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1A"/>
    <a:srgbClr val="C55A11"/>
    <a:srgbClr val="F5FAFD"/>
    <a:srgbClr val="582808"/>
    <a:srgbClr val="F8FCFE"/>
    <a:srgbClr val="1F4E79"/>
    <a:srgbClr val="D7EBF5"/>
    <a:srgbClr val="FDF1E9"/>
    <a:srgbClr val="F2C508"/>
    <a:srgbClr val="255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63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03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42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36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2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7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29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26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83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76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4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-12124" y="2040"/>
            <a:ext cx="9918124" cy="3826002"/>
          </a:xfrm>
          <a:prstGeom prst="rect">
            <a:avLst/>
          </a:prstGeom>
          <a:pattFill prst="pct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ound Diagonal Corner Rectangle 90"/>
          <p:cNvSpPr/>
          <p:nvPr/>
        </p:nvSpPr>
        <p:spPr>
          <a:xfrm>
            <a:off x="474183" y="366354"/>
            <a:ext cx="9011118" cy="2548185"/>
          </a:xfrm>
          <a:prstGeom prst="round2DiagRect">
            <a:avLst>
              <a:gd name="adj1" fmla="val 10701"/>
              <a:gd name="adj2" fmla="val 0"/>
            </a:avLst>
          </a:prstGeom>
          <a:gradFill>
            <a:gsLst>
              <a:gs pos="13000">
                <a:srgbClr val="F5FAFD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ound Diagonal Corner Rectangle 91"/>
          <p:cNvSpPr/>
          <p:nvPr/>
        </p:nvSpPr>
        <p:spPr>
          <a:xfrm>
            <a:off x="587017" y="468313"/>
            <a:ext cx="8795108" cy="2342016"/>
          </a:xfrm>
          <a:prstGeom prst="round2DiagRect">
            <a:avLst>
              <a:gd name="adj1" fmla="val 10701"/>
              <a:gd name="adj2" fmla="val 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5FAFD"/>
              </a:gs>
            </a:gsLst>
            <a:lin ang="16200000" scaled="1"/>
          </a:gradFill>
          <a:ln>
            <a:noFill/>
          </a:ln>
          <a:effectLst>
            <a:outerShdw blurRad="1143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62" name="Rectangle 13"/>
          <p:cNvSpPr/>
          <p:nvPr/>
        </p:nvSpPr>
        <p:spPr>
          <a:xfrm>
            <a:off x="-8102" y="1979319"/>
            <a:ext cx="9914101" cy="3832854"/>
          </a:xfrm>
          <a:custGeom>
            <a:avLst/>
            <a:gdLst>
              <a:gd name="connsiteX0" fmla="*/ 0 w 6858000"/>
              <a:gd name="connsiteY0" fmla="*/ 0 h 5848995"/>
              <a:gd name="connsiteX1" fmla="*/ 6858000 w 6858000"/>
              <a:gd name="connsiteY1" fmla="*/ 0 h 5848995"/>
              <a:gd name="connsiteX2" fmla="*/ 6858000 w 6858000"/>
              <a:gd name="connsiteY2" fmla="*/ 5848995 h 5848995"/>
              <a:gd name="connsiteX3" fmla="*/ 0 w 6858000"/>
              <a:gd name="connsiteY3" fmla="*/ 5848995 h 5848995"/>
              <a:gd name="connsiteX4" fmla="*/ 0 w 6858000"/>
              <a:gd name="connsiteY4" fmla="*/ 0 h 5848995"/>
              <a:gd name="connsiteX0" fmla="*/ 0 w 6858000"/>
              <a:gd name="connsiteY0" fmla="*/ 517742 h 6366737"/>
              <a:gd name="connsiteX1" fmla="*/ 6858000 w 6858000"/>
              <a:gd name="connsiteY1" fmla="*/ 517742 h 6366737"/>
              <a:gd name="connsiteX2" fmla="*/ 6858000 w 6858000"/>
              <a:gd name="connsiteY2" fmla="*/ 6366737 h 6366737"/>
              <a:gd name="connsiteX3" fmla="*/ 0 w 6858000"/>
              <a:gd name="connsiteY3" fmla="*/ 6366737 h 6366737"/>
              <a:gd name="connsiteX4" fmla="*/ 0 w 6858000"/>
              <a:gd name="connsiteY4" fmla="*/ 517742 h 6366737"/>
              <a:gd name="connsiteX0" fmla="*/ 0 w 6858000"/>
              <a:gd name="connsiteY0" fmla="*/ 571583 h 6420578"/>
              <a:gd name="connsiteX1" fmla="*/ 6858000 w 6858000"/>
              <a:gd name="connsiteY1" fmla="*/ 571583 h 6420578"/>
              <a:gd name="connsiteX2" fmla="*/ 6858000 w 6858000"/>
              <a:gd name="connsiteY2" fmla="*/ 6420578 h 6420578"/>
              <a:gd name="connsiteX3" fmla="*/ 0 w 6858000"/>
              <a:gd name="connsiteY3" fmla="*/ 6420578 h 6420578"/>
              <a:gd name="connsiteX4" fmla="*/ 0 w 6858000"/>
              <a:gd name="connsiteY4" fmla="*/ 571583 h 6420578"/>
              <a:gd name="connsiteX0" fmla="*/ 0 w 6858000"/>
              <a:gd name="connsiteY0" fmla="*/ 584588 h 6433583"/>
              <a:gd name="connsiteX1" fmla="*/ 6858000 w 6858000"/>
              <a:gd name="connsiteY1" fmla="*/ 584588 h 6433583"/>
              <a:gd name="connsiteX2" fmla="*/ 6858000 w 6858000"/>
              <a:gd name="connsiteY2" fmla="*/ 6433583 h 6433583"/>
              <a:gd name="connsiteX3" fmla="*/ 0 w 6858000"/>
              <a:gd name="connsiteY3" fmla="*/ 6433583 h 6433583"/>
              <a:gd name="connsiteX4" fmla="*/ 0 w 6858000"/>
              <a:gd name="connsiteY4" fmla="*/ 584588 h 6433583"/>
              <a:gd name="connsiteX0" fmla="*/ 0 w 6858000"/>
              <a:gd name="connsiteY0" fmla="*/ 1236969 h 7085964"/>
              <a:gd name="connsiteX1" fmla="*/ 6858000 w 6858000"/>
              <a:gd name="connsiteY1" fmla="*/ 1236969 h 7085964"/>
              <a:gd name="connsiteX2" fmla="*/ 6858000 w 6858000"/>
              <a:gd name="connsiteY2" fmla="*/ 7085964 h 7085964"/>
              <a:gd name="connsiteX3" fmla="*/ 0 w 6858000"/>
              <a:gd name="connsiteY3" fmla="*/ 7085964 h 7085964"/>
              <a:gd name="connsiteX4" fmla="*/ 0 w 6858000"/>
              <a:gd name="connsiteY4" fmla="*/ 1236969 h 7085964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  <a:gd name="connsiteX0" fmla="*/ 0 w 6858000"/>
              <a:gd name="connsiteY0" fmla="*/ 1488368 h 7337363"/>
              <a:gd name="connsiteX1" fmla="*/ 6858000 w 6858000"/>
              <a:gd name="connsiteY1" fmla="*/ 1488368 h 7337363"/>
              <a:gd name="connsiteX2" fmla="*/ 6858000 w 6858000"/>
              <a:gd name="connsiteY2" fmla="*/ 7337363 h 7337363"/>
              <a:gd name="connsiteX3" fmla="*/ 0 w 6858000"/>
              <a:gd name="connsiteY3" fmla="*/ 7337363 h 7337363"/>
              <a:gd name="connsiteX4" fmla="*/ 0 w 6858000"/>
              <a:gd name="connsiteY4" fmla="*/ 1488368 h 7337363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7328018">
                <a:moveTo>
                  <a:pt x="0" y="1479023"/>
                </a:moveTo>
                <a:cubicBezTo>
                  <a:pt x="2147489" y="-390048"/>
                  <a:pt x="4682658" y="-593349"/>
                  <a:pt x="6858000" y="1479023"/>
                </a:cubicBezTo>
                <a:lnTo>
                  <a:pt x="6858000" y="7328018"/>
                </a:lnTo>
                <a:lnTo>
                  <a:pt x="0" y="7328018"/>
                </a:lnTo>
                <a:lnTo>
                  <a:pt x="0" y="1479023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000" t="-51000" r="-31000" b="-46000"/>
            </a:stretch>
          </a:blipFill>
          <a:ln>
            <a:noFill/>
          </a:ln>
          <a:effectLst>
            <a:outerShdw blurRad="215900" dist="203200" dir="15600000" sx="97000" sy="97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Rectangle 75"/>
          <p:cNvSpPr/>
          <p:nvPr/>
        </p:nvSpPr>
        <p:spPr>
          <a:xfrm>
            <a:off x="1351358" y="5493960"/>
            <a:ext cx="184731" cy="143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ja-JP" altLang="en-US" sz="331" b="1" dirty="0">
              <a:solidFill>
                <a:schemeClr val="accent1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3" name="タイトル 1"/>
          <p:cNvSpPr>
            <a:spLocks noGrp="1"/>
          </p:cNvSpPr>
          <p:nvPr>
            <p:ph type="ctrTitle"/>
          </p:nvPr>
        </p:nvSpPr>
        <p:spPr>
          <a:xfrm>
            <a:off x="3155317" y="530144"/>
            <a:ext cx="4460277" cy="544001"/>
          </a:xfrm>
          <a:noFill/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00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火災予防の手続には</a:t>
            </a:r>
          </a:p>
        </p:txBody>
      </p:sp>
      <p:sp>
        <p:nvSpPr>
          <p:cNvPr id="94" name="タイトル 1"/>
          <p:cNvSpPr txBox="1">
            <a:spLocks/>
          </p:cNvSpPr>
          <p:nvPr/>
        </p:nvSpPr>
        <p:spPr>
          <a:xfrm>
            <a:off x="1515188" y="1150278"/>
            <a:ext cx="8269106" cy="5880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600" b="1" spc="-250" dirty="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ぴったりサービスの電子申請</a:t>
            </a:r>
            <a:r>
              <a:rPr lang="ja-JP" altLang="en-US" sz="2400" spc="-25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が便利です</a:t>
            </a:r>
            <a:endParaRPr lang="ja-JP" altLang="en-US" sz="2800" spc="-250" dirty="0">
              <a:effectLst>
                <a:glow rad="165100">
                  <a:schemeClr val="bg1">
                    <a:alpha val="40000"/>
                  </a:schemeClr>
                </a:glo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903897" y="2327316"/>
            <a:ext cx="4129363" cy="380483"/>
            <a:chOff x="1359660" y="3195494"/>
            <a:chExt cx="4129363" cy="380483"/>
          </a:xfrm>
        </p:grpSpPr>
        <p:sp>
          <p:nvSpPr>
            <p:cNvPr id="116" name="Rectangle 115"/>
            <p:cNvSpPr/>
            <p:nvPr/>
          </p:nvSpPr>
          <p:spPr>
            <a:xfrm>
              <a:off x="1374223" y="3210217"/>
              <a:ext cx="4114800" cy="365760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r>
                <a:rPr lang="ja-JP" altLang="en-US" sz="2800" dirty="0">
                  <a:ln w="25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noFill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ぴったりサービスのメリット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59660" y="3195494"/>
              <a:ext cx="4114800" cy="365760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r>
                <a:rPr lang="ja-JP" altLang="en-US" sz="2800" b="1" dirty="0">
                  <a:solidFill>
                    <a:srgbClr val="FF0000"/>
                  </a:solidFill>
                  <a:effectLst>
                    <a:outerShdw blurRad="63500" dist="50800" dir="2400000" algn="tl" rotWithShape="0">
                      <a:prstClr val="black">
                        <a:alpha val="23000"/>
                      </a:prstClr>
                    </a:outerShd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ぴったりサービスのメリット</a:t>
              </a:r>
            </a:p>
          </p:txBody>
        </p:sp>
      </p:grpSp>
      <p:sp>
        <p:nvSpPr>
          <p:cNvPr id="118" name="正方形/長方形 60"/>
          <p:cNvSpPr/>
          <p:nvPr/>
        </p:nvSpPr>
        <p:spPr>
          <a:xfrm>
            <a:off x="2935980" y="6141095"/>
            <a:ext cx="289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本部のアドレス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963336" y="5995467"/>
            <a:ext cx="3589419" cy="649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正方形/長方形 54">
            <a:extLst>
              <a:ext uri="{FF2B5EF4-FFF2-40B4-BE49-F238E27FC236}">
                <a16:creationId xmlns:a16="http://schemas.microsoft.com/office/drawing/2014/main" id="{B38C86A1-CEA7-4670-B440-434082BDABD0}"/>
              </a:ext>
            </a:extLst>
          </p:cNvPr>
          <p:cNvSpPr/>
          <p:nvPr/>
        </p:nvSpPr>
        <p:spPr>
          <a:xfrm>
            <a:off x="5977819" y="6165392"/>
            <a:ext cx="357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消防本部名○○○担当部署名○○○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</a:t>
            </a:r>
            <a:r>
              <a:rPr lang="zh-TW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zh-TW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（直通）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2" name="正方形/長方形 62"/>
          <p:cNvSpPr/>
          <p:nvPr/>
        </p:nvSpPr>
        <p:spPr>
          <a:xfrm>
            <a:off x="5979498" y="5979340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お問い合わせ先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289231" y="4331933"/>
            <a:ext cx="5537769" cy="13052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8" name="図 10"/>
          <p:cNvPicPr>
            <a:picLocks noChangeAspect="1"/>
          </p:cNvPicPr>
          <p:nvPr/>
        </p:nvPicPr>
        <p:blipFill rotWithShape="1">
          <a:blip r:embed="rId3"/>
          <a:srcRect l="3198" t="8716" r="1233" b="8232"/>
          <a:stretch/>
        </p:blipFill>
        <p:spPr>
          <a:xfrm>
            <a:off x="3036331" y="4396147"/>
            <a:ext cx="1762125" cy="485775"/>
          </a:xfrm>
          <a:prstGeom prst="rect">
            <a:avLst/>
          </a:prstGeom>
        </p:spPr>
      </p:pic>
      <p:sp>
        <p:nvSpPr>
          <p:cNvPr id="129" name="正方形/長方形 2"/>
          <p:cNvSpPr/>
          <p:nvPr/>
        </p:nvSpPr>
        <p:spPr>
          <a:xfrm>
            <a:off x="2681389" y="5352777"/>
            <a:ext cx="31169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spc="-6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https://myna</a:t>
            </a:r>
            <a:r>
              <a:rPr lang="en-US" altLang="ja-JP" sz="9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6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</a:t>
            </a:r>
            <a:r>
              <a:rPr lang="en-US" altLang="ja-JP" sz="9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6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jp/SCK1501_02_001/SCK1501_02_001_Init</a:t>
            </a:r>
            <a:r>
              <a:rPr lang="en-US" altLang="ja-JP" sz="9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6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form</a:t>
            </a:r>
            <a:endParaRPr lang="ja-JP" altLang="en-US" sz="900" spc="-6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86592" y="4927877"/>
            <a:ext cx="1223189" cy="498291"/>
            <a:chOff x="9874569" y="2282852"/>
            <a:chExt cx="1223189" cy="498291"/>
          </a:xfrm>
        </p:grpSpPr>
        <p:sp>
          <p:nvSpPr>
            <p:cNvPr id="130" name="TextBox 129"/>
            <p:cNvSpPr txBox="1"/>
            <p:nvPr/>
          </p:nvSpPr>
          <p:spPr>
            <a:xfrm>
              <a:off x="9874569" y="2442589"/>
              <a:ext cx="1223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ぴったりサービスへの</a:t>
              </a:r>
              <a:endParaRPr lang="en-US" altLang="ja-JP" sz="8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アクセスはこちら</a:t>
              </a:r>
              <a:endParaRPr lang="vi-VN" sz="800" dirty="0">
                <a:solidFill>
                  <a:schemeClr val="accent2">
                    <a:lumMod val="75000"/>
                  </a:schemeClr>
                </a:solidFill>
                <a:ea typeface="ＭＳ ゴシック" panose="020B0609070205080204" pitchFamily="49" charset="-128"/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 rot="5400000">
              <a:off x="998751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2">
                    <a:lumMod val="20000"/>
                    <a:lumOff val="80000"/>
                  </a:schemeClr>
                </a:solidFill>
                <a:ea typeface="ＭＳ ゴシック" panose="020B0609070205080204" pitchFamily="49" charset="-128"/>
              </a:endParaRPr>
            </a:p>
          </p:txBody>
        </p:sp>
        <p:sp>
          <p:nvSpPr>
            <p:cNvPr id="132" name="Isosceles Triangle 131"/>
            <p:cNvSpPr/>
            <p:nvPr/>
          </p:nvSpPr>
          <p:spPr>
            <a:xfrm rot="5400000">
              <a:off x="1013594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33" name="Isosceles Triangle 132"/>
            <p:cNvSpPr/>
            <p:nvPr/>
          </p:nvSpPr>
          <p:spPr>
            <a:xfrm rot="5400000">
              <a:off x="1028437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34" name="Isosceles Triangle 133"/>
            <p:cNvSpPr/>
            <p:nvPr/>
          </p:nvSpPr>
          <p:spPr>
            <a:xfrm rot="5400000">
              <a:off x="1043280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1058123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36" name="Isosceles Triangle 135"/>
            <p:cNvSpPr/>
            <p:nvPr/>
          </p:nvSpPr>
          <p:spPr>
            <a:xfrm rot="5400000">
              <a:off x="10729668" y="230693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37" name="Isosceles Triangle 136"/>
            <p:cNvSpPr/>
            <p:nvPr/>
          </p:nvSpPr>
          <p:spPr>
            <a:xfrm rot="5400000">
              <a:off x="10878097" y="230693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2">
                    <a:lumMod val="50000"/>
                  </a:schemeClr>
                </a:solidFill>
                <a:ea typeface="ＭＳ ゴシック" panose="020B0609070205080204" pitchFamily="49" charset="-128"/>
              </a:endParaRPr>
            </a:p>
          </p:txBody>
        </p:sp>
      </p:grpSp>
      <p:sp>
        <p:nvSpPr>
          <p:cNvPr id="138" name="Rounded Rectangle 137"/>
          <p:cNvSpPr/>
          <p:nvPr/>
        </p:nvSpPr>
        <p:spPr>
          <a:xfrm>
            <a:off x="297146" y="2811477"/>
            <a:ext cx="2706250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9" name="Rounded Rectangle 138"/>
          <p:cNvSpPr/>
          <p:nvPr/>
        </p:nvSpPr>
        <p:spPr>
          <a:xfrm>
            <a:off x="323478" y="2841538"/>
            <a:ext cx="2657714" cy="612000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0" name="サブタイトル 2"/>
          <p:cNvSpPr txBox="1">
            <a:spLocks/>
          </p:cNvSpPr>
          <p:nvPr/>
        </p:nvSpPr>
        <p:spPr>
          <a:xfrm>
            <a:off x="405532" y="3014524"/>
            <a:ext cx="2637762" cy="35656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365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日、時間を問わず申請が　可能です。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3155317" y="2811477"/>
            <a:ext cx="2671684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3" name="Rounded Rectangle 142"/>
          <p:cNvSpPr/>
          <p:nvPr/>
        </p:nvSpPr>
        <p:spPr>
          <a:xfrm>
            <a:off x="3189786" y="2841538"/>
            <a:ext cx="2608559" cy="603418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4" name="サブタイトル 2"/>
          <p:cNvSpPr txBox="1">
            <a:spLocks/>
          </p:cNvSpPr>
          <p:nvPr/>
        </p:nvSpPr>
        <p:spPr>
          <a:xfrm>
            <a:off x="3251889" y="3012429"/>
            <a:ext cx="2486414" cy="37649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パソコン・スマホ・タブレットから、場所を問わず申請が可能です。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97289" y="3641690"/>
            <a:ext cx="5529712" cy="580839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6" name="Rounded Rectangle 145"/>
          <p:cNvSpPr/>
          <p:nvPr/>
        </p:nvSpPr>
        <p:spPr>
          <a:xfrm>
            <a:off x="323623" y="3663484"/>
            <a:ext cx="5474722" cy="539369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7" name="サブタイトル 2"/>
          <p:cNvSpPr txBox="1">
            <a:spLocks/>
          </p:cNvSpPr>
          <p:nvPr/>
        </p:nvSpPr>
        <p:spPr>
          <a:xfrm>
            <a:off x="602168" y="3842558"/>
            <a:ext cx="5336670" cy="27218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入力チェック機能やヘルプ機能で、間違いのない申請ができます。</a:t>
            </a:r>
          </a:p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今回の申請情報を保存すると、次回申請時にその情報を利用できます。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609128" y="588945"/>
            <a:ext cx="1468682" cy="396421"/>
            <a:chOff x="898979" y="533953"/>
            <a:chExt cx="1468682" cy="396421"/>
          </a:xfrm>
        </p:grpSpPr>
        <p:sp>
          <p:nvSpPr>
            <p:cNvPr id="149" name="Oval 148"/>
            <p:cNvSpPr/>
            <p:nvPr/>
          </p:nvSpPr>
          <p:spPr>
            <a:xfrm>
              <a:off x="89897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0" name="Oval 149"/>
            <p:cNvSpPr/>
            <p:nvPr/>
          </p:nvSpPr>
          <p:spPr>
            <a:xfrm>
              <a:off x="117341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1" name="Oval 150"/>
            <p:cNvSpPr/>
            <p:nvPr/>
          </p:nvSpPr>
          <p:spPr>
            <a:xfrm>
              <a:off x="144438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Oval 151"/>
            <p:cNvSpPr/>
            <p:nvPr/>
          </p:nvSpPr>
          <p:spPr>
            <a:xfrm>
              <a:off x="171882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Oval 152"/>
            <p:cNvSpPr/>
            <p:nvPr/>
          </p:nvSpPr>
          <p:spPr>
            <a:xfrm>
              <a:off x="1971240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4" name="サブタイトル 2"/>
          <p:cNvSpPr txBox="1">
            <a:spLocks/>
          </p:cNvSpPr>
          <p:nvPr/>
        </p:nvSpPr>
        <p:spPr>
          <a:xfrm>
            <a:off x="1655058" y="672036"/>
            <a:ext cx="1422752" cy="262943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事業者の皆様へ</a:t>
            </a:r>
          </a:p>
        </p:txBody>
      </p:sp>
      <p:sp>
        <p:nvSpPr>
          <p:cNvPr id="158" name="サブタイトル 2"/>
          <p:cNvSpPr txBox="1">
            <a:spLocks/>
          </p:cNvSpPr>
          <p:nvPr/>
        </p:nvSpPr>
        <p:spPr>
          <a:xfrm>
            <a:off x="340681" y="4414089"/>
            <a:ext cx="2440540" cy="1223115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ja-JP" altLang="en-US" sz="1138" b="1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ぴったりサービスとは</a:t>
            </a:r>
            <a:endParaRPr lang="en-US" altLang="ja-JP" sz="1138" b="1" dirty="0">
              <a:solidFill>
                <a:schemeClr val="accent2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ja-JP" altLang="en-US" sz="1138" spc="-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政府が運用するオンラインサービス「マイナポータル」を活用し、インターネット経由で住民が行政サービスに関する検索や電子申請、公金決済サービスを利用できるサービスです。</a:t>
            </a:r>
            <a:endParaRPr lang="en-US" altLang="ja-JP" sz="1138" spc="-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10000"/>
              </a:lnSpc>
            </a:pPr>
            <a:endParaRPr lang="ja-JP" altLang="en-US" sz="1138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59278" y="4482603"/>
            <a:ext cx="19509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270617" y="4482603"/>
            <a:ext cx="1793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73" y="4613941"/>
            <a:ext cx="744315" cy="7473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7" name="Rounded Rectangle 66"/>
          <p:cNvSpPr/>
          <p:nvPr/>
        </p:nvSpPr>
        <p:spPr>
          <a:xfrm>
            <a:off x="6035595" y="2831762"/>
            <a:ext cx="3522097" cy="2773094"/>
          </a:xfrm>
          <a:prstGeom prst="roundRect">
            <a:avLst>
              <a:gd name="adj" fmla="val 6108"/>
            </a:avLst>
          </a:prstGeom>
          <a:solidFill>
            <a:srgbClr val="F8FCFE"/>
          </a:solidFill>
          <a:ln w="25400">
            <a:solidFill>
              <a:srgbClr val="FF791A"/>
            </a:solidFill>
          </a:ln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サブタイトル 2"/>
          <p:cNvSpPr txBox="1">
            <a:spLocks/>
          </p:cNvSpPr>
          <p:nvPr/>
        </p:nvSpPr>
        <p:spPr>
          <a:xfrm>
            <a:off x="6137340" y="3295745"/>
            <a:ext cx="3139367" cy="2070828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❶</a:t>
            </a:r>
            <a:r>
              <a:rPr lang="zh-CN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消防計画作成（変更）届出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❷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防火・防災管理者選任（解任）届出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❸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全体についての消防計画作成（変更）届出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❹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防火対象物点検結果報告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❺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統括防火・防災管理者選任（解任）届出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❻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自衛消防組織設置（変更）届出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❼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消防用設備等（特殊消防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設備等）設置届出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❽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消防用設備等（特殊消防用設備等）点検結果報告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❾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工事整備対象設備等着工届出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❿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防災管理点検結果報告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サブタイトル 2"/>
          <p:cNvSpPr txBox="1">
            <a:spLocks/>
          </p:cNvSpPr>
          <p:nvPr/>
        </p:nvSpPr>
        <p:spPr>
          <a:xfrm>
            <a:off x="8476710" y="3258724"/>
            <a:ext cx="3072263" cy="107505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endParaRPr lang="ja-JP" altLang="en-US" sz="1000" dirty="0">
              <a:latin typeface="UDデジタル教科書体 Std B" panose="02020700000000000000" pitchFamily="18" charset="-128"/>
              <a:ea typeface="UDデジタル教科書体 Std B" panose="02020700000000000000" pitchFamily="18" charset="-128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6048239" y="2845926"/>
            <a:ext cx="3499166" cy="349466"/>
          </a:xfrm>
          <a:custGeom>
            <a:avLst/>
            <a:gdLst>
              <a:gd name="connsiteX0" fmla="*/ 114572 w 6051550"/>
              <a:gd name="connsiteY0" fmla="*/ 0 h 359283"/>
              <a:gd name="connsiteX1" fmla="*/ 5936978 w 6051550"/>
              <a:gd name="connsiteY1" fmla="*/ 0 h 359283"/>
              <a:gd name="connsiteX2" fmla="*/ 6051550 w 6051550"/>
              <a:gd name="connsiteY2" fmla="*/ 114572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14572 h 359283"/>
              <a:gd name="connsiteX6" fmla="*/ 114572 w 6051550"/>
              <a:gd name="connsiteY6" fmla="*/ 0 h 35928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1950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114572 w 6051550"/>
              <a:gd name="connsiteY6" fmla="*/ 4930 h 364213"/>
              <a:gd name="connsiteX0" fmla="*/ 310959 w 6051550"/>
              <a:gd name="connsiteY0" fmla="*/ 2464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310959 w 6051550"/>
              <a:gd name="connsiteY6" fmla="*/ 2464 h 364213"/>
              <a:gd name="connsiteX0" fmla="*/ 310959 w 6051550"/>
              <a:gd name="connsiteY0" fmla="*/ 2464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310959 w 6051550"/>
              <a:gd name="connsiteY6" fmla="*/ 2464 h 364213"/>
              <a:gd name="connsiteX0" fmla="*/ 310959 w 6051550"/>
              <a:gd name="connsiteY0" fmla="*/ 43 h 361792"/>
              <a:gd name="connsiteX1" fmla="*/ 5773673 w 6051550"/>
              <a:gd name="connsiteY1" fmla="*/ 45 h 361792"/>
              <a:gd name="connsiteX2" fmla="*/ 6051550 w 6051550"/>
              <a:gd name="connsiteY2" fmla="*/ 158991 h 361792"/>
              <a:gd name="connsiteX3" fmla="*/ 6051550 w 6051550"/>
              <a:gd name="connsiteY3" fmla="*/ 361792 h 361792"/>
              <a:gd name="connsiteX4" fmla="*/ 0 w 6051550"/>
              <a:gd name="connsiteY4" fmla="*/ 361792 h 361792"/>
              <a:gd name="connsiteX5" fmla="*/ 0 w 6051550"/>
              <a:gd name="connsiteY5" fmla="*/ 166387 h 361792"/>
              <a:gd name="connsiteX6" fmla="*/ 310959 w 6051550"/>
              <a:gd name="connsiteY6" fmla="*/ 43 h 361792"/>
              <a:gd name="connsiteX0" fmla="*/ 310959 w 6051550"/>
              <a:gd name="connsiteY0" fmla="*/ 43 h 361792"/>
              <a:gd name="connsiteX1" fmla="*/ 5773673 w 6051550"/>
              <a:gd name="connsiteY1" fmla="*/ 45 h 361792"/>
              <a:gd name="connsiteX2" fmla="*/ 6051550 w 6051550"/>
              <a:gd name="connsiteY2" fmla="*/ 156525 h 361792"/>
              <a:gd name="connsiteX3" fmla="*/ 6051550 w 6051550"/>
              <a:gd name="connsiteY3" fmla="*/ 361792 h 361792"/>
              <a:gd name="connsiteX4" fmla="*/ 0 w 6051550"/>
              <a:gd name="connsiteY4" fmla="*/ 361792 h 361792"/>
              <a:gd name="connsiteX5" fmla="*/ 0 w 6051550"/>
              <a:gd name="connsiteY5" fmla="*/ 166387 h 361792"/>
              <a:gd name="connsiteX6" fmla="*/ 310959 w 6051550"/>
              <a:gd name="connsiteY6" fmla="*/ 43 h 361792"/>
              <a:gd name="connsiteX0" fmla="*/ 310959 w 6051550"/>
              <a:gd name="connsiteY0" fmla="*/ 51 h 361800"/>
              <a:gd name="connsiteX1" fmla="*/ 5773673 w 6051550"/>
              <a:gd name="connsiteY1" fmla="*/ 53 h 361800"/>
              <a:gd name="connsiteX2" fmla="*/ 6051550 w 6051550"/>
              <a:gd name="connsiteY2" fmla="*/ 156533 h 361800"/>
              <a:gd name="connsiteX3" fmla="*/ 6051550 w 6051550"/>
              <a:gd name="connsiteY3" fmla="*/ 361800 h 361800"/>
              <a:gd name="connsiteX4" fmla="*/ 0 w 6051550"/>
              <a:gd name="connsiteY4" fmla="*/ 361800 h 361800"/>
              <a:gd name="connsiteX5" fmla="*/ 8236 w 6051550"/>
              <a:gd name="connsiteY5" fmla="*/ 146673 h 361800"/>
              <a:gd name="connsiteX6" fmla="*/ 310959 w 6051550"/>
              <a:gd name="connsiteY6" fmla="*/ 51 h 361800"/>
              <a:gd name="connsiteX0" fmla="*/ 298604 w 6051550"/>
              <a:gd name="connsiteY0" fmla="*/ 51 h 361800"/>
              <a:gd name="connsiteX1" fmla="*/ 5773673 w 6051550"/>
              <a:gd name="connsiteY1" fmla="*/ 53 h 361800"/>
              <a:gd name="connsiteX2" fmla="*/ 6051550 w 6051550"/>
              <a:gd name="connsiteY2" fmla="*/ 156533 h 361800"/>
              <a:gd name="connsiteX3" fmla="*/ 6051550 w 6051550"/>
              <a:gd name="connsiteY3" fmla="*/ 361800 h 361800"/>
              <a:gd name="connsiteX4" fmla="*/ 0 w 6051550"/>
              <a:gd name="connsiteY4" fmla="*/ 361800 h 361800"/>
              <a:gd name="connsiteX5" fmla="*/ 8236 w 6051550"/>
              <a:gd name="connsiteY5" fmla="*/ 146673 h 361800"/>
              <a:gd name="connsiteX6" fmla="*/ 298604 w 6051550"/>
              <a:gd name="connsiteY6" fmla="*/ 51 h 3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1550" h="361800">
                <a:moveTo>
                  <a:pt x="298604" y="51"/>
                </a:moveTo>
                <a:lnTo>
                  <a:pt x="5773673" y="53"/>
                </a:lnTo>
                <a:cubicBezTo>
                  <a:pt x="5836949" y="53"/>
                  <a:pt x="6035184" y="19297"/>
                  <a:pt x="6051550" y="156533"/>
                </a:cubicBezTo>
                <a:lnTo>
                  <a:pt x="6051550" y="361800"/>
                </a:lnTo>
                <a:lnTo>
                  <a:pt x="0" y="361800"/>
                </a:lnTo>
                <a:lnTo>
                  <a:pt x="8236" y="146673"/>
                </a:lnTo>
                <a:cubicBezTo>
                  <a:pt x="8236" y="83397"/>
                  <a:pt x="104403" y="-2414"/>
                  <a:pt x="298604" y="5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72" name="Group 71"/>
          <p:cNvGrpSpPr/>
          <p:nvPr/>
        </p:nvGrpSpPr>
        <p:grpSpPr>
          <a:xfrm>
            <a:off x="6833671" y="2872316"/>
            <a:ext cx="1914991" cy="262971"/>
            <a:chOff x="2651261" y="6693404"/>
            <a:chExt cx="1537456" cy="208847"/>
          </a:xfrm>
        </p:grpSpPr>
        <p:sp>
          <p:nvSpPr>
            <p:cNvPr id="73" name="サブタイトル 2"/>
            <p:cNvSpPr txBox="1">
              <a:spLocks/>
            </p:cNvSpPr>
            <p:nvPr/>
          </p:nvSpPr>
          <p:spPr>
            <a:xfrm>
              <a:off x="2651261" y="6693404"/>
              <a:ext cx="1537456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31750" cap="flat">
                    <a:solidFill>
                      <a:schemeClr val="bg1"/>
                    </a:solidFill>
                    <a:round/>
                  </a:ln>
                  <a:noFill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申請可能な手続</a:t>
              </a:r>
            </a:p>
          </p:txBody>
        </p:sp>
        <p:sp>
          <p:nvSpPr>
            <p:cNvPr id="74" name="サブタイトル 2"/>
            <p:cNvSpPr txBox="1">
              <a:spLocks/>
            </p:cNvSpPr>
            <p:nvPr/>
          </p:nvSpPr>
          <p:spPr>
            <a:xfrm>
              <a:off x="2663166" y="6694304"/>
              <a:ext cx="1515422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6350" cap="flat">
                    <a:noFill/>
                    <a:round/>
                  </a:ln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申請可能な手続</a:t>
              </a:r>
            </a:p>
          </p:txBody>
        </p:sp>
      </p:grpSp>
      <p:sp>
        <p:nvSpPr>
          <p:cNvPr id="78" name="Rounded Rectangle 93">
            <a:extLst>
              <a:ext uri="{FF2B5EF4-FFF2-40B4-BE49-F238E27FC236}">
                <a16:creationId xmlns:a16="http://schemas.microsoft.com/office/drawing/2014/main" id="{22512F81-3172-D148-89D8-90D9E269DF57}"/>
              </a:ext>
            </a:extLst>
          </p:cNvPr>
          <p:cNvSpPr/>
          <p:nvPr/>
        </p:nvSpPr>
        <p:spPr>
          <a:xfrm>
            <a:off x="357377" y="2706470"/>
            <a:ext cx="1228812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テキスト ボックス 27">
            <a:extLst>
              <a:ext uri="{FF2B5EF4-FFF2-40B4-BE49-F238E27FC236}">
                <a16:creationId xmlns:a16="http://schemas.microsoft.com/office/drawing/2014/main" id="{B7C6A235-2C25-5944-92E1-8CED10DA29B2}"/>
              </a:ext>
            </a:extLst>
          </p:cNvPr>
          <p:cNvSpPr txBox="1"/>
          <p:nvPr/>
        </p:nvSpPr>
        <p:spPr>
          <a:xfrm>
            <a:off x="483990" y="2655999"/>
            <a:ext cx="100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いつでも</a:t>
            </a:r>
          </a:p>
        </p:txBody>
      </p:sp>
      <p:sp>
        <p:nvSpPr>
          <p:cNvPr id="81" name="Rounded Rectangle 93">
            <a:extLst>
              <a:ext uri="{FF2B5EF4-FFF2-40B4-BE49-F238E27FC236}">
                <a16:creationId xmlns:a16="http://schemas.microsoft.com/office/drawing/2014/main" id="{1EA2BACD-9D0F-3540-AA02-82A7BFC9B780}"/>
              </a:ext>
            </a:extLst>
          </p:cNvPr>
          <p:cNvSpPr/>
          <p:nvPr/>
        </p:nvSpPr>
        <p:spPr>
          <a:xfrm>
            <a:off x="3219199" y="2718732"/>
            <a:ext cx="1177871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テキスト ボックス 27">
            <a:extLst>
              <a:ext uri="{FF2B5EF4-FFF2-40B4-BE49-F238E27FC236}">
                <a16:creationId xmlns:a16="http://schemas.microsoft.com/office/drawing/2014/main" id="{41EDBC59-9D07-5B43-966B-73386F198C0B}"/>
              </a:ext>
            </a:extLst>
          </p:cNvPr>
          <p:cNvSpPr txBox="1"/>
          <p:nvPr/>
        </p:nvSpPr>
        <p:spPr>
          <a:xfrm>
            <a:off x="3302427" y="2662430"/>
            <a:ext cx="101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どこでも</a:t>
            </a:r>
            <a:endParaRPr kumimoji="1" lang="ja-JP" altLang="en-US" sz="1600" b="1" dirty="0"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5" name="Rounded Rectangle 93">
            <a:extLst>
              <a:ext uri="{FF2B5EF4-FFF2-40B4-BE49-F238E27FC236}">
                <a16:creationId xmlns:a16="http://schemas.microsoft.com/office/drawing/2014/main" id="{963500EE-3C13-334A-B10F-4C4FCF04F280}"/>
              </a:ext>
            </a:extLst>
          </p:cNvPr>
          <p:cNvSpPr/>
          <p:nvPr/>
        </p:nvSpPr>
        <p:spPr>
          <a:xfrm>
            <a:off x="359963" y="3512746"/>
            <a:ext cx="1238716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テキスト ボックス 27">
            <a:extLst>
              <a:ext uri="{FF2B5EF4-FFF2-40B4-BE49-F238E27FC236}">
                <a16:creationId xmlns:a16="http://schemas.microsoft.com/office/drawing/2014/main" id="{52B4DED3-9223-4E4F-A74F-CBEA05F257E8}"/>
              </a:ext>
            </a:extLst>
          </p:cNvPr>
          <p:cNvSpPr txBox="1"/>
          <p:nvPr/>
        </p:nvSpPr>
        <p:spPr>
          <a:xfrm>
            <a:off x="573605" y="3473157"/>
            <a:ext cx="84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簡単に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6" r="1714"/>
          <a:stretch/>
        </p:blipFill>
        <p:spPr>
          <a:xfrm>
            <a:off x="8168465" y="539730"/>
            <a:ext cx="1742926" cy="225286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0"/>
          <a:stretch/>
        </p:blipFill>
        <p:spPr>
          <a:xfrm>
            <a:off x="-113630" y="539730"/>
            <a:ext cx="1742926" cy="2252863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F16BC94-7E9A-464C-8B83-1774B06BF7D7}"/>
              </a:ext>
            </a:extLst>
          </p:cNvPr>
          <p:cNvSpPr txBox="1"/>
          <p:nvPr/>
        </p:nvSpPr>
        <p:spPr>
          <a:xfrm>
            <a:off x="176956" y="6141095"/>
            <a:ext cx="2000752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dirty="0"/>
              <a:t>消防本部のロゴ等があればここに入れてください。</a:t>
            </a:r>
          </a:p>
        </p:txBody>
      </p:sp>
      <p:sp>
        <p:nvSpPr>
          <p:cNvPr id="64" name="右中かっこ 63">
            <a:extLst>
              <a:ext uri="{FF2B5EF4-FFF2-40B4-BE49-F238E27FC236}">
                <a16:creationId xmlns:a16="http://schemas.microsoft.com/office/drawing/2014/main" id="{F0C4F3F4-8781-4806-8139-FA12D3CB0425}"/>
              </a:ext>
            </a:extLst>
          </p:cNvPr>
          <p:cNvSpPr/>
          <p:nvPr/>
        </p:nvSpPr>
        <p:spPr>
          <a:xfrm>
            <a:off x="10005392" y="5849348"/>
            <a:ext cx="251791" cy="100865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968B523-BB1D-4006-919D-BE6CDC383F08}"/>
              </a:ext>
            </a:extLst>
          </p:cNvPr>
          <p:cNvSpPr txBox="1"/>
          <p:nvPr/>
        </p:nvSpPr>
        <p:spPr>
          <a:xfrm>
            <a:off x="10390662" y="61911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本部で記入必要</a:t>
            </a:r>
          </a:p>
        </p:txBody>
      </p:sp>
    </p:spTree>
    <p:extLst>
      <p:ext uri="{BB962C8B-B14F-4D97-AF65-F5344CB8AC3E}">
        <p14:creationId xmlns:p14="http://schemas.microsoft.com/office/powerpoint/2010/main" val="129364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308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ＭＳ ゴシック</vt:lpstr>
      <vt:lpstr>UDデジタル教科書体 Std B</vt:lpstr>
      <vt:lpstr>游ゴシック</vt:lpstr>
      <vt:lpstr>Arial</vt:lpstr>
      <vt:lpstr>Calibri</vt:lpstr>
      <vt:lpstr>Calibri Light</vt:lpstr>
      <vt:lpstr>Office テーマ</vt:lpstr>
      <vt:lpstr>火災予防の手続には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2022-02-14T06:07:24Z</dcterms:created>
  <dcterms:modified xsi:type="dcterms:W3CDTF">2022-04-22T00:44:28Z</dcterms:modified>
</cp:coreProperties>
</file>