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13"/>
    <a:srgbClr val="F5FAFD"/>
    <a:srgbClr val="582808"/>
    <a:srgbClr val="F8FCFE"/>
    <a:srgbClr val="1F4E79"/>
    <a:srgbClr val="D7EBF5"/>
    <a:srgbClr val="FDF1E9"/>
    <a:srgbClr val="F2C508"/>
    <a:srgbClr val="255F93"/>
    <a:srgbClr val="F4B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2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8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03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91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7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1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9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5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5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45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9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8A50-33CB-45D0-80A5-E5DEFA87309D}" type="datetimeFigureOut">
              <a:rPr kumimoji="1" lang="ja-JP" altLang="en-US" smtClean="0"/>
              <a:t>2022/4/22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71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6860623" cy="3826002"/>
          </a:xfrm>
          <a:prstGeom prst="rect">
            <a:avLst/>
          </a:prstGeom>
          <a:pattFill prst="pct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ound Diagonal Corner Rectangle 111"/>
          <p:cNvSpPr/>
          <p:nvPr/>
        </p:nvSpPr>
        <p:spPr>
          <a:xfrm>
            <a:off x="436632" y="273050"/>
            <a:ext cx="5953036" cy="2322300"/>
          </a:xfrm>
          <a:prstGeom prst="round2DiagRect">
            <a:avLst>
              <a:gd name="adj1" fmla="val 10701"/>
              <a:gd name="adj2" fmla="val 0"/>
            </a:avLst>
          </a:prstGeom>
          <a:gradFill>
            <a:gsLst>
              <a:gs pos="13000">
                <a:srgbClr val="F5FAFD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ound Diagonal Corner Rectangle 78"/>
          <p:cNvSpPr/>
          <p:nvPr/>
        </p:nvSpPr>
        <p:spPr>
          <a:xfrm>
            <a:off x="549466" y="375006"/>
            <a:ext cx="5727368" cy="2134407"/>
          </a:xfrm>
          <a:prstGeom prst="round2DiagRect">
            <a:avLst>
              <a:gd name="adj1" fmla="val 10701"/>
              <a:gd name="adj2" fmla="val 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5FAFD"/>
              </a:gs>
            </a:gsLst>
            <a:lin ang="16200000" scaled="1"/>
          </a:gradFill>
          <a:ln>
            <a:noFill/>
          </a:ln>
          <a:effectLst>
            <a:outerShdw blurRad="1143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59660" y="857219"/>
            <a:ext cx="4460277" cy="418385"/>
          </a:xfrm>
          <a:noFill/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00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火災予防の手続には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356300" y="1289439"/>
            <a:ext cx="5303392" cy="10814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600" b="1" dirty="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ぴったりサービスの</a:t>
            </a:r>
            <a:endParaRPr lang="en-US" altLang="ja-JP" sz="3600" b="1" dirty="0">
              <a:ln cap="flat">
                <a:noFill/>
                <a:round/>
              </a:ln>
              <a:solidFill>
                <a:schemeClr val="accent1">
                  <a:lumMod val="50000"/>
                </a:schemeClr>
              </a:solidFill>
              <a:effectLst>
                <a:glow rad="152400">
                  <a:srgbClr val="F5FAFD">
                    <a:alpha val="60000"/>
                  </a:srgbClr>
                </a:glo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600" b="1" dirty="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電子申請</a:t>
            </a:r>
            <a:r>
              <a:rPr lang="en-US" altLang="ja-JP" sz="3600" b="1" dirty="0">
                <a:ln cap="flat">
                  <a:noFill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glow rad="152400">
                    <a:srgbClr val="F5FAFD">
                      <a:alpha val="60000"/>
                    </a:srgb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が便利です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3" y="2745287"/>
            <a:ext cx="6858000" cy="6057330"/>
          </a:xfrm>
          <a:custGeom>
            <a:avLst/>
            <a:gdLst>
              <a:gd name="connsiteX0" fmla="*/ 0 w 6858000"/>
              <a:gd name="connsiteY0" fmla="*/ 0 h 5848995"/>
              <a:gd name="connsiteX1" fmla="*/ 6858000 w 6858000"/>
              <a:gd name="connsiteY1" fmla="*/ 0 h 5848995"/>
              <a:gd name="connsiteX2" fmla="*/ 6858000 w 6858000"/>
              <a:gd name="connsiteY2" fmla="*/ 5848995 h 5848995"/>
              <a:gd name="connsiteX3" fmla="*/ 0 w 6858000"/>
              <a:gd name="connsiteY3" fmla="*/ 5848995 h 5848995"/>
              <a:gd name="connsiteX4" fmla="*/ 0 w 6858000"/>
              <a:gd name="connsiteY4" fmla="*/ 0 h 5848995"/>
              <a:gd name="connsiteX0" fmla="*/ 0 w 6858000"/>
              <a:gd name="connsiteY0" fmla="*/ 517742 h 6366737"/>
              <a:gd name="connsiteX1" fmla="*/ 6858000 w 6858000"/>
              <a:gd name="connsiteY1" fmla="*/ 517742 h 6366737"/>
              <a:gd name="connsiteX2" fmla="*/ 6858000 w 6858000"/>
              <a:gd name="connsiteY2" fmla="*/ 6366737 h 6366737"/>
              <a:gd name="connsiteX3" fmla="*/ 0 w 6858000"/>
              <a:gd name="connsiteY3" fmla="*/ 6366737 h 6366737"/>
              <a:gd name="connsiteX4" fmla="*/ 0 w 6858000"/>
              <a:gd name="connsiteY4" fmla="*/ 517742 h 6366737"/>
              <a:gd name="connsiteX0" fmla="*/ 0 w 6858000"/>
              <a:gd name="connsiteY0" fmla="*/ 571583 h 6420578"/>
              <a:gd name="connsiteX1" fmla="*/ 6858000 w 6858000"/>
              <a:gd name="connsiteY1" fmla="*/ 571583 h 6420578"/>
              <a:gd name="connsiteX2" fmla="*/ 6858000 w 6858000"/>
              <a:gd name="connsiteY2" fmla="*/ 6420578 h 6420578"/>
              <a:gd name="connsiteX3" fmla="*/ 0 w 6858000"/>
              <a:gd name="connsiteY3" fmla="*/ 6420578 h 6420578"/>
              <a:gd name="connsiteX4" fmla="*/ 0 w 6858000"/>
              <a:gd name="connsiteY4" fmla="*/ 571583 h 6420578"/>
              <a:gd name="connsiteX0" fmla="*/ 0 w 6858000"/>
              <a:gd name="connsiteY0" fmla="*/ 584588 h 6433583"/>
              <a:gd name="connsiteX1" fmla="*/ 6858000 w 6858000"/>
              <a:gd name="connsiteY1" fmla="*/ 584588 h 6433583"/>
              <a:gd name="connsiteX2" fmla="*/ 6858000 w 6858000"/>
              <a:gd name="connsiteY2" fmla="*/ 6433583 h 6433583"/>
              <a:gd name="connsiteX3" fmla="*/ 0 w 6858000"/>
              <a:gd name="connsiteY3" fmla="*/ 6433583 h 6433583"/>
              <a:gd name="connsiteX4" fmla="*/ 0 w 6858000"/>
              <a:gd name="connsiteY4" fmla="*/ 584588 h 643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433583">
                <a:moveTo>
                  <a:pt x="0" y="584588"/>
                </a:moveTo>
                <a:cubicBezTo>
                  <a:pt x="3175348" y="-580332"/>
                  <a:pt x="6413326" y="309016"/>
                  <a:pt x="6858000" y="584588"/>
                </a:cubicBezTo>
                <a:lnTo>
                  <a:pt x="6858000" y="6433583"/>
                </a:lnTo>
                <a:lnTo>
                  <a:pt x="0" y="6433583"/>
                </a:lnTo>
                <a:lnTo>
                  <a:pt x="0" y="584588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r="-30000"/>
            </a:stretch>
          </a:blipFill>
          <a:ln>
            <a:noFill/>
          </a:ln>
          <a:effectLst>
            <a:outerShdw blurRad="215900" dist="203200" dir="15600000" sx="97000" sy="97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394214" y="6764066"/>
            <a:ext cx="5940979" cy="1737065"/>
          </a:xfrm>
          <a:prstGeom prst="roundRect">
            <a:avLst>
              <a:gd name="adj" fmla="val 6108"/>
            </a:avLst>
          </a:prstGeom>
          <a:solidFill>
            <a:srgbClr val="F8FCFE"/>
          </a:solidFill>
          <a:ln w="25400">
            <a:solidFill>
              <a:srgbClr val="FF7513"/>
            </a:solidFill>
          </a:ln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84845" y="7183599"/>
            <a:ext cx="2731228" cy="1081658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❶</a:t>
            </a:r>
            <a:r>
              <a:rPr lang="zh-CN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消防計画作成（変更）届出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❷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防火・防災管理者選任（解任）届出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❸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全体についての消防計画作成（変更）届出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❹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防火対象物点検結果報告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❺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統括防火・防災管理者選任（解任）届出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179171" y="7191028"/>
            <a:ext cx="3072263" cy="107505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❻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自衛消防組織設置（変更）届出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❼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消防用設備等（特殊消防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設備等）設置届出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❽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消防用設備等（特殊消防用設備等）点検結果報告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❾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工事整備対象設備等着工届出</a:t>
            </a:r>
            <a:endParaRPr lang="en-US" altLang="zh-TW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500"/>
              </a:spcBef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❿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防災管理点検結果報告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959088" y="8227982"/>
            <a:ext cx="3340637" cy="210993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※2021/12/24</a:t>
            </a:r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現在、消防本部により利用できない手続があります。</a:t>
            </a:r>
          </a:p>
        </p:txBody>
      </p:sp>
      <p:sp>
        <p:nvSpPr>
          <p:cNvPr id="76" name="Rectangle 75"/>
          <p:cNvSpPr/>
          <p:nvPr/>
        </p:nvSpPr>
        <p:spPr>
          <a:xfrm>
            <a:off x="-6341939" y="4357963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59660" y="3103471"/>
            <a:ext cx="4129363" cy="380483"/>
            <a:chOff x="1359660" y="3195494"/>
            <a:chExt cx="4129363" cy="380483"/>
          </a:xfrm>
        </p:grpSpPr>
        <p:sp>
          <p:nvSpPr>
            <p:cNvPr id="73" name="Rectangle 72"/>
            <p:cNvSpPr/>
            <p:nvPr/>
          </p:nvSpPr>
          <p:spPr>
            <a:xfrm>
              <a:off x="1374223" y="3210217"/>
              <a:ext cx="4114800" cy="365760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r>
                <a:rPr lang="ja-JP" altLang="en-US" sz="2800" dirty="0">
                  <a:ln w="25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noFill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ぴったりサービスのメリット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59660" y="3195494"/>
              <a:ext cx="4114800" cy="365760"/>
            </a:xfrm>
            <a:prstGeom prst="rect">
              <a:avLst/>
            </a:prstGeom>
            <a:ln>
              <a:noFill/>
            </a:ln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r>
                <a:rPr lang="ja-JP" altLang="en-US" sz="2800" b="1" dirty="0">
                  <a:solidFill>
                    <a:srgbClr val="FF0000"/>
                  </a:solidFill>
                  <a:effectLst>
                    <a:outerShdw blurRad="63500" dist="50800" dir="2400000" algn="tl" rotWithShape="0">
                      <a:prstClr val="black">
                        <a:alpha val="23000"/>
                      </a:prstClr>
                    </a:outerShdw>
                  </a:effectLst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ぴったりサービスのメリット</a:t>
              </a:r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530048" y="9452211"/>
            <a:ext cx="2048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本部のアドレス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69654" y="8943729"/>
            <a:ext cx="3676110" cy="7585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38C86A1-CEA7-4670-B440-434082BDABD0}"/>
              </a:ext>
            </a:extLst>
          </p:cNvPr>
          <p:cNvSpPr/>
          <p:nvPr/>
        </p:nvSpPr>
        <p:spPr>
          <a:xfrm>
            <a:off x="2804736" y="9170848"/>
            <a:ext cx="3774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消防本部名○○○担当部署名○○○</a:t>
            </a:r>
            <a:r>
              <a:rPr lang="zh-TW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</a:t>
            </a:r>
            <a:r>
              <a:rPr lang="zh-TW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en-US" altLang="zh-TW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</a:t>
            </a:r>
            <a:r>
              <a:rPr lang="zh-TW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（直通）</a:t>
            </a:r>
            <a:r>
              <a:rPr lang="zh-TW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806417" y="8968003"/>
            <a:ext cx="1082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お問い合わせ先</a:t>
            </a:r>
          </a:p>
        </p:txBody>
      </p:sp>
      <p:sp>
        <p:nvSpPr>
          <p:cNvPr id="74" name="Freeform 73"/>
          <p:cNvSpPr/>
          <p:nvPr/>
        </p:nvSpPr>
        <p:spPr>
          <a:xfrm>
            <a:off x="408974" y="6776080"/>
            <a:ext cx="5912884" cy="335020"/>
          </a:xfrm>
          <a:custGeom>
            <a:avLst/>
            <a:gdLst>
              <a:gd name="connsiteX0" fmla="*/ 114572 w 6051550"/>
              <a:gd name="connsiteY0" fmla="*/ 0 h 359283"/>
              <a:gd name="connsiteX1" fmla="*/ 5936978 w 6051550"/>
              <a:gd name="connsiteY1" fmla="*/ 0 h 359283"/>
              <a:gd name="connsiteX2" fmla="*/ 6051550 w 6051550"/>
              <a:gd name="connsiteY2" fmla="*/ 114572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14572 h 359283"/>
              <a:gd name="connsiteX6" fmla="*/ 114572 w 6051550"/>
              <a:gd name="connsiteY6" fmla="*/ 0 h 359283"/>
              <a:gd name="connsiteX0" fmla="*/ 114572 w 6051550"/>
              <a:gd name="connsiteY0" fmla="*/ 0 h 359283"/>
              <a:gd name="connsiteX1" fmla="*/ 5949164 w 6051550"/>
              <a:gd name="connsiteY1" fmla="*/ 0 h 359283"/>
              <a:gd name="connsiteX2" fmla="*/ 6051550 w 6051550"/>
              <a:gd name="connsiteY2" fmla="*/ 114572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14572 h 359283"/>
              <a:gd name="connsiteX6" fmla="*/ 114572 w 6051550"/>
              <a:gd name="connsiteY6" fmla="*/ 0 h 359283"/>
              <a:gd name="connsiteX0" fmla="*/ 114572 w 6051550"/>
              <a:gd name="connsiteY0" fmla="*/ 0 h 359283"/>
              <a:gd name="connsiteX1" fmla="*/ 5949164 w 6051550"/>
              <a:gd name="connsiteY1" fmla="*/ 0 h 359283"/>
              <a:gd name="connsiteX2" fmla="*/ 6051550 w 6051550"/>
              <a:gd name="connsiteY2" fmla="*/ 109428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14572 h 359283"/>
              <a:gd name="connsiteX6" fmla="*/ 114572 w 6051550"/>
              <a:gd name="connsiteY6" fmla="*/ 0 h 359283"/>
              <a:gd name="connsiteX0" fmla="*/ 114572 w 6051550"/>
              <a:gd name="connsiteY0" fmla="*/ 0 h 359283"/>
              <a:gd name="connsiteX1" fmla="*/ 5949164 w 6051550"/>
              <a:gd name="connsiteY1" fmla="*/ 0 h 359283"/>
              <a:gd name="connsiteX2" fmla="*/ 6051550 w 6051550"/>
              <a:gd name="connsiteY2" fmla="*/ 109428 h 359283"/>
              <a:gd name="connsiteX3" fmla="*/ 6051550 w 6051550"/>
              <a:gd name="connsiteY3" fmla="*/ 359283 h 359283"/>
              <a:gd name="connsiteX4" fmla="*/ 0 w 6051550"/>
              <a:gd name="connsiteY4" fmla="*/ 359283 h 359283"/>
              <a:gd name="connsiteX5" fmla="*/ 0 w 6051550"/>
              <a:gd name="connsiteY5" fmla="*/ 104284 h 359283"/>
              <a:gd name="connsiteX6" fmla="*/ 114572 w 6051550"/>
              <a:gd name="connsiteY6" fmla="*/ 0 h 359283"/>
              <a:gd name="connsiteX0" fmla="*/ 104824 w 6051550"/>
              <a:gd name="connsiteY0" fmla="*/ 0 h 361855"/>
              <a:gd name="connsiteX1" fmla="*/ 5949164 w 6051550"/>
              <a:gd name="connsiteY1" fmla="*/ 2572 h 361855"/>
              <a:gd name="connsiteX2" fmla="*/ 6051550 w 6051550"/>
              <a:gd name="connsiteY2" fmla="*/ 112000 h 361855"/>
              <a:gd name="connsiteX3" fmla="*/ 6051550 w 6051550"/>
              <a:gd name="connsiteY3" fmla="*/ 361855 h 361855"/>
              <a:gd name="connsiteX4" fmla="*/ 0 w 6051550"/>
              <a:gd name="connsiteY4" fmla="*/ 361855 h 361855"/>
              <a:gd name="connsiteX5" fmla="*/ 0 w 6051550"/>
              <a:gd name="connsiteY5" fmla="*/ 106856 h 361855"/>
              <a:gd name="connsiteX6" fmla="*/ 104824 w 6051550"/>
              <a:gd name="connsiteY6" fmla="*/ 0 h 36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1550" h="361855">
                <a:moveTo>
                  <a:pt x="104824" y="0"/>
                </a:moveTo>
                <a:lnTo>
                  <a:pt x="5949164" y="2572"/>
                </a:lnTo>
                <a:cubicBezTo>
                  <a:pt x="6012440" y="2572"/>
                  <a:pt x="6051550" y="48724"/>
                  <a:pt x="6051550" y="112000"/>
                </a:cubicBezTo>
                <a:lnTo>
                  <a:pt x="6051550" y="361855"/>
                </a:lnTo>
                <a:lnTo>
                  <a:pt x="0" y="361855"/>
                </a:lnTo>
                <a:lnTo>
                  <a:pt x="0" y="106856"/>
                </a:lnTo>
                <a:cubicBezTo>
                  <a:pt x="0" y="43580"/>
                  <a:pt x="41548" y="0"/>
                  <a:pt x="10482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2450040" y="6804620"/>
            <a:ext cx="1914991" cy="262971"/>
            <a:chOff x="2651261" y="6693404"/>
            <a:chExt cx="1537456" cy="208847"/>
          </a:xfrm>
        </p:grpSpPr>
        <p:sp>
          <p:nvSpPr>
            <p:cNvPr id="53" name="サブタイトル 2"/>
            <p:cNvSpPr txBox="1">
              <a:spLocks/>
            </p:cNvSpPr>
            <p:nvPr/>
          </p:nvSpPr>
          <p:spPr>
            <a:xfrm>
              <a:off x="2651261" y="6693404"/>
              <a:ext cx="1537456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31750" cap="flat">
                    <a:solidFill>
                      <a:schemeClr val="bg1"/>
                    </a:solidFill>
                    <a:round/>
                  </a:ln>
                  <a:noFill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申請可能な手続</a:t>
              </a:r>
            </a:p>
          </p:txBody>
        </p:sp>
        <p:sp>
          <p:nvSpPr>
            <p:cNvPr id="4" name="サブタイトル 2"/>
            <p:cNvSpPr txBox="1">
              <a:spLocks/>
            </p:cNvSpPr>
            <p:nvPr/>
          </p:nvSpPr>
          <p:spPr>
            <a:xfrm>
              <a:off x="2663166" y="6694304"/>
              <a:ext cx="1515422" cy="2079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4295" tIns="37148" rIns="74295" bIns="37148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600" b="1" dirty="0">
                  <a:ln w="6350" cap="flat">
                    <a:noFill/>
                    <a:round/>
                  </a:ln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申請可能な手続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5240766"/>
            <a:ext cx="6860623" cy="13378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3198" t="8716" r="1233" b="8232"/>
          <a:stretch/>
        </p:blipFill>
        <p:spPr>
          <a:xfrm>
            <a:off x="3618479" y="5339955"/>
            <a:ext cx="1762125" cy="48577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179172" y="6228836"/>
            <a:ext cx="3261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spc="-4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https://myna</a:t>
            </a:r>
            <a:r>
              <a:rPr lang="en-US" altLang="ja-JP" sz="900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4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</a:t>
            </a:r>
            <a:r>
              <a:rPr lang="en-US" altLang="ja-JP" sz="900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4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jp/SCK1501_02_001/SCK1501_02_001_Init</a:t>
            </a:r>
            <a:r>
              <a:rPr lang="en-US" altLang="ja-JP" sz="900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en-US" altLang="ja-JP" sz="900" spc="-4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form</a:t>
            </a:r>
            <a:endParaRPr lang="ja-JP" altLang="en-US" sz="900" spc="-4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42594" y="5905657"/>
            <a:ext cx="147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ぴったりサービスへの</a:t>
            </a:r>
            <a:endParaRPr lang="en-US" altLang="ja-JP" sz="1000" dirty="0">
              <a:solidFill>
                <a:schemeClr val="accent2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アクセスはこちら</a:t>
            </a:r>
            <a:endParaRPr lang="vi-VN" sz="1000" dirty="0">
              <a:solidFill>
                <a:schemeClr val="accent2">
                  <a:lumMod val="75000"/>
                </a:schemeClr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4518921" y="607694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Isosceles Triangle 80"/>
          <p:cNvSpPr/>
          <p:nvPr/>
        </p:nvSpPr>
        <p:spPr>
          <a:xfrm rot="5400000">
            <a:off x="4667351" y="607694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Isosceles Triangle 81"/>
          <p:cNvSpPr/>
          <p:nvPr/>
        </p:nvSpPr>
        <p:spPr>
          <a:xfrm rot="5400000">
            <a:off x="4815781" y="607694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Isosceles Triangle 82"/>
          <p:cNvSpPr/>
          <p:nvPr/>
        </p:nvSpPr>
        <p:spPr>
          <a:xfrm rot="5400000">
            <a:off x="4964211" y="607694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Isosceles Triangle 83"/>
          <p:cNvSpPr/>
          <p:nvPr/>
        </p:nvSpPr>
        <p:spPr>
          <a:xfrm rot="5400000">
            <a:off x="5112641" y="607694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Isosceles Triangle 84"/>
          <p:cNvSpPr/>
          <p:nvPr/>
        </p:nvSpPr>
        <p:spPr>
          <a:xfrm rot="5400000">
            <a:off x="5261071" y="6072260"/>
            <a:ext cx="143612" cy="95454"/>
          </a:xfrm>
          <a:prstGeom prst="triangle">
            <a:avLst>
              <a:gd name="adj" fmla="val 4834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Isosceles Triangle 85"/>
          <p:cNvSpPr/>
          <p:nvPr/>
        </p:nvSpPr>
        <p:spPr>
          <a:xfrm rot="5400000">
            <a:off x="5409500" y="6072260"/>
            <a:ext cx="143612" cy="95454"/>
          </a:xfrm>
          <a:prstGeom prst="triangle">
            <a:avLst>
              <a:gd name="adj" fmla="val 48342"/>
            </a:avLst>
          </a:prstGeom>
          <a:solidFill>
            <a:srgbClr val="582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4214" y="3591481"/>
            <a:ext cx="2907786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Rounded Rectangle 76"/>
          <p:cNvSpPr/>
          <p:nvPr/>
        </p:nvSpPr>
        <p:spPr>
          <a:xfrm>
            <a:off x="420548" y="3621544"/>
            <a:ext cx="2855118" cy="603418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0" name="サブタイトル 2"/>
          <p:cNvSpPr txBox="1">
            <a:spLocks/>
          </p:cNvSpPr>
          <p:nvPr/>
        </p:nvSpPr>
        <p:spPr>
          <a:xfrm>
            <a:off x="454077" y="3799309"/>
            <a:ext cx="2871816" cy="34210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365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日、時間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を問わず申請が可能です。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440407" y="3591481"/>
            <a:ext cx="2907786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6" name="Rounded Rectangle 95"/>
          <p:cNvSpPr/>
          <p:nvPr/>
        </p:nvSpPr>
        <p:spPr>
          <a:xfrm>
            <a:off x="3466741" y="3621544"/>
            <a:ext cx="2855118" cy="603418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3479705" y="3733835"/>
            <a:ext cx="3099220" cy="44637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ja-JP" altLang="en-US" sz="14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パソコン・スマホ・タブレットから、</a:t>
            </a:r>
            <a:r>
              <a:rPr lang="ja-JP" altLang="en-US" sz="14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場所を問わず申請が可能です。</a:t>
            </a:r>
            <a:endParaRPr lang="en-US" altLang="ja-JP" sz="1400" spc="-1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94355" y="4396138"/>
            <a:ext cx="5953837" cy="663545"/>
          </a:xfrm>
          <a:prstGeom prst="roundRect">
            <a:avLst>
              <a:gd name="adj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9" name="Rounded Rectangle 98"/>
          <p:cNvSpPr/>
          <p:nvPr/>
        </p:nvSpPr>
        <p:spPr>
          <a:xfrm>
            <a:off x="420689" y="4426201"/>
            <a:ext cx="5901169" cy="603418"/>
          </a:xfrm>
          <a:prstGeom prst="roundRect">
            <a:avLst>
              <a:gd name="adj" fmla="val 933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7" name="サブタイトル 2"/>
          <p:cNvSpPr txBox="1">
            <a:spLocks/>
          </p:cNvSpPr>
          <p:nvPr/>
        </p:nvSpPr>
        <p:spPr>
          <a:xfrm>
            <a:off x="447685" y="4575084"/>
            <a:ext cx="5829149" cy="40649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685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1" sz="2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入力チェック機能やヘルプ機能で、間違いのない申請ができます。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今回の申請情報を保存すると、次回申請時にその情報を利用できます。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356300" y="483153"/>
            <a:ext cx="1468682" cy="396421"/>
            <a:chOff x="898979" y="533953"/>
            <a:chExt cx="1468682" cy="396421"/>
          </a:xfrm>
        </p:grpSpPr>
        <p:sp>
          <p:nvSpPr>
            <p:cNvPr id="30" name="Oval 29"/>
            <p:cNvSpPr/>
            <p:nvPr/>
          </p:nvSpPr>
          <p:spPr>
            <a:xfrm>
              <a:off x="89897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173419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44438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718825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1971240" y="533953"/>
              <a:ext cx="396421" cy="3964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</p:grpSp>
      <p:sp>
        <p:nvSpPr>
          <p:cNvPr id="15" name="サブタイトル 2"/>
          <p:cNvSpPr txBox="1">
            <a:spLocks/>
          </p:cNvSpPr>
          <p:nvPr/>
        </p:nvSpPr>
        <p:spPr>
          <a:xfrm>
            <a:off x="1402230" y="560457"/>
            <a:ext cx="1422752" cy="262943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事業者の皆様へ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4077" y="5212582"/>
            <a:ext cx="2758446" cy="1332761"/>
            <a:chOff x="454077" y="5188767"/>
            <a:chExt cx="2758446" cy="1332761"/>
          </a:xfrm>
        </p:grpSpPr>
        <p:sp>
          <p:nvSpPr>
            <p:cNvPr id="5" name="サブタイトル 2"/>
            <p:cNvSpPr txBox="1">
              <a:spLocks/>
            </p:cNvSpPr>
            <p:nvPr/>
          </p:nvSpPr>
          <p:spPr>
            <a:xfrm>
              <a:off x="463981" y="5188767"/>
              <a:ext cx="2748542" cy="1332761"/>
            </a:xfrm>
            <a:prstGeom prst="rect">
              <a:avLst/>
            </a:prstGeom>
          </p:spPr>
          <p:txBody>
            <a:bodyPr vert="horz" lIns="74295" tIns="37148" rIns="74295" bIns="37148" rtlCol="0">
              <a:normAutofit fontScale="85000" lnSpcReduction="10000"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ja-JP" altLang="en-US" sz="1700" b="1" dirty="0">
                  <a:solidFill>
                    <a:schemeClr val="accent2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ぴったりサービスとは</a:t>
              </a:r>
              <a:endParaRPr lang="en-US" altLang="ja-JP" sz="1700" b="1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just">
                <a:lnSpc>
                  <a:spcPct val="110000"/>
                </a:lnSpc>
                <a:spcBef>
                  <a:spcPts val="600"/>
                </a:spcBef>
              </a:pPr>
              <a:r>
                <a: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政府が運用するオンラインサービス「マイナポータル」を活用し、インターネット経由で住民が行政サービスに関する検索や電子申請、公金決済サービスを利用できるサービスです。</a:t>
              </a:r>
              <a:endPara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l">
                <a:lnSpc>
                  <a:spcPct val="110000"/>
                </a:lnSpc>
              </a:pPr>
              <a:endParaRPr lang="ja-JP" altLang="en-US" sz="1138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454077" y="5339955"/>
              <a:ext cx="46788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>
              <a:off x="2769654" y="5356173"/>
              <a:ext cx="37294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259" y="5452048"/>
            <a:ext cx="744315" cy="7473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93" name="Group 92"/>
          <p:cNvGrpSpPr/>
          <p:nvPr/>
        </p:nvGrpSpPr>
        <p:grpSpPr>
          <a:xfrm>
            <a:off x="454077" y="4261906"/>
            <a:ext cx="1238716" cy="338554"/>
            <a:chOff x="412392" y="3546234"/>
            <a:chExt cx="1198045" cy="338554"/>
          </a:xfrm>
        </p:grpSpPr>
        <p:sp>
          <p:nvSpPr>
            <p:cNvPr id="94" name="Rounded Rectangle 93"/>
            <p:cNvSpPr/>
            <p:nvPr/>
          </p:nvSpPr>
          <p:spPr>
            <a:xfrm>
              <a:off x="412392" y="3585823"/>
              <a:ext cx="1198045" cy="263650"/>
            </a:xfrm>
            <a:prstGeom prst="roundRect">
              <a:avLst>
                <a:gd name="adj" fmla="val 37292"/>
              </a:avLst>
            </a:prstGeom>
            <a:solidFill>
              <a:srgbClr val="FF7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ea typeface="ＭＳ ゴシック" panose="020B0609070205080204" pitchFamily="49" charset="-128"/>
              </a:endParaRPr>
            </a:p>
          </p:txBody>
        </p:sp>
        <p:sp>
          <p:nvSpPr>
            <p:cNvPr id="97" name="テキスト ボックス 27"/>
            <p:cNvSpPr txBox="1"/>
            <p:nvPr/>
          </p:nvSpPr>
          <p:spPr>
            <a:xfrm>
              <a:off x="623147" y="3546234"/>
              <a:ext cx="821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簡単に</a:t>
              </a:r>
            </a:p>
          </p:txBody>
        </p:sp>
      </p:grpSp>
      <p:sp>
        <p:nvSpPr>
          <p:cNvPr id="91" name="Rounded Rectangle 93">
            <a:extLst>
              <a:ext uri="{FF2B5EF4-FFF2-40B4-BE49-F238E27FC236}">
                <a16:creationId xmlns:a16="http://schemas.microsoft.com/office/drawing/2014/main" id="{B541DAAA-A405-344B-9B65-62B83EC54348}"/>
              </a:ext>
            </a:extLst>
          </p:cNvPr>
          <p:cNvSpPr/>
          <p:nvPr/>
        </p:nvSpPr>
        <p:spPr>
          <a:xfrm>
            <a:off x="463981" y="3485393"/>
            <a:ext cx="1228812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テキスト ボックス 27">
            <a:extLst>
              <a:ext uri="{FF2B5EF4-FFF2-40B4-BE49-F238E27FC236}">
                <a16:creationId xmlns:a16="http://schemas.microsoft.com/office/drawing/2014/main" id="{8C61FE53-1799-8B45-9146-D93B1F17EC66}"/>
              </a:ext>
            </a:extLst>
          </p:cNvPr>
          <p:cNvSpPr txBox="1"/>
          <p:nvPr/>
        </p:nvSpPr>
        <p:spPr>
          <a:xfrm>
            <a:off x="587921" y="3434922"/>
            <a:ext cx="101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いつでも</a:t>
            </a:r>
          </a:p>
        </p:txBody>
      </p:sp>
      <p:sp>
        <p:nvSpPr>
          <p:cNvPr id="106" name="Rounded Rectangle 93">
            <a:extLst>
              <a:ext uri="{FF2B5EF4-FFF2-40B4-BE49-F238E27FC236}">
                <a16:creationId xmlns:a16="http://schemas.microsoft.com/office/drawing/2014/main" id="{BBB1A516-75AF-064F-947F-AA4BB10003D7}"/>
              </a:ext>
            </a:extLst>
          </p:cNvPr>
          <p:cNvSpPr/>
          <p:nvPr/>
        </p:nvSpPr>
        <p:spPr>
          <a:xfrm>
            <a:off x="3521935" y="3488293"/>
            <a:ext cx="1177871" cy="263650"/>
          </a:xfrm>
          <a:prstGeom prst="roundRect">
            <a:avLst>
              <a:gd name="adj" fmla="val 37292"/>
            </a:avLst>
          </a:prstGeom>
          <a:solidFill>
            <a:srgbClr val="FF7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テキスト ボックス 27">
            <a:extLst>
              <a:ext uri="{FF2B5EF4-FFF2-40B4-BE49-F238E27FC236}">
                <a16:creationId xmlns:a16="http://schemas.microsoft.com/office/drawing/2014/main" id="{B3CA8266-75E7-9040-B1F0-6DA32902870D}"/>
              </a:ext>
            </a:extLst>
          </p:cNvPr>
          <p:cNvSpPr txBox="1"/>
          <p:nvPr/>
        </p:nvSpPr>
        <p:spPr>
          <a:xfrm>
            <a:off x="3616214" y="3431991"/>
            <a:ext cx="102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どこでも</a:t>
            </a:r>
            <a:endParaRPr kumimoji="1" lang="ja-JP" altLang="en-US" sz="1600" b="1" dirty="0"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14" name="Straight Connector 11">
            <a:extLst>
              <a:ext uri="{FF2B5EF4-FFF2-40B4-BE49-F238E27FC236}">
                <a16:creationId xmlns:a16="http://schemas.microsoft.com/office/drawing/2014/main" id="{C85DB178-0E2D-C046-9ED2-ACD231B59D60}"/>
              </a:ext>
            </a:extLst>
          </p:cNvPr>
          <p:cNvCxnSpPr>
            <a:cxnSpLocks/>
          </p:cNvCxnSpPr>
          <p:nvPr/>
        </p:nvCxnSpPr>
        <p:spPr>
          <a:xfrm>
            <a:off x="420548" y="6508475"/>
            <a:ext cx="2739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6" r="1714"/>
          <a:stretch/>
        </p:blipFill>
        <p:spPr>
          <a:xfrm>
            <a:off x="5157840" y="930106"/>
            <a:ext cx="1698564" cy="21955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0"/>
          <a:stretch/>
        </p:blipFill>
        <p:spPr>
          <a:xfrm>
            <a:off x="-101655" y="1115560"/>
            <a:ext cx="1547284" cy="199998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4BB8A93-5B3B-438D-B1A2-A4F054438298}"/>
              </a:ext>
            </a:extLst>
          </p:cNvPr>
          <p:cNvSpPr txBox="1"/>
          <p:nvPr/>
        </p:nvSpPr>
        <p:spPr>
          <a:xfrm>
            <a:off x="464986" y="8967775"/>
            <a:ext cx="2000752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dirty="0"/>
              <a:t>消防本部のロゴ等があればここに入れてください。</a:t>
            </a:r>
          </a:p>
        </p:txBody>
      </p:sp>
      <p:sp>
        <p:nvSpPr>
          <p:cNvPr id="69" name="右中かっこ 68">
            <a:extLst>
              <a:ext uri="{FF2B5EF4-FFF2-40B4-BE49-F238E27FC236}">
                <a16:creationId xmlns:a16="http://schemas.microsoft.com/office/drawing/2014/main" id="{45E8BB3F-3D88-481B-BB58-A5910B342CED}"/>
              </a:ext>
            </a:extLst>
          </p:cNvPr>
          <p:cNvSpPr/>
          <p:nvPr/>
        </p:nvSpPr>
        <p:spPr>
          <a:xfrm>
            <a:off x="6991350" y="8822540"/>
            <a:ext cx="212353" cy="99463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3A937FF-B1AA-4663-8BE5-A425EEBFEDFA}"/>
              </a:ext>
            </a:extLst>
          </p:cNvPr>
          <p:cNvSpPr txBox="1"/>
          <p:nvPr/>
        </p:nvSpPr>
        <p:spPr>
          <a:xfrm>
            <a:off x="7351152" y="91112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本部で記入必要</a:t>
            </a:r>
          </a:p>
        </p:txBody>
      </p:sp>
    </p:spTree>
    <p:extLst>
      <p:ext uri="{BB962C8B-B14F-4D97-AF65-F5344CB8AC3E}">
        <p14:creationId xmlns:p14="http://schemas.microsoft.com/office/powerpoint/2010/main" val="23085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324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火災予防の手続には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2022-02-14T06:07:24Z</dcterms:created>
  <dcterms:modified xsi:type="dcterms:W3CDTF">2022-04-22T00:44:59Z</dcterms:modified>
</cp:coreProperties>
</file>