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55"/>
  </p:notesMasterIdLst>
  <p:sldIdLst>
    <p:sldId id="639" r:id="rId3"/>
    <p:sldId id="640" r:id="rId4"/>
    <p:sldId id="642" r:id="rId5"/>
    <p:sldId id="643" r:id="rId6"/>
    <p:sldId id="644" r:id="rId7"/>
    <p:sldId id="645" r:id="rId8"/>
    <p:sldId id="646" r:id="rId9"/>
    <p:sldId id="647" r:id="rId10"/>
    <p:sldId id="648" r:id="rId11"/>
    <p:sldId id="696" r:id="rId12"/>
    <p:sldId id="649" r:id="rId13"/>
    <p:sldId id="698" r:id="rId14"/>
    <p:sldId id="650" r:id="rId15"/>
    <p:sldId id="651" r:id="rId16"/>
    <p:sldId id="652" r:id="rId17"/>
    <p:sldId id="653" r:id="rId18"/>
    <p:sldId id="654" r:id="rId19"/>
    <p:sldId id="655" r:id="rId20"/>
    <p:sldId id="656" r:id="rId21"/>
    <p:sldId id="657" r:id="rId22"/>
    <p:sldId id="658" r:id="rId23"/>
    <p:sldId id="659" r:id="rId24"/>
    <p:sldId id="660" r:id="rId25"/>
    <p:sldId id="661" r:id="rId26"/>
    <p:sldId id="662" r:id="rId27"/>
    <p:sldId id="663" r:id="rId28"/>
    <p:sldId id="664" r:id="rId29"/>
    <p:sldId id="478" r:id="rId30"/>
    <p:sldId id="468" r:id="rId31"/>
    <p:sldId id="467" r:id="rId32"/>
    <p:sldId id="481" r:id="rId33"/>
    <p:sldId id="463" r:id="rId34"/>
    <p:sldId id="495" r:id="rId35"/>
    <p:sldId id="546" r:id="rId36"/>
    <p:sldId id="558" r:id="rId37"/>
    <p:sldId id="695" r:id="rId38"/>
    <p:sldId id="545" r:id="rId39"/>
    <p:sldId id="541" r:id="rId40"/>
    <p:sldId id="542" r:id="rId41"/>
    <p:sldId id="543" r:id="rId42"/>
    <p:sldId id="561" r:id="rId43"/>
    <p:sldId id="536" r:id="rId44"/>
    <p:sldId id="537" r:id="rId45"/>
    <p:sldId id="694" r:id="rId46"/>
    <p:sldId id="538" r:id="rId47"/>
    <p:sldId id="539" r:id="rId48"/>
    <p:sldId id="556" r:id="rId49"/>
    <p:sldId id="559" r:id="rId50"/>
    <p:sldId id="521" r:id="rId51"/>
    <p:sldId id="560" r:id="rId52"/>
    <p:sldId id="523" r:id="rId53"/>
    <p:sldId id="535" r:id="rId5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24246BB-E5A0-4C8F-AA8B-4DFDA50C3150}">
          <p14:sldIdLst>
            <p14:sldId id="639"/>
            <p14:sldId id="640"/>
            <p14:sldId id="642"/>
            <p14:sldId id="643"/>
            <p14:sldId id="644"/>
            <p14:sldId id="645"/>
            <p14:sldId id="646"/>
            <p14:sldId id="647"/>
            <p14:sldId id="648"/>
            <p14:sldId id="696"/>
            <p14:sldId id="649"/>
            <p14:sldId id="698"/>
            <p14:sldId id="650"/>
            <p14:sldId id="651"/>
            <p14:sldId id="652"/>
            <p14:sldId id="653"/>
            <p14:sldId id="654"/>
            <p14:sldId id="655"/>
            <p14:sldId id="656"/>
            <p14:sldId id="657"/>
            <p14:sldId id="658"/>
            <p14:sldId id="659"/>
            <p14:sldId id="660"/>
            <p14:sldId id="661"/>
            <p14:sldId id="662"/>
            <p14:sldId id="663"/>
            <p14:sldId id="664"/>
            <p14:sldId id="478"/>
            <p14:sldId id="468"/>
            <p14:sldId id="467"/>
            <p14:sldId id="481"/>
            <p14:sldId id="463"/>
            <p14:sldId id="495"/>
            <p14:sldId id="546"/>
            <p14:sldId id="558"/>
            <p14:sldId id="695"/>
            <p14:sldId id="545"/>
            <p14:sldId id="541"/>
            <p14:sldId id="542"/>
            <p14:sldId id="543"/>
            <p14:sldId id="561"/>
          </p14:sldIdLst>
        </p14:section>
        <p14:section name="タイトルなしのセクション" id="{BD2A92D8-1A77-44A7-9FA6-F8DC3D7F4232}">
          <p14:sldIdLst>
            <p14:sldId id="536"/>
            <p14:sldId id="537"/>
            <p14:sldId id="694"/>
            <p14:sldId id="538"/>
            <p14:sldId id="539"/>
            <p14:sldId id="556"/>
            <p14:sldId id="559"/>
            <p14:sldId id="521"/>
            <p14:sldId id="560"/>
            <p14:sldId id="523"/>
            <p14:sldId id="5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武井　唯理恵(013614)" initials="MSOffice" lastIdx="22" clrIdx="0">
    <p:extLst>
      <p:ext uri="{19B8F6BF-5375-455C-9EA6-DF929625EA0E}">
        <p15:presenceInfo xmlns:p15="http://schemas.microsoft.com/office/powerpoint/2012/main" userId="武井　唯理恵(013614)" providerId="None"/>
      </p:ext>
    </p:extLst>
  </p:cmAuthor>
  <p:cmAuthor id="2" name="安斉 敏明" initials="安斉" lastIdx="7" clrIdx="1">
    <p:extLst>
      <p:ext uri="{19B8F6BF-5375-455C-9EA6-DF929625EA0E}">
        <p15:presenceInfo xmlns:p15="http://schemas.microsoft.com/office/powerpoint/2012/main" userId="1db150e35d8d8b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9" autoAdjust="0"/>
    <p:restoredTop sz="94651" autoAdjust="0"/>
  </p:normalViewPr>
  <p:slideViewPr>
    <p:cSldViewPr snapToGrid="0">
      <p:cViewPr varScale="1">
        <p:scale>
          <a:sx n="64" d="100"/>
          <a:sy n="64" d="100"/>
        </p:scale>
        <p:origin x="668" y="56"/>
      </p:cViewPr>
      <p:guideLst/>
    </p:cSldViewPr>
  </p:slideViewPr>
  <p:notesTextViewPr>
    <p:cViewPr>
      <p:scale>
        <a:sx n="1" d="1"/>
        <a:sy n="1" d="1"/>
      </p:scale>
      <p:origin x="0" y="0"/>
    </p:cViewPr>
  </p:notesTextViewPr>
  <p:sorterViewPr>
    <p:cViewPr>
      <p:scale>
        <a:sx n="100" d="100"/>
        <a:sy n="100" d="100"/>
      </p:scale>
      <p:origin x="0" y="-24832"/>
    </p:cViewPr>
  </p:sorterViewPr>
  <p:notesViewPr>
    <p:cSldViewPr snapToGrid="0">
      <p:cViewPr varScale="1">
        <p:scale>
          <a:sx n="80" d="100"/>
          <a:sy n="80" d="100"/>
        </p:scale>
        <p:origin x="401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149"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安斉 敏明" userId="1db150e35d8d8b0d" providerId="LiveId" clId="{F6FC409F-6AD5-4C90-A210-2DFC4B1546C4}"/>
    <pc:docChg chg="custSel modSld">
      <pc:chgData name="安斉 敏明" userId="1db150e35d8d8b0d" providerId="LiveId" clId="{F6FC409F-6AD5-4C90-A210-2DFC4B1546C4}" dt="2020-10-15T00:32:29.535" v="628" actId="6549"/>
      <pc:docMkLst>
        <pc:docMk/>
      </pc:docMkLst>
      <pc:sldChg chg="modNotes">
        <pc:chgData name="安斉 敏明" userId="1db150e35d8d8b0d" providerId="LiveId" clId="{F6FC409F-6AD5-4C90-A210-2DFC4B1546C4}" dt="2020-10-14T23:31:13.200" v="322"/>
        <pc:sldMkLst>
          <pc:docMk/>
          <pc:sldMk cId="2699346845" sldId="340"/>
        </pc:sldMkLst>
      </pc:sldChg>
      <pc:sldChg chg="modNotes">
        <pc:chgData name="安斉 敏明" userId="1db150e35d8d8b0d" providerId="LiveId" clId="{F6FC409F-6AD5-4C90-A210-2DFC4B1546C4}" dt="2020-10-14T23:29:44.807" v="294"/>
        <pc:sldMkLst>
          <pc:docMk/>
          <pc:sldMk cId="2645192888" sldId="373"/>
        </pc:sldMkLst>
      </pc:sldChg>
      <pc:sldChg chg="modNotes">
        <pc:chgData name="安斉 敏明" userId="1db150e35d8d8b0d" providerId="LiveId" clId="{F6FC409F-6AD5-4C90-A210-2DFC4B1546C4}" dt="2020-10-14T23:30:35.233" v="310" actId="1076"/>
        <pc:sldMkLst>
          <pc:docMk/>
          <pc:sldMk cId="3363213144" sldId="374"/>
        </pc:sldMkLst>
      </pc:sldChg>
      <pc:sldChg chg="modNotes">
        <pc:chgData name="安斉 敏明" userId="1db150e35d8d8b0d" providerId="LiveId" clId="{F6FC409F-6AD5-4C90-A210-2DFC4B1546C4}" dt="2020-10-14T23:30:54.399" v="317"/>
        <pc:sldMkLst>
          <pc:docMk/>
          <pc:sldMk cId="1913951943" sldId="448"/>
        </pc:sldMkLst>
      </pc:sldChg>
      <pc:sldChg chg="modNotes">
        <pc:chgData name="安斉 敏明" userId="1db150e35d8d8b0d" providerId="LiveId" clId="{F6FC409F-6AD5-4C90-A210-2DFC4B1546C4}" dt="2020-10-14T23:33:14.179" v="356" actId="14100"/>
        <pc:sldMkLst>
          <pc:docMk/>
          <pc:sldMk cId="2410266947" sldId="459"/>
        </pc:sldMkLst>
      </pc:sldChg>
      <pc:sldChg chg="modNotes">
        <pc:chgData name="安斉 敏明" userId="1db150e35d8d8b0d" providerId="LiveId" clId="{F6FC409F-6AD5-4C90-A210-2DFC4B1546C4}" dt="2020-10-14T23:32:23.595" v="344" actId="14100"/>
        <pc:sldMkLst>
          <pc:docMk/>
          <pc:sldMk cId="1348692606" sldId="460"/>
        </pc:sldMkLst>
      </pc:sldChg>
      <pc:sldChg chg="modNotes">
        <pc:chgData name="安斉 敏明" userId="1db150e35d8d8b0d" providerId="LiveId" clId="{F6FC409F-6AD5-4C90-A210-2DFC4B1546C4}" dt="2020-10-14T23:13:59.961" v="53" actId="1076"/>
        <pc:sldMkLst>
          <pc:docMk/>
          <pc:sldMk cId="416587011" sldId="463"/>
        </pc:sldMkLst>
      </pc:sldChg>
      <pc:sldChg chg="modNotes">
        <pc:chgData name="安斉 敏明" userId="1db150e35d8d8b0d" providerId="LiveId" clId="{F6FC409F-6AD5-4C90-A210-2DFC4B1546C4}" dt="2020-10-14T23:13:46.244" v="51" actId="1076"/>
        <pc:sldMkLst>
          <pc:docMk/>
          <pc:sldMk cId="1743290794" sldId="467"/>
        </pc:sldMkLst>
      </pc:sldChg>
      <pc:sldChg chg="modNotes">
        <pc:chgData name="安斉 敏明" userId="1db150e35d8d8b0d" providerId="LiveId" clId="{F6FC409F-6AD5-4C90-A210-2DFC4B1546C4}" dt="2020-10-14T23:13:29.909" v="48" actId="1076"/>
        <pc:sldMkLst>
          <pc:docMk/>
          <pc:sldMk cId="531668034" sldId="468"/>
        </pc:sldMkLst>
      </pc:sldChg>
      <pc:sldChg chg="modNotes">
        <pc:chgData name="安斉 敏明" userId="1db150e35d8d8b0d" providerId="LiveId" clId="{F6FC409F-6AD5-4C90-A210-2DFC4B1546C4}" dt="2020-10-14T23:13:20.635" v="47" actId="14100"/>
        <pc:sldMkLst>
          <pc:docMk/>
          <pc:sldMk cId="2562451817" sldId="478"/>
        </pc:sldMkLst>
      </pc:sldChg>
      <pc:sldChg chg="modNotes">
        <pc:chgData name="安斉 敏明" userId="1db150e35d8d8b0d" providerId="LiveId" clId="{F6FC409F-6AD5-4C90-A210-2DFC4B1546C4}" dt="2020-10-14T23:13:50.678" v="52" actId="1076"/>
        <pc:sldMkLst>
          <pc:docMk/>
          <pc:sldMk cId="874735571" sldId="481"/>
        </pc:sldMkLst>
      </pc:sldChg>
      <pc:sldChg chg="modSp mod modNotes">
        <pc:chgData name="安斉 敏明" userId="1db150e35d8d8b0d" providerId="LiveId" clId="{F6FC409F-6AD5-4C90-A210-2DFC4B1546C4}" dt="2020-10-15T00:32:29.535" v="628" actId="6549"/>
        <pc:sldMkLst>
          <pc:docMk/>
          <pc:sldMk cId="1457014075" sldId="482"/>
        </pc:sldMkLst>
        <pc:spChg chg="mod">
          <ac:chgData name="安斉 敏明" userId="1db150e35d8d8b0d" providerId="LiveId" clId="{F6FC409F-6AD5-4C90-A210-2DFC4B1546C4}" dt="2020-10-15T00:32:29.535" v="628" actId="6549"/>
          <ac:spMkLst>
            <pc:docMk/>
            <pc:sldMk cId="1457014075" sldId="482"/>
            <ac:spMk id="2" creationId="{93334975-DAFC-4F74-98A6-EFBFA584F806}"/>
          </ac:spMkLst>
        </pc:spChg>
      </pc:sldChg>
      <pc:sldChg chg="modNotes">
        <pc:chgData name="安斉 敏明" userId="1db150e35d8d8b0d" providerId="LiveId" clId="{F6FC409F-6AD5-4C90-A210-2DFC4B1546C4}" dt="2020-10-14T23:38:07.242" v="480"/>
        <pc:sldMkLst>
          <pc:docMk/>
          <pc:sldMk cId="1738185242" sldId="484"/>
        </pc:sldMkLst>
      </pc:sldChg>
      <pc:sldChg chg="modNotes">
        <pc:chgData name="安斉 敏明" userId="1db150e35d8d8b0d" providerId="LiveId" clId="{F6FC409F-6AD5-4C90-A210-2DFC4B1546C4}" dt="2020-10-14T23:14:11.992" v="56" actId="1076"/>
        <pc:sldMkLst>
          <pc:docMk/>
          <pc:sldMk cId="3781747696" sldId="495"/>
        </pc:sldMkLst>
      </pc:sldChg>
      <pc:sldChg chg="modNotes">
        <pc:chgData name="安斉 敏明" userId="1db150e35d8d8b0d" providerId="LiveId" clId="{F6FC409F-6AD5-4C90-A210-2DFC4B1546C4}" dt="2020-10-14T23:23:45.012" v="169"/>
        <pc:sldMkLst>
          <pc:docMk/>
          <pc:sldMk cId="2288561225" sldId="510"/>
        </pc:sldMkLst>
      </pc:sldChg>
      <pc:sldChg chg="modNotes">
        <pc:chgData name="安斉 敏明" userId="1db150e35d8d8b0d" providerId="LiveId" clId="{F6FC409F-6AD5-4C90-A210-2DFC4B1546C4}" dt="2020-10-14T23:24:19.743" v="183"/>
        <pc:sldMkLst>
          <pc:docMk/>
          <pc:sldMk cId="3786518493" sldId="511"/>
        </pc:sldMkLst>
      </pc:sldChg>
      <pc:sldChg chg="modNotes">
        <pc:chgData name="安斉 敏明" userId="1db150e35d8d8b0d" providerId="LiveId" clId="{F6FC409F-6AD5-4C90-A210-2DFC4B1546C4}" dt="2020-10-14T23:27:50.839" v="260" actId="14100"/>
        <pc:sldMkLst>
          <pc:docMk/>
          <pc:sldMk cId="3379926374" sldId="518"/>
        </pc:sldMkLst>
      </pc:sldChg>
      <pc:sldChg chg="modNotes">
        <pc:chgData name="安斉 敏明" userId="1db150e35d8d8b0d" providerId="LiveId" clId="{F6FC409F-6AD5-4C90-A210-2DFC4B1546C4}" dt="2020-10-14T23:15:24.652" v="68" actId="1076"/>
        <pc:sldMkLst>
          <pc:docMk/>
          <pc:sldMk cId="742109747" sldId="521"/>
        </pc:sldMkLst>
      </pc:sldChg>
      <pc:sldChg chg="modNotes">
        <pc:chgData name="安斉 敏明" userId="1db150e35d8d8b0d" providerId="LiveId" clId="{F6FC409F-6AD5-4C90-A210-2DFC4B1546C4}" dt="2020-10-14T23:21:53.379" v="139" actId="1076"/>
        <pc:sldMkLst>
          <pc:docMk/>
          <pc:sldMk cId="1770164778" sldId="522"/>
        </pc:sldMkLst>
      </pc:sldChg>
      <pc:sldChg chg="modNotes">
        <pc:chgData name="安斉 敏明" userId="1db150e35d8d8b0d" providerId="LiveId" clId="{F6FC409F-6AD5-4C90-A210-2DFC4B1546C4}" dt="2020-10-14T23:18:31.026" v="110" actId="1076"/>
        <pc:sldMkLst>
          <pc:docMk/>
          <pc:sldMk cId="3919219311" sldId="523"/>
        </pc:sldMkLst>
      </pc:sldChg>
      <pc:sldChg chg="modNotes">
        <pc:chgData name="安斉 敏明" userId="1db150e35d8d8b0d" providerId="LiveId" clId="{F6FC409F-6AD5-4C90-A210-2DFC4B1546C4}" dt="2020-10-14T23:22:45.061" v="147"/>
        <pc:sldMkLst>
          <pc:docMk/>
          <pc:sldMk cId="2014513740" sldId="527"/>
        </pc:sldMkLst>
      </pc:sldChg>
      <pc:sldChg chg="modNotes">
        <pc:chgData name="安斉 敏明" userId="1db150e35d8d8b0d" providerId="LiveId" clId="{F6FC409F-6AD5-4C90-A210-2DFC4B1546C4}" dt="2020-10-14T23:28:10.451" v="266" actId="14100"/>
        <pc:sldMkLst>
          <pc:docMk/>
          <pc:sldMk cId="2121828027" sldId="531"/>
        </pc:sldMkLst>
      </pc:sldChg>
      <pc:sldChg chg="modNotes">
        <pc:chgData name="安斉 敏明" userId="1db150e35d8d8b0d" providerId="LiveId" clId="{F6FC409F-6AD5-4C90-A210-2DFC4B1546C4}" dt="2020-10-14T23:21:59.749" v="140" actId="1076"/>
        <pc:sldMkLst>
          <pc:docMk/>
          <pc:sldMk cId="3341086040" sldId="532"/>
        </pc:sldMkLst>
      </pc:sldChg>
      <pc:sldChg chg="modNotes">
        <pc:chgData name="安斉 敏明" userId="1db150e35d8d8b0d" providerId="LiveId" clId="{F6FC409F-6AD5-4C90-A210-2DFC4B1546C4}" dt="2020-10-14T23:22:11.872" v="141" actId="1076"/>
        <pc:sldMkLst>
          <pc:docMk/>
          <pc:sldMk cId="1744002396" sldId="533"/>
        </pc:sldMkLst>
      </pc:sldChg>
      <pc:sldChg chg="modNotes">
        <pc:chgData name="安斉 敏明" userId="1db150e35d8d8b0d" providerId="LiveId" clId="{F6FC409F-6AD5-4C90-A210-2DFC4B1546C4}" dt="2020-10-14T23:18:44.067" v="113" actId="14100"/>
        <pc:sldMkLst>
          <pc:docMk/>
          <pc:sldMk cId="1069200670" sldId="535"/>
        </pc:sldMkLst>
      </pc:sldChg>
      <pc:sldChg chg="modNotes">
        <pc:chgData name="安斉 敏明" userId="1db150e35d8d8b0d" providerId="LiveId" clId="{F6FC409F-6AD5-4C90-A210-2DFC4B1546C4}" dt="2020-10-14T23:14:17.445" v="57" actId="1076"/>
        <pc:sldMkLst>
          <pc:docMk/>
          <pc:sldMk cId="3988703223" sldId="536"/>
        </pc:sldMkLst>
      </pc:sldChg>
      <pc:sldChg chg="modNotes">
        <pc:chgData name="安斉 敏明" userId="1db150e35d8d8b0d" providerId="LiveId" clId="{F6FC409F-6AD5-4C90-A210-2DFC4B1546C4}" dt="2020-10-14T23:14:26.925" v="58" actId="1076"/>
        <pc:sldMkLst>
          <pc:docMk/>
          <pc:sldMk cId="2026908146" sldId="537"/>
        </pc:sldMkLst>
      </pc:sldChg>
      <pc:sldChg chg="modNotes">
        <pc:chgData name="安斉 敏明" userId="1db150e35d8d8b0d" providerId="LiveId" clId="{F6FC409F-6AD5-4C90-A210-2DFC4B1546C4}" dt="2020-10-14T23:14:31.693" v="59" actId="1076"/>
        <pc:sldMkLst>
          <pc:docMk/>
          <pc:sldMk cId="1585461453" sldId="538"/>
        </pc:sldMkLst>
      </pc:sldChg>
      <pc:sldChg chg="modNotes">
        <pc:chgData name="安斉 敏明" userId="1db150e35d8d8b0d" providerId="LiveId" clId="{F6FC409F-6AD5-4C90-A210-2DFC4B1546C4}" dt="2020-10-14T23:14:52.552" v="62" actId="14100"/>
        <pc:sldMkLst>
          <pc:docMk/>
          <pc:sldMk cId="3731641459" sldId="539"/>
        </pc:sldMkLst>
      </pc:sldChg>
      <pc:sldChg chg="modNotes">
        <pc:chgData name="安斉 敏明" userId="1db150e35d8d8b0d" providerId="LiveId" clId="{F6FC409F-6AD5-4C90-A210-2DFC4B1546C4}" dt="2020-10-14T23:25:18.746" v="206"/>
        <pc:sldMkLst>
          <pc:docMk/>
          <pc:sldMk cId="1405601779" sldId="540"/>
        </pc:sldMkLst>
      </pc:sldChg>
      <pc:sldChg chg="modNotes">
        <pc:chgData name="安斉 敏明" userId="1db150e35d8d8b0d" providerId="LiveId" clId="{F6FC409F-6AD5-4C90-A210-2DFC4B1546C4}" dt="2020-10-14T23:17:07.229" v="94" actId="14100"/>
        <pc:sldMkLst>
          <pc:docMk/>
          <pc:sldMk cId="1958401770" sldId="541"/>
        </pc:sldMkLst>
      </pc:sldChg>
      <pc:sldChg chg="modNotes">
        <pc:chgData name="安斉 敏明" userId="1db150e35d8d8b0d" providerId="LiveId" clId="{F6FC409F-6AD5-4C90-A210-2DFC4B1546C4}" dt="2020-10-14T23:17:23.735" v="96" actId="1076"/>
        <pc:sldMkLst>
          <pc:docMk/>
          <pc:sldMk cId="1426121608" sldId="542"/>
        </pc:sldMkLst>
      </pc:sldChg>
      <pc:sldChg chg="modNotes">
        <pc:chgData name="安斉 敏明" userId="1db150e35d8d8b0d" providerId="LiveId" clId="{F6FC409F-6AD5-4C90-A210-2DFC4B1546C4}" dt="2020-10-14T23:17:33.967" v="100" actId="14100"/>
        <pc:sldMkLst>
          <pc:docMk/>
          <pc:sldMk cId="1671615602" sldId="543"/>
        </pc:sldMkLst>
      </pc:sldChg>
      <pc:sldChg chg="modNotes">
        <pc:chgData name="安斉 敏明" userId="1db150e35d8d8b0d" providerId="LiveId" clId="{F6FC409F-6AD5-4C90-A210-2DFC4B1546C4}" dt="2020-10-14T23:22:16.953" v="142" actId="1076"/>
        <pc:sldMkLst>
          <pc:docMk/>
          <pc:sldMk cId="944187759" sldId="544"/>
        </pc:sldMkLst>
      </pc:sldChg>
      <pc:sldChg chg="modNotes">
        <pc:chgData name="安斉 敏明" userId="1db150e35d8d8b0d" providerId="LiveId" clId="{F6FC409F-6AD5-4C90-A210-2DFC4B1546C4}" dt="2020-10-14T23:16:55.888" v="92" actId="1076"/>
        <pc:sldMkLst>
          <pc:docMk/>
          <pc:sldMk cId="2381957840" sldId="545"/>
        </pc:sldMkLst>
      </pc:sldChg>
      <pc:sldChg chg="modNotes">
        <pc:chgData name="安斉 敏明" userId="1db150e35d8d8b0d" providerId="LiveId" clId="{F6FC409F-6AD5-4C90-A210-2DFC4B1546C4}" dt="2020-10-14T23:16:31.010" v="80" actId="1076"/>
        <pc:sldMkLst>
          <pc:docMk/>
          <pc:sldMk cId="2726679728" sldId="546"/>
        </pc:sldMkLst>
      </pc:sldChg>
      <pc:sldChg chg="modNotes">
        <pc:chgData name="安斉 敏明" userId="1db150e35d8d8b0d" providerId="LiveId" clId="{F6FC409F-6AD5-4C90-A210-2DFC4B1546C4}" dt="2020-10-14T23:21:38.800" v="136" actId="14100"/>
        <pc:sldMkLst>
          <pc:docMk/>
          <pc:sldMk cId="271341838" sldId="555"/>
        </pc:sldMkLst>
      </pc:sldChg>
      <pc:sldChg chg="modNotes">
        <pc:chgData name="安斉 敏明" userId="1db150e35d8d8b0d" providerId="LiveId" clId="{F6FC409F-6AD5-4C90-A210-2DFC4B1546C4}" dt="2020-10-14T23:15:03.428" v="64" actId="1076"/>
        <pc:sldMkLst>
          <pc:docMk/>
          <pc:sldMk cId="2729525954" sldId="556"/>
        </pc:sldMkLst>
      </pc:sldChg>
      <pc:sldChg chg="modNotes">
        <pc:chgData name="安斉 敏明" userId="1db150e35d8d8b0d" providerId="LiveId" clId="{F6FC409F-6AD5-4C90-A210-2DFC4B1546C4}" dt="2020-10-14T23:23:30.349" v="163"/>
        <pc:sldMkLst>
          <pc:docMk/>
          <pc:sldMk cId="2461153240" sldId="557"/>
        </pc:sldMkLst>
      </pc:sldChg>
      <pc:sldChg chg="modNotes">
        <pc:chgData name="安斉 敏明" userId="1db150e35d8d8b0d" providerId="LiveId" clId="{F6FC409F-6AD5-4C90-A210-2DFC4B1546C4}" dt="2020-10-14T23:16:50.544" v="91" actId="1076"/>
        <pc:sldMkLst>
          <pc:docMk/>
          <pc:sldMk cId="43077266" sldId="558"/>
        </pc:sldMkLst>
      </pc:sldChg>
      <pc:sldChg chg="modNotes">
        <pc:chgData name="安斉 敏明" userId="1db150e35d8d8b0d" providerId="LiveId" clId="{F6FC409F-6AD5-4C90-A210-2DFC4B1546C4}" dt="2020-10-14T23:15:10.306" v="65" actId="1076"/>
        <pc:sldMkLst>
          <pc:docMk/>
          <pc:sldMk cId="1744913515" sldId="559"/>
        </pc:sldMkLst>
      </pc:sldChg>
      <pc:sldChg chg="modNotes">
        <pc:chgData name="安斉 敏明" userId="1db150e35d8d8b0d" providerId="LiveId" clId="{F6FC409F-6AD5-4C90-A210-2DFC4B1546C4}" dt="2020-10-14T23:16:04.303" v="76" actId="14100"/>
        <pc:sldMkLst>
          <pc:docMk/>
          <pc:sldMk cId="3332273570" sldId="560"/>
        </pc:sldMkLst>
      </pc:sldChg>
      <pc:sldChg chg="modNotes">
        <pc:chgData name="安斉 敏明" userId="1db150e35d8d8b0d" providerId="LiveId" clId="{F6FC409F-6AD5-4C90-A210-2DFC4B1546C4}" dt="2020-10-14T23:17:49.867" v="103" actId="1076"/>
        <pc:sldMkLst>
          <pc:docMk/>
          <pc:sldMk cId="308139763" sldId="561"/>
        </pc:sldMkLst>
      </pc:sldChg>
      <pc:sldChg chg="modNotes">
        <pc:chgData name="安斉 敏明" userId="1db150e35d8d8b0d" providerId="LiveId" clId="{F6FC409F-6AD5-4C90-A210-2DFC4B1546C4}" dt="2020-10-14T23:28:50.166" v="282"/>
        <pc:sldMkLst>
          <pc:docMk/>
          <pc:sldMk cId="4157293628" sldId="562"/>
        </pc:sldMkLst>
      </pc:sldChg>
      <pc:sldChg chg="modNotes">
        <pc:chgData name="安斉 敏明" userId="1db150e35d8d8b0d" providerId="LiveId" clId="{F6FC409F-6AD5-4C90-A210-2DFC4B1546C4}" dt="2020-10-14T23:19:11.444" v="118" actId="1076"/>
        <pc:sldMkLst>
          <pc:docMk/>
          <pc:sldMk cId="862439152" sldId="563"/>
        </pc:sldMkLst>
      </pc:sldChg>
      <pc:sldChg chg="modNotes">
        <pc:chgData name="安斉 敏明" userId="1db150e35d8d8b0d" providerId="LiveId" clId="{F6FC409F-6AD5-4C90-A210-2DFC4B1546C4}" dt="2020-10-14T23:19:27.160" v="122" actId="1076"/>
        <pc:sldMkLst>
          <pc:docMk/>
          <pc:sldMk cId="1298343886" sldId="564"/>
        </pc:sldMkLst>
      </pc:sldChg>
      <pc:sldChg chg="modNotes">
        <pc:chgData name="安斉 敏明" userId="1db150e35d8d8b0d" providerId="LiveId" clId="{F6FC409F-6AD5-4C90-A210-2DFC4B1546C4}" dt="2020-10-14T23:21:05.589" v="130" actId="14100"/>
        <pc:sldMkLst>
          <pc:docMk/>
          <pc:sldMk cId="687057125" sldId="565"/>
        </pc:sldMkLst>
      </pc:sldChg>
      <pc:sldChg chg="modNotes">
        <pc:chgData name="安斉 敏明" userId="1db150e35d8d8b0d" providerId="LiveId" clId="{F6FC409F-6AD5-4C90-A210-2DFC4B1546C4}" dt="2020-10-14T23:21:28.104" v="134" actId="1076"/>
        <pc:sldMkLst>
          <pc:docMk/>
          <pc:sldMk cId="2236166374" sldId="566"/>
        </pc:sldMkLst>
      </pc:sldChg>
      <pc:sldChg chg="modNotes">
        <pc:chgData name="安斉 敏明" userId="1db150e35d8d8b0d" providerId="LiveId" clId="{F6FC409F-6AD5-4C90-A210-2DFC4B1546C4}" dt="2020-10-14T23:21:49.616" v="138" actId="14100"/>
        <pc:sldMkLst>
          <pc:docMk/>
          <pc:sldMk cId="396480172" sldId="567"/>
        </pc:sldMkLst>
      </pc:sldChg>
      <pc:sldChg chg="modNotes">
        <pc:chgData name="安斉 敏明" userId="1db150e35d8d8b0d" providerId="LiveId" clId="{F6FC409F-6AD5-4C90-A210-2DFC4B1546C4}" dt="2020-10-14T23:42:52.302" v="597" actId="1076"/>
        <pc:sldMkLst>
          <pc:docMk/>
          <pc:sldMk cId="1885651177" sldId="575"/>
        </pc:sldMkLst>
      </pc:sldChg>
      <pc:sldChg chg="modSp mod modNotes">
        <pc:chgData name="安斉 敏明" userId="1db150e35d8d8b0d" providerId="LiveId" clId="{F6FC409F-6AD5-4C90-A210-2DFC4B1546C4}" dt="2020-10-15T00:31:51.314" v="623" actId="207"/>
        <pc:sldMkLst>
          <pc:docMk/>
          <pc:sldMk cId="196791337" sldId="594"/>
        </pc:sldMkLst>
        <pc:spChg chg="mod">
          <ac:chgData name="安斉 敏明" userId="1db150e35d8d8b0d" providerId="LiveId" clId="{F6FC409F-6AD5-4C90-A210-2DFC4B1546C4}" dt="2020-10-15T00:31:51.314" v="623" actId="207"/>
          <ac:spMkLst>
            <pc:docMk/>
            <pc:sldMk cId="196791337" sldId="594"/>
            <ac:spMk id="4" creationId="{671EE8E1-BA55-4D79-B92C-5A86F1512B3E}"/>
          </ac:spMkLst>
        </pc:spChg>
      </pc:sldChg>
      <pc:sldChg chg="modNotes">
        <pc:chgData name="安斉 敏明" userId="1db150e35d8d8b0d" providerId="LiveId" clId="{F6FC409F-6AD5-4C90-A210-2DFC4B1546C4}" dt="2020-10-14T23:33:31.181" v="363"/>
        <pc:sldMkLst>
          <pc:docMk/>
          <pc:sldMk cId="1110518661" sldId="602"/>
        </pc:sldMkLst>
      </pc:sldChg>
      <pc:sldChg chg="modNotes">
        <pc:chgData name="安斉 敏明" userId="1db150e35d8d8b0d" providerId="LiveId" clId="{F6FC409F-6AD5-4C90-A210-2DFC4B1546C4}" dt="2020-10-14T23:33:41.771" v="368"/>
        <pc:sldMkLst>
          <pc:docMk/>
          <pc:sldMk cId="3463874858" sldId="603"/>
        </pc:sldMkLst>
      </pc:sldChg>
      <pc:sldChg chg="modNotes">
        <pc:chgData name="安斉 敏明" userId="1db150e35d8d8b0d" providerId="LiveId" clId="{F6FC409F-6AD5-4C90-A210-2DFC4B1546C4}" dt="2020-10-14T23:33:50.134" v="372"/>
        <pc:sldMkLst>
          <pc:docMk/>
          <pc:sldMk cId="3572531767" sldId="604"/>
        </pc:sldMkLst>
      </pc:sldChg>
      <pc:sldChg chg="modNotes">
        <pc:chgData name="安斉 敏明" userId="1db150e35d8d8b0d" providerId="LiveId" clId="{F6FC409F-6AD5-4C90-A210-2DFC4B1546C4}" dt="2020-10-14T23:34:07.909" v="378" actId="1076"/>
        <pc:sldMkLst>
          <pc:docMk/>
          <pc:sldMk cId="3655939723" sldId="605"/>
        </pc:sldMkLst>
      </pc:sldChg>
      <pc:sldChg chg="modNotes">
        <pc:chgData name="安斉 敏明" userId="1db150e35d8d8b0d" providerId="LiveId" clId="{F6FC409F-6AD5-4C90-A210-2DFC4B1546C4}" dt="2020-10-14T23:34:14.164" v="384"/>
        <pc:sldMkLst>
          <pc:docMk/>
          <pc:sldMk cId="212188115" sldId="606"/>
        </pc:sldMkLst>
      </pc:sldChg>
      <pc:sldChg chg="modNotes">
        <pc:chgData name="安斉 敏明" userId="1db150e35d8d8b0d" providerId="LiveId" clId="{F6FC409F-6AD5-4C90-A210-2DFC4B1546C4}" dt="2020-10-14T23:34:21.489" v="389"/>
        <pc:sldMkLst>
          <pc:docMk/>
          <pc:sldMk cId="4078096459" sldId="607"/>
        </pc:sldMkLst>
      </pc:sldChg>
      <pc:sldChg chg="modNotes">
        <pc:chgData name="安斉 敏明" userId="1db150e35d8d8b0d" providerId="LiveId" clId="{F6FC409F-6AD5-4C90-A210-2DFC4B1546C4}" dt="2020-10-14T23:34:32.249" v="395"/>
        <pc:sldMkLst>
          <pc:docMk/>
          <pc:sldMk cId="1266479350" sldId="608"/>
        </pc:sldMkLst>
      </pc:sldChg>
      <pc:sldChg chg="modNotes">
        <pc:chgData name="安斉 敏明" userId="1db150e35d8d8b0d" providerId="LiveId" clId="{F6FC409F-6AD5-4C90-A210-2DFC4B1546C4}" dt="2020-10-14T23:34:53.210" v="405" actId="1076"/>
        <pc:sldMkLst>
          <pc:docMk/>
          <pc:sldMk cId="2113067332" sldId="609"/>
        </pc:sldMkLst>
      </pc:sldChg>
      <pc:sldChg chg="modNotes">
        <pc:chgData name="安斉 敏明" userId="1db150e35d8d8b0d" providerId="LiveId" clId="{F6FC409F-6AD5-4C90-A210-2DFC4B1546C4}" dt="2020-10-14T23:35:04.960" v="411" actId="6549"/>
        <pc:sldMkLst>
          <pc:docMk/>
          <pc:sldMk cId="2641105560" sldId="610"/>
        </pc:sldMkLst>
      </pc:sldChg>
      <pc:sldChg chg="modNotes">
        <pc:chgData name="安斉 敏明" userId="1db150e35d8d8b0d" providerId="LiveId" clId="{F6FC409F-6AD5-4C90-A210-2DFC4B1546C4}" dt="2020-10-14T23:35:13.212" v="416"/>
        <pc:sldMkLst>
          <pc:docMk/>
          <pc:sldMk cId="1549427934" sldId="611"/>
        </pc:sldMkLst>
      </pc:sldChg>
      <pc:sldChg chg="modNotes">
        <pc:chgData name="安斉 敏明" userId="1db150e35d8d8b0d" providerId="LiveId" clId="{F6FC409F-6AD5-4C90-A210-2DFC4B1546C4}" dt="2020-10-14T23:35:43.078" v="423" actId="1076"/>
        <pc:sldMkLst>
          <pc:docMk/>
          <pc:sldMk cId="4273119712" sldId="612"/>
        </pc:sldMkLst>
      </pc:sldChg>
      <pc:sldChg chg="modNotes">
        <pc:chgData name="安斉 敏明" userId="1db150e35d8d8b0d" providerId="LiveId" clId="{F6FC409F-6AD5-4C90-A210-2DFC4B1546C4}" dt="2020-10-14T23:36:10.794" v="430"/>
        <pc:sldMkLst>
          <pc:docMk/>
          <pc:sldMk cId="4096179638" sldId="613"/>
        </pc:sldMkLst>
      </pc:sldChg>
      <pc:sldChg chg="modNotes">
        <pc:chgData name="安斉 敏明" userId="1db150e35d8d8b0d" providerId="LiveId" clId="{F6FC409F-6AD5-4C90-A210-2DFC4B1546C4}" dt="2020-10-14T23:36:46.483" v="444"/>
        <pc:sldMkLst>
          <pc:docMk/>
          <pc:sldMk cId="1509297884" sldId="614"/>
        </pc:sldMkLst>
      </pc:sldChg>
      <pc:sldChg chg="modNotes">
        <pc:chgData name="安斉 敏明" userId="1db150e35d8d8b0d" providerId="LiveId" clId="{F6FC409F-6AD5-4C90-A210-2DFC4B1546C4}" dt="2020-10-14T23:36:57.207" v="449"/>
        <pc:sldMkLst>
          <pc:docMk/>
          <pc:sldMk cId="3245825719" sldId="615"/>
        </pc:sldMkLst>
      </pc:sldChg>
      <pc:sldChg chg="modNotes">
        <pc:chgData name="安斉 敏明" userId="1db150e35d8d8b0d" providerId="LiveId" clId="{F6FC409F-6AD5-4C90-A210-2DFC4B1546C4}" dt="2020-10-14T23:37:05.839" v="454"/>
        <pc:sldMkLst>
          <pc:docMk/>
          <pc:sldMk cId="3983711163" sldId="616"/>
        </pc:sldMkLst>
      </pc:sldChg>
      <pc:sldChg chg="modNotes">
        <pc:chgData name="安斉 敏明" userId="1db150e35d8d8b0d" providerId="LiveId" clId="{F6FC409F-6AD5-4C90-A210-2DFC4B1546C4}" dt="2020-10-14T23:37:44.855" v="470"/>
        <pc:sldMkLst>
          <pc:docMk/>
          <pc:sldMk cId="1174973590" sldId="617"/>
        </pc:sldMkLst>
      </pc:sldChg>
      <pc:sldChg chg="modNotes">
        <pc:chgData name="安斉 敏明" userId="1db150e35d8d8b0d" providerId="LiveId" clId="{F6FC409F-6AD5-4C90-A210-2DFC4B1546C4}" dt="2020-10-14T23:37:56.253" v="475"/>
        <pc:sldMkLst>
          <pc:docMk/>
          <pc:sldMk cId="2625647729" sldId="618"/>
        </pc:sldMkLst>
      </pc:sldChg>
      <pc:sldChg chg="modNotes">
        <pc:chgData name="安斉 敏明" userId="1db150e35d8d8b0d" providerId="LiveId" clId="{F6FC409F-6AD5-4C90-A210-2DFC4B1546C4}" dt="2020-10-14T23:39:47.898" v="525"/>
        <pc:sldMkLst>
          <pc:docMk/>
          <pc:sldMk cId="3410549683" sldId="619"/>
        </pc:sldMkLst>
      </pc:sldChg>
      <pc:sldChg chg="modNotes">
        <pc:chgData name="安斉 敏明" userId="1db150e35d8d8b0d" providerId="LiveId" clId="{F6FC409F-6AD5-4C90-A210-2DFC4B1546C4}" dt="2020-10-14T23:40:17.347" v="533" actId="1076"/>
        <pc:sldMkLst>
          <pc:docMk/>
          <pc:sldMk cId="2697141050" sldId="621"/>
        </pc:sldMkLst>
      </pc:sldChg>
      <pc:sldChg chg="modNotes">
        <pc:chgData name="安斉 敏明" userId="1db150e35d8d8b0d" providerId="LiveId" clId="{F6FC409F-6AD5-4C90-A210-2DFC4B1546C4}" dt="2020-10-14T23:40:41.123" v="543" actId="1076"/>
        <pc:sldMkLst>
          <pc:docMk/>
          <pc:sldMk cId="2897881347" sldId="622"/>
        </pc:sldMkLst>
      </pc:sldChg>
      <pc:sldChg chg="modNotes">
        <pc:chgData name="安斉 敏明" userId="1db150e35d8d8b0d" providerId="LiveId" clId="{F6FC409F-6AD5-4C90-A210-2DFC4B1546C4}" dt="2020-10-14T23:40:47.435" v="548"/>
        <pc:sldMkLst>
          <pc:docMk/>
          <pc:sldMk cId="1313867803" sldId="623"/>
        </pc:sldMkLst>
      </pc:sldChg>
      <pc:sldChg chg="modNotes">
        <pc:chgData name="安斉 敏明" userId="1db150e35d8d8b0d" providerId="LiveId" clId="{F6FC409F-6AD5-4C90-A210-2DFC4B1546C4}" dt="2020-10-14T23:41:04.496" v="555"/>
        <pc:sldMkLst>
          <pc:docMk/>
          <pc:sldMk cId="3332810290" sldId="624"/>
        </pc:sldMkLst>
      </pc:sldChg>
      <pc:sldChg chg="modNotes">
        <pc:chgData name="安斉 敏明" userId="1db150e35d8d8b0d" providerId="LiveId" clId="{F6FC409F-6AD5-4C90-A210-2DFC4B1546C4}" dt="2020-10-14T23:41:16.944" v="561"/>
        <pc:sldMkLst>
          <pc:docMk/>
          <pc:sldMk cId="4042032279" sldId="625"/>
        </pc:sldMkLst>
      </pc:sldChg>
      <pc:sldChg chg="modNotes">
        <pc:chgData name="安斉 敏明" userId="1db150e35d8d8b0d" providerId="LiveId" clId="{F6FC409F-6AD5-4C90-A210-2DFC4B1546C4}" dt="2020-10-14T23:41:38.046" v="570"/>
        <pc:sldMkLst>
          <pc:docMk/>
          <pc:sldMk cId="161367935" sldId="626"/>
        </pc:sldMkLst>
      </pc:sldChg>
      <pc:sldChg chg="modNotes">
        <pc:chgData name="安斉 敏明" userId="1db150e35d8d8b0d" providerId="LiveId" clId="{F6FC409F-6AD5-4C90-A210-2DFC4B1546C4}" dt="2020-10-14T23:42:01.241" v="578"/>
        <pc:sldMkLst>
          <pc:docMk/>
          <pc:sldMk cId="662021351" sldId="628"/>
        </pc:sldMkLst>
      </pc:sldChg>
      <pc:sldChg chg="modNotes">
        <pc:chgData name="安斉 敏明" userId="1db150e35d8d8b0d" providerId="LiveId" clId="{F6FC409F-6AD5-4C90-A210-2DFC4B1546C4}" dt="2020-10-14T23:42:21.944" v="587"/>
        <pc:sldMkLst>
          <pc:docMk/>
          <pc:sldMk cId="483048101" sldId="629"/>
        </pc:sldMkLst>
      </pc:sldChg>
      <pc:sldChg chg="modNotes">
        <pc:chgData name="安斉 敏明" userId="1db150e35d8d8b0d" providerId="LiveId" clId="{F6FC409F-6AD5-4C90-A210-2DFC4B1546C4}" dt="2020-10-14T23:43:09.236" v="605"/>
        <pc:sldMkLst>
          <pc:docMk/>
          <pc:sldMk cId="1437633557" sldId="630"/>
        </pc:sldMkLst>
      </pc:sldChg>
      <pc:sldChg chg="modNotes">
        <pc:chgData name="安斉 敏明" userId="1db150e35d8d8b0d" providerId="LiveId" clId="{F6FC409F-6AD5-4C90-A210-2DFC4B1546C4}" dt="2020-10-14T23:43:37.033" v="614" actId="1076"/>
        <pc:sldMkLst>
          <pc:docMk/>
          <pc:sldMk cId="557770424" sldId="631"/>
        </pc:sldMkLst>
      </pc:sldChg>
      <pc:sldChg chg="modNotes">
        <pc:chgData name="安斉 敏明" userId="1db150e35d8d8b0d" providerId="LiveId" clId="{F6FC409F-6AD5-4C90-A210-2DFC4B1546C4}" dt="2020-10-14T23:43:54.548" v="622"/>
        <pc:sldMkLst>
          <pc:docMk/>
          <pc:sldMk cId="1124703529" sldId="632"/>
        </pc:sldMkLst>
      </pc:sldChg>
      <pc:sldChg chg="modNotes">
        <pc:chgData name="安斉 敏明" userId="1db150e35d8d8b0d" providerId="LiveId" clId="{F6FC409F-6AD5-4C90-A210-2DFC4B1546C4}" dt="2020-10-14T23:09:49.328" v="2" actId="1076"/>
        <pc:sldMkLst>
          <pc:docMk/>
          <pc:sldMk cId="2058768864" sldId="643"/>
        </pc:sldMkLst>
      </pc:sldChg>
      <pc:sldChg chg="modNotes">
        <pc:chgData name="安斉 敏明" userId="1db150e35d8d8b0d" providerId="LiveId" clId="{F6FC409F-6AD5-4C90-A210-2DFC4B1546C4}" dt="2020-10-14T23:09:55.893" v="3" actId="1076"/>
        <pc:sldMkLst>
          <pc:docMk/>
          <pc:sldMk cId="3182357993" sldId="644"/>
        </pc:sldMkLst>
      </pc:sldChg>
      <pc:sldChg chg="modNotes">
        <pc:chgData name="安斉 敏明" userId="1db150e35d8d8b0d" providerId="LiveId" clId="{F6FC409F-6AD5-4C90-A210-2DFC4B1546C4}" dt="2020-10-14T23:10:11.893" v="5" actId="1076"/>
        <pc:sldMkLst>
          <pc:docMk/>
          <pc:sldMk cId="98435948" sldId="645"/>
        </pc:sldMkLst>
      </pc:sldChg>
      <pc:sldChg chg="modNotes">
        <pc:chgData name="安斉 敏明" userId="1db150e35d8d8b0d" providerId="LiveId" clId="{F6FC409F-6AD5-4C90-A210-2DFC4B1546C4}" dt="2020-10-14T23:10:17.037" v="7" actId="1076"/>
        <pc:sldMkLst>
          <pc:docMk/>
          <pc:sldMk cId="2855645814" sldId="646"/>
        </pc:sldMkLst>
      </pc:sldChg>
      <pc:sldChg chg="modNotes">
        <pc:chgData name="安斉 敏明" userId="1db150e35d8d8b0d" providerId="LiveId" clId="{F6FC409F-6AD5-4C90-A210-2DFC4B1546C4}" dt="2020-10-14T23:10:26.160" v="9" actId="1076"/>
        <pc:sldMkLst>
          <pc:docMk/>
          <pc:sldMk cId="2628315555" sldId="647"/>
        </pc:sldMkLst>
      </pc:sldChg>
      <pc:sldChg chg="modNotes">
        <pc:chgData name="安斉 敏明" userId="1db150e35d8d8b0d" providerId="LiveId" clId="{F6FC409F-6AD5-4C90-A210-2DFC4B1546C4}" dt="2020-10-14T23:10:31.403" v="10" actId="1076"/>
        <pc:sldMkLst>
          <pc:docMk/>
          <pc:sldMk cId="1857687744" sldId="648"/>
        </pc:sldMkLst>
      </pc:sldChg>
      <pc:sldChg chg="modNotes">
        <pc:chgData name="安斉 敏明" userId="1db150e35d8d8b0d" providerId="LiveId" clId="{F6FC409F-6AD5-4C90-A210-2DFC4B1546C4}" dt="2020-10-14T23:10:35.725" v="11" actId="1076"/>
        <pc:sldMkLst>
          <pc:docMk/>
          <pc:sldMk cId="658804316" sldId="649"/>
        </pc:sldMkLst>
      </pc:sldChg>
      <pc:sldChg chg="modNotes">
        <pc:chgData name="安斉 敏明" userId="1db150e35d8d8b0d" providerId="LiveId" clId="{F6FC409F-6AD5-4C90-A210-2DFC4B1546C4}" dt="2020-10-14T23:10:40.894" v="12" actId="1076"/>
        <pc:sldMkLst>
          <pc:docMk/>
          <pc:sldMk cId="1009509261" sldId="650"/>
        </pc:sldMkLst>
      </pc:sldChg>
      <pc:sldChg chg="modNotes">
        <pc:chgData name="安斉 敏明" userId="1db150e35d8d8b0d" providerId="LiveId" clId="{F6FC409F-6AD5-4C90-A210-2DFC4B1546C4}" dt="2020-10-14T23:10:44.514" v="13" actId="1076"/>
        <pc:sldMkLst>
          <pc:docMk/>
          <pc:sldMk cId="2517656942" sldId="651"/>
        </pc:sldMkLst>
      </pc:sldChg>
      <pc:sldChg chg="modNotes">
        <pc:chgData name="安斉 敏明" userId="1db150e35d8d8b0d" providerId="LiveId" clId="{F6FC409F-6AD5-4C90-A210-2DFC4B1546C4}" dt="2020-10-14T23:10:49.329" v="14" actId="1076"/>
        <pc:sldMkLst>
          <pc:docMk/>
          <pc:sldMk cId="3988134707" sldId="652"/>
        </pc:sldMkLst>
      </pc:sldChg>
      <pc:sldChg chg="modNotes">
        <pc:chgData name="安斉 敏明" userId="1db150e35d8d8b0d" providerId="LiveId" clId="{F6FC409F-6AD5-4C90-A210-2DFC4B1546C4}" dt="2020-10-14T23:11:02.771" v="16" actId="14100"/>
        <pc:sldMkLst>
          <pc:docMk/>
          <pc:sldMk cId="4264328516" sldId="653"/>
        </pc:sldMkLst>
      </pc:sldChg>
      <pc:sldChg chg="modNotes">
        <pc:chgData name="安斉 敏明" userId="1db150e35d8d8b0d" providerId="LiveId" clId="{F6FC409F-6AD5-4C90-A210-2DFC4B1546C4}" dt="2020-10-14T23:11:09.268" v="17" actId="1076"/>
        <pc:sldMkLst>
          <pc:docMk/>
          <pc:sldMk cId="2175491115" sldId="654"/>
        </pc:sldMkLst>
      </pc:sldChg>
      <pc:sldChg chg="modNotes">
        <pc:chgData name="安斉 敏明" userId="1db150e35d8d8b0d" providerId="LiveId" clId="{F6FC409F-6AD5-4C90-A210-2DFC4B1546C4}" dt="2020-10-14T23:11:18.710" v="19" actId="1076"/>
        <pc:sldMkLst>
          <pc:docMk/>
          <pc:sldMk cId="2001443293" sldId="655"/>
        </pc:sldMkLst>
      </pc:sldChg>
      <pc:sldChg chg="modNotes">
        <pc:chgData name="安斉 敏明" userId="1db150e35d8d8b0d" providerId="LiveId" clId="{F6FC409F-6AD5-4C90-A210-2DFC4B1546C4}" dt="2020-10-14T23:11:28.170" v="21" actId="14100"/>
        <pc:sldMkLst>
          <pc:docMk/>
          <pc:sldMk cId="2353838327" sldId="656"/>
        </pc:sldMkLst>
      </pc:sldChg>
      <pc:sldChg chg="modNotes">
        <pc:chgData name="安斉 敏明" userId="1db150e35d8d8b0d" providerId="LiveId" clId="{F6FC409F-6AD5-4C90-A210-2DFC4B1546C4}" dt="2020-10-14T23:11:46.273" v="25" actId="14100"/>
        <pc:sldMkLst>
          <pc:docMk/>
          <pc:sldMk cId="3331900134" sldId="657"/>
        </pc:sldMkLst>
      </pc:sldChg>
      <pc:sldChg chg="modNotes">
        <pc:chgData name="安斉 敏明" userId="1db150e35d8d8b0d" providerId="LiveId" clId="{F6FC409F-6AD5-4C90-A210-2DFC4B1546C4}" dt="2020-10-14T23:12:00.241" v="29" actId="1076"/>
        <pc:sldMkLst>
          <pc:docMk/>
          <pc:sldMk cId="1473938034" sldId="658"/>
        </pc:sldMkLst>
      </pc:sldChg>
      <pc:sldChg chg="modNotes">
        <pc:chgData name="安斉 敏明" userId="1db150e35d8d8b0d" providerId="LiveId" clId="{F6FC409F-6AD5-4C90-A210-2DFC4B1546C4}" dt="2020-10-14T23:12:22.904" v="33" actId="1076"/>
        <pc:sldMkLst>
          <pc:docMk/>
          <pc:sldMk cId="2073717399" sldId="659"/>
        </pc:sldMkLst>
      </pc:sldChg>
      <pc:sldChg chg="modNotes">
        <pc:chgData name="安斉 敏明" userId="1db150e35d8d8b0d" providerId="LiveId" clId="{F6FC409F-6AD5-4C90-A210-2DFC4B1546C4}" dt="2020-10-14T23:12:31.561" v="35" actId="1076"/>
        <pc:sldMkLst>
          <pc:docMk/>
          <pc:sldMk cId="100559823" sldId="660"/>
        </pc:sldMkLst>
      </pc:sldChg>
      <pc:sldChg chg="modNotes">
        <pc:chgData name="安斉 敏明" userId="1db150e35d8d8b0d" providerId="LiveId" clId="{F6FC409F-6AD5-4C90-A210-2DFC4B1546C4}" dt="2020-10-14T23:12:48.030" v="39" actId="14100"/>
        <pc:sldMkLst>
          <pc:docMk/>
          <pc:sldMk cId="2146238731" sldId="661"/>
        </pc:sldMkLst>
      </pc:sldChg>
      <pc:sldChg chg="modNotes">
        <pc:chgData name="安斉 敏明" userId="1db150e35d8d8b0d" providerId="LiveId" clId="{F6FC409F-6AD5-4C90-A210-2DFC4B1546C4}" dt="2020-10-14T23:12:55.706" v="41" actId="14100"/>
        <pc:sldMkLst>
          <pc:docMk/>
          <pc:sldMk cId="1866987299" sldId="662"/>
        </pc:sldMkLst>
      </pc:sldChg>
      <pc:sldChg chg="modNotes">
        <pc:chgData name="安斉 敏明" userId="1db150e35d8d8b0d" providerId="LiveId" clId="{F6FC409F-6AD5-4C90-A210-2DFC4B1546C4}" dt="2020-10-14T23:13:05.179" v="43" actId="1076"/>
        <pc:sldMkLst>
          <pc:docMk/>
          <pc:sldMk cId="533239380" sldId="663"/>
        </pc:sldMkLst>
      </pc:sldChg>
      <pc:sldChg chg="modNotes">
        <pc:chgData name="安斉 敏明" userId="1db150e35d8d8b0d" providerId="LiveId" clId="{F6FC409F-6AD5-4C90-A210-2DFC4B1546C4}" dt="2020-10-14T23:13:13.351" v="45" actId="14100"/>
        <pc:sldMkLst>
          <pc:docMk/>
          <pc:sldMk cId="2728330531" sldId="664"/>
        </pc:sldMkLst>
      </pc:sldChg>
      <pc:sldChg chg="modNotes">
        <pc:chgData name="安斉 敏明" userId="1db150e35d8d8b0d" providerId="LiveId" clId="{F6FC409F-6AD5-4C90-A210-2DFC4B1546C4}" dt="2020-10-14T23:28:57.423" v="283" actId="14100"/>
        <pc:sldMkLst>
          <pc:docMk/>
          <pc:sldMk cId="1270685971" sldId="668"/>
        </pc:sldMkLst>
      </pc:sldChg>
      <pc:sldChg chg="modNotes">
        <pc:chgData name="安斉 敏明" userId="1db150e35d8d8b0d" providerId="LiveId" clId="{F6FC409F-6AD5-4C90-A210-2DFC4B1546C4}" dt="2020-10-14T23:38:14.750" v="485"/>
        <pc:sldMkLst>
          <pc:docMk/>
          <pc:sldMk cId="1618582219" sldId="672"/>
        </pc:sldMkLst>
      </pc:sldChg>
      <pc:sldChg chg="modNotes">
        <pc:chgData name="安斉 敏明" userId="1db150e35d8d8b0d" providerId="LiveId" clId="{F6FC409F-6AD5-4C90-A210-2DFC4B1546C4}" dt="2020-10-14T23:39:57.038" v="526" actId="1076"/>
        <pc:sldMkLst>
          <pc:docMk/>
          <pc:sldMk cId="4178172215" sldId="673"/>
        </pc:sldMkLst>
      </pc:sldChg>
      <pc:sldChg chg="modNotes">
        <pc:chgData name="安斉 敏明" userId="1db150e35d8d8b0d" providerId="LiveId" clId="{F6FC409F-6AD5-4C90-A210-2DFC4B1546C4}" dt="2020-10-14T23:38:31.662" v="490"/>
        <pc:sldMkLst>
          <pc:docMk/>
          <pc:sldMk cId="954064991" sldId="674"/>
        </pc:sldMkLst>
      </pc:sldChg>
      <pc:sldChg chg="modNotes">
        <pc:chgData name="安斉 敏明" userId="1db150e35d8d8b0d" providerId="LiveId" clId="{F6FC409F-6AD5-4C90-A210-2DFC4B1546C4}" dt="2020-10-14T23:38:54.170" v="499" actId="1076"/>
        <pc:sldMkLst>
          <pc:docMk/>
          <pc:sldMk cId="729906238" sldId="675"/>
        </pc:sldMkLst>
      </pc:sldChg>
      <pc:sldChg chg="modNotes">
        <pc:chgData name="安斉 敏明" userId="1db150e35d8d8b0d" providerId="LiveId" clId="{F6FC409F-6AD5-4C90-A210-2DFC4B1546C4}" dt="2020-10-14T23:23:17.007" v="158"/>
        <pc:sldMkLst>
          <pc:docMk/>
          <pc:sldMk cId="2329606315" sldId="676"/>
        </pc:sldMkLst>
      </pc:sldChg>
      <pc:sldChg chg="modNotes">
        <pc:chgData name="安斉 敏明" userId="1db150e35d8d8b0d" providerId="LiveId" clId="{F6FC409F-6AD5-4C90-A210-2DFC4B1546C4}" dt="2020-10-14T23:23:56.433" v="175"/>
        <pc:sldMkLst>
          <pc:docMk/>
          <pc:sldMk cId="1750405288" sldId="677"/>
        </pc:sldMkLst>
      </pc:sldChg>
      <pc:sldChg chg="modNotes">
        <pc:chgData name="安斉 敏明" userId="1db150e35d8d8b0d" providerId="LiveId" clId="{F6FC409F-6AD5-4C90-A210-2DFC4B1546C4}" dt="2020-10-14T23:24:37.618" v="190"/>
        <pc:sldMkLst>
          <pc:docMk/>
          <pc:sldMk cId="2872576860" sldId="678"/>
        </pc:sldMkLst>
      </pc:sldChg>
      <pc:sldChg chg="modNotes">
        <pc:chgData name="安斉 敏明" userId="1db150e35d8d8b0d" providerId="LiveId" clId="{F6FC409F-6AD5-4C90-A210-2DFC4B1546C4}" dt="2020-10-14T23:24:59.966" v="199"/>
        <pc:sldMkLst>
          <pc:docMk/>
          <pc:sldMk cId="2109368252" sldId="679"/>
        </pc:sldMkLst>
      </pc:sldChg>
      <pc:sldChg chg="modNotes">
        <pc:chgData name="安斉 敏明" userId="1db150e35d8d8b0d" providerId="LiveId" clId="{F6FC409F-6AD5-4C90-A210-2DFC4B1546C4}" dt="2020-10-14T23:25:35.064" v="213"/>
        <pc:sldMkLst>
          <pc:docMk/>
          <pc:sldMk cId="1720986191" sldId="680"/>
        </pc:sldMkLst>
      </pc:sldChg>
      <pc:sldChg chg="modNotes">
        <pc:chgData name="安斉 敏明" userId="1db150e35d8d8b0d" providerId="LiveId" clId="{F6FC409F-6AD5-4C90-A210-2DFC4B1546C4}" dt="2020-10-14T23:25:53.990" v="220"/>
        <pc:sldMkLst>
          <pc:docMk/>
          <pc:sldMk cId="2143980915" sldId="681"/>
        </pc:sldMkLst>
      </pc:sldChg>
      <pc:sldChg chg="modNotes">
        <pc:chgData name="安斉 敏明" userId="1db150e35d8d8b0d" providerId="LiveId" clId="{F6FC409F-6AD5-4C90-A210-2DFC4B1546C4}" dt="2020-10-14T23:26:16.618" v="228"/>
        <pc:sldMkLst>
          <pc:docMk/>
          <pc:sldMk cId="4154360963" sldId="682"/>
        </pc:sldMkLst>
      </pc:sldChg>
      <pc:sldChg chg="modNotes">
        <pc:chgData name="安斉 敏明" userId="1db150e35d8d8b0d" providerId="LiveId" clId="{F6FC409F-6AD5-4C90-A210-2DFC4B1546C4}" dt="2020-10-14T23:26:45.014" v="238"/>
        <pc:sldMkLst>
          <pc:docMk/>
          <pc:sldMk cId="1493516661" sldId="683"/>
        </pc:sldMkLst>
      </pc:sldChg>
      <pc:sldChg chg="modNotes">
        <pc:chgData name="安斉 敏明" userId="1db150e35d8d8b0d" providerId="LiveId" clId="{F6FC409F-6AD5-4C90-A210-2DFC4B1546C4}" dt="2020-10-14T23:27:08.781" v="246"/>
        <pc:sldMkLst>
          <pc:docMk/>
          <pc:sldMk cId="2186170540" sldId="684"/>
        </pc:sldMkLst>
      </pc:sldChg>
      <pc:sldChg chg="modNotes">
        <pc:chgData name="安斉 敏明" userId="1db150e35d8d8b0d" providerId="LiveId" clId="{F6FC409F-6AD5-4C90-A210-2DFC4B1546C4}" dt="2020-10-14T23:27:34.805" v="254"/>
        <pc:sldMkLst>
          <pc:docMk/>
          <pc:sldMk cId="2539775766" sldId="685"/>
        </pc:sldMkLst>
      </pc:sldChg>
      <pc:sldChg chg="modNotes">
        <pc:chgData name="安斉 敏明" userId="1db150e35d8d8b0d" providerId="LiveId" clId="{F6FC409F-6AD5-4C90-A210-2DFC4B1546C4}" dt="2020-10-14T23:28:41.967" v="277" actId="1076"/>
        <pc:sldMkLst>
          <pc:docMk/>
          <pc:sldMk cId="916440459" sldId="686"/>
        </pc:sldMkLst>
      </pc:sldChg>
      <pc:sldChg chg="modNotes">
        <pc:chgData name="安斉 敏明" userId="1db150e35d8d8b0d" providerId="LiveId" clId="{F6FC409F-6AD5-4C90-A210-2DFC4B1546C4}" dt="2020-10-14T23:29:28.178" v="289"/>
        <pc:sldMkLst>
          <pc:docMk/>
          <pc:sldMk cId="3868290809" sldId="687"/>
        </pc:sldMkLst>
      </pc:sldChg>
      <pc:sldChg chg="modNotes">
        <pc:chgData name="安斉 敏明" userId="1db150e35d8d8b0d" providerId="LiveId" clId="{F6FC409F-6AD5-4C90-A210-2DFC4B1546C4}" dt="2020-10-14T23:30:15.957" v="304" actId="1076"/>
        <pc:sldMkLst>
          <pc:docMk/>
          <pc:sldMk cId="1234767660" sldId="688"/>
        </pc:sldMkLst>
      </pc:sldChg>
      <pc:sldChg chg="modNotes">
        <pc:chgData name="安斉 敏明" userId="1db150e35d8d8b0d" providerId="LiveId" clId="{F6FC409F-6AD5-4C90-A210-2DFC4B1546C4}" dt="2020-10-14T23:31:37.211" v="329" actId="1076"/>
        <pc:sldMkLst>
          <pc:docMk/>
          <pc:sldMk cId="1171070737" sldId="689"/>
        </pc:sldMkLst>
      </pc:sldChg>
      <pc:sldChg chg="modNotes">
        <pc:chgData name="安斉 敏明" userId="1db150e35d8d8b0d" providerId="LiveId" clId="{F6FC409F-6AD5-4C90-A210-2DFC4B1546C4}" dt="2020-10-14T23:32:03.595" v="336"/>
        <pc:sldMkLst>
          <pc:docMk/>
          <pc:sldMk cId="4075793170" sldId="690"/>
        </pc:sldMkLst>
      </pc:sldChg>
      <pc:sldChg chg="modNotes">
        <pc:chgData name="安斉 敏明" userId="1db150e35d8d8b0d" providerId="LiveId" clId="{F6FC409F-6AD5-4C90-A210-2DFC4B1546C4}" dt="2020-10-14T23:32:45.444" v="350" actId="14100"/>
        <pc:sldMkLst>
          <pc:docMk/>
          <pc:sldMk cId="707639465" sldId="6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3351" tIns="46676" rIns="93351" bIns="4667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3351" tIns="46676" rIns="93351" bIns="46676" rtlCol="0"/>
          <a:lstStyle>
            <a:lvl1pPr algn="r">
              <a:defRPr sz="1200"/>
            </a:lvl1pPr>
          </a:lstStyle>
          <a:p>
            <a:fld id="{9D1AD62F-975F-4B36-A827-DF66D0B18FF6}" type="datetimeFigureOut">
              <a:rPr kumimoji="1" lang="ja-JP" altLang="en-US" smtClean="0"/>
              <a:t>2021/3/18</a:t>
            </a:fld>
            <a:endParaRPr kumimoji="1" lang="ja-JP" altLang="en-US"/>
          </a:p>
        </p:txBody>
      </p:sp>
      <p:sp>
        <p:nvSpPr>
          <p:cNvPr id="4" name="スライド イメージ プレースホルダー 3"/>
          <p:cNvSpPr>
            <a:spLocks noGrp="1" noRot="1" noChangeAspect="1"/>
          </p:cNvSpPr>
          <p:nvPr>
            <p:ph type="sldImg" idx="2"/>
          </p:nvPr>
        </p:nvSpPr>
        <p:spPr>
          <a:xfrm>
            <a:off x="420688" y="1241425"/>
            <a:ext cx="5965825" cy="3355975"/>
          </a:xfrm>
          <a:prstGeom prst="rect">
            <a:avLst/>
          </a:prstGeom>
          <a:noFill/>
          <a:ln w="12700">
            <a:solidFill>
              <a:prstClr val="black"/>
            </a:solidFill>
          </a:ln>
        </p:spPr>
        <p:txBody>
          <a:bodyPr vert="horz" lIns="93351" tIns="46676" rIns="93351" bIns="46676"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3351" tIns="46676" rIns="93351" bIns="466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3351" tIns="46676" rIns="93351" bIns="466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3351" tIns="46676" rIns="93351" bIns="46676" rtlCol="0" anchor="b"/>
          <a:lstStyle>
            <a:lvl1pPr algn="r">
              <a:defRPr sz="1200"/>
            </a:lvl1pPr>
          </a:lstStyle>
          <a:p>
            <a:fld id="{9AD1D87B-58CC-4845-B2EA-49BD1F0AA197}" type="slidenum">
              <a:rPr kumimoji="1" lang="ja-JP" altLang="en-US" smtClean="0"/>
              <a:t>‹#›</a:t>
            </a:fld>
            <a:endParaRPr kumimoji="1" lang="ja-JP" altLang="en-US"/>
          </a:p>
        </p:txBody>
      </p:sp>
    </p:spTree>
    <p:extLst>
      <p:ext uri="{BB962C8B-B14F-4D97-AF65-F5344CB8AC3E}">
        <p14:creationId xmlns:p14="http://schemas.microsoft.com/office/powerpoint/2010/main" val="3366594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730250" y="911225"/>
            <a:ext cx="5543550" cy="3117850"/>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145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0720" y="4652466"/>
            <a:ext cx="5445760" cy="3913614"/>
          </a:xfrm>
        </p:spPr>
        <p:txBody>
          <a:bodyPr/>
          <a:lstStyle/>
          <a:p>
            <a:r>
              <a:rPr lang="en-US" altLang="ja-JP" dirty="0"/>
              <a:t>【</a:t>
            </a:r>
            <a:r>
              <a:rPr lang="ja-JP" altLang="en-US" dirty="0"/>
              <a:t>補足説明</a:t>
            </a:r>
            <a:r>
              <a:rPr lang="en-US" altLang="ja-JP" dirty="0" smtClean="0"/>
              <a:t>】</a:t>
            </a:r>
          </a:p>
          <a:p>
            <a:r>
              <a:rPr kumimoji="1" lang="ja-JP" altLang="en-US" dirty="0" smtClean="0"/>
              <a:t>・今後、青森県に起こりうる地震として大きく３つ想定しています。</a:t>
            </a:r>
            <a:endParaRPr kumimoji="1" lang="en-US" altLang="ja-JP" dirty="0" smtClean="0"/>
          </a:p>
          <a:p>
            <a:endParaRPr kumimoji="1" lang="en-US" altLang="ja-JP" dirty="0" smtClean="0"/>
          </a:p>
          <a:p>
            <a:r>
              <a:rPr kumimoji="1" lang="ja-JP" altLang="en-US" dirty="0" smtClean="0"/>
              <a:t>・一つが、日本海側の海溝型の地震です。</a:t>
            </a:r>
            <a:endParaRPr kumimoji="1" lang="en-US" altLang="ja-JP" dirty="0" smtClean="0"/>
          </a:p>
          <a:p>
            <a:pPr defTabSz="952461">
              <a:defRPr/>
            </a:pPr>
            <a:r>
              <a:rPr kumimoji="1" lang="ja-JP" altLang="en-US" dirty="0" smtClean="0"/>
              <a:t>この地震モデルは、</a:t>
            </a:r>
            <a:r>
              <a:rPr kumimoji="1" lang="en-US" altLang="ja-JP" dirty="0" smtClean="0"/>
              <a:t>1983</a:t>
            </a:r>
            <a:r>
              <a:rPr kumimoji="1" lang="ja-JP" altLang="en-US" dirty="0" smtClean="0"/>
              <a:t>年に発生した日本海中部地震のモデルを考慮したものであり、最大震度</a:t>
            </a:r>
            <a:r>
              <a:rPr kumimoji="1" lang="en-US" altLang="ja-JP" dirty="0" smtClean="0"/>
              <a:t>6</a:t>
            </a:r>
            <a:r>
              <a:rPr kumimoji="1" lang="ja-JP" altLang="en-US" dirty="0" smtClean="0"/>
              <a:t>強を観測する予測がたてられています。</a:t>
            </a:r>
            <a:endParaRPr kumimoji="1" lang="en-US" altLang="ja-JP" dirty="0" smtClean="0"/>
          </a:p>
          <a:p>
            <a:r>
              <a:rPr kumimoji="1" lang="ja-JP" altLang="en-US" dirty="0" smtClean="0"/>
              <a:t>この地震が発生した場合、地震発生から津波の到達までの時間が非常に短いといわれています。</a:t>
            </a:r>
            <a:endParaRPr kumimoji="1" lang="en-US" altLang="ja-JP" dirty="0" smtClean="0"/>
          </a:p>
          <a:p>
            <a:pPr defTabSz="952461">
              <a:defRPr/>
            </a:pPr>
            <a:r>
              <a:rPr kumimoji="1" lang="ja-JP" altLang="en-US" dirty="0" smtClean="0"/>
              <a:t>・次に　太平洋側の海溝型の地震、東日本大震災級の地震です。</a:t>
            </a:r>
            <a:endParaRPr kumimoji="1" lang="en-US" altLang="ja-JP" dirty="0" smtClean="0"/>
          </a:p>
          <a:p>
            <a:r>
              <a:rPr kumimoji="1" lang="ja-JP" altLang="en-US" dirty="0" smtClean="0"/>
              <a:t>こちらは八戸市などで最大震度</a:t>
            </a:r>
            <a:r>
              <a:rPr kumimoji="1" lang="en-US" altLang="ja-JP" dirty="0" smtClean="0"/>
              <a:t>6</a:t>
            </a:r>
            <a:r>
              <a:rPr kumimoji="1" lang="ja-JP" altLang="en-US" dirty="0" smtClean="0"/>
              <a:t>強、県南部に大津波を伴う予測がたてられています。</a:t>
            </a:r>
            <a:endParaRPr kumimoji="1" lang="en-US" altLang="ja-JP" dirty="0" smtClean="0"/>
          </a:p>
          <a:p>
            <a:r>
              <a:rPr kumimoji="1" lang="ja-JP" altLang="en-US" dirty="0" smtClean="0"/>
              <a:t>・そして、青森市の直下にある入内断層などを震源域とした地震を想定した内陸直下型の地震です。</a:t>
            </a:r>
            <a:endParaRPr kumimoji="1" lang="en-US" altLang="ja-JP" dirty="0" smtClean="0"/>
          </a:p>
          <a:p>
            <a:r>
              <a:rPr kumimoji="1" lang="ja-JP" altLang="en-US" dirty="0" smtClean="0"/>
              <a:t>青森市では最大震度７を観測し、津波被害も発生する観測となっています。</a:t>
            </a:r>
            <a:endParaRPr kumimoji="1" lang="en-US" altLang="ja-JP" dirty="0" smtClean="0"/>
          </a:p>
          <a:p>
            <a:endParaRPr kumimoji="1" lang="en-US" altLang="ja-JP" dirty="0" smtClean="0"/>
          </a:p>
          <a:p>
            <a:r>
              <a:rPr kumimoji="1" lang="en-US" altLang="ja-JP" dirty="0" smtClean="0"/>
              <a:t>※</a:t>
            </a:r>
            <a:r>
              <a:rPr kumimoji="1" lang="ja-JP" altLang="en-US" dirty="0" smtClean="0"/>
              <a:t>被害想定は青森市での被害を例示しています。</a:t>
            </a:r>
            <a:endParaRPr kumimoji="1" lang="en-US" altLang="ja-JP" dirty="0" smtClean="0"/>
          </a:p>
        </p:txBody>
      </p:sp>
      <p:sp>
        <p:nvSpPr>
          <p:cNvPr id="4" name="スライド番号プレースホルダー 3"/>
          <p:cNvSpPr>
            <a:spLocks noGrp="1"/>
          </p:cNvSpPr>
          <p:nvPr>
            <p:ph type="sldNum" sz="quarter" idx="5"/>
          </p:nvPr>
        </p:nvSpPr>
        <p:spPr>
          <a:xfrm>
            <a:off x="3176693" y="9118568"/>
            <a:ext cx="2949787" cy="498692"/>
          </a:xfrm>
        </p:spPr>
        <p:txBody>
          <a:bodyPr/>
          <a:lstStyle/>
          <a:p>
            <a:r>
              <a:rPr lang="en-US" altLang="ja-JP" dirty="0" smtClean="0"/>
              <a:t>7</a:t>
            </a:r>
            <a:endParaRPr lang="ja-JP" altLang="en-US" dirty="0"/>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703263" y="966788"/>
            <a:ext cx="5400675" cy="3038475"/>
          </a:xfrm>
        </p:spPr>
      </p:sp>
    </p:spTree>
    <p:extLst>
      <p:ext uri="{BB962C8B-B14F-4D97-AF65-F5344CB8AC3E}">
        <p14:creationId xmlns:p14="http://schemas.microsoft.com/office/powerpoint/2010/main" val="177944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本スライドの赤枠の内容は、研修を行う地域で発生が想定されている風水害の被害想定の情報に置き換えて下さい。</a:t>
            </a:r>
            <a:endParaRPr lang="en-US" altLang="ja-JP" dirty="0"/>
          </a:p>
          <a:p>
            <a:endParaRPr lang="en-US" altLang="ja-JP" dirty="0"/>
          </a:p>
          <a:p>
            <a:pPr marL="175033" indent="-175033">
              <a:buFont typeface="Arial" panose="020B0604020202020204" pitchFamily="34" charset="0"/>
              <a:buChar char="•"/>
            </a:pPr>
            <a:r>
              <a:rPr lang="ja-JP" altLang="en-US" dirty="0"/>
              <a:t>自地域で想定されている風水害における主な被害の概要について説明します。</a:t>
            </a:r>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684213" y="823913"/>
            <a:ext cx="5419725" cy="30480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819437"/>
            <a:ext cx="2949787" cy="498692"/>
          </a:xfrm>
        </p:spPr>
        <p:txBody>
          <a:bodyPr/>
          <a:lstStyle/>
          <a:p>
            <a:r>
              <a:rPr lang="en-US" altLang="ja-JP" dirty="0"/>
              <a:t>8</a:t>
            </a:r>
            <a:endParaRPr kumimoji="1" lang="ja-JP" altLang="en-US" dirty="0"/>
          </a:p>
        </p:txBody>
      </p:sp>
    </p:spTree>
    <p:extLst>
      <p:ext uri="{BB962C8B-B14F-4D97-AF65-F5344CB8AC3E}">
        <p14:creationId xmlns:p14="http://schemas.microsoft.com/office/powerpoint/2010/main" val="373456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47899" y="4580516"/>
            <a:ext cx="5445760" cy="3913614"/>
          </a:xfrm>
        </p:spPr>
        <p:txBody>
          <a:bodyPr/>
          <a:lstStyle/>
          <a:p>
            <a:r>
              <a:rPr lang="en-US" altLang="ja-JP" dirty="0"/>
              <a:t>【</a:t>
            </a:r>
            <a:r>
              <a:rPr lang="ja-JP" altLang="en-US" dirty="0"/>
              <a:t>補足説明</a:t>
            </a:r>
            <a:r>
              <a:rPr lang="en-US" altLang="ja-JP" dirty="0"/>
              <a:t>】</a:t>
            </a:r>
          </a:p>
          <a:p>
            <a:pPr defTabSz="952461"/>
            <a:r>
              <a:rPr lang="ja-JP" altLang="en-US" dirty="0" smtClean="0"/>
              <a:t>・右図は馬淵川中流、左図は岩木川水系平川、腰巻川の洪水浸水想定区域図です。</a:t>
            </a:r>
            <a:endParaRPr lang="en-US" altLang="ja-JP" dirty="0" smtClean="0"/>
          </a:p>
          <a:p>
            <a:r>
              <a:rPr lang="ja-JP" altLang="en-US" dirty="0" smtClean="0"/>
              <a:t>・１０００年に一度の大雨を想定し、県でシミュレーションして作成しました。</a:t>
            </a:r>
            <a:endParaRPr lang="en-US" altLang="ja-JP" dirty="0" smtClean="0"/>
          </a:p>
          <a:p>
            <a:pPr defTabSz="952461"/>
            <a:r>
              <a:rPr lang="ja-JP" altLang="en-US" dirty="0" smtClean="0"/>
              <a:t>・毎年のようにどこかで１０００年に１度の雨が降っています。</a:t>
            </a:r>
          </a:p>
          <a:p>
            <a:r>
              <a:rPr lang="ja-JP" altLang="en-US" dirty="0" smtClean="0"/>
              <a:t>・順次、市町村のハザードマップに反映されています。</a:t>
            </a:r>
          </a:p>
          <a:p>
            <a:pPr marL="178586" indent="-178586">
              <a:buFont typeface="Arial" panose="020B0604020202020204" pitchFamily="34" charset="0"/>
              <a:buChar char="•"/>
            </a:pPr>
            <a:endParaRPr lang="ja-JP" altLang="en-US" dirty="0">
              <a:solidFill>
                <a:srgbClr val="FF0000"/>
              </a:solidFill>
            </a:endParaRPr>
          </a:p>
        </p:txBody>
      </p:sp>
      <p:sp>
        <p:nvSpPr>
          <p:cNvPr id="4" name="スライド番号プレースホルダー 3"/>
          <p:cNvSpPr>
            <a:spLocks noGrp="1"/>
          </p:cNvSpPr>
          <p:nvPr>
            <p:ph type="sldNum" sz="quarter" idx="5"/>
          </p:nvPr>
        </p:nvSpPr>
        <p:spPr>
          <a:xfrm>
            <a:off x="3176693" y="8939636"/>
            <a:ext cx="2949787" cy="498692"/>
          </a:xfrm>
        </p:spPr>
        <p:txBody>
          <a:bodyPr/>
          <a:lstStyle/>
          <a:p>
            <a:pPr defTabSz="466755">
              <a:defRPr/>
            </a:pPr>
            <a:r>
              <a:rPr kumimoji="0" lang="en-US" altLang="ja-JP" dirty="0">
                <a:solidFill>
                  <a:prstClr val="black"/>
                </a:solidFill>
                <a:latin typeface="Calibri"/>
                <a:ea typeface="ＭＳ ゴシック"/>
              </a:rPr>
              <a:t>9</a:t>
            </a:r>
            <a:endParaRPr kumimoji="0"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636588" y="763588"/>
            <a:ext cx="5467350" cy="3074987"/>
          </a:xfrm>
        </p:spPr>
      </p:sp>
    </p:spTree>
    <p:extLst>
      <p:ext uri="{BB962C8B-B14F-4D97-AF65-F5344CB8AC3E}">
        <p14:creationId xmlns:p14="http://schemas.microsoft.com/office/powerpoint/2010/main" val="1711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受講者に、「地震発生時に、私たちが住む地域にはどのような被害が想定されているでしょうか？」と投げかけます。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75033" indent="-175033">
              <a:buFont typeface="Arial" panose="020B0604020202020204" pitchFamily="34" charset="0"/>
              <a:buChar char="•"/>
            </a:pPr>
            <a:r>
              <a:rPr lang="ja-JP" altLang="en-US" dirty="0"/>
              <a:t>「地震災害における地域の危険について、科学的なデータである被害想定やハザードマップを使って確認していきましょう」と、次のワークショップにつなげます。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784225" y="835025"/>
            <a:ext cx="5400675" cy="30384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854848"/>
            <a:ext cx="2949787" cy="498692"/>
          </a:xfrm>
        </p:spPr>
        <p:txBody>
          <a:bodyPr/>
          <a:lstStyle/>
          <a:p>
            <a:r>
              <a:rPr lang="en-US" altLang="ja-JP" dirty="0" smtClean="0"/>
              <a:t>10</a:t>
            </a:r>
            <a:endParaRPr kumimoji="1" lang="ja-JP" altLang="en-US" dirty="0"/>
          </a:p>
        </p:txBody>
      </p:sp>
    </p:spTree>
    <p:extLst>
      <p:ext uri="{BB962C8B-B14F-4D97-AF65-F5344CB8AC3E}">
        <p14:creationId xmlns:p14="http://schemas.microsoft.com/office/powerpoint/2010/main" val="3452932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0720" y="4401352"/>
            <a:ext cx="5445760" cy="3913614"/>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自地域の「地震被害想定</a:t>
            </a:r>
            <a:r>
              <a:rPr lang="ja-JP" altLang="en-US" dirty="0" smtClean="0"/>
              <a:t>」</a:t>
            </a:r>
            <a:endParaRPr lang="en-US" altLang="ja-JP" dirty="0"/>
          </a:p>
          <a:p>
            <a:pPr lvl="1"/>
            <a:r>
              <a:rPr lang="ja-JP" altLang="en-US" dirty="0"/>
              <a:t>自地域の地震に関する「ハザードマップ」（震度分布図、液状化の危険度、建物倒壊危険度、火災発生危険度など</a:t>
            </a:r>
            <a:r>
              <a:rPr lang="ja-JP" altLang="en-US" dirty="0" smtClean="0"/>
              <a:t>）</a:t>
            </a:r>
            <a:endParaRPr lang="en-US" altLang="ja-JP" dirty="0"/>
          </a:p>
          <a:p>
            <a:pPr lvl="1"/>
            <a:r>
              <a:rPr lang="ja-JP" altLang="en-US" dirty="0"/>
              <a:t>補助教材の「ワークシート（地震）」（別添）</a:t>
            </a:r>
            <a:endParaRPr lang="en-US" altLang="ja-JP" dirty="0"/>
          </a:p>
          <a:p>
            <a:endParaRPr lang="en-US" altLang="ja-JP" dirty="0"/>
          </a:p>
          <a:p>
            <a:pPr marL="175033" indent="-175033">
              <a:buFont typeface="Arial" panose="020B0604020202020204" pitchFamily="34" charset="0"/>
              <a:buChar char="•"/>
            </a:pPr>
            <a:r>
              <a:rPr lang="ja-JP" altLang="en-US" dirty="0"/>
              <a:t>以下の順番でワークシートへの書き込みを促します。</a:t>
            </a:r>
            <a:endParaRPr lang="en-US" altLang="ja-JP" dirty="0"/>
          </a:p>
          <a:p>
            <a:pPr marL="175033" indent="-175033">
              <a:buFont typeface="Arial" panose="020B0604020202020204" pitchFamily="34" charset="0"/>
              <a:buChar char="•"/>
            </a:pPr>
            <a:r>
              <a:rPr lang="ja-JP" altLang="en-US" dirty="0"/>
              <a:t>震度分布図を見て、想定震度を確認し記述する。</a:t>
            </a:r>
            <a:endParaRPr lang="en-US" altLang="ja-JP" dirty="0"/>
          </a:p>
          <a:p>
            <a:pPr marL="175033" indent="-175033">
              <a:buFont typeface="Arial" panose="020B0604020202020204" pitchFamily="34" charset="0"/>
              <a:buChar char="•"/>
            </a:pPr>
            <a:r>
              <a:rPr lang="ja-JP" altLang="en-US" dirty="0"/>
              <a:t>ハザードマップを見て、地域の位置と範囲を確認する。</a:t>
            </a:r>
            <a:endParaRPr lang="en-US" altLang="ja-JP" dirty="0"/>
          </a:p>
          <a:p>
            <a:pPr marL="175033" indent="-175033">
              <a:buFont typeface="Arial" panose="020B0604020202020204" pitchFamily="34" charset="0"/>
              <a:buChar char="•"/>
            </a:pPr>
            <a:r>
              <a:rPr lang="ja-JP" altLang="en-US" dirty="0"/>
              <a:t>津波の浸水エリアに入っているかどうかを確認し、あり・なしのどちらかに〇を記入。</a:t>
            </a:r>
            <a:endParaRPr lang="en-US" altLang="ja-JP" dirty="0"/>
          </a:p>
          <a:p>
            <a:pPr marL="175033" indent="-175033">
              <a:buFont typeface="Arial" panose="020B0604020202020204" pitchFamily="34" charset="0"/>
              <a:buChar char="•"/>
            </a:pPr>
            <a:r>
              <a:rPr lang="ja-JP" altLang="en-US" dirty="0"/>
              <a:t>津波の可能性が「あり」の場合は、ハザードマップから浸水深を把握し書き出す。津波到達時間もあれば書き出す。</a:t>
            </a:r>
            <a:endParaRPr lang="en-US" altLang="ja-JP" dirty="0"/>
          </a:p>
          <a:p>
            <a:pPr marL="175033" indent="-175033">
              <a:buFont typeface="Arial" panose="020B0604020202020204" pitchFamily="34" charset="0"/>
              <a:buChar char="•"/>
            </a:pPr>
            <a:r>
              <a:rPr lang="ja-JP" altLang="en-US" dirty="0"/>
              <a:t>液状化の可能性について、あり・なしのどちらかに〇を記入。</a:t>
            </a:r>
            <a:endParaRPr lang="en-US" altLang="ja-JP" dirty="0"/>
          </a:p>
          <a:p>
            <a:pPr marL="175033" indent="-175033">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575469DF-226D-4C88-ADA9-805A1097A39F}"/>
              </a:ext>
            </a:extLst>
          </p:cNvPr>
          <p:cNvSpPr>
            <a:spLocks noGrp="1" noRot="1" noChangeAspect="1"/>
          </p:cNvSpPr>
          <p:nvPr>
            <p:ph type="sldImg"/>
          </p:nvPr>
        </p:nvSpPr>
        <p:spPr>
          <a:xfrm>
            <a:off x="657225" y="858838"/>
            <a:ext cx="5400675" cy="30384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819437"/>
            <a:ext cx="2949787" cy="498692"/>
          </a:xfrm>
        </p:spPr>
        <p:txBody>
          <a:bodyPr/>
          <a:lstStyle/>
          <a:p>
            <a:r>
              <a:rPr lang="en-US" altLang="ja-JP" dirty="0" smtClean="0"/>
              <a:t>11</a:t>
            </a:r>
            <a:endParaRPr kumimoji="1" lang="ja-JP" altLang="en-US" dirty="0"/>
          </a:p>
        </p:txBody>
      </p:sp>
    </p:spTree>
    <p:extLst>
      <p:ext uri="{BB962C8B-B14F-4D97-AF65-F5344CB8AC3E}">
        <p14:creationId xmlns:p14="http://schemas.microsoft.com/office/powerpoint/2010/main" val="344354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5013" y="1109663"/>
            <a:ext cx="5208587" cy="2930525"/>
          </a:xfrm>
        </p:spPr>
      </p:sp>
      <p:sp>
        <p:nvSpPr>
          <p:cNvPr id="3" name="ノート プレースホルダー 2"/>
          <p:cNvSpPr>
            <a:spLocks noGrp="1"/>
          </p:cNvSpPr>
          <p:nvPr>
            <p:ph type="body" idx="1"/>
          </p:nvPr>
        </p:nvSpPr>
        <p:spPr>
          <a:xfrm>
            <a:off x="713290" y="4533960"/>
            <a:ext cx="5445760" cy="3913614"/>
          </a:xfrm>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09263" y="8941508"/>
            <a:ext cx="2949787" cy="498692"/>
          </a:xfrm>
        </p:spPr>
        <p:txBody>
          <a:bodyPr/>
          <a:lstStyle/>
          <a:p>
            <a:r>
              <a:rPr kumimoji="1" lang="en-US" altLang="ja-JP" dirty="0" smtClean="0"/>
              <a:t>12</a:t>
            </a:r>
            <a:endParaRPr kumimoji="1" lang="ja-JP" altLang="en-US" dirty="0"/>
          </a:p>
        </p:txBody>
      </p:sp>
    </p:spTree>
    <p:extLst>
      <p:ext uri="{BB962C8B-B14F-4D97-AF65-F5344CB8AC3E}">
        <p14:creationId xmlns:p14="http://schemas.microsoft.com/office/powerpoint/2010/main" val="697099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0720" y="4681762"/>
            <a:ext cx="5445760" cy="3913614"/>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自分の地域の危険について、グループ内で共有してもらいます。</a:t>
            </a:r>
            <a:endParaRPr lang="en-US" altLang="ja-JP" dirty="0"/>
          </a:p>
          <a:p>
            <a:pPr marL="175033" indent="-175033">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75033" indent="-175033">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marL="175033" indent="-175033">
              <a:buFont typeface="Arial" panose="020B0604020202020204" pitchFamily="34" charset="0"/>
              <a:buChar char="•"/>
            </a:pPr>
            <a:r>
              <a:rPr lang="ja-JP" altLang="en-US" dirty="0"/>
              <a:t>グループでの検討が終わったら、グループの代表者を指名して、発表してもらうと良いでしょう。残り時間に応じて、発表するグループを調整しても良いでしょう。</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2AEF6164-6CAC-4886-AC24-AFA98394352D}"/>
              </a:ext>
            </a:extLst>
          </p:cNvPr>
          <p:cNvSpPr>
            <a:spLocks noGrp="1" noRot="1" noChangeAspect="1"/>
          </p:cNvSpPr>
          <p:nvPr>
            <p:ph type="sldImg"/>
          </p:nvPr>
        </p:nvSpPr>
        <p:spPr>
          <a:xfrm>
            <a:off x="703263" y="787400"/>
            <a:ext cx="5422900" cy="30495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86745" y="8840872"/>
            <a:ext cx="2949787" cy="498692"/>
          </a:xfrm>
        </p:spPr>
        <p:txBody>
          <a:bodyPr/>
          <a:lstStyle/>
          <a:p>
            <a:r>
              <a:rPr kumimoji="1" lang="en-US" altLang="ja-JP" dirty="0" smtClean="0"/>
              <a:t>13</a:t>
            </a:r>
            <a:endParaRPr kumimoji="1" lang="ja-JP" altLang="en-US" dirty="0"/>
          </a:p>
        </p:txBody>
      </p:sp>
    </p:spTree>
    <p:extLst>
      <p:ext uri="{BB962C8B-B14F-4D97-AF65-F5344CB8AC3E}">
        <p14:creationId xmlns:p14="http://schemas.microsoft.com/office/powerpoint/2010/main" val="2270765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0720" y="4568587"/>
            <a:ext cx="5445760" cy="3913614"/>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906463" y="1093788"/>
            <a:ext cx="4994275" cy="28098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845736"/>
            <a:ext cx="2949787" cy="498692"/>
          </a:xfrm>
        </p:spPr>
        <p:txBody>
          <a:bodyPr/>
          <a:lstStyle/>
          <a:p>
            <a:r>
              <a:rPr kumimoji="1" lang="en-US" altLang="ja-JP" dirty="0" smtClean="0"/>
              <a:t>14</a:t>
            </a:r>
            <a:endParaRPr kumimoji="1" lang="ja-JP" altLang="en-US" dirty="0"/>
          </a:p>
        </p:txBody>
      </p:sp>
    </p:spTree>
    <p:extLst>
      <p:ext uri="{BB962C8B-B14F-4D97-AF65-F5344CB8AC3E}">
        <p14:creationId xmlns:p14="http://schemas.microsoft.com/office/powerpoint/2010/main" val="369331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pPr marL="175033" indent="-175033">
              <a:buFont typeface="Arial" panose="020B0604020202020204" pitchFamily="34" charset="0"/>
              <a:buChar char="•"/>
            </a:pPr>
            <a:r>
              <a:rPr lang="ja-JP" altLang="en-US" dirty="0"/>
              <a:t>液状化とはゆるく堆積した砂の地盤に強い地震動が加わると、地層自体が液体状になる現象のこと。</a:t>
            </a:r>
            <a:endParaRPr lang="en-US" altLang="ja-JP" dirty="0"/>
          </a:p>
          <a:p>
            <a:pPr lvl="1"/>
            <a:r>
              <a:rPr lang="ja-JP" altLang="en-US" dirty="0"/>
              <a:t>　</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B03AA297-C8E8-499B-9114-5FEBDB859E4E}"/>
              </a:ext>
            </a:extLst>
          </p:cNvPr>
          <p:cNvSpPr>
            <a:spLocks noGrp="1" noRot="1" noChangeAspect="1"/>
          </p:cNvSpPr>
          <p:nvPr>
            <p:ph type="sldImg"/>
          </p:nvPr>
        </p:nvSpPr>
        <p:spPr>
          <a:xfrm>
            <a:off x="874713" y="979488"/>
            <a:ext cx="5032375" cy="283051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68771" y="8819437"/>
            <a:ext cx="2949787" cy="498692"/>
          </a:xfrm>
        </p:spPr>
        <p:txBody>
          <a:bodyPr/>
          <a:lstStyle/>
          <a:p>
            <a:r>
              <a:rPr kumimoji="1" lang="en-US" altLang="ja-JP" dirty="0" smtClean="0"/>
              <a:t>15</a:t>
            </a:r>
            <a:endParaRPr kumimoji="1" lang="ja-JP" altLang="en-US" dirty="0"/>
          </a:p>
        </p:txBody>
      </p:sp>
    </p:spTree>
    <p:extLst>
      <p:ext uri="{BB962C8B-B14F-4D97-AF65-F5344CB8AC3E}">
        <p14:creationId xmlns:p14="http://schemas.microsoft.com/office/powerpoint/2010/main" val="177591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82DE184C-F874-4BD8-AD36-153295B3A26F}"/>
              </a:ext>
            </a:extLst>
          </p:cNvPr>
          <p:cNvSpPr>
            <a:spLocks noGrp="1" noRot="1" noChangeAspect="1"/>
          </p:cNvSpPr>
          <p:nvPr>
            <p:ph type="sldImg"/>
          </p:nvPr>
        </p:nvSpPr>
        <p:spPr>
          <a:xfrm>
            <a:off x="701675" y="928688"/>
            <a:ext cx="5305425" cy="29845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61045" y="8941508"/>
            <a:ext cx="2949787" cy="498692"/>
          </a:xfrm>
        </p:spPr>
        <p:txBody>
          <a:bodyPr/>
          <a:lstStyle/>
          <a:p>
            <a:r>
              <a:rPr kumimoji="1" lang="en-US" altLang="ja-JP" dirty="0" smtClean="0"/>
              <a:t>16</a:t>
            </a:r>
            <a:endParaRPr kumimoji="1" lang="ja-JP" altLang="en-US" dirty="0"/>
          </a:p>
        </p:txBody>
      </p:sp>
    </p:spTree>
    <p:extLst>
      <p:ext uri="{BB962C8B-B14F-4D97-AF65-F5344CB8AC3E}">
        <p14:creationId xmlns:p14="http://schemas.microsoft.com/office/powerpoint/2010/main" val="89529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FCAFABCC-EFDC-4103-AB60-DE857B05F6F7}"/>
              </a:ext>
            </a:extLst>
          </p:cNvPr>
          <p:cNvSpPr>
            <a:spLocks noGrp="1" noRot="1" noChangeAspect="1"/>
          </p:cNvSpPr>
          <p:nvPr>
            <p:ph type="sldImg"/>
          </p:nvPr>
        </p:nvSpPr>
        <p:spPr>
          <a:xfrm>
            <a:off x="701675" y="1054100"/>
            <a:ext cx="5403850" cy="3040063"/>
          </a:xfrm>
        </p:spPr>
      </p:sp>
      <p:sp>
        <p:nvSpPr>
          <p:cNvPr id="5" name="ノート プレースホルダー 4">
            <a:extLst>
              <a:ext uri="{FF2B5EF4-FFF2-40B4-BE49-F238E27FC236}">
                <a16:creationId xmlns:a16="http://schemas.microsoft.com/office/drawing/2014/main" id="{266E645C-70C2-43FD-AC40-2A7EA65078B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9375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受講者に、「大雨や台風などの影響で風水害が発生したときに、私たちが住む地域にはどのような被害が想定されているでしょうか？」と投げかけます。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75033" indent="-175033">
              <a:buFont typeface="Arial" panose="020B0604020202020204" pitchFamily="34" charset="0"/>
              <a:buChar char="•"/>
            </a:pPr>
            <a:r>
              <a:rPr lang="ja-JP" altLang="en-US" dirty="0"/>
              <a:t>「風水害」における地域の危険について、科学的なデータである被害想定やハザードマップを使って確認していきましょう」と、次のワークショップにつなげます。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E27EA275-25C0-4666-82A9-D317A79FC705}"/>
              </a:ext>
            </a:extLst>
          </p:cNvPr>
          <p:cNvSpPr>
            <a:spLocks noGrp="1" noRot="1" noChangeAspect="1"/>
          </p:cNvSpPr>
          <p:nvPr>
            <p:ph type="sldImg"/>
          </p:nvPr>
        </p:nvSpPr>
        <p:spPr>
          <a:xfrm>
            <a:off x="869950" y="1001713"/>
            <a:ext cx="5097463" cy="2867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866364"/>
            <a:ext cx="2949787" cy="498692"/>
          </a:xfrm>
        </p:spPr>
        <p:txBody>
          <a:bodyPr/>
          <a:lstStyle/>
          <a:p>
            <a:r>
              <a:rPr kumimoji="1" lang="en-US" altLang="ja-JP" dirty="0" smtClean="0"/>
              <a:t>17</a:t>
            </a:r>
            <a:endParaRPr kumimoji="1" lang="ja-JP" altLang="en-US" dirty="0"/>
          </a:p>
        </p:txBody>
      </p:sp>
    </p:spTree>
    <p:extLst>
      <p:ext uri="{BB962C8B-B14F-4D97-AF65-F5344CB8AC3E}">
        <p14:creationId xmlns:p14="http://schemas.microsoft.com/office/powerpoint/2010/main" val="235556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自地域の「風水害に関する被害想定</a:t>
            </a:r>
            <a:r>
              <a:rPr lang="ja-JP" altLang="en-US" dirty="0" smtClean="0"/>
              <a:t>」</a:t>
            </a:r>
            <a:endParaRPr lang="en-US" altLang="ja-JP" dirty="0"/>
          </a:p>
          <a:p>
            <a:pPr lvl="1"/>
            <a:r>
              <a:rPr lang="ja-JP" altLang="en-US" dirty="0"/>
              <a:t>自地域</a:t>
            </a:r>
            <a:r>
              <a:rPr lang="ja-JP" altLang="en-US" dirty="0" smtClean="0"/>
              <a:t>の風水害に</a:t>
            </a:r>
            <a:r>
              <a:rPr lang="ja-JP" altLang="en-US" dirty="0"/>
              <a:t>関する「ハザードマップ」（浸水想定区域図、土砂災害、高潮災害など</a:t>
            </a:r>
            <a:r>
              <a:rPr lang="ja-JP" altLang="en-US" dirty="0" smtClean="0"/>
              <a:t>）</a:t>
            </a:r>
            <a:endParaRPr lang="en-US" altLang="ja-JP" dirty="0"/>
          </a:p>
          <a:p>
            <a:pPr lvl="1"/>
            <a:r>
              <a:rPr lang="ja-JP" altLang="en-US" dirty="0"/>
              <a:t>補助教材の「ワークシート（風水害）」（別添）</a:t>
            </a:r>
            <a:endParaRPr lang="en-US" altLang="ja-JP" dirty="0"/>
          </a:p>
          <a:p>
            <a:endParaRPr lang="en-US" altLang="ja-JP" dirty="0"/>
          </a:p>
          <a:p>
            <a:pPr marL="175033" indent="-175033">
              <a:buFont typeface="Arial" panose="020B0604020202020204" pitchFamily="34" charset="0"/>
              <a:buChar char="•"/>
            </a:pPr>
            <a:r>
              <a:rPr lang="ja-JP" altLang="en-US" dirty="0"/>
              <a:t>以下の順番でワークシートへの書き込みを促します。</a:t>
            </a:r>
            <a:endParaRPr lang="en-US" altLang="ja-JP" dirty="0"/>
          </a:p>
          <a:p>
            <a:pPr marL="175033" indent="-175033">
              <a:buFont typeface="Arial" panose="020B0604020202020204" pitchFamily="34" charset="0"/>
              <a:buChar char="•"/>
            </a:pPr>
            <a:r>
              <a:rPr lang="ja-JP" altLang="en-US" dirty="0"/>
              <a:t>ハザードマップを見て、地域の位置と範囲を確認する。</a:t>
            </a:r>
            <a:endParaRPr lang="en-US" altLang="ja-JP" dirty="0"/>
          </a:p>
          <a:p>
            <a:pPr marL="175033" indent="-175033">
              <a:buFont typeface="Arial" panose="020B0604020202020204" pitchFamily="34" charset="0"/>
              <a:buChar char="•"/>
            </a:pPr>
            <a:r>
              <a:rPr lang="ja-JP" altLang="en-US" dirty="0"/>
              <a:t>河川氾濫による浸水エリアに入っているかどうかを確認し、あり・なしのどちらかに〇を記入。</a:t>
            </a:r>
            <a:endParaRPr lang="en-US" altLang="ja-JP" dirty="0"/>
          </a:p>
          <a:p>
            <a:pPr marL="175033" indent="-175033">
              <a:buFont typeface="Arial" panose="020B0604020202020204" pitchFamily="34" charset="0"/>
              <a:buChar char="•"/>
            </a:pPr>
            <a:r>
              <a:rPr lang="ja-JP" altLang="en-US" dirty="0"/>
              <a:t>浸水の可能性が「あり」の場合は、ハザードマップから浸水深を把握し書き出す。</a:t>
            </a:r>
            <a:endParaRPr lang="en-US" altLang="ja-JP" dirty="0"/>
          </a:p>
          <a:p>
            <a:pPr marL="175033" indent="-175033">
              <a:buFont typeface="Arial" panose="020B0604020202020204" pitchFamily="34" charset="0"/>
              <a:buChar char="•"/>
            </a:pPr>
            <a:r>
              <a:rPr lang="ja-JP" altLang="en-US" dirty="0"/>
              <a:t>土砂災害、高潮災害についてもハザードマップを確認し、</a:t>
            </a:r>
            <a:r>
              <a:rPr lang="ja-JP" altLang="en-US" dirty="0" smtClean="0"/>
              <a:t>書き出す</a:t>
            </a:r>
            <a:r>
              <a:rPr lang="ja-JP" altLang="en-US" dirty="0"/>
              <a:t>。</a:t>
            </a:r>
            <a:endParaRPr lang="en-US" altLang="ja-JP" dirty="0"/>
          </a:p>
          <a:p>
            <a:pPr marL="175033" indent="-175033">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FAEC0742-CC13-49D4-A2DC-093DDF3B303C}"/>
              </a:ext>
            </a:extLst>
          </p:cNvPr>
          <p:cNvSpPr>
            <a:spLocks noGrp="1" noRot="1" noChangeAspect="1"/>
          </p:cNvSpPr>
          <p:nvPr>
            <p:ph type="sldImg"/>
          </p:nvPr>
        </p:nvSpPr>
        <p:spPr>
          <a:xfrm>
            <a:off x="912813" y="890588"/>
            <a:ext cx="5191125" cy="291941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941955"/>
            <a:ext cx="2949787" cy="498692"/>
          </a:xfrm>
        </p:spPr>
        <p:txBody>
          <a:bodyPr/>
          <a:lstStyle/>
          <a:p>
            <a:r>
              <a:rPr kumimoji="1" lang="en-US" altLang="ja-JP" dirty="0" smtClean="0"/>
              <a:t>18</a:t>
            </a:r>
            <a:endParaRPr kumimoji="1" lang="ja-JP" altLang="en-US" dirty="0"/>
          </a:p>
        </p:txBody>
      </p:sp>
    </p:spTree>
    <p:extLst>
      <p:ext uri="{BB962C8B-B14F-4D97-AF65-F5344CB8AC3E}">
        <p14:creationId xmlns:p14="http://schemas.microsoft.com/office/powerpoint/2010/main" val="2246637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0088" y="1241425"/>
            <a:ext cx="5176837" cy="2911475"/>
          </a:xfrm>
        </p:spPr>
      </p:sp>
      <p:sp>
        <p:nvSpPr>
          <p:cNvPr id="3" name="ノート プレースホルダー 2"/>
          <p:cNvSpPr>
            <a:spLocks noGrp="1"/>
          </p:cNvSpPr>
          <p:nvPr>
            <p:ph type="body" idx="1"/>
          </p:nvPr>
        </p:nvSpPr>
        <p:spPr>
          <a:xfrm>
            <a:off x="680720" y="4783307"/>
            <a:ext cx="5228937" cy="3769185"/>
          </a:xfrm>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2959870" y="8933351"/>
            <a:ext cx="2949787" cy="498692"/>
          </a:xfrm>
        </p:spPr>
        <p:txBody>
          <a:bodyPr/>
          <a:lstStyle/>
          <a:p>
            <a:r>
              <a:rPr kumimoji="1" lang="en-US" altLang="ja-JP" dirty="0" smtClean="0"/>
              <a:t>19</a:t>
            </a:r>
            <a:endParaRPr kumimoji="1" lang="ja-JP" altLang="en-US" dirty="0"/>
          </a:p>
        </p:txBody>
      </p:sp>
    </p:spTree>
    <p:extLst>
      <p:ext uri="{BB962C8B-B14F-4D97-AF65-F5344CB8AC3E}">
        <p14:creationId xmlns:p14="http://schemas.microsoft.com/office/powerpoint/2010/main" val="1355128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自分の地域の危険について、グループ内で共有してもらいます。</a:t>
            </a:r>
            <a:endParaRPr lang="en-US" altLang="ja-JP" dirty="0"/>
          </a:p>
          <a:p>
            <a:pPr marL="175033" indent="-175033">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75033" indent="-175033">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9596CD2B-89A2-47B9-8312-A131286D78A9}"/>
              </a:ext>
            </a:extLst>
          </p:cNvPr>
          <p:cNvSpPr>
            <a:spLocks noGrp="1" noRot="1" noChangeAspect="1"/>
          </p:cNvSpPr>
          <p:nvPr>
            <p:ph type="sldImg"/>
          </p:nvPr>
        </p:nvSpPr>
        <p:spPr>
          <a:xfrm>
            <a:off x="812800" y="1025525"/>
            <a:ext cx="5181600" cy="2914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64326" y="8941955"/>
            <a:ext cx="2949787" cy="498692"/>
          </a:xfrm>
        </p:spPr>
        <p:txBody>
          <a:bodyPr/>
          <a:lstStyle/>
          <a:p>
            <a:r>
              <a:rPr lang="en-US" altLang="ja-JP" dirty="0" smtClean="0"/>
              <a:t>20</a:t>
            </a:r>
            <a:endParaRPr kumimoji="1" lang="ja-JP" altLang="en-US" dirty="0"/>
          </a:p>
        </p:txBody>
      </p:sp>
    </p:spTree>
    <p:extLst>
      <p:ext uri="{BB962C8B-B14F-4D97-AF65-F5344CB8AC3E}">
        <p14:creationId xmlns:p14="http://schemas.microsoft.com/office/powerpoint/2010/main" val="603260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地域の被害想定に応じて、大雨や台風による「被害」・「影響」の種類や危険性について、写真を用いて説明します。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p:txBody>
      </p:sp>
      <p:sp>
        <p:nvSpPr>
          <p:cNvPr id="6" name="スライド イメージ プレースホルダー 5">
            <a:extLst>
              <a:ext uri="{FF2B5EF4-FFF2-40B4-BE49-F238E27FC236}">
                <a16:creationId xmlns:a16="http://schemas.microsoft.com/office/drawing/2014/main" id="{0A04F0D8-4DB2-4157-BC3E-1A4B9EDFABEF}"/>
              </a:ext>
            </a:extLst>
          </p:cNvPr>
          <p:cNvSpPr>
            <a:spLocks noGrp="1" noRot="1" noChangeAspect="1"/>
          </p:cNvSpPr>
          <p:nvPr>
            <p:ph type="sldImg"/>
          </p:nvPr>
        </p:nvSpPr>
        <p:spPr>
          <a:xfrm>
            <a:off x="758825" y="925513"/>
            <a:ext cx="5219700" cy="29368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941508"/>
            <a:ext cx="2949787" cy="498692"/>
          </a:xfrm>
        </p:spPr>
        <p:txBody>
          <a:bodyPr/>
          <a:lstStyle/>
          <a:p>
            <a:r>
              <a:rPr lang="en-US" altLang="ja-JP" dirty="0" smtClean="0"/>
              <a:t>21</a:t>
            </a:r>
            <a:endParaRPr kumimoji="1" lang="ja-JP" altLang="en-US" dirty="0"/>
          </a:p>
        </p:txBody>
      </p:sp>
    </p:spTree>
    <p:extLst>
      <p:ext uri="{BB962C8B-B14F-4D97-AF65-F5344CB8AC3E}">
        <p14:creationId xmlns:p14="http://schemas.microsoft.com/office/powerpoint/2010/main" val="223252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地域の被害想定に応じて、大雨や台風による「被害」・「影響」の種類や危険性について、写真を用いて説明します。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en-US" altLang="ja-JP" dirty="0"/>
          </a:p>
        </p:txBody>
      </p:sp>
      <p:sp>
        <p:nvSpPr>
          <p:cNvPr id="6" name="スライド イメージ プレースホルダー 5">
            <a:extLst>
              <a:ext uri="{FF2B5EF4-FFF2-40B4-BE49-F238E27FC236}">
                <a16:creationId xmlns:a16="http://schemas.microsoft.com/office/drawing/2014/main" id="{DEAA8FBA-0BA6-4F42-9E94-B36AB4EF5757}"/>
              </a:ext>
            </a:extLst>
          </p:cNvPr>
          <p:cNvSpPr>
            <a:spLocks noGrp="1" noRot="1" noChangeAspect="1"/>
          </p:cNvSpPr>
          <p:nvPr>
            <p:ph type="sldImg"/>
          </p:nvPr>
        </p:nvSpPr>
        <p:spPr>
          <a:xfrm>
            <a:off x="701675" y="885825"/>
            <a:ext cx="5403850" cy="30400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937451"/>
            <a:ext cx="2949787" cy="498692"/>
          </a:xfrm>
        </p:spPr>
        <p:txBody>
          <a:bodyPr/>
          <a:lstStyle/>
          <a:p>
            <a:r>
              <a:rPr kumimoji="1" lang="en-US" altLang="ja-JP" dirty="0" smtClean="0"/>
              <a:t>22</a:t>
            </a:r>
            <a:endParaRPr kumimoji="1" lang="ja-JP" altLang="en-US" dirty="0"/>
          </a:p>
        </p:txBody>
      </p:sp>
    </p:spTree>
    <p:extLst>
      <p:ext uri="{BB962C8B-B14F-4D97-AF65-F5344CB8AC3E}">
        <p14:creationId xmlns:p14="http://schemas.microsoft.com/office/powerpoint/2010/main" val="494304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6738" y="801688"/>
            <a:ext cx="5537200" cy="3114675"/>
          </a:xfrm>
        </p:spPr>
      </p:sp>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kumimoji="1" lang="ja-JP" altLang="en-US" dirty="0"/>
              <a:t>・災害リスクは災害毎に異なるため、災害リスクに応じた避難行動等も異なります。</a:t>
            </a:r>
            <a:endParaRPr kumimoji="1" lang="en-US" altLang="ja-JP" dirty="0"/>
          </a:p>
          <a:p>
            <a:r>
              <a:rPr kumimoji="1" lang="ja-JP" altLang="en-US" dirty="0"/>
              <a:t>・それぞれの災害の被害想定等を基に災害リスクを検討することが重要です。</a:t>
            </a:r>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176693" y="8941955"/>
            <a:ext cx="2949787" cy="498692"/>
          </a:xfrm>
        </p:spPr>
        <p:txBody>
          <a:bodyPr/>
          <a:lstStyle/>
          <a:p>
            <a:r>
              <a:rPr kumimoji="1" lang="en-US" altLang="ja-JP" dirty="0" smtClean="0"/>
              <a:t>23</a:t>
            </a:r>
            <a:endParaRPr kumimoji="1" lang="ja-JP" altLang="en-US" dirty="0"/>
          </a:p>
        </p:txBody>
      </p:sp>
    </p:spTree>
    <p:extLst>
      <p:ext uri="{BB962C8B-B14F-4D97-AF65-F5344CB8AC3E}">
        <p14:creationId xmlns:p14="http://schemas.microsoft.com/office/powerpoint/2010/main" val="1323193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中項目「１．わがまち（地域）の災害発生のおそれ」で学んだことをまとめます。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557213" y="1011238"/>
            <a:ext cx="5421312" cy="304958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49669" y="8819437"/>
            <a:ext cx="2949787" cy="498692"/>
          </a:xfrm>
        </p:spPr>
        <p:txBody>
          <a:bodyPr/>
          <a:lstStyle/>
          <a:p>
            <a:r>
              <a:rPr kumimoji="1" lang="en-US" altLang="ja-JP" dirty="0" smtClean="0"/>
              <a:t>24</a:t>
            </a:r>
            <a:endParaRPr kumimoji="1" lang="ja-JP" altLang="en-US" dirty="0"/>
          </a:p>
        </p:txBody>
      </p:sp>
    </p:spTree>
    <p:extLst>
      <p:ext uri="{BB962C8B-B14F-4D97-AF65-F5344CB8AC3E}">
        <p14:creationId xmlns:p14="http://schemas.microsoft.com/office/powerpoint/2010/main" val="4093000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206633" y="8917451"/>
            <a:ext cx="2949787" cy="498692"/>
          </a:xfrm>
        </p:spPr>
        <p:txBody>
          <a:bodyPr/>
          <a:lstStyle/>
          <a:p>
            <a:r>
              <a:rPr lang="en-US" altLang="ja-JP" dirty="0" smtClean="0"/>
              <a:t>25</a:t>
            </a:r>
            <a:endParaRPr lang="ja-JP" altLang="en-US" dirty="0"/>
          </a:p>
        </p:txBody>
      </p:sp>
      <p:sp>
        <p:nvSpPr>
          <p:cNvPr id="6" name="スライド イメージ プレースホルダー 5"/>
          <p:cNvSpPr>
            <a:spLocks noGrp="1" noRot="1" noChangeAspect="1"/>
          </p:cNvSpPr>
          <p:nvPr>
            <p:ph type="sldImg"/>
          </p:nvPr>
        </p:nvSpPr>
        <p:spPr>
          <a:xfrm>
            <a:off x="652463" y="522288"/>
            <a:ext cx="5400675" cy="3038475"/>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6570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自助～共助～公助による災害対応の流れを、「風水害」「地震」に分けて、それぞれ「→」の流れで説明します。</a:t>
            </a:r>
            <a:endParaRPr lang="en-US" altLang="ja-JP" dirty="0"/>
          </a:p>
          <a:p>
            <a:pPr lvl="1"/>
            <a:r>
              <a:rPr lang="ja-JP" altLang="en-US" dirty="0"/>
              <a:t>風水害</a:t>
            </a:r>
            <a:endParaRPr lang="en-US" altLang="ja-JP" dirty="0"/>
          </a:p>
          <a:p>
            <a:pPr lvl="1"/>
            <a:r>
              <a:rPr lang="ja-JP" altLang="en-US" dirty="0"/>
              <a:t>自助：気象・避難情報等の収集した情報にもとづき、避難が必要な</a:t>
            </a:r>
            <a:endParaRPr lang="en-US" altLang="ja-JP" dirty="0"/>
          </a:p>
          <a:p>
            <a:pPr lvl="1"/>
            <a:r>
              <a:rPr lang="ja-JP" altLang="en-US" dirty="0"/>
              <a:t>　　　場合は避難します。</a:t>
            </a:r>
            <a:endParaRPr lang="en-US" altLang="ja-JP" dirty="0"/>
          </a:p>
          <a:p>
            <a:pPr lvl="1"/>
            <a:r>
              <a:rPr lang="ja-JP" altLang="en-US" dirty="0"/>
              <a:t>共助：避難する際、地域の住民にも避難を</a:t>
            </a:r>
            <a:r>
              <a:rPr lang="ja-JP" altLang="en-US" dirty="0" smtClean="0"/>
              <a:t>促します。</a:t>
            </a:r>
            <a:r>
              <a:rPr lang="ja-JP" altLang="en-US" dirty="0"/>
              <a:t>また足が不自由な</a:t>
            </a:r>
            <a:endParaRPr lang="en-US" altLang="ja-JP" dirty="0"/>
          </a:p>
          <a:p>
            <a:pPr lvl="1"/>
            <a:r>
              <a:rPr lang="ja-JP" altLang="en-US" dirty="0"/>
              <a:t>　　　方や一人では避難できない方が近くにいれば、地域の住民と</a:t>
            </a:r>
            <a:endParaRPr lang="en-US" altLang="ja-JP" dirty="0"/>
          </a:p>
          <a:p>
            <a:pPr lvl="1"/>
            <a:r>
              <a:rPr lang="ja-JP" altLang="en-US" dirty="0"/>
              <a:t>　　　協力して避難支援をします。避難支援を行うときは、あくま　</a:t>
            </a:r>
            <a:endParaRPr lang="en-US" altLang="ja-JP" dirty="0"/>
          </a:p>
          <a:p>
            <a:pPr lvl="1"/>
            <a:r>
              <a:rPr lang="ja-JP" altLang="en-US" dirty="0"/>
              <a:t>　　　でも自分のいのち、安全が第一です。</a:t>
            </a:r>
            <a:endParaRPr lang="en-US" altLang="ja-JP" dirty="0"/>
          </a:p>
          <a:p>
            <a:pPr lvl="1"/>
            <a:r>
              <a:rPr lang="ja-JP" altLang="en-US" dirty="0"/>
              <a:t>共助：災害による被害が大規模で、避難生活が長期化する場合、避</a:t>
            </a:r>
            <a:endParaRPr lang="en-US" altLang="ja-JP" dirty="0"/>
          </a:p>
          <a:p>
            <a:pPr lvl="1"/>
            <a:r>
              <a:rPr lang="ja-JP" altLang="en-US" dirty="0"/>
              <a:t>　　　難所での避難生活となります。在宅避難をしている被災者へ</a:t>
            </a:r>
            <a:endParaRPr lang="en-US" altLang="ja-JP" dirty="0"/>
          </a:p>
          <a:p>
            <a:pPr lvl="1"/>
            <a:r>
              <a:rPr lang="ja-JP" altLang="en-US" dirty="0"/>
              <a:t>　　　の支援も考慮する必要があります。</a:t>
            </a:r>
            <a:endParaRPr lang="en-US" altLang="ja-JP" dirty="0"/>
          </a:p>
        </p:txBody>
      </p:sp>
      <p:sp>
        <p:nvSpPr>
          <p:cNvPr id="4" name="スライド番号プレースホルダー 3"/>
          <p:cNvSpPr>
            <a:spLocks noGrp="1"/>
          </p:cNvSpPr>
          <p:nvPr>
            <p:ph type="sldNum" sz="quarter" idx="5"/>
          </p:nvPr>
        </p:nvSpPr>
        <p:spPr>
          <a:xfrm>
            <a:off x="3176693" y="8812023"/>
            <a:ext cx="2949787" cy="498692"/>
          </a:xfrm>
        </p:spPr>
        <p:txBody>
          <a:bodyPr/>
          <a:lstStyle/>
          <a:p>
            <a:r>
              <a:rPr lang="en-US" altLang="ja-JP" dirty="0" smtClean="0"/>
              <a:t>26</a:t>
            </a:r>
            <a:endParaRPr lang="ja-JP" altLang="en-US" dirty="0"/>
          </a:p>
        </p:txBody>
      </p:sp>
      <p:sp>
        <p:nvSpPr>
          <p:cNvPr id="7" name="スライド イメージ プレースホルダー 6">
            <a:extLst>
              <a:ext uri="{FF2B5EF4-FFF2-40B4-BE49-F238E27FC236}">
                <a16:creationId xmlns:a16="http://schemas.microsoft.com/office/drawing/2014/main" id="{98BB5CE3-F81E-4869-A50D-2586D37450F2}"/>
              </a:ext>
            </a:extLst>
          </p:cNvPr>
          <p:cNvSpPr>
            <a:spLocks noGrp="1" noRot="1" noChangeAspect="1"/>
          </p:cNvSpPr>
          <p:nvPr>
            <p:ph type="sldImg"/>
          </p:nvPr>
        </p:nvSpPr>
        <p:spPr>
          <a:xfrm>
            <a:off x="703263" y="787400"/>
            <a:ext cx="5400675" cy="3038475"/>
          </a:xfrm>
        </p:spPr>
      </p:sp>
    </p:spTree>
    <p:extLst>
      <p:ext uri="{BB962C8B-B14F-4D97-AF65-F5344CB8AC3E}">
        <p14:creationId xmlns:p14="http://schemas.microsoft.com/office/powerpoint/2010/main" val="199215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この単元の目標を伝えます。</a:t>
            </a:r>
          </a:p>
          <a:p>
            <a:endParaRPr lang="ja-JP" altLang="en-US" dirty="0"/>
          </a:p>
        </p:txBody>
      </p:sp>
      <p:sp>
        <p:nvSpPr>
          <p:cNvPr id="4" name="スライド番号プレースホルダー 3"/>
          <p:cNvSpPr>
            <a:spLocks noGrp="1"/>
          </p:cNvSpPr>
          <p:nvPr>
            <p:ph type="sldNum" sz="quarter" idx="5"/>
          </p:nvPr>
        </p:nvSpPr>
        <p:spPr/>
        <p:txBody>
          <a:bodyPr/>
          <a:lstStyle/>
          <a:p>
            <a:pPr defTabSz="466755">
              <a:defRPr/>
            </a:pPr>
            <a:endParaRPr kumimoji="0"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2029FB4B-AA0A-456D-A45B-DD34A7422C37}"/>
              </a:ext>
            </a:extLst>
          </p:cNvPr>
          <p:cNvSpPr>
            <a:spLocks noGrp="1" noRot="1" noChangeAspect="1"/>
          </p:cNvSpPr>
          <p:nvPr>
            <p:ph type="sldImg"/>
          </p:nvPr>
        </p:nvSpPr>
        <p:spPr>
          <a:xfrm>
            <a:off x="701675" y="1154113"/>
            <a:ext cx="5118100" cy="2879725"/>
          </a:xfrm>
        </p:spPr>
      </p:sp>
    </p:spTree>
    <p:extLst>
      <p:ext uri="{BB962C8B-B14F-4D97-AF65-F5344CB8AC3E}">
        <p14:creationId xmlns:p14="http://schemas.microsoft.com/office/powerpoint/2010/main" val="453191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20661" y="4365796"/>
            <a:ext cx="5445760" cy="4079826"/>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自助～共助～公助による災害対応の流れを、「風水害」「地震」に分けて、それぞれ「→」の流れで説明します。</a:t>
            </a:r>
            <a:endParaRPr lang="en-US" altLang="ja-JP" dirty="0"/>
          </a:p>
          <a:p>
            <a:pPr lvl="1"/>
            <a:r>
              <a:rPr lang="ja-JP" altLang="en-US" dirty="0"/>
              <a:t>地震</a:t>
            </a:r>
            <a:endParaRPr lang="en-US" altLang="ja-JP" dirty="0"/>
          </a:p>
          <a:p>
            <a:pPr lvl="1"/>
            <a:r>
              <a:rPr lang="ja-JP" altLang="en-US" dirty="0"/>
              <a:t>自助：地震の揺れを感じたら、身の安全を確保し、その後は家族の</a:t>
            </a:r>
            <a:endParaRPr lang="en-US" altLang="ja-JP" dirty="0"/>
          </a:p>
          <a:p>
            <a:pPr lvl="1"/>
            <a:r>
              <a:rPr lang="ja-JP" altLang="en-US" dirty="0"/>
              <a:t>　　　安全を確認します。必要に応じて自宅の初期消火、避難を行</a:t>
            </a:r>
            <a:endParaRPr lang="en-US" altLang="ja-JP" dirty="0"/>
          </a:p>
          <a:p>
            <a:pPr lvl="1"/>
            <a:r>
              <a:rPr lang="ja-JP" altLang="en-US" dirty="0"/>
              <a:t>　　　います。</a:t>
            </a:r>
            <a:endParaRPr lang="en-US" altLang="ja-JP" dirty="0"/>
          </a:p>
          <a:p>
            <a:pPr lvl="1"/>
            <a:r>
              <a:rPr lang="ja-JP" altLang="en-US" dirty="0"/>
              <a:t>共助：まずは地域の住民の安否確認です。地域の建物や道路、川、</a:t>
            </a:r>
            <a:endParaRPr lang="en-US" altLang="ja-JP" dirty="0"/>
          </a:p>
          <a:p>
            <a:pPr lvl="1"/>
            <a:r>
              <a:rPr lang="ja-JP" altLang="en-US" dirty="0"/>
              <a:t>　　　上下水道、電気、ガス等の被害情報の収集。地域のどこかで</a:t>
            </a:r>
            <a:endParaRPr lang="en-US" altLang="ja-JP" dirty="0"/>
          </a:p>
          <a:p>
            <a:pPr lvl="1"/>
            <a:r>
              <a:rPr lang="ja-JP" altLang="en-US" dirty="0"/>
              <a:t>　　　火災が発生している場合は初期消火を行います。</a:t>
            </a:r>
            <a:endParaRPr lang="en-US" altLang="ja-JP" dirty="0"/>
          </a:p>
          <a:p>
            <a:pPr lvl="2"/>
            <a:r>
              <a:rPr lang="ja-JP" altLang="en-US" dirty="0"/>
              <a:t>崩れた家等に住民が閉じ込められている場合、消防団、消防・自衛隊などと協力して救出・救護します。</a:t>
            </a:r>
            <a:endParaRPr lang="en-US" altLang="ja-JP" dirty="0"/>
          </a:p>
          <a:p>
            <a:pPr lvl="2"/>
            <a:r>
              <a:rPr lang="ja-JP" altLang="en-US" dirty="0"/>
              <a:t>救出・救護する際は、あくまでも自分のいのち、安全が第一です。危険な状況下では２次災害を引き起こす可能性があります。</a:t>
            </a:r>
            <a:endParaRPr lang="en-US" altLang="ja-JP" dirty="0"/>
          </a:p>
          <a:p>
            <a:pPr lvl="1"/>
            <a:r>
              <a:rPr lang="ja-JP" altLang="en-US" dirty="0"/>
              <a:t>共助：避難所への避難誘導、お年寄りや体が不自由な人などへの避</a:t>
            </a:r>
            <a:endParaRPr lang="en-US" altLang="ja-JP" dirty="0"/>
          </a:p>
          <a:p>
            <a:pPr lvl="1"/>
            <a:r>
              <a:rPr lang="ja-JP" altLang="en-US" dirty="0"/>
              <a:t>　　　難支援を行います。</a:t>
            </a:r>
            <a:endParaRPr lang="en-US" altLang="ja-JP" dirty="0"/>
          </a:p>
          <a:p>
            <a:pPr lvl="1"/>
            <a:r>
              <a:rPr lang="ja-JP" altLang="en-US" dirty="0"/>
              <a:t>共助：災害による被害が大規模で、避難生活が長期化する場合、避</a:t>
            </a:r>
            <a:endParaRPr lang="en-US" altLang="ja-JP" dirty="0"/>
          </a:p>
          <a:p>
            <a:pPr lvl="1"/>
            <a:r>
              <a:rPr lang="ja-JP" altLang="en-US" dirty="0"/>
              <a:t>　　　難所での避難生活となります。在宅避難をしている被災者へ</a:t>
            </a:r>
            <a:endParaRPr lang="en-US" altLang="ja-JP" dirty="0"/>
          </a:p>
          <a:p>
            <a:pPr lvl="1"/>
            <a:r>
              <a:rPr lang="ja-JP" altLang="en-US" dirty="0"/>
              <a:t>　　　の支援も考慮する必要があります。</a:t>
            </a:r>
            <a:endParaRPr lang="en-US" altLang="ja-JP" dirty="0"/>
          </a:p>
          <a:p>
            <a:pPr lvl="1"/>
            <a:endParaRPr lang="ja-JP" altLang="en-US" dirty="0"/>
          </a:p>
          <a:p>
            <a:endParaRPr lang="ja-JP" altLang="en-US" dirty="0"/>
          </a:p>
        </p:txBody>
      </p:sp>
      <p:sp>
        <p:nvSpPr>
          <p:cNvPr id="4" name="スライド番号プレースホルダー 3"/>
          <p:cNvSpPr>
            <a:spLocks noGrp="1"/>
          </p:cNvSpPr>
          <p:nvPr>
            <p:ph type="sldNum" sz="quarter" idx="5"/>
          </p:nvPr>
        </p:nvSpPr>
        <p:spPr>
          <a:xfrm>
            <a:off x="3026869" y="8974965"/>
            <a:ext cx="2949787" cy="498692"/>
          </a:xfrm>
        </p:spPr>
        <p:txBody>
          <a:bodyPr/>
          <a:lstStyle/>
          <a:p>
            <a:r>
              <a:rPr lang="en-US" altLang="ja-JP" dirty="0" smtClean="0"/>
              <a:t>27</a:t>
            </a:r>
            <a:endParaRPr lang="ja-JP" altLang="en-US" dirty="0"/>
          </a:p>
        </p:txBody>
      </p:sp>
      <p:sp>
        <p:nvSpPr>
          <p:cNvPr id="7" name="スライド イメージ プレースホルダー 6">
            <a:extLst>
              <a:ext uri="{FF2B5EF4-FFF2-40B4-BE49-F238E27FC236}">
                <a16:creationId xmlns:a16="http://schemas.microsoft.com/office/drawing/2014/main" id="{56B624B8-8AFE-4A22-B173-8B723C91D360}"/>
              </a:ext>
            </a:extLst>
          </p:cNvPr>
          <p:cNvSpPr>
            <a:spLocks noGrp="1" noRot="1" noChangeAspect="1"/>
          </p:cNvSpPr>
          <p:nvPr>
            <p:ph type="sldImg"/>
          </p:nvPr>
        </p:nvSpPr>
        <p:spPr>
          <a:xfrm>
            <a:off x="768350" y="906463"/>
            <a:ext cx="5208588" cy="2930525"/>
          </a:xfrm>
        </p:spPr>
      </p:sp>
    </p:spTree>
    <p:extLst>
      <p:ext uri="{BB962C8B-B14F-4D97-AF65-F5344CB8AC3E}">
        <p14:creationId xmlns:p14="http://schemas.microsoft.com/office/powerpoint/2010/main" val="3616986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79034" y="4232806"/>
            <a:ext cx="5269277" cy="4360381"/>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目的：一時的に避難する</a:t>
            </a:r>
            <a:endParaRPr lang="en-US" altLang="ja-JP" dirty="0"/>
          </a:p>
          <a:p>
            <a:pPr marL="641789" lvl="1" indent="-175033">
              <a:buFont typeface="Arial" panose="020B0604020202020204" pitchFamily="34" charset="0"/>
              <a:buChar char="•"/>
            </a:pPr>
            <a:r>
              <a:rPr lang="ja-JP" altLang="en-US" dirty="0"/>
              <a:t>指定緊急避難場所</a:t>
            </a:r>
            <a:endParaRPr lang="en-US" altLang="ja-JP" dirty="0"/>
          </a:p>
          <a:p>
            <a:pPr lvl="1"/>
            <a:r>
              <a:rPr lang="ja-JP" altLang="en-US" dirty="0"/>
              <a:t>命を守るために一時的に避難する安全な場所（公園、学校など）</a:t>
            </a:r>
            <a:endParaRPr lang="en-US" altLang="ja-JP" dirty="0"/>
          </a:p>
          <a:p>
            <a:pPr lvl="1"/>
            <a:r>
              <a:rPr lang="ja-JP" altLang="en-US" dirty="0"/>
              <a:t>内閣府ホームページより（以下）</a:t>
            </a:r>
            <a:endParaRPr lang="en-US" altLang="ja-JP" dirty="0"/>
          </a:p>
          <a:p>
            <a:pPr lvl="1"/>
            <a:r>
              <a:rPr lang="ja-JP" altLang="en-US" dirty="0"/>
              <a:t>「災害対策基本法では、市町村長は、防災施設の整備の状況、地形、地質そのほかの状況を総合的に勘案し、必要があると認めるときは、災害時の円滑かつ迅速な避難のための立退きの確保を図るため、一定の基準を満たす施設又は場所を、指定緊急避難場所として指定しなければならないものとされている。」</a:t>
            </a:r>
            <a:endParaRPr lang="en-US" altLang="ja-JP" dirty="0"/>
          </a:p>
          <a:p>
            <a:pPr lvl="1"/>
            <a:endParaRPr lang="en-US" altLang="ja-JP" dirty="0"/>
          </a:p>
          <a:p>
            <a:pPr marL="175033" indent="-175033">
              <a:buFont typeface="Arial" panose="020B0604020202020204" pitchFamily="34" charset="0"/>
              <a:buChar char="•"/>
            </a:pPr>
            <a:r>
              <a:rPr lang="ja-JP" altLang="en-US" dirty="0"/>
              <a:t>目的：一定期間の生活を送る</a:t>
            </a:r>
            <a:endParaRPr lang="en-US" altLang="ja-JP" dirty="0"/>
          </a:p>
          <a:p>
            <a:pPr marL="641789" lvl="1" indent="-175033">
              <a:buFont typeface="Arial" panose="020B0604020202020204" pitchFamily="34" charset="0"/>
              <a:buChar char="•"/>
            </a:pPr>
            <a:r>
              <a:rPr lang="ja-JP" altLang="en-US" dirty="0"/>
              <a:t>指定避難所</a:t>
            </a:r>
            <a:endParaRPr lang="en-US" altLang="ja-JP" dirty="0"/>
          </a:p>
          <a:p>
            <a:pPr lvl="1"/>
            <a:r>
              <a:rPr lang="ja-JP" altLang="en-US" dirty="0"/>
              <a:t>生活をする場所がなくなってしまった方が、一定期間の生活を送る施設（学校の体育館など）</a:t>
            </a:r>
            <a:endParaRPr lang="en-US" altLang="ja-JP" dirty="0"/>
          </a:p>
          <a:p>
            <a:pPr marL="641789" lvl="1" indent="-175033">
              <a:buFont typeface="Arial" panose="020B0604020202020204" pitchFamily="34" charset="0"/>
              <a:buChar char="•"/>
            </a:pPr>
            <a:r>
              <a:rPr lang="ja-JP" altLang="en-US" dirty="0"/>
              <a:t>福祉避難所</a:t>
            </a:r>
            <a:endParaRPr lang="en-US" altLang="ja-JP" dirty="0"/>
          </a:p>
          <a:p>
            <a:pPr lvl="1"/>
            <a:r>
              <a:rPr lang="ja-JP" altLang="en-US" dirty="0"/>
              <a:t>指定避難所では避難生活が困難な方が一定期間の生活を送る施設。</a:t>
            </a:r>
            <a:endParaRPr lang="en-US" altLang="ja-JP" dirty="0"/>
          </a:p>
          <a:p>
            <a:pPr lvl="1"/>
            <a:r>
              <a:rPr lang="ja-JP" altLang="en-US" dirty="0"/>
              <a:t>専門のスタッフ等によるケアや医療的</a:t>
            </a:r>
            <a:r>
              <a:rPr lang="ja-JP" altLang="en-US" dirty="0" smtClean="0"/>
              <a:t>支援を必要</a:t>
            </a:r>
            <a:r>
              <a:rPr lang="ja-JP" altLang="en-US" dirty="0"/>
              <a:t>とする方の場合（老人福祉施設、障害者支援施設など）福祉避難所の指定基準として定められています（</a:t>
            </a:r>
            <a:r>
              <a:rPr lang="en-US" altLang="ja-JP" dirty="0"/>
              <a:t>『</a:t>
            </a:r>
            <a:r>
              <a:rPr lang="ja-JP" altLang="en-US" dirty="0"/>
              <a:t>福祉避難所の確保・運営ガイドライン</a:t>
            </a:r>
            <a:r>
              <a:rPr lang="en-US" altLang="ja-JP" dirty="0"/>
              <a:t>』</a:t>
            </a:r>
            <a:r>
              <a:rPr lang="ja-JP" altLang="en-US" dirty="0"/>
              <a:t>内閣府　平成</a:t>
            </a:r>
            <a:r>
              <a:rPr lang="en-US" altLang="ja-JP" dirty="0"/>
              <a:t>28</a:t>
            </a:r>
            <a:r>
              <a:rPr lang="ja-JP" altLang="en-US" dirty="0"/>
              <a:t>年</a:t>
            </a:r>
            <a:r>
              <a:rPr lang="en-US" altLang="ja-JP" dirty="0"/>
              <a:t>4</a:t>
            </a:r>
            <a:r>
              <a:rPr lang="ja-JP" altLang="en-US" dirty="0"/>
              <a:t>月より）。</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3088451" y="9033118"/>
            <a:ext cx="2949787" cy="498692"/>
          </a:xfrm>
        </p:spPr>
        <p:txBody>
          <a:bodyPr/>
          <a:lstStyle/>
          <a:p>
            <a:r>
              <a:rPr lang="en-US" altLang="ja-JP" dirty="0" smtClean="0"/>
              <a:t>28</a:t>
            </a:r>
            <a:endParaRPr lang="ja-JP" altLang="en-US" dirty="0"/>
          </a:p>
        </p:txBody>
      </p:sp>
      <p:sp>
        <p:nvSpPr>
          <p:cNvPr id="8" name="スライド イメージ プレースホルダー 7">
            <a:extLst>
              <a:ext uri="{FF2B5EF4-FFF2-40B4-BE49-F238E27FC236}">
                <a16:creationId xmlns:a16="http://schemas.microsoft.com/office/drawing/2014/main" id="{3658DD37-353D-4454-9120-9C12B3915E98}"/>
              </a:ext>
            </a:extLst>
          </p:cNvPr>
          <p:cNvSpPr>
            <a:spLocks noGrp="1" noRot="1" noChangeAspect="1"/>
          </p:cNvSpPr>
          <p:nvPr>
            <p:ph type="sldImg"/>
          </p:nvPr>
        </p:nvSpPr>
        <p:spPr>
          <a:xfrm>
            <a:off x="896938" y="906463"/>
            <a:ext cx="5130800" cy="2886075"/>
          </a:xfrm>
        </p:spPr>
      </p:sp>
    </p:spTree>
    <p:extLst>
      <p:ext uri="{BB962C8B-B14F-4D97-AF65-F5344CB8AC3E}">
        <p14:creationId xmlns:p14="http://schemas.microsoft.com/office/powerpoint/2010/main" val="132491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a:t>
            </a:r>
            <a:r>
              <a:rPr lang="ja-JP" altLang="en-US" dirty="0" smtClean="0"/>
              <a:t>「２．</a:t>
            </a:r>
            <a:r>
              <a:rPr lang="ja-JP" altLang="en-US" dirty="0"/>
              <a:t>災害時にとるべき行動」で学んだことをまとめます。</a:t>
            </a:r>
          </a:p>
        </p:txBody>
      </p:sp>
      <p:sp>
        <p:nvSpPr>
          <p:cNvPr id="4" name="スライド番号プレースホルダー 3"/>
          <p:cNvSpPr>
            <a:spLocks noGrp="1"/>
          </p:cNvSpPr>
          <p:nvPr>
            <p:ph type="sldNum" sz="quarter" idx="5"/>
          </p:nvPr>
        </p:nvSpPr>
        <p:spPr>
          <a:xfrm>
            <a:off x="3075725" y="8696921"/>
            <a:ext cx="2949787" cy="498692"/>
          </a:xfrm>
        </p:spPr>
        <p:txBody>
          <a:bodyPr/>
          <a:lstStyle/>
          <a:p>
            <a:r>
              <a:rPr lang="en-US" altLang="ja-JP" dirty="0" smtClean="0"/>
              <a:t>29</a:t>
            </a:r>
            <a:endParaRPr lang="ja-JP" altLang="en-US" dirty="0"/>
          </a:p>
        </p:txBody>
      </p:sp>
      <p:sp>
        <p:nvSpPr>
          <p:cNvPr id="7" name="スライド イメージ プレースホルダー 6">
            <a:extLst>
              <a:ext uri="{FF2B5EF4-FFF2-40B4-BE49-F238E27FC236}">
                <a16:creationId xmlns:a16="http://schemas.microsoft.com/office/drawing/2014/main" id="{70E05EC6-9E14-4D0D-B991-7D5880C4CD42}"/>
              </a:ext>
            </a:extLst>
          </p:cNvPr>
          <p:cNvSpPr>
            <a:spLocks noGrp="1" noRot="1" noChangeAspect="1"/>
          </p:cNvSpPr>
          <p:nvPr>
            <p:ph type="sldImg"/>
          </p:nvPr>
        </p:nvSpPr>
        <p:spPr>
          <a:xfrm>
            <a:off x="801688" y="790575"/>
            <a:ext cx="5202237" cy="2925763"/>
          </a:xfrm>
        </p:spPr>
      </p:sp>
    </p:spTree>
    <p:extLst>
      <p:ext uri="{BB962C8B-B14F-4D97-AF65-F5344CB8AC3E}">
        <p14:creationId xmlns:p14="http://schemas.microsoft.com/office/powerpoint/2010/main" val="2359152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176693" y="8911966"/>
            <a:ext cx="2949787" cy="498692"/>
          </a:xfrm>
        </p:spPr>
        <p:txBody>
          <a:bodyPr/>
          <a:lstStyle/>
          <a:p>
            <a:r>
              <a:rPr lang="en-US" altLang="ja-JP" dirty="0" smtClean="0"/>
              <a:t>30</a:t>
            </a:r>
            <a:endParaRPr lang="ja-JP" altLang="en-US" dirty="0"/>
          </a:p>
        </p:txBody>
      </p:sp>
      <p:sp>
        <p:nvSpPr>
          <p:cNvPr id="6" name="スライド イメージ プレースホルダー 5"/>
          <p:cNvSpPr>
            <a:spLocks noGrp="1" noRot="1" noChangeAspect="1"/>
          </p:cNvSpPr>
          <p:nvPr>
            <p:ph type="sldImg"/>
          </p:nvPr>
        </p:nvSpPr>
        <p:spPr>
          <a:xfrm>
            <a:off x="781050" y="1027113"/>
            <a:ext cx="5197475" cy="2924175"/>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63461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936398" y="4652089"/>
            <a:ext cx="4934406" cy="3170129"/>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受講者に、「では、今からワークを行います」と宣言します。</a:t>
            </a:r>
            <a:endParaRPr lang="en-US" altLang="ja-JP" dirty="0"/>
          </a:p>
          <a:p>
            <a:pPr marL="175033" indent="-175033">
              <a:buFont typeface="Arial" panose="020B0604020202020204" pitchFamily="34" charset="0"/>
              <a:buChar char="•"/>
            </a:pPr>
            <a:r>
              <a:rPr lang="ja-JP" altLang="en-US" dirty="0"/>
              <a:t>「自宅周辺の災害リスクを確認する方法を学びましょう」と投げかけます。</a:t>
            </a:r>
            <a:endParaRPr lang="en-US" altLang="ja-JP" dirty="0"/>
          </a:p>
          <a:p>
            <a:pPr marL="175033" indent="-175033">
              <a:buFont typeface="Arial" panose="020B0604020202020204" pitchFamily="34" charset="0"/>
              <a:buChar char="•"/>
            </a:pPr>
            <a:r>
              <a:rPr lang="ja-JP" altLang="en-US" dirty="0"/>
              <a:t>受講者に、「このワークは「地域住民の皆さんと一緒に行うと効果的」と伝えて、活用するよう促します。</a:t>
            </a:r>
            <a:endParaRPr lang="en-US" altLang="ja-JP" dirty="0"/>
          </a:p>
          <a:p>
            <a:pPr lvl="1"/>
            <a:endParaRPr lang="en-US" altLang="ja-JP"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2921016" y="8797010"/>
            <a:ext cx="2949787" cy="498692"/>
          </a:xfrm>
        </p:spPr>
        <p:txBody>
          <a:bodyPr/>
          <a:lstStyle/>
          <a:p>
            <a:r>
              <a:rPr lang="en-US" altLang="ja-JP" dirty="0" smtClean="0"/>
              <a:t>31</a:t>
            </a:r>
          </a:p>
        </p:txBody>
      </p:sp>
      <p:sp>
        <p:nvSpPr>
          <p:cNvPr id="7" name="スライド イメージ プレースホルダー 6">
            <a:extLst>
              <a:ext uri="{FF2B5EF4-FFF2-40B4-BE49-F238E27FC236}">
                <a16:creationId xmlns:a16="http://schemas.microsoft.com/office/drawing/2014/main" id="{D2127E05-DA12-462A-8F89-524BEDBF4EAD}"/>
              </a:ext>
            </a:extLst>
          </p:cNvPr>
          <p:cNvSpPr>
            <a:spLocks noGrp="1" noRot="1" noChangeAspect="1"/>
          </p:cNvSpPr>
          <p:nvPr>
            <p:ph type="sldImg"/>
          </p:nvPr>
        </p:nvSpPr>
        <p:spPr>
          <a:xfrm>
            <a:off x="790575" y="1038225"/>
            <a:ext cx="5059363" cy="2846388"/>
          </a:xfrm>
        </p:spPr>
      </p:sp>
    </p:spTree>
    <p:extLst>
      <p:ext uri="{BB962C8B-B14F-4D97-AF65-F5344CB8AC3E}">
        <p14:creationId xmlns:p14="http://schemas.microsoft.com/office/powerpoint/2010/main" val="1003924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843571" y="4481106"/>
            <a:ext cx="5092976" cy="3599788"/>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次の資料を、受講者に配布します。</a:t>
            </a:r>
            <a:endParaRPr lang="en-US" altLang="ja-JP" dirty="0"/>
          </a:p>
          <a:p>
            <a:pPr lvl="1"/>
            <a:r>
              <a:rPr lang="ja-JP" altLang="en-US" dirty="0"/>
              <a:t>地域のハザードマップ（想定震度）（グループで１枚）</a:t>
            </a:r>
            <a:endParaRPr lang="en-US" altLang="ja-JP" dirty="0"/>
          </a:p>
          <a:p>
            <a:pPr lvl="1"/>
            <a:r>
              <a:rPr lang="ja-JP" altLang="en-US" dirty="0"/>
              <a:t>ワークシート</a:t>
            </a:r>
            <a:r>
              <a:rPr lang="en-US" altLang="ja-JP" dirty="0"/>
              <a:t>(</a:t>
            </a:r>
            <a:r>
              <a:rPr lang="ja-JP" altLang="en-US" dirty="0"/>
              <a:t>地震</a:t>
            </a:r>
            <a:r>
              <a:rPr lang="en-US" altLang="ja-JP" dirty="0"/>
              <a:t>)</a:t>
            </a:r>
          </a:p>
          <a:p>
            <a:pPr marL="175033" indent="-175033">
              <a:buFont typeface="Arial" panose="020B0604020202020204" pitchFamily="34" charset="0"/>
              <a:buChar char="•"/>
            </a:pPr>
            <a:r>
              <a:rPr lang="ja-JP" altLang="en-US" dirty="0"/>
              <a:t>「これから皆さんに自宅周辺の災害リスクについてチェックして頂きます」</a:t>
            </a:r>
            <a:endParaRPr lang="en-US" altLang="ja-JP" dirty="0"/>
          </a:p>
          <a:p>
            <a:pPr marL="175033" indent="-175033">
              <a:buFont typeface="Arial" panose="020B0604020202020204" pitchFamily="34" charset="0"/>
              <a:buChar char="•"/>
            </a:pPr>
            <a:r>
              <a:rPr lang="ja-JP" altLang="en-US" dirty="0"/>
              <a:t>ハザードマップ上の自宅の位置を確認しましょう。</a:t>
            </a:r>
            <a:endParaRPr lang="en-US" altLang="ja-JP" dirty="0"/>
          </a:p>
          <a:p>
            <a:pPr marL="175033" indent="-175033">
              <a:buFont typeface="Arial" panose="020B0604020202020204" pitchFamily="34" charset="0"/>
              <a:buChar char="•"/>
            </a:pPr>
            <a:r>
              <a:rPr lang="ja-JP" altLang="en-US" dirty="0"/>
              <a:t>ワークシート</a:t>
            </a:r>
            <a:r>
              <a:rPr lang="en-US" altLang="ja-JP" dirty="0"/>
              <a:t>(</a:t>
            </a:r>
            <a:r>
              <a:rPr lang="ja-JP" altLang="en-US" dirty="0"/>
              <a:t>地震</a:t>
            </a:r>
            <a:r>
              <a:rPr lang="en-US" altLang="ja-JP" dirty="0"/>
              <a:t>)</a:t>
            </a:r>
            <a:r>
              <a:rPr lang="ja-JP" altLang="en-US" dirty="0"/>
              <a:t>を記入しましょう。</a:t>
            </a:r>
          </a:p>
        </p:txBody>
      </p:sp>
      <p:sp>
        <p:nvSpPr>
          <p:cNvPr id="4" name="スライド番号プレースホルダー 3"/>
          <p:cNvSpPr>
            <a:spLocks noGrp="1"/>
          </p:cNvSpPr>
          <p:nvPr>
            <p:ph type="sldNum" sz="quarter" idx="5"/>
          </p:nvPr>
        </p:nvSpPr>
        <p:spPr>
          <a:xfrm>
            <a:off x="3028163" y="8984657"/>
            <a:ext cx="3016891" cy="357916"/>
          </a:xfrm>
        </p:spPr>
        <p:txBody>
          <a:bodyPr/>
          <a:lstStyle/>
          <a:p>
            <a:r>
              <a:rPr lang="en-US" altLang="ja-JP" dirty="0" smtClean="0"/>
              <a:t>32</a:t>
            </a:r>
            <a:endParaRPr lang="ja-JP" altLang="en-US" dirty="0"/>
          </a:p>
        </p:txBody>
      </p:sp>
      <p:sp>
        <p:nvSpPr>
          <p:cNvPr id="7" name="スライド イメージ プレースホルダー 6">
            <a:extLst>
              <a:ext uri="{FF2B5EF4-FFF2-40B4-BE49-F238E27FC236}">
                <a16:creationId xmlns:a16="http://schemas.microsoft.com/office/drawing/2014/main" id="{220CA2B4-BBB0-4125-91F6-E6C262E429F0}"/>
              </a:ext>
            </a:extLst>
          </p:cNvPr>
          <p:cNvSpPr>
            <a:spLocks noGrp="1" noRot="1" noChangeAspect="1"/>
          </p:cNvSpPr>
          <p:nvPr>
            <p:ph type="sldImg"/>
          </p:nvPr>
        </p:nvSpPr>
        <p:spPr>
          <a:xfrm>
            <a:off x="782638" y="954088"/>
            <a:ext cx="5241925" cy="2947987"/>
          </a:xfrm>
        </p:spPr>
      </p:sp>
    </p:spTree>
    <p:extLst>
      <p:ext uri="{BB962C8B-B14F-4D97-AF65-F5344CB8AC3E}">
        <p14:creationId xmlns:p14="http://schemas.microsoft.com/office/powerpoint/2010/main" val="1794497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3263" y="803275"/>
            <a:ext cx="5330825" cy="29987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9060083"/>
            <a:ext cx="2949787" cy="498692"/>
          </a:xfrm>
        </p:spPr>
        <p:txBody>
          <a:bodyPr/>
          <a:lstStyle/>
          <a:p>
            <a:r>
              <a:rPr lang="en-US" altLang="ja-JP" dirty="0" smtClean="0"/>
              <a:t>33</a:t>
            </a:r>
            <a:endParaRPr kumimoji="1" lang="ja-JP" altLang="en-US" dirty="0"/>
          </a:p>
        </p:txBody>
      </p:sp>
    </p:spTree>
    <p:extLst>
      <p:ext uri="{BB962C8B-B14F-4D97-AF65-F5344CB8AC3E}">
        <p14:creationId xmlns:p14="http://schemas.microsoft.com/office/powerpoint/2010/main" val="2237449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受講者に、「続いて３つ目のワークを行います」と宣言します。</a:t>
            </a:r>
            <a:endParaRPr lang="en-US" altLang="ja-JP" dirty="0"/>
          </a:p>
          <a:p>
            <a:pPr marL="175033" indent="-175033">
              <a:buFont typeface="Arial" panose="020B0604020202020204" pitchFamily="34" charset="0"/>
              <a:buChar char="•"/>
            </a:pPr>
            <a:r>
              <a:rPr lang="ja-JP" altLang="en-US" dirty="0"/>
              <a:t>「地域の避難先や自宅からの避難経路を確認する方法を学びましょう」と投げかけます。</a:t>
            </a:r>
            <a:endParaRPr lang="en-US" altLang="ja-JP" dirty="0"/>
          </a:p>
          <a:p>
            <a:pPr lvl="1"/>
            <a:endParaRPr lang="en-US" altLang="ja-JP"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2916130" y="8696921"/>
            <a:ext cx="2949787" cy="498692"/>
          </a:xfrm>
        </p:spPr>
        <p:txBody>
          <a:bodyPr/>
          <a:lstStyle/>
          <a:p>
            <a:r>
              <a:rPr lang="en-US" altLang="ja-JP" dirty="0" smtClean="0"/>
              <a:t>34</a:t>
            </a:r>
            <a:endParaRPr lang="ja-JP" altLang="en-US" dirty="0"/>
          </a:p>
        </p:txBody>
      </p:sp>
      <p:sp>
        <p:nvSpPr>
          <p:cNvPr id="7" name="スライド イメージ プレースホルダー 6">
            <a:extLst>
              <a:ext uri="{FF2B5EF4-FFF2-40B4-BE49-F238E27FC236}">
                <a16:creationId xmlns:a16="http://schemas.microsoft.com/office/drawing/2014/main" id="{A7C56801-316B-48A8-8135-572330655EB7}"/>
              </a:ext>
            </a:extLst>
          </p:cNvPr>
          <p:cNvSpPr>
            <a:spLocks noGrp="1" noRot="1" noChangeAspect="1"/>
          </p:cNvSpPr>
          <p:nvPr>
            <p:ph type="sldImg"/>
          </p:nvPr>
        </p:nvSpPr>
        <p:spPr>
          <a:xfrm>
            <a:off x="960438" y="1177925"/>
            <a:ext cx="4886325" cy="2747963"/>
          </a:xfrm>
        </p:spPr>
      </p:sp>
    </p:spTree>
    <p:extLst>
      <p:ext uri="{BB962C8B-B14F-4D97-AF65-F5344CB8AC3E}">
        <p14:creationId xmlns:p14="http://schemas.microsoft.com/office/powerpoint/2010/main" val="677593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919896" y="4532801"/>
            <a:ext cx="5214512" cy="3819545"/>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次の資料を、受講者に配布します。</a:t>
            </a:r>
            <a:endParaRPr lang="en-US" altLang="ja-JP" dirty="0"/>
          </a:p>
          <a:p>
            <a:pPr lvl="1"/>
            <a:r>
              <a:rPr lang="ja-JP" altLang="en-US" dirty="0"/>
              <a:t>赤丸シール（１人１枚）</a:t>
            </a:r>
            <a:endParaRPr lang="en-US" altLang="ja-JP" dirty="0"/>
          </a:p>
          <a:p>
            <a:pPr lvl="1"/>
            <a:r>
              <a:rPr lang="ja-JP" altLang="en-US" dirty="0"/>
              <a:t>緑丸シール（１人１枚）</a:t>
            </a:r>
            <a:endParaRPr lang="en-US" altLang="ja-JP" dirty="0"/>
          </a:p>
          <a:p>
            <a:pPr lvl="1"/>
            <a:r>
              <a:rPr lang="ja-JP" altLang="en-US" dirty="0"/>
              <a:t>地域の地図（グループで１枚）</a:t>
            </a:r>
            <a:endParaRPr lang="en-US" altLang="ja-JP" dirty="0"/>
          </a:p>
          <a:p>
            <a:pPr lvl="1"/>
            <a:r>
              <a:rPr lang="ja-JP" altLang="en-US" dirty="0"/>
              <a:t>地震ハザードマップ（震度分布図・液状化危険度分布図・最大浸水深分布図）</a:t>
            </a:r>
            <a:endParaRPr lang="en-US" altLang="ja-JP" dirty="0"/>
          </a:p>
          <a:p>
            <a:pPr lvl="1"/>
            <a:endParaRPr lang="en-US" altLang="ja-JP" dirty="0"/>
          </a:p>
          <a:p>
            <a:pPr marL="175033" indent="-175033">
              <a:buFont typeface="Arial" panose="020B0604020202020204" pitchFamily="34" charset="0"/>
              <a:buChar char="•"/>
            </a:pPr>
            <a:r>
              <a:rPr lang="ja-JP" altLang="en-US" dirty="0"/>
              <a:t>「次は、グループでの作業です」</a:t>
            </a:r>
            <a:endParaRPr lang="en-US" altLang="ja-JP" dirty="0"/>
          </a:p>
          <a:p>
            <a:pPr marL="175033" indent="-175033">
              <a:buFont typeface="Arial" panose="020B0604020202020204" pitchFamily="34" charset="0"/>
              <a:buChar char="•"/>
            </a:pPr>
            <a:r>
              <a:rPr lang="ja-JP" altLang="en-US" dirty="0"/>
              <a:t>「これから皆さんに自宅から避難する際の、避難先と避難経路を考えて頂きます」</a:t>
            </a:r>
            <a:endParaRPr lang="en-US" altLang="ja-JP" dirty="0"/>
          </a:p>
          <a:p>
            <a:pPr marL="175033" indent="-175033">
              <a:buFont typeface="Arial" panose="020B0604020202020204" pitchFamily="34" charset="0"/>
              <a:buChar char="•"/>
            </a:pPr>
            <a:r>
              <a:rPr lang="ja-JP" altLang="en-US" dirty="0"/>
              <a:t>「まず自宅の場所に赤丸シールを貼り、続いて地域の避難場所に緑丸シールを貼ります」</a:t>
            </a:r>
            <a:endParaRPr lang="en-US" altLang="ja-JP" dirty="0"/>
          </a:p>
          <a:p>
            <a:endParaRPr lang="en-US" altLang="ja-JP" dirty="0"/>
          </a:p>
          <a:p>
            <a:pPr marL="175033" indent="-175033">
              <a:buFont typeface="Arial" panose="020B0604020202020204" pitchFamily="34" charset="0"/>
              <a:buChar char="•"/>
            </a:pPr>
            <a:r>
              <a:rPr lang="ja-JP" altLang="en-US" dirty="0"/>
              <a:t>自宅の位置に赤丸シールを貼りましょう。</a:t>
            </a:r>
          </a:p>
          <a:p>
            <a:pPr marL="175033" indent="-175033">
              <a:buFont typeface="Arial" panose="020B0604020202020204" pitchFamily="34" charset="0"/>
              <a:buChar char="•"/>
            </a:pPr>
            <a:r>
              <a:rPr lang="ja-JP" altLang="en-US" dirty="0"/>
              <a:t>地震災害時の地域の避難場所に緑丸シールを貼りましょう。</a:t>
            </a:r>
          </a:p>
          <a:p>
            <a:endParaRPr lang="ja-JP" altLang="en-US" dirty="0"/>
          </a:p>
        </p:txBody>
      </p:sp>
      <p:sp>
        <p:nvSpPr>
          <p:cNvPr id="4" name="スライド番号プレースホルダー 3"/>
          <p:cNvSpPr>
            <a:spLocks noGrp="1"/>
          </p:cNvSpPr>
          <p:nvPr>
            <p:ph type="sldNum" sz="quarter" idx="5"/>
          </p:nvPr>
        </p:nvSpPr>
        <p:spPr>
          <a:xfrm>
            <a:off x="3228806" y="8602851"/>
            <a:ext cx="2949787" cy="498692"/>
          </a:xfrm>
        </p:spPr>
        <p:txBody>
          <a:bodyPr/>
          <a:lstStyle/>
          <a:p>
            <a:r>
              <a:rPr lang="en-US" altLang="ja-JP" dirty="0" smtClean="0"/>
              <a:t>35</a:t>
            </a:r>
            <a:endParaRPr lang="ja-JP" altLang="en-US" dirty="0"/>
          </a:p>
        </p:txBody>
      </p:sp>
      <p:sp>
        <p:nvSpPr>
          <p:cNvPr id="7" name="スライド イメージ プレースホルダー 6">
            <a:extLst>
              <a:ext uri="{FF2B5EF4-FFF2-40B4-BE49-F238E27FC236}">
                <a16:creationId xmlns:a16="http://schemas.microsoft.com/office/drawing/2014/main" id="{6F25D9F8-4C0C-4A22-936F-C3AF8DE1940C}"/>
              </a:ext>
            </a:extLst>
          </p:cNvPr>
          <p:cNvSpPr>
            <a:spLocks noGrp="1" noRot="1" noChangeAspect="1"/>
          </p:cNvSpPr>
          <p:nvPr>
            <p:ph type="sldImg"/>
          </p:nvPr>
        </p:nvSpPr>
        <p:spPr>
          <a:xfrm>
            <a:off x="896938" y="1038225"/>
            <a:ext cx="5260975" cy="2959100"/>
          </a:xfrm>
        </p:spPr>
      </p:sp>
    </p:spTree>
    <p:extLst>
      <p:ext uri="{BB962C8B-B14F-4D97-AF65-F5344CB8AC3E}">
        <p14:creationId xmlns:p14="http://schemas.microsoft.com/office/powerpoint/2010/main" val="2495629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814258" y="4783306"/>
            <a:ext cx="5312222" cy="3527014"/>
          </a:xfrm>
        </p:spPr>
        <p:txBody>
          <a:bodyPr/>
          <a:lstStyle/>
          <a:p>
            <a:r>
              <a:rPr lang="en-US" altLang="ja-JP" dirty="0"/>
              <a:t>【</a:t>
            </a:r>
            <a:r>
              <a:rPr lang="ja-JP" altLang="en-US" dirty="0"/>
              <a:t>補足説明</a:t>
            </a:r>
            <a:r>
              <a:rPr lang="en-US" altLang="ja-JP" dirty="0"/>
              <a:t>】</a:t>
            </a:r>
          </a:p>
          <a:p>
            <a:endParaRPr lang="en-US" altLang="ja-JP" dirty="0"/>
          </a:p>
          <a:p>
            <a:pPr marL="175033" indent="-175033">
              <a:buFont typeface="Arial" panose="020B0604020202020204" pitchFamily="34" charset="0"/>
              <a:buChar char="•"/>
            </a:pPr>
            <a:r>
              <a:rPr lang="ja-JP" altLang="en-US" dirty="0"/>
              <a:t>「次は、グループでの作業です」</a:t>
            </a:r>
            <a:endParaRPr lang="en-US" altLang="ja-JP" dirty="0"/>
          </a:p>
          <a:p>
            <a:endParaRPr lang="en-US" altLang="ja-JP" dirty="0"/>
          </a:p>
          <a:p>
            <a:pPr marL="175033" indent="-175033">
              <a:buFont typeface="Arial" panose="020B0604020202020204" pitchFamily="34" charset="0"/>
              <a:buChar char="•"/>
            </a:pPr>
            <a:r>
              <a:rPr lang="ja-JP" altLang="en-US" dirty="0"/>
              <a:t>ハザードマップを確認し、地域の地図に、震度６弱以上のエリア、津波浸水エリア、液状化の恐れが高いエリアを黒色で囲み斜線で書き込みましょう。</a:t>
            </a:r>
            <a:endParaRPr lang="en-US" altLang="ja-JP" dirty="0"/>
          </a:p>
          <a:p>
            <a:pPr marL="175033" indent="-175033">
              <a:buFont typeface="Arial" panose="020B0604020202020204" pitchFamily="34" charset="0"/>
              <a:buChar char="•"/>
            </a:pPr>
            <a:r>
              <a:rPr lang="ja-JP" altLang="en-US" dirty="0"/>
              <a:t>確認するハザードは、震度６弱以上、津波、液状化の恐れです。</a:t>
            </a:r>
          </a:p>
          <a:p>
            <a:endParaRPr lang="en-US" altLang="ja-JP" dirty="0"/>
          </a:p>
          <a:p>
            <a:pPr marL="175033" indent="-175033">
              <a:buFont typeface="Arial" panose="020B0604020202020204" pitchFamily="34" charset="0"/>
              <a:buChar char="•"/>
            </a:pPr>
            <a:r>
              <a:rPr lang="ja-JP" altLang="en-US" dirty="0"/>
              <a:t>液状化とはゆるく堆積した砂の地盤に強い振動が加わると、地層自体が液体状になる現象のこと。</a:t>
            </a:r>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3176692" y="8793517"/>
            <a:ext cx="2949787" cy="498692"/>
          </a:xfrm>
        </p:spPr>
        <p:txBody>
          <a:bodyPr/>
          <a:lstStyle/>
          <a:p>
            <a:r>
              <a:rPr lang="en-US" altLang="ja-JP" dirty="0" smtClean="0"/>
              <a:t>36</a:t>
            </a:r>
            <a:endParaRPr lang="ja-JP" altLang="en-US" dirty="0"/>
          </a:p>
        </p:txBody>
      </p:sp>
      <p:sp>
        <p:nvSpPr>
          <p:cNvPr id="7" name="スライド イメージ プレースホルダー 6">
            <a:extLst>
              <a:ext uri="{FF2B5EF4-FFF2-40B4-BE49-F238E27FC236}">
                <a16:creationId xmlns:a16="http://schemas.microsoft.com/office/drawing/2014/main" id="{276C8037-0EE8-43E7-9457-7CBFAF5A18A6}"/>
              </a:ext>
            </a:extLst>
          </p:cNvPr>
          <p:cNvSpPr>
            <a:spLocks noGrp="1" noRot="1" noChangeAspect="1"/>
          </p:cNvSpPr>
          <p:nvPr>
            <p:ph type="sldImg"/>
          </p:nvPr>
        </p:nvSpPr>
        <p:spPr>
          <a:xfrm>
            <a:off x="617538" y="774700"/>
            <a:ext cx="5468937" cy="3076575"/>
          </a:xfrm>
        </p:spPr>
      </p:sp>
    </p:spTree>
    <p:extLst>
      <p:ext uri="{BB962C8B-B14F-4D97-AF65-F5344CB8AC3E}">
        <p14:creationId xmlns:p14="http://schemas.microsoft.com/office/powerpoint/2010/main" val="84113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550863" y="660400"/>
            <a:ext cx="5402262" cy="3038475"/>
          </a:xfrm>
        </p:spPr>
      </p:sp>
      <p:sp>
        <p:nvSpPr>
          <p:cNvPr id="7" name="ノート プレースホルダー 6"/>
          <p:cNvSpPr>
            <a:spLocks noGrp="1"/>
          </p:cNvSpPr>
          <p:nvPr>
            <p:ph type="body" idx="1"/>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76693" y="8779961"/>
            <a:ext cx="2949787" cy="498692"/>
          </a:xfrm>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1465707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88202" y="4441348"/>
            <a:ext cx="5338278" cy="4311773"/>
          </a:xfrm>
        </p:spPr>
        <p:txBody>
          <a:bodyPr/>
          <a:lstStyle/>
          <a:p>
            <a:r>
              <a:rPr lang="en-US" altLang="ja-JP" dirty="0"/>
              <a:t>【</a:t>
            </a:r>
            <a:r>
              <a:rPr lang="ja-JP" altLang="en-US" dirty="0"/>
              <a:t>補足説明</a:t>
            </a:r>
            <a:r>
              <a:rPr lang="en-US" altLang="ja-JP" dirty="0"/>
              <a:t>】</a:t>
            </a:r>
          </a:p>
          <a:p>
            <a:endParaRPr lang="en-US" altLang="ja-JP" dirty="0"/>
          </a:p>
          <a:p>
            <a:pPr marL="175033" indent="-175033">
              <a:buFont typeface="Arial" panose="020B0604020202020204" pitchFamily="34" charset="0"/>
              <a:buChar char="•"/>
            </a:pPr>
            <a:r>
              <a:rPr lang="ja-JP" altLang="en-US" dirty="0"/>
              <a:t>「次は、避難経路の確認です」</a:t>
            </a:r>
            <a:endParaRPr lang="en-US" altLang="ja-JP" dirty="0"/>
          </a:p>
          <a:p>
            <a:pPr marL="175033" indent="-175033">
              <a:buFont typeface="Arial" panose="020B0604020202020204" pitchFamily="34" charset="0"/>
              <a:buChar char="•"/>
            </a:pPr>
            <a:r>
              <a:rPr lang="ja-JP" altLang="en-US" dirty="0"/>
              <a:t>避難経路に赤線を書き込みましょう。</a:t>
            </a:r>
            <a:endParaRPr lang="en-US" altLang="ja-JP" dirty="0"/>
          </a:p>
          <a:p>
            <a:pPr marL="175033" indent="-175033">
              <a:buFont typeface="Arial" panose="020B0604020202020204" pitchFamily="34" charset="0"/>
              <a:buChar char="•"/>
            </a:pPr>
            <a:r>
              <a:rPr lang="ja-JP" altLang="en-US" dirty="0"/>
              <a:t>避難経路を考える際は、それぞれの自宅から避難場所までの古い建物・石</a:t>
            </a:r>
            <a:r>
              <a:rPr lang="ja-JP" altLang="en-US" dirty="0" smtClean="0"/>
              <a:t>瓶・</a:t>
            </a:r>
            <a:r>
              <a:rPr lang="ja-JP" altLang="en-US" dirty="0"/>
              <a:t>ブロック塀・自販機など倒壊の恐れのある場所は避けるようにしましょう。また、できるだけ広い道を通るようにしましょう。</a:t>
            </a:r>
            <a:endParaRPr lang="en-US" altLang="ja-JP" dirty="0"/>
          </a:p>
          <a:p>
            <a:endParaRPr lang="en-US" altLang="ja-JP" dirty="0"/>
          </a:p>
          <a:p>
            <a:pPr marL="175033" indent="-175033">
              <a:buFont typeface="Arial" panose="020B0604020202020204" pitchFamily="34" charset="0"/>
              <a:buChar char="•"/>
            </a:pPr>
            <a:r>
              <a:rPr lang="ja-JP" altLang="en-US" dirty="0"/>
              <a:t>［各グループの作業が終了］</a:t>
            </a:r>
            <a:endParaRPr lang="en-US" altLang="ja-JP" dirty="0"/>
          </a:p>
          <a:p>
            <a:pPr marL="175033" indent="-175033">
              <a:buFont typeface="Arial" panose="020B0604020202020204" pitchFamily="34" charset="0"/>
              <a:buChar char="•"/>
            </a:pPr>
            <a:r>
              <a:rPr lang="ja-JP" altLang="en-US" dirty="0"/>
              <a:t>今確認した、避難先と避難経路を、研修が終わった後に実際見ることも効果的です。</a:t>
            </a:r>
            <a:endParaRPr lang="en-US" altLang="ja-JP" dirty="0"/>
          </a:p>
          <a:p>
            <a:pPr marL="175033" indent="-175033">
              <a:buFont typeface="Arial" panose="020B0604020202020204" pitchFamily="34" charset="0"/>
              <a:buChar char="•"/>
            </a:pPr>
            <a:r>
              <a:rPr lang="ja-JP" altLang="en-US" dirty="0"/>
              <a:t>今まで気づかなかったことや、実は危ない場所に気づいたりすることもあります。</a:t>
            </a:r>
            <a:endParaRPr lang="en-US" altLang="ja-JP" dirty="0"/>
          </a:p>
          <a:p>
            <a:pPr marL="175033" indent="-175033">
              <a:buFont typeface="Arial" panose="020B0604020202020204" pitchFamily="34" charset="0"/>
              <a:buChar char="•"/>
            </a:pPr>
            <a:r>
              <a:rPr lang="ja-JP" altLang="en-US" dirty="0"/>
              <a:t>そのときは、違う経路を改めて考えてみましょう。</a:t>
            </a:r>
            <a:endParaRPr lang="en-US" altLang="ja-JP" dirty="0"/>
          </a:p>
          <a:p>
            <a:pPr marL="175033" indent="-175033">
              <a:buFont typeface="Arial" panose="020B0604020202020204" pitchFamily="34" charset="0"/>
              <a:buChar char="•"/>
            </a:pPr>
            <a:r>
              <a:rPr lang="ja-JP" altLang="en-US" dirty="0"/>
              <a:t>このワークは地域の住民の方と行っても効果的です。地域の防災力の向上のため、活用してもらうことを伝えましょう。</a:t>
            </a:r>
            <a:endParaRPr lang="en-US" altLang="ja-JP" dirty="0"/>
          </a:p>
          <a:p>
            <a:pPr marL="175033" indent="-175033">
              <a:buFont typeface="Arial" panose="020B0604020202020204" pitchFamily="34" charset="0"/>
              <a:buChar char="•"/>
            </a:pPr>
            <a:r>
              <a:rPr lang="ja-JP" altLang="en-US" dirty="0"/>
              <a:t>また、地域で実際に避難経路や危険箇所を確認する場合は、自主防災組織だけでなく、消防団等と連携して行うことが効果的であることを伝えます。</a:t>
            </a:r>
          </a:p>
        </p:txBody>
      </p:sp>
      <p:sp>
        <p:nvSpPr>
          <p:cNvPr id="4" name="スライド番号プレースホルダー 3"/>
          <p:cNvSpPr>
            <a:spLocks noGrp="1"/>
          </p:cNvSpPr>
          <p:nvPr>
            <p:ph type="sldNum" sz="quarter" idx="5"/>
          </p:nvPr>
        </p:nvSpPr>
        <p:spPr>
          <a:xfrm>
            <a:off x="3176693" y="8843541"/>
            <a:ext cx="2949787" cy="498692"/>
          </a:xfrm>
        </p:spPr>
        <p:txBody>
          <a:bodyPr/>
          <a:lstStyle/>
          <a:p>
            <a:r>
              <a:rPr lang="en-US" altLang="ja-JP" dirty="0" smtClean="0"/>
              <a:t>37</a:t>
            </a:r>
            <a:endParaRPr lang="ja-JP" altLang="en-US" dirty="0"/>
          </a:p>
        </p:txBody>
      </p:sp>
      <p:sp>
        <p:nvSpPr>
          <p:cNvPr id="7" name="スライド イメージ プレースホルダー 6">
            <a:extLst>
              <a:ext uri="{FF2B5EF4-FFF2-40B4-BE49-F238E27FC236}">
                <a16:creationId xmlns:a16="http://schemas.microsoft.com/office/drawing/2014/main" id="{79E19AC6-5EFA-4310-8911-45C73601EFA9}"/>
              </a:ext>
            </a:extLst>
          </p:cNvPr>
          <p:cNvSpPr>
            <a:spLocks noGrp="1" noRot="1" noChangeAspect="1"/>
          </p:cNvSpPr>
          <p:nvPr>
            <p:ph type="sldImg"/>
          </p:nvPr>
        </p:nvSpPr>
        <p:spPr>
          <a:xfrm>
            <a:off x="808038" y="846138"/>
            <a:ext cx="5191125" cy="2919412"/>
          </a:xfrm>
        </p:spPr>
      </p:sp>
    </p:spTree>
    <p:extLst>
      <p:ext uri="{BB962C8B-B14F-4D97-AF65-F5344CB8AC3E}">
        <p14:creationId xmlns:p14="http://schemas.microsoft.com/office/powerpoint/2010/main" val="2295577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8525" y="854075"/>
            <a:ext cx="5010150" cy="2817813"/>
          </a:xfrm>
        </p:spPr>
      </p:sp>
      <p:sp>
        <p:nvSpPr>
          <p:cNvPr id="3" name="ノート プレースホルダー 2"/>
          <p:cNvSpPr>
            <a:spLocks noGrp="1"/>
          </p:cNvSpPr>
          <p:nvPr>
            <p:ph type="body" idx="1"/>
          </p:nvPr>
        </p:nvSpPr>
        <p:spPr>
          <a:xfrm>
            <a:off x="828648" y="4675947"/>
            <a:ext cx="5149905" cy="3463284"/>
          </a:xfrm>
        </p:spPr>
        <p:txBody>
          <a:bodyPr/>
          <a:lstStyle/>
          <a:p>
            <a:r>
              <a:rPr lang="en-US" altLang="ja-JP" dirty="0"/>
              <a:t>【</a:t>
            </a:r>
            <a:r>
              <a:rPr lang="ja-JP" altLang="en-US" dirty="0"/>
              <a:t>補足説明</a:t>
            </a:r>
            <a:r>
              <a:rPr lang="en-US" altLang="ja-JP" dirty="0"/>
              <a:t>】</a:t>
            </a:r>
          </a:p>
          <a:p>
            <a:r>
              <a:rPr lang="ja-JP" altLang="en-US" dirty="0"/>
              <a:t>［各グループの作業が終了］</a:t>
            </a:r>
            <a:endParaRPr lang="en-US" altLang="ja-JP" dirty="0"/>
          </a:p>
          <a:p>
            <a:pPr marL="175033" indent="-175033">
              <a:buFont typeface="Arial" panose="020B0604020202020204" pitchFamily="34" charset="0"/>
              <a:buChar char="•"/>
            </a:pPr>
            <a:r>
              <a:rPr lang="ja-JP" altLang="en-US" dirty="0"/>
              <a:t>今確認した、避難先と避難経路を、研修が終わった後に実際見ることも効果的です。</a:t>
            </a:r>
          </a:p>
          <a:p>
            <a:pPr marL="175033" indent="-175033">
              <a:buFont typeface="Arial" panose="020B0604020202020204" pitchFamily="34" charset="0"/>
              <a:buChar char="•"/>
            </a:pPr>
            <a:r>
              <a:rPr lang="ja-JP" altLang="en-US" dirty="0"/>
              <a:t>今まで気づかなかったことや、実は危ない場所に気づいたりすることもあります。</a:t>
            </a:r>
          </a:p>
          <a:p>
            <a:pPr marL="175033" indent="-175033">
              <a:buFont typeface="Arial" panose="020B0604020202020204" pitchFamily="34" charset="0"/>
              <a:buChar char="•"/>
            </a:pPr>
            <a:r>
              <a:rPr lang="ja-JP" altLang="en-US" dirty="0"/>
              <a:t>そのときは、違う経路を改めて考えてみましょう。</a:t>
            </a:r>
          </a:p>
          <a:p>
            <a:pPr marL="175033" indent="-175033">
              <a:buFont typeface="Arial" panose="020B0604020202020204" pitchFamily="34" charset="0"/>
              <a:buChar char="•"/>
            </a:pPr>
            <a:r>
              <a:rPr lang="ja-JP" altLang="en-US" dirty="0"/>
              <a:t>このワークは地域の住民の方と行っても効果的です。地域の防災力の向上のため、活用してもらうことを伝えましょう。</a:t>
            </a:r>
          </a:p>
          <a:p>
            <a:pPr marL="175033" indent="-175033">
              <a:buFont typeface="Arial" panose="020B0604020202020204" pitchFamily="34" charset="0"/>
              <a:buChar char="•"/>
            </a:pPr>
            <a:r>
              <a:rPr lang="ja-JP" altLang="en-US" dirty="0"/>
              <a:t>また、地域で実際に避難経路や危険箇所を確認する場合は、自主防災組織だけでなく、消防団等と連携して行うことが効果的であることを伝えます。</a:t>
            </a:r>
          </a:p>
          <a:p>
            <a:endParaRPr kumimoji="1" lang="ja-JP" altLang="en-US" dirty="0"/>
          </a:p>
        </p:txBody>
      </p:sp>
      <p:sp>
        <p:nvSpPr>
          <p:cNvPr id="4" name="スライド番号プレースホルダー 3"/>
          <p:cNvSpPr>
            <a:spLocks noGrp="1"/>
          </p:cNvSpPr>
          <p:nvPr>
            <p:ph type="sldNum" sz="quarter" idx="5"/>
          </p:nvPr>
        </p:nvSpPr>
        <p:spPr>
          <a:xfrm>
            <a:off x="2978014" y="8586118"/>
            <a:ext cx="2949787" cy="498692"/>
          </a:xfrm>
        </p:spPr>
        <p:txBody>
          <a:bodyPr/>
          <a:lstStyle/>
          <a:p>
            <a:r>
              <a:rPr kumimoji="1" lang="en-US" altLang="ja-JP" dirty="0" smtClean="0"/>
              <a:t>38</a:t>
            </a:r>
            <a:endParaRPr kumimoji="1" lang="ja-JP" altLang="en-US" dirty="0"/>
          </a:p>
        </p:txBody>
      </p:sp>
    </p:spTree>
    <p:extLst>
      <p:ext uri="{BB962C8B-B14F-4D97-AF65-F5344CB8AC3E}">
        <p14:creationId xmlns:p14="http://schemas.microsoft.com/office/powerpoint/2010/main" val="506333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受講者に、「では、今からワークを行います」と宣言します。</a:t>
            </a:r>
            <a:endParaRPr lang="en-US" altLang="ja-JP" dirty="0"/>
          </a:p>
          <a:p>
            <a:pPr marL="175033" indent="-175033">
              <a:buFont typeface="Arial" panose="020B0604020202020204" pitchFamily="34" charset="0"/>
              <a:buChar char="•"/>
            </a:pPr>
            <a:r>
              <a:rPr lang="ja-JP" altLang="en-US" dirty="0"/>
              <a:t>「自宅周辺の災害リスクを確認する方法を学びましょう」と投げかけます。</a:t>
            </a:r>
            <a:endParaRPr lang="en-US" altLang="ja-JP" dirty="0"/>
          </a:p>
          <a:p>
            <a:pPr marL="175033" indent="-175033">
              <a:buFont typeface="Arial" panose="020B0604020202020204" pitchFamily="34" charset="0"/>
              <a:buChar char="•"/>
            </a:pPr>
            <a:r>
              <a:rPr lang="ja-JP" altLang="en-US" dirty="0"/>
              <a:t>受講者に、「このワークは、地域住民の皆さんと一緒に行うと効果的」と伝えて、活用するよう促します。</a:t>
            </a:r>
            <a:endParaRPr lang="en-US" altLang="ja-JP" dirty="0"/>
          </a:p>
          <a:p>
            <a:pPr lvl="1"/>
            <a:endParaRPr lang="en-US" altLang="ja-JP"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3176693" y="8746619"/>
            <a:ext cx="2949787" cy="498692"/>
          </a:xfrm>
        </p:spPr>
        <p:txBody>
          <a:bodyPr/>
          <a:lstStyle/>
          <a:p>
            <a:r>
              <a:rPr lang="en-US" altLang="ja-JP" dirty="0" smtClean="0"/>
              <a:t>39</a:t>
            </a:r>
            <a:endParaRPr lang="ja-JP" altLang="en-US" dirty="0"/>
          </a:p>
        </p:txBody>
      </p:sp>
      <p:sp>
        <p:nvSpPr>
          <p:cNvPr id="7" name="スライド イメージ プレースホルダー 6">
            <a:extLst>
              <a:ext uri="{FF2B5EF4-FFF2-40B4-BE49-F238E27FC236}">
                <a16:creationId xmlns:a16="http://schemas.microsoft.com/office/drawing/2014/main" id="{78694208-6B82-4332-9B5C-DC21EB816EE5}"/>
              </a:ext>
            </a:extLst>
          </p:cNvPr>
          <p:cNvSpPr>
            <a:spLocks noGrp="1" noRot="1" noChangeAspect="1"/>
          </p:cNvSpPr>
          <p:nvPr>
            <p:ph type="sldImg"/>
          </p:nvPr>
        </p:nvSpPr>
        <p:spPr>
          <a:xfrm>
            <a:off x="703263" y="942975"/>
            <a:ext cx="5400675" cy="3038475"/>
          </a:xfrm>
        </p:spPr>
      </p:sp>
    </p:spTree>
    <p:extLst>
      <p:ext uri="{BB962C8B-B14F-4D97-AF65-F5344CB8AC3E}">
        <p14:creationId xmlns:p14="http://schemas.microsoft.com/office/powerpoint/2010/main" val="3897142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次の資料を、受講者に配布します。</a:t>
            </a:r>
            <a:endParaRPr lang="en-US" altLang="ja-JP"/>
          </a:p>
          <a:p>
            <a:pPr lvl="1"/>
            <a:r>
              <a:rPr lang="ja-JP" altLang="en-US"/>
              <a:t>地域のハザードマップ（浸水）（グループで１枚）</a:t>
            </a:r>
            <a:endParaRPr lang="en-US" altLang="ja-JP"/>
          </a:p>
          <a:p>
            <a:pPr lvl="1"/>
            <a:r>
              <a:rPr lang="ja-JP" altLang="en-US"/>
              <a:t>ワークシート</a:t>
            </a:r>
            <a:r>
              <a:rPr lang="en-US" altLang="ja-JP"/>
              <a:t>(</a:t>
            </a:r>
            <a:r>
              <a:rPr lang="ja-JP" altLang="en-US"/>
              <a:t>風水害</a:t>
            </a:r>
            <a:r>
              <a:rPr lang="en-US" altLang="ja-JP"/>
              <a:t>)</a:t>
            </a:r>
          </a:p>
          <a:p>
            <a:pPr lvl="1"/>
            <a:endParaRPr lang="en-US" altLang="ja-JP"/>
          </a:p>
          <a:p>
            <a:endParaRPr lang="en-US" altLang="ja-JP"/>
          </a:p>
          <a:p>
            <a:pPr marL="175033" indent="-175033">
              <a:buFont typeface="Arial" panose="020B0604020202020204" pitchFamily="34" charset="0"/>
              <a:buChar char="•"/>
            </a:pPr>
            <a:r>
              <a:rPr lang="ja-JP" altLang="en-US"/>
              <a:t>「これから皆さんに自宅周辺の災害リスクについてチェックして頂きます」</a:t>
            </a:r>
            <a:endParaRPr lang="en-US" altLang="ja-JP"/>
          </a:p>
          <a:p>
            <a:endParaRPr lang="en-US" altLang="ja-JP"/>
          </a:p>
          <a:p>
            <a:pPr marL="175033" indent="-175033">
              <a:buFont typeface="Arial" panose="020B0604020202020204" pitchFamily="34" charset="0"/>
              <a:buChar char="•"/>
            </a:pPr>
            <a:r>
              <a:rPr lang="ja-JP" altLang="en-US"/>
              <a:t>ハザードマップ上の自宅の位置を確認しましょう。</a:t>
            </a:r>
            <a:endParaRPr lang="en-US" altLang="ja-JP"/>
          </a:p>
          <a:p>
            <a:pPr marL="175033" indent="-175033">
              <a:buFont typeface="Arial" panose="020B0604020202020204" pitchFamily="34" charset="0"/>
              <a:buChar char="•"/>
            </a:pPr>
            <a:r>
              <a:rPr lang="ja-JP" altLang="en-US"/>
              <a:t>ワークシート</a:t>
            </a:r>
            <a:r>
              <a:rPr lang="en-US" altLang="ja-JP"/>
              <a:t>(</a:t>
            </a:r>
            <a:r>
              <a:rPr lang="ja-JP" altLang="en-US"/>
              <a:t>風水害</a:t>
            </a:r>
            <a:r>
              <a:rPr lang="en-US" altLang="ja-JP"/>
              <a:t>)</a:t>
            </a:r>
            <a:r>
              <a:rPr lang="ja-JP" altLang="en-US"/>
              <a:t>を記入しましょう。</a:t>
            </a:r>
          </a:p>
        </p:txBody>
      </p:sp>
      <p:sp>
        <p:nvSpPr>
          <p:cNvPr id="4" name="スライド番号プレースホルダー 3"/>
          <p:cNvSpPr>
            <a:spLocks noGrp="1"/>
          </p:cNvSpPr>
          <p:nvPr>
            <p:ph type="sldNum" sz="quarter" idx="5"/>
          </p:nvPr>
        </p:nvSpPr>
        <p:spPr>
          <a:xfrm>
            <a:off x="3134352" y="8757926"/>
            <a:ext cx="2949787" cy="498692"/>
          </a:xfrm>
        </p:spPr>
        <p:txBody>
          <a:bodyPr/>
          <a:lstStyle/>
          <a:p>
            <a:r>
              <a:rPr lang="en-US" altLang="ja-JP" dirty="0" smtClean="0"/>
              <a:t>40</a:t>
            </a:r>
            <a:endParaRPr lang="ja-JP" altLang="en-US" dirty="0"/>
          </a:p>
        </p:txBody>
      </p:sp>
      <p:sp>
        <p:nvSpPr>
          <p:cNvPr id="7" name="スライド イメージ プレースホルダー 6">
            <a:extLst>
              <a:ext uri="{FF2B5EF4-FFF2-40B4-BE49-F238E27FC236}">
                <a16:creationId xmlns:a16="http://schemas.microsoft.com/office/drawing/2014/main" id="{E5478AF9-09FC-4549-8770-1FC5F47D78A2}"/>
              </a:ext>
            </a:extLst>
          </p:cNvPr>
          <p:cNvSpPr>
            <a:spLocks noGrp="1" noRot="1" noChangeAspect="1"/>
          </p:cNvSpPr>
          <p:nvPr>
            <p:ph type="sldImg"/>
          </p:nvPr>
        </p:nvSpPr>
        <p:spPr>
          <a:xfrm>
            <a:off x="855663" y="931863"/>
            <a:ext cx="5208587" cy="2928937"/>
          </a:xfrm>
        </p:spPr>
      </p:sp>
    </p:spTree>
    <p:extLst>
      <p:ext uri="{BB962C8B-B14F-4D97-AF65-F5344CB8AC3E}">
        <p14:creationId xmlns:p14="http://schemas.microsoft.com/office/powerpoint/2010/main" val="3444532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1675" y="842963"/>
            <a:ext cx="5459413" cy="3070225"/>
          </a:xfrm>
        </p:spPr>
      </p:sp>
      <p:sp>
        <p:nvSpPr>
          <p:cNvPr id="3" name="ノート プレースホルダー 2"/>
          <p:cNvSpPr>
            <a:spLocks noGrp="1"/>
          </p:cNvSpPr>
          <p:nvPr>
            <p:ph type="body" idx="1"/>
          </p:nvPr>
        </p:nvSpPr>
        <p:spPr>
          <a:xfrm>
            <a:off x="680720" y="4556658"/>
            <a:ext cx="5445760" cy="3913614"/>
          </a:xfrm>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32610" y="8990302"/>
            <a:ext cx="2949787" cy="498692"/>
          </a:xfrm>
        </p:spPr>
        <p:txBody>
          <a:bodyPr/>
          <a:lstStyle/>
          <a:p>
            <a:r>
              <a:rPr lang="en-US" altLang="ja-JP" dirty="0" smtClean="0"/>
              <a:t>41</a:t>
            </a:r>
            <a:endParaRPr kumimoji="1" lang="ja-JP" altLang="en-US" dirty="0"/>
          </a:p>
        </p:txBody>
      </p:sp>
    </p:spTree>
    <p:extLst>
      <p:ext uri="{BB962C8B-B14F-4D97-AF65-F5344CB8AC3E}">
        <p14:creationId xmlns:p14="http://schemas.microsoft.com/office/powerpoint/2010/main" val="200451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a:t>
            </a:r>
            <a:r>
              <a:rPr lang="ja-JP" altLang="en-US" dirty="0" smtClean="0"/>
              <a:t>続いて２つ目</a:t>
            </a:r>
            <a:r>
              <a:rPr lang="ja-JP" altLang="en-US" dirty="0"/>
              <a:t>のワークを行います」と宣言します。</a:t>
            </a:r>
            <a:endParaRPr lang="en-US" altLang="ja-JP" dirty="0"/>
          </a:p>
          <a:p>
            <a:pPr marL="175033" indent="-175033">
              <a:buFont typeface="Arial" panose="020B0604020202020204" pitchFamily="34" charset="0"/>
              <a:buChar char="•"/>
            </a:pPr>
            <a:r>
              <a:rPr lang="ja-JP" altLang="en-US" dirty="0"/>
              <a:t>「地域の避難先や自宅からの避難経路を確認する方法を学びましょう」と投げかけます。</a:t>
            </a:r>
            <a:endParaRPr lang="en-US" altLang="ja-JP" dirty="0"/>
          </a:p>
          <a:p>
            <a:pPr lvl="1"/>
            <a:endParaRPr lang="en-US" altLang="ja-JP"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3176693" y="8703004"/>
            <a:ext cx="2949787" cy="498692"/>
          </a:xfrm>
        </p:spPr>
        <p:txBody>
          <a:bodyPr/>
          <a:lstStyle/>
          <a:p>
            <a:r>
              <a:rPr lang="en-US" altLang="ja-JP" dirty="0" smtClean="0"/>
              <a:t>42</a:t>
            </a:r>
            <a:endParaRPr lang="ja-JP" altLang="en-US" dirty="0"/>
          </a:p>
        </p:txBody>
      </p:sp>
      <p:sp>
        <p:nvSpPr>
          <p:cNvPr id="7" name="スライド イメージ プレースホルダー 6">
            <a:extLst>
              <a:ext uri="{FF2B5EF4-FFF2-40B4-BE49-F238E27FC236}">
                <a16:creationId xmlns:a16="http://schemas.microsoft.com/office/drawing/2014/main" id="{6F296AAB-82B1-42D3-B652-7AF6E66F438B}"/>
              </a:ext>
            </a:extLst>
          </p:cNvPr>
          <p:cNvSpPr>
            <a:spLocks noGrp="1" noRot="1" noChangeAspect="1"/>
          </p:cNvSpPr>
          <p:nvPr>
            <p:ph type="sldImg"/>
          </p:nvPr>
        </p:nvSpPr>
        <p:spPr>
          <a:xfrm>
            <a:off x="879475" y="987425"/>
            <a:ext cx="5160963" cy="2903538"/>
          </a:xfrm>
        </p:spPr>
      </p:sp>
    </p:spTree>
    <p:extLst>
      <p:ext uri="{BB962C8B-B14F-4D97-AF65-F5344CB8AC3E}">
        <p14:creationId xmlns:p14="http://schemas.microsoft.com/office/powerpoint/2010/main" val="1350378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68057" y="4013177"/>
            <a:ext cx="5269880" cy="4679555"/>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次の資料を、受講者に配布します。</a:t>
            </a:r>
            <a:endParaRPr lang="en-US" altLang="ja-JP" dirty="0"/>
          </a:p>
          <a:p>
            <a:r>
              <a:rPr lang="ja-JP" altLang="en-US" dirty="0"/>
              <a:t>　　赤丸シール（１人１枚）</a:t>
            </a:r>
            <a:endParaRPr lang="en-US" altLang="ja-JP" dirty="0"/>
          </a:p>
          <a:p>
            <a:r>
              <a:rPr lang="ja-JP" altLang="en-US" dirty="0"/>
              <a:t>　　緑丸シール（１人１枚）</a:t>
            </a:r>
            <a:endParaRPr lang="en-US" altLang="ja-JP" dirty="0"/>
          </a:p>
          <a:p>
            <a:r>
              <a:rPr lang="ja-JP" altLang="en-US" dirty="0"/>
              <a:t>　　地域の地図（グループで１枚）</a:t>
            </a:r>
            <a:endParaRPr lang="en-US" altLang="ja-JP" dirty="0"/>
          </a:p>
          <a:p>
            <a:r>
              <a:rPr lang="ja-JP" altLang="en-US" dirty="0"/>
              <a:t>　　洪水ハザードマップ・内水ハザードマップ・土砂災害ハザードマップ</a:t>
            </a:r>
            <a:endParaRPr lang="en-US" altLang="ja-JP" dirty="0"/>
          </a:p>
          <a:p>
            <a:pPr marL="175033" indent="-175033">
              <a:buFont typeface="Arial" panose="020B0604020202020204" pitchFamily="34" charset="0"/>
              <a:buChar char="•"/>
            </a:pPr>
            <a:r>
              <a:rPr lang="ja-JP" altLang="en-US" dirty="0"/>
              <a:t>「次は、グループでの作業です」</a:t>
            </a:r>
            <a:endParaRPr lang="en-US" altLang="ja-JP" dirty="0"/>
          </a:p>
          <a:p>
            <a:pPr marL="175033" indent="-175033">
              <a:buFont typeface="Arial" panose="020B0604020202020204" pitchFamily="34" charset="0"/>
              <a:buChar char="•"/>
            </a:pPr>
            <a:r>
              <a:rPr lang="ja-JP" altLang="en-US" dirty="0"/>
              <a:t>「これから皆さんに自宅から避難する際の、避難先と避難経路を考えて頂きます」</a:t>
            </a:r>
            <a:endParaRPr lang="en-US" altLang="ja-JP" dirty="0"/>
          </a:p>
          <a:p>
            <a:pPr marL="175033" indent="-175033">
              <a:buFont typeface="Arial" panose="020B0604020202020204" pitchFamily="34" charset="0"/>
              <a:buChar char="•"/>
            </a:pPr>
            <a:r>
              <a:rPr lang="ja-JP" altLang="en-US" dirty="0"/>
              <a:t>「まず自宅の場所に赤丸シールを貼り、続いて地域の避難場所に緑丸シールを貼ります」</a:t>
            </a:r>
            <a:endParaRPr lang="en-US" altLang="ja-JP" dirty="0"/>
          </a:p>
          <a:p>
            <a:pPr marL="175033" indent="-175033">
              <a:buFont typeface="Arial" panose="020B0604020202020204" pitchFamily="34" charset="0"/>
              <a:buChar char="•"/>
            </a:pPr>
            <a:r>
              <a:rPr lang="ja-JP" altLang="en-US" dirty="0"/>
              <a:t>自宅の位置に赤丸シールを貼りましょう。</a:t>
            </a:r>
          </a:p>
          <a:p>
            <a:pPr marL="175033" indent="-175033">
              <a:buFont typeface="Arial" panose="020B0604020202020204" pitchFamily="34" charset="0"/>
              <a:buChar char="•"/>
            </a:pPr>
            <a:r>
              <a:rPr lang="ja-JP" altLang="en-US" dirty="0"/>
              <a:t>風水害時の地域の避難場所に緑丸シールを貼りましょう。</a:t>
            </a:r>
            <a:endParaRPr lang="en-US" altLang="ja-JP" dirty="0"/>
          </a:p>
          <a:p>
            <a:endParaRPr lang="en-US" altLang="ja-JP" dirty="0"/>
          </a:p>
          <a:p>
            <a:pPr marL="175033" indent="-175033">
              <a:buFont typeface="Arial" panose="020B0604020202020204" pitchFamily="34" charset="0"/>
              <a:buChar char="•"/>
            </a:pPr>
            <a:r>
              <a:rPr lang="ja-JP" altLang="en-US" dirty="0"/>
              <a:t>補足</a:t>
            </a:r>
            <a:endParaRPr lang="en-US" altLang="ja-JP" dirty="0"/>
          </a:p>
          <a:p>
            <a:r>
              <a:rPr lang="ja-JP" altLang="en-US" dirty="0"/>
              <a:t>　</a:t>
            </a:r>
            <a:r>
              <a:rPr lang="ja-JP" altLang="en-US" dirty="0" smtClean="0"/>
              <a:t>内水：堤防の外側に溢れた河川</a:t>
            </a:r>
            <a:r>
              <a:rPr lang="ja-JP" altLang="en-US" dirty="0"/>
              <a:t>の水を外水と呼ぶのに対し、堤防で守られた内側の土（人</a:t>
            </a:r>
            <a:r>
              <a:rPr lang="ja-JP" altLang="en-US" dirty="0" smtClean="0"/>
              <a:t>が済んで</a:t>
            </a:r>
            <a:r>
              <a:rPr lang="ja-JP" altLang="en-US" dirty="0"/>
              <a:t>いる場所）にある水を「内水（ないすい）」と呼びます。大雨が降ると、側溝・下水道や排水路だけでは降った雨を流し切れなくなることがあります。また支川が本川に合流するところでは、本川の水位が上昇すると、本川の外水が小河川に逆流することもあります。このように、内水の水はけが悪化し、建物や土地・道路が水</a:t>
            </a:r>
            <a:r>
              <a:rPr lang="ja-JP" altLang="en-US" dirty="0" smtClean="0"/>
              <a:t>に浸って</a:t>
            </a:r>
            <a:r>
              <a:rPr lang="ja-JP" altLang="en-US" dirty="0"/>
              <a:t>しまうことを「内水氾濫」といいます。</a:t>
            </a:r>
          </a:p>
        </p:txBody>
      </p:sp>
      <p:sp>
        <p:nvSpPr>
          <p:cNvPr id="4" name="スライド番号プレースホルダー 3"/>
          <p:cNvSpPr>
            <a:spLocks noGrp="1"/>
          </p:cNvSpPr>
          <p:nvPr>
            <p:ph type="sldNum" sz="quarter" idx="5"/>
          </p:nvPr>
        </p:nvSpPr>
        <p:spPr>
          <a:xfrm>
            <a:off x="3088150" y="8692732"/>
            <a:ext cx="2949787" cy="498692"/>
          </a:xfrm>
        </p:spPr>
        <p:txBody>
          <a:bodyPr/>
          <a:lstStyle/>
          <a:p>
            <a:r>
              <a:rPr lang="en-US" altLang="ja-JP" dirty="0" smtClean="0"/>
              <a:t>43</a:t>
            </a:r>
            <a:endParaRPr lang="ja-JP" altLang="en-US" dirty="0"/>
          </a:p>
        </p:txBody>
      </p:sp>
      <p:sp>
        <p:nvSpPr>
          <p:cNvPr id="9" name="スライド イメージ プレースホルダー 8">
            <a:extLst>
              <a:ext uri="{FF2B5EF4-FFF2-40B4-BE49-F238E27FC236}">
                <a16:creationId xmlns:a16="http://schemas.microsoft.com/office/drawing/2014/main" id="{633F9ACE-BCBF-4B1F-88A7-45EF5012577F}"/>
              </a:ext>
            </a:extLst>
          </p:cNvPr>
          <p:cNvSpPr>
            <a:spLocks noGrp="1" noRot="1" noChangeAspect="1"/>
          </p:cNvSpPr>
          <p:nvPr>
            <p:ph type="sldImg"/>
          </p:nvPr>
        </p:nvSpPr>
        <p:spPr>
          <a:xfrm>
            <a:off x="711200" y="703263"/>
            <a:ext cx="5305425" cy="2984500"/>
          </a:xfrm>
        </p:spPr>
      </p:sp>
    </p:spTree>
    <p:extLst>
      <p:ext uri="{BB962C8B-B14F-4D97-AF65-F5344CB8AC3E}">
        <p14:creationId xmlns:p14="http://schemas.microsoft.com/office/powerpoint/2010/main" val="209172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79905" y="4532800"/>
            <a:ext cx="5445760" cy="3913614"/>
          </a:xfrm>
        </p:spPr>
        <p:txBody>
          <a:bodyPr/>
          <a:lstStyle/>
          <a:p>
            <a:r>
              <a:rPr lang="en-US" altLang="ja-JP" dirty="0"/>
              <a:t>【</a:t>
            </a:r>
            <a:r>
              <a:rPr lang="ja-JP" altLang="en-US" dirty="0"/>
              <a:t>補足説明</a:t>
            </a:r>
            <a:r>
              <a:rPr lang="en-US" altLang="ja-JP" dirty="0"/>
              <a:t>】</a:t>
            </a:r>
          </a:p>
          <a:p>
            <a:endParaRPr lang="en-US" altLang="ja-JP" dirty="0"/>
          </a:p>
          <a:p>
            <a:pPr marL="175033" indent="-175033">
              <a:buFont typeface="Arial" panose="020B0604020202020204" pitchFamily="34" charset="0"/>
              <a:buChar char="•"/>
            </a:pPr>
            <a:r>
              <a:rPr lang="ja-JP" altLang="en-US" dirty="0"/>
              <a:t>「次は、グループでの作業です」</a:t>
            </a:r>
            <a:endParaRPr lang="en-US" altLang="ja-JP" dirty="0"/>
          </a:p>
          <a:p>
            <a:endParaRPr lang="en-US" altLang="ja-JP" dirty="0"/>
          </a:p>
          <a:p>
            <a:pPr marL="175033" indent="-175033">
              <a:buFont typeface="Arial" panose="020B0604020202020204" pitchFamily="34" charset="0"/>
              <a:buChar char="•"/>
            </a:pPr>
            <a:r>
              <a:rPr lang="ja-JP" altLang="en-US" dirty="0"/>
              <a:t>ハザードマップを確認し、地域の地図に、浸水想定エリア、土砂災害危険エリアを黒色で囲み斜線で書き込みましょう。</a:t>
            </a:r>
            <a:endParaRPr lang="en-US" altLang="ja-JP" dirty="0"/>
          </a:p>
          <a:p>
            <a:pPr marL="175033" indent="-175033">
              <a:buFont typeface="Arial" panose="020B0604020202020204" pitchFamily="34" charset="0"/>
              <a:buChar char="•"/>
            </a:pPr>
            <a:r>
              <a:rPr lang="ja-JP" altLang="en-US" dirty="0"/>
              <a:t>確認するハザードは、洪水・浸水・内水、高潮、土砂災害です。</a:t>
            </a:r>
            <a:endParaRPr lang="en-US" altLang="ja-JP" dirty="0"/>
          </a:p>
          <a:p>
            <a:pPr marL="175033" indent="-175033">
              <a:buFont typeface="Arial" panose="020B0604020202020204" pitchFamily="34" charset="0"/>
              <a:buChar char="•"/>
            </a:pPr>
            <a:r>
              <a:rPr lang="ja-JP" altLang="en-US" dirty="0"/>
              <a:t>アンダーパスの位置を、赤色で囲み斜線を書き込みましょう。</a:t>
            </a:r>
            <a:endParaRPr lang="en-US" altLang="ja-JP" dirty="0"/>
          </a:p>
          <a:p>
            <a:pPr lvl="1"/>
            <a:r>
              <a:rPr lang="en-US" altLang="ja-JP" dirty="0"/>
              <a:t>※</a:t>
            </a:r>
            <a:r>
              <a:rPr lang="ja-JP" altLang="en-US" dirty="0"/>
              <a:t>アンダーパス</a:t>
            </a:r>
            <a:r>
              <a:rPr lang="en-US" altLang="ja-JP" dirty="0"/>
              <a:t>…</a:t>
            </a:r>
            <a:r>
              <a:rPr lang="ja-JP" altLang="en-US" dirty="0"/>
              <a:t>鉄道や道路の下を通る地下道で、浸水時は水没する可能性が高い。</a:t>
            </a:r>
          </a:p>
          <a:p>
            <a:pPr marL="175033" indent="-175033">
              <a:buFont typeface="Arial" panose="020B0604020202020204" pitchFamily="34" charset="0"/>
              <a:buChar char="•"/>
            </a:pPr>
            <a:r>
              <a:rPr lang="ja-JP" altLang="en-US" dirty="0"/>
              <a:t>このワークの④は、ハザードマップにアンダーパスの位置が記載されている場合に実施して下さい。</a:t>
            </a:r>
          </a:p>
          <a:p>
            <a:endParaRPr lang="ja-JP" altLang="en-US"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3085496" y="8696921"/>
            <a:ext cx="2949787" cy="498692"/>
          </a:xfrm>
        </p:spPr>
        <p:txBody>
          <a:bodyPr/>
          <a:lstStyle/>
          <a:p>
            <a:r>
              <a:rPr lang="en-US" altLang="ja-JP" dirty="0" smtClean="0"/>
              <a:t>44</a:t>
            </a:r>
            <a:endParaRPr lang="ja-JP" altLang="en-US" dirty="0"/>
          </a:p>
        </p:txBody>
      </p:sp>
      <p:sp>
        <p:nvSpPr>
          <p:cNvPr id="15" name="スライド イメージ プレースホルダー 14">
            <a:extLst>
              <a:ext uri="{FF2B5EF4-FFF2-40B4-BE49-F238E27FC236}">
                <a16:creationId xmlns:a16="http://schemas.microsoft.com/office/drawing/2014/main" id="{C16988BC-14FF-4070-879A-D9C68248E235}"/>
              </a:ext>
            </a:extLst>
          </p:cNvPr>
          <p:cNvSpPr>
            <a:spLocks noGrp="1" noRot="1" noChangeAspect="1"/>
          </p:cNvSpPr>
          <p:nvPr>
            <p:ph type="sldImg"/>
          </p:nvPr>
        </p:nvSpPr>
        <p:spPr>
          <a:xfrm>
            <a:off x="790575" y="900113"/>
            <a:ext cx="5224463" cy="2938462"/>
          </a:xfrm>
        </p:spPr>
      </p:sp>
    </p:spTree>
    <p:extLst>
      <p:ext uri="{BB962C8B-B14F-4D97-AF65-F5344CB8AC3E}">
        <p14:creationId xmlns:p14="http://schemas.microsoft.com/office/powerpoint/2010/main" val="379252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endParaRPr lang="en-US" altLang="ja-JP" dirty="0"/>
          </a:p>
          <a:p>
            <a:pPr marL="175033" indent="-175033">
              <a:buFont typeface="Arial" panose="020B0604020202020204" pitchFamily="34" charset="0"/>
              <a:buChar char="•"/>
            </a:pPr>
            <a:r>
              <a:rPr lang="ja-JP" altLang="en-US" dirty="0"/>
              <a:t>必要に応じて、用語の説明を行います。</a:t>
            </a:r>
          </a:p>
          <a:p>
            <a:endParaRPr lang="ja-JP" altLang="en-US" dirty="0"/>
          </a:p>
        </p:txBody>
      </p:sp>
      <p:sp>
        <p:nvSpPr>
          <p:cNvPr id="4" name="スライド番号プレースホルダー 3"/>
          <p:cNvSpPr>
            <a:spLocks noGrp="1"/>
          </p:cNvSpPr>
          <p:nvPr>
            <p:ph type="sldNum" sz="quarter" idx="5"/>
          </p:nvPr>
        </p:nvSpPr>
        <p:spPr>
          <a:xfrm>
            <a:off x="3000104" y="8806808"/>
            <a:ext cx="2949787" cy="498692"/>
          </a:xfrm>
        </p:spPr>
        <p:txBody>
          <a:bodyPr/>
          <a:lstStyle/>
          <a:p>
            <a:r>
              <a:rPr lang="en-US" altLang="ja-JP" dirty="0" smtClean="0"/>
              <a:t>45</a:t>
            </a:r>
            <a:endParaRPr lang="ja-JP" altLang="en-US" dirty="0"/>
          </a:p>
        </p:txBody>
      </p:sp>
      <p:sp>
        <p:nvSpPr>
          <p:cNvPr id="7" name="スライド イメージ プレースホルダー 6">
            <a:extLst>
              <a:ext uri="{FF2B5EF4-FFF2-40B4-BE49-F238E27FC236}">
                <a16:creationId xmlns:a16="http://schemas.microsoft.com/office/drawing/2014/main" id="{E017958B-53DC-4693-901D-5C3D096BFE66}"/>
              </a:ext>
            </a:extLst>
          </p:cNvPr>
          <p:cNvSpPr>
            <a:spLocks noGrp="1" noRot="1" noChangeAspect="1"/>
          </p:cNvSpPr>
          <p:nvPr>
            <p:ph type="sldImg"/>
          </p:nvPr>
        </p:nvSpPr>
        <p:spPr>
          <a:xfrm>
            <a:off x="777875" y="976313"/>
            <a:ext cx="5251450" cy="2954337"/>
          </a:xfrm>
        </p:spPr>
      </p:sp>
    </p:spTree>
    <p:extLst>
      <p:ext uri="{BB962C8B-B14F-4D97-AF65-F5344CB8AC3E}">
        <p14:creationId xmlns:p14="http://schemas.microsoft.com/office/powerpoint/2010/main" val="3641069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907084" y="3973641"/>
            <a:ext cx="5152024" cy="4705488"/>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「次は、避難経路の確認です」</a:t>
            </a:r>
            <a:endParaRPr lang="en-US" altLang="ja-JP" dirty="0"/>
          </a:p>
          <a:p>
            <a:pPr marL="175033" indent="-175033">
              <a:buFont typeface="Arial" panose="020B0604020202020204" pitchFamily="34" charset="0"/>
              <a:buChar char="•"/>
            </a:pPr>
            <a:r>
              <a:rPr lang="ja-JP" altLang="en-US" dirty="0"/>
              <a:t>それぞれの自宅から避難場所までの避難経路に赤線を書き込みましょう。</a:t>
            </a:r>
            <a:endParaRPr lang="en-US" altLang="ja-JP" dirty="0"/>
          </a:p>
          <a:p>
            <a:pPr marL="175033" indent="-175033">
              <a:buFont typeface="Arial" panose="020B0604020202020204" pitchFamily="34" charset="0"/>
              <a:buChar char="•"/>
            </a:pPr>
            <a:r>
              <a:rPr lang="ja-JP" altLang="en-US" dirty="0"/>
              <a:t>避難経路を考える際は、川や海岸の近く、アンダーパスなど浸水しそうな場所は避けるようにしましょう。また、できるだけ広い道を通るようにしましょう。</a:t>
            </a:r>
            <a:endParaRPr lang="en-US" altLang="ja-JP" dirty="0"/>
          </a:p>
          <a:p>
            <a:pPr lvl="1"/>
            <a:r>
              <a:rPr lang="en-US" altLang="ja-JP" dirty="0"/>
              <a:t>※</a:t>
            </a:r>
            <a:r>
              <a:rPr lang="ja-JP" altLang="en-US" dirty="0"/>
              <a:t>アンダーパス</a:t>
            </a:r>
            <a:r>
              <a:rPr lang="en-US" altLang="ja-JP" dirty="0"/>
              <a:t>…</a:t>
            </a:r>
            <a:r>
              <a:rPr lang="ja-JP" altLang="en-US" dirty="0"/>
              <a:t>道路を掘り下げて交差する道路の下をくぐる形にしたもの。</a:t>
            </a:r>
            <a:endParaRPr lang="en-US" altLang="ja-JP" dirty="0"/>
          </a:p>
          <a:p>
            <a:pPr lvl="1"/>
            <a:r>
              <a:rPr lang="en-US" altLang="ja-JP" dirty="0"/>
              <a:t>※</a:t>
            </a:r>
            <a:r>
              <a:rPr lang="ja-JP" altLang="en-US" dirty="0"/>
              <a:t>内水氾濫</a:t>
            </a:r>
            <a:r>
              <a:rPr lang="en-US" altLang="ja-JP" dirty="0"/>
              <a:t>…</a:t>
            </a:r>
            <a:r>
              <a:rPr lang="ja-JP" altLang="en-US" dirty="0"/>
              <a:t>市街地などに降った雨が排水路や下水管の雨水処理能力を超えた際や、雨で川の水位が上昇して市街地などの水を川に排出することができなくなった際に、市街地などに水が溢れてしまう浸水害のこと。　</a:t>
            </a:r>
            <a:endParaRPr lang="en-US" altLang="ja-JP" dirty="0"/>
          </a:p>
          <a:p>
            <a:pPr marL="175033" indent="-175033">
              <a:buFont typeface="Arial" panose="020B0604020202020204" pitchFamily="34" charset="0"/>
              <a:buChar char="•"/>
            </a:pPr>
            <a:r>
              <a:rPr lang="ja-JP" altLang="en-US" dirty="0"/>
              <a:t>［各グループの作業が終了］</a:t>
            </a:r>
            <a:endParaRPr lang="en-US" altLang="ja-JP" dirty="0"/>
          </a:p>
          <a:p>
            <a:pPr marL="175033" indent="-175033">
              <a:buFont typeface="Arial" panose="020B0604020202020204" pitchFamily="34" charset="0"/>
              <a:buChar char="•"/>
            </a:pPr>
            <a:r>
              <a:rPr lang="ja-JP" altLang="en-US" dirty="0"/>
              <a:t>今確認した、避難先と避難経路を、研修が終わった後に実際見ることも効果的です。</a:t>
            </a:r>
            <a:endParaRPr lang="en-US" altLang="ja-JP" dirty="0"/>
          </a:p>
          <a:p>
            <a:pPr marL="175033" indent="-175033">
              <a:buFont typeface="Arial" panose="020B0604020202020204" pitchFamily="34" charset="0"/>
              <a:buChar char="•"/>
            </a:pPr>
            <a:r>
              <a:rPr lang="ja-JP" altLang="en-US" dirty="0"/>
              <a:t>今まで気づかなかったことや、実は危ない場所に気づいたりすることもあります。</a:t>
            </a:r>
            <a:endParaRPr lang="en-US" altLang="ja-JP" dirty="0"/>
          </a:p>
          <a:p>
            <a:pPr marL="175033" indent="-175033">
              <a:buFont typeface="Arial" panose="020B0604020202020204" pitchFamily="34" charset="0"/>
              <a:buChar char="•"/>
            </a:pPr>
            <a:r>
              <a:rPr lang="ja-JP" altLang="en-US" dirty="0"/>
              <a:t>そのときは、違う経路を改めて考えてみましょう。</a:t>
            </a:r>
            <a:endParaRPr lang="en-US" altLang="ja-JP" dirty="0"/>
          </a:p>
          <a:p>
            <a:pPr marL="175033" indent="-175033">
              <a:buFont typeface="Arial" panose="020B0604020202020204" pitchFamily="34" charset="0"/>
              <a:buChar char="•"/>
            </a:pPr>
            <a:r>
              <a:rPr lang="ja-JP" altLang="en-US" dirty="0"/>
              <a:t>このワークは地域の住民の方と行っても効果的です。地域の防災力の向上のため、活用してもらうことを伝えましょう。</a:t>
            </a:r>
            <a:endParaRPr lang="en-US" altLang="ja-JP" dirty="0"/>
          </a:p>
          <a:p>
            <a:pPr marL="175033" indent="-175033">
              <a:buFont typeface="Arial" panose="020B0604020202020204" pitchFamily="34" charset="0"/>
              <a:buChar char="•"/>
            </a:pPr>
            <a:r>
              <a:rPr lang="ja-JP" altLang="en-US" dirty="0"/>
              <a:t>また、地域で実際に避難経路や危険箇所を確認する場合は、自主防災組織だけでなく、消防団等と連携して行うことが効果的であることを伝えます。</a:t>
            </a:r>
          </a:p>
          <a:p>
            <a:endParaRPr lang="ja-JP" altLang="en-US" dirty="0"/>
          </a:p>
          <a:p>
            <a:endParaRPr lang="ja-JP" altLang="en-US"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3202392" y="8948740"/>
            <a:ext cx="2949787" cy="498692"/>
          </a:xfrm>
        </p:spPr>
        <p:txBody>
          <a:bodyPr/>
          <a:lstStyle/>
          <a:p>
            <a:r>
              <a:rPr lang="en-US" altLang="ja-JP" dirty="0" smtClean="0"/>
              <a:t>46</a:t>
            </a:r>
            <a:endParaRPr lang="ja-JP" altLang="en-US" dirty="0"/>
          </a:p>
        </p:txBody>
      </p:sp>
      <p:sp>
        <p:nvSpPr>
          <p:cNvPr id="15" name="スライド イメージ プレースホルダー 14">
            <a:extLst>
              <a:ext uri="{FF2B5EF4-FFF2-40B4-BE49-F238E27FC236}">
                <a16:creationId xmlns:a16="http://schemas.microsoft.com/office/drawing/2014/main" id="{D90CAE61-D93E-4310-9A87-22103CBB2E7A}"/>
              </a:ext>
            </a:extLst>
          </p:cNvPr>
          <p:cNvSpPr>
            <a:spLocks noGrp="1" noRot="1" noChangeAspect="1"/>
          </p:cNvSpPr>
          <p:nvPr>
            <p:ph type="sldImg"/>
          </p:nvPr>
        </p:nvSpPr>
        <p:spPr>
          <a:xfrm>
            <a:off x="927100" y="857250"/>
            <a:ext cx="5060950" cy="2846388"/>
          </a:xfrm>
        </p:spPr>
      </p:sp>
    </p:spTree>
    <p:extLst>
      <p:ext uri="{BB962C8B-B14F-4D97-AF65-F5344CB8AC3E}">
        <p14:creationId xmlns:p14="http://schemas.microsoft.com/office/powerpoint/2010/main" val="136289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703263" y="784225"/>
            <a:ext cx="5297487" cy="297973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76693" y="8696921"/>
            <a:ext cx="2949787" cy="498692"/>
          </a:xfrm>
        </p:spPr>
        <p:txBody>
          <a:bodyPr/>
          <a:lstStyle/>
          <a:p>
            <a:r>
              <a:rPr kumimoji="1" lang="en-US" altLang="ja-JP" dirty="0"/>
              <a:t>2</a:t>
            </a:r>
            <a:endParaRPr kumimoji="1" lang="ja-JP" altLang="en-US" dirty="0"/>
          </a:p>
        </p:txBody>
      </p:sp>
    </p:spTree>
    <p:extLst>
      <p:ext uri="{BB962C8B-B14F-4D97-AF65-F5344CB8AC3E}">
        <p14:creationId xmlns:p14="http://schemas.microsoft.com/office/powerpoint/2010/main" val="20397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50888" y="822325"/>
            <a:ext cx="5114925" cy="2876550"/>
          </a:xfrm>
        </p:spPr>
      </p:sp>
      <p:sp>
        <p:nvSpPr>
          <p:cNvPr id="3" name="ノート プレースホルダー 2"/>
          <p:cNvSpPr>
            <a:spLocks noGrp="1"/>
          </p:cNvSpPr>
          <p:nvPr>
            <p:ph type="body" idx="1"/>
          </p:nvPr>
        </p:nvSpPr>
        <p:spPr>
          <a:xfrm>
            <a:off x="915227" y="4834290"/>
            <a:ext cx="4969921" cy="3603489"/>
          </a:xfrm>
        </p:spPr>
        <p:txBody>
          <a:bodyPr/>
          <a:lstStyle/>
          <a:p>
            <a:r>
              <a:rPr lang="en-US" altLang="ja-JP" dirty="0"/>
              <a:t>【</a:t>
            </a:r>
            <a:r>
              <a:rPr lang="ja-JP" altLang="en-US" dirty="0"/>
              <a:t>補足説明</a:t>
            </a:r>
            <a:r>
              <a:rPr lang="en-US" altLang="ja-JP" dirty="0"/>
              <a:t>】</a:t>
            </a:r>
          </a:p>
          <a:p>
            <a:r>
              <a:rPr lang="ja-JP" altLang="en-US" dirty="0"/>
              <a:t>［各グループの作業が終了］</a:t>
            </a:r>
            <a:endParaRPr lang="en-US" altLang="ja-JP" dirty="0"/>
          </a:p>
          <a:p>
            <a:pPr marL="175033" indent="-175033">
              <a:buFont typeface="Arial" panose="020B0604020202020204" pitchFamily="34" charset="0"/>
              <a:buChar char="•"/>
            </a:pPr>
            <a:r>
              <a:rPr lang="ja-JP" altLang="en-US" dirty="0"/>
              <a:t>今確認した、避難先と避難経路を、研修が終わった後に実際見ることも効果的です。</a:t>
            </a:r>
          </a:p>
          <a:p>
            <a:pPr marL="175033" indent="-175033">
              <a:buFont typeface="Arial" panose="020B0604020202020204" pitchFamily="34" charset="0"/>
              <a:buChar char="•"/>
            </a:pPr>
            <a:r>
              <a:rPr lang="ja-JP" altLang="en-US" dirty="0"/>
              <a:t>今まで気づかなかったことや、実は危ない場所に気づいたりすることもあります。</a:t>
            </a:r>
          </a:p>
          <a:p>
            <a:pPr marL="175033" indent="-175033">
              <a:buFont typeface="Arial" panose="020B0604020202020204" pitchFamily="34" charset="0"/>
              <a:buChar char="•"/>
            </a:pPr>
            <a:r>
              <a:rPr lang="ja-JP" altLang="en-US" dirty="0"/>
              <a:t>そのときは、違う経路を改めて考えてみましょう。</a:t>
            </a:r>
          </a:p>
          <a:p>
            <a:pPr marL="175033" indent="-175033">
              <a:buFont typeface="Arial" panose="020B0604020202020204" pitchFamily="34" charset="0"/>
              <a:buChar char="•"/>
            </a:pPr>
            <a:r>
              <a:rPr lang="ja-JP" altLang="en-US" dirty="0"/>
              <a:t>このワークは地域の住民の方と行っても効果的です。地域の防災力の向上のため、活用してもらうことを伝えましょう。</a:t>
            </a:r>
          </a:p>
          <a:p>
            <a:pPr marL="175033" indent="-175033">
              <a:buFont typeface="Arial" panose="020B0604020202020204" pitchFamily="34" charset="0"/>
              <a:buChar char="•"/>
            </a:pPr>
            <a:r>
              <a:rPr lang="ja-JP" altLang="en-US" dirty="0"/>
              <a:t>また、地域で実際に避難経路や危険箇所を確認する場合は、自主防災組織だけでなく、消防団等と連携して行うことが効果的であることを伝えます。</a:t>
            </a:r>
          </a:p>
          <a:p>
            <a:endParaRPr kumimoji="1" lang="ja-JP" altLang="en-US" dirty="0"/>
          </a:p>
        </p:txBody>
      </p:sp>
      <p:sp>
        <p:nvSpPr>
          <p:cNvPr id="4" name="スライド番号プレースホルダー 3"/>
          <p:cNvSpPr>
            <a:spLocks noGrp="1"/>
          </p:cNvSpPr>
          <p:nvPr>
            <p:ph type="sldNum" sz="quarter" idx="5"/>
          </p:nvPr>
        </p:nvSpPr>
        <p:spPr>
          <a:xfrm>
            <a:off x="2935361" y="8590729"/>
            <a:ext cx="2949787" cy="498692"/>
          </a:xfrm>
        </p:spPr>
        <p:txBody>
          <a:bodyPr/>
          <a:lstStyle/>
          <a:p>
            <a:r>
              <a:rPr kumimoji="1" lang="en-US" altLang="ja-JP" dirty="0" smtClean="0"/>
              <a:t>47</a:t>
            </a:r>
            <a:endParaRPr kumimoji="1" lang="ja-JP" altLang="en-US" dirty="0"/>
          </a:p>
        </p:txBody>
      </p:sp>
    </p:spTree>
    <p:extLst>
      <p:ext uri="{BB962C8B-B14F-4D97-AF65-F5344CB8AC3E}">
        <p14:creationId xmlns:p14="http://schemas.microsoft.com/office/powerpoint/2010/main" val="3836285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938025" y="4783306"/>
            <a:ext cx="4908573" cy="3412301"/>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地域の防災リーダーとして、これらのポイントを地域の住民にも伝え、住民それぞれが安全に避難できるようにしましょう。</a:t>
            </a:r>
            <a:endParaRPr lang="en-US" altLang="ja-JP" dirty="0"/>
          </a:p>
          <a:p>
            <a:pPr marL="175033" indent="-175033">
              <a:buFont typeface="Arial" panose="020B0604020202020204" pitchFamily="34" charset="0"/>
              <a:buChar char="•"/>
            </a:pPr>
            <a:r>
              <a:rPr lang="ja-JP" altLang="en-US" dirty="0"/>
              <a:t>危険箇所や避難経路の確認など、平常時から消防団等と連携することも有効です。</a:t>
            </a:r>
          </a:p>
          <a:p>
            <a:pPr lvl="2"/>
            <a:endParaRPr lang="ja-JP" altLang="en-US" dirty="0"/>
          </a:p>
          <a:p>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a:xfrm>
            <a:off x="2896811" y="8656653"/>
            <a:ext cx="2949787" cy="498692"/>
          </a:xfrm>
        </p:spPr>
        <p:txBody>
          <a:bodyPr/>
          <a:lstStyle/>
          <a:p>
            <a:r>
              <a:rPr lang="en-US" altLang="ja-JP" dirty="0" smtClean="0"/>
              <a:t>48</a:t>
            </a:r>
            <a:endParaRPr lang="ja-JP" altLang="en-US" dirty="0"/>
          </a:p>
        </p:txBody>
      </p:sp>
      <p:sp>
        <p:nvSpPr>
          <p:cNvPr id="6" name="スライド イメージ プレースホルダー 5">
            <a:extLst>
              <a:ext uri="{FF2B5EF4-FFF2-40B4-BE49-F238E27FC236}">
                <a16:creationId xmlns:a16="http://schemas.microsoft.com/office/drawing/2014/main" id="{1A4178BD-CC0B-47F4-AEAD-B35A0D34E419}"/>
              </a:ext>
            </a:extLst>
          </p:cNvPr>
          <p:cNvSpPr>
            <a:spLocks noGrp="1" noRot="1" noChangeAspect="1"/>
          </p:cNvSpPr>
          <p:nvPr>
            <p:ph type="sldImg"/>
          </p:nvPr>
        </p:nvSpPr>
        <p:spPr>
          <a:xfrm>
            <a:off x="768350" y="930275"/>
            <a:ext cx="5143500" cy="2894013"/>
          </a:xfrm>
        </p:spPr>
      </p:sp>
    </p:spTree>
    <p:extLst>
      <p:ext uri="{BB962C8B-B14F-4D97-AF65-F5344CB8AC3E}">
        <p14:creationId xmlns:p14="http://schemas.microsoft.com/office/powerpoint/2010/main" val="15296514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81688" y="5060117"/>
            <a:ext cx="5243825" cy="3636803"/>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中項目「３．安全な避難行動」で学んだことをまとめます。</a:t>
            </a:r>
          </a:p>
          <a:p>
            <a:endParaRPr lang="ja-JP" altLang="en-US" dirty="0"/>
          </a:p>
        </p:txBody>
      </p:sp>
      <p:sp>
        <p:nvSpPr>
          <p:cNvPr id="4" name="スライド番号プレースホルダー 3"/>
          <p:cNvSpPr>
            <a:spLocks noGrp="1"/>
          </p:cNvSpPr>
          <p:nvPr>
            <p:ph type="sldNum" sz="quarter" idx="5"/>
          </p:nvPr>
        </p:nvSpPr>
        <p:spPr>
          <a:xfrm>
            <a:off x="3075725" y="8703004"/>
            <a:ext cx="2949787" cy="498692"/>
          </a:xfrm>
        </p:spPr>
        <p:txBody>
          <a:bodyPr/>
          <a:lstStyle/>
          <a:p>
            <a:r>
              <a:rPr lang="en-US" altLang="ja-JP" dirty="0" smtClean="0"/>
              <a:t>49</a:t>
            </a:r>
            <a:endParaRPr lang="ja-JP" altLang="en-US" dirty="0"/>
          </a:p>
        </p:txBody>
      </p:sp>
      <p:sp>
        <p:nvSpPr>
          <p:cNvPr id="7" name="スライド イメージ プレースホルダー 6">
            <a:extLst>
              <a:ext uri="{FF2B5EF4-FFF2-40B4-BE49-F238E27FC236}">
                <a16:creationId xmlns:a16="http://schemas.microsoft.com/office/drawing/2014/main" id="{DB3E8652-7F32-4CBF-9A98-001ED0B17062}"/>
              </a:ext>
            </a:extLst>
          </p:cNvPr>
          <p:cNvSpPr>
            <a:spLocks noGrp="1" noRot="1" noChangeAspect="1"/>
          </p:cNvSpPr>
          <p:nvPr>
            <p:ph type="sldImg"/>
          </p:nvPr>
        </p:nvSpPr>
        <p:spPr>
          <a:xfrm>
            <a:off x="803275" y="987425"/>
            <a:ext cx="5200650" cy="2925763"/>
          </a:xfrm>
        </p:spPr>
      </p:sp>
    </p:spTree>
    <p:extLst>
      <p:ext uri="{BB962C8B-B14F-4D97-AF65-F5344CB8AC3E}">
        <p14:creationId xmlns:p14="http://schemas.microsoft.com/office/powerpoint/2010/main" val="7966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近年、死者が出る大規模な地震災害が発生しています。</a:t>
            </a:r>
            <a:endParaRPr lang="en-US" altLang="ja-JP" dirty="0"/>
          </a:p>
          <a:p>
            <a:endParaRPr lang="en-US" altLang="ja-JP" dirty="0"/>
          </a:p>
          <a:p>
            <a:pPr marL="175033" indent="-175033">
              <a:buFont typeface="Arial" panose="020B0604020202020204" pitchFamily="34" charset="0"/>
              <a:buChar char="•"/>
            </a:pPr>
            <a:r>
              <a:rPr lang="ja-JP" altLang="en-US" dirty="0"/>
              <a:t>事例１）東日本大震災（気象庁の命名は、平成</a:t>
            </a:r>
            <a:r>
              <a:rPr lang="en-US" altLang="ja-JP" dirty="0"/>
              <a:t>23</a:t>
            </a:r>
            <a:r>
              <a:rPr lang="ja-JP" altLang="en-US" dirty="0"/>
              <a:t>年東北地方太平洋沖地震）：</a:t>
            </a:r>
            <a:r>
              <a:rPr lang="en-US" altLang="ja-JP" dirty="0"/>
              <a:t>2011</a:t>
            </a:r>
            <a:r>
              <a:rPr lang="ja-JP" altLang="en-US" dirty="0"/>
              <a:t>年（平成</a:t>
            </a:r>
            <a:r>
              <a:rPr lang="en-US" altLang="ja-JP" dirty="0"/>
              <a:t>23</a:t>
            </a:r>
            <a:r>
              <a:rPr lang="ja-JP" altLang="en-US" dirty="0"/>
              <a:t>年）</a:t>
            </a:r>
            <a:r>
              <a:rPr lang="en-US" altLang="ja-JP" dirty="0"/>
              <a:t>3</a:t>
            </a:r>
            <a:r>
              <a:rPr lang="ja-JP" altLang="en-US" dirty="0"/>
              <a:t>月</a:t>
            </a:r>
            <a:r>
              <a:rPr lang="en-US" altLang="ja-JP" dirty="0"/>
              <a:t>11</a:t>
            </a:r>
            <a:r>
              <a:rPr lang="ja-JP" altLang="en-US" dirty="0"/>
              <a:t>日。最大震度７。巨大な津波により沿岸部に壊滅的な被害が発生。</a:t>
            </a:r>
            <a:endParaRPr lang="en-US" altLang="ja-JP" dirty="0"/>
          </a:p>
          <a:p>
            <a:pPr marL="175033" indent="-175033">
              <a:buFont typeface="Arial" panose="020B0604020202020204" pitchFamily="34" charset="0"/>
              <a:buChar char="•"/>
            </a:pPr>
            <a:r>
              <a:rPr lang="ja-JP" altLang="en-US" dirty="0"/>
              <a:t>事例２）平成</a:t>
            </a:r>
            <a:r>
              <a:rPr lang="en-US" altLang="ja-JP" dirty="0"/>
              <a:t>28</a:t>
            </a:r>
            <a:r>
              <a:rPr lang="ja-JP" altLang="en-US" dirty="0"/>
              <a:t>年熊本地震：最初の震度７の地震は</a:t>
            </a:r>
            <a:r>
              <a:rPr lang="en-US" altLang="ja-JP" dirty="0"/>
              <a:t>4</a:t>
            </a:r>
            <a:r>
              <a:rPr lang="ja-JP" altLang="en-US" dirty="0"/>
              <a:t>月</a:t>
            </a:r>
            <a:r>
              <a:rPr lang="en-US" altLang="ja-JP" dirty="0"/>
              <a:t>14</a:t>
            </a:r>
            <a:r>
              <a:rPr lang="ja-JP" altLang="en-US" dirty="0"/>
              <a:t>日</a:t>
            </a:r>
            <a:r>
              <a:rPr lang="en-US" altLang="ja-JP" dirty="0"/>
              <a:t>21</a:t>
            </a:r>
            <a:r>
              <a:rPr lang="ja-JP" altLang="en-US" dirty="0"/>
              <a:t>時</a:t>
            </a:r>
            <a:r>
              <a:rPr lang="en-US" altLang="ja-JP" dirty="0"/>
              <a:t>26</a:t>
            </a:r>
            <a:r>
              <a:rPr lang="ja-JP" altLang="en-US" dirty="0"/>
              <a:t>分、</a:t>
            </a:r>
            <a:r>
              <a:rPr lang="en-US" altLang="ja-JP" dirty="0"/>
              <a:t>2</a:t>
            </a:r>
            <a:r>
              <a:rPr lang="ja-JP" altLang="en-US" dirty="0"/>
              <a:t>回目の震度</a:t>
            </a:r>
            <a:r>
              <a:rPr lang="en-US" altLang="ja-JP" dirty="0"/>
              <a:t>7</a:t>
            </a:r>
            <a:r>
              <a:rPr lang="ja-JP" altLang="en-US" dirty="0"/>
              <a:t>の地震（本震）は</a:t>
            </a:r>
            <a:r>
              <a:rPr lang="en-US" altLang="ja-JP" dirty="0"/>
              <a:t>4</a:t>
            </a:r>
            <a:r>
              <a:rPr lang="ja-JP" altLang="en-US" dirty="0"/>
              <a:t>月</a:t>
            </a:r>
            <a:r>
              <a:rPr lang="en-US" altLang="ja-JP" dirty="0"/>
              <a:t>16</a:t>
            </a:r>
            <a:r>
              <a:rPr lang="ja-JP" altLang="en-US" dirty="0"/>
              <a:t>日。最大震度７（</a:t>
            </a:r>
            <a:r>
              <a:rPr lang="en-US" altLang="ja-JP" dirty="0"/>
              <a:t>2</a:t>
            </a:r>
            <a:r>
              <a:rPr lang="ja-JP" altLang="en-US" dirty="0"/>
              <a:t>回）。</a:t>
            </a:r>
            <a:endParaRPr lang="en-US" altLang="ja-JP" dirty="0"/>
          </a:p>
          <a:p>
            <a:pPr marL="175033" indent="-175033">
              <a:buFont typeface="Arial" panose="020B0604020202020204" pitchFamily="34" charset="0"/>
              <a:buChar char="•"/>
            </a:pPr>
            <a:r>
              <a:rPr lang="ja-JP" altLang="en-US" dirty="0"/>
              <a:t>事例３）大阪府北部を震源とする地震：</a:t>
            </a:r>
            <a:r>
              <a:rPr lang="en-US" altLang="ja-JP" dirty="0"/>
              <a:t>2018</a:t>
            </a:r>
            <a:r>
              <a:rPr lang="ja-JP" altLang="en-US" dirty="0"/>
              <a:t>年（平成</a:t>
            </a:r>
            <a:r>
              <a:rPr lang="en-US" altLang="ja-JP" dirty="0"/>
              <a:t>30</a:t>
            </a:r>
            <a:r>
              <a:rPr lang="ja-JP" altLang="en-US" dirty="0"/>
              <a:t>年）</a:t>
            </a:r>
            <a:r>
              <a:rPr lang="en-US" altLang="ja-JP" dirty="0"/>
              <a:t>6</a:t>
            </a:r>
            <a:r>
              <a:rPr lang="ja-JP" altLang="en-US" dirty="0"/>
              <a:t>月</a:t>
            </a:r>
            <a:r>
              <a:rPr lang="en-US" altLang="ja-JP" dirty="0"/>
              <a:t>18</a:t>
            </a:r>
            <a:r>
              <a:rPr lang="ja-JP" altLang="en-US" dirty="0"/>
              <a:t>日。最大震度</a:t>
            </a:r>
            <a:r>
              <a:rPr lang="en-US" altLang="ja-JP" dirty="0"/>
              <a:t>6</a:t>
            </a:r>
            <a:r>
              <a:rPr lang="ja-JP" altLang="en-US" dirty="0"/>
              <a:t>弱。小学校のプール沿いのブロック塀が倒壊し死亡事故発生。</a:t>
            </a:r>
            <a:endParaRPr lang="en-US" altLang="ja-JP" dirty="0"/>
          </a:p>
          <a:p>
            <a:pPr marL="175033" indent="-175033">
              <a:buFont typeface="Arial" panose="020B0604020202020204" pitchFamily="34" charset="0"/>
              <a:buChar char="•"/>
            </a:pPr>
            <a:r>
              <a:rPr lang="ja-JP" altLang="en-US" dirty="0"/>
              <a:t>事例４）北海道胆振</a:t>
            </a:r>
            <a:r>
              <a:rPr lang="en-US" altLang="ja-JP" dirty="0"/>
              <a:t>(</a:t>
            </a:r>
            <a:r>
              <a:rPr lang="ja-JP" altLang="en-US" dirty="0"/>
              <a:t>いぶり</a:t>
            </a:r>
            <a:r>
              <a:rPr lang="en-US" altLang="ja-JP" dirty="0"/>
              <a:t>)</a:t>
            </a:r>
            <a:r>
              <a:rPr lang="ja-JP" altLang="en-US" dirty="0"/>
              <a:t>東部地震：</a:t>
            </a:r>
            <a:r>
              <a:rPr lang="en-US" altLang="ja-JP" dirty="0"/>
              <a:t>2018</a:t>
            </a:r>
            <a:r>
              <a:rPr lang="ja-JP" altLang="en-US" dirty="0"/>
              <a:t>年（平成</a:t>
            </a:r>
            <a:r>
              <a:rPr lang="en-US" altLang="ja-JP" dirty="0"/>
              <a:t>30</a:t>
            </a:r>
            <a:r>
              <a:rPr lang="ja-JP" altLang="en-US" dirty="0"/>
              <a:t>年）</a:t>
            </a:r>
            <a:r>
              <a:rPr lang="en-US" altLang="ja-JP" dirty="0"/>
              <a:t>9</a:t>
            </a:r>
            <a:r>
              <a:rPr lang="ja-JP" altLang="en-US" dirty="0"/>
              <a:t>月</a:t>
            </a:r>
            <a:r>
              <a:rPr lang="en-US" altLang="ja-JP" dirty="0"/>
              <a:t>6</a:t>
            </a:r>
            <a:r>
              <a:rPr lang="ja-JP" altLang="en-US" dirty="0"/>
              <a:t>日。最大震度</a:t>
            </a:r>
            <a:r>
              <a:rPr lang="en-US" altLang="ja-JP" dirty="0"/>
              <a:t>7</a:t>
            </a:r>
            <a:r>
              <a:rPr lang="ja-JP" altLang="en-US" dirty="0"/>
              <a:t>。大規模な土砂崩れが発生。道内の離島などを除くほぼ全域約</a:t>
            </a:r>
            <a:r>
              <a:rPr lang="en-US" altLang="ja-JP" dirty="0"/>
              <a:t>295</a:t>
            </a:r>
            <a:r>
              <a:rPr lang="ja-JP" altLang="en-US" dirty="0"/>
              <a:t>万戸で停電。</a:t>
            </a:r>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703263" y="744538"/>
            <a:ext cx="5400675" cy="30384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0121" y="8695962"/>
            <a:ext cx="2949787" cy="498692"/>
          </a:xfrm>
        </p:spPr>
        <p:txBody>
          <a:bodyPr/>
          <a:lstStyle/>
          <a:p>
            <a:r>
              <a:rPr kumimoji="1" lang="en-US" altLang="ja-JP" dirty="0"/>
              <a:t>3</a:t>
            </a:r>
            <a:endParaRPr kumimoji="1" lang="ja-JP" altLang="en-US" dirty="0"/>
          </a:p>
        </p:txBody>
      </p:sp>
    </p:spTree>
    <p:extLst>
      <p:ext uri="{BB962C8B-B14F-4D97-AF65-F5344CB8AC3E}">
        <p14:creationId xmlns:p14="http://schemas.microsoft.com/office/powerpoint/2010/main" val="2156956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大雨や台風、竜巻などの強風により、多くの死者が発生したり、家屋が倒壊するなどの大規模な風水害が発生しています。</a:t>
            </a:r>
            <a:endParaRPr lang="en-US" altLang="ja-JP" dirty="0"/>
          </a:p>
          <a:p>
            <a:endParaRPr lang="en-US" altLang="ja-JP" dirty="0"/>
          </a:p>
          <a:p>
            <a:pPr marL="175033" indent="-175033">
              <a:buFont typeface="Arial" panose="020B0604020202020204" pitchFamily="34" charset="0"/>
              <a:buChar char="•"/>
            </a:pPr>
            <a:r>
              <a:rPr lang="ja-JP" altLang="en-US" dirty="0"/>
              <a:t>事例１）平成</a:t>
            </a:r>
            <a:r>
              <a:rPr lang="en-US" altLang="ja-JP" dirty="0"/>
              <a:t>26</a:t>
            </a:r>
            <a:r>
              <a:rPr lang="ja-JP" altLang="en-US" dirty="0"/>
              <a:t>年</a:t>
            </a:r>
            <a:r>
              <a:rPr lang="en-US" altLang="ja-JP" dirty="0"/>
              <a:t>8</a:t>
            </a:r>
            <a:r>
              <a:rPr lang="ja-JP" altLang="en-US" dirty="0"/>
              <a:t>月豪雨：北陸、東海、近畿、中国、四国など広範囲に被害が発生。特に広島市では土砂災害により多数の死者が発生。</a:t>
            </a:r>
            <a:endParaRPr lang="en-US" altLang="ja-JP" dirty="0"/>
          </a:p>
          <a:p>
            <a:pPr marL="175033" indent="-175033">
              <a:buFont typeface="Arial" panose="020B0604020202020204" pitchFamily="34" charset="0"/>
              <a:buChar char="•"/>
            </a:pPr>
            <a:r>
              <a:rPr lang="ja-JP" altLang="en-US" dirty="0"/>
              <a:t>事例２）平成</a:t>
            </a:r>
            <a:r>
              <a:rPr lang="en-US" altLang="ja-JP" dirty="0"/>
              <a:t>29</a:t>
            </a:r>
            <a:r>
              <a:rPr lang="ja-JP" altLang="en-US" dirty="0"/>
              <a:t>年九州北部豪雨：福岡県や大分県などで河川氾濫、土砂災害が発生。</a:t>
            </a:r>
            <a:endParaRPr lang="en-US" altLang="ja-JP" dirty="0"/>
          </a:p>
          <a:p>
            <a:pPr marL="175033" indent="-175033">
              <a:buFont typeface="Arial" panose="020B0604020202020204" pitchFamily="34" charset="0"/>
              <a:buChar char="•"/>
            </a:pPr>
            <a:r>
              <a:rPr lang="ja-JP" altLang="en-US" dirty="0"/>
              <a:t>事例３）平成</a:t>
            </a:r>
            <a:r>
              <a:rPr lang="en-US" altLang="ja-JP" dirty="0"/>
              <a:t>30</a:t>
            </a:r>
            <a:r>
              <a:rPr lang="ja-JP" altLang="en-US" dirty="0"/>
              <a:t>年</a:t>
            </a:r>
            <a:r>
              <a:rPr lang="en-US" altLang="ja-JP" dirty="0"/>
              <a:t>7</a:t>
            </a:r>
            <a:r>
              <a:rPr lang="ja-JP" altLang="en-US" dirty="0"/>
              <a:t>月豪雨：西日本を中心に、北海道や中部地方を含む全国的に広い範囲で記録された台風</a:t>
            </a:r>
            <a:r>
              <a:rPr lang="en-US" altLang="ja-JP" dirty="0"/>
              <a:t>7</a:t>
            </a:r>
            <a:r>
              <a:rPr lang="ja-JP" altLang="en-US" dirty="0"/>
              <a:t>号および梅雨前線等の影響による集中豪雨。西日本を中心に、河川の氾濫や洪水、土砂災害などの被害が発生。倉敷市真備町</a:t>
            </a:r>
            <a:r>
              <a:rPr lang="en-US" altLang="ja-JP" dirty="0"/>
              <a:t>(</a:t>
            </a:r>
            <a:r>
              <a:rPr lang="ja-JP" altLang="en-US" dirty="0"/>
              <a:t>まびちょう</a:t>
            </a:r>
            <a:r>
              <a:rPr lang="en-US" altLang="ja-JP" dirty="0"/>
              <a:t>)</a:t>
            </a:r>
            <a:r>
              <a:rPr lang="ja-JP" altLang="en-US" dirty="0"/>
              <a:t>では堤防の決壊により広範囲が冠水。</a:t>
            </a:r>
            <a:endParaRPr lang="en-US" altLang="ja-JP" dirty="0"/>
          </a:p>
          <a:p>
            <a:pPr marL="175033" indent="-175033">
              <a:buFont typeface="Arial" panose="020B0604020202020204" pitchFamily="34" charset="0"/>
              <a:buChar char="•"/>
            </a:pPr>
            <a:r>
              <a:rPr lang="ja-JP" altLang="en-US" dirty="0"/>
              <a:t>事例４）令和元年台風</a:t>
            </a:r>
            <a:r>
              <a:rPr lang="en-US" altLang="ja-JP" dirty="0"/>
              <a:t>15</a:t>
            </a:r>
            <a:r>
              <a:rPr lang="ja-JP" altLang="en-US" dirty="0"/>
              <a:t>号災害：関東地方に上陸した台風により、千葉県を中心に、多くの建物に被害（例：屋根・瓦の被害。ゴルフ練習場の鉄柱が風圧によって倒壊し家屋被害）。電柱や大型鉄塔の倒壊により長期間の停電が発生。</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4016525-7EF9-48A1-82BB-5DA97174D95D}"/>
              </a:ext>
            </a:extLst>
          </p:cNvPr>
          <p:cNvSpPr>
            <a:spLocks noGrp="1" noRot="1" noChangeAspect="1"/>
          </p:cNvSpPr>
          <p:nvPr>
            <p:ph type="sldImg"/>
          </p:nvPr>
        </p:nvSpPr>
        <p:spPr>
          <a:xfrm>
            <a:off x="927100" y="750888"/>
            <a:ext cx="5180013" cy="291306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76693" y="8705610"/>
            <a:ext cx="2949787" cy="498692"/>
          </a:xfrm>
        </p:spPr>
        <p:txBody>
          <a:bodyPr/>
          <a:lstStyle/>
          <a:p>
            <a:endParaRPr kumimoji="1" lang="en-US" altLang="ja-JP" dirty="0"/>
          </a:p>
          <a:p>
            <a:r>
              <a:rPr kumimoji="1" lang="en-US" altLang="ja-JP" dirty="0"/>
              <a:t>4</a:t>
            </a:r>
          </a:p>
          <a:p>
            <a:endParaRPr kumimoji="1" lang="ja-JP" altLang="en-US" dirty="0"/>
          </a:p>
        </p:txBody>
      </p:sp>
    </p:spTree>
    <p:extLst>
      <p:ext uri="{BB962C8B-B14F-4D97-AF65-F5344CB8AC3E}">
        <p14:creationId xmlns:p14="http://schemas.microsoft.com/office/powerpoint/2010/main" val="132491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703263" y="738188"/>
            <a:ext cx="5243512" cy="2949575"/>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70112" y="8941955"/>
            <a:ext cx="2949787" cy="498692"/>
          </a:xfrm>
        </p:spPr>
        <p:txBody>
          <a:bodyPr/>
          <a:lstStyle/>
          <a:p>
            <a:r>
              <a:rPr kumimoji="1" lang="en-US" altLang="ja-JP" dirty="0"/>
              <a:t>5</a:t>
            </a:r>
            <a:endParaRPr kumimoji="1" lang="ja-JP" altLang="en-US" dirty="0"/>
          </a:p>
        </p:txBody>
      </p:sp>
    </p:spTree>
    <p:extLst>
      <p:ext uri="{BB962C8B-B14F-4D97-AF65-F5344CB8AC3E}">
        <p14:creationId xmlns:p14="http://schemas.microsoft.com/office/powerpoint/2010/main" val="232208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本スライドの赤枠の内容は、研修を行う地域で発生が想定されている地震の被害想定の情報に置き換えて下さい。</a:t>
            </a:r>
            <a:endParaRPr lang="en-US" altLang="ja-JP" dirty="0"/>
          </a:p>
          <a:p>
            <a:endParaRPr lang="en-US" altLang="ja-JP" dirty="0"/>
          </a:p>
          <a:p>
            <a:pPr marL="175033" indent="-175033">
              <a:buFont typeface="Arial" panose="020B0604020202020204" pitchFamily="34" charset="0"/>
              <a:buChar char="•"/>
            </a:pPr>
            <a:r>
              <a:rPr lang="ja-JP" altLang="en-US" dirty="0"/>
              <a:t>自地域で想定されている地震（想定地震の名称、震源、マグニチュード、最大震度）と被害の概要を説明します。</a:t>
            </a:r>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900113" y="935038"/>
            <a:ext cx="5229225" cy="29416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01121" y="8819437"/>
            <a:ext cx="2949787" cy="498692"/>
          </a:xfrm>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22542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D7ED25-1DED-48A1-9AB8-AD6975532BD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7D821B7-EFAF-4411-A25D-D51998C9D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D37ECC8-54BB-4B9C-B0BA-B08DA2FCD996}"/>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5" name="フッター プレースホルダー 4">
            <a:extLst>
              <a:ext uri="{FF2B5EF4-FFF2-40B4-BE49-F238E27FC236}">
                <a16:creationId xmlns:a16="http://schemas.microsoft.com/office/drawing/2014/main" id="{F29730EC-5226-44F5-8690-2B19A741665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CE7031-3521-41A7-B1FC-66546B889EE4}"/>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3349967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2A5EA-A215-4E48-8C61-59AA396CD68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6940D2F-3779-417B-89CF-5FDEDC6B27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D93502-B9B3-4256-984E-92AEC80D0346}"/>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5" name="フッター プレースホルダー 4">
            <a:extLst>
              <a:ext uri="{FF2B5EF4-FFF2-40B4-BE49-F238E27FC236}">
                <a16:creationId xmlns:a16="http://schemas.microsoft.com/office/drawing/2014/main" id="{095F7733-2A83-4CDA-8F84-5F3DA2824E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03924F-F5B7-4783-9122-21E561E1A860}"/>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2407851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49700B0-4872-4381-941D-171D5398337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73E0287-F9D5-4E18-ADBC-C958E708B80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6F988B4-457E-4CEB-B5F4-4D9107A5C816}"/>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5" name="フッター プレースホルダー 4">
            <a:extLst>
              <a:ext uri="{FF2B5EF4-FFF2-40B4-BE49-F238E27FC236}">
                <a16:creationId xmlns:a16="http://schemas.microsoft.com/office/drawing/2014/main" id="{50650047-56C1-4129-8140-5C3CADD803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18ED00-0DE9-438A-8407-019CF53E7A79}"/>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256827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000090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35612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655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41773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50381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063C3AE-A6B3-4AB6-9C2D-646304FD865B}"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F126F7ED-BDC0-44DB-A17E-DE20B42858F1}"/>
              </a:ext>
            </a:extLst>
          </p:cNvPr>
          <p:cNvSpPr>
            <a:spLocks noGrp="1"/>
          </p:cNvSpPr>
          <p:nvPr>
            <p:ph type="sldNum" sz="quarter" idx="12"/>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3888368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697"/>
            <a:ext cx="12192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0232EB7-813D-4441-ACE1-9334F6C58937}"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36899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12192000" cy="650083"/>
          </a:xfrm>
          <a:prstGeom prst="rect">
            <a:avLst/>
          </a:prstGeom>
          <a:solidFill>
            <a:schemeClr val="accent4">
              <a:lumMod val="75000"/>
            </a:schemeClr>
          </a:solidFill>
        </p:spPr>
        <p:txBody>
          <a:bodyPr lIns="288000">
            <a:noAutofit/>
          </a:bodyPr>
          <a:lstStyle>
            <a:lvl1pPr algn="l">
              <a:defRPr sz="3200" b="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0232EB7-813D-4441-ACE1-9334F6C58937}"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207118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0082B5-5376-4A67-9288-746A2D81CBB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E5F8DC-EB1D-402B-897F-219A1FFD11D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25EBF1-599B-47B5-A331-1F76CDC090F7}"/>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5" name="フッター プレースホルダー 4">
            <a:extLst>
              <a:ext uri="{FF2B5EF4-FFF2-40B4-BE49-F238E27FC236}">
                <a16:creationId xmlns:a16="http://schemas.microsoft.com/office/drawing/2014/main" id="{DDB4EF8F-55C8-495B-A302-3090722B4F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D86CBC-AF91-43BC-B4C8-8E765F89759F}"/>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3144068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6" name="Picture 4" descr="「ピクトグラム　フリー　ペン」の画像検索結果">
            <a:extLst>
              <a:ext uri="{FF2B5EF4-FFF2-40B4-BE49-F238E27FC236}">
                <a16:creationId xmlns:a16="http://schemas.microsoft.com/office/drawing/2014/main" id="{66DE3B5C-31B0-429C-A63C-E937CCF66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821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88363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2AF33627-8408-484C-82E0-FBBA0B252109}"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751476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33AC838-1347-42DC-8205-9FF0B7D30B46}" type="datetime1">
              <a:rPr kumimoji="1" lang="ja-JP" altLang="en-US" smtClean="0"/>
              <a:t>2021/3/18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2691688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B051BF7-F66B-4531-BCC4-5D7F93C53213}" type="datetime1">
              <a:rPr kumimoji="1" lang="ja-JP" altLang="en-US" smtClean="0"/>
              <a:t>2021/3/18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241553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096765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87133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736162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7BD420-80C1-4C5F-BFAE-043128BC8D74}"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3490922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248C694-695C-47E5-9F13-D1E8FF7DB8E7}"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82412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93AB15-4B22-49B7-A414-422653B6D6B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DE8EB9-AE5E-4F5B-8DDD-B43AC3FDA0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B8F8421-82A3-425E-B919-FBC25A4A5D4A}"/>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5" name="フッター プレースホルダー 4">
            <a:extLst>
              <a:ext uri="{FF2B5EF4-FFF2-40B4-BE49-F238E27FC236}">
                <a16:creationId xmlns:a16="http://schemas.microsoft.com/office/drawing/2014/main" id="{8556B7E7-1D60-47FB-BEA3-40BAF1E225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3A44E45-ABF0-4CC2-B1C1-FE7A26B27AB1}"/>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2952090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48FA97E-FA00-4788-9F1A-C81F500465D0}"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2000071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84164763-E8E2-4C1F-8756-BB316BCA2A06}"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72197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2C0D00-1083-4C89-8DC6-6F9D3D9C88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CE667D-8BA7-46D9-8520-1A572BFF674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CAC475-9CF4-4345-AB1A-AA6FAF13293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A4471DC-15F3-4824-AC38-9C718C1DE08A}"/>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6" name="フッター プレースホルダー 5">
            <a:extLst>
              <a:ext uri="{FF2B5EF4-FFF2-40B4-BE49-F238E27FC236}">
                <a16:creationId xmlns:a16="http://schemas.microsoft.com/office/drawing/2014/main" id="{FCB4011E-3F08-4E5E-BA39-AB1981DAF21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216067C-B685-442D-9634-8C13EA726DF4}"/>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71342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CE3B9-4ADF-4FFA-934A-7CC55514E6D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F88A5F2-A847-441A-8853-8F5265DE0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53602C2-1E66-4903-AD0D-393177F35EB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7ADDC4B-1DEE-41F6-A303-E78DB0A50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9ED15C-1730-4749-B58B-744E1C8E29A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6A38C8C-B857-44C9-A332-DFF91BFB39F2}"/>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8" name="フッター プレースホルダー 7">
            <a:extLst>
              <a:ext uri="{FF2B5EF4-FFF2-40B4-BE49-F238E27FC236}">
                <a16:creationId xmlns:a16="http://schemas.microsoft.com/office/drawing/2014/main" id="{56576DA2-F796-4F9F-B0E9-58BF6E83E3F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3406E0D-B505-4356-ABB5-056A0F32BE9A}"/>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160135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DF03-54C2-4E51-9AEB-2CF65BC5897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8C65A97-4DAA-454B-984F-1687E62764F0}"/>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4" name="フッター プレースホルダー 3">
            <a:extLst>
              <a:ext uri="{FF2B5EF4-FFF2-40B4-BE49-F238E27FC236}">
                <a16:creationId xmlns:a16="http://schemas.microsoft.com/office/drawing/2014/main" id="{284FEA88-F18C-46A1-A5AC-A3C96AEC11A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C3D03D3-DE76-4833-AEB5-D9668145A5C9}"/>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349450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0506EE3-9E66-4F05-9650-7F38B4FF55DA}"/>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3" name="フッター プレースホルダー 2">
            <a:extLst>
              <a:ext uri="{FF2B5EF4-FFF2-40B4-BE49-F238E27FC236}">
                <a16:creationId xmlns:a16="http://schemas.microsoft.com/office/drawing/2014/main" id="{B9810BDE-801D-4241-9D89-9A077482E4E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7D5C386-D60B-4368-9EC2-F7D61C04860D}"/>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67794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360649-0658-4BC8-81C7-F81BD6C2EF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7421480-C138-459B-869F-C4F7CF9A7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F2C4DFE-F9AF-4CF2-9944-90FF3E270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F6FC1FF-70B5-4836-9082-02DF58D4CDF1}"/>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6" name="フッター プレースホルダー 5">
            <a:extLst>
              <a:ext uri="{FF2B5EF4-FFF2-40B4-BE49-F238E27FC236}">
                <a16:creationId xmlns:a16="http://schemas.microsoft.com/office/drawing/2014/main" id="{1AAB2066-54CF-44CD-B583-A4038CEC1D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CA0D12E-9610-4E9F-AA6B-A48722B9F152}"/>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410957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1A8CC0-5077-42E9-A5A9-9CC17B4C897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5F2E749-8D05-4803-9619-6C9519708F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A6CEA51-64C9-4FC5-9A01-0363217C4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5F2BE3E-EE2B-415B-B4BD-05D451DAE3C2}"/>
              </a:ext>
            </a:extLst>
          </p:cNvPr>
          <p:cNvSpPr>
            <a:spLocks noGrp="1"/>
          </p:cNvSpPr>
          <p:nvPr>
            <p:ph type="dt" sz="half" idx="10"/>
          </p:nvPr>
        </p:nvSpPr>
        <p:spPr/>
        <p:txBody>
          <a:bodyPr/>
          <a:lstStyle/>
          <a:p>
            <a:fld id="{FDD00091-C69E-40C8-BAED-2FCA762BBE88}" type="datetimeFigureOut">
              <a:rPr kumimoji="1" lang="ja-JP" altLang="en-US" smtClean="0"/>
              <a:t>2021/3/18</a:t>
            </a:fld>
            <a:endParaRPr kumimoji="1" lang="ja-JP" altLang="en-US"/>
          </a:p>
        </p:txBody>
      </p:sp>
      <p:sp>
        <p:nvSpPr>
          <p:cNvPr id="6" name="フッター プレースホルダー 5">
            <a:extLst>
              <a:ext uri="{FF2B5EF4-FFF2-40B4-BE49-F238E27FC236}">
                <a16:creationId xmlns:a16="http://schemas.microsoft.com/office/drawing/2014/main" id="{C1ECB778-456E-4D5A-89FF-84EAA1BC9A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B986E4F-6B5D-4BE0-AF86-78A5697A3EAD}"/>
              </a:ext>
            </a:extLst>
          </p:cNvPr>
          <p:cNvSpPr>
            <a:spLocks noGrp="1"/>
          </p:cNvSpPr>
          <p:nvPr>
            <p:ph type="sldNum" sz="quarter" idx="12"/>
          </p:nvPr>
        </p:nvSpPr>
        <p:spPr/>
        <p:txBody>
          <a:body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3319735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E811A54-4ACC-43DF-BA90-C64E68EC9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A07AB4-5D51-4ABC-99B8-057432477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1AA1F6-57A8-4F77-A9FD-8A0C722DD0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00091-C69E-40C8-BAED-2FCA762BBE88}" type="datetimeFigureOut">
              <a:rPr kumimoji="1" lang="ja-JP" altLang="en-US" smtClean="0"/>
              <a:t>2021/3/18</a:t>
            </a:fld>
            <a:endParaRPr kumimoji="1" lang="ja-JP" altLang="en-US"/>
          </a:p>
        </p:txBody>
      </p:sp>
      <p:sp>
        <p:nvSpPr>
          <p:cNvPr id="5" name="フッター プレースホルダー 4">
            <a:extLst>
              <a:ext uri="{FF2B5EF4-FFF2-40B4-BE49-F238E27FC236}">
                <a16:creationId xmlns:a16="http://schemas.microsoft.com/office/drawing/2014/main" id="{265419F5-52A3-45EE-98B6-5E1D35B9D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F6042AD-044C-43D4-8E1F-6E717E84C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3D539-A277-444F-9811-732FDBB398BD}" type="slidenum">
              <a:rPr kumimoji="1" lang="ja-JP" altLang="en-US" smtClean="0"/>
              <a:t>‹#›</a:t>
            </a:fld>
            <a:endParaRPr kumimoji="1" lang="ja-JP" altLang="en-US"/>
          </a:p>
        </p:txBody>
      </p:sp>
    </p:spTree>
    <p:extLst>
      <p:ext uri="{BB962C8B-B14F-4D97-AF65-F5344CB8AC3E}">
        <p14:creationId xmlns:p14="http://schemas.microsoft.com/office/powerpoint/2010/main" val="835035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0" r:id="rId13"/>
    <p:sldLayoutId id="2147483661" r:id="rId14"/>
    <p:sldLayoutId id="2147483662" r:id="rId15"/>
    <p:sldLayoutId id="2147483663" r:id="rId1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85713-B5C3-436A-892A-C08907ECB122}" type="datetime1">
              <a:rPr kumimoji="1" lang="ja-JP" altLang="en-US" smtClean="0"/>
              <a:t>2021/3/18</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Slide Number Placeholder 5">
            <a:extLst>
              <a:ext uri="{FF2B5EF4-FFF2-40B4-BE49-F238E27FC236}">
                <a16:creationId xmlns:a16="http://schemas.microsoft.com/office/drawing/2014/main" id="{B555D78C-C07B-4496-8064-6477A607102C}"/>
              </a:ext>
            </a:extLst>
          </p:cNvPr>
          <p:cNvSpPr>
            <a:spLocks noGrp="1"/>
          </p:cNvSpPr>
          <p:nvPr>
            <p:ph type="sldNum" sz="quarter" idx="4"/>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34488053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8.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129209"/>
            <a:ext cx="12192000" cy="72356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just">
              <a:spcAft>
                <a:spcPts val="600"/>
              </a:spcAft>
            </a:pP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本教材について</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テーマ：</a:t>
            </a:r>
            <a:r>
              <a:rPr kumimoji="1" lang="ja-JP" altLang="en-US" sz="2000" dirty="0">
                <a:solidFill>
                  <a:schemeClr val="tx1"/>
                </a:solidFill>
                <a:latin typeface="HGPｺﾞｼｯｸE"/>
                <a:ea typeface="HGPｺﾞｼｯｸE"/>
              </a:rPr>
              <a:t>　防災リーダーの役割</a:t>
            </a:r>
            <a:r>
              <a:rPr kumimoji="1" lang="en-US" altLang="ja-JP" sz="2000" dirty="0">
                <a:solidFill>
                  <a:schemeClr val="tx1"/>
                </a:solidFill>
                <a:latin typeface="HGPｺﾞｼｯｸE"/>
                <a:ea typeface="HGPｺﾞｼｯｸE"/>
              </a:rPr>
              <a:t>/</a:t>
            </a:r>
            <a:r>
              <a:rPr kumimoji="1" lang="ja-JP" altLang="en-US" sz="2000" dirty="0">
                <a:solidFill>
                  <a:schemeClr val="tx1"/>
                </a:solidFill>
                <a:latin typeface="HGPｺﾞｼｯｸE"/>
                <a:ea typeface="HGPｺﾞｼｯｸE"/>
              </a:rPr>
              <a:t>住民(構成員)の自助意識を高めるには</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単元名：　１ 災害発生の危険性と避難</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所要時間：　</a:t>
            </a:r>
            <a:r>
              <a:rPr kumimoji="1" lang="en-US" altLang="ja-JP" sz="2000" dirty="0">
                <a:solidFill>
                  <a:schemeClr val="tx1"/>
                </a:solidFill>
                <a:latin typeface="HGPｺﾞｼｯｸE" panose="020B0900000000000000" pitchFamily="50" charset="-128"/>
                <a:ea typeface="HGPｺﾞｼｯｸE" panose="020B0900000000000000" pitchFamily="50" charset="-128"/>
              </a:rPr>
              <a:t>60</a:t>
            </a:r>
            <a:r>
              <a:rPr kumimoji="1" lang="ja-JP" altLang="en-US" sz="2000" dirty="0">
                <a:solidFill>
                  <a:schemeClr val="tx1"/>
                </a:solidFill>
                <a:latin typeface="HGPｺﾞｼｯｸE" panose="020B0900000000000000" pitchFamily="50" charset="-128"/>
                <a:ea typeface="HGPｺﾞｼｯｸE" panose="020B0900000000000000" pitchFamily="50" charset="-128"/>
              </a:rPr>
              <a:t>分程度</a:t>
            </a: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準備：</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自治体の地域防災計画やハザードマップの内容をスライドに反映させて下さい。</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「１．わがまち（地域）の災害発生のおそれ」 は、「地震</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災害」</a:t>
            </a:r>
            <a:r>
              <a:rPr kumimoji="1" lang="ja-JP" altLang="en-US" dirty="0">
                <a:solidFill>
                  <a:schemeClr val="tx1"/>
                </a:solidFill>
                <a:latin typeface="HGPｺﾞｼｯｸE" panose="020B0900000000000000" pitchFamily="50" charset="-128"/>
                <a:ea typeface="HGPｺﾞｼｯｸE" panose="020B0900000000000000" pitchFamily="50" charset="-128"/>
              </a:rPr>
              <a:t>と「</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風水害」</a:t>
            </a:r>
            <a:r>
              <a:rPr kumimoji="1" lang="ja-JP" altLang="en-US" dirty="0">
                <a:solidFill>
                  <a:schemeClr val="tx1"/>
                </a:solidFill>
                <a:latin typeface="HGPｺﾞｼｯｸE" panose="020B0900000000000000" pitchFamily="50" charset="-128"/>
                <a:ea typeface="HGPｺﾞｼｯｸE" panose="020B0900000000000000" pitchFamily="50" charset="-128"/>
              </a:rPr>
              <a:t>の２種類の</a:t>
            </a:r>
            <a:r>
              <a:rPr kumimoji="1" lang="en-US" altLang="ja-JP" dirty="0">
                <a:solidFill>
                  <a:schemeClr val="tx1"/>
                </a:solidFill>
                <a:latin typeface="HGPｺﾞｼｯｸE" panose="020B0900000000000000" pitchFamily="50" charset="-128"/>
                <a:ea typeface="HGPｺﾞｼｯｸE" panose="020B0900000000000000" pitchFamily="50" charset="-128"/>
              </a:rPr>
              <a:t>【</a:t>
            </a:r>
            <a:r>
              <a:rPr kumimoji="1" lang="ja-JP" altLang="en-US" dirty="0">
                <a:solidFill>
                  <a:schemeClr val="tx1"/>
                </a:solidFill>
                <a:latin typeface="HGPｺﾞｼｯｸE" panose="020B0900000000000000" pitchFamily="50" charset="-128"/>
                <a:ea typeface="HGPｺﾞｼｯｸE" panose="020B0900000000000000" pitchFamily="50" charset="-128"/>
              </a:rPr>
              <a:t>ワークショップ</a:t>
            </a:r>
            <a:r>
              <a:rPr kumimoji="1" lang="en-US" altLang="ja-JP" dirty="0">
                <a:solidFill>
                  <a:schemeClr val="tx1"/>
                </a:solidFill>
                <a:latin typeface="HGPｺﾞｼｯｸE" panose="020B0900000000000000" pitchFamily="50" charset="-128"/>
                <a:ea typeface="HGPｺﾞｼｯｸE" panose="020B0900000000000000" pitchFamily="50" charset="-128"/>
              </a:rPr>
              <a:t>】</a:t>
            </a:r>
            <a:r>
              <a:rPr kumimoji="1" lang="ja-JP" altLang="en-US" dirty="0">
                <a:solidFill>
                  <a:schemeClr val="tx1"/>
                </a:solidFill>
                <a:latin typeface="HGPｺﾞｼｯｸE" panose="020B0900000000000000" pitchFamily="50" charset="-128"/>
                <a:ea typeface="HGPｺﾞｼｯｸE" panose="020B0900000000000000" pitchFamily="50" charset="-128"/>
              </a:rPr>
              <a:t>があります。地域の状況に合わせてご利用下さい。</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補助教材にある「ワークシート」と細マジック（黒）を参加者人数分準備して下さい。</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lang="ja-JP" altLang="en-US" dirty="0">
                <a:solidFill>
                  <a:schemeClr val="tx1"/>
                </a:solidFill>
                <a:latin typeface="HGPｺﾞｼｯｸE" panose="020B0900000000000000" pitchFamily="50" charset="-128"/>
                <a:ea typeface="HGPｺﾞｼｯｸE" panose="020B0900000000000000" pitchFamily="50" charset="-128"/>
              </a:rPr>
              <a:t>「</a:t>
            </a:r>
            <a:r>
              <a:rPr lang="en-US" altLang="ja-JP" dirty="0">
                <a:solidFill>
                  <a:schemeClr val="tx1"/>
                </a:solidFill>
                <a:latin typeface="HGPｺﾞｼｯｸE" panose="020B0900000000000000" pitchFamily="50" charset="-128"/>
                <a:ea typeface="HGPｺﾞｼｯｸE" panose="020B0900000000000000" pitchFamily="50" charset="-128"/>
              </a:rPr>
              <a:t>3</a:t>
            </a:r>
            <a:r>
              <a:rPr lang="ja-JP" altLang="en-US" dirty="0" err="1">
                <a:solidFill>
                  <a:schemeClr val="tx1"/>
                </a:solidFill>
                <a:latin typeface="HGPｺﾞｼｯｸE" panose="020B0900000000000000" pitchFamily="50" charset="-128"/>
                <a:ea typeface="HGPｺﾞｼｯｸE" panose="020B0900000000000000" pitchFamily="50" charset="-128"/>
              </a:rPr>
              <a:t>．</a:t>
            </a:r>
            <a:r>
              <a:rPr lang="ja-JP" altLang="en-US" dirty="0">
                <a:solidFill>
                  <a:schemeClr val="tx1"/>
                </a:solidFill>
                <a:latin typeface="HGPｺﾞｼｯｸE" panose="020B0900000000000000" pitchFamily="50" charset="-128"/>
                <a:ea typeface="HGPｺﾞｼｯｸE" panose="020B0900000000000000" pitchFamily="50" charset="-128"/>
              </a:rPr>
              <a:t>安全な避難行動」 は、</a:t>
            </a:r>
            <a:r>
              <a:rPr lang="ja-JP" altLang="en-US" dirty="0" smtClean="0">
                <a:solidFill>
                  <a:schemeClr val="tx1"/>
                </a:solidFill>
                <a:latin typeface="HGPｺﾞｼｯｸE" panose="020B0900000000000000" pitchFamily="50" charset="-128"/>
                <a:ea typeface="HGPｺﾞｼｯｸE" panose="020B0900000000000000" pitchFamily="50" charset="-128"/>
              </a:rPr>
              <a:t>「地震災害」</a:t>
            </a:r>
            <a:r>
              <a:rPr lang="ja-JP" altLang="en-US" dirty="0">
                <a:solidFill>
                  <a:schemeClr val="tx1"/>
                </a:solidFill>
                <a:latin typeface="HGPｺﾞｼｯｸE" panose="020B0900000000000000" pitchFamily="50" charset="-128"/>
                <a:ea typeface="HGPｺﾞｼｯｸE" panose="020B0900000000000000" pitchFamily="50" charset="-128"/>
              </a:rPr>
              <a:t>と</a:t>
            </a:r>
            <a:r>
              <a:rPr lang="ja-JP" altLang="en-US" dirty="0" smtClean="0">
                <a:solidFill>
                  <a:schemeClr val="tx1"/>
                </a:solidFill>
                <a:latin typeface="HGPｺﾞｼｯｸE" panose="020B0900000000000000" pitchFamily="50" charset="-128"/>
                <a:ea typeface="HGPｺﾞｼｯｸE" panose="020B0900000000000000" pitchFamily="50" charset="-128"/>
              </a:rPr>
              <a:t>「風水害」</a:t>
            </a:r>
            <a:r>
              <a:rPr lang="ja-JP" altLang="en-US" dirty="0">
                <a:solidFill>
                  <a:schemeClr val="tx1"/>
                </a:solidFill>
                <a:latin typeface="HGPｺﾞｼｯｸE" panose="020B0900000000000000" pitchFamily="50" charset="-128"/>
                <a:ea typeface="HGPｺﾞｼｯｸE" panose="020B0900000000000000" pitchFamily="50" charset="-128"/>
              </a:rPr>
              <a:t>の２種類の</a:t>
            </a:r>
            <a:r>
              <a:rPr lang="en-US" altLang="ja-JP" dirty="0">
                <a:solidFill>
                  <a:schemeClr val="tx1"/>
                </a:solidFill>
                <a:latin typeface="HGPｺﾞｼｯｸE" panose="020B0900000000000000" pitchFamily="50" charset="-128"/>
                <a:ea typeface="HGPｺﾞｼｯｸE" panose="020B0900000000000000" pitchFamily="50" charset="-128"/>
              </a:rPr>
              <a:t>【</a:t>
            </a:r>
            <a:r>
              <a:rPr lang="ja-JP" altLang="en-US" dirty="0">
                <a:solidFill>
                  <a:schemeClr val="tx1"/>
                </a:solidFill>
                <a:latin typeface="HGPｺﾞｼｯｸE" panose="020B0900000000000000" pitchFamily="50" charset="-128"/>
                <a:ea typeface="HGPｺﾞｼｯｸE" panose="020B0900000000000000" pitchFamily="50" charset="-128"/>
              </a:rPr>
              <a:t>ワークショップ</a:t>
            </a:r>
            <a:r>
              <a:rPr lang="en-US" altLang="ja-JP" dirty="0">
                <a:solidFill>
                  <a:schemeClr val="tx1"/>
                </a:solidFill>
                <a:latin typeface="HGPｺﾞｼｯｸE" panose="020B0900000000000000" pitchFamily="50" charset="-128"/>
                <a:ea typeface="HGPｺﾞｼｯｸE" panose="020B0900000000000000" pitchFamily="50" charset="-128"/>
              </a:rPr>
              <a:t>】</a:t>
            </a:r>
            <a:r>
              <a:rPr lang="ja-JP" altLang="en-US" dirty="0">
                <a:solidFill>
                  <a:schemeClr val="tx1"/>
                </a:solidFill>
                <a:latin typeface="HGPｺﾞｼｯｸE" panose="020B0900000000000000" pitchFamily="50" charset="-128"/>
                <a:ea typeface="HGPｺﾞｼｯｸE" panose="020B0900000000000000" pitchFamily="50" charset="-128"/>
              </a:rPr>
              <a:t>があります。地域の状況に合わせてご利用下さい</a:t>
            </a:r>
            <a:r>
              <a:rPr lang="ja-JP" altLang="en-US" dirty="0" smtClean="0">
                <a:solidFill>
                  <a:schemeClr val="tx1"/>
                </a:solidFill>
                <a:latin typeface="HGPｺﾞｼｯｸE" panose="020B0900000000000000" pitchFamily="50" charset="-128"/>
                <a:ea typeface="HGPｺﾞｼｯｸE" panose="020B0900000000000000" pitchFamily="50" charset="-128"/>
              </a:rPr>
              <a:t>。</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lang="ja-JP" altLang="en-US" dirty="0">
                <a:solidFill>
                  <a:schemeClr val="tx1"/>
                </a:solidFill>
                <a:latin typeface="HGPｺﾞｼｯｸE" panose="020B0900000000000000" pitchFamily="50" charset="-128"/>
                <a:ea typeface="HGPｺﾞｼｯｸE" panose="020B0900000000000000" pitchFamily="50" charset="-128"/>
              </a:rPr>
              <a:t>補助教材「ワークシート」、「避難に関するチェックシート」と細マジック（黒と赤）、丸シール（赤と緑）を参加者人数分準備して下さい。</a:t>
            </a:r>
            <a:endParaRPr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lang="ja-JP" altLang="en-US" dirty="0">
                <a:solidFill>
                  <a:schemeClr val="tx1"/>
                </a:solidFill>
                <a:latin typeface="HGPｺﾞｼｯｸE" panose="020B0900000000000000" pitchFamily="50" charset="-128"/>
                <a:ea typeface="HGPｺﾞｼｯｸE" panose="020B0900000000000000" pitchFamily="50" charset="-128"/>
              </a:rPr>
              <a:t>それぞれの参加者の自宅から避難所までが書かれている地図を準備して下さい（事前に、参加者から居住地域の聞き取りをするか、参加者自身に地図を持参してもらって下さい）</a:t>
            </a:r>
            <a:r>
              <a:rPr lang="ja-JP" altLang="en-US" dirty="0" smtClean="0">
                <a:solidFill>
                  <a:schemeClr val="tx1"/>
                </a:solidFill>
                <a:latin typeface="HGPｺﾞｼｯｸE" panose="020B0900000000000000" pitchFamily="50" charset="-128"/>
                <a:ea typeface="HGPｺﾞｼｯｸE" panose="020B0900000000000000" pitchFamily="50" charset="-128"/>
              </a:rPr>
              <a:t>。</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減や修正・変更を検討することで、より良い研修効果が期待できます。</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1273135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12192000" cy="644437"/>
          </a:xfrm>
          <a:solidFill>
            <a:srgbClr val="35A16B"/>
          </a:solidFill>
        </p:spPr>
        <p:txBody>
          <a:bodyPr>
            <a:normAutofit fontScale="90000"/>
          </a:bodyPr>
          <a:lstStyle/>
          <a:p>
            <a:r>
              <a:rPr lang="ja-JP" altLang="en-US" dirty="0">
                <a:solidFill>
                  <a:schemeClr val="bg1"/>
                </a:solidFill>
                <a:latin typeface="HGPｺﾞｼｯｸE"/>
                <a:ea typeface="HGPｺﾞｼｯｸE"/>
              </a:rPr>
              <a:t>青森県</a:t>
            </a:r>
            <a:r>
              <a:rPr lang="ja-JP" altLang="en-US" dirty="0" smtClean="0">
                <a:solidFill>
                  <a:schemeClr val="bg1"/>
                </a:solidFill>
                <a:latin typeface="HGPｺﾞｼｯｸE"/>
                <a:ea typeface="HGPｺﾞｼｯｸE"/>
              </a:rPr>
              <a:t>に</a:t>
            </a:r>
            <a:r>
              <a:rPr lang="ja-JP" altLang="en-US" dirty="0">
                <a:solidFill>
                  <a:schemeClr val="bg1"/>
                </a:solidFill>
                <a:latin typeface="HGPｺﾞｼｯｸE"/>
                <a:ea typeface="HGPｺﾞｼｯｸE"/>
              </a:rPr>
              <a:t>想定されている地震の被害</a:t>
            </a:r>
            <a:endParaRPr kumimoji="1" lang="ja-JP" altLang="en-US" dirty="0">
              <a:solidFill>
                <a:schemeClr val="bg1"/>
              </a:solidFill>
              <a:latin typeface="HGPｺﾞｼｯｸE"/>
              <a:ea typeface="HGPｺﾞｼｯｸE"/>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lang="en-US" altLang="ja-JP" dirty="0"/>
              <a:t>7</a:t>
            </a:r>
            <a:endParaRPr kumimoji="1" lang="ja-JP" altLang="en-US" dirty="0"/>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689725" y="738189"/>
            <a:ext cx="8837366" cy="459973"/>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想定地震</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3" name="タイトル 4"/>
          <p:cNvSpPr txBox="1">
            <a:spLocks/>
          </p:cNvSpPr>
          <p:nvPr/>
        </p:nvSpPr>
        <p:spPr>
          <a:xfrm>
            <a:off x="7775897" y="3708861"/>
            <a:ext cx="2706710" cy="3011975"/>
          </a:xfrm>
          <a:prstGeom prst="rect">
            <a:avLst/>
          </a:prstGeom>
          <a:solidFill>
            <a:schemeClr val="bg1">
              <a:lumMod val="95000"/>
            </a:schemeClr>
          </a:solidFill>
          <a:ln w="38100">
            <a:solidFill>
              <a:srgbClr val="C00000"/>
            </a:solidFill>
          </a:ln>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・人的被害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死　者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2,500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負傷者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9,000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・物的被害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全　壊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19,000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半　壊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34,000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・ライフライン被害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断　水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224,000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下水道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37,000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・避難者</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)54,000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タイトル 4"/>
          <p:cNvSpPr txBox="1">
            <a:spLocks/>
          </p:cNvSpPr>
          <p:nvPr/>
        </p:nvSpPr>
        <p:spPr>
          <a:xfrm>
            <a:off x="1689726" y="3719531"/>
            <a:ext cx="2939367" cy="3001305"/>
          </a:xfrm>
          <a:prstGeom prst="rect">
            <a:avLst/>
          </a:prstGeom>
          <a:solidFill>
            <a:schemeClr val="bg1">
              <a:lumMod val="95000"/>
            </a:schemeClr>
          </a:solidFill>
          <a:ln w="38100">
            <a:solidFill>
              <a:srgbClr val="C00000"/>
            </a:solidFill>
          </a:ln>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・人的被害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死　者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負傷者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570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・物的被害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全　壊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1,200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半　壊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8,500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・ライフライン被害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断　水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1,500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下水道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9,800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・避難者</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１日後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)12,000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タイトル 4"/>
          <p:cNvSpPr txBox="1">
            <a:spLocks/>
          </p:cNvSpPr>
          <p:nvPr/>
        </p:nvSpPr>
        <p:spPr>
          <a:xfrm>
            <a:off x="4712153" y="3726443"/>
            <a:ext cx="2982111" cy="2994392"/>
          </a:xfrm>
          <a:prstGeom prst="rect">
            <a:avLst/>
          </a:prstGeom>
          <a:solidFill>
            <a:schemeClr val="bg1">
              <a:lumMod val="95000"/>
            </a:schemeClr>
          </a:solidFill>
          <a:ln w="38100">
            <a:solidFill>
              <a:srgbClr val="C00000"/>
            </a:solidFill>
          </a:ln>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・人的被害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死　者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860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負傷者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1,500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・建物被害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全　壊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2,200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半　壊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17,000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・ライフライン被害</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断　水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111,000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下水道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33,000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・避難者</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29,000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四角形: 角を丸くする 15">
            <a:extLst>
              <a:ext uri="{FF2B5EF4-FFF2-40B4-BE49-F238E27FC236}">
                <a16:creationId xmlns:a16="http://schemas.microsoft.com/office/drawing/2014/main" id="{438060D5-94C5-4393-B822-4BBD119E0219}"/>
              </a:ext>
            </a:extLst>
          </p:cNvPr>
          <p:cNvSpPr/>
          <p:nvPr/>
        </p:nvSpPr>
        <p:spPr>
          <a:xfrm>
            <a:off x="7701569" y="1138691"/>
            <a:ext cx="2803280" cy="54135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ctr">
              <a:spcAft>
                <a:spcPts val="300"/>
              </a:spcAft>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内陸直下型地震</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1" name="四角形: 角を丸くする 15">
            <a:extLst>
              <a:ext uri="{FF2B5EF4-FFF2-40B4-BE49-F238E27FC236}">
                <a16:creationId xmlns:a16="http://schemas.microsoft.com/office/drawing/2014/main" id="{438060D5-94C5-4393-B822-4BBD119E0219}"/>
              </a:ext>
            </a:extLst>
          </p:cNvPr>
          <p:cNvSpPr/>
          <p:nvPr/>
        </p:nvSpPr>
        <p:spPr>
          <a:xfrm>
            <a:off x="4745536" y="1120441"/>
            <a:ext cx="2803280" cy="54135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ctr">
              <a:spcAft>
                <a:spcPts val="300"/>
              </a:spcAft>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太平洋側海溝型地震</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2" name="四角形: 角を丸くする 15">
            <a:extLst>
              <a:ext uri="{FF2B5EF4-FFF2-40B4-BE49-F238E27FC236}">
                <a16:creationId xmlns:a16="http://schemas.microsoft.com/office/drawing/2014/main" id="{438060D5-94C5-4393-B822-4BBD119E0219}"/>
              </a:ext>
            </a:extLst>
          </p:cNvPr>
          <p:cNvSpPr/>
          <p:nvPr/>
        </p:nvSpPr>
        <p:spPr>
          <a:xfrm>
            <a:off x="1646387" y="1124443"/>
            <a:ext cx="2946397" cy="54135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ctr">
              <a:spcAft>
                <a:spcPts val="300"/>
              </a:spcAft>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日本海側海溝型地震</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5" name="タイトル 4"/>
          <p:cNvSpPr txBox="1">
            <a:spLocks/>
          </p:cNvSpPr>
          <p:nvPr/>
        </p:nvSpPr>
        <p:spPr>
          <a:xfrm>
            <a:off x="1968475" y="3799889"/>
            <a:ext cx="3066222" cy="60334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最大震度：</a:t>
            </a:r>
            <a:r>
              <a:rPr lang="en-US" altLang="ja-JP"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強</a:t>
            </a:r>
            <a:endParaRPr lang="en-US" altLang="ja-JP"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タイトル 4"/>
          <p:cNvSpPr txBox="1">
            <a:spLocks/>
          </p:cNvSpPr>
          <p:nvPr/>
        </p:nvSpPr>
        <p:spPr>
          <a:xfrm>
            <a:off x="5095116" y="3813831"/>
            <a:ext cx="3066222" cy="60334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最大震度：</a:t>
            </a:r>
            <a:r>
              <a:rPr lang="en-US" altLang="ja-JP"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強</a:t>
            </a:r>
            <a:endParaRPr lang="en-US" altLang="ja-JP"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タイトル 4"/>
          <p:cNvSpPr txBox="1">
            <a:spLocks/>
          </p:cNvSpPr>
          <p:nvPr/>
        </p:nvSpPr>
        <p:spPr>
          <a:xfrm>
            <a:off x="8161338" y="3782429"/>
            <a:ext cx="3066222" cy="60334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最大震度：</a:t>
            </a:r>
            <a:r>
              <a:rPr lang="ja-JP" altLang="en-US"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７</a:t>
            </a:r>
            <a:endParaRPr lang="en-US" altLang="ja-JP"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タイトル 4"/>
          <p:cNvSpPr txBox="1">
            <a:spLocks/>
          </p:cNvSpPr>
          <p:nvPr/>
        </p:nvSpPr>
        <p:spPr>
          <a:xfrm>
            <a:off x="1824995" y="4108195"/>
            <a:ext cx="3066222" cy="54053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青森市で想定される被害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4228" t="4966" r="12290" b="265"/>
          <a:stretch/>
        </p:blipFill>
        <p:spPr>
          <a:xfrm>
            <a:off x="1703634" y="1596564"/>
            <a:ext cx="2925458" cy="2037936"/>
          </a:xfrm>
          <a:prstGeom prst="rect">
            <a:avLst/>
          </a:prstGeom>
          <a:ln>
            <a:solidFill>
              <a:schemeClr val="tx1"/>
            </a:solidFill>
          </a:ln>
        </p:spPr>
      </p:pic>
      <p:pic>
        <p:nvPicPr>
          <p:cNvPr id="10" name="Picture 3" descr="地表震度_Case3"/>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4731797" y="1596564"/>
            <a:ext cx="2947530" cy="2037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3" descr="地表震度_Case2(直下)"/>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7782033" y="1594925"/>
            <a:ext cx="2700575" cy="20177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タイトル 4"/>
          <p:cNvSpPr txBox="1">
            <a:spLocks/>
          </p:cNvSpPr>
          <p:nvPr/>
        </p:nvSpPr>
        <p:spPr>
          <a:xfrm>
            <a:off x="4832991" y="4121467"/>
            <a:ext cx="3066222" cy="54053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青森市で想定される被害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6" name="タイトル 4"/>
          <p:cNvSpPr txBox="1">
            <a:spLocks/>
          </p:cNvSpPr>
          <p:nvPr/>
        </p:nvSpPr>
        <p:spPr>
          <a:xfrm>
            <a:off x="7751449" y="4115502"/>
            <a:ext cx="3066222" cy="54053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lang="ja-JP" sz="255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青森市で想定される被害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2630026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1455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■■市に想定されている大雨や台風等の被害</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lang="en-US" altLang="ja-JP" sz="1400" dirty="0"/>
              <a:t>8</a:t>
            </a:r>
            <a:endParaRPr kumimoji="1" lang="ja-JP" altLang="en-US" sz="1400" dirty="0"/>
          </a:p>
        </p:txBody>
      </p:sp>
      <p:sp>
        <p:nvSpPr>
          <p:cNvPr id="12" name="正方形/長方形 11">
            <a:extLst>
              <a:ext uri="{FF2B5EF4-FFF2-40B4-BE49-F238E27FC236}">
                <a16:creationId xmlns:a16="http://schemas.microsoft.com/office/drawing/2014/main" id="{1345665B-AE4A-41D8-A886-C90D42CB2A4B}"/>
              </a:ext>
            </a:extLst>
          </p:cNvPr>
          <p:cNvSpPr/>
          <p:nvPr/>
        </p:nvSpPr>
        <p:spPr>
          <a:xfrm>
            <a:off x="3965082" y="3615270"/>
            <a:ext cx="4261837" cy="3057063"/>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浸水想定区域図など</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ハザードマップの図を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（事例を貼っておく）</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ja-JP" altLang="en-US" dirty="0">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83046" y="889864"/>
            <a:ext cx="8625905" cy="2458303"/>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大雨や台風による主な被害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洪水による浸水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低地帯等の内水氾濫による浸水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大雨による土砂災害（土石流、がけ崩れ等）</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強風・竜巻による家屋倒壊等</a:t>
            </a:r>
          </a:p>
        </p:txBody>
      </p:sp>
      <p:pic>
        <p:nvPicPr>
          <p:cNvPr id="3" name="図 4" descr="テキスト, 地図 が含まれている画像&#10;&#10;非常に高い精度で生成された説明">
            <a:extLst>
              <a:ext uri="{FF2B5EF4-FFF2-40B4-BE49-F238E27FC236}">
                <a16:creationId xmlns:a16="http://schemas.microsoft.com/office/drawing/2014/main" id="{02A3D082-21C7-46A2-BFE4-A69F49705CB7}"/>
              </a:ext>
            </a:extLst>
          </p:cNvPr>
          <p:cNvPicPr>
            <a:picLocks noChangeAspect="1"/>
          </p:cNvPicPr>
          <p:nvPr/>
        </p:nvPicPr>
        <p:blipFill>
          <a:blip r:embed="rId3"/>
          <a:stretch>
            <a:fillRect/>
          </a:stretch>
        </p:blipFill>
        <p:spPr>
          <a:xfrm>
            <a:off x="3886955" y="3358818"/>
            <a:ext cx="4380368" cy="3324166"/>
          </a:xfrm>
          <a:prstGeom prst="rect">
            <a:avLst/>
          </a:prstGeom>
          <a:ln w="28575">
            <a:solidFill>
              <a:schemeClr val="accent2"/>
            </a:solidFill>
          </a:ln>
        </p:spPr>
      </p:pic>
      <p:sp>
        <p:nvSpPr>
          <p:cNvPr id="6" name="テキスト ボックス 5">
            <a:extLst>
              <a:ext uri="{FF2B5EF4-FFF2-40B4-BE49-F238E27FC236}">
                <a16:creationId xmlns:a16="http://schemas.microsoft.com/office/drawing/2014/main" id="{09C0742F-6147-4222-A688-E3F048324909}"/>
              </a:ext>
            </a:extLst>
          </p:cNvPr>
          <p:cNvSpPr txBox="1"/>
          <p:nvPr/>
        </p:nvSpPr>
        <p:spPr>
          <a:xfrm>
            <a:off x="6354024" y="6659081"/>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900">
                <a:latin typeface="ＭＳ Ｐゴシック" panose="020B0600070205080204" pitchFamily="50" charset="-128"/>
                <a:ea typeface="ＭＳ Ｐゴシック" panose="020B0600070205080204" pitchFamily="50" charset="-128"/>
              </a:rPr>
              <a:t>千代田区洪水ハザードマップより引用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8" name="正方形/長方形 7">
            <a:extLst>
              <a:ext uri="{FF2B5EF4-FFF2-40B4-BE49-F238E27FC236}">
                <a16:creationId xmlns:a16="http://schemas.microsoft.com/office/drawing/2014/main" id="{75D38BBA-658C-48D9-B806-30AC3B89FA03}"/>
              </a:ext>
            </a:extLst>
          </p:cNvPr>
          <p:cNvSpPr/>
          <p:nvPr/>
        </p:nvSpPr>
        <p:spPr>
          <a:xfrm>
            <a:off x="1523999" y="3152324"/>
            <a:ext cx="9144000" cy="26541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lang="ja-JP" altLang="en-US" sz="24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また、本スライドの赤枠の内容は、研修を行う地域で発生が想定されている大雨や台風についての被害想定の図等に置き換えて下さい。本スライドでは、千代田区洪水ハザードマップを例示しています。</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58804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12192000" cy="650085"/>
          </a:xfrm>
          <a:solidFill>
            <a:srgbClr val="35A16B"/>
          </a:solidFill>
        </p:spPr>
        <p:txBody>
          <a:bodyPr/>
          <a:lstStyle/>
          <a:p>
            <a:r>
              <a:rPr lang="ja-JP" altLang="en-US" dirty="0"/>
              <a:t>青森県</a:t>
            </a:r>
            <a:r>
              <a:rPr lang="ja-JP" altLang="en-US" dirty="0" smtClean="0"/>
              <a:t>に</a:t>
            </a:r>
            <a:r>
              <a:rPr lang="ja-JP" altLang="en-US" dirty="0"/>
              <a:t>想定されている大雨や台風等の被害</a:t>
            </a:r>
            <a:endParaRPr kumimoji="1" lang="ja-JP" altLang="en-US" dirty="0"/>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a:xfrm>
            <a:off x="9053348" y="6400154"/>
            <a:ext cx="2743200" cy="365125"/>
          </a:xfrm>
        </p:spPr>
        <p:txBody>
          <a:bodyPr/>
          <a:lstStyle/>
          <a:p>
            <a:pPr defTabSz="457200"/>
            <a:r>
              <a:rPr lang="en-US" altLang="ja-JP" sz="1400" dirty="0">
                <a:solidFill>
                  <a:prstClr val="black">
                    <a:lumMod val="75000"/>
                    <a:lumOff val="25000"/>
                  </a:prstClr>
                </a:solidFill>
                <a:latin typeface="+mn-ea"/>
                <a:ea typeface="+mn-ea"/>
              </a:rPr>
              <a:t>9</a:t>
            </a:r>
            <a:endParaRPr lang="ja-JP" altLang="en-US" sz="1400" dirty="0">
              <a:solidFill>
                <a:prstClr val="black">
                  <a:lumMod val="75000"/>
                  <a:lumOff val="25000"/>
                </a:prstClr>
              </a:solidFill>
              <a:latin typeface="+mn-ea"/>
              <a:ea typeface="+mn-ea"/>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83048" y="718368"/>
            <a:ext cx="8625905" cy="2458303"/>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defTabSz="457200">
              <a:spcAft>
                <a:spcPts val="300"/>
              </a:spcAft>
              <a:buFont typeface="Wingdings" panose="05000000000000000000" pitchFamily="2" charset="2"/>
              <a:buChar char="l"/>
            </a:pPr>
            <a:r>
              <a:rPr kumimoji="0"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大雨や台風による主な被害</a:t>
            </a:r>
            <a:endParaRPr kumimoji="0"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800100" lvl="1" indent="-342900" defTabSz="457200">
              <a:spcAft>
                <a:spcPts val="300"/>
              </a:spcAft>
              <a:buFont typeface="Arial" panose="020B0604020202020204" pitchFamily="34" charset="0"/>
              <a:buChar char="•"/>
            </a:pPr>
            <a:r>
              <a:rPr kumimoji="0"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高潮による浸水</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800100" lvl="1" indent="-342900" defTabSz="457200">
              <a:spcAft>
                <a:spcPts val="300"/>
              </a:spcAft>
              <a:buFont typeface="Arial" panose="020B0604020202020204" pitchFamily="34" charset="0"/>
              <a:buChar char="•"/>
            </a:pPr>
            <a:r>
              <a:rPr kumimoji="0"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洪水による浸水</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800100" lvl="1" indent="-342900" defTabSz="457200">
              <a:spcAft>
                <a:spcPts val="300"/>
              </a:spcAft>
              <a:buFont typeface="Arial" panose="020B0604020202020204" pitchFamily="34" charset="0"/>
              <a:buChar char="•"/>
            </a:pPr>
            <a:r>
              <a:rPr kumimoji="0"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低地帯等の内水氾濫による浸水</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800100" lvl="1" indent="-342900" defTabSz="457200">
              <a:spcAft>
                <a:spcPts val="300"/>
              </a:spcAft>
              <a:buFont typeface="Arial" panose="020B0604020202020204" pitchFamily="34" charset="0"/>
              <a:buChar char="•"/>
            </a:pPr>
            <a:r>
              <a:rPr kumimoji="0"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大雨による土砂災害（土石流、がけ崩れ等）</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800100" lvl="1" indent="-342900" defTabSz="457200">
              <a:spcAft>
                <a:spcPts val="300"/>
              </a:spcAft>
              <a:buFont typeface="Arial" panose="020B0604020202020204" pitchFamily="34" charset="0"/>
              <a:buChar char="•"/>
            </a:pPr>
            <a:r>
              <a:rPr kumimoji="0"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強風・竜巻による家屋倒壊等</a:t>
            </a:r>
          </a:p>
        </p:txBody>
      </p:sp>
      <p:sp>
        <p:nvSpPr>
          <p:cNvPr id="6" name="テキスト ボックス 5">
            <a:extLst>
              <a:ext uri="{FF2B5EF4-FFF2-40B4-BE49-F238E27FC236}">
                <a16:creationId xmlns:a16="http://schemas.microsoft.com/office/drawing/2014/main" id="{09C0742F-6147-4222-A688-E3F048324909}"/>
              </a:ext>
            </a:extLst>
          </p:cNvPr>
          <p:cNvSpPr txBox="1"/>
          <p:nvPr/>
        </p:nvSpPr>
        <p:spPr>
          <a:xfrm>
            <a:off x="1715314" y="3344369"/>
            <a:ext cx="13361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kumimoji="0" lang="ja-JP" altLang="en-US" sz="900" dirty="0">
                <a:solidFill>
                  <a:prstClr val="black"/>
                </a:solidFill>
                <a:latin typeface="ＭＳ Ｐゴシック" panose="020B0600070205080204" pitchFamily="50" charset="-128"/>
                <a:ea typeface="ＭＳ Ｐゴシック" panose="020B0600070205080204" pitchFamily="50" charset="-128"/>
              </a:rPr>
              <a:t>（例）</a:t>
            </a:r>
            <a:endParaRPr kumimoji="0" lang="en-US" altLang="ja-JP" sz="900" dirty="0">
              <a:solidFill>
                <a:prstClr val="black"/>
              </a:solidFill>
              <a:latin typeface="ＭＳ Ｐゴシック" panose="020B0600070205080204" pitchFamily="50" charset="-128"/>
              <a:ea typeface="ＭＳ Ｐゴシック" panose="020B0600070205080204" pitchFamily="50" charset="-128"/>
            </a:endParaRPr>
          </a:p>
          <a:p>
            <a:pPr defTabSz="457200"/>
            <a:r>
              <a:rPr kumimoji="0" lang="ja-JP" altLang="en-US" sz="900" dirty="0">
                <a:solidFill>
                  <a:prstClr val="black"/>
                </a:solidFill>
                <a:latin typeface="ＭＳ Ｐゴシック" panose="020B0600070205080204" pitchFamily="50" charset="-128"/>
                <a:ea typeface="ＭＳ Ｐゴシック" panose="020B0600070205080204" pitchFamily="50" charset="-128"/>
              </a:rPr>
              <a:t>岩木川水系平川、腰巻川　洪水浸水想定区域図（想定最大規模）</a:t>
            </a:r>
            <a:endParaRPr kumimoji="0" lang="ja-JP" altLang="en-US" sz="900" dirty="0">
              <a:solidFill>
                <a:prstClr val="black"/>
              </a:solidFill>
              <a:latin typeface="ＭＳ Ｐゴシック" panose="020B0600070205080204" pitchFamily="50" charset="-128"/>
              <a:ea typeface="ＭＳ Ｐゴシック" panose="020B0600070205080204" pitchFamily="50" charset="-128"/>
              <a:cs typeface="Calibri"/>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21" y="3667535"/>
            <a:ext cx="4319017" cy="3046943"/>
          </a:xfrm>
          <a:prstGeom prst="rect">
            <a:avLst/>
          </a:prstGeom>
          <a:ln w="38100">
            <a:solidFill>
              <a:srgbClr val="C00000"/>
            </a:solidFill>
          </a:ln>
        </p:spPr>
      </p:pic>
      <p:pic>
        <p:nvPicPr>
          <p:cNvPr id="7" name="図 6"/>
          <p:cNvPicPr>
            <a:picLocks noChangeAspect="1"/>
          </p:cNvPicPr>
          <p:nvPr/>
        </p:nvPicPr>
        <p:blipFill rotWithShape="1">
          <a:blip r:embed="rId4" cstate="hqprint">
            <a:extLst>
              <a:ext uri="{28A0092B-C50C-407E-A947-70E740481C1C}">
                <a14:useLocalDpi xmlns:a14="http://schemas.microsoft.com/office/drawing/2010/main" val="0"/>
              </a:ext>
            </a:extLst>
          </a:blip>
          <a:srcRect l="2971" t="1656" r="3080" b="4136"/>
          <a:stretch/>
        </p:blipFill>
        <p:spPr>
          <a:xfrm>
            <a:off x="3119244" y="3363406"/>
            <a:ext cx="2497667" cy="3378201"/>
          </a:xfrm>
          <a:prstGeom prst="rect">
            <a:avLst/>
          </a:prstGeom>
          <a:ln w="38100">
            <a:solidFill>
              <a:srgbClr val="C00000"/>
            </a:solidFill>
          </a:ln>
        </p:spPr>
      </p:pic>
      <p:sp>
        <p:nvSpPr>
          <p:cNvPr id="11" name="テキスト ボックス 10">
            <a:extLst>
              <a:ext uri="{FF2B5EF4-FFF2-40B4-BE49-F238E27FC236}">
                <a16:creationId xmlns:a16="http://schemas.microsoft.com/office/drawing/2014/main" id="{09C0742F-6147-4222-A688-E3F048324909}"/>
              </a:ext>
            </a:extLst>
          </p:cNvPr>
          <p:cNvSpPr txBox="1"/>
          <p:nvPr/>
        </p:nvSpPr>
        <p:spPr>
          <a:xfrm>
            <a:off x="5774781" y="3247402"/>
            <a:ext cx="52188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kumimoji="0" lang="ja-JP" altLang="en-US" sz="900" dirty="0">
                <a:solidFill>
                  <a:prstClr val="black"/>
                </a:solidFill>
                <a:latin typeface="ＭＳ Ｐゴシック" panose="020B0600070205080204" pitchFamily="50" charset="-128"/>
                <a:ea typeface="ＭＳ Ｐゴシック" panose="020B0600070205080204" pitchFamily="50" charset="-128"/>
              </a:rPr>
              <a:t>（例）</a:t>
            </a:r>
            <a:endParaRPr kumimoji="0" lang="en-US" altLang="ja-JP" sz="900" dirty="0">
              <a:solidFill>
                <a:prstClr val="black"/>
              </a:solidFill>
              <a:latin typeface="ＭＳ Ｐゴシック" panose="020B0600070205080204" pitchFamily="50" charset="-128"/>
              <a:ea typeface="ＭＳ Ｐゴシック" panose="020B0600070205080204" pitchFamily="50" charset="-128"/>
            </a:endParaRPr>
          </a:p>
          <a:p>
            <a:pPr defTabSz="457200"/>
            <a:r>
              <a:rPr kumimoji="0" lang="ja-JP" altLang="en-US" sz="900" dirty="0">
                <a:solidFill>
                  <a:prstClr val="black"/>
                </a:solidFill>
                <a:latin typeface="ＭＳ Ｐゴシック" panose="020B0600070205080204" pitchFamily="50" charset="-128"/>
                <a:ea typeface="ＭＳ Ｐゴシック" panose="020B0600070205080204" pitchFamily="50" charset="-128"/>
              </a:rPr>
              <a:t>馬淵川水系馬淵川中流　洪水浸水想定区域図（想定最大規模）</a:t>
            </a:r>
            <a:endParaRPr kumimoji="0" lang="ja-JP" altLang="en-US" sz="900" dirty="0">
              <a:solidFill>
                <a:prstClr val="black"/>
              </a:solidFill>
              <a:latin typeface="ＭＳ Ｐゴシック" panose="020B0600070205080204" pitchFamily="50" charset="-128"/>
              <a:ea typeface="ＭＳ Ｐゴシック" panose="020B0600070205080204" pitchFamily="50" charset="-128"/>
              <a:cs typeface="Calibri"/>
            </a:endParaRPr>
          </a:p>
        </p:txBody>
      </p:sp>
    </p:spTree>
    <p:extLst>
      <p:ext uri="{BB962C8B-B14F-4D97-AF65-F5344CB8AC3E}">
        <p14:creationId xmlns:p14="http://schemas.microsoft.com/office/powerpoint/2010/main" val="521786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9077706" y="6356350"/>
            <a:ext cx="2743200" cy="365125"/>
          </a:xfrm>
        </p:spPr>
        <p:txBody>
          <a:bodyPr/>
          <a:lstStyle/>
          <a:p>
            <a:r>
              <a:rPr lang="en-US" altLang="ja-JP" sz="1400" dirty="0" smtClean="0"/>
              <a:t>10</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88221"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＜地震災害＞</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どのような被害が想定されて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6" name="正方形/長方形 5">
            <a:extLst>
              <a:ext uri="{FF2B5EF4-FFF2-40B4-BE49-F238E27FC236}">
                <a16:creationId xmlns:a16="http://schemas.microsoft.com/office/drawing/2014/main" id="{2E33CE15-06CA-4636-B537-4BF0CD518EC1}"/>
              </a:ext>
            </a:extLst>
          </p:cNvPr>
          <p:cNvSpPr/>
          <p:nvPr/>
        </p:nvSpPr>
        <p:spPr>
          <a:xfrm>
            <a:off x="152400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8" name="正方形/長方形 7">
            <a:extLst>
              <a:ext uri="{FF2B5EF4-FFF2-40B4-BE49-F238E27FC236}">
                <a16:creationId xmlns:a16="http://schemas.microsoft.com/office/drawing/2014/main" id="{894406DF-BB6B-4F54-B6FB-F22D6BA6D4C4}"/>
              </a:ext>
            </a:extLst>
          </p:cNvPr>
          <p:cNvSpPr/>
          <p:nvPr/>
        </p:nvSpPr>
        <p:spPr>
          <a:xfrm>
            <a:off x="7315064"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9" name="正方形/長方形 8">
            <a:extLst>
              <a:ext uri="{FF2B5EF4-FFF2-40B4-BE49-F238E27FC236}">
                <a16:creationId xmlns:a16="http://schemas.microsoft.com/office/drawing/2014/main" id="{D111B8BE-A73D-45D1-BDEB-C0C11CF04358}"/>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7" name="フッター プレースホルダー 6"/>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09509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2497513" y="3133847"/>
            <a:ext cx="4025988" cy="330900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想定震度は？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津波の可能性は？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液状化の可能性は？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どのような被害や影響が生じるか？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建物倒壊</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火災</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断水　・・・</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3"/>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a:xfrm>
            <a:off x="8775469" y="6205323"/>
            <a:ext cx="2743200" cy="365125"/>
          </a:xfrm>
        </p:spPr>
        <p:txBody>
          <a:bodyPr/>
          <a:lstStyle/>
          <a:p>
            <a:r>
              <a:rPr lang="en-US" altLang="ja-JP" sz="1400" dirty="0" smtClean="0">
                <a:latin typeface="+mj-lt"/>
              </a:rPr>
              <a:t>11</a:t>
            </a:r>
            <a:endParaRPr kumimoji="1" lang="ja-JP" altLang="en-US" sz="1400" dirty="0">
              <a:latin typeface="+mj-lt"/>
            </a:endParaRP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2079744" y="965082"/>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地震</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6" name="グループ化 5">
            <a:extLst>
              <a:ext uri="{FF2B5EF4-FFF2-40B4-BE49-F238E27FC236}">
                <a16:creationId xmlns:a16="http://schemas.microsoft.com/office/drawing/2014/main" id="{01829DE1-5E0D-47C7-98B5-D06981F1E52A}"/>
              </a:ext>
            </a:extLst>
          </p:cNvPr>
          <p:cNvGrpSpPr/>
          <p:nvPr/>
        </p:nvGrpSpPr>
        <p:grpSpPr>
          <a:xfrm>
            <a:off x="6942473" y="2611860"/>
            <a:ext cx="3011660" cy="3869004"/>
            <a:chOff x="5418473" y="2611860"/>
            <a:chExt cx="3011660" cy="3869004"/>
          </a:xfrm>
        </p:grpSpPr>
        <p:sp>
          <p:nvSpPr>
            <p:cNvPr id="26" name="四角形: メモ 25">
              <a:extLst>
                <a:ext uri="{FF2B5EF4-FFF2-40B4-BE49-F238E27FC236}">
                  <a16:creationId xmlns:a16="http://schemas.microsoft.com/office/drawing/2014/main" id="{47271021-310F-4D64-A055-21A19B774606}"/>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5" name="図 4">
              <a:extLst>
                <a:ext uri="{FF2B5EF4-FFF2-40B4-BE49-F238E27FC236}">
                  <a16:creationId xmlns:a16="http://schemas.microsoft.com/office/drawing/2014/main" id="{C0C4AEAC-8A57-4EAC-8299-991A08A0504C}"/>
                </a:ext>
              </a:extLst>
            </p:cNvPr>
            <p:cNvPicPr>
              <a:picLocks noChangeAspect="1"/>
            </p:cNvPicPr>
            <p:nvPr/>
          </p:nvPicPr>
          <p:blipFill>
            <a:blip r:embed="rId3"/>
            <a:stretch>
              <a:fillRect/>
            </a:stretch>
          </p:blipFill>
          <p:spPr>
            <a:xfrm>
              <a:off x="5672238" y="2782855"/>
              <a:ext cx="2492872" cy="3539208"/>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152400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2517656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2" y="261217"/>
            <a:ext cx="2064989"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ワークシート（地震）</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3996295" y="600979"/>
            <a:ext cx="4358886" cy="210827"/>
          </a:xfrm>
          <a:prstGeom prst="rect">
            <a:avLst/>
          </a:prstGeom>
          <a:noFill/>
        </p:spPr>
        <p:txBody>
          <a:bodyPr wrap="non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自分の地域における地震時の被害を、ハザードマップや被害想定資料で確認してみましょう。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936514"/>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 想定震度</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4505372" y="1300319"/>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C0D41872-2971-466A-BC0D-8AB9F47E6F0A}"/>
              </a:ext>
            </a:extLst>
          </p:cNvPr>
          <p:cNvSpPr/>
          <p:nvPr/>
        </p:nvSpPr>
        <p:spPr>
          <a:xfrm>
            <a:off x="4134560" y="1423899"/>
            <a:ext cx="41549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震度</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0554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津波の可能性</a:t>
            </a:r>
          </a:p>
        </p:txBody>
      </p:sp>
      <p:sp>
        <p:nvSpPr>
          <p:cNvPr id="57" name="正方形/長方形 56">
            <a:extLst>
              <a:ext uri="{FF2B5EF4-FFF2-40B4-BE49-F238E27FC236}">
                <a16:creationId xmlns:a16="http://schemas.microsoft.com/office/drawing/2014/main" id="{AD13C3CA-965E-4989-A3B8-9EF6039D5CF4}"/>
              </a:ext>
            </a:extLst>
          </p:cNvPr>
          <p:cNvSpPr/>
          <p:nvPr/>
        </p:nvSpPr>
        <p:spPr>
          <a:xfrm>
            <a:off x="6109036"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58" name="正方形/長方形 57">
            <a:extLst>
              <a:ext uri="{FF2B5EF4-FFF2-40B4-BE49-F238E27FC236}">
                <a16:creationId xmlns:a16="http://schemas.microsoft.com/office/drawing/2014/main" id="{DF18FF63-A72E-4A48-85F2-C1B73F629CE2}"/>
              </a:ext>
            </a:extLst>
          </p:cNvPr>
          <p:cNvSpPr/>
          <p:nvPr/>
        </p:nvSpPr>
        <p:spPr>
          <a:xfrm>
            <a:off x="5613229" y="2397589"/>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20947" y="2397589"/>
            <a:ext cx="154721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津波の可能性　　あり ・ なし</a:t>
            </a:r>
          </a:p>
        </p:txBody>
      </p:sp>
      <p:sp>
        <p:nvSpPr>
          <p:cNvPr id="61" name="正方形/長方形 60">
            <a:extLst>
              <a:ext uri="{FF2B5EF4-FFF2-40B4-BE49-F238E27FC236}">
                <a16:creationId xmlns:a16="http://schemas.microsoft.com/office/drawing/2014/main" id="{0FDA18C1-B143-4530-AA23-13124C3B17B9}"/>
              </a:ext>
            </a:extLst>
          </p:cNvPr>
          <p:cNvSpPr/>
          <p:nvPr/>
        </p:nvSpPr>
        <p:spPr>
          <a:xfrm>
            <a:off x="7467283"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62" name="正方形/長方形 61">
            <a:extLst>
              <a:ext uri="{FF2B5EF4-FFF2-40B4-BE49-F238E27FC236}">
                <a16:creationId xmlns:a16="http://schemas.microsoft.com/office/drawing/2014/main" id="{C158178E-A25A-4777-883D-B16D23C434C4}"/>
              </a:ext>
            </a:extLst>
          </p:cNvPr>
          <p:cNvSpPr/>
          <p:nvPr/>
        </p:nvSpPr>
        <p:spPr>
          <a:xfrm>
            <a:off x="6869780" y="2397589"/>
            <a:ext cx="64633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到達時間</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877868"/>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液状化の可能性</a:t>
            </a:r>
          </a:p>
        </p:txBody>
      </p:sp>
      <p:sp>
        <p:nvSpPr>
          <p:cNvPr id="69" name="正方形/長方形 68">
            <a:extLst>
              <a:ext uri="{FF2B5EF4-FFF2-40B4-BE49-F238E27FC236}">
                <a16:creationId xmlns:a16="http://schemas.microsoft.com/office/drawing/2014/main" id="{648132D2-C643-499B-A4B3-151811D5321E}"/>
              </a:ext>
            </a:extLst>
          </p:cNvPr>
          <p:cNvSpPr/>
          <p:nvPr/>
        </p:nvSpPr>
        <p:spPr>
          <a:xfrm>
            <a:off x="4118405" y="3322853"/>
            <a:ext cx="158569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液状化の可能性　　あり・なし</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857527"/>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その他、地震によって地域に生じる被害・影響等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10236"/>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6" y="4066881"/>
            <a:ext cx="3762568"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地震によって、津波や液状化以外に、どのような被害や影響があるか</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考えてみましょう。</a:t>
            </a:r>
          </a:p>
        </p:txBody>
      </p:sp>
      <p:cxnSp>
        <p:nvCxnSpPr>
          <p:cNvPr id="19" name="直線コネクタ 18">
            <a:extLst>
              <a:ext uri="{FF2B5EF4-FFF2-40B4-BE49-F238E27FC236}">
                <a16:creationId xmlns:a16="http://schemas.microsoft.com/office/drawing/2014/main" id="{FE0B0870-B4AE-408E-A212-B7A211B0EDFB}"/>
              </a:ext>
            </a:extLst>
          </p:cNvPr>
          <p:cNvCxnSpPr>
            <a:cxnSpLocks/>
          </p:cNvCxnSpPr>
          <p:nvPr/>
        </p:nvCxnSpPr>
        <p:spPr>
          <a:xfrm flipH="1">
            <a:off x="5566356" y="228768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CA18BB-08E8-4E5C-A3E2-9C4994BFD036}"/>
              </a:ext>
            </a:extLst>
          </p:cNvPr>
          <p:cNvCxnSpPr>
            <a:cxnSpLocks/>
          </p:cNvCxnSpPr>
          <p:nvPr/>
        </p:nvCxnSpPr>
        <p:spPr>
          <a:xfrm flipH="1">
            <a:off x="6836848" y="2289825"/>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246F7201-66CB-4D52-A1EE-4A193DB95212}"/>
              </a:ext>
            </a:extLst>
          </p:cNvPr>
          <p:cNvSpPr/>
          <p:nvPr/>
        </p:nvSpPr>
        <p:spPr>
          <a:xfrm>
            <a:off x="6903403" y="172009"/>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r>
              <a:rPr kumimoji="1" lang="en-US" altLang="ja-JP" sz="1400" dirty="0" smtClean="0"/>
              <a:t>12</a:t>
            </a:r>
            <a:endParaRPr kumimoji="1" lang="ja-JP" altLang="en-US" sz="1400" dirty="0"/>
          </a:p>
        </p:txBody>
      </p:sp>
    </p:spTree>
    <p:extLst>
      <p:ext uri="{BB962C8B-B14F-4D97-AF65-F5344CB8AC3E}">
        <p14:creationId xmlns:p14="http://schemas.microsoft.com/office/powerpoint/2010/main" val="3988134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p:txBody>
          <a:bodyPr/>
          <a:lstStyle/>
          <a:p>
            <a:r>
              <a:rPr kumimoji="1" lang="en-US" altLang="ja-JP" sz="1400" dirty="0" smtClean="0"/>
              <a:t>13</a:t>
            </a:r>
            <a:endParaRPr kumimoji="1" lang="ja-JP" altLang="en-US" sz="1400" dirty="0"/>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2770185" y="2202829"/>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5554726" cy="584775"/>
          </a:xfrm>
          <a:prstGeom prst="rect">
            <a:avLst/>
          </a:prstGeom>
          <a:noFill/>
        </p:spPr>
        <p:txBody>
          <a:bodyPr wrap="none" rtlCol="0">
            <a:spAutoFit/>
          </a:bodyPr>
          <a:lstStyle/>
          <a:p>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lang="en-US" altLang="ja-JP" sz="3200" dirty="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64328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6873"/>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smtClean="0"/>
              <a:t>14</a:t>
            </a:r>
            <a:endParaRPr kumimoji="1" lang="ja-JP" altLang="en-US" sz="1400" dirty="0"/>
          </a:p>
        </p:txBody>
      </p:sp>
      <p:grpSp>
        <p:nvGrpSpPr>
          <p:cNvPr id="3" name="グループ化 2">
            <a:extLst>
              <a:ext uri="{FF2B5EF4-FFF2-40B4-BE49-F238E27FC236}">
                <a16:creationId xmlns:a16="http://schemas.microsoft.com/office/drawing/2014/main" id="{F8C44CF5-DBAA-4E78-9EE4-D1FAF6600D02}"/>
              </a:ext>
            </a:extLst>
          </p:cNvPr>
          <p:cNvGrpSpPr/>
          <p:nvPr/>
        </p:nvGrpSpPr>
        <p:grpSpPr>
          <a:xfrm>
            <a:off x="2562252" y="993032"/>
            <a:ext cx="7067496" cy="5420743"/>
            <a:chOff x="868937" y="993031"/>
            <a:chExt cx="7067496" cy="5420743"/>
          </a:xfrm>
        </p:grpSpPr>
        <p:pic>
          <p:nvPicPr>
            <p:cNvPr id="10" name="図 9">
              <a:extLst>
                <a:ext uri="{FF2B5EF4-FFF2-40B4-BE49-F238E27FC236}">
                  <a16:creationId xmlns:a16="http://schemas.microsoft.com/office/drawing/2014/main" id="{561E6D0B-7F29-45D1-AA97-C11C4EC152B1}"/>
                </a:ext>
              </a:extLst>
            </p:cNvPr>
            <p:cNvPicPr>
              <a:picLocks/>
            </p:cNvPicPr>
            <p:nvPr/>
          </p:nvPicPr>
          <p:blipFill rotWithShape="1">
            <a:blip r:embed="rId3"/>
            <a:srcRect l="1564" t="19036" r="50000" b="24305"/>
            <a:stretch/>
          </p:blipFill>
          <p:spPr>
            <a:xfrm>
              <a:off x="4696433" y="3893774"/>
              <a:ext cx="3240000" cy="2520000"/>
            </a:xfrm>
            <a:prstGeom prst="rect">
              <a:avLst/>
            </a:prstGeom>
            <a:ln>
              <a:solidFill>
                <a:schemeClr val="bg1">
                  <a:lumMod val="50000"/>
                </a:schemeClr>
              </a:solidFill>
            </a:ln>
          </p:spPr>
        </p:pic>
        <p:pic>
          <p:nvPicPr>
            <p:cNvPr id="17" name="図 16">
              <a:extLst>
                <a:ext uri="{FF2B5EF4-FFF2-40B4-BE49-F238E27FC236}">
                  <a16:creationId xmlns:a16="http://schemas.microsoft.com/office/drawing/2014/main" id="{A27AB623-6F54-438F-902C-B5C738563BE1}"/>
                </a:ext>
              </a:extLst>
            </p:cNvPr>
            <p:cNvPicPr>
              <a:picLocks/>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439" t="25777" r="65917" b="35797"/>
            <a:stretch/>
          </p:blipFill>
          <p:spPr>
            <a:xfrm>
              <a:off x="4696433" y="993031"/>
              <a:ext cx="3240000" cy="2520000"/>
            </a:xfrm>
            <a:prstGeom prst="rect">
              <a:avLst/>
            </a:prstGeom>
            <a:ln>
              <a:solidFill>
                <a:schemeClr val="bg1">
                  <a:lumMod val="50000"/>
                </a:schemeClr>
              </a:solidFill>
            </a:ln>
          </p:spPr>
        </p:pic>
        <p:pic>
          <p:nvPicPr>
            <p:cNvPr id="15" name="図 14">
              <a:extLst>
                <a:ext uri="{FF2B5EF4-FFF2-40B4-BE49-F238E27FC236}">
                  <a16:creationId xmlns:a16="http://schemas.microsoft.com/office/drawing/2014/main" id="{CD152081-DFBB-4518-A073-460AADFA8714}"/>
                </a:ext>
              </a:extLst>
            </p:cNvPr>
            <p:cNvPicPr>
              <a:picLocks/>
            </p:cNvPicPr>
            <p:nvPr/>
          </p:nvPicPr>
          <p:blipFill rotWithShape="1">
            <a:blip r:embed="rId6"/>
            <a:srcRect t="23776" r="34674" b="-674"/>
            <a:stretch/>
          </p:blipFill>
          <p:spPr>
            <a:xfrm>
              <a:off x="868937" y="993031"/>
              <a:ext cx="3240000" cy="2520000"/>
            </a:xfrm>
            <a:prstGeom prst="rect">
              <a:avLst/>
            </a:prstGeom>
            <a:ln>
              <a:solidFill>
                <a:schemeClr val="bg1">
                  <a:lumMod val="50000"/>
                </a:schemeClr>
              </a:solidFill>
            </a:ln>
          </p:spPr>
        </p:pic>
        <p:sp>
          <p:nvSpPr>
            <p:cNvPr id="9" name="テキスト ボックス 8">
              <a:extLst>
                <a:ext uri="{FF2B5EF4-FFF2-40B4-BE49-F238E27FC236}">
                  <a16:creationId xmlns:a16="http://schemas.microsoft.com/office/drawing/2014/main" id="{A74BF59E-0C4C-4C86-B9FE-31CDD3E01712}"/>
                </a:ext>
              </a:extLst>
            </p:cNvPr>
            <p:cNvSpPr txBox="1"/>
            <p:nvPr/>
          </p:nvSpPr>
          <p:spPr>
            <a:xfrm>
              <a:off x="1876116" y="3194716"/>
              <a:ext cx="1225641"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建物の倒壊</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5375568" y="3182404"/>
              <a:ext cx="2207348"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ブロック塀・石垣の倒壊</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5296619" y="6131961"/>
              <a:ext cx="203962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道路にヒビ、でこぼこ</a:t>
              </a:r>
            </a:p>
          </p:txBody>
        </p:sp>
        <p:pic>
          <p:nvPicPr>
            <p:cNvPr id="24" name="図 23">
              <a:extLst>
                <a:ext uri="{FF2B5EF4-FFF2-40B4-BE49-F238E27FC236}">
                  <a16:creationId xmlns:a16="http://schemas.microsoft.com/office/drawing/2014/main" id="{08F4012B-5FE1-4DDB-AB50-05FAB86A83EC}"/>
                </a:ext>
              </a:extLst>
            </p:cNvPr>
            <p:cNvPicPr>
              <a:picLocks/>
            </p:cNvPicPr>
            <p:nvPr/>
          </p:nvPicPr>
          <p:blipFill rotWithShape="1">
            <a:blip r:embed="rId7"/>
            <a:srcRect t="22653" r="34421"/>
            <a:stretch/>
          </p:blipFill>
          <p:spPr>
            <a:xfrm>
              <a:off x="868937" y="3893774"/>
              <a:ext cx="3240000" cy="2520000"/>
            </a:xfrm>
            <a:prstGeom prst="rect">
              <a:avLst/>
            </a:prstGeom>
            <a:ln>
              <a:solidFill>
                <a:schemeClr val="bg1">
                  <a:lumMod val="50000"/>
                </a:schemeClr>
              </a:solidFill>
            </a:ln>
          </p:spPr>
        </p:pic>
        <p:sp>
          <p:nvSpPr>
            <p:cNvPr id="25" name="テキスト ボックス 24">
              <a:extLst>
                <a:ext uri="{FF2B5EF4-FFF2-40B4-BE49-F238E27FC236}">
                  <a16:creationId xmlns:a16="http://schemas.microsoft.com/office/drawing/2014/main" id="{D7491E4E-ADC0-4EB5-8D98-9798C847D4EB}"/>
                </a:ext>
              </a:extLst>
            </p:cNvPr>
            <p:cNvSpPr txBox="1"/>
            <p:nvPr/>
          </p:nvSpPr>
          <p:spPr>
            <a:xfrm>
              <a:off x="1503326" y="6131961"/>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家具やモノが散乱</a:t>
              </a:r>
            </a:p>
          </p:txBody>
        </p:sp>
      </p:grpSp>
      <p:sp>
        <p:nvSpPr>
          <p:cNvPr id="16"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2562253" y="350242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49" name="テキスト プレースホルダー 8">
            <a:extLst>
              <a:ext uri="{FF2B5EF4-FFF2-40B4-BE49-F238E27FC236}">
                <a16:creationId xmlns:a16="http://schemas.microsoft.com/office/drawing/2014/main" id="{75491CD7-8CB6-4A6C-A9CF-80206BEB0A72}"/>
              </a:ext>
            </a:extLst>
          </p:cNvPr>
          <p:cNvSpPr txBox="1">
            <a:spLocks noChangeArrowheads="1"/>
          </p:cNvSpPr>
          <p:nvPr/>
        </p:nvSpPr>
        <p:spPr>
          <a:xfrm>
            <a:off x="6389747" y="350232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0" name="テキスト プレースホルダー 8">
            <a:extLst>
              <a:ext uri="{FF2B5EF4-FFF2-40B4-BE49-F238E27FC236}">
                <a16:creationId xmlns:a16="http://schemas.microsoft.com/office/drawing/2014/main" id="{94BB6A40-138D-40ED-8E9B-83F6050FD304}"/>
              </a:ext>
            </a:extLst>
          </p:cNvPr>
          <p:cNvSpPr txBox="1">
            <a:spLocks noChangeArrowheads="1"/>
          </p:cNvSpPr>
          <p:nvPr/>
        </p:nvSpPr>
        <p:spPr>
          <a:xfrm>
            <a:off x="2562252" y="643584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1" name="テキスト プレースホルダー 8">
            <a:extLst>
              <a:ext uri="{FF2B5EF4-FFF2-40B4-BE49-F238E27FC236}">
                <a16:creationId xmlns:a16="http://schemas.microsoft.com/office/drawing/2014/main" id="{8D1E6560-A1A0-47FF-BF7C-04AD6CB7FDD4}"/>
              </a:ext>
            </a:extLst>
          </p:cNvPr>
          <p:cNvSpPr txBox="1">
            <a:spLocks noChangeArrowheads="1"/>
          </p:cNvSpPr>
          <p:nvPr/>
        </p:nvSpPr>
        <p:spPr>
          <a:xfrm>
            <a:off x="6399300" y="6435844"/>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0" name="正方形/長方形 19">
            <a:extLst>
              <a:ext uri="{FF2B5EF4-FFF2-40B4-BE49-F238E27FC236}">
                <a16:creationId xmlns:a16="http://schemas.microsoft.com/office/drawing/2014/main" id="{2BC85E44-6238-460C-B931-93044E287207}"/>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175491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7723"/>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smtClean="0"/>
              <a:t>15</a:t>
            </a:r>
            <a:endParaRPr kumimoji="1" lang="ja-JP" altLang="en-US" sz="1400" dirty="0"/>
          </a:p>
        </p:txBody>
      </p:sp>
      <p:pic>
        <p:nvPicPr>
          <p:cNvPr id="58" name="図 57">
            <a:extLst>
              <a:ext uri="{FF2B5EF4-FFF2-40B4-BE49-F238E27FC236}">
                <a16:creationId xmlns:a16="http://schemas.microsoft.com/office/drawing/2014/main" id="{378825F3-F457-4C58-948D-96661BEB44A6}"/>
              </a:ext>
            </a:extLst>
          </p:cNvPr>
          <p:cNvPicPr>
            <a:picLocks/>
          </p:cNvPicPr>
          <p:nvPr/>
        </p:nvPicPr>
        <p:blipFill rotWithShape="1">
          <a:blip r:embed="rId3"/>
          <a:srcRect t="18865" r="39906" b="10486"/>
          <a:stretch/>
        </p:blipFill>
        <p:spPr>
          <a:xfrm>
            <a:off x="2392938" y="996222"/>
            <a:ext cx="3590071" cy="2520000"/>
          </a:xfrm>
          <a:prstGeom prst="rect">
            <a:avLst/>
          </a:prstGeom>
          <a:ln>
            <a:solidFill>
              <a:schemeClr val="bg1">
                <a:lumMod val="50000"/>
              </a:schemeClr>
            </a:solidFill>
          </a:ln>
        </p:spPr>
      </p:pic>
      <p:pic>
        <p:nvPicPr>
          <p:cNvPr id="56" name="図 55">
            <a:extLst>
              <a:ext uri="{FF2B5EF4-FFF2-40B4-BE49-F238E27FC236}">
                <a16:creationId xmlns:a16="http://schemas.microsoft.com/office/drawing/2014/main" id="{71C1922B-1EA7-482C-B60D-871438BF3211}"/>
              </a:ext>
            </a:extLst>
          </p:cNvPr>
          <p:cNvPicPr>
            <a:picLocks/>
          </p:cNvPicPr>
          <p:nvPr/>
        </p:nvPicPr>
        <p:blipFill rotWithShape="1">
          <a:blip r:embed="rId4"/>
          <a:srcRect l="6199" t="19554" r="27157" b="2000"/>
          <a:stretch/>
        </p:blipFill>
        <p:spPr>
          <a:xfrm>
            <a:off x="6208993" y="993031"/>
            <a:ext cx="3590071" cy="2520000"/>
          </a:xfrm>
          <a:prstGeom prst="rect">
            <a:avLst/>
          </a:prstGeom>
          <a:ln>
            <a:solidFill>
              <a:schemeClr val="bg1">
                <a:lumMod val="50000"/>
              </a:schemeClr>
            </a:solidFill>
          </a:ln>
        </p:spPr>
      </p:pic>
      <p:sp>
        <p:nvSpPr>
          <p:cNvPr id="57" name="テキスト ボックス 56">
            <a:extLst>
              <a:ext uri="{FF2B5EF4-FFF2-40B4-BE49-F238E27FC236}">
                <a16:creationId xmlns:a16="http://schemas.microsoft.com/office/drawing/2014/main" id="{C665B4A5-5801-4A2D-AC76-F05C267E44A3}"/>
              </a:ext>
            </a:extLst>
          </p:cNvPr>
          <p:cNvSpPr txBox="1"/>
          <p:nvPr/>
        </p:nvSpPr>
        <p:spPr>
          <a:xfrm>
            <a:off x="7389996" y="3226883"/>
            <a:ext cx="1228065"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津波</a:t>
            </a:r>
          </a:p>
        </p:txBody>
      </p:sp>
      <p:pic>
        <p:nvPicPr>
          <p:cNvPr id="49" name="図 48">
            <a:extLst>
              <a:ext uri="{FF2B5EF4-FFF2-40B4-BE49-F238E27FC236}">
                <a16:creationId xmlns:a16="http://schemas.microsoft.com/office/drawing/2014/main" id="{306AE397-6181-4F25-A49E-3B6DC0CA4C6B}"/>
              </a:ext>
            </a:extLst>
          </p:cNvPr>
          <p:cNvPicPr>
            <a:picLocks/>
          </p:cNvPicPr>
          <p:nvPr/>
        </p:nvPicPr>
        <p:blipFill rotWithShape="1">
          <a:blip r:embed="rId5"/>
          <a:srcRect t="20781" r="59684" b="31733"/>
          <a:stretch/>
        </p:blipFill>
        <p:spPr>
          <a:xfrm>
            <a:off x="2392937" y="3932151"/>
            <a:ext cx="3590070" cy="2520000"/>
          </a:xfrm>
          <a:prstGeom prst="rect">
            <a:avLst/>
          </a:prstGeom>
          <a:ln>
            <a:solidFill>
              <a:schemeClr val="bg1">
                <a:lumMod val="50000"/>
              </a:schemeClr>
            </a:solidFill>
          </a:ln>
        </p:spPr>
      </p:pic>
      <p:pic>
        <p:nvPicPr>
          <p:cNvPr id="48" name="図 47">
            <a:extLst>
              <a:ext uri="{FF2B5EF4-FFF2-40B4-BE49-F238E27FC236}">
                <a16:creationId xmlns:a16="http://schemas.microsoft.com/office/drawing/2014/main" id="{880E46B8-F84B-4AC9-87FB-D931A75554D6}"/>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6114" t="19900" r="26421" b="244"/>
          <a:stretch/>
        </p:blipFill>
        <p:spPr>
          <a:xfrm>
            <a:off x="6208993" y="3911315"/>
            <a:ext cx="3590071" cy="2520000"/>
          </a:xfrm>
          <a:prstGeom prst="rect">
            <a:avLst/>
          </a:prstGeom>
          <a:ln>
            <a:solidFill>
              <a:schemeClr val="bg1">
                <a:lumMod val="50000"/>
              </a:schemeClr>
            </a:solidFill>
          </a:ln>
        </p:spPr>
      </p:pic>
      <p:sp>
        <p:nvSpPr>
          <p:cNvPr id="26" name="テキスト ボックス 25">
            <a:extLst>
              <a:ext uri="{FF2B5EF4-FFF2-40B4-BE49-F238E27FC236}">
                <a16:creationId xmlns:a16="http://schemas.microsoft.com/office/drawing/2014/main" id="{CB301732-559C-475B-9E54-CB44FA19A1F4}"/>
              </a:ext>
            </a:extLst>
          </p:cNvPr>
          <p:cNvSpPr txBox="1"/>
          <p:nvPr/>
        </p:nvSpPr>
        <p:spPr>
          <a:xfrm>
            <a:off x="3573939" y="6182227"/>
            <a:ext cx="1228065"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液状化</a:t>
            </a:r>
          </a:p>
        </p:txBody>
      </p:sp>
      <p:sp>
        <p:nvSpPr>
          <p:cNvPr id="39" name="テキスト ボックス 38">
            <a:extLst>
              <a:ext uri="{FF2B5EF4-FFF2-40B4-BE49-F238E27FC236}">
                <a16:creationId xmlns:a16="http://schemas.microsoft.com/office/drawing/2014/main" id="{91FD462B-1990-46F7-868B-B0C72205E25B}"/>
              </a:ext>
            </a:extLst>
          </p:cNvPr>
          <p:cNvSpPr txBox="1"/>
          <p:nvPr/>
        </p:nvSpPr>
        <p:spPr>
          <a:xfrm>
            <a:off x="7305029" y="6179934"/>
            <a:ext cx="1386209"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延焼火災</a:t>
            </a:r>
          </a:p>
        </p:txBody>
      </p:sp>
      <p:sp>
        <p:nvSpPr>
          <p:cNvPr id="53" name="テキスト ボックス 52">
            <a:extLst>
              <a:ext uri="{FF2B5EF4-FFF2-40B4-BE49-F238E27FC236}">
                <a16:creationId xmlns:a16="http://schemas.microsoft.com/office/drawing/2014/main" id="{2562C931-0704-44BE-A1A5-03E6B08CA0A8}"/>
              </a:ext>
            </a:extLst>
          </p:cNvPr>
          <p:cNvSpPr txBox="1"/>
          <p:nvPr/>
        </p:nvSpPr>
        <p:spPr>
          <a:xfrm>
            <a:off x="3498916" y="3226883"/>
            <a:ext cx="1378113"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土砂災害</a:t>
            </a:r>
          </a:p>
        </p:txBody>
      </p:sp>
      <p:sp>
        <p:nvSpPr>
          <p:cNvPr id="13" name="テキスト プレースホルダー 8">
            <a:extLst>
              <a:ext uri="{FF2B5EF4-FFF2-40B4-BE49-F238E27FC236}">
                <a16:creationId xmlns:a16="http://schemas.microsoft.com/office/drawing/2014/main" id="{896B4FC6-537D-4706-82FC-5BD84029B93A}"/>
              </a:ext>
            </a:extLst>
          </p:cNvPr>
          <p:cNvSpPr txBox="1">
            <a:spLocks noChangeArrowheads="1"/>
          </p:cNvSpPr>
          <p:nvPr/>
        </p:nvSpPr>
        <p:spPr>
          <a:xfrm>
            <a:off x="2392937" y="3536589"/>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6" name="テキスト プレースホルダー 8">
            <a:extLst>
              <a:ext uri="{FF2B5EF4-FFF2-40B4-BE49-F238E27FC236}">
                <a16:creationId xmlns:a16="http://schemas.microsoft.com/office/drawing/2014/main" id="{4AE9DA82-140A-4FB4-ACEF-699FC6824A3E}"/>
              </a:ext>
            </a:extLst>
          </p:cNvPr>
          <p:cNvSpPr txBox="1">
            <a:spLocks noChangeArrowheads="1"/>
          </p:cNvSpPr>
          <p:nvPr/>
        </p:nvSpPr>
        <p:spPr>
          <a:xfrm>
            <a:off x="6208993" y="6435844"/>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7" name="テキスト プレースホルダー 8">
            <a:extLst>
              <a:ext uri="{FF2B5EF4-FFF2-40B4-BE49-F238E27FC236}">
                <a16:creationId xmlns:a16="http://schemas.microsoft.com/office/drawing/2014/main" id="{5C3F1CC2-32DD-4504-8374-EFB4C2552D38}"/>
              </a:ext>
            </a:extLst>
          </p:cNvPr>
          <p:cNvSpPr txBox="1">
            <a:spLocks noChangeArrowheads="1"/>
          </p:cNvSpPr>
          <p:nvPr/>
        </p:nvSpPr>
        <p:spPr>
          <a:xfrm>
            <a:off x="6208995" y="3521706"/>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718B1A6E-C3FA-441B-96A3-1154C406CB54}"/>
              </a:ext>
            </a:extLst>
          </p:cNvPr>
          <p:cNvSpPr txBox="1">
            <a:spLocks noChangeArrowheads="1"/>
          </p:cNvSpPr>
          <p:nvPr/>
        </p:nvSpPr>
        <p:spPr>
          <a:xfrm>
            <a:off x="2392936" y="6435844"/>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2" name="正方形/長方形 21">
            <a:extLst>
              <a:ext uri="{FF2B5EF4-FFF2-40B4-BE49-F238E27FC236}">
                <a16:creationId xmlns:a16="http://schemas.microsoft.com/office/drawing/2014/main" id="{B6DA0F83-5772-4CAB-A968-FE98A31F1F01}"/>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01443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3827A5C-421A-4DD4-9F75-22EEF172B075}"/>
              </a:ext>
            </a:extLst>
          </p:cNvPr>
          <p:cNvGrpSpPr/>
          <p:nvPr/>
        </p:nvGrpSpPr>
        <p:grpSpPr>
          <a:xfrm>
            <a:off x="2374900" y="987690"/>
            <a:ext cx="7442203" cy="5515279"/>
            <a:chOff x="787192" y="987689"/>
            <a:chExt cx="7442203" cy="5515279"/>
          </a:xfrm>
        </p:grpSpPr>
        <p:pic>
          <p:nvPicPr>
            <p:cNvPr id="13" name="図 12">
              <a:extLst>
                <a:ext uri="{FF2B5EF4-FFF2-40B4-BE49-F238E27FC236}">
                  <a16:creationId xmlns:a16="http://schemas.microsoft.com/office/drawing/2014/main" id="{8ECE2C1E-C7C3-4B16-8A47-A367BA28836A}"/>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0593" t="33352" r="36331" b="15871"/>
            <a:stretch/>
          </p:blipFill>
          <p:spPr>
            <a:xfrm>
              <a:off x="4701395" y="987689"/>
              <a:ext cx="3528000" cy="2572360"/>
            </a:xfrm>
            <a:prstGeom prst="rect">
              <a:avLst/>
            </a:prstGeom>
          </p:spPr>
        </p:pic>
        <p:pic>
          <p:nvPicPr>
            <p:cNvPr id="14" name="図 13" descr="夜の街の風景&#10;&#10;自動的に生成された説明">
              <a:extLst>
                <a:ext uri="{FF2B5EF4-FFF2-40B4-BE49-F238E27FC236}">
                  <a16:creationId xmlns:a16="http://schemas.microsoft.com/office/drawing/2014/main" id="{B5B71F13-A5BB-405D-833E-B2FA57A49684}"/>
                </a:ext>
              </a:extLst>
            </p:cNvPr>
            <p:cNvPicPr>
              <a:picLocks/>
            </p:cNvPicPr>
            <p:nvPr/>
          </p:nvPicPr>
          <p:blipFill rotWithShape="1">
            <a:blip r:embed="rId5">
              <a:extLst>
                <a:ext uri="{28A0092B-C50C-407E-A947-70E740481C1C}">
                  <a14:useLocalDpi xmlns:a14="http://schemas.microsoft.com/office/drawing/2010/main" val="0"/>
                </a:ext>
              </a:extLst>
            </a:blip>
            <a:srcRect l="4110" r="4345"/>
            <a:stretch/>
          </p:blipFill>
          <p:spPr>
            <a:xfrm>
              <a:off x="787192" y="1008719"/>
              <a:ext cx="3528000" cy="2574000"/>
            </a:xfrm>
            <a:prstGeom prst="rect">
              <a:avLst/>
            </a:prstGeom>
          </p:spPr>
        </p:pic>
        <p:pic>
          <p:nvPicPr>
            <p:cNvPr id="15" name="図 14" descr="流し, 座る, 猫, ホワイト が含まれている画像&#10;&#10;自動的に生成された説明">
              <a:extLst>
                <a:ext uri="{FF2B5EF4-FFF2-40B4-BE49-F238E27FC236}">
                  <a16:creationId xmlns:a16="http://schemas.microsoft.com/office/drawing/2014/main" id="{7B060BDA-65BA-4A42-907F-05DA3377F0DC}"/>
                </a:ext>
              </a:extLst>
            </p:cNvPr>
            <p:cNvPicPr>
              <a:picLocks/>
            </p:cNvPicPr>
            <p:nvPr/>
          </p:nvPicPr>
          <p:blipFill rotWithShape="1">
            <a:blip r:embed="rId6">
              <a:extLst>
                <a:ext uri="{28A0092B-C50C-407E-A947-70E740481C1C}">
                  <a14:useLocalDpi xmlns:a14="http://schemas.microsoft.com/office/drawing/2010/main" val="0"/>
                </a:ext>
              </a:extLst>
            </a:blip>
            <a:srcRect l="5898" r="8173"/>
            <a:stretch/>
          </p:blipFill>
          <p:spPr>
            <a:xfrm>
              <a:off x="787192" y="3929241"/>
              <a:ext cx="3528000" cy="2572360"/>
            </a:xfrm>
            <a:prstGeom prst="rect">
              <a:avLst/>
            </a:prstGeom>
          </p:spPr>
        </p:pic>
        <p:pic>
          <p:nvPicPr>
            <p:cNvPr id="20" name="図 19">
              <a:extLst>
                <a:ext uri="{FF2B5EF4-FFF2-40B4-BE49-F238E27FC236}">
                  <a16:creationId xmlns:a16="http://schemas.microsoft.com/office/drawing/2014/main" id="{7FD12E92-E745-4E80-A7BA-7EF710EDA0E0}"/>
                </a:ext>
              </a:extLst>
            </p:cNvPr>
            <p:cNvPicPr>
              <a:picLocks/>
            </p:cNvPicPr>
            <p:nvPr/>
          </p:nvPicPr>
          <p:blipFill rotWithShape="1">
            <a:blip r:embed="rId7"/>
            <a:srcRect l="6774"/>
            <a:stretch/>
          </p:blipFill>
          <p:spPr>
            <a:xfrm>
              <a:off x="4701395" y="3927874"/>
              <a:ext cx="3528000" cy="2575094"/>
            </a:xfrm>
            <a:prstGeom prst="rect">
              <a:avLst/>
            </a:prstGeom>
            <a:ln>
              <a:solidFill>
                <a:schemeClr val="tx1">
                  <a:lumMod val="75000"/>
                  <a:lumOff val="25000"/>
                </a:schemeClr>
              </a:solidFill>
            </a:ln>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smtClean="0"/>
              <a:t>16</a:t>
            </a:r>
            <a:endParaRPr kumimoji="1" lang="ja-JP" altLang="en-US" sz="1400" dirty="0"/>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7169886" y="3268676"/>
            <a:ext cx="1923525"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r>
              <a:rPr lang="en-US" altLang="ja-JP" sz="1600"/>
              <a:t>/</a:t>
            </a:r>
            <a:r>
              <a:rPr lang="ja-JP" altLang="en-US" sz="1600"/>
              <a:t>ガス供給停止</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3760312" y="3287456"/>
            <a:ext cx="757174"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6572279" y="6187188"/>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電話使用不可</a:t>
            </a:r>
            <a:r>
              <a:rPr lang="en-US" altLang="ja-JP" sz="1600"/>
              <a:t>/</a:t>
            </a:r>
            <a:r>
              <a:rPr lang="ja-JP" altLang="en-US" sz="1600"/>
              <a:t>ネット使用不可</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3319298" y="6188068"/>
            <a:ext cx="1639203"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下水道使用不可</a:t>
            </a:r>
          </a:p>
        </p:txBody>
      </p:sp>
      <p:sp>
        <p:nvSpPr>
          <p:cNvPr id="16" name="テキスト プレースホルダー 8">
            <a:extLst>
              <a:ext uri="{FF2B5EF4-FFF2-40B4-BE49-F238E27FC236}">
                <a16:creationId xmlns:a16="http://schemas.microsoft.com/office/drawing/2014/main" id="{F08D169A-5651-4417-B80F-157F0FDF81BA}"/>
              </a:ext>
            </a:extLst>
          </p:cNvPr>
          <p:cNvSpPr txBox="1">
            <a:spLocks noChangeArrowheads="1"/>
          </p:cNvSpPr>
          <p:nvPr/>
        </p:nvSpPr>
        <p:spPr>
          <a:xfrm>
            <a:off x="2392937" y="3582856"/>
            <a:ext cx="3509963" cy="209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写真：多摩市ホームページ</a:t>
            </a:r>
          </a:p>
        </p:txBody>
      </p:sp>
      <p:sp>
        <p:nvSpPr>
          <p:cNvPr id="18" name="テキスト プレースホルダー 8">
            <a:extLst>
              <a:ext uri="{FF2B5EF4-FFF2-40B4-BE49-F238E27FC236}">
                <a16:creationId xmlns:a16="http://schemas.microsoft.com/office/drawing/2014/main" id="{C0BB8A45-10ED-423D-A0F4-C8578E72801D}"/>
              </a:ext>
            </a:extLst>
          </p:cNvPr>
          <p:cNvSpPr txBox="1">
            <a:spLocks noChangeArrowheads="1"/>
          </p:cNvSpPr>
          <p:nvPr/>
        </p:nvSpPr>
        <p:spPr>
          <a:xfrm>
            <a:off x="6289102" y="6480799"/>
            <a:ext cx="350996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 防災情報のページ</a:t>
            </a:r>
          </a:p>
        </p:txBody>
      </p:sp>
      <p:sp>
        <p:nvSpPr>
          <p:cNvPr id="19" name="テキスト プレースホルダー 8">
            <a:extLst>
              <a:ext uri="{FF2B5EF4-FFF2-40B4-BE49-F238E27FC236}">
                <a16:creationId xmlns:a16="http://schemas.microsoft.com/office/drawing/2014/main" id="{BA385A66-72D2-452F-83EF-8C7DD1365505}"/>
              </a:ext>
            </a:extLst>
          </p:cNvPr>
          <p:cNvSpPr txBox="1">
            <a:spLocks noChangeArrowheads="1"/>
          </p:cNvSpPr>
          <p:nvPr/>
        </p:nvSpPr>
        <p:spPr>
          <a:xfrm>
            <a:off x="6289103" y="3567972"/>
            <a:ext cx="3509961"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214A08F4-E0F4-45B4-9C30-6193E08E5DE4}"/>
              </a:ext>
            </a:extLst>
          </p:cNvPr>
          <p:cNvSpPr txBox="1">
            <a:spLocks noChangeArrowheads="1"/>
          </p:cNvSpPr>
          <p:nvPr/>
        </p:nvSpPr>
        <p:spPr>
          <a:xfrm>
            <a:off x="2374899" y="6485018"/>
            <a:ext cx="352800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27" name="正方形/長方形 26">
            <a:extLst>
              <a:ext uri="{FF2B5EF4-FFF2-40B4-BE49-F238E27FC236}">
                <a16:creationId xmlns:a16="http://schemas.microsoft.com/office/drawing/2014/main" id="{A73C7667-F92B-4ADA-A59E-CFA19770D808}"/>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53838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0BCA073-86ED-4745-A267-8F559899C15B}"/>
              </a:ext>
            </a:extLst>
          </p:cNvPr>
          <p:cNvSpPr/>
          <p:nvPr/>
        </p:nvSpPr>
        <p:spPr>
          <a:xfrm>
            <a:off x="2758440" y="3441189"/>
            <a:ext cx="6907876" cy="2654419"/>
          </a:xfrm>
          <a:prstGeom prst="roundRect">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1745532" y="1812118"/>
            <a:ext cx="8482719" cy="960889"/>
          </a:xfrm>
        </p:spPr>
        <p:txBody>
          <a:bodyPr>
            <a:noAutofit/>
          </a:bodyPr>
          <a:lstStyle/>
          <a:p>
            <a:r>
              <a:rPr lang="ja-JP" altLang="en-US" sz="4000" dirty="0">
                <a:solidFill>
                  <a:schemeClr val="tx1">
                    <a:lumMod val="75000"/>
                    <a:lumOff val="25000"/>
                  </a:schemeClr>
                </a:solidFill>
                <a:latin typeface="HGPｺﾞｼｯｸE"/>
                <a:ea typeface="HGPｺﾞｼｯｸE"/>
              </a:rPr>
              <a:t>防災リーダーの役割</a:t>
            </a:r>
            <a:r>
              <a:rPr lang="en-US" altLang="ja-JP" sz="4000" dirty="0">
                <a:solidFill>
                  <a:schemeClr val="tx1">
                    <a:lumMod val="75000"/>
                    <a:lumOff val="25000"/>
                  </a:schemeClr>
                </a:solidFill>
                <a:latin typeface="HGPｺﾞｼｯｸE"/>
                <a:ea typeface="HGPｺﾞｼｯｸE"/>
              </a:rPr>
              <a:t>/</a:t>
            </a:r>
            <a:r>
              <a:rPr lang="ja-JP" altLang="en-US" sz="4000" dirty="0">
                <a:solidFill>
                  <a:schemeClr val="tx1">
                    <a:lumMod val="75000"/>
                    <a:lumOff val="25000"/>
                  </a:schemeClr>
                </a:solidFill>
                <a:latin typeface="HGPｺﾞｼｯｸE"/>
                <a:ea typeface="HGPｺﾞｼｯｸE"/>
              </a:rPr>
              <a:t>住民</a:t>
            </a:r>
            <a:br>
              <a:rPr lang="ja-JP" altLang="en-US" sz="4000" dirty="0">
                <a:solidFill>
                  <a:schemeClr val="tx1">
                    <a:lumMod val="75000"/>
                    <a:lumOff val="25000"/>
                  </a:schemeClr>
                </a:solidFill>
                <a:latin typeface="HGPｺﾞｼｯｸE"/>
                <a:ea typeface="HGPｺﾞｼｯｸE"/>
              </a:rPr>
            </a:br>
            <a:r>
              <a:rPr lang="ja-JP" altLang="en-US" sz="4000" dirty="0">
                <a:solidFill>
                  <a:schemeClr val="tx1">
                    <a:lumMod val="75000"/>
                    <a:lumOff val="25000"/>
                  </a:schemeClr>
                </a:solidFill>
                <a:latin typeface="HGPｺﾞｼｯｸE"/>
                <a:ea typeface="HGPｺﾞｼｯｸE"/>
              </a:rPr>
              <a:t>(構成員)の自助意識を高めるには</a:t>
            </a:r>
            <a:endParaRPr lang="ja-JP" altLang="en-US" sz="4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95A81B4A-9519-4B31-95F7-349F2404619F}"/>
              </a:ext>
            </a:extLst>
          </p:cNvPr>
          <p:cNvSpPr/>
          <p:nvPr/>
        </p:nvSpPr>
        <p:spPr>
          <a:xfrm>
            <a:off x="2758440" y="4194174"/>
            <a:ext cx="6675120" cy="769441"/>
          </a:xfrm>
          <a:prstGeom prst="rect">
            <a:avLst/>
          </a:prstGeom>
        </p:spPr>
        <p:txBody>
          <a:bodyPr wrap="square">
            <a:spAutoFit/>
          </a:bodyPr>
          <a:lstStyle/>
          <a:p>
            <a:pPr algn="ctr"/>
            <a:r>
              <a:rPr lang="ja-JP" altLang="en-US" sz="4400" dirty="0">
                <a:latin typeface="HGPｺﾞｼｯｸE" panose="020B0900000000000000" pitchFamily="50" charset="-128"/>
                <a:ea typeface="HGPｺﾞｼｯｸE" panose="020B0900000000000000" pitchFamily="50" charset="-128"/>
              </a:rPr>
              <a:t>災害発生の危険性と避難</a:t>
            </a:r>
          </a:p>
        </p:txBody>
      </p:sp>
    </p:spTree>
    <p:extLst>
      <p:ext uri="{BB962C8B-B14F-4D97-AF65-F5344CB8AC3E}">
        <p14:creationId xmlns:p14="http://schemas.microsoft.com/office/powerpoint/2010/main" val="3797087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smtClean="0"/>
              <a:t>17</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88221"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どのような被害が想定されて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8" name="正方形/長方形 7">
            <a:extLst>
              <a:ext uri="{FF2B5EF4-FFF2-40B4-BE49-F238E27FC236}">
                <a16:creationId xmlns:a16="http://schemas.microsoft.com/office/drawing/2014/main" id="{1A7E8DE0-892D-4AC8-908D-117CA14B108A}"/>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9" name="正方形/長方形 8">
            <a:extLst>
              <a:ext uri="{FF2B5EF4-FFF2-40B4-BE49-F238E27FC236}">
                <a16:creationId xmlns:a16="http://schemas.microsoft.com/office/drawing/2014/main" id="{3DAEDC3B-DB41-4FD1-B930-6F8CBF2C6485}"/>
              </a:ext>
            </a:extLst>
          </p:cNvPr>
          <p:cNvSpPr/>
          <p:nvPr/>
        </p:nvSpPr>
        <p:spPr>
          <a:xfrm>
            <a:off x="7315064"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0" name="正方形/長方形 9">
            <a:extLst>
              <a:ext uri="{FF2B5EF4-FFF2-40B4-BE49-F238E27FC236}">
                <a16:creationId xmlns:a16="http://schemas.microsoft.com/office/drawing/2014/main" id="{2E33CE15-06CA-4636-B537-4BF0CD518EC1}"/>
              </a:ext>
            </a:extLst>
          </p:cNvPr>
          <p:cNvSpPr/>
          <p:nvPr/>
        </p:nvSpPr>
        <p:spPr>
          <a:xfrm>
            <a:off x="152400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31900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2092554" y="3318793"/>
            <a:ext cx="4689059" cy="312405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河川氾濫による洪水の可能性は？　水の深さは？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土砂災害の可能性は？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高潮の可能性は？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その他、気づいた被害等</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600"/>
              </a:spcAft>
              <a:buFont typeface="Wingdings" panose="05000000000000000000" pitchFamily="2" charset="2"/>
              <a:buChar char="ü"/>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強風による建物の損壊</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3"/>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風水害における地域の危険の整理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a:xfrm>
            <a:off x="8743393" y="6260287"/>
            <a:ext cx="2743200" cy="365125"/>
          </a:xfrm>
        </p:spPr>
        <p:txBody>
          <a:bodyPr/>
          <a:lstStyle/>
          <a:p>
            <a:r>
              <a:rPr kumimoji="1" lang="en-US" altLang="ja-JP" sz="1400" dirty="0" smtClean="0">
                <a:latin typeface="+mj-lt"/>
              </a:rPr>
              <a:t>18</a:t>
            </a:r>
            <a:endParaRPr kumimoji="1" lang="ja-JP" altLang="en-US" sz="1400" dirty="0">
              <a:latin typeface="+mj-lt"/>
            </a:endParaRP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2079744" y="965082"/>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3" name="グループ化 2">
            <a:extLst>
              <a:ext uri="{FF2B5EF4-FFF2-40B4-BE49-F238E27FC236}">
                <a16:creationId xmlns:a16="http://schemas.microsoft.com/office/drawing/2014/main" id="{2860B09B-E188-41BA-AA40-7B8754869E1E}"/>
              </a:ext>
            </a:extLst>
          </p:cNvPr>
          <p:cNvGrpSpPr/>
          <p:nvPr/>
        </p:nvGrpSpPr>
        <p:grpSpPr>
          <a:xfrm>
            <a:off x="6942473" y="2611860"/>
            <a:ext cx="3011660" cy="3869004"/>
            <a:chOff x="5418473" y="2611860"/>
            <a:chExt cx="3011660" cy="3869004"/>
          </a:xfrm>
        </p:grpSpPr>
        <p:sp>
          <p:nvSpPr>
            <p:cNvPr id="26" name="四角形: メモ 25">
              <a:extLst>
                <a:ext uri="{FF2B5EF4-FFF2-40B4-BE49-F238E27FC236}">
                  <a16:creationId xmlns:a16="http://schemas.microsoft.com/office/drawing/2014/main" id="{5D2008F4-4866-49F6-91BA-C944F7460105}"/>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2" name="図 1">
              <a:extLst>
                <a:ext uri="{FF2B5EF4-FFF2-40B4-BE49-F238E27FC236}">
                  <a16:creationId xmlns:a16="http://schemas.microsoft.com/office/drawing/2014/main" id="{10E3BBBB-7E1C-4577-B9D7-BE520DB9E385}"/>
                </a:ext>
              </a:extLst>
            </p:cNvPr>
            <p:cNvPicPr>
              <a:picLocks noChangeAspect="1"/>
            </p:cNvPicPr>
            <p:nvPr/>
          </p:nvPicPr>
          <p:blipFill>
            <a:blip r:embed="rId3"/>
            <a:stretch>
              <a:fillRect/>
            </a:stretch>
          </p:blipFill>
          <p:spPr>
            <a:xfrm>
              <a:off x="5659593" y="2770502"/>
              <a:ext cx="2473292" cy="3589973"/>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152400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1473938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1" y="261217"/>
            <a:ext cx="2295821"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ワークシート（風水害）</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4089625" y="600979"/>
            <a:ext cx="4087164" cy="329321"/>
          </a:xfrm>
          <a:prstGeom prst="rect">
            <a:avLst/>
          </a:prstGeom>
          <a:noFill/>
        </p:spPr>
        <p:txBody>
          <a:bodyPr wrap="squar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自分の地域における大雨や台風による被害を、ハザードマップや被害想定資料で確認</a:t>
            </a:r>
            <a:r>
              <a:rPr lang="ja-JP" altLang="en-US" sz="770">
                <a:latin typeface="ＭＳ ゴシック" panose="020B0609070205080204" pitchFamily="49" charset="-128"/>
                <a:ea typeface="ＭＳ ゴシック" panose="020B0609070205080204" pitchFamily="49" charset="-128"/>
              </a:rPr>
              <a:t>してみましょう</a:t>
            </a:r>
            <a:r>
              <a:rPr lang="ja-JP" altLang="en-US" sz="770" dirty="0">
                <a:latin typeface="ＭＳ ゴシック" panose="020B0609070205080204" pitchFamily="49" charset="-128"/>
                <a:ea typeface="ＭＳ ゴシック" panose="020B0609070205080204" pitchFamily="49" charset="-128"/>
              </a:rPr>
              <a:t>。</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1003819"/>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①河川による洪水等による浸水害の可能性</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72846"/>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土砂災害の可能性</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30342" y="2460457"/>
            <a:ext cx="177805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土砂災害の可能性　　あり ・ なし</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945173"/>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高潮の可能性</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92483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その他、大雨・台風によって地域に生じる被害や影響等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77541"/>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7" y="4134186"/>
            <a:ext cx="3993401"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大雨や台風によって、上記以外に、どのような被害や影響があるか考えて</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みましょう。</a:t>
            </a:r>
          </a:p>
        </p:txBody>
      </p:sp>
      <p:sp>
        <p:nvSpPr>
          <p:cNvPr id="22" name="正方形/長方形 21">
            <a:extLst>
              <a:ext uri="{FF2B5EF4-FFF2-40B4-BE49-F238E27FC236}">
                <a16:creationId xmlns:a16="http://schemas.microsoft.com/office/drawing/2014/main" id="{D45BA315-6BEA-4F4C-AA0F-CDF9D485CB8E}"/>
              </a:ext>
            </a:extLst>
          </p:cNvPr>
          <p:cNvSpPr/>
          <p:nvPr/>
        </p:nvSpPr>
        <p:spPr>
          <a:xfrm>
            <a:off x="6152777" y="331754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3" name="正方形/長方形 22">
            <a:extLst>
              <a:ext uri="{FF2B5EF4-FFF2-40B4-BE49-F238E27FC236}">
                <a16:creationId xmlns:a16="http://schemas.microsoft.com/office/drawing/2014/main" id="{4B9C92BB-FC46-450E-8B2D-29BB1B772863}"/>
              </a:ext>
            </a:extLst>
          </p:cNvPr>
          <p:cNvSpPr/>
          <p:nvPr/>
        </p:nvSpPr>
        <p:spPr>
          <a:xfrm>
            <a:off x="5656349" y="3441128"/>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5" name="正方形/長方形 24">
            <a:extLst>
              <a:ext uri="{FF2B5EF4-FFF2-40B4-BE49-F238E27FC236}">
                <a16:creationId xmlns:a16="http://schemas.microsoft.com/office/drawing/2014/main" id="{1D08BC00-CBBE-4641-9B1A-738010724CEA}"/>
              </a:ext>
            </a:extLst>
          </p:cNvPr>
          <p:cNvSpPr/>
          <p:nvPr/>
        </p:nvSpPr>
        <p:spPr>
          <a:xfrm>
            <a:off x="4121285" y="3441128"/>
            <a:ext cx="1470274"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高潮の可能性　あり ・ なし</a:t>
            </a:r>
          </a:p>
        </p:txBody>
      </p:sp>
      <p:cxnSp>
        <p:nvCxnSpPr>
          <p:cNvPr id="29" name="直線コネクタ 28">
            <a:extLst>
              <a:ext uri="{FF2B5EF4-FFF2-40B4-BE49-F238E27FC236}">
                <a16:creationId xmlns:a16="http://schemas.microsoft.com/office/drawing/2014/main" id="{2BDA787F-AF3B-4815-895C-E1DC47F82EE3}"/>
              </a:ext>
            </a:extLst>
          </p:cNvPr>
          <p:cNvCxnSpPr>
            <a:cxnSpLocks/>
          </p:cNvCxnSpPr>
          <p:nvPr/>
        </p:nvCxnSpPr>
        <p:spPr>
          <a:xfrm flipH="1">
            <a:off x="5556733" y="3338940"/>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37E92728-692C-42D6-8690-31C91C352ABC}"/>
              </a:ext>
            </a:extLst>
          </p:cNvPr>
          <p:cNvSpPr/>
          <p:nvPr/>
        </p:nvSpPr>
        <p:spPr>
          <a:xfrm>
            <a:off x="6938419" y="159138"/>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6" name="正方形/長方形 25">
            <a:extLst>
              <a:ext uri="{FF2B5EF4-FFF2-40B4-BE49-F238E27FC236}">
                <a16:creationId xmlns:a16="http://schemas.microsoft.com/office/drawing/2014/main" id="{FC4D2A7F-B88F-45F1-82FA-F82A86620889}"/>
              </a:ext>
            </a:extLst>
          </p:cNvPr>
          <p:cNvSpPr/>
          <p:nvPr/>
        </p:nvSpPr>
        <p:spPr>
          <a:xfrm>
            <a:off x="6799074" y="1367624"/>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A47D89B7-F962-46C4-8274-F9A0771FCE8C}"/>
              </a:ext>
            </a:extLst>
          </p:cNvPr>
          <p:cNvSpPr/>
          <p:nvPr/>
        </p:nvSpPr>
        <p:spPr>
          <a:xfrm>
            <a:off x="6302646" y="1491205"/>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8" name="正方形/長方形 27">
            <a:extLst>
              <a:ext uri="{FF2B5EF4-FFF2-40B4-BE49-F238E27FC236}">
                <a16:creationId xmlns:a16="http://schemas.microsoft.com/office/drawing/2014/main" id="{14D73D7C-9FF0-4DBE-AA46-38BD419E42FF}"/>
              </a:ext>
            </a:extLst>
          </p:cNvPr>
          <p:cNvSpPr/>
          <p:nvPr/>
        </p:nvSpPr>
        <p:spPr>
          <a:xfrm>
            <a:off x="4165853" y="1418342"/>
            <a:ext cx="1418978" cy="368691"/>
          </a:xfrm>
          <a:prstGeom prst="rect">
            <a:avLst/>
          </a:prstGeom>
        </p:spPr>
        <p:txBody>
          <a:bodyPr wrap="none">
            <a:spAutoFit/>
          </a:bodyPr>
          <a:lstStyle/>
          <a:p>
            <a:r>
              <a:rPr lang="ja-JP" altLang="en-US" sz="898" dirty="0">
                <a:latin typeface="HGPｺﾞｼｯｸE" panose="020B0900000000000000" pitchFamily="50" charset="-128"/>
                <a:ea typeface="HGPｺﾞｼｯｸE" panose="020B0900000000000000" pitchFamily="50" charset="-128"/>
              </a:rPr>
              <a:t>洪水や内水氾濫等による</a:t>
            </a:r>
            <a:endParaRPr lang="en-US" altLang="ja-JP" sz="898" dirty="0">
              <a:latin typeface="HGPｺﾞｼｯｸE" panose="020B0900000000000000" pitchFamily="50" charset="-128"/>
              <a:ea typeface="HGPｺﾞｼｯｸE" panose="020B0900000000000000" pitchFamily="50" charset="-128"/>
            </a:endParaRPr>
          </a:p>
          <a:p>
            <a:r>
              <a:rPr lang="ja-JP" altLang="en-US" sz="898" dirty="0">
                <a:latin typeface="HGPｺﾞｼｯｸE" panose="020B0900000000000000" pitchFamily="50" charset="-128"/>
                <a:ea typeface="HGPｺﾞｼｯｸE" panose="020B0900000000000000" pitchFamily="50" charset="-128"/>
              </a:rPr>
              <a:t>浸水害の可能性</a:t>
            </a:r>
          </a:p>
        </p:txBody>
      </p:sp>
      <p:cxnSp>
        <p:nvCxnSpPr>
          <p:cNvPr id="30" name="直線コネクタ 29">
            <a:extLst>
              <a:ext uri="{FF2B5EF4-FFF2-40B4-BE49-F238E27FC236}">
                <a16:creationId xmlns:a16="http://schemas.microsoft.com/office/drawing/2014/main" id="{8CF13F3B-5347-406E-8293-631856DD802D}"/>
              </a:ext>
            </a:extLst>
          </p:cNvPr>
          <p:cNvCxnSpPr>
            <a:cxnSpLocks/>
          </p:cNvCxnSpPr>
          <p:nvPr/>
        </p:nvCxnSpPr>
        <p:spPr>
          <a:xfrm flipH="1">
            <a:off x="6202000" y="138510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868DFCED-0F3B-4814-ADBF-9A7E855316D5}"/>
              </a:ext>
            </a:extLst>
          </p:cNvPr>
          <p:cNvSpPr/>
          <p:nvPr/>
        </p:nvSpPr>
        <p:spPr>
          <a:xfrm>
            <a:off x="5569785" y="1497992"/>
            <a:ext cx="70404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あり ・ なし</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8593975" y="6283576"/>
            <a:ext cx="2743200" cy="365125"/>
          </a:xfrm>
        </p:spPr>
        <p:txBody>
          <a:bodyPr/>
          <a:lstStyle/>
          <a:p>
            <a:r>
              <a:rPr kumimoji="1" lang="en-US" altLang="ja-JP" sz="1400" dirty="0" smtClean="0"/>
              <a:t>19</a:t>
            </a:r>
            <a:endParaRPr kumimoji="1" lang="ja-JP" altLang="en-US" sz="1400" dirty="0"/>
          </a:p>
        </p:txBody>
      </p:sp>
    </p:spTree>
    <p:extLst>
      <p:ext uri="{BB962C8B-B14F-4D97-AF65-F5344CB8AC3E}">
        <p14:creationId xmlns:p14="http://schemas.microsoft.com/office/powerpoint/2010/main" val="2073717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a:xfrm>
            <a:off x="8618913" y="6173787"/>
            <a:ext cx="2743200" cy="365125"/>
          </a:xfrm>
        </p:spPr>
        <p:txBody>
          <a:bodyPr/>
          <a:lstStyle/>
          <a:p>
            <a:r>
              <a:rPr lang="en-US" altLang="ja-JP" sz="1400" dirty="0" smtClean="0"/>
              <a:t>20</a:t>
            </a:r>
            <a:endParaRPr kumimoji="1" lang="ja-JP" altLang="en-US" sz="1400" dirty="0"/>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2770185" y="2202829"/>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5554726" cy="584775"/>
          </a:xfrm>
          <a:prstGeom prst="rect">
            <a:avLst/>
          </a:prstGeom>
          <a:noFill/>
        </p:spPr>
        <p:txBody>
          <a:bodyPr wrap="none" rtlCol="0">
            <a:spAutoFit/>
          </a:bodyPr>
          <a:lstStyle/>
          <a:p>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lang="en-US" altLang="ja-JP" sz="3200" dirty="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9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47397C9F-7959-437B-8C12-E9B9F5C0E296}"/>
              </a:ext>
            </a:extLst>
          </p:cNvPr>
          <p:cNvGrpSpPr/>
          <p:nvPr/>
        </p:nvGrpSpPr>
        <p:grpSpPr>
          <a:xfrm>
            <a:off x="2536668" y="994731"/>
            <a:ext cx="7118667" cy="5470674"/>
            <a:chOff x="-239309" y="994731"/>
            <a:chExt cx="7118667" cy="5470674"/>
          </a:xfrm>
        </p:grpSpPr>
        <p:pic>
          <p:nvPicPr>
            <p:cNvPr id="13" name="図 12" descr="山, 屋外, 自然, 岩 が含まれている画像&#10;&#10;自動的に生成された説明">
              <a:extLst>
                <a:ext uri="{FF2B5EF4-FFF2-40B4-BE49-F238E27FC236}">
                  <a16:creationId xmlns:a16="http://schemas.microsoft.com/office/drawing/2014/main" id="{2B78D383-4360-4C77-B641-5DF516A78CC8}"/>
                </a:ext>
              </a:extLst>
            </p:cNvPr>
            <p:cNvPicPr>
              <a:picLocks/>
            </p:cNvPicPr>
            <p:nvPr/>
          </p:nvPicPr>
          <p:blipFill>
            <a:blip r:embed="rId3" cstate="hqprint">
              <a:extLst>
                <a:ext uri="{28A0092B-C50C-407E-A947-70E740481C1C}">
                  <a14:useLocalDpi xmlns:a14="http://schemas.microsoft.com/office/drawing/2010/main" val="0"/>
                </a:ext>
              </a:extLst>
            </a:blip>
            <a:stretch>
              <a:fillRect/>
            </a:stretch>
          </p:blipFill>
          <p:spPr>
            <a:xfrm>
              <a:off x="3448558" y="3891405"/>
              <a:ext cx="3430800" cy="2574000"/>
            </a:xfrm>
            <a:prstGeom prst="rect">
              <a:avLst/>
            </a:prstGeom>
          </p:spPr>
        </p:pic>
        <p:pic>
          <p:nvPicPr>
            <p:cNvPr id="15" name="図 14" descr="屋外, 建物, トラック, 古い が含まれている画像&#10;&#10;自動的に生成された説明">
              <a:extLst>
                <a:ext uri="{FF2B5EF4-FFF2-40B4-BE49-F238E27FC236}">
                  <a16:creationId xmlns:a16="http://schemas.microsoft.com/office/drawing/2014/main" id="{435F5187-74FE-474A-885B-C83B78DAD684}"/>
                </a:ext>
              </a:extLst>
            </p:cNvPr>
            <p:cNvPicPr>
              <a:picLocks/>
            </p:cNvPicPr>
            <p:nvPr/>
          </p:nvPicPr>
          <p:blipFill>
            <a:blip r:embed="rId4" cstate="hqprint">
              <a:extLst>
                <a:ext uri="{28A0092B-C50C-407E-A947-70E740481C1C}">
                  <a14:useLocalDpi xmlns:a14="http://schemas.microsoft.com/office/drawing/2010/main" val="0"/>
                </a:ext>
              </a:extLst>
            </a:blip>
            <a:stretch>
              <a:fillRect/>
            </a:stretch>
          </p:blipFill>
          <p:spPr>
            <a:xfrm>
              <a:off x="-239309" y="3891405"/>
              <a:ext cx="3430800" cy="2574000"/>
            </a:xfrm>
            <a:prstGeom prst="rect">
              <a:avLst/>
            </a:prstGeom>
          </p:spPr>
        </p:pic>
        <p:pic>
          <p:nvPicPr>
            <p:cNvPr id="17" name="図 16" descr="屋外, 水, 座る, テーブル が含まれている画像&#10;&#10;自動的に生成された説明">
              <a:extLst>
                <a:ext uri="{FF2B5EF4-FFF2-40B4-BE49-F238E27FC236}">
                  <a16:creationId xmlns:a16="http://schemas.microsoft.com/office/drawing/2014/main" id="{37C001FA-F13D-42C2-B08F-4740679EE33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448558" y="994731"/>
              <a:ext cx="3430800" cy="2574000"/>
            </a:xfrm>
            <a:prstGeom prst="rect">
              <a:avLst/>
            </a:prstGeom>
          </p:spPr>
        </p:pic>
        <p:pic>
          <p:nvPicPr>
            <p:cNvPr id="21" name="図 20" descr="屋外, 建物, 家, 泥 が含まれている画像&#10;&#10;自動的に生成された説明">
              <a:extLst>
                <a:ext uri="{FF2B5EF4-FFF2-40B4-BE49-F238E27FC236}">
                  <a16:creationId xmlns:a16="http://schemas.microsoft.com/office/drawing/2014/main" id="{0997B294-520E-4182-8357-7DDD245DFD5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39309" y="994731"/>
              <a:ext cx="3430800" cy="2574000"/>
            </a:xfrm>
            <a:prstGeom prst="rect">
              <a:avLst/>
            </a:prstGeom>
          </p:spPr>
        </p:pic>
      </p:grpSp>
      <p:sp>
        <p:nvSpPr>
          <p:cNvPr id="9" name="テキスト ボックス 8">
            <a:extLst>
              <a:ext uri="{FF2B5EF4-FFF2-40B4-BE49-F238E27FC236}">
                <a16:creationId xmlns:a16="http://schemas.microsoft.com/office/drawing/2014/main" id="{A74BF59E-0C4C-4C86-B9FE-31CDD3E01712}"/>
              </a:ext>
            </a:extLst>
          </p:cNvPr>
          <p:cNvSpPr txBox="1"/>
          <p:nvPr/>
        </p:nvSpPr>
        <p:spPr>
          <a:xfrm>
            <a:off x="2649669" y="3220142"/>
            <a:ext cx="3204796"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河川の氾濫による浸水（外水氾濫）</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6310101" y="3220142"/>
            <a:ext cx="3259666"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6560714" y="5916745"/>
            <a:ext cx="2758441"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大雨による がけ崩れ、</a:t>
            </a:r>
            <a:endParaRPr lang="en-US" altLang="ja-JP" sz="1600"/>
          </a:p>
          <a:p>
            <a:r>
              <a:rPr lang="ja-JP" altLang="en-US" sz="1600"/>
              <a:t>地すべり土石流</a:t>
            </a:r>
          </a:p>
        </p:txBody>
      </p:sp>
      <p:sp>
        <p:nvSpPr>
          <p:cNvPr id="25" name="テキスト ボックス 24">
            <a:extLst>
              <a:ext uri="{FF2B5EF4-FFF2-40B4-BE49-F238E27FC236}">
                <a16:creationId xmlns:a16="http://schemas.microsoft.com/office/drawing/2014/main" id="{D7491E4E-ADC0-4EB5-8D98-9798C847D4EB}"/>
              </a:ext>
            </a:extLst>
          </p:cNvPr>
          <p:cNvSpPr txBox="1"/>
          <p:nvPr/>
        </p:nvSpPr>
        <p:spPr>
          <a:xfrm>
            <a:off x="3266457" y="6039857"/>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風による家屋の倒壊</a:t>
            </a:r>
          </a:p>
        </p:txBody>
      </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379"/>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大雨や台風による被害と影響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lang="en-US" altLang="ja-JP" sz="1400" dirty="0" smtClean="0"/>
              <a:t>21</a:t>
            </a:r>
            <a:endParaRPr kumimoji="1" lang="ja-JP" altLang="en-US" sz="1400" dirty="0"/>
          </a:p>
        </p:txBody>
      </p:sp>
      <p:sp>
        <p:nvSpPr>
          <p:cNvPr id="16" name="テキスト プレースホルダー 8">
            <a:extLst>
              <a:ext uri="{FF2B5EF4-FFF2-40B4-BE49-F238E27FC236}">
                <a16:creationId xmlns:a16="http://schemas.microsoft.com/office/drawing/2014/main" id="{8E33EF8D-4CCE-491B-86EF-53705E2C45BA}"/>
              </a:ext>
            </a:extLst>
          </p:cNvPr>
          <p:cNvSpPr txBox="1">
            <a:spLocks noChangeArrowheads="1"/>
          </p:cNvSpPr>
          <p:nvPr/>
        </p:nvSpPr>
        <p:spPr>
          <a:xfrm>
            <a:off x="2536667" y="3565185"/>
            <a:ext cx="3430801"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95A2B454-4ECD-4CE1-986C-63BAB06E4FF9}"/>
              </a:ext>
            </a:extLst>
          </p:cNvPr>
          <p:cNvSpPr txBox="1">
            <a:spLocks noChangeArrowheads="1"/>
          </p:cNvSpPr>
          <p:nvPr/>
        </p:nvSpPr>
        <p:spPr>
          <a:xfrm>
            <a:off x="6224534" y="6480799"/>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写真：総務省消防庁ページ</a:t>
            </a:r>
          </a:p>
        </p:txBody>
      </p:sp>
      <p:sp>
        <p:nvSpPr>
          <p:cNvPr id="19" name="テキスト プレースホルダー 8">
            <a:extLst>
              <a:ext uri="{FF2B5EF4-FFF2-40B4-BE49-F238E27FC236}">
                <a16:creationId xmlns:a16="http://schemas.microsoft.com/office/drawing/2014/main" id="{B5277783-91E4-471B-B3A0-1CEE68F583F8}"/>
              </a:ext>
            </a:extLst>
          </p:cNvPr>
          <p:cNvSpPr txBox="1">
            <a:spLocks noChangeArrowheads="1"/>
          </p:cNvSpPr>
          <p:nvPr/>
        </p:nvSpPr>
        <p:spPr>
          <a:xfrm>
            <a:off x="6224534" y="3554335"/>
            <a:ext cx="3414766"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写真：香川県ホームページ</a:t>
            </a:r>
          </a:p>
        </p:txBody>
      </p:sp>
      <p:sp>
        <p:nvSpPr>
          <p:cNvPr id="20" name="テキスト プレースホルダー 8">
            <a:extLst>
              <a:ext uri="{FF2B5EF4-FFF2-40B4-BE49-F238E27FC236}">
                <a16:creationId xmlns:a16="http://schemas.microsoft.com/office/drawing/2014/main" id="{1A6CA2BB-4DFE-4957-9369-C7209294FE0C}"/>
              </a:ext>
            </a:extLst>
          </p:cNvPr>
          <p:cNvSpPr txBox="1">
            <a:spLocks noChangeArrowheads="1"/>
          </p:cNvSpPr>
          <p:nvPr/>
        </p:nvSpPr>
        <p:spPr>
          <a:xfrm>
            <a:off x="2536667" y="6482435"/>
            <a:ext cx="3430801"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7" name="正方形/長方形 26">
            <a:extLst>
              <a:ext uri="{FF2B5EF4-FFF2-40B4-BE49-F238E27FC236}">
                <a16:creationId xmlns:a16="http://schemas.microsoft.com/office/drawing/2014/main" id="{2943F922-95B4-496E-8618-86D5BFE477A0}"/>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146238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70ED0DA-1769-4A11-A4B0-753368507FFF}"/>
              </a:ext>
            </a:extLst>
          </p:cNvPr>
          <p:cNvGrpSpPr/>
          <p:nvPr/>
        </p:nvGrpSpPr>
        <p:grpSpPr>
          <a:xfrm>
            <a:off x="2492092" y="993092"/>
            <a:ext cx="7207816" cy="5474683"/>
            <a:chOff x="-1442073" y="993091"/>
            <a:chExt cx="7207816" cy="5474683"/>
          </a:xfrm>
        </p:grpSpPr>
        <p:pic>
          <p:nvPicPr>
            <p:cNvPr id="13" name="図 12" descr="屋外, 建物, 水, 道路 が含まれている画像&#10;&#10;自動的に生成された説明">
              <a:extLst>
                <a:ext uri="{FF2B5EF4-FFF2-40B4-BE49-F238E27FC236}">
                  <a16:creationId xmlns:a16="http://schemas.microsoft.com/office/drawing/2014/main" id="{B4BE3C4D-B0C2-4455-9F2B-5C0643469B5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324745" y="3893774"/>
              <a:ext cx="3430800" cy="2574000"/>
            </a:xfrm>
            <a:prstGeom prst="rect">
              <a:avLst/>
            </a:prstGeom>
          </p:spPr>
        </p:pic>
        <p:pic>
          <p:nvPicPr>
            <p:cNvPr id="14" name="図 13" descr="屋外, 道路, ストリート, 光 が含まれている画像&#10;&#10;自動的に生成された説明">
              <a:extLst>
                <a:ext uri="{FF2B5EF4-FFF2-40B4-BE49-F238E27FC236}">
                  <a16:creationId xmlns:a16="http://schemas.microsoft.com/office/drawing/2014/main" id="{BE74FB20-58DA-4288-94ED-E7B5680A7D9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42073" y="3893774"/>
              <a:ext cx="3430800" cy="2574000"/>
            </a:xfrm>
            <a:prstGeom prst="rect">
              <a:avLst/>
            </a:prstGeom>
          </p:spPr>
        </p:pic>
        <p:pic>
          <p:nvPicPr>
            <p:cNvPr id="15" name="図 14" descr="建物, 屋外, 飛行機, ボート が含まれている画像&#10;&#10;自動的に生成された説明">
              <a:extLst>
                <a:ext uri="{FF2B5EF4-FFF2-40B4-BE49-F238E27FC236}">
                  <a16:creationId xmlns:a16="http://schemas.microsoft.com/office/drawing/2014/main" id="{21C99081-7868-4E22-8131-E1B0BCCBC6A9}"/>
                </a:ext>
              </a:extLst>
            </p:cNvPr>
            <p:cNvPicPr>
              <a:picLocks/>
            </p:cNvPicPr>
            <p:nvPr/>
          </p:nvPicPr>
          <p:blipFill rotWithShape="1">
            <a:blip r:embed="rId5">
              <a:extLst>
                <a:ext uri="{28A0092B-C50C-407E-A947-70E740481C1C}">
                  <a14:useLocalDpi xmlns:a14="http://schemas.microsoft.com/office/drawing/2010/main" val="0"/>
                </a:ext>
              </a:extLst>
            </a:blip>
            <a:srcRect l="4089"/>
            <a:stretch/>
          </p:blipFill>
          <p:spPr>
            <a:xfrm>
              <a:off x="-1442073" y="993091"/>
              <a:ext cx="3430800" cy="2574000"/>
            </a:xfrm>
            <a:prstGeom prst="rect">
              <a:avLst/>
            </a:prstGeom>
          </p:spPr>
        </p:pic>
        <p:pic>
          <p:nvPicPr>
            <p:cNvPr id="20" name="図 19">
              <a:extLst>
                <a:ext uri="{FF2B5EF4-FFF2-40B4-BE49-F238E27FC236}">
                  <a16:creationId xmlns:a16="http://schemas.microsoft.com/office/drawing/2014/main" id="{BD597441-F106-4CEC-9702-04DE7CA22F4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20593" t="33352" r="36331" b="15871"/>
            <a:stretch/>
          </p:blipFill>
          <p:spPr>
            <a:xfrm>
              <a:off x="2334943" y="994731"/>
              <a:ext cx="3430800" cy="2572360"/>
            </a:xfrm>
            <a:prstGeom prst="rect">
              <a:avLst/>
            </a:prstGeom>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10638"/>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大雨や台風による被害と影響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smtClean="0"/>
              <a:t>22</a:t>
            </a:r>
            <a:endParaRPr kumimoji="1" lang="ja-JP" altLang="en-US" sz="1400" dirty="0"/>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6306393" y="2974896"/>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endParaRPr lang="en-US" altLang="ja-JP" sz="1600"/>
          </a:p>
          <a:p>
            <a:r>
              <a:rPr lang="ja-JP" altLang="en-US" sz="1600"/>
              <a:t>（施設被害、停電などによる）</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2529446" y="2974896"/>
            <a:ext cx="3356092"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endParaRPr lang="en-US" altLang="ja-JP" sz="1600"/>
          </a:p>
          <a:p>
            <a:r>
              <a:rPr lang="ja-JP" altLang="en-US" sz="1600"/>
              <a:t>（倒木や土砂崩れなどによる）</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6296195" y="5885554"/>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a:t>
            </a:r>
            <a:endParaRPr lang="en-US" altLang="ja-JP" sz="1600"/>
          </a:p>
          <a:p>
            <a:r>
              <a:rPr lang="ja-JP" altLang="en-US" sz="1600"/>
              <a:t>（施設被害、停電などによる）</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2695720" y="5885554"/>
            <a:ext cx="3023544"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通信障害</a:t>
            </a:r>
            <a:endParaRPr lang="en-US" altLang="ja-JP" sz="1600"/>
          </a:p>
          <a:p>
            <a:r>
              <a:rPr lang="ja-JP" altLang="en-US" sz="1600"/>
              <a:t>（停電や伝送路断などによる）</a:t>
            </a:r>
          </a:p>
        </p:txBody>
      </p:sp>
      <p:sp>
        <p:nvSpPr>
          <p:cNvPr id="16" name="テキスト プレースホルダー 8">
            <a:extLst>
              <a:ext uri="{FF2B5EF4-FFF2-40B4-BE49-F238E27FC236}">
                <a16:creationId xmlns:a16="http://schemas.microsoft.com/office/drawing/2014/main" id="{7F6CA0A5-5BA6-42E7-B50E-648C5F2C5532}"/>
              </a:ext>
            </a:extLst>
          </p:cNvPr>
          <p:cNvSpPr txBox="1">
            <a:spLocks noChangeArrowheads="1"/>
          </p:cNvSpPr>
          <p:nvPr/>
        </p:nvSpPr>
        <p:spPr>
          <a:xfrm>
            <a:off x="2454738" y="3548266"/>
            <a:ext cx="3430800" cy="224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写真：兵庫県ホームページ</a:t>
            </a:r>
          </a:p>
        </p:txBody>
      </p:sp>
      <p:sp>
        <p:nvSpPr>
          <p:cNvPr id="18" name="テキスト プレースホルダー 8">
            <a:extLst>
              <a:ext uri="{FF2B5EF4-FFF2-40B4-BE49-F238E27FC236}">
                <a16:creationId xmlns:a16="http://schemas.microsoft.com/office/drawing/2014/main" id="{74B9AFC0-59BA-4F59-89F4-6ABDA3493B3A}"/>
              </a:ext>
            </a:extLst>
          </p:cNvPr>
          <p:cNvSpPr txBox="1">
            <a:spLocks noChangeArrowheads="1"/>
          </p:cNvSpPr>
          <p:nvPr/>
        </p:nvSpPr>
        <p:spPr>
          <a:xfrm>
            <a:off x="6231823" y="6449456"/>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写真：千葉県ホームページ</a:t>
            </a:r>
          </a:p>
        </p:txBody>
      </p:sp>
      <p:sp>
        <p:nvSpPr>
          <p:cNvPr id="19" name="テキスト プレースホルダー 8">
            <a:extLst>
              <a:ext uri="{FF2B5EF4-FFF2-40B4-BE49-F238E27FC236}">
                <a16:creationId xmlns:a16="http://schemas.microsoft.com/office/drawing/2014/main" id="{326658F3-F098-4753-B361-DCEFCC8B630E}"/>
              </a:ext>
            </a:extLst>
          </p:cNvPr>
          <p:cNvSpPr txBox="1">
            <a:spLocks noChangeArrowheads="1"/>
          </p:cNvSpPr>
          <p:nvPr/>
        </p:nvSpPr>
        <p:spPr>
          <a:xfrm>
            <a:off x="6269108" y="3573484"/>
            <a:ext cx="3414766" cy="22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DBE39718-FA6F-47DD-99BC-C5B14AB9E8FA}"/>
              </a:ext>
            </a:extLst>
          </p:cNvPr>
          <p:cNvSpPr txBox="1">
            <a:spLocks noChangeArrowheads="1"/>
          </p:cNvSpPr>
          <p:nvPr/>
        </p:nvSpPr>
        <p:spPr>
          <a:xfrm>
            <a:off x="2492093" y="6482435"/>
            <a:ext cx="3430801" cy="189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写真：宮古島地方気象台ホームページ</a:t>
            </a:r>
          </a:p>
        </p:txBody>
      </p:sp>
      <p:sp>
        <p:nvSpPr>
          <p:cNvPr id="22" name="正方形/長方形 21">
            <a:extLst>
              <a:ext uri="{FF2B5EF4-FFF2-40B4-BE49-F238E27FC236}">
                <a16:creationId xmlns:a16="http://schemas.microsoft.com/office/drawing/2014/main" id="{87E4DB5C-BD3B-4231-8019-CADF70B0C896}"/>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66987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E8B2F13-3996-4051-8D44-7F8323DDDFC6}"/>
              </a:ext>
            </a:extLst>
          </p:cNvPr>
          <p:cNvSpPr txBox="1"/>
          <p:nvPr/>
        </p:nvSpPr>
        <p:spPr>
          <a:xfrm>
            <a:off x="370590" y="1418541"/>
            <a:ext cx="10054136" cy="4524315"/>
          </a:xfrm>
          <a:prstGeom prst="rect">
            <a:avLst/>
          </a:prstGeom>
          <a:noFill/>
        </p:spPr>
        <p:txBody>
          <a:bodyPr wrap="square" rtlCol="0">
            <a:spAutoFit/>
          </a:bodyPr>
          <a:lstStyle/>
          <a:p>
            <a:r>
              <a:rPr lang="ja-JP" altLang="en-US" sz="1600" b="1" dirty="0"/>
              <a:t>　●準備するもの</a:t>
            </a:r>
            <a:endParaRPr lang="en-US" altLang="ja-JP" sz="1600" b="1" dirty="0"/>
          </a:p>
          <a:p>
            <a:r>
              <a:rPr lang="ja-JP" altLang="en-US" sz="1600" b="1" dirty="0"/>
              <a:t>　　</a:t>
            </a:r>
            <a:r>
              <a:rPr lang="ja-JP" altLang="en-US" sz="1600" dirty="0"/>
              <a:t>・自宅の周辺が示されている地図（住宅地図等）</a:t>
            </a:r>
            <a:endParaRPr lang="en-US" altLang="ja-JP" sz="1600" dirty="0"/>
          </a:p>
          <a:p>
            <a:r>
              <a:rPr lang="ja-JP" altLang="en-US" sz="1600" dirty="0"/>
              <a:t>　　・透明フィルム（２枚）</a:t>
            </a:r>
            <a:endParaRPr lang="en-US" altLang="ja-JP" sz="1600" dirty="0"/>
          </a:p>
          <a:p>
            <a:r>
              <a:rPr lang="ja-JP" altLang="en-US" sz="1600" dirty="0"/>
              <a:t>　　・丸シール</a:t>
            </a:r>
            <a:endParaRPr lang="en-US" altLang="ja-JP" sz="1600" dirty="0"/>
          </a:p>
          <a:p>
            <a:endParaRPr lang="en-US" altLang="ja-JP" sz="1600" b="1" dirty="0"/>
          </a:p>
          <a:p>
            <a:r>
              <a:rPr lang="ja-JP" altLang="en-US" sz="1600" b="1" dirty="0"/>
              <a:t>　●検討の流れ</a:t>
            </a:r>
            <a:endParaRPr lang="en-US" altLang="ja-JP" sz="1600" b="1" dirty="0"/>
          </a:p>
          <a:p>
            <a:r>
              <a:rPr lang="ja-JP" altLang="en-US" sz="1600" b="1" dirty="0"/>
              <a:t>　</a:t>
            </a:r>
            <a:r>
              <a:rPr lang="ja-JP" altLang="en-US" sz="1600" dirty="0"/>
              <a:t>　１．自宅の周辺が示されている地図上に、</a:t>
            </a:r>
            <a:endParaRPr lang="en-US" altLang="ja-JP" sz="1600" dirty="0"/>
          </a:p>
          <a:p>
            <a:r>
              <a:rPr lang="ja-JP" altLang="en-US" sz="1600" dirty="0"/>
              <a:t>　　　　自宅の場所に丸シールを貼ります。</a:t>
            </a:r>
            <a:endParaRPr lang="en-US" altLang="ja-JP" sz="1600" dirty="0"/>
          </a:p>
          <a:p>
            <a:r>
              <a:rPr kumimoji="1" lang="ja-JP" altLang="en-US" sz="1600" dirty="0"/>
              <a:t>　　２．透明フィルム（１枚）を重ねます</a:t>
            </a:r>
            <a:endParaRPr kumimoji="1" lang="en-US" altLang="ja-JP" sz="1600" dirty="0"/>
          </a:p>
          <a:p>
            <a:r>
              <a:rPr lang="ja-JP" altLang="en-US" sz="1600" dirty="0"/>
              <a:t>　　３．透明フィルムの上から、地震災害の</a:t>
            </a:r>
            <a:endParaRPr lang="en-US" altLang="ja-JP" sz="1600" dirty="0"/>
          </a:p>
          <a:p>
            <a:r>
              <a:rPr lang="ja-JP" altLang="en-US" sz="1600" dirty="0"/>
              <a:t>　　　　被害想定エリアを</a:t>
            </a:r>
            <a:r>
              <a:rPr kumimoji="1" lang="ja-JP" altLang="en-US" sz="1600" dirty="0"/>
              <a:t>記入します。</a:t>
            </a:r>
            <a:endParaRPr kumimoji="1" lang="en-US" altLang="ja-JP" sz="1600" dirty="0"/>
          </a:p>
          <a:p>
            <a:r>
              <a:rPr lang="ja-JP" altLang="en-US" sz="1600" dirty="0"/>
              <a:t>　　４．更にその上に、透明フィルムを重ね、</a:t>
            </a:r>
            <a:endParaRPr lang="en-US" altLang="ja-JP" sz="1600" dirty="0"/>
          </a:p>
          <a:p>
            <a:r>
              <a:rPr lang="ja-JP" altLang="en-US" sz="1600" dirty="0"/>
              <a:t>　　　　水害の被害想定エリア</a:t>
            </a:r>
            <a:r>
              <a:rPr kumimoji="1" lang="ja-JP" altLang="en-US" sz="1600" dirty="0"/>
              <a:t>を記入します。</a:t>
            </a:r>
            <a:endParaRPr kumimoji="1" lang="en-US" altLang="ja-JP" sz="1600" dirty="0"/>
          </a:p>
          <a:p>
            <a:r>
              <a:rPr lang="ja-JP" altLang="en-US" sz="1600" dirty="0"/>
              <a:t>　　５．地震災害、風水害それぞれの被害想定エリアと</a:t>
            </a:r>
            <a:endParaRPr lang="en-US" altLang="ja-JP" sz="1600" dirty="0"/>
          </a:p>
          <a:p>
            <a:r>
              <a:rPr lang="ja-JP" altLang="en-US" sz="1600" dirty="0"/>
              <a:t>　　　　自宅の地図を重ねて、災害種別毎の</a:t>
            </a:r>
            <a:endParaRPr lang="en-US" altLang="ja-JP" sz="1600" dirty="0"/>
          </a:p>
          <a:p>
            <a:r>
              <a:rPr kumimoji="1" lang="ja-JP" altLang="en-US" sz="1600" dirty="0"/>
              <a:t>　　　　災害リスクを確認します。</a:t>
            </a:r>
            <a:endParaRPr kumimoji="1" lang="en-US" altLang="ja-JP" sz="1600" dirty="0"/>
          </a:p>
          <a:p>
            <a:r>
              <a:rPr lang="ja-JP" altLang="en-US" sz="1600" dirty="0"/>
              <a:t>　　</a:t>
            </a:r>
            <a:r>
              <a:rPr lang="en-US" altLang="ja-JP" sz="1600" dirty="0"/>
              <a:t>※</a:t>
            </a:r>
            <a:r>
              <a:rPr lang="ja-JP" altLang="en-US" sz="1600" dirty="0"/>
              <a:t>リング等で地図と透明フィルムをまとめると、</a:t>
            </a:r>
            <a:endParaRPr lang="en-US" altLang="ja-JP" sz="1600" dirty="0"/>
          </a:p>
          <a:p>
            <a:r>
              <a:rPr kumimoji="1" lang="ja-JP" altLang="en-US" sz="1600" dirty="0"/>
              <a:t>　　　 紛失したりしにくくなります。</a:t>
            </a:r>
            <a:endParaRPr kumimoji="1" lang="en-US" altLang="ja-JP" sz="1600" dirty="0"/>
          </a:p>
        </p:txBody>
      </p:sp>
      <p:sp>
        <p:nvSpPr>
          <p:cNvPr id="12" name="テキスト ボックス 11">
            <a:extLst>
              <a:ext uri="{FF2B5EF4-FFF2-40B4-BE49-F238E27FC236}">
                <a16:creationId xmlns:a16="http://schemas.microsoft.com/office/drawing/2014/main" id="{2F8C4245-2A93-4FC1-ACC5-55A9F821A09D}"/>
              </a:ext>
            </a:extLst>
          </p:cNvPr>
          <p:cNvSpPr txBox="1"/>
          <p:nvPr/>
        </p:nvSpPr>
        <p:spPr>
          <a:xfrm>
            <a:off x="257445" y="175622"/>
            <a:ext cx="12855821" cy="461665"/>
          </a:xfrm>
          <a:prstGeom prst="rect">
            <a:avLst/>
          </a:prstGeom>
          <a:noFill/>
        </p:spPr>
        <p:txBody>
          <a:bodyPr wrap="square" rtlCol="0">
            <a:spAutoFit/>
          </a:bodyPr>
          <a:lstStyle/>
          <a:p>
            <a:r>
              <a:rPr kumimoji="1" lang="ja-JP" altLang="en-US" sz="2400" b="1" dirty="0"/>
              <a:t>「地震災害」と「風水害」のワークショップを同時に行う方法</a:t>
            </a:r>
          </a:p>
        </p:txBody>
      </p:sp>
      <p:pic>
        <p:nvPicPr>
          <p:cNvPr id="14" name="図 13">
            <a:extLst>
              <a:ext uri="{FF2B5EF4-FFF2-40B4-BE49-F238E27FC236}">
                <a16:creationId xmlns:a16="http://schemas.microsoft.com/office/drawing/2014/main" id="{994A109B-5F7A-4D72-8C7E-7E652E7322F4}"/>
              </a:ext>
            </a:extLst>
          </p:cNvPr>
          <p:cNvPicPr>
            <a:picLocks noChangeAspect="1"/>
          </p:cNvPicPr>
          <p:nvPr/>
        </p:nvPicPr>
        <p:blipFill>
          <a:blip r:embed="rId3"/>
          <a:stretch>
            <a:fillRect/>
          </a:stretch>
        </p:blipFill>
        <p:spPr>
          <a:xfrm>
            <a:off x="6170230" y="1893913"/>
            <a:ext cx="5194218" cy="3267689"/>
          </a:xfrm>
          <a:prstGeom prst="rect">
            <a:avLst/>
          </a:prstGeom>
        </p:spPr>
      </p:pic>
      <p:sp>
        <p:nvSpPr>
          <p:cNvPr id="15" name="テキスト ボックス 14">
            <a:extLst>
              <a:ext uri="{FF2B5EF4-FFF2-40B4-BE49-F238E27FC236}">
                <a16:creationId xmlns:a16="http://schemas.microsoft.com/office/drawing/2014/main" id="{69C5A296-36B6-4ED5-AF12-A8B189A92EA0}"/>
              </a:ext>
            </a:extLst>
          </p:cNvPr>
          <p:cNvSpPr txBox="1"/>
          <p:nvPr/>
        </p:nvSpPr>
        <p:spPr>
          <a:xfrm>
            <a:off x="6685355" y="5635079"/>
            <a:ext cx="6381787" cy="307777"/>
          </a:xfrm>
          <a:prstGeom prst="rect">
            <a:avLst/>
          </a:prstGeom>
          <a:noFill/>
        </p:spPr>
        <p:txBody>
          <a:bodyPr wrap="square" rtlCol="0">
            <a:spAutoFit/>
          </a:bodyPr>
          <a:lstStyle/>
          <a:p>
            <a:r>
              <a:rPr lang="ja-JP" altLang="en-US" sz="1400" b="1" dirty="0"/>
              <a:t>図．複数の災害リスクを検討する手法イメージ図</a:t>
            </a:r>
            <a:endParaRPr kumimoji="1" lang="en-US" altLang="ja-JP" sz="1400" b="1" dirty="0"/>
          </a:p>
        </p:txBody>
      </p:sp>
      <p:sp>
        <p:nvSpPr>
          <p:cNvPr id="16" name="正方形/長方形 15">
            <a:extLst>
              <a:ext uri="{FF2B5EF4-FFF2-40B4-BE49-F238E27FC236}">
                <a16:creationId xmlns:a16="http://schemas.microsoft.com/office/drawing/2014/main" id="{876DCCBF-87C1-4A52-839A-855B128F5C8D}"/>
              </a:ext>
            </a:extLst>
          </p:cNvPr>
          <p:cNvSpPr/>
          <p:nvPr/>
        </p:nvSpPr>
        <p:spPr>
          <a:xfrm>
            <a:off x="0" y="591568"/>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80850899-F0D1-475B-A930-73CF455B26EE}"/>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「地震災害」と「風水害」のワークショップを同時に行う方法</a:t>
            </a:r>
          </a:p>
        </p:txBody>
      </p:sp>
      <p:sp>
        <p:nvSpPr>
          <p:cNvPr id="8"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a:xfrm>
            <a:off x="8610600" y="6356350"/>
            <a:ext cx="2743200" cy="365125"/>
          </a:xfrm>
        </p:spPr>
        <p:txBody>
          <a:bodyPr/>
          <a:lstStyle/>
          <a:p>
            <a:r>
              <a:rPr kumimoji="1" lang="en-US" altLang="ja-JP" sz="1400" dirty="0" smtClean="0"/>
              <a:t>23</a:t>
            </a:r>
            <a:endParaRPr kumimoji="1" lang="ja-JP" altLang="en-US" sz="1400" dirty="0"/>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33239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709626" y="6052301"/>
            <a:ext cx="2743200" cy="365125"/>
          </a:xfrm>
        </p:spPr>
        <p:txBody>
          <a:bodyPr/>
          <a:lstStyle/>
          <a:p>
            <a:r>
              <a:rPr kumimoji="1" lang="en-US" altLang="ja-JP" sz="1400" dirty="0" smtClean="0">
                <a:latin typeface="+mj-lt"/>
              </a:rPr>
              <a:t>24</a:t>
            </a:r>
            <a:endParaRPr kumimoji="1" lang="ja-JP" altLang="en-US" sz="1400" dirty="0">
              <a:latin typeface="+mj-lt"/>
            </a:endParaRPr>
          </a:p>
        </p:txBody>
      </p:sp>
      <p:sp>
        <p:nvSpPr>
          <p:cNvPr id="5" name="テキスト ボックス 4">
            <a:extLst>
              <a:ext uri="{FF2B5EF4-FFF2-40B4-BE49-F238E27FC236}">
                <a16:creationId xmlns:a16="http://schemas.microsoft.com/office/drawing/2014/main" id="{AF9F4B34-F242-4218-855A-64E5E065AD57}"/>
              </a:ext>
            </a:extLst>
          </p:cNvPr>
          <p:cNvSpPr txBox="1"/>
          <p:nvPr/>
        </p:nvSpPr>
        <p:spPr>
          <a:xfrm>
            <a:off x="2110774" y="684396"/>
            <a:ext cx="7970452" cy="1200329"/>
          </a:xfrm>
          <a:prstGeom prst="rect">
            <a:avLst/>
          </a:prstGeom>
          <a:noFill/>
        </p:spPr>
        <p:txBody>
          <a:bodyPr wrap="none" rtlCol="0">
            <a:spAutoFit/>
          </a:bodyPr>
          <a:lstStyle/>
          <a:p>
            <a:pPr algn="ct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１．わがまち（地域）の災害発生のおそれ</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 まとめ </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2228207" y="2668933"/>
            <a:ext cx="7735586" cy="1200329"/>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近年、大規模な地震や風水害が発生し、被害は甚大です</a:t>
            </a:r>
          </a:p>
        </p:txBody>
      </p:sp>
    </p:spTree>
    <p:extLst>
      <p:ext uri="{BB962C8B-B14F-4D97-AF65-F5344CB8AC3E}">
        <p14:creationId xmlns:p14="http://schemas.microsoft.com/office/powerpoint/2010/main" val="2728330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B14AF4-685D-4C9E-AA84-C819A7CBF6AC}"/>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6" name="タイトル 1">
            <a:extLst>
              <a:ext uri="{FF2B5EF4-FFF2-40B4-BE49-F238E27FC236}">
                <a16:creationId xmlns:a16="http://schemas.microsoft.com/office/drawing/2014/main" id="{B89DBFBC-EEA2-4FF2-93EA-F861718F336F}"/>
              </a:ext>
            </a:extLst>
          </p:cNvPr>
          <p:cNvSpPr>
            <a:spLocks noGrp="1"/>
          </p:cNvSpPr>
          <p:nvPr>
            <p:ph type="title"/>
          </p:nvPr>
        </p:nvSpPr>
        <p:spPr>
          <a:xfrm>
            <a:off x="2145392" y="1550082"/>
            <a:ext cx="8000094" cy="2513918"/>
          </a:xfrm>
        </p:spPr>
        <p:txBody>
          <a:bodyPr>
            <a:noAutofit/>
          </a:bodyPr>
          <a:lstStyle/>
          <a:p>
            <a:pPr algn="l"/>
            <a:r>
              <a:rPr lang="ja-JP" altLang="en-US" dirty="0">
                <a:latin typeface="HGPｺﾞｼｯｸE"/>
                <a:ea typeface="HGPｺﾞｼｯｸE"/>
              </a:rPr>
              <a:t>２</a:t>
            </a:r>
            <a:r>
              <a:rPr lang="ja-JP" altLang="en-US" dirty="0">
                <a:solidFill>
                  <a:schemeClr val="tx1">
                    <a:lumMod val="75000"/>
                    <a:lumOff val="25000"/>
                  </a:schemeClr>
                </a:solidFill>
                <a:latin typeface="HGPｺﾞｼｯｸE"/>
                <a:ea typeface="HGPｺﾞｼｯｸE"/>
              </a:rPr>
              <a:t>．災害時にとるべき行動</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8710572" y="6250842"/>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smtClean="0"/>
              <a:t>                                             </a:t>
            </a:r>
            <a:r>
              <a:rPr lang="en-US" altLang="ja-JP" sz="1200" dirty="0" smtClean="0"/>
              <a:t>25</a:t>
            </a:r>
            <a:endParaRPr lang="ja-JP" altLang="en-US" sz="1200" dirty="0"/>
          </a:p>
        </p:txBody>
      </p:sp>
    </p:spTree>
    <p:extLst>
      <p:ext uri="{BB962C8B-B14F-4D97-AF65-F5344CB8AC3E}">
        <p14:creationId xmlns:p14="http://schemas.microsoft.com/office/powerpoint/2010/main" val="2562451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209A0-D9BE-42A3-BD2C-F0CE2AE697FB}"/>
              </a:ext>
            </a:extLst>
          </p:cNvPr>
          <p:cNvSpPr>
            <a:spLocks noGrp="1"/>
          </p:cNvSpPr>
          <p:nvPr>
            <p:ph type="title"/>
          </p:nvPr>
        </p:nvSpPr>
        <p:spPr>
          <a:xfrm>
            <a:off x="0" y="-473"/>
            <a:ext cx="12192000" cy="651600"/>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災害発生前後にとるべき行動（主に自助・共助）</a:t>
            </a:r>
            <a:endParaRPr kumimoji="1" lang="ja-JP" altLang="en-US" sz="320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41" name="スライド番号プレースホルダー 3">
            <a:extLst>
              <a:ext uri="{FF2B5EF4-FFF2-40B4-BE49-F238E27FC236}">
                <a16:creationId xmlns:a16="http://schemas.microsoft.com/office/drawing/2014/main" id="{1FB34F37-D808-48CD-8133-0DCA061AFA7B}"/>
              </a:ext>
            </a:extLst>
          </p:cNvPr>
          <p:cNvSpPr>
            <a:spLocks noGrp="1"/>
          </p:cNvSpPr>
          <p:nvPr>
            <p:ph type="sldNum" sz="quarter" idx="12"/>
          </p:nvPr>
        </p:nvSpPr>
        <p:spPr>
          <a:xfrm>
            <a:off x="9280018" y="6349410"/>
            <a:ext cx="2057400" cy="365125"/>
          </a:xfrm>
        </p:spPr>
        <p:txBody>
          <a:bodyPr/>
          <a:lstStyle/>
          <a:p>
            <a:r>
              <a:rPr kumimoji="1" lang="en-US" altLang="ja-JP" dirty="0" smtClean="0"/>
              <a:t>26</a:t>
            </a:r>
            <a:endParaRPr kumimoji="1" lang="ja-JP" altLang="en-US" dirty="0"/>
          </a:p>
        </p:txBody>
      </p:sp>
      <p:sp>
        <p:nvSpPr>
          <p:cNvPr id="42" name="下矢印 12">
            <a:extLst>
              <a:ext uri="{FF2B5EF4-FFF2-40B4-BE49-F238E27FC236}">
                <a16:creationId xmlns:a16="http://schemas.microsoft.com/office/drawing/2014/main" id="{0212F36D-3D6F-41A0-A0C6-45A8C5748B4F}"/>
              </a:ext>
            </a:extLst>
          </p:cNvPr>
          <p:cNvSpPr/>
          <p:nvPr/>
        </p:nvSpPr>
        <p:spPr>
          <a:xfrm>
            <a:off x="5554974" y="1456247"/>
            <a:ext cx="1082050" cy="5335079"/>
          </a:xfrm>
          <a:prstGeom prst="downArrow">
            <a:avLst>
              <a:gd name="adj1" fmla="val 50000"/>
              <a:gd name="adj2" fmla="val 21461"/>
            </a:avLst>
          </a:prstGeom>
          <a:solidFill>
            <a:schemeClr val="tx1">
              <a:lumMod val="75000"/>
              <a:lumOff val="25000"/>
            </a:schemeClr>
          </a:solidFill>
          <a:ln w="12700">
            <a:solidFill>
              <a:schemeClr val="tx1">
                <a:lumMod val="75000"/>
                <a:lumOff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p>
        </p:txBody>
      </p:sp>
      <p:sp>
        <p:nvSpPr>
          <p:cNvPr id="43" name="爆発: 8 pt 42">
            <a:extLst>
              <a:ext uri="{FF2B5EF4-FFF2-40B4-BE49-F238E27FC236}">
                <a16:creationId xmlns:a16="http://schemas.microsoft.com/office/drawing/2014/main" id="{E8E2D4AB-D47F-437B-9C15-20792DDCD6AB}"/>
              </a:ext>
            </a:extLst>
          </p:cNvPr>
          <p:cNvSpPr/>
          <p:nvPr/>
        </p:nvSpPr>
        <p:spPr>
          <a:xfrm>
            <a:off x="3499302" y="4053260"/>
            <a:ext cx="5168449" cy="1462794"/>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PｺﾞｼｯｸE" panose="020B0900000000000000" pitchFamily="50" charset="-128"/>
                <a:ea typeface="HGPｺﾞｼｯｸE" panose="020B0900000000000000" pitchFamily="50" charset="-128"/>
              </a:rPr>
              <a:t>洪水・浸水・</a:t>
            </a:r>
            <a:endParaRPr lang="en-US" altLang="ja-JP" sz="2000" dirty="0">
              <a:latin typeface="HGPｺﾞｼｯｸE" panose="020B0900000000000000" pitchFamily="50" charset="-128"/>
              <a:ea typeface="HGPｺﾞｼｯｸE" panose="020B0900000000000000" pitchFamily="50" charset="-128"/>
            </a:endParaRPr>
          </a:p>
          <a:p>
            <a:pPr algn="ctr"/>
            <a:r>
              <a:rPr lang="ja-JP" altLang="en-US" sz="2000" dirty="0">
                <a:latin typeface="HGPｺﾞｼｯｸE" panose="020B0900000000000000" pitchFamily="50" charset="-128"/>
                <a:ea typeface="HGPｺﾞｼｯｸE" panose="020B0900000000000000" pitchFamily="50" charset="-128"/>
              </a:rPr>
              <a:t>土砂災害・高潮等の発生</a:t>
            </a:r>
          </a:p>
        </p:txBody>
      </p:sp>
      <p:pic>
        <p:nvPicPr>
          <p:cNvPr id="44" name="図 43" descr="時計 が含まれている画像&#10;&#10;自動的に生成された説明">
            <a:extLst>
              <a:ext uri="{FF2B5EF4-FFF2-40B4-BE49-F238E27FC236}">
                <a16:creationId xmlns:a16="http://schemas.microsoft.com/office/drawing/2014/main" id="{8A8ABA54-F6DA-40DA-B081-F9C430AA6655}"/>
              </a:ext>
            </a:extLst>
          </p:cNvPr>
          <p:cNvPicPr>
            <a:picLocks noChangeAspect="1"/>
          </p:cNvPicPr>
          <p:nvPr/>
        </p:nvPicPr>
        <p:blipFill>
          <a:blip r:embed="rId3"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397259" y="2796706"/>
            <a:ext cx="979200" cy="979200"/>
          </a:xfrm>
          <a:prstGeom prst="rect">
            <a:avLst/>
          </a:prstGeom>
          <a:scene3d>
            <a:camera prst="orthographicFront">
              <a:rot lat="0" lon="10800000" rev="0"/>
            </a:camera>
            <a:lightRig rig="threePt" dir="t"/>
          </a:scene3d>
        </p:spPr>
      </p:pic>
      <p:pic>
        <p:nvPicPr>
          <p:cNvPr id="45" name="図 44" descr="挿絵 が含まれている画像&#10;&#10;自動的に生成された説明">
            <a:extLst>
              <a:ext uri="{FF2B5EF4-FFF2-40B4-BE49-F238E27FC236}">
                <a16:creationId xmlns:a16="http://schemas.microsoft.com/office/drawing/2014/main" id="{B2559823-898C-44FB-82C0-5CA49FBE077A}"/>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2915" t="17165" r="12144" b="19916"/>
          <a:stretch/>
        </p:blipFill>
        <p:spPr>
          <a:xfrm>
            <a:off x="1867467" y="1355034"/>
            <a:ext cx="979200" cy="822117"/>
          </a:xfrm>
          <a:prstGeom prst="rect">
            <a:avLst/>
          </a:prstGeom>
        </p:spPr>
      </p:pic>
      <p:pic>
        <p:nvPicPr>
          <p:cNvPr id="46" name="図 45" descr="挿絵 が含まれている画像&#10;&#10;自動的に生成された説明">
            <a:extLst>
              <a:ext uri="{FF2B5EF4-FFF2-40B4-BE49-F238E27FC236}">
                <a16:creationId xmlns:a16="http://schemas.microsoft.com/office/drawing/2014/main" id="{94E32573-EAE6-461D-9C2E-73273386ED50}"/>
              </a:ext>
            </a:extLst>
          </p:cNvPr>
          <p:cNvPicPr>
            <a:picLocks noChangeAspect="1"/>
          </p:cNvPicPr>
          <p:nvPr/>
        </p:nvPicPr>
        <p:blipFill rotWithShape="1">
          <a:blip r:embed="rId5">
            <a:clrChange>
              <a:clrFrom>
                <a:srgbClr val="FEFEFE"/>
              </a:clrFrom>
              <a:clrTo>
                <a:srgbClr val="FEFEFE">
                  <a:alpha val="0"/>
                </a:srgbClr>
              </a:clrTo>
            </a:clrChange>
            <a:alphaModFix/>
            <a:duotone>
              <a:schemeClr val="accent3">
                <a:shade val="45000"/>
                <a:satMod val="135000"/>
              </a:schemeClr>
              <a:prstClr val="white"/>
            </a:duotone>
            <a:extLst>
              <a:ext uri="{28A0092B-C50C-407E-A947-70E740481C1C}">
                <a14:useLocalDpi xmlns:a14="http://schemas.microsoft.com/office/drawing/2010/main" val="0"/>
              </a:ext>
            </a:extLst>
          </a:blip>
          <a:srcRect l="7599" t="22837" r="20250" b="18720"/>
          <a:stretch/>
        </p:blipFill>
        <p:spPr>
          <a:xfrm>
            <a:off x="2768966" y="833826"/>
            <a:ext cx="979200" cy="793159"/>
          </a:xfrm>
          <a:prstGeom prst="rect">
            <a:avLst/>
          </a:prstGeom>
        </p:spPr>
      </p:pic>
      <p:sp>
        <p:nvSpPr>
          <p:cNvPr id="47" name="正方形/長方形 46">
            <a:extLst>
              <a:ext uri="{FF2B5EF4-FFF2-40B4-BE49-F238E27FC236}">
                <a16:creationId xmlns:a16="http://schemas.microsoft.com/office/drawing/2014/main" id="{EFB3900E-214B-436D-84EA-0813EC99F833}"/>
              </a:ext>
            </a:extLst>
          </p:cNvPr>
          <p:cNvSpPr/>
          <p:nvPr/>
        </p:nvSpPr>
        <p:spPr>
          <a:xfrm>
            <a:off x="4032701" y="1813024"/>
            <a:ext cx="4114702" cy="582362"/>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気象・避難等の情報収集</a:t>
            </a:r>
          </a:p>
        </p:txBody>
      </p:sp>
      <p:sp>
        <p:nvSpPr>
          <p:cNvPr id="52" name="正方形/長方形 51">
            <a:extLst>
              <a:ext uri="{FF2B5EF4-FFF2-40B4-BE49-F238E27FC236}">
                <a16:creationId xmlns:a16="http://schemas.microsoft.com/office/drawing/2014/main" id="{4672B517-36B4-4AC7-9230-C867C452C4E8}"/>
              </a:ext>
            </a:extLst>
          </p:cNvPr>
          <p:cNvSpPr/>
          <p:nvPr/>
        </p:nvSpPr>
        <p:spPr>
          <a:xfrm>
            <a:off x="4042327" y="2508520"/>
            <a:ext cx="4114702" cy="1517935"/>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指定緊急避難場所等</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への避難・避難支援</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3" name="正方形/長方形 52">
            <a:extLst>
              <a:ext uri="{FF2B5EF4-FFF2-40B4-BE49-F238E27FC236}">
                <a16:creationId xmlns:a16="http://schemas.microsoft.com/office/drawing/2014/main" id="{8FEB502C-9B0B-4503-80CC-AF14259C8058}"/>
              </a:ext>
            </a:extLst>
          </p:cNvPr>
          <p:cNvSpPr/>
          <p:nvPr/>
        </p:nvSpPr>
        <p:spPr>
          <a:xfrm>
            <a:off x="4037296" y="5409921"/>
            <a:ext cx="4114702" cy="1122052"/>
          </a:xfrm>
          <a:prstGeom prst="rect">
            <a:avLst/>
          </a:prstGeom>
          <a:solidFill>
            <a:srgbClr val="FF2800"/>
          </a:solidFill>
          <a:ln>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PｺﾞｼｯｸE" panose="020B0900000000000000" pitchFamily="50" charset="-128"/>
                <a:ea typeface="HGPｺﾞｼｯｸE" panose="020B0900000000000000" pitchFamily="50" charset="-128"/>
              </a:rPr>
              <a:t>指定避難所での避難生活・</a:t>
            </a:r>
            <a:endParaRPr lang="en-US" altLang="ja-JP" sz="2000" dirty="0">
              <a:latin typeface="HGPｺﾞｼｯｸE" panose="020B0900000000000000" pitchFamily="50" charset="-128"/>
              <a:ea typeface="HGPｺﾞｼｯｸE" panose="020B0900000000000000" pitchFamily="50" charset="-128"/>
            </a:endParaRPr>
          </a:p>
          <a:p>
            <a:pPr algn="ctr"/>
            <a:r>
              <a:rPr lang="zh-TW" altLang="en-US" sz="2000" dirty="0">
                <a:latin typeface="HGPｺﾞｼｯｸE" panose="020B0900000000000000" pitchFamily="50" charset="-128"/>
                <a:ea typeface="HGPｺﾞｼｯｸE" panose="020B0900000000000000" pitchFamily="50" charset="-128"/>
              </a:rPr>
              <a:t>在宅避難者支援</a:t>
            </a:r>
          </a:p>
        </p:txBody>
      </p:sp>
      <p:sp>
        <p:nvSpPr>
          <p:cNvPr id="54" name="テキスト ボックス 53">
            <a:extLst>
              <a:ext uri="{FF2B5EF4-FFF2-40B4-BE49-F238E27FC236}">
                <a16:creationId xmlns:a16="http://schemas.microsoft.com/office/drawing/2014/main" id="{5772A2D7-AE93-4AB1-870B-5BC17733240F}"/>
              </a:ext>
            </a:extLst>
          </p:cNvPr>
          <p:cNvSpPr txBox="1"/>
          <p:nvPr/>
        </p:nvSpPr>
        <p:spPr>
          <a:xfrm>
            <a:off x="8193790" y="5340794"/>
            <a:ext cx="2187132" cy="1027235"/>
          </a:xfrm>
          <a:prstGeom prst="rect">
            <a:avLst/>
          </a:prstGeom>
          <a:noFill/>
        </p:spPr>
        <p:txBody>
          <a:bodyPr wrap="square" lIns="72000" tIns="0" rIns="0" bIns="0" rtlCol="0" anchor="t">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・避難生活が長期化する場合、避難所運営</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・在宅避難者で食料や救援物資等の支援が必要な方への支援</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467BFAA5-4449-4230-86AE-92A8969A5C29}"/>
              </a:ext>
            </a:extLst>
          </p:cNvPr>
          <p:cNvSpPr txBox="1"/>
          <p:nvPr/>
        </p:nvSpPr>
        <p:spPr>
          <a:xfrm>
            <a:off x="8179114" y="3603393"/>
            <a:ext cx="2201808" cy="551543"/>
          </a:xfrm>
          <a:prstGeom prst="rect">
            <a:avLst/>
          </a:prstGeom>
          <a:noFill/>
        </p:spPr>
        <p:txBody>
          <a:bodyPr wrap="square" lIns="72000" tIns="0" rIns="0" bIns="0" rtlCol="0" anchor="ctr">
            <a:noAutofit/>
          </a:bodyPr>
          <a:lstStyle/>
          <a:p>
            <a:pPr marL="72000" indent="-457200"/>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6" name="円/楕円 19">
            <a:extLst>
              <a:ext uri="{FF2B5EF4-FFF2-40B4-BE49-F238E27FC236}">
                <a16:creationId xmlns:a16="http://schemas.microsoft.com/office/drawing/2014/main" id="{D7158354-CCB2-4E7A-ADEB-707C230BB690}"/>
              </a:ext>
            </a:extLst>
          </p:cNvPr>
          <p:cNvSpPr/>
          <p:nvPr/>
        </p:nvSpPr>
        <p:spPr>
          <a:xfrm>
            <a:off x="4079087" y="3016303"/>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a:solidFill>
                  <a:schemeClr val="bg1"/>
                </a:solidFill>
                <a:latin typeface="HGPｺﾞｼｯｸE" panose="020B0900000000000000" pitchFamily="50" charset="-128"/>
                <a:ea typeface="HGPｺﾞｼｯｸE" panose="020B0900000000000000" pitchFamily="50" charset="-128"/>
              </a:rPr>
              <a:t>共助</a:t>
            </a:r>
          </a:p>
        </p:txBody>
      </p:sp>
      <p:sp>
        <p:nvSpPr>
          <p:cNvPr id="57" name="円/楕円 24">
            <a:extLst>
              <a:ext uri="{FF2B5EF4-FFF2-40B4-BE49-F238E27FC236}">
                <a16:creationId xmlns:a16="http://schemas.microsoft.com/office/drawing/2014/main" id="{978F8BFB-FF0E-402F-A274-310989442B6D}"/>
              </a:ext>
            </a:extLst>
          </p:cNvPr>
          <p:cNvSpPr/>
          <p:nvPr/>
        </p:nvSpPr>
        <p:spPr>
          <a:xfrm>
            <a:off x="4079087" y="2538431"/>
            <a:ext cx="468000" cy="4680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自助</a:t>
            </a:r>
          </a:p>
        </p:txBody>
      </p:sp>
      <p:sp>
        <p:nvSpPr>
          <p:cNvPr id="58" name="円/楕円 24">
            <a:extLst>
              <a:ext uri="{FF2B5EF4-FFF2-40B4-BE49-F238E27FC236}">
                <a16:creationId xmlns:a16="http://schemas.microsoft.com/office/drawing/2014/main" id="{E0BACA7A-E883-4B73-9EC3-672DD6AC4953}"/>
              </a:ext>
            </a:extLst>
          </p:cNvPr>
          <p:cNvSpPr/>
          <p:nvPr/>
        </p:nvSpPr>
        <p:spPr>
          <a:xfrm>
            <a:off x="4079087" y="3523553"/>
            <a:ext cx="468000" cy="4680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公助</a:t>
            </a:r>
          </a:p>
        </p:txBody>
      </p:sp>
      <p:sp>
        <p:nvSpPr>
          <p:cNvPr id="59" name="円/楕円 24">
            <a:extLst>
              <a:ext uri="{FF2B5EF4-FFF2-40B4-BE49-F238E27FC236}">
                <a16:creationId xmlns:a16="http://schemas.microsoft.com/office/drawing/2014/main" id="{06C02F4A-E791-43D9-B2A5-0DCE1A600CDD}"/>
              </a:ext>
            </a:extLst>
          </p:cNvPr>
          <p:cNvSpPr/>
          <p:nvPr/>
        </p:nvSpPr>
        <p:spPr>
          <a:xfrm>
            <a:off x="4079087" y="5977997"/>
            <a:ext cx="468000" cy="4680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公助</a:t>
            </a:r>
          </a:p>
        </p:txBody>
      </p:sp>
      <p:sp>
        <p:nvSpPr>
          <p:cNvPr id="60" name="円/楕円 24">
            <a:extLst>
              <a:ext uri="{FF2B5EF4-FFF2-40B4-BE49-F238E27FC236}">
                <a16:creationId xmlns:a16="http://schemas.microsoft.com/office/drawing/2014/main" id="{AC903438-FDCD-46A8-A7EA-12EE46A4E20B}"/>
              </a:ext>
            </a:extLst>
          </p:cNvPr>
          <p:cNvSpPr/>
          <p:nvPr/>
        </p:nvSpPr>
        <p:spPr>
          <a:xfrm>
            <a:off x="4079087" y="5460363"/>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共助</a:t>
            </a:r>
          </a:p>
        </p:txBody>
      </p:sp>
      <p:sp>
        <p:nvSpPr>
          <p:cNvPr id="61" name="円/楕円 24">
            <a:extLst>
              <a:ext uri="{FF2B5EF4-FFF2-40B4-BE49-F238E27FC236}">
                <a16:creationId xmlns:a16="http://schemas.microsoft.com/office/drawing/2014/main" id="{3C8738FF-FDF4-4DFE-A137-7CE15AA1BB54}"/>
              </a:ext>
            </a:extLst>
          </p:cNvPr>
          <p:cNvSpPr/>
          <p:nvPr/>
        </p:nvSpPr>
        <p:spPr>
          <a:xfrm>
            <a:off x="4079087" y="1870205"/>
            <a:ext cx="468000" cy="4680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自助</a:t>
            </a:r>
          </a:p>
        </p:txBody>
      </p:sp>
      <p:sp>
        <p:nvSpPr>
          <p:cNvPr id="62" name="テキスト ボックス 61">
            <a:extLst>
              <a:ext uri="{FF2B5EF4-FFF2-40B4-BE49-F238E27FC236}">
                <a16:creationId xmlns:a16="http://schemas.microsoft.com/office/drawing/2014/main" id="{CE7E5DF8-08A5-40E5-9BBA-CFC7C50F3C72}"/>
              </a:ext>
            </a:extLst>
          </p:cNvPr>
          <p:cNvSpPr txBox="1"/>
          <p:nvPr/>
        </p:nvSpPr>
        <p:spPr>
          <a:xfrm>
            <a:off x="8157934" y="3005268"/>
            <a:ext cx="2329314" cy="551543"/>
          </a:xfrm>
          <a:prstGeom prst="rect">
            <a:avLst/>
          </a:prstGeom>
          <a:noFill/>
        </p:spPr>
        <p:txBody>
          <a:bodyPr wrap="square" lIns="72000" tIns="0" rIns="0" bIns="0" rtlCol="0" anchor="ctr">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・より安全な場所（指定緊急避難場所や近隣の安全な場所等」）への避難</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・避難行動要支援者の避難を支援</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3" name="雲 62">
            <a:extLst>
              <a:ext uri="{FF2B5EF4-FFF2-40B4-BE49-F238E27FC236}">
                <a16:creationId xmlns:a16="http://schemas.microsoft.com/office/drawing/2014/main" id="{5057C81D-6781-4689-BF57-8C90C66B06FD}"/>
              </a:ext>
            </a:extLst>
          </p:cNvPr>
          <p:cNvSpPr/>
          <p:nvPr/>
        </p:nvSpPr>
        <p:spPr>
          <a:xfrm>
            <a:off x="3879063" y="744791"/>
            <a:ext cx="4292063" cy="896979"/>
          </a:xfrm>
          <a:prstGeom prst="cloud">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p>
        </p:txBody>
      </p:sp>
      <p:sp>
        <p:nvSpPr>
          <p:cNvPr id="64" name="テキスト ボックス 63">
            <a:extLst>
              <a:ext uri="{FF2B5EF4-FFF2-40B4-BE49-F238E27FC236}">
                <a16:creationId xmlns:a16="http://schemas.microsoft.com/office/drawing/2014/main" id="{2315C49B-FC1F-4406-A57B-C4B2B5399806}"/>
              </a:ext>
            </a:extLst>
          </p:cNvPr>
          <p:cNvSpPr txBox="1"/>
          <p:nvPr/>
        </p:nvSpPr>
        <p:spPr>
          <a:xfrm>
            <a:off x="4724820" y="994303"/>
            <a:ext cx="2717411" cy="369332"/>
          </a:xfrm>
          <a:prstGeom prst="rect">
            <a:avLst/>
          </a:prstGeom>
          <a:noFill/>
        </p:spPr>
        <p:txBody>
          <a:bodyPr wrap="none" rtlCol="0">
            <a:spAutoFit/>
          </a:bodyPr>
          <a:lstStyle/>
          <a:p>
            <a:r>
              <a:rPr lang="ja-JP" altLang="en-US" dirty="0">
                <a:solidFill>
                  <a:srgbClr val="404040"/>
                </a:solidFill>
                <a:latin typeface="HGPｺﾞｼｯｸE" panose="020B0900000000000000" pitchFamily="50" charset="-128"/>
                <a:ea typeface="HGPｺﾞｼｯｸE" panose="020B0900000000000000" pitchFamily="50" charset="-128"/>
              </a:rPr>
              <a:t>大雨・台風・竜巻等の恐れ</a:t>
            </a:r>
            <a:endParaRPr lang="en-US" altLang="ja-JP" dirty="0">
              <a:solidFill>
                <a:srgbClr val="404040"/>
              </a:solidFill>
              <a:latin typeface="HGPｺﾞｼｯｸE" panose="020B0900000000000000" pitchFamily="50" charset="-128"/>
              <a:ea typeface="HGPｺﾞｼｯｸE" panose="020B0900000000000000" pitchFamily="50" charset="-128"/>
            </a:endParaRPr>
          </a:p>
        </p:txBody>
      </p:sp>
      <p:sp>
        <p:nvSpPr>
          <p:cNvPr id="65" name="テキスト ボックス 64">
            <a:extLst>
              <a:ext uri="{FF2B5EF4-FFF2-40B4-BE49-F238E27FC236}">
                <a16:creationId xmlns:a16="http://schemas.microsoft.com/office/drawing/2014/main" id="{7D2D35CA-DB16-46EF-9077-4A823CF66A2F}"/>
              </a:ext>
            </a:extLst>
          </p:cNvPr>
          <p:cNvSpPr txBox="1"/>
          <p:nvPr/>
        </p:nvSpPr>
        <p:spPr>
          <a:xfrm>
            <a:off x="8202261" y="1839260"/>
            <a:ext cx="2178661" cy="551543"/>
          </a:xfrm>
          <a:prstGeom prst="rect">
            <a:avLst/>
          </a:prstGeom>
          <a:noFill/>
        </p:spPr>
        <p:txBody>
          <a:bodyPr wrap="square" lIns="72000" tIns="0" rIns="0" bIns="0" rtlCol="0" anchor="ctr">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・気象情報や自治体からの避難情報等の情報の収集</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95D5AE78-DC17-408D-9766-73DCA4408403}"/>
              </a:ext>
            </a:extLst>
          </p:cNvPr>
          <p:cNvSpPr txBox="1"/>
          <p:nvPr/>
        </p:nvSpPr>
        <p:spPr>
          <a:xfrm>
            <a:off x="8324765" y="1177462"/>
            <a:ext cx="2178661" cy="551543"/>
          </a:xfrm>
          <a:prstGeom prst="rect">
            <a:avLst/>
          </a:prstGeom>
          <a:noFill/>
        </p:spPr>
        <p:txBody>
          <a:bodyPr wrap="square" lIns="72000" tIns="0" rIns="0" bIns="0" rtlCol="0" anchor="ctr">
            <a:noAutofit/>
          </a:bodyPr>
          <a:lstStyle/>
          <a:p>
            <a:pPr marL="72000" indent="-457200"/>
            <a:r>
              <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住民等が取るべき行動</a:t>
            </a:r>
            <a:r>
              <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Tree>
    <p:extLst>
      <p:ext uri="{BB962C8B-B14F-4D97-AF65-F5344CB8AC3E}">
        <p14:creationId xmlns:p14="http://schemas.microsoft.com/office/powerpoint/2010/main" val="531668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10885" y="0"/>
            <a:ext cx="12192000" cy="672812"/>
          </a:xfrm>
          <a:solidFill>
            <a:srgbClr val="35A16B"/>
          </a:solidFill>
        </p:spPr>
        <p:txBody>
          <a:bodyPr>
            <a:normAutofit/>
          </a:bodyPr>
          <a:lstStyle/>
          <a:p>
            <a:r>
              <a:rPr kumimoji="1" lang="ja-JP" altLang="en-US" sz="3200" b="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kumimoji="1" lang="ja-JP" altLang="en-US" sz="3200" dirty="0">
                <a:solidFill>
                  <a:schemeClr val="tx1">
                    <a:lumMod val="75000"/>
                    <a:lumOff val="25000"/>
                  </a:schemeClr>
                </a:solidFill>
                <a:latin typeface="HGPｺﾞｼｯｸE" panose="020B0900000000000000" pitchFamily="50" charset="-128"/>
                <a:ea typeface="HGPｺﾞｼｯｸE" panose="020B0900000000000000" pitchFamily="50" charset="-128"/>
              </a:rPr>
              <a:t>学習目標</a:t>
            </a:r>
            <a:endParaRPr kumimoji="1" lang="en-US" altLang="ja-JP" sz="32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lvl="1"/>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2154264" y="1259269"/>
            <a:ext cx="8319898" cy="954107"/>
          </a:xfrm>
          <a:prstGeom prst="rect">
            <a:avLst/>
          </a:prstGeom>
          <a:noFill/>
        </p:spPr>
        <p:txBody>
          <a:bodyPr wrap="square" rtlCol="0">
            <a:spAutoFit/>
          </a:bodyPr>
          <a:lstStyle/>
          <a:p>
            <a:pPr>
              <a:spcAft>
                <a:spcPts val="36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地域防災リーダーとして、最低限理解しておきたい基本的なことを理解する</a:t>
            </a:r>
            <a:endParaRPr kumimoji="1" lang="en-US" altLang="ja-JP" sz="32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104B1802-FF1D-420E-8F49-CF8ECD1C94D3}"/>
              </a:ext>
            </a:extLst>
          </p:cNvPr>
          <p:cNvSpPr/>
          <p:nvPr/>
        </p:nvSpPr>
        <p:spPr>
          <a:xfrm>
            <a:off x="1989364" y="2733040"/>
            <a:ext cx="8343899" cy="3366928"/>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marL="0" lvl="1">
              <a:spcAft>
                <a:spcPts val="12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＜目次＞</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わがまち（地域）の災害発生のおそれ　</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災害時</a:t>
            </a:r>
            <a:r>
              <a:rPr kumimoji="1" lang="ja-JP" altLang="en-US" sz="28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にとるべき行動</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安全な避難行動</a:t>
            </a:r>
            <a:endPar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47443A57-2960-40F1-8BD6-933623F585B8}"/>
              </a:ext>
            </a:extLst>
          </p:cNvPr>
          <p:cNvSpPr txBox="1"/>
          <p:nvPr/>
        </p:nvSpPr>
        <p:spPr>
          <a:xfrm>
            <a:off x="8551774" y="3883522"/>
            <a:ext cx="133722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 1</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24</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E6DF4E6C-706E-407C-B7CB-0AB98594ADDB}"/>
              </a:ext>
            </a:extLst>
          </p:cNvPr>
          <p:cNvSpPr txBox="1"/>
          <p:nvPr/>
        </p:nvSpPr>
        <p:spPr>
          <a:xfrm>
            <a:off x="8551774" y="4474924"/>
            <a:ext cx="1401346" cy="461665"/>
          </a:xfrm>
          <a:prstGeom prst="rect">
            <a:avLst/>
          </a:prstGeom>
          <a:noFill/>
        </p:spPr>
        <p:txBody>
          <a:bodyPr wrap="none" rtlCol="0">
            <a:spAutoFit/>
          </a:bodyPr>
          <a:lstStyle/>
          <a:p>
            <a:pPr marL="0" lvl="1" algn="just">
              <a:spcAft>
                <a:spcPts val="1200"/>
              </a:spcAft>
            </a:pPr>
            <a:r>
              <a:rPr kumimoji="1" lang="en-US" altLang="ja-JP"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P.25</a:t>
            </a:r>
            <a:r>
              <a:rPr kumimoji="1" lang="ja-JP" altLang="en-US"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29</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1904A264-D2A9-4780-89F1-A9FE0E08FE80}"/>
              </a:ext>
            </a:extLst>
          </p:cNvPr>
          <p:cNvSpPr txBox="1"/>
          <p:nvPr/>
        </p:nvSpPr>
        <p:spPr>
          <a:xfrm>
            <a:off x="8551774" y="5049744"/>
            <a:ext cx="1401346" cy="461665"/>
          </a:xfrm>
          <a:prstGeom prst="rect">
            <a:avLst/>
          </a:prstGeom>
          <a:noFill/>
        </p:spPr>
        <p:txBody>
          <a:bodyPr wrap="none" rtlCol="0">
            <a:spAutoFit/>
          </a:bodyPr>
          <a:lstStyle/>
          <a:p>
            <a:pPr marL="0" lvl="1" algn="just">
              <a:spcAft>
                <a:spcPts val="1200"/>
              </a:spcAft>
            </a:pPr>
            <a:r>
              <a:rPr kumimoji="1" lang="en-US" altLang="ja-JP"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P.30</a:t>
            </a:r>
            <a:r>
              <a:rPr kumimoji="1" lang="ja-JP" altLang="en-US"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49</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462831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下矢印 12">
            <a:extLst>
              <a:ext uri="{FF2B5EF4-FFF2-40B4-BE49-F238E27FC236}">
                <a16:creationId xmlns:a16="http://schemas.microsoft.com/office/drawing/2014/main" id="{26CDE692-DCF3-4F14-AEAE-E234C38DE22C}"/>
              </a:ext>
            </a:extLst>
          </p:cNvPr>
          <p:cNvSpPr/>
          <p:nvPr/>
        </p:nvSpPr>
        <p:spPr>
          <a:xfrm>
            <a:off x="5554974" y="1301287"/>
            <a:ext cx="1082050" cy="5490039"/>
          </a:xfrm>
          <a:prstGeom prst="downArrow">
            <a:avLst>
              <a:gd name="adj1" fmla="val 50000"/>
              <a:gd name="adj2" fmla="val 21461"/>
            </a:avLst>
          </a:prstGeom>
          <a:solidFill>
            <a:schemeClr val="tx1">
              <a:lumMod val="75000"/>
              <a:lumOff val="25000"/>
            </a:schemeClr>
          </a:solidFill>
          <a:ln w="12700">
            <a:solidFill>
              <a:schemeClr val="tx1">
                <a:lumMod val="75000"/>
                <a:lumOff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p>
        </p:txBody>
      </p:sp>
      <p:sp>
        <p:nvSpPr>
          <p:cNvPr id="40" name="スライド番号プレースホルダー 3">
            <a:extLst>
              <a:ext uri="{FF2B5EF4-FFF2-40B4-BE49-F238E27FC236}">
                <a16:creationId xmlns:a16="http://schemas.microsoft.com/office/drawing/2014/main" id="{59748DB0-FB5D-4412-9945-0CC3358F77FF}"/>
              </a:ext>
            </a:extLst>
          </p:cNvPr>
          <p:cNvSpPr>
            <a:spLocks noGrp="1"/>
          </p:cNvSpPr>
          <p:nvPr>
            <p:ph type="sldNum" sz="quarter" idx="12"/>
          </p:nvPr>
        </p:nvSpPr>
        <p:spPr>
          <a:xfrm>
            <a:off x="9233381" y="6244384"/>
            <a:ext cx="2057400" cy="365125"/>
          </a:xfrm>
        </p:spPr>
        <p:txBody>
          <a:bodyPr/>
          <a:lstStyle/>
          <a:p>
            <a:r>
              <a:rPr kumimoji="1" lang="en-US" altLang="ja-JP" dirty="0" smtClean="0"/>
              <a:t>27</a:t>
            </a:r>
            <a:endParaRPr kumimoji="1" lang="ja-JP" altLang="en-US" dirty="0"/>
          </a:p>
        </p:txBody>
      </p:sp>
      <p:sp>
        <p:nvSpPr>
          <p:cNvPr id="42" name="テキスト ボックス 41">
            <a:extLst>
              <a:ext uri="{FF2B5EF4-FFF2-40B4-BE49-F238E27FC236}">
                <a16:creationId xmlns:a16="http://schemas.microsoft.com/office/drawing/2014/main" id="{F0956E00-927B-471C-A7A2-62D1AF12BB98}"/>
              </a:ext>
            </a:extLst>
          </p:cNvPr>
          <p:cNvSpPr txBox="1"/>
          <p:nvPr/>
        </p:nvSpPr>
        <p:spPr>
          <a:xfrm>
            <a:off x="8150647" y="1621854"/>
            <a:ext cx="2279310" cy="904609"/>
          </a:xfrm>
          <a:prstGeom prst="rect">
            <a:avLst/>
          </a:prstGeom>
          <a:noFill/>
        </p:spPr>
        <p:txBody>
          <a:bodyPr wrap="square" lIns="72000" tIns="0" rIns="0" bIns="0" rtlCol="0" anchor="ctr">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・身を守る行動、火の始末、自宅の初期消火、家族の安否確認</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45" name="図 44" descr="抽象, 挿絵, 記号 が含まれている画像&#10;&#10;自動的に生成された説明">
            <a:extLst>
              <a:ext uri="{FF2B5EF4-FFF2-40B4-BE49-F238E27FC236}">
                <a16:creationId xmlns:a16="http://schemas.microsoft.com/office/drawing/2014/main" id="{DB3F8EE7-6CA0-49A2-AADF-195F2A00F035}"/>
              </a:ext>
            </a:extLst>
          </p:cNvPr>
          <p:cNvPicPr>
            <a:picLocks noChangeAspect="1"/>
          </p:cNvPicPr>
          <p:nvPr/>
        </p:nvPicPr>
        <p:blipFill>
          <a:blip r:embed="rId3">
            <a:grayscl/>
            <a:alphaModFix amt="85000"/>
            <a:extLst>
              <a:ext uri="{28A0092B-C50C-407E-A947-70E740481C1C}">
                <a14:useLocalDpi xmlns:a14="http://schemas.microsoft.com/office/drawing/2010/main" val="0"/>
              </a:ext>
            </a:extLst>
          </a:blip>
          <a:stretch>
            <a:fillRect/>
          </a:stretch>
        </p:blipFill>
        <p:spPr>
          <a:xfrm>
            <a:off x="2838855" y="641517"/>
            <a:ext cx="979200" cy="979200"/>
          </a:xfrm>
          <a:prstGeom prst="rect">
            <a:avLst/>
          </a:prstGeom>
        </p:spPr>
      </p:pic>
      <p:pic>
        <p:nvPicPr>
          <p:cNvPr id="46" name="図 45" descr="黒い背景と白い文字&#10;&#10;自動的に生成された説明">
            <a:extLst>
              <a:ext uri="{FF2B5EF4-FFF2-40B4-BE49-F238E27FC236}">
                <a16:creationId xmlns:a16="http://schemas.microsoft.com/office/drawing/2014/main" id="{36D6D153-D73B-4653-8123-5C8982E05EFC}"/>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76353" y="1547316"/>
            <a:ext cx="979200" cy="979200"/>
          </a:xfrm>
          <a:prstGeom prst="rect">
            <a:avLst/>
          </a:prstGeom>
        </p:spPr>
      </p:pic>
      <p:pic>
        <p:nvPicPr>
          <p:cNvPr id="47" name="図 46" descr="時計 が含まれている画像&#10;&#10;自動的に生成された説明">
            <a:extLst>
              <a:ext uri="{FF2B5EF4-FFF2-40B4-BE49-F238E27FC236}">
                <a16:creationId xmlns:a16="http://schemas.microsoft.com/office/drawing/2014/main" id="{8D51238D-83AF-47F6-A074-A0A2749CD443}"/>
              </a:ext>
            </a:extLst>
          </p:cNvPr>
          <p:cNvPicPr>
            <a:picLocks noChangeAspect="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44328" y="4244308"/>
            <a:ext cx="979200" cy="979200"/>
          </a:xfrm>
          <a:prstGeom prst="rect">
            <a:avLst/>
          </a:prstGeom>
          <a:scene3d>
            <a:camera prst="orthographicFront">
              <a:rot lat="0" lon="10800000" rev="0"/>
            </a:camera>
            <a:lightRig rig="threePt" dir="t"/>
          </a:scene3d>
        </p:spPr>
      </p:pic>
      <p:sp>
        <p:nvSpPr>
          <p:cNvPr id="48" name="正方形/長方形 47">
            <a:extLst>
              <a:ext uri="{FF2B5EF4-FFF2-40B4-BE49-F238E27FC236}">
                <a16:creationId xmlns:a16="http://schemas.microsoft.com/office/drawing/2014/main" id="{6F5958D2-C13E-42F2-B5BE-D4CE7DF03C0F}"/>
              </a:ext>
            </a:extLst>
          </p:cNvPr>
          <p:cNvSpPr/>
          <p:nvPr/>
        </p:nvSpPr>
        <p:spPr>
          <a:xfrm>
            <a:off x="4041352" y="3500236"/>
            <a:ext cx="4114800" cy="745200"/>
          </a:xfrm>
          <a:prstGeom prst="rect">
            <a:avLst/>
          </a:prstGeom>
          <a:solidFill>
            <a:schemeClr val="bg1"/>
          </a:solidFill>
          <a:ln w="28575">
            <a:solidFill>
              <a:srgbClr val="E94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安否確認・被害情報の収集・</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消火・救出・救護など</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49" name="正方形/長方形 48">
            <a:extLst>
              <a:ext uri="{FF2B5EF4-FFF2-40B4-BE49-F238E27FC236}">
                <a16:creationId xmlns:a16="http://schemas.microsoft.com/office/drawing/2014/main" id="{30E73A62-21D5-4B00-8588-37CE210D6ED5}"/>
              </a:ext>
            </a:extLst>
          </p:cNvPr>
          <p:cNvSpPr/>
          <p:nvPr/>
        </p:nvSpPr>
        <p:spPr>
          <a:xfrm>
            <a:off x="4037478" y="4363050"/>
            <a:ext cx="4114800" cy="745200"/>
          </a:xfrm>
          <a:prstGeom prst="rect">
            <a:avLst/>
          </a:prstGeom>
          <a:solidFill>
            <a:schemeClr val="bg1"/>
          </a:solidFill>
          <a:ln w="28575">
            <a:solidFill>
              <a:srgbClr val="E94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避難誘導・避難支援・</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二次被害の防止など</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1" name="テキスト ボックス 50">
            <a:extLst>
              <a:ext uri="{FF2B5EF4-FFF2-40B4-BE49-F238E27FC236}">
                <a16:creationId xmlns:a16="http://schemas.microsoft.com/office/drawing/2014/main" id="{73C1EDAC-ADCF-4F9D-9CAF-CFA1E4C6E123}"/>
              </a:ext>
            </a:extLst>
          </p:cNvPr>
          <p:cNvSpPr txBox="1"/>
          <p:nvPr/>
        </p:nvSpPr>
        <p:spPr>
          <a:xfrm>
            <a:off x="8150647" y="4187165"/>
            <a:ext cx="2403053" cy="512469"/>
          </a:xfrm>
          <a:prstGeom prst="rect">
            <a:avLst/>
          </a:prstGeom>
          <a:noFill/>
        </p:spPr>
        <p:txBody>
          <a:bodyPr wrap="square" lIns="72000" tIns="0" rIns="0" bIns="0" rtlCol="0" anchor="t">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・避難場所等への避難</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・避難行動要支援者の避難支援等</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・避難時にはブレーカーを切る、ガスを止める</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zh-TW"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3" name="正方形/長方形 52">
            <a:extLst>
              <a:ext uri="{FF2B5EF4-FFF2-40B4-BE49-F238E27FC236}">
                <a16:creationId xmlns:a16="http://schemas.microsoft.com/office/drawing/2014/main" id="{14858B57-4C17-437F-96A0-A00E601AA651}"/>
              </a:ext>
            </a:extLst>
          </p:cNvPr>
          <p:cNvSpPr/>
          <p:nvPr/>
        </p:nvSpPr>
        <p:spPr>
          <a:xfrm>
            <a:off x="4037296" y="5371821"/>
            <a:ext cx="4114702" cy="1122052"/>
          </a:xfrm>
          <a:prstGeom prst="rect">
            <a:avLst/>
          </a:prstGeom>
          <a:solidFill>
            <a:srgbClr val="FF2800"/>
          </a:solidFill>
          <a:ln>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PｺﾞｼｯｸE" panose="020B0900000000000000" pitchFamily="50" charset="-128"/>
                <a:ea typeface="HGPｺﾞｼｯｸE" panose="020B0900000000000000" pitchFamily="50" charset="-128"/>
              </a:rPr>
              <a:t>指定避難所での避難生活・</a:t>
            </a:r>
            <a:endParaRPr lang="en-US" altLang="ja-JP" sz="2000" dirty="0">
              <a:latin typeface="HGPｺﾞｼｯｸE" panose="020B0900000000000000" pitchFamily="50" charset="-128"/>
              <a:ea typeface="HGPｺﾞｼｯｸE" panose="020B0900000000000000" pitchFamily="50" charset="-128"/>
            </a:endParaRPr>
          </a:p>
          <a:p>
            <a:pPr algn="ctr"/>
            <a:r>
              <a:rPr lang="zh-TW" altLang="en-US" sz="2000" dirty="0">
                <a:latin typeface="HGPｺﾞｼｯｸE" panose="020B0900000000000000" pitchFamily="50" charset="-128"/>
                <a:ea typeface="HGPｺﾞｼｯｸE" panose="020B0900000000000000" pitchFamily="50" charset="-128"/>
              </a:rPr>
              <a:t>在宅避難者支援</a:t>
            </a:r>
          </a:p>
        </p:txBody>
      </p:sp>
      <p:sp>
        <p:nvSpPr>
          <p:cNvPr id="54" name="円/楕円 24">
            <a:extLst>
              <a:ext uri="{FF2B5EF4-FFF2-40B4-BE49-F238E27FC236}">
                <a16:creationId xmlns:a16="http://schemas.microsoft.com/office/drawing/2014/main" id="{4F313E06-07D0-4F87-8DE3-9013BDB0B331}"/>
              </a:ext>
            </a:extLst>
          </p:cNvPr>
          <p:cNvSpPr/>
          <p:nvPr/>
        </p:nvSpPr>
        <p:spPr>
          <a:xfrm>
            <a:off x="4077681" y="5958947"/>
            <a:ext cx="468000" cy="4680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公助</a:t>
            </a:r>
          </a:p>
        </p:txBody>
      </p:sp>
      <p:sp>
        <p:nvSpPr>
          <p:cNvPr id="55" name="円/楕円 24">
            <a:extLst>
              <a:ext uri="{FF2B5EF4-FFF2-40B4-BE49-F238E27FC236}">
                <a16:creationId xmlns:a16="http://schemas.microsoft.com/office/drawing/2014/main" id="{005BE0E3-8978-4FCA-9EB7-74B023B5566B}"/>
              </a:ext>
            </a:extLst>
          </p:cNvPr>
          <p:cNvSpPr/>
          <p:nvPr/>
        </p:nvSpPr>
        <p:spPr>
          <a:xfrm>
            <a:off x="4077681" y="5441313"/>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共助</a:t>
            </a:r>
          </a:p>
        </p:txBody>
      </p:sp>
      <p:sp>
        <p:nvSpPr>
          <p:cNvPr id="57" name="円/楕円 24">
            <a:extLst>
              <a:ext uri="{FF2B5EF4-FFF2-40B4-BE49-F238E27FC236}">
                <a16:creationId xmlns:a16="http://schemas.microsoft.com/office/drawing/2014/main" id="{758DEB4D-EDC0-4813-9401-761AA169B0A9}"/>
              </a:ext>
            </a:extLst>
          </p:cNvPr>
          <p:cNvSpPr/>
          <p:nvPr/>
        </p:nvSpPr>
        <p:spPr>
          <a:xfrm>
            <a:off x="4074420" y="3625636"/>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共助</a:t>
            </a:r>
          </a:p>
        </p:txBody>
      </p:sp>
      <p:sp>
        <p:nvSpPr>
          <p:cNvPr id="58" name="円/楕円 19">
            <a:extLst>
              <a:ext uri="{FF2B5EF4-FFF2-40B4-BE49-F238E27FC236}">
                <a16:creationId xmlns:a16="http://schemas.microsoft.com/office/drawing/2014/main" id="{85F249E7-380D-4EB9-B980-DF64FCAC0E59}"/>
              </a:ext>
            </a:extLst>
          </p:cNvPr>
          <p:cNvSpPr/>
          <p:nvPr/>
        </p:nvSpPr>
        <p:spPr>
          <a:xfrm>
            <a:off x="4077681" y="4511325"/>
            <a:ext cx="468000" cy="4680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共助</a:t>
            </a:r>
          </a:p>
        </p:txBody>
      </p:sp>
      <p:sp>
        <p:nvSpPr>
          <p:cNvPr id="59" name="テキスト ボックス 58">
            <a:extLst>
              <a:ext uri="{FF2B5EF4-FFF2-40B4-BE49-F238E27FC236}">
                <a16:creationId xmlns:a16="http://schemas.microsoft.com/office/drawing/2014/main" id="{39933A97-9614-434B-B00C-15BC07CC564D}"/>
              </a:ext>
            </a:extLst>
          </p:cNvPr>
          <p:cNvSpPr txBox="1"/>
          <p:nvPr/>
        </p:nvSpPr>
        <p:spPr>
          <a:xfrm>
            <a:off x="8150647" y="5479226"/>
            <a:ext cx="2305153" cy="1364099"/>
          </a:xfrm>
          <a:prstGeom prst="rect">
            <a:avLst/>
          </a:prstGeom>
          <a:noFill/>
        </p:spPr>
        <p:txBody>
          <a:bodyPr wrap="square" lIns="72000" tIns="0" rIns="0" bIns="0" rtlCol="0" anchor="t">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・避難生活が長期化する場合、指定避難所の運営</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・在宅避難者で食料や救援物資等の支援が必要な方への支援</a:t>
            </a:r>
            <a:endPar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72000" indent="-457200"/>
            <a:endParaRPr lang="zh-TW"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19DA272F-E5BA-464D-9D5F-08EFDC6BBC3B}"/>
              </a:ext>
            </a:extLst>
          </p:cNvPr>
          <p:cNvSpPr txBox="1"/>
          <p:nvPr/>
        </p:nvSpPr>
        <p:spPr>
          <a:xfrm>
            <a:off x="8277140" y="1301287"/>
            <a:ext cx="2178661" cy="551543"/>
          </a:xfrm>
          <a:prstGeom prst="rect">
            <a:avLst/>
          </a:prstGeom>
          <a:noFill/>
        </p:spPr>
        <p:txBody>
          <a:bodyPr wrap="square" lIns="72000" tIns="0" rIns="0" bIns="0" rtlCol="0" anchor="ctr">
            <a:noAutofit/>
          </a:bodyPr>
          <a:lstStyle/>
          <a:p>
            <a:pPr marL="72000" indent="-457200"/>
            <a:r>
              <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住民等が取るべき行動</a:t>
            </a:r>
            <a:r>
              <a:rPr lang="en-US" altLang="ja-JP" sz="14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p>
        </p:txBody>
      </p:sp>
      <p:sp>
        <p:nvSpPr>
          <p:cNvPr id="27" name="爆発: 8 pt 26">
            <a:extLst>
              <a:ext uri="{FF2B5EF4-FFF2-40B4-BE49-F238E27FC236}">
                <a16:creationId xmlns:a16="http://schemas.microsoft.com/office/drawing/2014/main" id="{A871EA27-32BD-497A-9F75-D0077F49A04A}"/>
              </a:ext>
            </a:extLst>
          </p:cNvPr>
          <p:cNvSpPr/>
          <p:nvPr/>
        </p:nvSpPr>
        <p:spPr>
          <a:xfrm>
            <a:off x="2958617" y="2424786"/>
            <a:ext cx="6366358" cy="106445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PｺﾞｼｯｸE" panose="020B0900000000000000" pitchFamily="50" charset="-128"/>
                <a:ea typeface="HGPｺﾞｼｯｸE" panose="020B0900000000000000" pitchFamily="50" charset="-128"/>
              </a:rPr>
              <a:t>建物倒壊・火災の発生等</a:t>
            </a:r>
          </a:p>
        </p:txBody>
      </p:sp>
      <p:sp>
        <p:nvSpPr>
          <p:cNvPr id="29" name="テキスト ボックス 28">
            <a:extLst>
              <a:ext uri="{FF2B5EF4-FFF2-40B4-BE49-F238E27FC236}">
                <a16:creationId xmlns:a16="http://schemas.microsoft.com/office/drawing/2014/main" id="{33CA68AF-8AD2-40C6-B644-847017E61F88}"/>
              </a:ext>
            </a:extLst>
          </p:cNvPr>
          <p:cNvSpPr txBox="1"/>
          <p:nvPr/>
        </p:nvSpPr>
        <p:spPr>
          <a:xfrm>
            <a:off x="8182850" y="3724480"/>
            <a:ext cx="2240906" cy="271235"/>
          </a:xfrm>
          <a:prstGeom prst="rect">
            <a:avLst/>
          </a:prstGeom>
          <a:noFill/>
        </p:spPr>
        <p:txBody>
          <a:bodyPr wrap="square" lIns="72000" tIns="0" rIns="0" bIns="0" rtlCol="0" anchor="t">
            <a:noAutofit/>
          </a:bodyPr>
          <a:lstStyle/>
          <a:p>
            <a:pPr marL="72000" indent="-457200"/>
            <a:r>
              <a:rPr lang="ja-JP"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rPr>
              <a:t>・安全第一</a:t>
            </a:r>
            <a:endParaRPr lang="zh-TW" altLang="en-US" sz="1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タイトル 1">
            <a:extLst>
              <a:ext uri="{FF2B5EF4-FFF2-40B4-BE49-F238E27FC236}">
                <a16:creationId xmlns:a16="http://schemas.microsoft.com/office/drawing/2014/main" id="{E94209A0-D9BE-42A3-BD2C-F0CE2AE697FB}"/>
              </a:ext>
            </a:extLst>
          </p:cNvPr>
          <p:cNvSpPr>
            <a:spLocks noGrp="1"/>
          </p:cNvSpPr>
          <p:nvPr>
            <p:ph type="title"/>
          </p:nvPr>
        </p:nvSpPr>
        <p:spPr>
          <a:xfrm>
            <a:off x="0" y="9077"/>
            <a:ext cx="12192000" cy="651600"/>
          </a:xfrm>
          <a:solidFill>
            <a:srgbClr val="00B050"/>
          </a:solidFill>
        </p:spPr>
        <p:txBody>
          <a:bodyPr>
            <a:noAutofit/>
          </a:bodyPr>
          <a:lstStyle/>
          <a:p>
            <a:r>
              <a:rPr lang="ja-JP" altLang="en-US" sz="320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災害発生前後にとるべき行動（主に自助・共助）</a:t>
            </a:r>
            <a:endParaRPr kumimoji="1" lang="ja-JP" altLang="en-US" sz="320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43" name="爆発: 8 pt 42">
            <a:extLst>
              <a:ext uri="{FF2B5EF4-FFF2-40B4-BE49-F238E27FC236}">
                <a16:creationId xmlns:a16="http://schemas.microsoft.com/office/drawing/2014/main" id="{3C91B659-C710-4A2B-85EA-AD0C6E014054}"/>
              </a:ext>
            </a:extLst>
          </p:cNvPr>
          <p:cNvSpPr/>
          <p:nvPr/>
        </p:nvSpPr>
        <p:spPr>
          <a:xfrm>
            <a:off x="4184075" y="670510"/>
            <a:ext cx="3837600" cy="1302344"/>
          </a:xfrm>
          <a:prstGeom prst="irregularSeal1">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404040"/>
                </a:solidFill>
                <a:latin typeface="HGPｺﾞｼｯｸE" panose="020B0900000000000000" pitchFamily="50" charset="-128"/>
                <a:ea typeface="HGPｺﾞｼｯｸE" panose="020B0900000000000000" pitchFamily="50" charset="-128"/>
              </a:rPr>
              <a:t>地震の発生</a:t>
            </a:r>
          </a:p>
        </p:txBody>
      </p:sp>
      <p:sp>
        <p:nvSpPr>
          <p:cNvPr id="44" name="正方形/長方形 43">
            <a:extLst>
              <a:ext uri="{FF2B5EF4-FFF2-40B4-BE49-F238E27FC236}">
                <a16:creationId xmlns:a16="http://schemas.microsoft.com/office/drawing/2014/main" id="{52903E0F-379F-49A4-B0EF-F4617AC34019}"/>
              </a:ext>
            </a:extLst>
          </p:cNvPr>
          <p:cNvSpPr/>
          <p:nvPr/>
        </p:nvSpPr>
        <p:spPr>
          <a:xfrm>
            <a:off x="4037478" y="1845080"/>
            <a:ext cx="4114800" cy="583200"/>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身の安全の確保・避難</a:t>
            </a:r>
          </a:p>
        </p:txBody>
      </p:sp>
      <p:sp>
        <p:nvSpPr>
          <p:cNvPr id="56" name="円/楕円 24">
            <a:extLst>
              <a:ext uri="{FF2B5EF4-FFF2-40B4-BE49-F238E27FC236}">
                <a16:creationId xmlns:a16="http://schemas.microsoft.com/office/drawing/2014/main" id="{605ADE3A-DF55-4055-93FC-AABF4233EC4A}"/>
              </a:ext>
            </a:extLst>
          </p:cNvPr>
          <p:cNvSpPr/>
          <p:nvPr/>
        </p:nvSpPr>
        <p:spPr>
          <a:xfrm>
            <a:off x="4077681" y="1902680"/>
            <a:ext cx="468000" cy="4680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lvl="0" algn="ctr"/>
            <a:r>
              <a:rPr lang="ja-JP" altLang="en-US" sz="1600" dirty="0">
                <a:solidFill>
                  <a:schemeClr val="bg1"/>
                </a:solidFill>
                <a:latin typeface="HGPｺﾞｼｯｸE" panose="020B0900000000000000" pitchFamily="50" charset="-128"/>
                <a:ea typeface="HGPｺﾞｼｯｸE" panose="020B0900000000000000" pitchFamily="50" charset="-128"/>
              </a:rPr>
              <a:t>自助</a:t>
            </a:r>
          </a:p>
        </p:txBody>
      </p:sp>
    </p:spTree>
    <p:extLst>
      <p:ext uri="{BB962C8B-B14F-4D97-AF65-F5344CB8AC3E}">
        <p14:creationId xmlns:p14="http://schemas.microsoft.com/office/powerpoint/2010/main" val="1743290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3">
            <a:extLst>
              <a:ext uri="{FF2B5EF4-FFF2-40B4-BE49-F238E27FC236}">
                <a16:creationId xmlns:a16="http://schemas.microsoft.com/office/drawing/2014/main" id="{32687C92-FC7A-4CE9-87DB-75420A1BBCB8}"/>
              </a:ext>
            </a:extLst>
          </p:cNvPr>
          <p:cNvSpPr>
            <a:spLocks noGrp="1"/>
          </p:cNvSpPr>
          <p:nvPr>
            <p:ph type="sldNum" sz="quarter" idx="12"/>
          </p:nvPr>
        </p:nvSpPr>
        <p:spPr>
          <a:xfrm>
            <a:off x="9178035" y="6293561"/>
            <a:ext cx="2057400" cy="365125"/>
          </a:xfrm>
        </p:spPr>
        <p:txBody>
          <a:bodyPr/>
          <a:lstStyle/>
          <a:p>
            <a:r>
              <a:rPr kumimoji="1" lang="en-US" altLang="ja-JP" sz="1400" dirty="0" smtClean="0">
                <a:latin typeface="Calibri" panose="020F0502020204030204" pitchFamily="34" charset="0"/>
                <a:cs typeface="Calibri" panose="020F0502020204030204" pitchFamily="34" charset="0"/>
              </a:rPr>
              <a:t>28</a:t>
            </a:r>
            <a:endParaRPr kumimoji="1" lang="ja-JP" altLang="en-US" sz="1400" dirty="0">
              <a:latin typeface="Calibri" panose="020F0502020204030204" pitchFamily="34" charset="0"/>
              <a:cs typeface="Calibri" panose="020F0502020204030204" pitchFamily="34" charset="0"/>
            </a:endParaRPr>
          </a:p>
        </p:txBody>
      </p:sp>
      <p:sp>
        <p:nvSpPr>
          <p:cNvPr id="23" name="タイトル 1">
            <a:extLst>
              <a:ext uri="{FF2B5EF4-FFF2-40B4-BE49-F238E27FC236}">
                <a16:creationId xmlns:a16="http://schemas.microsoft.com/office/drawing/2014/main" id="{91E665C9-48EF-4839-8CEF-73087E69AA25}"/>
              </a:ext>
            </a:extLst>
          </p:cNvPr>
          <p:cNvSpPr>
            <a:spLocks noGrp="1"/>
          </p:cNvSpPr>
          <p:nvPr>
            <p:ph type="title"/>
          </p:nvPr>
        </p:nvSpPr>
        <p:spPr>
          <a:xfrm>
            <a:off x="0" y="2040"/>
            <a:ext cx="12192000" cy="650875"/>
          </a:xfrm>
          <a:solidFill>
            <a:srgbClr val="00B050"/>
          </a:solidFill>
        </p:spPr>
        <p:txBody>
          <a:bodyPr>
            <a:normAutofit/>
          </a:bodyPr>
          <a:lstStyle/>
          <a:p>
            <a:r>
              <a:rPr lang="ja-JP" altLang="en-US" sz="3200" dirty="0">
                <a:solidFill>
                  <a:schemeClr val="bg1"/>
                </a:solidFill>
                <a:latin typeface="HGSｺﾞｼｯｸE" panose="020B0900000000000000" pitchFamily="50" charset="-128"/>
                <a:ea typeface="HGSｺﾞｼｯｸE" panose="020B0900000000000000" pitchFamily="50" charset="-128"/>
              </a:rPr>
              <a:t>避難をする場所について</a:t>
            </a:r>
          </a:p>
        </p:txBody>
      </p:sp>
      <p:sp>
        <p:nvSpPr>
          <p:cNvPr id="25" name="正方形/長方形 24">
            <a:extLst>
              <a:ext uri="{FF2B5EF4-FFF2-40B4-BE49-F238E27FC236}">
                <a16:creationId xmlns:a16="http://schemas.microsoft.com/office/drawing/2014/main" id="{77BF32C3-56B0-4A90-B0AF-DDE683DCD3B6}"/>
              </a:ext>
            </a:extLst>
          </p:cNvPr>
          <p:cNvSpPr/>
          <p:nvPr/>
        </p:nvSpPr>
        <p:spPr>
          <a:xfrm>
            <a:off x="1634206" y="3043705"/>
            <a:ext cx="8785225" cy="431800"/>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a:ea typeface="メイリオ"/>
            </a:endParaRPr>
          </a:p>
        </p:txBody>
      </p:sp>
      <p:sp>
        <p:nvSpPr>
          <p:cNvPr id="26" name="正方形/長方形 25">
            <a:extLst>
              <a:ext uri="{FF2B5EF4-FFF2-40B4-BE49-F238E27FC236}">
                <a16:creationId xmlns:a16="http://schemas.microsoft.com/office/drawing/2014/main" id="{CBE78BA8-B89C-4FCA-9538-BEA5DAEED86D}"/>
              </a:ext>
            </a:extLst>
          </p:cNvPr>
          <p:cNvSpPr/>
          <p:nvPr/>
        </p:nvSpPr>
        <p:spPr>
          <a:xfrm>
            <a:off x="1634206" y="1524902"/>
            <a:ext cx="8785225" cy="431800"/>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a:ea typeface="メイリオ"/>
            </a:endParaRPr>
          </a:p>
        </p:txBody>
      </p:sp>
      <p:sp>
        <p:nvSpPr>
          <p:cNvPr id="27" name="コンテンツ プレースホルダー 2">
            <a:extLst>
              <a:ext uri="{FF2B5EF4-FFF2-40B4-BE49-F238E27FC236}">
                <a16:creationId xmlns:a16="http://schemas.microsoft.com/office/drawing/2014/main" id="{34779556-E656-42E7-9BBF-7DBC1ED1E06F}"/>
              </a:ext>
            </a:extLst>
          </p:cNvPr>
          <p:cNvSpPr>
            <a:spLocks noGrp="1" noChangeArrowheads="1"/>
          </p:cNvSpPr>
          <p:nvPr>
            <p:ph idx="1"/>
          </p:nvPr>
        </p:nvSpPr>
        <p:spPr>
          <a:xfrm>
            <a:off x="1716833" y="1456037"/>
            <a:ext cx="8785225" cy="546865"/>
          </a:xfrm>
        </p:spPr>
        <p:txBody>
          <a:bodyPr>
            <a:normAutofit/>
          </a:bodyPr>
          <a:lstStyle/>
          <a:p>
            <a:pPr marL="0" indent="0" algn="just">
              <a:lnSpc>
                <a:spcPct val="100000"/>
              </a:lnSpc>
              <a:buNone/>
            </a:pPr>
            <a:r>
              <a:rPr lang="ja-JP" altLang="en-US" dirty="0">
                <a:solidFill>
                  <a:schemeClr val="bg1"/>
                </a:solidFill>
              </a:rPr>
              <a:t>指定緊急避難場所</a:t>
            </a:r>
            <a:endParaRPr lang="en-US" altLang="ja-JP" dirty="0">
              <a:solidFill>
                <a:schemeClr val="bg1"/>
              </a:solidFill>
            </a:endParaRPr>
          </a:p>
          <a:p>
            <a:pPr marL="0" indent="0" algn="just">
              <a:lnSpc>
                <a:spcPct val="100000"/>
              </a:lnSpc>
              <a:buNone/>
            </a:pPr>
            <a:endParaRPr lang="en-US" altLang="ja-JP" dirty="0">
              <a:solidFill>
                <a:schemeClr val="bg1"/>
              </a:solidFill>
            </a:endParaRPr>
          </a:p>
          <a:p>
            <a:pPr marL="0" indent="0" algn="just">
              <a:lnSpc>
                <a:spcPct val="100000"/>
              </a:lnSpc>
              <a:buNone/>
            </a:pPr>
            <a:endParaRPr lang="en-US" altLang="ja-JP" dirty="0">
              <a:solidFill>
                <a:schemeClr val="bg1"/>
              </a:solidFill>
            </a:endParaRPr>
          </a:p>
          <a:p>
            <a:pPr marL="0" indent="0" algn="just">
              <a:lnSpc>
                <a:spcPct val="100000"/>
              </a:lnSpc>
              <a:buNone/>
            </a:pPr>
            <a:endParaRPr lang="en-US" altLang="ja-JP" dirty="0">
              <a:solidFill>
                <a:schemeClr val="bg1"/>
              </a:solidFill>
            </a:endParaRPr>
          </a:p>
        </p:txBody>
      </p:sp>
      <p:sp>
        <p:nvSpPr>
          <p:cNvPr id="28" name="正方形/長方形 27">
            <a:extLst>
              <a:ext uri="{FF2B5EF4-FFF2-40B4-BE49-F238E27FC236}">
                <a16:creationId xmlns:a16="http://schemas.microsoft.com/office/drawing/2014/main" id="{58AE765B-F5B8-4FE8-8EEA-21A5B949A982}"/>
              </a:ext>
            </a:extLst>
          </p:cNvPr>
          <p:cNvSpPr/>
          <p:nvPr/>
        </p:nvSpPr>
        <p:spPr>
          <a:xfrm>
            <a:off x="1882087" y="730527"/>
            <a:ext cx="8619970" cy="678898"/>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「避難所」と「避難場所」の役割の違いを理解しましょう</a:t>
            </a:r>
          </a:p>
        </p:txBody>
      </p:sp>
      <p:grpSp>
        <p:nvGrpSpPr>
          <p:cNvPr id="34" name="グループ化 33">
            <a:extLst>
              <a:ext uri="{FF2B5EF4-FFF2-40B4-BE49-F238E27FC236}">
                <a16:creationId xmlns:a16="http://schemas.microsoft.com/office/drawing/2014/main" id="{96FE7A07-B92C-4F90-8065-0CC13F973241}"/>
              </a:ext>
            </a:extLst>
          </p:cNvPr>
          <p:cNvGrpSpPr/>
          <p:nvPr/>
        </p:nvGrpSpPr>
        <p:grpSpPr>
          <a:xfrm>
            <a:off x="2239404" y="5537506"/>
            <a:ext cx="7905337" cy="1121180"/>
            <a:chOff x="-7952394" y="649556"/>
            <a:chExt cx="7905337" cy="1121180"/>
          </a:xfrm>
        </p:grpSpPr>
        <p:sp>
          <p:nvSpPr>
            <p:cNvPr id="35" name="正方形/長方形 34">
              <a:extLst>
                <a:ext uri="{FF2B5EF4-FFF2-40B4-BE49-F238E27FC236}">
                  <a16:creationId xmlns:a16="http://schemas.microsoft.com/office/drawing/2014/main" id="{4837605F-AD3D-4485-BAE6-ACD0B65493A4}"/>
                </a:ext>
              </a:extLst>
            </p:cNvPr>
            <p:cNvSpPr/>
            <p:nvPr/>
          </p:nvSpPr>
          <p:spPr>
            <a:xfrm>
              <a:off x="-7952394" y="649556"/>
              <a:ext cx="7905335" cy="1121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defRPr/>
              </a:pPr>
              <a:endParaRPr lang="ja-JP" altLang="en-US">
                <a:solidFill>
                  <a:prstClr val="white"/>
                </a:solidFill>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405F58AB-6957-4A4E-8F01-889A858E3B2D}"/>
                </a:ext>
              </a:extLst>
            </p:cNvPr>
            <p:cNvSpPr txBox="1"/>
            <p:nvPr/>
          </p:nvSpPr>
          <p:spPr>
            <a:xfrm>
              <a:off x="-7952393" y="693518"/>
              <a:ext cx="7905336" cy="1077218"/>
            </a:xfrm>
            <a:prstGeom prst="rect">
              <a:avLst/>
            </a:prstGeom>
            <a:noFill/>
          </p:spPr>
          <p:txBody>
            <a:bodyPr wrap="square" rtlCol="0">
              <a:spAutoFit/>
            </a:bodyPr>
            <a:lstStyle/>
            <a:p>
              <a:pPr marL="9525" lvl="1" algn="just"/>
              <a:r>
                <a:rPr lang="en-US" altLang="ja-JP" sz="1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1600" dirty="0">
                  <a:solidFill>
                    <a:schemeClr val="tx1">
                      <a:lumMod val="75000"/>
                      <a:lumOff val="25000"/>
                    </a:schemeClr>
                  </a:solidFill>
                  <a:latin typeface="HGPｺﾞｼｯｸE" panose="020B0900000000000000" pitchFamily="50" charset="-128"/>
                  <a:ea typeface="HGPｺﾞｼｯｸE" panose="020B0900000000000000" pitchFamily="50" charset="-128"/>
                </a:rPr>
                <a:t>福祉</a:t>
              </a:r>
              <a:r>
                <a:rPr lang="ja-JP" altLang="en-US" sz="1600" dirty="0">
                  <a:solidFill>
                    <a:srgbClr val="404040"/>
                  </a:solidFill>
                  <a:latin typeface="HGPｺﾞｼｯｸE" panose="020B0900000000000000" pitchFamily="50" charset="-128"/>
                  <a:ea typeface="HGPｺﾞｼｯｸE" panose="020B0900000000000000" pitchFamily="50" charset="-128"/>
                </a:rPr>
                <a:t>避難所</a:t>
              </a:r>
              <a:endParaRPr lang="en-US" altLang="ja-JP" sz="1600" dirty="0">
                <a:solidFill>
                  <a:srgbClr val="404040"/>
                </a:solidFill>
                <a:latin typeface="HGPｺﾞｼｯｸE" panose="020B0900000000000000" pitchFamily="50" charset="-128"/>
                <a:ea typeface="HGPｺﾞｼｯｸE" panose="020B0900000000000000" pitchFamily="50" charset="-128"/>
              </a:endParaRPr>
            </a:p>
            <a:p>
              <a:pPr marL="0" lvl="1"/>
              <a:r>
                <a:rPr lang="ja-JP" altLang="en-US" sz="1600" u="sng" dirty="0">
                  <a:solidFill>
                    <a:srgbClr val="404040"/>
                  </a:solidFill>
                  <a:latin typeface="HGPｺﾞｼｯｸE" panose="020B0900000000000000" pitchFamily="50" charset="-128"/>
                  <a:ea typeface="HGPｺﾞｼｯｸE" panose="020B0900000000000000" pitchFamily="50" charset="-128"/>
                </a:rPr>
                <a:t>指定避難所では避難生活が困難な、高齢者や障害者、妊婦など、災害時に援護が必要な人たち（要援護者）に配慮した市町村指定の避難施設。</a:t>
              </a:r>
              <a:r>
                <a:rPr lang="ja-JP" altLang="en-US" sz="1600" dirty="0">
                  <a:solidFill>
                    <a:srgbClr val="404040"/>
                  </a:solidFill>
                  <a:latin typeface="HGPｺﾞｼｯｸE" panose="020B0900000000000000" pitchFamily="50" charset="-128"/>
                  <a:ea typeface="HGPｺﾞｼｯｸE" panose="020B0900000000000000" pitchFamily="50" charset="-128"/>
                </a:rPr>
                <a:t>福祉避難所は必要に応じて開設される（はじめから福祉避難所が指定避難所として開設されるのではない）。</a:t>
              </a:r>
              <a:endParaRPr lang="en-US" altLang="ja-JP" sz="1600" dirty="0">
                <a:solidFill>
                  <a:srgbClr val="404040"/>
                </a:solidFill>
                <a:latin typeface="HGPｺﾞｼｯｸE" panose="020B0900000000000000" pitchFamily="50" charset="-128"/>
                <a:ea typeface="HGPｺﾞｼｯｸE" panose="020B0900000000000000" pitchFamily="50" charset="-128"/>
              </a:endParaRPr>
            </a:p>
          </p:txBody>
        </p:sp>
      </p:grpSp>
      <p:sp>
        <p:nvSpPr>
          <p:cNvPr id="39" name="テキスト ボックス 38">
            <a:extLst>
              <a:ext uri="{FF2B5EF4-FFF2-40B4-BE49-F238E27FC236}">
                <a16:creationId xmlns:a16="http://schemas.microsoft.com/office/drawing/2014/main" id="{05E1FE50-FFBC-4026-87F8-4F521DC047CC}"/>
              </a:ext>
            </a:extLst>
          </p:cNvPr>
          <p:cNvSpPr txBox="1"/>
          <p:nvPr/>
        </p:nvSpPr>
        <p:spPr>
          <a:xfrm>
            <a:off x="1865282" y="3033941"/>
            <a:ext cx="8710916" cy="452432"/>
          </a:xfrm>
          <a:prstGeom prst="rect">
            <a:avLst/>
          </a:prstGeom>
          <a:noFill/>
        </p:spPr>
        <p:txBody>
          <a:bodyPr wrap="square" rtlCol="0">
            <a:spAutoFit/>
          </a:bodyPr>
          <a:lstStyle/>
          <a:p>
            <a:pPr algn="just">
              <a:lnSpc>
                <a:spcPct val="90000"/>
              </a:lnSpc>
              <a:spcBef>
                <a:spcPts val="1000"/>
              </a:spcBef>
            </a:pPr>
            <a:r>
              <a:rPr lang="ja-JP" altLang="en-US" sz="2600" dirty="0">
                <a:solidFill>
                  <a:schemeClr val="bg1"/>
                </a:solidFill>
                <a:latin typeface="HGPｺﾞｼｯｸE" panose="020B0900000000000000" pitchFamily="50" charset="-128"/>
                <a:ea typeface="HGPｺﾞｼｯｸE" panose="020B0900000000000000" pitchFamily="50" charset="-128"/>
              </a:rPr>
              <a:t>指定避難所</a:t>
            </a:r>
            <a:endParaRPr lang="en-US" altLang="ja-JP" sz="2600" dirty="0">
              <a:solidFill>
                <a:schemeClr val="bg1"/>
              </a:solidFill>
              <a:latin typeface="HGPｺﾞｼｯｸE" panose="020B0900000000000000" pitchFamily="50" charset="-128"/>
              <a:ea typeface="HGPｺﾞｼｯｸE" panose="020B0900000000000000" pitchFamily="50" charset="-128"/>
            </a:endParaRPr>
          </a:p>
        </p:txBody>
      </p:sp>
      <p:sp>
        <p:nvSpPr>
          <p:cNvPr id="44" name="正方形/長方形 43">
            <a:extLst>
              <a:ext uri="{FF2B5EF4-FFF2-40B4-BE49-F238E27FC236}">
                <a16:creationId xmlns:a16="http://schemas.microsoft.com/office/drawing/2014/main" id="{451257C4-D467-4B19-A362-8E74B69E0EEE}"/>
              </a:ext>
            </a:extLst>
          </p:cNvPr>
          <p:cNvSpPr/>
          <p:nvPr/>
        </p:nvSpPr>
        <p:spPr>
          <a:xfrm>
            <a:off x="1865283" y="3584508"/>
            <a:ext cx="8087315" cy="1831271"/>
          </a:xfrm>
          <a:prstGeom prst="rect">
            <a:avLst/>
          </a:prstGeom>
        </p:spPr>
        <p:txBody>
          <a:bodyPr wrap="square">
            <a:spAutoFit/>
          </a:bodyPr>
          <a:lstStyle/>
          <a:p>
            <a:pPr algn="just">
              <a:lnSpc>
                <a:spcPct val="90000"/>
              </a:lnSpc>
              <a:spcBef>
                <a:spcPts val="600"/>
              </a:spcBef>
            </a:pPr>
            <a:r>
              <a:rPr lang="ja-JP" altLang="en-US" sz="2400" dirty="0">
                <a:solidFill>
                  <a:srgbClr val="404040"/>
                </a:solidFill>
                <a:latin typeface="HGPｺﾞｼｯｸE" panose="020B0900000000000000" pitchFamily="50" charset="-128"/>
                <a:ea typeface="HGPｺﾞｼｯｸE" panose="020B0900000000000000" pitchFamily="50" charset="-128"/>
              </a:rPr>
              <a:t>大地震の揺れ等で自宅が倒壊・焼失等をしてしまい、</a:t>
            </a:r>
            <a:r>
              <a:rPr lang="ja-JP" altLang="en-US" sz="2400" u="sng" dirty="0">
                <a:solidFill>
                  <a:srgbClr val="FF2800"/>
                </a:solidFill>
                <a:latin typeface="HGPｺﾞｼｯｸE" panose="020B0900000000000000" pitchFamily="50" charset="-128"/>
                <a:ea typeface="HGPｺﾞｼｯｸE" panose="020B0900000000000000" pitchFamily="50" charset="-128"/>
              </a:rPr>
              <a:t>生活する場所がなくなってしまった方が、一定期間の生活を送る施設</a:t>
            </a:r>
            <a:r>
              <a:rPr lang="ja-JP" altLang="en-US" sz="2400" dirty="0">
                <a:solidFill>
                  <a:srgbClr val="404040"/>
                </a:solidFill>
                <a:latin typeface="HGPｺﾞｼｯｸE" panose="020B0900000000000000" pitchFamily="50" charset="-128"/>
                <a:ea typeface="HGPｺﾞｼｯｸE" panose="020B0900000000000000" pitchFamily="50" charset="-128"/>
              </a:rPr>
              <a:t>のこと</a:t>
            </a:r>
            <a:endParaRPr lang="en-US" altLang="ja-JP" sz="2400" dirty="0">
              <a:solidFill>
                <a:srgbClr val="404040"/>
              </a:solidFill>
              <a:latin typeface="HGPｺﾞｼｯｸE" panose="020B0900000000000000" pitchFamily="50" charset="-128"/>
              <a:ea typeface="HGPｺﾞｼｯｸE" panose="020B0900000000000000" pitchFamily="50" charset="-128"/>
            </a:endParaRPr>
          </a:p>
          <a:p>
            <a:pPr algn="just">
              <a:lnSpc>
                <a:spcPct val="90000"/>
              </a:lnSpc>
              <a:spcBef>
                <a:spcPts val="600"/>
              </a:spcBef>
            </a:pPr>
            <a:r>
              <a:rPr lang="ja-JP" altLang="en-US" sz="2400" dirty="0">
                <a:solidFill>
                  <a:srgbClr val="404040"/>
                </a:solidFill>
                <a:latin typeface="HGPｺﾞｼｯｸE" panose="020B0900000000000000" pitchFamily="50" charset="-128"/>
                <a:ea typeface="HGPｺﾞｼｯｸE" panose="020B0900000000000000" pitchFamily="50" charset="-128"/>
              </a:rPr>
              <a:t>なお、避難者の状況によっては福祉避難所に移送することがある</a:t>
            </a:r>
          </a:p>
        </p:txBody>
      </p:sp>
      <p:sp>
        <p:nvSpPr>
          <p:cNvPr id="45" name="正方形/長方形 44">
            <a:extLst>
              <a:ext uri="{FF2B5EF4-FFF2-40B4-BE49-F238E27FC236}">
                <a16:creationId xmlns:a16="http://schemas.microsoft.com/office/drawing/2014/main" id="{EF6E6412-F050-40EB-A91C-F714F01B4CD6}"/>
              </a:ext>
            </a:extLst>
          </p:cNvPr>
          <p:cNvSpPr/>
          <p:nvPr/>
        </p:nvSpPr>
        <p:spPr>
          <a:xfrm>
            <a:off x="1947909" y="2051366"/>
            <a:ext cx="8004688" cy="757130"/>
          </a:xfrm>
          <a:prstGeom prst="rect">
            <a:avLst/>
          </a:prstGeom>
        </p:spPr>
        <p:txBody>
          <a:bodyPr wrap="square">
            <a:spAutoFit/>
          </a:bodyPr>
          <a:lstStyle/>
          <a:p>
            <a:pPr algn="just">
              <a:lnSpc>
                <a:spcPct val="90000"/>
              </a:lnSpc>
              <a:spcBef>
                <a:spcPts val="600"/>
              </a:spcBef>
            </a:pPr>
            <a:r>
              <a:rPr lang="ja-JP" altLang="en-US" sz="2400" dirty="0">
                <a:solidFill>
                  <a:srgbClr val="404040"/>
                </a:solidFill>
                <a:latin typeface="HGPｺﾞｼｯｸE" panose="020B0900000000000000" pitchFamily="50" charset="-128"/>
                <a:ea typeface="HGPｺﾞｼｯｸE" panose="020B0900000000000000" pitchFamily="50" charset="-128"/>
              </a:rPr>
              <a:t>「火災が迫っている」、「建物が倒壊しそう」といった状況のとき、</a:t>
            </a:r>
            <a:r>
              <a:rPr lang="ja-JP" altLang="en-US" sz="2400" u="sng" dirty="0">
                <a:solidFill>
                  <a:srgbClr val="FF2800"/>
                </a:solidFill>
                <a:latin typeface="HGPｺﾞｼｯｸE" panose="020B0900000000000000" pitchFamily="50" charset="-128"/>
                <a:ea typeface="HGPｺﾞｼｯｸE" panose="020B0900000000000000" pitchFamily="50" charset="-128"/>
              </a:rPr>
              <a:t>いのちを守るために一時的に避難する安全な場所</a:t>
            </a:r>
            <a:r>
              <a:rPr lang="ja-JP" altLang="en-US" sz="2400" dirty="0">
                <a:solidFill>
                  <a:srgbClr val="404040"/>
                </a:solidFill>
                <a:latin typeface="HGPｺﾞｼｯｸE" panose="020B0900000000000000" pitchFamily="50" charset="-128"/>
                <a:ea typeface="HGPｺﾞｼｯｸE" panose="020B0900000000000000" pitchFamily="50" charset="-128"/>
              </a:rPr>
              <a:t>のこと</a:t>
            </a:r>
          </a:p>
        </p:txBody>
      </p:sp>
    </p:spTree>
    <p:extLst>
      <p:ext uri="{BB962C8B-B14F-4D97-AF65-F5344CB8AC3E}">
        <p14:creationId xmlns:p14="http://schemas.microsoft.com/office/powerpoint/2010/main" val="874735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1B0A5D9-BE4A-474B-A1BF-CFDE5DE1474A}"/>
              </a:ext>
            </a:extLst>
          </p:cNvPr>
          <p:cNvSpPr>
            <a:spLocks noGrp="1"/>
          </p:cNvSpPr>
          <p:nvPr>
            <p:ph type="sldNum" sz="quarter" idx="12"/>
          </p:nvPr>
        </p:nvSpPr>
        <p:spPr>
          <a:xfrm>
            <a:off x="8564879" y="5998790"/>
            <a:ext cx="2743200" cy="365125"/>
          </a:xfrm>
        </p:spPr>
        <p:txBody>
          <a:bodyPr/>
          <a:lstStyle/>
          <a:p>
            <a:r>
              <a:rPr kumimoji="1" lang="en-US" altLang="ja-JP" sz="1400" dirty="0" smtClean="0">
                <a:latin typeface="Calibri" panose="020F0502020204030204" pitchFamily="34" charset="0"/>
                <a:cs typeface="Calibri" panose="020F0502020204030204" pitchFamily="34" charset="0"/>
              </a:rPr>
              <a:t>29</a:t>
            </a:r>
            <a:endParaRPr kumimoji="1" lang="ja-JP" altLang="en-US" sz="1400" dirty="0">
              <a:latin typeface="Calibri" panose="020F0502020204030204" pitchFamily="34" charset="0"/>
              <a:cs typeface="Calibri" panose="020F0502020204030204" pitchFamily="34" charset="0"/>
            </a:endParaRPr>
          </a:p>
        </p:txBody>
      </p:sp>
      <p:sp>
        <p:nvSpPr>
          <p:cNvPr id="3" name="テキスト ボックス 2">
            <a:extLst>
              <a:ext uri="{FF2B5EF4-FFF2-40B4-BE49-F238E27FC236}">
                <a16:creationId xmlns:a16="http://schemas.microsoft.com/office/drawing/2014/main" id="{4C1ABF54-E7C8-4CF5-B01D-F80471A868E5}"/>
              </a:ext>
            </a:extLst>
          </p:cNvPr>
          <p:cNvSpPr txBox="1"/>
          <p:nvPr/>
        </p:nvSpPr>
        <p:spPr>
          <a:xfrm>
            <a:off x="2255519" y="2586284"/>
            <a:ext cx="7680960" cy="175432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災害時にとるべき行動、避難所と避難場所の役割の違いを理解し、適切な行動をとりましょう</a:t>
            </a:r>
          </a:p>
        </p:txBody>
      </p:sp>
      <p:sp>
        <p:nvSpPr>
          <p:cNvPr id="4" name="テキスト ボックス 3">
            <a:extLst>
              <a:ext uri="{FF2B5EF4-FFF2-40B4-BE49-F238E27FC236}">
                <a16:creationId xmlns:a16="http://schemas.microsoft.com/office/drawing/2014/main" id="{AFB3F5FC-23D9-40D0-9597-25CD428EEF17}"/>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a:latin typeface="HGPｺﾞｼｯｸE" panose="020B0900000000000000" pitchFamily="50" charset="-128"/>
                <a:ea typeface="HGPｺﾞｼｯｸE" panose="020B0900000000000000" pitchFamily="50" charset="-128"/>
              </a:rPr>
              <a:t>２</a:t>
            </a:r>
            <a:r>
              <a:rPr lang="ja-JP" altLang="en-US" sz="3600" dirty="0">
                <a:solidFill>
                  <a:srgbClr val="404040"/>
                </a:solidFill>
                <a:latin typeface="HGPｺﾞｼｯｸE" panose="020B0900000000000000" pitchFamily="50" charset="-128"/>
                <a:ea typeface="HGPｺﾞｼｯｸE" panose="020B0900000000000000" pitchFamily="50" charset="-128"/>
              </a:rPr>
              <a:t>．災害時にとるべき行動</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 </a:t>
            </a:r>
            <a:r>
              <a:rPr lang="ja-JP" altLang="en-US" sz="3600" dirty="0">
                <a:solidFill>
                  <a:srgbClr val="404040"/>
                </a:solidFill>
                <a:latin typeface="HGPｺﾞｼｯｸE" panose="020B0900000000000000" pitchFamily="50" charset="-128"/>
                <a:ea typeface="HGPｺﾞｼｯｸE" panose="020B0900000000000000" pitchFamily="50" charset="-128"/>
              </a:rPr>
              <a:t>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16587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2092229" y="1550082"/>
            <a:ext cx="8000094" cy="2513918"/>
          </a:xfrm>
        </p:spPr>
        <p:txBody>
          <a:bodyPr>
            <a:noAutofit/>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３．安全な避難行動</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610328FA-9877-4BD3-B323-1BE49B802EDF}"/>
              </a:ext>
            </a:extLst>
          </p:cNvPr>
          <p:cNvSpPr/>
          <p:nvPr/>
        </p:nvSpPr>
        <p:spPr>
          <a:xfrm>
            <a:off x="9284385" y="307606"/>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a:solidFill>
                  <a:schemeClr val="tx1">
                    <a:lumMod val="65000"/>
                    <a:lumOff val="35000"/>
                  </a:schemeClr>
                </a:solidFill>
                <a:latin typeface="HGPｺﾞｼｯｸE" panose="020B0900000000000000" pitchFamily="50" charset="-128"/>
                <a:ea typeface="HGPｺﾞｼｯｸE" panose="020B0900000000000000" pitchFamily="50" charset="-128"/>
              </a:rPr>
              <a:t>25</a:t>
            </a: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8962652" y="633876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smtClean="0"/>
              <a:t>                                            30</a:t>
            </a:r>
            <a:endParaRPr lang="ja-JP" altLang="en-US" sz="1200" dirty="0"/>
          </a:p>
        </p:txBody>
      </p:sp>
    </p:spTree>
    <p:extLst>
      <p:ext uri="{BB962C8B-B14F-4D97-AF65-F5344CB8AC3E}">
        <p14:creationId xmlns:p14="http://schemas.microsoft.com/office/powerpoint/2010/main" val="3781747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8782548" y="6308906"/>
            <a:ext cx="2743200" cy="365125"/>
          </a:xfrm>
        </p:spPr>
        <p:txBody>
          <a:bodyPr/>
          <a:lstStyle/>
          <a:p>
            <a:r>
              <a:rPr lang="en-US" altLang="ja-JP" sz="1400" dirty="0" smtClean="0"/>
              <a:t>31 </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05182" y="1384300"/>
            <a:ext cx="7584633" cy="3849853"/>
            <a:chOff x="459658" y="1035538"/>
            <a:chExt cx="8158872" cy="3849853"/>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59658" y="10355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32494" y="1035538"/>
              <a:ext cx="7286036" cy="3849853"/>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lnSpc>
                  <a:spcPts val="5000"/>
                </a:lnSpc>
              </a:pPr>
              <a:r>
                <a:rPr lang="ja-JP" altLang="en-US" sz="36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＜地震災害＞</a:t>
              </a:r>
              <a:endParaRPr lang="en-US" altLang="ja-JP" sz="3600" dirty="0" smtClean="0">
                <a:solidFill>
                  <a:srgbClr val="404040"/>
                </a:solidFill>
                <a:latin typeface="HGPｺﾞｼｯｸE" panose="020B0900000000000000" pitchFamily="50" charset="-128"/>
                <a:ea typeface="HGPｺﾞｼｯｸE" panose="020B0900000000000000" pitchFamily="50" charset="-128"/>
              </a:endParaRPr>
            </a:p>
            <a:p>
              <a:pPr algn="just">
                <a:lnSpc>
                  <a:spcPts val="5000"/>
                </a:lnSpc>
              </a:pPr>
              <a:r>
                <a:rPr lang="ja-JP" altLang="en-US" sz="3600" dirty="0" smtClean="0">
                  <a:solidFill>
                    <a:srgbClr val="404040"/>
                  </a:solidFill>
                  <a:latin typeface="HGPｺﾞｼｯｸE" panose="020B0900000000000000" pitchFamily="50" charset="-128"/>
                  <a:ea typeface="HGPｺﾞｼｯｸE" panose="020B0900000000000000" pitchFamily="50" charset="-128"/>
                </a:rPr>
                <a:t>皆さん</a:t>
              </a:r>
              <a:r>
                <a:rPr lang="ja-JP" altLang="en-US" sz="3600" dirty="0">
                  <a:solidFill>
                    <a:srgbClr val="404040"/>
                  </a:solidFill>
                  <a:latin typeface="HGPｺﾞｼｯｸE" panose="020B0900000000000000" pitchFamily="50" charset="-128"/>
                  <a:ea typeface="HGPｺﾞｼｯｸE" panose="020B0900000000000000" pitchFamily="50" charset="-128"/>
                </a:rPr>
                <a:t>の自宅周辺の災害リスクを確認する方法を学びましょう</a:t>
              </a:r>
            </a:p>
          </p:txBody>
        </p:sp>
      </p:grpSp>
      <p:sp>
        <p:nvSpPr>
          <p:cNvPr id="6" name="テキスト ボックス 5">
            <a:extLst>
              <a:ext uri="{FF2B5EF4-FFF2-40B4-BE49-F238E27FC236}">
                <a16:creationId xmlns:a16="http://schemas.microsoft.com/office/drawing/2014/main" id="{88745D91-CC28-470E-A75D-F15C9322ACBA}"/>
              </a:ext>
            </a:extLst>
          </p:cNvPr>
          <p:cNvSpPr txBox="1"/>
          <p:nvPr/>
        </p:nvSpPr>
        <p:spPr>
          <a:xfrm>
            <a:off x="3967660" y="5473702"/>
            <a:ext cx="4471096" cy="1200329"/>
          </a:xfrm>
          <a:prstGeom prst="rect">
            <a:avLst/>
          </a:prstGeom>
          <a:noFill/>
        </p:spPr>
        <p:txBody>
          <a:bodyPr wrap="none" rtlCol="0">
            <a:spAutoFit/>
          </a:bodyPr>
          <a:lstStyle/>
          <a:p>
            <a:pPr algn="ctr"/>
            <a:r>
              <a:rPr lang="ja-JP" altLang="en-US" sz="2400" dirty="0">
                <a:solidFill>
                  <a:srgbClr val="FF2800"/>
                </a:solidFill>
                <a:latin typeface="HGPｺﾞｼｯｸE" panose="020B0900000000000000" pitchFamily="50" charset="-128"/>
                <a:ea typeface="HGPｺﾞｼｯｸE" panose="020B0900000000000000" pitchFamily="50" charset="-128"/>
              </a:rPr>
              <a:t>参加者の皆さんが研修後に、</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a:p>
            <a:pPr algn="ctr"/>
            <a:r>
              <a:rPr lang="ja-JP" altLang="en-US" sz="2400" dirty="0">
                <a:solidFill>
                  <a:srgbClr val="FF2800"/>
                </a:solidFill>
                <a:latin typeface="HGPｺﾞｼｯｸE" panose="020B0900000000000000" pitchFamily="50" charset="-128"/>
                <a:ea typeface="HGPｺﾞｼｯｸE" panose="020B0900000000000000" pitchFamily="50" charset="-128"/>
              </a:rPr>
              <a:t>地域住民の皆さんと一緒に行うと</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a:p>
            <a:pPr algn="ctr"/>
            <a:r>
              <a:rPr lang="ja-JP" altLang="en-US" sz="2400" dirty="0">
                <a:solidFill>
                  <a:srgbClr val="FF2800"/>
                </a:solidFill>
                <a:latin typeface="HGPｺﾞｼｯｸE" panose="020B0900000000000000" pitchFamily="50" charset="-128"/>
                <a:ea typeface="HGPｺﾞｼｯｸE" panose="020B0900000000000000" pitchFamily="50" charset="-128"/>
              </a:rPr>
              <a:t>より効果的です</a:t>
            </a:r>
          </a:p>
        </p:txBody>
      </p:sp>
      <p:sp>
        <p:nvSpPr>
          <p:cNvPr id="8" name="正方形/長方形 7">
            <a:extLst>
              <a:ext uri="{FF2B5EF4-FFF2-40B4-BE49-F238E27FC236}">
                <a16:creationId xmlns:a16="http://schemas.microsoft.com/office/drawing/2014/main" id="{30D5922C-2F32-4933-BB7A-33EDBDEB3CEE}"/>
              </a:ext>
            </a:extLst>
          </p:cNvPr>
          <p:cNvSpPr/>
          <p:nvPr/>
        </p:nvSpPr>
        <p:spPr>
          <a:xfrm>
            <a:off x="8548260" y="266042"/>
            <a:ext cx="1605888"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0" name="正方形/長方形 9">
            <a:extLst>
              <a:ext uri="{FF2B5EF4-FFF2-40B4-BE49-F238E27FC236}">
                <a16:creationId xmlns:a16="http://schemas.microsoft.com/office/drawing/2014/main" id="{95304529-FC76-4578-929F-2FEE06F95061}"/>
              </a:ext>
            </a:extLst>
          </p:cNvPr>
          <p:cNvSpPr/>
          <p:nvPr/>
        </p:nvSpPr>
        <p:spPr>
          <a:xfrm>
            <a:off x="1524000" y="4520492"/>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p>
        </p:txBody>
      </p:sp>
    </p:spTree>
    <p:extLst>
      <p:ext uri="{BB962C8B-B14F-4D97-AF65-F5344CB8AC3E}">
        <p14:creationId xmlns:p14="http://schemas.microsoft.com/office/powerpoint/2010/main" val="2726679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633460" y="6180456"/>
            <a:ext cx="2743200" cy="365125"/>
          </a:xfrm>
        </p:spPr>
        <p:txBody>
          <a:bodyPr/>
          <a:lstStyle/>
          <a:p>
            <a:r>
              <a:rPr lang="en-US" altLang="ja-JP" sz="1400" dirty="0" smtClean="0">
                <a:latin typeface="+mn-lt"/>
              </a:rPr>
              <a:t>32 </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自宅周辺の地震災害リスクチェック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3" name="正方形/長方形 2">
            <a:extLst>
              <a:ext uri="{FF2B5EF4-FFF2-40B4-BE49-F238E27FC236}">
                <a16:creationId xmlns:a16="http://schemas.microsoft.com/office/drawing/2014/main" id="{C6C5DF5B-7553-4AEA-9687-BBDF3DF218F4}"/>
              </a:ext>
            </a:extLst>
          </p:cNvPr>
          <p:cNvSpPr/>
          <p:nvPr/>
        </p:nvSpPr>
        <p:spPr>
          <a:xfrm>
            <a:off x="2029482" y="1226228"/>
            <a:ext cx="6403318" cy="830997"/>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ハザードマップを確認し、ワークシートを記入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31A76A49-D179-41A6-95C7-2E11A94A1865}"/>
              </a:ext>
            </a:extLst>
          </p:cNvPr>
          <p:cNvSpPr/>
          <p:nvPr/>
        </p:nvSpPr>
        <p:spPr>
          <a:xfrm>
            <a:off x="2259862" y="2459504"/>
            <a:ext cx="3836139" cy="1938992"/>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①ハザードマップ上の自宅の位置を確認しましょう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②ワークシート</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地震</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記入しましょう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8" name="グループ化 7">
            <a:extLst>
              <a:ext uri="{FF2B5EF4-FFF2-40B4-BE49-F238E27FC236}">
                <a16:creationId xmlns:a16="http://schemas.microsoft.com/office/drawing/2014/main" id="{01829DE1-5E0D-47C7-98B5-D06981F1E52A}"/>
              </a:ext>
            </a:extLst>
          </p:cNvPr>
          <p:cNvGrpSpPr/>
          <p:nvPr/>
        </p:nvGrpSpPr>
        <p:grpSpPr>
          <a:xfrm>
            <a:off x="7127630" y="2494014"/>
            <a:ext cx="3011660" cy="3869004"/>
            <a:chOff x="5418473" y="2611860"/>
            <a:chExt cx="3011660" cy="3869004"/>
          </a:xfrm>
        </p:grpSpPr>
        <p:sp>
          <p:nvSpPr>
            <p:cNvPr id="9" name="四角形: メモ 25">
              <a:extLst>
                <a:ext uri="{FF2B5EF4-FFF2-40B4-BE49-F238E27FC236}">
                  <a16:creationId xmlns:a16="http://schemas.microsoft.com/office/drawing/2014/main" id="{47271021-310F-4D64-A055-21A19B774606}"/>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10" name="図 9">
              <a:extLst>
                <a:ext uri="{FF2B5EF4-FFF2-40B4-BE49-F238E27FC236}">
                  <a16:creationId xmlns:a16="http://schemas.microsoft.com/office/drawing/2014/main" id="{C0C4AEAC-8A57-4EAC-8299-991A08A0504C}"/>
                </a:ext>
              </a:extLst>
            </p:cNvPr>
            <p:cNvPicPr>
              <a:picLocks noChangeAspect="1"/>
            </p:cNvPicPr>
            <p:nvPr/>
          </p:nvPicPr>
          <p:blipFill>
            <a:blip r:embed="rId3"/>
            <a:stretch>
              <a:fillRect/>
            </a:stretch>
          </p:blipFill>
          <p:spPr>
            <a:xfrm>
              <a:off x="5672238" y="2782855"/>
              <a:ext cx="2492872" cy="3539208"/>
            </a:xfrm>
            <a:prstGeom prst="rect">
              <a:avLst/>
            </a:prstGeom>
          </p:spPr>
        </p:pic>
      </p:grpSp>
    </p:spTree>
    <p:extLst>
      <p:ext uri="{BB962C8B-B14F-4D97-AF65-F5344CB8AC3E}">
        <p14:creationId xmlns:p14="http://schemas.microsoft.com/office/powerpoint/2010/main" val="43077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2" y="261217"/>
            <a:ext cx="2064989"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ワークシート（地震）</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3996295" y="600979"/>
            <a:ext cx="4358886" cy="210827"/>
          </a:xfrm>
          <a:prstGeom prst="rect">
            <a:avLst/>
          </a:prstGeom>
          <a:noFill/>
        </p:spPr>
        <p:txBody>
          <a:bodyPr wrap="non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自分の地域における地震時の被害を、ハザードマップや被害想定資料で確認してみましょう。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936514"/>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 想定震度</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4505372" y="1300319"/>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C0D41872-2971-466A-BC0D-8AB9F47E6F0A}"/>
              </a:ext>
            </a:extLst>
          </p:cNvPr>
          <p:cNvSpPr/>
          <p:nvPr/>
        </p:nvSpPr>
        <p:spPr>
          <a:xfrm>
            <a:off x="4134560" y="1423899"/>
            <a:ext cx="41549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震度</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0554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津波の可能性</a:t>
            </a:r>
          </a:p>
        </p:txBody>
      </p:sp>
      <p:sp>
        <p:nvSpPr>
          <p:cNvPr id="57" name="正方形/長方形 56">
            <a:extLst>
              <a:ext uri="{FF2B5EF4-FFF2-40B4-BE49-F238E27FC236}">
                <a16:creationId xmlns:a16="http://schemas.microsoft.com/office/drawing/2014/main" id="{AD13C3CA-965E-4989-A3B8-9EF6039D5CF4}"/>
              </a:ext>
            </a:extLst>
          </p:cNvPr>
          <p:cNvSpPr/>
          <p:nvPr/>
        </p:nvSpPr>
        <p:spPr>
          <a:xfrm>
            <a:off x="6109036"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58" name="正方形/長方形 57">
            <a:extLst>
              <a:ext uri="{FF2B5EF4-FFF2-40B4-BE49-F238E27FC236}">
                <a16:creationId xmlns:a16="http://schemas.microsoft.com/office/drawing/2014/main" id="{DF18FF63-A72E-4A48-85F2-C1B73F629CE2}"/>
              </a:ext>
            </a:extLst>
          </p:cNvPr>
          <p:cNvSpPr/>
          <p:nvPr/>
        </p:nvSpPr>
        <p:spPr>
          <a:xfrm>
            <a:off x="5613229" y="2397589"/>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20947" y="2397589"/>
            <a:ext cx="154721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津波の可能性　　あり ・ なし</a:t>
            </a:r>
          </a:p>
        </p:txBody>
      </p:sp>
      <p:sp>
        <p:nvSpPr>
          <p:cNvPr id="61" name="正方形/長方形 60">
            <a:extLst>
              <a:ext uri="{FF2B5EF4-FFF2-40B4-BE49-F238E27FC236}">
                <a16:creationId xmlns:a16="http://schemas.microsoft.com/office/drawing/2014/main" id="{0FDA18C1-B143-4530-AA23-13124C3B17B9}"/>
              </a:ext>
            </a:extLst>
          </p:cNvPr>
          <p:cNvSpPr/>
          <p:nvPr/>
        </p:nvSpPr>
        <p:spPr>
          <a:xfrm>
            <a:off x="7467283"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62" name="正方形/長方形 61">
            <a:extLst>
              <a:ext uri="{FF2B5EF4-FFF2-40B4-BE49-F238E27FC236}">
                <a16:creationId xmlns:a16="http://schemas.microsoft.com/office/drawing/2014/main" id="{C158178E-A25A-4777-883D-B16D23C434C4}"/>
              </a:ext>
            </a:extLst>
          </p:cNvPr>
          <p:cNvSpPr/>
          <p:nvPr/>
        </p:nvSpPr>
        <p:spPr>
          <a:xfrm>
            <a:off x="6869780" y="2397589"/>
            <a:ext cx="64633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到達時間</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877868"/>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液状化の可能性</a:t>
            </a:r>
          </a:p>
        </p:txBody>
      </p:sp>
      <p:sp>
        <p:nvSpPr>
          <p:cNvPr id="69" name="正方形/長方形 68">
            <a:extLst>
              <a:ext uri="{FF2B5EF4-FFF2-40B4-BE49-F238E27FC236}">
                <a16:creationId xmlns:a16="http://schemas.microsoft.com/office/drawing/2014/main" id="{648132D2-C643-499B-A4B3-151811D5321E}"/>
              </a:ext>
            </a:extLst>
          </p:cNvPr>
          <p:cNvSpPr/>
          <p:nvPr/>
        </p:nvSpPr>
        <p:spPr>
          <a:xfrm>
            <a:off x="4118405" y="3322853"/>
            <a:ext cx="158569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液状化の可能性　　あり・なし</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857527"/>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その他、地震によって地域に生じる被害・影響等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10236"/>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6" y="4066881"/>
            <a:ext cx="3762568"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地震によって、津波や液状化以外に、どのような被害や影響があるか</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考えてみましょう。</a:t>
            </a:r>
          </a:p>
        </p:txBody>
      </p:sp>
      <p:cxnSp>
        <p:nvCxnSpPr>
          <p:cNvPr id="19" name="直線コネクタ 18">
            <a:extLst>
              <a:ext uri="{FF2B5EF4-FFF2-40B4-BE49-F238E27FC236}">
                <a16:creationId xmlns:a16="http://schemas.microsoft.com/office/drawing/2014/main" id="{FE0B0870-B4AE-408E-A212-B7A211B0EDFB}"/>
              </a:ext>
            </a:extLst>
          </p:cNvPr>
          <p:cNvCxnSpPr>
            <a:cxnSpLocks/>
          </p:cNvCxnSpPr>
          <p:nvPr/>
        </p:nvCxnSpPr>
        <p:spPr>
          <a:xfrm flipH="1">
            <a:off x="5566356" y="228768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CA18BB-08E8-4E5C-A3E2-9C4994BFD036}"/>
              </a:ext>
            </a:extLst>
          </p:cNvPr>
          <p:cNvCxnSpPr>
            <a:cxnSpLocks/>
          </p:cNvCxnSpPr>
          <p:nvPr/>
        </p:nvCxnSpPr>
        <p:spPr>
          <a:xfrm flipH="1">
            <a:off x="6836848" y="2289825"/>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246F7201-66CB-4D52-A1EE-4A193DB95212}"/>
              </a:ext>
            </a:extLst>
          </p:cNvPr>
          <p:cNvSpPr/>
          <p:nvPr/>
        </p:nvSpPr>
        <p:spPr>
          <a:xfrm>
            <a:off x="6903403" y="172009"/>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r>
              <a:rPr kumimoji="1" lang="en-US" altLang="ja-JP" sz="1400" dirty="0" smtClean="0"/>
              <a:t>33</a:t>
            </a:r>
            <a:endParaRPr kumimoji="1" lang="ja-JP" altLang="en-US" sz="1400" dirty="0"/>
          </a:p>
        </p:txBody>
      </p:sp>
    </p:spTree>
    <p:extLst>
      <p:ext uri="{BB962C8B-B14F-4D97-AF65-F5344CB8AC3E}">
        <p14:creationId xmlns:p14="http://schemas.microsoft.com/office/powerpoint/2010/main" val="3903353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smtClean="0"/>
              <a:t>34</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05182" y="1384300"/>
            <a:ext cx="7584633" cy="3849853"/>
            <a:chOff x="459658" y="1035538"/>
            <a:chExt cx="8158872" cy="3849853"/>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59658" y="10355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32494" y="1035538"/>
              <a:ext cx="7286036" cy="3849853"/>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＜地震災害＞</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just">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皆さんの地域の避難先や、自宅からの避難経路を確認する方法を学びましょう</a:t>
              </a:r>
            </a:p>
          </p:txBody>
        </p:sp>
      </p:grpSp>
      <p:sp>
        <p:nvSpPr>
          <p:cNvPr id="8" name="正方形/長方形 7">
            <a:extLst>
              <a:ext uri="{FF2B5EF4-FFF2-40B4-BE49-F238E27FC236}">
                <a16:creationId xmlns:a16="http://schemas.microsoft.com/office/drawing/2014/main" id="{30D5922C-2F32-4933-BB7A-33EDBDEB3CEE}"/>
              </a:ext>
            </a:extLst>
          </p:cNvPr>
          <p:cNvSpPr/>
          <p:nvPr/>
        </p:nvSpPr>
        <p:spPr>
          <a:xfrm>
            <a:off x="8548260" y="266042"/>
            <a:ext cx="1605888"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2381957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56061" y="6279345"/>
            <a:ext cx="2743200" cy="365125"/>
          </a:xfrm>
        </p:spPr>
        <p:txBody>
          <a:bodyPr/>
          <a:lstStyle/>
          <a:p>
            <a:r>
              <a:rPr kumimoji="1" lang="en-US" altLang="ja-JP" sz="1400" dirty="0" smtClean="0">
                <a:latin typeface="+mn-lt"/>
              </a:rPr>
              <a:t>35</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地震災害時の避難先・避難経路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3" name="正方形/長方形 2">
            <a:extLst>
              <a:ext uri="{FF2B5EF4-FFF2-40B4-BE49-F238E27FC236}">
                <a16:creationId xmlns:a16="http://schemas.microsoft.com/office/drawing/2014/main" id="{C6C5DF5B-7553-4AEA-9687-BBDF3DF218F4}"/>
              </a:ext>
            </a:extLst>
          </p:cNvPr>
          <p:cNvSpPr/>
          <p:nvPr/>
        </p:nvSpPr>
        <p:spPr>
          <a:xfrm>
            <a:off x="2029482" y="1226228"/>
            <a:ext cx="4613170" cy="1200329"/>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地域の避難場所を記入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31A76A49-D179-41A6-95C7-2E11A94A1865}"/>
              </a:ext>
            </a:extLst>
          </p:cNvPr>
          <p:cNvSpPr/>
          <p:nvPr/>
        </p:nvSpPr>
        <p:spPr>
          <a:xfrm>
            <a:off x="2259862" y="2317170"/>
            <a:ext cx="3721839" cy="2308324"/>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①自宅の位置に</a:t>
            </a:r>
            <a:r>
              <a:rPr lang="ja-JP" altLang="en-US" sz="2400" b="1" u="sng">
                <a:solidFill>
                  <a:srgbClr val="FF0000"/>
                </a:solidFill>
                <a:latin typeface="HGPｺﾞｼｯｸE" panose="020B0900000000000000" pitchFamily="50" charset="-128"/>
                <a:ea typeface="HGPｺﾞｼｯｸE" panose="020B0900000000000000" pitchFamily="50" charset="-128"/>
              </a:rPr>
              <a:t>赤丸シール</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を貼りましょう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②地震災害時の地域の避難場所に</a:t>
            </a:r>
            <a:r>
              <a:rPr lang="ja-JP" altLang="en-US" sz="2400" b="1" u="sng">
                <a:solidFill>
                  <a:srgbClr val="00B050"/>
                </a:solidFill>
                <a:latin typeface="HGPｺﾞｼｯｸE" panose="020B0900000000000000" pitchFamily="50" charset="-128"/>
                <a:ea typeface="HGPｺﾞｼｯｸE" panose="020B0900000000000000" pitchFamily="50" charset="-128"/>
              </a:rPr>
              <a:t>緑丸シール</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を貼りましょう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0" name="テキスト ボックス 19">
            <a:extLst>
              <a:ext uri="{FF2B5EF4-FFF2-40B4-BE49-F238E27FC236}">
                <a16:creationId xmlns:a16="http://schemas.microsoft.com/office/drawing/2014/main" id="{97827585-4DF0-4C56-ADDB-FE6C1EDCE820}"/>
              </a:ext>
            </a:extLst>
          </p:cNvPr>
          <p:cNvSpPr txBox="1"/>
          <p:nvPr/>
        </p:nvSpPr>
        <p:spPr>
          <a:xfrm>
            <a:off x="6435760" y="6340921"/>
            <a:ext cx="3629150" cy="338554"/>
          </a:xfrm>
          <a:prstGeom prst="rect">
            <a:avLst/>
          </a:prstGeom>
          <a:noFill/>
        </p:spPr>
        <p:txBody>
          <a:bodyPr wrap="square" rtlCol="0">
            <a:spAutoFit/>
          </a:bodyPr>
          <a:lstStyle/>
          <a:p>
            <a:r>
              <a:rPr lang="ja-JP" altLang="en-US" sz="800" dirty="0"/>
              <a:t>本地図は、国土地理院が提供している「数値地図（国土基本情報）」及び</a:t>
            </a:r>
            <a:endParaRPr lang="en-US" altLang="ja-JP" sz="800" dirty="0"/>
          </a:p>
          <a:p>
            <a:r>
              <a:rPr lang="ja-JP" altLang="en-US" sz="800" dirty="0"/>
              <a:t>品川区が提供している「品川区オープンデータ」をもとに作成</a:t>
            </a:r>
          </a:p>
        </p:txBody>
      </p:sp>
      <p:grpSp>
        <p:nvGrpSpPr>
          <p:cNvPr id="4" name="グループ化 3">
            <a:extLst>
              <a:ext uri="{FF2B5EF4-FFF2-40B4-BE49-F238E27FC236}">
                <a16:creationId xmlns:a16="http://schemas.microsoft.com/office/drawing/2014/main" id="{28349768-E0E9-42E4-ADD8-47717B29CE3D}"/>
              </a:ext>
            </a:extLst>
          </p:cNvPr>
          <p:cNvGrpSpPr/>
          <p:nvPr/>
        </p:nvGrpSpPr>
        <p:grpSpPr>
          <a:xfrm>
            <a:off x="6493575" y="1236809"/>
            <a:ext cx="3629150" cy="5023104"/>
            <a:chOff x="4969575" y="1313009"/>
            <a:chExt cx="3629150" cy="5023104"/>
          </a:xfrm>
        </p:grpSpPr>
        <p:pic>
          <p:nvPicPr>
            <p:cNvPr id="14" name="図 13">
              <a:extLst>
                <a:ext uri="{FF2B5EF4-FFF2-40B4-BE49-F238E27FC236}">
                  <a16:creationId xmlns:a16="http://schemas.microsoft.com/office/drawing/2014/main" id="{839AF014-1463-453C-82C9-03CBBA5EE1FB}"/>
                </a:ext>
              </a:extLst>
            </p:cNvPr>
            <p:cNvPicPr>
              <a:picLocks noChangeAspect="1"/>
            </p:cNvPicPr>
            <p:nvPr/>
          </p:nvPicPr>
          <p:blipFill rotWithShape="1">
            <a:blip r:embed="rId3"/>
            <a:srcRect l="33092" t="-202" b="202"/>
            <a:stretch/>
          </p:blipFill>
          <p:spPr>
            <a:xfrm>
              <a:off x="4969575" y="1313009"/>
              <a:ext cx="3629150" cy="5023104"/>
            </a:xfrm>
            <a:prstGeom prst="rect">
              <a:avLst/>
            </a:prstGeom>
          </p:spPr>
        </p:pic>
        <p:sp>
          <p:nvSpPr>
            <p:cNvPr id="30" name="楕円 29">
              <a:extLst>
                <a:ext uri="{FF2B5EF4-FFF2-40B4-BE49-F238E27FC236}">
                  <a16:creationId xmlns:a16="http://schemas.microsoft.com/office/drawing/2014/main" id="{79845F04-03A3-4642-9311-1811DEB424F5}"/>
                </a:ext>
              </a:extLst>
            </p:cNvPr>
            <p:cNvSpPr/>
            <p:nvPr/>
          </p:nvSpPr>
          <p:spPr>
            <a:xfrm>
              <a:off x="5603321" y="3364773"/>
              <a:ext cx="120996" cy="120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楕円 30">
              <a:extLst>
                <a:ext uri="{FF2B5EF4-FFF2-40B4-BE49-F238E27FC236}">
                  <a16:creationId xmlns:a16="http://schemas.microsoft.com/office/drawing/2014/main" id="{70C7FF1B-4472-4618-AF77-7AD567A90628}"/>
                </a:ext>
              </a:extLst>
            </p:cNvPr>
            <p:cNvSpPr/>
            <p:nvPr/>
          </p:nvSpPr>
          <p:spPr>
            <a:xfrm>
              <a:off x="7279662" y="1960543"/>
              <a:ext cx="104799" cy="1047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 name="正方形/長方形 12">
            <a:extLst>
              <a:ext uri="{FF2B5EF4-FFF2-40B4-BE49-F238E27FC236}">
                <a16:creationId xmlns:a16="http://schemas.microsoft.com/office/drawing/2014/main" id="{6B2F7EEE-B722-4689-8C31-57952B9F5D13}"/>
              </a:ext>
            </a:extLst>
          </p:cNvPr>
          <p:cNvSpPr/>
          <p:nvPr/>
        </p:nvSpPr>
        <p:spPr>
          <a:xfrm>
            <a:off x="2259861" y="4957378"/>
            <a:ext cx="3721839" cy="1015663"/>
          </a:xfrm>
          <a:prstGeom prst="rect">
            <a:avLst/>
          </a:prstGeom>
        </p:spPr>
        <p:txBody>
          <a:bodyPr wrap="square">
            <a:spAutoFit/>
          </a:bodyPr>
          <a:lstStyle/>
          <a:p>
            <a:pPr marL="288000" indent="-288000" algn="just"/>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地震時の指定緊急避難場所と水害時の指定緊急避難場所は違う場合がある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958401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27306" y="6248688"/>
            <a:ext cx="2743200" cy="365125"/>
          </a:xfrm>
        </p:spPr>
        <p:txBody>
          <a:bodyPr/>
          <a:lstStyle/>
          <a:p>
            <a:r>
              <a:rPr kumimoji="1" lang="en-US" altLang="ja-JP" sz="1400" dirty="0" smtClean="0">
                <a:latin typeface="+mn-lt"/>
              </a:rPr>
              <a:t>36</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地震災害時の避難先・避難経路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13" name="正方形/長方形 12">
            <a:extLst>
              <a:ext uri="{FF2B5EF4-FFF2-40B4-BE49-F238E27FC236}">
                <a16:creationId xmlns:a16="http://schemas.microsoft.com/office/drawing/2014/main" id="{0630EA27-B22A-4929-8D1E-D56D6109728D}"/>
              </a:ext>
            </a:extLst>
          </p:cNvPr>
          <p:cNvSpPr/>
          <p:nvPr/>
        </p:nvSpPr>
        <p:spPr>
          <a:xfrm>
            <a:off x="2029483" y="1226228"/>
            <a:ext cx="4017549" cy="830997"/>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危険エリアの記入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1" name="正方形/長方形 20">
            <a:extLst>
              <a:ext uri="{FF2B5EF4-FFF2-40B4-BE49-F238E27FC236}">
                <a16:creationId xmlns:a16="http://schemas.microsoft.com/office/drawing/2014/main" id="{E7F043AD-488E-4C53-AF38-F6CCDA1D9522}"/>
              </a:ext>
            </a:extLst>
          </p:cNvPr>
          <p:cNvSpPr/>
          <p:nvPr/>
        </p:nvSpPr>
        <p:spPr>
          <a:xfrm>
            <a:off x="2243139" y="2323540"/>
            <a:ext cx="3793155" cy="2308324"/>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③ハザードマップを確認し、震度６弱以上のエリア、津波浸水エリア、液状化の恐れが高いエリアを</a:t>
            </a:r>
            <a:r>
              <a:rPr lang="ja-JP" altLang="en-US" sz="2400" b="1" u="sng">
                <a:solidFill>
                  <a:schemeClr val="tx1">
                    <a:lumMod val="75000"/>
                    <a:lumOff val="25000"/>
                  </a:schemeClr>
                </a:solidFill>
                <a:latin typeface="HGPｺﾞｼｯｸE" panose="020B0900000000000000" pitchFamily="50" charset="-128"/>
                <a:ea typeface="HGPｺﾞｼｯｸE" panose="020B0900000000000000" pitchFamily="50" charset="-128"/>
              </a:rPr>
              <a:t>黒色で囲み斜線</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を書き込みましょう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18" name="テキスト ボックス 117">
            <a:extLst>
              <a:ext uri="{FF2B5EF4-FFF2-40B4-BE49-F238E27FC236}">
                <a16:creationId xmlns:a16="http://schemas.microsoft.com/office/drawing/2014/main" id="{2EECF3ED-7BA8-4C74-BC5E-E90BC4893A72}"/>
              </a:ext>
            </a:extLst>
          </p:cNvPr>
          <p:cNvSpPr txBox="1"/>
          <p:nvPr/>
        </p:nvSpPr>
        <p:spPr>
          <a:xfrm>
            <a:off x="6435761" y="6340921"/>
            <a:ext cx="3721553" cy="338554"/>
          </a:xfrm>
          <a:prstGeom prst="rect">
            <a:avLst/>
          </a:prstGeom>
          <a:noFill/>
        </p:spPr>
        <p:txBody>
          <a:bodyPr wrap="square" rtlCol="0">
            <a:spAutoFit/>
          </a:bodyPr>
          <a:lstStyle/>
          <a:p>
            <a:r>
              <a:rPr lang="ja-JP" altLang="en-US" sz="800" dirty="0"/>
              <a:t>本地図は、国土地理院が提供している「数値地図（国土基本情報）」及び</a:t>
            </a:r>
            <a:endParaRPr lang="en-US" altLang="ja-JP" sz="800" dirty="0"/>
          </a:p>
          <a:p>
            <a:r>
              <a:rPr lang="ja-JP" altLang="en-US" sz="800" dirty="0"/>
              <a:t>品川区が提供している「品川区オープンデータ」をもとに作成</a:t>
            </a:r>
          </a:p>
        </p:txBody>
      </p:sp>
      <p:grpSp>
        <p:nvGrpSpPr>
          <p:cNvPr id="40" name="グループ化 39">
            <a:extLst>
              <a:ext uri="{FF2B5EF4-FFF2-40B4-BE49-F238E27FC236}">
                <a16:creationId xmlns:a16="http://schemas.microsoft.com/office/drawing/2014/main" id="{14CC560C-0719-45A0-9FFD-D86B41A2F829}"/>
              </a:ext>
            </a:extLst>
          </p:cNvPr>
          <p:cNvGrpSpPr/>
          <p:nvPr/>
        </p:nvGrpSpPr>
        <p:grpSpPr>
          <a:xfrm>
            <a:off x="6476999" y="1236810"/>
            <a:ext cx="3674960" cy="5076499"/>
            <a:chOff x="4952999" y="1313009"/>
            <a:chExt cx="3674960" cy="5076499"/>
          </a:xfrm>
        </p:grpSpPr>
        <p:pic>
          <p:nvPicPr>
            <p:cNvPr id="29" name="図 28">
              <a:extLst>
                <a:ext uri="{FF2B5EF4-FFF2-40B4-BE49-F238E27FC236}">
                  <a16:creationId xmlns:a16="http://schemas.microsoft.com/office/drawing/2014/main" id="{6DA57FFD-40C0-422F-926C-159399387707}"/>
                </a:ext>
              </a:extLst>
            </p:cNvPr>
            <p:cNvPicPr>
              <a:picLocks noChangeAspect="1"/>
            </p:cNvPicPr>
            <p:nvPr/>
          </p:nvPicPr>
          <p:blipFill rotWithShape="1">
            <a:blip r:embed="rId3"/>
            <a:srcRect l="33092" t="-202" b="202"/>
            <a:stretch/>
          </p:blipFill>
          <p:spPr>
            <a:xfrm>
              <a:off x="4969575" y="1313009"/>
              <a:ext cx="3629150" cy="5023104"/>
            </a:xfrm>
            <a:prstGeom prst="rect">
              <a:avLst/>
            </a:prstGeom>
          </p:spPr>
        </p:pic>
        <p:cxnSp>
          <p:nvCxnSpPr>
            <p:cNvPr id="65" name="直線コネクタ 64">
              <a:extLst>
                <a:ext uri="{FF2B5EF4-FFF2-40B4-BE49-F238E27FC236}">
                  <a16:creationId xmlns:a16="http://schemas.microsoft.com/office/drawing/2014/main" id="{CC692D17-AA72-4113-A7E6-CF99F01009CF}"/>
                </a:ext>
              </a:extLst>
            </p:cNvPr>
            <p:cNvCxnSpPr>
              <a:cxnSpLocks/>
            </p:cNvCxnSpPr>
            <p:nvPr/>
          </p:nvCxnSpPr>
          <p:spPr>
            <a:xfrm flipH="1">
              <a:off x="4991001" y="2767891"/>
              <a:ext cx="1112434" cy="1288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D9BCD79D-C46F-4E25-BEF4-68A2C7D55CB4}"/>
                </a:ext>
              </a:extLst>
            </p:cNvPr>
            <p:cNvCxnSpPr>
              <a:cxnSpLocks/>
            </p:cNvCxnSpPr>
            <p:nvPr/>
          </p:nvCxnSpPr>
          <p:spPr>
            <a:xfrm flipH="1">
              <a:off x="5005905" y="2941074"/>
              <a:ext cx="1417227" cy="167364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E077A0E9-92D4-48EF-B671-815748CFCC25}"/>
                </a:ext>
              </a:extLst>
            </p:cNvPr>
            <p:cNvCxnSpPr>
              <a:cxnSpLocks/>
            </p:cNvCxnSpPr>
            <p:nvPr/>
          </p:nvCxnSpPr>
          <p:spPr>
            <a:xfrm flipH="1">
              <a:off x="5141356" y="3186231"/>
              <a:ext cx="1586244" cy="19041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970DAF38-9032-41E0-B392-88A8E03B750B}"/>
                </a:ext>
              </a:extLst>
            </p:cNvPr>
            <p:cNvCxnSpPr>
              <a:cxnSpLocks/>
            </p:cNvCxnSpPr>
            <p:nvPr/>
          </p:nvCxnSpPr>
          <p:spPr>
            <a:xfrm flipH="1">
              <a:off x="5482516" y="3389793"/>
              <a:ext cx="1588232" cy="1906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8A9004D3-588B-49AA-AB06-3BB27B68F85F}"/>
                </a:ext>
              </a:extLst>
            </p:cNvPr>
            <p:cNvCxnSpPr>
              <a:cxnSpLocks/>
            </p:cNvCxnSpPr>
            <p:nvPr/>
          </p:nvCxnSpPr>
          <p:spPr>
            <a:xfrm flipH="1">
              <a:off x="5809023" y="3604755"/>
              <a:ext cx="1631489" cy="19584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084DD5E5-7036-4195-878E-E2132E707521}"/>
                </a:ext>
              </a:extLst>
            </p:cNvPr>
            <p:cNvCxnSpPr>
              <a:cxnSpLocks/>
            </p:cNvCxnSpPr>
            <p:nvPr/>
          </p:nvCxnSpPr>
          <p:spPr>
            <a:xfrm flipH="1">
              <a:off x="6095063" y="3781718"/>
              <a:ext cx="1738441" cy="20868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F5DA2A7D-0CAF-48C7-931B-6D7CE78D9FD7}"/>
                </a:ext>
              </a:extLst>
            </p:cNvPr>
            <p:cNvCxnSpPr>
              <a:cxnSpLocks/>
            </p:cNvCxnSpPr>
            <p:nvPr/>
          </p:nvCxnSpPr>
          <p:spPr>
            <a:xfrm flipH="1">
              <a:off x="6409946" y="4111087"/>
              <a:ext cx="1705267" cy="20470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AA3EF4B-C350-43FB-9C65-EE1D9BB909E8}"/>
                </a:ext>
              </a:extLst>
            </p:cNvPr>
            <p:cNvCxnSpPr>
              <a:cxnSpLocks/>
            </p:cNvCxnSpPr>
            <p:nvPr/>
          </p:nvCxnSpPr>
          <p:spPr>
            <a:xfrm flipH="1">
              <a:off x="6760255" y="4370282"/>
              <a:ext cx="1686108" cy="20192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DBA20333-FD32-4BFE-96FD-7A277A2753E8}"/>
                </a:ext>
              </a:extLst>
            </p:cNvPr>
            <p:cNvCxnSpPr>
              <a:cxnSpLocks/>
            </p:cNvCxnSpPr>
            <p:nvPr/>
          </p:nvCxnSpPr>
          <p:spPr>
            <a:xfrm flipH="1">
              <a:off x="7411908" y="4897383"/>
              <a:ext cx="1171671" cy="143209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15CB5A-16BE-4256-AB49-51B2295BBD6A}"/>
                </a:ext>
              </a:extLst>
            </p:cNvPr>
            <p:cNvCxnSpPr>
              <a:cxnSpLocks/>
            </p:cNvCxnSpPr>
            <p:nvPr/>
          </p:nvCxnSpPr>
          <p:spPr>
            <a:xfrm flipH="1">
              <a:off x="7975930" y="5538245"/>
              <a:ext cx="652029" cy="7912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楕円 115">
              <a:extLst>
                <a:ext uri="{FF2B5EF4-FFF2-40B4-BE49-F238E27FC236}">
                  <a16:creationId xmlns:a16="http://schemas.microsoft.com/office/drawing/2014/main" id="{01247244-EC6B-45C7-BFC7-12FC697F9D16}"/>
                </a:ext>
              </a:extLst>
            </p:cNvPr>
            <p:cNvSpPr/>
            <p:nvPr/>
          </p:nvSpPr>
          <p:spPr>
            <a:xfrm>
              <a:off x="5603321" y="3364773"/>
              <a:ext cx="120996" cy="120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楕円 116">
              <a:extLst>
                <a:ext uri="{FF2B5EF4-FFF2-40B4-BE49-F238E27FC236}">
                  <a16:creationId xmlns:a16="http://schemas.microsoft.com/office/drawing/2014/main" id="{83A43CCF-F30B-4644-AF87-F0B217C0B0C6}"/>
                </a:ext>
              </a:extLst>
            </p:cNvPr>
            <p:cNvSpPr/>
            <p:nvPr/>
          </p:nvSpPr>
          <p:spPr>
            <a:xfrm>
              <a:off x="7279662" y="1960543"/>
              <a:ext cx="104799" cy="1047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フリーフォーム: 図形 9">
              <a:extLst>
                <a:ext uri="{FF2B5EF4-FFF2-40B4-BE49-F238E27FC236}">
                  <a16:creationId xmlns:a16="http://schemas.microsoft.com/office/drawing/2014/main" id="{FF26EEE8-F709-4B5E-A8A1-B2E99A01339D}"/>
                </a:ext>
              </a:extLst>
            </p:cNvPr>
            <p:cNvSpPr/>
            <p:nvPr/>
          </p:nvSpPr>
          <p:spPr>
            <a:xfrm>
              <a:off x="4952999" y="2744189"/>
              <a:ext cx="3672509" cy="1721132"/>
            </a:xfrm>
            <a:custGeom>
              <a:avLst/>
              <a:gdLst>
                <a:gd name="connsiteX0" fmla="*/ 3665220 w 3665220"/>
                <a:gd name="connsiteY0" fmla="*/ 1535113 h 1535113"/>
                <a:gd name="connsiteX1" fmla="*/ 3520440 w 3665220"/>
                <a:gd name="connsiteY1" fmla="*/ 1474153 h 1535113"/>
                <a:gd name="connsiteX2" fmla="*/ 3147060 w 3665220"/>
                <a:gd name="connsiteY2" fmla="*/ 1215073 h 1535113"/>
                <a:gd name="connsiteX3" fmla="*/ 2880360 w 3665220"/>
                <a:gd name="connsiteY3" fmla="*/ 917893 h 1535113"/>
                <a:gd name="connsiteX4" fmla="*/ 2415540 w 3665220"/>
                <a:gd name="connsiteY4" fmla="*/ 735013 h 1535113"/>
                <a:gd name="connsiteX5" fmla="*/ 1866900 w 3665220"/>
                <a:gd name="connsiteY5" fmla="*/ 445453 h 1535113"/>
                <a:gd name="connsiteX6" fmla="*/ 1363980 w 3665220"/>
                <a:gd name="connsiteY6" fmla="*/ 133033 h 1535113"/>
                <a:gd name="connsiteX7" fmla="*/ 960120 w 3665220"/>
                <a:gd name="connsiteY7" fmla="*/ 3493 h 1535113"/>
                <a:gd name="connsiteX8" fmla="*/ 365760 w 3665220"/>
                <a:gd name="connsiteY8" fmla="*/ 56833 h 1535113"/>
                <a:gd name="connsiteX9" fmla="*/ 38100 w 3665220"/>
                <a:gd name="connsiteY9" fmla="*/ 262573 h 1535113"/>
                <a:gd name="connsiteX10" fmla="*/ 38100 w 3665220"/>
                <a:gd name="connsiteY10" fmla="*/ 262573 h 1535113"/>
                <a:gd name="connsiteX11" fmla="*/ 0 w 3665220"/>
                <a:gd name="connsiteY11" fmla="*/ 300673 h 15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5220" h="1535113">
                  <a:moveTo>
                    <a:pt x="3665220" y="1535113"/>
                  </a:moveTo>
                  <a:cubicBezTo>
                    <a:pt x="3636010" y="1531303"/>
                    <a:pt x="3606800" y="1527493"/>
                    <a:pt x="3520440" y="1474153"/>
                  </a:cubicBezTo>
                  <a:cubicBezTo>
                    <a:pt x="3434080" y="1420813"/>
                    <a:pt x="3253740" y="1307783"/>
                    <a:pt x="3147060" y="1215073"/>
                  </a:cubicBezTo>
                  <a:cubicBezTo>
                    <a:pt x="3040380" y="1122363"/>
                    <a:pt x="3002280" y="997903"/>
                    <a:pt x="2880360" y="917893"/>
                  </a:cubicBezTo>
                  <a:cubicBezTo>
                    <a:pt x="2758440" y="837883"/>
                    <a:pt x="2584450" y="813753"/>
                    <a:pt x="2415540" y="735013"/>
                  </a:cubicBezTo>
                  <a:cubicBezTo>
                    <a:pt x="2246630" y="656273"/>
                    <a:pt x="2042160" y="545783"/>
                    <a:pt x="1866900" y="445453"/>
                  </a:cubicBezTo>
                  <a:cubicBezTo>
                    <a:pt x="1691640" y="345123"/>
                    <a:pt x="1515110" y="206693"/>
                    <a:pt x="1363980" y="133033"/>
                  </a:cubicBezTo>
                  <a:cubicBezTo>
                    <a:pt x="1212850" y="59373"/>
                    <a:pt x="1126490" y="16193"/>
                    <a:pt x="960120" y="3493"/>
                  </a:cubicBezTo>
                  <a:cubicBezTo>
                    <a:pt x="793750" y="-9207"/>
                    <a:pt x="519430" y="13653"/>
                    <a:pt x="365760" y="56833"/>
                  </a:cubicBezTo>
                  <a:cubicBezTo>
                    <a:pt x="212090" y="100013"/>
                    <a:pt x="38100" y="262573"/>
                    <a:pt x="38100" y="262573"/>
                  </a:cubicBezTo>
                  <a:lnTo>
                    <a:pt x="38100" y="262573"/>
                  </a:lnTo>
                  <a:lnTo>
                    <a:pt x="0" y="30067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2" name="直線コネクタ 41">
              <a:extLst>
                <a:ext uri="{FF2B5EF4-FFF2-40B4-BE49-F238E27FC236}">
                  <a16:creationId xmlns:a16="http://schemas.microsoft.com/office/drawing/2014/main" id="{B046AC33-F295-45B9-BD81-1C3A8246B750}"/>
                </a:ext>
              </a:extLst>
            </p:cNvPr>
            <p:cNvCxnSpPr>
              <a:cxnSpLocks/>
            </p:cNvCxnSpPr>
            <p:nvPr/>
          </p:nvCxnSpPr>
          <p:spPr>
            <a:xfrm flipH="1">
              <a:off x="4991001" y="2767891"/>
              <a:ext cx="590452" cy="6839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四角形: 角を丸くする 26">
            <a:extLst>
              <a:ext uri="{FF2B5EF4-FFF2-40B4-BE49-F238E27FC236}">
                <a16:creationId xmlns:a16="http://schemas.microsoft.com/office/drawing/2014/main" id="{72FC4998-2342-4E61-B36E-351258B8576D}"/>
              </a:ext>
            </a:extLst>
          </p:cNvPr>
          <p:cNvSpPr/>
          <p:nvPr/>
        </p:nvSpPr>
        <p:spPr>
          <a:xfrm>
            <a:off x="2399740" y="4721120"/>
            <a:ext cx="3721553" cy="1736725"/>
          </a:xfrm>
          <a:prstGeom prst="roundRect">
            <a:avLst>
              <a:gd name="adj" fmla="val 12689"/>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正方形/長方形 27">
            <a:extLst>
              <a:ext uri="{FF2B5EF4-FFF2-40B4-BE49-F238E27FC236}">
                <a16:creationId xmlns:a16="http://schemas.microsoft.com/office/drawing/2014/main" id="{E00A37E6-8EA7-4E48-AD4D-775FD8FD4ED0}"/>
              </a:ext>
            </a:extLst>
          </p:cNvPr>
          <p:cNvSpPr/>
          <p:nvPr/>
        </p:nvSpPr>
        <p:spPr>
          <a:xfrm>
            <a:off x="2690770" y="5288718"/>
            <a:ext cx="2925513" cy="923330"/>
          </a:xfrm>
          <a:prstGeom prst="rect">
            <a:avLst/>
          </a:prstGeom>
        </p:spPr>
        <p:txBody>
          <a:bodyPr wrap="square">
            <a:spAutoFit/>
          </a:bodyPr>
          <a:lstStyle/>
          <a:p>
            <a:pPr marL="182563" lvl="2" indent="-182563" algn="jus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震度</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82563" lvl="2" indent="-182563" algn="jus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津波</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82563" lvl="2" indent="-182563" algn="jus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液状化</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0" name="正方形/長方形 29">
            <a:extLst>
              <a:ext uri="{FF2B5EF4-FFF2-40B4-BE49-F238E27FC236}">
                <a16:creationId xmlns:a16="http://schemas.microsoft.com/office/drawing/2014/main" id="{7664BCBA-17B2-4E70-95D0-B8E713A04C98}"/>
              </a:ext>
            </a:extLst>
          </p:cNvPr>
          <p:cNvSpPr/>
          <p:nvPr/>
        </p:nvSpPr>
        <p:spPr>
          <a:xfrm>
            <a:off x="2560940" y="4851438"/>
            <a:ext cx="2642070" cy="400110"/>
          </a:xfrm>
          <a:prstGeom prst="rect">
            <a:avLst/>
          </a:prstGeom>
        </p:spPr>
        <p:txBody>
          <a:bodyPr wrap="none">
            <a:spAutoFit/>
          </a:bodyPr>
          <a:lstStyle/>
          <a:p>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＜確認するハザード＞</a:t>
            </a:r>
            <a:endParaRPr lang="ja-JP" altLang="en-US" sz="200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426121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p:txBody>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１．</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わがまち（地域）の災害発生の</a:t>
            </a:r>
            <a: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おそれ</a:t>
            </a:r>
          </a:p>
        </p:txBody>
      </p:sp>
      <p:sp>
        <p:nvSpPr>
          <p:cNvPr id="3" name="正方形/長方形 2">
            <a:extLst>
              <a:ext uri="{FF2B5EF4-FFF2-40B4-BE49-F238E27FC236}">
                <a16:creationId xmlns:a16="http://schemas.microsoft.com/office/drawing/2014/main" id="{02B14AF4-685D-4C9E-AA84-C819A7CBF6AC}"/>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HGPｺﾞｼｯｸE" panose="020B0900000000000000" pitchFamily="50" charset="-128"/>
                <a:ea typeface="HGPｺﾞｼｯｸE" panose="020B0900000000000000" pitchFamily="50" charset="-128"/>
              </a:rPr>
              <a:t>30</a:t>
            </a:r>
            <a:r>
              <a:rPr lang="ja-JP" altLang="en-US" dirty="0">
                <a:solidFill>
                  <a:schemeClr val="tx1"/>
                </a:solidFill>
                <a:latin typeface="HGPｺﾞｼｯｸE" panose="020B0900000000000000" pitchFamily="50" charset="-128"/>
                <a:ea typeface="HGPｺﾞｼｯｸE" panose="020B0900000000000000" pitchFamily="50" charset="-128"/>
              </a:rPr>
              <a:t>分</a:t>
            </a: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8600923" y="625963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smtClean="0"/>
              <a:t>                                                1</a:t>
            </a:r>
            <a:endParaRPr lang="ja-JP" altLang="en-US" sz="1400" dirty="0"/>
          </a:p>
        </p:txBody>
      </p:sp>
    </p:spTree>
    <p:extLst>
      <p:ext uri="{BB962C8B-B14F-4D97-AF65-F5344CB8AC3E}">
        <p14:creationId xmlns:p14="http://schemas.microsoft.com/office/powerpoint/2010/main" val="2058768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グループ化 117">
            <a:extLst>
              <a:ext uri="{FF2B5EF4-FFF2-40B4-BE49-F238E27FC236}">
                <a16:creationId xmlns:a16="http://schemas.microsoft.com/office/drawing/2014/main" id="{CFC9670D-8F7D-4FDD-84E1-D8D3C6D09D64}"/>
              </a:ext>
            </a:extLst>
          </p:cNvPr>
          <p:cNvGrpSpPr/>
          <p:nvPr/>
        </p:nvGrpSpPr>
        <p:grpSpPr>
          <a:xfrm>
            <a:off x="6476999" y="1236810"/>
            <a:ext cx="3674960" cy="5076499"/>
            <a:chOff x="4952999" y="1313009"/>
            <a:chExt cx="3674960" cy="5076499"/>
          </a:xfrm>
        </p:grpSpPr>
        <p:pic>
          <p:nvPicPr>
            <p:cNvPr id="119" name="図 118">
              <a:extLst>
                <a:ext uri="{FF2B5EF4-FFF2-40B4-BE49-F238E27FC236}">
                  <a16:creationId xmlns:a16="http://schemas.microsoft.com/office/drawing/2014/main" id="{DF337EBD-ABC9-4169-A196-F0040EBD3A82}"/>
                </a:ext>
              </a:extLst>
            </p:cNvPr>
            <p:cNvPicPr>
              <a:picLocks noChangeAspect="1"/>
            </p:cNvPicPr>
            <p:nvPr/>
          </p:nvPicPr>
          <p:blipFill rotWithShape="1">
            <a:blip r:embed="rId3"/>
            <a:srcRect l="33092" t="-202" b="202"/>
            <a:stretch/>
          </p:blipFill>
          <p:spPr>
            <a:xfrm>
              <a:off x="4969575" y="1313009"/>
              <a:ext cx="3629150" cy="5023104"/>
            </a:xfrm>
            <a:prstGeom prst="rect">
              <a:avLst/>
            </a:prstGeom>
          </p:spPr>
        </p:pic>
        <p:cxnSp>
          <p:nvCxnSpPr>
            <p:cNvPr id="120" name="直線コネクタ 119">
              <a:extLst>
                <a:ext uri="{FF2B5EF4-FFF2-40B4-BE49-F238E27FC236}">
                  <a16:creationId xmlns:a16="http://schemas.microsoft.com/office/drawing/2014/main" id="{998A8C4C-8F3E-4D4C-B94A-8F5ECF55E802}"/>
                </a:ext>
              </a:extLst>
            </p:cNvPr>
            <p:cNvCxnSpPr>
              <a:cxnSpLocks/>
            </p:cNvCxnSpPr>
            <p:nvPr/>
          </p:nvCxnSpPr>
          <p:spPr>
            <a:xfrm flipH="1">
              <a:off x="4991001" y="2767891"/>
              <a:ext cx="1112434" cy="1288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E90C4F99-6A8D-4502-BE88-382E645F5FC5}"/>
                </a:ext>
              </a:extLst>
            </p:cNvPr>
            <p:cNvCxnSpPr>
              <a:cxnSpLocks/>
            </p:cNvCxnSpPr>
            <p:nvPr/>
          </p:nvCxnSpPr>
          <p:spPr>
            <a:xfrm flipH="1">
              <a:off x="5005905" y="2941074"/>
              <a:ext cx="1417227" cy="167364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C4BCF4D3-2D57-4C4B-959E-9D43ABE7E7C9}"/>
                </a:ext>
              </a:extLst>
            </p:cNvPr>
            <p:cNvCxnSpPr>
              <a:cxnSpLocks/>
            </p:cNvCxnSpPr>
            <p:nvPr/>
          </p:nvCxnSpPr>
          <p:spPr>
            <a:xfrm flipH="1">
              <a:off x="5141356" y="3186231"/>
              <a:ext cx="1586244" cy="19041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8D43CD5B-BFF5-42C4-8482-0C9CD6B01E9D}"/>
                </a:ext>
              </a:extLst>
            </p:cNvPr>
            <p:cNvCxnSpPr>
              <a:cxnSpLocks/>
            </p:cNvCxnSpPr>
            <p:nvPr/>
          </p:nvCxnSpPr>
          <p:spPr>
            <a:xfrm flipH="1">
              <a:off x="5482516" y="3389793"/>
              <a:ext cx="1588232" cy="1906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2E252E1A-BC1C-4E58-932E-D7226E3FC874}"/>
                </a:ext>
              </a:extLst>
            </p:cNvPr>
            <p:cNvCxnSpPr>
              <a:cxnSpLocks/>
            </p:cNvCxnSpPr>
            <p:nvPr/>
          </p:nvCxnSpPr>
          <p:spPr>
            <a:xfrm flipH="1">
              <a:off x="5809023" y="3604755"/>
              <a:ext cx="1631489" cy="19584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E6DBC9D3-EB35-453E-A9A9-AB42D2A4E807}"/>
                </a:ext>
              </a:extLst>
            </p:cNvPr>
            <p:cNvCxnSpPr>
              <a:cxnSpLocks/>
            </p:cNvCxnSpPr>
            <p:nvPr/>
          </p:nvCxnSpPr>
          <p:spPr>
            <a:xfrm flipH="1">
              <a:off x="6095063" y="3781718"/>
              <a:ext cx="1738441" cy="20868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73B6C4E0-E972-4FAF-B49C-3E7661FF5319}"/>
                </a:ext>
              </a:extLst>
            </p:cNvPr>
            <p:cNvCxnSpPr>
              <a:cxnSpLocks/>
            </p:cNvCxnSpPr>
            <p:nvPr/>
          </p:nvCxnSpPr>
          <p:spPr>
            <a:xfrm flipH="1">
              <a:off x="6409946" y="4111087"/>
              <a:ext cx="1705267" cy="20470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A035C3F2-118C-4CB7-9352-547E4DAB0044}"/>
                </a:ext>
              </a:extLst>
            </p:cNvPr>
            <p:cNvCxnSpPr>
              <a:cxnSpLocks/>
            </p:cNvCxnSpPr>
            <p:nvPr/>
          </p:nvCxnSpPr>
          <p:spPr>
            <a:xfrm flipH="1">
              <a:off x="6760255" y="4370282"/>
              <a:ext cx="1686108" cy="20192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A71CC3DE-186D-4D27-BF00-6A610729C3E0}"/>
                </a:ext>
              </a:extLst>
            </p:cNvPr>
            <p:cNvCxnSpPr>
              <a:cxnSpLocks/>
            </p:cNvCxnSpPr>
            <p:nvPr/>
          </p:nvCxnSpPr>
          <p:spPr>
            <a:xfrm flipH="1">
              <a:off x="7411908" y="4897383"/>
              <a:ext cx="1171671" cy="143209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47F61557-EA02-4BE4-AFF2-19FE0E0F9C29}"/>
                </a:ext>
              </a:extLst>
            </p:cNvPr>
            <p:cNvCxnSpPr>
              <a:cxnSpLocks/>
            </p:cNvCxnSpPr>
            <p:nvPr/>
          </p:nvCxnSpPr>
          <p:spPr>
            <a:xfrm flipH="1">
              <a:off x="7975930" y="5538245"/>
              <a:ext cx="652029" cy="7912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楕円 129">
              <a:extLst>
                <a:ext uri="{FF2B5EF4-FFF2-40B4-BE49-F238E27FC236}">
                  <a16:creationId xmlns:a16="http://schemas.microsoft.com/office/drawing/2014/main" id="{D66AFA94-E309-447A-8A37-B1C1876D0D55}"/>
                </a:ext>
              </a:extLst>
            </p:cNvPr>
            <p:cNvSpPr/>
            <p:nvPr/>
          </p:nvSpPr>
          <p:spPr>
            <a:xfrm>
              <a:off x="5603321" y="3364773"/>
              <a:ext cx="120996" cy="120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1" name="楕円 130">
              <a:extLst>
                <a:ext uri="{FF2B5EF4-FFF2-40B4-BE49-F238E27FC236}">
                  <a16:creationId xmlns:a16="http://schemas.microsoft.com/office/drawing/2014/main" id="{CB5292D8-EAE6-4B68-9ECC-5E0C4347454A}"/>
                </a:ext>
              </a:extLst>
            </p:cNvPr>
            <p:cNvSpPr/>
            <p:nvPr/>
          </p:nvSpPr>
          <p:spPr>
            <a:xfrm>
              <a:off x="7279662" y="1960543"/>
              <a:ext cx="104799" cy="1047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2" name="フリーフォーム: 図形 131">
              <a:extLst>
                <a:ext uri="{FF2B5EF4-FFF2-40B4-BE49-F238E27FC236}">
                  <a16:creationId xmlns:a16="http://schemas.microsoft.com/office/drawing/2014/main" id="{C3E98C62-1126-4FC6-86E7-C29D727C7907}"/>
                </a:ext>
              </a:extLst>
            </p:cNvPr>
            <p:cNvSpPr/>
            <p:nvPr/>
          </p:nvSpPr>
          <p:spPr>
            <a:xfrm>
              <a:off x="4952999" y="2744189"/>
              <a:ext cx="3672509" cy="1721132"/>
            </a:xfrm>
            <a:custGeom>
              <a:avLst/>
              <a:gdLst>
                <a:gd name="connsiteX0" fmla="*/ 3665220 w 3665220"/>
                <a:gd name="connsiteY0" fmla="*/ 1535113 h 1535113"/>
                <a:gd name="connsiteX1" fmla="*/ 3520440 w 3665220"/>
                <a:gd name="connsiteY1" fmla="*/ 1474153 h 1535113"/>
                <a:gd name="connsiteX2" fmla="*/ 3147060 w 3665220"/>
                <a:gd name="connsiteY2" fmla="*/ 1215073 h 1535113"/>
                <a:gd name="connsiteX3" fmla="*/ 2880360 w 3665220"/>
                <a:gd name="connsiteY3" fmla="*/ 917893 h 1535113"/>
                <a:gd name="connsiteX4" fmla="*/ 2415540 w 3665220"/>
                <a:gd name="connsiteY4" fmla="*/ 735013 h 1535113"/>
                <a:gd name="connsiteX5" fmla="*/ 1866900 w 3665220"/>
                <a:gd name="connsiteY5" fmla="*/ 445453 h 1535113"/>
                <a:gd name="connsiteX6" fmla="*/ 1363980 w 3665220"/>
                <a:gd name="connsiteY6" fmla="*/ 133033 h 1535113"/>
                <a:gd name="connsiteX7" fmla="*/ 960120 w 3665220"/>
                <a:gd name="connsiteY7" fmla="*/ 3493 h 1535113"/>
                <a:gd name="connsiteX8" fmla="*/ 365760 w 3665220"/>
                <a:gd name="connsiteY8" fmla="*/ 56833 h 1535113"/>
                <a:gd name="connsiteX9" fmla="*/ 38100 w 3665220"/>
                <a:gd name="connsiteY9" fmla="*/ 262573 h 1535113"/>
                <a:gd name="connsiteX10" fmla="*/ 38100 w 3665220"/>
                <a:gd name="connsiteY10" fmla="*/ 262573 h 1535113"/>
                <a:gd name="connsiteX11" fmla="*/ 0 w 3665220"/>
                <a:gd name="connsiteY11" fmla="*/ 300673 h 15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5220" h="1535113">
                  <a:moveTo>
                    <a:pt x="3665220" y="1535113"/>
                  </a:moveTo>
                  <a:cubicBezTo>
                    <a:pt x="3636010" y="1531303"/>
                    <a:pt x="3606800" y="1527493"/>
                    <a:pt x="3520440" y="1474153"/>
                  </a:cubicBezTo>
                  <a:cubicBezTo>
                    <a:pt x="3434080" y="1420813"/>
                    <a:pt x="3253740" y="1307783"/>
                    <a:pt x="3147060" y="1215073"/>
                  </a:cubicBezTo>
                  <a:cubicBezTo>
                    <a:pt x="3040380" y="1122363"/>
                    <a:pt x="3002280" y="997903"/>
                    <a:pt x="2880360" y="917893"/>
                  </a:cubicBezTo>
                  <a:cubicBezTo>
                    <a:pt x="2758440" y="837883"/>
                    <a:pt x="2584450" y="813753"/>
                    <a:pt x="2415540" y="735013"/>
                  </a:cubicBezTo>
                  <a:cubicBezTo>
                    <a:pt x="2246630" y="656273"/>
                    <a:pt x="2042160" y="545783"/>
                    <a:pt x="1866900" y="445453"/>
                  </a:cubicBezTo>
                  <a:cubicBezTo>
                    <a:pt x="1691640" y="345123"/>
                    <a:pt x="1515110" y="206693"/>
                    <a:pt x="1363980" y="133033"/>
                  </a:cubicBezTo>
                  <a:cubicBezTo>
                    <a:pt x="1212850" y="59373"/>
                    <a:pt x="1126490" y="16193"/>
                    <a:pt x="960120" y="3493"/>
                  </a:cubicBezTo>
                  <a:cubicBezTo>
                    <a:pt x="793750" y="-9207"/>
                    <a:pt x="519430" y="13653"/>
                    <a:pt x="365760" y="56833"/>
                  </a:cubicBezTo>
                  <a:cubicBezTo>
                    <a:pt x="212090" y="100013"/>
                    <a:pt x="38100" y="262573"/>
                    <a:pt x="38100" y="262573"/>
                  </a:cubicBezTo>
                  <a:lnTo>
                    <a:pt x="38100" y="262573"/>
                  </a:lnTo>
                  <a:lnTo>
                    <a:pt x="0" y="30067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3" name="直線コネクタ 132">
              <a:extLst>
                <a:ext uri="{FF2B5EF4-FFF2-40B4-BE49-F238E27FC236}">
                  <a16:creationId xmlns:a16="http://schemas.microsoft.com/office/drawing/2014/main" id="{7F2949AD-6338-4F0F-985F-7D5E0C2F5918}"/>
                </a:ext>
              </a:extLst>
            </p:cNvPr>
            <p:cNvCxnSpPr>
              <a:cxnSpLocks/>
            </p:cNvCxnSpPr>
            <p:nvPr/>
          </p:nvCxnSpPr>
          <p:spPr>
            <a:xfrm flipH="1">
              <a:off x="4991001" y="2767891"/>
              <a:ext cx="590452" cy="6839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地震災害時の避難先・避難経路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13" name="正方形/長方形 12">
            <a:extLst>
              <a:ext uri="{FF2B5EF4-FFF2-40B4-BE49-F238E27FC236}">
                <a16:creationId xmlns:a16="http://schemas.microsoft.com/office/drawing/2014/main" id="{0630EA27-B22A-4929-8D1E-D56D6109728D}"/>
              </a:ext>
            </a:extLst>
          </p:cNvPr>
          <p:cNvSpPr/>
          <p:nvPr/>
        </p:nvSpPr>
        <p:spPr>
          <a:xfrm>
            <a:off x="2029483" y="1226228"/>
            <a:ext cx="3901832" cy="830997"/>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避難経路の記入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4" name="正方形/長方形 13">
            <a:extLst>
              <a:ext uri="{FF2B5EF4-FFF2-40B4-BE49-F238E27FC236}">
                <a16:creationId xmlns:a16="http://schemas.microsoft.com/office/drawing/2014/main" id="{EF21D6C8-5314-4A05-893B-5B1A36B4AD85}"/>
              </a:ext>
            </a:extLst>
          </p:cNvPr>
          <p:cNvSpPr/>
          <p:nvPr/>
        </p:nvSpPr>
        <p:spPr>
          <a:xfrm>
            <a:off x="2243138" y="2299564"/>
            <a:ext cx="3901832" cy="1200329"/>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④自宅から避難場所までの避難経路に</a:t>
            </a:r>
            <a:r>
              <a:rPr lang="ja-JP" altLang="en-US" sz="2400" b="1" u="sng">
                <a:solidFill>
                  <a:srgbClr val="FF2800"/>
                </a:solidFill>
                <a:latin typeface="HGPｺﾞｼｯｸE" panose="020B0900000000000000" pitchFamily="50" charset="-128"/>
                <a:ea typeface="HGPｺﾞｼｯｸE" panose="020B0900000000000000" pitchFamily="50" charset="-128"/>
              </a:rPr>
              <a:t>赤線</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を書き込みましょう。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6" name="スライド番号プレースホルダー 1">
            <a:extLst>
              <a:ext uri="{FF2B5EF4-FFF2-40B4-BE49-F238E27FC236}">
                <a16:creationId xmlns:a16="http://schemas.microsoft.com/office/drawing/2014/main" id="{2A37B131-BE6B-4502-A238-E0680324218E}"/>
              </a:ext>
            </a:extLst>
          </p:cNvPr>
          <p:cNvSpPr txBox="1">
            <a:spLocks/>
          </p:cNvSpPr>
          <p:nvPr/>
        </p:nvSpPr>
        <p:spPr>
          <a:xfrm>
            <a:off x="9357504" y="6171307"/>
            <a:ext cx="2057400" cy="365125"/>
          </a:xfrm>
          <a:prstGeom prst="rect">
            <a:avLst/>
          </a:prstGeom>
        </p:spPr>
        <p:txBody>
          <a:bodyPr/>
          <a:lstStyle>
            <a:defPPr>
              <a:defRPr lang="en-US"/>
            </a:defPPr>
            <a:lvl1pPr marL="0" algn="r" defTabSz="457200" rtl="0" eaLnBrk="1" latinLnBrk="0" hangingPunct="1">
              <a:defRPr sz="1600" kern="120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400" dirty="0" smtClean="0">
                <a:latin typeface="+mn-lt"/>
              </a:rPr>
              <a:t>37</a:t>
            </a:r>
          </a:p>
          <a:p>
            <a:endParaRPr lang="ja-JP" altLang="en-US" sz="1400" dirty="0">
              <a:latin typeface="+mn-lt"/>
            </a:endParaRPr>
          </a:p>
        </p:txBody>
      </p:sp>
      <p:grpSp>
        <p:nvGrpSpPr>
          <p:cNvPr id="139" name="グループ化 138">
            <a:extLst>
              <a:ext uri="{FF2B5EF4-FFF2-40B4-BE49-F238E27FC236}">
                <a16:creationId xmlns:a16="http://schemas.microsoft.com/office/drawing/2014/main" id="{E5C8827F-21A5-48FF-9E90-7B59138E9D6F}"/>
              </a:ext>
            </a:extLst>
          </p:cNvPr>
          <p:cNvGrpSpPr/>
          <p:nvPr/>
        </p:nvGrpSpPr>
        <p:grpSpPr>
          <a:xfrm>
            <a:off x="2309937" y="3892421"/>
            <a:ext cx="3721553" cy="1739353"/>
            <a:chOff x="785936" y="3892420"/>
            <a:chExt cx="3721553" cy="1739353"/>
          </a:xfrm>
        </p:grpSpPr>
        <p:sp>
          <p:nvSpPr>
            <p:cNvPr id="25" name="四角形: 角を丸くする 24">
              <a:extLst>
                <a:ext uri="{FF2B5EF4-FFF2-40B4-BE49-F238E27FC236}">
                  <a16:creationId xmlns:a16="http://schemas.microsoft.com/office/drawing/2014/main" id="{A33A3172-C163-44F2-8D81-CD9DC2072F1C}"/>
                </a:ext>
              </a:extLst>
            </p:cNvPr>
            <p:cNvSpPr/>
            <p:nvPr/>
          </p:nvSpPr>
          <p:spPr>
            <a:xfrm>
              <a:off x="785936" y="3892420"/>
              <a:ext cx="3721553" cy="1739353"/>
            </a:xfrm>
            <a:prstGeom prst="roundRect">
              <a:avLst>
                <a:gd name="adj" fmla="val 12689"/>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a:extLst>
                <a:ext uri="{FF2B5EF4-FFF2-40B4-BE49-F238E27FC236}">
                  <a16:creationId xmlns:a16="http://schemas.microsoft.com/office/drawing/2014/main" id="{AE1D7CB0-6C70-4566-83EB-58E7A5AC1A3C}"/>
                </a:ext>
              </a:extLst>
            </p:cNvPr>
            <p:cNvSpPr/>
            <p:nvPr/>
          </p:nvSpPr>
          <p:spPr>
            <a:xfrm>
              <a:off x="913300" y="4474405"/>
              <a:ext cx="3423374" cy="923330"/>
            </a:xfrm>
            <a:prstGeom prst="rect">
              <a:avLst/>
            </a:prstGeom>
          </p:spPr>
          <p:txBody>
            <a:bodyPr wrap="square">
              <a:spAutoFit/>
            </a:bodyPr>
            <a:lstStyle/>
            <a:p>
              <a:pPr marL="182563" lvl="2" indent="-182563" algn="just">
                <a:spcAft>
                  <a:spcPts val="600"/>
                </a:spcAf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古い建物・石塀・ブロック塀・自販機など倒壊の恐れのあるものを避ける。</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7DFE9AC7-B4FB-4B07-A217-12AE4E5AFE38}"/>
                </a:ext>
              </a:extLst>
            </p:cNvPr>
            <p:cNvSpPr/>
            <p:nvPr/>
          </p:nvSpPr>
          <p:spPr>
            <a:xfrm>
              <a:off x="935477" y="4073174"/>
              <a:ext cx="2836033" cy="400110"/>
            </a:xfrm>
            <a:prstGeom prst="rect">
              <a:avLst/>
            </a:prstGeom>
          </p:spPr>
          <p:txBody>
            <a:bodyPr wrap="none">
              <a:spAutoFit/>
            </a:bodyPr>
            <a:lstStyle/>
            <a:p>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＜避難経路のポイント＞</a:t>
              </a:r>
              <a:endParaRPr lang="ja-JP" altLang="en-US" sz="2000">
                <a:latin typeface="HGPｺﾞｼｯｸE" panose="020B0900000000000000" pitchFamily="50" charset="-128"/>
                <a:ea typeface="HGPｺﾞｼｯｸE" panose="020B0900000000000000" pitchFamily="50" charset="-128"/>
              </a:endParaRPr>
            </a:p>
          </p:txBody>
        </p:sp>
      </p:grpSp>
      <p:sp>
        <p:nvSpPr>
          <p:cNvPr id="6" name="テキスト ボックス 5">
            <a:extLst>
              <a:ext uri="{FF2B5EF4-FFF2-40B4-BE49-F238E27FC236}">
                <a16:creationId xmlns:a16="http://schemas.microsoft.com/office/drawing/2014/main" id="{EEC1D943-2B78-48DD-821B-8C1962A4A87B}"/>
              </a:ext>
            </a:extLst>
          </p:cNvPr>
          <p:cNvSpPr txBox="1"/>
          <p:nvPr/>
        </p:nvSpPr>
        <p:spPr>
          <a:xfrm>
            <a:off x="6435760" y="6340921"/>
            <a:ext cx="3713748" cy="338554"/>
          </a:xfrm>
          <a:prstGeom prst="rect">
            <a:avLst/>
          </a:prstGeom>
          <a:noFill/>
        </p:spPr>
        <p:txBody>
          <a:bodyPr wrap="square" rtlCol="0">
            <a:spAutoFit/>
          </a:bodyPr>
          <a:lstStyle/>
          <a:p>
            <a:r>
              <a:rPr lang="ja-JP" altLang="en-US" sz="800"/>
              <a:t>本地図は、国土地理院が提供している「数値地図（国土基本情報）」及び</a:t>
            </a:r>
            <a:endParaRPr lang="en-US" altLang="ja-JP" sz="800"/>
          </a:p>
          <a:p>
            <a:r>
              <a:rPr lang="ja-JP" altLang="en-US" sz="800"/>
              <a:t>品川区が提供している「品川区オープンデータ」をもとに作成</a:t>
            </a:r>
          </a:p>
        </p:txBody>
      </p:sp>
      <p:grpSp>
        <p:nvGrpSpPr>
          <p:cNvPr id="136" name="グループ化 135">
            <a:extLst>
              <a:ext uri="{FF2B5EF4-FFF2-40B4-BE49-F238E27FC236}">
                <a16:creationId xmlns:a16="http://schemas.microsoft.com/office/drawing/2014/main" id="{909E5FB6-51A2-413C-BB8F-32A88D1ACA46}"/>
              </a:ext>
            </a:extLst>
          </p:cNvPr>
          <p:cNvGrpSpPr/>
          <p:nvPr/>
        </p:nvGrpSpPr>
        <p:grpSpPr>
          <a:xfrm>
            <a:off x="7236123" y="1293320"/>
            <a:ext cx="2632653" cy="2135680"/>
            <a:chOff x="5712122" y="1293320"/>
            <a:chExt cx="2632653" cy="2135680"/>
          </a:xfrm>
        </p:grpSpPr>
        <p:cxnSp>
          <p:nvCxnSpPr>
            <p:cNvPr id="12" name="直線コネクタ 11">
              <a:extLst>
                <a:ext uri="{FF2B5EF4-FFF2-40B4-BE49-F238E27FC236}">
                  <a16:creationId xmlns:a16="http://schemas.microsoft.com/office/drawing/2014/main" id="{17FE1E65-2984-4FD7-B7CB-9D137F2A4879}"/>
                </a:ext>
              </a:extLst>
            </p:cNvPr>
            <p:cNvCxnSpPr>
              <a:cxnSpLocks/>
            </p:cNvCxnSpPr>
            <p:nvPr/>
          </p:nvCxnSpPr>
          <p:spPr>
            <a:xfrm flipV="1">
              <a:off x="5783580" y="2930208"/>
              <a:ext cx="57277" cy="498792"/>
            </a:xfrm>
            <a:prstGeom prst="line">
              <a:avLst/>
            </a:prstGeom>
            <a:ln w="57150">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25DABB77-D6B8-481B-B294-4ED25D925E96}"/>
                </a:ext>
              </a:extLst>
            </p:cNvPr>
            <p:cNvCxnSpPr>
              <a:cxnSpLocks/>
            </p:cNvCxnSpPr>
            <p:nvPr/>
          </p:nvCxnSpPr>
          <p:spPr>
            <a:xfrm flipH="1" flipV="1">
              <a:off x="5714518" y="2833524"/>
              <a:ext cx="126339" cy="1167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214A65A9-C607-45AF-B95C-4EECBA224422}"/>
                </a:ext>
              </a:extLst>
            </p:cNvPr>
            <p:cNvCxnSpPr>
              <a:cxnSpLocks/>
            </p:cNvCxnSpPr>
            <p:nvPr/>
          </p:nvCxnSpPr>
          <p:spPr>
            <a:xfrm flipV="1">
              <a:off x="5712122" y="2299563"/>
              <a:ext cx="0" cy="549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A30556D7-4890-42AB-B08F-3E6BA881C1C8}"/>
                </a:ext>
              </a:extLst>
            </p:cNvPr>
            <p:cNvCxnSpPr>
              <a:cxnSpLocks/>
            </p:cNvCxnSpPr>
            <p:nvPr/>
          </p:nvCxnSpPr>
          <p:spPr>
            <a:xfrm flipH="1" flipV="1">
              <a:off x="5714519" y="2326221"/>
              <a:ext cx="346209" cy="165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4E56F635-21C4-4874-A864-659F1DAB2DEA}"/>
                </a:ext>
              </a:extLst>
            </p:cNvPr>
            <p:cNvCxnSpPr>
              <a:cxnSpLocks/>
            </p:cNvCxnSpPr>
            <p:nvPr/>
          </p:nvCxnSpPr>
          <p:spPr>
            <a:xfrm flipH="1">
              <a:off x="6030272" y="2136259"/>
              <a:ext cx="30457" cy="1923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5BFDB661-11C9-41D6-9C11-CF5B7DA8BFF5}"/>
                </a:ext>
              </a:extLst>
            </p:cNvPr>
            <p:cNvCxnSpPr>
              <a:cxnSpLocks/>
            </p:cNvCxnSpPr>
            <p:nvPr/>
          </p:nvCxnSpPr>
          <p:spPr>
            <a:xfrm flipH="1">
              <a:off x="6041235" y="1799705"/>
              <a:ext cx="538168" cy="3406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B96C0DCB-FCAA-4BE1-A7A2-006F3633AAE8}"/>
                </a:ext>
              </a:extLst>
            </p:cNvPr>
            <p:cNvCxnSpPr>
              <a:cxnSpLocks/>
            </p:cNvCxnSpPr>
            <p:nvPr/>
          </p:nvCxnSpPr>
          <p:spPr>
            <a:xfrm flipH="1">
              <a:off x="6579403" y="1293320"/>
              <a:ext cx="155543" cy="5087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5A3081B-C300-40C0-B229-53FC6BFAD29B}"/>
                </a:ext>
              </a:extLst>
            </p:cNvPr>
            <p:cNvCxnSpPr>
              <a:cxnSpLocks/>
            </p:cNvCxnSpPr>
            <p:nvPr/>
          </p:nvCxnSpPr>
          <p:spPr>
            <a:xfrm flipH="1" flipV="1">
              <a:off x="6720590" y="1328321"/>
              <a:ext cx="1624184" cy="471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B51C005C-000D-4B89-871F-75485C997864}"/>
                </a:ext>
              </a:extLst>
            </p:cNvPr>
            <p:cNvCxnSpPr>
              <a:cxnSpLocks/>
            </p:cNvCxnSpPr>
            <p:nvPr/>
          </p:nvCxnSpPr>
          <p:spPr>
            <a:xfrm flipH="1">
              <a:off x="8082552" y="1760464"/>
              <a:ext cx="262223" cy="9674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32BD645B-4B7C-4AB1-95F2-9AC17A059415}"/>
                </a:ext>
              </a:extLst>
            </p:cNvPr>
            <p:cNvCxnSpPr>
              <a:cxnSpLocks/>
            </p:cNvCxnSpPr>
            <p:nvPr/>
          </p:nvCxnSpPr>
          <p:spPr>
            <a:xfrm flipH="1" flipV="1">
              <a:off x="7741921" y="2635935"/>
              <a:ext cx="373292" cy="95344"/>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1615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A58A82-A79F-4022-9870-E74354F207EA}"/>
              </a:ext>
            </a:extLst>
          </p:cNvPr>
          <p:cNvSpPr>
            <a:spLocks noGrp="1"/>
          </p:cNvSpPr>
          <p:nvPr>
            <p:ph type="sldNum" sz="quarter" idx="12"/>
          </p:nvPr>
        </p:nvSpPr>
        <p:spPr>
          <a:xfrm>
            <a:off x="8811064" y="6277757"/>
            <a:ext cx="2743200" cy="365125"/>
          </a:xfrm>
        </p:spPr>
        <p:txBody>
          <a:bodyPr/>
          <a:lstStyle/>
          <a:p>
            <a:r>
              <a:rPr kumimoji="1" lang="en-US" altLang="ja-JP" sz="1400" dirty="0" smtClean="0">
                <a:latin typeface="+mn-lt"/>
              </a:rPr>
              <a:t>38</a:t>
            </a:r>
          </a:p>
          <a:p>
            <a:endParaRPr kumimoji="1" lang="ja-JP" altLang="en-US" sz="1400" dirty="0">
              <a:latin typeface="+mn-lt"/>
            </a:endParaRPr>
          </a:p>
        </p:txBody>
      </p:sp>
      <p:sp>
        <p:nvSpPr>
          <p:cNvPr id="3" name="タイトル 2">
            <a:extLst>
              <a:ext uri="{FF2B5EF4-FFF2-40B4-BE49-F238E27FC236}">
                <a16:creationId xmlns:a16="http://schemas.microsoft.com/office/drawing/2014/main" id="{E35458B0-B68A-4CBA-8B3D-79311BB97FF9}"/>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ワークのまとめ</a:t>
            </a:r>
          </a:p>
        </p:txBody>
      </p:sp>
      <p:sp>
        <p:nvSpPr>
          <p:cNvPr id="4" name="正方形/長方形 3">
            <a:extLst>
              <a:ext uri="{FF2B5EF4-FFF2-40B4-BE49-F238E27FC236}">
                <a16:creationId xmlns:a16="http://schemas.microsoft.com/office/drawing/2014/main" id="{95FCA807-A3C9-4A63-8B06-8CF4117F2934}"/>
              </a:ext>
            </a:extLst>
          </p:cNvPr>
          <p:cNvSpPr/>
          <p:nvPr/>
        </p:nvSpPr>
        <p:spPr>
          <a:xfrm>
            <a:off x="1989178" y="1533306"/>
            <a:ext cx="8309367" cy="4524315"/>
          </a:xfrm>
          <a:prstGeom prst="rect">
            <a:avLst/>
          </a:prstGeom>
        </p:spPr>
        <p:txBody>
          <a:bodyPr wrap="square">
            <a:spAutoFit/>
          </a:bodyPr>
          <a:lstStyle/>
          <a:p>
            <a:pPr marL="571500" indent="-571500" algn="jus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危険な場所を避け、安全な避難経路を</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決めておきましょう</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避難経路を実際に歩いてみると、実は危ない場所に気づくこともあります</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このワークは地域の住民の方と行っても効果的です</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08139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z="291400" smtClean="0"/>
              <a:pPr/>
              <a:t>42</a:t>
            </a:fld>
            <a:endParaRPr kumimoji="1" lang="ja-JP" altLang="en-US" sz="29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05182" y="1384300"/>
            <a:ext cx="7584633" cy="3849853"/>
            <a:chOff x="459658" y="1035538"/>
            <a:chExt cx="8158872" cy="3849853"/>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59658" y="10355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32494" y="1035538"/>
              <a:ext cx="7286036" cy="3849853"/>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lnSpc>
                  <a:spcPts val="5000"/>
                </a:lnSpc>
              </a:pPr>
              <a:r>
                <a:rPr lang="ja-JP" altLang="en-US" sz="3600" dirty="0" smtClean="0">
                  <a:solidFill>
                    <a:srgbClr val="404040"/>
                  </a:solidFill>
                  <a:latin typeface="HGPｺﾞｼｯｸE" panose="020B0900000000000000" pitchFamily="50" charset="-128"/>
                  <a:ea typeface="HGPｺﾞｼｯｸE" panose="020B0900000000000000" pitchFamily="50" charset="-128"/>
                </a:rPr>
                <a:t>＜風水害＞</a:t>
              </a:r>
              <a:endParaRPr lang="en-US" altLang="ja-JP" sz="3600" dirty="0" smtClean="0">
                <a:solidFill>
                  <a:srgbClr val="404040"/>
                </a:solidFill>
                <a:latin typeface="HGPｺﾞｼｯｸE" panose="020B0900000000000000" pitchFamily="50" charset="-128"/>
                <a:ea typeface="HGPｺﾞｼｯｸE" panose="020B0900000000000000" pitchFamily="50" charset="-128"/>
              </a:endParaRPr>
            </a:p>
            <a:p>
              <a:pPr algn="just">
                <a:lnSpc>
                  <a:spcPts val="5000"/>
                </a:lnSpc>
              </a:pPr>
              <a:r>
                <a:rPr lang="ja-JP" altLang="en-US" sz="3600" dirty="0" smtClean="0">
                  <a:solidFill>
                    <a:srgbClr val="404040"/>
                  </a:solidFill>
                  <a:latin typeface="HGPｺﾞｼｯｸE" panose="020B0900000000000000" pitchFamily="50" charset="-128"/>
                  <a:ea typeface="HGPｺﾞｼｯｸE" panose="020B0900000000000000" pitchFamily="50" charset="-128"/>
                </a:rPr>
                <a:t>皆さん</a:t>
              </a:r>
              <a:r>
                <a:rPr lang="ja-JP" altLang="en-US" sz="3600" dirty="0">
                  <a:solidFill>
                    <a:srgbClr val="404040"/>
                  </a:solidFill>
                  <a:latin typeface="HGPｺﾞｼｯｸE" panose="020B0900000000000000" pitchFamily="50" charset="-128"/>
                  <a:ea typeface="HGPｺﾞｼｯｸE" panose="020B0900000000000000" pitchFamily="50" charset="-128"/>
                </a:rPr>
                <a:t>の自宅周辺の災害リスクを確認する方法を学びましょう</a:t>
              </a:r>
            </a:p>
          </p:txBody>
        </p:sp>
      </p:grpSp>
      <p:sp>
        <p:nvSpPr>
          <p:cNvPr id="6" name="テキスト ボックス 5">
            <a:extLst>
              <a:ext uri="{FF2B5EF4-FFF2-40B4-BE49-F238E27FC236}">
                <a16:creationId xmlns:a16="http://schemas.microsoft.com/office/drawing/2014/main" id="{88745D91-CC28-470E-A75D-F15C9322ACBA}"/>
              </a:ext>
            </a:extLst>
          </p:cNvPr>
          <p:cNvSpPr txBox="1"/>
          <p:nvPr/>
        </p:nvSpPr>
        <p:spPr>
          <a:xfrm>
            <a:off x="3967660" y="5473702"/>
            <a:ext cx="4471096" cy="1200329"/>
          </a:xfrm>
          <a:prstGeom prst="rect">
            <a:avLst/>
          </a:prstGeom>
          <a:noFill/>
        </p:spPr>
        <p:txBody>
          <a:bodyPr wrap="none" rtlCol="0">
            <a:spAutoFit/>
          </a:bodyPr>
          <a:lstStyle/>
          <a:p>
            <a:pPr algn="ctr"/>
            <a:r>
              <a:rPr lang="ja-JP" altLang="en-US" sz="2400" dirty="0">
                <a:solidFill>
                  <a:srgbClr val="FF2800"/>
                </a:solidFill>
                <a:latin typeface="HGPｺﾞｼｯｸE" panose="020B0900000000000000" pitchFamily="50" charset="-128"/>
                <a:ea typeface="HGPｺﾞｼｯｸE" panose="020B0900000000000000" pitchFamily="50" charset="-128"/>
              </a:rPr>
              <a:t>参加者の皆さんが研修後に、</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a:p>
            <a:pPr algn="ctr"/>
            <a:r>
              <a:rPr lang="ja-JP" altLang="en-US" sz="2400" dirty="0">
                <a:solidFill>
                  <a:srgbClr val="FF2800"/>
                </a:solidFill>
                <a:latin typeface="HGPｺﾞｼｯｸE" panose="020B0900000000000000" pitchFamily="50" charset="-128"/>
                <a:ea typeface="HGPｺﾞｼｯｸE" panose="020B0900000000000000" pitchFamily="50" charset="-128"/>
              </a:rPr>
              <a:t>地域住民の皆さんと一緒に行うと</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a:p>
            <a:pPr algn="ctr"/>
            <a:r>
              <a:rPr lang="ja-JP" altLang="en-US" sz="2400" dirty="0">
                <a:solidFill>
                  <a:srgbClr val="FF2800"/>
                </a:solidFill>
                <a:latin typeface="HGPｺﾞｼｯｸE" panose="020B0900000000000000" pitchFamily="50" charset="-128"/>
                <a:ea typeface="HGPｺﾞｼｯｸE" panose="020B0900000000000000" pitchFamily="50" charset="-128"/>
              </a:rPr>
              <a:t>より効果的です</a:t>
            </a:r>
          </a:p>
        </p:txBody>
      </p:sp>
      <p:sp>
        <p:nvSpPr>
          <p:cNvPr id="8" name="正方形/長方形 7">
            <a:extLst>
              <a:ext uri="{FF2B5EF4-FFF2-40B4-BE49-F238E27FC236}">
                <a16:creationId xmlns:a16="http://schemas.microsoft.com/office/drawing/2014/main" id="{30D5922C-2F32-4933-BB7A-33EDBDEB3CEE}"/>
              </a:ext>
            </a:extLst>
          </p:cNvPr>
          <p:cNvSpPr/>
          <p:nvPr/>
        </p:nvSpPr>
        <p:spPr>
          <a:xfrm>
            <a:off x="8548260" y="266042"/>
            <a:ext cx="1605888"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0" name="正方形/長方形 9">
            <a:extLst>
              <a:ext uri="{FF2B5EF4-FFF2-40B4-BE49-F238E27FC236}">
                <a16:creationId xmlns:a16="http://schemas.microsoft.com/office/drawing/2014/main" id="{95304529-FC76-4578-929F-2FEE06F95061}"/>
              </a:ext>
            </a:extLst>
          </p:cNvPr>
          <p:cNvSpPr/>
          <p:nvPr/>
        </p:nvSpPr>
        <p:spPr>
          <a:xfrm>
            <a:off x="1524000" y="4520492"/>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p>
        </p:txBody>
      </p:sp>
      <p:sp>
        <p:nvSpPr>
          <p:cNvPr id="9" name="スライド番号プレースホルダー 3">
            <a:extLst>
              <a:ext uri="{FF2B5EF4-FFF2-40B4-BE49-F238E27FC236}">
                <a16:creationId xmlns:a16="http://schemas.microsoft.com/office/drawing/2014/main" id="{35C75838-140B-481D-9E8E-7E57BB0BA2D8}"/>
              </a:ext>
            </a:extLst>
          </p:cNvPr>
          <p:cNvSpPr txBox="1">
            <a:spLocks/>
          </p:cNvSpPr>
          <p:nvPr/>
        </p:nvSpPr>
        <p:spPr>
          <a:xfrm>
            <a:off x="9296400"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smtClean="0">
                <a:latin typeface="Calibri" panose="020F0502020204030204" pitchFamily="34" charset="0"/>
                <a:cs typeface="Calibri" panose="020F0502020204030204" pitchFamily="34" charset="0"/>
              </a:rPr>
              <a:t>39</a:t>
            </a:r>
          </a:p>
          <a:p>
            <a:endParaRPr lang="ja-JP"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8703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602980" y="6183650"/>
            <a:ext cx="2743200" cy="365125"/>
          </a:xfrm>
        </p:spPr>
        <p:txBody>
          <a:bodyPr/>
          <a:lstStyle/>
          <a:p>
            <a:r>
              <a:rPr kumimoji="1" lang="en-US" altLang="ja-JP" sz="1400" dirty="0" smtClean="0">
                <a:latin typeface="+mn-lt"/>
              </a:rPr>
              <a:t>40</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自宅周辺の風水害リスクチェック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3" name="正方形/長方形 2">
            <a:extLst>
              <a:ext uri="{FF2B5EF4-FFF2-40B4-BE49-F238E27FC236}">
                <a16:creationId xmlns:a16="http://schemas.microsoft.com/office/drawing/2014/main" id="{C6C5DF5B-7553-4AEA-9687-BBDF3DF218F4}"/>
              </a:ext>
            </a:extLst>
          </p:cNvPr>
          <p:cNvSpPr/>
          <p:nvPr/>
        </p:nvSpPr>
        <p:spPr>
          <a:xfrm>
            <a:off x="2029482" y="1226228"/>
            <a:ext cx="6403318" cy="830997"/>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ハザードマップを確認し、ワークシートを記入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31A76A49-D179-41A6-95C7-2E11A94A1865}"/>
              </a:ext>
            </a:extLst>
          </p:cNvPr>
          <p:cNvSpPr/>
          <p:nvPr/>
        </p:nvSpPr>
        <p:spPr>
          <a:xfrm>
            <a:off x="2259862" y="2459504"/>
            <a:ext cx="3836139" cy="1938992"/>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①ハザードマップ上の自宅の位置を確認しましょう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②ワークシート</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記入しましょう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8" name="グループ化 7">
            <a:extLst>
              <a:ext uri="{FF2B5EF4-FFF2-40B4-BE49-F238E27FC236}">
                <a16:creationId xmlns:a16="http://schemas.microsoft.com/office/drawing/2014/main" id="{2860B09B-E188-41BA-AA40-7B8754869E1E}"/>
              </a:ext>
            </a:extLst>
          </p:cNvPr>
          <p:cNvGrpSpPr/>
          <p:nvPr/>
        </p:nvGrpSpPr>
        <p:grpSpPr>
          <a:xfrm>
            <a:off x="7320160" y="2459504"/>
            <a:ext cx="3011660" cy="3869004"/>
            <a:chOff x="5418473" y="2611860"/>
            <a:chExt cx="3011660" cy="3869004"/>
          </a:xfrm>
        </p:grpSpPr>
        <p:sp>
          <p:nvSpPr>
            <p:cNvPr id="9" name="四角形: メモ 25">
              <a:extLst>
                <a:ext uri="{FF2B5EF4-FFF2-40B4-BE49-F238E27FC236}">
                  <a16:creationId xmlns:a16="http://schemas.microsoft.com/office/drawing/2014/main" id="{5D2008F4-4866-49F6-91BA-C944F7460105}"/>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10" name="図 9">
              <a:extLst>
                <a:ext uri="{FF2B5EF4-FFF2-40B4-BE49-F238E27FC236}">
                  <a16:creationId xmlns:a16="http://schemas.microsoft.com/office/drawing/2014/main" id="{10E3BBBB-7E1C-4577-B9D7-BE520DB9E385}"/>
                </a:ext>
              </a:extLst>
            </p:cNvPr>
            <p:cNvPicPr>
              <a:picLocks noChangeAspect="1"/>
            </p:cNvPicPr>
            <p:nvPr/>
          </p:nvPicPr>
          <p:blipFill>
            <a:blip r:embed="rId3"/>
            <a:stretch>
              <a:fillRect/>
            </a:stretch>
          </p:blipFill>
          <p:spPr>
            <a:xfrm>
              <a:off x="5659593" y="2770502"/>
              <a:ext cx="2473292" cy="3589973"/>
            </a:xfrm>
            <a:prstGeom prst="rect">
              <a:avLst/>
            </a:prstGeom>
          </p:spPr>
        </p:pic>
      </p:grpSp>
    </p:spTree>
    <p:extLst>
      <p:ext uri="{BB962C8B-B14F-4D97-AF65-F5344CB8AC3E}">
        <p14:creationId xmlns:p14="http://schemas.microsoft.com/office/powerpoint/2010/main" val="20269081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1" y="261217"/>
            <a:ext cx="2295821"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ワークシート（風水害）</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4089625" y="600979"/>
            <a:ext cx="4087164" cy="329321"/>
          </a:xfrm>
          <a:prstGeom prst="rect">
            <a:avLst/>
          </a:prstGeom>
          <a:noFill/>
        </p:spPr>
        <p:txBody>
          <a:bodyPr wrap="squar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自分の地域における大雨や台風による被害を、ハザードマップや被害想定資料で確認</a:t>
            </a:r>
            <a:r>
              <a:rPr lang="ja-JP" altLang="en-US" sz="770">
                <a:latin typeface="ＭＳ ゴシック" panose="020B0609070205080204" pitchFamily="49" charset="-128"/>
                <a:ea typeface="ＭＳ ゴシック" panose="020B0609070205080204" pitchFamily="49" charset="-128"/>
              </a:rPr>
              <a:t>してみましょう</a:t>
            </a:r>
            <a:r>
              <a:rPr lang="ja-JP" altLang="en-US" sz="770" dirty="0">
                <a:latin typeface="ＭＳ ゴシック" panose="020B0609070205080204" pitchFamily="49" charset="-128"/>
                <a:ea typeface="ＭＳ ゴシック" panose="020B0609070205080204" pitchFamily="49" charset="-128"/>
              </a:rPr>
              <a:t>。</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1003819"/>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①河川による洪水等による浸水害の可能性</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72846"/>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土砂災害の可能性</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30342" y="2460457"/>
            <a:ext cx="177805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土砂災害の可能性　　あり ・ なし</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945173"/>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高潮の可能性</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92483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その他、大雨・台風によって地域に生じる被害や影響等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77541"/>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7" y="4134186"/>
            <a:ext cx="3993401"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大雨や台風によって、上記以外に、どのような被害や影響があるか考えて</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みましょう。</a:t>
            </a:r>
          </a:p>
        </p:txBody>
      </p:sp>
      <p:sp>
        <p:nvSpPr>
          <p:cNvPr id="22" name="正方形/長方形 21">
            <a:extLst>
              <a:ext uri="{FF2B5EF4-FFF2-40B4-BE49-F238E27FC236}">
                <a16:creationId xmlns:a16="http://schemas.microsoft.com/office/drawing/2014/main" id="{D45BA315-6BEA-4F4C-AA0F-CDF9D485CB8E}"/>
              </a:ext>
            </a:extLst>
          </p:cNvPr>
          <p:cNvSpPr/>
          <p:nvPr/>
        </p:nvSpPr>
        <p:spPr>
          <a:xfrm>
            <a:off x="6152777" y="331754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3" name="正方形/長方形 22">
            <a:extLst>
              <a:ext uri="{FF2B5EF4-FFF2-40B4-BE49-F238E27FC236}">
                <a16:creationId xmlns:a16="http://schemas.microsoft.com/office/drawing/2014/main" id="{4B9C92BB-FC46-450E-8B2D-29BB1B772863}"/>
              </a:ext>
            </a:extLst>
          </p:cNvPr>
          <p:cNvSpPr/>
          <p:nvPr/>
        </p:nvSpPr>
        <p:spPr>
          <a:xfrm>
            <a:off x="5656349" y="3441128"/>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5" name="正方形/長方形 24">
            <a:extLst>
              <a:ext uri="{FF2B5EF4-FFF2-40B4-BE49-F238E27FC236}">
                <a16:creationId xmlns:a16="http://schemas.microsoft.com/office/drawing/2014/main" id="{1D08BC00-CBBE-4641-9B1A-738010724CEA}"/>
              </a:ext>
            </a:extLst>
          </p:cNvPr>
          <p:cNvSpPr/>
          <p:nvPr/>
        </p:nvSpPr>
        <p:spPr>
          <a:xfrm>
            <a:off x="4121285" y="3441128"/>
            <a:ext cx="1470274"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高潮の可能性　あり ・ なし</a:t>
            </a:r>
          </a:p>
        </p:txBody>
      </p:sp>
      <p:cxnSp>
        <p:nvCxnSpPr>
          <p:cNvPr id="29" name="直線コネクタ 28">
            <a:extLst>
              <a:ext uri="{FF2B5EF4-FFF2-40B4-BE49-F238E27FC236}">
                <a16:creationId xmlns:a16="http://schemas.microsoft.com/office/drawing/2014/main" id="{2BDA787F-AF3B-4815-895C-E1DC47F82EE3}"/>
              </a:ext>
            </a:extLst>
          </p:cNvPr>
          <p:cNvCxnSpPr>
            <a:cxnSpLocks/>
          </p:cNvCxnSpPr>
          <p:nvPr/>
        </p:nvCxnSpPr>
        <p:spPr>
          <a:xfrm flipH="1">
            <a:off x="5556733" y="3338940"/>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37E92728-692C-42D6-8690-31C91C352ABC}"/>
              </a:ext>
            </a:extLst>
          </p:cNvPr>
          <p:cNvSpPr/>
          <p:nvPr/>
        </p:nvSpPr>
        <p:spPr>
          <a:xfrm>
            <a:off x="6938419" y="159138"/>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6" name="正方形/長方形 25">
            <a:extLst>
              <a:ext uri="{FF2B5EF4-FFF2-40B4-BE49-F238E27FC236}">
                <a16:creationId xmlns:a16="http://schemas.microsoft.com/office/drawing/2014/main" id="{FC4D2A7F-B88F-45F1-82FA-F82A86620889}"/>
              </a:ext>
            </a:extLst>
          </p:cNvPr>
          <p:cNvSpPr/>
          <p:nvPr/>
        </p:nvSpPr>
        <p:spPr>
          <a:xfrm>
            <a:off x="6799074" y="1367624"/>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A47D89B7-F962-46C4-8274-F9A0771FCE8C}"/>
              </a:ext>
            </a:extLst>
          </p:cNvPr>
          <p:cNvSpPr/>
          <p:nvPr/>
        </p:nvSpPr>
        <p:spPr>
          <a:xfrm>
            <a:off x="6302646" y="1491205"/>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8" name="正方形/長方形 27">
            <a:extLst>
              <a:ext uri="{FF2B5EF4-FFF2-40B4-BE49-F238E27FC236}">
                <a16:creationId xmlns:a16="http://schemas.microsoft.com/office/drawing/2014/main" id="{14D73D7C-9FF0-4DBE-AA46-38BD419E42FF}"/>
              </a:ext>
            </a:extLst>
          </p:cNvPr>
          <p:cNvSpPr/>
          <p:nvPr/>
        </p:nvSpPr>
        <p:spPr>
          <a:xfrm>
            <a:off x="4165853" y="1418342"/>
            <a:ext cx="1418978" cy="368691"/>
          </a:xfrm>
          <a:prstGeom prst="rect">
            <a:avLst/>
          </a:prstGeom>
        </p:spPr>
        <p:txBody>
          <a:bodyPr wrap="none">
            <a:spAutoFit/>
          </a:bodyPr>
          <a:lstStyle/>
          <a:p>
            <a:r>
              <a:rPr lang="ja-JP" altLang="en-US" sz="898" dirty="0">
                <a:latin typeface="HGPｺﾞｼｯｸE" panose="020B0900000000000000" pitchFamily="50" charset="-128"/>
                <a:ea typeface="HGPｺﾞｼｯｸE" panose="020B0900000000000000" pitchFamily="50" charset="-128"/>
              </a:rPr>
              <a:t>洪水や内水氾濫等による</a:t>
            </a:r>
            <a:endParaRPr lang="en-US" altLang="ja-JP" sz="898" dirty="0">
              <a:latin typeface="HGPｺﾞｼｯｸE" panose="020B0900000000000000" pitchFamily="50" charset="-128"/>
              <a:ea typeface="HGPｺﾞｼｯｸE" panose="020B0900000000000000" pitchFamily="50" charset="-128"/>
            </a:endParaRPr>
          </a:p>
          <a:p>
            <a:r>
              <a:rPr lang="ja-JP" altLang="en-US" sz="898" dirty="0">
                <a:latin typeface="HGPｺﾞｼｯｸE" panose="020B0900000000000000" pitchFamily="50" charset="-128"/>
                <a:ea typeface="HGPｺﾞｼｯｸE" panose="020B0900000000000000" pitchFamily="50" charset="-128"/>
              </a:rPr>
              <a:t>浸水害の可能性</a:t>
            </a:r>
          </a:p>
        </p:txBody>
      </p:sp>
      <p:cxnSp>
        <p:nvCxnSpPr>
          <p:cNvPr id="30" name="直線コネクタ 29">
            <a:extLst>
              <a:ext uri="{FF2B5EF4-FFF2-40B4-BE49-F238E27FC236}">
                <a16:creationId xmlns:a16="http://schemas.microsoft.com/office/drawing/2014/main" id="{8CF13F3B-5347-406E-8293-631856DD802D}"/>
              </a:ext>
            </a:extLst>
          </p:cNvPr>
          <p:cNvCxnSpPr>
            <a:cxnSpLocks/>
          </p:cNvCxnSpPr>
          <p:nvPr/>
        </p:nvCxnSpPr>
        <p:spPr>
          <a:xfrm flipH="1">
            <a:off x="6202000" y="138510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868DFCED-0F3B-4814-ADBF-9A7E855316D5}"/>
              </a:ext>
            </a:extLst>
          </p:cNvPr>
          <p:cNvSpPr/>
          <p:nvPr/>
        </p:nvSpPr>
        <p:spPr>
          <a:xfrm>
            <a:off x="5569785" y="1497992"/>
            <a:ext cx="70404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あり ・ なし</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8593975" y="6283576"/>
            <a:ext cx="2743200" cy="365125"/>
          </a:xfrm>
        </p:spPr>
        <p:txBody>
          <a:bodyPr/>
          <a:lstStyle/>
          <a:p>
            <a:r>
              <a:rPr kumimoji="1" lang="en-US" altLang="ja-JP" sz="1400" dirty="0" smtClean="0"/>
              <a:t>41</a:t>
            </a:r>
            <a:endParaRPr kumimoji="1" lang="ja-JP" altLang="en-US" sz="1400" dirty="0"/>
          </a:p>
        </p:txBody>
      </p:sp>
    </p:spTree>
    <p:extLst>
      <p:ext uri="{BB962C8B-B14F-4D97-AF65-F5344CB8AC3E}">
        <p14:creationId xmlns:p14="http://schemas.microsoft.com/office/powerpoint/2010/main" val="18205942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8548260" y="6226833"/>
            <a:ext cx="2743200" cy="365125"/>
          </a:xfrm>
        </p:spPr>
        <p:txBody>
          <a:bodyPr/>
          <a:lstStyle/>
          <a:p>
            <a:r>
              <a:rPr lang="en-US" altLang="ja-JP" sz="1400" dirty="0" smtClean="0"/>
              <a:t>42</a:t>
            </a:r>
            <a:endParaRPr kumimoji="1" lang="en-US" altLang="ja-JP"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05182" y="1384300"/>
            <a:ext cx="7584633" cy="3849853"/>
            <a:chOff x="459658" y="1035538"/>
            <a:chExt cx="8158872" cy="3849853"/>
          </a:xfrm>
        </p:grpSpPr>
        <p:sp>
          <p:nvSpPr>
            <p:cNvPr id="2" name="直角三角形 1">
              <a:extLst>
                <a:ext uri="{FF2B5EF4-FFF2-40B4-BE49-F238E27FC236}">
                  <a16:creationId xmlns:a16="http://schemas.microsoft.com/office/drawing/2014/main" id="{02E3BFED-6107-4E75-A6C3-D06AAF8D1256}"/>
                </a:ext>
              </a:extLst>
            </p:cNvPr>
            <p:cNvSpPr/>
            <p:nvPr/>
          </p:nvSpPr>
          <p:spPr>
            <a:xfrm flipH="1" flipV="1">
              <a:off x="459658" y="1035538"/>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32494" y="1035538"/>
              <a:ext cx="7286036" cy="3849853"/>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＜風水害＞</a:t>
              </a:r>
              <a:endParaRPr lang="en-US" altLang="ja-JP" sz="3600">
                <a:solidFill>
                  <a:srgbClr val="404040"/>
                </a:solidFill>
                <a:latin typeface="HGPｺﾞｼｯｸE" panose="020B0900000000000000" pitchFamily="50" charset="-128"/>
                <a:ea typeface="HGPｺﾞｼｯｸE" panose="020B0900000000000000" pitchFamily="50" charset="-128"/>
              </a:endParaRPr>
            </a:p>
            <a:p>
              <a:pPr algn="just">
                <a:lnSpc>
                  <a:spcPts val="5000"/>
                </a:lnSpc>
              </a:pPr>
              <a:r>
                <a:rPr lang="ja-JP" altLang="en-US" sz="3600">
                  <a:solidFill>
                    <a:srgbClr val="404040"/>
                  </a:solidFill>
                  <a:latin typeface="HGPｺﾞｼｯｸE" panose="020B0900000000000000" pitchFamily="50" charset="-128"/>
                  <a:ea typeface="HGPｺﾞｼｯｸE" panose="020B0900000000000000" pitchFamily="50" charset="-128"/>
                </a:rPr>
                <a:t>皆さんの地域の避難先や、自宅からの避難経路を確認する方法を学びましょう</a:t>
              </a:r>
            </a:p>
          </p:txBody>
        </p:sp>
      </p:grpSp>
      <p:sp>
        <p:nvSpPr>
          <p:cNvPr id="8" name="正方形/長方形 7">
            <a:extLst>
              <a:ext uri="{FF2B5EF4-FFF2-40B4-BE49-F238E27FC236}">
                <a16:creationId xmlns:a16="http://schemas.microsoft.com/office/drawing/2014/main" id="{30D5922C-2F32-4933-BB7A-33EDBDEB3CEE}"/>
              </a:ext>
            </a:extLst>
          </p:cNvPr>
          <p:cNvSpPr/>
          <p:nvPr/>
        </p:nvSpPr>
        <p:spPr>
          <a:xfrm>
            <a:off x="8548260" y="266042"/>
            <a:ext cx="1605888"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15854614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03662" y="6259913"/>
            <a:ext cx="2743200" cy="365125"/>
          </a:xfrm>
        </p:spPr>
        <p:txBody>
          <a:bodyPr/>
          <a:lstStyle/>
          <a:p>
            <a:r>
              <a:rPr kumimoji="1" lang="en-US" altLang="ja-JP" sz="1400" dirty="0" smtClean="0">
                <a:latin typeface="+mn-lt"/>
              </a:rPr>
              <a:t>43</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風水害時の避難先・避難経路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3" name="正方形/長方形 2">
            <a:extLst>
              <a:ext uri="{FF2B5EF4-FFF2-40B4-BE49-F238E27FC236}">
                <a16:creationId xmlns:a16="http://schemas.microsoft.com/office/drawing/2014/main" id="{C6C5DF5B-7553-4AEA-9687-BBDF3DF218F4}"/>
              </a:ext>
            </a:extLst>
          </p:cNvPr>
          <p:cNvSpPr/>
          <p:nvPr/>
        </p:nvSpPr>
        <p:spPr>
          <a:xfrm>
            <a:off x="2029482" y="1226228"/>
            <a:ext cx="4613170" cy="1200329"/>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地域の避難場所を記入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31A76A49-D179-41A6-95C7-2E11A94A1865}"/>
              </a:ext>
            </a:extLst>
          </p:cNvPr>
          <p:cNvSpPr/>
          <p:nvPr/>
        </p:nvSpPr>
        <p:spPr>
          <a:xfrm>
            <a:off x="2259862" y="2317170"/>
            <a:ext cx="3721839" cy="2308324"/>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①自宅の位置に</a:t>
            </a:r>
            <a:r>
              <a:rPr lang="ja-JP" altLang="en-US" sz="2400" b="1" u="sng">
                <a:solidFill>
                  <a:srgbClr val="FF0000"/>
                </a:solidFill>
                <a:latin typeface="HGPｺﾞｼｯｸE" panose="020B0900000000000000" pitchFamily="50" charset="-128"/>
                <a:ea typeface="HGPｺﾞｼｯｸE" panose="020B0900000000000000" pitchFamily="50" charset="-128"/>
              </a:rPr>
              <a:t>赤丸シール</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を貼りましょう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②風水害時の地域の避難場所に</a:t>
            </a:r>
            <a:r>
              <a:rPr lang="ja-JP" altLang="en-US" sz="2400" b="1" u="sng">
                <a:solidFill>
                  <a:srgbClr val="00B050"/>
                </a:solidFill>
                <a:latin typeface="HGPｺﾞｼｯｸE" panose="020B0900000000000000" pitchFamily="50" charset="-128"/>
                <a:ea typeface="HGPｺﾞｼｯｸE" panose="020B0900000000000000" pitchFamily="50" charset="-128"/>
              </a:rPr>
              <a:t>緑丸シール</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を貼りましょう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0" name="テキスト ボックス 19">
            <a:extLst>
              <a:ext uri="{FF2B5EF4-FFF2-40B4-BE49-F238E27FC236}">
                <a16:creationId xmlns:a16="http://schemas.microsoft.com/office/drawing/2014/main" id="{97827585-4DF0-4C56-ADDB-FE6C1EDCE820}"/>
              </a:ext>
            </a:extLst>
          </p:cNvPr>
          <p:cNvSpPr txBox="1"/>
          <p:nvPr/>
        </p:nvSpPr>
        <p:spPr>
          <a:xfrm>
            <a:off x="6435761" y="6340921"/>
            <a:ext cx="3686965" cy="338554"/>
          </a:xfrm>
          <a:prstGeom prst="rect">
            <a:avLst/>
          </a:prstGeom>
          <a:noFill/>
        </p:spPr>
        <p:txBody>
          <a:bodyPr wrap="square" rtlCol="0">
            <a:spAutoFit/>
          </a:bodyPr>
          <a:lstStyle/>
          <a:p>
            <a:r>
              <a:rPr lang="ja-JP" altLang="en-US" sz="800"/>
              <a:t>本地図は、国土地理院が提供している「数値地図（国土基本情報）」及び</a:t>
            </a:r>
            <a:endParaRPr lang="en-US" altLang="ja-JP" sz="800"/>
          </a:p>
          <a:p>
            <a:r>
              <a:rPr lang="ja-JP" altLang="en-US" sz="800"/>
              <a:t>品川区が提供している「品川区オープンデータ」をもとに作成</a:t>
            </a:r>
          </a:p>
        </p:txBody>
      </p:sp>
      <p:grpSp>
        <p:nvGrpSpPr>
          <p:cNvPr id="4" name="グループ化 3">
            <a:extLst>
              <a:ext uri="{FF2B5EF4-FFF2-40B4-BE49-F238E27FC236}">
                <a16:creationId xmlns:a16="http://schemas.microsoft.com/office/drawing/2014/main" id="{28349768-E0E9-42E4-ADD8-47717B29CE3D}"/>
              </a:ext>
            </a:extLst>
          </p:cNvPr>
          <p:cNvGrpSpPr/>
          <p:nvPr/>
        </p:nvGrpSpPr>
        <p:grpSpPr>
          <a:xfrm>
            <a:off x="6493575" y="1236809"/>
            <a:ext cx="3629150" cy="5023104"/>
            <a:chOff x="4969575" y="1313009"/>
            <a:chExt cx="3629150" cy="5023104"/>
          </a:xfrm>
        </p:grpSpPr>
        <p:pic>
          <p:nvPicPr>
            <p:cNvPr id="14" name="図 13">
              <a:extLst>
                <a:ext uri="{FF2B5EF4-FFF2-40B4-BE49-F238E27FC236}">
                  <a16:creationId xmlns:a16="http://schemas.microsoft.com/office/drawing/2014/main" id="{839AF014-1463-453C-82C9-03CBBA5EE1FB}"/>
                </a:ext>
              </a:extLst>
            </p:cNvPr>
            <p:cNvPicPr>
              <a:picLocks noChangeAspect="1"/>
            </p:cNvPicPr>
            <p:nvPr/>
          </p:nvPicPr>
          <p:blipFill rotWithShape="1">
            <a:blip r:embed="rId3"/>
            <a:srcRect l="33092" t="-202" b="202"/>
            <a:stretch/>
          </p:blipFill>
          <p:spPr>
            <a:xfrm>
              <a:off x="4969575" y="1313009"/>
              <a:ext cx="3629150" cy="5023104"/>
            </a:xfrm>
            <a:prstGeom prst="rect">
              <a:avLst/>
            </a:prstGeom>
          </p:spPr>
        </p:pic>
        <p:sp>
          <p:nvSpPr>
            <p:cNvPr id="30" name="楕円 29">
              <a:extLst>
                <a:ext uri="{FF2B5EF4-FFF2-40B4-BE49-F238E27FC236}">
                  <a16:creationId xmlns:a16="http://schemas.microsoft.com/office/drawing/2014/main" id="{79845F04-03A3-4642-9311-1811DEB424F5}"/>
                </a:ext>
              </a:extLst>
            </p:cNvPr>
            <p:cNvSpPr/>
            <p:nvPr/>
          </p:nvSpPr>
          <p:spPr>
            <a:xfrm>
              <a:off x="5603321" y="3364773"/>
              <a:ext cx="120996" cy="120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楕円 30">
              <a:extLst>
                <a:ext uri="{FF2B5EF4-FFF2-40B4-BE49-F238E27FC236}">
                  <a16:creationId xmlns:a16="http://schemas.microsoft.com/office/drawing/2014/main" id="{70C7FF1B-4472-4618-AF77-7AD567A90628}"/>
                </a:ext>
              </a:extLst>
            </p:cNvPr>
            <p:cNvSpPr/>
            <p:nvPr/>
          </p:nvSpPr>
          <p:spPr>
            <a:xfrm>
              <a:off x="7279662" y="1960543"/>
              <a:ext cx="104799" cy="1047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 name="正方形/長方形 12">
            <a:extLst>
              <a:ext uri="{FF2B5EF4-FFF2-40B4-BE49-F238E27FC236}">
                <a16:creationId xmlns:a16="http://schemas.microsoft.com/office/drawing/2014/main" id="{4989B95C-942D-4315-9B9E-999EB98D19A4}"/>
              </a:ext>
            </a:extLst>
          </p:cNvPr>
          <p:cNvSpPr/>
          <p:nvPr/>
        </p:nvSpPr>
        <p:spPr>
          <a:xfrm>
            <a:off x="2259861" y="4957378"/>
            <a:ext cx="3721839" cy="1015663"/>
          </a:xfrm>
          <a:prstGeom prst="rect">
            <a:avLst/>
          </a:prstGeom>
        </p:spPr>
        <p:txBody>
          <a:bodyPr wrap="square">
            <a:spAutoFit/>
          </a:bodyPr>
          <a:lstStyle/>
          <a:p>
            <a:pPr marL="288000" indent="-288000" algn="just"/>
            <a:r>
              <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地震時の指定緊急避難場所と水害時の指定緊急避難場所は違う場合がある</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7316414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767701" y="6207326"/>
            <a:ext cx="2743200" cy="365125"/>
          </a:xfrm>
        </p:spPr>
        <p:txBody>
          <a:bodyPr/>
          <a:lstStyle/>
          <a:p>
            <a:r>
              <a:rPr kumimoji="1" lang="en-US" altLang="ja-JP" sz="1400" dirty="0" smtClean="0">
                <a:latin typeface="+mn-lt"/>
              </a:rPr>
              <a:t>44</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風水害時の避難先・避難経路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13" name="正方形/長方形 12">
            <a:extLst>
              <a:ext uri="{FF2B5EF4-FFF2-40B4-BE49-F238E27FC236}">
                <a16:creationId xmlns:a16="http://schemas.microsoft.com/office/drawing/2014/main" id="{0630EA27-B22A-4929-8D1E-D56D6109728D}"/>
              </a:ext>
            </a:extLst>
          </p:cNvPr>
          <p:cNvSpPr/>
          <p:nvPr/>
        </p:nvSpPr>
        <p:spPr>
          <a:xfrm>
            <a:off x="2029483" y="1095602"/>
            <a:ext cx="4017549" cy="830997"/>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＜５分＞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危険エリアの記入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1" name="正方形/長方形 20">
            <a:extLst>
              <a:ext uri="{FF2B5EF4-FFF2-40B4-BE49-F238E27FC236}">
                <a16:creationId xmlns:a16="http://schemas.microsoft.com/office/drawing/2014/main" id="{E7F043AD-488E-4C53-AF38-F6CCDA1D9522}"/>
              </a:ext>
            </a:extLst>
          </p:cNvPr>
          <p:cNvSpPr/>
          <p:nvPr/>
        </p:nvSpPr>
        <p:spPr>
          <a:xfrm>
            <a:off x="2243139" y="2033260"/>
            <a:ext cx="3793155" cy="3046988"/>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③ハザードマップを確認し、浸水想定エリア、土砂災害危険エリアを</a:t>
            </a:r>
            <a:r>
              <a:rPr lang="ja-JP" altLang="en-US" sz="2400" b="1" u="sng">
                <a:solidFill>
                  <a:schemeClr val="tx1">
                    <a:lumMod val="75000"/>
                    <a:lumOff val="25000"/>
                  </a:schemeClr>
                </a:solidFill>
                <a:latin typeface="HGPｺﾞｼｯｸE" panose="020B0900000000000000" pitchFamily="50" charset="-128"/>
                <a:ea typeface="HGPｺﾞｼｯｸE" panose="020B0900000000000000" pitchFamily="50" charset="-128"/>
              </a:rPr>
              <a:t>黒色で囲み斜線</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を書き込みましょう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④アンダーパスの位置を</a:t>
            </a:r>
            <a:r>
              <a:rPr lang="ja-JP" altLang="en-US" sz="2400" u="sng">
                <a:solidFill>
                  <a:srgbClr val="FF2800"/>
                </a:solidFill>
                <a:latin typeface="HGPｺﾞｼｯｸE" panose="020B0900000000000000" pitchFamily="50" charset="-128"/>
                <a:ea typeface="HGPｺﾞｼｯｸE" panose="020B0900000000000000" pitchFamily="50" charset="-128"/>
              </a:rPr>
              <a:t>赤色で囲み斜線</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を書き込みましょう。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11" name="グループ化 10">
            <a:extLst>
              <a:ext uri="{FF2B5EF4-FFF2-40B4-BE49-F238E27FC236}">
                <a16:creationId xmlns:a16="http://schemas.microsoft.com/office/drawing/2014/main" id="{DFA659CF-F57B-4819-99E3-F5A001C0CE0B}"/>
              </a:ext>
            </a:extLst>
          </p:cNvPr>
          <p:cNvGrpSpPr/>
          <p:nvPr/>
        </p:nvGrpSpPr>
        <p:grpSpPr>
          <a:xfrm>
            <a:off x="2368918" y="5173850"/>
            <a:ext cx="3531218" cy="1406598"/>
            <a:chOff x="844918" y="5173850"/>
            <a:chExt cx="3531218" cy="1406598"/>
          </a:xfrm>
        </p:grpSpPr>
        <p:sp>
          <p:nvSpPr>
            <p:cNvPr id="3" name="四角形: 角を丸くする 2">
              <a:extLst>
                <a:ext uri="{FF2B5EF4-FFF2-40B4-BE49-F238E27FC236}">
                  <a16:creationId xmlns:a16="http://schemas.microsoft.com/office/drawing/2014/main" id="{F8AC0094-52A6-4A55-AB95-23C694DB5B7A}"/>
                </a:ext>
              </a:extLst>
            </p:cNvPr>
            <p:cNvSpPr/>
            <p:nvPr/>
          </p:nvSpPr>
          <p:spPr>
            <a:xfrm>
              <a:off x="844918" y="5173850"/>
              <a:ext cx="3531218" cy="1406598"/>
            </a:xfrm>
            <a:prstGeom prst="roundRect">
              <a:avLst>
                <a:gd name="adj" fmla="val 12689"/>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7D922302-19E5-4303-AEC0-6200D2503892}"/>
                </a:ext>
              </a:extLst>
            </p:cNvPr>
            <p:cNvSpPr/>
            <p:nvPr/>
          </p:nvSpPr>
          <p:spPr>
            <a:xfrm>
              <a:off x="1135947" y="5599062"/>
              <a:ext cx="2925513" cy="923330"/>
            </a:xfrm>
            <a:prstGeom prst="rect">
              <a:avLst/>
            </a:prstGeom>
          </p:spPr>
          <p:txBody>
            <a:bodyPr wrap="square">
              <a:spAutoFit/>
            </a:bodyPr>
            <a:lstStyle/>
            <a:p>
              <a:pPr marL="182563" lvl="2" indent="-182563" algn="jus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洪水・浸水・内水</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82563" lvl="2" indent="-182563" algn="jus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高潮</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82563" lvl="2" indent="-182563" algn="jus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土砂災害</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 name="正方形/長方形 5">
              <a:extLst>
                <a:ext uri="{FF2B5EF4-FFF2-40B4-BE49-F238E27FC236}">
                  <a16:creationId xmlns:a16="http://schemas.microsoft.com/office/drawing/2014/main" id="{E247279B-EEE9-436E-AF44-EB30BD15EC6E}"/>
                </a:ext>
              </a:extLst>
            </p:cNvPr>
            <p:cNvSpPr/>
            <p:nvPr/>
          </p:nvSpPr>
          <p:spPr>
            <a:xfrm>
              <a:off x="1006118" y="5205324"/>
              <a:ext cx="2642070" cy="400110"/>
            </a:xfrm>
            <a:prstGeom prst="rect">
              <a:avLst/>
            </a:prstGeom>
          </p:spPr>
          <p:txBody>
            <a:bodyPr wrap="none">
              <a:spAutoFit/>
            </a:bodyPr>
            <a:lstStyle/>
            <a:p>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＜確認するハザード＞</a:t>
              </a:r>
              <a:endParaRPr lang="ja-JP" altLang="en-US" sz="2000">
                <a:latin typeface="HGPｺﾞｼｯｸE" panose="020B0900000000000000" pitchFamily="50" charset="-128"/>
                <a:ea typeface="HGPｺﾞｼｯｸE" panose="020B0900000000000000" pitchFamily="50" charset="-128"/>
              </a:endParaRPr>
            </a:p>
          </p:txBody>
        </p:sp>
      </p:grpSp>
      <p:sp>
        <p:nvSpPr>
          <p:cNvPr id="118" name="テキスト ボックス 117">
            <a:extLst>
              <a:ext uri="{FF2B5EF4-FFF2-40B4-BE49-F238E27FC236}">
                <a16:creationId xmlns:a16="http://schemas.microsoft.com/office/drawing/2014/main" id="{2EECF3ED-7BA8-4C74-BC5E-E90BC4893A72}"/>
              </a:ext>
            </a:extLst>
          </p:cNvPr>
          <p:cNvSpPr txBox="1"/>
          <p:nvPr/>
        </p:nvSpPr>
        <p:spPr>
          <a:xfrm>
            <a:off x="6435760" y="6340921"/>
            <a:ext cx="3713748" cy="338554"/>
          </a:xfrm>
          <a:prstGeom prst="rect">
            <a:avLst/>
          </a:prstGeom>
          <a:noFill/>
        </p:spPr>
        <p:txBody>
          <a:bodyPr wrap="square" rtlCol="0">
            <a:spAutoFit/>
          </a:bodyPr>
          <a:lstStyle/>
          <a:p>
            <a:r>
              <a:rPr lang="ja-JP" altLang="en-US" sz="800"/>
              <a:t>本地図は、国土地理院が提供している「数値地図（国土基本情報）」及び</a:t>
            </a:r>
            <a:endParaRPr lang="en-US" altLang="ja-JP" sz="800"/>
          </a:p>
          <a:p>
            <a:r>
              <a:rPr lang="ja-JP" altLang="en-US" sz="800"/>
              <a:t>品川区が提供している「品川区オープンデータ」をもとに作成</a:t>
            </a:r>
          </a:p>
        </p:txBody>
      </p:sp>
      <p:grpSp>
        <p:nvGrpSpPr>
          <p:cNvPr id="40" name="グループ化 39">
            <a:extLst>
              <a:ext uri="{FF2B5EF4-FFF2-40B4-BE49-F238E27FC236}">
                <a16:creationId xmlns:a16="http://schemas.microsoft.com/office/drawing/2014/main" id="{14CC560C-0719-45A0-9FFD-D86B41A2F829}"/>
              </a:ext>
            </a:extLst>
          </p:cNvPr>
          <p:cNvGrpSpPr/>
          <p:nvPr/>
        </p:nvGrpSpPr>
        <p:grpSpPr>
          <a:xfrm>
            <a:off x="6476999" y="1236810"/>
            <a:ext cx="3674960" cy="5076499"/>
            <a:chOff x="4952999" y="1313009"/>
            <a:chExt cx="3674960" cy="5076499"/>
          </a:xfrm>
        </p:grpSpPr>
        <p:pic>
          <p:nvPicPr>
            <p:cNvPr id="29" name="図 28">
              <a:extLst>
                <a:ext uri="{FF2B5EF4-FFF2-40B4-BE49-F238E27FC236}">
                  <a16:creationId xmlns:a16="http://schemas.microsoft.com/office/drawing/2014/main" id="{6DA57FFD-40C0-422F-926C-159399387707}"/>
                </a:ext>
              </a:extLst>
            </p:cNvPr>
            <p:cNvPicPr>
              <a:picLocks noChangeAspect="1"/>
            </p:cNvPicPr>
            <p:nvPr/>
          </p:nvPicPr>
          <p:blipFill rotWithShape="1">
            <a:blip r:embed="rId3"/>
            <a:srcRect l="33092" t="-202" b="202"/>
            <a:stretch/>
          </p:blipFill>
          <p:spPr>
            <a:xfrm>
              <a:off x="4969575" y="1313009"/>
              <a:ext cx="3629150" cy="5023104"/>
            </a:xfrm>
            <a:prstGeom prst="rect">
              <a:avLst/>
            </a:prstGeom>
          </p:spPr>
        </p:pic>
        <p:cxnSp>
          <p:nvCxnSpPr>
            <p:cNvPr id="65" name="直線コネクタ 64">
              <a:extLst>
                <a:ext uri="{FF2B5EF4-FFF2-40B4-BE49-F238E27FC236}">
                  <a16:creationId xmlns:a16="http://schemas.microsoft.com/office/drawing/2014/main" id="{CC692D17-AA72-4113-A7E6-CF99F01009CF}"/>
                </a:ext>
              </a:extLst>
            </p:cNvPr>
            <p:cNvCxnSpPr>
              <a:cxnSpLocks/>
            </p:cNvCxnSpPr>
            <p:nvPr/>
          </p:nvCxnSpPr>
          <p:spPr>
            <a:xfrm flipH="1">
              <a:off x="4991001" y="2767891"/>
              <a:ext cx="1112434" cy="1288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D9BCD79D-C46F-4E25-BEF4-68A2C7D55CB4}"/>
                </a:ext>
              </a:extLst>
            </p:cNvPr>
            <p:cNvCxnSpPr>
              <a:cxnSpLocks/>
            </p:cNvCxnSpPr>
            <p:nvPr/>
          </p:nvCxnSpPr>
          <p:spPr>
            <a:xfrm flipH="1">
              <a:off x="5005905" y="2941074"/>
              <a:ext cx="1417227" cy="167364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E077A0E9-92D4-48EF-B671-815748CFCC25}"/>
                </a:ext>
              </a:extLst>
            </p:cNvPr>
            <p:cNvCxnSpPr>
              <a:cxnSpLocks/>
            </p:cNvCxnSpPr>
            <p:nvPr/>
          </p:nvCxnSpPr>
          <p:spPr>
            <a:xfrm flipH="1">
              <a:off x="5141356" y="3186231"/>
              <a:ext cx="1586244" cy="19041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970DAF38-9032-41E0-B392-88A8E03B750B}"/>
                </a:ext>
              </a:extLst>
            </p:cNvPr>
            <p:cNvCxnSpPr>
              <a:cxnSpLocks/>
            </p:cNvCxnSpPr>
            <p:nvPr/>
          </p:nvCxnSpPr>
          <p:spPr>
            <a:xfrm flipH="1">
              <a:off x="5482516" y="3389793"/>
              <a:ext cx="1588232" cy="1906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8A9004D3-588B-49AA-AB06-3BB27B68F85F}"/>
                </a:ext>
              </a:extLst>
            </p:cNvPr>
            <p:cNvCxnSpPr>
              <a:cxnSpLocks/>
            </p:cNvCxnSpPr>
            <p:nvPr/>
          </p:nvCxnSpPr>
          <p:spPr>
            <a:xfrm flipH="1">
              <a:off x="5809023" y="3604755"/>
              <a:ext cx="1631489" cy="19584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084DD5E5-7036-4195-878E-E2132E707521}"/>
                </a:ext>
              </a:extLst>
            </p:cNvPr>
            <p:cNvCxnSpPr>
              <a:cxnSpLocks/>
            </p:cNvCxnSpPr>
            <p:nvPr/>
          </p:nvCxnSpPr>
          <p:spPr>
            <a:xfrm flipH="1">
              <a:off x="6095063" y="3781718"/>
              <a:ext cx="1738441" cy="20868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F5DA2A7D-0CAF-48C7-931B-6D7CE78D9FD7}"/>
                </a:ext>
              </a:extLst>
            </p:cNvPr>
            <p:cNvCxnSpPr>
              <a:cxnSpLocks/>
            </p:cNvCxnSpPr>
            <p:nvPr/>
          </p:nvCxnSpPr>
          <p:spPr>
            <a:xfrm flipH="1">
              <a:off x="6409946" y="4111087"/>
              <a:ext cx="1705267" cy="20470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AA3EF4B-C350-43FB-9C65-EE1D9BB909E8}"/>
                </a:ext>
              </a:extLst>
            </p:cNvPr>
            <p:cNvCxnSpPr>
              <a:cxnSpLocks/>
            </p:cNvCxnSpPr>
            <p:nvPr/>
          </p:nvCxnSpPr>
          <p:spPr>
            <a:xfrm flipH="1">
              <a:off x="6760255" y="4370282"/>
              <a:ext cx="1686108" cy="20192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DBA20333-FD32-4BFE-96FD-7A277A2753E8}"/>
                </a:ext>
              </a:extLst>
            </p:cNvPr>
            <p:cNvCxnSpPr>
              <a:cxnSpLocks/>
            </p:cNvCxnSpPr>
            <p:nvPr/>
          </p:nvCxnSpPr>
          <p:spPr>
            <a:xfrm flipH="1">
              <a:off x="7411908" y="4897383"/>
              <a:ext cx="1171671" cy="143209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15CB5A-16BE-4256-AB49-51B2295BBD6A}"/>
                </a:ext>
              </a:extLst>
            </p:cNvPr>
            <p:cNvCxnSpPr>
              <a:cxnSpLocks/>
            </p:cNvCxnSpPr>
            <p:nvPr/>
          </p:nvCxnSpPr>
          <p:spPr>
            <a:xfrm flipH="1">
              <a:off x="7975930" y="5538245"/>
              <a:ext cx="652029" cy="7912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楕円 115">
              <a:extLst>
                <a:ext uri="{FF2B5EF4-FFF2-40B4-BE49-F238E27FC236}">
                  <a16:creationId xmlns:a16="http://schemas.microsoft.com/office/drawing/2014/main" id="{01247244-EC6B-45C7-BFC7-12FC697F9D16}"/>
                </a:ext>
              </a:extLst>
            </p:cNvPr>
            <p:cNvSpPr/>
            <p:nvPr/>
          </p:nvSpPr>
          <p:spPr>
            <a:xfrm>
              <a:off x="5603321" y="3364773"/>
              <a:ext cx="120996" cy="120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楕円 116">
              <a:extLst>
                <a:ext uri="{FF2B5EF4-FFF2-40B4-BE49-F238E27FC236}">
                  <a16:creationId xmlns:a16="http://schemas.microsoft.com/office/drawing/2014/main" id="{83A43CCF-F30B-4644-AF87-F0B217C0B0C6}"/>
                </a:ext>
              </a:extLst>
            </p:cNvPr>
            <p:cNvSpPr/>
            <p:nvPr/>
          </p:nvSpPr>
          <p:spPr>
            <a:xfrm>
              <a:off x="7279662" y="1960543"/>
              <a:ext cx="104799" cy="1047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フリーフォーム: 図形 9">
              <a:extLst>
                <a:ext uri="{FF2B5EF4-FFF2-40B4-BE49-F238E27FC236}">
                  <a16:creationId xmlns:a16="http://schemas.microsoft.com/office/drawing/2014/main" id="{FF26EEE8-F709-4B5E-A8A1-B2E99A01339D}"/>
                </a:ext>
              </a:extLst>
            </p:cNvPr>
            <p:cNvSpPr/>
            <p:nvPr/>
          </p:nvSpPr>
          <p:spPr>
            <a:xfrm>
              <a:off x="4952999" y="2744189"/>
              <a:ext cx="3672509" cy="1721132"/>
            </a:xfrm>
            <a:custGeom>
              <a:avLst/>
              <a:gdLst>
                <a:gd name="connsiteX0" fmla="*/ 3665220 w 3665220"/>
                <a:gd name="connsiteY0" fmla="*/ 1535113 h 1535113"/>
                <a:gd name="connsiteX1" fmla="*/ 3520440 w 3665220"/>
                <a:gd name="connsiteY1" fmla="*/ 1474153 h 1535113"/>
                <a:gd name="connsiteX2" fmla="*/ 3147060 w 3665220"/>
                <a:gd name="connsiteY2" fmla="*/ 1215073 h 1535113"/>
                <a:gd name="connsiteX3" fmla="*/ 2880360 w 3665220"/>
                <a:gd name="connsiteY3" fmla="*/ 917893 h 1535113"/>
                <a:gd name="connsiteX4" fmla="*/ 2415540 w 3665220"/>
                <a:gd name="connsiteY4" fmla="*/ 735013 h 1535113"/>
                <a:gd name="connsiteX5" fmla="*/ 1866900 w 3665220"/>
                <a:gd name="connsiteY5" fmla="*/ 445453 h 1535113"/>
                <a:gd name="connsiteX6" fmla="*/ 1363980 w 3665220"/>
                <a:gd name="connsiteY6" fmla="*/ 133033 h 1535113"/>
                <a:gd name="connsiteX7" fmla="*/ 960120 w 3665220"/>
                <a:gd name="connsiteY7" fmla="*/ 3493 h 1535113"/>
                <a:gd name="connsiteX8" fmla="*/ 365760 w 3665220"/>
                <a:gd name="connsiteY8" fmla="*/ 56833 h 1535113"/>
                <a:gd name="connsiteX9" fmla="*/ 38100 w 3665220"/>
                <a:gd name="connsiteY9" fmla="*/ 262573 h 1535113"/>
                <a:gd name="connsiteX10" fmla="*/ 38100 w 3665220"/>
                <a:gd name="connsiteY10" fmla="*/ 262573 h 1535113"/>
                <a:gd name="connsiteX11" fmla="*/ 0 w 3665220"/>
                <a:gd name="connsiteY11" fmla="*/ 300673 h 15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5220" h="1535113">
                  <a:moveTo>
                    <a:pt x="3665220" y="1535113"/>
                  </a:moveTo>
                  <a:cubicBezTo>
                    <a:pt x="3636010" y="1531303"/>
                    <a:pt x="3606800" y="1527493"/>
                    <a:pt x="3520440" y="1474153"/>
                  </a:cubicBezTo>
                  <a:cubicBezTo>
                    <a:pt x="3434080" y="1420813"/>
                    <a:pt x="3253740" y="1307783"/>
                    <a:pt x="3147060" y="1215073"/>
                  </a:cubicBezTo>
                  <a:cubicBezTo>
                    <a:pt x="3040380" y="1122363"/>
                    <a:pt x="3002280" y="997903"/>
                    <a:pt x="2880360" y="917893"/>
                  </a:cubicBezTo>
                  <a:cubicBezTo>
                    <a:pt x="2758440" y="837883"/>
                    <a:pt x="2584450" y="813753"/>
                    <a:pt x="2415540" y="735013"/>
                  </a:cubicBezTo>
                  <a:cubicBezTo>
                    <a:pt x="2246630" y="656273"/>
                    <a:pt x="2042160" y="545783"/>
                    <a:pt x="1866900" y="445453"/>
                  </a:cubicBezTo>
                  <a:cubicBezTo>
                    <a:pt x="1691640" y="345123"/>
                    <a:pt x="1515110" y="206693"/>
                    <a:pt x="1363980" y="133033"/>
                  </a:cubicBezTo>
                  <a:cubicBezTo>
                    <a:pt x="1212850" y="59373"/>
                    <a:pt x="1126490" y="16193"/>
                    <a:pt x="960120" y="3493"/>
                  </a:cubicBezTo>
                  <a:cubicBezTo>
                    <a:pt x="793750" y="-9207"/>
                    <a:pt x="519430" y="13653"/>
                    <a:pt x="365760" y="56833"/>
                  </a:cubicBezTo>
                  <a:cubicBezTo>
                    <a:pt x="212090" y="100013"/>
                    <a:pt x="38100" y="262573"/>
                    <a:pt x="38100" y="262573"/>
                  </a:cubicBezTo>
                  <a:lnTo>
                    <a:pt x="38100" y="262573"/>
                  </a:lnTo>
                  <a:lnTo>
                    <a:pt x="0" y="30067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2" name="直線コネクタ 41">
              <a:extLst>
                <a:ext uri="{FF2B5EF4-FFF2-40B4-BE49-F238E27FC236}">
                  <a16:creationId xmlns:a16="http://schemas.microsoft.com/office/drawing/2014/main" id="{B046AC33-F295-45B9-BD81-1C3A8246B750}"/>
                </a:ext>
              </a:extLst>
            </p:cNvPr>
            <p:cNvCxnSpPr>
              <a:cxnSpLocks/>
            </p:cNvCxnSpPr>
            <p:nvPr/>
          </p:nvCxnSpPr>
          <p:spPr>
            <a:xfrm flipH="1">
              <a:off x="4991001" y="2767891"/>
              <a:ext cx="590452" cy="6839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9FB9D87F-4AFC-47F2-9E34-297EB2FFA568}"/>
              </a:ext>
            </a:extLst>
          </p:cNvPr>
          <p:cNvGrpSpPr/>
          <p:nvPr/>
        </p:nvGrpSpPr>
        <p:grpSpPr>
          <a:xfrm rot="428379">
            <a:off x="7350125" y="3220881"/>
            <a:ext cx="344504" cy="74448"/>
            <a:chOff x="6504854" y="5423705"/>
            <a:chExt cx="774808" cy="148948"/>
          </a:xfrm>
        </p:grpSpPr>
        <p:cxnSp>
          <p:nvCxnSpPr>
            <p:cNvPr id="36" name="直線コネクタ 35">
              <a:extLst>
                <a:ext uri="{FF2B5EF4-FFF2-40B4-BE49-F238E27FC236}">
                  <a16:creationId xmlns:a16="http://schemas.microsoft.com/office/drawing/2014/main" id="{120E2785-7457-4DD3-AFB8-5D8E284EF29F}"/>
                </a:ext>
              </a:extLst>
            </p:cNvPr>
            <p:cNvCxnSpPr>
              <a:cxnSpLocks/>
            </p:cNvCxnSpPr>
            <p:nvPr/>
          </p:nvCxnSpPr>
          <p:spPr>
            <a:xfrm flipH="1">
              <a:off x="6613711"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73D06A5A-55B4-44A4-8CA3-BA7558FAD828}"/>
                </a:ext>
              </a:extLst>
            </p:cNvPr>
            <p:cNvCxnSpPr>
              <a:cxnSpLocks/>
            </p:cNvCxnSpPr>
            <p:nvPr/>
          </p:nvCxnSpPr>
          <p:spPr>
            <a:xfrm flipH="1">
              <a:off x="6722569"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73DB31A6-D72D-4169-A273-E53BAD87B1B7}"/>
                </a:ext>
              </a:extLst>
            </p:cNvPr>
            <p:cNvCxnSpPr>
              <a:cxnSpLocks/>
            </p:cNvCxnSpPr>
            <p:nvPr/>
          </p:nvCxnSpPr>
          <p:spPr>
            <a:xfrm flipH="1">
              <a:off x="6867496" y="5440612"/>
              <a:ext cx="109963" cy="132041"/>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5BE64AAF-3D1F-477F-BE29-AE5F6DFB8843}"/>
                </a:ext>
              </a:extLst>
            </p:cNvPr>
            <p:cNvCxnSpPr>
              <a:cxnSpLocks/>
            </p:cNvCxnSpPr>
            <p:nvPr/>
          </p:nvCxnSpPr>
          <p:spPr>
            <a:xfrm flipH="1">
              <a:off x="7041883"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0EDA521-DAF4-4851-845F-83C24F2C0C4B}"/>
                </a:ext>
              </a:extLst>
            </p:cNvPr>
            <p:cNvCxnSpPr>
              <a:cxnSpLocks/>
            </p:cNvCxnSpPr>
            <p:nvPr/>
          </p:nvCxnSpPr>
          <p:spPr>
            <a:xfrm flipH="1">
              <a:off x="7165255"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F706CB5-C298-4D25-B5F3-5D30917DEB24}"/>
                </a:ext>
              </a:extLst>
            </p:cNvPr>
            <p:cNvCxnSpPr>
              <a:cxnSpLocks/>
            </p:cNvCxnSpPr>
            <p:nvPr/>
          </p:nvCxnSpPr>
          <p:spPr>
            <a:xfrm flipH="1">
              <a:off x="6504854"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11716A47-1B06-4666-B2E6-DCCCD6A67B48}"/>
                </a:ext>
              </a:extLst>
            </p:cNvPr>
            <p:cNvSpPr/>
            <p:nvPr/>
          </p:nvSpPr>
          <p:spPr>
            <a:xfrm>
              <a:off x="6504854" y="5423705"/>
              <a:ext cx="774808" cy="143266"/>
            </a:xfrm>
            <a:prstGeom prst="roundRect">
              <a:avLst/>
            </a:prstGeom>
            <a:noFill/>
            <a:ln w="19050">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27295259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EB64466-CEDD-47CB-B0A4-59768998C21E}"/>
              </a:ext>
            </a:extLst>
          </p:cNvPr>
          <p:cNvSpPr>
            <a:spLocks noGrp="1"/>
          </p:cNvSpPr>
          <p:nvPr>
            <p:ph type="sldNum" sz="quarter" idx="12"/>
          </p:nvPr>
        </p:nvSpPr>
        <p:spPr>
          <a:xfrm>
            <a:off x="8656320" y="6176088"/>
            <a:ext cx="2743200" cy="365125"/>
          </a:xfrm>
        </p:spPr>
        <p:txBody>
          <a:bodyPr/>
          <a:lstStyle/>
          <a:p>
            <a:r>
              <a:rPr kumimoji="1" lang="en-US" altLang="ja-JP" sz="1400" dirty="0" smtClean="0">
                <a:latin typeface="+mn-lt"/>
              </a:rPr>
              <a:t>45</a:t>
            </a:r>
            <a:endParaRPr kumimoji="1" lang="ja-JP" altLang="en-US" sz="1400" dirty="0">
              <a:latin typeface="+mn-lt"/>
            </a:endParaRPr>
          </a:p>
        </p:txBody>
      </p:sp>
      <p:sp>
        <p:nvSpPr>
          <p:cNvPr id="3" name="タイトル 2">
            <a:extLst>
              <a:ext uri="{FF2B5EF4-FFF2-40B4-BE49-F238E27FC236}">
                <a16:creationId xmlns:a16="http://schemas.microsoft.com/office/drawing/2014/main" id="{C02186DF-B0CA-4EAC-A138-9DC6F8D1313E}"/>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用語の説明</a:t>
            </a:r>
          </a:p>
        </p:txBody>
      </p:sp>
      <p:sp>
        <p:nvSpPr>
          <p:cNvPr id="4" name="正方形/長方形 3">
            <a:extLst>
              <a:ext uri="{FF2B5EF4-FFF2-40B4-BE49-F238E27FC236}">
                <a16:creationId xmlns:a16="http://schemas.microsoft.com/office/drawing/2014/main" id="{FE6EFC7A-EC62-4B66-969B-8ABE2BFA81D5}"/>
              </a:ext>
            </a:extLst>
          </p:cNvPr>
          <p:cNvSpPr/>
          <p:nvPr/>
        </p:nvSpPr>
        <p:spPr>
          <a:xfrm>
            <a:off x="4200958" y="1106044"/>
            <a:ext cx="6183479" cy="707886"/>
          </a:xfrm>
          <a:prstGeom prst="rect">
            <a:avLst/>
          </a:prstGeom>
        </p:spPr>
        <p:txBody>
          <a:bodyPr wrap="square">
            <a:spAutoFit/>
          </a:bodyPr>
          <a:lstStyle/>
          <a:p>
            <a:pPr algn="just"/>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台風や大雨によって、河川の水が増加し、堤防を越水もしくは堤防が決壊する等して、流れ出すこと</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31B3C20A-2C80-43A1-ACB5-798752B5FD1B}"/>
              </a:ext>
            </a:extLst>
          </p:cNvPr>
          <p:cNvSpPr/>
          <p:nvPr/>
        </p:nvSpPr>
        <p:spPr>
          <a:xfrm>
            <a:off x="1955613" y="1135182"/>
            <a:ext cx="2237246" cy="64961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404040"/>
                </a:solidFill>
                <a:latin typeface="HGPｺﾞｼｯｸE" panose="020B0900000000000000" pitchFamily="50" charset="-128"/>
                <a:ea typeface="HGPｺﾞｼｯｸE" panose="020B0900000000000000" pitchFamily="50" charset="-128"/>
              </a:rPr>
              <a:t>洪水</a:t>
            </a:r>
          </a:p>
        </p:txBody>
      </p:sp>
      <p:sp>
        <p:nvSpPr>
          <p:cNvPr id="6" name="正方形/長方形 5">
            <a:extLst>
              <a:ext uri="{FF2B5EF4-FFF2-40B4-BE49-F238E27FC236}">
                <a16:creationId xmlns:a16="http://schemas.microsoft.com/office/drawing/2014/main" id="{B2A83327-9263-491F-A8A0-8CF2A4CD4016}"/>
              </a:ext>
            </a:extLst>
          </p:cNvPr>
          <p:cNvSpPr/>
          <p:nvPr/>
        </p:nvSpPr>
        <p:spPr>
          <a:xfrm>
            <a:off x="1955613" y="3015776"/>
            <a:ext cx="2237246" cy="6500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404040"/>
                </a:solidFill>
                <a:latin typeface="HGPｺﾞｼｯｸE" panose="020B0900000000000000" pitchFamily="50" charset="-128"/>
                <a:ea typeface="HGPｺﾞｼｯｸE" panose="020B0900000000000000" pitchFamily="50" charset="-128"/>
              </a:rPr>
              <a:t>浸水</a:t>
            </a:r>
          </a:p>
        </p:txBody>
      </p:sp>
      <p:sp>
        <p:nvSpPr>
          <p:cNvPr id="7" name="正方形/長方形 6">
            <a:extLst>
              <a:ext uri="{FF2B5EF4-FFF2-40B4-BE49-F238E27FC236}">
                <a16:creationId xmlns:a16="http://schemas.microsoft.com/office/drawing/2014/main" id="{E3BF653D-F167-423B-90FF-4C6F29C0A54D}"/>
              </a:ext>
            </a:extLst>
          </p:cNvPr>
          <p:cNvSpPr/>
          <p:nvPr/>
        </p:nvSpPr>
        <p:spPr>
          <a:xfrm>
            <a:off x="1955613" y="2078492"/>
            <a:ext cx="2237246" cy="6500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404040"/>
                </a:solidFill>
                <a:latin typeface="HGPｺﾞｼｯｸE" panose="020B0900000000000000" pitchFamily="50" charset="-128"/>
                <a:ea typeface="HGPｺﾞｼｯｸE" panose="020B0900000000000000" pitchFamily="50" charset="-128"/>
              </a:rPr>
              <a:t>内水氾濫</a:t>
            </a:r>
          </a:p>
        </p:txBody>
      </p:sp>
      <p:sp>
        <p:nvSpPr>
          <p:cNvPr id="8" name="正方形/長方形 7">
            <a:extLst>
              <a:ext uri="{FF2B5EF4-FFF2-40B4-BE49-F238E27FC236}">
                <a16:creationId xmlns:a16="http://schemas.microsoft.com/office/drawing/2014/main" id="{6998CEC5-E6DD-472E-8AB5-6031CA425CCE}"/>
              </a:ext>
            </a:extLst>
          </p:cNvPr>
          <p:cNvSpPr/>
          <p:nvPr/>
        </p:nvSpPr>
        <p:spPr>
          <a:xfrm>
            <a:off x="1955613" y="3959558"/>
            <a:ext cx="2237246" cy="6500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404040"/>
                </a:solidFill>
                <a:latin typeface="HGPｺﾞｼｯｸE" panose="020B0900000000000000" pitchFamily="50" charset="-128"/>
                <a:ea typeface="HGPｺﾞｼｯｸE" panose="020B0900000000000000" pitchFamily="50" charset="-128"/>
              </a:rPr>
              <a:t>高潮</a:t>
            </a:r>
          </a:p>
        </p:txBody>
      </p:sp>
      <p:sp>
        <p:nvSpPr>
          <p:cNvPr id="9" name="正方形/長方形 8">
            <a:extLst>
              <a:ext uri="{FF2B5EF4-FFF2-40B4-BE49-F238E27FC236}">
                <a16:creationId xmlns:a16="http://schemas.microsoft.com/office/drawing/2014/main" id="{4E12EFC8-FBE3-4081-B792-DD913087AFCB}"/>
              </a:ext>
            </a:extLst>
          </p:cNvPr>
          <p:cNvSpPr/>
          <p:nvPr/>
        </p:nvSpPr>
        <p:spPr>
          <a:xfrm>
            <a:off x="1955613" y="4901174"/>
            <a:ext cx="2237246" cy="6500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404040"/>
                </a:solidFill>
                <a:latin typeface="HGPｺﾞｼｯｸE" panose="020B0900000000000000" pitchFamily="50" charset="-128"/>
                <a:ea typeface="HGPｺﾞｼｯｸE" panose="020B0900000000000000" pitchFamily="50" charset="-128"/>
              </a:rPr>
              <a:t>土砂災害</a:t>
            </a:r>
          </a:p>
        </p:txBody>
      </p:sp>
      <p:sp>
        <p:nvSpPr>
          <p:cNvPr id="10" name="正方形/長方形 9">
            <a:extLst>
              <a:ext uri="{FF2B5EF4-FFF2-40B4-BE49-F238E27FC236}">
                <a16:creationId xmlns:a16="http://schemas.microsoft.com/office/drawing/2014/main" id="{94E871BF-A2E3-4FEE-953D-E0F133798604}"/>
              </a:ext>
            </a:extLst>
          </p:cNvPr>
          <p:cNvSpPr/>
          <p:nvPr/>
        </p:nvSpPr>
        <p:spPr>
          <a:xfrm>
            <a:off x="1955613" y="5842791"/>
            <a:ext cx="2237246" cy="6500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404040"/>
                </a:solidFill>
                <a:latin typeface="HGPｺﾞｼｯｸE" panose="020B0900000000000000" pitchFamily="50" charset="-128"/>
                <a:ea typeface="HGPｺﾞｼｯｸE" panose="020B0900000000000000" pitchFamily="50" charset="-128"/>
              </a:rPr>
              <a:t>アンダーパス</a:t>
            </a:r>
          </a:p>
        </p:txBody>
      </p:sp>
      <p:sp>
        <p:nvSpPr>
          <p:cNvPr id="11" name="正方形/長方形 10">
            <a:extLst>
              <a:ext uri="{FF2B5EF4-FFF2-40B4-BE49-F238E27FC236}">
                <a16:creationId xmlns:a16="http://schemas.microsoft.com/office/drawing/2014/main" id="{487A2AF6-5578-4ACF-8EA9-B344E55008D3}"/>
              </a:ext>
            </a:extLst>
          </p:cNvPr>
          <p:cNvSpPr/>
          <p:nvPr/>
        </p:nvSpPr>
        <p:spPr>
          <a:xfrm>
            <a:off x="4200958" y="3036011"/>
            <a:ext cx="6183479" cy="707886"/>
          </a:xfrm>
          <a:prstGeom prst="rect">
            <a:avLst/>
          </a:prstGeom>
        </p:spPr>
        <p:txBody>
          <a:bodyPr wrap="square">
            <a:spAutoFit/>
          </a:bodyPr>
          <a:lstStyle/>
          <a:p>
            <a:pPr algn="just"/>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洪水や内水氾濫によって、家屋や道路等が水に浸かること</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E206194A-3E41-4BC0-9931-4261255E9918}"/>
              </a:ext>
            </a:extLst>
          </p:cNvPr>
          <p:cNvSpPr/>
          <p:nvPr/>
        </p:nvSpPr>
        <p:spPr>
          <a:xfrm>
            <a:off x="4200958" y="2049591"/>
            <a:ext cx="6183479" cy="707886"/>
          </a:xfrm>
          <a:prstGeom prst="rect">
            <a:avLst/>
          </a:prstGeom>
        </p:spPr>
        <p:txBody>
          <a:bodyPr wrap="square">
            <a:spAutoFit/>
          </a:bodyPr>
          <a:lstStyle/>
          <a:p>
            <a:pPr algn="just"/>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地表水の増加に排水が追いつかずに、用水路や下水溝などがあふれること</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DE51D953-579A-4A9C-9C2D-6EAC65802AE2}"/>
              </a:ext>
            </a:extLst>
          </p:cNvPr>
          <p:cNvSpPr/>
          <p:nvPr/>
        </p:nvSpPr>
        <p:spPr>
          <a:xfrm>
            <a:off x="4200958" y="3930657"/>
            <a:ext cx="6183479" cy="707886"/>
          </a:xfrm>
          <a:prstGeom prst="rect">
            <a:avLst/>
          </a:prstGeom>
        </p:spPr>
        <p:txBody>
          <a:bodyPr wrap="square">
            <a:spAutoFit/>
          </a:bodyPr>
          <a:lstStyle/>
          <a:p>
            <a:pPr algn="just"/>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台風や発達した低気圧により、海面の高さがいつもより高まること</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4" name="正方形/長方形 13">
            <a:extLst>
              <a:ext uri="{FF2B5EF4-FFF2-40B4-BE49-F238E27FC236}">
                <a16:creationId xmlns:a16="http://schemas.microsoft.com/office/drawing/2014/main" id="{5CBEBDB5-6B18-4FF4-A496-1C85603868AE}"/>
              </a:ext>
            </a:extLst>
          </p:cNvPr>
          <p:cNvSpPr/>
          <p:nvPr/>
        </p:nvSpPr>
        <p:spPr>
          <a:xfrm>
            <a:off x="4200958" y="4872273"/>
            <a:ext cx="6183479" cy="707886"/>
          </a:xfrm>
          <a:prstGeom prst="rect">
            <a:avLst/>
          </a:prstGeom>
        </p:spPr>
        <p:txBody>
          <a:bodyPr wrap="square">
            <a:spAutoFit/>
          </a:bodyPr>
          <a:lstStyle/>
          <a:p>
            <a:pPr algn="just"/>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大雨や地震が誘因となって土石流・地滑り・がけ崩れなどによって、生命や財産が脅かされる災害のこと</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5" name="正方形/長方形 14">
            <a:extLst>
              <a:ext uri="{FF2B5EF4-FFF2-40B4-BE49-F238E27FC236}">
                <a16:creationId xmlns:a16="http://schemas.microsoft.com/office/drawing/2014/main" id="{518E7416-6F4C-4D21-8C4D-83FCABF56368}"/>
              </a:ext>
            </a:extLst>
          </p:cNvPr>
          <p:cNvSpPr/>
          <p:nvPr/>
        </p:nvSpPr>
        <p:spPr>
          <a:xfrm>
            <a:off x="4200958" y="5967778"/>
            <a:ext cx="6183479" cy="400110"/>
          </a:xfrm>
          <a:prstGeom prst="rect">
            <a:avLst/>
          </a:prstGeom>
        </p:spPr>
        <p:txBody>
          <a:bodyPr wrap="square">
            <a:spAutoFit/>
          </a:bodyPr>
          <a:lstStyle/>
          <a:p>
            <a:pPr algn="just"/>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鉄道や道路の下を通る地下道のこと</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449135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グループ化 117">
            <a:extLst>
              <a:ext uri="{FF2B5EF4-FFF2-40B4-BE49-F238E27FC236}">
                <a16:creationId xmlns:a16="http://schemas.microsoft.com/office/drawing/2014/main" id="{CFC9670D-8F7D-4FDD-84E1-D8D3C6D09D64}"/>
              </a:ext>
            </a:extLst>
          </p:cNvPr>
          <p:cNvGrpSpPr/>
          <p:nvPr/>
        </p:nvGrpSpPr>
        <p:grpSpPr>
          <a:xfrm>
            <a:off x="6476999" y="1236810"/>
            <a:ext cx="3674960" cy="5076499"/>
            <a:chOff x="4952999" y="1313009"/>
            <a:chExt cx="3674960" cy="5076499"/>
          </a:xfrm>
        </p:grpSpPr>
        <p:pic>
          <p:nvPicPr>
            <p:cNvPr id="119" name="図 118">
              <a:extLst>
                <a:ext uri="{FF2B5EF4-FFF2-40B4-BE49-F238E27FC236}">
                  <a16:creationId xmlns:a16="http://schemas.microsoft.com/office/drawing/2014/main" id="{DF337EBD-ABC9-4169-A196-F0040EBD3A82}"/>
                </a:ext>
              </a:extLst>
            </p:cNvPr>
            <p:cNvPicPr>
              <a:picLocks noChangeAspect="1"/>
            </p:cNvPicPr>
            <p:nvPr/>
          </p:nvPicPr>
          <p:blipFill rotWithShape="1">
            <a:blip r:embed="rId3"/>
            <a:srcRect l="33092" t="-202" b="202"/>
            <a:stretch/>
          </p:blipFill>
          <p:spPr>
            <a:xfrm>
              <a:off x="4969575" y="1313009"/>
              <a:ext cx="3629150" cy="5023104"/>
            </a:xfrm>
            <a:prstGeom prst="rect">
              <a:avLst/>
            </a:prstGeom>
          </p:spPr>
        </p:pic>
        <p:cxnSp>
          <p:nvCxnSpPr>
            <p:cNvPr id="120" name="直線コネクタ 119">
              <a:extLst>
                <a:ext uri="{FF2B5EF4-FFF2-40B4-BE49-F238E27FC236}">
                  <a16:creationId xmlns:a16="http://schemas.microsoft.com/office/drawing/2014/main" id="{998A8C4C-8F3E-4D4C-B94A-8F5ECF55E802}"/>
                </a:ext>
              </a:extLst>
            </p:cNvPr>
            <p:cNvCxnSpPr>
              <a:cxnSpLocks/>
            </p:cNvCxnSpPr>
            <p:nvPr/>
          </p:nvCxnSpPr>
          <p:spPr>
            <a:xfrm flipH="1">
              <a:off x="4991001" y="2767891"/>
              <a:ext cx="1112434" cy="1288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E90C4F99-6A8D-4502-BE88-382E645F5FC5}"/>
                </a:ext>
              </a:extLst>
            </p:cNvPr>
            <p:cNvCxnSpPr>
              <a:cxnSpLocks/>
            </p:cNvCxnSpPr>
            <p:nvPr/>
          </p:nvCxnSpPr>
          <p:spPr>
            <a:xfrm flipH="1">
              <a:off x="5005905" y="2941074"/>
              <a:ext cx="1417227" cy="167364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C4BCF4D3-2D57-4C4B-959E-9D43ABE7E7C9}"/>
                </a:ext>
              </a:extLst>
            </p:cNvPr>
            <p:cNvCxnSpPr>
              <a:cxnSpLocks/>
            </p:cNvCxnSpPr>
            <p:nvPr/>
          </p:nvCxnSpPr>
          <p:spPr>
            <a:xfrm flipH="1">
              <a:off x="5141356" y="3186231"/>
              <a:ext cx="1586244" cy="19041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8D43CD5B-BFF5-42C4-8482-0C9CD6B01E9D}"/>
                </a:ext>
              </a:extLst>
            </p:cNvPr>
            <p:cNvCxnSpPr>
              <a:cxnSpLocks/>
            </p:cNvCxnSpPr>
            <p:nvPr/>
          </p:nvCxnSpPr>
          <p:spPr>
            <a:xfrm flipH="1">
              <a:off x="5482516" y="3389793"/>
              <a:ext cx="1588232" cy="19065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2E252E1A-BC1C-4E58-932E-D7226E3FC874}"/>
                </a:ext>
              </a:extLst>
            </p:cNvPr>
            <p:cNvCxnSpPr>
              <a:cxnSpLocks/>
            </p:cNvCxnSpPr>
            <p:nvPr/>
          </p:nvCxnSpPr>
          <p:spPr>
            <a:xfrm flipH="1">
              <a:off x="5809023" y="3604755"/>
              <a:ext cx="1631489" cy="19584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E6DBC9D3-EB35-453E-A9A9-AB42D2A4E807}"/>
                </a:ext>
              </a:extLst>
            </p:cNvPr>
            <p:cNvCxnSpPr>
              <a:cxnSpLocks/>
            </p:cNvCxnSpPr>
            <p:nvPr/>
          </p:nvCxnSpPr>
          <p:spPr>
            <a:xfrm flipH="1">
              <a:off x="6095063" y="3781718"/>
              <a:ext cx="1738441" cy="20868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73B6C4E0-E972-4FAF-B49C-3E7661FF5319}"/>
                </a:ext>
              </a:extLst>
            </p:cNvPr>
            <p:cNvCxnSpPr>
              <a:cxnSpLocks/>
            </p:cNvCxnSpPr>
            <p:nvPr/>
          </p:nvCxnSpPr>
          <p:spPr>
            <a:xfrm flipH="1">
              <a:off x="6409946" y="4111087"/>
              <a:ext cx="1705267" cy="20470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A035C3F2-118C-4CB7-9352-547E4DAB0044}"/>
                </a:ext>
              </a:extLst>
            </p:cNvPr>
            <p:cNvCxnSpPr>
              <a:cxnSpLocks/>
            </p:cNvCxnSpPr>
            <p:nvPr/>
          </p:nvCxnSpPr>
          <p:spPr>
            <a:xfrm flipH="1">
              <a:off x="6760255" y="4370282"/>
              <a:ext cx="1686108" cy="20192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A71CC3DE-186D-4D27-BF00-6A610729C3E0}"/>
                </a:ext>
              </a:extLst>
            </p:cNvPr>
            <p:cNvCxnSpPr>
              <a:cxnSpLocks/>
            </p:cNvCxnSpPr>
            <p:nvPr/>
          </p:nvCxnSpPr>
          <p:spPr>
            <a:xfrm flipH="1">
              <a:off x="7411908" y="4897383"/>
              <a:ext cx="1171671" cy="143209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47F61557-EA02-4BE4-AFF2-19FE0E0F9C29}"/>
                </a:ext>
              </a:extLst>
            </p:cNvPr>
            <p:cNvCxnSpPr>
              <a:cxnSpLocks/>
            </p:cNvCxnSpPr>
            <p:nvPr/>
          </p:nvCxnSpPr>
          <p:spPr>
            <a:xfrm flipH="1">
              <a:off x="7975930" y="5538245"/>
              <a:ext cx="652029" cy="7912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楕円 129">
              <a:extLst>
                <a:ext uri="{FF2B5EF4-FFF2-40B4-BE49-F238E27FC236}">
                  <a16:creationId xmlns:a16="http://schemas.microsoft.com/office/drawing/2014/main" id="{D66AFA94-E309-447A-8A37-B1C1876D0D55}"/>
                </a:ext>
              </a:extLst>
            </p:cNvPr>
            <p:cNvSpPr/>
            <p:nvPr/>
          </p:nvSpPr>
          <p:spPr>
            <a:xfrm>
              <a:off x="5603321" y="3364773"/>
              <a:ext cx="120996" cy="120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1" name="楕円 130">
              <a:extLst>
                <a:ext uri="{FF2B5EF4-FFF2-40B4-BE49-F238E27FC236}">
                  <a16:creationId xmlns:a16="http://schemas.microsoft.com/office/drawing/2014/main" id="{CB5292D8-EAE6-4B68-9ECC-5E0C4347454A}"/>
                </a:ext>
              </a:extLst>
            </p:cNvPr>
            <p:cNvSpPr/>
            <p:nvPr/>
          </p:nvSpPr>
          <p:spPr>
            <a:xfrm>
              <a:off x="7279662" y="1960543"/>
              <a:ext cx="104799" cy="1047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2" name="フリーフォーム: 図形 131">
              <a:extLst>
                <a:ext uri="{FF2B5EF4-FFF2-40B4-BE49-F238E27FC236}">
                  <a16:creationId xmlns:a16="http://schemas.microsoft.com/office/drawing/2014/main" id="{C3E98C62-1126-4FC6-86E7-C29D727C7907}"/>
                </a:ext>
              </a:extLst>
            </p:cNvPr>
            <p:cNvSpPr/>
            <p:nvPr/>
          </p:nvSpPr>
          <p:spPr>
            <a:xfrm>
              <a:off x="4952999" y="2744189"/>
              <a:ext cx="3672509" cy="1721132"/>
            </a:xfrm>
            <a:custGeom>
              <a:avLst/>
              <a:gdLst>
                <a:gd name="connsiteX0" fmla="*/ 3665220 w 3665220"/>
                <a:gd name="connsiteY0" fmla="*/ 1535113 h 1535113"/>
                <a:gd name="connsiteX1" fmla="*/ 3520440 w 3665220"/>
                <a:gd name="connsiteY1" fmla="*/ 1474153 h 1535113"/>
                <a:gd name="connsiteX2" fmla="*/ 3147060 w 3665220"/>
                <a:gd name="connsiteY2" fmla="*/ 1215073 h 1535113"/>
                <a:gd name="connsiteX3" fmla="*/ 2880360 w 3665220"/>
                <a:gd name="connsiteY3" fmla="*/ 917893 h 1535113"/>
                <a:gd name="connsiteX4" fmla="*/ 2415540 w 3665220"/>
                <a:gd name="connsiteY4" fmla="*/ 735013 h 1535113"/>
                <a:gd name="connsiteX5" fmla="*/ 1866900 w 3665220"/>
                <a:gd name="connsiteY5" fmla="*/ 445453 h 1535113"/>
                <a:gd name="connsiteX6" fmla="*/ 1363980 w 3665220"/>
                <a:gd name="connsiteY6" fmla="*/ 133033 h 1535113"/>
                <a:gd name="connsiteX7" fmla="*/ 960120 w 3665220"/>
                <a:gd name="connsiteY7" fmla="*/ 3493 h 1535113"/>
                <a:gd name="connsiteX8" fmla="*/ 365760 w 3665220"/>
                <a:gd name="connsiteY8" fmla="*/ 56833 h 1535113"/>
                <a:gd name="connsiteX9" fmla="*/ 38100 w 3665220"/>
                <a:gd name="connsiteY9" fmla="*/ 262573 h 1535113"/>
                <a:gd name="connsiteX10" fmla="*/ 38100 w 3665220"/>
                <a:gd name="connsiteY10" fmla="*/ 262573 h 1535113"/>
                <a:gd name="connsiteX11" fmla="*/ 0 w 3665220"/>
                <a:gd name="connsiteY11" fmla="*/ 300673 h 15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5220" h="1535113">
                  <a:moveTo>
                    <a:pt x="3665220" y="1535113"/>
                  </a:moveTo>
                  <a:cubicBezTo>
                    <a:pt x="3636010" y="1531303"/>
                    <a:pt x="3606800" y="1527493"/>
                    <a:pt x="3520440" y="1474153"/>
                  </a:cubicBezTo>
                  <a:cubicBezTo>
                    <a:pt x="3434080" y="1420813"/>
                    <a:pt x="3253740" y="1307783"/>
                    <a:pt x="3147060" y="1215073"/>
                  </a:cubicBezTo>
                  <a:cubicBezTo>
                    <a:pt x="3040380" y="1122363"/>
                    <a:pt x="3002280" y="997903"/>
                    <a:pt x="2880360" y="917893"/>
                  </a:cubicBezTo>
                  <a:cubicBezTo>
                    <a:pt x="2758440" y="837883"/>
                    <a:pt x="2584450" y="813753"/>
                    <a:pt x="2415540" y="735013"/>
                  </a:cubicBezTo>
                  <a:cubicBezTo>
                    <a:pt x="2246630" y="656273"/>
                    <a:pt x="2042160" y="545783"/>
                    <a:pt x="1866900" y="445453"/>
                  </a:cubicBezTo>
                  <a:cubicBezTo>
                    <a:pt x="1691640" y="345123"/>
                    <a:pt x="1515110" y="206693"/>
                    <a:pt x="1363980" y="133033"/>
                  </a:cubicBezTo>
                  <a:cubicBezTo>
                    <a:pt x="1212850" y="59373"/>
                    <a:pt x="1126490" y="16193"/>
                    <a:pt x="960120" y="3493"/>
                  </a:cubicBezTo>
                  <a:cubicBezTo>
                    <a:pt x="793750" y="-9207"/>
                    <a:pt x="519430" y="13653"/>
                    <a:pt x="365760" y="56833"/>
                  </a:cubicBezTo>
                  <a:cubicBezTo>
                    <a:pt x="212090" y="100013"/>
                    <a:pt x="38100" y="262573"/>
                    <a:pt x="38100" y="262573"/>
                  </a:cubicBezTo>
                  <a:lnTo>
                    <a:pt x="38100" y="262573"/>
                  </a:lnTo>
                  <a:lnTo>
                    <a:pt x="0" y="30067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3" name="直線コネクタ 132">
              <a:extLst>
                <a:ext uri="{FF2B5EF4-FFF2-40B4-BE49-F238E27FC236}">
                  <a16:creationId xmlns:a16="http://schemas.microsoft.com/office/drawing/2014/main" id="{7F2949AD-6338-4F0F-985F-7D5E0C2F5918}"/>
                </a:ext>
              </a:extLst>
            </p:cNvPr>
            <p:cNvCxnSpPr>
              <a:cxnSpLocks/>
            </p:cNvCxnSpPr>
            <p:nvPr/>
          </p:nvCxnSpPr>
          <p:spPr>
            <a:xfrm flipH="1">
              <a:off x="4991001" y="2767891"/>
              <a:ext cx="590452" cy="6839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a:extLst>
              <a:ext uri="{FF2B5EF4-FFF2-40B4-BE49-F238E27FC236}">
                <a16:creationId xmlns:a16="http://schemas.microsoft.com/office/drawing/2014/main" id="{B2FEB3E1-CEFD-4C0C-88C0-6177BEFCD869}"/>
              </a:ext>
            </a:extLst>
          </p:cNvPr>
          <p:cNvSpPr>
            <a:spLocks noGrp="1"/>
          </p:cNvSpPr>
          <p:nvPr>
            <p:ph type="sldNum" sz="quarter" idx="12"/>
          </p:nvPr>
        </p:nvSpPr>
        <p:spPr>
          <a:xfrm>
            <a:off x="8803662" y="6176906"/>
            <a:ext cx="2743200" cy="365125"/>
          </a:xfrm>
        </p:spPr>
        <p:txBody>
          <a:bodyPr/>
          <a:lstStyle/>
          <a:p>
            <a:r>
              <a:rPr kumimoji="1" lang="en-US" altLang="ja-JP" sz="1400" dirty="0" smtClean="0">
                <a:latin typeface="+mn-lt"/>
              </a:rPr>
              <a:t>46</a:t>
            </a:r>
            <a:endParaRPr kumimoji="1" lang="ja-JP" altLang="en-US" sz="1400" dirty="0">
              <a:latin typeface="+mn-lt"/>
            </a:endParaRPr>
          </a:p>
        </p:txBody>
      </p:sp>
      <p:sp>
        <p:nvSpPr>
          <p:cNvPr id="15" name="タイトル 2">
            <a:extLst>
              <a:ext uri="{FF2B5EF4-FFF2-40B4-BE49-F238E27FC236}">
                <a16:creationId xmlns:a16="http://schemas.microsoft.com/office/drawing/2014/main" id="{1ECC25D9-9505-43E9-BBD9-6DD25EEF75AB}"/>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風水害時の避難先・避難経路</a:t>
            </a:r>
          </a:p>
        </p:txBody>
      </p:sp>
      <p:sp>
        <p:nvSpPr>
          <p:cNvPr id="7" name="タイトル 2">
            <a:extLst>
              <a:ext uri="{FF2B5EF4-FFF2-40B4-BE49-F238E27FC236}">
                <a16:creationId xmlns:a16="http://schemas.microsoft.com/office/drawing/2014/main" id="{47395344-3C20-4930-86FE-9E2A38CB8690}"/>
              </a:ext>
            </a:extLst>
          </p:cNvPr>
          <p:cNvSpPr txBox="1">
            <a:spLocks/>
          </p:cNvSpPr>
          <p:nvPr/>
        </p:nvSpPr>
        <p:spPr>
          <a:xfrm>
            <a:off x="1889124" y="3429001"/>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320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p:txBody>
      </p:sp>
      <p:sp>
        <p:nvSpPr>
          <p:cNvPr id="13" name="正方形/長方形 12">
            <a:extLst>
              <a:ext uri="{FF2B5EF4-FFF2-40B4-BE49-F238E27FC236}">
                <a16:creationId xmlns:a16="http://schemas.microsoft.com/office/drawing/2014/main" id="{0630EA27-B22A-4929-8D1E-D56D6109728D}"/>
              </a:ext>
            </a:extLst>
          </p:cNvPr>
          <p:cNvSpPr/>
          <p:nvPr/>
        </p:nvSpPr>
        <p:spPr>
          <a:xfrm>
            <a:off x="2029483" y="1226228"/>
            <a:ext cx="3901832" cy="830997"/>
          </a:xfrm>
          <a:prstGeom prst="rect">
            <a:avLst/>
          </a:prstGeom>
        </p:spPr>
        <p:txBody>
          <a:bodyPr wrap="square">
            <a:spAutoFit/>
          </a:bodyPr>
          <a:lstStyle/>
          <a:p>
            <a:pPr algn="just"/>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グループ作業</a:t>
            </a:r>
            <a:r>
              <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避難経路の記入</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4" name="正方形/長方形 13">
            <a:extLst>
              <a:ext uri="{FF2B5EF4-FFF2-40B4-BE49-F238E27FC236}">
                <a16:creationId xmlns:a16="http://schemas.microsoft.com/office/drawing/2014/main" id="{EF21D6C8-5314-4A05-893B-5B1A36B4AD85}"/>
              </a:ext>
            </a:extLst>
          </p:cNvPr>
          <p:cNvSpPr/>
          <p:nvPr/>
        </p:nvSpPr>
        <p:spPr>
          <a:xfrm>
            <a:off x="2243138" y="2299564"/>
            <a:ext cx="3901832" cy="1200329"/>
          </a:xfrm>
          <a:prstGeom prst="rect">
            <a:avLst/>
          </a:prstGeom>
        </p:spPr>
        <p:txBody>
          <a:bodyPr wrap="square">
            <a:spAutoFit/>
          </a:bodyPr>
          <a:lstStyle/>
          <a:p>
            <a:pPr marL="288000" indent="-288000" algn="just"/>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⑤自宅から避難場所までの避難経路に</a:t>
            </a:r>
            <a:r>
              <a:rPr lang="ja-JP" altLang="en-US" sz="2400" b="1" u="sng">
                <a:solidFill>
                  <a:srgbClr val="FF2800"/>
                </a:solidFill>
                <a:latin typeface="HGPｺﾞｼｯｸE" panose="020B0900000000000000" pitchFamily="50" charset="-128"/>
                <a:ea typeface="HGPｺﾞｼｯｸE" panose="020B0900000000000000" pitchFamily="50" charset="-128"/>
              </a:rPr>
              <a:t>赤線</a:t>
            </a: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を書き込みましょう。</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139" name="グループ化 138">
            <a:extLst>
              <a:ext uri="{FF2B5EF4-FFF2-40B4-BE49-F238E27FC236}">
                <a16:creationId xmlns:a16="http://schemas.microsoft.com/office/drawing/2014/main" id="{E5C8827F-21A5-48FF-9E90-7B59138E9D6F}"/>
              </a:ext>
            </a:extLst>
          </p:cNvPr>
          <p:cNvGrpSpPr/>
          <p:nvPr/>
        </p:nvGrpSpPr>
        <p:grpSpPr>
          <a:xfrm>
            <a:off x="2309937" y="3892421"/>
            <a:ext cx="3721553" cy="1739353"/>
            <a:chOff x="785936" y="3892420"/>
            <a:chExt cx="3721553" cy="1739353"/>
          </a:xfrm>
        </p:grpSpPr>
        <p:sp>
          <p:nvSpPr>
            <p:cNvPr id="25" name="四角形: 角を丸くする 24">
              <a:extLst>
                <a:ext uri="{FF2B5EF4-FFF2-40B4-BE49-F238E27FC236}">
                  <a16:creationId xmlns:a16="http://schemas.microsoft.com/office/drawing/2014/main" id="{A33A3172-C163-44F2-8D81-CD9DC2072F1C}"/>
                </a:ext>
              </a:extLst>
            </p:cNvPr>
            <p:cNvSpPr/>
            <p:nvPr/>
          </p:nvSpPr>
          <p:spPr>
            <a:xfrm>
              <a:off x="785936" y="3892420"/>
              <a:ext cx="3721553" cy="1739353"/>
            </a:xfrm>
            <a:prstGeom prst="roundRect">
              <a:avLst>
                <a:gd name="adj" fmla="val 12689"/>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a:extLst>
                <a:ext uri="{FF2B5EF4-FFF2-40B4-BE49-F238E27FC236}">
                  <a16:creationId xmlns:a16="http://schemas.microsoft.com/office/drawing/2014/main" id="{AE1D7CB0-6C70-4566-83EB-58E7A5AC1A3C}"/>
                </a:ext>
              </a:extLst>
            </p:cNvPr>
            <p:cNvSpPr/>
            <p:nvPr/>
          </p:nvSpPr>
          <p:spPr>
            <a:xfrm>
              <a:off x="913300" y="4474405"/>
              <a:ext cx="3423374" cy="1000274"/>
            </a:xfrm>
            <a:prstGeom prst="rect">
              <a:avLst/>
            </a:prstGeom>
          </p:spPr>
          <p:txBody>
            <a:bodyPr wrap="square">
              <a:spAutoFit/>
            </a:bodyPr>
            <a:lstStyle/>
            <a:p>
              <a:pPr marL="182563" lvl="2" indent="-182563" algn="just">
                <a:spcAft>
                  <a:spcPts val="600"/>
                </a:spcAf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川や海岸の近くやアンダーパスなど浸水しそうな場所は避ける</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182563" lvl="2" indent="-182563" algn="just">
                <a:spcAft>
                  <a:spcPts val="600"/>
                </a:spcAft>
                <a:buFont typeface="Arial" panose="020B0604020202020204" pitchFamily="34" charset="0"/>
                <a:buChar char="•"/>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できるだけ広い道を通る</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7DFE9AC7-B4FB-4B07-A217-12AE4E5AFE38}"/>
                </a:ext>
              </a:extLst>
            </p:cNvPr>
            <p:cNvSpPr/>
            <p:nvPr/>
          </p:nvSpPr>
          <p:spPr>
            <a:xfrm>
              <a:off x="935477" y="4073174"/>
              <a:ext cx="2836033" cy="400110"/>
            </a:xfrm>
            <a:prstGeom prst="rect">
              <a:avLst/>
            </a:prstGeom>
          </p:spPr>
          <p:txBody>
            <a:bodyPr wrap="none">
              <a:spAutoFit/>
            </a:bodyPr>
            <a:lstStyle/>
            <a:p>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＜避難経路のポイント＞</a:t>
              </a:r>
              <a:endParaRPr lang="ja-JP" altLang="en-US" sz="2000">
                <a:latin typeface="HGPｺﾞｼｯｸE" panose="020B0900000000000000" pitchFamily="50" charset="-128"/>
                <a:ea typeface="HGPｺﾞｼｯｸE" panose="020B0900000000000000" pitchFamily="50" charset="-128"/>
              </a:endParaRPr>
            </a:p>
          </p:txBody>
        </p:sp>
      </p:grpSp>
      <p:sp>
        <p:nvSpPr>
          <p:cNvPr id="6" name="テキスト ボックス 5">
            <a:extLst>
              <a:ext uri="{FF2B5EF4-FFF2-40B4-BE49-F238E27FC236}">
                <a16:creationId xmlns:a16="http://schemas.microsoft.com/office/drawing/2014/main" id="{EEC1D943-2B78-48DD-821B-8C1962A4A87B}"/>
              </a:ext>
            </a:extLst>
          </p:cNvPr>
          <p:cNvSpPr txBox="1"/>
          <p:nvPr/>
        </p:nvSpPr>
        <p:spPr>
          <a:xfrm>
            <a:off x="6435760" y="6340921"/>
            <a:ext cx="3602686" cy="338554"/>
          </a:xfrm>
          <a:prstGeom prst="rect">
            <a:avLst/>
          </a:prstGeom>
          <a:noFill/>
        </p:spPr>
        <p:txBody>
          <a:bodyPr wrap="square" rtlCol="0">
            <a:spAutoFit/>
          </a:bodyPr>
          <a:lstStyle/>
          <a:p>
            <a:r>
              <a:rPr lang="ja-JP" altLang="en-US" sz="800" dirty="0"/>
              <a:t>本地図は、国土地理院が提供している「数値地図（国土基本情報）」及び</a:t>
            </a:r>
            <a:endParaRPr lang="en-US" altLang="ja-JP" sz="800" dirty="0"/>
          </a:p>
          <a:p>
            <a:r>
              <a:rPr lang="ja-JP" altLang="en-US" sz="800" dirty="0"/>
              <a:t>品川区が提供している「品川区オープンデータ」をもとに作成</a:t>
            </a:r>
          </a:p>
        </p:txBody>
      </p:sp>
      <p:grpSp>
        <p:nvGrpSpPr>
          <p:cNvPr id="136" name="グループ化 135">
            <a:extLst>
              <a:ext uri="{FF2B5EF4-FFF2-40B4-BE49-F238E27FC236}">
                <a16:creationId xmlns:a16="http://schemas.microsoft.com/office/drawing/2014/main" id="{909E5FB6-51A2-413C-BB8F-32A88D1ACA46}"/>
              </a:ext>
            </a:extLst>
          </p:cNvPr>
          <p:cNvGrpSpPr/>
          <p:nvPr/>
        </p:nvGrpSpPr>
        <p:grpSpPr>
          <a:xfrm>
            <a:off x="7236123" y="1293320"/>
            <a:ext cx="2632653" cy="2135680"/>
            <a:chOff x="5712122" y="1293320"/>
            <a:chExt cx="2632653" cy="2135680"/>
          </a:xfrm>
        </p:grpSpPr>
        <p:cxnSp>
          <p:nvCxnSpPr>
            <p:cNvPr id="12" name="直線コネクタ 11">
              <a:extLst>
                <a:ext uri="{FF2B5EF4-FFF2-40B4-BE49-F238E27FC236}">
                  <a16:creationId xmlns:a16="http://schemas.microsoft.com/office/drawing/2014/main" id="{17FE1E65-2984-4FD7-B7CB-9D137F2A4879}"/>
                </a:ext>
              </a:extLst>
            </p:cNvPr>
            <p:cNvCxnSpPr>
              <a:cxnSpLocks/>
            </p:cNvCxnSpPr>
            <p:nvPr/>
          </p:nvCxnSpPr>
          <p:spPr>
            <a:xfrm flipV="1">
              <a:off x="5783580" y="2930208"/>
              <a:ext cx="57277" cy="498792"/>
            </a:xfrm>
            <a:prstGeom prst="line">
              <a:avLst/>
            </a:prstGeom>
            <a:ln w="57150">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25DABB77-D6B8-481B-B294-4ED25D925E96}"/>
                </a:ext>
              </a:extLst>
            </p:cNvPr>
            <p:cNvCxnSpPr>
              <a:cxnSpLocks/>
            </p:cNvCxnSpPr>
            <p:nvPr/>
          </p:nvCxnSpPr>
          <p:spPr>
            <a:xfrm flipH="1" flipV="1">
              <a:off x="5714518" y="2833524"/>
              <a:ext cx="126339" cy="1167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214A65A9-C607-45AF-B95C-4EECBA224422}"/>
                </a:ext>
              </a:extLst>
            </p:cNvPr>
            <p:cNvCxnSpPr>
              <a:cxnSpLocks/>
            </p:cNvCxnSpPr>
            <p:nvPr/>
          </p:nvCxnSpPr>
          <p:spPr>
            <a:xfrm flipV="1">
              <a:off x="5712122" y="2299563"/>
              <a:ext cx="0" cy="549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A30556D7-4890-42AB-B08F-3E6BA881C1C8}"/>
                </a:ext>
              </a:extLst>
            </p:cNvPr>
            <p:cNvCxnSpPr>
              <a:cxnSpLocks/>
            </p:cNvCxnSpPr>
            <p:nvPr/>
          </p:nvCxnSpPr>
          <p:spPr>
            <a:xfrm flipH="1" flipV="1">
              <a:off x="5714519" y="2326221"/>
              <a:ext cx="346209" cy="165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4E56F635-21C4-4874-A864-659F1DAB2DEA}"/>
                </a:ext>
              </a:extLst>
            </p:cNvPr>
            <p:cNvCxnSpPr>
              <a:cxnSpLocks/>
            </p:cNvCxnSpPr>
            <p:nvPr/>
          </p:nvCxnSpPr>
          <p:spPr>
            <a:xfrm flipH="1">
              <a:off x="6030272" y="2136259"/>
              <a:ext cx="30457" cy="1923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5BFDB661-11C9-41D6-9C11-CF5B7DA8BFF5}"/>
                </a:ext>
              </a:extLst>
            </p:cNvPr>
            <p:cNvCxnSpPr>
              <a:cxnSpLocks/>
            </p:cNvCxnSpPr>
            <p:nvPr/>
          </p:nvCxnSpPr>
          <p:spPr>
            <a:xfrm flipH="1">
              <a:off x="6041235" y="1799705"/>
              <a:ext cx="538168" cy="3406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B96C0DCB-FCAA-4BE1-A7A2-006F3633AAE8}"/>
                </a:ext>
              </a:extLst>
            </p:cNvPr>
            <p:cNvCxnSpPr>
              <a:cxnSpLocks/>
            </p:cNvCxnSpPr>
            <p:nvPr/>
          </p:nvCxnSpPr>
          <p:spPr>
            <a:xfrm flipH="1">
              <a:off x="6579403" y="1293320"/>
              <a:ext cx="155543" cy="5087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5A3081B-C300-40C0-B229-53FC6BFAD29B}"/>
                </a:ext>
              </a:extLst>
            </p:cNvPr>
            <p:cNvCxnSpPr>
              <a:cxnSpLocks/>
            </p:cNvCxnSpPr>
            <p:nvPr/>
          </p:nvCxnSpPr>
          <p:spPr>
            <a:xfrm flipH="1" flipV="1">
              <a:off x="6720590" y="1328321"/>
              <a:ext cx="1624184" cy="471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B51C005C-000D-4B89-871F-75485C997864}"/>
                </a:ext>
              </a:extLst>
            </p:cNvPr>
            <p:cNvCxnSpPr>
              <a:cxnSpLocks/>
            </p:cNvCxnSpPr>
            <p:nvPr/>
          </p:nvCxnSpPr>
          <p:spPr>
            <a:xfrm flipH="1">
              <a:off x="8082552" y="1760464"/>
              <a:ext cx="262223" cy="9674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32BD645B-4B7C-4AB1-95F2-9AC17A059415}"/>
                </a:ext>
              </a:extLst>
            </p:cNvPr>
            <p:cNvCxnSpPr>
              <a:cxnSpLocks/>
            </p:cNvCxnSpPr>
            <p:nvPr/>
          </p:nvCxnSpPr>
          <p:spPr>
            <a:xfrm flipH="1" flipV="1">
              <a:off x="7741921" y="2635935"/>
              <a:ext cx="373292" cy="95344"/>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E28FC2EB-00DD-4BD2-A3B1-90EE58E22666}"/>
              </a:ext>
            </a:extLst>
          </p:cNvPr>
          <p:cNvGrpSpPr/>
          <p:nvPr/>
        </p:nvGrpSpPr>
        <p:grpSpPr>
          <a:xfrm rot="428379">
            <a:off x="7364413" y="3220881"/>
            <a:ext cx="344504" cy="74448"/>
            <a:chOff x="6504854" y="5423705"/>
            <a:chExt cx="774808" cy="148948"/>
          </a:xfrm>
        </p:grpSpPr>
        <p:cxnSp>
          <p:nvCxnSpPr>
            <p:cNvPr id="41" name="直線コネクタ 40">
              <a:extLst>
                <a:ext uri="{FF2B5EF4-FFF2-40B4-BE49-F238E27FC236}">
                  <a16:creationId xmlns:a16="http://schemas.microsoft.com/office/drawing/2014/main" id="{CF06E7A0-F074-4D0A-AD2C-D5864178C6FE}"/>
                </a:ext>
              </a:extLst>
            </p:cNvPr>
            <p:cNvCxnSpPr>
              <a:cxnSpLocks/>
            </p:cNvCxnSpPr>
            <p:nvPr/>
          </p:nvCxnSpPr>
          <p:spPr>
            <a:xfrm flipH="1">
              <a:off x="6613711"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A4DE20BC-DC45-4182-A73C-17830B2D815F}"/>
                </a:ext>
              </a:extLst>
            </p:cNvPr>
            <p:cNvCxnSpPr>
              <a:cxnSpLocks/>
            </p:cNvCxnSpPr>
            <p:nvPr/>
          </p:nvCxnSpPr>
          <p:spPr>
            <a:xfrm flipH="1">
              <a:off x="6722569"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925B1E9-747B-4AA5-87F2-52936918CA42}"/>
                </a:ext>
              </a:extLst>
            </p:cNvPr>
            <p:cNvCxnSpPr>
              <a:cxnSpLocks/>
            </p:cNvCxnSpPr>
            <p:nvPr/>
          </p:nvCxnSpPr>
          <p:spPr>
            <a:xfrm flipH="1">
              <a:off x="6867496" y="5440612"/>
              <a:ext cx="109963" cy="132041"/>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FE7FA17-386A-4CC3-8526-66B5BB3A8A7C}"/>
                </a:ext>
              </a:extLst>
            </p:cNvPr>
            <p:cNvCxnSpPr>
              <a:cxnSpLocks/>
            </p:cNvCxnSpPr>
            <p:nvPr/>
          </p:nvCxnSpPr>
          <p:spPr>
            <a:xfrm flipH="1">
              <a:off x="7041883"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83D06CC-4F42-41C9-AE44-3F2AA4B10061}"/>
                </a:ext>
              </a:extLst>
            </p:cNvPr>
            <p:cNvCxnSpPr>
              <a:cxnSpLocks/>
            </p:cNvCxnSpPr>
            <p:nvPr/>
          </p:nvCxnSpPr>
          <p:spPr>
            <a:xfrm flipH="1">
              <a:off x="7165255"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EF17CC5-F6F4-4A7A-9EDF-700DCB0D9DC6}"/>
                </a:ext>
              </a:extLst>
            </p:cNvPr>
            <p:cNvCxnSpPr>
              <a:cxnSpLocks/>
            </p:cNvCxnSpPr>
            <p:nvPr/>
          </p:nvCxnSpPr>
          <p:spPr>
            <a:xfrm flipH="1">
              <a:off x="6504854" y="5434929"/>
              <a:ext cx="109962" cy="132042"/>
            </a:xfrm>
            <a:prstGeom prst="line">
              <a:avLst/>
            </a:prstGeom>
            <a:ln w="9525">
              <a:solidFill>
                <a:srgbClr val="FF2800"/>
              </a:solidFill>
            </a:ln>
          </p:spPr>
          <p:style>
            <a:lnRef idx="1">
              <a:schemeClr val="accent1"/>
            </a:lnRef>
            <a:fillRef idx="0">
              <a:schemeClr val="accent1"/>
            </a:fillRef>
            <a:effectRef idx="0">
              <a:schemeClr val="accent1"/>
            </a:effectRef>
            <a:fontRef idx="minor">
              <a:schemeClr val="tx1"/>
            </a:fontRef>
          </p:style>
        </p:cxnSp>
        <p:sp>
          <p:nvSpPr>
            <p:cNvPr id="47" name="四角形: 角を丸くする 46">
              <a:extLst>
                <a:ext uri="{FF2B5EF4-FFF2-40B4-BE49-F238E27FC236}">
                  <a16:creationId xmlns:a16="http://schemas.microsoft.com/office/drawing/2014/main" id="{1A5EB697-9DEF-4F77-929C-543AA03C03AE}"/>
                </a:ext>
              </a:extLst>
            </p:cNvPr>
            <p:cNvSpPr/>
            <p:nvPr/>
          </p:nvSpPr>
          <p:spPr>
            <a:xfrm>
              <a:off x="6504854" y="5423705"/>
              <a:ext cx="774808" cy="143266"/>
            </a:xfrm>
            <a:prstGeom prst="roundRect">
              <a:avLst/>
            </a:prstGeom>
            <a:noFill/>
            <a:ln w="19050">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742109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2</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837549" y="1531795"/>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近年、大規模な災害が</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頻繁に発生しています</a:t>
            </a:r>
          </a:p>
        </p:txBody>
      </p:sp>
    </p:spTree>
    <p:extLst>
      <p:ext uri="{BB962C8B-B14F-4D97-AF65-F5344CB8AC3E}">
        <p14:creationId xmlns:p14="http://schemas.microsoft.com/office/powerpoint/2010/main" val="31823579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422999-516F-41B1-9798-43307B1841C5}"/>
              </a:ext>
            </a:extLst>
          </p:cNvPr>
          <p:cNvSpPr>
            <a:spLocks noGrp="1"/>
          </p:cNvSpPr>
          <p:nvPr>
            <p:ph type="sldNum" sz="quarter" idx="12"/>
          </p:nvPr>
        </p:nvSpPr>
        <p:spPr>
          <a:xfrm>
            <a:off x="8679180" y="6188076"/>
            <a:ext cx="2743200" cy="365125"/>
          </a:xfrm>
        </p:spPr>
        <p:txBody>
          <a:bodyPr/>
          <a:lstStyle/>
          <a:p>
            <a:r>
              <a:rPr kumimoji="1" lang="en-US" altLang="ja-JP" sz="1400" dirty="0" smtClean="0">
                <a:latin typeface="+mn-lt"/>
              </a:rPr>
              <a:t>47</a:t>
            </a:r>
            <a:endParaRPr kumimoji="1" lang="ja-JP" altLang="en-US" sz="1400" dirty="0">
              <a:latin typeface="+mn-lt"/>
            </a:endParaRPr>
          </a:p>
        </p:txBody>
      </p:sp>
      <p:sp>
        <p:nvSpPr>
          <p:cNvPr id="3" name="タイトル 2">
            <a:extLst>
              <a:ext uri="{FF2B5EF4-FFF2-40B4-BE49-F238E27FC236}">
                <a16:creationId xmlns:a16="http://schemas.microsoft.com/office/drawing/2014/main" id="{B79CC1AC-C212-4C0F-B67F-9ACA490ECE66}"/>
              </a:ext>
            </a:extLst>
          </p:cNvPr>
          <p:cNvSpPr txBox="1">
            <a:spLocks/>
          </p:cNvSpPr>
          <p:nvPr/>
        </p:nvSpPr>
        <p:spPr>
          <a:xfrm>
            <a:off x="1660524" y="172633"/>
            <a:ext cx="8778876" cy="6500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rgbClr val="40404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ワークのまとめ</a:t>
            </a:r>
          </a:p>
        </p:txBody>
      </p:sp>
      <p:sp>
        <p:nvSpPr>
          <p:cNvPr id="4" name="正方形/長方形 3">
            <a:extLst>
              <a:ext uri="{FF2B5EF4-FFF2-40B4-BE49-F238E27FC236}">
                <a16:creationId xmlns:a16="http://schemas.microsoft.com/office/drawing/2014/main" id="{83AAE14B-3E32-4637-A9BE-407134D71AC8}"/>
              </a:ext>
            </a:extLst>
          </p:cNvPr>
          <p:cNvSpPr/>
          <p:nvPr/>
        </p:nvSpPr>
        <p:spPr>
          <a:xfrm>
            <a:off x="1989178" y="1533306"/>
            <a:ext cx="8309367" cy="4524315"/>
          </a:xfrm>
          <a:prstGeom prst="rect">
            <a:avLst/>
          </a:prstGeom>
        </p:spPr>
        <p:txBody>
          <a:bodyPr wrap="square">
            <a:spAutoFit/>
          </a:bodyPr>
          <a:lstStyle/>
          <a:p>
            <a:pPr marL="571500" indent="-571500" algn="jus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危険な場所を避け、安全な避難経路を</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決めておきましょう</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避難経路を実際に歩いてみると、実は危ない場所に気づくこともあります</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71500" indent="-571500" algn="jus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このワークは地域の住民の方と行っても効果的です</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332273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1B9A718D-D6BB-47F9-81D0-9C5F855B7145}"/>
              </a:ext>
            </a:extLst>
          </p:cNvPr>
          <p:cNvSpPr/>
          <p:nvPr/>
        </p:nvSpPr>
        <p:spPr>
          <a:xfrm>
            <a:off x="1935480" y="1315087"/>
            <a:ext cx="8359140" cy="52587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9593"/>
            <a:ext cx="12192000" cy="559320"/>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安全な避難行動のポイント</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a:xfrm>
            <a:off x="9227820" y="6302219"/>
            <a:ext cx="2057400" cy="365125"/>
          </a:xfrm>
        </p:spPr>
        <p:txBody>
          <a:bodyPr/>
          <a:lstStyle/>
          <a:p>
            <a:r>
              <a:rPr kumimoji="1" lang="en-US" altLang="ja-JP" sz="1400" dirty="0" smtClean="0"/>
              <a:t>48</a:t>
            </a:r>
            <a:endParaRPr kumimoji="1" lang="ja-JP" altLang="en-US" sz="1400" dirty="0"/>
          </a:p>
        </p:txBody>
      </p:sp>
      <p:sp>
        <p:nvSpPr>
          <p:cNvPr id="8" name="正方形/長方形 7">
            <a:extLst>
              <a:ext uri="{FF2B5EF4-FFF2-40B4-BE49-F238E27FC236}">
                <a16:creationId xmlns:a16="http://schemas.microsoft.com/office/drawing/2014/main" id="{AEDE3BFD-65BB-437D-AD21-78A0A2FDDE20}"/>
              </a:ext>
            </a:extLst>
          </p:cNvPr>
          <p:cNvSpPr/>
          <p:nvPr/>
        </p:nvSpPr>
        <p:spPr>
          <a:xfrm>
            <a:off x="2065324" y="1310007"/>
            <a:ext cx="8358730" cy="519772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342900" indent="-342900" algn="just">
              <a:spcAft>
                <a:spcPts val="300"/>
              </a:spcAft>
              <a:buFont typeface="Wingdings" panose="05000000000000000000" pitchFamily="2" charset="2"/>
              <a:buChar char="l"/>
            </a:pP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lgn="just">
              <a:spcAft>
                <a:spcPts val="300"/>
              </a:spcAft>
              <a:buFont typeface="Wingdings" panose="05000000000000000000" pitchFamily="2" charset="2"/>
              <a:buChar char="l"/>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自宅周辺の</a:t>
            </a:r>
            <a:r>
              <a:rPr lang="ja-JP" altLang="en-US" sz="2400" dirty="0">
                <a:solidFill>
                  <a:srgbClr val="FF2800"/>
                </a:solidFill>
                <a:latin typeface="HGPｺﾞｼｯｸE" panose="020B0900000000000000" pitchFamily="50" charset="-128"/>
                <a:ea typeface="HGPｺﾞｼｯｸE" panose="020B0900000000000000" pitchFamily="50" charset="-128"/>
              </a:rPr>
              <a:t>危険箇所</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を知っている</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lgn="just">
              <a:spcAft>
                <a:spcPts val="300"/>
              </a:spcAft>
              <a:buFont typeface="Wingdings" panose="05000000000000000000" pitchFamily="2" charset="2"/>
              <a:buChar char="l"/>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災害に応じて</a:t>
            </a:r>
            <a:r>
              <a:rPr lang="ja-JP" altLang="en-US" sz="2400" dirty="0">
                <a:solidFill>
                  <a:srgbClr val="FF2800"/>
                </a:solidFill>
                <a:latin typeface="HGPｺﾞｼｯｸE" panose="020B0900000000000000" pitchFamily="50" charset="-128"/>
                <a:ea typeface="HGPｺﾞｼｯｸE" panose="020B0900000000000000" pitchFamily="50" charset="-128"/>
              </a:rPr>
              <a:t>避難する場所</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を決めておく</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52450" indent="-285750" algn="just">
              <a:spcAft>
                <a:spcPts val="300"/>
              </a:spcAft>
              <a:buFont typeface="Wingdings" panose="05000000000000000000" pitchFamily="2" charset="2"/>
              <a:buChar char="ü"/>
            </a:pPr>
            <a:r>
              <a:rPr lang="ja-JP" altLang="en-US" sz="1600" dirty="0">
                <a:solidFill>
                  <a:schemeClr val="tx1">
                    <a:lumMod val="75000"/>
                    <a:lumOff val="25000"/>
                  </a:schemeClr>
                </a:solidFill>
                <a:latin typeface="HGPｺﾞｼｯｸE" panose="020B0900000000000000" pitchFamily="50" charset="-128"/>
                <a:ea typeface="HGPｺﾞｼｯｸE" panose="020B0900000000000000" pitchFamily="50" charset="-128"/>
              </a:rPr>
              <a:t>行政が指定している避難場所のほか、安全な場所にある親せきや友人宅などもよい</a:t>
            </a:r>
            <a:endParaRPr lang="en-US" altLang="ja-JP" sz="1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52450" indent="-285750" algn="just">
              <a:spcAft>
                <a:spcPts val="300"/>
              </a:spcAft>
              <a:buFont typeface="Wingdings" panose="05000000000000000000" pitchFamily="2" charset="2"/>
              <a:buChar char="ü"/>
            </a:pPr>
            <a:r>
              <a:rPr lang="ja-JP" altLang="en-US" sz="1600" dirty="0">
                <a:solidFill>
                  <a:schemeClr val="tx1">
                    <a:lumMod val="75000"/>
                    <a:lumOff val="25000"/>
                  </a:schemeClr>
                </a:solidFill>
                <a:latin typeface="HGPｺﾞｼｯｸE" panose="020B0900000000000000" pitchFamily="50" charset="-128"/>
                <a:ea typeface="HGPｺﾞｼｯｸE" panose="020B0900000000000000" pitchFamily="50" charset="-128"/>
              </a:rPr>
              <a:t>複数の避難先を決めておいた方が有効である</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lang="ja-JP" altLang="en-US" sz="2400" dirty="0">
                <a:solidFill>
                  <a:srgbClr val="FF2800"/>
                </a:solidFill>
                <a:latin typeface="HGPｺﾞｼｯｸE" panose="020B0900000000000000" pitchFamily="50" charset="-128"/>
                <a:ea typeface="HGPｺﾞｼｯｸE" panose="020B0900000000000000" pitchFamily="50" charset="-128"/>
              </a:rPr>
              <a:t>複数の避難経路</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を準備し、実際に</a:t>
            </a:r>
            <a:r>
              <a:rPr lang="ja-JP" altLang="en-US" sz="2400" dirty="0">
                <a:solidFill>
                  <a:srgbClr val="FF2800"/>
                </a:solidFill>
                <a:latin typeface="HGPｺﾞｼｯｸE" panose="020B0900000000000000" pitchFamily="50" charset="-128"/>
                <a:ea typeface="HGPｺﾞｼｯｸE" panose="020B0900000000000000" pitchFamily="50" charset="-128"/>
              </a:rPr>
              <a:t>歩いてみる</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a:p>
            <a:pPr marL="552450" indent="-285750" algn="just">
              <a:spcAft>
                <a:spcPts val="300"/>
              </a:spcAft>
              <a:buFont typeface="Wingdings" panose="05000000000000000000" pitchFamily="2" charset="2"/>
              <a:buChar char="ü"/>
            </a:pPr>
            <a:r>
              <a:rPr lang="ja-JP" altLang="en-US" sz="1600" dirty="0">
                <a:solidFill>
                  <a:schemeClr val="tx1">
                    <a:lumMod val="75000"/>
                    <a:lumOff val="25000"/>
                  </a:schemeClr>
                </a:solidFill>
                <a:latin typeface="HGPｺﾞｼｯｸE" panose="020B0900000000000000" pitchFamily="50" charset="-128"/>
                <a:ea typeface="HGPｺﾞｼｯｸE" panose="020B0900000000000000" pitchFamily="50" charset="-128"/>
              </a:rPr>
              <a:t>避難先までの所要時間を確認しておく</a:t>
            </a:r>
            <a:endParaRPr lang="en-US" altLang="ja-JP" sz="1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lgn="just">
              <a:spcAft>
                <a:spcPts val="300"/>
              </a:spcAft>
              <a:buFont typeface="Wingdings" panose="05000000000000000000" pitchFamily="2" charset="2"/>
              <a:buChar char="l"/>
            </a:pPr>
            <a:r>
              <a:rPr lang="ja-JP" altLang="en-US" sz="2400" dirty="0">
                <a:solidFill>
                  <a:srgbClr val="FF2800"/>
                </a:solidFill>
                <a:latin typeface="HGPｺﾞｼｯｸE" panose="020B0900000000000000" pitchFamily="50" charset="-128"/>
                <a:ea typeface="HGPｺﾞｼｯｸE" panose="020B0900000000000000" pitchFamily="50" charset="-128"/>
              </a:rPr>
              <a:t>いろいろな避難訓練</a:t>
            </a:r>
            <a:r>
              <a:rPr lang="ja-JP" altLang="en-US" sz="2400" dirty="0">
                <a:solidFill>
                  <a:srgbClr val="404040"/>
                </a:solidFill>
                <a:latin typeface="HGPｺﾞｼｯｸE" panose="020B0900000000000000" pitchFamily="50" charset="-128"/>
                <a:ea typeface="HGPｺﾞｼｯｸE" panose="020B0900000000000000" pitchFamily="50" charset="-128"/>
              </a:rPr>
              <a:t>を実施する</a:t>
            </a:r>
            <a:endParaRPr lang="en-US" altLang="ja-JP" sz="2400" dirty="0">
              <a:solidFill>
                <a:srgbClr val="404040"/>
              </a:solidFill>
              <a:latin typeface="HGPｺﾞｼｯｸE" panose="020B0900000000000000" pitchFamily="50" charset="-128"/>
              <a:ea typeface="HGPｺﾞｼｯｸE" panose="020B0900000000000000" pitchFamily="50" charset="-128"/>
            </a:endParaRPr>
          </a:p>
          <a:p>
            <a:pPr marL="554355" lvl="1" indent="-285750" algn="just">
              <a:spcAft>
                <a:spcPts val="300"/>
              </a:spcAft>
              <a:buFont typeface="Wingdings" panose="05000000000000000000" pitchFamily="2" charset="2"/>
              <a:buChar char="ü"/>
            </a:pPr>
            <a:r>
              <a:rPr lang="ja-JP" altLang="en-US" sz="1600" dirty="0">
                <a:solidFill>
                  <a:srgbClr val="404040"/>
                </a:solidFill>
                <a:latin typeface="HGPｺﾞｼｯｸE"/>
                <a:ea typeface="HGPｺﾞｼｯｸE"/>
              </a:rPr>
              <a:t>夜間や平日昼間等の時間を変えての訓練や要配慮者の避難支援訓練などもよい</a:t>
            </a:r>
            <a:endParaRPr lang="en-US" altLang="ja-JP" sz="1600" dirty="0">
              <a:solidFill>
                <a:srgbClr val="404040"/>
              </a:solidFill>
              <a:latin typeface="HGPｺﾞｼｯｸE"/>
              <a:ea typeface="HGPｺﾞｼｯｸE"/>
            </a:endParaRPr>
          </a:p>
          <a:p>
            <a:pPr algn="just">
              <a:spcAft>
                <a:spcPts val="300"/>
              </a:spcAft>
            </a:pPr>
            <a:endParaRPr lang="en-US" altLang="ja-JP" sz="2400" dirty="0">
              <a:solidFill>
                <a:srgbClr val="404040"/>
              </a:solidFill>
              <a:latin typeface="HGPｺﾞｼｯｸE" panose="020B0900000000000000" pitchFamily="50" charset="-128"/>
              <a:ea typeface="HGPｺﾞｼｯｸE" panose="020B0900000000000000" pitchFamily="50" charset="-128"/>
            </a:endParaRPr>
          </a:p>
          <a:p>
            <a:pPr marL="342900" indent="-342900" algn="just">
              <a:spcAft>
                <a:spcPts val="300"/>
              </a:spcAft>
              <a:buFont typeface="Wingdings" panose="05000000000000000000" pitchFamily="2" charset="2"/>
              <a:buChar char="l"/>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気象情報や避難情報など正確な</a:t>
            </a:r>
            <a:r>
              <a:rPr lang="ja-JP" altLang="en-US" sz="2400" dirty="0">
                <a:solidFill>
                  <a:srgbClr val="FF2800"/>
                </a:solidFill>
                <a:latin typeface="HGPｺﾞｼｯｸE" panose="020B0900000000000000" pitchFamily="50" charset="-128"/>
                <a:ea typeface="HGPｺﾞｼｯｸE" panose="020B0900000000000000" pitchFamily="50" charset="-128"/>
              </a:rPr>
              <a:t>情報を入手</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する</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52450" indent="-285750" algn="just">
              <a:spcAft>
                <a:spcPts val="300"/>
              </a:spcAft>
              <a:buFont typeface="Wingdings" panose="05000000000000000000" pitchFamily="2" charset="2"/>
              <a:buChar char="ü"/>
            </a:pPr>
            <a:r>
              <a:rPr lang="ja-JP" altLang="en-US" sz="1600" dirty="0">
                <a:solidFill>
                  <a:schemeClr val="tx1">
                    <a:lumMod val="75000"/>
                    <a:lumOff val="25000"/>
                  </a:schemeClr>
                </a:solidFill>
                <a:latin typeface="HGPｺﾞｼｯｸE" panose="020B0900000000000000" pitchFamily="50" charset="-128"/>
                <a:ea typeface="HGPｺﾞｼｯｸE" panose="020B0900000000000000" pitchFamily="50" charset="-128"/>
              </a:rPr>
              <a:t>情報の意味を正しく理解しておく</a:t>
            </a:r>
            <a:endParaRPr lang="en-US" altLang="ja-JP" sz="1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52450" indent="-285750" algn="just">
              <a:spcAft>
                <a:spcPts val="300"/>
              </a:spcAft>
              <a:buFont typeface="Wingdings" panose="05000000000000000000" pitchFamily="2" charset="2"/>
              <a:buChar char="ü"/>
            </a:pPr>
            <a:r>
              <a:rPr lang="ja-JP" altLang="en-US" sz="1600" dirty="0">
                <a:solidFill>
                  <a:schemeClr val="tx1">
                    <a:lumMod val="75000"/>
                    <a:lumOff val="25000"/>
                  </a:schemeClr>
                </a:solidFill>
                <a:latin typeface="HGPｺﾞｼｯｸE" panose="020B0900000000000000" pitchFamily="50" charset="-128"/>
                <a:ea typeface="HGPｺﾞｼｯｸE" panose="020B0900000000000000" pitchFamily="50" charset="-128"/>
              </a:rPr>
              <a:t>情報の入手方法も事前に確認しておく</a:t>
            </a:r>
            <a:endParaRPr lang="en-US" altLang="ja-JP" sz="1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lgn="just">
              <a:spcAft>
                <a:spcPts val="300"/>
              </a:spcAft>
              <a:buFont typeface="Wingdings" panose="05000000000000000000" pitchFamily="2" charset="2"/>
              <a:buChar char="l"/>
            </a:pPr>
            <a:r>
              <a:rPr lang="ja-JP" altLang="en-US" sz="2400" dirty="0">
                <a:solidFill>
                  <a:srgbClr val="FF2800"/>
                </a:solidFill>
                <a:latin typeface="HGPｺﾞｼｯｸE" panose="020B0900000000000000" pitchFamily="50" charset="-128"/>
                <a:ea typeface="HGPｺﾞｼｯｸE" panose="020B0900000000000000" pitchFamily="50" charset="-128"/>
              </a:rPr>
              <a:t>的確に状況を判断</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し、</a:t>
            </a:r>
            <a:r>
              <a:rPr lang="ja-JP" altLang="en-US" sz="2400" dirty="0">
                <a:solidFill>
                  <a:srgbClr val="FF2800"/>
                </a:solidFill>
                <a:latin typeface="HGPｺﾞｼｯｸE" panose="020B0900000000000000" pitchFamily="50" charset="-128"/>
                <a:ea typeface="HGPｺﾞｼｯｸE" panose="020B0900000000000000" pitchFamily="50" charset="-128"/>
              </a:rPr>
              <a:t>早めに避難行動</a:t>
            </a: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に移る（率先避難）</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342900" indent="-342900" algn="just">
              <a:spcAft>
                <a:spcPts val="300"/>
              </a:spcAft>
              <a:buFont typeface="Wingdings" panose="05000000000000000000" pitchFamily="2" charset="2"/>
              <a:buChar char="l"/>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避難するときは</a:t>
            </a:r>
            <a:r>
              <a:rPr lang="ja-JP" altLang="en-US" sz="2400" dirty="0">
                <a:solidFill>
                  <a:srgbClr val="FF2800"/>
                </a:solidFill>
                <a:latin typeface="HGPｺﾞｼｯｸE" panose="020B0900000000000000" pitchFamily="50" charset="-128"/>
                <a:ea typeface="HGPｺﾞｼｯｸE" panose="020B0900000000000000" pitchFamily="50" charset="-128"/>
              </a:rPr>
              <a:t>隣近所に声をかける</a:t>
            </a:r>
            <a:endParaRPr lang="en-US" altLang="ja-JP" sz="2400" dirty="0">
              <a:solidFill>
                <a:srgbClr val="FF2800"/>
              </a:solidFill>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F03AC481-CFC4-4EE1-B2C8-1CF679A6B909}"/>
              </a:ext>
            </a:extLst>
          </p:cNvPr>
          <p:cNvSpPr/>
          <p:nvPr/>
        </p:nvSpPr>
        <p:spPr>
          <a:xfrm>
            <a:off x="734748" y="662260"/>
            <a:ext cx="8618400" cy="559320"/>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Ins="216000"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安全な避難行動をとる上で重要なこと</a:t>
            </a:r>
          </a:p>
        </p:txBody>
      </p:sp>
      <p:sp>
        <p:nvSpPr>
          <p:cNvPr id="3" name="正方形/長方形 2">
            <a:extLst>
              <a:ext uri="{FF2B5EF4-FFF2-40B4-BE49-F238E27FC236}">
                <a16:creationId xmlns:a16="http://schemas.microsoft.com/office/drawing/2014/main" id="{F33BAF22-C538-462E-85D9-63D7499605C2}"/>
              </a:ext>
            </a:extLst>
          </p:cNvPr>
          <p:cNvSpPr/>
          <p:nvPr/>
        </p:nvSpPr>
        <p:spPr>
          <a:xfrm>
            <a:off x="1975996" y="1343059"/>
            <a:ext cx="8240011" cy="397483"/>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a:latin typeface="HGPｺﾞｼｯｸE" panose="020B0900000000000000" pitchFamily="50" charset="-128"/>
                <a:ea typeface="HGPｺﾞｼｯｸE" panose="020B0900000000000000" pitchFamily="50" charset="-128"/>
              </a:rPr>
              <a:t>平常時</a:t>
            </a:r>
            <a:endParaRPr lang="ja-JP" altLang="en-US">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75592AC5-4B7D-4E05-96D4-9E9EFE25341B}"/>
              </a:ext>
            </a:extLst>
          </p:cNvPr>
          <p:cNvSpPr/>
          <p:nvPr/>
        </p:nvSpPr>
        <p:spPr>
          <a:xfrm>
            <a:off x="1975995" y="4552481"/>
            <a:ext cx="8240010" cy="397483"/>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HGPｺﾞｼｯｸE" panose="020B0900000000000000" pitchFamily="50" charset="-128"/>
                <a:ea typeface="HGPｺﾞｼｯｸE" panose="020B0900000000000000" pitchFamily="50" charset="-128"/>
              </a:rPr>
              <a:t>災害発生のおそれがあるとき</a:t>
            </a:r>
          </a:p>
        </p:txBody>
      </p:sp>
    </p:spTree>
    <p:extLst>
      <p:ext uri="{BB962C8B-B14F-4D97-AF65-F5344CB8AC3E}">
        <p14:creationId xmlns:p14="http://schemas.microsoft.com/office/powerpoint/2010/main" val="39192193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A2EF12-3E89-493C-961D-5DECDBA0E0F1}"/>
              </a:ext>
            </a:extLst>
          </p:cNvPr>
          <p:cNvSpPr>
            <a:spLocks noGrp="1"/>
          </p:cNvSpPr>
          <p:nvPr>
            <p:ph type="sldNum" sz="quarter" idx="12"/>
          </p:nvPr>
        </p:nvSpPr>
        <p:spPr>
          <a:xfrm>
            <a:off x="8564879" y="5998790"/>
            <a:ext cx="2743200" cy="365125"/>
          </a:xfrm>
        </p:spPr>
        <p:txBody>
          <a:bodyPr/>
          <a:lstStyle/>
          <a:p>
            <a:r>
              <a:rPr kumimoji="1" lang="en-US" altLang="ja-JP" sz="1400" dirty="0" smtClean="0">
                <a:latin typeface="+mn-lt"/>
              </a:rPr>
              <a:t>49</a:t>
            </a:r>
            <a:endParaRPr kumimoji="1" lang="ja-JP" altLang="en-US" sz="1400" dirty="0">
              <a:latin typeface="+mn-lt"/>
            </a:endParaRPr>
          </a:p>
        </p:txBody>
      </p:sp>
      <p:sp>
        <p:nvSpPr>
          <p:cNvPr id="3" name="テキスト ボックス 2">
            <a:extLst>
              <a:ext uri="{FF2B5EF4-FFF2-40B4-BE49-F238E27FC236}">
                <a16:creationId xmlns:a16="http://schemas.microsoft.com/office/drawing/2014/main" id="{D94A6657-71D3-45BB-A986-CC562E71A676}"/>
              </a:ext>
            </a:extLst>
          </p:cNvPr>
          <p:cNvSpPr txBox="1"/>
          <p:nvPr/>
        </p:nvSpPr>
        <p:spPr>
          <a:xfrm>
            <a:off x="2255519" y="2549574"/>
            <a:ext cx="7680960" cy="2308324"/>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ja-JP" altLang="en-US" sz="3600" dirty="0">
                <a:solidFill>
                  <a:srgbClr val="404040"/>
                </a:solidFill>
                <a:latin typeface="HGPｺﾞｼｯｸE" panose="020B0900000000000000" pitchFamily="50" charset="-128"/>
                <a:ea typeface="HGPｺﾞｼｯｸE" panose="020B0900000000000000" pitchFamily="50" charset="-128"/>
              </a:rPr>
              <a:t>安全に避難するためには、地域の災危険性を把握して、地域の住民と一緒に避難経路を考え、災害時には避難を支援することが重要です</a:t>
            </a:r>
          </a:p>
        </p:txBody>
      </p:sp>
      <p:sp>
        <p:nvSpPr>
          <p:cNvPr id="4" name="テキスト ボックス 3">
            <a:extLst>
              <a:ext uri="{FF2B5EF4-FFF2-40B4-BE49-F238E27FC236}">
                <a16:creationId xmlns:a16="http://schemas.microsoft.com/office/drawing/2014/main" id="{7791B6C6-9430-4BCE-A927-72CB3DC4B548}"/>
              </a:ext>
            </a:extLst>
          </p:cNvPr>
          <p:cNvSpPr txBox="1"/>
          <p:nvPr/>
        </p:nvSpPr>
        <p:spPr>
          <a:xfrm>
            <a:off x="2672563" y="676647"/>
            <a:ext cx="6846875" cy="1200329"/>
          </a:xfrm>
          <a:prstGeom prst="rect">
            <a:avLst/>
          </a:prstGeom>
          <a:noFill/>
        </p:spPr>
        <p:txBody>
          <a:bodyPr wrap="square" rtlCol="0">
            <a:spAutoFit/>
          </a:bodyPr>
          <a:lstStyle/>
          <a:p>
            <a:pPr algn="ctr"/>
            <a:r>
              <a:rPr lang="ja-JP" altLang="en-US" sz="3600" dirty="0">
                <a:solidFill>
                  <a:srgbClr val="404040"/>
                </a:solidFill>
                <a:latin typeface="HGPｺﾞｼｯｸE" panose="020B0900000000000000" pitchFamily="50" charset="-128"/>
                <a:ea typeface="HGPｺﾞｼｯｸE" panose="020B0900000000000000" pitchFamily="50" charset="-128"/>
              </a:rPr>
              <a:t>３．安全な避難行動</a:t>
            </a:r>
            <a:endParaRPr lang="en-US" altLang="ja-JP" sz="3600" dirty="0">
              <a:solidFill>
                <a:srgbClr val="404040"/>
              </a:solidFill>
              <a:latin typeface="HGPｺﾞｼｯｸE" panose="020B0900000000000000" pitchFamily="50" charset="-128"/>
              <a:ea typeface="HGPｺﾞｼｯｸE" panose="020B0900000000000000" pitchFamily="50" charset="-128"/>
            </a:endParaRPr>
          </a:p>
          <a:p>
            <a:pPr algn="ctr"/>
            <a:r>
              <a:rPr lang="en-US" altLang="ja-JP" sz="3600" dirty="0">
                <a:solidFill>
                  <a:srgbClr val="404040"/>
                </a:solidFill>
                <a:latin typeface="HGPｺﾞｼｯｸE" panose="020B0900000000000000" pitchFamily="50" charset="-128"/>
                <a:ea typeface="HGPｺﾞｼｯｸE" panose="020B0900000000000000" pitchFamily="50" charset="-128"/>
              </a:rPr>
              <a:t>- </a:t>
            </a:r>
            <a:r>
              <a:rPr lang="ja-JP" altLang="en-US" sz="3600" dirty="0">
                <a:solidFill>
                  <a:srgbClr val="404040"/>
                </a:solidFill>
                <a:latin typeface="HGPｺﾞｼｯｸE" panose="020B0900000000000000" pitchFamily="50" charset="-128"/>
                <a:ea typeface="HGPｺﾞｼｯｸE" panose="020B0900000000000000" pitchFamily="50" charset="-128"/>
              </a:rPr>
              <a:t>まとめ </a:t>
            </a:r>
            <a:r>
              <a:rPr lang="en-US" altLang="ja-JP" sz="3600" dirty="0">
                <a:solidFill>
                  <a:srgbClr val="404040"/>
                </a:solidFill>
                <a:latin typeface="HGPｺﾞｼｯｸE" panose="020B0900000000000000" pitchFamily="50" charset="-128"/>
                <a:ea typeface="HGPｺﾞｼｯｸE" panose="020B0900000000000000" pitchFamily="50" charset="-128"/>
              </a:rPr>
              <a:t>-</a:t>
            </a:r>
            <a:endParaRPr lang="ja-JP" altLang="en-US" sz="3600" dirty="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069200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970110"/>
          </a:xfrm>
          <a:solidFill>
            <a:srgbClr val="35A16B"/>
          </a:solidFill>
        </p:spPr>
        <p:txBody>
          <a:bodyPr>
            <a:normAutofit/>
          </a:bodyPr>
          <a:lstStyle/>
          <a:p>
            <a:r>
              <a:rPr lang="ja-JP" altLang="en-US" sz="3200" dirty="0">
                <a:solidFill>
                  <a:schemeClr val="bg1"/>
                </a:solidFill>
                <a:latin typeface="ＭＳ Ｐゴシック" panose="020B0600070205080204" pitchFamily="50" charset="-128"/>
                <a:ea typeface="ＭＳ Ｐゴシック" panose="020B0600070205080204"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696047" y="1031974"/>
            <a:ext cx="8343899" cy="551543"/>
          </a:xfrm>
        </p:spPr>
        <p:txBody>
          <a:bodyPr/>
          <a:lstStyle/>
          <a:p>
            <a:r>
              <a:rPr lang="ja-JP" altLang="en-US" dirty="0">
                <a:solidFill>
                  <a:schemeClr val="tx1">
                    <a:lumMod val="75000"/>
                    <a:lumOff val="25000"/>
                  </a:schemeClr>
                </a:solidFill>
              </a:rPr>
              <a:t>近年、日本各地で発生している地震災害</a:t>
            </a:r>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r>
              <a:rPr kumimoji="1" lang="en-US" altLang="ja-JP" sz="1400" dirty="0"/>
              <a:t>3</a:t>
            </a:r>
            <a:endParaRPr kumimoji="1" lang="ja-JP" altLang="en-US" sz="1400" dirty="0"/>
          </a:p>
        </p:txBody>
      </p:sp>
      <p:pic>
        <p:nvPicPr>
          <p:cNvPr id="13" name="図 12" descr="港に停泊した船&#10;&#10;自動的に生成された説明">
            <a:extLst>
              <a:ext uri="{FF2B5EF4-FFF2-40B4-BE49-F238E27FC236}">
                <a16:creationId xmlns:a16="http://schemas.microsoft.com/office/drawing/2014/main" id="{14144636-8C6D-4118-844B-F43965A1731B}"/>
              </a:ext>
            </a:extLst>
          </p:cNvPr>
          <p:cNvPicPr>
            <a:picLocks/>
          </p:cNvPicPr>
          <p:nvPr/>
        </p:nvPicPr>
        <p:blipFill rotWithShape="1">
          <a:blip r:embed="rId3" cstate="hqprint">
            <a:extLst>
              <a:ext uri="{28A0092B-C50C-407E-A947-70E740481C1C}">
                <a14:useLocalDpi xmlns:a14="http://schemas.microsoft.com/office/drawing/2010/main" val="0"/>
              </a:ext>
            </a:extLst>
          </a:blip>
          <a:srcRect t="3542"/>
          <a:stretch/>
        </p:blipFill>
        <p:spPr>
          <a:xfrm>
            <a:off x="2465998" y="1645381"/>
            <a:ext cx="3256447" cy="2134368"/>
          </a:xfrm>
          <a:prstGeom prst="rect">
            <a:avLst/>
          </a:prstGeom>
        </p:spPr>
      </p:pic>
      <p:pic>
        <p:nvPicPr>
          <p:cNvPr id="14" name="図 13" descr="山, 自然, 屋外, 草 が含まれている画像&#10;&#10;自動的に生成された説明">
            <a:extLst>
              <a:ext uri="{FF2B5EF4-FFF2-40B4-BE49-F238E27FC236}">
                <a16:creationId xmlns:a16="http://schemas.microsoft.com/office/drawing/2014/main" id="{A55B8A66-2C81-4B75-B23C-30D1D073E606}"/>
              </a:ext>
            </a:extLst>
          </p:cNvPr>
          <p:cNvPicPr>
            <a:picLocks/>
          </p:cNvPicPr>
          <p:nvPr/>
        </p:nvPicPr>
        <p:blipFill rotWithShape="1">
          <a:blip r:embed="rId4">
            <a:extLst>
              <a:ext uri="{28A0092B-C50C-407E-A947-70E740481C1C}">
                <a14:useLocalDpi xmlns:a14="http://schemas.microsoft.com/office/drawing/2010/main" val="0"/>
              </a:ext>
            </a:extLst>
          </a:blip>
          <a:srcRect l="1222" t="1656" r="2707" b="4454"/>
          <a:stretch/>
        </p:blipFill>
        <p:spPr>
          <a:xfrm>
            <a:off x="6302422" y="4098865"/>
            <a:ext cx="3402000" cy="2462400"/>
          </a:xfrm>
          <a:prstGeom prst="rect">
            <a:avLst/>
          </a:prstGeom>
        </p:spPr>
      </p:pic>
      <p:pic>
        <p:nvPicPr>
          <p:cNvPr id="17" name="図 16" descr="山の景色&#10;&#10;自動的に生成された説明">
            <a:extLst>
              <a:ext uri="{FF2B5EF4-FFF2-40B4-BE49-F238E27FC236}">
                <a16:creationId xmlns:a16="http://schemas.microsoft.com/office/drawing/2014/main" id="{CBCC2BCD-D4F1-47EF-B9AF-7879D55C092E}"/>
              </a:ext>
            </a:extLst>
          </p:cNvPr>
          <p:cNvPicPr>
            <a:picLocks/>
          </p:cNvPicPr>
          <p:nvPr/>
        </p:nvPicPr>
        <p:blipFill rotWithShape="1">
          <a:blip r:embed="rId5" cstate="hqprint">
            <a:extLst>
              <a:ext uri="{28A0092B-C50C-407E-A947-70E740481C1C}">
                <a14:useLocalDpi xmlns:a14="http://schemas.microsoft.com/office/drawing/2010/main" val="0"/>
              </a:ext>
            </a:extLst>
          </a:blip>
          <a:srcRect l="8296"/>
          <a:stretch/>
        </p:blipFill>
        <p:spPr>
          <a:xfrm>
            <a:off x="6324003" y="1690688"/>
            <a:ext cx="3110893" cy="2089060"/>
          </a:xfrm>
          <a:prstGeom prst="rect">
            <a:avLst/>
          </a:prstGeom>
        </p:spPr>
      </p:pic>
      <p:pic>
        <p:nvPicPr>
          <p:cNvPr id="18" name="図 17" descr="建物, 屋外, 電車, ストリート が含まれている画像&#10;&#10;自動的に生成された説明">
            <a:extLst>
              <a:ext uri="{FF2B5EF4-FFF2-40B4-BE49-F238E27FC236}">
                <a16:creationId xmlns:a16="http://schemas.microsoft.com/office/drawing/2014/main" id="{DA3554EC-CB95-4D33-832E-B004B0DE949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465930" y="4131935"/>
            <a:ext cx="3358840" cy="2029753"/>
          </a:xfrm>
          <a:prstGeom prst="rect">
            <a:avLst/>
          </a:prstGeom>
        </p:spPr>
      </p:pic>
      <p:sp>
        <p:nvSpPr>
          <p:cNvPr id="29" name="テキスト ボックス 28">
            <a:extLst>
              <a:ext uri="{FF2B5EF4-FFF2-40B4-BE49-F238E27FC236}">
                <a16:creationId xmlns:a16="http://schemas.microsoft.com/office/drawing/2014/main" id="{B3E0BEFE-221C-4697-8577-311C3967E85C}"/>
              </a:ext>
            </a:extLst>
          </p:cNvPr>
          <p:cNvSpPr txBox="1"/>
          <p:nvPr/>
        </p:nvSpPr>
        <p:spPr>
          <a:xfrm>
            <a:off x="2487577" y="6071374"/>
            <a:ext cx="335884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事例３）大阪府北部を震源とする地震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6</a:t>
            </a:r>
            <a:r>
              <a:rPr lang="ja-JP" altLang="en-US" sz="1600"/>
              <a:t>月</a:t>
            </a:r>
            <a:r>
              <a:rPr lang="en-US" altLang="ja-JP" sz="1600"/>
              <a:t>18</a:t>
            </a:r>
            <a:r>
              <a:rPr lang="ja-JP" altLang="en-US" sz="1600"/>
              <a:t>日</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6492789" y="3299976"/>
            <a:ext cx="3064428"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28</a:t>
            </a:r>
            <a:r>
              <a:rPr lang="ja-JP" altLang="en-US" sz="1600"/>
              <a:t>年熊本地震</a:t>
            </a:r>
            <a:endParaRPr lang="en-US" altLang="ja-JP" sz="1600"/>
          </a:p>
          <a:p>
            <a:r>
              <a:rPr lang="en-US" altLang="ja-JP" sz="1600"/>
              <a:t>2016</a:t>
            </a:r>
            <a:r>
              <a:rPr lang="ja-JP" altLang="en-US" sz="1600"/>
              <a:t>年（平成</a:t>
            </a:r>
            <a:r>
              <a:rPr lang="en-US" altLang="ja-JP" sz="1600"/>
              <a:t>28</a:t>
            </a:r>
            <a:r>
              <a:rPr lang="ja-JP" altLang="en-US" sz="1600"/>
              <a:t>年）</a:t>
            </a:r>
            <a:r>
              <a:rPr lang="en-US" altLang="ja-JP" sz="1600"/>
              <a:t>4</a:t>
            </a:r>
            <a:r>
              <a:rPr lang="ja-JP" altLang="en-US" sz="1600"/>
              <a:t>月</a:t>
            </a:r>
            <a:r>
              <a:rPr lang="en-US" altLang="ja-JP" sz="1600"/>
              <a:t>14</a:t>
            </a:r>
            <a:r>
              <a:rPr lang="ja-JP" altLang="en-US" sz="1600"/>
              <a:t>日以降</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2611552" y="3287307"/>
            <a:ext cx="3110893"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事例１）東日本大震災</a:t>
            </a:r>
            <a:endParaRPr lang="en-US" altLang="ja-JP" sz="1600"/>
          </a:p>
          <a:p>
            <a:r>
              <a:rPr lang="en-US" altLang="ja-JP" sz="1600"/>
              <a:t>2011</a:t>
            </a:r>
            <a:r>
              <a:rPr lang="ja-JP" altLang="en-US" sz="1600"/>
              <a:t>年（平成</a:t>
            </a:r>
            <a:r>
              <a:rPr lang="en-US" altLang="ja-JP" sz="1600"/>
              <a:t>23</a:t>
            </a:r>
            <a:r>
              <a:rPr lang="ja-JP" altLang="en-US" sz="1600"/>
              <a:t>年）</a:t>
            </a:r>
            <a:r>
              <a:rPr lang="en-US" altLang="ja-JP" sz="1600"/>
              <a:t>3</a:t>
            </a:r>
            <a:r>
              <a:rPr lang="ja-JP" altLang="en-US" sz="1600"/>
              <a:t>月</a:t>
            </a:r>
            <a:r>
              <a:rPr lang="en-US" altLang="ja-JP" sz="1600"/>
              <a:t>11</a:t>
            </a:r>
            <a:r>
              <a:rPr lang="ja-JP" altLang="en-US" sz="1600"/>
              <a:t>日</a:t>
            </a:r>
          </a:p>
        </p:txBody>
      </p:sp>
      <p:sp>
        <p:nvSpPr>
          <p:cNvPr id="16" name="テキスト ボックス 15">
            <a:extLst>
              <a:ext uri="{FF2B5EF4-FFF2-40B4-BE49-F238E27FC236}">
                <a16:creationId xmlns:a16="http://schemas.microsoft.com/office/drawing/2014/main" id="{BDA3D97C-C4EE-4041-BAE3-D8DACE2BD223}"/>
              </a:ext>
            </a:extLst>
          </p:cNvPr>
          <p:cNvSpPr txBox="1"/>
          <p:nvPr/>
        </p:nvSpPr>
        <p:spPr>
          <a:xfrm>
            <a:off x="6544180" y="6071373"/>
            <a:ext cx="2961647"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事例４）北海道胆振東部地震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9</a:t>
            </a:r>
            <a:r>
              <a:rPr lang="ja-JP" altLang="en-US" sz="1600"/>
              <a:t>月</a:t>
            </a:r>
            <a:r>
              <a:rPr lang="en-US" altLang="ja-JP" sz="1600"/>
              <a:t>6</a:t>
            </a:r>
            <a:r>
              <a:rPr lang="ja-JP" altLang="en-US" sz="1600"/>
              <a:t>日</a:t>
            </a: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2465998" y="3787053"/>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19" name="テキスト プレースホルダー 8">
            <a:extLst>
              <a:ext uri="{FF2B5EF4-FFF2-40B4-BE49-F238E27FC236}">
                <a16:creationId xmlns:a16="http://schemas.microsoft.com/office/drawing/2014/main" id="{EEE1614C-EC13-441E-9F94-1CEEC3EEB5A2}"/>
              </a:ext>
            </a:extLst>
          </p:cNvPr>
          <p:cNvSpPr txBox="1">
            <a:spLocks noChangeArrowheads="1"/>
          </p:cNvSpPr>
          <p:nvPr/>
        </p:nvSpPr>
        <p:spPr>
          <a:xfrm>
            <a:off x="6324003" y="3787053"/>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20" name="テキスト プレースホルダー 8">
            <a:extLst>
              <a:ext uri="{FF2B5EF4-FFF2-40B4-BE49-F238E27FC236}">
                <a16:creationId xmlns:a16="http://schemas.microsoft.com/office/drawing/2014/main" id="{3D93E133-DC0B-4B5E-9896-B83112288585}"/>
              </a:ext>
            </a:extLst>
          </p:cNvPr>
          <p:cNvSpPr txBox="1">
            <a:spLocks noChangeArrowheads="1"/>
          </p:cNvSpPr>
          <p:nvPr/>
        </p:nvSpPr>
        <p:spPr>
          <a:xfrm>
            <a:off x="2465997" y="6563816"/>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写真：内閣府防災情報のページ</a:t>
            </a:r>
          </a:p>
        </p:txBody>
      </p:sp>
      <p:sp>
        <p:nvSpPr>
          <p:cNvPr id="21" name="テキスト プレースホルダー 8">
            <a:extLst>
              <a:ext uri="{FF2B5EF4-FFF2-40B4-BE49-F238E27FC236}">
                <a16:creationId xmlns:a16="http://schemas.microsoft.com/office/drawing/2014/main" id="{7552C0FA-8162-450F-812E-F62CED344411}"/>
              </a:ext>
            </a:extLst>
          </p:cNvPr>
          <p:cNvSpPr txBox="1">
            <a:spLocks noChangeArrowheads="1"/>
          </p:cNvSpPr>
          <p:nvPr/>
        </p:nvSpPr>
        <p:spPr>
          <a:xfrm>
            <a:off x="6324002" y="6561265"/>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8435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岩山の風景&#10;&#10;自動的に生成された説明">
            <a:extLst>
              <a:ext uri="{FF2B5EF4-FFF2-40B4-BE49-F238E27FC236}">
                <a16:creationId xmlns:a16="http://schemas.microsoft.com/office/drawing/2014/main" id="{D3C2E2EC-E3AE-4718-BB10-BDCC38211487}"/>
              </a:ext>
            </a:extLst>
          </p:cNvPr>
          <p:cNvPicPr>
            <a:picLocks/>
          </p:cNvPicPr>
          <p:nvPr/>
        </p:nvPicPr>
        <p:blipFill rotWithShape="1">
          <a:blip r:embed="rId3" cstate="hqprint">
            <a:extLst>
              <a:ext uri="{28A0092B-C50C-407E-A947-70E740481C1C}">
                <a14:useLocalDpi xmlns:a14="http://schemas.microsoft.com/office/drawing/2010/main" val="0"/>
              </a:ext>
            </a:extLst>
          </a:blip>
          <a:srcRect l="8245" t="-209" r="-62" b="209"/>
          <a:stretch/>
        </p:blipFill>
        <p:spPr>
          <a:xfrm>
            <a:off x="2596463" y="1267947"/>
            <a:ext cx="3240000" cy="2520000"/>
          </a:xfrm>
          <a:prstGeom prst="rect">
            <a:avLst/>
          </a:prstGeom>
        </p:spPr>
      </p:pic>
      <p:pic>
        <p:nvPicPr>
          <p:cNvPr id="20" name="図 19" descr="屋外, 草, 跡, 電車 が含まれている画像&#10;&#10;自動的に生成された説明">
            <a:extLst>
              <a:ext uri="{FF2B5EF4-FFF2-40B4-BE49-F238E27FC236}">
                <a16:creationId xmlns:a16="http://schemas.microsoft.com/office/drawing/2014/main" id="{ABF79FCC-6BD2-4E74-A9BD-8EC9F4D1EF89}"/>
              </a:ext>
            </a:extLst>
          </p:cNvPr>
          <p:cNvPicPr>
            <a:picLocks/>
          </p:cNvPicPr>
          <p:nvPr/>
        </p:nvPicPr>
        <p:blipFill rotWithShape="1">
          <a:blip r:embed="rId4">
            <a:extLst>
              <a:ext uri="{28A0092B-C50C-407E-A947-70E740481C1C}">
                <a14:useLocalDpi xmlns:a14="http://schemas.microsoft.com/office/drawing/2010/main" val="0"/>
              </a:ext>
            </a:extLst>
          </a:blip>
          <a:srcRect t="5118"/>
          <a:stretch/>
        </p:blipFill>
        <p:spPr>
          <a:xfrm>
            <a:off x="2596463" y="4055039"/>
            <a:ext cx="3240000" cy="2520000"/>
          </a:xfrm>
          <a:prstGeom prst="rect">
            <a:avLst/>
          </a:prstGeom>
        </p:spPr>
      </p:pic>
      <p:pic>
        <p:nvPicPr>
          <p:cNvPr id="21" name="図 20" descr="屋外, 山, 自然, 草 が含まれている画像&#10;&#10;自動的に生成された説明">
            <a:extLst>
              <a:ext uri="{FF2B5EF4-FFF2-40B4-BE49-F238E27FC236}">
                <a16:creationId xmlns:a16="http://schemas.microsoft.com/office/drawing/2014/main" id="{5971E6DF-732D-4AC5-8EA1-2C2D168529DC}"/>
              </a:ext>
            </a:extLst>
          </p:cNvPr>
          <p:cNvPicPr>
            <a:picLocks/>
          </p:cNvPicPr>
          <p:nvPr/>
        </p:nvPicPr>
        <p:blipFill rotWithShape="1">
          <a:blip r:embed="rId5" cstate="hqprint">
            <a:extLst>
              <a:ext uri="{28A0092B-C50C-407E-A947-70E740481C1C}">
                <a14:useLocalDpi xmlns:a14="http://schemas.microsoft.com/office/drawing/2010/main" val="0"/>
              </a:ext>
            </a:extLst>
          </a:blip>
          <a:srcRect l="885" t="66" r="9766" b="1328"/>
          <a:stretch/>
        </p:blipFill>
        <p:spPr>
          <a:xfrm>
            <a:off x="6355537" y="1267947"/>
            <a:ext cx="3240000" cy="2520000"/>
          </a:xfrm>
          <a:prstGeom prst="rect">
            <a:avLst/>
          </a:prstGeom>
        </p:spPr>
      </p:pic>
      <p:pic>
        <p:nvPicPr>
          <p:cNvPr id="6" name="図 5">
            <a:extLst>
              <a:ext uri="{FF2B5EF4-FFF2-40B4-BE49-F238E27FC236}">
                <a16:creationId xmlns:a16="http://schemas.microsoft.com/office/drawing/2014/main" id="{8BC35387-3029-4A40-B304-771417269F38}"/>
              </a:ext>
            </a:extLst>
          </p:cNvPr>
          <p:cNvPicPr>
            <a:picLocks/>
          </p:cNvPicPr>
          <p:nvPr/>
        </p:nvPicPr>
        <p:blipFill>
          <a:blip r:embed="rId6"/>
          <a:stretch>
            <a:fillRect/>
          </a:stretch>
        </p:blipFill>
        <p:spPr>
          <a:xfrm>
            <a:off x="6355537" y="4055039"/>
            <a:ext cx="3240000" cy="2520000"/>
          </a:xfrm>
          <a:prstGeom prst="rect">
            <a:avLst/>
          </a:prstGeom>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
            <a:ext cx="12192000" cy="754954"/>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近年、日本各地で発生して</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いる風水害</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endParaRPr kumimoji="1" lang="en-US" altLang="ja-JP" dirty="0"/>
          </a:p>
          <a:p>
            <a:r>
              <a:rPr kumimoji="1" lang="en-US" altLang="ja-JP" sz="1400" dirty="0"/>
              <a:t>4</a:t>
            </a:r>
          </a:p>
          <a:p>
            <a:endParaRPr kumimoji="1" lang="ja-JP" altLang="en-US" dirty="0"/>
          </a:p>
        </p:txBody>
      </p:sp>
      <p:sp>
        <p:nvSpPr>
          <p:cNvPr id="29" name="テキスト ボックス 28">
            <a:extLst>
              <a:ext uri="{FF2B5EF4-FFF2-40B4-BE49-F238E27FC236}">
                <a16:creationId xmlns:a16="http://schemas.microsoft.com/office/drawing/2014/main" id="{B3E0BEFE-221C-4697-8577-311C3967E85C}"/>
              </a:ext>
            </a:extLst>
          </p:cNvPr>
          <p:cNvSpPr txBox="1"/>
          <p:nvPr/>
        </p:nvSpPr>
        <p:spPr>
          <a:xfrm>
            <a:off x="2855135" y="6328819"/>
            <a:ext cx="272265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事例３）平成</a:t>
            </a:r>
            <a:r>
              <a:rPr lang="en-US" altLang="ja-JP" sz="1600"/>
              <a:t>30</a:t>
            </a:r>
            <a:r>
              <a:rPr lang="ja-JP" altLang="en-US" sz="1600"/>
              <a:t>年</a:t>
            </a:r>
            <a:r>
              <a:rPr lang="en-US" altLang="ja-JP" sz="1600"/>
              <a:t>7</a:t>
            </a:r>
            <a:r>
              <a:rPr lang="ja-JP" altLang="en-US" sz="1600"/>
              <a:t>月豪雨</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6456965" y="3110839"/>
            <a:ext cx="3037142" cy="677108"/>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29</a:t>
            </a:r>
            <a:r>
              <a:rPr lang="ja-JP" altLang="en-US" sz="1600"/>
              <a:t>年九州北部豪雨</a:t>
            </a:r>
            <a:endParaRPr lang="en-US" altLang="ja-JP" sz="1600"/>
          </a:p>
          <a:p>
            <a:r>
              <a:rPr lang="ja-JP" altLang="en-US" sz="1400"/>
              <a:t>（福岡県や大分県などで</a:t>
            </a:r>
            <a:endParaRPr lang="en-US" altLang="ja-JP" sz="1400"/>
          </a:p>
          <a:p>
            <a:r>
              <a:rPr lang="ja-JP" altLang="en-US" sz="1400"/>
              <a:t>河川氾濫、土砂災害）</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2876553" y="3326360"/>
            <a:ext cx="2679820" cy="46166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事例１）平成</a:t>
            </a:r>
            <a:r>
              <a:rPr lang="en-US" altLang="ja-JP" sz="1600"/>
              <a:t>26</a:t>
            </a:r>
            <a:r>
              <a:rPr lang="ja-JP" altLang="en-US" sz="1600"/>
              <a:t>年</a:t>
            </a:r>
            <a:r>
              <a:rPr lang="en-US" altLang="ja-JP" sz="1600"/>
              <a:t>8</a:t>
            </a:r>
            <a:r>
              <a:rPr lang="ja-JP" altLang="en-US" sz="1600"/>
              <a:t>月豪雨</a:t>
            </a:r>
            <a:endParaRPr lang="en-US" altLang="ja-JP" sz="1600"/>
          </a:p>
          <a:p>
            <a:r>
              <a:rPr lang="ja-JP" altLang="en-US" sz="1400"/>
              <a:t>（</a:t>
            </a:r>
            <a:r>
              <a:rPr lang="ja-JP" altLang="ja-JP" sz="1400"/>
              <a:t>広島市</a:t>
            </a:r>
            <a:r>
              <a:rPr lang="ja-JP" altLang="en-US" sz="1400"/>
              <a:t>で</a:t>
            </a:r>
            <a:r>
              <a:rPr lang="ja-JP" altLang="ja-JP" sz="1400"/>
              <a:t>土砂災害</a:t>
            </a:r>
            <a:r>
              <a:rPr lang="ja-JP" altLang="en-US" sz="1400"/>
              <a:t>）</a:t>
            </a:r>
            <a:endParaRPr lang="ja-JP" altLang="ja-JP" sz="1400"/>
          </a:p>
        </p:txBody>
      </p:sp>
      <p:sp>
        <p:nvSpPr>
          <p:cNvPr id="14" name="テキスト ボックス 13">
            <a:extLst>
              <a:ext uri="{FF2B5EF4-FFF2-40B4-BE49-F238E27FC236}">
                <a16:creationId xmlns:a16="http://schemas.microsoft.com/office/drawing/2014/main" id="{BAD7467B-2471-4BB6-B9D7-2F6D0412B021}"/>
              </a:ext>
            </a:extLst>
          </p:cNvPr>
          <p:cNvSpPr txBox="1"/>
          <p:nvPr/>
        </p:nvSpPr>
        <p:spPr>
          <a:xfrm>
            <a:off x="6494714" y="6328818"/>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事例４）令和元年台風</a:t>
            </a:r>
            <a:r>
              <a:rPr lang="en-US" altLang="ja-JP" sz="1600"/>
              <a:t>15</a:t>
            </a:r>
            <a:r>
              <a:rPr lang="ja-JP" altLang="en-US" sz="1600"/>
              <a:t>号災害</a:t>
            </a:r>
          </a:p>
        </p:txBody>
      </p:sp>
      <p:sp>
        <p:nvSpPr>
          <p:cNvPr id="13" name="テキスト プレースホルダー 8">
            <a:extLst>
              <a:ext uri="{FF2B5EF4-FFF2-40B4-BE49-F238E27FC236}">
                <a16:creationId xmlns:a16="http://schemas.microsoft.com/office/drawing/2014/main" id="{A81797B8-B055-4B1A-B6F8-19B1BBDE4CB6}"/>
              </a:ext>
            </a:extLst>
          </p:cNvPr>
          <p:cNvSpPr txBox="1">
            <a:spLocks noChangeArrowheads="1"/>
          </p:cNvSpPr>
          <p:nvPr/>
        </p:nvSpPr>
        <p:spPr>
          <a:xfrm>
            <a:off x="2596463" y="3787053"/>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 国土地理院ホームページ</a:t>
            </a:r>
          </a:p>
        </p:txBody>
      </p:sp>
      <p:sp>
        <p:nvSpPr>
          <p:cNvPr id="15" name="テキスト プレースホルダー 8">
            <a:extLst>
              <a:ext uri="{FF2B5EF4-FFF2-40B4-BE49-F238E27FC236}">
                <a16:creationId xmlns:a16="http://schemas.microsoft.com/office/drawing/2014/main" id="{F1D5F7F3-B559-4BBA-9A28-7EFA3EBDF5C7}"/>
              </a:ext>
            </a:extLst>
          </p:cNvPr>
          <p:cNvSpPr txBox="1">
            <a:spLocks noChangeArrowheads="1"/>
          </p:cNvSpPr>
          <p:nvPr/>
        </p:nvSpPr>
        <p:spPr>
          <a:xfrm>
            <a:off x="6324006" y="3787053"/>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6" name="テキスト プレースホルダー 8">
            <a:extLst>
              <a:ext uri="{FF2B5EF4-FFF2-40B4-BE49-F238E27FC236}">
                <a16:creationId xmlns:a16="http://schemas.microsoft.com/office/drawing/2014/main" id="{C54383F4-AD1F-41C6-9675-D8BE2F6EFB34}"/>
              </a:ext>
            </a:extLst>
          </p:cNvPr>
          <p:cNvSpPr txBox="1">
            <a:spLocks noChangeArrowheads="1"/>
          </p:cNvSpPr>
          <p:nvPr/>
        </p:nvSpPr>
        <p:spPr>
          <a:xfrm>
            <a:off x="2564929" y="6578118"/>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7" name="テキスト プレースホルダー 8">
            <a:extLst>
              <a:ext uri="{FF2B5EF4-FFF2-40B4-BE49-F238E27FC236}">
                <a16:creationId xmlns:a16="http://schemas.microsoft.com/office/drawing/2014/main" id="{C5AA23DA-0980-41AF-B4B6-CC14B38C8FA0}"/>
              </a:ext>
            </a:extLst>
          </p:cNvPr>
          <p:cNvSpPr txBox="1">
            <a:spLocks noChangeArrowheads="1"/>
          </p:cNvSpPr>
          <p:nvPr/>
        </p:nvSpPr>
        <p:spPr>
          <a:xfrm>
            <a:off x="6324006" y="6578118"/>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5564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5</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770185" y="1606610"/>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私たちの地域に</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起こりうると想定されている</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地震災害／風水害</a:t>
            </a:r>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28315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a:ea typeface="HGPｺﾞｼｯｸE"/>
              </a:rPr>
              <a:t>■■市に想定されている地震の被害</a:t>
            </a:r>
            <a:endParaRPr kumimoji="1" lang="ja-JP" altLang="en-US" sz="3200" dirty="0">
              <a:solidFill>
                <a:schemeClr val="bg1"/>
              </a:solidFill>
              <a:effectLst>
                <a:outerShdw blurRad="38100" dist="38100" dir="2700000" algn="tl">
                  <a:srgbClr val="000000">
                    <a:alpha val="43137"/>
                  </a:srgbClr>
                </a:outerShdw>
              </a:effectLst>
              <a:latin typeface="HGPｺﾞｼｯｸE"/>
              <a:ea typeface="HGPｺﾞｼｯｸE"/>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6</a:t>
            </a:r>
            <a:endParaRPr kumimoji="1" lang="ja-JP" altLang="en-US" sz="1400" dirty="0"/>
          </a:p>
        </p:txBody>
      </p:sp>
      <p:sp>
        <p:nvSpPr>
          <p:cNvPr id="12" name="正方形/長方形 11">
            <a:extLst>
              <a:ext uri="{FF2B5EF4-FFF2-40B4-BE49-F238E27FC236}">
                <a16:creationId xmlns:a16="http://schemas.microsoft.com/office/drawing/2014/main" id="{1345665B-AE4A-41D8-A886-C90D42CB2A4B}"/>
              </a:ext>
            </a:extLst>
          </p:cNvPr>
          <p:cNvSpPr/>
          <p:nvPr/>
        </p:nvSpPr>
        <p:spPr>
          <a:xfrm>
            <a:off x="3815993" y="3311463"/>
            <a:ext cx="4689701" cy="3363974"/>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dirty="0">
                <a:solidFill>
                  <a:srgbClr val="C00000"/>
                </a:solidFill>
                <a:latin typeface="HGPｺﾞｼｯｸE" panose="020B0900000000000000" pitchFamily="50" charset="-128"/>
                <a:ea typeface="HGPｺﾞｼｯｸE" panose="020B0900000000000000" pitchFamily="50" charset="-128"/>
              </a:rPr>
              <a:t>震度分布図を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（事例を貼っておく）</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96563" y="923874"/>
            <a:ext cx="8420863" cy="1988659"/>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想定地震</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　（震源：　　　　マグニチュード：　　　　最大震度：　　　　）</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人的被害（死者●●名、負傷者●●●名）</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物的被害（建物倒壊、火災、液状化、土砂災害）</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3" name="図 4" descr="テキスト, 地図 が含まれている画像&#10;&#10;非常に高い精度で生成された説明">
            <a:extLst>
              <a:ext uri="{FF2B5EF4-FFF2-40B4-BE49-F238E27FC236}">
                <a16:creationId xmlns:a16="http://schemas.microsoft.com/office/drawing/2014/main" id="{E041216E-CA33-4F43-8A22-D76059745939}"/>
              </a:ext>
            </a:extLst>
          </p:cNvPr>
          <p:cNvPicPr>
            <a:picLocks noChangeAspect="1"/>
          </p:cNvPicPr>
          <p:nvPr/>
        </p:nvPicPr>
        <p:blipFill>
          <a:blip r:embed="rId3"/>
          <a:stretch>
            <a:fillRect/>
          </a:stretch>
        </p:blipFill>
        <p:spPr>
          <a:xfrm>
            <a:off x="2891074" y="3051979"/>
            <a:ext cx="6575831" cy="3711508"/>
          </a:xfrm>
          <a:prstGeom prst="rect">
            <a:avLst/>
          </a:prstGeom>
          <a:ln w="28575">
            <a:solidFill>
              <a:schemeClr val="accent2"/>
            </a:solidFill>
          </a:ln>
        </p:spPr>
      </p:pic>
      <p:sp>
        <p:nvSpPr>
          <p:cNvPr id="8" name="正方形/長方形 7">
            <a:extLst>
              <a:ext uri="{FF2B5EF4-FFF2-40B4-BE49-F238E27FC236}">
                <a16:creationId xmlns:a16="http://schemas.microsoft.com/office/drawing/2014/main" id="{24A35659-1141-477E-A7FC-38766E7D2877}"/>
              </a:ext>
            </a:extLst>
          </p:cNvPr>
          <p:cNvSpPr/>
          <p:nvPr/>
        </p:nvSpPr>
        <p:spPr>
          <a:xfrm>
            <a:off x="1523999" y="2912534"/>
            <a:ext cx="9144000" cy="25738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lang="ja-JP" altLang="en-US" sz="24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また、本スライドの赤枠の内容は、研修を行う地域で発生が想定されている地震についての被害想定の図等に置き換えて下さい。本スライドでは、首都直下地震の震度分布図を例示しています。</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1EA4EA95-0376-4FF6-B318-46CDE8962EE3}"/>
              </a:ext>
            </a:extLst>
          </p:cNvPr>
          <p:cNvSpPr txBox="1"/>
          <p:nvPr/>
        </p:nvSpPr>
        <p:spPr>
          <a:xfrm>
            <a:off x="7025489" y="6587905"/>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900">
                <a:latin typeface="ＭＳ Ｐゴシック" panose="020B0600070205080204" pitchFamily="50" charset="-128"/>
                <a:ea typeface="ＭＳ Ｐゴシック" panose="020B0600070205080204" pitchFamily="50" charset="-128"/>
              </a:rPr>
              <a:t>首都直下地震等による東京の被害想定より引用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57687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ユーザー定義 4">
      <a:dk1>
        <a:sysClr val="windowText" lastClr="000000"/>
      </a:dk1>
      <a:lt1>
        <a:sysClr val="window" lastClr="FFFFFF"/>
      </a:lt1>
      <a:dk2>
        <a:srgbClr val="44546A"/>
      </a:dk2>
      <a:lt2>
        <a:srgbClr val="E7E6E6"/>
      </a:lt2>
      <a:accent1>
        <a:srgbClr val="0099CC"/>
      </a:accent1>
      <a:accent2>
        <a:srgbClr val="E94716"/>
      </a:accent2>
      <a:accent3>
        <a:srgbClr val="A5A5A5"/>
      </a:accent3>
      <a:accent4>
        <a:srgbClr val="FFD965"/>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1586</TotalTime>
  <Words>9178</Words>
  <Application>Microsoft Office PowerPoint</Application>
  <PresentationFormat>ワイド画面</PresentationFormat>
  <Paragraphs>938</Paragraphs>
  <Slides>52</Slides>
  <Notes>52</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52</vt:i4>
      </vt:variant>
    </vt:vector>
  </HeadingPairs>
  <TitlesOfParts>
    <vt:vector size="65" baseType="lpstr">
      <vt:lpstr>HGPｺﾞｼｯｸE</vt:lpstr>
      <vt:lpstr>HGSｺﾞｼｯｸE</vt:lpstr>
      <vt:lpstr>ＭＳ Ｐゴシック</vt:lpstr>
      <vt:lpstr>ＭＳ ゴシック</vt:lpstr>
      <vt:lpstr>メイリオ</vt:lpstr>
      <vt:lpstr>游ゴシック</vt:lpstr>
      <vt:lpstr>游ゴシック Light</vt:lpstr>
      <vt:lpstr>Arial</vt:lpstr>
      <vt:lpstr>Calibri</vt:lpstr>
      <vt:lpstr>Calibri Light</vt:lpstr>
      <vt:lpstr>Wingdings</vt:lpstr>
      <vt:lpstr>Office テーマ</vt:lpstr>
      <vt:lpstr>1_Office テーマ</vt:lpstr>
      <vt:lpstr>PowerPoint プレゼンテーション</vt:lpstr>
      <vt:lpstr>防災リーダーの役割/住民 (構成員)の自助意識を高めるには</vt:lpstr>
      <vt:lpstr>学習目標と内容</vt:lpstr>
      <vt:lpstr>１．わがまち（地域）の災害発生の 　　おそれ</vt:lpstr>
      <vt:lpstr>PowerPoint プレゼンテーション</vt:lpstr>
      <vt:lpstr>災害発生のおそれを認識しておくことの重要性</vt:lpstr>
      <vt:lpstr>災害発生のおそれを認識しておくことの重要性</vt:lpstr>
      <vt:lpstr>PowerPoint プレゼンテーション</vt:lpstr>
      <vt:lpstr>■■市に想定されている地震の被害</vt:lpstr>
      <vt:lpstr>青森県に想定されている地震の被害</vt:lpstr>
      <vt:lpstr>■■市に想定されている大雨や台風等の被害</vt:lpstr>
      <vt:lpstr>青森県に想定されている大雨や台風等の被害</vt:lpstr>
      <vt:lpstr>PowerPoint プレゼンテーション</vt:lpstr>
      <vt:lpstr>PowerPoint プレゼンテーション</vt:lpstr>
      <vt:lpstr>PowerPoint プレゼンテーション</vt:lpstr>
      <vt:lpstr>PowerPoint プレゼンテーション</vt:lpstr>
      <vt:lpstr>地震の揺れによる被害と影響</vt:lpstr>
      <vt:lpstr>地震の揺れによる被害と影響</vt:lpstr>
      <vt:lpstr>地震の揺れによる被害と影響</vt:lpstr>
      <vt:lpstr>PowerPoint プレゼンテーション</vt:lpstr>
      <vt:lpstr>PowerPoint プレゼンテーション</vt:lpstr>
      <vt:lpstr>PowerPoint プレゼンテーション</vt:lpstr>
      <vt:lpstr>PowerPoint プレゼンテーション</vt:lpstr>
      <vt:lpstr>大雨や台風による被害と影響</vt:lpstr>
      <vt:lpstr>大雨や台風による被害と影響</vt:lpstr>
      <vt:lpstr>PowerPoint プレゼンテーション</vt:lpstr>
      <vt:lpstr>PowerPoint プレゼンテーション</vt:lpstr>
      <vt:lpstr>２．災害時にとるべき行動</vt:lpstr>
      <vt:lpstr>災害発生前後にとるべき行動（主に自助・共助）</vt:lpstr>
      <vt:lpstr>災害発生前後にとるべき行動（主に自助・共助）</vt:lpstr>
      <vt:lpstr>避難をする場所について</vt:lpstr>
      <vt:lpstr>PowerPoint プレゼンテーション</vt:lpstr>
      <vt:lpstr>３．安全な避難行動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安全な避難行動のポイント</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安斉 敏明</dc:creator>
  <cp:lastModifiedBy>武井　唯理恵(013614)</cp:lastModifiedBy>
  <cp:revision>83</cp:revision>
  <cp:lastPrinted>2020-11-10T10:40:49Z</cp:lastPrinted>
  <dcterms:created xsi:type="dcterms:W3CDTF">2020-10-04T04:11:09Z</dcterms:created>
  <dcterms:modified xsi:type="dcterms:W3CDTF">2021-03-18T09:06:32Z</dcterms:modified>
</cp:coreProperties>
</file>