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665" r:id="rId2"/>
    <p:sldId id="666" r:id="rId3"/>
    <p:sldId id="667" r:id="rId4"/>
    <p:sldId id="563" r:id="rId5"/>
    <p:sldId id="564" r:id="rId6"/>
    <p:sldId id="565" r:id="rId7"/>
    <p:sldId id="566" r:id="rId8"/>
    <p:sldId id="555" r:id="rId9"/>
    <p:sldId id="699" r:id="rId10"/>
    <p:sldId id="567" r:id="rId11"/>
    <p:sldId id="522" r:id="rId12"/>
    <p:sldId id="532" r:id="rId13"/>
    <p:sldId id="533" r:id="rId14"/>
    <p:sldId id="544" r:id="rId15"/>
    <p:sldId id="527" r:id="rId16"/>
    <p:sldId id="676" r:id="rId17"/>
    <p:sldId id="557" r:id="rId18"/>
    <p:sldId id="510" r:id="rId19"/>
    <p:sldId id="677" r:id="rId20"/>
    <p:sldId id="511" r:id="rId21"/>
    <p:sldId id="678" r:id="rId22"/>
    <p:sldId id="679" r:id="rId23"/>
    <p:sldId id="540" r:id="rId24"/>
    <p:sldId id="680" r:id="rId25"/>
    <p:sldId id="681" r:id="rId26"/>
    <p:sldId id="682" r:id="rId27"/>
    <p:sldId id="692" r:id="rId28"/>
    <p:sldId id="684" r:id="rId29"/>
    <p:sldId id="685" r:id="rId30"/>
    <p:sldId id="518" r:id="rId31"/>
    <p:sldId id="531" r:id="rId32"/>
    <p:sldId id="686" r:id="rId33"/>
    <p:sldId id="562" r:id="rId34"/>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武井　唯理恵(013614)" initials="MSOffice" lastIdx="22" clrIdx="0">
    <p:extLst>
      <p:ext uri="{19B8F6BF-5375-455C-9EA6-DF929625EA0E}">
        <p15:presenceInfo xmlns:p15="http://schemas.microsoft.com/office/powerpoint/2012/main" userId="武井　唯理恵(013614)" providerId="None"/>
      </p:ext>
    </p:extLst>
  </p:cmAuthor>
  <p:cmAuthor id="2" name="安斉 敏明" initials="安斉" lastIdx="7" clrIdx="1">
    <p:extLst>
      <p:ext uri="{19B8F6BF-5375-455C-9EA6-DF929625EA0E}">
        <p15:presenceInfo xmlns:p15="http://schemas.microsoft.com/office/powerpoint/2012/main" userId="1db150e35d8d8b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09" autoAdjust="0"/>
    <p:restoredTop sz="94651" autoAdjust="0"/>
  </p:normalViewPr>
  <p:slideViewPr>
    <p:cSldViewPr snapToGrid="0">
      <p:cViewPr varScale="1">
        <p:scale>
          <a:sx n="48" d="100"/>
          <a:sy n="48" d="100"/>
        </p:scale>
        <p:origin x="44" y="320"/>
      </p:cViewPr>
      <p:guideLst/>
    </p:cSldViewPr>
  </p:slideViewPr>
  <p:notesTextViewPr>
    <p:cViewPr>
      <p:scale>
        <a:sx n="1" d="1"/>
        <a:sy n="1" d="1"/>
      </p:scale>
      <p:origin x="0" y="0"/>
    </p:cViewPr>
  </p:notesTextViewPr>
  <p:sorterViewPr>
    <p:cViewPr>
      <p:scale>
        <a:sx n="100" d="100"/>
        <a:sy n="100" d="100"/>
      </p:scale>
      <p:origin x="0" y="-24832"/>
    </p:cViewPr>
  </p:sorterViewPr>
  <p:notesViewPr>
    <p:cSldViewPr snapToGrid="0">
      <p:cViewPr varScale="1">
        <p:scale>
          <a:sx n="80" d="100"/>
          <a:sy n="80" d="100"/>
        </p:scale>
        <p:origin x="4014"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149"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安斉 敏明" userId="1db150e35d8d8b0d" providerId="LiveId" clId="{F6FC409F-6AD5-4C90-A210-2DFC4B1546C4}"/>
    <pc:docChg chg="custSel modSld">
      <pc:chgData name="安斉 敏明" userId="1db150e35d8d8b0d" providerId="LiveId" clId="{F6FC409F-6AD5-4C90-A210-2DFC4B1546C4}" dt="2020-10-15T00:32:29.535" v="628" actId="6549"/>
      <pc:docMkLst>
        <pc:docMk/>
      </pc:docMkLst>
      <pc:sldChg chg="modNotes">
        <pc:chgData name="安斉 敏明" userId="1db150e35d8d8b0d" providerId="LiveId" clId="{F6FC409F-6AD5-4C90-A210-2DFC4B1546C4}" dt="2020-10-14T23:31:13.200" v="322"/>
        <pc:sldMkLst>
          <pc:docMk/>
          <pc:sldMk cId="2699346845" sldId="340"/>
        </pc:sldMkLst>
      </pc:sldChg>
      <pc:sldChg chg="modNotes">
        <pc:chgData name="安斉 敏明" userId="1db150e35d8d8b0d" providerId="LiveId" clId="{F6FC409F-6AD5-4C90-A210-2DFC4B1546C4}" dt="2020-10-14T23:29:44.807" v="294"/>
        <pc:sldMkLst>
          <pc:docMk/>
          <pc:sldMk cId="2645192888" sldId="373"/>
        </pc:sldMkLst>
      </pc:sldChg>
      <pc:sldChg chg="modNotes">
        <pc:chgData name="安斉 敏明" userId="1db150e35d8d8b0d" providerId="LiveId" clId="{F6FC409F-6AD5-4C90-A210-2DFC4B1546C4}" dt="2020-10-14T23:30:35.233" v="310" actId="1076"/>
        <pc:sldMkLst>
          <pc:docMk/>
          <pc:sldMk cId="3363213144" sldId="374"/>
        </pc:sldMkLst>
      </pc:sldChg>
      <pc:sldChg chg="modNotes">
        <pc:chgData name="安斉 敏明" userId="1db150e35d8d8b0d" providerId="LiveId" clId="{F6FC409F-6AD5-4C90-A210-2DFC4B1546C4}" dt="2020-10-14T23:30:54.399" v="317"/>
        <pc:sldMkLst>
          <pc:docMk/>
          <pc:sldMk cId="1913951943" sldId="448"/>
        </pc:sldMkLst>
      </pc:sldChg>
      <pc:sldChg chg="modNotes">
        <pc:chgData name="安斉 敏明" userId="1db150e35d8d8b0d" providerId="LiveId" clId="{F6FC409F-6AD5-4C90-A210-2DFC4B1546C4}" dt="2020-10-14T23:33:14.179" v="356" actId="14100"/>
        <pc:sldMkLst>
          <pc:docMk/>
          <pc:sldMk cId="2410266947" sldId="459"/>
        </pc:sldMkLst>
      </pc:sldChg>
      <pc:sldChg chg="modNotes">
        <pc:chgData name="安斉 敏明" userId="1db150e35d8d8b0d" providerId="LiveId" clId="{F6FC409F-6AD5-4C90-A210-2DFC4B1546C4}" dt="2020-10-14T23:32:23.595" v="344" actId="14100"/>
        <pc:sldMkLst>
          <pc:docMk/>
          <pc:sldMk cId="1348692606" sldId="460"/>
        </pc:sldMkLst>
      </pc:sldChg>
      <pc:sldChg chg="modNotes">
        <pc:chgData name="安斉 敏明" userId="1db150e35d8d8b0d" providerId="LiveId" clId="{F6FC409F-6AD5-4C90-A210-2DFC4B1546C4}" dt="2020-10-14T23:13:59.961" v="53" actId="1076"/>
        <pc:sldMkLst>
          <pc:docMk/>
          <pc:sldMk cId="416587011" sldId="463"/>
        </pc:sldMkLst>
      </pc:sldChg>
      <pc:sldChg chg="modNotes">
        <pc:chgData name="安斉 敏明" userId="1db150e35d8d8b0d" providerId="LiveId" clId="{F6FC409F-6AD5-4C90-A210-2DFC4B1546C4}" dt="2020-10-14T23:13:46.244" v="51" actId="1076"/>
        <pc:sldMkLst>
          <pc:docMk/>
          <pc:sldMk cId="1743290794" sldId="467"/>
        </pc:sldMkLst>
      </pc:sldChg>
      <pc:sldChg chg="modNotes">
        <pc:chgData name="安斉 敏明" userId="1db150e35d8d8b0d" providerId="LiveId" clId="{F6FC409F-6AD5-4C90-A210-2DFC4B1546C4}" dt="2020-10-14T23:13:29.909" v="48" actId="1076"/>
        <pc:sldMkLst>
          <pc:docMk/>
          <pc:sldMk cId="531668034" sldId="468"/>
        </pc:sldMkLst>
      </pc:sldChg>
      <pc:sldChg chg="modNotes">
        <pc:chgData name="安斉 敏明" userId="1db150e35d8d8b0d" providerId="LiveId" clId="{F6FC409F-6AD5-4C90-A210-2DFC4B1546C4}" dt="2020-10-14T23:13:20.635" v="47" actId="14100"/>
        <pc:sldMkLst>
          <pc:docMk/>
          <pc:sldMk cId="2562451817" sldId="478"/>
        </pc:sldMkLst>
      </pc:sldChg>
      <pc:sldChg chg="modNotes">
        <pc:chgData name="安斉 敏明" userId="1db150e35d8d8b0d" providerId="LiveId" clId="{F6FC409F-6AD5-4C90-A210-2DFC4B1546C4}" dt="2020-10-14T23:13:50.678" v="52" actId="1076"/>
        <pc:sldMkLst>
          <pc:docMk/>
          <pc:sldMk cId="874735571" sldId="481"/>
        </pc:sldMkLst>
      </pc:sldChg>
      <pc:sldChg chg="modSp mod modNotes">
        <pc:chgData name="安斉 敏明" userId="1db150e35d8d8b0d" providerId="LiveId" clId="{F6FC409F-6AD5-4C90-A210-2DFC4B1546C4}" dt="2020-10-15T00:32:29.535" v="628" actId="6549"/>
        <pc:sldMkLst>
          <pc:docMk/>
          <pc:sldMk cId="1457014075" sldId="482"/>
        </pc:sldMkLst>
        <pc:spChg chg="mod">
          <ac:chgData name="安斉 敏明" userId="1db150e35d8d8b0d" providerId="LiveId" clId="{F6FC409F-6AD5-4C90-A210-2DFC4B1546C4}" dt="2020-10-15T00:32:29.535" v="628" actId="6549"/>
          <ac:spMkLst>
            <pc:docMk/>
            <pc:sldMk cId="1457014075" sldId="482"/>
            <ac:spMk id="2" creationId="{93334975-DAFC-4F74-98A6-EFBFA584F806}"/>
          </ac:spMkLst>
        </pc:spChg>
      </pc:sldChg>
      <pc:sldChg chg="modNotes">
        <pc:chgData name="安斉 敏明" userId="1db150e35d8d8b0d" providerId="LiveId" clId="{F6FC409F-6AD5-4C90-A210-2DFC4B1546C4}" dt="2020-10-14T23:38:07.242" v="480"/>
        <pc:sldMkLst>
          <pc:docMk/>
          <pc:sldMk cId="1738185242" sldId="484"/>
        </pc:sldMkLst>
      </pc:sldChg>
      <pc:sldChg chg="modNotes">
        <pc:chgData name="安斉 敏明" userId="1db150e35d8d8b0d" providerId="LiveId" clId="{F6FC409F-6AD5-4C90-A210-2DFC4B1546C4}" dt="2020-10-14T23:14:11.992" v="56" actId="1076"/>
        <pc:sldMkLst>
          <pc:docMk/>
          <pc:sldMk cId="3781747696" sldId="495"/>
        </pc:sldMkLst>
      </pc:sldChg>
      <pc:sldChg chg="modNotes">
        <pc:chgData name="安斉 敏明" userId="1db150e35d8d8b0d" providerId="LiveId" clId="{F6FC409F-6AD5-4C90-A210-2DFC4B1546C4}" dt="2020-10-14T23:23:45.012" v="169"/>
        <pc:sldMkLst>
          <pc:docMk/>
          <pc:sldMk cId="2288561225" sldId="510"/>
        </pc:sldMkLst>
      </pc:sldChg>
      <pc:sldChg chg="modNotes">
        <pc:chgData name="安斉 敏明" userId="1db150e35d8d8b0d" providerId="LiveId" clId="{F6FC409F-6AD5-4C90-A210-2DFC4B1546C4}" dt="2020-10-14T23:24:19.743" v="183"/>
        <pc:sldMkLst>
          <pc:docMk/>
          <pc:sldMk cId="3786518493" sldId="511"/>
        </pc:sldMkLst>
      </pc:sldChg>
      <pc:sldChg chg="modNotes">
        <pc:chgData name="安斉 敏明" userId="1db150e35d8d8b0d" providerId="LiveId" clId="{F6FC409F-6AD5-4C90-A210-2DFC4B1546C4}" dt="2020-10-14T23:27:50.839" v="260" actId="14100"/>
        <pc:sldMkLst>
          <pc:docMk/>
          <pc:sldMk cId="3379926374" sldId="518"/>
        </pc:sldMkLst>
      </pc:sldChg>
      <pc:sldChg chg="modNotes">
        <pc:chgData name="安斉 敏明" userId="1db150e35d8d8b0d" providerId="LiveId" clId="{F6FC409F-6AD5-4C90-A210-2DFC4B1546C4}" dt="2020-10-14T23:15:24.652" v="68" actId="1076"/>
        <pc:sldMkLst>
          <pc:docMk/>
          <pc:sldMk cId="742109747" sldId="521"/>
        </pc:sldMkLst>
      </pc:sldChg>
      <pc:sldChg chg="modNotes">
        <pc:chgData name="安斉 敏明" userId="1db150e35d8d8b0d" providerId="LiveId" clId="{F6FC409F-6AD5-4C90-A210-2DFC4B1546C4}" dt="2020-10-14T23:21:53.379" v="139" actId="1076"/>
        <pc:sldMkLst>
          <pc:docMk/>
          <pc:sldMk cId="1770164778" sldId="522"/>
        </pc:sldMkLst>
      </pc:sldChg>
      <pc:sldChg chg="modNotes">
        <pc:chgData name="安斉 敏明" userId="1db150e35d8d8b0d" providerId="LiveId" clId="{F6FC409F-6AD5-4C90-A210-2DFC4B1546C4}" dt="2020-10-14T23:18:31.026" v="110" actId="1076"/>
        <pc:sldMkLst>
          <pc:docMk/>
          <pc:sldMk cId="3919219311" sldId="523"/>
        </pc:sldMkLst>
      </pc:sldChg>
      <pc:sldChg chg="modNotes">
        <pc:chgData name="安斉 敏明" userId="1db150e35d8d8b0d" providerId="LiveId" clId="{F6FC409F-6AD5-4C90-A210-2DFC4B1546C4}" dt="2020-10-14T23:22:45.061" v="147"/>
        <pc:sldMkLst>
          <pc:docMk/>
          <pc:sldMk cId="2014513740" sldId="527"/>
        </pc:sldMkLst>
      </pc:sldChg>
      <pc:sldChg chg="modNotes">
        <pc:chgData name="安斉 敏明" userId="1db150e35d8d8b0d" providerId="LiveId" clId="{F6FC409F-6AD5-4C90-A210-2DFC4B1546C4}" dt="2020-10-14T23:28:10.451" v="266" actId="14100"/>
        <pc:sldMkLst>
          <pc:docMk/>
          <pc:sldMk cId="2121828027" sldId="531"/>
        </pc:sldMkLst>
      </pc:sldChg>
      <pc:sldChg chg="modNotes">
        <pc:chgData name="安斉 敏明" userId="1db150e35d8d8b0d" providerId="LiveId" clId="{F6FC409F-6AD5-4C90-A210-2DFC4B1546C4}" dt="2020-10-14T23:21:59.749" v="140" actId="1076"/>
        <pc:sldMkLst>
          <pc:docMk/>
          <pc:sldMk cId="3341086040" sldId="532"/>
        </pc:sldMkLst>
      </pc:sldChg>
      <pc:sldChg chg="modNotes">
        <pc:chgData name="安斉 敏明" userId="1db150e35d8d8b0d" providerId="LiveId" clId="{F6FC409F-6AD5-4C90-A210-2DFC4B1546C4}" dt="2020-10-14T23:22:11.872" v="141" actId="1076"/>
        <pc:sldMkLst>
          <pc:docMk/>
          <pc:sldMk cId="1744002396" sldId="533"/>
        </pc:sldMkLst>
      </pc:sldChg>
      <pc:sldChg chg="modNotes">
        <pc:chgData name="安斉 敏明" userId="1db150e35d8d8b0d" providerId="LiveId" clId="{F6FC409F-6AD5-4C90-A210-2DFC4B1546C4}" dt="2020-10-14T23:18:44.067" v="113" actId="14100"/>
        <pc:sldMkLst>
          <pc:docMk/>
          <pc:sldMk cId="1069200670" sldId="535"/>
        </pc:sldMkLst>
      </pc:sldChg>
      <pc:sldChg chg="modNotes">
        <pc:chgData name="安斉 敏明" userId="1db150e35d8d8b0d" providerId="LiveId" clId="{F6FC409F-6AD5-4C90-A210-2DFC4B1546C4}" dt="2020-10-14T23:14:17.445" v="57" actId="1076"/>
        <pc:sldMkLst>
          <pc:docMk/>
          <pc:sldMk cId="3988703223" sldId="536"/>
        </pc:sldMkLst>
      </pc:sldChg>
      <pc:sldChg chg="modNotes">
        <pc:chgData name="安斉 敏明" userId="1db150e35d8d8b0d" providerId="LiveId" clId="{F6FC409F-6AD5-4C90-A210-2DFC4B1546C4}" dt="2020-10-14T23:14:26.925" v="58" actId="1076"/>
        <pc:sldMkLst>
          <pc:docMk/>
          <pc:sldMk cId="2026908146" sldId="537"/>
        </pc:sldMkLst>
      </pc:sldChg>
      <pc:sldChg chg="modNotes">
        <pc:chgData name="安斉 敏明" userId="1db150e35d8d8b0d" providerId="LiveId" clId="{F6FC409F-6AD5-4C90-A210-2DFC4B1546C4}" dt="2020-10-14T23:14:31.693" v="59" actId="1076"/>
        <pc:sldMkLst>
          <pc:docMk/>
          <pc:sldMk cId="1585461453" sldId="538"/>
        </pc:sldMkLst>
      </pc:sldChg>
      <pc:sldChg chg="modNotes">
        <pc:chgData name="安斉 敏明" userId="1db150e35d8d8b0d" providerId="LiveId" clId="{F6FC409F-6AD5-4C90-A210-2DFC4B1546C4}" dt="2020-10-14T23:14:52.552" v="62" actId="14100"/>
        <pc:sldMkLst>
          <pc:docMk/>
          <pc:sldMk cId="3731641459" sldId="539"/>
        </pc:sldMkLst>
      </pc:sldChg>
      <pc:sldChg chg="modNotes">
        <pc:chgData name="安斉 敏明" userId="1db150e35d8d8b0d" providerId="LiveId" clId="{F6FC409F-6AD5-4C90-A210-2DFC4B1546C4}" dt="2020-10-14T23:25:18.746" v="206"/>
        <pc:sldMkLst>
          <pc:docMk/>
          <pc:sldMk cId="1405601779" sldId="540"/>
        </pc:sldMkLst>
      </pc:sldChg>
      <pc:sldChg chg="modNotes">
        <pc:chgData name="安斉 敏明" userId="1db150e35d8d8b0d" providerId="LiveId" clId="{F6FC409F-6AD5-4C90-A210-2DFC4B1546C4}" dt="2020-10-14T23:17:07.229" v="94" actId="14100"/>
        <pc:sldMkLst>
          <pc:docMk/>
          <pc:sldMk cId="1958401770" sldId="541"/>
        </pc:sldMkLst>
      </pc:sldChg>
      <pc:sldChg chg="modNotes">
        <pc:chgData name="安斉 敏明" userId="1db150e35d8d8b0d" providerId="LiveId" clId="{F6FC409F-6AD5-4C90-A210-2DFC4B1546C4}" dt="2020-10-14T23:17:23.735" v="96" actId="1076"/>
        <pc:sldMkLst>
          <pc:docMk/>
          <pc:sldMk cId="1426121608" sldId="542"/>
        </pc:sldMkLst>
      </pc:sldChg>
      <pc:sldChg chg="modNotes">
        <pc:chgData name="安斉 敏明" userId="1db150e35d8d8b0d" providerId="LiveId" clId="{F6FC409F-6AD5-4C90-A210-2DFC4B1546C4}" dt="2020-10-14T23:17:33.967" v="100" actId="14100"/>
        <pc:sldMkLst>
          <pc:docMk/>
          <pc:sldMk cId="1671615602" sldId="543"/>
        </pc:sldMkLst>
      </pc:sldChg>
      <pc:sldChg chg="modNotes">
        <pc:chgData name="安斉 敏明" userId="1db150e35d8d8b0d" providerId="LiveId" clId="{F6FC409F-6AD5-4C90-A210-2DFC4B1546C4}" dt="2020-10-14T23:22:16.953" v="142" actId="1076"/>
        <pc:sldMkLst>
          <pc:docMk/>
          <pc:sldMk cId="944187759" sldId="544"/>
        </pc:sldMkLst>
      </pc:sldChg>
      <pc:sldChg chg="modNotes">
        <pc:chgData name="安斉 敏明" userId="1db150e35d8d8b0d" providerId="LiveId" clId="{F6FC409F-6AD5-4C90-A210-2DFC4B1546C4}" dt="2020-10-14T23:16:55.888" v="92" actId="1076"/>
        <pc:sldMkLst>
          <pc:docMk/>
          <pc:sldMk cId="2381957840" sldId="545"/>
        </pc:sldMkLst>
      </pc:sldChg>
      <pc:sldChg chg="modNotes">
        <pc:chgData name="安斉 敏明" userId="1db150e35d8d8b0d" providerId="LiveId" clId="{F6FC409F-6AD5-4C90-A210-2DFC4B1546C4}" dt="2020-10-14T23:16:31.010" v="80" actId="1076"/>
        <pc:sldMkLst>
          <pc:docMk/>
          <pc:sldMk cId="2726679728" sldId="546"/>
        </pc:sldMkLst>
      </pc:sldChg>
      <pc:sldChg chg="modNotes">
        <pc:chgData name="安斉 敏明" userId="1db150e35d8d8b0d" providerId="LiveId" clId="{F6FC409F-6AD5-4C90-A210-2DFC4B1546C4}" dt="2020-10-14T23:21:38.800" v="136" actId="14100"/>
        <pc:sldMkLst>
          <pc:docMk/>
          <pc:sldMk cId="271341838" sldId="555"/>
        </pc:sldMkLst>
      </pc:sldChg>
      <pc:sldChg chg="modNotes">
        <pc:chgData name="安斉 敏明" userId="1db150e35d8d8b0d" providerId="LiveId" clId="{F6FC409F-6AD5-4C90-A210-2DFC4B1546C4}" dt="2020-10-14T23:15:03.428" v="64" actId="1076"/>
        <pc:sldMkLst>
          <pc:docMk/>
          <pc:sldMk cId="2729525954" sldId="556"/>
        </pc:sldMkLst>
      </pc:sldChg>
      <pc:sldChg chg="modNotes">
        <pc:chgData name="安斉 敏明" userId="1db150e35d8d8b0d" providerId="LiveId" clId="{F6FC409F-6AD5-4C90-A210-2DFC4B1546C4}" dt="2020-10-14T23:23:30.349" v="163"/>
        <pc:sldMkLst>
          <pc:docMk/>
          <pc:sldMk cId="2461153240" sldId="557"/>
        </pc:sldMkLst>
      </pc:sldChg>
      <pc:sldChg chg="modNotes">
        <pc:chgData name="安斉 敏明" userId="1db150e35d8d8b0d" providerId="LiveId" clId="{F6FC409F-6AD5-4C90-A210-2DFC4B1546C4}" dt="2020-10-14T23:16:50.544" v="91" actId="1076"/>
        <pc:sldMkLst>
          <pc:docMk/>
          <pc:sldMk cId="43077266" sldId="558"/>
        </pc:sldMkLst>
      </pc:sldChg>
      <pc:sldChg chg="modNotes">
        <pc:chgData name="安斉 敏明" userId="1db150e35d8d8b0d" providerId="LiveId" clId="{F6FC409F-6AD5-4C90-A210-2DFC4B1546C4}" dt="2020-10-14T23:15:10.306" v="65" actId="1076"/>
        <pc:sldMkLst>
          <pc:docMk/>
          <pc:sldMk cId="1744913515" sldId="559"/>
        </pc:sldMkLst>
      </pc:sldChg>
      <pc:sldChg chg="modNotes">
        <pc:chgData name="安斉 敏明" userId="1db150e35d8d8b0d" providerId="LiveId" clId="{F6FC409F-6AD5-4C90-A210-2DFC4B1546C4}" dt="2020-10-14T23:16:04.303" v="76" actId="14100"/>
        <pc:sldMkLst>
          <pc:docMk/>
          <pc:sldMk cId="3332273570" sldId="560"/>
        </pc:sldMkLst>
      </pc:sldChg>
      <pc:sldChg chg="modNotes">
        <pc:chgData name="安斉 敏明" userId="1db150e35d8d8b0d" providerId="LiveId" clId="{F6FC409F-6AD5-4C90-A210-2DFC4B1546C4}" dt="2020-10-14T23:17:49.867" v="103" actId="1076"/>
        <pc:sldMkLst>
          <pc:docMk/>
          <pc:sldMk cId="308139763" sldId="561"/>
        </pc:sldMkLst>
      </pc:sldChg>
      <pc:sldChg chg="modNotes">
        <pc:chgData name="安斉 敏明" userId="1db150e35d8d8b0d" providerId="LiveId" clId="{F6FC409F-6AD5-4C90-A210-2DFC4B1546C4}" dt="2020-10-14T23:28:50.166" v="282"/>
        <pc:sldMkLst>
          <pc:docMk/>
          <pc:sldMk cId="4157293628" sldId="562"/>
        </pc:sldMkLst>
      </pc:sldChg>
      <pc:sldChg chg="modNotes">
        <pc:chgData name="安斉 敏明" userId="1db150e35d8d8b0d" providerId="LiveId" clId="{F6FC409F-6AD5-4C90-A210-2DFC4B1546C4}" dt="2020-10-14T23:19:11.444" v="118" actId="1076"/>
        <pc:sldMkLst>
          <pc:docMk/>
          <pc:sldMk cId="862439152" sldId="563"/>
        </pc:sldMkLst>
      </pc:sldChg>
      <pc:sldChg chg="modNotes">
        <pc:chgData name="安斉 敏明" userId="1db150e35d8d8b0d" providerId="LiveId" clId="{F6FC409F-6AD5-4C90-A210-2DFC4B1546C4}" dt="2020-10-14T23:19:27.160" v="122" actId="1076"/>
        <pc:sldMkLst>
          <pc:docMk/>
          <pc:sldMk cId="1298343886" sldId="564"/>
        </pc:sldMkLst>
      </pc:sldChg>
      <pc:sldChg chg="modNotes">
        <pc:chgData name="安斉 敏明" userId="1db150e35d8d8b0d" providerId="LiveId" clId="{F6FC409F-6AD5-4C90-A210-2DFC4B1546C4}" dt="2020-10-14T23:21:05.589" v="130" actId="14100"/>
        <pc:sldMkLst>
          <pc:docMk/>
          <pc:sldMk cId="687057125" sldId="565"/>
        </pc:sldMkLst>
      </pc:sldChg>
      <pc:sldChg chg="modNotes">
        <pc:chgData name="安斉 敏明" userId="1db150e35d8d8b0d" providerId="LiveId" clId="{F6FC409F-6AD5-4C90-A210-2DFC4B1546C4}" dt="2020-10-14T23:21:28.104" v="134" actId="1076"/>
        <pc:sldMkLst>
          <pc:docMk/>
          <pc:sldMk cId="2236166374" sldId="566"/>
        </pc:sldMkLst>
      </pc:sldChg>
      <pc:sldChg chg="modNotes">
        <pc:chgData name="安斉 敏明" userId="1db150e35d8d8b0d" providerId="LiveId" clId="{F6FC409F-6AD5-4C90-A210-2DFC4B1546C4}" dt="2020-10-14T23:21:49.616" v="138" actId="14100"/>
        <pc:sldMkLst>
          <pc:docMk/>
          <pc:sldMk cId="396480172" sldId="567"/>
        </pc:sldMkLst>
      </pc:sldChg>
      <pc:sldChg chg="modNotes">
        <pc:chgData name="安斉 敏明" userId="1db150e35d8d8b0d" providerId="LiveId" clId="{F6FC409F-6AD5-4C90-A210-2DFC4B1546C4}" dt="2020-10-14T23:42:52.302" v="597" actId="1076"/>
        <pc:sldMkLst>
          <pc:docMk/>
          <pc:sldMk cId="1885651177" sldId="575"/>
        </pc:sldMkLst>
      </pc:sldChg>
      <pc:sldChg chg="modSp mod modNotes">
        <pc:chgData name="安斉 敏明" userId="1db150e35d8d8b0d" providerId="LiveId" clId="{F6FC409F-6AD5-4C90-A210-2DFC4B1546C4}" dt="2020-10-15T00:31:51.314" v="623" actId="207"/>
        <pc:sldMkLst>
          <pc:docMk/>
          <pc:sldMk cId="196791337" sldId="594"/>
        </pc:sldMkLst>
        <pc:spChg chg="mod">
          <ac:chgData name="安斉 敏明" userId="1db150e35d8d8b0d" providerId="LiveId" clId="{F6FC409F-6AD5-4C90-A210-2DFC4B1546C4}" dt="2020-10-15T00:31:51.314" v="623" actId="207"/>
          <ac:spMkLst>
            <pc:docMk/>
            <pc:sldMk cId="196791337" sldId="594"/>
            <ac:spMk id="4" creationId="{671EE8E1-BA55-4D79-B92C-5A86F1512B3E}"/>
          </ac:spMkLst>
        </pc:spChg>
      </pc:sldChg>
      <pc:sldChg chg="modNotes">
        <pc:chgData name="安斉 敏明" userId="1db150e35d8d8b0d" providerId="LiveId" clId="{F6FC409F-6AD5-4C90-A210-2DFC4B1546C4}" dt="2020-10-14T23:33:31.181" v="363"/>
        <pc:sldMkLst>
          <pc:docMk/>
          <pc:sldMk cId="1110518661" sldId="602"/>
        </pc:sldMkLst>
      </pc:sldChg>
      <pc:sldChg chg="modNotes">
        <pc:chgData name="安斉 敏明" userId="1db150e35d8d8b0d" providerId="LiveId" clId="{F6FC409F-6AD5-4C90-A210-2DFC4B1546C4}" dt="2020-10-14T23:33:41.771" v="368"/>
        <pc:sldMkLst>
          <pc:docMk/>
          <pc:sldMk cId="3463874858" sldId="603"/>
        </pc:sldMkLst>
      </pc:sldChg>
      <pc:sldChg chg="modNotes">
        <pc:chgData name="安斉 敏明" userId="1db150e35d8d8b0d" providerId="LiveId" clId="{F6FC409F-6AD5-4C90-A210-2DFC4B1546C4}" dt="2020-10-14T23:33:50.134" v="372"/>
        <pc:sldMkLst>
          <pc:docMk/>
          <pc:sldMk cId="3572531767" sldId="604"/>
        </pc:sldMkLst>
      </pc:sldChg>
      <pc:sldChg chg="modNotes">
        <pc:chgData name="安斉 敏明" userId="1db150e35d8d8b0d" providerId="LiveId" clId="{F6FC409F-6AD5-4C90-A210-2DFC4B1546C4}" dt="2020-10-14T23:34:07.909" v="378" actId="1076"/>
        <pc:sldMkLst>
          <pc:docMk/>
          <pc:sldMk cId="3655939723" sldId="605"/>
        </pc:sldMkLst>
      </pc:sldChg>
      <pc:sldChg chg="modNotes">
        <pc:chgData name="安斉 敏明" userId="1db150e35d8d8b0d" providerId="LiveId" clId="{F6FC409F-6AD5-4C90-A210-2DFC4B1546C4}" dt="2020-10-14T23:34:14.164" v="384"/>
        <pc:sldMkLst>
          <pc:docMk/>
          <pc:sldMk cId="212188115" sldId="606"/>
        </pc:sldMkLst>
      </pc:sldChg>
      <pc:sldChg chg="modNotes">
        <pc:chgData name="安斉 敏明" userId="1db150e35d8d8b0d" providerId="LiveId" clId="{F6FC409F-6AD5-4C90-A210-2DFC4B1546C4}" dt="2020-10-14T23:34:21.489" v="389"/>
        <pc:sldMkLst>
          <pc:docMk/>
          <pc:sldMk cId="4078096459" sldId="607"/>
        </pc:sldMkLst>
      </pc:sldChg>
      <pc:sldChg chg="modNotes">
        <pc:chgData name="安斉 敏明" userId="1db150e35d8d8b0d" providerId="LiveId" clId="{F6FC409F-6AD5-4C90-A210-2DFC4B1546C4}" dt="2020-10-14T23:34:32.249" v="395"/>
        <pc:sldMkLst>
          <pc:docMk/>
          <pc:sldMk cId="1266479350" sldId="608"/>
        </pc:sldMkLst>
      </pc:sldChg>
      <pc:sldChg chg="modNotes">
        <pc:chgData name="安斉 敏明" userId="1db150e35d8d8b0d" providerId="LiveId" clId="{F6FC409F-6AD5-4C90-A210-2DFC4B1546C4}" dt="2020-10-14T23:34:53.210" v="405" actId="1076"/>
        <pc:sldMkLst>
          <pc:docMk/>
          <pc:sldMk cId="2113067332" sldId="609"/>
        </pc:sldMkLst>
      </pc:sldChg>
      <pc:sldChg chg="modNotes">
        <pc:chgData name="安斉 敏明" userId="1db150e35d8d8b0d" providerId="LiveId" clId="{F6FC409F-6AD5-4C90-A210-2DFC4B1546C4}" dt="2020-10-14T23:35:04.960" v="411" actId="6549"/>
        <pc:sldMkLst>
          <pc:docMk/>
          <pc:sldMk cId="2641105560" sldId="610"/>
        </pc:sldMkLst>
      </pc:sldChg>
      <pc:sldChg chg="modNotes">
        <pc:chgData name="安斉 敏明" userId="1db150e35d8d8b0d" providerId="LiveId" clId="{F6FC409F-6AD5-4C90-A210-2DFC4B1546C4}" dt="2020-10-14T23:35:13.212" v="416"/>
        <pc:sldMkLst>
          <pc:docMk/>
          <pc:sldMk cId="1549427934" sldId="611"/>
        </pc:sldMkLst>
      </pc:sldChg>
      <pc:sldChg chg="modNotes">
        <pc:chgData name="安斉 敏明" userId="1db150e35d8d8b0d" providerId="LiveId" clId="{F6FC409F-6AD5-4C90-A210-2DFC4B1546C4}" dt="2020-10-14T23:35:43.078" v="423" actId="1076"/>
        <pc:sldMkLst>
          <pc:docMk/>
          <pc:sldMk cId="4273119712" sldId="612"/>
        </pc:sldMkLst>
      </pc:sldChg>
      <pc:sldChg chg="modNotes">
        <pc:chgData name="安斉 敏明" userId="1db150e35d8d8b0d" providerId="LiveId" clId="{F6FC409F-6AD5-4C90-A210-2DFC4B1546C4}" dt="2020-10-14T23:36:10.794" v="430"/>
        <pc:sldMkLst>
          <pc:docMk/>
          <pc:sldMk cId="4096179638" sldId="613"/>
        </pc:sldMkLst>
      </pc:sldChg>
      <pc:sldChg chg="modNotes">
        <pc:chgData name="安斉 敏明" userId="1db150e35d8d8b0d" providerId="LiveId" clId="{F6FC409F-6AD5-4C90-A210-2DFC4B1546C4}" dt="2020-10-14T23:36:46.483" v="444"/>
        <pc:sldMkLst>
          <pc:docMk/>
          <pc:sldMk cId="1509297884" sldId="614"/>
        </pc:sldMkLst>
      </pc:sldChg>
      <pc:sldChg chg="modNotes">
        <pc:chgData name="安斉 敏明" userId="1db150e35d8d8b0d" providerId="LiveId" clId="{F6FC409F-6AD5-4C90-A210-2DFC4B1546C4}" dt="2020-10-14T23:36:57.207" v="449"/>
        <pc:sldMkLst>
          <pc:docMk/>
          <pc:sldMk cId="3245825719" sldId="615"/>
        </pc:sldMkLst>
      </pc:sldChg>
      <pc:sldChg chg="modNotes">
        <pc:chgData name="安斉 敏明" userId="1db150e35d8d8b0d" providerId="LiveId" clId="{F6FC409F-6AD5-4C90-A210-2DFC4B1546C4}" dt="2020-10-14T23:37:05.839" v="454"/>
        <pc:sldMkLst>
          <pc:docMk/>
          <pc:sldMk cId="3983711163" sldId="616"/>
        </pc:sldMkLst>
      </pc:sldChg>
      <pc:sldChg chg="modNotes">
        <pc:chgData name="安斉 敏明" userId="1db150e35d8d8b0d" providerId="LiveId" clId="{F6FC409F-6AD5-4C90-A210-2DFC4B1546C4}" dt="2020-10-14T23:37:44.855" v="470"/>
        <pc:sldMkLst>
          <pc:docMk/>
          <pc:sldMk cId="1174973590" sldId="617"/>
        </pc:sldMkLst>
      </pc:sldChg>
      <pc:sldChg chg="modNotes">
        <pc:chgData name="安斉 敏明" userId="1db150e35d8d8b0d" providerId="LiveId" clId="{F6FC409F-6AD5-4C90-A210-2DFC4B1546C4}" dt="2020-10-14T23:37:56.253" v="475"/>
        <pc:sldMkLst>
          <pc:docMk/>
          <pc:sldMk cId="2625647729" sldId="618"/>
        </pc:sldMkLst>
      </pc:sldChg>
      <pc:sldChg chg="modNotes">
        <pc:chgData name="安斉 敏明" userId="1db150e35d8d8b0d" providerId="LiveId" clId="{F6FC409F-6AD5-4C90-A210-2DFC4B1546C4}" dt="2020-10-14T23:39:47.898" v="525"/>
        <pc:sldMkLst>
          <pc:docMk/>
          <pc:sldMk cId="3410549683" sldId="619"/>
        </pc:sldMkLst>
      </pc:sldChg>
      <pc:sldChg chg="modNotes">
        <pc:chgData name="安斉 敏明" userId="1db150e35d8d8b0d" providerId="LiveId" clId="{F6FC409F-6AD5-4C90-A210-2DFC4B1546C4}" dt="2020-10-14T23:40:17.347" v="533" actId="1076"/>
        <pc:sldMkLst>
          <pc:docMk/>
          <pc:sldMk cId="2697141050" sldId="621"/>
        </pc:sldMkLst>
      </pc:sldChg>
      <pc:sldChg chg="modNotes">
        <pc:chgData name="安斉 敏明" userId="1db150e35d8d8b0d" providerId="LiveId" clId="{F6FC409F-6AD5-4C90-A210-2DFC4B1546C4}" dt="2020-10-14T23:40:41.123" v="543" actId="1076"/>
        <pc:sldMkLst>
          <pc:docMk/>
          <pc:sldMk cId="2897881347" sldId="622"/>
        </pc:sldMkLst>
      </pc:sldChg>
      <pc:sldChg chg="modNotes">
        <pc:chgData name="安斉 敏明" userId="1db150e35d8d8b0d" providerId="LiveId" clId="{F6FC409F-6AD5-4C90-A210-2DFC4B1546C4}" dt="2020-10-14T23:40:47.435" v="548"/>
        <pc:sldMkLst>
          <pc:docMk/>
          <pc:sldMk cId="1313867803" sldId="623"/>
        </pc:sldMkLst>
      </pc:sldChg>
      <pc:sldChg chg="modNotes">
        <pc:chgData name="安斉 敏明" userId="1db150e35d8d8b0d" providerId="LiveId" clId="{F6FC409F-6AD5-4C90-A210-2DFC4B1546C4}" dt="2020-10-14T23:41:04.496" v="555"/>
        <pc:sldMkLst>
          <pc:docMk/>
          <pc:sldMk cId="3332810290" sldId="624"/>
        </pc:sldMkLst>
      </pc:sldChg>
      <pc:sldChg chg="modNotes">
        <pc:chgData name="安斉 敏明" userId="1db150e35d8d8b0d" providerId="LiveId" clId="{F6FC409F-6AD5-4C90-A210-2DFC4B1546C4}" dt="2020-10-14T23:41:16.944" v="561"/>
        <pc:sldMkLst>
          <pc:docMk/>
          <pc:sldMk cId="4042032279" sldId="625"/>
        </pc:sldMkLst>
      </pc:sldChg>
      <pc:sldChg chg="modNotes">
        <pc:chgData name="安斉 敏明" userId="1db150e35d8d8b0d" providerId="LiveId" clId="{F6FC409F-6AD5-4C90-A210-2DFC4B1546C4}" dt="2020-10-14T23:41:38.046" v="570"/>
        <pc:sldMkLst>
          <pc:docMk/>
          <pc:sldMk cId="161367935" sldId="626"/>
        </pc:sldMkLst>
      </pc:sldChg>
      <pc:sldChg chg="modNotes">
        <pc:chgData name="安斉 敏明" userId="1db150e35d8d8b0d" providerId="LiveId" clId="{F6FC409F-6AD5-4C90-A210-2DFC4B1546C4}" dt="2020-10-14T23:42:01.241" v="578"/>
        <pc:sldMkLst>
          <pc:docMk/>
          <pc:sldMk cId="662021351" sldId="628"/>
        </pc:sldMkLst>
      </pc:sldChg>
      <pc:sldChg chg="modNotes">
        <pc:chgData name="安斉 敏明" userId="1db150e35d8d8b0d" providerId="LiveId" clId="{F6FC409F-6AD5-4C90-A210-2DFC4B1546C4}" dt="2020-10-14T23:42:21.944" v="587"/>
        <pc:sldMkLst>
          <pc:docMk/>
          <pc:sldMk cId="483048101" sldId="629"/>
        </pc:sldMkLst>
      </pc:sldChg>
      <pc:sldChg chg="modNotes">
        <pc:chgData name="安斉 敏明" userId="1db150e35d8d8b0d" providerId="LiveId" clId="{F6FC409F-6AD5-4C90-A210-2DFC4B1546C4}" dt="2020-10-14T23:43:09.236" v="605"/>
        <pc:sldMkLst>
          <pc:docMk/>
          <pc:sldMk cId="1437633557" sldId="630"/>
        </pc:sldMkLst>
      </pc:sldChg>
      <pc:sldChg chg="modNotes">
        <pc:chgData name="安斉 敏明" userId="1db150e35d8d8b0d" providerId="LiveId" clId="{F6FC409F-6AD5-4C90-A210-2DFC4B1546C4}" dt="2020-10-14T23:43:37.033" v="614" actId="1076"/>
        <pc:sldMkLst>
          <pc:docMk/>
          <pc:sldMk cId="557770424" sldId="631"/>
        </pc:sldMkLst>
      </pc:sldChg>
      <pc:sldChg chg="modNotes">
        <pc:chgData name="安斉 敏明" userId="1db150e35d8d8b0d" providerId="LiveId" clId="{F6FC409F-6AD5-4C90-A210-2DFC4B1546C4}" dt="2020-10-14T23:43:54.548" v="622"/>
        <pc:sldMkLst>
          <pc:docMk/>
          <pc:sldMk cId="1124703529" sldId="632"/>
        </pc:sldMkLst>
      </pc:sldChg>
      <pc:sldChg chg="modNotes">
        <pc:chgData name="安斉 敏明" userId="1db150e35d8d8b0d" providerId="LiveId" clId="{F6FC409F-6AD5-4C90-A210-2DFC4B1546C4}" dt="2020-10-14T23:09:49.328" v="2" actId="1076"/>
        <pc:sldMkLst>
          <pc:docMk/>
          <pc:sldMk cId="2058768864" sldId="643"/>
        </pc:sldMkLst>
      </pc:sldChg>
      <pc:sldChg chg="modNotes">
        <pc:chgData name="安斉 敏明" userId="1db150e35d8d8b0d" providerId="LiveId" clId="{F6FC409F-6AD5-4C90-A210-2DFC4B1546C4}" dt="2020-10-14T23:09:55.893" v="3" actId="1076"/>
        <pc:sldMkLst>
          <pc:docMk/>
          <pc:sldMk cId="3182357993" sldId="644"/>
        </pc:sldMkLst>
      </pc:sldChg>
      <pc:sldChg chg="modNotes">
        <pc:chgData name="安斉 敏明" userId="1db150e35d8d8b0d" providerId="LiveId" clId="{F6FC409F-6AD5-4C90-A210-2DFC4B1546C4}" dt="2020-10-14T23:10:11.893" v="5" actId="1076"/>
        <pc:sldMkLst>
          <pc:docMk/>
          <pc:sldMk cId="98435948" sldId="645"/>
        </pc:sldMkLst>
      </pc:sldChg>
      <pc:sldChg chg="modNotes">
        <pc:chgData name="安斉 敏明" userId="1db150e35d8d8b0d" providerId="LiveId" clId="{F6FC409F-6AD5-4C90-A210-2DFC4B1546C4}" dt="2020-10-14T23:10:17.037" v="7" actId="1076"/>
        <pc:sldMkLst>
          <pc:docMk/>
          <pc:sldMk cId="2855645814" sldId="646"/>
        </pc:sldMkLst>
      </pc:sldChg>
      <pc:sldChg chg="modNotes">
        <pc:chgData name="安斉 敏明" userId="1db150e35d8d8b0d" providerId="LiveId" clId="{F6FC409F-6AD5-4C90-A210-2DFC4B1546C4}" dt="2020-10-14T23:10:26.160" v="9" actId="1076"/>
        <pc:sldMkLst>
          <pc:docMk/>
          <pc:sldMk cId="2628315555" sldId="647"/>
        </pc:sldMkLst>
      </pc:sldChg>
      <pc:sldChg chg="modNotes">
        <pc:chgData name="安斉 敏明" userId="1db150e35d8d8b0d" providerId="LiveId" clId="{F6FC409F-6AD5-4C90-A210-2DFC4B1546C4}" dt="2020-10-14T23:10:31.403" v="10" actId="1076"/>
        <pc:sldMkLst>
          <pc:docMk/>
          <pc:sldMk cId="1857687744" sldId="648"/>
        </pc:sldMkLst>
      </pc:sldChg>
      <pc:sldChg chg="modNotes">
        <pc:chgData name="安斉 敏明" userId="1db150e35d8d8b0d" providerId="LiveId" clId="{F6FC409F-6AD5-4C90-A210-2DFC4B1546C4}" dt="2020-10-14T23:10:35.725" v="11" actId="1076"/>
        <pc:sldMkLst>
          <pc:docMk/>
          <pc:sldMk cId="658804316" sldId="649"/>
        </pc:sldMkLst>
      </pc:sldChg>
      <pc:sldChg chg="modNotes">
        <pc:chgData name="安斉 敏明" userId="1db150e35d8d8b0d" providerId="LiveId" clId="{F6FC409F-6AD5-4C90-A210-2DFC4B1546C4}" dt="2020-10-14T23:10:40.894" v="12" actId="1076"/>
        <pc:sldMkLst>
          <pc:docMk/>
          <pc:sldMk cId="1009509261" sldId="650"/>
        </pc:sldMkLst>
      </pc:sldChg>
      <pc:sldChg chg="modNotes">
        <pc:chgData name="安斉 敏明" userId="1db150e35d8d8b0d" providerId="LiveId" clId="{F6FC409F-6AD5-4C90-A210-2DFC4B1546C4}" dt="2020-10-14T23:10:44.514" v="13" actId="1076"/>
        <pc:sldMkLst>
          <pc:docMk/>
          <pc:sldMk cId="2517656942" sldId="651"/>
        </pc:sldMkLst>
      </pc:sldChg>
      <pc:sldChg chg="modNotes">
        <pc:chgData name="安斉 敏明" userId="1db150e35d8d8b0d" providerId="LiveId" clId="{F6FC409F-6AD5-4C90-A210-2DFC4B1546C4}" dt="2020-10-14T23:10:49.329" v="14" actId="1076"/>
        <pc:sldMkLst>
          <pc:docMk/>
          <pc:sldMk cId="3988134707" sldId="652"/>
        </pc:sldMkLst>
      </pc:sldChg>
      <pc:sldChg chg="modNotes">
        <pc:chgData name="安斉 敏明" userId="1db150e35d8d8b0d" providerId="LiveId" clId="{F6FC409F-6AD5-4C90-A210-2DFC4B1546C4}" dt="2020-10-14T23:11:02.771" v="16" actId="14100"/>
        <pc:sldMkLst>
          <pc:docMk/>
          <pc:sldMk cId="4264328516" sldId="653"/>
        </pc:sldMkLst>
      </pc:sldChg>
      <pc:sldChg chg="modNotes">
        <pc:chgData name="安斉 敏明" userId="1db150e35d8d8b0d" providerId="LiveId" clId="{F6FC409F-6AD5-4C90-A210-2DFC4B1546C4}" dt="2020-10-14T23:11:09.268" v="17" actId="1076"/>
        <pc:sldMkLst>
          <pc:docMk/>
          <pc:sldMk cId="2175491115" sldId="654"/>
        </pc:sldMkLst>
      </pc:sldChg>
      <pc:sldChg chg="modNotes">
        <pc:chgData name="安斉 敏明" userId="1db150e35d8d8b0d" providerId="LiveId" clId="{F6FC409F-6AD5-4C90-A210-2DFC4B1546C4}" dt="2020-10-14T23:11:18.710" v="19" actId="1076"/>
        <pc:sldMkLst>
          <pc:docMk/>
          <pc:sldMk cId="2001443293" sldId="655"/>
        </pc:sldMkLst>
      </pc:sldChg>
      <pc:sldChg chg="modNotes">
        <pc:chgData name="安斉 敏明" userId="1db150e35d8d8b0d" providerId="LiveId" clId="{F6FC409F-6AD5-4C90-A210-2DFC4B1546C4}" dt="2020-10-14T23:11:28.170" v="21" actId="14100"/>
        <pc:sldMkLst>
          <pc:docMk/>
          <pc:sldMk cId="2353838327" sldId="656"/>
        </pc:sldMkLst>
      </pc:sldChg>
      <pc:sldChg chg="modNotes">
        <pc:chgData name="安斉 敏明" userId="1db150e35d8d8b0d" providerId="LiveId" clId="{F6FC409F-6AD5-4C90-A210-2DFC4B1546C4}" dt="2020-10-14T23:11:46.273" v="25" actId="14100"/>
        <pc:sldMkLst>
          <pc:docMk/>
          <pc:sldMk cId="3331900134" sldId="657"/>
        </pc:sldMkLst>
      </pc:sldChg>
      <pc:sldChg chg="modNotes">
        <pc:chgData name="安斉 敏明" userId="1db150e35d8d8b0d" providerId="LiveId" clId="{F6FC409F-6AD5-4C90-A210-2DFC4B1546C4}" dt="2020-10-14T23:12:00.241" v="29" actId="1076"/>
        <pc:sldMkLst>
          <pc:docMk/>
          <pc:sldMk cId="1473938034" sldId="658"/>
        </pc:sldMkLst>
      </pc:sldChg>
      <pc:sldChg chg="modNotes">
        <pc:chgData name="安斉 敏明" userId="1db150e35d8d8b0d" providerId="LiveId" clId="{F6FC409F-6AD5-4C90-A210-2DFC4B1546C4}" dt="2020-10-14T23:12:22.904" v="33" actId="1076"/>
        <pc:sldMkLst>
          <pc:docMk/>
          <pc:sldMk cId="2073717399" sldId="659"/>
        </pc:sldMkLst>
      </pc:sldChg>
      <pc:sldChg chg="modNotes">
        <pc:chgData name="安斉 敏明" userId="1db150e35d8d8b0d" providerId="LiveId" clId="{F6FC409F-6AD5-4C90-A210-2DFC4B1546C4}" dt="2020-10-14T23:12:31.561" v="35" actId="1076"/>
        <pc:sldMkLst>
          <pc:docMk/>
          <pc:sldMk cId="100559823" sldId="660"/>
        </pc:sldMkLst>
      </pc:sldChg>
      <pc:sldChg chg="modNotes">
        <pc:chgData name="安斉 敏明" userId="1db150e35d8d8b0d" providerId="LiveId" clId="{F6FC409F-6AD5-4C90-A210-2DFC4B1546C4}" dt="2020-10-14T23:12:48.030" v="39" actId="14100"/>
        <pc:sldMkLst>
          <pc:docMk/>
          <pc:sldMk cId="2146238731" sldId="661"/>
        </pc:sldMkLst>
      </pc:sldChg>
      <pc:sldChg chg="modNotes">
        <pc:chgData name="安斉 敏明" userId="1db150e35d8d8b0d" providerId="LiveId" clId="{F6FC409F-6AD5-4C90-A210-2DFC4B1546C4}" dt="2020-10-14T23:12:55.706" v="41" actId="14100"/>
        <pc:sldMkLst>
          <pc:docMk/>
          <pc:sldMk cId="1866987299" sldId="662"/>
        </pc:sldMkLst>
      </pc:sldChg>
      <pc:sldChg chg="modNotes">
        <pc:chgData name="安斉 敏明" userId="1db150e35d8d8b0d" providerId="LiveId" clId="{F6FC409F-6AD5-4C90-A210-2DFC4B1546C4}" dt="2020-10-14T23:13:05.179" v="43" actId="1076"/>
        <pc:sldMkLst>
          <pc:docMk/>
          <pc:sldMk cId="533239380" sldId="663"/>
        </pc:sldMkLst>
      </pc:sldChg>
      <pc:sldChg chg="modNotes">
        <pc:chgData name="安斉 敏明" userId="1db150e35d8d8b0d" providerId="LiveId" clId="{F6FC409F-6AD5-4C90-A210-2DFC4B1546C4}" dt="2020-10-14T23:13:13.351" v="45" actId="14100"/>
        <pc:sldMkLst>
          <pc:docMk/>
          <pc:sldMk cId="2728330531" sldId="664"/>
        </pc:sldMkLst>
      </pc:sldChg>
      <pc:sldChg chg="modNotes">
        <pc:chgData name="安斉 敏明" userId="1db150e35d8d8b0d" providerId="LiveId" clId="{F6FC409F-6AD5-4C90-A210-2DFC4B1546C4}" dt="2020-10-14T23:28:57.423" v="283" actId="14100"/>
        <pc:sldMkLst>
          <pc:docMk/>
          <pc:sldMk cId="1270685971" sldId="668"/>
        </pc:sldMkLst>
      </pc:sldChg>
      <pc:sldChg chg="modNotes">
        <pc:chgData name="安斉 敏明" userId="1db150e35d8d8b0d" providerId="LiveId" clId="{F6FC409F-6AD5-4C90-A210-2DFC4B1546C4}" dt="2020-10-14T23:38:14.750" v="485"/>
        <pc:sldMkLst>
          <pc:docMk/>
          <pc:sldMk cId="1618582219" sldId="672"/>
        </pc:sldMkLst>
      </pc:sldChg>
      <pc:sldChg chg="modNotes">
        <pc:chgData name="安斉 敏明" userId="1db150e35d8d8b0d" providerId="LiveId" clId="{F6FC409F-6AD5-4C90-A210-2DFC4B1546C4}" dt="2020-10-14T23:39:57.038" v="526" actId="1076"/>
        <pc:sldMkLst>
          <pc:docMk/>
          <pc:sldMk cId="4178172215" sldId="673"/>
        </pc:sldMkLst>
      </pc:sldChg>
      <pc:sldChg chg="modNotes">
        <pc:chgData name="安斉 敏明" userId="1db150e35d8d8b0d" providerId="LiveId" clId="{F6FC409F-6AD5-4C90-A210-2DFC4B1546C4}" dt="2020-10-14T23:38:31.662" v="490"/>
        <pc:sldMkLst>
          <pc:docMk/>
          <pc:sldMk cId="954064991" sldId="674"/>
        </pc:sldMkLst>
      </pc:sldChg>
      <pc:sldChg chg="modNotes">
        <pc:chgData name="安斉 敏明" userId="1db150e35d8d8b0d" providerId="LiveId" clId="{F6FC409F-6AD5-4C90-A210-2DFC4B1546C4}" dt="2020-10-14T23:38:54.170" v="499" actId="1076"/>
        <pc:sldMkLst>
          <pc:docMk/>
          <pc:sldMk cId="729906238" sldId="675"/>
        </pc:sldMkLst>
      </pc:sldChg>
      <pc:sldChg chg="modNotes">
        <pc:chgData name="安斉 敏明" userId="1db150e35d8d8b0d" providerId="LiveId" clId="{F6FC409F-6AD5-4C90-A210-2DFC4B1546C4}" dt="2020-10-14T23:23:17.007" v="158"/>
        <pc:sldMkLst>
          <pc:docMk/>
          <pc:sldMk cId="2329606315" sldId="676"/>
        </pc:sldMkLst>
      </pc:sldChg>
      <pc:sldChg chg="modNotes">
        <pc:chgData name="安斉 敏明" userId="1db150e35d8d8b0d" providerId="LiveId" clId="{F6FC409F-6AD5-4C90-A210-2DFC4B1546C4}" dt="2020-10-14T23:23:56.433" v="175"/>
        <pc:sldMkLst>
          <pc:docMk/>
          <pc:sldMk cId="1750405288" sldId="677"/>
        </pc:sldMkLst>
      </pc:sldChg>
      <pc:sldChg chg="modNotes">
        <pc:chgData name="安斉 敏明" userId="1db150e35d8d8b0d" providerId="LiveId" clId="{F6FC409F-6AD5-4C90-A210-2DFC4B1546C4}" dt="2020-10-14T23:24:37.618" v="190"/>
        <pc:sldMkLst>
          <pc:docMk/>
          <pc:sldMk cId="2872576860" sldId="678"/>
        </pc:sldMkLst>
      </pc:sldChg>
      <pc:sldChg chg="modNotes">
        <pc:chgData name="安斉 敏明" userId="1db150e35d8d8b0d" providerId="LiveId" clId="{F6FC409F-6AD5-4C90-A210-2DFC4B1546C4}" dt="2020-10-14T23:24:59.966" v="199"/>
        <pc:sldMkLst>
          <pc:docMk/>
          <pc:sldMk cId="2109368252" sldId="679"/>
        </pc:sldMkLst>
      </pc:sldChg>
      <pc:sldChg chg="modNotes">
        <pc:chgData name="安斉 敏明" userId="1db150e35d8d8b0d" providerId="LiveId" clId="{F6FC409F-6AD5-4C90-A210-2DFC4B1546C4}" dt="2020-10-14T23:25:35.064" v="213"/>
        <pc:sldMkLst>
          <pc:docMk/>
          <pc:sldMk cId="1720986191" sldId="680"/>
        </pc:sldMkLst>
      </pc:sldChg>
      <pc:sldChg chg="modNotes">
        <pc:chgData name="安斉 敏明" userId="1db150e35d8d8b0d" providerId="LiveId" clId="{F6FC409F-6AD5-4C90-A210-2DFC4B1546C4}" dt="2020-10-14T23:25:53.990" v="220"/>
        <pc:sldMkLst>
          <pc:docMk/>
          <pc:sldMk cId="2143980915" sldId="681"/>
        </pc:sldMkLst>
      </pc:sldChg>
      <pc:sldChg chg="modNotes">
        <pc:chgData name="安斉 敏明" userId="1db150e35d8d8b0d" providerId="LiveId" clId="{F6FC409F-6AD5-4C90-A210-2DFC4B1546C4}" dt="2020-10-14T23:26:16.618" v="228"/>
        <pc:sldMkLst>
          <pc:docMk/>
          <pc:sldMk cId="4154360963" sldId="682"/>
        </pc:sldMkLst>
      </pc:sldChg>
      <pc:sldChg chg="modNotes">
        <pc:chgData name="安斉 敏明" userId="1db150e35d8d8b0d" providerId="LiveId" clId="{F6FC409F-6AD5-4C90-A210-2DFC4B1546C4}" dt="2020-10-14T23:26:45.014" v="238"/>
        <pc:sldMkLst>
          <pc:docMk/>
          <pc:sldMk cId="1493516661" sldId="683"/>
        </pc:sldMkLst>
      </pc:sldChg>
      <pc:sldChg chg="modNotes">
        <pc:chgData name="安斉 敏明" userId="1db150e35d8d8b0d" providerId="LiveId" clId="{F6FC409F-6AD5-4C90-A210-2DFC4B1546C4}" dt="2020-10-14T23:27:08.781" v="246"/>
        <pc:sldMkLst>
          <pc:docMk/>
          <pc:sldMk cId="2186170540" sldId="684"/>
        </pc:sldMkLst>
      </pc:sldChg>
      <pc:sldChg chg="modNotes">
        <pc:chgData name="安斉 敏明" userId="1db150e35d8d8b0d" providerId="LiveId" clId="{F6FC409F-6AD5-4C90-A210-2DFC4B1546C4}" dt="2020-10-14T23:27:34.805" v="254"/>
        <pc:sldMkLst>
          <pc:docMk/>
          <pc:sldMk cId="2539775766" sldId="685"/>
        </pc:sldMkLst>
      </pc:sldChg>
      <pc:sldChg chg="modNotes">
        <pc:chgData name="安斉 敏明" userId="1db150e35d8d8b0d" providerId="LiveId" clId="{F6FC409F-6AD5-4C90-A210-2DFC4B1546C4}" dt="2020-10-14T23:28:41.967" v="277" actId="1076"/>
        <pc:sldMkLst>
          <pc:docMk/>
          <pc:sldMk cId="916440459" sldId="686"/>
        </pc:sldMkLst>
      </pc:sldChg>
      <pc:sldChg chg="modNotes">
        <pc:chgData name="安斉 敏明" userId="1db150e35d8d8b0d" providerId="LiveId" clId="{F6FC409F-6AD5-4C90-A210-2DFC4B1546C4}" dt="2020-10-14T23:29:28.178" v="289"/>
        <pc:sldMkLst>
          <pc:docMk/>
          <pc:sldMk cId="3868290809" sldId="687"/>
        </pc:sldMkLst>
      </pc:sldChg>
      <pc:sldChg chg="modNotes">
        <pc:chgData name="安斉 敏明" userId="1db150e35d8d8b0d" providerId="LiveId" clId="{F6FC409F-6AD5-4C90-A210-2DFC4B1546C4}" dt="2020-10-14T23:30:15.957" v="304" actId="1076"/>
        <pc:sldMkLst>
          <pc:docMk/>
          <pc:sldMk cId="1234767660" sldId="688"/>
        </pc:sldMkLst>
      </pc:sldChg>
      <pc:sldChg chg="modNotes">
        <pc:chgData name="安斉 敏明" userId="1db150e35d8d8b0d" providerId="LiveId" clId="{F6FC409F-6AD5-4C90-A210-2DFC4B1546C4}" dt="2020-10-14T23:31:37.211" v="329" actId="1076"/>
        <pc:sldMkLst>
          <pc:docMk/>
          <pc:sldMk cId="1171070737" sldId="689"/>
        </pc:sldMkLst>
      </pc:sldChg>
      <pc:sldChg chg="modNotes">
        <pc:chgData name="安斉 敏明" userId="1db150e35d8d8b0d" providerId="LiveId" clId="{F6FC409F-6AD5-4C90-A210-2DFC4B1546C4}" dt="2020-10-14T23:32:03.595" v="336"/>
        <pc:sldMkLst>
          <pc:docMk/>
          <pc:sldMk cId="4075793170" sldId="690"/>
        </pc:sldMkLst>
      </pc:sldChg>
      <pc:sldChg chg="modNotes">
        <pc:chgData name="安斉 敏明" userId="1db150e35d8d8b0d" providerId="LiveId" clId="{F6FC409F-6AD5-4C90-A210-2DFC4B1546C4}" dt="2020-10-14T23:32:45.444" v="350" actId="14100"/>
        <pc:sldMkLst>
          <pc:docMk/>
          <pc:sldMk cId="707639465" sldId="691"/>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8693"/>
          </a:xfrm>
          <a:prstGeom prst="rect">
            <a:avLst/>
          </a:prstGeom>
        </p:spPr>
        <p:txBody>
          <a:bodyPr vert="horz" lIns="93351" tIns="46676" rIns="93351" bIns="4667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1"/>
            <a:ext cx="2949787" cy="498693"/>
          </a:xfrm>
          <a:prstGeom prst="rect">
            <a:avLst/>
          </a:prstGeom>
        </p:spPr>
        <p:txBody>
          <a:bodyPr vert="horz" lIns="93351" tIns="46676" rIns="93351" bIns="46676" rtlCol="0"/>
          <a:lstStyle>
            <a:lvl1pPr algn="r">
              <a:defRPr sz="1200"/>
            </a:lvl1pPr>
          </a:lstStyle>
          <a:p>
            <a:fld id="{9D1AD62F-975F-4B36-A827-DF66D0B18FF6}" type="datetimeFigureOut">
              <a:rPr kumimoji="1" lang="ja-JP" altLang="en-US" smtClean="0"/>
              <a:t>2021/2/3</a:t>
            </a:fld>
            <a:endParaRPr kumimoji="1" lang="ja-JP" altLang="en-US"/>
          </a:p>
        </p:txBody>
      </p:sp>
      <p:sp>
        <p:nvSpPr>
          <p:cNvPr id="4" name="スライド イメージ プレースホルダー 3"/>
          <p:cNvSpPr>
            <a:spLocks noGrp="1" noRot="1" noChangeAspect="1"/>
          </p:cNvSpPr>
          <p:nvPr>
            <p:ph type="sldImg" idx="2"/>
          </p:nvPr>
        </p:nvSpPr>
        <p:spPr>
          <a:xfrm>
            <a:off x="420688" y="1241425"/>
            <a:ext cx="5965825" cy="3355975"/>
          </a:xfrm>
          <a:prstGeom prst="rect">
            <a:avLst/>
          </a:prstGeom>
          <a:noFill/>
          <a:ln w="12700">
            <a:solidFill>
              <a:prstClr val="black"/>
            </a:solidFill>
          </a:ln>
        </p:spPr>
        <p:txBody>
          <a:bodyPr vert="horz" lIns="93351" tIns="46676" rIns="93351" bIns="46676"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3351" tIns="46676" rIns="93351" bIns="4667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3351" tIns="46676" rIns="93351" bIns="4667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3351" tIns="46676" rIns="93351" bIns="46676" rtlCol="0" anchor="b"/>
          <a:lstStyle>
            <a:lvl1pPr algn="r">
              <a:defRPr sz="1200"/>
            </a:lvl1pPr>
          </a:lstStyle>
          <a:p>
            <a:fld id="{9AD1D87B-58CC-4845-B2EA-49BD1F0AA197}" type="slidenum">
              <a:rPr kumimoji="1" lang="ja-JP" altLang="en-US" smtClean="0"/>
              <a:t>‹#›</a:t>
            </a:fld>
            <a:endParaRPr kumimoji="1" lang="ja-JP" altLang="en-US"/>
          </a:p>
        </p:txBody>
      </p:sp>
    </p:spTree>
    <p:extLst>
      <p:ext uri="{BB962C8B-B14F-4D97-AF65-F5344CB8AC3E}">
        <p14:creationId xmlns:p14="http://schemas.microsoft.com/office/powerpoint/2010/main" val="33665949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 イメージ プレースホルダー 5"/>
          <p:cNvSpPr>
            <a:spLocks noGrp="1" noRot="1" noChangeAspect="1"/>
          </p:cNvSpPr>
          <p:nvPr>
            <p:ph type="sldImg"/>
          </p:nvPr>
        </p:nvSpPr>
        <p:spPr>
          <a:xfrm>
            <a:off x="592138" y="1239838"/>
            <a:ext cx="5400675" cy="3038475"/>
          </a:xfrm>
        </p:spPr>
      </p:sp>
      <p:sp>
        <p:nvSpPr>
          <p:cNvPr id="7" name="ノート プレースホルダー 6"/>
          <p:cNvSpPr>
            <a:spLocks noGrp="1"/>
          </p:cNvSpPr>
          <p:nvPr>
            <p:ph type="body" idx="1"/>
          </p:nvPr>
        </p:nvSpPr>
        <p:spPr>
          <a:xfrm>
            <a:off x="570418" y="5136706"/>
            <a:ext cx="5445760" cy="3913614"/>
          </a:xfrm>
        </p:spPr>
        <p:txBody>
          <a:bodyPr/>
          <a:lstStyle/>
          <a:p>
            <a:endParaRPr kumimoji="1" lang="ja-JP" altLang="en-US" dirty="0"/>
          </a:p>
        </p:txBody>
      </p:sp>
    </p:spTree>
    <p:extLst>
      <p:ext uri="{BB962C8B-B14F-4D97-AF65-F5344CB8AC3E}">
        <p14:creationId xmlns:p14="http://schemas.microsoft.com/office/powerpoint/2010/main" val="2064883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補足説明</a:t>
            </a:r>
            <a:r>
              <a:rPr lang="en-US" altLang="ja-JP" dirty="0"/>
              <a:t>】</a:t>
            </a:r>
          </a:p>
          <a:p>
            <a:pPr marL="175033" indent="-175033">
              <a:buFont typeface="Arial" panose="020B0604020202020204" pitchFamily="34" charset="0"/>
              <a:buChar char="•"/>
            </a:pPr>
            <a:r>
              <a:rPr lang="ja-JP" altLang="en-US" dirty="0"/>
              <a:t>放送を活用した情報伝達</a:t>
            </a:r>
            <a:r>
              <a:rPr lang="zh-TW" altLang="en-US" dirty="0"/>
              <a:t>（</a:t>
            </a:r>
            <a:r>
              <a:rPr lang="ja-JP" altLang="en-US" dirty="0"/>
              <a:t>百合</a:t>
            </a:r>
            <a:r>
              <a:rPr lang="ja-JP" altLang="en-US" dirty="0" smtClean="0"/>
              <a:t>地区</a:t>
            </a:r>
            <a:r>
              <a:rPr lang="ja-JP" altLang="en-US" dirty="0"/>
              <a:t>防災会：兵庫県　豊岡市</a:t>
            </a:r>
            <a:r>
              <a:rPr lang="zh-TW" altLang="en-US" dirty="0"/>
              <a:t>）</a:t>
            </a:r>
            <a:endParaRPr lang="en-US" altLang="ja-JP" dirty="0"/>
          </a:p>
          <a:p>
            <a:pPr lvl="1"/>
            <a:r>
              <a:rPr lang="ja-JP" altLang="en-US" dirty="0"/>
              <a:t>どのようにしたら確実に情報が伝えられるのか、地域で考えることも大切です（防災行政無線は、屋内にいると聞こえない場合があります）。</a:t>
            </a:r>
          </a:p>
          <a:p>
            <a:endParaRPr lang="en-US" altLang="ja-JP" dirty="0"/>
          </a:p>
          <a:p>
            <a:pPr marL="175033" indent="-175033">
              <a:buFont typeface="Arial" panose="020B0604020202020204" pitchFamily="34" charset="0"/>
              <a:buChar char="•"/>
            </a:pPr>
            <a:r>
              <a:rPr lang="ja-JP" altLang="en-US" dirty="0"/>
              <a:t>ブロックごとに被害状況を報告</a:t>
            </a:r>
            <a:endParaRPr lang="en-US" altLang="ja-JP" dirty="0"/>
          </a:p>
          <a:p>
            <a:r>
              <a:rPr lang="ja-JP" altLang="en-US" dirty="0"/>
              <a:t>　 </a:t>
            </a:r>
            <a:r>
              <a:rPr lang="zh-TW" altLang="en-US" dirty="0"/>
              <a:t>（</a:t>
            </a:r>
            <a:r>
              <a:rPr lang="ja-JP" altLang="en-US" dirty="0"/>
              <a:t>清水区折戸五区自主防災部会：静岡県　静岡市</a:t>
            </a:r>
            <a:r>
              <a:rPr lang="zh-TW" altLang="en-US" dirty="0"/>
              <a:t>）</a:t>
            </a:r>
            <a:endParaRPr lang="en-US" altLang="ja-JP" dirty="0"/>
          </a:p>
          <a:p>
            <a:pPr lvl="1"/>
            <a:r>
              <a:rPr lang="ja-JP" altLang="en-US" dirty="0"/>
              <a:t>災害が発生すると、全体の状況を把握するのに時間がかかります。このように、地区の世帯をいくつかのグループに分け、そのグループの代表がグループごとの被害状況をまとめて報告する仕組みがあると、地域全体の状況を把握しやすいです。</a:t>
            </a:r>
          </a:p>
          <a:p>
            <a:endParaRPr lang="en-US" altLang="ja-JP" dirty="0"/>
          </a:p>
          <a:p>
            <a:pPr lvl="1"/>
            <a:endParaRPr lang="en-US" altLang="ja-JP" dirty="0"/>
          </a:p>
        </p:txBody>
      </p:sp>
      <p:sp>
        <p:nvSpPr>
          <p:cNvPr id="4" name="スライド番号プレースホルダー 3"/>
          <p:cNvSpPr>
            <a:spLocks noGrp="1"/>
          </p:cNvSpPr>
          <p:nvPr>
            <p:ph type="sldNum" sz="quarter" idx="5"/>
          </p:nvPr>
        </p:nvSpPr>
        <p:spPr>
          <a:xfrm>
            <a:off x="2968244" y="8824953"/>
            <a:ext cx="2949787" cy="498692"/>
          </a:xfrm>
        </p:spPr>
        <p:txBody>
          <a:bodyPr/>
          <a:lstStyle/>
          <a:p>
            <a:r>
              <a:rPr lang="en-US" altLang="ja-JP" dirty="0"/>
              <a:t>7</a:t>
            </a:r>
            <a:endParaRPr lang="ja-JP" altLang="en-US" dirty="0"/>
          </a:p>
        </p:txBody>
      </p:sp>
      <p:sp>
        <p:nvSpPr>
          <p:cNvPr id="6" name="スライド イメージ プレースホルダー 5">
            <a:extLst>
              <a:ext uri="{FF2B5EF4-FFF2-40B4-BE49-F238E27FC236}">
                <a16:creationId xmlns:a16="http://schemas.microsoft.com/office/drawing/2014/main" id="{03DEDD12-0419-4CC4-9309-34F9DC1F5C37}"/>
              </a:ext>
            </a:extLst>
          </p:cNvPr>
          <p:cNvSpPr>
            <a:spLocks noGrp="1" noRot="1" noChangeAspect="1"/>
          </p:cNvSpPr>
          <p:nvPr>
            <p:ph type="sldImg"/>
          </p:nvPr>
        </p:nvSpPr>
        <p:spPr>
          <a:xfrm>
            <a:off x="815975" y="1241425"/>
            <a:ext cx="5016500" cy="2820988"/>
          </a:xfrm>
        </p:spPr>
      </p:sp>
    </p:spTree>
    <p:extLst>
      <p:ext uri="{BB962C8B-B14F-4D97-AF65-F5344CB8AC3E}">
        <p14:creationId xmlns:p14="http://schemas.microsoft.com/office/powerpoint/2010/main" val="2663101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補足説明</a:t>
            </a:r>
            <a:r>
              <a:rPr lang="en-US" altLang="ja-JP" dirty="0"/>
              <a:t>】</a:t>
            </a:r>
          </a:p>
          <a:p>
            <a:pPr marL="175033" indent="-175033">
              <a:buFont typeface="Arial" panose="020B0604020202020204" pitchFamily="34" charset="0"/>
              <a:buChar char="•"/>
            </a:pPr>
            <a:r>
              <a:rPr lang="ja-JP" altLang="en-US" dirty="0"/>
              <a:t>情報収集・伝達の中でも住民の安否の情報は重要です。</a:t>
            </a:r>
            <a:endParaRPr lang="en-US" altLang="ja-JP" dirty="0"/>
          </a:p>
          <a:p>
            <a:pPr marL="175033" indent="-175033">
              <a:buFont typeface="Arial" panose="020B0604020202020204" pitchFamily="34" charset="0"/>
              <a:buChar char="•"/>
            </a:pPr>
            <a:r>
              <a:rPr lang="ja-JP" altLang="en-US" dirty="0"/>
              <a:t>受講者に、「皆さんの地域では住民の安否確認の方法は決まっていますか？」と投げかけます。</a:t>
            </a:r>
            <a:endParaRPr lang="en-US" altLang="ja-JP" dirty="0"/>
          </a:p>
          <a:p>
            <a:r>
              <a:rPr lang="ja-JP" altLang="en-US" dirty="0"/>
              <a:t>（何人かの受講者を指名して、答えてもらってもいいでしょう。）</a:t>
            </a:r>
          </a:p>
          <a:p>
            <a:endParaRPr lang="ja-JP" altLang="en-US" dirty="0"/>
          </a:p>
        </p:txBody>
      </p:sp>
      <p:sp>
        <p:nvSpPr>
          <p:cNvPr id="4" name="スライド番号プレースホルダー 3"/>
          <p:cNvSpPr>
            <a:spLocks noGrp="1"/>
          </p:cNvSpPr>
          <p:nvPr>
            <p:ph type="sldNum" sz="quarter" idx="5"/>
          </p:nvPr>
        </p:nvSpPr>
        <p:spPr>
          <a:xfrm>
            <a:off x="3096784" y="8696921"/>
            <a:ext cx="2949787" cy="498692"/>
          </a:xfrm>
        </p:spPr>
        <p:txBody>
          <a:bodyPr/>
          <a:lstStyle/>
          <a:p>
            <a:r>
              <a:rPr lang="en-US" altLang="ja-JP" dirty="0"/>
              <a:t>8</a:t>
            </a:r>
            <a:endParaRPr lang="ja-JP" altLang="en-US" dirty="0"/>
          </a:p>
        </p:txBody>
      </p:sp>
      <p:sp>
        <p:nvSpPr>
          <p:cNvPr id="7" name="スライド イメージ プレースホルダー 6">
            <a:extLst>
              <a:ext uri="{FF2B5EF4-FFF2-40B4-BE49-F238E27FC236}">
                <a16:creationId xmlns:a16="http://schemas.microsoft.com/office/drawing/2014/main" id="{F23471B7-356B-4DA3-8116-624B24FFD227}"/>
              </a:ext>
            </a:extLst>
          </p:cNvPr>
          <p:cNvSpPr>
            <a:spLocks noGrp="1" noRot="1" noChangeAspect="1"/>
          </p:cNvSpPr>
          <p:nvPr>
            <p:ph type="sldImg"/>
          </p:nvPr>
        </p:nvSpPr>
        <p:spPr>
          <a:xfrm>
            <a:off x="917575" y="1109663"/>
            <a:ext cx="4972050" cy="2797175"/>
          </a:xfrm>
        </p:spPr>
      </p:sp>
    </p:spTree>
    <p:extLst>
      <p:ext uri="{BB962C8B-B14F-4D97-AF65-F5344CB8AC3E}">
        <p14:creationId xmlns:p14="http://schemas.microsoft.com/office/powerpoint/2010/main" val="3196127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補足説明</a:t>
            </a:r>
            <a:r>
              <a:rPr lang="en-US" altLang="ja-JP" dirty="0"/>
              <a:t>】</a:t>
            </a:r>
          </a:p>
          <a:p>
            <a:pPr marL="175033" indent="-175033">
              <a:buFont typeface="Arial" panose="020B0604020202020204" pitchFamily="34" charset="0"/>
              <a:buChar char="•"/>
            </a:pPr>
            <a:r>
              <a:rPr lang="ja-JP" altLang="en-US" dirty="0"/>
              <a:t>目印を利用した安否確認（鈎取ニュータウン町内会：宮城県 仙台市）</a:t>
            </a:r>
            <a:endParaRPr lang="en-US" altLang="ja-JP" dirty="0"/>
          </a:p>
          <a:p>
            <a:pPr lvl="1"/>
            <a:r>
              <a:rPr lang="ja-JP" altLang="en-US" dirty="0"/>
              <a:t>このように、無事かどうかの目印を玄関に掲げると、安否確認を簡単に素早く行うことができます。そのためには、地域の皆さんが「災害時にはこのようにする」というルールを実行できるようになっている必要があります。</a:t>
            </a:r>
          </a:p>
          <a:p>
            <a:pPr marL="175033" indent="-175033">
              <a:buFont typeface="Arial" panose="020B0604020202020204" pitchFamily="34" charset="0"/>
              <a:buChar char="•"/>
            </a:pPr>
            <a:endParaRPr lang="ja-JP" altLang="en-US" dirty="0"/>
          </a:p>
          <a:p>
            <a:r>
              <a:rPr lang="en-US" altLang="ja-JP" dirty="0"/>
              <a:t>	</a:t>
            </a:r>
          </a:p>
          <a:p>
            <a:pPr marL="175033" indent="-175033">
              <a:buFont typeface="Arial" panose="020B0604020202020204" pitchFamily="34" charset="0"/>
              <a:buChar char="•"/>
            </a:pPr>
            <a:r>
              <a:rPr lang="ja-JP" altLang="en-US" dirty="0"/>
              <a:t>ホワイトボードを利用した安否確認（グランフォーレ戸塚ヒルブリーズ自治会：神奈川県 横浜市）</a:t>
            </a:r>
            <a:endParaRPr lang="en-US" altLang="ja-JP" dirty="0"/>
          </a:p>
          <a:p>
            <a:pPr lvl="1"/>
            <a:r>
              <a:rPr lang="ja-JP" altLang="en-US" dirty="0"/>
              <a:t>このように、決まった箇所に安否情報を集約して記入、表示をしていると、誰が安否確認できていないのか、住民同士でも確認することができます。</a:t>
            </a:r>
          </a:p>
          <a:p>
            <a:pPr marL="175033" indent="-175033">
              <a:buFont typeface="Arial" panose="020B0604020202020204" pitchFamily="34" charset="0"/>
              <a:buChar char="•"/>
            </a:pPr>
            <a:endParaRPr lang="ja-JP" altLang="en-US" dirty="0"/>
          </a:p>
          <a:p>
            <a:endParaRPr lang="ja-JP" altLang="en-US" dirty="0"/>
          </a:p>
          <a:p>
            <a:endParaRPr lang="ja-JP" altLang="en-US" dirty="0"/>
          </a:p>
        </p:txBody>
      </p:sp>
      <p:sp>
        <p:nvSpPr>
          <p:cNvPr id="4" name="スライド番号プレースホルダー 3"/>
          <p:cNvSpPr>
            <a:spLocks noGrp="1"/>
          </p:cNvSpPr>
          <p:nvPr>
            <p:ph type="sldNum" sz="quarter" idx="5"/>
          </p:nvPr>
        </p:nvSpPr>
        <p:spPr>
          <a:xfrm>
            <a:off x="3101781" y="8669082"/>
            <a:ext cx="2949787" cy="498692"/>
          </a:xfrm>
        </p:spPr>
        <p:txBody>
          <a:bodyPr/>
          <a:lstStyle/>
          <a:p>
            <a:r>
              <a:rPr lang="en-US" altLang="ja-JP" dirty="0"/>
              <a:t>9</a:t>
            </a:r>
            <a:endParaRPr lang="ja-JP" altLang="en-US" dirty="0"/>
          </a:p>
        </p:txBody>
      </p:sp>
      <p:sp>
        <p:nvSpPr>
          <p:cNvPr id="6" name="スライド イメージ プレースホルダー 5">
            <a:extLst>
              <a:ext uri="{FF2B5EF4-FFF2-40B4-BE49-F238E27FC236}">
                <a16:creationId xmlns:a16="http://schemas.microsoft.com/office/drawing/2014/main" id="{212BC9A7-4649-4F7B-B125-6739603B720F}"/>
              </a:ext>
            </a:extLst>
          </p:cNvPr>
          <p:cNvSpPr>
            <a:spLocks noGrp="1" noRot="1" noChangeAspect="1"/>
          </p:cNvSpPr>
          <p:nvPr>
            <p:ph type="sldImg"/>
          </p:nvPr>
        </p:nvSpPr>
        <p:spPr>
          <a:xfrm>
            <a:off x="889000" y="1020763"/>
            <a:ext cx="5143500" cy="2892425"/>
          </a:xfrm>
        </p:spPr>
      </p:sp>
    </p:spTree>
    <p:extLst>
      <p:ext uri="{BB962C8B-B14F-4D97-AF65-F5344CB8AC3E}">
        <p14:creationId xmlns:p14="http://schemas.microsoft.com/office/powerpoint/2010/main" val="1100425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補足説明</a:t>
            </a:r>
            <a:r>
              <a:rPr lang="en-US" altLang="ja-JP" dirty="0"/>
              <a:t>】</a:t>
            </a:r>
          </a:p>
          <a:p>
            <a:pPr marL="175033" indent="-175033">
              <a:buFont typeface="Arial" panose="020B0604020202020204" pitchFamily="34" charset="0"/>
              <a:buChar char="•"/>
            </a:pPr>
            <a:r>
              <a:rPr lang="ja-JP" altLang="en-US" dirty="0">
                <a:latin typeface="+mj-ea"/>
                <a:ea typeface="+mj-ea"/>
              </a:rPr>
              <a:t>マップを利用した安否確認</a:t>
            </a:r>
            <a:r>
              <a:rPr lang="zh-TW" altLang="en-US" dirty="0">
                <a:latin typeface="游ゴシック Light" panose="020B0300000000000000" pitchFamily="50" charset="-128"/>
                <a:ea typeface="游ゴシック Light" panose="020B0300000000000000" pitchFamily="50" charset="-128"/>
              </a:rPr>
              <a:t>（能登半島地震：石川県 輪島市）</a:t>
            </a:r>
            <a:endParaRPr lang="en-US" altLang="ja-JP" dirty="0">
              <a:latin typeface="游ゴシック Light" panose="020B0300000000000000" pitchFamily="50" charset="-128"/>
              <a:ea typeface="游ゴシック Light" panose="020B0300000000000000" pitchFamily="50" charset="-128"/>
            </a:endParaRPr>
          </a:p>
          <a:p>
            <a:pPr lvl="1"/>
            <a:r>
              <a:rPr lang="ja-JP" altLang="en-US" dirty="0"/>
              <a:t>自力での避難が困難な人は、災害が発生した場合、安否の情報を発信することも困難なため、安否の確認が難しい。</a:t>
            </a:r>
            <a:endParaRPr lang="en-US" altLang="ja-JP" dirty="0"/>
          </a:p>
          <a:p>
            <a:pPr lvl="1"/>
            <a:r>
              <a:rPr lang="ja-JP" altLang="en-US" dirty="0"/>
              <a:t>この事例のように、避難行動を支援すべき人の所在地を地図にしておくことで、その人達の安否確認や避難行動の支援にも役立ちます。</a:t>
            </a:r>
          </a:p>
          <a:p>
            <a:pPr lvl="1"/>
            <a:r>
              <a:rPr lang="ja-JP" altLang="en-US" dirty="0"/>
              <a:t>また、在宅医療を受けている方や障害者など、在宅での避難を行う場合の、物資の支援などにも役立ちます。</a:t>
            </a:r>
            <a:r>
              <a:rPr lang="en-US" altLang="ja-JP" dirty="0"/>
              <a:t>	</a:t>
            </a:r>
            <a:endParaRPr lang="ja-JP" altLang="en-US" dirty="0"/>
          </a:p>
          <a:p>
            <a:endParaRPr lang="ja-JP" altLang="en-US" dirty="0"/>
          </a:p>
        </p:txBody>
      </p:sp>
      <p:sp>
        <p:nvSpPr>
          <p:cNvPr id="4" name="スライド番号プレースホルダー 3"/>
          <p:cNvSpPr>
            <a:spLocks noGrp="1"/>
          </p:cNvSpPr>
          <p:nvPr>
            <p:ph type="sldNum" sz="quarter" idx="5"/>
          </p:nvPr>
        </p:nvSpPr>
        <p:spPr>
          <a:xfrm>
            <a:off x="2994299" y="8806808"/>
            <a:ext cx="2949787" cy="498692"/>
          </a:xfrm>
        </p:spPr>
        <p:txBody>
          <a:bodyPr/>
          <a:lstStyle/>
          <a:p>
            <a:r>
              <a:rPr lang="en-US" altLang="ja-JP" dirty="0" smtClean="0"/>
              <a:t>10</a:t>
            </a:r>
            <a:endParaRPr lang="ja-JP" altLang="en-US" dirty="0"/>
          </a:p>
        </p:txBody>
      </p:sp>
      <p:sp>
        <p:nvSpPr>
          <p:cNvPr id="6" name="スライド イメージ プレースホルダー 5">
            <a:extLst>
              <a:ext uri="{FF2B5EF4-FFF2-40B4-BE49-F238E27FC236}">
                <a16:creationId xmlns:a16="http://schemas.microsoft.com/office/drawing/2014/main" id="{A64E3375-A547-4E99-A450-D0A90687040D}"/>
              </a:ext>
            </a:extLst>
          </p:cNvPr>
          <p:cNvSpPr>
            <a:spLocks noGrp="1" noRot="1" noChangeAspect="1"/>
          </p:cNvSpPr>
          <p:nvPr>
            <p:ph type="sldImg"/>
          </p:nvPr>
        </p:nvSpPr>
        <p:spPr>
          <a:xfrm>
            <a:off x="882650" y="1241425"/>
            <a:ext cx="5041900" cy="2835275"/>
          </a:xfrm>
        </p:spPr>
      </p:sp>
    </p:spTree>
    <p:extLst>
      <p:ext uri="{BB962C8B-B14F-4D97-AF65-F5344CB8AC3E}">
        <p14:creationId xmlns:p14="http://schemas.microsoft.com/office/powerpoint/2010/main" val="2687996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補足説明</a:t>
            </a:r>
            <a:r>
              <a:rPr lang="en-US" altLang="ja-JP" dirty="0"/>
              <a:t>】</a:t>
            </a:r>
          </a:p>
          <a:p>
            <a:pPr marL="175033" indent="-175033">
              <a:buFont typeface="Arial" panose="020B0604020202020204" pitchFamily="34" charset="0"/>
              <a:buChar char="•"/>
            </a:pPr>
            <a:r>
              <a:rPr lang="ja-JP" altLang="en-US" dirty="0"/>
              <a:t>中項目「１．地域の情報収集・伝達」で学んだことをまとめます。</a:t>
            </a:r>
          </a:p>
          <a:p>
            <a:endParaRPr lang="ja-JP" altLang="en-US" dirty="0"/>
          </a:p>
        </p:txBody>
      </p:sp>
      <p:sp>
        <p:nvSpPr>
          <p:cNvPr id="4" name="スライド番号プレースホルダー 3"/>
          <p:cNvSpPr>
            <a:spLocks noGrp="1"/>
          </p:cNvSpPr>
          <p:nvPr>
            <p:ph type="sldNum" sz="quarter" idx="5"/>
          </p:nvPr>
        </p:nvSpPr>
        <p:spPr>
          <a:xfrm>
            <a:off x="2943816" y="8696921"/>
            <a:ext cx="2949787" cy="498692"/>
          </a:xfrm>
        </p:spPr>
        <p:txBody>
          <a:bodyPr/>
          <a:lstStyle/>
          <a:p>
            <a:r>
              <a:rPr lang="en-US" altLang="ja-JP" dirty="0" smtClean="0"/>
              <a:t>11</a:t>
            </a:r>
            <a:endParaRPr lang="ja-JP" altLang="en-US" dirty="0"/>
          </a:p>
        </p:txBody>
      </p:sp>
      <p:sp>
        <p:nvSpPr>
          <p:cNvPr id="7" name="スライド イメージ プレースホルダー 6">
            <a:extLst>
              <a:ext uri="{FF2B5EF4-FFF2-40B4-BE49-F238E27FC236}">
                <a16:creationId xmlns:a16="http://schemas.microsoft.com/office/drawing/2014/main" id="{62550564-5B93-451C-8D69-FDD0966E1F30}"/>
              </a:ext>
            </a:extLst>
          </p:cNvPr>
          <p:cNvSpPr>
            <a:spLocks noGrp="1" noRot="1" noChangeAspect="1"/>
          </p:cNvSpPr>
          <p:nvPr>
            <p:ph type="sldImg"/>
          </p:nvPr>
        </p:nvSpPr>
        <p:spPr>
          <a:xfrm>
            <a:off x="933450" y="1241425"/>
            <a:ext cx="4940300" cy="2779713"/>
          </a:xfrm>
        </p:spPr>
      </p:sp>
    </p:spTree>
    <p:extLst>
      <p:ext uri="{BB962C8B-B14F-4D97-AF65-F5344CB8AC3E}">
        <p14:creationId xmlns:p14="http://schemas.microsoft.com/office/powerpoint/2010/main" val="3508648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a:xfrm>
            <a:off x="3259748" y="9032538"/>
            <a:ext cx="2949787" cy="498692"/>
          </a:xfrm>
        </p:spPr>
        <p:txBody>
          <a:bodyPr/>
          <a:lstStyle/>
          <a:p>
            <a:r>
              <a:rPr lang="en-US" altLang="ja-JP" dirty="0" smtClean="0"/>
              <a:t>12</a:t>
            </a:r>
            <a:endParaRPr lang="ja-JP" altLang="en-US" dirty="0"/>
          </a:p>
        </p:txBody>
      </p:sp>
      <p:sp>
        <p:nvSpPr>
          <p:cNvPr id="6" name="スライド イメージ プレースホルダー 5"/>
          <p:cNvSpPr>
            <a:spLocks noGrp="1" noRot="1" noChangeAspect="1"/>
          </p:cNvSpPr>
          <p:nvPr>
            <p:ph type="sldImg"/>
          </p:nvPr>
        </p:nvSpPr>
        <p:spPr>
          <a:xfrm>
            <a:off x="701675" y="657225"/>
            <a:ext cx="5487988" cy="3086100"/>
          </a:xfrm>
        </p:spPr>
      </p:sp>
      <p:sp>
        <p:nvSpPr>
          <p:cNvPr id="7" name="ノート プレースホルダー 6"/>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981099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70980" y="4375438"/>
            <a:ext cx="5354685" cy="5127213"/>
          </a:xfrm>
        </p:spPr>
        <p:txBody>
          <a:bodyPr/>
          <a:lstStyle/>
          <a:p>
            <a:r>
              <a:rPr lang="en-US" altLang="ja-JP" dirty="0"/>
              <a:t>【</a:t>
            </a:r>
            <a:r>
              <a:rPr lang="ja-JP" altLang="en-US" dirty="0"/>
              <a:t>補足説明</a:t>
            </a:r>
            <a:r>
              <a:rPr lang="en-US" altLang="ja-JP" dirty="0"/>
              <a:t>】</a:t>
            </a:r>
          </a:p>
          <a:p>
            <a:pPr marL="175033" indent="-175033">
              <a:buFont typeface="Arial" panose="020B0604020202020204" pitchFamily="34" charset="0"/>
              <a:buChar char="•"/>
            </a:pPr>
            <a:r>
              <a:rPr lang="ja-JP" altLang="en-US" dirty="0"/>
              <a:t>避難支援等関係者、要配慮者、避難行動要支援者の関係と自身の地域における該当者を平時から確認し、把握しておくことが大切です。</a:t>
            </a:r>
          </a:p>
          <a:p>
            <a:pPr marL="175033" indent="-175033">
              <a:buFont typeface="Arial" panose="020B0604020202020204" pitchFamily="34" charset="0"/>
              <a:buChar char="•"/>
            </a:pPr>
            <a:r>
              <a:rPr lang="ja-JP" altLang="en-US" dirty="0"/>
              <a:t>「ヘルプマーク」の人たちにも配慮が必要です。</a:t>
            </a:r>
          </a:p>
          <a:p>
            <a:pPr marL="175033" indent="-175033">
              <a:buFont typeface="Arial" panose="020B0604020202020204" pitchFamily="34" charset="0"/>
              <a:buChar char="•"/>
            </a:pPr>
            <a:r>
              <a:rPr lang="ja-JP" altLang="en-US" dirty="0"/>
              <a:t>ヘルプマークは、義足や人工関節を使用している方、内部障害や難病の方、または妊娠初期の方など、外見から分からなくても援助や配慮を必要としている方々が、周囲の方に配慮を必要としていることを知らせることができるマークです。（</a:t>
            </a:r>
            <a:r>
              <a:rPr lang="en-US" altLang="ja-JP" dirty="0"/>
              <a:t>JIS</a:t>
            </a:r>
            <a:r>
              <a:rPr lang="ja-JP" altLang="en-US" dirty="0"/>
              <a:t>規格）</a:t>
            </a:r>
          </a:p>
          <a:p>
            <a:pPr lvl="1"/>
            <a:r>
              <a:rPr lang="ja-JP" altLang="en-US" dirty="0"/>
              <a:t>（参考）ヘルプマーク</a:t>
            </a:r>
          </a:p>
          <a:p>
            <a:endParaRPr lang="en-US" altLang="ja-JP" dirty="0"/>
          </a:p>
          <a:p>
            <a:endParaRPr lang="en-US" altLang="ja-JP" dirty="0"/>
          </a:p>
          <a:p>
            <a:endParaRPr lang="en-US" altLang="ja-JP" dirty="0"/>
          </a:p>
          <a:p>
            <a:endParaRPr lang="en-US" altLang="ja-JP" dirty="0"/>
          </a:p>
          <a:p>
            <a:endParaRPr lang="en-US" altLang="ja-JP" dirty="0"/>
          </a:p>
          <a:p>
            <a:pPr marL="175033" indent="-175033">
              <a:buFont typeface="Arial" panose="020B0604020202020204" pitchFamily="34" charset="0"/>
              <a:buChar char="•"/>
            </a:pPr>
            <a:r>
              <a:rPr lang="en-US" altLang="ja-JP" dirty="0"/>
              <a:t>LGBT</a:t>
            </a:r>
            <a:r>
              <a:rPr lang="ja-JP" altLang="en-US" dirty="0"/>
              <a:t>とは、性的マイノリティの方で、女性同性愛者（レズビアン）、男性同性愛者（ゲイ）、両性愛者（バイセクシュアル）、トランスジェンダーの各単語の頭文字を組み合わせた表現です。</a:t>
            </a:r>
            <a:endParaRPr lang="en-US" altLang="ja-JP" dirty="0"/>
          </a:p>
          <a:p>
            <a:pPr marL="175033" indent="-175033">
              <a:buFont typeface="Arial" panose="020B0604020202020204" pitchFamily="34" charset="0"/>
              <a:buChar char="•"/>
            </a:pPr>
            <a:r>
              <a:rPr lang="ja-JP" altLang="en-US" dirty="0" smtClean="0"/>
              <a:t>要配慮者</a:t>
            </a:r>
            <a:r>
              <a:rPr lang="ja-JP" altLang="en-US" dirty="0"/>
              <a:t>名簿は要介護状態区分、障害支援区分、家族の状況等を考慮し、避難行動要支援者の要件を設定の上作成し、地域の避難時に特に支援が必要な要配慮者を把握します。</a:t>
            </a:r>
          </a:p>
        </p:txBody>
      </p:sp>
      <p:sp>
        <p:nvSpPr>
          <p:cNvPr id="4" name="スライド番号プレースホルダー 3"/>
          <p:cNvSpPr>
            <a:spLocks noGrp="1"/>
          </p:cNvSpPr>
          <p:nvPr>
            <p:ph type="sldNum" sz="quarter" idx="5"/>
          </p:nvPr>
        </p:nvSpPr>
        <p:spPr>
          <a:xfrm>
            <a:off x="2948701" y="8811814"/>
            <a:ext cx="2949787" cy="498692"/>
          </a:xfrm>
        </p:spPr>
        <p:txBody>
          <a:bodyPr/>
          <a:lstStyle/>
          <a:p>
            <a:r>
              <a:rPr lang="en-US" altLang="ja-JP" dirty="0" smtClean="0"/>
              <a:t>13</a:t>
            </a:r>
            <a:endParaRPr lang="ja-JP" altLang="en-US" dirty="0"/>
          </a:p>
        </p:txBody>
      </p:sp>
      <p:pic>
        <p:nvPicPr>
          <p:cNvPr id="5" name="図 4">
            <a:extLst>
              <a:ext uri="{FF2B5EF4-FFF2-40B4-BE49-F238E27FC236}">
                <a16:creationId xmlns:a16="http://schemas.microsoft.com/office/drawing/2014/main" id="{C775245A-35E6-4DD4-808B-DEE0AAA3CD87}"/>
              </a:ext>
            </a:extLst>
          </p:cNvPr>
          <p:cNvPicPr>
            <a:picLocks noChangeAspect="1"/>
          </p:cNvPicPr>
          <p:nvPr/>
        </p:nvPicPr>
        <p:blipFill>
          <a:blip r:embed="rId3"/>
          <a:stretch>
            <a:fillRect/>
          </a:stretch>
        </p:blipFill>
        <p:spPr>
          <a:xfrm>
            <a:off x="2876115" y="6123952"/>
            <a:ext cx="846970" cy="675759"/>
          </a:xfrm>
          <a:prstGeom prst="rect">
            <a:avLst/>
          </a:prstGeom>
        </p:spPr>
      </p:pic>
      <p:sp>
        <p:nvSpPr>
          <p:cNvPr id="9" name="スライド イメージ プレースホルダー 8">
            <a:extLst>
              <a:ext uri="{FF2B5EF4-FFF2-40B4-BE49-F238E27FC236}">
                <a16:creationId xmlns:a16="http://schemas.microsoft.com/office/drawing/2014/main" id="{9CF504B0-954F-46CF-BE34-48493DC128C8}"/>
              </a:ext>
            </a:extLst>
          </p:cNvPr>
          <p:cNvSpPr>
            <a:spLocks noGrp="1" noRot="1" noChangeAspect="1"/>
          </p:cNvSpPr>
          <p:nvPr>
            <p:ph type="sldImg"/>
          </p:nvPr>
        </p:nvSpPr>
        <p:spPr>
          <a:xfrm>
            <a:off x="925513" y="1127125"/>
            <a:ext cx="4954587" cy="2786063"/>
          </a:xfrm>
        </p:spPr>
      </p:sp>
    </p:spTree>
    <p:extLst>
      <p:ext uri="{BB962C8B-B14F-4D97-AF65-F5344CB8AC3E}">
        <p14:creationId xmlns:p14="http://schemas.microsoft.com/office/powerpoint/2010/main" val="252719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補足説明</a:t>
            </a:r>
            <a:r>
              <a:rPr lang="en-US" altLang="ja-JP" dirty="0"/>
              <a:t>】</a:t>
            </a:r>
          </a:p>
          <a:p>
            <a:pPr marL="175033" indent="-175033">
              <a:buFont typeface="Arial" panose="020B0604020202020204" pitchFamily="34" charset="0"/>
              <a:buChar char="•"/>
            </a:pPr>
            <a:r>
              <a:rPr lang="ja-JP" altLang="en-US" dirty="0"/>
              <a:t>普段利用しているサービスや支援が</a:t>
            </a:r>
            <a:r>
              <a:rPr lang="ja-JP" altLang="en-US" dirty="0" err="1"/>
              <a:t>うけられなるなどの</a:t>
            </a:r>
            <a:r>
              <a:rPr lang="ja-JP" altLang="en-US" dirty="0"/>
              <a:t>環境の変化、避難先でなじめなかったりなど、様々なリスクを抱えます。</a:t>
            </a:r>
            <a:endParaRPr lang="en-US" altLang="ja-JP" dirty="0"/>
          </a:p>
          <a:p>
            <a:pPr marL="175033" indent="-175033">
              <a:buFont typeface="Arial" panose="020B0604020202020204" pitchFamily="34" charset="0"/>
              <a:buChar char="•"/>
            </a:pPr>
            <a:r>
              <a:rPr lang="ja-JP" altLang="en-US" dirty="0"/>
              <a:t>困っていてもそれを表</a:t>
            </a:r>
            <a:r>
              <a:rPr lang="ja-JP" altLang="en-US" dirty="0" smtClean="0"/>
              <a:t>に出さない、出せない</a:t>
            </a:r>
            <a:r>
              <a:rPr lang="ja-JP" altLang="en-US" dirty="0"/>
              <a:t>要配慮者もいます。</a:t>
            </a:r>
            <a:endParaRPr lang="en-US" altLang="ja-JP" dirty="0"/>
          </a:p>
          <a:p>
            <a:pPr marL="175033" indent="-175033">
              <a:buFont typeface="Arial" panose="020B0604020202020204" pitchFamily="34" charset="0"/>
              <a:buChar char="•"/>
            </a:pPr>
            <a:r>
              <a:rPr lang="ja-JP" altLang="en-US" dirty="0"/>
              <a:t>地域には、どんな要配慮者が住んでいるのか、どんなことに困るのか、どんな支援が必要なのか、を理解しましょう。</a:t>
            </a:r>
            <a:endParaRPr lang="en-US" altLang="ja-JP" dirty="0"/>
          </a:p>
          <a:p>
            <a:pPr marL="175033" indent="-175033">
              <a:buFont typeface="Arial" panose="020B0604020202020204" pitchFamily="34" charset="0"/>
              <a:buChar char="•"/>
            </a:pPr>
            <a:r>
              <a:rPr lang="ja-JP" altLang="en-US" dirty="0"/>
              <a:t>支援には、専門的な能力やスキルが必要な場合もあるため、社会福祉協議会等とも協力するなどの支援体制づくりも大切です。</a:t>
            </a:r>
            <a:endParaRPr lang="en-US" altLang="ja-JP" dirty="0"/>
          </a:p>
          <a:p>
            <a:endParaRPr lang="ja-JP" altLang="en-US" dirty="0"/>
          </a:p>
        </p:txBody>
      </p:sp>
      <p:sp>
        <p:nvSpPr>
          <p:cNvPr id="4" name="スライド番号プレースホルダー 3"/>
          <p:cNvSpPr>
            <a:spLocks noGrp="1"/>
          </p:cNvSpPr>
          <p:nvPr>
            <p:ph type="sldNum" sz="quarter" idx="5"/>
          </p:nvPr>
        </p:nvSpPr>
        <p:spPr>
          <a:xfrm>
            <a:off x="3176693" y="8841590"/>
            <a:ext cx="2949787" cy="498692"/>
          </a:xfrm>
        </p:spPr>
        <p:txBody>
          <a:bodyPr/>
          <a:lstStyle/>
          <a:p>
            <a:r>
              <a:rPr lang="en-US" altLang="ja-JP" dirty="0" smtClean="0"/>
              <a:t>14</a:t>
            </a:r>
            <a:endParaRPr lang="ja-JP" altLang="en-US" dirty="0"/>
          </a:p>
        </p:txBody>
      </p:sp>
      <p:sp>
        <p:nvSpPr>
          <p:cNvPr id="7" name="スライド イメージ プレースホルダー 6">
            <a:extLst>
              <a:ext uri="{FF2B5EF4-FFF2-40B4-BE49-F238E27FC236}">
                <a16:creationId xmlns:a16="http://schemas.microsoft.com/office/drawing/2014/main" id="{FEA6170E-7C77-42BA-9CA1-5948ACA8D936}"/>
              </a:ext>
            </a:extLst>
          </p:cNvPr>
          <p:cNvSpPr>
            <a:spLocks noGrp="1" noRot="1" noChangeAspect="1"/>
          </p:cNvSpPr>
          <p:nvPr>
            <p:ph type="sldImg"/>
          </p:nvPr>
        </p:nvSpPr>
        <p:spPr>
          <a:xfrm>
            <a:off x="862013" y="989013"/>
            <a:ext cx="5194300" cy="2921000"/>
          </a:xfrm>
        </p:spPr>
      </p:sp>
    </p:spTree>
    <p:extLst>
      <p:ext uri="{BB962C8B-B14F-4D97-AF65-F5344CB8AC3E}">
        <p14:creationId xmlns:p14="http://schemas.microsoft.com/office/powerpoint/2010/main" val="2588583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866274" y="4783307"/>
            <a:ext cx="5024939" cy="3913614"/>
          </a:xfrm>
        </p:spPr>
        <p:txBody>
          <a:bodyPr/>
          <a:lstStyle/>
          <a:p>
            <a:r>
              <a:rPr lang="en-US" altLang="ja-JP" dirty="0"/>
              <a:t>【</a:t>
            </a:r>
            <a:r>
              <a:rPr lang="ja-JP" altLang="en-US" dirty="0"/>
              <a:t>補足説明</a:t>
            </a:r>
            <a:r>
              <a:rPr lang="en-US" altLang="ja-JP" dirty="0"/>
              <a:t>】</a:t>
            </a:r>
          </a:p>
          <a:p>
            <a:pPr marL="175033" indent="-175033">
              <a:buFont typeface="Arial" panose="020B0604020202020204" pitchFamily="34" charset="0"/>
              <a:buChar char="•"/>
            </a:pPr>
            <a:r>
              <a:rPr lang="ja-JP" altLang="en-US" dirty="0"/>
              <a:t>要配慮者とは、災害時に特に配慮や支援が必要な方です。災害時、被害を最小限とするためには、要配慮者の方への支援が必要</a:t>
            </a:r>
            <a:r>
              <a:rPr lang="ja-JP" altLang="en-US" dirty="0" smtClean="0"/>
              <a:t>です。</a:t>
            </a:r>
            <a:endParaRPr lang="en-US" altLang="ja-JP" dirty="0" smtClean="0"/>
          </a:p>
          <a:p>
            <a:pPr marL="175033" indent="-175033">
              <a:buFont typeface="Arial" panose="020B0604020202020204" pitchFamily="34" charset="0"/>
              <a:buChar char="•"/>
            </a:pPr>
            <a:r>
              <a:rPr lang="ja-JP" altLang="en-US" dirty="0" smtClean="0"/>
              <a:t>受講者</a:t>
            </a:r>
            <a:r>
              <a:rPr lang="ja-JP" altLang="en-US" dirty="0"/>
              <a:t>に、「今からワークショップをはじめます」、と宣言</a:t>
            </a:r>
            <a:r>
              <a:rPr lang="ja-JP" altLang="en-US" dirty="0" smtClean="0"/>
              <a:t>します</a:t>
            </a:r>
            <a:endParaRPr lang="en-US" altLang="ja-JP" dirty="0"/>
          </a:p>
          <a:p>
            <a:pPr marL="175033" indent="-175033">
              <a:buFont typeface="Arial" panose="020B0604020202020204" pitchFamily="34" charset="0"/>
              <a:buChar char="•"/>
            </a:pPr>
            <a:r>
              <a:rPr lang="ja-JP" altLang="en-US" dirty="0" smtClean="0"/>
              <a:t>受講者</a:t>
            </a:r>
            <a:r>
              <a:rPr lang="ja-JP" altLang="en-US" dirty="0"/>
              <a:t>に、「地域の中には、「自力で避難」することが困難な方々がいらっしゃいます。どのような方が避難が難しいと考えられるでしょうか？」と投げかけます。</a:t>
            </a:r>
          </a:p>
          <a:p>
            <a:endParaRPr lang="ja-JP" altLang="en-US" dirty="0"/>
          </a:p>
          <a:p>
            <a:endParaRPr lang="ja-JP" altLang="en-US" dirty="0"/>
          </a:p>
        </p:txBody>
      </p:sp>
      <p:sp>
        <p:nvSpPr>
          <p:cNvPr id="4" name="スライド番号プレースホルダー 3"/>
          <p:cNvSpPr>
            <a:spLocks noGrp="1"/>
          </p:cNvSpPr>
          <p:nvPr>
            <p:ph type="sldNum" sz="quarter" idx="5"/>
          </p:nvPr>
        </p:nvSpPr>
        <p:spPr>
          <a:xfrm>
            <a:off x="3046309" y="8696921"/>
            <a:ext cx="2949787" cy="498692"/>
          </a:xfrm>
        </p:spPr>
        <p:txBody>
          <a:bodyPr/>
          <a:lstStyle/>
          <a:p>
            <a:r>
              <a:rPr lang="en-US" altLang="ja-JP" dirty="0" smtClean="0"/>
              <a:t>15</a:t>
            </a:r>
            <a:endParaRPr lang="ja-JP" altLang="en-US" dirty="0"/>
          </a:p>
        </p:txBody>
      </p:sp>
      <p:sp>
        <p:nvSpPr>
          <p:cNvPr id="7" name="スライド イメージ プレースホルダー 6">
            <a:extLst>
              <a:ext uri="{FF2B5EF4-FFF2-40B4-BE49-F238E27FC236}">
                <a16:creationId xmlns:a16="http://schemas.microsoft.com/office/drawing/2014/main" id="{3460052E-4361-469A-8353-77BDB2446570}"/>
              </a:ext>
            </a:extLst>
          </p:cNvPr>
          <p:cNvSpPr>
            <a:spLocks noGrp="1" noRot="1" noChangeAspect="1"/>
          </p:cNvSpPr>
          <p:nvPr>
            <p:ph type="sldImg"/>
          </p:nvPr>
        </p:nvSpPr>
        <p:spPr>
          <a:xfrm>
            <a:off x="984250" y="1241425"/>
            <a:ext cx="4906963" cy="2760663"/>
          </a:xfrm>
        </p:spPr>
      </p:sp>
    </p:spTree>
    <p:extLst>
      <p:ext uri="{BB962C8B-B14F-4D97-AF65-F5344CB8AC3E}">
        <p14:creationId xmlns:p14="http://schemas.microsoft.com/office/powerpoint/2010/main" val="1940509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補足説明</a:t>
            </a:r>
            <a:r>
              <a:rPr lang="en-US" altLang="ja-JP" dirty="0"/>
              <a:t>】</a:t>
            </a:r>
          </a:p>
          <a:p>
            <a:pPr marL="175033" indent="-175033">
              <a:buFont typeface="Arial" panose="020B0604020202020204" pitchFamily="34" charset="0"/>
              <a:buChar char="•"/>
            </a:pPr>
            <a:r>
              <a:rPr lang="ja-JP" altLang="en-US" dirty="0"/>
              <a:t>要配慮者の特性</a:t>
            </a:r>
            <a:endParaRPr lang="en-US" altLang="ja-JP" dirty="0"/>
          </a:p>
          <a:p>
            <a:pPr marL="641789" lvl="1" indent="-175033">
              <a:buFont typeface="Arial" panose="020B0604020202020204" pitchFamily="34" charset="0"/>
              <a:buChar char="•"/>
            </a:pPr>
            <a:r>
              <a:rPr lang="ja-JP" altLang="en-US" dirty="0"/>
              <a:t>災害の危険を察知することが困難です。</a:t>
            </a:r>
            <a:endParaRPr lang="en-US" altLang="ja-JP" dirty="0"/>
          </a:p>
          <a:p>
            <a:pPr marL="641789" lvl="1" indent="-175033">
              <a:buFont typeface="Arial" panose="020B0604020202020204" pitchFamily="34" charset="0"/>
              <a:buChar char="•"/>
            </a:pPr>
            <a:r>
              <a:rPr lang="ja-JP" altLang="en-US" dirty="0"/>
              <a:t>自分の身に危険が差し迫っても、助けを求めることができない、もしくは困難です。</a:t>
            </a:r>
            <a:endParaRPr lang="en-US" altLang="ja-JP" dirty="0"/>
          </a:p>
          <a:p>
            <a:pPr marL="641789" lvl="1" indent="-175033">
              <a:buFont typeface="Arial" panose="020B0604020202020204" pitchFamily="34" charset="0"/>
              <a:buChar char="•"/>
            </a:pPr>
            <a:r>
              <a:rPr lang="ja-JP" altLang="en-US" dirty="0"/>
              <a:t>危険を知らせる情報を受け取ることや正しく理解することができない、もしくは困難です。</a:t>
            </a:r>
            <a:endParaRPr lang="en-US" altLang="ja-JP" dirty="0"/>
          </a:p>
          <a:p>
            <a:pPr marL="641789" lvl="1" indent="-175033">
              <a:buFont typeface="Arial" panose="020B0604020202020204" pitchFamily="34" charset="0"/>
              <a:buChar char="•"/>
            </a:pPr>
            <a:r>
              <a:rPr lang="ja-JP" altLang="en-US" dirty="0"/>
              <a:t>危険を知らせる情報が送られてきても、それに対応して行動することができない、もしくは困難です。</a:t>
            </a:r>
            <a:endParaRPr lang="en-US" altLang="ja-JP" dirty="0"/>
          </a:p>
          <a:p>
            <a:endParaRPr lang="en-US" altLang="ja-JP" dirty="0"/>
          </a:p>
          <a:p>
            <a:pPr marL="175033" indent="-175033">
              <a:buFont typeface="Arial" panose="020B0604020202020204" pitchFamily="34" charset="0"/>
              <a:buChar char="•"/>
            </a:pPr>
            <a:r>
              <a:rPr lang="ja-JP" altLang="en-US" dirty="0"/>
              <a:t>要配慮者の特性のため、避難所に避難することをためらうこともあります。</a:t>
            </a:r>
            <a:endParaRPr lang="en-US" altLang="ja-JP" dirty="0"/>
          </a:p>
          <a:p>
            <a:endParaRPr lang="en-US" altLang="ja-JP" dirty="0"/>
          </a:p>
          <a:p>
            <a:endParaRPr lang="ja-JP" altLang="en-US" dirty="0"/>
          </a:p>
        </p:txBody>
      </p:sp>
      <p:sp>
        <p:nvSpPr>
          <p:cNvPr id="4" name="スライド番号プレースホルダー 3"/>
          <p:cNvSpPr>
            <a:spLocks noGrp="1"/>
          </p:cNvSpPr>
          <p:nvPr>
            <p:ph type="sldNum" sz="quarter" idx="5"/>
          </p:nvPr>
        </p:nvSpPr>
        <p:spPr>
          <a:xfrm>
            <a:off x="3176693" y="8696921"/>
            <a:ext cx="2949787" cy="498692"/>
          </a:xfrm>
        </p:spPr>
        <p:txBody>
          <a:bodyPr/>
          <a:lstStyle/>
          <a:p>
            <a:r>
              <a:rPr lang="en-US" altLang="ja-JP" dirty="0" smtClean="0"/>
              <a:t>16</a:t>
            </a:r>
            <a:endParaRPr lang="ja-JP" altLang="en-US" dirty="0"/>
          </a:p>
        </p:txBody>
      </p:sp>
      <p:sp>
        <p:nvSpPr>
          <p:cNvPr id="7" name="スライド イメージ プレースホルダー 6">
            <a:extLst>
              <a:ext uri="{FF2B5EF4-FFF2-40B4-BE49-F238E27FC236}">
                <a16:creationId xmlns:a16="http://schemas.microsoft.com/office/drawing/2014/main" id="{5679202B-8EDF-4F06-B300-0EC4BB1B8489}"/>
              </a:ext>
            </a:extLst>
          </p:cNvPr>
          <p:cNvSpPr>
            <a:spLocks noGrp="1" noRot="1" noChangeAspect="1"/>
          </p:cNvSpPr>
          <p:nvPr>
            <p:ph type="sldImg"/>
          </p:nvPr>
        </p:nvSpPr>
        <p:spPr>
          <a:xfrm>
            <a:off x="1100138" y="1354138"/>
            <a:ext cx="4865687" cy="2736850"/>
          </a:xfrm>
        </p:spPr>
      </p:sp>
    </p:spTree>
    <p:extLst>
      <p:ext uri="{BB962C8B-B14F-4D97-AF65-F5344CB8AC3E}">
        <p14:creationId xmlns:p14="http://schemas.microsoft.com/office/powerpoint/2010/main" val="1428495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 イメージ プレースホルダー 5"/>
          <p:cNvSpPr>
            <a:spLocks noGrp="1" noRot="1" noChangeAspect="1"/>
          </p:cNvSpPr>
          <p:nvPr>
            <p:ph type="sldImg"/>
          </p:nvPr>
        </p:nvSpPr>
        <p:spPr>
          <a:xfrm>
            <a:off x="703263" y="1066800"/>
            <a:ext cx="5400675" cy="3038475"/>
          </a:xfrm>
        </p:spPr>
      </p:sp>
      <p:sp>
        <p:nvSpPr>
          <p:cNvPr id="7" name="ノート プレースホルダー 6"/>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7128664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58130" y="4770560"/>
            <a:ext cx="5146871" cy="3590743"/>
          </a:xfrm>
        </p:spPr>
        <p:txBody>
          <a:bodyPr/>
          <a:lstStyle/>
          <a:p>
            <a:r>
              <a:rPr lang="en-US" altLang="ja-JP" dirty="0"/>
              <a:t>【</a:t>
            </a:r>
            <a:r>
              <a:rPr lang="ja-JP" altLang="en-US" dirty="0"/>
              <a:t>補足説明</a:t>
            </a:r>
            <a:r>
              <a:rPr lang="en-US" altLang="ja-JP" dirty="0"/>
              <a:t>】</a:t>
            </a:r>
          </a:p>
          <a:p>
            <a:r>
              <a:rPr lang="ja-JP" altLang="en-US" dirty="0"/>
              <a:t>　　　　・付せん紙（青色）</a:t>
            </a:r>
            <a:endParaRPr lang="en-US" altLang="ja-JP" dirty="0"/>
          </a:p>
          <a:p>
            <a:r>
              <a:rPr lang="ja-JP" altLang="en-US" dirty="0"/>
              <a:t>　　　　・付せん紙（黄色）</a:t>
            </a:r>
            <a:endParaRPr lang="en-US" altLang="ja-JP" dirty="0"/>
          </a:p>
          <a:p>
            <a:r>
              <a:rPr lang="ja-JP" altLang="en-US" dirty="0"/>
              <a:t>　　　　・黒マジック</a:t>
            </a:r>
            <a:endParaRPr lang="en-US" altLang="ja-JP" dirty="0"/>
          </a:p>
          <a:p>
            <a:endParaRPr lang="en-US" altLang="ja-JP" dirty="0"/>
          </a:p>
          <a:p>
            <a:pPr marL="175033" indent="-175033">
              <a:buFont typeface="Arial" panose="020B0604020202020204" pitchFamily="34" charset="0"/>
              <a:buChar char="•"/>
            </a:pPr>
            <a:r>
              <a:rPr lang="ja-JP" altLang="en-US" dirty="0"/>
              <a:t>「皆さんの周りにいる、自力で避難が困難な方について、どのような方かを付せん紙（青色）に書き出して下さい」</a:t>
            </a:r>
            <a:endParaRPr lang="en-US" altLang="ja-JP" dirty="0"/>
          </a:p>
          <a:p>
            <a:endParaRPr lang="en-US" altLang="ja-JP" dirty="0"/>
          </a:p>
          <a:p>
            <a:r>
              <a:rPr lang="ja-JP" altLang="en-US" dirty="0"/>
              <a:t>例</a:t>
            </a:r>
            <a:r>
              <a:rPr lang="ja-JP" altLang="en-US" dirty="0" smtClean="0"/>
              <a:t>）身体</a:t>
            </a:r>
            <a:r>
              <a:rPr lang="ja-JP" altLang="en-US" dirty="0"/>
              <a:t>の不自由な人、寝たきりの人、赤ちゃん、視覚障がい者、聴覚障がい者、外国人など。</a:t>
            </a:r>
          </a:p>
          <a:p>
            <a:endParaRPr lang="ja-JP" altLang="en-US" dirty="0"/>
          </a:p>
          <a:p>
            <a:endParaRPr lang="ja-JP" altLang="en-US" dirty="0"/>
          </a:p>
          <a:p>
            <a:endParaRPr lang="ja-JP" altLang="en-US" dirty="0"/>
          </a:p>
          <a:p>
            <a:pPr lvl="1"/>
            <a:endParaRPr lang="en-US" altLang="ja-JP" dirty="0"/>
          </a:p>
          <a:p>
            <a:endParaRPr lang="ja-JP" altLang="en-US" dirty="0"/>
          </a:p>
        </p:txBody>
      </p:sp>
      <p:sp>
        <p:nvSpPr>
          <p:cNvPr id="4" name="スライド番号プレースホルダー 3"/>
          <p:cNvSpPr>
            <a:spLocks noGrp="1"/>
          </p:cNvSpPr>
          <p:nvPr>
            <p:ph type="sldNum" sz="quarter" idx="5"/>
          </p:nvPr>
        </p:nvSpPr>
        <p:spPr>
          <a:xfrm>
            <a:off x="2955214" y="8842491"/>
            <a:ext cx="2949787" cy="498692"/>
          </a:xfrm>
        </p:spPr>
        <p:txBody>
          <a:bodyPr/>
          <a:lstStyle/>
          <a:p>
            <a:r>
              <a:rPr lang="en-US" altLang="ja-JP" dirty="0" smtClean="0"/>
              <a:t>17</a:t>
            </a:r>
            <a:endParaRPr lang="ja-JP" altLang="en-US" dirty="0"/>
          </a:p>
        </p:txBody>
      </p:sp>
      <p:sp>
        <p:nvSpPr>
          <p:cNvPr id="7" name="スライド イメージ プレースホルダー 6">
            <a:extLst>
              <a:ext uri="{FF2B5EF4-FFF2-40B4-BE49-F238E27FC236}">
                <a16:creationId xmlns:a16="http://schemas.microsoft.com/office/drawing/2014/main" id="{1E9C1A13-E561-4327-82FA-7547868FDBEF}"/>
              </a:ext>
            </a:extLst>
          </p:cNvPr>
          <p:cNvSpPr>
            <a:spLocks noGrp="1" noRot="1" noChangeAspect="1"/>
          </p:cNvSpPr>
          <p:nvPr>
            <p:ph type="sldImg"/>
          </p:nvPr>
        </p:nvSpPr>
        <p:spPr>
          <a:xfrm>
            <a:off x="922338" y="1249363"/>
            <a:ext cx="4962525" cy="2790825"/>
          </a:xfrm>
        </p:spPr>
      </p:sp>
    </p:spTree>
    <p:extLst>
      <p:ext uri="{BB962C8B-B14F-4D97-AF65-F5344CB8AC3E}">
        <p14:creationId xmlns:p14="http://schemas.microsoft.com/office/powerpoint/2010/main" val="24438148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1022708" y="4783306"/>
            <a:ext cx="4932779" cy="3718202"/>
          </a:xfrm>
        </p:spPr>
        <p:txBody>
          <a:bodyPr/>
          <a:lstStyle/>
          <a:p>
            <a:r>
              <a:rPr lang="en-US" altLang="ja-JP" dirty="0"/>
              <a:t>【</a:t>
            </a:r>
            <a:r>
              <a:rPr lang="ja-JP" altLang="en-US" dirty="0"/>
              <a:t>補足説明</a:t>
            </a:r>
            <a:r>
              <a:rPr lang="en-US" altLang="ja-JP" dirty="0"/>
              <a:t>】</a:t>
            </a:r>
          </a:p>
          <a:p>
            <a:endParaRPr lang="en-US" altLang="ja-JP" dirty="0"/>
          </a:p>
          <a:p>
            <a:pPr marL="175033" indent="-175033">
              <a:buFont typeface="Arial" panose="020B0604020202020204" pitchFamily="34" charset="0"/>
              <a:buChar char="•"/>
            </a:pPr>
            <a:r>
              <a:rPr lang="ja-JP" altLang="en-US" dirty="0"/>
              <a:t>「書き出した自力で避難が困難な方について、避難するときに、どんなことに困るのかを付せん紙（黄色）に書き出して下さい」</a:t>
            </a:r>
            <a:endParaRPr lang="en-US" altLang="ja-JP" dirty="0"/>
          </a:p>
          <a:p>
            <a:endParaRPr lang="en-US" altLang="ja-JP" dirty="0"/>
          </a:p>
          <a:p>
            <a:r>
              <a:rPr lang="ja-JP" altLang="en-US" dirty="0"/>
              <a:t>例）</a:t>
            </a:r>
            <a:endParaRPr lang="en-US" altLang="ja-JP" dirty="0"/>
          </a:p>
          <a:p>
            <a:r>
              <a:rPr lang="ja-JP" altLang="en-US" dirty="0"/>
              <a:t>身体の不自由な人：階段や段差を移動するのが大変、素早い行動が取れない　など</a:t>
            </a:r>
            <a:endParaRPr lang="en-US" altLang="ja-JP" dirty="0"/>
          </a:p>
          <a:p>
            <a:r>
              <a:rPr lang="ja-JP" altLang="en-US" dirty="0"/>
              <a:t>寝たきりの人　　：一人で避難できない、他の</a:t>
            </a:r>
            <a:r>
              <a:rPr lang="ja-JP" altLang="en-US" dirty="0" smtClean="0"/>
              <a:t>人が一人で背負って</a:t>
            </a:r>
            <a:r>
              <a:rPr lang="ja-JP" altLang="en-US" dirty="0"/>
              <a:t>移動するのも大変　など</a:t>
            </a:r>
          </a:p>
        </p:txBody>
      </p:sp>
      <p:sp>
        <p:nvSpPr>
          <p:cNvPr id="4" name="スライド番号プレースホルダー 3"/>
          <p:cNvSpPr>
            <a:spLocks noGrp="1"/>
          </p:cNvSpPr>
          <p:nvPr>
            <p:ph type="sldNum" sz="quarter" idx="5"/>
          </p:nvPr>
        </p:nvSpPr>
        <p:spPr>
          <a:xfrm>
            <a:off x="3149107" y="8945365"/>
            <a:ext cx="2949787" cy="498692"/>
          </a:xfrm>
        </p:spPr>
        <p:txBody>
          <a:bodyPr/>
          <a:lstStyle/>
          <a:p>
            <a:r>
              <a:rPr lang="en-US" altLang="ja-JP" dirty="0" smtClean="0"/>
              <a:t>18</a:t>
            </a:r>
            <a:endParaRPr lang="ja-JP" altLang="en-US" dirty="0"/>
          </a:p>
        </p:txBody>
      </p:sp>
      <p:sp>
        <p:nvSpPr>
          <p:cNvPr id="7" name="スライド イメージ プレースホルダー 6">
            <a:extLst>
              <a:ext uri="{FF2B5EF4-FFF2-40B4-BE49-F238E27FC236}">
                <a16:creationId xmlns:a16="http://schemas.microsoft.com/office/drawing/2014/main" id="{938E5457-96B9-4406-9754-6661C54BD22A}"/>
              </a:ext>
            </a:extLst>
          </p:cNvPr>
          <p:cNvSpPr>
            <a:spLocks noGrp="1" noRot="1" noChangeAspect="1"/>
          </p:cNvSpPr>
          <p:nvPr>
            <p:ph type="sldImg"/>
          </p:nvPr>
        </p:nvSpPr>
        <p:spPr>
          <a:xfrm>
            <a:off x="871538" y="1241425"/>
            <a:ext cx="5064125" cy="2847975"/>
          </a:xfrm>
        </p:spPr>
      </p:sp>
    </p:spTree>
    <p:extLst>
      <p:ext uri="{BB962C8B-B14F-4D97-AF65-F5344CB8AC3E}">
        <p14:creationId xmlns:p14="http://schemas.microsoft.com/office/powerpoint/2010/main" val="5029210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05014" y="4732323"/>
            <a:ext cx="5397172" cy="3807423"/>
          </a:xfrm>
        </p:spPr>
        <p:txBody>
          <a:bodyPr/>
          <a:lstStyle/>
          <a:p>
            <a:r>
              <a:rPr lang="en-US" altLang="ja-JP" dirty="0"/>
              <a:t>【</a:t>
            </a:r>
            <a:r>
              <a:rPr lang="ja-JP" altLang="en-US" dirty="0"/>
              <a:t>補足説明</a:t>
            </a:r>
            <a:r>
              <a:rPr lang="en-US" altLang="ja-JP" dirty="0"/>
              <a:t>】</a:t>
            </a:r>
          </a:p>
          <a:p>
            <a:pPr marL="175033" indent="-175033">
              <a:buFont typeface="Arial" panose="020B0604020202020204" pitchFamily="34" charset="0"/>
              <a:buChar char="•"/>
            </a:pPr>
            <a:r>
              <a:rPr lang="en-US" altLang="ja-JP" dirty="0"/>
              <a:t>【</a:t>
            </a:r>
            <a:r>
              <a:rPr lang="ja-JP" altLang="en-US" dirty="0"/>
              <a:t>グループ検討</a:t>
            </a:r>
            <a:r>
              <a:rPr lang="en-US" altLang="ja-JP" dirty="0"/>
              <a:t>】</a:t>
            </a:r>
            <a:r>
              <a:rPr lang="ja-JP" altLang="en-US" dirty="0"/>
              <a:t>であることを伝えます。</a:t>
            </a:r>
            <a:endParaRPr lang="en-US" altLang="ja-JP" dirty="0"/>
          </a:p>
          <a:p>
            <a:pPr marL="175033" indent="-175033">
              <a:buFont typeface="Arial" panose="020B0604020202020204" pitchFamily="34" charset="0"/>
              <a:buChar char="•"/>
            </a:pPr>
            <a:r>
              <a:rPr lang="ja-JP" altLang="en-US" dirty="0"/>
              <a:t>ワークショップの方法をスライドに沿って説明します。</a:t>
            </a:r>
            <a:endParaRPr lang="en-US" altLang="ja-JP" dirty="0"/>
          </a:p>
          <a:p>
            <a:pPr marL="175033" indent="-175033">
              <a:buFont typeface="Arial" panose="020B0604020202020204" pitchFamily="34" charset="0"/>
              <a:buChar char="•"/>
            </a:pPr>
            <a:r>
              <a:rPr lang="ja-JP" altLang="en-US" dirty="0"/>
              <a:t>今行った個人検討の結果をグループ内で発表します。</a:t>
            </a:r>
            <a:endParaRPr lang="en-US" altLang="ja-JP" dirty="0"/>
          </a:p>
          <a:p>
            <a:endParaRPr lang="en-US" altLang="ja-JP" dirty="0"/>
          </a:p>
          <a:p>
            <a:pPr marL="175033" indent="-175033">
              <a:buFont typeface="Arial" panose="020B0604020202020204" pitchFamily="34" charset="0"/>
              <a:buChar char="•"/>
            </a:pPr>
            <a:r>
              <a:rPr lang="ja-JP" altLang="en-US" dirty="0"/>
              <a:t>各グループを見て回り、作業が滞っている場合は、質問したり、ヒントを与えるなどして作業を促します。</a:t>
            </a:r>
            <a:endParaRPr lang="en-US" altLang="ja-JP" dirty="0"/>
          </a:p>
          <a:p>
            <a:pPr marL="175033" indent="-175033">
              <a:buFont typeface="Arial" panose="020B0604020202020204" pitchFamily="34" charset="0"/>
              <a:buChar char="•"/>
            </a:pPr>
            <a:r>
              <a:rPr lang="ja-JP" altLang="en-US" dirty="0"/>
              <a:t>質問があれば対応します。</a:t>
            </a:r>
            <a:endParaRPr lang="en-US" altLang="ja-JP" dirty="0"/>
          </a:p>
          <a:p>
            <a:endParaRPr lang="ja-JP" altLang="en-US" dirty="0"/>
          </a:p>
        </p:txBody>
      </p:sp>
      <p:sp>
        <p:nvSpPr>
          <p:cNvPr id="4" name="スライド番号プレースホルダー 3"/>
          <p:cNvSpPr>
            <a:spLocks noGrp="1"/>
          </p:cNvSpPr>
          <p:nvPr>
            <p:ph type="sldNum" sz="quarter" idx="5"/>
          </p:nvPr>
        </p:nvSpPr>
        <p:spPr>
          <a:xfrm>
            <a:off x="3188093" y="8697122"/>
            <a:ext cx="2949787" cy="498692"/>
          </a:xfrm>
        </p:spPr>
        <p:txBody>
          <a:bodyPr/>
          <a:lstStyle/>
          <a:p>
            <a:r>
              <a:rPr lang="en-US" altLang="ja-JP" dirty="0" smtClean="0"/>
              <a:t>19</a:t>
            </a:r>
            <a:endParaRPr lang="ja-JP" altLang="en-US" dirty="0"/>
          </a:p>
        </p:txBody>
      </p:sp>
      <p:sp>
        <p:nvSpPr>
          <p:cNvPr id="7" name="スライド イメージ プレースホルダー 6">
            <a:extLst>
              <a:ext uri="{FF2B5EF4-FFF2-40B4-BE49-F238E27FC236}">
                <a16:creationId xmlns:a16="http://schemas.microsoft.com/office/drawing/2014/main" id="{2B9064A6-AA06-4165-B597-4AFA17A226D7}"/>
              </a:ext>
            </a:extLst>
          </p:cNvPr>
          <p:cNvSpPr>
            <a:spLocks noGrp="1" noRot="1" noChangeAspect="1"/>
          </p:cNvSpPr>
          <p:nvPr>
            <p:ph type="sldImg"/>
          </p:nvPr>
        </p:nvSpPr>
        <p:spPr>
          <a:xfrm>
            <a:off x="762000" y="1168400"/>
            <a:ext cx="5354638" cy="3011488"/>
          </a:xfrm>
        </p:spPr>
      </p:sp>
    </p:spTree>
    <p:extLst>
      <p:ext uri="{BB962C8B-B14F-4D97-AF65-F5344CB8AC3E}">
        <p14:creationId xmlns:p14="http://schemas.microsoft.com/office/powerpoint/2010/main" val="9105987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補足説明</a:t>
            </a:r>
            <a:r>
              <a:rPr lang="en-US" altLang="ja-JP" dirty="0"/>
              <a:t>】</a:t>
            </a:r>
          </a:p>
          <a:p>
            <a:pPr marL="175033" indent="-175033">
              <a:buFont typeface="Arial" panose="020B0604020202020204" pitchFamily="34" charset="0"/>
              <a:buChar char="•"/>
            </a:pPr>
            <a:r>
              <a:rPr lang="en-US" altLang="ja-JP" dirty="0"/>
              <a:t>【</a:t>
            </a:r>
            <a:r>
              <a:rPr lang="ja-JP" altLang="en-US" dirty="0"/>
              <a:t>グループ検討</a:t>
            </a:r>
            <a:r>
              <a:rPr lang="en-US" altLang="ja-JP" dirty="0"/>
              <a:t>】</a:t>
            </a:r>
            <a:r>
              <a:rPr lang="ja-JP" altLang="en-US" dirty="0"/>
              <a:t>であることを伝えます。</a:t>
            </a:r>
            <a:endParaRPr lang="en-US" altLang="ja-JP" dirty="0"/>
          </a:p>
          <a:p>
            <a:pPr marL="175033" indent="-175033">
              <a:buFont typeface="Arial" panose="020B0604020202020204" pitchFamily="34" charset="0"/>
              <a:buChar char="•"/>
            </a:pPr>
            <a:r>
              <a:rPr lang="ja-JP" altLang="en-US" dirty="0"/>
              <a:t>ワークショップの方法をスライドに沿って説明します。</a:t>
            </a:r>
            <a:endParaRPr lang="en-US" altLang="ja-JP" dirty="0"/>
          </a:p>
          <a:p>
            <a:pPr marL="175033" indent="-175033">
              <a:buFont typeface="Arial" panose="020B0604020202020204" pitchFamily="34" charset="0"/>
              <a:buChar char="•"/>
            </a:pPr>
            <a:r>
              <a:rPr lang="ja-JP" altLang="en-US" dirty="0"/>
              <a:t>自力避難が困難な人達に、避難する際にどんな支援が必要かを考えるように促します。</a:t>
            </a:r>
            <a:endParaRPr lang="en-US" altLang="ja-JP" dirty="0"/>
          </a:p>
          <a:p>
            <a:endParaRPr lang="en-US" altLang="ja-JP" dirty="0"/>
          </a:p>
          <a:p>
            <a:pPr marL="175033" indent="-175033">
              <a:buFont typeface="Arial" panose="020B0604020202020204" pitchFamily="34" charset="0"/>
              <a:buChar char="•"/>
            </a:pPr>
            <a:r>
              <a:rPr lang="ja-JP" altLang="en-US" dirty="0"/>
              <a:t>各グループを見て回り、あまり発言がされていない場合は、質問したり、ヒントを与えるなどして、発言のきっかけを作ります。</a:t>
            </a:r>
            <a:endParaRPr lang="en-US" altLang="ja-JP" dirty="0"/>
          </a:p>
          <a:p>
            <a:pPr marL="175033" indent="-175033">
              <a:buFont typeface="Arial" panose="020B0604020202020204" pitchFamily="34" charset="0"/>
              <a:buChar char="•"/>
            </a:pPr>
            <a:r>
              <a:rPr lang="ja-JP" altLang="en-US" dirty="0"/>
              <a:t>質問があれば対応します。</a:t>
            </a:r>
            <a:endParaRPr lang="en-US" altLang="ja-JP" dirty="0"/>
          </a:p>
          <a:p>
            <a:endParaRPr lang="ja-JP" altLang="en-US" dirty="0"/>
          </a:p>
        </p:txBody>
      </p:sp>
      <p:sp>
        <p:nvSpPr>
          <p:cNvPr id="4" name="スライド番号プレースホルダー 3"/>
          <p:cNvSpPr>
            <a:spLocks noGrp="1"/>
          </p:cNvSpPr>
          <p:nvPr>
            <p:ph type="sldNum" sz="quarter" idx="5"/>
          </p:nvPr>
        </p:nvSpPr>
        <p:spPr>
          <a:xfrm>
            <a:off x="3176693" y="8902739"/>
            <a:ext cx="2949787" cy="498692"/>
          </a:xfrm>
        </p:spPr>
        <p:txBody>
          <a:bodyPr/>
          <a:lstStyle/>
          <a:p>
            <a:r>
              <a:rPr lang="en-US" altLang="ja-JP" dirty="0" smtClean="0"/>
              <a:t>20</a:t>
            </a:r>
            <a:endParaRPr lang="ja-JP" altLang="en-US" dirty="0"/>
          </a:p>
        </p:txBody>
      </p:sp>
      <p:sp>
        <p:nvSpPr>
          <p:cNvPr id="7" name="スライド イメージ プレースホルダー 6">
            <a:extLst>
              <a:ext uri="{FF2B5EF4-FFF2-40B4-BE49-F238E27FC236}">
                <a16:creationId xmlns:a16="http://schemas.microsoft.com/office/drawing/2014/main" id="{2B48280C-7480-4158-AA8E-F961298D8857}"/>
              </a:ext>
            </a:extLst>
          </p:cNvPr>
          <p:cNvSpPr>
            <a:spLocks noGrp="1" noRot="1" noChangeAspect="1"/>
          </p:cNvSpPr>
          <p:nvPr>
            <p:ph type="sldImg"/>
          </p:nvPr>
        </p:nvSpPr>
        <p:spPr>
          <a:xfrm>
            <a:off x="801688" y="1181100"/>
            <a:ext cx="5151437" cy="2897188"/>
          </a:xfrm>
        </p:spPr>
      </p:sp>
    </p:spTree>
    <p:extLst>
      <p:ext uri="{BB962C8B-B14F-4D97-AF65-F5344CB8AC3E}">
        <p14:creationId xmlns:p14="http://schemas.microsoft.com/office/powerpoint/2010/main" val="21120085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03263" y="962025"/>
            <a:ext cx="5359400" cy="3014663"/>
          </a:xfrm>
        </p:spPr>
      </p:sp>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r>
              <a:rPr lang="ja-JP" altLang="en-US"/>
              <a:t>・ワークで学んだことをまとめます。</a:t>
            </a:r>
          </a:p>
          <a:p>
            <a:endParaRPr kumimoji="1" lang="ja-JP" altLang="en-US"/>
          </a:p>
        </p:txBody>
      </p:sp>
      <p:sp>
        <p:nvSpPr>
          <p:cNvPr id="4" name="スライド番号プレースホルダー 3"/>
          <p:cNvSpPr>
            <a:spLocks noGrp="1"/>
          </p:cNvSpPr>
          <p:nvPr>
            <p:ph type="sldNum" sz="quarter" idx="5"/>
          </p:nvPr>
        </p:nvSpPr>
        <p:spPr>
          <a:xfrm>
            <a:off x="3176693" y="8777620"/>
            <a:ext cx="2949787" cy="498692"/>
          </a:xfrm>
        </p:spPr>
        <p:txBody>
          <a:bodyPr/>
          <a:lstStyle/>
          <a:p>
            <a:r>
              <a:rPr kumimoji="1" lang="en-US" altLang="ja-JP" dirty="0" smtClean="0"/>
              <a:t>21</a:t>
            </a:r>
            <a:endParaRPr kumimoji="1" lang="ja-JP" altLang="en-US" dirty="0"/>
          </a:p>
        </p:txBody>
      </p:sp>
    </p:spTree>
    <p:extLst>
      <p:ext uri="{BB962C8B-B14F-4D97-AF65-F5344CB8AC3E}">
        <p14:creationId xmlns:p14="http://schemas.microsoft.com/office/powerpoint/2010/main" val="32202294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a:xfrm>
            <a:off x="3075725" y="9013946"/>
            <a:ext cx="2949787" cy="498692"/>
          </a:xfrm>
        </p:spPr>
        <p:txBody>
          <a:bodyPr/>
          <a:lstStyle/>
          <a:p>
            <a:r>
              <a:rPr lang="en-US" altLang="ja-JP" dirty="0" smtClean="0"/>
              <a:t>22</a:t>
            </a:r>
            <a:endParaRPr lang="ja-JP" altLang="en-US" dirty="0"/>
          </a:p>
        </p:txBody>
      </p:sp>
      <p:sp>
        <p:nvSpPr>
          <p:cNvPr id="5" name="スライド イメージ プレースホルダー 4">
            <a:extLst>
              <a:ext uri="{FF2B5EF4-FFF2-40B4-BE49-F238E27FC236}">
                <a16:creationId xmlns:a16="http://schemas.microsoft.com/office/drawing/2014/main" id="{6A41F30F-A1B5-4616-8E72-286723B88232}"/>
              </a:ext>
            </a:extLst>
          </p:cNvPr>
          <p:cNvSpPr>
            <a:spLocks noGrp="1" noRot="1" noChangeAspect="1"/>
          </p:cNvSpPr>
          <p:nvPr>
            <p:ph type="sldImg"/>
          </p:nvPr>
        </p:nvSpPr>
        <p:spPr>
          <a:xfrm>
            <a:off x="704850" y="1363663"/>
            <a:ext cx="5299075" cy="2981325"/>
          </a:xfrm>
        </p:spPr>
      </p:sp>
      <p:sp>
        <p:nvSpPr>
          <p:cNvPr id="7" name="ノート プレースホルダー 6">
            <a:extLst>
              <a:ext uri="{FF2B5EF4-FFF2-40B4-BE49-F238E27FC236}">
                <a16:creationId xmlns:a16="http://schemas.microsoft.com/office/drawing/2014/main" id="{43D6BB6D-85BA-431D-BA33-8C55DE5BF540}"/>
              </a:ext>
            </a:extLst>
          </p:cNvPr>
          <p:cNvSpPr>
            <a:spLocks noGrp="1"/>
          </p:cNvSpPr>
          <p:nvPr>
            <p:ph type="body" idx="1"/>
          </p:nvPr>
        </p:nvSpPr>
        <p:spPr>
          <a:xfrm>
            <a:off x="682349" y="4783306"/>
            <a:ext cx="5444131" cy="3792664"/>
          </a:xfrm>
        </p:spPr>
        <p:txBody>
          <a:bodyPr/>
          <a:lstStyle/>
          <a:p>
            <a:r>
              <a:rPr lang="en-US" altLang="ja-JP" dirty="0"/>
              <a:t>【</a:t>
            </a:r>
            <a:r>
              <a:rPr lang="ja-JP" altLang="en-US" dirty="0"/>
              <a:t>補足説明</a:t>
            </a:r>
            <a:r>
              <a:rPr lang="en-US" altLang="ja-JP" dirty="0"/>
              <a:t>】</a:t>
            </a:r>
          </a:p>
          <a:p>
            <a:r>
              <a:rPr lang="ja-JP" altLang="en-US" dirty="0"/>
              <a:t>その他の困りごと等</a:t>
            </a:r>
            <a:endParaRPr lang="en-US" altLang="ja-JP" dirty="0"/>
          </a:p>
          <a:p>
            <a:pPr marL="175033" indent="-175033">
              <a:buFont typeface="Arial" panose="020B0604020202020204" pitchFamily="34" charset="0"/>
              <a:buChar char="•"/>
            </a:pPr>
            <a:r>
              <a:rPr lang="ja-JP" altLang="en-US" dirty="0"/>
              <a:t>要介護高齢者</a:t>
            </a:r>
            <a:endParaRPr lang="en-US" altLang="ja-JP" dirty="0"/>
          </a:p>
          <a:p>
            <a:pPr lvl="1"/>
            <a:r>
              <a:rPr lang="ja-JP" altLang="en-US" dirty="0"/>
              <a:t>段差・傾斜が苦手で体をまっすぐに保つことができないため、</a:t>
            </a:r>
            <a:endParaRPr lang="en-US" altLang="ja-JP" dirty="0"/>
          </a:p>
          <a:p>
            <a:pPr lvl="1"/>
            <a:r>
              <a:rPr lang="ja-JP" altLang="en-US" dirty="0"/>
              <a:t>トイレはシルバーカーごと入れる広いトイレが必要です。</a:t>
            </a:r>
            <a:endParaRPr lang="en-US" altLang="ja-JP" dirty="0"/>
          </a:p>
          <a:p>
            <a:pPr lvl="1"/>
            <a:r>
              <a:rPr lang="ja-JP" altLang="en-US" dirty="0"/>
              <a:t>避難所が坂の上にあるなど高低差が大きい場合、一人では避難できない可能性があるため、支援が必要です。</a:t>
            </a:r>
            <a:endParaRPr lang="en-US" altLang="ja-JP" dirty="0"/>
          </a:p>
          <a:p>
            <a:endParaRPr kumimoji="1" lang="ja-JP" altLang="en-US" dirty="0"/>
          </a:p>
        </p:txBody>
      </p:sp>
    </p:spTree>
    <p:extLst>
      <p:ext uri="{BB962C8B-B14F-4D97-AF65-F5344CB8AC3E}">
        <p14:creationId xmlns:p14="http://schemas.microsoft.com/office/powerpoint/2010/main" val="1454933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a:xfrm>
            <a:off x="3175065" y="9059670"/>
            <a:ext cx="2949787" cy="498692"/>
          </a:xfrm>
        </p:spPr>
        <p:txBody>
          <a:bodyPr/>
          <a:lstStyle/>
          <a:p>
            <a:r>
              <a:rPr lang="en-US" altLang="ja-JP" dirty="0" smtClean="0"/>
              <a:t>23</a:t>
            </a:r>
            <a:endParaRPr lang="ja-JP" altLang="en-US" dirty="0"/>
          </a:p>
        </p:txBody>
      </p:sp>
      <p:sp>
        <p:nvSpPr>
          <p:cNvPr id="5" name="スライド イメージ プレースホルダー 4">
            <a:extLst>
              <a:ext uri="{FF2B5EF4-FFF2-40B4-BE49-F238E27FC236}">
                <a16:creationId xmlns:a16="http://schemas.microsoft.com/office/drawing/2014/main" id="{4244748D-6794-4DDE-B3E2-C25F78853D37}"/>
              </a:ext>
            </a:extLst>
          </p:cNvPr>
          <p:cNvSpPr>
            <a:spLocks noGrp="1" noRot="1" noChangeAspect="1"/>
          </p:cNvSpPr>
          <p:nvPr>
            <p:ph type="sldImg"/>
          </p:nvPr>
        </p:nvSpPr>
        <p:spPr>
          <a:xfrm>
            <a:off x="825500" y="1325563"/>
            <a:ext cx="5280025" cy="2970212"/>
          </a:xfrm>
        </p:spPr>
      </p:sp>
      <p:sp>
        <p:nvSpPr>
          <p:cNvPr id="7" name="ノート プレースホルダー 6">
            <a:extLst>
              <a:ext uri="{FF2B5EF4-FFF2-40B4-BE49-F238E27FC236}">
                <a16:creationId xmlns:a16="http://schemas.microsoft.com/office/drawing/2014/main" id="{DE69FD41-F84A-443B-B0D8-C27F7E5A23E8}"/>
              </a:ext>
            </a:extLst>
          </p:cNvPr>
          <p:cNvSpPr>
            <a:spLocks noGrp="1"/>
          </p:cNvSpPr>
          <p:nvPr>
            <p:ph type="body" idx="1"/>
          </p:nvPr>
        </p:nvSpPr>
        <p:spPr>
          <a:xfrm>
            <a:off x="679092" y="4670495"/>
            <a:ext cx="5445760" cy="4013933"/>
          </a:xfrm>
        </p:spPr>
        <p:txBody>
          <a:bodyPr/>
          <a:lstStyle/>
          <a:p>
            <a:r>
              <a:rPr lang="en-US" altLang="ja-JP" dirty="0"/>
              <a:t>【</a:t>
            </a:r>
            <a:r>
              <a:rPr lang="ja-JP" altLang="en-US" dirty="0"/>
              <a:t>補足説明</a:t>
            </a:r>
            <a:r>
              <a:rPr lang="en-US" altLang="ja-JP" dirty="0"/>
              <a:t>】</a:t>
            </a:r>
          </a:p>
          <a:p>
            <a:r>
              <a:rPr lang="ja-JP" altLang="en-US" dirty="0"/>
              <a:t>その他の困りごと等</a:t>
            </a:r>
            <a:endParaRPr lang="en-US" altLang="ja-JP" dirty="0"/>
          </a:p>
          <a:p>
            <a:pPr marL="175033" indent="-175033">
              <a:buFont typeface="Arial" panose="020B0604020202020204" pitchFamily="34" charset="0"/>
              <a:buChar char="•"/>
            </a:pPr>
            <a:r>
              <a:rPr lang="ja-JP" altLang="en-US" dirty="0"/>
              <a:t>知的障がい者</a:t>
            </a:r>
            <a:endParaRPr lang="en-US" altLang="ja-JP" dirty="0"/>
          </a:p>
          <a:p>
            <a:pPr lvl="1"/>
            <a:r>
              <a:rPr lang="ja-JP" altLang="en-US" dirty="0"/>
              <a:t>自分が気に入ったものがなかったりすると、大きな声を出してしまったりする等の行動を起こすことがあるため、しっかりと話を聞いてあげることが大切です。</a:t>
            </a:r>
            <a:endParaRPr lang="en-US" altLang="ja-JP" dirty="0"/>
          </a:p>
          <a:p>
            <a:pPr lvl="1"/>
            <a:r>
              <a:rPr lang="ja-JP" altLang="en-US" dirty="0"/>
              <a:t>配給の物資を代わりの人に取りに行ってもらうなど、介助をする人が傍にいられる状況を作ることも必要です。</a:t>
            </a:r>
            <a:endParaRPr lang="en-US" altLang="ja-JP" dirty="0"/>
          </a:p>
          <a:p>
            <a:pPr lvl="1"/>
            <a:endParaRPr lang="en-US" altLang="ja-JP" dirty="0"/>
          </a:p>
          <a:p>
            <a:pPr marL="175033" indent="-175033">
              <a:buFont typeface="Arial" panose="020B0604020202020204" pitchFamily="34" charset="0"/>
              <a:buChar char="•"/>
            </a:pPr>
            <a:r>
              <a:rPr lang="ja-JP" altLang="en-US" dirty="0"/>
              <a:t>視覚障がい者</a:t>
            </a:r>
            <a:endParaRPr lang="en-US" altLang="ja-JP" dirty="0"/>
          </a:p>
          <a:p>
            <a:pPr lvl="1"/>
            <a:r>
              <a:rPr lang="ja-JP" altLang="en-US" dirty="0"/>
              <a:t>障害物が怖いので、誰かが傍にいてあげるだけでも安心します。</a:t>
            </a:r>
            <a:endParaRPr lang="en-US" altLang="ja-JP" dirty="0"/>
          </a:p>
          <a:p>
            <a:pPr lvl="1"/>
            <a:endParaRPr lang="en-US" altLang="ja-JP" dirty="0"/>
          </a:p>
          <a:p>
            <a:pPr marL="175033" indent="-175033">
              <a:buFont typeface="Arial" panose="020B0604020202020204" pitchFamily="34" charset="0"/>
              <a:buChar char="•"/>
            </a:pPr>
            <a:r>
              <a:rPr lang="ja-JP" altLang="en-US" dirty="0"/>
              <a:t>聴覚障がい者</a:t>
            </a:r>
            <a:endParaRPr lang="en-US" altLang="ja-JP" dirty="0"/>
          </a:p>
          <a:p>
            <a:pPr lvl="1"/>
            <a:r>
              <a:rPr lang="ja-JP" altLang="en-US" dirty="0"/>
              <a:t>停電すると補聴器の電池が充電ができなくなるため、予備のバッテリーが必要になります。</a:t>
            </a:r>
            <a:endParaRPr lang="en-US" altLang="ja-JP" dirty="0"/>
          </a:p>
          <a:p>
            <a:pPr lvl="1"/>
            <a:endParaRPr lang="en-US" altLang="ja-JP" dirty="0"/>
          </a:p>
          <a:p>
            <a:pPr marL="175033" indent="-175033">
              <a:buFont typeface="Arial" panose="020B0604020202020204" pitchFamily="34" charset="0"/>
              <a:buChar char="•"/>
            </a:pPr>
            <a:r>
              <a:rPr lang="ja-JP" altLang="en-US" dirty="0"/>
              <a:t>精神障がい者</a:t>
            </a:r>
            <a:endParaRPr lang="en-US" altLang="ja-JP" dirty="0"/>
          </a:p>
          <a:p>
            <a:pPr lvl="1"/>
            <a:r>
              <a:rPr lang="ja-JP" altLang="en-US" dirty="0"/>
              <a:t>人が大勢いるところが苦手なため、静かな空間や話を聞いてくれる人がいると安心します。</a:t>
            </a:r>
            <a:endParaRPr lang="en-US" altLang="ja-JP" dirty="0"/>
          </a:p>
          <a:p>
            <a:pPr lvl="1"/>
            <a:r>
              <a:rPr lang="ja-JP" altLang="en-US" dirty="0"/>
              <a:t>普段は障がいが分かりにくいため、見た目だけで判断しないように注意が必要です。</a:t>
            </a:r>
            <a:endParaRPr lang="en-US" altLang="ja-JP" dirty="0"/>
          </a:p>
          <a:p>
            <a:endParaRPr kumimoji="1" lang="ja-JP" altLang="en-US" dirty="0"/>
          </a:p>
        </p:txBody>
      </p:sp>
    </p:spTree>
    <p:extLst>
      <p:ext uri="{BB962C8B-B14F-4D97-AF65-F5344CB8AC3E}">
        <p14:creationId xmlns:p14="http://schemas.microsoft.com/office/powerpoint/2010/main" val="8372295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37174" y="4290647"/>
            <a:ext cx="5445760" cy="4702114"/>
          </a:xfrm>
        </p:spPr>
        <p:txBody>
          <a:bodyPr/>
          <a:lstStyle/>
          <a:p>
            <a:r>
              <a:rPr lang="en-US" altLang="ja-JP" dirty="0"/>
              <a:t>【</a:t>
            </a:r>
            <a:r>
              <a:rPr lang="ja-JP" altLang="en-US" dirty="0"/>
              <a:t>補足説明</a:t>
            </a:r>
            <a:r>
              <a:rPr lang="en-US" altLang="ja-JP" dirty="0"/>
              <a:t>】</a:t>
            </a:r>
          </a:p>
          <a:p>
            <a:r>
              <a:rPr lang="ja-JP" altLang="en-US" dirty="0"/>
              <a:t>その他の困りごと等</a:t>
            </a:r>
            <a:endParaRPr lang="en-US" altLang="ja-JP" dirty="0"/>
          </a:p>
          <a:p>
            <a:pPr marL="175033" indent="-175033">
              <a:buFont typeface="Arial" panose="020B0604020202020204" pitchFamily="34" charset="0"/>
              <a:buChar char="•"/>
            </a:pPr>
            <a:r>
              <a:rPr lang="ja-JP" altLang="en-US" dirty="0"/>
              <a:t>肢体不自由者</a:t>
            </a:r>
            <a:endParaRPr lang="en-US" altLang="ja-JP" dirty="0"/>
          </a:p>
          <a:p>
            <a:pPr lvl="1"/>
            <a:r>
              <a:rPr lang="ja-JP" altLang="en-US" dirty="0"/>
              <a:t>和式トイレの使用は難しいため、避難先には車いすごと入れるなどバリアフリーのトイレがある場所が望ましいです。</a:t>
            </a:r>
            <a:endParaRPr lang="en-US" altLang="ja-JP" dirty="0"/>
          </a:p>
          <a:p>
            <a:pPr lvl="1"/>
            <a:r>
              <a:rPr lang="ja-JP" altLang="en-US" dirty="0"/>
              <a:t>車いすのタイヤは空気ゴムなので、がれき等でパンクしてしまい動けなくなることもあるため、車いすでも通れるルートが必要です。</a:t>
            </a:r>
            <a:endParaRPr lang="en-US" altLang="ja-JP" dirty="0"/>
          </a:p>
          <a:p>
            <a:pPr marL="175033" indent="-175033">
              <a:buFont typeface="Arial" panose="020B0604020202020204" pitchFamily="34" charset="0"/>
              <a:buChar char="•"/>
            </a:pPr>
            <a:endParaRPr lang="en-US" altLang="ja-JP" dirty="0"/>
          </a:p>
          <a:p>
            <a:pPr marL="175033" indent="-175033">
              <a:buFont typeface="Arial" panose="020B0604020202020204" pitchFamily="34" charset="0"/>
              <a:buChar char="•"/>
            </a:pPr>
            <a:r>
              <a:rPr lang="ja-JP" altLang="en-US" dirty="0"/>
              <a:t>内部障がい者</a:t>
            </a:r>
            <a:endParaRPr lang="en-US" altLang="ja-JP" dirty="0"/>
          </a:p>
          <a:p>
            <a:pPr lvl="1"/>
            <a:r>
              <a:rPr lang="ja-JP" altLang="en-US" dirty="0" smtClean="0"/>
              <a:t>腎臓病患者（透析患者）がカリウムを取り過ぎると心臓に負担がかかるため、食事は、生野菜を流水で洗うなどカリウムを減らす配慮が必要です。</a:t>
            </a:r>
            <a:endParaRPr lang="en-US" altLang="ja-JP" dirty="0" smtClean="0"/>
          </a:p>
          <a:p>
            <a:pPr lvl="1"/>
            <a:endParaRPr lang="en-US" altLang="ja-JP" dirty="0"/>
          </a:p>
          <a:p>
            <a:pPr marL="175033" indent="-175033">
              <a:buFont typeface="Arial" panose="020B0604020202020204" pitchFamily="34" charset="0"/>
              <a:buChar char="•"/>
            </a:pPr>
            <a:r>
              <a:rPr lang="ja-JP" altLang="en-US" dirty="0"/>
              <a:t>難病患者</a:t>
            </a:r>
            <a:endParaRPr lang="en-US" altLang="ja-JP" dirty="0"/>
          </a:p>
          <a:p>
            <a:pPr lvl="1"/>
            <a:r>
              <a:rPr lang="ja-JP" altLang="en-US" dirty="0"/>
              <a:t>固いものが食べられないため、刻むかミキサー食にして少しずつ食べさせたりすることが必要な場合もあります。</a:t>
            </a:r>
            <a:endParaRPr lang="en-US" altLang="ja-JP" dirty="0"/>
          </a:p>
          <a:p>
            <a:pPr lvl="1"/>
            <a:r>
              <a:rPr lang="ja-JP" altLang="en-US" dirty="0"/>
              <a:t>薬を飲む際には、とろみ食や服薬用ゼリーが必要になる場合もあります。</a:t>
            </a:r>
            <a:endParaRPr lang="en-US" altLang="ja-JP" dirty="0"/>
          </a:p>
          <a:p>
            <a:pPr lvl="1"/>
            <a:r>
              <a:rPr lang="ja-JP" altLang="en-US" dirty="0"/>
              <a:t>車いすに長時間座ることが難しいため、ベッドが必要になる。</a:t>
            </a:r>
            <a:endParaRPr lang="en-US" altLang="ja-JP" dirty="0"/>
          </a:p>
          <a:p>
            <a:pPr lvl="1"/>
            <a:r>
              <a:rPr lang="ja-JP" altLang="en-US" dirty="0"/>
              <a:t>自分で温度管理をすること</a:t>
            </a:r>
            <a:r>
              <a:rPr lang="ja-JP" altLang="en-US" dirty="0" smtClean="0"/>
              <a:t>ができない</a:t>
            </a:r>
            <a:r>
              <a:rPr lang="ja-JP" altLang="en-US" dirty="0"/>
              <a:t>ため、個室あるいは少人数の空間があると望ましいです。</a:t>
            </a:r>
            <a:endParaRPr lang="en-US" altLang="ja-JP" dirty="0"/>
          </a:p>
        </p:txBody>
      </p:sp>
      <p:sp>
        <p:nvSpPr>
          <p:cNvPr id="4" name="スライド番号プレースホルダー 3"/>
          <p:cNvSpPr>
            <a:spLocks noGrp="1"/>
          </p:cNvSpPr>
          <p:nvPr>
            <p:ph type="sldNum" sz="quarter" idx="5"/>
          </p:nvPr>
        </p:nvSpPr>
        <p:spPr>
          <a:xfrm>
            <a:off x="3374828" y="9036225"/>
            <a:ext cx="2949787" cy="498692"/>
          </a:xfrm>
        </p:spPr>
        <p:txBody>
          <a:bodyPr/>
          <a:lstStyle/>
          <a:p>
            <a:pPr defTabSz="466755">
              <a:defRPr/>
            </a:pPr>
            <a:r>
              <a:rPr kumimoji="0" lang="en-US" altLang="ja-JP" dirty="0">
                <a:solidFill>
                  <a:prstClr val="black"/>
                </a:solidFill>
                <a:latin typeface="+mn-ea"/>
              </a:rPr>
              <a:t>24</a:t>
            </a:r>
            <a:endParaRPr kumimoji="0" lang="ja-JP" altLang="en-US" dirty="0">
              <a:solidFill>
                <a:prstClr val="black"/>
              </a:solidFill>
              <a:latin typeface="+mn-ea"/>
            </a:endParaRPr>
          </a:p>
        </p:txBody>
      </p:sp>
      <p:sp>
        <p:nvSpPr>
          <p:cNvPr id="7" name="スライド イメージ プレースホルダー 6">
            <a:extLst>
              <a:ext uri="{FF2B5EF4-FFF2-40B4-BE49-F238E27FC236}">
                <a16:creationId xmlns:a16="http://schemas.microsoft.com/office/drawing/2014/main" id="{D385F2E4-0562-45BE-BE25-F9B7059AD43B}"/>
              </a:ext>
            </a:extLst>
          </p:cNvPr>
          <p:cNvSpPr>
            <a:spLocks noGrp="1" noRot="1" noChangeAspect="1"/>
          </p:cNvSpPr>
          <p:nvPr>
            <p:ph type="sldImg"/>
          </p:nvPr>
        </p:nvSpPr>
        <p:spPr>
          <a:xfrm>
            <a:off x="617538" y="800100"/>
            <a:ext cx="5684837" cy="3197225"/>
          </a:xfrm>
        </p:spPr>
      </p:sp>
    </p:spTree>
    <p:extLst>
      <p:ext uri="{BB962C8B-B14F-4D97-AF65-F5344CB8AC3E}">
        <p14:creationId xmlns:p14="http://schemas.microsoft.com/office/powerpoint/2010/main" val="40432026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a:xfrm>
            <a:off x="3242082" y="8824518"/>
            <a:ext cx="2884397" cy="478981"/>
          </a:xfrm>
        </p:spPr>
        <p:txBody>
          <a:bodyPr/>
          <a:lstStyle/>
          <a:p>
            <a:r>
              <a:rPr lang="en-US" altLang="ja-JP" dirty="0" smtClean="0"/>
              <a:t>25</a:t>
            </a:r>
            <a:endParaRPr lang="ja-JP" altLang="en-US" dirty="0"/>
          </a:p>
        </p:txBody>
      </p:sp>
      <p:sp>
        <p:nvSpPr>
          <p:cNvPr id="5" name="スライド イメージ プレースホルダー 4">
            <a:extLst>
              <a:ext uri="{FF2B5EF4-FFF2-40B4-BE49-F238E27FC236}">
                <a16:creationId xmlns:a16="http://schemas.microsoft.com/office/drawing/2014/main" id="{C4D1A683-67F8-47ED-97DC-ACF47BFB383A}"/>
              </a:ext>
            </a:extLst>
          </p:cNvPr>
          <p:cNvSpPr>
            <a:spLocks noGrp="1" noRot="1" noChangeAspect="1"/>
          </p:cNvSpPr>
          <p:nvPr>
            <p:ph type="sldImg"/>
          </p:nvPr>
        </p:nvSpPr>
        <p:spPr>
          <a:xfrm>
            <a:off x="819150" y="942975"/>
            <a:ext cx="5284788" cy="2973388"/>
          </a:xfrm>
        </p:spPr>
      </p:sp>
      <p:sp>
        <p:nvSpPr>
          <p:cNvPr id="7" name="ノート プレースホルダー 6">
            <a:extLst>
              <a:ext uri="{FF2B5EF4-FFF2-40B4-BE49-F238E27FC236}">
                <a16:creationId xmlns:a16="http://schemas.microsoft.com/office/drawing/2014/main" id="{9247F88F-93D0-44C4-B909-BEAD255964F8}"/>
              </a:ext>
            </a:extLst>
          </p:cNvPr>
          <p:cNvSpPr>
            <a:spLocks noGrp="1"/>
          </p:cNvSpPr>
          <p:nvPr>
            <p:ph type="body" idx="1"/>
          </p:nvPr>
        </p:nvSpPr>
        <p:spPr>
          <a:xfrm>
            <a:off x="796679" y="4516067"/>
            <a:ext cx="5329800" cy="3947739"/>
          </a:xfrm>
        </p:spPr>
        <p:txBody>
          <a:bodyPr/>
          <a:lstStyle/>
          <a:p>
            <a:r>
              <a:rPr lang="en-US" altLang="ja-JP" dirty="0"/>
              <a:t>【</a:t>
            </a:r>
            <a:r>
              <a:rPr lang="ja-JP" altLang="en-US" dirty="0"/>
              <a:t>補足説明</a:t>
            </a:r>
            <a:r>
              <a:rPr lang="en-US" altLang="ja-JP" dirty="0"/>
              <a:t>】</a:t>
            </a:r>
          </a:p>
          <a:p>
            <a:r>
              <a:rPr lang="ja-JP" altLang="en-US" dirty="0"/>
              <a:t>その他の困りごと等</a:t>
            </a:r>
            <a:endParaRPr lang="en-US" altLang="ja-JP" dirty="0"/>
          </a:p>
          <a:p>
            <a:pPr marL="175033" indent="-175033">
              <a:buFont typeface="Arial" panose="020B0604020202020204" pitchFamily="34" charset="0"/>
              <a:buChar char="•"/>
            </a:pPr>
            <a:r>
              <a:rPr lang="ja-JP" altLang="en-US" dirty="0"/>
              <a:t>妊産婦・乳幼児</a:t>
            </a:r>
            <a:endParaRPr lang="en-US" altLang="ja-JP" dirty="0"/>
          </a:p>
          <a:p>
            <a:pPr lvl="1"/>
            <a:r>
              <a:rPr lang="ja-JP" altLang="en-US" dirty="0"/>
              <a:t>震災のショックやストレスで母乳が止まってしまう人もいるため、ミルクの備蓄や妊産婦や乳幼児用のスペースが必要な場合もあります。</a:t>
            </a:r>
            <a:endParaRPr lang="en-US" altLang="ja-JP" dirty="0"/>
          </a:p>
          <a:p>
            <a:pPr lvl="1"/>
            <a:r>
              <a:rPr lang="ja-JP" altLang="en-US" dirty="0"/>
              <a:t>乳幼児はおむつかぶれを起こしやすいため、おむつをこまめに交換できるようにしたり、お尻だけでもお湯で洗えればうれしいという意見もあります。</a:t>
            </a:r>
            <a:endParaRPr lang="en-US" altLang="ja-JP" dirty="0"/>
          </a:p>
          <a:p>
            <a:endParaRPr kumimoji="1" lang="ja-JP" altLang="en-US" dirty="0"/>
          </a:p>
        </p:txBody>
      </p:sp>
    </p:spTree>
    <p:extLst>
      <p:ext uri="{BB962C8B-B14F-4D97-AF65-F5344CB8AC3E}">
        <p14:creationId xmlns:p14="http://schemas.microsoft.com/office/powerpoint/2010/main" val="6142795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a:xfrm>
            <a:off x="3044019" y="8962024"/>
            <a:ext cx="2949787" cy="498692"/>
          </a:xfrm>
        </p:spPr>
        <p:txBody>
          <a:bodyPr/>
          <a:lstStyle/>
          <a:p>
            <a:r>
              <a:rPr lang="en-US" altLang="ja-JP" dirty="0" smtClean="0"/>
              <a:t>26</a:t>
            </a:r>
            <a:endParaRPr lang="ja-JP" altLang="en-US" dirty="0"/>
          </a:p>
        </p:txBody>
      </p:sp>
      <p:sp>
        <p:nvSpPr>
          <p:cNvPr id="5" name="スライド イメージ プレースホルダー 4">
            <a:extLst>
              <a:ext uri="{FF2B5EF4-FFF2-40B4-BE49-F238E27FC236}">
                <a16:creationId xmlns:a16="http://schemas.microsoft.com/office/drawing/2014/main" id="{0ADE099E-EF7B-4FBB-8FDC-BA9F760060B7}"/>
              </a:ext>
            </a:extLst>
          </p:cNvPr>
          <p:cNvSpPr>
            <a:spLocks noGrp="1" noRot="1" noChangeAspect="1"/>
          </p:cNvSpPr>
          <p:nvPr>
            <p:ph type="sldImg"/>
          </p:nvPr>
        </p:nvSpPr>
        <p:spPr>
          <a:xfrm>
            <a:off x="881063" y="1144588"/>
            <a:ext cx="5092700" cy="2865437"/>
          </a:xfrm>
        </p:spPr>
      </p:sp>
      <p:sp>
        <p:nvSpPr>
          <p:cNvPr id="7" name="ノート プレースホルダー 6">
            <a:extLst>
              <a:ext uri="{FF2B5EF4-FFF2-40B4-BE49-F238E27FC236}">
                <a16:creationId xmlns:a16="http://schemas.microsoft.com/office/drawing/2014/main" id="{228A23B3-7A04-4D48-9312-8D0A3F312F6B}"/>
              </a:ext>
            </a:extLst>
          </p:cNvPr>
          <p:cNvSpPr>
            <a:spLocks noGrp="1"/>
          </p:cNvSpPr>
          <p:nvPr>
            <p:ph type="body" idx="1"/>
          </p:nvPr>
        </p:nvSpPr>
        <p:spPr>
          <a:xfrm>
            <a:off x="860927" y="4414819"/>
            <a:ext cx="5278402" cy="3820125"/>
          </a:xfrm>
        </p:spPr>
        <p:txBody>
          <a:bodyPr/>
          <a:lstStyle/>
          <a:p>
            <a:r>
              <a:rPr lang="en-US" altLang="ja-JP" dirty="0"/>
              <a:t>【</a:t>
            </a:r>
            <a:r>
              <a:rPr lang="ja-JP" altLang="en-US" dirty="0"/>
              <a:t>補足説明</a:t>
            </a:r>
            <a:r>
              <a:rPr lang="en-US" altLang="ja-JP" dirty="0"/>
              <a:t>】</a:t>
            </a:r>
          </a:p>
          <a:p>
            <a:r>
              <a:rPr lang="ja-JP" altLang="en-US" dirty="0"/>
              <a:t>その他の困りごと等</a:t>
            </a:r>
            <a:endParaRPr lang="en-US" altLang="ja-JP" dirty="0"/>
          </a:p>
          <a:p>
            <a:pPr marL="175033" indent="-175033">
              <a:buFont typeface="Arial" panose="020B0604020202020204" pitchFamily="34" charset="0"/>
              <a:buChar char="•"/>
            </a:pPr>
            <a:r>
              <a:rPr lang="ja-JP" altLang="en-US" dirty="0"/>
              <a:t>外国人</a:t>
            </a:r>
            <a:endParaRPr lang="en-US" altLang="ja-JP" dirty="0"/>
          </a:p>
          <a:p>
            <a:pPr lvl="1"/>
            <a:r>
              <a:rPr lang="ja-JP" altLang="en-US" dirty="0"/>
              <a:t>地震に慣れていないため、地震そのものを理解できなかったり、地震の揺れに過剰に反応したり混乱する場合もあるため、何が発生したのかや施設の安全性など様々な情報を説明することが望ましいです。</a:t>
            </a:r>
            <a:endParaRPr lang="en-US" altLang="ja-JP" dirty="0"/>
          </a:p>
          <a:p>
            <a:pPr lvl="1"/>
            <a:endParaRPr lang="en-US" altLang="ja-JP" dirty="0"/>
          </a:p>
          <a:p>
            <a:pPr marL="175033" indent="-175033">
              <a:buFont typeface="Arial" panose="020B0604020202020204" pitchFamily="34" charset="0"/>
              <a:buChar char="•"/>
            </a:pPr>
            <a:r>
              <a:rPr lang="en-US" altLang="ja-JP" dirty="0"/>
              <a:t>LGBT</a:t>
            </a:r>
          </a:p>
          <a:p>
            <a:pPr lvl="1"/>
            <a:r>
              <a:rPr lang="ja-JP" altLang="en-US" dirty="0"/>
              <a:t>物資など、周囲の認識と欲しいものが一致しない場合（衣服や化粧品など）受け取ることが困難なため、性別で分けるのではなく、サイズ別に分けるなどの配慮が必要です。</a:t>
            </a:r>
            <a:endParaRPr lang="en-US" altLang="ja-JP" dirty="0"/>
          </a:p>
          <a:p>
            <a:pPr lvl="1"/>
            <a:r>
              <a:rPr lang="ja-JP" altLang="en-US" dirty="0"/>
              <a:t>理解してもらえるかが不安で、困っていることや辛さを話せないため、相談をできる場所や相手がほしいという意見もあります。</a:t>
            </a:r>
            <a:endParaRPr lang="en-US" altLang="ja-JP" dirty="0"/>
          </a:p>
          <a:p>
            <a:endParaRPr kumimoji="1" lang="ja-JP" altLang="en-US" dirty="0"/>
          </a:p>
        </p:txBody>
      </p:sp>
    </p:spTree>
    <p:extLst>
      <p:ext uri="{BB962C8B-B14F-4D97-AF65-F5344CB8AC3E}">
        <p14:creationId xmlns:p14="http://schemas.microsoft.com/office/powerpoint/2010/main" val="3529140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en-US" altLang="ja-JP"/>
              <a:t>【</a:t>
            </a:r>
            <a:r>
              <a:rPr lang="ja-JP" altLang="en-US"/>
              <a:t>補足説明</a:t>
            </a:r>
            <a:r>
              <a:rPr lang="en-US" altLang="ja-JP"/>
              <a:t>】</a:t>
            </a:r>
          </a:p>
          <a:p>
            <a:pPr marL="175033" indent="-175033">
              <a:buFont typeface="Arial" panose="020B0604020202020204" pitchFamily="34" charset="0"/>
              <a:buChar char="•"/>
            </a:pPr>
            <a:r>
              <a:rPr lang="ja-JP" altLang="en-US"/>
              <a:t>この単元の目標を伝えます。</a:t>
            </a:r>
          </a:p>
          <a:p>
            <a:endParaRPr lang="ja-JP" altLang="en-US"/>
          </a:p>
        </p:txBody>
      </p:sp>
      <p:sp>
        <p:nvSpPr>
          <p:cNvPr id="7" name="スライド イメージ プレースホルダー 6">
            <a:extLst>
              <a:ext uri="{FF2B5EF4-FFF2-40B4-BE49-F238E27FC236}">
                <a16:creationId xmlns:a16="http://schemas.microsoft.com/office/drawing/2014/main" id="{0D04DBCA-2E45-401B-8EF4-063EBCB6BB16}"/>
              </a:ext>
            </a:extLst>
          </p:cNvPr>
          <p:cNvSpPr>
            <a:spLocks noGrp="1" noRot="1" noChangeAspect="1"/>
          </p:cNvSpPr>
          <p:nvPr>
            <p:ph type="sldImg"/>
          </p:nvPr>
        </p:nvSpPr>
        <p:spPr>
          <a:xfrm>
            <a:off x="701675" y="1111250"/>
            <a:ext cx="5324475" cy="2995613"/>
          </a:xfrm>
        </p:spPr>
      </p:sp>
    </p:spTree>
    <p:extLst>
      <p:ext uri="{BB962C8B-B14F-4D97-AF65-F5344CB8AC3E}">
        <p14:creationId xmlns:p14="http://schemas.microsoft.com/office/powerpoint/2010/main" val="28877778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80721" y="4969669"/>
            <a:ext cx="5286165" cy="3727252"/>
          </a:xfrm>
        </p:spPr>
        <p:txBody>
          <a:bodyPr/>
          <a:lstStyle/>
          <a:p>
            <a:r>
              <a:rPr lang="en-US" altLang="ja-JP" dirty="0"/>
              <a:t>【</a:t>
            </a:r>
            <a:r>
              <a:rPr lang="ja-JP" altLang="en-US" dirty="0"/>
              <a:t>補足説明</a:t>
            </a:r>
            <a:r>
              <a:rPr lang="en-US" altLang="ja-JP" dirty="0"/>
              <a:t>】</a:t>
            </a:r>
          </a:p>
          <a:p>
            <a:pPr marL="175033" indent="-175033">
              <a:buFont typeface="Arial" panose="020B0604020202020204" pitchFamily="34" charset="0"/>
              <a:buChar char="•"/>
            </a:pPr>
            <a:r>
              <a:rPr lang="ja-JP" altLang="en-US" dirty="0"/>
              <a:t>「支え合いマップ」の</a:t>
            </a:r>
            <a:r>
              <a:rPr lang="ja-JP" altLang="en-US" dirty="0" smtClean="0"/>
              <a:t>作成。</a:t>
            </a:r>
            <a:r>
              <a:rPr lang="ja-JP" altLang="en-US" dirty="0" smtClean="0">
                <a:latin typeface="游ゴシック" panose="020B0400000000000000" pitchFamily="50" charset="-128"/>
                <a:ea typeface="游ゴシック" panose="020B0400000000000000" pitchFamily="50" charset="-128"/>
              </a:rPr>
              <a:t>（</a:t>
            </a:r>
            <a:r>
              <a:rPr lang="zh-TW" altLang="en-US" dirty="0">
                <a:latin typeface="游ゴシック" panose="020B0400000000000000" pitchFamily="50" charset="-128"/>
                <a:ea typeface="游ゴシック" panose="020B0400000000000000" pitchFamily="50" charset="-128"/>
              </a:rPr>
              <a:t>堀之内区自主防災組織：長野県 白馬村</a:t>
            </a:r>
            <a:r>
              <a:rPr lang="ja-JP" altLang="en-US" dirty="0">
                <a:latin typeface="游ゴシック" panose="020B0400000000000000" pitchFamily="50" charset="-128"/>
                <a:ea typeface="游ゴシック" panose="020B0400000000000000" pitchFamily="50" charset="-128"/>
              </a:rPr>
              <a:t>）</a:t>
            </a:r>
          </a:p>
          <a:p>
            <a:pPr marL="175033" indent="-175033">
              <a:buFont typeface="Arial" panose="020B0604020202020204" pitchFamily="34" charset="0"/>
              <a:buChar char="•"/>
            </a:pPr>
            <a:r>
              <a:rPr lang="ja-JP" altLang="en-US" dirty="0"/>
              <a:t>マップ</a:t>
            </a:r>
            <a:r>
              <a:rPr lang="ja-JP" altLang="en-US" dirty="0" smtClean="0"/>
              <a:t>作成に</a:t>
            </a:r>
            <a:r>
              <a:rPr lang="ja-JP" altLang="en-US" dirty="0"/>
              <a:t>より支援を要する人と支援する人を特定しておくことで、災害時の支援行動が円滑に進むだけでなく、平時の見守りや、地域の支え合いの意識の向上なども期待できます。</a:t>
            </a:r>
            <a:endParaRPr lang="en-US" altLang="ja-JP" dirty="0"/>
          </a:p>
          <a:p>
            <a:endParaRPr lang="en-US" altLang="ja-JP" dirty="0"/>
          </a:p>
        </p:txBody>
      </p:sp>
      <p:sp>
        <p:nvSpPr>
          <p:cNvPr id="4" name="スライド番号プレースホルダー 3"/>
          <p:cNvSpPr>
            <a:spLocks noGrp="1"/>
          </p:cNvSpPr>
          <p:nvPr>
            <p:ph type="sldNum" sz="quarter" idx="5"/>
          </p:nvPr>
        </p:nvSpPr>
        <p:spPr>
          <a:xfrm>
            <a:off x="3116563" y="8696921"/>
            <a:ext cx="2949787" cy="498692"/>
          </a:xfrm>
        </p:spPr>
        <p:txBody>
          <a:bodyPr/>
          <a:lstStyle/>
          <a:p>
            <a:r>
              <a:rPr lang="en-US" altLang="ja-JP" dirty="0" smtClean="0"/>
              <a:t>27</a:t>
            </a:r>
            <a:endParaRPr lang="ja-JP" altLang="en-US" dirty="0"/>
          </a:p>
        </p:txBody>
      </p:sp>
      <p:sp>
        <p:nvSpPr>
          <p:cNvPr id="6" name="スライド イメージ プレースホルダー 5">
            <a:extLst>
              <a:ext uri="{FF2B5EF4-FFF2-40B4-BE49-F238E27FC236}">
                <a16:creationId xmlns:a16="http://schemas.microsoft.com/office/drawing/2014/main" id="{DE7564DD-B6CE-4153-8F11-4551EB3075FF}"/>
              </a:ext>
            </a:extLst>
          </p:cNvPr>
          <p:cNvSpPr>
            <a:spLocks noGrp="1" noRot="1" noChangeAspect="1"/>
          </p:cNvSpPr>
          <p:nvPr>
            <p:ph type="sldImg"/>
          </p:nvPr>
        </p:nvSpPr>
        <p:spPr>
          <a:xfrm>
            <a:off x="860425" y="1289050"/>
            <a:ext cx="5219700" cy="2935288"/>
          </a:xfrm>
        </p:spPr>
      </p:sp>
    </p:spTree>
    <p:extLst>
      <p:ext uri="{BB962C8B-B14F-4D97-AF65-F5344CB8AC3E}">
        <p14:creationId xmlns:p14="http://schemas.microsoft.com/office/powerpoint/2010/main" val="23563206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809530" y="4699474"/>
            <a:ext cx="5316951" cy="3866229"/>
          </a:xfrm>
        </p:spPr>
        <p:txBody>
          <a:bodyPr/>
          <a:lstStyle/>
          <a:p>
            <a:r>
              <a:rPr lang="en-US" altLang="ja-JP" dirty="0"/>
              <a:t>【</a:t>
            </a:r>
            <a:r>
              <a:rPr lang="ja-JP" altLang="en-US" dirty="0"/>
              <a:t>補足説明</a:t>
            </a:r>
            <a:r>
              <a:rPr lang="en-US" altLang="ja-JP" dirty="0"/>
              <a:t>】</a:t>
            </a:r>
          </a:p>
          <a:p>
            <a:pPr marL="175033" indent="-175033">
              <a:buFont typeface="Arial" panose="020B0604020202020204" pitchFamily="34" charset="0"/>
              <a:buChar char="•"/>
            </a:pPr>
            <a:r>
              <a:rPr lang="ja-JP" altLang="en-US" dirty="0"/>
              <a:t>「避難支援個別計画」の作成。</a:t>
            </a:r>
            <a:r>
              <a:rPr lang="ja-JP" altLang="en-US" dirty="0">
                <a:latin typeface="游ゴシック" panose="020B0400000000000000" pitchFamily="50" charset="-128"/>
                <a:ea typeface="游ゴシック" panose="020B0400000000000000" pitchFamily="50" charset="-128"/>
              </a:rPr>
              <a:t>（</a:t>
            </a:r>
            <a:r>
              <a:rPr lang="zh-TW" altLang="en-US" dirty="0">
                <a:latin typeface="游ゴシック" panose="020B0400000000000000" pitchFamily="50" charset="-128"/>
                <a:ea typeface="游ゴシック" panose="020B0400000000000000" pitchFamily="50" charset="-128"/>
              </a:rPr>
              <a:t>出石町会 防災区民組織：東京都 品川区</a:t>
            </a:r>
            <a:r>
              <a:rPr lang="ja-JP" altLang="en-US" dirty="0">
                <a:latin typeface="游ゴシック" panose="020B0400000000000000" pitchFamily="50" charset="-128"/>
                <a:ea typeface="游ゴシック" panose="020B0400000000000000" pitchFamily="50" charset="-128"/>
              </a:rPr>
              <a:t>）</a:t>
            </a:r>
          </a:p>
          <a:p>
            <a:pPr marL="175033" indent="-175033">
              <a:buFont typeface="Arial" panose="020B0604020202020204" pitchFamily="34" charset="0"/>
              <a:buChar char="•"/>
            </a:pPr>
            <a:r>
              <a:rPr lang="ja-JP" altLang="en-US" dirty="0"/>
              <a:t>避難行動要支援者ごとに避難計画をつくることで、支援を受ける方も安心し、円滑な避難ができる。継続的な訓練を行いながら、支援対象者と支援する人との更新も行えます。</a:t>
            </a:r>
          </a:p>
        </p:txBody>
      </p:sp>
      <p:sp>
        <p:nvSpPr>
          <p:cNvPr id="4" name="スライド番号プレースホルダー 3"/>
          <p:cNvSpPr>
            <a:spLocks noGrp="1"/>
          </p:cNvSpPr>
          <p:nvPr>
            <p:ph type="sldNum" sz="quarter" idx="5"/>
          </p:nvPr>
        </p:nvSpPr>
        <p:spPr>
          <a:xfrm>
            <a:off x="3176693" y="8905320"/>
            <a:ext cx="2949787" cy="498692"/>
          </a:xfrm>
        </p:spPr>
        <p:txBody>
          <a:bodyPr/>
          <a:lstStyle/>
          <a:p>
            <a:r>
              <a:rPr lang="en-US" altLang="ja-JP" dirty="0" smtClean="0"/>
              <a:t>28</a:t>
            </a:r>
            <a:endParaRPr lang="ja-JP" altLang="en-US" dirty="0"/>
          </a:p>
        </p:txBody>
      </p:sp>
      <p:sp>
        <p:nvSpPr>
          <p:cNvPr id="6" name="スライド イメージ プレースホルダー 5">
            <a:extLst>
              <a:ext uri="{FF2B5EF4-FFF2-40B4-BE49-F238E27FC236}">
                <a16:creationId xmlns:a16="http://schemas.microsoft.com/office/drawing/2014/main" id="{DAA85B3E-6B7B-42A2-A14A-E47000C45488}"/>
              </a:ext>
            </a:extLst>
          </p:cNvPr>
          <p:cNvSpPr>
            <a:spLocks noGrp="1" noRot="1" noChangeAspect="1"/>
          </p:cNvSpPr>
          <p:nvPr>
            <p:ph type="sldImg"/>
          </p:nvPr>
        </p:nvSpPr>
        <p:spPr>
          <a:xfrm>
            <a:off x="954088" y="1089025"/>
            <a:ext cx="5027612" cy="2827338"/>
          </a:xfrm>
        </p:spPr>
      </p:sp>
    </p:spTree>
    <p:extLst>
      <p:ext uri="{BB962C8B-B14F-4D97-AF65-F5344CB8AC3E}">
        <p14:creationId xmlns:p14="http://schemas.microsoft.com/office/powerpoint/2010/main" val="34206817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990138" y="4783306"/>
            <a:ext cx="5136342" cy="3705456"/>
          </a:xfrm>
        </p:spPr>
        <p:txBody>
          <a:bodyPr/>
          <a:lstStyle/>
          <a:p>
            <a:r>
              <a:rPr lang="en-US" altLang="ja-JP" dirty="0"/>
              <a:t>【</a:t>
            </a:r>
            <a:r>
              <a:rPr lang="ja-JP" altLang="en-US" dirty="0"/>
              <a:t>補足説明</a:t>
            </a:r>
            <a:r>
              <a:rPr lang="en-US" altLang="ja-JP" dirty="0"/>
              <a:t>】</a:t>
            </a:r>
          </a:p>
          <a:p>
            <a:pPr marL="175033" indent="-175033">
              <a:buFont typeface="Arial" panose="020B0604020202020204" pitchFamily="34" charset="0"/>
              <a:buChar char="•"/>
            </a:pPr>
            <a:r>
              <a:rPr lang="ja-JP" altLang="en-US" dirty="0"/>
              <a:t>中項目「２．要配慮者の地域ぐるみでの支援体制」で学んだことをまとめます。</a:t>
            </a:r>
          </a:p>
          <a:p>
            <a:endParaRPr lang="ja-JP" altLang="en-US" dirty="0"/>
          </a:p>
        </p:txBody>
      </p:sp>
      <p:sp>
        <p:nvSpPr>
          <p:cNvPr id="4" name="スライド番号プレースホルダー 3"/>
          <p:cNvSpPr>
            <a:spLocks noGrp="1"/>
          </p:cNvSpPr>
          <p:nvPr>
            <p:ph type="sldNum" sz="quarter" idx="5"/>
          </p:nvPr>
        </p:nvSpPr>
        <p:spPr>
          <a:xfrm>
            <a:off x="3176692" y="8882543"/>
            <a:ext cx="2949787" cy="498692"/>
          </a:xfrm>
        </p:spPr>
        <p:txBody>
          <a:bodyPr/>
          <a:lstStyle/>
          <a:p>
            <a:r>
              <a:rPr lang="en-US" altLang="ja-JP" dirty="0" smtClean="0"/>
              <a:t>29</a:t>
            </a:r>
            <a:endParaRPr lang="ja-JP" altLang="en-US" dirty="0"/>
          </a:p>
        </p:txBody>
      </p:sp>
      <p:sp>
        <p:nvSpPr>
          <p:cNvPr id="7" name="スライド イメージ プレースホルダー 6">
            <a:extLst>
              <a:ext uri="{FF2B5EF4-FFF2-40B4-BE49-F238E27FC236}">
                <a16:creationId xmlns:a16="http://schemas.microsoft.com/office/drawing/2014/main" id="{7E46DCD7-5095-4A11-BC97-4F78C365C55C}"/>
              </a:ext>
            </a:extLst>
          </p:cNvPr>
          <p:cNvSpPr>
            <a:spLocks noGrp="1" noRot="1" noChangeAspect="1"/>
          </p:cNvSpPr>
          <p:nvPr>
            <p:ph type="sldImg"/>
          </p:nvPr>
        </p:nvSpPr>
        <p:spPr>
          <a:xfrm>
            <a:off x="920750" y="1276350"/>
            <a:ext cx="5091113" cy="2863850"/>
          </a:xfrm>
        </p:spPr>
      </p:sp>
    </p:spTree>
    <p:extLst>
      <p:ext uri="{BB962C8B-B14F-4D97-AF65-F5344CB8AC3E}">
        <p14:creationId xmlns:p14="http://schemas.microsoft.com/office/powerpoint/2010/main" val="34722891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75033" indent="-175033">
              <a:buFont typeface="Arial" panose="020B0604020202020204" pitchFamily="34" charset="0"/>
              <a:buChar char="•"/>
            </a:pPr>
            <a:r>
              <a:rPr lang="ja-JP" altLang="en-US"/>
              <a:t>この単元、「被害を最小限とするための取組みと地域に対する防災知識の普及」で学んだことをまとめます。</a:t>
            </a:r>
            <a:endParaRPr lang="en-US" altLang="ja-JP"/>
          </a:p>
          <a:p>
            <a:endParaRPr lang="en-US" altLang="ja-JP"/>
          </a:p>
          <a:p>
            <a:endParaRPr lang="ja-JP" altLang="en-US"/>
          </a:p>
        </p:txBody>
      </p:sp>
      <p:sp>
        <p:nvSpPr>
          <p:cNvPr id="4" name="スライド番号プレースホルダー 3"/>
          <p:cNvSpPr>
            <a:spLocks noGrp="1"/>
          </p:cNvSpPr>
          <p:nvPr>
            <p:ph type="sldNum" sz="quarter" idx="5"/>
          </p:nvPr>
        </p:nvSpPr>
        <p:spPr>
          <a:xfrm>
            <a:off x="3176693" y="8696921"/>
            <a:ext cx="2949787" cy="498692"/>
          </a:xfrm>
        </p:spPr>
        <p:txBody>
          <a:bodyPr/>
          <a:lstStyle/>
          <a:p>
            <a:r>
              <a:rPr lang="en-US" altLang="ja-JP" dirty="0" smtClean="0"/>
              <a:t>30</a:t>
            </a:r>
            <a:endParaRPr lang="ja-JP" altLang="en-US" dirty="0"/>
          </a:p>
        </p:txBody>
      </p:sp>
      <p:sp>
        <p:nvSpPr>
          <p:cNvPr id="7" name="スライド イメージ プレースホルダー 6">
            <a:extLst>
              <a:ext uri="{FF2B5EF4-FFF2-40B4-BE49-F238E27FC236}">
                <a16:creationId xmlns:a16="http://schemas.microsoft.com/office/drawing/2014/main" id="{2F9A09F9-BFF0-4CC2-A696-2C7225848055}"/>
              </a:ext>
            </a:extLst>
          </p:cNvPr>
          <p:cNvSpPr>
            <a:spLocks noGrp="1" noRot="1" noChangeAspect="1"/>
          </p:cNvSpPr>
          <p:nvPr>
            <p:ph type="sldImg"/>
          </p:nvPr>
        </p:nvSpPr>
        <p:spPr>
          <a:xfrm>
            <a:off x="820738" y="1241425"/>
            <a:ext cx="5165725" cy="2905125"/>
          </a:xfrm>
        </p:spPr>
      </p:sp>
    </p:spTree>
    <p:extLst>
      <p:ext uri="{BB962C8B-B14F-4D97-AF65-F5344CB8AC3E}">
        <p14:creationId xmlns:p14="http://schemas.microsoft.com/office/powerpoint/2010/main" val="1515175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a:xfrm>
            <a:off x="3207635" y="8834720"/>
            <a:ext cx="2949787" cy="498692"/>
          </a:xfrm>
        </p:spPr>
        <p:txBody>
          <a:bodyPr/>
          <a:lstStyle/>
          <a:p>
            <a:r>
              <a:rPr lang="en-US" altLang="ja-JP" dirty="0"/>
              <a:t>1</a:t>
            </a:r>
            <a:endParaRPr lang="ja-JP" altLang="en-US" dirty="0"/>
          </a:p>
        </p:txBody>
      </p:sp>
      <p:sp>
        <p:nvSpPr>
          <p:cNvPr id="6" name="スライド イメージ プレースホルダー 5"/>
          <p:cNvSpPr>
            <a:spLocks noGrp="1" noRot="1" noChangeAspect="1"/>
          </p:cNvSpPr>
          <p:nvPr>
            <p:ph type="sldImg"/>
          </p:nvPr>
        </p:nvSpPr>
        <p:spPr>
          <a:xfrm>
            <a:off x="701675" y="677863"/>
            <a:ext cx="5435600" cy="3057525"/>
          </a:xfrm>
        </p:spPr>
      </p:sp>
      <p:sp>
        <p:nvSpPr>
          <p:cNvPr id="7" name="ノート プレースホルダー 6"/>
          <p:cNvSpPr>
            <a:spLocks noGrp="1"/>
          </p:cNvSpPr>
          <p:nvPr>
            <p:ph type="body" idx="1"/>
          </p:nvPr>
        </p:nvSpPr>
        <p:spPr>
          <a:xfrm>
            <a:off x="860927" y="4783306"/>
            <a:ext cx="5265552" cy="3501522"/>
          </a:xfrm>
        </p:spPr>
        <p:txBody>
          <a:bodyPr/>
          <a:lstStyle/>
          <a:p>
            <a:endParaRPr kumimoji="1" lang="ja-JP" altLang="en-US" dirty="0"/>
          </a:p>
        </p:txBody>
      </p:sp>
    </p:spTree>
    <p:extLst>
      <p:ext uri="{BB962C8B-B14F-4D97-AF65-F5344CB8AC3E}">
        <p14:creationId xmlns:p14="http://schemas.microsoft.com/office/powerpoint/2010/main" val="881886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442213" y="4783306"/>
            <a:ext cx="5815758" cy="3628981"/>
          </a:xfrm>
        </p:spPr>
        <p:txBody>
          <a:bodyPr/>
          <a:lstStyle/>
          <a:p>
            <a:r>
              <a:rPr lang="en-US" altLang="ja-JP" dirty="0"/>
              <a:t>【</a:t>
            </a:r>
            <a:r>
              <a:rPr lang="ja-JP" altLang="en-US" dirty="0"/>
              <a:t>補足説明</a:t>
            </a:r>
            <a:r>
              <a:rPr lang="en-US" altLang="ja-JP" dirty="0" smtClean="0"/>
              <a:t>】</a:t>
            </a:r>
            <a:r>
              <a:rPr lang="ja-JP" altLang="en-US" dirty="0" smtClean="0">
                <a:latin typeface="+mn-ea"/>
              </a:rPr>
              <a:t>（１限目　２</a:t>
            </a:r>
            <a:r>
              <a:rPr lang="ja-JP" altLang="en-US" dirty="0" smtClean="0">
                <a:solidFill>
                  <a:schemeClr val="tx1">
                    <a:lumMod val="75000"/>
                    <a:lumOff val="25000"/>
                  </a:schemeClr>
                </a:solidFill>
                <a:latin typeface="+mn-ea"/>
              </a:rPr>
              <a:t>．災害時にとるべき行動　</a:t>
            </a:r>
            <a:r>
              <a:rPr lang="en-US" altLang="ja-JP" dirty="0" smtClean="0">
                <a:solidFill>
                  <a:schemeClr val="tx1">
                    <a:lumMod val="75000"/>
                    <a:lumOff val="25000"/>
                  </a:schemeClr>
                </a:solidFill>
                <a:latin typeface="+mn-ea"/>
              </a:rPr>
              <a:t>P</a:t>
            </a:r>
            <a:r>
              <a:rPr lang="ja-JP" altLang="en-US" dirty="0" smtClean="0">
                <a:solidFill>
                  <a:schemeClr val="tx1">
                    <a:lumMod val="75000"/>
                    <a:lumOff val="25000"/>
                  </a:schemeClr>
                </a:solidFill>
                <a:latin typeface="+mn-ea"/>
              </a:rPr>
              <a:t>２６と同一資料）</a:t>
            </a:r>
            <a:endParaRPr lang="en-US" altLang="ja-JP" dirty="0" smtClean="0">
              <a:solidFill>
                <a:schemeClr val="tx1">
                  <a:lumMod val="75000"/>
                  <a:lumOff val="25000"/>
                </a:schemeClr>
              </a:solidFill>
              <a:latin typeface="+mn-ea"/>
            </a:endParaRPr>
          </a:p>
          <a:p>
            <a:endParaRPr lang="en-US" altLang="ja-JP" dirty="0">
              <a:latin typeface="+mn-ea"/>
            </a:endParaRPr>
          </a:p>
          <a:p>
            <a:r>
              <a:rPr lang="ja-JP" altLang="en-US" dirty="0" smtClean="0">
                <a:solidFill>
                  <a:schemeClr val="tx1">
                    <a:lumMod val="75000"/>
                    <a:lumOff val="25000"/>
                  </a:schemeClr>
                </a:solidFill>
                <a:latin typeface="+mn-ea"/>
              </a:rPr>
              <a:t>「</a:t>
            </a:r>
            <a:r>
              <a:rPr lang="ja-JP" altLang="en-US" dirty="0">
                <a:latin typeface="+mn-ea"/>
              </a:rPr>
              <a:t> ２</a:t>
            </a:r>
            <a:r>
              <a:rPr lang="ja-JP" altLang="en-US" dirty="0">
                <a:solidFill>
                  <a:schemeClr val="tx1">
                    <a:lumMod val="75000"/>
                    <a:lumOff val="25000"/>
                  </a:schemeClr>
                </a:solidFill>
                <a:latin typeface="+mn-ea"/>
              </a:rPr>
              <a:t>．災害時にとるべき行動</a:t>
            </a:r>
            <a:r>
              <a:rPr lang="ja-JP" altLang="en-US" dirty="0" smtClean="0">
                <a:solidFill>
                  <a:schemeClr val="tx1">
                    <a:lumMod val="75000"/>
                    <a:lumOff val="25000"/>
                  </a:schemeClr>
                </a:solidFill>
                <a:latin typeface="+mn-ea"/>
              </a:rPr>
              <a:t>」（</a:t>
            </a:r>
            <a:r>
              <a:rPr lang="en-US" altLang="ja-JP" dirty="0" smtClean="0">
                <a:solidFill>
                  <a:schemeClr val="tx1">
                    <a:lumMod val="75000"/>
                    <a:lumOff val="25000"/>
                  </a:schemeClr>
                </a:solidFill>
                <a:latin typeface="+mn-ea"/>
              </a:rPr>
              <a:t>P</a:t>
            </a:r>
            <a:r>
              <a:rPr lang="ja-JP" altLang="en-US" dirty="0" smtClean="0">
                <a:solidFill>
                  <a:schemeClr val="tx1">
                    <a:lumMod val="75000"/>
                    <a:lumOff val="25000"/>
                  </a:schemeClr>
                </a:solidFill>
                <a:latin typeface="+mn-ea"/>
              </a:rPr>
              <a:t>２６）で説明したとおりです。</a:t>
            </a:r>
            <a:endParaRPr lang="en-US" altLang="ja-JP" dirty="0">
              <a:latin typeface="+mn-ea"/>
            </a:endParaRPr>
          </a:p>
        </p:txBody>
      </p:sp>
      <p:sp>
        <p:nvSpPr>
          <p:cNvPr id="4" name="スライド番号プレースホルダー 3"/>
          <p:cNvSpPr>
            <a:spLocks noGrp="1"/>
          </p:cNvSpPr>
          <p:nvPr>
            <p:ph type="sldNum" sz="quarter" idx="5"/>
          </p:nvPr>
        </p:nvSpPr>
        <p:spPr>
          <a:xfrm>
            <a:off x="3080610" y="8863885"/>
            <a:ext cx="2949787" cy="498692"/>
          </a:xfrm>
        </p:spPr>
        <p:txBody>
          <a:bodyPr/>
          <a:lstStyle/>
          <a:p>
            <a:r>
              <a:rPr lang="en-US" altLang="ja-JP" dirty="0"/>
              <a:t>2</a:t>
            </a:r>
            <a:endParaRPr lang="ja-JP" altLang="en-US" dirty="0"/>
          </a:p>
        </p:txBody>
      </p:sp>
      <p:sp>
        <p:nvSpPr>
          <p:cNvPr id="7" name="スライド イメージ プレースホルダー 6">
            <a:extLst>
              <a:ext uri="{FF2B5EF4-FFF2-40B4-BE49-F238E27FC236}">
                <a16:creationId xmlns:a16="http://schemas.microsoft.com/office/drawing/2014/main" id="{EED81A43-7EA2-4927-B25B-343626F5D4E6}"/>
              </a:ext>
            </a:extLst>
          </p:cNvPr>
          <p:cNvSpPr>
            <a:spLocks noGrp="1" noRot="1" noChangeAspect="1"/>
          </p:cNvSpPr>
          <p:nvPr>
            <p:ph type="sldImg"/>
          </p:nvPr>
        </p:nvSpPr>
        <p:spPr>
          <a:xfrm>
            <a:off x="790575" y="931863"/>
            <a:ext cx="5219700" cy="2935287"/>
          </a:xfrm>
        </p:spPr>
      </p:sp>
    </p:spTree>
    <p:extLst>
      <p:ext uri="{BB962C8B-B14F-4D97-AF65-F5344CB8AC3E}">
        <p14:creationId xmlns:p14="http://schemas.microsoft.com/office/powerpoint/2010/main" val="1992152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68183" y="4464659"/>
            <a:ext cx="5358959" cy="4469382"/>
          </a:xfrm>
        </p:spPr>
        <p:txBody>
          <a:bodyPr/>
          <a:lstStyle/>
          <a:p>
            <a:r>
              <a:rPr lang="en-US" altLang="ja-JP" dirty="0"/>
              <a:t>【</a:t>
            </a:r>
            <a:r>
              <a:rPr lang="ja-JP" altLang="en-US" dirty="0"/>
              <a:t>補足説明</a:t>
            </a:r>
            <a:r>
              <a:rPr lang="en-US" altLang="ja-JP" dirty="0" smtClean="0"/>
              <a:t>】</a:t>
            </a:r>
            <a:r>
              <a:rPr lang="ja-JP" altLang="en-US" dirty="0" smtClean="0">
                <a:latin typeface="+mn-ea"/>
              </a:rPr>
              <a:t>（</a:t>
            </a:r>
            <a:r>
              <a:rPr lang="ja-JP" altLang="en-US" dirty="0">
                <a:latin typeface="+mn-ea"/>
              </a:rPr>
              <a:t> </a:t>
            </a:r>
            <a:r>
              <a:rPr lang="ja-JP" altLang="en-US" dirty="0" smtClean="0">
                <a:latin typeface="+mn-ea"/>
              </a:rPr>
              <a:t>１限目　２</a:t>
            </a:r>
            <a:r>
              <a:rPr lang="ja-JP" altLang="en-US" dirty="0">
                <a:solidFill>
                  <a:schemeClr val="tx1">
                    <a:lumMod val="75000"/>
                    <a:lumOff val="25000"/>
                  </a:schemeClr>
                </a:solidFill>
                <a:latin typeface="+mn-ea"/>
              </a:rPr>
              <a:t>．災害時にとるべき</a:t>
            </a:r>
            <a:r>
              <a:rPr lang="ja-JP" altLang="en-US" dirty="0" smtClean="0">
                <a:solidFill>
                  <a:schemeClr val="tx1">
                    <a:lumMod val="75000"/>
                    <a:lumOff val="25000"/>
                  </a:schemeClr>
                </a:solidFill>
                <a:latin typeface="+mn-ea"/>
              </a:rPr>
              <a:t>行動　</a:t>
            </a:r>
            <a:r>
              <a:rPr lang="en-US" altLang="ja-JP" dirty="0" smtClean="0">
                <a:solidFill>
                  <a:schemeClr val="tx1">
                    <a:lumMod val="75000"/>
                    <a:lumOff val="25000"/>
                  </a:schemeClr>
                </a:solidFill>
                <a:latin typeface="+mn-ea"/>
              </a:rPr>
              <a:t>P</a:t>
            </a:r>
            <a:r>
              <a:rPr lang="ja-JP" altLang="en-US" dirty="0" smtClean="0">
                <a:solidFill>
                  <a:schemeClr val="tx1">
                    <a:lumMod val="75000"/>
                    <a:lumOff val="25000"/>
                  </a:schemeClr>
                </a:solidFill>
                <a:latin typeface="+mn-ea"/>
              </a:rPr>
              <a:t>２７と</a:t>
            </a:r>
            <a:r>
              <a:rPr lang="ja-JP" altLang="en-US" dirty="0">
                <a:solidFill>
                  <a:schemeClr val="tx1">
                    <a:lumMod val="75000"/>
                    <a:lumOff val="25000"/>
                  </a:schemeClr>
                </a:solidFill>
                <a:latin typeface="+mn-ea"/>
              </a:rPr>
              <a:t>同一資料）</a:t>
            </a:r>
            <a:endParaRPr lang="en-US" altLang="ja-JP" dirty="0">
              <a:solidFill>
                <a:schemeClr val="tx1">
                  <a:lumMod val="75000"/>
                  <a:lumOff val="25000"/>
                </a:schemeClr>
              </a:solidFill>
              <a:latin typeface="+mn-ea"/>
            </a:endParaRPr>
          </a:p>
          <a:p>
            <a:endParaRPr lang="en-US" altLang="ja-JP" dirty="0" smtClean="0">
              <a:latin typeface="+mn-ea"/>
            </a:endParaRPr>
          </a:p>
          <a:p>
            <a:r>
              <a:rPr lang="ja-JP" altLang="en-US" dirty="0" smtClean="0">
                <a:solidFill>
                  <a:schemeClr val="tx1">
                    <a:lumMod val="75000"/>
                    <a:lumOff val="25000"/>
                  </a:schemeClr>
                </a:solidFill>
                <a:latin typeface="+mn-ea"/>
              </a:rPr>
              <a:t>「</a:t>
            </a:r>
            <a:r>
              <a:rPr lang="ja-JP" altLang="en-US" dirty="0" smtClean="0">
                <a:latin typeface="+mn-ea"/>
              </a:rPr>
              <a:t> ２</a:t>
            </a:r>
            <a:r>
              <a:rPr lang="ja-JP" altLang="en-US" dirty="0" smtClean="0">
                <a:solidFill>
                  <a:schemeClr val="tx1">
                    <a:lumMod val="75000"/>
                    <a:lumOff val="25000"/>
                  </a:schemeClr>
                </a:solidFill>
                <a:latin typeface="+mn-ea"/>
              </a:rPr>
              <a:t>．災害時にとるべき行動」（</a:t>
            </a:r>
            <a:r>
              <a:rPr lang="en-US" altLang="ja-JP" dirty="0" smtClean="0">
                <a:solidFill>
                  <a:schemeClr val="tx1">
                    <a:lumMod val="75000"/>
                    <a:lumOff val="25000"/>
                  </a:schemeClr>
                </a:solidFill>
                <a:latin typeface="+mn-ea"/>
              </a:rPr>
              <a:t>P</a:t>
            </a:r>
            <a:r>
              <a:rPr lang="ja-JP" altLang="en-US" dirty="0" smtClean="0">
                <a:solidFill>
                  <a:schemeClr val="tx1">
                    <a:lumMod val="75000"/>
                    <a:lumOff val="25000"/>
                  </a:schemeClr>
                </a:solidFill>
                <a:latin typeface="+mn-ea"/>
              </a:rPr>
              <a:t>２７）で説明したとおりです。</a:t>
            </a:r>
            <a:endParaRPr lang="en-US" altLang="ja-JP" dirty="0" smtClean="0">
              <a:latin typeface="+mn-ea"/>
            </a:endParaRPr>
          </a:p>
          <a:p>
            <a:endParaRPr lang="ja-JP" altLang="en-US" dirty="0"/>
          </a:p>
          <a:p>
            <a:endParaRPr lang="ja-JP" altLang="en-US" dirty="0"/>
          </a:p>
        </p:txBody>
      </p:sp>
      <p:sp>
        <p:nvSpPr>
          <p:cNvPr id="4" name="スライド番号プレースホルダー 3"/>
          <p:cNvSpPr>
            <a:spLocks noGrp="1"/>
          </p:cNvSpPr>
          <p:nvPr>
            <p:ph type="sldNum" sz="quarter" idx="5"/>
          </p:nvPr>
        </p:nvSpPr>
        <p:spPr>
          <a:xfrm>
            <a:off x="3077354" y="8860872"/>
            <a:ext cx="2949787" cy="498692"/>
          </a:xfrm>
        </p:spPr>
        <p:txBody>
          <a:bodyPr/>
          <a:lstStyle/>
          <a:p>
            <a:r>
              <a:rPr lang="en-US" altLang="ja-JP" dirty="0"/>
              <a:t>3</a:t>
            </a:r>
            <a:endParaRPr lang="ja-JP" altLang="en-US" dirty="0"/>
          </a:p>
        </p:txBody>
      </p:sp>
      <p:sp>
        <p:nvSpPr>
          <p:cNvPr id="7" name="スライド イメージ プレースホルダー 6">
            <a:extLst>
              <a:ext uri="{FF2B5EF4-FFF2-40B4-BE49-F238E27FC236}">
                <a16:creationId xmlns:a16="http://schemas.microsoft.com/office/drawing/2014/main" id="{909C47AB-7328-4AAD-A349-4F1BDC429648}"/>
              </a:ext>
            </a:extLst>
          </p:cNvPr>
          <p:cNvSpPr>
            <a:spLocks noGrp="1" noRot="1" noChangeAspect="1"/>
          </p:cNvSpPr>
          <p:nvPr>
            <p:ph type="sldImg"/>
          </p:nvPr>
        </p:nvSpPr>
        <p:spPr>
          <a:xfrm>
            <a:off x="800100" y="1009650"/>
            <a:ext cx="5207000" cy="2928938"/>
          </a:xfrm>
        </p:spPr>
      </p:sp>
    </p:spTree>
    <p:extLst>
      <p:ext uri="{BB962C8B-B14F-4D97-AF65-F5344CB8AC3E}">
        <p14:creationId xmlns:p14="http://schemas.microsoft.com/office/powerpoint/2010/main" val="3616986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806958" y="3835008"/>
            <a:ext cx="5193284" cy="4768467"/>
          </a:xfrm>
        </p:spPr>
        <p:txBody>
          <a:bodyPr/>
          <a:lstStyle/>
          <a:p>
            <a:r>
              <a:rPr lang="en-US" altLang="ja-JP" dirty="0"/>
              <a:t>【</a:t>
            </a:r>
            <a:r>
              <a:rPr lang="ja-JP" altLang="en-US" dirty="0"/>
              <a:t>補足説明</a:t>
            </a:r>
            <a:r>
              <a:rPr lang="en-US" altLang="ja-JP" dirty="0"/>
              <a:t>】</a:t>
            </a:r>
          </a:p>
          <a:p>
            <a:pPr marL="175033" indent="-175033">
              <a:buFont typeface="Arial" panose="020B0604020202020204" pitchFamily="34" charset="0"/>
              <a:buChar char="•"/>
            </a:pPr>
            <a:r>
              <a:rPr lang="ja-JP" altLang="en-US" dirty="0"/>
              <a:t>情報収集・伝達・安否確認</a:t>
            </a:r>
            <a:endParaRPr lang="en-US" altLang="ja-JP" dirty="0"/>
          </a:p>
          <a:p>
            <a:pPr lvl="1"/>
            <a:r>
              <a:rPr lang="ja-JP" altLang="en-US" dirty="0"/>
              <a:t>災害発生後は、速やかに住民の安否を確認するとともに、火災の発生や建物の倒壊など、地域の被害状況を把握しましょう。</a:t>
            </a:r>
          </a:p>
          <a:p>
            <a:pPr lvl="1"/>
            <a:r>
              <a:rPr lang="ja-JP" altLang="en-US" dirty="0"/>
              <a:t>災害発生後、時間の経過とともに状況は変化します。電気・水道・ガス・通信のインフラの被害状況、浸水や土砂災害、通れない道路があるか、避難所の開設状況などを確認し、次の行動を判断するために必要な情報を集めましょう。</a:t>
            </a:r>
            <a:r>
              <a:rPr lang="en-US" altLang="ja-JP" dirty="0"/>
              <a:t>	</a:t>
            </a:r>
          </a:p>
          <a:p>
            <a:pPr marL="175033" indent="-175033">
              <a:buFont typeface="Arial" panose="020B0604020202020204" pitchFamily="34" charset="0"/>
              <a:buChar char="•"/>
            </a:pPr>
            <a:r>
              <a:rPr lang="ja-JP" altLang="en-US" dirty="0"/>
              <a:t>出火防止・初期消火</a:t>
            </a:r>
            <a:endParaRPr lang="en-US" altLang="ja-JP" dirty="0"/>
          </a:p>
          <a:p>
            <a:pPr lvl="1"/>
            <a:r>
              <a:rPr lang="ja-JP" altLang="en-US" dirty="0"/>
              <a:t>自身の安全を確保した後、近所で出火しているところがないか確認しましょう。出火している場合は、消防団などに火災発生を伝えるとともに、近所の人たちに呼びかけをし、協力して初期消火を行いましょう。</a:t>
            </a:r>
            <a:endParaRPr lang="en-US" altLang="ja-JP" dirty="0"/>
          </a:p>
          <a:p>
            <a:pPr marL="175033" indent="-175033">
              <a:buFont typeface="Arial" panose="020B0604020202020204" pitchFamily="34" charset="0"/>
              <a:buChar char="•"/>
            </a:pPr>
            <a:r>
              <a:rPr lang="ja-JP" altLang="en-US" dirty="0"/>
              <a:t>救出・救護</a:t>
            </a:r>
            <a:endParaRPr lang="en-US" altLang="ja-JP" dirty="0"/>
          </a:p>
          <a:p>
            <a:pPr lvl="1"/>
            <a:r>
              <a:rPr lang="ja-JP" altLang="en-US" dirty="0"/>
              <a:t>救出や救護が必要な人がいた場合、まず近くの人に協力を呼びかけます。安全な場所に移動させるなどの措置を行います。周りに危険がないか気を配るとともに、余震などにも気を付けて、安全を最優先に活動することが大事です。</a:t>
            </a:r>
            <a:endParaRPr lang="en-US" altLang="ja-JP" dirty="0"/>
          </a:p>
          <a:p>
            <a:pPr marL="175033" indent="-175033">
              <a:buFont typeface="Arial" panose="020B0604020202020204" pitchFamily="34" charset="0"/>
              <a:buChar char="•"/>
            </a:pPr>
            <a:r>
              <a:rPr lang="ja-JP" altLang="en-US" dirty="0"/>
              <a:t>避難誘導</a:t>
            </a:r>
            <a:endParaRPr lang="en-US" altLang="ja-JP" dirty="0"/>
          </a:p>
          <a:p>
            <a:pPr lvl="1"/>
            <a:r>
              <a:rPr lang="ja-JP" altLang="en-US" dirty="0"/>
              <a:t>地域には高齢のため、体が不自由な方や一人では避難できない方がいらっしゃるでしょう。避難に際し、支援が必要な人たちがどこにいるのか「避難行動要支援者名簿」を作成し把握しておくことが必要です。</a:t>
            </a:r>
            <a:endParaRPr lang="en-US" altLang="ja-JP" dirty="0"/>
          </a:p>
        </p:txBody>
      </p:sp>
      <p:sp>
        <p:nvSpPr>
          <p:cNvPr id="4" name="スライド番号プレースホルダー 3"/>
          <p:cNvSpPr>
            <a:spLocks noGrp="1"/>
          </p:cNvSpPr>
          <p:nvPr>
            <p:ph type="sldNum" sz="quarter" idx="5"/>
          </p:nvPr>
        </p:nvSpPr>
        <p:spPr>
          <a:xfrm>
            <a:off x="3050454" y="9037965"/>
            <a:ext cx="2949787" cy="498692"/>
          </a:xfrm>
        </p:spPr>
        <p:txBody>
          <a:bodyPr/>
          <a:lstStyle/>
          <a:p>
            <a:r>
              <a:rPr lang="en-US" altLang="ja-JP" dirty="0"/>
              <a:t>4</a:t>
            </a:r>
            <a:endParaRPr lang="ja-JP" altLang="en-US" dirty="0"/>
          </a:p>
        </p:txBody>
      </p:sp>
      <p:sp>
        <p:nvSpPr>
          <p:cNvPr id="6" name="スライド イメージ プレースホルダー 5">
            <a:extLst>
              <a:ext uri="{FF2B5EF4-FFF2-40B4-BE49-F238E27FC236}">
                <a16:creationId xmlns:a16="http://schemas.microsoft.com/office/drawing/2014/main" id="{61802B68-5BED-4CAE-B28D-7C1BBE24ADDC}"/>
              </a:ext>
            </a:extLst>
          </p:cNvPr>
          <p:cNvSpPr>
            <a:spLocks noGrp="1" noRot="1" noChangeAspect="1"/>
          </p:cNvSpPr>
          <p:nvPr>
            <p:ph type="sldImg"/>
          </p:nvPr>
        </p:nvSpPr>
        <p:spPr>
          <a:xfrm>
            <a:off x="955675" y="901700"/>
            <a:ext cx="4784725" cy="2690813"/>
          </a:xfrm>
        </p:spPr>
      </p:sp>
    </p:spTree>
    <p:extLst>
      <p:ext uri="{BB962C8B-B14F-4D97-AF65-F5344CB8AC3E}">
        <p14:creationId xmlns:p14="http://schemas.microsoft.com/office/powerpoint/2010/main" val="1007618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補足説明</a:t>
            </a:r>
            <a:r>
              <a:rPr lang="en-US" altLang="ja-JP" dirty="0"/>
              <a:t>】</a:t>
            </a:r>
          </a:p>
          <a:p>
            <a:pPr marL="175033" indent="-175033">
              <a:buFont typeface="Arial" panose="020B0604020202020204" pitchFamily="34" charset="0"/>
              <a:buChar char="•"/>
            </a:pPr>
            <a:r>
              <a:rPr lang="ja-JP" altLang="en-US" dirty="0"/>
              <a:t>伝達すべき情報を事前に地域ごとに決めておきます。</a:t>
            </a:r>
            <a:endParaRPr lang="en-US" altLang="ja-JP" dirty="0"/>
          </a:p>
          <a:p>
            <a:pPr marL="175033" indent="-175033">
              <a:buFont typeface="Arial" panose="020B0604020202020204" pitchFamily="34" charset="0"/>
              <a:buChar char="•"/>
            </a:pPr>
            <a:r>
              <a:rPr lang="ja-JP" altLang="en-US" dirty="0"/>
              <a:t>自主防災組織は、情報班をおき、収集担当と伝達担当を明確にすることが望ましいです。</a:t>
            </a:r>
            <a:endParaRPr lang="en-US" altLang="ja-JP" dirty="0"/>
          </a:p>
          <a:p>
            <a:pPr marL="175033" indent="-175033">
              <a:buFont typeface="Arial" panose="020B0604020202020204" pitchFamily="34" charset="0"/>
              <a:buChar char="•"/>
            </a:pPr>
            <a:r>
              <a:rPr lang="ja-JP" altLang="en-US" dirty="0"/>
              <a:t>自主防災組織を災害情報の中継点として位置づけ、これを通じて市町村や消防関係機関等からの情報を地域住民に伝え、また逆に地域の被害状況、住民の避難状況などを自主防災組織で収集し、市町村や消防関係機関等に報告を行います。</a:t>
            </a:r>
            <a:endParaRPr lang="en-US" altLang="ja-JP" dirty="0"/>
          </a:p>
          <a:p>
            <a:pPr lvl="1"/>
            <a:endParaRPr lang="en-US" altLang="ja-JP" dirty="0"/>
          </a:p>
          <a:p>
            <a:endParaRPr lang="en-US" altLang="ja-JP" dirty="0"/>
          </a:p>
        </p:txBody>
      </p:sp>
      <p:sp>
        <p:nvSpPr>
          <p:cNvPr id="4" name="スライド番号プレースホルダー 3"/>
          <p:cNvSpPr>
            <a:spLocks noGrp="1"/>
          </p:cNvSpPr>
          <p:nvPr>
            <p:ph type="sldNum" sz="quarter" idx="10"/>
          </p:nvPr>
        </p:nvSpPr>
        <p:spPr>
          <a:xfrm>
            <a:off x="3176693" y="8760587"/>
            <a:ext cx="2949787" cy="498692"/>
          </a:xfrm>
        </p:spPr>
        <p:txBody>
          <a:bodyPr/>
          <a:lstStyle/>
          <a:p>
            <a:r>
              <a:rPr lang="en-US" altLang="ja-JP" dirty="0"/>
              <a:t>5</a:t>
            </a:r>
            <a:endParaRPr lang="ja-JP" altLang="en-US" dirty="0"/>
          </a:p>
        </p:txBody>
      </p:sp>
      <p:sp>
        <p:nvSpPr>
          <p:cNvPr id="8" name="スライド イメージ プレースホルダー 7">
            <a:extLst>
              <a:ext uri="{FF2B5EF4-FFF2-40B4-BE49-F238E27FC236}">
                <a16:creationId xmlns:a16="http://schemas.microsoft.com/office/drawing/2014/main" id="{931C5083-7493-46D7-8DDB-AD511DDC9D4E}"/>
              </a:ext>
            </a:extLst>
          </p:cNvPr>
          <p:cNvSpPr>
            <a:spLocks noGrp="1" noRot="1" noChangeAspect="1"/>
          </p:cNvSpPr>
          <p:nvPr>
            <p:ph type="sldImg"/>
          </p:nvPr>
        </p:nvSpPr>
        <p:spPr>
          <a:xfrm>
            <a:off x="811213" y="1241425"/>
            <a:ext cx="5295900" cy="2978150"/>
          </a:xfrm>
        </p:spPr>
      </p:sp>
    </p:spTree>
    <p:extLst>
      <p:ext uri="{BB962C8B-B14F-4D97-AF65-F5344CB8AC3E}">
        <p14:creationId xmlns:p14="http://schemas.microsoft.com/office/powerpoint/2010/main" val="660198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補足説明</a:t>
            </a:r>
            <a:r>
              <a:rPr lang="en-US" altLang="ja-JP" dirty="0"/>
              <a:t>】</a:t>
            </a:r>
          </a:p>
          <a:p>
            <a:r>
              <a:rPr lang="ja-JP" altLang="en-US" dirty="0" smtClean="0"/>
              <a:t>平常</a:t>
            </a:r>
            <a:r>
              <a:rPr lang="ja-JP" altLang="en-US" dirty="0"/>
              <a:t>時における、情報連絡に関する活動内容としては</a:t>
            </a:r>
            <a:r>
              <a:rPr lang="ja-JP" altLang="en-US" dirty="0" smtClean="0"/>
              <a:t>、</a:t>
            </a:r>
            <a:endParaRPr lang="en-US" altLang="ja-JP" dirty="0" smtClean="0"/>
          </a:p>
          <a:p>
            <a:endParaRPr lang="ja-JP" altLang="en-US" dirty="0"/>
          </a:p>
          <a:p>
            <a:pPr marL="175033" indent="-175033">
              <a:buFont typeface="Arial" panose="020B0604020202020204" pitchFamily="34" charset="0"/>
              <a:buChar char="•"/>
            </a:pPr>
            <a:r>
              <a:rPr lang="ja-JP" altLang="en-US" dirty="0" smtClean="0"/>
              <a:t>災害</a:t>
            </a:r>
            <a:r>
              <a:rPr lang="ja-JP" altLang="en-US" dirty="0"/>
              <a:t>時の情報ごとに入手先や伝達先を決めておきます。</a:t>
            </a:r>
          </a:p>
          <a:p>
            <a:pPr marL="175033" indent="-175033">
              <a:buFont typeface="Arial" panose="020B0604020202020204" pitchFamily="34" charset="0"/>
              <a:buChar char="•"/>
            </a:pPr>
            <a:r>
              <a:rPr lang="ja-JP" altLang="en-US" dirty="0" smtClean="0"/>
              <a:t>情報</a:t>
            </a:r>
            <a:r>
              <a:rPr lang="ja-JP" altLang="en-US" dirty="0"/>
              <a:t>機器をうまく活用することにより、効率よく情報連絡が可能となるため、平常時から機器を準備し、その操作方法に慣れておく必要があります。</a:t>
            </a:r>
          </a:p>
          <a:p>
            <a:pPr marL="175033" indent="-175033">
              <a:buFont typeface="Arial" panose="020B0604020202020204" pitchFamily="34" charset="0"/>
              <a:buChar char="•"/>
            </a:pPr>
            <a:r>
              <a:rPr lang="ja-JP" altLang="en-US" dirty="0"/>
              <a:t>例として、メガホン、ラジオ、トランシーバ、パソコン等があります。</a:t>
            </a:r>
          </a:p>
          <a:p>
            <a:pPr marL="175033" indent="-175033">
              <a:buFont typeface="Arial" panose="020B0604020202020204" pitchFamily="34" charset="0"/>
              <a:buChar char="•"/>
            </a:pPr>
            <a:r>
              <a:rPr lang="ja-JP" altLang="en-US" dirty="0" smtClean="0"/>
              <a:t>情報</a:t>
            </a:r>
            <a:r>
              <a:rPr lang="ja-JP" altLang="en-US" dirty="0"/>
              <a:t>を整理するための基本的な道具として、防災マップや住宅地図、文房具などの準備をしておきます。</a:t>
            </a:r>
          </a:p>
          <a:p>
            <a:pPr marL="175033" indent="-175033">
              <a:buFont typeface="Arial" panose="020B0604020202020204" pitchFamily="34" charset="0"/>
              <a:buChar char="•"/>
            </a:pPr>
            <a:r>
              <a:rPr lang="ja-JP" altLang="en-US" dirty="0" smtClean="0"/>
              <a:t>災害</a:t>
            </a:r>
            <a:r>
              <a:rPr lang="ja-JP" altLang="en-US" dirty="0"/>
              <a:t>時にはあらかじめ決めたルール通りいかない場合も発生するため、その対策も検討しておきます。</a:t>
            </a:r>
          </a:p>
          <a:p>
            <a:pPr marL="175033" indent="-175033">
              <a:buFont typeface="Arial" panose="020B0604020202020204" pitchFamily="34" charset="0"/>
              <a:buChar char="•"/>
            </a:pPr>
            <a:r>
              <a:rPr lang="ja-JP" altLang="en-US" dirty="0"/>
              <a:t>＜例＞リーダーが不在の場合のリーダー代行は？情報通信機器が使用不可能となった場合の対応は？等々が</a:t>
            </a:r>
            <a:r>
              <a:rPr lang="ja-JP" altLang="en-US" dirty="0" smtClean="0"/>
              <a:t>あります。</a:t>
            </a:r>
            <a:endParaRPr lang="ja-JP" altLang="en-US" dirty="0"/>
          </a:p>
          <a:p>
            <a:pPr marL="175033" indent="-175033">
              <a:buFont typeface="Arial" panose="020B0604020202020204" pitchFamily="34" charset="0"/>
              <a:buChar char="•"/>
            </a:pPr>
            <a:r>
              <a:rPr lang="ja-JP" altLang="en-US" dirty="0" smtClean="0"/>
              <a:t>情報</a:t>
            </a:r>
            <a:r>
              <a:rPr lang="ja-JP" altLang="en-US" dirty="0"/>
              <a:t>連絡の訓練を実施し、ルールの徹底を図り、災害時に混乱せず対応できるようにしておきます。</a:t>
            </a:r>
          </a:p>
          <a:p>
            <a:pPr lvl="1"/>
            <a:endParaRPr lang="en-US" altLang="ja-JP" dirty="0"/>
          </a:p>
          <a:p>
            <a:endParaRPr lang="en-US" altLang="ja-JP" dirty="0"/>
          </a:p>
        </p:txBody>
      </p:sp>
      <p:sp>
        <p:nvSpPr>
          <p:cNvPr id="4" name="スライド番号プレースホルダー 3"/>
          <p:cNvSpPr>
            <a:spLocks noGrp="1"/>
          </p:cNvSpPr>
          <p:nvPr>
            <p:ph type="sldNum" sz="quarter" idx="10"/>
          </p:nvPr>
        </p:nvSpPr>
        <p:spPr>
          <a:xfrm>
            <a:off x="3176693" y="8760587"/>
            <a:ext cx="2949787" cy="498692"/>
          </a:xfrm>
        </p:spPr>
        <p:txBody>
          <a:bodyPr/>
          <a:lstStyle/>
          <a:p>
            <a:r>
              <a:rPr lang="en-US" altLang="ja-JP" dirty="0"/>
              <a:t>6</a:t>
            </a:r>
            <a:endParaRPr lang="ja-JP" altLang="en-US" dirty="0"/>
          </a:p>
        </p:txBody>
      </p:sp>
      <p:sp>
        <p:nvSpPr>
          <p:cNvPr id="8" name="スライド イメージ プレースホルダー 7">
            <a:extLst>
              <a:ext uri="{FF2B5EF4-FFF2-40B4-BE49-F238E27FC236}">
                <a16:creationId xmlns:a16="http://schemas.microsoft.com/office/drawing/2014/main" id="{931C5083-7493-46D7-8DDB-AD511DDC9D4E}"/>
              </a:ext>
            </a:extLst>
          </p:cNvPr>
          <p:cNvSpPr>
            <a:spLocks noGrp="1" noRot="1" noChangeAspect="1"/>
          </p:cNvSpPr>
          <p:nvPr>
            <p:ph type="sldImg"/>
          </p:nvPr>
        </p:nvSpPr>
        <p:spPr>
          <a:xfrm>
            <a:off x="811213" y="1241425"/>
            <a:ext cx="5295900" cy="2978150"/>
          </a:xfrm>
        </p:spPr>
      </p:sp>
    </p:spTree>
    <p:extLst>
      <p:ext uri="{BB962C8B-B14F-4D97-AF65-F5344CB8AC3E}">
        <p14:creationId xmlns:p14="http://schemas.microsoft.com/office/powerpoint/2010/main" val="2086235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D7ED25-1DED-48A1-9AB8-AD6975532BDC}"/>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7D821B7-EFAF-4411-A25D-D51998C9DE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D37ECC8-54BB-4B9C-B0BA-B08DA2FCD996}"/>
              </a:ext>
            </a:extLst>
          </p:cNvPr>
          <p:cNvSpPr>
            <a:spLocks noGrp="1"/>
          </p:cNvSpPr>
          <p:nvPr>
            <p:ph type="dt" sz="half" idx="10"/>
          </p:nvPr>
        </p:nvSpPr>
        <p:spPr/>
        <p:txBody>
          <a:bodyPr/>
          <a:lstStyle/>
          <a:p>
            <a:fld id="{FDD00091-C69E-40C8-BAED-2FCA762BBE88}" type="datetimeFigureOut">
              <a:rPr kumimoji="1" lang="ja-JP" altLang="en-US" smtClean="0"/>
              <a:t>2021/2/3</a:t>
            </a:fld>
            <a:endParaRPr kumimoji="1" lang="ja-JP" altLang="en-US"/>
          </a:p>
        </p:txBody>
      </p:sp>
      <p:sp>
        <p:nvSpPr>
          <p:cNvPr id="5" name="フッター プレースホルダー 4">
            <a:extLst>
              <a:ext uri="{FF2B5EF4-FFF2-40B4-BE49-F238E27FC236}">
                <a16:creationId xmlns:a16="http://schemas.microsoft.com/office/drawing/2014/main" id="{F29730EC-5226-44F5-8690-2B19A741665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DCE7031-3521-41A7-B1FC-66546B889EE4}"/>
              </a:ext>
            </a:extLst>
          </p:cNvPr>
          <p:cNvSpPr>
            <a:spLocks noGrp="1"/>
          </p:cNvSpPr>
          <p:nvPr>
            <p:ph type="sldNum" sz="quarter" idx="12"/>
          </p:nvPr>
        </p:nvSpPr>
        <p:spPr/>
        <p:txBody>
          <a:bodyPr/>
          <a:lstStyle/>
          <a:p>
            <a:fld id="{C9D3D539-A277-444F-9811-732FDBB398BD}" type="slidenum">
              <a:rPr kumimoji="1" lang="ja-JP" altLang="en-US" smtClean="0"/>
              <a:t>‹#›</a:t>
            </a:fld>
            <a:endParaRPr kumimoji="1" lang="ja-JP" altLang="en-US"/>
          </a:p>
        </p:txBody>
      </p:sp>
    </p:spTree>
    <p:extLst>
      <p:ext uri="{BB962C8B-B14F-4D97-AF65-F5344CB8AC3E}">
        <p14:creationId xmlns:p14="http://schemas.microsoft.com/office/powerpoint/2010/main" val="3349967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32A5EA-A215-4E48-8C61-59AA396CD68D}"/>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6940D2F-3779-417B-89CF-5FDEDC6B270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CD93502-B9B3-4256-984E-92AEC80D0346}"/>
              </a:ext>
            </a:extLst>
          </p:cNvPr>
          <p:cNvSpPr>
            <a:spLocks noGrp="1"/>
          </p:cNvSpPr>
          <p:nvPr>
            <p:ph type="dt" sz="half" idx="10"/>
          </p:nvPr>
        </p:nvSpPr>
        <p:spPr/>
        <p:txBody>
          <a:bodyPr/>
          <a:lstStyle/>
          <a:p>
            <a:fld id="{FDD00091-C69E-40C8-BAED-2FCA762BBE88}" type="datetimeFigureOut">
              <a:rPr kumimoji="1" lang="ja-JP" altLang="en-US" smtClean="0"/>
              <a:t>2021/2/3</a:t>
            </a:fld>
            <a:endParaRPr kumimoji="1" lang="ja-JP" altLang="en-US"/>
          </a:p>
        </p:txBody>
      </p:sp>
      <p:sp>
        <p:nvSpPr>
          <p:cNvPr id="5" name="フッター プレースホルダー 4">
            <a:extLst>
              <a:ext uri="{FF2B5EF4-FFF2-40B4-BE49-F238E27FC236}">
                <a16:creationId xmlns:a16="http://schemas.microsoft.com/office/drawing/2014/main" id="{095F7733-2A83-4CDA-8F84-5F3DA2824E4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D03924F-F5B7-4783-9122-21E561E1A860}"/>
              </a:ext>
            </a:extLst>
          </p:cNvPr>
          <p:cNvSpPr>
            <a:spLocks noGrp="1"/>
          </p:cNvSpPr>
          <p:nvPr>
            <p:ph type="sldNum" sz="quarter" idx="12"/>
          </p:nvPr>
        </p:nvSpPr>
        <p:spPr/>
        <p:txBody>
          <a:bodyPr/>
          <a:lstStyle/>
          <a:p>
            <a:fld id="{C9D3D539-A277-444F-9811-732FDBB398BD}" type="slidenum">
              <a:rPr kumimoji="1" lang="ja-JP" altLang="en-US" smtClean="0"/>
              <a:t>‹#›</a:t>
            </a:fld>
            <a:endParaRPr kumimoji="1" lang="ja-JP" altLang="en-US"/>
          </a:p>
        </p:txBody>
      </p:sp>
    </p:spTree>
    <p:extLst>
      <p:ext uri="{BB962C8B-B14F-4D97-AF65-F5344CB8AC3E}">
        <p14:creationId xmlns:p14="http://schemas.microsoft.com/office/powerpoint/2010/main" val="2407851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49700B0-4872-4381-941D-171D5398337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73E0287-F9D5-4E18-ADBC-C958E708B80E}"/>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6F988B4-457E-4CEB-B5F4-4D9107A5C816}"/>
              </a:ext>
            </a:extLst>
          </p:cNvPr>
          <p:cNvSpPr>
            <a:spLocks noGrp="1"/>
          </p:cNvSpPr>
          <p:nvPr>
            <p:ph type="dt" sz="half" idx="10"/>
          </p:nvPr>
        </p:nvSpPr>
        <p:spPr/>
        <p:txBody>
          <a:bodyPr/>
          <a:lstStyle/>
          <a:p>
            <a:fld id="{FDD00091-C69E-40C8-BAED-2FCA762BBE88}" type="datetimeFigureOut">
              <a:rPr kumimoji="1" lang="ja-JP" altLang="en-US" smtClean="0"/>
              <a:t>2021/2/3</a:t>
            </a:fld>
            <a:endParaRPr kumimoji="1" lang="ja-JP" altLang="en-US"/>
          </a:p>
        </p:txBody>
      </p:sp>
      <p:sp>
        <p:nvSpPr>
          <p:cNvPr id="5" name="フッター プレースホルダー 4">
            <a:extLst>
              <a:ext uri="{FF2B5EF4-FFF2-40B4-BE49-F238E27FC236}">
                <a16:creationId xmlns:a16="http://schemas.microsoft.com/office/drawing/2014/main" id="{50650047-56C1-4129-8140-5C3CADD803A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D18ED00-0DE9-438A-8407-019CF53E7A79}"/>
              </a:ext>
            </a:extLst>
          </p:cNvPr>
          <p:cNvSpPr>
            <a:spLocks noGrp="1"/>
          </p:cNvSpPr>
          <p:nvPr>
            <p:ph type="sldNum" sz="quarter" idx="12"/>
          </p:nvPr>
        </p:nvSpPr>
        <p:spPr/>
        <p:txBody>
          <a:bodyPr/>
          <a:lstStyle/>
          <a:p>
            <a:fld id="{C9D3D539-A277-444F-9811-732FDBB398BD}" type="slidenum">
              <a:rPr kumimoji="1" lang="ja-JP" altLang="en-US" smtClean="0"/>
              <a:t>‹#›</a:t>
            </a:fld>
            <a:endParaRPr kumimoji="1" lang="ja-JP" altLang="en-US"/>
          </a:p>
        </p:txBody>
      </p:sp>
    </p:spTree>
    <p:extLst>
      <p:ext uri="{BB962C8B-B14F-4D97-AF65-F5344CB8AC3E}">
        <p14:creationId xmlns:p14="http://schemas.microsoft.com/office/powerpoint/2010/main" val="2568276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セクション見出し">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F376354-C1CC-44FA-8010-C16429120441}"/>
              </a:ext>
            </a:extLst>
          </p:cNvPr>
          <p:cNvSpPr/>
          <p:nvPr userDrawn="1"/>
        </p:nvSpPr>
        <p:spPr>
          <a:xfrm>
            <a:off x="232229" y="159657"/>
            <a:ext cx="11708191" cy="65169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 name="Title 1"/>
          <p:cNvSpPr>
            <a:spLocks noGrp="1"/>
          </p:cNvSpPr>
          <p:nvPr>
            <p:ph type="title"/>
          </p:nvPr>
        </p:nvSpPr>
        <p:spPr>
          <a:xfrm>
            <a:off x="828523" y="1550082"/>
            <a:ext cx="10515600" cy="2513918"/>
          </a:xfrm>
          <a:prstGeom prst="rect">
            <a:avLst/>
          </a:prstGeom>
        </p:spPr>
        <p:txBody>
          <a:bodyPr anchor="b">
            <a:normAutofit/>
          </a:bodyPr>
          <a:lstStyle>
            <a:lvl1pPr algn="ctr">
              <a:defRPr sz="5400">
                <a:latin typeface="ＭＳ ゴシック" panose="020B0609070205080204" pitchFamily="49" charset="-128"/>
                <a:ea typeface="ＭＳ ゴシック" panose="020B0609070205080204" pitchFamily="49" charset="-128"/>
              </a:defRPr>
            </a:lvl1pPr>
          </a:lstStyle>
          <a:p>
            <a:r>
              <a:rPr lang="ja-JP" altLang="en-US"/>
              <a:t>マスター タイトルの書式設定</a:t>
            </a:r>
            <a:endParaRPr lang="en-US"/>
          </a:p>
        </p:txBody>
      </p:sp>
      <p:sp>
        <p:nvSpPr>
          <p:cNvPr id="8" name="正方形/長方形 7">
            <a:extLst>
              <a:ext uri="{FF2B5EF4-FFF2-40B4-BE49-F238E27FC236}">
                <a16:creationId xmlns:a16="http://schemas.microsoft.com/office/drawing/2014/main" id="{063C3407-5301-48D5-9F86-3F8F09C086D3}"/>
              </a:ext>
            </a:extLst>
          </p:cNvPr>
          <p:cNvSpPr/>
          <p:nvPr userDrawn="1"/>
        </p:nvSpPr>
        <p:spPr>
          <a:xfrm>
            <a:off x="828523" y="4557486"/>
            <a:ext cx="105156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4000090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9448800" y="6492876"/>
            <a:ext cx="27432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2" name="四角形: 角を丸くする 1">
            <a:extLst>
              <a:ext uri="{FF2B5EF4-FFF2-40B4-BE49-F238E27FC236}">
                <a16:creationId xmlns:a16="http://schemas.microsoft.com/office/drawing/2014/main" id="{150C7320-175F-477A-9123-FAA5BC77DEC6}"/>
              </a:ext>
            </a:extLst>
          </p:cNvPr>
          <p:cNvSpPr/>
          <p:nvPr userDrawn="1"/>
        </p:nvSpPr>
        <p:spPr>
          <a:xfrm>
            <a:off x="575734" y="431801"/>
            <a:ext cx="11040533" cy="6061075"/>
          </a:xfrm>
          <a:prstGeom prst="roundRect">
            <a:avLst>
              <a:gd name="adj" fmla="val 4514"/>
            </a:avLst>
          </a:prstGeom>
          <a:solidFill>
            <a:schemeClr val="bg1"/>
          </a:solidFill>
          <a:ln w="38100">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1356123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AF9C48F9-D698-4017-9A11-304778DF7FF5}"/>
              </a:ext>
            </a:extLst>
          </p:cNvPr>
          <p:cNvSpPr>
            <a:spLocks noGrp="1"/>
          </p:cNvSpPr>
          <p:nvPr>
            <p:ph type="sldNum" sz="quarter" idx="12"/>
          </p:nvPr>
        </p:nvSpPr>
        <p:spPr>
          <a:xfrm>
            <a:off x="9448800" y="6492876"/>
            <a:ext cx="27432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8" name="正方形/長方形 7">
            <a:extLst>
              <a:ext uri="{FF2B5EF4-FFF2-40B4-BE49-F238E27FC236}">
                <a16:creationId xmlns:a16="http://schemas.microsoft.com/office/drawing/2014/main" id="{8F1C02F1-8491-4966-BF0D-929A5F991ABF}"/>
              </a:ext>
            </a:extLst>
          </p:cNvPr>
          <p:cNvSpPr/>
          <p:nvPr userDrawn="1"/>
        </p:nvSpPr>
        <p:spPr>
          <a:xfrm>
            <a:off x="0" y="0"/>
            <a:ext cx="12192000" cy="6858000"/>
          </a:xfrm>
          <a:prstGeom prst="rect">
            <a:avLst/>
          </a:prstGeom>
          <a:solidFill>
            <a:srgbClr val="FFC3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9" name="正方形/長方形 8">
            <a:extLst>
              <a:ext uri="{FF2B5EF4-FFF2-40B4-BE49-F238E27FC236}">
                <a16:creationId xmlns:a16="http://schemas.microsoft.com/office/drawing/2014/main" id="{291F2353-37C4-4867-9574-9E6EA92223AB}"/>
              </a:ext>
            </a:extLst>
          </p:cNvPr>
          <p:cNvSpPr/>
          <p:nvPr userDrawn="1"/>
        </p:nvSpPr>
        <p:spPr>
          <a:xfrm>
            <a:off x="355600" y="825500"/>
            <a:ext cx="11480800" cy="581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pic>
        <p:nvPicPr>
          <p:cNvPr id="10" name="Picture 4" descr="「ピクトグラム　フリー　ペン」の画像検索結果">
            <a:extLst>
              <a:ext uri="{FF2B5EF4-FFF2-40B4-BE49-F238E27FC236}">
                <a16:creationId xmlns:a16="http://schemas.microsoft.com/office/drawing/2014/main" id="{404DB53B-6D2D-44B9-975F-F6598F6B9D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1061" y="-43312"/>
            <a:ext cx="1186968" cy="890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655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セクション見出し">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F376354-C1CC-44FA-8010-C16429120441}"/>
              </a:ext>
            </a:extLst>
          </p:cNvPr>
          <p:cNvSpPr/>
          <p:nvPr userDrawn="1"/>
        </p:nvSpPr>
        <p:spPr>
          <a:xfrm>
            <a:off x="232229" y="159657"/>
            <a:ext cx="11708191" cy="65169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 name="Title 1"/>
          <p:cNvSpPr>
            <a:spLocks noGrp="1"/>
          </p:cNvSpPr>
          <p:nvPr>
            <p:ph type="title"/>
          </p:nvPr>
        </p:nvSpPr>
        <p:spPr>
          <a:xfrm>
            <a:off x="828523" y="1550082"/>
            <a:ext cx="10515600" cy="2513918"/>
          </a:xfrm>
          <a:prstGeom prst="rect">
            <a:avLst/>
          </a:prstGeom>
        </p:spPr>
        <p:txBody>
          <a:bodyPr anchor="b">
            <a:normAutofit/>
          </a:bodyPr>
          <a:lstStyle>
            <a:lvl1pPr algn="ctr">
              <a:defRPr sz="5400">
                <a:latin typeface="ＭＳ ゴシック" panose="020B0609070205080204" pitchFamily="49" charset="-128"/>
                <a:ea typeface="ＭＳ ゴシック" panose="020B0609070205080204" pitchFamily="49" charset="-128"/>
              </a:defRPr>
            </a:lvl1pPr>
          </a:lstStyle>
          <a:p>
            <a:r>
              <a:rPr lang="ja-JP" altLang="en-US"/>
              <a:t>マスター タイトルの書式設定</a:t>
            </a:r>
            <a:endParaRPr lang="en-US"/>
          </a:p>
        </p:txBody>
      </p:sp>
      <p:sp>
        <p:nvSpPr>
          <p:cNvPr id="8" name="正方形/長方形 7">
            <a:extLst>
              <a:ext uri="{FF2B5EF4-FFF2-40B4-BE49-F238E27FC236}">
                <a16:creationId xmlns:a16="http://schemas.microsoft.com/office/drawing/2014/main" id="{063C3407-5301-48D5-9F86-3F8F09C086D3}"/>
              </a:ext>
            </a:extLst>
          </p:cNvPr>
          <p:cNvSpPr/>
          <p:nvPr userDrawn="1"/>
        </p:nvSpPr>
        <p:spPr>
          <a:xfrm>
            <a:off x="828523" y="4557486"/>
            <a:ext cx="105156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33665534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セクション見出し">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F376354-C1CC-44FA-8010-C16429120441}"/>
              </a:ext>
            </a:extLst>
          </p:cNvPr>
          <p:cNvSpPr/>
          <p:nvPr userDrawn="1"/>
        </p:nvSpPr>
        <p:spPr>
          <a:xfrm>
            <a:off x="232229" y="159657"/>
            <a:ext cx="11708191" cy="65169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 name="Title 1"/>
          <p:cNvSpPr>
            <a:spLocks noGrp="1"/>
          </p:cNvSpPr>
          <p:nvPr>
            <p:ph type="title"/>
          </p:nvPr>
        </p:nvSpPr>
        <p:spPr>
          <a:xfrm>
            <a:off x="828523" y="1550082"/>
            <a:ext cx="10515600" cy="2513918"/>
          </a:xfrm>
          <a:prstGeom prst="rect">
            <a:avLst/>
          </a:prstGeom>
        </p:spPr>
        <p:txBody>
          <a:bodyPr anchor="b">
            <a:normAutofit/>
          </a:bodyPr>
          <a:lstStyle>
            <a:lvl1pPr algn="ctr">
              <a:defRPr sz="5400">
                <a:latin typeface="ＭＳ ゴシック" panose="020B0609070205080204" pitchFamily="49" charset="-128"/>
                <a:ea typeface="ＭＳ ゴシック" panose="020B0609070205080204" pitchFamily="49" charset="-128"/>
              </a:defRPr>
            </a:lvl1pPr>
          </a:lstStyle>
          <a:p>
            <a:r>
              <a:rPr lang="ja-JP" altLang="en-US"/>
              <a:t>マスター タイトルの書式設定</a:t>
            </a:r>
            <a:endParaRPr lang="en-US"/>
          </a:p>
        </p:txBody>
      </p:sp>
      <p:sp>
        <p:nvSpPr>
          <p:cNvPr id="8" name="正方形/長方形 7">
            <a:extLst>
              <a:ext uri="{FF2B5EF4-FFF2-40B4-BE49-F238E27FC236}">
                <a16:creationId xmlns:a16="http://schemas.microsoft.com/office/drawing/2014/main" id="{063C3407-5301-48D5-9F86-3F8F09C086D3}"/>
              </a:ext>
            </a:extLst>
          </p:cNvPr>
          <p:cNvSpPr/>
          <p:nvPr userDrawn="1"/>
        </p:nvSpPr>
        <p:spPr>
          <a:xfrm>
            <a:off x="828523" y="4557486"/>
            <a:ext cx="105156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2338725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0082B5-5376-4A67-9288-746A2D81CBB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EE5F8DC-EB1D-402B-897F-219A1FFD11D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625EBF1-599B-47B5-A331-1F76CDC090F7}"/>
              </a:ext>
            </a:extLst>
          </p:cNvPr>
          <p:cNvSpPr>
            <a:spLocks noGrp="1"/>
          </p:cNvSpPr>
          <p:nvPr>
            <p:ph type="dt" sz="half" idx="10"/>
          </p:nvPr>
        </p:nvSpPr>
        <p:spPr/>
        <p:txBody>
          <a:bodyPr/>
          <a:lstStyle/>
          <a:p>
            <a:fld id="{FDD00091-C69E-40C8-BAED-2FCA762BBE88}" type="datetimeFigureOut">
              <a:rPr kumimoji="1" lang="ja-JP" altLang="en-US" smtClean="0"/>
              <a:t>2021/2/3</a:t>
            </a:fld>
            <a:endParaRPr kumimoji="1" lang="ja-JP" altLang="en-US"/>
          </a:p>
        </p:txBody>
      </p:sp>
      <p:sp>
        <p:nvSpPr>
          <p:cNvPr id="5" name="フッター プレースホルダー 4">
            <a:extLst>
              <a:ext uri="{FF2B5EF4-FFF2-40B4-BE49-F238E27FC236}">
                <a16:creationId xmlns:a16="http://schemas.microsoft.com/office/drawing/2014/main" id="{DDB4EF8F-55C8-495B-A302-3090722B4F2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0D86CBC-AF91-43BC-B4C8-8E765F89759F}"/>
              </a:ext>
            </a:extLst>
          </p:cNvPr>
          <p:cNvSpPr>
            <a:spLocks noGrp="1"/>
          </p:cNvSpPr>
          <p:nvPr>
            <p:ph type="sldNum" sz="quarter" idx="12"/>
          </p:nvPr>
        </p:nvSpPr>
        <p:spPr/>
        <p:txBody>
          <a:bodyPr/>
          <a:lstStyle/>
          <a:p>
            <a:fld id="{C9D3D539-A277-444F-9811-732FDBB398BD}" type="slidenum">
              <a:rPr kumimoji="1" lang="ja-JP" altLang="en-US" smtClean="0"/>
              <a:t>‹#›</a:t>
            </a:fld>
            <a:endParaRPr kumimoji="1" lang="ja-JP" altLang="en-US"/>
          </a:p>
        </p:txBody>
      </p:sp>
    </p:spTree>
    <p:extLst>
      <p:ext uri="{BB962C8B-B14F-4D97-AF65-F5344CB8AC3E}">
        <p14:creationId xmlns:p14="http://schemas.microsoft.com/office/powerpoint/2010/main" val="3144068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93AB15-4B22-49B7-A414-422653B6D6BA}"/>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ADE8EB9-AE5E-4F5B-8DDD-B43AC3FDA0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B8F8421-82A3-425E-B919-FBC25A4A5D4A}"/>
              </a:ext>
            </a:extLst>
          </p:cNvPr>
          <p:cNvSpPr>
            <a:spLocks noGrp="1"/>
          </p:cNvSpPr>
          <p:nvPr>
            <p:ph type="dt" sz="half" idx="10"/>
          </p:nvPr>
        </p:nvSpPr>
        <p:spPr/>
        <p:txBody>
          <a:bodyPr/>
          <a:lstStyle/>
          <a:p>
            <a:fld id="{FDD00091-C69E-40C8-BAED-2FCA762BBE88}" type="datetimeFigureOut">
              <a:rPr kumimoji="1" lang="ja-JP" altLang="en-US" smtClean="0"/>
              <a:t>2021/2/3</a:t>
            </a:fld>
            <a:endParaRPr kumimoji="1" lang="ja-JP" altLang="en-US"/>
          </a:p>
        </p:txBody>
      </p:sp>
      <p:sp>
        <p:nvSpPr>
          <p:cNvPr id="5" name="フッター プレースホルダー 4">
            <a:extLst>
              <a:ext uri="{FF2B5EF4-FFF2-40B4-BE49-F238E27FC236}">
                <a16:creationId xmlns:a16="http://schemas.microsoft.com/office/drawing/2014/main" id="{8556B7E7-1D60-47FB-BEA3-40BAF1E225F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3A44E45-ABF0-4CC2-B1C1-FE7A26B27AB1}"/>
              </a:ext>
            </a:extLst>
          </p:cNvPr>
          <p:cNvSpPr>
            <a:spLocks noGrp="1"/>
          </p:cNvSpPr>
          <p:nvPr>
            <p:ph type="sldNum" sz="quarter" idx="12"/>
          </p:nvPr>
        </p:nvSpPr>
        <p:spPr/>
        <p:txBody>
          <a:bodyPr/>
          <a:lstStyle/>
          <a:p>
            <a:fld id="{C9D3D539-A277-444F-9811-732FDBB398BD}" type="slidenum">
              <a:rPr kumimoji="1" lang="ja-JP" altLang="en-US" smtClean="0"/>
              <a:t>‹#›</a:t>
            </a:fld>
            <a:endParaRPr kumimoji="1" lang="ja-JP" altLang="en-US"/>
          </a:p>
        </p:txBody>
      </p:sp>
    </p:spTree>
    <p:extLst>
      <p:ext uri="{BB962C8B-B14F-4D97-AF65-F5344CB8AC3E}">
        <p14:creationId xmlns:p14="http://schemas.microsoft.com/office/powerpoint/2010/main" val="2952090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2C0D00-1083-4C89-8DC6-6F9D3D9C889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FCE667D-8BA7-46D9-8520-1A572BFF6748}"/>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A2CAC475-9CF4-4345-AB1A-AA6FAF13293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A4471DC-15F3-4824-AC38-9C718C1DE08A}"/>
              </a:ext>
            </a:extLst>
          </p:cNvPr>
          <p:cNvSpPr>
            <a:spLocks noGrp="1"/>
          </p:cNvSpPr>
          <p:nvPr>
            <p:ph type="dt" sz="half" idx="10"/>
          </p:nvPr>
        </p:nvSpPr>
        <p:spPr/>
        <p:txBody>
          <a:bodyPr/>
          <a:lstStyle/>
          <a:p>
            <a:fld id="{FDD00091-C69E-40C8-BAED-2FCA762BBE88}" type="datetimeFigureOut">
              <a:rPr kumimoji="1" lang="ja-JP" altLang="en-US" smtClean="0"/>
              <a:t>2021/2/3</a:t>
            </a:fld>
            <a:endParaRPr kumimoji="1" lang="ja-JP" altLang="en-US"/>
          </a:p>
        </p:txBody>
      </p:sp>
      <p:sp>
        <p:nvSpPr>
          <p:cNvPr id="6" name="フッター プレースホルダー 5">
            <a:extLst>
              <a:ext uri="{FF2B5EF4-FFF2-40B4-BE49-F238E27FC236}">
                <a16:creationId xmlns:a16="http://schemas.microsoft.com/office/drawing/2014/main" id="{FCB4011E-3F08-4E5E-BA39-AB1981DAF21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216067C-B685-442D-9634-8C13EA726DF4}"/>
              </a:ext>
            </a:extLst>
          </p:cNvPr>
          <p:cNvSpPr>
            <a:spLocks noGrp="1"/>
          </p:cNvSpPr>
          <p:nvPr>
            <p:ph type="sldNum" sz="quarter" idx="12"/>
          </p:nvPr>
        </p:nvSpPr>
        <p:spPr/>
        <p:txBody>
          <a:bodyPr/>
          <a:lstStyle/>
          <a:p>
            <a:fld id="{C9D3D539-A277-444F-9811-732FDBB398BD}" type="slidenum">
              <a:rPr kumimoji="1" lang="ja-JP" altLang="en-US" smtClean="0"/>
              <a:t>‹#›</a:t>
            </a:fld>
            <a:endParaRPr kumimoji="1" lang="ja-JP" altLang="en-US"/>
          </a:p>
        </p:txBody>
      </p:sp>
    </p:spTree>
    <p:extLst>
      <p:ext uri="{BB962C8B-B14F-4D97-AF65-F5344CB8AC3E}">
        <p14:creationId xmlns:p14="http://schemas.microsoft.com/office/powerpoint/2010/main" val="713424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2CE3B9-4ADF-4FFA-934A-7CC55514E6DD}"/>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F88A5F2-A847-441A-8853-8F5265DE09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53602C2-1E66-4903-AD0D-393177F35EBF}"/>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7ADDC4B-1DEE-41F6-A303-E78DB0A504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39ED15C-1730-4749-B58B-744E1C8E29AB}"/>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6A38C8C-B857-44C9-A332-DFF91BFB39F2}"/>
              </a:ext>
            </a:extLst>
          </p:cNvPr>
          <p:cNvSpPr>
            <a:spLocks noGrp="1"/>
          </p:cNvSpPr>
          <p:nvPr>
            <p:ph type="dt" sz="half" idx="10"/>
          </p:nvPr>
        </p:nvSpPr>
        <p:spPr/>
        <p:txBody>
          <a:bodyPr/>
          <a:lstStyle/>
          <a:p>
            <a:fld id="{FDD00091-C69E-40C8-BAED-2FCA762BBE88}" type="datetimeFigureOut">
              <a:rPr kumimoji="1" lang="ja-JP" altLang="en-US" smtClean="0"/>
              <a:t>2021/2/3</a:t>
            </a:fld>
            <a:endParaRPr kumimoji="1" lang="ja-JP" altLang="en-US"/>
          </a:p>
        </p:txBody>
      </p:sp>
      <p:sp>
        <p:nvSpPr>
          <p:cNvPr id="8" name="フッター プレースホルダー 7">
            <a:extLst>
              <a:ext uri="{FF2B5EF4-FFF2-40B4-BE49-F238E27FC236}">
                <a16:creationId xmlns:a16="http://schemas.microsoft.com/office/drawing/2014/main" id="{56576DA2-F796-4F9F-B0E9-58BF6E83E3F1}"/>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E3406E0D-B505-4356-ABB5-056A0F32BE9A}"/>
              </a:ext>
            </a:extLst>
          </p:cNvPr>
          <p:cNvSpPr>
            <a:spLocks noGrp="1"/>
          </p:cNvSpPr>
          <p:nvPr>
            <p:ph type="sldNum" sz="quarter" idx="12"/>
          </p:nvPr>
        </p:nvSpPr>
        <p:spPr/>
        <p:txBody>
          <a:bodyPr/>
          <a:lstStyle/>
          <a:p>
            <a:fld id="{C9D3D539-A277-444F-9811-732FDBB398BD}" type="slidenum">
              <a:rPr kumimoji="1" lang="ja-JP" altLang="en-US" smtClean="0"/>
              <a:t>‹#›</a:t>
            </a:fld>
            <a:endParaRPr kumimoji="1" lang="ja-JP" altLang="en-US"/>
          </a:p>
        </p:txBody>
      </p:sp>
    </p:spTree>
    <p:extLst>
      <p:ext uri="{BB962C8B-B14F-4D97-AF65-F5344CB8AC3E}">
        <p14:creationId xmlns:p14="http://schemas.microsoft.com/office/powerpoint/2010/main" val="1601356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D4DF03-54C2-4E51-9AEB-2CF65BC58975}"/>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8C65A97-4DAA-454B-984F-1687E62764F0}"/>
              </a:ext>
            </a:extLst>
          </p:cNvPr>
          <p:cNvSpPr>
            <a:spLocks noGrp="1"/>
          </p:cNvSpPr>
          <p:nvPr>
            <p:ph type="dt" sz="half" idx="10"/>
          </p:nvPr>
        </p:nvSpPr>
        <p:spPr/>
        <p:txBody>
          <a:bodyPr/>
          <a:lstStyle/>
          <a:p>
            <a:fld id="{FDD00091-C69E-40C8-BAED-2FCA762BBE88}" type="datetimeFigureOut">
              <a:rPr kumimoji="1" lang="ja-JP" altLang="en-US" smtClean="0"/>
              <a:t>2021/2/3</a:t>
            </a:fld>
            <a:endParaRPr kumimoji="1" lang="ja-JP" altLang="en-US"/>
          </a:p>
        </p:txBody>
      </p:sp>
      <p:sp>
        <p:nvSpPr>
          <p:cNvPr id="4" name="フッター プレースホルダー 3">
            <a:extLst>
              <a:ext uri="{FF2B5EF4-FFF2-40B4-BE49-F238E27FC236}">
                <a16:creationId xmlns:a16="http://schemas.microsoft.com/office/drawing/2014/main" id="{284FEA88-F18C-46A1-A5AC-A3C96AEC11A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FC3D03D3-DE76-4833-AEB5-D9668145A5C9}"/>
              </a:ext>
            </a:extLst>
          </p:cNvPr>
          <p:cNvSpPr>
            <a:spLocks noGrp="1"/>
          </p:cNvSpPr>
          <p:nvPr>
            <p:ph type="sldNum" sz="quarter" idx="12"/>
          </p:nvPr>
        </p:nvSpPr>
        <p:spPr/>
        <p:txBody>
          <a:bodyPr/>
          <a:lstStyle/>
          <a:p>
            <a:fld id="{C9D3D539-A277-444F-9811-732FDBB398BD}" type="slidenum">
              <a:rPr kumimoji="1" lang="ja-JP" altLang="en-US" smtClean="0"/>
              <a:t>‹#›</a:t>
            </a:fld>
            <a:endParaRPr kumimoji="1" lang="ja-JP" altLang="en-US"/>
          </a:p>
        </p:txBody>
      </p:sp>
    </p:spTree>
    <p:extLst>
      <p:ext uri="{BB962C8B-B14F-4D97-AF65-F5344CB8AC3E}">
        <p14:creationId xmlns:p14="http://schemas.microsoft.com/office/powerpoint/2010/main" val="3494505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0506EE3-9E66-4F05-9650-7F38B4FF55DA}"/>
              </a:ext>
            </a:extLst>
          </p:cNvPr>
          <p:cNvSpPr>
            <a:spLocks noGrp="1"/>
          </p:cNvSpPr>
          <p:nvPr>
            <p:ph type="dt" sz="half" idx="10"/>
          </p:nvPr>
        </p:nvSpPr>
        <p:spPr/>
        <p:txBody>
          <a:bodyPr/>
          <a:lstStyle/>
          <a:p>
            <a:fld id="{FDD00091-C69E-40C8-BAED-2FCA762BBE88}" type="datetimeFigureOut">
              <a:rPr kumimoji="1" lang="ja-JP" altLang="en-US" smtClean="0"/>
              <a:t>2021/2/3</a:t>
            </a:fld>
            <a:endParaRPr kumimoji="1" lang="ja-JP" altLang="en-US"/>
          </a:p>
        </p:txBody>
      </p:sp>
      <p:sp>
        <p:nvSpPr>
          <p:cNvPr id="3" name="フッター プレースホルダー 2">
            <a:extLst>
              <a:ext uri="{FF2B5EF4-FFF2-40B4-BE49-F238E27FC236}">
                <a16:creationId xmlns:a16="http://schemas.microsoft.com/office/drawing/2014/main" id="{B9810BDE-801D-4241-9D89-9A077482E4E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7D5C386-D60B-4368-9EC2-F7D61C04860D}"/>
              </a:ext>
            </a:extLst>
          </p:cNvPr>
          <p:cNvSpPr>
            <a:spLocks noGrp="1"/>
          </p:cNvSpPr>
          <p:nvPr>
            <p:ph type="sldNum" sz="quarter" idx="12"/>
          </p:nvPr>
        </p:nvSpPr>
        <p:spPr/>
        <p:txBody>
          <a:bodyPr/>
          <a:lstStyle/>
          <a:p>
            <a:fld id="{C9D3D539-A277-444F-9811-732FDBB398BD}" type="slidenum">
              <a:rPr kumimoji="1" lang="ja-JP" altLang="en-US" smtClean="0"/>
              <a:t>‹#›</a:t>
            </a:fld>
            <a:endParaRPr kumimoji="1" lang="ja-JP" altLang="en-US"/>
          </a:p>
        </p:txBody>
      </p:sp>
    </p:spTree>
    <p:extLst>
      <p:ext uri="{BB962C8B-B14F-4D97-AF65-F5344CB8AC3E}">
        <p14:creationId xmlns:p14="http://schemas.microsoft.com/office/powerpoint/2010/main" val="677942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360649-0658-4BC8-81C7-F81BD6C2EFB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7421480-C138-459B-869F-C4F7CF9A71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F2C4DFE-F9AF-4CF2-9944-90FF3E270D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F6FC1FF-70B5-4836-9082-02DF58D4CDF1}"/>
              </a:ext>
            </a:extLst>
          </p:cNvPr>
          <p:cNvSpPr>
            <a:spLocks noGrp="1"/>
          </p:cNvSpPr>
          <p:nvPr>
            <p:ph type="dt" sz="half" idx="10"/>
          </p:nvPr>
        </p:nvSpPr>
        <p:spPr/>
        <p:txBody>
          <a:bodyPr/>
          <a:lstStyle/>
          <a:p>
            <a:fld id="{FDD00091-C69E-40C8-BAED-2FCA762BBE88}" type="datetimeFigureOut">
              <a:rPr kumimoji="1" lang="ja-JP" altLang="en-US" smtClean="0"/>
              <a:t>2021/2/3</a:t>
            </a:fld>
            <a:endParaRPr kumimoji="1" lang="ja-JP" altLang="en-US"/>
          </a:p>
        </p:txBody>
      </p:sp>
      <p:sp>
        <p:nvSpPr>
          <p:cNvPr id="6" name="フッター プレースホルダー 5">
            <a:extLst>
              <a:ext uri="{FF2B5EF4-FFF2-40B4-BE49-F238E27FC236}">
                <a16:creationId xmlns:a16="http://schemas.microsoft.com/office/drawing/2014/main" id="{1AAB2066-54CF-44CD-B583-A4038CEC1DC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CA0D12E-9610-4E9F-AA6B-A48722B9F152}"/>
              </a:ext>
            </a:extLst>
          </p:cNvPr>
          <p:cNvSpPr>
            <a:spLocks noGrp="1"/>
          </p:cNvSpPr>
          <p:nvPr>
            <p:ph type="sldNum" sz="quarter" idx="12"/>
          </p:nvPr>
        </p:nvSpPr>
        <p:spPr/>
        <p:txBody>
          <a:bodyPr/>
          <a:lstStyle/>
          <a:p>
            <a:fld id="{C9D3D539-A277-444F-9811-732FDBB398BD}" type="slidenum">
              <a:rPr kumimoji="1" lang="ja-JP" altLang="en-US" smtClean="0"/>
              <a:t>‹#›</a:t>
            </a:fld>
            <a:endParaRPr kumimoji="1" lang="ja-JP" altLang="en-US"/>
          </a:p>
        </p:txBody>
      </p:sp>
    </p:spTree>
    <p:extLst>
      <p:ext uri="{BB962C8B-B14F-4D97-AF65-F5344CB8AC3E}">
        <p14:creationId xmlns:p14="http://schemas.microsoft.com/office/powerpoint/2010/main" val="4109579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1A8CC0-5077-42E9-A5A9-9CC17B4C897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5F2E749-8D05-4803-9619-6C9519708F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A6CEA51-64C9-4FC5-9A01-0363217C44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5F2BE3E-EE2B-415B-B4BD-05D451DAE3C2}"/>
              </a:ext>
            </a:extLst>
          </p:cNvPr>
          <p:cNvSpPr>
            <a:spLocks noGrp="1"/>
          </p:cNvSpPr>
          <p:nvPr>
            <p:ph type="dt" sz="half" idx="10"/>
          </p:nvPr>
        </p:nvSpPr>
        <p:spPr/>
        <p:txBody>
          <a:bodyPr/>
          <a:lstStyle/>
          <a:p>
            <a:fld id="{FDD00091-C69E-40C8-BAED-2FCA762BBE88}" type="datetimeFigureOut">
              <a:rPr kumimoji="1" lang="ja-JP" altLang="en-US" smtClean="0"/>
              <a:t>2021/2/3</a:t>
            </a:fld>
            <a:endParaRPr kumimoji="1" lang="ja-JP" altLang="en-US"/>
          </a:p>
        </p:txBody>
      </p:sp>
      <p:sp>
        <p:nvSpPr>
          <p:cNvPr id="6" name="フッター プレースホルダー 5">
            <a:extLst>
              <a:ext uri="{FF2B5EF4-FFF2-40B4-BE49-F238E27FC236}">
                <a16:creationId xmlns:a16="http://schemas.microsoft.com/office/drawing/2014/main" id="{C1ECB778-456E-4D5A-89FF-84EAA1BC9A7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B986E4F-6B5D-4BE0-AF86-78A5697A3EAD}"/>
              </a:ext>
            </a:extLst>
          </p:cNvPr>
          <p:cNvSpPr>
            <a:spLocks noGrp="1"/>
          </p:cNvSpPr>
          <p:nvPr>
            <p:ph type="sldNum" sz="quarter" idx="12"/>
          </p:nvPr>
        </p:nvSpPr>
        <p:spPr/>
        <p:txBody>
          <a:bodyPr/>
          <a:lstStyle/>
          <a:p>
            <a:fld id="{C9D3D539-A277-444F-9811-732FDBB398BD}" type="slidenum">
              <a:rPr kumimoji="1" lang="ja-JP" altLang="en-US" smtClean="0"/>
              <a:t>‹#›</a:t>
            </a:fld>
            <a:endParaRPr kumimoji="1" lang="ja-JP" altLang="en-US"/>
          </a:p>
        </p:txBody>
      </p:sp>
    </p:spTree>
    <p:extLst>
      <p:ext uri="{BB962C8B-B14F-4D97-AF65-F5344CB8AC3E}">
        <p14:creationId xmlns:p14="http://schemas.microsoft.com/office/powerpoint/2010/main" val="3319735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E811A54-4ACC-43DF-BA90-C64E68EC92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6A07AB4-5D51-4ABC-99B8-0574324772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41AA1F6-57A8-4F77-A9FD-8A0C722DD0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D00091-C69E-40C8-BAED-2FCA762BBE88}" type="datetimeFigureOut">
              <a:rPr kumimoji="1" lang="ja-JP" altLang="en-US" smtClean="0"/>
              <a:t>2021/2/3</a:t>
            </a:fld>
            <a:endParaRPr kumimoji="1" lang="ja-JP" altLang="en-US"/>
          </a:p>
        </p:txBody>
      </p:sp>
      <p:sp>
        <p:nvSpPr>
          <p:cNvPr id="5" name="フッター プレースホルダー 4">
            <a:extLst>
              <a:ext uri="{FF2B5EF4-FFF2-40B4-BE49-F238E27FC236}">
                <a16:creationId xmlns:a16="http://schemas.microsoft.com/office/drawing/2014/main" id="{265419F5-52A3-45EE-98B6-5E1D35B9DF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7F6042AD-044C-43D4-8E1F-6E717E84C0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D3D539-A277-444F-9811-732FDBB398BD}" type="slidenum">
              <a:rPr kumimoji="1" lang="ja-JP" altLang="en-US" smtClean="0"/>
              <a:t>‹#›</a:t>
            </a:fld>
            <a:endParaRPr kumimoji="1" lang="ja-JP" altLang="en-US"/>
          </a:p>
        </p:txBody>
      </p:sp>
    </p:spTree>
    <p:extLst>
      <p:ext uri="{BB962C8B-B14F-4D97-AF65-F5344CB8AC3E}">
        <p14:creationId xmlns:p14="http://schemas.microsoft.com/office/powerpoint/2010/main" val="8350354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0" r:id="rId13"/>
    <p:sldLayoutId id="2147483661" r:id="rId14"/>
    <p:sldLayoutId id="2147483664" r:id="rId15"/>
    <p:sldLayoutId id="2147483695" r:id="rId16"/>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package" Target="../embeddings/Microsoft_Word___.docx"/></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package" Target="../embeddings/Microsoft_Word___2.docx"/><Relationship Id="rId3" Type="http://schemas.openxmlformats.org/officeDocument/2006/relationships/notesSlide" Target="../notesSlides/notesSlide12.xml"/><Relationship Id="rId7" Type="http://schemas.openxmlformats.org/officeDocument/2006/relationships/image" Target="../media/image13.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package" Target="../embeddings/Microsoft_Word___1.docx"/><Relationship Id="rId5" Type="http://schemas.openxmlformats.org/officeDocument/2006/relationships/image" Target="../media/image16.emf"/><Relationship Id="rId10" Type="http://schemas.openxmlformats.org/officeDocument/2006/relationships/image" Target="../media/image17.emf"/><Relationship Id="rId4" Type="http://schemas.openxmlformats.org/officeDocument/2006/relationships/image" Target="../media/image15.emf"/><Relationship Id="rId9" Type="http://schemas.openxmlformats.org/officeDocument/2006/relationships/image" Target="../media/image14.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8.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package" Target="../embeddings/Microsoft_Word___3.docx"/><Relationship Id="rId5" Type="http://schemas.microsoft.com/office/2007/relationships/hdphoto" Target="../media/hdphoto5.wdp"/><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package" Target="../embeddings/Microsoft_Word___5.docx"/><Relationship Id="rId3" Type="http://schemas.openxmlformats.org/officeDocument/2006/relationships/notesSlide" Target="../notesSlides/notesSlide30.xml"/><Relationship Id="rId7" Type="http://schemas.openxmlformats.org/officeDocument/2006/relationships/image" Target="../media/image27.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package" Target="../embeddings/Microsoft_Word___4.docx"/><Relationship Id="rId5" Type="http://schemas.microsoft.com/office/2007/relationships/hdphoto" Target="../media/hdphoto6.wdp"/><Relationship Id="rId4" Type="http://schemas.openxmlformats.org/officeDocument/2006/relationships/image" Target="../media/image29.png"/><Relationship Id="rId9" Type="http://schemas.openxmlformats.org/officeDocument/2006/relationships/image" Target="../media/image28.emf"/></Relationships>
</file>

<file path=ppt/slides/_rels/slide31.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notesSlide" Target="../notesSlides/notesSlide31.xml"/><Relationship Id="rId7" Type="http://schemas.openxmlformats.org/officeDocument/2006/relationships/package" Target="../embeddings/Microsoft_Word___6.docx"/><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2.jpeg"/><Relationship Id="rId5" Type="http://schemas.microsoft.com/office/2007/relationships/hdphoto" Target="../media/hdphoto7.wdp"/><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8.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8.sv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D1DFE03F-AE3F-4B77-AC2E-94339400726D}"/>
              </a:ext>
            </a:extLst>
          </p:cNvPr>
          <p:cNvSpPr/>
          <p:nvPr/>
        </p:nvSpPr>
        <p:spPr>
          <a:xfrm>
            <a:off x="0" y="0"/>
            <a:ext cx="12192000" cy="6858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just">
              <a:spcAft>
                <a:spcPts val="600"/>
              </a:spcAft>
            </a:pPr>
            <a:r>
              <a:rPr kumimoji="1" lang="en-US" altLang="ja-JP" sz="2400" dirty="0">
                <a:solidFill>
                  <a:schemeClr val="tx1"/>
                </a:solidFill>
                <a:latin typeface="HGPｺﾞｼｯｸE" panose="020B0900000000000000" pitchFamily="50" charset="-128"/>
                <a:ea typeface="HGPｺﾞｼｯｸE" panose="020B0900000000000000" pitchFamily="50" charset="-128"/>
              </a:rPr>
              <a:t>【</a:t>
            </a:r>
            <a:r>
              <a:rPr kumimoji="1" lang="ja-JP" altLang="en-US" sz="2400" dirty="0">
                <a:solidFill>
                  <a:schemeClr val="tx1"/>
                </a:solidFill>
                <a:latin typeface="HGPｺﾞｼｯｸE" panose="020B0900000000000000" pitchFamily="50" charset="-128"/>
                <a:ea typeface="HGPｺﾞｼｯｸE" panose="020B0900000000000000" pitchFamily="50" charset="-128"/>
              </a:rPr>
              <a:t>本教材について</a:t>
            </a:r>
            <a:r>
              <a:rPr kumimoji="1" lang="en-US" altLang="ja-JP" sz="2400" dirty="0">
                <a:solidFill>
                  <a:schemeClr val="tx1"/>
                </a:solidFill>
                <a:latin typeface="HGPｺﾞｼｯｸE" panose="020B0900000000000000" pitchFamily="50" charset="-128"/>
                <a:ea typeface="HGPｺﾞｼｯｸE" panose="020B0900000000000000" pitchFamily="50" charset="-128"/>
              </a:rPr>
              <a:t>】</a:t>
            </a:r>
          </a:p>
          <a:p>
            <a:pPr marL="342900" indent="-342900" algn="just">
              <a:spcAft>
                <a:spcPts val="600"/>
              </a:spcAft>
              <a:buFont typeface="Wingdings" panose="05000000000000000000" pitchFamily="2" charset="2"/>
              <a:buChar char="l"/>
            </a:pPr>
            <a:r>
              <a:rPr kumimoji="1" lang="ja-JP" altLang="en-US" sz="2400" dirty="0">
                <a:solidFill>
                  <a:schemeClr val="tx1"/>
                </a:solidFill>
                <a:latin typeface="HGPｺﾞｼｯｸE" panose="020B0900000000000000" pitchFamily="50" charset="-128"/>
                <a:ea typeface="HGPｺﾞｼｯｸE" panose="020B0900000000000000" pitchFamily="50" charset="-128"/>
              </a:rPr>
              <a:t>テーマ：　</a:t>
            </a:r>
            <a:r>
              <a:rPr kumimoji="1" lang="ja-JP" altLang="en-US" sz="2300" dirty="0">
                <a:solidFill>
                  <a:schemeClr val="tx1"/>
                </a:solidFill>
                <a:latin typeface="HGPｺﾞｼｯｸE"/>
                <a:ea typeface="HGPｺﾞｼｯｸE"/>
              </a:rPr>
              <a:t>防災リーダーの役割</a:t>
            </a:r>
            <a:r>
              <a:rPr kumimoji="1" lang="en-US" altLang="ja-JP" sz="2300" dirty="0">
                <a:solidFill>
                  <a:schemeClr val="tx1"/>
                </a:solidFill>
                <a:latin typeface="HGPｺﾞｼｯｸE"/>
                <a:ea typeface="HGPｺﾞｼｯｸE"/>
              </a:rPr>
              <a:t>/</a:t>
            </a:r>
            <a:r>
              <a:rPr kumimoji="1" lang="ja-JP" altLang="en-US" sz="2300" dirty="0">
                <a:solidFill>
                  <a:schemeClr val="tx1"/>
                </a:solidFill>
                <a:latin typeface="HGPｺﾞｼｯｸE"/>
                <a:ea typeface="HGPｺﾞｼｯｸE"/>
              </a:rPr>
              <a:t>住民(構成員)の自助意識を高めるには</a:t>
            </a:r>
            <a:endParaRPr lang="ja-JP" altLang="en-US" sz="2300" dirty="0">
              <a:solidFill>
                <a:schemeClr val="tx1"/>
              </a:solidFill>
              <a:latin typeface="HGPｺﾞｼｯｸE" panose="020B0900000000000000" pitchFamily="50" charset="-128"/>
              <a:ea typeface="HGPｺﾞｼｯｸE" panose="020B0900000000000000" pitchFamily="50" charset="-128"/>
            </a:endParaRPr>
          </a:p>
          <a:p>
            <a:pPr marL="342900" indent="-342900" algn="just">
              <a:spcAft>
                <a:spcPts val="600"/>
              </a:spcAft>
              <a:buFont typeface="Wingdings" panose="05000000000000000000" pitchFamily="2" charset="2"/>
              <a:buChar char="l"/>
            </a:pPr>
            <a:r>
              <a:rPr kumimoji="1" lang="ja-JP" altLang="en-US" sz="2400" dirty="0">
                <a:solidFill>
                  <a:schemeClr val="tx1"/>
                </a:solidFill>
                <a:latin typeface="HGPｺﾞｼｯｸE" panose="020B0900000000000000" pitchFamily="50" charset="-128"/>
                <a:ea typeface="HGPｺﾞｼｯｸE" panose="020B0900000000000000" pitchFamily="50" charset="-128"/>
              </a:rPr>
              <a:t>単元名：　</a:t>
            </a:r>
            <a:r>
              <a:rPr kumimoji="1" lang="en-US" altLang="ja-JP" sz="2400" dirty="0">
                <a:solidFill>
                  <a:schemeClr val="tx1"/>
                </a:solidFill>
                <a:latin typeface="HGPｺﾞｼｯｸE" panose="020B0900000000000000" pitchFamily="50" charset="-128"/>
                <a:ea typeface="HGPｺﾞｼｯｸE" panose="020B0900000000000000" pitchFamily="50" charset="-128"/>
              </a:rPr>
              <a:t>2 </a:t>
            </a:r>
            <a:r>
              <a:rPr kumimoji="1" lang="ja-JP" altLang="en-US" sz="2400" dirty="0">
                <a:solidFill>
                  <a:schemeClr val="tx1"/>
                </a:solidFill>
                <a:latin typeface="HGPｺﾞｼｯｸE" panose="020B0900000000000000" pitchFamily="50" charset="-128"/>
                <a:ea typeface="HGPｺﾞｼｯｸE" panose="020B0900000000000000" pitchFamily="50" charset="-128"/>
              </a:rPr>
              <a:t>被害を最小限とするための取組みと地域に対する防災知識の普及</a:t>
            </a:r>
            <a:endParaRPr kumimoji="1" lang="en-US" altLang="ja-JP" sz="2400" dirty="0">
              <a:solidFill>
                <a:schemeClr val="tx1"/>
              </a:solidFill>
              <a:latin typeface="HGPｺﾞｼｯｸE" panose="020B0900000000000000" pitchFamily="50" charset="-128"/>
              <a:ea typeface="HGPｺﾞｼｯｸE" panose="020B0900000000000000" pitchFamily="50" charset="-128"/>
            </a:endParaRPr>
          </a:p>
          <a:p>
            <a:pPr marL="342900" indent="-342900" algn="just">
              <a:spcAft>
                <a:spcPts val="600"/>
              </a:spcAft>
              <a:buFont typeface="Wingdings" panose="05000000000000000000" pitchFamily="2" charset="2"/>
              <a:buChar char="l"/>
            </a:pPr>
            <a:r>
              <a:rPr kumimoji="1" lang="ja-JP" altLang="en-US" sz="2400" dirty="0">
                <a:solidFill>
                  <a:schemeClr val="tx1"/>
                </a:solidFill>
                <a:latin typeface="HGPｺﾞｼｯｸE" panose="020B0900000000000000" pitchFamily="50" charset="-128"/>
                <a:ea typeface="HGPｺﾞｼｯｸE" panose="020B0900000000000000" pitchFamily="50" charset="-128"/>
              </a:rPr>
              <a:t>所要時間：　</a:t>
            </a:r>
            <a:r>
              <a:rPr kumimoji="1" lang="en-US" altLang="ja-JP" sz="2400" dirty="0">
                <a:solidFill>
                  <a:schemeClr val="tx1"/>
                </a:solidFill>
                <a:latin typeface="HGPｺﾞｼｯｸE" panose="020B0900000000000000" pitchFamily="50" charset="-128"/>
                <a:ea typeface="HGPｺﾞｼｯｸE" panose="020B0900000000000000" pitchFamily="50" charset="-128"/>
              </a:rPr>
              <a:t>60</a:t>
            </a:r>
            <a:r>
              <a:rPr kumimoji="1" lang="ja-JP" altLang="en-US" sz="2400" dirty="0">
                <a:solidFill>
                  <a:schemeClr val="tx1"/>
                </a:solidFill>
                <a:latin typeface="HGPｺﾞｼｯｸE" panose="020B0900000000000000" pitchFamily="50" charset="-128"/>
                <a:ea typeface="HGPｺﾞｼｯｸE" panose="020B0900000000000000" pitchFamily="50" charset="-128"/>
              </a:rPr>
              <a:t>分程度</a:t>
            </a:r>
          </a:p>
          <a:p>
            <a:pPr marL="342900" indent="-342900" algn="just">
              <a:spcAft>
                <a:spcPts val="600"/>
              </a:spcAft>
              <a:buFont typeface="Wingdings" panose="05000000000000000000" pitchFamily="2" charset="2"/>
              <a:buChar char="l"/>
            </a:pPr>
            <a:r>
              <a:rPr kumimoji="1" lang="ja-JP" altLang="en-US" sz="2400" dirty="0">
                <a:solidFill>
                  <a:schemeClr val="tx1"/>
                </a:solidFill>
                <a:latin typeface="HGPｺﾞｼｯｸE" panose="020B0900000000000000" pitchFamily="50" charset="-128"/>
                <a:ea typeface="HGPｺﾞｼｯｸE" panose="020B0900000000000000" pitchFamily="50" charset="-128"/>
              </a:rPr>
              <a:t>準備：</a:t>
            </a:r>
            <a:endParaRPr kumimoji="1" lang="en-US" altLang="ja-JP" sz="2400" dirty="0">
              <a:solidFill>
                <a:schemeClr val="tx1"/>
              </a:solidFill>
              <a:latin typeface="HGPｺﾞｼｯｸE" panose="020B0900000000000000" pitchFamily="50" charset="-128"/>
              <a:ea typeface="HGPｺﾞｼｯｸE" panose="020B0900000000000000" pitchFamily="50" charset="-128"/>
            </a:endParaRPr>
          </a:p>
          <a:p>
            <a:pPr marL="914400" lvl="1" indent="-457200" algn="just">
              <a:spcAft>
                <a:spcPts val="600"/>
              </a:spcAft>
              <a:buFont typeface="+mj-lt"/>
              <a:buAutoNum type="arabicPeriod"/>
            </a:pPr>
            <a:r>
              <a:rPr kumimoji="1" lang="ja-JP" altLang="en-US" sz="2400" dirty="0">
                <a:solidFill>
                  <a:schemeClr val="tx1"/>
                </a:solidFill>
                <a:latin typeface="HGPｺﾞｼｯｸE" panose="020B0900000000000000" pitchFamily="50" charset="-128"/>
                <a:ea typeface="HGPｺﾞｼｯｸE" panose="020B0900000000000000" pitchFamily="50" charset="-128"/>
              </a:rPr>
              <a:t>班の分だけの模造紙と、参加者の分だけの細マジック（黒）、付箋紙（２色）を準備してください。</a:t>
            </a:r>
            <a:endParaRPr kumimoji="1" lang="en-US" altLang="ja-JP" sz="2400" dirty="0">
              <a:solidFill>
                <a:schemeClr val="tx1"/>
              </a:solidFill>
              <a:latin typeface="HGPｺﾞｼｯｸE" panose="020B0900000000000000" pitchFamily="50" charset="-128"/>
              <a:ea typeface="HGPｺﾞｼｯｸE" panose="020B0900000000000000" pitchFamily="50" charset="-128"/>
            </a:endParaRPr>
          </a:p>
          <a:p>
            <a:pPr marL="914400" lvl="1" indent="-457200" algn="just">
              <a:lnSpc>
                <a:spcPts val="3000"/>
              </a:lnSpc>
              <a:spcAft>
                <a:spcPts val="600"/>
              </a:spcAft>
              <a:buFont typeface="+mj-lt"/>
              <a:buAutoNum type="arabicPeriod"/>
            </a:pPr>
            <a:r>
              <a:rPr kumimoji="1" lang="ja-JP" altLang="en-US" sz="2400" dirty="0">
                <a:solidFill>
                  <a:schemeClr val="tx1"/>
                </a:solidFill>
                <a:latin typeface="HGPｺﾞｼｯｸE" panose="020B0900000000000000" pitchFamily="50" charset="-128"/>
                <a:ea typeface="HGPｺﾞｼｯｸE" panose="020B0900000000000000" pitchFamily="50" charset="-128"/>
              </a:rPr>
              <a:t>適宜、スライドの追加や変更をすることができます。参加者の特性（自主防災組織等の会長が多いか、在職期間が長いかなど）に応じて、内容の追加・削減や修正・変更を検討することで、より良い研修効果が期待できます。</a:t>
            </a:r>
            <a:endParaRPr kumimoji="1" lang="en-US" altLang="ja-JP" sz="2400" dirty="0">
              <a:solidFill>
                <a:schemeClr val="tx1"/>
              </a:solidFill>
              <a:latin typeface="HGPｺﾞｼｯｸE" panose="020B0900000000000000" pitchFamily="50" charset="-128"/>
              <a:ea typeface="HGPｺﾞｼｯｸE" panose="020B0900000000000000" pitchFamily="50" charset="-128"/>
            </a:endParaRPr>
          </a:p>
          <a:p>
            <a:pPr marL="914400" lvl="1" indent="-457200" algn="just">
              <a:lnSpc>
                <a:spcPts val="3000"/>
              </a:lnSpc>
              <a:spcAft>
                <a:spcPts val="600"/>
              </a:spcAft>
              <a:buFont typeface="+mj-lt"/>
              <a:buAutoNum type="arabicPeriod"/>
            </a:pPr>
            <a:r>
              <a:rPr kumimoji="1" lang="ja-JP" altLang="en-US" sz="2400" dirty="0">
                <a:solidFill>
                  <a:schemeClr val="tx1"/>
                </a:solidFill>
                <a:latin typeface="HGPｺﾞｼｯｸE" panose="020B0900000000000000" pitchFamily="50" charset="-128"/>
                <a:ea typeface="HGPｺﾞｼｯｸE" panose="020B0900000000000000" pitchFamily="50" charset="-128"/>
              </a:rPr>
              <a:t>実際に研修を行う前に、何人かのグループを作り、練習し合う場を設けることもよい研修とするうえで効果的です。</a:t>
            </a:r>
          </a:p>
        </p:txBody>
      </p:sp>
    </p:spTree>
    <p:extLst>
      <p:ext uri="{BB962C8B-B14F-4D97-AF65-F5344CB8AC3E}">
        <p14:creationId xmlns:p14="http://schemas.microsoft.com/office/powerpoint/2010/main" val="20462537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A83E2A-5351-4CA8-9D90-F4B4CA018E4D}"/>
              </a:ext>
            </a:extLst>
          </p:cNvPr>
          <p:cNvSpPr>
            <a:spLocks noGrp="1"/>
          </p:cNvSpPr>
          <p:nvPr>
            <p:ph type="title"/>
          </p:nvPr>
        </p:nvSpPr>
        <p:spPr>
          <a:xfrm>
            <a:off x="0" y="-9747"/>
            <a:ext cx="12192000" cy="650083"/>
          </a:xfrm>
          <a:solidFill>
            <a:srgbClr val="00B050"/>
          </a:solidFill>
        </p:spPr>
        <p:txBody>
          <a:bodyPr>
            <a:normAutofit/>
          </a:bodyPr>
          <a:lstStyle/>
          <a:p>
            <a:r>
              <a:rPr lang="en-US" altLang="ja-JP" sz="3200" dirty="0">
                <a:solidFill>
                  <a:schemeClr val="bg1"/>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a:t>
            </a:r>
            <a:r>
              <a:rPr lang="ja-JP" altLang="en-US" sz="3200" dirty="0">
                <a:solidFill>
                  <a:schemeClr val="bg1"/>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事例</a:t>
            </a:r>
            <a:r>
              <a:rPr lang="en-US" altLang="ja-JP" sz="3200" dirty="0">
                <a:solidFill>
                  <a:schemeClr val="bg1"/>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a:t>
            </a:r>
            <a:r>
              <a:rPr lang="ja-JP" altLang="en-US" sz="3200" dirty="0">
                <a:solidFill>
                  <a:schemeClr val="bg1"/>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「情報伝達」の先進的な事例</a:t>
            </a:r>
            <a:endParaRPr kumimoji="1" lang="ja-JP" altLang="en-US" sz="3200" dirty="0">
              <a:solidFill>
                <a:schemeClr val="bg1"/>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endParaRPr>
          </a:p>
        </p:txBody>
      </p:sp>
      <p:sp>
        <p:nvSpPr>
          <p:cNvPr id="4" name="スライド番号プレースホルダー 3">
            <a:extLst>
              <a:ext uri="{FF2B5EF4-FFF2-40B4-BE49-F238E27FC236}">
                <a16:creationId xmlns:a16="http://schemas.microsoft.com/office/drawing/2014/main" id="{BE65018A-18EB-466D-BD4F-42CBE78EA1F8}"/>
              </a:ext>
            </a:extLst>
          </p:cNvPr>
          <p:cNvSpPr>
            <a:spLocks noGrp="1"/>
          </p:cNvSpPr>
          <p:nvPr>
            <p:ph type="sldNum" sz="quarter" idx="12"/>
          </p:nvPr>
        </p:nvSpPr>
        <p:spPr/>
        <p:txBody>
          <a:bodyPr/>
          <a:lstStyle/>
          <a:p>
            <a:r>
              <a:rPr kumimoji="1" lang="ja-JP" altLang="en-US" sz="1400" dirty="0" smtClean="0"/>
              <a:t>７</a:t>
            </a:r>
            <a:endParaRPr kumimoji="1" lang="ja-JP" altLang="en-US" sz="1400" dirty="0"/>
          </a:p>
        </p:txBody>
      </p:sp>
      <p:sp>
        <p:nvSpPr>
          <p:cNvPr id="7" name="コンテンツ プレースホルダー 4">
            <a:extLst>
              <a:ext uri="{FF2B5EF4-FFF2-40B4-BE49-F238E27FC236}">
                <a16:creationId xmlns:a16="http://schemas.microsoft.com/office/drawing/2014/main" id="{8E7FF5DE-A0C5-4CCD-A23D-31379DF5205C}"/>
              </a:ext>
            </a:extLst>
          </p:cNvPr>
          <p:cNvSpPr txBox="1">
            <a:spLocks/>
          </p:cNvSpPr>
          <p:nvPr/>
        </p:nvSpPr>
        <p:spPr>
          <a:xfrm>
            <a:off x="1933576" y="840978"/>
            <a:ext cx="8343899" cy="5928123"/>
          </a:xfrm>
          <a:prstGeom prst="rect">
            <a:avLst/>
          </a:prstGeom>
          <a:solidFill>
            <a:schemeClr val="accent3">
              <a:lumMod val="20000"/>
              <a:lumOff val="80000"/>
            </a:schemeClr>
          </a:solidFill>
        </p:spPr>
        <p:txBody>
          <a:bodyPr vert="horz" lIns="144000" tIns="14400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tx1"/>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kumimoji="1" sz="2400" kern="1200">
                <a:solidFill>
                  <a:schemeClr val="tx1"/>
                </a:solidFill>
                <a:latin typeface="ＭＳ ゴシック" panose="020B0609070205080204" pitchFamily="49" charset="-128"/>
                <a:ea typeface="ＭＳ ゴシック" panose="020B0609070205080204" pitchFamily="49" charset="-128"/>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kumimoji="1" sz="2000" kern="1200">
                <a:solidFill>
                  <a:schemeClr val="tx1"/>
                </a:solidFill>
                <a:latin typeface="ＭＳ ゴシック" panose="020B0609070205080204" pitchFamily="49" charset="-128"/>
                <a:ea typeface="ＭＳ ゴシック" panose="020B0609070205080204" pitchFamily="49" charset="-128"/>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a:solidFill>
                  <a:srgbClr val="FF2800"/>
                </a:solidFill>
              </a:rPr>
              <a:t>■放送を活用した情報伝達</a:t>
            </a:r>
            <a:endParaRPr lang="en-US" altLang="ja-JP">
              <a:solidFill>
                <a:srgbClr val="FF2800"/>
              </a:solidFill>
            </a:endParaRPr>
          </a:p>
          <a:p>
            <a:pPr marL="0" indent="0">
              <a:buNone/>
            </a:pPr>
            <a:r>
              <a:rPr lang="ja-JP" altLang="en-US" sz="2000">
                <a:solidFill>
                  <a:srgbClr val="404040"/>
                </a:solidFill>
              </a:rPr>
              <a:t>（百合地区防災会：兵庫県　豊岡市）</a:t>
            </a:r>
          </a:p>
          <a:p>
            <a:pPr marL="0" indent="0">
              <a:buNone/>
            </a:pPr>
            <a:r>
              <a:rPr lang="en-US" altLang="ja-JP" sz="2000">
                <a:solidFill>
                  <a:schemeClr val="tx1">
                    <a:lumMod val="75000"/>
                    <a:lumOff val="25000"/>
                  </a:schemeClr>
                </a:solidFill>
              </a:rPr>
              <a:t/>
            </a:r>
            <a:br>
              <a:rPr lang="en-US" altLang="ja-JP" sz="2000">
                <a:solidFill>
                  <a:schemeClr val="tx1">
                    <a:lumMod val="75000"/>
                    <a:lumOff val="25000"/>
                  </a:schemeClr>
                </a:solidFill>
              </a:rPr>
            </a:br>
            <a:endParaRPr lang="ja-JP" altLang="en-US" sz="2000">
              <a:solidFill>
                <a:schemeClr val="tx1">
                  <a:lumMod val="75000"/>
                  <a:lumOff val="25000"/>
                </a:schemeClr>
              </a:solidFill>
            </a:endParaRPr>
          </a:p>
          <a:p>
            <a:endParaRPr lang="ja-JP" altLang="en-US">
              <a:solidFill>
                <a:schemeClr val="tx1">
                  <a:lumMod val="75000"/>
                  <a:lumOff val="25000"/>
                </a:schemeClr>
              </a:solidFill>
            </a:endParaRPr>
          </a:p>
        </p:txBody>
      </p:sp>
      <p:sp>
        <p:nvSpPr>
          <p:cNvPr id="8" name="正方形/長方形 7">
            <a:extLst>
              <a:ext uri="{FF2B5EF4-FFF2-40B4-BE49-F238E27FC236}">
                <a16:creationId xmlns:a16="http://schemas.microsoft.com/office/drawing/2014/main" id="{2086BBD0-C758-43E9-967E-3FA3B81994F2}"/>
              </a:ext>
            </a:extLst>
          </p:cNvPr>
          <p:cNvSpPr/>
          <p:nvPr/>
        </p:nvSpPr>
        <p:spPr>
          <a:xfrm>
            <a:off x="2197100" y="1915716"/>
            <a:ext cx="7775554" cy="1740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marL="342900" indent="-342900" algn="just">
              <a:spcAft>
                <a:spcPts val="600"/>
              </a:spcAft>
              <a:buFont typeface="HGPｺﾞｼｯｸE" panose="020B0900000000000000" pitchFamily="50" charset="-128"/>
              <a:buChar char="○"/>
            </a:pP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自治会独自の屋外放送設備を設置している。台風が来た際に、市から避難指示が出たが指定避難所では間に合わないと、自治会保有の屋外放送設備で「神社の社務所を避難所にする」旨を放送した。</a:t>
            </a: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342900" indent="-342900">
              <a:spcAft>
                <a:spcPts val="600"/>
              </a:spcAft>
              <a:buFont typeface="HGPｺﾞｼｯｸE" panose="020B0900000000000000" pitchFamily="50" charset="-128"/>
              <a:buChar char="○"/>
            </a:pP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一人暮らし高齢者を救出し、安否確認をした</a:t>
            </a:r>
          </a:p>
        </p:txBody>
      </p:sp>
      <p:graphicFrame>
        <p:nvGraphicFramePr>
          <p:cNvPr id="18" name="オブジェクト 17">
            <a:extLst>
              <a:ext uri="{FF2B5EF4-FFF2-40B4-BE49-F238E27FC236}">
                <a16:creationId xmlns:a16="http://schemas.microsoft.com/office/drawing/2014/main" id="{AA3842D3-EC13-414B-85A7-83DC51674B6B}"/>
              </a:ext>
            </a:extLst>
          </p:cNvPr>
          <p:cNvGraphicFramePr>
            <a:graphicFrameLocks noChangeAspect="1"/>
          </p:cNvGraphicFramePr>
          <p:nvPr/>
        </p:nvGraphicFramePr>
        <p:xfrm>
          <a:off x="2411867" y="1305845"/>
          <a:ext cx="871537" cy="339725"/>
        </p:xfrm>
        <a:graphic>
          <a:graphicData uri="http://schemas.openxmlformats.org/presentationml/2006/ole">
            <mc:AlternateContent xmlns:mc="http://schemas.openxmlformats.org/markup-compatibility/2006">
              <mc:Choice xmlns:v="urn:schemas-microsoft-com:vml" Requires="v">
                <p:oleObj spid="_x0000_s1053" name="Document" r:id="rId4" imgW="737915" imgH="286296" progId="Word.Document.12">
                  <p:embed/>
                </p:oleObj>
              </mc:Choice>
              <mc:Fallback>
                <p:oleObj name="Document" r:id="rId4" imgW="737915" imgH="286296" progId="Word.Document.12">
                  <p:embed/>
                  <p:pic>
                    <p:nvPicPr>
                      <p:cNvPr id="18" name="オブジェクト 17">
                        <a:extLst>
                          <a:ext uri="{FF2B5EF4-FFF2-40B4-BE49-F238E27FC236}">
                            <a16:creationId xmlns:a16="http://schemas.microsoft.com/office/drawing/2014/main" id="{AA3842D3-EC13-414B-85A7-83DC51674B6B}"/>
                          </a:ext>
                        </a:extLst>
                      </p:cNvPr>
                      <p:cNvPicPr/>
                      <p:nvPr/>
                    </p:nvPicPr>
                    <p:blipFill>
                      <a:blip r:embed="rId5"/>
                      <a:stretch>
                        <a:fillRect/>
                      </a:stretch>
                    </p:blipFill>
                    <p:spPr>
                      <a:xfrm>
                        <a:off x="2411867" y="1305845"/>
                        <a:ext cx="871537" cy="339725"/>
                      </a:xfrm>
                      <a:prstGeom prst="rect">
                        <a:avLst/>
                      </a:prstGeom>
                    </p:spPr>
                  </p:pic>
                </p:oleObj>
              </mc:Fallback>
            </mc:AlternateContent>
          </a:graphicData>
        </a:graphic>
      </p:graphicFrame>
      <p:sp>
        <p:nvSpPr>
          <p:cNvPr id="9" name="コンテンツ プレースホルダー 4">
            <a:extLst>
              <a:ext uri="{FF2B5EF4-FFF2-40B4-BE49-F238E27FC236}">
                <a16:creationId xmlns:a16="http://schemas.microsoft.com/office/drawing/2014/main" id="{A643470B-57ED-40A1-A5AE-D509A47D64B4}"/>
              </a:ext>
            </a:extLst>
          </p:cNvPr>
          <p:cNvSpPr txBox="1">
            <a:spLocks/>
          </p:cNvSpPr>
          <p:nvPr/>
        </p:nvSpPr>
        <p:spPr>
          <a:xfrm>
            <a:off x="1933576" y="3761500"/>
            <a:ext cx="8343899" cy="3007600"/>
          </a:xfrm>
          <a:prstGeom prst="rect">
            <a:avLst/>
          </a:prstGeom>
          <a:solidFill>
            <a:schemeClr val="accent3">
              <a:lumMod val="20000"/>
              <a:lumOff val="80000"/>
            </a:schemeClr>
          </a:solidFill>
        </p:spPr>
        <p:txBody>
          <a:bodyPr vert="horz" lIns="144000" tIns="14400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tx1"/>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kumimoji="1" sz="2400" kern="1200">
                <a:solidFill>
                  <a:schemeClr val="tx1"/>
                </a:solidFill>
                <a:latin typeface="ＭＳ ゴシック" panose="020B0609070205080204" pitchFamily="49" charset="-128"/>
                <a:ea typeface="ＭＳ ゴシック" panose="020B0609070205080204" pitchFamily="49" charset="-128"/>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kumimoji="1" sz="2000" kern="1200">
                <a:solidFill>
                  <a:schemeClr val="tx1"/>
                </a:solidFill>
                <a:latin typeface="ＭＳ ゴシック" panose="020B0609070205080204" pitchFamily="49" charset="-128"/>
                <a:ea typeface="ＭＳ ゴシック" panose="020B0609070205080204" pitchFamily="49" charset="-128"/>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a:solidFill>
                  <a:srgbClr val="FF2800"/>
                </a:solidFill>
              </a:rPr>
              <a:t>■ブロックごとに被害状況を報告</a:t>
            </a:r>
            <a:endParaRPr lang="en-US" altLang="ja-JP">
              <a:solidFill>
                <a:srgbClr val="FF2800"/>
              </a:solidFill>
            </a:endParaRPr>
          </a:p>
          <a:p>
            <a:pPr marL="0" indent="0">
              <a:buNone/>
            </a:pPr>
            <a:r>
              <a:rPr lang="ja-JP" altLang="en-US" sz="2000">
                <a:solidFill>
                  <a:schemeClr val="tx1">
                    <a:lumMod val="75000"/>
                    <a:lumOff val="25000"/>
                  </a:schemeClr>
                </a:solidFill>
              </a:rPr>
              <a:t>（清水区折戸五区自主防災部会：静岡県　静岡市）</a:t>
            </a:r>
            <a:endParaRPr lang="en-US" altLang="ja-JP" sz="2000">
              <a:solidFill>
                <a:schemeClr val="tx1">
                  <a:lumMod val="75000"/>
                  <a:lumOff val="25000"/>
                </a:schemeClr>
              </a:solidFill>
            </a:endParaRPr>
          </a:p>
          <a:p>
            <a:pPr marL="0" indent="0">
              <a:buNone/>
            </a:pPr>
            <a:r>
              <a:rPr lang="ja-JP" altLang="en-US" sz="2000">
                <a:solidFill>
                  <a:schemeClr val="tx1">
                    <a:lumMod val="75000"/>
                    <a:lumOff val="25000"/>
                  </a:schemeClr>
                </a:solidFill>
              </a:rPr>
              <a:t>　</a:t>
            </a:r>
            <a:r>
              <a:rPr lang="en-US" altLang="ja-JP" sz="2000">
                <a:solidFill>
                  <a:schemeClr val="tx1">
                    <a:lumMod val="75000"/>
                    <a:lumOff val="25000"/>
                  </a:schemeClr>
                </a:solidFill>
              </a:rPr>
              <a:t/>
            </a:r>
            <a:br>
              <a:rPr lang="en-US" altLang="ja-JP" sz="2000">
                <a:solidFill>
                  <a:schemeClr val="tx1">
                    <a:lumMod val="75000"/>
                    <a:lumOff val="25000"/>
                  </a:schemeClr>
                </a:solidFill>
              </a:rPr>
            </a:br>
            <a:endParaRPr lang="ja-JP" altLang="en-US" sz="2000">
              <a:solidFill>
                <a:schemeClr val="tx1">
                  <a:lumMod val="75000"/>
                  <a:lumOff val="25000"/>
                </a:schemeClr>
              </a:solidFill>
            </a:endParaRPr>
          </a:p>
          <a:p>
            <a:endParaRPr lang="ja-JP" altLang="en-US">
              <a:solidFill>
                <a:schemeClr val="tx1">
                  <a:lumMod val="75000"/>
                  <a:lumOff val="25000"/>
                </a:schemeClr>
              </a:solidFill>
            </a:endParaRPr>
          </a:p>
        </p:txBody>
      </p:sp>
      <p:sp>
        <p:nvSpPr>
          <p:cNvPr id="10" name="正方形/長方形 9">
            <a:extLst>
              <a:ext uri="{FF2B5EF4-FFF2-40B4-BE49-F238E27FC236}">
                <a16:creationId xmlns:a16="http://schemas.microsoft.com/office/drawing/2014/main" id="{1B7913C5-374B-4D3F-84DC-95CE17C2A1FF}"/>
              </a:ext>
            </a:extLst>
          </p:cNvPr>
          <p:cNvSpPr/>
          <p:nvPr/>
        </p:nvSpPr>
        <p:spPr>
          <a:xfrm>
            <a:off x="2197100" y="4812868"/>
            <a:ext cx="7775554" cy="1850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marL="342900" indent="-342900" algn="just">
              <a:spcAft>
                <a:spcPts val="600"/>
              </a:spcAft>
              <a:buFont typeface="HGPｺﾞｼｯｸE" panose="020B0900000000000000" pitchFamily="50" charset="-128"/>
              <a:buChar char="○"/>
            </a:pP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地区を５ブロックに分け、ブロックリーダーを配置。避難が完了したら、ブロックリーダーが、ブロックの「被害確認状況報告書」を防災リーダーに提出。防災リーダーが取りまとめて、折戸五区防災本部へ報告する。</a:t>
            </a: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342900" indent="-342900">
              <a:spcAft>
                <a:spcPts val="600"/>
              </a:spcAft>
              <a:buFont typeface="HGPｺﾞｼｯｸE" panose="020B0900000000000000" pitchFamily="50" charset="-128"/>
              <a:buChar char="○"/>
            </a:pPr>
            <a:endPar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3" name="テキスト ボックス 2">
            <a:extLst>
              <a:ext uri="{FF2B5EF4-FFF2-40B4-BE49-F238E27FC236}">
                <a16:creationId xmlns:a16="http://schemas.microsoft.com/office/drawing/2014/main" id="{FB4255B8-5132-4763-B085-14B45ADE7104}"/>
              </a:ext>
            </a:extLst>
          </p:cNvPr>
          <p:cNvSpPr txBox="1"/>
          <p:nvPr/>
        </p:nvSpPr>
        <p:spPr>
          <a:xfrm>
            <a:off x="2197101" y="4234299"/>
            <a:ext cx="569387" cy="246221"/>
          </a:xfrm>
          <a:prstGeom prst="rect">
            <a:avLst/>
          </a:prstGeom>
          <a:noFill/>
        </p:spPr>
        <p:txBody>
          <a:bodyPr wrap="none" rtlCol="0">
            <a:spAutoFit/>
          </a:bodyPr>
          <a:lstStyle/>
          <a:p>
            <a:r>
              <a:rPr lang="ja-JP" altLang="en-US" sz="1000">
                <a:solidFill>
                  <a:srgbClr val="404040"/>
                </a:solidFill>
                <a:latin typeface="HGSｺﾞｼｯｸE" panose="020B0900000000000000" pitchFamily="50" charset="-128"/>
                <a:ea typeface="HGSｺﾞｼｯｸE" panose="020B0900000000000000" pitchFamily="50" charset="-128"/>
              </a:rPr>
              <a:t>しみず</a:t>
            </a:r>
          </a:p>
        </p:txBody>
      </p:sp>
      <p:sp>
        <p:nvSpPr>
          <p:cNvPr id="20" name="テキスト ボックス 19">
            <a:extLst>
              <a:ext uri="{FF2B5EF4-FFF2-40B4-BE49-F238E27FC236}">
                <a16:creationId xmlns:a16="http://schemas.microsoft.com/office/drawing/2014/main" id="{5BFEF509-3EA2-4A06-86E3-A08990DCB396}"/>
              </a:ext>
            </a:extLst>
          </p:cNvPr>
          <p:cNvSpPr txBox="1"/>
          <p:nvPr/>
        </p:nvSpPr>
        <p:spPr>
          <a:xfrm>
            <a:off x="2998710" y="4234299"/>
            <a:ext cx="569387" cy="246221"/>
          </a:xfrm>
          <a:prstGeom prst="rect">
            <a:avLst/>
          </a:prstGeom>
          <a:noFill/>
        </p:spPr>
        <p:txBody>
          <a:bodyPr wrap="none" rtlCol="0">
            <a:spAutoFit/>
          </a:bodyPr>
          <a:lstStyle/>
          <a:p>
            <a:r>
              <a:rPr lang="ja-JP" altLang="en-US" sz="1000">
                <a:solidFill>
                  <a:srgbClr val="404040"/>
                </a:solidFill>
                <a:latin typeface="HGSｺﾞｼｯｸE" panose="020B0900000000000000" pitchFamily="50" charset="-128"/>
                <a:ea typeface="HGSｺﾞｼｯｸE" panose="020B0900000000000000" pitchFamily="50" charset="-128"/>
              </a:rPr>
              <a:t>おりど</a:t>
            </a:r>
          </a:p>
        </p:txBody>
      </p:sp>
      <p:sp>
        <p:nvSpPr>
          <p:cNvPr id="11" name="テキスト ボックス 10">
            <a:extLst>
              <a:ext uri="{FF2B5EF4-FFF2-40B4-BE49-F238E27FC236}">
                <a16:creationId xmlns:a16="http://schemas.microsoft.com/office/drawing/2014/main" id="{D72BBFBD-1F37-48FF-B142-C7315658F3CC}"/>
              </a:ext>
            </a:extLst>
          </p:cNvPr>
          <p:cNvSpPr txBox="1"/>
          <p:nvPr/>
        </p:nvSpPr>
        <p:spPr>
          <a:xfrm>
            <a:off x="2197100" y="3385425"/>
            <a:ext cx="4674678" cy="261610"/>
          </a:xfrm>
          <a:prstGeom prst="rect">
            <a:avLst/>
          </a:prstGeom>
          <a:noFill/>
        </p:spPr>
        <p:txBody>
          <a:bodyPr wrap="none" rtlCol="0">
            <a:spAutoFit/>
          </a:bodyPr>
          <a:lstStyle/>
          <a:p>
            <a:r>
              <a:rPr lang="ja-JP" altLang="en-US" sz="1100">
                <a:solidFill>
                  <a:schemeClr val="tx1">
                    <a:lumMod val="75000"/>
                    <a:lumOff val="25000"/>
                  </a:schemeClr>
                </a:solidFill>
                <a:latin typeface="HGPｺﾞｼｯｸE" panose="020B0900000000000000" pitchFamily="50" charset="-128"/>
                <a:ea typeface="HGPｺﾞｼｯｸE" panose="020B0900000000000000" pitchFamily="50" charset="-128"/>
              </a:rPr>
              <a:t>参考：内閣府防災「地域コミュニティの力を活用した風水害対策の活動事例」</a:t>
            </a:r>
          </a:p>
        </p:txBody>
      </p:sp>
      <p:sp>
        <p:nvSpPr>
          <p:cNvPr id="12" name="テキスト ボックス 1">
            <a:extLst>
              <a:ext uri="{FF2B5EF4-FFF2-40B4-BE49-F238E27FC236}">
                <a16:creationId xmlns:a16="http://schemas.microsoft.com/office/drawing/2014/main" id="{9A879F43-F076-4DC6-BC09-32CAFEDA9CC7}"/>
              </a:ext>
            </a:extLst>
          </p:cNvPr>
          <p:cNvSpPr txBox="1"/>
          <p:nvPr/>
        </p:nvSpPr>
        <p:spPr>
          <a:xfrm>
            <a:off x="2196353" y="6374086"/>
            <a:ext cx="2876108" cy="261610"/>
          </a:xfrm>
          <a:prstGeom prst="rect">
            <a:avLst/>
          </a:prstGeom>
          <a:noFill/>
        </p:spPr>
        <p:txBody>
          <a:bodyPr wrap="non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1100" dirty="0">
                <a:solidFill>
                  <a:schemeClr val="tx1">
                    <a:lumMod val="75000"/>
                    <a:lumOff val="25000"/>
                  </a:schemeClr>
                </a:solidFill>
                <a:latin typeface="HGPｺﾞｼｯｸE"/>
                <a:ea typeface="HGPｺﾞｼｯｸE"/>
              </a:rPr>
              <a:t>参考：静岡県「夜間を想定した津波避難訓練」</a:t>
            </a:r>
            <a:endParaRPr lang="ja-JP" altLang="en-US" sz="11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3964801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7E8019D-5A5E-43AA-B3BB-6CD89776671C}"/>
              </a:ext>
            </a:extLst>
          </p:cNvPr>
          <p:cNvSpPr>
            <a:spLocks noGrp="1"/>
          </p:cNvSpPr>
          <p:nvPr>
            <p:ph type="sldNum" sz="quarter" idx="12"/>
          </p:nvPr>
        </p:nvSpPr>
        <p:spPr/>
        <p:txBody>
          <a:bodyPr/>
          <a:lstStyle/>
          <a:p>
            <a:r>
              <a:rPr kumimoji="1" lang="ja-JP" altLang="en-US" sz="1400" dirty="0" smtClean="0"/>
              <a:t>８</a:t>
            </a:r>
            <a:endParaRPr kumimoji="1" lang="ja-JP" altLang="en-US" sz="1400" dirty="0"/>
          </a:p>
        </p:txBody>
      </p:sp>
      <p:sp>
        <p:nvSpPr>
          <p:cNvPr id="5" name="四角形: 角を丸くする 4">
            <a:extLst>
              <a:ext uri="{FF2B5EF4-FFF2-40B4-BE49-F238E27FC236}">
                <a16:creationId xmlns:a16="http://schemas.microsoft.com/office/drawing/2014/main" id="{C6027D71-137B-4D89-AD94-059CF63A5526}"/>
              </a:ext>
            </a:extLst>
          </p:cNvPr>
          <p:cNvSpPr/>
          <p:nvPr/>
        </p:nvSpPr>
        <p:spPr>
          <a:xfrm>
            <a:off x="2791186" y="1621239"/>
            <a:ext cx="6773229" cy="3656010"/>
          </a:xfrm>
          <a:prstGeom prst="roundRect">
            <a:avLst>
              <a:gd name="adj" fmla="val 16094"/>
            </a:avLst>
          </a:prstGeom>
          <a:solidFill>
            <a:srgbClr val="35A1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5000"/>
              </a:lnSpc>
            </a:pPr>
            <a:r>
              <a:rPr lang="ja-JP" altLang="en-US" sz="3600">
                <a:solidFill>
                  <a:schemeClr val="bg1"/>
                </a:solidFill>
                <a:latin typeface="HGPｺﾞｼｯｸE" panose="020B0900000000000000" pitchFamily="50" charset="-128"/>
                <a:ea typeface="HGPｺﾞｼｯｸE" panose="020B0900000000000000" pitchFamily="50" charset="-128"/>
              </a:rPr>
              <a:t>皆さんの地域では</a:t>
            </a:r>
            <a:endParaRPr lang="en-US" altLang="ja-JP" sz="3600">
              <a:solidFill>
                <a:schemeClr val="bg1"/>
              </a:solidFill>
              <a:latin typeface="HGPｺﾞｼｯｸE" panose="020B0900000000000000" pitchFamily="50" charset="-128"/>
              <a:ea typeface="HGPｺﾞｼｯｸE" panose="020B0900000000000000" pitchFamily="50" charset="-128"/>
            </a:endParaRPr>
          </a:p>
          <a:p>
            <a:pPr algn="ctr">
              <a:lnSpc>
                <a:spcPts val="5000"/>
              </a:lnSpc>
            </a:pPr>
            <a:r>
              <a:rPr lang="ja-JP" altLang="en-US" sz="3600">
                <a:solidFill>
                  <a:schemeClr val="bg1"/>
                </a:solidFill>
                <a:latin typeface="HGPｺﾞｼｯｸE" panose="020B0900000000000000" pitchFamily="50" charset="-128"/>
                <a:ea typeface="HGPｺﾞｼｯｸE" panose="020B0900000000000000" pitchFamily="50" charset="-128"/>
              </a:rPr>
              <a:t>住民の安否確認の方法は</a:t>
            </a:r>
            <a:endParaRPr lang="en-US" altLang="ja-JP" sz="3600">
              <a:solidFill>
                <a:schemeClr val="bg1"/>
              </a:solidFill>
              <a:latin typeface="HGPｺﾞｼｯｸE" panose="020B0900000000000000" pitchFamily="50" charset="-128"/>
              <a:ea typeface="HGPｺﾞｼｯｸE" panose="020B0900000000000000" pitchFamily="50" charset="-128"/>
            </a:endParaRPr>
          </a:p>
          <a:p>
            <a:pPr algn="ctr">
              <a:lnSpc>
                <a:spcPts val="5000"/>
              </a:lnSpc>
            </a:pPr>
            <a:r>
              <a:rPr lang="ja-JP" altLang="en-US" sz="3600">
                <a:solidFill>
                  <a:schemeClr val="bg1"/>
                </a:solidFill>
                <a:latin typeface="HGPｺﾞｼｯｸE" panose="020B0900000000000000" pitchFamily="50" charset="-128"/>
                <a:ea typeface="HGPｺﾞｼｯｸE" panose="020B0900000000000000" pitchFamily="50" charset="-128"/>
              </a:rPr>
              <a:t>決まっていますか？</a:t>
            </a:r>
          </a:p>
        </p:txBody>
      </p:sp>
    </p:spTree>
    <p:extLst>
      <p:ext uri="{BB962C8B-B14F-4D97-AF65-F5344CB8AC3E}">
        <p14:creationId xmlns:p14="http://schemas.microsoft.com/office/powerpoint/2010/main" val="17701647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A83E2A-5351-4CA8-9D90-F4B4CA018E4D}"/>
              </a:ext>
            </a:extLst>
          </p:cNvPr>
          <p:cNvSpPr>
            <a:spLocks noGrp="1"/>
          </p:cNvSpPr>
          <p:nvPr>
            <p:ph type="title"/>
          </p:nvPr>
        </p:nvSpPr>
        <p:spPr>
          <a:xfrm>
            <a:off x="0" y="-37564"/>
            <a:ext cx="12192000" cy="650083"/>
          </a:xfrm>
          <a:solidFill>
            <a:srgbClr val="00B050"/>
          </a:solidFill>
        </p:spPr>
        <p:txBody>
          <a:bodyPr>
            <a:normAutofit/>
          </a:bodyPr>
          <a:lstStyle/>
          <a:p>
            <a:r>
              <a:rPr lang="en-US" altLang="ja-JP" sz="3200" dirty="0">
                <a:solidFill>
                  <a:schemeClr val="bg1"/>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a:t>
            </a:r>
            <a:r>
              <a:rPr lang="ja-JP" altLang="en-US" sz="3200" dirty="0">
                <a:solidFill>
                  <a:schemeClr val="bg1"/>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事例</a:t>
            </a:r>
            <a:r>
              <a:rPr lang="en-US" altLang="ja-JP" sz="3200" dirty="0">
                <a:solidFill>
                  <a:schemeClr val="bg1"/>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a:t>
            </a:r>
            <a:r>
              <a:rPr lang="ja-JP" altLang="en-US" sz="3200" dirty="0">
                <a:solidFill>
                  <a:schemeClr val="bg1"/>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「安否確認」の先進的な事例①</a:t>
            </a:r>
            <a:endParaRPr kumimoji="1" lang="ja-JP" altLang="en-US" sz="3200" dirty="0">
              <a:solidFill>
                <a:schemeClr val="bg1"/>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endParaRPr>
          </a:p>
        </p:txBody>
      </p:sp>
      <p:sp>
        <p:nvSpPr>
          <p:cNvPr id="4" name="スライド番号プレースホルダー 3">
            <a:extLst>
              <a:ext uri="{FF2B5EF4-FFF2-40B4-BE49-F238E27FC236}">
                <a16:creationId xmlns:a16="http://schemas.microsoft.com/office/drawing/2014/main" id="{BE65018A-18EB-466D-BD4F-42CBE78EA1F8}"/>
              </a:ext>
            </a:extLst>
          </p:cNvPr>
          <p:cNvSpPr>
            <a:spLocks noGrp="1"/>
          </p:cNvSpPr>
          <p:nvPr>
            <p:ph type="sldNum" sz="quarter" idx="12"/>
          </p:nvPr>
        </p:nvSpPr>
        <p:spPr/>
        <p:txBody>
          <a:bodyPr/>
          <a:lstStyle/>
          <a:p>
            <a:r>
              <a:rPr kumimoji="1" lang="ja-JP" altLang="en-US" sz="1400" dirty="0" smtClean="0"/>
              <a:t>９</a:t>
            </a:r>
            <a:endParaRPr kumimoji="1" lang="ja-JP" altLang="en-US" sz="1400" dirty="0"/>
          </a:p>
        </p:txBody>
      </p:sp>
      <p:sp>
        <p:nvSpPr>
          <p:cNvPr id="7" name="コンテンツ プレースホルダー 4">
            <a:extLst>
              <a:ext uri="{FF2B5EF4-FFF2-40B4-BE49-F238E27FC236}">
                <a16:creationId xmlns:a16="http://schemas.microsoft.com/office/drawing/2014/main" id="{8E7FF5DE-A0C5-4CCD-A23D-31379DF5205C}"/>
              </a:ext>
            </a:extLst>
          </p:cNvPr>
          <p:cNvSpPr txBox="1">
            <a:spLocks/>
          </p:cNvSpPr>
          <p:nvPr/>
        </p:nvSpPr>
        <p:spPr>
          <a:xfrm>
            <a:off x="1933576" y="840978"/>
            <a:ext cx="8343899" cy="5928123"/>
          </a:xfrm>
          <a:prstGeom prst="rect">
            <a:avLst/>
          </a:prstGeom>
          <a:solidFill>
            <a:schemeClr val="accent3">
              <a:lumMod val="20000"/>
              <a:lumOff val="80000"/>
            </a:schemeClr>
          </a:solidFill>
        </p:spPr>
        <p:txBody>
          <a:bodyPr vert="horz" lIns="144000" tIns="14400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tx1"/>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kumimoji="1" sz="2400" kern="1200">
                <a:solidFill>
                  <a:schemeClr val="tx1"/>
                </a:solidFill>
                <a:latin typeface="ＭＳ ゴシック" panose="020B0609070205080204" pitchFamily="49" charset="-128"/>
                <a:ea typeface="ＭＳ ゴシック" panose="020B0609070205080204" pitchFamily="49" charset="-128"/>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kumimoji="1" sz="2000" kern="1200">
                <a:solidFill>
                  <a:schemeClr val="tx1"/>
                </a:solidFill>
                <a:latin typeface="ＭＳ ゴシック" panose="020B0609070205080204" pitchFamily="49" charset="-128"/>
                <a:ea typeface="ＭＳ ゴシック" panose="020B0609070205080204" pitchFamily="49" charset="-128"/>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a:solidFill>
                  <a:srgbClr val="FF2800"/>
                </a:solidFill>
              </a:rPr>
              <a:t>■目印を利用した安否確認</a:t>
            </a:r>
            <a:endParaRPr lang="en-US" altLang="ja-JP">
              <a:solidFill>
                <a:srgbClr val="FF2800"/>
              </a:solidFill>
            </a:endParaRPr>
          </a:p>
          <a:p>
            <a:pPr marL="0" indent="0">
              <a:buNone/>
            </a:pPr>
            <a:r>
              <a:rPr lang="ja-JP" altLang="en-US" sz="2000">
                <a:solidFill>
                  <a:schemeClr val="tx1">
                    <a:lumMod val="75000"/>
                    <a:lumOff val="25000"/>
                  </a:schemeClr>
                </a:solidFill>
              </a:rPr>
              <a:t>（鈎取ニュータウン町内会：宮城県 仙台市）</a:t>
            </a:r>
            <a:r>
              <a:rPr lang="en-US" altLang="ja-JP" sz="2000">
                <a:solidFill>
                  <a:schemeClr val="tx1">
                    <a:lumMod val="75000"/>
                    <a:lumOff val="25000"/>
                  </a:schemeClr>
                </a:solidFill>
              </a:rPr>
              <a:t/>
            </a:r>
            <a:br>
              <a:rPr lang="en-US" altLang="ja-JP" sz="2000">
                <a:solidFill>
                  <a:schemeClr val="tx1">
                    <a:lumMod val="75000"/>
                    <a:lumOff val="25000"/>
                  </a:schemeClr>
                </a:solidFill>
              </a:rPr>
            </a:br>
            <a:endParaRPr lang="ja-JP" altLang="en-US" sz="2000">
              <a:solidFill>
                <a:schemeClr val="tx1">
                  <a:lumMod val="75000"/>
                  <a:lumOff val="25000"/>
                </a:schemeClr>
              </a:solidFill>
            </a:endParaRPr>
          </a:p>
          <a:p>
            <a:endParaRPr lang="ja-JP" altLang="en-US">
              <a:solidFill>
                <a:schemeClr val="tx1">
                  <a:lumMod val="75000"/>
                  <a:lumOff val="25000"/>
                </a:schemeClr>
              </a:solidFill>
            </a:endParaRPr>
          </a:p>
        </p:txBody>
      </p:sp>
      <p:sp>
        <p:nvSpPr>
          <p:cNvPr id="8" name="正方形/長方形 7">
            <a:extLst>
              <a:ext uri="{FF2B5EF4-FFF2-40B4-BE49-F238E27FC236}">
                <a16:creationId xmlns:a16="http://schemas.microsoft.com/office/drawing/2014/main" id="{2086BBD0-C758-43E9-967E-3FA3B81994F2}"/>
              </a:ext>
            </a:extLst>
          </p:cNvPr>
          <p:cNvSpPr/>
          <p:nvPr/>
        </p:nvSpPr>
        <p:spPr>
          <a:xfrm>
            <a:off x="2217747" y="1856676"/>
            <a:ext cx="7775554" cy="2200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marL="342900" indent="-342900">
              <a:spcAft>
                <a:spcPts val="600"/>
              </a:spcAft>
              <a:buFont typeface="HGPｺﾞｼｯｸE" panose="020B0900000000000000" pitchFamily="50" charset="-128"/>
              <a:buChar char="○"/>
            </a:pP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住民自ら自宅の玄関に「目印」を掲げて、</a:t>
            </a: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spcAft>
                <a:spcPts val="600"/>
              </a:spcAft>
            </a:pP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　　「無事」を知らせる</a:t>
            </a: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342900" indent="-342900">
              <a:spcAft>
                <a:spcPts val="600"/>
              </a:spcAft>
              <a:buFont typeface="HGPｺﾞｼｯｸE" panose="020B0900000000000000" pitchFamily="50" charset="-128"/>
              <a:buChar char="○"/>
            </a:pP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班長は、地域を見回り、目印が掲げられて</a:t>
            </a: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spcAft>
                <a:spcPts val="600"/>
              </a:spcAft>
            </a:pP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　　ない世帯の無事を確認する</a:t>
            </a: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342900" indent="-342900">
              <a:spcAft>
                <a:spcPts val="600"/>
              </a:spcAft>
              <a:buFont typeface="HGPｺﾞｼｯｸE" panose="020B0900000000000000" pitchFamily="50" charset="-128"/>
              <a:buChar char="○"/>
            </a:pP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地震発生後 </a:t>
            </a:r>
            <a:r>
              <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rPr>
              <a:t>35 </a:t>
            </a: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分で、全 </a:t>
            </a:r>
            <a:r>
              <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rPr>
              <a:t>129 </a:t>
            </a: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世帯約 </a:t>
            </a:r>
            <a:r>
              <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rPr>
              <a:t>400 </a:t>
            </a: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人の安否を確認できた</a:t>
            </a:r>
          </a:p>
          <a:p>
            <a:pPr marL="342900" indent="-342900">
              <a:spcAft>
                <a:spcPts val="600"/>
              </a:spcAft>
              <a:buFont typeface="HGPｺﾞｼｯｸE" panose="020B0900000000000000" pitchFamily="50" charset="-128"/>
              <a:buChar char="○"/>
            </a:pPr>
            <a:endPar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grpSp>
        <p:nvGrpSpPr>
          <p:cNvPr id="11" name="グループ化 10">
            <a:extLst>
              <a:ext uri="{FF2B5EF4-FFF2-40B4-BE49-F238E27FC236}">
                <a16:creationId xmlns:a16="http://schemas.microsoft.com/office/drawing/2014/main" id="{C25AB930-424E-466F-B4A9-49A617898F1A}"/>
              </a:ext>
            </a:extLst>
          </p:cNvPr>
          <p:cNvGrpSpPr/>
          <p:nvPr/>
        </p:nvGrpSpPr>
        <p:grpSpPr>
          <a:xfrm>
            <a:off x="7654572" y="2013948"/>
            <a:ext cx="1912057" cy="1415053"/>
            <a:chOff x="0" y="0"/>
            <a:chExt cx="14773275" cy="9877425"/>
          </a:xfrm>
        </p:grpSpPr>
        <p:pic>
          <p:nvPicPr>
            <p:cNvPr id="12" name="図 11">
              <a:extLst>
                <a:ext uri="{FF2B5EF4-FFF2-40B4-BE49-F238E27FC236}">
                  <a16:creationId xmlns:a16="http://schemas.microsoft.com/office/drawing/2014/main" id="{52EC0D36-D906-4BD7-8FF1-3ABBDD44A90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14773275" cy="5067300"/>
            </a:xfrm>
            <a:prstGeom prst="rect">
              <a:avLst/>
            </a:prstGeom>
            <a:noFill/>
            <a:extLst>
              <a:ext uri="{909E8E84-426E-40DD-AFC4-6F175D3DCCD1}">
                <a14:hiddenFill xmlns:a14="http://schemas.microsoft.com/office/drawing/2010/main">
                  <a:solidFill>
                    <a:srgbClr val="FFFFFF"/>
                  </a:solidFill>
                </a14:hiddenFill>
              </a:ext>
            </a:extLst>
          </p:spPr>
        </p:pic>
        <p:pic>
          <p:nvPicPr>
            <p:cNvPr id="13" name="図 12">
              <a:extLst>
                <a:ext uri="{FF2B5EF4-FFF2-40B4-BE49-F238E27FC236}">
                  <a16:creationId xmlns:a16="http://schemas.microsoft.com/office/drawing/2014/main" id="{327B370F-722C-4659-BC37-DA86440E87D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4791075"/>
              <a:ext cx="14773275" cy="5086350"/>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コンテンツ プレースホルダー 4">
            <a:extLst>
              <a:ext uri="{FF2B5EF4-FFF2-40B4-BE49-F238E27FC236}">
                <a16:creationId xmlns:a16="http://schemas.microsoft.com/office/drawing/2014/main" id="{100099B0-2632-4217-B600-3CB7D3C3C185}"/>
              </a:ext>
            </a:extLst>
          </p:cNvPr>
          <p:cNvSpPr txBox="1">
            <a:spLocks/>
          </p:cNvSpPr>
          <p:nvPr/>
        </p:nvSpPr>
        <p:spPr>
          <a:xfrm>
            <a:off x="1933576" y="4024409"/>
            <a:ext cx="8343899" cy="2619509"/>
          </a:xfrm>
          <a:prstGeom prst="rect">
            <a:avLst/>
          </a:prstGeom>
          <a:solidFill>
            <a:schemeClr val="accent3">
              <a:lumMod val="20000"/>
              <a:lumOff val="80000"/>
            </a:schemeClr>
          </a:solidFill>
        </p:spPr>
        <p:txBody>
          <a:bodyPr vert="horz" lIns="144000" tIns="14400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tx1"/>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kumimoji="1" sz="2400" kern="1200">
                <a:solidFill>
                  <a:schemeClr val="tx1"/>
                </a:solidFill>
                <a:latin typeface="ＭＳ ゴシック" panose="020B0609070205080204" pitchFamily="49" charset="-128"/>
                <a:ea typeface="ＭＳ ゴシック" panose="020B0609070205080204" pitchFamily="49" charset="-128"/>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kumimoji="1" sz="2000" kern="1200">
                <a:solidFill>
                  <a:schemeClr val="tx1"/>
                </a:solidFill>
                <a:latin typeface="ＭＳ ゴシック" panose="020B0609070205080204" pitchFamily="49" charset="-128"/>
                <a:ea typeface="ＭＳ ゴシック" panose="020B0609070205080204" pitchFamily="49" charset="-128"/>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a:solidFill>
                  <a:srgbClr val="FF2800"/>
                </a:solidFill>
              </a:rPr>
              <a:t>■ホワイトボードを利用した安否確認</a:t>
            </a:r>
            <a:endParaRPr lang="en-US" altLang="ja-JP">
              <a:solidFill>
                <a:srgbClr val="FF2800"/>
              </a:solidFill>
            </a:endParaRPr>
          </a:p>
          <a:p>
            <a:pPr marL="0" indent="0">
              <a:buNone/>
            </a:pPr>
            <a:r>
              <a:rPr lang="ja-JP" altLang="en-US" sz="2000">
                <a:solidFill>
                  <a:schemeClr val="tx1">
                    <a:lumMod val="75000"/>
                    <a:lumOff val="25000"/>
                  </a:schemeClr>
                </a:solidFill>
              </a:rPr>
              <a:t>（グランフォーレ戸塚ヒルブリーズ自治会：神奈川県 横浜市）</a:t>
            </a:r>
          </a:p>
          <a:p>
            <a:pPr marL="0" indent="0">
              <a:buNone/>
            </a:pPr>
            <a:r>
              <a:rPr lang="en-US" altLang="ja-JP" sz="2000">
                <a:solidFill>
                  <a:schemeClr val="tx1">
                    <a:lumMod val="75000"/>
                    <a:lumOff val="25000"/>
                  </a:schemeClr>
                </a:solidFill>
              </a:rPr>
              <a:t/>
            </a:r>
            <a:br>
              <a:rPr lang="en-US" altLang="ja-JP" sz="2000">
                <a:solidFill>
                  <a:schemeClr val="tx1">
                    <a:lumMod val="75000"/>
                    <a:lumOff val="25000"/>
                  </a:schemeClr>
                </a:solidFill>
              </a:rPr>
            </a:br>
            <a:endParaRPr lang="ja-JP" altLang="en-US" sz="2000">
              <a:solidFill>
                <a:schemeClr val="tx1">
                  <a:lumMod val="75000"/>
                  <a:lumOff val="25000"/>
                </a:schemeClr>
              </a:solidFill>
            </a:endParaRPr>
          </a:p>
          <a:p>
            <a:endParaRPr lang="ja-JP" altLang="en-US">
              <a:solidFill>
                <a:schemeClr val="tx1">
                  <a:lumMod val="75000"/>
                  <a:lumOff val="25000"/>
                </a:schemeClr>
              </a:solidFill>
            </a:endParaRPr>
          </a:p>
        </p:txBody>
      </p:sp>
      <p:sp>
        <p:nvSpPr>
          <p:cNvPr id="15" name="正方形/長方形 14">
            <a:extLst>
              <a:ext uri="{FF2B5EF4-FFF2-40B4-BE49-F238E27FC236}">
                <a16:creationId xmlns:a16="http://schemas.microsoft.com/office/drawing/2014/main" id="{1DED2835-84E6-4A31-819F-3120A33CF2D6}"/>
              </a:ext>
            </a:extLst>
          </p:cNvPr>
          <p:cNvSpPr/>
          <p:nvPr/>
        </p:nvSpPr>
        <p:spPr>
          <a:xfrm>
            <a:off x="2197100" y="4980094"/>
            <a:ext cx="5862014" cy="1726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marL="342900" indent="-342900">
              <a:spcAft>
                <a:spcPts val="600"/>
              </a:spcAft>
              <a:buFont typeface="HGPｺﾞｼｯｸE" panose="020B0900000000000000" pitchFamily="50" charset="-128"/>
              <a:buChar char="○"/>
            </a:pP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管理棟に、各戸の部屋番号が予め記入されたホワイトボードを常設し、災害時には各世帯が自分で安否の状況を書き込む</a:t>
            </a:r>
          </a:p>
          <a:p>
            <a:pPr>
              <a:spcAft>
                <a:spcPts val="600"/>
              </a:spcAft>
            </a:pP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cxnSp>
        <p:nvCxnSpPr>
          <p:cNvPr id="19" name="直線コネクタ 18">
            <a:extLst>
              <a:ext uri="{FF2B5EF4-FFF2-40B4-BE49-F238E27FC236}">
                <a16:creationId xmlns:a16="http://schemas.microsoft.com/office/drawing/2014/main" id="{EEEA19BD-9CBD-48C5-9715-5D0670736997}"/>
              </a:ext>
            </a:extLst>
          </p:cNvPr>
          <p:cNvCxnSpPr>
            <a:cxnSpLocks/>
          </p:cNvCxnSpPr>
          <p:nvPr/>
        </p:nvCxnSpPr>
        <p:spPr>
          <a:xfrm flipH="1">
            <a:off x="8603827" y="5952880"/>
            <a:ext cx="686683" cy="496869"/>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オブジェクト 2">
            <a:extLst>
              <a:ext uri="{FF2B5EF4-FFF2-40B4-BE49-F238E27FC236}">
                <a16:creationId xmlns:a16="http://schemas.microsoft.com/office/drawing/2014/main" id="{AFAD09AC-DBBE-4FCF-A15B-25ADA4730B55}"/>
              </a:ext>
            </a:extLst>
          </p:cNvPr>
          <p:cNvGraphicFramePr>
            <a:graphicFrameLocks noChangeAspect="1"/>
          </p:cNvGraphicFramePr>
          <p:nvPr/>
        </p:nvGraphicFramePr>
        <p:xfrm>
          <a:off x="2213879" y="1301624"/>
          <a:ext cx="879475" cy="346075"/>
        </p:xfrm>
        <a:graphic>
          <a:graphicData uri="http://schemas.openxmlformats.org/presentationml/2006/ole">
            <mc:AlternateContent xmlns:mc="http://schemas.openxmlformats.org/markup-compatibility/2006">
              <mc:Choice xmlns:v="urn:schemas-microsoft-com:vml" Requires="v">
                <p:oleObj spid="_x0000_s2098" name="Document" r:id="rId6" imgW="737915" imgH="285935" progId="Word.Document.12">
                  <p:embed/>
                </p:oleObj>
              </mc:Choice>
              <mc:Fallback>
                <p:oleObj name="Document" r:id="rId6" imgW="737915" imgH="285935" progId="Word.Document.12">
                  <p:embed/>
                  <p:pic>
                    <p:nvPicPr>
                      <p:cNvPr id="3" name="オブジェクト 2">
                        <a:extLst>
                          <a:ext uri="{FF2B5EF4-FFF2-40B4-BE49-F238E27FC236}">
                            <a16:creationId xmlns:a16="http://schemas.microsoft.com/office/drawing/2014/main" id="{AFAD09AC-DBBE-4FCF-A15B-25ADA4730B55}"/>
                          </a:ext>
                        </a:extLst>
                      </p:cNvPr>
                      <p:cNvPicPr/>
                      <p:nvPr/>
                    </p:nvPicPr>
                    <p:blipFill>
                      <a:blip r:embed="rId7"/>
                      <a:stretch>
                        <a:fillRect/>
                      </a:stretch>
                    </p:blipFill>
                    <p:spPr>
                      <a:xfrm>
                        <a:off x="2213879" y="1301624"/>
                        <a:ext cx="879475" cy="346075"/>
                      </a:xfrm>
                      <a:prstGeom prst="rect">
                        <a:avLst/>
                      </a:prstGeom>
                    </p:spPr>
                  </p:pic>
                </p:oleObj>
              </mc:Fallback>
            </mc:AlternateContent>
          </a:graphicData>
        </a:graphic>
      </p:graphicFrame>
      <p:graphicFrame>
        <p:nvGraphicFramePr>
          <p:cNvPr id="23" name="オブジェクト 22">
            <a:extLst>
              <a:ext uri="{FF2B5EF4-FFF2-40B4-BE49-F238E27FC236}">
                <a16:creationId xmlns:a16="http://schemas.microsoft.com/office/drawing/2014/main" id="{4F8FC105-653C-42D0-83A3-C05A718D8569}"/>
              </a:ext>
            </a:extLst>
          </p:cNvPr>
          <p:cNvGraphicFramePr>
            <a:graphicFrameLocks noChangeAspect="1"/>
          </p:cNvGraphicFramePr>
          <p:nvPr/>
        </p:nvGraphicFramePr>
        <p:xfrm>
          <a:off x="3817574" y="4429198"/>
          <a:ext cx="879475" cy="346075"/>
        </p:xfrm>
        <a:graphic>
          <a:graphicData uri="http://schemas.openxmlformats.org/presentationml/2006/ole">
            <mc:AlternateContent xmlns:mc="http://schemas.openxmlformats.org/markup-compatibility/2006">
              <mc:Choice xmlns:v="urn:schemas-microsoft-com:vml" Requires="v">
                <p:oleObj spid="_x0000_s2099" name="Document" r:id="rId8" imgW="737915" imgH="286296" progId="Word.Document.12">
                  <p:embed/>
                </p:oleObj>
              </mc:Choice>
              <mc:Fallback>
                <p:oleObj name="Document" r:id="rId8" imgW="737915" imgH="286296" progId="Word.Document.12">
                  <p:embed/>
                  <p:pic>
                    <p:nvPicPr>
                      <p:cNvPr id="23" name="オブジェクト 22">
                        <a:extLst>
                          <a:ext uri="{FF2B5EF4-FFF2-40B4-BE49-F238E27FC236}">
                            <a16:creationId xmlns:a16="http://schemas.microsoft.com/office/drawing/2014/main" id="{4F8FC105-653C-42D0-83A3-C05A718D8569}"/>
                          </a:ext>
                        </a:extLst>
                      </p:cNvPr>
                      <p:cNvPicPr/>
                      <p:nvPr/>
                    </p:nvPicPr>
                    <p:blipFill>
                      <a:blip r:embed="rId9"/>
                      <a:stretch>
                        <a:fillRect/>
                      </a:stretch>
                    </p:blipFill>
                    <p:spPr>
                      <a:xfrm>
                        <a:off x="3817574" y="4429198"/>
                        <a:ext cx="879475" cy="346075"/>
                      </a:xfrm>
                      <a:prstGeom prst="rect">
                        <a:avLst/>
                      </a:prstGeom>
                    </p:spPr>
                  </p:pic>
                </p:oleObj>
              </mc:Fallback>
            </mc:AlternateContent>
          </a:graphicData>
        </a:graphic>
      </p:graphicFrame>
      <p:sp>
        <p:nvSpPr>
          <p:cNvPr id="5" name="正方形/長方形 4">
            <a:extLst>
              <a:ext uri="{FF2B5EF4-FFF2-40B4-BE49-F238E27FC236}">
                <a16:creationId xmlns:a16="http://schemas.microsoft.com/office/drawing/2014/main" id="{8433105B-C684-4FE4-8298-B6E09B90AEE9}"/>
              </a:ext>
            </a:extLst>
          </p:cNvPr>
          <p:cNvSpPr/>
          <p:nvPr/>
        </p:nvSpPr>
        <p:spPr>
          <a:xfrm>
            <a:off x="7991376" y="4980094"/>
            <a:ext cx="1984405" cy="1726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6" name="グループ化 5">
            <a:extLst>
              <a:ext uri="{FF2B5EF4-FFF2-40B4-BE49-F238E27FC236}">
                <a16:creationId xmlns:a16="http://schemas.microsoft.com/office/drawing/2014/main" id="{9309EB3B-54D0-4901-82BC-E27C3205E53E}"/>
              </a:ext>
            </a:extLst>
          </p:cNvPr>
          <p:cNvGrpSpPr/>
          <p:nvPr/>
        </p:nvGrpSpPr>
        <p:grpSpPr>
          <a:xfrm>
            <a:off x="8139584" y="5192406"/>
            <a:ext cx="1984405" cy="1225785"/>
            <a:chOff x="6535114" y="5427854"/>
            <a:chExt cx="1984405" cy="1225785"/>
          </a:xfrm>
        </p:grpSpPr>
        <p:sp>
          <p:nvSpPr>
            <p:cNvPr id="17" name="テキスト ボックス 16">
              <a:extLst>
                <a:ext uri="{FF2B5EF4-FFF2-40B4-BE49-F238E27FC236}">
                  <a16:creationId xmlns:a16="http://schemas.microsoft.com/office/drawing/2014/main" id="{5D555580-3209-40F4-868E-D832D47F8A2E}"/>
                </a:ext>
              </a:extLst>
            </p:cNvPr>
            <p:cNvSpPr txBox="1"/>
            <p:nvPr/>
          </p:nvSpPr>
          <p:spPr>
            <a:xfrm>
              <a:off x="6729197" y="6222873"/>
              <a:ext cx="1755842" cy="261610"/>
            </a:xfrm>
            <a:prstGeom prst="rect">
              <a:avLst/>
            </a:prstGeom>
            <a:noFill/>
          </p:spPr>
          <p:txBody>
            <a:bodyPr wrap="square" rtlCol="0">
              <a:spAutoFit/>
            </a:bodyPr>
            <a:lstStyle/>
            <a:p>
              <a:pPr algn="ctr"/>
              <a:r>
                <a:rPr lang="ja-JP" altLang="en-US" sz="1050" b="1"/>
                <a:t>居住者数</a:t>
              </a:r>
            </a:p>
          </p:txBody>
        </p:sp>
        <p:sp>
          <p:nvSpPr>
            <p:cNvPr id="18" name="楕円 17">
              <a:extLst>
                <a:ext uri="{FF2B5EF4-FFF2-40B4-BE49-F238E27FC236}">
                  <a16:creationId xmlns:a16="http://schemas.microsoft.com/office/drawing/2014/main" id="{B70F5AD0-7E3F-488C-A692-A4C420D3A723}"/>
                </a:ext>
              </a:extLst>
            </p:cNvPr>
            <p:cNvSpPr/>
            <p:nvPr/>
          </p:nvSpPr>
          <p:spPr>
            <a:xfrm>
              <a:off x="6770026" y="5733612"/>
              <a:ext cx="1272602" cy="920027"/>
            </a:xfrm>
            <a:prstGeom prst="ellipse">
              <a:avLst/>
            </a:prstGeom>
            <a:noFill/>
            <a:ln w="571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 name="テキスト ボックス 20">
              <a:extLst>
                <a:ext uri="{FF2B5EF4-FFF2-40B4-BE49-F238E27FC236}">
                  <a16:creationId xmlns:a16="http://schemas.microsoft.com/office/drawing/2014/main" id="{C947BD6A-FC3A-4905-B3A1-BFD3B4C0E3A1}"/>
                </a:ext>
              </a:extLst>
            </p:cNvPr>
            <p:cNvSpPr txBox="1"/>
            <p:nvPr/>
          </p:nvSpPr>
          <p:spPr>
            <a:xfrm>
              <a:off x="6535114" y="5907319"/>
              <a:ext cx="1365720" cy="261610"/>
            </a:xfrm>
            <a:prstGeom prst="rect">
              <a:avLst/>
            </a:prstGeom>
            <a:noFill/>
          </p:spPr>
          <p:txBody>
            <a:bodyPr wrap="square" rtlCol="0">
              <a:spAutoFit/>
            </a:bodyPr>
            <a:lstStyle/>
            <a:p>
              <a:pPr algn="ctr"/>
              <a:r>
                <a:rPr lang="ja-JP" altLang="en-US" sz="1050" b="1"/>
                <a:t>安否確認数</a:t>
              </a:r>
            </a:p>
          </p:txBody>
        </p:sp>
        <p:sp>
          <p:nvSpPr>
            <p:cNvPr id="22" name="テキスト ボックス 21">
              <a:extLst>
                <a:ext uri="{FF2B5EF4-FFF2-40B4-BE49-F238E27FC236}">
                  <a16:creationId xmlns:a16="http://schemas.microsoft.com/office/drawing/2014/main" id="{DF85E976-8BBF-41DE-9413-4CA35A7527FC}"/>
                </a:ext>
              </a:extLst>
            </p:cNvPr>
            <p:cNvSpPr txBox="1"/>
            <p:nvPr/>
          </p:nvSpPr>
          <p:spPr>
            <a:xfrm>
              <a:off x="7563390" y="5427854"/>
              <a:ext cx="956129" cy="338554"/>
            </a:xfrm>
            <a:prstGeom prst="rect">
              <a:avLst/>
            </a:prstGeom>
            <a:noFill/>
          </p:spPr>
          <p:txBody>
            <a:bodyPr wrap="square" rtlCol="0">
              <a:spAutoFit/>
            </a:bodyPr>
            <a:lstStyle/>
            <a:p>
              <a:r>
                <a:rPr lang="ja-JP" altLang="en-US" sz="1600" b="1">
                  <a:solidFill>
                    <a:srgbClr val="404040"/>
                  </a:solidFill>
                </a:rPr>
                <a:t>記入例</a:t>
              </a:r>
            </a:p>
          </p:txBody>
        </p:sp>
      </p:grpSp>
      <p:pic>
        <p:nvPicPr>
          <p:cNvPr id="16" name="図 15">
            <a:extLst>
              <a:ext uri="{FF2B5EF4-FFF2-40B4-BE49-F238E27FC236}">
                <a16:creationId xmlns:a16="http://schemas.microsoft.com/office/drawing/2014/main" id="{00CFB9AD-EDA4-4B80-BD6B-49677CF57EDA}"/>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667369" y="5745488"/>
            <a:ext cx="1367106" cy="875311"/>
          </a:xfrm>
          <a:prstGeom prst="rect">
            <a:avLst/>
          </a:prstGeom>
          <a:noFill/>
          <a:extLst>
            <a:ext uri="{909E8E84-426E-40DD-AFC4-6F175D3DCCD1}">
              <a14:hiddenFill xmlns:a14="http://schemas.microsoft.com/office/drawing/2010/main">
                <a:solidFill>
                  <a:srgbClr val="FFFFFF"/>
                </a:solidFill>
              </a14:hiddenFill>
            </a:ext>
          </a:extLst>
        </p:spPr>
      </p:pic>
      <p:sp>
        <p:nvSpPr>
          <p:cNvPr id="24" name="テキスト ボックス 23">
            <a:extLst>
              <a:ext uri="{FF2B5EF4-FFF2-40B4-BE49-F238E27FC236}">
                <a16:creationId xmlns:a16="http://schemas.microsoft.com/office/drawing/2014/main" id="{03AAAA99-5154-49FE-9BA9-E012BAB5B3CA}"/>
              </a:ext>
            </a:extLst>
          </p:cNvPr>
          <p:cNvSpPr txBox="1"/>
          <p:nvPr/>
        </p:nvSpPr>
        <p:spPr>
          <a:xfrm>
            <a:off x="2192591" y="3762798"/>
            <a:ext cx="3623108" cy="261610"/>
          </a:xfrm>
          <a:prstGeom prst="rect">
            <a:avLst/>
          </a:prstGeom>
          <a:noFill/>
        </p:spPr>
        <p:txBody>
          <a:bodyPr wrap="none" rtlCol="0">
            <a:spAutoFit/>
          </a:bodyPr>
          <a:lstStyle/>
          <a:p>
            <a:r>
              <a:rPr lang="ja-JP" altLang="en-US" sz="1100">
                <a:solidFill>
                  <a:schemeClr val="tx1">
                    <a:lumMod val="75000"/>
                    <a:lumOff val="25000"/>
                  </a:schemeClr>
                </a:solidFill>
                <a:latin typeface="HGPｺﾞｼｯｸE" panose="020B0900000000000000" pitchFamily="50" charset="-128"/>
                <a:ea typeface="HGPｺﾞｼｯｸE" panose="020B0900000000000000" pitchFamily="50" charset="-128"/>
              </a:rPr>
              <a:t>参考：仙台市「東日本大震災時の自主防災活動</a:t>
            </a:r>
            <a:r>
              <a:rPr lang="en-US" altLang="ja-JP" sz="11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1100">
                <a:solidFill>
                  <a:schemeClr val="tx1">
                    <a:lumMod val="75000"/>
                    <a:lumOff val="25000"/>
                  </a:schemeClr>
                </a:solidFill>
                <a:latin typeface="HGPｺﾞｼｯｸE" panose="020B0900000000000000" pitchFamily="50" charset="-128"/>
                <a:ea typeface="HGPｺﾞｼｯｸE" panose="020B0900000000000000" pitchFamily="50" charset="-128"/>
              </a:rPr>
              <a:t>あの日</a:t>
            </a:r>
            <a:r>
              <a:rPr lang="en-US" altLang="ja-JP" sz="11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1100">
                <a:solidFill>
                  <a:schemeClr val="tx1">
                    <a:lumMod val="75000"/>
                    <a:lumOff val="25000"/>
                  </a:schemeClr>
                </a:solidFill>
                <a:latin typeface="HGPｺﾞｼｯｸE" panose="020B0900000000000000" pitchFamily="50" charset="-128"/>
                <a:ea typeface="HGPｺﾞｼｯｸE" panose="020B0900000000000000" pitchFamily="50" charset="-128"/>
              </a:rPr>
              <a:t>」</a:t>
            </a:r>
          </a:p>
        </p:txBody>
      </p:sp>
      <p:sp>
        <p:nvSpPr>
          <p:cNvPr id="25" name="テキスト ボックス 24">
            <a:extLst>
              <a:ext uri="{FF2B5EF4-FFF2-40B4-BE49-F238E27FC236}">
                <a16:creationId xmlns:a16="http://schemas.microsoft.com/office/drawing/2014/main" id="{6383C6B4-EFEA-42C7-AFEE-B30A9F910F95}"/>
              </a:ext>
            </a:extLst>
          </p:cNvPr>
          <p:cNvSpPr txBox="1"/>
          <p:nvPr/>
        </p:nvSpPr>
        <p:spPr>
          <a:xfrm>
            <a:off x="2156254" y="6449748"/>
            <a:ext cx="3498073" cy="261610"/>
          </a:xfrm>
          <a:prstGeom prst="rect">
            <a:avLst/>
          </a:prstGeom>
          <a:noFill/>
        </p:spPr>
        <p:txBody>
          <a:bodyPr wrap="none" rtlCol="0">
            <a:spAutoFit/>
          </a:bodyPr>
          <a:lstStyle/>
          <a:p>
            <a:r>
              <a:rPr lang="ja-JP" altLang="en-US" sz="1100">
                <a:solidFill>
                  <a:schemeClr val="tx1">
                    <a:lumMod val="75000"/>
                    <a:lumOff val="25000"/>
                  </a:schemeClr>
                </a:solidFill>
                <a:latin typeface="HGPｺﾞｼｯｸE" panose="020B0900000000000000" pitchFamily="50" charset="-128"/>
                <a:ea typeface="HGPｺﾞｼｯｸE" panose="020B0900000000000000" pitchFamily="50" charset="-128"/>
              </a:rPr>
              <a:t>参考：横浜市危機管理室「ヨコハマの「減災」アイデア集」</a:t>
            </a:r>
          </a:p>
        </p:txBody>
      </p:sp>
    </p:spTree>
    <p:extLst>
      <p:ext uri="{BB962C8B-B14F-4D97-AF65-F5344CB8AC3E}">
        <p14:creationId xmlns:p14="http://schemas.microsoft.com/office/powerpoint/2010/main" val="33410860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A83E2A-5351-4CA8-9D90-F4B4CA018E4D}"/>
              </a:ext>
            </a:extLst>
          </p:cNvPr>
          <p:cNvSpPr>
            <a:spLocks noGrp="1"/>
          </p:cNvSpPr>
          <p:nvPr>
            <p:ph type="title"/>
          </p:nvPr>
        </p:nvSpPr>
        <p:spPr>
          <a:xfrm>
            <a:off x="0" y="0"/>
            <a:ext cx="12192000" cy="704513"/>
          </a:xfrm>
          <a:solidFill>
            <a:srgbClr val="00B050"/>
          </a:solidFill>
        </p:spPr>
        <p:txBody>
          <a:bodyPr>
            <a:normAutofit/>
          </a:bodyPr>
          <a:lstStyle/>
          <a:p>
            <a:r>
              <a:rPr lang="en-US" altLang="ja-JP" sz="3200" dirty="0">
                <a:solidFill>
                  <a:schemeClr val="bg1"/>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a:t>
            </a:r>
            <a:r>
              <a:rPr lang="ja-JP" altLang="en-US" sz="3200" dirty="0">
                <a:solidFill>
                  <a:schemeClr val="bg1"/>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事例</a:t>
            </a:r>
            <a:r>
              <a:rPr lang="en-US" altLang="ja-JP" sz="3200" dirty="0">
                <a:solidFill>
                  <a:schemeClr val="bg1"/>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a:t>
            </a:r>
            <a:r>
              <a:rPr lang="ja-JP" altLang="en-US" sz="3200" dirty="0">
                <a:solidFill>
                  <a:schemeClr val="bg1"/>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　「安否確認」の先進的な事例②</a:t>
            </a:r>
            <a:endParaRPr kumimoji="1" lang="ja-JP" altLang="en-US" sz="3200" dirty="0">
              <a:solidFill>
                <a:schemeClr val="bg1"/>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endParaRPr>
          </a:p>
        </p:txBody>
      </p:sp>
      <p:sp>
        <p:nvSpPr>
          <p:cNvPr id="4" name="スライド番号プレースホルダー 3">
            <a:extLst>
              <a:ext uri="{FF2B5EF4-FFF2-40B4-BE49-F238E27FC236}">
                <a16:creationId xmlns:a16="http://schemas.microsoft.com/office/drawing/2014/main" id="{BE65018A-18EB-466D-BD4F-42CBE78EA1F8}"/>
              </a:ext>
            </a:extLst>
          </p:cNvPr>
          <p:cNvSpPr>
            <a:spLocks noGrp="1"/>
          </p:cNvSpPr>
          <p:nvPr>
            <p:ph type="sldNum" sz="quarter" idx="12"/>
          </p:nvPr>
        </p:nvSpPr>
        <p:spPr/>
        <p:txBody>
          <a:bodyPr/>
          <a:lstStyle/>
          <a:p>
            <a:r>
              <a:rPr lang="en-US" altLang="ja-JP" sz="1400" dirty="0" smtClean="0"/>
              <a:t>10</a:t>
            </a:r>
            <a:endParaRPr kumimoji="1" lang="ja-JP" altLang="en-US" sz="1400" dirty="0"/>
          </a:p>
        </p:txBody>
      </p:sp>
      <p:sp>
        <p:nvSpPr>
          <p:cNvPr id="7" name="コンテンツ プレースホルダー 4">
            <a:extLst>
              <a:ext uri="{FF2B5EF4-FFF2-40B4-BE49-F238E27FC236}">
                <a16:creationId xmlns:a16="http://schemas.microsoft.com/office/drawing/2014/main" id="{8E7FF5DE-A0C5-4CCD-A23D-31379DF5205C}"/>
              </a:ext>
            </a:extLst>
          </p:cNvPr>
          <p:cNvSpPr txBox="1">
            <a:spLocks/>
          </p:cNvSpPr>
          <p:nvPr/>
        </p:nvSpPr>
        <p:spPr>
          <a:xfrm>
            <a:off x="1933576" y="745977"/>
            <a:ext cx="8343899" cy="6016962"/>
          </a:xfrm>
          <a:prstGeom prst="rect">
            <a:avLst/>
          </a:prstGeom>
          <a:solidFill>
            <a:schemeClr val="accent3">
              <a:lumMod val="20000"/>
              <a:lumOff val="80000"/>
            </a:schemeClr>
          </a:solidFill>
        </p:spPr>
        <p:txBody>
          <a:bodyPr vert="horz" lIns="144000" tIns="14400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tx1"/>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kumimoji="1" sz="2400" kern="1200">
                <a:solidFill>
                  <a:schemeClr val="tx1"/>
                </a:solidFill>
                <a:latin typeface="ＭＳ ゴシック" panose="020B0609070205080204" pitchFamily="49" charset="-128"/>
                <a:ea typeface="ＭＳ ゴシック" panose="020B0609070205080204" pitchFamily="49" charset="-128"/>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kumimoji="1" sz="2000" kern="1200">
                <a:solidFill>
                  <a:schemeClr val="tx1"/>
                </a:solidFill>
                <a:latin typeface="ＭＳ ゴシック" panose="020B0609070205080204" pitchFamily="49" charset="-128"/>
                <a:ea typeface="ＭＳ ゴシック" panose="020B0609070205080204" pitchFamily="49" charset="-128"/>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a:solidFill>
                  <a:srgbClr val="FF2800"/>
                </a:solidFill>
              </a:rPr>
              <a:t>■マップを利用した安否確認</a:t>
            </a:r>
            <a:endParaRPr lang="en-US" altLang="ja-JP">
              <a:solidFill>
                <a:srgbClr val="FF2800"/>
              </a:solidFill>
            </a:endParaRPr>
          </a:p>
          <a:p>
            <a:pPr marL="0" indent="0">
              <a:lnSpc>
                <a:spcPct val="110000"/>
              </a:lnSpc>
              <a:buNone/>
            </a:pPr>
            <a:r>
              <a:rPr lang="ja-JP" altLang="en-US" sz="2000">
                <a:solidFill>
                  <a:srgbClr val="404040"/>
                </a:solidFill>
              </a:rPr>
              <a:t>（能登半島地震：石川県 輪島市）</a:t>
            </a:r>
          </a:p>
          <a:p>
            <a:pPr marL="0" indent="0">
              <a:buNone/>
            </a:pPr>
            <a:r>
              <a:rPr lang="en-US" altLang="ja-JP" sz="2000">
                <a:solidFill>
                  <a:schemeClr val="tx1">
                    <a:lumMod val="75000"/>
                    <a:lumOff val="25000"/>
                  </a:schemeClr>
                </a:solidFill>
              </a:rPr>
              <a:t/>
            </a:r>
            <a:br>
              <a:rPr lang="en-US" altLang="ja-JP" sz="2000">
                <a:solidFill>
                  <a:schemeClr val="tx1">
                    <a:lumMod val="75000"/>
                    <a:lumOff val="25000"/>
                  </a:schemeClr>
                </a:solidFill>
              </a:rPr>
            </a:br>
            <a:endParaRPr lang="ja-JP" altLang="en-US" sz="2000">
              <a:solidFill>
                <a:schemeClr val="tx1">
                  <a:lumMod val="75000"/>
                  <a:lumOff val="25000"/>
                </a:schemeClr>
              </a:solidFill>
            </a:endParaRPr>
          </a:p>
          <a:p>
            <a:endParaRPr lang="ja-JP" altLang="en-US">
              <a:solidFill>
                <a:schemeClr val="tx1">
                  <a:lumMod val="75000"/>
                  <a:lumOff val="25000"/>
                </a:schemeClr>
              </a:solidFill>
            </a:endParaRPr>
          </a:p>
        </p:txBody>
      </p:sp>
      <p:sp>
        <p:nvSpPr>
          <p:cNvPr id="8" name="正方形/長方形 7">
            <a:extLst>
              <a:ext uri="{FF2B5EF4-FFF2-40B4-BE49-F238E27FC236}">
                <a16:creationId xmlns:a16="http://schemas.microsoft.com/office/drawing/2014/main" id="{2086BBD0-C758-43E9-967E-3FA3B81994F2}"/>
              </a:ext>
            </a:extLst>
          </p:cNvPr>
          <p:cNvSpPr/>
          <p:nvPr/>
        </p:nvSpPr>
        <p:spPr>
          <a:xfrm>
            <a:off x="2197100" y="1820716"/>
            <a:ext cx="7775554" cy="48516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marL="342900" indent="-342900" algn="just">
              <a:spcAft>
                <a:spcPts val="600"/>
              </a:spcAft>
              <a:buFont typeface="HGPｺﾞｼｯｸE" panose="020B0900000000000000" pitchFamily="50" charset="-128"/>
              <a:buChar char="○"/>
            </a:pP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地域マップは、寝たきりや一人暮らしの高齢者などの所在地を蛍光ペンで色分けして、あらかじめ明らかにした地図</a:t>
            </a:r>
          </a:p>
          <a:p>
            <a:pPr marL="342900" indent="-342900" algn="just">
              <a:spcAft>
                <a:spcPts val="600"/>
              </a:spcAft>
              <a:buFont typeface="HGPｺﾞｼｯｸE" panose="020B0900000000000000" pitchFamily="50" charset="-128"/>
              <a:buChar char="○"/>
            </a:pP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民生委員や福祉推進委員が日頃の見まわり活動を通じて、高齢者などの所在地が頭に入っていたこと、顔なじみになっていたことが功を奏した</a:t>
            </a:r>
          </a:p>
          <a:p>
            <a:pPr marL="342900" indent="-342900" algn="just">
              <a:spcAft>
                <a:spcPts val="600"/>
              </a:spcAft>
              <a:buFont typeface="HGPｺﾞｼｯｸE" panose="020B0900000000000000" pitchFamily="50" charset="-128"/>
              <a:buChar char="○"/>
            </a:pP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発災直後の避難誘導活動だけでなく、その後の在宅避難者支援（特に要配慮者）などの活動でも役立った</a:t>
            </a:r>
          </a:p>
        </p:txBody>
      </p:sp>
      <p:grpSp>
        <p:nvGrpSpPr>
          <p:cNvPr id="11" name="グループ化 10">
            <a:extLst>
              <a:ext uri="{FF2B5EF4-FFF2-40B4-BE49-F238E27FC236}">
                <a16:creationId xmlns:a16="http://schemas.microsoft.com/office/drawing/2014/main" id="{0DD1FAF5-2AC1-4D4F-9681-2D73D668036A}"/>
              </a:ext>
            </a:extLst>
          </p:cNvPr>
          <p:cNvGrpSpPr/>
          <p:nvPr/>
        </p:nvGrpSpPr>
        <p:grpSpPr>
          <a:xfrm>
            <a:off x="6089812" y="4265041"/>
            <a:ext cx="3528713" cy="1857813"/>
            <a:chOff x="1591021" y="4471332"/>
            <a:chExt cx="3041012" cy="1601047"/>
          </a:xfrm>
        </p:grpSpPr>
        <p:pic>
          <p:nvPicPr>
            <p:cNvPr id="12" name="図 11">
              <a:extLst>
                <a:ext uri="{FF2B5EF4-FFF2-40B4-BE49-F238E27FC236}">
                  <a16:creationId xmlns:a16="http://schemas.microsoft.com/office/drawing/2014/main" id="{BE80E720-747D-4E34-8AB2-4FF5BE02A22D}"/>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rcRect l="52" t="57464" r="21460" b="1646"/>
            <a:stretch/>
          </p:blipFill>
          <p:spPr>
            <a:xfrm>
              <a:off x="1591021" y="4475034"/>
              <a:ext cx="3041012" cy="1597345"/>
            </a:xfrm>
            <a:prstGeom prst="rect">
              <a:avLst/>
            </a:prstGeom>
          </p:spPr>
        </p:pic>
        <p:cxnSp>
          <p:nvCxnSpPr>
            <p:cNvPr id="13" name="直線コネクタ 12">
              <a:extLst>
                <a:ext uri="{FF2B5EF4-FFF2-40B4-BE49-F238E27FC236}">
                  <a16:creationId xmlns:a16="http://schemas.microsoft.com/office/drawing/2014/main" id="{F7494CF8-D524-4B96-8EB0-40BEDE363DED}"/>
                </a:ext>
              </a:extLst>
            </p:cNvPr>
            <p:cNvCxnSpPr/>
            <p:nvPr/>
          </p:nvCxnSpPr>
          <p:spPr>
            <a:xfrm>
              <a:off x="1676753" y="4471332"/>
              <a:ext cx="28858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4" name="図 13">
            <a:extLst>
              <a:ext uri="{FF2B5EF4-FFF2-40B4-BE49-F238E27FC236}">
                <a16:creationId xmlns:a16="http://schemas.microsoft.com/office/drawing/2014/main" id="{01872B30-5231-446B-8242-AEB2BD2CF59E}"/>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rcRect b="42697"/>
          <a:stretch/>
        </p:blipFill>
        <p:spPr>
          <a:xfrm>
            <a:off x="2735790" y="4211692"/>
            <a:ext cx="3318448" cy="1917240"/>
          </a:xfrm>
          <a:prstGeom prst="rect">
            <a:avLst/>
          </a:prstGeom>
        </p:spPr>
      </p:pic>
      <p:sp>
        <p:nvSpPr>
          <p:cNvPr id="15" name="テキスト ボックス 14">
            <a:extLst>
              <a:ext uri="{FF2B5EF4-FFF2-40B4-BE49-F238E27FC236}">
                <a16:creationId xmlns:a16="http://schemas.microsoft.com/office/drawing/2014/main" id="{67BD9385-7356-4DB4-951A-BF5C9D6A46A7}"/>
              </a:ext>
            </a:extLst>
          </p:cNvPr>
          <p:cNvSpPr txBox="1"/>
          <p:nvPr/>
        </p:nvSpPr>
        <p:spPr>
          <a:xfrm>
            <a:off x="2742082" y="6144775"/>
            <a:ext cx="3563648" cy="261610"/>
          </a:xfrm>
          <a:prstGeom prst="rect">
            <a:avLst/>
          </a:prstGeom>
          <a:noFill/>
        </p:spPr>
        <p:txBody>
          <a:bodyPr wrap="square" rtlCol="0" anchor="ctr">
            <a:spAutoFit/>
          </a:bodyPr>
          <a:lstStyle/>
          <a:p>
            <a:pPr algn="ctr"/>
            <a:r>
              <a:rPr lang="ja-JP" altLang="en-US" sz="1100" b="1">
                <a:solidFill>
                  <a:schemeClr val="tx1">
                    <a:lumMod val="75000"/>
                    <a:lumOff val="25000"/>
                  </a:schemeClr>
                </a:solidFill>
              </a:rPr>
              <a:t>図．地域みまもりマップ（イメージ）</a:t>
            </a:r>
          </a:p>
        </p:txBody>
      </p:sp>
      <p:graphicFrame>
        <p:nvGraphicFramePr>
          <p:cNvPr id="18" name="オブジェクト 17">
            <a:extLst>
              <a:ext uri="{FF2B5EF4-FFF2-40B4-BE49-F238E27FC236}">
                <a16:creationId xmlns:a16="http://schemas.microsoft.com/office/drawing/2014/main" id="{AA3842D3-EC13-414B-85A7-83DC51674B6B}"/>
              </a:ext>
            </a:extLst>
          </p:cNvPr>
          <p:cNvGraphicFramePr>
            <a:graphicFrameLocks noChangeAspect="1"/>
          </p:cNvGraphicFramePr>
          <p:nvPr/>
        </p:nvGraphicFramePr>
        <p:xfrm>
          <a:off x="2280991" y="1223402"/>
          <a:ext cx="879475" cy="346075"/>
        </p:xfrm>
        <a:graphic>
          <a:graphicData uri="http://schemas.openxmlformats.org/presentationml/2006/ole">
            <mc:AlternateContent xmlns:mc="http://schemas.openxmlformats.org/markup-compatibility/2006">
              <mc:Choice xmlns:v="urn:schemas-microsoft-com:vml" Requires="v">
                <p:oleObj spid="_x0000_s3099" name="Document" r:id="rId6" imgW="737915" imgH="286296" progId="Word.Document.12">
                  <p:embed/>
                </p:oleObj>
              </mc:Choice>
              <mc:Fallback>
                <p:oleObj name="Document" r:id="rId6" imgW="737915" imgH="286296" progId="Word.Document.12">
                  <p:embed/>
                  <p:pic>
                    <p:nvPicPr>
                      <p:cNvPr id="18" name="オブジェクト 17">
                        <a:extLst>
                          <a:ext uri="{FF2B5EF4-FFF2-40B4-BE49-F238E27FC236}">
                            <a16:creationId xmlns:a16="http://schemas.microsoft.com/office/drawing/2014/main" id="{AA3842D3-EC13-414B-85A7-83DC51674B6B}"/>
                          </a:ext>
                        </a:extLst>
                      </p:cNvPr>
                      <p:cNvPicPr/>
                      <p:nvPr/>
                    </p:nvPicPr>
                    <p:blipFill>
                      <a:blip r:embed="rId7"/>
                      <a:stretch>
                        <a:fillRect/>
                      </a:stretch>
                    </p:blipFill>
                    <p:spPr>
                      <a:xfrm>
                        <a:off x="2280991" y="1223402"/>
                        <a:ext cx="879475" cy="346075"/>
                      </a:xfrm>
                      <a:prstGeom prst="rect">
                        <a:avLst/>
                      </a:prstGeom>
                    </p:spPr>
                  </p:pic>
                </p:oleObj>
              </mc:Fallback>
            </mc:AlternateContent>
          </a:graphicData>
        </a:graphic>
      </p:graphicFrame>
      <p:sp>
        <p:nvSpPr>
          <p:cNvPr id="17" name="テキスト ボックス 16">
            <a:extLst>
              <a:ext uri="{FF2B5EF4-FFF2-40B4-BE49-F238E27FC236}">
                <a16:creationId xmlns:a16="http://schemas.microsoft.com/office/drawing/2014/main" id="{143FEB31-F66A-4E51-9CA7-D4BFED61AFE3}"/>
              </a:ext>
            </a:extLst>
          </p:cNvPr>
          <p:cNvSpPr txBox="1"/>
          <p:nvPr/>
        </p:nvSpPr>
        <p:spPr>
          <a:xfrm>
            <a:off x="2197101" y="6412942"/>
            <a:ext cx="5375189" cy="261610"/>
          </a:xfrm>
          <a:prstGeom prst="rect">
            <a:avLst/>
          </a:prstGeom>
          <a:noFill/>
        </p:spPr>
        <p:txBody>
          <a:bodyPr wrap="none" rtlCol="0">
            <a:spAutoFit/>
          </a:bodyPr>
          <a:lstStyle/>
          <a:p>
            <a:r>
              <a:rPr lang="ja-JP" altLang="en-US" sz="1100">
                <a:solidFill>
                  <a:schemeClr val="tx1">
                    <a:lumMod val="75000"/>
                    <a:lumOff val="25000"/>
                  </a:schemeClr>
                </a:solidFill>
                <a:latin typeface="HGPｺﾞｼｯｸE" panose="020B0900000000000000" pitchFamily="50" charset="-128"/>
                <a:ea typeface="HGPｺﾞｼｯｸE" panose="020B0900000000000000" pitchFamily="50" charset="-128"/>
              </a:rPr>
              <a:t>参考：内閣府防災「コラム「地域みまもりマップ」による迅速な安否確認（能登半島地震）」</a:t>
            </a:r>
          </a:p>
        </p:txBody>
      </p:sp>
    </p:spTree>
    <p:extLst>
      <p:ext uri="{BB962C8B-B14F-4D97-AF65-F5344CB8AC3E}">
        <p14:creationId xmlns:p14="http://schemas.microsoft.com/office/powerpoint/2010/main" val="17440023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8AC193D-E1C3-4289-8307-327A138E0643}"/>
              </a:ext>
            </a:extLst>
          </p:cNvPr>
          <p:cNvSpPr>
            <a:spLocks noGrp="1"/>
          </p:cNvSpPr>
          <p:nvPr>
            <p:ph type="sldNum" sz="quarter" idx="12"/>
          </p:nvPr>
        </p:nvSpPr>
        <p:spPr>
          <a:xfrm>
            <a:off x="8564879" y="5998790"/>
            <a:ext cx="2743200" cy="365125"/>
          </a:xfrm>
        </p:spPr>
        <p:txBody>
          <a:bodyPr/>
          <a:lstStyle/>
          <a:p>
            <a:r>
              <a:rPr kumimoji="1" lang="en-US" altLang="ja-JP" sz="1400" dirty="0" smtClean="0">
                <a:latin typeface="+mn-lt"/>
              </a:rPr>
              <a:t>11</a:t>
            </a:r>
            <a:endParaRPr kumimoji="1" lang="ja-JP" altLang="en-US" sz="1400" dirty="0">
              <a:latin typeface="+mn-lt"/>
            </a:endParaRPr>
          </a:p>
        </p:txBody>
      </p:sp>
      <p:sp>
        <p:nvSpPr>
          <p:cNvPr id="3" name="テキスト ボックス 2">
            <a:extLst>
              <a:ext uri="{FF2B5EF4-FFF2-40B4-BE49-F238E27FC236}">
                <a16:creationId xmlns:a16="http://schemas.microsoft.com/office/drawing/2014/main" id="{4F159FB7-8967-4892-AB5D-0A8EA1F417E3}"/>
              </a:ext>
            </a:extLst>
          </p:cNvPr>
          <p:cNvSpPr txBox="1"/>
          <p:nvPr/>
        </p:nvSpPr>
        <p:spPr>
          <a:xfrm>
            <a:off x="2255519" y="2557194"/>
            <a:ext cx="7680960" cy="1754326"/>
          </a:xfrm>
          <a:prstGeom prst="rect">
            <a:avLst/>
          </a:prstGeom>
          <a:noFill/>
        </p:spPr>
        <p:txBody>
          <a:bodyPr wrap="square" rtlCol="0">
            <a:spAutoFit/>
          </a:bodyPr>
          <a:lstStyle/>
          <a:p>
            <a:pPr marL="285750" indent="-285750" algn="just">
              <a:spcAft>
                <a:spcPts val="1200"/>
              </a:spcAft>
              <a:buFont typeface="Arial" panose="020B0604020202020204" pitchFamily="34" charset="0"/>
              <a:buChar char="•"/>
            </a:pPr>
            <a:r>
              <a:rPr lang="ja-JP" altLang="en-US" sz="3600">
                <a:solidFill>
                  <a:srgbClr val="404040"/>
                </a:solidFill>
                <a:latin typeface="HGPｺﾞｼｯｸE" panose="020B0900000000000000" pitchFamily="50" charset="-128"/>
                <a:ea typeface="HGPｺﾞｼｯｸE" panose="020B0900000000000000" pitchFamily="50" charset="-128"/>
              </a:rPr>
              <a:t>地域で情報収集・伝達や安否確認を円滑に行う仕組みを理解し、地域ぐるみで取り組みましょう</a:t>
            </a:r>
          </a:p>
        </p:txBody>
      </p:sp>
      <p:sp>
        <p:nvSpPr>
          <p:cNvPr id="4" name="テキスト ボックス 3">
            <a:extLst>
              <a:ext uri="{FF2B5EF4-FFF2-40B4-BE49-F238E27FC236}">
                <a16:creationId xmlns:a16="http://schemas.microsoft.com/office/drawing/2014/main" id="{5E7761D7-D8CB-45F6-A31D-1F72ACFE14FD}"/>
              </a:ext>
            </a:extLst>
          </p:cNvPr>
          <p:cNvSpPr txBox="1"/>
          <p:nvPr/>
        </p:nvSpPr>
        <p:spPr>
          <a:xfrm>
            <a:off x="2672563" y="676647"/>
            <a:ext cx="6846875" cy="1200329"/>
          </a:xfrm>
          <a:prstGeom prst="rect">
            <a:avLst/>
          </a:prstGeom>
          <a:noFill/>
        </p:spPr>
        <p:txBody>
          <a:bodyPr wrap="square" rtlCol="0">
            <a:spAutoFit/>
          </a:bodyPr>
          <a:lstStyle/>
          <a:p>
            <a:pPr algn="ctr"/>
            <a:r>
              <a:rPr lang="ja-JP" altLang="en-US" sz="3600">
                <a:solidFill>
                  <a:srgbClr val="404040"/>
                </a:solidFill>
                <a:latin typeface="HGPｺﾞｼｯｸE" panose="020B0900000000000000" pitchFamily="50" charset="-128"/>
                <a:ea typeface="HGPｺﾞｼｯｸE" panose="020B0900000000000000" pitchFamily="50" charset="-128"/>
              </a:rPr>
              <a:t>１．地域の情報収集・伝達</a:t>
            </a:r>
            <a:endParaRPr lang="en-US" altLang="ja-JP" sz="3600">
              <a:solidFill>
                <a:srgbClr val="404040"/>
              </a:solidFill>
              <a:latin typeface="HGPｺﾞｼｯｸE" panose="020B0900000000000000" pitchFamily="50" charset="-128"/>
              <a:ea typeface="HGPｺﾞｼｯｸE" panose="020B0900000000000000" pitchFamily="50" charset="-128"/>
            </a:endParaRPr>
          </a:p>
          <a:p>
            <a:pPr algn="ctr"/>
            <a:r>
              <a:rPr lang="en-US" altLang="ja-JP" sz="3600">
                <a:solidFill>
                  <a:srgbClr val="404040"/>
                </a:solidFill>
                <a:latin typeface="HGPｺﾞｼｯｸE" panose="020B0900000000000000" pitchFamily="50" charset="-128"/>
                <a:ea typeface="HGPｺﾞｼｯｸE" panose="020B0900000000000000" pitchFamily="50" charset="-128"/>
              </a:rPr>
              <a:t>- </a:t>
            </a:r>
            <a:r>
              <a:rPr lang="ja-JP" altLang="en-US" sz="3600">
                <a:solidFill>
                  <a:srgbClr val="404040"/>
                </a:solidFill>
                <a:latin typeface="HGPｺﾞｼｯｸE" panose="020B0900000000000000" pitchFamily="50" charset="-128"/>
                <a:ea typeface="HGPｺﾞｼｯｸE" panose="020B0900000000000000" pitchFamily="50" charset="-128"/>
              </a:rPr>
              <a:t>まとめ </a:t>
            </a:r>
            <a:r>
              <a:rPr lang="en-US" altLang="ja-JP" sz="3600">
                <a:solidFill>
                  <a:srgbClr val="404040"/>
                </a:solidFill>
                <a:latin typeface="HGPｺﾞｼｯｸE" panose="020B0900000000000000" pitchFamily="50" charset="-128"/>
                <a:ea typeface="HGPｺﾞｼｯｸE" panose="020B0900000000000000" pitchFamily="50" charset="-128"/>
              </a:rPr>
              <a:t>-</a:t>
            </a:r>
            <a:endParaRPr lang="ja-JP" altLang="en-US" sz="3600">
              <a:solidFill>
                <a:srgbClr val="404040"/>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9441877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334975-DAFC-4F74-98A6-EFBFA584F806}"/>
              </a:ext>
            </a:extLst>
          </p:cNvPr>
          <p:cNvSpPr>
            <a:spLocks noGrp="1"/>
          </p:cNvSpPr>
          <p:nvPr>
            <p:ph type="title"/>
          </p:nvPr>
        </p:nvSpPr>
        <p:spPr>
          <a:xfrm>
            <a:off x="2092229" y="1550082"/>
            <a:ext cx="8000094" cy="2513918"/>
          </a:xfrm>
        </p:spPr>
        <p:txBody>
          <a:bodyPr>
            <a:noAutofit/>
          </a:bodyPr>
          <a:lstStyle/>
          <a:p>
            <a:pPr marL="893763" indent="-893763" algn="l"/>
            <a:r>
              <a:rPr lang="ja-JP" altLang="en-US">
                <a:solidFill>
                  <a:schemeClr val="tx1">
                    <a:lumMod val="75000"/>
                    <a:lumOff val="25000"/>
                  </a:schemeClr>
                </a:solidFill>
                <a:latin typeface="HGPｺﾞｼｯｸE" panose="020B0900000000000000" pitchFamily="50" charset="-128"/>
                <a:ea typeface="HGPｺﾞｼｯｸE" panose="020B0900000000000000" pitchFamily="50" charset="-128"/>
              </a:rPr>
              <a:t>２．要配慮者の地域ぐるみで</a:t>
            </a:r>
            <a:r>
              <a:rPr lang="ja-JP" altLang="en-US" err="1">
                <a:solidFill>
                  <a:schemeClr val="tx1">
                    <a:lumMod val="75000"/>
                    <a:lumOff val="25000"/>
                  </a:schemeClr>
                </a:solidFill>
                <a:latin typeface="HGPｺﾞｼｯｸE" panose="020B0900000000000000" pitchFamily="50" charset="-128"/>
                <a:ea typeface="HGPｺﾞｼｯｸE" panose="020B0900000000000000" pitchFamily="50" charset="-128"/>
              </a:rPr>
              <a:t>の</a:t>
            </a:r>
            <a:r>
              <a:rPr lang="ja-JP" altLang="en-US">
                <a:solidFill>
                  <a:schemeClr val="tx1">
                    <a:lumMod val="75000"/>
                    <a:lumOff val="25000"/>
                  </a:schemeClr>
                </a:solidFill>
                <a:latin typeface="HGPｺﾞｼｯｸE" panose="020B0900000000000000" pitchFamily="50" charset="-128"/>
                <a:ea typeface="HGPｺﾞｼｯｸE" panose="020B0900000000000000" pitchFamily="50" charset="-128"/>
              </a:rPr>
              <a:t>支援体制</a:t>
            </a:r>
            <a:endParaRPr kumimoji="1" lang="ja-JP" altLang="en-US">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3" name="正方形/長方形 2">
            <a:extLst>
              <a:ext uri="{FF2B5EF4-FFF2-40B4-BE49-F238E27FC236}">
                <a16:creationId xmlns:a16="http://schemas.microsoft.com/office/drawing/2014/main" id="{7CDD1A62-1B65-4770-B1D9-C995D5D5CAF1}"/>
              </a:ext>
            </a:extLst>
          </p:cNvPr>
          <p:cNvSpPr/>
          <p:nvPr/>
        </p:nvSpPr>
        <p:spPr>
          <a:xfrm>
            <a:off x="9228968" y="266042"/>
            <a:ext cx="1049867" cy="372533"/>
          </a:xfrm>
          <a:prstGeom prst="rect">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a:solidFill>
                  <a:schemeClr val="tx1">
                    <a:lumMod val="65000"/>
                    <a:lumOff val="35000"/>
                  </a:schemeClr>
                </a:solidFill>
                <a:latin typeface="HGPｺﾞｼｯｸE" panose="020B0900000000000000" pitchFamily="50" charset="-128"/>
                <a:ea typeface="HGPｺﾞｼｯｸE" panose="020B0900000000000000" pitchFamily="50" charset="-128"/>
              </a:rPr>
              <a:t>40</a:t>
            </a:r>
            <a:r>
              <a:rPr lang="ja-JP" altLang="en-US">
                <a:solidFill>
                  <a:schemeClr val="tx1">
                    <a:lumMod val="65000"/>
                    <a:lumOff val="35000"/>
                  </a:schemeClr>
                </a:solidFill>
                <a:latin typeface="HGPｺﾞｼｯｸE" panose="020B0900000000000000" pitchFamily="50" charset="-128"/>
                <a:ea typeface="HGPｺﾞｼｯｸE" panose="020B0900000000000000" pitchFamily="50" charset="-128"/>
              </a:rPr>
              <a:t>分</a:t>
            </a:r>
          </a:p>
        </p:txBody>
      </p:sp>
      <p:sp>
        <p:nvSpPr>
          <p:cNvPr id="4" name="スライド番号プレースホルダー 3">
            <a:extLst>
              <a:ext uri="{FF2B5EF4-FFF2-40B4-BE49-F238E27FC236}">
                <a16:creationId xmlns:a16="http://schemas.microsoft.com/office/drawing/2014/main" id="{97E8019D-5A5E-43AA-B3BB-6CD89776671C}"/>
              </a:ext>
            </a:extLst>
          </p:cNvPr>
          <p:cNvSpPr txBox="1">
            <a:spLocks/>
          </p:cNvSpPr>
          <p:nvPr/>
        </p:nvSpPr>
        <p:spPr>
          <a:xfrm>
            <a:off x="9228968" y="6321181"/>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dirty="0" smtClean="0"/>
              <a:t>                                       </a:t>
            </a:r>
            <a:r>
              <a:rPr lang="en-US" altLang="ja-JP" sz="1200" dirty="0" smtClean="0"/>
              <a:t>12</a:t>
            </a:r>
            <a:endParaRPr lang="ja-JP" altLang="en-US" sz="1200" dirty="0"/>
          </a:p>
        </p:txBody>
      </p:sp>
    </p:spTree>
    <p:extLst>
      <p:ext uri="{BB962C8B-B14F-4D97-AF65-F5344CB8AC3E}">
        <p14:creationId xmlns:p14="http://schemas.microsoft.com/office/powerpoint/2010/main" val="20145137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3D4FC64D-B7D4-48F2-9DD7-1B361BCACDD1}"/>
              </a:ext>
            </a:extLst>
          </p:cNvPr>
          <p:cNvSpPr>
            <a:spLocks noGrp="1"/>
          </p:cNvSpPr>
          <p:nvPr>
            <p:ph type="title"/>
          </p:nvPr>
        </p:nvSpPr>
        <p:spPr>
          <a:xfrm>
            <a:off x="0" y="11224"/>
            <a:ext cx="12192000" cy="650083"/>
          </a:xfrm>
          <a:solidFill>
            <a:srgbClr val="00B050"/>
          </a:solidFill>
        </p:spPr>
        <p:txBody>
          <a:bodyPr>
            <a:normAutofit/>
          </a:bodyPr>
          <a:lstStyle/>
          <a:p>
            <a:r>
              <a:rPr lang="ja-JP" altLang="en-US" sz="3200" dirty="0">
                <a:solidFill>
                  <a:schemeClr val="bg1"/>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要配慮者とは</a:t>
            </a:r>
          </a:p>
        </p:txBody>
      </p:sp>
      <p:sp>
        <p:nvSpPr>
          <p:cNvPr id="42" name="スライド番号プレースホルダー 3">
            <a:extLst>
              <a:ext uri="{FF2B5EF4-FFF2-40B4-BE49-F238E27FC236}">
                <a16:creationId xmlns:a16="http://schemas.microsoft.com/office/drawing/2014/main" id="{4BBB97C8-8E69-4824-A441-7913B810BFC2}"/>
              </a:ext>
            </a:extLst>
          </p:cNvPr>
          <p:cNvSpPr>
            <a:spLocks noGrp="1"/>
          </p:cNvSpPr>
          <p:nvPr>
            <p:ph type="sldNum" sz="quarter" idx="12"/>
          </p:nvPr>
        </p:nvSpPr>
        <p:spPr>
          <a:xfrm>
            <a:off x="8928303" y="6345631"/>
            <a:ext cx="2057400" cy="365125"/>
          </a:xfrm>
        </p:spPr>
        <p:txBody>
          <a:bodyPr/>
          <a:lstStyle/>
          <a:p>
            <a:pPr defTabSz="457200">
              <a:defRPr/>
            </a:pPr>
            <a:r>
              <a:rPr lang="en-US" altLang="ja-JP" dirty="0" smtClean="0">
                <a:solidFill>
                  <a:prstClr val="black">
                    <a:lumMod val="75000"/>
                    <a:lumOff val="25000"/>
                  </a:prstClr>
                </a:solidFill>
                <a:ea typeface="HGPｺﾞｼｯｸE" panose="020B0900000000000000" pitchFamily="50" charset="-128"/>
                <a:cs typeface="Calibri" panose="020F0502020204030204" pitchFamily="34" charset="0"/>
              </a:rPr>
              <a:t>13</a:t>
            </a:r>
            <a:endParaRPr lang="ja-JP" altLang="en-US" dirty="0">
              <a:solidFill>
                <a:prstClr val="black">
                  <a:lumMod val="75000"/>
                  <a:lumOff val="25000"/>
                </a:prstClr>
              </a:solidFill>
              <a:ea typeface="HGPｺﾞｼｯｸE" panose="020B0900000000000000" pitchFamily="50" charset="-128"/>
              <a:cs typeface="Calibri" panose="020F0502020204030204" pitchFamily="34" charset="0"/>
            </a:endParaRPr>
          </a:p>
        </p:txBody>
      </p:sp>
      <p:sp>
        <p:nvSpPr>
          <p:cNvPr id="43" name="正方形/長方形 42">
            <a:extLst>
              <a:ext uri="{FF2B5EF4-FFF2-40B4-BE49-F238E27FC236}">
                <a16:creationId xmlns:a16="http://schemas.microsoft.com/office/drawing/2014/main" id="{1D444B06-B84E-4CA3-8849-59B5317C578C}"/>
              </a:ext>
            </a:extLst>
          </p:cNvPr>
          <p:cNvSpPr/>
          <p:nvPr/>
        </p:nvSpPr>
        <p:spPr>
          <a:xfrm>
            <a:off x="1895327" y="762593"/>
            <a:ext cx="8401346" cy="2280963"/>
          </a:xfrm>
          <a:prstGeom prst="rect">
            <a:avLst/>
          </a:prstGeom>
          <a:solidFill>
            <a:srgbClr val="35A16B"/>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defRPr/>
            </a:pPr>
            <a:endParaRPr kumimoji="0" lang="en-US" altLang="ja-JP" sz="2800">
              <a:solidFill>
                <a:srgbClr val="404040"/>
              </a:solidFill>
              <a:latin typeface="HGPｺﾞｼｯｸE" panose="020B0900000000000000" pitchFamily="50" charset="-128"/>
              <a:ea typeface="HGPｺﾞｼｯｸE" panose="020B0900000000000000" pitchFamily="50" charset="-128"/>
            </a:endParaRPr>
          </a:p>
        </p:txBody>
      </p:sp>
      <p:sp>
        <p:nvSpPr>
          <p:cNvPr id="44" name="正方形/長方形 43">
            <a:extLst>
              <a:ext uri="{FF2B5EF4-FFF2-40B4-BE49-F238E27FC236}">
                <a16:creationId xmlns:a16="http://schemas.microsoft.com/office/drawing/2014/main" id="{0D915C20-8900-4227-AE94-6BD7510F386C}"/>
              </a:ext>
            </a:extLst>
          </p:cNvPr>
          <p:cNvSpPr/>
          <p:nvPr/>
        </p:nvSpPr>
        <p:spPr>
          <a:xfrm>
            <a:off x="1899752" y="758759"/>
            <a:ext cx="1623233" cy="523220"/>
          </a:xfrm>
          <a:prstGeom prst="rect">
            <a:avLst/>
          </a:prstGeom>
        </p:spPr>
        <p:txBody>
          <a:bodyPr wrap="square">
            <a:spAutoFit/>
          </a:bodyPr>
          <a:lstStyle/>
          <a:p>
            <a:pPr algn="ctr">
              <a:defRPr/>
            </a:pPr>
            <a:r>
              <a:rPr lang="ja-JP" altLang="en-US" sz="2800">
                <a:solidFill>
                  <a:prstClr val="white"/>
                </a:solidFill>
                <a:latin typeface="HGPｺﾞｼｯｸE" panose="020B0900000000000000" pitchFamily="50" charset="-128"/>
                <a:ea typeface="HGPｺﾞｼｯｸE" panose="020B0900000000000000" pitchFamily="50" charset="-128"/>
              </a:rPr>
              <a:t>要配慮者</a:t>
            </a:r>
            <a:endParaRPr lang="en-US" altLang="ja-JP" sz="2800">
              <a:solidFill>
                <a:prstClr val="white"/>
              </a:solidFill>
              <a:latin typeface="HGPｺﾞｼｯｸE" panose="020B0900000000000000" pitchFamily="50" charset="-128"/>
              <a:ea typeface="HGPｺﾞｼｯｸE" panose="020B0900000000000000" pitchFamily="50" charset="-128"/>
            </a:endParaRPr>
          </a:p>
        </p:txBody>
      </p:sp>
      <p:sp>
        <p:nvSpPr>
          <p:cNvPr id="45" name="正方形/長方形 44">
            <a:extLst>
              <a:ext uri="{FF2B5EF4-FFF2-40B4-BE49-F238E27FC236}">
                <a16:creationId xmlns:a16="http://schemas.microsoft.com/office/drawing/2014/main" id="{DF46D065-DDEC-4D08-A2EE-1C363B6546A2}"/>
              </a:ext>
            </a:extLst>
          </p:cNvPr>
          <p:cNvSpPr/>
          <p:nvPr/>
        </p:nvSpPr>
        <p:spPr>
          <a:xfrm>
            <a:off x="2235000" y="1929691"/>
            <a:ext cx="7722003" cy="95973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defRPr/>
            </a:pPr>
            <a:endParaRPr kumimoji="0" lang="en-US" altLang="ja-JP" sz="2800" b="1">
              <a:solidFill>
                <a:srgbClr val="404040"/>
              </a:solidFill>
              <a:latin typeface="HGPｺﾞｼｯｸE" panose="020B0900000000000000" pitchFamily="50" charset="-128"/>
              <a:ea typeface="HGPｺﾞｼｯｸE" panose="020B0900000000000000" pitchFamily="50" charset="-128"/>
            </a:endParaRPr>
          </a:p>
        </p:txBody>
      </p:sp>
      <p:sp>
        <p:nvSpPr>
          <p:cNvPr id="46" name="正方形/長方形 45">
            <a:extLst>
              <a:ext uri="{FF2B5EF4-FFF2-40B4-BE49-F238E27FC236}">
                <a16:creationId xmlns:a16="http://schemas.microsoft.com/office/drawing/2014/main" id="{0F4B7F02-1887-4E92-9B3E-251BFBEF0C90}"/>
              </a:ext>
            </a:extLst>
          </p:cNvPr>
          <p:cNvSpPr/>
          <p:nvPr/>
        </p:nvSpPr>
        <p:spPr>
          <a:xfrm>
            <a:off x="2086261" y="1270441"/>
            <a:ext cx="7780824" cy="646331"/>
          </a:xfrm>
          <a:prstGeom prst="rect">
            <a:avLst/>
          </a:prstGeom>
        </p:spPr>
        <p:txBody>
          <a:bodyPr wrap="square">
            <a:spAutoFit/>
          </a:bodyPr>
          <a:lstStyle/>
          <a:p>
            <a:pPr>
              <a:defRPr/>
            </a:pPr>
            <a:r>
              <a:rPr lang="ja-JP" altLang="en-US">
                <a:solidFill>
                  <a:prstClr val="white"/>
                </a:solidFill>
                <a:latin typeface="HGPｺﾞｼｯｸE" panose="020B0900000000000000" pitchFamily="50" charset="-128"/>
                <a:ea typeface="HGPｺﾞｼｯｸE" panose="020B0900000000000000" pitchFamily="50" charset="-128"/>
              </a:rPr>
              <a:t>高齢者、</a:t>
            </a:r>
            <a:r>
              <a:rPr lang="ja-JP" altLang="en-US" err="1">
                <a:solidFill>
                  <a:prstClr val="white"/>
                </a:solidFill>
                <a:latin typeface="HGPｺﾞｼｯｸE" panose="020B0900000000000000" pitchFamily="50" charset="-128"/>
                <a:ea typeface="HGPｺﾞｼｯｸE" panose="020B0900000000000000" pitchFamily="50" charset="-128"/>
              </a:rPr>
              <a:t>障がい</a:t>
            </a:r>
            <a:r>
              <a:rPr lang="ja-JP" altLang="en-US">
                <a:solidFill>
                  <a:prstClr val="white"/>
                </a:solidFill>
                <a:latin typeface="HGPｺﾞｼｯｸE" panose="020B0900000000000000" pitchFamily="50" charset="-128"/>
                <a:ea typeface="HGPｺﾞｼｯｸE" panose="020B0900000000000000" pitchFamily="50" charset="-128"/>
              </a:rPr>
              <a:t>者、難病患者、乳幼児、 妊産婦、外国人、</a:t>
            </a:r>
            <a:r>
              <a:rPr lang="en-US" altLang="ja-JP">
                <a:solidFill>
                  <a:prstClr val="white"/>
                </a:solidFill>
                <a:latin typeface="HGPｺﾞｼｯｸE" panose="020B0900000000000000" pitchFamily="50" charset="-128"/>
                <a:ea typeface="HGPｺﾞｼｯｸE" panose="020B0900000000000000" pitchFamily="50" charset="-128"/>
              </a:rPr>
              <a:t>LGBT</a:t>
            </a:r>
            <a:r>
              <a:rPr lang="ja-JP" altLang="en-US">
                <a:solidFill>
                  <a:prstClr val="white"/>
                </a:solidFill>
                <a:latin typeface="HGPｺﾞｼｯｸE" panose="020B0900000000000000" pitchFamily="50" charset="-128"/>
                <a:ea typeface="HGPｺﾞｼｯｸE" panose="020B0900000000000000" pitchFamily="50" charset="-128"/>
              </a:rPr>
              <a:t>など特に配慮を要する者</a:t>
            </a:r>
            <a:endParaRPr lang="en-US" altLang="ja-JP">
              <a:solidFill>
                <a:prstClr val="white"/>
              </a:solidFill>
              <a:latin typeface="HGPｺﾞｼｯｸE" panose="020B0900000000000000" pitchFamily="50" charset="-128"/>
              <a:ea typeface="HGPｺﾞｼｯｸE" panose="020B0900000000000000" pitchFamily="50" charset="-128"/>
            </a:endParaRPr>
          </a:p>
        </p:txBody>
      </p:sp>
      <p:sp>
        <p:nvSpPr>
          <p:cNvPr id="47" name="正方形/長方形 46">
            <a:extLst>
              <a:ext uri="{FF2B5EF4-FFF2-40B4-BE49-F238E27FC236}">
                <a16:creationId xmlns:a16="http://schemas.microsoft.com/office/drawing/2014/main" id="{DCAB82EF-F66E-41AC-88FB-69C78D0B010E}"/>
              </a:ext>
            </a:extLst>
          </p:cNvPr>
          <p:cNvSpPr/>
          <p:nvPr/>
        </p:nvSpPr>
        <p:spPr>
          <a:xfrm>
            <a:off x="2234998" y="1939013"/>
            <a:ext cx="2496228" cy="400110"/>
          </a:xfrm>
          <a:prstGeom prst="rect">
            <a:avLst/>
          </a:prstGeom>
        </p:spPr>
        <p:txBody>
          <a:bodyPr wrap="square">
            <a:spAutoFit/>
          </a:bodyPr>
          <a:lstStyle/>
          <a:p>
            <a:pPr>
              <a:defRPr/>
            </a:pPr>
            <a:r>
              <a:rPr lang="ja-JP" altLang="en-US" sz="2000">
                <a:solidFill>
                  <a:srgbClr val="35A16B"/>
                </a:solidFill>
                <a:latin typeface="HGPｺﾞｼｯｸE" panose="020B0900000000000000" pitchFamily="50" charset="-128"/>
                <a:ea typeface="HGPｺﾞｼｯｸE" panose="020B0900000000000000" pitchFamily="50" charset="-128"/>
              </a:rPr>
              <a:t>避難行動要支援者</a:t>
            </a:r>
            <a:endParaRPr lang="en-US" altLang="ja-JP" sz="2000">
              <a:solidFill>
                <a:srgbClr val="35A16B"/>
              </a:solidFill>
              <a:latin typeface="HGPｺﾞｼｯｸE" panose="020B0900000000000000" pitchFamily="50" charset="-128"/>
              <a:ea typeface="HGPｺﾞｼｯｸE" panose="020B0900000000000000" pitchFamily="50" charset="-128"/>
            </a:endParaRPr>
          </a:p>
        </p:txBody>
      </p:sp>
      <p:sp>
        <p:nvSpPr>
          <p:cNvPr id="52" name="正方形/長方形 51">
            <a:extLst>
              <a:ext uri="{FF2B5EF4-FFF2-40B4-BE49-F238E27FC236}">
                <a16:creationId xmlns:a16="http://schemas.microsoft.com/office/drawing/2014/main" id="{18814665-8DD4-42B2-A5D2-F52B9B8C400C}"/>
              </a:ext>
            </a:extLst>
          </p:cNvPr>
          <p:cNvSpPr/>
          <p:nvPr/>
        </p:nvSpPr>
        <p:spPr>
          <a:xfrm>
            <a:off x="2247695" y="2294520"/>
            <a:ext cx="6817843" cy="584775"/>
          </a:xfrm>
          <a:prstGeom prst="rect">
            <a:avLst/>
          </a:prstGeom>
        </p:spPr>
        <p:txBody>
          <a:bodyPr wrap="square">
            <a:spAutoFit/>
          </a:bodyPr>
          <a:lstStyle/>
          <a:p>
            <a:pPr>
              <a:defRPr/>
            </a:pPr>
            <a:r>
              <a:rPr lang="ja-JP" altLang="en-US" sz="1600">
                <a:solidFill>
                  <a:srgbClr val="35A16B"/>
                </a:solidFill>
                <a:latin typeface="HGPｺﾞｼｯｸE" panose="020B0900000000000000" pitchFamily="50" charset="-128"/>
                <a:ea typeface="HGPｺﾞｼｯｸE" panose="020B0900000000000000" pitchFamily="50" charset="-128"/>
              </a:rPr>
              <a:t>要配慮者のうち、</a:t>
            </a:r>
            <a:r>
              <a:rPr lang="ja-JP" altLang="en-US" sz="1600" u="sng">
                <a:solidFill>
                  <a:srgbClr val="35A16B"/>
                </a:solidFill>
                <a:latin typeface="HGPｺﾞｼｯｸE" panose="020B0900000000000000" pitchFamily="50" charset="-128"/>
                <a:ea typeface="HGPｺﾞｼｯｸE" panose="020B0900000000000000" pitchFamily="50" charset="-128"/>
              </a:rPr>
              <a:t>災害時等に自ら避難することが難しく、特に支援が必要な者</a:t>
            </a:r>
            <a:endParaRPr lang="en-US" altLang="ja-JP" sz="1600" u="sng">
              <a:solidFill>
                <a:srgbClr val="35A16B"/>
              </a:solidFill>
              <a:latin typeface="HGPｺﾞｼｯｸE" panose="020B0900000000000000" pitchFamily="50" charset="-128"/>
              <a:ea typeface="HGPｺﾞｼｯｸE" panose="020B0900000000000000" pitchFamily="50" charset="-128"/>
            </a:endParaRPr>
          </a:p>
          <a:p>
            <a:pPr>
              <a:defRPr/>
            </a:pPr>
            <a:r>
              <a:rPr lang="ja-JP" altLang="en-US" sz="1600">
                <a:solidFill>
                  <a:srgbClr val="35A16B"/>
                </a:solidFill>
                <a:latin typeface="HGPｺﾞｼｯｸE" panose="020B0900000000000000" pitchFamily="50" charset="-128"/>
                <a:ea typeface="HGPｺﾞｼｯｸE" panose="020B0900000000000000" pitchFamily="50" charset="-128"/>
              </a:rPr>
              <a:t>（介護が必要な高齢者や一定程度の障がいを持つ方など）</a:t>
            </a:r>
          </a:p>
        </p:txBody>
      </p:sp>
      <p:sp>
        <p:nvSpPr>
          <p:cNvPr id="53" name="正方形/長方形 52">
            <a:extLst>
              <a:ext uri="{FF2B5EF4-FFF2-40B4-BE49-F238E27FC236}">
                <a16:creationId xmlns:a16="http://schemas.microsoft.com/office/drawing/2014/main" id="{75B9CE79-E745-428B-8919-7A50387D3322}"/>
              </a:ext>
            </a:extLst>
          </p:cNvPr>
          <p:cNvSpPr/>
          <p:nvPr/>
        </p:nvSpPr>
        <p:spPr>
          <a:xfrm>
            <a:off x="1895327" y="3611742"/>
            <a:ext cx="8401346" cy="823376"/>
          </a:xfrm>
          <a:prstGeom prst="rect">
            <a:avLst/>
          </a:prstGeom>
          <a:solidFill>
            <a:schemeClr val="bg1"/>
          </a:solid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defRPr/>
            </a:pPr>
            <a:endParaRPr kumimoji="0" lang="en-US" altLang="ja-JP" sz="2400">
              <a:solidFill>
                <a:srgbClr val="404040"/>
              </a:solidFill>
              <a:latin typeface="HGPｺﾞｼｯｸE" panose="020B0900000000000000" pitchFamily="50" charset="-128"/>
              <a:ea typeface="HGPｺﾞｼｯｸE" panose="020B0900000000000000" pitchFamily="50" charset="-128"/>
            </a:endParaRPr>
          </a:p>
        </p:txBody>
      </p:sp>
      <p:sp>
        <p:nvSpPr>
          <p:cNvPr id="54" name="正方形/長方形 53">
            <a:extLst>
              <a:ext uri="{FF2B5EF4-FFF2-40B4-BE49-F238E27FC236}">
                <a16:creationId xmlns:a16="http://schemas.microsoft.com/office/drawing/2014/main" id="{1D6FE8D4-571A-4228-B66A-7F808B9F4091}"/>
              </a:ext>
            </a:extLst>
          </p:cNvPr>
          <p:cNvSpPr/>
          <p:nvPr/>
        </p:nvSpPr>
        <p:spPr>
          <a:xfrm>
            <a:off x="1922976" y="3611743"/>
            <a:ext cx="2688578" cy="461665"/>
          </a:xfrm>
          <a:prstGeom prst="rect">
            <a:avLst/>
          </a:prstGeom>
        </p:spPr>
        <p:txBody>
          <a:bodyPr wrap="square">
            <a:spAutoFit/>
          </a:bodyPr>
          <a:lstStyle/>
          <a:p>
            <a:pPr defTabSz="457200">
              <a:defRPr/>
            </a:pPr>
            <a:r>
              <a:rPr kumimoji="0" lang="ja-JP" altLang="en-US" sz="2400">
                <a:solidFill>
                  <a:srgbClr val="404040"/>
                </a:solidFill>
                <a:latin typeface="HGPｺﾞｼｯｸE" panose="020B0900000000000000" pitchFamily="50" charset="-128"/>
                <a:ea typeface="HGPｺﾞｼｯｸE" panose="020B0900000000000000" pitchFamily="50" charset="-128"/>
              </a:rPr>
              <a:t>避難支援等関係者</a:t>
            </a:r>
            <a:endParaRPr kumimoji="0" lang="en-US" altLang="ja-JP" sz="2400">
              <a:solidFill>
                <a:srgbClr val="404040"/>
              </a:solidFill>
              <a:latin typeface="HGPｺﾞｼｯｸE" panose="020B0900000000000000" pitchFamily="50" charset="-128"/>
              <a:ea typeface="HGPｺﾞｼｯｸE" panose="020B0900000000000000" pitchFamily="50" charset="-128"/>
            </a:endParaRPr>
          </a:p>
        </p:txBody>
      </p:sp>
      <p:sp>
        <p:nvSpPr>
          <p:cNvPr id="55" name="正方形/長方形 54">
            <a:extLst>
              <a:ext uri="{FF2B5EF4-FFF2-40B4-BE49-F238E27FC236}">
                <a16:creationId xmlns:a16="http://schemas.microsoft.com/office/drawing/2014/main" id="{C6B78120-75CF-4D79-BC58-1D4262CD2798}"/>
              </a:ext>
            </a:extLst>
          </p:cNvPr>
          <p:cNvSpPr/>
          <p:nvPr/>
        </p:nvSpPr>
        <p:spPr>
          <a:xfrm>
            <a:off x="2476121" y="4031627"/>
            <a:ext cx="7412137" cy="338554"/>
          </a:xfrm>
          <a:prstGeom prst="rect">
            <a:avLst/>
          </a:prstGeom>
        </p:spPr>
        <p:txBody>
          <a:bodyPr wrap="square">
            <a:spAutoFit/>
          </a:bodyPr>
          <a:lstStyle/>
          <a:p>
            <a:pPr defTabSz="457200">
              <a:defRPr/>
            </a:pPr>
            <a:r>
              <a:rPr kumimoji="0" lang="ja-JP" altLang="en-US" sz="1600">
                <a:solidFill>
                  <a:srgbClr val="404040"/>
                </a:solidFill>
                <a:latin typeface="HGPｺﾞｼｯｸE" panose="020B0900000000000000" pitchFamily="50" charset="-128"/>
                <a:ea typeface="HGPｺﾞｼｯｸE" panose="020B0900000000000000" pitchFamily="50" charset="-128"/>
              </a:rPr>
              <a:t>避難行動要支援者の避難支援等に関係する者</a:t>
            </a:r>
            <a:endParaRPr kumimoji="0" lang="en-US" altLang="ja-JP" sz="1600">
              <a:solidFill>
                <a:srgbClr val="404040"/>
              </a:solidFill>
              <a:latin typeface="HGPｺﾞｼｯｸE" panose="020B0900000000000000" pitchFamily="50" charset="-128"/>
              <a:ea typeface="HGPｺﾞｼｯｸE" panose="020B0900000000000000" pitchFamily="50" charset="-128"/>
            </a:endParaRPr>
          </a:p>
        </p:txBody>
      </p:sp>
      <p:sp>
        <p:nvSpPr>
          <p:cNvPr id="56" name="右矢印 11">
            <a:extLst>
              <a:ext uri="{FF2B5EF4-FFF2-40B4-BE49-F238E27FC236}">
                <a16:creationId xmlns:a16="http://schemas.microsoft.com/office/drawing/2014/main" id="{5B0F7E19-43EA-4EA0-A5AD-F99319B37B7E}"/>
              </a:ext>
            </a:extLst>
          </p:cNvPr>
          <p:cNvSpPr/>
          <p:nvPr/>
        </p:nvSpPr>
        <p:spPr>
          <a:xfrm rot="16200000">
            <a:off x="5855001" y="3030837"/>
            <a:ext cx="481998" cy="598375"/>
          </a:xfrm>
          <a:prstGeom prst="rightArrow">
            <a:avLst/>
          </a:prstGeom>
          <a:solidFill>
            <a:schemeClr val="tx1">
              <a:lumMod val="75000"/>
              <a:lumOff val="25000"/>
            </a:schemeClr>
          </a:solidFill>
          <a:ln w="28575">
            <a:noFill/>
          </a:ln>
        </p:spPr>
        <p:style>
          <a:lnRef idx="1">
            <a:schemeClr val="accent2"/>
          </a:lnRef>
          <a:fillRef idx="2">
            <a:schemeClr val="accent2"/>
          </a:fillRef>
          <a:effectRef idx="1">
            <a:schemeClr val="accent2"/>
          </a:effectRef>
          <a:fontRef idx="minor">
            <a:schemeClr val="dk1"/>
          </a:fontRef>
        </p:style>
        <p:txBody>
          <a:bodyPr rtlCol="0" anchor="ctr"/>
          <a:lstStyle/>
          <a:p>
            <a:pPr algn="ctr">
              <a:defRPr/>
            </a:pPr>
            <a:endParaRPr lang="ja-JP" altLang="en-US">
              <a:solidFill>
                <a:prstClr val="black"/>
              </a:solidFill>
              <a:latin typeface="Segoe UI"/>
              <a:ea typeface="メイリオ"/>
            </a:endParaRPr>
          </a:p>
        </p:txBody>
      </p:sp>
      <p:sp>
        <p:nvSpPr>
          <p:cNvPr id="62" name="テキスト プレースホルダー 6">
            <a:extLst>
              <a:ext uri="{FF2B5EF4-FFF2-40B4-BE49-F238E27FC236}">
                <a16:creationId xmlns:a16="http://schemas.microsoft.com/office/drawing/2014/main" id="{DDD8A8AC-F782-4167-AE7F-000DDB416285}"/>
              </a:ext>
            </a:extLst>
          </p:cNvPr>
          <p:cNvSpPr txBox="1">
            <a:spLocks/>
          </p:cNvSpPr>
          <p:nvPr/>
        </p:nvSpPr>
        <p:spPr>
          <a:xfrm>
            <a:off x="1524000" y="6566756"/>
            <a:ext cx="8217632" cy="288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defRPr/>
            </a:pPr>
            <a:r>
              <a:rPr lang="ja-JP" altLang="en-US" sz="1100" dirty="0">
                <a:solidFill>
                  <a:srgbClr val="404040"/>
                </a:solidFill>
                <a:latin typeface="HGPｺﾞｼｯｸE" panose="020B0900000000000000" pitchFamily="50" charset="-128"/>
                <a:ea typeface="HGPｺﾞｼｯｸE" panose="020B0900000000000000" pitchFamily="50" charset="-128"/>
              </a:rPr>
              <a:t>参考：内閣府防災「避難行動要支援者の避難行動に関する取組指針」</a:t>
            </a:r>
          </a:p>
        </p:txBody>
      </p:sp>
      <p:sp>
        <p:nvSpPr>
          <p:cNvPr id="26" name="テキスト ボックス 25">
            <a:extLst>
              <a:ext uri="{FF2B5EF4-FFF2-40B4-BE49-F238E27FC236}">
                <a16:creationId xmlns:a16="http://schemas.microsoft.com/office/drawing/2014/main" id="{EAD20EB8-4541-479E-BA89-E8293143BF06}"/>
              </a:ext>
            </a:extLst>
          </p:cNvPr>
          <p:cNvSpPr txBox="1"/>
          <p:nvPr/>
        </p:nvSpPr>
        <p:spPr>
          <a:xfrm>
            <a:off x="1813712" y="4792312"/>
            <a:ext cx="8564576" cy="1323439"/>
          </a:xfrm>
          <a:prstGeom prst="rect">
            <a:avLst/>
          </a:prstGeom>
          <a:noFill/>
        </p:spPr>
        <p:txBody>
          <a:bodyPr wrap="square" rtlCol="0">
            <a:spAutoFit/>
          </a:bodyPr>
          <a:lstStyle/>
          <a:p>
            <a:pPr marL="9525" lvl="1" algn="just"/>
            <a:r>
              <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避難行動要支援者名簿</a:t>
            </a: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9525" lvl="1" algn="just"/>
            <a:r>
              <a:rPr lang="ja-JP" altLang="en-US" sz="2000">
                <a:solidFill>
                  <a:srgbClr val="404040"/>
                </a:solidFill>
                <a:latin typeface="HGPｺﾞｼｯｸE" panose="020B0900000000000000" pitchFamily="50" charset="-128"/>
                <a:ea typeface="HGPｺﾞｼｯｸE" panose="020B0900000000000000" pitchFamily="50" charset="-128"/>
              </a:rPr>
              <a:t>避難支援には、避難行動要支援者名簿の作成が重要です。</a:t>
            </a:r>
            <a:endParaRPr lang="en-US" altLang="ja-JP" sz="2000">
              <a:solidFill>
                <a:srgbClr val="404040"/>
              </a:solidFill>
              <a:latin typeface="HGPｺﾞｼｯｸE" panose="020B0900000000000000" pitchFamily="50" charset="-128"/>
              <a:ea typeface="HGPｺﾞｼｯｸE" panose="020B0900000000000000" pitchFamily="50" charset="-128"/>
            </a:endParaRPr>
          </a:p>
          <a:p>
            <a:pPr marL="0" lvl="1"/>
            <a:r>
              <a:rPr lang="ja-JP" altLang="en-US" sz="2000" u="sng">
                <a:solidFill>
                  <a:srgbClr val="404040"/>
                </a:solidFill>
                <a:latin typeface="HGPｺﾞｼｯｸE" panose="020B0900000000000000" pitchFamily="50" charset="-128"/>
                <a:ea typeface="HGPｺﾞｼｯｸE" panose="020B0900000000000000" pitchFamily="50" charset="-128"/>
              </a:rPr>
              <a:t>避難行動要支援者名簿は個人情報の取り扱いに注意が必要ですが、全国的に活用が進んでいます。</a:t>
            </a:r>
            <a:endParaRPr lang="en-US" altLang="ja-JP" sz="2000">
              <a:solidFill>
                <a:srgbClr val="404040"/>
              </a:solidFill>
              <a:latin typeface="HGPｺﾞｼｯｸE" panose="020B0900000000000000" pitchFamily="50" charset="-128"/>
              <a:ea typeface="HGPｺﾞｼｯｸE" panose="020B0900000000000000" pitchFamily="50" charset="-128"/>
            </a:endParaRPr>
          </a:p>
        </p:txBody>
      </p:sp>
      <p:sp>
        <p:nvSpPr>
          <p:cNvPr id="27" name="正方形/長方形 26">
            <a:extLst>
              <a:ext uri="{FF2B5EF4-FFF2-40B4-BE49-F238E27FC236}">
                <a16:creationId xmlns:a16="http://schemas.microsoft.com/office/drawing/2014/main" id="{1D6FE8D4-571A-4228-B66A-7F808B9F4091}"/>
              </a:ext>
            </a:extLst>
          </p:cNvPr>
          <p:cNvSpPr/>
          <p:nvPr/>
        </p:nvSpPr>
        <p:spPr>
          <a:xfrm>
            <a:off x="6357338" y="3095527"/>
            <a:ext cx="2688578" cy="461665"/>
          </a:xfrm>
          <a:prstGeom prst="rect">
            <a:avLst/>
          </a:prstGeom>
        </p:spPr>
        <p:txBody>
          <a:bodyPr wrap="square">
            <a:spAutoFit/>
          </a:bodyPr>
          <a:lstStyle/>
          <a:p>
            <a:pPr defTabSz="457200">
              <a:defRPr/>
            </a:pPr>
            <a:r>
              <a:rPr kumimoji="0" lang="ja-JP" altLang="en-US" sz="2400">
                <a:solidFill>
                  <a:srgbClr val="404040"/>
                </a:solidFill>
                <a:latin typeface="HGPｺﾞｼｯｸE" panose="020B0900000000000000" pitchFamily="50" charset="-128"/>
                <a:ea typeface="HGPｺﾞｼｯｸE" panose="020B0900000000000000" pitchFamily="50" charset="-128"/>
              </a:rPr>
              <a:t>災害時の避難支援</a:t>
            </a:r>
            <a:endParaRPr kumimoji="0" lang="en-US" altLang="ja-JP" sz="2400">
              <a:solidFill>
                <a:srgbClr val="404040"/>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3296063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E7E69F66-1B2D-4AC8-A278-A8E85C85955F}"/>
              </a:ext>
            </a:extLst>
          </p:cNvPr>
          <p:cNvSpPr>
            <a:spLocks noGrp="1"/>
          </p:cNvSpPr>
          <p:nvPr>
            <p:ph type="title"/>
          </p:nvPr>
        </p:nvSpPr>
        <p:spPr>
          <a:xfrm>
            <a:off x="44824" y="40082"/>
            <a:ext cx="12147176" cy="650083"/>
          </a:xfrm>
          <a:solidFill>
            <a:srgbClr val="00B050"/>
          </a:solidFill>
        </p:spPr>
        <p:txBody>
          <a:bodyPr>
            <a:normAutofit/>
          </a:bodyPr>
          <a:lstStyle/>
          <a:p>
            <a:r>
              <a:rPr lang="ja-JP" altLang="en-US" sz="3200" dirty="0">
                <a:solidFill>
                  <a:schemeClr val="bg1"/>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要配慮者への支援の必要</a:t>
            </a:r>
          </a:p>
        </p:txBody>
      </p:sp>
      <p:sp>
        <p:nvSpPr>
          <p:cNvPr id="41" name="スライド番号プレースホルダー 3">
            <a:extLst>
              <a:ext uri="{FF2B5EF4-FFF2-40B4-BE49-F238E27FC236}">
                <a16:creationId xmlns:a16="http://schemas.microsoft.com/office/drawing/2014/main" id="{74E4F3A5-27B7-4D52-B1D8-52886C67BC56}"/>
              </a:ext>
            </a:extLst>
          </p:cNvPr>
          <p:cNvSpPr>
            <a:spLocks noGrp="1"/>
          </p:cNvSpPr>
          <p:nvPr>
            <p:ph type="sldNum" sz="quarter" idx="12"/>
          </p:nvPr>
        </p:nvSpPr>
        <p:spPr>
          <a:xfrm>
            <a:off x="8960223" y="6167835"/>
            <a:ext cx="2057400" cy="365125"/>
          </a:xfrm>
        </p:spPr>
        <p:txBody>
          <a:bodyPr/>
          <a:lstStyle/>
          <a:p>
            <a:pPr defTabSz="457200">
              <a:defRPr/>
            </a:pPr>
            <a:r>
              <a:rPr lang="en-US" altLang="ja-JP" dirty="0" smtClean="0">
                <a:solidFill>
                  <a:prstClr val="black">
                    <a:lumMod val="75000"/>
                    <a:lumOff val="25000"/>
                  </a:prstClr>
                </a:solidFill>
                <a:ea typeface="HGPｺﾞｼｯｸE" panose="020B0900000000000000" pitchFamily="50" charset="-128"/>
                <a:cs typeface="Calibri" panose="020F0502020204030204" pitchFamily="34" charset="0"/>
              </a:rPr>
              <a:t>14</a:t>
            </a:r>
            <a:endParaRPr lang="ja-JP" altLang="en-US" dirty="0">
              <a:solidFill>
                <a:prstClr val="black">
                  <a:lumMod val="75000"/>
                  <a:lumOff val="25000"/>
                </a:prstClr>
              </a:solidFill>
              <a:ea typeface="HGPｺﾞｼｯｸE" panose="020B0900000000000000" pitchFamily="50" charset="-128"/>
              <a:cs typeface="Calibri" panose="020F0502020204030204" pitchFamily="34" charset="0"/>
            </a:endParaRPr>
          </a:p>
        </p:txBody>
      </p:sp>
      <p:sp>
        <p:nvSpPr>
          <p:cNvPr id="43" name="テキスト プレースホルダー 6">
            <a:extLst>
              <a:ext uri="{FF2B5EF4-FFF2-40B4-BE49-F238E27FC236}">
                <a16:creationId xmlns:a16="http://schemas.microsoft.com/office/drawing/2014/main" id="{B281EC41-4844-4F7B-B6F6-56E2DAF4DAD6}"/>
              </a:ext>
            </a:extLst>
          </p:cNvPr>
          <p:cNvSpPr txBox="1">
            <a:spLocks/>
          </p:cNvSpPr>
          <p:nvPr/>
        </p:nvSpPr>
        <p:spPr>
          <a:xfrm>
            <a:off x="1524000" y="6566756"/>
            <a:ext cx="8217632" cy="288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defRPr/>
            </a:pPr>
            <a:r>
              <a:rPr lang="ja-JP" altLang="en-US" sz="1100" dirty="0">
                <a:solidFill>
                  <a:srgbClr val="404040"/>
                </a:solidFill>
                <a:latin typeface="HGPｺﾞｼｯｸE" panose="020B0900000000000000" pitchFamily="50" charset="-128"/>
                <a:ea typeface="HGPｺﾞｼｯｸE" panose="020B0900000000000000" pitchFamily="50" charset="-128"/>
              </a:rPr>
              <a:t>参考：内閣府防災「避難行動要支援者の避難行動に関する取組指針」</a:t>
            </a:r>
          </a:p>
        </p:txBody>
      </p:sp>
      <p:sp>
        <p:nvSpPr>
          <p:cNvPr id="8" name="正方形/長方形 7">
            <a:extLst>
              <a:ext uri="{FF2B5EF4-FFF2-40B4-BE49-F238E27FC236}">
                <a16:creationId xmlns:a16="http://schemas.microsoft.com/office/drawing/2014/main" id="{460E92E9-4618-412A-A363-A8E74EBFD014}"/>
              </a:ext>
            </a:extLst>
          </p:cNvPr>
          <p:cNvSpPr/>
          <p:nvPr/>
        </p:nvSpPr>
        <p:spPr>
          <a:xfrm>
            <a:off x="1783442" y="1536174"/>
            <a:ext cx="8617430" cy="3785652"/>
          </a:xfrm>
          <a:prstGeom prst="rect">
            <a:avLst/>
          </a:prstGeom>
        </p:spPr>
        <p:txBody>
          <a:bodyPr wrap="square">
            <a:spAutoFit/>
          </a:bodyPr>
          <a:lstStyle/>
          <a:p>
            <a:pPr marL="342900" indent="-342900" defTabSz="457200">
              <a:buFont typeface="Wingdings" panose="05000000000000000000" pitchFamily="2" charset="2"/>
              <a:buChar char="l"/>
              <a:defRPr/>
            </a:pPr>
            <a:r>
              <a:rPr lang="ja-JP" altLang="en-US" sz="2800">
                <a:solidFill>
                  <a:srgbClr val="404040"/>
                </a:solidFill>
                <a:latin typeface="HGPｺﾞｼｯｸE" panose="020B0900000000000000" pitchFamily="50" charset="-128"/>
                <a:ea typeface="HGPｺﾞｼｯｸE" panose="020B0900000000000000" pitchFamily="50" charset="-128"/>
              </a:rPr>
              <a:t>これまでの災害では・・・</a:t>
            </a:r>
            <a:endParaRPr lang="en-US" altLang="ja-JP" sz="2800">
              <a:solidFill>
                <a:srgbClr val="404040"/>
              </a:solidFill>
              <a:latin typeface="HGPｺﾞｼｯｸE" panose="020B0900000000000000" pitchFamily="50" charset="-128"/>
              <a:ea typeface="HGPｺﾞｼｯｸE" panose="020B0900000000000000" pitchFamily="50" charset="-128"/>
            </a:endParaRPr>
          </a:p>
          <a:p>
            <a:pPr lvl="1">
              <a:defRPr/>
            </a:pPr>
            <a:r>
              <a:rPr kumimoji="0" lang="ja-JP" altLang="en-US" sz="2400">
                <a:solidFill>
                  <a:srgbClr val="404040"/>
                </a:solidFill>
                <a:latin typeface="HGPｺﾞｼｯｸE" panose="020B0900000000000000" pitchFamily="50" charset="-128"/>
                <a:ea typeface="HGPｺﾞｼｯｸE" panose="020B0900000000000000" pitchFamily="50" charset="-128"/>
              </a:rPr>
              <a:t>高齢者などを中心に、逃げ遅れによって被災したり、過酷な避難所生活で病気にかかったりした</a:t>
            </a:r>
            <a:endParaRPr kumimoji="0" lang="en-US" altLang="ja-JP" sz="2400">
              <a:solidFill>
                <a:srgbClr val="404040"/>
              </a:solidFill>
              <a:latin typeface="HGPｺﾞｼｯｸE" panose="020B0900000000000000" pitchFamily="50" charset="-128"/>
              <a:ea typeface="HGPｺﾞｼｯｸE" panose="020B0900000000000000" pitchFamily="50" charset="-128"/>
            </a:endParaRPr>
          </a:p>
          <a:p>
            <a:pPr lvl="1">
              <a:defRPr/>
            </a:pPr>
            <a:endParaRPr lang="en-US" altLang="ja-JP" sz="2400">
              <a:solidFill>
                <a:srgbClr val="404040"/>
              </a:solidFill>
              <a:latin typeface="HGPｺﾞｼｯｸE" panose="020B0900000000000000" pitchFamily="50" charset="-128"/>
              <a:ea typeface="HGPｺﾞｼｯｸE" panose="020B0900000000000000" pitchFamily="50" charset="-128"/>
            </a:endParaRPr>
          </a:p>
          <a:p>
            <a:pPr marL="342900" indent="-342900">
              <a:buFont typeface="Wingdings" panose="05000000000000000000" pitchFamily="2" charset="2"/>
              <a:buChar char="l"/>
              <a:defRPr/>
            </a:pPr>
            <a:r>
              <a:rPr kumimoji="0" lang="ja-JP" altLang="en-US" sz="2800">
                <a:solidFill>
                  <a:srgbClr val="404040"/>
                </a:solidFill>
                <a:latin typeface="HGPｺﾞｼｯｸE" panose="020B0900000000000000" pitchFamily="50" charset="-128"/>
                <a:ea typeface="HGPｺﾞｼｯｸE" panose="020B0900000000000000" pitchFamily="50" charset="-128"/>
              </a:rPr>
              <a:t>このような</a:t>
            </a:r>
            <a:r>
              <a:rPr kumimoji="0" lang="ja-JP" altLang="en-US" sz="2800">
                <a:solidFill>
                  <a:srgbClr val="E12800"/>
                </a:solidFill>
                <a:latin typeface="HGPｺﾞｼｯｸE" panose="020B0900000000000000" pitchFamily="50" charset="-128"/>
                <a:ea typeface="HGPｺﾞｼｯｸE" panose="020B0900000000000000" pitchFamily="50" charset="-128"/>
              </a:rPr>
              <a:t>要配慮者</a:t>
            </a:r>
            <a:r>
              <a:rPr kumimoji="0" lang="ja-JP" altLang="en-US" sz="2800">
                <a:solidFill>
                  <a:srgbClr val="404040"/>
                </a:solidFill>
                <a:latin typeface="HGPｺﾞｼｯｸE" panose="020B0900000000000000" pitchFamily="50" charset="-128"/>
                <a:ea typeface="HGPｺﾞｼｯｸE" panose="020B0900000000000000" pitchFamily="50" charset="-128"/>
              </a:rPr>
              <a:t>への避難の支援や避難所生活での配慮などは、その人の身近な存在である隣近所同士で助け合うことが基本</a:t>
            </a:r>
            <a:endParaRPr kumimoji="0" lang="en-US" altLang="ja-JP" sz="2800">
              <a:solidFill>
                <a:srgbClr val="404040"/>
              </a:solidFill>
              <a:latin typeface="HGPｺﾞｼｯｸE" panose="020B0900000000000000" pitchFamily="50" charset="-128"/>
              <a:ea typeface="HGPｺﾞｼｯｸE" panose="020B0900000000000000" pitchFamily="50" charset="-128"/>
            </a:endParaRPr>
          </a:p>
          <a:p>
            <a:pPr>
              <a:defRPr/>
            </a:pPr>
            <a:endParaRPr kumimoji="0" lang="en-US" altLang="ja-JP" sz="2800">
              <a:solidFill>
                <a:srgbClr val="404040"/>
              </a:solidFill>
              <a:latin typeface="HGPｺﾞｼｯｸE" panose="020B0900000000000000" pitchFamily="50" charset="-128"/>
              <a:ea typeface="HGPｺﾞｼｯｸE" panose="020B0900000000000000" pitchFamily="50" charset="-128"/>
            </a:endParaRPr>
          </a:p>
          <a:p>
            <a:pPr marL="342900" indent="-342900">
              <a:buFont typeface="Wingdings" panose="05000000000000000000" pitchFamily="2" charset="2"/>
              <a:buChar char="l"/>
              <a:defRPr/>
            </a:pPr>
            <a:r>
              <a:rPr lang="ja-JP" altLang="en-US" sz="2800">
                <a:solidFill>
                  <a:srgbClr val="404040"/>
                </a:solidFill>
                <a:latin typeface="HGPｺﾞｼｯｸE" panose="020B0900000000000000" pitchFamily="50" charset="-128"/>
                <a:ea typeface="HGPｺﾞｼｯｸE" panose="020B0900000000000000" pitchFamily="50" charset="-128"/>
              </a:rPr>
              <a:t>平常時に地域で支援体制をつくっておくことが必要</a:t>
            </a:r>
            <a:endParaRPr lang="en-US" altLang="ja-JP" sz="2800">
              <a:solidFill>
                <a:srgbClr val="404040"/>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4611532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7E8019D-5A5E-43AA-B3BB-6CD89776671C}"/>
              </a:ext>
            </a:extLst>
          </p:cNvPr>
          <p:cNvSpPr>
            <a:spLocks noGrp="1"/>
          </p:cNvSpPr>
          <p:nvPr>
            <p:ph type="sldNum" sz="quarter" idx="12"/>
          </p:nvPr>
        </p:nvSpPr>
        <p:spPr/>
        <p:txBody>
          <a:bodyPr/>
          <a:lstStyle/>
          <a:p>
            <a:r>
              <a:rPr kumimoji="1" lang="en-US" altLang="ja-JP" sz="1400" dirty="0" smtClean="0"/>
              <a:t>15</a:t>
            </a:r>
            <a:endParaRPr kumimoji="1" lang="ja-JP" altLang="en-US" sz="1400" dirty="0"/>
          </a:p>
        </p:txBody>
      </p:sp>
      <p:grpSp>
        <p:nvGrpSpPr>
          <p:cNvPr id="3" name="グループ化 2">
            <a:extLst>
              <a:ext uri="{FF2B5EF4-FFF2-40B4-BE49-F238E27FC236}">
                <a16:creationId xmlns:a16="http://schemas.microsoft.com/office/drawing/2014/main" id="{81821326-65B3-4409-B262-99CE76E9D211}"/>
              </a:ext>
            </a:extLst>
          </p:cNvPr>
          <p:cNvGrpSpPr/>
          <p:nvPr/>
        </p:nvGrpSpPr>
        <p:grpSpPr>
          <a:xfrm>
            <a:off x="1979781" y="1016814"/>
            <a:ext cx="7598254" cy="4906909"/>
            <a:chOff x="432335" y="33052"/>
            <a:chExt cx="8173524" cy="4906909"/>
          </a:xfrm>
        </p:grpSpPr>
        <p:sp>
          <p:nvSpPr>
            <p:cNvPr id="2" name="直角三角形 1">
              <a:extLst>
                <a:ext uri="{FF2B5EF4-FFF2-40B4-BE49-F238E27FC236}">
                  <a16:creationId xmlns:a16="http://schemas.microsoft.com/office/drawing/2014/main" id="{02E3BFED-6107-4E75-A6C3-D06AAF8D1256}"/>
                </a:ext>
              </a:extLst>
            </p:cNvPr>
            <p:cNvSpPr/>
            <p:nvPr/>
          </p:nvSpPr>
          <p:spPr>
            <a:xfrm flipH="1" flipV="1">
              <a:off x="432335" y="33052"/>
              <a:ext cx="1745673" cy="1706332"/>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ja-JP" altLang="en-US" sz="36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5" name="四角形: 角を丸くする 4">
              <a:extLst>
                <a:ext uri="{FF2B5EF4-FFF2-40B4-BE49-F238E27FC236}">
                  <a16:creationId xmlns:a16="http://schemas.microsoft.com/office/drawing/2014/main" id="{C6027D71-137B-4D89-AD94-059CF63A5526}"/>
                </a:ext>
              </a:extLst>
            </p:cNvPr>
            <p:cNvSpPr/>
            <p:nvPr/>
          </p:nvSpPr>
          <p:spPr>
            <a:xfrm>
              <a:off x="1305171" y="33052"/>
              <a:ext cx="7300688" cy="4906909"/>
            </a:xfrm>
            <a:prstGeom prst="roundRect">
              <a:avLst>
                <a:gd name="adj" fmla="val 1609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5000"/>
                </a:lnSpc>
                <a:spcAft>
                  <a:spcPts val="1200"/>
                </a:spcAft>
              </a:pPr>
              <a:r>
                <a:rPr lang="ja-JP" altLang="en-US" sz="3600" dirty="0">
                  <a:solidFill>
                    <a:schemeClr val="tx1">
                      <a:lumMod val="75000"/>
                      <a:lumOff val="25000"/>
                    </a:schemeClr>
                  </a:solidFill>
                  <a:latin typeface="HGPｺﾞｼｯｸE" panose="020B0900000000000000" pitchFamily="50" charset="-128"/>
                  <a:ea typeface="HGPｺﾞｼｯｸE" panose="020B0900000000000000" pitchFamily="50" charset="-128"/>
                </a:rPr>
                <a:t>地域の中には、「自力で避難」することが困難な方々がいらっしゃいます</a:t>
              </a:r>
            </a:p>
            <a:p>
              <a:pPr algn="just">
                <a:lnSpc>
                  <a:spcPts val="5000"/>
                </a:lnSpc>
              </a:pPr>
              <a:r>
                <a:rPr lang="ja-JP" altLang="en-US" sz="3600" dirty="0">
                  <a:solidFill>
                    <a:schemeClr val="tx1">
                      <a:lumMod val="75000"/>
                      <a:lumOff val="25000"/>
                    </a:schemeClr>
                  </a:solidFill>
                  <a:latin typeface="HGPｺﾞｼｯｸE" panose="020B0900000000000000" pitchFamily="50" charset="-128"/>
                  <a:ea typeface="HGPｺﾞｼｯｸE" panose="020B0900000000000000" pitchFamily="50" charset="-128"/>
                </a:rPr>
                <a:t>どのような方が避難が難しいと考えられますか？</a:t>
              </a:r>
            </a:p>
          </p:txBody>
        </p:sp>
      </p:grpSp>
      <p:sp>
        <p:nvSpPr>
          <p:cNvPr id="6" name="正方形/長方形 5">
            <a:extLst>
              <a:ext uri="{FF2B5EF4-FFF2-40B4-BE49-F238E27FC236}">
                <a16:creationId xmlns:a16="http://schemas.microsoft.com/office/drawing/2014/main" id="{0EEFC476-731E-42C7-B3D7-DC42C82565F5}"/>
              </a:ext>
            </a:extLst>
          </p:cNvPr>
          <p:cNvSpPr/>
          <p:nvPr/>
        </p:nvSpPr>
        <p:spPr>
          <a:xfrm>
            <a:off x="8520552" y="266042"/>
            <a:ext cx="1605888" cy="372533"/>
          </a:xfrm>
          <a:prstGeom prst="rect">
            <a:avLst/>
          </a:prstGeom>
          <a:solidFill>
            <a:srgbClr val="FFC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tx1">
                    <a:lumMod val="65000"/>
                    <a:lumOff val="35000"/>
                  </a:schemeClr>
                </a:solidFill>
                <a:latin typeface="HGPｺﾞｼｯｸE" panose="020B0900000000000000" pitchFamily="50" charset="-128"/>
                <a:ea typeface="HGPｺﾞｼｯｸE" panose="020B0900000000000000" pitchFamily="50" charset="-128"/>
              </a:rPr>
              <a:t>ワークショップ</a:t>
            </a:r>
          </a:p>
        </p:txBody>
      </p:sp>
    </p:spTree>
    <p:extLst>
      <p:ext uri="{BB962C8B-B14F-4D97-AF65-F5344CB8AC3E}">
        <p14:creationId xmlns:p14="http://schemas.microsoft.com/office/powerpoint/2010/main" val="22885612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2088444-4A2C-4F10-9501-0DDC191B5C81}"/>
              </a:ext>
            </a:extLst>
          </p:cNvPr>
          <p:cNvSpPr>
            <a:spLocks noGrp="1"/>
          </p:cNvSpPr>
          <p:nvPr>
            <p:ph type="sldNum" sz="quarter" idx="12"/>
          </p:nvPr>
        </p:nvSpPr>
        <p:spPr>
          <a:xfrm>
            <a:off x="9108141" y="6226528"/>
            <a:ext cx="2057400" cy="365125"/>
          </a:xfrm>
        </p:spPr>
        <p:txBody>
          <a:bodyPr/>
          <a:lstStyle/>
          <a:p>
            <a:r>
              <a:rPr kumimoji="1" lang="en-US" altLang="ja-JP" dirty="0" smtClean="0"/>
              <a:t>16</a:t>
            </a:r>
            <a:endParaRPr kumimoji="1" lang="ja-JP" altLang="en-US" dirty="0"/>
          </a:p>
        </p:txBody>
      </p:sp>
      <p:sp>
        <p:nvSpPr>
          <p:cNvPr id="29" name="タイトル 1">
            <a:extLst>
              <a:ext uri="{FF2B5EF4-FFF2-40B4-BE49-F238E27FC236}">
                <a16:creationId xmlns:a16="http://schemas.microsoft.com/office/drawing/2014/main" id="{A7246330-51FD-47BD-B603-5FDFE78CDCBC}"/>
              </a:ext>
            </a:extLst>
          </p:cNvPr>
          <p:cNvSpPr>
            <a:spLocks noGrp="1"/>
          </p:cNvSpPr>
          <p:nvPr>
            <p:ph type="title"/>
          </p:nvPr>
        </p:nvSpPr>
        <p:spPr>
          <a:xfrm>
            <a:off x="0" y="39352"/>
            <a:ext cx="12192000" cy="650875"/>
          </a:xfrm>
          <a:solidFill>
            <a:srgbClr val="00B050"/>
          </a:solidFill>
        </p:spPr>
        <p:txBody>
          <a:bodyPr>
            <a:normAutofit/>
          </a:bodyPr>
          <a:lstStyle/>
          <a:p>
            <a:r>
              <a:rPr lang="ja-JP" altLang="en-US" sz="3200" dirty="0">
                <a:solidFill>
                  <a:schemeClr val="bg1"/>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要配慮者の体験談</a:t>
            </a:r>
          </a:p>
        </p:txBody>
      </p:sp>
      <p:graphicFrame>
        <p:nvGraphicFramePr>
          <p:cNvPr id="2" name="表 2">
            <a:extLst>
              <a:ext uri="{FF2B5EF4-FFF2-40B4-BE49-F238E27FC236}">
                <a16:creationId xmlns:a16="http://schemas.microsoft.com/office/drawing/2014/main" id="{641474DD-4BC1-40F4-8F3F-820BC8569551}"/>
              </a:ext>
            </a:extLst>
          </p:cNvPr>
          <p:cNvGraphicFramePr>
            <a:graphicFrameLocks noGrp="1"/>
          </p:cNvGraphicFramePr>
          <p:nvPr/>
        </p:nvGraphicFramePr>
        <p:xfrm>
          <a:off x="1776001" y="2097932"/>
          <a:ext cx="8674717" cy="4431912"/>
        </p:xfrm>
        <a:graphic>
          <a:graphicData uri="http://schemas.openxmlformats.org/drawingml/2006/table">
            <a:tbl>
              <a:tblPr firstRow="1" bandRow="1">
                <a:tableStyleId>{F5AB1C69-6EDB-4FF4-983F-18BD219EF322}</a:tableStyleId>
              </a:tblPr>
              <a:tblGrid>
                <a:gridCol w="2301077">
                  <a:extLst>
                    <a:ext uri="{9D8B030D-6E8A-4147-A177-3AD203B41FA5}">
                      <a16:colId xmlns:a16="http://schemas.microsoft.com/office/drawing/2014/main" val="731919039"/>
                    </a:ext>
                  </a:extLst>
                </a:gridCol>
                <a:gridCol w="6373640">
                  <a:extLst>
                    <a:ext uri="{9D8B030D-6E8A-4147-A177-3AD203B41FA5}">
                      <a16:colId xmlns:a16="http://schemas.microsoft.com/office/drawing/2014/main" val="3015551513"/>
                    </a:ext>
                  </a:extLst>
                </a:gridCol>
              </a:tblGrid>
              <a:tr h="438335">
                <a:tc>
                  <a:txBody>
                    <a:bodyPr/>
                    <a:lstStyle/>
                    <a:p>
                      <a:pPr algn="ctr"/>
                      <a:r>
                        <a:rPr kumimoji="1" lang="ja-JP" altLang="en-US" sz="2000" b="0">
                          <a:latin typeface="HGPｺﾞｼｯｸE" panose="020B0900000000000000" pitchFamily="50" charset="-128"/>
                          <a:ea typeface="HGPｺﾞｼｯｸE" panose="020B0900000000000000" pitchFamily="50" charset="-128"/>
                        </a:rPr>
                        <a:t>要配慮者</a:t>
                      </a:r>
                    </a:p>
                  </a:txBody>
                  <a:tcPr>
                    <a:solidFill>
                      <a:srgbClr val="35A16B"/>
                    </a:solidFill>
                  </a:tcPr>
                </a:tc>
                <a:tc>
                  <a:txBody>
                    <a:bodyPr/>
                    <a:lstStyle/>
                    <a:p>
                      <a:pPr algn="ctr"/>
                      <a:r>
                        <a:rPr kumimoji="1" lang="ja-JP" altLang="en-US" sz="2000" b="0">
                          <a:latin typeface="HGPｺﾞｼｯｸE" panose="020B0900000000000000" pitchFamily="50" charset="-128"/>
                          <a:ea typeface="HGPｺﾞｼｯｸE" panose="020B0900000000000000" pitchFamily="50" charset="-128"/>
                        </a:rPr>
                        <a:t>困りごと・体験談</a:t>
                      </a:r>
                    </a:p>
                  </a:txBody>
                  <a:tcPr>
                    <a:solidFill>
                      <a:srgbClr val="35A16B"/>
                    </a:solidFill>
                  </a:tcPr>
                </a:tc>
                <a:extLst>
                  <a:ext uri="{0D108BD9-81ED-4DB2-BD59-A6C34878D82A}">
                    <a16:rowId xmlns:a16="http://schemas.microsoft.com/office/drawing/2014/main" val="1759088867"/>
                  </a:ext>
                </a:extLst>
              </a:tr>
              <a:tr h="588571">
                <a:tc>
                  <a:txBody>
                    <a:bodyPr/>
                    <a:lstStyle/>
                    <a:p>
                      <a:pPr algn="l"/>
                      <a:r>
                        <a:rPr kumimoji="1" lang="ja-JP" altLang="en-US" sz="1600">
                          <a:solidFill>
                            <a:srgbClr val="404040"/>
                          </a:solidFill>
                          <a:latin typeface="HGPｺﾞｼｯｸE" panose="020B0900000000000000" pitchFamily="50" charset="-128"/>
                          <a:ea typeface="HGPｺﾞｼｯｸE" panose="020B0900000000000000" pitchFamily="50" charset="-128"/>
                        </a:rPr>
                        <a:t>高齢者</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txBody>
                  <a:tcPr anchor="ctr">
                    <a:lnR w="12700" cap="flat" cmpd="sng" algn="ctr">
                      <a:solidFill>
                        <a:srgbClr val="35A16B"/>
                      </a:solidFill>
                      <a:prstDash val="solid"/>
                      <a:round/>
                      <a:headEnd type="none" w="med" len="med"/>
                      <a:tailEnd type="none" w="med" len="med"/>
                    </a:lnR>
                    <a:solidFill>
                      <a:schemeClr val="bg1"/>
                    </a:solidFill>
                  </a:tcPr>
                </a:tc>
                <a:tc>
                  <a:txBody>
                    <a:bodyPr/>
                    <a:lstStyle/>
                    <a:p>
                      <a:r>
                        <a:rPr kumimoji="1" lang="ja-JP" altLang="en-US" sz="1600">
                          <a:solidFill>
                            <a:srgbClr val="404040"/>
                          </a:solidFill>
                          <a:latin typeface="HGPｺﾞｼｯｸE" panose="020B0900000000000000" pitchFamily="50" charset="-128"/>
                          <a:ea typeface="HGPｺﾞｼｯｸE" panose="020B0900000000000000" pitchFamily="50" charset="-128"/>
                        </a:rPr>
                        <a:t>階段を降りられないため、停電でエレベーターが停止したら避難できない。</a:t>
                      </a:r>
                    </a:p>
                  </a:txBody>
                  <a:tcPr anchor="ctr">
                    <a:lnL w="12700" cap="flat" cmpd="sng" algn="ctr">
                      <a:solidFill>
                        <a:srgbClr val="35A16B"/>
                      </a:solid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1858382958"/>
                  </a:ext>
                </a:extLst>
              </a:tr>
              <a:tr h="785992">
                <a:tc>
                  <a:txBody>
                    <a:bodyPr/>
                    <a:lstStyle/>
                    <a:p>
                      <a:pPr algn="l"/>
                      <a:r>
                        <a:rPr kumimoji="1" lang="ja-JP" altLang="en-US" sz="1600">
                          <a:solidFill>
                            <a:srgbClr val="404040"/>
                          </a:solidFill>
                          <a:latin typeface="HGPｺﾞｼｯｸE" panose="020B0900000000000000" pitchFamily="50" charset="-128"/>
                          <a:ea typeface="HGPｺﾞｼｯｸE" panose="020B0900000000000000" pitchFamily="50" charset="-128"/>
                        </a:rPr>
                        <a:t>車いすの人</a:t>
                      </a:r>
                    </a:p>
                  </a:txBody>
                  <a:tcPr anchor="ctr">
                    <a:lnR w="12700" cap="flat" cmpd="sng" algn="ctr">
                      <a:solidFill>
                        <a:srgbClr val="35A16B"/>
                      </a:solidFill>
                      <a:prstDash val="solid"/>
                      <a:round/>
                      <a:headEnd type="none" w="med" len="med"/>
                      <a:tailEnd type="none" w="med" len="med"/>
                    </a:lnR>
                  </a:tcPr>
                </a:tc>
                <a:tc>
                  <a:txBody>
                    <a:bodyPr/>
                    <a:lstStyle/>
                    <a:p>
                      <a:r>
                        <a:rPr kumimoji="1" lang="ja-JP" altLang="en-US" sz="1600">
                          <a:solidFill>
                            <a:srgbClr val="404040"/>
                          </a:solidFill>
                          <a:latin typeface="HGPｺﾞｼｯｸE" panose="020B0900000000000000" pitchFamily="50" charset="-128"/>
                          <a:ea typeface="HGPｺﾞｼｯｸE" panose="020B0900000000000000" pitchFamily="50" charset="-128"/>
                        </a:rPr>
                        <a:t>避難する人と車いすがぶつかり、ひっくり返るのではないかと不安。</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p>
                      <a:r>
                        <a:rPr kumimoji="1" lang="ja-JP" altLang="en-US" sz="1600">
                          <a:solidFill>
                            <a:srgbClr val="404040"/>
                          </a:solidFill>
                          <a:latin typeface="HGPｺﾞｼｯｸE" panose="020B0900000000000000" pitchFamily="50" charset="-128"/>
                          <a:ea typeface="HGPｺﾞｼｯｸE" panose="020B0900000000000000" pitchFamily="50" charset="-128"/>
                        </a:rPr>
                        <a:t>車いすのタイヤは空気ゴムなので、がれきやガラスが散らばっているとパンクして動けない。</a:t>
                      </a:r>
                    </a:p>
                  </a:txBody>
                  <a:tcPr anchor="ctr">
                    <a:lnL w="12700" cap="flat" cmpd="sng" algn="ctr">
                      <a:solidFill>
                        <a:srgbClr val="35A16B"/>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2149478255"/>
                  </a:ext>
                </a:extLst>
              </a:tr>
              <a:tr h="588571">
                <a:tc>
                  <a:txBody>
                    <a:bodyPr/>
                    <a:lstStyle/>
                    <a:p>
                      <a:pPr algn="l"/>
                      <a:r>
                        <a:rPr kumimoji="1" lang="ja-JP" altLang="en-US" sz="1600" err="1">
                          <a:solidFill>
                            <a:srgbClr val="404040"/>
                          </a:solidFill>
                          <a:latin typeface="HGPｺﾞｼｯｸE" panose="020B0900000000000000" pitchFamily="50" charset="-128"/>
                          <a:ea typeface="HGPｺﾞｼｯｸE" panose="020B0900000000000000" pitchFamily="50" charset="-128"/>
                        </a:rPr>
                        <a:t>視覚障がい</a:t>
                      </a:r>
                      <a:endParaRPr kumimoji="1" lang="ja-JP" altLang="en-US" sz="1600">
                        <a:solidFill>
                          <a:srgbClr val="404040"/>
                        </a:solidFill>
                        <a:latin typeface="HGPｺﾞｼｯｸE" panose="020B0900000000000000" pitchFamily="50" charset="-128"/>
                        <a:ea typeface="HGPｺﾞｼｯｸE" panose="020B0900000000000000" pitchFamily="50" charset="-128"/>
                      </a:endParaRPr>
                    </a:p>
                  </a:txBody>
                  <a:tcPr anchor="ctr">
                    <a:lnR w="12700" cap="flat" cmpd="sng" algn="ctr">
                      <a:solidFill>
                        <a:srgbClr val="35A16B"/>
                      </a:solidFill>
                      <a:prstDash val="solid"/>
                      <a:round/>
                      <a:headEnd type="none" w="med" len="med"/>
                      <a:tailEnd type="none" w="med" len="med"/>
                    </a:lnR>
                    <a:solidFill>
                      <a:schemeClr val="bg1"/>
                    </a:solidFill>
                  </a:tcPr>
                </a:tc>
                <a:tc>
                  <a:txBody>
                    <a:bodyPr/>
                    <a:lstStyle/>
                    <a:p>
                      <a:r>
                        <a:rPr kumimoji="1" lang="ja-JP" altLang="en-US" sz="1600">
                          <a:solidFill>
                            <a:srgbClr val="404040"/>
                          </a:solidFill>
                          <a:latin typeface="HGPｺﾞｼｯｸE" panose="020B0900000000000000" pitchFamily="50" charset="-128"/>
                          <a:ea typeface="HGPｺﾞｼｯｸE" panose="020B0900000000000000" pitchFamily="50" charset="-128"/>
                        </a:rPr>
                        <a:t>避難所は障害物が多い。誰かがいてくれれば安心する。</a:t>
                      </a:r>
                    </a:p>
                  </a:txBody>
                  <a:tcPr anchor="ctr">
                    <a:lnL w="12700" cap="flat" cmpd="sng" algn="ctr">
                      <a:solidFill>
                        <a:srgbClr val="35A16B"/>
                      </a:solid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2921326099"/>
                  </a:ext>
                </a:extLst>
              </a:tr>
              <a:tr h="816333">
                <a:tc>
                  <a:txBody>
                    <a:bodyPr/>
                    <a:lstStyle/>
                    <a:p>
                      <a:pPr algn="l"/>
                      <a:r>
                        <a:rPr kumimoji="1" lang="ja-JP" altLang="en-US" sz="1600" err="1">
                          <a:solidFill>
                            <a:srgbClr val="404040"/>
                          </a:solidFill>
                          <a:latin typeface="HGPｺﾞｼｯｸE" panose="020B0900000000000000" pitchFamily="50" charset="-128"/>
                          <a:ea typeface="HGPｺﾞｼｯｸE" panose="020B0900000000000000" pitchFamily="50" charset="-128"/>
                        </a:rPr>
                        <a:t>聴覚障がい</a:t>
                      </a:r>
                      <a:endParaRPr kumimoji="1" lang="ja-JP" altLang="en-US" sz="1600">
                        <a:solidFill>
                          <a:srgbClr val="404040"/>
                        </a:solidFill>
                        <a:latin typeface="HGPｺﾞｼｯｸE" panose="020B0900000000000000" pitchFamily="50" charset="-128"/>
                        <a:ea typeface="HGPｺﾞｼｯｸE" panose="020B0900000000000000" pitchFamily="50" charset="-128"/>
                      </a:endParaRPr>
                    </a:p>
                  </a:txBody>
                  <a:tcPr anchor="ctr">
                    <a:lnR w="12700" cap="flat" cmpd="sng" algn="ctr">
                      <a:solidFill>
                        <a:srgbClr val="35A16B"/>
                      </a:solidFill>
                      <a:prstDash val="solid"/>
                      <a:round/>
                      <a:headEnd type="none" w="med" len="med"/>
                      <a:tailEnd type="none" w="med" len="med"/>
                    </a:lnR>
                  </a:tcPr>
                </a:tc>
                <a:tc>
                  <a:txBody>
                    <a:bodyPr/>
                    <a:lstStyle/>
                    <a:p>
                      <a:r>
                        <a:rPr kumimoji="1" lang="ja-JP" altLang="en-US" sz="1600">
                          <a:solidFill>
                            <a:srgbClr val="404040"/>
                          </a:solidFill>
                          <a:latin typeface="HGPｺﾞｼｯｸE" panose="020B0900000000000000" pitchFamily="50" charset="-128"/>
                          <a:ea typeface="HGPｺﾞｼｯｸE" panose="020B0900000000000000" pitchFamily="50" charset="-128"/>
                        </a:rPr>
                        <a:t>会話はできるが、マイクの音声は聞き取れないので、文字に書いてほしい。口を見て聞いているのでゆっくり話してほしい。</a:t>
                      </a:r>
                    </a:p>
                  </a:txBody>
                  <a:tcPr anchor="ctr">
                    <a:lnL w="12700" cap="flat" cmpd="sng" algn="ctr">
                      <a:solidFill>
                        <a:srgbClr val="35A16B"/>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494194589"/>
                  </a:ext>
                </a:extLst>
              </a:tr>
              <a:tr h="588571">
                <a:tc>
                  <a:txBody>
                    <a:bodyPr/>
                    <a:lstStyle/>
                    <a:p>
                      <a:pPr algn="l"/>
                      <a:r>
                        <a:rPr kumimoji="1" lang="ja-JP" altLang="en-US" sz="1600">
                          <a:solidFill>
                            <a:srgbClr val="404040"/>
                          </a:solidFill>
                          <a:latin typeface="HGPｺﾞｼｯｸE" panose="020B0900000000000000" pitchFamily="50" charset="-128"/>
                          <a:ea typeface="HGPｺﾞｼｯｸE" panose="020B0900000000000000" pitchFamily="50" charset="-128"/>
                        </a:rPr>
                        <a:t>知的</a:t>
                      </a:r>
                      <a:r>
                        <a:rPr kumimoji="1" lang="ja-JP" altLang="en-US" sz="1600" err="1">
                          <a:solidFill>
                            <a:srgbClr val="404040"/>
                          </a:solidFill>
                          <a:latin typeface="HGPｺﾞｼｯｸE" panose="020B0900000000000000" pitchFamily="50" charset="-128"/>
                          <a:ea typeface="HGPｺﾞｼｯｸE" panose="020B0900000000000000" pitchFamily="50" charset="-128"/>
                        </a:rPr>
                        <a:t>障がい</a:t>
                      </a:r>
                      <a:r>
                        <a:rPr kumimoji="1" lang="ja-JP" altLang="en-US" sz="1600">
                          <a:solidFill>
                            <a:srgbClr val="404040"/>
                          </a:solidFill>
                          <a:latin typeface="HGPｺﾞｼｯｸE" panose="020B0900000000000000" pitchFamily="50" charset="-128"/>
                          <a:ea typeface="HGPｺﾞｼｯｸE" panose="020B0900000000000000" pitchFamily="50" charset="-128"/>
                        </a:rPr>
                        <a:t>等</a:t>
                      </a:r>
                    </a:p>
                  </a:txBody>
                  <a:tcPr anchor="ctr">
                    <a:lnR w="12700" cap="flat" cmpd="sng" algn="ctr">
                      <a:solidFill>
                        <a:srgbClr val="35A16B"/>
                      </a:solidFill>
                      <a:prstDash val="solid"/>
                      <a:round/>
                      <a:headEnd type="none" w="med" len="med"/>
                      <a:tailEnd type="none" w="med" len="med"/>
                    </a:lnR>
                    <a:solidFill>
                      <a:schemeClr val="bg1"/>
                    </a:solidFill>
                  </a:tcPr>
                </a:tc>
                <a:tc>
                  <a:txBody>
                    <a:bodyPr/>
                    <a:lstStyle/>
                    <a:p>
                      <a:r>
                        <a:rPr kumimoji="1" lang="ja-JP" altLang="en-US" sz="1600">
                          <a:solidFill>
                            <a:srgbClr val="404040"/>
                          </a:solidFill>
                          <a:latin typeface="HGPｺﾞｼｯｸE" panose="020B0900000000000000" pitchFamily="50" charset="-128"/>
                          <a:ea typeface="HGPｺﾞｼｯｸE" panose="020B0900000000000000" pitchFamily="50" charset="-128"/>
                        </a:rPr>
                        <a:t>自閉症は字が読めなくても、図柄のカードで示されると理解できる人が多い。場所・手順など避難所の壁にカードなどが貼ってあるといい。</a:t>
                      </a:r>
                    </a:p>
                  </a:txBody>
                  <a:tcPr anchor="ctr">
                    <a:lnL w="12700" cap="flat" cmpd="sng" algn="ctr">
                      <a:solidFill>
                        <a:srgbClr val="35A16B"/>
                      </a:solid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4098237264"/>
                  </a:ext>
                </a:extLst>
              </a:tr>
              <a:tr h="588571">
                <a:tc>
                  <a:txBody>
                    <a:bodyPr/>
                    <a:lstStyle/>
                    <a:p>
                      <a:pPr algn="l"/>
                      <a:r>
                        <a:rPr kumimoji="1" lang="ja-JP" altLang="en-US" sz="1600">
                          <a:solidFill>
                            <a:srgbClr val="404040"/>
                          </a:solidFill>
                          <a:latin typeface="HGPｺﾞｼｯｸE" panose="020B0900000000000000" pitchFamily="50" charset="-128"/>
                          <a:ea typeface="HGPｺﾞｼｯｸE" panose="020B0900000000000000" pitchFamily="50" charset="-128"/>
                        </a:rPr>
                        <a:t>心身障が</a:t>
                      </a:r>
                      <a:r>
                        <a:rPr kumimoji="1" lang="ja-JP" altLang="en-US" sz="1600" err="1">
                          <a:solidFill>
                            <a:srgbClr val="404040"/>
                          </a:solidFill>
                          <a:latin typeface="HGPｺﾞｼｯｸE" panose="020B0900000000000000" pitchFamily="50" charset="-128"/>
                          <a:ea typeface="HGPｺﾞｼｯｸE" panose="020B0900000000000000" pitchFamily="50" charset="-128"/>
                        </a:rPr>
                        <a:t>い</a:t>
                      </a:r>
                      <a:endParaRPr kumimoji="1" lang="ja-JP" altLang="en-US" sz="1600">
                        <a:solidFill>
                          <a:srgbClr val="404040"/>
                        </a:solidFill>
                        <a:latin typeface="HGPｺﾞｼｯｸE" panose="020B0900000000000000" pitchFamily="50" charset="-128"/>
                        <a:ea typeface="HGPｺﾞｼｯｸE" panose="020B0900000000000000" pitchFamily="50" charset="-128"/>
                      </a:endParaRPr>
                    </a:p>
                  </a:txBody>
                  <a:tcPr anchor="ctr">
                    <a:lnR w="12700" cap="flat" cmpd="sng" algn="ctr">
                      <a:solidFill>
                        <a:srgbClr val="35A16B"/>
                      </a:solidFill>
                      <a:prstDash val="solid"/>
                      <a:round/>
                      <a:headEnd type="none" w="med" len="med"/>
                      <a:tailEnd type="none" w="med" len="med"/>
                    </a:lnR>
                    <a:solidFill>
                      <a:srgbClr val="F0F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a:solidFill>
                            <a:srgbClr val="404040"/>
                          </a:solidFill>
                          <a:latin typeface="HGPｺﾞｼｯｸE" panose="020B0900000000000000" pitchFamily="50" charset="-128"/>
                          <a:ea typeface="HGPｺﾞｼｯｸE" panose="020B0900000000000000" pitchFamily="50" charset="-128"/>
                        </a:rPr>
                        <a:t>人が大勢いるところは苦手。静かな空間や、話を聞いてくれる人がいると安心できる。大きな声を出すから周囲の人に迷惑をかけてしまう。</a:t>
                      </a:r>
                    </a:p>
                  </a:txBody>
                  <a:tcPr anchor="ctr">
                    <a:lnL w="12700" cap="flat" cmpd="sng" algn="ctr">
                      <a:solidFill>
                        <a:srgbClr val="35A16B"/>
                      </a:solidFill>
                      <a:prstDash val="solid"/>
                      <a:round/>
                      <a:headEnd type="none" w="med" len="med"/>
                      <a:tailEnd type="none" w="med" len="med"/>
                    </a:lnL>
                    <a:lnR w="12700" cap="flat" cmpd="sng" algn="ctr">
                      <a:noFill/>
                      <a:prstDash val="solid"/>
                      <a:round/>
                      <a:headEnd type="none" w="med" len="med"/>
                      <a:tailEnd type="none" w="med" len="med"/>
                    </a:lnR>
                    <a:solidFill>
                      <a:srgbClr val="F0F0F0"/>
                    </a:solidFill>
                  </a:tcPr>
                </a:tc>
                <a:extLst>
                  <a:ext uri="{0D108BD9-81ED-4DB2-BD59-A6C34878D82A}">
                    <a16:rowId xmlns:a16="http://schemas.microsoft.com/office/drawing/2014/main" val="337170512"/>
                  </a:ext>
                </a:extLst>
              </a:tr>
            </a:tbl>
          </a:graphicData>
        </a:graphic>
      </p:graphicFrame>
      <p:sp>
        <p:nvSpPr>
          <p:cNvPr id="13" name="正方形/長方形 12">
            <a:extLst>
              <a:ext uri="{FF2B5EF4-FFF2-40B4-BE49-F238E27FC236}">
                <a16:creationId xmlns:a16="http://schemas.microsoft.com/office/drawing/2014/main" id="{1102FB36-53D0-4295-88D3-196B891C31D1}"/>
              </a:ext>
            </a:extLst>
          </p:cNvPr>
          <p:cNvSpPr/>
          <p:nvPr/>
        </p:nvSpPr>
        <p:spPr>
          <a:xfrm>
            <a:off x="1786800" y="875153"/>
            <a:ext cx="8618400" cy="1037853"/>
          </a:xfrm>
          <a:prstGeom prst="rect">
            <a:avLst/>
          </a:prstGeom>
          <a:solidFill>
            <a:schemeClr val="bg1"/>
          </a:solid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a:solidFill>
                  <a:srgbClr val="404040"/>
                </a:solidFill>
                <a:latin typeface="HGPｺﾞｼｯｸE" panose="020B0900000000000000" pitchFamily="50" charset="-128"/>
                <a:ea typeface="HGPｺﾞｼｯｸE" panose="020B0900000000000000" pitchFamily="50" charset="-128"/>
              </a:rPr>
              <a:t>実際に被災した要配慮者や要配慮者の家族の体験談を見てみましょう</a:t>
            </a:r>
            <a:endParaRPr lang="en-US" altLang="ja-JP" sz="2800">
              <a:solidFill>
                <a:srgbClr val="404040"/>
              </a:solidFill>
              <a:latin typeface="HGPｺﾞｼｯｸE" panose="020B0900000000000000" pitchFamily="50" charset="-128"/>
              <a:ea typeface="HGPｺﾞｼｯｸE" panose="020B0900000000000000" pitchFamily="50" charset="-128"/>
            </a:endParaRPr>
          </a:p>
        </p:txBody>
      </p:sp>
      <p:sp>
        <p:nvSpPr>
          <p:cNvPr id="7" name="テキスト プレースホルダー 6">
            <a:extLst>
              <a:ext uri="{FF2B5EF4-FFF2-40B4-BE49-F238E27FC236}">
                <a16:creationId xmlns:a16="http://schemas.microsoft.com/office/drawing/2014/main" id="{84370159-B36D-469C-A3CF-9029DFF15ABD}"/>
              </a:ext>
            </a:extLst>
          </p:cNvPr>
          <p:cNvSpPr txBox="1">
            <a:spLocks/>
          </p:cNvSpPr>
          <p:nvPr/>
        </p:nvSpPr>
        <p:spPr>
          <a:xfrm>
            <a:off x="1524000" y="6562501"/>
            <a:ext cx="8217632" cy="288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defRPr/>
            </a:pPr>
            <a:r>
              <a:rPr lang="ja-JP" altLang="en-US" sz="1100" dirty="0">
                <a:solidFill>
                  <a:srgbClr val="404040"/>
                </a:solidFill>
                <a:latin typeface="HGPｺﾞｼｯｸE" panose="020B0900000000000000" pitchFamily="50" charset="-128"/>
                <a:ea typeface="HGPｺﾞｼｯｸE" panose="020B0900000000000000" pitchFamily="50" charset="-128"/>
              </a:rPr>
              <a:t>参考：新宿区「災害時要配慮者訪問調査報告書」</a:t>
            </a:r>
          </a:p>
        </p:txBody>
      </p:sp>
    </p:spTree>
    <p:extLst>
      <p:ext uri="{BB962C8B-B14F-4D97-AF65-F5344CB8AC3E}">
        <p14:creationId xmlns:p14="http://schemas.microsoft.com/office/powerpoint/2010/main" val="17504052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10BCA073-86ED-4745-A267-8F559899C15B}"/>
              </a:ext>
            </a:extLst>
          </p:cNvPr>
          <p:cNvSpPr/>
          <p:nvPr/>
        </p:nvSpPr>
        <p:spPr>
          <a:xfrm>
            <a:off x="685119" y="2854893"/>
            <a:ext cx="10863942" cy="3008240"/>
          </a:xfrm>
          <a:prstGeom prst="roundRect">
            <a:avLst/>
          </a:prstGeom>
          <a:solidFill>
            <a:schemeClr val="bg1"/>
          </a:solidFill>
          <a:ln w="38100">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3F05CA02-5E42-4BD3-8375-AB1FCF1DB287}"/>
              </a:ext>
            </a:extLst>
          </p:cNvPr>
          <p:cNvSpPr>
            <a:spLocks noGrp="1"/>
          </p:cNvSpPr>
          <p:nvPr>
            <p:ph type="title"/>
          </p:nvPr>
        </p:nvSpPr>
        <p:spPr>
          <a:xfrm>
            <a:off x="1965786" y="1894004"/>
            <a:ext cx="8302609" cy="960889"/>
          </a:xfrm>
        </p:spPr>
        <p:txBody>
          <a:bodyPr>
            <a:noAutofit/>
          </a:bodyPr>
          <a:lstStyle/>
          <a:p>
            <a:r>
              <a:rPr lang="ja-JP" altLang="en-US" sz="4000">
                <a:solidFill>
                  <a:schemeClr val="tx1">
                    <a:lumMod val="75000"/>
                    <a:lumOff val="25000"/>
                  </a:schemeClr>
                </a:solidFill>
                <a:latin typeface="HGPｺﾞｼｯｸE" panose="020B0900000000000000" pitchFamily="50" charset="-128"/>
                <a:ea typeface="HGPｺﾞｼｯｸE" panose="020B0900000000000000" pitchFamily="50" charset="-128"/>
              </a:rPr>
              <a:t>防災リーダーの役割</a:t>
            </a:r>
            <a:r>
              <a:rPr lang="en-US" altLang="ja-JP" sz="40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4000">
                <a:solidFill>
                  <a:schemeClr val="tx1">
                    <a:lumMod val="75000"/>
                    <a:lumOff val="25000"/>
                  </a:schemeClr>
                </a:solidFill>
                <a:latin typeface="HGPｺﾞｼｯｸE" panose="020B0900000000000000" pitchFamily="50" charset="-128"/>
                <a:ea typeface="HGPｺﾞｼｯｸE" panose="020B0900000000000000" pitchFamily="50" charset="-128"/>
              </a:rPr>
              <a:t>住民</a:t>
            </a:r>
            <a:br>
              <a:rPr lang="ja-JP" altLang="en-US" sz="4000">
                <a:solidFill>
                  <a:schemeClr val="tx1">
                    <a:lumMod val="75000"/>
                    <a:lumOff val="25000"/>
                  </a:schemeClr>
                </a:solidFill>
                <a:latin typeface="HGPｺﾞｼｯｸE" panose="020B0900000000000000" pitchFamily="50" charset="-128"/>
                <a:ea typeface="HGPｺﾞｼｯｸE" panose="020B0900000000000000" pitchFamily="50" charset="-128"/>
              </a:rPr>
            </a:br>
            <a:r>
              <a:rPr lang="en-US" altLang="ja-JP" sz="40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4000">
                <a:solidFill>
                  <a:schemeClr val="tx1">
                    <a:lumMod val="75000"/>
                    <a:lumOff val="25000"/>
                  </a:schemeClr>
                </a:solidFill>
                <a:latin typeface="HGPｺﾞｼｯｸE" panose="020B0900000000000000" pitchFamily="50" charset="-128"/>
                <a:ea typeface="HGPｺﾞｼｯｸE" panose="020B0900000000000000" pitchFamily="50" charset="-128"/>
              </a:rPr>
              <a:t>構成員</a:t>
            </a:r>
            <a:r>
              <a:rPr lang="en-US" altLang="ja-JP" sz="40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4000">
                <a:solidFill>
                  <a:schemeClr val="tx1">
                    <a:lumMod val="75000"/>
                    <a:lumOff val="25000"/>
                  </a:schemeClr>
                </a:solidFill>
                <a:latin typeface="HGPｺﾞｼｯｸE" panose="020B0900000000000000" pitchFamily="50" charset="-128"/>
                <a:ea typeface="HGPｺﾞｼｯｸE" panose="020B0900000000000000" pitchFamily="50" charset="-128"/>
              </a:rPr>
              <a:t>の自助意識を高めるには</a:t>
            </a:r>
          </a:p>
        </p:txBody>
      </p:sp>
      <p:sp>
        <p:nvSpPr>
          <p:cNvPr id="3" name="正方形/長方形 2">
            <a:extLst>
              <a:ext uri="{FF2B5EF4-FFF2-40B4-BE49-F238E27FC236}">
                <a16:creationId xmlns:a16="http://schemas.microsoft.com/office/drawing/2014/main" id="{95A81B4A-9519-4B31-95F7-349F2404619F}"/>
              </a:ext>
            </a:extLst>
          </p:cNvPr>
          <p:cNvSpPr/>
          <p:nvPr/>
        </p:nvSpPr>
        <p:spPr>
          <a:xfrm>
            <a:off x="1294718" y="3204851"/>
            <a:ext cx="9644743" cy="2308324"/>
          </a:xfrm>
          <a:prstGeom prst="rect">
            <a:avLst/>
          </a:prstGeom>
        </p:spPr>
        <p:txBody>
          <a:bodyPr wrap="square">
            <a:spAutoFit/>
          </a:bodyPr>
          <a:lstStyle/>
          <a:p>
            <a:pPr algn="ctr"/>
            <a:r>
              <a:rPr lang="ja-JP" altLang="en-US" sz="4800" dirty="0">
                <a:latin typeface="HGPｺﾞｼｯｸE" panose="020B0900000000000000" pitchFamily="50" charset="-128"/>
                <a:ea typeface="HGPｺﾞｼｯｸE" panose="020B0900000000000000" pitchFamily="50" charset="-128"/>
              </a:rPr>
              <a:t>被害を最小限とするための取り組みと</a:t>
            </a:r>
            <a:endParaRPr lang="en-US" altLang="ja-JP" sz="4800" dirty="0">
              <a:latin typeface="HGPｺﾞｼｯｸE" panose="020B0900000000000000" pitchFamily="50" charset="-128"/>
              <a:ea typeface="HGPｺﾞｼｯｸE" panose="020B0900000000000000" pitchFamily="50" charset="-128"/>
            </a:endParaRPr>
          </a:p>
          <a:p>
            <a:pPr algn="ctr"/>
            <a:r>
              <a:rPr lang="ja-JP" altLang="en-US" sz="4800" dirty="0">
                <a:latin typeface="HGPｺﾞｼｯｸE" panose="020B0900000000000000" pitchFamily="50" charset="-128"/>
                <a:ea typeface="HGPｺﾞｼｯｸE" panose="020B0900000000000000" pitchFamily="50" charset="-128"/>
              </a:rPr>
              <a:t>地域に対する防災知識の普及</a:t>
            </a:r>
          </a:p>
        </p:txBody>
      </p:sp>
    </p:spTree>
    <p:extLst>
      <p:ext uri="{BB962C8B-B14F-4D97-AF65-F5344CB8AC3E}">
        <p14:creationId xmlns:p14="http://schemas.microsoft.com/office/powerpoint/2010/main" val="15527262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2FEB3E1-CEFD-4C0C-88C0-6177BEFCD869}"/>
              </a:ext>
            </a:extLst>
          </p:cNvPr>
          <p:cNvSpPr>
            <a:spLocks noGrp="1"/>
          </p:cNvSpPr>
          <p:nvPr>
            <p:ph type="sldNum" sz="quarter" idx="12"/>
          </p:nvPr>
        </p:nvSpPr>
        <p:spPr>
          <a:xfrm>
            <a:off x="8803306" y="6115048"/>
            <a:ext cx="2743200" cy="365125"/>
          </a:xfrm>
        </p:spPr>
        <p:txBody>
          <a:bodyPr/>
          <a:lstStyle/>
          <a:p>
            <a:r>
              <a:rPr kumimoji="1" lang="en-US" altLang="ja-JP" sz="1200" dirty="0" smtClean="0">
                <a:latin typeface="+mn-lt"/>
              </a:rPr>
              <a:t>17</a:t>
            </a:r>
            <a:endParaRPr kumimoji="1" lang="ja-JP" altLang="en-US" sz="1200" dirty="0">
              <a:latin typeface="+mn-lt"/>
            </a:endParaRPr>
          </a:p>
        </p:txBody>
      </p:sp>
      <p:sp>
        <p:nvSpPr>
          <p:cNvPr id="15" name="タイトル 2">
            <a:extLst>
              <a:ext uri="{FF2B5EF4-FFF2-40B4-BE49-F238E27FC236}">
                <a16:creationId xmlns:a16="http://schemas.microsoft.com/office/drawing/2014/main" id="{1ECC25D9-9505-43E9-BBD9-6DD25EEF75AB}"/>
              </a:ext>
            </a:extLst>
          </p:cNvPr>
          <p:cNvSpPr txBox="1">
            <a:spLocks/>
          </p:cNvSpPr>
          <p:nvPr/>
        </p:nvSpPr>
        <p:spPr>
          <a:xfrm>
            <a:off x="1660524" y="172633"/>
            <a:ext cx="8778876" cy="6500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a:solidFill>
                  <a:srgbClr val="404040"/>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自力避難が困難な人達のことを考える</a:t>
            </a:r>
          </a:p>
        </p:txBody>
      </p:sp>
      <p:sp>
        <p:nvSpPr>
          <p:cNvPr id="14" name="四角形: 角を丸くする 13">
            <a:extLst>
              <a:ext uri="{FF2B5EF4-FFF2-40B4-BE49-F238E27FC236}">
                <a16:creationId xmlns:a16="http://schemas.microsoft.com/office/drawing/2014/main" id="{F906B553-9640-413E-857A-07160E0C59BD}"/>
              </a:ext>
            </a:extLst>
          </p:cNvPr>
          <p:cNvSpPr/>
          <p:nvPr/>
        </p:nvSpPr>
        <p:spPr>
          <a:xfrm>
            <a:off x="2161361" y="822716"/>
            <a:ext cx="7205702" cy="221357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bIns="72000" rtlCol="0" anchor="ctr"/>
          <a:lstStyle/>
          <a:p>
            <a:pPr algn="just">
              <a:spcAft>
                <a:spcPts val="600"/>
              </a:spcAft>
            </a:pPr>
            <a:r>
              <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rPr>
              <a:t>個人検討</a:t>
            </a:r>
            <a:r>
              <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rPr>
              <a:t>　＜３分＞</a:t>
            </a:r>
            <a:endPar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457200" indent="-457200" algn="just">
              <a:buFont typeface="Arial" panose="020B0604020202020204" pitchFamily="34" charset="0"/>
              <a:buChar char="•"/>
            </a:pP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皆さんの周りにいる、自力で避難が困難な方について、どのような方がいるかを青色の付せん紙に書き出して下さい。</a:t>
            </a:r>
          </a:p>
        </p:txBody>
      </p:sp>
      <p:sp>
        <p:nvSpPr>
          <p:cNvPr id="16" name="四角形: メモ 15">
            <a:extLst>
              <a:ext uri="{FF2B5EF4-FFF2-40B4-BE49-F238E27FC236}">
                <a16:creationId xmlns:a16="http://schemas.microsoft.com/office/drawing/2014/main" id="{FD7A1F10-7AE7-452A-99B4-2956604C5393}"/>
              </a:ext>
            </a:extLst>
          </p:cNvPr>
          <p:cNvSpPr/>
          <p:nvPr/>
        </p:nvSpPr>
        <p:spPr>
          <a:xfrm>
            <a:off x="3397300" y="3486824"/>
            <a:ext cx="2177687" cy="2177687"/>
          </a:xfrm>
          <a:prstGeom prst="foldedCorner">
            <a:avLst/>
          </a:prstGeom>
          <a:solidFill>
            <a:srgbClr val="85E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16000" rtlCol="0" anchor="ctr"/>
          <a:lstStyle/>
          <a:p>
            <a:pPr algn="ctr"/>
            <a:r>
              <a:rPr lang="ja-JP" altLang="en-US" sz="2800">
                <a:solidFill>
                  <a:schemeClr val="tx1">
                    <a:lumMod val="75000"/>
                    <a:lumOff val="25000"/>
                  </a:schemeClr>
                </a:solidFill>
                <a:latin typeface="HGSｺﾞｼｯｸE" panose="020B0900000000000000" pitchFamily="50" charset="-128"/>
                <a:ea typeface="HGSｺﾞｼｯｸE" panose="020B0900000000000000" pitchFamily="50" charset="-128"/>
              </a:rPr>
              <a:t>身体の不自由な人</a:t>
            </a:r>
          </a:p>
        </p:txBody>
      </p:sp>
      <p:sp>
        <p:nvSpPr>
          <p:cNvPr id="17" name="四角形: メモ 16">
            <a:extLst>
              <a:ext uri="{FF2B5EF4-FFF2-40B4-BE49-F238E27FC236}">
                <a16:creationId xmlns:a16="http://schemas.microsoft.com/office/drawing/2014/main" id="{50F95EAE-1F4D-4722-B8BE-D08FFAAAF7B6}"/>
              </a:ext>
            </a:extLst>
          </p:cNvPr>
          <p:cNvSpPr/>
          <p:nvPr/>
        </p:nvSpPr>
        <p:spPr>
          <a:xfrm>
            <a:off x="6625619" y="3486824"/>
            <a:ext cx="2177687" cy="2177687"/>
          </a:xfrm>
          <a:prstGeom prst="foldedCorner">
            <a:avLst/>
          </a:prstGeom>
          <a:solidFill>
            <a:srgbClr val="85E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16000" rtlCol="0" anchor="ctr"/>
          <a:lstStyle/>
          <a:p>
            <a:pPr algn="ctr"/>
            <a:r>
              <a:rPr lang="ja-JP" altLang="en-US" sz="2800">
                <a:solidFill>
                  <a:schemeClr val="tx1">
                    <a:lumMod val="75000"/>
                    <a:lumOff val="25000"/>
                  </a:schemeClr>
                </a:solidFill>
                <a:latin typeface="HGSｺﾞｼｯｸE" panose="020B0900000000000000" pitchFamily="50" charset="-128"/>
                <a:ea typeface="HGSｺﾞｼｯｸE" panose="020B0900000000000000" pitchFamily="50" charset="-128"/>
              </a:rPr>
              <a:t>寝たきりの人</a:t>
            </a:r>
          </a:p>
        </p:txBody>
      </p:sp>
    </p:spTree>
    <p:extLst>
      <p:ext uri="{BB962C8B-B14F-4D97-AF65-F5344CB8AC3E}">
        <p14:creationId xmlns:p14="http://schemas.microsoft.com/office/powerpoint/2010/main" val="37865184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2FEB3E1-CEFD-4C0C-88C0-6177BEFCD869}"/>
              </a:ext>
            </a:extLst>
          </p:cNvPr>
          <p:cNvSpPr>
            <a:spLocks noGrp="1"/>
          </p:cNvSpPr>
          <p:nvPr>
            <p:ph type="sldNum" sz="quarter" idx="12"/>
          </p:nvPr>
        </p:nvSpPr>
        <p:spPr>
          <a:xfrm>
            <a:off x="8682317" y="6153367"/>
            <a:ext cx="2743200" cy="365125"/>
          </a:xfrm>
        </p:spPr>
        <p:txBody>
          <a:bodyPr/>
          <a:lstStyle/>
          <a:p>
            <a:r>
              <a:rPr kumimoji="1" lang="en-US" altLang="ja-JP" sz="1200" dirty="0" smtClean="0">
                <a:latin typeface="+mn-lt"/>
              </a:rPr>
              <a:t>18</a:t>
            </a:r>
            <a:endParaRPr kumimoji="1" lang="ja-JP" altLang="en-US" sz="1200" dirty="0">
              <a:latin typeface="+mn-lt"/>
            </a:endParaRPr>
          </a:p>
        </p:txBody>
      </p:sp>
      <p:sp>
        <p:nvSpPr>
          <p:cNvPr id="15" name="タイトル 2">
            <a:extLst>
              <a:ext uri="{FF2B5EF4-FFF2-40B4-BE49-F238E27FC236}">
                <a16:creationId xmlns:a16="http://schemas.microsoft.com/office/drawing/2014/main" id="{1ECC25D9-9505-43E9-BBD9-6DD25EEF75AB}"/>
              </a:ext>
            </a:extLst>
          </p:cNvPr>
          <p:cNvSpPr txBox="1">
            <a:spLocks/>
          </p:cNvSpPr>
          <p:nvPr/>
        </p:nvSpPr>
        <p:spPr>
          <a:xfrm>
            <a:off x="1660524" y="172633"/>
            <a:ext cx="8778876" cy="6500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a:solidFill>
                  <a:srgbClr val="404040"/>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自力避難が困難な人達のことを考える</a:t>
            </a:r>
          </a:p>
        </p:txBody>
      </p:sp>
      <p:sp>
        <p:nvSpPr>
          <p:cNvPr id="14" name="四角形: 角を丸くする 13">
            <a:extLst>
              <a:ext uri="{FF2B5EF4-FFF2-40B4-BE49-F238E27FC236}">
                <a16:creationId xmlns:a16="http://schemas.microsoft.com/office/drawing/2014/main" id="{F906B553-9640-413E-857A-07160E0C59BD}"/>
              </a:ext>
            </a:extLst>
          </p:cNvPr>
          <p:cNvSpPr/>
          <p:nvPr/>
        </p:nvSpPr>
        <p:spPr>
          <a:xfrm>
            <a:off x="2161361" y="822716"/>
            <a:ext cx="7205702" cy="221357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bIns="72000" rtlCol="0" anchor="ctr"/>
          <a:lstStyle/>
          <a:p>
            <a:pPr algn="just">
              <a:spcAft>
                <a:spcPts val="600"/>
              </a:spcAft>
            </a:pPr>
            <a:r>
              <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rPr>
              <a:t>個人検討</a:t>
            </a:r>
            <a:r>
              <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rPr>
              <a:t>　＜３分＞</a:t>
            </a:r>
            <a:endPar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457200" indent="-457200">
              <a:buFont typeface="Arial" panose="020B0604020202020204" pitchFamily="34" charset="0"/>
              <a:buChar char="•"/>
            </a:pP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青色の付せん紙に書き出した、自力で避難が困難な方について、避難するときに、どんなことに困るのかを付せん紙（黄色）に書き出して下さい。</a:t>
            </a:r>
          </a:p>
        </p:txBody>
      </p:sp>
      <p:pic>
        <p:nvPicPr>
          <p:cNvPr id="4" name="図 3">
            <a:extLst>
              <a:ext uri="{FF2B5EF4-FFF2-40B4-BE49-F238E27FC236}">
                <a16:creationId xmlns:a16="http://schemas.microsoft.com/office/drawing/2014/main" id="{F76449F0-B252-4C03-9649-71AD74C2113B}"/>
              </a:ext>
            </a:extLst>
          </p:cNvPr>
          <p:cNvPicPr>
            <a:picLocks noChangeAspect="1"/>
          </p:cNvPicPr>
          <p:nvPr/>
        </p:nvPicPr>
        <p:blipFill>
          <a:blip r:embed="rId3"/>
          <a:stretch>
            <a:fillRect/>
          </a:stretch>
        </p:blipFill>
        <p:spPr>
          <a:xfrm>
            <a:off x="3281684" y="4860963"/>
            <a:ext cx="1487259" cy="1466830"/>
          </a:xfrm>
          <a:prstGeom prst="rect">
            <a:avLst/>
          </a:prstGeom>
        </p:spPr>
      </p:pic>
      <p:pic>
        <p:nvPicPr>
          <p:cNvPr id="5" name="図 4">
            <a:extLst>
              <a:ext uri="{FF2B5EF4-FFF2-40B4-BE49-F238E27FC236}">
                <a16:creationId xmlns:a16="http://schemas.microsoft.com/office/drawing/2014/main" id="{FA95096C-2283-4D8D-ACA3-9C6DAB64A803}"/>
              </a:ext>
            </a:extLst>
          </p:cNvPr>
          <p:cNvPicPr>
            <a:picLocks noChangeAspect="1"/>
          </p:cNvPicPr>
          <p:nvPr/>
        </p:nvPicPr>
        <p:blipFill>
          <a:blip r:embed="rId4"/>
          <a:stretch>
            <a:fillRect/>
          </a:stretch>
        </p:blipFill>
        <p:spPr>
          <a:xfrm>
            <a:off x="5157841" y="3132928"/>
            <a:ext cx="1487259" cy="1466830"/>
          </a:xfrm>
          <a:prstGeom prst="rect">
            <a:avLst/>
          </a:prstGeom>
        </p:spPr>
      </p:pic>
      <p:pic>
        <p:nvPicPr>
          <p:cNvPr id="6" name="図 5">
            <a:extLst>
              <a:ext uri="{FF2B5EF4-FFF2-40B4-BE49-F238E27FC236}">
                <a16:creationId xmlns:a16="http://schemas.microsoft.com/office/drawing/2014/main" id="{A9026CB6-4AFC-4626-88CE-2269255B28EC}"/>
              </a:ext>
            </a:extLst>
          </p:cNvPr>
          <p:cNvPicPr>
            <a:picLocks noChangeAspect="1"/>
          </p:cNvPicPr>
          <p:nvPr/>
        </p:nvPicPr>
        <p:blipFill>
          <a:blip r:embed="rId5"/>
          <a:stretch>
            <a:fillRect/>
          </a:stretch>
        </p:blipFill>
        <p:spPr>
          <a:xfrm>
            <a:off x="7008782" y="3132929"/>
            <a:ext cx="1487259" cy="1470871"/>
          </a:xfrm>
          <a:prstGeom prst="rect">
            <a:avLst/>
          </a:prstGeom>
        </p:spPr>
      </p:pic>
      <p:pic>
        <p:nvPicPr>
          <p:cNvPr id="11" name="図 10">
            <a:extLst>
              <a:ext uri="{FF2B5EF4-FFF2-40B4-BE49-F238E27FC236}">
                <a16:creationId xmlns:a16="http://schemas.microsoft.com/office/drawing/2014/main" id="{F1C5A834-534F-4674-B03A-1953AA291360}"/>
              </a:ext>
            </a:extLst>
          </p:cNvPr>
          <p:cNvPicPr>
            <a:picLocks noChangeAspect="1"/>
          </p:cNvPicPr>
          <p:nvPr/>
        </p:nvPicPr>
        <p:blipFill>
          <a:blip r:embed="rId6"/>
          <a:stretch>
            <a:fillRect/>
          </a:stretch>
        </p:blipFill>
        <p:spPr>
          <a:xfrm>
            <a:off x="5157841" y="4860963"/>
            <a:ext cx="1487259" cy="1474967"/>
          </a:xfrm>
          <a:prstGeom prst="rect">
            <a:avLst/>
          </a:prstGeom>
        </p:spPr>
      </p:pic>
      <p:sp>
        <p:nvSpPr>
          <p:cNvPr id="18" name="四角形: メモ 15">
            <a:extLst>
              <a:ext uri="{FF2B5EF4-FFF2-40B4-BE49-F238E27FC236}">
                <a16:creationId xmlns:a16="http://schemas.microsoft.com/office/drawing/2014/main" id="{FD7A1F10-7AE7-452A-99B4-2956604C5393}"/>
              </a:ext>
            </a:extLst>
          </p:cNvPr>
          <p:cNvSpPr/>
          <p:nvPr/>
        </p:nvSpPr>
        <p:spPr>
          <a:xfrm>
            <a:off x="3281683" y="3132928"/>
            <a:ext cx="1512476" cy="1466830"/>
          </a:xfrm>
          <a:prstGeom prst="foldedCorner">
            <a:avLst/>
          </a:prstGeom>
          <a:solidFill>
            <a:srgbClr val="85E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16000" rtlCol="0" anchor="ctr"/>
          <a:lstStyle/>
          <a:p>
            <a:pPr algn="ctr"/>
            <a:r>
              <a:rPr lang="ja-JP" altLang="en-US" sz="2000">
                <a:solidFill>
                  <a:schemeClr val="tx1">
                    <a:lumMod val="75000"/>
                    <a:lumOff val="25000"/>
                  </a:schemeClr>
                </a:solidFill>
                <a:latin typeface="HGSｺﾞｼｯｸE" panose="020B0900000000000000" pitchFamily="50" charset="-128"/>
                <a:ea typeface="HGSｺﾞｼｯｸE" panose="020B0900000000000000" pitchFamily="50" charset="-128"/>
              </a:rPr>
              <a:t>身体の不自由な人</a:t>
            </a:r>
          </a:p>
        </p:txBody>
      </p:sp>
      <p:pic>
        <p:nvPicPr>
          <p:cNvPr id="9" name="図 8"/>
          <p:cNvPicPr>
            <a:picLocks noChangeAspect="1"/>
          </p:cNvPicPr>
          <p:nvPr/>
        </p:nvPicPr>
        <p:blipFill>
          <a:blip r:embed="rId7"/>
          <a:stretch>
            <a:fillRect/>
          </a:stretch>
        </p:blipFill>
        <p:spPr>
          <a:xfrm>
            <a:off x="6989396" y="4860963"/>
            <a:ext cx="1506645" cy="1490089"/>
          </a:xfrm>
          <a:prstGeom prst="rect">
            <a:avLst/>
          </a:prstGeom>
        </p:spPr>
      </p:pic>
    </p:spTree>
    <p:extLst>
      <p:ext uri="{BB962C8B-B14F-4D97-AF65-F5344CB8AC3E}">
        <p14:creationId xmlns:p14="http://schemas.microsoft.com/office/powerpoint/2010/main" val="28725768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rotWithShape="1">
          <a:blip r:embed="rId3"/>
          <a:srcRect t="-1" b="32279"/>
          <a:stretch/>
        </p:blipFill>
        <p:spPr>
          <a:xfrm>
            <a:off x="3111366" y="3847673"/>
            <a:ext cx="6018793" cy="2777105"/>
          </a:xfrm>
          <a:prstGeom prst="rect">
            <a:avLst/>
          </a:prstGeom>
        </p:spPr>
      </p:pic>
      <p:sp>
        <p:nvSpPr>
          <p:cNvPr id="2" name="スライド番号プレースホルダー 1">
            <a:extLst>
              <a:ext uri="{FF2B5EF4-FFF2-40B4-BE49-F238E27FC236}">
                <a16:creationId xmlns:a16="http://schemas.microsoft.com/office/drawing/2014/main" id="{B2FEB3E1-CEFD-4C0C-88C0-6177BEFCD869}"/>
              </a:ext>
            </a:extLst>
          </p:cNvPr>
          <p:cNvSpPr>
            <a:spLocks noGrp="1"/>
          </p:cNvSpPr>
          <p:nvPr>
            <p:ph type="sldNum" sz="quarter" idx="12"/>
          </p:nvPr>
        </p:nvSpPr>
        <p:spPr>
          <a:xfrm>
            <a:off x="8869391" y="6129806"/>
            <a:ext cx="2743200" cy="365125"/>
          </a:xfrm>
        </p:spPr>
        <p:txBody>
          <a:bodyPr/>
          <a:lstStyle/>
          <a:p>
            <a:r>
              <a:rPr kumimoji="1" lang="en-US" altLang="ja-JP" sz="1200" dirty="0" smtClean="0">
                <a:latin typeface="+mn-lt"/>
              </a:rPr>
              <a:t>19</a:t>
            </a:r>
            <a:endParaRPr kumimoji="1" lang="ja-JP" altLang="en-US" sz="1200" dirty="0">
              <a:latin typeface="+mn-lt"/>
            </a:endParaRPr>
          </a:p>
        </p:txBody>
      </p:sp>
      <p:sp>
        <p:nvSpPr>
          <p:cNvPr id="5" name="四角形: 角を丸くする 4">
            <a:extLst>
              <a:ext uri="{FF2B5EF4-FFF2-40B4-BE49-F238E27FC236}">
                <a16:creationId xmlns:a16="http://schemas.microsoft.com/office/drawing/2014/main" id="{FDE2B7CF-2981-44D7-B894-ED1E8FBC241B}"/>
              </a:ext>
            </a:extLst>
          </p:cNvPr>
          <p:cNvSpPr/>
          <p:nvPr/>
        </p:nvSpPr>
        <p:spPr>
          <a:xfrm>
            <a:off x="2057945" y="1363684"/>
            <a:ext cx="8183046" cy="196279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bIns="72000" rtlCol="0" anchor="ctr"/>
          <a:lstStyle/>
          <a:p>
            <a:pPr algn="just">
              <a:spcAft>
                <a:spcPts val="600"/>
              </a:spcAft>
            </a:pPr>
            <a:r>
              <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rPr>
              <a:t>グループ検討</a:t>
            </a:r>
            <a:r>
              <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rPr>
              <a:t>　＜</a:t>
            </a:r>
            <a:r>
              <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rPr>
              <a:t>10</a:t>
            </a:r>
            <a:r>
              <a:rPr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rPr>
              <a:t>分＞</a:t>
            </a:r>
            <a:endPar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514350" indent="-514350" algn="just">
              <a:buFont typeface="+mj-lt"/>
              <a:buAutoNum type="arabicPeriod"/>
            </a:pP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１人が、青色の付せん紙と関連する黄色の付せん紙を読み上げ、模造紙に貼ります。</a:t>
            </a:r>
            <a:endPar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514350" indent="-514350" algn="just">
              <a:buFont typeface="+mj-lt"/>
              <a:buAutoNum type="arabicPeriod"/>
            </a:pP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他の人は、同じ内容の付せん紙があったら近くに貼ります</a:t>
            </a:r>
            <a:endPar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514350" indent="-514350" algn="just">
              <a:buFont typeface="+mj-lt"/>
              <a:buAutoNum type="arabicPeriod"/>
            </a:pP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貼り終わったら、次の人の番。（</a:t>
            </a:r>
            <a:r>
              <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rPr>
              <a:t>1</a:t>
            </a: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と</a:t>
            </a:r>
            <a:r>
              <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rPr>
              <a:t>2</a:t>
            </a: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を繰り返す）</a:t>
            </a:r>
            <a:endPar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514350" indent="-514350" algn="just">
              <a:buFont typeface="+mj-lt"/>
              <a:buAutoNum type="arabicPeriod"/>
            </a:pP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全員が貼り終わったら、困る人とその困りごとを、マジック黒丸で囲みます。</a:t>
            </a:r>
            <a:endPar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20" name="タイトル 2">
            <a:extLst>
              <a:ext uri="{FF2B5EF4-FFF2-40B4-BE49-F238E27FC236}">
                <a16:creationId xmlns:a16="http://schemas.microsoft.com/office/drawing/2014/main" id="{25FC1A8B-0FC9-4FE6-9005-78C9A9CD9A0B}"/>
              </a:ext>
            </a:extLst>
          </p:cNvPr>
          <p:cNvSpPr txBox="1">
            <a:spLocks/>
          </p:cNvSpPr>
          <p:nvPr/>
        </p:nvSpPr>
        <p:spPr>
          <a:xfrm>
            <a:off x="1660524" y="172633"/>
            <a:ext cx="8778876" cy="6500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a:solidFill>
                  <a:srgbClr val="404040"/>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自力避難が困難な人達のことを考える</a:t>
            </a:r>
          </a:p>
        </p:txBody>
      </p:sp>
    </p:spTree>
    <p:extLst>
      <p:ext uri="{BB962C8B-B14F-4D97-AF65-F5344CB8AC3E}">
        <p14:creationId xmlns:p14="http://schemas.microsoft.com/office/powerpoint/2010/main" val="21093682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2FEB3E1-CEFD-4C0C-88C0-6177BEFCD869}"/>
              </a:ext>
            </a:extLst>
          </p:cNvPr>
          <p:cNvSpPr>
            <a:spLocks noGrp="1"/>
          </p:cNvSpPr>
          <p:nvPr>
            <p:ph type="sldNum" sz="quarter" idx="12"/>
          </p:nvPr>
        </p:nvSpPr>
        <p:spPr>
          <a:xfrm>
            <a:off x="8869391" y="6260453"/>
            <a:ext cx="2743200" cy="365125"/>
          </a:xfrm>
        </p:spPr>
        <p:txBody>
          <a:bodyPr/>
          <a:lstStyle/>
          <a:p>
            <a:r>
              <a:rPr lang="en-US" altLang="ja-JP" sz="1200" dirty="0" smtClean="0">
                <a:latin typeface="+mn-lt"/>
              </a:rPr>
              <a:t>20</a:t>
            </a:r>
            <a:endParaRPr kumimoji="1" lang="ja-JP" altLang="en-US" sz="1200" dirty="0">
              <a:latin typeface="+mn-lt"/>
            </a:endParaRPr>
          </a:p>
        </p:txBody>
      </p:sp>
      <p:sp>
        <p:nvSpPr>
          <p:cNvPr id="5" name="四角形: 角を丸くする 4">
            <a:extLst>
              <a:ext uri="{FF2B5EF4-FFF2-40B4-BE49-F238E27FC236}">
                <a16:creationId xmlns:a16="http://schemas.microsoft.com/office/drawing/2014/main" id="{FDE2B7CF-2981-44D7-B894-ED1E8FBC241B}"/>
              </a:ext>
            </a:extLst>
          </p:cNvPr>
          <p:cNvSpPr/>
          <p:nvPr/>
        </p:nvSpPr>
        <p:spPr>
          <a:xfrm>
            <a:off x="2057945" y="1023024"/>
            <a:ext cx="8183046" cy="196279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bIns="72000" rtlCol="0" anchor="ctr"/>
          <a:lstStyle/>
          <a:p>
            <a:pPr algn="just">
              <a:spcAft>
                <a:spcPts val="600"/>
              </a:spcAft>
            </a:pPr>
            <a:r>
              <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rPr>
              <a:t>グループ検討</a:t>
            </a:r>
            <a:r>
              <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rPr>
              <a:t>　＜</a:t>
            </a:r>
            <a:r>
              <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rPr>
              <a:t>10</a:t>
            </a:r>
            <a:r>
              <a:rPr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rPr>
              <a:t>分＞</a:t>
            </a:r>
            <a:endPar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514350" indent="-514350" algn="just">
              <a:buFont typeface="Arial" panose="020B0604020202020204" pitchFamily="34" charset="0"/>
              <a:buChar char="•"/>
            </a:pP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グループで作業した結果を見ながら、自力で避難することが難しい方にどんな支援が必要か、グループで話し合ってみましょう。</a:t>
            </a:r>
            <a:endPar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20" name="タイトル 2">
            <a:extLst>
              <a:ext uri="{FF2B5EF4-FFF2-40B4-BE49-F238E27FC236}">
                <a16:creationId xmlns:a16="http://schemas.microsoft.com/office/drawing/2014/main" id="{25FC1A8B-0FC9-4FE6-9005-78C9A9CD9A0B}"/>
              </a:ext>
            </a:extLst>
          </p:cNvPr>
          <p:cNvSpPr txBox="1">
            <a:spLocks/>
          </p:cNvSpPr>
          <p:nvPr/>
        </p:nvSpPr>
        <p:spPr>
          <a:xfrm>
            <a:off x="1660524" y="172633"/>
            <a:ext cx="8778876" cy="6500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a:solidFill>
                  <a:srgbClr val="404040"/>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自力避難が困難な人達のことを考える</a:t>
            </a:r>
          </a:p>
        </p:txBody>
      </p:sp>
      <p:sp>
        <p:nvSpPr>
          <p:cNvPr id="3" name="テキスト ボックス 2">
            <a:extLst>
              <a:ext uri="{FF2B5EF4-FFF2-40B4-BE49-F238E27FC236}">
                <a16:creationId xmlns:a16="http://schemas.microsoft.com/office/drawing/2014/main" id="{832E27FA-D0E1-4A1D-B6AC-CC065E54905D}"/>
              </a:ext>
            </a:extLst>
          </p:cNvPr>
          <p:cNvSpPr txBox="1"/>
          <p:nvPr/>
        </p:nvSpPr>
        <p:spPr>
          <a:xfrm>
            <a:off x="4572633" y="3186126"/>
            <a:ext cx="2954655" cy="461665"/>
          </a:xfrm>
          <a:prstGeom prst="rect">
            <a:avLst/>
          </a:prstGeom>
          <a:noFill/>
        </p:spPr>
        <p:txBody>
          <a:bodyPr wrap="none" rtlCol="0">
            <a:spAutoFit/>
          </a:bodyPr>
          <a:lstStyle/>
          <a:p>
            <a:r>
              <a:rPr lang="ja-JP" altLang="en-US" sz="2400">
                <a:solidFill>
                  <a:srgbClr val="FF2800"/>
                </a:solidFill>
                <a:latin typeface="HGSｺﾞｼｯｸE" panose="020B0900000000000000" pitchFamily="50" charset="-128"/>
                <a:ea typeface="HGSｺﾞｼｯｸE" panose="020B0900000000000000" pitchFamily="50" charset="-128"/>
              </a:rPr>
              <a:t>どんな支援が必要か</a:t>
            </a:r>
          </a:p>
        </p:txBody>
      </p:sp>
      <p:pic>
        <p:nvPicPr>
          <p:cNvPr id="25" name="図 24"/>
          <p:cNvPicPr>
            <a:picLocks noChangeAspect="1"/>
          </p:cNvPicPr>
          <p:nvPr/>
        </p:nvPicPr>
        <p:blipFill rotWithShape="1">
          <a:blip r:embed="rId3"/>
          <a:srcRect t="-1" b="32279"/>
          <a:stretch/>
        </p:blipFill>
        <p:spPr>
          <a:xfrm>
            <a:off x="3040565" y="3848473"/>
            <a:ext cx="6018793" cy="2777105"/>
          </a:xfrm>
          <a:prstGeom prst="rect">
            <a:avLst/>
          </a:prstGeom>
        </p:spPr>
      </p:pic>
    </p:spTree>
    <p:extLst>
      <p:ext uri="{BB962C8B-B14F-4D97-AF65-F5344CB8AC3E}">
        <p14:creationId xmlns:p14="http://schemas.microsoft.com/office/powerpoint/2010/main" val="14056017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56F096F-3520-48BC-8BD9-917470040827}"/>
              </a:ext>
            </a:extLst>
          </p:cNvPr>
          <p:cNvSpPr>
            <a:spLocks noGrp="1"/>
          </p:cNvSpPr>
          <p:nvPr>
            <p:ph type="sldNum" sz="quarter" idx="12"/>
          </p:nvPr>
        </p:nvSpPr>
        <p:spPr>
          <a:xfrm>
            <a:off x="8776447" y="6095214"/>
            <a:ext cx="2743200" cy="365125"/>
          </a:xfrm>
        </p:spPr>
        <p:txBody>
          <a:bodyPr/>
          <a:lstStyle/>
          <a:p>
            <a:r>
              <a:rPr kumimoji="1" lang="en-US" altLang="ja-JP" sz="1200" dirty="0" smtClean="0">
                <a:latin typeface="+mn-lt"/>
              </a:rPr>
              <a:t>21</a:t>
            </a:r>
            <a:endParaRPr kumimoji="1" lang="ja-JP" altLang="en-US" sz="1200" dirty="0">
              <a:latin typeface="+mn-lt"/>
            </a:endParaRPr>
          </a:p>
        </p:txBody>
      </p:sp>
      <p:sp>
        <p:nvSpPr>
          <p:cNvPr id="3" name="タイトル 2">
            <a:extLst>
              <a:ext uri="{FF2B5EF4-FFF2-40B4-BE49-F238E27FC236}">
                <a16:creationId xmlns:a16="http://schemas.microsoft.com/office/drawing/2014/main" id="{D946E650-73A6-48FE-B306-9E710B9F916C}"/>
              </a:ext>
            </a:extLst>
          </p:cNvPr>
          <p:cNvSpPr txBox="1">
            <a:spLocks/>
          </p:cNvSpPr>
          <p:nvPr/>
        </p:nvSpPr>
        <p:spPr>
          <a:xfrm>
            <a:off x="1660524" y="172633"/>
            <a:ext cx="8778876" cy="6500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a:solidFill>
                  <a:srgbClr val="404040"/>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ワークのまとめ</a:t>
            </a:r>
          </a:p>
        </p:txBody>
      </p:sp>
      <p:sp>
        <p:nvSpPr>
          <p:cNvPr id="4" name="正方形/長方形 3">
            <a:extLst>
              <a:ext uri="{FF2B5EF4-FFF2-40B4-BE49-F238E27FC236}">
                <a16:creationId xmlns:a16="http://schemas.microsoft.com/office/drawing/2014/main" id="{FEC6F040-3D07-4DB1-8957-210031AF3232}"/>
              </a:ext>
            </a:extLst>
          </p:cNvPr>
          <p:cNvSpPr/>
          <p:nvPr/>
        </p:nvSpPr>
        <p:spPr>
          <a:xfrm>
            <a:off x="1989178" y="2304803"/>
            <a:ext cx="8309367" cy="2308324"/>
          </a:xfrm>
          <a:prstGeom prst="rect">
            <a:avLst/>
          </a:prstGeom>
        </p:spPr>
        <p:txBody>
          <a:bodyPr wrap="square">
            <a:spAutoFit/>
          </a:bodyPr>
          <a:lstStyle/>
          <a:p>
            <a:pPr marL="571500" indent="-571500" algn="just">
              <a:buFont typeface="Arial" panose="020B0604020202020204" pitchFamily="34" charset="0"/>
              <a:buChar char="•"/>
            </a:pPr>
            <a:r>
              <a:rPr lang="ja-JP" altLang="en-US" sz="3600">
                <a:solidFill>
                  <a:schemeClr val="tx1">
                    <a:lumMod val="75000"/>
                    <a:lumOff val="25000"/>
                  </a:schemeClr>
                </a:solidFill>
                <a:latin typeface="HGPｺﾞｼｯｸE" panose="020B0900000000000000" pitchFamily="50" charset="-128"/>
                <a:ea typeface="HGPｺﾞｼｯｸE" panose="020B0900000000000000" pitchFamily="50" charset="-128"/>
              </a:rPr>
              <a:t>地域には様々な要配慮者がいます</a:t>
            </a:r>
            <a:endParaRPr lang="en-US" altLang="ja-JP" sz="36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lgn="just"/>
            <a:endParaRPr lang="en-US" altLang="ja-JP" sz="36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571500" indent="-571500" algn="just">
              <a:buFont typeface="Arial" panose="020B0604020202020204" pitchFamily="34" charset="0"/>
              <a:buChar char="•"/>
            </a:pPr>
            <a:r>
              <a:rPr lang="ja-JP" altLang="en-US" sz="3600">
                <a:solidFill>
                  <a:schemeClr val="tx1">
                    <a:lumMod val="75000"/>
                    <a:lumOff val="25000"/>
                  </a:schemeClr>
                </a:solidFill>
                <a:latin typeface="HGPｺﾞｼｯｸE" panose="020B0900000000000000" pitchFamily="50" charset="-128"/>
                <a:ea typeface="HGPｺﾞｼｯｸE" panose="020B0900000000000000" pitchFamily="50" charset="-128"/>
              </a:rPr>
              <a:t>それぞれの特性に応じた配慮や支援が必要です</a:t>
            </a:r>
            <a:endParaRPr lang="en-US" altLang="ja-JP" sz="36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7209861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2088444-4A2C-4F10-9501-0DDC191B5C81}"/>
              </a:ext>
            </a:extLst>
          </p:cNvPr>
          <p:cNvSpPr>
            <a:spLocks noGrp="1"/>
          </p:cNvSpPr>
          <p:nvPr>
            <p:ph type="sldNum" sz="quarter" idx="12"/>
          </p:nvPr>
        </p:nvSpPr>
        <p:spPr>
          <a:xfrm>
            <a:off x="9376500" y="6127750"/>
            <a:ext cx="2057400" cy="365125"/>
          </a:xfrm>
        </p:spPr>
        <p:txBody>
          <a:bodyPr/>
          <a:lstStyle/>
          <a:p>
            <a:r>
              <a:rPr kumimoji="1" lang="en-US" altLang="ja-JP" dirty="0" smtClean="0"/>
              <a:t>22</a:t>
            </a:r>
            <a:endParaRPr kumimoji="1" lang="ja-JP" altLang="en-US" dirty="0"/>
          </a:p>
        </p:txBody>
      </p:sp>
      <p:sp>
        <p:nvSpPr>
          <p:cNvPr id="5" name="タイトル 4">
            <a:extLst>
              <a:ext uri="{FF2B5EF4-FFF2-40B4-BE49-F238E27FC236}">
                <a16:creationId xmlns:a16="http://schemas.microsoft.com/office/drawing/2014/main" id="{B429BB3F-47DC-4B01-8D25-815740FE8EF7}"/>
              </a:ext>
            </a:extLst>
          </p:cNvPr>
          <p:cNvSpPr>
            <a:spLocks noGrp="1"/>
          </p:cNvSpPr>
          <p:nvPr>
            <p:ph type="title"/>
          </p:nvPr>
        </p:nvSpPr>
        <p:spPr>
          <a:xfrm>
            <a:off x="0" y="-26605"/>
            <a:ext cx="12192000" cy="662782"/>
          </a:xfrm>
          <a:solidFill>
            <a:srgbClr val="00B050"/>
          </a:solidFill>
        </p:spPr>
        <p:txBody>
          <a:bodyPr>
            <a:normAutofit/>
          </a:bodyPr>
          <a:lstStyle/>
          <a:p>
            <a:r>
              <a:rPr lang="ja-JP" altLang="en-US" sz="3200" dirty="0">
                <a:solidFill>
                  <a:schemeClr val="bg1"/>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要配慮者ごとの避難時や避難生活における配慮や支援①</a:t>
            </a:r>
          </a:p>
        </p:txBody>
      </p:sp>
      <p:graphicFrame>
        <p:nvGraphicFramePr>
          <p:cNvPr id="8" name="表 2">
            <a:extLst>
              <a:ext uri="{FF2B5EF4-FFF2-40B4-BE49-F238E27FC236}">
                <a16:creationId xmlns:a16="http://schemas.microsoft.com/office/drawing/2014/main" id="{E6664402-E0F5-4A3E-9DD0-E814DC95013A}"/>
              </a:ext>
            </a:extLst>
          </p:cNvPr>
          <p:cNvGraphicFramePr>
            <a:graphicFrameLocks noGrp="1"/>
          </p:cNvGraphicFramePr>
          <p:nvPr/>
        </p:nvGraphicFramePr>
        <p:xfrm>
          <a:off x="1746251" y="2151983"/>
          <a:ext cx="8699498" cy="4340892"/>
        </p:xfrm>
        <a:graphic>
          <a:graphicData uri="http://schemas.openxmlformats.org/drawingml/2006/table">
            <a:tbl>
              <a:tblPr firstRow="1" bandRow="1">
                <a:tableStyleId>{F5AB1C69-6EDB-4FF4-983F-18BD219EF322}</a:tableStyleId>
              </a:tblPr>
              <a:tblGrid>
                <a:gridCol w="2321773">
                  <a:extLst>
                    <a:ext uri="{9D8B030D-6E8A-4147-A177-3AD203B41FA5}">
                      <a16:colId xmlns:a16="http://schemas.microsoft.com/office/drawing/2014/main" val="731919039"/>
                    </a:ext>
                  </a:extLst>
                </a:gridCol>
                <a:gridCol w="3069125">
                  <a:extLst>
                    <a:ext uri="{9D8B030D-6E8A-4147-A177-3AD203B41FA5}">
                      <a16:colId xmlns:a16="http://schemas.microsoft.com/office/drawing/2014/main" val="3015551513"/>
                    </a:ext>
                  </a:extLst>
                </a:gridCol>
                <a:gridCol w="3308600">
                  <a:extLst>
                    <a:ext uri="{9D8B030D-6E8A-4147-A177-3AD203B41FA5}">
                      <a16:colId xmlns:a16="http://schemas.microsoft.com/office/drawing/2014/main" val="2316442270"/>
                    </a:ext>
                  </a:extLst>
                </a:gridCol>
              </a:tblGrid>
              <a:tr h="511423">
                <a:tc>
                  <a:txBody>
                    <a:bodyPr/>
                    <a:lstStyle/>
                    <a:p>
                      <a:pPr algn="ctr"/>
                      <a:r>
                        <a:rPr kumimoji="1" lang="ja-JP" altLang="en-US" sz="2000">
                          <a:latin typeface="HGPｺﾞｼｯｸE" panose="020B0900000000000000" pitchFamily="50" charset="-128"/>
                          <a:ea typeface="HGPｺﾞｼｯｸE" panose="020B0900000000000000" pitchFamily="50" charset="-128"/>
                        </a:rPr>
                        <a:t>困りごとを抱える方</a:t>
                      </a:r>
                    </a:p>
                  </a:txBody>
                  <a:tcPr anchor="ctr">
                    <a:solidFill>
                      <a:srgbClr val="35A16B"/>
                    </a:solidFill>
                  </a:tcPr>
                </a:tc>
                <a:tc>
                  <a:txBody>
                    <a:bodyPr/>
                    <a:lstStyle/>
                    <a:p>
                      <a:pPr algn="ctr"/>
                      <a:r>
                        <a:rPr kumimoji="1" lang="ja-JP" altLang="en-US" sz="2000">
                          <a:latin typeface="HGPｺﾞｼｯｸE" panose="020B0900000000000000" pitchFamily="50" charset="-128"/>
                          <a:ea typeface="HGPｺﾞｼｯｸE" panose="020B0900000000000000" pitchFamily="50" charset="-128"/>
                        </a:rPr>
                        <a:t>困りごと</a:t>
                      </a:r>
                    </a:p>
                  </a:txBody>
                  <a:tcPr anchor="ctr">
                    <a:solidFill>
                      <a:srgbClr val="35A16B"/>
                    </a:solidFill>
                  </a:tcPr>
                </a:tc>
                <a:tc>
                  <a:txBody>
                    <a:bodyPr/>
                    <a:lstStyle/>
                    <a:p>
                      <a:pPr algn="ctr"/>
                      <a:r>
                        <a:rPr kumimoji="1" lang="ja-JP" altLang="en-US" sz="2000">
                          <a:latin typeface="HGPｺﾞｼｯｸE" panose="020B0900000000000000" pitchFamily="50" charset="-128"/>
                          <a:ea typeface="HGPｺﾞｼｯｸE" panose="020B0900000000000000" pitchFamily="50" charset="-128"/>
                        </a:rPr>
                        <a:t>必要な配慮・支援（例）</a:t>
                      </a:r>
                    </a:p>
                  </a:txBody>
                  <a:tcPr anchor="ctr">
                    <a:solidFill>
                      <a:srgbClr val="35A16B"/>
                    </a:solidFill>
                  </a:tcPr>
                </a:tc>
                <a:extLst>
                  <a:ext uri="{0D108BD9-81ED-4DB2-BD59-A6C34878D82A}">
                    <a16:rowId xmlns:a16="http://schemas.microsoft.com/office/drawing/2014/main" val="1759088867"/>
                  </a:ext>
                </a:extLst>
              </a:tr>
              <a:tr h="3829469">
                <a:tc>
                  <a:txBody>
                    <a:bodyPr/>
                    <a:lstStyle/>
                    <a:p>
                      <a:pPr algn="l"/>
                      <a:r>
                        <a:rPr kumimoji="1" lang="ja-JP" altLang="en-US" sz="1600">
                          <a:solidFill>
                            <a:srgbClr val="404040"/>
                          </a:solidFill>
                          <a:latin typeface="HGPｺﾞｼｯｸE" panose="020B0900000000000000" pitchFamily="50" charset="-128"/>
                          <a:ea typeface="HGPｺﾞｼｯｸE" panose="020B0900000000000000" pitchFamily="50" charset="-128"/>
                        </a:rPr>
                        <a:t>高齢者</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p>
                      <a:pPr algn="l"/>
                      <a:r>
                        <a:rPr kumimoji="1" lang="ja-JP" altLang="en-US" sz="1600">
                          <a:solidFill>
                            <a:srgbClr val="404040"/>
                          </a:solidFill>
                          <a:latin typeface="HGPｺﾞｼｯｸE" panose="020B0900000000000000" pitchFamily="50" charset="-128"/>
                          <a:ea typeface="HGPｺﾞｼｯｸE" panose="020B0900000000000000" pitchFamily="50" charset="-128"/>
                        </a:rPr>
                        <a:t>（特に要介護高齢者）</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txBody>
                  <a:tcPr anchor="ctr">
                    <a:lnR w="12700" cap="flat" cmpd="sng" algn="ctr">
                      <a:solidFill>
                        <a:srgbClr val="35A16B"/>
                      </a:solidFill>
                      <a:prstDash val="solid"/>
                      <a:round/>
                      <a:headEnd type="none" w="med" len="med"/>
                      <a:tailEnd type="none" w="med" len="med"/>
                    </a:lnR>
                    <a:solidFill>
                      <a:schemeClr val="bg1"/>
                    </a:solidFill>
                  </a:tcPr>
                </a:tc>
                <a:tc>
                  <a:txBody>
                    <a:bodyPr/>
                    <a:lstStyle/>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緊急判断や素早い行動ができない</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足腰が弱く、ちょっとした段差の登り降り等が難しい</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避難所での生活に順応するのが難しく、体調を崩したりすることがある</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のどの渇きを認知しにくい</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配給される物資などを個人スペースにためることがある</a:t>
                      </a:r>
                    </a:p>
                  </a:txBody>
                  <a:tcPr anchor="ctr">
                    <a:lnL w="12700" cap="flat" cmpd="sng" algn="ctr">
                      <a:solidFill>
                        <a:srgbClr val="35A16B"/>
                      </a:solidFill>
                      <a:prstDash val="solid"/>
                      <a:round/>
                      <a:headEnd type="none" w="med" len="med"/>
                      <a:tailEnd type="none" w="med" len="med"/>
                    </a:lnL>
                    <a:lnR w="12700" cap="flat" cmpd="sng" algn="ctr">
                      <a:solidFill>
                        <a:srgbClr val="35A16B"/>
                      </a:solidFill>
                      <a:prstDash val="solid"/>
                      <a:round/>
                      <a:headEnd type="none" w="med" len="med"/>
                      <a:tailEnd type="none" w="med" len="med"/>
                    </a:lnR>
                    <a:solidFill>
                      <a:schemeClr val="bg1"/>
                    </a:solidFill>
                  </a:tcPr>
                </a:tc>
                <a:tc>
                  <a:txBody>
                    <a:bodyPr/>
                    <a:lstStyle/>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優先的な安否確認と避難誘導</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自力で移動できる範囲に適切な避難場所が確保できない場合、移動手段の確保</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避難所の個室と段差の解消</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トイレが近い居住場所の確保</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居室の温度調整</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徘徊の症状のある認知症の方は、行方不明にならないように周りの方に声をかけてもらう等の配慮</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共用の食事スペースなどの用意</a:t>
                      </a:r>
                    </a:p>
                  </a:txBody>
                  <a:tcPr anchor="ctr">
                    <a:lnL w="12700" cap="flat" cmpd="sng" algn="ctr">
                      <a:solidFill>
                        <a:srgbClr val="35A16B"/>
                      </a:solidFill>
                      <a:prstDash val="solid"/>
                      <a:round/>
                      <a:headEnd type="none" w="med" len="med"/>
                      <a:tailEnd type="none" w="med" len="med"/>
                    </a:lnL>
                    <a:solidFill>
                      <a:schemeClr val="bg1"/>
                    </a:solidFill>
                  </a:tcPr>
                </a:tc>
                <a:extLst>
                  <a:ext uri="{0D108BD9-81ED-4DB2-BD59-A6C34878D82A}">
                    <a16:rowId xmlns:a16="http://schemas.microsoft.com/office/drawing/2014/main" val="1858382958"/>
                  </a:ext>
                </a:extLst>
              </a:tr>
            </a:tbl>
          </a:graphicData>
        </a:graphic>
      </p:graphicFrame>
      <p:sp>
        <p:nvSpPr>
          <p:cNvPr id="9" name="正方形/長方形 8">
            <a:extLst>
              <a:ext uri="{FF2B5EF4-FFF2-40B4-BE49-F238E27FC236}">
                <a16:creationId xmlns:a16="http://schemas.microsoft.com/office/drawing/2014/main" id="{F7BBC4E6-CE27-47C7-8ADB-29F208E37AF7}"/>
              </a:ext>
            </a:extLst>
          </p:cNvPr>
          <p:cNvSpPr/>
          <p:nvPr/>
        </p:nvSpPr>
        <p:spPr>
          <a:xfrm>
            <a:off x="1786800" y="875153"/>
            <a:ext cx="8618400" cy="1037853"/>
          </a:xfrm>
          <a:prstGeom prst="rect">
            <a:avLst/>
          </a:prstGeom>
          <a:solidFill>
            <a:schemeClr val="bg1"/>
          </a:solid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rgbClr val="404040"/>
                </a:solidFill>
                <a:latin typeface="HGPｺﾞｼｯｸE" panose="020B0900000000000000" pitchFamily="50" charset="-128"/>
                <a:ea typeface="HGPｺﾞｼｯｸE" panose="020B0900000000000000" pitchFamily="50" charset="-128"/>
              </a:rPr>
              <a:t>要配慮者のそれぞれの特性に応じた、配慮や支援が必要になります</a:t>
            </a:r>
            <a:endParaRPr lang="en-US" altLang="ja-JP" sz="2800" dirty="0">
              <a:solidFill>
                <a:srgbClr val="404040"/>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1439809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2088444-4A2C-4F10-9501-0DDC191B5C81}"/>
              </a:ext>
            </a:extLst>
          </p:cNvPr>
          <p:cNvSpPr>
            <a:spLocks noGrp="1"/>
          </p:cNvSpPr>
          <p:nvPr>
            <p:ph type="sldNum" sz="quarter" idx="12"/>
          </p:nvPr>
        </p:nvSpPr>
        <p:spPr>
          <a:xfrm>
            <a:off x="9188824" y="6203648"/>
            <a:ext cx="2057400" cy="365125"/>
          </a:xfrm>
        </p:spPr>
        <p:txBody>
          <a:bodyPr/>
          <a:lstStyle/>
          <a:p>
            <a:r>
              <a:rPr kumimoji="1" lang="en-US" altLang="ja-JP" dirty="0" smtClean="0"/>
              <a:t>23</a:t>
            </a:r>
            <a:endParaRPr kumimoji="1" lang="ja-JP" altLang="en-US" dirty="0"/>
          </a:p>
        </p:txBody>
      </p:sp>
      <p:sp>
        <p:nvSpPr>
          <p:cNvPr id="5" name="タイトル 4">
            <a:extLst>
              <a:ext uri="{FF2B5EF4-FFF2-40B4-BE49-F238E27FC236}">
                <a16:creationId xmlns:a16="http://schemas.microsoft.com/office/drawing/2014/main" id="{B429BB3F-47DC-4B01-8D25-815740FE8EF7}"/>
              </a:ext>
            </a:extLst>
          </p:cNvPr>
          <p:cNvSpPr>
            <a:spLocks noGrp="1"/>
          </p:cNvSpPr>
          <p:nvPr>
            <p:ph type="title"/>
          </p:nvPr>
        </p:nvSpPr>
        <p:spPr>
          <a:xfrm>
            <a:off x="0" y="-15353"/>
            <a:ext cx="12192000" cy="601278"/>
          </a:xfrm>
          <a:solidFill>
            <a:srgbClr val="00B050"/>
          </a:solidFill>
        </p:spPr>
        <p:txBody>
          <a:bodyPr>
            <a:normAutofit/>
          </a:bodyPr>
          <a:lstStyle/>
          <a:p>
            <a:r>
              <a:rPr lang="ja-JP" altLang="en-US" sz="3200" dirty="0">
                <a:solidFill>
                  <a:schemeClr val="bg1"/>
                </a:solidFill>
                <a:latin typeface="HGSｺﾞｼｯｸE" panose="020B0900000000000000" pitchFamily="50" charset="-128"/>
                <a:ea typeface="HGSｺﾞｼｯｸE" panose="020B0900000000000000" pitchFamily="50" charset="-128"/>
              </a:rPr>
              <a:t>要配慮者ごとの避難時や避難生活における配慮や支援②</a:t>
            </a:r>
          </a:p>
        </p:txBody>
      </p:sp>
      <p:sp>
        <p:nvSpPr>
          <p:cNvPr id="9" name="正方形/長方形 8">
            <a:extLst>
              <a:ext uri="{FF2B5EF4-FFF2-40B4-BE49-F238E27FC236}">
                <a16:creationId xmlns:a16="http://schemas.microsoft.com/office/drawing/2014/main" id="{F7BBC4E6-CE27-47C7-8ADB-29F208E37AF7}"/>
              </a:ext>
            </a:extLst>
          </p:cNvPr>
          <p:cNvSpPr/>
          <p:nvPr/>
        </p:nvSpPr>
        <p:spPr>
          <a:xfrm>
            <a:off x="1786800" y="875153"/>
            <a:ext cx="8618400" cy="1037853"/>
          </a:xfrm>
          <a:prstGeom prst="rect">
            <a:avLst/>
          </a:prstGeom>
          <a:solidFill>
            <a:schemeClr val="bg1"/>
          </a:solid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a:solidFill>
                  <a:srgbClr val="404040"/>
                </a:solidFill>
                <a:latin typeface="HGPｺﾞｼｯｸE" panose="020B0900000000000000" pitchFamily="50" charset="-128"/>
                <a:ea typeface="HGPｺﾞｼｯｸE" panose="020B0900000000000000" pitchFamily="50" charset="-128"/>
              </a:rPr>
              <a:t>要配慮者のそれぞれの特性に応じた、配慮や支援が必要になります</a:t>
            </a:r>
            <a:endParaRPr lang="en-US" altLang="ja-JP" sz="2800">
              <a:solidFill>
                <a:srgbClr val="404040"/>
              </a:solidFill>
              <a:latin typeface="HGPｺﾞｼｯｸE" panose="020B0900000000000000" pitchFamily="50" charset="-128"/>
              <a:ea typeface="HGPｺﾞｼｯｸE" panose="020B0900000000000000" pitchFamily="50" charset="-128"/>
            </a:endParaRPr>
          </a:p>
        </p:txBody>
      </p:sp>
      <p:graphicFrame>
        <p:nvGraphicFramePr>
          <p:cNvPr id="6" name="表 2">
            <a:extLst>
              <a:ext uri="{FF2B5EF4-FFF2-40B4-BE49-F238E27FC236}">
                <a16:creationId xmlns:a16="http://schemas.microsoft.com/office/drawing/2014/main" id="{A011667B-10D4-4255-BE0B-6281D37BF2AA}"/>
              </a:ext>
            </a:extLst>
          </p:cNvPr>
          <p:cNvGraphicFramePr>
            <a:graphicFrameLocks noGrp="1"/>
          </p:cNvGraphicFramePr>
          <p:nvPr/>
        </p:nvGraphicFramePr>
        <p:xfrm>
          <a:off x="1746251" y="2032975"/>
          <a:ext cx="8699498" cy="4535798"/>
        </p:xfrm>
        <a:graphic>
          <a:graphicData uri="http://schemas.openxmlformats.org/drawingml/2006/table">
            <a:tbl>
              <a:tblPr firstRow="1" bandRow="1">
                <a:tableStyleId>{F5AB1C69-6EDB-4FF4-983F-18BD219EF322}</a:tableStyleId>
              </a:tblPr>
              <a:tblGrid>
                <a:gridCol w="2276505">
                  <a:extLst>
                    <a:ext uri="{9D8B030D-6E8A-4147-A177-3AD203B41FA5}">
                      <a16:colId xmlns:a16="http://schemas.microsoft.com/office/drawing/2014/main" val="731919039"/>
                    </a:ext>
                  </a:extLst>
                </a:gridCol>
                <a:gridCol w="2534971">
                  <a:extLst>
                    <a:ext uri="{9D8B030D-6E8A-4147-A177-3AD203B41FA5}">
                      <a16:colId xmlns:a16="http://schemas.microsoft.com/office/drawing/2014/main" val="3015551513"/>
                    </a:ext>
                  </a:extLst>
                </a:gridCol>
                <a:gridCol w="3888022">
                  <a:extLst>
                    <a:ext uri="{9D8B030D-6E8A-4147-A177-3AD203B41FA5}">
                      <a16:colId xmlns:a16="http://schemas.microsoft.com/office/drawing/2014/main" val="2316442270"/>
                    </a:ext>
                  </a:extLst>
                </a:gridCol>
              </a:tblGrid>
              <a:tr h="420514">
                <a:tc>
                  <a:txBody>
                    <a:bodyPr/>
                    <a:lstStyle/>
                    <a:p>
                      <a:pPr algn="ctr"/>
                      <a:r>
                        <a:rPr kumimoji="1" lang="ja-JP" altLang="en-US" sz="2000">
                          <a:latin typeface="HGPｺﾞｼｯｸE" panose="020B0900000000000000" pitchFamily="50" charset="-128"/>
                          <a:ea typeface="HGPｺﾞｼｯｸE" panose="020B0900000000000000" pitchFamily="50" charset="-128"/>
                        </a:rPr>
                        <a:t>困りごとを抱える方</a:t>
                      </a:r>
                    </a:p>
                  </a:txBody>
                  <a:tcPr>
                    <a:solidFill>
                      <a:srgbClr val="35A16B"/>
                    </a:solidFill>
                  </a:tcPr>
                </a:tc>
                <a:tc>
                  <a:txBody>
                    <a:bodyPr/>
                    <a:lstStyle/>
                    <a:p>
                      <a:pPr algn="ctr"/>
                      <a:r>
                        <a:rPr kumimoji="1" lang="ja-JP" altLang="en-US" sz="2000">
                          <a:latin typeface="HGPｺﾞｼｯｸE" panose="020B0900000000000000" pitchFamily="50" charset="-128"/>
                          <a:ea typeface="HGPｺﾞｼｯｸE" panose="020B0900000000000000" pitchFamily="50" charset="-128"/>
                        </a:rPr>
                        <a:t>困りごと</a:t>
                      </a:r>
                    </a:p>
                  </a:txBody>
                  <a:tcPr>
                    <a:solidFill>
                      <a:srgbClr val="35A16B"/>
                    </a:solidFill>
                  </a:tcPr>
                </a:tc>
                <a:tc>
                  <a:txBody>
                    <a:bodyPr/>
                    <a:lstStyle/>
                    <a:p>
                      <a:pPr algn="ctr"/>
                      <a:r>
                        <a:rPr kumimoji="1" lang="ja-JP" altLang="en-US" sz="2000">
                          <a:latin typeface="HGPｺﾞｼｯｸE" panose="020B0900000000000000" pitchFamily="50" charset="-128"/>
                          <a:ea typeface="HGPｺﾞｼｯｸE" panose="020B0900000000000000" pitchFamily="50" charset="-128"/>
                        </a:rPr>
                        <a:t>必要な配慮・支援（例）</a:t>
                      </a:r>
                    </a:p>
                  </a:txBody>
                  <a:tcPr>
                    <a:solidFill>
                      <a:srgbClr val="35A16B"/>
                    </a:solidFill>
                  </a:tcPr>
                </a:tc>
                <a:extLst>
                  <a:ext uri="{0D108BD9-81ED-4DB2-BD59-A6C34878D82A}">
                    <a16:rowId xmlns:a16="http://schemas.microsoft.com/office/drawing/2014/main" val="1759088867"/>
                  </a:ext>
                </a:extLst>
              </a:tr>
              <a:tr h="914884">
                <a:tc>
                  <a:txBody>
                    <a:bodyPr/>
                    <a:lstStyle/>
                    <a:p>
                      <a:pPr algn="l"/>
                      <a:r>
                        <a:rPr kumimoji="1" lang="ja-JP" altLang="en-US" sz="1600">
                          <a:solidFill>
                            <a:srgbClr val="404040"/>
                          </a:solidFill>
                          <a:latin typeface="HGPｺﾞｼｯｸE" panose="020B0900000000000000" pitchFamily="50" charset="-128"/>
                          <a:ea typeface="HGPｺﾞｼｯｸE" panose="020B0900000000000000" pitchFamily="50" charset="-128"/>
                        </a:rPr>
                        <a:t>知的障がい者</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txBody>
                  <a:tcPr anchor="ctr">
                    <a:lnR w="12700" cap="flat" cmpd="sng" algn="ctr">
                      <a:solidFill>
                        <a:srgbClr val="35A16B"/>
                      </a:solidFill>
                      <a:prstDash val="solid"/>
                      <a:round/>
                      <a:headEnd type="none" w="med" len="med"/>
                      <a:tailEnd type="none" w="med" len="med"/>
                    </a:lnR>
                    <a:solidFill>
                      <a:schemeClr val="bg1"/>
                    </a:solidFill>
                  </a:tcPr>
                </a:tc>
                <a:tc>
                  <a:txBody>
                    <a:bodyPr/>
                    <a:lstStyle/>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避難先での環境変化に対応できない</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情報が理解できない</a:t>
                      </a:r>
                    </a:p>
                  </a:txBody>
                  <a:tcPr anchor="ctr">
                    <a:lnL w="12700" cap="flat" cmpd="sng" algn="ctr">
                      <a:solidFill>
                        <a:srgbClr val="35A16B"/>
                      </a:solidFill>
                      <a:prstDash val="solid"/>
                      <a:round/>
                      <a:headEnd type="none" w="med" len="med"/>
                      <a:tailEnd type="none" w="med" len="med"/>
                    </a:lnL>
                    <a:lnR w="12700" cap="flat" cmpd="sng" algn="ctr">
                      <a:solidFill>
                        <a:srgbClr val="35A16B"/>
                      </a:solidFill>
                      <a:prstDash val="solid"/>
                      <a:round/>
                      <a:headEnd type="none" w="med" len="med"/>
                      <a:tailEnd type="none" w="med" len="med"/>
                    </a:lnR>
                    <a:solidFill>
                      <a:schemeClr val="bg1"/>
                    </a:solidFill>
                  </a:tcPr>
                </a:tc>
                <a:tc>
                  <a:txBody>
                    <a:bodyPr/>
                    <a:lstStyle/>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家族と一緒にいられる、落ち着いたスペース、個別の居室の提供</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家族を通じた情報等の提供</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txBody>
                  <a:tcPr anchor="ctr">
                    <a:lnL w="12700" cap="flat" cmpd="sng" algn="ctr">
                      <a:solidFill>
                        <a:srgbClr val="35A16B"/>
                      </a:solidFill>
                      <a:prstDash val="solid"/>
                      <a:round/>
                      <a:headEnd type="none" w="med" len="med"/>
                      <a:tailEnd type="none" w="med" len="med"/>
                    </a:lnL>
                    <a:solidFill>
                      <a:schemeClr val="bg1"/>
                    </a:solidFill>
                  </a:tcPr>
                </a:tc>
                <a:extLst>
                  <a:ext uri="{0D108BD9-81ED-4DB2-BD59-A6C34878D82A}">
                    <a16:rowId xmlns:a16="http://schemas.microsoft.com/office/drawing/2014/main" val="1858382958"/>
                  </a:ext>
                </a:extLst>
              </a:tr>
              <a:tr h="914884">
                <a:tc>
                  <a:txBody>
                    <a:bodyPr/>
                    <a:lstStyle/>
                    <a:p>
                      <a:pPr algn="l"/>
                      <a:r>
                        <a:rPr kumimoji="1" lang="ja-JP" altLang="en-US" sz="1600">
                          <a:solidFill>
                            <a:srgbClr val="404040"/>
                          </a:solidFill>
                          <a:latin typeface="HGPｺﾞｼｯｸE" panose="020B0900000000000000" pitchFamily="50" charset="-128"/>
                          <a:ea typeface="HGPｺﾞｼｯｸE" panose="020B0900000000000000" pitchFamily="50" charset="-128"/>
                        </a:rPr>
                        <a:t>視覚障がい者</a:t>
                      </a:r>
                    </a:p>
                  </a:txBody>
                  <a:tcPr anchor="ctr">
                    <a:lnR w="12700" cap="flat" cmpd="sng" algn="ctr">
                      <a:solidFill>
                        <a:srgbClr val="35A16B"/>
                      </a:solidFill>
                      <a:prstDash val="solid"/>
                      <a:round/>
                      <a:headEnd type="none" w="med" len="med"/>
                      <a:tailEnd type="none" w="med" len="med"/>
                    </a:lnR>
                  </a:tcPr>
                </a:tc>
                <a:tc>
                  <a:txBody>
                    <a:bodyPr/>
                    <a:lstStyle/>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目視による状況把握ができない</a:t>
                      </a:r>
                    </a:p>
                  </a:txBody>
                  <a:tcPr anchor="ctr">
                    <a:lnL w="12700" cap="flat" cmpd="sng" algn="ctr">
                      <a:solidFill>
                        <a:srgbClr val="35A16B"/>
                      </a:solidFill>
                      <a:prstDash val="solid"/>
                      <a:round/>
                      <a:headEnd type="none" w="med" len="med"/>
                      <a:tailEnd type="none" w="med" len="med"/>
                    </a:lnL>
                    <a:lnR w="12700" cap="flat" cmpd="sng" algn="ctr">
                      <a:solidFill>
                        <a:srgbClr val="35A16B"/>
                      </a:solidFill>
                      <a:prstDash val="solid"/>
                      <a:round/>
                      <a:headEnd type="none" w="med" len="med"/>
                      <a:tailEnd type="none" w="med" len="med"/>
                    </a:lnR>
                  </a:tcPr>
                </a:tc>
                <a:tc>
                  <a:txBody>
                    <a:bodyPr/>
                    <a:lstStyle/>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壁伝いにトイレなどに行くことができるような居住スペースの確保</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順路に手すりなどを設け、移動経路上に障害物を置かない</a:t>
                      </a:r>
                    </a:p>
                  </a:txBody>
                  <a:tcPr anchor="ctr">
                    <a:lnL w="12700" cap="flat" cmpd="sng" algn="ctr">
                      <a:solidFill>
                        <a:srgbClr val="35A16B"/>
                      </a:solidFill>
                      <a:prstDash val="solid"/>
                      <a:round/>
                      <a:headEnd type="none" w="med" len="med"/>
                      <a:tailEnd type="none" w="med" len="med"/>
                    </a:lnL>
                  </a:tcPr>
                </a:tc>
                <a:extLst>
                  <a:ext uri="{0D108BD9-81ED-4DB2-BD59-A6C34878D82A}">
                    <a16:rowId xmlns:a16="http://schemas.microsoft.com/office/drawing/2014/main" val="2149478255"/>
                  </a:ext>
                </a:extLst>
              </a:tr>
              <a:tr h="914884">
                <a:tc>
                  <a:txBody>
                    <a:bodyPr/>
                    <a:lstStyle/>
                    <a:p>
                      <a:pPr algn="l"/>
                      <a:r>
                        <a:rPr kumimoji="1" lang="ja-JP" altLang="en-US" sz="1600">
                          <a:solidFill>
                            <a:srgbClr val="404040"/>
                          </a:solidFill>
                          <a:latin typeface="HGPｺﾞｼｯｸE" panose="020B0900000000000000" pitchFamily="50" charset="-128"/>
                          <a:ea typeface="HGPｺﾞｼｯｸE" panose="020B0900000000000000" pitchFamily="50" charset="-128"/>
                        </a:rPr>
                        <a:t>聴覚障がい者</a:t>
                      </a:r>
                    </a:p>
                  </a:txBody>
                  <a:tcPr anchor="ctr">
                    <a:lnR w="12700" cap="flat" cmpd="sng" algn="ctr">
                      <a:solidFill>
                        <a:srgbClr val="35A16B"/>
                      </a:solidFill>
                      <a:prstDash val="solid"/>
                      <a:round/>
                      <a:headEnd type="none" w="med" len="med"/>
                      <a:tailEnd type="none" w="med" len="med"/>
                    </a:lnR>
                    <a:solidFill>
                      <a:schemeClr val="bg1"/>
                    </a:solidFill>
                  </a:tcPr>
                </a:tc>
                <a:tc>
                  <a:txBody>
                    <a:bodyPr/>
                    <a:lstStyle/>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音声による情報が伝わらない</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外見からは障がいがあることが分かりづらい</a:t>
                      </a:r>
                    </a:p>
                  </a:txBody>
                  <a:tcPr anchor="ctr">
                    <a:lnL w="12700" cap="flat" cmpd="sng" algn="ctr">
                      <a:solidFill>
                        <a:srgbClr val="35A16B"/>
                      </a:solidFill>
                      <a:prstDash val="solid"/>
                      <a:round/>
                      <a:headEnd type="none" w="med" len="med"/>
                      <a:tailEnd type="none" w="med" len="med"/>
                    </a:lnL>
                    <a:lnR w="12700" cap="flat" cmpd="sng" algn="ctr">
                      <a:solidFill>
                        <a:srgbClr val="35A16B"/>
                      </a:solidFill>
                      <a:prstDash val="solid"/>
                      <a:round/>
                      <a:headEnd type="none" w="med" len="med"/>
                      <a:tailEnd type="none" w="med" len="med"/>
                    </a:lnR>
                    <a:solidFill>
                      <a:schemeClr val="bg1"/>
                    </a:solidFill>
                  </a:tcPr>
                </a:tc>
                <a:tc>
                  <a:txBody>
                    <a:bodyPr/>
                    <a:lstStyle/>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手話通訳者、要約筆記者等の確保</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必要な情報は、リーフレットなどの印刷物や書き物によって伝達</a:t>
                      </a:r>
                    </a:p>
                  </a:txBody>
                  <a:tcPr anchor="ctr">
                    <a:lnL w="12700" cap="flat" cmpd="sng" algn="ctr">
                      <a:solidFill>
                        <a:srgbClr val="35A16B"/>
                      </a:solidFill>
                      <a:prstDash val="solid"/>
                      <a:round/>
                      <a:headEnd type="none" w="med" len="med"/>
                      <a:tailEnd type="none" w="med" len="med"/>
                    </a:lnL>
                    <a:solidFill>
                      <a:schemeClr val="bg1"/>
                    </a:solidFill>
                  </a:tcPr>
                </a:tc>
                <a:extLst>
                  <a:ext uri="{0D108BD9-81ED-4DB2-BD59-A6C34878D82A}">
                    <a16:rowId xmlns:a16="http://schemas.microsoft.com/office/drawing/2014/main" val="2921326099"/>
                  </a:ext>
                </a:extLst>
              </a:tr>
              <a:tr h="914884">
                <a:tc>
                  <a:txBody>
                    <a:bodyPr/>
                    <a:lstStyle/>
                    <a:p>
                      <a:pPr algn="l"/>
                      <a:r>
                        <a:rPr kumimoji="1" lang="ja-JP" altLang="en-US" sz="1600">
                          <a:solidFill>
                            <a:srgbClr val="404040"/>
                          </a:solidFill>
                          <a:latin typeface="HGPｺﾞｼｯｸE" panose="020B0900000000000000" pitchFamily="50" charset="-128"/>
                          <a:ea typeface="HGPｺﾞｼｯｸE" panose="020B0900000000000000" pitchFamily="50" charset="-128"/>
                        </a:rPr>
                        <a:t>精神障がい者</a:t>
                      </a:r>
                    </a:p>
                  </a:txBody>
                  <a:tcPr anchor="ctr">
                    <a:lnR w="12700" cap="flat" cmpd="sng" algn="ctr">
                      <a:solidFill>
                        <a:srgbClr val="35A16B"/>
                      </a:solidFill>
                      <a:prstDash val="solid"/>
                      <a:round/>
                      <a:headEnd type="none" w="med" len="med"/>
                      <a:tailEnd type="none" w="med" len="med"/>
                    </a:lnR>
                  </a:tcPr>
                </a:tc>
                <a:tc>
                  <a:txBody>
                    <a:bodyPr/>
                    <a:lstStyle/>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精神的動揺が激しくなる場合がある</a:t>
                      </a:r>
                    </a:p>
                  </a:txBody>
                  <a:tcPr anchor="ctr">
                    <a:lnL w="12700" cap="flat" cmpd="sng" algn="ctr">
                      <a:solidFill>
                        <a:srgbClr val="35A16B"/>
                      </a:solidFill>
                      <a:prstDash val="solid"/>
                      <a:round/>
                      <a:headEnd type="none" w="med" len="med"/>
                      <a:tailEnd type="none" w="med" len="med"/>
                    </a:lnL>
                    <a:lnR w="12700" cap="flat" cmpd="sng" algn="ctr">
                      <a:solidFill>
                        <a:srgbClr val="35A16B"/>
                      </a:solidFill>
                      <a:prstDash val="solid"/>
                      <a:round/>
                      <a:headEnd type="none" w="med" len="med"/>
                      <a:tailEnd type="none" w="med" len="med"/>
                    </a:lnR>
                  </a:tcPr>
                </a:tc>
                <a:tc>
                  <a:txBody>
                    <a:bodyPr/>
                    <a:lstStyle/>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服薬が継続できることの確認</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人前で安易に病名等を口にしない</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こころのケアチームの巡回や精神科医の診察が受けられるよう調整</a:t>
                      </a:r>
                    </a:p>
                  </a:txBody>
                  <a:tcPr anchor="ctr">
                    <a:lnL w="12700" cap="flat" cmpd="sng" algn="ctr">
                      <a:solidFill>
                        <a:srgbClr val="35A16B"/>
                      </a:solidFill>
                      <a:prstDash val="solid"/>
                      <a:round/>
                      <a:headEnd type="none" w="med" len="med"/>
                      <a:tailEnd type="none" w="med" len="med"/>
                    </a:lnL>
                  </a:tcPr>
                </a:tc>
                <a:extLst>
                  <a:ext uri="{0D108BD9-81ED-4DB2-BD59-A6C34878D82A}">
                    <a16:rowId xmlns:a16="http://schemas.microsoft.com/office/drawing/2014/main" val="1494194589"/>
                  </a:ext>
                </a:extLst>
              </a:tr>
            </a:tbl>
          </a:graphicData>
        </a:graphic>
      </p:graphicFrame>
    </p:spTree>
    <p:extLst>
      <p:ext uri="{BB962C8B-B14F-4D97-AF65-F5344CB8AC3E}">
        <p14:creationId xmlns:p14="http://schemas.microsoft.com/office/powerpoint/2010/main" val="41543609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タイトル 1">
            <a:extLst>
              <a:ext uri="{FF2B5EF4-FFF2-40B4-BE49-F238E27FC236}">
                <a16:creationId xmlns:a16="http://schemas.microsoft.com/office/drawing/2014/main" id="{A7246330-51FD-47BD-B603-5FDFE78CDCBC}"/>
              </a:ext>
            </a:extLst>
          </p:cNvPr>
          <p:cNvSpPr>
            <a:spLocks noGrp="1"/>
          </p:cNvSpPr>
          <p:nvPr>
            <p:ph type="title"/>
          </p:nvPr>
        </p:nvSpPr>
        <p:spPr>
          <a:xfrm>
            <a:off x="0" y="1"/>
            <a:ext cx="12192000" cy="659875"/>
          </a:xfrm>
          <a:solidFill>
            <a:srgbClr val="00B050"/>
          </a:solidFill>
        </p:spPr>
        <p:txBody>
          <a:bodyPr>
            <a:normAutofit/>
          </a:bodyPr>
          <a:lstStyle/>
          <a:p>
            <a:r>
              <a:rPr lang="ja-JP" altLang="en-US" sz="3200" dirty="0">
                <a:solidFill>
                  <a:schemeClr val="bg1"/>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要配慮者ごとの避難時や避難生活における配慮や</a:t>
            </a:r>
            <a:r>
              <a:rPr lang="ja-JP" altLang="en-US" sz="3200" dirty="0" smtClean="0">
                <a:solidFill>
                  <a:schemeClr val="bg1"/>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支援③</a:t>
            </a:r>
            <a:endParaRPr lang="ja-JP" altLang="en-US" sz="3200" dirty="0">
              <a:solidFill>
                <a:schemeClr val="bg1"/>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endParaRPr>
          </a:p>
        </p:txBody>
      </p:sp>
      <p:graphicFrame>
        <p:nvGraphicFramePr>
          <p:cNvPr id="2" name="表 2">
            <a:extLst>
              <a:ext uri="{FF2B5EF4-FFF2-40B4-BE49-F238E27FC236}">
                <a16:creationId xmlns:a16="http://schemas.microsoft.com/office/drawing/2014/main" id="{641474DD-4BC1-40F4-8F3F-820BC8569551}"/>
              </a:ext>
            </a:extLst>
          </p:cNvPr>
          <p:cNvGraphicFramePr>
            <a:graphicFrameLocks noGrp="1"/>
          </p:cNvGraphicFramePr>
          <p:nvPr>
            <p:extLst/>
          </p:nvPr>
        </p:nvGraphicFramePr>
        <p:xfrm>
          <a:off x="1746251" y="2350967"/>
          <a:ext cx="8699498" cy="4294157"/>
        </p:xfrm>
        <a:graphic>
          <a:graphicData uri="http://schemas.openxmlformats.org/drawingml/2006/table">
            <a:tbl>
              <a:tblPr firstRow="1" bandRow="1">
                <a:tableStyleId>{F5AB1C69-6EDB-4FF4-983F-18BD219EF322}</a:tableStyleId>
              </a:tblPr>
              <a:tblGrid>
                <a:gridCol w="2321773">
                  <a:extLst>
                    <a:ext uri="{9D8B030D-6E8A-4147-A177-3AD203B41FA5}">
                      <a16:colId xmlns:a16="http://schemas.microsoft.com/office/drawing/2014/main" val="731919039"/>
                    </a:ext>
                  </a:extLst>
                </a:gridCol>
                <a:gridCol w="3503691">
                  <a:extLst>
                    <a:ext uri="{9D8B030D-6E8A-4147-A177-3AD203B41FA5}">
                      <a16:colId xmlns:a16="http://schemas.microsoft.com/office/drawing/2014/main" val="3015551513"/>
                    </a:ext>
                  </a:extLst>
                </a:gridCol>
                <a:gridCol w="2874034">
                  <a:extLst>
                    <a:ext uri="{9D8B030D-6E8A-4147-A177-3AD203B41FA5}">
                      <a16:colId xmlns:a16="http://schemas.microsoft.com/office/drawing/2014/main" val="2316442270"/>
                    </a:ext>
                  </a:extLst>
                </a:gridCol>
              </a:tblGrid>
              <a:tr h="626165">
                <a:tc>
                  <a:txBody>
                    <a:bodyPr/>
                    <a:lstStyle/>
                    <a:p>
                      <a:pPr algn="ctr"/>
                      <a:r>
                        <a:rPr kumimoji="1" lang="ja-JP" altLang="en-US" sz="2000" dirty="0">
                          <a:latin typeface="HGPｺﾞｼｯｸE" panose="020B0900000000000000" pitchFamily="50" charset="-128"/>
                          <a:ea typeface="HGPｺﾞｼｯｸE" panose="020B0900000000000000" pitchFamily="50" charset="-128"/>
                        </a:rPr>
                        <a:t>困りごとを抱える方</a:t>
                      </a:r>
                    </a:p>
                  </a:txBody>
                  <a:tcPr>
                    <a:solidFill>
                      <a:srgbClr val="35A16B"/>
                    </a:solidFill>
                  </a:tcPr>
                </a:tc>
                <a:tc>
                  <a:txBody>
                    <a:bodyPr/>
                    <a:lstStyle/>
                    <a:p>
                      <a:pPr algn="ctr"/>
                      <a:r>
                        <a:rPr kumimoji="1" lang="ja-JP" altLang="en-US" sz="2000" dirty="0">
                          <a:latin typeface="HGPｺﾞｼｯｸE" panose="020B0900000000000000" pitchFamily="50" charset="-128"/>
                          <a:ea typeface="HGPｺﾞｼｯｸE" panose="020B0900000000000000" pitchFamily="50" charset="-128"/>
                        </a:rPr>
                        <a:t>困りごと</a:t>
                      </a:r>
                    </a:p>
                  </a:txBody>
                  <a:tcPr>
                    <a:solidFill>
                      <a:srgbClr val="35A16B"/>
                    </a:solidFill>
                  </a:tcPr>
                </a:tc>
                <a:tc>
                  <a:txBody>
                    <a:bodyPr/>
                    <a:lstStyle/>
                    <a:p>
                      <a:pPr algn="ctr"/>
                      <a:r>
                        <a:rPr kumimoji="1" lang="ja-JP" altLang="en-US" sz="2000" dirty="0">
                          <a:latin typeface="HGPｺﾞｼｯｸE" panose="020B0900000000000000" pitchFamily="50" charset="-128"/>
                          <a:ea typeface="HGPｺﾞｼｯｸE" panose="020B0900000000000000" pitchFamily="50" charset="-128"/>
                        </a:rPr>
                        <a:t>必要な配慮・支援（例）</a:t>
                      </a:r>
                    </a:p>
                  </a:txBody>
                  <a:tcPr>
                    <a:solidFill>
                      <a:srgbClr val="35A16B"/>
                    </a:solidFill>
                  </a:tcPr>
                </a:tc>
                <a:extLst>
                  <a:ext uri="{0D108BD9-81ED-4DB2-BD59-A6C34878D82A}">
                    <a16:rowId xmlns:a16="http://schemas.microsoft.com/office/drawing/2014/main" val="1759088867"/>
                  </a:ext>
                </a:extLst>
              </a:tr>
              <a:tr h="1222664">
                <a:tc>
                  <a:txBody>
                    <a:bodyPr/>
                    <a:lstStyle/>
                    <a:p>
                      <a:pPr algn="l"/>
                      <a:r>
                        <a:rPr kumimoji="1" lang="ja-JP" altLang="en-US" sz="1600" dirty="0">
                          <a:solidFill>
                            <a:srgbClr val="404040"/>
                          </a:solidFill>
                          <a:latin typeface="HGPｺﾞｼｯｸE" panose="020B0900000000000000" pitchFamily="50" charset="-128"/>
                          <a:ea typeface="HGPｺﾞｼｯｸE" panose="020B0900000000000000" pitchFamily="50" charset="-128"/>
                        </a:rPr>
                        <a:t>肢体不自由者</a:t>
                      </a:r>
                      <a:endParaRPr kumimoji="1" lang="en-US" altLang="ja-JP" sz="1600" dirty="0">
                        <a:solidFill>
                          <a:srgbClr val="404040"/>
                        </a:solidFill>
                        <a:latin typeface="HGPｺﾞｼｯｸE" panose="020B0900000000000000" pitchFamily="50" charset="-128"/>
                        <a:ea typeface="HGPｺﾞｼｯｸE" panose="020B0900000000000000" pitchFamily="50" charset="-128"/>
                      </a:endParaRPr>
                    </a:p>
                  </a:txBody>
                  <a:tcPr anchor="ctr">
                    <a:lnR w="12700" cap="flat" cmpd="sng" algn="ctr">
                      <a:solidFill>
                        <a:srgbClr val="35A16B"/>
                      </a:solidFill>
                      <a:prstDash val="solid"/>
                      <a:round/>
                      <a:headEnd type="none" w="med" len="med"/>
                      <a:tailEnd type="none" w="med" len="med"/>
                    </a:lnR>
                    <a:solidFill>
                      <a:schemeClr val="bg1"/>
                    </a:solidFill>
                  </a:tcPr>
                </a:tc>
                <a:tc>
                  <a:txBody>
                    <a:bodyPr/>
                    <a:lstStyle/>
                    <a:p>
                      <a:pPr marL="285750" indent="-285750">
                        <a:buFont typeface="Arial" panose="020B0604020202020204" pitchFamily="34" charset="0"/>
                        <a:buChar char="•"/>
                      </a:pPr>
                      <a:r>
                        <a:rPr kumimoji="1" lang="ja-JP" altLang="en-US" sz="1600" dirty="0">
                          <a:solidFill>
                            <a:srgbClr val="404040"/>
                          </a:solidFill>
                          <a:latin typeface="HGPｺﾞｼｯｸE" panose="020B0900000000000000" pitchFamily="50" charset="-128"/>
                          <a:ea typeface="HGPｺﾞｼｯｸE" panose="020B0900000000000000" pitchFamily="50" charset="-128"/>
                        </a:rPr>
                        <a:t>介護用品の</a:t>
                      </a:r>
                      <a:r>
                        <a:rPr kumimoji="1" lang="ja-JP" altLang="en-US" sz="1600" dirty="0" smtClean="0">
                          <a:solidFill>
                            <a:srgbClr val="404040"/>
                          </a:solidFill>
                          <a:latin typeface="HGPｺﾞｼｯｸE" panose="020B0900000000000000" pitchFamily="50" charset="-128"/>
                          <a:ea typeface="HGPｺﾞｼｯｸE" panose="020B0900000000000000" pitchFamily="50" charset="-128"/>
                        </a:rPr>
                        <a:t>持ち出しや確保を自ら行うこと</a:t>
                      </a:r>
                      <a:r>
                        <a:rPr kumimoji="1" lang="ja-JP" altLang="en-US" sz="1600" dirty="0">
                          <a:solidFill>
                            <a:srgbClr val="404040"/>
                          </a:solidFill>
                          <a:latin typeface="HGPｺﾞｼｯｸE" panose="020B0900000000000000" pitchFamily="50" charset="-128"/>
                          <a:ea typeface="HGPｺﾞｼｯｸE" panose="020B0900000000000000" pitchFamily="50" charset="-128"/>
                        </a:rPr>
                        <a:t>が困難</a:t>
                      </a:r>
                      <a:endParaRPr kumimoji="1" lang="en-US" altLang="ja-JP" sz="1600" dirty="0">
                        <a:solidFill>
                          <a:srgbClr val="404040"/>
                        </a:solidFill>
                        <a:latin typeface="HGPｺﾞｼｯｸE" panose="020B0900000000000000" pitchFamily="50" charset="-128"/>
                        <a:ea typeface="HGPｺﾞｼｯｸE" panose="020B0900000000000000" pitchFamily="50" charset="-128"/>
                      </a:endParaRPr>
                    </a:p>
                    <a:p>
                      <a:pPr marL="285750" indent="-285750">
                        <a:buFont typeface="Arial" panose="020B0604020202020204" pitchFamily="34" charset="0"/>
                        <a:buChar char="•"/>
                      </a:pPr>
                      <a:r>
                        <a:rPr kumimoji="1" lang="ja-JP" altLang="en-US" sz="1600" dirty="0">
                          <a:solidFill>
                            <a:srgbClr val="404040"/>
                          </a:solidFill>
                          <a:latin typeface="HGPｺﾞｼｯｸE" panose="020B0900000000000000" pitchFamily="50" charset="-128"/>
                          <a:ea typeface="HGPｺﾞｼｯｸE" panose="020B0900000000000000" pitchFamily="50" charset="-128"/>
                        </a:rPr>
                        <a:t>避難所を整備しても安全に利用できない方もいる</a:t>
                      </a:r>
                    </a:p>
                  </a:txBody>
                  <a:tcPr anchor="ctr">
                    <a:lnL w="12700" cap="flat" cmpd="sng" algn="ctr">
                      <a:solidFill>
                        <a:srgbClr val="35A16B"/>
                      </a:solidFill>
                      <a:prstDash val="solid"/>
                      <a:round/>
                      <a:headEnd type="none" w="med" len="med"/>
                      <a:tailEnd type="none" w="med" len="med"/>
                    </a:lnL>
                    <a:lnR w="12700" cap="flat" cmpd="sng" algn="ctr">
                      <a:solidFill>
                        <a:srgbClr val="35A16B"/>
                      </a:solidFill>
                      <a:prstDash val="solid"/>
                      <a:round/>
                      <a:headEnd type="none" w="med" len="med"/>
                      <a:tailEnd type="none" w="med" len="med"/>
                    </a:lnR>
                    <a:solidFill>
                      <a:schemeClr val="bg1"/>
                    </a:solidFill>
                  </a:tcPr>
                </a:tc>
                <a:tc>
                  <a:txBody>
                    <a:bodyPr/>
                    <a:lstStyle/>
                    <a:p>
                      <a:pPr marL="285750" indent="-285750">
                        <a:buFont typeface="Arial" panose="020B0604020202020204" pitchFamily="34" charset="0"/>
                        <a:buChar char="•"/>
                      </a:pPr>
                      <a:r>
                        <a:rPr kumimoji="1" lang="ja-JP" altLang="en-US" sz="1600" dirty="0">
                          <a:solidFill>
                            <a:srgbClr val="404040"/>
                          </a:solidFill>
                          <a:latin typeface="HGPｺﾞｼｯｸE" panose="020B0900000000000000" pitchFamily="50" charset="-128"/>
                          <a:ea typeface="HGPｺﾞｼｯｸE" panose="020B0900000000000000" pitchFamily="50" charset="-128"/>
                        </a:rPr>
                        <a:t>身体機能に合った、安全で利用可能なトイレ、ベッド、椅子などの用意</a:t>
                      </a:r>
                      <a:endParaRPr kumimoji="1" lang="en-US" altLang="ja-JP" sz="1600" dirty="0">
                        <a:solidFill>
                          <a:srgbClr val="404040"/>
                        </a:solidFill>
                        <a:latin typeface="HGPｺﾞｼｯｸE" panose="020B0900000000000000" pitchFamily="50" charset="-128"/>
                        <a:ea typeface="HGPｺﾞｼｯｸE" panose="020B0900000000000000" pitchFamily="50" charset="-128"/>
                      </a:endParaRPr>
                    </a:p>
                    <a:p>
                      <a:pPr marL="285750" indent="-285750">
                        <a:buFont typeface="Arial" panose="020B0604020202020204" pitchFamily="34" charset="0"/>
                        <a:buChar char="•"/>
                      </a:pPr>
                      <a:r>
                        <a:rPr kumimoji="1" lang="ja-JP" altLang="en-US" sz="1600" dirty="0">
                          <a:solidFill>
                            <a:srgbClr val="404040"/>
                          </a:solidFill>
                          <a:latin typeface="HGPｺﾞｼｯｸE" panose="020B0900000000000000" pitchFamily="50" charset="-128"/>
                          <a:ea typeface="HGPｺﾞｼｯｸE" panose="020B0900000000000000" pitchFamily="50" charset="-128"/>
                        </a:rPr>
                        <a:t>介助者や支援者の確保</a:t>
                      </a:r>
                    </a:p>
                  </a:txBody>
                  <a:tcPr anchor="ctr">
                    <a:lnL w="12700" cap="flat" cmpd="sng" algn="ctr">
                      <a:solidFill>
                        <a:srgbClr val="35A16B"/>
                      </a:solidFill>
                      <a:prstDash val="solid"/>
                      <a:round/>
                      <a:headEnd type="none" w="med" len="med"/>
                      <a:tailEnd type="none" w="med" len="med"/>
                    </a:lnL>
                    <a:solidFill>
                      <a:schemeClr val="bg1"/>
                    </a:solidFill>
                  </a:tcPr>
                </a:tc>
                <a:extLst>
                  <a:ext uri="{0D108BD9-81ED-4DB2-BD59-A6C34878D82A}">
                    <a16:rowId xmlns:a16="http://schemas.microsoft.com/office/drawing/2014/main" val="1858382958"/>
                  </a:ext>
                </a:extLst>
              </a:tr>
              <a:tr h="1222664">
                <a:tc>
                  <a:txBody>
                    <a:bodyPr/>
                    <a:lstStyle/>
                    <a:p>
                      <a:pPr algn="l"/>
                      <a:r>
                        <a:rPr kumimoji="1" lang="ja-JP" altLang="en-US" sz="1600" dirty="0">
                          <a:solidFill>
                            <a:srgbClr val="404040"/>
                          </a:solidFill>
                          <a:latin typeface="HGPｺﾞｼｯｸE" panose="020B0900000000000000" pitchFamily="50" charset="-128"/>
                          <a:ea typeface="HGPｺﾞｼｯｸE" panose="020B0900000000000000" pitchFamily="50" charset="-128"/>
                        </a:rPr>
                        <a:t>内部障がい者</a:t>
                      </a:r>
                      <a:endParaRPr kumimoji="1" lang="en-US" altLang="ja-JP" sz="1600" dirty="0">
                        <a:solidFill>
                          <a:srgbClr val="404040"/>
                        </a:solidFill>
                        <a:latin typeface="HGPｺﾞｼｯｸE" panose="020B0900000000000000" pitchFamily="50" charset="-128"/>
                        <a:ea typeface="HGPｺﾞｼｯｸE" panose="020B0900000000000000" pitchFamily="50" charset="-128"/>
                      </a:endParaRPr>
                    </a:p>
                    <a:p>
                      <a:pPr algn="l"/>
                      <a:r>
                        <a:rPr kumimoji="1" lang="ja-JP" altLang="en-US" sz="1600" dirty="0">
                          <a:solidFill>
                            <a:srgbClr val="404040"/>
                          </a:solidFill>
                          <a:latin typeface="HGPｺﾞｼｯｸE" panose="020B0900000000000000" pitchFamily="50" charset="-128"/>
                          <a:ea typeface="HGPｺﾞｼｯｸE" panose="020B0900000000000000" pitchFamily="50" charset="-128"/>
                        </a:rPr>
                        <a:t>難病患者</a:t>
                      </a:r>
                      <a:endParaRPr kumimoji="1" lang="en-US" altLang="ja-JP" sz="1600" dirty="0">
                        <a:solidFill>
                          <a:srgbClr val="404040"/>
                        </a:solidFill>
                        <a:latin typeface="HGPｺﾞｼｯｸE" panose="020B0900000000000000" pitchFamily="50" charset="-128"/>
                        <a:ea typeface="HGPｺﾞｼｯｸE" panose="020B0900000000000000" pitchFamily="50" charset="-128"/>
                      </a:endParaRPr>
                    </a:p>
                    <a:p>
                      <a:pPr algn="l"/>
                      <a:r>
                        <a:rPr kumimoji="1" lang="ja-JP" altLang="en-US" sz="1600" dirty="0">
                          <a:solidFill>
                            <a:srgbClr val="404040"/>
                          </a:solidFill>
                          <a:latin typeface="HGPｺﾞｼｯｸE" panose="020B0900000000000000" pitchFamily="50" charset="-128"/>
                          <a:ea typeface="HGPｺﾞｼｯｸE" panose="020B0900000000000000" pitchFamily="50" charset="-128"/>
                        </a:rPr>
                        <a:t>人工呼吸器使用者</a:t>
                      </a:r>
                    </a:p>
                  </a:txBody>
                  <a:tcPr anchor="ctr">
                    <a:lnR w="12700" cap="flat" cmpd="sng" algn="ctr">
                      <a:solidFill>
                        <a:srgbClr val="35A16B"/>
                      </a:solidFill>
                      <a:prstDash val="solid"/>
                      <a:round/>
                      <a:headEnd type="none" w="med" len="med"/>
                      <a:tailEnd type="none" w="med" len="med"/>
                    </a:lnR>
                  </a:tcPr>
                </a:tc>
                <a:tc>
                  <a:txBody>
                    <a:bodyPr/>
                    <a:lstStyle/>
                    <a:p>
                      <a:pPr marL="285750" indent="-285750">
                        <a:buFont typeface="Arial" panose="020B0604020202020204" pitchFamily="34" charset="0"/>
                        <a:buChar char="•"/>
                      </a:pPr>
                      <a:r>
                        <a:rPr kumimoji="1" lang="ja-JP" altLang="en-US" sz="1600" dirty="0">
                          <a:solidFill>
                            <a:srgbClr val="404040"/>
                          </a:solidFill>
                          <a:latin typeface="HGPｺﾞｼｯｸE" panose="020B0900000000000000" pitchFamily="50" charset="-128"/>
                          <a:ea typeface="HGPｺﾞｼｯｸE" panose="020B0900000000000000" pitchFamily="50" charset="-128"/>
                        </a:rPr>
                        <a:t>透析など</a:t>
                      </a:r>
                      <a:r>
                        <a:rPr kumimoji="1" lang="ja-JP" altLang="en-US" sz="1600" dirty="0" smtClean="0">
                          <a:solidFill>
                            <a:srgbClr val="404040"/>
                          </a:solidFill>
                          <a:latin typeface="HGPｺﾞｼｯｸE" panose="020B0900000000000000" pitchFamily="50" charset="-128"/>
                          <a:ea typeface="HGPｺﾞｼｯｸE" panose="020B0900000000000000" pitchFamily="50" charset="-128"/>
                        </a:rPr>
                        <a:t>、頻繁に専門機関の受診</a:t>
                      </a:r>
                      <a:r>
                        <a:rPr kumimoji="1" lang="ja-JP" altLang="en-US" sz="1600" dirty="0">
                          <a:solidFill>
                            <a:srgbClr val="404040"/>
                          </a:solidFill>
                          <a:latin typeface="HGPｺﾞｼｯｸE" panose="020B0900000000000000" pitchFamily="50" charset="-128"/>
                          <a:ea typeface="HGPｺﾞｼｯｸE" panose="020B0900000000000000" pitchFamily="50" charset="-128"/>
                        </a:rPr>
                        <a:t>を要する</a:t>
                      </a:r>
                      <a:endParaRPr kumimoji="1" lang="en-US" altLang="ja-JP" sz="1600" dirty="0">
                        <a:solidFill>
                          <a:srgbClr val="404040"/>
                        </a:solidFill>
                        <a:latin typeface="HGPｺﾞｼｯｸE" panose="020B0900000000000000" pitchFamily="50" charset="-128"/>
                        <a:ea typeface="HGPｺﾞｼｯｸE" panose="020B0900000000000000" pitchFamily="50" charset="-128"/>
                      </a:endParaRPr>
                    </a:p>
                    <a:p>
                      <a:pPr marL="285750" indent="-285750">
                        <a:buFont typeface="Arial" panose="020B0604020202020204" pitchFamily="34" charset="0"/>
                        <a:buChar char="•"/>
                      </a:pPr>
                      <a:r>
                        <a:rPr kumimoji="1" lang="ja-JP" altLang="en-US" sz="1600" dirty="0">
                          <a:solidFill>
                            <a:srgbClr val="404040"/>
                          </a:solidFill>
                          <a:latin typeface="HGPｺﾞｼｯｸE" panose="020B0900000000000000" pitchFamily="50" charset="-128"/>
                          <a:ea typeface="HGPｺﾞｼｯｸE" panose="020B0900000000000000" pitchFamily="50" charset="-128"/>
                        </a:rPr>
                        <a:t>常用の医療機器がある</a:t>
                      </a:r>
                      <a:endParaRPr kumimoji="1" lang="en-US" altLang="ja-JP" sz="1600" dirty="0">
                        <a:solidFill>
                          <a:srgbClr val="404040"/>
                        </a:solidFill>
                        <a:latin typeface="HGPｺﾞｼｯｸE" panose="020B0900000000000000" pitchFamily="50" charset="-128"/>
                        <a:ea typeface="HGPｺﾞｼｯｸE" panose="020B0900000000000000" pitchFamily="50" charset="-128"/>
                      </a:endParaRPr>
                    </a:p>
                    <a:p>
                      <a:pPr marL="285750" indent="-285750">
                        <a:buFont typeface="Arial" panose="020B0604020202020204" pitchFamily="34" charset="0"/>
                        <a:buChar char="•"/>
                      </a:pPr>
                      <a:r>
                        <a:rPr kumimoji="1" lang="ja-JP" altLang="en-US" sz="1600" dirty="0">
                          <a:solidFill>
                            <a:srgbClr val="404040"/>
                          </a:solidFill>
                          <a:latin typeface="HGPｺﾞｼｯｸE" panose="020B0900000000000000" pitchFamily="50" charset="-128"/>
                          <a:ea typeface="HGPｺﾞｼｯｸE" panose="020B0900000000000000" pitchFamily="50" charset="-128"/>
                        </a:rPr>
                        <a:t>人工肛門など、特殊措置を要する</a:t>
                      </a:r>
                    </a:p>
                  </a:txBody>
                  <a:tcPr anchor="ctr">
                    <a:lnL w="12700" cap="flat" cmpd="sng" algn="ctr">
                      <a:solidFill>
                        <a:srgbClr val="35A16B"/>
                      </a:solidFill>
                      <a:prstDash val="solid"/>
                      <a:round/>
                      <a:headEnd type="none" w="med" len="med"/>
                      <a:tailEnd type="none" w="med" len="med"/>
                    </a:lnL>
                    <a:lnR w="12700" cap="flat" cmpd="sng" algn="ctr">
                      <a:solidFill>
                        <a:srgbClr val="35A16B"/>
                      </a:solidFill>
                      <a:prstDash val="solid"/>
                      <a:round/>
                      <a:headEnd type="none" w="med" len="med"/>
                      <a:tailEnd type="none" w="med" len="med"/>
                    </a:lnR>
                  </a:tcPr>
                </a:tc>
                <a:tc>
                  <a:txBody>
                    <a:bodyPr/>
                    <a:lstStyle/>
                    <a:p>
                      <a:pPr marL="285750" indent="-285750">
                        <a:buFont typeface="Arial" panose="020B0604020202020204" pitchFamily="34" charset="0"/>
                        <a:buChar char="•"/>
                      </a:pPr>
                      <a:r>
                        <a:rPr kumimoji="1" lang="ja-JP" altLang="en-US" sz="1600" dirty="0">
                          <a:solidFill>
                            <a:srgbClr val="404040"/>
                          </a:solidFill>
                          <a:latin typeface="HGPｺﾞｼｯｸE" panose="020B0900000000000000" pitchFamily="50" charset="-128"/>
                          <a:ea typeface="HGPｺﾞｼｯｸE" panose="020B0900000000000000" pitchFamily="50" charset="-128"/>
                        </a:rPr>
                        <a:t>常時使用する医療機器、日常生活用具や薬の調達</a:t>
                      </a:r>
                      <a:endParaRPr kumimoji="1" lang="en-US" altLang="ja-JP" sz="1600" dirty="0">
                        <a:solidFill>
                          <a:srgbClr val="404040"/>
                        </a:solidFill>
                        <a:latin typeface="HGPｺﾞｼｯｸE" panose="020B0900000000000000" pitchFamily="50" charset="-128"/>
                        <a:ea typeface="HGPｺﾞｼｯｸE" panose="020B0900000000000000" pitchFamily="50" charset="-128"/>
                      </a:endParaRPr>
                    </a:p>
                    <a:p>
                      <a:pPr marL="285750" indent="-285750">
                        <a:buFont typeface="Arial" panose="020B0604020202020204" pitchFamily="34" charset="0"/>
                        <a:buChar char="•"/>
                      </a:pPr>
                      <a:r>
                        <a:rPr kumimoji="1" lang="ja-JP" altLang="en-US" sz="1600" dirty="0">
                          <a:solidFill>
                            <a:srgbClr val="404040"/>
                          </a:solidFill>
                          <a:latin typeface="HGPｺﾞｼｯｸE" panose="020B0900000000000000" pitchFamily="50" charset="-128"/>
                          <a:ea typeface="HGPｺﾞｼｯｸE" panose="020B0900000000000000" pitchFamily="50" charset="-128"/>
                        </a:rPr>
                        <a:t>医療機関の協力を得て、巡回診療の実施</a:t>
                      </a:r>
                    </a:p>
                  </a:txBody>
                  <a:tcPr anchor="ctr">
                    <a:lnL w="12700" cap="flat" cmpd="sng" algn="ctr">
                      <a:solidFill>
                        <a:srgbClr val="35A16B"/>
                      </a:solidFill>
                      <a:prstDash val="solid"/>
                      <a:round/>
                      <a:headEnd type="none" w="med" len="med"/>
                      <a:tailEnd type="none" w="med" len="med"/>
                    </a:lnL>
                  </a:tcPr>
                </a:tc>
                <a:extLst>
                  <a:ext uri="{0D108BD9-81ED-4DB2-BD59-A6C34878D82A}">
                    <a16:rowId xmlns:a16="http://schemas.microsoft.com/office/drawing/2014/main" val="2149478255"/>
                  </a:ext>
                </a:extLst>
              </a:tr>
              <a:tr h="1222664">
                <a:tc>
                  <a:txBody>
                    <a:bodyPr/>
                    <a:lstStyle/>
                    <a:p>
                      <a:pPr algn="l"/>
                      <a:r>
                        <a:rPr kumimoji="1" lang="ja-JP" altLang="en-US" sz="1600" dirty="0">
                          <a:solidFill>
                            <a:srgbClr val="404040"/>
                          </a:solidFill>
                          <a:latin typeface="HGPｺﾞｼｯｸE" panose="020B0900000000000000" pitchFamily="50" charset="-128"/>
                          <a:ea typeface="HGPｺﾞｼｯｸE" panose="020B0900000000000000" pitchFamily="50" charset="-128"/>
                        </a:rPr>
                        <a:t>在宅で療養している方</a:t>
                      </a:r>
                    </a:p>
                  </a:txBody>
                  <a:tcPr anchor="ctr">
                    <a:lnR w="12700" cap="flat" cmpd="sng" algn="ctr">
                      <a:solidFill>
                        <a:srgbClr val="35A16B"/>
                      </a:solidFill>
                      <a:prstDash val="solid"/>
                      <a:round/>
                      <a:headEnd type="none" w="med" len="med"/>
                      <a:tailEnd type="none" w="med" len="med"/>
                    </a:lnR>
                    <a:solidFill>
                      <a:schemeClr val="bg1"/>
                    </a:solidFill>
                  </a:tcPr>
                </a:tc>
                <a:tc>
                  <a:txBody>
                    <a:bodyPr/>
                    <a:lstStyle/>
                    <a:p>
                      <a:pPr marL="285750" indent="-285750">
                        <a:buFont typeface="Arial" panose="020B0604020202020204" pitchFamily="34" charset="0"/>
                        <a:buChar char="•"/>
                      </a:pPr>
                      <a:r>
                        <a:rPr kumimoji="1" lang="ja-JP" altLang="en-US" sz="1600" dirty="0">
                          <a:solidFill>
                            <a:srgbClr val="404040"/>
                          </a:solidFill>
                          <a:latin typeface="HGPｺﾞｼｯｸE" panose="020B0900000000000000" pitchFamily="50" charset="-128"/>
                          <a:ea typeface="HGPｺﾞｼｯｸE" panose="020B0900000000000000" pitchFamily="50" charset="-128"/>
                        </a:rPr>
                        <a:t>素早い行動や集団での行動が困難</a:t>
                      </a:r>
                      <a:endParaRPr kumimoji="1" lang="en-US" altLang="ja-JP" sz="1600" dirty="0">
                        <a:solidFill>
                          <a:srgbClr val="404040"/>
                        </a:solidFill>
                        <a:latin typeface="HGPｺﾞｼｯｸE" panose="020B0900000000000000" pitchFamily="50" charset="-128"/>
                        <a:ea typeface="HGPｺﾞｼｯｸE" panose="020B0900000000000000" pitchFamily="50" charset="-128"/>
                      </a:endParaRPr>
                    </a:p>
                    <a:p>
                      <a:pPr marL="285750" indent="-285750">
                        <a:buFont typeface="Arial" panose="020B0604020202020204" pitchFamily="34" charset="0"/>
                        <a:buChar char="•"/>
                      </a:pPr>
                      <a:r>
                        <a:rPr kumimoji="1" lang="ja-JP" altLang="en-US" sz="1600" dirty="0">
                          <a:solidFill>
                            <a:srgbClr val="404040"/>
                          </a:solidFill>
                          <a:latin typeface="HGPｺﾞｼｯｸE" panose="020B0900000000000000" pitchFamily="50" charset="-128"/>
                          <a:ea typeface="HGPｺﾞｼｯｸE" panose="020B0900000000000000" pitchFamily="50" charset="-128"/>
                        </a:rPr>
                        <a:t>補聴器やストーマ用装具、酸素ボンベ、歩行器等、生活をする上で必要な医療機器が必要</a:t>
                      </a:r>
                    </a:p>
                  </a:txBody>
                  <a:tcPr anchor="ctr">
                    <a:lnL w="12700" cap="flat" cmpd="sng" algn="ctr">
                      <a:solidFill>
                        <a:srgbClr val="35A16B"/>
                      </a:solidFill>
                      <a:prstDash val="solid"/>
                      <a:round/>
                      <a:headEnd type="none" w="med" len="med"/>
                      <a:tailEnd type="none" w="med" len="med"/>
                    </a:lnL>
                    <a:lnR w="12700" cap="flat" cmpd="sng" algn="ctr">
                      <a:solidFill>
                        <a:srgbClr val="35A16B"/>
                      </a:solidFill>
                      <a:prstDash val="solid"/>
                      <a:round/>
                      <a:headEnd type="none" w="med" len="med"/>
                      <a:tailEnd type="none" w="med" len="med"/>
                    </a:lnR>
                    <a:solidFill>
                      <a:schemeClr val="bg1"/>
                    </a:solidFill>
                  </a:tcPr>
                </a:tc>
                <a:tc>
                  <a:txBody>
                    <a:bodyPr/>
                    <a:lstStyle/>
                    <a:p>
                      <a:pPr marL="285750" indent="-285750">
                        <a:buFont typeface="Arial" panose="020B0604020202020204" pitchFamily="34" charset="0"/>
                        <a:buChar char="•"/>
                      </a:pPr>
                      <a:r>
                        <a:rPr kumimoji="1" lang="ja-JP" altLang="en-US" sz="1600" dirty="0">
                          <a:solidFill>
                            <a:srgbClr val="404040"/>
                          </a:solidFill>
                          <a:latin typeface="HGPｺﾞｼｯｸE" panose="020B0900000000000000" pitchFamily="50" charset="-128"/>
                          <a:ea typeface="HGPｺﾞｼｯｸE" panose="020B0900000000000000" pitchFamily="50" charset="-128"/>
                        </a:rPr>
                        <a:t>介助者や支援者を確保</a:t>
                      </a:r>
                      <a:endParaRPr kumimoji="1" lang="en-US" altLang="ja-JP" sz="1600" dirty="0">
                        <a:solidFill>
                          <a:srgbClr val="404040"/>
                        </a:solidFill>
                        <a:latin typeface="HGPｺﾞｼｯｸE" panose="020B0900000000000000" pitchFamily="50" charset="-128"/>
                        <a:ea typeface="HGPｺﾞｼｯｸE" panose="020B0900000000000000" pitchFamily="50" charset="-128"/>
                      </a:endParaRPr>
                    </a:p>
                    <a:p>
                      <a:pPr marL="285750" indent="-285750">
                        <a:buFont typeface="Arial" panose="020B0604020202020204" pitchFamily="34" charset="0"/>
                        <a:buChar char="•"/>
                      </a:pPr>
                      <a:r>
                        <a:rPr kumimoji="1" lang="ja-JP" altLang="en-US" sz="1600" dirty="0">
                          <a:solidFill>
                            <a:srgbClr val="404040"/>
                          </a:solidFill>
                          <a:latin typeface="HGPｺﾞｼｯｸE" panose="020B0900000000000000" pitchFamily="50" charset="-128"/>
                          <a:ea typeface="HGPｺﾞｼｯｸE" panose="020B0900000000000000" pitchFamily="50" charset="-128"/>
                        </a:rPr>
                        <a:t>機材の手配</a:t>
                      </a:r>
                    </a:p>
                  </a:txBody>
                  <a:tcPr anchor="ctr">
                    <a:lnL w="12700" cap="flat" cmpd="sng" algn="ctr">
                      <a:solidFill>
                        <a:srgbClr val="35A16B"/>
                      </a:solidFill>
                      <a:prstDash val="solid"/>
                      <a:round/>
                      <a:headEnd type="none" w="med" len="med"/>
                      <a:tailEnd type="none" w="med" len="med"/>
                    </a:lnL>
                    <a:solidFill>
                      <a:schemeClr val="bg1"/>
                    </a:solidFill>
                  </a:tcPr>
                </a:tc>
                <a:extLst>
                  <a:ext uri="{0D108BD9-81ED-4DB2-BD59-A6C34878D82A}">
                    <a16:rowId xmlns:a16="http://schemas.microsoft.com/office/drawing/2014/main" val="2921326099"/>
                  </a:ext>
                </a:extLst>
              </a:tr>
            </a:tbl>
          </a:graphicData>
        </a:graphic>
      </p:graphicFrame>
      <p:sp>
        <p:nvSpPr>
          <p:cNvPr id="13" name="正方形/長方形 12">
            <a:extLst>
              <a:ext uri="{FF2B5EF4-FFF2-40B4-BE49-F238E27FC236}">
                <a16:creationId xmlns:a16="http://schemas.microsoft.com/office/drawing/2014/main" id="{1102FB36-53D0-4295-88D3-196B891C31D1}"/>
              </a:ext>
            </a:extLst>
          </p:cNvPr>
          <p:cNvSpPr/>
          <p:nvPr/>
        </p:nvSpPr>
        <p:spPr>
          <a:xfrm>
            <a:off x="1746251" y="1137966"/>
            <a:ext cx="8501231" cy="1037853"/>
          </a:xfrm>
          <a:prstGeom prst="rect">
            <a:avLst/>
          </a:prstGeom>
          <a:solidFill>
            <a:schemeClr val="bg1"/>
          </a:solid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srgbClr val="404040"/>
                </a:solidFill>
                <a:effectLst/>
                <a:uLnTx/>
                <a:uFillTx/>
                <a:latin typeface="HGPｺﾞｼｯｸE" panose="020B0900000000000000" pitchFamily="50" charset="-128"/>
                <a:ea typeface="HGPｺﾞｼｯｸE" panose="020B0900000000000000" pitchFamily="50" charset="-128"/>
                <a:cs typeface="+mn-cs"/>
              </a:rPr>
              <a:t>要配慮者のそれぞれの特性に応じた、配慮や支援が必要になります</a:t>
            </a:r>
            <a:endParaRPr kumimoji="0" lang="en-US" altLang="ja-JP" sz="2800" b="1" i="0" u="none" strike="noStrike" kern="1200" cap="none" spc="0" normalizeH="0" baseline="0" noProof="0" dirty="0">
              <a:ln>
                <a:noFill/>
              </a:ln>
              <a:solidFill>
                <a:srgbClr val="404040"/>
              </a:solidFill>
              <a:effectLst/>
              <a:uLnTx/>
              <a:uFillTx/>
              <a:latin typeface="HGPｺﾞｼｯｸE" panose="020B0900000000000000" pitchFamily="50" charset="-128"/>
              <a:ea typeface="HGPｺﾞｼｯｸE" panose="020B0900000000000000" pitchFamily="50" charset="-128"/>
              <a:cs typeface="+mn-cs"/>
            </a:endParaRPr>
          </a:p>
        </p:txBody>
      </p:sp>
      <p:sp>
        <p:nvSpPr>
          <p:cNvPr id="8" name="スライド番号プレースホルダー 3">
            <a:extLst>
              <a:ext uri="{FF2B5EF4-FFF2-40B4-BE49-F238E27FC236}">
                <a16:creationId xmlns:a16="http://schemas.microsoft.com/office/drawing/2014/main" id="{82088444-4A2C-4F10-9501-0DDC191B5C81}"/>
              </a:ext>
            </a:extLst>
          </p:cNvPr>
          <p:cNvSpPr txBox="1">
            <a:spLocks/>
          </p:cNvSpPr>
          <p:nvPr/>
        </p:nvSpPr>
        <p:spPr>
          <a:xfrm>
            <a:off x="9109364" y="6279999"/>
            <a:ext cx="2057400" cy="365125"/>
          </a:xfrm>
          <a:prstGeom prst="rect">
            <a:avLst/>
          </a:prstGeom>
        </p:spPr>
        <p:txBody>
          <a:bodyPr/>
          <a:lstStyle>
            <a:defPPr>
              <a:defRPr lang="en-US"/>
            </a:defPPr>
            <a:lvl1pPr marL="0" algn="r" defTabSz="457200" rtl="0" eaLnBrk="1" latinLnBrk="0" hangingPunct="1">
              <a:defRPr sz="1600" kern="120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noProof="0" dirty="0" smtClean="0">
                <a:ln>
                  <a:noFill/>
                </a:ln>
                <a:solidFill>
                  <a:prstClr val="black">
                    <a:lumMod val="75000"/>
                    <a:lumOff val="25000"/>
                  </a:prstClr>
                </a:solidFill>
                <a:effectLst/>
                <a:uLnTx/>
                <a:uFillTx/>
                <a:latin typeface="+mn-lt"/>
                <a:ea typeface="HGPｺﾞｼｯｸE" panose="020B0900000000000000" pitchFamily="50" charset="-128"/>
                <a:cs typeface="+mn-cs"/>
              </a:rPr>
              <a:t>24</a:t>
            </a:r>
            <a:endParaRPr kumimoji="1" lang="ja-JP" altLang="en-US" sz="1200" b="0" i="0" u="none" strike="noStrike" kern="1200" cap="none" spc="0" normalizeH="0" noProof="0" dirty="0">
              <a:ln>
                <a:noFill/>
              </a:ln>
              <a:solidFill>
                <a:prstClr val="black">
                  <a:lumMod val="75000"/>
                  <a:lumOff val="25000"/>
                </a:prstClr>
              </a:solidFill>
              <a:effectLst/>
              <a:uLnTx/>
              <a:uFillTx/>
              <a:latin typeface="+mn-lt"/>
              <a:ea typeface="HGPｺﾞｼｯｸE" panose="020B0900000000000000" pitchFamily="50" charset="-128"/>
              <a:cs typeface="+mn-cs"/>
            </a:endParaRPr>
          </a:p>
        </p:txBody>
      </p:sp>
    </p:spTree>
    <p:extLst>
      <p:ext uri="{BB962C8B-B14F-4D97-AF65-F5344CB8AC3E}">
        <p14:creationId xmlns:p14="http://schemas.microsoft.com/office/powerpoint/2010/main" val="15384520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2088444-4A2C-4F10-9501-0DDC191B5C81}"/>
              </a:ext>
            </a:extLst>
          </p:cNvPr>
          <p:cNvSpPr>
            <a:spLocks noGrp="1"/>
          </p:cNvSpPr>
          <p:nvPr>
            <p:ph type="sldNum" sz="quarter" idx="12"/>
          </p:nvPr>
        </p:nvSpPr>
        <p:spPr>
          <a:xfrm>
            <a:off x="9106355" y="6127750"/>
            <a:ext cx="2057400" cy="365125"/>
          </a:xfrm>
        </p:spPr>
        <p:txBody>
          <a:bodyPr/>
          <a:lstStyle/>
          <a:p>
            <a:r>
              <a:rPr kumimoji="1" lang="en-US" altLang="ja-JP" dirty="0" smtClean="0"/>
              <a:t>25</a:t>
            </a:r>
            <a:endParaRPr kumimoji="1" lang="ja-JP" altLang="en-US" dirty="0"/>
          </a:p>
        </p:txBody>
      </p:sp>
      <p:sp>
        <p:nvSpPr>
          <p:cNvPr id="5" name="タイトル 4">
            <a:extLst>
              <a:ext uri="{FF2B5EF4-FFF2-40B4-BE49-F238E27FC236}">
                <a16:creationId xmlns:a16="http://schemas.microsoft.com/office/drawing/2014/main" id="{B429BB3F-47DC-4B01-8D25-815740FE8EF7}"/>
              </a:ext>
            </a:extLst>
          </p:cNvPr>
          <p:cNvSpPr>
            <a:spLocks noGrp="1"/>
          </p:cNvSpPr>
          <p:nvPr>
            <p:ph type="title"/>
          </p:nvPr>
        </p:nvSpPr>
        <p:spPr>
          <a:xfrm>
            <a:off x="0" y="44152"/>
            <a:ext cx="12192000" cy="663256"/>
          </a:xfrm>
          <a:solidFill>
            <a:srgbClr val="00B050"/>
          </a:solidFill>
        </p:spPr>
        <p:txBody>
          <a:bodyPr>
            <a:normAutofit/>
          </a:bodyPr>
          <a:lstStyle/>
          <a:p>
            <a:r>
              <a:rPr lang="ja-JP" altLang="en-US" sz="3200" dirty="0">
                <a:solidFill>
                  <a:schemeClr val="bg1"/>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要配慮者ごとの避難時や避難生活における配慮や支援④</a:t>
            </a:r>
          </a:p>
        </p:txBody>
      </p:sp>
      <p:sp>
        <p:nvSpPr>
          <p:cNvPr id="9" name="正方形/長方形 8">
            <a:extLst>
              <a:ext uri="{FF2B5EF4-FFF2-40B4-BE49-F238E27FC236}">
                <a16:creationId xmlns:a16="http://schemas.microsoft.com/office/drawing/2014/main" id="{F7BBC4E6-CE27-47C7-8ADB-29F208E37AF7}"/>
              </a:ext>
            </a:extLst>
          </p:cNvPr>
          <p:cNvSpPr/>
          <p:nvPr/>
        </p:nvSpPr>
        <p:spPr>
          <a:xfrm>
            <a:off x="2822331" y="852855"/>
            <a:ext cx="6777457" cy="1186960"/>
          </a:xfrm>
          <a:prstGeom prst="rect">
            <a:avLst/>
          </a:prstGeom>
          <a:solidFill>
            <a:schemeClr val="bg1"/>
          </a:solid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rgbClr val="404040"/>
                </a:solidFill>
                <a:latin typeface="HGPｺﾞｼｯｸE" panose="020B0900000000000000" pitchFamily="50" charset="-128"/>
                <a:ea typeface="HGPｺﾞｼｯｸE" panose="020B0900000000000000" pitchFamily="50" charset="-128"/>
              </a:rPr>
              <a:t>要配慮者のそれぞれの特性に応じた、</a:t>
            </a:r>
            <a:endParaRPr lang="en-US" altLang="ja-JP" sz="2800" dirty="0">
              <a:solidFill>
                <a:srgbClr val="404040"/>
              </a:solidFill>
              <a:latin typeface="HGPｺﾞｼｯｸE" panose="020B0900000000000000" pitchFamily="50" charset="-128"/>
              <a:ea typeface="HGPｺﾞｼｯｸE" panose="020B0900000000000000" pitchFamily="50" charset="-128"/>
            </a:endParaRPr>
          </a:p>
          <a:p>
            <a:r>
              <a:rPr lang="ja-JP" altLang="en-US" sz="2800" dirty="0">
                <a:solidFill>
                  <a:srgbClr val="404040"/>
                </a:solidFill>
                <a:latin typeface="HGPｺﾞｼｯｸE" panose="020B0900000000000000" pitchFamily="50" charset="-128"/>
                <a:ea typeface="HGPｺﾞｼｯｸE" panose="020B0900000000000000" pitchFamily="50" charset="-128"/>
              </a:rPr>
              <a:t>配慮や支援が必要になります</a:t>
            </a:r>
            <a:endParaRPr lang="en-US" altLang="ja-JP" sz="2800" dirty="0">
              <a:solidFill>
                <a:srgbClr val="404040"/>
              </a:solidFill>
              <a:latin typeface="HGPｺﾞｼｯｸE" panose="020B0900000000000000" pitchFamily="50" charset="-128"/>
              <a:ea typeface="HGPｺﾞｼｯｸE" panose="020B0900000000000000" pitchFamily="50" charset="-128"/>
            </a:endParaRPr>
          </a:p>
        </p:txBody>
      </p:sp>
      <p:graphicFrame>
        <p:nvGraphicFramePr>
          <p:cNvPr id="7" name="表 2">
            <a:extLst>
              <a:ext uri="{FF2B5EF4-FFF2-40B4-BE49-F238E27FC236}">
                <a16:creationId xmlns:a16="http://schemas.microsoft.com/office/drawing/2014/main" id="{04E97650-65BC-4FEF-87F5-C1797FF8DAEA}"/>
              </a:ext>
            </a:extLst>
          </p:cNvPr>
          <p:cNvGraphicFramePr>
            <a:graphicFrameLocks noGrp="1"/>
          </p:cNvGraphicFramePr>
          <p:nvPr/>
        </p:nvGraphicFramePr>
        <p:xfrm>
          <a:off x="1746251" y="2151984"/>
          <a:ext cx="8699498" cy="2896315"/>
        </p:xfrm>
        <a:graphic>
          <a:graphicData uri="http://schemas.openxmlformats.org/drawingml/2006/table">
            <a:tbl>
              <a:tblPr firstRow="1" bandRow="1">
                <a:tableStyleId>{F5AB1C69-6EDB-4FF4-983F-18BD219EF322}</a:tableStyleId>
              </a:tblPr>
              <a:tblGrid>
                <a:gridCol w="2249345">
                  <a:extLst>
                    <a:ext uri="{9D8B030D-6E8A-4147-A177-3AD203B41FA5}">
                      <a16:colId xmlns:a16="http://schemas.microsoft.com/office/drawing/2014/main" val="731919039"/>
                    </a:ext>
                  </a:extLst>
                </a:gridCol>
                <a:gridCol w="3331675">
                  <a:extLst>
                    <a:ext uri="{9D8B030D-6E8A-4147-A177-3AD203B41FA5}">
                      <a16:colId xmlns:a16="http://schemas.microsoft.com/office/drawing/2014/main" val="3015551513"/>
                    </a:ext>
                  </a:extLst>
                </a:gridCol>
                <a:gridCol w="3118478">
                  <a:extLst>
                    <a:ext uri="{9D8B030D-6E8A-4147-A177-3AD203B41FA5}">
                      <a16:colId xmlns:a16="http://schemas.microsoft.com/office/drawing/2014/main" val="2316442270"/>
                    </a:ext>
                  </a:extLst>
                </a:gridCol>
              </a:tblGrid>
              <a:tr h="408337">
                <a:tc>
                  <a:txBody>
                    <a:bodyPr/>
                    <a:lstStyle/>
                    <a:p>
                      <a:pPr algn="ctr"/>
                      <a:r>
                        <a:rPr kumimoji="1" lang="ja-JP" altLang="en-US" sz="2000">
                          <a:latin typeface="HGPｺﾞｼｯｸE" panose="020B0900000000000000" pitchFamily="50" charset="-128"/>
                          <a:ea typeface="HGPｺﾞｼｯｸE" panose="020B0900000000000000" pitchFamily="50" charset="-128"/>
                        </a:rPr>
                        <a:t>困りごとを抱える方</a:t>
                      </a:r>
                    </a:p>
                  </a:txBody>
                  <a:tcPr>
                    <a:solidFill>
                      <a:srgbClr val="35A16B"/>
                    </a:solidFill>
                  </a:tcPr>
                </a:tc>
                <a:tc>
                  <a:txBody>
                    <a:bodyPr/>
                    <a:lstStyle/>
                    <a:p>
                      <a:pPr algn="ctr"/>
                      <a:r>
                        <a:rPr kumimoji="1" lang="ja-JP" altLang="en-US" sz="2000">
                          <a:latin typeface="HGPｺﾞｼｯｸE" panose="020B0900000000000000" pitchFamily="50" charset="-128"/>
                          <a:ea typeface="HGPｺﾞｼｯｸE" panose="020B0900000000000000" pitchFamily="50" charset="-128"/>
                        </a:rPr>
                        <a:t>困りごと</a:t>
                      </a:r>
                    </a:p>
                  </a:txBody>
                  <a:tcPr>
                    <a:solidFill>
                      <a:srgbClr val="35A16B"/>
                    </a:solidFill>
                  </a:tcPr>
                </a:tc>
                <a:tc>
                  <a:txBody>
                    <a:bodyPr/>
                    <a:lstStyle/>
                    <a:p>
                      <a:pPr algn="ctr"/>
                      <a:r>
                        <a:rPr kumimoji="1" lang="ja-JP" altLang="en-US" sz="2000">
                          <a:latin typeface="HGPｺﾞｼｯｸE" panose="020B0900000000000000" pitchFamily="50" charset="-128"/>
                          <a:ea typeface="HGPｺﾞｼｯｸE" panose="020B0900000000000000" pitchFamily="50" charset="-128"/>
                        </a:rPr>
                        <a:t>必要な配慮・支援（例）</a:t>
                      </a:r>
                    </a:p>
                  </a:txBody>
                  <a:tcPr>
                    <a:solidFill>
                      <a:srgbClr val="35A16B"/>
                    </a:solidFill>
                  </a:tcPr>
                </a:tc>
                <a:extLst>
                  <a:ext uri="{0D108BD9-81ED-4DB2-BD59-A6C34878D82A}">
                    <a16:rowId xmlns:a16="http://schemas.microsoft.com/office/drawing/2014/main" val="1759088867"/>
                  </a:ext>
                </a:extLst>
              </a:tr>
              <a:tr h="2487978">
                <a:tc>
                  <a:txBody>
                    <a:bodyPr/>
                    <a:lstStyle/>
                    <a:p>
                      <a:pPr algn="l"/>
                      <a:r>
                        <a:rPr kumimoji="1" lang="ja-JP" altLang="en-US" sz="1600">
                          <a:solidFill>
                            <a:srgbClr val="404040"/>
                          </a:solidFill>
                          <a:latin typeface="HGPｺﾞｼｯｸE" panose="020B0900000000000000" pitchFamily="50" charset="-128"/>
                          <a:ea typeface="HGPｺﾞｼｯｸE" panose="020B0900000000000000" pitchFamily="50" charset="-128"/>
                        </a:rPr>
                        <a:t>妊産婦</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p>
                      <a:pPr algn="l"/>
                      <a:r>
                        <a:rPr kumimoji="1" lang="ja-JP" altLang="en-US" sz="1600">
                          <a:solidFill>
                            <a:srgbClr val="404040"/>
                          </a:solidFill>
                          <a:latin typeface="HGPｺﾞｼｯｸE" panose="020B0900000000000000" pitchFamily="50" charset="-128"/>
                          <a:ea typeface="HGPｺﾞｼｯｸE" panose="020B0900000000000000" pitchFamily="50" charset="-128"/>
                        </a:rPr>
                        <a:t>乳幼児</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txBody>
                  <a:tcPr anchor="ctr">
                    <a:lnR w="12700" cap="flat" cmpd="sng" algn="ctr">
                      <a:solidFill>
                        <a:srgbClr val="35A16B"/>
                      </a:solidFill>
                      <a:prstDash val="solid"/>
                      <a:round/>
                      <a:headEnd type="none" w="med" len="med"/>
                      <a:tailEnd type="none" w="med" len="med"/>
                    </a:lnR>
                    <a:solidFill>
                      <a:schemeClr val="bg1"/>
                    </a:solidFill>
                  </a:tcPr>
                </a:tc>
                <a:tc>
                  <a:txBody>
                    <a:bodyPr/>
                    <a:lstStyle/>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素早い行動ができない</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一人で行動ができない</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ゆっくり体を伸ばして休む場所がない</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授乳スペースがない</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子どもの夜泣きが気になる</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ミルクやオムツが必要</a:t>
                      </a:r>
                    </a:p>
                  </a:txBody>
                  <a:tcPr anchor="ctr">
                    <a:lnL w="12700" cap="flat" cmpd="sng" algn="ctr">
                      <a:solidFill>
                        <a:srgbClr val="35A16B"/>
                      </a:solidFill>
                      <a:prstDash val="solid"/>
                      <a:round/>
                      <a:headEnd type="none" w="med" len="med"/>
                      <a:tailEnd type="none" w="med" len="med"/>
                    </a:lnL>
                    <a:lnR w="12700" cap="flat" cmpd="sng" algn="ctr">
                      <a:solidFill>
                        <a:srgbClr val="35A16B"/>
                      </a:solidFill>
                      <a:prstDash val="solid"/>
                      <a:round/>
                      <a:headEnd type="none" w="med" len="med"/>
                      <a:tailEnd type="none" w="med" len="med"/>
                    </a:lnR>
                    <a:solidFill>
                      <a:schemeClr val="bg1"/>
                    </a:solidFill>
                  </a:tcPr>
                </a:tc>
                <a:tc>
                  <a:txBody>
                    <a:bodyPr/>
                    <a:lstStyle/>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介助者や支援者を確保し、避難行動を支援</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妊産婦や乳幼児用のスペースの確保</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ミルクやオムツの手配</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適切なアドバイスのできる保育士や保健師の支援要請</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子どもの遊び場の確保</a:t>
                      </a:r>
                    </a:p>
                  </a:txBody>
                  <a:tcPr anchor="ctr">
                    <a:lnL w="12700" cap="flat" cmpd="sng" algn="ctr">
                      <a:solidFill>
                        <a:srgbClr val="35A16B"/>
                      </a:solidFill>
                      <a:prstDash val="solid"/>
                      <a:round/>
                      <a:headEnd type="none" w="med" len="med"/>
                      <a:tailEnd type="none" w="med" len="med"/>
                    </a:lnL>
                    <a:solidFill>
                      <a:schemeClr val="bg1"/>
                    </a:solidFill>
                  </a:tcPr>
                </a:tc>
                <a:extLst>
                  <a:ext uri="{0D108BD9-81ED-4DB2-BD59-A6C34878D82A}">
                    <a16:rowId xmlns:a16="http://schemas.microsoft.com/office/drawing/2014/main" val="1858382958"/>
                  </a:ext>
                </a:extLst>
              </a:tr>
            </a:tbl>
          </a:graphicData>
        </a:graphic>
      </p:graphicFrame>
    </p:spTree>
    <p:extLst>
      <p:ext uri="{BB962C8B-B14F-4D97-AF65-F5344CB8AC3E}">
        <p14:creationId xmlns:p14="http://schemas.microsoft.com/office/powerpoint/2010/main" val="21861705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2088444-4A2C-4F10-9501-0DDC191B5C81}"/>
              </a:ext>
            </a:extLst>
          </p:cNvPr>
          <p:cNvSpPr>
            <a:spLocks noGrp="1"/>
          </p:cNvSpPr>
          <p:nvPr>
            <p:ph type="sldNum" sz="quarter" idx="12"/>
          </p:nvPr>
        </p:nvSpPr>
        <p:spPr>
          <a:xfrm>
            <a:off x="9256059" y="6060691"/>
            <a:ext cx="2057400" cy="365125"/>
          </a:xfrm>
        </p:spPr>
        <p:txBody>
          <a:bodyPr/>
          <a:lstStyle/>
          <a:p>
            <a:r>
              <a:rPr kumimoji="1" lang="en-US" altLang="ja-JP" dirty="0" smtClean="0"/>
              <a:t>26</a:t>
            </a:r>
            <a:endParaRPr kumimoji="1" lang="ja-JP" altLang="en-US" dirty="0"/>
          </a:p>
        </p:txBody>
      </p:sp>
      <p:sp>
        <p:nvSpPr>
          <p:cNvPr id="5" name="タイトル 4">
            <a:extLst>
              <a:ext uri="{FF2B5EF4-FFF2-40B4-BE49-F238E27FC236}">
                <a16:creationId xmlns:a16="http://schemas.microsoft.com/office/drawing/2014/main" id="{B429BB3F-47DC-4B01-8D25-815740FE8EF7}"/>
              </a:ext>
            </a:extLst>
          </p:cNvPr>
          <p:cNvSpPr>
            <a:spLocks noGrp="1"/>
          </p:cNvSpPr>
          <p:nvPr>
            <p:ph type="title"/>
          </p:nvPr>
        </p:nvSpPr>
        <p:spPr>
          <a:xfrm>
            <a:off x="0" y="0"/>
            <a:ext cx="12192000" cy="636175"/>
          </a:xfrm>
          <a:solidFill>
            <a:srgbClr val="00B050"/>
          </a:solidFill>
        </p:spPr>
        <p:txBody>
          <a:bodyPr>
            <a:normAutofit/>
          </a:bodyPr>
          <a:lstStyle/>
          <a:p>
            <a:r>
              <a:rPr lang="ja-JP" altLang="en-US" sz="3200" dirty="0">
                <a:solidFill>
                  <a:schemeClr val="bg1"/>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要配慮者ごとの避難時や避難生活における配慮や支援⑤</a:t>
            </a:r>
          </a:p>
        </p:txBody>
      </p:sp>
      <p:sp>
        <p:nvSpPr>
          <p:cNvPr id="9" name="正方形/長方形 8">
            <a:extLst>
              <a:ext uri="{FF2B5EF4-FFF2-40B4-BE49-F238E27FC236}">
                <a16:creationId xmlns:a16="http://schemas.microsoft.com/office/drawing/2014/main" id="{F7BBC4E6-CE27-47C7-8ADB-29F208E37AF7}"/>
              </a:ext>
            </a:extLst>
          </p:cNvPr>
          <p:cNvSpPr/>
          <p:nvPr/>
        </p:nvSpPr>
        <p:spPr>
          <a:xfrm>
            <a:off x="3069582" y="875153"/>
            <a:ext cx="6052835" cy="1037853"/>
          </a:xfrm>
          <a:prstGeom prst="rect">
            <a:avLst/>
          </a:prstGeom>
          <a:solidFill>
            <a:schemeClr val="bg1"/>
          </a:solid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rgbClr val="404040"/>
                </a:solidFill>
                <a:latin typeface="HGPｺﾞｼｯｸE" panose="020B0900000000000000" pitchFamily="50" charset="-128"/>
                <a:ea typeface="HGPｺﾞｼｯｸE" panose="020B0900000000000000" pitchFamily="50" charset="-128"/>
              </a:rPr>
              <a:t>要配慮者のそれぞれの特性に応じた、</a:t>
            </a:r>
            <a:endParaRPr lang="en-US" altLang="ja-JP" sz="2800" dirty="0">
              <a:solidFill>
                <a:srgbClr val="404040"/>
              </a:solidFill>
              <a:latin typeface="HGPｺﾞｼｯｸE" panose="020B0900000000000000" pitchFamily="50" charset="-128"/>
              <a:ea typeface="HGPｺﾞｼｯｸE" panose="020B0900000000000000" pitchFamily="50" charset="-128"/>
            </a:endParaRPr>
          </a:p>
          <a:p>
            <a:r>
              <a:rPr lang="ja-JP" altLang="en-US" sz="2800" dirty="0">
                <a:solidFill>
                  <a:srgbClr val="404040"/>
                </a:solidFill>
                <a:latin typeface="HGPｺﾞｼｯｸE" panose="020B0900000000000000" pitchFamily="50" charset="-128"/>
                <a:ea typeface="HGPｺﾞｼｯｸE" panose="020B0900000000000000" pitchFamily="50" charset="-128"/>
              </a:rPr>
              <a:t>配慮や支援が必要になります</a:t>
            </a:r>
            <a:endParaRPr lang="en-US" altLang="ja-JP" sz="2800" dirty="0">
              <a:solidFill>
                <a:srgbClr val="404040"/>
              </a:solidFill>
              <a:latin typeface="HGPｺﾞｼｯｸE" panose="020B0900000000000000" pitchFamily="50" charset="-128"/>
              <a:ea typeface="HGPｺﾞｼｯｸE" panose="020B0900000000000000" pitchFamily="50" charset="-128"/>
            </a:endParaRPr>
          </a:p>
        </p:txBody>
      </p:sp>
      <p:graphicFrame>
        <p:nvGraphicFramePr>
          <p:cNvPr id="7" name="表 2">
            <a:extLst>
              <a:ext uri="{FF2B5EF4-FFF2-40B4-BE49-F238E27FC236}">
                <a16:creationId xmlns:a16="http://schemas.microsoft.com/office/drawing/2014/main" id="{2792D579-AB16-47CF-B453-5B1E868D4FF6}"/>
              </a:ext>
            </a:extLst>
          </p:cNvPr>
          <p:cNvGraphicFramePr>
            <a:graphicFrameLocks noGrp="1"/>
          </p:cNvGraphicFramePr>
          <p:nvPr/>
        </p:nvGraphicFramePr>
        <p:xfrm>
          <a:off x="1746251" y="2151984"/>
          <a:ext cx="8699498" cy="3908707"/>
        </p:xfrm>
        <a:graphic>
          <a:graphicData uri="http://schemas.openxmlformats.org/drawingml/2006/table">
            <a:tbl>
              <a:tblPr firstRow="1" bandRow="1">
                <a:tableStyleId>{F5AB1C69-6EDB-4FF4-983F-18BD219EF322}</a:tableStyleId>
              </a:tblPr>
              <a:tblGrid>
                <a:gridCol w="2285559">
                  <a:extLst>
                    <a:ext uri="{9D8B030D-6E8A-4147-A177-3AD203B41FA5}">
                      <a16:colId xmlns:a16="http://schemas.microsoft.com/office/drawing/2014/main" val="731919039"/>
                    </a:ext>
                  </a:extLst>
                </a:gridCol>
                <a:gridCol w="2942376">
                  <a:extLst>
                    <a:ext uri="{9D8B030D-6E8A-4147-A177-3AD203B41FA5}">
                      <a16:colId xmlns:a16="http://schemas.microsoft.com/office/drawing/2014/main" val="3015551513"/>
                    </a:ext>
                  </a:extLst>
                </a:gridCol>
                <a:gridCol w="3471563">
                  <a:extLst>
                    <a:ext uri="{9D8B030D-6E8A-4147-A177-3AD203B41FA5}">
                      <a16:colId xmlns:a16="http://schemas.microsoft.com/office/drawing/2014/main" val="2316442270"/>
                    </a:ext>
                  </a:extLst>
                </a:gridCol>
              </a:tblGrid>
              <a:tr h="431197">
                <a:tc>
                  <a:txBody>
                    <a:bodyPr/>
                    <a:lstStyle/>
                    <a:p>
                      <a:pPr algn="ctr"/>
                      <a:r>
                        <a:rPr kumimoji="1" lang="ja-JP" altLang="en-US" sz="2000">
                          <a:latin typeface="HGPｺﾞｼｯｸE" panose="020B0900000000000000" pitchFamily="50" charset="-128"/>
                          <a:ea typeface="HGPｺﾞｼｯｸE" panose="020B0900000000000000" pitchFamily="50" charset="-128"/>
                        </a:rPr>
                        <a:t>困りごとを抱える方</a:t>
                      </a:r>
                    </a:p>
                  </a:txBody>
                  <a:tcPr>
                    <a:solidFill>
                      <a:srgbClr val="35A16B"/>
                    </a:solidFill>
                  </a:tcPr>
                </a:tc>
                <a:tc>
                  <a:txBody>
                    <a:bodyPr/>
                    <a:lstStyle/>
                    <a:p>
                      <a:pPr algn="ctr"/>
                      <a:r>
                        <a:rPr kumimoji="1" lang="ja-JP" altLang="en-US" sz="2000">
                          <a:latin typeface="HGPｺﾞｼｯｸE" panose="020B0900000000000000" pitchFamily="50" charset="-128"/>
                          <a:ea typeface="HGPｺﾞｼｯｸE" panose="020B0900000000000000" pitchFamily="50" charset="-128"/>
                        </a:rPr>
                        <a:t>困りごと</a:t>
                      </a:r>
                    </a:p>
                  </a:txBody>
                  <a:tcPr>
                    <a:solidFill>
                      <a:srgbClr val="35A16B"/>
                    </a:solidFill>
                  </a:tcPr>
                </a:tc>
                <a:tc>
                  <a:txBody>
                    <a:bodyPr/>
                    <a:lstStyle/>
                    <a:p>
                      <a:pPr algn="ctr"/>
                      <a:r>
                        <a:rPr kumimoji="1" lang="ja-JP" altLang="en-US" sz="2000">
                          <a:latin typeface="HGPｺﾞｼｯｸE" panose="020B0900000000000000" pitchFamily="50" charset="-128"/>
                          <a:ea typeface="HGPｺﾞｼｯｸE" panose="020B0900000000000000" pitchFamily="50" charset="-128"/>
                        </a:rPr>
                        <a:t>必要な配慮・支援（例）</a:t>
                      </a:r>
                    </a:p>
                  </a:txBody>
                  <a:tcPr>
                    <a:solidFill>
                      <a:srgbClr val="35A16B"/>
                    </a:solidFill>
                  </a:tcPr>
                </a:tc>
                <a:extLst>
                  <a:ext uri="{0D108BD9-81ED-4DB2-BD59-A6C34878D82A}">
                    <a16:rowId xmlns:a16="http://schemas.microsoft.com/office/drawing/2014/main" val="1759088867"/>
                  </a:ext>
                </a:extLst>
              </a:tr>
              <a:tr h="1895983">
                <a:tc>
                  <a:txBody>
                    <a:bodyPr/>
                    <a:lstStyle/>
                    <a:p>
                      <a:pPr algn="l"/>
                      <a:r>
                        <a:rPr kumimoji="1" lang="ja-JP" altLang="en-US" sz="1600">
                          <a:solidFill>
                            <a:srgbClr val="404040"/>
                          </a:solidFill>
                          <a:latin typeface="HGPｺﾞｼｯｸE" panose="020B0900000000000000" pitchFamily="50" charset="-128"/>
                          <a:ea typeface="HGPｺﾞｼｯｸE" panose="020B0900000000000000" pitchFamily="50" charset="-128"/>
                        </a:rPr>
                        <a:t>外国人</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txBody>
                  <a:tcPr anchor="ctr">
                    <a:lnR w="12700" cap="flat" cmpd="sng" algn="ctr">
                      <a:solidFill>
                        <a:srgbClr val="35A16B"/>
                      </a:solidFill>
                      <a:prstDash val="solid"/>
                      <a:round/>
                      <a:headEnd type="none" w="med" len="med"/>
                      <a:tailEnd type="none" w="med" len="med"/>
                    </a:lnR>
                    <a:solidFill>
                      <a:schemeClr val="bg1"/>
                    </a:solidFill>
                  </a:tcPr>
                </a:tc>
                <a:tc>
                  <a:txBody>
                    <a:bodyPr/>
                    <a:lstStyle/>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必要な情報が得られない</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周囲とのコミュニケーションが困難</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宗教上の理由により、生活習慣の違いがある</a:t>
                      </a:r>
                    </a:p>
                  </a:txBody>
                  <a:tcPr anchor="ctr">
                    <a:lnL w="12700" cap="flat" cmpd="sng" algn="ctr">
                      <a:solidFill>
                        <a:srgbClr val="35A16B"/>
                      </a:solidFill>
                      <a:prstDash val="solid"/>
                      <a:round/>
                      <a:headEnd type="none" w="med" len="med"/>
                      <a:tailEnd type="none" w="med" len="med"/>
                    </a:lnL>
                    <a:lnR w="12700" cap="flat" cmpd="sng" algn="ctr">
                      <a:solidFill>
                        <a:srgbClr val="35A16B"/>
                      </a:solidFill>
                      <a:prstDash val="solid"/>
                      <a:round/>
                      <a:headEnd type="none" w="med" len="med"/>
                      <a:tailEnd type="none" w="med" len="med"/>
                    </a:lnR>
                    <a:solidFill>
                      <a:schemeClr val="bg1"/>
                    </a:solidFill>
                  </a:tcPr>
                </a:tc>
                <a:tc>
                  <a:txBody>
                    <a:bodyPr/>
                    <a:lstStyle/>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専門用語の対訳されたカードの用意</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ピクトグラムを活用したコミュニケーション</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お祈りが出来る部屋などの用意</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特定の食物をのぞいた食事の用意</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様々な言語を話せる人の確保</a:t>
                      </a:r>
                    </a:p>
                  </a:txBody>
                  <a:tcPr anchor="ctr">
                    <a:lnL w="12700" cap="flat" cmpd="sng" algn="ctr">
                      <a:solidFill>
                        <a:srgbClr val="35A16B"/>
                      </a:solidFill>
                      <a:prstDash val="solid"/>
                      <a:round/>
                      <a:headEnd type="none" w="med" len="med"/>
                      <a:tailEnd type="none" w="med" len="med"/>
                    </a:lnL>
                    <a:solidFill>
                      <a:schemeClr val="bg1"/>
                    </a:solidFill>
                  </a:tcPr>
                </a:tc>
                <a:extLst>
                  <a:ext uri="{0D108BD9-81ED-4DB2-BD59-A6C34878D82A}">
                    <a16:rowId xmlns:a16="http://schemas.microsoft.com/office/drawing/2014/main" val="1858382958"/>
                  </a:ext>
                </a:extLst>
              </a:tr>
              <a:tr h="1581527">
                <a:tc>
                  <a:txBody>
                    <a:bodyPr/>
                    <a:lstStyle/>
                    <a:p>
                      <a:pPr algn="l"/>
                      <a:r>
                        <a:rPr kumimoji="1" lang="en-US" altLang="ja-JP" sz="1600">
                          <a:solidFill>
                            <a:srgbClr val="404040"/>
                          </a:solidFill>
                          <a:latin typeface="HGPｺﾞｼｯｸE" panose="020B0900000000000000" pitchFamily="50" charset="-128"/>
                          <a:ea typeface="HGPｺﾞｼｯｸE" panose="020B0900000000000000" pitchFamily="50" charset="-128"/>
                        </a:rPr>
                        <a:t>LGBT</a:t>
                      </a:r>
                      <a:endParaRPr kumimoji="1" lang="ja-JP" altLang="en-US" sz="1600">
                        <a:solidFill>
                          <a:srgbClr val="404040"/>
                        </a:solidFill>
                        <a:latin typeface="HGPｺﾞｼｯｸE" panose="020B0900000000000000" pitchFamily="50" charset="-128"/>
                        <a:ea typeface="HGPｺﾞｼｯｸE" panose="020B0900000000000000" pitchFamily="50" charset="-128"/>
                      </a:endParaRPr>
                    </a:p>
                  </a:txBody>
                  <a:tcPr anchor="ctr">
                    <a:lnR w="12700" cap="flat" cmpd="sng" algn="ctr">
                      <a:solidFill>
                        <a:srgbClr val="35A16B"/>
                      </a:solidFill>
                      <a:prstDash val="solid"/>
                      <a:round/>
                      <a:headEnd type="none" w="med" len="med"/>
                      <a:tailEnd type="none" w="med" len="med"/>
                    </a:lnR>
                  </a:tcPr>
                </a:tc>
                <a:tc>
                  <a:txBody>
                    <a:bodyPr/>
                    <a:lstStyle/>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着替え場所やトイレに困る</a:t>
                      </a:r>
                    </a:p>
                  </a:txBody>
                  <a:tcPr anchor="ctr">
                    <a:lnL w="12700" cap="flat" cmpd="sng" algn="ctr">
                      <a:solidFill>
                        <a:srgbClr val="35A16B"/>
                      </a:solidFill>
                      <a:prstDash val="solid"/>
                      <a:round/>
                      <a:headEnd type="none" w="med" len="med"/>
                      <a:tailEnd type="none" w="med" len="med"/>
                    </a:lnL>
                    <a:lnR w="12700" cap="flat" cmpd="sng" algn="ctr">
                      <a:solidFill>
                        <a:srgbClr val="35A16B"/>
                      </a:solidFill>
                      <a:prstDash val="solid"/>
                      <a:round/>
                      <a:headEnd type="none" w="med" len="med"/>
                      <a:tailEnd type="none" w="med" len="med"/>
                    </a:lnR>
                  </a:tcPr>
                </a:tc>
                <a:tc>
                  <a:txBody>
                    <a:bodyPr/>
                    <a:lstStyle/>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誰でもトイレの確保</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個室の更衣室の確保</a:t>
                      </a:r>
                      <a:endParaRPr kumimoji="1" lang="en-US" altLang="ja-JP" sz="1600">
                        <a:solidFill>
                          <a:srgbClr val="404040"/>
                        </a:solidFill>
                        <a:latin typeface="HGPｺﾞｼｯｸE" panose="020B0900000000000000" pitchFamily="50" charset="-128"/>
                        <a:ea typeface="HGPｺﾞｼｯｸE" panose="020B0900000000000000" pitchFamily="50" charset="-128"/>
                      </a:endParaRPr>
                    </a:p>
                    <a:p>
                      <a:pPr marL="285750" indent="-285750">
                        <a:buFont typeface="Arial" panose="020B0604020202020204" pitchFamily="34" charset="0"/>
                        <a:buChar char="•"/>
                      </a:pPr>
                      <a:r>
                        <a:rPr kumimoji="1" lang="ja-JP" altLang="en-US" sz="1600">
                          <a:solidFill>
                            <a:srgbClr val="404040"/>
                          </a:solidFill>
                          <a:latin typeface="HGPｺﾞｼｯｸE" panose="020B0900000000000000" pitchFamily="50" charset="-128"/>
                          <a:ea typeface="HGPｺﾞｼｯｸE" panose="020B0900000000000000" pitchFamily="50" charset="-128"/>
                        </a:rPr>
                        <a:t>当事者や支援者が集まれる空間の確保</a:t>
                      </a:r>
                    </a:p>
                  </a:txBody>
                  <a:tcPr anchor="ctr">
                    <a:lnL w="12700" cap="flat" cmpd="sng" algn="ctr">
                      <a:solidFill>
                        <a:srgbClr val="35A16B"/>
                      </a:solidFill>
                      <a:prstDash val="solid"/>
                      <a:round/>
                      <a:headEnd type="none" w="med" len="med"/>
                      <a:tailEnd type="none" w="med" len="med"/>
                    </a:lnL>
                  </a:tcPr>
                </a:tc>
                <a:extLst>
                  <a:ext uri="{0D108BD9-81ED-4DB2-BD59-A6C34878D82A}">
                    <a16:rowId xmlns:a16="http://schemas.microsoft.com/office/drawing/2014/main" val="2149478255"/>
                  </a:ext>
                </a:extLst>
              </a:tr>
            </a:tbl>
          </a:graphicData>
        </a:graphic>
      </p:graphicFrame>
    </p:spTree>
    <p:extLst>
      <p:ext uri="{BB962C8B-B14F-4D97-AF65-F5344CB8AC3E}">
        <p14:creationId xmlns:p14="http://schemas.microsoft.com/office/powerpoint/2010/main" val="25397757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5808B6-26C7-45D9-BA0B-9AB91975D867}"/>
              </a:ext>
            </a:extLst>
          </p:cNvPr>
          <p:cNvSpPr>
            <a:spLocks noGrp="1"/>
          </p:cNvSpPr>
          <p:nvPr>
            <p:ph type="title"/>
          </p:nvPr>
        </p:nvSpPr>
        <p:spPr>
          <a:xfrm>
            <a:off x="0" y="1"/>
            <a:ext cx="12192000" cy="695506"/>
          </a:xfrm>
          <a:solidFill>
            <a:srgbClr val="35A16B"/>
          </a:solidFill>
        </p:spPr>
        <p:txBody>
          <a:bodyPr>
            <a:normAutofit/>
          </a:bodyPr>
          <a:lstStyle/>
          <a:p>
            <a:r>
              <a:rPr kumimoji="1" lang="ja-JP" altLang="en-US" sz="3200" b="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学習目標と内容</a:t>
            </a:r>
          </a:p>
        </p:txBody>
      </p:sp>
      <p:sp>
        <p:nvSpPr>
          <p:cNvPr id="3" name="コンテンツ プレースホルダー 2">
            <a:extLst>
              <a:ext uri="{FF2B5EF4-FFF2-40B4-BE49-F238E27FC236}">
                <a16:creationId xmlns:a16="http://schemas.microsoft.com/office/drawing/2014/main" id="{6AEDB143-3FCB-4E29-8C76-4BD03323FBDB}"/>
              </a:ext>
            </a:extLst>
          </p:cNvPr>
          <p:cNvSpPr>
            <a:spLocks noGrp="1"/>
          </p:cNvSpPr>
          <p:nvPr>
            <p:ph idx="1"/>
          </p:nvPr>
        </p:nvSpPr>
        <p:spPr>
          <a:xfrm>
            <a:off x="1934936" y="758033"/>
            <a:ext cx="8343899" cy="551543"/>
          </a:xfrm>
        </p:spPr>
        <p:txBody>
          <a:bodyPr/>
          <a:lstStyle/>
          <a:p>
            <a:r>
              <a:rPr kumimoji="1" lang="ja-JP" altLang="en-US" dirty="0">
                <a:solidFill>
                  <a:schemeClr val="tx1">
                    <a:lumMod val="75000"/>
                    <a:lumOff val="25000"/>
                  </a:schemeClr>
                </a:solidFill>
                <a:latin typeface="HGPｺﾞｼｯｸE" panose="020B0900000000000000" pitchFamily="50" charset="-128"/>
                <a:ea typeface="HGPｺﾞｼｯｸE" panose="020B0900000000000000" pitchFamily="50" charset="-128"/>
              </a:rPr>
              <a:t>学習目標</a:t>
            </a:r>
            <a:endParaRPr kumimoji="1" lang="en-US" altLang="ja-JP" dirty="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lvl="1"/>
            <a:endParaRPr lang="en-US" altLang="ja-JP" dirty="0">
              <a:solidFill>
                <a:schemeClr val="tx1">
                  <a:lumMod val="75000"/>
                  <a:lumOff val="25000"/>
                </a:schemeClr>
              </a:solidFill>
              <a:latin typeface="HGPｺﾞｼｯｸE" panose="020B0900000000000000" pitchFamily="50" charset="-128"/>
              <a:ea typeface="HGPｺﾞｼｯｸE" panose="020B0900000000000000" pitchFamily="50" charset="-128"/>
            </a:endParaRPr>
          </a:p>
          <a:p>
            <a:endParaRPr kumimoji="1" lang="en-US" altLang="ja-JP" dirty="0">
              <a:solidFill>
                <a:schemeClr val="tx1">
                  <a:lumMod val="75000"/>
                  <a:lumOff val="25000"/>
                </a:schemeClr>
              </a:solidFill>
            </a:endParaRPr>
          </a:p>
          <a:p>
            <a:endParaRPr lang="en-US" altLang="ja-JP" dirty="0">
              <a:solidFill>
                <a:schemeClr val="tx1">
                  <a:lumMod val="75000"/>
                  <a:lumOff val="25000"/>
                </a:schemeClr>
              </a:solidFill>
            </a:endParaRPr>
          </a:p>
          <a:p>
            <a:endParaRPr kumimoji="1" lang="en-US" altLang="ja-JP" dirty="0">
              <a:solidFill>
                <a:schemeClr val="tx1">
                  <a:lumMod val="75000"/>
                  <a:lumOff val="25000"/>
                </a:schemeClr>
              </a:solidFill>
            </a:endParaRPr>
          </a:p>
          <a:p>
            <a:endParaRPr lang="en-US" altLang="ja-JP" dirty="0">
              <a:solidFill>
                <a:schemeClr val="tx1">
                  <a:lumMod val="75000"/>
                  <a:lumOff val="25000"/>
                </a:schemeClr>
              </a:solidFill>
            </a:endParaRPr>
          </a:p>
          <a:p>
            <a:endParaRPr lang="en-US" altLang="ja-JP" dirty="0">
              <a:solidFill>
                <a:schemeClr val="tx1">
                  <a:lumMod val="75000"/>
                  <a:lumOff val="25000"/>
                </a:schemeClr>
              </a:solidFill>
            </a:endParaRPr>
          </a:p>
          <a:p>
            <a:pPr marL="0" indent="0">
              <a:buNone/>
            </a:pPr>
            <a:endParaRPr kumimoji="1" lang="ja-JP" altLang="en-US" dirty="0">
              <a:solidFill>
                <a:schemeClr val="tx1">
                  <a:lumMod val="75000"/>
                  <a:lumOff val="25000"/>
                </a:schemeClr>
              </a:solidFill>
            </a:endParaRPr>
          </a:p>
        </p:txBody>
      </p:sp>
      <p:sp>
        <p:nvSpPr>
          <p:cNvPr id="4" name="スライド番号プレースホルダー 3">
            <a:extLst>
              <a:ext uri="{FF2B5EF4-FFF2-40B4-BE49-F238E27FC236}">
                <a16:creationId xmlns:a16="http://schemas.microsoft.com/office/drawing/2014/main" id="{82088444-4A2C-4F10-9501-0DDC191B5C81}"/>
              </a:ext>
            </a:extLst>
          </p:cNvPr>
          <p:cNvSpPr>
            <a:spLocks noGrp="1"/>
          </p:cNvSpPr>
          <p:nvPr>
            <p:ph type="sldNum" sz="quarter" idx="12"/>
          </p:nvPr>
        </p:nvSpPr>
        <p:spPr/>
        <p:txBody>
          <a:bodyPr/>
          <a:lstStyle/>
          <a:p>
            <a:endParaRPr kumimoji="1" lang="ja-JP" altLang="en-US" dirty="0">
              <a:solidFill>
                <a:prstClr val="black">
                  <a:lumMod val="75000"/>
                  <a:lumOff val="25000"/>
                </a:prstClr>
              </a:solidFill>
            </a:endParaRPr>
          </a:p>
        </p:txBody>
      </p:sp>
      <p:sp>
        <p:nvSpPr>
          <p:cNvPr id="7" name="テキスト ボックス 6">
            <a:extLst>
              <a:ext uri="{FF2B5EF4-FFF2-40B4-BE49-F238E27FC236}">
                <a16:creationId xmlns:a16="http://schemas.microsoft.com/office/drawing/2014/main" id="{09A349B5-D88D-4943-9188-825BB2B3CB56}"/>
              </a:ext>
            </a:extLst>
          </p:cNvPr>
          <p:cNvSpPr txBox="1"/>
          <p:nvPr/>
        </p:nvSpPr>
        <p:spPr>
          <a:xfrm>
            <a:off x="2213200" y="1281178"/>
            <a:ext cx="7920000" cy="1815882"/>
          </a:xfrm>
          <a:prstGeom prst="rect">
            <a:avLst/>
          </a:prstGeom>
          <a:noFill/>
        </p:spPr>
        <p:txBody>
          <a:bodyPr wrap="square" rtlCol="0">
            <a:spAutoFit/>
          </a:bodyPr>
          <a:lstStyle/>
          <a:p>
            <a:pPr>
              <a:spcAft>
                <a:spcPts val="3600"/>
              </a:spcAft>
            </a:pPr>
            <a:r>
              <a:rPr kumimoji="1" lang="ja-JP" altLang="en-US" sz="2800" dirty="0">
                <a:latin typeface="HGPｺﾞｼｯｸE" panose="020B0900000000000000" pitchFamily="50" charset="-128"/>
                <a:ea typeface="HGPｺﾞｼｯｸE" panose="020B0900000000000000" pitchFamily="50" charset="-128"/>
              </a:rPr>
              <a:t>災害発生時にとるべき行動を理解するとともに、情報収集を通じてどのように安全に避難するかを、自主防災組織のリーダーとして、住民等に伝えることが</a:t>
            </a:r>
            <a:r>
              <a:rPr kumimoji="1" lang="ja-JP" altLang="en-US" sz="2800" dirty="0" smtClean="0">
                <a:latin typeface="HGPｺﾞｼｯｸE" panose="020B0900000000000000" pitchFamily="50" charset="-128"/>
                <a:ea typeface="HGPｺﾞｼｯｸE" panose="020B0900000000000000" pitchFamily="50" charset="-128"/>
              </a:rPr>
              <a:t>できる</a:t>
            </a:r>
            <a:endParaRPr kumimoji="1" lang="en-US" altLang="ja-JP" sz="3200" dirty="0">
              <a:latin typeface="HGPｺﾞｼｯｸE" panose="020B0900000000000000" pitchFamily="50" charset="-128"/>
              <a:ea typeface="HGPｺﾞｼｯｸE" panose="020B0900000000000000" pitchFamily="50" charset="-128"/>
            </a:endParaRPr>
          </a:p>
        </p:txBody>
      </p:sp>
      <p:sp>
        <p:nvSpPr>
          <p:cNvPr id="9" name="正方形/長方形 8">
            <a:extLst>
              <a:ext uri="{FF2B5EF4-FFF2-40B4-BE49-F238E27FC236}">
                <a16:creationId xmlns:a16="http://schemas.microsoft.com/office/drawing/2014/main" id="{104B1802-FF1D-420E-8F49-CF8ECD1C94D3}"/>
              </a:ext>
            </a:extLst>
          </p:cNvPr>
          <p:cNvSpPr/>
          <p:nvPr/>
        </p:nvSpPr>
        <p:spPr>
          <a:xfrm>
            <a:off x="1923600" y="3293616"/>
            <a:ext cx="8344800" cy="2920754"/>
          </a:xfrm>
          <a:prstGeom prst="rect">
            <a:avLst/>
          </a:prstGeom>
          <a:noFill/>
          <a:ln w="38100">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pPr marL="0" lvl="1">
              <a:spcAft>
                <a:spcPts val="1200"/>
              </a:spcAft>
            </a:pPr>
            <a:endParaRPr kumimoji="1" lang="en-US" altLang="ja-JP" sz="2800" dirty="0">
              <a:solidFill>
                <a:prstClr val="black">
                  <a:lumMod val="75000"/>
                  <a:lumOff val="25000"/>
                </a:prstClr>
              </a:solidFill>
              <a:latin typeface="HGPｺﾞｼｯｸE" panose="020B0900000000000000" pitchFamily="50" charset="-128"/>
              <a:ea typeface="HGPｺﾞｼｯｸE" panose="020B0900000000000000" pitchFamily="50" charset="-128"/>
            </a:endParaRPr>
          </a:p>
          <a:p>
            <a:pPr marL="0" lvl="1">
              <a:spcAft>
                <a:spcPts val="1200"/>
              </a:spcAft>
            </a:pPr>
            <a:r>
              <a:rPr kumimoji="1" lang="ja-JP" altLang="en-US" sz="2800" dirty="0">
                <a:solidFill>
                  <a:prstClr val="black">
                    <a:lumMod val="75000"/>
                    <a:lumOff val="25000"/>
                  </a:prstClr>
                </a:solidFill>
                <a:latin typeface="HGPｺﾞｼｯｸE" panose="020B0900000000000000" pitchFamily="50" charset="-128"/>
                <a:ea typeface="HGPｺﾞｼｯｸE" panose="020B0900000000000000" pitchFamily="50" charset="-128"/>
              </a:rPr>
              <a:t>＜目次＞</a:t>
            </a:r>
            <a:endParaRPr kumimoji="1" lang="en-US" altLang="ja-JP" sz="2800" dirty="0">
              <a:solidFill>
                <a:prstClr val="black">
                  <a:lumMod val="75000"/>
                  <a:lumOff val="25000"/>
                </a:prstClr>
              </a:solidFill>
              <a:latin typeface="HGPｺﾞｼｯｸE" panose="020B0900000000000000" pitchFamily="50" charset="-128"/>
              <a:ea typeface="HGPｺﾞｼｯｸE" panose="020B0900000000000000" pitchFamily="50" charset="-128"/>
            </a:endParaRPr>
          </a:p>
          <a:p>
            <a:pPr marL="514350" lvl="1" indent="-514350">
              <a:spcAft>
                <a:spcPts val="1200"/>
              </a:spcAft>
              <a:buFont typeface="Wingdings" panose="05000000000000000000" pitchFamily="2" charset="2"/>
              <a:buChar char="l"/>
            </a:pPr>
            <a:r>
              <a:rPr kumimoji="1" lang="ja-JP" altLang="en-US" sz="2800" dirty="0" smtClean="0">
                <a:solidFill>
                  <a:prstClr val="black">
                    <a:lumMod val="75000"/>
                    <a:lumOff val="25000"/>
                  </a:prstClr>
                </a:solidFill>
                <a:latin typeface="HGPｺﾞｼｯｸE" panose="020B0900000000000000" pitchFamily="50" charset="-128"/>
                <a:ea typeface="HGPｺﾞｼｯｸE" panose="020B0900000000000000" pitchFamily="50" charset="-128"/>
              </a:rPr>
              <a:t>地域の</a:t>
            </a:r>
            <a:r>
              <a:rPr kumimoji="1" lang="ja-JP" altLang="en-US" sz="2800" dirty="0">
                <a:solidFill>
                  <a:prstClr val="black">
                    <a:lumMod val="75000"/>
                    <a:lumOff val="25000"/>
                  </a:prstClr>
                </a:solidFill>
                <a:latin typeface="HGPｺﾞｼｯｸE" panose="020B0900000000000000" pitchFamily="50" charset="-128"/>
                <a:ea typeface="HGPｺﾞｼｯｸE" panose="020B0900000000000000" pitchFamily="50" charset="-128"/>
              </a:rPr>
              <a:t>情報収集・伝達</a:t>
            </a:r>
            <a:endParaRPr kumimoji="1" lang="en-US" altLang="ja-JP" sz="2800" dirty="0">
              <a:solidFill>
                <a:prstClr val="black">
                  <a:lumMod val="75000"/>
                  <a:lumOff val="25000"/>
                </a:prstClr>
              </a:solidFill>
              <a:latin typeface="HGPｺﾞｼｯｸE" panose="020B0900000000000000" pitchFamily="50" charset="-128"/>
              <a:ea typeface="HGPｺﾞｼｯｸE" panose="020B0900000000000000" pitchFamily="50" charset="-128"/>
            </a:endParaRPr>
          </a:p>
          <a:p>
            <a:pPr marL="514350" lvl="1" indent="-514350">
              <a:spcAft>
                <a:spcPts val="1200"/>
              </a:spcAft>
              <a:buFont typeface="Wingdings" panose="05000000000000000000" pitchFamily="2" charset="2"/>
              <a:buChar char="l"/>
            </a:pPr>
            <a:r>
              <a:rPr kumimoji="1" lang="ja-JP" altLang="en-US" sz="2800" dirty="0">
                <a:solidFill>
                  <a:prstClr val="black">
                    <a:lumMod val="75000"/>
                    <a:lumOff val="25000"/>
                  </a:prstClr>
                </a:solidFill>
                <a:latin typeface="HGPｺﾞｼｯｸE" panose="020B0900000000000000" pitchFamily="50" charset="-128"/>
                <a:ea typeface="HGPｺﾞｼｯｸE" panose="020B0900000000000000" pitchFamily="50" charset="-128"/>
              </a:rPr>
              <a:t>要配慮者の地域ぐるみで</a:t>
            </a:r>
            <a:r>
              <a:rPr kumimoji="1" lang="ja-JP" altLang="en-US" sz="2800" dirty="0" err="1">
                <a:solidFill>
                  <a:prstClr val="black">
                    <a:lumMod val="75000"/>
                    <a:lumOff val="25000"/>
                  </a:prstClr>
                </a:solidFill>
                <a:latin typeface="HGPｺﾞｼｯｸE" panose="020B0900000000000000" pitchFamily="50" charset="-128"/>
                <a:ea typeface="HGPｺﾞｼｯｸE" panose="020B0900000000000000" pitchFamily="50" charset="-128"/>
              </a:rPr>
              <a:t>の</a:t>
            </a:r>
            <a:r>
              <a:rPr kumimoji="1" lang="ja-JP" altLang="en-US" sz="2800" dirty="0">
                <a:solidFill>
                  <a:prstClr val="black">
                    <a:lumMod val="75000"/>
                    <a:lumOff val="25000"/>
                  </a:prstClr>
                </a:solidFill>
                <a:latin typeface="HGPｺﾞｼｯｸE" panose="020B0900000000000000" pitchFamily="50" charset="-128"/>
                <a:ea typeface="HGPｺﾞｼｯｸE" panose="020B0900000000000000" pitchFamily="50" charset="-128"/>
              </a:rPr>
              <a:t>支援体制</a:t>
            </a:r>
            <a:endParaRPr kumimoji="1" lang="en-US" altLang="ja-JP" sz="2800" dirty="0">
              <a:solidFill>
                <a:prstClr val="black">
                  <a:lumMod val="75000"/>
                  <a:lumOff val="25000"/>
                </a:prstClr>
              </a:solidFill>
              <a:latin typeface="HGPｺﾞｼｯｸE" panose="020B0900000000000000" pitchFamily="50" charset="-128"/>
              <a:ea typeface="HGPｺﾞｼｯｸE" panose="020B0900000000000000" pitchFamily="50" charset="-128"/>
            </a:endParaRPr>
          </a:p>
          <a:p>
            <a:pPr marL="0" lvl="1">
              <a:spcAft>
                <a:spcPts val="1200"/>
              </a:spcAft>
            </a:pPr>
            <a:endParaRPr kumimoji="1" lang="en-US" altLang="ja-JP" sz="2800" dirty="0">
              <a:solidFill>
                <a:prstClr val="black">
                  <a:lumMod val="75000"/>
                  <a:lumOff val="25000"/>
                </a:prstClr>
              </a:solidFill>
              <a:latin typeface="HGPｺﾞｼｯｸE" panose="020B0900000000000000" pitchFamily="50" charset="-128"/>
              <a:ea typeface="HGPｺﾞｼｯｸE" panose="020B0900000000000000" pitchFamily="50" charset="-128"/>
            </a:endParaRPr>
          </a:p>
        </p:txBody>
      </p:sp>
      <p:sp>
        <p:nvSpPr>
          <p:cNvPr id="15" name="テキスト ボックス 14">
            <a:extLst>
              <a:ext uri="{FF2B5EF4-FFF2-40B4-BE49-F238E27FC236}">
                <a16:creationId xmlns:a16="http://schemas.microsoft.com/office/drawing/2014/main" id="{D65D5CD6-BC8F-4848-8DAB-5B1F9AA6342D}"/>
              </a:ext>
            </a:extLst>
          </p:cNvPr>
          <p:cNvSpPr txBox="1"/>
          <p:nvPr/>
        </p:nvSpPr>
        <p:spPr>
          <a:xfrm>
            <a:off x="8481042" y="5115157"/>
            <a:ext cx="1503938" cy="461665"/>
          </a:xfrm>
          <a:prstGeom prst="rect">
            <a:avLst/>
          </a:prstGeom>
          <a:noFill/>
        </p:spPr>
        <p:txBody>
          <a:bodyPr wrap="none" rtlCol="0">
            <a:spAutoFit/>
          </a:bodyPr>
          <a:lstStyle/>
          <a:p>
            <a:pPr marL="0" lvl="1" algn="just">
              <a:spcAft>
                <a:spcPts val="1200"/>
              </a:spcAft>
            </a:pPr>
            <a:r>
              <a:rPr kumimoji="1" lang="en-US" altLang="ja-JP" sz="2400" dirty="0">
                <a:solidFill>
                  <a:prstClr val="black">
                    <a:lumMod val="75000"/>
                    <a:lumOff val="25000"/>
                  </a:prstClr>
                </a:solidFill>
                <a:latin typeface="HGPｺﾞｼｯｸE" panose="020B0900000000000000" pitchFamily="50" charset="-128"/>
                <a:ea typeface="HGPｺﾞｼｯｸE" panose="020B0900000000000000" pitchFamily="50" charset="-128"/>
              </a:rPr>
              <a:t>P. </a:t>
            </a:r>
            <a:r>
              <a:rPr kumimoji="1" lang="en-US" altLang="ja-JP" sz="2400" dirty="0" smtClean="0">
                <a:solidFill>
                  <a:prstClr val="black">
                    <a:lumMod val="75000"/>
                    <a:lumOff val="25000"/>
                  </a:prstClr>
                </a:solidFill>
                <a:latin typeface="HGPｺﾞｼｯｸE" panose="020B0900000000000000" pitchFamily="50" charset="-128"/>
                <a:ea typeface="HGPｺﾞｼｯｸE" panose="020B0900000000000000" pitchFamily="50" charset="-128"/>
              </a:rPr>
              <a:t>12</a:t>
            </a:r>
            <a:r>
              <a:rPr kumimoji="1" lang="ja-JP" altLang="en-US" sz="2400" dirty="0" smtClean="0">
                <a:solidFill>
                  <a:prstClr val="black">
                    <a:lumMod val="75000"/>
                    <a:lumOff val="25000"/>
                  </a:prstClr>
                </a:solidFill>
                <a:latin typeface="HGPｺﾞｼｯｸE" panose="020B0900000000000000" pitchFamily="50" charset="-128"/>
                <a:ea typeface="HGPｺﾞｼｯｸE" panose="020B0900000000000000" pitchFamily="50" charset="-128"/>
              </a:rPr>
              <a:t>～</a:t>
            </a:r>
            <a:r>
              <a:rPr lang="en-US" altLang="ja-JP" sz="2400" dirty="0" smtClean="0">
                <a:solidFill>
                  <a:prstClr val="black">
                    <a:lumMod val="75000"/>
                    <a:lumOff val="25000"/>
                  </a:prstClr>
                </a:solidFill>
                <a:latin typeface="HGPｺﾞｼｯｸE" panose="020B0900000000000000" pitchFamily="50" charset="-128"/>
                <a:ea typeface="HGPｺﾞｼｯｸE" panose="020B0900000000000000" pitchFamily="50" charset="-128"/>
              </a:rPr>
              <a:t>30</a:t>
            </a:r>
            <a:endParaRPr kumimoji="1" lang="en-US" altLang="ja-JP" sz="2400" dirty="0">
              <a:solidFill>
                <a:prstClr val="black">
                  <a:lumMod val="75000"/>
                  <a:lumOff val="25000"/>
                </a:prstClr>
              </a:solidFill>
              <a:latin typeface="HGPｺﾞｼｯｸE" panose="020B0900000000000000" pitchFamily="50" charset="-128"/>
              <a:ea typeface="HGPｺﾞｼｯｸE" panose="020B0900000000000000" pitchFamily="50" charset="-128"/>
            </a:endParaRPr>
          </a:p>
        </p:txBody>
      </p:sp>
      <p:sp>
        <p:nvSpPr>
          <p:cNvPr id="11" name="テキスト ボックス 10">
            <a:extLst>
              <a:ext uri="{FF2B5EF4-FFF2-40B4-BE49-F238E27FC236}">
                <a16:creationId xmlns:a16="http://schemas.microsoft.com/office/drawing/2014/main" id="{D65D5CD6-BC8F-4848-8DAB-5B1F9AA6342D}"/>
              </a:ext>
            </a:extLst>
          </p:cNvPr>
          <p:cNvSpPr txBox="1"/>
          <p:nvPr/>
        </p:nvSpPr>
        <p:spPr>
          <a:xfrm>
            <a:off x="8481042" y="4523160"/>
            <a:ext cx="1337226" cy="461665"/>
          </a:xfrm>
          <a:prstGeom prst="rect">
            <a:avLst/>
          </a:prstGeom>
          <a:noFill/>
        </p:spPr>
        <p:txBody>
          <a:bodyPr wrap="none" rtlCol="0">
            <a:spAutoFit/>
          </a:bodyPr>
          <a:lstStyle/>
          <a:p>
            <a:pPr marL="0" lvl="1" algn="just">
              <a:spcAft>
                <a:spcPts val="1200"/>
              </a:spcAft>
            </a:pPr>
            <a:r>
              <a:rPr kumimoji="1" lang="en-US" altLang="ja-JP" sz="2400" dirty="0">
                <a:solidFill>
                  <a:prstClr val="black">
                    <a:lumMod val="75000"/>
                    <a:lumOff val="25000"/>
                  </a:prstClr>
                </a:solidFill>
                <a:latin typeface="HGPｺﾞｼｯｸE" panose="020B0900000000000000" pitchFamily="50" charset="-128"/>
                <a:ea typeface="HGPｺﾞｼｯｸE" panose="020B0900000000000000" pitchFamily="50" charset="-128"/>
              </a:rPr>
              <a:t>P. 1</a:t>
            </a:r>
            <a:r>
              <a:rPr kumimoji="1" lang="ja-JP" altLang="en-US" sz="2400" dirty="0">
                <a:solidFill>
                  <a:prstClr val="black">
                    <a:lumMod val="75000"/>
                    <a:lumOff val="25000"/>
                  </a:prstClr>
                </a:solidFill>
                <a:latin typeface="HGPｺﾞｼｯｸE" panose="020B0900000000000000" pitchFamily="50" charset="-128"/>
                <a:ea typeface="HGPｺﾞｼｯｸE" panose="020B0900000000000000" pitchFamily="50" charset="-128"/>
              </a:rPr>
              <a:t>～</a:t>
            </a:r>
            <a:r>
              <a:rPr kumimoji="1" lang="en-US" altLang="ja-JP" sz="2400" dirty="0" smtClean="0">
                <a:solidFill>
                  <a:prstClr val="black">
                    <a:lumMod val="75000"/>
                    <a:lumOff val="25000"/>
                  </a:prstClr>
                </a:solidFill>
                <a:latin typeface="HGPｺﾞｼｯｸE" panose="020B0900000000000000" pitchFamily="50" charset="-128"/>
                <a:ea typeface="HGPｺﾞｼｯｸE" panose="020B0900000000000000" pitchFamily="50" charset="-128"/>
              </a:rPr>
              <a:t>11</a:t>
            </a:r>
            <a:endParaRPr kumimoji="1" lang="en-US" altLang="ja-JP" sz="2400" dirty="0">
              <a:solidFill>
                <a:prstClr val="black">
                  <a:lumMod val="75000"/>
                  <a:lumOff val="25000"/>
                </a:prstClr>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4507504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A83E2A-5351-4CA8-9D90-F4B4CA018E4D}"/>
              </a:ext>
            </a:extLst>
          </p:cNvPr>
          <p:cNvSpPr>
            <a:spLocks noGrp="1"/>
          </p:cNvSpPr>
          <p:nvPr>
            <p:ph type="title"/>
          </p:nvPr>
        </p:nvSpPr>
        <p:spPr>
          <a:xfrm>
            <a:off x="-121024" y="-2697"/>
            <a:ext cx="12313024" cy="650083"/>
          </a:xfrm>
          <a:solidFill>
            <a:srgbClr val="00B050"/>
          </a:solidFill>
        </p:spPr>
        <p:txBody>
          <a:bodyPr>
            <a:normAutofit/>
          </a:bodyPr>
          <a:lstStyle/>
          <a:p>
            <a:r>
              <a:rPr lang="en-US" altLang="ja-JP" sz="3600" dirty="0">
                <a:solidFill>
                  <a:schemeClr val="bg1"/>
                </a:solidFill>
                <a:latin typeface="HGSｺﾞｼｯｸE" panose="020B0900000000000000" pitchFamily="50" charset="-128"/>
                <a:ea typeface="HGSｺﾞｼｯｸE" panose="020B0900000000000000" pitchFamily="50" charset="-128"/>
              </a:rPr>
              <a:t>【</a:t>
            </a:r>
            <a:r>
              <a:rPr lang="ja-JP" altLang="en-US" sz="3600" dirty="0">
                <a:solidFill>
                  <a:schemeClr val="bg1"/>
                </a:solidFill>
                <a:latin typeface="HGSｺﾞｼｯｸE" panose="020B0900000000000000" pitchFamily="50" charset="-128"/>
                <a:ea typeface="HGSｺﾞｼｯｸE" panose="020B0900000000000000" pitchFamily="50" charset="-128"/>
              </a:rPr>
              <a:t>事例</a:t>
            </a:r>
            <a:r>
              <a:rPr lang="en-US" altLang="ja-JP" sz="3600" dirty="0">
                <a:solidFill>
                  <a:schemeClr val="bg1"/>
                </a:solidFill>
                <a:latin typeface="HGSｺﾞｼｯｸE" panose="020B0900000000000000" pitchFamily="50" charset="-128"/>
                <a:ea typeface="HGSｺﾞｼｯｸE" panose="020B0900000000000000" pitchFamily="50" charset="-128"/>
              </a:rPr>
              <a:t>】</a:t>
            </a:r>
            <a:r>
              <a:rPr lang="ja-JP" altLang="en-US" sz="3600" dirty="0">
                <a:solidFill>
                  <a:schemeClr val="bg1"/>
                </a:solidFill>
                <a:latin typeface="HGSｺﾞｼｯｸE" panose="020B0900000000000000" pitchFamily="50" charset="-128"/>
                <a:ea typeface="HGSｺﾞｼｯｸE" panose="020B0900000000000000" pitchFamily="50" charset="-128"/>
              </a:rPr>
              <a:t>　避難支援体制を確保するための取組①</a:t>
            </a:r>
            <a:endParaRPr kumimoji="1" lang="ja-JP" altLang="en-US" sz="3600" dirty="0">
              <a:solidFill>
                <a:schemeClr val="bg1"/>
              </a:solidFill>
              <a:latin typeface="HGSｺﾞｼｯｸE" panose="020B0900000000000000" pitchFamily="50" charset="-128"/>
              <a:ea typeface="HGSｺﾞｼｯｸE" panose="020B0900000000000000" pitchFamily="50" charset="-128"/>
            </a:endParaRPr>
          </a:p>
        </p:txBody>
      </p:sp>
      <p:sp>
        <p:nvSpPr>
          <p:cNvPr id="4" name="スライド番号プレースホルダー 3">
            <a:extLst>
              <a:ext uri="{FF2B5EF4-FFF2-40B4-BE49-F238E27FC236}">
                <a16:creationId xmlns:a16="http://schemas.microsoft.com/office/drawing/2014/main" id="{BE65018A-18EB-466D-BD4F-42CBE78EA1F8}"/>
              </a:ext>
            </a:extLst>
          </p:cNvPr>
          <p:cNvSpPr>
            <a:spLocks noGrp="1"/>
          </p:cNvSpPr>
          <p:nvPr>
            <p:ph type="sldNum" sz="quarter" idx="12"/>
          </p:nvPr>
        </p:nvSpPr>
        <p:spPr/>
        <p:txBody>
          <a:bodyPr/>
          <a:lstStyle/>
          <a:p>
            <a:r>
              <a:rPr kumimoji="1" lang="en-US" altLang="ja-JP" dirty="0" smtClean="0"/>
              <a:t>27</a:t>
            </a:r>
            <a:endParaRPr kumimoji="1" lang="ja-JP" altLang="en-US" dirty="0"/>
          </a:p>
        </p:txBody>
      </p:sp>
      <p:sp>
        <p:nvSpPr>
          <p:cNvPr id="7" name="コンテンツ プレースホルダー 4">
            <a:extLst>
              <a:ext uri="{FF2B5EF4-FFF2-40B4-BE49-F238E27FC236}">
                <a16:creationId xmlns:a16="http://schemas.microsoft.com/office/drawing/2014/main" id="{8E7FF5DE-A0C5-4CCD-A23D-31379DF5205C}"/>
              </a:ext>
            </a:extLst>
          </p:cNvPr>
          <p:cNvSpPr txBox="1">
            <a:spLocks/>
          </p:cNvSpPr>
          <p:nvPr/>
        </p:nvSpPr>
        <p:spPr>
          <a:xfrm>
            <a:off x="1933576" y="840978"/>
            <a:ext cx="8343899" cy="5928123"/>
          </a:xfrm>
          <a:prstGeom prst="rect">
            <a:avLst/>
          </a:prstGeom>
          <a:solidFill>
            <a:schemeClr val="accent3">
              <a:lumMod val="20000"/>
              <a:lumOff val="80000"/>
            </a:schemeClr>
          </a:solidFill>
        </p:spPr>
        <p:txBody>
          <a:bodyPr vert="horz" lIns="144000" tIns="14400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tx1"/>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kumimoji="1" sz="2400" kern="1200">
                <a:solidFill>
                  <a:schemeClr val="tx1"/>
                </a:solidFill>
                <a:latin typeface="ＭＳ ゴシック" panose="020B0609070205080204" pitchFamily="49" charset="-128"/>
                <a:ea typeface="ＭＳ ゴシック" panose="020B0609070205080204" pitchFamily="49" charset="-128"/>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kumimoji="1" sz="2000" kern="1200">
                <a:solidFill>
                  <a:schemeClr val="tx1"/>
                </a:solidFill>
                <a:latin typeface="ＭＳ ゴシック" panose="020B0609070205080204" pitchFamily="49" charset="-128"/>
                <a:ea typeface="ＭＳ ゴシック" panose="020B0609070205080204" pitchFamily="49" charset="-128"/>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a:solidFill>
                  <a:srgbClr val="FF2800"/>
                </a:solidFill>
              </a:rPr>
              <a:t>■「支え合いマップ」の作成</a:t>
            </a:r>
            <a:endParaRPr lang="en-US" altLang="ja-JP">
              <a:solidFill>
                <a:srgbClr val="FF2800"/>
              </a:solidFill>
            </a:endParaRPr>
          </a:p>
          <a:p>
            <a:pPr marL="0" indent="0">
              <a:buNone/>
            </a:pPr>
            <a:r>
              <a:rPr lang="zh-TW" altLang="en-US" sz="2000">
                <a:solidFill>
                  <a:schemeClr val="tx1">
                    <a:lumMod val="75000"/>
                    <a:lumOff val="25000"/>
                  </a:schemeClr>
                </a:solidFill>
              </a:rPr>
              <a:t>（堀之内区自主防災組織：長野県 白馬村</a:t>
            </a:r>
            <a:r>
              <a:rPr lang="ja-JP" altLang="en-US" sz="2000">
                <a:solidFill>
                  <a:schemeClr val="tx1">
                    <a:lumMod val="75000"/>
                    <a:lumOff val="25000"/>
                  </a:schemeClr>
                </a:solidFill>
              </a:rPr>
              <a:t>）</a:t>
            </a:r>
            <a:endParaRPr lang="ja-JP" altLang="en-US" sz="2400">
              <a:solidFill>
                <a:schemeClr val="tx1">
                  <a:lumMod val="75000"/>
                  <a:lumOff val="25000"/>
                </a:schemeClr>
              </a:solidFill>
            </a:endParaRPr>
          </a:p>
          <a:p>
            <a:pPr marL="0" indent="0">
              <a:buNone/>
            </a:pPr>
            <a:r>
              <a:rPr lang="en-US" altLang="ja-JP" sz="2000">
                <a:solidFill>
                  <a:schemeClr val="tx1">
                    <a:lumMod val="75000"/>
                    <a:lumOff val="25000"/>
                  </a:schemeClr>
                </a:solidFill>
              </a:rPr>
              <a:t/>
            </a:r>
            <a:br>
              <a:rPr lang="en-US" altLang="ja-JP" sz="2000">
                <a:solidFill>
                  <a:schemeClr val="tx1">
                    <a:lumMod val="75000"/>
                    <a:lumOff val="25000"/>
                  </a:schemeClr>
                </a:solidFill>
              </a:rPr>
            </a:br>
            <a:endParaRPr lang="ja-JP" altLang="en-US" sz="2000">
              <a:solidFill>
                <a:schemeClr val="tx1">
                  <a:lumMod val="75000"/>
                  <a:lumOff val="25000"/>
                </a:schemeClr>
              </a:solidFill>
            </a:endParaRPr>
          </a:p>
          <a:p>
            <a:endParaRPr lang="ja-JP" altLang="en-US">
              <a:solidFill>
                <a:schemeClr val="tx1">
                  <a:lumMod val="75000"/>
                  <a:lumOff val="25000"/>
                </a:schemeClr>
              </a:solidFill>
            </a:endParaRPr>
          </a:p>
        </p:txBody>
      </p:sp>
      <p:sp>
        <p:nvSpPr>
          <p:cNvPr id="8" name="正方形/長方形 7">
            <a:extLst>
              <a:ext uri="{FF2B5EF4-FFF2-40B4-BE49-F238E27FC236}">
                <a16:creationId xmlns:a16="http://schemas.microsoft.com/office/drawing/2014/main" id="{2086BBD0-C758-43E9-967E-3FA3B81994F2}"/>
              </a:ext>
            </a:extLst>
          </p:cNvPr>
          <p:cNvSpPr/>
          <p:nvPr/>
        </p:nvSpPr>
        <p:spPr>
          <a:xfrm>
            <a:off x="2197100" y="1915716"/>
            <a:ext cx="7775554" cy="4723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marL="342900" indent="-342900">
              <a:spcAft>
                <a:spcPts val="600"/>
              </a:spcAft>
              <a:buFont typeface="HGPｺﾞｼｯｸE" panose="020B0900000000000000" pitchFamily="50" charset="-128"/>
              <a:buChar char="○"/>
            </a:pP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誰が誰の安否確認を行うのか支え合いマップ作成で特定</a:t>
            </a:r>
          </a:p>
          <a:p>
            <a:pPr marL="533400" lvl="1" indent="-177800">
              <a:spcAft>
                <a:spcPts val="300"/>
              </a:spcAft>
              <a:buFont typeface="Arial" panose="020B0604020202020204" pitchFamily="34" charset="0"/>
              <a:buChar char="•"/>
              <a:tabLst>
                <a:tab pos="533400" algn="l"/>
              </a:tabLst>
            </a:pPr>
            <a:r>
              <a:rPr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対象者（要配慮者）、組長、民生委員等を中心に調整し、それぞれの対象者（要配慮者）に対して、支援者を特定し、マップ上に表示。</a:t>
            </a:r>
            <a:endParaRPr lang="en-US" altLang="ja-JP" sz="14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533400" lvl="1" indent="-177800">
              <a:spcAft>
                <a:spcPts val="300"/>
              </a:spcAft>
              <a:buFont typeface="Arial" panose="020B0604020202020204" pitchFamily="34" charset="0"/>
              <a:buChar char="•"/>
              <a:tabLst>
                <a:tab pos="533400" algn="l"/>
              </a:tabLst>
            </a:pPr>
            <a:r>
              <a:rPr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マップの対象者には、常日頃から、民生委員を中心とした見守り活動を実施。</a:t>
            </a:r>
            <a:endParaRPr lang="en-US" altLang="ja-JP" sz="14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533400" lvl="1" indent="-177800">
              <a:spcAft>
                <a:spcPts val="300"/>
              </a:spcAft>
              <a:buFont typeface="Arial" panose="020B0604020202020204" pitchFamily="34" charset="0"/>
              <a:buChar char="•"/>
              <a:tabLst>
                <a:tab pos="533400" algn="l"/>
              </a:tabLst>
            </a:pPr>
            <a:r>
              <a:rPr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平成</a:t>
            </a:r>
            <a:r>
              <a:rPr lang="en-US" altLang="ja-JP" sz="1400">
                <a:solidFill>
                  <a:schemeClr val="tx1">
                    <a:lumMod val="75000"/>
                    <a:lumOff val="25000"/>
                  </a:schemeClr>
                </a:solidFill>
                <a:latin typeface="HGPｺﾞｼｯｸE" panose="020B0900000000000000" pitchFamily="50" charset="-128"/>
                <a:ea typeface="HGPｺﾞｼｯｸE" panose="020B0900000000000000" pitchFamily="50" charset="-128"/>
              </a:rPr>
              <a:t>26</a:t>
            </a:r>
            <a:r>
              <a:rPr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年</a:t>
            </a:r>
            <a:r>
              <a:rPr lang="en-US" altLang="ja-JP" sz="1400">
                <a:solidFill>
                  <a:schemeClr val="tx1">
                    <a:lumMod val="75000"/>
                    <a:lumOff val="25000"/>
                  </a:schemeClr>
                </a:solidFill>
                <a:latin typeface="HGPｺﾞｼｯｸE" panose="020B0900000000000000" pitchFamily="50" charset="-128"/>
                <a:ea typeface="HGPｺﾞｼｯｸE" panose="020B0900000000000000" pitchFamily="50" charset="-128"/>
              </a:rPr>
              <a:t>11</a:t>
            </a:r>
            <a:r>
              <a:rPr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月に発生した地震発生時（最大震度 </a:t>
            </a:r>
            <a:r>
              <a:rPr lang="en-US" altLang="ja-JP" sz="1400">
                <a:solidFill>
                  <a:schemeClr val="tx1">
                    <a:lumMod val="75000"/>
                    <a:lumOff val="25000"/>
                  </a:schemeClr>
                </a:solidFill>
                <a:latin typeface="HGPｺﾞｼｯｸE" panose="020B0900000000000000" pitchFamily="50" charset="-128"/>
                <a:ea typeface="HGPｺﾞｼｯｸE" panose="020B0900000000000000" pitchFamily="50" charset="-128"/>
              </a:rPr>
              <a:t>6 </a:t>
            </a:r>
            <a:r>
              <a:rPr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弱）に、円滑に安否確認や避難支援ができた。</a:t>
            </a: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342900" lvl="1" indent="-342900" algn="just">
              <a:spcAft>
                <a:spcPts val="600"/>
              </a:spcAft>
              <a:buFont typeface="HGPｺﾞｼｯｸE" panose="020B0900000000000000" pitchFamily="50" charset="-128"/>
              <a:buChar char="○"/>
              <a:tabLst>
                <a:tab pos="533400" algn="l"/>
              </a:tabLst>
            </a:pP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自治会役員と民生委員が連携して</a:t>
            </a: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0" lvl="1" algn="just">
              <a:spcAft>
                <a:spcPts val="600"/>
              </a:spcAft>
              <a:tabLst>
                <a:tab pos="533400" algn="l"/>
              </a:tabLst>
            </a:pP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　　マップを作成</a:t>
            </a: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342900" lvl="1" indent="-342900" algn="just">
              <a:spcAft>
                <a:spcPts val="600"/>
              </a:spcAft>
              <a:buFont typeface="HGPｺﾞｼｯｸE" panose="020B0900000000000000" pitchFamily="50" charset="-128"/>
              <a:buChar char="○"/>
              <a:tabLst>
                <a:tab pos="533400" algn="l"/>
              </a:tabLst>
            </a:pP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毎年更新できる名簿が必要との認識</a:t>
            </a: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0" lvl="1" algn="just">
              <a:spcAft>
                <a:spcPts val="600"/>
              </a:spcAft>
              <a:tabLst>
                <a:tab pos="533400" algn="l"/>
              </a:tabLst>
            </a:pP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　　が浸透した</a:t>
            </a: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355600" lvl="1">
              <a:spcAft>
                <a:spcPts val="300"/>
              </a:spcAft>
              <a:tabLst>
                <a:tab pos="533400" algn="l"/>
              </a:tabLst>
            </a:pPr>
            <a:endParaRPr lang="en-US" altLang="ja-JP" sz="14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9" name="正方形/長方形 8">
            <a:extLst>
              <a:ext uri="{FF2B5EF4-FFF2-40B4-BE49-F238E27FC236}">
                <a16:creationId xmlns:a16="http://schemas.microsoft.com/office/drawing/2014/main" id="{591DAA6D-921D-4A8A-9543-FD0A8FCFD8E6}"/>
              </a:ext>
            </a:extLst>
          </p:cNvPr>
          <p:cNvSpPr/>
          <p:nvPr/>
        </p:nvSpPr>
        <p:spPr>
          <a:xfrm>
            <a:off x="6837695" y="5947429"/>
            <a:ext cx="2877127" cy="523220"/>
          </a:xfrm>
          <a:prstGeom prst="rect">
            <a:avLst/>
          </a:prstGeom>
        </p:spPr>
        <p:txBody>
          <a:bodyPr wrap="square">
            <a:spAutoFit/>
          </a:bodyPr>
          <a:lstStyle/>
          <a:p>
            <a:pPr algn="ctr"/>
            <a:r>
              <a:rPr lang="ja-JP" altLang="en-US" sz="1400">
                <a:solidFill>
                  <a:srgbClr val="404040"/>
                </a:solidFill>
                <a:latin typeface="HGPｺﾞｼｯｸE" panose="020B0900000000000000" pitchFamily="50" charset="-128"/>
                <a:ea typeface="HGPｺﾞｼｯｸE" panose="020B0900000000000000" pitchFamily="50" charset="-128"/>
              </a:rPr>
              <a:t>災害時住民支え合いマップ</a:t>
            </a:r>
            <a:endParaRPr lang="en-US" altLang="ja-JP" sz="1400">
              <a:solidFill>
                <a:srgbClr val="404040"/>
              </a:solidFill>
              <a:latin typeface="HGPｺﾞｼｯｸE" panose="020B0900000000000000" pitchFamily="50" charset="-128"/>
              <a:ea typeface="HGPｺﾞｼｯｸE" panose="020B0900000000000000" pitchFamily="50" charset="-128"/>
            </a:endParaRPr>
          </a:p>
          <a:p>
            <a:pPr algn="ctr"/>
            <a:r>
              <a:rPr lang="ja-JP" altLang="en-US" sz="1400">
                <a:solidFill>
                  <a:srgbClr val="404040"/>
                </a:solidFill>
                <a:latin typeface="HGPｺﾞｼｯｸE" panose="020B0900000000000000" pitchFamily="50" charset="-128"/>
                <a:ea typeface="HGPｺﾞｼｯｸE" panose="020B0900000000000000" pitchFamily="50" charset="-128"/>
              </a:rPr>
              <a:t>づくりの取組</a:t>
            </a:r>
          </a:p>
        </p:txBody>
      </p:sp>
      <p:pic>
        <p:nvPicPr>
          <p:cNvPr id="3" name="図 2">
            <a:extLst>
              <a:ext uri="{FF2B5EF4-FFF2-40B4-BE49-F238E27FC236}">
                <a16:creationId xmlns:a16="http://schemas.microsoft.com/office/drawing/2014/main" id="{72310F85-63B9-4BC4-B055-5DF9D7C9BA8F}"/>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contrast="-20000"/>
                    </a14:imgEffect>
                  </a14:imgLayer>
                </a14:imgProps>
              </a:ext>
            </a:extLst>
          </a:blip>
          <a:srcRect l="2083" t="42510" r="54583" b="10320"/>
          <a:stretch/>
        </p:blipFill>
        <p:spPr>
          <a:xfrm>
            <a:off x="6823611" y="3788288"/>
            <a:ext cx="2891210" cy="2159141"/>
          </a:xfrm>
          <a:prstGeom prst="rect">
            <a:avLst/>
          </a:prstGeom>
        </p:spPr>
      </p:pic>
      <p:graphicFrame>
        <p:nvGraphicFramePr>
          <p:cNvPr id="11" name="オブジェクト 10">
            <a:extLst>
              <a:ext uri="{FF2B5EF4-FFF2-40B4-BE49-F238E27FC236}">
                <a16:creationId xmlns:a16="http://schemas.microsoft.com/office/drawing/2014/main" id="{AA75BEE6-B7C2-4431-801E-4E3F5CE8A7CD}"/>
              </a:ext>
            </a:extLst>
          </p:cNvPr>
          <p:cNvGraphicFramePr>
            <a:graphicFrameLocks noChangeAspect="1"/>
          </p:cNvGraphicFramePr>
          <p:nvPr/>
        </p:nvGraphicFramePr>
        <p:xfrm>
          <a:off x="5795978" y="1295258"/>
          <a:ext cx="879475" cy="346075"/>
        </p:xfrm>
        <a:graphic>
          <a:graphicData uri="http://schemas.openxmlformats.org/presentationml/2006/ole">
            <mc:AlternateContent xmlns:mc="http://schemas.openxmlformats.org/markup-compatibility/2006">
              <mc:Choice xmlns:v="urn:schemas-microsoft-com:vml" Requires="v">
                <p:oleObj spid="_x0000_s4148" name="Document" r:id="rId6" imgW="737915" imgH="286296" progId="Word.Document.12">
                  <p:embed/>
                </p:oleObj>
              </mc:Choice>
              <mc:Fallback>
                <p:oleObj name="Document" r:id="rId6" imgW="737915" imgH="286296" progId="Word.Document.12">
                  <p:embed/>
                  <p:pic>
                    <p:nvPicPr>
                      <p:cNvPr id="11" name="オブジェクト 10">
                        <a:extLst>
                          <a:ext uri="{FF2B5EF4-FFF2-40B4-BE49-F238E27FC236}">
                            <a16:creationId xmlns:a16="http://schemas.microsoft.com/office/drawing/2014/main" id="{AA75BEE6-B7C2-4431-801E-4E3F5CE8A7CD}"/>
                          </a:ext>
                        </a:extLst>
                      </p:cNvPr>
                      <p:cNvPicPr/>
                      <p:nvPr/>
                    </p:nvPicPr>
                    <p:blipFill>
                      <a:blip r:embed="rId7"/>
                      <a:stretch>
                        <a:fillRect/>
                      </a:stretch>
                    </p:blipFill>
                    <p:spPr>
                      <a:xfrm>
                        <a:off x="5795978" y="1295258"/>
                        <a:ext cx="879475" cy="346075"/>
                      </a:xfrm>
                      <a:prstGeom prst="rect">
                        <a:avLst/>
                      </a:prstGeom>
                    </p:spPr>
                  </p:pic>
                </p:oleObj>
              </mc:Fallback>
            </mc:AlternateContent>
          </a:graphicData>
        </a:graphic>
      </p:graphicFrame>
      <p:graphicFrame>
        <p:nvGraphicFramePr>
          <p:cNvPr id="12" name="オブジェクト 11">
            <a:extLst>
              <a:ext uri="{FF2B5EF4-FFF2-40B4-BE49-F238E27FC236}">
                <a16:creationId xmlns:a16="http://schemas.microsoft.com/office/drawing/2014/main" id="{409EEE35-93D4-4163-935E-10C809BAE838}"/>
              </a:ext>
            </a:extLst>
          </p:cNvPr>
          <p:cNvGraphicFramePr>
            <a:graphicFrameLocks noChangeAspect="1"/>
          </p:cNvGraphicFramePr>
          <p:nvPr/>
        </p:nvGraphicFramePr>
        <p:xfrm>
          <a:off x="2289380" y="1301624"/>
          <a:ext cx="879475" cy="346075"/>
        </p:xfrm>
        <a:graphic>
          <a:graphicData uri="http://schemas.openxmlformats.org/presentationml/2006/ole">
            <mc:AlternateContent xmlns:mc="http://schemas.openxmlformats.org/markup-compatibility/2006">
              <mc:Choice xmlns:v="urn:schemas-microsoft-com:vml" Requires="v">
                <p:oleObj spid="_x0000_s4149" name="Document" r:id="rId8" imgW="737915" imgH="286296" progId="Word.Document.12">
                  <p:embed/>
                </p:oleObj>
              </mc:Choice>
              <mc:Fallback>
                <p:oleObj name="Document" r:id="rId8" imgW="737915" imgH="286296" progId="Word.Document.12">
                  <p:embed/>
                  <p:pic>
                    <p:nvPicPr>
                      <p:cNvPr id="12" name="オブジェクト 11">
                        <a:extLst>
                          <a:ext uri="{FF2B5EF4-FFF2-40B4-BE49-F238E27FC236}">
                            <a16:creationId xmlns:a16="http://schemas.microsoft.com/office/drawing/2014/main" id="{409EEE35-93D4-4163-935E-10C809BAE838}"/>
                          </a:ext>
                        </a:extLst>
                      </p:cNvPr>
                      <p:cNvPicPr/>
                      <p:nvPr/>
                    </p:nvPicPr>
                    <p:blipFill>
                      <a:blip r:embed="rId9"/>
                      <a:stretch>
                        <a:fillRect/>
                      </a:stretch>
                    </p:blipFill>
                    <p:spPr>
                      <a:xfrm>
                        <a:off x="2289380" y="1301624"/>
                        <a:ext cx="879475" cy="346075"/>
                      </a:xfrm>
                      <a:prstGeom prst="rect">
                        <a:avLst/>
                      </a:prstGeom>
                    </p:spPr>
                  </p:pic>
                </p:oleObj>
              </mc:Fallback>
            </mc:AlternateContent>
          </a:graphicData>
        </a:graphic>
      </p:graphicFrame>
      <p:sp>
        <p:nvSpPr>
          <p:cNvPr id="13" name="テキスト プレースホルダー 6">
            <a:extLst>
              <a:ext uri="{FF2B5EF4-FFF2-40B4-BE49-F238E27FC236}">
                <a16:creationId xmlns:a16="http://schemas.microsoft.com/office/drawing/2014/main" id="{24D9F0CD-2797-42CC-96ED-C30EFB3C7E09}"/>
              </a:ext>
            </a:extLst>
          </p:cNvPr>
          <p:cNvSpPr txBox="1">
            <a:spLocks/>
          </p:cNvSpPr>
          <p:nvPr/>
        </p:nvSpPr>
        <p:spPr>
          <a:xfrm>
            <a:off x="2193683" y="6341423"/>
            <a:ext cx="2610998" cy="288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defRPr/>
            </a:pPr>
            <a:r>
              <a:rPr lang="ja-JP" altLang="en-US" sz="1100">
                <a:solidFill>
                  <a:srgbClr val="404040"/>
                </a:solidFill>
                <a:latin typeface="HGPｺﾞｼｯｸE" panose="020B0900000000000000" pitchFamily="50" charset="-128"/>
                <a:ea typeface="HGPｺﾞｼｯｸE" panose="020B0900000000000000" pitchFamily="50" charset="-128"/>
              </a:rPr>
              <a:t>参考：長野県神城断層地震災害記録集</a:t>
            </a:r>
          </a:p>
        </p:txBody>
      </p:sp>
    </p:spTree>
    <p:extLst>
      <p:ext uri="{BB962C8B-B14F-4D97-AF65-F5344CB8AC3E}">
        <p14:creationId xmlns:p14="http://schemas.microsoft.com/office/powerpoint/2010/main" val="33799263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A83E2A-5351-4CA8-9D90-F4B4CA018E4D}"/>
              </a:ext>
            </a:extLst>
          </p:cNvPr>
          <p:cNvSpPr>
            <a:spLocks noGrp="1"/>
          </p:cNvSpPr>
          <p:nvPr>
            <p:ph type="title"/>
          </p:nvPr>
        </p:nvSpPr>
        <p:spPr>
          <a:xfrm>
            <a:off x="0" y="36800"/>
            <a:ext cx="12192000" cy="694444"/>
          </a:xfrm>
          <a:solidFill>
            <a:srgbClr val="00B050"/>
          </a:solidFill>
        </p:spPr>
        <p:txBody>
          <a:bodyPr>
            <a:normAutofit/>
          </a:bodyPr>
          <a:lstStyle/>
          <a:p>
            <a:r>
              <a:rPr lang="en-US" altLang="ja-JP" sz="3200" dirty="0">
                <a:solidFill>
                  <a:schemeClr val="bg1"/>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a:t>
            </a:r>
            <a:r>
              <a:rPr lang="ja-JP" altLang="en-US" sz="3200" dirty="0">
                <a:solidFill>
                  <a:schemeClr val="bg1"/>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事例</a:t>
            </a:r>
            <a:r>
              <a:rPr lang="en-US" altLang="ja-JP" sz="3200" dirty="0">
                <a:solidFill>
                  <a:schemeClr val="bg1"/>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a:t>
            </a:r>
            <a:r>
              <a:rPr lang="ja-JP" altLang="en-US" sz="3200" dirty="0">
                <a:solidFill>
                  <a:schemeClr val="bg1"/>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　避難支援体制を確保するための取組②</a:t>
            </a:r>
            <a:endParaRPr kumimoji="1" lang="ja-JP" altLang="en-US" sz="3200" dirty="0">
              <a:solidFill>
                <a:schemeClr val="bg1"/>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endParaRPr>
          </a:p>
        </p:txBody>
      </p:sp>
      <p:sp>
        <p:nvSpPr>
          <p:cNvPr id="4" name="スライド番号プレースホルダー 3">
            <a:extLst>
              <a:ext uri="{FF2B5EF4-FFF2-40B4-BE49-F238E27FC236}">
                <a16:creationId xmlns:a16="http://schemas.microsoft.com/office/drawing/2014/main" id="{BE65018A-18EB-466D-BD4F-42CBE78EA1F8}"/>
              </a:ext>
            </a:extLst>
          </p:cNvPr>
          <p:cNvSpPr>
            <a:spLocks noGrp="1"/>
          </p:cNvSpPr>
          <p:nvPr>
            <p:ph type="sldNum" sz="quarter" idx="12"/>
          </p:nvPr>
        </p:nvSpPr>
        <p:spPr/>
        <p:txBody>
          <a:bodyPr/>
          <a:lstStyle/>
          <a:p>
            <a:r>
              <a:rPr kumimoji="1" lang="en-US" altLang="ja-JP" dirty="0" smtClean="0"/>
              <a:t>28</a:t>
            </a:r>
            <a:endParaRPr kumimoji="1" lang="ja-JP" altLang="en-US" dirty="0"/>
          </a:p>
        </p:txBody>
      </p:sp>
      <p:sp>
        <p:nvSpPr>
          <p:cNvPr id="7" name="コンテンツ プレースホルダー 4">
            <a:extLst>
              <a:ext uri="{FF2B5EF4-FFF2-40B4-BE49-F238E27FC236}">
                <a16:creationId xmlns:a16="http://schemas.microsoft.com/office/drawing/2014/main" id="{8E7FF5DE-A0C5-4CCD-A23D-31379DF5205C}"/>
              </a:ext>
            </a:extLst>
          </p:cNvPr>
          <p:cNvSpPr txBox="1">
            <a:spLocks/>
          </p:cNvSpPr>
          <p:nvPr/>
        </p:nvSpPr>
        <p:spPr>
          <a:xfrm>
            <a:off x="1933576" y="840978"/>
            <a:ext cx="8343899" cy="5928123"/>
          </a:xfrm>
          <a:prstGeom prst="rect">
            <a:avLst/>
          </a:prstGeom>
          <a:solidFill>
            <a:schemeClr val="accent3">
              <a:lumMod val="20000"/>
              <a:lumOff val="80000"/>
            </a:schemeClr>
          </a:solidFill>
        </p:spPr>
        <p:txBody>
          <a:bodyPr vert="horz" lIns="144000" tIns="14400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tx1"/>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kumimoji="1" sz="2400" kern="1200">
                <a:solidFill>
                  <a:schemeClr val="tx1"/>
                </a:solidFill>
                <a:latin typeface="ＭＳ ゴシック" panose="020B0609070205080204" pitchFamily="49" charset="-128"/>
                <a:ea typeface="ＭＳ ゴシック" panose="020B0609070205080204" pitchFamily="49" charset="-128"/>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kumimoji="1" sz="2000" kern="1200">
                <a:solidFill>
                  <a:schemeClr val="tx1"/>
                </a:solidFill>
                <a:latin typeface="ＭＳ ゴシック" panose="020B0609070205080204" pitchFamily="49" charset="-128"/>
                <a:ea typeface="ＭＳ ゴシック" panose="020B0609070205080204" pitchFamily="49" charset="-128"/>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a:solidFill>
                  <a:srgbClr val="FF2800"/>
                </a:solidFill>
              </a:rPr>
              <a:t>■「避難支援個別計画」の作成</a:t>
            </a:r>
            <a:endParaRPr lang="en-US" altLang="ja-JP">
              <a:solidFill>
                <a:srgbClr val="FF2800"/>
              </a:solidFill>
            </a:endParaRPr>
          </a:p>
          <a:p>
            <a:pPr marL="0" indent="0">
              <a:buNone/>
            </a:pPr>
            <a:r>
              <a:rPr lang="zh-TW" altLang="en-US" sz="2000">
                <a:solidFill>
                  <a:schemeClr val="tx1">
                    <a:lumMod val="75000"/>
                    <a:lumOff val="25000"/>
                  </a:schemeClr>
                </a:solidFill>
              </a:rPr>
              <a:t>（</a:t>
            </a:r>
            <a:r>
              <a:rPr lang="ja-JP" altLang="en-US" sz="2000">
                <a:solidFill>
                  <a:schemeClr val="tx1">
                    <a:lumMod val="75000"/>
                    <a:lumOff val="25000"/>
                  </a:schemeClr>
                </a:solidFill>
              </a:rPr>
              <a:t>出石町会 防災区民</a:t>
            </a:r>
            <a:r>
              <a:rPr lang="zh-TW" altLang="en-US" sz="2000">
                <a:solidFill>
                  <a:schemeClr val="tx1">
                    <a:lumMod val="75000"/>
                    <a:lumOff val="25000"/>
                  </a:schemeClr>
                </a:solidFill>
              </a:rPr>
              <a:t>組織：</a:t>
            </a:r>
            <a:r>
              <a:rPr lang="ja-JP" altLang="en-US" sz="2000">
                <a:solidFill>
                  <a:schemeClr val="tx1">
                    <a:lumMod val="75000"/>
                    <a:lumOff val="25000"/>
                  </a:schemeClr>
                </a:solidFill>
              </a:rPr>
              <a:t>東京都</a:t>
            </a:r>
            <a:r>
              <a:rPr lang="zh-TW" altLang="en-US" sz="2000">
                <a:solidFill>
                  <a:schemeClr val="tx1">
                    <a:lumMod val="75000"/>
                    <a:lumOff val="25000"/>
                  </a:schemeClr>
                </a:solidFill>
              </a:rPr>
              <a:t> </a:t>
            </a:r>
            <a:r>
              <a:rPr lang="ja-JP" altLang="en-US" sz="2000">
                <a:solidFill>
                  <a:schemeClr val="tx1">
                    <a:lumMod val="75000"/>
                    <a:lumOff val="25000"/>
                  </a:schemeClr>
                </a:solidFill>
              </a:rPr>
              <a:t>品川区）</a:t>
            </a:r>
            <a:endParaRPr lang="ja-JP" altLang="en-US" sz="2400">
              <a:solidFill>
                <a:schemeClr val="tx1">
                  <a:lumMod val="75000"/>
                  <a:lumOff val="25000"/>
                </a:schemeClr>
              </a:solidFill>
            </a:endParaRPr>
          </a:p>
          <a:p>
            <a:pPr marL="0" indent="0">
              <a:buNone/>
            </a:pPr>
            <a:r>
              <a:rPr lang="en-US" altLang="ja-JP" sz="2000">
                <a:solidFill>
                  <a:schemeClr val="tx1">
                    <a:lumMod val="75000"/>
                    <a:lumOff val="25000"/>
                  </a:schemeClr>
                </a:solidFill>
              </a:rPr>
              <a:t/>
            </a:r>
            <a:br>
              <a:rPr lang="en-US" altLang="ja-JP" sz="2000">
                <a:solidFill>
                  <a:schemeClr val="tx1">
                    <a:lumMod val="75000"/>
                    <a:lumOff val="25000"/>
                  </a:schemeClr>
                </a:solidFill>
              </a:rPr>
            </a:br>
            <a:endParaRPr lang="ja-JP" altLang="en-US" sz="2000">
              <a:solidFill>
                <a:schemeClr val="tx1">
                  <a:lumMod val="75000"/>
                  <a:lumOff val="25000"/>
                </a:schemeClr>
              </a:solidFill>
            </a:endParaRPr>
          </a:p>
          <a:p>
            <a:endParaRPr lang="ja-JP" altLang="en-US">
              <a:solidFill>
                <a:schemeClr val="tx1">
                  <a:lumMod val="75000"/>
                  <a:lumOff val="25000"/>
                </a:schemeClr>
              </a:solidFill>
            </a:endParaRPr>
          </a:p>
        </p:txBody>
      </p:sp>
      <p:sp>
        <p:nvSpPr>
          <p:cNvPr id="8" name="正方形/長方形 7">
            <a:extLst>
              <a:ext uri="{FF2B5EF4-FFF2-40B4-BE49-F238E27FC236}">
                <a16:creationId xmlns:a16="http://schemas.microsoft.com/office/drawing/2014/main" id="{2086BBD0-C758-43E9-967E-3FA3B81994F2}"/>
              </a:ext>
            </a:extLst>
          </p:cNvPr>
          <p:cNvSpPr/>
          <p:nvPr/>
        </p:nvSpPr>
        <p:spPr>
          <a:xfrm>
            <a:off x="2197100" y="1915716"/>
            <a:ext cx="7775554" cy="4723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a:spcAft>
                <a:spcPts val="600"/>
              </a:spcAft>
            </a:pPr>
            <a:endPar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10" name="正方形/長方形 9">
            <a:extLst>
              <a:ext uri="{FF2B5EF4-FFF2-40B4-BE49-F238E27FC236}">
                <a16:creationId xmlns:a16="http://schemas.microsoft.com/office/drawing/2014/main" id="{7195DB8B-F999-4E34-909A-7FC498472A69}"/>
              </a:ext>
            </a:extLst>
          </p:cNvPr>
          <p:cNvSpPr/>
          <p:nvPr/>
        </p:nvSpPr>
        <p:spPr>
          <a:xfrm>
            <a:off x="2209821" y="2033826"/>
            <a:ext cx="4381500" cy="4313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spcAft>
                <a:spcPts val="600"/>
              </a:spcAft>
              <a:buFont typeface="HGPｺﾞｼｯｸE" panose="020B0900000000000000" pitchFamily="50" charset="-128"/>
              <a:buChar char="○"/>
            </a:pP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支援方法や支援者を計画の中で決めておく</a:t>
            </a:r>
          </a:p>
          <a:p>
            <a:pPr marL="533400" lvl="1" indent="-177800">
              <a:spcAft>
                <a:spcPts val="300"/>
              </a:spcAft>
              <a:buFont typeface="Arial" panose="020B0604020202020204" pitchFamily="34" charset="0"/>
              <a:buChar char="•"/>
              <a:tabLst>
                <a:tab pos="533400" algn="l"/>
              </a:tabLst>
            </a:pPr>
            <a:r>
              <a:rPr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避難行動要支援者一人ひとりの支援方法や支援者を事前に決めておく。</a:t>
            </a:r>
            <a:endParaRPr lang="en-US" altLang="ja-JP" sz="14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533400" lvl="1" indent="-177800" algn="just">
              <a:spcAft>
                <a:spcPts val="600"/>
              </a:spcAft>
              <a:buFont typeface="Arial" panose="020B0604020202020204" pitchFamily="34" charset="0"/>
              <a:buChar char="•"/>
              <a:tabLst>
                <a:tab pos="533400" algn="l"/>
              </a:tabLst>
            </a:pPr>
            <a:r>
              <a:rPr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名簿に掲載している避難行動要支援者全員分の個別計画書を作成した。</a:t>
            </a: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342900" lvl="1" indent="-342900" algn="just">
              <a:spcAft>
                <a:spcPts val="600"/>
              </a:spcAft>
              <a:buFont typeface="HGPｺﾞｼｯｸE" panose="020B0900000000000000" pitchFamily="50" charset="-128"/>
              <a:buChar char="○"/>
              <a:tabLst>
                <a:tab pos="533400" algn="l"/>
              </a:tabLst>
            </a:pP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継続的な安否確認訓練の実施</a:t>
            </a: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533400" lvl="1" indent="-177800" algn="just">
              <a:spcAft>
                <a:spcPts val="600"/>
              </a:spcAft>
              <a:buFont typeface="Arial" panose="020B0604020202020204" pitchFamily="34" charset="0"/>
              <a:buChar char="•"/>
              <a:tabLst>
                <a:tab pos="533400" algn="l"/>
              </a:tabLst>
            </a:pPr>
            <a:r>
              <a:rPr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毎年の防災訓練時に、避難行動要支援者への安否確認訓練を実施している。</a:t>
            </a:r>
            <a:endParaRPr lang="en-US" altLang="ja-JP" sz="14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533400" lvl="1" indent="-177800" algn="just">
              <a:spcAft>
                <a:spcPts val="600"/>
              </a:spcAft>
              <a:buFont typeface="Arial" panose="020B0604020202020204" pitchFamily="34" charset="0"/>
              <a:buChar char="•"/>
              <a:tabLst>
                <a:tab pos="533400" algn="l"/>
              </a:tabLst>
            </a:pPr>
            <a:r>
              <a:rPr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防災訓練時には個別計画書を活用して、計画内容を検証している。</a:t>
            </a: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pic>
        <p:nvPicPr>
          <p:cNvPr id="11" name="図 10">
            <a:extLst>
              <a:ext uri="{FF2B5EF4-FFF2-40B4-BE49-F238E27FC236}">
                <a16:creationId xmlns:a16="http://schemas.microsoft.com/office/drawing/2014/main" id="{DAD31104-F2F5-4436-AC6A-D138D0B30706}"/>
              </a:ext>
            </a:extLst>
          </p:cNvPr>
          <p:cNvPicPr>
            <a:picLocks noChangeAspect="1"/>
          </p:cNvPicPr>
          <p:nvPr/>
        </p:nvPicPr>
        <p:blipFill>
          <a:blip r:embed="rId4" cstate="hqprint">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7057805" y="4203983"/>
            <a:ext cx="2466403" cy="1850715"/>
          </a:xfrm>
          <a:prstGeom prst="rect">
            <a:avLst/>
          </a:prstGeom>
          <a:ln>
            <a:solidFill>
              <a:schemeClr val="tx1">
                <a:lumMod val="50000"/>
                <a:lumOff val="50000"/>
              </a:schemeClr>
            </a:solidFill>
          </a:ln>
        </p:spPr>
      </p:pic>
      <p:sp>
        <p:nvSpPr>
          <p:cNvPr id="12" name="正方形/長方形 11">
            <a:extLst>
              <a:ext uri="{FF2B5EF4-FFF2-40B4-BE49-F238E27FC236}">
                <a16:creationId xmlns:a16="http://schemas.microsoft.com/office/drawing/2014/main" id="{C77A31B2-2B9A-4D7B-98D5-61551F1885DE}"/>
              </a:ext>
            </a:extLst>
          </p:cNvPr>
          <p:cNvSpPr/>
          <p:nvPr/>
        </p:nvSpPr>
        <p:spPr>
          <a:xfrm>
            <a:off x="6852444" y="6054698"/>
            <a:ext cx="2877127" cy="307777"/>
          </a:xfrm>
          <a:prstGeom prst="rect">
            <a:avLst/>
          </a:prstGeom>
        </p:spPr>
        <p:txBody>
          <a:bodyPr wrap="square">
            <a:spAutoFit/>
          </a:bodyPr>
          <a:lstStyle/>
          <a:p>
            <a:pPr algn="ctr"/>
            <a:r>
              <a:rPr lang="zh-TW" altLang="en-US" sz="1400">
                <a:solidFill>
                  <a:srgbClr val="404040"/>
                </a:solidFill>
                <a:latin typeface="HGPｺﾞｼｯｸE" panose="020B0900000000000000" pitchFamily="50" charset="-128"/>
                <a:ea typeface="HGPｺﾞｼｯｸE" panose="020B0900000000000000" pitchFamily="50" charset="-128"/>
              </a:rPr>
              <a:t>品川区避難支援個別計画書</a:t>
            </a:r>
          </a:p>
        </p:txBody>
      </p:sp>
      <p:pic>
        <p:nvPicPr>
          <p:cNvPr id="13" name="図 12" descr="室内 が含まれている画像&#10;&#10;自動的に生成された説明">
            <a:extLst>
              <a:ext uri="{FF2B5EF4-FFF2-40B4-BE49-F238E27FC236}">
                <a16:creationId xmlns:a16="http://schemas.microsoft.com/office/drawing/2014/main" id="{DF3B2B0A-2D94-4312-9F89-C0FB356FA9FF}"/>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9558" r="8011"/>
          <a:stretch/>
        </p:blipFill>
        <p:spPr>
          <a:xfrm>
            <a:off x="7057804" y="2120375"/>
            <a:ext cx="2466403" cy="1685376"/>
          </a:xfrm>
          <a:prstGeom prst="rect">
            <a:avLst/>
          </a:prstGeom>
        </p:spPr>
      </p:pic>
      <p:sp>
        <p:nvSpPr>
          <p:cNvPr id="14" name="正方形/長方形 13">
            <a:extLst>
              <a:ext uri="{FF2B5EF4-FFF2-40B4-BE49-F238E27FC236}">
                <a16:creationId xmlns:a16="http://schemas.microsoft.com/office/drawing/2014/main" id="{89B4F94B-CC55-4990-A22A-44AF63F27A2B}"/>
              </a:ext>
            </a:extLst>
          </p:cNvPr>
          <p:cNvSpPr/>
          <p:nvPr/>
        </p:nvSpPr>
        <p:spPr>
          <a:xfrm>
            <a:off x="6863505" y="3786471"/>
            <a:ext cx="2877127" cy="307777"/>
          </a:xfrm>
          <a:prstGeom prst="rect">
            <a:avLst/>
          </a:prstGeom>
        </p:spPr>
        <p:txBody>
          <a:bodyPr wrap="square">
            <a:spAutoFit/>
          </a:bodyPr>
          <a:lstStyle/>
          <a:p>
            <a:pPr algn="ctr"/>
            <a:r>
              <a:rPr lang="ja-JP" altLang="en-US" sz="1400">
                <a:solidFill>
                  <a:srgbClr val="404040"/>
                </a:solidFill>
                <a:latin typeface="HGPｺﾞｼｯｸE" panose="020B0900000000000000" pitchFamily="50" charset="-128"/>
                <a:ea typeface="HGPｺﾞｼｯｸE" panose="020B0900000000000000" pitchFamily="50" charset="-128"/>
              </a:rPr>
              <a:t>避難支援個別計画づくりの取組</a:t>
            </a:r>
            <a:endParaRPr lang="zh-TW" altLang="en-US" sz="1400">
              <a:solidFill>
                <a:srgbClr val="404040"/>
              </a:solidFill>
              <a:latin typeface="HGPｺﾞｼｯｸE" panose="020B0900000000000000" pitchFamily="50" charset="-128"/>
              <a:ea typeface="HGPｺﾞｼｯｸE" panose="020B0900000000000000" pitchFamily="50" charset="-128"/>
            </a:endParaRPr>
          </a:p>
        </p:txBody>
      </p:sp>
      <p:graphicFrame>
        <p:nvGraphicFramePr>
          <p:cNvPr id="16" name="オブジェクト 15">
            <a:extLst>
              <a:ext uri="{FF2B5EF4-FFF2-40B4-BE49-F238E27FC236}">
                <a16:creationId xmlns:a16="http://schemas.microsoft.com/office/drawing/2014/main" id="{0060A313-415D-4649-A8AE-E9D296416D1A}"/>
              </a:ext>
            </a:extLst>
          </p:cNvPr>
          <p:cNvGraphicFramePr>
            <a:graphicFrameLocks noChangeAspect="1"/>
          </p:cNvGraphicFramePr>
          <p:nvPr/>
        </p:nvGraphicFramePr>
        <p:xfrm>
          <a:off x="2188712" y="1301624"/>
          <a:ext cx="879475" cy="346075"/>
        </p:xfrm>
        <a:graphic>
          <a:graphicData uri="http://schemas.openxmlformats.org/presentationml/2006/ole">
            <mc:AlternateContent xmlns:mc="http://schemas.openxmlformats.org/markup-compatibility/2006">
              <mc:Choice xmlns:v="urn:schemas-microsoft-com:vml" Requires="v">
                <p:oleObj spid="_x0000_s5147" name="Document" r:id="rId7" imgW="737915" imgH="286296" progId="Word.Document.12">
                  <p:embed/>
                </p:oleObj>
              </mc:Choice>
              <mc:Fallback>
                <p:oleObj name="Document" r:id="rId7" imgW="737915" imgH="286296" progId="Word.Document.12">
                  <p:embed/>
                  <p:pic>
                    <p:nvPicPr>
                      <p:cNvPr id="16" name="オブジェクト 15">
                        <a:extLst>
                          <a:ext uri="{FF2B5EF4-FFF2-40B4-BE49-F238E27FC236}">
                            <a16:creationId xmlns:a16="http://schemas.microsoft.com/office/drawing/2014/main" id="{0060A313-415D-4649-A8AE-E9D296416D1A}"/>
                          </a:ext>
                        </a:extLst>
                      </p:cNvPr>
                      <p:cNvPicPr/>
                      <p:nvPr/>
                    </p:nvPicPr>
                    <p:blipFill>
                      <a:blip r:embed="rId8"/>
                      <a:stretch>
                        <a:fillRect/>
                      </a:stretch>
                    </p:blipFill>
                    <p:spPr>
                      <a:xfrm>
                        <a:off x="2188712" y="1301624"/>
                        <a:ext cx="879475" cy="346075"/>
                      </a:xfrm>
                      <a:prstGeom prst="rect">
                        <a:avLst/>
                      </a:prstGeom>
                    </p:spPr>
                  </p:pic>
                </p:oleObj>
              </mc:Fallback>
            </mc:AlternateContent>
          </a:graphicData>
        </a:graphic>
      </p:graphicFrame>
      <p:sp>
        <p:nvSpPr>
          <p:cNvPr id="17" name="テキスト プレースホルダー 6">
            <a:extLst>
              <a:ext uri="{FF2B5EF4-FFF2-40B4-BE49-F238E27FC236}">
                <a16:creationId xmlns:a16="http://schemas.microsoft.com/office/drawing/2014/main" id="{C2D31D52-15E3-4E69-B460-BB34674EDB82}"/>
              </a:ext>
            </a:extLst>
          </p:cNvPr>
          <p:cNvSpPr txBox="1">
            <a:spLocks/>
          </p:cNvSpPr>
          <p:nvPr/>
        </p:nvSpPr>
        <p:spPr>
          <a:xfrm>
            <a:off x="2193683" y="6341423"/>
            <a:ext cx="4089605" cy="288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defRPr/>
            </a:pPr>
            <a:r>
              <a:rPr lang="ja-JP" altLang="en-US" sz="1100">
                <a:solidFill>
                  <a:srgbClr val="404040"/>
                </a:solidFill>
                <a:latin typeface="HGPｺﾞｼｯｸE" panose="020B0900000000000000" pitchFamily="50" charset="-128"/>
                <a:ea typeface="HGPｺﾞｼｯｸE" panose="020B0900000000000000" pitchFamily="50" charset="-128"/>
              </a:rPr>
              <a:t>参考：品川区「避難行動要支援者の支援体制づくりの手引き」</a:t>
            </a:r>
          </a:p>
        </p:txBody>
      </p:sp>
    </p:spTree>
    <p:extLst>
      <p:ext uri="{BB962C8B-B14F-4D97-AF65-F5344CB8AC3E}">
        <p14:creationId xmlns:p14="http://schemas.microsoft.com/office/powerpoint/2010/main" val="21218280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8AC193D-E1C3-4289-8307-327A138E0643}"/>
              </a:ext>
            </a:extLst>
          </p:cNvPr>
          <p:cNvSpPr>
            <a:spLocks noGrp="1"/>
          </p:cNvSpPr>
          <p:nvPr>
            <p:ph type="sldNum" sz="quarter" idx="12"/>
          </p:nvPr>
        </p:nvSpPr>
        <p:spPr>
          <a:xfrm>
            <a:off x="8736106" y="5998790"/>
            <a:ext cx="2743200" cy="365125"/>
          </a:xfrm>
        </p:spPr>
        <p:txBody>
          <a:bodyPr/>
          <a:lstStyle/>
          <a:p>
            <a:r>
              <a:rPr kumimoji="1" lang="en-US" altLang="ja-JP" sz="1200" dirty="0" smtClean="0">
                <a:latin typeface="+mn-lt"/>
              </a:rPr>
              <a:t>29</a:t>
            </a:r>
            <a:endParaRPr kumimoji="1" lang="ja-JP" altLang="en-US" sz="1200" dirty="0">
              <a:latin typeface="+mn-lt"/>
            </a:endParaRPr>
          </a:p>
        </p:txBody>
      </p:sp>
      <p:sp>
        <p:nvSpPr>
          <p:cNvPr id="3" name="テキスト ボックス 2">
            <a:extLst>
              <a:ext uri="{FF2B5EF4-FFF2-40B4-BE49-F238E27FC236}">
                <a16:creationId xmlns:a16="http://schemas.microsoft.com/office/drawing/2014/main" id="{4F159FB7-8967-4892-AB5D-0A8EA1F417E3}"/>
              </a:ext>
            </a:extLst>
          </p:cNvPr>
          <p:cNvSpPr txBox="1"/>
          <p:nvPr/>
        </p:nvSpPr>
        <p:spPr>
          <a:xfrm>
            <a:off x="2255519" y="2557195"/>
            <a:ext cx="7680960" cy="1200329"/>
          </a:xfrm>
          <a:prstGeom prst="rect">
            <a:avLst/>
          </a:prstGeom>
          <a:noFill/>
        </p:spPr>
        <p:txBody>
          <a:bodyPr wrap="square" rtlCol="0">
            <a:spAutoFit/>
          </a:bodyPr>
          <a:lstStyle/>
          <a:p>
            <a:pPr marL="285750" indent="-285750" algn="just">
              <a:spcAft>
                <a:spcPts val="1200"/>
              </a:spcAft>
              <a:buFont typeface="Arial" panose="020B0604020202020204" pitchFamily="34" charset="0"/>
              <a:buChar char="•"/>
            </a:pPr>
            <a:r>
              <a:rPr lang="ja-JP" altLang="en-US" sz="3600">
                <a:solidFill>
                  <a:srgbClr val="404040"/>
                </a:solidFill>
                <a:latin typeface="HGPｺﾞｼｯｸE" panose="020B0900000000000000" pitchFamily="50" charset="-128"/>
                <a:ea typeface="HGPｺﾞｼｯｸE" panose="020B0900000000000000" pitchFamily="50" charset="-128"/>
              </a:rPr>
              <a:t>地域で協力し合って、避難行動要支援者を把握し、避難を支援しましょう</a:t>
            </a:r>
          </a:p>
        </p:txBody>
      </p:sp>
      <p:sp>
        <p:nvSpPr>
          <p:cNvPr id="4" name="テキスト ボックス 3">
            <a:extLst>
              <a:ext uri="{FF2B5EF4-FFF2-40B4-BE49-F238E27FC236}">
                <a16:creationId xmlns:a16="http://schemas.microsoft.com/office/drawing/2014/main" id="{5E7761D7-D8CB-45F6-A31D-1F72ACFE14FD}"/>
              </a:ext>
            </a:extLst>
          </p:cNvPr>
          <p:cNvSpPr txBox="1"/>
          <p:nvPr/>
        </p:nvSpPr>
        <p:spPr>
          <a:xfrm>
            <a:off x="2209800" y="676647"/>
            <a:ext cx="7780020" cy="1200329"/>
          </a:xfrm>
          <a:prstGeom prst="rect">
            <a:avLst/>
          </a:prstGeom>
          <a:noFill/>
        </p:spPr>
        <p:txBody>
          <a:bodyPr wrap="square" lIns="0" rIns="0" rtlCol="0">
            <a:spAutoFit/>
          </a:bodyPr>
          <a:lstStyle/>
          <a:p>
            <a:pPr algn="ctr"/>
            <a:r>
              <a:rPr lang="ja-JP" altLang="en-US" sz="3600">
                <a:solidFill>
                  <a:srgbClr val="404040"/>
                </a:solidFill>
                <a:latin typeface="HGPｺﾞｼｯｸE" panose="020B0900000000000000" pitchFamily="50" charset="-128"/>
                <a:ea typeface="HGPｺﾞｼｯｸE" panose="020B0900000000000000" pitchFamily="50" charset="-128"/>
              </a:rPr>
              <a:t>２．要配慮者の地域ぐるみでの支援体制</a:t>
            </a:r>
            <a:endParaRPr lang="en-US" altLang="ja-JP" sz="3600">
              <a:solidFill>
                <a:srgbClr val="404040"/>
              </a:solidFill>
              <a:latin typeface="HGPｺﾞｼｯｸE" panose="020B0900000000000000" pitchFamily="50" charset="-128"/>
              <a:ea typeface="HGPｺﾞｼｯｸE" panose="020B0900000000000000" pitchFamily="50" charset="-128"/>
            </a:endParaRPr>
          </a:p>
          <a:p>
            <a:pPr algn="ctr"/>
            <a:r>
              <a:rPr lang="en-US" altLang="ja-JP" sz="3600">
                <a:solidFill>
                  <a:srgbClr val="404040"/>
                </a:solidFill>
                <a:latin typeface="HGPｺﾞｼｯｸE" panose="020B0900000000000000" pitchFamily="50" charset="-128"/>
                <a:ea typeface="HGPｺﾞｼｯｸE" panose="020B0900000000000000" pitchFamily="50" charset="-128"/>
              </a:rPr>
              <a:t>- </a:t>
            </a:r>
            <a:r>
              <a:rPr lang="ja-JP" altLang="en-US" sz="3600">
                <a:solidFill>
                  <a:srgbClr val="404040"/>
                </a:solidFill>
                <a:latin typeface="HGPｺﾞｼｯｸE" panose="020B0900000000000000" pitchFamily="50" charset="-128"/>
                <a:ea typeface="HGPｺﾞｼｯｸE" panose="020B0900000000000000" pitchFamily="50" charset="-128"/>
              </a:rPr>
              <a:t>まとめ </a:t>
            </a:r>
            <a:r>
              <a:rPr lang="en-US" altLang="ja-JP" sz="3600">
                <a:solidFill>
                  <a:srgbClr val="404040"/>
                </a:solidFill>
                <a:latin typeface="HGPｺﾞｼｯｸE" panose="020B0900000000000000" pitchFamily="50" charset="-128"/>
                <a:ea typeface="HGPｺﾞｼｯｸE" panose="020B0900000000000000" pitchFamily="50" charset="-128"/>
              </a:rPr>
              <a:t>-</a:t>
            </a:r>
            <a:endParaRPr lang="ja-JP" altLang="en-US" sz="3600">
              <a:solidFill>
                <a:srgbClr val="404040"/>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9164404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A70C627-520D-4980-834C-D1568E04BDA8}"/>
              </a:ext>
            </a:extLst>
          </p:cNvPr>
          <p:cNvSpPr>
            <a:spLocks noGrp="1"/>
          </p:cNvSpPr>
          <p:nvPr>
            <p:ph type="sldNum" sz="quarter" idx="12"/>
          </p:nvPr>
        </p:nvSpPr>
        <p:spPr>
          <a:xfrm>
            <a:off x="8695764" y="6049123"/>
            <a:ext cx="2743200" cy="365125"/>
          </a:xfrm>
        </p:spPr>
        <p:txBody>
          <a:bodyPr/>
          <a:lstStyle/>
          <a:p>
            <a:r>
              <a:rPr lang="en-US" altLang="ja-JP" sz="1200" dirty="0" smtClean="0">
                <a:latin typeface="+mn-lt"/>
              </a:rPr>
              <a:t>30</a:t>
            </a:r>
            <a:endParaRPr kumimoji="1" lang="ja-JP" altLang="en-US" sz="1200" dirty="0">
              <a:latin typeface="+mn-lt"/>
            </a:endParaRPr>
          </a:p>
        </p:txBody>
      </p:sp>
      <p:sp>
        <p:nvSpPr>
          <p:cNvPr id="5" name="テキスト ボックス 4">
            <a:extLst>
              <a:ext uri="{FF2B5EF4-FFF2-40B4-BE49-F238E27FC236}">
                <a16:creationId xmlns:a16="http://schemas.microsoft.com/office/drawing/2014/main" id="{AF9F4B34-F242-4218-855A-64E5E065AD57}"/>
              </a:ext>
            </a:extLst>
          </p:cNvPr>
          <p:cNvSpPr txBox="1"/>
          <p:nvPr/>
        </p:nvSpPr>
        <p:spPr>
          <a:xfrm>
            <a:off x="5391320" y="676647"/>
            <a:ext cx="1409360" cy="646331"/>
          </a:xfrm>
          <a:prstGeom prst="rect">
            <a:avLst/>
          </a:prstGeom>
          <a:noFill/>
        </p:spPr>
        <p:txBody>
          <a:bodyPr wrap="none" rtlCol="0">
            <a:spAutoFit/>
          </a:bodyPr>
          <a:lstStyle/>
          <a:p>
            <a:r>
              <a:rPr lang="ja-JP" altLang="en-US" sz="3600">
                <a:solidFill>
                  <a:srgbClr val="404040"/>
                </a:solidFill>
                <a:latin typeface="HGPｺﾞｼｯｸE" panose="020B0900000000000000" pitchFamily="50" charset="-128"/>
                <a:ea typeface="HGPｺﾞｼｯｸE" panose="020B0900000000000000" pitchFamily="50" charset="-128"/>
              </a:rPr>
              <a:t>まとめ</a:t>
            </a:r>
          </a:p>
        </p:txBody>
      </p:sp>
      <p:sp>
        <p:nvSpPr>
          <p:cNvPr id="2" name="テキスト ボックス 1">
            <a:extLst>
              <a:ext uri="{FF2B5EF4-FFF2-40B4-BE49-F238E27FC236}">
                <a16:creationId xmlns:a16="http://schemas.microsoft.com/office/drawing/2014/main" id="{279DD66F-FD6F-4C0F-9DD2-B99DC5B3D8D9}"/>
              </a:ext>
            </a:extLst>
          </p:cNvPr>
          <p:cNvSpPr txBox="1"/>
          <p:nvPr/>
        </p:nvSpPr>
        <p:spPr>
          <a:xfrm>
            <a:off x="2398668" y="1994499"/>
            <a:ext cx="7530496" cy="3170099"/>
          </a:xfrm>
          <a:prstGeom prst="rect">
            <a:avLst/>
          </a:prstGeom>
          <a:noFill/>
        </p:spPr>
        <p:txBody>
          <a:bodyPr wrap="square" rtlCol="0">
            <a:spAutoFit/>
          </a:bodyPr>
          <a:lstStyle/>
          <a:p>
            <a:pPr marL="285750" indent="-285750">
              <a:spcAft>
                <a:spcPts val="2400"/>
              </a:spcAft>
              <a:buFont typeface="Arial" panose="020B0604020202020204" pitchFamily="34" charset="0"/>
              <a:buChar char="•"/>
            </a:pPr>
            <a:r>
              <a:rPr lang="ja-JP" altLang="en-US" sz="3600" dirty="0">
                <a:solidFill>
                  <a:srgbClr val="404040"/>
                </a:solidFill>
                <a:latin typeface="HGPｺﾞｼｯｸE" panose="020B0900000000000000" pitchFamily="50" charset="-128"/>
                <a:ea typeface="HGPｺﾞｼｯｸE" panose="020B0900000000000000" pitchFamily="50" charset="-128"/>
              </a:rPr>
              <a:t>地域で情報収集・伝達や安否確認を円滑に行う仕組みを理解し、地域ぐるみで取り組みましょう</a:t>
            </a:r>
            <a:endParaRPr lang="en-US" altLang="ja-JP" sz="3600" dirty="0">
              <a:solidFill>
                <a:srgbClr val="404040"/>
              </a:solidFill>
              <a:latin typeface="HGPｺﾞｼｯｸE" panose="020B0900000000000000" pitchFamily="50" charset="-128"/>
              <a:ea typeface="HGPｺﾞｼｯｸE" panose="020B0900000000000000" pitchFamily="50" charset="-128"/>
            </a:endParaRPr>
          </a:p>
          <a:p>
            <a:pPr marL="285750" indent="-285750">
              <a:spcAft>
                <a:spcPts val="2400"/>
              </a:spcAft>
              <a:buFont typeface="Arial" panose="020B0604020202020204" pitchFamily="34" charset="0"/>
              <a:buChar char="•"/>
            </a:pPr>
            <a:r>
              <a:rPr lang="ja-JP" altLang="en-US" sz="3600" dirty="0">
                <a:solidFill>
                  <a:srgbClr val="404040"/>
                </a:solidFill>
                <a:latin typeface="HGPｺﾞｼｯｸE" panose="020B0900000000000000" pitchFamily="50" charset="-128"/>
                <a:ea typeface="HGPｺﾞｼｯｸE" panose="020B0900000000000000" pitchFamily="50" charset="-128"/>
              </a:rPr>
              <a:t>地域で協力し合って、避難行動要支援者を把握し、避難を支援しましょう</a:t>
            </a:r>
            <a:endParaRPr lang="en-US" altLang="ja-JP" sz="3600" dirty="0">
              <a:solidFill>
                <a:srgbClr val="404040"/>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4157293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334975-DAFC-4F74-98A6-EFBFA584F806}"/>
              </a:ext>
            </a:extLst>
          </p:cNvPr>
          <p:cNvSpPr>
            <a:spLocks noGrp="1"/>
          </p:cNvSpPr>
          <p:nvPr>
            <p:ph type="title"/>
          </p:nvPr>
        </p:nvSpPr>
        <p:spPr>
          <a:xfrm>
            <a:off x="2092229" y="1550082"/>
            <a:ext cx="8000094" cy="2513918"/>
          </a:xfrm>
        </p:spPr>
        <p:txBody>
          <a:bodyPr>
            <a:noAutofit/>
          </a:bodyPr>
          <a:lstStyle/>
          <a:p>
            <a:pPr algn="l"/>
            <a:r>
              <a:rPr lang="ja-JP" altLang="en-US">
                <a:solidFill>
                  <a:schemeClr val="tx1">
                    <a:lumMod val="75000"/>
                    <a:lumOff val="25000"/>
                  </a:schemeClr>
                </a:solidFill>
                <a:latin typeface="HGPｺﾞｼｯｸE" panose="020B0900000000000000" pitchFamily="50" charset="-128"/>
                <a:ea typeface="HGPｺﾞｼｯｸE" panose="020B0900000000000000" pitchFamily="50" charset="-128"/>
              </a:rPr>
              <a:t>１．地域の情報収集・伝達</a:t>
            </a:r>
            <a:endParaRPr kumimoji="1" lang="ja-JP" altLang="en-US">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3" name="正方形/長方形 2">
            <a:extLst>
              <a:ext uri="{FF2B5EF4-FFF2-40B4-BE49-F238E27FC236}">
                <a16:creationId xmlns:a16="http://schemas.microsoft.com/office/drawing/2014/main" id="{F755A2F2-B94D-43FB-ACF2-F82AD9CCF4AA}"/>
              </a:ext>
            </a:extLst>
          </p:cNvPr>
          <p:cNvSpPr/>
          <p:nvPr/>
        </p:nvSpPr>
        <p:spPr>
          <a:xfrm>
            <a:off x="9228968" y="266042"/>
            <a:ext cx="1049867" cy="372533"/>
          </a:xfrm>
          <a:prstGeom prst="rect">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a:solidFill>
                  <a:schemeClr val="tx1">
                    <a:lumMod val="65000"/>
                    <a:lumOff val="35000"/>
                  </a:schemeClr>
                </a:solidFill>
                <a:latin typeface="HGPｺﾞｼｯｸE" panose="020B0900000000000000" pitchFamily="50" charset="-128"/>
                <a:ea typeface="HGPｺﾞｼｯｸE" panose="020B0900000000000000" pitchFamily="50" charset="-128"/>
              </a:rPr>
              <a:t>20</a:t>
            </a:r>
            <a:r>
              <a:rPr lang="ja-JP" altLang="en-US">
                <a:solidFill>
                  <a:schemeClr val="tx1">
                    <a:lumMod val="65000"/>
                    <a:lumOff val="35000"/>
                  </a:schemeClr>
                </a:solidFill>
                <a:latin typeface="HGPｺﾞｼｯｸE" panose="020B0900000000000000" pitchFamily="50" charset="-128"/>
                <a:ea typeface="HGPｺﾞｼｯｸE" panose="020B0900000000000000" pitchFamily="50" charset="-128"/>
              </a:rPr>
              <a:t>分</a:t>
            </a:r>
          </a:p>
        </p:txBody>
      </p:sp>
      <p:sp>
        <p:nvSpPr>
          <p:cNvPr id="4" name="スライド番号プレースホルダー 3">
            <a:extLst>
              <a:ext uri="{FF2B5EF4-FFF2-40B4-BE49-F238E27FC236}">
                <a16:creationId xmlns:a16="http://schemas.microsoft.com/office/drawing/2014/main" id="{97E8019D-5A5E-43AA-B3BB-6CD89776671C}"/>
              </a:ext>
            </a:extLst>
          </p:cNvPr>
          <p:cNvSpPr txBox="1">
            <a:spLocks/>
          </p:cNvSpPr>
          <p:nvPr/>
        </p:nvSpPr>
        <p:spPr>
          <a:xfrm>
            <a:off x="9023838" y="6303596"/>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dirty="0" smtClean="0"/>
              <a:t>                                               1</a:t>
            </a:r>
          </a:p>
          <a:p>
            <a:endParaRPr lang="ja-JP" altLang="en-US" sz="1400" dirty="0"/>
          </a:p>
        </p:txBody>
      </p:sp>
    </p:spTree>
    <p:extLst>
      <p:ext uri="{BB962C8B-B14F-4D97-AF65-F5344CB8AC3E}">
        <p14:creationId xmlns:p14="http://schemas.microsoft.com/office/powerpoint/2010/main" val="8624391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4209A0-D9BE-42A3-BD2C-F0CE2AE697FB}"/>
              </a:ext>
            </a:extLst>
          </p:cNvPr>
          <p:cNvSpPr>
            <a:spLocks noGrp="1"/>
          </p:cNvSpPr>
          <p:nvPr>
            <p:ph type="title"/>
          </p:nvPr>
        </p:nvSpPr>
        <p:spPr>
          <a:xfrm>
            <a:off x="-24914" y="12023"/>
            <a:ext cx="12216913" cy="651600"/>
          </a:xfrm>
          <a:solidFill>
            <a:srgbClr val="35A16B"/>
          </a:solidFill>
        </p:spPr>
        <p:txBody>
          <a:bodyPr>
            <a:normAutofit/>
          </a:bodyPr>
          <a:lstStyle/>
          <a:p>
            <a:r>
              <a:rPr lang="ja-JP" altLang="en-US" sz="3200" dirty="0">
                <a:solidFill>
                  <a:schemeClr val="bg1"/>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災害発生前後にとるべき行動（主に自助・共助）</a:t>
            </a:r>
            <a:endParaRPr kumimoji="1" lang="ja-JP" altLang="en-US" sz="3200" dirty="0">
              <a:solidFill>
                <a:schemeClr val="bg1"/>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endParaRPr>
          </a:p>
        </p:txBody>
      </p:sp>
      <p:sp>
        <p:nvSpPr>
          <p:cNvPr id="41" name="スライド番号プレースホルダー 3">
            <a:extLst>
              <a:ext uri="{FF2B5EF4-FFF2-40B4-BE49-F238E27FC236}">
                <a16:creationId xmlns:a16="http://schemas.microsoft.com/office/drawing/2014/main" id="{1FB34F37-D808-48CD-8133-0DCA061AFA7B}"/>
              </a:ext>
            </a:extLst>
          </p:cNvPr>
          <p:cNvSpPr>
            <a:spLocks noGrp="1"/>
          </p:cNvSpPr>
          <p:nvPr>
            <p:ph type="sldNum" sz="quarter" idx="12"/>
          </p:nvPr>
        </p:nvSpPr>
        <p:spPr>
          <a:xfrm>
            <a:off x="9159885" y="6368029"/>
            <a:ext cx="2057400" cy="365125"/>
          </a:xfrm>
        </p:spPr>
        <p:txBody>
          <a:bodyPr/>
          <a:lstStyle/>
          <a:p>
            <a:r>
              <a:rPr kumimoji="1" lang="en-US" altLang="ja-JP" sz="1400" dirty="0"/>
              <a:t>2</a:t>
            </a:r>
            <a:endParaRPr kumimoji="1" lang="ja-JP" altLang="en-US" sz="1400" dirty="0"/>
          </a:p>
        </p:txBody>
      </p:sp>
      <p:sp>
        <p:nvSpPr>
          <p:cNvPr id="42" name="下矢印 12">
            <a:extLst>
              <a:ext uri="{FF2B5EF4-FFF2-40B4-BE49-F238E27FC236}">
                <a16:creationId xmlns:a16="http://schemas.microsoft.com/office/drawing/2014/main" id="{0212F36D-3D6F-41A0-A0C6-45A8C5748B4F}"/>
              </a:ext>
            </a:extLst>
          </p:cNvPr>
          <p:cNvSpPr/>
          <p:nvPr/>
        </p:nvSpPr>
        <p:spPr>
          <a:xfrm>
            <a:off x="5554974" y="1492459"/>
            <a:ext cx="1082050" cy="5333853"/>
          </a:xfrm>
          <a:prstGeom prst="downArrow">
            <a:avLst>
              <a:gd name="adj1" fmla="val 50000"/>
              <a:gd name="adj2" fmla="val 21461"/>
            </a:avLst>
          </a:prstGeom>
          <a:solidFill>
            <a:schemeClr val="tx1">
              <a:lumMod val="75000"/>
              <a:lumOff val="25000"/>
            </a:schemeClr>
          </a:solidFill>
          <a:ln w="12700">
            <a:solidFill>
              <a:schemeClr val="tx1">
                <a:lumMod val="75000"/>
                <a:lumOff val="2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p>
        </p:txBody>
      </p:sp>
      <p:sp>
        <p:nvSpPr>
          <p:cNvPr id="43" name="爆発: 8 pt 42">
            <a:extLst>
              <a:ext uri="{FF2B5EF4-FFF2-40B4-BE49-F238E27FC236}">
                <a16:creationId xmlns:a16="http://schemas.microsoft.com/office/drawing/2014/main" id="{E8E2D4AB-D47F-437B-9C15-20792DDCD6AB}"/>
              </a:ext>
            </a:extLst>
          </p:cNvPr>
          <p:cNvSpPr/>
          <p:nvPr/>
        </p:nvSpPr>
        <p:spPr>
          <a:xfrm>
            <a:off x="3499302" y="4053260"/>
            <a:ext cx="5168449" cy="1462794"/>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a:latin typeface="HGPｺﾞｼｯｸE" panose="020B0900000000000000" pitchFamily="50" charset="-128"/>
                <a:ea typeface="HGPｺﾞｼｯｸE" panose="020B0900000000000000" pitchFamily="50" charset="-128"/>
              </a:rPr>
              <a:t>洪水・浸水・</a:t>
            </a:r>
            <a:endParaRPr lang="en-US" altLang="ja-JP" sz="2000">
              <a:latin typeface="HGPｺﾞｼｯｸE" panose="020B0900000000000000" pitchFamily="50" charset="-128"/>
              <a:ea typeface="HGPｺﾞｼｯｸE" panose="020B0900000000000000" pitchFamily="50" charset="-128"/>
            </a:endParaRPr>
          </a:p>
          <a:p>
            <a:pPr algn="ctr"/>
            <a:r>
              <a:rPr lang="ja-JP" altLang="en-US" sz="2000">
                <a:latin typeface="HGPｺﾞｼｯｸE" panose="020B0900000000000000" pitchFamily="50" charset="-128"/>
                <a:ea typeface="HGPｺﾞｼｯｸE" panose="020B0900000000000000" pitchFamily="50" charset="-128"/>
              </a:rPr>
              <a:t>土砂災害・高潮等の発生</a:t>
            </a:r>
          </a:p>
        </p:txBody>
      </p:sp>
      <p:pic>
        <p:nvPicPr>
          <p:cNvPr id="44" name="図 43" descr="時計 が含まれている画像&#10;&#10;自動的に生成された説明">
            <a:extLst>
              <a:ext uri="{FF2B5EF4-FFF2-40B4-BE49-F238E27FC236}">
                <a16:creationId xmlns:a16="http://schemas.microsoft.com/office/drawing/2014/main" id="{8A8ABA54-F6DA-40DA-B081-F9C430AA6655}"/>
              </a:ext>
            </a:extLst>
          </p:cNvPr>
          <p:cNvPicPr>
            <a:picLocks noChangeAspect="1"/>
          </p:cNvPicPr>
          <p:nvPr/>
        </p:nvPicPr>
        <p:blipFill>
          <a:blip r:embed="rId3" cstate="hq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2397259" y="2796706"/>
            <a:ext cx="979200" cy="979200"/>
          </a:xfrm>
          <a:prstGeom prst="rect">
            <a:avLst/>
          </a:prstGeom>
          <a:scene3d>
            <a:camera prst="orthographicFront">
              <a:rot lat="0" lon="10800000" rev="0"/>
            </a:camera>
            <a:lightRig rig="threePt" dir="t"/>
          </a:scene3d>
        </p:spPr>
      </p:pic>
      <p:pic>
        <p:nvPicPr>
          <p:cNvPr id="45" name="図 44" descr="挿絵 が含まれている画像&#10;&#10;自動的に生成された説明">
            <a:extLst>
              <a:ext uri="{FF2B5EF4-FFF2-40B4-BE49-F238E27FC236}">
                <a16:creationId xmlns:a16="http://schemas.microsoft.com/office/drawing/2014/main" id="{B2559823-898C-44FB-82C0-5CA49FBE077A}"/>
              </a:ext>
            </a:extLst>
          </p:cNvPr>
          <p:cNvPicPr>
            <a:picLocks noChangeAspect="1"/>
          </p:cNvPicPr>
          <p:nvPr/>
        </p:nvPicPr>
        <p:blipFill rotWithShape="1">
          <a:blip r:embed="rId4">
            <a:duotone>
              <a:schemeClr val="accent3">
                <a:shade val="45000"/>
                <a:satMod val="135000"/>
              </a:schemeClr>
              <a:prstClr val="white"/>
            </a:duotone>
            <a:extLst>
              <a:ext uri="{28A0092B-C50C-407E-A947-70E740481C1C}">
                <a14:useLocalDpi xmlns:a14="http://schemas.microsoft.com/office/drawing/2010/main" val="0"/>
              </a:ext>
            </a:extLst>
          </a:blip>
          <a:srcRect l="12915" t="17165" r="12144" b="19916"/>
          <a:stretch/>
        </p:blipFill>
        <p:spPr>
          <a:xfrm>
            <a:off x="1867467" y="1355034"/>
            <a:ext cx="979200" cy="822117"/>
          </a:xfrm>
          <a:prstGeom prst="rect">
            <a:avLst/>
          </a:prstGeom>
        </p:spPr>
      </p:pic>
      <p:pic>
        <p:nvPicPr>
          <p:cNvPr id="46" name="図 45" descr="挿絵 が含まれている画像&#10;&#10;自動的に生成された説明">
            <a:extLst>
              <a:ext uri="{FF2B5EF4-FFF2-40B4-BE49-F238E27FC236}">
                <a16:creationId xmlns:a16="http://schemas.microsoft.com/office/drawing/2014/main" id="{94E32573-EAE6-461D-9C2E-73273386ED50}"/>
              </a:ext>
            </a:extLst>
          </p:cNvPr>
          <p:cNvPicPr>
            <a:picLocks noChangeAspect="1"/>
          </p:cNvPicPr>
          <p:nvPr/>
        </p:nvPicPr>
        <p:blipFill rotWithShape="1">
          <a:blip r:embed="rId5">
            <a:clrChange>
              <a:clrFrom>
                <a:srgbClr val="FEFEFE"/>
              </a:clrFrom>
              <a:clrTo>
                <a:srgbClr val="FEFEFE">
                  <a:alpha val="0"/>
                </a:srgbClr>
              </a:clrTo>
            </a:clrChange>
            <a:alphaModFix/>
            <a:duotone>
              <a:schemeClr val="accent3">
                <a:shade val="45000"/>
                <a:satMod val="135000"/>
              </a:schemeClr>
              <a:prstClr val="white"/>
            </a:duotone>
            <a:extLst>
              <a:ext uri="{28A0092B-C50C-407E-A947-70E740481C1C}">
                <a14:useLocalDpi xmlns:a14="http://schemas.microsoft.com/office/drawing/2010/main" val="0"/>
              </a:ext>
            </a:extLst>
          </a:blip>
          <a:srcRect l="7599" t="22837" r="20250" b="18720"/>
          <a:stretch/>
        </p:blipFill>
        <p:spPr>
          <a:xfrm>
            <a:off x="2768966" y="833826"/>
            <a:ext cx="979200" cy="793159"/>
          </a:xfrm>
          <a:prstGeom prst="rect">
            <a:avLst/>
          </a:prstGeom>
        </p:spPr>
      </p:pic>
      <p:sp>
        <p:nvSpPr>
          <p:cNvPr id="54" name="テキスト ボックス 53">
            <a:extLst>
              <a:ext uri="{FF2B5EF4-FFF2-40B4-BE49-F238E27FC236}">
                <a16:creationId xmlns:a16="http://schemas.microsoft.com/office/drawing/2014/main" id="{5772A2D7-AE93-4AB1-870B-5BC17733240F}"/>
              </a:ext>
            </a:extLst>
          </p:cNvPr>
          <p:cNvSpPr txBox="1"/>
          <p:nvPr/>
        </p:nvSpPr>
        <p:spPr>
          <a:xfrm>
            <a:off x="8193790" y="5340794"/>
            <a:ext cx="2187132" cy="1027235"/>
          </a:xfrm>
          <a:prstGeom prst="rect">
            <a:avLst/>
          </a:prstGeom>
          <a:noFill/>
        </p:spPr>
        <p:txBody>
          <a:bodyPr wrap="square" lIns="72000" tIns="0" rIns="0" bIns="0" rtlCol="0" anchor="t">
            <a:noAutofit/>
          </a:bodyPr>
          <a:lstStyle/>
          <a:p>
            <a:pPr marL="72000" indent="-457200"/>
            <a:r>
              <a:rPr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・避難生活が長期化する場合、避難所運営</a:t>
            </a:r>
            <a:endParaRPr lang="en-US" altLang="ja-JP" sz="14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72000" indent="-457200"/>
            <a:endParaRPr lang="en-US" altLang="ja-JP" sz="14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72000" indent="-457200"/>
            <a:r>
              <a:rPr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・在宅避難者で食料や救援物資等の支援が必要な方への支援</a:t>
            </a:r>
            <a:endParaRPr lang="en-US" altLang="ja-JP" sz="14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55" name="テキスト ボックス 54">
            <a:extLst>
              <a:ext uri="{FF2B5EF4-FFF2-40B4-BE49-F238E27FC236}">
                <a16:creationId xmlns:a16="http://schemas.microsoft.com/office/drawing/2014/main" id="{467BFAA5-4449-4230-86AE-92A8969A5C29}"/>
              </a:ext>
            </a:extLst>
          </p:cNvPr>
          <p:cNvSpPr txBox="1"/>
          <p:nvPr/>
        </p:nvSpPr>
        <p:spPr>
          <a:xfrm>
            <a:off x="8179114" y="3603393"/>
            <a:ext cx="2201808" cy="551543"/>
          </a:xfrm>
          <a:prstGeom prst="rect">
            <a:avLst/>
          </a:prstGeom>
          <a:noFill/>
        </p:spPr>
        <p:txBody>
          <a:bodyPr wrap="square" lIns="72000" tIns="0" rIns="0" bIns="0" rtlCol="0" anchor="ctr">
            <a:noAutofit/>
          </a:bodyPr>
          <a:lstStyle/>
          <a:p>
            <a:pPr marL="72000" indent="-457200"/>
            <a:endParaRPr lang="en-US" altLang="ja-JP" sz="14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62" name="テキスト ボックス 61">
            <a:extLst>
              <a:ext uri="{FF2B5EF4-FFF2-40B4-BE49-F238E27FC236}">
                <a16:creationId xmlns:a16="http://schemas.microsoft.com/office/drawing/2014/main" id="{CE7E5DF8-08A5-40E5-9BBA-CFC7C50F3C72}"/>
              </a:ext>
            </a:extLst>
          </p:cNvPr>
          <p:cNvSpPr txBox="1"/>
          <p:nvPr/>
        </p:nvSpPr>
        <p:spPr>
          <a:xfrm>
            <a:off x="8157934" y="3005268"/>
            <a:ext cx="2329314" cy="551543"/>
          </a:xfrm>
          <a:prstGeom prst="rect">
            <a:avLst/>
          </a:prstGeom>
          <a:noFill/>
        </p:spPr>
        <p:txBody>
          <a:bodyPr wrap="square" lIns="72000" tIns="0" rIns="0" bIns="0" rtlCol="0" anchor="ctr">
            <a:noAutofit/>
          </a:bodyPr>
          <a:lstStyle/>
          <a:p>
            <a:pPr marL="72000" indent="-457200"/>
            <a:r>
              <a:rPr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・より安全な場所（指定緊急避難場所や近隣の安全な場所等」）への避難</a:t>
            </a:r>
            <a:endParaRPr lang="en-US" altLang="ja-JP" sz="14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72000" indent="-457200"/>
            <a:endParaRPr lang="en-US" altLang="ja-JP" sz="14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72000" indent="-457200"/>
            <a:r>
              <a:rPr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・避難行動要支援者の避難を支援</a:t>
            </a:r>
            <a:endParaRPr lang="en-US" altLang="ja-JP" sz="14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63" name="雲 62">
            <a:extLst>
              <a:ext uri="{FF2B5EF4-FFF2-40B4-BE49-F238E27FC236}">
                <a16:creationId xmlns:a16="http://schemas.microsoft.com/office/drawing/2014/main" id="{5057C81D-6781-4689-BF57-8C90C66B06FD}"/>
              </a:ext>
            </a:extLst>
          </p:cNvPr>
          <p:cNvSpPr/>
          <p:nvPr/>
        </p:nvSpPr>
        <p:spPr>
          <a:xfrm>
            <a:off x="3879063" y="744791"/>
            <a:ext cx="4292063" cy="896979"/>
          </a:xfrm>
          <a:prstGeom prst="cloud">
            <a:avLst/>
          </a:prstGeom>
          <a:solidFill>
            <a:schemeClr val="bg1"/>
          </a:solidFill>
          <a:ln w="28575">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ja-JP" altLang="en-US"/>
          </a:p>
        </p:txBody>
      </p:sp>
      <p:sp>
        <p:nvSpPr>
          <p:cNvPr id="64" name="テキスト ボックス 63">
            <a:extLst>
              <a:ext uri="{FF2B5EF4-FFF2-40B4-BE49-F238E27FC236}">
                <a16:creationId xmlns:a16="http://schemas.microsoft.com/office/drawing/2014/main" id="{2315C49B-FC1F-4406-A57B-C4B2B5399806}"/>
              </a:ext>
            </a:extLst>
          </p:cNvPr>
          <p:cNvSpPr txBox="1"/>
          <p:nvPr/>
        </p:nvSpPr>
        <p:spPr>
          <a:xfrm>
            <a:off x="4731347" y="1008613"/>
            <a:ext cx="2717411" cy="369332"/>
          </a:xfrm>
          <a:prstGeom prst="rect">
            <a:avLst/>
          </a:prstGeom>
          <a:noFill/>
        </p:spPr>
        <p:txBody>
          <a:bodyPr wrap="none" rtlCol="0">
            <a:spAutoFit/>
          </a:bodyPr>
          <a:lstStyle/>
          <a:p>
            <a:r>
              <a:rPr lang="ja-JP" altLang="en-US">
                <a:solidFill>
                  <a:srgbClr val="404040"/>
                </a:solidFill>
                <a:latin typeface="HGPｺﾞｼｯｸE" panose="020B0900000000000000" pitchFamily="50" charset="-128"/>
                <a:ea typeface="HGPｺﾞｼｯｸE" panose="020B0900000000000000" pitchFamily="50" charset="-128"/>
              </a:rPr>
              <a:t>大雨・台風・竜巻等の恐れ</a:t>
            </a:r>
            <a:endParaRPr lang="en-US" altLang="ja-JP">
              <a:solidFill>
                <a:srgbClr val="404040"/>
              </a:solidFill>
              <a:latin typeface="HGPｺﾞｼｯｸE" panose="020B0900000000000000" pitchFamily="50" charset="-128"/>
              <a:ea typeface="HGPｺﾞｼｯｸE" panose="020B0900000000000000" pitchFamily="50" charset="-128"/>
            </a:endParaRPr>
          </a:p>
        </p:txBody>
      </p:sp>
      <p:sp>
        <p:nvSpPr>
          <p:cNvPr id="65" name="テキスト ボックス 64">
            <a:extLst>
              <a:ext uri="{FF2B5EF4-FFF2-40B4-BE49-F238E27FC236}">
                <a16:creationId xmlns:a16="http://schemas.microsoft.com/office/drawing/2014/main" id="{7D2D35CA-DB16-46EF-9077-4A823CF66A2F}"/>
              </a:ext>
            </a:extLst>
          </p:cNvPr>
          <p:cNvSpPr txBox="1"/>
          <p:nvPr/>
        </p:nvSpPr>
        <p:spPr>
          <a:xfrm>
            <a:off x="8202261" y="1839260"/>
            <a:ext cx="2178661" cy="551543"/>
          </a:xfrm>
          <a:prstGeom prst="rect">
            <a:avLst/>
          </a:prstGeom>
          <a:noFill/>
        </p:spPr>
        <p:txBody>
          <a:bodyPr wrap="square" lIns="72000" tIns="0" rIns="0" bIns="0" rtlCol="0" anchor="ctr">
            <a:noAutofit/>
          </a:bodyPr>
          <a:lstStyle/>
          <a:p>
            <a:pPr marL="72000" indent="-457200"/>
            <a:r>
              <a:rPr lang="ja-JP" altLang="en-US" sz="1400">
                <a:solidFill>
                  <a:srgbClr val="404040"/>
                </a:solidFill>
                <a:latin typeface="HGPｺﾞｼｯｸE" panose="020B0900000000000000" pitchFamily="50" charset="-128"/>
                <a:ea typeface="HGPｺﾞｼｯｸE" panose="020B0900000000000000" pitchFamily="50" charset="-128"/>
              </a:rPr>
              <a:t>・気象情報や自治体からの避難情報等の情報の収集</a:t>
            </a:r>
            <a:endParaRPr lang="en-US" altLang="ja-JP" sz="1400">
              <a:solidFill>
                <a:srgbClr val="404040"/>
              </a:solidFill>
              <a:latin typeface="HGPｺﾞｼｯｸE" panose="020B0900000000000000" pitchFamily="50" charset="-128"/>
              <a:ea typeface="HGPｺﾞｼｯｸE" panose="020B0900000000000000" pitchFamily="50" charset="-128"/>
            </a:endParaRPr>
          </a:p>
        </p:txBody>
      </p:sp>
      <p:sp>
        <p:nvSpPr>
          <p:cNvPr id="26" name="テキスト ボックス 25">
            <a:extLst>
              <a:ext uri="{FF2B5EF4-FFF2-40B4-BE49-F238E27FC236}">
                <a16:creationId xmlns:a16="http://schemas.microsoft.com/office/drawing/2014/main" id="{95D5AE78-DC17-408D-9766-73DCA4408403}"/>
              </a:ext>
            </a:extLst>
          </p:cNvPr>
          <p:cNvSpPr txBox="1"/>
          <p:nvPr/>
        </p:nvSpPr>
        <p:spPr>
          <a:xfrm>
            <a:off x="8324765" y="1177462"/>
            <a:ext cx="2178661" cy="551543"/>
          </a:xfrm>
          <a:prstGeom prst="rect">
            <a:avLst/>
          </a:prstGeom>
          <a:noFill/>
        </p:spPr>
        <p:txBody>
          <a:bodyPr wrap="square" lIns="72000" tIns="0" rIns="0" bIns="0" rtlCol="0" anchor="ctr">
            <a:noAutofit/>
          </a:bodyPr>
          <a:lstStyle/>
          <a:p>
            <a:pPr marL="72000" indent="-457200"/>
            <a:r>
              <a:rPr lang="en-US" altLang="ja-JP" sz="14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住民等が取るべき行動</a:t>
            </a:r>
            <a:r>
              <a:rPr lang="en-US" altLang="ja-JP" sz="1400">
                <a:solidFill>
                  <a:schemeClr val="tx1">
                    <a:lumMod val="75000"/>
                    <a:lumOff val="25000"/>
                  </a:schemeClr>
                </a:solidFill>
                <a:latin typeface="HGPｺﾞｼｯｸE" panose="020B0900000000000000" pitchFamily="50" charset="-128"/>
                <a:ea typeface="HGPｺﾞｼｯｸE" panose="020B0900000000000000" pitchFamily="50" charset="-128"/>
              </a:rPr>
              <a:t>】</a:t>
            </a:r>
          </a:p>
        </p:txBody>
      </p:sp>
      <p:sp>
        <p:nvSpPr>
          <p:cNvPr id="27" name="正方形/長方形 26">
            <a:extLst>
              <a:ext uri="{FF2B5EF4-FFF2-40B4-BE49-F238E27FC236}">
                <a16:creationId xmlns:a16="http://schemas.microsoft.com/office/drawing/2014/main" id="{D3FDCC73-564F-482E-AB4C-3DFA8DD15ABD}"/>
              </a:ext>
            </a:extLst>
          </p:cNvPr>
          <p:cNvSpPr/>
          <p:nvPr/>
        </p:nvSpPr>
        <p:spPr>
          <a:xfrm>
            <a:off x="4032701" y="1813024"/>
            <a:ext cx="4114702" cy="582362"/>
          </a:xfrm>
          <a:prstGeom prst="rect">
            <a:avLst/>
          </a:prstGeom>
          <a:solidFill>
            <a:schemeClr val="bg1"/>
          </a:solidFill>
          <a:ln w="28575">
            <a:solidFill>
              <a:srgbClr val="52BB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気象・避難等の情報収集</a:t>
            </a:r>
          </a:p>
        </p:txBody>
      </p:sp>
      <p:sp>
        <p:nvSpPr>
          <p:cNvPr id="28" name="正方形/長方形 27">
            <a:extLst>
              <a:ext uri="{FF2B5EF4-FFF2-40B4-BE49-F238E27FC236}">
                <a16:creationId xmlns:a16="http://schemas.microsoft.com/office/drawing/2014/main" id="{5BA884D6-93D2-4DC9-8EA5-35E405849084}"/>
              </a:ext>
            </a:extLst>
          </p:cNvPr>
          <p:cNvSpPr/>
          <p:nvPr/>
        </p:nvSpPr>
        <p:spPr>
          <a:xfrm>
            <a:off x="4042327" y="2508520"/>
            <a:ext cx="4114702" cy="1517935"/>
          </a:xfrm>
          <a:prstGeom prst="rect">
            <a:avLst/>
          </a:prstGeom>
          <a:solidFill>
            <a:srgbClr val="FF2816"/>
          </a:solidFill>
          <a:ln w="28575">
            <a:solidFill>
              <a:srgbClr val="FF28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a:solidFill>
                  <a:schemeClr val="bg1"/>
                </a:solidFill>
                <a:latin typeface="HGPｺﾞｼｯｸE" panose="020B0900000000000000" pitchFamily="50" charset="-128"/>
                <a:ea typeface="HGPｺﾞｼｯｸE" panose="020B0900000000000000" pitchFamily="50" charset="-128"/>
              </a:rPr>
              <a:t>指定緊急避難場所等</a:t>
            </a:r>
            <a:endParaRPr lang="en-US" altLang="ja-JP" sz="2000">
              <a:solidFill>
                <a:schemeClr val="bg1"/>
              </a:solidFill>
              <a:latin typeface="HGPｺﾞｼｯｸE" panose="020B0900000000000000" pitchFamily="50" charset="-128"/>
              <a:ea typeface="HGPｺﾞｼｯｸE" panose="020B0900000000000000" pitchFamily="50" charset="-128"/>
            </a:endParaRPr>
          </a:p>
          <a:p>
            <a:pPr algn="ctr"/>
            <a:r>
              <a:rPr lang="ja-JP" altLang="en-US" sz="2000">
                <a:solidFill>
                  <a:schemeClr val="bg1"/>
                </a:solidFill>
                <a:latin typeface="HGPｺﾞｼｯｸE" panose="020B0900000000000000" pitchFamily="50" charset="-128"/>
                <a:ea typeface="HGPｺﾞｼｯｸE" panose="020B0900000000000000" pitchFamily="50" charset="-128"/>
              </a:rPr>
              <a:t>への避難・避難支援</a:t>
            </a:r>
            <a:endParaRPr lang="en-US" altLang="ja-JP" sz="2000">
              <a:solidFill>
                <a:schemeClr val="bg1"/>
              </a:solidFill>
              <a:latin typeface="HGPｺﾞｼｯｸE" panose="020B0900000000000000" pitchFamily="50" charset="-128"/>
              <a:ea typeface="HGPｺﾞｼｯｸE" panose="020B0900000000000000" pitchFamily="50" charset="-128"/>
            </a:endParaRPr>
          </a:p>
        </p:txBody>
      </p:sp>
      <p:sp>
        <p:nvSpPr>
          <p:cNvPr id="29" name="正方形/長方形 28">
            <a:extLst>
              <a:ext uri="{FF2B5EF4-FFF2-40B4-BE49-F238E27FC236}">
                <a16:creationId xmlns:a16="http://schemas.microsoft.com/office/drawing/2014/main" id="{1B236DBD-994C-41EE-8A3A-87D85B033199}"/>
              </a:ext>
            </a:extLst>
          </p:cNvPr>
          <p:cNvSpPr/>
          <p:nvPr/>
        </p:nvSpPr>
        <p:spPr>
          <a:xfrm>
            <a:off x="4037296" y="5409921"/>
            <a:ext cx="4114702" cy="1122052"/>
          </a:xfrm>
          <a:prstGeom prst="rect">
            <a:avLst/>
          </a:prstGeom>
          <a:solidFill>
            <a:schemeClr val="bg1"/>
          </a:solidFill>
          <a:ln w="28575">
            <a:solidFill>
              <a:srgbClr val="52BB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a:solidFill>
                  <a:srgbClr val="404040"/>
                </a:solidFill>
                <a:latin typeface="HGPｺﾞｼｯｸE" panose="020B0900000000000000" pitchFamily="50" charset="-128"/>
                <a:ea typeface="HGPｺﾞｼｯｸE" panose="020B0900000000000000" pitchFamily="50" charset="-128"/>
              </a:rPr>
              <a:t>指定避難所での避難生活・</a:t>
            </a:r>
            <a:endParaRPr lang="en-US" altLang="ja-JP" sz="2000">
              <a:solidFill>
                <a:srgbClr val="404040"/>
              </a:solidFill>
              <a:latin typeface="HGPｺﾞｼｯｸE" panose="020B0900000000000000" pitchFamily="50" charset="-128"/>
              <a:ea typeface="HGPｺﾞｼｯｸE" panose="020B0900000000000000" pitchFamily="50" charset="-128"/>
            </a:endParaRPr>
          </a:p>
          <a:p>
            <a:pPr algn="ctr"/>
            <a:r>
              <a:rPr lang="zh-TW" altLang="en-US" sz="2000">
                <a:solidFill>
                  <a:srgbClr val="404040"/>
                </a:solidFill>
                <a:latin typeface="HGPｺﾞｼｯｸE" panose="020B0900000000000000" pitchFamily="50" charset="-128"/>
                <a:ea typeface="HGPｺﾞｼｯｸE" panose="020B0900000000000000" pitchFamily="50" charset="-128"/>
              </a:rPr>
              <a:t>在宅避難者支援</a:t>
            </a:r>
          </a:p>
        </p:txBody>
      </p:sp>
      <p:sp>
        <p:nvSpPr>
          <p:cNvPr id="30" name="円/楕円 19">
            <a:extLst>
              <a:ext uri="{FF2B5EF4-FFF2-40B4-BE49-F238E27FC236}">
                <a16:creationId xmlns:a16="http://schemas.microsoft.com/office/drawing/2014/main" id="{FBA0265C-EC93-4EB3-B25A-2B27393F3B09}"/>
              </a:ext>
            </a:extLst>
          </p:cNvPr>
          <p:cNvSpPr/>
          <p:nvPr/>
        </p:nvSpPr>
        <p:spPr>
          <a:xfrm>
            <a:off x="4079087" y="3025268"/>
            <a:ext cx="468000" cy="468000"/>
          </a:xfrm>
          <a:prstGeom prst="ellipse">
            <a:avLst/>
          </a:prstGeom>
          <a:solidFill>
            <a:srgbClr val="FF2800"/>
          </a:solidFill>
          <a:ln w="28575">
            <a:solidFill>
              <a:schemeClr val="bg1"/>
            </a:solidFill>
          </a:ln>
        </p:spPr>
        <p:style>
          <a:lnRef idx="1">
            <a:schemeClr val="accent5"/>
          </a:lnRef>
          <a:fillRef idx="3">
            <a:schemeClr val="accent5"/>
          </a:fillRef>
          <a:effectRef idx="2">
            <a:schemeClr val="accent5"/>
          </a:effectRef>
          <a:fontRef idx="minor">
            <a:schemeClr val="lt1"/>
          </a:fontRef>
        </p:style>
        <p:txBody>
          <a:bodyPr wrap="none" lIns="0" tIns="0" rIns="0" bIns="0" rtlCol="0" anchor="ctr"/>
          <a:lstStyle/>
          <a:p>
            <a:pPr lvl="0" algn="ctr"/>
            <a:r>
              <a:rPr lang="ja-JP" altLang="en-US" sz="1600">
                <a:solidFill>
                  <a:schemeClr val="bg1"/>
                </a:solidFill>
                <a:latin typeface="HGPｺﾞｼｯｸE" panose="020B0900000000000000" pitchFamily="50" charset="-128"/>
                <a:ea typeface="HGPｺﾞｼｯｸE" panose="020B0900000000000000" pitchFamily="50" charset="-128"/>
              </a:rPr>
              <a:t>共助</a:t>
            </a:r>
          </a:p>
        </p:txBody>
      </p:sp>
      <p:sp>
        <p:nvSpPr>
          <p:cNvPr id="31" name="円/楕円 24">
            <a:extLst>
              <a:ext uri="{FF2B5EF4-FFF2-40B4-BE49-F238E27FC236}">
                <a16:creationId xmlns:a16="http://schemas.microsoft.com/office/drawing/2014/main" id="{DBE54B57-11A9-4B40-86C1-CC30E63F82F1}"/>
              </a:ext>
            </a:extLst>
          </p:cNvPr>
          <p:cNvSpPr/>
          <p:nvPr/>
        </p:nvSpPr>
        <p:spPr>
          <a:xfrm>
            <a:off x="4079087" y="2538431"/>
            <a:ext cx="468000" cy="468000"/>
          </a:xfrm>
          <a:prstGeom prst="ellipse">
            <a:avLst/>
          </a:prstGeom>
          <a:solidFill>
            <a:srgbClr val="52BBCE"/>
          </a:solidFill>
          <a:ln w="28575">
            <a:solidFill>
              <a:schemeClr val="bg1"/>
            </a:solidFill>
          </a:ln>
        </p:spPr>
        <p:style>
          <a:lnRef idx="1">
            <a:schemeClr val="accent5"/>
          </a:lnRef>
          <a:fillRef idx="3">
            <a:schemeClr val="accent5"/>
          </a:fillRef>
          <a:effectRef idx="2">
            <a:schemeClr val="accent5"/>
          </a:effectRef>
          <a:fontRef idx="minor">
            <a:schemeClr val="lt1"/>
          </a:fontRef>
        </p:style>
        <p:txBody>
          <a:bodyPr wrap="none" lIns="0" tIns="0" rIns="0" bIns="0" rtlCol="0" anchor="ctr"/>
          <a:lstStyle/>
          <a:p>
            <a:pPr lvl="0" algn="ctr"/>
            <a:r>
              <a:rPr lang="ja-JP" altLang="en-US" sz="1600">
                <a:solidFill>
                  <a:schemeClr val="bg1"/>
                </a:solidFill>
                <a:latin typeface="HGPｺﾞｼｯｸE" panose="020B0900000000000000" pitchFamily="50" charset="-128"/>
                <a:ea typeface="HGPｺﾞｼｯｸE" panose="020B0900000000000000" pitchFamily="50" charset="-128"/>
              </a:rPr>
              <a:t>自助</a:t>
            </a:r>
          </a:p>
        </p:txBody>
      </p:sp>
      <p:sp>
        <p:nvSpPr>
          <p:cNvPr id="32" name="円/楕円 24">
            <a:extLst>
              <a:ext uri="{FF2B5EF4-FFF2-40B4-BE49-F238E27FC236}">
                <a16:creationId xmlns:a16="http://schemas.microsoft.com/office/drawing/2014/main" id="{CA07815E-6261-43AB-91E8-0FD6A4CFB8EE}"/>
              </a:ext>
            </a:extLst>
          </p:cNvPr>
          <p:cNvSpPr/>
          <p:nvPr/>
        </p:nvSpPr>
        <p:spPr>
          <a:xfrm>
            <a:off x="4079087" y="3523553"/>
            <a:ext cx="468000" cy="468000"/>
          </a:xfrm>
          <a:prstGeom prst="ellipse">
            <a:avLst/>
          </a:prstGeom>
          <a:solidFill>
            <a:srgbClr val="548235"/>
          </a:solidFill>
          <a:ln w="28575">
            <a:solidFill>
              <a:schemeClr val="bg1"/>
            </a:solidFill>
          </a:ln>
        </p:spPr>
        <p:style>
          <a:lnRef idx="1">
            <a:schemeClr val="accent5"/>
          </a:lnRef>
          <a:fillRef idx="3">
            <a:schemeClr val="accent5"/>
          </a:fillRef>
          <a:effectRef idx="2">
            <a:schemeClr val="accent5"/>
          </a:effectRef>
          <a:fontRef idx="minor">
            <a:schemeClr val="lt1"/>
          </a:fontRef>
        </p:style>
        <p:txBody>
          <a:bodyPr wrap="none" lIns="0" tIns="0" rIns="0" bIns="0" rtlCol="0" anchor="ctr"/>
          <a:lstStyle/>
          <a:p>
            <a:pPr lvl="0" algn="ctr"/>
            <a:r>
              <a:rPr lang="ja-JP" altLang="en-US" sz="1600">
                <a:solidFill>
                  <a:schemeClr val="bg1"/>
                </a:solidFill>
                <a:latin typeface="HGPｺﾞｼｯｸE" panose="020B0900000000000000" pitchFamily="50" charset="-128"/>
                <a:ea typeface="HGPｺﾞｼｯｸE" panose="020B0900000000000000" pitchFamily="50" charset="-128"/>
              </a:rPr>
              <a:t>公助</a:t>
            </a:r>
          </a:p>
        </p:txBody>
      </p:sp>
      <p:sp>
        <p:nvSpPr>
          <p:cNvPr id="33" name="円/楕円 24">
            <a:extLst>
              <a:ext uri="{FF2B5EF4-FFF2-40B4-BE49-F238E27FC236}">
                <a16:creationId xmlns:a16="http://schemas.microsoft.com/office/drawing/2014/main" id="{53A62B3A-AEAA-4F02-9EA3-8B695C12D3CF}"/>
              </a:ext>
            </a:extLst>
          </p:cNvPr>
          <p:cNvSpPr/>
          <p:nvPr/>
        </p:nvSpPr>
        <p:spPr>
          <a:xfrm>
            <a:off x="4079087" y="5977997"/>
            <a:ext cx="468000" cy="468000"/>
          </a:xfrm>
          <a:prstGeom prst="ellipse">
            <a:avLst/>
          </a:prstGeom>
          <a:solidFill>
            <a:srgbClr val="548235"/>
          </a:solidFill>
          <a:ln w="28575">
            <a:solidFill>
              <a:schemeClr val="bg1"/>
            </a:solidFill>
          </a:ln>
        </p:spPr>
        <p:style>
          <a:lnRef idx="1">
            <a:schemeClr val="accent5"/>
          </a:lnRef>
          <a:fillRef idx="3">
            <a:schemeClr val="accent5"/>
          </a:fillRef>
          <a:effectRef idx="2">
            <a:schemeClr val="accent5"/>
          </a:effectRef>
          <a:fontRef idx="minor">
            <a:schemeClr val="lt1"/>
          </a:fontRef>
        </p:style>
        <p:txBody>
          <a:bodyPr wrap="none" lIns="0" tIns="0" rIns="0" bIns="0" rtlCol="0" anchor="ctr"/>
          <a:lstStyle/>
          <a:p>
            <a:pPr lvl="0" algn="ctr"/>
            <a:r>
              <a:rPr lang="ja-JP" altLang="en-US" sz="1600">
                <a:solidFill>
                  <a:schemeClr val="bg1"/>
                </a:solidFill>
                <a:latin typeface="HGPｺﾞｼｯｸE" panose="020B0900000000000000" pitchFamily="50" charset="-128"/>
                <a:ea typeface="HGPｺﾞｼｯｸE" panose="020B0900000000000000" pitchFamily="50" charset="-128"/>
              </a:rPr>
              <a:t>公助</a:t>
            </a:r>
          </a:p>
        </p:txBody>
      </p:sp>
      <p:sp>
        <p:nvSpPr>
          <p:cNvPr id="34" name="円/楕円 24">
            <a:extLst>
              <a:ext uri="{FF2B5EF4-FFF2-40B4-BE49-F238E27FC236}">
                <a16:creationId xmlns:a16="http://schemas.microsoft.com/office/drawing/2014/main" id="{F7C630C9-ED65-41D4-9240-70B4F0B7C30D}"/>
              </a:ext>
            </a:extLst>
          </p:cNvPr>
          <p:cNvSpPr/>
          <p:nvPr/>
        </p:nvSpPr>
        <p:spPr>
          <a:xfrm>
            <a:off x="4079087" y="5460363"/>
            <a:ext cx="468000" cy="468000"/>
          </a:xfrm>
          <a:prstGeom prst="ellipse">
            <a:avLst/>
          </a:prstGeom>
          <a:solidFill>
            <a:srgbClr val="FF2800"/>
          </a:solidFill>
          <a:ln w="28575">
            <a:solidFill>
              <a:schemeClr val="bg1"/>
            </a:solidFill>
          </a:ln>
        </p:spPr>
        <p:style>
          <a:lnRef idx="1">
            <a:schemeClr val="accent5"/>
          </a:lnRef>
          <a:fillRef idx="3">
            <a:schemeClr val="accent5"/>
          </a:fillRef>
          <a:effectRef idx="2">
            <a:schemeClr val="accent5"/>
          </a:effectRef>
          <a:fontRef idx="minor">
            <a:schemeClr val="lt1"/>
          </a:fontRef>
        </p:style>
        <p:txBody>
          <a:bodyPr wrap="none" lIns="0" tIns="0" rIns="0" bIns="0" rtlCol="0" anchor="ctr"/>
          <a:lstStyle/>
          <a:p>
            <a:pPr lvl="0" algn="ctr"/>
            <a:r>
              <a:rPr lang="ja-JP" altLang="en-US" sz="1600">
                <a:solidFill>
                  <a:schemeClr val="bg1"/>
                </a:solidFill>
                <a:latin typeface="HGPｺﾞｼｯｸE" panose="020B0900000000000000" pitchFamily="50" charset="-128"/>
                <a:ea typeface="HGPｺﾞｼｯｸE" panose="020B0900000000000000" pitchFamily="50" charset="-128"/>
              </a:rPr>
              <a:t>共助</a:t>
            </a:r>
          </a:p>
        </p:txBody>
      </p:sp>
      <p:sp>
        <p:nvSpPr>
          <p:cNvPr id="35" name="円/楕円 24">
            <a:extLst>
              <a:ext uri="{FF2B5EF4-FFF2-40B4-BE49-F238E27FC236}">
                <a16:creationId xmlns:a16="http://schemas.microsoft.com/office/drawing/2014/main" id="{A9C37FAD-D3F0-4D9B-BCCD-C3C01CF8F280}"/>
              </a:ext>
            </a:extLst>
          </p:cNvPr>
          <p:cNvSpPr/>
          <p:nvPr/>
        </p:nvSpPr>
        <p:spPr>
          <a:xfrm>
            <a:off x="4079087" y="1870205"/>
            <a:ext cx="468000" cy="468000"/>
          </a:xfrm>
          <a:prstGeom prst="ellipse">
            <a:avLst/>
          </a:prstGeom>
          <a:solidFill>
            <a:srgbClr val="52BBCE"/>
          </a:solidFill>
          <a:ln w="28575">
            <a:solidFill>
              <a:schemeClr val="bg1"/>
            </a:solidFill>
          </a:ln>
        </p:spPr>
        <p:style>
          <a:lnRef idx="1">
            <a:schemeClr val="accent5"/>
          </a:lnRef>
          <a:fillRef idx="3">
            <a:schemeClr val="accent5"/>
          </a:fillRef>
          <a:effectRef idx="2">
            <a:schemeClr val="accent5"/>
          </a:effectRef>
          <a:fontRef idx="minor">
            <a:schemeClr val="lt1"/>
          </a:fontRef>
        </p:style>
        <p:txBody>
          <a:bodyPr wrap="none" lIns="0" tIns="0" rIns="0" bIns="0" rtlCol="0" anchor="ctr"/>
          <a:lstStyle/>
          <a:p>
            <a:pPr lvl="0" algn="ctr"/>
            <a:r>
              <a:rPr lang="ja-JP" altLang="en-US" sz="1600">
                <a:solidFill>
                  <a:schemeClr val="bg1"/>
                </a:solidFill>
                <a:latin typeface="HGPｺﾞｼｯｸE" panose="020B0900000000000000" pitchFamily="50" charset="-128"/>
                <a:ea typeface="HGPｺﾞｼｯｸE" panose="020B0900000000000000" pitchFamily="50" charset="-128"/>
              </a:rPr>
              <a:t>自助</a:t>
            </a:r>
          </a:p>
        </p:txBody>
      </p:sp>
    </p:spTree>
    <p:extLst>
      <p:ext uri="{BB962C8B-B14F-4D97-AF65-F5344CB8AC3E}">
        <p14:creationId xmlns:p14="http://schemas.microsoft.com/office/powerpoint/2010/main" val="12983438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下矢印 12">
            <a:extLst>
              <a:ext uri="{FF2B5EF4-FFF2-40B4-BE49-F238E27FC236}">
                <a16:creationId xmlns:a16="http://schemas.microsoft.com/office/drawing/2014/main" id="{26CDE692-DCF3-4F14-AEAE-E234C38DE22C}"/>
              </a:ext>
            </a:extLst>
          </p:cNvPr>
          <p:cNvSpPr/>
          <p:nvPr/>
        </p:nvSpPr>
        <p:spPr>
          <a:xfrm>
            <a:off x="5554974" y="1301287"/>
            <a:ext cx="1082050" cy="5490039"/>
          </a:xfrm>
          <a:prstGeom prst="downArrow">
            <a:avLst>
              <a:gd name="adj1" fmla="val 50000"/>
              <a:gd name="adj2" fmla="val 21461"/>
            </a:avLst>
          </a:prstGeom>
          <a:solidFill>
            <a:schemeClr val="tx1">
              <a:lumMod val="75000"/>
              <a:lumOff val="25000"/>
            </a:schemeClr>
          </a:solidFill>
          <a:ln w="12700">
            <a:solidFill>
              <a:schemeClr val="tx1">
                <a:lumMod val="75000"/>
                <a:lumOff val="2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p>
        </p:txBody>
      </p:sp>
      <p:sp>
        <p:nvSpPr>
          <p:cNvPr id="40" name="スライド番号プレースホルダー 3">
            <a:extLst>
              <a:ext uri="{FF2B5EF4-FFF2-40B4-BE49-F238E27FC236}">
                <a16:creationId xmlns:a16="http://schemas.microsoft.com/office/drawing/2014/main" id="{59748DB0-FB5D-4412-9945-0CC3358F77FF}"/>
              </a:ext>
            </a:extLst>
          </p:cNvPr>
          <p:cNvSpPr>
            <a:spLocks noGrp="1"/>
          </p:cNvSpPr>
          <p:nvPr>
            <p:ph type="sldNum" sz="quarter" idx="12"/>
          </p:nvPr>
        </p:nvSpPr>
        <p:spPr>
          <a:xfrm>
            <a:off x="9161291" y="6330050"/>
            <a:ext cx="2057400" cy="365125"/>
          </a:xfrm>
        </p:spPr>
        <p:txBody>
          <a:bodyPr/>
          <a:lstStyle/>
          <a:p>
            <a:r>
              <a:rPr kumimoji="1" lang="en-US" altLang="ja-JP" sz="1400" dirty="0"/>
              <a:t>3</a:t>
            </a:r>
            <a:endParaRPr kumimoji="1" lang="ja-JP" altLang="en-US" sz="1400" dirty="0"/>
          </a:p>
        </p:txBody>
      </p:sp>
      <p:sp>
        <p:nvSpPr>
          <p:cNvPr id="42" name="テキスト ボックス 41">
            <a:extLst>
              <a:ext uri="{FF2B5EF4-FFF2-40B4-BE49-F238E27FC236}">
                <a16:creationId xmlns:a16="http://schemas.microsoft.com/office/drawing/2014/main" id="{F0956E00-927B-471C-A7A2-62D1AF12BB98}"/>
              </a:ext>
            </a:extLst>
          </p:cNvPr>
          <p:cNvSpPr txBox="1"/>
          <p:nvPr/>
        </p:nvSpPr>
        <p:spPr>
          <a:xfrm>
            <a:off x="8150647" y="1621854"/>
            <a:ext cx="2279310" cy="904609"/>
          </a:xfrm>
          <a:prstGeom prst="rect">
            <a:avLst/>
          </a:prstGeom>
          <a:noFill/>
        </p:spPr>
        <p:txBody>
          <a:bodyPr wrap="square" lIns="72000" tIns="0" rIns="0" bIns="0" rtlCol="0" anchor="ctr">
            <a:noAutofit/>
          </a:bodyPr>
          <a:lstStyle/>
          <a:p>
            <a:pPr marL="72000" indent="-457200"/>
            <a:r>
              <a:rPr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・身を守る行動、火の始末、自宅の初期消火、家族の安否確認</a:t>
            </a:r>
            <a:endParaRPr lang="en-US" altLang="ja-JP" sz="14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pic>
        <p:nvPicPr>
          <p:cNvPr id="45" name="図 44" descr="抽象, 挿絵, 記号 が含まれている画像&#10;&#10;自動的に生成された説明">
            <a:extLst>
              <a:ext uri="{FF2B5EF4-FFF2-40B4-BE49-F238E27FC236}">
                <a16:creationId xmlns:a16="http://schemas.microsoft.com/office/drawing/2014/main" id="{DB3F8EE7-6CA0-49A2-AADF-195F2A00F035}"/>
              </a:ext>
            </a:extLst>
          </p:cNvPr>
          <p:cNvPicPr>
            <a:picLocks noChangeAspect="1"/>
          </p:cNvPicPr>
          <p:nvPr/>
        </p:nvPicPr>
        <p:blipFill>
          <a:blip r:embed="rId3">
            <a:grayscl/>
            <a:alphaModFix amt="85000"/>
            <a:extLst>
              <a:ext uri="{28A0092B-C50C-407E-A947-70E740481C1C}">
                <a14:useLocalDpi xmlns:a14="http://schemas.microsoft.com/office/drawing/2010/main" val="0"/>
              </a:ext>
            </a:extLst>
          </a:blip>
          <a:stretch>
            <a:fillRect/>
          </a:stretch>
        </p:blipFill>
        <p:spPr>
          <a:xfrm>
            <a:off x="2838855" y="641517"/>
            <a:ext cx="979200" cy="979200"/>
          </a:xfrm>
          <a:prstGeom prst="rect">
            <a:avLst/>
          </a:prstGeom>
        </p:spPr>
      </p:pic>
      <p:pic>
        <p:nvPicPr>
          <p:cNvPr id="46" name="図 45" descr="黒い背景と白い文字&#10;&#10;自動的に生成された説明">
            <a:extLst>
              <a:ext uri="{FF2B5EF4-FFF2-40B4-BE49-F238E27FC236}">
                <a16:creationId xmlns:a16="http://schemas.microsoft.com/office/drawing/2014/main" id="{36D6D153-D73B-4653-8123-5C8982E05EFC}"/>
              </a:ext>
            </a:extLst>
          </p:cNvPr>
          <p:cNvPicPr>
            <a:picLocks noChangeAspect="1"/>
          </p:cNvPicPr>
          <p:nvPr/>
        </p:nvPicPr>
        <p:blipFill>
          <a:blip r:embed="rId4"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876353" y="1547316"/>
            <a:ext cx="979200" cy="979200"/>
          </a:xfrm>
          <a:prstGeom prst="rect">
            <a:avLst/>
          </a:prstGeom>
        </p:spPr>
      </p:pic>
      <p:pic>
        <p:nvPicPr>
          <p:cNvPr id="47" name="図 46" descr="時計 が含まれている画像&#10;&#10;自動的に生成された説明">
            <a:extLst>
              <a:ext uri="{FF2B5EF4-FFF2-40B4-BE49-F238E27FC236}">
                <a16:creationId xmlns:a16="http://schemas.microsoft.com/office/drawing/2014/main" id="{8D51238D-83AF-47F6-A074-A0A2749CD443}"/>
              </a:ext>
            </a:extLst>
          </p:cNvPr>
          <p:cNvPicPr>
            <a:picLocks noChangeAspect="1"/>
          </p:cNvPicPr>
          <p:nvPr/>
        </p:nvPicPr>
        <p:blipFill>
          <a:blip r:embed="rId5" cstate="hq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2844328" y="4244308"/>
            <a:ext cx="979200" cy="979200"/>
          </a:xfrm>
          <a:prstGeom prst="rect">
            <a:avLst/>
          </a:prstGeom>
          <a:scene3d>
            <a:camera prst="orthographicFront">
              <a:rot lat="0" lon="10800000" rev="0"/>
            </a:camera>
            <a:lightRig rig="threePt" dir="t"/>
          </a:scene3d>
        </p:spPr>
      </p:pic>
      <p:sp>
        <p:nvSpPr>
          <p:cNvPr id="51" name="テキスト ボックス 50">
            <a:extLst>
              <a:ext uri="{FF2B5EF4-FFF2-40B4-BE49-F238E27FC236}">
                <a16:creationId xmlns:a16="http://schemas.microsoft.com/office/drawing/2014/main" id="{73C1EDAC-ADCF-4F9D-9CAF-CFA1E4C6E123}"/>
              </a:ext>
            </a:extLst>
          </p:cNvPr>
          <p:cNvSpPr txBox="1"/>
          <p:nvPr/>
        </p:nvSpPr>
        <p:spPr>
          <a:xfrm>
            <a:off x="8150647" y="4187165"/>
            <a:ext cx="2403053" cy="512469"/>
          </a:xfrm>
          <a:prstGeom prst="rect">
            <a:avLst/>
          </a:prstGeom>
          <a:noFill/>
        </p:spPr>
        <p:txBody>
          <a:bodyPr wrap="square" lIns="72000" tIns="0" rIns="0" bIns="0" rtlCol="0" anchor="t">
            <a:noAutofit/>
          </a:bodyPr>
          <a:lstStyle/>
          <a:p>
            <a:pPr marL="72000" indent="-457200"/>
            <a:r>
              <a:rPr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・避難場所等への避難</a:t>
            </a:r>
            <a:endParaRPr lang="en-US" altLang="ja-JP" sz="14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72000" indent="-457200"/>
            <a:r>
              <a:rPr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・避難行動要支援者の避難支援等</a:t>
            </a:r>
            <a:endParaRPr lang="en-US" altLang="ja-JP" sz="14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72000" indent="-457200"/>
            <a:r>
              <a:rPr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・避難時にはブレーカーを切る、ガスを止める</a:t>
            </a:r>
            <a:endParaRPr lang="en-US" altLang="ja-JP" sz="14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72000" indent="-457200"/>
            <a:endParaRPr lang="en-US" altLang="ja-JP" sz="14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72000" indent="-457200"/>
            <a:endParaRPr lang="zh-TW" altLang="en-US" sz="14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59" name="テキスト ボックス 58">
            <a:extLst>
              <a:ext uri="{FF2B5EF4-FFF2-40B4-BE49-F238E27FC236}">
                <a16:creationId xmlns:a16="http://schemas.microsoft.com/office/drawing/2014/main" id="{39933A97-9614-434B-B00C-15BC07CC564D}"/>
              </a:ext>
            </a:extLst>
          </p:cNvPr>
          <p:cNvSpPr txBox="1"/>
          <p:nvPr/>
        </p:nvSpPr>
        <p:spPr>
          <a:xfrm>
            <a:off x="8150647" y="5479226"/>
            <a:ext cx="2305153" cy="1364099"/>
          </a:xfrm>
          <a:prstGeom prst="rect">
            <a:avLst/>
          </a:prstGeom>
          <a:noFill/>
        </p:spPr>
        <p:txBody>
          <a:bodyPr wrap="square" lIns="72000" tIns="0" rIns="0" bIns="0" rtlCol="0" anchor="t">
            <a:noAutofit/>
          </a:bodyPr>
          <a:lstStyle/>
          <a:p>
            <a:pPr marL="72000" indent="-457200"/>
            <a:r>
              <a:rPr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・避難生活が長期化する場合、指定避難所の運営</a:t>
            </a:r>
            <a:endParaRPr lang="en-US" altLang="ja-JP" sz="14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72000" indent="-457200"/>
            <a:r>
              <a:rPr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・在宅避難者で食料や救援物資等の支援が必要な方への支援</a:t>
            </a:r>
            <a:endParaRPr lang="en-US" altLang="ja-JP" sz="14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72000" indent="-457200"/>
            <a:endParaRPr lang="zh-TW" altLang="en-US" sz="14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26" name="テキスト ボックス 25">
            <a:extLst>
              <a:ext uri="{FF2B5EF4-FFF2-40B4-BE49-F238E27FC236}">
                <a16:creationId xmlns:a16="http://schemas.microsoft.com/office/drawing/2014/main" id="{19DA272F-E5BA-464D-9D5F-08EFDC6BBC3B}"/>
              </a:ext>
            </a:extLst>
          </p:cNvPr>
          <p:cNvSpPr txBox="1"/>
          <p:nvPr/>
        </p:nvSpPr>
        <p:spPr>
          <a:xfrm>
            <a:off x="8277140" y="1301287"/>
            <a:ext cx="2178661" cy="551543"/>
          </a:xfrm>
          <a:prstGeom prst="rect">
            <a:avLst/>
          </a:prstGeom>
          <a:noFill/>
        </p:spPr>
        <p:txBody>
          <a:bodyPr wrap="square" lIns="72000" tIns="0" rIns="0" bIns="0" rtlCol="0" anchor="ctr">
            <a:noAutofit/>
          </a:bodyPr>
          <a:lstStyle/>
          <a:p>
            <a:pPr marL="72000" indent="-457200"/>
            <a:r>
              <a:rPr lang="en-US" altLang="ja-JP" sz="14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住民等が取るべき行動</a:t>
            </a:r>
            <a:r>
              <a:rPr lang="en-US" altLang="ja-JP" sz="1400">
                <a:solidFill>
                  <a:schemeClr val="tx1">
                    <a:lumMod val="75000"/>
                    <a:lumOff val="25000"/>
                  </a:schemeClr>
                </a:solidFill>
                <a:latin typeface="HGPｺﾞｼｯｸE" panose="020B0900000000000000" pitchFamily="50" charset="-128"/>
                <a:ea typeface="HGPｺﾞｼｯｸE" panose="020B0900000000000000" pitchFamily="50" charset="-128"/>
              </a:rPr>
              <a:t>】</a:t>
            </a:r>
          </a:p>
        </p:txBody>
      </p:sp>
      <p:sp>
        <p:nvSpPr>
          <p:cNvPr id="27" name="爆発: 8 pt 26">
            <a:extLst>
              <a:ext uri="{FF2B5EF4-FFF2-40B4-BE49-F238E27FC236}">
                <a16:creationId xmlns:a16="http://schemas.microsoft.com/office/drawing/2014/main" id="{A871EA27-32BD-497A-9F75-D0077F49A04A}"/>
              </a:ext>
            </a:extLst>
          </p:cNvPr>
          <p:cNvSpPr/>
          <p:nvPr/>
        </p:nvSpPr>
        <p:spPr>
          <a:xfrm>
            <a:off x="2958617" y="2444956"/>
            <a:ext cx="6366358" cy="1064459"/>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a:latin typeface="HGPｺﾞｼｯｸE" panose="020B0900000000000000" pitchFamily="50" charset="-128"/>
                <a:ea typeface="HGPｺﾞｼｯｸE" panose="020B0900000000000000" pitchFamily="50" charset="-128"/>
              </a:rPr>
              <a:t>建物倒壊・火災の発生等</a:t>
            </a:r>
          </a:p>
        </p:txBody>
      </p:sp>
      <p:sp>
        <p:nvSpPr>
          <p:cNvPr id="29" name="テキスト ボックス 28">
            <a:extLst>
              <a:ext uri="{FF2B5EF4-FFF2-40B4-BE49-F238E27FC236}">
                <a16:creationId xmlns:a16="http://schemas.microsoft.com/office/drawing/2014/main" id="{33CA68AF-8AD2-40C6-B644-847017E61F88}"/>
              </a:ext>
            </a:extLst>
          </p:cNvPr>
          <p:cNvSpPr txBox="1"/>
          <p:nvPr/>
        </p:nvSpPr>
        <p:spPr>
          <a:xfrm>
            <a:off x="8182850" y="3724480"/>
            <a:ext cx="2240906" cy="271235"/>
          </a:xfrm>
          <a:prstGeom prst="rect">
            <a:avLst/>
          </a:prstGeom>
          <a:noFill/>
        </p:spPr>
        <p:txBody>
          <a:bodyPr wrap="square" lIns="72000" tIns="0" rIns="0" bIns="0" rtlCol="0" anchor="t">
            <a:noAutofit/>
          </a:bodyPr>
          <a:lstStyle/>
          <a:p>
            <a:pPr marL="72000" indent="-457200"/>
            <a:r>
              <a:rPr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・安全第一</a:t>
            </a:r>
            <a:endParaRPr lang="zh-TW" altLang="en-US" sz="14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2" name="タイトル 1">
            <a:extLst>
              <a:ext uri="{FF2B5EF4-FFF2-40B4-BE49-F238E27FC236}">
                <a16:creationId xmlns:a16="http://schemas.microsoft.com/office/drawing/2014/main" id="{E94209A0-D9BE-42A3-BD2C-F0CE2AE697FB}"/>
              </a:ext>
            </a:extLst>
          </p:cNvPr>
          <p:cNvSpPr>
            <a:spLocks noGrp="1"/>
          </p:cNvSpPr>
          <p:nvPr>
            <p:ph type="title"/>
          </p:nvPr>
        </p:nvSpPr>
        <p:spPr>
          <a:xfrm>
            <a:off x="0" y="-10451"/>
            <a:ext cx="12192000" cy="651600"/>
          </a:xfrm>
          <a:solidFill>
            <a:srgbClr val="00B050"/>
          </a:solidFill>
        </p:spPr>
        <p:txBody>
          <a:bodyPr>
            <a:normAutofit/>
          </a:bodyPr>
          <a:lstStyle/>
          <a:p>
            <a:r>
              <a:rPr lang="ja-JP" altLang="en-US" sz="3200" dirty="0">
                <a:solidFill>
                  <a:schemeClr val="bg1"/>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災害発生前後にとるべき行動（主に自助・共助）</a:t>
            </a:r>
            <a:endParaRPr kumimoji="1" lang="ja-JP" altLang="en-US" sz="3200" dirty="0">
              <a:solidFill>
                <a:schemeClr val="bg1"/>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endParaRPr>
          </a:p>
        </p:txBody>
      </p:sp>
      <p:sp>
        <p:nvSpPr>
          <p:cNvPr id="43" name="爆発: 8 pt 42">
            <a:extLst>
              <a:ext uri="{FF2B5EF4-FFF2-40B4-BE49-F238E27FC236}">
                <a16:creationId xmlns:a16="http://schemas.microsoft.com/office/drawing/2014/main" id="{3C91B659-C710-4A2B-85EA-AD0C6E014054}"/>
              </a:ext>
            </a:extLst>
          </p:cNvPr>
          <p:cNvSpPr/>
          <p:nvPr/>
        </p:nvSpPr>
        <p:spPr>
          <a:xfrm>
            <a:off x="4184075" y="672918"/>
            <a:ext cx="3837600" cy="1302344"/>
          </a:xfrm>
          <a:prstGeom prst="irregularSeal1">
            <a:avLst/>
          </a:prstGeom>
          <a:solidFill>
            <a:schemeClr val="bg1"/>
          </a:solidFill>
          <a:ln w="28575">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a:solidFill>
                  <a:srgbClr val="404040"/>
                </a:solidFill>
                <a:latin typeface="HGPｺﾞｼｯｸE" panose="020B0900000000000000" pitchFamily="50" charset="-128"/>
                <a:ea typeface="HGPｺﾞｼｯｸE" panose="020B0900000000000000" pitchFamily="50" charset="-128"/>
              </a:rPr>
              <a:t>地震の発生</a:t>
            </a:r>
          </a:p>
        </p:txBody>
      </p:sp>
      <p:sp>
        <p:nvSpPr>
          <p:cNvPr id="28" name="正方形/長方形 27">
            <a:extLst>
              <a:ext uri="{FF2B5EF4-FFF2-40B4-BE49-F238E27FC236}">
                <a16:creationId xmlns:a16="http://schemas.microsoft.com/office/drawing/2014/main" id="{55A434FF-1A34-409B-B3F4-6291D27A9031}"/>
              </a:ext>
            </a:extLst>
          </p:cNvPr>
          <p:cNvSpPr/>
          <p:nvPr/>
        </p:nvSpPr>
        <p:spPr>
          <a:xfrm>
            <a:off x="4041352" y="3500236"/>
            <a:ext cx="4114800" cy="745200"/>
          </a:xfrm>
          <a:prstGeom prst="rect">
            <a:avLst/>
          </a:prstGeom>
          <a:solidFill>
            <a:srgbClr val="FF2800"/>
          </a:solidFill>
          <a:ln w="28575">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a:solidFill>
                  <a:schemeClr val="bg1"/>
                </a:solidFill>
                <a:latin typeface="HGPｺﾞｼｯｸE" panose="020B0900000000000000" pitchFamily="50" charset="-128"/>
                <a:ea typeface="HGPｺﾞｼｯｸE" panose="020B0900000000000000" pitchFamily="50" charset="-128"/>
              </a:rPr>
              <a:t>安否確認・被害情報の収集・</a:t>
            </a:r>
            <a:endParaRPr lang="en-US" altLang="ja-JP" sz="2000">
              <a:solidFill>
                <a:schemeClr val="bg1"/>
              </a:solidFill>
              <a:latin typeface="HGPｺﾞｼｯｸE" panose="020B0900000000000000" pitchFamily="50" charset="-128"/>
              <a:ea typeface="HGPｺﾞｼｯｸE" panose="020B0900000000000000" pitchFamily="50" charset="-128"/>
            </a:endParaRPr>
          </a:p>
          <a:p>
            <a:pPr algn="ctr"/>
            <a:r>
              <a:rPr lang="ja-JP" altLang="en-US" sz="2000">
                <a:solidFill>
                  <a:schemeClr val="bg1"/>
                </a:solidFill>
                <a:latin typeface="HGPｺﾞｼｯｸE" panose="020B0900000000000000" pitchFamily="50" charset="-128"/>
                <a:ea typeface="HGPｺﾞｼｯｸE" panose="020B0900000000000000" pitchFamily="50" charset="-128"/>
              </a:rPr>
              <a:t>消火・救出・救護など</a:t>
            </a:r>
            <a:endParaRPr lang="en-US" altLang="ja-JP" sz="2000">
              <a:solidFill>
                <a:schemeClr val="bg1"/>
              </a:solidFill>
              <a:latin typeface="HGPｺﾞｼｯｸE" panose="020B0900000000000000" pitchFamily="50" charset="-128"/>
              <a:ea typeface="HGPｺﾞｼｯｸE" panose="020B0900000000000000" pitchFamily="50" charset="-128"/>
            </a:endParaRPr>
          </a:p>
        </p:txBody>
      </p:sp>
      <p:sp>
        <p:nvSpPr>
          <p:cNvPr id="31" name="正方形/長方形 30">
            <a:extLst>
              <a:ext uri="{FF2B5EF4-FFF2-40B4-BE49-F238E27FC236}">
                <a16:creationId xmlns:a16="http://schemas.microsoft.com/office/drawing/2014/main" id="{0F0451BC-A059-47E3-B100-1C8010516B9D}"/>
              </a:ext>
            </a:extLst>
          </p:cNvPr>
          <p:cNvSpPr/>
          <p:nvPr/>
        </p:nvSpPr>
        <p:spPr>
          <a:xfrm>
            <a:off x="4037478" y="4363050"/>
            <a:ext cx="4114800" cy="745200"/>
          </a:xfrm>
          <a:prstGeom prst="rect">
            <a:avLst/>
          </a:prstGeom>
          <a:solidFill>
            <a:srgbClr val="FF2800"/>
          </a:solidFill>
          <a:ln w="28575">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a:solidFill>
                  <a:schemeClr val="bg1"/>
                </a:solidFill>
                <a:latin typeface="HGPｺﾞｼｯｸE" panose="020B0900000000000000" pitchFamily="50" charset="-128"/>
                <a:ea typeface="HGPｺﾞｼｯｸE" panose="020B0900000000000000" pitchFamily="50" charset="-128"/>
              </a:rPr>
              <a:t>避難誘導・避難支援・</a:t>
            </a:r>
            <a:endParaRPr lang="en-US" altLang="ja-JP" sz="2000">
              <a:solidFill>
                <a:schemeClr val="bg1"/>
              </a:solidFill>
              <a:latin typeface="HGPｺﾞｼｯｸE" panose="020B0900000000000000" pitchFamily="50" charset="-128"/>
              <a:ea typeface="HGPｺﾞｼｯｸE" panose="020B0900000000000000" pitchFamily="50" charset="-128"/>
            </a:endParaRPr>
          </a:p>
          <a:p>
            <a:pPr algn="ctr"/>
            <a:r>
              <a:rPr lang="ja-JP" altLang="en-US" sz="2000">
                <a:solidFill>
                  <a:schemeClr val="bg1"/>
                </a:solidFill>
                <a:latin typeface="HGPｺﾞｼｯｸE" panose="020B0900000000000000" pitchFamily="50" charset="-128"/>
                <a:ea typeface="HGPｺﾞｼｯｸE" panose="020B0900000000000000" pitchFamily="50" charset="-128"/>
              </a:rPr>
              <a:t>二次被害の防止など</a:t>
            </a:r>
            <a:endParaRPr lang="en-US" altLang="ja-JP" sz="2000">
              <a:solidFill>
                <a:schemeClr val="bg1"/>
              </a:solidFill>
              <a:latin typeface="HGPｺﾞｼｯｸE" panose="020B0900000000000000" pitchFamily="50" charset="-128"/>
              <a:ea typeface="HGPｺﾞｼｯｸE" panose="020B0900000000000000" pitchFamily="50" charset="-128"/>
            </a:endParaRPr>
          </a:p>
        </p:txBody>
      </p:sp>
      <p:sp>
        <p:nvSpPr>
          <p:cNvPr id="32" name="正方形/長方形 31">
            <a:extLst>
              <a:ext uri="{FF2B5EF4-FFF2-40B4-BE49-F238E27FC236}">
                <a16:creationId xmlns:a16="http://schemas.microsoft.com/office/drawing/2014/main" id="{20269422-9FCC-48AC-AC36-D6D1055CDA09}"/>
              </a:ext>
            </a:extLst>
          </p:cNvPr>
          <p:cNvSpPr/>
          <p:nvPr/>
        </p:nvSpPr>
        <p:spPr>
          <a:xfrm>
            <a:off x="4037296" y="5371821"/>
            <a:ext cx="4114702" cy="1122052"/>
          </a:xfrm>
          <a:prstGeom prst="rect">
            <a:avLst/>
          </a:prstGeom>
          <a:solidFill>
            <a:schemeClr val="bg1"/>
          </a:solidFill>
          <a:ln w="28575">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a:solidFill>
                  <a:srgbClr val="404040"/>
                </a:solidFill>
                <a:latin typeface="HGPｺﾞｼｯｸE" panose="020B0900000000000000" pitchFamily="50" charset="-128"/>
                <a:ea typeface="HGPｺﾞｼｯｸE" panose="020B0900000000000000" pitchFamily="50" charset="-128"/>
              </a:rPr>
              <a:t>指定避難所での避難生活・</a:t>
            </a:r>
            <a:endParaRPr lang="en-US" altLang="ja-JP" sz="2000">
              <a:solidFill>
                <a:srgbClr val="404040"/>
              </a:solidFill>
              <a:latin typeface="HGPｺﾞｼｯｸE" panose="020B0900000000000000" pitchFamily="50" charset="-128"/>
              <a:ea typeface="HGPｺﾞｼｯｸE" panose="020B0900000000000000" pitchFamily="50" charset="-128"/>
            </a:endParaRPr>
          </a:p>
          <a:p>
            <a:pPr algn="ctr"/>
            <a:r>
              <a:rPr lang="zh-TW" altLang="en-US" sz="2000">
                <a:solidFill>
                  <a:srgbClr val="404040"/>
                </a:solidFill>
                <a:latin typeface="HGPｺﾞｼｯｸE" panose="020B0900000000000000" pitchFamily="50" charset="-128"/>
                <a:ea typeface="HGPｺﾞｼｯｸE" panose="020B0900000000000000" pitchFamily="50" charset="-128"/>
              </a:rPr>
              <a:t>在宅避難者支援</a:t>
            </a:r>
          </a:p>
        </p:txBody>
      </p:sp>
      <p:sp>
        <p:nvSpPr>
          <p:cNvPr id="33" name="円/楕円 24">
            <a:extLst>
              <a:ext uri="{FF2B5EF4-FFF2-40B4-BE49-F238E27FC236}">
                <a16:creationId xmlns:a16="http://schemas.microsoft.com/office/drawing/2014/main" id="{51F5C2DA-E450-4886-86BF-02EB14E5B02B}"/>
              </a:ext>
            </a:extLst>
          </p:cNvPr>
          <p:cNvSpPr/>
          <p:nvPr/>
        </p:nvSpPr>
        <p:spPr>
          <a:xfrm>
            <a:off x="4077681" y="5958947"/>
            <a:ext cx="468000" cy="468000"/>
          </a:xfrm>
          <a:prstGeom prst="ellipse">
            <a:avLst/>
          </a:prstGeom>
          <a:solidFill>
            <a:srgbClr val="548235"/>
          </a:solidFill>
          <a:ln w="28575">
            <a:solidFill>
              <a:schemeClr val="bg1"/>
            </a:solidFill>
          </a:ln>
        </p:spPr>
        <p:style>
          <a:lnRef idx="1">
            <a:schemeClr val="accent5"/>
          </a:lnRef>
          <a:fillRef idx="3">
            <a:schemeClr val="accent5"/>
          </a:fillRef>
          <a:effectRef idx="2">
            <a:schemeClr val="accent5"/>
          </a:effectRef>
          <a:fontRef idx="minor">
            <a:schemeClr val="lt1"/>
          </a:fontRef>
        </p:style>
        <p:txBody>
          <a:bodyPr wrap="none" lIns="0" tIns="0" rIns="0" bIns="0" rtlCol="0" anchor="ctr"/>
          <a:lstStyle/>
          <a:p>
            <a:pPr lvl="0" algn="ctr"/>
            <a:r>
              <a:rPr lang="ja-JP" altLang="en-US" sz="1600">
                <a:solidFill>
                  <a:schemeClr val="bg1"/>
                </a:solidFill>
                <a:latin typeface="HGPｺﾞｼｯｸE" panose="020B0900000000000000" pitchFamily="50" charset="-128"/>
                <a:ea typeface="HGPｺﾞｼｯｸE" panose="020B0900000000000000" pitchFamily="50" charset="-128"/>
              </a:rPr>
              <a:t>公助</a:t>
            </a:r>
          </a:p>
        </p:txBody>
      </p:sp>
      <p:sp>
        <p:nvSpPr>
          <p:cNvPr id="34" name="円/楕円 24">
            <a:extLst>
              <a:ext uri="{FF2B5EF4-FFF2-40B4-BE49-F238E27FC236}">
                <a16:creationId xmlns:a16="http://schemas.microsoft.com/office/drawing/2014/main" id="{B1F9AE5E-44D2-4110-8E7F-EA2DCA9C62B7}"/>
              </a:ext>
            </a:extLst>
          </p:cNvPr>
          <p:cNvSpPr/>
          <p:nvPr/>
        </p:nvSpPr>
        <p:spPr>
          <a:xfrm>
            <a:off x="4077681" y="5441313"/>
            <a:ext cx="468000" cy="468000"/>
          </a:xfrm>
          <a:prstGeom prst="ellipse">
            <a:avLst/>
          </a:prstGeom>
          <a:solidFill>
            <a:srgbClr val="FF2800"/>
          </a:solidFill>
          <a:ln w="28575">
            <a:solidFill>
              <a:schemeClr val="bg1"/>
            </a:solidFill>
          </a:ln>
        </p:spPr>
        <p:style>
          <a:lnRef idx="1">
            <a:schemeClr val="accent5"/>
          </a:lnRef>
          <a:fillRef idx="3">
            <a:schemeClr val="accent5"/>
          </a:fillRef>
          <a:effectRef idx="2">
            <a:schemeClr val="accent5"/>
          </a:effectRef>
          <a:fontRef idx="minor">
            <a:schemeClr val="lt1"/>
          </a:fontRef>
        </p:style>
        <p:txBody>
          <a:bodyPr wrap="none" lIns="0" tIns="0" rIns="0" bIns="0" rtlCol="0" anchor="ctr"/>
          <a:lstStyle/>
          <a:p>
            <a:pPr lvl="0" algn="ctr"/>
            <a:r>
              <a:rPr lang="ja-JP" altLang="en-US" sz="1600">
                <a:solidFill>
                  <a:schemeClr val="bg1"/>
                </a:solidFill>
                <a:latin typeface="HGPｺﾞｼｯｸE" panose="020B0900000000000000" pitchFamily="50" charset="-128"/>
                <a:ea typeface="HGPｺﾞｼｯｸE" panose="020B0900000000000000" pitchFamily="50" charset="-128"/>
              </a:rPr>
              <a:t>共助</a:t>
            </a:r>
          </a:p>
        </p:txBody>
      </p:sp>
      <p:sp>
        <p:nvSpPr>
          <p:cNvPr id="35" name="円/楕円 24">
            <a:extLst>
              <a:ext uri="{FF2B5EF4-FFF2-40B4-BE49-F238E27FC236}">
                <a16:creationId xmlns:a16="http://schemas.microsoft.com/office/drawing/2014/main" id="{97FCFDF6-079E-4215-A7C4-D658F9A5A3CA}"/>
              </a:ext>
            </a:extLst>
          </p:cNvPr>
          <p:cNvSpPr/>
          <p:nvPr/>
        </p:nvSpPr>
        <p:spPr>
          <a:xfrm>
            <a:off x="4074420" y="3625636"/>
            <a:ext cx="468000" cy="468000"/>
          </a:xfrm>
          <a:prstGeom prst="ellipse">
            <a:avLst/>
          </a:prstGeom>
          <a:solidFill>
            <a:srgbClr val="FF2800"/>
          </a:solidFill>
          <a:ln w="28575">
            <a:solidFill>
              <a:schemeClr val="bg1"/>
            </a:solidFill>
          </a:ln>
        </p:spPr>
        <p:style>
          <a:lnRef idx="1">
            <a:schemeClr val="accent5"/>
          </a:lnRef>
          <a:fillRef idx="3">
            <a:schemeClr val="accent5"/>
          </a:fillRef>
          <a:effectRef idx="2">
            <a:schemeClr val="accent5"/>
          </a:effectRef>
          <a:fontRef idx="minor">
            <a:schemeClr val="lt1"/>
          </a:fontRef>
        </p:style>
        <p:txBody>
          <a:bodyPr wrap="none" lIns="0" tIns="0" rIns="0" bIns="0" rtlCol="0" anchor="ctr"/>
          <a:lstStyle/>
          <a:p>
            <a:pPr lvl="0" algn="ctr"/>
            <a:r>
              <a:rPr lang="ja-JP" altLang="en-US" sz="1600">
                <a:solidFill>
                  <a:schemeClr val="bg1"/>
                </a:solidFill>
                <a:latin typeface="HGPｺﾞｼｯｸE" panose="020B0900000000000000" pitchFamily="50" charset="-128"/>
                <a:ea typeface="HGPｺﾞｼｯｸE" panose="020B0900000000000000" pitchFamily="50" charset="-128"/>
              </a:rPr>
              <a:t>共助</a:t>
            </a:r>
          </a:p>
        </p:txBody>
      </p:sp>
      <p:sp>
        <p:nvSpPr>
          <p:cNvPr id="36" name="円/楕円 19">
            <a:extLst>
              <a:ext uri="{FF2B5EF4-FFF2-40B4-BE49-F238E27FC236}">
                <a16:creationId xmlns:a16="http://schemas.microsoft.com/office/drawing/2014/main" id="{D13E434E-621F-446B-AC41-4B5F809B1249}"/>
              </a:ext>
            </a:extLst>
          </p:cNvPr>
          <p:cNvSpPr/>
          <p:nvPr/>
        </p:nvSpPr>
        <p:spPr>
          <a:xfrm>
            <a:off x="4077681" y="4511325"/>
            <a:ext cx="468000" cy="468000"/>
          </a:xfrm>
          <a:prstGeom prst="ellipse">
            <a:avLst/>
          </a:prstGeom>
          <a:solidFill>
            <a:srgbClr val="FF2800"/>
          </a:solidFill>
          <a:ln w="28575">
            <a:solidFill>
              <a:schemeClr val="bg1"/>
            </a:solidFill>
          </a:ln>
        </p:spPr>
        <p:style>
          <a:lnRef idx="1">
            <a:schemeClr val="accent5"/>
          </a:lnRef>
          <a:fillRef idx="3">
            <a:schemeClr val="accent5"/>
          </a:fillRef>
          <a:effectRef idx="2">
            <a:schemeClr val="accent5"/>
          </a:effectRef>
          <a:fontRef idx="minor">
            <a:schemeClr val="lt1"/>
          </a:fontRef>
        </p:style>
        <p:txBody>
          <a:bodyPr wrap="none" lIns="0" tIns="0" rIns="0" bIns="0" rtlCol="0" anchor="ctr"/>
          <a:lstStyle/>
          <a:p>
            <a:pPr lvl="0" algn="ctr"/>
            <a:r>
              <a:rPr lang="ja-JP" altLang="en-US" sz="1600">
                <a:solidFill>
                  <a:schemeClr val="bg1"/>
                </a:solidFill>
                <a:latin typeface="HGPｺﾞｼｯｸE" panose="020B0900000000000000" pitchFamily="50" charset="-128"/>
                <a:ea typeface="HGPｺﾞｼｯｸE" panose="020B0900000000000000" pitchFamily="50" charset="-128"/>
              </a:rPr>
              <a:t>共助</a:t>
            </a:r>
          </a:p>
        </p:txBody>
      </p:sp>
      <p:sp>
        <p:nvSpPr>
          <p:cNvPr id="37" name="正方形/長方形 36">
            <a:extLst>
              <a:ext uri="{FF2B5EF4-FFF2-40B4-BE49-F238E27FC236}">
                <a16:creationId xmlns:a16="http://schemas.microsoft.com/office/drawing/2014/main" id="{02CBE7E7-2DF4-472C-A4B8-700DFC4D5851}"/>
              </a:ext>
            </a:extLst>
          </p:cNvPr>
          <p:cNvSpPr/>
          <p:nvPr/>
        </p:nvSpPr>
        <p:spPr>
          <a:xfrm>
            <a:off x="4037478" y="1865250"/>
            <a:ext cx="4114800" cy="583200"/>
          </a:xfrm>
          <a:prstGeom prst="rect">
            <a:avLst/>
          </a:prstGeom>
          <a:solidFill>
            <a:schemeClr val="bg1"/>
          </a:solidFill>
          <a:ln w="28575">
            <a:solidFill>
              <a:srgbClr val="52BB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身の安全の確保・避難</a:t>
            </a:r>
          </a:p>
        </p:txBody>
      </p:sp>
      <p:sp>
        <p:nvSpPr>
          <p:cNvPr id="38" name="円/楕円 24">
            <a:extLst>
              <a:ext uri="{FF2B5EF4-FFF2-40B4-BE49-F238E27FC236}">
                <a16:creationId xmlns:a16="http://schemas.microsoft.com/office/drawing/2014/main" id="{B69549F5-45DA-4715-9059-D02AB83FD900}"/>
              </a:ext>
            </a:extLst>
          </p:cNvPr>
          <p:cNvSpPr/>
          <p:nvPr/>
        </p:nvSpPr>
        <p:spPr>
          <a:xfrm>
            <a:off x="4077681" y="1922850"/>
            <a:ext cx="468000" cy="468000"/>
          </a:xfrm>
          <a:prstGeom prst="ellipse">
            <a:avLst/>
          </a:prstGeom>
          <a:solidFill>
            <a:srgbClr val="52BBCE"/>
          </a:solidFill>
          <a:ln w="28575">
            <a:solidFill>
              <a:schemeClr val="bg1"/>
            </a:solidFill>
          </a:ln>
        </p:spPr>
        <p:style>
          <a:lnRef idx="1">
            <a:schemeClr val="accent5"/>
          </a:lnRef>
          <a:fillRef idx="3">
            <a:schemeClr val="accent5"/>
          </a:fillRef>
          <a:effectRef idx="2">
            <a:schemeClr val="accent5"/>
          </a:effectRef>
          <a:fontRef idx="minor">
            <a:schemeClr val="lt1"/>
          </a:fontRef>
        </p:style>
        <p:txBody>
          <a:bodyPr wrap="none" lIns="0" tIns="0" rIns="0" bIns="0" rtlCol="0" anchor="ctr"/>
          <a:lstStyle/>
          <a:p>
            <a:pPr lvl="0" algn="ctr"/>
            <a:r>
              <a:rPr lang="ja-JP" altLang="en-US" sz="1600">
                <a:solidFill>
                  <a:schemeClr val="bg1"/>
                </a:solidFill>
                <a:latin typeface="HGPｺﾞｼｯｸE" panose="020B0900000000000000" pitchFamily="50" charset="-128"/>
                <a:ea typeface="HGPｺﾞｼｯｸE" panose="020B0900000000000000" pitchFamily="50" charset="-128"/>
              </a:rPr>
              <a:t>自助</a:t>
            </a:r>
          </a:p>
        </p:txBody>
      </p:sp>
    </p:spTree>
    <p:extLst>
      <p:ext uri="{BB962C8B-B14F-4D97-AF65-F5344CB8AC3E}">
        <p14:creationId xmlns:p14="http://schemas.microsoft.com/office/powerpoint/2010/main" val="6870571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a:extLst>
              <a:ext uri="{FF2B5EF4-FFF2-40B4-BE49-F238E27FC236}">
                <a16:creationId xmlns:a16="http://schemas.microsoft.com/office/drawing/2014/main" id="{0231A35B-F7AE-4D44-8740-9FAC4D8B7FB5}"/>
              </a:ext>
            </a:extLst>
          </p:cNvPr>
          <p:cNvSpPr/>
          <p:nvPr/>
        </p:nvSpPr>
        <p:spPr>
          <a:xfrm>
            <a:off x="6318808" y="4742570"/>
            <a:ext cx="3942000" cy="1750304"/>
          </a:xfrm>
          <a:prstGeom prst="rect">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216000" bIns="0" rtlCol="0" anchor="ctr"/>
          <a:lstStyle/>
          <a:p>
            <a:pPr lvl="0" algn="r"/>
            <a:endParaRPr lang="ja-JP" altLang="en-US" sz="3200">
              <a:solidFill>
                <a:schemeClr val="bg1"/>
              </a:solidFill>
              <a:latin typeface="HGPｺﾞｼｯｸE" panose="020B0900000000000000" pitchFamily="50" charset="-128"/>
              <a:ea typeface="HGPｺﾞｼｯｸE" panose="020B0900000000000000" pitchFamily="50" charset="-128"/>
            </a:endParaRPr>
          </a:p>
        </p:txBody>
      </p:sp>
      <p:sp>
        <p:nvSpPr>
          <p:cNvPr id="2" name="タイトル 1">
            <a:extLst>
              <a:ext uri="{FF2B5EF4-FFF2-40B4-BE49-F238E27FC236}">
                <a16:creationId xmlns:a16="http://schemas.microsoft.com/office/drawing/2014/main" id="{238B9889-3B6F-4F3F-A1F4-4B4431B4CC98}"/>
              </a:ext>
            </a:extLst>
          </p:cNvPr>
          <p:cNvSpPr>
            <a:spLocks noGrp="1"/>
          </p:cNvSpPr>
          <p:nvPr>
            <p:ph type="title"/>
          </p:nvPr>
        </p:nvSpPr>
        <p:spPr>
          <a:xfrm>
            <a:off x="0" y="7280"/>
            <a:ext cx="12192000" cy="650083"/>
          </a:xfrm>
          <a:solidFill>
            <a:srgbClr val="00B050"/>
          </a:solidFill>
        </p:spPr>
        <p:txBody>
          <a:bodyPr>
            <a:normAutofit/>
          </a:bodyPr>
          <a:lstStyle/>
          <a:p>
            <a:r>
              <a:rPr lang="ja-JP" altLang="en-US" sz="3200" dirty="0">
                <a:solidFill>
                  <a:schemeClr val="bg1"/>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災害に際しての主な活動内容</a:t>
            </a:r>
            <a:endParaRPr kumimoji="1" lang="ja-JP" altLang="en-US" sz="3200" dirty="0">
              <a:solidFill>
                <a:schemeClr val="bg1"/>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endParaRPr>
          </a:p>
        </p:txBody>
      </p:sp>
      <p:sp>
        <p:nvSpPr>
          <p:cNvPr id="4" name="スライド番号プレースホルダー 3">
            <a:extLst>
              <a:ext uri="{FF2B5EF4-FFF2-40B4-BE49-F238E27FC236}">
                <a16:creationId xmlns:a16="http://schemas.microsoft.com/office/drawing/2014/main" id="{5BF8965C-B985-4A41-B208-C28506C96AEC}"/>
              </a:ext>
            </a:extLst>
          </p:cNvPr>
          <p:cNvSpPr>
            <a:spLocks noGrp="1"/>
          </p:cNvSpPr>
          <p:nvPr>
            <p:ph type="sldNum" sz="quarter" idx="12"/>
          </p:nvPr>
        </p:nvSpPr>
        <p:spPr/>
        <p:txBody>
          <a:bodyPr/>
          <a:lstStyle/>
          <a:p>
            <a:r>
              <a:rPr kumimoji="1" lang="en-US" altLang="ja-JP" sz="1400" dirty="0"/>
              <a:t>4</a:t>
            </a:r>
            <a:endParaRPr kumimoji="1" lang="ja-JP" altLang="en-US" sz="1400" dirty="0"/>
          </a:p>
        </p:txBody>
      </p:sp>
      <p:sp>
        <p:nvSpPr>
          <p:cNvPr id="5" name="正方形/長方形 4">
            <a:extLst>
              <a:ext uri="{FF2B5EF4-FFF2-40B4-BE49-F238E27FC236}">
                <a16:creationId xmlns:a16="http://schemas.microsoft.com/office/drawing/2014/main" id="{E34EF3F5-EA2D-4FE7-A3CE-96B384F24981}"/>
              </a:ext>
            </a:extLst>
          </p:cNvPr>
          <p:cNvSpPr/>
          <p:nvPr/>
        </p:nvSpPr>
        <p:spPr>
          <a:xfrm>
            <a:off x="2222515" y="4125385"/>
            <a:ext cx="2412000" cy="369332"/>
          </a:xfrm>
          <a:prstGeom prst="rect">
            <a:avLst/>
          </a:prstGeom>
        </p:spPr>
        <p:txBody>
          <a:bodyPr wrap="square">
            <a:noAutofit/>
          </a:bodyPr>
          <a:lstStyle/>
          <a:p>
            <a:pPr marL="0" lvl="1" algn="ctr"/>
            <a:r>
              <a:rPr lang="ja-JP" altLang="en-US">
                <a:latin typeface="HGPｺﾞｼｯｸE" panose="020B0900000000000000" pitchFamily="50" charset="-128"/>
                <a:ea typeface="HGPｺﾞｼｯｸE" panose="020B0900000000000000" pitchFamily="50" charset="-128"/>
              </a:rPr>
              <a:t>情報の収集・伝達</a:t>
            </a:r>
            <a:endParaRPr lang="en-US" altLang="ja-JP">
              <a:latin typeface="HGPｺﾞｼｯｸE" panose="020B0900000000000000" pitchFamily="50" charset="-128"/>
              <a:ea typeface="HGPｺﾞｼｯｸE" panose="020B0900000000000000" pitchFamily="50" charset="-128"/>
            </a:endParaRPr>
          </a:p>
          <a:p>
            <a:pPr marL="0" lvl="1" algn="ctr"/>
            <a:r>
              <a:rPr lang="ja-JP" altLang="en-US">
                <a:latin typeface="HGPｺﾞｼｯｸE" panose="020B0900000000000000" pitchFamily="50" charset="-128"/>
                <a:ea typeface="HGPｺﾞｼｯｸE" panose="020B0900000000000000" pitchFamily="50" charset="-128"/>
              </a:rPr>
              <a:t>住民の安否確認</a:t>
            </a:r>
            <a:endParaRPr lang="en-US" altLang="ja-JP">
              <a:latin typeface="HGPｺﾞｼｯｸE" panose="020B0900000000000000" pitchFamily="50" charset="-128"/>
              <a:ea typeface="HGPｺﾞｼｯｸE" panose="020B0900000000000000" pitchFamily="50" charset="-128"/>
            </a:endParaRPr>
          </a:p>
        </p:txBody>
      </p:sp>
      <p:pic>
        <p:nvPicPr>
          <p:cNvPr id="20" name="図 19">
            <a:extLst>
              <a:ext uri="{FF2B5EF4-FFF2-40B4-BE49-F238E27FC236}">
                <a16:creationId xmlns:a16="http://schemas.microsoft.com/office/drawing/2014/main" id="{0311FAAA-E038-4B56-8DC4-1C82FAD03858}"/>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10000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2000028" y="982397"/>
            <a:ext cx="1072783" cy="1072783"/>
          </a:xfrm>
          <a:prstGeom prst="rect">
            <a:avLst/>
          </a:prstGeom>
        </p:spPr>
      </p:pic>
      <p:pic>
        <p:nvPicPr>
          <p:cNvPr id="21" name="図 20">
            <a:extLst>
              <a:ext uri="{FF2B5EF4-FFF2-40B4-BE49-F238E27FC236}">
                <a16:creationId xmlns:a16="http://schemas.microsoft.com/office/drawing/2014/main" id="{F97A9BCC-708C-4A0D-827F-956B90E19811}"/>
              </a:ext>
            </a:extLst>
          </p:cNvPr>
          <p:cNvPicPr>
            <a:picLocks noChangeAspect="1"/>
          </p:cNvPicPr>
          <p:nvPr/>
        </p:nvPicPr>
        <p:blipFill>
          <a:blip r:embed="rId5" cstate="screen">
            <a:extLst>
              <a:ext uri="{BEBA8EAE-BF5A-486C-A8C5-ECC9F3942E4B}">
                <a14:imgProps xmlns:a14="http://schemas.microsoft.com/office/drawing/2010/main">
                  <a14:imgLayer r:embed="rId6">
                    <a14:imgEffect>
                      <a14:sharpenSoften amount="10000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472613" y="1041637"/>
            <a:ext cx="1686740" cy="954300"/>
          </a:xfrm>
          <a:prstGeom prst="rect">
            <a:avLst/>
          </a:prstGeom>
        </p:spPr>
      </p:pic>
      <p:pic>
        <p:nvPicPr>
          <p:cNvPr id="24" name="図 23">
            <a:extLst>
              <a:ext uri="{FF2B5EF4-FFF2-40B4-BE49-F238E27FC236}">
                <a16:creationId xmlns:a16="http://schemas.microsoft.com/office/drawing/2014/main" id="{2DEFBF38-B266-4C74-8A01-602688F4B147}"/>
              </a:ext>
            </a:extLst>
          </p:cNvPr>
          <p:cNvPicPr>
            <a:picLocks noChangeAspect="1"/>
          </p:cNvPicPr>
          <p:nvPr/>
        </p:nvPicPr>
        <p:blipFill>
          <a:blip r:embed="rId7" cstate="screen">
            <a:extLst>
              <a:ext uri="{BEBA8EAE-BF5A-486C-A8C5-ECC9F3942E4B}">
                <a14:imgProps xmlns:a14="http://schemas.microsoft.com/office/drawing/2010/main">
                  <a14:imgLayer r:embed="rId8">
                    <a14:imgEffect>
                      <a14:sharpenSoften amount="10000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2260443" y="3700450"/>
            <a:ext cx="1333560" cy="1333560"/>
          </a:xfrm>
          <a:prstGeom prst="rect">
            <a:avLst/>
          </a:prstGeom>
        </p:spPr>
      </p:pic>
      <p:pic>
        <p:nvPicPr>
          <p:cNvPr id="25" name="図 24">
            <a:extLst>
              <a:ext uri="{FF2B5EF4-FFF2-40B4-BE49-F238E27FC236}">
                <a16:creationId xmlns:a16="http://schemas.microsoft.com/office/drawing/2014/main" id="{99EA1F9E-932A-4D40-9E7F-CF337F9E11C3}"/>
              </a:ext>
            </a:extLst>
          </p:cNvPr>
          <p:cNvPicPr>
            <a:picLocks noChangeAspect="1"/>
          </p:cNvPicPr>
          <p:nvPr/>
        </p:nvPicPr>
        <p:blipFill>
          <a:blip r:embed="rId9" cstate="screen">
            <a:extLst>
              <a:ext uri="{BEBA8EAE-BF5A-486C-A8C5-ECC9F3942E4B}">
                <a14:imgProps xmlns:a14="http://schemas.microsoft.com/office/drawing/2010/main">
                  <a14:imgLayer r:embed="rId10">
                    <a14:imgEffect>
                      <a14:sharpenSoften amount="10000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690020" y="3721303"/>
            <a:ext cx="1332000" cy="1330976"/>
          </a:xfrm>
          <a:prstGeom prst="rect">
            <a:avLst/>
          </a:prstGeom>
        </p:spPr>
      </p:pic>
      <p:sp>
        <p:nvSpPr>
          <p:cNvPr id="14" name="テキスト ボックス 13">
            <a:extLst>
              <a:ext uri="{FF2B5EF4-FFF2-40B4-BE49-F238E27FC236}">
                <a16:creationId xmlns:a16="http://schemas.microsoft.com/office/drawing/2014/main" id="{50E2D46F-3214-4EA9-A057-BBEB66F12EAA}"/>
              </a:ext>
            </a:extLst>
          </p:cNvPr>
          <p:cNvSpPr txBox="1"/>
          <p:nvPr/>
        </p:nvSpPr>
        <p:spPr>
          <a:xfrm>
            <a:off x="6282081" y="2410928"/>
            <a:ext cx="3938929" cy="923330"/>
          </a:xfrm>
          <a:prstGeom prst="rect">
            <a:avLst/>
          </a:prstGeom>
          <a:noFill/>
        </p:spPr>
        <p:txBody>
          <a:bodyPr wrap="square" rtlCol="0">
            <a:spAutoFit/>
          </a:bodyPr>
          <a:lstStyle/>
          <a:p>
            <a:pPr algn="just"/>
            <a:r>
              <a:rPr lang="ja-JP" altLang="en-US" dirty="0">
                <a:solidFill>
                  <a:srgbClr val="404040"/>
                </a:solidFill>
                <a:latin typeface="HGPｺﾞｼｯｸE" panose="020B0900000000000000" pitchFamily="50" charset="-128"/>
                <a:ea typeface="HGPｺﾞｼｯｸE" panose="020B0900000000000000" pitchFamily="50" charset="-128"/>
              </a:rPr>
              <a:t>火災を防ぐために火の元を確認し、ガスの元栓を閉め、出火したとしても小さな炎のうちに消火しましょう。</a:t>
            </a:r>
          </a:p>
        </p:txBody>
      </p:sp>
      <p:sp>
        <p:nvSpPr>
          <p:cNvPr id="15" name="正方形/長方形 14">
            <a:extLst>
              <a:ext uri="{FF2B5EF4-FFF2-40B4-BE49-F238E27FC236}">
                <a16:creationId xmlns:a16="http://schemas.microsoft.com/office/drawing/2014/main" id="{44D8D665-531C-4012-9020-1612B9C0530F}"/>
              </a:ext>
            </a:extLst>
          </p:cNvPr>
          <p:cNvSpPr/>
          <p:nvPr/>
        </p:nvSpPr>
        <p:spPr>
          <a:xfrm>
            <a:off x="2014663" y="1980808"/>
            <a:ext cx="3942000" cy="1570748"/>
          </a:xfrm>
          <a:prstGeom prst="rect">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216000" bIns="0" rtlCol="0" anchor="ctr"/>
          <a:lstStyle/>
          <a:p>
            <a:pPr lvl="0" algn="r"/>
            <a:endParaRPr lang="ja-JP" altLang="en-US" sz="3200">
              <a:solidFill>
                <a:schemeClr val="bg1"/>
              </a:solidFill>
              <a:latin typeface="HGPｺﾞｼｯｸE" panose="020B0900000000000000" pitchFamily="50" charset="-128"/>
              <a:ea typeface="HGPｺﾞｼｯｸE" panose="020B0900000000000000" pitchFamily="50" charset="-128"/>
            </a:endParaRPr>
          </a:p>
        </p:txBody>
      </p:sp>
      <p:sp>
        <p:nvSpPr>
          <p:cNvPr id="16" name="正方形/長方形 15">
            <a:extLst>
              <a:ext uri="{FF2B5EF4-FFF2-40B4-BE49-F238E27FC236}">
                <a16:creationId xmlns:a16="http://schemas.microsoft.com/office/drawing/2014/main" id="{80DA1C44-A5E4-41F2-94A4-549E1159CA2B}"/>
              </a:ext>
            </a:extLst>
          </p:cNvPr>
          <p:cNvSpPr/>
          <p:nvPr/>
        </p:nvSpPr>
        <p:spPr>
          <a:xfrm>
            <a:off x="6308464" y="1980808"/>
            <a:ext cx="3942000" cy="1570747"/>
          </a:xfrm>
          <a:prstGeom prst="rect">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216000" bIns="0" rtlCol="0" anchor="ctr"/>
          <a:lstStyle/>
          <a:p>
            <a:pPr lvl="0" algn="r"/>
            <a:endParaRPr lang="ja-JP" altLang="en-US" sz="3200">
              <a:solidFill>
                <a:schemeClr val="bg1"/>
              </a:solidFill>
              <a:latin typeface="HGPｺﾞｼｯｸE" panose="020B0900000000000000" pitchFamily="50" charset="-128"/>
              <a:ea typeface="HGPｺﾞｼｯｸE" panose="020B0900000000000000" pitchFamily="50" charset="-128"/>
            </a:endParaRPr>
          </a:p>
        </p:txBody>
      </p:sp>
      <p:sp>
        <p:nvSpPr>
          <p:cNvPr id="17" name="正方形/長方形 16">
            <a:extLst>
              <a:ext uri="{FF2B5EF4-FFF2-40B4-BE49-F238E27FC236}">
                <a16:creationId xmlns:a16="http://schemas.microsoft.com/office/drawing/2014/main" id="{0526B30C-BE31-41CE-99CF-B8A6092AD0AA}"/>
              </a:ext>
            </a:extLst>
          </p:cNvPr>
          <p:cNvSpPr/>
          <p:nvPr/>
        </p:nvSpPr>
        <p:spPr>
          <a:xfrm>
            <a:off x="2014275" y="4742571"/>
            <a:ext cx="3942000" cy="1750304"/>
          </a:xfrm>
          <a:prstGeom prst="rect">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216000" bIns="0" rtlCol="0" anchor="ctr"/>
          <a:lstStyle/>
          <a:p>
            <a:pPr lvl="0" algn="r"/>
            <a:endParaRPr lang="ja-JP" altLang="en-US" sz="3200">
              <a:solidFill>
                <a:schemeClr val="bg1"/>
              </a:solidFill>
              <a:latin typeface="HGPｺﾞｼｯｸE" panose="020B0900000000000000" pitchFamily="50" charset="-128"/>
              <a:ea typeface="HGPｺﾞｼｯｸE" panose="020B0900000000000000" pitchFamily="50" charset="-128"/>
            </a:endParaRPr>
          </a:p>
        </p:txBody>
      </p:sp>
      <p:sp>
        <p:nvSpPr>
          <p:cNvPr id="27" name="テキスト ボックス 26">
            <a:extLst>
              <a:ext uri="{FF2B5EF4-FFF2-40B4-BE49-F238E27FC236}">
                <a16:creationId xmlns:a16="http://schemas.microsoft.com/office/drawing/2014/main" id="{70E5F5C2-C9DF-4C61-ACBC-FD8DF1443F0B}"/>
              </a:ext>
            </a:extLst>
          </p:cNvPr>
          <p:cNvSpPr txBox="1"/>
          <p:nvPr/>
        </p:nvSpPr>
        <p:spPr>
          <a:xfrm>
            <a:off x="2007766" y="2411584"/>
            <a:ext cx="3935107" cy="923330"/>
          </a:xfrm>
          <a:prstGeom prst="rect">
            <a:avLst/>
          </a:prstGeom>
          <a:noFill/>
        </p:spPr>
        <p:txBody>
          <a:bodyPr wrap="square" rtlCol="0">
            <a:spAutoFit/>
          </a:bodyPr>
          <a:lstStyle/>
          <a:p>
            <a:pPr algn="just"/>
            <a:r>
              <a:rPr lang="ja-JP" altLang="en-US" dirty="0">
                <a:solidFill>
                  <a:srgbClr val="404040"/>
                </a:solidFill>
                <a:latin typeface="HGPｺﾞｼｯｸE" panose="020B0900000000000000" pitchFamily="50" charset="-128"/>
                <a:ea typeface="HGPｺﾞｼｯｸE" panose="020B0900000000000000" pitchFamily="50" charset="-128"/>
              </a:rPr>
              <a:t>災害に関する正しい情報を把握しながら次の行動に備えましょう。また、家族の安否確認も行いましょう。</a:t>
            </a:r>
          </a:p>
        </p:txBody>
      </p:sp>
      <p:sp>
        <p:nvSpPr>
          <p:cNvPr id="28" name="テキスト ボックス 27">
            <a:extLst>
              <a:ext uri="{FF2B5EF4-FFF2-40B4-BE49-F238E27FC236}">
                <a16:creationId xmlns:a16="http://schemas.microsoft.com/office/drawing/2014/main" id="{CCF86824-25C4-4E40-81B2-840C04A3E42A}"/>
              </a:ext>
            </a:extLst>
          </p:cNvPr>
          <p:cNvSpPr txBox="1"/>
          <p:nvPr/>
        </p:nvSpPr>
        <p:spPr>
          <a:xfrm>
            <a:off x="2031357" y="5216722"/>
            <a:ext cx="3897341" cy="1200329"/>
          </a:xfrm>
          <a:prstGeom prst="rect">
            <a:avLst/>
          </a:prstGeom>
          <a:noFill/>
        </p:spPr>
        <p:txBody>
          <a:bodyPr wrap="square" rtlCol="0">
            <a:spAutoFit/>
          </a:bodyPr>
          <a:lstStyle/>
          <a:p>
            <a:pPr algn="just"/>
            <a:r>
              <a:rPr lang="ja-JP" altLang="en-US" dirty="0">
                <a:solidFill>
                  <a:srgbClr val="404040"/>
                </a:solidFill>
                <a:latin typeface="HGPｺﾞｼｯｸE" panose="020B0900000000000000" pitchFamily="50" charset="-128"/>
                <a:ea typeface="HGPｺﾞｼｯｸE" panose="020B0900000000000000" pitchFamily="50" charset="-128"/>
              </a:rPr>
              <a:t>救急車の到着が遅れ救助活動が間に合わないことも考えられます。軽いケガなどの対処法を身に着けておきましょう。</a:t>
            </a:r>
          </a:p>
        </p:txBody>
      </p:sp>
      <p:sp>
        <p:nvSpPr>
          <p:cNvPr id="29" name="テキスト ボックス 28">
            <a:extLst>
              <a:ext uri="{FF2B5EF4-FFF2-40B4-BE49-F238E27FC236}">
                <a16:creationId xmlns:a16="http://schemas.microsoft.com/office/drawing/2014/main" id="{C929149D-BA94-43C7-B193-CC44E5613092}"/>
              </a:ext>
            </a:extLst>
          </p:cNvPr>
          <p:cNvSpPr txBox="1"/>
          <p:nvPr/>
        </p:nvSpPr>
        <p:spPr>
          <a:xfrm>
            <a:off x="6340976" y="5216721"/>
            <a:ext cx="3897664" cy="923330"/>
          </a:xfrm>
          <a:prstGeom prst="rect">
            <a:avLst/>
          </a:prstGeom>
          <a:noFill/>
        </p:spPr>
        <p:txBody>
          <a:bodyPr wrap="square" rtlCol="0">
            <a:spAutoFit/>
          </a:bodyPr>
          <a:lstStyle/>
          <a:p>
            <a:pPr algn="just"/>
            <a:r>
              <a:rPr lang="ja-JP" altLang="en-US" dirty="0">
                <a:solidFill>
                  <a:srgbClr val="404040"/>
                </a:solidFill>
                <a:latin typeface="HGPｺﾞｼｯｸE" panose="020B0900000000000000" pitchFamily="50" charset="-128"/>
                <a:ea typeface="HGPｺﾞｼｯｸE" panose="020B0900000000000000" pitchFamily="50" charset="-128"/>
              </a:rPr>
              <a:t>近所で力を合わせながら、配慮や助けが必要な人には声をかけ、一緒に避難誘導をするなどの支援をしましょう。</a:t>
            </a:r>
          </a:p>
        </p:txBody>
      </p:sp>
      <p:sp>
        <p:nvSpPr>
          <p:cNvPr id="18" name="正方形/長方形 17">
            <a:extLst>
              <a:ext uri="{FF2B5EF4-FFF2-40B4-BE49-F238E27FC236}">
                <a16:creationId xmlns:a16="http://schemas.microsoft.com/office/drawing/2014/main" id="{30E0506F-8093-41B0-BCCA-9E7698E285F3}"/>
              </a:ext>
            </a:extLst>
          </p:cNvPr>
          <p:cNvSpPr/>
          <p:nvPr/>
        </p:nvSpPr>
        <p:spPr>
          <a:xfrm>
            <a:off x="2000027" y="852787"/>
            <a:ext cx="3960000" cy="1332000"/>
          </a:xfrm>
          <a:prstGeom prst="rect">
            <a:avLst/>
          </a:prstGeom>
          <a:solidFill>
            <a:srgbClr val="FF2800"/>
          </a:solidFill>
          <a:ln w="28575">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lIns="72000" tIns="0" rIns="216000" bIns="0" rtlCol="0" anchor="ctr"/>
          <a:lstStyle/>
          <a:p>
            <a:pPr lvl="0" algn="r"/>
            <a:r>
              <a:rPr lang="ja-JP" altLang="en-US" sz="3200">
                <a:solidFill>
                  <a:schemeClr val="bg1"/>
                </a:solidFill>
                <a:latin typeface="HGPｺﾞｼｯｸE" panose="020B0900000000000000" pitchFamily="50" charset="-128"/>
                <a:ea typeface="HGPｺﾞｼｯｸE" panose="020B0900000000000000" pitchFamily="50" charset="-128"/>
              </a:rPr>
              <a:t>情報収集・伝達</a:t>
            </a:r>
            <a:endParaRPr lang="en-US" altLang="ja-JP" sz="3200">
              <a:solidFill>
                <a:schemeClr val="bg1"/>
              </a:solidFill>
              <a:latin typeface="HGPｺﾞｼｯｸE" panose="020B0900000000000000" pitchFamily="50" charset="-128"/>
              <a:ea typeface="HGPｺﾞｼｯｸE" panose="020B0900000000000000" pitchFamily="50" charset="-128"/>
            </a:endParaRPr>
          </a:p>
          <a:p>
            <a:pPr lvl="0" algn="r"/>
            <a:r>
              <a:rPr lang="ja-JP" altLang="en-US" sz="3200">
                <a:solidFill>
                  <a:schemeClr val="bg1"/>
                </a:solidFill>
                <a:latin typeface="HGPｺﾞｼｯｸE" panose="020B0900000000000000" pitchFamily="50" charset="-128"/>
                <a:ea typeface="HGPｺﾞｼｯｸE" panose="020B0900000000000000" pitchFamily="50" charset="-128"/>
              </a:rPr>
              <a:t>安否確認</a:t>
            </a:r>
          </a:p>
        </p:txBody>
      </p:sp>
      <p:sp>
        <p:nvSpPr>
          <p:cNvPr id="19" name="正方形/長方形 18">
            <a:extLst>
              <a:ext uri="{FF2B5EF4-FFF2-40B4-BE49-F238E27FC236}">
                <a16:creationId xmlns:a16="http://schemas.microsoft.com/office/drawing/2014/main" id="{241B09BC-87DF-4650-9A54-99CEB07010BE}"/>
              </a:ext>
            </a:extLst>
          </p:cNvPr>
          <p:cNvSpPr/>
          <p:nvPr/>
        </p:nvSpPr>
        <p:spPr>
          <a:xfrm>
            <a:off x="6293536" y="852787"/>
            <a:ext cx="3960000" cy="1332000"/>
          </a:xfrm>
          <a:prstGeom prst="rect">
            <a:avLst/>
          </a:prstGeom>
          <a:solidFill>
            <a:srgbClr val="FF2800"/>
          </a:solidFill>
          <a:ln w="28575">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lIns="72000" tIns="0" rIns="216000" bIns="0" rtlCol="0" anchor="ctr"/>
          <a:lstStyle/>
          <a:p>
            <a:pPr lvl="0" algn="r"/>
            <a:r>
              <a:rPr lang="ja-JP" altLang="en-US" sz="3200">
                <a:solidFill>
                  <a:schemeClr val="bg1"/>
                </a:solidFill>
                <a:latin typeface="HGPｺﾞｼｯｸE" panose="020B0900000000000000" pitchFamily="50" charset="-128"/>
                <a:ea typeface="HGPｺﾞｼｯｸE" panose="020B0900000000000000" pitchFamily="50" charset="-128"/>
              </a:rPr>
              <a:t>出火防止</a:t>
            </a:r>
            <a:endParaRPr lang="en-US" altLang="ja-JP" sz="3200">
              <a:solidFill>
                <a:schemeClr val="bg1"/>
              </a:solidFill>
              <a:latin typeface="HGPｺﾞｼｯｸE" panose="020B0900000000000000" pitchFamily="50" charset="-128"/>
              <a:ea typeface="HGPｺﾞｼｯｸE" panose="020B0900000000000000" pitchFamily="50" charset="-128"/>
            </a:endParaRPr>
          </a:p>
          <a:p>
            <a:pPr lvl="0" algn="r"/>
            <a:r>
              <a:rPr lang="ja-JP" altLang="en-US" sz="3200">
                <a:solidFill>
                  <a:schemeClr val="bg1"/>
                </a:solidFill>
                <a:latin typeface="HGPｺﾞｼｯｸE" panose="020B0900000000000000" pitchFamily="50" charset="-128"/>
                <a:ea typeface="HGPｺﾞｼｯｸE" panose="020B0900000000000000" pitchFamily="50" charset="-128"/>
              </a:rPr>
              <a:t>初期消火</a:t>
            </a:r>
          </a:p>
        </p:txBody>
      </p:sp>
      <p:sp>
        <p:nvSpPr>
          <p:cNvPr id="22" name="正方形/長方形 21">
            <a:extLst>
              <a:ext uri="{FF2B5EF4-FFF2-40B4-BE49-F238E27FC236}">
                <a16:creationId xmlns:a16="http://schemas.microsoft.com/office/drawing/2014/main" id="{AE583E18-4016-49FF-AC33-54FD092B7322}"/>
              </a:ext>
            </a:extLst>
          </p:cNvPr>
          <p:cNvSpPr/>
          <p:nvPr/>
        </p:nvSpPr>
        <p:spPr>
          <a:xfrm>
            <a:off x="2002650" y="3692728"/>
            <a:ext cx="3960000" cy="1332000"/>
          </a:xfrm>
          <a:prstGeom prst="rect">
            <a:avLst/>
          </a:prstGeom>
          <a:solidFill>
            <a:srgbClr val="FF2800"/>
          </a:solidFill>
          <a:ln w="28575">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lIns="72000" tIns="0" rIns="216000" bIns="0" rtlCol="0" anchor="ctr"/>
          <a:lstStyle/>
          <a:p>
            <a:pPr lvl="0" algn="r"/>
            <a:r>
              <a:rPr lang="ja-JP" altLang="en-US" sz="3200">
                <a:solidFill>
                  <a:schemeClr val="bg1"/>
                </a:solidFill>
                <a:latin typeface="HGPｺﾞｼｯｸE" panose="020B0900000000000000" pitchFamily="50" charset="-128"/>
                <a:ea typeface="HGPｺﾞｼｯｸE" panose="020B0900000000000000" pitchFamily="50" charset="-128"/>
              </a:rPr>
              <a:t>救出・救護</a:t>
            </a:r>
          </a:p>
        </p:txBody>
      </p:sp>
      <p:sp>
        <p:nvSpPr>
          <p:cNvPr id="23" name="正方形/長方形 22">
            <a:extLst>
              <a:ext uri="{FF2B5EF4-FFF2-40B4-BE49-F238E27FC236}">
                <a16:creationId xmlns:a16="http://schemas.microsoft.com/office/drawing/2014/main" id="{A0CA9370-AA9F-4E06-A72A-5D7D7D703238}"/>
              </a:ext>
            </a:extLst>
          </p:cNvPr>
          <p:cNvSpPr/>
          <p:nvPr/>
        </p:nvSpPr>
        <p:spPr>
          <a:xfrm>
            <a:off x="6303061" y="3692607"/>
            <a:ext cx="3960000" cy="1332000"/>
          </a:xfrm>
          <a:prstGeom prst="rect">
            <a:avLst/>
          </a:prstGeom>
          <a:solidFill>
            <a:srgbClr val="FF2800"/>
          </a:solidFill>
          <a:ln w="28575">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lIns="72000" tIns="0" rIns="216000" bIns="0" rtlCol="0" anchor="ctr"/>
          <a:lstStyle/>
          <a:p>
            <a:pPr lvl="0" algn="r"/>
            <a:r>
              <a:rPr lang="ja-JP" altLang="en-US" sz="3200">
                <a:solidFill>
                  <a:schemeClr val="bg1"/>
                </a:solidFill>
                <a:latin typeface="HGPｺﾞｼｯｸE" panose="020B0900000000000000" pitchFamily="50" charset="-128"/>
                <a:ea typeface="HGPｺﾞｼｯｸE" panose="020B0900000000000000" pitchFamily="50" charset="-128"/>
              </a:rPr>
              <a:t>避難誘導</a:t>
            </a:r>
          </a:p>
        </p:txBody>
      </p:sp>
      <p:pic>
        <p:nvPicPr>
          <p:cNvPr id="31" name="図 30">
            <a:extLst>
              <a:ext uri="{FF2B5EF4-FFF2-40B4-BE49-F238E27FC236}">
                <a16:creationId xmlns:a16="http://schemas.microsoft.com/office/drawing/2014/main" id="{8E0DE1A2-6CEF-4D50-BB2C-F56390E67A60}"/>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10000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1980188" y="1000083"/>
            <a:ext cx="1072783" cy="1072783"/>
          </a:xfrm>
          <a:prstGeom prst="rect">
            <a:avLst/>
          </a:prstGeom>
        </p:spPr>
      </p:pic>
      <p:pic>
        <p:nvPicPr>
          <p:cNvPr id="32" name="図 31">
            <a:extLst>
              <a:ext uri="{FF2B5EF4-FFF2-40B4-BE49-F238E27FC236}">
                <a16:creationId xmlns:a16="http://schemas.microsoft.com/office/drawing/2014/main" id="{46AA7C0D-5915-428C-93EF-A731A265E96F}"/>
              </a:ext>
            </a:extLst>
          </p:cNvPr>
          <p:cNvPicPr>
            <a:picLocks noChangeAspect="1"/>
          </p:cNvPicPr>
          <p:nvPr/>
        </p:nvPicPr>
        <p:blipFill>
          <a:blip r:embed="rId5" cstate="screen">
            <a:extLst>
              <a:ext uri="{BEBA8EAE-BF5A-486C-A8C5-ECC9F3942E4B}">
                <a14:imgProps xmlns:a14="http://schemas.microsoft.com/office/drawing/2010/main">
                  <a14:imgLayer r:embed="rId6">
                    <a14:imgEffect>
                      <a14:sharpenSoften amount="10000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433695" y="1041637"/>
            <a:ext cx="1686740" cy="954300"/>
          </a:xfrm>
          <a:prstGeom prst="rect">
            <a:avLst/>
          </a:prstGeom>
        </p:spPr>
      </p:pic>
      <p:pic>
        <p:nvPicPr>
          <p:cNvPr id="33" name="図 32">
            <a:extLst>
              <a:ext uri="{FF2B5EF4-FFF2-40B4-BE49-F238E27FC236}">
                <a16:creationId xmlns:a16="http://schemas.microsoft.com/office/drawing/2014/main" id="{ED896E9F-535B-426C-8899-45BAAB196E41}"/>
              </a:ext>
            </a:extLst>
          </p:cNvPr>
          <p:cNvPicPr>
            <a:picLocks noChangeAspect="1"/>
          </p:cNvPicPr>
          <p:nvPr/>
        </p:nvPicPr>
        <p:blipFill>
          <a:blip r:embed="rId7" cstate="screen">
            <a:extLst>
              <a:ext uri="{BEBA8EAE-BF5A-486C-A8C5-ECC9F3942E4B}">
                <a14:imgProps xmlns:a14="http://schemas.microsoft.com/office/drawing/2010/main">
                  <a14:imgLayer r:embed="rId8">
                    <a14:imgEffect>
                      <a14:sharpenSoften amount="10000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2014275" y="3706470"/>
            <a:ext cx="1269062" cy="1269062"/>
          </a:xfrm>
          <a:prstGeom prst="rect">
            <a:avLst/>
          </a:prstGeom>
        </p:spPr>
      </p:pic>
      <p:pic>
        <p:nvPicPr>
          <p:cNvPr id="34" name="図 33">
            <a:extLst>
              <a:ext uri="{FF2B5EF4-FFF2-40B4-BE49-F238E27FC236}">
                <a16:creationId xmlns:a16="http://schemas.microsoft.com/office/drawing/2014/main" id="{47D984FE-E277-4E1E-B43E-9585B86B96A2}"/>
              </a:ext>
            </a:extLst>
          </p:cNvPr>
          <p:cNvPicPr>
            <a:picLocks noChangeAspect="1"/>
          </p:cNvPicPr>
          <p:nvPr/>
        </p:nvPicPr>
        <p:blipFill>
          <a:blip r:embed="rId9" cstate="screen">
            <a:extLst>
              <a:ext uri="{BEBA8EAE-BF5A-486C-A8C5-ECC9F3942E4B}">
                <a14:imgProps xmlns:a14="http://schemas.microsoft.com/office/drawing/2010/main">
                  <a14:imgLayer r:embed="rId10">
                    <a14:imgEffect>
                      <a14:sharpenSoften amount="10000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611065" y="3696598"/>
            <a:ext cx="1332000" cy="1330976"/>
          </a:xfrm>
          <a:prstGeom prst="rect">
            <a:avLst/>
          </a:prstGeom>
        </p:spPr>
      </p:pic>
    </p:spTree>
    <p:extLst>
      <p:ext uri="{BB962C8B-B14F-4D97-AF65-F5344CB8AC3E}">
        <p14:creationId xmlns:p14="http://schemas.microsoft.com/office/powerpoint/2010/main" val="22361663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 y="10379"/>
            <a:ext cx="12093677" cy="650083"/>
          </a:xfrm>
          <a:solidFill>
            <a:srgbClr val="00B050"/>
          </a:solidFill>
        </p:spPr>
        <p:txBody>
          <a:bodyPr>
            <a:normAutofit/>
          </a:bodyPr>
          <a:lstStyle/>
          <a:p>
            <a:r>
              <a:rPr lang="ja-JP" altLang="en-US" sz="3200" dirty="0">
                <a:solidFill>
                  <a:schemeClr val="bg1"/>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情報収集・伝達の流れ</a:t>
            </a:r>
            <a:endParaRPr kumimoji="1" lang="ja-JP" altLang="en-US" sz="3200" dirty="0">
              <a:solidFill>
                <a:schemeClr val="bg1"/>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endParaRPr>
          </a:p>
        </p:txBody>
      </p:sp>
      <p:sp>
        <p:nvSpPr>
          <p:cNvPr id="4" name="スライド番号プレースホルダー 3"/>
          <p:cNvSpPr>
            <a:spLocks noGrp="1"/>
          </p:cNvSpPr>
          <p:nvPr>
            <p:ph type="sldNum" sz="quarter" idx="12"/>
          </p:nvPr>
        </p:nvSpPr>
        <p:spPr/>
        <p:txBody>
          <a:bodyPr/>
          <a:lstStyle/>
          <a:p>
            <a:r>
              <a:rPr kumimoji="1" lang="en-US" altLang="ja-JP" sz="1400" dirty="0"/>
              <a:t>5</a:t>
            </a:r>
            <a:endParaRPr kumimoji="1" lang="ja-JP" altLang="en-US" sz="1400" dirty="0"/>
          </a:p>
        </p:txBody>
      </p:sp>
      <p:sp>
        <p:nvSpPr>
          <p:cNvPr id="77" name="正方形/長方形 76">
            <a:extLst>
              <a:ext uri="{FF2B5EF4-FFF2-40B4-BE49-F238E27FC236}">
                <a16:creationId xmlns:a16="http://schemas.microsoft.com/office/drawing/2014/main" id="{2192AB56-08A6-40A9-8F57-A842E2E1C701}"/>
              </a:ext>
            </a:extLst>
          </p:cNvPr>
          <p:cNvSpPr/>
          <p:nvPr/>
        </p:nvSpPr>
        <p:spPr>
          <a:xfrm>
            <a:off x="2280141" y="2143151"/>
            <a:ext cx="1131381" cy="923330"/>
          </a:xfrm>
          <a:prstGeom prst="rect">
            <a:avLst/>
          </a:prstGeom>
        </p:spPr>
        <p:txBody>
          <a:bodyPr wrap="square">
            <a:spAutoFit/>
          </a:bodyPr>
          <a:lstStyle/>
          <a:p>
            <a:pPr algn="ctr"/>
            <a:r>
              <a:rPr lang="ja-JP" altLang="en-US">
                <a:solidFill>
                  <a:schemeClr val="tx1">
                    <a:lumMod val="75000"/>
                    <a:lumOff val="25000"/>
                  </a:schemeClr>
                </a:solidFill>
                <a:latin typeface="HGPｺﾞｼｯｸE" panose="020B0900000000000000" pitchFamily="50" charset="-128"/>
                <a:ea typeface="HGPｺﾞｼｯｸE" panose="020B0900000000000000" pitchFamily="50" charset="-128"/>
              </a:rPr>
              <a:t>避難情報</a:t>
            </a:r>
            <a:endParaRPr lang="en-US" altLang="ja-JP">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lgn="ctr"/>
            <a:r>
              <a:rPr lang="ja-JP" altLang="en-US">
                <a:solidFill>
                  <a:schemeClr val="tx1">
                    <a:lumMod val="75000"/>
                    <a:lumOff val="25000"/>
                  </a:schemeClr>
                </a:solidFill>
                <a:latin typeface="HGPｺﾞｼｯｸE" panose="020B0900000000000000" pitchFamily="50" charset="-128"/>
                <a:ea typeface="HGPｺﾞｼｯｸE" panose="020B0900000000000000" pitchFamily="50" charset="-128"/>
              </a:rPr>
              <a:t>気象情報等</a:t>
            </a:r>
          </a:p>
        </p:txBody>
      </p:sp>
      <p:sp>
        <p:nvSpPr>
          <p:cNvPr id="78" name="楕円 77">
            <a:extLst>
              <a:ext uri="{FF2B5EF4-FFF2-40B4-BE49-F238E27FC236}">
                <a16:creationId xmlns:a16="http://schemas.microsoft.com/office/drawing/2014/main" id="{E166E806-94A4-4C53-9F48-99B299F53F32}"/>
              </a:ext>
            </a:extLst>
          </p:cNvPr>
          <p:cNvSpPr/>
          <p:nvPr/>
        </p:nvSpPr>
        <p:spPr>
          <a:xfrm>
            <a:off x="2100135" y="2073369"/>
            <a:ext cx="1491391" cy="993112"/>
          </a:xfrm>
          <a:prstGeom prst="ellipse">
            <a:avLst/>
          </a:prstGeom>
          <a:noFill/>
          <a:ln w="3810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正方形/長方形 4">
            <a:extLst>
              <a:ext uri="{FF2B5EF4-FFF2-40B4-BE49-F238E27FC236}">
                <a16:creationId xmlns:a16="http://schemas.microsoft.com/office/drawing/2014/main" id="{14CC84FF-A483-4709-AE07-4F0459628B42}"/>
              </a:ext>
            </a:extLst>
          </p:cNvPr>
          <p:cNvSpPr/>
          <p:nvPr/>
        </p:nvSpPr>
        <p:spPr>
          <a:xfrm>
            <a:off x="5256520" y="1206964"/>
            <a:ext cx="1728000" cy="4138407"/>
          </a:xfrm>
          <a:prstGeom prst="rect">
            <a:avLst/>
          </a:prstGeom>
          <a:solidFill>
            <a:srgbClr val="FF2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tLang="ja-JP" sz="700">
              <a:latin typeface="HGPｺﾞｼｯｸE" panose="020B0900000000000000" pitchFamily="50" charset="-128"/>
              <a:ea typeface="HGPｺﾞｼｯｸE" panose="020B0900000000000000" pitchFamily="50" charset="-128"/>
            </a:endParaRPr>
          </a:p>
          <a:p>
            <a:pPr algn="ctr"/>
            <a:r>
              <a:rPr lang="ja-JP" altLang="en-US">
                <a:latin typeface="HGPｺﾞｼｯｸE" panose="020B0900000000000000" pitchFamily="50" charset="-128"/>
                <a:ea typeface="HGPｺﾞｼｯｸE" panose="020B0900000000000000" pitchFamily="50" charset="-128"/>
              </a:rPr>
              <a:t>自主防災組織</a:t>
            </a:r>
          </a:p>
        </p:txBody>
      </p:sp>
      <p:sp>
        <p:nvSpPr>
          <p:cNvPr id="43" name="正方形/長方形 42">
            <a:extLst>
              <a:ext uri="{FF2B5EF4-FFF2-40B4-BE49-F238E27FC236}">
                <a16:creationId xmlns:a16="http://schemas.microsoft.com/office/drawing/2014/main" id="{741B3125-2445-45C6-9792-EFDA02EDA3E2}"/>
              </a:ext>
            </a:extLst>
          </p:cNvPr>
          <p:cNvSpPr/>
          <p:nvPr/>
        </p:nvSpPr>
        <p:spPr>
          <a:xfrm>
            <a:off x="2018072" y="1231279"/>
            <a:ext cx="1727907" cy="735719"/>
          </a:xfrm>
          <a:prstGeom prst="rect">
            <a:avLst/>
          </a:prstGeom>
          <a:solidFill>
            <a:srgbClr val="548235"/>
          </a:solidFill>
          <a:ln w="3810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bg1"/>
                </a:solidFill>
                <a:latin typeface="HGPｺﾞｼｯｸE" panose="020B0900000000000000" pitchFamily="50" charset="-128"/>
                <a:ea typeface="HGPｺﾞｼｯｸE" panose="020B0900000000000000" pitchFamily="50" charset="-128"/>
              </a:rPr>
              <a:t>市町村等</a:t>
            </a:r>
            <a:endParaRPr lang="en-US" altLang="ja-JP">
              <a:solidFill>
                <a:schemeClr val="bg1"/>
              </a:solidFill>
              <a:latin typeface="HGPｺﾞｼｯｸE" panose="020B0900000000000000" pitchFamily="50" charset="-128"/>
              <a:ea typeface="HGPｺﾞｼｯｸE" panose="020B0900000000000000" pitchFamily="50" charset="-128"/>
            </a:endParaRPr>
          </a:p>
          <a:p>
            <a:pPr algn="ctr"/>
            <a:r>
              <a:rPr lang="ja-JP" altLang="en-US">
                <a:solidFill>
                  <a:schemeClr val="bg1"/>
                </a:solidFill>
                <a:latin typeface="HGPｺﾞｼｯｸE" panose="020B0900000000000000" pitchFamily="50" charset="-128"/>
                <a:ea typeface="HGPｺﾞｼｯｸE" panose="020B0900000000000000" pitchFamily="50" charset="-128"/>
              </a:rPr>
              <a:t>からの情報</a:t>
            </a:r>
            <a:r>
              <a:rPr lang="en-US" altLang="ja-JP">
                <a:solidFill>
                  <a:schemeClr val="bg1"/>
                </a:solidFill>
                <a:latin typeface="HGPｺﾞｼｯｸE" panose="020B0900000000000000" pitchFamily="50" charset="-128"/>
                <a:ea typeface="HGPｺﾞｼｯｸE" panose="020B0900000000000000" pitchFamily="50" charset="-128"/>
              </a:rPr>
              <a:t>(</a:t>
            </a:r>
            <a:r>
              <a:rPr lang="ja-JP" altLang="en-US">
                <a:solidFill>
                  <a:schemeClr val="bg1"/>
                </a:solidFill>
                <a:latin typeface="HGPｺﾞｼｯｸE" panose="020B0900000000000000" pitchFamily="50" charset="-128"/>
                <a:ea typeface="HGPｺﾞｼｯｸE" panose="020B0900000000000000" pitchFamily="50" charset="-128"/>
              </a:rPr>
              <a:t>例</a:t>
            </a:r>
            <a:r>
              <a:rPr lang="en-US" altLang="ja-JP">
                <a:solidFill>
                  <a:schemeClr val="bg1"/>
                </a:solidFill>
                <a:latin typeface="HGPｺﾞｼｯｸE" panose="020B0900000000000000" pitchFamily="50" charset="-128"/>
                <a:ea typeface="HGPｺﾞｼｯｸE" panose="020B0900000000000000" pitchFamily="50" charset="-128"/>
              </a:rPr>
              <a:t>)</a:t>
            </a:r>
            <a:endParaRPr lang="ja-JP" altLang="en-US">
              <a:solidFill>
                <a:schemeClr val="bg1"/>
              </a:solidFill>
              <a:latin typeface="HGPｺﾞｼｯｸE" panose="020B0900000000000000" pitchFamily="50" charset="-128"/>
              <a:ea typeface="HGPｺﾞｼｯｸE" panose="020B0900000000000000" pitchFamily="50" charset="-128"/>
            </a:endParaRPr>
          </a:p>
        </p:txBody>
      </p:sp>
      <p:sp>
        <p:nvSpPr>
          <p:cNvPr id="44" name="正方形/長方形 43">
            <a:extLst>
              <a:ext uri="{FF2B5EF4-FFF2-40B4-BE49-F238E27FC236}">
                <a16:creationId xmlns:a16="http://schemas.microsoft.com/office/drawing/2014/main" id="{8B0000AF-F3A6-4985-9943-4EEE4944FE54}"/>
              </a:ext>
            </a:extLst>
          </p:cNvPr>
          <p:cNvSpPr/>
          <p:nvPr/>
        </p:nvSpPr>
        <p:spPr>
          <a:xfrm>
            <a:off x="8593016" y="1231278"/>
            <a:ext cx="1727907" cy="735719"/>
          </a:xfrm>
          <a:prstGeom prst="rect">
            <a:avLst/>
          </a:prstGeom>
          <a:solidFill>
            <a:srgbClr val="52BBCE"/>
          </a:solidFill>
          <a:ln w="38100">
            <a:solidFill>
              <a:srgbClr val="52BB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bg1"/>
                </a:solidFill>
                <a:latin typeface="HGPｺﾞｼｯｸE" panose="020B0900000000000000" pitchFamily="50" charset="-128"/>
                <a:ea typeface="HGPｺﾞｼｯｸE" panose="020B0900000000000000" pitchFamily="50" charset="-128"/>
              </a:rPr>
              <a:t>地域住民</a:t>
            </a:r>
            <a:endParaRPr lang="en-US" altLang="ja-JP">
              <a:solidFill>
                <a:schemeClr val="bg1"/>
              </a:solidFill>
              <a:latin typeface="HGPｺﾞｼｯｸE" panose="020B0900000000000000" pitchFamily="50" charset="-128"/>
              <a:ea typeface="HGPｺﾞｼｯｸE" panose="020B0900000000000000" pitchFamily="50" charset="-128"/>
            </a:endParaRPr>
          </a:p>
          <a:p>
            <a:pPr algn="ctr"/>
            <a:r>
              <a:rPr lang="ja-JP" altLang="en-US">
                <a:solidFill>
                  <a:schemeClr val="bg1"/>
                </a:solidFill>
                <a:latin typeface="HGPｺﾞｼｯｸE" panose="020B0900000000000000" pitchFamily="50" charset="-128"/>
                <a:ea typeface="HGPｺﾞｼｯｸE" panose="020B0900000000000000" pitchFamily="50" charset="-128"/>
              </a:rPr>
              <a:t>からの情報</a:t>
            </a:r>
            <a:r>
              <a:rPr lang="en-US" altLang="ja-JP">
                <a:solidFill>
                  <a:schemeClr val="bg1"/>
                </a:solidFill>
                <a:latin typeface="HGPｺﾞｼｯｸE" panose="020B0900000000000000" pitchFamily="50" charset="-128"/>
                <a:ea typeface="HGPｺﾞｼｯｸE" panose="020B0900000000000000" pitchFamily="50" charset="-128"/>
              </a:rPr>
              <a:t>(</a:t>
            </a:r>
            <a:r>
              <a:rPr lang="ja-JP" altLang="en-US">
                <a:solidFill>
                  <a:schemeClr val="bg1"/>
                </a:solidFill>
                <a:latin typeface="HGPｺﾞｼｯｸE" panose="020B0900000000000000" pitchFamily="50" charset="-128"/>
                <a:ea typeface="HGPｺﾞｼｯｸE" panose="020B0900000000000000" pitchFamily="50" charset="-128"/>
              </a:rPr>
              <a:t>例</a:t>
            </a:r>
            <a:r>
              <a:rPr lang="en-US" altLang="ja-JP">
                <a:solidFill>
                  <a:schemeClr val="bg1"/>
                </a:solidFill>
                <a:latin typeface="HGPｺﾞｼｯｸE" panose="020B0900000000000000" pitchFamily="50" charset="-128"/>
                <a:ea typeface="HGPｺﾞｼｯｸE" panose="020B0900000000000000" pitchFamily="50" charset="-128"/>
              </a:rPr>
              <a:t>)</a:t>
            </a:r>
            <a:endParaRPr lang="ja-JP" altLang="en-US">
              <a:solidFill>
                <a:schemeClr val="bg1"/>
              </a:solidFill>
              <a:latin typeface="HGPｺﾞｼｯｸE" panose="020B0900000000000000" pitchFamily="50" charset="-128"/>
              <a:ea typeface="HGPｺﾞｼｯｸE" panose="020B0900000000000000" pitchFamily="50" charset="-128"/>
            </a:endParaRPr>
          </a:p>
        </p:txBody>
      </p:sp>
      <p:sp>
        <p:nvSpPr>
          <p:cNvPr id="45" name="楕円 44">
            <a:extLst>
              <a:ext uri="{FF2B5EF4-FFF2-40B4-BE49-F238E27FC236}">
                <a16:creationId xmlns:a16="http://schemas.microsoft.com/office/drawing/2014/main" id="{BB8483C5-06DA-4797-9F2C-AA1458E1020F}"/>
              </a:ext>
            </a:extLst>
          </p:cNvPr>
          <p:cNvSpPr/>
          <p:nvPr/>
        </p:nvSpPr>
        <p:spPr>
          <a:xfrm>
            <a:off x="2100135" y="3160675"/>
            <a:ext cx="1491391" cy="993112"/>
          </a:xfrm>
          <a:prstGeom prst="ellipse">
            <a:avLst/>
          </a:prstGeom>
          <a:noFill/>
          <a:ln w="3810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6" name="正方形/長方形 45">
            <a:extLst>
              <a:ext uri="{FF2B5EF4-FFF2-40B4-BE49-F238E27FC236}">
                <a16:creationId xmlns:a16="http://schemas.microsoft.com/office/drawing/2014/main" id="{E1DA80B4-A510-4E98-B6E7-07CBEF85AD49}"/>
              </a:ext>
            </a:extLst>
          </p:cNvPr>
          <p:cNvSpPr/>
          <p:nvPr/>
        </p:nvSpPr>
        <p:spPr>
          <a:xfrm>
            <a:off x="2259826" y="3244948"/>
            <a:ext cx="1131381" cy="923330"/>
          </a:xfrm>
          <a:prstGeom prst="rect">
            <a:avLst/>
          </a:prstGeom>
        </p:spPr>
        <p:txBody>
          <a:bodyPr wrap="square">
            <a:spAutoFit/>
          </a:bodyPr>
          <a:lstStyle/>
          <a:p>
            <a:pPr algn="ctr"/>
            <a:r>
              <a:rPr lang="ja-JP" altLang="en-US">
                <a:solidFill>
                  <a:schemeClr val="tx1">
                    <a:lumMod val="75000"/>
                    <a:lumOff val="25000"/>
                  </a:schemeClr>
                </a:solidFill>
                <a:latin typeface="HGPｺﾞｼｯｸE" panose="020B0900000000000000" pitchFamily="50" charset="-128"/>
                <a:ea typeface="HGPｺﾞｼｯｸE" panose="020B0900000000000000" pitchFamily="50" charset="-128"/>
              </a:rPr>
              <a:t>ライフラインの状況等</a:t>
            </a:r>
          </a:p>
        </p:txBody>
      </p:sp>
      <p:sp>
        <p:nvSpPr>
          <p:cNvPr id="47" name="楕円 46">
            <a:extLst>
              <a:ext uri="{FF2B5EF4-FFF2-40B4-BE49-F238E27FC236}">
                <a16:creationId xmlns:a16="http://schemas.microsoft.com/office/drawing/2014/main" id="{17EB09DE-18C6-4963-940B-0040466EBA83}"/>
              </a:ext>
            </a:extLst>
          </p:cNvPr>
          <p:cNvSpPr/>
          <p:nvPr/>
        </p:nvSpPr>
        <p:spPr>
          <a:xfrm>
            <a:off x="2133250" y="4220581"/>
            <a:ext cx="1491391" cy="993112"/>
          </a:xfrm>
          <a:prstGeom prst="ellipse">
            <a:avLst/>
          </a:prstGeom>
          <a:noFill/>
          <a:ln w="3810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8" name="正方形/長方形 47">
            <a:extLst>
              <a:ext uri="{FF2B5EF4-FFF2-40B4-BE49-F238E27FC236}">
                <a16:creationId xmlns:a16="http://schemas.microsoft.com/office/drawing/2014/main" id="{7607F72B-6564-42A2-A5E8-AD57C1EFD72D}"/>
              </a:ext>
            </a:extLst>
          </p:cNvPr>
          <p:cNvSpPr/>
          <p:nvPr/>
        </p:nvSpPr>
        <p:spPr>
          <a:xfrm>
            <a:off x="2246399" y="4398639"/>
            <a:ext cx="1236538" cy="646331"/>
          </a:xfrm>
          <a:prstGeom prst="rect">
            <a:avLst/>
          </a:prstGeom>
        </p:spPr>
        <p:txBody>
          <a:bodyPr wrap="square">
            <a:spAutoFit/>
          </a:bodyPr>
          <a:lstStyle/>
          <a:p>
            <a:pPr algn="ctr"/>
            <a:r>
              <a:rPr lang="ja-JP" altLang="en-US">
                <a:solidFill>
                  <a:schemeClr val="tx1">
                    <a:lumMod val="75000"/>
                    <a:lumOff val="25000"/>
                  </a:schemeClr>
                </a:solidFill>
                <a:latin typeface="HGPｺﾞｼｯｸE" panose="020B0900000000000000" pitchFamily="50" charset="-128"/>
                <a:ea typeface="HGPｺﾞｼｯｸE" panose="020B0900000000000000" pitchFamily="50" charset="-128"/>
              </a:rPr>
              <a:t>給水・物資の配給等</a:t>
            </a:r>
          </a:p>
        </p:txBody>
      </p:sp>
      <p:sp>
        <p:nvSpPr>
          <p:cNvPr id="49" name="正方形/長方形 48">
            <a:extLst>
              <a:ext uri="{FF2B5EF4-FFF2-40B4-BE49-F238E27FC236}">
                <a16:creationId xmlns:a16="http://schemas.microsoft.com/office/drawing/2014/main" id="{14CA9CBD-61A0-44FC-9B18-B23E5974DE91}"/>
              </a:ext>
            </a:extLst>
          </p:cNvPr>
          <p:cNvSpPr/>
          <p:nvPr/>
        </p:nvSpPr>
        <p:spPr>
          <a:xfrm>
            <a:off x="8904030" y="2754960"/>
            <a:ext cx="1131381" cy="646331"/>
          </a:xfrm>
          <a:prstGeom prst="rect">
            <a:avLst/>
          </a:prstGeom>
        </p:spPr>
        <p:txBody>
          <a:bodyPr wrap="square">
            <a:spAutoFit/>
          </a:bodyPr>
          <a:lstStyle/>
          <a:p>
            <a:pPr algn="ctr"/>
            <a:r>
              <a:rPr lang="ja-JP" altLang="en-US">
                <a:solidFill>
                  <a:schemeClr val="tx1">
                    <a:lumMod val="75000"/>
                    <a:lumOff val="25000"/>
                  </a:schemeClr>
                </a:solidFill>
                <a:latin typeface="HGPｺﾞｼｯｸE" panose="020B0900000000000000" pitchFamily="50" charset="-128"/>
                <a:ea typeface="HGPｺﾞｼｯｸE" panose="020B0900000000000000" pitchFamily="50" charset="-128"/>
              </a:rPr>
              <a:t>被害の</a:t>
            </a:r>
            <a:endParaRPr lang="en-US" altLang="ja-JP">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lgn="ctr"/>
            <a:r>
              <a:rPr lang="ja-JP" altLang="en-US">
                <a:solidFill>
                  <a:schemeClr val="tx1">
                    <a:lumMod val="75000"/>
                    <a:lumOff val="25000"/>
                  </a:schemeClr>
                </a:solidFill>
                <a:latin typeface="HGPｺﾞｼｯｸE" panose="020B0900000000000000" pitchFamily="50" charset="-128"/>
                <a:ea typeface="HGPｺﾞｼｯｸE" panose="020B0900000000000000" pitchFamily="50" charset="-128"/>
              </a:rPr>
              <a:t>状況等</a:t>
            </a:r>
          </a:p>
        </p:txBody>
      </p:sp>
      <p:sp>
        <p:nvSpPr>
          <p:cNvPr id="51" name="楕円 50">
            <a:extLst>
              <a:ext uri="{FF2B5EF4-FFF2-40B4-BE49-F238E27FC236}">
                <a16:creationId xmlns:a16="http://schemas.microsoft.com/office/drawing/2014/main" id="{C77EEA0F-6039-4E92-9D22-F45EBF4D24EA}"/>
              </a:ext>
            </a:extLst>
          </p:cNvPr>
          <p:cNvSpPr/>
          <p:nvPr/>
        </p:nvSpPr>
        <p:spPr>
          <a:xfrm>
            <a:off x="8724024" y="2567947"/>
            <a:ext cx="1491391" cy="993112"/>
          </a:xfrm>
          <a:prstGeom prst="ellipse">
            <a:avLst/>
          </a:prstGeom>
          <a:noFill/>
          <a:ln w="38100">
            <a:solidFill>
              <a:srgbClr val="52BB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3" name="楕円 52">
            <a:extLst>
              <a:ext uri="{FF2B5EF4-FFF2-40B4-BE49-F238E27FC236}">
                <a16:creationId xmlns:a16="http://schemas.microsoft.com/office/drawing/2014/main" id="{7695707C-26E4-40E1-9019-241D8A1A872D}"/>
              </a:ext>
            </a:extLst>
          </p:cNvPr>
          <p:cNvSpPr/>
          <p:nvPr/>
        </p:nvSpPr>
        <p:spPr>
          <a:xfrm>
            <a:off x="8724024" y="3655253"/>
            <a:ext cx="1491391" cy="993112"/>
          </a:xfrm>
          <a:prstGeom prst="ellipse">
            <a:avLst/>
          </a:prstGeom>
          <a:noFill/>
          <a:ln w="38100">
            <a:solidFill>
              <a:srgbClr val="52BB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4" name="正方形/長方形 53">
            <a:extLst>
              <a:ext uri="{FF2B5EF4-FFF2-40B4-BE49-F238E27FC236}">
                <a16:creationId xmlns:a16="http://schemas.microsoft.com/office/drawing/2014/main" id="{3DFF64F7-F2B1-414E-A5D1-940790D713A3}"/>
              </a:ext>
            </a:extLst>
          </p:cNvPr>
          <p:cNvSpPr/>
          <p:nvPr/>
        </p:nvSpPr>
        <p:spPr>
          <a:xfrm>
            <a:off x="8883715" y="3821588"/>
            <a:ext cx="1131381" cy="646331"/>
          </a:xfrm>
          <a:prstGeom prst="rect">
            <a:avLst/>
          </a:prstGeom>
        </p:spPr>
        <p:txBody>
          <a:bodyPr wrap="square">
            <a:spAutoFit/>
          </a:bodyPr>
          <a:lstStyle/>
          <a:p>
            <a:pPr algn="ctr"/>
            <a:r>
              <a:rPr lang="ja-JP" altLang="en-US">
                <a:solidFill>
                  <a:schemeClr val="tx1">
                    <a:lumMod val="75000"/>
                    <a:lumOff val="25000"/>
                  </a:schemeClr>
                </a:solidFill>
                <a:latin typeface="HGPｺﾞｼｯｸE" panose="020B0900000000000000" pitchFamily="50" charset="-128"/>
                <a:ea typeface="HGPｺﾞｼｯｸE" panose="020B0900000000000000" pitchFamily="50" charset="-128"/>
              </a:rPr>
              <a:t>住民の</a:t>
            </a:r>
            <a:endParaRPr lang="en-US" altLang="ja-JP">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lgn="ctr"/>
            <a:r>
              <a:rPr lang="ja-JP" altLang="en-US">
                <a:solidFill>
                  <a:schemeClr val="tx1">
                    <a:lumMod val="75000"/>
                    <a:lumOff val="25000"/>
                  </a:schemeClr>
                </a:solidFill>
                <a:latin typeface="HGPｺﾞｼｯｸE" panose="020B0900000000000000" pitchFamily="50" charset="-128"/>
                <a:ea typeface="HGPｺﾞｼｯｸE" panose="020B0900000000000000" pitchFamily="50" charset="-128"/>
              </a:rPr>
              <a:t>安否情報</a:t>
            </a:r>
          </a:p>
        </p:txBody>
      </p:sp>
      <p:sp>
        <p:nvSpPr>
          <p:cNvPr id="6" name="矢印: 右 5">
            <a:extLst>
              <a:ext uri="{FF2B5EF4-FFF2-40B4-BE49-F238E27FC236}">
                <a16:creationId xmlns:a16="http://schemas.microsoft.com/office/drawing/2014/main" id="{9D01BA82-E849-49DF-8D84-0B3ADCCD67E4}"/>
              </a:ext>
            </a:extLst>
          </p:cNvPr>
          <p:cNvSpPr/>
          <p:nvPr/>
        </p:nvSpPr>
        <p:spPr>
          <a:xfrm>
            <a:off x="3857741" y="2232280"/>
            <a:ext cx="1240795" cy="899920"/>
          </a:xfrm>
          <a:prstGeom prst="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7" name="矢印: 右 56">
            <a:extLst>
              <a:ext uri="{FF2B5EF4-FFF2-40B4-BE49-F238E27FC236}">
                <a16:creationId xmlns:a16="http://schemas.microsoft.com/office/drawing/2014/main" id="{379E60E2-CC99-4AE6-9486-F62BF1792830}"/>
              </a:ext>
            </a:extLst>
          </p:cNvPr>
          <p:cNvSpPr/>
          <p:nvPr/>
        </p:nvSpPr>
        <p:spPr>
          <a:xfrm>
            <a:off x="7162463" y="2232280"/>
            <a:ext cx="1240795" cy="899920"/>
          </a:xfrm>
          <a:prstGeom prst="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8" name="矢印: 右 57">
            <a:extLst>
              <a:ext uri="{FF2B5EF4-FFF2-40B4-BE49-F238E27FC236}">
                <a16:creationId xmlns:a16="http://schemas.microsoft.com/office/drawing/2014/main" id="{41F31581-9919-4D4A-9D60-C6F376250A5A}"/>
              </a:ext>
            </a:extLst>
          </p:cNvPr>
          <p:cNvSpPr/>
          <p:nvPr/>
        </p:nvSpPr>
        <p:spPr>
          <a:xfrm flipH="1">
            <a:off x="7157460" y="3830412"/>
            <a:ext cx="1240795" cy="899920"/>
          </a:xfrm>
          <a:prstGeom prst="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9" name="矢印: 右 58">
            <a:extLst>
              <a:ext uri="{FF2B5EF4-FFF2-40B4-BE49-F238E27FC236}">
                <a16:creationId xmlns:a16="http://schemas.microsoft.com/office/drawing/2014/main" id="{FB48B5C4-E1BE-44B3-9E77-B12ADA6E5557}"/>
              </a:ext>
            </a:extLst>
          </p:cNvPr>
          <p:cNvSpPr/>
          <p:nvPr/>
        </p:nvSpPr>
        <p:spPr>
          <a:xfrm flipH="1">
            <a:off x="3839012" y="3830412"/>
            <a:ext cx="1240795" cy="899920"/>
          </a:xfrm>
          <a:prstGeom prst="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1" name="正方形/長方形 60">
            <a:extLst>
              <a:ext uri="{FF2B5EF4-FFF2-40B4-BE49-F238E27FC236}">
                <a16:creationId xmlns:a16="http://schemas.microsoft.com/office/drawing/2014/main" id="{E5A61704-AB81-419E-A111-C9804B3CFC0F}"/>
              </a:ext>
            </a:extLst>
          </p:cNvPr>
          <p:cNvSpPr/>
          <p:nvPr/>
        </p:nvSpPr>
        <p:spPr>
          <a:xfrm>
            <a:off x="8593016" y="1981722"/>
            <a:ext cx="1727907" cy="3363648"/>
          </a:xfrm>
          <a:prstGeom prst="rect">
            <a:avLst/>
          </a:prstGeom>
          <a:noFill/>
          <a:ln w="38100">
            <a:solidFill>
              <a:srgbClr val="52BB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bg1"/>
              </a:solidFill>
              <a:latin typeface="HGPｺﾞｼｯｸE" panose="020B0900000000000000" pitchFamily="50" charset="-128"/>
              <a:ea typeface="HGPｺﾞｼｯｸE" panose="020B0900000000000000" pitchFamily="50" charset="-128"/>
            </a:endParaRPr>
          </a:p>
        </p:txBody>
      </p:sp>
      <p:sp>
        <p:nvSpPr>
          <p:cNvPr id="62" name="正方形/長方形 61">
            <a:extLst>
              <a:ext uri="{FF2B5EF4-FFF2-40B4-BE49-F238E27FC236}">
                <a16:creationId xmlns:a16="http://schemas.microsoft.com/office/drawing/2014/main" id="{1224F90D-A143-46E9-8232-90C1DB1F3506}"/>
              </a:ext>
            </a:extLst>
          </p:cNvPr>
          <p:cNvSpPr/>
          <p:nvPr/>
        </p:nvSpPr>
        <p:spPr>
          <a:xfrm>
            <a:off x="2018073" y="1981722"/>
            <a:ext cx="1727907" cy="3363648"/>
          </a:xfrm>
          <a:prstGeom prst="rect">
            <a:avLst/>
          </a:prstGeom>
          <a:noFill/>
          <a:ln w="3810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bg1"/>
              </a:solidFill>
              <a:latin typeface="HGPｺﾞｼｯｸE" panose="020B0900000000000000" pitchFamily="50" charset="-128"/>
              <a:ea typeface="HGPｺﾞｼｯｸE" panose="020B0900000000000000" pitchFamily="50" charset="-128"/>
            </a:endParaRPr>
          </a:p>
        </p:txBody>
      </p:sp>
      <p:sp>
        <p:nvSpPr>
          <p:cNvPr id="63" name="正方形/長方形 62">
            <a:extLst>
              <a:ext uri="{FF2B5EF4-FFF2-40B4-BE49-F238E27FC236}">
                <a16:creationId xmlns:a16="http://schemas.microsoft.com/office/drawing/2014/main" id="{B887AFE1-F502-442D-A5C5-28B85BC70BE8}"/>
              </a:ext>
            </a:extLst>
          </p:cNvPr>
          <p:cNvSpPr/>
          <p:nvPr/>
        </p:nvSpPr>
        <p:spPr>
          <a:xfrm>
            <a:off x="3870066" y="1862948"/>
            <a:ext cx="1131381" cy="369332"/>
          </a:xfrm>
          <a:prstGeom prst="rect">
            <a:avLst/>
          </a:prstGeom>
        </p:spPr>
        <p:txBody>
          <a:bodyPr wrap="square">
            <a:spAutoFit/>
          </a:bodyPr>
          <a:lstStyle/>
          <a:p>
            <a:pPr algn="ctr"/>
            <a:r>
              <a:rPr lang="ja-JP" altLang="en-US">
                <a:solidFill>
                  <a:srgbClr val="FF2800"/>
                </a:solidFill>
                <a:latin typeface="HGPｺﾞｼｯｸE" panose="020B0900000000000000" pitchFamily="50" charset="-128"/>
                <a:ea typeface="HGPｺﾞｼｯｸE" panose="020B0900000000000000" pitchFamily="50" charset="-128"/>
              </a:rPr>
              <a:t>収集</a:t>
            </a:r>
          </a:p>
        </p:txBody>
      </p:sp>
      <p:sp>
        <p:nvSpPr>
          <p:cNvPr id="64" name="正方形/長方形 63">
            <a:extLst>
              <a:ext uri="{FF2B5EF4-FFF2-40B4-BE49-F238E27FC236}">
                <a16:creationId xmlns:a16="http://schemas.microsoft.com/office/drawing/2014/main" id="{1C1AA192-C04B-4617-A247-4DB3910C6E4D}"/>
              </a:ext>
            </a:extLst>
          </p:cNvPr>
          <p:cNvSpPr/>
          <p:nvPr/>
        </p:nvSpPr>
        <p:spPr>
          <a:xfrm>
            <a:off x="7126537" y="1862948"/>
            <a:ext cx="1131381" cy="369332"/>
          </a:xfrm>
          <a:prstGeom prst="rect">
            <a:avLst/>
          </a:prstGeom>
        </p:spPr>
        <p:txBody>
          <a:bodyPr wrap="square">
            <a:spAutoFit/>
          </a:bodyPr>
          <a:lstStyle/>
          <a:p>
            <a:pPr algn="ctr"/>
            <a:r>
              <a:rPr lang="ja-JP" altLang="en-US">
                <a:solidFill>
                  <a:srgbClr val="FF2800"/>
                </a:solidFill>
                <a:latin typeface="HGPｺﾞｼｯｸE" panose="020B0900000000000000" pitchFamily="50" charset="-128"/>
                <a:ea typeface="HGPｺﾞｼｯｸE" panose="020B0900000000000000" pitchFamily="50" charset="-128"/>
              </a:rPr>
              <a:t>伝達</a:t>
            </a:r>
          </a:p>
        </p:txBody>
      </p:sp>
      <p:sp>
        <p:nvSpPr>
          <p:cNvPr id="65" name="正方形/長方形 64">
            <a:extLst>
              <a:ext uri="{FF2B5EF4-FFF2-40B4-BE49-F238E27FC236}">
                <a16:creationId xmlns:a16="http://schemas.microsoft.com/office/drawing/2014/main" id="{E1E7EB5A-B2F5-4953-B68E-67FC5D7BBD04}"/>
              </a:ext>
            </a:extLst>
          </p:cNvPr>
          <p:cNvSpPr/>
          <p:nvPr/>
        </p:nvSpPr>
        <p:spPr>
          <a:xfrm>
            <a:off x="7126537" y="3398244"/>
            <a:ext cx="1131381" cy="369332"/>
          </a:xfrm>
          <a:prstGeom prst="rect">
            <a:avLst/>
          </a:prstGeom>
        </p:spPr>
        <p:txBody>
          <a:bodyPr wrap="square">
            <a:spAutoFit/>
          </a:bodyPr>
          <a:lstStyle/>
          <a:p>
            <a:pPr algn="ctr"/>
            <a:r>
              <a:rPr lang="ja-JP" altLang="en-US">
                <a:solidFill>
                  <a:srgbClr val="FF2800"/>
                </a:solidFill>
                <a:latin typeface="HGPｺﾞｼｯｸE" panose="020B0900000000000000" pitchFamily="50" charset="-128"/>
                <a:ea typeface="HGPｺﾞｼｯｸE" panose="020B0900000000000000" pitchFamily="50" charset="-128"/>
              </a:rPr>
              <a:t>収集</a:t>
            </a:r>
          </a:p>
        </p:txBody>
      </p:sp>
      <p:sp>
        <p:nvSpPr>
          <p:cNvPr id="68" name="正方形/長方形 67">
            <a:extLst>
              <a:ext uri="{FF2B5EF4-FFF2-40B4-BE49-F238E27FC236}">
                <a16:creationId xmlns:a16="http://schemas.microsoft.com/office/drawing/2014/main" id="{B563F308-8164-4F0D-B60D-22F6E3C32361}"/>
              </a:ext>
            </a:extLst>
          </p:cNvPr>
          <p:cNvSpPr/>
          <p:nvPr/>
        </p:nvSpPr>
        <p:spPr>
          <a:xfrm>
            <a:off x="3865438" y="3444449"/>
            <a:ext cx="1131381" cy="369332"/>
          </a:xfrm>
          <a:prstGeom prst="rect">
            <a:avLst/>
          </a:prstGeom>
        </p:spPr>
        <p:txBody>
          <a:bodyPr wrap="square">
            <a:spAutoFit/>
          </a:bodyPr>
          <a:lstStyle/>
          <a:p>
            <a:pPr algn="ctr"/>
            <a:r>
              <a:rPr lang="ja-JP" altLang="en-US">
                <a:solidFill>
                  <a:srgbClr val="FF2800"/>
                </a:solidFill>
                <a:latin typeface="HGPｺﾞｼｯｸE" panose="020B0900000000000000" pitchFamily="50" charset="-128"/>
                <a:ea typeface="HGPｺﾞｼｯｸE" panose="020B0900000000000000" pitchFamily="50" charset="-128"/>
              </a:rPr>
              <a:t>伝達</a:t>
            </a:r>
          </a:p>
        </p:txBody>
      </p:sp>
      <p:pic>
        <p:nvPicPr>
          <p:cNvPr id="9" name="グラフィックス 8" descr="ユーザー">
            <a:extLst>
              <a:ext uri="{FF2B5EF4-FFF2-40B4-BE49-F238E27FC236}">
                <a16:creationId xmlns:a16="http://schemas.microsoft.com/office/drawing/2014/main" id="{64442894-F543-4CF1-9251-2894E5BBE5B0}"/>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263997" y="2312155"/>
            <a:ext cx="914400" cy="914400"/>
          </a:xfrm>
          <a:prstGeom prst="rect">
            <a:avLst/>
          </a:prstGeom>
        </p:spPr>
      </p:pic>
      <p:pic>
        <p:nvPicPr>
          <p:cNvPr id="102" name="グラフィックス 101" descr="ユーザー">
            <a:extLst>
              <a:ext uri="{FF2B5EF4-FFF2-40B4-BE49-F238E27FC236}">
                <a16:creationId xmlns:a16="http://schemas.microsoft.com/office/drawing/2014/main" id="{5EF4FC64-7A5A-4FF3-83BA-30AEA033926C}"/>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6026310" y="2312155"/>
            <a:ext cx="914400" cy="914400"/>
          </a:xfrm>
          <a:prstGeom prst="rect">
            <a:avLst/>
          </a:prstGeom>
        </p:spPr>
      </p:pic>
      <p:sp>
        <p:nvSpPr>
          <p:cNvPr id="103" name="正方形/長方形 102">
            <a:extLst>
              <a:ext uri="{FF2B5EF4-FFF2-40B4-BE49-F238E27FC236}">
                <a16:creationId xmlns:a16="http://schemas.microsoft.com/office/drawing/2014/main" id="{12950DC7-02AF-4C8D-B764-6D330F548BC4}"/>
              </a:ext>
            </a:extLst>
          </p:cNvPr>
          <p:cNvSpPr/>
          <p:nvPr/>
        </p:nvSpPr>
        <p:spPr>
          <a:xfrm>
            <a:off x="5146185" y="1732291"/>
            <a:ext cx="1131381" cy="646331"/>
          </a:xfrm>
          <a:prstGeom prst="rect">
            <a:avLst/>
          </a:prstGeom>
        </p:spPr>
        <p:txBody>
          <a:bodyPr wrap="square">
            <a:spAutoFit/>
          </a:bodyPr>
          <a:lstStyle/>
          <a:p>
            <a:pPr algn="ctr"/>
            <a:r>
              <a:rPr lang="ja-JP" altLang="en-US">
                <a:solidFill>
                  <a:schemeClr val="bg1"/>
                </a:solidFill>
                <a:latin typeface="HGPｺﾞｼｯｸE" panose="020B0900000000000000" pitchFamily="50" charset="-128"/>
                <a:ea typeface="HGPｺﾞｼｯｸE" panose="020B0900000000000000" pitchFamily="50" charset="-128"/>
              </a:rPr>
              <a:t>収集</a:t>
            </a:r>
            <a:endParaRPr lang="en-US" altLang="ja-JP">
              <a:solidFill>
                <a:schemeClr val="bg1"/>
              </a:solidFill>
              <a:latin typeface="HGPｺﾞｼｯｸE" panose="020B0900000000000000" pitchFamily="50" charset="-128"/>
              <a:ea typeface="HGPｺﾞｼｯｸE" panose="020B0900000000000000" pitchFamily="50" charset="-128"/>
            </a:endParaRPr>
          </a:p>
          <a:p>
            <a:pPr algn="ctr"/>
            <a:r>
              <a:rPr lang="ja-JP" altLang="en-US">
                <a:solidFill>
                  <a:schemeClr val="bg1"/>
                </a:solidFill>
                <a:latin typeface="HGPｺﾞｼｯｸE" panose="020B0900000000000000" pitchFamily="50" charset="-128"/>
                <a:ea typeface="HGPｺﾞｼｯｸE" panose="020B0900000000000000" pitchFamily="50" charset="-128"/>
              </a:rPr>
              <a:t>担当</a:t>
            </a:r>
          </a:p>
        </p:txBody>
      </p:sp>
      <p:sp>
        <p:nvSpPr>
          <p:cNvPr id="104" name="正方形/長方形 103">
            <a:extLst>
              <a:ext uri="{FF2B5EF4-FFF2-40B4-BE49-F238E27FC236}">
                <a16:creationId xmlns:a16="http://schemas.microsoft.com/office/drawing/2014/main" id="{0466049E-D55C-4A7E-AD3A-C706A1E8DB48}"/>
              </a:ext>
            </a:extLst>
          </p:cNvPr>
          <p:cNvSpPr/>
          <p:nvPr/>
        </p:nvSpPr>
        <p:spPr>
          <a:xfrm>
            <a:off x="5901633" y="1720882"/>
            <a:ext cx="1131381" cy="646331"/>
          </a:xfrm>
          <a:prstGeom prst="rect">
            <a:avLst/>
          </a:prstGeom>
        </p:spPr>
        <p:txBody>
          <a:bodyPr wrap="square">
            <a:spAutoFit/>
          </a:bodyPr>
          <a:lstStyle/>
          <a:p>
            <a:pPr algn="ctr"/>
            <a:r>
              <a:rPr lang="ja-JP" altLang="en-US">
                <a:solidFill>
                  <a:schemeClr val="bg1"/>
                </a:solidFill>
                <a:latin typeface="HGPｺﾞｼｯｸE" panose="020B0900000000000000" pitchFamily="50" charset="-128"/>
                <a:ea typeface="HGPｺﾞｼｯｸE" panose="020B0900000000000000" pitchFamily="50" charset="-128"/>
              </a:rPr>
              <a:t>伝達</a:t>
            </a:r>
            <a:endParaRPr lang="en-US" altLang="ja-JP">
              <a:solidFill>
                <a:schemeClr val="bg1"/>
              </a:solidFill>
              <a:latin typeface="HGPｺﾞｼｯｸE" panose="020B0900000000000000" pitchFamily="50" charset="-128"/>
              <a:ea typeface="HGPｺﾞｼｯｸE" panose="020B0900000000000000" pitchFamily="50" charset="-128"/>
            </a:endParaRPr>
          </a:p>
          <a:p>
            <a:pPr algn="ctr"/>
            <a:r>
              <a:rPr lang="ja-JP" altLang="en-US">
                <a:solidFill>
                  <a:schemeClr val="bg1"/>
                </a:solidFill>
                <a:latin typeface="HGPｺﾞｼｯｸE" panose="020B0900000000000000" pitchFamily="50" charset="-128"/>
                <a:ea typeface="HGPｺﾞｼｯｸE" panose="020B0900000000000000" pitchFamily="50" charset="-128"/>
              </a:rPr>
              <a:t>担当</a:t>
            </a:r>
          </a:p>
        </p:txBody>
      </p:sp>
      <p:sp>
        <p:nvSpPr>
          <p:cNvPr id="105" name="四角形: 角を丸くする 104">
            <a:extLst>
              <a:ext uri="{FF2B5EF4-FFF2-40B4-BE49-F238E27FC236}">
                <a16:creationId xmlns:a16="http://schemas.microsoft.com/office/drawing/2014/main" id="{F90FFBF2-6E89-4F41-9444-1BED8F866754}"/>
              </a:ext>
            </a:extLst>
          </p:cNvPr>
          <p:cNvSpPr/>
          <p:nvPr/>
        </p:nvSpPr>
        <p:spPr>
          <a:xfrm>
            <a:off x="7108603" y="1342001"/>
            <a:ext cx="1346799" cy="4003369"/>
          </a:xfrm>
          <a:prstGeom prst="roundRect">
            <a:avLst/>
          </a:prstGeom>
          <a:noFill/>
          <a:ln w="57150">
            <a:solidFill>
              <a:srgbClr val="FF28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6" name="四角形: 角を丸くする 105">
            <a:extLst>
              <a:ext uri="{FF2B5EF4-FFF2-40B4-BE49-F238E27FC236}">
                <a16:creationId xmlns:a16="http://schemas.microsoft.com/office/drawing/2014/main" id="{B1D01056-C001-4101-9FF7-307A7E488974}"/>
              </a:ext>
            </a:extLst>
          </p:cNvPr>
          <p:cNvSpPr/>
          <p:nvPr/>
        </p:nvSpPr>
        <p:spPr>
          <a:xfrm>
            <a:off x="3799839" y="1289369"/>
            <a:ext cx="1372317" cy="4003369"/>
          </a:xfrm>
          <a:prstGeom prst="roundRect">
            <a:avLst/>
          </a:prstGeom>
          <a:noFill/>
          <a:ln w="57150">
            <a:solidFill>
              <a:srgbClr val="FF28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7" name="正方形/長方形 106">
            <a:extLst>
              <a:ext uri="{FF2B5EF4-FFF2-40B4-BE49-F238E27FC236}">
                <a16:creationId xmlns:a16="http://schemas.microsoft.com/office/drawing/2014/main" id="{2D4E3987-2F9B-46E5-8497-67B3B4BF448D}"/>
              </a:ext>
            </a:extLst>
          </p:cNvPr>
          <p:cNvSpPr/>
          <p:nvPr/>
        </p:nvSpPr>
        <p:spPr>
          <a:xfrm>
            <a:off x="7212166" y="5413159"/>
            <a:ext cx="1131381" cy="923330"/>
          </a:xfrm>
          <a:prstGeom prst="rect">
            <a:avLst/>
          </a:prstGeom>
        </p:spPr>
        <p:txBody>
          <a:bodyPr wrap="square">
            <a:spAutoFit/>
          </a:bodyPr>
          <a:lstStyle/>
          <a:p>
            <a:pPr algn="ctr"/>
            <a:r>
              <a:rPr lang="ja-JP" altLang="en-US">
                <a:solidFill>
                  <a:srgbClr val="FF2800"/>
                </a:solidFill>
                <a:latin typeface="HGPｺﾞｼｯｸE" panose="020B0900000000000000" pitchFamily="50" charset="-128"/>
                <a:ea typeface="HGPｺﾞｼｯｸE" panose="020B0900000000000000" pitchFamily="50" charset="-128"/>
              </a:rPr>
              <a:t>地域内の連絡網の整備等</a:t>
            </a:r>
          </a:p>
        </p:txBody>
      </p:sp>
      <p:sp>
        <p:nvSpPr>
          <p:cNvPr id="108" name="正方形/長方形 107">
            <a:extLst>
              <a:ext uri="{FF2B5EF4-FFF2-40B4-BE49-F238E27FC236}">
                <a16:creationId xmlns:a16="http://schemas.microsoft.com/office/drawing/2014/main" id="{8905313E-410B-4BE3-BCFD-7E6E208CF522}"/>
              </a:ext>
            </a:extLst>
          </p:cNvPr>
          <p:cNvSpPr/>
          <p:nvPr/>
        </p:nvSpPr>
        <p:spPr>
          <a:xfrm>
            <a:off x="3698873" y="5369572"/>
            <a:ext cx="1727907" cy="1200329"/>
          </a:xfrm>
          <a:prstGeom prst="rect">
            <a:avLst/>
          </a:prstGeom>
        </p:spPr>
        <p:txBody>
          <a:bodyPr wrap="square">
            <a:spAutoFit/>
          </a:bodyPr>
          <a:lstStyle/>
          <a:p>
            <a:pPr algn="ctr"/>
            <a:r>
              <a:rPr lang="ja-JP" altLang="en-US">
                <a:solidFill>
                  <a:srgbClr val="FF2800"/>
                </a:solidFill>
                <a:latin typeface="HGPｺﾞｼｯｸE" panose="020B0900000000000000" pitchFamily="50" charset="-128"/>
                <a:ea typeface="HGPｺﾞｼｯｸE" panose="020B0900000000000000" pitchFamily="50" charset="-128"/>
              </a:rPr>
              <a:t>メディア</a:t>
            </a:r>
            <a:endParaRPr lang="en-US" altLang="ja-JP">
              <a:solidFill>
                <a:srgbClr val="FF2800"/>
              </a:solidFill>
              <a:latin typeface="HGPｺﾞｼｯｸE" panose="020B0900000000000000" pitchFamily="50" charset="-128"/>
              <a:ea typeface="HGPｺﾞｼｯｸE" panose="020B0900000000000000" pitchFamily="50" charset="-128"/>
            </a:endParaRPr>
          </a:p>
          <a:p>
            <a:pPr algn="ctr"/>
            <a:r>
              <a:rPr lang="ja-JP" altLang="en-US">
                <a:solidFill>
                  <a:srgbClr val="FF2800"/>
                </a:solidFill>
                <a:latin typeface="HGPｺﾞｼｯｸE" panose="020B0900000000000000" pitchFamily="50" charset="-128"/>
                <a:ea typeface="HGPｺﾞｼｯｸE" panose="020B0900000000000000" pitchFamily="50" charset="-128"/>
              </a:rPr>
              <a:t>防災行政無線</a:t>
            </a:r>
            <a:endParaRPr lang="en-US" altLang="ja-JP">
              <a:solidFill>
                <a:srgbClr val="FF2800"/>
              </a:solidFill>
              <a:latin typeface="HGPｺﾞｼｯｸE" panose="020B0900000000000000" pitchFamily="50" charset="-128"/>
              <a:ea typeface="HGPｺﾞｼｯｸE" panose="020B0900000000000000" pitchFamily="50" charset="-128"/>
            </a:endParaRPr>
          </a:p>
          <a:p>
            <a:pPr algn="ctr"/>
            <a:r>
              <a:rPr lang="ja-JP" altLang="en-US">
                <a:solidFill>
                  <a:srgbClr val="FF2800"/>
                </a:solidFill>
                <a:latin typeface="HGPｺﾞｼｯｸE" panose="020B0900000000000000" pitchFamily="50" charset="-128"/>
                <a:ea typeface="HGPｺﾞｼｯｸE" panose="020B0900000000000000" pitchFamily="50" charset="-128"/>
              </a:rPr>
              <a:t>インターネット</a:t>
            </a:r>
            <a:endParaRPr lang="en-US" altLang="ja-JP">
              <a:solidFill>
                <a:srgbClr val="FF2800"/>
              </a:solidFill>
              <a:latin typeface="HGPｺﾞｼｯｸE" panose="020B0900000000000000" pitchFamily="50" charset="-128"/>
              <a:ea typeface="HGPｺﾞｼｯｸE" panose="020B0900000000000000" pitchFamily="50" charset="-128"/>
            </a:endParaRPr>
          </a:p>
          <a:p>
            <a:pPr algn="ctr"/>
            <a:r>
              <a:rPr lang="ja-JP" altLang="en-US">
                <a:solidFill>
                  <a:srgbClr val="FF2800"/>
                </a:solidFill>
                <a:latin typeface="HGPｺﾞｼｯｸE" panose="020B0900000000000000" pitchFamily="50" charset="-128"/>
                <a:ea typeface="HGPｺﾞｼｯｸE" panose="020B0900000000000000" pitchFamily="50" charset="-128"/>
              </a:rPr>
              <a:t>等</a:t>
            </a:r>
          </a:p>
        </p:txBody>
      </p:sp>
      <p:sp>
        <p:nvSpPr>
          <p:cNvPr id="109" name="正方形/長方形 108">
            <a:extLst>
              <a:ext uri="{FF2B5EF4-FFF2-40B4-BE49-F238E27FC236}">
                <a16:creationId xmlns:a16="http://schemas.microsoft.com/office/drawing/2014/main" id="{246BB0EF-5871-435E-9486-61AD6832B9FB}"/>
              </a:ext>
            </a:extLst>
          </p:cNvPr>
          <p:cNvSpPr/>
          <p:nvPr/>
        </p:nvSpPr>
        <p:spPr>
          <a:xfrm>
            <a:off x="5378984" y="5438198"/>
            <a:ext cx="1561726" cy="923330"/>
          </a:xfrm>
          <a:prstGeom prst="rect">
            <a:avLst/>
          </a:prstGeom>
        </p:spPr>
        <p:txBody>
          <a:bodyPr wrap="square">
            <a:spAutoFit/>
          </a:bodyPr>
          <a:lstStyle/>
          <a:p>
            <a:pPr algn="ctr"/>
            <a:r>
              <a:rPr lang="ja-JP" altLang="en-US">
                <a:solidFill>
                  <a:srgbClr val="FF2800"/>
                </a:solidFill>
                <a:latin typeface="HGPｺﾞｼｯｸE" panose="020B0900000000000000" pitchFamily="50" charset="-128"/>
                <a:ea typeface="HGPｺﾞｼｯｸE" panose="020B0900000000000000" pitchFamily="50" charset="-128"/>
              </a:rPr>
              <a:t>担当者を明確にすることが望ましい</a:t>
            </a:r>
            <a:endParaRPr lang="en-US" altLang="ja-JP">
              <a:solidFill>
                <a:srgbClr val="FF2800"/>
              </a:solidFill>
              <a:latin typeface="HGPｺﾞｼｯｸE" panose="020B0900000000000000" pitchFamily="50" charset="-128"/>
              <a:ea typeface="HGPｺﾞｼｯｸE" panose="020B0900000000000000" pitchFamily="50" charset="-128"/>
            </a:endParaRPr>
          </a:p>
        </p:txBody>
      </p:sp>
      <p:pic>
        <p:nvPicPr>
          <p:cNvPr id="36" name="グラフィックス 8" descr="ユーザー">
            <a:extLst>
              <a:ext uri="{FF2B5EF4-FFF2-40B4-BE49-F238E27FC236}">
                <a16:creationId xmlns:a16="http://schemas.microsoft.com/office/drawing/2014/main" id="{64442894-F543-4CF1-9251-2894E5BBE5B0}"/>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280427" y="3711207"/>
            <a:ext cx="914400" cy="914400"/>
          </a:xfrm>
          <a:prstGeom prst="rect">
            <a:avLst/>
          </a:prstGeom>
        </p:spPr>
      </p:pic>
      <p:pic>
        <p:nvPicPr>
          <p:cNvPr id="37" name="グラフィックス 101" descr="ユーザー">
            <a:extLst>
              <a:ext uri="{FF2B5EF4-FFF2-40B4-BE49-F238E27FC236}">
                <a16:creationId xmlns:a16="http://schemas.microsoft.com/office/drawing/2014/main" id="{5EF4FC64-7A5A-4FF3-83BA-30AEA033926C}"/>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6042740" y="3711207"/>
            <a:ext cx="914400" cy="914400"/>
          </a:xfrm>
          <a:prstGeom prst="rect">
            <a:avLst/>
          </a:prstGeom>
        </p:spPr>
      </p:pic>
      <p:sp>
        <p:nvSpPr>
          <p:cNvPr id="38" name="正方形/長方形 37">
            <a:extLst>
              <a:ext uri="{FF2B5EF4-FFF2-40B4-BE49-F238E27FC236}">
                <a16:creationId xmlns:a16="http://schemas.microsoft.com/office/drawing/2014/main" id="{12950DC7-02AF-4C8D-B764-6D330F548BC4}"/>
              </a:ext>
            </a:extLst>
          </p:cNvPr>
          <p:cNvSpPr/>
          <p:nvPr/>
        </p:nvSpPr>
        <p:spPr>
          <a:xfrm>
            <a:off x="5928729" y="4532182"/>
            <a:ext cx="1131381" cy="646331"/>
          </a:xfrm>
          <a:prstGeom prst="rect">
            <a:avLst/>
          </a:prstGeom>
        </p:spPr>
        <p:txBody>
          <a:bodyPr wrap="square">
            <a:spAutoFit/>
          </a:bodyPr>
          <a:lstStyle/>
          <a:p>
            <a:pPr algn="ctr"/>
            <a:r>
              <a:rPr lang="ja-JP" altLang="en-US">
                <a:solidFill>
                  <a:schemeClr val="bg1"/>
                </a:solidFill>
                <a:latin typeface="HGPｺﾞｼｯｸE" panose="020B0900000000000000" pitchFamily="50" charset="-128"/>
                <a:ea typeface="HGPｺﾞｼｯｸE" panose="020B0900000000000000" pitchFamily="50" charset="-128"/>
              </a:rPr>
              <a:t>収集</a:t>
            </a:r>
            <a:endParaRPr lang="en-US" altLang="ja-JP">
              <a:solidFill>
                <a:schemeClr val="bg1"/>
              </a:solidFill>
              <a:latin typeface="HGPｺﾞｼｯｸE" panose="020B0900000000000000" pitchFamily="50" charset="-128"/>
              <a:ea typeface="HGPｺﾞｼｯｸE" panose="020B0900000000000000" pitchFamily="50" charset="-128"/>
            </a:endParaRPr>
          </a:p>
          <a:p>
            <a:pPr algn="ctr"/>
            <a:r>
              <a:rPr lang="ja-JP" altLang="en-US">
                <a:solidFill>
                  <a:schemeClr val="bg1"/>
                </a:solidFill>
                <a:latin typeface="HGPｺﾞｼｯｸE" panose="020B0900000000000000" pitchFamily="50" charset="-128"/>
                <a:ea typeface="HGPｺﾞｼｯｸE" panose="020B0900000000000000" pitchFamily="50" charset="-128"/>
              </a:rPr>
              <a:t>担当</a:t>
            </a:r>
          </a:p>
        </p:txBody>
      </p:sp>
      <p:sp>
        <p:nvSpPr>
          <p:cNvPr id="39" name="正方形/長方形 38">
            <a:extLst>
              <a:ext uri="{FF2B5EF4-FFF2-40B4-BE49-F238E27FC236}">
                <a16:creationId xmlns:a16="http://schemas.microsoft.com/office/drawing/2014/main" id="{0466049E-D55C-4A7E-AD3A-C706A1E8DB48}"/>
              </a:ext>
            </a:extLst>
          </p:cNvPr>
          <p:cNvSpPr/>
          <p:nvPr/>
        </p:nvSpPr>
        <p:spPr>
          <a:xfrm>
            <a:off x="5180932" y="4534552"/>
            <a:ext cx="1131381" cy="646331"/>
          </a:xfrm>
          <a:prstGeom prst="rect">
            <a:avLst/>
          </a:prstGeom>
        </p:spPr>
        <p:txBody>
          <a:bodyPr wrap="square">
            <a:spAutoFit/>
          </a:bodyPr>
          <a:lstStyle/>
          <a:p>
            <a:pPr algn="ctr"/>
            <a:r>
              <a:rPr lang="ja-JP" altLang="en-US">
                <a:solidFill>
                  <a:schemeClr val="bg1"/>
                </a:solidFill>
                <a:latin typeface="HGPｺﾞｼｯｸE" panose="020B0900000000000000" pitchFamily="50" charset="-128"/>
                <a:ea typeface="HGPｺﾞｼｯｸE" panose="020B0900000000000000" pitchFamily="50" charset="-128"/>
              </a:rPr>
              <a:t>伝達</a:t>
            </a:r>
            <a:endParaRPr lang="en-US" altLang="ja-JP">
              <a:solidFill>
                <a:schemeClr val="bg1"/>
              </a:solidFill>
              <a:latin typeface="HGPｺﾞｼｯｸE" panose="020B0900000000000000" pitchFamily="50" charset="-128"/>
              <a:ea typeface="HGPｺﾞｼｯｸE" panose="020B0900000000000000" pitchFamily="50" charset="-128"/>
            </a:endParaRPr>
          </a:p>
          <a:p>
            <a:pPr algn="ctr"/>
            <a:r>
              <a:rPr lang="ja-JP" altLang="en-US">
                <a:solidFill>
                  <a:schemeClr val="bg1"/>
                </a:solidFill>
                <a:latin typeface="HGPｺﾞｼｯｸE" panose="020B0900000000000000" pitchFamily="50" charset="-128"/>
                <a:ea typeface="HGPｺﾞｼｯｸE" panose="020B0900000000000000" pitchFamily="50" charset="-128"/>
              </a:rPr>
              <a:t>担当</a:t>
            </a:r>
          </a:p>
        </p:txBody>
      </p:sp>
    </p:spTree>
    <p:extLst>
      <p:ext uri="{BB962C8B-B14F-4D97-AF65-F5344CB8AC3E}">
        <p14:creationId xmlns:p14="http://schemas.microsoft.com/office/powerpoint/2010/main" val="2713418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 y="10379"/>
            <a:ext cx="12093677" cy="650083"/>
          </a:xfrm>
          <a:solidFill>
            <a:srgbClr val="00B050"/>
          </a:solidFill>
        </p:spPr>
        <p:txBody>
          <a:bodyPr>
            <a:normAutofit/>
          </a:bodyPr>
          <a:lstStyle/>
          <a:p>
            <a:r>
              <a:rPr lang="ja-JP" altLang="en-US" sz="3200" dirty="0">
                <a:solidFill>
                  <a:schemeClr val="bg1"/>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情報収集・</a:t>
            </a:r>
            <a:r>
              <a:rPr lang="ja-JP" altLang="en-US" sz="3200" dirty="0" smtClean="0">
                <a:solidFill>
                  <a:schemeClr val="bg1"/>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伝達しくみづくり</a:t>
            </a:r>
            <a:endParaRPr kumimoji="1" lang="ja-JP" altLang="en-US" sz="3200" dirty="0">
              <a:solidFill>
                <a:schemeClr val="bg1"/>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endParaRPr>
          </a:p>
        </p:txBody>
      </p:sp>
      <p:sp>
        <p:nvSpPr>
          <p:cNvPr id="4" name="スライド番号プレースホルダー 3"/>
          <p:cNvSpPr>
            <a:spLocks noGrp="1"/>
          </p:cNvSpPr>
          <p:nvPr>
            <p:ph type="sldNum" sz="quarter" idx="12"/>
          </p:nvPr>
        </p:nvSpPr>
        <p:spPr/>
        <p:txBody>
          <a:bodyPr/>
          <a:lstStyle/>
          <a:p>
            <a:r>
              <a:rPr kumimoji="1" lang="ja-JP" altLang="en-US" sz="1400" dirty="0" smtClean="0"/>
              <a:t>６</a:t>
            </a:r>
            <a:endParaRPr kumimoji="1" lang="ja-JP" altLang="en-US" sz="1400" dirty="0"/>
          </a:p>
        </p:txBody>
      </p:sp>
      <p:pic>
        <p:nvPicPr>
          <p:cNvPr id="9" name="グラフィックス 8" descr="ユーザー">
            <a:extLst>
              <a:ext uri="{FF2B5EF4-FFF2-40B4-BE49-F238E27FC236}">
                <a16:creationId xmlns:a16="http://schemas.microsoft.com/office/drawing/2014/main" id="{64442894-F543-4CF1-9251-2894E5BBE5B0}"/>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263997" y="2312155"/>
            <a:ext cx="914400" cy="914400"/>
          </a:xfrm>
          <a:prstGeom prst="rect">
            <a:avLst/>
          </a:prstGeom>
        </p:spPr>
      </p:pic>
      <p:pic>
        <p:nvPicPr>
          <p:cNvPr id="102" name="グラフィックス 101" descr="ユーザー">
            <a:extLst>
              <a:ext uri="{FF2B5EF4-FFF2-40B4-BE49-F238E27FC236}">
                <a16:creationId xmlns:a16="http://schemas.microsoft.com/office/drawing/2014/main" id="{5EF4FC64-7A5A-4FF3-83BA-30AEA033926C}"/>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6026310" y="2312155"/>
            <a:ext cx="914400" cy="914400"/>
          </a:xfrm>
          <a:prstGeom prst="rect">
            <a:avLst/>
          </a:prstGeom>
        </p:spPr>
      </p:pic>
      <p:sp>
        <p:nvSpPr>
          <p:cNvPr id="103" name="正方形/長方形 102">
            <a:extLst>
              <a:ext uri="{FF2B5EF4-FFF2-40B4-BE49-F238E27FC236}">
                <a16:creationId xmlns:a16="http://schemas.microsoft.com/office/drawing/2014/main" id="{12950DC7-02AF-4C8D-B764-6D330F548BC4}"/>
              </a:ext>
            </a:extLst>
          </p:cNvPr>
          <p:cNvSpPr/>
          <p:nvPr/>
        </p:nvSpPr>
        <p:spPr>
          <a:xfrm>
            <a:off x="5146185" y="1732291"/>
            <a:ext cx="1131381" cy="646331"/>
          </a:xfrm>
          <a:prstGeom prst="rect">
            <a:avLst/>
          </a:prstGeom>
        </p:spPr>
        <p:txBody>
          <a:bodyPr wrap="square">
            <a:spAutoFit/>
          </a:bodyPr>
          <a:lstStyle/>
          <a:p>
            <a:pPr algn="ctr"/>
            <a:r>
              <a:rPr lang="ja-JP" altLang="en-US">
                <a:solidFill>
                  <a:schemeClr val="bg1"/>
                </a:solidFill>
                <a:latin typeface="HGPｺﾞｼｯｸE" panose="020B0900000000000000" pitchFamily="50" charset="-128"/>
                <a:ea typeface="HGPｺﾞｼｯｸE" panose="020B0900000000000000" pitchFamily="50" charset="-128"/>
              </a:rPr>
              <a:t>収集</a:t>
            </a:r>
            <a:endParaRPr lang="en-US" altLang="ja-JP">
              <a:solidFill>
                <a:schemeClr val="bg1"/>
              </a:solidFill>
              <a:latin typeface="HGPｺﾞｼｯｸE" panose="020B0900000000000000" pitchFamily="50" charset="-128"/>
              <a:ea typeface="HGPｺﾞｼｯｸE" panose="020B0900000000000000" pitchFamily="50" charset="-128"/>
            </a:endParaRPr>
          </a:p>
          <a:p>
            <a:pPr algn="ctr"/>
            <a:r>
              <a:rPr lang="ja-JP" altLang="en-US">
                <a:solidFill>
                  <a:schemeClr val="bg1"/>
                </a:solidFill>
                <a:latin typeface="HGPｺﾞｼｯｸE" panose="020B0900000000000000" pitchFamily="50" charset="-128"/>
                <a:ea typeface="HGPｺﾞｼｯｸE" panose="020B0900000000000000" pitchFamily="50" charset="-128"/>
              </a:rPr>
              <a:t>担当</a:t>
            </a:r>
          </a:p>
        </p:txBody>
      </p:sp>
      <p:sp>
        <p:nvSpPr>
          <p:cNvPr id="104" name="正方形/長方形 103">
            <a:extLst>
              <a:ext uri="{FF2B5EF4-FFF2-40B4-BE49-F238E27FC236}">
                <a16:creationId xmlns:a16="http://schemas.microsoft.com/office/drawing/2014/main" id="{0466049E-D55C-4A7E-AD3A-C706A1E8DB48}"/>
              </a:ext>
            </a:extLst>
          </p:cNvPr>
          <p:cNvSpPr/>
          <p:nvPr/>
        </p:nvSpPr>
        <p:spPr>
          <a:xfrm>
            <a:off x="5901633" y="1720882"/>
            <a:ext cx="1131381" cy="646331"/>
          </a:xfrm>
          <a:prstGeom prst="rect">
            <a:avLst/>
          </a:prstGeom>
        </p:spPr>
        <p:txBody>
          <a:bodyPr wrap="square">
            <a:spAutoFit/>
          </a:bodyPr>
          <a:lstStyle/>
          <a:p>
            <a:pPr algn="ctr"/>
            <a:r>
              <a:rPr lang="ja-JP" altLang="en-US">
                <a:solidFill>
                  <a:schemeClr val="bg1"/>
                </a:solidFill>
                <a:latin typeface="HGPｺﾞｼｯｸE" panose="020B0900000000000000" pitchFamily="50" charset="-128"/>
                <a:ea typeface="HGPｺﾞｼｯｸE" panose="020B0900000000000000" pitchFamily="50" charset="-128"/>
              </a:rPr>
              <a:t>伝達</a:t>
            </a:r>
            <a:endParaRPr lang="en-US" altLang="ja-JP">
              <a:solidFill>
                <a:schemeClr val="bg1"/>
              </a:solidFill>
              <a:latin typeface="HGPｺﾞｼｯｸE" panose="020B0900000000000000" pitchFamily="50" charset="-128"/>
              <a:ea typeface="HGPｺﾞｼｯｸE" panose="020B0900000000000000" pitchFamily="50" charset="-128"/>
            </a:endParaRPr>
          </a:p>
          <a:p>
            <a:pPr algn="ctr"/>
            <a:r>
              <a:rPr lang="ja-JP" altLang="en-US">
                <a:solidFill>
                  <a:schemeClr val="bg1"/>
                </a:solidFill>
                <a:latin typeface="HGPｺﾞｼｯｸE" panose="020B0900000000000000" pitchFamily="50" charset="-128"/>
                <a:ea typeface="HGPｺﾞｼｯｸE" panose="020B0900000000000000" pitchFamily="50" charset="-128"/>
              </a:rPr>
              <a:t>担当</a:t>
            </a:r>
          </a:p>
        </p:txBody>
      </p:sp>
      <p:pic>
        <p:nvPicPr>
          <p:cNvPr id="37" name="グラフィックス 101" descr="ユーザー">
            <a:extLst>
              <a:ext uri="{FF2B5EF4-FFF2-40B4-BE49-F238E27FC236}">
                <a16:creationId xmlns:a16="http://schemas.microsoft.com/office/drawing/2014/main" id="{5EF4FC64-7A5A-4FF3-83BA-30AEA033926C}"/>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6042740" y="3711207"/>
            <a:ext cx="914400" cy="914400"/>
          </a:xfrm>
          <a:prstGeom prst="rect">
            <a:avLst/>
          </a:prstGeom>
        </p:spPr>
      </p:pic>
      <p:sp>
        <p:nvSpPr>
          <p:cNvPr id="38" name="正方形/長方形 37">
            <a:extLst>
              <a:ext uri="{FF2B5EF4-FFF2-40B4-BE49-F238E27FC236}">
                <a16:creationId xmlns:a16="http://schemas.microsoft.com/office/drawing/2014/main" id="{12950DC7-02AF-4C8D-B764-6D330F548BC4}"/>
              </a:ext>
            </a:extLst>
          </p:cNvPr>
          <p:cNvSpPr/>
          <p:nvPr/>
        </p:nvSpPr>
        <p:spPr>
          <a:xfrm>
            <a:off x="5928729" y="4532182"/>
            <a:ext cx="1131381" cy="646331"/>
          </a:xfrm>
          <a:prstGeom prst="rect">
            <a:avLst/>
          </a:prstGeom>
        </p:spPr>
        <p:txBody>
          <a:bodyPr wrap="square">
            <a:spAutoFit/>
          </a:bodyPr>
          <a:lstStyle/>
          <a:p>
            <a:pPr algn="ctr"/>
            <a:r>
              <a:rPr lang="ja-JP" altLang="en-US">
                <a:solidFill>
                  <a:schemeClr val="bg1"/>
                </a:solidFill>
                <a:latin typeface="HGPｺﾞｼｯｸE" panose="020B0900000000000000" pitchFamily="50" charset="-128"/>
                <a:ea typeface="HGPｺﾞｼｯｸE" panose="020B0900000000000000" pitchFamily="50" charset="-128"/>
              </a:rPr>
              <a:t>収集</a:t>
            </a:r>
            <a:endParaRPr lang="en-US" altLang="ja-JP">
              <a:solidFill>
                <a:schemeClr val="bg1"/>
              </a:solidFill>
              <a:latin typeface="HGPｺﾞｼｯｸE" panose="020B0900000000000000" pitchFamily="50" charset="-128"/>
              <a:ea typeface="HGPｺﾞｼｯｸE" panose="020B0900000000000000" pitchFamily="50" charset="-128"/>
            </a:endParaRPr>
          </a:p>
          <a:p>
            <a:pPr algn="ctr"/>
            <a:r>
              <a:rPr lang="ja-JP" altLang="en-US">
                <a:solidFill>
                  <a:schemeClr val="bg1"/>
                </a:solidFill>
                <a:latin typeface="HGPｺﾞｼｯｸE" panose="020B0900000000000000" pitchFamily="50" charset="-128"/>
                <a:ea typeface="HGPｺﾞｼｯｸE" panose="020B0900000000000000" pitchFamily="50" charset="-128"/>
              </a:rPr>
              <a:t>担当</a:t>
            </a:r>
          </a:p>
        </p:txBody>
      </p:sp>
      <p:sp>
        <p:nvSpPr>
          <p:cNvPr id="39" name="正方形/長方形 38">
            <a:extLst>
              <a:ext uri="{FF2B5EF4-FFF2-40B4-BE49-F238E27FC236}">
                <a16:creationId xmlns:a16="http://schemas.microsoft.com/office/drawing/2014/main" id="{0466049E-D55C-4A7E-AD3A-C706A1E8DB48}"/>
              </a:ext>
            </a:extLst>
          </p:cNvPr>
          <p:cNvSpPr/>
          <p:nvPr/>
        </p:nvSpPr>
        <p:spPr>
          <a:xfrm>
            <a:off x="5180932" y="4534552"/>
            <a:ext cx="1131381" cy="646331"/>
          </a:xfrm>
          <a:prstGeom prst="rect">
            <a:avLst/>
          </a:prstGeom>
        </p:spPr>
        <p:txBody>
          <a:bodyPr wrap="square">
            <a:spAutoFit/>
          </a:bodyPr>
          <a:lstStyle/>
          <a:p>
            <a:pPr algn="ctr"/>
            <a:r>
              <a:rPr lang="ja-JP" altLang="en-US">
                <a:solidFill>
                  <a:schemeClr val="bg1"/>
                </a:solidFill>
                <a:latin typeface="HGPｺﾞｼｯｸE" panose="020B0900000000000000" pitchFamily="50" charset="-128"/>
                <a:ea typeface="HGPｺﾞｼｯｸE" panose="020B0900000000000000" pitchFamily="50" charset="-128"/>
              </a:rPr>
              <a:t>伝達</a:t>
            </a:r>
            <a:endParaRPr lang="en-US" altLang="ja-JP">
              <a:solidFill>
                <a:schemeClr val="bg1"/>
              </a:solidFill>
              <a:latin typeface="HGPｺﾞｼｯｸE" panose="020B0900000000000000" pitchFamily="50" charset="-128"/>
              <a:ea typeface="HGPｺﾞｼｯｸE" panose="020B0900000000000000" pitchFamily="50" charset="-128"/>
            </a:endParaRPr>
          </a:p>
          <a:p>
            <a:pPr algn="ctr"/>
            <a:r>
              <a:rPr lang="ja-JP" altLang="en-US">
                <a:solidFill>
                  <a:schemeClr val="bg1"/>
                </a:solidFill>
                <a:latin typeface="HGPｺﾞｼｯｸE" panose="020B0900000000000000" pitchFamily="50" charset="-128"/>
                <a:ea typeface="HGPｺﾞｼｯｸE" panose="020B0900000000000000" pitchFamily="50" charset="-128"/>
              </a:rPr>
              <a:t>担当</a:t>
            </a:r>
          </a:p>
        </p:txBody>
      </p:sp>
      <p:sp>
        <p:nvSpPr>
          <p:cNvPr id="40" name="テキスト プレースホルダ 4"/>
          <p:cNvSpPr>
            <a:spLocks noGrp="1"/>
          </p:cNvSpPr>
          <p:nvPr/>
        </p:nvSpPr>
        <p:spPr bwMode="auto">
          <a:xfrm>
            <a:off x="681925" y="1224365"/>
            <a:ext cx="9794929" cy="513198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44500" indent="-444500" algn="l" rtl="0" eaLnBrk="0" fontAlgn="base" hangingPunct="0">
              <a:spcBef>
                <a:spcPts val="1200"/>
              </a:spcBef>
              <a:spcAft>
                <a:spcPct val="0"/>
              </a:spcAft>
              <a:buClr>
                <a:srgbClr val="92D050"/>
              </a:buClr>
              <a:buSzPct val="85000"/>
              <a:buFont typeface="ＭＳ Ｐゴシック" panose="020B0600070205080204" pitchFamily="50" charset="-128"/>
              <a:buChar char="●"/>
              <a:defRPr kumimoji="1" sz="3200" kern="1200">
                <a:solidFill>
                  <a:schemeClr val="tx1"/>
                </a:solidFill>
                <a:latin typeface="+mn-lt"/>
                <a:ea typeface="+mn-ea"/>
                <a:cs typeface="+mn-cs"/>
              </a:defRPr>
            </a:lvl1pPr>
            <a:lvl2pPr marL="742950" indent="-382588" algn="l" rtl="0" eaLnBrk="0" fontAlgn="base" hangingPunct="0">
              <a:spcBef>
                <a:spcPct val="20000"/>
              </a:spcBef>
              <a:spcAft>
                <a:spcPct val="0"/>
              </a:spcAft>
              <a:buClr>
                <a:srgbClr val="92D050"/>
              </a:buClr>
              <a:buFont typeface="Wingdings" panose="05000000000000000000" pitchFamily="2" charset="2"/>
              <a:buChar char="ü"/>
              <a:defRPr kumimoji="1" sz="3000" kern="1200">
                <a:solidFill>
                  <a:schemeClr val="tx1"/>
                </a:solidFill>
                <a:latin typeface="+mn-lt"/>
                <a:ea typeface="+mn-ea"/>
                <a:cs typeface="+mn-cs"/>
              </a:defRPr>
            </a:lvl2pPr>
            <a:lvl3pPr marL="1073150" indent="-268288" algn="l" rtl="0" eaLnBrk="0" fontAlgn="base" hangingPunct="0">
              <a:spcBef>
                <a:spcPct val="20000"/>
              </a:spcBef>
              <a:spcAft>
                <a:spcPct val="0"/>
              </a:spcAft>
              <a:buClr>
                <a:srgbClr val="92D050"/>
              </a:buClr>
              <a:buFont typeface="Arial" panose="020B0604020202020204" pitchFamily="34" charset="0"/>
              <a:buChar char="•"/>
              <a:defRPr kumimoji="1" sz="3000" kern="1200">
                <a:solidFill>
                  <a:schemeClr val="tx1"/>
                </a:solidFill>
                <a:latin typeface="+mn-lt"/>
                <a:ea typeface="+mn-ea"/>
                <a:cs typeface="+mn-cs"/>
              </a:defRPr>
            </a:lvl3pPr>
            <a:lvl4pPr marL="1527175" indent="-268288" algn="l" rtl="0" eaLnBrk="0" fontAlgn="base" hangingPunct="0">
              <a:spcBef>
                <a:spcPct val="20000"/>
              </a:spcBef>
              <a:spcAft>
                <a:spcPct val="0"/>
              </a:spcAft>
              <a:buClr>
                <a:srgbClr val="92D050"/>
              </a:buClr>
              <a:buFont typeface="Arial" panose="020B0604020202020204" pitchFamily="34" charset="0"/>
              <a:buChar char="•"/>
              <a:defRPr kumimoji="1" sz="3000" kern="1200">
                <a:solidFill>
                  <a:schemeClr val="tx1"/>
                </a:solidFill>
                <a:latin typeface="+mn-lt"/>
                <a:ea typeface="+mn-ea"/>
                <a:cs typeface="+mn-cs"/>
              </a:defRPr>
            </a:lvl4pPr>
            <a:lvl5pPr marL="1971675" indent="-268288" algn="l" rtl="0" eaLnBrk="0" fontAlgn="base" hangingPunct="0">
              <a:spcBef>
                <a:spcPct val="20000"/>
              </a:spcBef>
              <a:spcAft>
                <a:spcPct val="0"/>
              </a:spcAft>
              <a:buClr>
                <a:srgbClr val="92D050"/>
              </a:buClr>
              <a:buFont typeface="Arial" panose="020B0604020202020204" pitchFamily="34" charset="0"/>
              <a:buChar char="•"/>
              <a:defRPr kumimoji="1" sz="3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eaLnBrk="1" hangingPunct="1"/>
            <a:r>
              <a:rPr lang="ja-JP" altLang="en-US" sz="2800" dirty="0" smtClean="0">
                <a:latin typeface="HGP創英角ｺﾞｼｯｸUB" panose="020B0900000000000000" pitchFamily="50" charset="-128"/>
                <a:ea typeface="HGP創英角ｺﾞｼｯｸUB" panose="020B0900000000000000" pitchFamily="50" charset="-128"/>
              </a:rPr>
              <a:t>平常時における活動内容</a:t>
            </a:r>
            <a:endParaRPr lang="en-US" altLang="ja-JP" sz="2800" dirty="0" smtClean="0">
              <a:latin typeface="HGP創英角ｺﾞｼｯｸUB" panose="020B0900000000000000" pitchFamily="50" charset="-128"/>
              <a:ea typeface="HGP創英角ｺﾞｼｯｸUB" panose="020B0900000000000000" pitchFamily="50" charset="-128"/>
            </a:endParaRPr>
          </a:p>
          <a:p>
            <a:pPr lvl="1" eaLnBrk="1" hangingPunct="1">
              <a:lnSpc>
                <a:spcPct val="150000"/>
              </a:lnSpc>
              <a:spcBef>
                <a:spcPts val="1800"/>
              </a:spcBef>
            </a:pPr>
            <a:r>
              <a:rPr lang="ja-JP" altLang="en-US" sz="2400" dirty="0" smtClean="0">
                <a:latin typeface="HG丸ｺﾞｼｯｸM-PRO" panose="020F0600000000000000" pitchFamily="50" charset="-128"/>
                <a:ea typeface="HG丸ｺﾞｼｯｸM-PRO" panose="020F0600000000000000" pitchFamily="50" charset="-128"/>
              </a:rPr>
              <a:t>災害時の情報ごとの入手先、伝達先を決めておく</a:t>
            </a:r>
            <a:endParaRPr lang="en-US" altLang="ja-JP" sz="2400" dirty="0" smtClean="0">
              <a:latin typeface="HG丸ｺﾞｼｯｸM-PRO" panose="020F0600000000000000" pitchFamily="50" charset="-128"/>
              <a:ea typeface="HG丸ｺﾞｼｯｸM-PRO" panose="020F0600000000000000" pitchFamily="50" charset="-128"/>
            </a:endParaRPr>
          </a:p>
          <a:p>
            <a:pPr lvl="1" eaLnBrk="1" hangingPunct="1">
              <a:lnSpc>
                <a:spcPct val="150000"/>
              </a:lnSpc>
              <a:spcBef>
                <a:spcPts val="1800"/>
              </a:spcBef>
            </a:pPr>
            <a:r>
              <a:rPr lang="ja-JP" altLang="en-US" sz="2400" dirty="0" smtClean="0">
                <a:latin typeface="HG丸ｺﾞｼｯｸM-PRO" panose="020F0600000000000000" pitchFamily="50" charset="-128"/>
                <a:ea typeface="HG丸ｺﾞｼｯｸM-PRO" panose="020F0600000000000000" pitchFamily="50" charset="-128"/>
              </a:rPr>
              <a:t>メガホン、ラジオ、トランシーバ、パソコン等情報を活用するための機器の準備と操作の習熟</a:t>
            </a:r>
            <a:endParaRPr lang="en-US" altLang="ja-JP" sz="2400" dirty="0" smtClean="0">
              <a:latin typeface="HG丸ｺﾞｼｯｸM-PRO" panose="020F0600000000000000" pitchFamily="50" charset="-128"/>
              <a:ea typeface="HG丸ｺﾞｼｯｸM-PRO" panose="020F0600000000000000" pitchFamily="50" charset="-128"/>
            </a:endParaRPr>
          </a:p>
          <a:p>
            <a:pPr lvl="1" eaLnBrk="1" hangingPunct="1">
              <a:lnSpc>
                <a:spcPct val="150000"/>
              </a:lnSpc>
              <a:spcBef>
                <a:spcPts val="1800"/>
              </a:spcBef>
            </a:pPr>
            <a:r>
              <a:rPr lang="ja-JP" altLang="en-US" sz="2400" dirty="0" smtClean="0">
                <a:latin typeface="HG丸ｺﾞｼｯｸM-PRO" panose="020F0600000000000000" pitchFamily="50" charset="-128"/>
                <a:ea typeface="HG丸ｺﾞｼｯｸM-PRO" panose="020F0600000000000000" pitchFamily="50" charset="-128"/>
              </a:rPr>
              <a:t>防災マップ、住宅地図等の準備</a:t>
            </a:r>
            <a:endParaRPr lang="en-US" altLang="ja-JP" sz="2400" dirty="0" smtClean="0">
              <a:latin typeface="HG丸ｺﾞｼｯｸM-PRO" panose="020F0600000000000000" pitchFamily="50" charset="-128"/>
              <a:ea typeface="HG丸ｺﾞｼｯｸM-PRO" panose="020F0600000000000000" pitchFamily="50" charset="-128"/>
            </a:endParaRPr>
          </a:p>
          <a:p>
            <a:pPr lvl="1" eaLnBrk="1" hangingPunct="1">
              <a:lnSpc>
                <a:spcPct val="150000"/>
              </a:lnSpc>
              <a:spcBef>
                <a:spcPts val="1800"/>
              </a:spcBef>
            </a:pPr>
            <a:r>
              <a:rPr lang="ja-JP" altLang="en-US" sz="2400" dirty="0" smtClean="0">
                <a:latin typeface="HG丸ｺﾞｼｯｸM-PRO" panose="020F0600000000000000" pitchFamily="50" charset="-128"/>
                <a:ea typeface="HG丸ｺﾞｼｯｸM-PRO" panose="020F0600000000000000" pitchFamily="50" charset="-128"/>
              </a:rPr>
              <a:t>情報連絡の訓練を実施し、ルールの徹底を図る</a:t>
            </a:r>
            <a:endParaRPr lang="en-US" altLang="ja-JP" sz="2400" dirty="0" smtClean="0">
              <a:latin typeface="HG丸ｺﾞｼｯｸM-PRO" panose="020F0600000000000000" pitchFamily="50" charset="-128"/>
              <a:ea typeface="HG丸ｺﾞｼｯｸM-PRO" panose="020F0600000000000000" pitchFamily="50" charset="-128"/>
            </a:endParaRPr>
          </a:p>
        </p:txBody>
      </p:sp>
      <p:sp>
        <p:nvSpPr>
          <p:cNvPr id="41" name="テキスト ボックス 1">
            <a:extLst>
              <a:ext uri="{FF2B5EF4-FFF2-40B4-BE49-F238E27FC236}">
                <a16:creationId xmlns:a16="http://schemas.microsoft.com/office/drawing/2014/main" id="{9A879F43-F076-4DC6-BC09-32CAFEDA9CC7}"/>
              </a:ext>
            </a:extLst>
          </p:cNvPr>
          <p:cNvSpPr txBox="1"/>
          <p:nvPr/>
        </p:nvSpPr>
        <p:spPr>
          <a:xfrm>
            <a:off x="2196352" y="6356350"/>
            <a:ext cx="4863757" cy="261610"/>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1100" dirty="0" smtClean="0">
                <a:solidFill>
                  <a:schemeClr val="tx1">
                    <a:lumMod val="75000"/>
                    <a:lumOff val="25000"/>
                  </a:schemeClr>
                </a:solidFill>
                <a:latin typeface="HGPｺﾞｼｯｸE"/>
                <a:ea typeface="HGPｺﾞｼｯｸE"/>
              </a:rPr>
              <a:t>」</a:t>
            </a:r>
            <a:endParaRPr lang="ja-JP" altLang="en-US" sz="11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3" name="正方形/長方形 2"/>
          <p:cNvSpPr/>
          <p:nvPr/>
        </p:nvSpPr>
        <p:spPr>
          <a:xfrm>
            <a:off x="6178397" y="6367759"/>
            <a:ext cx="3897221" cy="369332"/>
          </a:xfrm>
          <a:prstGeom prst="rect">
            <a:avLst/>
          </a:prstGeom>
        </p:spPr>
        <p:txBody>
          <a:bodyPr wrap="none">
            <a:spAutoFit/>
          </a:bodyPr>
          <a:lstStyle/>
          <a:p>
            <a:r>
              <a:rPr lang="ja-JP" altLang="en-US" dirty="0" smtClean="0">
                <a:solidFill>
                  <a:schemeClr val="tx1">
                    <a:lumMod val="75000"/>
                    <a:lumOff val="25000"/>
                  </a:schemeClr>
                </a:solidFill>
                <a:latin typeface="HGPｺﾞｼｯｸE"/>
                <a:ea typeface="HGPｺﾞｼｯｸE"/>
              </a:rPr>
              <a:t>出典：内閣府「地域防災リーダー入門」</a:t>
            </a:r>
            <a:endParaRPr lang="ja-JP" altLang="en-US" dirty="0"/>
          </a:p>
        </p:txBody>
      </p:sp>
    </p:spTree>
    <p:extLst>
      <p:ext uri="{BB962C8B-B14F-4D97-AF65-F5344CB8AC3E}">
        <p14:creationId xmlns:p14="http://schemas.microsoft.com/office/powerpoint/2010/main" val="10978837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1628</TotalTime>
  <Words>6338</Words>
  <Application>Microsoft Office PowerPoint</Application>
  <PresentationFormat>ワイド画面</PresentationFormat>
  <Paragraphs>626</Paragraphs>
  <Slides>33</Slides>
  <Notes>33</Notes>
  <HiddenSlides>0</HiddenSlides>
  <MMClips>0</MMClips>
  <ScaleCrop>false</ScaleCrop>
  <HeadingPairs>
    <vt:vector size="8" baseType="variant">
      <vt:variant>
        <vt:lpstr>使用されているフォント</vt:lpstr>
      </vt:variant>
      <vt:variant>
        <vt:i4>14</vt:i4>
      </vt:variant>
      <vt:variant>
        <vt:lpstr>テーマ</vt:lpstr>
      </vt:variant>
      <vt:variant>
        <vt:i4>1</vt:i4>
      </vt:variant>
      <vt:variant>
        <vt:lpstr>埋め込まれた OLE サーバー</vt:lpstr>
      </vt:variant>
      <vt:variant>
        <vt:i4>1</vt:i4>
      </vt:variant>
      <vt:variant>
        <vt:lpstr>スライド タイトル</vt:lpstr>
      </vt:variant>
      <vt:variant>
        <vt:i4>33</vt:i4>
      </vt:variant>
    </vt:vector>
  </HeadingPairs>
  <TitlesOfParts>
    <vt:vector size="49" baseType="lpstr">
      <vt:lpstr>HGPｺﾞｼｯｸE</vt:lpstr>
      <vt:lpstr>HGP創英角ｺﾞｼｯｸUB</vt:lpstr>
      <vt:lpstr>HGSｺﾞｼｯｸE</vt:lpstr>
      <vt:lpstr>HG丸ｺﾞｼｯｸM-PRO</vt:lpstr>
      <vt:lpstr>ＭＳ Ｐゴシック</vt:lpstr>
      <vt:lpstr>ＭＳ ゴシック</vt:lpstr>
      <vt:lpstr>新細明體</vt:lpstr>
      <vt:lpstr>メイリオ</vt:lpstr>
      <vt:lpstr>游ゴシック</vt:lpstr>
      <vt:lpstr>游ゴシック Light</vt:lpstr>
      <vt:lpstr>Arial</vt:lpstr>
      <vt:lpstr>Calibri</vt:lpstr>
      <vt:lpstr>Segoe UI</vt:lpstr>
      <vt:lpstr>Wingdings</vt:lpstr>
      <vt:lpstr>Office テーマ</vt:lpstr>
      <vt:lpstr>Document</vt:lpstr>
      <vt:lpstr>PowerPoint プレゼンテーション</vt:lpstr>
      <vt:lpstr>防災リーダーの役割/住民 (構成員)の自助意識を高めるには</vt:lpstr>
      <vt:lpstr>学習目標と内容</vt:lpstr>
      <vt:lpstr>１．地域の情報収集・伝達</vt:lpstr>
      <vt:lpstr>災害発生前後にとるべき行動（主に自助・共助）</vt:lpstr>
      <vt:lpstr>災害発生前後にとるべき行動（主に自助・共助）</vt:lpstr>
      <vt:lpstr>災害に際しての主な活動内容</vt:lpstr>
      <vt:lpstr>情報収集・伝達の流れ</vt:lpstr>
      <vt:lpstr>情報収集・伝達しくみづくり</vt:lpstr>
      <vt:lpstr>【事例】「情報伝達」の先進的な事例</vt:lpstr>
      <vt:lpstr>PowerPoint プレゼンテーション</vt:lpstr>
      <vt:lpstr>【事例】「安否確認」の先進的な事例①</vt:lpstr>
      <vt:lpstr>【事例】　「安否確認」の先進的な事例②</vt:lpstr>
      <vt:lpstr>PowerPoint プレゼンテーション</vt:lpstr>
      <vt:lpstr>２．要配慮者の地域ぐるみでの支援体制</vt:lpstr>
      <vt:lpstr>要配慮者とは</vt:lpstr>
      <vt:lpstr>要配慮者への支援の必要</vt:lpstr>
      <vt:lpstr>PowerPoint プレゼンテーション</vt:lpstr>
      <vt:lpstr>要配慮者の体験談</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要配慮者ごとの避難時や避難生活における配慮や支援①</vt:lpstr>
      <vt:lpstr>要配慮者ごとの避難時や避難生活における配慮や支援②</vt:lpstr>
      <vt:lpstr>要配慮者ごとの避難時や避難生活における配慮や支援③</vt:lpstr>
      <vt:lpstr>要配慮者ごとの避難時や避難生活における配慮や支援④</vt:lpstr>
      <vt:lpstr>要配慮者ごとの避難時や避難生活における配慮や支援⑤</vt:lpstr>
      <vt:lpstr>【事例】　避難支援体制を確保するための取組①</vt:lpstr>
      <vt:lpstr>【事例】　避難支援体制を確保するための取組②</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安斉 敏明</dc:creator>
  <cp:lastModifiedBy>武井　唯理恵(013614)</cp:lastModifiedBy>
  <cp:revision>82</cp:revision>
  <cp:lastPrinted>2020-11-10T10:40:49Z</cp:lastPrinted>
  <dcterms:created xsi:type="dcterms:W3CDTF">2020-10-04T04:11:09Z</dcterms:created>
  <dcterms:modified xsi:type="dcterms:W3CDTF">2021-02-03T05:40:42Z</dcterms:modified>
</cp:coreProperties>
</file>