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6"/>
  </p:notesMasterIdLst>
  <p:sldIdLst>
    <p:sldId id="639" r:id="rId2"/>
    <p:sldId id="640" r:id="rId3"/>
    <p:sldId id="642" r:id="rId4"/>
    <p:sldId id="319" r:id="rId5"/>
    <p:sldId id="320" r:id="rId6"/>
    <p:sldId id="321" r:id="rId7"/>
    <p:sldId id="322" r:id="rId8"/>
    <p:sldId id="323" r:id="rId9"/>
    <p:sldId id="648" r:id="rId10"/>
    <p:sldId id="649" r:id="rId11"/>
    <p:sldId id="647" r:id="rId12"/>
    <p:sldId id="650" r:id="rId13"/>
    <p:sldId id="651" r:id="rId14"/>
    <p:sldId id="652" r:id="rId15"/>
    <p:sldId id="653" r:id="rId16"/>
    <p:sldId id="654" r:id="rId17"/>
    <p:sldId id="655" r:id="rId18"/>
    <p:sldId id="656" r:id="rId19"/>
    <p:sldId id="333" r:id="rId20"/>
    <p:sldId id="334" r:id="rId21"/>
    <p:sldId id="335" r:id="rId22"/>
    <p:sldId id="336" r:id="rId23"/>
    <p:sldId id="337" r:id="rId24"/>
    <p:sldId id="338" r:id="rId25"/>
    <p:sldId id="339" r:id="rId26"/>
    <p:sldId id="340" r:id="rId27"/>
    <p:sldId id="341" r:id="rId28"/>
    <p:sldId id="342" r:id="rId29"/>
    <p:sldId id="343" r:id="rId30"/>
    <p:sldId id="345" r:id="rId31"/>
    <p:sldId id="346" r:id="rId32"/>
    <p:sldId id="347" r:id="rId33"/>
    <p:sldId id="350" r:id="rId34"/>
    <p:sldId id="352" r:id="rId35"/>
  </p:sldIdLst>
  <p:sldSz cx="12192000" cy="6858000"/>
  <p:notesSz cx="7104063"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5852" autoAdjust="0"/>
  </p:normalViewPr>
  <p:slideViewPr>
    <p:cSldViewPr snapToGrid="0">
      <p:cViewPr varScale="1">
        <p:scale>
          <a:sx n="49" d="100"/>
          <a:sy n="49" d="100"/>
        </p:scale>
        <p:origin x="44" y="30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78" d="100"/>
          <a:sy n="78" d="100"/>
        </p:scale>
        <p:origin x="3984" y="11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4862365101962955E-2"/>
          <c:y val="4.5082971061379644E-2"/>
          <c:w val="0.89167318695764608"/>
          <c:h val="0.79388885321120162"/>
        </c:manualLayout>
      </c:layout>
      <c:barChart>
        <c:barDir val="bar"/>
        <c:grouping val="clustered"/>
        <c:varyColors val="0"/>
        <c:ser>
          <c:idx val="0"/>
          <c:order val="0"/>
          <c:spPr>
            <a:solidFill>
              <a:schemeClr val="bg1">
                <a:lumMod val="75000"/>
              </a:schemeClr>
            </a:solidFill>
            <a:ln>
              <a:noFill/>
            </a:ln>
            <a:effectLst/>
          </c:spPr>
          <c:invertIfNegative val="0"/>
          <c:dPt>
            <c:idx val="2"/>
            <c:invertIfNegative val="0"/>
            <c:bubble3D val="0"/>
            <c:spPr>
              <a:solidFill>
                <a:srgbClr val="E94716"/>
              </a:solidFill>
              <a:ln>
                <a:noFill/>
              </a:ln>
              <a:effectLst/>
            </c:spPr>
            <c:extLst>
              <c:ext xmlns:c16="http://schemas.microsoft.com/office/drawing/2014/chart" uri="{C3380CC4-5D6E-409C-BE32-E72D297353CC}">
                <c16:uniqueId val="{00000001-C735-4539-BCEF-E54B6FDD31A9}"/>
              </c:ext>
            </c:extLst>
          </c:dPt>
          <c:dLbls>
            <c:dLbl>
              <c:idx val="0"/>
              <c:spPr>
                <a:noFill/>
                <a:ln>
                  <a:noFill/>
                </a:ln>
                <a:effectLst/>
              </c:spPr>
              <c:txPr>
                <a:bodyPr rot="0" spcFirstLastPara="1" vertOverflow="ellipsis" vert="horz" wrap="square" lIns="38100" tIns="19050" rIns="38100" bIns="19050" anchor="ctr" anchorCtr="1">
                  <a:spAutoFit/>
                </a:bodyPr>
                <a:lstStyle/>
                <a:p>
                  <a:pPr>
                    <a:defRPr lang="ja-JP" sz="1600" b="1" i="0" u="none" strike="noStrike" kern="1200" baseline="0">
                      <a:solidFill>
                        <a:srgbClr val="52BBCE"/>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3-CBE5-4A38-BBEC-1A37746D1880}"/>
                </c:ext>
              </c:extLst>
            </c:dLbl>
            <c:dLbl>
              <c:idx val="1"/>
              <c:tx>
                <c:rich>
                  <a:bodyPr rot="0" spcFirstLastPara="1" vertOverflow="ellipsis" vert="horz" wrap="square" lIns="38100" tIns="19050" rIns="38100" bIns="19050" anchor="ctr" anchorCtr="1">
                    <a:spAutoFit/>
                  </a:bodyPr>
                  <a:lstStyle/>
                  <a:p>
                    <a:pPr>
                      <a:defRPr lang="ja-JP" sz="1600" b="0" i="0" u="none" strike="noStrike" kern="1200" baseline="0">
                        <a:solidFill>
                          <a:srgbClr val="52BBCE"/>
                        </a:solidFill>
                        <a:latin typeface="+mn-lt"/>
                        <a:ea typeface="+mn-ea"/>
                        <a:cs typeface="+mn-cs"/>
                      </a:defRPr>
                    </a:pPr>
                    <a:fld id="{52A4C644-657E-4AA9-814D-05D26CD43E36}" type="VALUE">
                      <a:rPr lang="en-US" altLang="ja-JP" b="1">
                        <a:solidFill>
                          <a:srgbClr val="52BBCE"/>
                        </a:solidFill>
                      </a:rPr>
                      <a:pPr>
                        <a:defRPr lang="ja-JP">
                          <a:solidFill>
                            <a:srgbClr val="52BBCE"/>
                          </a:solidFill>
                        </a:defRPr>
                      </a:pPr>
                      <a:t>[値]</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lang="ja-JP" sz="1600" b="0" i="0" u="none" strike="noStrike" kern="1200" baseline="0">
                      <a:solidFill>
                        <a:srgbClr val="52BBCE"/>
                      </a:solidFill>
                      <a:latin typeface="+mn-lt"/>
                      <a:ea typeface="+mn-ea"/>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CBE5-4A38-BBEC-1A37746D1880}"/>
                </c:ext>
              </c:extLst>
            </c:dLbl>
            <c:dLbl>
              <c:idx val="2"/>
              <c:layout>
                <c:manualLayout>
                  <c:x val="2.1109419284809673E-2"/>
                  <c:y val="-8.1969001120934804E-3"/>
                </c:manualLayout>
              </c:layout>
              <c:spPr>
                <a:noFill/>
                <a:ln>
                  <a:noFill/>
                </a:ln>
                <a:effectLst/>
              </c:spPr>
              <c:txPr>
                <a:bodyPr rot="0" spcFirstLastPara="1" vertOverflow="ellipsis" vert="horz" wrap="square" lIns="38100" tIns="19050" rIns="38100" bIns="19050" anchor="ctr" anchorCtr="1">
                  <a:spAutoFit/>
                </a:bodyPr>
                <a:lstStyle/>
                <a:p>
                  <a:pPr>
                    <a:defRPr lang="ja-JP" sz="2400" b="1" i="0" u="none" strike="noStrike" kern="1200" baseline="0">
                      <a:solidFill>
                        <a:srgbClr val="35A16B"/>
                      </a:solidFill>
                      <a:latin typeface="+mn-lt"/>
                      <a:ea typeface="+mn-ea"/>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15:layout>
                    <c:manualLayout>
                      <c:w val="0.35921938129409631"/>
                      <c:h val="0.25246654018850717"/>
                    </c:manualLayout>
                  </c15:layout>
                </c:ext>
                <c:ext xmlns:c16="http://schemas.microsoft.com/office/drawing/2014/chart" uri="{C3380CC4-5D6E-409C-BE32-E72D297353CC}">
                  <c16:uniqueId val="{00000001-C735-4539-BCEF-E54B6FDD31A9}"/>
                </c:ext>
              </c:extLst>
            </c:dLbl>
            <c:dLbl>
              <c:idx val="3"/>
              <c:tx>
                <c:rich>
                  <a:bodyPr rot="0" spcFirstLastPara="1" vertOverflow="ellipsis" vert="horz" wrap="square" lIns="38100" tIns="19050" rIns="38100" bIns="19050" anchor="ctr" anchorCtr="1">
                    <a:spAutoFit/>
                  </a:bodyPr>
                  <a:lstStyle/>
                  <a:p>
                    <a:pPr>
                      <a:defRPr lang="ja-JP" sz="1600" b="0" i="0" u="none" strike="noStrike" kern="1200" baseline="0">
                        <a:solidFill>
                          <a:srgbClr val="35A16B"/>
                        </a:solidFill>
                        <a:latin typeface="+mn-lt"/>
                        <a:ea typeface="+mn-ea"/>
                        <a:cs typeface="+mn-cs"/>
                      </a:defRPr>
                    </a:pPr>
                    <a:fld id="{EE49E5A0-DC1A-4A50-BD94-B76390509A75}" type="VALUE">
                      <a:rPr lang="en-US" altLang="ja-JP" b="1"/>
                      <a:pPr>
                        <a:defRPr lang="ja-JP">
                          <a:solidFill>
                            <a:srgbClr val="35A16B"/>
                          </a:solidFill>
                        </a:defRPr>
                      </a:pPr>
                      <a:t>[値]</a:t>
                    </a:fld>
                    <a:endParaRPr lang="ja-JP" altLang="en-US"/>
                  </a:p>
                </c:rich>
              </c:tx>
              <c:spPr>
                <a:noFill/>
                <a:ln>
                  <a:noFill/>
                </a:ln>
                <a:effectLst/>
              </c:spPr>
              <c:txPr>
                <a:bodyPr rot="0" spcFirstLastPara="1" vertOverflow="ellipsis" vert="horz" wrap="square" lIns="38100" tIns="19050" rIns="38100" bIns="19050" anchor="ctr" anchorCtr="1">
                  <a:spAutoFit/>
                </a:bodyPr>
                <a:lstStyle/>
                <a:p>
                  <a:pPr>
                    <a:defRPr lang="ja-JP" sz="1600" b="0" i="0" u="none" strike="noStrike" kern="1200" baseline="0">
                      <a:solidFill>
                        <a:srgbClr val="35A16B"/>
                      </a:solidFill>
                      <a:latin typeface="+mn-lt"/>
                      <a:ea typeface="+mn-ea"/>
                      <a:cs typeface="+mn-cs"/>
                    </a:defRPr>
                  </a:pPr>
                  <a:endParaRPr lang="ja-JP"/>
                </a:p>
              </c:txPr>
              <c:dLblPos val="out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70FA-44DA-AD02-F5424128DFFC}"/>
                </c:ext>
              </c:extLst>
            </c:dLbl>
            <c:dLbl>
              <c:idx val="4"/>
              <c:spPr>
                <a:noFill/>
                <a:ln>
                  <a:noFill/>
                </a:ln>
                <a:effectLst/>
              </c:spPr>
              <c:txPr>
                <a:bodyPr rot="0" spcFirstLastPara="1" vertOverflow="ellipsis" vert="horz" wrap="square" lIns="38100" tIns="19050" rIns="38100" bIns="19050" anchor="ctr" anchorCtr="1">
                  <a:spAutoFit/>
                </a:bodyPr>
                <a:lstStyle/>
                <a:p>
                  <a:pPr>
                    <a:defRPr lang="ja-JP" sz="1600" b="0" i="0" u="none" strike="noStrike" kern="1200" baseline="0">
                      <a:solidFill>
                        <a:srgbClr val="FF9900"/>
                      </a:solidFill>
                      <a:latin typeface="+mn-lt"/>
                      <a:ea typeface="+mn-ea"/>
                      <a:cs typeface="+mn-cs"/>
                    </a:defRPr>
                  </a:pPr>
                  <a:endParaRPr lang="ja-JP"/>
                </a:p>
              </c:txPr>
              <c:dLblPos val="outEnd"/>
              <c:showLegendKey val="0"/>
              <c:showVal val="1"/>
              <c:showCatName val="0"/>
              <c:showSerName val="0"/>
              <c:showPercent val="0"/>
              <c:showBubbleSize val="0"/>
              <c:extLst>
                <c:ext xmlns:c16="http://schemas.microsoft.com/office/drawing/2014/chart" uri="{C3380CC4-5D6E-409C-BE32-E72D297353CC}">
                  <c16:uniqueId val="{00000003-70FA-44DA-AD02-F5424128DFFC}"/>
                </c:ext>
              </c:extLst>
            </c:dLbl>
            <c:spPr>
              <a:noFill/>
              <a:ln>
                <a:noFill/>
              </a:ln>
              <a:effectLst/>
            </c:spPr>
            <c:txPr>
              <a:bodyPr rot="0" spcFirstLastPara="1" vertOverflow="ellipsis" vert="horz" wrap="square" lIns="38100" tIns="19050" rIns="38100" bIns="19050" anchor="ctr" anchorCtr="1">
                <a:spAutoFit/>
              </a:bodyPr>
              <a:lstStyle/>
              <a:p>
                <a:pPr>
                  <a:defRPr lang="ja-JP" sz="1600" b="0" i="0" u="none" strike="noStrike" kern="1200" baseline="0">
                    <a:solidFill>
                      <a:schemeClr val="tx1">
                        <a:lumMod val="75000"/>
                        <a:lumOff val="25000"/>
                      </a:schemeClr>
                    </a:solidFill>
                    <a:latin typeface="+mn-lt"/>
                    <a:ea typeface="+mn-ea"/>
                    <a:cs typeface="+mn-cs"/>
                  </a:defRPr>
                </a:pPr>
                <a:endParaRPr lang="ja-JP"/>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Sheet1!$B$2:$B$7</c:f>
              <c:numCache>
                <c:formatCode>General</c:formatCode>
                <c:ptCount val="6"/>
                <c:pt idx="0">
                  <c:v>34.9</c:v>
                </c:pt>
                <c:pt idx="1">
                  <c:v>31.9</c:v>
                </c:pt>
                <c:pt idx="2">
                  <c:v>28.1</c:v>
                </c:pt>
                <c:pt idx="3">
                  <c:v>2.6</c:v>
                </c:pt>
                <c:pt idx="4">
                  <c:v>1.7</c:v>
                </c:pt>
                <c:pt idx="5">
                  <c:v>0.9</c:v>
                </c:pt>
              </c:numCache>
            </c:numRef>
          </c:val>
          <c:extLst>
            <c:ext xmlns:c16="http://schemas.microsoft.com/office/drawing/2014/chart" uri="{C3380CC4-5D6E-409C-BE32-E72D297353CC}">
              <c16:uniqueId val="{00000002-C735-4539-BCEF-E54B6FDD31A9}"/>
            </c:ext>
          </c:extLst>
        </c:ser>
        <c:dLbls>
          <c:showLegendKey val="0"/>
          <c:showVal val="0"/>
          <c:showCatName val="0"/>
          <c:showSerName val="0"/>
          <c:showPercent val="0"/>
          <c:showBubbleSize val="0"/>
        </c:dLbls>
        <c:gapWidth val="100"/>
        <c:axId val="868679136"/>
        <c:axId val="868679680"/>
      </c:barChart>
      <c:catAx>
        <c:axId val="868679136"/>
        <c:scaling>
          <c:orientation val="minMax"/>
        </c:scaling>
        <c:delete val="1"/>
        <c:axPos val="l"/>
        <c:majorTickMark val="none"/>
        <c:minorTickMark val="none"/>
        <c:tickLblPos val="nextTo"/>
        <c:crossAx val="868679680"/>
        <c:crosses val="autoZero"/>
        <c:auto val="1"/>
        <c:lblAlgn val="ctr"/>
        <c:lblOffset val="100"/>
        <c:noMultiLvlLbl val="0"/>
      </c:catAx>
      <c:valAx>
        <c:axId val="868679680"/>
        <c:scaling>
          <c:orientation val="minMax"/>
          <c:max val="50"/>
          <c:min val="0"/>
        </c:scaling>
        <c:delete val="0"/>
        <c:axPos val="b"/>
        <c:majorGridlines>
          <c:spPr>
            <a:ln w="9525" cap="flat" cmpd="sng" algn="ctr">
              <a:solidFill>
                <a:srgbClr val="C8C8CB"/>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lang="ja-JP" sz="1600" b="1" i="0" u="none" strike="noStrike" kern="1200" baseline="0">
                <a:solidFill>
                  <a:schemeClr val="tx1">
                    <a:lumMod val="85000"/>
                    <a:lumOff val="15000"/>
                  </a:schemeClr>
                </a:solidFill>
                <a:latin typeface="+mn-lt"/>
                <a:ea typeface="+mn-ea"/>
                <a:cs typeface="+mn-cs"/>
              </a:defRPr>
            </a:pPr>
            <a:endParaRPr lang="ja-JP"/>
          </a:p>
        </c:txPr>
        <c:crossAx val="868679136"/>
        <c:crosses val="autoZero"/>
        <c:crossBetween val="between"/>
        <c:majorUnit val="10"/>
      </c:valAx>
      <c:spPr>
        <a:solidFill>
          <a:schemeClr val="bg1"/>
        </a:solidFill>
        <a:ln w="12700">
          <a:solidFill>
            <a:schemeClr val="tx1">
              <a:lumMod val="75000"/>
              <a:lumOff val="25000"/>
            </a:schemeClr>
          </a:solidFill>
        </a:ln>
        <a:effectLst/>
      </c:spPr>
    </c:plotArea>
    <c:plotVisOnly val="1"/>
    <c:dispBlanksAs val="gap"/>
    <c:showDLblsOverMax val="0"/>
  </c:chart>
  <c:spPr>
    <a:noFill/>
    <a:ln w="12700">
      <a:noFill/>
    </a:ln>
    <a:effectLst/>
  </c:spPr>
  <c:txPr>
    <a:bodyPr/>
    <a:lstStyle/>
    <a:p>
      <a:pPr>
        <a:defRPr sz="1600">
          <a:latin typeface="+mn-lt"/>
          <a:ea typeface="+mn-ea"/>
        </a:defRPr>
      </a:pPr>
      <a:endParaRPr lang="ja-JP"/>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spPr>
            <a:solidFill>
              <a:srgbClr val="E94716"/>
            </a:solidFill>
            <a:ln>
              <a:noFill/>
            </a:ln>
            <a:effectLst/>
          </c:spPr>
          <c:invertIfNegative val="0"/>
          <c:dPt>
            <c:idx val="0"/>
            <c:invertIfNegative val="0"/>
            <c:bubble3D val="0"/>
            <c:spPr>
              <a:solidFill>
                <a:srgbClr val="FF2800"/>
              </a:solidFill>
              <a:ln>
                <a:noFill/>
              </a:ln>
              <a:effectLst/>
            </c:spPr>
            <c:extLst>
              <c:ext xmlns:c16="http://schemas.microsoft.com/office/drawing/2014/chart" uri="{C3380CC4-5D6E-409C-BE32-E72D297353CC}">
                <c16:uniqueId val="{00000001-90AF-4867-82B5-91A3410A1AF0}"/>
              </c:ext>
            </c:extLst>
          </c:dPt>
          <c:dLbls>
            <c:dLbl>
              <c:idx val="0"/>
              <c:spPr>
                <a:noFill/>
                <a:ln>
                  <a:noFill/>
                </a:ln>
                <a:effectLst/>
              </c:spPr>
              <c:txPr>
                <a:bodyPr rot="0" spcFirstLastPara="1" vertOverflow="ellipsis" vert="horz" wrap="square" anchor="ctr" anchorCtr="1"/>
                <a:lstStyle/>
                <a:p>
                  <a:pPr>
                    <a:defRPr lang="ja-JP" sz="1600" b="1" i="0" u="none" strike="noStrike" kern="1200" baseline="0">
                      <a:solidFill>
                        <a:schemeClr val="bg1"/>
                      </a:solidFill>
                      <a:latin typeface="HGPｺﾞｼｯｸE" panose="020B0900000000000000" pitchFamily="50" charset="-128"/>
                      <a:ea typeface="HGPｺﾞｼｯｸE" panose="020B0900000000000000" pitchFamily="50" charset="-128"/>
                      <a:cs typeface="+mn-cs"/>
                    </a:defRPr>
                  </a:pPr>
                  <a:endParaRPr lang="ja-JP"/>
                </a:p>
              </c:txPr>
              <c:dLblPos val="ctr"/>
              <c:showLegendKey val="0"/>
              <c:showVal val="1"/>
              <c:showCatName val="0"/>
              <c:showSerName val="0"/>
              <c:showPercent val="0"/>
              <c:showBubbleSize val="0"/>
              <c:extLst>
                <c:ext xmlns:c16="http://schemas.microsoft.com/office/drawing/2014/chart" uri="{C3380CC4-5D6E-409C-BE32-E72D297353CC}">
                  <c16:uniqueId val="{00000001-90AF-4867-82B5-91A3410A1AF0}"/>
                </c:ext>
              </c:extLst>
            </c:dLbl>
            <c:spPr>
              <a:noFill/>
              <a:ln>
                <a:noFill/>
              </a:ln>
              <a:effectLst/>
            </c:spPr>
            <c:txPr>
              <a:bodyPr rot="0" spcFirstLastPara="1" vertOverflow="ellipsis" vert="horz" wrap="square" anchor="ctr" anchorCtr="1"/>
              <a:lstStyle/>
              <a:p>
                <a:pPr>
                  <a:defRPr lang="ja-JP" sz="1600" b="1" i="0" u="none" strike="noStrike" kern="1200" baseline="0">
                    <a:solidFill>
                      <a:schemeClr val="tx1">
                        <a:lumMod val="75000"/>
                        <a:lumOff val="25000"/>
                      </a:schemeClr>
                    </a:solidFill>
                    <a:latin typeface="HGPｺﾞｼｯｸE" panose="020B0900000000000000" pitchFamily="50" charset="-128"/>
                    <a:ea typeface="HGPｺﾞｼｯｸE" panose="020B0900000000000000"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Sheet2!$B$2</c:f>
              <c:numCache>
                <c:formatCode>0%</c:formatCode>
                <c:ptCount val="1"/>
                <c:pt idx="0">
                  <c:v>0.82</c:v>
                </c:pt>
              </c:numCache>
            </c:numRef>
          </c:val>
          <c:extLst>
            <c:ext xmlns:c16="http://schemas.microsoft.com/office/drawing/2014/chart" uri="{C3380CC4-5D6E-409C-BE32-E72D297353CC}">
              <c16:uniqueId val="{00000002-90AF-4867-82B5-91A3410A1AF0}"/>
            </c:ext>
          </c:extLst>
        </c:ser>
        <c:ser>
          <c:idx val="1"/>
          <c:order val="1"/>
          <c:spPr>
            <a:solidFill>
              <a:schemeClr val="bg1">
                <a:lumMod val="75000"/>
              </a:schemeClr>
            </a:solidFill>
            <a:ln>
              <a:noFill/>
            </a:ln>
            <a:effectLst/>
          </c:spPr>
          <c:invertIfNegative val="0"/>
          <c:dLbls>
            <c:spPr>
              <a:noFill/>
              <a:ln>
                <a:noFill/>
              </a:ln>
              <a:effectLst/>
            </c:spPr>
            <c:txPr>
              <a:bodyPr rot="0" spcFirstLastPara="1" vertOverflow="ellipsis" vert="horz" wrap="square" anchor="ctr" anchorCtr="1"/>
              <a:lstStyle/>
              <a:p>
                <a:pPr>
                  <a:defRPr lang="ja-JP" sz="1400" b="0" i="0" u="none" strike="noStrike" kern="1200" baseline="0">
                    <a:solidFill>
                      <a:schemeClr val="tx1">
                        <a:lumMod val="75000"/>
                        <a:lumOff val="25000"/>
                      </a:schemeClr>
                    </a:solidFill>
                    <a:latin typeface="HGPｺﾞｼｯｸE" panose="020B0900000000000000" pitchFamily="50" charset="-128"/>
                    <a:ea typeface="HGPｺﾞｼｯｸE" panose="020B0900000000000000" pitchFamily="50" charset="-128"/>
                    <a:cs typeface="+mn-cs"/>
                  </a:defRPr>
                </a:pPr>
                <a:endParaRPr lang="ja-JP"/>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val>
            <c:numRef>
              <c:f>Sheet2!$B$3</c:f>
              <c:numCache>
                <c:formatCode>0%</c:formatCode>
                <c:ptCount val="1"/>
                <c:pt idx="0">
                  <c:v>0.18</c:v>
                </c:pt>
              </c:numCache>
            </c:numRef>
          </c:val>
          <c:extLst>
            <c:ext xmlns:c16="http://schemas.microsoft.com/office/drawing/2014/chart" uri="{C3380CC4-5D6E-409C-BE32-E72D297353CC}">
              <c16:uniqueId val="{00000003-90AF-4867-82B5-91A3410A1AF0}"/>
            </c:ext>
          </c:extLst>
        </c:ser>
        <c:dLbls>
          <c:dLblPos val="ctr"/>
          <c:showLegendKey val="0"/>
          <c:showVal val="1"/>
          <c:showCatName val="0"/>
          <c:showSerName val="0"/>
          <c:showPercent val="0"/>
          <c:showBubbleSize val="0"/>
        </c:dLbls>
        <c:gapWidth val="100"/>
        <c:overlap val="100"/>
        <c:axId val="868676960"/>
        <c:axId val="868675872"/>
      </c:barChart>
      <c:catAx>
        <c:axId val="868676960"/>
        <c:scaling>
          <c:orientation val="minMax"/>
        </c:scaling>
        <c:delete val="1"/>
        <c:axPos val="b"/>
        <c:majorTickMark val="none"/>
        <c:minorTickMark val="none"/>
        <c:tickLblPos val="nextTo"/>
        <c:crossAx val="868675872"/>
        <c:crosses val="autoZero"/>
        <c:auto val="1"/>
        <c:lblAlgn val="ctr"/>
        <c:lblOffset val="100"/>
        <c:noMultiLvlLbl val="0"/>
      </c:catAx>
      <c:valAx>
        <c:axId val="868675872"/>
        <c:scaling>
          <c:orientation val="minMax"/>
          <c:max val="1"/>
        </c:scaling>
        <c:delete val="0"/>
        <c:axPos val="l"/>
        <c:majorGridlines>
          <c:spPr>
            <a:ln w="9525" cap="flat" cmpd="sng" algn="ctr">
              <a:solidFill>
                <a:schemeClr val="tx1">
                  <a:lumMod val="75000"/>
                  <a:lumOff val="2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lang="ja-JP" sz="1600" b="1" i="0" u="none" strike="noStrike" kern="1200" baseline="0">
                <a:solidFill>
                  <a:schemeClr val="tx1">
                    <a:lumMod val="75000"/>
                    <a:lumOff val="25000"/>
                  </a:schemeClr>
                </a:solidFill>
                <a:latin typeface="HGPｺﾞｼｯｸE" panose="020B0900000000000000" pitchFamily="50" charset="-128"/>
                <a:ea typeface="HGPｺﾞｼｯｸE" panose="020B0900000000000000" pitchFamily="50" charset="-128"/>
                <a:cs typeface="+mn-cs"/>
              </a:defRPr>
            </a:pPr>
            <a:endParaRPr lang="ja-JP"/>
          </a:p>
        </c:txPr>
        <c:crossAx val="868676960"/>
        <c:crosses val="autoZero"/>
        <c:crossBetween val="between"/>
        <c:majorUnit val="0.2"/>
      </c:valAx>
      <c:spPr>
        <a:solidFill>
          <a:schemeClr val="bg1"/>
        </a:solidFill>
        <a:ln>
          <a:noFill/>
        </a:ln>
        <a:effectLst/>
      </c:spPr>
    </c:plotArea>
    <c:plotVisOnly val="1"/>
    <c:dispBlanksAs val="gap"/>
    <c:showDLblsOverMax val="0"/>
  </c:chart>
  <c:spPr>
    <a:noFill/>
    <a:ln>
      <a:noFill/>
    </a:ln>
    <a:effectLst/>
  </c:spPr>
  <c:txPr>
    <a:bodyPr/>
    <a:lstStyle/>
    <a:p>
      <a:pPr>
        <a:defRPr sz="1600" b="1">
          <a:solidFill>
            <a:schemeClr val="tx1">
              <a:lumMod val="75000"/>
              <a:lumOff val="25000"/>
            </a:schemeClr>
          </a:solidFill>
        </a:defRPr>
      </a:pPr>
      <a:endParaRPr lang="ja-JP"/>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2"/>
            <a:ext cx="3078428" cy="513508"/>
          </a:xfrm>
          <a:prstGeom prst="rect">
            <a:avLst/>
          </a:prstGeom>
        </p:spPr>
        <p:txBody>
          <a:bodyPr vert="horz" lIns="96646" tIns="48324" rIns="96646" bIns="48324" rtlCol="0"/>
          <a:lstStyle>
            <a:lvl1pPr algn="l">
              <a:defRPr sz="1200"/>
            </a:lvl1pPr>
          </a:lstStyle>
          <a:p>
            <a:endParaRPr kumimoji="1" lang="ja-JP" altLang="en-US"/>
          </a:p>
        </p:txBody>
      </p:sp>
      <p:sp>
        <p:nvSpPr>
          <p:cNvPr id="3" name="日付プレースホルダー 2"/>
          <p:cNvSpPr>
            <a:spLocks noGrp="1"/>
          </p:cNvSpPr>
          <p:nvPr>
            <p:ph type="dt" idx="1"/>
          </p:nvPr>
        </p:nvSpPr>
        <p:spPr>
          <a:xfrm>
            <a:off x="4023992" y="2"/>
            <a:ext cx="3078428" cy="513508"/>
          </a:xfrm>
          <a:prstGeom prst="rect">
            <a:avLst/>
          </a:prstGeom>
        </p:spPr>
        <p:txBody>
          <a:bodyPr vert="horz" lIns="96646" tIns="48324" rIns="96646" bIns="48324" rtlCol="0"/>
          <a:lstStyle>
            <a:lvl1pPr algn="r">
              <a:defRPr sz="1200"/>
            </a:lvl1pPr>
          </a:lstStyle>
          <a:p>
            <a:fld id="{C87A3B37-E30C-487D-9753-1CF78439F3EA}" type="datetimeFigureOut">
              <a:rPr kumimoji="1" lang="ja-JP" altLang="en-US" smtClean="0"/>
              <a:t>2021/3/18</a:t>
            </a:fld>
            <a:endParaRPr kumimoji="1" lang="ja-JP" altLang="en-US"/>
          </a:p>
        </p:txBody>
      </p:sp>
      <p:sp>
        <p:nvSpPr>
          <p:cNvPr id="4" name="スライド イメージ プレースホルダー 3"/>
          <p:cNvSpPr>
            <a:spLocks noGrp="1" noRot="1" noChangeAspect="1"/>
          </p:cNvSpPr>
          <p:nvPr>
            <p:ph type="sldImg" idx="2"/>
          </p:nvPr>
        </p:nvSpPr>
        <p:spPr>
          <a:xfrm>
            <a:off x="479425" y="1277938"/>
            <a:ext cx="6145213" cy="3455987"/>
          </a:xfrm>
          <a:prstGeom prst="rect">
            <a:avLst/>
          </a:prstGeom>
          <a:noFill/>
          <a:ln w="12700">
            <a:solidFill>
              <a:prstClr val="black"/>
            </a:solidFill>
          </a:ln>
        </p:spPr>
        <p:txBody>
          <a:bodyPr vert="horz" lIns="96646" tIns="48324" rIns="96646" bIns="48324" rtlCol="0" anchor="ctr"/>
          <a:lstStyle/>
          <a:p>
            <a:endParaRPr lang="ja-JP" altLang="en-US"/>
          </a:p>
        </p:txBody>
      </p:sp>
      <p:sp>
        <p:nvSpPr>
          <p:cNvPr id="5" name="ノート プレースホルダー 4"/>
          <p:cNvSpPr>
            <a:spLocks noGrp="1"/>
          </p:cNvSpPr>
          <p:nvPr>
            <p:ph type="body" sz="quarter" idx="3"/>
          </p:nvPr>
        </p:nvSpPr>
        <p:spPr>
          <a:xfrm>
            <a:off x="710407" y="4925408"/>
            <a:ext cx="5683250" cy="4029879"/>
          </a:xfrm>
          <a:prstGeom prst="rect">
            <a:avLst/>
          </a:prstGeom>
        </p:spPr>
        <p:txBody>
          <a:bodyPr vert="horz" lIns="96646" tIns="48324" rIns="96646" bIns="48324"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721107"/>
            <a:ext cx="3078428" cy="513507"/>
          </a:xfrm>
          <a:prstGeom prst="rect">
            <a:avLst/>
          </a:prstGeom>
        </p:spPr>
        <p:txBody>
          <a:bodyPr vert="horz" lIns="96646" tIns="48324" rIns="96646" bIns="48324"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4023992" y="9721107"/>
            <a:ext cx="3078428" cy="513507"/>
          </a:xfrm>
          <a:prstGeom prst="rect">
            <a:avLst/>
          </a:prstGeom>
        </p:spPr>
        <p:txBody>
          <a:bodyPr vert="horz" lIns="96646" tIns="48324" rIns="96646" bIns="48324" rtlCol="0" anchor="b"/>
          <a:lstStyle>
            <a:lvl1pPr algn="r">
              <a:defRPr sz="1200"/>
            </a:lvl1pPr>
          </a:lstStyle>
          <a:p>
            <a:fld id="{BD714C31-B349-4D4B-83C2-D33155C120EE}" type="slidenum">
              <a:rPr kumimoji="1" lang="ja-JP" altLang="en-US" smtClean="0"/>
              <a:t>‹#›</a:t>
            </a:fld>
            <a:endParaRPr kumimoji="1" lang="ja-JP" altLang="en-US"/>
          </a:p>
        </p:txBody>
      </p:sp>
    </p:spTree>
    <p:extLst>
      <p:ext uri="{BB962C8B-B14F-4D97-AF65-F5344CB8AC3E}">
        <p14:creationId xmlns:p14="http://schemas.microsoft.com/office/powerpoint/2010/main" val="197786917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www.tfd.metro.tokyo.jp/kk/pdf-data/21k-st05.pdf"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5"/>
          </p:nvPr>
        </p:nvSpPr>
        <p:spPr/>
        <p:txBody>
          <a:bodyPr/>
          <a:lstStyle/>
          <a:p>
            <a:endParaRPr lang="en-US" altLang="ja-JP" dirty="0"/>
          </a:p>
          <a:p>
            <a:endParaRPr lang="ja-JP" altLang="en-US" dirty="0"/>
          </a:p>
        </p:txBody>
      </p:sp>
      <p:sp>
        <p:nvSpPr>
          <p:cNvPr id="6" name="スライド イメージ プレースホルダー 5"/>
          <p:cNvSpPr>
            <a:spLocks noGrp="1" noRot="1" noChangeAspect="1"/>
          </p:cNvSpPr>
          <p:nvPr>
            <p:ph type="sldImg"/>
          </p:nvPr>
        </p:nvSpPr>
        <p:spPr>
          <a:xfrm>
            <a:off x="566738" y="803275"/>
            <a:ext cx="5970587" cy="3357563"/>
          </a:xfrm>
        </p:spPr>
      </p:sp>
      <p:sp>
        <p:nvSpPr>
          <p:cNvPr id="7" name="ノート プレースホルダー 6"/>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34314564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a:xfrm>
            <a:off x="710407" y="4765726"/>
            <a:ext cx="5683250" cy="4029879"/>
          </a:xfrm>
        </p:spPr>
        <p:txBody>
          <a:bodyPr/>
          <a:lstStyle/>
          <a:p>
            <a:r>
              <a:rPr lang="en-US" altLang="ja-JP" dirty="0"/>
              <a:t>【</a:t>
            </a:r>
            <a:r>
              <a:rPr lang="ja-JP" altLang="en-US" dirty="0"/>
              <a:t>補足説明</a:t>
            </a:r>
            <a:r>
              <a:rPr lang="en-US" altLang="ja-JP" dirty="0"/>
              <a:t>】</a:t>
            </a:r>
          </a:p>
          <a:p>
            <a:pPr marL="181212" indent="-181212">
              <a:buFont typeface="Arial" panose="020B0604020202020204" pitchFamily="34" charset="0"/>
              <a:buChar char="•"/>
            </a:pPr>
            <a:r>
              <a:rPr lang="ja-JP" altLang="en-US" dirty="0"/>
              <a:t>本スライドの赤枠の内容は、研修を行う地域で発生が想定されている風水害の被害想定の情報に置き換えて下さい。</a:t>
            </a:r>
            <a:endParaRPr lang="en-US" altLang="ja-JP" dirty="0"/>
          </a:p>
          <a:p>
            <a:endParaRPr lang="en-US" altLang="ja-JP" dirty="0"/>
          </a:p>
          <a:p>
            <a:pPr marL="181212" indent="-181212">
              <a:buFont typeface="Arial" panose="020B0604020202020204" pitchFamily="34" charset="0"/>
              <a:buChar char="•"/>
            </a:pPr>
            <a:r>
              <a:rPr lang="ja-JP" altLang="en-US" dirty="0"/>
              <a:t>自地域で想定されている風水害における主な被害の概要について説明します。</a:t>
            </a:r>
          </a:p>
        </p:txBody>
      </p:sp>
      <p:sp>
        <p:nvSpPr>
          <p:cNvPr id="7" name="スライド イメージ プレースホルダー 6">
            <a:extLst>
              <a:ext uri="{FF2B5EF4-FFF2-40B4-BE49-F238E27FC236}">
                <a16:creationId xmlns:a16="http://schemas.microsoft.com/office/drawing/2014/main" id="{C2B948EF-022F-4F21-9D09-06AE7D729C12}"/>
              </a:ext>
            </a:extLst>
          </p:cNvPr>
          <p:cNvSpPr>
            <a:spLocks noGrp="1" noRot="1" noChangeAspect="1"/>
          </p:cNvSpPr>
          <p:nvPr>
            <p:ph type="sldImg"/>
          </p:nvPr>
        </p:nvSpPr>
        <p:spPr>
          <a:xfrm>
            <a:off x="560388" y="942975"/>
            <a:ext cx="5854700" cy="3294063"/>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414993" y="9063925"/>
            <a:ext cx="2978664" cy="548543"/>
          </a:xfrm>
        </p:spPr>
        <p:txBody>
          <a:bodyPr/>
          <a:lstStyle/>
          <a:p>
            <a:r>
              <a:rPr lang="en-US" altLang="ja-JP" dirty="0"/>
              <a:t>7</a:t>
            </a:r>
            <a:endParaRPr kumimoji="1" lang="ja-JP" altLang="en-US" dirty="0"/>
          </a:p>
        </p:txBody>
      </p:sp>
    </p:spTree>
    <p:extLst>
      <p:ext uri="{BB962C8B-B14F-4D97-AF65-F5344CB8AC3E}">
        <p14:creationId xmlns:p14="http://schemas.microsoft.com/office/powerpoint/2010/main" val="6822463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a:xfrm>
            <a:off x="617175" y="4503390"/>
            <a:ext cx="5776481" cy="4029879"/>
          </a:xfrm>
        </p:spPr>
        <p:txBody>
          <a:bodyPr/>
          <a:lstStyle/>
          <a:p>
            <a:r>
              <a:rPr lang="en-US" altLang="ja-JP" dirty="0"/>
              <a:t>【</a:t>
            </a:r>
            <a:r>
              <a:rPr lang="ja-JP" altLang="en-US" dirty="0"/>
              <a:t>補足説明</a:t>
            </a:r>
            <a:r>
              <a:rPr lang="en-US" altLang="ja-JP" dirty="0"/>
              <a:t>】</a:t>
            </a:r>
          </a:p>
          <a:p>
            <a:r>
              <a:rPr lang="ja-JP" altLang="en-US" dirty="0"/>
              <a:t>木津川の浸水想定区域の更新等に伴い、平成</a:t>
            </a:r>
            <a:r>
              <a:rPr lang="en-US" altLang="ja-JP" dirty="0"/>
              <a:t>30</a:t>
            </a:r>
            <a:r>
              <a:rPr lang="ja-JP" altLang="en-US" dirty="0"/>
              <a:t>年</a:t>
            </a:r>
            <a:r>
              <a:rPr lang="en-US" altLang="ja-JP" dirty="0"/>
              <a:t>9</a:t>
            </a:r>
            <a:r>
              <a:rPr lang="ja-JP" altLang="en-US" dirty="0"/>
              <a:t>月に八幡市防災ハザードマップの更新を行いました。各地区ごとに住民のご自宅にお届けしています。</a:t>
            </a:r>
          </a:p>
          <a:p>
            <a:pPr marL="183459" indent="-183459">
              <a:buFont typeface="Arial" panose="020B0604020202020204" pitchFamily="34" charset="0"/>
              <a:buChar char="•"/>
            </a:pPr>
            <a:endParaRPr lang="ja-JP" altLang="en-US" dirty="0"/>
          </a:p>
          <a:p>
            <a:pPr marL="183459" indent="-183459">
              <a:buFont typeface="Arial" panose="020B0604020202020204" pitchFamily="34" charset="0"/>
              <a:buChar char="•"/>
            </a:pPr>
            <a:r>
              <a:rPr lang="ja-JP" altLang="en-US" dirty="0"/>
              <a:t>ハザードマップには、災害発生時に身を守る方法、避難情報の入手方法、市内における災害の記録、浸水想定区域図、各小学校区ごとに避難場所や警戒区域等を掲載しています。</a:t>
            </a:r>
          </a:p>
          <a:p>
            <a:pPr marL="183459" indent="-183459">
              <a:buFont typeface="Arial" panose="020B0604020202020204" pitchFamily="34" charset="0"/>
              <a:buChar char="•"/>
            </a:pPr>
            <a:endParaRPr lang="ja-JP" altLang="en-US" dirty="0"/>
          </a:p>
          <a:p>
            <a:pPr marL="183459" indent="-183459">
              <a:buFont typeface="Arial" panose="020B0604020202020204" pitchFamily="34" charset="0"/>
              <a:buChar char="•"/>
            </a:pPr>
            <a:r>
              <a:rPr lang="ja-JP" altLang="en-US" dirty="0"/>
              <a:t>平時よりハザードマップにてお住まいの地域の避難場所や注意すべき災害の種類等を必ずご確認いただき、緊急時に迅速な避難行動をとることができるよう備えていただく目的で作成・配布しております。</a:t>
            </a:r>
          </a:p>
          <a:p>
            <a:pPr marL="183459" indent="-183459">
              <a:buFont typeface="Arial" panose="020B0604020202020204" pitchFamily="34" charset="0"/>
              <a:buChar char="•"/>
            </a:pPr>
            <a:endParaRPr lang="en-US" altLang="ja-JP" dirty="0"/>
          </a:p>
          <a:p>
            <a:pPr marL="183459" indent="-183459">
              <a:buFont typeface="Arial" panose="020B0604020202020204" pitchFamily="34" charset="0"/>
              <a:buChar char="•"/>
            </a:pPr>
            <a:r>
              <a:rPr lang="ja-JP" altLang="en-US" dirty="0"/>
              <a:t>八幡市選定理由</a:t>
            </a:r>
          </a:p>
          <a:p>
            <a:r>
              <a:rPr lang="ja-JP" altLang="en-US" dirty="0"/>
              <a:t>　　　→　府内においても活発に自主防災組織の活動が行われており、</a:t>
            </a:r>
          </a:p>
          <a:p>
            <a:r>
              <a:rPr lang="ja-JP" altLang="en-US" dirty="0"/>
              <a:t>　　　　今回の研修会の実施に当たっても積極的な姿勢であったため。</a:t>
            </a:r>
          </a:p>
        </p:txBody>
      </p:sp>
      <p:sp>
        <p:nvSpPr>
          <p:cNvPr id="4" name="スライド番号プレースホルダー 3"/>
          <p:cNvSpPr>
            <a:spLocks noGrp="1"/>
          </p:cNvSpPr>
          <p:nvPr>
            <p:ph type="sldNum" sz="quarter" idx="5"/>
          </p:nvPr>
        </p:nvSpPr>
        <p:spPr>
          <a:xfrm>
            <a:off x="3315229" y="9295298"/>
            <a:ext cx="3078428" cy="513507"/>
          </a:xfrm>
        </p:spPr>
        <p:txBody>
          <a:bodyPr/>
          <a:lstStyle/>
          <a:p>
            <a:r>
              <a:rPr lang="en-US" altLang="ja-JP" dirty="0"/>
              <a:t>8</a:t>
            </a:r>
            <a:endParaRPr lang="ja-JP" altLang="en-US" dirty="0"/>
          </a:p>
        </p:txBody>
      </p:sp>
      <p:sp>
        <p:nvSpPr>
          <p:cNvPr id="7" name="スライド イメージ プレースホルダー 6">
            <a:extLst>
              <a:ext uri="{FF2B5EF4-FFF2-40B4-BE49-F238E27FC236}">
                <a16:creationId xmlns:a16="http://schemas.microsoft.com/office/drawing/2014/main" id="{C2B948EF-022F-4F21-9D09-06AE7D729C12}"/>
              </a:ext>
            </a:extLst>
          </p:cNvPr>
          <p:cNvSpPr>
            <a:spLocks noGrp="1" noRot="1" noChangeAspect="1"/>
          </p:cNvSpPr>
          <p:nvPr>
            <p:ph type="sldImg"/>
          </p:nvPr>
        </p:nvSpPr>
        <p:spPr>
          <a:xfrm>
            <a:off x="681038" y="768350"/>
            <a:ext cx="5891212" cy="3313113"/>
          </a:xfrm>
        </p:spPr>
      </p:sp>
    </p:spTree>
    <p:extLst>
      <p:ext uri="{BB962C8B-B14F-4D97-AF65-F5344CB8AC3E}">
        <p14:creationId xmlns:p14="http://schemas.microsoft.com/office/powerpoint/2010/main" val="14238049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81212" indent="-181212">
              <a:buFont typeface="Arial" panose="020B0604020202020204" pitchFamily="34" charset="0"/>
              <a:buChar char="•"/>
            </a:pPr>
            <a:r>
              <a:rPr lang="ja-JP" altLang="en-US" dirty="0"/>
              <a:t>受講者に、「地震発生時に、私たちが住む地域にはどのような被害が想定されているでしょうか？」と投げかけます。</a:t>
            </a:r>
            <a:endParaRPr lang="en-US" altLang="ja-JP" dirty="0"/>
          </a:p>
          <a:p>
            <a:r>
              <a:rPr lang="ja-JP" altLang="en-US" dirty="0"/>
              <a:t>（何人かの受講者を指名して、答えてもらってもよいでしょう。）</a:t>
            </a:r>
            <a:endParaRPr lang="en-US" altLang="ja-JP" dirty="0"/>
          </a:p>
          <a:p>
            <a:pPr marL="181212" indent="-181212">
              <a:buFont typeface="Arial" panose="020B0604020202020204" pitchFamily="34" charset="0"/>
              <a:buChar char="•"/>
            </a:pPr>
            <a:r>
              <a:rPr lang="ja-JP" altLang="en-US" dirty="0"/>
              <a:t>「地震災害における地域の危険について、科学的なデータである被害想定やハザードマップを使って確認していきましょう」と、次のワークショップにつなげます。</a:t>
            </a:r>
            <a:endParaRPr lang="en-US" altLang="ja-JP" dirty="0"/>
          </a:p>
        </p:txBody>
      </p:sp>
      <p:sp>
        <p:nvSpPr>
          <p:cNvPr id="7" name="スライド イメージ プレースホルダー 6">
            <a:extLst>
              <a:ext uri="{FF2B5EF4-FFF2-40B4-BE49-F238E27FC236}">
                <a16:creationId xmlns:a16="http://schemas.microsoft.com/office/drawing/2014/main" id="{0DA69F84-6837-468A-BB6A-2A9A01D8C14A}"/>
              </a:ext>
            </a:extLst>
          </p:cNvPr>
          <p:cNvSpPr>
            <a:spLocks noGrp="1" noRot="1" noChangeAspect="1"/>
          </p:cNvSpPr>
          <p:nvPr>
            <p:ph type="sldImg"/>
          </p:nvPr>
        </p:nvSpPr>
        <p:spPr>
          <a:xfrm>
            <a:off x="619125" y="865188"/>
            <a:ext cx="5859463" cy="3295650"/>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414993" y="9063925"/>
            <a:ext cx="2978664" cy="548543"/>
          </a:xfrm>
        </p:spPr>
        <p:txBody>
          <a:bodyPr/>
          <a:lstStyle/>
          <a:p>
            <a:r>
              <a:rPr lang="en-US" altLang="ja-JP" dirty="0"/>
              <a:t>9</a:t>
            </a:r>
            <a:endParaRPr kumimoji="1" lang="ja-JP" altLang="en-US" dirty="0"/>
          </a:p>
        </p:txBody>
      </p:sp>
    </p:spTree>
    <p:extLst>
      <p:ext uri="{BB962C8B-B14F-4D97-AF65-F5344CB8AC3E}">
        <p14:creationId xmlns:p14="http://schemas.microsoft.com/office/powerpoint/2010/main" val="35364085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a:xfrm>
            <a:off x="663734" y="4868379"/>
            <a:ext cx="5683250" cy="4029879"/>
          </a:xfrm>
        </p:spPr>
        <p:txBody>
          <a:bodyPr/>
          <a:lstStyle/>
          <a:p>
            <a:r>
              <a:rPr lang="en-US" altLang="ja-JP" dirty="0"/>
              <a:t>【</a:t>
            </a:r>
            <a:r>
              <a:rPr lang="ja-JP" altLang="en-US" dirty="0"/>
              <a:t>補足説明</a:t>
            </a:r>
            <a:r>
              <a:rPr lang="en-US" altLang="ja-JP" dirty="0"/>
              <a:t>】</a:t>
            </a:r>
          </a:p>
          <a:p>
            <a:pPr marL="181212" indent="-181212">
              <a:buFont typeface="Arial" panose="020B0604020202020204" pitchFamily="34" charset="0"/>
              <a:buChar char="•"/>
            </a:pPr>
            <a:r>
              <a:rPr lang="ja-JP" altLang="en-US" dirty="0"/>
              <a:t>次の資料を、受講者一人一人に配布します。</a:t>
            </a:r>
            <a:endParaRPr lang="en-US" altLang="ja-JP" dirty="0"/>
          </a:p>
          <a:p>
            <a:pPr lvl="1"/>
            <a:r>
              <a:rPr lang="ja-JP" altLang="en-US" dirty="0"/>
              <a:t>自地域の「地震被害想定」</a:t>
            </a:r>
            <a:endParaRPr lang="en-US" altLang="ja-JP" dirty="0"/>
          </a:p>
          <a:p>
            <a:pPr lvl="1"/>
            <a:r>
              <a:rPr lang="ja-JP" altLang="en-US" dirty="0"/>
              <a:t>自地域の地震に関する「ハザードマップ」（震度分布図、液状化の危険度、建物倒壊危険度、火災発生危険度など）</a:t>
            </a:r>
            <a:endParaRPr lang="en-US" altLang="ja-JP" dirty="0"/>
          </a:p>
          <a:p>
            <a:pPr lvl="1"/>
            <a:r>
              <a:rPr lang="ja-JP" altLang="en-US" dirty="0"/>
              <a:t>補助教材の「ワークシート（地震）」（別添）</a:t>
            </a:r>
            <a:endParaRPr lang="en-US" altLang="ja-JP" dirty="0"/>
          </a:p>
          <a:p>
            <a:endParaRPr lang="en-US" altLang="ja-JP" dirty="0"/>
          </a:p>
          <a:p>
            <a:pPr marL="181212" indent="-181212">
              <a:buFont typeface="Arial" panose="020B0604020202020204" pitchFamily="34" charset="0"/>
              <a:buChar char="•"/>
            </a:pPr>
            <a:r>
              <a:rPr lang="ja-JP" altLang="en-US" dirty="0"/>
              <a:t>以下の順番でワークシートへの書き込みを促します。</a:t>
            </a:r>
            <a:endParaRPr lang="en-US" altLang="ja-JP" dirty="0"/>
          </a:p>
          <a:p>
            <a:pPr marL="181212" indent="-181212">
              <a:buFont typeface="Arial" panose="020B0604020202020204" pitchFamily="34" charset="0"/>
              <a:buChar char="•"/>
            </a:pPr>
            <a:r>
              <a:rPr lang="ja-JP" altLang="en-US" dirty="0"/>
              <a:t>震度分布図を見て、想定震度を確認し記述する。</a:t>
            </a:r>
            <a:endParaRPr lang="en-US" altLang="ja-JP" dirty="0"/>
          </a:p>
          <a:p>
            <a:pPr marL="181212" indent="-181212">
              <a:buFont typeface="Arial" panose="020B0604020202020204" pitchFamily="34" charset="0"/>
              <a:buChar char="•"/>
            </a:pPr>
            <a:r>
              <a:rPr lang="ja-JP" altLang="en-US" dirty="0"/>
              <a:t>ハザードマップを見て、地域の位置と範囲を確認する。</a:t>
            </a:r>
            <a:endParaRPr lang="en-US" altLang="ja-JP" dirty="0"/>
          </a:p>
          <a:p>
            <a:pPr marL="181212" indent="-181212">
              <a:buFont typeface="Arial" panose="020B0604020202020204" pitchFamily="34" charset="0"/>
              <a:buChar char="•"/>
            </a:pPr>
            <a:r>
              <a:rPr lang="ja-JP" altLang="en-US" dirty="0"/>
              <a:t>津波の浸水エリアに入っているかどうかを確認し、あり・なしのどちらかに〇を記入。</a:t>
            </a:r>
            <a:endParaRPr lang="en-US" altLang="ja-JP" dirty="0"/>
          </a:p>
          <a:p>
            <a:pPr marL="181212" indent="-181212">
              <a:buFont typeface="Arial" panose="020B0604020202020204" pitchFamily="34" charset="0"/>
              <a:buChar char="•"/>
            </a:pPr>
            <a:r>
              <a:rPr lang="ja-JP" altLang="en-US" dirty="0"/>
              <a:t>津波の可能性が「あり」の場合は、ハザードマップから浸水深を把握し書き出す。津波到達時間もあれば書き出す。</a:t>
            </a:r>
            <a:endParaRPr lang="en-US" altLang="ja-JP" dirty="0"/>
          </a:p>
          <a:p>
            <a:pPr marL="181212" indent="-181212">
              <a:buFont typeface="Arial" panose="020B0604020202020204" pitchFamily="34" charset="0"/>
              <a:buChar char="•"/>
            </a:pPr>
            <a:r>
              <a:rPr lang="ja-JP" altLang="en-US" dirty="0"/>
              <a:t>液状化の可能性について、あり・なしのどちらかに〇を記入。</a:t>
            </a:r>
            <a:endParaRPr lang="en-US" altLang="ja-JP" dirty="0"/>
          </a:p>
          <a:p>
            <a:pPr marL="181212" indent="-181212">
              <a:buFont typeface="Arial" panose="020B0604020202020204" pitchFamily="34" charset="0"/>
              <a:buChar char="•"/>
            </a:pPr>
            <a:r>
              <a:rPr lang="ja-JP" altLang="en-US" dirty="0"/>
              <a:t>その他に気づいた被害などがあれば書き出してもらう。</a:t>
            </a:r>
            <a:endParaRPr lang="en-US" altLang="ja-JP" dirty="0"/>
          </a:p>
          <a:p>
            <a:endParaRPr lang="en-US" altLang="ja-JP" dirty="0"/>
          </a:p>
        </p:txBody>
      </p:sp>
      <p:sp>
        <p:nvSpPr>
          <p:cNvPr id="7" name="スライド イメージ プレースホルダー 6">
            <a:extLst>
              <a:ext uri="{FF2B5EF4-FFF2-40B4-BE49-F238E27FC236}">
                <a16:creationId xmlns:a16="http://schemas.microsoft.com/office/drawing/2014/main" id="{575469DF-226D-4C88-ADA9-805A1097A39F}"/>
              </a:ext>
            </a:extLst>
          </p:cNvPr>
          <p:cNvSpPr>
            <a:spLocks noGrp="1" noRot="1" noChangeAspect="1"/>
          </p:cNvSpPr>
          <p:nvPr>
            <p:ph type="sldImg"/>
          </p:nvPr>
        </p:nvSpPr>
        <p:spPr>
          <a:xfrm>
            <a:off x="581025" y="1022350"/>
            <a:ext cx="5942013" cy="3341688"/>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436464" y="9172565"/>
            <a:ext cx="2978664" cy="548543"/>
          </a:xfrm>
        </p:spPr>
        <p:txBody>
          <a:bodyPr/>
          <a:lstStyle/>
          <a:p>
            <a:r>
              <a:rPr lang="en-US" altLang="ja-JP" dirty="0"/>
              <a:t>10</a:t>
            </a:r>
            <a:endParaRPr kumimoji="1" lang="ja-JP" altLang="en-US" dirty="0"/>
          </a:p>
        </p:txBody>
      </p:sp>
    </p:spTree>
    <p:extLst>
      <p:ext uri="{BB962C8B-B14F-4D97-AF65-F5344CB8AC3E}">
        <p14:creationId xmlns:p14="http://schemas.microsoft.com/office/powerpoint/2010/main" val="35102344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555625" y="992188"/>
            <a:ext cx="5632450" cy="3168650"/>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552032" y="9436214"/>
            <a:ext cx="2978664" cy="548543"/>
          </a:xfrm>
        </p:spPr>
        <p:txBody>
          <a:bodyPr/>
          <a:lstStyle/>
          <a:p>
            <a:r>
              <a:rPr kumimoji="1" lang="en-US" altLang="ja-JP" dirty="0"/>
              <a:t>11</a:t>
            </a:r>
            <a:endParaRPr kumimoji="1" lang="ja-JP" altLang="en-US" dirty="0"/>
          </a:p>
        </p:txBody>
      </p:sp>
    </p:spTree>
    <p:extLst>
      <p:ext uri="{BB962C8B-B14F-4D97-AF65-F5344CB8AC3E}">
        <p14:creationId xmlns:p14="http://schemas.microsoft.com/office/powerpoint/2010/main" val="8844855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a:xfrm>
            <a:off x="710407" y="4768780"/>
            <a:ext cx="5683250" cy="4029879"/>
          </a:xfrm>
        </p:spPr>
        <p:txBody>
          <a:bodyPr/>
          <a:lstStyle/>
          <a:p>
            <a:r>
              <a:rPr lang="en-US" altLang="ja-JP" dirty="0"/>
              <a:t>【</a:t>
            </a:r>
            <a:r>
              <a:rPr lang="ja-JP" altLang="en-US" dirty="0"/>
              <a:t>補足説明</a:t>
            </a:r>
            <a:r>
              <a:rPr lang="en-US" altLang="ja-JP" dirty="0"/>
              <a:t>】</a:t>
            </a:r>
          </a:p>
          <a:p>
            <a:pPr marL="181212" indent="-181212">
              <a:buFont typeface="Arial" panose="020B0604020202020204" pitchFamily="34" charset="0"/>
              <a:buChar char="•"/>
            </a:pPr>
            <a:r>
              <a:rPr lang="ja-JP" altLang="en-US" dirty="0"/>
              <a:t>自分の地域の危険について、グループ内で共有してもらいます。</a:t>
            </a:r>
            <a:endParaRPr lang="en-US" altLang="ja-JP" dirty="0"/>
          </a:p>
          <a:p>
            <a:pPr marL="181212" indent="-181212">
              <a:buFont typeface="Arial" panose="020B0604020202020204" pitchFamily="34" charset="0"/>
              <a:buChar char="•"/>
            </a:pPr>
            <a:r>
              <a:rPr lang="ja-JP" altLang="en-US" dirty="0"/>
              <a:t>被害想定やハザードマップを確認して理解したことを、自分の言葉に置き換えて伝えてもらうことで、より理解が進みます。</a:t>
            </a:r>
            <a:endParaRPr lang="en-US" altLang="ja-JP" dirty="0"/>
          </a:p>
          <a:p>
            <a:pPr marL="181212" indent="-181212">
              <a:buFont typeface="Arial" panose="020B0604020202020204" pitchFamily="34" charset="0"/>
              <a:buChar char="•"/>
            </a:pPr>
            <a:r>
              <a:rPr lang="ja-JP" altLang="en-US" dirty="0"/>
              <a:t>他の地域のメンバーの発表を聞くことで、地域によって被害に違いがあることも気づいてもらえます。</a:t>
            </a:r>
            <a:endParaRPr lang="en-US" altLang="ja-JP" dirty="0"/>
          </a:p>
          <a:p>
            <a:pPr marL="181212" indent="-181212">
              <a:buFont typeface="Arial" panose="020B0604020202020204" pitchFamily="34" charset="0"/>
              <a:buChar char="•"/>
            </a:pPr>
            <a:r>
              <a:rPr lang="ja-JP" altLang="en-US" dirty="0"/>
              <a:t>グループでの検討が終わったら、グループの代表者を指名して、発表してもらうと良いでしょう。残り時間に応じて、発表するグループを調整しても良いでしょう。</a:t>
            </a:r>
            <a:endParaRPr lang="en-US" altLang="ja-JP" dirty="0"/>
          </a:p>
          <a:p>
            <a:pPr lvl="1"/>
            <a:endParaRPr lang="ja-JP" altLang="en-US" dirty="0"/>
          </a:p>
          <a:p>
            <a:pPr lvl="1"/>
            <a:endParaRPr lang="en-US" altLang="ja-JP" dirty="0"/>
          </a:p>
          <a:p>
            <a:pPr lvl="1"/>
            <a:endParaRPr lang="ja-JP" altLang="en-US" dirty="0"/>
          </a:p>
        </p:txBody>
      </p:sp>
      <p:sp>
        <p:nvSpPr>
          <p:cNvPr id="7" name="スライド イメージ プレースホルダー 6">
            <a:extLst>
              <a:ext uri="{FF2B5EF4-FFF2-40B4-BE49-F238E27FC236}">
                <a16:creationId xmlns:a16="http://schemas.microsoft.com/office/drawing/2014/main" id="{2AEF6164-6CAC-4886-AC24-AFA98394352D}"/>
              </a:ext>
            </a:extLst>
          </p:cNvPr>
          <p:cNvSpPr>
            <a:spLocks noGrp="1" noRot="1" noChangeAspect="1"/>
          </p:cNvSpPr>
          <p:nvPr>
            <p:ph type="sldImg"/>
          </p:nvPr>
        </p:nvSpPr>
        <p:spPr>
          <a:xfrm>
            <a:off x="771525" y="854075"/>
            <a:ext cx="5561013" cy="3127375"/>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515266" y="8955287"/>
            <a:ext cx="2978664" cy="548543"/>
          </a:xfrm>
        </p:spPr>
        <p:txBody>
          <a:bodyPr/>
          <a:lstStyle/>
          <a:p>
            <a:r>
              <a:rPr kumimoji="1" lang="en-US" altLang="ja-JP" dirty="0"/>
              <a:t>12</a:t>
            </a:r>
            <a:endParaRPr kumimoji="1" lang="ja-JP" altLang="en-US" dirty="0"/>
          </a:p>
        </p:txBody>
      </p:sp>
    </p:spTree>
    <p:extLst>
      <p:ext uri="{BB962C8B-B14F-4D97-AF65-F5344CB8AC3E}">
        <p14:creationId xmlns:p14="http://schemas.microsoft.com/office/powerpoint/2010/main" val="17238691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a:xfrm>
            <a:off x="663734" y="4720102"/>
            <a:ext cx="5683250" cy="4029879"/>
          </a:xfrm>
        </p:spPr>
        <p:txBody>
          <a:bodyPr/>
          <a:lstStyle/>
          <a:p>
            <a:r>
              <a:rPr lang="en-US" altLang="ja-JP" dirty="0"/>
              <a:t>【</a:t>
            </a:r>
            <a:r>
              <a:rPr lang="ja-JP" altLang="en-US" dirty="0"/>
              <a:t>補足説明</a:t>
            </a:r>
            <a:r>
              <a:rPr lang="en-US" altLang="ja-JP" dirty="0"/>
              <a:t>】</a:t>
            </a:r>
          </a:p>
          <a:p>
            <a:pPr marL="181212" indent="-181212">
              <a:buFont typeface="Arial" panose="020B0604020202020204" pitchFamily="34" charset="0"/>
              <a:buChar char="•"/>
            </a:pPr>
            <a:r>
              <a:rPr lang="ja-JP" altLang="en-US" dirty="0"/>
              <a:t>地域の被害想定に応じて、地震の揺れによる「被害」・「影響」の種類や危険性について、写真を用いて説明します。</a:t>
            </a:r>
            <a:endParaRPr lang="en-US" altLang="ja-JP" dirty="0"/>
          </a:p>
          <a:p>
            <a:pPr marL="181212" indent="-181212">
              <a:buFont typeface="Arial" panose="020B0604020202020204" pitchFamily="34" charset="0"/>
              <a:buChar char="•"/>
            </a:pPr>
            <a:r>
              <a:rPr lang="ja-JP" altLang="en-US" dirty="0"/>
              <a:t>「チャレンジ防災</a:t>
            </a:r>
            <a:r>
              <a:rPr lang="en-US" altLang="ja-JP" dirty="0"/>
              <a:t>48</a:t>
            </a:r>
            <a:r>
              <a:rPr lang="ja-JP" altLang="en-US" dirty="0"/>
              <a:t>」などの映像（動画）を使っていただくのもイメージ促進のためにはよいでしょう。</a:t>
            </a:r>
            <a:r>
              <a:rPr lang="en-US" altLang="ja-JP" dirty="0"/>
              <a:t/>
            </a:r>
            <a:br>
              <a:rPr lang="en-US" altLang="ja-JP" dirty="0"/>
            </a:br>
            <a:r>
              <a:rPr lang="en-US" altLang="ja-JP" dirty="0"/>
              <a:t>http://open.fdma.go.jp/e-college/bosai/index.html</a:t>
            </a:r>
          </a:p>
          <a:p>
            <a:pPr marL="181212" indent="-181212">
              <a:buFont typeface="Arial" panose="020B0604020202020204" pitchFamily="34" charset="0"/>
              <a:buChar char="•"/>
            </a:pPr>
            <a:r>
              <a:rPr lang="ja-JP" altLang="en-US" dirty="0"/>
              <a:t>受講者の印象に残っている過去の災害事例を用いて説明することで、理解の促進を図るのも効果的です。</a:t>
            </a:r>
            <a:endParaRPr lang="en-US" altLang="ja-JP" dirty="0"/>
          </a:p>
          <a:p>
            <a:endParaRPr lang="ja-JP" altLang="en-US" dirty="0"/>
          </a:p>
        </p:txBody>
      </p:sp>
      <p:sp>
        <p:nvSpPr>
          <p:cNvPr id="7" name="スライド イメージ プレースホルダー 6">
            <a:extLst>
              <a:ext uri="{FF2B5EF4-FFF2-40B4-BE49-F238E27FC236}">
                <a16:creationId xmlns:a16="http://schemas.microsoft.com/office/drawing/2014/main" id="{5B41C115-E342-4204-AC50-5D7EA29A67D7}"/>
              </a:ext>
            </a:extLst>
          </p:cNvPr>
          <p:cNvSpPr>
            <a:spLocks noGrp="1" noRot="1" noChangeAspect="1"/>
          </p:cNvSpPr>
          <p:nvPr>
            <p:ph type="sldImg"/>
          </p:nvPr>
        </p:nvSpPr>
        <p:spPr>
          <a:xfrm>
            <a:off x="768350" y="860425"/>
            <a:ext cx="5499100" cy="3092450"/>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436464" y="9172565"/>
            <a:ext cx="2978664" cy="548543"/>
          </a:xfrm>
        </p:spPr>
        <p:txBody>
          <a:bodyPr/>
          <a:lstStyle/>
          <a:p>
            <a:r>
              <a:rPr kumimoji="1" lang="en-US" altLang="ja-JP" dirty="0"/>
              <a:t>13</a:t>
            </a:r>
            <a:endParaRPr kumimoji="1" lang="ja-JP" altLang="en-US" dirty="0"/>
          </a:p>
        </p:txBody>
      </p:sp>
    </p:spTree>
    <p:extLst>
      <p:ext uri="{BB962C8B-B14F-4D97-AF65-F5344CB8AC3E}">
        <p14:creationId xmlns:p14="http://schemas.microsoft.com/office/powerpoint/2010/main" val="889956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a:xfrm>
            <a:off x="746097" y="4708697"/>
            <a:ext cx="5683250" cy="4029879"/>
          </a:xfrm>
        </p:spPr>
        <p:txBody>
          <a:bodyPr/>
          <a:lstStyle/>
          <a:p>
            <a:r>
              <a:rPr lang="en-US" altLang="ja-JP" dirty="0"/>
              <a:t>【</a:t>
            </a:r>
            <a:r>
              <a:rPr lang="ja-JP" altLang="en-US" dirty="0"/>
              <a:t>補足説明</a:t>
            </a:r>
            <a:r>
              <a:rPr lang="en-US" altLang="ja-JP" dirty="0"/>
              <a:t>】</a:t>
            </a:r>
          </a:p>
          <a:p>
            <a:pPr marL="181212" indent="-181212">
              <a:buFont typeface="Arial" panose="020B0604020202020204" pitchFamily="34" charset="0"/>
              <a:buChar char="•"/>
            </a:pPr>
            <a:r>
              <a:rPr lang="ja-JP" altLang="en-US" dirty="0"/>
              <a:t>地域の被害想定に応じて、地震の揺れによる「被害」・「影響」の種類や危険性について、写真を用いて説明します。</a:t>
            </a:r>
            <a:endParaRPr lang="en-US" altLang="ja-JP" dirty="0"/>
          </a:p>
          <a:p>
            <a:pPr marL="181212" indent="-181212">
              <a:buFont typeface="Arial" panose="020B0604020202020204" pitchFamily="34" charset="0"/>
              <a:buChar char="•"/>
            </a:pPr>
            <a:r>
              <a:rPr lang="ja-JP" altLang="en-US" dirty="0"/>
              <a:t>「チャレンジ防災</a:t>
            </a:r>
            <a:r>
              <a:rPr lang="en-US" altLang="ja-JP" dirty="0"/>
              <a:t>48</a:t>
            </a:r>
            <a:r>
              <a:rPr lang="ja-JP" altLang="en-US" dirty="0"/>
              <a:t>」などの映像（動画）を使っていただくのもイメージ促進のためにはよいでしょう。</a:t>
            </a:r>
            <a:r>
              <a:rPr lang="en-US" altLang="ja-JP" dirty="0"/>
              <a:t/>
            </a:r>
            <a:br>
              <a:rPr lang="en-US" altLang="ja-JP" dirty="0"/>
            </a:br>
            <a:r>
              <a:rPr lang="en-US" altLang="ja-JP" dirty="0"/>
              <a:t>http://open.fdma.go.jp/e-college/bosai/index.html</a:t>
            </a:r>
          </a:p>
          <a:p>
            <a:pPr marL="181212" indent="-181212">
              <a:buFont typeface="Arial" panose="020B0604020202020204" pitchFamily="34" charset="0"/>
              <a:buChar char="•"/>
            </a:pPr>
            <a:r>
              <a:rPr lang="ja-JP" altLang="en-US" dirty="0"/>
              <a:t>受講者の印象に残っている過去の災害事例を用いて説明することで、理解の促進を図るのも効果的です。</a:t>
            </a:r>
            <a:endParaRPr lang="en-US" altLang="ja-JP" dirty="0"/>
          </a:p>
          <a:p>
            <a:pPr marL="181212" indent="-181212">
              <a:buFont typeface="Arial" panose="020B0604020202020204" pitchFamily="34" charset="0"/>
              <a:buChar char="•"/>
            </a:pPr>
            <a:r>
              <a:rPr lang="ja-JP" altLang="en-US" dirty="0"/>
              <a:t>液状化とはゆるく堆積した砂の地盤に強い地震動が加わると、地層自体が液体状になる現象のこと。</a:t>
            </a:r>
            <a:endParaRPr lang="en-US" altLang="ja-JP" dirty="0"/>
          </a:p>
          <a:p>
            <a:pPr lvl="1"/>
            <a:r>
              <a:rPr lang="ja-JP" altLang="en-US" dirty="0"/>
              <a:t>　</a:t>
            </a:r>
            <a:endParaRPr lang="en-US" altLang="ja-JP" dirty="0"/>
          </a:p>
          <a:p>
            <a:endParaRPr lang="en-US" altLang="ja-JP" dirty="0"/>
          </a:p>
        </p:txBody>
      </p:sp>
      <p:sp>
        <p:nvSpPr>
          <p:cNvPr id="7" name="スライド イメージ プレースホルダー 6">
            <a:extLst>
              <a:ext uri="{FF2B5EF4-FFF2-40B4-BE49-F238E27FC236}">
                <a16:creationId xmlns:a16="http://schemas.microsoft.com/office/drawing/2014/main" id="{B03AA297-C8E8-499B-9114-5FEBDB859E4E}"/>
              </a:ext>
            </a:extLst>
          </p:cNvPr>
          <p:cNvSpPr>
            <a:spLocks noGrp="1" noRot="1" noChangeAspect="1"/>
          </p:cNvSpPr>
          <p:nvPr>
            <p:ph type="sldImg"/>
          </p:nvPr>
        </p:nvSpPr>
        <p:spPr>
          <a:xfrm>
            <a:off x="690563" y="957263"/>
            <a:ext cx="5608637" cy="3154362"/>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495098" y="8955287"/>
            <a:ext cx="2978664" cy="548543"/>
          </a:xfrm>
        </p:spPr>
        <p:txBody>
          <a:bodyPr/>
          <a:lstStyle/>
          <a:p>
            <a:r>
              <a:rPr lang="en-US" altLang="ja-JP" dirty="0"/>
              <a:t>14</a:t>
            </a:r>
            <a:endParaRPr kumimoji="1" lang="ja-JP" altLang="en-US" dirty="0"/>
          </a:p>
        </p:txBody>
      </p:sp>
    </p:spTree>
    <p:extLst>
      <p:ext uri="{BB962C8B-B14F-4D97-AF65-F5344CB8AC3E}">
        <p14:creationId xmlns:p14="http://schemas.microsoft.com/office/powerpoint/2010/main" val="421877814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a:xfrm>
            <a:off x="710407" y="4731508"/>
            <a:ext cx="5683250" cy="4029879"/>
          </a:xfrm>
        </p:spPr>
        <p:txBody>
          <a:bodyPr/>
          <a:lstStyle/>
          <a:p>
            <a:r>
              <a:rPr lang="en-US" altLang="ja-JP" dirty="0"/>
              <a:t>【</a:t>
            </a:r>
            <a:r>
              <a:rPr lang="ja-JP" altLang="en-US" dirty="0"/>
              <a:t>補足説明</a:t>
            </a:r>
            <a:r>
              <a:rPr lang="en-US" altLang="ja-JP" dirty="0"/>
              <a:t>】</a:t>
            </a:r>
          </a:p>
          <a:p>
            <a:pPr marL="181212" indent="-181212">
              <a:buFont typeface="Arial" panose="020B0604020202020204" pitchFamily="34" charset="0"/>
              <a:buChar char="•"/>
            </a:pPr>
            <a:r>
              <a:rPr lang="ja-JP" altLang="en-US" dirty="0"/>
              <a:t>地域の被害想定に応じて、地震の揺れによる「被害」・「影響」の種類や危険性について、写真を用いて説明します。</a:t>
            </a:r>
            <a:endParaRPr lang="en-US" altLang="ja-JP" dirty="0"/>
          </a:p>
          <a:p>
            <a:pPr marL="181212" indent="-181212">
              <a:buFont typeface="Arial" panose="020B0604020202020204" pitchFamily="34" charset="0"/>
              <a:buChar char="•"/>
            </a:pPr>
            <a:r>
              <a:rPr lang="ja-JP" altLang="en-US" dirty="0"/>
              <a:t>「チャレンジ防災</a:t>
            </a:r>
            <a:r>
              <a:rPr lang="en-US" altLang="ja-JP" dirty="0"/>
              <a:t>48</a:t>
            </a:r>
            <a:r>
              <a:rPr lang="ja-JP" altLang="en-US" dirty="0"/>
              <a:t>」などの映像（動画）を使っていただくのもイメージ促進のためにはよいでしょう。</a:t>
            </a:r>
            <a:r>
              <a:rPr lang="en-US" altLang="ja-JP" dirty="0"/>
              <a:t>http://open.fdma.go.jp/e-college/bosai/index.html</a:t>
            </a:r>
          </a:p>
          <a:p>
            <a:pPr marL="181212" indent="-181212">
              <a:buFont typeface="Arial" panose="020B0604020202020204" pitchFamily="34" charset="0"/>
              <a:buChar char="•"/>
            </a:pPr>
            <a:r>
              <a:rPr lang="ja-JP" altLang="en-US" dirty="0"/>
              <a:t>受講者の印象に残っている過去の災害事例を用いて説明することで、理解の促進を図るのも効果的です。</a:t>
            </a:r>
            <a:endParaRPr lang="en-US" altLang="ja-JP" dirty="0"/>
          </a:p>
          <a:p>
            <a:endParaRPr lang="en-US" altLang="ja-JP" dirty="0"/>
          </a:p>
        </p:txBody>
      </p:sp>
      <p:sp>
        <p:nvSpPr>
          <p:cNvPr id="7" name="スライド イメージ プレースホルダー 6">
            <a:extLst>
              <a:ext uri="{FF2B5EF4-FFF2-40B4-BE49-F238E27FC236}">
                <a16:creationId xmlns:a16="http://schemas.microsoft.com/office/drawing/2014/main" id="{82DE184C-F874-4BD8-AD36-153295B3A26F}"/>
              </a:ext>
            </a:extLst>
          </p:cNvPr>
          <p:cNvSpPr>
            <a:spLocks noGrp="1" noRot="1" noChangeAspect="1"/>
          </p:cNvSpPr>
          <p:nvPr>
            <p:ph type="sldImg"/>
          </p:nvPr>
        </p:nvSpPr>
        <p:spPr>
          <a:xfrm>
            <a:off x="636588" y="914400"/>
            <a:ext cx="5830887" cy="3279775"/>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552032" y="8955287"/>
            <a:ext cx="2978664" cy="548543"/>
          </a:xfrm>
        </p:spPr>
        <p:txBody>
          <a:bodyPr/>
          <a:lstStyle/>
          <a:p>
            <a:r>
              <a:rPr kumimoji="1" lang="en-US" altLang="ja-JP" dirty="0"/>
              <a:t>15</a:t>
            </a:r>
            <a:endParaRPr kumimoji="1" lang="ja-JP" altLang="en-US" dirty="0"/>
          </a:p>
        </p:txBody>
      </p:sp>
    </p:spTree>
    <p:extLst>
      <p:ext uri="{BB962C8B-B14F-4D97-AF65-F5344CB8AC3E}">
        <p14:creationId xmlns:p14="http://schemas.microsoft.com/office/powerpoint/2010/main" val="42554293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a:xfrm>
            <a:off x="709556" y="4712815"/>
            <a:ext cx="5683250" cy="4029879"/>
          </a:xfrm>
        </p:spPr>
        <p:txBody>
          <a:bodyPr/>
          <a:lstStyle/>
          <a:p>
            <a:r>
              <a:rPr lang="en-US" altLang="ja-JP" dirty="0"/>
              <a:t>【</a:t>
            </a:r>
            <a:r>
              <a:rPr lang="ja-JP" altLang="en-US" dirty="0"/>
              <a:t>補足説明</a:t>
            </a:r>
            <a:r>
              <a:rPr lang="en-US" altLang="ja-JP" dirty="0"/>
              <a:t>】</a:t>
            </a:r>
          </a:p>
          <a:p>
            <a:pPr marL="181212" indent="-181212">
              <a:buFont typeface="Arial" panose="020B0604020202020204" pitchFamily="34" charset="0"/>
              <a:buChar char="•"/>
            </a:pPr>
            <a:r>
              <a:rPr lang="ja-JP" altLang="en-US" dirty="0"/>
              <a:t>受講者に、「大雨や台風などの影響で風水害が発生したときに、私たちが住む地域にはどのような被害が想定されているでしょうか？」と投げかけます。</a:t>
            </a:r>
            <a:endParaRPr lang="en-US" altLang="ja-JP" dirty="0"/>
          </a:p>
          <a:p>
            <a:r>
              <a:rPr lang="ja-JP" altLang="en-US" dirty="0"/>
              <a:t>（何人かの受講者を指名して、答えてもらってもよいでしょう。）</a:t>
            </a:r>
            <a:endParaRPr lang="en-US" altLang="ja-JP" dirty="0"/>
          </a:p>
          <a:p>
            <a:pPr marL="181212" indent="-181212">
              <a:buFont typeface="Arial" panose="020B0604020202020204" pitchFamily="34" charset="0"/>
              <a:buChar char="•"/>
            </a:pPr>
            <a:r>
              <a:rPr lang="ja-JP" altLang="en-US" dirty="0"/>
              <a:t>「風水害」における地域の危険について、科学的なデータである被害想定やハザードマップを使って確認していきましょう」と、次のワークショップにつなげます。</a:t>
            </a:r>
            <a:endParaRPr lang="en-US" altLang="ja-JP" dirty="0"/>
          </a:p>
        </p:txBody>
      </p:sp>
      <p:sp>
        <p:nvSpPr>
          <p:cNvPr id="7" name="スライド イメージ プレースホルダー 6">
            <a:extLst>
              <a:ext uri="{FF2B5EF4-FFF2-40B4-BE49-F238E27FC236}">
                <a16:creationId xmlns:a16="http://schemas.microsoft.com/office/drawing/2014/main" id="{E27EA275-25C0-4666-82A9-D317A79FC705}"/>
              </a:ext>
            </a:extLst>
          </p:cNvPr>
          <p:cNvSpPr>
            <a:spLocks noGrp="1" noRot="1" noChangeAspect="1"/>
          </p:cNvSpPr>
          <p:nvPr>
            <p:ph type="sldImg"/>
          </p:nvPr>
        </p:nvSpPr>
        <p:spPr>
          <a:xfrm>
            <a:off x="631825" y="876300"/>
            <a:ext cx="5838825" cy="3284538"/>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163939" y="9207600"/>
            <a:ext cx="3078428" cy="513507"/>
          </a:xfrm>
        </p:spPr>
        <p:txBody>
          <a:bodyPr/>
          <a:lstStyle/>
          <a:p>
            <a:r>
              <a:rPr kumimoji="1" lang="en-US" altLang="ja-JP" dirty="0"/>
              <a:t>16</a:t>
            </a:r>
            <a:endParaRPr kumimoji="1" lang="ja-JP" altLang="en-US" dirty="0"/>
          </a:p>
        </p:txBody>
      </p:sp>
    </p:spTree>
    <p:extLst>
      <p:ext uri="{BB962C8B-B14F-4D97-AF65-F5344CB8AC3E}">
        <p14:creationId xmlns:p14="http://schemas.microsoft.com/office/powerpoint/2010/main" val="15729144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5"/>
          </p:nvPr>
        </p:nvSpPr>
        <p:spPr/>
        <p:txBody>
          <a:bodyPr/>
          <a:lstStyle/>
          <a:p>
            <a:endParaRPr lang="ja-JP" altLang="en-US" dirty="0"/>
          </a:p>
        </p:txBody>
      </p:sp>
      <p:sp>
        <p:nvSpPr>
          <p:cNvPr id="3" name="スライド イメージ プレースホルダー 2">
            <a:extLst>
              <a:ext uri="{FF2B5EF4-FFF2-40B4-BE49-F238E27FC236}">
                <a16:creationId xmlns:a16="http://schemas.microsoft.com/office/drawing/2014/main" id="{FCAFABCC-EFDC-4103-AB60-DE857B05F6F7}"/>
              </a:ext>
            </a:extLst>
          </p:cNvPr>
          <p:cNvSpPr>
            <a:spLocks noGrp="1" noRot="1" noChangeAspect="1"/>
          </p:cNvSpPr>
          <p:nvPr>
            <p:ph type="sldImg"/>
          </p:nvPr>
        </p:nvSpPr>
        <p:spPr>
          <a:xfrm>
            <a:off x="603250" y="682625"/>
            <a:ext cx="5897563" cy="3317875"/>
          </a:xfrm>
        </p:spPr>
      </p:sp>
      <p:sp>
        <p:nvSpPr>
          <p:cNvPr id="5" name="ノート プレースホルダー 4">
            <a:extLst>
              <a:ext uri="{FF2B5EF4-FFF2-40B4-BE49-F238E27FC236}">
                <a16:creationId xmlns:a16="http://schemas.microsoft.com/office/drawing/2014/main" id="{266E645C-70C2-43FD-AC40-2A7EA65078BE}"/>
              </a:ext>
            </a:extLst>
          </p:cNvPr>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693751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a:xfrm>
            <a:off x="710407" y="4602499"/>
            <a:ext cx="5683250" cy="4029879"/>
          </a:xfrm>
        </p:spPr>
        <p:txBody>
          <a:bodyPr/>
          <a:lstStyle/>
          <a:p>
            <a:r>
              <a:rPr lang="en-US" altLang="ja-JP" dirty="0"/>
              <a:t>【</a:t>
            </a:r>
            <a:r>
              <a:rPr lang="ja-JP" altLang="en-US" dirty="0"/>
              <a:t>補足説明</a:t>
            </a:r>
            <a:r>
              <a:rPr lang="en-US" altLang="ja-JP" dirty="0"/>
              <a:t>】</a:t>
            </a:r>
          </a:p>
          <a:p>
            <a:pPr marL="181212" indent="-181212">
              <a:buFont typeface="Arial" panose="020B0604020202020204" pitchFamily="34" charset="0"/>
              <a:buChar char="•"/>
            </a:pPr>
            <a:r>
              <a:rPr lang="ja-JP" altLang="en-US" dirty="0"/>
              <a:t>次の資料を、受講者一人一人に配布します。</a:t>
            </a:r>
            <a:endParaRPr lang="en-US" altLang="ja-JP" dirty="0"/>
          </a:p>
          <a:p>
            <a:pPr lvl="1"/>
            <a:r>
              <a:rPr lang="ja-JP" altLang="en-US" dirty="0"/>
              <a:t>自地域の「風水害に関する被害想定」（</a:t>
            </a:r>
            <a:r>
              <a:rPr lang="en-US" altLang="ja-JP" dirty="0"/>
              <a:t>P10</a:t>
            </a:r>
            <a:r>
              <a:rPr lang="ja-JP" altLang="en-US" dirty="0"/>
              <a:t>で用意したもの）</a:t>
            </a:r>
            <a:endParaRPr lang="en-US" altLang="ja-JP" dirty="0"/>
          </a:p>
          <a:p>
            <a:pPr lvl="1"/>
            <a:r>
              <a:rPr lang="ja-JP" altLang="en-US" dirty="0"/>
              <a:t>自地域の地震に関する「ハザードマップ」（浸水想定区域図、土砂災害、高潮災害など）（</a:t>
            </a:r>
            <a:r>
              <a:rPr lang="en-US" altLang="ja-JP" dirty="0"/>
              <a:t>P10</a:t>
            </a:r>
            <a:r>
              <a:rPr lang="ja-JP" altLang="en-US" dirty="0"/>
              <a:t>で用意したもの）</a:t>
            </a:r>
            <a:endParaRPr lang="en-US" altLang="ja-JP" dirty="0"/>
          </a:p>
          <a:p>
            <a:pPr lvl="1"/>
            <a:r>
              <a:rPr lang="ja-JP" altLang="en-US" dirty="0"/>
              <a:t>補助教材の「ワークシート（風水害）」（別添）</a:t>
            </a:r>
            <a:endParaRPr lang="en-US" altLang="ja-JP" dirty="0"/>
          </a:p>
          <a:p>
            <a:endParaRPr lang="en-US" altLang="ja-JP" dirty="0"/>
          </a:p>
          <a:p>
            <a:pPr marL="181212" indent="-181212">
              <a:buFont typeface="Arial" panose="020B0604020202020204" pitchFamily="34" charset="0"/>
              <a:buChar char="•"/>
            </a:pPr>
            <a:r>
              <a:rPr lang="ja-JP" altLang="en-US" dirty="0"/>
              <a:t>以下の順番でワークシートへの書き込みを促します。</a:t>
            </a:r>
            <a:endParaRPr lang="en-US" altLang="ja-JP" dirty="0"/>
          </a:p>
          <a:p>
            <a:pPr marL="181212" indent="-181212">
              <a:buFont typeface="Arial" panose="020B0604020202020204" pitchFamily="34" charset="0"/>
              <a:buChar char="•"/>
            </a:pPr>
            <a:r>
              <a:rPr lang="ja-JP" altLang="en-US" dirty="0"/>
              <a:t>ハザードマップを見て、地域の位置と範囲を確認する。</a:t>
            </a:r>
            <a:endParaRPr lang="en-US" altLang="ja-JP" dirty="0"/>
          </a:p>
          <a:p>
            <a:pPr marL="181212" indent="-181212">
              <a:buFont typeface="Arial" panose="020B0604020202020204" pitchFamily="34" charset="0"/>
              <a:buChar char="•"/>
            </a:pPr>
            <a:r>
              <a:rPr lang="ja-JP" altLang="en-US" dirty="0"/>
              <a:t>河川氾濫による浸水エリアに入っているかどうかを確認し、あり・なしのどちらかに〇を記入。</a:t>
            </a:r>
            <a:endParaRPr lang="en-US" altLang="ja-JP" dirty="0"/>
          </a:p>
          <a:p>
            <a:pPr marL="181212" indent="-181212">
              <a:buFont typeface="Arial" panose="020B0604020202020204" pitchFamily="34" charset="0"/>
              <a:buChar char="•"/>
            </a:pPr>
            <a:r>
              <a:rPr lang="ja-JP" altLang="en-US" dirty="0"/>
              <a:t>浸水の可能性が「あり」の場合は、ハザードマップから浸水深を把握し書き出す。</a:t>
            </a:r>
            <a:endParaRPr lang="en-US" altLang="ja-JP" dirty="0"/>
          </a:p>
          <a:p>
            <a:pPr marL="181212" indent="-181212">
              <a:buFont typeface="Arial" panose="020B0604020202020204" pitchFamily="34" charset="0"/>
              <a:buChar char="•"/>
            </a:pPr>
            <a:r>
              <a:rPr lang="ja-JP" altLang="en-US" dirty="0"/>
              <a:t>土砂災害、高潮災害についてもハザードマップを確認し、書きだす。</a:t>
            </a:r>
            <a:endParaRPr lang="en-US" altLang="ja-JP" dirty="0"/>
          </a:p>
          <a:p>
            <a:pPr marL="181212" indent="-181212">
              <a:buFont typeface="Arial" panose="020B0604020202020204" pitchFamily="34" charset="0"/>
              <a:buChar char="•"/>
            </a:pPr>
            <a:r>
              <a:rPr lang="ja-JP" altLang="en-US" dirty="0"/>
              <a:t>その他に気づいた被害などがあれば書き出してもらう。</a:t>
            </a:r>
            <a:endParaRPr lang="en-US" altLang="ja-JP" dirty="0"/>
          </a:p>
          <a:p>
            <a:endParaRPr lang="en-US" altLang="ja-JP" dirty="0"/>
          </a:p>
        </p:txBody>
      </p:sp>
      <p:sp>
        <p:nvSpPr>
          <p:cNvPr id="7" name="スライド イメージ プレースホルダー 6">
            <a:extLst>
              <a:ext uri="{FF2B5EF4-FFF2-40B4-BE49-F238E27FC236}">
                <a16:creationId xmlns:a16="http://schemas.microsoft.com/office/drawing/2014/main" id="{FAEC0742-CC13-49D4-A2DC-093DDF3B303C}"/>
              </a:ext>
            </a:extLst>
          </p:cNvPr>
          <p:cNvSpPr>
            <a:spLocks noGrp="1" noRot="1" noChangeAspect="1"/>
          </p:cNvSpPr>
          <p:nvPr>
            <p:ph type="sldImg"/>
          </p:nvPr>
        </p:nvSpPr>
        <p:spPr>
          <a:xfrm>
            <a:off x="587375" y="715963"/>
            <a:ext cx="5927725" cy="3333750"/>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315229" y="9186276"/>
            <a:ext cx="3078428" cy="513507"/>
          </a:xfrm>
        </p:spPr>
        <p:txBody>
          <a:bodyPr/>
          <a:lstStyle/>
          <a:p>
            <a:r>
              <a:rPr kumimoji="1" lang="en-US" altLang="ja-JP" dirty="0"/>
              <a:t>17</a:t>
            </a:r>
            <a:endParaRPr kumimoji="1" lang="ja-JP" altLang="en-US" dirty="0"/>
          </a:p>
        </p:txBody>
      </p:sp>
    </p:spTree>
    <p:extLst>
      <p:ext uri="{BB962C8B-B14F-4D97-AF65-F5344CB8AC3E}">
        <p14:creationId xmlns:p14="http://schemas.microsoft.com/office/powerpoint/2010/main" val="9087101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25475" y="868363"/>
            <a:ext cx="5853113" cy="3292475"/>
          </a:xfrm>
        </p:spPr>
      </p:sp>
      <p:sp>
        <p:nvSpPr>
          <p:cNvPr id="3" name="ノート プレースホルダー 2"/>
          <p:cNvSpPr>
            <a:spLocks noGrp="1"/>
          </p:cNvSpPr>
          <p:nvPr>
            <p:ph type="body" idx="1"/>
          </p:nvPr>
        </p:nvSpPr>
        <p:spPr/>
        <p:txBody>
          <a:bodyPr/>
          <a:lstStyle/>
          <a:p>
            <a:endParaRPr kumimoji="1" lang="ja-JP" altLang="en-US"/>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315229" y="9184773"/>
            <a:ext cx="3078428" cy="513507"/>
          </a:xfrm>
        </p:spPr>
        <p:txBody>
          <a:bodyPr/>
          <a:lstStyle/>
          <a:p>
            <a:r>
              <a:rPr kumimoji="1" lang="en-US" altLang="ja-JP" dirty="0"/>
              <a:t>18</a:t>
            </a:r>
            <a:endParaRPr kumimoji="1" lang="ja-JP" altLang="en-US" dirty="0"/>
          </a:p>
        </p:txBody>
      </p:sp>
    </p:spTree>
    <p:extLst>
      <p:ext uri="{BB962C8B-B14F-4D97-AF65-F5344CB8AC3E}">
        <p14:creationId xmlns:p14="http://schemas.microsoft.com/office/powerpoint/2010/main" val="245495889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a:xfrm>
            <a:off x="625682" y="4718101"/>
            <a:ext cx="5557485" cy="3837980"/>
          </a:xfrm>
        </p:spPr>
        <p:txBody>
          <a:bodyPr/>
          <a:lstStyle/>
          <a:p>
            <a:r>
              <a:rPr lang="en-US" altLang="ja-JP" dirty="0"/>
              <a:t>【</a:t>
            </a:r>
            <a:r>
              <a:rPr lang="ja-JP" altLang="en-US" dirty="0"/>
              <a:t>補足説明</a:t>
            </a:r>
            <a:r>
              <a:rPr lang="en-US" altLang="ja-JP" dirty="0"/>
              <a:t>】</a:t>
            </a:r>
          </a:p>
          <a:p>
            <a:pPr marL="181212" indent="-181212">
              <a:buFont typeface="Arial" panose="020B0604020202020204" pitchFamily="34" charset="0"/>
              <a:buChar char="•"/>
            </a:pPr>
            <a:r>
              <a:rPr lang="ja-JP" altLang="en-US" dirty="0"/>
              <a:t>自分の地域の危険について、グループ内で共有してもらいます。</a:t>
            </a:r>
            <a:endParaRPr lang="en-US" altLang="ja-JP" dirty="0"/>
          </a:p>
          <a:p>
            <a:pPr marL="181212" indent="-181212">
              <a:buFont typeface="Arial" panose="020B0604020202020204" pitchFamily="34" charset="0"/>
              <a:buChar char="•"/>
            </a:pPr>
            <a:r>
              <a:rPr lang="ja-JP" altLang="en-US" dirty="0"/>
              <a:t>被害想定やハザードマップを確認して理解したことを、自分の言葉に置き換えて伝えてもらうことで、より理解が進みます。</a:t>
            </a:r>
            <a:endParaRPr lang="en-US" altLang="ja-JP" dirty="0"/>
          </a:p>
          <a:p>
            <a:pPr marL="181212" indent="-181212">
              <a:buFont typeface="Arial" panose="020B0604020202020204" pitchFamily="34" charset="0"/>
              <a:buChar char="•"/>
            </a:pPr>
            <a:r>
              <a:rPr lang="ja-JP" altLang="en-US" dirty="0"/>
              <a:t>他の地域のメンバーの発表を聞くことで、地域によって被害に違いがあることも気づいてもらえます。</a:t>
            </a:r>
            <a:endParaRPr lang="en-US" altLang="ja-JP" dirty="0"/>
          </a:p>
          <a:p>
            <a:pPr lvl="1"/>
            <a:endParaRPr lang="ja-JP" altLang="en-US" dirty="0"/>
          </a:p>
          <a:p>
            <a:pPr lvl="1"/>
            <a:endParaRPr lang="en-US" altLang="ja-JP" dirty="0"/>
          </a:p>
          <a:p>
            <a:pPr lvl="1"/>
            <a:endParaRPr lang="ja-JP" altLang="en-US" dirty="0"/>
          </a:p>
        </p:txBody>
      </p:sp>
      <p:sp>
        <p:nvSpPr>
          <p:cNvPr id="7" name="スライド イメージ プレースホルダー 6">
            <a:extLst>
              <a:ext uri="{FF2B5EF4-FFF2-40B4-BE49-F238E27FC236}">
                <a16:creationId xmlns:a16="http://schemas.microsoft.com/office/drawing/2014/main" id="{9596CD2B-89A2-47B9-8312-A131286D78A9}"/>
              </a:ext>
            </a:extLst>
          </p:cNvPr>
          <p:cNvSpPr>
            <a:spLocks noGrp="1" noRot="1" noChangeAspect="1"/>
          </p:cNvSpPr>
          <p:nvPr>
            <p:ph type="sldImg"/>
          </p:nvPr>
        </p:nvSpPr>
        <p:spPr>
          <a:xfrm>
            <a:off x="573088" y="754063"/>
            <a:ext cx="5632450" cy="3168650"/>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104738" y="9081443"/>
            <a:ext cx="3078428" cy="513507"/>
          </a:xfrm>
        </p:spPr>
        <p:txBody>
          <a:bodyPr/>
          <a:lstStyle/>
          <a:p>
            <a:r>
              <a:rPr kumimoji="1" lang="en-US" altLang="ja-JP" dirty="0"/>
              <a:t>19</a:t>
            </a:r>
            <a:endParaRPr kumimoji="1" lang="ja-JP" altLang="en-US" dirty="0"/>
          </a:p>
        </p:txBody>
      </p:sp>
    </p:spTree>
    <p:extLst>
      <p:ext uri="{BB962C8B-B14F-4D97-AF65-F5344CB8AC3E}">
        <p14:creationId xmlns:p14="http://schemas.microsoft.com/office/powerpoint/2010/main" val="1492767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a:xfrm>
            <a:off x="803639" y="4668408"/>
            <a:ext cx="5263914" cy="3341010"/>
          </a:xfrm>
        </p:spPr>
        <p:txBody>
          <a:bodyPr/>
          <a:lstStyle/>
          <a:p>
            <a:r>
              <a:rPr lang="en-US" altLang="ja-JP" dirty="0"/>
              <a:t>【</a:t>
            </a:r>
            <a:r>
              <a:rPr lang="ja-JP" altLang="en-US" dirty="0"/>
              <a:t>補足説明</a:t>
            </a:r>
            <a:r>
              <a:rPr lang="en-US" altLang="ja-JP" dirty="0"/>
              <a:t>】</a:t>
            </a:r>
          </a:p>
          <a:p>
            <a:pPr marL="181212" indent="-181212">
              <a:buFont typeface="Arial" panose="020B0604020202020204" pitchFamily="34" charset="0"/>
              <a:buChar char="•"/>
            </a:pPr>
            <a:r>
              <a:rPr lang="ja-JP" altLang="en-US" dirty="0"/>
              <a:t>地域の被害想定に応じて、大雨や台風による「被害」・「影響」の種類や危険性について、写真を用いて説明します。</a:t>
            </a:r>
            <a:endParaRPr lang="en-US" altLang="ja-JP" dirty="0"/>
          </a:p>
          <a:p>
            <a:pPr marL="181212" indent="-181212">
              <a:buFont typeface="Arial" panose="020B0604020202020204" pitchFamily="34" charset="0"/>
              <a:buChar char="•"/>
            </a:pPr>
            <a:r>
              <a:rPr lang="ja-JP" altLang="en-US" dirty="0"/>
              <a:t>「チャレンジ防災</a:t>
            </a:r>
            <a:r>
              <a:rPr lang="en-US" altLang="ja-JP" dirty="0"/>
              <a:t>48</a:t>
            </a:r>
            <a:r>
              <a:rPr lang="ja-JP" altLang="en-US" dirty="0"/>
              <a:t>」などの映像（動画）を使っていただくのもイメージ促進のためにはよいでしょう。</a:t>
            </a:r>
            <a:r>
              <a:rPr lang="en-US" altLang="ja-JP" dirty="0"/>
              <a:t/>
            </a:r>
            <a:br>
              <a:rPr lang="en-US" altLang="ja-JP" dirty="0"/>
            </a:br>
            <a:r>
              <a:rPr lang="en-US" altLang="ja-JP" dirty="0"/>
              <a:t>http://open.fdma.go.jp/e-college/bosai/index.html</a:t>
            </a:r>
          </a:p>
          <a:p>
            <a:pPr marL="181212" indent="-181212">
              <a:buFont typeface="Arial" panose="020B0604020202020204" pitchFamily="34" charset="0"/>
              <a:buChar char="•"/>
            </a:pPr>
            <a:r>
              <a:rPr lang="ja-JP" altLang="en-US" dirty="0"/>
              <a:t>受講者の印象に残っている過去の災害事例を用いて説明することで、理解の促進を図るのも効果的です。</a:t>
            </a:r>
            <a:endParaRPr lang="en-US" altLang="ja-JP" dirty="0"/>
          </a:p>
        </p:txBody>
      </p:sp>
      <p:sp>
        <p:nvSpPr>
          <p:cNvPr id="6" name="スライド イメージ プレースホルダー 5">
            <a:extLst>
              <a:ext uri="{FF2B5EF4-FFF2-40B4-BE49-F238E27FC236}">
                <a16:creationId xmlns:a16="http://schemas.microsoft.com/office/drawing/2014/main" id="{0A04F0D8-4DB2-4157-BC3E-1A4B9EDFABEF}"/>
              </a:ext>
            </a:extLst>
          </p:cNvPr>
          <p:cNvSpPr>
            <a:spLocks noGrp="1" noRot="1" noChangeAspect="1"/>
          </p:cNvSpPr>
          <p:nvPr>
            <p:ph type="sldImg"/>
          </p:nvPr>
        </p:nvSpPr>
        <p:spPr>
          <a:xfrm>
            <a:off x="736600" y="815975"/>
            <a:ext cx="5630863" cy="3167063"/>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078428" y="9207600"/>
            <a:ext cx="3078428" cy="513507"/>
          </a:xfrm>
        </p:spPr>
        <p:txBody>
          <a:bodyPr/>
          <a:lstStyle/>
          <a:p>
            <a:r>
              <a:rPr kumimoji="1" lang="en-US" altLang="ja-JP" dirty="0"/>
              <a:t>20</a:t>
            </a:r>
            <a:endParaRPr kumimoji="1" lang="ja-JP" altLang="en-US" dirty="0"/>
          </a:p>
        </p:txBody>
      </p:sp>
    </p:spTree>
    <p:extLst>
      <p:ext uri="{BB962C8B-B14F-4D97-AF65-F5344CB8AC3E}">
        <p14:creationId xmlns:p14="http://schemas.microsoft.com/office/powerpoint/2010/main" val="34919131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a:xfrm>
            <a:off x="710407" y="4536219"/>
            <a:ext cx="5683250" cy="4029879"/>
          </a:xfrm>
        </p:spPr>
        <p:txBody>
          <a:bodyPr/>
          <a:lstStyle/>
          <a:p>
            <a:r>
              <a:rPr lang="en-US" altLang="ja-JP" dirty="0"/>
              <a:t>【</a:t>
            </a:r>
            <a:r>
              <a:rPr lang="ja-JP" altLang="en-US" dirty="0"/>
              <a:t>補足説明</a:t>
            </a:r>
            <a:r>
              <a:rPr lang="en-US" altLang="ja-JP" dirty="0"/>
              <a:t>】</a:t>
            </a:r>
          </a:p>
          <a:p>
            <a:pPr marL="181212" indent="-181212">
              <a:buFont typeface="Arial" panose="020B0604020202020204" pitchFamily="34" charset="0"/>
              <a:buChar char="•"/>
            </a:pPr>
            <a:r>
              <a:rPr lang="ja-JP" altLang="en-US" dirty="0"/>
              <a:t>地域の被害想定に応じて、大雨や台風による「被害」・「影響」の種類や危険性について、写真を用いて説明します。</a:t>
            </a:r>
            <a:endParaRPr lang="en-US" altLang="ja-JP" dirty="0"/>
          </a:p>
          <a:p>
            <a:pPr marL="181212" indent="-181212">
              <a:buFont typeface="Arial" panose="020B0604020202020204" pitchFamily="34" charset="0"/>
              <a:buChar char="•"/>
            </a:pPr>
            <a:r>
              <a:rPr lang="ja-JP" altLang="en-US" dirty="0"/>
              <a:t>「チャレンジ防災</a:t>
            </a:r>
            <a:r>
              <a:rPr lang="en-US" altLang="ja-JP" dirty="0"/>
              <a:t>48</a:t>
            </a:r>
            <a:r>
              <a:rPr lang="ja-JP" altLang="en-US" dirty="0"/>
              <a:t>」などの映像（動画）を使っていただくのもイメージ促進のためにはよいでしょう。</a:t>
            </a:r>
            <a:r>
              <a:rPr lang="en-US" altLang="ja-JP" dirty="0"/>
              <a:t/>
            </a:r>
            <a:br>
              <a:rPr lang="en-US" altLang="ja-JP" dirty="0"/>
            </a:br>
            <a:r>
              <a:rPr lang="en-US" altLang="ja-JP" dirty="0"/>
              <a:t>http://open.fdma.go.jp/e-college/bosai/index.html</a:t>
            </a:r>
          </a:p>
          <a:p>
            <a:pPr marL="181212" indent="-181212">
              <a:buFont typeface="Arial" panose="020B0604020202020204" pitchFamily="34" charset="0"/>
              <a:buChar char="•"/>
            </a:pPr>
            <a:r>
              <a:rPr lang="ja-JP" altLang="en-US" dirty="0"/>
              <a:t>受講者の印象に残っている過去の災害事例を用いて説明することで、理解の促進を図るのも効果的です。</a:t>
            </a:r>
            <a:endParaRPr lang="en-US" altLang="ja-JP" dirty="0"/>
          </a:p>
          <a:p>
            <a:endParaRPr lang="en-US" altLang="ja-JP" dirty="0"/>
          </a:p>
        </p:txBody>
      </p:sp>
      <p:sp>
        <p:nvSpPr>
          <p:cNvPr id="6" name="スライド イメージ プレースホルダー 5">
            <a:extLst>
              <a:ext uri="{FF2B5EF4-FFF2-40B4-BE49-F238E27FC236}">
                <a16:creationId xmlns:a16="http://schemas.microsoft.com/office/drawing/2014/main" id="{DEAA8FBA-0BA6-4F42-9E94-B36AB4EF5757}"/>
              </a:ext>
            </a:extLst>
          </p:cNvPr>
          <p:cNvSpPr>
            <a:spLocks noGrp="1" noRot="1" noChangeAspect="1"/>
          </p:cNvSpPr>
          <p:nvPr>
            <p:ph type="sldImg"/>
          </p:nvPr>
        </p:nvSpPr>
        <p:spPr>
          <a:xfrm>
            <a:off x="687388" y="708025"/>
            <a:ext cx="5729287" cy="3222625"/>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183673" y="9170149"/>
            <a:ext cx="3078428" cy="513507"/>
          </a:xfrm>
        </p:spPr>
        <p:txBody>
          <a:bodyPr/>
          <a:lstStyle/>
          <a:p>
            <a:r>
              <a:rPr kumimoji="1" lang="en-US" altLang="ja-JP" dirty="0"/>
              <a:t>21</a:t>
            </a:r>
            <a:endParaRPr kumimoji="1" lang="ja-JP" altLang="en-US" dirty="0"/>
          </a:p>
        </p:txBody>
      </p:sp>
    </p:spTree>
    <p:extLst>
      <p:ext uri="{BB962C8B-B14F-4D97-AF65-F5344CB8AC3E}">
        <p14:creationId xmlns:p14="http://schemas.microsoft.com/office/powerpoint/2010/main" val="1859688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30238" y="873125"/>
            <a:ext cx="5843587" cy="3287713"/>
          </a:xfrm>
        </p:spPr>
      </p:sp>
      <p:sp>
        <p:nvSpPr>
          <p:cNvPr id="3" name="ノート プレースホルダー 2"/>
          <p:cNvSpPr>
            <a:spLocks noGrp="1"/>
          </p:cNvSpPr>
          <p:nvPr>
            <p:ph type="body" idx="1"/>
          </p:nvPr>
        </p:nvSpPr>
        <p:spPr>
          <a:xfrm>
            <a:off x="639027" y="4799943"/>
            <a:ext cx="5826011" cy="4029879"/>
          </a:xfrm>
        </p:spPr>
        <p:txBody>
          <a:bodyPr/>
          <a:lstStyle/>
          <a:p>
            <a:r>
              <a:rPr lang="en-US" altLang="ja-JP" dirty="0"/>
              <a:t>【</a:t>
            </a:r>
            <a:r>
              <a:rPr lang="ja-JP" altLang="en-US" dirty="0"/>
              <a:t>補足説明</a:t>
            </a:r>
            <a:r>
              <a:rPr lang="en-US" altLang="ja-JP" dirty="0"/>
              <a:t>】</a:t>
            </a:r>
          </a:p>
          <a:p>
            <a:r>
              <a:rPr kumimoji="1" lang="ja-JP" altLang="en-US" dirty="0"/>
              <a:t>・災害リスクは災害毎に異なるため、災害リスクに応じた避難行動等も</a:t>
            </a:r>
            <a:endParaRPr kumimoji="1" lang="en-US" altLang="ja-JP" dirty="0"/>
          </a:p>
          <a:p>
            <a:r>
              <a:rPr lang="ja-JP" altLang="en-US" dirty="0"/>
              <a:t>　</a:t>
            </a:r>
            <a:r>
              <a:rPr kumimoji="1" lang="ja-JP" altLang="en-US" dirty="0"/>
              <a:t>異なります。</a:t>
            </a:r>
            <a:endParaRPr kumimoji="1" lang="en-US" altLang="ja-JP" dirty="0"/>
          </a:p>
          <a:p>
            <a:r>
              <a:rPr kumimoji="1" lang="ja-JP" altLang="en-US" dirty="0"/>
              <a:t>・それぞれの災害の被害想定等を基に災害リスクを検討することが重要です。</a:t>
            </a:r>
          </a:p>
        </p:txBody>
      </p:sp>
      <p:sp>
        <p:nvSpPr>
          <p:cNvPr id="5" name="フッター プレースホルダー 4"/>
          <p:cNvSpPr>
            <a:spLocks noGrp="1"/>
          </p:cNvSpPr>
          <p:nvPr>
            <p:ph type="ftr" sz="quarter" idx="10"/>
          </p:nvPr>
        </p:nvSpPr>
        <p:spPr/>
        <p:txBody>
          <a:bodyPr/>
          <a:lstStyle/>
          <a:p>
            <a:endParaRPr kumimoji="1" lang="ja-JP" altLang="en-US"/>
          </a:p>
        </p:txBody>
      </p:sp>
      <p:sp>
        <p:nvSpPr>
          <p:cNvPr id="6" name="スライド番号プレースホルダー 5"/>
          <p:cNvSpPr>
            <a:spLocks noGrp="1"/>
          </p:cNvSpPr>
          <p:nvPr>
            <p:ph type="sldNum" sz="quarter" idx="11"/>
          </p:nvPr>
        </p:nvSpPr>
        <p:spPr>
          <a:xfrm>
            <a:off x="3230738" y="9087115"/>
            <a:ext cx="3060211" cy="633991"/>
          </a:xfrm>
        </p:spPr>
        <p:txBody>
          <a:bodyPr/>
          <a:lstStyle/>
          <a:p>
            <a:r>
              <a:rPr kumimoji="1" lang="en-US" altLang="ja-JP" dirty="0"/>
              <a:t>22</a:t>
            </a:r>
            <a:endParaRPr kumimoji="1" lang="ja-JP" altLang="en-US" dirty="0"/>
          </a:p>
        </p:txBody>
      </p:sp>
    </p:spTree>
    <p:extLst>
      <p:ext uri="{BB962C8B-B14F-4D97-AF65-F5344CB8AC3E}">
        <p14:creationId xmlns:p14="http://schemas.microsoft.com/office/powerpoint/2010/main" val="6483627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81212" indent="-181212">
              <a:buFont typeface="Arial" panose="020B0604020202020204" pitchFamily="34" charset="0"/>
              <a:buChar char="•"/>
            </a:pPr>
            <a:r>
              <a:rPr lang="ja-JP" altLang="en-US" dirty="0"/>
              <a:t>中項目「１．わがまち（地域）の災害発生のおそれ」で学んだことを</a:t>
            </a:r>
            <a:endParaRPr lang="en-US" altLang="ja-JP" dirty="0"/>
          </a:p>
          <a:p>
            <a:r>
              <a:rPr lang="ja-JP" altLang="en-US" dirty="0"/>
              <a:t>　まとめます。</a:t>
            </a:r>
            <a:endParaRPr lang="en-US" altLang="ja-JP" dirty="0"/>
          </a:p>
          <a:p>
            <a:pPr lvl="1"/>
            <a:endParaRPr lang="ja-JP" altLang="en-US" dirty="0"/>
          </a:p>
          <a:p>
            <a:endParaRPr lang="ja-JP" altLang="en-US" dirty="0"/>
          </a:p>
          <a:p>
            <a:endParaRPr lang="ja-JP" altLang="en-US" dirty="0"/>
          </a:p>
        </p:txBody>
      </p:sp>
      <p:sp>
        <p:nvSpPr>
          <p:cNvPr id="6" name="スライド イメージ プレースホルダー 5">
            <a:extLst>
              <a:ext uri="{FF2B5EF4-FFF2-40B4-BE49-F238E27FC236}">
                <a16:creationId xmlns:a16="http://schemas.microsoft.com/office/drawing/2014/main" id="{3F4774DE-5470-4679-A417-2FCDF921B6A5}"/>
              </a:ext>
            </a:extLst>
          </p:cNvPr>
          <p:cNvSpPr>
            <a:spLocks noGrp="1" noRot="1" noChangeAspect="1"/>
          </p:cNvSpPr>
          <p:nvPr>
            <p:ph type="sldImg"/>
          </p:nvPr>
        </p:nvSpPr>
        <p:spPr>
          <a:xfrm>
            <a:off x="581025" y="931863"/>
            <a:ext cx="5940425" cy="3341687"/>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154073" y="9207600"/>
            <a:ext cx="3078428" cy="513507"/>
          </a:xfrm>
        </p:spPr>
        <p:txBody>
          <a:bodyPr/>
          <a:lstStyle/>
          <a:p>
            <a:r>
              <a:rPr kumimoji="1" lang="en-US" altLang="ja-JP" dirty="0"/>
              <a:t>23</a:t>
            </a:r>
            <a:endParaRPr kumimoji="1" lang="ja-JP" altLang="en-US" dirty="0"/>
          </a:p>
        </p:txBody>
      </p:sp>
    </p:spTree>
    <p:extLst>
      <p:ext uri="{BB962C8B-B14F-4D97-AF65-F5344CB8AC3E}">
        <p14:creationId xmlns:p14="http://schemas.microsoft.com/office/powerpoint/2010/main" val="34417683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 イメージ プレースホルダー 5"/>
          <p:cNvSpPr>
            <a:spLocks noGrp="1" noRot="1" noChangeAspect="1"/>
          </p:cNvSpPr>
          <p:nvPr>
            <p:ph type="sldImg"/>
          </p:nvPr>
        </p:nvSpPr>
        <p:spPr>
          <a:xfrm>
            <a:off x="569913" y="714375"/>
            <a:ext cx="5964237" cy="3354388"/>
          </a:xfrm>
        </p:spPr>
      </p:sp>
      <p:sp>
        <p:nvSpPr>
          <p:cNvPr id="7" name="ノート プレースホルダー 6"/>
          <p:cNvSpPr>
            <a:spLocks noGrp="1"/>
          </p:cNvSpPr>
          <p:nvPr>
            <p:ph type="body" idx="1"/>
          </p:nvPr>
        </p:nvSpPr>
        <p:spPr>
          <a:xfrm>
            <a:off x="710408" y="4925408"/>
            <a:ext cx="5517161" cy="3577194"/>
          </a:xfrm>
        </p:spPr>
        <p:txBody>
          <a:bodyPr/>
          <a:lstStyle/>
          <a:p>
            <a:endParaRPr kumimoji="1" lang="ja-JP" altLang="en-US" dirty="0"/>
          </a:p>
        </p:txBody>
      </p:sp>
      <p:sp>
        <p:nvSpPr>
          <p:cNvPr id="2" name="フッター プレースホルダー 1"/>
          <p:cNvSpPr>
            <a:spLocks noGrp="1"/>
          </p:cNvSpPr>
          <p:nvPr>
            <p:ph type="ftr" sz="quarter" idx="10"/>
          </p:nvPr>
        </p:nvSpPr>
        <p:spPr/>
        <p:txBody>
          <a:bodyPr/>
          <a:lstStyle/>
          <a:p>
            <a:endParaRPr kumimoji="1" lang="ja-JP" altLang="en-US"/>
          </a:p>
        </p:txBody>
      </p:sp>
      <p:sp>
        <p:nvSpPr>
          <p:cNvPr id="3" name="スライド番号プレースホルダー 2"/>
          <p:cNvSpPr>
            <a:spLocks noGrp="1"/>
          </p:cNvSpPr>
          <p:nvPr>
            <p:ph type="sldNum" sz="quarter" idx="11"/>
          </p:nvPr>
        </p:nvSpPr>
        <p:spPr>
          <a:xfrm>
            <a:off x="3149140" y="9207600"/>
            <a:ext cx="3078428" cy="513507"/>
          </a:xfrm>
        </p:spPr>
        <p:txBody>
          <a:bodyPr/>
          <a:lstStyle/>
          <a:p>
            <a:r>
              <a:rPr kumimoji="1" lang="en-US" altLang="ja-JP" dirty="0"/>
              <a:t>24</a:t>
            </a:r>
            <a:endParaRPr kumimoji="1" lang="ja-JP" altLang="en-US" dirty="0"/>
          </a:p>
        </p:txBody>
      </p:sp>
    </p:spTree>
    <p:extLst>
      <p:ext uri="{BB962C8B-B14F-4D97-AF65-F5344CB8AC3E}">
        <p14:creationId xmlns:p14="http://schemas.microsoft.com/office/powerpoint/2010/main" val="13800474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577850" y="779463"/>
            <a:ext cx="5853113" cy="3292475"/>
          </a:xfrm>
        </p:spPr>
      </p:sp>
      <p:sp>
        <p:nvSpPr>
          <p:cNvPr id="3" name="ノート プレースホルダー 2"/>
          <p:cNvSpPr>
            <a:spLocks noGrp="1"/>
          </p:cNvSpPr>
          <p:nvPr>
            <p:ph type="body" idx="1"/>
          </p:nvPr>
        </p:nvSpPr>
        <p:spPr>
          <a:xfrm>
            <a:off x="710407" y="4663073"/>
            <a:ext cx="5683250" cy="4029879"/>
          </a:xfrm>
        </p:spPr>
        <p:txBody>
          <a:bodyPr/>
          <a:lstStyle/>
          <a:p>
            <a:r>
              <a:rPr kumimoji="1" lang="en-US" altLang="ja-JP" dirty="0"/>
              <a:t>【</a:t>
            </a:r>
            <a:r>
              <a:rPr kumimoji="1" lang="ja-JP" altLang="en-US" dirty="0"/>
              <a:t>補足説明</a:t>
            </a:r>
            <a:r>
              <a:rPr kumimoji="1" lang="en-US" altLang="ja-JP" dirty="0"/>
              <a:t>】</a:t>
            </a:r>
          </a:p>
          <a:p>
            <a:r>
              <a:rPr kumimoji="1" lang="ja-JP" altLang="en-US" dirty="0"/>
              <a:t>・公助・共助・自助の担い手とそれぞれの人数や割合を説明します。</a:t>
            </a:r>
            <a:endParaRPr kumimoji="1" lang="en-US" altLang="ja-JP" dirty="0"/>
          </a:p>
          <a:p>
            <a:r>
              <a:rPr kumimoji="1" lang="ja-JP" altLang="en-US" dirty="0"/>
              <a:t>・特に公助と自助の規模感を知ってもらい、自助の大切さを認識して</a:t>
            </a:r>
            <a:endParaRPr kumimoji="1" lang="en-US" altLang="ja-JP" dirty="0"/>
          </a:p>
          <a:p>
            <a:r>
              <a:rPr lang="ja-JP" altLang="en-US" dirty="0"/>
              <a:t>　</a:t>
            </a:r>
            <a:r>
              <a:rPr kumimoji="1" lang="ja-JP" altLang="en-US" dirty="0"/>
              <a:t>もらいます。</a:t>
            </a:r>
          </a:p>
        </p:txBody>
      </p:sp>
      <p:sp>
        <p:nvSpPr>
          <p:cNvPr id="4" name="フッター プレースホルダー 3"/>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252740" y="9207600"/>
            <a:ext cx="3078428" cy="513507"/>
          </a:xfrm>
        </p:spPr>
        <p:txBody>
          <a:bodyPr/>
          <a:lstStyle/>
          <a:p>
            <a:r>
              <a:rPr kumimoji="1" lang="en-US" altLang="ja-JP" dirty="0"/>
              <a:t>25</a:t>
            </a:r>
            <a:endParaRPr kumimoji="1" lang="ja-JP" altLang="en-US" dirty="0"/>
          </a:p>
        </p:txBody>
      </p:sp>
    </p:spTree>
    <p:extLst>
      <p:ext uri="{BB962C8B-B14F-4D97-AF65-F5344CB8AC3E}">
        <p14:creationId xmlns:p14="http://schemas.microsoft.com/office/powerpoint/2010/main" val="18862058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a:xfrm>
            <a:off x="710407" y="4697291"/>
            <a:ext cx="5683250" cy="4029879"/>
          </a:xfrm>
        </p:spPr>
        <p:txBody>
          <a:bodyPr/>
          <a:lstStyle/>
          <a:p>
            <a:r>
              <a:rPr lang="en-US" altLang="ja-JP" dirty="0"/>
              <a:t>【</a:t>
            </a:r>
            <a:r>
              <a:rPr lang="ja-JP" altLang="en-US" dirty="0"/>
              <a:t>補足説明</a:t>
            </a:r>
            <a:r>
              <a:rPr lang="en-US" altLang="ja-JP" dirty="0"/>
              <a:t>】</a:t>
            </a:r>
          </a:p>
          <a:p>
            <a:pPr marL="181212" indent="-181212">
              <a:buFont typeface="Arial" panose="020B0604020202020204" pitchFamily="34" charset="0"/>
              <a:buChar char="•"/>
            </a:pPr>
            <a:r>
              <a:rPr lang="ja-JP" altLang="en-US" dirty="0"/>
              <a:t>災害時には、地域住民の力が大きな役割を果たすことを、阪神・淡路大震災（平成７年１月１７日発生）の例を使って説明します。</a:t>
            </a:r>
            <a:endParaRPr lang="en-US" altLang="ja-JP" dirty="0"/>
          </a:p>
          <a:p>
            <a:pPr marL="181212" indent="-181212">
              <a:buFont typeface="Arial" panose="020B0604020202020204" pitchFamily="34" charset="0"/>
              <a:buChar char="•"/>
            </a:pPr>
            <a:r>
              <a:rPr lang="ja-JP" altLang="en-US" dirty="0"/>
              <a:t>阪神・淡路大震災において、倒壊家屋からの救助のうち、友人・隣人と回答したのは約３割にのぼり、災害時の地域における助け合いの重要性を確認することができます。</a:t>
            </a:r>
            <a:endParaRPr lang="en-US" altLang="ja-JP" dirty="0"/>
          </a:p>
          <a:p>
            <a:endParaRPr lang="en-US" altLang="ja-JP" dirty="0"/>
          </a:p>
          <a:p>
            <a:endParaRPr lang="ja-JP" altLang="en-US" dirty="0"/>
          </a:p>
        </p:txBody>
      </p:sp>
      <p:sp>
        <p:nvSpPr>
          <p:cNvPr id="7" name="スライド イメージ プレースホルダー 6">
            <a:extLst>
              <a:ext uri="{FF2B5EF4-FFF2-40B4-BE49-F238E27FC236}">
                <a16:creationId xmlns:a16="http://schemas.microsoft.com/office/drawing/2014/main" id="{DBB03AD1-5D61-4DFE-9E6C-818CD426A665}"/>
              </a:ext>
            </a:extLst>
          </p:cNvPr>
          <p:cNvSpPr>
            <a:spLocks noGrp="1" noRot="1" noChangeAspect="1"/>
          </p:cNvSpPr>
          <p:nvPr>
            <p:ph type="sldImg"/>
          </p:nvPr>
        </p:nvSpPr>
        <p:spPr>
          <a:xfrm>
            <a:off x="679450" y="792163"/>
            <a:ext cx="5773738" cy="3248025"/>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435276" y="9207600"/>
            <a:ext cx="3078428" cy="513507"/>
          </a:xfrm>
        </p:spPr>
        <p:txBody>
          <a:bodyPr/>
          <a:lstStyle/>
          <a:p>
            <a:r>
              <a:rPr kumimoji="1" lang="en-US" altLang="ja-JP" dirty="0"/>
              <a:t>26</a:t>
            </a:r>
            <a:endParaRPr kumimoji="1" lang="ja-JP" altLang="en-US" dirty="0"/>
          </a:p>
        </p:txBody>
      </p:sp>
    </p:spTree>
    <p:extLst>
      <p:ext uri="{BB962C8B-B14F-4D97-AF65-F5344CB8AC3E}">
        <p14:creationId xmlns:p14="http://schemas.microsoft.com/office/powerpoint/2010/main" val="4079625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81212" indent="-181212">
              <a:buFont typeface="Arial" panose="020B0604020202020204" pitchFamily="34" charset="0"/>
              <a:buChar char="•"/>
            </a:pPr>
            <a:r>
              <a:rPr lang="ja-JP" altLang="en-US" dirty="0"/>
              <a:t>この単元の目標を伝えます。</a:t>
            </a:r>
          </a:p>
          <a:p>
            <a:endParaRPr lang="ja-JP" altLang="en-US" dirty="0"/>
          </a:p>
        </p:txBody>
      </p:sp>
      <p:sp>
        <p:nvSpPr>
          <p:cNvPr id="4" name="スライド番号プレースホルダー 3"/>
          <p:cNvSpPr>
            <a:spLocks noGrp="1"/>
          </p:cNvSpPr>
          <p:nvPr>
            <p:ph type="sldNum" sz="quarter" idx="5"/>
          </p:nvPr>
        </p:nvSpPr>
        <p:spPr/>
        <p:txBody>
          <a:bodyPr/>
          <a:lstStyle/>
          <a:p>
            <a:pPr defTabSz="483231">
              <a:defRPr/>
            </a:pPr>
            <a:endParaRPr kumimoji="0" lang="ja-JP" altLang="en-US" dirty="0">
              <a:solidFill>
                <a:prstClr val="black"/>
              </a:solidFill>
              <a:latin typeface="Calibri"/>
              <a:ea typeface="ＭＳ ゴシック"/>
            </a:endParaRPr>
          </a:p>
        </p:txBody>
      </p:sp>
      <p:sp>
        <p:nvSpPr>
          <p:cNvPr id="7" name="スライド イメージ プレースホルダー 6">
            <a:extLst>
              <a:ext uri="{FF2B5EF4-FFF2-40B4-BE49-F238E27FC236}">
                <a16:creationId xmlns:a16="http://schemas.microsoft.com/office/drawing/2014/main" id="{2029FB4B-AA0A-456D-A45B-DD34A7422C37}"/>
              </a:ext>
            </a:extLst>
          </p:cNvPr>
          <p:cNvSpPr>
            <a:spLocks noGrp="1" noRot="1" noChangeAspect="1"/>
          </p:cNvSpPr>
          <p:nvPr>
            <p:ph type="sldImg"/>
          </p:nvPr>
        </p:nvSpPr>
        <p:spPr>
          <a:xfrm>
            <a:off x="585788" y="909638"/>
            <a:ext cx="5932487" cy="3336925"/>
          </a:xfrm>
        </p:spPr>
      </p:sp>
    </p:spTree>
    <p:extLst>
      <p:ext uri="{BB962C8B-B14F-4D97-AF65-F5344CB8AC3E}">
        <p14:creationId xmlns:p14="http://schemas.microsoft.com/office/powerpoint/2010/main" val="4531917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81212" indent="-181212">
              <a:buFont typeface="Arial" panose="020B0604020202020204" pitchFamily="34" charset="0"/>
              <a:buChar char="•"/>
            </a:pPr>
            <a:r>
              <a:rPr lang="ja-JP" altLang="en-US" dirty="0"/>
              <a:t>前のスライドに続いて、共助の重要性を事例を使って説明します。</a:t>
            </a:r>
            <a:endParaRPr lang="en-US" altLang="ja-JP" dirty="0"/>
          </a:p>
          <a:p>
            <a:pPr marL="181212" indent="-181212">
              <a:buFont typeface="Arial" panose="020B0604020202020204" pitchFamily="34" charset="0"/>
              <a:buChar char="•"/>
            </a:pPr>
            <a:r>
              <a:rPr lang="ja-JP" altLang="en-US" dirty="0"/>
              <a:t>大規模な火災に対しても地域による消火活動が行われました。</a:t>
            </a:r>
            <a:endParaRPr lang="en-US" altLang="ja-JP" dirty="0"/>
          </a:p>
          <a:p>
            <a:pPr marL="181212" indent="-181212">
              <a:buFont typeface="Arial" panose="020B0604020202020204" pitchFamily="34" charset="0"/>
              <a:buChar char="•"/>
            </a:pPr>
            <a:r>
              <a:rPr lang="ja-JP" altLang="en-US" dirty="0"/>
              <a:t>地域住民が一体となった防災活動、つまり共助が被害の拡大を防止する上でとても重要です。</a:t>
            </a:r>
            <a:endParaRPr lang="en-US" altLang="ja-JP" dirty="0">
              <a:hlinkClick r:id="rId3"/>
            </a:endParaRPr>
          </a:p>
          <a:p>
            <a:endParaRPr lang="en-US" altLang="ja-JP" dirty="0">
              <a:hlinkClick r:id="rId3"/>
            </a:endParaRPr>
          </a:p>
          <a:p>
            <a:endParaRPr lang="en-US" altLang="ja-JP" dirty="0"/>
          </a:p>
        </p:txBody>
      </p:sp>
      <p:sp>
        <p:nvSpPr>
          <p:cNvPr id="7" name="スライド イメージ プレースホルダー 6">
            <a:extLst>
              <a:ext uri="{FF2B5EF4-FFF2-40B4-BE49-F238E27FC236}">
                <a16:creationId xmlns:a16="http://schemas.microsoft.com/office/drawing/2014/main" id="{B1D7B6F2-3252-4DA5-9BC6-02B35091C809}"/>
              </a:ext>
            </a:extLst>
          </p:cNvPr>
          <p:cNvSpPr>
            <a:spLocks noGrp="1" noRot="1" noChangeAspect="1"/>
          </p:cNvSpPr>
          <p:nvPr>
            <p:ph type="sldImg"/>
          </p:nvPr>
        </p:nvSpPr>
        <p:spPr>
          <a:xfrm>
            <a:off x="671513" y="920750"/>
            <a:ext cx="5761037" cy="3240088"/>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226429" y="9207600"/>
            <a:ext cx="3078428" cy="513507"/>
          </a:xfrm>
        </p:spPr>
        <p:txBody>
          <a:bodyPr/>
          <a:lstStyle/>
          <a:p>
            <a:r>
              <a:rPr kumimoji="1" lang="en-US" altLang="ja-JP" dirty="0"/>
              <a:t>27</a:t>
            </a:r>
            <a:endParaRPr kumimoji="1" lang="ja-JP" altLang="en-US" dirty="0"/>
          </a:p>
        </p:txBody>
      </p:sp>
    </p:spTree>
    <p:extLst>
      <p:ext uri="{BB962C8B-B14F-4D97-AF65-F5344CB8AC3E}">
        <p14:creationId xmlns:p14="http://schemas.microsoft.com/office/powerpoint/2010/main" val="13774980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81212" indent="-181212">
              <a:buFont typeface="Arial" panose="020B0604020202020204" pitchFamily="34" charset="0"/>
              <a:buChar char="•"/>
            </a:pPr>
            <a:r>
              <a:rPr lang="ja-JP" altLang="en-US" dirty="0"/>
              <a:t>内閣府の調査では、自助による準備が不十分であることを説明します。</a:t>
            </a:r>
            <a:endParaRPr lang="en-US" altLang="ja-JP" dirty="0"/>
          </a:p>
          <a:p>
            <a:endParaRPr lang="ja-JP" altLang="en-US" dirty="0"/>
          </a:p>
        </p:txBody>
      </p:sp>
      <p:sp>
        <p:nvSpPr>
          <p:cNvPr id="7" name="スライド イメージ プレースホルダー 6">
            <a:extLst>
              <a:ext uri="{FF2B5EF4-FFF2-40B4-BE49-F238E27FC236}">
                <a16:creationId xmlns:a16="http://schemas.microsoft.com/office/drawing/2014/main" id="{E31148FC-85F6-4C64-858A-220097513C61}"/>
              </a:ext>
            </a:extLst>
          </p:cNvPr>
          <p:cNvSpPr>
            <a:spLocks noGrp="1" noRot="1" noChangeAspect="1"/>
          </p:cNvSpPr>
          <p:nvPr>
            <p:ph type="sldImg"/>
          </p:nvPr>
        </p:nvSpPr>
        <p:spPr>
          <a:xfrm>
            <a:off x="625475" y="868363"/>
            <a:ext cx="5853113" cy="3292475"/>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315229" y="9188942"/>
            <a:ext cx="3078428" cy="513507"/>
          </a:xfrm>
        </p:spPr>
        <p:txBody>
          <a:bodyPr/>
          <a:lstStyle/>
          <a:p>
            <a:r>
              <a:rPr kumimoji="1" lang="en-US" altLang="ja-JP" dirty="0"/>
              <a:t>28</a:t>
            </a:r>
            <a:endParaRPr kumimoji="1" lang="ja-JP" altLang="en-US" dirty="0"/>
          </a:p>
        </p:txBody>
      </p:sp>
    </p:spTree>
    <p:extLst>
      <p:ext uri="{BB962C8B-B14F-4D97-AF65-F5344CB8AC3E}">
        <p14:creationId xmlns:p14="http://schemas.microsoft.com/office/powerpoint/2010/main" val="13532034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81212" indent="-181212">
              <a:buFont typeface="Arial" panose="020B0604020202020204" pitchFamily="34" charset="0"/>
              <a:buChar char="•"/>
            </a:pPr>
            <a:r>
              <a:rPr lang="ja-JP" altLang="en-US" dirty="0"/>
              <a:t>自助・共助・公助について説明します。</a:t>
            </a:r>
            <a:endParaRPr lang="en-US" altLang="ja-JP" dirty="0"/>
          </a:p>
          <a:p>
            <a:pPr marL="181212" indent="-181212">
              <a:buFont typeface="Arial" panose="020B0604020202020204" pitchFamily="34" charset="0"/>
              <a:buChar char="•"/>
            </a:pPr>
            <a:r>
              <a:rPr lang="ja-JP" altLang="en-US" dirty="0"/>
              <a:t>先の事例で紹介したように、災害時、特に災害発生直後は、「公助」には期待できないことを説明し、特に災害発生直後は、自主防災組織を中心とした「共助」による災害対応が重要であることを伝えます。</a:t>
            </a:r>
            <a:endParaRPr lang="en-US" altLang="ja-JP" dirty="0"/>
          </a:p>
          <a:p>
            <a:endParaRPr lang="ja-JP" altLang="en-US" dirty="0"/>
          </a:p>
        </p:txBody>
      </p:sp>
      <p:sp>
        <p:nvSpPr>
          <p:cNvPr id="7" name="スライド イメージ プレースホルダー 6">
            <a:extLst>
              <a:ext uri="{FF2B5EF4-FFF2-40B4-BE49-F238E27FC236}">
                <a16:creationId xmlns:a16="http://schemas.microsoft.com/office/drawing/2014/main" id="{CCA2D005-9C3C-471A-A73F-0983FA26F910}"/>
              </a:ext>
            </a:extLst>
          </p:cNvPr>
          <p:cNvSpPr>
            <a:spLocks noGrp="1" noRot="1" noChangeAspect="1"/>
          </p:cNvSpPr>
          <p:nvPr>
            <p:ph type="sldImg"/>
          </p:nvPr>
        </p:nvSpPr>
        <p:spPr>
          <a:xfrm>
            <a:off x="812800" y="876300"/>
            <a:ext cx="5562600" cy="3128963"/>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078428" y="9207600"/>
            <a:ext cx="3078428" cy="513507"/>
          </a:xfrm>
        </p:spPr>
        <p:txBody>
          <a:bodyPr/>
          <a:lstStyle/>
          <a:p>
            <a:r>
              <a:rPr kumimoji="1" lang="en-US" altLang="ja-JP" dirty="0"/>
              <a:t>29</a:t>
            </a:r>
            <a:endParaRPr kumimoji="1" lang="ja-JP" altLang="en-US" dirty="0"/>
          </a:p>
        </p:txBody>
      </p:sp>
    </p:spTree>
    <p:extLst>
      <p:ext uri="{BB962C8B-B14F-4D97-AF65-F5344CB8AC3E}">
        <p14:creationId xmlns:p14="http://schemas.microsoft.com/office/powerpoint/2010/main" val="9374574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ノート プレースホルダー 9">
            <a:extLst>
              <a:ext uri="{FF2B5EF4-FFF2-40B4-BE49-F238E27FC236}">
                <a16:creationId xmlns:a16="http://schemas.microsoft.com/office/drawing/2014/main" id="{76F4460A-DD77-4435-AD41-2B3602967C83}"/>
              </a:ext>
            </a:extLst>
          </p:cNvPr>
          <p:cNvSpPr>
            <a:spLocks noGrp="1"/>
          </p:cNvSpPr>
          <p:nvPr>
            <p:ph type="body" idx="1"/>
          </p:nvPr>
        </p:nvSpPr>
        <p:spPr>
          <a:xfrm>
            <a:off x="710407" y="4690004"/>
            <a:ext cx="5683250" cy="4029879"/>
          </a:xfrm>
        </p:spPr>
        <p:txBody>
          <a:bodyPr/>
          <a:lstStyle/>
          <a:p>
            <a:r>
              <a:rPr lang="en-US" altLang="ja-JP" dirty="0"/>
              <a:t>【</a:t>
            </a:r>
            <a:r>
              <a:rPr lang="ja-JP" altLang="en-US" dirty="0"/>
              <a:t>補足説明</a:t>
            </a:r>
            <a:r>
              <a:rPr lang="en-US" altLang="ja-JP" dirty="0"/>
              <a:t>】</a:t>
            </a:r>
          </a:p>
          <a:p>
            <a:pPr marL="181212" indent="-181212">
              <a:buFont typeface="Arial" panose="020B0604020202020204" pitchFamily="34" charset="0"/>
              <a:buChar char="•"/>
            </a:pPr>
            <a:r>
              <a:rPr lang="ja-JP" altLang="en-US" dirty="0"/>
              <a:t>平成</a:t>
            </a:r>
            <a:r>
              <a:rPr lang="en-US" altLang="ja-JP" dirty="0"/>
              <a:t>30</a:t>
            </a:r>
            <a:r>
              <a:rPr lang="ja-JP" altLang="en-US" dirty="0"/>
              <a:t>年</a:t>
            </a:r>
            <a:r>
              <a:rPr lang="en-US" altLang="ja-JP" dirty="0"/>
              <a:t>7</a:t>
            </a:r>
            <a:r>
              <a:rPr lang="ja-JP" altLang="en-US" dirty="0"/>
              <a:t>月豪雨にて、土石流等により、全半壊</a:t>
            </a:r>
            <a:r>
              <a:rPr lang="en-US" altLang="ja-JP" dirty="0"/>
              <a:t>10</a:t>
            </a:r>
            <a:r>
              <a:rPr lang="ja-JP" altLang="en-US" dirty="0"/>
              <a:t>軒、床下浸水</a:t>
            </a:r>
            <a:r>
              <a:rPr lang="en-US" altLang="ja-JP" dirty="0"/>
              <a:t>20</a:t>
            </a:r>
            <a:r>
              <a:rPr lang="ja-JP" altLang="en-US" dirty="0"/>
              <a:t>軒の被害を受けましたが、地域での共助による取組みで死者やけが人がゼロであった事例です。</a:t>
            </a:r>
            <a:endParaRPr lang="en-US" altLang="ja-JP" dirty="0"/>
          </a:p>
          <a:p>
            <a:pPr marL="181212" indent="-181212">
              <a:buFont typeface="Arial" panose="020B0604020202020204" pitchFamily="34" charset="0"/>
              <a:buChar char="•"/>
            </a:pPr>
            <a:r>
              <a:rPr lang="ja-JP" altLang="en-US" dirty="0"/>
              <a:t>緊急告知ラジオは、災害時に市域の防災情報を放送するもので、自治会費で購入し全戸配布しています。</a:t>
            </a:r>
          </a:p>
          <a:p>
            <a:pPr marL="181212" indent="-181212">
              <a:buFont typeface="Arial" panose="020B0604020202020204" pitchFamily="34" charset="0"/>
              <a:buChar char="•"/>
            </a:pPr>
            <a:r>
              <a:rPr lang="ja-JP" altLang="en-US" dirty="0"/>
              <a:t>この他、ハザードマップを全戸に配布し周知し、住民もハザードマップを見ており土砂災害危険箇所と認識していました。</a:t>
            </a:r>
          </a:p>
          <a:p>
            <a:pPr marL="181212" indent="-181212">
              <a:buFont typeface="Arial" panose="020B0604020202020204" pitchFamily="34" charset="0"/>
              <a:buChar char="•"/>
            </a:pPr>
            <a:r>
              <a:rPr lang="ja-JP" altLang="en-US" dirty="0"/>
              <a:t>平成</a:t>
            </a:r>
            <a:r>
              <a:rPr lang="en-US" altLang="ja-JP" dirty="0"/>
              <a:t>26</a:t>
            </a:r>
            <a:r>
              <a:rPr lang="ja-JP" altLang="en-US" dirty="0"/>
              <a:t>年災害を受けて防災に関する取り組みを始め、年１～２回避難訓練を実施していたり、市の出前講座を受講していました。</a:t>
            </a:r>
          </a:p>
          <a:p>
            <a:endParaRPr lang="ja-JP" altLang="en-US" dirty="0"/>
          </a:p>
        </p:txBody>
      </p:sp>
      <p:sp>
        <p:nvSpPr>
          <p:cNvPr id="13" name="スライド イメージ プレースホルダー 12">
            <a:extLst>
              <a:ext uri="{FF2B5EF4-FFF2-40B4-BE49-F238E27FC236}">
                <a16:creationId xmlns:a16="http://schemas.microsoft.com/office/drawing/2014/main" id="{870E6976-BD88-4483-9966-40D472784C02}"/>
              </a:ext>
            </a:extLst>
          </p:cNvPr>
          <p:cNvSpPr>
            <a:spLocks noGrp="1" noRot="1" noChangeAspect="1"/>
          </p:cNvSpPr>
          <p:nvPr>
            <p:ph type="sldImg"/>
          </p:nvPr>
        </p:nvSpPr>
        <p:spPr>
          <a:xfrm>
            <a:off x="769938" y="1031875"/>
            <a:ext cx="5564187" cy="3128963"/>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3" name="スライド番号プレースホルダー 2"/>
          <p:cNvSpPr>
            <a:spLocks noGrp="1"/>
          </p:cNvSpPr>
          <p:nvPr>
            <p:ph type="sldNum" sz="quarter" idx="11"/>
          </p:nvPr>
        </p:nvSpPr>
        <p:spPr>
          <a:xfrm>
            <a:off x="3142562" y="9207600"/>
            <a:ext cx="3078428" cy="513507"/>
          </a:xfrm>
        </p:spPr>
        <p:txBody>
          <a:bodyPr/>
          <a:lstStyle/>
          <a:p>
            <a:r>
              <a:rPr kumimoji="1" lang="en-US" altLang="ja-JP" dirty="0"/>
              <a:t>30</a:t>
            </a:r>
            <a:endParaRPr kumimoji="1" lang="ja-JP" altLang="en-US" dirty="0"/>
          </a:p>
        </p:txBody>
      </p:sp>
    </p:spTree>
    <p:extLst>
      <p:ext uri="{BB962C8B-B14F-4D97-AF65-F5344CB8AC3E}">
        <p14:creationId xmlns:p14="http://schemas.microsoft.com/office/powerpoint/2010/main" val="23216057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a:xfrm>
            <a:off x="710407" y="4736250"/>
            <a:ext cx="5683250" cy="4029879"/>
          </a:xfrm>
        </p:spPr>
        <p:txBody>
          <a:bodyPr/>
          <a:lstStyle/>
          <a:p>
            <a:r>
              <a:rPr lang="en-US" altLang="ja-JP" dirty="0"/>
              <a:t>【</a:t>
            </a:r>
            <a:r>
              <a:rPr lang="ja-JP" altLang="en-US" dirty="0"/>
              <a:t>補足説明</a:t>
            </a:r>
            <a:r>
              <a:rPr lang="en-US" altLang="ja-JP" dirty="0"/>
              <a:t>】</a:t>
            </a:r>
          </a:p>
          <a:p>
            <a:pPr marL="181212" indent="-181212">
              <a:buFont typeface="Arial" panose="020B0604020202020204" pitchFamily="34" charset="0"/>
              <a:buChar char="•"/>
            </a:pPr>
            <a:r>
              <a:rPr lang="ja-JP" altLang="en-US" dirty="0"/>
              <a:t>中項目「２．自主防災活動の必要性」で学んだことをまとめます。</a:t>
            </a:r>
            <a:endParaRPr lang="en-US" altLang="ja-JP" dirty="0"/>
          </a:p>
          <a:p>
            <a:pPr lvl="1"/>
            <a:endParaRPr lang="ja-JP" altLang="en-US" dirty="0"/>
          </a:p>
          <a:p>
            <a:endParaRPr lang="ja-JP" altLang="en-US" dirty="0"/>
          </a:p>
          <a:p>
            <a:endParaRPr lang="ja-JP" altLang="en-US" dirty="0"/>
          </a:p>
        </p:txBody>
      </p:sp>
      <p:sp>
        <p:nvSpPr>
          <p:cNvPr id="6" name="スライド イメージ プレースホルダー 5">
            <a:extLst>
              <a:ext uri="{FF2B5EF4-FFF2-40B4-BE49-F238E27FC236}">
                <a16:creationId xmlns:a16="http://schemas.microsoft.com/office/drawing/2014/main" id="{7E814194-C93E-4AF8-803F-42F9544CD77D}"/>
              </a:ext>
            </a:extLst>
          </p:cNvPr>
          <p:cNvSpPr>
            <a:spLocks noGrp="1" noRot="1" noChangeAspect="1"/>
          </p:cNvSpPr>
          <p:nvPr>
            <p:ph type="sldImg"/>
          </p:nvPr>
        </p:nvSpPr>
        <p:spPr>
          <a:xfrm>
            <a:off x="573088" y="942975"/>
            <a:ext cx="5956300" cy="3351213"/>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315229" y="9207600"/>
            <a:ext cx="3078428" cy="513507"/>
          </a:xfrm>
        </p:spPr>
        <p:txBody>
          <a:bodyPr/>
          <a:lstStyle/>
          <a:p>
            <a:r>
              <a:rPr kumimoji="1" lang="en-US" altLang="ja-JP" dirty="0"/>
              <a:t>31</a:t>
            </a:r>
            <a:endParaRPr kumimoji="1" lang="ja-JP" altLang="en-US" dirty="0"/>
          </a:p>
        </p:txBody>
      </p:sp>
    </p:spTree>
    <p:extLst>
      <p:ext uri="{BB962C8B-B14F-4D97-AF65-F5344CB8AC3E}">
        <p14:creationId xmlns:p14="http://schemas.microsoft.com/office/powerpoint/2010/main" val="2690582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 イメージ プレースホルダー 5"/>
          <p:cNvSpPr>
            <a:spLocks noGrp="1" noRot="1" noChangeAspect="1"/>
          </p:cNvSpPr>
          <p:nvPr>
            <p:ph type="sldImg"/>
          </p:nvPr>
        </p:nvSpPr>
        <p:spPr>
          <a:xfrm>
            <a:off x="482600" y="568325"/>
            <a:ext cx="6138863" cy="3452813"/>
          </a:xfrm>
        </p:spPr>
      </p:sp>
      <p:sp>
        <p:nvSpPr>
          <p:cNvPr id="7" name="ノート プレースホルダー 6"/>
          <p:cNvSpPr>
            <a:spLocks noGrp="1"/>
          </p:cNvSpPr>
          <p:nvPr>
            <p:ph type="body" idx="1"/>
          </p:nvPr>
        </p:nvSpPr>
        <p:spPr/>
        <p:txBody>
          <a:bodyPr/>
          <a:lstStyle/>
          <a:p>
            <a:endParaRPr kumimoji="1" lang="ja-JP" altLang="en-US"/>
          </a:p>
        </p:txBody>
      </p:sp>
      <p:sp>
        <p:nvSpPr>
          <p:cNvPr id="2" name="フッター プレースホルダー 1"/>
          <p:cNvSpPr>
            <a:spLocks noGrp="1"/>
          </p:cNvSpPr>
          <p:nvPr>
            <p:ph type="ftr" sz="quarter" idx="10"/>
          </p:nvPr>
        </p:nvSpPr>
        <p:spPr/>
        <p:txBody>
          <a:bodyPr/>
          <a:lstStyle/>
          <a:p>
            <a:endParaRPr kumimoji="1" lang="ja-JP" altLang="en-US"/>
          </a:p>
        </p:txBody>
      </p:sp>
      <p:sp>
        <p:nvSpPr>
          <p:cNvPr id="3" name="スライド番号プレースホルダー 2"/>
          <p:cNvSpPr>
            <a:spLocks noGrp="1"/>
          </p:cNvSpPr>
          <p:nvPr>
            <p:ph type="sldNum" sz="quarter" idx="11"/>
          </p:nvPr>
        </p:nvSpPr>
        <p:spPr>
          <a:xfrm>
            <a:off x="3315229" y="9207600"/>
            <a:ext cx="3078428" cy="513507"/>
          </a:xfrm>
        </p:spPr>
        <p:txBody>
          <a:bodyPr/>
          <a:lstStyle/>
          <a:p>
            <a:r>
              <a:rPr kumimoji="1" lang="en-US" altLang="ja-JP" dirty="0"/>
              <a:t>1</a:t>
            </a:r>
            <a:endParaRPr kumimoji="1" lang="ja-JP" altLang="en-US" dirty="0"/>
          </a:p>
        </p:txBody>
      </p:sp>
    </p:spTree>
    <p:extLst>
      <p:ext uri="{BB962C8B-B14F-4D97-AF65-F5344CB8AC3E}">
        <p14:creationId xmlns:p14="http://schemas.microsoft.com/office/powerpoint/2010/main" val="2282938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 イメージ プレースホルダー 5"/>
          <p:cNvSpPr>
            <a:spLocks noGrp="1" noRot="1" noChangeAspect="1"/>
          </p:cNvSpPr>
          <p:nvPr>
            <p:ph type="sldImg"/>
          </p:nvPr>
        </p:nvSpPr>
        <p:spPr>
          <a:xfrm>
            <a:off x="614363" y="1000125"/>
            <a:ext cx="5824537" cy="3276600"/>
          </a:xfrm>
        </p:spPr>
      </p:sp>
      <p:sp>
        <p:nvSpPr>
          <p:cNvPr id="7" name="ノート プレースホルダー 6"/>
          <p:cNvSpPr>
            <a:spLocks noGrp="1"/>
          </p:cNvSpPr>
          <p:nvPr>
            <p:ph type="body" idx="1"/>
          </p:nvPr>
        </p:nvSpPr>
        <p:spPr/>
        <p:txBody>
          <a:bodyPr/>
          <a:lstStyle/>
          <a:p>
            <a:endParaRPr kumimoji="1" lang="ja-JP" altLang="en-US"/>
          </a:p>
        </p:txBody>
      </p:sp>
      <p:sp>
        <p:nvSpPr>
          <p:cNvPr id="2" name="フッター プレースホルダー 1"/>
          <p:cNvSpPr>
            <a:spLocks noGrp="1"/>
          </p:cNvSpPr>
          <p:nvPr>
            <p:ph type="ftr" sz="quarter" idx="10"/>
          </p:nvPr>
        </p:nvSpPr>
        <p:spPr/>
        <p:txBody>
          <a:bodyPr/>
          <a:lstStyle/>
          <a:p>
            <a:endParaRPr kumimoji="1" lang="ja-JP" altLang="en-US"/>
          </a:p>
        </p:txBody>
      </p:sp>
      <p:sp>
        <p:nvSpPr>
          <p:cNvPr id="3" name="スライド番号プレースホルダー 2"/>
          <p:cNvSpPr>
            <a:spLocks noGrp="1"/>
          </p:cNvSpPr>
          <p:nvPr>
            <p:ph type="sldNum" sz="quarter" idx="11"/>
          </p:nvPr>
        </p:nvSpPr>
        <p:spPr>
          <a:xfrm>
            <a:off x="3315229" y="9207600"/>
            <a:ext cx="3078428" cy="513507"/>
          </a:xfrm>
        </p:spPr>
        <p:txBody>
          <a:bodyPr/>
          <a:lstStyle/>
          <a:p>
            <a:r>
              <a:rPr kumimoji="1" lang="en-US" altLang="ja-JP" dirty="0"/>
              <a:t>2</a:t>
            </a:r>
            <a:endParaRPr kumimoji="1" lang="ja-JP" altLang="en-US" dirty="0"/>
          </a:p>
        </p:txBody>
      </p:sp>
    </p:spTree>
    <p:extLst>
      <p:ext uri="{BB962C8B-B14F-4D97-AF65-F5344CB8AC3E}">
        <p14:creationId xmlns:p14="http://schemas.microsoft.com/office/powerpoint/2010/main" val="31204920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81212" indent="-181212">
              <a:buFont typeface="Arial" panose="020B0604020202020204" pitchFamily="34" charset="0"/>
              <a:buChar char="•"/>
            </a:pPr>
            <a:r>
              <a:rPr lang="ja-JP" altLang="en-US" dirty="0"/>
              <a:t>近年、死者が出る大規模な地震災害が発生しています。</a:t>
            </a:r>
            <a:endParaRPr lang="en-US" altLang="ja-JP" dirty="0"/>
          </a:p>
          <a:p>
            <a:endParaRPr lang="en-US" altLang="ja-JP" dirty="0"/>
          </a:p>
          <a:p>
            <a:pPr marL="181212" indent="-181212">
              <a:buFont typeface="Arial" panose="020B0604020202020204" pitchFamily="34" charset="0"/>
              <a:buChar char="•"/>
            </a:pPr>
            <a:r>
              <a:rPr lang="ja-JP" altLang="en-US" dirty="0"/>
              <a:t>事例１）東日本大震災（気象庁の命名は、平成</a:t>
            </a:r>
            <a:r>
              <a:rPr lang="en-US" altLang="ja-JP" dirty="0"/>
              <a:t>23</a:t>
            </a:r>
            <a:r>
              <a:rPr lang="ja-JP" altLang="en-US" dirty="0"/>
              <a:t>年東北地方太平洋沖地震）：</a:t>
            </a:r>
            <a:r>
              <a:rPr lang="en-US" altLang="ja-JP" dirty="0"/>
              <a:t>2011</a:t>
            </a:r>
            <a:r>
              <a:rPr lang="ja-JP" altLang="en-US" dirty="0"/>
              <a:t>年（平成</a:t>
            </a:r>
            <a:r>
              <a:rPr lang="en-US" altLang="ja-JP" dirty="0"/>
              <a:t>23</a:t>
            </a:r>
            <a:r>
              <a:rPr lang="ja-JP" altLang="en-US" dirty="0"/>
              <a:t>年）</a:t>
            </a:r>
            <a:r>
              <a:rPr lang="en-US" altLang="ja-JP" dirty="0"/>
              <a:t>3</a:t>
            </a:r>
            <a:r>
              <a:rPr lang="ja-JP" altLang="en-US" dirty="0"/>
              <a:t>月</a:t>
            </a:r>
            <a:r>
              <a:rPr lang="en-US" altLang="ja-JP" dirty="0"/>
              <a:t>11</a:t>
            </a:r>
            <a:r>
              <a:rPr lang="ja-JP" altLang="en-US" dirty="0"/>
              <a:t>日。最大震度７。巨大な津波により沿岸部に壊滅的な被害が発生。</a:t>
            </a:r>
            <a:endParaRPr lang="en-US" altLang="ja-JP" dirty="0"/>
          </a:p>
          <a:p>
            <a:pPr marL="181212" indent="-181212">
              <a:buFont typeface="Arial" panose="020B0604020202020204" pitchFamily="34" charset="0"/>
              <a:buChar char="•"/>
            </a:pPr>
            <a:r>
              <a:rPr lang="ja-JP" altLang="en-US" dirty="0"/>
              <a:t>事例２）平成</a:t>
            </a:r>
            <a:r>
              <a:rPr lang="en-US" altLang="ja-JP" dirty="0"/>
              <a:t>28</a:t>
            </a:r>
            <a:r>
              <a:rPr lang="ja-JP" altLang="en-US" dirty="0"/>
              <a:t>年熊本地震：最初の震度７の地震は</a:t>
            </a:r>
            <a:r>
              <a:rPr lang="en-US" altLang="ja-JP" dirty="0"/>
              <a:t>4</a:t>
            </a:r>
            <a:r>
              <a:rPr lang="ja-JP" altLang="en-US" dirty="0"/>
              <a:t>月</a:t>
            </a:r>
            <a:r>
              <a:rPr lang="en-US" altLang="ja-JP" dirty="0"/>
              <a:t>14</a:t>
            </a:r>
            <a:r>
              <a:rPr lang="ja-JP" altLang="en-US" dirty="0"/>
              <a:t>日</a:t>
            </a:r>
            <a:r>
              <a:rPr lang="en-US" altLang="ja-JP" dirty="0"/>
              <a:t>21</a:t>
            </a:r>
            <a:r>
              <a:rPr lang="ja-JP" altLang="en-US" dirty="0"/>
              <a:t>時</a:t>
            </a:r>
            <a:r>
              <a:rPr lang="en-US" altLang="ja-JP" dirty="0"/>
              <a:t>26</a:t>
            </a:r>
            <a:r>
              <a:rPr lang="ja-JP" altLang="en-US" dirty="0"/>
              <a:t>分、</a:t>
            </a:r>
            <a:r>
              <a:rPr lang="en-US" altLang="ja-JP" dirty="0"/>
              <a:t>2</a:t>
            </a:r>
            <a:r>
              <a:rPr lang="ja-JP" altLang="en-US" dirty="0"/>
              <a:t>回目の震度</a:t>
            </a:r>
            <a:r>
              <a:rPr lang="en-US" altLang="ja-JP" dirty="0"/>
              <a:t>7</a:t>
            </a:r>
            <a:r>
              <a:rPr lang="ja-JP" altLang="en-US" dirty="0"/>
              <a:t>の地震（本震）は</a:t>
            </a:r>
            <a:r>
              <a:rPr lang="en-US" altLang="ja-JP" dirty="0"/>
              <a:t>4</a:t>
            </a:r>
            <a:r>
              <a:rPr lang="ja-JP" altLang="en-US" dirty="0"/>
              <a:t>月</a:t>
            </a:r>
            <a:r>
              <a:rPr lang="en-US" altLang="ja-JP" dirty="0"/>
              <a:t>16</a:t>
            </a:r>
            <a:r>
              <a:rPr lang="ja-JP" altLang="en-US" dirty="0"/>
              <a:t>日。最大震度７（</a:t>
            </a:r>
            <a:r>
              <a:rPr lang="en-US" altLang="ja-JP" dirty="0"/>
              <a:t>2</a:t>
            </a:r>
            <a:r>
              <a:rPr lang="ja-JP" altLang="en-US" dirty="0"/>
              <a:t>回）。</a:t>
            </a:r>
            <a:endParaRPr lang="en-US" altLang="ja-JP" dirty="0"/>
          </a:p>
          <a:p>
            <a:pPr marL="181212" indent="-181212">
              <a:buFont typeface="Arial" panose="020B0604020202020204" pitchFamily="34" charset="0"/>
              <a:buChar char="•"/>
            </a:pPr>
            <a:r>
              <a:rPr lang="ja-JP" altLang="en-US" dirty="0"/>
              <a:t>事例３）大阪府北部を震源とする地震：</a:t>
            </a:r>
            <a:r>
              <a:rPr lang="en-US" altLang="ja-JP" dirty="0"/>
              <a:t>2018</a:t>
            </a:r>
            <a:r>
              <a:rPr lang="ja-JP" altLang="en-US" dirty="0"/>
              <a:t>年（平成</a:t>
            </a:r>
            <a:r>
              <a:rPr lang="en-US" altLang="ja-JP" dirty="0"/>
              <a:t>30</a:t>
            </a:r>
            <a:r>
              <a:rPr lang="ja-JP" altLang="en-US" dirty="0"/>
              <a:t>年）</a:t>
            </a:r>
            <a:r>
              <a:rPr lang="en-US" altLang="ja-JP" dirty="0"/>
              <a:t>6</a:t>
            </a:r>
            <a:r>
              <a:rPr lang="ja-JP" altLang="en-US" dirty="0"/>
              <a:t>月</a:t>
            </a:r>
            <a:r>
              <a:rPr lang="en-US" altLang="ja-JP" dirty="0"/>
              <a:t>18</a:t>
            </a:r>
            <a:r>
              <a:rPr lang="ja-JP" altLang="en-US" dirty="0"/>
              <a:t>日。最大震度</a:t>
            </a:r>
            <a:r>
              <a:rPr lang="en-US" altLang="ja-JP" dirty="0"/>
              <a:t>6</a:t>
            </a:r>
            <a:r>
              <a:rPr lang="ja-JP" altLang="en-US" dirty="0"/>
              <a:t>弱。小学校のプール沿いのブロック塀が倒壊し死亡事故発生。</a:t>
            </a:r>
            <a:endParaRPr lang="en-US" altLang="ja-JP" dirty="0"/>
          </a:p>
          <a:p>
            <a:pPr marL="181212" indent="-181212">
              <a:buFont typeface="Arial" panose="020B0604020202020204" pitchFamily="34" charset="0"/>
              <a:buChar char="•"/>
            </a:pPr>
            <a:r>
              <a:rPr lang="ja-JP" altLang="en-US" dirty="0"/>
              <a:t>事例４）北海道胆振</a:t>
            </a:r>
            <a:r>
              <a:rPr lang="en-US" altLang="ja-JP" dirty="0"/>
              <a:t>(</a:t>
            </a:r>
            <a:r>
              <a:rPr lang="ja-JP" altLang="en-US" dirty="0"/>
              <a:t>いぶり</a:t>
            </a:r>
            <a:r>
              <a:rPr lang="en-US" altLang="ja-JP" dirty="0"/>
              <a:t>)</a:t>
            </a:r>
            <a:r>
              <a:rPr lang="ja-JP" altLang="en-US" dirty="0"/>
              <a:t>東部地震：</a:t>
            </a:r>
            <a:r>
              <a:rPr lang="en-US" altLang="ja-JP" dirty="0"/>
              <a:t>2018</a:t>
            </a:r>
            <a:r>
              <a:rPr lang="ja-JP" altLang="en-US" dirty="0"/>
              <a:t>年（平成</a:t>
            </a:r>
            <a:r>
              <a:rPr lang="en-US" altLang="ja-JP" dirty="0"/>
              <a:t>30</a:t>
            </a:r>
            <a:r>
              <a:rPr lang="ja-JP" altLang="en-US" dirty="0"/>
              <a:t>年）</a:t>
            </a:r>
            <a:r>
              <a:rPr lang="en-US" altLang="ja-JP" dirty="0"/>
              <a:t>9</a:t>
            </a:r>
            <a:r>
              <a:rPr lang="ja-JP" altLang="en-US" dirty="0"/>
              <a:t>月</a:t>
            </a:r>
            <a:r>
              <a:rPr lang="en-US" altLang="ja-JP" dirty="0"/>
              <a:t>6</a:t>
            </a:r>
            <a:r>
              <a:rPr lang="ja-JP" altLang="en-US" dirty="0"/>
              <a:t>日。最大震度</a:t>
            </a:r>
            <a:r>
              <a:rPr lang="en-US" altLang="ja-JP" dirty="0"/>
              <a:t>7</a:t>
            </a:r>
            <a:r>
              <a:rPr lang="ja-JP" altLang="en-US" dirty="0"/>
              <a:t>。大規模な土砂崩れが発生。道内の離島などを除くほぼ全域約</a:t>
            </a:r>
            <a:r>
              <a:rPr lang="en-US" altLang="ja-JP" dirty="0"/>
              <a:t>295</a:t>
            </a:r>
            <a:r>
              <a:rPr lang="ja-JP" altLang="en-US" dirty="0"/>
              <a:t>万戸で停電。</a:t>
            </a:r>
          </a:p>
        </p:txBody>
      </p:sp>
      <p:sp>
        <p:nvSpPr>
          <p:cNvPr id="7" name="スライド イメージ プレースホルダー 6">
            <a:extLst>
              <a:ext uri="{FF2B5EF4-FFF2-40B4-BE49-F238E27FC236}">
                <a16:creationId xmlns:a16="http://schemas.microsoft.com/office/drawing/2014/main" id="{3A9DAA75-5853-4534-9877-C334F1470A6B}"/>
              </a:ext>
            </a:extLst>
          </p:cNvPr>
          <p:cNvSpPr>
            <a:spLocks noGrp="1" noRot="1" noChangeAspect="1"/>
          </p:cNvSpPr>
          <p:nvPr>
            <p:ph type="sldImg"/>
          </p:nvPr>
        </p:nvSpPr>
        <p:spPr>
          <a:xfrm>
            <a:off x="522288" y="754063"/>
            <a:ext cx="6057900" cy="3406775"/>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377719" y="9203156"/>
            <a:ext cx="3078428" cy="513507"/>
          </a:xfrm>
        </p:spPr>
        <p:txBody>
          <a:bodyPr/>
          <a:lstStyle/>
          <a:p>
            <a:r>
              <a:rPr kumimoji="1" lang="en-US" altLang="ja-JP" dirty="0"/>
              <a:t>3</a:t>
            </a:r>
            <a:endParaRPr kumimoji="1" lang="ja-JP" altLang="en-US" dirty="0"/>
          </a:p>
        </p:txBody>
      </p:sp>
    </p:spTree>
    <p:extLst>
      <p:ext uri="{BB962C8B-B14F-4D97-AF65-F5344CB8AC3E}">
        <p14:creationId xmlns:p14="http://schemas.microsoft.com/office/powerpoint/2010/main" val="37465969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a:xfrm>
            <a:off x="687584" y="4593541"/>
            <a:ext cx="5569555" cy="3732730"/>
          </a:xfrm>
        </p:spPr>
        <p:txBody>
          <a:bodyPr/>
          <a:lstStyle/>
          <a:p>
            <a:r>
              <a:rPr lang="en-US" altLang="ja-JP" dirty="0"/>
              <a:t>【</a:t>
            </a:r>
            <a:r>
              <a:rPr lang="ja-JP" altLang="en-US" dirty="0"/>
              <a:t>補足説明</a:t>
            </a:r>
            <a:r>
              <a:rPr lang="en-US" altLang="ja-JP" dirty="0"/>
              <a:t>】</a:t>
            </a:r>
          </a:p>
          <a:p>
            <a:pPr marL="181212" indent="-181212">
              <a:buFont typeface="Arial" panose="020B0604020202020204" pitchFamily="34" charset="0"/>
              <a:buChar char="•"/>
            </a:pPr>
            <a:r>
              <a:rPr lang="ja-JP" altLang="en-US" dirty="0"/>
              <a:t>大雨や台風、竜巻などの強風により、多くの死者が発生したり、家屋が倒壊するなどの大規模な風水害が発生しています。</a:t>
            </a:r>
            <a:endParaRPr lang="en-US" altLang="ja-JP" dirty="0"/>
          </a:p>
          <a:p>
            <a:endParaRPr lang="en-US" altLang="ja-JP" dirty="0"/>
          </a:p>
          <a:p>
            <a:pPr marL="181212" indent="-181212">
              <a:buFont typeface="Arial" panose="020B0604020202020204" pitchFamily="34" charset="0"/>
              <a:buChar char="•"/>
            </a:pPr>
            <a:r>
              <a:rPr lang="ja-JP" altLang="en-US" dirty="0"/>
              <a:t>事例１）平成</a:t>
            </a:r>
            <a:r>
              <a:rPr lang="en-US" altLang="ja-JP" dirty="0"/>
              <a:t>26</a:t>
            </a:r>
            <a:r>
              <a:rPr lang="ja-JP" altLang="en-US" dirty="0"/>
              <a:t>年</a:t>
            </a:r>
            <a:r>
              <a:rPr lang="en-US" altLang="ja-JP" dirty="0"/>
              <a:t>8</a:t>
            </a:r>
            <a:r>
              <a:rPr lang="ja-JP" altLang="en-US" dirty="0"/>
              <a:t>月豪雨：北陸、東海、近畿、中国、四国など広範囲に被害が発生。特に広島市では土砂災害により多数の死者が発生。</a:t>
            </a:r>
            <a:endParaRPr lang="en-US" altLang="ja-JP" dirty="0"/>
          </a:p>
          <a:p>
            <a:pPr marL="181212" indent="-181212">
              <a:buFont typeface="Arial" panose="020B0604020202020204" pitchFamily="34" charset="0"/>
              <a:buChar char="•"/>
            </a:pPr>
            <a:r>
              <a:rPr lang="ja-JP" altLang="en-US" dirty="0"/>
              <a:t>事例２）平成</a:t>
            </a:r>
            <a:r>
              <a:rPr lang="en-US" altLang="ja-JP" dirty="0"/>
              <a:t>29</a:t>
            </a:r>
            <a:r>
              <a:rPr lang="ja-JP" altLang="en-US" dirty="0"/>
              <a:t>年九州北部豪雨：福岡県や大分県などで河川氾濫、土砂災害が発生。</a:t>
            </a:r>
            <a:endParaRPr lang="en-US" altLang="ja-JP" dirty="0"/>
          </a:p>
          <a:p>
            <a:pPr marL="181212" indent="-181212">
              <a:buFont typeface="Arial" panose="020B0604020202020204" pitchFamily="34" charset="0"/>
              <a:buChar char="•"/>
            </a:pPr>
            <a:r>
              <a:rPr lang="ja-JP" altLang="en-US" dirty="0"/>
              <a:t>事例３）平成</a:t>
            </a:r>
            <a:r>
              <a:rPr lang="en-US" altLang="ja-JP" dirty="0"/>
              <a:t>30</a:t>
            </a:r>
            <a:r>
              <a:rPr lang="ja-JP" altLang="en-US" dirty="0"/>
              <a:t>年</a:t>
            </a:r>
            <a:r>
              <a:rPr lang="en-US" altLang="ja-JP" dirty="0"/>
              <a:t>7</a:t>
            </a:r>
            <a:r>
              <a:rPr lang="ja-JP" altLang="en-US" dirty="0"/>
              <a:t>月豪雨：西日本を中心に、北海道や中部地方を含む全国的に広い範囲で記録された台風</a:t>
            </a:r>
            <a:r>
              <a:rPr lang="en-US" altLang="ja-JP" dirty="0"/>
              <a:t>7</a:t>
            </a:r>
            <a:r>
              <a:rPr lang="ja-JP" altLang="en-US" dirty="0"/>
              <a:t>号および梅雨前線等の影響による集中豪雨。西日本を中心に、河川の氾濫や洪水、土砂災害などの被害が発生。倉敷市真備町</a:t>
            </a:r>
            <a:r>
              <a:rPr lang="en-US" altLang="ja-JP" dirty="0"/>
              <a:t>(</a:t>
            </a:r>
            <a:r>
              <a:rPr lang="ja-JP" altLang="en-US" dirty="0"/>
              <a:t>まびちょう</a:t>
            </a:r>
            <a:r>
              <a:rPr lang="en-US" altLang="ja-JP" dirty="0"/>
              <a:t>)</a:t>
            </a:r>
            <a:r>
              <a:rPr lang="ja-JP" altLang="en-US" dirty="0"/>
              <a:t>では堤防の決壊により広範囲が冠水。</a:t>
            </a:r>
            <a:endParaRPr lang="en-US" altLang="ja-JP" dirty="0"/>
          </a:p>
          <a:p>
            <a:pPr marL="181212" indent="-181212">
              <a:buFont typeface="Arial" panose="020B0604020202020204" pitchFamily="34" charset="0"/>
              <a:buChar char="•"/>
            </a:pPr>
            <a:r>
              <a:rPr lang="ja-JP" altLang="en-US" dirty="0"/>
              <a:t>事例４）令和元年台風</a:t>
            </a:r>
            <a:r>
              <a:rPr lang="en-US" altLang="ja-JP" dirty="0"/>
              <a:t>15</a:t>
            </a:r>
            <a:r>
              <a:rPr lang="ja-JP" altLang="en-US" dirty="0"/>
              <a:t>号災害：関東地方に上陸した台風により、千葉県を中心に、多くの建物に被害（例：屋根・瓦の被害。ゴルフ練習場の鉄柱が風圧によって倒壊し家屋被害）。電柱や大型鉄塔の倒壊により長期間の停電が発生。</a:t>
            </a:r>
            <a:endParaRPr lang="en-US" altLang="ja-JP" dirty="0"/>
          </a:p>
          <a:p>
            <a:endParaRPr lang="en-US" altLang="ja-JP" dirty="0"/>
          </a:p>
          <a:p>
            <a:endParaRPr lang="ja-JP" altLang="en-US" dirty="0"/>
          </a:p>
        </p:txBody>
      </p:sp>
      <p:sp>
        <p:nvSpPr>
          <p:cNvPr id="7" name="スライド イメージ プレースホルダー 6">
            <a:extLst>
              <a:ext uri="{FF2B5EF4-FFF2-40B4-BE49-F238E27FC236}">
                <a16:creationId xmlns:a16="http://schemas.microsoft.com/office/drawing/2014/main" id="{24016525-7EF9-48A1-82BB-5DA97174D95D}"/>
              </a:ext>
            </a:extLst>
          </p:cNvPr>
          <p:cNvSpPr>
            <a:spLocks noGrp="1" noRot="1" noChangeAspect="1"/>
          </p:cNvSpPr>
          <p:nvPr>
            <p:ph type="sldImg"/>
          </p:nvPr>
        </p:nvSpPr>
        <p:spPr>
          <a:xfrm>
            <a:off x="627063" y="796925"/>
            <a:ext cx="5846762" cy="3289300"/>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311056" y="9245186"/>
            <a:ext cx="3078428" cy="513507"/>
          </a:xfrm>
        </p:spPr>
        <p:txBody>
          <a:bodyPr/>
          <a:lstStyle/>
          <a:p>
            <a:endParaRPr kumimoji="1" lang="en-US" altLang="ja-JP" dirty="0"/>
          </a:p>
          <a:p>
            <a:r>
              <a:rPr kumimoji="1" lang="en-US" altLang="ja-JP" dirty="0"/>
              <a:t>4</a:t>
            </a:r>
          </a:p>
          <a:p>
            <a:endParaRPr kumimoji="1" lang="ja-JP" altLang="en-US" dirty="0"/>
          </a:p>
        </p:txBody>
      </p:sp>
    </p:spTree>
    <p:extLst>
      <p:ext uri="{BB962C8B-B14F-4D97-AF65-F5344CB8AC3E}">
        <p14:creationId xmlns:p14="http://schemas.microsoft.com/office/powerpoint/2010/main" val="35194590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 イメージ プレースホルダー 5"/>
          <p:cNvSpPr>
            <a:spLocks noGrp="1" noRot="1" noChangeAspect="1"/>
          </p:cNvSpPr>
          <p:nvPr>
            <p:ph type="sldImg"/>
          </p:nvPr>
        </p:nvSpPr>
        <p:spPr>
          <a:xfrm>
            <a:off x="577850" y="860425"/>
            <a:ext cx="5948363" cy="3346450"/>
          </a:xfrm>
        </p:spPr>
      </p:sp>
      <p:sp>
        <p:nvSpPr>
          <p:cNvPr id="7" name="ノート プレースホルダー 6"/>
          <p:cNvSpPr>
            <a:spLocks noGrp="1"/>
          </p:cNvSpPr>
          <p:nvPr>
            <p:ph type="body" idx="1"/>
          </p:nvPr>
        </p:nvSpPr>
        <p:spPr>
          <a:xfrm>
            <a:off x="710408" y="4925408"/>
            <a:ext cx="5729294" cy="3970833"/>
          </a:xfrm>
        </p:spPr>
        <p:txBody>
          <a:bodyPr/>
          <a:lstStyle/>
          <a:p>
            <a:endParaRPr kumimoji="1" lang="ja-JP" altLang="en-US" dirty="0"/>
          </a:p>
        </p:txBody>
      </p:sp>
      <p:sp>
        <p:nvSpPr>
          <p:cNvPr id="2" name="フッター プレースホルダー 1"/>
          <p:cNvSpPr>
            <a:spLocks noGrp="1"/>
          </p:cNvSpPr>
          <p:nvPr>
            <p:ph type="ftr" sz="quarter" idx="10"/>
          </p:nvPr>
        </p:nvSpPr>
        <p:spPr/>
        <p:txBody>
          <a:bodyPr/>
          <a:lstStyle/>
          <a:p>
            <a:endParaRPr kumimoji="1" lang="ja-JP" altLang="en-US"/>
          </a:p>
        </p:txBody>
      </p:sp>
      <p:sp>
        <p:nvSpPr>
          <p:cNvPr id="3" name="スライド番号プレースホルダー 2"/>
          <p:cNvSpPr>
            <a:spLocks noGrp="1"/>
          </p:cNvSpPr>
          <p:nvPr>
            <p:ph type="sldNum" sz="quarter" idx="11"/>
          </p:nvPr>
        </p:nvSpPr>
        <p:spPr>
          <a:xfrm>
            <a:off x="3361275" y="9207600"/>
            <a:ext cx="3078428" cy="513507"/>
          </a:xfrm>
        </p:spPr>
        <p:txBody>
          <a:bodyPr/>
          <a:lstStyle/>
          <a:p>
            <a:r>
              <a:rPr kumimoji="1" lang="en-US" altLang="ja-JP" dirty="0"/>
              <a:t>5</a:t>
            </a:r>
            <a:endParaRPr kumimoji="1" lang="ja-JP" altLang="en-US" dirty="0"/>
          </a:p>
        </p:txBody>
      </p:sp>
    </p:spTree>
    <p:extLst>
      <p:ext uri="{BB962C8B-B14F-4D97-AF65-F5344CB8AC3E}">
        <p14:creationId xmlns:p14="http://schemas.microsoft.com/office/powerpoint/2010/main" val="11878058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ノート プレースホルダー 2"/>
          <p:cNvSpPr>
            <a:spLocks noGrp="1"/>
          </p:cNvSpPr>
          <p:nvPr>
            <p:ph type="body" idx="1"/>
          </p:nvPr>
        </p:nvSpPr>
        <p:spPr/>
        <p:txBody>
          <a:bodyPr/>
          <a:lstStyle/>
          <a:p>
            <a:r>
              <a:rPr lang="en-US" altLang="ja-JP" dirty="0"/>
              <a:t>【</a:t>
            </a:r>
            <a:r>
              <a:rPr lang="ja-JP" altLang="en-US" dirty="0"/>
              <a:t>補足説明</a:t>
            </a:r>
            <a:r>
              <a:rPr lang="en-US" altLang="ja-JP" dirty="0"/>
              <a:t>】</a:t>
            </a:r>
          </a:p>
          <a:p>
            <a:pPr marL="181212" indent="-181212">
              <a:buFont typeface="Arial" panose="020B0604020202020204" pitchFamily="34" charset="0"/>
              <a:buChar char="•"/>
            </a:pPr>
            <a:r>
              <a:rPr lang="ja-JP" altLang="en-US" dirty="0"/>
              <a:t>本スライドの赤枠の内容は、研修を行う地域で発生が想定されている地震の被害想定の情報に置き換えて下さい。</a:t>
            </a:r>
            <a:endParaRPr lang="en-US" altLang="ja-JP" dirty="0"/>
          </a:p>
          <a:p>
            <a:endParaRPr lang="en-US" altLang="ja-JP" dirty="0"/>
          </a:p>
          <a:p>
            <a:pPr marL="181212" indent="-181212">
              <a:buFont typeface="Arial" panose="020B0604020202020204" pitchFamily="34" charset="0"/>
              <a:buChar char="•"/>
            </a:pPr>
            <a:r>
              <a:rPr lang="ja-JP" altLang="en-US" dirty="0"/>
              <a:t>自地域で想定されている地震（想定地震の名称、震源、マグニチュード、最大震度）と被害の概要を説明します。</a:t>
            </a:r>
          </a:p>
        </p:txBody>
      </p:sp>
      <p:sp>
        <p:nvSpPr>
          <p:cNvPr id="7" name="スライド イメージ プレースホルダー 6">
            <a:extLst>
              <a:ext uri="{FF2B5EF4-FFF2-40B4-BE49-F238E27FC236}">
                <a16:creationId xmlns:a16="http://schemas.microsoft.com/office/drawing/2014/main" id="{6E27427B-1684-4F4B-9EF6-0D2033B086DF}"/>
              </a:ext>
            </a:extLst>
          </p:cNvPr>
          <p:cNvSpPr>
            <a:spLocks noGrp="1" noRot="1" noChangeAspect="1"/>
          </p:cNvSpPr>
          <p:nvPr>
            <p:ph type="sldImg"/>
          </p:nvPr>
        </p:nvSpPr>
        <p:spPr>
          <a:xfrm>
            <a:off x="673100" y="1030288"/>
            <a:ext cx="5753100" cy="3235325"/>
          </a:xfrm>
        </p:spPr>
      </p:sp>
      <p:sp>
        <p:nvSpPr>
          <p:cNvPr id="2" name="フッター プレースホルダー 1"/>
          <p:cNvSpPr>
            <a:spLocks noGrp="1"/>
          </p:cNvSpPr>
          <p:nvPr>
            <p:ph type="ftr" sz="quarter" idx="10"/>
          </p:nvPr>
        </p:nvSpPr>
        <p:spPr/>
        <p:txBody>
          <a:bodyPr/>
          <a:lstStyle/>
          <a:p>
            <a:endParaRPr kumimoji="1" lang="ja-JP" altLang="en-US"/>
          </a:p>
        </p:txBody>
      </p:sp>
      <p:sp>
        <p:nvSpPr>
          <p:cNvPr id="5" name="スライド番号プレースホルダー 4"/>
          <p:cNvSpPr>
            <a:spLocks noGrp="1"/>
          </p:cNvSpPr>
          <p:nvPr>
            <p:ph type="sldNum" sz="quarter" idx="11"/>
          </p:nvPr>
        </p:nvSpPr>
        <p:spPr>
          <a:xfrm>
            <a:off x="3414993" y="8955287"/>
            <a:ext cx="2978664" cy="548543"/>
          </a:xfrm>
        </p:spPr>
        <p:txBody>
          <a:bodyPr/>
          <a:lstStyle/>
          <a:p>
            <a:r>
              <a:rPr kumimoji="1" lang="en-US" altLang="ja-JP" dirty="0"/>
              <a:t>6</a:t>
            </a:r>
            <a:endParaRPr kumimoji="1" lang="ja-JP" altLang="en-US" dirty="0"/>
          </a:p>
        </p:txBody>
      </p:sp>
    </p:spTree>
    <p:extLst>
      <p:ext uri="{BB962C8B-B14F-4D97-AF65-F5344CB8AC3E}">
        <p14:creationId xmlns:p14="http://schemas.microsoft.com/office/powerpoint/2010/main" val="30618613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サブタイトル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3B0B31C3-C82D-4EE8-B922-57F6AE250A53}" type="datetimeFigureOut">
              <a:rPr kumimoji="1" lang="ja-JP" altLang="en-US" smtClean="0"/>
              <a:t>2021/3/18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CF76616-E757-40FE-995D-69FB8D5B1329}" type="slidenum">
              <a:rPr kumimoji="1" lang="ja-JP" altLang="en-US" smtClean="0"/>
              <a:t>‹#›</a:t>
            </a:fld>
            <a:endParaRPr kumimoji="1" lang="ja-JP" altLang="en-US"/>
          </a:p>
        </p:txBody>
      </p:sp>
    </p:spTree>
    <p:extLst>
      <p:ext uri="{BB962C8B-B14F-4D97-AF65-F5344CB8AC3E}">
        <p14:creationId xmlns:p14="http://schemas.microsoft.com/office/powerpoint/2010/main" val="23327242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B0B31C3-C82D-4EE8-B922-57F6AE250A53}" type="datetimeFigureOut">
              <a:rPr kumimoji="1" lang="ja-JP" altLang="en-US" smtClean="0"/>
              <a:t>2021/3/18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CF76616-E757-40FE-995D-69FB8D5B1329}" type="slidenum">
              <a:rPr kumimoji="1" lang="ja-JP" altLang="en-US" smtClean="0"/>
              <a:t>‹#›</a:t>
            </a:fld>
            <a:endParaRPr kumimoji="1" lang="ja-JP" altLang="en-US"/>
          </a:p>
        </p:txBody>
      </p:sp>
    </p:spTree>
    <p:extLst>
      <p:ext uri="{BB962C8B-B14F-4D97-AF65-F5344CB8AC3E}">
        <p14:creationId xmlns:p14="http://schemas.microsoft.com/office/powerpoint/2010/main" val="16254018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B0B31C3-C82D-4EE8-B922-57F6AE250A53}" type="datetimeFigureOut">
              <a:rPr kumimoji="1" lang="ja-JP" altLang="en-US" smtClean="0"/>
              <a:t>2021/3/18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CF76616-E757-40FE-995D-69FB8D5B1329}" type="slidenum">
              <a:rPr kumimoji="1" lang="ja-JP" altLang="en-US" smtClean="0"/>
              <a:t>‹#›</a:t>
            </a:fld>
            <a:endParaRPr kumimoji="1" lang="ja-JP" altLang="en-US"/>
          </a:p>
        </p:txBody>
      </p:sp>
    </p:spTree>
    <p:extLst>
      <p:ext uri="{BB962C8B-B14F-4D97-AF65-F5344CB8AC3E}">
        <p14:creationId xmlns:p14="http://schemas.microsoft.com/office/powerpoint/2010/main" val="6927491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セクション見出し">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3F376354-C1CC-44FA-8010-C16429120441}"/>
              </a:ext>
            </a:extLst>
          </p:cNvPr>
          <p:cNvSpPr/>
          <p:nvPr userDrawn="1"/>
        </p:nvSpPr>
        <p:spPr>
          <a:xfrm>
            <a:off x="232229" y="159657"/>
            <a:ext cx="11708191" cy="651691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2" name="Title 1"/>
          <p:cNvSpPr>
            <a:spLocks noGrp="1"/>
          </p:cNvSpPr>
          <p:nvPr>
            <p:ph type="title"/>
          </p:nvPr>
        </p:nvSpPr>
        <p:spPr>
          <a:xfrm>
            <a:off x="828523" y="1550082"/>
            <a:ext cx="10515600" cy="2513918"/>
          </a:xfrm>
          <a:prstGeom prst="rect">
            <a:avLst/>
          </a:prstGeom>
        </p:spPr>
        <p:txBody>
          <a:bodyPr anchor="b">
            <a:normAutofit/>
          </a:bodyPr>
          <a:lstStyle>
            <a:lvl1pPr algn="ctr">
              <a:defRPr sz="5400">
                <a:latin typeface="ＭＳ ゴシック" panose="020B0609070205080204" pitchFamily="49" charset="-128"/>
                <a:ea typeface="ＭＳ ゴシック" panose="020B0609070205080204" pitchFamily="49" charset="-128"/>
              </a:defRPr>
            </a:lvl1pPr>
          </a:lstStyle>
          <a:p>
            <a:r>
              <a:rPr lang="ja-JP" altLang="en-US"/>
              <a:t>マスター タイトルの書式設定</a:t>
            </a:r>
            <a:endParaRPr lang="en-US"/>
          </a:p>
        </p:txBody>
      </p:sp>
      <p:sp>
        <p:nvSpPr>
          <p:cNvPr id="8" name="正方形/長方形 7">
            <a:extLst>
              <a:ext uri="{FF2B5EF4-FFF2-40B4-BE49-F238E27FC236}">
                <a16:creationId xmlns:a16="http://schemas.microsoft.com/office/drawing/2014/main" id="{063C3407-5301-48D5-9F86-3F8F09C086D3}"/>
              </a:ext>
            </a:extLst>
          </p:cNvPr>
          <p:cNvSpPr/>
          <p:nvPr userDrawn="1"/>
        </p:nvSpPr>
        <p:spPr>
          <a:xfrm>
            <a:off x="828523" y="4557486"/>
            <a:ext cx="10515600" cy="7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40621398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1_白紙">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670986B2-6758-4928-96D8-72A900488FB8}"/>
              </a:ext>
            </a:extLst>
          </p:cNvPr>
          <p:cNvSpPr>
            <a:spLocks noGrp="1"/>
          </p:cNvSpPr>
          <p:nvPr>
            <p:ph type="sldNum" sz="quarter" idx="12"/>
          </p:nvPr>
        </p:nvSpPr>
        <p:spPr>
          <a:xfrm>
            <a:off x="9448800" y="6492876"/>
            <a:ext cx="2743200" cy="365125"/>
          </a:xfrm>
          <a:prstGeom prst="rect">
            <a:avLst/>
          </a:prstGeom>
        </p:spPr>
        <p:txBody>
          <a:bodyPr/>
          <a:lstStyle>
            <a:lvl1pPr algn="r">
              <a:defRPr sz="1600">
                <a:solidFill>
                  <a:schemeClr val="tx1">
                    <a:lumMod val="75000"/>
                    <a:lumOff val="25000"/>
                  </a:schemeClr>
                </a:solidFill>
                <a:latin typeface="HGPｺﾞｼｯｸE" panose="020B0900000000000000" pitchFamily="50" charset="-128"/>
                <a:ea typeface="HGPｺﾞｼｯｸE" panose="020B0900000000000000" pitchFamily="50" charset="-128"/>
              </a:defRPr>
            </a:lvl1pPr>
          </a:lstStyle>
          <a:p>
            <a:fld id="{48C0FCB9-D989-46F1-965E-624BDAC7E129}" type="slidenum">
              <a:rPr kumimoji="1" lang="ja-JP" altLang="en-US" smtClean="0"/>
              <a:pPr/>
              <a:t>‹#›</a:t>
            </a:fld>
            <a:endParaRPr kumimoji="1" lang="ja-JP" altLang="en-US"/>
          </a:p>
        </p:txBody>
      </p:sp>
      <p:sp>
        <p:nvSpPr>
          <p:cNvPr id="2" name="四角形: 角を丸くする 1">
            <a:extLst>
              <a:ext uri="{FF2B5EF4-FFF2-40B4-BE49-F238E27FC236}">
                <a16:creationId xmlns:a16="http://schemas.microsoft.com/office/drawing/2014/main" id="{150C7320-175F-477A-9123-FAA5BC77DEC6}"/>
              </a:ext>
            </a:extLst>
          </p:cNvPr>
          <p:cNvSpPr/>
          <p:nvPr userDrawn="1"/>
        </p:nvSpPr>
        <p:spPr>
          <a:xfrm>
            <a:off x="575734" y="431801"/>
            <a:ext cx="11040533" cy="6061075"/>
          </a:xfrm>
          <a:prstGeom prst="roundRect">
            <a:avLst>
              <a:gd name="adj" fmla="val 4514"/>
            </a:avLst>
          </a:prstGeom>
          <a:solidFill>
            <a:schemeClr val="bg1"/>
          </a:solidFill>
          <a:ln w="38100">
            <a:solidFill>
              <a:srgbClr val="35A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Tree>
    <p:extLst>
      <p:ext uri="{BB962C8B-B14F-4D97-AF65-F5344CB8AC3E}">
        <p14:creationId xmlns:p14="http://schemas.microsoft.com/office/powerpoint/2010/main" val="3967813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タイトルとコンテンツ">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AF9C48F9-D698-4017-9A11-304778DF7FF5}"/>
              </a:ext>
            </a:extLst>
          </p:cNvPr>
          <p:cNvSpPr>
            <a:spLocks noGrp="1"/>
          </p:cNvSpPr>
          <p:nvPr>
            <p:ph type="sldNum" sz="quarter" idx="12"/>
          </p:nvPr>
        </p:nvSpPr>
        <p:spPr>
          <a:xfrm>
            <a:off x="9448800" y="6492876"/>
            <a:ext cx="2743200" cy="365125"/>
          </a:xfrm>
          <a:prstGeom prst="rect">
            <a:avLst/>
          </a:prstGeom>
        </p:spPr>
        <p:txBody>
          <a:bodyPr/>
          <a:lstStyle>
            <a:lvl1pPr algn="r">
              <a:defRPr sz="1600">
                <a:solidFill>
                  <a:schemeClr val="tx1">
                    <a:lumMod val="75000"/>
                    <a:lumOff val="25000"/>
                  </a:schemeClr>
                </a:solidFill>
                <a:latin typeface="HGPｺﾞｼｯｸE" panose="020B0900000000000000" pitchFamily="50" charset="-128"/>
                <a:ea typeface="HGPｺﾞｼｯｸE" panose="020B0900000000000000" pitchFamily="50" charset="-128"/>
              </a:defRPr>
            </a:lvl1pPr>
          </a:lstStyle>
          <a:p>
            <a:fld id="{48C0FCB9-D989-46F1-965E-624BDAC7E129}" type="slidenum">
              <a:rPr kumimoji="1" lang="ja-JP" altLang="en-US" smtClean="0"/>
              <a:pPr/>
              <a:t>‹#›</a:t>
            </a:fld>
            <a:endParaRPr kumimoji="1" lang="ja-JP" altLang="en-US"/>
          </a:p>
        </p:txBody>
      </p:sp>
      <p:sp>
        <p:nvSpPr>
          <p:cNvPr id="8" name="正方形/長方形 7">
            <a:extLst>
              <a:ext uri="{FF2B5EF4-FFF2-40B4-BE49-F238E27FC236}">
                <a16:creationId xmlns:a16="http://schemas.microsoft.com/office/drawing/2014/main" id="{8F1C02F1-8491-4966-BF0D-929A5F991ABF}"/>
              </a:ext>
            </a:extLst>
          </p:cNvPr>
          <p:cNvSpPr/>
          <p:nvPr userDrawn="1"/>
        </p:nvSpPr>
        <p:spPr>
          <a:xfrm>
            <a:off x="0" y="0"/>
            <a:ext cx="12192000" cy="6858000"/>
          </a:xfrm>
          <a:prstGeom prst="rect">
            <a:avLst/>
          </a:prstGeom>
          <a:solidFill>
            <a:srgbClr val="FFC3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sp>
        <p:nvSpPr>
          <p:cNvPr id="9" name="正方形/長方形 8">
            <a:extLst>
              <a:ext uri="{FF2B5EF4-FFF2-40B4-BE49-F238E27FC236}">
                <a16:creationId xmlns:a16="http://schemas.microsoft.com/office/drawing/2014/main" id="{291F2353-37C4-4867-9574-9E6EA92223AB}"/>
              </a:ext>
            </a:extLst>
          </p:cNvPr>
          <p:cNvSpPr/>
          <p:nvPr userDrawn="1"/>
        </p:nvSpPr>
        <p:spPr>
          <a:xfrm>
            <a:off x="355600" y="825500"/>
            <a:ext cx="11480800" cy="5816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800"/>
          </a:p>
        </p:txBody>
      </p:sp>
      <p:pic>
        <p:nvPicPr>
          <p:cNvPr id="10" name="Picture 4" descr="「ピクトグラム　フリー　ペン」の画像検索結果">
            <a:extLst>
              <a:ext uri="{FF2B5EF4-FFF2-40B4-BE49-F238E27FC236}">
                <a16:creationId xmlns:a16="http://schemas.microsoft.com/office/drawing/2014/main" id="{404DB53B-6D2D-44B9-975F-F6598F6B9DD8}"/>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51061" y="-43312"/>
            <a:ext cx="1186968" cy="890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87852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3B0B31C3-C82D-4EE8-B922-57F6AE250A53}" type="datetimeFigureOut">
              <a:rPr kumimoji="1" lang="ja-JP" altLang="en-US" smtClean="0"/>
              <a:t>2021/3/18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CF76616-E757-40FE-995D-69FB8D5B1329}" type="slidenum">
              <a:rPr kumimoji="1" lang="ja-JP" altLang="en-US" smtClean="0"/>
              <a:t>‹#›</a:t>
            </a:fld>
            <a:endParaRPr kumimoji="1" lang="ja-JP" altLang="en-US"/>
          </a:p>
        </p:txBody>
      </p:sp>
    </p:spTree>
    <p:extLst>
      <p:ext uri="{BB962C8B-B14F-4D97-AF65-F5344CB8AC3E}">
        <p14:creationId xmlns:p14="http://schemas.microsoft.com/office/powerpoint/2010/main" val="335052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3B0B31C3-C82D-4EE8-B922-57F6AE250A53}" type="datetimeFigureOut">
              <a:rPr kumimoji="1" lang="ja-JP" altLang="en-US" smtClean="0"/>
              <a:t>2021/3/18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5CF76616-E757-40FE-995D-69FB8D5B1329}" type="slidenum">
              <a:rPr kumimoji="1" lang="ja-JP" altLang="en-US" smtClean="0"/>
              <a:t>‹#›</a:t>
            </a:fld>
            <a:endParaRPr kumimoji="1" lang="ja-JP" altLang="en-US"/>
          </a:p>
        </p:txBody>
      </p:sp>
    </p:spTree>
    <p:extLst>
      <p:ext uri="{BB962C8B-B14F-4D97-AF65-F5344CB8AC3E}">
        <p14:creationId xmlns:p14="http://schemas.microsoft.com/office/powerpoint/2010/main" val="3540704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3B0B31C3-C82D-4EE8-B922-57F6AE250A53}" type="datetimeFigureOut">
              <a:rPr kumimoji="1" lang="ja-JP" altLang="en-US" smtClean="0"/>
              <a:t>2021/3/18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CF76616-E757-40FE-995D-69FB8D5B1329}" type="slidenum">
              <a:rPr kumimoji="1" lang="ja-JP" altLang="en-US" smtClean="0"/>
              <a:t>‹#›</a:t>
            </a:fld>
            <a:endParaRPr kumimoji="1" lang="ja-JP" altLang="en-US"/>
          </a:p>
        </p:txBody>
      </p:sp>
    </p:spTree>
    <p:extLst>
      <p:ext uri="{BB962C8B-B14F-4D97-AF65-F5344CB8AC3E}">
        <p14:creationId xmlns:p14="http://schemas.microsoft.com/office/powerpoint/2010/main" val="2658257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3B0B31C3-C82D-4EE8-B922-57F6AE250A53}" type="datetimeFigureOut">
              <a:rPr kumimoji="1" lang="ja-JP" altLang="en-US" smtClean="0"/>
              <a:t>2021/3/18</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5CF76616-E757-40FE-995D-69FB8D5B1329}" type="slidenum">
              <a:rPr kumimoji="1" lang="ja-JP" altLang="en-US" smtClean="0"/>
              <a:t>‹#›</a:t>
            </a:fld>
            <a:endParaRPr kumimoji="1" lang="ja-JP" altLang="en-US"/>
          </a:p>
        </p:txBody>
      </p:sp>
    </p:spTree>
    <p:extLst>
      <p:ext uri="{BB962C8B-B14F-4D97-AF65-F5344CB8AC3E}">
        <p14:creationId xmlns:p14="http://schemas.microsoft.com/office/powerpoint/2010/main" val="827187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3B0B31C3-C82D-4EE8-B922-57F6AE250A53}" type="datetimeFigureOut">
              <a:rPr kumimoji="1" lang="ja-JP" altLang="en-US" smtClean="0"/>
              <a:t>2021/3/18</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5CF76616-E757-40FE-995D-69FB8D5B1329}" type="slidenum">
              <a:rPr kumimoji="1" lang="ja-JP" altLang="en-US" smtClean="0"/>
              <a:t>‹#›</a:t>
            </a:fld>
            <a:endParaRPr kumimoji="1" lang="ja-JP" altLang="en-US"/>
          </a:p>
        </p:txBody>
      </p:sp>
    </p:spTree>
    <p:extLst>
      <p:ext uri="{BB962C8B-B14F-4D97-AF65-F5344CB8AC3E}">
        <p14:creationId xmlns:p14="http://schemas.microsoft.com/office/powerpoint/2010/main" val="30646877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3B0B31C3-C82D-4EE8-B922-57F6AE250A53}" type="datetimeFigureOut">
              <a:rPr kumimoji="1" lang="ja-JP" altLang="en-US" smtClean="0"/>
              <a:t>2021/3/18</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5CF76616-E757-40FE-995D-69FB8D5B1329}" type="slidenum">
              <a:rPr kumimoji="1" lang="ja-JP" altLang="en-US" smtClean="0"/>
              <a:t>‹#›</a:t>
            </a:fld>
            <a:endParaRPr kumimoji="1" lang="ja-JP" altLang="en-US"/>
          </a:p>
        </p:txBody>
      </p:sp>
    </p:spTree>
    <p:extLst>
      <p:ext uri="{BB962C8B-B14F-4D97-AF65-F5344CB8AC3E}">
        <p14:creationId xmlns:p14="http://schemas.microsoft.com/office/powerpoint/2010/main" val="25139441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3B0B31C3-C82D-4EE8-B922-57F6AE250A53}" type="datetimeFigureOut">
              <a:rPr kumimoji="1" lang="ja-JP" altLang="en-US" smtClean="0"/>
              <a:t>2021/3/18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CF76616-E757-40FE-995D-69FB8D5B1329}" type="slidenum">
              <a:rPr kumimoji="1" lang="ja-JP" altLang="en-US" smtClean="0"/>
              <a:t>‹#›</a:t>
            </a:fld>
            <a:endParaRPr kumimoji="1" lang="ja-JP" altLang="en-US"/>
          </a:p>
        </p:txBody>
      </p:sp>
    </p:spTree>
    <p:extLst>
      <p:ext uri="{BB962C8B-B14F-4D97-AF65-F5344CB8AC3E}">
        <p14:creationId xmlns:p14="http://schemas.microsoft.com/office/powerpoint/2010/main" val="14114990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3B0B31C3-C82D-4EE8-B922-57F6AE250A53}" type="datetimeFigureOut">
              <a:rPr kumimoji="1" lang="ja-JP" altLang="en-US" smtClean="0"/>
              <a:t>2021/3/18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5CF76616-E757-40FE-995D-69FB8D5B1329}" type="slidenum">
              <a:rPr kumimoji="1" lang="ja-JP" altLang="en-US" smtClean="0"/>
              <a:t>‹#›</a:t>
            </a:fld>
            <a:endParaRPr kumimoji="1" lang="ja-JP" altLang="en-US"/>
          </a:p>
        </p:txBody>
      </p:sp>
    </p:spTree>
    <p:extLst>
      <p:ext uri="{BB962C8B-B14F-4D97-AF65-F5344CB8AC3E}">
        <p14:creationId xmlns:p14="http://schemas.microsoft.com/office/powerpoint/2010/main" val="37573190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0B31C3-C82D-4EE8-B922-57F6AE250A53}" type="datetimeFigureOut">
              <a:rPr kumimoji="1" lang="ja-JP" altLang="en-US" smtClean="0"/>
              <a:t>2021/3/18</a:t>
            </a:fld>
            <a:endParaRPr kumimoji="1" lang="ja-JP" altLang="en-US"/>
          </a:p>
        </p:txBody>
      </p:sp>
      <p:sp>
        <p:nvSpPr>
          <p:cNvPr id="5" name="フッター プレースホルダー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CF76616-E757-40FE-995D-69FB8D5B1329}" type="slidenum">
              <a:rPr kumimoji="1" lang="ja-JP" altLang="en-US" smtClean="0"/>
              <a:t>‹#›</a:t>
            </a:fld>
            <a:endParaRPr kumimoji="1" lang="ja-JP" altLang="en-US"/>
          </a:p>
        </p:txBody>
      </p:sp>
    </p:spTree>
    <p:extLst>
      <p:ext uri="{BB962C8B-B14F-4D97-AF65-F5344CB8AC3E}">
        <p14:creationId xmlns:p14="http://schemas.microsoft.com/office/powerpoint/2010/main" val="9963528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7" r:id="rId13"/>
    <p:sldLayoutId id="2147483665" r:id="rId14"/>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7.png"/><Relationship Id="rId5" Type="http://schemas.microsoft.com/office/2007/relationships/hdphoto" Target="../media/hdphoto1.wdp"/><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7" Type="http://schemas.microsoft.com/office/2007/relationships/hdphoto" Target="../media/hdphoto2.wdp"/><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24.xml.rels><?xml version="1.0" encoding="UTF-8" standalone="yes"?>
<Relationships xmlns="http://schemas.openxmlformats.org/package/2006/relationships"><Relationship Id="rId3" Type="http://schemas.openxmlformats.org/officeDocument/2006/relationships/image" Target="../media/image32.jpg"/><Relationship Id="rId7" Type="http://schemas.microsoft.com/office/2007/relationships/hdphoto" Target="../media/hdphoto3.wdp"/><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34.jpg"/><Relationship Id="rId4" Type="http://schemas.openxmlformats.org/officeDocument/2006/relationships/image" Target="../media/image33.jp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gif"/><Relationship Id="rId5" Type="http://schemas.openxmlformats.org/officeDocument/2006/relationships/image" Target="../media/image4.jpe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D1DFE03F-AE3F-4B77-AC2E-94339400726D}"/>
              </a:ext>
            </a:extLst>
          </p:cNvPr>
          <p:cNvSpPr/>
          <p:nvPr/>
        </p:nvSpPr>
        <p:spPr>
          <a:xfrm>
            <a:off x="0" y="0"/>
            <a:ext cx="12192000" cy="6858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0" rIns="360000" rtlCol="0" anchor="ctr"/>
          <a:lstStyle/>
          <a:p>
            <a:pPr algn="just">
              <a:spcAft>
                <a:spcPts val="600"/>
              </a:spcAft>
            </a:pPr>
            <a:r>
              <a:rPr kumimoji="1" lang="en-US" altLang="ja-JP" sz="2400" dirty="0">
                <a:solidFill>
                  <a:schemeClr val="tx1"/>
                </a:solidFill>
                <a:latin typeface="HGPｺﾞｼｯｸE" panose="020B0900000000000000" pitchFamily="50" charset="-128"/>
                <a:ea typeface="HGPｺﾞｼｯｸE" panose="020B0900000000000000" pitchFamily="50" charset="-128"/>
              </a:rPr>
              <a:t>【</a:t>
            </a:r>
            <a:r>
              <a:rPr kumimoji="1" lang="ja-JP" altLang="en-US" sz="2400" dirty="0">
                <a:solidFill>
                  <a:schemeClr val="tx1"/>
                </a:solidFill>
                <a:latin typeface="HGPｺﾞｼｯｸE" panose="020B0900000000000000" pitchFamily="50" charset="-128"/>
                <a:ea typeface="HGPｺﾞｼｯｸE" panose="020B0900000000000000" pitchFamily="50" charset="-128"/>
              </a:rPr>
              <a:t>本教材について</a:t>
            </a:r>
            <a:r>
              <a:rPr kumimoji="1" lang="en-US" altLang="ja-JP" sz="2400" dirty="0">
                <a:solidFill>
                  <a:schemeClr val="tx1"/>
                </a:solidFill>
                <a:latin typeface="HGPｺﾞｼｯｸE" panose="020B0900000000000000" pitchFamily="50" charset="-128"/>
                <a:ea typeface="HGPｺﾞｼｯｸE" panose="020B0900000000000000" pitchFamily="50" charset="-128"/>
              </a:rPr>
              <a:t>】</a:t>
            </a:r>
          </a:p>
          <a:p>
            <a:pPr marL="342900" indent="-342900" algn="just">
              <a:spcAft>
                <a:spcPts val="600"/>
              </a:spcAft>
              <a:buFont typeface="Wingdings" panose="05000000000000000000" pitchFamily="2" charset="2"/>
              <a:buChar char="l"/>
            </a:pPr>
            <a:r>
              <a:rPr kumimoji="1" lang="ja-JP" altLang="en-US" sz="2000" dirty="0">
                <a:solidFill>
                  <a:schemeClr val="tx1"/>
                </a:solidFill>
                <a:latin typeface="HGPｺﾞｼｯｸE" panose="020B0900000000000000" pitchFamily="50" charset="-128"/>
                <a:ea typeface="HGPｺﾞｼｯｸE" panose="020B0900000000000000" pitchFamily="50" charset="-128"/>
              </a:rPr>
              <a:t>テーマ：</a:t>
            </a:r>
            <a:r>
              <a:rPr kumimoji="1" lang="ja-JP" altLang="en-US" sz="2000" dirty="0">
                <a:solidFill>
                  <a:schemeClr val="tx1"/>
                </a:solidFill>
                <a:latin typeface="HGPｺﾞｼｯｸE"/>
                <a:ea typeface="HGPｺﾞｼｯｸE"/>
              </a:rPr>
              <a:t>　防災リーダーの役割</a:t>
            </a:r>
            <a:r>
              <a:rPr kumimoji="1" lang="en-US" altLang="ja-JP" sz="2000" dirty="0">
                <a:solidFill>
                  <a:schemeClr val="tx1"/>
                </a:solidFill>
                <a:latin typeface="HGPｺﾞｼｯｸE"/>
                <a:ea typeface="HGPｺﾞｼｯｸE"/>
              </a:rPr>
              <a:t>/</a:t>
            </a:r>
            <a:r>
              <a:rPr kumimoji="1" lang="ja-JP" altLang="en-US" sz="2000" dirty="0">
                <a:solidFill>
                  <a:schemeClr val="tx1"/>
                </a:solidFill>
                <a:latin typeface="HGPｺﾞｼｯｸE"/>
                <a:ea typeface="HGPｺﾞｼｯｸE"/>
              </a:rPr>
              <a:t>住民(構成員)の自助意識を高めるには</a:t>
            </a:r>
            <a:endParaRPr kumimoji="1" lang="en-US" altLang="ja-JP" sz="2000" dirty="0">
              <a:solidFill>
                <a:schemeClr val="tx1"/>
              </a:solidFill>
              <a:latin typeface="HGPｺﾞｼｯｸE" panose="020B0900000000000000" pitchFamily="50" charset="-128"/>
              <a:ea typeface="HGPｺﾞｼｯｸE" panose="020B0900000000000000" pitchFamily="50" charset="-128"/>
            </a:endParaRPr>
          </a:p>
          <a:p>
            <a:pPr marL="342900" indent="-342900" algn="just">
              <a:spcAft>
                <a:spcPts val="600"/>
              </a:spcAft>
              <a:buFont typeface="Wingdings" panose="05000000000000000000" pitchFamily="2" charset="2"/>
              <a:buChar char="l"/>
            </a:pPr>
            <a:r>
              <a:rPr kumimoji="1" lang="ja-JP" altLang="en-US" sz="2000" dirty="0">
                <a:solidFill>
                  <a:schemeClr val="tx1"/>
                </a:solidFill>
                <a:latin typeface="HGPｺﾞｼｯｸE" panose="020B0900000000000000" pitchFamily="50" charset="-128"/>
                <a:ea typeface="HGPｺﾞｼｯｸE" panose="020B0900000000000000" pitchFamily="50" charset="-128"/>
              </a:rPr>
              <a:t>単元名：　１ 地域の災害発生のおそれと自主防災活動の必要性</a:t>
            </a:r>
            <a:endParaRPr kumimoji="1" lang="en-US" altLang="ja-JP" sz="2000" dirty="0">
              <a:solidFill>
                <a:schemeClr val="tx1"/>
              </a:solidFill>
              <a:latin typeface="HGPｺﾞｼｯｸE" panose="020B0900000000000000" pitchFamily="50" charset="-128"/>
              <a:ea typeface="HGPｺﾞｼｯｸE" panose="020B0900000000000000" pitchFamily="50" charset="-128"/>
            </a:endParaRPr>
          </a:p>
          <a:p>
            <a:pPr marL="342900" indent="-342900" algn="just">
              <a:spcAft>
                <a:spcPts val="600"/>
              </a:spcAft>
              <a:buFont typeface="Wingdings" panose="05000000000000000000" pitchFamily="2" charset="2"/>
              <a:buChar char="l"/>
            </a:pPr>
            <a:r>
              <a:rPr kumimoji="1" lang="ja-JP" altLang="en-US" sz="2000" dirty="0">
                <a:solidFill>
                  <a:schemeClr val="tx1"/>
                </a:solidFill>
                <a:latin typeface="HGPｺﾞｼｯｸE" panose="020B0900000000000000" pitchFamily="50" charset="-128"/>
                <a:ea typeface="HGPｺﾞｼｯｸE" panose="020B0900000000000000" pitchFamily="50" charset="-128"/>
              </a:rPr>
              <a:t>所要時間：　</a:t>
            </a:r>
            <a:r>
              <a:rPr kumimoji="1" lang="en-US" altLang="ja-JP" sz="2000" dirty="0">
                <a:solidFill>
                  <a:schemeClr val="tx1"/>
                </a:solidFill>
                <a:latin typeface="HGPｺﾞｼｯｸE" panose="020B0900000000000000" pitchFamily="50" charset="-128"/>
                <a:ea typeface="HGPｺﾞｼｯｸE" panose="020B0900000000000000" pitchFamily="50" charset="-128"/>
              </a:rPr>
              <a:t>50</a:t>
            </a:r>
            <a:r>
              <a:rPr kumimoji="1" lang="ja-JP" altLang="en-US" sz="2000" dirty="0">
                <a:solidFill>
                  <a:schemeClr val="tx1"/>
                </a:solidFill>
                <a:latin typeface="HGPｺﾞｼｯｸE" panose="020B0900000000000000" pitchFamily="50" charset="-128"/>
                <a:ea typeface="HGPｺﾞｼｯｸE" panose="020B0900000000000000" pitchFamily="50" charset="-128"/>
              </a:rPr>
              <a:t>分程度</a:t>
            </a:r>
          </a:p>
          <a:p>
            <a:pPr marL="342900" indent="-342900" algn="just">
              <a:spcAft>
                <a:spcPts val="600"/>
              </a:spcAft>
              <a:buFont typeface="Wingdings" panose="05000000000000000000" pitchFamily="2" charset="2"/>
              <a:buChar char="l"/>
            </a:pPr>
            <a:r>
              <a:rPr kumimoji="1" lang="ja-JP" altLang="en-US" sz="2000" dirty="0">
                <a:solidFill>
                  <a:schemeClr val="tx1"/>
                </a:solidFill>
                <a:latin typeface="HGPｺﾞｼｯｸE" panose="020B0900000000000000" pitchFamily="50" charset="-128"/>
                <a:ea typeface="HGPｺﾞｼｯｸE" panose="020B0900000000000000" pitchFamily="50" charset="-128"/>
              </a:rPr>
              <a:t>準備：</a:t>
            </a:r>
            <a:endParaRPr kumimoji="1" lang="en-US" altLang="ja-JP" sz="2000" dirty="0">
              <a:solidFill>
                <a:schemeClr val="tx1"/>
              </a:solidFill>
              <a:latin typeface="HGPｺﾞｼｯｸE" panose="020B0900000000000000" pitchFamily="50" charset="-128"/>
              <a:ea typeface="HGPｺﾞｼｯｸE" panose="020B0900000000000000" pitchFamily="50" charset="-128"/>
            </a:endParaRPr>
          </a:p>
          <a:p>
            <a:pPr marL="914400" lvl="1" indent="-457200" algn="just">
              <a:spcAft>
                <a:spcPts val="600"/>
              </a:spcAft>
              <a:buFont typeface="+mj-lt"/>
              <a:buAutoNum type="arabicPeriod"/>
            </a:pPr>
            <a:r>
              <a:rPr kumimoji="1" lang="ja-JP" altLang="en-US" sz="2000" dirty="0">
                <a:solidFill>
                  <a:schemeClr val="tx1"/>
                </a:solidFill>
                <a:latin typeface="HGPｺﾞｼｯｸE" panose="020B0900000000000000" pitchFamily="50" charset="-128"/>
                <a:ea typeface="HGPｺﾞｼｯｸE" panose="020B0900000000000000" pitchFamily="50" charset="-128"/>
              </a:rPr>
              <a:t>自治体の地域防災計画やハザードマップの内容をスライドに反映させて下さい。</a:t>
            </a:r>
            <a:endParaRPr kumimoji="1" lang="en-US" altLang="ja-JP" sz="2000" dirty="0">
              <a:solidFill>
                <a:schemeClr val="tx1"/>
              </a:solidFill>
              <a:latin typeface="HGPｺﾞｼｯｸE" panose="020B0900000000000000" pitchFamily="50" charset="-128"/>
              <a:ea typeface="HGPｺﾞｼｯｸE" panose="020B0900000000000000" pitchFamily="50" charset="-128"/>
            </a:endParaRPr>
          </a:p>
          <a:p>
            <a:pPr marL="914400" lvl="1" indent="-457200" algn="just">
              <a:spcAft>
                <a:spcPts val="600"/>
              </a:spcAft>
              <a:buFont typeface="+mj-lt"/>
              <a:buAutoNum type="arabicPeriod"/>
            </a:pPr>
            <a:r>
              <a:rPr lang="ja-JP" altLang="en-US" sz="2000" dirty="0">
                <a:solidFill>
                  <a:schemeClr val="tx1"/>
                </a:solidFill>
                <a:latin typeface="HGPｺﾞｼｯｸE" panose="020B0900000000000000" pitchFamily="50" charset="-128"/>
                <a:ea typeface="HGPｺﾞｼｯｸE" panose="020B0900000000000000" pitchFamily="50" charset="-128"/>
              </a:rPr>
              <a:t>「１．わがまち（地域）の災害発生のおそれ」 は、「地震災害」と「風水害」の２種類の</a:t>
            </a:r>
            <a:r>
              <a:rPr lang="en-US" altLang="ja-JP" sz="2000" dirty="0">
                <a:solidFill>
                  <a:schemeClr val="tx1"/>
                </a:solidFill>
                <a:latin typeface="HGPｺﾞｼｯｸE" panose="020B0900000000000000" pitchFamily="50" charset="-128"/>
                <a:ea typeface="HGPｺﾞｼｯｸE" panose="020B0900000000000000" pitchFamily="50" charset="-128"/>
              </a:rPr>
              <a:t>【</a:t>
            </a:r>
            <a:r>
              <a:rPr lang="ja-JP" altLang="en-US" sz="2000" dirty="0">
                <a:solidFill>
                  <a:schemeClr val="tx1"/>
                </a:solidFill>
                <a:latin typeface="HGPｺﾞｼｯｸE" panose="020B0900000000000000" pitchFamily="50" charset="-128"/>
                <a:ea typeface="HGPｺﾞｼｯｸE" panose="020B0900000000000000" pitchFamily="50" charset="-128"/>
              </a:rPr>
              <a:t>ワークショップ</a:t>
            </a:r>
            <a:r>
              <a:rPr lang="en-US" altLang="ja-JP" sz="2000" dirty="0">
                <a:solidFill>
                  <a:schemeClr val="tx1"/>
                </a:solidFill>
                <a:latin typeface="HGPｺﾞｼｯｸE" panose="020B0900000000000000" pitchFamily="50" charset="-128"/>
                <a:ea typeface="HGPｺﾞｼｯｸE" panose="020B0900000000000000" pitchFamily="50" charset="-128"/>
              </a:rPr>
              <a:t>】</a:t>
            </a:r>
            <a:r>
              <a:rPr lang="ja-JP" altLang="en-US" sz="2000" dirty="0">
                <a:solidFill>
                  <a:schemeClr val="tx1"/>
                </a:solidFill>
                <a:latin typeface="HGPｺﾞｼｯｸE" panose="020B0900000000000000" pitchFamily="50" charset="-128"/>
                <a:ea typeface="HGPｺﾞｼｯｸE" panose="020B0900000000000000" pitchFamily="50" charset="-128"/>
              </a:rPr>
              <a:t>があります。地域の状況に合わせてご利用下さい。</a:t>
            </a:r>
            <a:endParaRPr lang="en-US" altLang="ja-JP" sz="2000" dirty="0">
              <a:solidFill>
                <a:schemeClr val="tx1"/>
              </a:solidFill>
              <a:latin typeface="HGPｺﾞｼｯｸE" panose="020B0900000000000000" pitchFamily="50" charset="-128"/>
              <a:ea typeface="HGPｺﾞｼｯｸE" panose="020B0900000000000000" pitchFamily="50" charset="-128"/>
            </a:endParaRPr>
          </a:p>
          <a:p>
            <a:pPr marL="914400" lvl="1" indent="-457200" algn="just">
              <a:spcAft>
                <a:spcPts val="600"/>
              </a:spcAft>
              <a:buFont typeface="+mj-lt"/>
              <a:buAutoNum type="arabicPeriod"/>
            </a:pPr>
            <a:r>
              <a:rPr kumimoji="1" lang="ja-JP" altLang="en-US" sz="2000" dirty="0">
                <a:solidFill>
                  <a:schemeClr val="tx1"/>
                </a:solidFill>
                <a:latin typeface="HGPｺﾞｼｯｸE" panose="020B0900000000000000" pitchFamily="50" charset="-128"/>
                <a:ea typeface="HGPｺﾞｼｯｸE" panose="020B0900000000000000" pitchFamily="50" charset="-128"/>
              </a:rPr>
              <a:t>補助教材にある「ワークシート」と細マジック（黒）を参加者人数分準備して下さい。</a:t>
            </a:r>
            <a:endParaRPr kumimoji="1" lang="en-US" altLang="ja-JP" sz="2000" dirty="0">
              <a:solidFill>
                <a:schemeClr val="tx1"/>
              </a:solidFill>
              <a:latin typeface="HGPｺﾞｼｯｸE" panose="020B0900000000000000" pitchFamily="50" charset="-128"/>
              <a:ea typeface="HGPｺﾞｼｯｸE" panose="020B0900000000000000" pitchFamily="50" charset="-128"/>
            </a:endParaRPr>
          </a:p>
          <a:p>
            <a:pPr marL="914400" lvl="1" indent="-457200" algn="just">
              <a:spcAft>
                <a:spcPts val="600"/>
              </a:spcAft>
              <a:buFont typeface="+mj-lt"/>
              <a:buAutoNum type="arabicPeriod"/>
            </a:pPr>
            <a:r>
              <a:rPr kumimoji="1" lang="ja-JP" altLang="en-US" sz="2000" dirty="0">
                <a:solidFill>
                  <a:schemeClr val="tx1"/>
                </a:solidFill>
                <a:latin typeface="HGPｺﾞｼｯｸE" panose="020B0900000000000000" pitchFamily="50" charset="-128"/>
                <a:ea typeface="HGPｺﾞｼｯｸE" panose="020B0900000000000000" pitchFamily="50" charset="-128"/>
              </a:rPr>
              <a:t>適宜、スライドの追加や変更をすることができます。参加者の特性（自主防災組織等の会長が多いか、在職期間が長いかなど）に応じて、内容の追加・削減や修正・変更を検討することで、より良い研修効果が期待できます。</a:t>
            </a:r>
            <a:endParaRPr kumimoji="1" lang="en-US" altLang="ja-JP" sz="2000" dirty="0">
              <a:solidFill>
                <a:schemeClr val="tx1"/>
              </a:solidFill>
              <a:latin typeface="HGPｺﾞｼｯｸE" panose="020B0900000000000000" pitchFamily="50" charset="-128"/>
              <a:ea typeface="HGPｺﾞｼｯｸE" panose="020B0900000000000000" pitchFamily="50" charset="-128"/>
            </a:endParaRPr>
          </a:p>
          <a:p>
            <a:pPr marL="914400" lvl="1" indent="-457200" algn="just">
              <a:spcAft>
                <a:spcPts val="600"/>
              </a:spcAft>
              <a:buFont typeface="+mj-lt"/>
              <a:buAutoNum type="arabicPeriod"/>
            </a:pPr>
            <a:r>
              <a:rPr kumimoji="1" lang="ja-JP" altLang="en-US" sz="2000" dirty="0">
                <a:solidFill>
                  <a:schemeClr val="tx1"/>
                </a:solidFill>
                <a:latin typeface="HGPｺﾞｼｯｸE" panose="020B0900000000000000" pitchFamily="50" charset="-128"/>
                <a:ea typeface="HGPｺﾞｼｯｸE" panose="020B0900000000000000" pitchFamily="50" charset="-128"/>
              </a:rPr>
              <a:t>実際に研修を行う前に、何人かのグループを作り、練習し合う場を設けることもよい研修とするうえで効果的です。</a:t>
            </a:r>
          </a:p>
        </p:txBody>
      </p:sp>
    </p:spTree>
    <p:extLst>
      <p:ext uri="{BB962C8B-B14F-4D97-AF65-F5344CB8AC3E}">
        <p14:creationId xmlns:p14="http://schemas.microsoft.com/office/powerpoint/2010/main" val="12731355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4183DE-2743-42DE-8D0C-C20234B775DB}"/>
              </a:ext>
            </a:extLst>
          </p:cNvPr>
          <p:cNvSpPr>
            <a:spLocks noGrp="1"/>
          </p:cNvSpPr>
          <p:nvPr>
            <p:ph type="title"/>
          </p:nvPr>
        </p:nvSpPr>
        <p:spPr>
          <a:xfrm>
            <a:off x="0" y="-14550"/>
            <a:ext cx="12192000" cy="650083"/>
          </a:xfrm>
          <a:solidFill>
            <a:srgbClr val="35A16B"/>
          </a:solidFill>
        </p:spPr>
        <p:txBody>
          <a:bodyPr>
            <a:normAutofit/>
          </a:bodyPr>
          <a:lstStyle/>
          <a:p>
            <a:r>
              <a:rPr lang="ja-JP" altLang="en-US" sz="3200" dirty="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■■市に想定されている大雨や台風等の被害</a:t>
            </a:r>
            <a:endParaRPr kumimoji="1" lang="ja-JP" altLang="en-US" sz="3200" dirty="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4" name="スライド番号プレースホルダー 3">
            <a:extLst>
              <a:ext uri="{FF2B5EF4-FFF2-40B4-BE49-F238E27FC236}">
                <a16:creationId xmlns:a16="http://schemas.microsoft.com/office/drawing/2014/main" id="{6F320F18-6E0A-4F9B-BA5D-1AD068B9F009}"/>
              </a:ext>
            </a:extLst>
          </p:cNvPr>
          <p:cNvSpPr>
            <a:spLocks noGrp="1"/>
          </p:cNvSpPr>
          <p:nvPr>
            <p:ph type="sldNum" sz="quarter" idx="12"/>
          </p:nvPr>
        </p:nvSpPr>
        <p:spPr/>
        <p:txBody>
          <a:bodyPr/>
          <a:lstStyle/>
          <a:p>
            <a:r>
              <a:rPr lang="ja-JP" altLang="en-US" sz="1400" dirty="0"/>
              <a:t>７</a:t>
            </a:r>
            <a:endParaRPr kumimoji="1" lang="ja-JP" altLang="en-US" sz="1400" dirty="0"/>
          </a:p>
        </p:txBody>
      </p:sp>
      <p:sp>
        <p:nvSpPr>
          <p:cNvPr id="12" name="正方形/長方形 11">
            <a:extLst>
              <a:ext uri="{FF2B5EF4-FFF2-40B4-BE49-F238E27FC236}">
                <a16:creationId xmlns:a16="http://schemas.microsoft.com/office/drawing/2014/main" id="{1345665B-AE4A-41D8-A886-C90D42CB2A4B}"/>
              </a:ext>
            </a:extLst>
          </p:cNvPr>
          <p:cNvSpPr/>
          <p:nvPr/>
        </p:nvSpPr>
        <p:spPr>
          <a:xfrm>
            <a:off x="3965082" y="3615270"/>
            <a:ext cx="4261837" cy="3057063"/>
          </a:xfrm>
          <a:prstGeom prst="rect">
            <a:avLst/>
          </a:prstGeom>
          <a:solidFill>
            <a:schemeClr val="bg1">
              <a:lumMod val="95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US" altLang="ja-JP" dirty="0">
              <a:solidFill>
                <a:srgbClr val="C00000"/>
              </a:solidFill>
              <a:latin typeface="HGPｺﾞｼｯｸE" panose="020B0900000000000000" pitchFamily="50" charset="-128"/>
              <a:ea typeface="HGPｺﾞｼｯｸE" panose="020B0900000000000000" pitchFamily="50" charset="-128"/>
            </a:endParaRPr>
          </a:p>
          <a:p>
            <a:pPr algn="ctr"/>
            <a:endParaRPr lang="en-US" altLang="ja-JP" dirty="0">
              <a:solidFill>
                <a:srgbClr val="C00000"/>
              </a:solidFill>
              <a:latin typeface="HGPｺﾞｼｯｸE" panose="020B0900000000000000" pitchFamily="50" charset="-128"/>
              <a:ea typeface="HGPｺﾞｼｯｸE" panose="020B0900000000000000" pitchFamily="50" charset="-128"/>
            </a:endParaRPr>
          </a:p>
          <a:p>
            <a:pPr algn="ctr"/>
            <a:r>
              <a:rPr lang="ja-JP" altLang="en-US" dirty="0">
                <a:solidFill>
                  <a:srgbClr val="C00000"/>
                </a:solidFill>
                <a:latin typeface="HGPｺﾞｼｯｸE" panose="020B0900000000000000" pitchFamily="50" charset="-128"/>
                <a:ea typeface="HGPｺﾞｼｯｸE" panose="020B0900000000000000" pitchFamily="50" charset="-128"/>
              </a:rPr>
              <a:t>浸水想定区域図など</a:t>
            </a:r>
            <a:endParaRPr lang="en-US" altLang="ja-JP" dirty="0">
              <a:solidFill>
                <a:srgbClr val="C00000"/>
              </a:solidFill>
              <a:latin typeface="HGPｺﾞｼｯｸE" panose="020B0900000000000000" pitchFamily="50" charset="-128"/>
              <a:ea typeface="HGPｺﾞｼｯｸE" panose="020B0900000000000000" pitchFamily="50" charset="-128"/>
            </a:endParaRPr>
          </a:p>
          <a:p>
            <a:pPr algn="ctr"/>
            <a:r>
              <a:rPr lang="ja-JP" altLang="en-US" dirty="0">
                <a:solidFill>
                  <a:srgbClr val="C00000"/>
                </a:solidFill>
                <a:latin typeface="HGPｺﾞｼｯｸE" panose="020B0900000000000000" pitchFamily="50" charset="-128"/>
                <a:ea typeface="HGPｺﾞｼｯｸE" panose="020B0900000000000000" pitchFamily="50" charset="-128"/>
              </a:rPr>
              <a:t>ハザードマップの図を</a:t>
            </a:r>
            <a:endParaRPr lang="en-US" altLang="ja-JP" dirty="0">
              <a:solidFill>
                <a:srgbClr val="C00000"/>
              </a:solidFill>
              <a:latin typeface="HGPｺﾞｼｯｸE" panose="020B0900000000000000" pitchFamily="50" charset="-128"/>
              <a:ea typeface="HGPｺﾞｼｯｸE" panose="020B0900000000000000" pitchFamily="50" charset="-128"/>
            </a:endParaRPr>
          </a:p>
          <a:p>
            <a:pPr algn="ctr"/>
            <a:r>
              <a:rPr lang="ja-JP" altLang="en-US" dirty="0">
                <a:solidFill>
                  <a:srgbClr val="C00000"/>
                </a:solidFill>
                <a:latin typeface="HGPｺﾞｼｯｸE" panose="020B0900000000000000" pitchFamily="50" charset="-128"/>
                <a:ea typeface="HGPｺﾞｼｯｸE" panose="020B0900000000000000" pitchFamily="50" charset="-128"/>
              </a:rPr>
              <a:t>貼り付けて下さい</a:t>
            </a:r>
            <a:endParaRPr lang="en-US" altLang="ja-JP" dirty="0">
              <a:solidFill>
                <a:srgbClr val="C00000"/>
              </a:solidFill>
              <a:latin typeface="HGPｺﾞｼｯｸE" panose="020B0900000000000000" pitchFamily="50" charset="-128"/>
              <a:ea typeface="HGPｺﾞｼｯｸE" panose="020B0900000000000000" pitchFamily="50" charset="-128"/>
            </a:endParaRPr>
          </a:p>
          <a:p>
            <a:pPr algn="ctr"/>
            <a:endParaRPr lang="en-US" altLang="ja-JP" dirty="0">
              <a:solidFill>
                <a:srgbClr val="C00000"/>
              </a:solidFill>
              <a:latin typeface="HGPｺﾞｼｯｸE" panose="020B0900000000000000" pitchFamily="50" charset="-128"/>
              <a:ea typeface="HGPｺﾞｼｯｸE" panose="020B0900000000000000" pitchFamily="50" charset="-128"/>
            </a:endParaRPr>
          </a:p>
          <a:p>
            <a:pPr algn="ctr"/>
            <a:r>
              <a:rPr lang="ja-JP" altLang="en-US" dirty="0">
                <a:solidFill>
                  <a:srgbClr val="C00000"/>
                </a:solidFill>
                <a:latin typeface="HGPｺﾞｼｯｸE" panose="020B0900000000000000" pitchFamily="50" charset="-128"/>
                <a:ea typeface="HGPｺﾞｼｯｸE" panose="020B0900000000000000" pitchFamily="50" charset="-128"/>
              </a:rPr>
              <a:t>（事例を貼っておく）</a:t>
            </a:r>
            <a:endParaRPr lang="en-US" altLang="ja-JP" dirty="0">
              <a:solidFill>
                <a:srgbClr val="C00000"/>
              </a:solidFill>
              <a:latin typeface="HGPｺﾞｼｯｸE" panose="020B0900000000000000" pitchFamily="50" charset="-128"/>
              <a:ea typeface="HGPｺﾞｼｯｸE" panose="020B0900000000000000" pitchFamily="50" charset="-128"/>
            </a:endParaRPr>
          </a:p>
          <a:p>
            <a:pPr algn="ctr"/>
            <a:endParaRPr lang="ja-JP" altLang="en-US" dirty="0">
              <a:solidFill>
                <a:srgbClr val="C00000"/>
              </a:solidFill>
              <a:latin typeface="HGPｺﾞｼｯｸE" panose="020B0900000000000000" pitchFamily="50" charset="-128"/>
              <a:ea typeface="HGPｺﾞｼｯｸE" panose="020B0900000000000000" pitchFamily="50" charset="-128"/>
            </a:endParaRPr>
          </a:p>
        </p:txBody>
      </p:sp>
      <p:sp>
        <p:nvSpPr>
          <p:cNvPr id="16" name="四角形: 角を丸くする 15">
            <a:extLst>
              <a:ext uri="{FF2B5EF4-FFF2-40B4-BE49-F238E27FC236}">
                <a16:creationId xmlns:a16="http://schemas.microsoft.com/office/drawing/2014/main" id="{438060D5-94C5-4393-B822-4BBD119E0219}"/>
              </a:ext>
            </a:extLst>
          </p:cNvPr>
          <p:cNvSpPr/>
          <p:nvPr/>
        </p:nvSpPr>
        <p:spPr>
          <a:xfrm>
            <a:off x="1783046" y="889864"/>
            <a:ext cx="8625905" cy="2458303"/>
          </a:xfrm>
          <a:prstGeom prst="roundRect">
            <a:avLst>
              <a:gd name="adj" fmla="val 0"/>
            </a:avLst>
          </a:prstGeom>
          <a:solidFill>
            <a:schemeClr val="bg1">
              <a:lumMod val="95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tIns="36000" bIns="72000" rtlCol="0" anchor="ctr"/>
          <a:lstStyle/>
          <a:p>
            <a:pPr marL="285750" indent="-285750">
              <a:spcAft>
                <a:spcPts val="300"/>
              </a:spcAft>
              <a:buFont typeface="Wingdings" panose="05000000000000000000" pitchFamily="2" charset="2"/>
              <a:buChar char="l"/>
            </a:pPr>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大雨や台風による主な被害</a:t>
            </a:r>
            <a:endPar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800100" lvl="1" indent="-342900">
              <a:spcAft>
                <a:spcPts val="300"/>
              </a:spcAft>
              <a:buFont typeface="Arial" panose="020B0604020202020204" pitchFamily="34" charset="0"/>
              <a:buChar char="•"/>
            </a:pP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高潮による浸水</a:t>
            </a:r>
            <a:endParaRPr lang="en-US" altLang="ja-JP" sz="20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800100" lvl="1" indent="-342900">
              <a:spcAft>
                <a:spcPts val="300"/>
              </a:spcAft>
              <a:buFont typeface="Arial" panose="020B0604020202020204" pitchFamily="34" charset="0"/>
              <a:buChar char="•"/>
            </a:pP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洪水による浸水</a:t>
            </a:r>
            <a:endParaRPr lang="en-US" altLang="ja-JP" sz="20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800100" lvl="1" indent="-342900">
              <a:spcAft>
                <a:spcPts val="300"/>
              </a:spcAft>
              <a:buFont typeface="Arial" panose="020B0604020202020204" pitchFamily="34" charset="0"/>
              <a:buChar char="•"/>
            </a:pP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低地帯等の内水氾濫による浸水</a:t>
            </a:r>
            <a:endParaRPr lang="en-US" altLang="ja-JP" sz="20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800100" lvl="1" indent="-342900">
              <a:spcAft>
                <a:spcPts val="300"/>
              </a:spcAft>
              <a:buFont typeface="Arial" panose="020B0604020202020204" pitchFamily="34" charset="0"/>
              <a:buChar char="•"/>
            </a:pP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大雨による土砂災害（土石流、がけ崩れ等）</a:t>
            </a:r>
            <a:endParaRPr lang="en-US" altLang="ja-JP" sz="20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800100" lvl="1" indent="-342900">
              <a:spcAft>
                <a:spcPts val="300"/>
              </a:spcAft>
              <a:buFont typeface="Arial" panose="020B0604020202020204" pitchFamily="34" charset="0"/>
              <a:buChar char="•"/>
            </a:pP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強風・竜巻による家屋倒壊等</a:t>
            </a:r>
          </a:p>
        </p:txBody>
      </p:sp>
      <p:pic>
        <p:nvPicPr>
          <p:cNvPr id="3" name="図 4" descr="テキスト, 地図 が含まれている画像&#10;&#10;非常に高い精度で生成された説明">
            <a:extLst>
              <a:ext uri="{FF2B5EF4-FFF2-40B4-BE49-F238E27FC236}">
                <a16:creationId xmlns:a16="http://schemas.microsoft.com/office/drawing/2014/main" id="{02A3D082-21C7-46A2-BFE4-A69F49705CB7}"/>
              </a:ext>
            </a:extLst>
          </p:cNvPr>
          <p:cNvPicPr>
            <a:picLocks noChangeAspect="1"/>
          </p:cNvPicPr>
          <p:nvPr/>
        </p:nvPicPr>
        <p:blipFill>
          <a:blip r:embed="rId3"/>
          <a:stretch>
            <a:fillRect/>
          </a:stretch>
        </p:blipFill>
        <p:spPr>
          <a:xfrm>
            <a:off x="3886955" y="3358818"/>
            <a:ext cx="4380368" cy="3324166"/>
          </a:xfrm>
          <a:prstGeom prst="rect">
            <a:avLst/>
          </a:prstGeom>
          <a:ln w="28575">
            <a:solidFill>
              <a:schemeClr val="accent2"/>
            </a:solidFill>
          </a:ln>
        </p:spPr>
      </p:pic>
      <p:sp>
        <p:nvSpPr>
          <p:cNvPr id="6" name="テキスト ボックス 5">
            <a:extLst>
              <a:ext uri="{FF2B5EF4-FFF2-40B4-BE49-F238E27FC236}">
                <a16:creationId xmlns:a16="http://schemas.microsoft.com/office/drawing/2014/main" id="{09C0742F-6147-4222-A688-E3F048324909}"/>
              </a:ext>
            </a:extLst>
          </p:cNvPr>
          <p:cNvSpPr txBox="1"/>
          <p:nvPr/>
        </p:nvSpPr>
        <p:spPr>
          <a:xfrm>
            <a:off x="6354024" y="6659081"/>
            <a:ext cx="3316586"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900">
                <a:latin typeface="ＭＳ Ｐゴシック" panose="020B0600070205080204" pitchFamily="50" charset="-128"/>
                <a:ea typeface="ＭＳ Ｐゴシック" panose="020B0600070205080204" pitchFamily="50" charset="-128"/>
              </a:rPr>
              <a:t>千代田区洪水ハザードマップより引用</a:t>
            </a:r>
            <a:endParaRPr lang="ja-JP" altLang="en-US" sz="900">
              <a:latin typeface="ＭＳ Ｐゴシック" panose="020B0600070205080204" pitchFamily="50" charset="-128"/>
              <a:ea typeface="ＭＳ Ｐゴシック" panose="020B0600070205080204" pitchFamily="50" charset="-128"/>
              <a:cs typeface="Calibri"/>
            </a:endParaRPr>
          </a:p>
        </p:txBody>
      </p:sp>
      <p:sp>
        <p:nvSpPr>
          <p:cNvPr id="8" name="正方形/長方形 7">
            <a:extLst>
              <a:ext uri="{FF2B5EF4-FFF2-40B4-BE49-F238E27FC236}">
                <a16:creationId xmlns:a16="http://schemas.microsoft.com/office/drawing/2014/main" id="{75D38BBA-658C-48D9-B806-30AC3B89FA03}"/>
              </a:ext>
            </a:extLst>
          </p:cNvPr>
          <p:cNvSpPr/>
          <p:nvPr/>
        </p:nvSpPr>
        <p:spPr>
          <a:xfrm>
            <a:off x="1523999" y="3152324"/>
            <a:ext cx="9144000" cy="265411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a:solidFill>
                  <a:schemeClr val="tx1"/>
                </a:solidFill>
                <a:latin typeface="HGPｺﾞｼｯｸE" panose="020B0900000000000000" pitchFamily="50" charset="-128"/>
                <a:ea typeface="HGPｺﾞｼｯｸE" panose="020B0900000000000000" pitchFamily="50" charset="-128"/>
              </a:rPr>
              <a:t>「地震災害」と「風水害」の２種類がありますので、説明する方が、地域の実情に合わせて、適宜選択してご利用下さい。</a:t>
            </a:r>
          </a:p>
          <a:p>
            <a:r>
              <a:rPr lang="ja-JP" altLang="en-US" sz="2400" dirty="0">
                <a:solidFill>
                  <a:schemeClr val="tx1"/>
                </a:solidFill>
                <a:latin typeface="HGPｺﾞｼｯｸE" panose="020B0900000000000000" pitchFamily="50" charset="-128"/>
                <a:ea typeface="HGPｺﾞｼｯｸE" panose="020B0900000000000000" pitchFamily="50" charset="-128"/>
              </a:rPr>
              <a:t>また、本スライドの赤枠の内容は、研修を行う地域で発生が想定されている大雨や台風についての被害想定の図等に置き換えて下さい。本スライドでは、千代田区洪水ハザードマップを例示しています。</a:t>
            </a:r>
            <a:endParaRPr lang="en-US" altLang="ja-JP" sz="2400" dirty="0">
              <a:solidFill>
                <a:schemeClr val="tx1"/>
              </a:solidFill>
              <a:latin typeface="HGPｺﾞｼｯｸE" panose="020B0900000000000000" pitchFamily="50" charset="-128"/>
              <a:ea typeface="HGPｺﾞｼｯｸE" panose="020B0900000000000000" pitchFamily="50" charset="-128"/>
            </a:endParaRPr>
          </a:p>
          <a:p>
            <a:r>
              <a:rPr lang="ja-JP" altLang="en-US" sz="2400" dirty="0">
                <a:solidFill>
                  <a:schemeClr val="tx1"/>
                </a:solidFill>
                <a:latin typeface="HGPｺﾞｼｯｸE" panose="020B0900000000000000" pitchFamily="50" charset="-128"/>
                <a:ea typeface="HGPｺﾞｼｯｸE" panose="020B0900000000000000" pitchFamily="50" charset="-128"/>
              </a:rPr>
              <a:t>研修会の受講者や規模にあわせて、被害想定の図等を用意して下さい。</a:t>
            </a: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42756007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4183DE-2743-42DE-8D0C-C20234B775DB}"/>
              </a:ext>
            </a:extLst>
          </p:cNvPr>
          <p:cNvSpPr>
            <a:spLocks noGrp="1"/>
          </p:cNvSpPr>
          <p:nvPr>
            <p:ph type="title"/>
          </p:nvPr>
        </p:nvSpPr>
        <p:spPr>
          <a:xfrm>
            <a:off x="0" y="-2448"/>
            <a:ext cx="12192000" cy="650083"/>
          </a:xfrm>
          <a:solidFill>
            <a:srgbClr val="00B050"/>
          </a:solidFill>
        </p:spPr>
        <p:txBody>
          <a:bodyPr>
            <a:normAutofit/>
          </a:bodyPr>
          <a:lstStyle/>
          <a:p>
            <a:r>
              <a:rPr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八幡市に想定されている大雨や台風等の被害</a:t>
            </a:r>
            <a:endParaRPr kumimoji="1"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endParaRPr>
          </a:p>
        </p:txBody>
      </p:sp>
      <p:sp>
        <p:nvSpPr>
          <p:cNvPr id="4" name="スライド番号プレースホルダー 3">
            <a:extLst>
              <a:ext uri="{FF2B5EF4-FFF2-40B4-BE49-F238E27FC236}">
                <a16:creationId xmlns:a16="http://schemas.microsoft.com/office/drawing/2014/main" id="{6F320F18-6E0A-4F9B-BA5D-1AD068B9F009}"/>
              </a:ext>
            </a:extLst>
          </p:cNvPr>
          <p:cNvSpPr>
            <a:spLocks noGrp="1"/>
          </p:cNvSpPr>
          <p:nvPr>
            <p:ph type="sldNum" sz="quarter" idx="12"/>
          </p:nvPr>
        </p:nvSpPr>
        <p:spPr/>
        <p:txBody>
          <a:bodyPr/>
          <a:lstStyle/>
          <a:p>
            <a:r>
              <a:rPr kumimoji="1" lang="ja-JP" altLang="en-US" dirty="0"/>
              <a:t>８</a:t>
            </a:r>
          </a:p>
        </p:txBody>
      </p:sp>
      <p:sp>
        <p:nvSpPr>
          <p:cNvPr id="16" name="四角形: 角を丸くする 15">
            <a:extLst>
              <a:ext uri="{FF2B5EF4-FFF2-40B4-BE49-F238E27FC236}">
                <a16:creationId xmlns:a16="http://schemas.microsoft.com/office/drawing/2014/main" id="{438060D5-94C5-4393-B822-4BBD119E0219}"/>
              </a:ext>
            </a:extLst>
          </p:cNvPr>
          <p:cNvSpPr/>
          <p:nvPr/>
        </p:nvSpPr>
        <p:spPr>
          <a:xfrm>
            <a:off x="1800067" y="772651"/>
            <a:ext cx="8625905" cy="2037080"/>
          </a:xfrm>
          <a:prstGeom prst="roundRect">
            <a:avLst>
              <a:gd name="adj" fmla="val 0"/>
            </a:avLst>
          </a:prstGeom>
          <a:solidFill>
            <a:schemeClr val="bg1">
              <a:lumMod val="95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tIns="36000" bIns="72000" rtlCol="0" anchor="ctr"/>
          <a:lstStyle/>
          <a:p>
            <a:pPr marL="285750" indent="-285750">
              <a:spcAft>
                <a:spcPts val="300"/>
              </a:spcAft>
              <a:buFont typeface="Wingdings" panose="05000000000000000000" pitchFamily="2" charset="2"/>
              <a:buChar char="l"/>
            </a:pPr>
            <a:r>
              <a:rPr lang="ja-JP" altLang="en-US" sz="2400" dirty="0">
                <a:solidFill>
                  <a:schemeClr val="tx1">
                    <a:lumMod val="75000"/>
                    <a:lumOff val="25000"/>
                  </a:schemeClr>
                </a:solidFill>
                <a:latin typeface="HGPｺﾞｼｯｸE" panose="020B0900000000000000" pitchFamily="50" charset="-128"/>
                <a:ea typeface="HGPｺﾞｼｯｸE" panose="020B0900000000000000" pitchFamily="50" charset="-128"/>
              </a:rPr>
              <a:t>大雨や台風による主な被害</a:t>
            </a:r>
            <a:endParaRPr lang="en-US" altLang="ja-JP" sz="24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800100" lvl="1" indent="-342900">
              <a:spcAft>
                <a:spcPts val="300"/>
              </a:spcAft>
              <a:buFont typeface="Arial" panose="020B0604020202020204" pitchFamily="34" charset="0"/>
              <a:buChar char="•"/>
            </a:pPr>
            <a:r>
              <a:rPr lang="ja-JP" altLang="en-US" dirty="0">
                <a:solidFill>
                  <a:schemeClr val="tx1">
                    <a:lumMod val="75000"/>
                    <a:lumOff val="25000"/>
                  </a:schemeClr>
                </a:solidFill>
                <a:latin typeface="HGPｺﾞｼｯｸE" panose="020B0900000000000000" pitchFamily="50" charset="-128"/>
                <a:ea typeface="HGPｺﾞｼｯｸE" panose="020B0900000000000000" pitchFamily="50" charset="-128"/>
              </a:rPr>
              <a:t>洪水による浸水</a:t>
            </a:r>
            <a:endParaRPr lang="en-US" altLang="ja-JP"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800100" lvl="1" indent="-342900">
              <a:spcAft>
                <a:spcPts val="300"/>
              </a:spcAft>
              <a:buFont typeface="Arial" panose="020B0604020202020204" pitchFamily="34" charset="0"/>
              <a:buChar char="•"/>
            </a:pPr>
            <a:r>
              <a:rPr lang="ja-JP" altLang="en-US" dirty="0">
                <a:solidFill>
                  <a:schemeClr val="tx1">
                    <a:lumMod val="75000"/>
                    <a:lumOff val="25000"/>
                  </a:schemeClr>
                </a:solidFill>
                <a:latin typeface="HGPｺﾞｼｯｸE" panose="020B0900000000000000" pitchFamily="50" charset="-128"/>
                <a:ea typeface="HGPｺﾞｼｯｸE" panose="020B0900000000000000" pitchFamily="50" charset="-128"/>
              </a:rPr>
              <a:t>低地帯等の内水氾濫による浸水</a:t>
            </a:r>
            <a:endParaRPr lang="en-US" altLang="ja-JP"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800100" lvl="1" indent="-342900">
              <a:spcAft>
                <a:spcPts val="300"/>
              </a:spcAft>
              <a:buFont typeface="Arial" panose="020B0604020202020204" pitchFamily="34" charset="0"/>
              <a:buChar char="•"/>
            </a:pPr>
            <a:r>
              <a:rPr lang="ja-JP" altLang="en-US" dirty="0">
                <a:solidFill>
                  <a:schemeClr val="tx1">
                    <a:lumMod val="75000"/>
                    <a:lumOff val="25000"/>
                  </a:schemeClr>
                </a:solidFill>
                <a:latin typeface="HGPｺﾞｼｯｸE" panose="020B0900000000000000" pitchFamily="50" charset="-128"/>
                <a:ea typeface="HGPｺﾞｼｯｸE" panose="020B0900000000000000" pitchFamily="50" charset="-128"/>
              </a:rPr>
              <a:t>大雨による土砂災害（土石流、がけ崩れ等）</a:t>
            </a:r>
            <a:endParaRPr lang="en-US" altLang="ja-JP"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800100" lvl="1" indent="-342900">
              <a:spcAft>
                <a:spcPts val="300"/>
              </a:spcAft>
              <a:buFont typeface="Arial" panose="020B0604020202020204" pitchFamily="34" charset="0"/>
              <a:buChar char="•"/>
            </a:pPr>
            <a:r>
              <a:rPr lang="ja-JP" altLang="en-US" dirty="0">
                <a:solidFill>
                  <a:schemeClr val="tx1">
                    <a:lumMod val="75000"/>
                    <a:lumOff val="25000"/>
                  </a:schemeClr>
                </a:solidFill>
                <a:latin typeface="HGPｺﾞｼｯｸE" panose="020B0900000000000000" pitchFamily="50" charset="-128"/>
                <a:ea typeface="HGPｺﾞｼｯｸE" panose="020B0900000000000000" pitchFamily="50" charset="-128"/>
              </a:rPr>
              <a:t>強風・竜巻による家屋倒壊等</a:t>
            </a:r>
          </a:p>
        </p:txBody>
      </p:sp>
      <p:sp>
        <p:nvSpPr>
          <p:cNvPr id="6" name="テキスト ボックス 5">
            <a:extLst>
              <a:ext uri="{FF2B5EF4-FFF2-40B4-BE49-F238E27FC236}">
                <a16:creationId xmlns:a16="http://schemas.microsoft.com/office/drawing/2014/main" id="{09C0742F-6147-4222-A688-E3F048324909}"/>
              </a:ext>
            </a:extLst>
          </p:cNvPr>
          <p:cNvSpPr txBox="1"/>
          <p:nvPr/>
        </p:nvSpPr>
        <p:spPr>
          <a:xfrm>
            <a:off x="8832268" y="5903301"/>
            <a:ext cx="3316586"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ja-JP" altLang="en-US" sz="900" dirty="0">
                <a:latin typeface="ＭＳ Ｐゴシック" panose="020B0600070205080204" pitchFamily="50" charset="-128"/>
                <a:ea typeface="ＭＳ Ｐゴシック" panose="020B0600070205080204" pitchFamily="50" charset="-128"/>
              </a:rPr>
              <a:t>八幡市ハザードマップより引用</a:t>
            </a:r>
            <a:endParaRPr lang="ja-JP" altLang="en-US" sz="900" dirty="0">
              <a:latin typeface="ＭＳ Ｐゴシック" panose="020B0600070205080204" pitchFamily="50" charset="-128"/>
              <a:ea typeface="ＭＳ Ｐゴシック" panose="020B0600070205080204" pitchFamily="50" charset="-128"/>
              <a:cs typeface="Calibri"/>
            </a:endParaRPr>
          </a:p>
        </p:txBody>
      </p:sp>
      <p:pic>
        <p:nvPicPr>
          <p:cNvPr id="10" name="図 9" descr="八幡市　八幡小学校区ハザードマップ.pdf - Adobe Acrobat Reader DC">
            <a:extLst>
              <a:ext uri="{FF2B5EF4-FFF2-40B4-BE49-F238E27FC236}">
                <a16:creationId xmlns:a16="http://schemas.microsoft.com/office/drawing/2014/main" id="{7C645D9A-5CA4-4AD3-9102-10A218DC46F6}"/>
              </a:ext>
            </a:extLst>
          </p:cNvPr>
          <p:cNvPicPr>
            <a:picLocks noChangeAspect="1"/>
          </p:cNvPicPr>
          <p:nvPr/>
        </p:nvPicPr>
        <p:blipFill rotWithShape="1">
          <a:blip r:embed="rId3">
            <a:extLst>
              <a:ext uri="{28A0092B-C50C-407E-A947-70E740481C1C}">
                <a14:useLocalDpi xmlns:a14="http://schemas.microsoft.com/office/drawing/2010/main" val="0"/>
              </a:ext>
            </a:extLst>
          </a:blip>
          <a:srcRect l="18116" t="20993" r="24203" b="3091"/>
          <a:stretch/>
        </p:blipFill>
        <p:spPr>
          <a:xfrm>
            <a:off x="3487879" y="2934747"/>
            <a:ext cx="5344389" cy="3786728"/>
          </a:xfrm>
          <a:prstGeom prst="rect">
            <a:avLst/>
          </a:prstGeom>
        </p:spPr>
      </p:pic>
    </p:spTree>
    <p:extLst>
      <p:ext uri="{BB962C8B-B14F-4D97-AF65-F5344CB8AC3E}">
        <p14:creationId xmlns:p14="http://schemas.microsoft.com/office/powerpoint/2010/main" val="5623027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7E8019D-5A5E-43AA-B3BB-6CD89776671C}"/>
              </a:ext>
            </a:extLst>
          </p:cNvPr>
          <p:cNvSpPr>
            <a:spLocks noGrp="1"/>
          </p:cNvSpPr>
          <p:nvPr>
            <p:ph type="sldNum" sz="quarter" idx="12"/>
          </p:nvPr>
        </p:nvSpPr>
        <p:spPr>
          <a:xfrm>
            <a:off x="9077706" y="6356350"/>
            <a:ext cx="2743200" cy="365125"/>
          </a:xfrm>
        </p:spPr>
        <p:txBody>
          <a:bodyPr/>
          <a:lstStyle/>
          <a:p>
            <a:r>
              <a:rPr lang="ja-JP" altLang="en-US" sz="1400" dirty="0"/>
              <a:t>９</a:t>
            </a:r>
            <a:endParaRPr kumimoji="1" lang="ja-JP" altLang="en-US" sz="1400" dirty="0"/>
          </a:p>
        </p:txBody>
      </p:sp>
      <p:grpSp>
        <p:nvGrpSpPr>
          <p:cNvPr id="3" name="グループ化 2">
            <a:extLst>
              <a:ext uri="{FF2B5EF4-FFF2-40B4-BE49-F238E27FC236}">
                <a16:creationId xmlns:a16="http://schemas.microsoft.com/office/drawing/2014/main" id="{81821326-65B3-4409-B262-99CE76E9D211}"/>
              </a:ext>
            </a:extLst>
          </p:cNvPr>
          <p:cNvGrpSpPr/>
          <p:nvPr/>
        </p:nvGrpSpPr>
        <p:grpSpPr>
          <a:xfrm>
            <a:off x="2088221" y="1519523"/>
            <a:ext cx="7428965" cy="4141048"/>
            <a:chOff x="432335" y="1144932"/>
            <a:chExt cx="7596975" cy="4141048"/>
          </a:xfrm>
        </p:grpSpPr>
        <p:sp>
          <p:nvSpPr>
            <p:cNvPr id="5" name="四角形: 角を丸くする 4">
              <a:extLst>
                <a:ext uri="{FF2B5EF4-FFF2-40B4-BE49-F238E27FC236}">
                  <a16:creationId xmlns:a16="http://schemas.microsoft.com/office/drawing/2014/main" id="{C6027D71-137B-4D89-AD94-059CF63A5526}"/>
                </a:ext>
              </a:extLst>
            </p:cNvPr>
            <p:cNvSpPr/>
            <p:nvPr/>
          </p:nvSpPr>
          <p:spPr>
            <a:xfrm>
              <a:off x="1486994" y="1144933"/>
              <a:ext cx="6542316" cy="4141047"/>
            </a:xfrm>
            <a:prstGeom prst="roundRect">
              <a:avLst>
                <a:gd name="adj" fmla="val 16094"/>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3600" dirty="0">
                  <a:solidFill>
                    <a:schemeClr val="tx1">
                      <a:lumMod val="75000"/>
                      <a:lumOff val="25000"/>
                    </a:schemeClr>
                  </a:solidFill>
                  <a:latin typeface="HGPｺﾞｼｯｸE" panose="020B0900000000000000" pitchFamily="50" charset="-128"/>
                  <a:ea typeface="HGPｺﾞｼｯｸE" panose="020B0900000000000000" pitchFamily="50" charset="-128"/>
                </a:rPr>
                <a:t>＜地震災害＞</a:t>
              </a:r>
              <a:endParaRPr lang="en-US" altLang="ja-JP" sz="36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algn="ctr">
                <a:lnSpc>
                  <a:spcPct val="150000"/>
                </a:lnSpc>
              </a:pPr>
              <a:r>
                <a:rPr lang="ja-JP" altLang="en-US" sz="3600" dirty="0">
                  <a:solidFill>
                    <a:schemeClr val="tx1">
                      <a:lumMod val="75000"/>
                      <a:lumOff val="25000"/>
                    </a:schemeClr>
                  </a:solidFill>
                  <a:latin typeface="HGPｺﾞｼｯｸE" panose="020B0900000000000000" pitchFamily="50" charset="-128"/>
                  <a:ea typeface="HGPｺﾞｼｯｸE" panose="020B0900000000000000" pitchFamily="50" charset="-128"/>
                </a:rPr>
                <a:t>皆さんが住む地域には</a:t>
              </a:r>
            </a:p>
            <a:p>
              <a:pPr algn="ctr">
                <a:lnSpc>
                  <a:spcPct val="150000"/>
                </a:lnSpc>
              </a:pPr>
              <a:r>
                <a:rPr lang="ja-JP" altLang="en-US" sz="3600" dirty="0">
                  <a:solidFill>
                    <a:schemeClr val="tx1">
                      <a:lumMod val="75000"/>
                      <a:lumOff val="25000"/>
                    </a:schemeClr>
                  </a:solidFill>
                  <a:latin typeface="HGPｺﾞｼｯｸE" panose="020B0900000000000000" pitchFamily="50" charset="-128"/>
                  <a:ea typeface="HGPｺﾞｼｯｸE" panose="020B0900000000000000" pitchFamily="50" charset="-128"/>
                </a:rPr>
                <a:t>どのような被害が想定されて</a:t>
              </a:r>
              <a:endParaRPr lang="en-US" altLang="ja-JP" sz="36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algn="ctr">
                <a:lnSpc>
                  <a:spcPct val="150000"/>
                </a:lnSpc>
              </a:pPr>
              <a:r>
                <a:rPr lang="ja-JP" altLang="en-US" sz="3600" dirty="0">
                  <a:solidFill>
                    <a:schemeClr val="tx1">
                      <a:lumMod val="75000"/>
                      <a:lumOff val="25000"/>
                    </a:schemeClr>
                  </a:solidFill>
                  <a:latin typeface="HGPｺﾞｼｯｸE" panose="020B0900000000000000" pitchFamily="50" charset="-128"/>
                  <a:ea typeface="HGPｺﾞｼｯｸE" panose="020B0900000000000000" pitchFamily="50" charset="-128"/>
                </a:rPr>
                <a:t>いるでしょうか？</a:t>
              </a:r>
            </a:p>
          </p:txBody>
        </p:sp>
        <p:sp>
          <p:nvSpPr>
            <p:cNvPr id="2" name="直角三角形 1">
              <a:extLst>
                <a:ext uri="{FF2B5EF4-FFF2-40B4-BE49-F238E27FC236}">
                  <a16:creationId xmlns:a16="http://schemas.microsoft.com/office/drawing/2014/main" id="{02E3BFED-6107-4E75-A6C3-D06AAF8D1256}"/>
                </a:ext>
              </a:extLst>
            </p:cNvPr>
            <p:cNvSpPr/>
            <p:nvPr/>
          </p:nvSpPr>
          <p:spPr>
            <a:xfrm flipH="1" flipV="1">
              <a:off x="432335" y="1144932"/>
              <a:ext cx="1745673" cy="1706332"/>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ja-JP" altLang="en-US" sz="36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grpSp>
      <p:sp>
        <p:nvSpPr>
          <p:cNvPr id="6" name="正方形/長方形 5">
            <a:extLst>
              <a:ext uri="{FF2B5EF4-FFF2-40B4-BE49-F238E27FC236}">
                <a16:creationId xmlns:a16="http://schemas.microsoft.com/office/drawing/2014/main" id="{2E33CE15-06CA-4636-B537-4BF0CD518EC1}"/>
              </a:ext>
            </a:extLst>
          </p:cNvPr>
          <p:cNvSpPr/>
          <p:nvPr/>
        </p:nvSpPr>
        <p:spPr>
          <a:xfrm>
            <a:off x="1524000" y="5032606"/>
            <a:ext cx="9144000" cy="182539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a:solidFill>
                  <a:schemeClr val="tx1"/>
                </a:solidFill>
                <a:latin typeface="HGPｺﾞｼｯｸE" panose="020B0900000000000000" pitchFamily="50" charset="-128"/>
                <a:ea typeface="HGPｺﾞｼｯｸE" panose="020B0900000000000000" pitchFamily="50" charset="-128"/>
              </a:rPr>
              <a:t>「地震災害」と「風水害」の２種類がありますので、研修を行う方が、地域の実情に合わせて、適宜選択してご利用下さい。</a:t>
            </a:r>
            <a:endParaRPr lang="en-US" altLang="ja-JP" sz="2400" dirty="0">
              <a:solidFill>
                <a:schemeClr val="tx1"/>
              </a:solidFill>
              <a:latin typeface="HGPｺﾞｼｯｸE" panose="020B0900000000000000" pitchFamily="50" charset="-128"/>
              <a:ea typeface="HGPｺﾞｼｯｸE" panose="020B0900000000000000" pitchFamily="50" charset="-128"/>
            </a:endParaRPr>
          </a:p>
          <a:p>
            <a:r>
              <a:rPr lang="ja-JP" altLang="en-US" sz="2400" dirty="0">
                <a:solidFill>
                  <a:schemeClr val="tx1"/>
                </a:solidFill>
                <a:latin typeface="HGPｺﾞｼｯｸE" panose="020B0900000000000000" pitchFamily="50" charset="-128"/>
                <a:ea typeface="HGPｺﾞｼｯｸE" panose="020B0900000000000000" pitchFamily="50" charset="-128"/>
              </a:rPr>
              <a:t>また、研修会の受講者や規模にあわせて、市町村単位・町内会単位・小学校区単位などワークショップで考えてもらう対象地域を決めてください。</a:t>
            </a:r>
          </a:p>
        </p:txBody>
      </p:sp>
      <p:sp>
        <p:nvSpPr>
          <p:cNvPr id="8" name="正方形/長方形 7">
            <a:extLst>
              <a:ext uri="{FF2B5EF4-FFF2-40B4-BE49-F238E27FC236}">
                <a16:creationId xmlns:a16="http://schemas.microsoft.com/office/drawing/2014/main" id="{894406DF-BB6B-4F54-B6FB-F22D6BA6D4C4}"/>
              </a:ext>
            </a:extLst>
          </p:cNvPr>
          <p:cNvSpPr/>
          <p:nvPr/>
        </p:nvSpPr>
        <p:spPr>
          <a:xfrm>
            <a:off x="7315064" y="287868"/>
            <a:ext cx="1762642" cy="372533"/>
          </a:xfrm>
          <a:prstGeom prst="rect">
            <a:avLst/>
          </a:prstGeom>
          <a:solidFill>
            <a:srgbClr val="FFCC66"/>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lumMod val="65000"/>
                    <a:lumOff val="35000"/>
                  </a:schemeClr>
                </a:solidFill>
                <a:latin typeface="HGPｺﾞｼｯｸE" panose="020B0900000000000000" pitchFamily="50" charset="-128"/>
                <a:ea typeface="HGPｺﾞｼｯｸE" panose="020B0900000000000000" pitchFamily="50" charset="-128"/>
              </a:rPr>
              <a:t>ワークショップ</a:t>
            </a:r>
          </a:p>
        </p:txBody>
      </p:sp>
      <p:sp>
        <p:nvSpPr>
          <p:cNvPr id="9" name="正方形/長方形 8">
            <a:extLst>
              <a:ext uri="{FF2B5EF4-FFF2-40B4-BE49-F238E27FC236}">
                <a16:creationId xmlns:a16="http://schemas.microsoft.com/office/drawing/2014/main" id="{D111B8BE-A73D-45D1-BDEB-C0C11CF04358}"/>
              </a:ext>
            </a:extLst>
          </p:cNvPr>
          <p:cNvSpPr/>
          <p:nvPr/>
        </p:nvSpPr>
        <p:spPr>
          <a:xfrm>
            <a:off x="9211734" y="287868"/>
            <a:ext cx="1049867" cy="372533"/>
          </a:xfrm>
          <a:prstGeom prst="rect">
            <a:avLst/>
          </a:prstGeom>
          <a:solidFill>
            <a:srgbClr val="FFFF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lumMod val="65000"/>
                    <a:lumOff val="35000"/>
                  </a:schemeClr>
                </a:solidFill>
                <a:latin typeface="HGPｺﾞｼｯｸE" panose="020B0900000000000000" pitchFamily="50" charset="-128"/>
                <a:ea typeface="HGPｺﾞｼｯｸE" panose="020B0900000000000000" pitchFamily="50" charset="-128"/>
              </a:rPr>
              <a:t>35</a:t>
            </a:r>
            <a:r>
              <a:rPr lang="ja-JP" altLang="en-US" dirty="0">
                <a:solidFill>
                  <a:schemeClr val="tx1">
                    <a:lumMod val="65000"/>
                    <a:lumOff val="35000"/>
                  </a:schemeClr>
                </a:solidFill>
                <a:latin typeface="HGPｺﾞｼｯｸE" panose="020B0900000000000000" pitchFamily="50" charset="-128"/>
                <a:ea typeface="HGPｺﾞｼｯｸE" panose="020B0900000000000000" pitchFamily="50" charset="-128"/>
              </a:rPr>
              <a:t>分</a:t>
            </a:r>
          </a:p>
        </p:txBody>
      </p:sp>
      <p:sp>
        <p:nvSpPr>
          <p:cNvPr id="7" name="フッター プレースホルダー 6"/>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9357151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F96B42B-2F84-4401-B734-6A806D96C3BE}"/>
              </a:ext>
            </a:extLst>
          </p:cNvPr>
          <p:cNvSpPr/>
          <p:nvPr/>
        </p:nvSpPr>
        <p:spPr>
          <a:xfrm>
            <a:off x="2497513" y="3133847"/>
            <a:ext cx="4025988" cy="3309003"/>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marL="514350" indent="-514350">
              <a:spcAft>
                <a:spcPts val="600"/>
              </a:spcAft>
              <a:buFont typeface="+mj-ea"/>
              <a:buAutoNum type="circleNumDbPlain"/>
            </a:pPr>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想定震度は？</a:t>
            </a:r>
            <a:endPar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514350" indent="-514350">
              <a:spcAft>
                <a:spcPts val="600"/>
              </a:spcAft>
              <a:buFont typeface="+mj-ea"/>
              <a:buAutoNum type="circleNumDbPlain"/>
            </a:pPr>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津波の可能性は？</a:t>
            </a:r>
            <a:endPar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514350" indent="-514350">
              <a:spcAft>
                <a:spcPts val="600"/>
              </a:spcAft>
              <a:buFont typeface="+mj-ea"/>
              <a:buAutoNum type="circleNumDbPlain"/>
            </a:pPr>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液状化の可能性は？</a:t>
            </a:r>
            <a:endPar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514350" indent="-514350">
              <a:spcAft>
                <a:spcPts val="600"/>
              </a:spcAft>
              <a:buFont typeface="+mj-ea"/>
              <a:buAutoNum type="circleNumDbPlain"/>
            </a:pPr>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どのような被害や影響が生じるか？</a:t>
            </a:r>
            <a:endPar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971550" lvl="1" indent="-514350">
              <a:spcAft>
                <a:spcPts val="300"/>
              </a:spcAft>
              <a:buFont typeface="Wingdings" panose="05000000000000000000" pitchFamily="2" charset="2"/>
              <a:buChar char="ü"/>
            </a:pPr>
            <a:r>
              <a:rPr lang="ja-JP" altLang="en-US">
                <a:solidFill>
                  <a:schemeClr val="tx1">
                    <a:lumMod val="75000"/>
                    <a:lumOff val="25000"/>
                  </a:schemeClr>
                </a:solidFill>
                <a:latin typeface="HGPｺﾞｼｯｸE" panose="020B0900000000000000" pitchFamily="50" charset="-128"/>
                <a:ea typeface="HGPｺﾞｼｯｸE" panose="020B0900000000000000" pitchFamily="50" charset="-128"/>
              </a:rPr>
              <a:t>建物倒壊</a:t>
            </a:r>
            <a:endParaRPr lang="en-US" altLang="ja-JP">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971550" lvl="1" indent="-514350">
              <a:spcAft>
                <a:spcPts val="300"/>
              </a:spcAft>
              <a:buFont typeface="Wingdings" panose="05000000000000000000" pitchFamily="2" charset="2"/>
              <a:buChar char="ü"/>
            </a:pPr>
            <a:r>
              <a:rPr lang="ja-JP" altLang="en-US">
                <a:solidFill>
                  <a:schemeClr val="tx1">
                    <a:lumMod val="75000"/>
                    <a:lumOff val="25000"/>
                  </a:schemeClr>
                </a:solidFill>
                <a:latin typeface="HGPｺﾞｼｯｸE" panose="020B0900000000000000" pitchFamily="50" charset="-128"/>
                <a:ea typeface="HGPｺﾞｼｯｸE" panose="020B0900000000000000" pitchFamily="50" charset="-128"/>
              </a:rPr>
              <a:t>火災</a:t>
            </a:r>
            <a:endParaRPr lang="en-US" altLang="ja-JP">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971550" lvl="1" indent="-514350">
              <a:spcAft>
                <a:spcPts val="300"/>
              </a:spcAft>
              <a:buFont typeface="Wingdings" panose="05000000000000000000" pitchFamily="2" charset="2"/>
              <a:buChar char="ü"/>
            </a:pPr>
            <a:r>
              <a:rPr lang="ja-JP" altLang="en-US">
                <a:solidFill>
                  <a:schemeClr val="tx1">
                    <a:lumMod val="75000"/>
                    <a:lumOff val="25000"/>
                  </a:schemeClr>
                </a:solidFill>
                <a:latin typeface="HGPｺﾞｼｯｸE" panose="020B0900000000000000" pitchFamily="50" charset="-128"/>
                <a:ea typeface="HGPｺﾞｼｯｸE" panose="020B0900000000000000" pitchFamily="50" charset="-128"/>
              </a:rPr>
              <a:t>断水　・・・</a:t>
            </a:r>
            <a:endParaRPr lang="en-US" altLang="ja-JP">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971550" lvl="1" indent="-514350">
              <a:spcAft>
                <a:spcPts val="600"/>
              </a:spcAft>
              <a:buFont typeface="Wingdings" panose="05000000000000000000" pitchFamily="2" charset="2"/>
              <a:buChar char="ü"/>
            </a:pPr>
            <a:endParaRPr lang="ja-JP" altLang="en-US">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25" name="タイトル 3">
            <a:extLst>
              <a:ext uri="{FF2B5EF4-FFF2-40B4-BE49-F238E27FC236}">
                <a16:creationId xmlns:a16="http://schemas.microsoft.com/office/drawing/2014/main" id="{A0D2E583-5C72-42BC-86AF-A5C869AF65FC}"/>
              </a:ext>
            </a:extLst>
          </p:cNvPr>
          <p:cNvSpPr txBox="1">
            <a:spLocks/>
          </p:cNvSpPr>
          <p:nvPr/>
        </p:nvSpPr>
        <p:spPr>
          <a:xfrm>
            <a:off x="2543909" y="137623"/>
            <a:ext cx="7112977" cy="650083"/>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200">
                <a:solidFill>
                  <a:schemeClr val="tx1">
                    <a:lumMod val="75000"/>
                    <a:lumOff val="25000"/>
                  </a:schemeClr>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地震災害における地域の危険の整理</a:t>
            </a:r>
          </a:p>
        </p:txBody>
      </p:sp>
      <p:sp>
        <p:nvSpPr>
          <p:cNvPr id="29" name="スライド番号プレースホルダー 1">
            <a:extLst>
              <a:ext uri="{FF2B5EF4-FFF2-40B4-BE49-F238E27FC236}">
                <a16:creationId xmlns:a16="http://schemas.microsoft.com/office/drawing/2014/main" id="{B13CC048-17EC-48D5-B655-CB92545D3D9F}"/>
              </a:ext>
            </a:extLst>
          </p:cNvPr>
          <p:cNvSpPr>
            <a:spLocks noGrp="1"/>
          </p:cNvSpPr>
          <p:nvPr>
            <p:ph type="sldNum" sz="quarter" idx="12"/>
          </p:nvPr>
        </p:nvSpPr>
        <p:spPr>
          <a:xfrm>
            <a:off x="8775469" y="6205323"/>
            <a:ext cx="2743200" cy="365125"/>
          </a:xfrm>
        </p:spPr>
        <p:txBody>
          <a:bodyPr/>
          <a:lstStyle/>
          <a:p>
            <a:r>
              <a:rPr kumimoji="1" lang="en-US" altLang="ja-JP" sz="1400" dirty="0">
                <a:latin typeface="+mj-lt"/>
              </a:rPr>
              <a:t>10</a:t>
            </a:r>
            <a:endParaRPr kumimoji="1" lang="ja-JP" altLang="en-US" sz="1400" dirty="0">
              <a:latin typeface="+mj-lt"/>
            </a:endParaRPr>
          </a:p>
        </p:txBody>
      </p:sp>
      <p:sp>
        <p:nvSpPr>
          <p:cNvPr id="24" name="四角形: 角を丸くする 23">
            <a:extLst>
              <a:ext uri="{FF2B5EF4-FFF2-40B4-BE49-F238E27FC236}">
                <a16:creationId xmlns:a16="http://schemas.microsoft.com/office/drawing/2014/main" id="{C9C67DC6-B8E1-4AAA-AA00-40B1DA781B5F}"/>
              </a:ext>
            </a:extLst>
          </p:cNvPr>
          <p:cNvSpPr/>
          <p:nvPr/>
        </p:nvSpPr>
        <p:spPr>
          <a:xfrm>
            <a:off x="2079744" y="965082"/>
            <a:ext cx="8139849" cy="192728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36000" bIns="72000" rtlCol="0" anchor="ctr"/>
          <a:lstStyle/>
          <a:p>
            <a:pPr algn="just"/>
            <a:r>
              <a:rPr lang="en-US" altLang="ja-JP" sz="2800" dirty="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2800" dirty="0">
                <a:solidFill>
                  <a:schemeClr val="tx1">
                    <a:lumMod val="75000"/>
                    <a:lumOff val="25000"/>
                  </a:schemeClr>
                </a:solidFill>
                <a:latin typeface="HGPｺﾞｼｯｸE" panose="020B0900000000000000" pitchFamily="50" charset="-128"/>
                <a:ea typeface="HGPｺﾞｼｯｸE" panose="020B0900000000000000" pitchFamily="50" charset="-128"/>
              </a:rPr>
              <a:t>個人作業</a:t>
            </a:r>
            <a:r>
              <a:rPr lang="en-US" altLang="ja-JP" sz="2800" dirty="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2800" dirty="0">
                <a:solidFill>
                  <a:schemeClr val="tx1">
                    <a:lumMod val="75000"/>
                    <a:lumOff val="25000"/>
                  </a:schemeClr>
                </a:solidFill>
                <a:latin typeface="HGPｺﾞｼｯｸE" panose="020B0900000000000000" pitchFamily="50" charset="-128"/>
                <a:ea typeface="HGPｺﾞｼｯｸE" panose="020B0900000000000000" pitchFamily="50" charset="-128"/>
              </a:rPr>
              <a:t>　＜１０分＞</a:t>
            </a:r>
            <a:endParaRPr lang="en-US" altLang="ja-JP" sz="28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algn="just"/>
            <a:r>
              <a:rPr lang="ja-JP" altLang="en-US" sz="2800" dirty="0">
                <a:solidFill>
                  <a:schemeClr val="tx1">
                    <a:lumMod val="75000"/>
                    <a:lumOff val="25000"/>
                  </a:schemeClr>
                </a:solidFill>
                <a:latin typeface="HGPｺﾞｼｯｸE" panose="020B0900000000000000" pitchFamily="50" charset="-128"/>
                <a:ea typeface="HGPｺﾞｼｯｸE" panose="020B0900000000000000" pitchFamily="50" charset="-128"/>
              </a:rPr>
              <a:t>配布されたハザードマップや被害想定資料を確認し、</a:t>
            </a:r>
            <a:r>
              <a:rPr lang="ja-JP" altLang="en-US" sz="2800" dirty="0">
                <a:solidFill>
                  <a:srgbClr val="FF2800"/>
                </a:solidFill>
                <a:latin typeface="HGPｺﾞｼｯｸE" panose="020B0900000000000000" pitchFamily="50" charset="-128"/>
                <a:ea typeface="HGPｺﾞｼｯｸE" panose="020B0900000000000000" pitchFamily="50" charset="-128"/>
              </a:rPr>
              <a:t>皆さんの地域の危険性</a:t>
            </a:r>
            <a:r>
              <a:rPr lang="ja-JP" altLang="en-US" sz="2800" dirty="0">
                <a:solidFill>
                  <a:schemeClr val="tx1">
                    <a:lumMod val="75000"/>
                    <a:lumOff val="25000"/>
                  </a:schemeClr>
                </a:solidFill>
                <a:latin typeface="HGPｺﾞｼｯｸE" panose="020B0900000000000000" pitchFamily="50" charset="-128"/>
                <a:ea typeface="HGPｺﾞｼｯｸE" panose="020B0900000000000000" pitchFamily="50" charset="-128"/>
              </a:rPr>
              <a:t>について「ワークシート</a:t>
            </a:r>
            <a:r>
              <a:rPr lang="en-US" altLang="ja-JP" sz="2800" dirty="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2800" dirty="0">
                <a:solidFill>
                  <a:schemeClr val="tx1">
                    <a:lumMod val="75000"/>
                    <a:lumOff val="25000"/>
                  </a:schemeClr>
                </a:solidFill>
                <a:latin typeface="HGPｺﾞｼｯｸE" panose="020B0900000000000000" pitchFamily="50" charset="-128"/>
                <a:ea typeface="HGPｺﾞｼｯｸE" panose="020B0900000000000000" pitchFamily="50" charset="-128"/>
              </a:rPr>
              <a:t>地震</a:t>
            </a:r>
            <a:r>
              <a:rPr lang="en-US" altLang="ja-JP" sz="2800" dirty="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2800" dirty="0">
                <a:solidFill>
                  <a:schemeClr val="tx1">
                    <a:lumMod val="75000"/>
                    <a:lumOff val="25000"/>
                  </a:schemeClr>
                </a:solidFill>
                <a:latin typeface="HGPｺﾞｼｯｸE" panose="020B0900000000000000" pitchFamily="50" charset="-128"/>
                <a:ea typeface="HGPｺﾞｼｯｸE" panose="020B0900000000000000" pitchFamily="50" charset="-128"/>
              </a:rPr>
              <a:t>」 に書き出しましょう</a:t>
            </a:r>
          </a:p>
        </p:txBody>
      </p:sp>
      <p:grpSp>
        <p:nvGrpSpPr>
          <p:cNvPr id="6" name="グループ化 5">
            <a:extLst>
              <a:ext uri="{FF2B5EF4-FFF2-40B4-BE49-F238E27FC236}">
                <a16:creationId xmlns:a16="http://schemas.microsoft.com/office/drawing/2014/main" id="{01829DE1-5E0D-47C7-98B5-D06981F1E52A}"/>
              </a:ext>
            </a:extLst>
          </p:cNvPr>
          <p:cNvGrpSpPr/>
          <p:nvPr/>
        </p:nvGrpSpPr>
        <p:grpSpPr>
          <a:xfrm>
            <a:off x="6942473" y="2611860"/>
            <a:ext cx="3011660" cy="3869004"/>
            <a:chOff x="5418473" y="2611860"/>
            <a:chExt cx="3011660" cy="3869004"/>
          </a:xfrm>
        </p:grpSpPr>
        <p:sp>
          <p:nvSpPr>
            <p:cNvPr id="26" name="四角形: メモ 25">
              <a:extLst>
                <a:ext uri="{FF2B5EF4-FFF2-40B4-BE49-F238E27FC236}">
                  <a16:creationId xmlns:a16="http://schemas.microsoft.com/office/drawing/2014/main" id="{47271021-310F-4D64-A055-21A19B774606}"/>
                </a:ext>
              </a:extLst>
            </p:cNvPr>
            <p:cNvSpPr/>
            <p:nvPr/>
          </p:nvSpPr>
          <p:spPr>
            <a:xfrm>
              <a:off x="5418473" y="2611860"/>
              <a:ext cx="3011660" cy="3869004"/>
            </a:xfrm>
            <a:prstGeom prst="foldedCorner">
              <a:avLst>
                <a:gd name="adj" fmla="val 8997"/>
              </a:avLst>
            </a:prstGeom>
            <a:ln>
              <a:solidFill>
                <a:schemeClr val="tx1">
                  <a:lumMod val="75000"/>
                  <a:lumOff val="2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600"/>
            </a:p>
          </p:txBody>
        </p:sp>
        <p:pic>
          <p:nvPicPr>
            <p:cNvPr id="5" name="図 4">
              <a:extLst>
                <a:ext uri="{FF2B5EF4-FFF2-40B4-BE49-F238E27FC236}">
                  <a16:creationId xmlns:a16="http://schemas.microsoft.com/office/drawing/2014/main" id="{C0C4AEAC-8A57-4EAC-8299-991A08A0504C}"/>
                </a:ext>
              </a:extLst>
            </p:cNvPr>
            <p:cNvPicPr>
              <a:picLocks noChangeAspect="1"/>
            </p:cNvPicPr>
            <p:nvPr/>
          </p:nvPicPr>
          <p:blipFill>
            <a:blip r:embed="rId3"/>
            <a:stretch>
              <a:fillRect/>
            </a:stretch>
          </p:blipFill>
          <p:spPr>
            <a:xfrm>
              <a:off x="5672238" y="2782855"/>
              <a:ext cx="2492872" cy="3539208"/>
            </a:xfrm>
            <a:prstGeom prst="rect">
              <a:avLst/>
            </a:prstGeom>
          </p:spPr>
        </p:pic>
      </p:grpSp>
      <p:sp>
        <p:nvSpPr>
          <p:cNvPr id="9" name="正方形/長方形 8">
            <a:extLst>
              <a:ext uri="{FF2B5EF4-FFF2-40B4-BE49-F238E27FC236}">
                <a16:creationId xmlns:a16="http://schemas.microsoft.com/office/drawing/2014/main" id="{4C6AD9BF-668D-4D41-BCC7-379FAC419860}"/>
              </a:ext>
            </a:extLst>
          </p:cNvPr>
          <p:cNvSpPr/>
          <p:nvPr/>
        </p:nvSpPr>
        <p:spPr>
          <a:xfrm>
            <a:off x="1524000" y="5946373"/>
            <a:ext cx="9144000" cy="71366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HGPｺﾞｼｯｸE" panose="020B0900000000000000" pitchFamily="50" charset="-128"/>
                <a:ea typeface="HGPｺﾞｼｯｸE" panose="020B0900000000000000" pitchFamily="50" charset="-128"/>
              </a:rPr>
              <a:t>研修の受講者の防災に関する知識の習得状況等に応じて、作業時間等を適宜調整して下さい。</a:t>
            </a:r>
          </a:p>
        </p:txBody>
      </p:sp>
    </p:spTree>
    <p:extLst>
      <p:ext uri="{BB962C8B-B14F-4D97-AF65-F5344CB8AC3E}">
        <p14:creationId xmlns:p14="http://schemas.microsoft.com/office/powerpoint/2010/main" val="22892465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CA62543D-DC46-4178-82BD-64CC5C941744}"/>
              </a:ext>
            </a:extLst>
          </p:cNvPr>
          <p:cNvSpPr txBox="1"/>
          <p:nvPr/>
        </p:nvSpPr>
        <p:spPr>
          <a:xfrm>
            <a:off x="3981152" y="261217"/>
            <a:ext cx="2064989" cy="368691"/>
          </a:xfrm>
          <a:prstGeom prst="rect">
            <a:avLst/>
          </a:prstGeom>
          <a:noFill/>
        </p:spPr>
        <p:txBody>
          <a:bodyPr wrap="none" rtlCol="0">
            <a:spAutoFit/>
          </a:bodyPr>
          <a:lstStyle/>
          <a:p>
            <a:r>
              <a:rPr kumimoji="1" lang="ja-JP" altLang="en-US" sz="1796" dirty="0">
                <a:latin typeface="HGPｺﾞｼｯｸE" panose="020B0900000000000000" pitchFamily="50" charset="-128"/>
                <a:ea typeface="HGPｺﾞｼｯｸE" panose="020B0900000000000000" pitchFamily="50" charset="-128"/>
              </a:rPr>
              <a:t>ワークシート（地震）</a:t>
            </a:r>
          </a:p>
        </p:txBody>
      </p:sp>
      <p:sp>
        <p:nvSpPr>
          <p:cNvPr id="6" name="テキスト ボックス 5">
            <a:extLst>
              <a:ext uri="{FF2B5EF4-FFF2-40B4-BE49-F238E27FC236}">
                <a16:creationId xmlns:a16="http://schemas.microsoft.com/office/drawing/2014/main" id="{1A5980F6-6EED-445D-AFBB-4ECE3D10B05D}"/>
              </a:ext>
            </a:extLst>
          </p:cNvPr>
          <p:cNvSpPr txBox="1"/>
          <p:nvPr/>
        </p:nvSpPr>
        <p:spPr>
          <a:xfrm>
            <a:off x="3996295" y="600979"/>
            <a:ext cx="4358886" cy="210827"/>
          </a:xfrm>
          <a:prstGeom prst="rect">
            <a:avLst/>
          </a:prstGeom>
          <a:noFill/>
        </p:spPr>
        <p:txBody>
          <a:bodyPr wrap="none" rtlCol="0">
            <a:spAutoFit/>
          </a:bodyPr>
          <a:lstStyle/>
          <a:p>
            <a:pPr>
              <a:spcAft>
                <a:spcPts val="272"/>
              </a:spcAft>
            </a:pPr>
            <a:r>
              <a:rPr lang="ja-JP" altLang="en-US" sz="770" dirty="0">
                <a:latin typeface="ＭＳ ゴシック" panose="020B0609070205080204" pitchFamily="49" charset="-128"/>
                <a:ea typeface="ＭＳ ゴシック" panose="020B0609070205080204" pitchFamily="49" charset="-128"/>
              </a:rPr>
              <a:t>自分の地域における地震時の被害を、ハザードマップや被害想定資料で確認してみましょう。</a:t>
            </a:r>
          </a:p>
        </p:txBody>
      </p:sp>
      <p:sp>
        <p:nvSpPr>
          <p:cNvPr id="8" name="正方形/長方形 7">
            <a:extLst>
              <a:ext uri="{FF2B5EF4-FFF2-40B4-BE49-F238E27FC236}">
                <a16:creationId xmlns:a16="http://schemas.microsoft.com/office/drawing/2014/main" id="{56EECE6E-A0AF-4EA0-BB54-A27DA7AF52E3}"/>
              </a:ext>
            </a:extLst>
          </p:cNvPr>
          <p:cNvSpPr/>
          <p:nvPr/>
        </p:nvSpPr>
        <p:spPr>
          <a:xfrm>
            <a:off x="4015377" y="936514"/>
            <a:ext cx="4180330" cy="207822"/>
          </a:xfrm>
          <a:prstGeom prst="rect">
            <a:avLst/>
          </a:prstGeom>
          <a:solidFill>
            <a:schemeClr val="bg1">
              <a:lumMod val="85000"/>
            </a:schemeClr>
          </a:solidFill>
        </p:spPr>
        <p:txBody>
          <a:bodyPr wrap="square">
            <a:noAutofit/>
          </a:bodyPr>
          <a:lstStyle/>
          <a:p>
            <a:r>
              <a:rPr lang="ja-JP" altLang="en-US" sz="898" dirty="0">
                <a:latin typeface="HGPｺﾞｼｯｸE" panose="020B0900000000000000" pitchFamily="50" charset="-128"/>
                <a:ea typeface="HGPｺﾞｼｯｸE" panose="020B0900000000000000" pitchFamily="50" charset="-128"/>
              </a:rPr>
              <a:t>① 想定震度</a:t>
            </a:r>
          </a:p>
        </p:txBody>
      </p:sp>
      <p:sp>
        <p:nvSpPr>
          <p:cNvPr id="24" name="正方形/長方形 23">
            <a:extLst>
              <a:ext uri="{FF2B5EF4-FFF2-40B4-BE49-F238E27FC236}">
                <a16:creationId xmlns:a16="http://schemas.microsoft.com/office/drawing/2014/main" id="{EAE21375-36C3-42D8-BA87-ED777ECA9EFB}"/>
              </a:ext>
            </a:extLst>
          </p:cNvPr>
          <p:cNvSpPr/>
          <p:nvPr/>
        </p:nvSpPr>
        <p:spPr>
          <a:xfrm>
            <a:off x="4505372" y="1300319"/>
            <a:ext cx="696113" cy="44457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17">
              <a:solidFill>
                <a:schemeClr val="tx1"/>
              </a:solidFill>
              <a:latin typeface="HGPｺﾞｼｯｸE" panose="020B0900000000000000" pitchFamily="50" charset="-128"/>
              <a:ea typeface="HGPｺﾞｼｯｸE" panose="020B0900000000000000" pitchFamily="50" charset="-128"/>
            </a:endParaRPr>
          </a:p>
        </p:txBody>
      </p:sp>
      <p:sp>
        <p:nvSpPr>
          <p:cNvPr id="43" name="正方形/長方形 42">
            <a:extLst>
              <a:ext uri="{FF2B5EF4-FFF2-40B4-BE49-F238E27FC236}">
                <a16:creationId xmlns:a16="http://schemas.microsoft.com/office/drawing/2014/main" id="{C0D41872-2971-466A-BC0D-8AB9F47E6F0A}"/>
              </a:ext>
            </a:extLst>
          </p:cNvPr>
          <p:cNvSpPr/>
          <p:nvPr/>
        </p:nvSpPr>
        <p:spPr>
          <a:xfrm>
            <a:off x="4134560" y="1423899"/>
            <a:ext cx="415498" cy="230512"/>
          </a:xfrm>
          <a:prstGeom prst="rect">
            <a:avLst/>
          </a:prstGeom>
        </p:spPr>
        <p:txBody>
          <a:bodyPr wrap="none">
            <a:spAutoFit/>
          </a:bodyPr>
          <a:lstStyle/>
          <a:p>
            <a:pPr algn="ctr"/>
            <a:r>
              <a:rPr lang="ja-JP" altLang="en-US" sz="898" dirty="0">
                <a:latin typeface="HGPｺﾞｼｯｸE" panose="020B0900000000000000" pitchFamily="50" charset="-128"/>
                <a:ea typeface="HGPｺﾞｼｯｸE" panose="020B0900000000000000" pitchFamily="50" charset="-128"/>
              </a:rPr>
              <a:t>震度</a:t>
            </a:r>
          </a:p>
        </p:txBody>
      </p:sp>
      <p:cxnSp>
        <p:nvCxnSpPr>
          <p:cNvPr id="64" name="直線コネクタ 63">
            <a:extLst>
              <a:ext uri="{FF2B5EF4-FFF2-40B4-BE49-F238E27FC236}">
                <a16:creationId xmlns:a16="http://schemas.microsoft.com/office/drawing/2014/main" id="{1F03C600-7781-40EA-A2E4-306111F5C0E3}"/>
              </a:ext>
            </a:extLst>
          </p:cNvPr>
          <p:cNvCxnSpPr/>
          <p:nvPr/>
        </p:nvCxnSpPr>
        <p:spPr>
          <a:xfrm>
            <a:off x="4018891" y="594416"/>
            <a:ext cx="4180330"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6" name="正方形/長方形 55">
            <a:extLst>
              <a:ext uri="{FF2B5EF4-FFF2-40B4-BE49-F238E27FC236}">
                <a16:creationId xmlns:a16="http://schemas.microsoft.com/office/drawing/2014/main" id="{D02CAE06-4ED2-4119-999D-305B6916F32F}"/>
              </a:ext>
            </a:extLst>
          </p:cNvPr>
          <p:cNvSpPr/>
          <p:nvPr/>
        </p:nvSpPr>
        <p:spPr>
          <a:xfrm>
            <a:off x="4015377" y="1905541"/>
            <a:ext cx="4180330" cy="207822"/>
          </a:xfrm>
          <a:prstGeom prst="rect">
            <a:avLst/>
          </a:prstGeom>
          <a:solidFill>
            <a:schemeClr val="bg1">
              <a:lumMod val="85000"/>
            </a:schemeClr>
          </a:solidFill>
        </p:spPr>
        <p:txBody>
          <a:bodyPr wrap="square">
            <a:noAutofit/>
          </a:bodyPr>
          <a:lstStyle/>
          <a:p>
            <a:r>
              <a:rPr lang="ja-JP" altLang="en-US" sz="898" dirty="0">
                <a:latin typeface="HGPｺﾞｼｯｸE" panose="020B0900000000000000" pitchFamily="50" charset="-128"/>
                <a:ea typeface="HGPｺﾞｼｯｸE" panose="020B0900000000000000" pitchFamily="50" charset="-128"/>
              </a:rPr>
              <a:t>② 津波の可能性</a:t>
            </a:r>
          </a:p>
        </p:txBody>
      </p:sp>
      <p:sp>
        <p:nvSpPr>
          <p:cNvPr id="57" name="正方形/長方形 56">
            <a:extLst>
              <a:ext uri="{FF2B5EF4-FFF2-40B4-BE49-F238E27FC236}">
                <a16:creationId xmlns:a16="http://schemas.microsoft.com/office/drawing/2014/main" id="{AD13C3CA-965E-4989-A3B8-9EF6039D5CF4}"/>
              </a:ext>
            </a:extLst>
          </p:cNvPr>
          <p:cNvSpPr/>
          <p:nvPr/>
        </p:nvSpPr>
        <p:spPr>
          <a:xfrm>
            <a:off x="6109036" y="2274008"/>
            <a:ext cx="696113" cy="44457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17">
              <a:solidFill>
                <a:schemeClr val="tx1"/>
              </a:solidFill>
              <a:latin typeface="HGPｺﾞｼｯｸE" panose="020B0900000000000000" pitchFamily="50" charset="-128"/>
              <a:ea typeface="HGPｺﾞｼｯｸE" panose="020B0900000000000000" pitchFamily="50" charset="-128"/>
            </a:endParaRPr>
          </a:p>
        </p:txBody>
      </p:sp>
      <p:sp>
        <p:nvSpPr>
          <p:cNvPr id="58" name="正方形/長方形 57">
            <a:extLst>
              <a:ext uri="{FF2B5EF4-FFF2-40B4-BE49-F238E27FC236}">
                <a16:creationId xmlns:a16="http://schemas.microsoft.com/office/drawing/2014/main" id="{DF18FF63-A72E-4A48-85F2-C1B73F629CE2}"/>
              </a:ext>
            </a:extLst>
          </p:cNvPr>
          <p:cNvSpPr/>
          <p:nvPr/>
        </p:nvSpPr>
        <p:spPr>
          <a:xfrm>
            <a:off x="5613229" y="2397589"/>
            <a:ext cx="530915" cy="230512"/>
          </a:xfrm>
          <a:prstGeom prst="rect">
            <a:avLst/>
          </a:prstGeom>
        </p:spPr>
        <p:txBody>
          <a:bodyPr wrap="none">
            <a:spAutoFit/>
          </a:bodyPr>
          <a:lstStyle/>
          <a:p>
            <a:pPr algn="ctr"/>
            <a:r>
              <a:rPr lang="ja-JP" altLang="en-US" sz="898" dirty="0">
                <a:latin typeface="HGPｺﾞｼｯｸE" panose="020B0900000000000000" pitchFamily="50" charset="-128"/>
                <a:ea typeface="HGPｺﾞｼｯｸE" panose="020B0900000000000000" pitchFamily="50" charset="-128"/>
              </a:rPr>
              <a:t>浸水深</a:t>
            </a:r>
          </a:p>
        </p:txBody>
      </p:sp>
      <p:sp>
        <p:nvSpPr>
          <p:cNvPr id="59" name="正方形/長方形 58">
            <a:extLst>
              <a:ext uri="{FF2B5EF4-FFF2-40B4-BE49-F238E27FC236}">
                <a16:creationId xmlns:a16="http://schemas.microsoft.com/office/drawing/2014/main" id="{4B46CB44-1BEA-483B-8129-CD708B433D38}"/>
              </a:ext>
            </a:extLst>
          </p:cNvPr>
          <p:cNvSpPr/>
          <p:nvPr/>
        </p:nvSpPr>
        <p:spPr>
          <a:xfrm>
            <a:off x="4120947" y="2397589"/>
            <a:ext cx="1547218" cy="230512"/>
          </a:xfrm>
          <a:prstGeom prst="rect">
            <a:avLst/>
          </a:prstGeom>
        </p:spPr>
        <p:txBody>
          <a:bodyPr wrap="none">
            <a:spAutoFit/>
          </a:bodyPr>
          <a:lstStyle/>
          <a:p>
            <a:pPr algn="ctr"/>
            <a:r>
              <a:rPr lang="ja-JP" altLang="en-US" sz="898" dirty="0">
                <a:latin typeface="HGPｺﾞｼｯｸE" panose="020B0900000000000000" pitchFamily="50" charset="-128"/>
                <a:ea typeface="HGPｺﾞｼｯｸE" panose="020B0900000000000000" pitchFamily="50" charset="-128"/>
              </a:rPr>
              <a:t>津波の可能性　　あり ・ なし</a:t>
            </a:r>
          </a:p>
        </p:txBody>
      </p:sp>
      <p:sp>
        <p:nvSpPr>
          <p:cNvPr id="61" name="正方形/長方形 60">
            <a:extLst>
              <a:ext uri="{FF2B5EF4-FFF2-40B4-BE49-F238E27FC236}">
                <a16:creationId xmlns:a16="http://schemas.microsoft.com/office/drawing/2014/main" id="{0FDA18C1-B143-4530-AA23-13124C3B17B9}"/>
              </a:ext>
            </a:extLst>
          </p:cNvPr>
          <p:cNvSpPr/>
          <p:nvPr/>
        </p:nvSpPr>
        <p:spPr>
          <a:xfrm>
            <a:off x="7467283" y="2274008"/>
            <a:ext cx="696113" cy="44457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17">
              <a:solidFill>
                <a:schemeClr val="tx1"/>
              </a:solidFill>
              <a:latin typeface="HGPｺﾞｼｯｸE" panose="020B0900000000000000" pitchFamily="50" charset="-128"/>
              <a:ea typeface="HGPｺﾞｼｯｸE" panose="020B0900000000000000" pitchFamily="50" charset="-128"/>
            </a:endParaRPr>
          </a:p>
        </p:txBody>
      </p:sp>
      <p:sp>
        <p:nvSpPr>
          <p:cNvPr id="62" name="正方形/長方形 61">
            <a:extLst>
              <a:ext uri="{FF2B5EF4-FFF2-40B4-BE49-F238E27FC236}">
                <a16:creationId xmlns:a16="http://schemas.microsoft.com/office/drawing/2014/main" id="{C158178E-A25A-4777-883D-B16D23C434C4}"/>
              </a:ext>
            </a:extLst>
          </p:cNvPr>
          <p:cNvSpPr/>
          <p:nvPr/>
        </p:nvSpPr>
        <p:spPr>
          <a:xfrm>
            <a:off x="6869780" y="2397589"/>
            <a:ext cx="646332" cy="230512"/>
          </a:xfrm>
          <a:prstGeom prst="rect">
            <a:avLst/>
          </a:prstGeom>
        </p:spPr>
        <p:txBody>
          <a:bodyPr wrap="none">
            <a:spAutoFit/>
          </a:bodyPr>
          <a:lstStyle/>
          <a:p>
            <a:pPr algn="ctr"/>
            <a:r>
              <a:rPr lang="ja-JP" altLang="en-US" sz="898" dirty="0">
                <a:latin typeface="HGPｺﾞｼｯｸE" panose="020B0900000000000000" pitchFamily="50" charset="-128"/>
                <a:ea typeface="HGPｺﾞｼｯｸE" panose="020B0900000000000000" pitchFamily="50" charset="-128"/>
              </a:rPr>
              <a:t>到達時間</a:t>
            </a:r>
          </a:p>
        </p:txBody>
      </p:sp>
      <p:sp>
        <p:nvSpPr>
          <p:cNvPr id="63" name="正方形/長方形 62">
            <a:extLst>
              <a:ext uri="{FF2B5EF4-FFF2-40B4-BE49-F238E27FC236}">
                <a16:creationId xmlns:a16="http://schemas.microsoft.com/office/drawing/2014/main" id="{EC2F6BAB-AAFE-4F43-8CCC-EEE62D6D2461}"/>
              </a:ext>
            </a:extLst>
          </p:cNvPr>
          <p:cNvSpPr/>
          <p:nvPr/>
        </p:nvSpPr>
        <p:spPr>
          <a:xfrm>
            <a:off x="4015377" y="2877868"/>
            <a:ext cx="4180330" cy="207822"/>
          </a:xfrm>
          <a:prstGeom prst="rect">
            <a:avLst/>
          </a:prstGeom>
          <a:solidFill>
            <a:schemeClr val="bg1">
              <a:lumMod val="85000"/>
            </a:schemeClr>
          </a:solidFill>
        </p:spPr>
        <p:txBody>
          <a:bodyPr wrap="square">
            <a:noAutofit/>
          </a:bodyPr>
          <a:lstStyle/>
          <a:p>
            <a:r>
              <a:rPr lang="ja-JP" altLang="en-US" sz="898" dirty="0">
                <a:latin typeface="HGPｺﾞｼｯｸE" panose="020B0900000000000000" pitchFamily="50" charset="-128"/>
                <a:ea typeface="HGPｺﾞｼｯｸE" panose="020B0900000000000000" pitchFamily="50" charset="-128"/>
              </a:rPr>
              <a:t>③ 液状化の可能性</a:t>
            </a:r>
          </a:p>
        </p:txBody>
      </p:sp>
      <p:sp>
        <p:nvSpPr>
          <p:cNvPr id="69" name="正方形/長方形 68">
            <a:extLst>
              <a:ext uri="{FF2B5EF4-FFF2-40B4-BE49-F238E27FC236}">
                <a16:creationId xmlns:a16="http://schemas.microsoft.com/office/drawing/2014/main" id="{648132D2-C643-499B-A4B3-151811D5321E}"/>
              </a:ext>
            </a:extLst>
          </p:cNvPr>
          <p:cNvSpPr/>
          <p:nvPr/>
        </p:nvSpPr>
        <p:spPr>
          <a:xfrm>
            <a:off x="4118405" y="3322853"/>
            <a:ext cx="1585690" cy="230512"/>
          </a:xfrm>
          <a:prstGeom prst="rect">
            <a:avLst/>
          </a:prstGeom>
        </p:spPr>
        <p:txBody>
          <a:bodyPr wrap="none">
            <a:spAutoFit/>
          </a:bodyPr>
          <a:lstStyle/>
          <a:p>
            <a:pPr algn="ctr"/>
            <a:r>
              <a:rPr lang="ja-JP" altLang="en-US" sz="898" dirty="0">
                <a:latin typeface="HGPｺﾞｼｯｸE" panose="020B0900000000000000" pitchFamily="50" charset="-128"/>
                <a:ea typeface="HGPｺﾞｼｯｸE" panose="020B0900000000000000" pitchFamily="50" charset="-128"/>
              </a:rPr>
              <a:t>液状化の可能性　　あり・なし</a:t>
            </a:r>
          </a:p>
        </p:txBody>
      </p:sp>
      <p:sp>
        <p:nvSpPr>
          <p:cNvPr id="76" name="正方形/長方形 75">
            <a:extLst>
              <a:ext uri="{FF2B5EF4-FFF2-40B4-BE49-F238E27FC236}">
                <a16:creationId xmlns:a16="http://schemas.microsoft.com/office/drawing/2014/main" id="{1923EB9C-4CA5-4EA8-A7D5-849E3AE3F80C}"/>
              </a:ext>
            </a:extLst>
          </p:cNvPr>
          <p:cNvSpPr/>
          <p:nvPr/>
        </p:nvSpPr>
        <p:spPr>
          <a:xfrm>
            <a:off x="4015377" y="3857527"/>
            <a:ext cx="4180330" cy="207822"/>
          </a:xfrm>
          <a:prstGeom prst="rect">
            <a:avLst/>
          </a:prstGeom>
          <a:solidFill>
            <a:schemeClr val="bg1">
              <a:lumMod val="85000"/>
            </a:schemeClr>
          </a:solidFill>
        </p:spPr>
        <p:txBody>
          <a:bodyPr wrap="square">
            <a:noAutofit/>
          </a:bodyPr>
          <a:lstStyle/>
          <a:p>
            <a:r>
              <a:rPr lang="ja-JP" altLang="en-US" sz="898" dirty="0">
                <a:latin typeface="HGPｺﾞｼｯｸE" panose="020B0900000000000000" pitchFamily="50" charset="-128"/>
                <a:ea typeface="HGPｺﾞｼｯｸE" panose="020B0900000000000000" pitchFamily="50" charset="-128"/>
              </a:rPr>
              <a:t>④ その他、地震によって地域に生じる被害・影響等</a:t>
            </a:r>
          </a:p>
        </p:txBody>
      </p:sp>
      <p:sp>
        <p:nvSpPr>
          <p:cNvPr id="78" name="正方形/長方形 77">
            <a:extLst>
              <a:ext uri="{FF2B5EF4-FFF2-40B4-BE49-F238E27FC236}">
                <a16:creationId xmlns:a16="http://schemas.microsoft.com/office/drawing/2014/main" id="{B736DA3D-5747-48EB-8F2B-70F0F67F94C1}"/>
              </a:ext>
            </a:extLst>
          </p:cNvPr>
          <p:cNvSpPr/>
          <p:nvPr/>
        </p:nvSpPr>
        <p:spPr>
          <a:xfrm>
            <a:off x="4164757" y="4510236"/>
            <a:ext cx="3936902" cy="188859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17">
              <a:solidFill>
                <a:schemeClr val="tx1"/>
              </a:solidFill>
              <a:latin typeface="HGPｺﾞｼｯｸE" panose="020B0900000000000000" pitchFamily="50" charset="-128"/>
              <a:ea typeface="HGPｺﾞｼｯｸE" panose="020B0900000000000000" pitchFamily="50" charset="-128"/>
            </a:endParaRPr>
          </a:p>
        </p:txBody>
      </p:sp>
      <p:sp>
        <p:nvSpPr>
          <p:cNvPr id="82" name="テキスト ボックス 81">
            <a:extLst>
              <a:ext uri="{FF2B5EF4-FFF2-40B4-BE49-F238E27FC236}">
                <a16:creationId xmlns:a16="http://schemas.microsoft.com/office/drawing/2014/main" id="{185EEA6A-55A8-408D-AC91-DA06C7FD5712}"/>
              </a:ext>
            </a:extLst>
          </p:cNvPr>
          <p:cNvSpPr txBox="1"/>
          <p:nvPr/>
        </p:nvSpPr>
        <p:spPr>
          <a:xfrm>
            <a:off x="4164756" y="4066881"/>
            <a:ext cx="3762568" cy="407163"/>
          </a:xfrm>
          <a:prstGeom prst="rect">
            <a:avLst/>
          </a:prstGeom>
          <a:noFill/>
        </p:spPr>
        <p:txBody>
          <a:bodyPr wrap="none" rtlCol="0">
            <a:spAutoFit/>
          </a:bodyPr>
          <a:lstStyle/>
          <a:p>
            <a:pPr>
              <a:spcAft>
                <a:spcPts val="272"/>
              </a:spcAft>
            </a:pPr>
            <a:r>
              <a:rPr lang="ja-JP" altLang="en-US" sz="898" dirty="0">
                <a:latin typeface="HGSｺﾞｼｯｸE" panose="020B0900000000000000" pitchFamily="50" charset="-128"/>
                <a:ea typeface="HGSｺﾞｼｯｸE" panose="020B0900000000000000" pitchFamily="50" charset="-128"/>
              </a:rPr>
              <a:t>地震によって、津波や液状化以外に、どのような被害や影響があるか</a:t>
            </a:r>
            <a:endParaRPr lang="en-US" altLang="ja-JP" sz="898" dirty="0">
              <a:latin typeface="HGSｺﾞｼｯｸE" panose="020B0900000000000000" pitchFamily="50" charset="-128"/>
              <a:ea typeface="HGSｺﾞｼｯｸE" panose="020B0900000000000000" pitchFamily="50" charset="-128"/>
            </a:endParaRPr>
          </a:p>
          <a:p>
            <a:pPr>
              <a:spcAft>
                <a:spcPts val="272"/>
              </a:spcAft>
            </a:pPr>
            <a:r>
              <a:rPr lang="ja-JP" altLang="en-US" sz="898" dirty="0">
                <a:latin typeface="HGSｺﾞｼｯｸE" panose="020B0900000000000000" pitchFamily="50" charset="-128"/>
                <a:ea typeface="HGSｺﾞｼｯｸE" panose="020B0900000000000000" pitchFamily="50" charset="-128"/>
              </a:rPr>
              <a:t>考えてみましょう。</a:t>
            </a:r>
          </a:p>
        </p:txBody>
      </p:sp>
      <p:cxnSp>
        <p:nvCxnSpPr>
          <p:cNvPr id="19" name="直線コネクタ 18">
            <a:extLst>
              <a:ext uri="{FF2B5EF4-FFF2-40B4-BE49-F238E27FC236}">
                <a16:creationId xmlns:a16="http://schemas.microsoft.com/office/drawing/2014/main" id="{FE0B0870-B4AE-408E-A212-B7A211B0EDFB}"/>
              </a:ext>
            </a:extLst>
          </p:cNvPr>
          <p:cNvCxnSpPr>
            <a:cxnSpLocks/>
          </p:cNvCxnSpPr>
          <p:nvPr/>
        </p:nvCxnSpPr>
        <p:spPr>
          <a:xfrm flipH="1">
            <a:off x="5566356" y="2287689"/>
            <a:ext cx="133109" cy="423184"/>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20" name="直線コネクタ 19">
            <a:extLst>
              <a:ext uri="{FF2B5EF4-FFF2-40B4-BE49-F238E27FC236}">
                <a16:creationId xmlns:a16="http://schemas.microsoft.com/office/drawing/2014/main" id="{42CA18BB-08E8-4E5C-A3E2-9C4994BFD036}"/>
              </a:ext>
            </a:extLst>
          </p:cNvPr>
          <p:cNvCxnSpPr>
            <a:cxnSpLocks/>
          </p:cNvCxnSpPr>
          <p:nvPr/>
        </p:nvCxnSpPr>
        <p:spPr>
          <a:xfrm flipH="1">
            <a:off x="6836848" y="2289825"/>
            <a:ext cx="133109" cy="423184"/>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1" name="正方形/長方形 20">
            <a:extLst>
              <a:ext uri="{FF2B5EF4-FFF2-40B4-BE49-F238E27FC236}">
                <a16:creationId xmlns:a16="http://schemas.microsoft.com/office/drawing/2014/main" id="{246F7201-66CB-4D52-A1EE-4A193DB95212}"/>
              </a:ext>
            </a:extLst>
          </p:cNvPr>
          <p:cNvSpPr/>
          <p:nvPr/>
        </p:nvSpPr>
        <p:spPr>
          <a:xfrm>
            <a:off x="6903403" y="172009"/>
            <a:ext cx="1415490" cy="245390"/>
          </a:xfrm>
          <a:prstGeom prst="rect">
            <a:avLst/>
          </a:prstGeom>
          <a:ln w="9525"/>
        </p:spPr>
        <p:style>
          <a:lnRef idx="2">
            <a:schemeClr val="dk1"/>
          </a:lnRef>
          <a:fillRef idx="1">
            <a:schemeClr val="lt1"/>
          </a:fillRef>
          <a:effectRef idx="0">
            <a:schemeClr val="dk1"/>
          </a:effectRef>
          <a:fontRef idx="minor">
            <a:schemeClr val="dk1"/>
          </a:fontRef>
        </p:style>
        <p:txBody>
          <a:bodyPr rot="0" spcFirstLastPara="0" vert="horz" wrap="square" lIns="58652" tIns="29326" rIns="58652" bIns="29326"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770" dirty="0">
                <a:latin typeface="ＭＳ ゴシック" panose="020B0609070205080204" pitchFamily="49" charset="-128"/>
                <a:ea typeface="ＭＳ ゴシック" panose="020B0609070205080204" pitchFamily="49" charset="-128"/>
              </a:rPr>
              <a:t>（補助教材１限目）</a:t>
            </a:r>
          </a:p>
        </p:txBody>
      </p:sp>
      <p:sp>
        <p:nvSpPr>
          <p:cNvPr id="2" name="フッター プレースホルダー 1"/>
          <p:cNvSpPr>
            <a:spLocks noGrp="1"/>
          </p:cNvSpPr>
          <p:nvPr>
            <p:ph type="ftr" sz="quarter" idx="11"/>
          </p:nvPr>
        </p:nvSpPr>
        <p:spPr/>
        <p:txBody>
          <a:bodyPr/>
          <a:lstStyle/>
          <a:p>
            <a:endParaRPr kumimoji="1" lang="ja-JP" altLang="en-US"/>
          </a:p>
        </p:txBody>
      </p:sp>
      <p:sp>
        <p:nvSpPr>
          <p:cNvPr id="3" name="スライド番号プレースホルダー 2"/>
          <p:cNvSpPr>
            <a:spLocks noGrp="1"/>
          </p:cNvSpPr>
          <p:nvPr>
            <p:ph type="sldNum" sz="quarter" idx="12"/>
          </p:nvPr>
        </p:nvSpPr>
        <p:spPr/>
        <p:txBody>
          <a:bodyPr/>
          <a:lstStyle/>
          <a:p>
            <a:r>
              <a:rPr kumimoji="1" lang="en-US" altLang="ja-JP" sz="1400" dirty="0"/>
              <a:t>11</a:t>
            </a:r>
            <a:endParaRPr kumimoji="1" lang="ja-JP" altLang="en-US" sz="1400" dirty="0"/>
          </a:p>
        </p:txBody>
      </p:sp>
    </p:spTree>
    <p:extLst>
      <p:ext uri="{BB962C8B-B14F-4D97-AF65-F5344CB8AC3E}">
        <p14:creationId xmlns:p14="http://schemas.microsoft.com/office/powerpoint/2010/main" val="35201585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96A9F17-DA35-440F-B87D-3D210C93A009}"/>
              </a:ext>
            </a:extLst>
          </p:cNvPr>
          <p:cNvSpPr>
            <a:spLocks noGrp="1"/>
          </p:cNvSpPr>
          <p:nvPr>
            <p:ph type="sldNum" sz="quarter" idx="12"/>
          </p:nvPr>
        </p:nvSpPr>
        <p:spPr/>
        <p:txBody>
          <a:bodyPr/>
          <a:lstStyle/>
          <a:p>
            <a:r>
              <a:rPr kumimoji="1" lang="en-US" altLang="ja-JP" sz="1400" dirty="0"/>
              <a:t>12</a:t>
            </a:r>
            <a:endParaRPr kumimoji="1" lang="ja-JP" altLang="en-US" sz="1400" dirty="0"/>
          </a:p>
        </p:txBody>
      </p:sp>
      <p:sp>
        <p:nvSpPr>
          <p:cNvPr id="6" name="四角形: 角を丸くする 5">
            <a:extLst>
              <a:ext uri="{FF2B5EF4-FFF2-40B4-BE49-F238E27FC236}">
                <a16:creationId xmlns:a16="http://schemas.microsoft.com/office/drawing/2014/main" id="{14033535-0DF2-476D-9E0E-E02936957566}"/>
              </a:ext>
            </a:extLst>
          </p:cNvPr>
          <p:cNvSpPr/>
          <p:nvPr/>
        </p:nvSpPr>
        <p:spPr>
          <a:xfrm>
            <a:off x="2770185" y="2202829"/>
            <a:ext cx="6651630" cy="3046179"/>
          </a:xfrm>
          <a:prstGeom prst="roundRect">
            <a:avLst>
              <a:gd name="adj" fmla="val 16094"/>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5500"/>
              </a:lnSpc>
            </a:pPr>
            <a:r>
              <a:rPr lang="ja-JP" altLang="en-US" sz="3600" dirty="0">
                <a:solidFill>
                  <a:schemeClr val="tx1">
                    <a:lumMod val="75000"/>
                    <a:lumOff val="25000"/>
                  </a:schemeClr>
                </a:solidFill>
                <a:latin typeface="HGPｺﾞｼｯｸE" panose="020B0900000000000000" pitchFamily="50" charset="-128"/>
                <a:ea typeface="HGPｺﾞｼｯｸE" panose="020B0900000000000000" pitchFamily="50" charset="-128"/>
              </a:rPr>
              <a:t>ワークシートを活用しながら</a:t>
            </a:r>
            <a:endParaRPr lang="en-US" altLang="ja-JP" sz="36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algn="ctr">
              <a:lnSpc>
                <a:spcPts val="5500"/>
              </a:lnSpc>
            </a:pPr>
            <a:r>
              <a:rPr lang="ja-JP" altLang="en-US" sz="3600" dirty="0">
                <a:solidFill>
                  <a:schemeClr val="tx1">
                    <a:lumMod val="75000"/>
                    <a:lumOff val="25000"/>
                  </a:schemeClr>
                </a:solidFill>
                <a:latin typeface="HGPｺﾞｼｯｸE" panose="020B0900000000000000" pitchFamily="50" charset="-128"/>
                <a:ea typeface="HGPｺﾞｼｯｸE" panose="020B0900000000000000" pitchFamily="50" charset="-128"/>
              </a:rPr>
              <a:t>皆さんの地域の危険について</a:t>
            </a:r>
            <a:endParaRPr lang="en-US" altLang="ja-JP" sz="36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algn="ctr">
              <a:lnSpc>
                <a:spcPts val="5500"/>
              </a:lnSpc>
            </a:pPr>
            <a:r>
              <a:rPr lang="ja-JP" altLang="en-US" sz="3600" dirty="0">
                <a:solidFill>
                  <a:schemeClr val="tx1">
                    <a:lumMod val="75000"/>
                    <a:lumOff val="25000"/>
                  </a:schemeClr>
                </a:solidFill>
                <a:latin typeface="HGPｺﾞｼｯｸE" panose="020B0900000000000000" pitchFamily="50" charset="-128"/>
                <a:ea typeface="HGPｺﾞｼｯｸE" panose="020B0900000000000000" pitchFamily="50" charset="-128"/>
              </a:rPr>
              <a:t>話し合いましょう</a:t>
            </a:r>
            <a:endParaRPr lang="en-US" altLang="ja-JP" sz="28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8" name="テキスト ボックス 7">
            <a:extLst>
              <a:ext uri="{FF2B5EF4-FFF2-40B4-BE49-F238E27FC236}">
                <a16:creationId xmlns:a16="http://schemas.microsoft.com/office/drawing/2014/main" id="{D9170DA5-A43E-4971-B813-10B62D4ACFDB}"/>
              </a:ext>
            </a:extLst>
          </p:cNvPr>
          <p:cNvSpPr txBox="1"/>
          <p:nvPr/>
        </p:nvSpPr>
        <p:spPr>
          <a:xfrm>
            <a:off x="3993794" y="1107310"/>
            <a:ext cx="5554726" cy="584775"/>
          </a:xfrm>
          <a:prstGeom prst="rect">
            <a:avLst/>
          </a:prstGeom>
          <a:noFill/>
        </p:spPr>
        <p:txBody>
          <a:bodyPr wrap="none" rtlCol="0">
            <a:spAutoFit/>
          </a:bodyPr>
          <a:lstStyle/>
          <a:p>
            <a:r>
              <a:rPr lang="ja-JP" altLang="en-US" sz="3200" dirty="0">
                <a:solidFill>
                  <a:schemeClr val="tx1">
                    <a:lumMod val="75000"/>
                    <a:lumOff val="25000"/>
                  </a:schemeClr>
                </a:solidFill>
                <a:latin typeface="HGSｺﾞｼｯｸE" panose="020B0900000000000000" pitchFamily="50" charset="-128"/>
                <a:ea typeface="HGSｺﾞｼｯｸE" panose="020B0900000000000000" pitchFamily="50" charset="-128"/>
              </a:rPr>
              <a:t>グループ内で共有　＜</a:t>
            </a:r>
            <a:r>
              <a:rPr lang="en-US" altLang="ja-JP" sz="3200" dirty="0">
                <a:solidFill>
                  <a:schemeClr val="tx1">
                    <a:lumMod val="75000"/>
                    <a:lumOff val="25000"/>
                  </a:schemeClr>
                </a:solidFill>
                <a:latin typeface="HGSｺﾞｼｯｸE" panose="020B0900000000000000" pitchFamily="50" charset="-128"/>
                <a:ea typeface="HGSｺﾞｼｯｸE" panose="020B0900000000000000" pitchFamily="50" charset="-128"/>
              </a:rPr>
              <a:t>15</a:t>
            </a:r>
            <a:r>
              <a:rPr lang="ja-JP" altLang="en-US" sz="3200" dirty="0">
                <a:solidFill>
                  <a:schemeClr val="tx1">
                    <a:lumMod val="75000"/>
                    <a:lumOff val="25000"/>
                  </a:schemeClr>
                </a:solidFill>
                <a:latin typeface="HGSｺﾞｼｯｸE" panose="020B0900000000000000" pitchFamily="50" charset="-128"/>
                <a:ea typeface="HGSｺﾞｼｯｸE" panose="020B0900000000000000" pitchFamily="50" charset="-128"/>
              </a:rPr>
              <a:t>分＞</a:t>
            </a:r>
          </a:p>
        </p:txBody>
      </p:sp>
      <p:pic>
        <p:nvPicPr>
          <p:cNvPr id="5" name="Picture 2" descr="関連画像">
            <a:extLst>
              <a:ext uri="{FF2B5EF4-FFF2-40B4-BE49-F238E27FC236}">
                <a16:creationId xmlns:a16="http://schemas.microsoft.com/office/drawing/2014/main" id="{8BE3C94D-6835-44AB-9AD7-FA2341BE1D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130" t="13613" r="8754" b="12441"/>
          <a:stretch/>
        </p:blipFill>
        <p:spPr bwMode="auto">
          <a:xfrm>
            <a:off x="2536794" y="794095"/>
            <a:ext cx="1197022" cy="1077933"/>
          </a:xfrm>
          <a:prstGeom prst="rect">
            <a:avLst/>
          </a:prstGeom>
          <a:noFill/>
          <a:extLst>
            <a:ext uri="{909E8E84-426E-40DD-AFC4-6F175D3DCCD1}">
              <a14:hiddenFill xmlns:a14="http://schemas.microsoft.com/office/drawing/2010/main">
                <a:solidFill>
                  <a:srgbClr val="FFFFFF"/>
                </a:solidFill>
              </a14:hiddenFill>
            </a:ext>
          </a:extLst>
        </p:spPr>
      </p:pic>
      <p:sp>
        <p:nvSpPr>
          <p:cNvPr id="2" name="フッター プレースホルダー 1"/>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12859890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4183DE-2743-42DE-8D0C-C20234B775DB}"/>
              </a:ext>
            </a:extLst>
          </p:cNvPr>
          <p:cNvSpPr>
            <a:spLocks noGrp="1"/>
          </p:cNvSpPr>
          <p:nvPr>
            <p:ph type="title"/>
          </p:nvPr>
        </p:nvSpPr>
        <p:spPr>
          <a:xfrm>
            <a:off x="0" y="6873"/>
            <a:ext cx="12192000" cy="650083"/>
          </a:xfrm>
          <a:solidFill>
            <a:srgbClr val="35A16B"/>
          </a:solidFill>
        </p:spPr>
        <p:txBody>
          <a:bodyPr>
            <a:normAutofit/>
          </a:bodyPr>
          <a:lstStyle/>
          <a:p>
            <a:r>
              <a:rPr lang="ja-JP" altLang="en-US" sz="3200" dirty="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地震の揺れによる被害と影響</a:t>
            </a:r>
            <a:endParaRPr kumimoji="1" lang="ja-JP" altLang="en-US" sz="3200" dirty="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4" name="スライド番号プレースホルダー 3">
            <a:extLst>
              <a:ext uri="{FF2B5EF4-FFF2-40B4-BE49-F238E27FC236}">
                <a16:creationId xmlns:a16="http://schemas.microsoft.com/office/drawing/2014/main" id="{6F320F18-6E0A-4F9B-BA5D-1AD068B9F009}"/>
              </a:ext>
            </a:extLst>
          </p:cNvPr>
          <p:cNvSpPr>
            <a:spLocks noGrp="1"/>
          </p:cNvSpPr>
          <p:nvPr>
            <p:ph type="sldNum" sz="quarter" idx="12"/>
          </p:nvPr>
        </p:nvSpPr>
        <p:spPr/>
        <p:txBody>
          <a:bodyPr/>
          <a:lstStyle/>
          <a:p>
            <a:r>
              <a:rPr kumimoji="1" lang="en-US" altLang="ja-JP" sz="1400" dirty="0"/>
              <a:t>13</a:t>
            </a:r>
            <a:endParaRPr kumimoji="1" lang="ja-JP" altLang="en-US" sz="1400" dirty="0"/>
          </a:p>
        </p:txBody>
      </p:sp>
      <p:grpSp>
        <p:nvGrpSpPr>
          <p:cNvPr id="3" name="グループ化 2">
            <a:extLst>
              <a:ext uri="{FF2B5EF4-FFF2-40B4-BE49-F238E27FC236}">
                <a16:creationId xmlns:a16="http://schemas.microsoft.com/office/drawing/2014/main" id="{F8C44CF5-DBAA-4E78-9EE4-D1FAF6600D02}"/>
              </a:ext>
            </a:extLst>
          </p:cNvPr>
          <p:cNvGrpSpPr/>
          <p:nvPr/>
        </p:nvGrpSpPr>
        <p:grpSpPr>
          <a:xfrm>
            <a:off x="2562252" y="993032"/>
            <a:ext cx="7067496" cy="5420743"/>
            <a:chOff x="868937" y="993031"/>
            <a:chExt cx="7067496" cy="5420743"/>
          </a:xfrm>
        </p:grpSpPr>
        <p:pic>
          <p:nvPicPr>
            <p:cNvPr id="10" name="図 9">
              <a:extLst>
                <a:ext uri="{FF2B5EF4-FFF2-40B4-BE49-F238E27FC236}">
                  <a16:creationId xmlns:a16="http://schemas.microsoft.com/office/drawing/2014/main" id="{561E6D0B-7F29-45D1-AA97-C11C4EC152B1}"/>
                </a:ext>
              </a:extLst>
            </p:cNvPr>
            <p:cNvPicPr>
              <a:picLocks/>
            </p:cNvPicPr>
            <p:nvPr/>
          </p:nvPicPr>
          <p:blipFill rotWithShape="1">
            <a:blip r:embed="rId3"/>
            <a:srcRect l="1564" t="19036" r="50000" b="24305"/>
            <a:stretch/>
          </p:blipFill>
          <p:spPr>
            <a:xfrm>
              <a:off x="4696433" y="3893774"/>
              <a:ext cx="3240000" cy="2520000"/>
            </a:xfrm>
            <a:prstGeom prst="rect">
              <a:avLst/>
            </a:prstGeom>
            <a:ln>
              <a:solidFill>
                <a:schemeClr val="bg1">
                  <a:lumMod val="50000"/>
                </a:schemeClr>
              </a:solidFill>
            </a:ln>
          </p:spPr>
        </p:pic>
        <p:pic>
          <p:nvPicPr>
            <p:cNvPr id="17" name="図 16">
              <a:extLst>
                <a:ext uri="{FF2B5EF4-FFF2-40B4-BE49-F238E27FC236}">
                  <a16:creationId xmlns:a16="http://schemas.microsoft.com/office/drawing/2014/main" id="{A27AB623-6F54-438F-902C-B5C738563BE1}"/>
                </a:ext>
              </a:extLst>
            </p:cNvPr>
            <p:cNvPicPr>
              <a:picLocks/>
            </p:cNvPicPr>
            <p:nvPr/>
          </p:nvPicPr>
          <p:blipFill rotWithShape="1">
            <a:blip r:embed="rId4">
              <a:extLst>
                <a:ext uri="{BEBA8EAE-BF5A-486C-A8C5-ECC9F3942E4B}">
                  <a14:imgProps xmlns:a14="http://schemas.microsoft.com/office/drawing/2010/main">
                    <a14:imgLayer r:embed="rId5">
                      <a14:imgEffect>
                        <a14:brightnessContrast bright="20000" contrast="-40000"/>
                      </a14:imgEffect>
                    </a14:imgLayer>
                  </a14:imgProps>
                </a:ext>
              </a:extLst>
            </a:blip>
            <a:srcRect l="1439" t="25777" r="65917" b="35797"/>
            <a:stretch/>
          </p:blipFill>
          <p:spPr>
            <a:xfrm>
              <a:off x="4696433" y="993031"/>
              <a:ext cx="3240000" cy="2520000"/>
            </a:xfrm>
            <a:prstGeom prst="rect">
              <a:avLst/>
            </a:prstGeom>
            <a:ln>
              <a:solidFill>
                <a:schemeClr val="bg1">
                  <a:lumMod val="50000"/>
                </a:schemeClr>
              </a:solidFill>
            </a:ln>
          </p:spPr>
        </p:pic>
        <p:pic>
          <p:nvPicPr>
            <p:cNvPr id="15" name="図 14">
              <a:extLst>
                <a:ext uri="{FF2B5EF4-FFF2-40B4-BE49-F238E27FC236}">
                  <a16:creationId xmlns:a16="http://schemas.microsoft.com/office/drawing/2014/main" id="{CD152081-DFBB-4518-A073-460AADFA8714}"/>
                </a:ext>
              </a:extLst>
            </p:cNvPr>
            <p:cNvPicPr>
              <a:picLocks/>
            </p:cNvPicPr>
            <p:nvPr/>
          </p:nvPicPr>
          <p:blipFill rotWithShape="1">
            <a:blip r:embed="rId6"/>
            <a:srcRect t="23776" r="34674" b="-674"/>
            <a:stretch/>
          </p:blipFill>
          <p:spPr>
            <a:xfrm>
              <a:off x="868937" y="993031"/>
              <a:ext cx="3240000" cy="2520000"/>
            </a:xfrm>
            <a:prstGeom prst="rect">
              <a:avLst/>
            </a:prstGeom>
            <a:ln>
              <a:solidFill>
                <a:schemeClr val="bg1">
                  <a:lumMod val="50000"/>
                </a:schemeClr>
              </a:solidFill>
            </a:ln>
          </p:spPr>
        </p:pic>
        <p:sp>
          <p:nvSpPr>
            <p:cNvPr id="9" name="テキスト ボックス 8">
              <a:extLst>
                <a:ext uri="{FF2B5EF4-FFF2-40B4-BE49-F238E27FC236}">
                  <a16:creationId xmlns:a16="http://schemas.microsoft.com/office/drawing/2014/main" id="{A74BF59E-0C4C-4C86-B9FE-31CDD3E01712}"/>
                </a:ext>
              </a:extLst>
            </p:cNvPr>
            <p:cNvSpPr txBox="1"/>
            <p:nvPr/>
          </p:nvSpPr>
          <p:spPr>
            <a:xfrm>
              <a:off x="1876116" y="3194716"/>
              <a:ext cx="1225641" cy="246221"/>
            </a:xfrm>
            <a:prstGeom prst="rect">
              <a:avLst/>
            </a:prstGeom>
            <a:solidFill>
              <a:srgbClr val="FFFFFF">
                <a:alpha val="50196"/>
              </a:srgbClr>
            </a:solidFill>
          </p:spPr>
          <p:txBody>
            <a:bodyPr wrap="square" lIns="72000" tIns="0" rIns="72000" bIns="0">
              <a:spAutoFit/>
            </a:bodyPr>
            <a:lstStyle/>
            <a:p>
              <a:pPr algn="ctr">
                <a:defRPr/>
              </a:pPr>
              <a:r>
                <a:rPr lang="ja-JP" altLang="en-US" sz="1600">
                  <a:solidFill>
                    <a:schemeClr val="tx1">
                      <a:lumMod val="75000"/>
                      <a:lumOff val="25000"/>
                    </a:schemeClr>
                  </a:solidFill>
                  <a:latin typeface="HGPｺﾞｼｯｸE" panose="020B0900000000000000" pitchFamily="50" charset="-128"/>
                  <a:ea typeface="HGPｺﾞｼｯｸE" panose="020B0900000000000000" pitchFamily="50" charset="-128"/>
                </a:rPr>
                <a:t>建物の倒壊</a:t>
              </a:r>
            </a:p>
          </p:txBody>
        </p:sp>
        <p:sp>
          <p:nvSpPr>
            <p:cNvPr id="14" name="テキスト ボックス 13">
              <a:extLst>
                <a:ext uri="{FF2B5EF4-FFF2-40B4-BE49-F238E27FC236}">
                  <a16:creationId xmlns:a16="http://schemas.microsoft.com/office/drawing/2014/main" id="{504C0074-250F-4D7E-A1DC-0F2E2BB1503B}"/>
                </a:ext>
              </a:extLst>
            </p:cNvPr>
            <p:cNvSpPr txBox="1"/>
            <p:nvPr/>
          </p:nvSpPr>
          <p:spPr>
            <a:xfrm>
              <a:off x="5375568" y="3182404"/>
              <a:ext cx="2207348" cy="246221"/>
            </a:xfrm>
            <a:prstGeom prst="rect">
              <a:avLst/>
            </a:prstGeom>
            <a:solidFill>
              <a:srgbClr val="FFFFFF">
                <a:alpha val="50196"/>
              </a:srgbClr>
            </a:solidFill>
          </p:spPr>
          <p:txBody>
            <a:bodyPr wrap="square" lIns="72000" tIns="0" rIns="72000" bIns="0">
              <a:spAutoFit/>
            </a:bodyPr>
            <a:lstStyle/>
            <a:p>
              <a:pPr algn="ctr">
                <a:defRPr/>
              </a:pPr>
              <a:r>
                <a:rPr lang="ja-JP" altLang="en-US" sz="1600">
                  <a:solidFill>
                    <a:schemeClr val="tx1">
                      <a:lumMod val="75000"/>
                      <a:lumOff val="25000"/>
                    </a:schemeClr>
                  </a:solidFill>
                  <a:latin typeface="HGPｺﾞｼｯｸE" panose="020B0900000000000000" pitchFamily="50" charset="-128"/>
                  <a:ea typeface="HGPｺﾞｼｯｸE" panose="020B0900000000000000" pitchFamily="50" charset="-128"/>
                </a:rPr>
                <a:t>ブロック塀・石垣の倒壊</a:t>
              </a:r>
            </a:p>
          </p:txBody>
        </p:sp>
        <p:sp>
          <p:nvSpPr>
            <p:cNvPr id="23" name="テキスト ボックス 22">
              <a:extLst>
                <a:ext uri="{FF2B5EF4-FFF2-40B4-BE49-F238E27FC236}">
                  <a16:creationId xmlns:a16="http://schemas.microsoft.com/office/drawing/2014/main" id="{DD6DCA6B-2163-476C-A994-2154030FA0F5}"/>
                </a:ext>
              </a:extLst>
            </p:cNvPr>
            <p:cNvSpPr txBox="1"/>
            <p:nvPr/>
          </p:nvSpPr>
          <p:spPr>
            <a:xfrm>
              <a:off x="5296619" y="6131961"/>
              <a:ext cx="2039627" cy="246221"/>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r>
                <a:rPr lang="ja-JP" altLang="en-US" sz="1600"/>
                <a:t>道路にヒビ、でこぼこ</a:t>
              </a:r>
            </a:p>
          </p:txBody>
        </p:sp>
        <p:pic>
          <p:nvPicPr>
            <p:cNvPr id="24" name="図 23">
              <a:extLst>
                <a:ext uri="{FF2B5EF4-FFF2-40B4-BE49-F238E27FC236}">
                  <a16:creationId xmlns:a16="http://schemas.microsoft.com/office/drawing/2014/main" id="{08F4012B-5FE1-4DDB-AB50-05FAB86A83EC}"/>
                </a:ext>
              </a:extLst>
            </p:cNvPr>
            <p:cNvPicPr>
              <a:picLocks/>
            </p:cNvPicPr>
            <p:nvPr/>
          </p:nvPicPr>
          <p:blipFill rotWithShape="1">
            <a:blip r:embed="rId7"/>
            <a:srcRect t="22653" r="34421"/>
            <a:stretch/>
          </p:blipFill>
          <p:spPr>
            <a:xfrm>
              <a:off x="868937" y="3893774"/>
              <a:ext cx="3240000" cy="2520000"/>
            </a:xfrm>
            <a:prstGeom prst="rect">
              <a:avLst/>
            </a:prstGeom>
            <a:ln>
              <a:solidFill>
                <a:schemeClr val="bg1">
                  <a:lumMod val="50000"/>
                </a:schemeClr>
              </a:solidFill>
            </a:ln>
          </p:spPr>
        </p:pic>
        <p:sp>
          <p:nvSpPr>
            <p:cNvPr id="25" name="テキスト ボックス 24">
              <a:extLst>
                <a:ext uri="{FF2B5EF4-FFF2-40B4-BE49-F238E27FC236}">
                  <a16:creationId xmlns:a16="http://schemas.microsoft.com/office/drawing/2014/main" id="{D7491E4E-ADC0-4EB5-8D98-9798C847D4EB}"/>
                </a:ext>
              </a:extLst>
            </p:cNvPr>
            <p:cNvSpPr txBox="1"/>
            <p:nvPr/>
          </p:nvSpPr>
          <p:spPr>
            <a:xfrm>
              <a:off x="1503326" y="6131961"/>
              <a:ext cx="1971220" cy="246221"/>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r>
                <a:rPr lang="ja-JP" altLang="en-US" sz="1600"/>
                <a:t>家具やモノが散乱</a:t>
              </a:r>
            </a:p>
          </p:txBody>
        </p:sp>
      </p:grpSp>
      <p:sp>
        <p:nvSpPr>
          <p:cNvPr id="16" name="テキスト プレースホルダー 8">
            <a:extLst>
              <a:ext uri="{FF2B5EF4-FFF2-40B4-BE49-F238E27FC236}">
                <a16:creationId xmlns:a16="http://schemas.microsoft.com/office/drawing/2014/main" id="{C012A965-8BE3-4A26-BA6F-9879B4937701}"/>
              </a:ext>
            </a:extLst>
          </p:cNvPr>
          <p:cNvSpPr txBox="1">
            <a:spLocks noChangeArrowheads="1"/>
          </p:cNvSpPr>
          <p:nvPr/>
        </p:nvSpPr>
        <p:spPr>
          <a:xfrm>
            <a:off x="2562253" y="3502425"/>
            <a:ext cx="3240000" cy="1946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写真：総務省消防庁ホームページ</a:t>
            </a:r>
          </a:p>
        </p:txBody>
      </p:sp>
      <p:sp>
        <p:nvSpPr>
          <p:cNvPr id="49" name="テキスト プレースホルダー 8">
            <a:extLst>
              <a:ext uri="{FF2B5EF4-FFF2-40B4-BE49-F238E27FC236}">
                <a16:creationId xmlns:a16="http://schemas.microsoft.com/office/drawing/2014/main" id="{75491CD7-8CB6-4A6C-A9CF-80206BEB0A72}"/>
              </a:ext>
            </a:extLst>
          </p:cNvPr>
          <p:cNvSpPr txBox="1">
            <a:spLocks noChangeArrowheads="1"/>
          </p:cNvSpPr>
          <p:nvPr/>
        </p:nvSpPr>
        <p:spPr>
          <a:xfrm>
            <a:off x="6389747" y="3502326"/>
            <a:ext cx="3240000" cy="1946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写真：総務省消防庁ホームページ</a:t>
            </a:r>
          </a:p>
        </p:txBody>
      </p:sp>
      <p:sp>
        <p:nvSpPr>
          <p:cNvPr id="50" name="テキスト プレースホルダー 8">
            <a:extLst>
              <a:ext uri="{FF2B5EF4-FFF2-40B4-BE49-F238E27FC236}">
                <a16:creationId xmlns:a16="http://schemas.microsoft.com/office/drawing/2014/main" id="{94BB6A40-138D-40ED-8E9B-83F6050FD304}"/>
              </a:ext>
            </a:extLst>
          </p:cNvPr>
          <p:cNvSpPr txBox="1">
            <a:spLocks noChangeArrowheads="1"/>
          </p:cNvSpPr>
          <p:nvPr/>
        </p:nvSpPr>
        <p:spPr>
          <a:xfrm>
            <a:off x="2562252" y="6435845"/>
            <a:ext cx="3240000" cy="1946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写真：総務省消防庁ホームページ</a:t>
            </a:r>
          </a:p>
        </p:txBody>
      </p:sp>
      <p:sp>
        <p:nvSpPr>
          <p:cNvPr id="51" name="テキスト プレースホルダー 8">
            <a:extLst>
              <a:ext uri="{FF2B5EF4-FFF2-40B4-BE49-F238E27FC236}">
                <a16:creationId xmlns:a16="http://schemas.microsoft.com/office/drawing/2014/main" id="{8D1E6560-A1A0-47FF-BF7C-04AD6CB7FDD4}"/>
              </a:ext>
            </a:extLst>
          </p:cNvPr>
          <p:cNvSpPr txBox="1">
            <a:spLocks noChangeArrowheads="1"/>
          </p:cNvSpPr>
          <p:nvPr/>
        </p:nvSpPr>
        <p:spPr>
          <a:xfrm>
            <a:off x="6399300" y="6435844"/>
            <a:ext cx="3240000" cy="1946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写真：総務省消防庁ホームページ</a:t>
            </a:r>
          </a:p>
        </p:txBody>
      </p:sp>
      <p:sp>
        <p:nvSpPr>
          <p:cNvPr id="20" name="正方形/長方形 19">
            <a:extLst>
              <a:ext uri="{FF2B5EF4-FFF2-40B4-BE49-F238E27FC236}">
                <a16:creationId xmlns:a16="http://schemas.microsoft.com/office/drawing/2014/main" id="{2BC85E44-6238-460C-B931-93044E287207}"/>
              </a:ext>
            </a:extLst>
          </p:cNvPr>
          <p:cNvSpPr/>
          <p:nvPr/>
        </p:nvSpPr>
        <p:spPr>
          <a:xfrm>
            <a:off x="1524000" y="3072170"/>
            <a:ext cx="9144000" cy="71366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HGPｺﾞｼｯｸE" panose="020B0900000000000000" pitchFamily="50" charset="-128"/>
                <a:ea typeface="HGPｺﾞｼｯｸE" panose="020B0900000000000000" pitchFamily="50" charset="-128"/>
              </a:rPr>
              <a:t>研修を行う地域で起こると考えられる被害事例をお選び下さい</a:t>
            </a: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9132727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4183DE-2743-42DE-8D0C-C20234B775DB}"/>
              </a:ext>
            </a:extLst>
          </p:cNvPr>
          <p:cNvSpPr>
            <a:spLocks noGrp="1"/>
          </p:cNvSpPr>
          <p:nvPr>
            <p:ph type="title"/>
          </p:nvPr>
        </p:nvSpPr>
        <p:spPr>
          <a:xfrm>
            <a:off x="0" y="7723"/>
            <a:ext cx="12192000" cy="650083"/>
          </a:xfrm>
          <a:solidFill>
            <a:srgbClr val="35A16B"/>
          </a:solidFill>
        </p:spPr>
        <p:txBody>
          <a:bodyPr>
            <a:normAutofit/>
          </a:bodyPr>
          <a:lstStyle/>
          <a:p>
            <a:r>
              <a:rPr lang="ja-JP" altLang="en-US" sz="3200" dirty="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地震の揺れによる被害と影響</a:t>
            </a:r>
            <a:endParaRPr kumimoji="1" lang="ja-JP" altLang="en-US" sz="3200" dirty="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4" name="スライド番号プレースホルダー 3">
            <a:extLst>
              <a:ext uri="{FF2B5EF4-FFF2-40B4-BE49-F238E27FC236}">
                <a16:creationId xmlns:a16="http://schemas.microsoft.com/office/drawing/2014/main" id="{6F320F18-6E0A-4F9B-BA5D-1AD068B9F009}"/>
              </a:ext>
            </a:extLst>
          </p:cNvPr>
          <p:cNvSpPr>
            <a:spLocks noGrp="1"/>
          </p:cNvSpPr>
          <p:nvPr>
            <p:ph type="sldNum" sz="quarter" idx="12"/>
          </p:nvPr>
        </p:nvSpPr>
        <p:spPr/>
        <p:txBody>
          <a:bodyPr/>
          <a:lstStyle/>
          <a:p>
            <a:r>
              <a:rPr kumimoji="1" lang="en-US" altLang="ja-JP" sz="1400" dirty="0"/>
              <a:t>14</a:t>
            </a:r>
            <a:endParaRPr kumimoji="1" lang="ja-JP" altLang="en-US" sz="1400" dirty="0"/>
          </a:p>
        </p:txBody>
      </p:sp>
      <p:pic>
        <p:nvPicPr>
          <p:cNvPr id="58" name="図 57">
            <a:extLst>
              <a:ext uri="{FF2B5EF4-FFF2-40B4-BE49-F238E27FC236}">
                <a16:creationId xmlns:a16="http://schemas.microsoft.com/office/drawing/2014/main" id="{378825F3-F457-4C58-948D-96661BEB44A6}"/>
              </a:ext>
            </a:extLst>
          </p:cNvPr>
          <p:cNvPicPr>
            <a:picLocks/>
          </p:cNvPicPr>
          <p:nvPr/>
        </p:nvPicPr>
        <p:blipFill rotWithShape="1">
          <a:blip r:embed="rId3"/>
          <a:srcRect t="18865" r="39906" b="10486"/>
          <a:stretch/>
        </p:blipFill>
        <p:spPr>
          <a:xfrm>
            <a:off x="2392938" y="996222"/>
            <a:ext cx="3590071" cy="2520000"/>
          </a:xfrm>
          <a:prstGeom prst="rect">
            <a:avLst/>
          </a:prstGeom>
          <a:ln>
            <a:solidFill>
              <a:schemeClr val="bg1">
                <a:lumMod val="50000"/>
              </a:schemeClr>
            </a:solidFill>
          </a:ln>
        </p:spPr>
      </p:pic>
      <p:pic>
        <p:nvPicPr>
          <p:cNvPr id="56" name="図 55">
            <a:extLst>
              <a:ext uri="{FF2B5EF4-FFF2-40B4-BE49-F238E27FC236}">
                <a16:creationId xmlns:a16="http://schemas.microsoft.com/office/drawing/2014/main" id="{71C1922B-1EA7-482C-B60D-871438BF3211}"/>
              </a:ext>
            </a:extLst>
          </p:cNvPr>
          <p:cNvPicPr>
            <a:picLocks/>
          </p:cNvPicPr>
          <p:nvPr/>
        </p:nvPicPr>
        <p:blipFill rotWithShape="1">
          <a:blip r:embed="rId4"/>
          <a:srcRect l="6199" t="19554" r="27157" b="2000"/>
          <a:stretch/>
        </p:blipFill>
        <p:spPr>
          <a:xfrm>
            <a:off x="6208993" y="993031"/>
            <a:ext cx="3590071" cy="2520000"/>
          </a:xfrm>
          <a:prstGeom prst="rect">
            <a:avLst/>
          </a:prstGeom>
          <a:ln>
            <a:solidFill>
              <a:schemeClr val="bg1">
                <a:lumMod val="50000"/>
              </a:schemeClr>
            </a:solidFill>
          </a:ln>
        </p:spPr>
      </p:pic>
      <p:sp>
        <p:nvSpPr>
          <p:cNvPr id="57" name="テキスト ボックス 56">
            <a:extLst>
              <a:ext uri="{FF2B5EF4-FFF2-40B4-BE49-F238E27FC236}">
                <a16:creationId xmlns:a16="http://schemas.microsoft.com/office/drawing/2014/main" id="{C665B4A5-5801-4A2D-AC76-F05C267E44A3}"/>
              </a:ext>
            </a:extLst>
          </p:cNvPr>
          <p:cNvSpPr txBox="1"/>
          <p:nvPr/>
        </p:nvSpPr>
        <p:spPr>
          <a:xfrm>
            <a:off x="7389996" y="3226883"/>
            <a:ext cx="1228065" cy="246221"/>
          </a:xfrm>
          <a:prstGeom prst="rect">
            <a:avLst/>
          </a:prstGeom>
          <a:solidFill>
            <a:srgbClr val="FFFFFF">
              <a:alpha val="50196"/>
            </a:srgbClr>
          </a:solidFill>
        </p:spPr>
        <p:txBody>
          <a:bodyPr wrap="square" lIns="72000" tIns="0" rIns="72000" bIns="0">
            <a:spAutoFit/>
          </a:bodyPr>
          <a:lstStyle/>
          <a:p>
            <a:pPr algn="ctr">
              <a:defRPr/>
            </a:pPr>
            <a:r>
              <a:rPr lang="ja-JP" altLang="en-US" sz="1600">
                <a:solidFill>
                  <a:schemeClr val="tx1">
                    <a:lumMod val="75000"/>
                    <a:lumOff val="25000"/>
                  </a:schemeClr>
                </a:solidFill>
                <a:latin typeface="HGPｺﾞｼｯｸE" panose="020B0900000000000000" pitchFamily="50" charset="-128"/>
                <a:ea typeface="HGPｺﾞｼｯｸE" panose="020B0900000000000000" pitchFamily="50" charset="-128"/>
              </a:rPr>
              <a:t>津波</a:t>
            </a:r>
          </a:p>
        </p:txBody>
      </p:sp>
      <p:pic>
        <p:nvPicPr>
          <p:cNvPr id="49" name="図 48">
            <a:extLst>
              <a:ext uri="{FF2B5EF4-FFF2-40B4-BE49-F238E27FC236}">
                <a16:creationId xmlns:a16="http://schemas.microsoft.com/office/drawing/2014/main" id="{306AE397-6181-4F25-A49E-3B6DC0CA4C6B}"/>
              </a:ext>
            </a:extLst>
          </p:cNvPr>
          <p:cNvPicPr>
            <a:picLocks/>
          </p:cNvPicPr>
          <p:nvPr/>
        </p:nvPicPr>
        <p:blipFill rotWithShape="1">
          <a:blip r:embed="rId5"/>
          <a:srcRect t="20781" r="59684" b="31733"/>
          <a:stretch/>
        </p:blipFill>
        <p:spPr>
          <a:xfrm>
            <a:off x="2392937" y="3932151"/>
            <a:ext cx="3590070" cy="2520000"/>
          </a:xfrm>
          <a:prstGeom prst="rect">
            <a:avLst/>
          </a:prstGeom>
          <a:ln>
            <a:solidFill>
              <a:schemeClr val="bg1">
                <a:lumMod val="50000"/>
              </a:schemeClr>
            </a:solidFill>
          </a:ln>
        </p:spPr>
      </p:pic>
      <p:pic>
        <p:nvPicPr>
          <p:cNvPr id="48" name="図 47">
            <a:extLst>
              <a:ext uri="{FF2B5EF4-FFF2-40B4-BE49-F238E27FC236}">
                <a16:creationId xmlns:a16="http://schemas.microsoft.com/office/drawing/2014/main" id="{880E46B8-F84B-4AC9-87FB-D931A75554D6}"/>
              </a:ext>
            </a:extLst>
          </p:cNvPr>
          <p:cNvPicPr>
            <a:picLocks/>
          </p:cNvPicPr>
          <p:nvPr/>
        </p:nvPicPr>
        <p:blipFill rotWithShape="1">
          <a:blip r:embed="rId6">
            <a:extLst>
              <a:ext uri="{BEBA8EAE-BF5A-486C-A8C5-ECC9F3942E4B}">
                <a14:imgProps xmlns:a14="http://schemas.microsoft.com/office/drawing/2010/main">
                  <a14:imgLayer r:embed="rId7">
                    <a14:imgEffect>
                      <a14:brightnessContrast bright="20000" contrast="-20000"/>
                    </a14:imgEffect>
                  </a14:imgLayer>
                </a14:imgProps>
              </a:ext>
            </a:extLst>
          </a:blip>
          <a:srcRect l="6114" t="19900" r="26421" b="244"/>
          <a:stretch/>
        </p:blipFill>
        <p:spPr>
          <a:xfrm>
            <a:off x="6208993" y="3911315"/>
            <a:ext cx="3590071" cy="2520000"/>
          </a:xfrm>
          <a:prstGeom prst="rect">
            <a:avLst/>
          </a:prstGeom>
          <a:ln>
            <a:solidFill>
              <a:schemeClr val="bg1">
                <a:lumMod val="50000"/>
              </a:schemeClr>
            </a:solidFill>
          </a:ln>
        </p:spPr>
      </p:pic>
      <p:sp>
        <p:nvSpPr>
          <p:cNvPr id="26" name="テキスト ボックス 25">
            <a:extLst>
              <a:ext uri="{FF2B5EF4-FFF2-40B4-BE49-F238E27FC236}">
                <a16:creationId xmlns:a16="http://schemas.microsoft.com/office/drawing/2014/main" id="{CB301732-559C-475B-9E54-CB44FA19A1F4}"/>
              </a:ext>
            </a:extLst>
          </p:cNvPr>
          <p:cNvSpPr txBox="1"/>
          <p:nvPr/>
        </p:nvSpPr>
        <p:spPr>
          <a:xfrm>
            <a:off x="3573939" y="6182227"/>
            <a:ext cx="1228065" cy="246221"/>
          </a:xfrm>
          <a:prstGeom prst="rect">
            <a:avLst/>
          </a:prstGeom>
          <a:solidFill>
            <a:srgbClr val="FFFFFF">
              <a:alpha val="50196"/>
            </a:srgbClr>
          </a:solidFill>
        </p:spPr>
        <p:txBody>
          <a:bodyPr wrap="square" lIns="72000" tIns="0" rIns="72000" bIns="0">
            <a:spAutoFit/>
          </a:bodyPr>
          <a:lstStyle/>
          <a:p>
            <a:pPr algn="ctr">
              <a:defRPr/>
            </a:pPr>
            <a:r>
              <a:rPr lang="ja-JP" altLang="en-US" sz="1600">
                <a:solidFill>
                  <a:schemeClr val="tx1">
                    <a:lumMod val="75000"/>
                    <a:lumOff val="25000"/>
                  </a:schemeClr>
                </a:solidFill>
                <a:latin typeface="HGPｺﾞｼｯｸE" panose="020B0900000000000000" pitchFamily="50" charset="-128"/>
                <a:ea typeface="HGPｺﾞｼｯｸE" panose="020B0900000000000000" pitchFamily="50" charset="-128"/>
              </a:rPr>
              <a:t>液状化</a:t>
            </a:r>
          </a:p>
        </p:txBody>
      </p:sp>
      <p:sp>
        <p:nvSpPr>
          <p:cNvPr id="39" name="テキスト ボックス 38">
            <a:extLst>
              <a:ext uri="{FF2B5EF4-FFF2-40B4-BE49-F238E27FC236}">
                <a16:creationId xmlns:a16="http://schemas.microsoft.com/office/drawing/2014/main" id="{91FD462B-1990-46F7-868B-B0C72205E25B}"/>
              </a:ext>
            </a:extLst>
          </p:cNvPr>
          <p:cNvSpPr txBox="1"/>
          <p:nvPr/>
        </p:nvSpPr>
        <p:spPr>
          <a:xfrm>
            <a:off x="7305029" y="6179934"/>
            <a:ext cx="1386209" cy="246221"/>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r>
              <a:rPr lang="ja-JP" altLang="en-US" sz="1600"/>
              <a:t>延焼火災</a:t>
            </a:r>
          </a:p>
        </p:txBody>
      </p:sp>
      <p:sp>
        <p:nvSpPr>
          <p:cNvPr id="53" name="テキスト ボックス 52">
            <a:extLst>
              <a:ext uri="{FF2B5EF4-FFF2-40B4-BE49-F238E27FC236}">
                <a16:creationId xmlns:a16="http://schemas.microsoft.com/office/drawing/2014/main" id="{2562C931-0704-44BE-A1A5-03E6B08CA0A8}"/>
              </a:ext>
            </a:extLst>
          </p:cNvPr>
          <p:cNvSpPr txBox="1"/>
          <p:nvPr/>
        </p:nvSpPr>
        <p:spPr>
          <a:xfrm>
            <a:off x="3498916" y="3226883"/>
            <a:ext cx="1378113" cy="246221"/>
          </a:xfrm>
          <a:prstGeom prst="rect">
            <a:avLst/>
          </a:prstGeom>
          <a:solidFill>
            <a:srgbClr val="FFFFFF">
              <a:alpha val="50196"/>
            </a:srgbClr>
          </a:solidFill>
        </p:spPr>
        <p:txBody>
          <a:bodyPr wrap="square" lIns="72000" tIns="0" rIns="72000" bIns="0">
            <a:spAutoFit/>
          </a:bodyPr>
          <a:lstStyle/>
          <a:p>
            <a:pPr algn="ctr">
              <a:defRPr/>
            </a:pPr>
            <a:r>
              <a:rPr lang="ja-JP" altLang="en-US" sz="1600">
                <a:solidFill>
                  <a:schemeClr val="tx1">
                    <a:lumMod val="75000"/>
                    <a:lumOff val="25000"/>
                  </a:schemeClr>
                </a:solidFill>
                <a:latin typeface="HGPｺﾞｼｯｸE" panose="020B0900000000000000" pitchFamily="50" charset="-128"/>
                <a:ea typeface="HGPｺﾞｼｯｸE" panose="020B0900000000000000" pitchFamily="50" charset="-128"/>
              </a:rPr>
              <a:t>土砂災害</a:t>
            </a:r>
          </a:p>
        </p:txBody>
      </p:sp>
      <p:sp>
        <p:nvSpPr>
          <p:cNvPr id="13" name="テキスト プレースホルダー 8">
            <a:extLst>
              <a:ext uri="{FF2B5EF4-FFF2-40B4-BE49-F238E27FC236}">
                <a16:creationId xmlns:a16="http://schemas.microsoft.com/office/drawing/2014/main" id="{896B4FC6-537D-4706-82FC-5BD84029B93A}"/>
              </a:ext>
            </a:extLst>
          </p:cNvPr>
          <p:cNvSpPr txBox="1">
            <a:spLocks noChangeArrowheads="1"/>
          </p:cNvSpPr>
          <p:nvPr/>
        </p:nvSpPr>
        <p:spPr>
          <a:xfrm>
            <a:off x="2392937" y="3536589"/>
            <a:ext cx="3590069" cy="2239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写真：総務省消防庁ホームページ</a:t>
            </a:r>
          </a:p>
        </p:txBody>
      </p:sp>
      <p:sp>
        <p:nvSpPr>
          <p:cNvPr id="16" name="テキスト プレースホルダー 8">
            <a:extLst>
              <a:ext uri="{FF2B5EF4-FFF2-40B4-BE49-F238E27FC236}">
                <a16:creationId xmlns:a16="http://schemas.microsoft.com/office/drawing/2014/main" id="{4AE9DA82-140A-4FB4-ACEF-699FC6824A3E}"/>
              </a:ext>
            </a:extLst>
          </p:cNvPr>
          <p:cNvSpPr txBox="1">
            <a:spLocks noChangeArrowheads="1"/>
          </p:cNvSpPr>
          <p:nvPr/>
        </p:nvSpPr>
        <p:spPr>
          <a:xfrm>
            <a:off x="6208993" y="6435844"/>
            <a:ext cx="3590070" cy="1946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写真：総務省消防庁ホームページ</a:t>
            </a:r>
          </a:p>
        </p:txBody>
      </p:sp>
      <p:sp>
        <p:nvSpPr>
          <p:cNvPr id="17" name="テキスト プレースホルダー 8">
            <a:extLst>
              <a:ext uri="{FF2B5EF4-FFF2-40B4-BE49-F238E27FC236}">
                <a16:creationId xmlns:a16="http://schemas.microsoft.com/office/drawing/2014/main" id="{5C3F1CC2-32DD-4504-8374-EFB4C2552D38}"/>
              </a:ext>
            </a:extLst>
          </p:cNvPr>
          <p:cNvSpPr txBox="1">
            <a:spLocks noChangeArrowheads="1"/>
          </p:cNvSpPr>
          <p:nvPr/>
        </p:nvSpPr>
        <p:spPr>
          <a:xfrm>
            <a:off x="6208995" y="3521706"/>
            <a:ext cx="3590069" cy="2239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写真：総務省消防庁ホームページ</a:t>
            </a:r>
          </a:p>
        </p:txBody>
      </p:sp>
      <p:sp>
        <p:nvSpPr>
          <p:cNvPr id="18" name="テキスト プレースホルダー 8">
            <a:extLst>
              <a:ext uri="{FF2B5EF4-FFF2-40B4-BE49-F238E27FC236}">
                <a16:creationId xmlns:a16="http://schemas.microsoft.com/office/drawing/2014/main" id="{718B1A6E-C3FA-441B-96A3-1154C406CB54}"/>
              </a:ext>
            </a:extLst>
          </p:cNvPr>
          <p:cNvSpPr txBox="1">
            <a:spLocks noChangeArrowheads="1"/>
          </p:cNvSpPr>
          <p:nvPr/>
        </p:nvSpPr>
        <p:spPr>
          <a:xfrm>
            <a:off x="2392936" y="6435844"/>
            <a:ext cx="3590070" cy="1946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写真：総務省消防庁ホームページ</a:t>
            </a:r>
          </a:p>
        </p:txBody>
      </p:sp>
      <p:sp>
        <p:nvSpPr>
          <p:cNvPr id="22" name="正方形/長方形 21">
            <a:extLst>
              <a:ext uri="{FF2B5EF4-FFF2-40B4-BE49-F238E27FC236}">
                <a16:creationId xmlns:a16="http://schemas.microsoft.com/office/drawing/2014/main" id="{B6DA0F83-5772-4CAB-A968-FE98A31F1F01}"/>
              </a:ext>
            </a:extLst>
          </p:cNvPr>
          <p:cNvSpPr/>
          <p:nvPr/>
        </p:nvSpPr>
        <p:spPr>
          <a:xfrm>
            <a:off x="1524000" y="3072170"/>
            <a:ext cx="9144000" cy="71366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HGPｺﾞｼｯｸE" panose="020B0900000000000000" pitchFamily="50" charset="-128"/>
                <a:ea typeface="HGPｺﾞｼｯｸE" panose="020B0900000000000000" pitchFamily="50" charset="-128"/>
              </a:rPr>
              <a:t>研修を行う地域で起こると考えられる被害事例をお選び下さい</a:t>
            </a:r>
          </a:p>
        </p:txBody>
      </p:sp>
      <p:sp>
        <p:nvSpPr>
          <p:cNvPr id="3" name="フッター プレースホルダー 2"/>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132137830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03827A5C-421A-4DD4-9F75-22EEF172B075}"/>
              </a:ext>
            </a:extLst>
          </p:cNvPr>
          <p:cNvGrpSpPr/>
          <p:nvPr/>
        </p:nvGrpSpPr>
        <p:grpSpPr>
          <a:xfrm>
            <a:off x="2374900" y="987690"/>
            <a:ext cx="7442203" cy="5515279"/>
            <a:chOff x="787192" y="987689"/>
            <a:chExt cx="7442203" cy="5515279"/>
          </a:xfrm>
        </p:grpSpPr>
        <p:pic>
          <p:nvPicPr>
            <p:cNvPr id="13" name="図 12">
              <a:extLst>
                <a:ext uri="{FF2B5EF4-FFF2-40B4-BE49-F238E27FC236}">
                  <a16:creationId xmlns:a16="http://schemas.microsoft.com/office/drawing/2014/main" id="{8ECE2C1E-C7C3-4B16-8A47-A367BA28836A}"/>
                </a:ext>
              </a:extLst>
            </p:cNvPr>
            <p:cNvPicPr>
              <a:picLocks/>
            </p:cNvPicPr>
            <p:nvPr/>
          </p:nvPicPr>
          <p:blipFill rotWithShape="1">
            <a:blip r:embed="rId3"/>
            <a:srcRect l="20593" t="33352" r="36331" b="15871"/>
            <a:stretch/>
          </p:blipFill>
          <p:spPr>
            <a:xfrm>
              <a:off x="4701395" y="987689"/>
              <a:ext cx="3528000" cy="2572360"/>
            </a:xfrm>
            <a:prstGeom prst="rect">
              <a:avLst/>
            </a:prstGeom>
          </p:spPr>
        </p:pic>
        <p:pic>
          <p:nvPicPr>
            <p:cNvPr id="14" name="図 13" descr="夜の街の風景&#10;&#10;自動的に生成された説明">
              <a:extLst>
                <a:ext uri="{FF2B5EF4-FFF2-40B4-BE49-F238E27FC236}">
                  <a16:creationId xmlns:a16="http://schemas.microsoft.com/office/drawing/2014/main" id="{B5B71F13-A5BB-405D-833E-B2FA57A49684}"/>
                </a:ext>
              </a:extLst>
            </p:cNvPr>
            <p:cNvPicPr>
              <a:picLocks/>
            </p:cNvPicPr>
            <p:nvPr/>
          </p:nvPicPr>
          <p:blipFill rotWithShape="1">
            <a:blip r:embed="rId4">
              <a:extLst>
                <a:ext uri="{28A0092B-C50C-407E-A947-70E740481C1C}">
                  <a14:useLocalDpi xmlns:a14="http://schemas.microsoft.com/office/drawing/2010/main" val="0"/>
                </a:ext>
              </a:extLst>
            </a:blip>
            <a:srcRect l="4110" r="4345"/>
            <a:stretch/>
          </p:blipFill>
          <p:spPr>
            <a:xfrm>
              <a:off x="787192" y="1008719"/>
              <a:ext cx="3528000" cy="2574000"/>
            </a:xfrm>
            <a:prstGeom prst="rect">
              <a:avLst/>
            </a:prstGeom>
          </p:spPr>
        </p:pic>
        <p:pic>
          <p:nvPicPr>
            <p:cNvPr id="15" name="図 14" descr="流し, 座る, 猫, ホワイト が含まれている画像&#10;&#10;自動的に生成された説明">
              <a:extLst>
                <a:ext uri="{FF2B5EF4-FFF2-40B4-BE49-F238E27FC236}">
                  <a16:creationId xmlns:a16="http://schemas.microsoft.com/office/drawing/2014/main" id="{7B060BDA-65BA-4A42-907F-05DA3377F0DC}"/>
                </a:ext>
              </a:extLst>
            </p:cNvPr>
            <p:cNvPicPr>
              <a:picLocks/>
            </p:cNvPicPr>
            <p:nvPr/>
          </p:nvPicPr>
          <p:blipFill rotWithShape="1">
            <a:blip r:embed="rId5">
              <a:extLst>
                <a:ext uri="{28A0092B-C50C-407E-A947-70E740481C1C}">
                  <a14:useLocalDpi xmlns:a14="http://schemas.microsoft.com/office/drawing/2010/main" val="0"/>
                </a:ext>
              </a:extLst>
            </a:blip>
            <a:srcRect l="5898" r="8173"/>
            <a:stretch/>
          </p:blipFill>
          <p:spPr>
            <a:xfrm>
              <a:off x="787192" y="3929241"/>
              <a:ext cx="3528000" cy="2572360"/>
            </a:xfrm>
            <a:prstGeom prst="rect">
              <a:avLst/>
            </a:prstGeom>
          </p:spPr>
        </p:pic>
        <p:pic>
          <p:nvPicPr>
            <p:cNvPr id="20" name="図 19">
              <a:extLst>
                <a:ext uri="{FF2B5EF4-FFF2-40B4-BE49-F238E27FC236}">
                  <a16:creationId xmlns:a16="http://schemas.microsoft.com/office/drawing/2014/main" id="{7FD12E92-E745-4E80-A7BA-7EF710EDA0E0}"/>
                </a:ext>
              </a:extLst>
            </p:cNvPr>
            <p:cNvPicPr>
              <a:picLocks/>
            </p:cNvPicPr>
            <p:nvPr/>
          </p:nvPicPr>
          <p:blipFill rotWithShape="1">
            <a:blip r:embed="rId6"/>
            <a:srcRect l="6774"/>
            <a:stretch/>
          </p:blipFill>
          <p:spPr>
            <a:xfrm>
              <a:off x="4701395" y="3927874"/>
              <a:ext cx="3528000" cy="2575094"/>
            </a:xfrm>
            <a:prstGeom prst="rect">
              <a:avLst/>
            </a:prstGeom>
            <a:ln>
              <a:solidFill>
                <a:schemeClr val="tx1">
                  <a:lumMod val="75000"/>
                  <a:lumOff val="25000"/>
                </a:schemeClr>
              </a:solidFill>
            </a:ln>
          </p:spPr>
        </p:pic>
      </p:grpSp>
      <p:sp>
        <p:nvSpPr>
          <p:cNvPr id="2" name="タイトル 1">
            <a:extLst>
              <a:ext uri="{FF2B5EF4-FFF2-40B4-BE49-F238E27FC236}">
                <a16:creationId xmlns:a16="http://schemas.microsoft.com/office/drawing/2014/main" id="{814183DE-2743-42DE-8D0C-C20234B775DB}"/>
              </a:ext>
            </a:extLst>
          </p:cNvPr>
          <p:cNvSpPr>
            <a:spLocks noGrp="1"/>
          </p:cNvSpPr>
          <p:nvPr>
            <p:ph type="title"/>
          </p:nvPr>
        </p:nvSpPr>
        <p:spPr>
          <a:xfrm>
            <a:off x="0" y="0"/>
            <a:ext cx="12192000" cy="650083"/>
          </a:xfrm>
          <a:solidFill>
            <a:srgbClr val="35A16B"/>
          </a:solidFill>
        </p:spPr>
        <p:txBody>
          <a:bodyPr>
            <a:normAutofit/>
          </a:bodyPr>
          <a:lstStyle/>
          <a:p>
            <a:r>
              <a:rPr lang="ja-JP" altLang="en-US" sz="3200" dirty="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地震の揺れによる被害と影響</a:t>
            </a:r>
            <a:endParaRPr kumimoji="1" lang="ja-JP" altLang="en-US" sz="3200" dirty="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4" name="スライド番号プレースホルダー 3">
            <a:extLst>
              <a:ext uri="{FF2B5EF4-FFF2-40B4-BE49-F238E27FC236}">
                <a16:creationId xmlns:a16="http://schemas.microsoft.com/office/drawing/2014/main" id="{6F320F18-6E0A-4F9B-BA5D-1AD068B9F009}"/>
              </a:ext>
            </a:extLst>
          </p:cNvPr>
          <p:cNvSpPr>
            <a:spLocks noGrp="1"/>
          </p:cNvSpPr>
          <p:nvPr>
            <p:ph type="sldNum" sz="quarter" idx="12"/>
          </p:nvPr>
        </p:nvSpPr>
        <p:spPr/>
        <p:txBody>
          <a:bodyPr/>
          <a:lstStyle/>
          <a:p>
            <a:r>
              <a:rPr kumimoji="1" lang="en-US" altLang="ja-JP" sz="1400" dirty="0"/>
              <a:t>15</a:t>
            </a:r>
            <a:endParaRPr kumimoji="1" lang="ja-JP" altLang="en-US" sz="1400" dirty="0"/>
          </a:p>
        </p:txBody>
      </p:sp>
      <p:sp>
        <p:nvSpPr>
          <p:cNvPr id="17" name="テキスト ボックス 16">
            <a:extLst>
              <a:ext uri="{FF2B5EF4-FFF2-40B4-BE49-F238E27FC236}">
                <a16:creationId xmlns:a16="http://schemas.microsoft.com/office/drawing/2014/main" id="{EBF32A9E-953D-41F1-A533-52867910A557}"/>
              </a:ext>
            </a:extLst>
          </p:cNvPr>
          <p:cNvSpPr txBox="1"/>
          <p:nvPr/>
        </p:nvSpPr>
        <p:spPr>
          <a:xfrm>
            <a:off x="7169886" y="3268676"/>
            <a:ext cx="1923525" cy="246221"/>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r>
              <a:rPr lang="ja-JP" altLang="en-US" sz="1600"/>
              <a:t>断水</a:t>
            </a:r>
            <a:r>
              <a:rPr lang="en-US" altLang="ja-JP" sz="1600"/>
              <a:t>/</a:t>
            </a:r>
            <a:r>
              <a:rPr lang="ja-JP" altLang="en-US" sz="1600"/>
              <a:t>ガス供給停止</a:t>
            </a:r>
          </a:p>
        </p:txBody>
      </p:sp>
      <p:sp>
        <p:nvSpPr>
          <p:cNvPr id="12" name="テキスト ボックス 11">
            <a:extLst>
              <a:ext uri="{FF2B5EF4-FFF2-40B4-BE49-F238E27FC236}">
                <a16:creationId xmlns:a16="http://schemas.microsoft.com/office/drawing/2014/main" id="{9D261E75-A62E-4A37-8E49-473D1B281135}"/>
              </a:ext>
            </a:extLst>
          </p:cNvPr>
          <p:cNvSpPr txBox="1"/>
          <p:nvPr/>
        </p:nvSpPr>
        <p:spPr>
          <a:xfrm>
            <a:off x="3760312" y="3287456"/>
            <a:ext cx="757174" cy="246221"/>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r>
              <a:rPr lang="ja-JP" altLang="en-US" sz="1600"/>
              <a:t>停電</a:t>
            </a:r>
          </a:p>
        </p:txBody>
      </p:sp>
      <p:sp>
        <p:nvSpPr>
          <p:cNvPr id="29" name="テキスト ボックス 28">
            <a:extLst>
              <a:ext uri="{FF2B5EF4-FFF2-40B4-BE49-F238E27FC236}">
                <a16:creationId xmlns:a16="http://schemas.microsoft.com/office/drawing/2014/main" id="{D5D65E71-DC81-4CF9-BCB2-F390622E0EA1}"/>
              </a:ext>
            </a:extLst>
          </p:cNvPr>
          <p:cNvSpPr txBox="1"/>
          <p:nvPr/>
        </p:nvSpPr>
        <p:spPr>
          <a:xfrm>
            <a:off x="6572279" y="6187188"/>
            <a:ext cx="2961647" cy="246221"/>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r>
              <a:rPr lang="ja-JP" altLang="en-US" sz="1600"/>
              <a:t>電話使用不可</a:t>
            </a:r>
            <a:r>
              <a:rPr lang="en-US" altLang="ja-JP" sz="1600"/>
              <a:t>/</a:t>
            </a:r>
            <a:r>
              <a:rPr lang="ja-JP" altLang="en-US" sz="1600"/>
              <a:t>ネット使用不可</a:t>
            </a:r>
          </a:p>
        </p:txBody>
      </p:sp>
      <p:sp>
        <p:nvSpPr>
          <p:cNvPr id="35" name="テキスト ボックス 34">
            <a:extLst>
              <a:ext uri="{FF2B5EF4-FFF2-40B4-BE49-F238E27FC236}">
                <a16:creationId xmlns:a16="http://schemas.microsoft.com/office/drawing/2014/main" id="{328926D2-61A2-4519-A7A8-B04F5AD647A8}"/>
              </a:ext>
            </a:extLst>
          </p:cNvPr>
          <p:cNvSpPr txBox="1"/>
          <p:nvPr/>
        </p:nvSpPr>
        <p:spPr>
          <a:xfrm>
            <a:off x="3319298" y="6188068"/>
            <a:ext cx="1639203" cy="246221"/>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r>
              <a:rPr lang="ja-JP" altLang="en-US" sz="1600"/>
              <a:t>下水道使用不可</a:t>
            </a:r>
          </a:p>
        </p:txBody>
      </p:sp>
      <p:sp>
        <p:nvSpPr>
          <p:cNvPr id="16" name="テキスト プレースホルダー 8">
            <a:extLst>
              <a:ext uri="{FF2B5EF4-FFF2-40B4-BE49-F238E27FC236}">
                <a16:creationId xmlns:a16="http://schemas.microsoft.com/office/drawing/2014/main" id="{F08D169A-5651-4417-B80F-157F0FDF81BA}"/>
              </a:ext>
            </a:extLst>
          </p:cNvPr>
          <p:cNvSpPr txBox="1">
            <a:spLocks noChangeArrowheads="1"/>
          </p:cNvSpPr>
          <p:nvPr/>
        </p:nvSpPr>
        <p:spPr>
          <a:xfrm>
            <a:off x="2392937" y="3582856"/>
            <a:ext cx="3509963" cy="20910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写真：多摩市ホームページ</a:t>
            </a:r>
          </a:p>
        </p:txBody>
      </p:sp>
      <p:sp>
        <p:nvSpPr>
          <p:cNvPr id="18" name="テキスト プレースホルダー 8">
            <a:extLst>
              <a:ext uri="{FF2B5EF4-FFF2-40B4-BE49-F238E27FC236}">
                <a16:creationId xmlns:a16="http://schemas.microsoft.com/office/drawing/2014/main" id="{C0BB8A45-10ED-423D-A0F4-C8578E72801D}"/>
              </a:ext>
            </a:extLst>
          </p:cNvPr>
          <p:cNvSpPr txBox="1">
            <a:spLocks noChangeArrowheads="1"/>
          </p:cNvSpPr>
          <p:nvPr/>
        </p:nvSpPr>
        <p:spPr>
          <a:xfrm>
            <a:off x="6289102" y="6480799"/>
            <a:ext cx="3509961" cy="1946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写真：内閣府 防災情報のページ</a:t>
            </a:r>
          </a:p>
        </p:txBody>
      </p:sp>
      <p:sp>
        <p:nvSpPr>
          <p:cNvPr id="19" name="テキスト プレースホルダー 8">
            <a:extLst>
              <a:ext uri="{FF2B5EF4-FFF2-40B4-BE49-F238E27FC236}">
                <a16:creationId xmlns:a16="http://schemas.microsoft.com/office/drawing/2014/main" id="{BA385A66-72D2-452F-83EF-8C7DD1365505}"/>
              </a:ext>
            </a:extLst>
          </p:cNvPr>
          <p:cNvSpPr txBox="1">
            <a:spLocks noChangeArrowheads="1"/>
          </p:cNvSpPr>
          <p:nvPr/>
        </p:nvSpPr>
        <p:spPr>
          <a:xfrm>
            <a:off x="6289103" y="3567972"/>
            <a:ext cx="3509961" cy="22398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写真：総務省消防庁ホームページ</a:t>
            </a:r>
          </a:p>
        </p:txBody>
      </p:sp>
      <p:sp>
        <p:nvSpPr>
          <p:cNvPr id="21" name="テキスト プレースホルダー 8">
            <a:extLst>
              <a:ext uri="{FF2B5EF4-FFF2-40B4-BE49-F238E27FC236}">
                <a16:creationId xmlns:a16="http://schemas.microsoft.com/office/drawing/2014/main" id="{214A08F4-E0F4-45B4-9C30-6193E08E5DE4}"/>
              </a:ext>
            </a:extLst>
          </p:cNvPr>
          <p:cNvSpPr txBox="1">
            <a:spLocks noChangeArrowheads="1"/>
          </p:cNvSpPr>
          <p:nvPr/>
        </p:nvSpPr>
        <p:spPr>
          <a:xfrm>
            <a:off x="2374899" y="6485018"/>
            <a:ext cx="3528001" cy="1946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写真：国土交通省ホームページ</a:t>
            </a:r>
          </a:p>
        </p:txBody>
      </p:sp>
      <p:sp>
        <p:nvSpPr>
          <p:cNvPr id="27" name="正方形/長方形 26">
            <a:extLst>
              <a:ext uri="{FF2B5EF4-FFF2-40B4-BE49-F238E27FC236}">
                <a16:creationId xmlns:a16="http://schemas.microsoft.com/office/drawing/2014/main" id="{A73C7667-F92B-4ADA-A59E-CFA19770D808}"/>
              </a:ext>
            </a:extLst>
          </p:cNvPr>
          <p:cNvSpPr/>
          <p:nvPr/>
        </p:nvSpPr>
        <p:spPr>
          <a:xfrm>
            <a:off x="1524000" y="3072170"/>
            <a:ext cx="9144000" cy="71366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HGPｺﾞｼｯｸE" panose="020B0900000000000000" pitchFamily="50" charset="-128"/>
                <a:ea typeface="HGPｺﾞｼｯｸE" panose="020B0900000000000000" pitchFamily="50" charset="-128"/>
              </a:rPr>
              <a:t>研修を行う地域で起こると考えられる被害事例をお選び下さい</a:t>
            </a: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41922610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7E8019D-5A5E-43AA-B3BB-6CD89776671C}"/>
              </a:ext>
            </a:extLst>
          </p:cNvPr>
          <p:cNvSpPr>
            <a:spLocks noGrp="1"/>
          </p:cNvSpPr>
          <p:nvPr>
            <p:ph type="sldNum" sz="quarter" idx="12"/>
          </p:nvPr>
        </p:nvSpPr>
        <p:spPr/>
        <p:txBody>
          <a:bodyPr/>
          <a:lstStyle/>
          <a:p>
            <a:r>
              <a:rPr kumimoji="1" lang="en-US" altLang="ja-JP" sz="1400" dirty="0"/>
              <a:t>16</a:t>
            </a:r>
            <a:endParaRPr kumimoji="1" lang="ja-JP" altLang="en-US" sz="1400" dirty="0"/>
          </a:p>
        </p:txBody>
      </p:sp>
      <p:grpSp>
        <p:nvGrpSpPr>
          <p:cNvPr id="3" name="グループ化 2">
            <a:extLst>
              <a:ext uri="{FF2B5EF4-FFF2-40B4-BE49-F238E27FC236}">
                <a16:creationId xmlns:a16="http://schemas.microsoft.com/office/drawing/2014/main" id="{81821326-65B3-4409-B262-99CE76E9D211}"/>
              </a:ext>
            </a:extLst>
          </p:cNvPr>
          <p:cNvGrpSpPr/>
          <p:nvPr/>
        </p:nvGrpSpPr>
        <p:grpSpPr>
          <a:xfrm>
            <a:off x="2088221" y="1519523"/>
            <a:ext cx="7428965" cy="4141048"/>
            <a:chOff x="432335" y="1144932"/>
            <a:chExt cx="7596975" cy="4141048"/>
          </a:xfrm>
        </p:grpSpPr>
        <p:sp>
          <p:nvSpPr>
            <p:cNvPr id="5" name="四角形: 角を丸くする 4">
              <a:extLst>
                <a:ext uri="{FF2B5EF4-FFF2-40B4-BE49-F238E27FC236}">
                  <a16:creationId xmlns:a16="http://schemas.microsoft.com/office/drawing/2014/main" id="{C6027D71-137B-4D89-AD94-059CF63A5526}"/>
                </a:ext>
              </a:extLst>
            </p:cNvPr>
            <p:cNvSpPr/>
            <p:nvPr/>
          </p:nvSpPr>
          <p:spPr>
            <a:xfrm>
              <a:off x="1486994" y="1144933"/>
              <a:ext cx="6542316" cy="4141047"/>
            </a:xfrm>
            <a:prstGeom prst="roundRect">
              <a:avLst>
                <a:gd name="adj" fmla="val 16094"/>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3600" dirty="0">
                  <a:solidFill>
                    <a:schemeClr val="tx1">
                      <a:lumMod val="75000"/>
                      <a:lumOff val="25000"/>
                    </a:schemeClr>
                  </a:solidFill>
                  <a:latin typeface="HGPｺﾞｼｯｸE" panose="020B0900000000000000" pitchFamily="50" charset="-128"/>
                  <a:ea typeface="HGPｺﾞｼｯｸE" panose="020B0900000000000000" pitchFamily="50" charset="-128"/>
                </a:rPr>
                <a:t>＜風水害＞</a:t>
              </a:r>
              <a:endParaRPr lang="en-US" altLang="ja-JP" sz="36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algn="ctr">
                <a:lnSpc>
                  <a:spcPct val="150000"/>
                </a:lnSpc>
              </a:pPr>
              <a:r>
                <a:rPr lang="ja-JP" altLang="en-US" sz="3600" dirty="0">
                  <a:solidFill>
                    <a:schemeClr val="tx1">
                      <a:lumMod val="75000"/>
                      <a:lumOff val="25000"/>
                    </a:schemeClr>
                  </a:solidFill>
                  <a:latin typeface="HGPｺﾞｼｯｸE" panose="020B0900000000000000" pitchFamily="50" charset="-128"/>
                  <a:ea typeface="HGPｺﾞｼｯｸE" panose="020B0900000000000000" pitchFamily="50" charset="-128"/>
                </a:rPr>
                <a:t>皆さんが住む地域には</a:t>
              </a:r>
            </a:p>
            <a:p>
              <a:pPr algn="ctr">
                <a:lnSpc>
                  <a:spcPct val="150000"/>
                </a:lnSpc>
              </a:pPr>
              <a:r>
                <a:rPr lang="ja-JP" altLang="en-US" sz="3600" dirty="0">
                  <a:solidFill>
                    <a:schemeClr val="tx1">
                      <a:lumMod val="75000"/>
                      <a:lumOff val="25000"/>
                    </a:schemeClr>
                  </a:solidFill>
                  <a:latin typeface="HGPｺﾞｼｯｸE" panose="020B0900000000000000" pitchFamily="50" charset="-128"/>
                  <a:ea typeface="HGPｺﾞｼｯｸE" panose="020B0900000000000000" pitchFamily="50" charset="-128"/>
                </a:rPr>
                <a:t>どのような被害が想定されて</a:t>
              </a:r>
              <a:endParaRPr lang="en-US" altLang="ja-JP" sz="36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algn="ctr">
                <a:lnSpc>
                  <a:spcPct val="150000"/>
                </a:lnSpc>
              </a:pPr>
              <a:r>
                <a:rPr lang="ja-JP" altLang="en-US" sz="3600" dirty="0">
                  <a:solidFill>
                    <a:schemeClr val="tx1">
                      <a:lumMod val="75000"/>
                      <a:lumOff val="25000"/>
                    </a:schemeClr>
                  </a:solidFill>
                  <a:latin typeface="HGPｺﾞｼｯｸE" panose="020B0900000000000000" pitchFamily="50" charset="-128"/>
                  <a:ea typeface="HGPｺﾞｼｯｸE" panose="020B0900000000000000" pitchFamily="50" charset="-128"/>
                </a:rPr>
                <a:t>いるでしょうか？</a:t>
              </a:r>
            </a:p>
          </p:txBody>
        </p:sp>
        <p:sp>
          <p:nvSpPr>
            <p:cNvPr id="2" name="直角三角形 1">
              <a:extLst>
                <a:ext uri="{FF2B5EF4-FFF2-40B4-BE49-F238E27FC236}">
                  <a16:creationId xmlns:a16="http://schemas.microsoft.com/office/drawing/2014/main" id="{02E3BFED-6107-4E75-A6C3-D06AAF8D1256}"/>
                </a:ext>
              </a:extLst>
            </p:cNvPr>
            <p:cNvSpPr/>
            <p:nvPr/>
          </p:nvSpPr>
          <p:spPr>
            <a:xfrm flipH="1" flipV="1">
              <a:off x="432335" y="1144932"/>
              <a:ext cx="1745673" cy="1706332"/>
            </a:xfrm>
            <a:prstGeom prst="rtTriangl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endParaRPr lang="ja-JP" altLang="en-US" sz="36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grpSp>
      <p:sp>
        <p:nvSpPr>
          <p:cNvPr id="8" name="正方形/長方形 7">
            <a:extLst>
              <a:ext uri="{FF2B5EF4-FFF2-40B4-BE49-F238E27FC236}">
                <a16:creationId xmlns:a16="http://schemas.microsoft.com/office/drawing/2014/main" id="{1A7E8DE0-892D-4AC8-908D-117CA14B108A}"/>
              </a:ext>
            </a:extLst>
          </p:cNvPr>
          <p:cNvSpPr/>
          <p:nvPr/>
        </p:nvSpPr>
        <p:spPr>
          <a:xfrm>
            <a:off x="9211734" y="287868"/>
            <a:ext cx="1049867" cy="372533"/>
          </a:xfrm>
          <a:prstGeom prst="rect">
            <a:avLst/>
          </a:prstGeom>
          <a:solidFill>
            <a:srgbClr val="FFFF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lumMod val="65000"/>
                    <a:lumOff val="35000"/>
                  </a:schemeClr>
                </a:solidFill>
                <a:latin typeface="HGPｺﾞｼｯｸE" panose="020B0900000000000000" pitchFamily="50" charset="-128"/>
                <a:ea typeface="HGPｺﾞｼｯｸE" panose="020B0900000000000000" pitchFamily="50" charset="-128"/>
              </a:rPr>
              <a:t>35</a:t>
            </a:r>
            <a:r>
              <a:rPr lang="ja-JP" altLang="en-US" dirty="0">
                <a:solidFill>
                  <a:schemeClr val="tx1">
                    <a:lumMod val="65000"/>
                    <a:lumOff val="35000"/>
                  </a:schemeClr>
                </a:solidFill>
                <a:latin typeface="HGPｺﾞｼｯｸE" panose="020B0900000000000000" pitchFamily="50" charset="-128"/>
                <a:ea typeface="HGPｺﾞｼｯｸE" panose="020B0900000000000000" pitchFamily="50" charset="-128"/>
              </a:rPr>
              <a:t>分</a:t>
            </a:r>
          </a:p>
        </p:txBody>
      </p:sp>
      <p:sp>
        <p:nvSpPr>
          <p:cNvPr id="9" name="正方形/長方形 8">
            <a:extLst>
              <a:ext uri="{FF2B5EF4-FFF2-40B4-BE49-F238E27FC236}">
                <a16:creationId xmlns:a16="http://schemas.microsoft.com/office/drawing/2014/main" id="{3DAEDC3B-DB41-4FD1-B930-6F8CBF2C6485}"/>
              </a:ext>
            </a:extLst>
          </p:cNvPr>
          <p:cNvSpPr/>
          <p:nvPr/>
        </p:nvSpPr>
        <p:spPr>
          <a:xfrm>
            <a:off x="7315064" y="287868"/>
            <a:ext cx="1762642" cy="372533"/>
          </a:xfrm>
          <a:prstGeom prst="rect">
            <a:avLst/>
          </a:prstGeom>
          <a:solidFill>
            <a:srgbClr val="FFCC66"/>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000" dirty="0">
                <a:solidFill>
                  <a:schemeClr val="tx1">
                    <a:lumMod val="65000"/>
                    <a:lumOff val="35000"/>
                  </a:schemeClr>
                </a:solidFill>
                <a:latin typeface="HGPｺﾞｼｯｸE" panose="020B0900000000000000" pitchFamily="50" charset="-128"/>
                <a:ea typeface="HGPｺﾞｼｯｸE" panose="020B0900000000000000" pitchFamily="50" charset="-128"/>
              </a:rPr>
              <a:t>ワークショップ</a:t>
            </a:r>
          </a:p>
        </p:txBody>
      </p:sp>
      <p:sp>
        <p:nvSpPr>
          <p:cNvPr id="10" name="正方形/長方形 9">
            <a:extLst>
              <a:ext uri="{FF2B5EF4-FFF2-40B4-BE49-F238E27FC236}">
                <a16:creationId xmlns:a16="http://schemas.microsoft.com/office/drawing/2014/main" id="{2E33CE15-06CA-4636-B537-4BF0CD518EC1}"/>
              </a:ext>
            </a:extLst>
          </p:cNvPr>
          <p:cNvSpPr/>
          <p:nvPr/>
        </p:nvSpPr>
        <p:spPr>
          <a:xfrm>
            <a:off x="1524000" y="5032606"/>
            <a:ext cx="9144000" cy="1825394"/>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a:solidFill>
                  <a:schemeClr val="tx1"/>
                </a:solidFill>
                <a:latin typeface="HGPｺﾞｼｯｸE" panose="020B0900000000000000" pitchFamily="50" charset="-128"/>
                <a:ea typeface="HGPｺﾞｼｯｸE" panose="020B0900000000000000" pitchFamily="50" charset="-128"/>
              </a:rPr>
              <a:t>「地震災害」と「風水害」の２種類がありますので、研修を行う方が、地域の実情に合わせて、適宜選択してご利用下さい。</a:t>
            </a:r>
            <a:endParaRPr lang="en-US" altLang="ja-JP" sz="2400" dirty="0">
              <a:solidFill>
                <a:schemeClr val="tx1"/>
              </a:solidFill>
              <a:latin typeface="HGPｺﾞｼｯｸE" panose="020B0900000000000000" pitchFamily="50" charset="-128"/>
              <a:ea typeface="HGPｺﾞｼｯｸE" panose="020B0900000000000000" pitchFamily="50" charset="-128"/>
            </a:endParaRPr>
          </a:p>
          <a:p>
            <a:r>
              <a:rPr lang="ja-JP" altLang="en-US" sz="2400" dirty="0">
                <a:solidFill>
                  <a:schemeClr val="tx1"/>
                </a:solidFill>
                <a:latin typeface="HGPｺﾞｼｯｸE" panose="020B0900000000000000" pitchFamily="50" charset="-128"/>
                <a:ea typeface="HGPｺﾞｼｯｸE" panose="020B0900000000000000" pitchFamily="50" charset="-128"/>
              </a:rPr>
              <a:t>また、研修会の受講者や規模にあわせて、市町村単位・町内会単位・小学校区単位などワークショップで考えてもらう対象地域を決めてください。</a:t>
            </a:r>
          </a:p>
        </p:txBody>
      </p:sp>
      <p:sp>
        <p:nvSpPr>
          <p:cNvPr id="6" name="フッター プレースホルダー 5"/>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6474312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四角形: 角を丸くする 5">
            <a:extLst>
              <a:ext uri="{FF2B5EF4-FFF2-40B4-BE49-F238E27FC236}">
                <a16:creationId xmlns:a16="http://schemas.microsoft.com/office/drawing/2014/main" id="{10BCA073-86ED-4745-A267-8F559899C15B}"/>
              </a:ext>
            </a:extLst>
          </p:cNvPr>
          <p:cNvSpPr/>
          <p:nvPr/>
        </p:nvSpPr>
        <p:spPr>
          <a:xfrm>
            <a:off x="2758440" y="3441189"/>
            <a:ext cx="6907876" cy="2654419"/>
          </a:xfrm>
          <a:prstGeom prst="roundRect">
            <a:avLst/>
          </a:prstGeom>
          <a:solidFill>
            <a:schemeClr val="bg1"/>
          </a:solidFill>
          <a:ln w="38100">
            <a:solidFill>
              <a:srgbClr val="35A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3F05CA02-5E42-4BD3-8375-AB1FCF1DB287}"/>
              </a:ext>
            </a:extLst>
          </p:cNvPr>
          <p:cNvSpPr>
            <a:spLocks noGrp="1"/>
          </p:cNvSpPr>
          <p:nvPr>
            <p:ph type="title"/>
          </p:nvPr>
        </p:nvSpPr>
        <p:spPr>
          <a:xfrm>
            <a:off x="1745532" y="1812118"/>
            <a:ext cx="8482719" cy="960889"/>
          </a:xfrm>
        </p:spPr>
        <p:txBody>
          <a:bodyPr>
            <a:noAutofit/>
          </a:bodyPr>
          <a:lstStyle/>
          <a:p>
            <a:r>
              <a:rPr lang="ja-JP" altLang="en-US" sz="4000" dirty="0">
                <a:solidFill>
                  <a:schemeClr val="tx1">
                    <a:lumMod val="75000"/>
                    <a:lumOff val="25000"/>
                  </a:schemeClr>
                </a:solidFill>
                <a:latin typeface="HGPｺﾞｼｯｸE"/>
                <a:ea typeface="HGPｺﾞｼｯｸE"/>
              </a:rPr>
              <a:t>防災リーダーの役割</a:t>
            </a:r>
            <a:r>
              <a:rPr lang="en-US" altLang="ja-JP" sz="4000" dirty="0">
                <a:solidFill>
                  <a:schemeClr val="tx1">
                    <a:lumMod val="75000"/>
                    <a:lumOff val="25000"/>
                  </a:schemeClr>
                </a:solidFill>
                <a:latin typeface="HGPｺﾞｼｯｸE"/>
                <a:ea typeface="HGPｺﾞｼｯｸE"/>
              </a:rPr>
              <a:t>/</a:t>
            </a:r>
            <a:r>
              <a:rPr lang="ja-JP" altLang="en-US" sz="4000" dirty="0">
                <a:solidFill>
                  <a:schemeClr val="tx1">
                    <a:lumMod val="75000"/>
                    <a:lumOff val="25000"/>
                  </a:schemeClr>
                </a:solidFill>
                <a:latin typeface="HGPｺﾞｼｯｸE"/>
                <a:ea typeface="HGPｺﾞｼｯｸE"/>
              </a:rPr>
              <a:t>住民</a:t>
            </a:r>
            <a:br>
              <a:rPr lang="ja-JP" altLang="en-US" sz="4000" dirty="0">
                <a:solidFill>
                  <a:schemeClr val="tx1">
                    <a:lumMod val="75000"/>
                    <a:lumOff val="25000"/>
                  </a:schemeClr>
                </a:solidFill>
                <a:latin typeface="HGPｺﾞｼｯｸE"/>
                <a:ea typeface="HGPｺﾞｼｯｸE"/>
              </a:rPr>
            </a:br>
            <a:r>
              <a:rPr lang="ja-JP" altLang="en-US" sz="4000" dirty="0">
                <a:solidFill>
                  <a:schemeClr val="tx1">
                    <a:lumMod val="75000"/>
                    <a:lumOff val="25000"/>
                  </a:schemeClr>
                </a:solidFill>
                <a:latin typeface="HGPｺﾞｼｯｸE"/>
                <a:ea typeface="HGPｺﾞｼｯｸE"/>
              </a:rPr>
              <a:t>(構成員)の自助意識を高めるには</a:t>
            </a:r>
            <a:endParaRPr lang="ja-JP" altLang="en-US" sz="40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3" name="正方形/長方形 2">
            <a:extLst>
              <a:ext uri="{FF2B5EF4-FFF2-40B4-BE49-F238E27FC236}">
                <a16:creationId xmlns:a16="http://schemas.microsoft.com/office/drawing/2014/main" id="{95A81B4A-9519-4B31-95F7-349F2404619F}"/>
              </a:ext>
            </a:extLst>
          </p:cNvPr>
          <p:cNvSpPr/>
          <p:nvPr/>
        </p:nvSpPr>
        <p:spPr>
          <a:xfrm>
            <a:off x="2758440" y="3935757"/>
            <a:ext cx="6675120" cy="1446550"/>
          </a:xfrm>
          <a:prstGeom prst="rect">
            <a:avLst/>
          </a:prstGeom>
        </p:spPr>
        <p:txBody>
          <a:bodyPr wrap="square">
            <a:spAutoFit/>
          </a:bodyPr>
          <a:lstStyle/>
          <a:p>
            <a:pPr algn="ctr"/>
            <a:r>
              <a:rPr lang="ja-JP" altLang="en-US" sz="4400" dirty="0">
                <a:solidFill>
                  <a:schemeClr val="tx1">
                    <a:lumMod val="75000"/>
                    <a:lumOff val="25000"/>
                  </a:schemeClr>
                </a:solidFill>
                <a:latin typeface="HGPｺﾞｼｯｸE" panose="020B0900000000000000" pitchFamily="50" charset="-128"/>
                <a:ea typeface="HGPｺﾞｼｯｸE" panose="020B0900000000000000" pitchFamily="50" charset="-128"/>
              </a:rPr>
              <a:t>地域の災害発生のおそれと</a:t>
            </a:r>
            <a:endParaRPr lang="en-US" altLang="ja-JP" sz="44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algn="ctr"/>
            <a:r>
              <a:rPr lang="ja-JP" altLang="en-US" sz="4400" dirty="0">
                <a:solidFill>
                  <a:schemeClr val="tx1">
                    <a:lumMod val="75000"/>
                    <a:lumOff val="25000"/>
                  </a:schemeClr>
                </a:solidFill>
                <a:latin typeface="HGPｺﾞｼｯｸE" panose="020B0900000000000000" pitchFamily="50" charset="-128"/>
                <a:ea typeface="HGPｺﾞｼｯｸE" panose="020B0900000000000000" pitchFamily="50" charset="-128"/>
              </a:rPr>
              <a:t>自主防災活動の必要性</a:t>
            </a:r>
          </a:p>
        </p:txBody>
      </p:sp>
    </p:spTree>
    <p:extLst>
      <p:ext uri="{BB962C8B-B14F-4D97-AF65-F5344CB8AC3E}">
        <p14:creationId xmlns:p14="http://schemas.microsoft.com/office/powerpoint/2010/main" val="37970872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a:extLst>
              <a:ext uri="{FF2B5EF4-FFF2-40B4-BE49-F238E27FC236}">
                <a16:creationId xmlns:a16="http://schemas.microsoft.com/office/drawing/2014/main" id="{CF96B42B-2F84-4401-B734-6A806D96C3BE}"/>
              </a:ext>
            </a:extLst>
          </p:cNvPr>
          <p:cNvSpPr/>
          <p:nvPr/>
        </p:nvSpPr>
        <p:spPr>
          <a:xfrm>
            <a:off x="2092554" y="3318793"/>
            <a:ext cx="4689059" cy="3124057"/>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t"/>
          <a:lstStyle/>
          <a:p>
            <a:pPr marL="514350" indent="-514350">
              <a:spcAft>
                <a:spcPts val="600"/>
              </a:spcAft>
              <a:buFont typeface="+mj-ea"/>
              <a:buAutoNum type="circleNumDbPlain"/>
            </a:pPr>
            <a:r>
              <a:rPr lang="ja-JP" altLang="en-US" sz="2400" dirty="0">
                <a:solidFill>
                  <a:schemeClr val="tx1">
                    <a:lumMod val="75000"/>
                    <a:lumOff val="25000"/>
                  </a:schemeClr>
                </a:solidFill>
                <a:latin typeface="HGPｺﾞｼｯｸE" panose="020B0900000000000000" pitchFamily="50" charset="-128"/>
                <a:ea typeface="HGPｺﾞｼｯｸE" panose="020B0900000000000000" pitchFamily="50" charset="-128"/>
              </a:rPr>
              <a:t>河川氾濫による洪水の可能性は？　水の深さは？</a:t>
            </a:r>
            <a:endParaRPr lang="en-US" altLang="ja-JP" sz="24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514350" indent="-514350">
              <a:spcAft>
                <a:spcPts val="600"/>
              </a:spcAft>
              <a:buFont typeface="+mj-ea"/>
              <a:buAutoNum type="circleNumDbPlain"/>
            </a:pPr>
            <a:r>
              <a:rPr lang="ja-JP" altLang="en-US" sz="2400" dirty="0">
                <a:solidFill>
                  <a:schemeClr val="tx1">
                    <a:lumMod val="75000"/>
                    <a:lumOff val="25000"/>
                  </a:schemeClr>
                </a:solidFill>
                <a:latin typeface="HGPｺﾞｼｯｸE" panose="020B0900000000000000" pitchFamily="50" charset="-128"/>
                <a:ea typeface="HGPｺﾞｼｯｸE" panose="020B0900000000000000" pitchFamily="50" charset="-128"/>
              </a:rPr>
              <a:t>土砂災害の可能性は？</a:t>
            </a:r>
            <a:endParaRPr lang="en-US" altLang="ja-JP" sz="24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514350" indent="-514350">
              <a:spcAft>
                <a:spcPts val="600"/>
              </a:spcAft>
              <a:buFont typeface="+mj-ea"/>
              <a:buAutoNum type="circleNumDbPlain"/>
            </a:pPr>
            <a:r>
              <a:rPr lang="ja-JP" altLang="en-US" sz="2400" dirty="0">
                <a:solidFill>
                  <a:schemeClr val="tx1">
                    <a:lumMod val="75000"/>
                    <a:lumOff val="25000"/>
                  </a:schemeClr>
                </a:solidFill>
                <a:latin typeface="HGPｺﾞｼｯｸE" panose="020B0900000000000000" pitchFamily="50" charset="-128"/>
                <a:ea typeface="HGPｺﾞｼｯｸE" panose="020B0900000000000000" pitchFamily="50" charset="-128"/>
              </a:rPr>
              <a:t>高潮の可能性は？</a:t>
            </a:r>
            <a:endParaRPr lang="en-US" altLang="ja-JP" sz="24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514350" indent="-514350">
              <a:spcAft>
                <a:spcPts val="600"/>
              </a:spcAft>
              <a:buFont typeface="+mj-ea"/>
              <a:buAutoNum type="circleNumDbPlain"/>
            </a:pPr>
            <a:r>
              <a:rPr lang="ja-JP" altLang="en-US" sz="2400" dirty="0">
                <a:solidFill>
                  <a:schemeClr val="tx1">
                    <a:lumMod val="75000"/>
                    <a:lumOff val="25000"/>
                  </a:schemeClr>
                </a:solidFill>
                <a:latin typeface="HGPｺﾞｼｯｸE" panose="020B0900000000000000" pitchFamily="50" charset="-128"/>
                <a:ea typeface="HGPｺﾞｼｯｸE" panose="020B0900000000000000" pitchFamily="50" charset="-128"/>
              </a:rPr>
              <a:t>その他、気づいた被害等</a:t>
            </a:r>
            <a:endParaRPr lang="en-US" altLang="ja-JP" sz="24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800100" lvl="1" indent="-342900">
              <a:spcAft>
                <a:spcPts val="600"/>
              </a:spcAft>
              <a:buFont typeface="Wingdings" panose="05000000000000000000" pitchFamily="2" charset="2"/>
              <a:buChar char="ü"/>
            </a:pPr>
            <a:r>
              <a:rPr lang="ja-JP" altLang="en-US" dirty="0">
                <a:solidFill>
                  <a:schemeClr val="tx1">
                    <a:lumMod val="75000"/>
                    <a:lumOff val="25000"/>
                  </a:schemeClr>
                </a:solidFill>
                <a:latin typeface="HGPｺﾞｼｯｸE" panose="020B0900000000000000" pitchFamily="50" charset="-128"/>
                <a:ea typeface="HGPｺﾞｼｯｸE" panose="020B0900000000000000" pitchFamily="50" charset="-128"/>
              </a:rPr>
              <a:t>強風による建物の損壊</a:t>
            </a:r>
            <a:endParaRPr lang="en-US" altLang="ja-JP"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971550" lvl="1" indent="-514350">
              <a:spcAft>
                <a:spcPts val="600"/>
              </a:spcAft>
              <a:buFont typeface="Wingdings" panose="05000000000000000000" pitchFamily="2" charset="2"/>
              <a:buChar char="ü"/>
            </a:pPr>
            <a:endParaRPr lang="ja-JP" altLang="en-US" dirty="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25" name="タイトル 3">
            <a:extLst>
              <a:ext uri="{FF2B5EF4-FFF2-40B4-BE49-F238E27FC236}">
                <a16:creationId xmlns:a16="http://schemas.microsoft.com/office/drawing/2014/main" id="{A0D2E583-5C72-42BC-86AF-A5C869AF65FC}"/>
              </a:ext>
            </a:extLst>
          </p:cNvPr>
          <p:cNvSpPr txBox="1">
            <a:spLocks/>
          </p:cNvSpPr>
          <p:nvPr/>
        </p:nvSpPr>
        <p:spPr>
          <a:xfrm>
            <a:off x="2543909" y="137623"/>
            <a:ext cx="7112977" cy="650083"/>
          </a:xfrm>
          <a:prstGeom prst="rect">
            <a:avLst/>
          </a:prstGeom>
        </p:spPr>
        <p:txBody>
          <a:bodyP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200">
                <a:solidFill>
                  <a:schemeClr val="tx1">
                    <a:lumMod val="75000"/>
                    <a:lumOff val="25000"/>
                  </a:schemeClr>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風水害における地域の危険の整理</a:t>
            </a:r>
          </a:p>
        </p:txBody>
      </p:sp>
      <p:sp>
        <p:nvSpPr>
          <p:cNvPr id="29" name="スライド番号プレースホルダー 1">
            <a:extLst>
              <a:ext uri="{FF2B5EF4-FFF2-40B4-BE49-F238E27FC236}">
                <a16:creationId xmlns:a16="http://schemas.microsoft.com/office/drawing/2014/main" id="{B13CC048-17EC-48D5-B655-CB92545D3D9F}"/>
              </a:ext>
            </a:extLst>
          </p:cNvPr>
          <p:cNvSpPr>
            <a:spLocks noGrp="1"/>
          </p:cNvSpPr>
          <p:nvPr>
            <p:ph type="sldNum" sz="quarter" idx="12"/>
          </p:nvPr>
        </p:nvSpPr>
        <p:spPr>
          <a:xfrm>
            <a:off x="8743393" y="6260287"/>
            <a:ext cx="2743200" cy="365125"/>
          </a:xfrm>
        </p:spPr>
        <p:txBody>
          <a:bodyPr/>
          <a:lstStyle/>
          <a:p>
            <a:r>
              <a:rPr lang="en-US" altLang="ja-JP" sz="1400" dirty="0">
                <a:latin typeface="+mj-lt"/>
              </a:rPr>
              <a:t>17</a:t>
            </a:r>
            <a:endParaRPr kumimoji="1" lang="ja-JP" altLang="en-US" sz="1400" dirty="0">
              <a:latin typeface="+mj-lt"/>
            </a:endParaRPr>
          </a:p>
        </p:txBody>
      </p:sp>
      <p:sp>
        <p:nvSpPr>
          <p:cNvPr id="24" name="四角形: 角を丸くする 23">
            <a:extLst>
              <a:ext uri="{FF2B5EF4-FFF2-40B4-BE49-F238E27FC236}">
                <a16:creationId xmlns:a16="http://schemas.microsoft.com/office/drawing/2014/main" id="{C9C67DC6-B8E1-4AAA-AA00-40B1DA781B5F}"/>
              </a:ext>
            </a:extLst>
          </p:cNvPr>
          <p:cNvSpPr/>
          <p:nvPr/>
        </p:nvSpPr>
        <p:spPr>
          <a:xfrm>
            <a:off x="2079744" y="965082"/>
            <a:ext cx="8139849" cy="192728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36000" bIns="72000" rtlCol="0" anchor="ctr"/>
          <a:lstStyle/>
          <a:p>
            <a:pPr algn="just"/>
            <a:r>
              <a:rPr lang="en-US" altLang="ja-JP" sz="2800" dirty="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2800" dirty="0">
                <a:solidFill>
                  <a:schemeClr val="tx1">
                    <a:lumMod val="75000"/>
                    <a:lumOff val="25000"/>
                  </a:schemeClr>
                </a:solidFill>
                <a:latin typeface="HGPｺﾞｼｯｸE" panose="020B0900000000000000" pitchFamily="50" charset="-128"/>
                <a:ea typeface="HGPｺﾞｼｯｸE" panose="020B0900000000000000" pitchFamily="50" charset="-128"/>
              </a:rPr>
              <a:t>個人作業</a:t>
            </a:r>
            <a:r>
              <a:rPr lang="en-US" altLang="ja-JP" sz="2800" dirty="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2800" dirty="0">
                <a:solidFill>
                  <a:schemeClr val="tx1">
                    <a:lumMod val="75000"/>
                    <a:lumOff val="25000"/>
                  </a:schemeClr>
                </a:solidFill>
                <a:latin typeface="HGPｺﾞｼｯｸE" panose="020B0900000000000000" pitchFamily="50" charset="-128"/>
                <a:ea typeface="HGPｺﾞｼｯｸE" panose="020B0900000000000000" pitchFamily="50" charset="-128"/>
              </a:rPr>
              <a:t>　＜１０分＞</a:t>
            </a:r>
            <a:endParaRPr lang="en-US" altLang="ja-JP" sz="28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algn="just"/>
            <a:r>
              <a:rPr lang="ja-JP" altLang="en-US" sz="2800" dirty="0">
                <a:solidFill>
                  <a:schemeClr val="tx1">
                    <a:lumMod val="75000"/>
                    <a:lumOff val="25000"/>
                  </a:schemeClr>
                </a:solidFill>
                <a:latin typeface="HGPｺﾞｼｯｸE" panose="020B0900000000000000" pitchFamily="50" charset="-128"/>
                <a:ea typeface="HGPｺﾞｼｯｸE" panose="020B0900000000000000" pitchFamily="50" charset="-128"/>
              </a:rPr>
              <a:t>配布されたハザードマップや被害想定資料を確認し、</a:t>
            </a:r>
            <a:r>
              <a:rPr lang="ja-JP" altLang="en-US" sz="2800" dirty="0">
                <a:solidFill>
                  <a:srgbClr val="FF2800"/>
                </a:solidFill>
                <a:latin typeface="HGPｺﾞｼｯｸE" panose="020B0900000000000000" pitchFamily="50" charset="-128"/>
                <a:ea typeface="HGPｺﾞｼｯｸE" panose="020B0900000000000000" pitchFamily="50" charset="-128"/>
              </a:rPr>
              <a:t>皆さんの地域の危険性</a:t>
            </a:r>
            <a:r>
              <a:rPr lang="ja-JP" altLang="en-US" sz="2800" dirty="0">
                <a:solidFill>
                  <a:schemeClr val="tx1">
                    <a:lumMod val="75000"/>
                    <a:lumOff val="25000"/>
                  </a:schemeClr>
                </a:solidFill>
                <a:latin typeface="HGPｺﾞｼｯｸE" panose="020B0900000000000000" pitchFamily="50" charset="-128"/>
                <a:ea typeface="HGPｺﾞｼｯｸE" panose="020B0900000000000000" pitchFamily="50" charset="-128"/>
              </a:rPr>
              <a:t>について「ワークシート</a:t>
            </a:r>
            <a:r>
              <a:rPr lang="en-US" altLang="ja-JP" sz="2800" dirty="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2800" dirty="0">
                <a:solidFill>
                  <a:schemeClr val="tx1">
                    <a:lumMod val="75000"/>
                    <a:lumOff val="25000"/>
                  </a:schemeClr>
                </a:solidFill>
                <a:latin typeface="HGPｺﾞｼｯｸE" panose="020B0900000000000000" pitchFamily="50" charset="-128"/>
                <a:ea typeface="HGPｺﾞｼｯｸE" panose="020B0900000000000000" pitchFamily="50" charset="-128"/>
              </a:rPr>
              <a:t>風水害</a:t>
            </a:r>
            <a:r>
              <a:rPr lang="en-US" altLang="ja-JP" sz="2800" dirty="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2800" dirty="0">
                <a:solidFill>
                  <a:schemeClr val="tx1">
                    <a:lumMod val="75000"/>
                    <a:lumOff val="25000"/>
                  </a:schemeClr>
                </a:solidFill>
                <a:latin typeface="HGPｺﾞｼｯｸE" panose="020B0900000000000000" pitchFamily="50" charset="-128"/>
                <a:ea typeface="HGPｺﾞｼｯｸE" panose="020B0900000000000000" pitchFamily="50" charset="-128"/>
              </a:rPr>
              <a:t>」 に書き出しましょう</a:t>
            </a:r>
          </a:p>
        </p:txBody>
      </p:sp>
      <p:grpSp>
        <p:nvGrpSpPr>
          <p:cNvPr id="3" name="グループ化 2">
            <a:extLst>
              <a:ext uri="{FF2B5EF4-FFF2-40B4-BE49-F238E27FC236}">
                <a16:creationId xmlns:a16="http://schemas.microsoft.com/office/drawing/2014/main" id="{2860B09B-E188-41BA-AA40-7B8754869E1E}"/>
              </a:ext>
            </a:extLst>
          </p:cNvPr>
          <p:cNvGrpSpPr/>
          <p:nvPr/>
        </p:nvGrpSpPr>
        <p:grpSpPr>
          <a:xfrm>
            <a:off x="6942473" y="2611860"/>
            <a:ext cx="3011660" cy="3869004"/>
            <a:chOff x="5418473" y="2611860"/>
            <a:chExt cx="3011660" cy="3869004"/>
          </a:xfrm>
        </p:grpSpPr>
        <p:sp>
          <p:nvSpPr>
            <p:cNvPr id="26" name="四角形: メモ 25">
              <a:extLst>
                <a:ext uri="{FF2B5EF4-FFF2-40B4-BE49-F238E27FC236}">
                  <a16:creationId xmlns:a16="http://schemas.microsoft.com/office/drawing/2014/main" id="{5D2008F4-4866-49F6-91BA-C944F7460105}"/>
                </a:ext>
              </a:extLst>
            </p:cNvPr>
            <p:cNvSpPr/>
            <p:nvPr/>
          </p:nvSpPr>
          <p:spPr>
            <a:xfrm>
              <a:off x="5418473" y="2611860"/>
              <a:ext cx="3011660" cy="3869004"/>
            </a:xfrm>
            <a:prstGeom prst="foldedCorner">
              <a:avLst>
                <a:gd name="adj" fmla="val 8997"/>
              </a:avLst>
            </a:prstGeom>
            <a:ln>
              <a:solidFill>
                <a:schemeClr val="tx1">
                  <a:lumMod val="75000"/>
                  <a:lumOff val="25000"/>
                </a:schemeClr>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ja-JP" altLang="en-US" sz="1600"/>
            </a:p>
          </p:txBody>
        </p:sp>
        <p:pic>
          <p:nvPicPr>
            <p:cNvPr id="2" name="図 1">
              <a:extLst>
                <a:ext uri="{FF2B5EF4-FFF2-40B4-BE49-F238E27FC236}">
                  <a16:creationId xmlns:a16="http://schemas.microsoft.com/office/drawing/2014/main" id="{10E3BBBB-7E1C-4577-B9D7-BE520DB9E385}"/>
                </a:ext>
              </a:extLst>
            </p:cNvPr>
            <p:cNvPicPr>
              <a:picLocks noChangeAspect="1"/>
            </p:cNvPicPr>
            <p:nvPr/>
          </p:nvPicPr>
          <p:blipFill>
            <a:blip r:embed="rId3"/>
            <a:stretch>
              <a:fillRect/>
            </a:stretch>
          </p:blipFill>
          <p:spPr>
            <a:xfrm>
              <a:off x="5659593" y="2770502"/>
              <a:ext cx="2473292" cy="3589973"/>
            </a:xfrm>
            <a:prstGeom prst="rect">
              <a:avLst/>
            </a:prstGeom>
          </p:spPr>
        </p:pic>
      </p:grpSp>
      <p:sp>
        <p:nvSpPr>
          <p:cNvPr id="9" name="正方形/長方形 8">
            <a:extLst>
              <a:ext uri="{FF2B5EF4-FFF2-40B4-BE49-F238E27FC236}">
                <a16:creationId xmlns:a16="http://schemas.microsoft.com/office/drawing/2014/main" id="{4C6AD9BF-668D-4D41-BCC7-379FAC419860}"/>
              </a:ext>
            </a:extLst>
          </p:cNvPr>
          <p:cNvSpPr/>
          <p:nvPr/>
        </p:nvSpPr>
        <p:spPr>
          <a:xfrm>
            <a:off x="1524000" y="5946373"/>
            <a:ext cx="9144000" cy="71366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HGPｺﾞｼｯｸE" panose="020B0900000000000000" pitchFamily="50" charset="-128"/>
                <a:ea typeface="HGPｺﾞｼｯｸE" panose="020B0900000000000000" pitchFamily="50" charset="-128"/>
              </a:rPr>
              <a:t>研修の受講者の防災に関する知識の習得状況等に応じて、作業時間等を適宜調整して下さい。</a:t>
            </a:r>
          </a:p>
        </p:txBody>
      </p:sp>
    </p:spTree>
    <p:extLst>
      <p:ext uri="{BB962C8B-B14F-4D97-AF65-F5344CB8AC3E}">
        <p14:creationId xmlns:p14="http://schemas.microsoft.com/office/powerpoint/2010/main" val="31222685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テキスト ボックス 4">
            <a:extLst>
              <a:ext uri="{FF2B5EF4-FFF2-40B4-BE49-F238E27FC236}">
                <a16:creationId xmlns:a16="http://schemas.microsoft.com/office/drawing/2014/main" id="{CA62543D-DC46-4178-82BD-64CC5C941744}"/>
              </a:ext>
            </a:extLst>
          </p:cNvPr>
          <p:cNvSpPr txBox="1"/>
          <p:nvPr/>
        </p:nvSpPr>
        <p:spPr>
          <a:xfrm>
            <a:off x="3981151" y="261217"/>
            <a:ext cx="2295821" cy="368691"/>
          </a:xfrm>
          <a:prstGeom prst="rect">
            <a:avLst/>
          </a:prstGeom>
          <a:noFill/>
        </p:spPr>
        <p:txBody>
          <a:bodyPr wrap="none" rtlCol="0">
            <a:spAutoFit/>
          </a:bodyPr>
          <a:lstStyle/>
          <a:p>
            <a:r>
              <a:rPr kumimoji="1" lang="ja-JP" altLang="en-US" sz="1796" dirty="0">
                <a:latin typeface="HGPｺﾞｼｯｸE" panose="020B0900000000000000" pitchFamily="50" charset="-128"/>
                <a:ea typeface="HGPｺﾞｼｯｸE" panose="020B0900000000000000" pitchFamily="50" charset="-128"/>
              </a:rPr>
              <a:t>ワークシート（風水害）</a:t>
            </a:r>
          </a:p>
        </p:txBody>
      </p:sp>
      <p:sp>
        <p:nvSpPr>
          <p:cNvPr id="6" name="テキスト ボックス 5">
            <a:extLst>
              <a:ext uri="{FF2B5EF4-FFF2-40B4-BE49-F238E27FC236}">
                <a16:creationId xmlns:a16="http://schemas.microsoft.com/office/drawing/2014/main" id="{1A5980F6-6EED-445D-AFBB-4ECE3D10B05D}"/>
              </a:ext>
            </a:extLst>
          </p:cNvPr>
          <p:cNvSpPr txBox="1"/>
          <p:nvPr/>
        </p:nvSpPr>
        <p:spPr>
          <a:xfrm>
            <a:off x="4089625" y="600979"/>
            <a:ext cx="4087164" cy="329321"/>
          </a:xfrm>
          <a:prstGeom prst="rect">
            <a:avLst/>
          </a:prstGeom>
          <a:noFill/>
        </p:spPr>
        <p:txBody>
          <a:bodyPr wrap="square" rtlCol="0">
            <a:spAutoFit/>
          </a:bodyPr>
          <a:lstStyle/>
          <a:p>
            <a:pPr>
              <a:spcAft>
                <a:spcPts val="272"/>
              </a:spcAft>
            </a:pPr>
            <a:r>
              <a:rPr lang="ja-JP" altLang="en-US" sz="770" dirty="0">
                <a:latin typeface="ＭＳ ゴシック" panose="020B0609070205080204" pitchFamily="49" charset="-128"/>
                <a:ea typeface="ＭＳ ゴシック" panose="020B0609070205080204" pitchFamily="49" charset="-128"/>
              </a:rPr>
              <a:t>自分の地域における大雨や台風による被害を、ハザードマップや被害想定資料で確認</a:t>
            </a:r>
            <a:r>
              <a:rPr lang="ja-JP" altLang="en-US" sz="770">
                <a:latin typeface="ＭＳ ゴシック" panose="020B0609070205080204" pitchFamily="49" charset="-128"/>
                <a:ea typeface="ＭＳ ゴシック" panose="020B0609070205080204" pitchFamily="49" charset="-128"/>
              </a:rPr>
              <a:t>してみましょう</a:t>
            </a:r>
            <a:r>
              <a:rPr lang="ja-JP" altLang="en-US" sz="770" dirty="0">
                <a:latin typeface="ＭＳ ゴシック" panose="020B0609070205080204" pitchFamily="49" charset="-128"/>
                <a:ea typeface="ＭＳ ゴシック" panose="020B0609070205080204" pitchFamily="49" charset="-128"/>
              </a:rPr>
              <a:t>。</a:t>
            </a:r>
          </a:p>
        </p:txBody>
      </p:sp>
      <p:sp>
        <p:nvSpPr>
          <p:cNvPr id="8" name="正方形/長方形 7">
            <a:extLst>
              <a:ext uri="{FF2B5EF4-FFF2-40B4-BE49-F238E27FC236}">
                <a16:creationId xmlns:a16="http://schemas.microsoft.com/office/drawing/2014/main" id="{56EECE6E-A0AF-4EA0-BB54-A27DA7AF52E3}"/>
              </a:ext>
            </a:extLst>
          </p:cNvPr>
          <p:cNvSpPr/>
          <p:nvPr/>
        </p:nvSpPr>
        <p:spPr>
          <a:xfrm>
            <a:off x="4015377" y="1003819"/>
            <a:ext cx="4180330" cy="207822"/>
          </a:xfrm>
          <a:prstGeom prst="rect">
            <a:avLst/>
          </a:prstGeom>
          <a:solidFill>
            <a:schemeClr val="bg1">
              <a:lumMod val="85000"/>
            </a:schemeClr>
          </a:solidFill>
        </p:spPr>
        <p:txBody>
          <a:bodyPr wrap="square">
            <a:noAutofit/>
          </a:bodyPr>
          <a:lstStyle/>
          <a:p>
            <a:r>
              <a:rPr lang="ja-JP" altLang="en-US" sz="898" dirty="0">
                <a:latin typeface="HGPｺﾞｼｯｸE" panose="020B0900000000000000" pitchFamily="50" charset="-128"/>
                <a:ea typeface="HGPｺﾞｼｯｸE" panose="020B0900000000000000" pitchFamily="50" charset="-128"/>
              </a:rPr>
              <a:t>①河川による洪水等による浸水害の可能性</a:t>
            </a:r>
          </a:p>
        </p:txBody>
      </p:sp>
      <p:cxnSp>
        <p:nvCxnSpPr>
          <p:cNvPr id="64" name="直線コネクタ 63">
            <a:extLst>
              <a:ext uri="{FF2B5EF4-FFF2-40B4-BE49-F238E27FC236}">
                <a16:creationId xmlns:a16="http://schemas.microsoft.com/office/drawing/2014/main" id="{1F03C600-7781-40EA-A2E4-306111F5C0E3}"/>
              </a:ext>
            </a:extLst>
          </p:cNvPr>
          <p:cNvCxnSpPr/>
          <p:nvPr/>
        </p:nvCxnSpPr>
        <p:spPr>
          <a:xfrm>
            <a:off x="4018891" y="594416"/>
            <a:ext cx="4180330"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56" name="正方形/長方形 55">
            <a:extLst>
              <a:ext uri="{FF2B5EF4-FFF2-40B4-BE49-F238E27FC236}">
                <a16:creationId xmlns:a16="http://schemas.microsoft.com/office/drawing/2014/main" id="{D02CAE06-4ED2-4119-999D-305B6916F32F}"/>
              </a:ext>
            </a:extLst>
          </p:cNvPr>
          <p:cNvSpPr/>
          <p:nvPr/>
        </p:nvSpPr>
        <p:spPr>
          <a:xfrm>
            <a:off x="4015377" y="1972846"/>
            <a:ext cx="4180330" cy="207822"/>
          </a:xfrm>
          <a:prstGeom prst="rect">
            <a:avLst/>
          </a:prstGeom>
          <a:solidFill>
            <a:schemeClr val="bg1">
              <a:lumMod val="85000"/>
            </a:schemeClr>
          </a:solidFill>
        </p:spPr>
        <p:txBody>
          <a:bodyPr wrap="square">
            <a:noAutofit/>
          </a:bodyPr>
          <a:lstStyle/>
          <a:p>
            <a:r>
              <a:rPr lang="ja-JP" altLang="en-US" sz="898" dirty="0">
                <a:latin typeface="HGPｺﾞｼｯｸE" panose="020B0900000000000000" pitchFamily="50" charset="-128"/>
                <a:ea typeface="HGPｺﾞｼｯｸE" panose="020B0900000000000000" pitchFamily="50" charset="-128"/>
              </a:rPr>
              <a:t>② 土砂災害の可能性</a:t>
            </a:r>
          </a:p>
        </p:txBody>
      </p:sp>
      <p:sp>
        <p:nvSpPr>
          <p:cNvPr id="59" name="正方形/長方形 58">
            <a:extLst>
              <a:ext uri="{FF2B5EF4-FFF2-40B4-BE49-F238E27FC236}">
                <a16:creationId xmlns:a16="http://schemas.microsoft.com/office/drawing/2014/main" id="{4B46CB44-1BEA-483B-8129-CD708B433D38}"/>
              </a:ext>
            </a:extLst>
          </p:cNvPr>
          <p:cNvSpPr/>
          <p:nvPr/>
        </p:nvSpPr>
        <p:spPr>
          <a:xfrm>
            <a:off x="4130342" y="2460457"/>
            <a:ext cx="1778052" cy="230512"/>
          </a:xfrm>
          <a:prstGeom prst="rect">
            <a:avLst/>
          </a:prstGeom>
        </p:spPr>
        <p:txBody>
          <a:bodyPr wrap="none">
            <a:spAutoFit/>
          </a:bodyPr>
          <a:lstStyle/>
          <a:p>
            <a:pPr algn="ctr"/>
            <a:r>
              <a:rPr lang="ja-JP" altLang="en-US" sz="898" dirty="0">
                <a:latin typeface="HGPｺﾞｼｯｸE" panose="020B0900000000000000" pitchFamily="50" charset="-128"/>
                <a:ea typeface="HGPｺﾞｼｯｸE" panose="020B0900000000000000" pitchFamily="50" charset="-128"/>
              </a:rPr>
              <a:t>土砂災害の可能性　　あり ・ なし</a:t>
            </a:r>
          </a:p>
        </p:txBody>
      </p:sp>
      <p:sp>
        <p:nvSpPr>
          <p:cNvPr id="63" name="正方形/長方形 62">
            <a:extLst>
              <a:ext uri="{FF2B5EF4-FFF2-40B4-BE49-F238E27FC236}">
                <a16:creationId xmlns:a16="http://schemas.microsoft.com/office/drawing/2014/main" id="{EC2F6BAB-AAFE-4F43-8CCC-EEE62D6D2461}"/>
              </a:ext>
            </a:extLst>
          </p:cNvPr>
          <p:cNvSpPr/>
          <p:nvPr/>
        </p:nvSpPr>
        <p:spPr>
          <a:xfrm>
            <a:off x="4015377" y="2945173"/>
            <a:ext cx="4180330" cy="207822"/>
          </a:xfrm>
          <a:prstGeom prst="rect">
            <a:avLst/>
          </a:prstGeom>
          <a:solidFill>
            <a:schemeClr val="bg1">
              <a:lumMod val="85000"/>
            </a:schemeClr>
          </a:solidFill>
        </p:spPr>
        <p:txBody>
          <a:bodyPr wrap="square">
            <a:noAutofit/>
          </a:bodyPr>
          <a:lstStyle/>
          <a:p>
            <a:r>
              <a:rPr lang="ja-JP" altLang="en-US" sz="898" dirty="0">
                <a:latin typeface="HGPｺﾞｼｯｸE" panose="020B0900000000000000" pitchFamily="50" charset="-128"/>
                <a:ea typeface="HGPｺﾞｼｯｸE" panose="020B0900000000000000" pitchFamily="50" charset="-128"/>
              </a:rPr>
              <a:t>③ 高潮の可能性</a:t>
            </a:r>
          </a:p>
        </p:txBody>
      </p:sp>
      <p:sp>
        <p:nvSpPr>
          <p:cNvPr id="76" name="正方形/長方形 75">
            <a:extLst>
              <a:ext uri="{FF2B5EF4-FFF2-40B4-BE49-F238E27FC236}">
                <a16:creationId xmlns:a16="http://schemas.microsoft.com/office/drawing/2014/main" id="{1923EB9C-4CA5-4EA8-A7D5-849E3AE3F80C}"/>
              </a:ext>
            </a:extLst>
          </p:cNvPr>
          <p:cNvSpPr/>
          <p:nvPr/>
        </p:nvSpPr>
        <p:spPr>
          <a:xfrm>
            <a:off x="4015377" y="3924831"/>
            <a:ext cx="4180330" cy="207822"/>
          </a:xfrm>
          <a:prstGeom prst="rect">
            <a:avLst/>
          </a:prstGeom>
          <a:solidFill>
            <a:schemeClr val="bg1">
              <a:lumMod val="85000"/>
            </a:schemeClr>
          </a:solidFill>
        </p:spPr>
        <p:txBody>
          <a:bodyPr wrap="square">
            <a:noAutofit/>
          </a:bodyPr>
          <a:lstStyle/>
          <a:p>
            <a:r>
              <a:rPr lang="ja-JP" altLang="en-US" sz="898" dirty="0">
                <a:latin typeface="HGPｺﾞｼｯｸE" panose="020B0900000000000000" pitchFamily="50" charset="-128"/>
                <a:ea typeface="HGPｺﾞｼｯｸE" panose="020B0900000000000000" pitchFamily="50" charset="-128"/>
              </a:rPr>
              <a:t>④ その他、大雨・台風によって地域に生じる被害や影響等</a:t>
            </a:r>
          </a:p>
        </p:txBody>
      </p:sp>
      <p:sp>
        <p:nvSpPr>
          <p:cNvPr id="78" name="正方形/長方形 77">
            <a:extLst>
              <a:ext uri="{FF2B5EF4-FFF2-40B4-BE49-F238E27FC236}">
                <a16:creationId xmlns:a16="http://schemas.microsoft.com/office/drawing/2014/main" id="{B736DA3D-5747-48EB-8F2B-70F0F67F94C1}"/>
              </a:ext>
            </a:extLst>
          </p:cNvPr>
          <p:cNvSpPr/>
          <p:nvPr/>
        </p:nvSpPr>
        <p:spPr>
          <a:xfrm>
            <a:off x="4164757" y="4577541"/>
            <a:ext cx="3936902" cy="188859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17">
              <a:solidFill>
                <a:schemeClr val="tx1"/>
              </a:solidFill>
              <a:latin typeface="HGPｺﾞｼｯｸE" panose="020B0900000000000000" pitchFamily="50" charset="-128"/>
              <a:ea typeface="HGPｺﾞｼｯｸE" panose="020B0900000000000000" pitchFamily="50" charset="-128"/>
            </a:endParaRPr>
          </a:p>
        </p:txBody>
      </p:sp>
      <p:sp>
        <p:nvSpPr>
          <p:cNvPr id="82" name="テキスト ボックス 81">
            <a:extLst>
              <a:ext uri="{FF2B5EF4-FFF2-40B4-BE49-F238E27FC236}">
                <a16:creationId xmlns:a16="http://schemas.microsoft.com/office/drawing/2014/main" id="{185EEA6A-55A8-408D-AC91-DA06C7FD5712}"/>
              </a:ext>
            </a:extLst>
          </p:cNvPr>
          <p:cNvSpPr txBox="1"/>
          <p:nvPr/>
        </p:nvSpPr>
        <p:spPr>
          <a:xfrm>
            <a:off x="4164757" y="4134186"/>
            <a:ext cx="3993401" cy="407163"/>
          </a:xfrm>
          <a:prstGeom prst="rect">
            <a:avLst/>
          </a:prstGeom>
          <a:noFill/>
        </p:spPr>
        <p:txBody>
          <a:bodyPr wrap="none" rtlCol="0">
            <a:spAutoFit/>
          </a:bodyPr>
          <a:lstStyle/>
          <a:p>
            <a:pPr>
              <a:spcAft>
                <a:spcPts val="272"/>
              </a:spcAft>
            </a:pPr>
            <a:r>
              <a:rPr lang="ja-JP" altLang="en-US" sz="898" dirty="0">
                <a:latin typeface="HGSｺﾞｼｯｸE" panose="020B0900000000000000" pitchFamily="50" charset="-128"/>
                <a:ea typeface="HGSｺﾞｼｯｸE" panose="020B0900000000000000" pitchFamily="50" charset="-128"/>
              </a:rPr>
              <a:t>大雨や台風によって、上記以外に、どのような被害や影響があるか考えて</a:t>
            </a:r>
            <a:endParaRPr lang="en-US" altLang="ja-JP" sz="898" dirty="0">
              <a:latin typeface="HGSｺﾞｼｯｸE" panose="020B0900000000000000" pitchFamily="50" charset="-128"/>
              <a:ea typeface="HGSｺﾞｼｯｸE" panose="020B0900000000000000" pitchFamily="50" charset="-128"/>
            </a:endParaRPr>
          </a:p>
          <a:p>
            <a:pPr>
              <a:spcAft>
                <a:spcPts val="272"/>
              </a:spcAft>
            </a:pPr>
            <a:r>
              <a:rPr lang="ja-JP" altLang="en-US" sz="898" dirty="0">
                <a:latin typeface="HGSｺﾞｼｯｸE" panose="020B0900000000000000" pitchFamily="50" charset="-128"/>
                <a:ea typeface="HGSｺﾞｼｯｸE" panose="020B0900000000000000" pitchFamily="50" charset="-128"/>
              </a:rPr>
              <a:t>みましょう。</a:t>
            </a:r>
          </a:p>
        </p:txBody>
      </p:sp>
      <p:sp>
        <p:nvSpPr>
          <p:cNvPr id="22" name="正方形/長方形 21">
            <a:extLst>
              <a:ext uri="{FF2B5EF4-FFF2-40B4-BE49-F238E27FC236}">
                <a16:creationId xmlns:a16="http://schemas.microsoft.com/office/drawing/2014/main" id="{D45BA315-6BEA-4F4C-AA0F-CDF9D485CB8E}"/>
              </a:ext>
            </a:extLst>
          </p:cNvPr>
          <p:cNvSpPr/>
          <p:nvPr/>
        </p:nvSpPr>
        <p:spPr>
          <a:xfrm>
            <a:off x="6152777" y="3317548"/>
            <a:ext cx="696113" cy="44457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17">
              <a:solidFill>
                <a:schemeClr val="tx1"/>
              </a:solidFill>
              <a:latin typeface="HGPｺﾞｼｯｸE" panose="020B0900000000000000" pitchFamily="50" charset="-128"/>
              <a:ea typeface="HGPｺﾞｼｯｸE" panose="020B0900000000000000" pitchFamily="50" charset="-128"/>
            </a:endParaRPr>
          </a:p>
        </p:txBody>
      </p:sp>
      <p:sp>
        <p:nvSpPr>
          <p:cNvPr id="23" name="正方形/長方形 22">
            <a:extLst>
              <a:ext uri="{FF2B5EF4-FFF2-40B4-BE49-F238E27FC236}">
                <a16:creationId xmlns:a16="http://schemas.microsoft.com/office/drawing/2014/main" id="{4B9C92BB-FC46-450E-8B2D-29BB1B772863}"/>
              </a:ext>
            </a:extLst>
          </p:cNvPr>
          <p:cNvSpPr/>
          <p:nvPr/>
        </p:nvSpPr>
        <p:spPr>
          <a:xfrm>
            <a:off x="5656349" y="3441128"/>
            <a:ext cx="530915" cy="230512"/>
          </a:xfrm>
          <a:prstGeom prst="rect">
            <a:avLst/>
          </a:prstGeom>
        </p:spPr>
        <p:txBody>
          <a:bodyPr wrap="none">
            <a:spAutoFit/>
          </a:bodyPr>
          <a:lstStyle/>
          <a:p>
            <a:pPr algn="ctr"/>
            <a:r>
              <a:rPr lang="ja-JP" altLang="en-US" sz="898" dirty="0">
                <a:latin typeface="HGPｺﾞｼｯｸE" panose="020B0900000000000000" pitchFamily="50" charset="-128"/>
                <a:ea typeface="HGPｺﾞｼｯｸE" panose="020B0900000000000000" pitchFamily="50" charset="-128"/>
              </a:rPr>
              <a:t>浸水深</a:t>
            </a:r>
          </a:p>
        </p:txBody>
      </p:sp>
      <p:sp>
        <p:nvSpPr>
          <p:cNvPr id="25" name="正方形/長方形 24">
            <a:extLst>
              <a:ext uri="{FF2B5EF4-FFF2-40B4-BE49-F238E27FC236}">
                <a16:creationId xmlns:a16="http://schemas.microsoft.com/office/drawing/2014/main" id="{1D08BC00-CBBE-4641-9B1A-738010724CEA}"/>
              </a:ext>
            </a:extLst>
          </p:cNvPr>
          <p:cNvSpPr/>
          <p:nvPr/>
        </p:nvSpPr>
        <p:spPr>
          <a:xfrm>
            <a:off x="4121285" y="3441128"/>
            <a:ext cx="1470274" cy="230512"/>
          </a:xfrm>
          <a:prstGeom prst="rect">
            <a:avLst/>
          </a:prstGeom>
        </p:spPr>
        <p:txBody>
          <a:bodyPr wrap="none">
            <a:spAutoFit/>
          </a:bodyPr>
          <a:lstStyle/>
          <a:p>
            <a:pPr algn="ctr"/>
            <a:r>
              <a:rPr lang="ja-JP" altLang="en-US" sz="898" dirty="0">
                <a:latin typeface="HGPｺﾞｼｯｸE" panose="020B0900000000000000" pitchFamily="50" charset="-128"/>
                <a:ea typeface="HGPｺﾞｼｯｸE" panose="020B0900000000000000" pitchFamily="50" charset="-128"/>
              </a:rPr>
              <a:t>高潮の可能性　あり ・ なし</a:t>
            </a:r>
          </a:p>
        </p:txBody>
      </p:sp>
      <p:cxnSp>
        <p:nvCxnSpPr>
          <p:cNvPr id="29" name="直線コネクタ 28">
            <a:extLst>
              <a:ext uri="{FF2B5EF4-FFF2-40B4-BE49-F238E27FC236}">
                <a16:creationId xmlns:a16="http://schemas.microsoft.com/office/drawing/2014/main" id="{2BDA787F-AF3B-4815-895C-E1DC47F82EE3}"/>
              </a:ext>
            </a:extLst>
          </p:cNvPr>
          <p:cNvCxnSpPr>
            <a:cxnSpLocks/>
          </p:cNvCxnSpPr>
          <p:nvPr/>
        </p:nvCxnSpPr>
        <p:spPr>
          <a:xfrm flipH="1">
            <a:off x="5556733" y="3338940"/>
            <a:ext cx="133109" cy="423184"/>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1" name="正方形/長方形 20">
            <a:extLst>
              <a:ext uri="{FF2B5EF4-FFF2-40B4-BE49-F238E27FC236}">
                <a16:creationId xmlns:a16="http://schemas.microsoft.com/office/drawing/2014/main" id="{37E92728-692C-42D6-8690-31C91C352ABC}"/>
              </a:ext>
            </a:extLst>
          </p:cNvPr>
          <p:cNvSpPr/>
          <p:nvPr/>
        </p:nvSpPr>
        <p:spPr>
          <a:xfrm>
            <a:off x="6938419" y="159138"/>
            <a:ext cx="1415490" cy="245390"/>
          </a:xfrm>
          <a:prstGeom prst="rect">
            <a:avLst/>
          </a:prstGeom>
          <a:ln w="9525"/>
        </p:spPr>
        <p:style>
          <a:lnRef idx="2">
            <a:schemeClr val="dk1"/>
          </a:lnRef>
          <a:fillRef idx="1">
            <a:schemeClr val="lt1"/>
          </a:fillRef>
          <a:effectRef idx="0">
            <a:schemeClr val="dk1"/>
          </a:effectRef>
          <a:fontRef idx="minor">
            <a:schemeClr val="dk1"/>
          </a:fontRef>
        </p:style>
        <p:txBody>
          <a:bodyPr rot="0" spcFirstLastPara="0" vert="horz" wrap="square" lIns="58652" tIns="29326" rIns="58652" bIns="29326" numCol="1" spcCol="0" rtlCol="0" fromWordArt="0" anchor="ctr" anchorCtr="0" forceAA="0" compatLnSpc="1">
            <a:prstTxWarp prst="textNoShape">
              <a:avLst/>
            </a:prstTxWarp>
            <a:noAutofit/>
          </a:bodyPr>
          <a:lstStyle>
            <a:defPPr>
              <a:defRPr lang="en-US"/>
            </a:defPPr>
            <a:lvl1pPr marL="0" algn="l" defTabSz="457200" rtl="0" eaLnBrk="1" latinLnBrk="0" hangingPunct="1">
              <a:defRPr sz="1800" kern="1200">
                <a:solidFill>
                  <a:schemeClr val="dk1"/>
                </a:solidFill>
                <a:latin typeface="+mn-lt"/>
                <a:ea typeface="+mn-ea"/>
                <a:cs typeface="+mn-cs"/>
              </a:defRPr>
            </a:lvl1pPr>
            <a:lvl2pPr marL="457200" algn="l" defTabSz="457200" rtl="0" eaLnBrk="1" latinLnBrk="0" hangingPunct="1">
              <a:defRPr sz="1800" kern="1200">
                <a:solidFill>
                  <a:schemeClr val="dk1"/>
                </a:solidFill>
                <a:latin typeface="+mn-lt"/>
                <a:ea typeface="+mn-ea"/>
                <a:cs typeface="+mn-cs"/>
              </a:defRPr>
            </a:lvl2pPr>
            <a:lvl3pPr marL="914400" algn="l" defTabSz="457200" rtl="0" eaLnBrk="1" latinLnBrk="0" hangingPunct="1">
              <a:defRPr sz="1800" kern="1200">
                <a:solidFill>
                  <a:schemeClr val="dk1"/>
                </a:solidFill>
                <a:latin typeface="+mn-lt"/>
                <a:ea typeface="+mn-ea"/>
                <a:cs typeface="+mn-cs"/>
              </a:defRPr>
            </a:lvl3pPr>
            <a:lvl4pPr marL="1371600" algn="l" defTabSz="457200" rtl="0" eaLnBrk="1" latinLnBrk="0" hangingPunct="1">
              <a:defRPr sz="1800" kern="1200">
                <a:solidFill>
                  <a:schemeClr val="dk1"/>
                </a:solidFill>
                <a:latin typeface="+mn-lt"/>
                <a:ea typeface="+mn-ea"/>
                <a:cs typeface="+mn-cs"/>
              </a:defRPr>
            </a:lvl4pPr>
            <a:lvl5pPr marL="1828800" algn="l" defTabSz="457200" rtl="0" eaLnBrk="1" latinLnBrk="0" hangingPunct="1">
              <a:defRPr sz="1800" kern="1200">
                <a:solidFill>
                  <a:schemeClr val="dk1"/>
                </a:solidFill>
                <a:latin typeface="+mn-lt"/>
                <a:ea typeface="+mn-ea"/>
                <a:cs typeface="+mn-cs"/>
              </a:defRPr>
            </a:lvl5pPr>
            <a:lvl6pPr marL="2286000" algn="l" defTabSz="457200" rtl="0" eaLnBrk="1" latinLnBrk="0" hangingPunct="1">
              <a:defRPr sz="1800" kern="1200">
                <a:solidFill>
                  <a:schemeClr val="dk1"/>
                </a:solidFill>
                <a:latin typeface="+mn-lt"/>
                <a:ea typeface="+mn-ea"/>
                <a:cs typeface="+mn-cs"/>
              </a:defRPr>
            </a:lvl6pPr>
            <a:lvl7pPr marL="2743200" algn="l" defTabSz="457200" rtl="0" eaLnBrk="1" latinLnBrk="0" hangingPunct="1">
              <a:defRPr sz="1800" kern="1200">
                <a:solidFill>
                  <a:schemeClr val="dk1"/>
                </a:solidFill>
                <a:latin typeface="+mn-lt"/>
                <a:ea typeface="+mn-ea"/>
                <a:cs typeface="+mn-cs"/>
              </a:defRPr>
            </a:lvl7pPr>
            <a:lvl8pPr marL="3200400" algn="l" defTabSz="457200" rtl="0" eaLnBrk="1" latinLnBrk="0" hangingPunct="1">
              <a:defRPr sz="1800" kern="1200">
                <a:solidFill>
                  <a:schemeClr val="dk1"/>
                </a:solidFill>
                <a:latin typeface="+mn-lt"/>
                <a:ea typeface="+mn-ea"/>
                <a:cs typeface="+mn-cs"/>
              </a:defRPr>
            </a:lvl8pPr>
            <a:lvl9pPr marL="3657600" algn="l" defTabSz="457200" rtl="0" eaLnBrk="1" latinLnBrk="0" hangingPunct="1">
              <a:defRPr sz="1800" kern="1200">
                <a:solidFill>
                  <a:schemeClr val="dk1"/>
                </a:solidFill>
                <a:latin typeface="+mn-lt"/>
                <a:ea typeface="+mn-ea"/>
                <a:cs typeface="+mn-cs"/>
              </a:defRPr>
            </a:lvl9pPr>
          </a:lstStyle>
          <a:p>
            <a:pPr algn="ctr"/>
            <a:r>
              <a:rPr kumimoji="1" lang="ja-JP" altLang="en-US" sz="770" dirty="0">
                <a:latin typeface="ＭＳ ゴシック" panose="020B0609070205080204" pitchFamily="49" charset="-128"/>
                <a:ea typeface="ＭＳ ゴシック" panose="020B0609070205080204" pitchFamily="49" charset="-128"/>
              </a:rPr>
              <a:t>（補助教材１限目）</a:t>
            </a:r>
          </a:p>
        </p:txBody>
      </p:sp>
      <p:sp>
        <p:nvSpPr>
          <p:cNvPr id="26" name="正方形/長方形 25">
            <a:extLst>
              <a:ext uri="{FF2B5EF4-FFF2-40B4-BE49-F238E27FC236}">
                <a16:creationId xmlns:a16="http://schemas.microsoft.com/office/drawing/2014/main" id="{FC4D2A7F-B88F-45F1-82FA-F82A86620889}"/>
              </a:ext>
            </a:extLst>
          </p:cNvPr>
          <p:cNvSpPr/>
          <p:nvPr/>
        </p:nvSpPr>
        <p:spPr>
          <a:xfrm>
            <a:off x="6799074" y="1367624"/>
            <a:ext cx="696113" cy="444576"/>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817">
              <a:solidFill>
                <a:schemeClr val="tx1"/>
              </a:solidFill>
              <a:latin typeface="HGPｺﾞｼｯｸE" panose="020B0900000000000000" pitchFamily="50" charset="-128"/>
              <a:ea typeface="HGPｺﾞｼｯｸE" panose="020B0900000000000000" pitchFamily="50" charset="-128"/>
            </a:endParaRPr>
          </a:p>
        </p:txBody>
      </p:sp>
      <p:sp>
        <p:nvSpPr>
          <p:cNvPr id="27" name="正方形/長方形 26">
            <a:extLst>
              <a:ext uri="{FF2B5EF4-FFF2-40B4-BE49-F238E27FC236}">
                <a16:creationId xmlns:a16="http://schemas.microsoft.com/office/drawing/2014/main" id="{A47D89B7-F962-46C4-8274-F9A0771FCE8C}"/>
              </a:ext>
            </a:extLst>
          </p:cNvPr>
          <p:cNvSpPr/>
          <p:nvPr/>
        </p:nvSpPr>
        <p:spPr>
          <a:xfrm>
            <a:off x="6302646" y="1491205"/>
            <a:ext cx="530915" cy="230512"/>
          </a:xfrm>
          <a:prstGeom prst="rect">
            <a:avLst/>
          </a:prstGeom>
        </p:spPr>
        <p:txBody>
          <a:bodyPr wrap="none">
            <a:spAutoFit/>
          </a:bodyPr>
          <a:lstStyle/>
          <a:p>
            <a:pPr algn="ctr"/>
            <a:r>
              <a:rPr lang="ja-JP" altLang="en-US" sz="898" dirty="0">
                <a:latin typeface="HGPｺﾞｼｯｸE" panose="020B0900000000000000" pitchFamily="50" charset="-128"/>
                <a:ea typeface="HGPｺﾞｼｯｸE" panose="020B0900000000000000" pitchFamily="50" charset="-128"/>
              </a:rPr>
              <a:t>浸水深</a:t>
            </a:r>
          </a:p>
        </p:txBody>
      </p:sp>
      <p:sp>
        <p:nvSpPr>
          <p:cNvPr id="28" name="正方形/長方形 27">
            <a:extLst>
              <a:ext uri="{FF2B5EF4-FFF2-40B4-BE49-F238E27FC236}">
                <a16:creationId xmlns:a16="http://schemas.microsoft.com/office/drawing/2014/main" id="{14D73D7C-9FF0-4DBE-AA46-38BD419E42FF}"/>
              </a:ext>
            </a:extLst>
          </p:cNvPr>
          <p:cNvSpPr/>
          <p:nvPr/>
        </p:nvSpPr>
        <p:spPr>
          <a:xfrm>
            <a:off x="4165853" y="1418342"/>
            <a:ext cx="1418978" cy="368691"/>
          </a:xfrm>
          <a:prstGeom prst="rect">
            <a:avLst/>
          </a:prstGeom>
        </p:spPr>
        <p:txBody>
          <a:bodyPr wrap="none">
            <a:spAutoFit/>
          </a:bodyPr>
          <a:lstStyle/>
          <a:p>
            <a:r>
              <a:rPr lang="ja-JP" altLang="en-US" sz="898" dirty="0">
                <a:latin typeface="HGPｺﾞｼｯｸE" panose="020B0900000000000000" pitchFamily="50" charset="-128"/>
                <a:ea typeface="HGPｺﾞｼｯｸE" panose="020B0900000000000000" pitchFamily="50" charset="-128"/>
              </a:rPr>
              <a:t>洪水や内水氾濫等による</a:t>
            </a:r>
            <a:endParaRPr lang="en-US" altLang="ja-JP" sz="898" dirty="0">
              <a:latin typeface="HGPｺﾞｼｯｸE" panose="020B0900000000000000" pitchFamily="50" charset="-128"/>
              <a:ea typeface="HGPｺﾞｼｯｸE" panose="020B0900000000000000" pitchFamily="50" charset="-128"/>
            </a:endParaRPr>
          </a:p>
          <a:p>
            <a:r>
              <a:rPr lang="ja-JP" altLang="en-US" sz="898" dirty="0">
                <a:latin typeface="HGPｺﾞｼｯｸE" panose="020B0900000000000000" pitchFamily="50" charset="-128"/>
                <a:ea typeface="HGPｺﾞｼｯｸE" panose="020B0900000000000000" pitchFamily="50" charset="-128"/>
              </a:rPr>
              <a:t>浸水害の可能性</a:t>
            </a:r>
          </a:p>
        </p:txBody>
      </p:sp>
      <p:cxnSp>
        <p:nvCxnSpPr>
          <p:cNvPr id="30" name="直線コネクタ 29">
            <a:extLst>
              <a:ext uri="{FF2B5EF4-FFF2-40B4-BE49-F238E27FC236}">
                <a16:creationId xmlns:a16="http://schemas.microsoft.com/office/drawing/2014/main" id="{8CF13F3B-5347-406E-8293-631856DD802D}"/>
              </a:ext>
            </a:extLst>
          </p:cNvPr>
          <p:cNvCxnSpPr>
            <a:cxnSpLocks/>
          </p:cNvCxnSpPr>
          <p:nvPr/>
        </p:nvCxnSpPr>
        <p:spPr>
          <a:xfrm flipH="1">
            <a:off x="6202000" y="1385109"/>
            <a:ext cx="133109" cy="423184"/>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31" name="正方形/長方形 30">
            <a:extLst>
              <a:ext uri="{FF2B5EF4-FFF2-40B4-BE49-F238E27FC236}">
                <a16:creationId xmlns:a16="http://schemas.microsoft.com/office/drawing/2014/main" id="{868DFCED-0F3B-4814-ADBF-9A7E855316D5}"/>
              </a:ext>
            </a:extLst>
          </p:cNvPr>
          <p:cNvSpPr/>
          <p:nvPr/>
        </p:nvSpPr>
        <p:spPr>
          <a:xfrm>
            <a:off x="5569785" y="1497992"/>
            <a:ext cx="704040" cy="230512"/>
          </a:xfrm>
          <a:prstGeom prst="rect">
            <a:avLst/>
          </a:prstGeom>
        </p:spPr>
        <p:txBody>
          <a:bodyPr wrap="none">
            <a:spAutoFit/>
          </a:bodyPr>
          <a:lstStyle/>
          <a:p>
            <a:pPr algn="ctr"/>
            <a:r>
              <a:rPr lang="ja-JP" altLang="en-US" sz="898" dirty="0">
                <a:latin typeface="HGPｺﾞｼｯｸE" panose="020B0900000000000000" pitchFamily="50" charset="-128"/>
                <a:ea typeface="HGPｺﾞｼｯｸE" panose="020B0900000000000000" pitchFamily="50" charset="-128"/>
              </a:rPr>
              <a:t>あり ・ なし</a:t>
            </a:r>
          </a:p>
        </p:txBody>
      </p:sp>
      <p:sp>
        <p:nvSpPr>
          <p:cNvPr id="2" name="フッター プレースホルダー 1"/>
          <p:cNvSpPr>
            <a:spLocks noGrp="1"/>
          </p:cNvSpPr>
          <p:nvPr>
            <p:ph type="ftr" sz="quarter" idx="11"/>
          </p:nvPr>
        </p:nvSpPr>
        <p:spPr/>
        <p:txBody>
          <a:bodyPr/>
          <a:lstStyle/>
          <a:p>
            <a:endParaRPr kumimoji="1" lang="ja-JP" altLang="en-US"/>
          </a:p>
        </p:txBody>
      </p:sp>
      <p:sp>
        <p:nvSpPr>
          <p:cNvPr id="3" name="スライド番号プレースホルダー 2"/>
          <p:cNvSpPr>
            <a:spLocks noGrp="1"/>
          </p:cNvSpPr>
          <p:nvPr>
            <p:ph type="sldNum" sz="quarter" idx="12"/>
          </p:nvPr>
        </p:nvSpPr>
        <p:spPr>
          <a:xfrm>
            <a:off x="8593975" y="6283576"/>
            <a:ext cx="2743200" cy="365125"/>
          </a:xfrm>
        </p:spPr>
        <p:txBody>
          <a:bodyPr/>
          <a:lstStyle/>
          <a:p>
            <a:r>
              <a:rPr kumimoji="1" lang="en-US" altLang="ja-JP" sz="1400" dirty="0"/>
              <a:t>18</a:t>
            </a:r>
            <a:endParaRPr kumimoji="1" lang="ja-JP" altLang="en-US" sz="1400" dirty="0"/>
          </a:p>
        </p:txBody>
      </p:sp>
    </p:spTree>
    <p:extLst>
      <p:ext uri="{BB962C8B-B14F-4D97-AF65-F5344CB8AC3E}">
        <p14:creationId xmlns:p14="http://schemas.microsoft.com/office/powerpoint/2010/main" val="5540481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96A9F17-DA35-440F-B87D-3D210C93A009}"/>
              </a:ext>
            </a:extLst>
          </p:cNvPr>
          <p:cNvSpPr>
            <a:spLocks noGrp="1"/>
          </p:cNvSpPr>
          <p:nvPr>
            <p:ph type="sldNum" sz="quarter" idx="12"/>
          </p:nvPr>
        </p:nvSpPr>
        <p:spPr>
          <a:xfrm>
            <a:off x="8618913" y="6173787"/>
            <a:ext cx="2743200" cy="365125"/>
          </a:xfrm>
        </p:spPr>
        <p:txBody>
          <a:bodyPr/>
          <a:lstStyle/>
          <a:p>
            <a:r>
              <a:rPr kumimoji="1" lang="en-US" altLang="ja-JP" sz="1400" dirty="0"/>
              <a:t>19</a:t>
            </a:r>
            <a:endParaRPr kumimoji="1" lang="ja-JP" altLang="en-US" sz="1400" dirty="0"/>
          </a:p>
        </p:txBody>
      </p:sp>
      <p:sp>
        <p:nvSpPr>
          <p:cNvPr id="6" name="四角形: 角を丸くする 5">
            <a:extLst>
              <a:ext uri="{FF2B5EF4-FFF2-40B4-BE49-F238E27FC236}">
                <a16:creationId xmlns:a16="http://schemas.microsoft.com/office/drawing/2014/main" id="{14033535-0DF2-476D-9E0E-E02936957566}"/>
              </a:ext>
            </a:extLst>
          </p:cNvPr>
          <p:cNvSpPr/>
          <p:nvPr/>
        </p:nvSpPr>
        <p:spPr>
          <a:xfrm>
            <a:off x="2770185" y="2202829"/>
            <a:ext cx="6651630" cy="3046179"/>
          </a:xfrm>
          <a:prstGeom prst="roundRect">
            <a:avLst>
              <a:gd name="adj" fmla="val 16094"/>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5500"/>
              </a:lnSpc>
            </a:pPr>
            <a:r>
              <a:rPr lang="ja-JP" altLang="en-US" sz="3600" dirty="0">
                <a:solidFill>
                  <a:schemeClr val="tx1">
                    <a:lumMod val="75000"/>
                    <a:lumOff val="25000"/>
                  </a:schemeClr>
                </a:solidFill>
                <a:latin typeface="HGPｺﾞｼｯｸE" panose="020B0900000000000000" pitchFamily="50" charset="-128"/>
                <a:ea typeface="HGPｺﾞｼｯｸE" panose="020B0900000000000000" pitchFamily="50" charset="-128"/>
              </a:rPr>
              <a:t>ワークシートを活用しながら</a:t>
            </a:r>
            <a:endParaRPr lang="en-US" altLang="ja-JP" sz="36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algn="ctr">
              <a:lnSpc>
                <a:spcPts val="5500"/>
              </a:lnSpc>
            </a:pPr>
            <a:r>
              <a:rPr lang="ja-JP" altLang="en-US" sz="3600" dirty="0">
                <a:solidFill>
                  <a:schemeClr val="tx1">
                    <a:lumMod val="75000"/>
                    <a:lumOff val="25000"/>
                  </a:schemeClr>
                </a:solidFill>
                <a:latin typeface="HGPｺﾞｼｯｸE" panose="020B0900000000000000" pitchFamily="50" charset="-128"/>
                <a:ea typeface="HGPｺﾞｼｯｸE" panose="020B0900000000000000" pitchFamily="50" charset="-128"/>
              </a:rPr>
              <a:t>皆さんの地域の危険について</a:t>
            </a:r>
            <a:endParaRPr lang="en-US" altLang="ja-JP" sz="36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algn="ctr">
              <a:lnSpc>
                <a:spcPts val="5500"/>
              </a:lnSpc>
            </a:pPr>
            <a:r>
              <a:rPr lang="ja-JP" altLang="en-US" sz="3600" dirty="0">
                <a:solidFill>
                  <a:schemeClr val="tx1">
                    <a:lumMod val="75000"/>
                    <a:lumOff val="25000"/>
                  </a:schemeClr>
                </a:solidFill>
                <a:latin typeface="HGPｺﾞｼｯｸE" panose="020B0900000000000000" pitchFamily="50" charset="-128"/>
                <a:ea typeface="HGPｺﾞｼｯｸE" panose="020B0900000000000000" pitchFamily="50" charset="-128"/>
              </a:rPr>
              <a:t>話し合いましょう</a:t>
            </a:r>
            <a:endParaRPr lang="en-US" altLang="ja-JP" sz="28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8" name="テキスト ボックス 7">
            <a:extLst>
              <a:ext uri="{FF2B5EF4-FFF2-40B4-BE49-F238E27FC236}">
                <a16:creationId xmlns:a16="http://schemas.microsoft.com/office/drawing/2014/main" id="{D9170DA5-A43E-4971-B813-10B62D4ACFDB}"/>
              </a:ext>
            </a:extLst>
          </p:cNvPr>
          <p:cNvSpPr txBox="1"/>
          <p:nvPr/>
        </p:nvSpPr>
        <p:spPr>
          <a:xfrm>
            <a:off x="3993794" y="1107310"/>
            <a:ext cx="5554726" cy="584775"/>
          </a:xfrm>
          <a:prstGeom prst="rect">
            <a:avLst/>
          </a:prstGeom>
          <a:noFill/>
        </p:spPr>
        <p:txBody>
          <a:bodyPr wrap="none" rtlCol="0">
            <a:spAutoFit/>
          </a:bodyPr>
          <a:lstStyle/>
          <a:p>
            <a:r>
              <a:rPr lang="ja-JP" altLang="en-US" sz="3200" dirty="0">
                <a:solidFill>
                  <a:schemeClr val="tx1">
                    <a:lumMod val="75000"/>
                    <a:lumOff val="25000"/>
                  </a:schemeClr>
                </a:solidFill>
                <a:latin typeface="HGSｺﾞｼｯｸE" panose="020B0900000000000000" pitchFamily="50" charset="-128"/>
                <a:ea typeface="HGSｺﾞｼｯｸE" panose="020B0900000000000000" pitchFamily="50" charset="-128"/>
              </a:rPr>
              <a:t>グループ内で共有　＜</a:t>
            </a:r>
            <a:r>
              <a:rPr lang="en-US" altLang="ja-JP" sz="3200" dirty="0">
                <a:solidFill>
                  <a:schemeClr val="tx1">
                    <a:lumMod val="75000"/>
                    <a:lumOff val="25000"/>
                  </a:schemeClr>
                </a:solidFill>
                <a:latin typeface="HGSｺﾞｼｯｸE" panose="020B0900000000000000" pitchFamily="50" charset="-128"/>
                <a:ea typeface="HGSｺﾞｼｯｸE" panose="020B0900000000000000" pitchFamily="50" charset="-128"/>
              </a:rPr>
              <a:t>15</a:t>
            </a:r>
            <a:r>
              <a:rPr lang="ja-JP" altLang="en-US" sz="3200" dirty="0">
                <a:solidFill>
                  <a:schemeClr val="tx1">
                    <a:lumMod val="75000"/>
                    <a:lumOff val="25000"/>
                  </a:schemeClr>
                </a:solidFill>
                <a:latin typeface="HGSｺﾞｼｯｸE" panose="020B0900000000000000" pitchFamily="50" charset="-128"/>
                <a:ea typeface="HGSｺﾞｼｯｸE" panose="020B0900000000000000" pitchFamily="50" charset="-128"/>
              </a:rPr>
              <a:t>分＞</a:t>
            </a:r>
          </a:p>
        </p:txBody>
      </p:sp>
      <p:pic>
        <p:nvPicPr>
          <p:cNvPr id="5" name="Picture 2" descr="関連画像">
            <a:extLst>
              <a:ext uri="{FF2B5EF4-FFF2-40B4-BE49-F238E27FC236}">
                <a16:creationId xmlns:a16="http://schemas.microsoft.com/office/drawing/2014/main" id="{8BE3C94D-6835-44AB-9AD7-FA2341BE1D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130" t="13613" r="8754" b="12441"/>
          <a:stretch/>
        </p:blipFill>
        <p:spPr bwMode="auto">
          <a:xfrm>
            <a:off x="2536794" y="794095"/>
            <a:ext cx="1197022" cy="1077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49898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47397C9F-7959-437B-8C12-E9B9F5C0E296}"/>
              </a:ext>
            </a:extLst>
          </p:cNvPr>
          <p:cNvGrpSpPr/>
          <p:nvPr/>
        </p:nvGrpSpPr>
        <p:grpSpPr>
          <a:xfrm>
            <a:off x="2536668" y="994731"/>
            <a:ext cx="7118667" cy="5470674"/>
            <a:chOff x="-239309" y="994731"/>
            <a:chExt cx="7118667" cy="5470674"/>
          </a:xfrm>
        </p:grpSpPr>
        <p:pic>
          <p:nvPicPr>
            <p:cNvPr id="13" name="図 12" descr="山, 屋外, 自然, 岩 が含まれている画像&#10;&#10;自動的に生成された説明">
              <a:extLst>
                <a:ext uri="{FF2B5EF4-FFF2-40B4-BE49-F238E27FC236}">
                  <a16:creationId xmlns:a16="http://schemas.microsoft.com/office/drawing/2014/main" id="{2B78D383-4360-4C77-B641-5DF516A78CC8}"/>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3448558" y="3891405"/>
              <a:ext cx="3430800" cy="2574000"/>
            </a:xfrm>
            <a:prstGeom prst="rect">
              <a:avLst/>
            </a:prstGeom>
          </p:spPr>
        </p:pic>
        <p:pic>
          <p:nvPicPr>
            <p:cNvPr id="15" name="図 14" descr="屋外, 建物, トラック, 古い が含まれている画像&#10;&#10;自動的に生成された説明">
              <a:extLst>
                <a:ext uri="{FF2B5EF4-FFF2-40B4-BE49-F238E27FC236}">
                  <a16:creationId xmlns:a16="http://schemas.microsoft.com/office/drawing/2014/main" id="{435F5187-74FE-474A-885B-C83B78DAD684}"/>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239309" y="3891405"/>
              <a:ext cx="3430800" cy="2574000"/>
            </a:xfrm>
            <a:prstGeom prst="rect">
              <a:avLst/>
            </a:prstGeom>
          </p:spPr>
        </p:pic>
        <p:pic>
          <p:nvPicPr>
            <p:cNvPr id="17" name="図 16" descr="屋外, 水, 座る, テーブル が含まれている画像&#10;&#10;自動的に生成された説明">
              <a:extLst>
                <a:ext uri="{FF2B5EF4-FFF2-40B4-BE49-F238E27FC236}">
                  <a16:creationId xmlns:a16="http://schemas.microsoft.com/office/drawing/2014/main" id="{37C001FA-F13D-42C2-B08F-4740679EE33F}"/>
                </a:ext>
              </a:extLst>
            </p:cNvPr>
            <p:cNvPicPr>
              <a:picLocks/>
            </p:cNvPicPr>
            <p:nvPr/>
          </p:nvPicPr>
          <p:blipFill>
            <a:blip r:embed="rId5">
              <a:extLst>
                <a:ext uri="{28A0092B-C50C-407E-A947-70E740481C1C}">
                  <a14:useLocalDpi xmlns:a14="http://schemas.microsoft.com/office/drawing/2010/main" val="0"/>
                </a:ext>
              </a:extLst>
            </a:blip>
            <a:stretch>
              <a:fillRect/>
            </a:stretch>
          </p:blipFill>
          <p:spPr>
            <a:xfrm>
              <a:off x="3448558" y="994731"/>
              <a:ext cx="3430800" cy="2574000"/>
            </a:xfrm>
            <a:prstGeom prst="rect">
              <a:avLst/>
            </a:prstGeom>
          </p:spPr>
        </p:pic>
        <p:pic>
          <p:nvPicPr>
            <p:cNvPr id="21" name="図 20" descr="屋外, 建物, 家, 泥 が含まれている画像&#10;&#10;自動的に生成された説明">
              <a:extLst>
                <a:ext uri="{FF2B5EF4-FFF2-40B4-BE49-F238E27FC236}">
                  <a16:creationId xmlns:a16="http://schemas.microsoft.com/office/drawing/2014/main" id="{0997B294-520E-4182-8357-7DDD245DFD54}"/>
                </a:ext>
              </a:extLst>
            </p:cNvPr>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239309" y="994731"/>
              <a:ext cx="3430800" cy="2574000"/>
            </a:xfrm>
            <a:prstGeom prst="rect">
              <a:avLst/>
            </a:prstGeom>
          </p:spPr>
        </p:pic>
      </p:grpSp>
      <p:sp>
        <p:nvSpPr>
          <p:cNvPr id="9" name="テキスト ボックス 8">
            <a:extLst>
              <a:ext uri="{FF2B5EF4-FFF2-40B4-BE49-F238E27FC236}">
                <a16:creationId xmlns:a16="http://schemas.microsoft.com/office/drawing/2014/main" id="{A74BF59E-0C4C-4C86-B9FE-31CDD3E01712}"/>
              </a:ext>
            </a:extLst>
          </p:cNvPr>
          <p:cNvSpPr txBox="1"/>
          <p:nvPr/>
        </p:nvSpPr>
        <p:spPr>
          <a:xfrm>
            <a:off x="2649669" y="3220142"/>
            <a:ext cx="3204796" cy="246221"/>
          </a:xfrm>
          <a:prstGeom prst="rect">
            <a:avLst/>
          </a:prstGeom>
          <a:solidFill>
            <a:srgbClr val="FFFFFF">
              <a:alpha val="50196"/>
            </a:srgbClr>
          </a:solidFill>
        </p:spPr>
        <p:txBody>
          <a:bodyPr wrap="square" lIns="72000" tIns="0" rIns="72000" bIns="0">
            <a:spAutoFit/>
          </a:bodyPr>
          <a:lstStyle/>
          <a:p>
            <a:pPr algn="ctr">
              <a:defRPr/>
            </a:pPr>
            <a:r>
              <a:rPr lang="ja-JP" altLang="en-US" sz="1600">
                <a:solidFill>
                  <a:schemeClr val="tx1">
                    <a:lumMod val="75000"/>
                    <a:lumOff val="25000"/>
                  </a:schemeClr>
                </a:solidFill>
                <a:latin typeface="HGPｺﾞｼｯｸE" panose="020B0900000000000000" pitchFamily="50" charset="-128"/>
                <a:ea typeface="HGPｺﾞｼｯｸE" panose="020B0900000000000000" pitchFamily="50" charset="-128"/>
              </a:rPr>
              <a:t>河川の氾濫による浸水（外水氾濫）</a:t>
            </a:r>
          </a:p>
        </p:txBody>
      </p:sp>
      <p:sp>
        <p:nvSpPr>
          <p:cNvPr id="14" name="テキスト ボックス 13">
            <a:extLst>
              <a:ext uri="{FF2B5EF4-FFF2-40B4-BE49-F238E27FC236}">
                <a16:creationId xmlns:a16="http://schemas.microsoft.com/office/drawing/2014/main" id="{504C0074-250F-4D7E-A1DC-0F2E2BB1503B}"/>
              </a:ext>
            </a:extLst>
          </p:cNvPr>
          <p:cNvSpPr txBox="1"/>
          <p:nvPr/>
        </p:nvSpPr>
        <p:spPr>
          <a:xfrm>
            <a:off x="6310101" y="3220142"/>
            <a:ext cx="3259666" cy="246221"/>
          </a:xfrm>
          <a:prstGeom prst="rect">
            <a:avLst/>
          </a:prstGeom>
          <a:solidFill>
            <a:srgbClr val="FFFFFF">
              <a:alpha val="50196"/>
            </a:srgbClr>
          </a:solidFill>
        </p:spPr>
        <p:txBody>
          <a:bodyPr wrap="square" lIns="72000" tIns="0" rIns="72000" bIns="0">
            <a:spAutoFit/>
          </a:bodyPr>
          <a:lstStyle/>
          <a:p>
            <a:pPr algn="ctr">
              <a:defRPr/>
            </a:pPr>
            <a:r>
              <a:rPr lang="ja-JP" altLang="en-US" sz="1600">
                <a:solidFill>
                  <a:schemeClr val="tx1">
                    <a:lumMod val="75000"/>
                    <a:lumOff val="25000"/>
                  </a:schemeClr>
                </a:solidFill>
                <a:latin typeface="HGPｺﾞｼｯｸE" panose="020B0900000000000000" pitchFamily="50" charset="-128"/>
                <a:ea typeface="HGPｺﾞｼｯｸE" panose="020B0900000000000000" pitchFamily="50" charset="-128"/>
              </a:rPr>
              <a:t>高潮による浸水</a:t>
            </a:r>
          </a:p>
        </p:txBody>
      </p:sp>
      <p:sp>
        <p:nvSpPr>
          <p:cNvPr id="23" name="テキスト ボックス 22">
            <a:extLst>
              <a:ext uri="{FF2B5EF4-FFF2-40B4-BE49-F238E27FC236}">
                <a16:creationId xmlns:a16="http://schemas.microsoft.com/office/drawing/2014/main" id="{DD6DCA6B-2163-476C-A994-2154030FA0F5}"/>
              </a:ext>
            </a:extLst>
          </p:cNvPr>
          <p:cNvSpPr txBox="1"/>
          <p:nvPr/>
        </p:nvSpPr>
        <p:spPr>
          <a:xfrm>
            <a:off x="6560714" y="5916745"/>
            <a:ext cx="2758441" cy="492443"/>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r>
              <a:rPr lang="ja-JP" altLang="en-US" sz="1600"/>
              <a:t>大雨による がけ崩れ、</a:t>
            </a:r>
            <a:endParaRPr lang="en-US" altLang="ja-JP" sz="1600"/>
          </a:p>
          <a:p>
            <a:r>
              <a:rPr lang="ja-JP" altLang="en-US" sz="1600"/>
              <a:t>地すべり土石流</a:t>
            </a:r>
          </a:p>
        </p:txBody>
      </p:sp>
      <p:sp>
        <p:nvSpPr>
          <p:cNvPr id="25" name="テキスト ボックス 24">
            <a:extLst>
              <a:ext uri="{FF2B5EF4-FFF2-40B4-BE49-F238E27FC236}">
                <a16:creationId xmlns:a16="http://schemas.microsoft.com/office/drawing/2014/main" id="{D7491E4E-ADC0-4EB5-8D98-9798C847D4EB}"/>
              </a:ext>
            </a:extLst>
          </p:cNvPr>
          <p:cNvSpPr txBox="1"/>
          <p:nvPr/>
        </p:nvSpPr>
        <p:spPr>
          <a:xfrm>
            <a:off x="3266457" y="6039857"/>
            <a:ext cx="1971220" cy="246221"/>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r>
              <a:rPr lang="ja-JP" altLang="en-US" sz="1600"/>
              <a:t>風による家屋の倒壊</a:t>
            </a:r>
          </a:p>
        </p:txBody>
      </p:sp>
      <p:sp>
        <p:nvSpPr>
          <p:cNvPr id="2" name="タイトル 1">
            <a:extLst>
              <a:ext uri="{FF2B5EF4-FFF2-40B4-BE49-F238E27FC236}">
                <a16:creationId xmlns:a16="http://schemas.microsoft.com/office/drawing/2014/main" id="{814183DE-2743-42DE-8D0C-C20234B775DB}"/>
              </a:ext>
            </a:extLst>
          </p:cNvPr>
          <p:cNvSpPr>
            <a:spLocks noGrp="1"/>
          </p:cNvSpPr>
          <p:nvPr>
            <p:ph type="title"/>
          </p:nvPr>
        </p:nvSpPr>
        <p:spPr>
          <a:xfrm>
            <a:off x="0" y="-34107"/>
            <a:ext cx="12192000" cy="650083"/>
          </a:xfrm>
          <a:solidFill>
            <a:srgbClr val="00B050"/>
          </a:solidFill>
        </p:spPr>
        <p:txBody>
          <a:bodyPr>
            <a:normAutofit/>
          </a:bodyPr>
          <a:lstStyle/>
          <a:p>
            <a:r>
              <a:rPr lang="ja-JP" altLang="en-US" sz="3200" dirty="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大雨や台風による被害と影響</a:t>
            </a:r>
            <a:endParaRPr kumimoji="1" lang="ja-JP" altLang="en-US" sz="3200" dirty="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4" name="スライド番号プレースホルダー 3">
            <a:extLst>
              <a:ext uri="{FF2B5EF4-FFF2-40B4-BE49-F238E27FC236}">
                <a16:creationId xmlns:a16="http://schemas.microsoft.com/office/drawing/2014/main" id="{6F320F18-6E0A-4F9B-BA5D-1AD068B9F009}"/>
              </a:ext>
            </a:extLst>
          </p:cNvPr>
          <p:cNvSpPr>
            <a:spLocks noGrp="1"/>
          </p:cNvSpPr>
          <p:nvPr>
            <p:ph type="sldNum" sz="quarter" idx="12"/>
          </p:nvPr>
        </p:nvSpPr>
        <p:spPr/>
        <p:txBody>
          <a:bodyPr/>
          <a:lstStyle/>
          <a:p>
            <a:r>
              <a:rPr kumimoji="1" lang="en-US" altLang="ja-JP" sz="1400" dirty="0"/>
              <a:t>20</a:t>
            </a:r>
            <a:endParaRPr kumimoji="1" lang="ja-JP" altLang="en-US" sz="1400" dirty="0"/>
          </a:p>
        </p:txBody>
      </p:sp>
      <p:sp>
        <p:nvSpPr>
          <p:cNvPr id="16" name="テキスト プレースホルダー 8">
            <a:extLst>
              <a:ext uri="{FF2B5EF4-FFF2-40B4-BE49-F238E27FC236}">
                <a16:creationId xmlns:a16="http://schemas.microsoft.com/office/drawing/2014/main" id="{8E33EF8D-4CCE-491B-86EF-53705E2C45BA}"/>
              </a:ext>
            </a:extLst>
          </p:cNvPr>
          <p:cNvSpPr txBox="1">
            <a:spLocks noChangeArrowheads="1"/>
          </p:cNvSpPr>
          <p:nvPr/>
        </p:nvSpPr>
        <p:spPr>
          <a:xfrm>
            <a:off x="2536667" y="3565185"/>
            <a:ext cx="3430801" cy="2146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写真：総務省消防庁ホームページ</a:t>
            </a:r>
          </a:p>
        </p:txBody>
      </p:sp>
      <p:sp>
        <p:nvSpPr>
          <p:cNvPr id="18" name="テキスト プレースホルダー 8">
            <a:extLst>
              <a:ext uri="{FF2B5EF4-FFF2-40B4-BE49-F238E27FC236}">
                <a16:creationId xmlns:a16="http://schemas.microsoft.com/office/drawing/2014/main" id="{95A2B454-4ECD-4CE1-986C-63BAB06E4FF9}"/>
              </a:ext>
            </a:extLst>
          </p:cNvPr>
          <p:cNvSpPr txBox="1">
            <a:spLocks noChangeArrowheads="1"/>
          </p:cNvSpPr>
          <p:nvPr/>
        </p:nvSpPr>
        <p:spPr>
          <a:xfrm>
            <a:off x="6224534" y="6480799"/>
            <a:ext cx="3430800" cy="1913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写真：総務省消防庁ページ</a:t>
            </a:r>
          </a:p>
        </p:txBody>
      </p:sp>
      <p:sp>
        <p:nvSpPr>
          <p:cNvPr id="19" name="テキスト プレースホルダー 8">
            <a:extLst>
              <a:ext uri="{FF2B5EF4-FFF2-40B4-BE49-F238E27FC236}">
                <a16:creationId xmlns:a16="http://schemas.microsoft.com/office/drawing/2014/main" id="{B5277783-91E4-471B-B3A0-1CEE68F583F8}"/>
              </a:ext>
            </a:extLst>
          </p:cNvPr>
          <p:cNvSpPr txBox="1">
            <a:spLocks noChangeArrowheads="1"/>
          </p:cNvSpPr>
          <p:nvPr/>
        </p:nvSpPr>
        <p:spPr>
          <a:xfrm>
            <a:off x="6224534" y="3554335"/>
            <a:ext cx="3414766" cy="21462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写真：香川県ホームページ</a:t>
            </a:r>
          </a:p>
        </p:txBody>
      </p:sp>
      <p:sp>
        <p:nvSpPr>
          <p:cNvPr id="20" name="テキスト プレースホルダー 8">
            <a:extLst>
              <a:ext uri="{FF2B5EF4-FFF2-40B4-BE49-F238E27FC236}">
                <a16:creationId xmlns:a16="http://schemas.microsoft.com/office/drawing/2014/main" id="{1A6CA2BB-4DFE-4957-9369-C7209294FE0C}"/>
              </a:ext>
            </a:extLst>
          </p:cNvPr>
          <p:cNvSpPr txBox="1">
            <a:spLocks noChangeArrowheads="1"/>
          </p:cNvSpPr>
          <p:nvPr/>
        </p:nvSpPr>
        <p:spPr>
          <a:xfrm>
            <a:off x="2536667" y="6482435"/>
            <a:ext cx="3430801" cy="1913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写真：総務省消防庁ホームページ</a:t>
            </a:r>
          </a:p>
        </p:txBody>
      </p:sp>
      <p:sp>
        <p:nvSpPr>
          <p:cNvPr id="27" name="正方形/長方形 26">
            <a:extLst>
              <a:ext uri="{FF2B5EF4-FFF2-40B4-BE49-F238E27FC236}">
                <a16:creationId xmlns:a16="http://schemas.microsoft.com/office/drawing/2014/main" id="{2943F922-95B4-496E-8618-86D5BFE477A0}"/>
              </a:ext>
            </a:extLst>
          </p:cNvPr>
          <p:cNvSpPr/>
          <p:nvPr/>
        </p:nvSpPr>
        <p:spPr>
          <a:xfrm>
            <a:off x="1524000" y="3072170"/>
            <a:ext cx="9144000" cy="71366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HGPｺﾞｼｯｸE" panose="020B0900000000000000" pitchFamily="50" charset="-128"/>
                <a:ea typeface="HGPｺﾞｼｯｸE" panose="020B0900000000000000" pitchFamily="50" charset="-128"/>
              </a:rPr>
              <a:t>研修を行う地域で起こると考えられる被害事例をお選び下さい</a:t>
            </a: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13296709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370ED0DA-1769-4A11-A4B0-753368507FFF}"/>
              </a:ext>
            </a:extLst>
          </p:cNvPr>
          <p:cNvGrpSpPr/>
          <p:nvPr/>
        </p:nvGrpSpPr>
        <p:grpSpPr>
          <a:xfrm>
            <a:off x="2492092" y="993092"/>
            <a:ext cx="7207816" cy="5474683"/>
            <a:chOff x="-1442073" y="993091"/>
            <a:chExt cx="7207816" cy="5474683"/>
          </a:xfrm>
        </p:grpSpPr>
        <p:pic>
          <p:nvPicPr>
            <p:cNvPr id="13" name="図 12" descr="屋外, 建物, 水, 道路 が含まれている画像&#10;&#10;自動的に生成された説明">
              <a:extLst>
                <a:ext uri="{FF2B5EF4-FFF2-40B4-BE49-F238E27FC236}">
                  <a16:creationId xmlns:a16="http://schemas.microsoft.com/office/drawing/2014/main" id="{B4BE3C4D-B0C2-4455-9F2B-5C0643469B50}"/>
                </a:ext>
              </a:extLst>
            </p:cNvPr>
            <p:cNvPicPr>
              <a:picLocks/>
            </p:cNvPicPr>
            <p:nvPr/>
          </p:nvPicPr>
          <p:blipFill>
            <a:blip r:embed="rId3">
              <a:extLst>
                <a:ext uri="{28A0092B-C50C-407E-A947-70E740481C1C}">
                  <a14:useLocalDpi xmlns:a14="http://schemas.microsoft.com/office/drawing/2010/main" val="0"/>
                </a:ext>
              </a:extLst>
            </a:blip>
            <a:stretch>
              <a:fillRect/>
            </a:stretch>
          </p:blipFill>
          <p:spPr>
            <a:xfrm>
              <a:off x="2324745" y="3893774"/>
              <a:ext cx="3430800" cy="2574000"/>
            </a:xfrm>
            <a:prstGeom prst="rect">
              <a:avLst/>
            </a:prstGeom>
          </p:spPr>
        </p:pic>
        <p:pic>
          <p:nvPicPr>
            <p:cNvPr id="14" name="図 13" descr="屋外, 道路, ストリート, 光 が含まれている画像&#10;&#10;自動的に生成された説明">
              <a:extLst>
                <a:ext uri="{FF2B5EF4-FFF2-40B4-BE49-F238E27FC236}">
                  <a16:creationId xmlns:a16="http://schemas.microsoft.com/office/drawing/2014/main" id="{BE74FB20-58DA-4288-94ED-E7B5680A7D9A}"/>
                </a:ext>
              </a:extLst>
            </p:cNvPr>
            <p:cNvPicPr>
              <a:picLocks/>
            </p:cNvPicPr>
            <p:nvPr/>
          </p:nvPicPr>
          <p:blipFill>
            <a:blip r:embed="rId4">
              <a:extLst>
                <a:ext uri="{28A0092B-C50C-407E-A947-70E740481C1C}">
                  <a14:useLocalDpi xmlns:a14="http://schemas.microsoft.com/office/drawing/2010/main" val="0"/>
                </a:ext>
              </a:extLst>
            </a:blip>
            <a:stretch>
              <a:fillRect/>
            </a:stretch>
          </p:blipFill>
          <p:spPr>
            <a:xfrm>
              <a:off x="-1442073" y="3893774"/>
              <a:ext cx="3430800" cy="2574000"/>
            </a:xfrm>
            <a:prstGeom prst="rect">
              <a:avLst/>
            </a:prstGeom>
          </p:spPr>
        </p:pic>
        <p:pic>
          <p:nvPicPr>
            <p:cNvPr id="15" name="図 14" descr="建物, 屋外, 飛行機, ボート が含まれている画像&#10;&#10;自動的に生成された説明">
              <a:extLst>
                <a:ext uri="{FF2B5EF4-FFF2-40B4-BE49-F238E27FC236}">
                  <a16:creationId xmlns:a16="http://schemas.microsoft.com/office/drawing/2014/main" id="{21C99081-7868-4E22-8131-E1B0BCCBC6A9}"/>
                </a:ext>
              </a:extLst>
            </p:cNvPr>
            <p:cNvPicPr>
              <a:picLocks/>
            </p:cNvPicPr>
            <p:nvPr/>
          </p:nvPicPr>
          <p:blipFill rotWithShape="1">
            <a:blip r:embed="rId5">
              <a:extLst>
                <a:ext uri="{28A0092B-C50C-407E-A947-70E740481C1C}">
                  <a14:useLocalDpi xmlns:a14="http://schemas.microsoft.com/office/drawing/2010/main" val="0"/>
                </a:ext>
              </a:extLst>
            </a:blip>
            <a:srcRect l="4089"/>
            <a:stretch/>
          </p:blipFill>
          <p:spPr>
            <a:xfrm>
              <a:off x="-1442073" y="993091"/>
              <a:ext cx="3430800" cy="2574000"/>
            </a:xfrm>
            <a:prstGeom prst="rect">
              <a:avLst/>
            </a:prstGeom>
          </p:spPr>
        </p:pic>
        <p:pic>
          <p:nvPicPr>
            <p:cNvPr id="20" name="図 19">
              <a:extLst>
                <a:ext uri="{FF2B5EF4-FFF2-40B4-BE49-F238E27FC236}">
                  <a16:creationId xmlns:a16="http://schemas.microsoft.com/office/drawing/2014/main" id="{BD597441-F106-4CEC-9702-04DE7CA22F47}"/>
                </a:ext>
              </a:extLst>
            </p:cNvPr>
            <p:cNvPicPr>
              <a:picLocks/>
            </p:cNvPicPr>
            <p:nvPr/>
          </p:nvPicPr>
          <p:blipFill rotWithShape="1">
            <a:blip r:embed="rId6">
              <a:extLst>
                <a:ext uri="{BEBA8EAE-BF5A-486C-A8C5-ECC9F3942E4B}">
                  <a14:imgProps xmlns:a14="http://schemas.microsoft.com/office/drawing/2010/main">
                    <a14:imgLayer r:embed="rId7">
                      <a14:imgEffect>
                        <a14:brightnessContrast bright="20000"/>
                      </a14:imgEffect>
                    </a14:imgLayer>
                  </a14:imgProps>
                </a:ext>
              </a:extLst>
            </a:blip>
            <a:srcRect l="20593" t="33352" r="36331" b="15871"/>
            <a:stretch/>
          </p:blipFill>
          <p:spPr>
            <a:xfrm>
              <a:off x="2334943" y="994731"/>
              <a:ext cx="3430800" cy="2572360"/>
            </a:xfrm>
            <a:prstGeom prst="rect">
              <a:avLst/>
            </a:prstGeom>
          </p:spPr>
        </p:pic>
      </p:grpSp>
      <p:sp>
        <p:nvSpPr>
          <p:cNvPr id="2" name="タイトル 1">
            <a:extLst>
              <a:ext uri="{FF2B5EF4-FFF2-40B4-BE49-F238E27FC236}">
                <a16:creationId xmlns:a16="http://schemas.microsoft.com/office/drawing/2014/main" id="{814183DE-2743-42DE-8D0C-C20234B775DB}"/>
              </a:ext>
            </a:extLst>
          </p:cNvPr>
          <p:cNvSpPr>
            <a:spLocks noGrp="1"/>
          </p:cNvSpPr>
          <p:nvPr>
            <p:ph type="title"/>
          </p:nvPr>
        </p:nvSpPr>
        <p:spPr>
          <a:xfrm>
            <a:off x="0" y="910"/>
            <a:ext cx="12192000" cy="650083"/>
          </a:xfrm>
          <a:solidFill>
            <a:srgbClr val="00B050"/>
          </a:solidFill>
        </p:spPr>
        <p:txBody>
          <a:bodyPr>
            <a:normAutofit/>
          </a:bodyPr>
          <a:lstStyle/>
          <a:p>
            <a:r>
              <a:rPr lang="ja-JP" altLang="en-US" sz="3200" dirty="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大雨や台風による被害と影響</a:t>
            </a:r>
            <a:endParaRPr kumimoji="1" lang="ja-JP" altLang="en-US" sz="3200" dirty="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endParaRPr>
          </a:p>
        </p:txBody>
      </p:sp>
      <p:sp>
        <p:nvSpPr>
          <p:cNvPr id="4" name="スライド番号プレースホルダー 3">
            <a:extLst>
              <a:ext uri="{FF2B5EF4-FFF2-40B4-BE49-F238E27FC236}">
                <a16:creationId xmlns:a16="http://schemas.microsoft.com/office/drawing/2014/main" id="{6F320F18-6E0A-4F9B-BA5D-1AD068B9F009}"/>
              </a:ext>
            </a:extLst>
          </p:cNvPr>
          <p:cNvSpPr>
            <a:spLocks noGrp="1"/>
          </p:cNvSpPr>
          <p:nvPr>
            <p:ph type="sldNum" sz="quarter" idx="12"/>
          </p:nvPr>
        </p:nvSpPr>
        <p:spPr/>
        <p:txBody>
          <a:bodyPr/>
          <a:lstStyle/>
          <a:p>
            <a:r>
              <a:rPr kumimoji="1" lang="en-US" altLang="ja-JP" sz="1400" dirty="0"/>
              <a:t>21</a:t>
            </a:r>
            <a:endParaRPr kumimoji="1" lang="ja-JP" altLang="en-US" sz="1400" dirty="0"/>
          </a:p>
        </p:txBody>
      </p:sp>
      <p:sp>
        <p:nvSpPr>
          <p:cNvPr id="17" name="テキスト ボックス 16">
            <a:extLst>
              <a:ext uri="{FF2B5EF4-FFF2-40B4-BE49-F238E27FC236}">
                <a16:creationId xmlns:a16="http://schemas.microsoft.com/office/drawing/2014/main" id="{EBF32A9E-953D-41F1-A533-52867910A557}"/>
              </a:ext>
            </a:extLst>
          </p:cNvPr>
          <p:cNvSpPr txBox="1"/>
          <p:nvPr/>
        </p:nvSpPr>
        <p:spPr>
          <a:xfrm>
            <a:off x="6306393" y="2974896"/>
            <a:ext cx="3356230" cy="492443"/>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r>
              <a:rPr lang="ja-JP" altLang="en-US" sz="1600"/>
              <a:t>断水</a:t>
            </a:r>
            <a:endParaRPr lang="en-US" altLang="ja-JP" sz="1600"/>
          </a:p>
          <a:p>
            <a:r>
              <a:rPr lang="ja-JP" altLang="en-US" sz="1600"/>
              <a:t>（施設被害、停電などによる）</a:t>
            </a:r>
          </a:p>
        </p:txBody>
      </p:sp>
      <p:sp>
        <p:nvSpPr>
          <p:cNvPr id="12" name="テキスト ボックス 11">
            <a:extLst>
              <a:ext uri="{FF2B5EF4-FFF2-40B4-BE49-F238E27FC236}">
                <a16:creationId xmlns:a16="http://schemas.microsoft.com/office/drawing/2014/main" id="{9D261E75-A62E-4A37-8E49-473D1B281135}"/>
              </a:ext>
            </a:extLst>
          </p:cNvPr>
          <p:cNvSpPr txBox="1"/>
          <p:nvPr/>
        </p:nvSpPr>
        <p:spPr>
          <a:xfrm>
            <a:off x="2529446" y="2974896"/>
            <a:ext cx="3356092" cy="492443"/>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r>
              <a:rPr lang="ja-JP" altLang="en-US" sz="1600"/>
              <a:t>停電</a:t>
            </a:r>
            <a:endParaRPr lang="en-US" altLang="ja-JP" sz="1600"/>
          </a:p>
          <a:p>
            <a:r>
              <a:rPr lang="ja-JP" altLang="en-US" sz="1600"/>
              <a:t>（倒木や土砂崩れなどによる）</a:t>
            </a:r>
          </a:p>
        </p:txBody>
      </p:sp>
      <p:sp>
        <p:nvSpPr>
          <p:cNvPr id="29" name="テキスト ボックス 28">
            <a:extLst>
              <a:ext uri="{FF2B5EF4-FFF2-40B4-BE49-F238E27FC236}">
                <a16:creationId xmlns:a16="http://schemas.microsoft.com/office/drawing/2014/main" id="{D5D65E71-DC81-4CF9-BCB2-F390622E0EA1}"/>
              </a:ext>
            </a:extLst>
          </p:cNvPr>
          <p:cNvSpPr txBox="1"/>
          <p:nvPr/>
        </p:nvSpPr>
        <p:spPr>
          <a:xfrm>
            <a:off x="6296195" y="5885554"/>
            <a:ext cx="3356230" cy="492443"/>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r>
              <a:rPr lang="ja-JP" altLang="en-US" sz="1600"/>
              <a:t>下水道</a:t>
            </a:r>
            <a:endParaRPr lang="en-US" altLang="ja-JP" sz="1600"/>
          </a:p>
          <a:p>
            <a:r>
              <a:rPr lang="ja-JP" altLang="en-US" sz="1600"/>
              <a:t>（施設被害、停電などによる）</a:t>
            </a:r>
          </a:p>
        </p:txBody>
      </p:sp>
      <p:sp>
        <p:nvSpPr>
          <p:cNvPr id="35" name="テキスト ボックス 34">
            <a:extLst>
              <a:ext uri="{FF2B5EF4-FFF2-40B4-BE49-F238E27FC236}">
                <a16:creationId xmlns:a16="http://schemas.microsoft.com/office/drawing/2014/main" id="{328926D2-61A2-4519-A7A8-B04F5AD647A8}"/>
              </a:ext>
            </a:extLst>
          </p:cNvPr>
          <p:cNvSpPr txBox="1"/>
          <p:nvPr/>
        </p:nvSpPr>
        <p:spPr>
          <a:xfrm>
            <a:off x="2695720" y="5885554"/>
            <a:ext cx="3023544" cy="492443"/>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r>
              <a:rPr lang="ja-JP" altLang="en-US" sz="1600"/>
              <a:t>通信障害</a:t>
            </a:r>
            <a:endParaRPr lang="en-US" altLang="ja-JP" sz="1600"/>
          </a:p>
          <a:p>
            <a:r>
              <a:rPr lang="ja-JP" altLang="en-US" sz="1600"/>
              <a:t>（停電や伝送路断などによる）</a:t>
            </a:r>
          </a:p>
        </p:txBody>
      </p:sp>
      <p:sp>
        <p:nvSpPr>
          <p:cNvPr id="16" name="テキスト プレースホルダー 8">
            <a:extLst>
              <a:ext uri="{FF2B5EF4-FFF2-40B4-BE49-F238E27FC236}">
                <a16:creationId xmlns:a16="http://schemas.microsoft.com/office/drawing/2014/main" id="{7F6CA0A5-5BA6-42E7-B50E-648C5F2C5532}"/>
              </a:ext>
            </a:extLst>
          </p:cNvPr>
          <p:cNvSpPr txBox="1">
            <a:spLocks noChangeArrowheads="1"/>
          </p:cNvSpPr>
          <p:nvPr/>
        </p:nvSpPr>
        <p:spPr>
          <a:xfrm>
            <a:off x="2454738" y="3548266"/>
            <a:ext cx="3430800" cy="22445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写真：兵庫県ホームページ</a:t>
            </a:r>
          </a:p>
        </p:txBody>
      </p:sp>
      <p:sp>
        <p:nvSpPr>
          <p:cNvPr id="18" name="テキスト プレースホルダー 8">
            <a:extLst>
              <a:ext uri="{FF2B5EF4-FFF2-40B4-BE49-F238E27FC236}">
                <a16:creationId xmlns:a16="http://schemas.microsoft.com/office/drawing/2014/main" id="{74B9AFC0-59BA-4F59-89F4-6ABDA3493B3A}"/>
              </a:ext>
            </a:extLst>
          </p:cNvPr>
          <p:cNvSpPr txBox="1">
            <a:spLocks noChangeArrowheads="1"/>
          </p:cNvSpPr>
          <p:nvPr/>
        </p:nvSpPr>
        <p:spPr>
          <a:xfrm>
            <a:off x="6231823" y="6449456"/>
            <a:ext cx="3430800" cy="1913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写真：千葉県ホームページ</a:t>
            </a:r>
          </a:p>
        </p:txBody>
      </p:sp>
      <p:sp>
        <p:nvSpPr>
          <p:cNvPr id="19" name="テキスト プレースホルダー 8">
            <a:extLst>
              <a:ext uri="{FF2B5EF4-FFF2-40B4-BE49-F238E27FC236}">
                <a16:creationId xmlns:a16="http://schemas.microsoft.com/office/drawing/2014/main" id="{326658F3-F098-4753-B361-DCEFCC8B630E}"/>
              </a:ext>
            </a:extLst>
          </p:cNvPr>
          <p:cNvSpPr txBox="1">
            <a:spLocks noChangeArrowheads="1"/>
          </p:cNvSpPr>
          <p:nvPr/>
        </p:nvSpPr>
        <p:spPr>
          <a:xfrm>
            <a:off x="6269108" y="3573484"/>
            <a:ext cx="3414766" cy="22445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写真：総務省消防庁ホームページ</a:t>
            </a:r>
          </a:p>
        </p:txBody>
      </p:sp>
      <p:sp>
        <p:nvSpPr>
          <p:cNvPr id="21" name="テキスト プレースホルダー 8">
            <a:extLst>
              <a:ext uri="{FF2B5EF4-FFF2-40B4-BE49-F238E27FC236}">
                <a16:creationId xmlns:a16="http://schemas.microsoft.com/office/drawing/2014/main" id="{DBE39718-FA6F-47DD-99BC-C5B14AB9E8FA}"/>
              </a:ext>
            </a:extLst>
          </p:cNvPr>
          <p:cNvSpPr txBox="1">
            <a:spLocks noChangeArrowheads="1"/>
          </p:cNvSpPr>
          <p:nvPr/>
        </p:nvSpPr>
        <p:spPr>
          <a:xfrm>
            <a:off x="2492093" y="6482435"/>
            <a:ext cx="3430801" cy="18973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写真：宮古島地方気象台ホームページ</a:t>
            </a:r>
          </a:p>
        </p:txBody>
      </p:sp>
      <p:sp>
        <p:nvSpPr>
          <p:cNvPr id="22" name="正方形/長方形 21">
            <a:extLst>
              <a:ext uri="{FF2B5EF4-FFF2-40B4-BE49-F238E27FC236}">
                <a16:creationId xmlns:a16="http://schemas.microsoft.com/office/drawing/2014/main" id="{87E4DB5C-BD3B-4231-8019-CADF70B0C896}"/>
              </a:ext>
            </a:extLst>
          </p:cNvPr>
          <p:cNvSpPr/>
          <p:nvPr/>
        </p:nvSpPr>
        <p:spPr>
          <a:xfrm>
            <a:off x="1524000" y="3072170"/>
            <a:ext cx="9144000" cy="71366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2400" dirty="0">
                <a:solidFill>
                  <a:schemeClr val="tx1"/>
                </a:solidFill>
                <a:latin typeface="HGPｺﾞｼｯｸE" panose="020B0900000000000000" pitchFamily="50" charset="-128"/>
                <a:ea typeface="HGPｺﾞｼｯｸE" panose="020B0900000000000000" pitchFamily="50" charset="-128"/>
              </a:rPr>
              <a:t>研修を行う地域で起こると考えられる被害事例をお選び下さい</a:t>
            </a: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7690030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a:extLst>
              <a:ext uri="{FF2B5EF4-FFF2-40B4-BE49-F238E27FC236}">
                <a16:creationId xmlns:a16="http://schemas.microsoft.com/office/drawing/2014/main" id="{AE8B2F13-3996-4051-8D44-7F8323DDDFC6}"/>
              </a:ext>
            </a:extLst>
          </p:cNvPr>
          <p:cNvSpPr txBox="1"/>
          <p:nvPr/>
        </p:nvSpPr>
        <p:spPr>
          <a:xfrm>
            <a:off x="370590" y="1418541"/>
            <a:ext cx="10054136" cy="4524315"/>
          </a:xfrm>
          <a:prstGeom prst="rect">
            <a:avLst/>
          </a:prstGeom>
          <a:noFill/>
        </p:spPr>
        <p:txBody>
          <a:bodyPr wrap="square" rtlCol="0">
            <a:spAutoFit/>
          </a:bodyPr>
          <a:lstStyle/>
          <a:p>
            <a:r>
              <a:rPr lang="ja-JP" altLang="en-US" sz="1600" b="1" dirty="0"/>
              <a:t>　●準備するもの</a:t>
            </a:r>
            <a:endParaRPr lang="en-US" altLang="ja-JP" sz="1600" b="1" dirty="0"/>
          </a:p>
          <a:p>
            <a:r>
              <a:rPr lang="ja-JP" altLang="en-US" sz="1600" b="1" dirty="0"/>
              <a:t>　　</a:t>
            </a:r>
            <a:r>
              <a:rPr lang="ja-JP" altLang="en-US" sz="1600" dirty="0"/>
              <a:t>・自宅の周辺が示されている地図（住宅地図等）</a:t>
            </a:r>
            <a:endParaRPr lang="en-US" altLang="ja-JP" sz="1600" dirty="0"/>
          </a:p>
          <a:p>
            <a:r>
              <a:rPr lang="ja-JP" altLang="en-US" sz="1600" dirty="0"/>
              <a:t>　　・透明フィルム（２枚）</a:t>
            </a:r>
            <a:endParaRPr lang="en-US" altLang="ja-JP" sz="1600" dirty="0"/>
          </a:p>
          <a:p>
            <a:r>
              <a:rPr lang="ja-JP" altLang="en-US" sz="1600" dirty="0"/>
              <a:t>　　・丸シール</a:t>
            </a:r>
            <a:endParaRPr lang="en-US" altLang="ja-JP" sz="1600" dirty="0"/>
          </a:p>
          <a:p>
            <a:endParaRPr lang="en-US" altLang="ja-JP" sz="1600" b="1" dirty="0"/>
          </a:p>
          <a:p>
            <a:r>
              <a:rPr lang="ja-JP" altLang="en-US" sz="1600" b="1" dirty="0"/>
              <a:t>　●検討の流れ</a:t>
            </a:r>
            <a:endParaRPr lang="en-US" altLang="ja-JP" sz="1600" b="1" dirty="0"/>
          </a:p>
          <a:p>
            <a:r>
              <a:rPr lang="ja-JP" altLang="en-US" sz="1600" b="1" dirty="0"/>
              <a:t>　</a:t>
            </a:r>
            <a:r>
              <a:rPr lang="ja-JP" altLang="en-US" sz="1600" dirty="0"/>
              <a:t>　１．自宅の周辺が示されている地図上に、</a:t>
            </a:r>
            <a:endParaRPr lang="en-US" altLang="ja-JP" sz="1600" dirty="0"/>
          </a:p>
          <a:p>
            <a:r>
              <a:rPr lang="ja-JP" altLang="en-US" sz="1600" dirty="0"/>
              <a:t>　　　　自宅の場所に丸シールを貼ります。</a:t>
            </a:r>
            <a:endParaRPr lang="en-US" altLang="ja-JP" sz="1600" dirty="0"/>
          </a:p>
          <a:p>
            <a:r>
              <a:rPr kumimoji="1" lang="ja-JP" altLang="en-US" sz="1600" dirty="0"/>
              <a:t>　　２．透明フィルム（１枚）を重ねます</a:t>
            </a:r>
            <a:endParaRPr kumimoji="1" lang="en-US" altLang="ja-JP" sz="1600" dirty="0"/>
          </a:p>
          <a:p>
            <a:r>
              <a:rPr lang="ja-JP" altLang="en-US" sz="1600" dirty="0"/>
              <a:t>　　３．透明フィルムの上から、地震災害の</a:t>
            </a:r>
            <a:endParaRPr lang="en-US" altLang="ja-JP" sz="1600" dirty="0"/>
          </a:p>
          <a:p>
            <a:r>
              <a:rPr lang="ja-JP" altLang="en-US" sz="1600" dirty="0"/>
              <a:t>　　　　被害想定エリアを</a:t>
            </a:r>
            <a:r>
              <a:rPr kumimoji="1" lang="ja-JP" altLang="en-US" sz="1600" dirty="0"/>
              <a:t>記入します。</a:t>
            </a:r>
            <a:endParaRPr kumimoji="1" lang="en-US" altLang="ja-JP" sz="1600" dirty="0"/>
          </a:p>
          <a:p>
            <a:r>
              <a:rPr lang="ja-JP" altLang="en-US" sz="1600" dirty="0"/>
              <a:t>　　４．更にその上に、透明フィルムを重ね、</a:t>
            </a:r>
            <a:endParaRPr lang="en-US" altLang="ja-JP" sz="1600" dirty="0"/>
          </a:p>
          <a:p>
            <a:r>
              <a:rPr lang="ja-JP" altLang="en-US" sz="1600" dirty="0"/>
              <a:t>　　　　水害の被害想定エリア</a:t>
            </a:r>
            <a:r>
              <a:rPr kumimoji="1" lang="ja-JP" altLang="en-US" sz="1600" dirty="0"/>
              <a:t>を記入します。</a:t>
            </a:r>
            <a:endParaRPr kumimoji="1" lang="en-US" altLang="ja-JP" sz="1600" dirty="0"/>
          </a:p>
          <a:p>
            <a:r>
              <a:rPr lang="ja-JP" altLang="en-US" sz="1600" dirty="0"/>
              <a:t>　　５．地震災害、風水害それぞれの被害想定エリアと</a:t>
            </a:r>
            <a:endParaRPr lang="en-US" altLang="ja-JP" sz="1600" dirty="0"/>
          </a:p>
          <a:p>
            <a:r>
              <a:rPr lang="ja-JP" altLang="en-US" sz="1600" dirty="0"/>
              <a:t>　　　　自宅の地図を重ねて、災害種別毎の</a:t>
            </a:r>
            <a:endParaRPr lang="en-US" altLang="ja-JP" sz="1600" dirty="0"/>
          </a:p>
          <a:p>
            <a:r>
              <a:rPr kumimoji="1" lang="ja-JP" altLang="en-US" sz="1600" dirty="0"/>
              <a:t>　　　　災害リスクを確認します。</a:t>
            </a:r>
            <a:endParaRPr kumimoji="1" lang="en-US" altLang="ja-JP" sz="1600" dirty="0"/>
          </a:p>
          <a:p>
            <a:r>
              <a:rPr lang="ja-JP" altLang="en-US" sz="1600" dirty="0"/>
              <a:t>　　</a:t>
            </a:r>
            <a:r>
              <a:rPr lang="en-US" altLang="ja-JP" sz="1600" dirty="0"/>
              <a:t>※</a:t>
            </a:r>
            <a:r>
              <a:rPr lang="ja-JP" altLang="en-US" sz="1600" dirty="0"/>
              <a:t>リング等で地図と透明フィルムをまとめると、</a:t>
            </a:r>
            <a:endParaRPr lang="en-US" altLang="ja-JP" sz="1600" dirty="0"/>
          </a:p>
          <a:p>
            <a:r>
              <a:rPr kumimoji="1" lang="ja-JP" altLang="en-US" sz="1600" dirty="0"/>
              <a:t>　　　 紛失したりしにくくなります。</a:t>
            </a:r>
            <a:endParaRPr kumimoji="1" lang="en-US" altLang="ja-JP" sz="1600" dirty="0"/>
          </a:p>
        </p:txBody>
      </p:sp>
      <p:sp>
        <p:nvSpPr>
          <p:cNvPr id="12" name="テキスト ボックス 11">
            <a:extLst>
              <a:ext uri="{FF2B5EF4-FFF2-40B4-BE49-F238E27FC236}">
                <a16:creationId xmlns:a16="http://schemas.microsoft.com/office/drawing/2014/main" id="{2F8C4245-2A93-4FC1-ACC5-55A9F821A09D}"/>
              </a:ext>
            </a:extLst>
          </p:cNvPr>
          <p:cNvSpPr txBox="1"/>
          <p:nvPr/>
        </p:nvSpPr>
        <p:spPr>
          <a:xfrm>
            <a:off x="257445" y="175622"/>
            <a:ext cx="12855821" cy="461665"/>
          </a:xfrm>
          <a:prstGeom prst="rect">
            <a:avLst/>
          </a:prstGeom>
          <a:noFill/>
        </p:spPr>
        <p:txBody>
          <a:bodyPr wrap="square" rtlCol="0">
            <a:spAutoFit/>
          </a:bodyPr>
          <a:lstStyle/>
          <a:p>
            <a:r>
              <a:rPr kumimoji="1" lang="ja-JP" altLang="en-US" sz="2400" b="1" dirty="0"/>
              <a:t>「地震災害」と「風水害」のワークショップを同時に行う方法</a:t>
            </a:r>
          </a:p>
        </p:txBody>
      </p:sp>
      <p:pic>
        <p:nvPicPr>
          <p:cNvPr id="14" name="図 13">
            <a:extLst>
              <a:ext uri="{FF2B5EF4-FFF2-40B4-BE49-F238E27FC236}">
                <a16:creationId xmlns:a16="http://schemas.microsoft.com/office/drawing/2014/main" id="{994A109B-5F7A-4D72-8C7E-7E652E7322F4}"/>
              </a:ext>
            </a:extLst>
          </p:cNvPr>
          <p:cNvPicPr>
            <a:picLocks noChangeAspect="1"/>
          </p:cNvPicPr>
          <p:nvPr/>
        </p:nvPicPr>
        <p:blipFill>
          <a:blip r:embed="rId3"/>
          <a:stretch>
            <a:fillRect/>
          </a:stretch>
        </p:blipFill>
        <p:spPr>
          <a:xfrm>
            <a:off x="6170230" y="1893913"/>
            <a:ext cx="5194218" cy="3267689"/>
          </a:xfrm>
          <a:prstGeom prst="rect">
            <a:avLst/>
          </a:prstGeom>
        </p:spPr>
      </p:pic>
      <p:sp>
        <p:nvSpPr>
          <p:cNvPr id="15" name="テキスト ボックス 14">
            <a:extLst>
              <a:ext uri="{FF2B5EF4-FFF2-40B4-BE49-F238E27FC236}">
                <a16:creationId xmlns:a16="http://schemas.microsoft.com/office/drawing/2014/main" id="{69C5A296-36B6-4ED5-AF12-A8B189A92EA0}"/>
              </a:ext>
            </a:extLst>
          </p:cNvPr>
          <p:cNvSpPr txBox="1"/>
          <p:nvPr/>
        </p:nvSpPr>
        <p:spPr>
          <a:xfrm>
            <a:off x="6685355" y="5635079"/>
            <a:ext cx="6381787" cy="307777"/>
          </a:xfrm>
          <a:prstGeom prst="rect">
            <a:avLst/>
          </a:prstGeom>
          <a:noFill/>
        </p:spPr>
        <p:txBody>
          <a:bodyPr wrap="square" rtlCol="0">
            <a:spAutoFit/>
          </a:bodyPr>
          <a:lstStyle/>
          <a:p>
            <a:r>
              <a:rPr lang="ja-JP" altLang="en-US" sz="1400" b="1" dirty="0"/>
              <a:t>図．複数の災害リスクを検討する手法イメージ図</a:t>
            </a:r>
            <a:endParaRPr kumimoji="1" lang="en-US" altLang="ja-JP" sz="1400" b="1" dirty="0"/>
          </a:p>
        </p:txBody>
      </p:sp>
      <p:sp>
        <p:nvSpPr>
          <p:cNvPr id="16" name="正方形/長方形 15">
            <a:extLst>
              <a:ext uri="{FF2B5EF4-FFF2-40B4-BE49-F238E27FC236}">
                <a16:creationId xmlns:a16="http://schemas.microsoft.com/office/drawing/2014/main" id="{876DCCBF-87C1-4A52-839A-855B128F5C8D}"/>
              </a:ext>
            </a:extLst>
          </p:cNvPr>
          <p:cNvSpPr/>
          <p:nvPr/>
        </p:nvSpPr>
        <p:spPr>
          <a:xfrm>
            <a:off x="0" y="591568"/>
            <a:ext cx="121920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タイトル 1">
            <a:extLst>
              <a:ext uri="{FF2B5EF4-FFF2-40B4-BE49-F238E27FC236}">
                <a16:creationId xmlns:a16="http://schemas.microsoft.com/office/drawing/2014/main" id="{80850899-F0D1-475B-A930-73CF455B26EE}"/>
              </a:ext>
            </a:extLst>
          </p:cNvPr>
          <p:cNvSpPr txBox="1">
            <a:spLocks/>
          </p:cNvSpPr>
          <p:nvPr/>
        </p:nvSpPr>
        <p:spPr>
          <a:xfrm>
            <a:off x="0" y="3069"/>
            <a:ext cx="12192000" cy="650083"/>
          </a:xfrm>
          <a:prstGeom prst="rect">
            <a:avLst/>
          </a:prstGeom>
          <a:solidFill>
            <a:srgbClr val="00B050"/>
          </a:solidFill>
        </p:spPr>
        <p:txBody>
          <a:bodyPr vert="horz" lIns="91440" tIns="45720" rIns="91440" bIns="45720" rtlCol="0" anchor="ctr">
            <a:normAutofit/>
          </a:bodyPr>
          <a:lst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「地震災害」と「風水害」のワークショップを同時に行う方法</a:t>
            </a:r>
          </a:p>
        </p:txBody>
      </p:sp>
      <p:sp>
        <p:nvSpPr>
          <p:cNvPr id="8" name="スライド番号プレースホルダー 3">
            <a:extLst>
              <a:ext uri="{FF2B5EF4-FFF2-40B4-BE49-F238E27FC236}">
                <a16:creationId xmlns:a16="http://schemas.microsoft.com/office/drawing/2014/main" id="{6F320F18-6E0A-4F9B-BA5D-1AD068B9F009}"/>
              </a:ext>
            </a:extLst>
          </p:cNvPr>
          <p:cNvSpPr>
            <a:spLocks noGrp="1"/>
          </p:cNvSpPr>
          <p:nvPr>
            <p:ph type="sldNum" sz="quarter" idx="12"/>
          </p:nvPr>
        </p:nvSpPr>
        <p:spPr>
          <a:xfrm>
            <a:off x="8610600" y="6356350"/>
            <a:ext cx="2743200" cy="365125"/>
          </a:xfrm>
        </p:spPr>
        <p:txBody>
          <a:bodyPr/>
          <a:lstStyle/>
          <a:p>
            <a:r>
              <a:rPr kumimoji="1" lang="en-US" altLang="ja-JP" sz="1400" dirty="0"/>
              <a:t>22</a:t>
            </a:r>
            <a:endParaRPr kumimoji="1" lang="ja-JP" altLang="en-US" sz="1400" dirty="0"/>
          </a:p>
        </p:txBody>
      </p:sp>
      <p:sp>
        <p:nvSpPr>
          <p:cNvPr id="2" name="フッター プレースホルダー 1"/>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9472042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A70C627-520D-4980-834C-D1568E04BDA8}"/>
              </a:ext>
            </a:extLst>
          </p:cNvPr>
          <p:cNvSpPr>
            <a:spLocks noGrp="1"/>
          </p:cNvSpPr>
          <p:nvPr>
            <p:ph type="sldNum" sz="quarter" idx="12"/>
          </p:nvPr>
        </p:nvSpPr>
        <p:spPr>
          <a:xfrm>
            <a:off x="8709626" y="6052301"/>
            <a:ext cx="2743200" cy="365125"/>
          </a:xfrm>
        </p:spPr>
        <p:txBody>
          <a:bodyPr/>
          <a:lstStyle/>
          <a:p>
            <a:r>
              <a:rPr kumimoji="1" lang="en-US" altLang="ja-JP" sz="1400" dirty="0">
                <a:latin typeface="+mj-lt"/>
              </a:rPr>
              <a:t>23</a:t>
            </a:r>
            <a:endParaRPr kumimoji="1" lang="ja-JP" altLang="en-US" sz="1400" dirty="0">
              <a:latin typeface="+mj-lt"/>
            </a:endParaRPr>
          </a:p>
        </p:txBody>
      </p:sp>
      <p:sp>
        <p:nvSpPr>
          <p:cNvPr id="5" name="テキスト ボックス 4">
            <a:extLst>
              <a:ext uri="{FF2B5EF4-FFF2-40B4-BE49-F238E27FC236}">
                <a16:creationId xmlns:a16="http://schemas.microsoft.com/office/drawing/2014/main" id="{AF9F4B34-F242-4218-855A-64E5E065AD57}"/>
              </a:ext>
            </a:extLst>
          </p:cNvPr>
          <p:cNvSpPr txBox="1"/>
          <p:nvPr/>
        </p:nvSpPr>
        <p:spPr>
          <a:xfrm>
            <a:off x="2110774" y="684396"/>
            <a:ext cx="7970452" cy="1200329"/>
          </a:xfrm>
          <a:prstGeom prst="rect">
            <a:avLst/>
          </a:prstGeom>
          <a:noFill/>
        </p:spPr>
        <p:txBody>
          <a:bodyPr wrap="none" rtlCol="0">
            <a:spAutoFit/>
          </a:bodyPr>
          <a:lstStyle/>
          <a:p>
            <a:pPr algn="ctr"/>
            <a:r>
              <a:rPr lang="ja-JP" altLang="en-US" sz="3600" dirty="0">
                <a:solidFill>
                  <a:schemeClr val="tx1">
                    <a:lumMod val="75000"/>
                    <a:lumOff val="25000"/>
                  </a:schemeClr>
                </a:solidFill>
                <a:latin typeface="HGPｺﾞｼｯｸE" panose="020B0900000000000000" pitchFamily="50" charset="-128"/>
                <a:ea typeface="HGPｺﾞｼｯｸE" panose="020B0900000000000000" pitchFamily="50" charset="-128"/>
              </a:rPr>
              <a:t>１．わがまち（地域）の災害発生のおそれ</a:t>
            </a:r>
            <a:endParaRPr lang="en-US" altLang="ja-JP" sz="36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algn="ctr"/>
            <a:r>
              <a:rPr lang="en-US" altLang="ja-JP" sz="3600" dirty="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3600" dirty="0">
                <a:solidFill>
                  <a:schemeClr val="tx1">
                    <a:lumMod val="75000"/>
                    <a:lumOff val="25000"/>
                  </a:schemeClr>
                </a:solidFill>
                <a:latin typeface="HGPｺﾞｼｯｸE" panose="020B0900000000000000" pitchFamily="50" charset="-128"/>
                <a:ea typeface="HGPｺﾞｼｯｸE" panose="020B0900000000000000" pitchFamily="50" charset="-128"/>
              </a:rPr>
              <a:t> まとめ </a:t>
            </a:r>
            <a:r>
              <a:rPr lang="en-US" altLang="ja-JP" sz="3600" dirty="0">
                <a:solidFill>
                  <a:schemeClr val="tx1">
                    <a:lumMod val="75000"/>
                    <a:lumOff val="25000"/>
                  </a:schemeClr>
                </a:solidFill>
                <a:latin typeface="HGPｺﾞｼｯｸE" panose="020B0900000000000000" pitchFamily="50" charset="-128"/>
                <a:ea typeface="HGPｺﾞｼｯｸE" panose="020B0900000000000000" pitchFamily="50" charset="-128"/>
              </a:rPr>
              <a:t>-</a:t>
            </a:r>
            <a:endParaRPr lang="ja-JP" altLang="en-US" sz="36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2" name="テキスト ボックス 1">
            <a:extLst>
              <a:ext uri="{FF2B5EF4-FFF2-40B4-BE49-F238E27FC236}">
                <a16:creationId xmlns:a16="http://schemas.microsoft.com/office/drawing/2014/main" id="{279DD66F-FD6F-4C0F-9DD2-B99DC5B3D8D9}"/>
              </a:ext>
            </a:extLst>
          </p:cNvPr>
          <p:cNvSpPr txBox="1"/>
          <p:nvPr/>
        </p:nvSpPr>
        <p:spPr>
          <a:xfrm>
            <a:off x="2228207" y="2668933"/>
            <a:ext cx="7735586" cy="1200329"/>
          </a:xfrm>
          <a:prstGeom prst="rect">
            <a:avLst/>
          </a:prstGeom>
          <a:noFill/>
        </p:spPr>
        <p:txBody>
          <a:bodyPr wrap="square" rtlCol="0">
            <a:spAutoFit/>
          </a:bodyPr>
          <a:lstStyle/>
          <a:p>
            <a:pPr marL="285750" indent="-285750" algn="just">
              <a:spcAft>
                <a:spcPts val="600"/>
              </a:spcAft>
              <a:buFont typeface="Arial" panose="020B0604020202020204" pitchFamily="34" charset="0"/>
              <a:buChar char="•"/>
            </a:pPr>
            <a:r>
              <a:rPr lang="ja-JP" altLang="en-US" sz="3600" dirty="0">
                <a:solidFill>
                  <a:schemeClr val="tx1">
                    <a:lumMod val="75000"/>
                    <a:lumOff val="25000"/>
                  </a:schemeClr>
                </a:solidFill>
                <a:latin typeface="HGPｺﾞｼｯｸE" panose="020B0900000000000000" pitchFamily="50" charset="-128"/>
                <a:ea typeface="HGPｺﾞｼｯｸE" panose="020B0900000000000000" pitchFamily="50" charset="-128"/>
              </a:rPr>
              <a:t>近年、大規模な地震や風水害が発生し、被害は甚大です</a:t>
            </a:r>
          </a:p>
        </p:txBody>
      </p:sp>
    </p:spTree>
    <p:extLst>
      <p:ext uri="{BB962C8B-B14F-4D97-AF65-F5344CB8AC3E}">
        <p14:creationId xmlns:p14="http://schemas.microsoft.com/office/powerpoint/2010/main" val="323043281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3">
            <a:extLst>
              <a:ext uri="{FF2B5EF4-FFF2-40B4-BE49-F238E27FC236}">
                <a16:creationId xmlns:a16="http://schemas.microsoft.com/office/drawing/2014/main" id="{671EE8E1-BA55-4D79-B92C-5A86F1512B3E}"/>
              </a:ext>
            </a:extLst>
          </p:cNvPr>
          <p:cNvSpPr>
            <a:spLocks noGrp="1"/>
          </p:cNvSpPr>
          <p:nvPr>
            <p:ph type="title"/>
          </p:nvPr>
        </p:nvSpPr>
        <p:spPr>
          <a:xfrm>
            <a:off x="2145392" y="1550082"/>
            <a:ext cx="8294008" cy="2513918"/>
          </a:xfrm>
        </p:spPr>
        <p:txBody>
          <a:bodyPr/>
          <a:lstStyle/>
          <a:p>
            <a:pPr algn="l"/>
            <a:r>
              <a:rPr lang="ja-JP" altLang="en-US" dirty="0">
                <a:solidFill>
                  <a:schemeClr val="tx1">
                    <a:lumMod val="75000"/>
                    <a:lumOff val="25000"/>
                  </a:schemeClr>
                </a:solidFill>
                <a:latin typeface="HGPｺﾞｼｯｸE" panose="020B0900000000000000" pitchFamily="50" charset="-128"/>
                <a:ea typeface="HGPｺﾞｼｯｸE" panose="020B0900000000000000" pitchFamily="50" charset="-128"/>
              </a:rPr>
              <a:t>２．自主防災活動の必要性</a:t>
            </a:r>
            <a:endParaRPr kumimoji="1" lang="ja-JP" altLang="en-US" dirty="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5" name="正方形/長方形 4">
            <a:extLst>
              <a:ext uri="{FF2B5EF4-FFF2-40B4-BE49-F238E27FC236}">
                <a16:creationId xmlns:a16="http://schemas.microsoft.com/office/drawing/2014/main" id="{EC61091B-EB4E-4C60-87DA-00B11F5728B4}"/>
              </a:ext>
            </a:extLst>
          </p:cNvPr>
          <p:cNvSpPr/>
          <p:nvPr/>
        </p:nvSpPr>
        <p:spPr>
          <a:xfrm>
            <a:off x="9228968" y="266042"/>
            <a:ext cx="1049867" cy="372533"/>
          </a:xfrm>
          <a:prstGeom prst="rect">
            <a:avLst/>
          </a:prstGeom>
          <a:solidFill>
            <a:srgbClr val="FFFF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lumMod val="65000"/>
                    <a:lumOff val="35000"/>
                  </a:schemeClr>
                </a:solidFill>
                <a:latin typeface="HGPｺﾞｼｯｸE" panose="020B0900000000000000" pitchFamily="50" charset="-128"/>
                <a:ea typeface="HGPｺﾞｼｯｸE" panose="020B0900000000000000" pitchFamily="50" charset="-128"/>
              </a:rPr>
              <a:t>10</a:t>
            </a:r>
            <a:r>
              <a:rPr lang="ja-JP" altLang="en-US" dirty="0">
                <a:solidFill>
                  <a:schemeClr val="tx1">
                    <a:lumMod val="65000"/>
                    <a:lumOff val="35000"/>
                  </a:schemeClr>
                </a:solidFill>
                <a:latin typeface="HGPｺﾞｼｯｸE" panose="020B0900000000000000" pitchFamily="50" charset="-128"/>
                <a:ea typeface="HGPｺﾞｼｯｸE" panose="020B0900000000000000" pitchFamily="50" charset="-128"/>
              </a:rPr>
              <a:t>分</a:t>
            </a:r>
          </a:p>
        </p:txBody>
      </p:sp>
      <p:sp>
        <p:nvSpPr>
          <p:cNvPr id="6" name="スライド番号プレースホルダー 3">
            <a:extLst>
              <a:ext uri="{FF2B5EF4-FFF2-40B4-BE49-F238E27FC236}">
                <a16:creationId xmlns:a16="http://schemas.microsoft.com/office/drawing/2014/main" id="{E098E8B8-F27D-45C2-BD6E-2636D1EA4B04}"/>
              </a:ext>
            </a:extLst>
          </p:cNvPr>
          <p:cNvSpPr txBox="1">
            <a:spLocks/>
          </p:cNvSpPr>
          <p:nvPr/>
        </p:nvSpPr>
        <p:spPr>
          <a:xfrm>
            <a:off x="8761428" y="6101827"/>
            <a:ext cx="27432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400" dirty="0"/>
              <a:t>　　　　　　　　　　　　　</a:t>
            </a:r>
            <a:r>
              <a:rPr lang="en-US" altLang="ja-JP" sz="1400" dirty="0"/>
              <a:t>24</a:t>
            </a:r>
            <a:endParaRPr lang="ja-JP" altLang="en-US" sz="1400" dirty="0"/>
          </a:p>
        </p:txBody>
      </p:sp>
    </p:spTree>
    <p:extLst>
      <p:ext uri="{BB962C8B-B14F-4D97-AF65-F5344CB8AC3E}">
        <p14:creationId xmlns:p14="http://schemas.microsoft.com/office/powerpoint/2010/main" val="21806217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円/楕円 43"/>
          <p:cNvSpPr/>
          <p:nvPr/>
        </p:nvSpPr>
        <p:spPr bwMode="auto">
          <a:xfrm>
            <a:off x="4793065" y="698127"/>
            <a:ext cx="3183605" cy="2942472"/>
          </a:xfrm>
          <a:prstGeom prst="ellipse">
            <a:avLst/>
          </a:prstGeom>
          <a:noFill/>
          <a:ln w="31750" cap="sq" cmpd="sng" algn="ctr">
            <a:solidFill>
              <a:srgbClr val="FF7C80">
                <a:alpha val="66000"/>
              </a:srgbClr>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endParaRPr lang="ja-JP" altLang="en-US">
              <a:solidFill>
                <a:srgbClr val="808080"/>
              </a:solidFill>
              <a:ea typeface="ＭＳ Ｐゴシック" pitchFamily="50" charset="-128"/>
            </a:endParaRPr>
          </a:p>
        </p:txBody>
      </p:sp>
      <p:sp>
        <p:nvSpPr>
          <p:cNvPr id="50" name="円/楕円 49"/>
          <p:cNvSpPr/>
          <p:nvPr/>
        </p:nvSpPr>
        <p:spPr bwMode="auto">
          <a:xfrm>
            <a:off x="3881617" y="2140832"/>
            <a:ext cx="5050782" cy="3357581"/>
          </a:xfrm>
          <a:prstGeom prst="ellipse">
            <a:avLst/>
          </a:prstGeom>
          <a:noFill/>
          <a:ln w="31750" cap="sq" cmpd="sng" algn="ctr">
            <a:solidFill>
              <a:srgbClr val="A9FF53"/>
            </a:solidFill>
            <a:prstDash val="solid"/>
            <a:round/>
            <a:headEnd type="none" w="med" len="med"/>
            <a:tailEnd type="none" w="med" len="med"/>
          </a:ln>
          <a:effectLst>
            <a:glow>
              <a:schemeClr val="accent1"/>
            </a:glow>
          </a:effectLst>
        </p:spPr>
        <p:txBody>
          <a:bodyPr vert="horz" wrap="none" lIns="90000" tIns="46800" rIns="90000" bIns="46800" numCol="1" rtlCol="0" anchor="ctr" anchorCtr="0" compatLnSpc="1">
            <a:prstTxWarp prst="textNoShape">
              <a:avLst/>
            </a:prstTxWarp>
          </a:bodyPr>
          <a:lstStyle/>
          <a:p>
            <a:endParaRPr lang="ja-JP" altLang="en-US">
              <a:solidFill>
                <a:srgbClr val="808080"/>
              </a:solidFill>
              <a:ea typeface="ＭＳ Ｐゴシック" pitchFamily="50" charset="-128"/>
            </a:endParaRPr>
          </a:p>
        </p:txBody>
      </p:sp>
      <p:sp>
        <p:nvSpPr>
          <p:cNvPr id="33" name="AutoShape 2"/>
          <p:cNvSpPr>
            <a:spLocks noChangeArrowheads="1"/>
          </p:cNvSpPr>
          <p:nvPr/>
        </p:nvSpPr>
        <p:spPr bwMode="auto">
          <a:xfrm rot="10800000">
            <a:off x="3334094" y="3848067"/>
            <a:ext cx="6090957" cy="16477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3779 w 21600"/>
              <a:gd name="T13" fmla="*/ 3779 h 21600"/>
              <a:gd name="T14" fmla="*/ 17821 w 21600"/>
              <a:gd name="T15" fmla="*/ 17821 h 21600"/>
            </a:gdLst>
            <a:ahLst/>
            <a:cxnLst>
              <a:cxn ang="T8">
                <a:pos x="T0" y="T1"/>
              </a:cxn>
              <a:cxn ang="T9">
                <a:pos x="T2" y="T3"/>
              </a:cxn>
              <a:cxn ang="T10">
                <a:pos x="T4" y="T5"/>
              </a:cxn>
              <a:cxn ang="T11">
                <a:pos x="T6" y="T7"/>
              </a:cxn>
            </a:cxnLst>
            <a:rect l="T12" t="T13" r="T14" b="T15"/>
            <a:pathLst>
              <a:path w="21600" h="21600">
                <a:moveTo>
                  <a:pt x="0" y="0"/>
                </a:moveTo>
                <a:lnTo>
                  <a:pt x="3957" y="21600"/>
                </a:lnTo>
                <a:lnTo>
                  <a:pt x="17643" y="21600"/>
                </a:lnTo>
                <a:lnTo>
                  <a:pt x="21600" y="0"/>
                </a:lnTo>
                <a:lnTo>
                  <a:pt x="0" y="0"/>
                </a:lnTo>
                <a:close/>
              </a:path>
            </a:pathLst>
          </a:custGeom>
          <a:solidFill>
            <a:srgbClr val="FFFF00">
              <a:alpha val="50195"/>
            </a:srgbClr>
          </a:solidFill>
          <a:ln w="12700" algn="ctr">
            <a:solidFill>
              <a:schemeClr val="tx1"/>
            </a:solidFill>
            <a:miter lim="800000"/>
            <a:headEnd/>
            <a:tailEnd/>
          </a:ln>
        </p:spPr>
        <p:txBody>
          <a:bodyPr wrap="none" anchor="ctr"/>
          <a:lstStyle/>
          <a:p>
            <a:endParaRPr lang="ja-JP" altLang="en-US">
              <a:solidFill>
                <a:srgbClr val="808080"/>
              </a:solidFill>
            </a:endParaRPr>
          </a:p>
        </p:txBody>
      </p:sp>
      <p:sp>
        <p:nvSpPr>
          <p:cNvPr id="28" name="Rectangle 11"/>
          <p:cNvSpPr>
            <a:spLocks noChangeArrowheads="1"/>
          </p:cNvSpPr>
          <p:nvPr/>
        </p:nvSpPr>
        <p:spPr bwMode="auto">
          <a:xfrm>
            <a:off x="0" y="2"/>
            <a:ext cx="12192000" cy="651843"/>
          </a:xfrm>
          <a:prstGeom prst="rect">
            <a:avLst/>
          </a:prstGeom>
          <a:solidFill>
            <a:srgbClr val="00B050"/>
          </a:solidFill>
          <a:ln>
            <a:noFill/>
          </a:ln>
          <a:effectLst/>
        </p:spPr>
        <p:txBody>
          <a:bodyPr wrap="none" lIns="95766" tIns="47883" rIns="95766" bIns="47883" anchor="ct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defTabSz="957263">
              <a:tabLst>
                <a:tab pos="4848225" algn="l"/>
              </a:tabLst>
              <a:defRPr/>
            </a:pPr>
            <a:r>
              <a:rPr lang="ja-JP" altLang="en-US" sz="3200" dirty="0">
                <a:solidFill>
                  <a:prstClr val="white"/>
                </a:solidFill>
                <a:effectLst>
                  <a:outerShdw blurRad="38100" dist="38100" dir="2700000" algn="tl">
                    <a:srgbClr val="000000"/>
                  </a:outerShdw>
                </a:effectLst>
                <a:latin typeface="HGSｺﾞｼｯｸE" panose="020B0900000000000000" pitchFamily="50" charset="-128"/>
                <a:ea typeface="HGSｺﾞｼｯｸE" panose="020B0900000000000000" pitchFamily="50" charset="-128"/>
              </a:rPr>
              <a:t>地域における消防防災体制</a:t>
            </a:r>
          </a:p>
        </p:txBody>
      </p:sp>
      <p:sp>
        <p:nvSpPr>
          <p:cNvPr id="34" name="AutoShape 3"/>
          <p:cNvSpPr>
            <a:spLocks noChangeArrowheads="1"/>
          </p:cNvSpPr>
          <p:nvPr/>
        </p:nvSpPr>
        <p:spPr bwMode="auto">
          <a:xfrm>
            <a:off x="5591945" y="764704"/>
            <a:ext cx="1593861" cy="1278306"/>
          </a:xfrm>
          <a:prstGeom prst="triangle">
            <a:avLst>
              <a:gd name="adj" fmla="val 50185"/>
            </a:avLst>
          </a:prstGeom>
          <a:solidFill>
            <a:srgbClr val="FF0000">
              <a:alpha val="20000"/>
            </a:srgbClr>
          </a:solidFill>
          <a:ln w="12700" algn="ctr">
            <a:solidFill>
              <a:schemeClr val="tx1"/>
            </a:solidFill>
            <a:miter lim="800000"/>
            <a:headEnd/>
            <a:tailEnd/>
          </a:ln>
        </p:spPr>
        <p:txBody>
          <a:bodyPr wrap="none" anchor="ctr"/>
          <a:lstStyle/>
          <a:p>
            <a:endParaRPr lang="ja-JP" altLang="en-US">
              <a:solidFill>
                <a:srgbClr val="EEECE1"/>
              </a:solidFill>
            </a:endParaRPr>
          </a:p>
        </p:txBody>
      </p:sp>
      <p:sp>
        <p:nvSpPr>
          <p:cNvPr id="35" name="AutoShape 4"/>
          <p:cNvSpPr>
            <a:spLocks noChangeArrowheads="1"/>
          </p:cNvSpPr>
          <p:nvPr/>
        </p:nvSpPr>
        <p:spPr bwMode="auto">
          <a:xfrm rot="10800000">
            <a:off x="4554590" y="2267824"/>
            <a:ext cx="3649967" cy="1385568"/>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62 w 21600"/>
              <a:gd name="T13" fmla="*/ 4562 h 21600"/>
              <a:gd name="T14" fmla="*/ 17038 w 21600"/>
              <a:gd name="T15" fmla="*/ 17038 h 21600"/>
            </a:gdLst>
            <a:ahLst/>
            <a:cxnLst>
              <a:cxn ang="T8">
                <a:pos x="T0" y="T1"/>
              </a:cxn>
              <a:cxn ang="T9">
                <a:pos x="T2" y="T3"/>
              </a:cxn>
              <a:cxn ang="T10">
                <a:pos x="T4" y="T5"/>
              </a:cxn>
              <a:cxn ang="T11">
                <a:pos x="T6" y="T7"/>
              </a:cxn>
            </a:cxnLst>
            <a:rect l="T12" t="T13" r="T14" b="T15"/>
            <a:pathLst>
              <a:path w="21600" h="21600">
                <a:moveTo>
                  <a:pt x="0" y="0"/>
                </a:moveTo>
                <a:lnTo>
                  <a:pt x="5523" y="21600"/>
                </a:lnTo>
                <a:lnTo>
                  <a:pt x="16077" y="21600"/>
                </a:lnTo>
                <a:lnTo>
                  <a:pt x="21600" y="0"/>
                </a:lnTo>
                <a:lnTo>
                  <a:pt x="0" y="0"/>
                </a:lnTo>
                <a:close/>
              </a:path>
            </a:pathLst>
          </a:custGeom>
          <a:solidFill>
            <a:srgbClr val="FFC000">
              <a:alpha val="50195"/>
            </a:srgbClr>
          </a:solidFill>
          <a:ln w="38100" algn="ctr">
            <a:solidFill>
              <a:schemeClr val="tx1"/>
            </a:solidFill>
            <a:miter lim="800000"/>
            <a:headEnd/>
            <a:tailEnd/>
          </a:ln>
        </p:spPr>
        <p:txBody>
          <a:bodyPr wrap="none" anchor="ctr"/>
          <a:lstStyle/>
          <a:p>
            <a:endParaRPr lang="ja-JP" altLang="en-US">
              <a:solidFill>
                <a:srgbClr val="808080"/>
              </a:solidFill>
            </a:endParaRPr>
          </a:p>
        </p:txBody>
      </p:sp>
      <p:sp>
        <p:nvSpPr>
          <p:cNvPr id="38" name="Rectangle 18"/>
          <p:cNvSpPr>
            <a:spLocks noChangeArrowheads="1"/>
          </p:cNvSpPr>
          <p:nvPr/>
        </p:nvSpPr>
        <p:spPr bwMode="auto">
          <a:xfrm>
            <a:off x="5696031" y="813945"/>
            <a:ext cx="2376487"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53" tIns="45573" rIns="91153" bIns="45573" anchor="ctr"/>
          <a:lstStyle/>
          <a:p>
            <a:pPr algn="ctr" defTabSz="987425"/>
            <a:endParaRPr lang="ja-JP" altLang="en-US" sz="3200">
              <a:solidFill>
                <a:srgbClr val="0070C0"/>
              </a:solidFill>
            </a:endParaRPr>
          </a:p>
        </p:txBody>
      </p:sp>
      <p:sp>
        <p:nvSpPr>
          <p:cNvPr id="39" name="Rectangle 21"/>
          <p:cNvSpPr>
            <a:spLocks noChangeArrowheads="1"/>
          </p:cNvSpPr>
          <p:nvPr/>
        </p:nvSpPr>
        <p:spPr bwMode="auto">
          <a:xfrm>
            <a:off x="8951071" y="1891857"/>
            <a:ext cx="1455998" cy="554568"/>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txBody>
          <a:bodyPr wrap="none" lIns="91153" tIns="45573" rIns="91153" bIns="45573" anchor="ctr"/>
          <a:lstStyle/>
          <a:p>
            <a:pPr algn="ctr" defTabSz="987425"/>
            <a:r>
              <a:rPr lang="ja-JP" altLang="en-US" sz="2400" dirty="0">
                <a:solidFill>
                  <a:srgbClr val="FF9900"/>
                </a:solidFill>
              </a:rPr>
              <a:t>消防機関</a:t>
            </a:r>
          </a:p>
        </p:txBody>
      </p:sp>
      <p:sp>
        <p:nvSpPr>
          <p:cNvPr id="40" name="テキスト ボックス 21"/>
          <p:cNvSpPr txBox="1">
            <a:spLocks noChangeArrowheads="1"/>
          </p:cNvSpPr>
          <p:nvPr/>
        </p:nvSpPr>
        <p:spPr bwMode="auto">
          <a:xfrm>
            <a:off x="5510992" y="1214729"/>
            <a:ext cx="1856734"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kumimoji="1">
                <a:solidFill>
                  <a:schemeClr val="tx1"/>
                </a:solidFill>
                <a:latin typeface="Arial Narrow" pitchFamily="34" charset="0"/>
                <a:ea typeface="ＭＳ Ｐゴシック" charset="-128"/>
              </a:defRPr>
            </a:lvl1pPr>
            <a:lvl2pPr marL="742950" indent="-285750" eaLnBrk="0" hangingPunct="0">
              <a:defRPr kumimoji="1">
                <a:solidFill>
                  <a:schemeClr val="tx1"/>
                </a:solidFill>
                <a:latin typeface="Arial Narrow" pitchFamily="34" charset="0"/>
                <a:ea typeface="ＭＳ Ｐゴシック" charset="-128"/>
              </a:defRPr>
            </a:lvl2pPr>
            <a:lvl3pPr marL="1143000" indent="-228600" eaLnBrk="0" hangingPunct="0">
              <a:defRPr kumimoji="1">
                <a:solidFill>
                  <a:schemeClr val="tx1"/>
                </a:solidFill>
                <a:latin typeface="Arial Narrow" pitchFamily="34" charset="0"/>
                <a:ea typeface="ＭＳ Ｐゴシック" charset="-128"/>
              </a:defRPr>
            </a:lvl3pPr>
            <a:lvl4pPr marL="1600200" indent="-228600" eaLnBrk="0" hangingPunct="0">
              <a:defRPr kumimoji="1">
                <a:solidFill>
                  <a:schemeClr val="tx1"/>
                </a:solidFill>
                <a:latin typeface="Arial Narrow" pitchFamily="34" charset="0"/>
                <a:ea typeface="ＭＳ Ｐゴシック" charset="-128"/>
              </a:defRPr>
            </a:lvl4pPr>
            <a:lvl5pPr marL="2057400" indent="-228600" eaLnBrk="0" hangingPunct="0">
              <a:defRPr kumimoji="1">
                <a:solidFill>
                  <a:schemeClr val="tx1"/>
                </a:solidFill>
                <a:latin typeface="Arial Narrow"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Narrow"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Narrow"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Narrow"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Narrow" pitchFamily="34" charset="0"/>
                <a:ea typeface="ＭＳ Ｐゴシック" charset="-128"/>
              </a:defRPr>
            </a:lvl9pPr>
          </a:lstStyle>
          <a:p>
            <a:pPr algn="ctr" eaLnBrk="1" hangingPunct="1"/>
            <a:r>
              <a:rPr lang="ja-JP" altLang="en-US" sz="2000" dirty="0">
                <a:solidFill>
                  <a:srgbClr val="000000"/>
                </a:solidFill>
                <a:latin typeface="ＭＳ Ｐゴシック" panose="020B0600070205080204" pitchFamily="50" charset="-128"/>
                <a:ea typeface="ＭＳ Ｐゴシック" panose="020B0600070205080204" pitchFamily="50" charset="-128"/>
              </a:rPr>
              <a:t>常備消防</a:t>
            </a:r>
            <a:endParaRPr lang="en-US" altLang="ja-JP" sz="2000" dirty="0">
              <a:solidFill>
                <a:srgbClr val="000000"/>
              </a:solidFill>
              <a:latin typeface="ＭＳ Ｐゴシック" panose="020B0600070205080204" pitchFamily="50" charset="-128"/>
              <a:ea typeface="ＭＳ Ｐゴシック" panose="020B0600070205080204" pitchFamily="50" charset="-128"/>
            </a:endParaRPr>
          </a:p>
          <a:p>
            <a:pPr algn="ctr" eaLnBrk="1" hangingPunct="1"/>
            <a:r>
              <a:rPr lang="ja-JP" altLang="en-US" sz="1400" dirty="0">
                <a:solidFill>
                  <a:srgbClr val="000000"/>
                </a:solidFill>
                <a:latin typeface="ＭＳ Ｐゴシック" panose="020B0600070205080204" pitchFamily="50" charset="-128"/>
                <a:ea typeface="ＭＳ Ｐゴシック" panose="020B0600070205080204" pitchFamily="50" charset="-128"/>
              </a:rPr>
              <a:t>（</a:t>
            </a:r>
            <a:r>
              <a:rPr lang="en-US" altLang="ja-JP" sz="1400" dirty="0">
                <a:solidFill>
                  <a:srgbClr val="000000"/>
                </a:solidFill>
                <a:latin typeface="ＭＳ Ｐゴシック" panose="020B0600070205080204" pitchFamily="50" charset="-128"/>
                <a:ea typeface="ＭＳ Ｐゴシック" panose="020B0600070205080204" pitchFamily="50" charset="-128"/>
              </a:rPr>
              <a:t>726</a:t>
            </a:r>
            <a:r>
              <a:rPr lang="ja-JP" altLang="en-US" sz="1400" dirty="0">
                <a:solidFill>
                  <a:srgbClr val="000000"/>
                </a:solidFill>
                <a:latin typeface="ＭＳ Ｐゴシック" panose="020B0600070205080204" pitchFamily="50" charset="-128"/>
                <a:ea typeface="ＭＳ Ｐゴシック" panose="020B0600070205080204" pitchFamily="50" charset="-128"/>
              </a:rPr>
              <a:t>本部）</a:t>
            </a:r>
            <a:endParaRPr lang="en-US" altLang="ja-JP" sz="1400" dirty="0">
              <a:solidFill>
                <a:srgbClr val="000000"/>
              </a:solidFill>
              <a:latin typeface="ＭＳ Ｐゴシック" panose="020B0600070205080204" pitchFamily="50" charset="-128"/>
              <a:ea typeface="ＭＳ Ｐゴシック" panose="020B0600070205080204" pitchFamily="50" charset="-128"/>
            </a:endParaRPr>
          </a:p>
          <a:p>
            <a:pPr algn="ctr" eaLnBrk="1" hangingPunct="1"/>
            <a:r>
              <a:rPr lang="ja-JP" altLang="en-US" b="1" dirty="0">
                <a:solidFill>
                  <a:srgbClr val="000000"/>
                </a:solidFill>
                <a:latin typeface="ＭＳ Ｐゴシック" panose="020B0600070205080204" pitchFamily="50" charset="-128"/>
                <a:ea typeface="ＭＳ Ｐゴシック" panose="020B0600070205080204" pitchFamily="50" charset="-128"/>
              </a:rPr>
              <a:t>約１６．５万人</a:t>
            </a:r>
          </a:p>
        </p:txBody>
      </p:sp>
      <p:sp>
        <p:nvSpPr>
          <p:cNvPr id="41" name="テキスト ボックス 22"/>
          <p:cNvSpPr txBox="1">
            <a:spLocks noChangeArrowheads="1"/>
          </p:cNvSpPr>
          <p:nvPr/>
        </p:nvSpPr>
        <p:spPr bwMode="auto">
          <a:xfrm>
            <a:off x="5005317" y="2254683"/>
            <a:ext cx="2869654"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t">
            <a:spAutoFit/>
          </a:bodyPr>
          <a:lstStyle>
            <a:lvl1pPr eaLnBrk="0" hangingPunct="0">
              <a:defRPr kumimoji="1">
                <a:solidFill>
                  <a:schemeClr val="tx1"/>
                </a:solidFill>
                <a:latin typeface="Arial Narrow" pitchFamily="34" charset="0"/>
                <a:ea typeface="ＭＳ Ｐゴシック" charset="-128"/>
              </a:defRPr>
            </a:lvl1pPr>
            <a:lvl2pPr marL="742950" indent="-285750" eaLnBrk="0" hangingPunct="0">
              <a:defRPr kumimoji="1">
                <a:solidFill>
                  <a:schemeClr val="tx1"/>
                </a:solidFill>
                <a:latin typeface="Arial Narrow" pitchFamily="34" charset="0"/>
                <a:ea typeface="ＭＳ Ｐゴシック" charset="-128"/>
              </a:defRPr>
            </a:lvl2pPr>
            <a:lvl3pPr marL="1143000" indent="-228600" eaLnBrk="0" hangingPunct="0">
              <a:defRPr kumimoji="1">
                <a:solidFill>
                  <a:schemeClr val="tx1"/>
                </a:solidFill>
                <a:latin typeface="Arial Narrow" pitchFamily="34" charset="0"/>
                <a:ea typeface="ＭＳ Ｐゴシック" charset="-128"/>
              </a:defRPr>
            </a:lvl3pPr>
            <a:lvl4pPr marL="1600200" indent="-228600" eaLnBrk="0" hangingPunct="0">
              <a:defRPr kumimoji="1">
                <a:solidFill>
                  <a:schemeClr val="tx1"/>
                </a:solidFill>
                <a:latin typeface="Arial Narrow" pitchFamily="34" charset="0"/>
                <a:ea typeface="ＭＳ Ｐゴシック" charset="-128"/>
              </a:defRPr>
            </a:lvl4pPr>
            <a:lvl5pPr marL="2057400" indent="-228600" eaLnBrk="0" hangingPunct="0">
              <a:defRPr kumimoji="1">
                <a:solidFill>
                  <a:schemeClr val="tx1"/>
                </a:solidFill>
                <a:latin typeface="Arial Narrow"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Narrow"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Narrow"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Narrow"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Narrow" pitchFamily="34" charset="0"/>
                <a:ea typeface="ＭＳ Ｐゴシック" charset="-128"/>
              </a:defRPr>
            </a:lvl9pPr>
          </a:lstStyle>
          <a:p>
            <a:pPr algn="ctr" eaLnBrk="1" hangingPunct="1"/>
            <a:r>
              <a:rPr lang="ja-JP" altLang="en-US" sz="2400" dirty="0">
                <a:solidFill>
                  <a:srgbClr val="000000"/>
                </a:solidFill>
                <a:latin typeface="ＭＳ Ｐゴシック" panose="020B0600070205080204" pitchFamily="50" charset="-128"/>
                <a:ea typeface="ＭＳ Ｐゴシック" panose="020B0600070205080204" pitchFamily="50" charset="-128"/>
              </a:rPr>
              <a:t>消防団</a:t>
            </a:r>
            <a:endParaRPr lang="en-US" altLang="ja-JP" sz="2400" dirty="0">
              <a:solidFill>
                <a:srgbClr val="000000"/>
              </a:solidFill>
              <a:latin typeface="ＭＳ Ｐゴシック" panose="020B0600070205080204" pitchFamily="50" charset="-128"/>
              <a:ea typeface="ＭＳ Ｐゴシック" panose="020B0600070205080204" pitchFamily="50" charset="-128"/>
            </a:endParaRPr>
          </a:p>
          <a:p>
            <a:pPr algn="ctr" eaLnBrk="1" hangingPunct="1"/>
            <a:r>
              <a:rPr lang="ja-JP" altLang="en-US" dirty="0">
                <a:solidFill>
                  <a:srgbClr val="000000"/>
                </a:solidFill>
                <a:latin typeface="ＭＳ Ｐゴシック" panose="020B0600070205080204" pitchFamily="50" charset="-128"/>
                <a:ea typeface="ＭＳ Ｐゴシック" panose="020B0600070205080204" pitchFamily="50" charset="-128"/>
              </a:rPr>
              <a:t>（</a:t>
            </a:r>
            <a:r>
              <a:rPr lang="en-US" altLang="ja-JP" dirty="0">
                <a:solidFill>
                  <a:srgbClr val="000000"/>
                </a:solidFill>
                <a:latin typeface="ＭＳ Ｐゴシック" panose="020B0600070205080204" pitchFamily="50" charset="-128"/>
                <a:ea typeface="ＭＳ Ｐゴシック" panose="020B0600070205080204" pitchFamily="50" charset="-128"/>
              </a:rPr>
              <a:t> 2,198</a:t>
            </a:r>
            <a:r>
              <a:rPr lang="ja-JP" altLang="en-US" dirty="0">
                <a:latin typeface="ＭＳ Ｐゴシック" panose="020B0600070205080204" pitchFamily="50" charset="-128"/>
                <a:ea typeface="ＭＳ Ｐゴシック" panose="020B0600070205080204" pitchFamily="50" charset="-128"/>
              </a:rPr>
              <a:t>団</a:t>
            </a:r>
            <a:r>
              <a:rPr lang="ja-JP" altLang="en-US" dirty="0">
                <a:solidFill>
                  <a:srgbClr val="000000"/>
                </a:solidFill>
                <a:latin typeface="ＭＳ Ｐゴシック" panose="020B0600070205080204" pitchFamily="50" charset="-128"/>
                <a:ea typeface="ＭＳ Ｐゴシック" panose="020B0600070205080204" pitchFamily="50" charset="-128"/>
              </a:rPr>
              <a:t>）</a:t>
            </a:r>
            <a:endParaRPr lang="en-US" altLang="ja-JP" dirty="0">
              <a:solidFill>
                <a:srgbClr val="000000"/>
              </a:solidFill>
              <a:latin typeface="ＭＳ Ｐゴシック" panose="020B0600070205080204" pitchFamily="50" charset="-128"/>
              <a:ea typeface="ＭＳ Ｐゴシック" panose="020B0600070205080204" pitchFamily="50" charset="-128"/>
            </a:endParaRPr>
          </a:p>
          <a:p>
            <a:pPr algn="ctr" eaLnBrk="1" hangingPunct="1"/>
            <a:r>
              <a:rPr lang="ja-JP" altLang="en-US" sz="2000" b="1" dirty="0">
                <a:solidFill>
                  <a:srgbClr val="000000"/>
                </a:solidFill>
                <a:latin typeface="ＭＳ Ｐゴシック" panose="020B0600070205080204" pitchFamily="50" charset="-128"/>
                <a:ea typeface="ＭＳ Ｐゴシック" panose="020B0600070205080204" pitchFamily="50" charset="-128"/>
              </a:rPr>
              <a:t>約８３．２万人</a:t>
            </a:r>
            <a:endParaRPr lang="ja-JP" altLang="en-US" sz="1400" b="1" baseline="30000" dirty="0">
              <a:solidFill>
                <a:srgbClr val="7030A0"/>
              </a:solidFill>
              <a:latin typeface="ＭＳ Ｐゴシック" panose="020B0600070205080204" pitchFamily="50" charset="-128"/>
              <a:ea typeface="ＭＳ Ｐゴシック" panose="020B0600070205080204" pitchFamily="50" charset="-128"/>
            </a:endParaRPr>
          </a:p>
        </p:txBody>
      </p:sp>
      <p:sp>
        <p:nvSpPr>
          <p:cNvPr id="49" name="テキスト ボックス 48"/>
          <p:cNvSpPr txBox="1"/>
          <p:nvPr/>
        </p:nvSpPr>
        <p:spPr>
          <a:xfrm>
            <a:off x="9106579" y="66990"/>
            <a:ext cx="2914945" cy="461665"/>
          </a:xfrm>
          <a:prstGeom prst="rect">
            <a:avLst/>
          </a:prstGeom>
          <a:noFill/>
        </p:spPr>
        <p:txBody>
          <a:bodyPr wrap="square" rtlCol="0">
            <a:spAutoFit/>
          </a:bodyPr>
          <a:lstStyle/>
          <a:p>
            <a:pPr algn="r"/>
            <a:r>
              <a:rPr lang="ja-JP" altLang="en-US" sz="1400" dirty="0"/>
              <a:t>平成</a:t>
            </a:r>
            <a:r>
              <a:rPr lang="en-US" altLang="ja-JP" sz="1400" dirty="0"/>
              <a:t>31</a:t>
            </a:r>
            <a:r>
              <a:rPr lang="ja-JP" altLang="en-US" sz="1400" dirty="0"/>
              <a:t>年４月１日現在</a:t>
            </a:r>
            <a:endParaRPr lang="en-US" altLang="ja-JP" sz="1400" dirty="0"/>
          </a:p>
          <a:p>
            <a:pPr algn="r"/>
            <a:r>
              <a:rPr lang="ja-JP" altLang="en-US" sz="1000" spc="-150" dirty="0">
                <a:latin typeface="ＭＳ Ｐゴシック"/>
                <a:ea typeface="ＭＳ Ｐゴシック"/>
              </a:rPr>
              <a:t>（少年消防クラブは令和元年５月１日現在）</a:t>
            </a:r>
            <a:endParaRPr lang="en-US" altLang="ja-JP" sz="1000" spc="-150" dirty="0">
              <a:latin typeface="ＭＳ Ｐゴシック"/>
              <a:ea typeface="ＭＳ Ｐゴシック"/>
            </a:endParaRPr>
          </a:p>
        </p:txBody>
      </p:sp>
      <p:grpSp>
        <p:nvGrpSpPr>
          <p:cNvPr id="8" name="グループ化 7"/>
          <p:cNvGrpSpPr/>
          <p:nvPr/>
        </p:nvGrpSpPr>
        <p:grpSpPr>
          <a:xfrm>
            <a:off x="3152274" y="831343"/>
            <a:ext cx="1796051" cy="889712"/>
            <a:chOff x="1778544" y="763530"/>
            <a:chExt cx="1796051" cy="889712"/>
          </a:xfrm>
        </p:grpSpPr>
        <p:sp>
          <p:nvSpPr>
            <p:cNvPr id="54" name="円形吹き出し 53"/>
            <p:cNvSpPr/>
            <p:nvPr/>
          </p:nvSpPr>
          <p:spPr bwMode="auto">
            <a:xfrm flipH="1">
              <a:off x="1778544" y="763530"/>
              <a:ext cx="1796051" cy="889712"/>
            </a:xfrm>
            <a:prstGeom prst="wedgeEllipseCallout">
              <a:avLst>
                <a:gd name="adj1" fmla="val -44848"/>
                <a:gd name="adj2" fmla="val 57653"/>
              </a:avLst>
            </a:prstGeom>
            <a:solidFill>
              <a:srgbClr val="FFCCCC"/>
            </a:solidFill>
            <a:ln w="12700" cap="sq"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fontAlgn="base">
                <a:spcBef>
                  <a:spcPct val="0"/>
                </a:spcBef>
                <a:spcAft>
                  <a:spcPct val="0"/>
                </a:spcAft>
              </a:pPr>
              <a:endParaRPr lang="ja-JP" altLang="en-US" sz="1600">
                <a:solidFill>
                  <a:schemeClr val="bg2"/>
                </a:solidFill>
                <a:latin typeface="Times New Roman" pitchFamily="18" charset="0"/>
                <a:ea typeface="ＭＳ Ｐゴシック" pitchFamily="50" charset="-128"/>
              </a:endParaRPr>
            </a:p>
          </p:txBody>
        </p:sp>
        <p:sp>
          <p:nvSpPr>
            <p:cNvPr id="2" name="正方形/長方形 1"/>
            <p:cNvSpPr/>
            <p:nvPr/>
          </p:nvSpPr>
          <p:spPr>
            <a:xfrm>
              <a:off x="2065642" y="855901"/>
              <a:ext cx="1210589" cy="707886"/>
            </a:xfrm>
            <a:prstGeom prst="rect">
              <a:avLst/>
            </a:prstGeom>
          </p:spPr>
          <p:txBody>
            <a:bodyPr wrap="none">
              <a:spAutoFit/>
            </a:bodyPr>
            <a:lstStyle/>
            <a:p>
              <a:pPr algn="ctr"/>
              <a:r>
                <a:rPr lang="ja-JP" altLang="en-US" sz="4000" dirty="0">
                  <a:solidFill>
                    <a:srgbClr val="FF7C80"/>
                  </a:solidFill>
                  <a:ea typeface="ＭＳ Ｐゴシック" pitchFamily="50" charset="-128"/>
                </a:rPr>
                <a:t>公助</a:t>
              </a:r>
            </a:p>
          </p:txBody>
        </p:sp>
      </p:grpSp>
      <p:grpSp>
        <p:nvGrpSpPr>
          <p:cNvPr id="7" name="グループ化 6"/>
          <p:cNvGrpSpPr/>
          <p:nvPr/>
        </p:nvGrpSpPr>
        <p:grpSpPr>
          <a:xfrm>
            <a:off x="2200290" y="2625359"/>
            <a:ext cx="1796051" cy="889712"/>
            <a:chOff x="841836" y="2487490"/>
            <a:chExt cx="1796051" cy="889712"/>
          </a:xfrm>
        </p:grpSpPr>
        <p:sp>
          <p:nvSpPr>
            <p:cNvPr id="53" name="円形吹き出し 52"/>
            <p:cNvSpPr/>
            <p:nvPr/>
          </p:nvSpPr>
          <p:spPr bwMode="auto">
            <a:xfrm flipH="1">
              <a:off x="841836" y="2487490"/>
              <a:ext cx="1796051" cy="889712"/>
            </a:xfrm>
            <a:prstGeom prst="wedgeEllipseCallout">
              <a:avLst>
                <a:gd name="adj1" fmla="val -44848"/>
                <a:gd name="adj2" fmla="val 57653"/>
              </a:avLst>
            </a:prstGeom>
            <a:solidFill>
              <a:srgbClr val="CCFF99"/>
            </a:solidFill>
            <a:ln w="12700" cap="sq"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fontAlgn="base">
                <a:spcBef>
                  <a:spcPct val="0"/>
                </a:spcBef>
                <a:spcAft>
                  <a:spcPct val="0"/>
                </a:spcAft>
              </a:pPr>
              <a:endParaRPr lang="ja-JP" altLang="en-US" sz="1600">
                <a:solidFill>
                  <a:schemeClr val="bg2"/>
                </a:solidFill>
                <a:latin typeface="Times New Roman" pitchFamily="18" charset="0"/>
                <a:ea typeface="ＭＳ Ｐゴシック" pitchFamily="50" charset="-128"/>
              </a:endParaRPr>
            </a:p>
          </p:txBody>
        </p:sp>
        <p:sp>
          <p:nvSpPr>
            <p:cNvPr id="3" name="正方形/長方形 2"/>
            <p:cNvSpPr/>
            <p:nvPr/>
          </p:nvSpPr>
          <p:spPr>
            <a:xfrm>
              <a:off x="1108754" y="2572333"/>
              <a:ext cx="1210588" cy="707886"/>
            </a:xfrm>
            <a:prstGeom prst="rect">
              <a:avLst/>
            </a:prstGeom>
          </p:spPr>
          <p:txBody>
            <a:bodyPr wrap="none">
              <a:spAutoFit/>
            </a:bodyPr>
            <a:lstStyle/>
            <a:p>
              <a:pPr algn="ctr"/>
              <a:r>
                <a:rPr lang="ja-JP" altLang="en-US" sz="4000" dirty="0">
                  <a:solidFill>
                    <a:srgbClr val="74B32F"/>
                  </a:solidFill>
                  <a:ea typeface="ＭＳ Ｐゴシック" pitchFamily="50" charset="-128"/>
                </a:rPr>
                <a:t>共助</a:t>
              </a:r>
            </a:p>
          </p:txBody>
        </p:sp>
      </p:grpSp>
      <p:grpSp>
        <p:nvGrpSpPr>
          <p:cNvPr id="9" name="グループ化 8"/>
          <p:cNvGrpSpPr/>
          <p:nvPr/>
        </p:nvGrpSpPr>
        <p:grpSpPr>
          <a:xfrm>
            <a:off x="1393250" y="4651214"/>
            <a:ext cx="1796051" cy="889712"/>
            <a:chOff x="224729" y="4846515"/>
            <a:chExt cx="1796051" cy="889712"/>
          </a:xfrm>
        </p:grpSpPr>
        <p:sp>
          <p:nvSpPr>
            <p:cNvPr id="6" name="円形吹き出し 5"/>
            <p:cNvSpPr/>
            <p:nvPr/>
          </p:nvSpPr>
          <p:spPr bwMode="auto">
            <a:xfrm flipH="1">
              <a:off x="224729" y="4846515"/>
              <a:ext cx="1796051" cy="889712"/>
            </a:xfrm>
            <a:prstGeom prst="wedgeEllipseCallout">
              <a:avLst>
                <a:gd name="adj1" fmla="val -44848"/>
                <a:gd name="adj2" fmla="val 57653"/>
              </a:avLst>
            </a:prstGeom>
            <a:solidFill>
              <a:schemeClr val="accent1"/>
            </a:solidFill>
            <a:ln w="12700" cap="sq" cmpd="sng" algn="ctr">
              <a:no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fontAlgn="base">
                <a:spcBef>
                  <a:spcPct val="0"/>
                </a:spcBef>
                <a:spcAft>
                  <a:spcPct val="0"/>
                </a:spcAft>
              </a:pPr>
              <a:endParaRPr lang="ja-JP" altLang="en-US" sz="1600">
                <a:solidFill>
                  <a:schemeClr val="bg2"/>
                </a:solidFill>
                <a:latin typeface="Times New Roman" pitchFamily="18" charset="0"/>
                <a:ea typeface="ＭＳ Ｐゴシック" pitchFamily="50" charset="-128"/>
              </a:endParaRPr>
            </a:p>
          </p:txBody>
        </p:sp>
        <p:sp>
          <p:nvSpPr>
            <p:cNvPr id="4" name="正方形/長方形 3"/>
            <p:cNvSpPr/>
            <p:nvPr/>
          </p:nvSpPr>
          <p:spPr>
            <a:xfrm>
              <a:off x="474613" y="4932118"/>
              <a:ext cx="1210589" cy="707886"/>
            </a:xfrm>
            <a:prstGeom prst="rect">
              <a:avLst/>
            </a:prstGeom>
          </p:spPr>
          <p:txBody>
            <a:bodyPr wrap="none">
              <a:spAutoFit/>
            </a:bodyPr>
            <a:lstStyle/>
            <a:p>
              <a:pPr algn="ctr"/>
              <a:r>
                <a:rPr lang="ja-JP" altLang="en-US" sz="4000" dirty="0">
                  <a:solidFill>
                    <a:schemeClr val="accent5">
                      <a:lumMod val="50000"/>
                    </a:schemeClr>
                  </a:solidFill>
                  <a:ea typeface="ＭＳ Ｐゴシック" pitchFamily="50" charset="-128"/>
                </a:rPr>
                <a:t>自助</a:t>
              </a:r>
            </a:p>
          </p:txBody>
        </p:sp>
      </p:grpSp>
      <p:sp>
        <p:nvSpPr>
          <p:cNvPr id="42" name="テキスト ボックス 23"/>
          <p:cNvSpPr txBox="1">
            <a:spLocks noChangeArrowheads="1"/>
          </p:cNvSpPr>
          <p:nvPr/>
        </p:nvSpPr>
        <p:spPr bwMode="auto">
          <a:xfrm>
            <a:off x="3921979" y="3939265"/>
            <a:ext cx="3062339"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kumimoji="1">
                <a:solidFill>
                  <a:schemeClr val="tx1"/>
                </a:solidFill>
                <a:latin typeface="Arial Narrow" pitchFamily="34" charset="0"/>
                <a:ea typeface="ＭＳ Ｐゴシック" charset="-128"/>
              </a:defRPr>
            </a:lvl1pPr>
            <a:lvl2pPr marL="742950" indent="-285750" eaLnBrk="0" hangingPunct="0">
              <a:defRPr kumimoji="1">
                <a:solidFill>
                  <a:schemeClr val="tx1"/>
                </a:solidFill>
                <a:latin typeface="Arial Narrow" pitchFamily="34" charset="0"/>
                <a:ea typeface="ＭＳ Ｐゴシック" charset="-128"/>
              </a:defRPr>
            </a:lvl2pPr>
            <a:lvl3pPr marL="1143000" indent="-228600" eaLnBrk="0" hangingPunct="0">
              <a:defRPr kumimoji="1">
                <a:solidFill>
                  <a:schemeClr val="tx1"/>
                </a:solidFill>
                <a:latin typeface="Arial Narrow" pitchFamily="34" charset="0"/>
                <a:ea typeface="ＭＳ Ｐゴシック" charset="-128"/>
              </a:defRPr>
            </a:lvl3pPr>
            <a:lvl4pPr marL="1600200" indent="-228600" eaLnBrk="0" hangingPunct="0">
              <a:defRPr kumimoji="1">
                <a:solidFill>
                  <a:schemeClr val="tx1"/>
                </a:solidFill>
                <a:latin typeface="Arial Narrow" pitchFamily="34" charset="0"/>
                <a:ea typeface="ＭＳ Ｐゴシック" charset="-128"/>
              </a:defRPr>
            </a:lvl4pPr>
            <a:lvl5pPr marL="2057400" indent="-228600" eaLnBrk="0" hangingPunct="0">
              <a:defRPr kumimoji="1">
                <a:solidFill>
                  <a:schemeClr val="tx1"/>
                </a:solidFill>
                <a:latin typeface="Arial Narrow"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Narrow"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Narrow"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Narrow"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Narrow" pitchFamily="34" charset="0"/>
                <a:ea typeface="ＭＳ Ｐゴシック" charset="-128"/>
              </a:defRPr>
            </a:lvl9pPr>
          </a:lstStyle>
          <a:p>
            <a:pPr eaLnBrk="1" hangingPunct="1"/>
            <a:r>
              <a:rPr lang="ja-JP" altLang="en-US" sz="2400" b="1" dirty="0">
                <a:solidFill>
                  <a:srgbClr val="000000"/>
                </a:solidFill>
                <a:latin typeface="ＭＳ Ｐゴシック" panose="020B0600070205080204" pitchFamily="50" charset="-128"/>
                <a:ea typeface="ＭＳ Ｐゴシック" panose="020B0600070205080204" pitchFamily="50" charset="-128"/>
              </a:rPr>
              <a:t>　　</a:t>
            </a:r>
            <a:r>
              <a:rPr lang="ja-JP" altLang="en-US" sz="2000" b="1" dirty="0">
                <a:solidFill>
                  <a:srgbClr val="000000"/>
                </a:solidFill>
                <a:latin typeface="ＭＳ Ｐゴシック" panose="020B0600070205080204" pitchFamily="50" charset="-128"/>
                <a:ea typeface="ＭＳ Ｐゴシック" panose="020B0600070205080204" pitchFamily="50" charset="-128"/>
              </a:rPr>
              <a:t>　 自主防災組織</a:t>
            </a:r>
            <a:endParaRPr lang="en-US" altLang="ja-JP" sz="2000" b="1" dirty="0">
              <a:solidFill>
                <a:srgbClr val="000000"/>
              </a:solidFill>
              <a:latin typeface="ＭＳ Ｐゴシック" panose="020B0600070205080204" pitchFamily="50" charset="-128"/>
              <a:ea typeface="ＭＳ Ｐゴシック" panose="020B0600070205080204" pitchFamily="50" charset="-128"/>
            </a:endParaRPr>
          </a:p>
          <a:p>
            <a:pPr eaLnBrk="1" hangingPunct="1"/>
            <a:r>
              <a:rPr lang="ja-JP" altLang="en-US" sz="1400" dirty="0">
                <a:solidFill>
                  <a:srgbClr val="000000"/>
                </a:solidFill>
                <a:latin typeface="ＭＳ Ｐゴシック" panose="020B0600070205080204" pitchFamily="50" charset="-128"/>
                <a:ea typeface="ＭＳ Ｐゴシック" panose="020B0600070205080204" pitchFamily="50" charset="-128"/>
              </a:rPr>
              <a:t>　　　　　     （</a:t>
            </a:r>
            <a:r>
              <a:rPr lang="en-US" altLang="ja-JP" sz="1400" dirty="0">
                <a:solidFill>
                  <a:srgbClr val="000000"/>
                </a:solidFill>
                <a:latin typeface="ＭＳ Ｐゴシック" panose="020B0600070205080204" pitchFamily="50" charset="-128"/>
                <a:ea typeface="ＭＳ Ｐゴシック" panose="020B0600070205080204" pitchFamily="50" charset="-128"/>
              </a:rPr>
              <a:t>167,158</a:t>
            </a:r>
            <a:r>
              <a:rPr lang="ja-JP" altLang="en-US" sz="1400" dirty="0">
                <a:solidFill>
                  <a:srgbClr val="000000"/>
                </a:solidFill>
                <a:latin typeface="ＭＳ Ｐゴシック" panose="020B0600070205080204" pitchFamily="50" charset="-128"/>
                <a:ea typeface="ＭＳ Ｐゴシック" panose="020B0600070205080204" pitchFamily="50" charset="-128"/>
              </a:rPr>
              <a:t>組織）</a:t>
            </a:r>
            <a:endParaRPr lang="en-US" altLang="ja-JP" sz="1400" dirty="0">
              <a:solidFill>
                <a:srgbClr val="000000"/>
              </a:solidFill>
              <a:latin typeface="ＭＳ Ｐゴシック" panose="020B0600070205080204" pitchFamily="50" charset="-128"/>
              <a:ea typeface="ＭＳ Ｐゴシック" panose="020B0600070205080204" pitchFamily="50" charset="-128"/>
            </a:endParaRPr>
          </a:p>
          <a:p>
            <a:pPr eaLnBrk="1" hangingPunct="1"/>
            <a:r>
              <a:rPr lang="ja-JP" altLang="en-US" b="1" dirty="0">
                <a:solidFill>
                  <a:srgbClr val="000000"/>
                </a:solidFill>
                <a:latin typeface="ＭＳ Ｐゴシック" panose="020B0600070205080204" pitchFamily="50" charset="-128"/>
                <a:ea typeface="ＭＳ Ｐゴシック" panose="020B0600070205080204" pitchFamily="50" charset="-128"/>
              </a:rPr>
              <a:t>　　　     約</a:t>
            </a:r>
            <a:r>
              <a:rPr lang="ja-JP" altLang="en-US" b="1" dirty="0">
                <a:latin typeface="ＭＳ Ｐゴシック" panose="020B0600070205080204" pitchFamily="50" charset="-128"/>
                <a:ea typeface="ＭＳ Ｐゴシック" panose="020B0600070205080204" pitchFamily="50" charset="-128"/>
              </a:rPr>
              <a:t>４，４３６</a:t>
            </a:r>
            <a:r>
              <a:rPr lang="ja-JP" altLang="en-US" b="1" dirty="0">
                <a:solidFill>
                  <a:srgbClr val="000000"/>
                </a:solidFill>
                <a:latin typeface="ＭＳ Ｐゴシック" panose="020B0600070205080204" pitchFamily="50" charset="-128"/>
                <a:ea typeface="ＭＳ Ｐゴシック" panose="020B0600070205080204" pitchFamily="50" charset="-128"/>
              </a:rPr>
              <a:t>万人</a:t>
            </a:r>
            <a:endParaRPr lang="en-US" altLang="ja-JP" b="1" dirty="0">
              <a:solidFill>
                <a:srgbClr val="000000"/>
              </a:solidFill>
              <a:latin typeface="ＭＳ Ｐゴシック" panose="020B0600070205080204" pitchFamily="50" charset="-128"/>
              <a:ea typeface="ＭＳ Ｐゴシック" panose="020B0600070205080204" pitchFamily="50" charset="-128"/>
            </a:endParaRPr>
          </a:p>
          <a:p>
            <a:pPr eaLnBrk="1" hangingPunct="1"/>
            <a:r>
              <a:rPr lang="ja-JP" altLang="en-US" sz="1400" dirty="0">
                <a:solidFill>
                  <a:srgbClr val="000000"/>
                </a:solidFill>
                <a:latin typeface="ＭＳ Ｐゴシック" panose="020B0600070205080204" pitchFamily="50" charset="-128"/>
                <a:ea typeface="ＭＳ Ｐゴシック" panose="020B0600070205080204" pitchFamily="50" charset="-128"/>
              </a:rPr>
              <a:t>       活動カバー率</a:t>
            </a:r>
            <a:r>
              <a:rPr lang="ja-JP" altLang="en-US" sz="1000" dirty="0">
                <a:solidFill>
                  <a:srgbClr val="000000"/>
                </a:solidFill>
                <a:latin typeface="ＭＳ Ｐゴシック" panose="020B0600070205080204" pitchFamily="50" charset="-128"/>
                <a:ea typeface="ＭＳ Ｐゴシック" panose="020B0600070205080204" pitchFamily="50" charset="-128"/>
              </a:rPr>
              <a:t>（</a:t>
            </a:r>
            <a:r>
              <a:rPr lang="en-US" altLang="ja-JP" sz="1000" dirty="0">
                <a:solidFill>
                  <a:srgbClr val="000000"/>
                </a:solidFill>
                <a:latin typeface="ＭＳ Ｐゴシック" panose="020B0600070205080204" pitchFamily="50" charset="-128"/>
                <a:ea typeface="ＭＳ Ｐゴシック" panose="020B0600070205080204" pitchFamily="50" charset="-128"/>
              </a:rPr>
              <a:t>※</a:t>
            </a:r>
            <a:r>
              <a:rPr lang="ja-JP" altLang="en-US" sz="1000" dirty="0">
                <a:solidFill>
                  <a:srgbClr val="000000"/>
                </a:solidFill>
                <a:latin typeface="ＭＳ Ｐゴシック" panose="020B0600070205080204" pitchFamily="50" charset="-128"/>
                <a:ea typeface="ＭＳ Ｐゴシック" panose="020B0600070205080204" pitchFamily="50" charset="-128"/>
              </a:rPr>
              <a:t>）</a:t>
            </a:r>
            <a:r>
              <a:rPr lang="ja-JP" altLang="en-US" sz="1400" dirty="0">
                <a:solidFill>
                  <a:srgbClr val="000000"/>
                </a:solidFill>
                <a:latin typeface="ＭＳ Ｐゴシック" panose="020B0600070205080204" pitchFamily="50" charset="-128"/>
                <a:ea typeface="ＭＳ Ｐゴシック" panose="020B0600070205080204" pitchFamily="50" charset="-128"/>
              </a:rPr>
              <a:t>＝８４．１％</a:t>
            </a:r>
            <a:endParaRPr lang="en-US" altLang="ja-JP" sz="1400" dirty="0">
              <a:solidFill>
                <a:srgbClr val="000000"/>
              </a:solidFill>
              <a:latin typeface="ＭＳ Ｐゴシック" panose="020B0600070205080204" pitchFamily="50" charset="-128"/>
              <a:ea typeface="ＭＳ Ｐゴシック" panose="020B0600070205080204" pitchFamily="50" charset="-128"/>
            </a:endParaRPr>
          </a:p>
        </p:txBody>
      </p:sp>
      <p:sp>
        <p:nvSpPr>
          <p:cNvPr id="43" name="フローチャート: 代替処理 42"/>
          <p:cNvSpPr/>
          <p:nvPr/>
        </p:nvSpPr>
        <p:spPr>
          <a:xfrm>
            <a:off x="4588674" y="3291393"/>
            <a:ext cx="3600400" cy="395083"/>
          </a:xfrm>
          <a:prstGeom prst="flowChartAlternateProcess">
            <a:avLst/>
          </a:prstGeom>
          <a:noFill/>
          <a:ln>
            <a:noFill/>
          </a:ln>
        </p:spPr>
        <p:style>
          <a:lnRef idx="2">
            <a:schemeClr val="accent5"/>
          </a:lnRef>
          <a:fillRef idx="1">
            <a:schemeClr val="lt1"/>
          </a:fillRef>
          <a:effectRef idx="0">
            <a:schemeClr val="accent5"/>
          </a:effectRef>
          <a:fontRef idx="minor">
            <a:schemeClr val="dk1"/>
          </a:fontRef>
        </p:style>
        <p:txBody>
          <a:bodyPr anchor="ctr"/>
          <a:lstStyle/>
          <a:p>
            <a:pPr algn="ctr">
              <a:defRPr/>
            </a:pPr>
            <a:r>
              <a:rPr lang="en-US" altLang="ja-JP" b="1" dirty="0">
                <a:solidFill>
                  <a:prstClr val="black"/>
                </a:solidFill>
              </a:rPr>
              <a:t>【</a:t>
            </a:r>
            <a:r>
              <a:rPr lang="ja-JP" altLang="en-US" dirty="0">
                <a:solidFill>
                  <a:prstClr val="black"/>
                </a:solidFill>
              </a:rPr>
              <a:t>うち、女性消防団員</a:t>
            </a:r>
            <a:r>
              <a:rPr lang="ja-JP" altLang="en-US" b="1" dirty="0">
                <a:solidFill>
                  <a:prstClr val="black"/>
                </a:solidFill>
              </a:rPr>
              <a:t>約２．７万人</a:t>
            </a:r>
            <a:r>
              <a:rPr lang="en-US" altLang="ja-JP" b="1" dirty="0">
                <a:solidFill>
                  <a:prstClr val="black"/>
                </a:solidFill>
              </a:rPr>
              <a:t>】</a:t>
            </a:r>
            <a:endParaRPr lang="ja-JP" altLang="en-US" sz="1200" b="1" baseline="60000" dirty="0">
              <a:solidFill>
                <a:srgbClr val="7030A0"/>
              </a:solidFill>
            </a:endParaRPr>
          </a:p>
        </p:txBody>
      </p:sp>
      <p:sp>
        <p:nvSpPr>
          <p:cNvPr id="107" name="AutoShape 17"/>
          <p:cNvSpPr>
            <a:spLocks/>
          </p:cNvSpPr>
          <p:nvPr/>
        </p:nvSpPr>
        <p:spPr bwMode="auto">
          <a:xfrm flipH="1">
            <a:off x="8547852" y="840777"/>
            <a:ext cx="451743" cy="2854094"/>
          </a:xfrm>
          <a:prstGeom prst="leftBrace">
            <a:avLst>
              <a:gd name="adj1" fmla="val 29897"/>
              <a:gd name="adj2" fmla="val 45801"/>
            </a:avLst>
          </a:prstGeom>
          <a:noFill/>
          <a:ln w="28575">
            <a:solidFill>
              <a:srgbClr val="FF99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ja-JP" altLang="en-US">
              <a:solidFill>
                <a:srgbClr val="EEECE1"/>
              </a:solidFill>
            </a:endParaRPr>
          </a:p>
        </p:txBody>
      </p:sp>
      <p:sp>
        <p:nvSpPr>
          <p:cNvPr id="108" name="正方形/長方形 107"/>
          <p:cNvSpPr/>
          <p:nvPr/>
        </p:nvSpPr>
        <p:spPr>
          <a:xfrm>
            <a:off x="2427529" y="1748029"/>
            <a:ext cx="1895071" cy="400110"/>
          </a:xfrm>
          <a:prstGeom prst="rect">
            <a:avLst/>
          </a:prstGeom>
        </p:spPr>
        <p:txBody>
          <a:bodyPr wrap="none">
            <a:spAutoFit/>
          </a:bodyPr>
          <a:lstStyle/>
          <a:p>
            <a:pPr algn="ctr"/>
            <a:r>
              <a:rPr lang="ja-JP" altLang="en-US" sz="2000" dirty="0">
                <a:solidFill>
                  <a:srgbClr val="FF7C80"/>
                </a:solidFill>
                <a:ea typeface="ＭＳ Ｐゴシック" pitchFamily="50" charset="-128"/>
              </a:rPr>
              <a:t>行政による活動</a:t>
            </a:r>
          </a:p>
        </p:txBody>
      </p:sp>
      <p:sp>
        <p:nvSpPr>
          <p:cNvPr id="109" name="正方形/長方形 108"/>
          <p:cNvSpPr/>
          <p:nvPr/>
        </p:nvSpPr>
        <p:spPr>
          <a:xfrm>
            <a:off x="1376608" y="3647244"/>
            <a:ext cx="2545370" cy="707886"/>
          </a:xfrm>
          <a:prstGeom prst="rect">
            <a:avLst/>
          </a:prstGeom>
        </p:spPr>
        <p:txBody>
          <a:bodyPr wrap="square">
            <a:spAutoFit/>
          </a:bodyPr>
          <a:lstStyle/>
          <a:p>
            <a:pPr algn="ctr"/>
            <a:r>
              <a:rPr lang="ja-JP" altLang="en-US" sz="2000" dirty="0">
                <a:solidFill>
                  <a:srgbClr val="74B32F"/>
                </a:solidFill>
                <a:ea typeface="ＭＳ Ｐゴシック" pitchFamily="50" charset="-128"/>
              </a:rPr>
              <a:t>地区内の居住者等が</a:t>
            </a:r>
            <a:endParaRPr lang="en-US" altLang="ja-JP" sz="2000" dirty="0">
              <a:solidFill>
                <a:srgbClr val="74B32F"/>
              </a:solidFill>
              <a:ea typeface="ＭＳ Ｐゴシック" pitchFamily="50" charset="-128"/>
            </a:endParaRPr>
          </a:p>
          <a:p>
            <a:pPr algn="ctr"/>
            <a:r>
              <a:rPr lang="ja-JP" altLang="en-US" sz="2000" dirty="0">
                <a:solidFill>
                  <a:srgbClr val="74B32F"/>
                </a:solidFill>
                <a:ea typeface="ＭＳ Ｐゴシック" pitchFamily="50" charset="-128"/>
              </a:rPr>
              <a:t>連携して行う活動</a:t>
            </a:r>
          </a:p>
        </p:txBody>
      </p:sp>
      <p:sp>
        <p:nvSpPr>
          <p:cNvPr id="110" name="正方形/長方形 109"/>
          <p:cNvSpPr/>
          <p:nvPr/>
        </p:nvSpPr>
        <p:spPr>
          <a:xfrm>
            <a:off x="1174588" y="5605169"/>
            <a:ext cx="2146742" cy="707886"/>
          </a:xfrm>
          <a:prstGeom prst="rect">
            <a:avLst/>
          </a:prstGeom>
        </p:spPr>
        <p:txBody>
          <a:bodyPr wrap="none">
            <a:spAutoFit/>
          </a:bodyPr>
          <a:lstStyle/>
          <a:p>
            <a:pPr algn="ctr"/>
            <a:r>
              <a:rPr lang="ja-JP" altLang="en-US" sz="2000" dirty="0">
                <a:solidFill>
                  <a:schemeClr val="accent5">
                    <a:lumMod val="50000"/>
                  </a:schemeClr>
                </a:solidFill>
                <a:ea typeface="ＭＳ Ｐゴシック" pitchFamily="50" charset="-128"/>
              </a:rPr>
              <a:t>住民一人一人が</a:t>
            </a:r>
            <a:endParaRPr lang="en-US" altLang="ja-JP" sz="2000" dirty="0">
              <a:solidFill>
                <a:schemeClr val="accent5">
                  <a:lumMod val="50000"/>
                </a:schemeClr>
              </a:solidFill>
              <a:ea typeface="ＭＳ Ｐゴシック" pitchFamily="50" charset="-128"/>
            </a:endParaRPr>
          </a:p>
          <a:p>
            <a:pPr algn="ctr"/>
            <a:r>
              <a:rPr lang="ja-JP" altLang="en-US" sz="2000" dirty="0">
                <a:solidFill>
                  <a:schemeClr val="accent5">
                    <a:lumMod val="50000"/>
                  </a:schemeClr>
                </a:solidFill>
                <a:ea typeface="ＭＳ Ｐゴシック" pitchFamily="50" charset="-128"/>
              </a:rPr>
              <a:t>自発的に行う活動</a:t>
            </a:r>
          </a:p>
        </p:txBody>
      </p:sp>
      <p:grpSp>
        <p:nvGrpSpPr>
          <p:cNvPr id="19" name="グループ化 18"/>
          <p:cNvGrpSpPr/>
          <p:nvPr/>
        </p:nvGrpSpPr>
        <p:grpSpPr>
          <a:xfrm>
            <a:off x="3102669" y="4771940"/>
            <a:ext cx="6584795" cy="1725011"/>
            <a:chOff x="1936203" y="5198842"/>
            <a:chExt cx="6666979" cy="1725011"/>
          </a:xfrm>
        </p:grpSpPr>
        <p:sp>
          <p:nvSpPr>
            <p:cNvPr id="45" name="テキスト ボックス 23"/>
            <p:cNvSpPr txBox="1">
              <a:spLocks noChangeArrowheads="1"/>
            </p:cNvSpPr>
            <p:nvPr/>
          </p:nvSpPr>
          <p:spPr bwMode="auto">
            <a:xfrm>
              <a:off x="3293554" y="5982635"/>
              <a:ext cx="379253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kumimoji="1">
                  <a:solidFill>
                    <a:schemeClr val="tx1"/>
                  </a:solidFill>
                  <a:latin typeface="Arial Narrow" pitchFamily="34" charset="0"/>
                  <a:ea typeface="ＭＳ Ｐゴシック" charset="-128"/>
                </a:defRPr>
              </a:lvl1pPr>
              <a:lvl2pPr marL="742950" indent="-285750" eaLnBrk="0" hangingPunct="0">
                <a:defRPr kumimoji="1">
                  <a:solidFill>
                    <a:schemeClr val="tx1"/>
                  </a:solidFill>
                  <a:latin typeface="Arial Narrow" pitchFamily="34" charset="0"/>
                  <a:ea typeface="ＭＳ Ｐゴシック" charset="-128"/>
                </a:defRPr>
              </a:lvl2pPr>
              <a:lvl3pPr marL="1143000" indent="-228600" eaLnBrk="0" hangingPunct="0">
                <a:defRPr kumimoji="1">
                  <a:solidFill>
                    <a:schemeClr val="tx1"/>
                  </a:solidFill>
                  <a:latin typeface="Arial Narrow" pitchFamily="34" charset="0"/>
                  <a:ea typeface="ＭＳ Ｐゴシック" charset="-128"/>
                </a:defRPr>
              </a:lvl3pPr>
              <a:lvl4pPr marL="1600200" indent="-228600" eaLnBrk="0" hangingPunct="0">
                <a:defRPr kumimoji="1">
                  <a:solidFill>
                    <a:schemeClr val="tx1"/>
                  </a:solidFill>
                  <a:latin typeface="Arial Narrow" pitchFamily="34" charset="0"/>
                  <a:ea typeface="ＭＳ Ｐゴシック" charset="-128"/>
                </a:defRPr>
              </a:lvl4pPr>
              <a:lvl5pPr marL="2057400" indent="-228600" eaLnBrk="0" hangingPunct="0">
                <a:defRPr kumimoji="1">
                  <a:solidFill>
                    <a:schemeClr val="tx1"/>
                  </a:solidFill>
                  <a:latin typeface="Arial Narrow"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Narrow"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Narrow"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Narrow"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Narrow" pitchFamily="34" charset="0"/>
                  <a:ea typeface="ＭＳ Ｐゴシック" charset="-128"/>
                </a:defRPr>
              </a:lvl9pPr>
            </a:lstStyle>
            <a:p>
              <a:pPr algn="ctr" eaLnBrk="1" hangingPunct="1"/>
              <a:r>
                <a:rPr lang="ja-JP" altLang="en-US" sz="3200" dirty="0">
                  <a:solidFill>
                    <a:srgbClr val="000000"/>
                  </a:solidFill>
                  <a:latin typeface="ＭＳ Ｐゴシック" panose="020B0600070205080204" pitchFamily="50" charset="-128"/>
                  <a:ea typeface="ＭＳ Ｐゴシック" panose="020B0600070205080204" pitchFamily="50" charset="-128"/>
                </a:rPr>
                <a:t>地域住民</a:t>
              </a:r>
              <a:endParaRPr lang="en-US" altLang="ja-JP" sz="3200" dirty="0">
                <a:solidFill>
                  <a:srgbClr val="000000"/>
                </a:solidFill>
                <a:latin typeface="ＭＳ Ｐゴシック" panose="020B0600070205080204" pitchFamily="50" charset="-128"/>
                <a:ea typeface="ＭＳ Ｐゴシック" panose="020B0600070205080204" pitchFamily="50" charset="-128"/>
              </a:endParaRPr>
            </a:p>
          </p:txBody>
        </p:sp>
        <p:sp>
          <p:nvSpPr>
            <p:cNvPr id="105" name="円/楕円 104"/>
            <p:cNvSpPr/>
            <p:nvPr/>
          </p:nvSpPr>
          <p:spPr bwMode="auto">
            <a:xfrm>
              <a:off x="1936203" y="5198842"/>
              <a:ext cx="6666979" cy="1725011"/>
            </a:xfrm>
            <a:prstGeom prst="ellipse">
              <a:avLst/>
            </a:prstGeom>
            <a:noFill/>
            <a:ln w="31750" cap="sq" cmpd="sng" algn="ctr">
              <a:solidFill>
                <a:schemeClr val="accent1">
                  <a:lumMod val="75000"/>
                  <a:alpha val="22000"/>
                </a:schemeClr>
              </a:solidFill>
              <a:prstDash val="solid"/>
              <a:round/>
              <a:headEnd type="none" w="med" len="med"/>
              <a:tailEnd type="none" w="med" len="med"/>
            </a:ln>
            <a:effectLst>
              <a:glow>
                <a:schemeClr val="accent1"/>
              </a:glow>
            </a:effectLst>
          </p:spPr>
          <p:txBody>
            <a:bodyPr vert="horz" wrap="none" lIns="90000" tIns="46800" rIns="90000" bIns="46800" numCol="1" rtlCol="0" anchor="ctr" anchorCtr="0" compatLnSpc="1">
              <a:prstTxWarp prst="textNoShape">
                <a:avLst/>
              </a:prstTxWarp>
            </a:bodyPr>
            <a:lstStyle/>
            <a:p>
              <a:endParaRPr lang="ja-JP" altLang="en-US">
                <a:solidFill>
                  <a:srgbClr val="808080"/>
                </a:solidFill>
                <a:ea typeface="ＭＳ Ｐゴシック" pitchFamily="50" charset="-128"/>
              </a:endParaRPr>
            </a:p>
          </p:txBody>
        </p:sp>
        <p:grpSp>
          <p:nvGrpSpPr>
            <p:cNvPr id="26" name="グループ化 25"/>
            <p:cNvGrpSpPr/>
            <p:nvPr/>
          </p:nvGrpSpPr>
          <p:grpSpPr>
            <a:xfrm>
              <a:off x="2887124" y="5671872"/>
              <a:ext cx="540694" cy="883874"/>
              <a:chOff x="2181920" y="5539432"/>
              <a:chExt cx="540694" cy="883874"/>
            </a:xfrm>
            <a:solidFill>
              <a:srgbClr val="FCE7C0"/>
            </a:solidFill>
          </p:grpSpPr>
          <p:sp>
            <p:nvSpPr>
              <p:cNvPr id="27" name="フローチャート: 論理積ゲート 26"/>
              <p:cNvSpPr/>
              <p:nvPr/>
            </p:nvSpPr>
            <p:spPr bwMode="auto">
              <a:xfrm rot="16200000">
                <a:off x="2153293" y="5853986"/>
                <a:ext cx="597947" cy="540694"/>
              </a:xfrm>
              <a:prstGeom prst="flowChartDelay">
                <a:avLst/>
              </a:prstGeom>
              <a:solidFill>
                <a:srgbClr val="FF9999"/>
              </a:solidFill>
              <a:ln w="12700" cap="sq"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fontAlgn="base">
                  <a:spcBef>
                    <a:spcPct val="0"/>
                  </a:spcBef>
                  <a:spcAft>
                    <a:spcPct val="0"/>
                  </a:spcAft>
                </a:pPr>
                <a:endParaRPr lang="ja-JP" altLang="en-US" sz="1600">
                  <a:solidFill>
                    <a:schemeClr val="bg2"/>
                  </a:solidFill>
                  <a:latin typeface="Times New Roman" pitchFamily="18" charset="0"/>
                  <a:ea typeface="ＭＳ Ｐゴシック" pitchFamily="50" charset="-128"/>
                </a:endParaRPr>
              </a:p>
            </p:txBody>
          </p:sp>
          <p:sp>
            <p:nvSpPr>
              <p:cNvPr id="29" name="円/楕円 28"/>
              <p:cNvSpPr/>
              <p:nvPr/>
            </p:nvSpPr>
            <p:spPr bwMode="auto">
              <a:xfrm>
                <a:off x="2200238" y="5539432"/>
                <a:ext cx="504056" cy="467297"/>
              </a:xfrm>
              <a:prstGeom prst="ellipse">
                <a:avLst/>
              </a:prstGeom>
              <a:solidFill>
                <a:srgbClr val="FCE7C0"/>
              </a:solidFill>
              <a:ln w="12700" cap="sq"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fontAlgn="base">
                  <a:spcBef>
                    <a:spcPct val="0"/>
                  </a:spcBef>
                  <a:spcAft>
                    <a:spcPct val="0"/>
                  </a:spcAft>
                </a:pPr>
                <a:endParaRPr lang="ja-JP" altLang="en-US" sz="1600">
                  <a:solidFill>
                    <a:schemeClr val="bg2"/>
                  </a:solidFill>
                  <a:latin typeface="Times New Roman" pitchFamily="18" charset="0"/>
                  <a:ea typeface="ＭＳ Ｐゴシック" pitchFamily="50" charset="-128"/>
                </a:endParaRPr>
              </a:p>
            </p:txBody>
          </p:sp>
        </p:grpSp>
        <p:grpSp>
          <p:nvGrpSpPr>
            <p:cNvPr id="30" name="グループ化 29"/>
            <p:cNvGrpSpPr/>
            <p:nvPr/>
          </p:nvGrpSpPr>
          <p:grpSpPr>
            <a:xfrm>
              <a:off x="3614714" y="5669351"/>
              <a:ext cx="540694" cy="883874"/>
              <a:chOff x="2068683" y="5539432"/>
              <a:chExt cx="540694" cy="883874"/>
            </a:xfrm>
            <a:solidFill>
              <a:srgbClr val="FCE7C0"/>
            </a:solidFill>
          </p:grpSpPr>
          <p:sp>
            <p:nvSpPr>
              <p:cNvPr id="31" name="フローチャート: 論理積ゲート 30"/>
              <p:cNvSpPr/>
              <p:nvPr/>
            </p:nvSpPr>
            <p:spPr bwMode="auto">
              <a:xfrm rot="16200000">
                <a:off x="2040056" y="5853986"/>
                <a:ext cx="597947" cy="540694"/>
              </a:xfrm>
              <a:prstGeom prst="flowChartDelay">
                <a:avLst/>
              </a:prstGeom>
              <a:solidFill>
                <a:srgbClr val="FFCC66"/>
              </a:solidFill>
              <a:ln w="12700" cap="sq"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fontAlgn="base">
                  <a:spcBef>
                    <a:spcPct val="0"/>
                  </a:spcBef>
                  <a:spcAft>
                    <a:spcPct val="0"/>
                  </a:spcAft>
                </a:pPr>
                <a:endParaRPr lang="ja-JP" altLang="en-US" sz="1600">
                  <a:solidFill>
                    <a:schemeClr val="bg2"/>
                  </a:solidFill>
                  <a:latin typeface="Times New Roman" pitchFamily="18" charset="0"/>
                  <a:ea typeface="ＭＳ Ｐゴシック" pitchFamily="50" charset="-128"/>
                </a:endParaRPr>
              </a:p>
            </p:txBody>
          </p:sp>
          <p:sp>
            <p:nvSpPr>
              <p:cNvPr id="36" name="円/楕円 35"/>
              <p:cNvSpPr/>
              <p:nvPr/>
            </p:nvSpPr>
            <p:spPr bwMode="auto">
              <a:xfrm>
                <a:off x="2087001" y="5539432"/>
                <a:ext cx="504056" cy="467297"/>
              </a:xfrm>
              <a:prstGeom prst="ellipse">
                <a:avLst/>
              </a:prstGeom>
              <a:solidFill>
                <a:srgbClr val="FCE7C0"/>
              </a:solidFill>
              <a:ln w="12700" cap="sq"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fontAlgn="base">
                  <a:spcBef>
                    <a:spcPct val="0"/>
                  </a:spcBef>
                  <a:spcAft>
                    <a:spcPct val="0"/>
                  </a:spcAft>
                </a:pPr>
                <a:endParaRPr lang="ja-JP" altLang="en-US" sz="1600">
                  <a:solidFill>
                    <a:schemeClr val="bg2"/>
                  </a:solidFill>
                  <a:latin typeface="Times New Roman" pitchFamily="18" charset="0"/>
                  <a:ea typeface="ＭＳ Ｐゴシック" pitchFamily="50" charset="-128"/>
                </a:endParaRPr>
              </a:p>
            </p:txBody>
          </p:sp>
        </p:grpSp>
        <p:grpSp>
          <p:nvGrpSpPr>
            <p:cNvPr id="37" name="グループ化 36"/>
            <p:cNvGrpSpPr/>
            <p:nvPr/>
          </p:nvGrpSpPr>
          <p:grpSpPr>
            <a:xfrm>
              <a:off x="6991580" y="5694711"/>
              <a:ext cx="540694" cy="883874"/>
              <a:chOff x="1949806" y="5539432"/>
              <a:chExt cx="540694" cy="883874"/>
            </a:xfrm>
            <a:solidFill>
              <a:srgbClr val="FCE7C0"/>
            </a:solidFill>
          </p:grpSpPr>
          <p:sp>
            <p:nvSpPr>
              <p:cNvPr id="46" name="フローチャート: 論理積ゲート 45"/>
              <p:cNvSpPr/>
              <p:nvPr/>
            </p:nvSpPr>
            <p:spPr bwMode="auto">
              <a:xfrm rot="16200000">
                <a:off x="1921179" y="5853986"/>
                <a:ext cx="597947" cy="540694"/>
              </a:xfrm>
              <a:prstGeom prst="flowChartDelay">
                <a:avLst/>
              </a:prstGeom>
              <a:solidFill>
                <a:srgbClr val="6699FF"/>
              </a:solidFill>
              <a:ln w="12700" cap="sq"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fontAlgn="base">
                  <a:spcBef>
                    <a:spcPct val="0"/>
                  </a:spcBef>
                  <a:spcAft>
                    <a:spcPct val="0"/>
                  </a:spcAft>
                </a:pPr>
                <a:endParaRPr lang="ja-JP" altLang="en-US" sz="1600">
                  <a:solidFill>
                    <a:schemeClr val="bg2"/>
                  </a:solidFill>
                  <a:latin typeface="Times New Roman" pitchFamily="18" charset="0"/>
                  <a:ea typeface="ＭＳ Ｐゴシック" pitchFamily="50" charset="-128"/>
                </a:endParaRPr>
              </a:p>
            </p:txBody>
          </p:sp>
          <p:sp>
            <p:nvSpPr>
              <p:cNvPr id="47" name="円/楕円 46"/>
              <p:cNvSpPr/>
              <p:nvPr/>
            </p:nvSpPr>
            <p:spPr bwMode="auto">
              <a:xfrm>
                <a:off x="1968124" y="5539432"/>
                <a:ext cx="504056" cy="467297"/>
              </a:xfrm>
              <a:prstGeom prst="ellipse">
                <a:avLst/>
              </a:prstGeom>
              <a:solidFill>
                <a:srgbClr val="FCE7C0"/>
              </a:solidFill>
              <a:ln w="12700" cap="sq"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fontAlgn="base">
                  <a:spcBef>
                    <a:spcPct val="0"/>
                  </a:spcBef>
                  <a:spcAft>
                    <a:spcPct val="0"/>
                  </a:spcAft>
                </a:pPr>
                <a:endParaRPr lang="ja-JP" altLang="en-US" sz="1600">
                  <a:solidFill>
                    <a:schemeClr val="bg2"/>
                  </a:solidFill>
                  <a:latin typeface="Times New Roman" pitchFamily="18" charset="0"/>
                  <a:ea typeface="ＭＳ Ｐゴシック" pitchFamily="50" charset="-128"/>
                </a:endParaRPr>
              </a:p>
            </p:txBody>
          </p:sp>
        </p:grpSp>
        <p:grpSp>
          <p:nvGrpSpPr>
            <p:cNvPr id="48" name="グループ化 47"/>
            <p:cNvGrpSpPr/>
            <p:nvPr/>
          </p:nvGrpSpPr>
          <p:grpSpPr>
            <a:xfrm>
              <a:off x="6269629" y="5694712"/>
              <a:ext cx="540694" cy="883874"/>
              <a:chOff x="2068683" y="5539432"/>
              <a:chExt cx="540694" cy="883874"/>
            </a:xfrm>
            <a:solidFill>
              <a:srgbClr val="FCE7C0"/>
            </a:solidFill>
          </p:grpSpPr>
          <p:sp>
            <p:nvSpPr>
              <p:cNvPr id="51" name="フローチャート: 論理積ゲート 50"/>
              <p:cNvSpPr/>
              <p:nvPr/>
            </p:nvSpPr>
            <p:spPr bwMode="auto">
              <a:xfrm rot="16200000">
                <a:off x="2040056" y="5853986"/>
                <a:ext cx="597947" cy="540694"/>
              </a:xfrm>
              <a:prstGeom prst="flowChartDelay">
                <a:avLst/>
              </a:prstGeom>
              <a:solidFill>
                <a:srgbClr val="CC99FF"/>
              </a:solidFill>
              <a:ln w="12700" cap="sq"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fontAlgn="base">
                  <a:spcBef>
                    <a:spcPct val="0"/>
                  </a:spcBef>
                  <a:spcAft>
                    <a:spcPct val="0"/>
                  </a:spcAft>
                </a:pPr>
                <a:endParaRPr lang="ja-JP" altLang="en-US" sz="1600">
                  <a:solidFill>
                    <a:schemeClr val="bg2"/>
                  </a:solidFill>
                  <a:latin typeface="Times New Roman" pitchFamily="18" charset="0"/>
                  <a:ea typeface="ＭＳ Ｐゴシック" pitchFamily="50" charset="-128"/>
                </a:endParaRPr>
              </a:p>
            </p:txBody>
          </p:sp>
          <p:sp>
            <p:nvSpPr>
              <p:cNvPr id="52" name="円/楕円 51"/>
              <p:cNvSpPr/>
              <p:nvPr/>
            </p:nvSpPr>
            <p:spPr bwMode="auto">
              <a:xfrm>
                <a:off x="2087001" y="5539432"/>
                <a:ext cx="504056" cy="467297"/>
              </a:xfrm>
              <a:prstGeom prst="ellipse">
                <a:avLst/>
              </a:prstGeom>
              <a:solidFill>
                <a:srgbClr val="FCE7C0"/>
              </a:solidFill>
              <a:ln w="12700" cap="sq" cmpd="sng" algn="ctr">
                <a:solidFill>
                  <a:schemeClr val="tx1"/>
                </a:solidFill>
                <a:prstDash val="solid"/>
                <a:round/>
                <a:headEnd type="none" w="med" len="med"/>
                <a:tailEnd type="none" w="med" len="med"/>
              </a:ln>
              <a:effectLst/>
            </p:spPr>
            <p:txBody>
              <a:bodyPr vert="horz" wrap="none" lIns="90000" tIns="46800" rIns="90000" bIns="46800" numCol="1" rtlCol="0" anchor="ctr" anchorCtr="0" compatLnSpc="1">
                <a:prstTxWarp prst="textNoShape">
                  <a:avLst/>
                </a:prstTxWarp>
              </a:bodyPr>
              <a:lstStyle/>
              <a:p>
                <a:pPr fontAlgn="base">
                  <a:spcBef>
                    <a:spcPct val="0"/>
                  </a:spcBef>
                  <a:spcAft>
                    <a:spcPct val="0"/>
                  </a:spcAft>
                </a:pPr>
                <a:endParaRPr lang="ja-JP" altLang="en-US" sz="1600">
                  <a:solidFill>
                    <a:schemeClr val="bg2"/>
                  </a:solidFill>
                  <a:latin typeface="Times New Roman" pitchFamily="18" charset="0"/>
                  <a:ea typeface="ＭＳ Ｐゴシック" pitchFamily="50" charset="-128"/>
                </a:endParaRPr>
              </a:p>
            </p:txBody>
          </p:sp>
        </p:grpSp>
      </p:grpSp>
      <p:cxnSp>
        <p:nvCxnSpPr>
          <p:cNvPr id="10" name="直線コネクタ 9"/>
          <p:cNvCxnSpPr/>
          <p:nvPr/>
        </p:nvCxnSpPr>
        <p:spPr bwMode="auto">
          <a:xfrm flipH="1">
            <a:off x="7205670" y="3858903"/>
            <a:ext cx="1098536" cy="1632816"/>
          </a:xfrm>
          <a:prstGeom prst="line">
            <a:avLst/>
          </a:prstGeom>
          <a:solidFill>
            <a:schemeClr val="accent1"/>
          </a:solidFill>
          <a:ln w="12700" cap="sq" cmpd="sng" algn="ctr">
            <a:solidFill>
              <a:schemeClr val="tx1"/>
            </a:solidFill>
            <a:prstDash val="solid"/>
            <a:round/>
            <a:headEnd type="none" w="med" len="med"/>
            <a:tailEnd type="none" w="med" len="med"/>
          </a:ln>
          <a:effectLst/>
        </p:spPr>
      </p:cxnSp>
      <p:sp>
        <p:nvSpPr>
          <p:cNvPr id="32" name="Rectangle 19"/>
          <p:cNvSpPr>
            <a:spLocks noChangeArrowheads="1"/>
          </p:cNvSpPr>
          <p:nvPr/>
        </p:nvSpPr>
        <p:spPr bwMode="auto">
          <a:xfrm>
            <a:off x="3246295" y="6584371"/>
            <a:ext cx="6321426" cy="306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153" tIns="45573" rIns="91153" bIns="45573" anchor="ctr"/>
          <a:lstStyle/>
          <a:p>
            <a:pPr algn="ctr" defTabSz="987425"/>
            <a:r>
              <a:rPr lang="ja-JP" altLang="en-US" sz="1050" b="1" dirty="0">
                <a:solidFill>
                  <a:srgbClr val="000000"/>
                </a:solidFill>
              </a:rPr>
              <a:t>（</a:t>
            </a:r>
            <a:r>
              <a:rPr lang="en-US" altLang="ja-JP" sz="1050" b="1" dirty="0">
                <a:solidFill>
                  <a:srgbClr val="000000"/>
                </a:solidFill>
              </a:rPr>
              <a:t>※</a:t>
            </a:r>
            <a:r>
              <a:rPr lang="ja-JP" altLang="en-US" sz="1050" b="1" dirty="0">
                <a:solidFill>
                  <a:srgbClr val="000000"/>
                </a:solidFill>
              </a:rPr>
              <a:t>）自主防災組織活動カバー率 ＝ 自主防災組織が活動の範囲としている地域の世帯数 </a:t>
            </a:r>
            <a:r>
              <a:rPr lang="en-US" altLang="ja-JP" sz="1050" b="1" dirty="0">
                <a:solidFill>
                  <a:srgbClr val="000000"/>
                </a:solidFill>
              </a:rPr>
              <a:t>÷ </a:t>
            </a:r>
            <a:r>
              <a:rPr lang="ja-JP" altLang="en-US" sz="1050" b="1" dirty="0">
                <a:solidFill>
                  <a:srgbClr val="000000"/>
                </a:solidFill>
              </a:rPr>
              <a:t>全世帯数</a:t>
            </a:r>
            <a:endParaRPr lang="en-US" altLang="ja-JP" sz="1050" dirty="0">
              <a:solidFill>
                <a:srgbClr val="000000"/>
              </a:solidFill>
            </a:endParaRPr>
          </a:p>
        </p:txBody>
      </p:sp>
      <p:cxnSp>
        <p:nvCxnSpPr>
          <p:cNvPr id="59" name="直線コネクタ 58"/>
          <p:cNvCxnSpPr/>
          <p:nvPr/>
        </p:nvCxnSpPr>
        <p:spPr bwMode="auto">
          <a:xfrm flipH="1">
            <a:off x="8018845" y="4453226"/>
            <a:ext cx="686847" cy="1028544"/>
          </a:xfrm>
          <a:prstGeom prst="line">
            <a:avLst/>
          </a:prstGeom>
          <a:solidFill>
            <a:schemeClr val="accent1"/>
          </a:solidFill>
          <a:ln w="12700" cap="sq" cmpd="sng" algn="ctr">
            <a:solidFill>
              <a:schemeClr val="tx1"/>
            </a:solidFill>
            <a:prstDash val="solid"/>
            <a:round/>
            <a:headEnd type="none" w="med" len="med"/>
            <a:tailEnd type="none" w="med" len="med"/>
          </a:ln>
          <a:effectLst/>
        </p:spPr>
      </p:cxnSp>
      <p:sp>
        <p:nvSpPr>
          <p:cNvPr id="60" name="テキスト ボックス 23"/>
          <p:cNvSpPr txBox="1">
            <a:spLocks noChangeArrowheads="1"/>
          </p:cNvSpPr>
          <p:nvPr/>
        </p:nvSpPr>
        <p:spPr bwMode="auto">
          <a:xfrm>
            <a:off x="8082110" y="4782745"/>
            <a:ext cx="1267413"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kumimoji="1">
                <a:solidFill>
                  <a:schemeClr val="tx1"/>
                </a:solidFill>
                <a:latin typeface="Arial Narrow" pitchFamily="34" charset="0"/>
                <a:ea typeface="ＭＳ Ｐゴシック" charset="-128"/>
              </a:defRPr>
            </a:lvl1pPr>
            <a:lvl2pPr marL="742950" indent="-285750" eaLnBrk="0" hangingPunct="0">
              <a:defRPr kumimoji="1">
                <a:solidFill>
                  <a:schemeClr val="tx1"/>
                </a:solidFill>
                <a:latin typeface="Arial Narrow" pitchFamily="34" charset="0"/>
                <a:ea typeface="ＭＳ Ｐゴシック" charset="-128"/>
              </a:defRPr>
            </a:lvl2pPr>
            <a:lvl3pPr marL="1143000" indent="-228600" eaLnBrk="0" hangingPunct="0">
              <a:defRPr kumimoji="1">
                <a:solidFill>
                  <a:schemeClr val="tx1"/>
                </a:solidFill>
                <a:latin typeface="Arial Narrow" pitchFamily="34" charset="0"/>
                <a:ea typeface="ＭＳ Ｐゴシック" charset="-128"/>
              </a:defRPr>
            </a:lvl3pPr>
            <a:lvl4pPr marL="1600200" indent="-228600" eaLnBrk="0" hangingPunct="0">
              <a:defRPr kumimoji="1">
                <a:solidFill>
                  <a:schemeClr val="tx1"/>
                </a:solidFill>
                <a:latin typeface="Arial Narrow" pitchFamily="34" charset="0"/>
                <a:ea typeface="ＭＳ Ｐゴシック" charset="-128"/>
              </a:defRPr>
            </a:lvl4pPr>
            <a:lvl5pPr marL="2057400" indent="-228600" eaLnBrk="0" hangingPunct="0">
              <a:defRPr kumimoji="1">
                <a:solidFill>
                  <a:schemeClr val="tx1"/>
                </a:solidFill>
                <a:latin typeface="Arial Narrow"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Narrow"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Narrow"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Narrow"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Narrow" pitchFamily="34" charset="0"/>
                <a:ea typeface="ＭＳ Ｐゴシック" charset="-128"/>
              </a:defRPr>
            </a:lvl9pPr>
          </a:lstStyle>
          <a:p>
            <a:pPr algn="ctr" eaLnBrk="1" hangingPunct="1"/>
            <a:r>
              <a:rPr lang="ja-JP" altLang="en-US" sz="1100" dirty="0">
                <a:solidFill>
                  <a:srgbClr val="000000"/>
                </a:solidFill>
                <a:latin typeface="ＭＳ Ｐゴシック" panose="020B0600070205080204" pitchFamily="50" charset="-128"/>
                <a:ea typeface="ＭＳ Ｐゴシック" panose="020B0600070205080204" pitchFamily="50" charset="-128"/>
              </a:rPr>
              <a:t>その他の</a:t>
            </a:r>
            <a:endParaRPr lang="en-US" altLang="ja-JP" sz="1100" dirty="0">
              <a:solidFill>
                <a:srgbClr val="000000"/>
              </a:solidFill>
              <a:latin typeface="ＭＳ Ｐゴシック" panose="020B0600070205080204" pitchFamily="50" charset="-128"/>
              <a:ea typeface="ＭＳ Ｐゴシック" panose="020B0600070205080204" pitchFamily="50" charset="-128"/>
            </a:endParaRPr>
          </a:p>
          <a:p>
            <a:pPr algn="ctr" eaLnBrk="1" hangingPunct="1"/>
            <a:r>
              <a:rPr lang="ja-JP" altLang="en-US" sz="1100" dirty="0">
                <a:solidFill>
                  <a:srgbClr val="000000"/>
                </a:solidFill>
                <a:latin typeface="ＭＳ Ｐゴシック" panose="020B0600070205080204" pitchFamily="50" charset="-128"/>
                <a:ea typeface="ＭＳ Ｐゴシック" panose="020B0600070205080204" pitchFamily="50" charset="-128"/>
              </a:rPr>
              <a:t>地域防災組織</a:t>
            </a:r>
            <a:endParaRPr lang="en-US" altLang="ja-JP" sz="1100" dirty="0">
              <a:solidFill>
                <a:srgbClr val="000000"/>
              </a:solidFill>
              <a:latin typeface="ＭＳ Ｐゴシック" panose="020B0600070205080204" pitchFamily="50" charset="-128"/>
              <a:ea typeface="ＭＳ Ｐゴシック" panose="020B0600070205080204" pitchFamily="50" charset="-128"/>
            </a:endParaRPr>
          </a:p>
          <a:p>
            <a:pPr algn="ctr" eaLnBrk="1" hangingPunct="1"/>
            <a:r>
              <a:rPr lang="ja-JP" altLang="en-US" sz="1050" dirty="0">
                <a:solidFill>
                  <a:srgbClr val="000000"/>
                </a:solidFill>
                <a:latin typeface="ＭＳ Ｐゴシック" panose="020B0600070205080204" pitchFamily="50" charset="-128"/>
                <a:ea typeface="ＭＳ Ｐゴシック" panose="020B0600070205080204" pitchFamily="50" charset="-128"/>
              </a:rPr>
              <a:t>（</a:t>
            </a:r>
            <a:r>
              <a:rPr lang="en-US" altLang="ja-JP" sz="1050" dirty="0">
                <a:solidFill>
                  <a:srgbClr val="000000"/>
                </a:solidFill>
                <a:latin typeface="ＭＳ Ｐゴシック" panose="020B0600070205080204" pitchFamily="50" charset="-128"/>
                <a:ea typeface="ＭＳ Ｐゴシック" panose="020B0600070205080204" pitchFamily="50" charset="-128"/>
              </a:rPr>
              <a:t>NPO</a:t>
            </a:r>
            <a:r>
              <a:rPr lang="ja-JP" altLang="en-US" sz="1050" dirty="0">
                <a:solidFill>
                  <a:srgbClr val="000000"/>
                </a:solidFill>
                <a:latin typeface="ＭＳ Ｐゴシック" panose="020B0600070205080204" pitchFamily="50" charset="-128"/>
                <a:ea typeface="ＭＳ Ｐゴシック" panose="020B0600070205080204" pitchFamily="50" charset="-128"/>
              </a:rPr>
              <a:t>等）</a:t>
            </a:r>
            <a:endParaRPr lang="en-US" altLang="ja-JP" sz="1050" dirty="0">
              <a:solidFill>
                <a:srgbClr val="000000"/>
              </a:solidFill>
              <a:latin typeface="ＭＳ Ｐゴシック" panose="020B0600070205080204" pitchFamily="50" charset="-128"/>
              <a:ea typeface="ＭＳ Ｐゴシック" panose="020B0600070205080204" pitchFamily="50" charset="-128"/>
            </a:endParaRPr>
          </a:p>
        </p:txBody>
      </p:sp>
      <p:sp>
        <p:nvSpPr>
          <p:cNvPr id="62" name="テキスト ボックス 23"/>
          <p:cNvSpPr txBox="1">
            <a:spLocks noChangeArrowheads="1"/>
          </p:cNvSpPr>
          <p:nvPr/>
        </p:nvSpPr>
        <p:spPr bwMode="auto">
          <a:xfrm>
            <a:off x="7248041" y="3813492"/>
            <a:ext cx="646331" cy="1428956"/>
          </a:xfrm>
          <a:prstGeom prst="rect">
            <a:avLst/>
          </a:prstGeom>
          <a:noFill/>
          <a:ln w="9525">
            <a:noFill/>
            <a:prstDash val="sysDot"/>
            <a:miter lim="800000"/>
            <a:headEnd/>
            <a:tailEnd/>
          </a:ln>
        </p:spPr>
        <p:txBody>
          <a:bodyPr vert="eaVert" wrap="square" anchor="ctr">
            <a:spAutoFit/>
          </a:bodyPr>
          <a:lstStyle>
            <a:lvl1pPr eaLnBrk="0" hangingPunct="0">
              <a:defRPr kumimoji="1">
                <a:solidFill>
                  <a:schemeClr val="tx1"/>
                </a:solidFill>
                <a:latin typeface="Arial Narrow" pitchFamily="34" charset="0"/>
                <a:ea typeface="ＭＳ Ｐゴシック" charset="-128"/>
              </a:defRPr>
            </a:lvl1pPr>
            <a:lvl2pPr marL="742950" indent="-285750" eaLnBrk="0" hangingPunct="0">
              <a:defRPr kumimoji="1">
                <a:solidFill>
                  <a:schemeClr val="tx1"/>
                </a:solidFill>
                <a:latin typeface="Arial Narrow" pitchFamily="34" charset="0"/>
                <a:ea typeface="ＭＳ Ｐゴシック" charset="-128"/>
              </a:defRPr>
            </a:lvl2pPr>
            <a:lvl3pPr marL="1143000" indent="-228600" eaLnBrk="0" hangingPunct="0">
              <a:defRPr kumimoji="1">
                <a:solidFill>
                  <a:schemeClr val="tx1"/>
                </a:solidFill>
                <a:latin typeface="Arial Narrow" pitchFamily="34" charset="0"/>
                <a:ea typeface="ＭＳ Ｐゴシック" charset="-128"/>
              </a:defRPr>
            </a:lvl3pPr>
            <a:lvl4pPr marL="1600200" indent="-228600" eaLnBrk="0" hangingPunct="0">
              <a:defRPr kumimoji="1">
                <a:solidFill>
                  <a:schemeClr val="tx1"/>
                </a:solidFill>
                <a:latin typeface="Arial Narrow" pitchFamily="34" charset="0"/>
                <a:ea typeface="ＭＳ Ｐゴシック" charset="-128"/>
              </a:defRPr>
            </a:lvl4pPr>
            <a:lvl5pPr marL="2057400" indent="-228600" eaLnBrk="0" hangingPunct="0">
              <a:defRPr kumimoji="1">
                <a:solidFill>
                  <a:schemeClr val="tx1"/>
                </a:solidFill>
                <a:latin typeface="Arial Narrow"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Narrow"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Narrow"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Narrow"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Narrow" pitchFamily="34" charset="0"/>
                <a:ea typeface="ＭＳ Ｐゴシック" charset="-128"/>
              </a:defRPr>
            </a:lvl9pPr>
          </a:lstStyle>
          <a:p>
            <a:pPr eaLnBrk="1" hangingPunct="1"/>
            <a:r>
              <a:rPr lang="ja-JP" altLang="en-US" sz="1500" b="1" spc="-150" dirty="0">
                <a:latin typeface="ＭＳ Ｐゴシック" panose="020B0600070205080204" pitchFamily="50" charset="-128"/>
                <a:ea typeface="ＭＳ Ｐゴシック" panose="020B0600070205080204" pitchFamily="50" charset="-128"/>
              </a:rPr>
              <a:t>女性（婦人）</a:t>
            </a:r>
            <a:endParaRPr lang="en-US" altLang="ja-JP" sz="1500" b="1" spc="-150" dirty="0">
              <a:latin typeface="ＭＳ Ｐゴシック" panose="020B0600070205080204" pitchFamily="50" charset="-128"/>
              <a:ea typeface="ＭＳ Ｐゴシック" panose="020B0600070205080204" pitchFamily="50" charset="-128"/>
            </a:endParaRPr>
          </a:p>
          <a:p>
            <a:pPr eaLnBrk="1" hangingPunct="1"/>
            <a:r>
              <a:rPr lang="ja-JP" altLang="en-US" sz="1500" b="1" spc="-150" dirty="0">
                <a:latin typeface="ＭＳ Ｐゴシック" panose="020B0600070205080204" pitchFamily="50" charset="-128"/>
                <a:ea typeface="ＭＳ Ｐゴシック" panose="020B0600070205080204" pitchFamily="50" charset="-128"/>
              </a:rPr>
              <a:t>　　防火クラブ</a:t>
            </a:r>
            <a:endParaRPr lang="en-US" altLang="ja-JP" sz="1500" b="1" spc="-150" dirty="0">
              <a:latin typeface="ＭＳ Ｐゴシック" panose="020B0600070205080204" pitchFamily="50" charset="-128"/>
              <a:ea typeface="ＭＳ Ｐゴシック" panose="020B0600070205080204" pitchFamily="50" charset="-128"/>
            </a:endParaRPr>
          </a:p>
        </p:txBody>
      </p:sp>
      <p:sp>
        <p:nvSpPr>
          <p:cNvPr id="63" name="テキスト ボックス 23"/>
          <p:cNvSpPr txBox="1">
            <a:spLocks noChangeArrowheads="1"/>
          </p:cNvSpPr>
          <p:nvPr/>
        </p:nvSpPr>
        <p:spPr bwMode="auto">
          <a:xfrm>
            <a:off x="7932299" y="4009643"/>
            <a:ext cx="615553" cy="1208648"/>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vert="eaVert" wrap="square" anchor="ctr">
            <a:spAutoFit/>
          </a:bodyPr>
          <a:lstStyle>
            <a:lvl1pPr eaLnBrk="0" hangingPunct="0">
              <a:defRPr kumimoji="1">
                <a:solidFill>
                  <a:schemeClr val="tx1"/>
                </a:solidFill>
                <a:latin typeface="Arial Narrow" pitchFamily="34" charset="0"/>
                <a:ea typeface="ＭＳ Ｐゴシック" charset="-128"/>
              </a:defRPr>
            </a:lvl1pPr>
            <a:lvl2pPr marL="742950" indent="-285750" eaLnBrk="0" hangingPunct="0">
              <a:defRPr kumimoji="1">
                <a:solidFill>
                  <a:schemeClr val="tx1"/>
                </a:solidFill>
                <a:latin typeface="Arial Narrow" pitchFamily="34" charset="0"/>
                <a:ea typeface="ＭＳ Ｐゴシック" charset="-128"/>
              </a:defRPr>
            </a:lvl2pPr>
            <a:lvl3pPr marL="1143000" indent="-228600" eaLnBrk="0" hangingPunct="0">
              <a:defRPr kumimoji="1">
                <a:solidFill>
                  <a:schemeClr val="tx1"/>
                </a:solidFill>
                <a:latin typeface="Arial Narrow" pitchFamily="34" charset="0"/>
                <a:ea typeface="ＭＳ Ｐゴシック" charset="-128"/>
              </a:defRPr>
            </a:lvl3pPr>
            <a:lvl4pPr marL="1600200" indent="-228600" eaLnBrk="0" hangingPunct="0">
              <a:defRPr kumimoji="1">
                <a:solidFill>
                  <a:schemeClr val="tx1"/>
                </a:solidFill>
                <a:latin typeface="Arial Narrow" pitchFamily="34" charset="0"/>
                <a:ea typeface="ＭＳ Ｐゴシック" charset="-128"/>
              </a:defRPr>
            </a:lvl4pPr>
            <a:lvl5pPr marL="2057400" indent="-228600" eaLnBrk="0" hangingPunct="0">
              <a:defRPr kumimoji="1">
                <a:solidFill>
                  <a:schemeClr val="tx1"/>
                </a:solidFill>
                <a:latin typeface="Arial Narrow"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Narrow"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Narrow"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Narrow"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Narrow" pitchFamily="34" charset="0"/>
                <a:ea typeface="ＭＳ Ｐゴシック" charset="-128"/>
              </a:defRPr>
            </a:lvl9pPr>
          </a:lstStyle>
          <a:p>
            <a:pPr eaLnBrk="1" hangingPunct="1"/>
            <a:r>
              <a:rPr lang="ja-JP" altLang="en-US" sz="1400" b="1" dirty="0">
                <a:solidFill>
                  <a:srgbClr val="000000"/>
                </a:solidFill>
                <a:latin typeface="ＭＳ Ｐゴシック" panose="020B0600070205080204" pitchFamily="50" charset="-128"/>
                <a:ea typeface="ＭＳ Ｐゴシック" panose="020B0600070205080204" pitchFamily="50" charset="-128"/>
              </a:rPr>
              <a:t>少年消防</a:t>
            </a:r>
            <a:endParaRPr lang="en-US" altLang="ja-JP" sz="1400" b="1" dirty="0">
              <a:solidFill>
                <a:srgbClr val="000000"/>
              </a:solidFill>
              <a:latin typeface="ＭＳ Ｐゴシック" panose="020B0600070205080204" pitchFamily="50" charset="-128"/>
              <a:ea typeface="ＭＳ Ｐゴシック" panose="020B0600070205080204" pitchFamily="50" charset="-128"/>
            </a:endParaRPr>
          </a:p>
          <a:p>
            <a:pPr eaLnBrk="1" hangingPunct="1"/>
            <a:r>
              <a:rPr lang="ja-JP" altLang="en-US" sz="1400" b="1" dirty="0">
                <a:solidFill>
                  <a:srgbClr val="000000"/>
                </a:solidFill>
                <a:latin typeface="ＭＳ Ｐゴシック" panose="020B0600070205080204" pitchFamily="50" charset="-128"/>
                <a:ea typeface="ＭＳ Ｐゴシック" panose="020B0600070205080204" pitchFamily="50" charset="-128"/>
              </a:rPr>
              <a:t>　　　クラブ</a:t>
            </a:r>
            <a:endParaRPr lang="en-US" altLang="ja-JP" sz="1400" b="1" dirty="0">
              <a:solidFill>
                <a:srgbClr val="000000"/>
              </a:solidFill>
              <a:latin typeface="ＭＳ Ｐゴシック" panose="020B0600070205080204" pitchFamily="50" charset="-128"/>
              <a:ea typeface="ＭＳ Ｐゴシック" panose="020B0600070205080204" pitchFamily="50" charset="-128"/>
            </a:endParaRPr>
          </a:p>
        </p:txBody>
      </p:sp>
      <p:cxnSp>
        <p:nvCxnSpPr>
          <p:cNvPr id="55" name="直線コネクタ 54"/>
          <p:cNvCxnSpPr/>
          <p:nvPr/>
        </p:nvCxnSpPr>
        <p:spPr bwMode="auto">
          <a:xfrm flipH="1">
            <a:off x="6360347" y="3856794"/>
            <a:ext cx="1133796" cy="1628044"/>
          </a:xfrm>
          <a:prstGeom prst="line">
            <a:avLst/>
          </a:prstGeom>
          <a:solidFill>
            <a:schemeClr val="accent1"/>
          </a:solidFill>
          <a:ln w="12700" cap="sq" cmpd="sng" algn="ctr">
            <a:solidFill>
              <a:schemeClr val="tx1"/>
            </a:solidFill>
            <a:prstDash val="solid"/>
            <a:round/>
            <a:headEnd type="none" w="med" len="med"/>
            <a:tailEnd type="none" w="med" len="med"/>
          </a:ln>
          <a:effectLst/>
        </p:spPr>
      </p:cxnSp>
      <p:sp>
        <p:nvSpPr>
          <p:cNvPr id="5" name="正方形/長方形 4"/>
          <p:cNvSpPr/>
          <p:nvPr/>
        </p:nvSpPr>
        <p:spPr>
          <a:xfrm>
            <a:off x="6591588" y="4845535"/>
            <a:ext cx="1103817" cy="430887"/>
          </a:xfrm>
          <a:prstGeom prst="rect">
            <a:avLst/>
          </a:prstGeom>
        </p:spPr>
        <p:txBody>
          <a:bodyPr wrap="square">
            <a:spAutoFit/>
          </a:bodyPr>
          <a:lstStyle/>
          <a:p>
            <a:pPr eaLnBrk="1" hangingPunct="1"/>
            <a:r>
              <a:rPr lang="en-US" altLang="ja-JP" sz="1100" dirty="0">
                <a:solidFill>
                  <a:srgbClr val="000000"/>
                </a:solidFill>
                <a:latin typeface="ＭＳ Ｐゴシック" panose="020B0600070205080204" pitchFamily="50" charset="-128"/>
                <a:ea typeface="ＭＳ Ｐゴシック" panose="020B0600070205080204" pitchFamily="50" charset="-128"/>
              </a:rPr>
              <a:t> </a:t>
            </a:r>
            <a:r>
              <a:rPr lang="ja-JP" altLang="en-US" sz="1100" dirty="0">
                <a:solidFill>
                  <a:srgbClr val="000000"/>
                </a:solidFill>
                <a:latin typeface="ＭＳ Ｐゴシック" panose="020B0600070205080204" pitchFamily="50" charset="-128"/>
                <a:ea typeface="ＭＳ Ｐゴシック" panose="020B0600070205080204" pitchFamily="50" charset="-128"/>
              </a:rPr>
              <a:t>（</a:t>
            </a:r>
            <a:r>
              <a:rPr lang="en-US" altLang="ja-JP" sz="1100" dirty="0">
                <a:solidFill>
                  <a:srgbClr val="000000"/>
                </a:solidFill>
                <a:latin typeface="ＭＳ Ｐゴシック" panose="020B0600070205080204" pitchFamily="50" charset="-128"/>
                <a:ea typeface="ＭＳ Ｐゴシック" panose="020B0600070205080204" pitchFamily="50" charset="-128"/>
              </a:rPr>
              <a:t>8,035</a:t>
            </a:r>
            <a:r>
              <a:rPr lang="ja-JP" altLang="en-US" sz="1100" dirty="0">
                <a:solidFill>
                  <a:srgbClr val="000000"/>
                </a:solidFill>
                <a:latin typeface="ＭＳ Ｐゴシック" panose="020B0600070205080204" pitchFamily="50" charset="-128"/>
                <a:ea typeface="ＭＳ Ｐゴシック" panose="020B0600070205080204" pitchFamily="50" charset="-128"/>
              </a:rPr>
              <a:t>クラブ）</a:t>
            </a:r>
            <a:endParaRPr lang="en-US" altLang="ja-JP" sz="1100" dirty="0">
              <a:solidFill>
                <a:srgbClr val="000000"/>
              </a:solidFill>
              <a:latin typeface="ＭＳ Ｐゴシック" panose="020B0600070205080204" pitchFamily="50" charset="-128"/>
              <a:ea typeface="ＭＳ Ｐゴシック" panose="020B0600070205080204" pitchFamily="50" charset="-128"/>
            </a:endParaRPr>
          </a:p>
          <a:p>
            <a:pPr eaLnBrk="1" hangingPunct="1"/>
            <a:r>
              <a:rPr lang="ja-JP" altLang="en-US" sz="1100" dirty="0">
                <a:solidFill>
                  <a:srgbClr val="000000"/>
                </a:solidFill>
                <a:latin typeface="ＭＳ Ｐゴシック" panose="020B0600070205080204" pitchFamily="50" charset="-128"/>
                <a:ea typeface="ＭＳ Ｐゴシック" panose="020B0600070205080204" pitchFamily="50" charset="-128"/>
              </a:rPr>
              <a:t>約</a:t>
            </a:r>
            <a:r>
              <a:rPr lang="en-US" altLang="ja-JP" sz="1100" dirty="0">
                <a:solidFill>
                  <a:srgbClr val="000000"/>
                </a:solidFill>
                <a:latin typeface="ＭＳ Ｐゴシック" panose="020B0600070205080204" pitchFamily="50" charset="-128"/>
                <a:ea typeface="ＭＳ Ｐゴシック" panose="020B0600070205080204" pitchFamily="50" charset="-128"/>
              </a:rPr>
              <a:t>120</a:t>
            </a:r>
            <a:r>
              <a:rPr lang="ja-JP" altLang="en-US" sz="1100" dirty="0">
                <a:solidFill>
                  <a:srgbClr val="000000"/>
                </a:solidFill>
                <a:latin typeface="ＭＳ Ｐゴシック" panose="020B0600070205080204" pitchFamily="50" charset="-128"/>
                <a:ea typeface="ＭＳ Ｐゴシック" panose="020B0600070205080204" pitchFamily="50" charset="-128"/>
              </a:rPr>
              <a:t>万人</a:t>
            </a:r>
            <a:endParaRPr lang="en-US" altLang="ja-JP" sz="1100" dirty="0">
              <a:solidFill>
                <a:srgbClr val="000000"/>
              </a:solidFill>
              <a:latin typeface="ＭＳ Ｐゴシック" panose="020B0600070205080204" pitchFamily="50" charset="-128"/>
              <a:ea typeface="ＭＳ Ｐゴシック" panose="020B0600070205080204" pitchFamily="50" charset="-128"/>
            </a:endParaRPr>
          </a:p>
        </p:txBody>
      </p:sp>
      <p:sp>
        <p:nvSpPr>
          <p:cNvPr id="11" name="正方形/長方形 10"/>
          <p:cNvSpPr/>
          <p:nvPr/>
        </p:nvSpPr>
        <p:spPr>
          <a:xfrm>
            <a:off x="7424382" y="4856797"/>
            <a:ext cx="1042489" cy="430887"/>
          </a:xfrm>
          <a:prstGeom prst="rect">
            <a:avLst/>
          </a:prstGeom>
        </p:spPr>
        <p:txBody>
          <a:bodyPr wrap="square">
            <a:spAutoFit/>
          </a:bodyPr>
          <a:lstStyle/>
          <a:p>
            <a:pPr eaLnBrk="1" hangingPunct="1"/>
            <a:r>
              <a:rPr lang="en-US" altLang="ja-JP" sz="1100" dirty="0">
                <a:solidFill>
                  <a:srgbClr val="000000"/>
                </a:solidFill>
                <a:latin typeface="ＭＳ Ｐゴシック" panose="020B0600070205080204" pitchFamily="50" charset="-128"/>
                <a:ea typeface="ＭＳ Ｐゴシック" panose="020B0600070205080204" pitchFamily="50" charset="-128"/>
              </a:rPr>
              <a:t> </a:t>
            </a:r>
            <a:r>
              <a:rPr lang="ja-JP" altLang="en-US" sz="1100" dirty="0">
                <a:solidFill>
                  <a:srgbClr val="000000"/>
                </a:solidFill>
                <a:latin typeface="ＭＳ Ｐゴシック" panose="020B0600070205080204" pitchFamily="50" charset="-128"/>
                <a:ea typeface="ＭＳ Ｐゴシック" panose="020B0600070205080204" pitchFamily="50" charset="-128"/>
              </a:rPr>
              <a:t>（</a:t>
            </a:r>
            <a:r>
              <a:rPr lang="en-US" altLang="ja-JP" sz="1100" dirty="0">
                <a:solidFill>
                  <a:srgbClr val="000000"/>
                </a:solidFill>
                <a:latin typeface="ＭＳ Ｐゴシック" panose="020B0600070205080204" pitchFamily="50" charset="-128"/>
                <a:ea typeface="ＭＳ Ｐゴシック" panose="020B0600070205080204" pitchFamily="50" charset="-128"/>
              </a:rPr>
              <a:t>4,442</a:t>
            </a:r>
            <a:r>
              <a:rPr lang="ja-JP" altLang="en-US" sz="1100" dirty="0">
                <a:solidFill>
                  <a:srgbClr val="000000"/>
                </a:solidFill>
                <a:latin typeface="ＭＳ Ｐゴシック" panose="020B0600070205080204" pitchFamily="50" charset="-128"/>
                <a:ea typeface="ＭＳ Ｐゴシック" panose="020B0600070205080204" pitchFamily="50" charset="-128"/>
              </a:rPr>
              <a:t>クラブ）</a:t>
            </a:r>
            <a:endParaRPr lang="en-US" altLang="ja-JP" sz="1100" dirty="0">
              <a:solidFill>
                <a:srgbClr val="000000"/>
              </a:solidFill>
              <a:latin typeface="ＭＳ Ｐゴシック" panose="020B0600070205080204" pitchFamily="50" charset="-128"/>
              <a:ea typeface="ＭＳ Ｐゴシック" panose="020B0600070205080204" pitchFamily="50" charset="-128"/>
            </a:endParaRPr>
          </a:p>
          <a:p>
            <a:pPr eaLnBrk="1" hangingPunct="1"/>
            <a:r>
              <a:rPr lang="ja-JP" altLang="en-US" sz="1100" dirty="0">
                <a:solidFill>
                  <a:srgbClr val="000000"/>
                </a:solidFill>
                <a:latin typeface="ＭＳ Ｐゴシック" panose="020B0600070205080204" pitchFamily="50" charset="-128"/>
                <a:ea typeface="ＭＳ Ｐゴシック" panose="020B0600070205080204" pitchFamily="50" charset="-128"/>
              </a:rPr>
              <a:t>約</a:t>
            </a:r>
            <a:r>
              <a:rPr lang="en-US" altLang="ja-JP" sz="1100" dirty="0">
                <a:solidFill>
                  <a:srgbClr val="000000"/>
                </a:solidFill>
                <a:latin typeface="ＭＳ Ｐゴシック" panose="020B0600070205080204" pitchFamily="50" charset="-128"/>
                <a:ea typeface="ＭＳ Ｐゴシック" panose="020B0600070205080204" pitchFamily="50" charset="-128"/>
              </a:rPr>
              <a:t>41</a:t>
            </a:r>
            <a:r>
              <a:rPr lang="ja-JP" altLang="en-US" sz="1100" dirty="0">
                <a:solidFill>
                  <a:srgbClr val="000000"/>
                </a:solidFill>
                <a:latin typeface="ＭＳ Ｐゴシック" panose="020B0600070205080204" pitchFamily="50" charset="-128"/>
                <a:ea typeface="ＭＳ Ｐゴシック" panose="020B0600070205080204" pitchFamily="50" charset="-128"/>
              </a:rPr>
              <a:t>万人</a:t>
            </a:r>
            <a:endParaRPr lang="en-US" altLang="ja-JP" sz="1100" dirty="0">
              <a:solidFill>
                <a:srgbClr val="000000"/>
              </a:solidFill>
              <a:latin typeface="ＭＳ Ｐゴシック" panose="020B0600070205080204" pitchFamily="50" charset="-128"/>
              <a:ea typeface="ＭＳ Ｐゴシック" panose="020B0600070205080204" pitchFamily="50" charset="-128"/>
            </a:endParaRPr>
          </a:p>
        </p:txBody>
      </p:sp>
      <p:sp>
        <p:nvSpPr>
          <p:cNvPr id="56" name="テキスト ボックス 55"/>
          <p:cNvSpPr txBox="1"/>
          <p:nvPr/>
        </p:nvSpPr>
        <p:spPr>
          <a:xfrm>
            <a:off x="10801388" y="6296885"/>
            <a:ext cx="432048" cy="307777"/>
          </a:xfrm>
          <a:prstGeom prst="rect">
            <a:avLst/>
          </a:prstGeom>
          <a:noFill/>
        </p:spPr>
        <p:txBody>
          <a:bodyPr wrap="square" rtlCol="0">
            <a:spAutoFit/>
          </a:bodyPr>
          <a:lstStyle/>
          <a:p>
            <a:pPr algn="r"/>
            <a:r>
              <a:rPr lang="en-US" altLang="ja-JP" sz="1400" dirty="0">
                <a:solidFill>
                  <a:prstClr val="black"/>
                </a:solidFill>
                <a:latin typeface="+mj-lt"/>
                <a:ea typeface="HG丸ｺﾞｼｯｸM-PRO" panose="020F0600000000000000" pitchFamily="50" charset="-128"/>
              </a:rPr>
              <a:t>25</a:t>
            </a:r>
            <a:endParaRPr lang="ja-JP" altLang="en-US" sz="1400" dirty="0">
              <a:solidFill>
                <a:prstClr val="black"/>
              </a:solidFill>
              <a:latin typeface="+mj-lt"/>
              <a:ea typeface="HG丸ｺﾞｼｯｸM-PRO" panose="020F0600000000000000" pitchFamily="50" charset="-128"/>
            </a:endParaRPr>
          </a:p>
        </p:txBody>
      </p:sp>
      <p:sp>
        <p:nvSpPr>
          <p:cNvPr id="12" name="フッター プレースホルダー 11"/>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28880236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C70D3A5-2CCE-496C-8D55-8A6C982233D5}"/>
              </a:ext>
            </a:extLst>
          </p:cNvPr>
          <p:cNvSpPr>
            <a:spLocks noGrp="1"/>
          </p:cNvSpPr>
          <p:nvPr>
            <p:ph type="title"/>
          </p:nvPr>
        </p:nvSpPr>
        <p:spPr>
          <a:xfrm>
            <a:off x="0" y="-2448"/>
            <a:ext cx="12192000" cy="752949"/>
          </a:xfrm>
          <a:solidFill>
            <a:srgbClr val="00B050"/>
          </a:solidFill>
        </p:spPr>
        <p:txBody>
          <a:bodyPr>
            <a:normAutofit fontScale="90000"/>
          </a:bodyPr>
          <a:lstStyle/>
          <a:p>
            <a:r>
              <a:rPr lang="ja-JP" altLang="en-US" dirty="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災害が発生した地域における対応の実態</a:t>
            </a:r>
            <a:r>
              <a:rPr lang="ja-JP" altLang="en-US" sz="2000" dirty="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　</a:t>
            </a:r>
            <a:r>
              <a:rPr lang="en-US" altLang="ja-JP" sz="2000" dirty="0">
                <a:solidFill>
                  <a:schemeClr val="bg1"/>
                </a:solidFill>
              </a:rPr>
              <a:t/>
            </a:r>
            <a:br>
              <a:rPr lang="en-US" altLang="ja-JP" sz="2000" dirty="0">
                <a:solidFill>
                  <a:schemeClr val="bg1"/>
                </a:solidFill>
              </a:rPr>
            </a:br>
            <a:r>
              <a:rPr lang="ja-JP" altLang="en-US" sz="2000" dirty="0">
                <a:solidFill>
                  <a:schemeClr val="bg1"/>
                </a:solidFill>
              </a:rPr>
              <a:t>　　　（救助活動の実態）</a:t>
            </a:r>
            <a:endParaRPr kumimoji="1" lang="ja-JP" altLang="en-US" dirty="0">
              <a:solidFill>
                <a:schemeClr val="bg1"/>
              </a:solidFill>
            </a:endParaRPr>
          </a:p>
        </p:txBody>
      </p:sp>
      <p:sp>
        <p:nvSpPr>
          <p:cNvPr id="4" name="スライド番号プレースホルダー 3">
            <a:extLst>
              <a:ext uri="{FF2B5EF4-FFF2-40B4-BE49-F238E27FC236}">
                <a16:creationId xmlns:a16="http://schemas.microsoft.com/office/drawing/2014/main" id="{CDBAE796-CAD4-40A3-ACE6-1E13E4CD6DE9}"/>
              </a:ext>
            </a:extLst>
          </p:cNvPr>
          <p:cNvSpPr>
            <a:spLocks noGrp="1"/>
          </p:cNvSpPr>
          <p:nvPr>
            <p:ph type="sldNum" sz="quarter" idx="12"/>
          </p:nvPr>
        </p:nvSpPr>
        <p:spPr/>
        <p:txBody>
          <a:bodyPr/>
          <a:lstStyle/>
          <a:p>
            <a:r>
              <a:rPr kumimoji="1" lang="en-US" altLang="ja-JP" sz="1400" dirty="0"/>
              <a:t>26</a:t>
            </a:r>
            <a:endParaRPr kumimoji="1" lang="ja-JP" altLang="en-US" sz="1400" dirty="0"/>
          </a:p>
        </p:txBody>
      </p:sp>
      <p:grpSp>
        <p:nvGrpSpPr>
          <p:cNvPr id="20" name="グループ化 19">
            <a:extLst>
              <a:ext uri="{FF2B5EF4-FFF2-40B4-BE49-F238E27FC236}">
                <a16:creationId xmlns:a16="http://schemas.microsoft.com/office/drawing/2014/main" id="{1713AD83-DC80-441A-9E16-06BE16E9BC5B}"/>
              </a:ext>
            </a:extLst>
          </p:cNvPr>
          <p:cNvGrpSpPr/>
          <p:nvPr/>
        </p:nvGrpSpPr>
        <p:grpSpPr>
          <a:xfrm>
            <a:off x="1816102" y="2434746"/>
            <a:ext cx="4273549" cy="4280928"/>
            <a:chOff x="310140" y="2073516"/>
            <a:chExt cx="4273549" cy="4280928"/>
          </a:xfrm>
        </p:grpSpPr>
        <p:graphicFrame>
          <p:nvGraphicFramePr>
            <p:cNvPr id="5" name="コンテンツ プレースホルダー 7">
              <a:extLst>
                <a:ext uri="{FF2B5EF4-FFF2-40B4-BE49-F238E27FC236}">
                  <a16:creationId xmlns:a16="http://schemas.microsoft.com/office/drawing/2014/main" id="{290C6FBE-4E10-4EE8-B441-7546A7E7C6B5}"/>
                </a:ext>
              </a:extLst>
            </p:cNvPr>
            <p:cNvGraphicFramePr>
              <a:graphicFrameLocks/>
            </p:cNvGraphicFramePr>
            <p:nvPr/>
          </p:nvGraphicFramePr>
          <p:xfrm>
            <a:off x="1473442" y="2073516"/>
            <a:ext cx="3110247" cy="4280928"/>
          </p:xfrm>
          <a:graphic>
            <a:graphicData uri="http://schemas.openxmlformats.org/drawingml/2006/chart">
              <c:chart xmlns:c="http://schemas.openxmlformats.org/drawingml/2006/chart" xmlns:r="http://schemas.openxmlformats.org/officeDocument/2006/relationships" r:id="rId3"/>
            </a:graphicData>
          </a:graphic>
        </p:graphicFrame>
        <p:sp>
          <p:nvSpPr>
            <p:cNvPr id="7" name="テキスト ボックス 6">
              <a:extLst>
                <a:ext uri="{FF2B5EF4-FFF2-40B4-BE49-F238E27FC236}">
                  <a16:creationId xmlns:a16="http://schemas.microsoft.com/office/drawing/2014/main" id="{88B23875-7513-4E4F-9CC1-BF27909C7E3B}"/>
                </a:ext>
              </a:extLst>
            </p:cNvPr>
            <p:cNvSpPr txBox="1"/>
            <p:nvPr/>
          </p:nvSpPr>
          <p:spPr>
            <a:xfrm>
              <a:off x="875290" y="2433319"/>
              <a:ext cx="723900" cy="307975"/>
            </a:xfrm>
            <a:prstGeom prst="rect">
              <a:avLst/>
            </a:prstGeom>
            <a:noFill/>
          </p:spPr>
          <p:txBody>
            <a:bodyPr wrap="none">
              <a:spAutoFit/>
            </a:bodyPr>
            <a:lstStyle/>
            <a:p>
              <a:pPr algn="r">
                <a:defRPr/>
              </a:pPr>
              <a:r>
                <a:rPr lang="ja-JP" altLang="en-US" sz="1400" dirty="0">
                  <a:solidFill>
                    <a:srgbClr val="404040"/>
                  </a:solidFill>
                  <a:latin typeface="HGPｺﾞｼｯｸE" panose="020B0900000000000000" pitchFamily="50" charset="-128"/>
                  <a:ea typeface="HGPｺﾞｼｯｸE" panose="020B0900000000000000" pitchFamily="50" charset="-128"/>
                </a:rPr>
                <a:t>その他</a:t>
              </a:r>
            </a:p>
          </p:txBody>
        </p:sp>
        <p:sp>
          <p:nvSpPr>
            <p:cNvPr id="8" name="テキスト ボックス 7">
              <a:extLst>
                <a:ext uri="{FF2B5EF4-FFF2-40B4-BE49-F238E27FC236}">
                  <a16:creationId xmlns:a16="http://schemas.microsoft.com/office/drawing/2014/main" id="{3E2CD937-F633-4AE9-83CE-0F758363D479}"/>
                </a:ext>
              </a:extLst>
            </p:cNvPr>
            <p:cNvSpPr txBox="1"/>
            <p:nvPr/>
          </p:nvSpPr>
          <p:spPr>
            <a:xfrm>
              <a:off x="707600" y="2982594"/>
              <a:ext cx="891590" cy="307777"/>
            </a:xfrm>
            <a:prstGeom prst="rect">
              <a:avLst/>
            </a:prstGeom>
            <a:noFill/>
          </p:spPr>
          <p:txBody>
            <a:bodyPr wrap="none">
              <a:spAutoFit/>
            </a:bodyPr>
            <a:lstStyle/>
            <a:p>
              <a:pPr algn="r">
                <a:defRPr/>
              </a:pPr>
              <a:r>
                <a:rPr lang="ja-JP" altLang="en-US" sz="1400" dirty="0">
                  <a:solidFill>
                    <a:srgbClr val="404040"/>
                  </a:solidFill>
                  <a:latin typeface="HGPｺﾞｼｯｸE" panose="020B0900000000000000" pitchFamily="50" charset="-128"/>
                  <a:ea typeface="HGPｺﾞｼｯｸE" panose="020B0900000000000000" pitchFamily="50" charset="-128"/>
                </a:rPr>
                <a:t>救助隊に</a:t>
              </a:r>
            </a:p>
          </p:txBody>
        </p:sp>
        <p:sp>
          <p:nvSpPr>
            <p:cNvPr id="9" name="テキスト ボックス 8">
              <a:extLst>
                <a:ext uri="{FF2B5EF4-FFF2-40B4-BE49-F238E27FC236}">
                  <a16:creationId xmlns:a16="http://schemas.microsoft.com/office/drawing/2014/main" id="{08398480-2DF6-47E4-B124-7A9911527711}"/>
                </a:ext>
              </a:extLst>
            </p:cNvPr>
            <p:cNvSpPr txBox="1"/>
            <p:nvPr/>
          </p:nvSpPr>
          <p:spPr>
            <a:xfrm>
              <a:off x="695902" y="3546157"/>
              <a:ext cx="903288" cy="306387"/>
            </a:xfrm>
            <a:prstGeom prst="rect">
              <a:avLst/>
            </a:prstGeom>
            <a:noFill/>
          </p:spPr>
          <p:txBody>
            <a:bodyPr wrap="none">
              <a:spAutoFit/>
            </a:bodyPr>
            <a:lstStyle/>
            <a:p>
              <a:pPr algn="r">
                <a:defRPr/>
              </a:pPr>
              <a:r>
                <a:rPr lang="ja-JP" altLang="en-US" sz="1400">
                  <a:solidFill>
                    <a:srgbClr val="404040"/>
                  </a:solidFill>
                  <a:latin typeface="HGPｺﾞｼｯｸE" panose="020B0900000000000000" pitchFamily="50" charset="-128"/>
                  <a:ea typeface="HGPｺﾞｼｯｸE" panose="020B0900000000000000" pitchFamily="50" charset="-128"/>
                </a:rPr>
                <a:t>通行人に</a:t>
              </a:r>
            </a:p>
          </p:txBody>
        </p:sp>
        <p:sp>
          <p:nvSpPr>
            <p:cNvPr id="10" name="テキスト ボックス 9">
              <a:extLst>
                <a:ext uri="{FF2B5EF4-FFF2-40B4-BE49-F238E27FC236}">
                  <a16:creationId xmlns:a16="http://schemas.microsoft.com/office/drawing/2014/main" id="{AECD71A2-0A24-4B76-841E-31C64475A660}"/>
                </a:ext>
              </a:extLst>
            </p:cNvPr>
            <p:cNvSpPr txBox="1"/>
            <p:nvPr/>
          </p:nvSpPr>
          <p:spPr>
            <a:xfrm>
              <a:off x="310140" y="4111307"/>
              <a:ext cx="1289050" cy="339725"/>
            </a:xfrm>
            <a:prstGeom prst="rect">
              <a:avLst/>
            </a:prstGeom>
            <a:noFill/>
          </p:spPr>
          <p:txBody>
            <a:bodyPr wrap="none">
              <a:spAutoFit/>
            </a:bodyPr>
            <a:lstStyle/>
            <a:p>
              <a:pPr algn="r">
                <a:defRPr/>
              </a:pPr>
              <a:r>
                <a:rPr lang="ja-JP" altLang="en-US" sz="1600" b="1" dirty="0">
                  <a:solidFill>
                    <a:srgbClr val="404040"/>
                  </a:solidFill>
                  <a:latin typeface="HGPｺﾞｼｯｸE" panose="020B0900000000000000" pitchFamily="50" charset="-128"/>
                  <a:ea typeface="HGPｺﾞｼｯｸE" panose="020B0900000000000000" pitchFamily="50" charset="-128"/>
                </a:rPr>
                <a:t>友人･隣人</a:t>
              </a:r>
              <a:r>
                <a:rPr lang="ja-JP" altLang="en-US" sz="1400" dirty="0">
                  <a:solidFill>
                    <a:srgbClr val="404040"/>
                  </a:solidFill>
                  <a:latin typeface="HGPｺﾞｼｯｸE" panose="020B0900000000000000" pitchFamily="50" charset="-128"/>
                  <a:ea typeface="HGPｺﾞｼｯｸE" panose="020B0900000000000000" pitchFamily="50" charset="-128"/>
                </a:rPr>
                <a:t>に</a:t>
              </a:r>
            </a:p>
          </p:txBody>
        </p:sp>
        <p:sp>
          <p:nvSpPr>
            <p:cNvPr id="11" name="テキスト ボックス 10">
              <a:extLst>
                <a:ext uri="{FF2B5EF4-FFF2-40B4-BE49-F238E27FC236}">
                  <a16:creationId xmlns:a16="http://schemas.microsoft.com/office/drawing/2014/main" id="{E7D72D54-9A6B-4BA0-A7DB-0C5D3EBB12F4}"/>
                </a:ext>
              </a:extLst>
            </p:cNvPr>
            <p:cNvSpPr txBox="1"/>
            <p:nvPr/>
          </p:nvSpPr>
          <p:spPr>
            <a:xfrm>
              <a:off x="824490" y="4673282"/>
              <a:ext cx="774700" cy="339725"/>
            </a:xfrm>
            <a:prstGeom prst="rect">
              <a:avLst/>
            </a:prstGeom>
            <a:noFill/>
          </p:spPr>
          <p:txBody>
            <a:bodyPr wrap="none">
              <a:spAutoFit/>
            </a:bodyPr>
            <a:lstStyle/>
            <a:p>
              <a:pPr algn="r">
                <a:defRPr/>
              </a:pPr>
              <a:r>
                <a:rPr lang="ja-JP" altLang="en-US" sz="1600" b="1" dirty="0">
                  <a:solidFill>
                    <a:srgbClr val="404040"/>
                  </a:solidFill>
                  <a:latin typeface="HGPｺﾞｼｯｸE" panose="020B0900000000000000" pitchFamily="50" charset="-128"/>
                  <a:ea typeface="HGPｺﾞｼｯｸE" panose="020B0900000000000000" pitchFamily="50" charset="-128"/>
                </a:rPr>
                <a:t>家族</a:t>
              </a:r>
              <a:r>
                <a:rPr lang="ja-JP" altLang="en-US" sz="1400" dirty="0">
                  <a:solidFill>
                    <a:srgbClr val="404040"/>
                  </a:solidFill>
                  <a:latin typeface="HGPｺﾞｼｯｸE" panose="020B0900000000000000" pitchFamily="50" charset="-128"/>
                  <a:ea typeface="HGPｺﾞｼｯｸE" panose="020B0900000000000000" pitchFamily="50" charset="-128"/>
                </a:rPr>
                <a:t>に</a:t>
              </a:r>
            </a:p>
          </p:txBody>
        </p:sp>
        <p:sp>
          <p:nvSpPr>
            <p:cNvPr id="12" name="テキスト ボックス 11">
              <a:extLst>
                <a:ext uri="{FF2B5EF4-FFF2-40B4-BE49-F238E27FC236}">
                  <a16:creationId xmlns:a16="http://schemas.microsoft.com/office/drawing/2014/main" id="{CEBF6406-E7C6-4D29-AB47-76066AE06BDB}"/>
                </a:ext>
              </a:extLst>
            </p:cNvPr>
            <p:cNvSpPr txBox="1"/>
            <p:nvPr/>
          </p:nvSpPr>
          <p:spPr>
            <a:xfrm>
              <a:off x="824490" y="5247957"/>
              <a:ext cx="774700" cy="339725"/>
            </a:xfrm>
            <a:prstGeom prst="rect">
              <a:avLst/>
            </a:prstGeom>
            <a:noFill/>
          </p:spPr>
          <p:txBody>
            <a:bodyPr wrap="none">
              <a:spAutoFit/>
            </a:bodyPr>
            <a:lstStyle/>
            <a:p>
              <a:pPr algn="r">
                <a:defRPr/>
              </a:pPr>
              <a:r>
                <a:rPr lang="ja-JP" altLang="en-US" sz="1600" b="1" dirty="0">
                  <a:solidFill>
                    <a:srgbClr val="404040"/>
                  </a:solidFill>
                  <a:latin typeface="HGPｺﾞｼｯｸE" panose="020B0900000000000000" pitchFamily="50" charset="-128"/>
                  <a:ea typeface="HGPｺﾞｼｯｸE" panose="020B0900000000000000" pitchFamily="50" charset="-128"/>
                </a:rPr>
                <a:t>自力</a:t>
              </a:r>
              <a:r>
                <a:rPr lang="ja-JP" altLang="en-US" sz="1400" dirty="0">
                  <a:solidFill>
                    <a:srgbClr val="404040"/>
                  </a:solidFill>
                  <a:latin typeface="HGPｺﾞｼｯｸE" panose="020B0900000000000000" pitchFamily="50" charset="-128"/>
                  <a:ea typeface="HGPｺﾞｼｯｸE" panose="020B0900000000000000" pitchFamily="50" charset="-128"/>
                </a:rPr>
                <a:t>で</a:t>
              </a:r>
            </a:p>
          </p:txBody>
        </p:sp>
        <p:sp>
          <p:nvSpPr>
            <p:cNvPr id="13" name="テキスト ボックス 12">
              <a:extLst>
                <a:ext uri="{FF2B5EF4-FFF2-40B4-BE49-F238E27FC236}">
                  <a16:creationId xmlns:a16="http://schemas.microsoft.com/office/drawing/2014/main" id="{66B4003D-00A1-4E17-992A-BBE4CB154BB3}"/>
                </a:ext>
              </a:extLst>
            </p:cNvPr>
            <p:cNvSpPr txBox="1"/>
            <p:nvPr/>
          </p:nvSpPr>
          <p:spPr>
            <a:xfrm>
              <a:off x="907040" y="5808344"/>
              <a:ext cx="410690" cy="307777"/>
            </a:xfrm>
            <a:prstGeom prst="rect">
              <a:avLst/>
            </a:prstGeom>
            <a:noFill/>
          </p:spPr>
          <p:txBody>
            <a:bodyPr wrap="none">
              <a:spAutoFit/>
            </a:bodyPr>
            <a:lstStyle/>
            <a:p>
              <a:pPr>
                <a:defRPr/>
              </a:pPr>
              <a:r>
                <a:rPr lang="en-US" altLang="ja-JP" sz="1400" b="1" dirty="0">
                  <a:solidFill>
                    <a:srgbClr val="404040"/>
                  </a:solidFill>
                  <a:latin typeface="HGPｺﾞｼｯｸE" panose="020B0900000000000000" pitchFamily="50" charset="-128"/>
                  <a:ea typeface="HGPｺﾞｼｯｸE" panose="020B0900000000000000" pitchFamily="50" charset="-128"/>
                </a:rPr>
                <a:t>(%)</a:t>
              </a:r>
              <a:endParaRPr lang="ja-JP" altLang="en-US" sz="1400" b="1" dirty="0">
                <a:solidFill>
                  <a:srgbClr val="404040"/>
                </a:solidFill>
                <a:latin typeface="HGPｺﾞｼｯｸE" panose="020B0900000000000000" pitchFamily="50" charset="-128"/>
                <a:ea typeface="HGPｺﾞｼｯｸE" panose="020B0900000000000000" pitchFamily="50" charset="-128"/>
              </a:endParaRPr>
            </a:p>
          </p:txBody>
        </p:sp>
      </p:grpSp>
      <p:sp>
        <p:nvSpPr>
          <p:cNvPr id="14" name="正方形/長方形 13">
            <a:extLst>
              <a:ext uri="{FF2B5EF4-FFF2-40B4-BE49-F238E27FC236}">
                <a16:creationId xmlns:a16="http://schemas.microsoft.com/office/drawing/2014/main" id="{4C27B9F0-7200-4C92-944C-879259BA8B45}"/>
              </a:ext>
            </a:extLst>
          </p:cNvPr>
          <p:cNvSpPr/>
          <p:nvPr/>
        </p:nvSpPr>
        <p:spPr>
          <a:xfrm>
            <a:off x="6452979" y="2405808"/>
            <a:ext cx="3693419" cy="1110519"/>
          </a:xfrm>
          <a:prstGeom prst="rect">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350">
              <a:solidFill>
                <a:prstClr val="white"/>
              </a:solidFill>
              <a:latin typeface="HGPｺﾞｼｯｸE" panose="020B0900000000000000" pitchFamily="50" charset="-128"/>
              <a:ea typeface="HGPｺﾞｼｯｸE" panose="020B0900000000000000" pitchFamily="50" charset="-128"/>
            </a:endParaRPr>
          </a:p>
        </p:txBody>
      </p:sp>
      <p:sp>
        <p:nvSpPr>
          <p:cNvPr id="15" name="テキスト ボックス 14">
            <a:extLst>
              <a:ext uri="{FF2B5EF4-FFF2-40B4-BE49-F238E27FC236}">
                <a16:creationId xmlns:a16="http://schemas.microsoft.com/office/drawing/2014/main" id="{C724DA2B-1C21-4D72-83A9-D36E52362E36}"/>
              </a:ext>
            </a:extLst>
          </p:cNvPr>
          <p:cNvSpPr txBox="1"/>
          <p:nvPr/>
        </p:nvSpPr>
        <p:spPr>
          <a:xfrm>
            <a:off x="6328019" y="2533405"/>
            <a:ext cx="3738562" cy="830262"/>
          </a:xfrm>
          <a:prstGeom prst="rect">
            <a:avLst/>
          </a:prstGeom>
          <a:noFill/>
        </p:spPr>
        <p:txBody>
          <a:bodyPr wrap="square">
            <a:spAutoFit/>
          </a:bodyPr>
          <a:lstStyle/>
          <a:p>
            <a:pPr algn="ctr">
              <a:defRPr/>
            </a:pPr>
            <a:r>
              <a:rPr lang="ja-JP" altLang="en-US" sz="2400" b="1" dirty="0">
                <a:solidFill>
                  <a:srgbClr val="404040"/>
                </a:solidFill>
                <a:latin typeface="HGPｺﾞｼｯｸE" panose="020B0900000000000000" pitchFamily="50" charset="-128"/>
                <a:ea typeface="HGPｺﾞｼｯｸE" panose="020B0900000000000000" pitchFamily="50" charset="-128"/>
              </a:rPr>
              <a:t>災害時（特に直後）は</a:t>
            </a:r>
            <a:endParaRPr lang="en-US" altLang="ja-JP" sz="2400" b="1" dirty="0">
              <a:solidFill>
                <a:srgbClr val="404040"/>
              </a:solidFill>
              <a:latin typeface="HGPｺﾞｼｯｸE" panose="020B0900000000000000" pitchFamily="50" charset="-128"/>
              <a:ea typeface="HGPｺﾞｼｯｸE" panose="020B0900000000000000" pitchFamily="50" charset="-128"/>
            </a:endParaRPr>
          </a:p>
          <a:p>
            <a:pPr algn="ctr">
              <a:defRPr/>
            </a:pPr>
            <a:r>
              <a:rPr lang="ja-JP" altLang="en-US" sz="2400" b="1" dirty="0">
                <a:solidFill>
                  <a:srgbClr val="404040"/>
                </a:solidFill>
                <a:latin typeface="HGPｺﾞｼｯｸE" panose="020B0900000000000000" pitchFamily="50" charset="-128"/>
                <a:ea typeface="HGPｺﾞｼｯｸE" panose="020B0900000000000000" pitchFamily="50" charset="-128"/>
              </a:rPr>
              <a:t>「</a:t>
            </a:r>
            <a:r>
              <a:rPr lang="ja-JP" altLang="en-US" sz="2400" b="1" u="sng" dirty="0">
                <a:solidFill>
                  <a:srgbClr val="FF9900"/>
                </a:solidFill>
                <a:latin typeface="HGPｺﾞｼｯｸE" panose="020B0900000000000000" pitchFamily="50" charset="-128"/>
                <a:ea typeface="HGPｺﾞｼｯｸE" panose="020B0900000000000000" pitchFamily="50" charset="-128"/>
              </a:rPr>
              <a:t>公助</a:t>
            </a:r>
            <a:r>
              <a:rPr lang="ja-JP" altLang="en-US" sz="2400" b="1" dirty="0">
                <a:solidFill>
                  <a:srgbClr val="404040"/>
                </a:solidFill>
                <a:latin typeface="HGPｺﾞｼｯｸE" panose="020B0900000000000000" pitchFamily="50" charset="-128"/>
                <a:ea typeface="HGPｺﾞｼｯｸE" panose="020B0900000000000000" pitchFamily="50" charset="-128"/>
              </a:rPr>
              <a:t>」が間に合わない</a:t>
            </a:r>
          </a:p>
        </p:txBody>
      </p:sp>
      <p:sp>
        <p:nvSpPr>
          <p:cNvPr id="17" name="右矢印 32">
            <a:extLst>
              <a:ext uri="{FF2B5EF4-FFF2-40B4-BE49-F238E27FC236}">
                <a16:creationId xmlns:a16="http://schemas.microsoft.com/office/drawing/2014/main" id="{B44524A4-49A4-4335-A0A5-EADB24E12EB8}"/>
              </a:ext>
            </a:extLst>
          </p:cNvPr>
          <p:cNvSpPr/>
          <p:nvPr/>
        </p:nvSpPr>
        <p:spPr>
          <a:xfrm rot="5400000">
            <a:off x="7973226" y="3837820"/>
            <a:ext cx="714141" cy="585412"/>
          </a:xfrm>
          <a:prstGeom prst="rightArrow">
            <a:avLst/>
          </a:prstGeom>
          <a:solidFill>
            <a:srgbClr val="35A16B"/>
          </a:solid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350">
              <a:solidFill>
                <a:prstClr val="white"/>
              </a:solidFill>
              <a:latin typeface="HGPｺﾞｼｯｸE" panose="020B0900000000000000" pitchFamily="50" charset="-128"/>
              <a:ea typeface="HGPｺﾞｼｯｸE" panose="020B0900000000000000" pitchFamily="50" charset="-128"/>
            </a:endParaRPr>
          </a:p>
        </p:txBody>
      </p:sp>
      <p:sp>
        <p:nvSpPr>
          <p:cNvPr id="18" name="テキスト ボックス 17">
            <a:extLst>
              <a:ext uri="{FF2B5EF4-FFF2-40B4-BE49-F238E27FC236}">
                <a16:creationId xmlns:a16="http://schemas.microsoft.com/office/drawing/2014/main" id="{75EA302C-D8C8-42D8-8D50-A6D622384835}"/>
              </a:ext>
            </a:extLst>
          </p:cNvPr>
          <p:cNvSpPr txBox="1"/>
          <p:nvPr/>
        </p:nvSpPr>
        <p:spPr>
          <a:xfrm>
            <a:off x="6414185" y="4896911"/>
            <a:ext cx="3738562" cy="1200329"/>
          </a:xfrm>
          <a:prstGeom prst="rect">
            <a:avLst/>
          </a:prstGeom>
          <a:noFill/>
        </p:spPr>
        <p:txBody>
          <a:bodyPr wrap="square">
            <a:spAutoFit/>
          </a:bodyPr>
          <a:lstStyle/>
          <a:p>
            <a:pPr algn="ctr">
              <a:defRPr/>
            </a:pPr>
            <a:r>
              <a:rPr lang="ja-JP" altLang="en-US" sz="2400" b="1" dirty="0">
                <a:solidFill>
                  <a:srgbClr val="404040"/>
                </a:solidFill>
                <a:latin typeface="HGPｺﾞｼｯｸE" panose="020B0900000000000000" pitchFamily="50" charset="-128"/>
                <a:ea typeface="HGPｺﾞｼｯｸE" panose="020B0900000000000000" pitchFamily="50" charset="-128"/>
              </a:rPr>
              <a:t>直後は</a:t>
            </a:r>
            <a:endParaRPr lang="en-US" altLang="ja-JP" sz="2400" b="1" dirty="0">
              <a:solidFill>
                <a:srgbClr val="404040"/>
              </a:solidFill>
              <a:latin typeface="HGPｺﾞｼｯｸE" panose="020B0900000000000000" pitchFamily="50" charset="-128"/>
              <a:ea typeface="HGPｺﾞｼｯｸE" panose="020B0900000000000000" pitchFamily="50" charset="-128"/>
            </a:endParaRPr>
          </a:p>
          <a:p>
            <a:pPr algn="ctr">
              <a:defRPr/>
            </a:pPr>
            <a:r>
              <a:rPr lang="ja-JP" altLang="en-US" sz="2400" b="1" dirty="0">
                <a:solidFill>
                  <a:srgbClr val="404040"/>
                </a:solidFill>
                <a:latin typeface="HGPｺﾞｼｯｸE" panose="020B0900000000000000" pitchFamily="50" charset="-128"/>
                <a:ea typeface="HGPｺﾞｼｯｸE" panose="020B0900000000000000" pitchFamily="50" charset="-128"/>
              </a:rPr>
              <a:t>「</a:t>
            </a:r>
            <a:r>
              <a:rPr lang="ja-JP" altLang="en-US" sz="2400" b="1" u="sng" dirty="0">
                <a:solidFill>
                  <a:srgbClr val="52BBCE"/>
                </a:solidFill>
                <a:latin typeface="HGPｺﾞｼｯｸE" panose="020B0900000000000000" pitchFamily="50" charset="-128"/>
                <a:ea typeface="HGPｺﾞｼｯｸE" panose="020B0900000000000000" pitchFamily="50" charset="-128"/>
              </a:rPr>
              <a:t>自助</a:t>
            </a:r>
            <a:r>
              <a:rPr lang="ja-JP" altLang="en-US" sz="2400" b="1" dirty="0">
                <a:solidFill>
                  <a:srgbClr val="404040"/>
                </a:solidFill>
                <a:latin typeface="HGPｺﾞｼｯｸE" panose="020B0900000000000000" pitchFamily="50" charset="-128"/>
                <a:ea typeface="HGPｺﾞｼｯｸE" panose="020B0900000000000000" pitchFamily="50" charset="-128"/>
              </a:rPr>
              <a:t>」と「</a:t>
            </a:r>
            <a:r>
              <a:rPr lang="ja-JP" altLang="en-US" sz="2400" b="1" u="sng" dirty="0">
                <a:solidFill>
                  <a:schemeClr val="accent6">
                    <a:lumMod val="75000"/>
                  </a:schemeClr>
                </a:solidFill>
                <a:latin typeface="HGPｺﾞｼｯｸE" panose="020B0900000000000000" pitchFamily="50" charset="-128"/>
                <a:ea typeface="HGPｺﾞｼｯｸE" panose="020B0900000000000000" pitchFamily="50" charset="-128"/>
              </a:rPr>
              <a:t>共助</a:t>
            </a:r>
            <a:r>
              <a:rPr lang="ja-JP" altLang="en-US" sz="2400" b="1" dirty="0">
                <a:solidFill>
                  <a:srgbClr val="404040"/>
                </a:solidFill>
                <a:latin typeface="HGPｺﾞｼｯｸE" panose="020B0900000000000000" pitchFamily="50" charset="-128"/>
                <a:ea typeface="HGPｺﾞｼｯｸE" panose="020B0900000000000000" pitchFamily="50" charset="-128"/>
              </a:rPr>
              <a:t>」で</a:t>
            </a:r>
            <a:endParaRPr lang="en-US" altLang="ja-JP" sz="2400" b="1" dirty="0">
              <a:solidFill>
                <a:srgbClr val="404040"/>
              </a:solidFill>
              <a:latin typeface="HGPｺﾞｼｯｸE" panose="020B0900000000000000" pitchFamily="50" charset="-128"/>
              <a:ea typeface="HGPｺﾞｼｯｸE" panose="020B0900000000000000" pitchFamily="50" charset="-128"/>
            </a:endParaRPr>
          </a:p>
          <a:p>
            <a:pPr algn="ctr">
              <a:defRPr/>
            </a:pPr>
            <a:r>
              <a:rPr lang="ja-JP" altLang="en-US" sz="2400" b="1" dirty="0">
                <a:solidFill>
                  <a:srgbClr val="404040"/>
                </a:solidFill>
                <a:latin typeface="HGPｺﾞｼｯｸE" panose="020B0900000000000000" pitchFamily="50" charset="-128"/>
                <a:ea typeface="HGPｺﾞｼｯｸE" panose="020B0900000000000000" pitchFamily="50" charset="-128"/>
              </a:rPr>
              <a:t>守り抜く必要</a:t>
            </a:r>
          </a:p>
        </p:txBody>
      </p:sp>
      <p:sp>
        <p:nvSpPr>
          <p:cNvPr id="19" name="正方形/長方形 18">
            <a:extLst>
              <a:ext uri="{FF2B5EF4-FFF2-40B4-BE49-F238E27FC236}">
                <a16:creationId xmlns:a16="http://schemas.microsoft.com/office/drawing/2014/main" id="{EE95A5AA-78A6-4812-BBE3-E492192C6DAC}"/>
              </a:ext>
            </a:extLst>
          </p:cNvPr>
          <p:cNvSpPr/>
          <p:nvPr/>
        </p:nvSpPr>
        <p:spPr>
          <a:xfrm>
            <a:off x="6459329" y="4679686"/>
            <a:ext cx="3693419" cy="1628197"/>
          </a:xfrm>
          <a:prstGeom prst="rect">
            <a:avLst/>
          </a:prstGeom>
          <a:noFill/>
          <a:ln w="285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350">
              <a:solidFill>
                <a:prstClr val="white"/>
              </a:solidFill>
              <a:latin typeface="HGPｺﾞｼｯｸE" panose="020B0900000000000000" pitchFamily="50" charset="-128"/>
              <a:ea typeface="HGPｺﾞｼｯｸE" panose="020B0900000000000000" pitchFamily="50" charset="-128"/>
            </a:endParaRPr>
          </a:p>
        </p:txBody>
      </p:sp>
      <p:sp>
        <p:nvSpPr>
          <p:cNvPr id="6" name="四角形: 角を丸くする 5">
            <a:extLst>
              <a:ext uri="{FF2B5EF4-FFF2-40B4-BE49-F238E27FC236}">
                <a16:creationId xmlns:a16="http://schemas.microsoft.com/office/drawing/2014/main" id="{53108EA2-2D59-499F-93BF-EA5CB885C889}"/>
              </a:ext>
            </a:extLst>
          </p:cNvPr>
          <p:cNvSpPr/>
          <p:nvPr/>
        </p:nvSpPr>
        <p:spPr>
          <a:xfrm>
            <a:off x="1705308" y="1741550"/>
            <a:ext cx="8576626" cy="4974124"/>
          </a:xfrm>
          <a:prstGeom prst="roundRect">
            <a:avLst>
              <a:gd name="adj" fmla="val 0"/>
            </a:avLst>
          </a:prstGeom>
          <a:no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1" name="テキスト ボックス 20">
            <a:extLst>
              <a:ext uri="{FF2B5EF4-FFF2-40B4-BE49-F238E27FC236}">
                <a16:creationId xmlns:a16="http://schemas.microsoft.com/office/drawing/2014/main" id="{E84A34E4-BCF7-4543-8A61-6B12C9D00303}"/>
              </a:ext>
            </a:extLst>
          </p:cNvPr>
          <p:cNvSpPr txBox="1"/>
          <p:nvPr/>
        </p:nvSpPr>
        <p:spPr>
          <a:xfrm>
            <a:off x="1986122" y="1942773"/>
            <a:ext cx="4311145" cy="646331"/>
          </a:xfrm>
          <a:prstGeom prst="rect">
            <a:avLst/>
          </a:prstGeom>
          <a:noFill/>
        </p:spPr>
        <p:txBody>
          <a:bodyPr wrap="square" rtlCol="0">
            <a:spAutoFit/>
          </a:bodyPr>
          <a:lstStyle/>
          <a:p>
            <a:pPr algn="ctr"/>
            <a:r>
              <a:rPr lang="ja-JP" altLang="en-US" dirty="0">
                <a:solidFill>
                  <a:schemeClr val="tx1">
                    <a:lumMod val="75000"/>
                    <a:lumOff val="25000"/>
                  </a:schemeClr>
                </a:solidFill>
                <a:latin typeface="HGPｺﾞｼｯｸE" panose="020B0900000000000000" pitchFamily="50" charset="-128"/>
                <a:ea typeface="HGPｺﾞｼｯｸE" panose="020B0900000000000000" pitchFamily="50" charset="-128"/>
              </a:rPr>
              <a:t>阪神・淡路大震災における倒壊家屋からの救助活動の主体</a:t>
            </a:r>
          </a:p>
        </p:txBody>
      </p:sp>
      <p:sp>
        <p:nvSpPr>
          <p:cNvPr id="22" name="テキスト プレースホルダー 8">
            <a:extLst>
              <a:ext uri="{FF2B5EF4-FFF2-40B4-BE49-F238E27FC236}">
                <a16:creationId xmlns:a16="http://schemas.microsoft.com/office/drawing/2014/main" id="{B1E0061D-DF5D-4401-8D7D-FA54529D7B78}"/>
              </a:ext>
            </a:extLst>
          </p:cNvPr>
          <p:cNvSpPr txBox="1">
            <a:spLocks noChangeArrowheads="1"/>
          </p:cNvSpPr>
          <p:nvPr/>
        </p:nvSpPr>
        <p:spPr>
          <a:xfrm>
            <a:off x="1772445" y="6529558"/>
            <a:ext cx="5803123" cy="2597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1100" dirty="0">
                <a:solidFill>
                  <a:srgbClr val="404040"/>
                </a:solidFill>
                <a:latin typeface="HGPｺﾞｼｯｸE" panose="020B0900000000000000" pitchFamily="50" charset="-128"/>
                <a:ea typeface="HGPｺﾞｼｯｸE" panose="020B0900000000000000" pitchFamily="50" charset="-128"/>
              </a:rPr>
              <a:t>参考：日本火災学会「</a:t>
            </a:r>
            <a:r>
              <a:rPr lang="en-US" altLang="ja-JP" sz="1100" dirty="0">
                <a:solidFill>
                  <a:srgbClr val="404040"/>
                </a:solidFill>
                <a:latin typeface="HGPｺﾞｼｯｸE" panose="020B0900000000000000" pitchFamily="50" charset="-128"/>
                <a:ea typeface="HGPｺﾞｼｯｸE" panose="020B0900000000000000" pitchFamily="50" charset="-128"/>
              </a:rPr>
              <a:t>1995</a:t>
            </a:r>
            <a:r>
              <a:rPr lang="ja-JP" altLang="en-US" sz="1100" dirty="0">
                <a:solidFill>
                  <a:srgbClr val="404040"/>
                </a:solidFill>
                <a:latin typeface="HGPｺﾞｼｯｸE" panose="020B0900000000000000" pitchFamily="50" charset="-128"/>
                <a:ea typeface="HGPｺﾞｼｯｸE" panose="020B0900000000000000" pitchFamily="50" charset="-128"/>
              </a:rPr>
              <a:t>年兵庫県南部地震における火災に関する調査報告書（</a:t>
            </a:r>
            <a:r>
              <a:rPr lang="en-US" altLang="ja-JP" sz="1100" dirty="0">
                <a:solidFill>
                  <a:srgbClr val="404040"/>
                </a:solidFill>
                <a:latin typeface="HGPｺﾞｼｯｸE" panose="020B0900000000000000" pitchFamily="50" charset="-128"/>
                <a:ea typeface="HGPｺﾞｼｯｸE" panose="020B0900000000000000" pitchFamily="50" charset="-128"/>
              </a:rPr>
              <a:t>1996</a:t>
            </a:r>
            <a:r>
              <a:rPr lang="ja-JP" altLang="en-US" sz="1100" dirty="0">
                <a:solidFill>
                  <a:srgbClr val="404040"/>
                </a:solidFill>
                <a:latin typeface="HGPｺﾞｼｯｸE" panose="020B0900000000000000" pitchFamily="50" charset="-128"/>
                <a:ea typeface="HGPｺﾞｼｯｸE" panose="020B0900000000000000" pitchFamily="50" charset="-128"/>
              </a:rPr>
              <a:t>）」</a:t>
            </a:r>
          </a:p>
        </p:txBody>
      </p:sp>
      <p:sp>
        <p:nvSpPr>
          <p:cNvPr id="23" name="四角形: 角を丸くする 22">
            <a:extLst>
              <a:ext uri="{FF2B5EF4-FFF2-40B4-BE49-F238E27FC236}">
                <a16:creationId xmlns:a16="http://schemas.microsoft.com/office/drawing/2014/main" id="{8DC035F1-FFCF-4F0F-83A7-EEDC03942BEC}"/>
              </a:ext>
            </a:extLst>
          </p:cNvPr>
          <p:cNvSpPr/>
          <p:nvPr/>
        </p:nvSpPr>
        <p:spPr>
          <a:xfrm>
            <a:off x="1786800" y="823322"/>
            <a:ext cx="8495134" cy="869761"/>
          </a:xfrm>
          <a:prstGeom prst="roundRect">
            <a:avLst>
              <a:gd name="adj" fmla="val 0"/>
            </a:avLst>
          </a:prstGeom>
          <a:noFill/>
          <a:ln w="28575">
            <a:solidFill>
              <a:srgbClr val="35A16B"/>
            </a:solidFill>
          </a:ln>
        </p:spPr>
        <p:style>
          <a:lnRef idx="2">
            <a:schemeClr val="accent1">
              <a:shade val="50000"/>
            </a:schemeClr>
          </a:lnRef>
          <a:fillRef idx="1">
            <a:schemeClr val="accent1"/>
          </a:fillRef>
          <a:effectRef idx="0">
            <a:schemeClr val="accent1"/>
          </a:effectRef>
          <a:fontRef idx="minor">
            <a:schemeClr val="lt1"/>
          </a:fontRef>
        </p:style>
        <p:txBody>
          <a:bodyPr lIns="180000" tIns="36000" rIns="180000" bIns="72000" rtlCol="0" anchor="ctr"/>
          <a:lstStyle/>
          <a:p>
            <a:pPr algn="just"/>
            <a:r>
              <a:rPr lang="ja-JP" altLang="en-US" sz="2800" dirty="0">
                <a:solidFill>
                  <a:schemeClr val="tx1">
                    <a:lumMod val="75000"/>
                    <a:lumOff val="25000"/>
                  </a:schemeClr>
                </a:solidFill>
                <a:latin typeface="HGPｺﾞｼｯｸE" panose="020B0900000000000000" pitchFamily="50" charset="-128"/>
                <a:ea typeface="HGPｺﾞｼｯｸE" panose="020B0900000000000000" pitchFamily="50" charset="-128"/>
              </a:rPr>
              <a:t>阪神・淡路大震災において、倒壊家屋から救助したのは</a:t>
            </a:r>
            <a:r>
              <a:rPr lang="ja-JP" altLang="en-US" sz="2800" dirty="0">
                <a:solidFill>
                  <a:srgbClr val="FF2800"/>
                </a:solidFill>
                <a:latin typeface="HGPｺﾞｼｯｸE" panose="020B0900000000000000" pitchFamily="50" charset="-128"/>
                <a:ea typeface="HGPｺﾞｼｯｸE" panose="020B0900000000000000" pitchFamily="50" charset="-128"/>
              </a:rPr>
              <a:t>自助が</a:t>
            </a:r>
            <a:r>
              <a:rPr lang="en-US" altLang="ja-JP" sz="2800" dirty="0">
                <a:solidFill>
                  <a:srgbClr val="FF2800"/>
                </a:solidFill>
                <a:latin typeface="HGPｺﾞｼｯｸE" panose="020B0900000000000000" pitchFamily="50" charset="-128"/>
                <a:ea typeface="HGPｺﾞｼｯｸE" panose="020B0900000000000000" pitchFamily="50" charset="-128"/>
              </a:rPr>
              <a:t>66.8</a:t>
            </a:r>
            <a:r>
              <a:rPr lang="ja-JP" altLang="en-US" sz="2800" dirty="0">
                <a:solidFill>
                  <a:srgbClr val="FF2800"/>
                </a:solidFill>
                <a:latin typeface="HGPｺﾞｼｯｸE" panose="020B0900000000000000" pitchFamily="50" charset="-128"/>
                <a:ea typeface="HGPｺﾞｼｯｸE" panose="020B0900000000000000" pitchFamily="50" charset="-128"/>
              </a:rPr>
              <a:t>％、共助が</a:t>
            </a:r>
            <a:r>
              <a:rPr lang="en-US" altLang="ja-JP" sz="2800" dirty="0">
                <a:solidFill>
                  <a:srgbClr val="FF2800"/>
                </a:solidFill>
                <a:latin typeface="HGPｺﾞｼｯｸE" panose="020B0900000000000000" pitchFamily="50" charset="-128"/>
                <a:ea typeface="HGPｺﾞｼｯｸE" panose="020B0900000000000000" pitchFamily="50" charset="-128"/>
              </a:rPr>
              <a:t>30.7%</a:t>
            </a:r>
            <a:r>
              <a:rPr lang="ja-JP" altLang="en-US" sz="2800" dirty="0">
                <a:solidFill>
                  <a:schemeClr val="tx1">
                    <a:lumMod val="75000"/>
                    <a:lumOff val="25000"/>
                  </a:schemeClr>
                </a:solidFill>
                <a:latin typeface="HGPｺﾞｼｯｸE" panose="020B0900000000000000" pitchFamily="50" charset="-128"/>
                <a:ea typeface="HGPｺﾞｼｯｸE" panose="020B0900000000000000" pitchFamily="50" charset="-128"/>
              </a:rPr>
              <a:t>、公助は</a:t>
            </a:r>
            <a:r>
              <a:rPr lang="en-US" altLang="ja-JP" sz="2800" dirty="0">
                <a:solidFill>
                  <a:schemeClr val="tx1">
                    <a:lumMod val="75000"/>
                    <a:lumOff val="25000"/>
                  </a:schemeClr>
                </a:solidFill>
                <a:latin typeface="HGPｺﾞｼｯｸE" panose="020B0900000000000000" pitchFamily="50" charset="-128"/>
                <a:ea typeface="HGPｺﾞｼｯｸE" panose="020B0900000000000000" pitchFamily="50" charset="-128"/>
              </a:rPr>
              <a:t>2</a:t>
            </a:r>
            <a:r>
              <a:rPr lang="ja-JP" altLang="en-US" sz="2800" dirty="0">
                <a:solidFill>
                  <a:schemeClr val="tx1">
                    <a:lumMod val="75000"/>
                    <a:lumOff val="25000"/>
                  </a:schemeClr>
                </a:solidFill>
                <a:latin typeface="HGPｺﾞｼｯｸE" panose="020B0900000000000000" pitchFamily="50" charset="-128"/>
                <a:ea typeface="HGPｺﾞｼｯｸE" panose="020B0900000000000000" pitchFamily="50" charset="-128"/>
              </a:rPr>
              <a:t>％足らず</a:t>
            </a:r>
          </a:p>
        </p:txBody>
      </p:sp>
      <p:sp>
        <p:nvSpPr>
          <p:cNvPr id="3" name="正方形/長方形 2">
            <a:extLst>
              <a:ext uri="{FF2B5EF4-FFF2-40B4-BE49-F238E27FC236}">
                <a16:creationId xmlns:a16="http://schemas.microsoft.com/office/drawing/2014/main" id="{47145F1A-2CF9-46B1-A572-79B3A427E5E2}"/>
              </a:ext>
            </a:extLst>
          </p:cNvPr>
          <p:cNvSpPr/>
          <p:nvPr/>
        </p:nvSpPr>
        <p:spPr>
          <a:xfrm>
            <a:off x="3136759" y="4468194"/>
            <a:ext cx="1584000" cy="29140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4" name="正方形/長方形 23">
            <a:extLst>
              <a:ext uri="{FF2B5EF4-FFF2-40B4-BE49-F238E27FC236}">
                <a16:creationId xmlns:a16="http://schemas.microsoft.com/office/drawing/2014/main" id="{B873EFEE-2D7B-4085-BFD3-0A9650805428}"/>
              </a:ext>
            </a:extLst>
          </p:cNvPr>
          <p:cNvSpPr/>
          <p:nvPr/>
        </p:nvSpPr>
        <p:spPr>
          <a:xfrm>
            <a:off x="3136760" y="5031299"/>
            <a:ext cx="1768510" cy="285742"/>
          </a:xfrm>
          <a:prstGeom prst="rect">
            <a:avLst/>
          </a:prstGeom>
          <a:solidFill>
            <a:srgbClr val="52B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5" name="正方形/長方形 24">
            <a:extLst>
              <a:ext uri="{FF2B5EF4-FFF2-40B4-BE49-F238E27FC236}">
                <a16:creationId xmlns:a16="http://schemas.microsoft.com/office/drawing/2014/main" id="{EE9601C0-1715-41C5-8B4F-82FB098F6FBE}"/>
              </a:ext>
            </a:extLst>
          </p:cNvPr>
          <p:cNvSpPr/>
          <p:nvPr/>
        </p:nvSpPr>
        <p:spPr>
          <a:xfrm>
            <a:off x="3136760" y="5596069"/>
            <a:ext cx="1934308" cy="285742"/>
          </a:xfrm>
          <a:prstGeom prst="rect">
            <a:avLst/>
          </a:prstGeom>
          <a:solidFill>
            <a:srgbClr val="52BB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6" name="正方形/長方形 25">
            <a:extLst>
              <a:ext uri="{FF2B5EF4-FFF2-40B4-BE49-F238E27FC236}">
                <a16:creationId xmlns:a16="http://schemas.microsoft.com/office/drawing/2014/main" id="{9A4687B6-D98C-43B7-866C-61F151D27008}"/>
              </a:ext>
            </a:extLst>
          </p:cNvPr>
          <p:cNvSpPr/>
          <p:nvPr/>
        </p:nvSpPr>
        <p:spPr>
          <a:xfrm>
            <a:off x="3136760" y="3894772"/>
            <a:ext cx="156901" cy="29140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7" name="正方形/長方形 26">
            <a:extLst>
              <a:ext uri="{FF2B5EF4-FFF2-40B4-BE49-F238E27FC236}">
                <a16:creationId xmlns:a16="http://schemas.microsoft.com/office/drawing/2014/main" id="{3891B03C-31E6-470B-8EDB-2ABE92FD317F}"/>
              </a:ext>
            </a:extLst>
          </p:cNvPr>
          <p:cNvSpPr/>
          <p:nvPr/>
        </p:nvSpPr>
        <p:spPr>
          <a:xfrm>
            <a:off x="3135904" y="3333440"/>
            <a:ext cx="98954" cy="291402"/>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8" name="テキスト ボックス 27">
            <a:extLst>
              <a:ext uri="{FF2B5EF4-FFF2-40B4-BE49-F238E27FC236}">
                <a16:creationId xmlns:a16="http://schemas.microsoft.com/office/drawing/2014/main" id="{083E0F8B-B979-45DC-A4E3-D1673213BC36}"/>
              </a:ext>
            </a:extLst>
          </p:cNvPr>
          <p:cNvSpPr txBox="1"/>
          <p:nvPr/>
        </p:nvSpPr>
        <p:spPr>
          <a:xfrm>
            <a:off x="4500620" y="3941492"/>
            <a:ext cx="720929" cy="369332"/>
          </a:xfrm>
          <a:prstGeom prst="rect">
            <a:avLst/>
          </a:prstGeom>
          <a:solidFill>
            <a:schemeClr val="accent6"/>
          </a:solidFill>
        </p:spPr>
        <p:txBody>
          <a:bodyPr wrap="square" rtlCol="0">
            <a:spAutoFit/>
          </a:bodyPr>
          <a:lstStyle/>
          <a:p>
            <a:pPr algn="ctr"/>
            <a:r>
              <a:rPr lang="ja-JP" altLang="en-US">
                <a:solidFill>
                  <a:schemeClr val="bg1"/>
                </a:solidFill>
                <a:latin typeface="HGPｺﾞｼｯｸE" panose="020B0900000000000000" pitchFamily="50" charset="-128"/>
                <a:ea typeface="HGPｺﾞｼｯｸE" panose="020B0900000000000000" pitchFamily="50" charset="-128"/>
              </a:rPr>
              <a:t>共助</a:t>
            </a:r>
          </a:p>
        </p:txBody>
      </p:sp>
      <p:sp>
        <p:nvSpPr>
          <p:cNvPr id="29" name="テキスト ボックス 28">
            <a:extLst>
              <a:ext uri="{FF2B5EF4-FFF2-40B4-BE49-F238E27FC236}">
                <a16:creationId xmlns:a16="http://schemas.microsoft.com/office/drawing/2014/main" id="{87CEEBA7-6F3C-493F-A21A-6812D96F1DE1}"/>
              </a:ext>
            </a:extLst>
          </p:cNvPr>
          <p:cNvSpPr txBox="1"/>
          <p:nvPr/>
        </p:nvSpPr>
        <p:spPr>
          <a:xfrm>
            <a:off x="5550386" y="5202947"/>
            <a:ext cx="720929" cy="369332"/>
          </a:xfrm>
          <a:prstGeom prst="rect">
            <a:avLst/>
          </a:prstGeom>
          <a:solidFill>
            <a:srgbClr val="52BBCE"/>
          </a:solidFill>
        </p:spPr>
        <p:txBody>
          <a:bodyPr wrap="square" rtlCol="0">
            <a:spAutoFit/>
          </a:bodyPr>
          <a:lstStyle/>
          <a:p>
            <a:pPr algn="ctr"/>
            <a:r>
              <a:rPr lang="ja-JP" altLang="en-US">
                <a:solidFill>
                  <a:schemeClr val="bg1"/>
                </a:solidFill>
                <a:latin typeface="HGPｺﾞｼｯｸE" panose="020B0900000000000000" pitchFamily="50" charset="-128"/>
                <a:ea typeface="HGPｺﾞｼｯｸE" panose="020B0900000000000000" pitchFamily="50" charset="-128"/>
              </a:rPr>
              <a:t>自助</a:t>
            </a:r>
          </a:p>
        </p:txBody>
      </p:sp>
      <p:sp>
        <p:nvSpPr>
          <p:cNvPr id="30" name="テキスト ボックス 29">
            <a:extLst>
              <a:ext uri="{FF2B5EF4-FFF2-40B4-BE49-F238E27FC236}">
                <a16:creationId xmlns:a16="http://schemas.microsoft.com/office/drawing/2014/main" id="{852F05AD-CEC3-430C-9A30-441D87605CEA}"/>
              </a:ext>
            </a:extLst>
          </p:cNvPr>
          <p:cNvSpPr txBox="1"/>
          <p:nvPr/>
        </p:nvSpPr>
        <p:spPr>
          <a:xfrm>
            <a:off x="3876472" y="3313046"/>
            <a:ext cx="720929" cy="369332"/>
          </a:xfrm>
          <a:prstGeom prst="rect">
            <a:avLst/>
          </a:prstGeom>
          <a:solidFill>
            <a:schemeClr val="accent4">
              <a:lumMod val="60000"/>
              <a:lumOff val="40000"/>
            </a:schemeClr>
          </a:solidFill>
        </p:spPr>
        <p:txBody>
          <a:bodyPr wrap="square" rtlCol="0">
            <a:spAutoFit/>
          </a:bodyPr>
          <a:lstStyle/>
          <a:p>
            <a:pPr algn="ctr"/>
            <a:r>
              <a:rPr lang="ja-JP" altLang="en-US">
                <a:solidFill>
                  <a:schemeClr val="tx1">
                    <a:lumMod val="75000"/>
                    <a:lumOff val="25000"/>
                  </a:schemeClr>
                </a:solidFill>
                <a:latin typeface="HGPｺﾞｼｯｸE" panose="020B0900000000000000" pitchFamily="50" charset="-128"/>
                <a:ea typeface="HGPｺﾞｼｯｸE" panose="020B0900000000000000" pitchFamily="50" charset="-128"/>
              </a:rPr>
              <a:t>公助</a:t>
            </a:r>
          </a:p>
        </p:txBody>
      </p:sp>
    </p:spTree>
    <p:extLst>
      <p:ext uri="{BB962C8B-B14F-4D97-AF65-F5344CB8AC3E}">
        <p14:creationId xmlns:p14="http://schemas.microsoft.com/office/powerpoint/2010/main" val="21525723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5808B6-26C7-45D9-BA0B-9AB91975D867}"/>
              </a:ext>
            </a:extLst>
          </p:cNvPr>
          <p:cNvSpPr>
            <a:spLocks noGrp="1"/>
          </p:cNvSpPr>
          <p:nvPr>
            <p:ph type="title"/>
          </p:nvPr>
        </p:nvSpPr>
        <p:spPr>
          <a:xfrm>
            <a:off x="0" y="1"/>
            <a:ext cx="12192000" cy="672812"/>
          </a:xfrm>
          <a:solidFill>
            <a:srgbClr val="00B050"/>
          </a:solidFill>
        </p:spPr>
        <p:txBody>
          <a:bodyPr>
            <a:normAutofit/>
          </a:bodyPr>
          <a:lstStyle/>
          <a:p>
            <a:r>
              <a:rPr kumimoji="1" lang="ja-JP" altLang="en-US" sz="3200" b="0" dirty="0">
                <a:solidFill>
                  <a:schemeClr val="bg1"/>
                </a:solidFill>
                <a:effectLst>
                  <a:outerShdw blurRad="38100" dist="38100" dir="2700000" algn="tl">
                    <a:srgbClr val="000000">
                      <a:alpha val="43137"/>
                    </a:srgbClr>
                  </a:outerShdw>
                </a:effectLst>
                <a:latin typeface="HGSｺﾞｼｯｸE" panose="020B0900000000000000" pitchFamily="50" charset="-128"/>
                <a:ea typeface="HGSｺﾞｼｯｸE" panose="020B0900000000000000" pitchFamily="50" charset="-128"/>
              </a:rPr>
              <a:t>学習目標と内容</a:t>
            </a:r>
          </a:p>
        </p:txBody>
      </p:sp>
      <p:sp>
        <p:nvSpPr>
          <p:cNvPr id="3" name="コンテンツ プレースホルダー 2">
            <a:extLst>
              <a:ext uri="{FF2B5EF4-FFF2-40B4-BE49-F238E27FC236}">
                <a16:creationId xmlns:a16="http://schemas.microsoft.com/office/drawing/2014/main" id="{6AEDB143-3FCB-4E29-8C76-4BD03323FBDB}"/>
              </a:ext>
            </a:extLst>
          </p:cNvPr>
          <p:cNvSpPr>
            <a:spLocks noGrp="1"/>
          </p:cNvSpPr>
          <p:nvPr>
            <p:ph idx="1"/>
          </p:nvPr>
        </p:nvSpPr>
        <p:spPr>
          <a:xfrm>
            <a:off x="1934936" y="758033"/>
            <a:ext cx="8343899" cy="551543"/>
          </a:xfrm>
        </p:spPr>
        <p:txBody>
          <a:bodyPr/>
          <a:lstStyle/>
          <a:p>
            <a:r>
              <a:rPr kumimoji="1" lang="ja-JP" altLang="en-US" dirty="0">
                <a:solidFill>
                  <a:schemeClr val="tx1">
                    <a:lumMod val="75000"/>
                    <a:lumOff val="25000"/>
                  </a:schemeClr>
                </a:solidFill>
              </a:rPr>
              <a:t>学習目標</a:t>
            </a:r>
            <a:endParaRPr kumimoji="1" lang="en-US" altLang="ja-JP" dirty="0">
              <a:solidFill>
                <a:schemeClr val="tx1">
                  <a:lumMod val="75000"/>
                  <a:lumOff val="25000"/>
                </a:schemeClr>
              </a:solidFill>
            </a:endParaRPr>
          </a:p>
          <a:p>
            <a:pPr lvl="1"/>
            <a:endParaRPr lang="en-US" altLang="ja-JP" dirty="0">
              <a:solidFill>
                <a:schemeClr val="tx1">
                  <a:lumMod val="75000"/>
                  <a:lumOff val="25000"/>
                </a:schemeClr>
              </a:solidFill>
            </a:endParaRPr>
          </a:p>
          <a:p>
            <a:endParaRPr kumimoji="1" lang="en-US" altLang="ja-JP" dirty="0">
              <a:solidFill>
                <a:schemeClr val="tx1">
                  <a:lumMod val="75000"/>
                  <a:lumOff val="25000"/>
                </a:schemeClr>
              </a:solidFill>
            </a:endParaRPr>
          </a:p>
          <a:p>
            <a:endParaRPr lang="en-US" altLang="ja-JP" dirty="0">
              <a:solidFill>
                <a:schemeClr val="tx1">
                  <a:lumMod val="75000"/>
                  <a:lumOff val="25000"/>
                </a:schemeClr>
              </a:solidFill>
            </a:endParaRPr>
          </a:p>
          <a:p>
            <a:endParaRPr kumimoji="1" lang="en-US" altLang="ja-JP" dirty="0">
              <a:solidFill>
                <a:schemeClr val="tx1">
                  <a:lumMod val="75000"/>
                  <a:lumOff val="25000"/>
                </a:schemeClr>
              </a:solidFill>
            </a:endParaRPr>
          </a:p>
          <a:p>
            <a:endParaRPr lang="en-US" altLang="ja-JP" dirty="0">
              <a:solidFill>
                <a:schemeClr val="tx1">
                  <a:lumMod val="75000"/>
                  <a:lumOff val="25000"/>
                </a:schemeClr>
              </a:solidFill>
            </a:endParaRPr>
          </a:p>
          <a:p>
            <a:endParaRPr lang="en-US" altLang="ja-JP" dirty="0">
              <a:solidFill>
                <a:schemeClr val="tx1">
                  <a:lumMod val="75000"/>
                  <a:lumOff val="25000"/>
                </a:schemeClr>
              </a:solidFill>
            </a:endParaRPr>
          </a:p>
          <a:p>
            <a:pPr marL="0" indent="0">
              <a:buNone/>
            </a:pPr>
            <a:endParaRPr kumimoji="1" lang="ja-JP" altLang="en-US" dirty="0">
              <a:solidFill>
                <a:schemeClr val="tx1">
                  <a:lumMod val="75000"/>
                  <a:lumOff val="25000"/>
                </a:schemeClr>
              </a:solidFill>
            </a:endParaRPr>
          </a:p>
        </p:txBody>
      </p:sp>
      <p:sp>
        <p:nvSpPr>
          <p:cNvPr id="7" name="テキスト ボックス 6">
            <a:extLst>
              <a:ext uri="{FF2B5EF4-FFF2-40B4-BE49-F238E27FC236}">
                <a16:creationId xmlns:a16="http://schemas.microsoft.com/office/drawing/2014/main" id="{09A349B5-D88D-4943-9188-825BB2B3CB56}"/>
              </a:ext>
            </a:extLst>
          </p:cNvPr>
          <p:cNvSpPr txBox="1"/>
          <p:nvPr/>
        </p:nvSpPr>
        <p:spPr>
          <a:xfrm>
            <a:off x="2154264" y="1259269"/>
            <a:ext cx="8319898" cy="954107"/>
          </a:xfrm>
          <a:prstGeom prst="rect">
            <a:avLst/>
          </a:prstGeom>
          <a:noFill/>
        </p:spPr>
        <p:txBody>
          <a:bodyPr wrap="square" rtlCol="0">
            <a:spAutoFit/>
          </a:bodyPr>
          <a:lstStyle/>
          <a:p>
            <a:pPr>
              <a:spcAft>
                <a:spcPts val="3600"/>
              </a:spcAft>
            </a:pPr>
            <a:r>
              <a:rPr kumimoji="1" lang="ja-JP" altLang="en-US" sz="2800" dirty="0">
                <a:solidFill>
                  <a:prstClr val="black">
                    <a:lumMod val="75000"/>
                    <a:lumOff val="25000"/>
                  </a:prstClr>
                </a:solidFill>
                <a:latin typeface="HGPｺﾞｼｯｸE" panose="020B0900000000000000" pitchFamily="50" charset="-128"/>
                <a:ea typeface="HGPｺﾞｼｯｸE" panose="020B0900000000000000" pitchFamily="50" charset="-128"/>
              </a:rPr>
              <a:t>地域防災リーダーとして、最低限理解しておきたい基本的なことを理解する</a:t>
            </a:r>
            <a:endParaRPr kumimoji="1" lang="en-US" altLang="ja-JP" sz="3200" dirty="0">
              <a:solidFill>
                <a:prstClr val="black">
                  <a:lumMod val="75000"/>
                  <a:lumOff val="25000"/>
                </a:prstClr>
              </a:solidFill>
              <a:latin typeface="HGPｺﾞｼｯｸE" panose="020B0900000000000000" pitchFamily="50" charset="-128"/>
              <a:ea typeface="HGPｺﾞｼｯｸE" panose="020B0900000000000000" pitchFamily="50" charset="-128"/>
            </a:endParaRPr>
          </a:p>
        </p:txBody>
      </p:sp>
      <p:sp>
        <p:nvSpPr>
          <p:cNvPr id="9" name="正方形/長方形 8">
            <a:extLst>
              <a:ext uri="{FF2B5EF4-FFF2-40B4-BE49-F238E27FC236}">
                <a16:creationId xmlns:a16="http://schemas.microsoft.com/office/drawing/2014/main" id="{104B1802-FF1D-420E-8F49-CF8ECD1C94D3}"/>
              </a:ext>
            </a:extLst>
          </p:cNvPr>
          <p:cNvSpPr/>
          <p:nvPr/>
        </p:nvSpPr>
        <p:spPr>
          <a:xfrm>
            <a:off x="1989364" y="2733040"/>
            <a:ext cx="8343899" cy="3366928"/>
          </a:xfrm>
          <a:prstGeom prst="rect">
            <a:avLst/>
          </a:prstGeom>
          <a:noFill/>
          <a:ln w="38100">
            <a:solidFill>
              <a:srgbClr val="35A16B"/>
            </a:solidFill>
          </a:ln>
        </p:spPr>
        <p:style>
          <a:lnRef idx="2">
            <a:schemeClr val="accent1">
              <a:shade val="50000"/>
            </a:schemeClr>
          </a:lnRef>
          <a:fillRef idx="1">
            <a:schemeClr val="accent1"/>
          </a:fillRef>
          <a:effectRef idx="0">
            <a:schemeClr val="accent1"/>
          </a:effectRef>
          <a:fontRef idx="minor">
            <a:schemeClr val="lt1"/>
          </a:fontRef>
        </p:style>
        <p:txBody>
          <a:bodyPr lIns="288000" rtlCol="0" anchor="ctr"/>
          <a:lstStyle/>
          <a:p>
            <a:pPr marL="0" lvl="1">
              <a:spcAft>
                <a:spcPts val="1200"/>
              </a:spcAft>
            </a:pPr>
            <a:r>
              <a:rPr kumimoji="1" lang="ja-JP" altLang="en-US" sz="2800" dirty="0">
                <a:solidFill>
                  <a:prstClr val="black">
                    <a:lumMod val="75000"/>
                    <a:lumOff val="25000"/>
                  </a:prstClr>
                </a:solidFill>
                <a:latin typeface="HGPｺﾞｼｯｸE" panose="020B0900000000000000" pitchFamily="50" charset="-128"/>
                <a:ea typeface="HGPｺﾞｼｯｸE" panose="020B0900000000000000" pitchFamily="50" charset="-128"/>
              </a:rPr>
              <a:t>＜目次＞</a:t>
            </a:r>
            <a:endParaRPr kumimoji="1" lang="en-US" altLang="ja-JP" sz="2800" dirty="0">
              <a:solidFill>
                <a:prstClr val="black">
                  <a:lumMod val="75000"/>
                  <a:lumOff val="25000"/>
                </a:prstClr>
              </a:solidFill>
              <a:latin typeface="HGPｺﾞｼｯｸE" panose="020B0900000000000000" pitchFamily="50" charset="-128"/>
              <a:ea typeface="HGPｺﾞｼｯｸE" panose="020B0900000000000000" pitchFamily="50" charset="-128"/>
            </a:endParaRPr>
          </a:p>
          <a:p>
            <a:pPr marL="514350" lvl="1" indent="-514350">
              <a:spcAft>
                <a:spcPts val="1200"/>
              </a:spcAft>
              <a:buFont typeface="Wingdings" panose="05000000000000000000" pitchFamily="2" charset="2"/>
              <a:buChar char="l"/>
            </a:pPr>
            <a:r>
              <a:rPr kumimoji="1" lang="ja-JP" altLang="en-US" sz="2800" dirty="0">
                <a:solidFill>
                  <a:prstClr val="black">
                    <a:lumMod val="75000"/>
                    <a:lumOff val="25000"/>
                  </a:prstClr>
                </a:solidFill>
                <a:latin typeface="HGPｺﾞｼｯｸE" panose="020B0900000000000000" pitchFamily="50" charset="-128"/>
                <a:ea typeface="HGPｺﾞｼｯｸE" panose="020B0900000000000000" pitchFamily="50" charset="-128"/>
              </a:rPr>
              <a:t>わがまち（地域）の災害発生のおそれ　</a:t>
            </a:r>
            <a:endParaRPr kumimoji="1" lang="en-US" altLang="ja-JP" sz="2400" dirty="0">
              <a:solidFill>
                <a:prstClr val="black">
                  <a:lumMod val="75000"/>
                  <a:lumOff val="25000"/>
                </a:prstClr>
              </a:solidFill>
              <a:latin typeface="HGPｺﾞｼｯｸE" panose="020B0900000000000000" pitchFamily="50" charset="-128"/>
              <a:ea typeface="HGPｺﾞｼｯｸE" panose="020B0900000000000000" pitchFamily="50" charset="-128"/>
            </a:endParaRPr>
          </a:p>
          <a:p>
            <a:pPr marL="514350" lvl="1" indent="-514350">
              <a:spcAft>
                <a:spcPts val="1200"/>
              </a:spcAft>
              <a:buFont typeface="Wingdings" panose="05000000000000000000" pitchFamily="2" charset="2"/>
              <a:buChar char="l"/>
            </a:pPr>
            <a:r>
              <a:rPr kumimoji="1" lang="ja-JP" altLang="en-US" sz="2800" dirty="0">
                <a:solidFill>
                  <a:prstClr val="black">
                    <a:lumMod val="75000"/>
                    <a:lumOff val="25000"/>
                  </a:prstClr>
                </a:solidFill>
                <a:latin typeface="HGPｺﾞｼｯｸE" panose="020B0900000000000000" pitchFamily="50" charset="-128"/>
                <a:ea typeface="HGPｺﾞｼｯｸE" panose="020B0900000000000000" pitchFamily="50" charset="-128"/>
              </a:rPr>
              <a:t>自主防災活動の必要性</a:t>
            </a:r>
          </a:p>
        </p:txBody>
      </p:sp>
      <p:sp>
        <p:nvSpPr>
          <p:cNvPr id="10" name="テキスト ボックス 9">
            <a:extLst>
              <a:ext uri="{FF2B5EF4-FFF2-40B4-BE49-F238E27FC236}">
                <a16:creationId xmlns:a16="http://schemas.microsoft.com/office/drawing/2014/main" id="{47443A57-2960-40F1-8BD6-933623F585B8}"/>
              </a:ext>
            </a:extLst>
          </p:cNvPr>
          <p:cNvSpPr txBox="1"/>
          <p:nvPr/>
        </p:nvSpPr>
        <p:spPr>
          <a:xfrm>
            <a:off x="8487654" y="4185672"/>
            <a:ext cx="1337226" cy="461665"/>
          </a:xfrm>
          <a:prstGeom prst="rect">
            <a:avLst/>
          </a:prstGeom>
          <a:noFill/>
        </p:spPr>
        <p:txBody>
          <a:bodyPr wrap="none" rtlCol="0">
            <a:spAutoFit/>
          </a:bodyPr>
          <a:lstStyle/>
          <a:p>
            <a:pPr marL="0" lvl="1" algn="just">
              <a:spcAft>
                <a:spcPts val="1200"/>
              </a:spcAft>
            </a:pPr>
            <a:r>
              <a:rPr kumimoji="1" lang="en-US" altLang="ja-JP" sz="2400" dirty="0">
                <a:solidFill>
                  <a:prstClr val="black">
                    <a:lumMod val="75000"/>
                    <a:lumOff val="25000"/>
                  </a:prstClr>
                </a:solidFill>
                <a:latin typeface="HGPｺﾞｼｯｸE" panose="020B0900000000000000" pitchFamily="50" charset="-128"/>
                <a:ea typeface="HGPｺﾞｼｯｸE" panose="020B0900000000000000" pitchFamily="50" charset="-128"/>
              </a:rPr>
              <a:t>P. 1</a:t>
            </a:r>
            <a:r>
              <a:rPr kumimoji="1" lang="ja-JP" altLang="en-US" sz="2400" dirty="0">
                <a:solidFill>
                  <a:prstClr val="black">
                    <a:lumMod val="75000"/>
                    <a:lumOff val="25000"/>
                  </a:prstClr>
                </a:solidFill>
                <a:latin typeface="HGPｺﾞｼｯｸE" panose="020B0900000000000000" pitchFamily="50" charset="-128"/>
                <a:ea typeface="HGPｺﾞｼｯｸE" panose="020B0900000000000000" pitchFamily="50" charset="-128"/>
              </a:rPr>
              <a:t>～</a:t>
            </a:r>
            <a:r>
              <a:rPr kumimoji="1" lang="en-US" altLang="ja-JP" sz="2400" dirty="0">
                <a:solidFill>
                  <a:prstClr val="black">
                    <a:lumMod val="75000"/>
                    <a:lumOff val="25000"/>
                  </a:prstClr>
                </a:solidFill>
                <a:latin typeface="HGPｺﾞｼｯｸE" panose="020B0900000000000000" pitchFamily="50" charset="-128"/>
                <a:ea typeface="HGPｺﾞｼｯｸE" panose="020B0900000000000000" pitchFamily="50" charset="-128"/>
              </a:rPr>
              <a:t>23</a:t>
            </a:r>
          </a:p>
        </p:txBody>
      </p:sp>
      <p:sp>
        <p:nvSpPr>
          <p:cNvPr id="11" name="テキスト ボックス 10">
            <a:extLst>
              <a:ext uri="{FF2B5EF4-FFF2-40B4-BE49-F238E27FC236}">
                <a16:creationId xmlns:a16="http://schemas.microsoft.com/office/drawing/2014/main" id="{E6DF4E6C-706E-407C-B7CB-0AB98594ADDB}"/>
              </a:ext>
            </a:extLst>
          </p:cNvPr>
          <p:cNvSpPr txBox="1"/>
          <p:nvPr/>
        </p:nvSpPr>
        <p:spPr>
          <a:xfrm>
            <a:off x="8487654" y="4732558"/>
            <a:ext cx="1401346" cy="461665"/>
          </a:xfrm>
          <a:prstGeom prst="rect">
            <a:avLst/>
          </a:prstGeom>
          <a:noFill/>
        </p:spPr>
        <p:txBody>
          <a:bodyPr wrap="none" rtlCol="0">
            <a:spAutoFit/>
          </a:bodyPr>
          <a:lstStyle/>
          <a:p>
            <a:pPr marL="0" lvl="1" algn="just">
              <a:spcAft>
                <a:spcPts val="1200"/>
              </a:spcAft>
            </a:pPr>
            <a:r>
              <a:rPr kumimoji="1" lang="en-US" altLang="ja-JP" sz="2400" dirty="0">
                <a:solidFill>
                  <a:prstClr val="black">
                    <a:lumMod val="75000"/>
                    <a:lumOff val="25000"/>
                  </a:prstClr>
                </a:solidFill>
                <a:latin typeface="HGPｺﾞｼｯｸE" panose="020B0900000000000000" pitchFamily="50" charset="-128"/>
                <a:ea typeface="HGPｺﾞｼｯｸE" panose="020B0900000000000000" pitchFamily="50" charset="-128"/>
              </a:rPr>
              <a:t>P.24</a:t>
            </a:r>
            <a:r>
              <a:rPr kumimoji="1" lang="ja-JP" altLang="en-US" sz="2400" dirty="0">
                <a:solidFill>
                  <a:prstClr val="black">
                    <a:lumMod val="75000"/>
                    <a:lumOff val="25000"/>
                  </a:prstClr>
                </a:solidFill>
                <a:latin typeface="HGPｺﾞｼｯｸE" panose="020B0900000000000000" pitchFamily="50" charset="-128"/>
                <a:ea typeface="HGPｺﾞｼｯｸE" panose="020B0900000000000000" pitchFamily="50" charset="-128"/>
              </a:rPr>
              <a:t>～</a:t>
            </a:r>
            <a:r>
              <a:rPr kumimoji="1" lang="en-US" altLang="ja-JP" sz="2400" dirty="0">
                <a:solidFill>
                  <a:prstClr val="black">
                    <a:lumMod val="75000"/>
                    <a:lumOff val="25000"/>
                  </a:prstClr>
                </a:solidFill>
                <a:latin typeface="HGPｺﾞｼｯｸE" panose="020B0900000000000000" pitchFamily="50" charset="-128"/>
                <a:ea typeface="HGPｺﾞｼｯｸE" panose="020B0900000000000000" pitchFamily="50" charset="-128"/>
              </a:rPr>
              <a:t>31</a:t>
            </a:r>
          </a:p>
        </p:txBody>
      </p:sp>
    </p:spTree>
    <p:extLst>
      <p:ext uri="{BB962C8B-B14F-4D97-AF65-F5344CB8AC3E}">
        <p14:creationId xmlns:p14="http://schemas.microsoft.com/office/powerpoint/2010/main" val="14628312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E003ED-F5CD-4CAE-ADF7-AC500A3C712C}"/>
              </a:ext>
            </a:extLst>
          </p:cNvPr>
          <p:cNvSpPr>
            <a:spLocks noGrp="1"/>
          </p:cNvSpPr>
          <p:nvPr>
            <p:ph type="title"/>
          </p:nvPr>
        </p:nvSpPr>
        <p:spPr>
          <a:xfrm>
            <a:off x="0" y="-2448"/>
            <a:ext cx="12192000" cy="804541"/>
          </a:xfrm>
          <a:solidFill>
            <a:srgbClr val="00B050"/>
          </a:solidFill>
        </p:spPr>
        <p:txBody>
          <a:bodyPr>
            <a:normAutofit fontScale="90000"/>
          </a:bodyPr>
          <a:lstStyle/>
          <a:p>
            <a:r>
              <a:rPr lang="ja-JP" altLang="en-US" sz="3600" dirty="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災害が発生した地域における対応の実態</a:t>
            </a:r>
            <a:r>
              <a:rPr lang="en-US" altLang="ja-JP" dirty="0"/>
              <a:t/>
            </a:r>
            <a:br>
              <a:rPr lang="en-US" altLang="ja-JP" dirty="0"/>
            </a:br>
            <a:r>
              <a:rPr lang="ja-JP" altLang="en-US" sz="2000" dirty="0"/>
              <a:t>　　　</a:t>
            </a:r>
            <a:r>
              <a:rPr lang="ja-JP" altLang="en-US" sz="2000" dirty="0">
                <a:solidFill>
                  <a:schemeClr val="bg1"/>
                </a:solidFill>
              </a:rPr>
              <a:t>（消火活動の実態）</a:t>
            </a:r>
            <a:endParaRPr kumimoji="1" lang="ja-JP" altLang="en-US" dirty="0">
              <a:solidFill>
                <a:schemeClr val="bg1"/>
              </a:solidFill>
            </a:endParaRPr>
          </a:p>
        </p:txBody>
      </p:sp>
      <p:sp>
        <p:nvSpPr>
          <p:cNvPr id="4" name="スライド番号プレースホルダー 3">
            <a:extLst>
              <a:ext uri="{FF2B5EF4-FFF2-40B4-BE49-F238E27FC236}">
                <a16:creationId xmlns:a16="http://schemas.microsoft.com/office/drawing/2014/main" id="{078C84F4-04C7-4E11-9FF5-F59483E7A380}"/>
              </a:ext>
            </a:extLst>
          </p:cNvPr>
          <p:cNvSpPr>
            <a:spLocks noGrp="1"/>
          </p:cNvSpPr>
          <p:nvPr>
            <p:ph type="sldNum" sz="quarter" idx="12"/>
          </p:nvPr>
        </p:nvSpPr>
        <p:spPr/>
        <p:txBody>
          <a:bodyPr/>
          <a:lstStyle/>
          <a:p>
            <a:r>
              <a:rPr kumimoji="1" lang="en-US" altLang="ja-JP" sz="1400" dirty="0"/>
              <a:t>27</a:t>
            </a:r>
            <a:endParaRPr kumimoji="1" lang="ja-JP" altLang="en-US" sz="1400" dirty="0"/>
          </a:p>
        </p:txBody>
      </p:sp>
      <p:graphicFrame>
        <p:nvGraphicFramePr>
          <p:cNvPr id="5" name="コンテンツ プレースホルダー 18">
            <a:extLst>
              <a:ext uri="{FF2B5EF4-FFF2-40B4-BE49-F238E27FC236}">
                <a16:creationId xmlns:a16="http://schemas.microsoft.com/office/drawing/2014/main" id="{B592603C-85F2-4241-B7AF-0DE7FCAC72EA}"/>
              </a:ext>
            </a:extLst>
          </p:cNvPr>
          <p:cNvGraphicFramePr>
            <a:graphicFrameLocks/>
          </p:cNvGraphicFramePr>
          <p:nvPr/>
        </p:nvGraphicFramePr>
        <p:xfrm>
          <a:off x="6246077" y="2271316"/>
          <a:ext cx="3917789" cy="4256086"/>
        </p:xfrm>
        <a:graphic>
          <a:graphicData uri="http://schemas.openxmlformats.org/drawingml/2006/table">
            <a:tbl>
              <a:tblPr>
                <a:tableStyleId>{616DA210-FB5B-4158-B5E0-FEB733F419BA}</a:tableStyleId>
              </a:tblPr>
              <a:tblGrid>
                <a:gridCol w="3917789">
                  <a:extLst>
                    <a:ext uri="{9D8B030D-6E8A-4147-A177-3AD203B41FA5}">
                      <a16:colId xmlns:a16="http://schemas.microsoft.com/office/drawing/2014/main" val="308639959"/>
                    </a:ext>
                  </a:extLst>
                </a:gridCol>
              </a:tblGrid>
              <a:tr h="358411">
                <a:tc>
                  <a:txBody>
                    <a:bodyPr/>
                    <a:lstStyle/>
                    <a:p>
                      <a:pPr algn="just"/>
                      <a:r>
                        <a:rPr kumimoji="1" lang="ja-JP" altLang="en-US" sz="1800" b="1" dirty="0">
                          <a:solidFill>
                            <a:schemeClr val="tx1">
                              <a:lumMod val="75000"/>
                              <a:lumOff val="25000"/>
                            </a:schemeClr>
                          </a:solidFill>
                          <a:latin typeface="HGPｺﾞｼｯｸE" panose="020B0900000000000000" pitchFamily="50" charset="-128"/>
                          <a:ea typeface="HGPｺﾞｼｯｸE" panose="020B0900000000000000" pitchFamily="50" charset="-128"/>
                        </a:rPr>
                        <a:t>長田区西代市場火災</a:t>
                      </a:r>
                    </a:p>
                  </a:txBody>
                  <a:tcPr marL="68583" marR="68583" marT="34287" marB="34287" anchor="b">
                    <a:lnL w="12700" cmpd="sng">
                      <a:noFill/>
                    </a:lnL>
                    <a:lnR w="12700" cmpd="sng">
                      <a:noFill/>
                    </a:lnR>
                    <a:lnT w="12700" cmpd="sng">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86176073"/>
                  </a:ext>
                </a:extLst>
              </a:tr>
              <a:tr h="1259903">
                <a:tc>
                  <a:txBody>
                    <a:bodyPr/>
                    <a:lstStyle/>
                    <a:p>
                      <a:pPr algn="just"/>
                      <a:r>
                        <a:rPr kumimoji="1" lang="ja-JP" altLang="en-US" sz="2000" b="1" dirty="0">
                          <a:solidFill>
                            <a:srgbClr val="FF2800"/>
                          </a:solidFill>
                          <a:latin typeface="HGPｺﾞｼｯｸE" panose="020B0900000000000000" pitchFamily="50" charset="-128"/>
                          <a:ea typeface="HGPｺﾞｼｯｸE" panose="020B0900000000000000" pitchFamily="50" charset="-128"/>
                        </a:rPr>
                        <a:t>自治会リーダー</a:t>
                      </a:r>
                      <a:r>
                        <a:rPr kumimoji="1" lang="ja-JP" altLang="en-US" sz="2000" dirty="0">
                          <a:solidFill>
                            <a:schemeClr val="tx1">
                              <a:lumMod val="75000"/>
                              <a:lumOff val="25000"/>
                            </a:schemeClr>
                          </a:solidFill>
                          <a:latin typeface="HGPｺﾞｼｯｸE" panose="020B0900000000000000" pitchFamily="50" charset="-128"/>
                          <a:ea typeface="HGPｺﾞｼｯｸE" panose="020B0900000000000000" pitchFamily="50" charset="-128"/>
                        </a:rPr>
                        <a:t>の呼びかけで、</a:t>
                      </a:r>
                      <a:r>
                        <a:rPr kumimoji="1" lang="en-US" altLang="ja-JP" sz="2000" dirty="0">
                          <a:solidFill>
                            <a:schemeClr val="tx1">
                              <a:lumMod val="75000"/>
                              <a:lumOff val="25000"/>
                            </a:schemeClr>
                          </a:solidFill>
                          <a:latin typeface="HGPｺﾞｼｯｸE" panose="020B0900000000000000" pitchFamily="50" charset="-128"/>
                          <a:ea typeface="HGPｺﾞｼｯｸE" panose="020B0900000000000000" pitchFamily="50" charset="-128"/>
                        </a:rPr>
                        <a:t>200</a:t>
                      </a:r>
                      <a:r>
                        <a:rPr kumimoji="1" lang="ja-JP" altLang="en-US" sz="2000" dirty="0">
                          <a:solidFill>
                            <a:schemeClr val="tx1">
                              <a:lumMod val="75000"/>
                              <a:lumOff val="25000"/>
                            </a:schemeClr>
                          </a:solidFill>
                          <a:latin typeface="HGPｺﾞｼｯｸE" panose="020B0900000000000000" pitchFamily="50" charset="-128"/>
                          <a:ea typeface="HGPｺﾞｼｯｸE" panose="020B0900000000000000" pitchFamily="50" charset="-128"/>
                        </a:rPr>
                        <a:t>人以上のバケツリレー</a:t>
                      </a:r>
                      <a:endParaRPr kumimoji="1" lang="en-US" altLang="ja-JP" sz="20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algn="just"/>
                      <a:r>
                        <a:rPr kumimoji="1" lang="ja-JP" altLang="en-US" sz="2000" dirty="0">
                          <a:solidFill>
                            <a:schemeClr val="tx1">
                              <a:lumMod val="75000"/>
                              <a:lumOff val="25000"/>
                            </a:schemeClr>
                          </a:solidFill>
                          <a:latin typeface="HGPｺﾞｼｯｸE" panose="020B0900000000000000" pitchFamily="50" charset="-128"/>
                          <a:ea typeface="HGPｺﾞｼｯｸE" panose="020B0900000000000000" pitchFamily="50" charset="-128"/>
                        </a:rPr>
                        <a:t>倒壊家屋を動かし延焼防止</a:t>
                      </a:r>
                    </a:p>
                  </a:txBody>
                  <a:tcPr marL="68583" marR="68583" marT="34287" marB="34287">
                    <a:lnL w="12700" cmpd="sng">
                      <a:noFill/>
                    </a:lnL>
                    <a:lnR w="12700" cmpd="sng">
                      <a:noFill/>
                    </a:lnR>
                    <a:lnT w="12700" cap="flat" cmpd="sng" algn="ctr">
                      <a:solidFill>
                        <a:schemeClr val="tx1"/>
                      </a:solidFill>
                      <a:prstDash val="solid"/>
                      <a:round/>
                      <a:headEnd type="none" w="med" len="med"/>
                      <a:tailEnd type="none" w="med" len="med"/>
                    </a:lnT>
                    <a:lnB w="12700" cmpd="sng">
                      <a:noFill/>
                    </a:lnB>
                  </a:tcPr>
                </a:tc>
                <a:extLst>
                  <a:ext uri="{0D108BD9-81ED-4DB2-BD59-A6C34878D82A}">
                    <a16:rowId xmlns:a16="http://schemas.microsoft.com/office/drawing/2014/main" val="1246940265"/>
                  </a:ext>
                </a:extLst>
              </a:tr>
              <a:tr h="358411">
                <a:tc>
                  <a:txBody>
                    <a:bodyPr/>
                    <a:lstStyle/>
                    <a:p>
                      <a:pPr algn="just"/>
                      <a:r>
                        <a:rPr kumimoji="1" lang="ja-JP" altLang="en-US" sz="1800" b="1">
                          <a:solidFill>
                            <a:schemeClr val="tx1">
                              <a:lumMod val="75000"/>
                              <a:lumOff val="25000"/>
                            </a:schemeClr>
                          </a:solidFill>
                          <a:latin typeface="HGPｺﾞｼｯｸE" panose="020B0900000000000000" pitchFamily="50" charset="-128"/>
                          <a:ea typeface="HGPｺﾞｼｯｸE" panose="020B0900000000000000" pitchFamily="50" charset="-128"/>
                        </a:rPr>
                        <a:t>東灘区御影西町火災</a:t>
                      </a:r>
                    </a:p>
                  </a:txBody>
                  <a:tcPr marL="68583" marR="68583" marT="34287" marB="34287" anchor="b">
                    <a:lnL w="12700" cmpd="sng">
                      <a:noFill/>
                    </a:lnL>
                    <a:lnR w="12700" cmpd="sng">
                      <a:noFill/>
                    </a:lnR>
                    <a:lnT w="12700" cmpd="sng">
                      <a:noFill/>
                    </a:lnT>
                  </a:tcPr>
                </a:tc>
                <a:extLst>
                  <a:ext uri="{0D108BD9-81ED-4DB2-BD59-A6C34878D82A}">
                    <a16:rowId xmlns:a16="http://schemas.microsoft.com/office/drawing/2014/main" val="1427432004"/>
                  </a:ext>
                </a:extLst>
              </a:tr>
              <a:tr h="899930">
                <a:tc>
                  <a:txBody>
                    <a:bodyPr/>
                    <a:lstStyle/>
                    <a:p>
                      <a:pPr algn="just"/>
                      <a:r>
                        <a:rPr kumimoji="1" lang="ja-JP" altLang="en-US" sz="2000" b="1" dirty="0">
                          <a:solidFill>
                            <a:srgbClr val="FF2800"/>
                          </a:solidFill>
                          <a:latin typeface="HGPｺﾞｼｯｸE" panose="020B0900000000000000" pitchFamily="50" charset="-128"/>
                          <a:ea typeface="HGPｺﾞｼｯｸE" panose="020B0900000000000000" pitchFamily="50" charset="-128"/>
                        </a:rPr>
                        <a:t>子ども</a:t>
                      </a:r>
                      <a:r>
                        <a:rPr kumimoji="1" lang="ja-JP" altLang="en-US" sz="2000" dirty="0">
                          <a:solidFill>
                            <a:schemeClr val="tx1">
                              <a:lumMod val="75000"/>
                              <a:lumOff val="25000"/>
                            </a:schemeClr>
                          </a:solidFill>
                          <a:latin typeface="HGPｺﾞｼｯｸE" panose="020B0900000000000000" pitchFamily="50" charset="-128"/>
                          <a:ea typeface="HGPｺﾞｼｯｸE" panose="020B0900000000000000" pitchFamily="50" charset="-128"/>
                        </a:rPr>
                        <a:t>を含む約</a:t>
                      </a:r>
                      <a:r>
                        <a:rPr kumimoji="1" lang="en-US" altLang="ja-JP" sz="2000" dirty="0">
                          <a:solidFill>
                            <a:schemeClr val="tx1">
                              <a:lumMod val="75000"/>
                              <a:lumOff val="25000"/>
                            </a:schemeClr>
                          </a:solidFill>
                          <a:latin typeface="HGPｺﾞｼｯｸE" panose="020B0900000000000000" pitchFamily="50" charset="-128"/>
                          <a:ea typeface="HGPｺﾞｼｯｸE" panose="020B0900000000000000" pitchFamily="50" charset="-128"/>
                        </a:rPr>
                        <a:t>300</a:t>
                      </a:r>
                      <a:r>
                        <a:rPr kumimoji="1" lang="ja-JP" altLang="en-US" sz="2000" dirty="0">
                          <a:solidFill>
                            <a:schemeClr val="tx1">
                              <a:lumMod val="75000"/>
                              <a:lumOff val="25000"/>
                            </a:schemeClr>
                          </a:solidFill>
                          <a:latin typeface="HGPｺﾞｼｯｸE" panose="020B0900000000000000" pitchFamily="50" charset="-128"/>
                          <a:ea typeface="HGPｺﾞｼｯｸE" panose="020B0900000000000000" pitchFamily="50" charset="-128"/>
                        </a:rPr>
                        <a:t>人がバケツ</a:t>
                      </a:r>
                      <a:r>
                        <a:rPr kumimoji="1" lang="en-US" altLang="ja-JP" sz="2000" dirty="0">
                          <a:solidFill>
                            <a:schemeClr val="tx1">
                              <a:lumMod val="75000"/>
                              <a:lumOff val="25000"/>
                            </a:schemeClr>
                          </a:solidFill>
                          <a:latin typeface="HGPｺﾞｼｯｸE" panose="020B0900000000000000" pitchFamily="50" charset="-128"/>
                          <a:ea typeface="HGPｺﾞｼｯｸE" panose="020B0900000000000000" pitchFamily="50" charset="-128"/>
                        </a:rPr>
                        <a:t/>
                      </a:r>
                      <a:br>
                        <a:rPr kumimoji="1" lang="en-US" altLang="ja-JP" sz="2000" dirty="0">
                          <a:solidFill>
                            <a:schemeClr val="tx1">
                              <a:lumMod val="75000"/>
                              <a:lumOff val="25000"/>
                            </a:schemeClr>
                          </a:solidFill>
                          <a:latin typeface="HGPｺﾞｼｯｸE" panose="020B0900000000000000" pitchFamily="50" charset="-128"/>
                          <a:ea typeface="HGPｺﾞｼｯｸE" panose="020B0900000000000000" pitchFamily="50" charset="-128"/>
                        </a:rPr>
                      </a:br>
                      <a:r>
                        <a:rPr kumimoji="1" lang="ja-JP" altLang="en-US" sz="2000" dirty="0">
                          <a:solidFill>
                            <a:schemeClr val="tx1">
                              <a:lumMod val="75000"/>
                              <a:lumOff val="25000"/>
                            </a:schemeClr>
                          </a:solidFill>
                          <a:latin typeface="HGPｺﾞｼｯｸE" panose="020B0900000000000000" pitchFamily="50" charset="-128"/>
                          <a:ea typeface="HGPｺﾞｼｯｸE" panose="020B0900000000000000" pitchFamily="50" charset="-128"/>
                        </a:rPr>
                        <a:t>リレー</a:t>
                      </a:r>
                    </a:p>
                  </a:txBody>
                  <a:tcPr marL="68583" marR="68583" marT="34287" marB="34287">
                    <a:lnL w="12700" cmpd="sng">
                      <a:noFill/>
                    </a:lnL>
                    <a:lnR w="12700" cmpd="sng">
                      <a:noFill/>
                    </a:lnR>
                    <a:lnB w="12700" cmpd="sng">
                      <a:noFill/>
                    </a:lnB>
                  </a:tcPr>
                </a:tc>
                <a:extLst>
                  <a:ext uri="{0D108BD9-81ED-4DB2-BD59-A6C34878D82A}">
                    <a16:rowId xmlns:a16="http://schemas.microsoft.com/office/drawing/2014/main" val="3776563901"/>
                  </a:ext>
                </a:extLst>
              </a:tr>
              <a:tr h="358411">
                <a:tc>
                  <a:txBody>
                    <a:bodyPr/>
                    <a:lstStyle/>
                    <a:p>
                      <a:pPr algn="just"/>
                      <a:r>
                        <a:rPr kumimoji="1" lang="ja-JP" altLang="en-US" sz="1800" b="1">
                          <a:solidFill>
                            <a:schemeClr val="tx1">
                              <a:lumMod val="75000"/>
                              <a:lumOff val="25000"/>
                            </a:schemeClr>
                          </a:solidFill>
                          <a:latin typeface="HGPｺﾞｼｯｸE" panose="020B0900000000000000" pitchFamily="50" charset="-128"/>
                          <a:ea typeface="HGPｺﾞｼｯｸE" panose="020B0900000000000000" pitchFamily="50" charset="-128"/>
                        </a:rPr>
                        <a:t>長田区東尻池町火災</a:t>
                      </a:r>
                    </a:p>
                  </a:txBody>
                  <a:tcPr marL="68583" marR="68583" marT="34287" marB="34287" anchor="b">
                    <a:lnL w="12700" cmpd="sng">
                      <a:noFill/>
                    </a:lnL>
                    <a:lnR w="12700" cmpd="sng">
                      <a:noFill/>
                    </a:lnR>
                    <a:lnT w="12700" cmpd="sng">
                      <a:noFill/>
                    </a:lnT>
                  </a:tcPr>
                </a:tc>
                <a:extLst>
                  <a:ext uri="{0D108BD9-81ED-4DB2-BD59-A6C34878D82A}">
                    <a16:rowId xmlns:a16="http://schemas.microsoft.com/office/drawing/2014/main" val="3102050090"/>
                  </a:ext>
                </a:extLst>
              </a:tr>
              <a:tr h="1021020">
                <a:tc>
                  <a:txBody>
                    <a:bodyPr/>
                    <a:lstStyle/>
                    <a:p>
                      <a:pPr algn="just"/>
                      <a:r>
                        <a:rPr kumimoji="1" lang="ja-JP" altLang="en-US" sz="2000" b="1" dirty="0">
                          <a:solidFill>
                            <a:srgbClr val="FF2800"/>
                          </a:solidFill>
                          <a:latin typeface="HGPｺﾞｼｯｸE" panose="020B0900000000000000" pitchFamily="50" charset="-128"/>
                          <a:ea typeface="HGPｺﾞｼｯｸE" panose="020B0900000000000000" pitchFamily="50" charset="-128"/>
                        </a:rPr>
                        <a:t>近隣企業</a:t>
                      </a:r>
                      <a:r>
                        <a:rPr kumimoji="1" lang="ja-JP" altLang="en-US" sz="2000" dirty="0">
                          <a:solidFill>
                            <a:schemeClr val="tx1">
                              <a:lumMod val="75000"/>
                              <a:lumOff val="25000"/>
                            </a:schemeClr>
                          </a:solidFill>
                          <a:latin typeface="HGPｺﾞｼｯｸE" panose="020B0900000000000000" pitchFamily="50" charset="-128"/>
                          <a:ea typeface="HGPｺﾞｼｯｸE" panose="020B0900000000000000" pitchFamily="50" charset="-128"/>
                        </a:rPr>
                        <a:t>からポンプ、ホースなどの提供を受けて活用</a:t>
                      </a:r>
                    </a:p>
                  </a:txBody>
                  <a:tcPr marL="68583" marR="68583" marT="34287" marB="34287">
                    <a:lnL w="12700" cmpd="sng">
                      <a:noFill/>
                    </a:lnL>
                    <a:lnR w="12700" cmpd="sng">
                      <a:noFill/>
                    </a:lnR>
                    <a:lnB w="12700" cmpd="sng">
                      <a:noFill/>
                    </a:lnB>
                  </a:tcPr>
                </a:tc>
                <a:extLst>
                  <a:ext uri="{0D108BD9-81ED-4DB2-BD59-A6C34878D82A}">
                    <a16:rowId xmlns:a16="http://schemas.microsoft.com/office/drawing/2014/main" val="397827739"/>
                  </a:ext>
                </a:extLst>
              </a:tr>
            </a:tbl>
          </a:graphicData>
        </a:graphic>
      </p:graphicFrame>
      <p:sp>
        <p:nvSpPr>
          <p:cNvPr id="7" name="テキスト プレースホルダー 8">
            <a:extLst>
              <a:ext uri="{FF2B5EF4-FFF2-40B4-BE49-F238E27FC236}">
                <a16:creationId xmlns:a16="http://schemas.microsoft.com/office/drawing/2014/main" id="{BBF9F8A3-90A7-449E-A09F-FD8D5B952A44}"/>
              </a:ext>
            </a:extLst>
          </p:cNvPr>
          <p:cNvSpPr txBox="1">
            <a:spLocks noChangeArrowheads="1"/>
          </p:cNvSpPr>
          <p:nvPr/>
        </p:nvSpPr>
        <p:spPr>
          <a:xfrm>
            <a:off x="1936190" y="6471641"/>
            <a:ext cx="5803123" cy="25002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pPr>
            <a:r>
              <a:rPr lang="ja-JP" altLang="en-US" sz="1100" dirty="0">
                <a:solidFill>
                  <a:srgbClr val="404040"/>
                </a:solidFill>
                <a:latin typeface="HGPｺﾞｼｯｸE" panose="020B0900000000000000" pitchFamily="50" charset="-128"/>
                <a:ea typeface="HGPｺﾞｼｯｸE" panose="020B0900000000000000" pitchFamily="50" charset="-128"/>
              </a:rPr>
              <a:t>参考：日本火災学会「</a:t>
            </a:r>
            <a:r>
              <a:rPr lang="en-US" altLang="ja-JP" sz="1100" dirty="0">
                <a:solidFill>
                  <a:srgbClr val="404040"/>
                </a:solidFill>
                <a:latin typeface="HGPｺﾞｼｯｸE" panose="020B0900000000000000" pitchFamily="50" charset="-128"/>
                <a:ea typeface="HGPｺﾞｼｯｸE" panose="020B0900000000000000" pitchFamily="50" charset="-128"/>
              </a:rPr>
              <a:t>1995</a:t>
            </a:r>
            <a:r>
              <a:rPr lang="ja-JP" altLang="en-US" sz="1100" dirty="0">
                <a:solidFill>
                  <a:srgbClr val="404040"/>
                </a:solidFill>
                <a:latin typeface="HGPｺﾞｼｯｸE" panose="020B0900000000000000" pitchFamily="50" charset="-128"/>
                <a:ea typeface="HGPｺﾞｼｯｸE" panose="020B0900000000000000" pitchFamily="50" charset="-128"/>
              </a:rPr>
              <a:t>年兵庫県南部地震における火災に関する調査報告書（</a:t>
            </a:r>
            <a:r>
              <a:rPr lang="en-US" altLang="ja-JP" sz="1100" dirty="0">
                <a:solidFill>
                  <a:srgbClr val="404040"/>
                </a:solidFill>
                <a:latin typeface="HGPｺﾞｼｯｸE" panose="020B0900000000000000" pitchFamily="50" charset="-128"/>
                <a:ea typeface="HGPｺﾞｼｯｸE" panose="020B0900000000000000" pitchFamily="50" charset="-128"/>
              </a:rPr>
              <a:t>1996</a:t>
            </a:r>
            <a:r>
              <a:rPr lang="ja-JP" altLang="en-US" sz="1100" dirty="0">
                <a:solidFill>
                  <a:srgbClr val="404040"/>
                </a:solidFill>
                <a:latin typeface="HGPｺﾞｼｯｸE" panose="020B0900000000000000" pitchFamily="50" charset="-128"/>
                <a:ea typeface="HGPｺﾞｼｯｸE" panose="020B0900000000000000" pitchFamily="50" charset="-128"/>
              </a:rPr>
              <a:t>）」</a:t>
            </a:r>
          </a:p>
        </p:txBody>
      </p:sp>
      <p:graphicFrame>
        <p:nvGraphicFramePr>
          <p:cNvPr id="8" name="コンテンツ プレースホルダー 9">
            <a:extLst>
              <a:ext uri="{FF2B5EF4-FFF2-40B4-BE49-F238E27FC236}">
                <a16:creationId xmlns:a16="http://schemas.microsoft.com/office/drawing/2014/main" id="{5E217EDA-5256-4546-90F7-7D27DCC45FFD}"/>
              </a:ext>
            </a:extLst>
          </p:cNvPr>
          <p:cNvGraphicFramePr>
            <a:graphicFrameLocks/>
          </p:cNvGraphicFramePr>
          <p:nvPr/>
        </p:nvGraphicFramePr>
        <p:xfrm>
          <a:off x="2113677" y="2252697"/>
          <a:ext cx="1968549" cy="3768106"/>
        </p:xfrm>
        <a:graphic>
          <a:graphicData uri="http://schemas.openxmlformats.org/drawingml/2006/chart">
            <c:chart xmlns:c="http://schemas.openxmlformats.org/drawingml/2006/chart" xmlns:r="http://schemas.openxmlformats.org/officeDocument/2006/relationships" r:id="rId3"/>
          </a:graphicData>
        </a:graphic>
      </p:graphicFrame>
      <p:grpSp>
        <p:nvGrpSpPr>
          <p:cNvPr id="16" name="グループ化 15">
            <a:extLst>
              <a:ext uri="{FF2B5EF4-FFF2-40B4-BE49-F238E27FC236}">
                <a16:creationId xmlns:a16="http://schemas.microsoft.com/office/drawing/2014/main" id="{DEC60B10-F2FA-4E7C-9106-4BDA3F206589}"/>
              </a:ext>
            </a:extLst>
          </p:cNvPr>
          <p:cNvGrpSpPr/>
          <p:nvPr/>
        </p:nvGrpSpPr>
        <p:grpSpPr>
          <a:xfrm>
            <a:off x="3678008" y="3125554"/>
            <a:ext cx="2137551" cy="1787331"/>
            <a:chOff x="1938338" y="2419430"/>
            <a:chExt cx="2528887" cy="2114550"/>
          </a:xfrm>
        </p:grpSpPr>
        <p:sp>
          <p:nvSpPr>
            <p:cNvPr id="9" name="フリーフォーム: 図形 8">
              <a:extLst>
                <a:ext uri="{FF2B5EF4-FFF2-40B4-BE49-F238E27FC236}">
                  <a16:creationId xmlns:a16="http://schemas.microsoft.com/office/drawing/2014/main" id="{E103C07C-42E9-40EC-B4CB-AD7250D5B3A6}"/>
                </a:ext>
              </a:extLst>
            </p:cNvPr>
            <p:cNvSpPr/>
            <p:nvPr/>
          </p:nvSpPr>
          <p:spPr>
            <a:xfrm rot="14832184">
              <a:off x="2145507" y="2212261"/>
              <a:ext cx="2114550" cy="2528887"/>
            </a:xfrm>
            <a:custGeom>
              <a:avLst/>
              <a:gdLst>
                <a:gd name="connsiteX0" fmla="*/ 2780909 w 2820518"/>
                <a:gd name="connsiteY0" fmla="*/ 2291797 h 3371549"/>
                <a:gd name="connsiteX1" fmla="*/ 1079752 w 2820518"/>
                <a:gd name="connsiteY1" fmla="*/ 3331940 h 3371549"/>
                <a:gd name="connsiteX2" fmla="*/ 39609 w 2820518"/>
                <a:gd name="connsiteY2" fmla="*/ 1630783 h 3371549"/>
                <a:gd name="connsiteX3" fmla="*/ 1318318 w 2820518"/>
                <a:gd name="connsiteY3" fmla="*/ 553979 h 3371549"/>
                <a:gd name="connsiteX4" fmla="*/ 1371233 w 2820518"/>
                <a:gd name="connsiteY4" fmla="*/ 553182 h 3371549"/>
                <a:gd name="connsiteX5" fmla="*/ 1488302 w 2820518"/>
                <a:gd name="connsiteY5" fmla="*/ 0 h 3371549"/>
                <a:gd name="connsiteX6" fmla="*/ 1608007 w 2820518"/>
                <a:gd name="connsiteY6" fmla="*/ 565636 h 3371549"/>
                <a:gd name="connsiteX7" fmla="*/ 1740766 w 2820518"/>
                <a:gd name="connsiteY7" fmla="*/ 590640 h 3371549"/>
                <a:gd name="connsiteX8" fmla="*/ 2780909 w 2820518"/>
                <a:gd name="connsiteY8" fmla="*/ 2291797 h 33715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20518" h="3371549">
                  <a:moveTo>
                    <a:pt x="2780909" y="2291797"/>
                  </a:moveTo>
                  <a:cubicBezTo>
                    <a:pt x="2598375" y="3048787"/>
                    <a:pt x="1836741" y="3514474"/>
                    <a:pt x="1079752" y="3331940"/>
                  </a:cubicBezTo>
                  <a:cubicBezTo>
                    <a:pt x="322762" y="3149406"/>
                    <a:pt x="-142925" y="2387772"/>
                    <a:pt x="39609" y="1630783"/>
                  </a:cubicBezTo>
                  <a:cubicBezTo>
                    <a:pt x="187918" y="1015729"/>
                    <a:pt x="718523" y="592980"/>
                    <a:pt x="1318318" y="553979"/>
                  </a:cubicBezTo>
                  <a:lnTo>
                    <a:pt x="1371233" y="553182"/>
                  </a:lnTo>
                  <a:lnTo>
                    <a:pt x="1488302" y="0"/>
                  </a:lnTo>
                  <a:lnTo>
                    <a:pt x="1608007" y="565636"/>
                  </a:lnTo>
                  <a:lnTo>
                    <a:pt x="1740766" y="590640"/>
                  </a:lnTo>
                  <a:cubicBezTo>
                    <a:pt x="2497756" y="773174"/>
                    <a:pt x="2963443" y="1534808"/>
                    <a:pt x="2780909" y="2291797"/>
                  </a:cubicBezTo>
                  <a:close/>
                </a:path>
              </a:pathLst>
            </a:cu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350">
                <a:solidFill>
                  <a:prstClr val="white"/>
                </a:solidFill>
                <a:latin typeface="HGPｺﾞｼｯｸE" panose="020B0900000000000000" pitchFamily="50" charset="-128"/>
                <a:ea typeface="HGPｺﾞｼｯｸE" panose="020B0900000000000000" pitchFamily="50" charset="-128"/>
              </a:endParaRPr>
            </a:p>
          </p:txBody>
        </p:sp>
        <p:sp>
          <p:nvSpPr>
            <p:cNvPr id="10" name="テキスト ボックス 16">
              <a:extLst>
                <a:ext uri="{FF2B5EF4-FFF2-40B4-BE49-F238E27FC236}">
                  <a16:creationId xmlns:a16="http://schemas.microsoft.com/office/drawing/2014/main" id="{6E434216-2010-45EE-831D-83A869CB7CBD}"/>
                </a:ext>
              </a:extLst>
            </p:cNvPr>
            <p:cNvSpPr txBox="1">
              <a:spLocks noChangeArrowheads="1"/>
            </p:cNvSpPr>
            <p:nvPr/>
          </p:nvSpPr>
          <p:spPr bwMode="auto">
            <a:xfrm>
              <a:off x="2615009" y="2590577"/>
              <a:ext cx="965685" cy="928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a:solidFill>
                    <a:schemeClr val="tx1"/>
                  </a:solidFill>
                  <a:latin typeface="メイリオ" panose="020B0604030504040204" pitchFamily="50" charset="-128"/>
                  <a:ea typeface="メイリオ" panose="020B0604030504040204" pitchFamily="50" charset="-128"/>
                </a:defRPr>
              </a:lvl1pPr>
              <a:lvl2pPr marL="742950" indent="-285750">
                <a:defRPr kumimoji="1">
                  <a:solidFill>
                    <a:schemeClr val="tx1"/>
                  </a:solidFill>
                  <a:latin typeface="メイリオ" panose="020B0604030504040204" pitchFamily="50" charset="-128"/>
                  <a:ea typeface="メイリオ" panose="020B0604030504040204" pitchFamily="50" charset="-128"/>
                </a:defRPr>
              </a:lvl2pPr>
              <a:lvl3pPr marL="1143000" indent="-228600">
                <a:defRPr kumimoji="1">
                  <a:solidFill>
                    <a:schemeClr val="tx1"/>
                  </a:solidFill>
                  <a:latin typeface="メイリオ" panose="020B0604030504040204" pitchFamily="50" charset="-128"/>
                  <a:ea typeface="メイリオ" panose="020B0604030504040204" pitchFamily="50" charset="-128"/>
                </a:defRPr>
              </a:lvl3pPr>
              <a:lvl4pPr marL="1600200" indent="-228600">
                <a:defRPr kumimoji="1">
                  <a:solidFill>
                    <a:schemeClr val="tx1"/>
                  </a:solidFill>
                  <a:latin typeface="メイリオ" panose="020B0604030504040204" pitchFamily="50" charset="-128"/>
                  <a:ea typeface="メイリオ" panose="020B0604030504040204" pitchFamily="50" charset="-128"/>
                </a:defRPr>
              </a:lvl4pPr>
              <a:lvl5pPr marL="2057400" indent="-228600">
                <a:defRPr kumimoji="1">
                  <a:solidFill>
                    <a:schemeClr val="tx1"/>
                  </a:solidFill>
                  <a:latin typeface="メイリオ" panose="020B0604030504040204" pitchFamily="50" charset="-128"/>
                  <a:ea typeface="メイリオ" panose="020B0604030504040204" pitchFamily="50" charset="-128"/>
                </a:defRPr>
              </a:lvl5pPr>
              <a:lvl6pPr marL="2514600" indent="-228600" eaLnBrk="0" fontAlgn="base" hangingPunct="0">
                <a:spcBef>
                  <a:spcPct val="0"/>
                </a:spcBef>
                <a:spcAft>
                  <a:spcPct val="0"/>
                </a:spcAft>
                <a:defRPr kumimoji="1">
                  <a:solidFill>
                    <a:schemeClr val="tx1"/>
                  </a:solidFill>
                  <a:latin typeface="メイリオ" panose="020B0604030504040204" pitchFamily="50" charset="-128"/>
                  <a:ea typeface="メイリオ" panose="020B0604030504040204" pitchFamily="50" charset="-128"/>
                </a:defRPr>
              </a:lvl6pPr>
              <a:lvl7pPr marL="2971800" indent="-228600" eaLnBrk="0" fontAlgn="base" hangingPunct="0">
                <a:spcBef>
                  <a:spcPct val="0"/>
                </a:spcBef>
                <a:spcAft>
                  <a:spcPct val="0"/>
                </a:spcAft>
                <a:defRPr kumimoji="1">
                  <a:solidFill>
                    <a:schemeClr val="tx1"/>
                  </a:solidFill>
                  <a:latin typeface="メイリオ" panose="020B0604030504040204" pitchFamily="50" charset="-128"/>
                  <a:ea typeface="メイリオ" panose="020B0604030504040204" pitchFamily="50" charset="-128"/>
                </a:defRPr>
              </a:lvl7pPr>
              <a:lvl8pPr marL="3429000" indent="-228600" eaLnBrk="0" fontAlgn="base" hangingPunct="0">
                <a:spcBef>
                  <a:spcPct val="0"/>
                </a:spcBef>
                <a:spcAft>
                  <a:spcPct val="0"/>
                </a:spcAft>
                <a:defRPr kumimoji="1">
                  <a:solidFill>
                    <a:schemeClr val="tx1"/>
                  </a:solidFill>
                  <a:latin typeface="メイリオ" panose="020B0604030504040204" pitchFamily="50" charset="-128"/>
                  <a:ea typeface="メイリオ" panose="020B0604030504040204" pitchFamily="50" charset="-128"/>
                </a:defRPr>
              </a:lvl8pPr>
              <a:lvl9pPr marL="3886200" indent="-228600" eaLnBrk="0" fontAlgn="base" hangingPunct="0">
                <a:spcBef>
                  <a:spcPct val="0"/>
                </a:spcBef>
                <a:spcAft>
                  <a:spcPct val="0"/>
                </a:spcAft>
                <a:defRPr kumimoji="1">
                  <a:solidFill>
                    <a:schemeClr val="tx1"/>
                  </a:solidFill>
                  <a:latin typeface="メイリオ" panose="020B0604030504040204" pitchFamily="50" charset="-128"/>
                  <a:ea typeface="メイリオ" panose="020B0604030504040204" pitchFamily="50" charset="-128"/>
                </a:defRPr>
              </a:lvl9pPr>
            </a:lstStyle>
            <a:p>
              <a:pPr fontAlgn="base">
                <a:spcBef>
                  <a:spcPct val="0"/>
                </a:spcBef>
                <a:spcAft>
                  <a:spcPct val="0"/>
                </a:spcAft>
                <a:defRPr/>
              </a:pPr>
              <a:r>
                <a:rPr lang="en-US" altLang="ja-JP" sz="4500" b="1" dirty="0">
                  <a:solidFill>
                    <a:srgbClr val="FF2800"/>
                  </a:solidFill>
                  <a:latin typeface="HGPｺﾞｼｯｸE" panose="020B0900000000000000" pitchFamily="50" charset="-128"/>
                  <a:ea typeface="HGPｺﾞｼｯｸE" panose="020B0900000000000000" pitchFamily="50" charset="-128"/>
                </a:rPr>
                <a:t>77</a:t>
              </a:r>
              <a:endParaRPr lang="ja-JP" altLang="en-US" sz="4500" b="1" dirty="0">
                <a:solidFill>
                  <a:srgbClr val="FF2800"/>
                </a:solidFill>
                <a:latin typeface="HGPｺﾞｼｯｸE" panose="020B0900000000000000" pitchFamily="50" charset="-128"/>
                <a:ea typeface="HGPｺﾞｼｯｸE" panose="020B0900000000000000" pitchFamily="50" charset="-128"/>
              </a:endParaRPr>
            </a:p>
          </p:txBody>
        </p:sp>
        <p:sp>
          <p:nvSpPr>
            <p:cNvPr id="11" name="テキスト ボックス 10">
              <a:extLst>
                <a:ext uri="{FF2B5EF4-FFF2-40B4-BE49-F238E27FC236}">
                  <a16:creationId xmlns:a16="http://schemas.microsoft.com/office/drawing/2014/main" id="{4F43A076-8CF1-413F-9A41-2F0533A0F1AF}"/>
                </a:ext>
              </a:extLst>
            </p:cNvPr>
            <p:cNvSpPr txBox="1"/>
            <p:nvPr/>
          </p:nvSpPr>
          <p:spPr>
            <a:xfrm>
              <a:off x="3202782" y="3463997"/>
              <a:ext cx="817760" cy="764659"/>
            </a:xfrm>
            <a:prstGeom prst="rect">
              <a:avLst/>
            </a:prstGeom>
            <a:noFill/>
          </p:spPr>
          <p:txBody>
            <a:bodyPr wrap="none">
              <a:spAutoFit/>
            </a:bodyPr>
            <a:lstStyle/>
            <a:p>
              <a:pPr>
                <a:defRPr/>
              </a:pPr>
              <a:r>
                <a:rPr lang="en-US" altLang="ja-JP" sz="3600" b="1">
                  <a:solidFill>
                    <a:prstClr val="black">
                      <a:lumMod val="75000"/>
                      <a:lumOff val="25000"/>
                    </a:prstClr>
                  </a:solidFill>
                  <a:latin typeface="HGPｺﾞｼｯｸE" panose="020B0900000000000000" pitchFamily="50" charset="-128"/>
                  <a:ea typeface="HGPｺﾞｼｯｸE" panose="020B0900000000000000" pitchFamily="50" charset="-128"/>
                </a:rPr>
                <a:t>94</a:t>
              </a:r>
              <a:endParaRPr lang="ja-JP" altLang="en-US" sz="3600" b="1">
                <a:solidFill>
                  <a:prstClr val="black">
                    <a:lumMod val="75000"/>
                    <a:lumOff val="25000"/>
                  </a:prstClr>
                </a:solidFill>
                <a:latin typeface="HGPｺﾞｼｯｸE" panose="020B0900000000000000" pitchFamily="50" charset="-128"/>
                <a:ea typeface="HGPｺﾞｼｯｸE" panose="020B0900000000000000" pitchFamily="50" charset="-128"/>
              </a:endParaRPr>
            </a:p>
          </p:txBody>
        </p:sp>
        <p:sp>
          <p:nvSpPr>
            <p:cNvPr id="12" name="テキスト ボックス 11">
              <a:extLst>
                <a:ext uri="{FF2B5EF4-FFF2-40B4-BE49-F238E27FC236}">
                  <a16:creationId xmlns:a16="http://schemas.microsoft.com/office/drawing/2014/main" id="{2E71E9A8-8471-4A6D-BB16-09F26B1C5883}"/>
                </a:ext>
              </a:extLst>
            </p:cNvPr>
            <p:cNvSpPr txBox="1"/>
            <p:nvPr/>
          </p:nvSpPr>
          <p:spPr>
            <a:xfrm>
              <a:off x="3263900" y="2982992"/>
              <a:ext cx="446051" cy="382329"/>
            </a:xfrm>
            <a:prstGeom prst="rect">
              <a:avLst/>
            </a:prstGeom>
            <a:noFill/>
          </p:spPr>
          <p:txBody>
            <a:bodyPr wrap="none">
              <a:spAutoFit/>
            </a:bodyPr>
            <a:lstStyle/>
            <a:p>
              <a:pPr>
                <a:defRPr/>
              </a:pPr>
              <a:r>
                <a:rPr lang="ja-JP" altLang="en-US" sz="1500" b="1" dirty="0">
                  <a:solidFill>
                    <a:prstClr val="black">
                      <a:lumMod val="75000"/>
                      <a:lumOff val="25000"/>
                    </a:prstClr>
                  </a:solidFill>
                  <a:latin typeface="HGPｺﾞｼｯｸE" panose="020B0900000000000000" pitchFamily="50" charset="-128"/>
                  <a:ea typeface="HGPｺﾞｼｯｸE" panose="020B0900000000000000" pitchFamily="50" charset="-128"/>
                </a:rPr>
                <a:t>件</a:t>
              </a:r>
            </a:p>
          </p:txBody>
        </p:sp>
        <p:cxnSp>
          <p:nvCxnSpPr>
            <p:cNvPr id="13" name="直線コネクタ 12">
              <a:extLst>
                <a:ext uri="{FF2B5EF4-FFF2-40B4-BE49-F238E27FC236}">
                  <a16:creationId xmlns:a16="http://schemas.microsoft.com/office/drawing/2014/main" id="{862E0EF2-89BA-4329-9D9F-F98D477882F6}"/>
                </a:ext>
              </a:extLst>
            </p:cNvPr>
            <p:cNvCxnSpPr>
              <a:cxnSpLocks/>
            </p:cNvCxnSpPr>
            <p:nvPr/>
          </p:nvCxnSpPr>
          <p:spPr>
            <a:xfrm flipH="1">
              <a:off x="2901951" y="3117386"/>
              <a:ext cx="1004888" cy="739774"/>
            </a:xfrm>
            <a:prstGeom prst="line">
              <a:avLst/>
            </a:prstGeom>
            <a:ln w="762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84814E49-B307-4650-98AD-39B1B84B4C38}"/>
                </a:ext>
              </a:extLst>
            </p:cNvPr>
            <p:cNvSpPr txBox="1"/>
            <p:nvPr/>
          </p:nvSpPr>
          <p:spPr>
            <a:xfrm>
              <a:off x="3825877" y="3740143"/>
              <a:ext cx="446051" cy="382329"/>
            </a:xfrm>
            <a:prstGeom prst="rect">
              <a:avLst/>
            </a:prstGeom>
            <a:noFill/>
          </p:spPr>
          <p:txBody>
            <a:bodyPr wrap="none">
              <a:spAutoFit/>
            </a:bodyPr>
            <a:lstStyle/>
            <a:p>
              <a:pPr>
                <a:defRPr/>
              </a:pPr>
              <a:r>
                <a:rPr lang="ja-JP" altLang="en-US" sz="1500" b="1">
                  <a:solidFill>
                    <a:prstClr val="black">
                      <a:lumMod val="75000"/>
                      <a:lumOff val="25000"/>
                    </a:prstClr>
                  </a:solidFill>
                  <a:latin typeface="HGPｺﾞｼｯｸE" panose="020B0900000000000000" pitchFamily="50" charset="-128"/>
                  <a:ea typeface="HGPｺﾞｼｯｸE" panose="020B0900000000000000" pitchFamily="50" charset="-128"/>
                </a:rPr>
                <a:t>件</a:t>
              </a:r>
            </a:p>
          </p:txBody>
        </p:sp>
      </p:grpSp>
      <p:sp>
        <p:nvSpPr>
          <p:cNvPr id="15" name="四角形: 角を丸くする 14">
            <a:extLst>
              <a:ext uri="{FF2B5EF4-FFF2-40B4-BE49-F238E27FC236}">
                <a16:creationId xmlns:a16="http://schemas.microsoft.com/office/drawing/2014/main" id="{164C5724-CB60-4DBD-A029-1476945F2D2E}"/>
              </a:ext>
            </a:extLst>
          </p:cNvPr>
          <p:cNvSpPr/>
          <p:nvPr/>
        </p:nvSpPr>
        <p:spPr>
          <a:xfrm>
            <a:off x="1924595" y="2144444"/>
            <a:ext cx="8368937" cy="4608630"/>
          </a:xfrm>
          <a:prstGeom prst="roundRect">
            <a:avLst>
              <a:gd name="adj" fmla="val 0"/>
            </a:avLst>
          </a:prstGeom>
          <a:no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 name="テキスト ボックス 5">
            <a:extLst>
              <a:ext uri="{FF2B5EF4-FFF2-40B4-BE49-F238E27FC236}">
                <a16:creationId xmlns:a16="http://schemas.microsoft.com/office/drawing/2014/main" id="{FE59B2C7-A32E-442A-A6A1-A25DFE32A7D9}"/>
              </a:ext>
            </a:extLst>
          </p:cNvPr>
          <p:cNvSpPr txBox="1"/>
          <p:nvPr/>
        </p:nvSpPr>
        <p:spPr>
          <a:xfrm>
            <a:off x="4299492" y="2535180"/>
            <a:ext cx="966931" cy="461665"/>
          </a:xfrm>
          <a:prstGeom prst="rect">
            <a:avLst/>
          </a:prstGeom>
          <a:noFill/>
        </p:spPr>
        <p:txBody>
          <a:bodyPr wrap="none" rtlCol="0">
            <a:spAutoFit/>
          </a:bodyPr>
          <a:lstStyle/>
          <a:p>
            <a:r>
              <a:rPr lang="ja-JP" altLang="en-US" sz="2400" dirty="0">
                <a:solidFill>
                  <a:srgbClr val="FF2800"/>
                </a:solidFill>
                <a:latin typeface="HGPｺﾞｼｯｸE" panose="020B0900000000000000" pitchFamily="50" charset="-128"/>
                <a:ea typeface="HGPｺﾞｼｯｸE" panose="020B0900000000000000" pitchFamily="50" charset="-128"/>
              </a:rPr>
              <a:t>約</a:t>
            </a:r>
            <a:r>
              <a:rPr lang="en-US" altLang="ja-JP" sz="2400" dirty="0">
                <a:solidFill>
                  <a:srgbClr val="FF2800"/>
                </a:solidFill>
                <a:latin typeface="HGPｺﾞｼｯｸE" panose="020B0900000000000000" pitchFamily="50" charset="-128"/>
                <a:ea typeface="HGPｺﾞｼｯｸE" panose="020B0900000000000000" pitchFamily="50" charset="-128"/>
              </a:rPr>
              <a:t>8</a:t>
            </a:r>
            <a:r>
              <a:rPr lang="ja-JP" altLang="en-US" sz="2400" dirty="0">
                <a:solidFill>
                  <a:srgbClr val="FF2800"/>
                </a:solidFill>
                <a:latin typeface="HGPｺﾞｼｯｸE" panose="020B0900000000000000" pitchFamily="50" charset="-128"/>
                <a:ea typeface="HGPｺﾞｼｯｸE" panose="020B0900000000000000" pitchFamily="50" charset="-128"/>
              </a:rPr>
              <a:t>割</a:t>
            </a:r>
          </a:p>
        </p:txBody>
      </p:sp>
      <p:sp>
        <p:nvSpPr>
          <p:cNvPr id="17" name="正方形/長方形 16">
            <a:extLst>
              <a:ext uri="{FF2B5EF4-FFF2-40B4-BE49-F238E27FC236}">
                <a16:creationId xmlns:a16="http://schemas.microsoft.com/office/drawing/2014/main" id="{6F2C1F08-C72D-4E84-AC35-90B394526E0F}"/>
              </a:ext>
            </a:extLst>
          </p:cNvPr>
          <p:cNvSpPr/>
          <p:nvPr/>
        </p:nvSpPr>
        <p:spPr>
          <a:xfrm>
            <a:off x="2456684" y="6020804"/>
            <a:ext cx="2255746" cy="369332"/>
          </a:xfrm>
          <a:prstGeom prst="rect">
            <a:avLst/>
          </a:prstGeom>
        </p:spPr>
        <p:txBody>
          <a:bodyPr wrap="none">
            <a:spAutoFit/>
          </a:bodyPr>
          <a:lstStyle/>
          <a:p>
            <a:r>
              <a:rPr lang="ja-JP" altLang="en-US" dirty="0">
                <a:solidFill>
                  <a:schemeClr val="tx1">
                    <a:lumMod val="75000"/>
                    <a:lumOff val="25000"/>
                  </a:schemeClr>
                </a:solidFill>
                <a:latin typeface="HGPｺﾞｼｯｸE" panose="020B0900000000000000" pitchFamily="50" charset="-128"/>
                <a:ea typeface="HGPｺﾞｼｯｸE" panose="020B0900000000000000" pitchFamily="50" charset="-128"/>
              </a:rPr>
              <a:t>市民消火活動の有無</a:t>
            </a:r>
          </a:p>
        </p:txBody>
      </p:sp>
      <p:sp>
        <p:nvSpPr>
          <p:cNvPr id="18" name="四角形: 角を丸くする 17">
            <a:extLst>
              <a:ext uri="{FF2B5EF4-FFF2-40B4-BE49-F238E27FC236}">
                <a16:creationId xmlns:a16="http://schemas.microsoft.com/office/drawing/2014/main" id="{7DA26AEE-E87D-4D15-9ACE-222C7760E2F5}"/>
              </a:ext>
            </a:extLst>
          </p:cNvPr>
          <p:cNvSpPr/>
          <p:nvPr/>
        </p:nvSpPr>
        <p:spPr>
          <a:xfrm>
            <a:off x="1786800" y="837198"/>
            <a:ext cx="8618400" cy="1230875"/>
          </a:xfrm>
          <a:prstGeom prst="roundRect">
            <a:avLst>
              <a:gd name="adj" fmla="val 0"/>
            </a:avLst>
          </a:prstGeom>
          <a:noFill/>
          <a:ln w="28575">
            <a:solidFill>
              <a:srgbClr val="35A16B"/>
            </a:solidFill>
          </a:ln>
        </p:spPr>
        <p:style>
          <a:lnRef idx="2">
            <a:schemeClr val="accent1">
              <a:shade val="50000"/>
            </a:schemeClr>
          </a:lnRef>
          <a:fillRef idx="1">
            <a:schemeClr val="accent1"/>
          </a:fillRef>
          <a:effectRef idx="0">
            <a:schemeClr val="accent1"/>
          </a:effectRef>
          <a:fontRef idx="minor">
            <a:schemeClr val="lt1"/>
          </a:fontRef>
        </p:style>
        <p:txBody>
          <a:bodyPr lIns="180000" tIns="36000" rIns="180000" bIns="72000" rtlCol="0" anchor="ctr"/>
          <a:lstStyle/>
          <a:p>
            <a:pPr algn="just">
              <a:lnSpc>
                <a:spcPts val="3000"/>
              </a:lnSpc>
            </a:pPr>
            <a:r>
              <a:rPr lang="ja-JP" altLang="en-US" sz="2800" dirty="0">
                <a:solidFill>
                  <a:schemeClr val="tx1">
                    <a:lumMod val="75000"/>
                    <a:lumOff val="25000"/>
                  </a:schemeClr>
                </a:solidFill>
                <a:latin typeface="HGPｺﾞｼｯｸE" panose="020B0900000000000000" pitchFamily="50" charset="-128"/>
                <a:ea typeface="HGPｺﾞｼｯｸE" panose="020B0900000000000000" pitchFamily="50" charset="-128"/>
              </a:rPr>
              <a:t>阪神・淡路大震災時に、神戸市内で、調査した９４か所の火災現場のうち、</a:t>
            </a:r>
            <a:r>
              <a:rPr lang="ja-JP" altLang="en-US" sz="2800" dirty="0">
                <a:solidFill>
                  <a:srgbClr val="FF2800"/>
                </a:solidFill>
                <a:latin typeface="HGPｺﾞｼｯｸE" panose="020B0900000000000000" pitchFamily="50" charset="-128"/>
                <a:ea typeface="HGPｺﾞｼｯｸE" panose="020B0900000000000000" pitchFamily="50" charset="-128"/>
              </a:rPr>
              <a:t>約８割</a:t>
            </a:r>
            <a:r>
              <a:rPr lang="ja-JP" altLang="en-US" sz="2800" dirty="0">
                <a:solidFill>
                  <a:schemeClr val="tx1">
                    <a:lumMod val="75000"/>
                    <a:lumOff val="25000"/>
                  </a:schemeClr>
                </a:solidFill>
                <a:latin typeface="HGPｺﾞｼｯｸE" panose="020B0900000000000000" pitchFamily="50" charset="-128"/>
                <a:ea typeface="HGPｺﾞｼｯｸE" panose="020B0900000000000000" pitchFamily="50" charset="-128"/>
              </a:rPr>
              <a:t>の</a:t>
            </a:r>
            <a:r>
              <a:rPr lang="ja-JP" altLang="en-US" sz="2800" dirty="0">
                <a:solidFill>
                  <a:srgbClr val="FF2800"/>
                </a:solidFill>
                <a:latin typeface="HGPｺﾞｼｯｸE" panose="020B0900000000000000" pitchFamily="50" charset="-128"/>
                <a:ea typeface="HGPｺﾞｼｯｸE" panose="020B0900000000000000" pitchFamily="50" charset="-128"/>
              </a:rPr>
              <a:t>７７か所</a:t>
            </a:r>
            <a:r>
              <a:rPr lang="ja-JP" altLang="en-US" sz="2800" dirty="0">
                <a:solidFill>
                  <a:schemeClr val="tx1">
                    <a:lumMod val="75000"/>
                    <a:lumOff val="25000"/>
                  </a:schemeClr>
                </a:solidFill>
                <a:latin typeface="HGPｺﾞｼｯｸE" panose="020B0900000000000000" pitchFamily="50" charset="-128"/>
                <a:ea typeface="HGPｺﾞｼｯｸE" panose="020B0900000000000000" pitchFamily="50" charset="-128"/>
              </a:rPr>
              <a:t>で</a:t>
            </a:r>
            <a:r>
              <a:rPr lang="ja-JP" altLang="en-US" sz="2800" dirty="0">
                <a:solidFill>
                  <a:srgbClr val="FF2800"/>
                </a:solidFill>
                <a:latin typeface="HGPｺﾞｼｯｸE" panose="020B0900000000000000" pitchFamily="50" charset="-128"/>
                <a:ea typeface="HGPｺﾞｼｯｸE" panose="020B0900000000000000" pitchFamily="50" charset="-128"/>
              </a:rPr>
              <a:t>市民消火活動</a:t>
            </a:r>
            <a:r>
              <a:rPr lang="ja-JP" altLang="en-US" sz="2800" dirty="0">
                <a:solidFill>
                  <a:schemeClr val="tx1">
                    <a:lumMod val="75000"/>
                    <a:lumOff val="25000"/>
                  </a:schemeClr>
                </a:solidFill>
                <a:latin typeface="HGPｺﾞｼｯｸE" panose="020B0900000000000000" pitchFamily="50" charset="-128"/>
                <a:ea typeface="HGPｺﾞｼｯｸE" panose="020B0900000000000000" pitchFamily="50" charset="-128"/>
              </a:rPr>
              <a:t>が展開された</a:t>
            </a:r>
          </a:p>
        </p:txBody>
      </p:sp>
      <p:sp>
        <p:nvSpPr>
          <p:cNvPr id="3" name="フッター プレースホルダー 2"/>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29592280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図 21">
            <a:extLst>
              <a:ext uri="{FF2B5EF4-FFF2-40B4-BE49-F238E27FC236}">
                <a16:creationId xmlns:a16="http://schemas.microsoft.com/office/drawing/2014/main" id="{15F5D84C-19E9-48B3-BD37-6AA2130766D8}"/>
              </a:ext>
            </a:extLst>
          </p:cNvPr>
          <p:cNvPicPr>
            <a:picLocks noChangeAspect="1"/>
          </p:cNvPicPr>
          <p:nvPr/>
        </p:nvPicPr>
        <p:blipFill>
          <a:blip r:embed="rId3"/>
          <a:stretch>
            <a:fillRect/>
          </a:stretch>
        </p:blipFill>
        <p:spPr>
          <a:xfrm>
            <a:off x="5152492" y="2367137"/>
            <a:ext cx="4513956" cy="3903579"/>
          </a:xfrm>
          <a:prstGeom prst="rect">
            <a:avLst/>
          </a:prstGeom>
        </p:spPr>
      </p:pic>
      <p:sp>
        <p:nvSpPr>
          <p:cNvPr id="2" name="タイトル 1">
            <a:extLst>
              <a:ext uri="{FF2B5EF4-FFF2-40B4-BE49-F238E27FC236}">
                <a16:creationId xmlns:a16="http://schemas.microsoft.com/office/drawing/2014/main" id="{465808B6-26C7-45D9-BA0B-9AB91975D867}"/>
              </a:ext>
            </a:extLst>
          </p:cNvPr>
          <p:cNvSpPr>
            <a:spLocks noGrp="1"/>
          </p:cNvSpPr>
          <p:nvPr>
            <p:ph type="title"/>
          </p:nvPr>
        </p:nvSpPr>
        <p:spPr>
          <a:xfrm>
            <a:off x="0" y="-19049"/>
            <a:ext cx="12192000" cy="650083"/>
          </a:xfrm>
          <a:solidFill>
            <a:srgbClr val="00B050"/>
          </a:solidFill>
        </p:spPr>
        <p:txBody>
          <a:bodyPr>
            <a:normAutofit/>
          </a:bodyPr>
          <a:lstStyle/>
          <a:p>
            <a:r>
              <a:rPr lang="ja-JP" altLang="en-US" sz="3200" dirty="0">
                <a:solidFill>
                  <a:schemeClr val="bg1"/>
                </a:solidFill>
                <a:effectLst>
                  <a:outerShdw blurRad="38100" dist="38100" dir="2700000" algn="tl">
                    <a:srgbClr val="000000">
                      <a:alpha val="43137"/>
                    </a:srgbClr>
                  </a:outerShdw>
                </a:effectLst>
                <a:latin typeface="HGSｺﾞｼｯｸE" panose="020B0900000000000000" pitchFamily="50" charset="-128"/>
                <a:ea typeface="HGSｺﾞｼｯｸE" panose="020B0900000000000000" pitchFamily="50" charset="-128"/>
              </a:rPr>
              <a:t>自助意識の現状</a:t>
            </a:r>
          </a:p>
        </p:txBody>
      </p:sp>
      <p:sp>
        <p:nvSpPr>
          <p:cNvPr id="4" name="スライド番号プレースホルダー 3">
            <a:extLst>
              <a:ext uri="{FF2B5EF4-FFF2-40B4-BE49-F238E27FC236}">
                <a16:creationId xmlns:a16="http://schemas.microsoft.com/office/drawing/2014/main" id="{82088444-4A2C-4F10-9501-0DDC191B5C81}"/>
              </a:ext>
            </a:extLst>
          </p:cNvPr>
          <p:cNvSpPr>
            <a:spLocks noGrp="1"/>
          </p:cNvSpPr>
          <p:nvPr>
            <p:ph type="sldNum" sz="quarter" idx="12"/>
          </p:nvPr>
        </p:nvSpPr>
        <p:spPr/>
        <p:txBody>
          <a:bodyPr/>
          <a:lstStyle/>
          <a:p>
            <a:r>
              <a:rPr kumimoji="1" lang="en-US" altLang="ja-JP" sz="1400" dirty="0"/>
              <a:t>28</a:t>
            </a:r>
            <a:endParaRPr kumimoji="1" lang="ja-JP" altLang="en-US" sz="1400" dirty="0"/>
          </a:p>
        </p:txBody>
      </p:sp>
      <p:sp>
        <p:nvSpPr>
          <p:cNvPr id="14" name="正方形/長方形 13">
            <a:extLst>
              <a:ext uri="{FF2B5EF4-FFF2-40B4-BE49-F238E27FC236}">
                <a16:creationId xmlns:a16="http://schemas.microsoft.com/office/drawing/2014/main" id="{D51F8F0C-F307-44E9-AAAF-90006FADC56F}"/>
              </a:ext>
            </a:extLst>
          </p:cNvPr>
          <p:cNvSpPr/>
          <p:nvPr/>
        </p:nvSpPr>
        <p:spPr>
          <a:xfrm>
            <a:off x="3877892" y="1994493"/>
            <a:ext cx="4330032" cy="369332"/>
          </a:xfrm>
          <a:prstGeom prst="rect">
            <a:avLst/>
          </a:prstGeom>
        </p:spPr>
        <p:txBody>
          <a:bodyPr wrap="none">
            <a:spAutoFit/>
          </a:bodyPr>
          <a:lstStyle/>
          <a:p>
            <a:r>
              <a:rPr lang="ja-JP" altLang="en-US">
                <a:solidFill>
                  <a:schemeClr val="tx1">
                    <a:lumMod val="75000"/>
                    <a:lumOff val="25000"/>
                  </a:schemeClr>
                </a:solidFill>
                <a:latin typeface="HGPｺﾞｼｯｸE" panose="020B0900000000000000" pitchFamily="50" charset="-128"/>
                <a:ea typeface="HGPｺﾞｼｯｸE" panose="020B0900000000000000" pitchFamily="50" charset="-128"/>
              </a:rPr>
              <a:t>各家庭が大地震に備えて、行っている対策</a:t>
            </a:r>
          </a:p>
        </p:txBody>
      </p:sp>
      <p:sp>
        <p:nvSpPr>
          <p:cNvPr id="18" name="テキスト ボックス 17">
            <a:extLst>
              <a:ext uri="{FF2B5EF4-FFF2-40B4-BE49-F238E27FC236}">
                <a16:creationId xmlns:a16="http://schemas.microsoft.com/office/drawing/2014/main" id="{EBC180F6-3419-4BEC-8E08-8D94191193AA}"/>
              </a:ext>
            </a:extLst>
          </p:cNvPr>
          <p:cNvSpPr txBox="1"/>
          <p:nvPr/>
        </p:nvSpPr>
        <p:spPr>
          <a:xfrm>
            <a:off x="1524001" y="6552634"/>
            <a:ext cx="3198311" cy="261610"/>
          </a:xfrm>
          <a:prstGeom prst="rect">
            <a:avLst/>
          </a:prstGeom>
          <a:noFill/>
        </p:spPr>
        <p:txBody>
          <a:bodyPr wrap="none" rtlCol="0">
            <a:spAutoFit/>
          </a:bodyPr>
          <a:lstStyle/>
          <a:p>
            <a:r>
              <a:rPr lang="ja-JP" altLang="en-US" sz="1100" dirty="0">
                <a:solidFill>
                  <a:schemeClr val="tx1">
                    <a:lumMod val="75000"/>
                    <a:lumOff val="25000"/>
                  </a:schemeClr>
                </a:solidFill>
                <a:latin typeface="HGPｺﾞｼｯｸE" panose="020B0900000000000000" pitchFamily="50" charset="-128"/>
                <a:ea typeface="HGPｺﾞｼｯｸE" panose="020B0900000000000000" pitchFamily="50" charset="-128"/>
              </a:rPr>
              <a:t>参考：内閣府「平成</a:t>
            </a:r>
            <a:r>
              <a:rPr lang="en-US" altLang="ja-JP" sz="1100" dirty="0">
                <a:solidFill>
                  <a:schemeClr val="tx1">
                    <a:lumMod val="75000"/>
                    <a:lumOff val="25000"/>
                  </a:schemeClr>
                </a:solidFill>
                <a:latin typeface="HGPｺﾞｼｯｸE" panose="020B0900000000000000" pitchFamily="50" charset="-128"/>
                <a:ea typeface="HGPｺﾞｼｯｸE" panose="020B0900000000000000" pitchFamily="50" charset="-128"/>
              </a:rPr>
              <a:t>29</a:t>
            </a:r>
            <a:r>
              <a:rPr lang="ja-JP" altLang="en-US" sz="1100" dirty="0">
                <a:solidFill>
                  <a:schemeClr val="tx1">
                    <a:lumMod val="75000"/>
                    <a:lumOff val="25000"/>
                  </a:schemeClr>
                </a:solidFill>
                <a:latin typeface="HGPｺﾞｼｯｸE" panose="020B0900000000000000" pitchFamily="50" charset="-128"/>
                <a:ea typeface="HGPｺﾞｼｯｸE" panose="020B0900000000000000" pitchFamily="50" charset="-128"/>
              </a:rPr>
              <a:t>年度防災に関する世論調査」</a:t>
            </a:r>
          </a:p>
        </p:txBody>
      </p:sp>
      <p:sp>
        <p:nvSpPr>
          <p:cNvPr id="8" name="正方形/長方形 7">
            <a:extLst>
              <a:ext uri="{FF2B5EF4-FFF2-40B4-BE49-F238E27FC236}">
                <a16:creationId xmlns:a16="http://schemas.microsoft.com/office/drawing/2014/main" id="{FB510E19-83A6-4A42-B24A-47D316EAF045}"/>
              </a:ext>
            </a:extLst>
          </p:cNvPr>
          <p:cNvSpPr/>
          <p:nvPr/>
        </p:nvSpPr>
        <p:spPr>
          <a:xfrm>
            <a:off x="1786800" y="803368"/>
            <a:ext cx="8618400" cy="717623"/>
          </a:xfrm>
          <a:prstGeom prst="rect">
            <a:avLst/>
          </a:prstGeom>
          <a:noFill/>
          <a:ln w="28575">
            <a:solidFill>
              <a:srgbClr val="35A16B"/>
            </a:solidFill>
          </a:ln>
        </p:spPr>
        <p:style>
          <a:lnRef idx="2">
            <a:schemeClr val="accent1">
              <a:shade val="50000"/>
            </a:schemeClr>
          </a:lnRef>
          <a:fillRef idx="1">
            <a:schemeClr val="accent1"/>
          </a:fillRef>
          <a:effectRef idx="0">
            <a:schemeClr val="accent1"/>
          </a:effectRef>
          <a:fontRef idx="minor">
            <a:schemeClr val="lt1"/>
          </a:fontRef>
        </p:style>
        <p:txBody>
          <a:bodyPr lIns="144000" tIns="72000" rIns="72000" bIns="72000" rtlCol="0" anchor="ctr"/>
          <a:lstStyle/>
          <a:p>
            <a:r>
              <a:rPr lang="ja-JP" altLang="en-US" sz="2800" dirty="0">
                <a:solidFill>
                  <a:srgbClr val="404040"/>
                </a:solidFill>
                <a:latin typeface="HGPｺﾞｼｯｸE" panose="020B0900000000000000" pitchFamily="50" charset="-128"/>
                <a:ea typeface="HGPｺﾞｼｯｸE" panose="020B0900000000000000" pitchFamily="50" charset="-128"/>
              </a:rPr>
              <a:t>近年、自助の意識は高まってきているが、まだ不十分</a:t>
            </a:r>
          </a:p>
        </p:txBody>
      </p:sp>
      <p:sp>
        <p:nvSpPr>
          <p:cNvPr id="10" name="正方形/長方形 9">
            <a:extLst>
              <a:ext uri="{FF2B5EF4-FFF2-40B4-BE49-F238E27FC236}">
                <a16:creationId xmlns:a16="http://schemas.microsoft.com/office/drawing/2014/main" id="{0FCD9787-780F-4A3F-BEA1-90B8FFEEB772}"/>
              </a:ext>
            </a:extLst>
          </p:cNvPr>
          <p:cNvSpPr/>
          <p:nvPr/>
        </p:nvSpPr>
        <p:spPr>
          <a:xfrm>
            <a:off x="7460120" y="5007554"/>
            <a:ext cx="744114" cy="369332"/>
          </a:xfrm>
          <a:prstGeom prst="rect">
            <a:avLst/>
          </a:prstGeom>
        </p:spPr>
        <p:txBody>
          <a:bodyPr wrap="none">
            <a:spAutoFit/>
          </a:bodyPr>
          <a:lstStyle/>
          <a:p>
            <a:r>
              <a:rPr lang="en-US" altLang="ja-JP" b="1">
                <a:solidFill>
                  <a:srgbClr val="FF2800"/>
                </a:solidFill>
                <a:latin typeface="HGPｺﾞｼｯｸE" panose="020B0900000000000000" pitchFamily="50" charset="-128"/>
                <a:ea typeface="HGPｺﾞｼｯｸE" panose="020B0900000000000000" pitchFamily="50" charset="-128"/>
              </a:rPr>
              <a:t>45.7%</a:t>
            </a:r>
            <a:endParaRPr lang="ja-JP" altLang="en-US" b="1">
              <a:solidFill>
                <a:srgbClr val="FF2800"/>
              </a:solidFill>
              <a:latin typeface="HGPｺﾞｼｯｸE" panose="020B0900000000000000" pitchFamily="50" charset="-128"/>
              <a:ea typeface="HGPｺﾞｼｯｸE" panose="020B0900000000000000" pitchFamily="50" charset="-128"/>
            </a:endParaRPr>
          </a:p>
        </p:txBody>
      </p:sp>
      <p:sp>
        <p:nvSpPr>
          <p:cNvPr id="11" name="正方形/長方形 10">
            <a:extLst>
              <a:ext uri="{FF2B5EF4-FFF2-40B4-BE49-F238E27FC236}">
                <a16:creationId xmlns:a16="http://schemas.microsoft.com/office/drawing/2014/main" id="{985539D4-45A5-4AAE-8D88-40892DC0EBC2}"/>
              </a:ext>
            </a:extLst>
          </p:cNvPr>
          <p:cNvSpPr/>
          <p:nvPr/>
        </p:nvSpPr>
        <p:spPr>
          <a:xfrm>
            <a:off x="7129497" y="3941645"/>
            <a:ext cx="744114" cy="369332"/>
          </a:xfrm>
          <a:prstGeom prst="rect">
            <a:avLst/>
          </a:prstGeom>
        </p:spPr>
        <p:txBody>
          <a:bodyPr wrap="none">
            <a:spAutoFit/>
          </a:bodyPr>
          <a:lstStyle/>
          <a:p>
            <a:r>
              <a:rPr lang="en-US" altLang="ja-JP" b="1">
                <a:solidFill>
                  <a:srgbClr val="FF2800"/>
                </a:solidFill>
                <a:latin typeface="HGPｺﾞｼｯｸE" panose="020B0900000000000000" pitchFamily="50" charset="-128"/>
                <a:ea typeface="HGPｺﾞｼｯｸE" panose="020B0900000000000000" pitchFamily="50" charset="-128"/>
              </a:rPr>
              <a:t>40.6%</a:t>
            </a:r>
            <a:endParaRPr lang="ja-JP" altLang="en-US" b="1">
              <a:solidFill>
                <a:srgbClr val="FF2800"/>
              </a:solidFill>
              <a:latin typeface="HGPｺﾞｼｯｸE" panose="020B0900000000000000" pitchFamily="50" charset="-128"/>
              <a:ea typeface="HGPｺﾞｼｯｸE" panose="020B0900000000000000" pitchFamily="50" charset="-128"/>
            </a:endParaRPr>
          </a:p>
        </p:txBody>
      </p:sp>
      <p:sp>
        <p:nvSpPr>
          <p:cNvPr id="12" name="正方形/長方形 11">
            <a:extLst>
              <a:ext uri="{FF2B5EF4-FFF2-40B4-BE49-F238E27FC236}">
                <a16:creationId xmlns:a16="http://schemas.microsoft.com/office/drawing/2014/main" id="{811DD910-042D-4D44-AC82-10E4E7D8463B}"/>
              </a:ext>
            </a:extLst>
          </p:cNvPr>
          <p:cNvSpPr/>
          <p:nvPr/>
        </p:nvSpPr>
        <p:spPr>
          <a:xfrm>
            <a:off x="6042908" y="2926589"/>
            <a:ext cx="744114" cy="369332"/>
          </a:xfrm>
          <a:prstGeom prst="rect">
            <a:avLst/>
          </a:prstGeom>
        </p:spPr>
        <p:txBody>
          <a:bodyPr wrap="none">
            <a:spAutoFit/>
          </a:bodyPr>
          <a:lstStyle/>
          <a:p>
            <a:r>
              <a:rPr lang="en-US" altLang="ja-JP" b="1" dirty="0">
                <a:solidFill>
                  <a:srgbClr val="FF2800"/>
                </a:solidFill>
                <a:latin typeface="HGPｺﾞｼｯｸE" panose="020B0900000000000000" pitchFamily="50" charset="-128"/>
                <a:ea typeface="HGPｺﾞｼｯｸE" panose="020B0900000000000000" pitchFamily="50" charset="-128"/>
              </a:rPr>
              <a:t>15.2%</a:t>
            </a:r>
            <a:endParaRPr lang="ja-JP" altLang="en-US" b="1" dirty="0">
              <a:solidFill>
                <a:srgbClr val="FF2800"/>
              </a:solidFill>
              <a:latin typeface="HGPｺﾞｼｯｸE" panose="020B0900000000000000" pitchFamily="50" charset="-128"/>
              <a:ea typeface="HGPｺﾞｼｯｸE" panose="020B0900000000000000" pitchFamily="50" charset="-128"/>
            </a:endParaRPr>
          </a:p>
        </p:txBody>
      </p:sp>
      <p:sp>
        <p:nvSpPr>
          <p:cNvPr id="13" name="正方形/長方形 12">
            <a:extLst>
              <a:ext uri="{FF2B5EF4-FFF2-40B4-BE49-F238E27FC236}">
                <a16:creationId xmlns:a16="http://schemas.microsoft.com/office/drawing/2014/main" id="{39E4B16E-4D9D-40D6-9B4E-7AD6AC4E1B90}"/>
              </a:ext>
            </a:extLst>
          </p:cNvPr>
          <p:cNvSpPr/>
          <p:nvPr/>
        </p:nvSpPr>
        <p:spPr>
          <a:xfrm>
            <a:off x="2037363" y="4839794"/>
            <a:ext cx="3038011" cy="646331"/>
          </a:xfrm>
          <a:prstGeom prst="rect">
            <a:avLst/>
          </a:prstGeom>
        </p:spPr>
        <p:txBody>
          <a:bodyPr wrap="none">
            <a:spAutoFit/>
          </a:bodyPr>
          <a:lstStyle/>
          <a:p>
            <a:r>
              <a:rPr lang="ja-JP" altLang="en-US">
                <a:solidFill>
                  <a:schemeClr val="tx1">
                    <a:lumMod val="75000"/>
                    <a:lumOff val="25000"/>
                  </a:schemeClr>
                </a:solidFill>
                <a:latin typeface="HGPｺﾞｼｯｸE" panose="020B0900000000000000" pitchFamily="50" charset="-128"/>
                <a:ea typeface="HGPｺﾞｼｯｸE" panose="020B0900000000000000" pitchFamily="50" charset="-128"/>
              </a:rPr>
              <a:t>食料や飲料水、日用品などを</a:t>
            </a:r>
            <a:endParaRPr lang="en-US" altLang="ja-JP">
              <a:solidFill>
                <a:schemeClr val="tx1">
                  <a:lumMod val="75000"/>
                  <a:lumOff val="25000"/>
                </a:schemeClr>
              </a:solidFill>
              <a:latin typeface="HGPｺﾞｼｯｸE" panose="020B0900000000000000" pitchFamily="50" charset="-128"/>
              <a:ea typeface="HGPｺﾞｼｯｸE" panose="020B0900000000000000" pitchFamily="50" charset="-128"/>
            </a:endParaRPr>
          </a:p>
          <a:p>
            <a:r>
              <a:rPr lang="ja-JP" altLang="en-US">
                <a:solidFill>
                  <a:schemeClr val="tx1">
                    <a:lumMod val="75000"/>
                    <a:lumOff val="25000"/>
                  </a:schemeClr>
                </a:solidFill>
                <a:latin typeface="HGPｺﾞｼｯｸE" panose="020B0900000000000000" pitchFamily="50" charset="-128"/>
                <a:ea typeface="HGPｺﾞｼｯｸE" panose="020B0900000000000000" pitchFamily="50" charset="-128"/>
              </a:rPr>
              <a:t>準備している</a:t>
            </a:r>
          </a:p>
        </p:txBody>
      </p:sp>
      <p:sp>
        <p:nvSpPr>
          <p:cNvPr id="15" name="正方形/長方形 14">
            <a:extLst>
              <a:ext uri="{FF2B5EF4-FFF2-40B4-BE49-F238E27FC236}">
                <a16:creationId xmlns:a16="http://schemas.microsoft.com/office/drawing/2014/main" id="{97A40572-A1D0-44AD-A70C-C3F8C6785D10}"/>
              </a:ext>
            </a:extLst>
          </p:cNvPr>
          <p:cNvSpPr/>
          <p:nvPr/>
        </p:nvSpPr>
        <p:spPr>
          <a:xfrm>
            <a:off x="2047094" y="3848795"/>
            <a:ext cx="3214341" cy="646331"/>
          </a:xfrm>
          <a:prstGeom prst="rect">
            <a:avLst/>
          </a:prstGeom>
        </p:spPr>
        <p:txBody>
          <a:bodyPr wrap="none">
            <a:spAutoFit/>
          </a:bodyPr>
          <a:lstStyle/>
          <a:p>
            <a:r>
              <a:rPr lang="ja-JP" altLang="en-US">
                <a:solidFill>
                  <a:schemeClr val="tx1">
                    <a:lumMod val="75000"/>
                    <a:lumOff val="25000"/>
                  </a:schemeClr>
                </a:solidFill>
                <a:latin typeface="HGPｺﾞｼｯｸE" panose="020B0900000000000000" pitchFamily="50" charset="-128"/>
                <a:ea typeface="HGPｺﾞｼｯｸE" panose="020B0900000000000000" pitchFamily="50" charset="-128"/>
              </a:rPr>
              <a:t>家具・家電などを固定し、転倒・</a:t>
            </a:r>
            <a:endParaRPr lang="en-US" altLang="ja-JP">
              <a:solidFill>
                <a:schemeClr val="tx1">
                  <a:lumMod val="75000"/>
                  <a:lumOff val="25000"/>
                </a:schemeClr>
              </a:solidFill>
              <a:latin typeface="HGPｺﾞｼｯｸE" panose="020B0900000000000000" pitchFamily="50" charset="-128"/>
              <a:ea typeface="HGPｺﾞｼｯｸE" panose="020B0900000000000000" pitchFamily="50" charset="-128"/>
            </a:endParaRPr>
          </a:p>
          <a:p>
            <a:r>
              <a:rPr lang="ja-JP" altLang="en-US">
                <a:solidFill>
                  <a:schemeClr val="tx1">
                    <a:lumMod val="75000"/>
                    <a:lumOff val="25000"/>
                  </a:schemeClr>
                </a:solidFill>
                <a:latin typeface="HGPｺﾞｼｯｸE" panose="020B0900000000000000" pitchFamily="50" charset="-128"/>
                <a:ea typeface="HGPｺﾞｼｯｸE" panose="020B0900000000000000" pitchFamily="50" charset="-128"/>
              </a:rPr>
              <a:t>落下・移動を防止している</a:t>
            </a:r>
          </a:p>
        </p:txBody>
      </p:sp>
      <p:sp>
        <p:nvSpPr>
          <p:cNvPr id="16" name="正方形/長方形 15">
            <a:extLst>
              <a:ext uri="{FF2B5EF4-FFF2-40B4-BE49-F238E27FC236}">
                <a16:creationId xmlns:a16="http://schemas.microsoft.com/office/drawing/2014/main" id="{2AA2AB94-122A-401E-8CB5-A2B5D79E4160}"/>
              </a:ext>
            </a:extLst>
          </p:cNvPr>
          <p:cNvSpPr/>
          <p:nvPr/>
        </p:nvSpPr>
        <p:spPr>
          <a:xfrm>
            <a:off x="1999596" y="2788090"/>
            <a:ext cx="3211135" cy="646331"/>
          </a:xfrm>
          <a:prstGeom prst="rect">
            <a:avLst/>
          </a:prstGeom>
        </p:spPr>
        <p:txBody>
          <a:bodyPr wrap="none">
            <a:spAutoFit/>
          </a:bodyPr>
          <a:lstStyle/>
          <a:p>
            <a:r>
              <a:rPr lang="ja-JP" altLang="en-US">
                <a:solidFill>
                  <a:schemeClr val="tx1">
                    <a:lumMod val="75000"/>
                    <a:lumOff val="25000"/>
                  </a:schemeClr>
                </a:solidFill>
                <a:latin typeface="HGPｺﾞｼｯｸE" panose="020B0900000000000000" pitchFamily="50" charset="-128"/>
                <a:ea typeface="HGPｺﾞｼｯｸE" panose="020B0900000000000000" pitchFamily="50" charset="-128"/>
              </a:rPr>
              <a:t>非常持ち出し用衣類、毛布など</a:t>
            </a:r>
            <a:endParaRPr lang="en-US" altLang="ja-JP">
              <a:solidFill>
                <a:schemeClr val="tx1">
                  <a:lumMod val="75000"/>
                  <a:lumOff val="25000"/>
                </a:schemeClr>
              </a:solidFill>
              <a:latin typeface="HGPｺﾞｼｯｸE" panose="020B0900000000000000" pitchFamily="50" charset="-128"/>
              <a:ea typeface="HGPｺﾞｼｯｸE" panose="020B0900000000000000" pitchFamily="50" charset="-128"/>
            </a:endParaRPr>
          </a:p>
          <a:p>
            <a:r>
              <a:rPr lang="ja-JP" altLang="en-US">
                <a:solidFill>
                  <a:schemeClr val="tx1">
                    <a:lumMod val="75000"/>
                    <a:lumOff val="25000"/>
                  </a:schemeClr>
                </a:solidFill>
                <a:latin typeface="HGPｺﾞｼｯｸE" panose="020B0900000000000000" pitchFamily="50" charset="-128"/>
                <a:ea typeface="HGPｺﾞｼｯｸE" panose="020B0900000000000000" pitchFamily="50" charset="-128"/>
              </a:rPr>
              <a:t>を準備している</a:t>
            </a:r>
          </a:p>
        </p:txBody>
      </p:sp>
      <p:sp>
        <p:nvSpPr>
          <p:cNvPr id="3" name="楕円 2">
            <a:extLst>
              <a:ext uri="{FF2B5EF4-FFF2-40B4-BE49-F238E27FC236}">
                <a16:creationId xmlns:a16="http://schemas.microsoft.com/office/drawing/2014/main" id="{2D69A70A-3912-4850-9F20-71395728B357}"/>
              </a:ext>
            </a:extLst>
          </p:cNvPr>
          <p:cNvSpPr/>
          <p:nvPr/>
        </p:nvSpPr>
        <p:spPr>
          <a:xfrm>
            <a:off x="7801334" y="2677332"/>
            <a:ext cx="1707502" cy="1567543"/>
          </a:xfrm>
          <a:prstGeom prst="ellipse">
            <a:avLst/>
          </a:prstGeom>
          <a:solidFill>
            <a:schemeClr val="bg1"/>
          </a:solid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17" name="テキスト ボックス 16">
            <a:extLst>
              <a:ext uri="{FF2B5EF4-FFF2-40B4-BE49-F238E27FC236}">
                <a16:creationId xmlns:a16="http://schemas.microsoft.com/office/drawing/2014/main" id="{23D37024-A651-4C04-BBE7-16588BA1A105}"/>
              </a:ext>
            </a:extLst>
          </p:cNvPr>
          <p:cNvSpPr txBox="1"/>
          <p:nvPr/>
        </p:nvSpPr>
        <p:spPr>
          <a:xfrm>
            <a:off x="7827001" y="3045604"/>
            <a:ext cx="1707502" cy="830997"/>
          </a:xfrm>
          <a:prstGeom prst="rect">
            <a:avLst/>
          </a:prstGeom>
          <a:noFill/>
        </p:spPr>
        <p:txBody>
          <a:bodyPr wrap="square" rtlCol="0">
            <a:spAutoFit/>
          </a:bodyPr>
          <a:lstStyle/>
          <a:p>
            <a:pPr algn="ctr"/>
            <a:r>
              <a:rPr lang="ja-JP" altLang="en-US" sz="2400" dirty="0">
                <a:solidFill>
                  <a:srgbClr val="FF2800"/>
                </a:solidFill>
                <a:latin typeface="HGPｺﾞｼｯｸE" panose="020B0900000000000000" pitchFamily="50" charset="-128"/>
                <a:ea typeface="HGPｺﾞｼｯｸE" panose="020B0900000000000000" pitchFamily="50" charset="-128"/>
              </a:rPr>
              <a:t>半数以上</a:t>
            </a:r>
            <a:r>
              <a:rPr lang="ja-JP" altLang="en-US" sz="2400" dirty="0">
                <a:solidFill>
                  <a:srgbClr val="404040"/>
                </a:solidFill>
                <a:latin typeface="HGPｺﾞｼｯｸE" panose="020B0900000000000000" pitchFamily="50" charset="-128"/>
                <a:ea typeface="HGPｺﾞｼｯｸE" panose="020B0900000000000000" pitchFamily="50" charset="-128"/>
              </a:rPr>
              <a:t>は</a:t>
            </a:r>
            <a:endParaRPr lang="en-US" altLang="ja-JP" sz="2400" dirty="0">
              <a:solidFill>
                <a:srgbClr val="404040"/>
              </a:solidFill>
              <a:latin typeface="HGPｺﾞｼｯｸE" panose="020B0900000000000000" pitchFamily="50" charset="-128"/>
              <a:ea typeface="HGPｺﾞｼｯｸE" panose="020B0900000000000000" pitchFamily="50" charset="-128"/>
            </a:endParaRPr>
          </a:p>
          <a:p>
            <a:pPr algn="ctr"/>
            <a:r>
              <a:rPr lang="ja-JP" altLang="en-US" sz="2400" dirty="0">
                <a:solidFill>
                  <a:schemeClr val="tx1">
                    <a:lumMod val="75000"/>
                    <a:lumOff val="25000"/>
                  </a:schemeClr>
                </a:solidFill>
                <a:latin typeface="HGPｺﾞｼｯｸE" panose="020B0900000000000000" pitchFamily="50" charset="-128"/>
                <a:ea typeface="HGPｺﾞｼｯｸE" panose="020B0900000000000000" pitchFamily="50" charset="-128"/>
              </a:rPr>
              <a:t>備えてない</a:t>
            </a:r>
          </a:p>
        </p:txBody>
      </p:sp>
      <p:sp>
        <p:nvSpPr>
          <p:cNvPr id="19" name="四角形: 角を丸くする 18">
            <a:extLst>
              <a:ext uri="{FF2B5EF4-FFF2-40B4-BE49-F238E27FC236}">
                <a16:creationId xmlns:a16="http://schemas.microsoft.com/office/drawing/2014/main" id="{10DC5C4B-10E7-440E-9223-A02972E09ADB}"/>
              </a:ext>
            </a:extLst>
          </p:cNvPr>
          <p:cNvSpPr/>
          <p:nvPr/>
        </p:nvSpPr>
        <p:spPr>
          <a:xfrm>
            <a:off x="1766829" y="1695723"/>
            <a:ext cx="8651298" cy="4820678"/>
          </a:xfrm>
          <a:prstGeom prst="roundRect">
            <a:avLst>
              <a:gd name="adj" fmla="val 0"/>
            </a:avLst>
          </a:prstGeom>
          <a:noFill/>
          <a:ln w="5715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38205306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B0A25D-76F0-4293-BF41-AA86F1928120}"/>
              </a:ext>
            </a:extLst>
          </p:cNvPr>
          <p:cNvSpPr>
            <a:spLocks noGrp="1"/>
          </p:cNvSpPr>
          <p:nvPr>
            <p:ph type="title"/>
          </p:nvPr>
        </p:nvSpPr>
        <p:spPr>
          <a:xfrm>
            <a:off x="0" y="-2697"/>
            <a:ext cx="12192000" cy="650083"/>
          </a:xfrm>
          <a:solidFill>
            <a:srgbClr val="00B050"/>
          </a:solidFill>
        </p:spPr>
        <p:txBody>
          <a:bodyPr>
            <a:normAutofit/>
          </a:bodyPr>
          <a:lstStyle/>
          <a:p>
            <a:r>
              <a:rPr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自助・共助の重要性</a:t>
            </a:r>
            <a:endParaRPr kumimoji="1"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endParaRPr>
          </a:p>
        </p:txBody>
      </p:sp>
      <p:sp>
        <p:nvSpPr>
          <p:cNvPr id="4" name="スライド番号プレースホルダー 3">
            <a:extLst>
              <a:ext uri="{FF2B5EF4-FFF2-40B4-BE49-F238E27FC236}">
                <a16:creationId xmlns:a16="http://schemas.microsoft.com/office/drawing/2014/main" id="{C44275D4-CFA6-458C-94D8-618F669E47FD}"/>
              </a:ext>
            </a:extLst>
          </p:cNvPr>
          <p:cNvSpPr>
            <a:spLocks noGrp="1"/>
          </p:cNvSpPr>
          <p:nvPr>
            <p:ph type="sldNum" sz="quarter" idx="12"/>
          </p:nvPr>
        </p:nvSpPr>
        <p:spPr/>
        <p:txBody>
          <a:bodyPr/>
          <a:lstStyle/>
          <a:p>
            <a:r>
              <a:rPr kumimoji="1" lang="en-US" altLang="ja-JP" sz="1400" dirty="0"/>
              <a:t>29</a:t>
            </a:r>
            <a:endParaRPr kumimoji="1" lang="ja-JP" altLang="en-US" sz="1400" dirty="0"/>
          </a:p>
        </p:txBody>
      </p:sp>
      <p:sp>
        <p:nvSpPr>
          <p:cNvPr id="16" name="角丸四角形 22">
            <a:extLst>
              <a:ext uri="{FF2B5EF4-FFF2-40B4-BE49-F238E27FC236}">
                <a16:creationId xmlns:a16="http://schemas.microsoft.com/office/drawing/2014/main" id="{831C0E7F-C4A0-4AC6-9EFD-5C8757BBDA2D}"/>
              </a:ext>
            </a:extLst>
          </p:cNvPr>
          <p:cNvSpPr/>
          <p:nvPr/>
        </p:nvSpPr>
        <p:spPr>
          <a:xfrm>
            <a:off x="2248022" y="4787870"/>
            <a:ext cx="7695956" cy="818723"/>
          </a:xfrm>
          <a:prstGeom prst="roundRect">
            <a:avLst/>
          </a:prstGeom>
          <a:solidFill>
            <a:schemeClr val="accent4">
              <a:lumMod val="60000"/>
              <a:lumOff val="40000"/>
            </a:schemeClr>
          </a:solidFill>
          <a:ln>
            <a:noFill/>
          </a:ln>
        </p:spPr>
        <p:style>
          <a:lnRef idx="2">
            <a:schemeClr val="dk1"/>
          </a:lnRef>
          <a:fillRef idx="1">
            <a:schemeClr val="lt1"/>
          </a:fillRef>
          <a:effectRef idx="0">
            <a:schemeClr val="dk1"/>
          </a:effectRef>
          <a:fontRef idx="minor">
            <a:schemeClr val="dk1"/>
          </a:fontRef>
        </p:style>
        <p:txBody>
          <a:bodyPr anchor="ctr"/>
          <a:lstStyle/>
          <a:p>
            <a:pPr marL="273050" indent="-273050" algn="ctr">
              <a:defRPr/>
            </a:pPr>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災害時（特に直後）は、「公助」の活動には限界がある</a:t>
            </a:r>
            <a:endPar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273050" indent="-273050" algn="just">
              <a:lnSpc>
                <a:spcPts val="2600"/>
              </a:lnSpc>
              <a:defRPr/>
            </a:pPr>
            <a:r>
              <a:rPr lang="ja-JP" altLang="en-US">
                <a:solidFill>
                  <a:schemeClr val="tx1">
                    <a:lumMod val="75000"/>
                    <a:lumOff val="25000"/>
                  </a:schemeClr>
                </a:solidFill>
                <a:latin typeface="HG丸ｺﾞｼｯｸM-PRO" panose="020F0600000000000000" pitchFamily="50" charset="-128"/>
                <a:ea typeface="HG丸ｺﾞｼｯｸM-PRO" panose="020F0600000000000000" pitchFamily="50" charset="-128"/>
              </a:rPr>
              <a:t>　　　　</a:t>
            </a:r>
            <a:r>
              <a:rPr lang="ja-JP" altLang="en-US">
                <a:solidFill>
                  <a:schemeClr val="tx1">
                    <a:lumMod val="75000"/>
                    <a:lumOff val="25000"/>
                  </a:schemeClr>
                </a:solidFill>
                <a:latin typeface="HGPｺﾞｼｯｸE" panose="020B0900000000000000" pitchFamily="50" charset="-128"/>
                <a:ea typeface="HGPｺﾞｼｯｸE" panose="020B0900000000000000" pitchFamily="50" charset="-128"/>
              </a:rPr>
              <a:t>✓道路の寸断等で地域が孤立　　✓行政等も自身が被災</a:t>
            </a:r>
            <a:endParaRPr lang="en-US" altLang="ja-JP">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30" name="正方形/長方形 29">
            <a:extLst>
              <a:ext uri="{FF2B5EF4-FFF2-40B4-BE49-F238E27FC236}">
                <a16:creationId xmlns:a16="http://schemas.microsoft.com/office/drawing/2014/main" id="{B2861D21-59BF-424E-A5F4-BD23FD8B5B78}"/>
              </a:ext>
            </a:extLst>
          </p:cNvPr>
          <p:cNvSpPr/>
          <p:nvPr/>
        </p:nvSpPr>
        <p:spPr>
          <a:xfrm>
            <a:off x="1850021" y="6213773"/>
            <a:ext cx="8491958" cy="492443"/>
          </a:xfrm>
          <a:prstGeom prst="rect">
            <a:avLst/>
          </a:prstGeom>
          <a:solidFill>
            <a:srgbClr val="FF2800"/>
          </a:solidFill>
          <a:ln>
            <a:noFill/>
          </a:ln>
        </p:spPr>
        <p:style>
          <a:lnRef idx="2">
            <a:schemeClr val="dk1"/>
          </a:lnRef>
          <a:fillRef idx="1">
            <a:schemeClr val="lt1"/>
          </a:fillRef>
          <a:effectRef idx="0">
            <a:schemeClr val="dk1"/>
          </a:effectRef>
          <a:fontRef idx="minor">
            <a:schemeClr val="dk1"/>
          </a:fontRef>
        </p:style>
        <p:txBody>
          <a:bodyPr wrap="square">
            <a:spAutoFit/>
          </a:bodyPr>
          <a:lstStyle/>
          <a:p>
            <a:pPr algn="ctr">
              <a:defRPr/>
            </a:pPr>
            <a:r>
              <a:rPr lang="ja-JP" altLang="en-US" sz="2600" dirty="0">
                <a:ln w="19050">
                  <a:noFill/>
                </a:ln>
                <a:solidFill>
                  <a:schemeClr val="bg1"/>
                </a:solidFill>
                <a:latin typeface="HGPｺﾞｼｯｸE" panose="020B0900000000000000" pitchFamily="50" charset="-128"/>
                <a:ea typeface="HGPｺﾞｼｯｸE" panose="020B0900000000000000" pitchFamily="50" charset="-128"/>
              </a:rPr>
              <a:t>「自助」と「共助」の防災活動が重要</a:t>
            </a:r>
            <a:endParaRPr lang="en-US" altLang="ja-JP" sz="2600" dirty="0">
              <a:ln w="19050">
                <a:noFill/>
              </a:ln>
              <a:solidFill>
                <a:schemeClr val="bg1"/>
              </a:solidFill>
              <a:latin typeface="HGPｺﾞｼｯｸE" panose="020B0900000000000000" pitchFamily="50" charset="-128"/>
              <a:ea typeface="HGPｺﾞｼｯｸE" panose="020B0900000000000000" pitchFamily="50" charset="-128"/>
            </a:endParaRPr>
          </a:p>
        </p:txBody>
      </p:sp>
      <p:sp>
        <p:nvSpPr>
          <p:cNvPr id="31" name="下矢印 26">
            <a:extLst>
              <a:ext uri="{FF2B5EF4-FFF2-40B4-BE49-F238E27FC236}">
                <a16:creationId xmlns:a16="http://schemas.microsoft.com/office/drawing/2014/main" id="{74916908-F5D9-4A28-AB8F-86683913DCD8}"/>
              </a:ext>
            </a:extLst>
          </p:cNvPr>
          <p:cNvSpPr/>
          <p:nvPr/>
        </p:nvSpPr>
        <p:spPr>
          <a:xfrm>
            <a:off x="5601495" y="5740841"/>
            <a:ext cx="989013" cy="365125"/>
          </a:xfrm>
          <a:prstGeom prst="downArrow">
            <a:avLst>
              <a:gd name="adj1" fmla="val 50000"/>
              <a:gd name="adj2" fmla="val 49053"/>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a:p>
        </p:txBody>
      </p:sp>
      <p:pic>
        <p:nvPicPr>
          <p:cNvPr id="32" name="図 31">
            <a:extLst>
              <a:ext uri="{FF2B5EF4-FFF2-40B4-BE49-F238E27FC236}">
                <a16:creationId xmlns:a16="http://schemas.microsoft.com/office/drawing/2014/main" id="{A321282D-947D-4417-B4EB-49FF7B8F2D51}"/>
              </a:ext>
            </a:extLst>
          </p:cNvPr>
          <p:cNvPicPr>
            <a:picLocks noChangeAspect="1"/>
          </p:cNvPicPr>
          <p:nvPr/>
        </p:nvPicPr>
        <p:blipFill rotWithShape="1">
          <a:blip r:embed="rId3"/>
          <a:srcRect l="20892" t="46162" r="17867" b="15561"/>
          <a:stretch/>
        </p:blipFill>
        <p:spPr>
          <a:xfrm>
            <a:off x="1574905" y="845661"/>
            <a:ext cx="9042191" cy="3874651"/>
          </a:xfrm>
          <a:prstGeom prst="rect">
            <a:avLst/>
          </a:prstGeom>
        </p:spPr>
      </p:pic>
      <p:sp>
        <p:nvSpPr>
          <p:cNvPr id="3" name="フローチャート: 結合子 2">
            <a:extLst>
              <a:ext uri="{FF2B5EF4-FFF2-40B4-BE49-F238E27FC236}">
                <a16:creationId xmlns:a16="http://schemas.microsoft.com/office/drawing/2014/main" id="{CE0C782A-10E8-4130-8874-970DF9A701EC}"/>
              </a:ext>
            </a:extLst>
          </p:cNvPr>
          <p:cNvSpPr/>
          <p:nvPr/>
        </p:nvSpPr>
        <p:spPr>
          <a:xfrm>
            <a:off x="3811922" y="981637"/>
            <a:ext cx="1584831" cy="1450359"/>
          </a:xfrm>
          <a:prstGeom prst="flowChartConnector">
            <a:avLst/>
          </a:prstGeom>
          <a:solidFill>
            <a:srgbClr val="52BBCE"/>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a:latin typeface="HGPｺﾞｼｯｸE" panose="020B0900000000000000" pitchFamily="50" charset="-128"/>
                <a:ea typeface="HGPｺﾞｼｯｸE" panose="020B0900000000000000" pitchFamily="50" charset="-128"/>
                <a:cs typeface="Calibri"/>
              </a:rPr>
              <a:t>自助</a:t>
            </a:r>
          </a:p>
        </p:txBody>
      </p:sp>
      <p:sp>
        <p:nvSpPr>
          <p:cNvPr id="9" name="フローチャート: 結合子 8">
            <a:extLst>
              <a:ext uri="{FF2B5EF4-FFF2-40B4-BE49-F238E27FC236}">
                <a16:creationId xmlns:a16="http://schemas.microsoft.com/office/drawing/2014/main" id="{4A2E5E4D-9532-4131-ACF8-4753C8705CA7}"/>
              </a:ext>
            </a:extLst>
          </p:cNvPr>
          <p:cNvSpPr/>
          <p:nvPr/>
        </p:nvSpPr>
        <p:spPr>
          <a:xfrm>
            <a:off x="6530148" y="981636"/>
            <a:ext cx="1584831" cy="1450359"/>
          </a:xfrm>
          <a:prstGeom prst="flowChartConnector">
            <a:avLst/>
          </a:prstGeom>
          <a:solidFill>
            <a:schemeClr val="accent6"/>
          </a:solidFill>
          <a:ln>
            <a:solidFill>
              <a:srgbClr val="35A16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a:latin typeface="HGPｺﾞｼｯｸE" panose="020B0900000000000000" pitchFamily="50" charset="-128"/>
                <a:ea typeface="HGPｺﾞｼｯｸE" panose="020B0900000000000000" pitchFamily="50" charset="-128"/>
                <a:cs typeface="Calibri"/>
              </a:rPr>
              <a:t>共助</a:t>
            </a:r>
          </a:p>
        </p:txBody>
      </p:sp>
      <p:sp>
        <p:nvSpPr>
          <p:cNvPr id="10" name="フローチャート: 結合子 9">
            <a:extLst>
              <a:ext uri="{FF2B5EF4-FFF2-40B4-BE49-F238E27FC236}">
                <a16:creationId xmlns:a16="http://schemas.microsoft.com/office/drawing/2014/main" id="{963E1B50-6232-4132-A3CE-884B7792BB8D}"/>
              </a:ext>
            </a:extLst>
          </p:cNvPr>
          <p:cNvSpPr/>
          <p:nvPr/>
        </p:nvSpPr>
        <p:spPr>
          <a:xfrm>
            <a:off x="5195048" y="3238820"/>
            <a:ext cx="1584831" cy="1476000"/>
          </a:xfrm>
          <a:prstGeom prst="flowChartConnector">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3600" dirty="0">
                <a:solidFill>
                  <a:srgbClr val="404040"/>
                </a:solidFill>
                <a:latin typeface="HGPｺﾞｼｯｸE" panose="020B0900000000000000" pitchFamily="50" charset="-128"/>
                <a:ea typeface="HGPｺﾞｼｯｸE" panose="020B0900000000000000" pitchFamily="50" charset="-128"/>
                <a:cs typeface="Calibri"/>
              </a:rPr>
              <a:t>公助</a:t>
            </a:r>
          </a:p>
        </p:txBody>
      </p:sp>
      <p:sp>
        <p:nvSpPr>
          <p:cNvPr id="5" name="正方形/長方形 4">
            <a:extLst>
              <a:ext uri="{FF2B5EF4-FFF2-40B4-BE49-F238E27FC236}">
                <a16:creationId xmlns:a16="http://schemas.microsoft.com/office/drawing/2014/main" id="{12E00DA8-E3AC-4020-BEAA-601158FF38E2}"/>
              </a:ext>
            </a:extLst>
          </p:cNvPr>
          <p:cNvSpPr/>
          <p:nvPr/>
        </p:nvSpPr>
        <p:spPr>
          <a:xfrm>
            <a:off x="1902430" y="1414426"/>
            <a:ext cx="1817370" cy="605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6" name="テキスト ボックス 5">
            <a:extLst>
              <a:ext uri="{FF2B5EF4-FFF2-40B4-BE49-F238E27FC236}">
                <a16:creationId xmlns:a16="http://schemas.microsoft.com/office/drawing/2014/main" id="{21834155-CA3B-4772-9E06-09D460250617}"/>
              </a:ext>
            </a:extLst>
          </p:cNvPr>
          <p:cNvSpPr txBox="1"/>
          <p:nvPr/>
        </p:nvSpPr>
        <p:spPr>
          <a:xfrm>
            <a:off x="2470616" y="1346869"/>
            <a:ext cx="1210588" cy="584775"/>
          </a:xfrm>
          <a:prstGeom prst="rect">
            <a:avLst/>
          </a:prstGeom>
          <a:noFill/>
        </p:spPr>
        <p:txBody>
          <a:bodyPr wrap="none" rtlCol="0">
            <a:spAutoFit/>
          </a:bodyPr>
          <a:lstStyle/>
          <a:p>
            <a:r>
              <a:rPr lang="ja-JP" altLang="en-US" sz="1600" b="1" dirty="0">
                <a:solidFill>
                  <a:schemeClr val="tx1">
                    <a:lumMod val="75000"/>
                    <a:lumOff val="25000"/>
                  </a:schemeClr>
                </a:solidFill>
              </a:rPr>
              <a:t>自分の身を</a:t>
            </a:r>
            <a:endParaRPr lang="en-US" altLang="ja-JP" sz="1600" b="1" dirty="0">
              <a:solidFill>
                <a:schemeClr val="tx1">
                  <a:lumMod val="75000"/>
                  <a:lumOff val="25000"/>
                </a:schemeClr>
              </a:solidFill>
            </a:endParaRPr>
          </a:p>
          <a:p>
            <a:r>
              <a:rPr lang="ja-JP" altLang="en-US" sz="1600" b="1" dirty="0">
                <a:solidFill>
                  <a:schemeClr val="tx1">
                    <a:lumMod val="75000"/>
                    <a:lumOff val="25000"/>
                  </a:schemeClr>
                </a:solidFill>
              </a:rPr>
              <a:t>自分で守る</a:t>
            </a:r>
          </a:p>
        </p:txBody>
      </p:sp>
      <p:sp>
        <p:nvSpPr>
          <p:cNvPr id="7" name="フッター プレースホルダー 6"/>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3089502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コンテンツ プレースホルダー 4">
            <a:extLst>
              <a:ext uri="{FF2B5EF4-FFF2-40B4-BE49-F238E27FC236}">
                <a16:creationId xmlns:a16="http://schemas.microsoft.com/office/drawing/2014/main" id="{8E7FF5DE-A0C5-4CCD-A23D-31379DF5205C}"/>
              </a:ext>
            </a:extLst>
          </p:cNvPr>
          <p:cNvSpPr txBox="1">
            <a:spLocks/>
          </p:cNvSpPr>
          <p:nvPr/>
        </p:nvSpPr>
        <p:spPr>
          <a:xfrm>
            <a:off x="1933576" y="840978"/>
            <a:ext cx="8343899" cy="5928123"/>
          </a:xfrm>
          <a:prstGeom prst="rect">
            <a:avLst/>
          </a:prstGeom>
          <a:solidFill>
            <a:schemeClr val="accent3">
              <a:lumMod val="20000"/>
              <a:lumOff val="80000"/>
            </a:schemeClr>
          </a:solidFill>
        </p:spPr>
        <p:txBody>
          <a:bodyPr vert="horz" lIns="144000" tIns="144000" rIns="91440" bIns="45720" rtlCol="0">
            <a:normAutofit/>
          </a:bodyPr>
          <a:lstStyle>
            <a:lvl1pPr marL="228600" indent="-228600" algn="l" defTabSz="914400" rtl="0" eaLnBrk="1" latinLnBrk="0" hangingPunct="1">
              <a:lnSpc>
                <a:spcPct val="90000"/>
              </a:lnSpc>
              <a:spcBef>
                <a:spcPts val="1000"/>
              </a:spcBef>
              <a:buFont typeface="Wingdings" panose="05000000000000000000" pitchFamily="2" charset="2"/>
              <a:buChar char="l"/>
              <a:defRPr kumimoji="1" sz="2800" kern="1200">
                <a:solidFill>
                  <a:schemeClr val="tx1"/>
                </a:solidFill>
                <a:latin typeface="HGPｺﾞｼｯｸE" panose="020B0900000000000000" pitchFamily="50" charset="-128"/>
                <a:ea typeface="HGPｺﾞｼｯｸE" panose="020B0900000000000000" pitchFamily="50" charset="-128"/>
                <a:cs typeface="+mn-cs"/>
              </a:defRPr>
            </a:lvl1pPr>
            <a:lvl2pPr marL="685800" indent="-228600" algn="l" defTabSz="914400" rtl="0" eaLnBrk="1" latinLnBrk="0" hangingPunct="1">
              <a:lnSpc>
                <a:spcPct val="120000"/>
              </a:lnSpc>
              <a:spcBef>
                <a:spcPts val="0"/>
              </a:spcBef>
              <a:buFont typeface="Arial" panose="020B0604020202020204" pitchFamily="34" charset="0"/>
              <a:buChar char="•"/>
              <a:defRPr kumimoji="1" sz="2400" kern="1200">
                <a:solidFill>
                  <a:schemeClr val="tx1"/>
                </a:solidFill>
                <a:latin typeface="ＭＳ ゴシック" panose="020B0609070205080204" pitchFamily="49" charset="-128"/>
                <a:ea typeface="ＭＳ ゴシック" panose="020B0609070205080204" pitchFamily="49" charset="-128"/>
                <a:cs typeface="+mn-cs"/>
              </a:defRPr>
            </a:lvl2pPr>
            <a:lvl3pPr marL="1143000" indent="-228600" algn="l" defTabSz="914400" rtl="0" eaLnBrk="1" latinLnBrk="0" hangingPunct="1">
              <a:lnSpc>
                <a:spcPct val="120000"/>
              </a:lnSpc>
              <a:spcBef>
                <a:spcPts val="0"/>
              </a:spcBef>
              <a:buFont typeface="Arial" panose="020B0604020202020204" pitchFamily="34" charset="0"/>
              <a:buChar char="•"/>
              <a:defRPr kumimoji="1" sz="2000" kern="1200">
                <a:solidFill>
                  <a:schemeClr val="tx1"/>
                </a:solidFill>
                <a:latin typeface="ＭＳ ゴシック" panose="020B0609070205080204" pitchFamily="49" charset="-128"/>
                <a:ea typeface="ＭＳ ゴシック" panose="020B0609070205080204" pitchFamily="49" charset="-128"/>
                <a:cs typeface="+mn-cs"/>
              </a:defRPr>
            </a:lvl3pPr>
            <a:lvl4pPr marL="1600200" indent="-228600" algn="l" defTabSz="914400" rtl="0" eaLnBrk="1" latinLnBrk="0" hangingPunct="1">
              <a:lnSpc>
                <a:spcPct val="120000"/>
              </a:lnSpc>
              <a:spcBef>
                <a:spcPts val="0"/>
              </a:spcBef>
              <a:buFont typeface="Arial" panose="020B0604020202020204" pitchFamily="34" charset="0"/>
              <a:buChar char="•"/>
              <a:defRPr kumimoji="1" sz="1800" kern="1200">
                <a:solidFill>
                  <a:schemeClr val="tx1"/>
                </a:solidFill>
                <a:latin typeface="ＭＳ ゴシック" panose="020B0609070205080204" pitchFamily="49" charset="-128"/>
                <a:ea typeface="ＭＳ ゴシック" panose="020B0609070205080204" pitchFamily="49" charset="-128"/>
                <a:cs typeface="+mn-cs"/>
              </a:defRPr>
            </a:lvl4pPr>
            <a:lvl5pPr marL="2057400" indent="-228600" algn="l" defTabSz="914400" rtl="0" eaLnBrk="1" latinLnBrk="0" hangingPunct="1">
              <a:lnSpc>
                <a:spcPct val="120000"/>
              </a:lnSpc>
              <a:spcBef>
                <a:spcPts val="0"/>
              </a:spcBef>
              <a:buFont typeface="Arial" panose="020B0604020202020204" pitchFamily="34" charset="0"/>
              <a:buChar char="•"/>
              <a:defRPr kumimoji="1" sz="1800" kern="1200">
                <a:solidFill>
                  <a:schemeClr val="tx1"/>
                </a:solidFill>
                <a:latin typeface="ＭＳ ゴシック" panose="020B0609070205080204" pitchFamily="49" charset="-128"/>
                <a:ea typeface="ＭＳ ゴシック" panose="020B0609070205080204" pitchFamily="49"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buNone/>
              <a:defRPr/>
            </a:pPr>
            <a:r>
              <a:rPr lang="ja-JP" altLang="en-US" dirty="0">
                <a:solidFill>
                  <a:srgbClr val="FF2800"/>
                </a:solidFill>
              </a:rPr>
              <a:t>■地域ぐるみでの避難体制</a:t>
            </a:r>
            <a:endParaRPr lang="en-US" altLang="ja-JP" dirty="0">
              <a:solidFill>
                <a:srgbClr val="FF2800"/>
              </a:solidFill>
            </a:endParaRPr>
          </a:p>
          <a:p>
            <a:pPr marL="0" indent="0">
              <a:buNone/>
              <a:defRPr/>
            </a:pPr>
            <a:r>
              <a:rPr lang="ja-JP" altLang="en-US" sz="2000" dirty="0">
                <a:solidFill>
                  <a:prstClr val="black">
                    <a:lumMod val="75000"/>
                    <a:lumOff val="25000"/>
                  </a:prstClr>
                </a:solidFill>
              </a:rPr>
              <a:t>（</a:t>
            </a:r>
            <a:r>
              <a:rPr lang="zh-TW" altLang="en-US" sz="2000" dirty="0">
                <a:solidFill>
                  <a:prstClr val="black">
                    <a:lumMod val="75000"/>
                    <a:lumOff val="25000"/>
                  </a:prstClr>
                </a:solidFill>
              </a:rPr>
              <a:t>東広島市黒瀬町洋国団地</a:t>
            </a:r>
            <a:r>
              <a:rPr lang="ja-JP" altLang="en-US" sz="2000" dirty="0">
                <a:solidFill>
                  <a:prstClr val="black">
                    <a:lumMod val="75000"/>
                    <a:lumOff val="25000"/>
                  </a:prstClr>
                </a:solidFill>
              </a:rPr>
              <a:t>：広島県）</a:t>
            </a:r>
            <a:r>
              <a:rPr lang="en-US" altLang="ja-JP" sz="2000" dirty="0">
                <a:solidFill>
                  <a:prstClr val="black">
                    <a:lumMod val="75000"/>
                    <a:lumOff val="25000"/>
                  </a:prstClr>
                </a:solidFill>
              </a:rPr>
              <a:t/>
            </a:r>
            <a:br>
              <a:rPr lang="en-US" altLang="ja-JP" sz="2000" dirty="0">
                <a:solidFill>
                  <a:prstClr val="black">
                    <a:lumMod val="75000"/>
                    <a:lumOff val="25000"/>
                  </a:prstClr>
                </a:solidFill>
              </a:rPr>
            </a:br>
            <a:endParaRPr lang="ja-JP" altLang="en-US" sz="2000" dirty="0">
              <a:solidFill>
                <a:prstClr val="black">
                  <a:lumMod val="75000"/>
                  <a:lumOff val="25000"/>
                </a:prstClr>
              </a:solidFill>
            </a:endParaRPr>
          </a:p>
          <a:p>
            <a:pPr>
              <a:defRPr/>
            </a:pPr>
            <a:endParaRPr lang="ja-JP" altLang="en-US" dirty="0">
              <a:solidFill>
                <a:prstClr val="black">
                  <a:lumMod val="75000"/>
                  <a:lumOff val="25000"/>
                </a:prstClr>
              </a:solidFill>
            </a:endParaRPr>
          </a:p>
        </p:txBody>
      </p:sp>
      <p:sp>
        <p:nvSpPr>
          <p:cNvPr id="12" name="正方形/長方形 11">
            <a:extLst>
              <a:ext uri="{FF2B5EF4-FFF2-40B4-BE49-F238E27FC236}">
                <a16:creationId xmlns:a16="http://schemas.microsoft.com/office/drawing/2014/main" id="{7C0B5A08-6C2A-4D13-8893-CD76884BA6DD}"/>
              </a:ext>
            </a:extLst>
          </p:cNvPr>
          <p:cNvSpPr/>
          <p:nvPr/>
        </p:nvSpPr>
        <p:spPr>
          <a:xfrm>
            <a:off x="2164585" y="1915716"/>
            <a:ext cx="7974026" cy="46655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sp>
        <p:nvSpPr>
          <p:cNvPr id="2" name="タイトル 1">
            <a:extLst>
              <a:ext uri="{FF2B5EF4-FFF2-40B4-BE49-F238E27FC236}">
                <a16:creationId xmlns:a16="http://schemas.microsoft.com/office/drawing/2014/main" id="{33A83E2A-5351-4CA8-9D90-F4B4CA018E4D}"/>
              </a:ext>
            </a:extLst>
          </p:cNvPr>
          <p:cNvSpPr>
            <a:spLocks noGrp="1"/>
          </p:cNvSpPr>
          <p:nvPr>
            <p:ph type="title"/>
          </p:nvPr>
        </p:nvSpPr>
        <p:spPr>
          <a:xfrm>
            <a:off x="0" y="3069"/>
            <a:ext cx="12192000" cy="650083"/>
          </a:xfrm>
          <a:solidFill>
            <a:srgbClr val="00B050"/>
          </a:solidFill>
        </p:spPr>
        <p:txBody>
          <a:bodyPr>
            <a:normAutofit/>
          </a:bodyPr>
          <a:lstStyle/>
          <a:p>
            <a:r>
              <a:rPr lang="en-US" altLang="ja-JP"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a:t>
            </a:r>
            <a:r>
              <a:rPr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事例</a:t>
            </a:r>
            <a:r>
              <a:rPr lang="en-US" altLang="ja-JP"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a:t>
            </a:r>
            <a:r>
              <a:rPr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rPr>
              <a:t>実際の災害時における共助</a:t>
            </a:r>
            <a:endParaRPr kumimoji="1" lang="ja-JP" altLang="en-US" sz="3200" dirty="0">
              <a:solidFill>
                <a:schemeClr val="bg1"/>
              </a:solidFill>
              <a:effectLst>
                <a:outerShdw blurRad="38100" dist="38100" dir="2700000" algn="tl">
                  <a:srgbClr val="000000">
                    <a:alpha val="43137"/>
                  </a:srgbClr>
                </a:outerShdw>
              </a:effectLst>
              <a:latin typeface="HGPｺﾞｼｯｸE" panose="020B0900000000000000" pitchFamily="50" charset="-128"/>
              <a:ea typeface="HGPｺﾞｼｯｸE" panose="020B0900000000000000" pitchFamily="50" charset="-128"/>
            </a:endParaRPr>
          </a:p>
        </p:txBody>
      </p:sp>
      <p:sp>
        <p:nvSpPr>
          <p:cNvPr id="4" name="スライド番号プレースホルダー 3">
            <a:extLst>
              <a:ext uri="{FF2B5EF4-FFF2-40B4-BE49-F238E27FC236}">
                <a16:creationId xmlns:a16="http://schemas.microsoft.com/office/drawing/2014/main" id="{BE65018A-18EB-466D-BD4F-42CBE78EA1F8}"/>
              </a:ext>
            </a:extLst>
          </p:cNvPr>
          <p:cNvSpPr>
            <a:spLocks noGrp="1"/>
          </p:cNvSpPr>
          <p:nvPr>
            <p:ph type="sldNum" sz="quarter" idx="12"/>
          </p:nvPr>
        </p:nvSpPr>
        <p:spPr/>
        <p:txBody>
          <a:bodyPr/>
          <a:lstStyle/>
          <a:p>
            <a:pPr defTabSz="457200">
              <a:defRPr/>
            </a:pPr>
            <a:r>
              <a:rPr lang="en-US" altLang="ja-JP" sz="1400" dirty="0">
                <a:solidFill>
                  <a:prstClr val="black">
                    <a:lumMod val="75000"/>
                    <a:lumOff val="25000"/>
                  </a:prstClr>
                </a:solidFill>
                <a:latin typeface="+mj-lt"/>
                <a:ea typeface="HGPｺﾞｼｯｸE" panose="020B0900000000000000" pitchFamily="50" charset="-128"/>
              </a:rPr>
              <a:t>30</a:t>
            </a:r>
            <a:endParaRPr lang="ja-JP" altLang="en-US" sz="1400" dirty="0">
              <a:solidFill>
                <a:prstClr val="black">
                  <a:lumMod val="75000"/>
                  <a:lumOff val="25000"/>
                </a:prstClr>
              </a:solidFill>
              <a:latin typeface="+mj-lt"/>
              <a:ea typeface="HGPｺﾞｼｯｸE" panose="020B0900000000000000" pitchFamily="50" charset="-128"/>
            </a:endParaRPr>
          </a:p>
        </p:txBody>
      </p:sp>
      <p:sp>
        <p:nvSpPr>
          <p:cNvPr id="8" name="正方形/長方形 7">
            <a:extLst>
              <a:ext uri="{FF2B5EF4-FFF2-40B4-BE49-F238E27FC236}">
                <a16:creationId xmlns:a16="http://schemas.microsoft.com/office/drawing/2014/main" id="{2086BBD0-C758-43E9-967E-3FA3B81994F2}"/>
              </a:ext>
            </a:extLst>
          </p:cNvPr>
          <p:cNvSpPr/>
          <p:nvPr/>
        </p:nvSpPr>
        <p:spPr>
          <a:xfrm>
            <a:off x="2197100" y="1915716"/>
            <a:ext cx="7775554" cy="18020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tIns="72000" rtlCol="0" anchor="t"/>
          <a:lstStyle/>
          <a:p>
            <a:pPr marL="342900" indent="-342900" defTabSz="457200">
              <a:spcAft>
                <a:spcPts val="600"/>
              </a:spcAft>
              <a:buFont typeface="HGPｺﾞｼｯｸE" panose="020B0900000000000000" pitchFamily="50" charset="-128"/>
              <a:buChar char="○"/>
              <a:defRPr/>
            </a:pPr>
            <a:r>
              <a:rPr lang="ja-JP" altLang="en-US" sz="2000" dirty="0">
                <a:solidFill>
                  <a:prstClr val="black">
                    <a:lumMod val="75000"/>
                    <a:lumOff val="25000"/>
                  </a:prstClr>
                </a:solidFill>
                <a:latin typeface="HGPｺﾞｼｯｸE" panose="020B0900000000000000" pitchFamily="50" charset="-128"/>
                <a:ea typeface="HGPｺﾞｼｯｸE" panose="020B0900000000000000" pitchFamily="50" charset="-128"/>
              </a:rPr>
              <a:t>平成</a:t>
            </a:r>
            <a:r>
              <a:rPr lang="en-US" altLang="ja-JP" sz="2000" dirty="0">
                <a:solidFill>
                  <a:prstClr val="black">
                    <a:lumMod val="75000"/>
                    <a:lumOff val="25000"/>
                  </a:prstClr>
                </a:solidFill>
                <a:latin typeface="HGPｺﾞｼｯｸE" panose="020B0900000000000000" pitchFamily="50" charset="-128"/>
                <a:ea typeface="HGPｺﾞｼｯｸE" panose="020B0900000000000000" pitchFamily="50" charset="-128"/>
              </a:rPr>
              <a:t>30</a:t>
            </a:r>
            <a:r>
              <a:rPr lang="ja-JP" altLang="en-US" sz="2000" dirty="0">
                <a:solidFill>
                  <a:prstClr val="black">
                    <a:lumMod val="75000"/>
                    <a:lumOff val="25000"/>
                  </a:prstClr>
                </a:solidFill>
                <a:latin typeface="HGPｺﾞｼｯｸE" panose="020B0900000000000000" pitchFamily="50" charset="-128"/>
                <a:ea typeface="HGPｺﾞｼｯｸE" panose="020B0900000000000000" pitchFamily="50" charset="-128"/>
              </a:rPr>
              <a:t>年</a:t>
            </a:r>
            <a:r>
              <a:rPr lang="en-US" altLang="ja-JP" sz="2000" dirty="0">
                <a:solidFill>
                  <a:prstClr val="black">
                    <a:lumMod val="75000"/>
                    <a:lumOff val="25000"/>
                  </a:prstClr>
                </a:solidFill>
                <a:latin typeface="HGPｺﾞｼｯｸE" panose="020B0900000000000000" pitchFamily="50" charset="-128"/>
                <a:ea typeface="HGPｺﾞｼｯｸE" panose="020B0900000000000000" pitchFamily="50" charset="-128"/>
              </a:rPr>
              <a:t>7</a:t>
            </a:r>
            <a:r>
              <a:rPr lang="ja-JP" altLang="en-US" sz="2000" dirty="0">
                <a:solidFill>
                  <a:prstClr val="black">
                    <a:lumMod val="75000"/>
                    <a:lumOff val="25000"/>
                  </a:prstClr>
                </a:solidFill>
                <a:latin typeface="HGPｺﾞｼｯｸE" panose="020B0900000000000000" pitchFamily="50" charset="-128"/>
                <a:ea typeface="HGPｺﾞｼｯｸE" panose="020B0900000000000000" pitchFamily="50" charset="-128"/>
              </a:rPr>
              <a:t>月豪雨で土石流による被害を受けたが、住民で支え合って事前に避難したため、死者やけが人がゼロだった。</a:t>
            </a:r>
            <a:endParaRPr lang="en-US" altLang="ja-JP" sz="2000" dirty="0">
              <a:solidFill>
                <a:prstClr val="black">
                  <a:lumMod val="75000"/>
                  <a:lumOff val="25000"/>
                </a:prstClr>
              </a:solidFill>
              <a:latin typeface="HGPｺﾞｼｯｸE" panose="020B0900000000000000" pitchFamily="50" charset="-128"/>
              <a:ea typeface="HGPｺﾞｼｯｸE" panose="020B0900000000000000" pitchFamily="50" charset="-128"/>
            </a:endParaRPr>
          </a:p>
          <a:p>
            <a:pPr marL="342900" indent="-342900">
              <a:spcAft>
                <a:spcPts val="600"/>
              </a:spcAft>
              <a:buFont typeface="HGPｺﾞｼｯｸE" panose="020B0900000000000000" pitchFamily="50" charset="-128"/>
              <a:buChar char="○"/>
              <a:defRPr/>
            </a:pPr>
            <a:r>
              <a:rPr lang="ja-JP" altLang="en-US" sz="2000" dirty="0">
                <a:solidFill>
                  <a:prstClr val="black">
                    <a:lumMod val="75000"/>
                    <a:lumOff val="25000"/>
                  </a:prstClr>
                </a:solidFill>
                <a:latin typeface="HGPｺﾞｼｯｸE" panose="020B0900000000000000" pitchFamily="50" charset="-128"/>
                <a:ea typeface="HGPｺﾞｼｯｸE" panose="020B0900000000000000" pitchFamily="50" charset="-128"/>
              </a:rPr>
              <a:t>要配慮者を含む７名が避難準備の発令前に自主的に避難した。この時、自治会で事前に決めていた要配慮者を支援する担当者が避難の補助をした。</a:t>
            </a:r>
            <a:endParaRPr kumimoji="0" lang="en-US" altLang="ja-JP" sz="2000" dirty="0">
              <a:solidFill>
                <a:prstClr val="black">
                  <a:lumMod val="75000"/>
                  <a:lumOff val="25000"/>
                </a:prstClr>
              </a:solidFill>
              <a:latin typeface="HGPｺﾞｼｯｸE" panose="020B0900000000000000" pitchFamily="50" charset="-128"/>
              <a:ea typeface="HGPｺﾞｼｯｸE" panose="020B0900000000000000" pitchFamily="50" charset="-128"/>
            </a:endParaRPr>
          </a:p>
        </p:txBody>
      </p:sp>
      <p:sp>
        <p:nvSpPr>
          <p:cNvPr id="3" name="テキスト ボックス 2">
            <a:extLst>
              <a:ext uri="{FF2B5EF4-FFF2-40B4-BE49-F238E27FC236}">
                <a16:creationId xmlns:a16="http://schemas.microsoft.com/office/drawing/2014/main" id="{6A839077-C588-48ED-847B-2880B510E75C}"/>
              </a:ext>
            </a:extLst>
          </p:cNvPr>
          <p:cNvSpPr txBox="1"/>
          <p:nvPr/>
        </p:nvSpPr>
        <p:spPr>
          <a:xfrm>
            <a:off x="2164586" y="6319664"/>
            <a:ext cx="7101117" cy="261610"/>
          </a:xfrm>
          <a:prstGeom prst="rect">
            <a:avLst/>
          </a:prstGeom>
          <a:noFill/>
        </p:spPr>
        <p:txBody>
          <a:bodyPr wrap="square" rtlCol="0">
            <a:spAutoFit/>
          </a:bodyPr>
          <a:lstStyle/>
          <a:p>
            <a:pPr lvl="0">
              <a:defRPr/>
            </a:pPr>
            <a:r>
              <a:rPr lang="ja-JP" altLang="en-US" sz="1100" dirty="0">
                <a:solidFill>
                  <a:srgbClr val="404040"/>
                </a:solidFill>
                <a:latin typeface="HGPｺﾞｼｯｸE" panose="020B0900000000000000" pitchFamily="50" charset="-128"/>
                <a:ea typeface="HGPｺﾞｼｯｸE" panose="020B0900000000000000" pitchFamily="50" charset="-128"/>
              </a:rPr>
              <a:t>参考：内閣府「平成</a:t>
            </a:r>
            <a:r>
              <a:rPr lang="en-US" altLang="ja-JP" sz="1100" dirty="0">
                <a:solidFill>
                  <a:srgbClr val="404040"/>
                </a:solidFill>
                <a:latin typeface="HGPｺﾞｼｯｸE" panose="020B0900000000000000" pitchFamily="50" charset="-128"/>
                <a:ea typeface="HGPｺﾞｼｯｸE" panose="020B0900000000000000" pitchFamily="50" charset="-128"/>
              </a:rPr>
              <a:t>30</a:t>
            </a:r>
            <a:r>
              <a:rPr lang="ja-JP" altLang="en-US" sz="1100" dirty="0">
                <a:solidFill>
                  <a:srgbClr val="404040"/>
                </a:solidFill>
                <a:latin typeface="HGPｺﾞｼｯｸE" panose="020B0900000000000000" pitchFamily="50" charset="-128"/>
                <a:ea typeface="HGPｺﾞｼｯｸE" panose="020B0900000000000000" pitchFamily="50" charset="-128"/>
              </a:rPr>
              <a:t>年７月豪雨を踏まえた水害・土砂災害からの避難のあり方について（報告）</a:t>
            </a:r>
            <a:r>
              <a:rPr lang="en-US" altLang="ja-JP" sz="1100" dirty="0">
                <a:solidFill>
                  <a:srgbClr val="404040"/>
                </a:solidFill>
                <a:latin typeface="HGPｺﾞｼｯｸE" panose="020B0900000000000000" pitchFamily="50" charset="-128"/>
                <a:ea typeface="HGPｺﾞｼｯｸE" panose="020B0900000000000000" pitchFamily="50" charset="-128"/>
              </a:rPr>
              <a:t>【</a:t>
            </a:r>
            <a:r>
              <a:rPr lang="ja-JP" altLang="en-US" sz="1100" dirty="0">
                <a:solidFill>
                  <a:srgbClr val="404040"/>
                </a:solidFill>
                <a:latin typeface="HGPｺﾞｼｯｸE" panose="020B0900000000000000" pitchFamily="50" charset="-128"/>
                <a:ea typeface="HGPｺﾞｼｯｸE" panose="020B0900000000000000" pitchFamily="50" charset="-128"/>
              </a:rPr>
              <a:t>参考資料</a:t>
            </a:r>
            <a:r>
              <a:rPr lang="en-US" altLang="ja-JP" sz="1100" dirty="0">
                <a:solidFill>
                  <a:srgbClr val="404040"/>
                </a:solidFill>
                <a:latin typeface="HGPｺﾞｼｯｸE" panose="020B0900000000000000" pitchFamily="50" charset="-128"/>
                <a:ea typeface="HGPｺﾞｼｯｸE" panose="020B0900000000000000" pitchFamily="50" charset="-128"/>
              </a:rPr>
              <a:t>】</a:t>
            </a:r>
            <a:r>
              <a:rPr lang="ja-JP" altLang="en-US" sz="1100" dirty="0">
                <a:solidFill>
                  <a:srgbClr val="404040"/>
                </a:solidFill>
                <a:latin typeface="HGPｺﾞｼｯｸE" panose="020B0900000000000000" pitchFamily="50" charset="-128"/>
                <a:ea typeface="HGPｺﾞｼｯｸE" panose="020B0900000000000000" pitchFamily="50" charset="-128"/>
              </a:rPr>
              <a:t>」</a:t>
            </a:r>
          </a:p>
        </p:txBody>
      </p:sp>
      <p:sp>
        <p:nvSpPr>
          <p:cNvPr id="6" name="テキスト ボックス 5">
            <a:extLst>
              <a:ext uri="{FF2B5EF4-FFF2-40B4-BE49-F238E27FC236}">
                <a16:creationId xmlns:a16="http://schemas.microsoft.com/office/drawing/2014/main" id="{9152B334-6F7F-4D55-873E-6328075AC1B4}"/>
              </a:ext>
            </a:extLst>
          </p:cNvPr>
          <p:cNvSpPr txBox="1"/>
          <p:nvPr/>
        </p:nvSpPr>
        <p:spPr>
          <a:xfrm>
            <a:off x="3254962" y="1317665"/>
            <a:ext cx="846776" cy="230832"/>
          </a:xfrm>
          <a:prstGeom prst="rect">
            <a:avLst/>
          </a:prstGeom>
          <a:noFill/>
        </p:spPr>
        <p:txBody>
          <a:bodyPr wrap="square" rtlCol="0">
            <a:spAutoFit/>
          </a:bodyPr>
          <a:lstStyle/>
          <a:p>
            <a:pPr defTabSz="457200">
              <a:defRPr/>
            </a:pPr>
            <a:r>
              <a:rPr lang="ja-JP" altLang="en-US" sz="900" dirty="0">
                <a:solidFill>
                  <a:prstClr val="black">
                    <a:lumMod val="75000"/>
                    <a:lumOff val="25000"/>
                  </a:prstClr>
                </a:solidFill>
                <a:latin typeface="HGPｺﾞｼｯｸE" panose="020B0900000000000000" pitchFamily="50" charset="-128"/>
                <a:ea typeface="HGPｺﾞｼｯｸE" panose="020B0900000000000000" pitchFamily="50" charset="-128"/>
              </a:rPr>
              <a:t>くろせ　ちょう</a:t>
            </a:r>
          </a:p>
        </p:txBody>
      </p:sp>
      <p:sp>
        <p:nvSpPr>
          <p:cNvPr id="17" name="テキスト ボックス 16">
            <a:extLst>
              <a:ext uri="{FF2B5EF4-FFF2-40B4-BE49-F238E27FC236}">
                <a16:creationId xmlns:a16="http://schemas.microsoft.com/office/drawing/2014/main" id="{86A2E5A3-4D56-4850-921A-461C6434FAAD}"/>
              </a:ext>
            </a:extLst>
          </p:cNvPr>
          <p:cNvSpPr txBox="1"/>
          <p:nvPr/>
        </p:nvSpPr>
        <p:spPr>
          <a:xfrm>
            <a:off x="3977679" y="1317281"/>
            <a:ext cx="1181887" cy="230832"/>
          </a:xfrm>
          <a:prstGeom prst="rect">
            <a:avLst/>
          </a:prstGeom>
          <a:noFill/>
        </p:spPr>
        <p:txBody>
          <a:bodyPr wrap="square" rtlCol="0">
            <a:spAutoFit/>
          </a:bodyPr>
          <a:lstStyle/>
          <a:p>
            <a:pPr defTabSz="457200">
              <a:defRPr/>
            </a:pPr>
            <a:r>
              <a:rPr lang="ja-JP" altLang="en-US" sz="900" dirty="0">
                <a:solidFill>
                  <a:prstClr val="black">
                    <a:lumMod val="75000"/>
                    <a:lumOff val="25000"/>
                  </a:prstClr>
                </a:solidFill>
                <a:latin typeface="HGPｺﾞｼｯｸE" panose="020B0900000000000000" pitchFamily="50" charset="-128"/>
                <a:ea typeface="HGPｺﾞｼｯｸE" panose="020B0900000000000000" pitchFamily="50" charset="-128"/>
              </a:rPr>
              <a:t>ようこく</a:t>
            </a:r>
          </a:p>
        </p:txBody>
      </p:sp>
      <p:grpSp>
        <p:nvGrpSpPr>
          <p:cNvPr id="10" name="グループ化 9">
            <a:extLst>
              <a:ext uri="{FF2B5EF4-FFF2-40B4-BE49-F238E27FC236}">
                <a16:creationId xmlns:a16="http://schemas.microsoft.com/office/drawing/2014/main" id="{518BD170-D2BE-4667-9D3B-8C0ACDD5FA03}"/>
              </a:ext>
            </a:extLst>
          </p:cNvPr>
          <p:cNvGrpSpPr/>
          <p:nvPr/>
        </p:nvGrpSpPr>
        <p:grpSpPr>
          <a:xfrm>
            <a:off x="6215716" y="3575287"/>
            <a:ext cx="3756939" cy="2628311"/>
            <a:chOff x="4572000" y="3403803"/>
            <a:chExt cx="3756939" cy="2628311"/>
          </a:xfrm>
        </p:grpSpPr>
        <p:pic>
          <p:nvPicPr>
            <p:cNvPr id="5" name="図 4">
              <a:extLst>
                <a:ext uri="{FF2B5EF4-FFF2-40B4-BE49-F238E27FC236}">
                  <a16:creationId xmlns:a16="http://schemas.microsoft.com/office/drawing/2014/main" id="{4E7575F6-1DC4-49BD-88F4-DC4AF33D616B}"/>
                </a:ext>
              </a:extLst>
            </p:cNvPr>
            <p:cNvPicPr>
              <a:picLocks noChangeAspect="1"/>
            </p:cNvPicPr>
            <p:nvPr/>
          </p:nvPicPr>
          <p:blipFill>
            <a:blip r:embed="rId3"/>
            <a:stretch>
              <a:fillRect/>
            </a:stretch>
          </p:blipFill>
          <p:spPr>
            <a:xfrm>
              <a:off x="4572000" y="3403803"/>
              <a:ext cx="3756939" cy="2628311"/>
            </a:xfrm>
            <a:prstGeom prst="rect">
              <a:avLst/>
            </a:prstGeom>
          </p:spPr>
        </p:pic>
        <p:sp>
          <p:nvSpPr>
            <p:cNvPr id="9" name="楕円 8">
              <a:extLst>
                <a:ext uri="{FF2B5EF4-FFF2-40B4-BE49-F238E27FC236}">
                  <a16:creationId xmlns:a16="http://schemas.microsoft.com/office/drawing/2014/main" id="{50124A79-F89E-4323-9FD8-0426DBD3BCF4}"/>
                </a:ext>
              </a:extLst>
            </p:cNvPr>
            <p:cNvSpPr/>
            <p:nvPr/>
          </p:nvSpPr>
          <p:spPr>
            <a:xfrm rot="20589972">
              <a:off x="5581515" y="4243508"/>
              <a:ext cx="382521" cy="754936"/>
            </a:xfrm>
            <a:prstGeom prst="ellipse">
              <a:avLst/>
            </a:prstGeom>
            <a:noFill/>
            <a:ln w="28575">
              <a:solidFill>
                <a:srgbClr val="FF28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p>
          </p:txBody>
        </p:sp>
      </p:grpSp>
      <p:sp>
        <p:nvSpPr>
          <p:cNvPr id="11" name="テキスト ボックス 10">
            <a:extLst>
              <a:ext uri="{FF2B5EF4-FFF2-40B4-BE49-F238E27FC236}">
                <a16:creationId xmlns:a16="http://schemas.microsoft.com/office/drawing/2014/main" id="{6175BCA0-6E7D-4879-BEE1-6251A342F7A8}"/>
              </a:ext>
            </a:extLst>
          </p:cNvPr>
          <p:cNvSpPr txBox="1"/>
          <p:nvPr/>
        </p:nvSpPr>
        <p:spPr>
          <a:xfrm>
            <a:off x="2197100" y="3612529"/>
            <a:ext cx="3898900" cy="2323713"/>
          </a:xfrm>
          <a:prstGeom prst="rect">
            <a:avLst/>
          </a:prstGeom>
          <a:noFill/>
        </p:spPr>
        <p:txBody>
          <a:bodyPr wrap="square" rtlCol="0">
            <a:spAutoFit/>
          </a:bodyPr>
          <a:lstStyle/>
          <a:p>
            <a:pPr marL="342900" indent="-342900" algn="just">
              <a:spcAft>
                <a:spcPts val="600"/>
              </a:spcAft>
              <a:buFont typeface="HGPｺﾞｼｯｸE" panose="020B0900000000000000" pitchFamily="50" charset="-128"/>
              <a:buChar char="○"/>
              <a:defRPr/>
            </a:pPr>
            <a:r>
              <a:rPr lang="ja-JP" altLang="en-US" sz="2000" dirty="0">
                <a:solidFill>
                  <a:prstClr val="black">
                    <a:lumMod val="75000"/>
                    <a:lumOff val="25000"/>
                  </a:prstClr>
                </a:solidFill>
                <a:latin typeface="HGPｺﾞｼｯｸE" panose="020B0900000000000000" pitchFamily="50" charset="-128"/>
                <a:ea typeface="HGPｺﾞｼｯｸE" panose="020B0900000000000000" pitchFamily="50" charset="-128"/>
              </a:rPr>
              <a:t>平成</a:t>
            </a:r>
            <a:r>
              <a:rPr lang="en-US" altLang="ja-JP" sz="2000" dirty="0">
                <a:solidFill>
                  <a:prstClr val="black">
                    <a:lumMod val="75000"/>
                    <a:lumOff val="25000"/>
                  </a:prstClr>
                </a:solidFill>
                <a:latin typeface="HGPｺﾞｼｯｸE" panose="020B0900000000000000" pitchFamily="50" charset="-128"/>
                <a:ea typeface="HGPｺﾞｼｯｸE" panose="020B0900000000000000" pitchFamily="50" charset="-128"/>
              </a:rPr>
              <a:t>26</a:t>
            </a:r>
            <a:r>
              <a:rPr lang="ja-JP" altLang="en-US" sz="2000" dirty="0">
                <a:solidFill>
                  <a:prstClr val="black">
                    <a:lumMod val="75000"/>
                    <a:lumOff val="25000"/>
                  </a:prstClr>
                </a:solidFill>
                <a:latin typeface="HGPｺﾞｼｯｸE" panose="020B0900000000000000" pitchFamily="50" charset="-128"/>
                <a:ea typeface="HGPｺﾞｼｯｸE" panose="020B0900000000000000" pitchFamily="50" charset="-128"/>
              </a:rPr>
              <a:t>年の災害を受け、防災に関する取組をはじめ、緊急告知ラジオの設置や民生委員等による高齢者・障がい者の避難を支援する担当を事前に決めていた</a:t>
            </a:r>
            <a:endParaRPr lang="en-US" altLang="ja-JP" sz="2000" dirty="0">
              <a:solidFill>
                <a:prstClr val="black">
                  <a:lumMod val="75000"/>
                  <a:lumOff val="25000"/>
                </a:prstClr>
              </a:solidFill>
              <a:latin typeface="HGPｺﾞｼｯｸE" panose="020B0900000000000000" pitchFamily="50" charset="-128"/>
              <a:ea typeface="HGPｺﾞｼｯｸE" panose="020B0900000000000000" pitchFamily="50" charset="-128"/>
            </a:endParaRPr>
          </a:p>
          <a:p>
            <a:pPr algn="just"/>
            <a:endParaRPr lang="ja-JP" altLang="en-US" sz="2000" dirty="0"/>
          </a:p>
        </p:txBody>
      </p:sp>
      <p:sp>
        <p:nvSpPr>
          <p:cNvPr id="13" name="フッター プレースホルダー 12"/>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35173038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A70C627-520D-4980-834C-D1568E04BDA8}"/>
              </a:ext>
            </a:extLst>
          </p:cNvPr>
          <p:cNvSpPr>
            <a:spLocks noGrp="1"/>
          </p:cNvSpPr>
          <p:nvPr>
            <p:ph type="sldNum" sz="quarter" idx="12"/>
          </p:nvPr>
        </p:nvSpPr>
        <p:spPr>
          <a:xfrm>
            <a:off x="8684029" y="6060614"/>
            <a:ext cx="2743200" cy="365125"/>
          </a:xfrm>
        </p:spPr>
        <p:txBody>
          <a:bodyPr/>
          <a:lstStyle/>
          <a:p>
            <a:r>
              <a:rPr kumimoji="1" lang="en-US" altLang="ja-JP" sz="1400" dirty="0">
                <a:latin typeface="+mj-lt"/>
              </a:rPr>
              <a:t>31</a:t>
            </a:r>
            <a:endParaRPr kumimoji="1" lang="ja-JP" altLang="en-US" sz="1400" dirty="0">
              <a:latin typeface="+mj-lt"/>
            </a:endParaRPr>
          </a:p>
        </p:txBody>
      </p:sp>
      <p:sp>
        <p:nvSpPr>
          <p:cNvPr id="5" name="テキスト ボックス 4">
            <a:extLst>
              <a:ext uri="{FF2B5EF4-FFF2-40B4-BE49-F238E27FC236}">
                <a16:creationId xmlns:a16="http://schemas.microsoft.com/office/drawing/2014/main" id="{AF9F4B34-F242-4218-855A-64E5E065AD57}"/>
              </a:ext>
            </a:extLst>
          </p:cNvPr>
          <p:cNvSpPr txBox="1"/>
          <p:nvPr/>
        </p:nvSpPr>
        <p:spPr>
          <a:xfrm>
            <a:off x="3399595" y="684396"/>
            <a:ext cx="5392822" cy="1200329"/>
          </a:xfrm>
          <a:prstGeom prst="rect">
            <a:avLst/>
          </a:prstGeom>
          <a:noFill/>
        </p:spPr>
        <p:txBody>
          <a:bodyPr wrap="none" rtlCol="0">
            <a:spAutoFit/>
          </a:bodyPr>
          <a:lstStyle/>
          <a:p>
            <a:pPr algn="ctr"/>
            <a:r>
              <a:rPr lang="ja-JP" altLang="en-US" sz="3600" dirty="0">
                <a:solidFill>
                  <a:schemeClr val="tx1">
                    <a:lumMod val="75000"/>
                    <a:lumOff val="25000"/>
                  </a:schemeClr>
                </a:solidFill>
                <a:latin typeface="HGPｺﾞｼｯｸE" panose="020B0900000000000000" pitchFamily="50" charset="-128"/>
                <a:ea typeface="HGPｺﾞｼｯｸE" panose="020B0900000000000000" pitchFamily="50" charset="-128"/>
              </a:rPr>
              <a:t>２．自主防災活動の必要性</a:t>
            </a:r>
            <a:endParaRPr lang="en-US" altLang="ja-JP" sz="36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algn="ctr"/>
            <a:r>
              <a:rPr lang="en-US" altLang="ja-JP" sz="3600" dirty="0">
                <a:solidFill>
                  <a:schemeClr val="tx1">
                    <a:lumMod val="75000"/>
                    <a:lumOff val="25000"/>
                  </a:schemeClr>
                </a:solidFill>
                <a:latin typeface="HGPｺﾞｼｯｸE" panose="020B0900000000000000" pitchFamily="50" charset="-128"/>
                <a:ea typeface="HGPｺﾞｼｯｸE" panose="020B0900000000000000" pitchFamily="50" charset="-128"/>
              </a:rPr>
              <a:t>-</a:t>
            </a:r>
            <a:r>
              <a:rPr lang="ja-JP" altLang="en-US" sz="3600" dirty="0">
                <a:solidFill>
                  <a:schemeClr val="tx1">
                    <a:lumMod val="75000"/>
                    <a:lumOff val="25000"/>
                  </a:schemeClr>
                </a:solidFill>
                <a:latin typeface="HGPｺﾞｼｯｸE" panose="020B0900000000000000" pitchFamily="50" charset="-128"/>
                <a:ea typeface="HGPｺﾞｼｯｸE" panose="020B0900000000000000" pitchFamily="50" charset="-128"/>
              </a:rPr>
              <a:t> まとめ </a:t>
            </a:r>
            <a:r>
              <a:rPr lang="en-US" altLang="ja-JP" sz="3600" dirty="0">
                <a:solidFill>
                  <a:schemeClr val="tx1">
                    <a:lumMod val="75000"/>
                    <a:lumOff val="25000"/>
                  </a:schemeClr>
                </a:solidFill>
                <a:latin typeface="HGPｺﾞｼｯｸE" panose="020B0900000000000000" pitchFamily="50" charset="-128"/>
                <a:ea typeface="HGPｺﾞｼｯｸE" panose="020B0900000000000000" pitchFamily="50" charset="-128"/>
              </a:rPr>
              <a:t>-</a:t>
            </a:r>
            <a:endParaRPr lang="ja-JP" altLang="en-US" sz="36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
        <p:nvSpPr>
          <p:cNvPr id="2" name="テキスト ボックス 1">
            <a:extLst>
              <a:ext uri="{FF2B5EF4-FFF2-40B4-BE49-F238E27FC236}">
                <a16:creationId xmlns:a16="http://schemas.microsoft.com/office/drawing/2014/main" id="{279DD66F-FD6F-4C0F-9DD2-B99DC5B3D8D9}"/>
              </a:ext>
            </a:extLst>
          </p:cNvPr>
          <p:cNvSpPr txBox="1"/>
          <p:nvPr/>
        </p:nvSpPr>
        <p:spPr>
          <a:xfrm>
            <a:off x="2228207" y="2889735"/>
            <a:ext cx="7735586" cy="1200329"/>
          </a:xfrm>
          <a:prstGeom prst="rect">
            <a:avLst/>
          </a:prstGeom>
          <a:noFill/>
        </p:spPr>
        <p:txBody>
          <a:bodyPr wrap="square" rIns="0" rtlCol="0">
            <a:spAutoFit/>
          </a:bodyPr>
          <a:lstStyle/>
          <a:p>
            <a:pPr marL="285750" indent="-285750" algn="just">
              <a:spcAft>
                <a:spcPts val="600"/>
              </a:spcAft>
              <a:buFont typeface="Arial" panose="020B0604020202020204" pitchFamily="34" charset="0"/>
              <a:buChar char="•"/>
            </a:pPr>
            <a:r>
              <a:rPr lang="ja-JP" altLang="en-US" sz="3600" dirty="0">
                <a:solidFill>
                  <a:schemeClr val="tx1">
                    <a:lumMod val="75000"/>
                    <a:lumOff val="25000"/>
                  </a:schemeClr>
                </a:solidFill>
                <a:latin typeface="HGPｺﾞｼｯｸE" panose="020B0900000000000000" pitchFamily="50" charset="-128"/>
                <a:ea typeface="HGPｺﾞｼｯｸE" panose="020B0900000000000000" pitchFamily="50" charset="-128"/>
              </a:rPr>
              <a:t>災害時（特に直前、直後）は、「自助」と「共助」の防災活動が重要です</a:t>
            </a:r>
            <a:endParaRPr lang="en-US" altLang="ja-JP" sz="3600" dirty="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spTree>
    <p:extLst>
      <p:ext uri="{BB962C8B-B14F-4D97-AF65-F5344CB8AC3E}">
        <p14:creationId xmlns:p14="http://schemas.microsoft.com/office/powerpoint/2010/main" val="22689281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3334975-DAFC-4F74-98A6-EFBFA584F806}"/>
              </a:ext>
            </a:extLst>
          </p:cNvPr>
          <p:cNvSpPr>
            <a:spLocks noGrp="1"/>
          </p:cNvSpPr>
          <p:nvPr>
            <p:ph type="title"/>
          </p:nvPr>
        </p:nvSpPr>
        <p:spPr/>
        <p:txBody>
          <a:bodyPr/>
          <a:lstStyle/>
          <a:p>
            <a:pPr algn="l"/>
            <a:r>
              <a:rPr lang="ja-JP" altLang="en-US" dirty="0">
                <a:solidFill>
                  <a:schemeClr val="tx1">
                    <a:lumMod val="75000"/>
                    <a:lumOff val="25000"/>
                  </a:schemeClr>
                </a:solidFill>
                <a:latin typeface="HGPｺﾞｼｯｸE" panose="020B0900000000000000" pitchFamily="50" charset="-128"/>
                <a:ea typeface="HGPｺﾞｼｯｸE" panose="020B0900000000000000" pitchFamily="50" charset="-128"/>
              </a:rPr>
              <a:t>１．</a:t>
            </a:r>
            <a:r>
              <a:rPr kumimoji="1" lang="ja-JP" altLang="en-US" dirty="0">
                <a:solidFill>
                  <a:schemeClr val="tx1">
                    <a:lumMod val="75000"/>
                    <a:lumOff val="25000"/>
                  </a:schemeClr>
                </a:solidFill>
                <a:latin typeface="HGPｺﾞｼｯｸE" panose="020B0900000000000000" pitchFamily="50" charset="-128"/>
                <a:ea typeface="HGPｺﾞｼｯｸE" panose="020B0900000000000000" pitchFamily="50" charset="-128"/>
              </a:rPr>
              <a:t>わがまち（地域）の災害発生の</a:t>
            </a:r>
            <a:r>
              <a:rPr kumimoji="1" lang="en-US" altLang="ja-JP" dirty="0">
                <a:solidFill>
                  <a:schemeClr val="tx1">
                    <a:lumMod val="75000"/>
                    <a:lumOff val="25000"/>
                  </a:schemeClr>
                </a:solidFill>
                <a:latin typeface="HGPｺﾞｼｯｸE" panose="020B0900000000000000" pitchFamily="50" charset="-128"/>
                <a:ea typeface="HGPｺﾞｼｯｸE" panose="020B0900000000000000" pitchFamily="50" charset="-128"/>
              </a:rPr>
              <a:t/>
            </a:r>
            <a:br>
              <a:rPr kumimoji="1" lang="en-US" altLang="ja-JP" dirty="0">
                <a:solidFill>
                  <a:schemeClr val="tx1">
                    <a:lumMod val="75000"/>
                    <a:lumOff val="25000"/>
                  </a:schemeClr>
                </a:solidFill>
                <a:latin typeface="HGPｺﾞｼｯｸE" panose="020B0900000000000000" pitchFamily="50" charset="-128"/>
                <a:ea typeface="HGPｺﾞｼｯｸE" panose="020B0900000000000000" pitchFamily="50" charset="-128"/>
              </a:rPr>
            </a:br>
            <a:r>
              <a:rPr lang="ja-JP" altLang="en-US" dirty="0">
                <a:solidFill>
                  <a:schemeClr val="tx1">
                    <a:lumMod val="75000"/>
                    <a:lumOff val="25000"/>
                  </a:schemeClr>
                </a:solidFill>
                <a:latin typeface="HGPｺﾞｼｯｸE" panose="020B0900000000000000" pitchFamily="50" charset="-128"/>
                <a:ea typeface="HGPｺﾞｼｯｸE" panose="020B0900000000000000" pitchFamily="50" charset="-128"/>
              </a:rPr>
              <a:t>　　</a:t>
            </a:r>
            <a:r>
              <a:rPr kumimoji="1" lang="ja-JP" altLang="en-US" dirty="0">
                <a:solidFill>
                  <a:schemeClr val="tx1">
                    <a:lumMod val="75000"/>
                    <a:lumOff val="25000"/>
                  </a:schemeClr>
                </a:solidFill>
                <a:latin typeface="HGPｺﾞｼｯｸE" panose="020B0900000000000000" pitchFamily="50" charset="-128"/>
                <a:ea typeface="HGPｺﾞｼｯｸE" panose="020B0900000000000000" pitchFamily="50" charset="-128"/>
              </a:rPr>
              <a:t>おそれ</a:t>
            </a:r>
          </a:p>
        </p:txBody>
      </p:sp>
      <p:sp>
        <p:nvSpPr>
          <p:cNvPr id="3" name="正方形/長方形 2">
            <a:extLst>
              <a:ext uri="{FF2B5EF4-FFF2-40B4-BE49-F238E27FC236}">
                <a16:creationId xmlns:a16="http://schemas.microsoft.com/office/drawing/2014/main" id="{02B14AF4-685D-4C9E-AA84-C819A7CBF6AC}"/>
              </a:ext>
            </a:extLst>
          </p:cNvPr>
          <p:cNvSpPr/>
          <p:nvPr/>
        </p:nvSpPr>
        <p:spPr>
          <a:xfrm>
            <a:off x="9211734" y="287868"/>
            <a:ext cx="1049867" cy="372533"/>
          </a:xfrm>
          <a:prstGeom prst="rect">
            <a:avLst/>
          </a:prstGeom>
          <a:solidFill>
            <a:srgbClr val="FFFF00"/>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dirty="0">
                <a:solidFill>
                  <a:schemeClr val="tx1">
                    <a:lumMod val="65000"/>
                    <a:lumOff val="35000"/>
                  </a:schemeClr>
                </a:solidFill>
                <a:latin typeface="HGPｺﾞｼｯｸE" panose="020B0900000000000000" pitchFamily="50" charset="-128"/>
                <a:ea typeface="HGPｺﾞｼｯｸE" panose="020B0900000000000000" pitchFamily="50" charset="-128"/>
              </a:rPr>
              <a:t>40</a:t>
            </a:r>
            <a:r>
              <a:rPr lang="ja-JP" altLang="en-US" dirty="0">
                <a:solidFill>
                  <a:schemeClr val="tx1">
                    <a:lumMod val="65000"/>
                    <a:lumOff val="35000"/>
                  </a:schemeClr>
                </a:solidFill>
                <a:latin typeface="HGPｺﾞｼｯｸE" panose="020B0900000000000000" pitchFamily="50" charset="-128"/>
                <a:ea typeface="HGPｺﾞｼｯｸE" panose="020B0900000000000000" pitchFamily="50" charset="-128"/>
              </a:rPr>
              <a:t>分</a:t>
            </a:r>
          </a:p>
        </p:txBody>
      </p:sp>
      <p:sp>
        <p:nvSpPr>
          <p:cNvPr id="4" name="スライド番号プレースホルダー 3">
            <a:extLst>
              <a:ext uri="{FF2B5EF4-FFF2-40B4-BE49-F238E27FC236}">
                <a16:creationId xmlns:a16="http://schemas.microsoft.com/office/drawing/2014/main" id="{E81D90E8-87F4-4783-AFF4-70B056182153}"/>
              </a:ext>
            </a:extLst>
          </p:cNvPr>
          <p:cNvSpPr txBox="1">
            <a:spLocks/>
          </p:cNvSpPr>
          <p:nvPr/>
        </p:nvSpPr>
        <p:spPr>
          <a:xfrm>
            <a:off x="8600923" y="6101826"/>
            <a:ext cx="2743200" cy="365125"/>
          </a:xfrm>
          <a:prstGeom prst="rect">
            <a:avLst/>
          </a:prstGeom>
        </p:spPr>
        <p:txBody>
          <a:bodyPr/>
          <a:ls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r>
              <a:rPr lang="ja-JP" altLang="en-US" sz="1400" dirty="0"/>
              <a:t>　　　　　　　　　　　　　１</a:t>
            </a:r>
          </a:p>
        </p:txBody>
      </p:sp>
    </p:spTree>
    <p:extLst>
      <p:ext uri="{BB962C8B-B14F-4D97-AF65-F5344CB8AC3E}">
        <p14:creationId xmlns:p14="http://schemas.microsoft.com/office/powerpoint/2010/main" val="10457862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7E8019D-5A5E-43AA-B3BB-6CD89776671C}"/>
              </a:ext>
            </a:extLst>
          </p:cNvPr>
          <p:cNvSpPr>
            <a:spLocks noGrp="1"/>
          </p:cNvSpPr>
          <p:nvPr>
            <p:ph type="sldNum" sz="quarter" idx="12"/>
          </p:nvPr>
        </p:nvSpPr>
        <p:spPr/>
        <p:txBody>
          <a:bodyPr/>
          <a:lstStyle/>
          <a:p>
            <a:r>
              <a:rPr kumimoji="1" lang="en-US" altLang="ja-JP" sz="1400" dirty="0"/>
              <a:t>2</a:t>
            </a:r>
            <a:endParaRPr kumimoji="1" lang="ja-JP" altLang="en-US" sz="1400" dirty="0"/>
          </a:p>
        </p:txBody>
      </p:sp>
      <p:sp>
        <p:nvSpPr>
          <p:cNvPr id="5" name="四角形: 角を丸くする 4">
            <a:extLst>
              <a:ext uri="{FF2B5EF4-FFF2-40B4-BE49-F238E27FC236}">
                <a16:creationId xmlns:a16="http://schemas.microsoft.com/office/drawing/2014/main" id="{C6027D71-137B-4D89-AD94-059CF63A5526}"/>
              </a:ext>
            </a:extLst>
          </p:cNvPr>
          <p:cNvSpPr/>
          <p:nvPr/>
        </p:nvSpPr>
        <p:spPr>
          <a:xfrm>
            <a:off x="2837549" y="1531795"/>
            <a:ext cx="6651630" cy="3644781"/>
          </a:xfrm>
          <a:prstGeom prst="roundRect">
            <a:avLst>
              <a:gd name="adj" fmla="val 16094"/>
            </a:avLst>
          </a:prstGeom>
          <a:solidFill>
            <a:srgbClr val="35A1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3600" dirty="0">
                <a:solidFill>
                  <a:schemeClr val="bg1"/>
                </a:solidFill>
                <a:latin typeface="HGPｺﾞｼｯｸE" panose="020B0900000000000000" pitchFamily="50" charset="-128"/>
                <a:ea typeface="HGPｺﾞｼｯｸE" panose="020B0900000000000000" pitchFamily="50" charset="-128"/>
              </a:rPr>
              <a:t>近年、大規模な災害が</a:t>
            </a:r>
            <a:endParaRPr lang="en-US" altLang="ja-JP" sz="3600" dirty="0">
              <a:solidFill>
                <a:schemeClr val="bg1"/>
              </a:solidFill>
              <a:latin typeface="HGPｺﾞｼｯｸE" panose="020B0900000000000000" pitchFamily="50" charset="-128"/>
              <a:ea typeface="HGPｺﾞｼｯｸE" panose="020B0900000000000000" pitchFamily="50" charset="-128"/>
            </a:endParaRPr>
          </a:p>
          <a:p>
            <a:pPr algn="ctr">
              <a:lnSpc>
                <a:spcPct val="150000"/>
              </a:lnSpc>
            </a:pPr>
            <a:r>
              <a:rPr lang="ja-JP" altLang="en-US" sz="3600" dirty="0">
                <a:solidFill>
                  <a:schemeClr val="bg1"/>
                </a:solidFill>
                <a:latin typeface="HGPｺﾞｼｯｸE" panose="020B0900000000000000" pitchFamily="50" charset="-128"/>
                <a:ea typeface="HGPｺﾞｼｯｸE" panose="020B0900000000000000" pitchFamily="50" charset="-128"/>
              </a:rPr>
              <a:t>頻繁に発生しています</a:t>
            </a:r>
          </a:p>
        </p:txBody>
      </p:sp>
    </p:spTree>
    <p:extLst>
      <p:ext uri="{BB962C8B-B14F-4D97-AF65-F5344CB8AC3E}">
        <p14:creationId xmlns:p14="http://schemas.microsoft.com/office/powerpoint/2010/main" val="29724217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5808B6-26C7-45D9-BA0B-9AB91975D867}"/>
              </a:ext>
            </a:extLst>
          </p:cNvPr>
          <p:cNvSpPr>
            <a:spLocks noGrp="1"/>
          </p:cNvSpPr>
          <p:nvPr>
            <p:ph type="title"/>
          </p:nvPr>
        </p:nvSpPr>
        <p:spPr>
          <a:xfrm>
            <a:off x="0" y="0"/>
            <a:ext cx="12192000" cy="871764"/>
          </a:xfrm>
          <a:solidFill>
            <a:srgbClr val="00B050"/>
          </a:solidFill>
        </p:spPr>
        <p:txBody>
          <a:bodyPr>
            <a:normAutofit/>
          </a:bodyPr>
          <a:lstStyle/>
          <a:p>
            <a:r>
              <a:rPr lang="ja-JP" altLang="en-US" sz="3200" dirty="0">
                <a:solidFill>
                  <a:schemeClr val="bg1"/>
                </a:solidFill>
                <a:latin typeface="ＭＳ Ｐゴシック" panose="020B0600070205080204" pitchFamily="50" charset="-128"/>
                <a:ea typeface="ＭＳ Ｐゴシック" panose="020B0600070205080204" pitchFamily="50" charset="-128"/>
              </a:rPr>
              <a:t>災害発生のおそれを認識しておくことの重要性</a:t>
            </a:r>
          </a:p>
        </p:txBody>
      </p:sp>
      <p:sp>
        <p:nvSpPr>
          <p:cNvPr id="3" name="コンテンツ プレースホルダー 2">
            <a:extLst>
              <a:ext uri="{FF2B5EF4-FFF2-40B4-BE49-F238E27FC236}">
                <a16:creationId xmlns:a16="http://schemas.microsoft.com/office/drawing/2014/main" id="{6AEDB143-3FCB-4E29-8C76-4BD03323FBDB}"/>
              </a:ext>
            </a:extLst>
          </p:cNvPr>
          <p:cNvSpPr>
            <a:spLocks noGrp="1"/>
          </p:cNvSpPr>
          <p:nvPr>
            <p:ph idx="1"/>
          </p:nvPr>
        </p:nvSpPr>
        <p:spPr>
          <a:xfrm>
            <a:off x="1696047" y="1031974"/>
            <a:ext cx="8343899" cy="551543"/>
          </a:xfrm>
        </p:spPr>
        <p:txBody>
          <a:bodyPr/>
          <a:lstStyle/>
          <a:p>
            <a:r>
              <a:rPr lang="ja-JP" altLang="en-US" dirty="0">
                <a:solidFill>
                  <a:schemeClr val="tx1">
                    <a:lumMod val="75000"/>
                    <a:lumOff val="25000"/>
                  </a:schemeClr>
                </a:solidFill>
              </a:rPr>
              <a:t>近年、日本各地で発生している地震災害</a:t>
            </a:r>
            <a:endParaRPr lang="en-US" altLang="ja-JP" dirty="0">
              <a:solidFill>
                <a:schemeClr val="tx1">
                  <a:lumMod val="75000"/>
                  <a:lumOff val="25000"/>
                </a:schemeClr>
              </a:solidFill>
            </a:endParaRPr>
          </a:p>
          <a:p>
            <a:endParaRPr kumimoji="1" lang="en-US" altLang="ja-JP" dirty="0">
              <a:solidFill>
                <a:schemeClr val="tx1">
                  <a:lumMod val="75000"/>
                  <a:lumOff val="25000"/>
                </a:schemeClr>
              </a:solidFill>
            </a:endParaRPr>
          </a:p>
          <a:p>
            <a:endParaRPr lang="en-US" altLang="ja-JP" dirty="0">
              <a:solidFill>
                <a:schemeClr val="tx1">
                  <a:lumMod val="75000"/>
                  <a:lumOff val="25000"/>
                </a:schemeClr>
              </a:solidFill>
            </a:endParaRPr>
          </a:p>
          <a:p>
            <a:endParaRPr lang="en-US" altLang="ja-JP" dirty="0">
              <a:solidFill>
                <a:schemeClr val="tx1">
                  <a:lumMod val="75000"/>
                  <a:lumOff val="25000"/>
                </a:schemeClr>
              </a:solidFill>
            </a:endParaRPr>
          </a:p>
          <a:p>
            <a:pPr marL="0" indent="0">
              <a:buNone/>
            </a:pPr>
            <a:endParaRPr kumimoji="1" lang="ja-JP" altLang="en-US" dirty="0">
              <a:solidFill>
                <a:schemeClr val="tx1">
                  <a:lumMod val="75000"/>
                  <a:lumOff val="25000"/>
                </a:schemeClr>
              </a:solidFill>
            </a:endParaRPr>
          </a:p>
        </p:txBody>
      </p:sp>
      <p:sp>
        <p:nvSpPr>
          <p:cNvPr id="4" name="スライド番号プレースホルダー 3">
            <a:extLst>
              <a:ext uri="{FF2B5EF4-FFF2-40B4-BE49-F238E27FC236}">
                <a16:creationId xmlns:a16="http://schemas.microsoft.com/office/drawing/2014/main" id="{82088444-4A2C-4F10-9501-0DDC191B5C81}"/>
              </a:ext>
            </a:extLst>
          </p:cNvPr>
          <p:cNvSpPr>
            <a:spLocks noGrp="1"/>
          </p:cNvSpPr>
          <p:nvPr>
            <p:ph type="sldNum" sz="quarter" idx="12"/>
          </p:nvPr>
        </p:nvSpPr>
        <p:spPr/>
        <p:txBody>
          <a:bodyPr/>
          <a:lstStyle/>
          <a:p>
            <a:r>
              <a:rPr kumimoji="1" lang="en-US" altLang="ja-JP" sz="1400" dirty="0"/>
              <a:t>3</a:t>
            </a:r>
            <a:endParaRPr kumimoji="1" lang="ja-JP" altLang="en-US" sz="1400" dirty="0"/>
          </a:p>
        </p:txBody>
      </p:sp>
      <p:pic>
        <p:nvPicPr>
          <p:cNvPr id="13" name="図 12" descr="港に停泊した船&#10;&#10;自動的に生成された説明">
            <a:extLst>
              <a:ext uri="{FF2B5EF4-FFF2-40B4-BE49-F238E27FC236}">
                <a16:creationId xmlns:a16="http://schemas.microsoft.com/office/drawing/2014/main" id="{14144636-8C6D-4118-844B-F43965A1731B}"/>
              </a:ext>
            </a:extLst>
          </p:cNvPr>
          <p:cNvPicPr>
            <a:picLocks/>
          </p:cNvPicPr>
          <p:nvPr/>
        </p:nvPicPr>
        <p:blipFill rotWithShape="1">
          <a:blip r:embed="rId3" cstate="print">
            <a:extLst>
              <a:ext uri="{28A0092B-C50C-407E-A947-70E740481C1C}">
                <a14:useLocalDpi xmlns:a14="http://schemas.microsoft.com/office/drawing/2010/main" val="0"/>
              </a:ext>
            </a:extLst>
          </a:blip>
          <a:srcRect t="3542"/>
          <a:stretch/>
        </p:blipFill>
        <p:spPr>
          <a:xfrm>
            <a:off x="2465998" y="1645381"/>
            <a:ext cx="3256447" cy="2134368"/>
          </a:xfrm>
          <a:prstGeom prst="rect">
            <a:avLst/>
          </a:prstGeom>
        </p:spPr>
      </p:pic>
      <p:pic>
        <p:nvPicPr>
          <p:cNvPr id="14" name="図 13" descr="山, 自然, 屋外, 草 が含まれている画像&#10;&#10;自動的に生成された説明">
            <a:extLst>
              <a:ext uri="{FF2B5EF4-FFF2-40B4-BE49-F238E27FC236}">
                <a16:creationId xmlns:a16="http://schemas.microsoft.com/office/drawing/2014/main" id="{A55B8A66-2C81-4B75-B23C-30D1D073E606}"/>
              </a:ext>
            </a:extLst>
          </p:cNvPr>
          <p:cNvPicPr>
            <a:picLocks/>
          </p:cNvPicPr>
          <p:nvPr/>
        </p:nvPicPr>
        <p:blipFill rotWithShape="1">
          <a:blip r:embed="rId4">
            <a:extLst>
              <a:ext uri="{28A0092B-C50C-407E-A947-70E740481C1C}">
                <a14:useLocalDpi xmlns:a14="http://schemas.microsoft.com/office/drawing/2010/main" val="0"/>
              </a:ext>
            </a:extLst>
          </a:blip>
          <a:srcRect l="1222" t="1656" r="2707" b="4454"/>
          <a:stretch/>
        </p:blipFill>
        <p:spPr>
          <a:xfrm>
            <a:off x="6302422" y="4098865"/>
            <a:ext cx="3402000" cy="2462400"/>
          </a:xfrm>
          <a:prstGeom prst="rect">
            <a:avLst/>
          </a:prstGeom>
        </p:spPr>
      </p:pic>
      <p:pic>
        <p:nvPicPr>
          <p:cNvPr id="17" name="図 16" descr="山の景色&#10;&#10;自動的に生成された説明">
            <a:extLst>
              <a:ext uri="{FF2B5EF4-FFF2-40B4-BE49-F238E27FC236}">
                <a16:creationId xmlns:a16="http://schemas.microsoft.com/office/drawing/2014/main" id="{CBCC2BCD-D4F1-47EF-B9AF-7879D55C092E}"/>
              </a:ext>
            </a:extLst>
          </p:cNvPr>
          <p:cNvPicPr>
            <a:picLocks/>
          </p:cNvPicPr>
          <p:nvPr/>
        </p:nvPicPr>
        <p:blipFill rotWithShape="1">
          <a:blip r:embed="rId5" cstate="print">
            <a:extLst>
              <a:ext uri="{28A0092B-C50C-407E-A947-70E740481C1C}">
                <a14:useLocalDpi xmlns:a14="http://schemas.microsoft.com/office/drawing/2010/main" val="0"/>
              </a:ext>
            </a:extLst>
          </a:blip>
          <a:srcRect l="8296"/>
          <a:stretch/>
        </p:blipFill>
        <p:spPr>
          <a:xfrm>
            <a:off x="6324003" y="1690688"/>
            <a:ext cx="3110893" cy="2089060"/>
          </a:xfrm>
          <a:prstGeom prst="rect">
            <a:avLst/>
          </a:prstGeom>
        </p:spPr>
      </p:pic>
      <p:pic>
        <p:nvPicPr>
          <p:cNvPr id="18" name="図 17" descr="建物, 屋外, 電車, ストリート が含まれている画像&#10;&#10;自動的に生成された説明">
            <a:extLst>
              <a:ext uri="{FF2B5EF4-FFF2-40B4-BE49-F238E27FC236}">
                <a16:creationId xmlns:a16="http://schemas.microsoft.com/office/drawing/2014/main" id="{DA3554EC-CB95-4D33-832E-B004B0DE9498}"/>
              </a:ext>
            </a:extLst>
          </p:cNvPr>
          <p:cNvPicPr>
            <a:picLocks/>
          </p:cNvPicPr>
          <p:nvPr/>
        </p:nvPicPr>
        <p:blipFill>
          <a:blip r:embed="rId6">
            <a:extLst>
              <a:ext uri="{28A0092B-C50C-407E-A947-70E740481C1C}">
                <a14:useLocalDpi xmlns:a14="http://schemas.microsoft.com/office/drawing/2010/main" val="0"/>
              </a:ext>
            </a:extLst>
          </a:blip>
          <a:stretch>
            <a:fillRect/>
          </a:stretch>
        </p:blipFill>
        <p:spPr>
          <a:xfrm>
            <a:off x="2465930" y="4131935"/>
            <a:ext cx="3358840" cy="2029753"/>
          </a:xfrm>
          <a:prstGeom prst="rect">
            <a:avLst/>
          </a:prstGeom>
        </p:spPr>
      </p:pic>
      <p:sp>
        <p:nvSpPr>
          <p:cNvPr id="29" name="テキスト ボックス 28">
            <a:extLst>
              <a:ext uri="{FF2B5EF4-FFF2-40B4-BE49-F238E27FC236}">
                <a16:creationId xmlns:a16="http://schemas.microsoft.com/office/drawing/2014/main" id="{B3E0BEFE-221C-4697-8577-311C3967E85C}"/>
              </a:ext>
            </a:extLst>
          </p:cNvPr>
          <p:cNvSpPr txBox="1"/>
          <p:nvPr/>
        </p:nvSpPr>
        <p:spPr>
          <a:xfrm>
            <a:off x="2487577" y="6071374"/>
            <a:ext cx="3358840" cy="492443"/>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r>
              <a:rPr lang="ja-JP" altLang="en-US" sz="1600"/>
              <a:t>事例３）大阪府北部を震源とする地震</a:t>
            </a:r>
            <a:endParaRPr lang="en-US" altLang="ja-JP" sz="1600"/>
          </a:p>
          <a:p>
            <a:r>
              <a:rPr lang="en-US" altLang="ja-JP" sz="1600"/>
              <a:t>2018</a:t>
            </a:r>
            <a:r>
              <a:rPr lang="ja-JP" altLang="en-US" sz="1600"/>
              <a:t>年（平成</a:t>
            </a:r>
            <a:r>
              <a:rPr lang="en-US" altLang="ja-JP" sz="1600"/>
              <a:t>30</a:t>
            </a:r>
            <a:r>
              <a:rPr lang="ja-JP" altLang="en-US" sz="1600"/>
              <a:t>年）</a:t>
            </a:r>
            <a:r>
              <a:rPr lang="en-US" altLang="ja-JP" sz="1600"/>
              <a:t>6</a:t>
            </a:r>
            <a:r>
              <a:rPr lang="ja-JP" altLang="en-US" sz="1600"/>
              <a:t>月</a:t>
            </a:r>
            <a:r>
              <a:rPr lang="en-US" altLang="ja-JP" sz="1600"/>
              <a:t>18</a:t>
            </a:r>
            <a:r>
              <a:rPr lang="ja-JP" altLang="en-US" sz="1600"/>
              <a:t>日</a:t>
            </a:r>
          </a:p>
        </p:txBody>
      </p:sp>
      <p:sp>
        <p:nvSpPr>
          <p:cNvPr id="30" name="テキスト ボックス 29">
            <a:extLst>
              <a:ext uri="{FF2B5EF4-FFF2-40B4-BE49-F238E27FC236}">
                <a16:creationId xmlns:a16="http://schemas.microsoft.com/office/drawing/2014/main" id="{D9C9C2ED-6844-495D-B07D-FD650E7E938E}"/>
              </a:ext>
            </a:extLst>
          </p:cNvPr>
          <p:cNvSpPr txBox="1"/>
          <p:nvPr/>
        </p:nvSpPr>
        <p:spPr>
          <a:xfrm>
            <a:off x="6492789" y="3299976"/>
            <a:ext cx="3064428" cy="492443"/>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r>
              <a:rPr lang="ja-JP" altLang="en-US" sz="1600"/>
              <a:t>事例２）平成</a:t>
            </a:r>
            <a:r>
              <a:rPr lang="en-US" altLang="ja-JP" sz="1600"/>
              <a:t>28</a:t>
            </a:r>
            <a:r>
              <a:rPr lang="ja-JP" altLang="en-US" sz="1600"/>
              <a:t>年熊本地震</a:t>
            </a:r>
            <a:endParaRPr lang="en-US" altLang="ja-JP" sz="1600"/>
          </a:p>
          <a:p>
            <a:r>
              <a:rPr lang="en-US" altLang="ja-JP" sz="1600"/>
              <a:t>2016</a:t>
            </a:r>
            <a:r>
              <a:rPr lang="ja-JP" altLang="en-US" sz="1600"/>
              <a:t>年（平成</a:t>
            </a:r>
            <a:r>
              <a:rPr lang="en-US" altLang="ja-JP" sz="1600"/>
              <a:t>28</a:t>
            </a:r>
            <a:r>
              <a:rPr lang="ja-JP" altLang="en-US" sz="1600"/>
              <a:t>年）</a:t>
            </a:r>
            <a:r>
              <a:rPr lang="en-US" altLang="ja-JP" sz="1600"/>
              <a:t>4</a:t>
            </a:r>
            <a:r>
              <a:rPr lang="ja-JP" altLang="en-US" sz="1600"/>
              <a:t>月</a:t>
            </a:r>
            <a:r>
              <a:rPr lang="en-US" altLang="ja-JP" sz="1600"/>
              <a:t>14</a:t>
            </a:r>
            <a:r>
              <a:rPr lang="ja-JP" altLang="en-US" sz="1600"/>
              <a:t>日以降</a:t>
            </a:r>
          </a:p>
        </p:txBody>
      </p:sp>
      <p:sp>
        <p:nvSpPr>
          <p:cNvPr id="32" name="テキスト ボックス 31">
            <a:extLst>
              <a:ext uri="{FF2B5EF4-FFF2-40B4-BE49-F238E27FC236}">
                <a16:creationId xmlns:a16="http://schemas.microsoft.com/office/drawing/2014/main" id="{A4F4E249-4E19-4281-B61F-5D66C924C53A}"/>
              </a:ext>
            </a:extLst>
          </p:cNvPr>
          <p:cNvSpPr txBox="1"/>
          <p:nvPr/>
        </p:nvSpPr>
        <p:spPr>
          <a:xfrm>
            <a:off x="2611552" y="3287307"/>
            <a:ext cx="3110893" cy="492443"/>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r>
              <a:rPr lang="ja-JP" altLang="en-US" sz="1600"/>
              <a:t>事例１）東日本大震災</a:t>
            </a:r>
            <a:endParaRPr lang="en-US" altLang="ja-JP" sz="1600"/>
          </a:p>
          <a:p>
            <a:r>
              <a:rPr lang="en-US" altLang="ja-JP" sz="1600"/>
              <a:t>2011</a:t>
            </a:r>
            <a:r>
              <a:rPr lang="ja-JP" altLang="en-US" sz="1600"/>
              <a:t>年（平成</a:t>
            </a:r>
            <a:r>
              <a:rPr lang="en-US" altLang="ja-JP" sz="1600"/>
              <a:t>23</a:t>
            </a:r>
            <a:r>
              <a:rPr lang="ja-JP" altLang="en-US" sz="1600"/>
              <a:t>年）</a:t>
            </a:r>
            <a:r>
              <a:rPr lang="en-US" altLang="ja-JP" sz="1600"/>
              <a:t>3</a:t>
            </a:r>
            <a:r>
              <a:rPr lang="ja-JP" altLang="en-US" sz="1600"/>
              <a:t>月</a:t>
            </a:r>
            <a:r>
              <a:rPr lang="en-US" altLang="ja-JP" sz="1600"/>
              <a:t>11</a:t>
            </a:r>
            <a:r>
              <a:rPr lang="ja-JP" altLang="en-US" sz="1600"/>
              <a:t>日</a:t>
            </a:r>
          </a:p>
        </p:txBody>
      </p:sp>
      <p:sp>
        <p:nvSpPr>
          <p:cNvPr id="16" name="テキスト ボックス 15">
            <a:extLst>
              <a:ext uri="{FF2B5EF4-FFF2-40B4-BE49-F238E27FC236}">
                <a16:creationId xmlns:a16="http://schemas.microsoft.com/office/drawing/2014/main" id="{BDA3D97C-C4EE-4041-BAE3-D8DACE2BD223}"/>
              </a:ext>
            </a:extLst>
          </p:cNvPr>
          <p:cNvSpPr txBox="1"/>
          <p:nvPr/>
        </p:nvSpPr>
        <p:spPr>
          <a:xfrm>
            <a:off x="6544180" y="6071373"/>
            <a:ext cx="2961647" cy="492443"/>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r>
              <a:rPr lang="ja-JP" altLang="en-US" sz="1600"/>
              <a:t>事例４）北海道胆振東部地震</a:t>
            </a:r>
            <a:endParaRPr lang="en-US" altLang="ja-JP" sz="1600"/>
          </a:p>
          <a:p>
            <a:r>
              <a:rPr lang="en-US" altLang="ja-JP" sz="1600"/>
              <a:t>2018</a:t>
            </a:r>
            <a:r>
              <a:rPr lang="ja-JP" altLang="en-US" sz="1600"/>
              <a:t>年（平成</a:t>
            </a:r>
            <a:r>
              <a:rPr lang="en-US" altLang="ja-JP" sz="1600"/>
              <a:t>30</a:t>
            </a:r>
            <a:r>
              <a:rPr lang="ja-JP" altLang="en-US" sz="1600"/>
              <a:t>年）</a:t>
            </a:r>
            <a:r>
              <a:rPr lang="en-US" altLang="ja-JP" sz="1600"/>
              <a:t>9</a:t>
            </a:r>
            <a:r>
              <a:rPr lang="ja-JP" altLang="en-US" sz="1600"/>
              <a:t>月</a:t>
            </a:r>
            <a:r>
              <a:rPr lang="en-US" altLang="ja-JP" sz="1600"/>
              <a:t>6</a:t>
            </a:r>
            <a:r>
              <a:rPr lang="ja-JP" altLang="en-US" sz="1600"/>
              <a:t>日</a:t>
            </a:r>
          </a:p>
        </p:txBody>
      </p:sp>
      <p:sp>
        <p:nvSpPr>
          <p:cNvPr id="15" name="テキスト プレースホルダー 8">
            <a:extLst>
              <a:ext uri="{FF2B5EF4-FFF2-40B4-BE49-F238E27FC236}">
                <a16:creationId xmlns:a16="http://schemas.microsoft.com/office/drawing/2014/main" id="{2C835936-1596-45A9-B3E3-BA6533706010}"/>
              </a:ext>
            </a:extLst>
          </p:cNvPr>
          <p:cNvSpPr txBox="1">
            <a:spLocks noChangeArrowheads="1"/>
          </p:cNvSpPr>
          <p:nvPr/>
        </p:nvSpPr>
        <p:spPr>
          <a:xfrm>
            <a:off x="2465998" y="3787053"/>
            <a:ext cx="3402000" cy="2283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a:t>
            </a:r>
            <a:r>
              <a:rPr lang="zh-TW"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総務省消防庁</a:t>
            </a: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ホームページ</a:t>
            </a:r>
          </a:p>
        </p:txBody>
      </p:sp>
      <p:sp>
        <p:nvSpPr>
          <p:cNvPr id="19" name="テキスト プレースホルダー 8">
            <a:extLst>
              <a:ext uri="{FF2B5EF4-FFF2-40B4-BE49-F238E27FC236}">
                <a16:creationId xmlns:a16="http://schemas.microsoft.com/office/drawing/2014/main" id="{EEE1614C-EC13-441E-9F94-1CEEC3EEB5A2}"/>
              </a:ext>
            </a:extLst>
          </p:cNvPr>
          <p:cNvSpPr txBox="1">
            <a:spLocks noChangeArrowheads="1"/>
          </p:cNvSpPr>
          <p:nvPr/>
        </p:nvSpPr>
        <p:spPr>
          <a:xfrm>
            <a:off x="6324003" y="3787053"/>
            <a:ext cx="3402000" cy="2283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a:t>
            </a:r>
            <a:r>
              <a:rPr lang="zh-TW"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総務省消防庁</a:t>
            </a: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ホームページ</a:t>
            </a:r>
          </a:p>
        </p:txBody>
      </p:sp>
      <p:sp>
        <p:nvSpPr>
          <p:cNvPr id="20" name="テキスト プレースホルダー 8">
            <a:extLst>
              <a:ext uri="{FF2B5EF4-FFF2-40B4-BE49-F238E27FC236}">
                <a16:creationId xmlns:a16="http://schemas.microsoft.com/office/drawing/2014/main" id="{3D93E133-DC0B-4B5E-9896-B83112288585}"/>
              </a:ext>
            </a:extLst>
          </p:cNvPr>
          <p:cNvSpPr txBox="1">
            <a:spLocks noChangeArrowheads="1"/>
          </p:cNvSpPr>
          <p:nvPr/>
        </p:nvSpPr>
        <p:spPr>
          <a:xfrm>
            <a:off x="2465997" y="6563816"/>
            <a:ext cx="3402000" cy="2283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写真：内閣府防災情報のページ</a:t>
            </a:r>
          </a:p>
        </p:txBody>
      </p:sp>
      <p:sp>
        <p:nvSpPr>
          <p:cNvPr id="21" name="テキスト プレースホルダー 8">
            <a:extLst>
              <a:ext uri="{FF2B5EF4-FFF2-40B4-BE49-F238E27FC236}">
                <a16:creationId xmlns:a16="http://schemas.microsoft.com/office/drawing/2014/main" id="{7552C0FA-8162-450F-812E-F62CED344411}"/>
              </a:ext>
            </a:extLst>
          </p:cNvPr>
          <p:cNvSpPr txBox="1">
            <a:spLocks noChangeArrowheads="1"/>
          </p:cNvSpPr>
          <p:nvPr/>
        </p:nvSpPr>
        <p:spPr>
          <a:xfrm>
            <a:off x="6324002" y="6561265"/>
            <a:ext cx="3402000" cy="22834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a:t>
            </a:r>
            <a:r>
              <a:rPr lang="zh-TW"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総務省消防庁</a:t>
            </a: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ホームページ</a:t>
            </a: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10613893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図 18" descr="岩山の風景&#10;&#10;自動的に生成された説明">
            <a:extLst>
              <a:ext uri="{FF2B5EF4-FFF2-40B4-BE49-F238E27FC236}">
                <a16:creationId xmlns:a16="http://schemas.microsoft.com/office/drawing/2014/main" id="{D3C2E2EC-E3AE-4718-BB10-BDCC38211487}"/>
              </a:ext>
            </a:extLst>
          </p:cNvPr>
          <p:cNvPicPr>
            <a:picLocks/>
          </p:cNvPicPr>
          <p:nvPr/>
        </p:nvPicPr>
        <p:blipFill rotWithShape="1">
          <a:blip r:embed="rId3" cstate="print">
            <a:extLst>
              <a:ext uri="{28A0092B-C50C-407E-A947-70E740481C1C}">
                <a14:useLocalDpi xmlns:a14="http://schemas.microsoft.com/office/drawing/2010/main" val="0"/>
              </a:ext>
            </a:extLst>
          </a:blip>
          <a:srcRect l="8245" t="-209" r="-62" b="209"/>
          <a:stretch/>
        </p:blipFill>
        <p:spPr>
          <a:xfrm>
            <a:off x="2596463" y="1267947"/>
            <a:ext cx="3240000" cy="2520000"/>
          </a:xfrm>
          <a:prstGeom prst="rect">
            <a:avLst/>
          </a:prstGeom>
        </p:spPr>
      </p:pic>
      <p:pic>
        <p:nvPicPr>
          <p:cNvPr id="20" name="図 19" descr="屋外, 草, 跡, 電車 が含まれている画像&#10;&#10;自動的に生成された説明">
            <a:extLst>
              <a:ext uri="{FF2B5EF4-FFF2-40B4-BE49-F238E27FC236}">
                <a16:creationId xmlns:a16="http://schemas.microsoft.com/office/drawing/2014/main" id="{ABF79FCC-6BD2-4E74-A9BD-8EC9F4D1EF89}"/>
              </a:ext>
            </a:extLst>
          </p:cNvPr>
          <p:cNvPicPr>
            <a:picLocks/>
          </p:cNvPicPr>
          <p:nvPr/>
        </p:nvPicPr>
        <p:blipFill rotWithShape="1">
          <a:blip r:embed="rId4" cstate="print">
            <a:extLst>
              <a:ext uri="{28A0092B-C50C-407E-A947-70E740481C1C}">
                <a14:useLocalDpi xmlns:a14="http://schemas.microsoft.com/office/drawing/2010/main" val="0"/>
              </a:ext>
            </a:extLst>
          </a:blip>
          <a:srcRect t="5118"/>
          <a:stretch/>
        </p:blipFill>
        <p:spPr>
          <a:xfrm>
            <a:off x="2596463" y="4055039"/>
            <a:ext cx="3240000" cy="2520000"/>
          </a:xfrm>
          <a:prstGeom prst="rect">
            <a:avLst/>
          </a:prstGeom>
        </p:spPr>
      </p:pic>
      <p:pic>
        <p:nvPicPr>
          <p:cNvPr id="21" name="図 20" descr="屋外, 山, 自然, 草 が含まれている画像&#10;&#10;自動的に生成された説明">
            <a:extLst>
              <a:ext uri="{FF2B5EF4-FFF2-40B4-BE49-F238E27FC236}">
                <a16:creationId xmlns:a16="http://schemas.microsoft.com/office/drawing/2014/main" id="{5971E6DF-732D-4AC5-8EA1-2C2D168529DC}"/>
              </a:ext>
            </a:extLst>
          </p:cNvPr>
          <p:cNvPicPr>
            <a:picLocks/>
          </p:cNvPicPr>
          <p:nvPr/>
        </p:nvPicPr>
        <p:blipFill rotWithShape="1">
          <a:blip r:embed="rId5" cstate="print">
            <a:extLst>
              <a:ext uri="{28A0092B-C50C-407E-A947-70E740481C1C}">
                <a14:useLocalDpi xmlns:a14="http://schemas.microsoft.com/office/drawing/2010/main" val="0"/>
              </a:ext>
            </a:extLst>
          </a:blip>
          <a:srcRect l="885" t="66" r="9766" b="1328"/>
          <a:stretch/>
        </p:blipFill>
        <p:spPr>
          <a:xfrm>
            <a:off x="6355537" y="1267947"/>
            <a:ext cx="3240000" cy="2520000"/>
          </a:xfrm>
          <a:prstGeom prst="rect">
            <a:avLst/>
          </a:prstGeom>
        </p:spPr>
      </p:pic>
      <p:pic>
        <p:nvPicPr>
          <p:cNvPr id="6" name="図 5">
            <a:extLst>
              <a:ext uri="{FF2B5EF4-FFF2-40B4-BE49-F238E27FC236}">
                <a16:creationId xmlns:a16="http://schemas.microsoft.com/office/drawing/2014/main" id="{8BC35387-3029-4A40-B304-771417269F38}"/>
              </a:ext>
            </a:extLst>
          </p:cNvPr>
          <p:cNvPicPr>
            <a:picLocks/>
          </p:cNvPicPr>
          <p:nvPr/>
        </p:nvPicPr>
        <p:blipFill>
          <a:blip r:embed="rId6"/>
          <a:stretch>
            <a:fillRect/>
          </a:stretch>
        </p:blipFill>
        <p:spPr>
          <a:xfrm>
            <a:off x="6355537" y="4055039"/>
            <a:ext cx="3240000" cy="2520000"/>
          </a:xfrm>
          <a:prstGeom prst="rect">
            <a:avLst/>
          </a:prstGeom>
        </p:spPr>
      </p:pic>
      <p:sp>
        <p:nvSpPr>
          <p:cNvPr id="2" name="タイトル 1">
            <a:extLst>
              <a:ext uri="{FF2B5EF4-FFF2-40B4-BE49-F238E27FC236}">
                <a16:creationId xmlns:a16="http://schemas.microsoft.com/office/drawing/2014/main" id="{465808B6-26C7-45D9-BA0B-9AB91975D867}"/>
              </a:ext>
            </a:extLst>
          </p:cNvPr>
          <p:cNvSpPr>
            <a:spLocks noGrp="1"/>
          </p:cNvSpPr>
          <p:nvPr>
            <p:ph type="title"/>
          </p:nvPr>
        </p:nvSpPr>
        <p:spPr>
          <a:xfrm>
            <a:off x="0" y="1"/>
            <a:ext cx="12192000" cy="754954"/>
          </a:xfrm>
          <a:solidFill>
            <a:srgbClr val="00B050"/>
          </a:solidFill>
        </p:spPr>
        <p:txBody>
          <a:bodyPr>
            <a:normAutofit/>
          </a:bodyPr>
          <a:lstStyle/>
          <a:p>
            <a:r>
              <a:rPr lang="ja-JP" altLang="en-US" sz="3200" dirty="0">
                <a:solidFill>
                  <a:schemeClr val="bg1"/>
                </a:solidFill>
                <a:effectLst>
                  <a:outerShdw blurRad="38100" dist="38100" dir="2700000" algn="tl">
                    <a:srgbClr val="000000">
                      <a:alpha val="43137"/>
                    </a:srgbClr>
                  </a:outerShdw>
                </a:effectLst>
                <a:latin typeface="ＭＳ Ｐゴシック" panose="020B0600070205080204" pitchFamily="50" charset="-128"/>
                <a:ea typeface="ＭＳ Ｐゴシック" panose="020B0600070205080204" pitchFamily="50" charset="-128"/>
              </a:rPr>
              <a:t>災害発生のおそれを認識しておくことの重要性</a:t>
            </a:r>
          </a:p>
        </p:txBody>
      </p:sp>
      <p:sp>
        <p:nvSpPr>
          <p:cNvPr id="3" name="コンテンツ プレースホルダー 2">
            <a:extLst>
              <a:ext uri="{FF2B5EF4-FFF2-40B4-BE49-F238E27FC236}">
                <a16:creationId xmlns:a16="http://schemas.microsoft.com/office/drawing/2014/main" id="{6AEDB143-3FCB-4E29-8C76-4BD03323FBDB}"/>
              </a:ext>
            </a:extLst>
          </p:cNvPr>
          <p:cNvSpPr>
            <a:spLocks noGrp="1"/>
          </p:cNvSpPr>
          <p:nvPr>
            <p:ph idx="1"/>
          </p:nvPr>
        </p:nvSpPr>
        <p:spPr>
          <a:xfrm>
            <a:off x="1934936" y="758033"/>
            <a:ext cx="8343899" cy="551543"/>
          </a:xfrm>
        </p:spPr>
        <p:txBody>
          <a:bodyPr/>
          <a:lstStyle/>
          <a:p>
            <a:r>
              <a:rPr lang="ja-JP" altLang="en-US" dirty="0">
                <a:solidFill>
                  <a:schemeClr val="tx1">
                    <a:lumMod val="75000"/>
                    <a:lumOff val="25000"/>
                  </a:schemeClr>
                </a:solidFill>
                <a:latin typeface="ＭＳ Ｐゴシック" panose="020B0600070205080204" pitchFamily="50" charset="-128"/>
                <a:ea typeface="ＭＳ Ｐゴシック" panose="020B0600070205080204" pitchFamily="50" charset="-128"/>
              </a:rPr>
              <a:t>近年、日本各地で発生して</a:t>
            </a:r>
            <a:r>
              <a:rPr lang="ja-JP" altLang="en-US" b="1" dirty="0">
                <a:solidFill>
                  <a:schemeClr val="tx1">
                    <a:lumMod val="75000"/>
                    <a:lumOff val="25000"/>
                  </a:schemeClr>
                </a:solidFill>
                <a:latin typeface="ＭＳ Ｐゴシック" panose="020B0600070205080204" pitchFamily="50" charset="-128"/>
                <a:ea typeface="ＭＳ Ｐゴシック" panose="020B0600070205080204" pitchFamily="50" charset="-128"/>
              </a:rPr>
              <a:t>いる風水害</a:t>
            </a:r>
            <a:endParaRPr lang="en-US" altLang="ja-JP" b="1" dirty="0">
              <a:solidFill>
                <a:schemeClr val="tx1">
                  <a:lumMod val="75000"/>
                  <a:lumOff val="25000"/>
                </a:schemeClr>
              </a:solidFill>
              <a:latin typeface="ＭＳ Ｐゴシック" panose="020B0600070205080204" pitchFamily="50" charset="-128"/>
              <a:ea typeface="ＭＳ Ｐゴシック" panose="020B0600070205080204" pitchFamily="50" charset="-128"/>
            </a:endParaRPr>
          </a:p>
          <a:p>
            <a:endParaRPr kumimoji="1" lang="en-US" altLang="ja-JP" dirty="0">
              <a:solidFill>
                <a:schemeClr val="tx1">
                  <a:lumMod val="75000"/>
                  <a:lumOff val="25000"/>
                </a:schemeClr>
              </a:solidFill>
            </a:endParaRPr>
          </a:p>
          <a:p>
            <a:endParaRPr lang="en-US" altLang="ja-JP" dirty="0">
              <a:solidFill>
                <a:schemeClr val="tx1">
                  <a:lumMod val="75000"/>
                  <a:lumOff val="25000"/>
                </a:schemeClr>
              </a:solidFill>
            </a:endParaRPr>
          </a:p>
          <a:p>
            <a:endParaRPr lang="en-US" altLang="ja-JP" dirty="0">
              <a:solidFill>
                <a:schemeClr val="tx1">
                  <a:lumMod val="75000"/>
                  <a:lumOff val="25000"/>
                </a:schemeClr>
              </a:solidFill>
            </a:endParaRPr>
          </a:p>
          <a:p>
            <a:pPr marL="0" indent="0">
              <a:buNone/>
            </a:pPr>
            <a:endParaRPr kumimoji="1" lang="ja-JP" altLang="en-US" dirty="0">
              <a:solidFill>
                <a:schemeClr val="tx1">
                  <a:lumMod val="75000"/>
                  <a:lumOff val="25000"/>
                </a:schemeClr>
              </a:solidFill>
            </a:endParaRPr>
          </a:p>
        </p:txBody>
      </p:sp>
      <p:sp>
        <p:nvSpPr>
          <p:cNvPr id="4" name="スライド番号プレースホルダー 3">
            <a:extLst>
              <a:ext uri="{FF2B5EF4-FFF2-40B4-BE49-F238E27FC236}">
                <a16:creationId xmlns:a16="http://schemas.microsoft.com/office/drawing/2014/main" id="{82088444-4A2C-4F10-9501-0DDC191B5C81}"/>
              </a:ext>
            </a:extLst>
          </p:cNvPr>
          <p:cNvSpPr>
            <a:spLocks noGrp="1"/>
          </p:cNvSpPr>
          <p:nvPr>
            <p:ph type="sldNum" sz="quarter" idx="12"/>
          </p:nvPr>
        </p:nvSpPr>
        <p:spPr/>
        <p:txBody>
          <a:bodyPr/>
          <a:lstStyle/>
          <a:p>
            <a:endParaRPr kumimoji="1" lang="en-US" altLang="ja-JP" dirty="0"/>
          </a:p>
          <a:p>
            <a:r>
              <a:rPr kumimoji="1" lang="en-US" altLang="ja-JP" sz="1400" dirty="0"/>
              <a:t>4</a:t>
            </a:r>
          </a:p>
          <a:p>
            <a:endParaRPr kumimoji="1" lang="ja-JP" altLang="en-US" dirty="0"/>
          </a:p>
        </p:txBody>
      </p:sp>
      <p:sp>
        <p:nvSpPr>
          <p:cNvPr id="29" name="テキスト ボックス 28">
            <a:extLst>
              <a:ext uri="{FF2B5EF4-FFF2-40B4-BE49-F238E27FC236}">
                <a16:creationId xmlns:a16="http://schemas.microsoft.com/office/drawing/2014/main" id="{B3E0BEFE-221C-4697-8577-311C3967E85C}"/>
              </a:ext>
            </a:extLst>
          </p:cNvPr>
          <p:cNvSpPr txBox="1"/>
          <p:nvPr/>
        </p:nvSpPr>
        <p:spPr>
          <a:xfrm>
            <a:off x="2855135" y="6328819"/>
            <a:ext cx="2722657" cy="246221"/>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r>
              <a:rPr lang="ja-JP" altLang="en-US" sz="1600"/>
              <a:t>事例３）平成</a:t>
            </a:r>
            <a:r>
              <a:rPr lang="en-US" altLang="ja-JP" sz="1600"/>
              <a:t>30</a:t>
            </a:r>
            <a:r>
              <a:rPr lang="ja-JP" altLang="en-US" sz="1600"/>
              <a:t>年</a:t>
            </a:r>
            <a:r>
              <a:rPr lang="en-US" altLang="ja-JP" sz="1600"/>
              <a:t>7</a:t>
            </a:r>
            <a:r>
              <a:rPr lang="ja-JP" altLang="en-US" sz="1600"/>
              <a:t>月豪雨</a:t>
            </a:r>
          </a:p>
        </p:txBody>
      </p:sp>
      <p:sp>
        <p:nvSpPr>
          <p:cNvPr id="30" name="テキスト ボックス 29">
            <a:extLst>
              <a:ext uri="{FF2B5EF4-FFF2-40B4-BE49-F238E27FC236}">
                <a16:creationId xmlns:a16="http://schemas.microsoft.com/office/drawing/2014/main" id="{D9C9C2ED-6844-495D-B07D-FD650E7E938E}"/>
              </a:ext>
            </a:extLst>
          </p:cNvPr>
          <p:cNvSpPr txBox="1"/>
          <p:nvPr/>
        </p:nvSpPr>
        <p:spPr>
          <a:xfrm>
            <a:off x="6456965" y="3110839"/>
            <a:ext cx="3037142" cy="677108"/>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r>
              <a:rPr lang="ja-JP" altLang="en-US" sz="1600"/>
              <a:t>事例２）平成</a:t>
            </a:r>
            <a:r>
              <a:rPr lang="en-US" altLang="ja-JP" sz="1600"/>
              <a:t>29</a:t>
            </a:r>
            <a:r>
              <a:rPr lang="ja-JP" altLang="en-US" sz="1600"/>
              <a:t>年九州北部豪雨</a:t>
            </a:r>
            <a:endParaRPr lang="en-US" altLang="ja-JP" sz="1600"/>
          </a:p>
          <a:p>
            <a:r>
              <a:rPr lang="ja-JP" altLang="en-US" sz="1400"/>
              <a:t>（福岡県や大分県などで</a:t>
            </a:r>
            <a:endParaRPr lang="en-US" altLang="ja-JP" sz="1400"/>
          </a:p>
          <a:p>
            <a:r>
              <a:rPr lang="ja-JP" altLang="en-US" sz="1400"/>
              <a:t>河川氾濫、土砂災害）</a:t>
            </a:r>
          </a:p>
        </p:txBody>
      </p:sp>
      <p:sp>
        <p:nvSpPr>
          <p:cNvPr id="32" name="テキスト ボックス 31">
            <a:extLst>
              <a:ext uri="{FF2B5EF4-FFF2-40B4-BE49-F238E27FC236}">
                <a16:creationId xmlns:a16="http://schemas.microsoft.com/office/drawing/2014/main" id="{A4F4E249-4E19-4281-B61F-5D66C924C53A}"/>
              </a:ext>
            </a:extLst>
          </p:cNvPr>
          <p:cNvSpPr txBox="1"/>
          <p:nvPr/>
        </p:nvSpPr>
        <p:spPr>
          <a:xfrm>
            <a:off x="2876553" y="3326360"/>
            <a:ext cx="2679820" cy="461665"/>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r>
              <a:rPr lang="ja-JP" altLang="en-US" sz="1600"/>
              <a:t>事例１）平成</a:t>
            </a:r>
            <a:r>
              <a:rPr lang="en-US" altLang="ja-JP" sz="1600"/>
              <a:t>26</a:t>
            </a:r>
            <a:r>
              <a:rPr lang="ja-JP" altLang="en-US" sz="1600"/>
              <a:t>年</a:t>
            </a:r>
            <a:r>
              <a:rPr lang="en-US" altLang="ja-JP" sz="1600"/>
              <a:t>8</a:t>
            </a:r>
            <a:r>
              <a:rPr lang="ja-JP" altLang="en-US" sz="1600"/>
              <a:t>月豪雨</a:t>
            </a:r>
            <a:endParaRPr lang="en-US" altLang="ja-JP" sz="1600"/>
          </a:p>
          <a:p>
            <a:r>
              <a:rPr lang="ja-JP" altLang="en-US" sz="1400"/>
              <a:t>（</a:t>
            </a:r>
            <a:r>
              <a:rPr lang="ja-JP" altLang="ja-JP" sz="1400"/>
              <a:t>広島市</a:t>
            </a:r>
            <a:r>
              <a:rPr lang="ja-JP" altLang="en-US" sz="1400"/>
              <a:t>で</a:t>
            </a:r>
            <a:r>
              <a:rPr lang="ja-JP" altLang="ja-JP" sz="1400"/>
              <a:t>土砂災害</a:t>
            </a:r>
            <a:r>
              <a:rPr lang="ja-JP" altLang="en-US" sz="1400"/>
              <a:t>）</a:t>
            </a:r>
            <a:endParaRPr lang="ja-JP" altLang="ja-JP" sz="1400"/>
          </a:p>
        </p:txBody>
      </p:sp>
      <p:sp>
        <p:nvSpPr>
          <p:cNvPr id="14" name="テキスト ボックス 13">
            <a:extLst>
              <a:ext uri="{FF2B5EF4-FFF2-40B4-BE49-F238E27FC236}">
                <a16:creationId xmlns:a16="http://schemas.microsoft.com/office/drawing/2014/main" id="{BAD7467B-2471-4BB6-B9D7-2F6D0412B021}"/>
              </a:ext>
            </a:extLst>
          </p:cNvPr>
          <p:cNvSpPr txBox="1"/>
          <p:nvPr/>
        </p:nvSpPr>
        <p:spPr>
          <a:xfrm>
            <a:off x="6494714" y="6328818"/>
            <a:ext cx="2961647" cy="246221"/>
          </a:xfrm>
          <a:prstGeom prst="rect">
            <a:avLst/>
          </a:prstGeom>
          <a:solidFill>
            <a:srgbClr val="FFFFFF">
              <a:alpha val="50196"/>
            </a:srgbClr>
          </a:solidFill>
        </p:spPr>
        <p:txBody>
          <a:bodyPr wrap="square" lIns="72000" tIns="0" rIns="72000" bIns="0">
            <a:spAutoFit/>
          </a:bodyPr>
          <a:lstStyle>
            <a:defPPr>
              <a:defRPr lang="en-US"/>
            </a:defPPr>
            <a:lvl1pPr marR="0" lvl="0" indent="0" algn="ctr" defTabSz="914400" fontAlgn="auto">
              <a:lnSpc>
                <a:spcPct val="100000"/>
              </a:lnSpc>
              <a:spcBef>
                <a:spcPts val="0"/>
              </a:spcBef>
              <a:spcAft>
                <a:spcPts val="0"/>
              </a:spcAft>
              <a:buClrTx/>
              <a:buSzTx/>
              <a:buFontTx/>
              <a:buNone/>
              <a:tabLst/>
              <a:defRPr kumimoji="1" i="0" u="none" strike="noStrike" cap="none" spc="0" normalizeH="0" baseline="0">
                <a:ln>
                  <a:noFill/>
                </a:ln>
                <a:solidFill>
                  <a:schemeClr val="tx1">
                    <a:lumMod val="75000"/>
                    <a:lumOff val="25000"/>
                  </a:schemeClr>
                </a:solidFill>
                <a:effectLst/>
                <a:uLnTx/>
                <a:uFillTx/>
                <a:latin typeface="HGPｺﾞｼｯｸE" panose="020B0900000000000000" pitchFamily="50" charset="-128"/>
                <a:ea typeface="HGPｺﾞｼｯｸE" panose="020B0900000000000000" pitchFamily="50" charset="-128"/>
              </a:defRPr>
            </a:lvl1pPr>
          </a:lstStyle>
          <a:p>
            <a:r>
              <a:rPr lang="ja-JP" altLang="en-US" sz="1600"/>
              <a:t>事例４）令和元年台風</a:t>
            </a:r>
            <a:r>
              <a:rPr lang="en-US" altLang="ja-JP" sz="1600"/>
              <a:t>15</a:t>
            </a:r>
            <a:r>
              <a:rPr lang="ja-JP" altLang="en-US" sz="1600"/>
              <a:t>号災害</a:t>
            </a:r>
          </a:p>
        </p:txBody>
      </p:sp>
      <p:sp>
        <p:nvSpPr>
          <p:cNvPr id="13" name="テキスト プレースホルダー 8">
            <a:extLst>
              <a:ext uri="{FF2B5EF4-FFF2-40B4-BE49-F238E27FC236}">
                <a16:creationId xmlns:a16="http://schemas.microsoft.com/office/drawing/2014/main" id="{A81797B8-B055-4B1A-B6F8-19B1BBDE4CB6}"/>
              </a:ext>
            </a:extLst>
          </p:cNvPr>
          <p:cNvSpPr txBox="1">
            <a:spLocks noChangeArrowheads="1"/>
          </p:cNvSpPr>
          <p:nvPr/>
        </p:nvSpPr>
        <p:spPr>
          <a:xfrm>
            <a:off x="2596463" y="3787053"/>
            <a:ext cx="3271535" cy="1946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写真：国土交通省 国土地理院ホームページ</a:t>
            </a:r>
          </a:p>
        </p:txBody>
      </p:sp>
      <p:sp>
        <p:nvSpPr>
          <p:cNvPr id="15" name="テキスト プレースホルダー 8">
            <a:extLst>
              <a:ext uri="{FF2B5EF4-FFF2-40B4-BE49-F238E27FC236}">
                <a16:creationId xmlns:a16="http://schemas.microsoft.com/office/drawing/2014/main" id="{F1D5F7F3-B559-4BBA-9A28-7EFA3EBDF5C7}"/>
              </a:ext>
            </a:extLst>
          </p:cNvPr>
          <p:cNvSpPr txBox="1">
            <a:spLocks noChangeArrowheads="1"/>
          </p:cNvSpPr>
          <p:nvPr/>
        </p:nvSpPr>
        <p:spPr>
          <a:xfrm>
            <a:off x="6324006" y="3787053"/>
            <a:ext cx="3271535" cy="1946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写真：国土交通省ホームページ</a:t>
            </a:r>
          </a:p>
        </p:txBody>
      </p:sp>
      <p:sp>
        <p:nvSpPr>
          <p:cNvPr id="16" name="テキスト プレースホルダー 8">
            <a:extLst>
              <a:ext uri="{FF2B5EF4-FFF2-40B4-BE49-F238E27FC236}">
                <a16:creationId xmlns:a16="http://schemas.microsoft.com/office/drawing/2014/main" id="{C54383F4-AD1F-41C6-9675-D8BE2F6EFB34}"/>
              </a:ext>
            </a:extLst>
          </p:cNvPr>
          <p:cNvSpPr txBox="1">
            <a:spLocks noChangeArrowheads="1"/>
          </p:cNvSpPr>
          <p:nvPr/>
        </p:nvSpPr>
        <p:spPr>
          <a:xfrm>
            <a:off x="2564929" y="6578118"/>
            <a:ext cx="3271535" cy="1946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写真：国土交通省ホームページ</a:t>
            </a:r>
          </a:p>
        </p:txBody>
      </p:sp>
      <p:sp>
        <p:nvSpPr>
          <p:cNvPr id="17" name="テキスト プレースホルダー 8">
            <a:extLst>
              <a:ext uri="{FF2B5EF4-FFF2-40B4-BE49-F238E27FC236}">
                <a16:creationId xmlns:a16="http://schemas.microsoft.com/office/drawing/2014/main" id="{C5AA23DA-0980-41AF-B4B6-CC14B38C8FA0}"/>
              </a:ext>
            </a:extLst>
          </p:cNvPr>
          <p:cNvSpPr txBox="1">
            <a:spLocks noChangeArrowheads="1"/>
          </p:cNvSpPr>
          <p:nvPr/>
        </p:nvSpPr>
        <p:spPr>
          <a:xfrm>
            <a:off x="6324006" y="6578118"/>
            <a:ext cx="3271535" cy="1946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a:lstStyle>
          <a:p>
            <a:pPr marL="0" indent="0" algn="r">
              <a:buNone/>
            </a:pPr>
            <a:r>
              <a:rPr lang="ja-JP" altLang="en-US" sz="900">
                <a:solidFill>
                  <a:schemeClr val="tx1">
                    <a:lumMod val="75000"/>
                    <a:lumOff val="25000"/>
                  </a:schemeClr>
                </a:solidFill>
                <a:latin typeface="ＭＳ Ｐゴシック" panose="020B0600070205080204" pitchFamily="50" charset="-128"/>
                <a:ea typeface="ＭＳ Ｐゴシック" panose="020B0600070205080204" pitchFamily="50" charset="-128"/>
              </a:rPr>
              <a:t>写真：国土交通省ホームページ</a:t>
            </a: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213294597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a:extLst>
              <a:ext uri="{FF2B5EF4-FFF2-40B4-BE49-F238E27FC236}">
                <a16:creationId xmlns:a16="http://schemas.microsoft.com/office/drawing/2014/main" id="{97E8019D-5A5E-43AA-B3BB-6CD89776671C}"/>
              </a:ext>
            </a:extLst>
          </p:cNvPr>
          <p:cNvSpPr>
            <a:spLocks noGrp="1"/>
          </p:cNvSpPr>
          <p:nvPr>
            <p:ph type="sldNum" sz="quarter" idx="12"/>
          </p:nvPr>
        </p:nvSpPr>
        <p:spPr/>
        <p:txBody>
          <a:bodyPr/>
          <a:lstStyle/>
          <a:p>
            <a:r>
              <a:rPr kumimoji="1" lang="en-US" altLang="ja-JP" sz="1400" dirty="0"/>
              <a:t>5</a:t>
            </a:r>
            <a:endParaRPr kumimoji="1" lang="ja-JP" altLang="en-US" sz="1400" dirty="0"/>
          </a:p>
        </p:txBody>
      </p:sp>
      <p:sp>
        <p:nvSpPr>
          <p:cNvPr id="5" name="四角形: 角を丸くする 4">
            <a:extLst>
              <a:ext uri="{FF2B5EF4-FFF2-40B4-BE49-F238E27FC236}">
                <a16:creationId xmlns:a16="http://schemas.microsoft.com/office/drawing/2014/main" id="{C6027D71-137B-4D89-AD94-059CF63A5526}"/>
              </a:ext>
            </a:extLst>
          </p:cNvPr>
          <p:cNvSpPr/>
          <p:nvPr/>
        </p:nvSpPr>
        <p:spPr>
          <a:xfrm>
            <a:off x="2770185" y="1606610"/>
            <a:ext cx="6651630" cy="3644781"/>
          </a:xfrm>
          <a:prstGeom prst="roundRect">
            <a:avLst>
              <a:gd name="adj" fmla="val 16094"/>
            </a:avLst>
          </a:prstGeom>
          <a:solidFill>
            <a:srgbClr val="35A1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ja-JP" altLang="en-US" sz="3600">
                <a:solidFill>
                  <a:schemeClr val="bg1"/>
                </a:solidFill>
                <a:latin typeface="HGPｺﾞｼｯｸE" panose="020B0900000000000000" pitchFamily="50" charset="-128"/>
                <a:ea typeface="HGPｺﾞｼｯｸE" panose="020B0900000000000000" pitchFamily="50" charset="-128"/>
              </a:rPr>
              <a:t>私たちの地域に</a:t>
            </a:r>
            <a:endParaRPr lang="en-US" altLang="ja-JP" sz="3600">
              <a:solidFill>
                <a:schemeClr val="bg1"/>
              </a:solidFill>
              <a:latin typeface="HGPｺﾞｼｯｸE" panose="020B0900000000000000" pitchFamily="50" charset="-128"/>
              <a:ea typeface="HGPｺﾞｼｯｸE" panose="020B0900000000000000" pitchFamily="50" charset="-128"/>
            </a:endParaRPr>
          </a:p>
          <a:p>
            <a:pPr algn="ctr">
              <a:lnSpc>
                <a:spcPct val="150000"/>
              </a:lnSpc>
            </a:pPr>
            <a:r>
              <a:rPr lang="ja-JP" altLang="en-US" sz="3600">
                <a:solidFill>
                  <a:schemeClr val="bg1"/>
                </a:solidFill>
                <a:latin typeface="HGPｺﾞｼｯｸE" panose="020B0900000000000000" pitchFamily="50" charset="-128"/>
                <a:ea typeface="HGPｺﾞｼｯｸE" panose="020B0900000000000000" pitchFamily="50" charset="-128"/>
              </a:rPr>
              <a:t>起こりうると想定されている</a:t>
            </a:r>
            <a:endParaRPr lang="en-US" altLang="ja-JP" sz="3600">
              <a:solidFill>
                <a:schemeClr val="bg1"/>
              </a:solidFill>
              <a:latin typeface="HGPｺﾞｼｯｸE" panose="020B0900000000000000" pitchFamily="50" charset="-128"/>
              <a:ea typeface="HGPｺﾞｼｯｸE" panose="020B0900000000000000" pitchFamily="50" charset="-128"/>
            </a:endParaRPr>
          </a:p>
          <a:p>
            <a:pPr algn="ctr">
              <a:lnSpc>
                <a:spcPct val="150000"/>
              </a:lnSpc>
            </a:pPr>
            <a:r>
              <a:rPr lang="ja-JP" altLang="en-US" sz="3600">
                <a:solidFill>
                  <a:schemeClr val="bg1"/>
                </a:solidFill>
                <a:latin typeface="HGPｺﾞｼｯｸE" panose="020B0900000000000000" pitchFamily="50" charset="-128"/>
                <a:ea typeface="HGPｺﾞｼｯｸE" panose="020B0900000000000000" pitchFamily="50" charset="-128"/>
              </a:rPr>
              <a:t>地震災害／風水害</a:t>
            </a:r>
          </a:p>
        </p:txBody>
      </p:sp>
      <p:sp>
        <p:nvSpPr>
          <p:cNvPr id="2" name="フッター プレースホルダー 1"/>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33221577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4183DE-2743-42DE-8D0C-C20234B775DB}"/>
              </a:ext>
            </a:extLst>
          </p:cNvPr>
          <p:cNvSpPr>
            <a:spLocks noGrp="1"/>
          </p:cNvSpPr>
          <p:nvPr>
            <p:ph type="title"/>
          </p:nvPr>
        </p:nvSpPr>
        <p:spPr>
          <a:xfrm>
            <a:off x="0" y="0"/>
            <a:ext cx="12192000" cy="650083"/>
          </a:xfrm>
          <a:solidFill>
            <a:srgbClr val="35A16B"/>
          </a:solidFill>
        </p:spPr>
        <p:txBody>
          <a:bodyPr>
            <a:normAutofit/>
          </a:bodyPr>
          <a:lstStyle/>
          <a:p>
            <a:r>
              <a:rPr lang="ja-JP" altLang="en-US" sz="3200" dirty="0">
                <a:solidFill>
                  <a:schemeClr val="bg1"/>
                </a:solidFill>
                <a:effectLst>
                  <a:outerShdw blurRad="38100" dist="38100" dir="2700000" algn="tl">
                    <a:srgbClr val="000000">
                      <a:alpha val="43137"/>
                    </a:srgbClr>
                  </a:outerShdw>
                </a:effectLst>
                <a:latin typeface="HGPｺﾞｼｯｸE"/>
                <a:ea typeface="HGPｺﾞｼｯｸE"/>
              </a:rPr>
              <a:t>■■市に想定されている地震の被害</a:t>
            </a:r>
            <a:endParaRPr kumimoji="1" lang="ja-JP" altLang="en-US" sz="3200" dirty="0">
              <a:solidFill>
                <a:schemeClr val="bg1"/>
              </a:solidFill>
              <a:effectLst>
                <a:outerShdw blurRad="38100" dist="38100" dir="2700000" algn="tl">
                  <a:srgbClr val="000000">
                    <a:alpha val="43137"/>
                  </a:srgbClr>
                </a:outerShdw>
              </a:effectLst>
              <a:latin typeface="HGPｺﾞｼｯｸE"/>
              <a:ea typeface="HGPｺﾞｼｯｸE"/>
            </a:endParaRPr>
          </a:p>
        </p:txBody>
      </p:sp>
      <p:sp>
        <p:nvSpPr>
          <p:cNvPr id="4" name="スライド番号プレースホルダー 3">
            <a:extLst>
              <a:ext uri="{FF2B5EF4-FFF2-40B4-BE49-F238E27FC236}">
                <a16:creationId xmlns:a16="http://schemas.microsoft.com/office/drawing/2014/main" id="{6F320F18-6E0A-4F9B-BA5D-1AD068B9F009}"/>
              </a:ext>
            </a:extLst>
          </p:cNvPr>
          <p:cNvSpPr>
            <a:spLocks noGrp="1"/>
          </p:cNvSpPr>
          <p:nvPr>
            <p:ph type="sldNum" sz="quarter" idx="12"/>
          </p:nvPr>
        </p:nvSpPr>
        <p:spPr/>
        <p:txBody>
          <a:bodyPr/>
          <a:lstStyle/>
          <a:p>
            <a:r>
              <a:rPr kumimoji="1" lang="en-US" altLang="ja-JP" sz="1400" dirty="0"/>
              <a:t>6</a:t>
            </a:r>
            <a:endParaRPr kumimoji="1" lang="ja-JP" altLang="en-US" sz="1400" dirty="0"/>
          </a:p>
        </p:txBody>
      </p:sp>
      <p:sp>
        <p:nvSpPr>
          <p:cNvPr id="12" name="正方形/長方形 11">
            <a:extLst>
              <a:ext uri="{FF2B5EF4-FFF2-40B4-BE49-F238E27FC236}">
                <a16:creationId xmlns:a16="http://schemas.microsoft.com/office/drawing/2014/main" id="{1345665B-AE4A-41D8-A886-C90D42CB2A4B}"/>
              </a:ext>
            </a:extLst>
          </p:cNvPr>
          <p:cNvSpPr/>
          <p:nvPr/>
        </p:nvSpPr>
        <p:spPr>
          <a:xfrm>
            <a:off x="3815993" y="3311463"/>
            <a:ext cx="4689701" cy="3363974"/>
          </a:xfrm>
          <a:prstGeom prst="rect">
            <a:avLst/>
          </a:prstGeom>
          <a:solidFill>
            <a:schemeClr val="bg1">
              <a:lumMod val="95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ja-JP" altLang="en-US" dirty="0">
                <a:solidFill>
                  <a:srgbClr val="C00000"/>
                </a:solidFill>
                <a:latin typeface="HGPｺﾞｼｯｸE" panose="020B0900000000000000" pitchFamily="50" charset="-128"/>
                <a:ea typeface="HGPｺﾞｼｯｸE" panose="020B0900000000000000" pitchFamily="50" charset="-128"/>
              </a:rPr>
              <a:t>震度分布図を</a:t>
            </a:r>
            <a:endParaRPr lang="en-US" altLang="ja-JP" dirty="0">
              <a:solidFill>
                <a:srgbClr val="C00000"/>
              </a:solidFill>
              <a:latin typeface="HGPｺﾞｼｯｸE" panose="020B0900000000000000" pitchFamily="50" charset="-128"/>
              <a:ea typeface="HGPｺﾞｼｯｸE" panose="020B0900000000000000" pitchFamily="50" charset="-128"/>
            </a:endParaRPr>
          </a:p>
          <a:p>
            <a:pPr algn="ctr"/>
            <a:endParaRPr lang="en-US" altLang="ja-JP" dirty="0">
              <a:solidFill>
                <a:srgbClr val="C00000"/>
              </a:solidFill>
              <a:latin typeface="HGPｺﾞｼｯｸE" panose="020B0900000000000000" pitchFamily="50" charset="-128"/>
              <a:ea typeface="HGPｺﾞｼｯｸE" panose="020B0900000000000000" pitchFamily="50" charset="-128"/>
            </a:endParaRPr>
          </a:p>
          <a:p>
            <a:pPr algn="ctr"/>
            <a:r>
              <a:rPr lang="ja-JP" altLang="en-US" dirty="0">
                <a:solidFill>
                  <a:srgbClr val="C00000"/>
                </a:solidFill>
                <a:latin typeface="HGPｺﾞｼｯｸE" panose="020B0900000000000000" pitchFamily="50" charset="-128"/>
                <a:ea typeface="HGPｺﾞｼｯｸE" panose="020B0900000000000000" pitchFamily="50" charset="-128"/>
              </a:rPr>
              <a:t>貼り付けて下さい</a:t>
            </a:r>
            <a:endParaRPr lang="en-US" altLang="ja-JP" dirty="0">
              <a:solidFill>
                <a:srgbClr val="C00000"/>
              </a:solidFill>
              <a:latin typeface="HGPｺﾞｼｯｸE" panose="020B0900000000000000" pitchFamily="50" charset="-128"/>
              <a:ea typeface="HGPｺﾞｼｯｸE" panose="020B0900000000000000" pitchFamily="50" charset="-128"/>
            </a:endParaRPr>
          </a:p>
          <a:p>
            <a:pPr algn="ctr"/>
            <a:endParaRPr lang="en-US" altLang="ja-JP" dirty="0">
              <a:solidFill>
                <a:srgbClr val="C00000"/>
              </a:solidFill>
              <a:latin typeface="HGPｺﾞｼｯｸE" panose="020B0900000000000000" pitchFamily="50" charset="-128"/>
              <a:ea typeface="HGPｺﾞｼｯｸE" panose="020B0900000000000000" pitchFamily="50" charset="-128"/>
            </a:endParaRPr>
          </a:p>
          <a:p>
            <a:pPr algn="ctr"/>
            <a:r>
              <a:rPr lang="ja-JP" altLang="en-US" dirty="0">
                <a:solidFill>
                  <a:srgbClr val="C00000"/>
                </a:solidFill>
                <a:latin typeface="HGPｺﾞｼｯｸE" panose="020B0900000000000000" pitchFamily="50" charset="-128"/>
                <a:ea typeface="HGPｺﾞｼｯｸE" panose="020B0900000000000000" pitchFamily="50" charset="-128"/>
              </a:rPr>
              <a:t>（事例を貼っておく）</a:t>
            </a:r>
            <a:endParaRPr lang="en-US" altLang="ja-JP" dirty="0">
              <a:solidFill>
                <a:srgbClr val="C00000"/>
              </a:solidFill>
              <a:latin typeface="HGPｺﾞｼｯｸE" panose="020B0900000000000000" pitchFamily="50" charset="-128"/>
              <a:ea typeface="HGPｺﾞｼｯｸE" panose="020B0900000000000000" pitchFamily="50" charset="-128"/>
            </a:endParaRPr>
          </a:p>
          <a:p>
            <a:pPr algn="ctr"/>
            <a:endParaRPr lang="en-US" altLang="ja-JP" dirty="0">
              <a:solidFill>
                <a:srgbClr val="C00000"/>
              </a:solidFill>
              <a:latin typeface="HGPｺﾞｼｯｸE" panose="020B0900000000000000" pitchFamily="50" charset="-128"/>
              <a:ea typeface="HGPｺﾞｼｯｸE" panose="020B0900000000000000" pitchFamily="50" charset="-128"/>
            </a:endParaRPr>
          </a:p>
          <a:p>
            <a:pPr algn="ctr"/>
            <a:endParaRPr lang="en-US" altLang="ja-JP" dirty="0">
              <a:solidFill>
                <a:srgbClr val="C00000"/>
              </a:solidFill>
              <a:latin typeface="HGPｺﾞｼｯｸE" panose="020B0900000000000000" pitchFamily="50" charset="-128"/>
              <a:ea typeface="HGPｺﾞｼｯｸE" panose="020B0900000000000000" pitchFamily="50" charset="-128"/>
            </a:endParaRPr>
          </a:p>
        </p:txBody>
      </p:sp>
      <p:sp>
        <p:nvSpPr>
          <p:cNvPr id="16" name="四角形: 角を丸くする 15">
            <a:extLst>
              <a:ext uri="{FF2B5EF4-FFF2-40B4-BE49-F238E27FC236}">
                <a16:creationId xmlns:a16="http://schemas.microsoft.com/office/drawing/2014/main" id="{438060D5-94C5-4393-B822-4BBD119E0219}"/>
              </a:ext>
            </a:extLst>
          </p:cNvPr>
          <p:cNvSpPr/>
          <p:nvPr/>
        </p:nvSpPr>
        <p:spPr>
          <a:xfrm>
            <a:off x="1796563" y="923874"/>
            <a:ext cx="8420863" cy="1988659"/>
          </a:xfrm>
          <a:prstGeom prst="roundRect">
            <a:avLst>
              <a:gd name="adj" fmla="val 0"/>
            </a:avLst>
          </a:prstGeom>
          <a:solidFill>
            <a:schemeClr val="bg1">
              <a:lumMod val="95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tIns="36000" bIns="72000" rtlCol="0" anchor="ctr"/>
          <a:lstStyle/>
          <a:p>
            <a:pPr marL="285750" indent="-285750">
              <a:spcAft>
                <a:spcPts val="300"/>
              </a:spcAft>
              <a:buFont typeface="Wingdings" panose="05000000000000000000" pitchFamily="2" charset="2"/>
              <a:buChar char="l"/>
            </a:pPr>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想定地震</a:t>
            </a:r>
            <a:endPar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800100" lvl="1" indent="-342900">
              <a:spcAft>
                <a:spcPts val="300"/>
              </a:spcAft>
              <a:buFont typeface="Arial" panose="020B0604020202020204" pitchFamily="34" charset="0"/>
              <a:buChar char="•"/>
            </a:pP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■■地震　（震源：　　　　マグニチュード：　　　　最大震度：　　　　）</a:t>
            </a:r>
            <a:endPar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285750" indent="-285750">
              <a:spcAft>
                <a:spcPts val="300"/>
              </a:spcAft>
              <a:buFont typeface="Wingdings" panose="05000000000000000000" pitchFamily="2" charset="2"/>
              <a:buChar char="l"/>
            </a:pPr>
            <a:r>
              <a:rPr lang="ja-JP" altLang="en-US" sz="2400">
                <a:solidFill>
                  <a:schemeClr val="tx1">
                    <a:lumMod val="75000"/>
                    <a:lumOff val="25000"/>
                  </a:schemeClr>
                </a:solidFill>
                <a:latin typeface="HGPｺﾞｼｯｸE" panose="020B0900000000000000" pitchFamily="50" charset="-128"/>
                <a:ea typeface="HGPｺﾞｼｯｸE" panose="020B0900000000000000" pitchFamily="50" charset="-128"/>
              </a:rPr>
              <a:t>主な被害</a:t>
            </a:r>
            <a:endParaRPr lang="en-US" altLang="ja-JP" sz="24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800100" lvl="1" indent="-342900">
              <a:spcAft>
                <a:spcPts val="300"/>
              </a:spcAft>
              <a:buFont typeface="Arial" panose="020B0604020202020204" pitchFamily="34" charset="0"/>
              <a:buChar char="•"/>
            </a:pP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人的被害（死者●●名、負傷者●●●名）</a:t>
            </a:r>
            <a:endParaRPr lang="en-US" altLang="ja-JP" sz="2000">
              <a:solidFill>
                <a:schemeClr val="tx1">
                  <a:lumMod val="75000"/>
                  <a:lumOff val="25000"/>
                </a:schemeClr>
              </a:solidFill>
              <a:latin typeface="HGPｺﾞｼｯｸE" panose="020B0900000000000000" pitchFamily="50" charset="-128"/>
              <a:ea typeface="HGPｺﾞｼｯｸE" panose="020B0900000000000000" pitchFamily="50" charset="-128"/>
            </a:endParaRPr>
          </a:p>
          <a:p>
            <a:pPr marL="800100" lvl="1" indent="-342900">
              <a:spcAft>
                <a:spcPts val="300"/>
              </a:spcAft>
              <a:buFont typeface="Arial" panose="020B0604020202020204" pitchFamily="34" charset="0"/>
              <a:buChar char="•"/>
            </a:pPr>
            <a:r>
              <a:rPr lang="ja-JP" altLang="en-US" sz="2000">
                <a:solidFill>
                  <a:schemeClr val="tx1">
                    <a:lumMod val="75000"/>
                    <a:lumOff val="25000"/>
                  </a:schemeClr>
                </a:solidFill>
                <a:latin typeface="HGPｺﾞｼｯｸE" panose="020B0900000000000000" pitchFamily="50" charset="-128"/>
                <a:ea typeface="HGPｺﾞｼｯｸE" panose="020B0900000000000000" pitchFamily="50" charset="-128"/>
              </a:rPr>
              <a:t>物的被害（建物倒壊、火災、液状化、土砂災害）</a:t>
            </a:r>
            <a:endParaRPr lang="en-US" altLang="ja-JP" sz="2000">
              <a:solidFill>
                <a:schemeClr val="tx1">
                  <a:lumMod val="75000"/>
                  <a:lumOff val="25000"/>
                </a:schemeClr>
              </a:solidFill>
              <a:latin typeface="HGPｺﾞｼｯｸE" panose="020B0900000000000000" pitchFamily="50" charset="-128"/>
              <a:ea typeface="HGPｺﾞｼｯｸE" panose="020B0900000000000000" pitchFamily="50" charset="-128"/>
            </a:endParaRPr>
          </a:p>
        </p:txBody>
      </p:sp>
      <p:pic>
        <p:nvPicPr>
          <p:cNvPr id="3" name="図 4" descr="テキスト, 地図 が含まれている画像&#10;&#10;非常に高い精度で生成された説明">
            <a:extLst>
              <a:ext uri="{FF2B5EF4-FFF2-40B4-BE49-F238E27FC236}">
                <a16:creationId xmlns:a16="http://schemas.microsoft.com/office/drawing/2014/main" id="{E041216E-CA33-4F43-8A22-D76059745939}"/>
              </a:ext>
            </a:extLst>
          </p:cNvPr>
          <p:cNvPicPr>
            <a:picLocks noChangeAspect="1"/>
          </p:cNvPicPr>
          <p:nvPr/>
        </p:nvPicPr>
        <p:blipFill>
          <a:blip r:embed="rId3"/>
          <a:stretch>
            <a:fillRect/>
          </a:stretch>
        </p:blipFill>
        <p:spPr>
          <a:xfrm>
            <a:off x="2891074" y="3051979"/>
            <a:ext cx="6575831" cy="3711508"/>
          </a:xfrm>
          <a:prstGeom prst="rect">
            <a:avLst/>
          </a:prstGeom>
          <a:ln w="28575">
            <a:solidFill>
              <a:schemeClr val="accent2"/>
            </a:solidFill>
          </a:ln>
        </p:spPr>
      </p:pic>
      <p:sp>
        <p:nvSpPr>
          <p:cNvPr id="8" name="正方形/長方形 7">
            <a:extLst>
              <a:ext uri="{FF2B5EF4-FFF2-40B4-BE49-F238E27FC236}">
                <a16:creationId xmlns:a16="http://schemas.microsoft.com/office/drawing/2014/main" id="{24A35659-1141-477E-A7FC-38766E7D2877}"/>
              </a:ext>
            </a:extLst>
          </p:cNvPr>
          <p:cNvSpPr/>
          <p:nvPr/>
        </p:nvSpPr>
        <p:spPr>
          <a:xfrm>
            <a:off x="1523999" y="2912534"/>
            <a:ext cx="9144000" cy="2573866"/>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2400" dirty="0">
                <a:solidFill>
                  <a:schemeClr val="tx1"/>
                </a:solidFill>
                <a:latin typeface="HGPｺﾞｼｯｸE" panose="020B0900000000000000" pitchFamily="50" charset="-128"/>
                <a:ea typeface="HGPｺﾞｼｯｸE" panose="020B0900000000000000" pitchFamily="50" charset="-128"/>
              </a:rPr>
              <a:t>「地震災害」と「風水害」の２種類がありますので、説明する方が、地域の実情に合わせて、適宜選択してご利用下さい。</a:t>
            </a:r>
          </a:p>
          <a:p>
            <a:r>
              <a:rPr lang="ja-JP" altLang="en-US" sz="2400" dirty="0">
                <a:solidFill>
                  <a:schemeClr val="tx1"/>
                </a:solidFill>
                <a:latin typeface="HGPｺﾞｼｯｸE" panose="020B0900000000000000" pitchFamily="50" charset="-128"/>
                <a:ea typeface="HGPｺﾞｼｯｸE" panose="020B0900000000000000" pitchFamily="50" charset="-128"/>
              </a:rPr>
              <a:t>また、本スライドの赤枠の内容は、研修を行う地域で発生が想定されている地震についての被害想定の図等に置き換えて下さい。本スライドでは、首都直下地震の震度分布図を例示しています。</a:t>
            </a:r>
            <a:endParaRPr lang="en-US" altLang="ja-JP" sz="2400" dirty="0">
              <a:solidFill>
                <a:schemeClr val="tx1"/>
              </a:solidFill>
              <a:latin typeface="HGPｺﾞｼｯｸE" panose="020B0900000000000000" pitchFamily="50" charset="-128"/>
              <a:ea typeface="HGPｺﾞｼｯｸE" panose="020B0900000000000000" pitchFamily="50" charset="-128"/>
            </a:endParaRPr>
          </a:p>
          <a:p>
            <a:r>
              <a:rPr lang="ja-JP" altLang="en-US" sz="2400" dirty="0">
                <a:solidFill>
                  <a:schemeClr val="tx1"/>
                </a:solidFill>
                <a:latin typeface="HGPｺﾞｼｯｸE" panose="020B0900000000000000" pitchFamily="50" charset="-128"/>
                <a:ea typeface="HGPｺﾞｼｯｸE" panose="020B0900000000000000" pitchFamily="50" charset="-128"/>
              </a:rPr>
              <a:t>研修会の受講者や規模にあわせて、被害想定の図等を用意して下さい。</a:t>
            </a:r>
            <a:endParaRPr lang="en-US" altLang="ja-JP" sz="2400" dirty="0">
              <a:solidFill>
                <a:schemeClr val="tx1"/>
              </a:solidFill>
              <a:latin typeface="HGPｺﾞｼｯｸE" panose="020B0900000000000000" pitchFamily="50" charset="-128"/>
              <a:ea typeface="HGPｺﾞｼｯｸE" panose="020B0900000000000000" pitchFamily="50" charset="-128"/>
            </a:endParaRPr>
          </a:p>
        </p:txBody>
      </p:sp>
      <p:sp>
        <p:nvSpPr>
          <p:cNvPr id="6" name="テキスト ボックス 5">
            <a:extLst>
              <a:ext uri="{FF2B5EF4-FFF2-40B4-BE49-F238E27FC236}">
                <a16:creationId xmlns:a16="http://schemas.microsoft.com/office/drawing/2014/main" id="{1EA4EA95-0376-4FF6-B318-46CDE8962EE3}"/>
              </a:ext>
            </a:extLst>
          </p:cNvPr>
          <p:cNvSpPr txBox="1"/>
          <p:nvPr/>
        </p:nvSpPr>
        <p:spPr>
          <a:xfrm>
            <a:off x="7025489" y="6587905"/>
            <a:ext cx="3316586"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ja-JP" altLang="en-US" sz="900">
                <a:latin typeface="ＭＳ Ｐゴシック" panose="020B0600070205080204" pitchFamily="50" charset="-128"/>
                <a:ea typeface="ＭＳ Ｐゴシック" panose="020B0600070205080204" pitchFamily="50" charset="-128"/>
              </a:rPr>
              <a:t>首都直下地震等による東京の被害想定より引用</a:t>
            </a:r>
            <a:endParaRPr lang="ja-JP" altLang="en-US" sz="900">
              <a:latin typeface="ＭＳ Ｐゴシック" panose="020B0600070205080204" pitchFamily="50" charset="-128"/>
              <a:ea typeface="ＭＳ Ｐゴシック" panose="020B0600070205080204" pitchFamily="50" charset="-128"/>
              <a:cs typeface="Calibri"/>
            </a:endParaRPr>
          </a:p>
        </p:txBody>
      </p:sp>
      <p:sp>
        <p:nvSpPr>
          <p:cNvPr id="5" name="フッター プレースホルダー 4"/>
          <p:cNvSpPr>
            <a:spLocks noGrp="1"/>
          </p:cNvSpPr>
          <p:nvPr>
            <p:ph type="ftr" sz="quarter" idx="11"/>
          </p:nvPr>
        </p:nvSpPr>
        <p:spPr/>
        <p:txBody>
          <a:bodyPr/>
          <a:lstStyle/>
          <a:p>
            <a:endParaRPr kumimoji="1" lang="ja-JP" altLang="en-US"/>
          </a:p>
        </p:txBody>
      </p:sp>
    </p:spTree>
    <p:extLst>
      <p:ext uri="{BB962C8B-B14F-4D97-AF65-F5344CB8AC3E}">
        <p14:creationId xmlns:p14="http://schemas.microsoft.com/office/powerpoint/2010/main" val="321494145"/>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1042</TotalTime>
  <Words>5506</Words>
  <Application>Microsoft Office PowerPoint</Application>
  <PresentationFormat>ワイド画面</PresentationFormat>
  <Paragraphs>564</Paragraphs>
  <Slides>34</Slides>
  <Notes>34</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34</vt:i4>
      </vt:variant>
    </vt:vector>
  </HeadingPairs>
  <TitlesOfParts>
    <vt:vector size="46" baseType="lpstr">
      <vt:lpstr>HGPｺﾞｼｯｸE</vt:lpstr>
      <vt:lpstr>HGSｺﾞｼｯｸE</vt:lpstr>
      <vt:lpstr>HG丸ｺﾞｼｯｸM-PRO</vt:lpstr>
      <vt:lpstr>ＭＳ Ｐゴシック</vt:lpstr>
      <vt:lpstr>ＭＳ ゴシック</vt:lpstr>
      <vt:lpstr>游ゴシック</vt:lpstr>
      <vt:lpstr>游ゴシック Light</vt:lpstr>
      <vt:lpstr>Arial</vt:lpstr>
      <vt:lpstr>Calibri</vt:lpstr>
      <vt:lpstr>Times New Roman</vt:lpstr>
      <vt:lpstr>Wingdings</vt:lpstr>
      <vt:lpstr>Office テーマ</vt:lpstr>
      <vt:lpstr>PowerPoint プレゼンテーション</vt:lpstr>
      <vt:lpstr>防災リーダーの役割/住民 (構成員)の自助意識を高めるには</vt:lpstr>
      <vt:lpstr>学習目標と内容</vt:lpstr>
      <vt:lpstr>１．わがまち（地域）の災害発生の 　　おそれ</vt:lpstr>
      <vt:lpstr>PowerPoint プレゼンテーション</vt:lpstr>
      <vt:lpstr>災害発生のおそれを認識しておくことの重要性</vt:lpstr>
      <vt:lpstr>災害発生のおそれを認識しておくことの重要性</vt:lpstr>
      <vt:lpstr>PowerPoint プレゼンテーション</vt:lpstr>
      <vt:lpstr>■■市に想定されている地震の被害</vt:lpstr>
      <vt:lpstr>■■市に想定されている大雨や台風等の被害</vt:lpstr>
      <vt:lpstr>八幡市に想定されている大雨や台風等の被害</vt:lpstr>
      <vt:lpstr>PowerPoint プレゼンテーション</vt:lpstr>
      <vt:lpstr>PowerPoint プレゼンテーション</vt:lpstr>
      <vt:lpstr>PowerPoint プレゼンテーション</vt:lpstr>
      <vt:lpstr>PowerPoint プレゼンテーション</vt:lpstr>
      <vt:lpstr>地震の揺れによる被害と影響</vt:lpstr>
      <vt:lpstr>地震の揺れによる被害と影響</vt:lpstr>
      <vt:lpstr>地震の揺れによる被害と影響</vt:lpstr>
      <vt:lpstr>PowerPoint プレゼンテーション</vt:lpstr>
      <vt:lpstr>PowerPoint プレゼンテーション</vt:lpstr>
      <vt:lpstr>PowerPoint プレゼンテーション</vt:lpstr>
      <vt:lpstr>PowerPoint プレゼンテーション</vt:lpstr>
      <vt:lpstr>大雨や台風による被害と影響</vt:lpstr>
      <vt:lpstr>大雨や台風による被害と影響</vt:lpstr>
      <vt:lpstr>PowerPoint プレゼンテーション</vt:lpstr>
      <vt:lpstr>PowerPoint プレゼンテーション</vt:lpstr>
      <vt:lpstr>２．自主防災活動の必要性</vt:lpstr>
      <vt:lpstr>PowerPoint プレゼンテーション</vt:lpstr>
      <vt:lpstr>災害が発生した地域における対応の実態　 　　　（救助活動の実態）</vt:lpstr>
      <vt:lpstr>災害が発生した地域における対応の実態 　　　（消火活動の実態）</vt:lpstr>
      <vt:lpstr>自助意識の現状</vt:lpstr>
      <vt:lpstr>自助・共助の重要性</vt:lpstr>
      <vt:lpstr>【事例】実際の災害時における共助</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京都府</dc:title>
  <dc:creator>koumu</dc:creator>
  <cp:lastModifiedBy>武井　唯理恵(013614)</cp:lastModifiedBy>
  <cp:revision>42</cp:revision>
  <cp:lastPrinted>2020-11-25T02:30:33Z</cp:lastPrinted>
  <dcterms:created xsi:type="dcterms:W3CDTF">2020-10-07T07:09:27Z</dcterms:created>
  <dcterms:modified xsi:type="dcterms:W3CDTF">2021-03-18T09:15:06Z</dcterms:modified>
</cp:coreProperties>
</file>