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643" r:id="rId2"/>
    <p:sldId id="644" r:id="rId3"/>
    <p:sldId id="646"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52" autoAdjust="0"/>
  </p:normalViewPr>
  <p:slideViewPr>
    <p:cSldViewPr snapToGrid="0">
      <p:cViewPr varScale="1">
        <p:scale>
          <a:sx n="64" d="100"/>
          <a:sy n="64" d="100"/>
        </p:scale>
        <p:origin x="712"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3078428" cy="513508"/>
          </a:xfrm>
          <a:prstGeom prst="rect">
            <a:avLst/>
          </a:prstGeom>
        </p:spPr>
        <p:txBody>
          <a:bodyPr vert="horz" lIns="96646" tIns="48324" rIns="96646" bIns="4832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2" y="2"/>
            <a:ext cx="3078428" cy="513508"/>
          </a:xfrm>
          <a:prstGeom prst="rect">
            <a:avLst/>
          </a:prstGeom>
        </p:spPr>
        <p:txBody>
          <a:bodyPr vert="horz" lIns="96646" tIns="48324" rIns="96646" bIns="48324" rtlCol="0"/>
          <a:lstStyle>
            <a:lvl1pPr algn="r">
              <a:defRPr sz="1200"/>
            </a:lvl1pPr>
          </a:lstStyle>
          <a:p>
            <a:fld id="{C87A3B37-E30C-487D-9753-1CF78439F3EA}" type="datetimeFigureOut">
              <a:rPr kumimoji="1" lang="ja-JP" altLang="en-US" smtClean="0"/>
              <a:t>2021/2/3</a:t>
            </a:fld>
            <a:endParaRPr kumimoji="1" lang="ja-JP" altLang="en-US"/>
          </a:p>
        </p:txBody>
      </p:sp>
      <p:sp>
        <p:nvSpPr>
          <p:cNvPr id="4" name="スライド イメージ プレースホルダー 3"/>
          <p:cNvSpPr>
            <a:spLocks noGrp="1" noRot="1" noChangeAspect="1"/>
          </p:cNvSpPr>
          <p:nvPr>
            <p:ph type="sldImg" idx="2"/>
          </p:nvPr>
        </p:nvSpPr>
        <p:spPr>
          <a:xfrm>
            <a:off x="479425" y="1277938"/>
            <a:ext cx="6145213" cy="3455987"/>
          </a:xfrm>
          <a:prstGeom prst="rect">
            <a:avLst/>
          </a:prstGeom>
          <a:noFill/>
          <a:ln w="12700">
            <a:solidFill>
              <a:prstClr val="black"/>
            </a:solidFill>
          </a:ln>
        </p:spPr>
        <p:txBody>
          <a:bodyPr vert="horz" lIns="96646" tIns="48324" rIns="96646" bIns="48324"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6646" tIns="48324" rIns="96646" bIns="483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8" cy="513507"/>
          </a:xfrm>
          <a:prstGeom prst="rect">
            <a:avLst/>
          </a:prstGeom>
        </p:spPr>
        <p:txBody>
          <a:bodyPr vert="horz" lIns="96646" tIns="48324" rIns="96646" bIns="4832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8" cy="513507"/>
          </a:xfrm>
          <a:prstGeom prst="rect">
            <a:avLst/>
          </a:prstGeom>
        </p:spPr>
        <p:txBody>
          <a:bodyPr vert="horz" lIns="96646" tIns="48324" rIns="96646" bIns="48324" rtlCol="0" anchor="b"/>
          <a:lstStyle>
            <a:lvl1pPr algn="r">
              <a:defRPr sz="1200"/>
            </a:lvl1pPr>
          </a:lstStyle>
          <a:p>
            <a:fld id="{BD714C31-B349-4D4B-83C2-D33155C120EE}" type="slidenum">
              <a:rPr kumimoji="1" lang="ja-JP" altLang="en-US" smtClean="0"/>
              <a:t>‹#›</a:t>
            </a:fld>
            <a:endParaRPr kumimoji="1" lang="ja-JP" altLang="en-US"/>
          </a:p>
        </p:txBody>
      </p:sp>
    </p:spTree>
    <p:extLst>
      <p:ext uri="{BB962C8B-B14F-4D97-AF65-F5344CB8AC3E}">
        <p14:creationId xmlns:p14="http://schemas.microsoft.com/office/powerpoint/2010/main" val="1977869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ity.kakamigahara.lg.jp/life/shiminsanka/008855.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ja-JP" altLang="en-US" dirty="0"/>
          </a:p>
        </p:txBody>
      </p:sp>
      <p:sp>
        <p:nvSpPr>
          <p:cNvPr id="6" name="スライド イメージ プレースホルダー 5"/>
          <p:cNvSpPr>
            <a:spLocks noGrp="1" noRot="1" noChangeAspect="1"/>
          </p:cNvSpPr>
          <p:nvPr>
            <p:ph type="sldImg"/>
          </p:nvPr>
        </p:nvSpPr>
        <p:spPr>
          <a:xfrm>
            <a:off x="773113" y="1047750"/>
            <a:ext cx="5691187" cy="3201988"/>
          </a:xfrm>
        </p:spPr>
      </p:sp>
      <p:sp>
        <p:nvSpPr>
          <p:cNvPr id="7" name="ノート プレースホルダー 6"/>
          <p:cNvSpPr>
            <a:spLocks noGrp="1"/>
          </p:cNvSpPr>
          <p:nvPr>
            <p:ph type="body" idx="1"/>
          </p:nvPr>
        </p:nvSpPr>
        <p:spPr>
          <a:xfrm>
            <a:off x="824736" y="4856972"/>
            <a:ext cx="5683250" cy="4029879"/>
          </a:xfrm>
        </p:spPr>
        <p:txBody>
          <a:bodyPr/>
          <a:lstStyle/>
          <a:p>
            <a:endParaRPr kumimoji="1" lang="ja-JP" altLang="en-US" dirty="0"/>
          </a:p>
        </p:txBody>
      </p:sp>
    </p:spTree>
    <p:extLst>
      <p:ext uri="{BB962C8B-B14F-4D97-AF65-F5344CB8AC3E}">
        <p14:creationId xmlns:p14="http://schemas.microsoft.com/office/powerpoint/2010/main" val="211959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82727" y="4777132"/>
            <a:ext cx="5796877"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中項目「１．自主防災組織の役割等」で学んだことをまとめます。</a:t>
            </a:r>
            <a:endParaRPr lang="en-US" altLang="ja-JP" dirty="0"/>
          </a:p>
          <a:p>
            <a:pPr marL="181212" indent="-181212">
              <a:buFont typeface="Arial" panose="020B0604020202020204" pitchFamily="34" charset="0"/>
              <a:buChar char="•"/>
            </a:pPr>
            <a:r>
              <a:rPr lang="ja-JP" altLang="en-US" dirty="0"/>
              <a:t>総務省消防庁が作成した自主防災組織の手引きの中に、自主防災組織等の取組み事例があります。今後の活動の参考にして下さい。「総務省消防庁ホームページ「自主防災組織の手引」</a:t>
            </a:r>
            <a:r>
              <a:rPr lang="en-US" altLang="ja-JP" dirty="0"/>
              <a:t>https://www.fdma.go.jp/mission/bousai/ikusei/items/bousai_2904.pdf</a:t>
            </a:r>
            <a:endParaRPr lang="ja-JP" altLang="en-US" dirty="0"/>
          </a:p>
          <a:p>
            <a:endParaRPr lang="ja-JP" altLang="en-US" dirty="0"/>
          </a:p>
        </p:txBody>
      </p:sp>
      <p:sp>
        <p:nvSpPr>
          <p:cNvPr id="4" name="スライド番号プレースホルダー 3"/>
          <p:cNvSpPr>
            <a:spLocks noGrp="1"/>
          </p:cNvSpPr>
          <p:nvPr>
            <p:ph type="sldNum" sz="quarter" idx="5"/>
          </p:nvPr>
        </p:nvSpPr>
        <p:spPr>
          <a:xfrm>
            <a:off x="3315229" y="8901982"/>
            <a:ext cx="3078428" cy="513507"/>
          </a:xfrm>
        </p:spPr>
        <p:txBody>
          <a:bodyPr/>
          <a:lstStyle/>
          <a:p>
            <a:r>
              <a:rPr lang="en-US" altLang="ja-JP" dirty="0"/>
              <a:t>7</a:t>
            </a:r>
            <a:endParaRPr lang="ja-JP" altLang="en-US" dirty="0"/>
          </a:p>
        </p:txBody>
      </p:sp>
      <p:sp>
        <p:nvSpPr>
          <p:cNvPr id="7" name="スライド イメージ プレースホルダー 6">
            <a:extLst>
              <a:ext uri="{FF2B5EF4-FFF2-40B4-BE49-F238E27FC236}">
                <a16:creationId xmlns:a16="http://schemas.microsoft.com/office/drawing/2014/main" id="{21414C0A-E9BE-4B52-A603-BF21B407451F}"/>
              </a:ext>
            </a:extLst>
          </p:cNvPr>
          <p:cNvSpPr>
            <a:spLocks noGrp="1" noRot="1" noChangeAspect="1"/>
          </p:cNvSpPr>
          <p:nvPr>
            <p:ph type="sldImg"/>
          </p:nvPr>
        </p:nvSpPr>
        <p:spPr>
          <a:xfrm>
            <a:off x="676275" y="933450"/>
            <a:ext cx="5751513" cy="3235325"/>
          </a:xfrm>
        </p:spPr>
      </p:sp>
    </p:spTree>
    <p:extLst>
      <p:ext uri="{BB962C8B-B14F-4D97-AF65-F5344CB8AC3E}">
        <p14:creationId xmlns:p14="http://schemas.microsoft.com/office/powerpoint/2010/main" val="49832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390875" y="9207599"/>
            <a:ext cx="3078428" cy="513507"/>
          </a:xfrm>
        </p:spPr>
        <p:txBody>
          <a:bodyPr/>
          <a:lstStyle/>
          <a:p>
            <a:r>
              <a:rPr lang="en-US" altLang="ja-JP" dirty="0"/>
              <a:t>8</a:t>
            </a:r>
            <a:endParaRPr lang="ja-JP" altLang="en-US" dirty="0"/>
          </a:p>
        </p:txBody>
      </p:sp>
      <p:sp>
        <p:nvSpPr>
          <p:cNvPr id="6" name="スライド イメージ プレースホルダー 5"/>
          <p:cNvSpPr>
            <a:spLocks noGrp="1" noRot="1" noChangeAspect="1"/>
          </p:cNvSpPr>
          <p:nvPr>
            <p:ph type="sldImg"/>
          </p:nvPr>
        </p:nvSpPr>
        <p:spPr>
          <a:xfrm>
            <a:off x="808038" y="819150"/>
            <a:ext cx="5600700" cy="3149600"/>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1676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受講者に、「地域の防災リーダーとして果たす役割は何だと思うか」を問いかけます。</a:t>
            </a:r>
            <a:endParaRPr lang="en-US" altLang="ja-JP"/>
          </a:p>
          <a:p>
            <a:r>
              <a:rPr lang="ja-JP" altLang="en-US"/>
              <a:t>（何人かの受講者を指名して答えていただいてもよいでしょうか。）</a:t>
            </a:r>
            <a:endParaRPr lang="en-US" altLang="ja-JP"/>
          </a:p>
        </p:txBody>
      </p:sp>
      <p:sp>
        <p:nvSpPr>
          <p:cNvPr id="4" name="スライド番号プレースホルダー 3"/>
          <p:cNvSpPr>
            <a:spLocks noGrp="1"/>
          </p:cNvSpPr>
          <p:nvPr>
            <p:ph type="sldNum" sz="quarter" idx="5"/>
          </p:nvPr>
        </p:nvSpPr>
        <p:spPr>
          <a:xfrm>
            <a:off x="3178740" y="9077890"/>
            <a:ext cx="3078428" cy="513507"/>
          </a:xfrm>
        </p:spPr>
        <p:txBody>
          <a:bodyPr/>
          <a:lstStyle/>
          <a:p>
            <a:r>
              <a:rPr lang="en-US" altLang="ja-JP" dirty="0"/>
              <a:t>9</a:t>
            </a:r>
            <a:endParaRPr lang="ja-JP" altLang="en-US" dirty="0"/>
          </a:p>
        </p:txBody>
      </p:sp>
      <p:sp>
        <p:nvSpPr>
          <p:cNvPr id="7" name="スライド イメージ プレースホルダー 6">
            <a:extLst>
              <a:ext uri="{FF2B5EF4-FFF2-40B4-BE49-F238E27FC236}">
                <a16:creationId xmlns:a16="http://schemas.microsoft.com/office/drawing/2014/main" id="{D6FD7C17-77CE-431F-AFC5-257494169E6F}"/>
              </a:ext>
            </a:extLst>
          </p:cNvPr>
          <p:cNvSpPr>
            <a:spLocks noGrp="1" noRot="1" noChangeAspect="1"/>
          </p:cNvSpPr>
          <p:nvPr>
            <p:ph type="sldImg"/>
          </p:nvPr>
        </p:nvSpPr>
        <p:spPr>
          <a:xfrm>
            <a:off x="771525" y="644525"/>
            <a:ext cx="5713413" cy="3213100"/>
          </a:xfrm>
        </p:spPr>
      </p:sp>
    </p:spTree>
    <p:extLst>
      <p:ext uri="{BB962C8B-B14F-4D97-AF65-F5344CB8AC3E}">
        <p14:creationId xmlns:p14="http://schemas.microsoft.com/office/powerpoint/2010/main" val="263453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地域の防災リーダーは、災害時にリーダーシップをとり、地域住民の先頭に立って、地域の防災活動を主導していくことが求められます。</a:t>
            </a:r>
            <a:endParaRPr lang="en-US" altLang="ja-JP" dirty="0"/>
          </a:p>
          <a:p>
            <a:pPr marL="181212" indent="-181212">
              <a:buFont typeface="Arial" panose="020B0604020202020204" pitchFamily="34" charset="0"/>
              <a:buChar char="•"/>
            </a:pPr>
            <a:r>
              <a:rPr lang="ja-JP" altLang="en-US" dirty="0"/>
              <a:t>災害時にリーダーとしての役割を果たすためには、平常時から地域で中心となって防災活動を進めておくことが必要です。</a:t>
            </a:r>
          </a:p>
          <a:p>
            <a:endParaRPr lang="en-US" altLang="ja-JP" dirty="0"/>
          </a:p>
        </p:txBody>
      </p:sp>
      <p:sp>
        <p:nvSpPr>
          <p:cNvPr id="4" name="スライド番号プレースホルダー 3"/>
          <p:cNvSpPr>
            <a:spLocks noGrp="1"/>
          </p:cNvSpPr>
          <p:nvPr>
            <p:ph type="sldNum" sz="quarter" idx="5"/>
          </p:nvPr>
        </p:nvSpPr>
        <p:spPr>
          <a:xfrm>
            <a:off x="3382653" y="9210263"/>
            <a:ext cx="3078428" cy="513507"/>
          </a:xfrm>
        </p:spPr>
        <p:txBody>
          <a:bodyPr/>
          <a:lstStyle/>
          <a:p>
            <a:r>
              <a:rPr lang="en-US" altLang="ja-JP" dirty="0"/>
              <a:t>10</a:t>
            </a:r>
            <a:endParaRPr lang="ja-JP" altLang="en-US" dirty="0"/>
          </a:p>
        </p:txBody>
      </p:sp>
      <p:sp>
        <p:nvSpPr>
          <p:cNvPr id="7" name="スライド イメージ プレースホルダー 6">
            <a:extLst>
              <a:ext uri="{FF2B5EF4-FFF2-40B4-BE49-F238E27FC236}">
                <a16:creationId xmlns:a16="http://schemas.microsoft.com/office/drawing/2014/main" id="{9EEB45B5-0922-4443-A967-665950A6139A}"/>
              </a:ext>
            </a:extLst>
          </p:cNvPr>
          <p:cNvSpPr>
            <a:spLocks noGrp="1" noRot="1" noChangeAspect="1"/>
          </p:cNvSpPr>
          <p:nvPr>
            <p:ph type="sldImg"/>
          </p:nvPr>
        </p:nvSpPr>
        <p:spPr>
          <a:xfrm>
            <a:off x="674688" y="1006475"/>
            <a:ext cx="5754687" cy="3236913"/>
          </a:xfrm>
        </p:spPr>
      </p:sp>
    </p:spTree>
    <p:extLst>
      <p:ext uri="{BB962C8B-B14F-4D97-AF65-F5344CB8AC3E}">
        <p14:creationId xmlns:p14="http://schemas.microsoft.com/office/powerpoint/2010/main" val="341638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00277" y="4441659"/>
            <a:ext cx="5652006" cy="4508790"/>
          </a:xfrm>
        </p:spPr>
        <p:txBody>
          <a:bodyPr/>
          <a:lstStyle/>
          <a:p>
            <a:r>
              <a:rPr lang="en-US" altLang="ja-JP" dirty="0">
                <a:latin typeface="+mn-ea"/>
              </a:rPr>
              <a:t>【</a:t>
            </a:r>
            <a:r>
              <a:rPr lang="ja-JP" altLang="en-US" dirty="0">
                <a:latin typeface="+mn-ea"/>
              </a:rPr>
              <a:t>補足説明</a:t>
            </a:r>
            <a:r>
              <a:rPr lang="en-US" altLang="ja-JP" dirty="0">
                <a:latin typeface="+mn-ea"/>
              </a:rPr>
              <a:t>】</a:t>
            </a:r>
          </a:p>
          <a:p>
            <a:r>
              <a:rPr lang="ja-JP" altLang="en-US" dirty="0">
                <a:latin typeface="+mn-ea"/>
              </a:rPr>
              <a:t>リーダーシップをとるための７項目のコツを説明します。</a:t>
            </a:r>
            <a:endParaRPr lang="en-US" altLang="ja-JP" dirty="0">
              <a:latin typeface="+mn-ea"/>
            </a:endParaRPr>
          </a:p>
          <a:p>
            <a:endParaRPr lang="en-US" altLang="ja-JP" dirty="0">
              <a:latin typeface="+mn-ea"/>
            </a:endParaRPr>
          </a:p>
          <a:p>
            <a:r>
              <a:rPr lang="ja-JP" altLang="en-US" dirty="0">
                <a:latin typeface="+mn-ea"/>
              </a:rPr>
              <a:t>①地域の一個人ではできないことでも、地域防災リーダーという立場や肩　</a:t>
            </a:r>
            <a:endParaRPr lang="en-US" altLang="ja-JP" dirty="0">
              <a:latin typeface="+mn-ea"/>
            </a:endParaRPr>
          </a:p>
          <a:p>
            <a:r>
              <a:rPr lang="ja-JP" altLang="en-US" dirty="0">
                <a:latin typeface="+mn-ea"/>
              </a:rPr>
              <a:t>　書を利用することで、活動しやすくなることは多いはずです。</a:t>
            </a:r>
            <a:endParaRPr lang="en-US" altLang="ja-JP" dirty="0">
              <a:latin typeface="+mn-ea"/>
            </a:endParaRPr>
          </a:p>
          <a:p>
            <a:r>
              <a:rPr lang="ja-JP" altLang="en-US" dirty="0">
                <a:latin typeface="+mn-ea"/>
              </a:rPr>
              <a:t>②自主防災組織で活発な活動をしている団体には、みんなが楽しんで活動</a:t>
            </a:r>
            <a:endParaRPr lang="en-US" altLang="ja-JP" dirty="0">
              <a:latin typeface="+mn-ea"/>
            </a:endParaRPr>
          </a:p>
          <a:p>
            <a:r>
              <a:rPr lang="ja-JP" altLang="en-US" dirty="0">
                <a:latin typeface="+mn-ea"/>
              </a:rPr>
              <a:t>　しているという特徴が見られます。</a:t>
            </a:r>
            <a:endParaRPr lang="en-US" altLang="ja-JP" dirty="0">
              <a:latin typeface="+mn-ea"/>
            </a:endParaRPr>
          </a:p>
          <a:p>
            <a:r>
              <a:rPr lang="ja-JP" altLang="en-US" dirty="0">
                <a:latin typeface="+mn-ea"/>
              </a:rPr>
              <a:t>③一人だけで組織を運営していこうとせず、組織運営等のリーダー業務に</a:t>
            </a:r>
            <a:endParaRPr lang="en-US" altLang="ja-JP" dirty="0">
              <a:latin typeface="+mn-ea"/>
            </a:endParaRPr>
          </a:p>
          <a:p>
            <a:r>
              <a:rPr lang="ja-JP" altLang="en-US" dirty="0">
                <a:latin typeface="+mn-ea"/>
              </a:rPr>
              <a:t>　ついて相談や役割分担ができる３人程度の仲間（協力者＝役員的な立</a:t>
            </a:r>
            <a:endParaRPr lang="en-US" altLang="ja-JP" dirty="0">
              <a:latin typeface="+mn-ea"/>
            </a:endParaRPr>
          </a:p>
          <a:p>
            <a:r>
              <a:rPr lang="ja-JP" altLang="en-US" dirty="0">
                <a:latin typeface="+mn-ea"/>
              </a:rPr>
              <a:t>　場）を作ることで、リーダーに係る実質的及び精神的な負担を軽減する</a:t>
            </a:r>
            <a:endParaRPr lang="en-US" altLang="ja-JP" dirty="0">
              <a:latin typeface="+mn-ea"/>
            </a:endParaRPr>
          </a:p>
          <a:p>
            <a:r>
              <a:rPr lang="ja-JP" altLang="en-US" dirty="0">
                <a:latin typeface="+mn-ea"/>
              </a:rPr>
              <a:t>　ことができます。</a:t>
            </a:r>
            <a:endParaRPr lang="en-US" altLang="ja-JP" dirty="0">
              <a:latin typeface="+mn-ea"/>
            </a:endParaRPr>
          </a:p>
          <a:p>
            <a:r>
              <a:rPr lang="ja-JP" altLang="en-US" dirty="0">
                <a:latin typeface="+mn-ea"/>
              </a:rPr>
              <a:t>④他の人に任せられる作業は、積極的に任せていくことで、リーダーの負</a:t>
            </a:r>
            <a:endParaRPr lang="en-US" altLang="ja-JP" dirty="0">
              <a:latin typeface="+mn-ea"/>
            </a:endParaRPr>
          </a:p>
          <a:p>
            <a:r>
              <a:rPr lang="ja-JP" altLang="en-US" dirty="0">
                <a:latin typeface="+mn-ea"/>
              </a:rPr>
              <a:t>　担軽減を図ります。</a:t>
            </a:r>
            <a:endParaRPr lang="en-US" altLang="ja-JP" dirty="0">
              <a:latin typeface="+mn-ea"/>
            </a:endParaRPr>
          </a:p>
          <a:p>
            <a:r>
              <a:rPr lang="ja-JP" altLang="en-US" dirty="0">
                <a:latin typeface="+mn-ea"/>
              </a:rPr>
              <a:t>⑤リーダーが地域住民全員の顔を覚えることは不可能ですが、地域住民が</a:t>
            </a:r>
            <a:endParaRPr lang="en-US" altLang="ja-JP" dirty="0">
              <a:latin typeface="+mn-ea"/>
            </a:endParaRPr>
          </a:p>
          <a:p>
            <a:r>
              <a:rPr lang="ja-JP" altLang="en-US" dirty="0">
                <a:latin typeface="+mn-ea"/>
              </a:rPr>
              <a:t>　リーダーの顔を覚えることは容易です。地域の人的なネットワークを広</a:t>
            </a:r>
            <a:endParaRPr lang="en-US" altLang="ja-JP" dirty="0">
              <a:latin typeface="+mn-ea"/>
            </a:endParaRPr>
          </a:p>
          <a:p>
            <a:r>
              <a:rPr lang="ja-JP" altLang="en-US" dirty="0">
                <a:latin typeface="+mn-ea"/>
              </a:rPr>
              <a:t>　げ「顔の見える関係」が重要です。</a:t>
            </a:r>
            <a:endParaRPr lang="en-US" altLang="ja-JP" dirty="0">
              <a:latin typeface="+mn-ea"/>
            </a:endParaRPr>
          </a:p>
          <a:p>
            <a:r>
              <a:rPr lang="ja-JP" altLang="en-US" dirty="0">
                <a:latin typeface="+mn-ea"/>
              </a:rPr>
              <a:t>⑥災害発生時の被害を抑えるためには、自助が重要になることを地域の人</a:t>
            </a:r>
            <a:endParaRPr lang="en-US" altLang="ja-JP" dirty="0">
              <a:latin typeface="+mn-ea"/>
            </a:endParaRPr>
          </a:p>
          <a:p>
            <a:r>
              <a:rPr lang="ja-JP" altLang="en-US" dirty="0">
                <a:latin typeface="+mn-ea"/>
              </a:rPr>
              <a:t>　に伝えよう。</a:t>
            </a:r>
            <a:endParaRPr lang="en-US" altLang="ja-JP" dirty="0">
              <a:latin typeface="+mn-ea"/>
            </a:endParaRPr>
          </a:p>
          <a:p>
            <a:r>
              <a:rPr lang="ja-JP" altLang="en-US" dirty="0">
                <a:latin typeface="+mn-ea"/>
              </a:rPr>
              <a:t>⑦防災活動に参加してきた住民に対して、さらに地域防災の必要性を説明</a:t>
            </a:r>
            <a:endParaRPr lang="en-US" altLang="ja-JP" dirty="0">
              <a:latin typeface="+mn-ea"/>
            </a:endParaRPr>
          </a:p>
          <a:p>
            <a:r>
              <a:rPr lang="ja-JP" altLang="en-US" dirty="0">
                <a:latin typeface="+mn-ea"/>
              </a:rPr>
              <a:t>　して、特に高い関心を持ってくれた人には、継続的な活動への参加・協</a:t>
            </a:r>
            <a:endParaRPr lang="en-US" altLang="ja-JP" dirty="0">
              <a:latin typeface="+mn-ea"/>
            </a:endParaRPr>
          </a:p>
          <a:p>
            <a:r>
              <a:rPr lang="ja-JP" altLang="en-US" dirty="0">
                <a:latin typeface="+mn-ea"/>
              </a:rPr>
              <a:t>　力を促します。</a:t>
            </a:r>
            <a:endParaRPr lang="en-US" altLang="ja-JP" dirty="0">
              <a:latin typeface="+mn-ea"/>
            </a:endParaRPr>
          </a:p>
        </p:txBody>
      </p:sp>
      <p:sp>
        <p:nvSpPr>
          <p:cNvPr id="4" name="スライド番号プレースホルダー 3"/>
          <p:cNvSpPr>
            <a:spLocks noGrp="1"/>
          </p:cNvSpPr>
          <p:nvPr>
            <p:ph type="sldNum" sz="quarter" idx="5"/>
          </p:nvPr>
        </p:nvSpPr>
        <p:spPr>
          <a:xfrm>
            <a:off x="3260963" y="9252021"/>
            <a:ext cx="3078428" cy="513507"/>
          </a:xfrm>
        </p:spPr>
        <p:txBody>
          <a:bodyPr/>
          <a:lstStyle/>
          <a:p>
            <a:r>
              <a:rPr lang="en-US" altLang="ja-JP" dirty="0"/>
              <a:t>11</a:t>
            </a:r>
            <a:endParaRPr lang="ja-JP" altLang="en-US" dirty="0"/>
          </a:p>
        </p:txBody>
      </p:sp>
      <p:sp>
        <p:nvSpPr>
          <p:cNvPr id="7" name="スライド イメージ プレースホルダー 6">
            <a:extLst>
              <a:ext uri="{FF2B5EF4-FFF2-40B4-BE49-F238E27FC236}">
                <a16:creationId xmlns:a16="http://schemas.microsoft.com/office/drawing/2014/main" id="{2BA450FE-2589-44AA-B867-ADFAC4640693}"/>
              </a:ext>
            </a:extLst>
          </p:cNvPr>
          <p:cNvSpPr>
            <a:spLocks noGrp="1" noRot="1" noChangeAspect="1"/>
          </p:cNvSpPr>
          <p:nvPr>
            <p:ph type="sldImg"/>
          </p:nvPr>
        </p:nvSpPr>
        <p:spPr>
          <a:xfrm>
            <a:off x="793750" y="1036638"/>
            <a:ext cx="5516563" cy="3103562"/>
          </a:xfrm>
        </p:spPr>
      </p:sp>
    </p:spTree>
    <p:extLst>
      <p:ext uri="{BB962C8B-B14F-4D97-AF65-F5344CB8AC3E}">
        <p14:creationId xmlns:p14="http://schemas.microsoft.com/office/powerpoint/2010/main" val="302262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64792" y="4560420"/>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福岡県 朝倉市</a:t>
            </a:r>
            <a:endParaRPr lang="en-US" altLang="ja-JP" dirty="0"/>
          </a:p>
          <a:p>
            <a:pPr marL="181212" indent="-181212">
              <a:buFont typeface="Arial" panose="020B0604020202020204" pitchFamily="34" charset="0"/>
              <a:buChar char="•"/>
            </a:pPr>
            <a:r>
              <a:rPr lang="ja-JP" altLang="en-US" dirty="0"/>
              <a:t>地域の役員が参加し、意見を出し合いながら地域と行政の協働で作り上げていくワークショップ手法によりマップを作成し、地区内の各世帯に配布しました。</a:t>
            </a:r>
            <a:endParaRPr lang="en-US" altLang="ja-JP" dirty="0"/>
          </a:p>
          <a:p>
            <a:pPr marL="181212" indent="-181212">
              <a:buFont typeface="Arial" panose="020B0604020202020204" pitchFamily="34" charset="0"/>
              <a:buChar char="•"/>
            </a:pPr>
            <a:r>
              <a:rPr lang="ja-JP" altLang="en-US" dirty="0"/>
              <a:t>平成２９年７月豪雨でも、班長、隣組長が避難を呼びかけました。</a:t>
            </a:r>
            <a:endParaRPr lang="en-US" altLang="ja-JP" dirty="0"/>
          </a:p>
          <a:p>
            <a:pPr marL="181212" indent="-181212">
              <a:buFont typeface="Arial" panose="020B0604020202020204" pitchFamily="34" charset="0"/>
              <a:buChar char="•"/>
            </a:pPr>
            <a:r>
              <a:rPr lang="ja-JP" altLang="en-US" dirty="0"/>
              <a:t>６０代の支援員が８０代の方を連れて小学校に避難（その方の家は山からの土砂で押し潰された）するなど、助かった方がいました。</a:t>
            </a:r>
          </a:p>
        </p:txBody>
      </p:sp>
      <p:sp>
        <p:nvSpPr>
          <p:cNvPr id="4" name="スライド番号プレースホルダー 3"/>
          <p:cNvSpPr>
            <a:spLocks noGrp="1"/>
          </p:cNvSpPr>
          <p:nvPr>
            <p:ph type="sldNum" sz="quarter" idx="5"/>
          </p:nvPr>
        </p:nvSpPr>
        <p:spPr>
          <a:xfrm>
            <a:off x="3191896" y="8855988"/>
            <a:ext cx="3078428" cy="513507"/>
          </a:xfrm>
        </p:spPr>
        <p:txBody>
          <a:bodyPr/>
          <a:lstStyle/>
          <a:p>
            <a:r>
              <a:rPr lang="en-US" altLang="ja-JP" dirty="0"/>
              <a:t>12</a:t>
            </a:r>
            <a:endParaRPr lang="ja-JP" altLang="en-US" dirty="0"/>
          </a:p>
        </p:txBody>
      </p:sp>
      <p:sp>
        <p:nvSpPr>
          <p:cNvPr id="7" name="スライド イメージ プレースホルダー 6">
            <a:extLst>
              <a:ext uri="{FF2B5EF4-FFF2-40B4-BE49-F238E27FC236}">
                <a16:creationId xmlns:a16="http://schemas.microsoft.com/office/drawing/2014/main" id="{574409E5-4565-4060-B658-00B7000A3B26}"/>
              </a:ext>
            </a:extLst>
          </p:cNvPr>
          <p:cNvSpPr>
            <a:spLocks noGrp="1" noRot="1" noChangeAspect="1"/>
          </p:cNvSpPr>
          <p:nvPr>
            <p:ph type="sldImg"/>
          </p:nvPr>
        </p:nvSpPr>
        <p:spPr>
          <a:xfrm>
            <a:off x="876300" y="865188"/>
            <a:ext cx="5459413" cy="3070225"/>
          </a:xfrm>
        </p:spPr>
      </p:sp>
    </p:spTree>
    <p:extLst>
      <p:ext uri="{BB962C8B-B14F-4D97-AF65-F5344CB8AC3E}">
        <p14:creationId xmlns:p14="http://schemas.microsoft.com/office/powerpoint/2010/main" val="2026963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中項目「２．地域の防災リーダーの役割」で学んだことをまとめます。</a:t>
            </a:r>
          </a:p>
          <a:p>
            <a:endParaRPr lang="ja-JP" altLang="en-US"/>
          </a:p>
        </p:txBody>
      </p:sp>
      <p:sp>
        <p:nvSpPr>
          <p:cNvPr id="4" name="スライド番号プレースホルダー 3"/>
          <p:cNvSpPr>
            <a:spLocks noGrp="1"/>
          </p:cNvSpPr>
          <p:nvPr>
            <p:ph type="sldNum" sz="quarter" idx="5"/>
          </p:nvPr>
        </p:nvSpPr>
        <p:spPr>
          <a:xfrm>
            <a:off x="3259318" y="8816625"/>
            <a:ext cx="3078428" cy="513507"/>
          </a:xfrm>
        </p:spPr>
        <p:txBody>
          <a:bodyPr/>
          <a:lstStyle/>
          <a:p>
            <a:r>
              <a:rPr lang="en-US" altLang="ja-JP" dirty="0"/>
              <a:t>13</a:t>
            </a:r>
            <a:endParaRPr lang="ja-JP" altLang="en-US" dirty="0"/>
          </a:p>
        </p:txBody>
      </p:sp>
      <p:sp>
        <p:nvSpPr>
          <p:cNvPr id="7" name="スライド イメージ プレースホルダー 6">
            <a:extLst>
              <a:ext uri="{FF2B5EF4-FFF2-40B4-BE49-F238E27FC236}">
                <a16:creationId xmlns:a16="http://schemas.microsoft.com/office/drawing/2014/main" id="{CC1926F6-B580-40AC-99EF-E18D4E9FF4B3}"/>
              </a:ext>
            </a:extLst>
          </p:cNvPr>
          <p:cNvSpPr>
            <a:spLocks noGrp="1" noRot="1" noChangeAspect="1"/>
          </p:cNvSpPr>
          <p:nvPr>
            <p:ph type="sldImg"/>
          </p:nvPr>
        </p:nvSpPr>
        <p:spPr>
          <a:xfrm>
            <a:off x="652463" y="773113"/>
            <a:ext cx="5797550" cy="3260725"/>
          </a:xfrm>
        </p:spPr>
      </p:sp>
    </p:spTree>
    <p:extLst>
      <p:ext uri="{BB962C8B-B14F-4D97-AF65-F5344CB8AC3E}">
        <p14:creationId xmlns:p14="http://schemas.microsoft.com/office/powerpoint/2010/main" val="3440955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315229" y="9148073"/>
            <a:ext cx="3078428" cy="513507"/>
          </a:xfrm>
        </p:spPr>
        <p:txBody>
          <a:bodyPr/>
          <a:lstStyle/>
          <a:p>
            <a:r>
              <a:rPr lang="en-US" altLang="ja-JP" dirty="0"/>
              <a:t>14</a:t>
            </a:r>
            <a:endParaRPr lang="ja-JP" altLang="en-US" dirty="0"/>
          </a:p>
        </p:txBody>
      </p:sp>
      <p:sp>
        <p:nvSpPr>
          <p:cNvPr id="6" name="スライド イメージ プレースホルダー 5"/>
          <p:cNvSpPr>
            <a:spLocks noGrp="1" noRot="1" noChangeAspect="1"/>
          </p:cNvSpPr>
          <p:nvPr>
            <p:ph type="sldImg"/>
          </p:nvPr>
        </p:nvSpPr>
        <p:spPr>
          <a:xfrm>
            <a:off x="690563" y="830263"/>
            <a:ext cx="5743575" cy="3230562"/>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7337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601" y="4652829"/>
            <a:ext cx="5632273" cy="3839619"/>
          </a:xfrm>
        </p:spPr>
        <p:txBody>
          <a:bodyPr/>
          <a:lstStyle/>
          <a:p>
            <a:pPr lvl="0"/>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受講者に、「皆さんが自主防災組織として活動をしている中で、悩んでいることや不安なことはありませんか？」と投げかけます。</a:t>
            </a:r>
            <a:endParaRPr lang="en-US" altLang="ja-JP" dirty="0"/>
          </a:p>
          <a:p>
            <a:pPr marL="181212" indent="-181212">
              <a:buFont typeface="Arial" panose="020B0604020202020204" pitchFamily="34" charset="0"/>
              <a:buChar char="•"/>
            </a:pPr>
            <a:r>
              <a:rPr lang="ja-JP" altLang="en-US" dirty="0"/>
              <a:t>例えば、「高齢化で役をやる人が少ない」「組織内に若い人がいない」「宣伝しようと思ってもチラシを作れる人がいない」など。</a:t>
            </a:r>
            <a:endParaRPr lang="en-US" altLang="ja-JP" dirty="0"/>
          </a:p>
          <a:p>
            <a:pPr marL="181212" indent="-181212">
              <a:buFont typeface="Arial" panose="020B0604020202020204" pitchFamily="34" charset="0"/>
              <a:buChar char="•"/>
            </a:pPr>
            <a:r>
              <a:rPr lang="ja-JP" altLang="en-US" dirty="0"/>
              <a:t>受講者に、「では、今からワークショップを行います」と宣言します。</a:t>
            </a:r>
            <a:endParaRPr lang="en-US" altLang="ja-JP" dirty="0"/>
          </a:p>
          <a:p>
            <a:pPr marL="181212" indent="-181212">
              <a:buFont typeface="Arial" panose="020B0604020202020204" pitchFamily="34" charset="0"/>
              <a:buChar char="•"/>
            </a:pPr>
            <a:r>
              <a:rPr lang="ja-JP" altLang="en-US" dirty="0"/>
              <a:t>「自主防災組織の活動についての悩み事や不安なことをグループで話し合ってみましょう」と投げかけます。</a:t>
            </a:r>
            <a:endParaRPr lang="en-US" altLang="ja-JP" dirty="0"/>
          </a:p>
        </p:txBody>
      </p:sp>
      <p:sp>
        <p:nvSpPr>
          <p:cNvPr id="4" name="スライド番号プレースホルダー 3"/>
          <p:cNvSpPr>
            <a:spLocks noGrp="1"/>
          </p:cNvSpPr>
          <p:nvPr>
            <p:ph type="sldNum" sz="quarter" idx="5"/>
          </p:nvPr>
        </p:nvSpPr>
        <p:spPr>
          <a:xfrm>
            <a:off x="3216689" y="9033468"/>
            <a:ext cx="3078428" cy="513507"/>
          </a:xfrm>
        </p:spPr>
        <p:txBody>
          <a:bodyPr/>
          <a:lstStyle/>
          <a:p>
            <a:r>
              <a:rPr lang="en-US" altLang="ja-JP" dirty="0"/>
              <a:t>15</a:t>
            </a:r>
            <a:endParaRPr lang="ja-JP" altLang="en-US" dirty="0"/>
          </a:p>
        </p:txBody>
      </p:sp>
      <p:sp>
        <p:nvSpPr>
          <p:cNvPr id="7" name="スライド イメージ プレースホルダー 6">
            <a:extLst>
              <a:ext uri="{FF2B5EF4-FFF2-40B4-BE49-F238E27FC236}">
                <a16:creationId xmlns:a16="http://schemas.microsoft.com/office/drawing/2014/main" id="{F9F1FD4E-E918-47F0-8A8B-04E66AAD560D}"/>
              </a:ext>
            </a:extLst>
          </p:cNvPr>
          <p:cNvSpPr>
            <a:spLocks noGrp="1" noRot="1" noChangeAspect="1"/>
          </p:cNvSpPr>
          <p:nvPr>
            <p:ph type="sldImg"/>
          </p:nvPr>
        </p:nvSpPr>
        <p:spPr>
          <a:xfrm>
            <a:off x="771525" y="949325"/>
            <a:ext cx="5621338" cy="3162300"/>
          </a:xfrm>
        </p:spPr>
      </p:sp>
    </p:spTree>
    <p:extLst>
      <p:ext uri="{BB962C8B-B14F-4D97-AF65-F5344CB8AC3E}">
        <p14:creationId xmlns:p14="http://schemas.microsoft.com/office/powerpoint/2010/main" val="309365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663072"/>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en-US" altLang="ja-JP" dirty="0"/>
              <a:t>【</a:t>
            </a:r>
            <a:r>
              <a:rPr lang="ja-JP" altLang="en-US" dirty="0"/>
              <a:t>グループ検討</a:t>
            </a:r>
            <a:r>
              <a:rPr lang="en-US" altLang="ja-JP" dirty="0"/>
              <a:t>】</a:t>
            </a:r>
            <a:r>
              <a:rPr lang="ja-JP" altLang="en-US" dirty="0"/>
              <a:t>であることを伝え、自主防災組織の活動の悩み事や不安なことなどについてグループ内で話し合うよう促します。</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各グループを見て回り、発言が活発でなければ、質問したり、ヒントを与えるなどして発言を促します。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9072558"/>
            <a:ext cx="3078428" cy="513507"/>
          </a:xfrm>
        </p:spPr>
        <p:txBody>
          <a:bodyPr/>
          <a:lstStyle/>
          <a:p>
            <a:r>
              <a:rPr lang="en-US" altLang="ja-JP" dirty="0"/>
              <a:t>16</a:t>
            </a:r>
            <a:endParaRPr lang="ja-JP" altLang="en-US" dirty="0"/>
          </a:p>
        </p:txBody>
      </p:sp>
      <p:sp>
        <p:nvSpPr>
          <p:cNvPr id="7" name="スライド イメージ プレースホルダー 6">
            <a:extLst>
              <a:ext uri="{FF2B5EF4-FFF2-40B4-BE49-F238E27FC236}">
                <a16:creationId xmlns:a16="http://schemas.microsoft.com/office/drawing/2014/main" id="{7F0127A0-D77F-476A-883B-F6A336665130}"/>
              </a:ext>
            </a:extLst>
          </p:cNvPr>
          <p:cNvSpPr>
            <a:spLocks noGrp="1" noRot="1" noChangeAspect="1"/>
          </p:cNvSpPr>
          <p:nvPr>
            <p:ph type="sldImg"/>
          </p:nvPr>
        </p:nvSpPr>
        <p:spPr>
          <a:xfrm>
            <a:off x="679450" y="842963"/>
            <a:ext cx="5745163" cy="3232150"/>
          </a:xfrm>
        </p:spPr>
      </p:sp>
    </p:spTree>
    <p:extLst>
      <p:ext uri="{BB962C8B-B14F-4D97-AF65-F5344CB8AC3E}">
        <p14:creationId xmlns:p14="http://schemas.microsoft.com/office/powerpoint/2010/main" val="183069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endParaRPr lang="ja-JP" altLang="en-US" dirty="0"/>
          </a:p>
        </p:txBody>
      </p:sp>
      <p:sp>
        <p:nvSpPr>
          <p:cNvPr id="6" name="スライド イメージ プレースホルダー 5"/>
          <p:cNvSpPr>
            <a:spLocks noGrp="1" noRot="1" noChangeAspect="1"/>
          </p:cNvSpPr>
          <p:nvPr>
            <p:ph type="sldImg"/>
          </p:nvPr>
        </p:nvSpPr>
        <p:spPr>
          <a:xfrm>
            <a:off x="622300" y="685800"/>
            <a:ext cx="5857875" cy="3295650"/>
          </a:xfrm>
        </p:spPr>
      </p:sp>
      <p:sp>
        <p:nvSpPr>
          <p:cNvPr id="7" name="ノート プレースホルダー 6"/>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67504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受講者に、「皆さんの悩みや不安は仲間を増やすことで解決できることが多いのではないでしょうか？」と投げかけます。</a:t>
            </a:r>
          </a:p>
          <a:p>
            <a:endParaRPr lang="ja-JP" altLang="en-US"/>
          </a:p>
        </p:txBody>
      </p:sp>
      <p:sp>
        <p:nvSpPr>
          <p:cNvPr id="4" name="スライド番号プレースホルダー 3"/>
          <p:cNvSpPr>
            <a:spLocks noGrp="1"/>
          </p:cNvSpPr>
          <p:nvPr>
            <p:ph type="sldNum" sz="quarter" idx="5"/>
          </p:nvPr>
        </p:nvSpPr>
        <p:spPr>
          <a:xfrm>
            <a:off x="3315229" y="9172062"/>
            <a:ext cx="3078428" cy="513507"/>
          </a:xfrm>
        </p:spPr>
        <p:txBody>
          <a:bodyPr/>
          <a:lstStyle/>
          <a:p>
            <a:r>
              <a:rPr lang="en-US" altLang="ja-JP" dirty="0"/>
              <a:t>17</a:t>
            </a:r>
            <a:endParaRPr lang="ja-JP" altLang="en-US" dirty="0"/>
          </a:p>
        </p:txBody>
      </p:sp>
      <p:sp>
        <p:nvSpPr>
          <p:cNvPr id="7" name="スライド イメージ プレースホルダー 6">
            <a:extLst>
              <a:ext uri="{FF2B5EF4-FFF2-40B4-BE49-F238E27FC236}">
                <a16:creationId xmlns:a16="http://schemas.microsoft.com/office/drawing/2014/main" id="{754F3A94-DBF3-4C3F-B71D-475DDD2C6103}"/>
              </a:ext>
            </a:extLst>
          </p:cNvPr>
          <p:cNvSpPr>
            <a:spLocks noGrp="1" noRot="1" noChangeAspect="1"/>
          </p:cNvSpPr>
          <p:nvPr>
            <p:ph type="sldImg"/>
          </p:nvPr>
        </p:nvSpPr>
        <p:spPr>
          <a:xfrm>
            <a:off x="627063" y="728663"/>
            <a:ext cx="5849937" cy="3290887"/>
          </a:xfrm>
        </p:spPr>
      </p:sp>
    </p:spTree>
    <p:extLst>
      <p:ext uri="{BB962C8B-B14F-4D97-AF65-F5344CB8AC3E}">
        <p14:creationId xmlns:p14="http://schemas.microsoft.com/office/powerpoint/2010/main" val="800229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53162" y="4806359"/>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受講者に、「仲間を増やすにどうしたらいいか、ワークショップを通して学んでいきましょう」と投げかけます。</a:t>
            </a:r>
            <a:endParaRPr lang="en-US" altLang="ja-JP" dirty="0"/>
          </a:p>
          <a:p>
            <a:pPr marL="181212" indent="-181212">
              <a:buFont typeface="Arial" panose="020B0604020202020204" pitchFamily="34" charset="0"/>
              <a:buChar char="•"/>
            </a:pPr>
            <a:r>
              <a:rPr lang="ja-JP" altLang="en-US" dirty="0"/>
              <a:t>受講者に、「皆さんの地域にどんな人がいるか考えてみましょう」と問いかけます。</a:t>
            </a:r>
            <a:endParaRPr lang="en-US" altLang="ja-JP" dirty="0"/>
          </a:p>
        </p:txBody>
      </p:sp>
      <p:sp>
        <p:nvSpPr>
          <p:cNvPr id="4" name="スライド番号プレースホルダー 3"/>
          <p:cNvSpPr>
            <a:spLocks noGrp="1"/>
          </p:cNvSpPr>
          <p:nvPr>
            <p:ph type="sldNum" sz="quarter" idx="5"/>
          </p:nvPr>
        </p:nvSpPr>
        <p:spPr>
          <a:xfrm>
            <a:off x="3272474" y="8836239"/>
            <a:ext cx="3078428" cy="513507"/>
          </a:xfrm>
        </p:spPr>
        <p:txBody>
          <a:bodyPr/>
          <a:lstStyle/>
          <a:p>
            <a:r>
              <a:rPr lang="en-US" altLang="ja-JP" dirty="0"/>
              <a:t>18</a:t>
            </a:r>
            <a:endParaRPr lang="ja-JP" altLang="en-US" dirty="0"/>
          </a:p>
        </p:txBody>
      </p:sp>
      <p:sp>
        <p:nvSpPr>
          <p:cNvPr id="7" name="スライド イメージ プレースホルダー 6">
            <a:extLst>
              <a:ext uri="{FF2B5EF4-FFF2-40B4-BE49-F238E27FC236}">
                <a16:creationId xmlns:a16="http://schemas.microsoft.com/office/drawing/2014/main" id="{8C1D300D-9D90-4E18-893D-547A9A855D30}"/>
              </a:ext>
            </a:extLst>
          </p:cNvPr>
          <p:cNvSpPr>
            <a:spLocks noGrp="1" noRot="1" noChangeAspect="1"/>
          </p:cNvSpPr>
          <p:nvPr>
            <p:ph type="sldImg"/>
          </p:nvPr>
        </p:nvSpPr>
        <p:spPr>
          <a:xfrm>
            <a:off x="769938" y="884238"/>
            <a:ext cx="5729287" cy="3222625"/>
          </a:xfrm>
        </p:spPr>
      </p:sp>
    </p:spTree>
    <p:extLst>
      <p:ext uri="{BB962C8B-B14F-4D97-AF65-F5344CB8AC3E}">
        <p14:creationId xmlns:p14="http://schemas.microsoft.com/office/powerpoint/2010/main" val="151588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個人による検討であることを伝えます。</a:t>
            </a:r>
            <a:endParaRPr lang="en-US" altLang="ja-JP" dirty="0"/>
          </a:p>
          <a:p>
            <a:pPr marL="181212" indent="-181212">
              <a:buFont typeface="Arial" panose="020B0604020202020204" pitchFamily="34" charset="0"/>
              <a:buChar char="•"/>
            </a:pPr>
            <a:r>
              <a:rPr lang="ja-JP" altLang="en-US" dirty="0"/>
              <a:t>自分たちの地域に住んでいる人のカテゴライズを促します。</a:t>
            </a:r>
            <a:endParaRPr lang="en-US" altLang="ja-JP" dirty="0"/>
          </a:p>
          <a:p>
            <a:r>
              <a:rPr lang="ja-JP" altLang="en-US" dirty="0"/>
              <a:t>　</a:t>
            </a:r>
            <a:r>
              <a:rPr lang="en-US" altLang="ja-JP" dirty="0"/>
              <a:t>EX)</a:t>
            </a:r>
            <a:r>
              <a:rPr lang="ja-JP" altLang="en-US" dirty="0"/>
              <a:t>パソコンが得意な人、料理が得意な人、医者、消防士</a:t>
            </a:r>
            <a:r>
              <a:rPr lang="en-US" altLang="ja-JP" dirty="0"/>
              <a:t>OB</a:t>
            </a:r>
            <a:r>
              <a:rPr lang="ja-JP" altLang="en-US" dirty="0"/>
              <a:t>、大工、</a:t>
            </a:r>
            <a:endParaRPr lang="en-US" altLang="ja-JP" dirty="0"/>
          </a:p>
          <a:p>
            <a:r>
              <a:rPr lang="ja-JP" altLang="en-US" dirty="0"/>
              <a:t>　イベント企画が得意な人　など</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各グループを見て回り、作業が滞っている場合は、ヒントを与えるなどして作業を促します。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pPr lvl="1"/>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8955287"/>
            <a:ext cx="3078428" cy="513507"/>
          </a:xfrm>
        </p:spPr>
        <p:txBody>
          <a:bodyPr/>
          <a:lstStyle/>
          <a:p>
            <a:r>
              <a:rPr lang="en-US" altLang="ja-JP" dirty="0"/>
              <a:t>19</a:t>
            </a:r>
            <a:endParaRPr lang="ja-JP" altLang="en-US" dirty="0"/>
          </a:p>
        </p:txBody>
      </p:sp>
      <p:sp>
        <p:nvSpPr>
          <p:cNvPr id="11" name="スライド イメージ プレースホルダー 10">
            <a:extLst>
              <a:ext uri="{FF2B5EF4-FFF2-40B4-BE49-F238E27FC236}">
                <a16:creationId xmlns:a16="http://schemas.microsoft.com/office/drawing/2014/main" id="{84C2586C-0C02-47E2-BDDB-61892490868B}"/>
              </a:ext>
            </a:extLst>
          </p:cNvPr>
          <p:cNvSpPr>
            <a:spLocks noGrp="1" noRot="1" noChangeAspect="1"/>
          </p:cNvSpPr>
          <p:nvPr>
            <p:ph type="sldImg"/>
          </p:nvPr>
        </p:nvSpPr>
        <p:spPr>
          <a:xfrm>
            <a:off x="684213" y="765175"/>
            <a:ext cx="5854700" cy="3294063"/>
          </a:xfrm>
        </p:spPr>
      </p:sp>
    </p:spTree>
    <p:extLst>
      <p:ext uri="{BB962C8B-B14F-4D97-AF65-F5344CB8AC3E}">
        <p14:creationId xmlns:p14="http://schemas.microsoft.com/office/powerpoint/2010/main" val="2045649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個人による検討であることを伝えます。</a:t>
            </a:r>
            <a:endParaRPr lang="en-US" altLang="ja-JP" dirty="0"/>
          </a:p>
          <a:p>
            <a:pPr marL="181212" indent="-181212">
              <a:buFont typeface="Arial" panose="020B0604020202020204" pitchFamily="34" charset="0"/>
              <a:buChar char="•"/>
            </a:pPr>
            <a:r>
              <a:rPr lang="ja-JP" altLang="en-US" dirty="0"/>
              <a:t>先程と別の色の付せん紙を使用し、黄色の付せん紙に書き出した人が「平常時」「災害時」にどんな防災の取組みができるか考えるよう促します。</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9132971"/>
            <a:ext cx="3078428" cy="513507"/>
          </a:xfrm>
        </p:spPr>
        <p:txBody>
          <a:bodyPr/>
          <a:lstStyle/>
          <a:p>
            <a:r>
              <a:rPr lang="en-US" altLang="ja-JP" dirty="0"/>
              <a:t>20</a:t>
            </a:r>
            <a:endParaRPr lang="ja-JP" altLang="en-US" dirty="0"/>
          </a:p>
        </p:txBody>
      </p:sp>
      <p:sp>
        <p:nvSpPr>
          <p:cNvPr id="7" name="スライド イメージ プレースホルダー 6">
            <a:extLst>
              <a:ext uri="{FF2B5EF4-FFF2-40B4-BE49-F238E27FC236}">
                <a16:creationId xmlns:a16="http://schemas.microsoft.com/office/drawing/2014/main" id="{EBD38CD0-0414-4C35-8FBF-31A47D35D407}"/>
              </a:ext>
            </a:extLst>
          </p:cNvPr>
          <p:cNvSpPr>
            <a:spLocks noGrp="1" noRot="1" noChangeAspect="1"/>
          </p:cNvSpPr>
          <p:nvPr>
            <p:ph type="sldImg"/>
          </p:nvPr>
        </p:nvSpPr>
        <p:spPr>
          <a:xfrm>
            <a:off x="585788" y="803275"/>
            <a:ext cx="5932487" cy="3336925"/>
          </a:xfrm>
        </p:spPr>
      </p:sp>
    </p:spTree>
    <p:extLst>
      <p:ext uri="{BB962C8B-B14F-4D97-AF65-F5344CB8AC3E}">
        <p14:creationId xmlns:p14="http://schemas.microsoft.com/office/powerpoint/2010/main" val="211970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742914"/>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81212" indent="-181212">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175451" y="8955287"/>
            <a:ext cx="3078428" cy="513507"/>
          </a:xfrm>
        </p:spPr>
        <p:txBody>
          <a:bodyPr/>
          <a:lstStyle/>
          <a:p>
            <a:r>
              <a:rPr lang="en-US" altLang="ja-JP" dirty="0"/>
              <a:t>21</a:t>
            </a:r>
            <a:endParaRPr lang="ja-JP" altLang="en-US" dirty="0"/>
          </a:p>
        </p:txBody>
      </p:sp>
      <p:sp>
        <p:nvSpPr>
          <p:cNvPr id="6" name="スライド イメージ プレースホルダー 5">
            <a:extLst>
              <a:ext uri="{FF2B5EF4-FFF2-40B4-BE49-F238E27FC236}">
                <a16:creationId xmlns:a16="http://schemas.microsoft.com/office/drawing/2014/main" id="{E3ADDBE1-77DC-4C4C-A285-BE0A9D8B2BEF}"/>
              </a:ext>
            </a:extLst>
          </p:cNvPr>
          <p:cNvSpPr>
            <a:spLocks noGrp="1" noRot="1" noChangeAspect="1"/>
          </p:cNvSpPr>
          <p:nvPr>
            <p:ph type="sldImg"/>
          </p:nvPr>
        </p:nvSpPr>
        <p:spPr>
          <a:xfrm>
            <a:off x="628650" y="884238"/>
            <a:ext cx="5851525" cy="3290887"/>
          </a:xfrm>
        </p:spPr>
      </p:sp>
    </p:spTree>
    <p:extLst>
      <p:ext uri="{BB962C8B-B14F-4D97-AF65-F5344CB8AC3E}">
        <p14:creationId xmlns:p14="http://schemas.microsoft.com/office/powerpoint/2010/main" val="189893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708696"/>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グループ内での検討であることを伝え、地域にどんな人材がいるか、またその人材を活用できる防災の取組みについてグループ内で検討するよう促します。</a:t>
            </a:r>
            <a:endParaRPr lang="en-US" altLang="ja-JP" dirty="0"/>
          </a:p>
          <a:p>
            <a:pPr marL="181212" indent="-181212">
              <a:buFont typeface="Arial" panose="020B0604020202020204" pitchFamily="34" charset="0"/>
              <a:buChar char="•"/>
            </a:pPr>
            <a:r>
              <a:rPr lang="ja-JP" altLang="en-US" dirty="0"/>
              <a:t>検討の仕方をスライドに沿って説明します。</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8941073"/>
            <a:ext cx="3078428" cy="513507"/>
          </a:xfrm>
        </p:spPr>
        <p:txBody>
          <a:bodyPr/>
          <a:lstStyle/>
          <a:p>
            <a:r>
              <a:rPr lang="en-US" altLang="ja-JP" dirty="0"/>
              <a:t>22</a:t>
            </a:r>
            <a:endParaRPr lang="ja-JP" altLang="en-US" dirty="0"/>
          </a:p>
        </p:txBody>
      </p:sp>
      <p:sp>
        <p:nvSpPr>
          <p:cNvPr id="6" name="スライド イメージ プレースホルダー 5">
            <a:extLst>
              <a:ext uri="{FF2B5EF4-FFF2-40B4-BE49-F238E27FC236}">
                <a16:creationId xmlns:a16="http://schemas.microsoft.com/office/drawing/2014/main" id="{2F61E7E6-3DD7-4C9F-91F8-C5ED2C7CD03C}"/>
              </a:ext>
            </a:extLst>
          </p:cNvPr>
          <p:cNvSpPr>
            <a:spLocks noGrp="1" noRot="1" noChangeAspect="1"/>
          </p:cNvSpPr>
          <p:nvPr>
            <p:ph type="sldImg"/>
          </p:nvPr>
        </p:nvSpPr>
        <p:spPr>
          <a:xfrm>
            <a:off x="771525" y="928688"/>
            <a:ext cx="5626100" cy="3165475"/>
          </a:xfrm>
        </p:spPr>
      </p:sp>
    </p:spTree>
    <p:extLst>
      <p:ext uri="{BB962C8B-B14F-4D97-AF65-F5344CB8AC3E}">
        <p14:creationId xmlns:p14="http://schemas.microsoft.com/office/powerpoint/2010/main" val="2963207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0740" y="4697291"/>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グループ内での検討であることを伝え、自主防災意識を持った仲間の増やし方についてグループ内で話し合うよう促します。</a:t>
            </a:r>
            <a:endParaRPr lang="en-US" altLang="ja-JP" dirty="0"/>
          </a:p>
          <a:p>
            <a:endParaRPr lang="en-US" altLang="ja-JP" dirty="0"/>
          </a:p>
          <a:p>
            <a:pPr marL="181212" indent="-181212">
              <a:buFont typeface="Arial" panose="020B0604020202020204" pitchFamily="34" charset="0"/>
              <a:buChar char="•"/>
            </a:pPr>
            <a:r>
              <a:rPr lang="ja-JP" altLang="en-US" dirty="0"/>
              <a:t>各グループを見て回り、作業が滞っている場合は、質問したり、ヒントを与えるなどして作業を促します。</a:t>
            </a:r>
            <a:endParaRPr lang="en-US" altLang="ja-JP" dirty="0"/>
          </a:p>
          <a:p>
            <a:pPr marL="181212" indent="-181212">
              <a:buFont typeface="Arial" panose="020B0604020202020204" pitchFamily="34" charset="0"/>
              <a:buChar char="•"/>
            </a:pPr>
            <a:r>
              <a:rPr lang="ja-JP" altLang="en-US" dirty="0"/>
              <a:t>質問があれば対応します。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9072558"/>
            <a:ext cx="3078428" cy="513507"/>
          </a:xfrm>
        </p:spPr>
        <p:txBody>
          <a:bodyPr/>
          <a:lstStyle/>
          <a:p>
            <a:r>
              <a:rPr lang="en-US" altLang="ja-JP" dirty="0"/>
              <a:t>23</a:t>
            </a:r>
            <a:endParaRPr lang="ja-JP" altLang="en-US" dirty="0"/>
          </a:p>
        </p:txBody>
      </p:sp>
      <p:sp>
        <p:nvSpPr>
          <p:cNvPr id="6" name="スライド イメージ プレースホルダー 5">
            <a:extLst>
              <a:ext uri="{FF2B5EF4-FFF2-40B4-BE49-F238E27FC236}">
                <a16:creationId xmlns:a16="http://schemas.microsoft.com/office/drawing/2014/main" id="{129F1510-0EAC-40F3-8009-18E9BB41567F}"/>
              </a:ext>
            </a:extLst>
          </p:cNvPr>
          <p:cNvSpPr>
            <a:spLocks noGrp="1" noRot="1" noChangeAspect="1"/>
          </p:cNvSpPr>
          <p:nvPr>
            <p:ph type="sldImg"/>
          </p:nvPr>
        </p:nvSpPr>
        <p:spPr>
          <a:xfrm>
            <a:off x="769938" y="795338"/>
            <a:ext cx="5684837" cy="3197225"/>
          </a:xfrm>
        </p:spPr>
      </p:sp>
    </p:spTree>
    <p:extLst>
      <p:ext uri="{BB962C8B-B14F-4D97-AF65-F5344CB8AC3E}">
        <p14:creationId xmlns:p14="http://schemas.microsoft.com/office/powerpoint/2010/main" val="890811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ひとつ前のワークショップで出た内容についても触れるようにするとよいでしょう。</a:t>
            </a:r>
            <a:endParaRPr lang="en-US" altLang="ja-JP" dirty="0"/>
          </a:p>
        </p:txBody>
      </p:sp>
      <p:sp>
        <p:nvSpPr>
          <p:cNvPr id="4" name="スライド番号プレースホルダー 3"/>
          <p:cNvSpPr>
            <a:spLocks noGrp="1"/>
          </p:cNvSpPr>
          <p:nvPr>
            <p:ph type="sldNum" sz="quarter" idx="5"/>
          </p:nvPr>
        </p:nvSpPr>
        <p:spPr>
          <a:xfrm>
            <a:off x="3315229" y="8828857"/>
            <a:ext cx="3078428" cy="513507"/>
          </a:xfrm>
        </p:spPr>
        <p:txBody>
          <a:bodyPr/>
          <a:lstStyle/>
          <a:p>
            <a:r>
              <a:rPr lang="en-US" altLang="ja-JP" dirty="0"/>
              <a:t>24</a:t>
            </a:r>
            <a:endParaRPr lang="ja-JP" altLang="en-US" dirty="0"/>
          </a:p>
        </p:txBody>
      </p:sp>
      <p:sp>
        <p:nvSpPr>
          <p:cNvPr id="7" name="スライド イメージ プレースホルダー 6">
            <a:extLst>
              <a:ext uri="{FF2B5EF4-FFF2-40B4-BE49-F238E27FC236}">
                <a16:creationId xmlns:a16="http://schemas.microsoft.com/office/drawing/2014/main" id="{9077B114-3EB5-403F-A76A-97868B4E60D3}"/>
              </a:ext>
            </a:extLst>
          </p:cNvPr>
          <p:cNvSpPr>
            <a:spLocks noGrp="1" noRot="1" noChangeAspect="1"/>
          </p:cNvSpPr>
          <p:nvPr>
            <p:ph type="sldImg"/>
          </p:nvPr>
        </p:nvSpPr>
        <p:spPr>
          <a:xfrm>
            <a:off x="773113" y="1004888"/>
            <a:ext cx="5668962" cy="3189287"/>
          </a:xfrm>
        </p:spPr>
      </p:sp>
    </p:spTree>
    <p:extLst>
      <p:ext uri="{BB962C8B-B14F-4D97-AF65-F5344CB8AC3E}">
        <p14:creationId xmlns:p14="http://schemas.microsoft.com/office/powerpoint/2010/main" val="76655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90575" y="4362323"/>
            <a:ext cx="5522915" cy="4426721"/>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広報</a:t>
            </a:r>
            <a:endParaRPr lang="en-US" altLang="ja-JP" dirty="0"/>
          </a:p>
          <a:p>
            <a:pPr lvl="1"/>
            <a:r>
              <a:rPr lang="ja-JP" altLang="en-US" dirty="0"/>
              <a:t>広報紙、アンケート、マスコミ等を活用しながら、地域の活動をＰＲし、参加者の拡大を図りましょう。</a:t>
            </a:r>
            <a:endParaRPr lang="en-US" altLang="ja-JP" dirty="0"/>
          </a:p>
          <a:p>
            <a:pPr lvl="1"/>
            <a:r>
              <a:rPr lang="ja-JP" altLang="en-US" dirty="0"/>
              <a:t>地域のあらゆるイベントの場で活動を伝えましょう。</a:t>
            </a:r>
          </a:p>
          <a:p>
            <a:endParaRPr lang="en-US" altLang="ja-JP" dirty="0"/>
          </a:p>
          <a:p>
            <a:pPr marL="181212" indent="-181212">
              <a:buFont typeface="Arial" panose="020B0604020202020204" pitchFamily="34" charset="0"/>
              <a:buChar char="•"/>
            </a:pPr>
            <a:r>
              <a:rPr lang="ja-JP" altLang="en-US" dirty="0"/>
              <a:t>女性</a:t>
            </a:r>
            <a:endParaRPr lang="en-US" altLang="ja-JP" dirty="0"/>
          </a:p>
          <a:p>
            <a:pPr lvl="1"/>
            <a:r>
              <a:rPr lang="ja-JP" altLang="en-US" dirty="0"/>
              <a:t>地域における生活者の多様な視点を反映するためにも、女性の参画を促進しましょう。</a:t>
            </a:r>
            <a:endParaRPr lang="en-US" altLang="ja-JP" dirty="0"/>
          </a:p>
          <a:p>
            <a:pPr lvl="1"/>
            <a:r>
              <a:rPr lang="ja-JP" altLang="en-US" dirty="0"/>
              <a:t>リーダーに複数の女性が含まれるようにしましょう。</a:t>
            </a:r>
          </a:p>
          <a:p>
            <a:endParaRPr lang="en-US" altLang="ja-JP" dirty="0"/>
          </a:p>
          <a:p>
            <a:pPr marL="181212" indent="-181212">
              <a:buFont typeface="Arial" panose="020B0604020202020204" pitchFamily="34" charset="0"/>
              <a:buChar char="•"/>
            </a:pPr>
            <a:r>
              <a:rPr lang="ja-JP" altLang="en-US" dirty="0"/>
              <a:t>場</a:t>
            </a:r>
            <a:endParaRPr lang="en-US" altLang="ja-JP" dirty="0"/>
          </a:p>
          <a:p>
            <a:pPr lvl="1"/>
            <a:r>
              <a:rPr lang="ja-JP" altLang="en-US" dirty="0"/>
              <a:t>地域活動を楽しいものにし、参加者のモチベーションを上げながら多くの住民を巻き込み、多様な人材が参加したくなる雰囲気を醸成しましょう。</a:t>
            </a:r>
            <a:endParaRPr lang="en-US" altLang="ja-JP" dirty="0"/>
          </a:p>
          <a:p>
            <a:endParaRPr lang="en-US" altLang="ja-JP" dirty="0"/>
          </a:p>
          <a:p>
            <a:pPr marL="181212" indent="-181212">
              <a:buFont typeface="Arial" panose="020B0604020202020204" pitchFamily="34" charset="0"/>
              <a:buChar char="•"/>
            </a:pPr>
            <a:r>
              <a:rPr lang="ja-JP" altLang="en-US" dirty="0"/>
              <a:t>次世代</a:t>
            </a:r>
            <a:endParaRPr lang="en-US" altLang="ja-JP" dirty="0"/>
          </a:p>
          <a:p>
            <a:pPr lvl="1"/>
            <a:r>
              <a:rPr lang="ja-JP" altLang="en-US" dirty="0"/>
              <a:t>将来にわたって継続的に活動できるよう、幅広い世代の人材を育成しましょう。</a:t>
            </a:r>
            <a:endParaRPr lang="en-US" altLang="ja-JP" dirty="0"/>
          </a:p>
          <a:p>
            <a:pPr lvl="1"/>
            <a:r>
              <a:rPr lang="ja-JP" altLang="en-US" dirty="0"/>
              <a:t>学校等と連携し、小さな頃から防災意識を持ってもらい、中学生、高校生、若者を巻き込みましょう。</a:t>
            </a:r>
          </a:p>
          <a:p>
            <a:endParaRPr lang="ja-JP" altLang="en-US" dirty="0"/>
          </a:p>
          <a:p>
            <a:endParaRPr lang="en-US" altLang="ja-JP" dirty="0"/>
          </a:p>
        </p:txBody>
      </p:sp>
      <p:sp>
        <p:nvSpPr>
          <p:cNvPr id="4" name="スライド番号プレースホルダー 3"/>
          <p:cNvSpPr>
            <a:spLocks noGrp="1"/>
          </p:cNvSpPr>
          <p:nvPr>
            <p:ph type="sldNum" sz="quarter" idx="5"/>
          </p:nvPr>
        </p:nvSpPr>
        <p:spPr>
          <a:xfrm>
            <a:off x="3131049" y="9066339"/>
            <a:ext cx="3078428" cy="513507"/>
          </a:xfrm>
        </p:spPr>
        <p:txBody>
          <a:bodyPr/>
          <a:lstStyle/>
          <a:p>
            <a:r>
              <a:rPr lang="en-US" altLang="ja-JP" dirty="0"/>
              <a:t>25</a:t>
            </a:r>
            <a:endParaRPr lang="ja-JP" altLang="en-US" dirty="0"/>
          </a:p>
        </p:txBody>
      </p:sp>
      <p:sp>
        <p:nvSpPr>
          <p:cNvPr id="7" name="スライド イメージ プレースホルダー 6">
            <a:extLst>
              <a:ext uri="{FF2B5EF4-FFF2-40B4-BE49-F238E27FC236}">
                <a16:creationId xmlns:a16="http://schemas.microsoft.com/office/drawing/2014/main" id="{42DCA590-1FE1-45FA-BBAE-2AC2CF14F937}"/>
              </a:ext>
            </a:extLst>
          </p:cNvPr>
          <p:cNvSpPr>
            <a:spLocks noGrp="1" noRot="1" noChangeAspect="1"/>
          </p:cNvSpPr>
          <p:nvPr>
            <p:ph type="sldImg"/>
          </p:nvPr>
        </p:nvSpPr>
        <p:spPr>
          <a:xfrm>
            <a:off x="747713" y="912813"/>
            <a:ext cx="5684837" cy="3197225"/>
          </a:xfrm>
        </p:spPr>
      </p:sp>
    </p:spTree>
    <p:extLst>
      <p:ext uri="{BB962C8B-B14F-4D97-AF65-F5344CB8AC3E}">
        <p14:creationId xmlns:p14="http://schemas.microsoft.com/office/powerpoint/2010/main" val="3452800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46946" y="4742913"/>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公郷台自治会自主防災組織</a:t>
            </a:r>
            <a:endParaRPr lang="en-US" altLang="ja-JP" dirty="0"/>
          </a:p>
          <a:p>
            <a:pPr marL="181212" indent="-181212">
              <a:buFont typeface="Arial" panose="020B0604020202020204" pitchFamily="34" charset="0"/>
              <a:buChar char="•"/>
            </a:pPr>
            <a:r>
              <a:rPr lang="ja-JP" altLang="en-US" dirty="0"/>
              <a:t>町内に潜在する災害対応専門人材や、災害時に協力してもらえる事業者を、同自主防災組織の「防災人材バンク」に登録してもらい、平常時はアドバイザー役として、災害発生時は戦力として協力体制を構築しました。</a:t>
            </a:r>
            <a:endParaRPr lang="en-US" altLang="ja-JP" dirty="0"/>
          </a:p>
          <a:p>
            <a:pPr marL="181212" indent="-181212">
              <a:buFont typeface="Arial" panose="020B0604020202020204" pitchFamily="34" charset="0"/>
              <a:buChar char="•"/>
            </a:pPr>
            <a:r>
              <a:rPr lang="ja-JP" altLang="en-US" dirty="0"/>
              <a:t>登録者には、消防職員や看護師・介護士、工務店、水道工事店がいることから地域住民に安心を提供しています。</a:t>
            </a:r>
            <a:endParaRPr lang="en-US" altLang="ja-JP" dirty="0"/>
          </a:p>
        </p:txBody>
      </p:sp>
      <p:sp>
        <p:nvSpPr>
          <p:cNvPr id="4" name="スライド番号プレースホルダー 3"/>
          <p:cNvSpPr>
            <a:spLocks noGrp="1"/>
          </p:cNvSpPr>
          <p:nvPr>
            <p:ph type="sldNum" sz="quarter" idx="5"/>
          </p:nvPr>
        </p:nvSpPr>
        <p:spPr>
          <a:xfrm>
            <a:off x="3104739" y="8955288"/>
            <a:ext cx="3295496" cy="568589"/>
          </a:xfrm>
        </p:spPr>
        <p:txBody>
          <a:bodyPr/>
          <a:lstStyle/>
          <a:p>
            <a:r>
              <a:rPr lang="en-US" altLang="ja-JP" dirty="0"/>
              <a:t>26</a:t>
            </a:r>
            <a:endParaRPr lang="ja-JP" altLang="en-US" dirty="0"/>
          </a:p>
        </p:txBody>
      </p:sp>
      <p:sp>
        <p:nvSpPr>
          <p:cNvPr id="7" name="スライド イメージ プレースホルダー 6">
            <a:extLst>
              <a:ext uri="{FF2B5EF4-FFF2-40B4-BE49-F238E27FC236}">
                <a16:creationId xmlns:a16="http://schemas.microsoft.com/office/drawing/2014/main" id="{A09949FD-3171-4FF2-A165-A5EB63AD6842}"/>
              </a:ext>
            </a:extLst>
          </p:cNvPr>
          <p:cNvSpPr>
            <a:spLocks noGrp="1" noRot="1" noChangeAspect="1"/>
          </p:cNvSpPr>
          <p:nvPr>
            <p:ph type="sldImg"/>
          </p:nvPr>
        </p:nvSpPr>
        <p:spPr>
          <a:xfrm>
            <a:off x="698500" y="892175"/>
            <a:ext cx="5780088" cy="3251200"/>
          </a:xfrm>
        </p:spPr>
      </p:sp>
    </p:spTree>
    <p:extLst>
      <p:ext uri="{BB962C8B-B14F-4D97-AF65-F5344CB8AC3E}">
        <p14:creationId xmlns:p14="http://schemas.microsoft.com/office/powerpoint/2010/main" val="124627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この単元の目標を伝えます。</a:t>
            </a:r>
          </a:p>
          <a:p>
            <a:endParaRPr lang="ja-JP" altLang="en-US" dirty="0"/>
          </a:p>
        </p:txBody>
      </p:sp>
      <p:sp>
        <p:nvSpPr>
          <p:cNvPr id="4" name="スライド番号プレースホルダー 3"/>
          <p:cNvSpPr>
            <a:spLocks noGrp="1"/>
          </p:cNvSpPr>
          <p:nvPr>
            <p:ph type="sldNum" sz="quarter" idx="5"/>
          </p:nvPr>
        </p:nvSpPr>
        <p:spPr/>
        <p:txBody>
          <a:bodyPr/>
          <a:lstStyle/>
          <a:p>
            <a:pPr defTabSz="483231">
              <a:defRPr/>
            </a:pPr>
            <a:endParaRPr kumimoji="0" lang="ja-JP" altLang="en-US" dirty="0">
              <a:solidFill>
                <a:prstClr val="black"/>
              </a:solidFill>
              <a:latin typeface="Calibri"/>
              <a:ea typeface="ＭＳ ゴシック"/>
            </a:endParaRPr>
          </a:p>
        </p:txBody>
      </p:sp>
      <p:sp>
        <p:nvSpPr>
          <p:cNvPr id="7" name="スライド イメージ プレースホルダー 6">
            <a:extLst>
              <a:ext uri="{FF2B5EF4-FFF2-40B4-BE49-F238E27FC236}">
                <a16:creationId xmlns:a16="http://schemas.microsoft.com/office/drawing/2014/main" id="{478AC4E9-4133-4101-8F6D-66292D48A007}"/>
              </a:ext>
            </a:extLst>
          </p:cNvPr>
          <p:cNvSpPr>
            <a:spLocks noGrp="1" noRot="1" noChangeAspect="1"/>
          </p:cNvSpPr>
          <p:nvPr>
            <p:ph type="sldImg"/>
          </p:nvPr>
        </p:nvSpPr>
        <p:spPr>
          <a:xfrm>
            <a:off x="650875" y="896938"/>
            <a:ext cx="5802313" cy="3263900"/>
          </a:xfrm>
        </p:spPr>
      </p:sp>
    </p:spTree>
    <p:extLst>
      <p:ext uri="{BB962C8B-B14F-4D97-AF65-F5344CB8AC3E}">
        <p14:creationId xmlns:p14="http://schemas.microsoft.com/office/powerpoint/2010/main" val="3707044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620767"/>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石神自主防災会</a:t>
            </a:r>
            <a:endParaRPr lang="en-US" altLang="ja-JP" dirty="0"/>
          </a:p>
          <a:p>
            <a:pPr marL="181212" indent="-181212">
              <a:buFont typeface="Arial" panose="020B0604020202020204" pitchFamily="34" charset="0"/>
              <a:buChar char="•"/>
            </a:pPr>
            <a:r>
              <a:rPr lang="ja-JP" altLang="en-US" dirty="0"/>
              <a:t>石神小学校体育館を利用した「お泊り訓練」を実施しました</a:t>
            </a:r>
            <a:endParaRPr lang="en-US" altLang="ja-JP" dirty="0"/>
          </a:p>
          <a:p>
            <a:pPr marL="181212" indent="-181212">
              <a:buFont typeface="Arial" panose="020B0604020202020204" pitchFamily="34" charset="0"/>
              <a:buChar char="•"/>
            </a:pPr>
            <a:r>
              <a:rPr lang="ja-JP" altLang="en-US" dirty="0"/>
              <a:t>お泊り訓練のないようについては、誰でも参加しやすいソフトな訓練項目、楽しいゲームや子供との災害料理を作る等。</a:t>
            </a:r>
            <a:r>
              <a:rPr lang="en-US" altLang="ja-JP" dirty="0"/>
              <a:t>PTA</a:t>
            </a:r>
            <a:r>
              <a:rPr lang="ja-JP" altLang="en-US" dirty="0"/>
              <a:t>、親父の会も参加しました。</a:t>
            </a:r>
            <a:endParaRPr lang="en-US" altLang="ja-JP" dirty="0"/>
          </a:p>
          <a:p>
            <a:pPr marL="181212" indent="-181212">
              <a:buFont typeface="Arial" panose="020B0604020202020204" pitchFamily="34" charset="0"/>
              <a:buChar char="•"/>
            </a:pPr>
            <a:r>
              <a:rPr lang="ja-JP" altLang="en-US" dirty="0"/>
              <a:t>スタンプラリー・町会炊き出し班と子ども達の共同炊事・簡易ランタンや新聞紙スリッパの作成・段ボールブロック設置などを行いました。</a:t>
            </a:r>
            <a:endParaRPr lang="en-US" altLang="ja-JP" dirty="0"/>
          </a:p>
        </p:txBody>
      </p:sp>
      <p:sp>
        <p:nvSpPr>
          <p:cNvPr id="4" name="スライド番号プレースホルダー 3"/>
          <p:cNvSpPr>
            <a:spLocks noGrp="1"/>
          </p:cNvSpPr>
          <p:nvPr>
            <p:ph type="sldNum" sz="quarter" idx="5"/>
          </p:nvPr>
        </p:nvSpPr>
        <p:spPr>
          <a:xfrm>
            <a:off x="3279052" y="9146297"/>
            <a:ext cx="3078428" cy="513507"/>
          </a:xfrm>
        </p:spPr>
        <p:txBody>
          <a:bodyPr/>
          <a:lstStyle/>
          <a:p>
            <a:r>
              <a:rPr lang="en-US" altLang="ja-JP" dirty="0"/>
              <a:t>27</a:t>
            </a:r>
            <a:endParaRPr lang="ja-JP" altLang="en-US" dirty="0"/>
          </a:p>
        </p:txBody>
      </p:sp>
      <p:sp>
        <p:nvSpPr>
          <p:cNvPr id="6" name="スライド イメージ プレースホルダー 5">
            <a:extLst>
              <a:ext uri="{FF2B5EF4-FFF2-40B4-BE49-F238E27FC236}">
                <a16:creationId xmlns:a16="http://schemas.microsoft.com/office/drawing/2014/main" id="{3C33BDC3-F95B-4B37-9A96-67A1BE688E74}"/>
              </a:ext>
            </a:extLst>
          </p:cNvPr>
          <p:cNvSpPr>
            <a:spLocks noGrp="1" noRot="1" noChangeAspect="1"/>
          </p:cNvSpPr>
          <p:nvPr>
            <p:ph type="sldImg"/>
          </p:nvPr>
        </p:nvSpPr>
        <p:spPr>
          <a:xfrm>
            <a:off x="646113" y="857250"/>
            <a:ext cx="5811837" cy="3268663"/>
          </a:xfrm>
        </p:spPr>
      </p:sp>
    </p:spTree>
    <p:extLst>
      <p:ext uri="{BB962C8B-B14F-4D97-AF65-F5344CB8AC3E}">
        <p14:creationId xmlns:p14="http://schemas.microsoft.com/office/powerpoint/2010/main" val="1028481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中項目「３．仲間を増やす」で学んだことをまとめます。</a:t>
            </a:r>
          </a:p>
          <a:p>
            <a:endParaRPr lang="ja-JP" altLang="en-US"/>
          </a:p>
        </p:txBody>
      </p:sp>
      <p:sp>
        <p:nvSpPr>
          <p:cNvPr id="4" name="スライド番号プレースホルダー 3"/>
          <p:cNvSpPr>
            <a:spLocks noGrp="1"/>
          </p:cNvSpPr>
          <p:nvPr>
            <p:ph type="sldNum" sz="quarter" idx="5"/>
          </p:nvPr>
        </p:nvSpPr>
        <p:spPr>
          <a:xfrm>
            <a:off x="3076783" y="8955287"/>
            <a:ext cx="3078428" cy="513507"/>
          </a:xfrm>
        </p:spPr>
        <p:txBody>
          <a:bodyPr/>
          <a:lstStyle/>
          <a:p>
            <a:r>
              <a:rPr lang="en-US" altLang="ja-JP" dirty="0"/>
              <a:t>28</a:t>
            </a:r>
            <a:endParaRPr lang="ja-JP" altLang="en-US" dirty="0"/>
          </a:p>
        </p:txBody>
      </p:sp>
      <p:sp>
        <p:nvSpPr>
          <p:cNvPr id="7" name="スライド イメージ プレースホルダー 6">
            <a:extLst>
              <a:ext uri="{FF2B5EF4-FFF2-40B4-BE49-F238E27FC236}">
                <a16:creationId xmlns:a16="http://schemas.microsoft.com/office/drawing/2014/main" id="{889DB786-A6FC-496C-9247-1DB7A1C68D84}"/>
              </a:ext>
            </a:extLst>
          </p:cNvPr>
          <p:cNvSpPr>
            <a:spLocks noGrp="1" noRot="1" noChangeAspect="1"/>
          </p:cNvSpPr>
          <p:nvPr>
            <p:ph type="sldImg"/>
          </p:nvPr>
        </p:nvSpPr>
        <p:spPr>
          <a:xfrm>
            <a:off x="769938" y="765175"/>
            <a:ext cx="5564187" cy="3128963"/>
          </a:xfrm>
        </p:spPr>
      </p:sp>
    </p:spTree>
    <p:extLst>
      <p:ext uri="{BB962C8B-B14F-4D97-AF65-F5344CB8AC3E}">
        <p14:creationId xmlns:p14="http://schemas.microsoft.com/office/powerpoint/2010/main" val="874197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315229" y="9111649"/>
            <a:ext cx="3078428" cy="513507"/>
          </a:xfrm>
        </p:spPr>
        <p:txBody>
          <a:bodyPr/>
          <a:lstStyle/>
          <a:p>
            <a:r>
              <a:rPr lang="en-US" altLang="ja-JP" dirty="0"/>
              <a:t>29</a:t>
            </a:r>
            <a:endParaRPr lang="ja-JP" altLang="en-US" dirty="0"/>
          </a:p>
        </p:txBody>
      </p:sp>
      <p:sp>
        <p:nvSpPr>
          <p:cNvPr id="6" name="スライド イメージ プレースホルダー 5"/>
          <p:cNvSpPr>
            <a:spLocks noGrp="1" noRot="1" noChangeAspect="1"/>
          </p:cNvSpPr>
          <p:nvPr>
            <p:ph type="sldImg"/>
          </p:nvPr>
        </p:nvSpPr>
        <p:spPr>
          <a:xfrm>
            <a:off x="647700" y="825500"/>
            <a:ext cx="5808663" cy="3267075"/>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4959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45855" y="4471253"/>
            <a:ext cx="5464418" cy="3669043"/>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地域には、防災に携わる多様な人や団体があります。地域の防災力の向上のために、地域の様々な人や団体と連携しながら活動しましょう。</a:t>
            </a:r>
            <a:endParaRPr lang="en-US" altLang="ja-JP" dirty="0"/>
          </a:p>
          <a:p>
            <a:pPr marL="181212" indent="-181212">
              <a:buFont typeface="Arial" panose="020B0604020202020204" pitchFamily="34" charset="0"/>
              <a:buChar char="•"/>
            </a:pPr>
            <a:r>
              <a:rPr lang="ja-JP" altLang="en-US" dirty="0"/>
              <a:t>災害が発生した場合は、地域コミュニティが持つあらゆる力が必要で、平時から、地域の様々な人や団体との協働体制づくりが求められます。</a:t>
            </a:r>
            <a:endParaRPr lang="en-US" altLang="ja-JP" dirty="0"/>
          </a:p>
          <a:p>
            <a:pPr marL="181212" indent="-181212">
              <a:buFont typeface="Arial" panose="020B0604020202020204" pitchFamily="34" charset="0"/>
              <a:buChar char="•"/>
            </a:pPr>
            <a:r>
              <a:rPr lang="ja-JP" altLang="en-US" dirty="0"/>
              <a:t>小学校区等のより広域な単位で災害の様々な状況に対応できる体制を構築するのも有効です。</a:t>
            </a:r>
            <a:endParaRPr lang="en-US" altLang="ja-JP" dirty="0"/>
          </a:p>
          <a:p>
            <a:pPr marL="181212" indent="-181212">
              <a:buFont typeface="Arial" panose="020B0604020202020204" pitchFamily="34" charset="0"/>
              <a:buChar char="•"/>
            </a:pPr>
            <a:r>
              <a:rPr lang="ja-JP" altLang="en-US" dirty="0"/>
              <a:t>「仲間を増やす</a:t>
            </a:r>
            <a:r>
              <a:rPr lang="ja-JP" altLang="en-US" dirty="0" smtClean="0"/>
              <a:t>」など</a:t>
            </a:r>
            <a:r>
              <a:rPr lang="ja-JP" altLang="en-US" dirty="0"/>
              <a:t>で増やした仲間をきっかけとして、他の団体と連携することも有効です。</a:t>
            </a:r>
          </a:p>
          <a:p>
            <a:pPr marL="181212" indent="-181212">
              <a:buFont typeface="Arial" panose="020B0604020202020204" pitchFamily="34" charset="0"/>
              <a:buChar char="•"/>
            </a:pPr>
            <a:r>
              <a:rPr lang="ja-JP" altLang="en-US" dirty="0"/>
              <a:t>（連携の例）</a:t>
            </a:r>
            <a:endParaRPr lang="en-US" altLang="ja-JP" dirty="0"/>
          </a:p>
          <a:p>
            <a:pPr lvl="1"/>
            <a:r>
              <a:rPr lang="ja-JP" altLang="en-US" dirty="0"/>
              <a:t>行政：組織の運営支援、防災研修・訓練、避難所の運営</a:t>
            </a:r>
            <a:endParaRPr lang="en-US" altLang="ja-JP" dirty="0"/>
          </a:p>
          <a:p>
            <a:pPr lvl="1"/>
            <a:r>
              <a:rPr lang="ja-JP" altLang="en-US" dirty="0"/>
              <a:t>学校：共同の防災訓練、ＰＴＡとの協力</a:t>
            </a:r>
            <a:endParaRPr lang="en-US" altLang="ja-JP" dirty="0"/>
          </a:p>
          <a:p>
            <a:pPr lvl="1"/>
            <a:r>
              <a:rPr lang="ja-JP" altLang="en-US" dirty="0"/>
              <a:t>女性の会：避難所の運営協力</a:t>
            </a:r>
            <a:endParaRPr lang="en-US" altLang="ja-JP" dirty="0"/>
          </a:p>
          <a:p>
            <a:pPr lvl="1"/>
            <a:r>
              <a:rPr lang="ja-JP" altLang="en-US" dirty="0"/>
              <a:t>近隣の自主防災組織：情報共有</a:t>
            </a:r>
            <a:endParaRPr lang="en-US" altLang="ja-JP" dirty="0"/>
          </a:p>
          <a:p>
            <a:pPr lvl="1"/>
            <a:r>
              <a:rPr lang="ja-JP" altLang="en-US" dirty="0"/>
              <a:t>消防団：防災訓練の講師</a:t>
            </a:r>
            <a:endParaRPr lang="en-US" altLang="ja-JP" dirty="0"/>
          </a:p>
        </p:txBody>
      </p:sp>
      <p:sp>
        <p:nvSpPr>
          <p:cNvPr id="4" name="スライド番号プレースホルダー 3"/>
          <p:cNvSpPr>
            <a:spLocks noGrp="1"/>
          </p:cNvSpPr>
          <p:nvPr>
            <p:ph type="sldNum" sz="quarter" idx="5"/>
          </p:nvPr>
        </p:nvSpPr>
        <p:spPr>
          <a:xfrm>
            <a:off x="2998735" y="9066884"/>
            <a:ext cx="3078428" cy="513507"/>
          </a:xfrm>
        </p:spPr>
        <p:txBody>
          <a:bodyPr/>
          <a:lstStyle/>
          <a:p>
            <a:r>
              <a:rPr lang="en-US" altLang="ja-JP" dirty="0"/>
              <a:t>30</a:t>
            </a:r>
            <a:endParaRPr lang="ja-JP" altLang="en-US" dirty="0"/>
          </a:p>
        </p:txBody>
      </p:sp>
      <p:sp>
        <p:nvSpPr>
          <p:cNvPr id="10" name="スライド イメージ プレースホルダー 9">
            <a:extLst>
              <a:ext uri="{FF2B5EF4-FFF2-40B4-BE49-F238E27FC236}">
                <a16:creationId xmlns:a16="http://schemas.microsoft.com/office/drawing/2014/main" id="{C696A137-D4FF-42DE-BE64-5117EBDD70E5}"/>
              </a:ext>
            </a:extLst>
          </p:cNvPr>
          <p:cNvSpPr>
            <a:spLocks noGrp="1" noRot="1" noChangeAspect="1"/>
          </p:cNvSpPr>
          <p:nvPr>
            <p:ph type="sldImg"/>
          </p:nvPr>
        </p:nvSpPr>
        <p:spPr>
          <a:xfrm>
            <a:off x="674688" y="692150"/>
            <a:ext cx="5753100" cy="3235325"/>
          </a:xfrm>
        </p:spPr>
      </p:sp>
    </p:spTree>
    <p:extLst>
      <p:ext uri="{BB962C8B-B14F-4D97-AF65-F5344CB8AC3E}">
        <p14:creationId xmlns:p14="http://schemas.microsoft.com/office/powerpoint/2010/main" val="8764750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66764" y="4811348"/>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他団体との連携事例を共有し、今後の活動に活かしましょう。</a:t>
            </a:r>
          </a:p>
        </p:txBody>
      </p:sp>
      <p:sp>
        <p:nvSpPr>
          <p:cNvPr id="4" name="スライド番号プレースホルダー 3"/>
          <p:cNvSpPr>
            <a:spLocks noGrp="1"/>
          </p:cNvSpPr>
          <p:nvPr>
            <p:ph type="sldNum" sz="quarter" idx="5"/>
          </p:nvPr>
        </p:nvSpPr>
        <p:spPr>
          <a:xfrm>
            <a:off x="3315229" y="8698533"/>
            <a:ext cx="3078428" cy="513507"/>
          </a:xfrm>
        </p:spPr>
        <p:txBody>
          <a:bodyPr/>
          <a:lstStyle/>
          <a:p>
            <a:r>
              <a:rPr lang="en-US" altLang="ja-JP" dirty="0"/>
              <a:t>31</a:t>
            </a:r>
            <a:endParaRPr lang="ja-JP" altLang="en-US" dirty="0"/>
          </a:p>
        </p:txBody>
      </p:sp>
      <p:sp>
        <p:nvSpPr>
          <p:cNvPr id="7" name="スライド イメージ プレースホルダー 6">
            <a:extLst>
              <a:ext uri="{FF2B5EF4-FFF2-40B4-BE49-F238E27FC236}">
                <a16:creationId xmlns:a16="http://schemas.microsoft.com/office/drawing/2014/main" id="{72EF7872-BD2A-45F3-8E7B-BC4F6F1719D7}"/>
              </a:ext>
            </a:extLst>
          </p:cNvPr>
          <p:cNvSpPr>
            <a:spLocks noGrp="1" noRot="1" noChangeAspect="1"/>
          </p:cNvSpPr>
          <p:nvPr>
            <p:ph type="sldImg"/>
          </p:nvPr>
        </p:nvSpPr>
        <p:spPr>
          <a:xfrm>
            <a:off x="927100" y="885825"/>
            <a:ext cx="5562600" cy="3128963"/>
          </a:xfrm>
        </p:spPr>
      </p:sp>
    </p:spTree>
    <p:extLst>
      <p:ext uri="{BB962C8B-B14F-4D97-AF65-F5344CB8AC3E}">
        <p14:creationId xmlns:p14="http://schemas.microsoft.com/office/powerpoint/2010/main" val="3099317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7164" y="4944066"/>
            <a:ext cx="5426715" cy="3781598"/>
          </a:xfrm>
        </p:spPr>
        <p:txBody>
          <a:bodyPr/>
          <a:lstStyle/>
          <a:p>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他団体との連携事例を共有し、今後の活動に活かしましょう。</a:t>
            </a:r>
          </a:p>
        </p:txBody>
      </p:sp>
      <p:sp>
        <p:nvSpPr>
          <p:cNvPr id="4" name="スライド番号プレースホルダー 3"/>
          <p:cNvSpPr>
            <a:spLocks noGrp="1"/>
          </p:cNvSpPr>
          <p:nvPr>
            <p:ph type="sldNum" sz="quarter" idx="5"/>
          </p:nvPr>
        </p:nvSpPr>
        <p:spPr>
          <a:xfrm>
            <a:off x="3175451" y="9080553"/>
            <a:ext cx="3078428" cy="513507"/>
          </a:xfrm>
        </p:spPr>
        <p:txBody>
          <a:bodyPr/>
          <a:lstStyle/>
          <a:p>
            <a:r>
              <a:rPr lang="en-US" altLang="ja-JP" dirty="0"/>
              <a:t>32</a:t>
            </a:r>
            <a:endParaRPr lang="ja-JP" altLang="en-US" dirty="0"/>
          </a:p>
        </p:txBody>
      </p:sp>
      <p:sp>
        <p:nvSpPr>
          <p:cNvPr id="7" name="スライド イメージ プレースホルダー 6">
            <a:extLst>
              <a:ext uri="{FF2B5EF4-FFF2-40B4-BE49-F238E27FC236}">
                <a16:creationId xmlns:a16="http://schemas.microsoft.com/office/drawing/2014/main" id="{76A99CE8-8C95-4FAE-8155-4C6CE9CF528E}"/>
              </a:ext>
            </a:extLst>
          </p:cNvPr>
          <p:cNvSpPr>
            <a:spLocks noGrp="1" noRot="1" noChangeAspect="1"/>
          </p:cNvSpPr>
          <p:nvPr>
            <p:ph type="sldImg"/>
          </p:nvPr>
        </p:nvSpPr>
        <p:spPr>
          <a:xfrm>
            <a:off x="757238" y="895350"/>
            <a:ext cx="5589587" cy="3144838"/>
          </a:xfrm>
        </p:spPr>
      </p:sp>
    </p:spTree>
    <p:extLst>
      <p:ext uri="{BB962C8B-B14F-4D97-AF65-F5344CB8AC3E}">
        <p14:creationId xmlns:p14="http://schemas.microsoft.com/office/powerpoint/2010/main" val="1591417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925408"/>
            <a:ext cx="5785223"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中項目「４．地域を取り巻く団体等との連携」で学んだことをまとめます。</a:t>
            </a:r>
          </a:p>
          <a:p>
            <a:endParaRPr lang="ja-JP" altLang="en-US" dirty="0"/>
          </a:p>
        </p:txBody>
      </p:sp>
      <p:sp>
        <p:nvSpPr>
          <p:cNvPr id="4" name="スライド番号プレースホルダー 3"/>
          <p:cNvSpPr>
            <a:spLocks noGrp="1"/>
          </p:cNvSpPr>
          <p:nvPr>
            <p:ph type="sldNum" sz="quarter" idx="5"/>
          </p:nvPr>
        </p:nvSpPr>
        <p:spPr>
          <a:xfrm>
            <a:off x="3137628" y="8836239"/>
            <a:ext cx="3078428" cy="513507"/>
          </a:xfrm>
        </p:spPr>
        <p:txBody>
          <a:bodyPr/>
          <a:lstStyle/>
          <a:p>
            <a:r>
              <a:rPr lang="en-US" altLang="ja-JP" dirty="0"/>
              <a:t>33</a:t>
            </a:r>
            <a:endParaRPr lang="ja-JP" altLang="en-US" dirty="0"/>
          </a:p>
        </p:txBody>
      </p:sp>
      <p:sp>
        <p:nvSpPr>
          <p:cNvPr id="7" name="スライド イメージ プレースホルダー 6">
            <a:extLst>
              <a:ext uri="{FF2B5EF4-FFF2-40B4-BE49-F238E27FC236}">
                <a16:creationId xmlns:a16="http://schemas.microsoft.com/office/drawing/2014/main" id="{616A664A-DD1A-4D3D-847E-E7796125C28B}"/>
              </a:ext>
            </a:extLst>
          </p:cNvPr>
          <p:cNvSpPr>
            <a:spLocks noGrp="1" noRot="1" noChangeAspect="1"/>
          </p:cNvSpPr>
          <p:nvPr>
            <p:ph type="sldImg"/>
          </p:nvPr>
        </p:nvSpPr>
        <p:spPr>
          <a:xfrm>
            <a:off x="871538" y="884238"/>
            <a:ext cx="5564187" cy="3130550"/>
          </a:xfrm>
        </p:spPr>
      </p:sp>
    </p:spTree>
    <p:extLst>
      <p:ext uri="{BB962C8B-B14F-4D97-AF65-F5344CB8AC3E}">
        <p14:creationId xmlns:p14="http://schemas.microsoft.com/office/powerpoint/2010/main" val="1303619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81212" indent="-181212">
              <a:buFont typeface="Arial" panose="020B0604020202020204" pitchFamily="34" charset="0"/>
              <a:buChar char="•"/>
            </a:pPr>
            <a:r>
              <a:rPr lang="ja-JP" altLang="en-US"/>
              <a:t>この単元、「地域防災リーダーの役割」で学んだことをまとめます。</a:t>
            </a:r>
          </a:p>
          <a:p>
            <a:endParaRPr lang="ja-JP" altLang="en-US"/>
          </a:p>
          <a:p>
            <a:endParaRPr lang="ja-JP" altLang="en-US"/>
          </a:p>
        </p:txBody>
      </p:sp>
      <p:sp>
        <p:nvSpPr>
          <p:cNvPr id="4" name="スライド番号プレースホルダー 3"/>
          <p:cNvSpPr>
            <a:spLocks noGrp="1"/>
          </p:cNvSpPr>
          <p:nvPr>
            <p:ph type="sldNum" sz="quarter" idx="5"/>
          </p:nvPr>
        </p:nvSpPr>
        <p:spPr>
          <a:xfrm>
            <a:off x="3315229" y="9100988"/>
            <a:ext cx="3078428" cy="513507"/>
          </a:xfrm>
        </p:spPr>
        <p:txBody>
          <a:bodyPr/>
          <a:lstStyle/>
          <a:p>
            <a:r>
              <a:rPr lang="en-US" altLang="ja-JP" dirty="0"/>
              <a:t>34</a:t>
            </a:r>
            <a:endParaRPr lang="ja-JP" altLang="en-US" dirty="0"/>
          </a:p>
        </p:txBody>
      </p:sp>
      <p:sp>
        <p:nvSpPr>
          <p:cNvPr id="7" name="スライド イメージ プレースホルダー 6">
            <a:extLst>
              <a:ext uri="{FF2B5EF4-FFF2-40B4-BE49-F238E27FC236}">
                <a16:creationId xmlns:a16="http://schemas.microsoft.com/office/drawing/2014/main" id="{6060CE46-DA86-43AE-BAE4-86BDEBA3FFB0}"/>
              </a:ext>
            </a:extLst>
          </p:cNvPr>
          <p:cNvSpPr>
            <a:spLocks noGrp="1" noRot="1" noChangeAspect="1"/>
          </p:cNvSpPr>
          <p:nvPr>
            <p:ph type="sldImg"/>
          </p:nvPr>
        </p:nvSpPr>
        <p:spPr>
          <a:xfrm>
            <a:off x="614363" y="1135063"/>
            <a:ext cx="5845175" cy="3287712"/>
          </a:xfrm>
        </p:spPr>
      </p:sp>
    </p:spTree>
    <p:extLst>
      <p:ext uri="{BB962C8B-B14F-4D97-AF65-F5344CB8AC3E}">
        <p14:creationId xmlns:p14="http://schemas.microsoft.com/office/powerpoint/2010/main" val="373478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a:xfrm>
            <a:off x="3315229" y="9224478"/>
            <a:ext cx="3078428" cy="513507"/>
          </a:xfrm>
        </p:spPr>
        <p:txBody>
          <a:bodyPr/>
          <a:lstStyle/>
          <a:p>
            <a:r>
              <a:rPr lang="en-US" altLang="ja-JP" dirty="0"/>
              <a:t>1</a:t>
            </a:r>
            <a:endParaRPr lang="ja-JP" altLang="en-US" dirty="0"/>
          </a:p>
        </p:txBody>
      </p:sp>
      <p:sp>
        <p:nvSpPr>
          <p:cNvPr id="6" name="スライド イメージ プレースホルダー 5"/>
          <p:cNvSpPr>
            <a:spLocks noGrp="1" noRot="1" noChangeAspect="1"/>
          </p:cNvSpPr>
          <p:nvPr>
            <p:ph type="sldImg"/>
          </p:nvPr>
        </p:nvSpPr>
        <p:spPr>
          <a:xfrm>
            <a:off x="657225" y="754063"/>
            <a:ext cx="5964238" cy="3354387"/>
          </a:xfrm>
        </p:spPr>
      </p:sp>
      <p:sp>
        <p:nvSpPr>
          <p:cNvPr id="7" name="ノート プレースホルダー 6"/>
          <p:cNvSpPr>
            <a:spLocks noGrp="1"/>
          </p:cNvSpPr>
          <p:nvPr>
            <p:ph type="body" idx="1"/>
          </p:nvPr>
        </p:nvSpPr>
        <p:spPr>
          <a:xfrm>
            <a:off x="790986" y="4925408"/>
            <a:ext cx="5602671" cy="3878985"/>
          </a:xfrm>
        </p:spPr>
        <p:txBody>
          <a:bodyPr/>
          <a:lstStyle/>
          <a:p>
            <a:endParaRPr kumimoji="1" lang="ja-JP" altLang="en-US" dirty="0"/>
          </a:p>
        </p:txBody>
      </p:sp>
    </p:spTree>
    <p:extLst>
      <p:ext uri="{BB962C8B-B14F-4D97-AF65-F5344CB8AC3E}">
        <p14:creationId xmlns:p14="http://schemas.microsoft.com/office/powerpoint/2010/main" val="300954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自助・共助・公助について説明します。</a:t>
            </a:r>
            <a:endParaRPr lang="en-US" altLang="ja-JP" dirty="0"/>
          </a:p>
          <a:p>
            <a:pPr marL="181212" indent="-181212">
              <a:buFont typeface="Arial" panose="020B0604020202020204" pitchFamily="34" charset="0"/>
              <a:buChar char="•"/>
            </a:pPr>
            <a:r>
              <a:rPr lang="ja-JP" altLang="en-US" dirty="0"/>
              <a:t>先の事例で紹介したように、災害時、特に災害発生直後は、「公助」には期待できないことを説明し、特に災害発生直後は、自主防災組織を中心とした「共助」による災害対応が重要であることを伝えます。</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8995362"/>
            <a:ext cx="3078428" cy="513507"/>
          </a:xfrm>
        </p:spPr>
        <p:txBody>
          <a:bodyPr/>
          <a:lstStyle/>
          <a:p>
            <a:r>
              <a:rPr lang="en-US" altLang="ja-JP" dirty="0"/>
              <a:t>2</a:t>
            </a:r>
            <a:endParaRPr lang="ja-JP" altLang="en-US" dirty="0"/>
          </a:p>
        </p:txBody>
      </p:sp>
      <p:sp>
        <p:nvSpPr>
          <p:cNvPr id="7" name="スライド イメージ プレースホルダー 6">
            <a:extLst>
              <a:ext uri="{FF2B5EF4-FFF2-40B4-BE49-F238E27FC236}">
                <a16:creationId xmlns:a16="http://schemas.microsoft.com/office/drawing/2014/main" id="{E717ACE9-D3E0-432B-8BB7-6E6307C3546D}"/>
              </a:ext>
            </a:extLst>
          </p:cNvPr>
          <p:cNvSpPr>
            <a:spLocks noGrp="1" noRot="1" noChangeAspect="1"/>
          </p:cNvSpPr>
          <p:nvPr>
            <p:ph type="sldImg"/>
          </p:nvPr>
        </p:nvSpPr>
        <p:spPr>
          <a:xfrm>
            <a:off x="590550" y="831850"/>
            <a:ext cx="5972175" cy="3359150"/>
          </a:xfrm>
        </p:spPr>
      </p:sp>
    </p:spTree>
    <p:extLst>
      <p:ext uri="{BB962C8B-B14F-4D97-AF65-F5344CB8AC3E}">
        <p14:creationId xmlns:p14="http://schemas.microsoft.com/office/powerpoint/2010/main" val="2439468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742914"/>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自主防災組織の定義について説明します。</a:t>
            </a:r>
            <a:endParaRPr lang="en-US" altLang="ja-JP" dirty="0"/>
          </a:p>
          <a:p>
            <a:pPr marL="181212" indent="-181212">
              <a:buFont typeface="Arial" panose="020B0604020202020204" pitchFamily="34" charset="0"/>
              <a:buChar char="•"/>
            </a:pPr>
            <a:r>
              <a:rPr lang="ja-JP" altLang="en-US" dirty="0"/>
              <a:t>災害対策の最も基本となる法律である災害対策基本法においては、「住民の隣保協同</a:t>
            </a:r>
            <a:r>
              <a:rPr lang="en-US" altLang="ja-JP" dirty="0"/>
              <a:t>(</a:t>
            </a:r>
            <a:r>
              <a:rPr lang="ja-JP" altLang="en-US" dirty="0"/>
              <a:t>りんぽきょうどう</a:t>
            </a:r>
            <a:r>
              <a:rPr lang="en-US" altLang="ja-JP" dirty="0"/>
              <a:t>)</a:t>
            </a:r>
            <a:r>
              <a:rPr lang="ja-JP" altLang="en-US" dirty="0"/>
              <a:t>の精神に基づく自発的な防災組織」（第２条の２第２号）として、市町村がその充実に努めなければならない旨が規定されている。</a:t>
            </a:r>
            <a:endParaRPr lang="en-US" altLang="ja-JP" dirty="0"/>
          </a:p>
          <a:p>
            <a:pPr marL="181212" indent="-181212">
              <a:buFont typeface="Arial" panose="020B0604020202020204" pitchFamily="34" charset="0"/>
              <a:buChar char="•"/>
            </a:pPr>
            <a:r>
              <a:rPr lang="ja-JP" altLang="en-US" dirty="0"/>
              <a:t>自主防災組織の結成については、「自主防災組織の手引」</a:t>
            </a:r>
            <a:r>
              <a:rPr lang="en-US" altLang="ja-JP" dirty="0"/>
              <a:t>P15</a:t>
            </a:r>
            <a:r>
              <a:rPr lang="ja-JP" altLang="en-US" dirty="0"/>
              <a:t>～が参考になります。</a:t>
            </a:r>
            <a:endParaRPr lang="en-US" altLang="ja-JP" dirty="0"/>
          </a:p>
          <a:p>
            <a:endParaRPr lang="en-US" altLang="ja-JP" dirty="0"/>
          </a:p>
          <a:p>
            <a:pPr marL="181212" indent="-181212">
              <a:buFont typeface="Arial" panose="020B0604020202020204" pitchFamily="34" charset="0"/>
              <a:buChar char="•"/>
            </a:pPr>
            <a:r>
              <a:rPr lang="ja-JP" altLang="en-US" dirty="0"/>
              <a:t>自主防災組織の活動に対する補償制度がある自治体もあります。例えば、各務原市まちづくり活動補償制度は、まちづくり活動団体に対して、公益的な活動中の事故により傷害や賠償責任を負った際に補償する制度です。障害補償、賠償責任補償、疫病補償で構成され、制度にかかる保険料は市が負担しています。</a:t>
            </a:r>
            <a:endParaRPr lang="en-US" altLang="ja-JP" dirty="0"/>
          </a:p>
          <a:p>
            <a:endParaRPr lang="en-US" altLang="ja-JP" dirty="0"/>
          </a:p>
          <a:p>
            <a:pPr marL="181212" indent="-181212">
              <a:buFont typeface="Arial" panose="020B0604020202020204" pitchFamily="34" charset="0"/>
              <a:buChar char="•"/>
            </a:pPr>
            <a:r>
              <a:rPr lang="ja-JP" altLang="en-US" dirty="0"/>
              <a:t>例：岐阜県各務原市「まちづくり活動補償制度」</a:t>
            </a:r>
            <a:r>
              <a:rPr lang="en-US" altLang="ja-JP" dirty="0">
                <a:hlinkClick r:id="rId3"/>
              </a:rPr>
              <a:t>http://www.city.kakamigahara.lg.jp/life/shiminsanka/008855.html</a:t>
            </a:r>
            <a:endParaRPr lang="en-US" altLang="ja-JP" dirty="0"/>
          </a:p>
          <a:p>
            <a:pPr lvl="1"/>
            <a:endParaRPr lang="en-US" altLang="ja-JP" dirty="0"/>
          </a:p>
          <a:p>
            <a:endParaRPr lang="en-US" altLang="ja-JP" dirty="0"/>
          </a:p>
          <a:p>
            <a:endParaRPr lang="en-US" altLang="ja-JP" dirty="0"/>
          </a:p>
          <a:p>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8970868"/>
            <a:ext cx="3078428" cy="513507"/>
          </a:xfrm>
        </p:spPr>
        <p:txBody>
          <a:bodyPr/>
          <a:lstStyle/>
          <a:p>
            <a:r>
              <a:rPr lang="en-US" altLang="ja-JP" dirty="0"/>
              <a:t>3</a:t>
            </a:r>
            <a:endParaRPr lang="ja-JP" altLang="en-US" dirty="0"/>
          </a:p>
        </p:txBody>
      </p:sp>
      <p:sp>
        <p:nvSpPr>
          <p:cNvPr id="8" name="スライド イメージ プレースホルダー 7">
            <a:extLst>
              <a:ext uri="{FF2B5EF4-FFF2-40B4-BE49-F238E27FC236}">
                <a16:creationId xmlns:a16="http://schemas.microsoft.com/office/drawing/2014/main" id="{664880AA-94E4-4BDB-95F0-76D34FE41689}"/>
              </a:ext>
            </a:extLst>
          </p:cNvPr>
          <p:cNvSpPr>
            <a:spLocks noGrp="1" noRot="1" noChangeAspect="1"/>
          </p:cNvSpPr>
          <p:nvPr>
            <p:ph type="sldImg"/>
          </p:nvPr>
        </p:nvSpPr>
        <p:spPr>
          <a:xfrm>
            <a:off x="623888" y="750888"/>
            <a:ext cx="5857875" cy="3295650"/>
          </a:xfrm>
        </p:spPr>
      </p:sp>
    </p:spTree>
    <p:extLst>
      <p:ext uri="{BB962C8B-B14F-4D97-AF65-F5344CB8AC3E}">
        <p14:creationId xmlns:p14="http://schemas.microsoft.com/office/powerpoint/2010/main" val="188208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503391"/>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en-US" altLang="ja-JP" dirty="0"/>
              <a:t>【</a:t>
            </a:r>
            <a:r>
              <a:rPr lang="ja-JP" altLang="en-US" dirty="0"/>
              <a:t>自助力の向上</a:t>
            </a:r>
            <a:r>
              <a:rPr lang="en-US" altLang="ja-JP" dirty="0"/>
              <a:t>】</a:t>
            </a:r>
            <a:r>
              <a:rPr lang="ja-JP" altLang="en-US" dirty="0"/>
              <a:t>とは、地域住民が防災に関する正しい知識を共有し、各家庭で災害に備えるようにすることです。</a:t>
            </a:r>
            <a:endParaRPr lang="en-US" altLang="ja-JP" dirty="0"/>
          </a:p>
          <a:p>
            <a:pPr marL="181212" indent="-181212">
              <a:buFont typeface="Arial" panose="020B0604020202020204" pitchFamily="34" charset="0"/>
              <a:buChar char="•"/>
            </a:pPr>
            <a:r>
              <a:rPr lang="en-US" altLang="ja-JP" dirty="0"/>
              <a:t>【</a:t>
            </a:r>
            <a:r>
              <a:rPr lang="ja-JP" altLang="en-US" dirty="0"/>
              <a:t>共助力の向上</a:t>
            </a:r>
            <a:r>
              <a:rPr lang="en-US" altLang="ja-JP" dirty="0"/>
              <a:t>】</a:t>
            </a:r>
            <a:r>
              <a:rPr lang="ja-JP" altLang="en-US" dirty="0"/>
              <a:t>とは、災害時に地域で力を合わせて効果的な災害対応ができるようにすることです。</a:t>
            </a:r>
            <a:endParaRPr lang="en-US" altLang="ja-JP" dirty="0"/>
          </a:p>
          <a:p>
            <a:endParaRPr lang="en-US" altLang="ja-JP" dirty="0"/>
          </a:p>
          <a:p>
            <a:pPr marL="181212" indent="-181212">
              <a:buFont typeface="Arial" panose="020B0604020202020204" pitchFamily="34" charset="0"/>
              <a:buChar char="•"/>
            </a:pPr>
            <a:r>
              <a:rPr lang="ja-JP" altLang="en-US" dirty="0"/>
              <a:t>防災力の向上の基本は、各々の家庭において、火を出さないこと、家や塀等の倒壊を防ぎ安全性を確保すること等、各個人及び各家庭での防災対策です。</a:t>
            </a:r>
            <a:endParaRPr lang="en-US" altLang="ja-JP" dirty="0"/>
          </a:p>
          <a:p>
            <a:pPr marL="181212" indent="-181212">
              <a:buFont typeface="Arial" panose="020B0604020202020204" pitchFamily="34" charset="0"/>
              <a:buChar char="•"/>
            </a:pPr>
            <a:r>
              <a:rPr lang="ja-JP" altLang="en-US" dirty="0"/>
              <a:t>一時的ではなく、継続して実施することが重要です。</a:t>
            </a:r>
            <a:endParaRPr lang="en-US" altLang="ja-JP" dirty="0"/>
          </a:p>
          <a:p>
            <a:pPr marL="181212" indent="-181212">
              <a:buFont typeface="Arial" panose="020B0604020202020204" pitchFamily="34" charset="0"/>
              <a:buChar char="•"/>
            </a:pPr>
            <a:r>
              <a:rPr lang="ja-JP" altLang="en-US" dirty="0"/>
              <a:t>次ページ以降で自主防災組織の役割分担、活動内容等について理解してもらいます。</a:t>
            </a:r>
            <a:endParaRPr lang="en-US" altLang="ja-JP" dirty="0"/>
          </a:p>
          <a:p>
            <a:endParaRPr lang="ja-JP" altLang="en-US" dirty="0"/>
          </a:p>
          <a:p>
            <a:endParaRPr lang="en-US" altLang="ja-JP" dirty="0"/>
          </a:p>
          <a:p>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5"/>
          </p:nvPr>
        </p:nvSpPr>
        <p:spPr>
          <a:xfrm>
            <a:off x="3236296" y="9094837"/>
            <a:ext cx="3078428" cy="513507"/>
          </a:xfrm>
        </p:spPr>
        <p:txBody>
          <a:bodyPr/>
          <a:lstStyle/>
          <a:p>
            <a:r>
              <a:rPr lang="en-US" altLang="ja-JP" dirty="0"/>
              <a:t>4</a:t>
            </a:r>
            <a:endParaRPr lang="ja-JP" altLang="en-US" dirty="0"/>
          </a:p>
        </p:txBody>
      </p:sp>
      <p:sp>
        <p:nvSpPr>
          <p:cNvPr id="7" name="スライド イメージ プレースホルダー 6">
            <a:extLst>
              <a:ext uri="{FF2B5EF4-FFF2-40B4-BE49-F238E27FC236}">
                <a16:creationId xmlns:a16="http://schemas.microsoft.com/office/drawing/2014/main" id="{85A6E20D-5DF8-4A26-A8DD-E12A3414017C}"/>
              </a:ext>
            </a:extLst>
          </p:cNvPr>
          <p:cNvSpPr>
            <a:spLocks noGrp="1" noRot="1" noChangeAspect="1"/>
          </p:cNvSpPr>
          <p:nvPr>
            <p:ph type="sldImg"/>
          </p:nvPr>
        </p:nvSpPr>
        <p:spPr>
          <a:xfrm>
            <a:off x="657225" y="595313"/>
            <a:ext cx="5884863" cy="3309937"/>
          </a:xfrm>
        </p:spPr>
      </p:sp>
    </p:spTree>
    <p:extLst>
      <p:ext uri="{BB962C8B-B14F-4D97-AF65-F5344CB8AC3E}">
        <p14:creationId xmlns:p14="http://schemas.microsoft.com/office/powerpoint/2010/main" val="25620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674479"/>
            <a:ext cx="5683250" cy="4029879"/>
          </a:xfrm>
        </p:spPr>
        <p:txBody>
          <a:bodyPr/>
          <a:lstStyle/>
          <a:p>
            <a:r>
              <a:rPr lang="en-US" altLang="ja-JP" dirty="0"/>
              <a:t>【</a:t>
            </a:r>
            <a:r>
              <a:rPr lang="ja-JP" altLang="en-US" dirty="0"/>
              <a:t>補足説明</a:t>
            </a:r>
            <a:r>
              <a:rPr lang="en-US" altLang="ja-JP" dirty="0"/>
              <a:t>】</a:t>
            </a:r>
          </a:p>
          <a:p>
            <a:r>
              <a:rPr lang="ja-JP" altLang="en-US" dirty="0"/>
              <a:t>①地域ぐるみでの防災意識の醸成、教育実施</a:t>
            </a:r>
            <a:endParaRPr lang="en-US" altLang="ja-JP" dirty="0"/>
          </a:p>
          <a:p>
            <a:pPr lvl="1"/>
            <a:r>
              <a:rPr lang="ja-JP" altLang="en-US" dirty="0"/>
              <a:t>地域の行事やイベントなどを利用して、住民同士で自主防災について話し合う機会をできるだけ作り、防災意識を広めます。また、自治体等の訓練や研修を利用した教育も行います。</a:t>
            </a:r>
            <a:endParaRPr lang="en-US" altLang="ja-JP" dirty="0"/>
          </a:p>
          <a:p>
            <a:endParaRPr lang="en-US" altLang="ja-JP" dirty="0"/>
          </a:p>
          <a:p>
            <a:r>
              <a:rPr lang="ja-JP" altLang="en-US" dirty="0"/>
              <a:t>②家庭内の安全対策の推進</a:t>
            </a:r>
            <a:endParaRPr lang="en-US" altLang="ja-JP" dirty="0"/>
          </a:p>
          <a:p>
            <a:pPr lvl="1"/>
            <a:r>
              <a:rPr lang="ja-JP" altLang="en-US" dirty="0"/>
              <a:t>家屋の耐震化はもちろん、家具等の転倒防止や防災用品の準備、食料・飲料水などの備蓄を推進します。</a:t>
            </a:r>
          </a:p>
          <a:p>
            <a:endParaRPr lang="en-US" altLang="ja-JP" dirty="0"/>
          </a:p>
          <a:p>
            <a:r>
              <a:rPr lang="ja-JP" altLang="en-US" dirty="0"/>
              <a:t>③地域の災害危険箇所の把握</a:t>
            </a:r>
            <a:endParaRPr lang="en-US" altLang="ja-JP" dirty="0"/>
          </a:p>
          <a:p>
            <a:pPr lvl="1"/>
            <a:r>
              <a:rPr lang="ja-JP" altLang="en-US" dirty="0"/>
              <a:t>地域内を実際に歩いてみる防災まち歩きの実施や、その結果を使った防災マップの作成等を行います。</a:t>
            </a:r>
            <a:endParaRPr lang="en-US" altLang="ja-JP" dirty="0"/>
          </a:p>
          <a:p>
            <a:endParaRPr lang="en-US" altLang="ja-JP" dirty="0"/>
          </a:p>
          <a:p>
            <a:r>
              <a:rPr lang="ja-JP" altLang="en-US" dirty="0"/>
              <a:t>④防災訓練</a:t>
            </a:r>
            <a:endParaRPr lang="en-US" altLang="ja-JP" dirty="0"/>
          </a:p>
          <a:p>
            <a:pPr lvl="1"/>
            <a:r>
              <a:rPr lang="ja-JP" altLang="en-US" dirty="0"/>
              <a:t>定期的に防災訓練を実施し、地域の防災力の向上と防災意識の向上を図ります。訓練終了後には課題を整理して、次の取組みに繋がるよう心掛けます。また、正しい知識・技術習得のために、消防機関等の指導を受けるのもよいでしょう。</a:t>
            </a:r>
          </a:p>
        </p:txBody>
      </p:sp>
      <p:sp>
        <p:nvSpPr>
          <p:cNvPr id="4" name="スライド番号プレースホルダー 3"/>
          <p:cNvSpPr>
            <a:spLocks noGrp="1"/>
          </p:cNvSpPr>
          <p:nvPr>
            <p:ph type="sldNum" sz="quarter" idx="5"/>
          </p:nvPr>
        </p:nvSpPr>
        <p:spPr>
          <a:xfrm>
            <a:off x="3315229" y="9084997"/>
            <a:ext cx="3078428" cy="513507"/>
          </a:xfrm>
        </p:spPr>
        <p:txBody>
          <a:bodyPr/>
          <a:lstStyle/>
          <a:p>
            <a:r>
              <a:rPr lang="en-US" altLang="ja-JP" dirty="0"/>
              <a:t>5</a:t>
            </a:r>
            <a:endParaRPr lang="ja-JP" altLang="en-US" dirty="0"/>
          </a:p>
        </p:txBody>
      </p:sp>
      <p:sp>
        <p:nvSpPr>
          <p:cNvPr id="7" name="スライド イメージ プレースホルダー 6">
            <a:extLst>
              <a:ext uri="{FF2B5EF4-FFF2-40B4-BE49-F238E27FC236}">
                <a16:creationId xmlns:a16="http://schemas.microsoft.com/office/drawing/2014/main" id="{22147260-AD10-4770-B0B8-858889058934}"/>
              </a:ext>
            </a:extLst>
          </p:cNvPr>
          <p:cNvSpPr>
            <a:spLocks noGrp="1" noRot="1" noChangeAspect="1"/>
          </p:cNvSpPr>
          <p:nvPr>
            <p:ph type="sldImg"/>
          </p:nvPr>
        </p:nvSpPr>
        <p:spPr>
          <a:xfrm>
            <a:off x="638175" y="782638"/>
            <a:ext cx="5827713" cy="3278187"/>
          </a:xfrm>
        </p:spPr>
      </p:sp>
    </p:spTree>
    <p:extLst>
      <p:ext uri="{BB962C8B-B14F-4D97-AF65-F5344CB8AC3E}">
        <p14:creationId xmlns:p14="http://schemas.microsoft.com/office/powerpoint/2010/main" val="69107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10407" y="4788538"/>
            <a:ext cx="5683250" cy="4029879"/>
          </a:xfrm>
        </p:spPr>
        <p:txBody>
          <a:bodyPr/>
          <a:lstStyle/>
          <a:p>
            <a:r>
              <a:rPr lang="en-US" altLang="ja-JP" dirty="0"/>
              <a:t>【</a:t>
            </a:r>
            <a:r>
              <a:rPr lang="ja-JP" altLang="en-US" dirty="0"/>
              <a:t>補足説明</a:t>
            </a:r>
            <a:r>
              <a:rPr lang="en-US" altLang="ja-JP" dirty="0"/>
              <a:t>】</a:t>
            </a:r>
          </a:p>
          <a:p>
            <a:pPr marL="181212" indent="-181212">
              <a:buFont typeface="Arial" panose="020B0604020202020204" pitchFamily="34" charset="0"/>
              <a:buChar char="•"/>
            </a:pPr>
            <a:r>
              <a:rPr lang="ja-JP" altLang="en-US" dirty="0"/>
              <a:t>自主防災組織の班編成と役割について、例を紹介します。</a:t>
            </a:r>
            <a:endParaRPr lang="en-US" altLang="ja-JP" dirty="0"/>
          </a:p>
          <a:p>
            <a:pPr marL="181212" indent="-181212">
              <a:buFont typeface="Arial" panose="020B0604020202020204" pitchFamily="34" charset="0"/>
              <a:buChar char="•"/>
            </a:pPr>
            <a:r>
              <a:rPr lang="ja-JP" altLang="en-US" dirty="0"/>
              <a:t>自主防災組織を結成し、活動を進めていくためには、組織としての体制づくりを行うと、より円滑に取り組めます。</a:t>
            </a:r>
            <a:endParaRPr lang="en-US" altLang="ja-JP" dirty="0"/>
          </a:p>
          <a:p>
            <a:pPr marL="181212" indent="-181212">
              <a:buFont typeface="Arial" panose="020B0604020202020204" pitchFamily="34" charset="0"/>
              <a:buChar char="•"/>
            </a:pPr>
            <a:r>
              <a:rPr lang="ja-JP" altLang="en-US" dirty="0"/>
              <a:t>体制の一例をスライドに記載しています。組織を取りまとめる会長をおき、 会長のもとに副会長ほか自主防災活動に参加する構成員一人ひとりの仕事の分担を決め、組織を編成するとよいでしょう。</a:t>
            </a:r>
            <a:endParaRPr lang="en-US" altLang="ja-JP" dirty="0"/>
          </a:p>
          <a:p>
            <a:pPr marL="181212" indent="-181212">
              <a:buFont typeface="Arial" panose="020B0604020202020204" pitchFamily="34" charset="0"/>
              <a:buChar char="•"/>
            </a:pPr>
            <a:r>
              <a:rPr lang="ja-JP" altLang="en-US" dirty="0"/>
              <a:t>編成にあたっては、まず活動する班を編成し、班ごとにも指揮者（班長）を定め、班編成も組織の規模や地域の実情によって異なるため、まずは地域に必要な最低限の班編成から行い、徐々に編成を充実させるとよいでしょう。</a:t>
            </a:r>
            <a:endParaRPr lang="en-US" altLang="ja-JP" dirty="0"/>
          </a:p>
          <a:p>
            <a:endParaRPr lang="ja-JP" altLang="en-US" dirty="0"/>
          </a:p>
        </p:txBody>
      </p:sp>
      <p:sp>
        <p:nvSpPr>
          <p:cNvPr id="4" name="スライド番号プレースホルダー 3"/>
          <p:cNvSpPr>
            <a:spLocks noGrp="1"/>
          </p:cNvSpPr>
          <p:nvPr>
            <p:ph type="sldNum" sz="quarter" idx="5"/>
          </p:nvPr>
        </p:nvSpPr>
        <p:spPr>
          <a:xfrm>
            <a:off x="3315229" y="9123266"/>
            <a:ext cx="3078428" cy="513507"/>
          </a:xfrm>
        </p:spPr>
        <p:txBody>
          <a:bodyPr/>
          <a:lstStyle/>
          <a:p>
            <a:r>
              <a:rPr lang="en-US" altLang="ja-JP" dirty="0"/>
              <a:t>6</a:t>
            </a:r>
            <a:endParaRPr lang="ja-JP" altLang="en-US" dirty="0"/>
          </a:p>
        </p:txBody>
      </p:sp>
      <p:sp>
        <p:nvSpPr>
          <p:cNvPr id="7" name="スライド イメージ プレースホルダー 6">
            <a:extLst>
              <a:ext uri="{FF2B5EF4-FFF2-40B4-BE49-F238E27FC236}">
                <a16:creationId xmlns:a16="http://schemas.microsoft.com/office/drawing/2014/main" id="{EE4B3C46-08DA-439E-B38C-502C6E2F1D7A}"/>
              </a:ext>
            </a:extLst>
          </p:cNvPr>
          <p:cNvSpPr>
            <a:spLocks noGrp="1" noRot="1" noChangeAspect="1"/>
          </p:cNvSpPr>
          <p:nvPr>
            <p:ph type="sldImg"/>
          </p:nvPr>
        </p:nvSpPr>
        <p:spPr>
          <a:xfrm>
            <a:off x="565150" y="865188"/>
            <a:ext cx="5973763" cy="3360737"/>
          </a:xfrm>
        </p:spPr>
      </p:sp>
    </p:spTree>
    <p:extLst>
      <p:ext uri="{BB962C8B-B14F-4D97-AF65-F5344CB8AC3E}">
        <p14:creationId xmlns:p14="http://schemas.microsoft.com/office/powerpoint/2010/main" val="69787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2332724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1625401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692749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4062139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575734" y="431801"/>
            <a:ext cx="11040533"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96781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494224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559718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54671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F9C48F9-D698-4017-9A11-304778DF7FF5}"/>
              </a:ext>
            </a:extLst>
          </p:cNvPr>
          <p:cNvSpPr>
            <a:spLocks noGrp="1"/>
          </p:cNvSpPr>
          <p:nvPr>
            <p:ph type="sldNum" sz="quarter" idx="12"/>
          </p:nvPr>
        </p:nvSpPr>
        <p:spPr>
          <a:xfrm>
            <a:off x="9448800" y="6492876"/>
            <a:ext cx="27432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正方形/長方形 7">
            <a:extLst>
              <a:ext uri="{FF2B5EF4-FFF2-40B4-BE49-F238E27FC236}">
                <a16:creationId xmlns:a16="http://schemas.microsoft.com/office/drawing/2014/main" id="{8F1C02F1-8491-4966-BF0D-929A5F991ABF}"/>
              </a:ext>
            </a:extLst>
          </p:cNvPr>
          <p:cNvSpPr/>
          <p:nvPr userDrawn="1"/>
        </p:nvSpPr>
        <p:spPr>
          <a:xfrm>
            <a:off x="0" y="0"/>
            <a:ext cx="12192000" cy="6858000"/>
          </a:xfrm>
          <a:prstGeom prst="rect">
            <a:avLst/>
          </a:prstGeom>
          <a:solidFill>
            <a:srgbClr val="FFC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 name="正方形/長方形 8">
            <a:extLst>
              <a:ext uri="{FF2B5EF4-FFF2-40B4-BE49-F238E27FC236}">
                <a16:creationId xmlns:a16="http://schemas.microsoft.com/office/drawing/2014/main" id="{291F2353-37C4-4867-9574-9E6EA92223AB}"/>
              </a:ext>
            </a:extLst>
          </p:cNvPr>
          <p:cNvSpPr/>
          <p:nvPr userDrawn="1"/>
        </p:nvSpPr>
        <p:spPr>
          <a:xfrm>
            <a:off x="355600" y="825500"/>
            <a:ext cx="114808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10" name="Picture 4" descr="「ピクトグラム　フリー　ペン」の画像検索結果">
            <a:extLst>
              <a:ext uri="{FF2B5EF4-FFF2-40B4-BE49-F238E27FC236}">
                <a16:creationId xmlns:a16="http://schemas.microsoft.com/office/drawing/2014/main" id="{404DB53B-6D2D-44B9-975F-F6598F6B9DD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061" y="-43312"/>
            <a:ext cx="1186968"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85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232229" y="159657"/>
            <a:ext cx="11708191"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1"/>
          <p:cNvSpPr>
            <a:spLocks noGrp="1"/>
          </p:cNvSpPr>
          <p:nvPr>
            <p:ph type="title"/>
          </p:nvPr>
        </p:nvSpPr>
        <p:spPr>
          <a:xfrm>
            <a:off x="828523" y="1550082"/>
            <a:ext cx="105156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828523" y="4557486"/>
            <a:ext cx="105156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Tree>
    <p:extLst>
      <p:ext uri="{BB962C8B-B14F-4D97-AF65-F5344CB8AC3E}">
        <p14:creationId xmlns:p14="http://schemas.microsoft.com/office/powerpoint/2010/main" val="38874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33505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354070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2658257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8271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306468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2513944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1411499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B0B31C3-C82D-4EE8-B922-57F6AE250A53}" type="datetimeFigureOut">
              <a:rPr kumimoji="1" lang="ja-JP" altLang="en-US" smtClean="0"/>
              <a:t>2021/2/3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3757319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B31C3-C82D-4EE8-B922-57F6AE250A53}" type="datetimeFigureOut">
              <a:rPr kumimoji="1" lang="ja-JP" altLang="en-US" smtClean="0"/>
              <a:t>2021/2/3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76616-E757-40FE-995D-69FB8D5B1329}" type="slidenum">
              <a:rPr kumimoji="1" lang="ja-JP" altLang="en-US" smtClean="0"/>
              <a:t>‹#›</a:t>
            </a:fld>
            <a:endParaRPr kumimoji="1" lang="ja-JP" altLang="en-US"/>
          </a:p>
        </p:txBody>
      </p:sp>
    </p:spTree>
    <p:extLst>
      <p:ext uri="{BB962C8B-B14F-4D97-AF65-F5344CB8AC3E}">
        <p14:creationId xmlns:p14="http://schemas.microsoft.com/office/powerpoint/2010/main" val="99635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7"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package" Target="../embeddings/Microsoft_Word___.docx"/><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package" Target="../embeddings/Microsoft_Word___1.doc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package" Target="../embeddings/Microsoft_Word___2.docx"/></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34.xml"/><Relationship Id="rId7" Type="http://schemas.openxmlformats.org/officeDocument/2006/relationships/package" Target="../embeddings/Microsoft_Word___3.doc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3.emf"/><Relationship Id="rId4" Type="http://schemas.openxmlformats.org/officeDocument/2006/relationships/image" Target="../media/image14.png"/><Relationship Id="rId9" Type="http://schemas.openxmlformats.org/officeDocument/2006/relationships/package" Target="../embeddings/Microsoft_Word___4.docx"/></Relationships>
</file>

<file path=ppt/slides/_rels/slide3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35.xml"/><Relationship Id="rId7" Type="http://schemas.openxmlformats.org/officeDocument/2006/relationships/package" Target="../embeddings/Microsoft_Word___6.doc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7.emf"/><Relationship Id="rId5" Type="http://schemas.openxmlformats.org/officeDocument/2006/relationships/package" Target="../embeddings/Microsoft_Word___5.docx"/><Relationship Id="rId10" Type="http://schemas.openxmlformats.org/officeDocument/2006/relationships/image" Target="../media/image19.emf"/><Relationship Id="rId4" Type="http://schemas.openxmlformats.org/officeDocument/2006/relationships/image" Target="../media/image20.png"/><Relationship Id="rId9" Type="http://schemas.openxmlformats.org/officeDocument/2006/relationships/package" Target="../embeddings/Microsoft_Word___7.docx"/></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1DFE03F-AE3F-4B77-AC2E-94339400726D}"/>
              </a:ext>
            </a:extLst>
          </p:cNvPr>
          <p:cNvSpPr/>
          <p:nvPr/>
        </p:nvSpPr>
        <p:spPr>
          <a:xfrm>
            <a:off x="0" y="1"/>
            <a:ext cx="12192000" cy="68579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spcAft>
                <a:spcPts val="600"/>
              </a:spcAft>
            </a:pP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r>
              <a:rPr kumimoji="1" lang="ja-JP" altLang="en-US" sz="2400" dirty="0">
                <a:solidFill>
                  <a:schemeClr val="tx1"/>
                </a:solidFill>
                <a:latin typeface="HGPｺﾞｼｯｸE" panose="020B0900000000000000" pitchFamily="50" charset="-128"/>
                <a:ea typeface="HGPｺﾞｼｯｸE" panose="020B0900000000000000" pitchFamily="50" charset="-128"/>
              </a:rPr>
              <a:t>本教材について</a:t>
            </a:r>
            <a:r>
              <a:rPr kumimoji="1" lang="en-US" altLang="ja-JP" sz="2400" dirty="0">
                <a:solidFill>
                  <a:schemeClr val="tx1"/>
                </a:solidFill>
                <a:latin typeface="HGPｺﾞｼｯｸE" panose="020B0900000000000000" pitchFamily="50" charset="-128"/>
                <a:ea typeface="HGPｺﾞｼｯｸE" panose="020B0900000000000000" pitchFamily="50" charset="-128"/>
              </a:rPr>
              <a:t>】</a:t>
            </a:r>
          </a:p>
          <a:p>
            <a:pPr marL="360000" indent="-3600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テーマ：　</a:t>
            </a:r>
            <a:r>
              <a:rPr kumimoji="1" lang="ja-JP" altLang="en-US" sz="2300" dirty="0">
                <a:solidFill>
                  <a:schemeClr val="tx1"/>
                </a:solidFill>
                <a:latin typeface="HGPｺﾞｼｯｸE"/>
                <a:ea typeface="HGPｺﾞｼｯｸE"/>
              </a:rPr>
              <a:t>防災リーダーの役割</a:t>
            </a:r>
            <a:r>
              <a:rPr kumimoji="1" lang="en-US" altLang="ja-JP" sz="2300" dirty="0">
                <a:solidFill>
                  <a:schemeClr val="tx1"/>
                </a:solidFill>
                <a:latin typeface="HGPｺﾞｼｯｸE"/>
                <a:ea typeface="HGPｺﾞｼｯｸE"/>
              </a:rPr>
              <a:t>/</a:t>
            </a:r>
            <a:r>
              <a:rPr kumimoji="1" lang="ja-JP" altLang="en-US" sz="2300" dirty="0">
                <a:solidFill>
                  <a:schemeClr val="tx1"/>
                </a:solidFill>
                <a:latin typeface="HGPｺﾞｼｯｸE"/>
                <a:ea typeface="HGPｺﾞｼｯｸE"/>
              </a:rPr>
              <a:t>住民(構成員)の自助意識を高めるには</a:t>
            </a:r>
            <a:endParaRPr lang="ja-JP" altLang="en-US" sz="23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12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単元名：　２ </a:t>
            </a:r>
            <a:r>
              <a:rPr kumimoji="1" lang="ja-JP" altLang="en-US" sz="2400" dirty="0">
                <a:solidFill>
                  <a:schemeClr val="tx1"/>
                </a:solidFill>
                <a:latin typeface="HGPｺﾞｼｯｸE"/>
                <a:ea typeface="HGPｺﾞｼｯｸE"/>
              </a:rPr>
              <a:t>地域防災リーダーの役割</a:t>
            </a:r>
            <a:endParaRPr lang="en-US" altLang="ja-JP" sz="2400" dirty="0">
              <a:solidFill>
                <a:schemeClr val="tx1"/>
              </a:solidFill>
              <a:latin typeface="HGPｺﾞｼｯｸE" panose="020B0900000000000000" pitchFamily="50" charset="-128"/>
              <a:ea typeface="HGPｺﾞｼｯｸE" panose="020B0900000000000000" pitchFamily="50" charset="-128"/>
            </a:endParaRPr>
          </a:p>
          <a:p>
            <a:pPr marL="342900" indent="-342900" algn="just">
              <a:spcAft>
                <a:spcPts val="12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所要時間：　</a:t>
            </a:r>
            <a:r>
              <a:rPr kumimoji="1" lang="en-US" altLang="ja-JP" sz="2400" dirty="0">
                <a:solidFill>
                  <a:schemeClr val="tx1"/>
                </a:solidFill>
                <a:latin typeface="HGPｺﾞｼｯｸE" panose="020B0900000000000000" pitchFamily="50" charset="-128"/>
                <a:ea typeface="HGPｺﾞｼｯｸE" panose="020B0900000000000000" pitchFamily="50" charset="-128"/>
              </a:rPr>
              <a:t>50</a:t>
            </a:r>
            <a:r>
              <a:rPr kumimoji="1" lang="ja-JP" altLang="en-US" sz="2400" dirty="0">
                <a:solidFill>
                  <a:schemeClr val="tx1"/>
                </a:solidFill>
                <a:latin typeface="HGPｺﾞｼｯｸE" panose="020B0900000000000000" pitchFamily="50" charset="-128"/>
                <a:ea typeface="HGPｺﾞｼｯｸE" panose="020B0900000000000000" pitchFamily="50" charset="-128"/>
              </a:rPr>
              <a:t>分程度</a:t>
            </a:r>
          </a:p>
          <a:p>
            <a:pPr marL="342900" indent="-342900" algn="just">
              <a:spcAft>
                <a:spcPts val="600"/>
              </a:spcAft>
              <a:buFont typeface="Wingdings" panose="05000000000000000000" pitchFamily="2" charset="2"/>
              <a:buChar char="l"/>
            </a:pPr>
            <a:r>
              <a:rPr kumimoji="1" lang="ja-JP" altLang="en-US" sz="2400" dirty="0">
                <a:solidFill>
                  <a:schemeClr val="tx1"/>
                </a:solidFill>
                <a:latin typeface="HGPｺﾞｼｯｸE" panose="020B0900000000000000" pitchFamily="50" charset="-128"/>
                <a:ea typeface="HGPｺﾞｼｯｸE" panose="020B0900000000000000" pitchFamily="50" charset="-128"/>
              </a:rPr>
              <a:t>準備：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ワークショップ用に、各班に</a:t>
            </a:r>
            <a:r>
              <a:rPr kumimoji="1" lang="en-US" altLang="ja-JP" sz="2400" dirty="0">
                <a:solidFill>
                  <a:schemeClr val="tx1"/>
                </a:solidFill>
                <a:latin typeface="HGPｺﾞｼｯｸE" panose="020B0900000000000000" pitchFamily="50" charset="-128"/>
                <a:ea typeface="HGPｺﾞｼｯｸE" panose="020B0900000000000000" pitchFamily="50" charset="-128"/>
              </a:rPr>
              <a:t>1</a:t>
            </a:r>
            <a:r>
              <a:rPr kumimoji="1" lang="ja-JP" altLang="en-US" sz="2400" dirty="0">
                <a:solidFill>
                  <a:schemeClr val="tx1"/>
                </a:solidFill>
                <a:latin typeface="HGPｺﾞｼｯｸE" panose="020B0900000000000000" pitchFamily="50" charset="-128"/>
                <a:ea typeface="HGPｺﾞｼｯｸE" panose="020B0900000000000000" pitchFamily="50" charset="-128"/>
              </a:rPr>
              <a:t>枚の模造紙と付せん紙（３色）</a:t>
            </a:r>
            <a:r>
              <a:rPr kumimoji="1" lang="en-US" altLang="ja-JP" sz="2400" dirty="0">
                <a:solidFill>
                  <a:schemeClr val="tx1"/>
                </a:solidFill>
                <a:latin typeface="HGPｺﾞｼｯｸE" panose="020B0900000000000000" pitchFamily="50" charset="-128"/>
                <a:ea typeface="HGPｺﾞｼｯｸE" panose="020B0900000000000000" pitchFamily="50" charset="-128"/>
              </a:rPr>
              <a:t>1</a:t>
            </a:r>
            <a:r>
              <a:rPr kumimoji="1" lang="ja-JP" altLang="en-US" sz="2400" dirty="0">
                <a:solidFill>
                  <a:schemeClr val="tx1"/>
                </a:solidFill>
                <a:latin typeface="HGPｺﾞｼｯｸE" panose="020B0900000000000000" pitchFamily="50" charset="-128"/>
                <a:ea typeface="HGPｺﾞｼｯｸE" panose="020B0900000000000000" pitchFamily="50" charset="-128"/>
              </a:rPr>
              <a:t>組、参加者人数分の細マジック（黒）を準備して下さい。</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適宜、スライドの追加や変更をすることができます。参加者の特性（自主防災組織等の会長が多いか、在職期間が長いかなど）に応じて、内容の追加・削除や修正・変更を検討することで、より良い研修効果が期待できます。</a:t>
            </a:r>
            <a:endParaRPr kumimoji="1" lang="en-US" altLang="ja-JP" sz="2400" dirty="0">
              <a:solidFill>
                <a:schemeClr val="tx1"/>
              </a:solidFill>
              <a:latin typeface="HGPｺﾞｼｯｸE" panose="020B0900000000000000" pitchFamily="50" charset="-128"/>
              <a:ea typeface="HGPｺﾞｼｯｸE" panose="020B0900000000000000" pitchFamily="50" charset="-128"/>
            </a:endParaRPr>
          </a:p>
          <a:p>
            <a:pPr marL="914400" lvl="1" indent="-457200" algn="just">
              <a:spcAft>
                <a:spcPts val="600"/>
              </a:spcAft>
              <a:buFont typeface="+mj-lt"/>
              <a:buAutoNum type="arabicPeriod"/>
            </a:pPr>
            <a:r>
              <a:rPr kumimoji="1" lang="ja-JP" altLang="en-US" sz="2400" dirty="0">
                <a:solidFill>
                  <a:schemeClr val="tx1"/>
                </a:solidFill>
                <a:latin typeface="HGPｺﾞｼｯｸE" panose="020B0900000000000000" pitchFamily="50" charset="-128"/>
                <a:ea typeface="HGPｺﾞｼｯｸE" panose="020B0900000000000000" pitchFamily="50" charset="-128"/>
              </a:rPr>
              <a:t>実際に研修を行う前に、何人かのグループを作り、練習し合う場を設けることもよい研修とするうえで効果的です。</a:t>
            </a:r>
          </a:p>
        </p:txBody>
      </p:sp>
    </p:spTree>
    <p:extLst>
      <p:ext uri="{BB962C8B-B14F-4D97-AF65-F5344CB8AC3E}">
        <p14:creationId xmlns:p14="http://schemas.microsoft.com/office/powerpoint/2010/main" val="127068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659091" y="6027364"/>
            <a:ext cx="2743200" cy="365125"/>
          </a:xfrm>
        </p:spPr>
        <p:txBody>
          <a:bodyPr/>
          <a:lstStyle/>
          <a:p>
            <a:r>
              <a:rPr kumimoji="1" lang="en-US" altLang="ja-JP" sz="1400" dirty="0">
                <a:latin typeface="Calibri" panose="020F0502020204030204" pitchFamily="34" charset="0"/>
                <a:cs typeface="Calibri" panose="020F0502020204030204" pitchFamily="34" charset="0"/>
              </a:rPr>
              <a:t>7</a:t>
            </a:r>
            <a:endParaRPr kumimoji="1" lang="ja-JP" altLang="en-US" sz="1400" dirty="0">
              <a:latin typeface="Calibri" panose="020F0502020204030204" pitchFamily="34" charset="0"/>
              <a:cs typeface="Calibri" panose="020F0502020204030204" pitchFamily="34" charset="0"/>
            </a:endParaRPr>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64295"/>
            <a:ext cx="7680960" cy="230832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自主防災組織は、主に共助の役割を果たすとともに、災害による被害を予防し、軽減するための活動を行います</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rPr>
              <a:t>１．自主防災組織の役割等</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91820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marL="540000" indent="-1080000" algn="l"/>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２</a:t>
            </a:r>
            <a:r>
              <a:rPr kumimoji="1"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地域の防災リーダー</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の</a:t>
            </a: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
            </a:r>
            <a:b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役割</a:t>
            </a:r>
          </a:p>
        </p:txBody>
      </p:sp>
      <p:sp>
        <p:nvSpPr>
          <p:cNvPr id="5" name="正方形/長方形 4">
            <a:extLst>
              <a:ext uri="{FF2B5EF4-FFF2-40B4-BE49-F238E27FC236}">
                <a16:creationId xmlns:a16="http://schemas.microsoft.com/office/drawing/2014/main" id="{286393CF-4A09-4591-B893-BDDC9C9EB4D7}"/>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５分</a:t>
            </a:r>
          </a:p>
        </p:txBody>
      </p:sp>
      <p:sp>
        <p:nvSpPr>
          <p:cNvPr id="4" name="スライド番号プレースホルダー 1">
            <a:extLst>
              <a:ext uri="{FF2B5EF4-FFF2-40B4-BE49-F238E27FC236}">
                <a16:creationId xmlns:a16="http://schemas.microsoft.com/office/drawing/2014/main" id="{16C973BE-B455-43E9-A635-F40778028E4F}"/>
              </a:ext>
            </a:extLst>
          </p:cNvPr>
          <p:cNvSpPr txBox="1">
            <a:spLocks/>
          </p:cNvSpPr>
          <p:nvPr/>
        </p:nvSpPr>
        <p:spPr>
          <a:xfrm>
            <a:off x="8659091" y="6027364"/>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latin typeface="Calibri" panose="020F0502020204030204" pitchFamily="34" charset="0"/>
                <a:cs typeface="Calibri" panose="020F0502020204030204" pitchFamily="34" charset="0"/>
              </a:rPr>
              <a:t>　　　　　　　　　　　　　</a:t>
            </a:r>
            <a:r>
              <a:rPr lang="en-US" altLang="ja-JP" sz="1400" dirty="0">
                <a:latin typeface="Calibri" panose="020F0502020204030204" pitchFamily="34" charset="0"/>
                <a:cs typeface="Calibri" panose="020F0502020204030204" pitchFamily="34" charset="0"/>
              </a:rPr>
              <a:t>8</a:t>
            </a:r>
            <a:endParaRPr lang="ja-JP"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53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r>
              <a:rPr kumimoji="1" lang="en-US" altLang="ja-JP" dirty="0"/>
              <a:t>9</a:t>
            </a:r>
            <a:endParaRPr kumimoji="1" lang="ja-JP" altLang="en-US" dirty="0"/>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2770185" y="1531795"/>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3600" dirty="0">
                <a:solidFill>
                  <a:schemeClr val="bg1"/>
                </a:solidFill>
                <a:latin typeface="HGPｺﾞｼｯｸE" panose="020B0900000000000000" pitchFamily="50" charset="-128"/>
                <a:ea typeface="HGPｺﾞｼｯｸE" panose="020B0900000000000000" pitchFamily="50" charset="-128"/>
              </a:rPr>
              <a:t>地域の防災リーダーとして</a:t>
            </a:r>
            <a:endParaRPr lang="en-US" altLang="ja-JP" sz="3600" dirty="0">
              <a:solidFill>
                <a:schemeClr val="bg1"/>
              </a:solidFill>
              <a:latin typeface="HGPｺﾞｼｯｸE" panose="020B0900000000000000" pitchFamily="50" charset="-128"/>
              <a:ea typeface="HGPｺﾞｼｯｸE" panose="020B0900000000000000" pitchFamily="50" charset="-128"/>
            </a:endParaRPr>
          </a:p>
          <a:p>
            <a:pPr algn="ctr">
              <a:lnSpc>
                <a:spcPct val="150000"/>
              </a:lnSpc>
            </a:pPr>
            <a:r>
              <a:rPr lang="ja-JP" altLang="en-US" sz="3600" dirty="0">
                <a:solidFill>
                  <a:schemeClr val="bg1"/>
                </a:solidFill>
                <a:latin typeface="HGPｺﾞｼｯｸE" panose="020B0900000000000000" pitchFamily="50" charset="-128"/>
                <a:ea typeface="HGPｺﾞｼｯｸE" panose="020B0900000000000000" pitchFamily="50" charset="-128"/>
              </a:rPr>
              <a:t>果たす役割は何でしょうか？</a:t>
            </a:r>
          </a:p>
        </p:txBody>
      </p:sp>
    </p:spTree>
    <p:extLst>
      <p:ext uri="{BB962C8B-B14F-4D97-AF65-F5344CB8AC3E}">
        <p14:creationId xmlns:p14="http://schemas.microsoft.com/office/powerpoint/2010/main" val="2333368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8CD8312-17D8-4896-B0ED-B3816DB4A06A}"/>
              </a:ext>
            </a:extLst>
          </p:cNvPr>
          <p:cNvSpPr>
            <a:spLocks noGrp="1"/>
          </p:cNvSpPr>
          <p:nvPr>
            <p:ph type="title"/>
          </p:nvPr>
        </p:nvSpPr>
        <p:spPr>
          <a:xfrm>
            <a:off x="0" y="3474"/>
            <a:ext cx="12192000" cy="651600"/>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地域の防災リーダーの役割</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3" name="スライド番号プレースホルダー 2">
            <a:extLst>
              <a:ext uri="{FF2B5EF4-FFF2-40B4-BE49-F238E27FC236}">
                <a16:creationId xmlns:a16="http://schemas.microsoft.com/office/drawing/2014/main" id="{A358402F-54F3-4631-90AC-ECE3F48CCD8A}"/>
              </a:ext>
            </a:extLst>
          </p:cNvPr>
          <p:cNvSpPr>
            <a:spLocks noGrp="1"/>
          </p:cNvSpPr>
          <p:nvPr>
            <p:ph type="sldNum" sz="quarter" idx="12"/>
          </p:nvPr>
        </p:nvSpPr>
        <p:spPr/>
        <p:txBody>
          <a:bodyPr/>
          <a:lstStyle/>
          <a:p>
            <a:r>
              <a:rPr kumimoji="1" lang="en-US" altLang="ja-JP" dirty="0"/>
              <a:t>10</a:t>
            </a:r>
            <a:endParaRPr kumimoji="1" lang="ja-JP" altLang="en-US" dirty="0"/>
          </a:p>
        </p:txBody>
      </p:sp>
      <p:grpSp>
        <p:nvGrpSpPr>
          <p:cNvPr id="17" name="グループ化 16">
            <a:extLst>
              <a:ext uri="{FF2B5EF4-FFF2-40B4-BE49-F238E27FC236}">
                <a16:creationId xmlns:a16="http://schemas.microsoft.com/office/drawing/2014/main" id="{3927E8C9-3B5E-4849-984F-91EEF050441E}"/>
              </a:ext>
            </a:extLst>
          </p:cNvPr>
          <p:cNvGrpSpPr/>
          <p:nvPr/>
        </p:nvGrpSpPr>
        <p:grpSpPr>
          <a:xfrm>
            <a:off x="5638800" y="2646404"/>
            <a:ext cx="1055196" cy="824660"/>
            <a:chOff x="4042951" y="4153735"/>
            <a:chExt cx="1608165" cy="915402"/>
          </a:xfrm>
          <a:solidFill>
            <a:srgbClr val="FFC000"/>
          </a:solidFill>
        </p:grpSpPr>
        <p:sp>
          <p:nvSpPr>
            <p:cNvPr id="18" name="右矢印 51">
              <a:extLst>
                <a:ext uri="{FF2B5EF4-FFF2-40B4-BE49-F238E27FC236}">
                  <a16:creationId xmlns:a16="http://schemas.microsoft.com/office/drawing/2014/main" id="{A9453A91-AA4D-45B7-8E3B-EFB8902FCA4A}"/>
                </a:ext>
              </a:extLst>
            </p:cNvPr>
            <p:cNvSpPr/>
            <p:nvPr/>
          </p:nvSpPr>
          <p:spPr>
            <a:xfrm>
              <a:off x="5156296" y="4153735"/>
              <a:ext cx="494820" cy="915402"/>
            </a:xfrm>
            <a:prstGeom prst="rightArrow">
              <a:avLst>
                <a:gd name="adj1" fmla="val 50000"/>
                <a:gd name="adj2" fmla="val 718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正方形/長方形 18">
              <a:extLst>
                <a:ext uri="{FF2B5EF4-FFF2-40B4-BE49-F238E27FC236}">
                  <a16:creationId xmlns:a16="http://schemas.microsoft.com/office/drawing/2014/main" id="{A3359AA4-E56B-4FE4-8FBB-E03E270E47A7}"/>
                </a:ext>
              </a:extLst>
            </p:cNvPr>
            <p:cNvSpPr/>
            <p:nvPr/>
          </p:nvSpPr>
          <p:spPr>
            <a:xfrm>
              <a:off x="4785182" y="4382586"/>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正方形/長方形 19">
              <a:extLst>
                <a:ext uri="{FF2B5EF4-FFF2-40B4-BE49-F238E27FC236}">
                  <a16:creationId xmlns:a16="http://schemas.microsoft.com/office/drawing/2014/main" id="{248ED13A-5304-410D-8F66-27E4C1102226}"/>
                </a:ext>
              </a:extLst>
            </p:cNvPr>
            <p:cNvSpPr/>
            <p:nvPr/>
          </p:nvSpPr>
          <p:spPr>
            <a:xfrm>
              <a:off x="4414066"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正方形/長方形 20">
              <a:extLst>
                <a:ext uri="{FF2B5EF4-FFF2-40B4-BE49-F238E27FC236}">
                  <a16:creationId xmlns:a16="http://schemas.microsoft.com/office/drawing/2014/main" id="{65A9ABAF-0B47-4B84-B58B-D2CA669151B2}"/>
                </a:ext>
              </a:extLst>
            </p:cNvPr>
            <p:cNvSpPr/>
            <p:nvPr/>
          </p:nvSpPr>
          <p:spPr>
            <a:xfrm>
              <a:off x="4042951" y="4382585"/>
              <a:ext cx="247410" cy="4577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6" name="グループ化 47">
            <a:extLst>
              <a:ext uri="{FF2B5EF4-FFF2-40B4-BE49-F238E27FC236}">
                <a16:creationId xmlns:a16="http://schemas.microsoft.com/office/drawing/2014/main" id="{7397050D-1971-4233-BA5D-016A6BF57B87}"/>
              </a:ext>
            </a:extLst>
          </p:cNvPr>
          <p:cNvGrpSpPr>
            <a:grpSpLocks/>
          </p:cNvGrpSpPr>
          <p:nvPr/>
        </p:nvGrpSpPr>
        <p:grpSpPr bwMode="auto">
          <a:xfrm>
            <a:off x="2330301" y="4788510"/>
            <a:ext cx="2339975" cy="1620837"/>
            <a:chOff x="791517" y="2888931"/>
            <a:chExt cx="2340299" cy="1620207"/>
          </a:xfrm>
        </p:grpSpPr>
        <p:sp>
          <p:nvSpPr>
            <p:cNvPr id="28" name="スマイル 27">
              <a:extLst>
                <a:ext uri="{FF2B5EF4-FFF2-40B4-BE49-F238E27FC236}">
                  <a16:creationId xmlns:a16="http://schemas.microsoft.com/office/drawing/2014/main" id="{323F324B-6F89-460E-A73D-3E959378EDF3}"/>
                </a:ext>
              </a:extLst>
            </p:cNvPr>
            <p:cNvSpPr/>
            <p:nvPr/>
          </p:nvSpPr>
          <p:spPr>
            <a:xfrm>
              <a:off x="1512342" y="2888931"/>
              <a:ext cx="898649" cy="899762"/>
            </a:xfrm>
            <a:prstGeom prst="smileyFace">
              <a:avLst/>
            </a:prstGeom>
            <a:solidFill>
              <a:srgbClr val="FF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スマイル 28">
              <a:extLst>
                <a:ext uri="{FF2B5EF4-FFF2-40B4-BE49-F238E27FC236}">
                  <a16:creationId xmlns:a16="http://schemas.microsoft.com/office/drawing/2014/main" id="{2322831D-E29E-403B-A286-95AF331E6062}"/>
                </a:ext>
              </a:extLst>
            </p:cNvPr>
            <p:cNvSpPr/>
            <p:nvPr/>
          </p:nvSpPr>
          <p:spPr>
            <a:xfrm>
              <a:off x="791517" y="2888931"/>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スマイル 29">
              <a:extLst>
                <a:ext uri="{FF2B5EF4-FFF2-40B4-BE49-F238E27FC236}">
                  <a16:creationId xmlns:a16="http://schemas.microsoft.com/office/drawing/2014/main" id="{09DDB759-5BEF-49CF-BE69-57AD5B946CCB}"/>
                </a:ext>
              </a:extLst>
            </p:cNvPr>
            <p:cNvSpPr/>
            <p:nvPr/>
          </p:nvSpPr>
          <p:spPr>
            <a:xfrm>
              <a:off x="2591991" y="2888931"/>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スマイル 30">
              <a:extLst>
                <a:ext uri="{FF2B5EF4-FFF2-40B4-BE49-F238E27FC236}">
                  <a16:creationId xmlns:a16="http://schemas.microsoft.com/office/drawing/2014/main" id="{C3071224-5AAE-41C7-8086-C416FFC76A43}"/>
                </a:ext>
              </a:extLst>
            </p:cNvPr>
            <p:cNvSpPr/>
            <p:nvPr/>
          </p:nvSpPr>
          <p:spPr>
            <a:xfrm>
              <a:off x="970930" y="3609376"/>
              <a:ext cx="541412"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スマイル 31">
              <a:extLst>
                <a:ext uri="{FF2B5EF4-FFF2-40B4-BE49-F238E27FC236}">
                  <a16:creationId xmlns:a16="http://schemas.microsoft.com/office/drawing/2014/main" id="{5454B688-EFF8-49D8-B48C-D24CFCF2A213}"/>
                </a:ext>
              </a:extLst>
            </p:cNvPr>
            <p:cNvSpPr/>
            <p:nvPr/>
          </p:nvSpPr>
          <p:spPr>
            <a:xfrm>
              <a:off x="1691755" y="3969598"/>
              <a:ext cx="539825"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スマイル 32">
              <a:extLst>
                <a:ext uri="{FF2B5EF4-FFF2-40B4-BE49-F238E27FC236}">
                  <a16:creationId xmlns:a16="http://schemas.microsoft.com/office/drawing/2014/main" id="{2CC35132-1C4E-493D-AAFD-E8F0437F2CA8}"/>
                </a:ext>
              </a:extLst>
            </p:cNvPr>
            <p:cNvSpPr/>
            <p:nvPr/>
          </p:nvSpPr>
          <p:spPr>
            <a:xfrm>
              <a:off x="2410991" y="3609376"/>
              <a:ext cx="541413" cy="539540"/>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2" name="スマイル 41">
            <a:extLst>
              <a:ext uri="{FF2B5EF4-FFF2-40B4-BE49-F238E27FC236}">
                <a16:creationId xmlns:a16="http://schemas.microsoft.com/office/drawing/2014/main" id="{21C8F3F3-6228-48BB-B44B-04F297C304D0}"/>
              </a:ext>
            </a:extLst>
          </p:cNvPr>
          <p:cNvSpPr/>
          <p:nvPr/>
        </p:nvSpPr>
        <p:spPr bwMode="auto">
          <a:xfrm>
            <a:off x="7610624" y="4567960"/>
            <a:ext cx="900112" cy="901700"/>
          </a:xfrm>
          <a:prstGeom prst="smileyFace">
            <a:avLst/>
          </a:prstGeom>
          <a:solidFill>
            <a:srgbClr val="FF2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大波 45">
            <a:extLst>
              <a:ext uri="{FF2B5EF4-FFF2-40B4-BE49-F238E27FC236}">
                <a16:creationId xmlns:a16="http://schemas.microsoft.com/office/drawing/2014/main" id="{B633F3E8-0868-46D0-BCB3-3D336B37D70A}"/>
              </a:ext>
            </a:extLst>
          </p:cNvPr>
          <p:cNvSpPr/>
          <p:nvPr/>
        </p:nvSpPr>
        <p:spPr bwMode="auto">
          <a:xfrm>
            <a:off x="8691712" y="4334677"/>
            <a:ext cx="900113" cy="720725"/>
          </a:xfrm>
          <a:prstGeom prst="wave">
            <a:avLst/>
          </a:prstGeom>
          <a:solidFill>
            <a:srgbClr val="00B05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4" name="直線矢印コネクタ 43">
            <a:extLst>
              <a:ext uri="{FF2B5EF4-FFF2-40B4-BE49-F238E27FC236}">
                <a16:creationId xmlns:a16="http://schemas.microsoft.com/office/drawing/2014/main" id="{05E629D9-5368-4076-A6AB-40770CCF04CA}"/>
              </a:ext>
            </a:extLst>
          </p:cNvPr>
          <p:cNvCxnSpPr/>
          <p:nvPr/>
        </p:nvCxnSpPr>
        <p:spPr bwMode="auto">
          <a:xfrm flipV="1">
            <a:off x="8691711" y="4388572"/>
            <a:ext cx="0" cy="1081088"/>
          </a:xfrm>
          <a:prstGeom prst="straightConnector1">
            <a:avLst/>
          </a:prstGeom>
          <a:ln w="762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6" name="グループ化 34">
            <a:extLst>
              <a:ext uri="{FF2B5EF4-FFF2-40B4-BE49-F238E27FC236}">
                <a16:creationId xmlns:a16="http://schemas.microsoft.com/office/drawing/2014/main" id="{9B248664-9F24-46AD-8F01-25D22C68281C}"/>
              </a:ext>
            </a:extLst>
          </p:cNvPr>
          <p:cNvGrpSpPr>
            <a:grpSpLocks/>
          </p:cNvGrpSpPr>
          <p:nvPr/>
        </p:nvGrpSpPr>
        <p:grpSpPr bwMode="auto">
          <a:xfrm>
            <a:off x="7070874" y="5468866"/>
            <a:ext cx="1980746" cy="1080294"/>
            <a:chOff x="4932046" y="3519012"/>
            <a:chExt cx="1980253" cy="1080138"/>
          </a:xfrm>
        </p:grpSpPr>
        <p:sp>
          <p:nvSpPr>
            <p:cNvPr id="37" name="スマイル 36">
              <a:extLst>
                <a:ext uri="{FF2B5EF4-FFF2-40B4-BE49-F238E27FC236}">
                  <a16:creationId xmlns:a16="http://schemas.microsoft.com/office/drawing/2014/main" id="{31ED150D-02A2-4F36-853A-040EFF634BCA}"/>
                </a:ext>
              </a:extLst>
            </p:cNvPr>
            <p:cNvSpPr/>
            <p:nvPr/>
          </p:nvSpPr>
          <p:spPr>
            <a:xfrm>
              <a:off x="5292318" y="3519806"/>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スマイル 37">
              <a:extLst>
                <a:ext uri="{FF2B5EF4-FFF2-40B4-BE49-F238E27FC236}">
                  <a16:creationId xmlns:a16="http://schemas.microsoft.com/office/drawing/2014/main" id="{2E56A294-4B8A-4876-B9AE-DF85594F2738}"/>
                </a:ext>
              </a:extLst>
            </p:cNvPr>
            <p:cNvSpPr/>
            <p:nvPr/>
          </p:nvSpPr>
          <p:spPr>
            <a:xfrm>
              <a:off x="6012864" y="3519806"/>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スマイル 38">
              <a:extLst>
                <a:ext uri="{FF2B5EF4-FFF2-40B4-BE49-F238E27FC236}">
                  <a16:creationId xmlns:a16="http://schemas.microsoft.com/office/drawing/2014/main" id="{CDD8817B-35E1-4C19-9E4D-A1C60A3A466E}"/>
                </a:ext>
              </a:extLst>
            </p:cNvPr>
            <p:cNvSpPr/>
            <p:nvPr/>
          </p:nvSpPr>
          <p:spPr>
            <a:xfrm>
              <a:off x="4932046"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 name="スマイル 39">
              <a:extLst>
                <a:ext uri="{FF2B5EF4-FFF2-40B4-BE49-F238E27FC236}">
                  <a16:creationId xmlns:a16="http://schemas.microsoft.com/office/drawing/2014/main" id="{D4C8B947-E45B-4697-8443-5B03361902E5}"/>
                </a:ext>
              </a:extLst>
            </p:cNvPr>
            <p:cNvSpPr/>
            <p:nvPr/>
          </p:nvSpPr>
          <p:spPr>
            <a:xfrm>
              <a:off x="5652592"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スマイル 40">
              <a:extLst>
                <a:ext uri="{FF2B5EF4-FFF2-40B4-BE49-F238E27FC236}">
                  <a16:creationId xmlns:a16="http://schemas.microsoft.com/office/drawing/2014/main" id="{33AFC0DD-6032-49BE-A044-C212C429B9F5}"/>
                </a:ext>
              </a:extLst>
            </p:cNvPr>
            <p:cNvSpPr/>
            <p:nvPr/>
          </p:nvSpPr>
          <p:spPr>
            <a:xfrm>
              <a:off x="6373137" y="4059478"/>
              <a:ext cx="539616" cy="539672"/>
            </a:xfrm>
            <a:prstGeom prst="smileyFac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5" name="テキスト ボックス 48">
            <a:extLst>
              <a:ext uri="{FF2B5EF4-FFF2-40B4-BE49-F238E27FC236}">
                <a16:creationId xmlns:a16="http://schemas.microsoft.com/office/drawing/2014/main" id="{B8CD409F-6090-4926-88CF-FEE74C318B89}"/>
              </a:ext>
            </a:extLst>
          </p:cNvPr>
          <p:cNvSpPr txBox="1">
            <a:spLocks noChangeArrowheads="1"/>
          </p:cNvSpPr>
          <p:nvPr/>
        </p:nvSpPr>
        <p:spPr bwMode="auto">
          <a:xfrm>
            <a:off x="6874572" y="2305303"/>
            <a:ext cx="329670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災害時、地域住民の先頭に立って、地域の防災活動を主導していくことができる</a:t>
            </a:r>
          </a:p>
        </p:txBody>
      </p:sp>
      <p:sp>
        <p:nvSpPr>
          <p:cNvPr id="46" name="テキスト ボックス 49">
            <a:extLst>
              <a:ext uri="{FF2B5EF4-FFF2-40B4-BE49-F238E27FC236}">
                <a16:creationId xmlns:a16="http://schemas.microsoft.com/office/drawing/2014/main" id="{BA3DC286-2702-4F47-8BCF-EAADB3591963}"/>
              </a:ext>
            </a:extLst>
          </p:cNvPr>
          <p:cNvSpPr txBox="1">
            <a:spLocks noChangeArrowheads="1"/>
          </p:cNvSpPr>
          <p:nvPr/>
        </p:nvSpPr>
        <p:spPr bwMode="auto">
          <a:xfrm>
            <a:off x="1893908" y="2305304"/>
            <a:ext cx="341103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just" eaLnBrk="1" hangingPunct="1"/>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平常時から、リーダーとして地域で中心となり活動することで</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endPar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nvGrpSpPr>
          <p:cNvPr id="56" name="図形グループ 10">
            <a:extLst>
              <a:ext uri="{FF2B5EF4-FFF2-40B4-BE49-F238E27FC236}">
                <a16:creationId xmlns:a16="http://schemas.microsoft.com/office/drawing/2014/main" id="{4FE91A9F-C0D5-4A10-ADA2-363CB4671553}"/>
              </a:ext>
            </a:extLst>
          </p:cNvPr>
          <p:cNvGrpSpPr>
            <a:grpSpLocks/>
          </p:cNvGrpSpPr>
          <p:nvPr/>
        </p:nvGrpSpPr>
        <p:grpSpPr bwMode="auto">
          <a:xfrm>
            <a:off x="1806208" y="642291"/>
            <a:ext cx="8579582" cy="1620838"/>
            <a:chOff x="611493" y="728700"/>
            <a:chExt cx="7921013" cy="1620180"/>
          </a:xfrm>
        </p:grpSpPr>
        <p:sp>
          <p:nvSpPr>
            <p:cNvPr id="57" name="山形 11">
              <a:extLst>
                <a:ext uri="{FF2B5EF4-FFF2-40B4-BE49-F238E27FC236}">
                  <a16:creationId xmlns:a16="http://schemas.microsoft.com/office/drawing/2014/main" id="{2331DAC7-20B3-4985-97B9-77CD358F5F44}"/>
                </a:ext>
              </a:extLst>
            </p:cNvPr>
            <p:cNvSpPr/>
            <p:nvPr/>
          </p:nvSpPr>
          <p:spPr>
            <a:xfrm>
              <a:off x="611493" y="998465"/>
              <a:ext cx="4370887" cy="1080649"/>
            </a:xfrm>
            <a:prstGeom prst="chevron">
              <a:avLst>
                <a:gd name="adj" fmla="val 3467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400">
                  <a:solidFill>
                    <a:schemeClr val="tx1"/>
                  </a:solidFill>
                  <a:latin typeface="HGP創英角ｺﾞｼｯｸUB" panose="020B0900000000000000" pitchFamily="50" charset="-128"/>
                  <a:ea typeface="HGP創英角ｺﾞｼｯｸUB" panose="020B0900000000000000" pitchFamily="50" charset="-128"/>
                </a:rPr>
                <a:t>　 </a:t>
              </a:r>
              <a:r>
                <a:rPr lang="ja-JP" altLang="en-US" sz="4400">
                  <a:solidFill>
                    <a:srgbClr val="404040"/>
                  </a:solidFill>
                  <a:latin typeface="HGP創英角ｺﾞｼｯｸUB" panose="020B0900000000000000" pitchFamily="50" charset="-128"/>
                  <a:ea typeface="HGP創英角ｺﾞｼｯｸUB" panose="020B0900000000000000" pitchFamily="50" charset="-128"/>
                </a:rPr>
                <a:t>平常時</a:t>
              </a:r>
            </a:p>
          </p:txBody>
        </p:sp>
        <p:sp>
          <p:nvSpPr>
            <p:cNvPr id="58" name="山形 12">
              <a:extLst>
                <a:ext uri="{FF2B5EF4-FFF2-40B4-BE49-F238E27FC236}">
                  <a16:creationId xmlns:a16="http://schemas.microsoft.com/office/drawing/2014/main" id="{E6A7364E-2738-4EBE-8FEC-66CADEF44BBE}"/>
                </a:ext>
              </a:extLst>
            </p:cNvPr>
            <p:cNvSpPr/>
            <p:nvPr/>
          </p:nvSpPr>
          <p:spPr>
            <a:xfrm>
              <a:off x="4419574" y="998465"/>
              <a:ext cx="4112932" cy="1080649"/>
            </a:xfrm>
            <a:prstGeom prst="chevron">
              <a:avLst>
                <a:gd name="adj" fmla="val 34674"/>
              </a:avLst>
            </a:prstGeom>
            <a:solidFill>
              <a:srgbClr val="FF2800"/>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400">
                  <a:solidFill>
                    <a:schemeClr val="tx1"/>
                  </a:solidFill>
                  <a:latin typeface="HGP創英角ｺﾞｼｯｸUB" panose="020B0900000000000000" pitchFamily="50" charset="-128"/>
                  <a:ea typeface="HGP創英角ｺﾞｼｯｸUB" panose="020B0900000000000000" pitchFamily="50" charset="-128"/>
                </a:rPr>
                <a:t>　　</a:t>
              </a:r>
              <a:r>
                <a:rPr lang="ja-JP" altLang="en-US" sz="4400">
                  <a:solidFill>
                    <a:srgbClr val="404040"/>
                  </a:solidFill>
                  <a:latin typeface="HGP創英角ｺﾞｼｯｸUB" panose="020B0900000000000000" pitchFamily="50" charset="-128"/>
                  <a:ea typeface="HGP創英角ｺﾞｼｯｸUB" panose="020B0900000000000000" pitchFamily="50" charset="-128"/>
                </a:rPr>
                <a:t>災害時</a:t>
              </a:r>
            </a:p>
          </p:txBody>
        </p:sp>
        <p:sp>
          <p:nvSpPr>
            <p:cNvPr id="59" name="爆発 1 13">
              <a:extLst>
                <a:ext uri="{FF2B5EF4-FFF2-40B4-BE49-F238E27FC236}">
                  <a16:creationId xmlns:a16="http://schemas.microsoft.com/office/drawing/2014/main" id="{C8058B1B-699A-457E-8875-ABFCC0A3CE11}"/>
                </a:ext>
              </a:extLst>
            </p:cNvPr>
            <p:cNvSpPr/>
            <p:nvPr/>
          </p:nvSpPr>
          <p:spPr>
            <a:xfrm>
              <a:off x="3671957" y="728700"/>
              <a:ext cx="1800086" cy="1620180"/>
            </a:xfrm>
            <a:prstGeom prst="irregularSeal1">
              <a:avLst/>
            </a:prstGeom>
            <a:solidFill>
              <a:srgbClr val="FFFF00">
                <a:alpha val="90000"/>
              </a:srgbClr>
            </a:solidFill>
            <a:ln w="57150">
              <a:solidFill>
                <a:srgbClr val="FFFF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a:solidFill>
                    <a:schemeClr val="tx1"/>
                  </a:solidFill>
                  <a:latin typeface="+mn-ea"/>
                </a:rPr>
                <a:t>災害発生</a:t>
              </a:r>
            </a:p>
          </p:txBody>
        </p:sp>
      </p:grpSp>
    </p:spTree>
    <p:extLst>
      <p:ext uri="{BB962C8B-B14F-4D97-AF65-F5344CB8AC3E}">
        <p14:creationId xmlns:p14="http://schemas.microsoft.com/office/powerpoint/2010/main" val="101105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CB3EE37-A9B2-4C6E-851C-AE4613D0EB12}"/>
              </a:ext>
            </a:extLst>
          </p:cNvPr>
          <p:cNvSpPr>
            <a:spLocks noGrp="1"/>
          </p:cNvSpPr>
          <p:nvPr>
            <p:ph type="title"/>
          </p:nvPr>
        </p:nvSpPr>
        <p:spPr>
          <a:xfrm>
            <a:off x="0" y="-2697"/>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リーダーとして心掛けたいこと</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15" name="スライド番号プレースホルダー 14">
            <a:extLst>
              <a:ext uri="{FF2B5EF4-FFF2-40B4-BE49-F238E27FC236}">
                <a16:creationId xmlns:a16="http://schemas.microsoft.com/office/drawing/2014/main" id="{CB538DF9-C557-4280-B833-2F5EFCAEBF00}"/>
              </a:ext>
            </a:extLst>
          </p:cNvPr>
          <p:cNvSpPr>
            <a:spLocks noGrp="1"/>
          </p:cNvSpPr>
          <p:nvPr>
            <p:ph type="sldNum" sz="quarter" idx="12"/>
          </p:nvPr>
        </p:nvSpPr>
        <p:spPr/>
        <p:txBody>
          <a:bodyPr/>
          <a:lstStyle/>
          <a:p>
            <a:r>
              <a:rPr kumimoji="1" lang="en-US" altLang="ja-JP" dirty="0"/>
              <a:t>11</a:t>
            </a:r>
          </a:p>
          <a:p>
            <a:endParaRPr kumimoji="1" lang="ja-JP" altLang="en-US" dirty="0"/>
          </a:p>
        </p:txBody>
      </p:sp>
      <p:sp>
        <p:nvSpPr>
          <p:cNvPr id="17" name="四角形: 角を丸くする 16">
            <a:extLst>
              <a:ext uri="{FF2B5EF4-FFF2-40B4-BE49-F238E27FC236}">
                <a16:creationId xmlns:a16="http://schemas.microsoft.com/office/drawing/2014/main" id="{8B757AF8-0414-4F83-A97F-D9DE3212DF89}"/>
              </a:ext>
            </a:extLst>
          </p:cNvPr>
          <p:cNvSpPr/>
          <p:nvPr/>
        </p:nvSpPr>
        <p:spPr>
          <a:xfrm>
            <a:off x="8394166" y="-1072345"/>
            <a:ext cx="2351314" cy="61749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75000"/>
                    <a:lumOff val="25000"/>
                  </a:schemeClr>
                </a:solidFill>
              </a:rPr>
              <a:t>写真を用いる</a:t>
            </a:r>
          </a:p>
        </p:txBody>
      </p:sp>
      <p:sp>
        <p:nvSpPr>
          <p:cNvPr id="18" name="円/楕円 6">
            <a:extLst>
              <a:ext uri="{FF2B5EF4-FFF2-40B4-BE49-F238E27FC236}">
                <a16:creationId xmlns:a16="http://schemas.microsoft.com/office/drawing/2014/main" id="{8F6E7411-4F73-4C40-973E-A272B9DAEB90}"/>
              </a:ext>
            </a:extLst>
          </p:cNvPr>
          <p:cNvSpPr/>
          <p:nvPr/>
        </p:nvSpPr>
        <p:spPr>
          <a:xfrm>
            <a:off x="3419027" y="1592891"/>
            <a:ext cx="5569993" cy="4104205"/>
          </a:xfrm>
          <a:prstGeom prst="ellipse">
            <a:avLst/>
          </a:prstGeom>
          <a:solidFill>
            <a:srgbClr val="C7E9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リーダーとして</a:t>
            </a:r>
            <a:endParaRPr lang="en-US" altLang="ja-JP"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a:p>
            <a:pPr algn="ctr">
              <a:spcAft>
                <a:spcPts val="600"/>
              </a:spcAft>
              <a:defRPr/>
            </a:pPr>
            <a:r>
              <a:rPr lang="ja-JP" altLang="en-US"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rPr>
              <a:t>心掛けたいこと</a:t>
            </a:r>
            <a:endParaRPr lang="en-US" altLang="ja-JP" sz="36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endParaRPr>
          </a:p>
        </p:txBody>
      </p:sp>
      <p:sp>
        <p:nvSpPr>
          <p:cNvPr id="19" name="角丸四角形吹き出し 7">
            <a:extLst>
              <a:ext uri="{FF2B5EF4-FFF2-40B4-BE49-F238E27FC236}">
                <a16:creationId xmlns:a16="http://schemas.microsoft.com/office/drawing/2014/main" id="{20742F1E-8477-4D80-9D98-1FB9638ECB98}"/>
              </a:ext>
            </a:extLst>
          </p:cNvPr>
          <p:cNvSpPr/>
          <p:nvPr/>
        </p:nvSpPr>
        <p:spPr>
          <a:xfrm>
            <a:off x="1838397" y="2504623"/>
            <a:ext cx="1779516" cy="1024838"/>
          </a:xfrm>
          <a:prstGeom prst="wedgeRoundRectCallout">
            <a:avLst>
              <a:gd name="adj1" fmla="val 106793"/>
              <a:gd name="adj2" fmla="val 47470"/>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②</a:t>
            </a:r>
            <a:r>
              <a:rPr lang="ja-JP" altLang="en-US" sz="2000">
                <a:solidFill>
                  <a:srgbClr val="FF2800"/>
                </a:solidFill>
                <a:latin typeface="HGPｺﾞｼｯｸE" panose="020B0900000000000000" pitchFamily="50" charset="-128"/>
                <a:ea typeface="HGPｺﾞｼｯｸE" panose="020B0900000000000000" pitchFamily="50" charset="-128"/>
              </a:rPr>
              <a:t>楽しく活動</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しよう</a:t>
            </a:r>
          </a:p>
        </p:txBody>
      </p:sp>
      <p:sp>
        <p:nvSpPr>
          <p:cNvPr id="22" name="角丸四角形吹き出し 8">
            <a:extLst>
              <a:ext uri="{FF2B5EF4-FFF2-40B4-BE49-F238E27FC236}">
                <a16:creationId xmlns:a16="http://schemas.microsoft.com/office/drawing/2014/main" id="{532EAED9-8EC6-464B-B7B1-38E3AA63F16A}"/>
              </a:ext>
            </a:extLst>
          </p:cNvPr>
          <p:cNvSpPr/>
          <p:nvPr/>
        </p:nvSpPr>
        <p:spPr>
          <a:xfrm>
            <a:off x="1686590" y="4251234"/>
            <a:ext cx="2685861" cy="1291015"/>
          </a:xfrm>
          <a:prstGeom prst="wedgeRoundRectCallout">
            <a:avLst>
              <a:gd name="adj1" fmla="val 78259"/>
              <a:gd name="adj2" fmla="val -31061"/>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a:defRP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③</a:t>
            </a:r>
            <a:r>
              <a:rPr lang="ja-JP" altLang="en-US" sz="2000" dirty="0">
                <a:solidFill>
                  <a:srgbClr val="FF2800"/>
                </a:solidFill>
                <a:latin typeface="HGPｺﾞｼｯｸE" panose="020B0900000000000000" pitchFamily="50" charset="-128"/>
                <a:ea typeface="HGPｺﾞｼｯｸE" panose="020B0900000000000000" pitchFamily="50" charset="-128"/>
              </a:rPr>
              <a:t>仲間</a:t>
            </a: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（３人程度の協力者）を作ろう</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3" name="角丸四角形吹き出し 9">
            <a:extLst>
              <a:ext uri="{FF2B5EF4-FFF2-40B4-BE49-F238E27FC236}">
                <a16:creationId xmlns:a16="http://schemas.microsoft.com/office/drawing/2014/main" id="{0C2A8E36-E5B5-40CE-ACC3-1C5A2F05B56D}"/>
              </a:ext>
            </a:extLst>
          </p:cNvPr>
          <p:cNvSpPr/>
          <p:nvPr/>
        </p:nvSpPr>
        <p:spPr>
          <a:xfrm>
            <a:off x="6964251" y="713362"/>
            <a:ext cx="2646474" cy="1193552"/>
          </a:xfrm>
          <a:prstGeom prst="wedgeRoundRectCallout">
            <a:avLst>
              <a:gd name="adj1" fmla="val -53135"/>
              <a:gd name="adj2" fmla="val 108676"/>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④</a:t>
            </a:r>
            <a:r>
              <a:rPr lang="ja-JP" altLang="en-US" sz="2000">
                <a:solidFill>
                  <a:srgbClr val="FF2800"/>
                </a:solidFill>
                <a:latin typeface="HGPｺﾞｼｯｸE" panose="020B0900000000000000" pitchFamily="50" charset="-128"/>
                <a:ea typeface="HGPｺﾞｼｯｸE" panose="020B0900000000000000" pitchFamily="50" charset="-128"/>
              </a:rPr>
              <a:t>役割を分担</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しよう（一人で担わない）</a:t>
            </a:r>
          </a:p>
        </p:txBody>
      </p:sp>
      <p:sp>
        <p:nvSpPr>
          <p:cNvPr id="25" name="角丸四角形吹き出し 10">
            <a:extLst>
              <a:ext uri="{FF2B5EF4-FFF2-40B4-BE49-F238E27FC236}">
                <a16:creationId xmlns:a16="http://schemas.microsoft.com/office/drawing/2014/main" id="{F54BCFDC-724B-4355-BC83-C50CEFF367D5}"/>
              </a:ext>
            </a:extLst>
          </p:cNvPr>
          <p:cNvSpPr/>
          <p:nvPr/>
        </p:nvSpPr>
        <p:spPr>
          <a:xfrm>
            <a:off x="7361408" y="5264559"/>
            <a:ext cx="2823133" cy="956926"/>
          </a:xfrm>
          <a:prstGeom prst="wedgeRoundRectCallout">
            <a:avLst>
              <a:gd name="adj1" fmla="val -59208"/>
              <a:gd name="adj2" fmla="val -55957"/>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lgn="jus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⑦地域の防災活動に参加する</a:t>
            </a:r>
            <a:r>
              <a:rPr lang="ja-JP" altLang="en-US" sz="2000">
                <a:solidFill>
                  <a:srgbClr val="FF2800"/>
                </a:solidFill>
                <a:latin typeface="HGPｺﾞｼｯｸE" panose="020B0900000000000000" pitchFamily="50" charset="-128"/>
                <a:ea typeface="HGPｺﾞｼｯｸE" panose="020B0900000000000000" pitchFamily="50" charset="-128"/>
              </a:rPr>
              <a:t>人を育てよう</a:t>
            </a:r>
            <a:endParaRPr lang="en-US" altLang="ja-JP" sz="2000">
              <a:solidFill>
                <a:srgbClr val="FF2800"/>
              </a:solidFill>
              <a:latin typeface="HGPｺﾞｼｯｸE" panose="020B0900000000000000" pitchFamily="50" charset="-128"/>
              <a:ea typeface="HGPｺﾞｼｯｸE" panose="020B0900000000000000" pitchFamily="50" charset="-128"/>
            </a:endParaRPr>
          </a:p>
        </p:txBody>
      </p:sp>
      <p:sp>
        <p:nvSpPr>
          <p:cNvPr id="27" name="角丸四角形吹き出し 13">
            <a:extLst>
              <a:ext uri="{FF2B5EF4-FFF2-40B4-BE49-F238E27FC236}">
                <a16:creationId xmlns:a16="http://schemas.microsoft.com/office/drawing/2014/main" id="{B83F69F6-4613-4B40-9A13-94B69E7EEF7B}"/>
              </a:ext>
            </a:extLst>
          </p:cNvPr>
          <p:cNvSpPr/>
          <p:nvPr/>
        </p:nvSpPr>
        <p:spPr>
          <a:xfrm>
            <a:off x="2640013" y="832607"/>
            <a:ext cx="2352603" cy="1368425"/>
          </a:xfrm>
          <a:prstGeom prst="wedgeRoundRectCallout">
            <a:avLst>
              <a:gd name="adj1" fmla="val 83025"/>
              <a:gd name="adj2" fmla="val 81966"/>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①</a:t>
            </a:r>
            <a:r>
              <a:rPr lang="ja-JP" altLang="en-US" sz="2000">
                <a:solidFill>
                  <a:srgbClr val="FF2800"/>
                </a:solidFill>
                <a:latin typeface="HGPｺﾞｼｯｸE" panose="020B0900000000000000" pitchFamily="50" charset="-128"/>
                <a:ea typeface="HGPｺﾞｼｯｸE" panose="020B0900000000000000" pitchFamily="50" charset="-128"/>
              </a:rPr>
              <a:t>リーダーという立場</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を最大限利用しよう</a:t>
            </a:r>
          </a:p>
        </p:txBody>
      </p:sp>
      <p:sp>
        <p:nvSpPr>
          <p:cNvPr id="26" name="角丸四角形吹き出し 12">
            <a:extLst>
              <a:ext uri="{FF2B5EF4-FFF2-40B4-BE49-F238E27FC236}">
                <a16:creationId xmlns:a16="http://schemas.microsoft.com/office/drawing/2014/main" id="{ABD24432-86DB-4BF1-9890-B7708C0A8E91}"/>
              </a:ext>
            </a:extLst>
          </p:cNvPr>
          <p:cNvSpPr/>
          <p:nvPr/>
        </p:nvSpPr>
        <p:spPr>
          <a:xfrm>
            <a:off x="7703076" y="2163978"/>
            <a:ext cx="2823133" cy="1062957"/>
          </a:xfrm>
          <a:prstGeom prst="wedgeRoundRectCallout">
            <a:avLst>
              <a:gd name="adj1" fmla="val -39191"/>
              <a:gd name="adj2" fmla="val 68741"/>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8288" indent="-268288">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⑤地域住民と</a:t>
            </a:r>
            <a:r>
              <a:rPr lang="ja-JP" altLang="en-US" sz="2000">
                <a:solidFill>
                  <a:srgbClr val="FF2800"/>
                </a:solidFill>
                <a:latin typeface="HGPｺﾞｼｯｸE" panose="020B0900000000000000" pitchFamily="50" charset="-128"/>
                <a:ea typeface="HGPｺﾞｼｯｸE" panose="020B0900000000000000" pitchFamily="50" charset="-128"/>
              </a:rPr>
              <a:t>コミュニケーション</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を図ろう</a:t>
            </a:r>
          </a:p>
        </p:txBody>
      </p:sp>
      <p:sp>
        <p:nvSpPr>
          <p:cNvPr id="3" name="下矢印 2"/>
          <p:cNvSpPr/>
          <p:nvPr/>
        </p:nvSpPr>
        <p:spPr>
          <a:xfrm>
            <a:off x="5434001" y="5788950"/>
            <a:ext cx="1540042" cy="497061"/>
          </a:xfrm>
          <a:prstGeom prst="downArrow">
            <a:avLst/>
          </a:prstGeom>
          <a:solidFill>
            <a:srgbClr val="35A16B"/>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テキスト ボックス 3"/>
          <p:cNvSpPr txBox="1"/>
          <p:nvPr/>
        </p:nvSpPr>
        <p:spPr>
          <a:xfrm>
            <a:off x="3980357" y="6286010"/>
            <a:ext cx="4474926" cy="523220"/>
          </a:xfrm>
          <a:prstGeom prst="rect">
            <a:avLst/>
          </a:prstGeom>
          <a:noFill/>
        </p:spPr>
        <p:txBody>
          <a:bodyPr wrap="square" rtlCol="0">
            <a:spAutoFit/>
          </a:bodyPr>
          <a:lstStyle/>
          <a:p>
            <a:r>
              <a:rPr lang="ja-JP" altLang="en-US" sz="2800">
                <a:solidFill>
                  <a:srgbClr val="FF2800"/>
                </a:solidFill>
                <a:latin typeface="HGPｺﾞｼｯｸE" panose="020B0900000000000000" pitchFamily="50" charset="-128"/>
                <a:ea typeface="HGPｺﾞｼｯｸE" panose="020B0900000000000000" pitchFamily="50" charset="-128"/>
              </a:rPr>
              <a:t>リーダーシップを発揮できる</a:t>
            </a:r>
          </a:p>
        </p:txBody>
      </p:sp>
      <p:sp>
        <p:nvSpPr>
          <p:cNvPr id="16" name="角丸四角形吹き出し 10">
            <a:extLst>
              <a:ext uri="{FF2B5EF4-FFF2-40B4-BE49-F238E27FC236}">
                <a16:creationId xmlns:a16="http://schemas.microsoft.com/office/drawing/2014/main" id="{8D7DE64F-58A7-4A90-A397-03DED1F08591}"/>
              </a:ext>
            </a:extLst>
          </p:cNvPr>
          <p:cNvSpPr/>
          <p:nvPr/>
        </p:nvSpPr>
        <p:spPr>
          <a:xfrm>
            <a:off x="8173606" y="3712626"/>
            <a:ext cx="2352603" cy="1291015"/>
          </a:xfrm>
          <a:prstGeom prst="wedgeRoundRectCallout">
            <a:avLst>
              <a:gd name="adj1" fmla="val -68085"/>
              <a:gd name="adj2" fmla="val 974"/>
              <a:gd name="adj3" fmla="val 16667"/>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Ins="0" anchor="ctr"/>
          <a:lstStyle/>
          <a:p>
            <a:pPr marL="268288" indent="-268288" algn="just">
              <a:defRP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⑥地域の</a:t>
            </a:r>
            <a:r>
              <a:rPr lang="ja-JP" altLang="en-US" sz="2000">
                <a:solidFill>
                  <a:srgbClr val="FF2800"/>
                </a:solidFill>
                <a:latin typeface="HGPｺﾞｼｯｸE" panose="020B0900000000000000" pitchFamily="50" charset="-128"/>
                <a:ea typeface="HGPｺﾞｼｯｸE" panose="020B0900000000000000" pitchFamily="50" charset="-128"/>
              </a:rPr>
              <a:t>自助意識</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を高めるよう地域の人に伝えよう</a:t>
            </a:r>
            <a:endParaRPr lang="en-US" altLang="ja-JP" sz="2000">
              <a:solidFill>
                <a:srgbClr val="E94716"/>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173787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
            <a:ext cx="12192000" cy="650083"/>
          </a:xfrm>
          <a:solidFill>
            <a:srgbClr val="00B050"/>
          </a:solidFill>
        </p:spPr>
        <p:txBody>
          <a:bodyPr>
            <a:normAutofit/>
          </a:bodyPr>
          <a:lstStyle/>
          <a:p>
            <a:r>
              <a:rPr kumimoji="1"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kumimoji="1"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防災リーダーの役割</a:t>
            </a:r>
          </a:p>
        </p:txBody>
      </p:sp>
      <p:sp>
        <p:nvSpPr>
          <p:cNvPr id="4" name="スライド番号プレースホルダー 3"/>
          <p:cNvSpPr>
            <a:spLocks noGrp="1"/>
          </p:cNvSpPr>
          <p:nvPr>
            <p:ph type="sldNum" sz="quarter" idx="12"/>
          </p:nvPr>
        </p:nvSpPr>
        <p:spPr/>
        <p:txBody>
          <a:bodyPr/>
          <a:lstStyle/>
          <a:p>
            <a:r>
              <a:rPr kumimoji="1" lang="en-US" altLang="ja-JP" dirty="0"/>
              <a:t>12</a:t>
            </a:r>
            <a:endParaRPr kumimoji="1" lang="ja-JP" altLang="en-US"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■地域における避難の声かけ等の行動</a:t>
            </a:r>
          </a:p>
          <a:p>
            <a:pPr marL="0" indent="0">
              <a:buNone/>
            </a:pPr>
            <a:r>
              <a:rPr lang="ja-JP" altLang="en-US" sz="2000">
                <a:solidFill>
                  <a:schemeClr val="tx1">
                    <a:lumMod val="75000"/>
                    <a:lumOff val="25000"/>
                  </a:schemeClr>
                </a:solidFill>
              </a:rPr>
              <a:t>（福岡県　朝倉市）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930126"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地域の役員が参加し、意見を出し合いながら地域と行政の協働で作り上げていくワークショップ手法によりマップを作成し、地区内の各世帯に配布。</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平成２９年７月豪雨でも、班長、隣組長が避難を呼びかけ。６０代の支援員が８０代の方を連れて小学校に避難（その方の家は山からの土砂で押し潰された）するなど、助かった方がいる。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9" name="テキスト ボックス 8">
            <a:extLst>
              <a:ext uri="{FF2B5EF4-FFF2-40B4-BE49-F238E27FC236}">
                <a16:creationId xmlns:a16="http://schemas.microsoft.com/office/drawing/2014/main" id="{AFA37A72-38F1-40DB-8CB3-A33794C27275}"/>
              </a:ext>
            </a:extLst>
          </p:cNvPr>
          <p:cNvSpPr txBox="1"/>
          <p:nvPr/>
        </p:nvSpPr>
        <p:spPr>
          <a:xfrm>
            <a:off x="2199682" y="6360928"/>
            <a:ext cx="7927544" cy="261610"/>
          </a:xfrm>
          <a:prstGeom prst="rect">
            <a:avLst/>
          </a:prstGeom>
          <a:noFill/>
        </p:spPr>
        <p:txBody>
          <a:bodyPr wrap="squar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参考：内閣府「平成</a:t>
            </a:r>
            <a:r>
              <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rPr>
              <a:t>29</a:t>
            </a:r>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年</a:t>
            </a:r>
            <a:r>
              <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rPr>
              <a:t>7</a:t>
            </a:r>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月九州北部豪雨災害を踏まえた避難に関する今後の取組について」</a:t>
            </a:r>
          </a:p>
        </p:txBody>
      </p:sp>
      <p:pic>
        <p:nvPicPr>
          <p:cNvPr id="12" name="図 11"/>
          <p:cNvPicPr>
            <a:picLocks noChangeAspect="1"/>
          </p:cNvPicPr>
          <p:nvPr/>
        </p:nvPicPr>
        <p:blipFill>
          <a:blip r:embed="rId4"/>
          <a:stretch>
            <a:fillRect/>
          </a:stretch>
        </p:blipFill>
        <p:spPr>
          <a:xfrm>
            <a:off x="3488812" y="4667981"/>
            <a:ext cx="5214376" cy="1683867"/>
          </a:xfrm>
          <a:prstGeom prst="rect">
            <a:avLst/>
          </a:prstGeom>
        </p:spPr>
      </p:pic>
      <p:graphicFrame>
        <p:nvGraphicFramePr>
          <p:cNvPr id="11" name="オブジェクト 10">
            <a:extLst>
              <a:ext uri="{FF2B5EF4-FFF2-40B4-BE49-F238E27FC236}">
                <a16:creationId xmlns:a16="http://schemas.microsoft.com/office/drawing/2014/main" id="{2C4F3A44-FCE7-4A60-9FB2-7C4F79C48659}"/>
              </a:ext>
            </a:extLst>
          </p:cNvPr>
          <p:cNvGraphicFramePr>
            <a:graphicFrameLocks noChangeAspect="1"/>
          </p:cNvGraphicFramePr>
          <p:nvPr/>
        </p:nvGraphicFramePr>
        <p:xfrm>
          <a:off x="3216621" y="1343496"/>
          <a:ext cx="790575" cy="228600"/>
        </p:xfrm>
        <a:graphic>
          <a:graphicData uri="http://schemas.openxmlformats.org/presentationml/2006/ole">
            <mc:AlternateContent xmlns:mc="http://schemas.openxmlformats.org/markup-compatibility/2006">
              <mc:Choice xmlns:v="urn:schemas-microsoft-com:vml" Requires="v">
                <p:oleObj spid="_x0000_s1062" name="Document" r:id="rId5" imgW="814516" imgH="236897" progId="Word.Document.12">
                  <p:embed/>
                </p:oleObj>
              </mc:Choice>
              <mc:Fallback>
                <p:oleObj name="Document" r:id="rId5" imgW="814516" imgH="236897" progId="Word.Document.12">
                  <p:embed/>
                  <p:pic>
                    <p:nvPicPr>
                      <p:cNvPr id="11" name="オブジェクト 10">
                        <a:extLst>
                          <a:ext uri="{FF2B5EF4-FFF2-40B4-BE49-F238E27FC236}">
                            <a16:creationId xmlns:a16="http://schemas.microsoft.com/office/drawing/2014/main" id="{2C4F3A44-FCE7-4A60-9FB2-7C4F79C48659}"/>
                          </a:ext>
                        </a:extLst>
                      </p:cNvPr>
                      <p:cNvPicPr/>
                      <p:nvPr/>
                    </p:nvPicPr>
                    <p:blipFill>
                      <a:blip r:embed="rId6"/>
                      <a:stretch>
                        <a:fillRect/>
                      </a:stretch>
                    </p:blipFill>
                    <p:spPr>
                      <a:xfrm>
                        <a:off x="3216621" y="1343496"/>
                        <a:ext cx="790575" cy="228600"/>
                      </a:xfrm>
                      <a:prstGeom prst="rect">
                        <a:avLst/>
                      </a:prstGeom>
                    </p:spPr>
                  </p:pic>
                </p:oleObj>
              </mc:Fallback>
            </mc:AlternateContent>
          </a:graphicData>
        </a:graphic>
      </p:graphicFrame>
    </p:spTree>
    <p:extLst>
      <p:ext uri="{BB962C8B-B14F-4D97-AF65-F5344CB8AC3E}">
        <p14:creationId xmlns:p14="http://schemas.microsoft.com/office/powerpoint/2010/main" val="235539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747234" y="6181353"/>
            <a:ext cx="2743200" cy="365125"/>
          </a:xfrm>
        </p:spPr>
        <p:txBody>
          <a:bodyPr/>
          <a:lstStyle/>
          <a:p>
            <a:r>
              <a:rPr kumimoji="1" lang="en-US" altLang="ja-JP" sz="1400" dirty="0">
                <a:latin typeface="+mn-lt"/>
              </a:rPr>
              <a:t>13</a:t>
            </a:r>
          </a:p>
          <a:p>
            <a:endParaRPr kumimoji="1" lang="ja-JP" altLang="en-US" dirty="0"/>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55906"/>
            <a:ext cx="7680960" cy="230832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地域の防災リーダーは、災害時に先頭に立って防災活動を行うために、災害時だけではなく、平常時からリーダーシップを発揮して活動しましょう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rPr>
              <a:t>２．地域の防災リーダーの役割</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260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algn="l"/>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３．仲間を増やす</a:t>
            </a:r>
          </a:p>
        </p:txBody>
      </p:sp>
      <p:sp>
        <p:nvSpPr>
          <p:cNvPr id="5" name="正方形/長方形 4">
            <a:extLst>
              <a:ext uri="{FF2B5EF4-FFF2-40B4-BE49-F238E27FC236}">
                <a16:creationId xmlns:a16="http://schemas.microsoft.com/office/drawing/2014/main" id="{286393CF-4A09-4591-B893-BDDC9C9EB4D7}"/>
              </a:ext>
            </a:extLst>
          </p:cNvPr>
          <p:cNvSpPr/>
          <p:nvPr/>
        </p:nvSpPr>
        <p:spPr>
          <a:xfrm>
            <a:off x="9281961" y="23888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lumMod val="65000"/>
                    <a:lumOff val="35000"/>
                  </a:schemeClr>
                </a:solidFill>
                <a:latin typeface="HGPｺﾞｼｯｸE" panose="020B0900000000000000" pitchFamily="50" charset="-128"/>
                <a:ea typeface="HGPｺﾞｼｯｸE" panose="020B0900000000000000" pitchFamily="50" charset="-128"/>
              </a:rPr>
              <a:t>2</a:t>
            </a:r>
            <a:r>
              <a:rPr lang="ja-JP" altLang="en-US" dirty="0">
                <a:solidFill>
                  <a:schemeClr val="tx1">
                    <a:lumMod val="65000"/>
                    <a:lumOff val="35000"/>
                  </a:schemeClr>
                </a:solidFill>
                <a:latin typeface="HGPｺﾞｼｯｸE" panose="020B0900000000000000" pitchFamily="50" charset="-128"/>
                <a:ea typeface="HGPｺﾞｼｯｸE" panose="020B0900000000000000" pitchFamily="50" charset="-128"/>
              </a:rPr>
              <a:t>５分</a:t>
            </a:r>
          </a:p>
        </p:txBody>
      </p:sp>
      <p:sp>
        <p:nvSpPr>
          <p:cNvPr id="4" name="スライド番号プレースホルダー 1">
            <a:extLst>
              <a:ext uri="{FF2B5EF4-FFF2-40B4-BE49-F238E27FC236}">
                <a16:creationId xmlns:a16="http://schemas.microsoft.com/office/drawing/2014/main" id="{94B6D57C-51BD-4E6B-A965-E07291CB8CB0}"/>
              </a:ext>
            </a:extLst>
          </p:cNvPr>
          <p:cNvSpPr txBox="1">
            <a:spLocks/>
          </p:cNvSpPr>
          <p:nvPr/>
        </p:nvSpPr>
        <p:spPr>
          <a:xfrm>
            <a:off x="8696798" y="6046217"/>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Calibri" panose="020F0502020204030204" pitchFamily="34" charset="0"/>
                <a:cs typeface="Calibri" panose="020F0502020204030204" pitchFamily="34" charset="0"/>
              </a:rPr>
              <a:t>                                                          14</a:t>
            </a:r>
            <a:endParaRPr lang="ja-JP" alt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256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885C8B5-CA3D-4092-8825-CD43E8B233B6}"/>
              </a:ext>
            </a:extLst>
          </p:cNvPr>
          <p:cNvSpPr>
            <a:spLocks noGrp="1"/>
          </p:cNvSpPr>
          <p:nvPr>
            <p:ph type="sldNum" sz="quarter" idx="12"/>
          </p:nvPr>
        </p:nvSpPr>
        <p:spPr>
          <a:xfrm>
            <a:off x="9087579" y="6216141"/>
            <a:ext cx="2057400" cy="365125"/>
          </a:xfrm>
        </p:spPr>
        <p:txBody>
          <a:bodyPr/>
          <a:lstStyle/>
          <a:p>
            <a:r>
              <a:rPr kumimoji="1" lang="en-US" altLang="ja-JP" dirty="0"/>
              <a:t>15</a:t>
            </a:r>
          </a:p>
          <a:p>
            <a:endParaRPr kumimoji="1" lang="ja-JP" altLang="en-US" dirty="0"/>
          </a:p>
        </p:txBody>
      </p:sp>
      <p:grpSp>
        <p:nvGrpSpPr>
          <p:cNvPr id="5" name="グループ化 4">
            <a:extLst>
              <a:ext uri="{FF2B5EF4-FFF2-40B4-BE49-F238E27FC236}">
                <a16:creationId xmlns:a16="http://schemas.microsoft.com/office/drawing/2014/main" id="{F88C69D4-DFE2-4C25-89AC-306F44FADE2F}"/>
              </a:ext>
            </a:extLst>
          </p:cNvPr>
          <p:cNvGrpSpPr/>
          <p:nvPr/>
        </p:nvGrpSpPr>
        <p:grpSpPr>
          <a:xfrm>
            <a:off x="1979781" y="1612900"/>
            <a:ext cx="7606410" cy="4160575"/>
            <a:chOff x="432335" y="629138"/>
            <a:chExt cx="8182298" cy="4160575"/>
          </a:xfrm>
        </p:grpSpPr>
        <p:sp>
          <p:nvSpPr>
            <p:cNvPr id="6" name="直角三角形 5">
              <a:extLst>
                <a:ext uri="{FF2B5EF4-FFF2-40B4-BE49-F238E27FC236}">
                  <a16:creationId xmlns:a16="http://schemas.microsoft.com/office/drawing/2014/main" id="{5CF9106A-E6B9-444E-AE15-5ED4E75DE889}"/>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四角形: 角を丸くする 6">
              <a:extLst>
                <a:ext uri="{FF2B5EF4-FFF2-40B4-BE49-F238E27FC236}">
                  <a16:creationId xmlns:a16="http://schemas.microsoft.com/office/drawing/2014/main" id="{9CE3E8BA-57E2-4441-BE3E-D376B3ADCEAB}"/>
                </a:ext>
              </a:extLst>
            </p:cNvPr>
            <p:cNvSpPr/>
            <p:nvPr/>
          </p:nvSpPr>
          <p:spPr>
            <a:xfrm>
              <a:off x="1135334" y="629138"/>
              <a:ext cx="747929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皆さんが自主防災組織として</a:t>
              </a: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活動をしている中で、</a:t>
              </a: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悩んでいることや不安なことを</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グループで話し合ってみましょう</a:t>
              </a:r>
            </a:p>
          </p:txBody>
        </p:sp>
      </p:grpSp>
      <p:sp>
        <p:nvSpPr>
          <p:cNvPr id="9" name="正方形/長方形 8">
            <a:extLst>
              <a:ext uri="{FF2B5EF4-FFF2-40B4-BE49-F238E27FC236}">
                <a16:creationId xmlns:a16="http://schemas.microsoft.com/office/drawing/2014/main" id="{2489B4D8-D34C-464F-98BE-74867AC1B419}"/>
              </a:ext>
            </a:extLst>
          </p:cNvPr>
          <p:cNvSpPr/>
          <p:nvPr/>
        </p:nvSpPr>
        <p:spPr>
          <a:xfrm>
            <a:off x="8610601" y="219742"/>
            <a:ext cx="1668234" cy="372533"/>
          </a:xfrm>
          <a:prstGeom prst="rect">
            <a:avLst/>
          </a:prstGeom>
          <a:solidFill>
            <a:srgbClr val="FFC0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ワークショップ</a:t>
            </a:r>
          </a:p>
        </p:txBody>
      </p:sp>
    </p:spTree>
    <p:extLst>
      <p:ext uri="{BB962C8B-B14F-4D97-AF65-F5344CB8AC3E}">
        <p14:creationId xmlns:p14="http://schemas.microsoft.com/office/powerpoint/2010/main" val="2370701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79C1C5-6938-4F6A-AE38-13886350A9E9}"/>
              </a:ext>
            </a:extLst>
          </p:cNvPr>
          <p:cNvSpPr>
            <a:spLocks noGrp="1"/>
          </p:cNvSpPr>
          <p:nvPr>
            <p:ph type="sldNum" sz="quarter" idx="12"/>
          </p:nvPr>
        </p:nvSpPr>
        <p:spPr>
          <a:xfrm>
            <a:off x="9258301" y="6052301"/>
            <a:ext cx="2057400" cy="365125"/>
          </a:xfrm>
        </p:spPr>
        <p:txBody>
          <a:bodyPr/>
          <a:lstStyle/>
          <a:p>
            <a:r>
              <a:rPr kumimoji="1" lang="en-US" altLang="ja-JP" sz="1200" dirty="0">
                <a:latin typeface="+mn-lt"/>
                <a:cs typeface="Calibri" panose="020F0502020204030204" pitchFamily="34" charset="0"/>
              </a:rPr>
              <a:t>16</a:t>
            </a:r>
            <a:endParaRPr kumimoji="1" lang="ja-JP" altLang="en-US" sz="1200" dirty="0">
              <a:latin typeface="+mn-lt"/>
              <a:cs typeface="Calibri" panose="020F0502020204030204" pitchFamily="34" charset="0"/>
            </a:endParaRPr>
          </a:p>
        </p:txBody>
      </p:sp>
      <p:sp>
        <p:nvSpPr>
          <p:cNvPr id="3" name="タイトル 2">
            <a:extLst>
              <a:ext uri="{FF2B5EF4-FFF2-40B4-BE49-F238E27FC236}">
                <a16:creationId xmlns:a16="http://schemas.microsoft.com/office/drawing/2014/main" id="{4D76C501-EDBA-4ECF-A375-C13B08629C9D}"/>
              </a:ext>
            </a:extLst>
          </p:cNvPr>
          <p:cNvSpPr txBox="1">
            <a:spLocks/>
          </p:cNvSpPr>
          <p:nvPr/>
        </p:nvSpPr>
        <p:spPr>
          <a:xfrm>
            <a:off x="2217957" y="172633"/>
            <a:ext cx="775608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rgbClr val="404040"/>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悩みや不安を共有しましょう</a:t>
            </a:r>
          </a:p>
        </p:txBody>
      </p:sp>
      <p:sp>
        <p:nvSpPr>
          <p:cNvPr id="4" name="正方形/長方形 3">
            <a:extLst>
              <a:ext uri="{FF2B5EF4-FFF2-40B4-BE49-F238E27FC236}">
                <a16:creationId xmlns:a16="http://schemas.microsoft.com/office/drawing/2014/main" id="{DFC6E13B-BEC9-4C8E-B540-8125904C07AD}"/>
              </a:ext>
            </a:extLst>
          </p:cNvPr>
          <p:cNvSpPr/>
          <p:nvPr/>
        </p:nvSpPr>
        <p:spPr>
          <a:xfrm>
            <a:off x="1807865" y="958448"/>
            <a:ext cx="8479136" cy="1384995"/>
          </a:xfrm>
          <a:prstGeom prst="rect">
            <a:avLst/>
          </a:prstGeom>
        </p:spPr>
        <p:txBody>
          <a:bodyPr wrap="square">
            <a:spAutoFit/>
          </a:bodyPr>
          <a:lstStyle/>
          <a:p>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グループ検討</a:t>
            </a:r>
            <a:r>
              <a:rPr lang="en-US" altLang="ja-JP" sz="2800">
                <a:solidFill>
                  <a:srgbClr val="404040"/>
                </a:solidFill>
                <a:latin typeface="HGPｺﾞｼｯｸE" panose="020B0900000000000000" pitchFamily="50" charset="-128"/>
                <a:ea typeface="HGPｺﾞｼｯｸE" panose="020B0900000000000000" pitchFamily="50" charset="-128"/>
              </a:rPr>
              <a:t>】</a:t>
            </a:r>
            <a:r>
              <a:rPr lang="ja-JP" altLang="en-US" sz="2800">
                <a:solidFill>
                  <a:srgbClr val="404040"/>
                </a:solidFill>
                <a:latin typeface="HGPｺﾞｼｯｸE" panose="020B0900000000000000" pitchFamily="50" charset="-128"/>
                <a:ea typeface="HGPｺﾞｼｯｸE" panose="020B0900000000000000" pitchFamily="50" charset="-128"/>
              </a:rPr>
              <a:t>５分</a:t>
            </a:r>
            <a:endParaRPr lang="en-US" altLang="ja-JP" sz="2800">
              <a:solidFill>
                <a:srgbClr val="404040"/>
              </a:solidFill>
              <a:latin typeface="HGPｺﾞｼｯｸE" panose="020B0900000000000000" pitchFamily="50" charset="-128"/>
              <a:ea typeface="HGPｺﾞｼｯｸE" panose="020B0900000000000000" pitchFamily="50" charset="-128"/>
            </a:endParaRPr>
          </a:p>
          <a:p>
            <a:pPr marL="342900" indent="-342900" algn="just">
              <a:buFont typeface="Arial" panose="020B0604020202020204" pitchFamily="34" charset="0"/>
              <a:buChar char="•"/>
            </a:pPr>
            <a:r>
              <a:rPr lang="ja-JP" altLang="en-US" sz="2800">
                <a:solidFill>
                  <a:srgbClr val="404040"/>
                </a:solidFill>
                <a:latin typeface="HGPｺﾞｼｯｸE" panose="020B0900000000000000" pitchFamily="50" charset="-128"/>
                <a:ea typeface="HGPｺﾞｼｯｸE" panose="020B0900000000000000" pitchFamily="50" charset="-128"/>
              </a:rPr>
              <a:t>自主防災組織として活動する中で、悩み事や不安なことなどを、グループで話し合いましょう</a:t>
            </a:r>
          </a:p>
        </p:txBody>
      </p:sp>
      <p:sp>
        <p:nvSpPr>
          <p:cNvPr id="5" name="スマイル 4">
            <a:extLst>
              <a:ext uri="{FF2B5EF4-FFF2-40B4-BE49-F238E27FC236}">
                <a16:creationId xmlns:a16="http://schemas.microsoft.com/office/drawing/2014/main" id="{23DE12ED-E850-4292-B798-1BFC23EA0FD2}"/>
              </a:ext>
            </a:extLst>
          </p:cNvPr>
          <p:cNvSpPr/>
          <p:nvPr/>
        </p:nvSpPr>
        <p:spPr bwMode="auto">
          <a:xfrm>
            <a:off x="3984624" y="3885016"/>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マイル 5">
            <a:extLst>
              <a:ext uri="{FF2B5EF4-FFF2-40B4-BE49-F238E27FC236}">
                <a16:creationId xmlns:a16="http://schemas.microsoft.com/office/drawing/2014/main" id="{6ED14F3A-8C23-48A2-82DE-8CB1394043A8}"/>
              </a:ext>
            </a:extLst>
          </p:cNvPr>
          <p:cNvSpPr/>
          <p:nvPr/>
        </p:nvSpPr>
        <p:spPr bwMode="auto">
          <a:xfrm>
            <a:off x="7585075" y="5278438"/>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スマイル 6">
            <a:extLst>
              <a:ext uri="{FF2B5EF4-FFF2-40B4-BE49-F238E27FC236}">
                <a16:creationId xmlns:a16="http://schemas.microsoft.com/office/drawing/2014/main" id="{67A6B2B8-0028-479E-A60C-2ACEB5B9B0E5}"/>
              </a:ext>
            </a:extLst>
          </p:cNvPr>
          <p:cNvSpPr/>
          <p:nvPr/>
        </p:nvSpPr>
        <p:spPr bwMode="auto">
          <a:xfrm>
            <a:off x="3983832" y="4542241"/>
            <a:ext cx="541337"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スマイル 7">
            <a:extLst>
              <a:ext uri="{FF2B5EF4-FFF2-40B4-BE49-F238E27FC236}">
                <a16:creationId xmlns:a16="http://schemas.microsoft.com/office/drawing/2014/main" id="{2B837D01-BC18-4E82-87F2-7901B735882D}"/>
              </a:ext>
            </a:extLst>
          </p:cNvPr>
          <p:cNvSpPr/>
          <p:nvPr/>
        </p:nvSpPr>
        <p:spPr bwMode="auto">
          <a:xfrm>
            <a:off x="3984624" y="5232803"/>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スマイル 8">
            <a:extLst>
              <a:ext uri="{FF2B5EF4-FFF2-40B4-BE49-F238E27FC236}">
                <a16:creationId xmlns:a16="http://schemas.microsoft.com/office/drawing/2014/main" id="{314DF88F-8850-4E48-9E47-40BE8300E439}"/>
              </a:ext>
            </a:extLst>
          </p:cNvPr>
          <p:cNvSpPr/>
          <p:nvPr/>
        </p:nvSpPr>
        <p:spPr bwMode="auto">
          <a:xfrm>
            <a:off x="7585075" y="3915570"/>
            <a:ext cx="539750"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スマイル 9">
            <a:extLst>
              <a:ext uri="{FF2B5EF4-FFF2-40B4-BE49-F238E27FC236}">
                <a16:creationId xmlns:a16="http://schemas.microsoft.com/office/drawing/2014/main" id="{A23EE285-A935-45BD-B5FE-B07FEDED4EB5}"/>
              </a:ext>
            </a:extLst>
          </p:cNvPr>
          <p:cNvSpPr/>
          <p:nvPr/>
        </p:nvSpPr>
        <p:spPr bwMode="auto">
          <a:xfrm>
            <a:off x="7584281" y="4609308"/>
            <a:ext cx="541338" cy="539750"/>
          </a:xfrm>
          <a:prstGeom prst="smileyFace">
            <a:avLst/>
          </a:prstGeom>
          <a:solidFill>
            <a:srgbClr val="FFC3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四角形: 角を丸くする 10">
            <a:extLst>
              <a:ext uri="{FF2B5EF4-FFF2-40B4-BE49-F238E27FC236}">
                <a16:creationId xmlns:a16="http://schemas.microsoft.com/office/drawing/2014/main" id="{1D9448F6-DC3A-4B57-B298-CD16BF4ADBC3}"/>
              </a:ext>
            </a:extLst>
          </p:cNvPr>
          <p:cNvSpPr/>
          <p:nvPr/>
        </p:nvSpPr>
        <p:spPr>
          <a:xfrm>
            <a:off x="4762010" y="4084639"/>
            <a:ext cx="2603500" cy="1589088"/>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話し合い</a:t>
            </a:r>
          </a:p>
        </p:txBody>
      </p:sp>
      <p:sp>
        <p:nvSpPr>
          <p:cNvPr id="12" name="正方形/長方形 11">
            <a:extLst>
              <a:ext uri="{FF2B5EF4-FFF2-40B4-BE49-F238E27FC236}">
                <a16:creationId xmlns:a16="http://schemas.microsoft.com/office/drawing/2014/main" id="{BD2472D2-B497-4445-B40B-67FA46D9BDBC}"/>
              </a:ext>
            </a:extLst>
          </p:cNvPr>
          <p:cNvSpPr/>
          <p:nvPr/>
        </p:nvSpPr>
        <p:spPr>
          <a:xfrm>
            <a:off x="5389754" y="4627969"/>
            <a:ext cx="1696847" cy="523220"/>
          </a:xfrm>
          <a:prstGeom prst="rect">
            <a:avLst/>
          </a:prstGeom>
        </p:spPr>
        <p:txBody>
          <a:bodyPr wrap="square">
            <a:spAutoFit/>
          </a:bodyPr>
          <a:lstStyle/>
          <a:p>
            <a:r>
              <a:rPr lang="ja-JP" altLang="en-US" sz="2800">
                <a:solidFill>
                  <a:srgbClr val="404040"/>
                </a:solidFill>
                <a:latin typeface="HGPｺﾞｼｯｸE" panose="020B0900000000000000" pitchFamily="50" charset="-128"/>
                <a:ea typeface="HGPｺﾞｼｯｸE" panose="020B0900000000000000" pitchFamily="50" charset="-128"/>
              </a:rPr>
              <a:t>話し合い</a:t>
            </a:r>
          </a:p>
        </p:txBody>
      </p:sp>
      <p:sp>
        <p:nvSpPr>
          <p:cNvPr id="13" name="正方形/長方形 12">
            <a:extLst>
              <a:ext uri="{FF2B5EF4-FFF2-40B4-BE49-F238E27FC236}">
                <a16:creationId xmlns:a16="http://schemas.microsoft.com/office/drawing/2014/main" id="{BECAFC62-3502-4E4B-A3C0-953E0BB64E88}"/>
              </a:ext>
            </a:extLst>
          </p:cNvPr>
          <p:cNvSpPr/>
          <p:nvPr/>
        </p:nvSpPr>
        <p:spPr>
          <a:xfrm>
            <a:off x="5964393" y="3244334"/>
            <a:ext cx="263214" cy="369332"/>
          </a:xfrm>
          <a:prstGeom prst="rect">
            <a:avLst/>
          </a:prstGeom>
        </p:spPr>
        <p:txBody>
          <a:bodyPr wrap="none">
            <a:spAutoFit/>
          </a:bodyPr>
          <a:lstStyle/>
          <a:p>
            <a:r>
              <a:rPr lang="ja-JP" altLang="en-US">
                <a:solidFill>
                  <a:srgbClr val="000000"/>
                </a:solidFill>
                <a:latin typeface="Meiryo" panose="020B0604030504040204" pitchFamily="50" charset="-128"/>
                <a:ea typeface="Meiryo" panose="020B0604030504040204" pitchFamily="50" charset="-128"/>
              </a:rPr>
              <a:t> </a:t>
            </a:r>
            <a:endParaRPr lang="ja-JP" altLang="en-US"/>
          </a:p>
        </p:txBody>
      </p:sp>
    </p:spTree>
    <p:extLst>
      <p:ext uri="{BB962C8B-B14F-4D97-AF65-F5344CB8AC3E}">
        <p14:creationId xmlns:p14="http://schemas.microsoft.com/office/powerpoint/2010/main" val="165406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10BCA073-86ED-4745-A267-8F559899C15B}"/>
              </a:ext>
            </a:extLst>
          </p:cNvPr>
          <p:cNvSpPr/>
          <p:nvPr/>
        </p:nvSpPr>
        <p:spPr>
          <a:xfrm>
            <a:off x="2654531" y="3208714"/>
            <a:ext cx="6907876" cy="2654419"/>
          </a:xfrm>
          <a:prstGeom prst="roundRect">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F05CA02-5E42-4BD3-8375-AB1FCF1DB287}"/>
              </a:ext>
            </a:extLst>
          </p:cNvPr>
          <p:cNvSpPr>
            <a:spLocks noGrp="1"/>
          </p:cNvSpPr>
          <p:nvPr>
            <p:ph type="title"/>
          </p:nvPr>
        </p:nvSpPr>
        <p:spPr>
          <a:xfrm>
            <a:off x="1534284" y="1836535"/>
            <a:ext cx="9139095" cy="960889"/>
          </a:xfrm>
        </p:spPr>
        <p:txBody>
          <a:bodyPr>
            <a:noAutofit/>
          </a:bodyPr>
          <a:lstStyle/>
          <a:p>
            <a:r>
              <a:rPr lang="ja-JP" altLang="en-US" sz="4000">
                <a:solidFill>
                  <a:schemeClr val="tx1">
                    <a:lumMod val="75000"/>
                    <a:lumOff val="25000"/>
                  </a:schemeClr>
                </a:solidFill>
                <a:latin typeface="HGPｺﾞｼｯｸE"/>
                <a:ea typeface="HGPｺﾞｼｯｸE"/>
              </a:rPr>
              <a:t>防災リーダーの役割</a:t>
            </a:r>
            <a:r>
              <a:rPr lang="en-US" altLang="ja-JP" sz="4000">
                <a:solidFill>
                  <a:schemeClr val="tx1">
                    <a:lumMod val="75000"/>
                    <a:lumOff val="25000"/>
                  </a:schemeClr>
                </a:solidFill>
                <a:latin typeface="HGPｺﾞｼｯｸE"/>
                <a:ea typeface="HGPｺﾞｼｯｸE"/>
              </a:rPr>
              <a:t>/</a:t>
            </a:r>
            <a:r>
              <a:rPr lang="ja-JP" altLang="en-US" sz="4000">
                <a:solidFill>
                  <a:schemeClr val="tx1">
                    <a:lumMod val="75000"/>
                    <a:lumOff val="25000"/>
                  </a:schemeClr>
                </a:solidFill>
                <a:latin typeface="HGPｺﾞｼｯｸE"/>
                <a:ea typeface="HGPｺﾞｼｯｸE"/>
              </a:rPr>
              <a:t>住民</a:t>
            </a:r>
            <a:br>
              <a:rPr lang="ja-JP" altLang="en-US" sz="4000">
                <a:solidFill>
                  <a:schemeClr val="tx1">
                    <a:lumMod val="75000"/>
                    <a:lumOff val="25000"/>
                  </a:schemeClr>
                </a:solidFill>
                <a:latin typeface="HGPｺﾞｼｯｸE"/>
                <a:ea typeface="HGPｺﾞｼｯｸE"/>
              </a:rPr>
            </a:br>
            <a:r>
              <a:rPr lang="en-US" altLang="ja-JP" sz="4000">
                <a:solidFill>
                  <a:schemeClr val="tx1">
                    <a:lumMod val="75000"/>
                    <a:lumOff val="25000"/>
                  </a:schemeClr>
                </a:solidFill>
                <a:latin typeface="HGPｺﾞｼｯｸE"/>
                <a:ea typeface="HGPｺﾞｼｯｸE"/>
              </a:rPr>
              <a:t>(</a:t>
            </a:r>
            <a:r>
              <a:rPr lang="ja-JP" altLang="en-US" sz="4000">
                <a:solidFill>
                  <a:schemeClr val="tx1">
                    <a:lumMod val="75000"/>
                    <a:lumOff val="25000"/>
                  </a:schemeClr>
                </a:solidFill>
                <a:latin typeface="HGPｺﾞｼｯｸE"/>
                <a:ea typeface="HGPｺﾞｼｯｸE"/>
              </a:rPr>
              <a:t>構成員</a:t>
            </a:r>
            <a:r>
              <a:rPr lang="en-US" altLang="ja-JP" sz="4000">
                <a:solidFill>
                  <a:schemeClr val="tx1">
                    <a:lumMod val="75000"/>
                    <a:lumOff val="25000"/>
                  </a:schemeClr>
                </a:solidFill>
                <a:latin typeface="HGPｺﾞｼｯｸE"/>
                <a:ea typeface="HGPｺﾞｼｯｸE"/>
              </a:rPr>
              <a:t>)</a:t>
            </a:r>
            <a:r>
              <a:rPr lang="ja-JP" altLang="en-US" sz="4000">
                <a:solidFill>
                  <a:schemeClr val="tx1">
                    <a:lumMod val="75000"/>
                    <a:lumOff val="25000"/>
                  </a:schemeClr>
                </a:solidFill>
                <a:latin typeface="HGPｺﾞｼｯｸE"/>
                <a:ea typeface="HGPｺﾞｼｯｸE"/>
              </a:rPr>
              <a:t>の自助意識を高めるには</a:t>
            </a:r>
            <a:endParaRPr lang="ja-JP" altLang="en-US" sz="4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95A81B4A-9519-4B31-95F7-349F2404619F}"/>
              </a:ext>
            </a:extLst>
          </p:cNvPr>
          <p:cNvSpPr/>
          <p:nvPr/>
        </p:nvSpPr>
        <p:spPr>
          <a:xfrm>
            <a:off x="2763057" y="4149513"/>
            <a:ext cx="6675120" cy="769441"/>
          </a:xfrm>
          <a:prstGeom prst="rect">
            <a:avLst/>
          </a:prstGeom>
        </p:spPr>
        <p:txBody>
          <a:bodyPr wrap="square" anchor="t">
            <a:spAutoFit/>
          </a:bodyPr>
          <a:lstStyle/>
          <a:p>
            <a:pPr algn="ctr"/>
            <a:r>
              <a:rPr lang="ja-JP" altLang="en-US" sz="4400">
                <a:solidFill>
                  <a:schemeClr val="tx1">
                    <a:lumMod val="75000"/>
                    <a:lumOff val="25000"/>
                  </a:schemeClr>
                </a:solidFill>
                <a:latin typeface="HGPｺﾞｼｯｸE"/>
                <a:ea typeface="HGPｺﾞｼｯｸE"/>
              </a:rPr>
              <a:t>地域防災リーダーの役割</a:t>
            </a:r>
            <a:endParaRPr lang="ja-JP" altLang="en-US" sz="4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89495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3">
            <a:extLst>
              <a:ext uri="{FF2B5EF4-FFF2-40B4-BE49-F238E27FC236}">
                <a16:creationId xmlns:a16="http://schemas.microsoft.com/office/drawing/2014/main" id="{7376D886-2E1B-4A16-8A77-B1A9C16B906E}"/>
              </a:ext>
            </a:extLst>
          </p:cNvPr>
          <p:cNvSpPr>
            <a:spLocks noGrp="1"/>
          </p:cNvSpPr>
          <p:nvPr>
            <p:ph type="sldNum" sz="quarter" idx="12"/>
          </p:nvPr>
        </p:nvSpPr>
        <p:spPr>
          <a:xfrm>
            <a:off x="9367144" y="6085552"/>
            <a:ext cx="2057400" cy="365125"/>
          </a:xfrm>
        </p:spPr>
        <p:txBody>
          <a:bodyPr/>
          <a:lstStyle/>
          <a:p>
            <a:r>
              <a:rPr kumimoji="1" lang="en-US" altLang="ja-JP" dirty="0"/>
              <a:t>17</a:t>
            </a:r>
            <a:endParaRPr kumimoji="1" lang="ja-JP" altLang="en-US" dirty="0"/>
          </a:p>
        </p:txBody>
      </p:sp>
      <p:sp>
        <p:nvSpPr>
          <p:cNvPr id="3" name="四角形: 角を丸くする 2">
            <a:extLst>
              <a:ext uri="{FF2B5EF4-FFF2-40B4-BE49-F238E27FC236}">
                <a16:creationId xmlns:a16="http://schemas.microsoft.com/office/drawing/2014/main" id="{6EBCF403-ED1B-45C4-A6CC-F0E4B4B7850F}"/>
              </a:ext>
            </a:extLst>
          </p:cNvPr>
          <p:cNvSpPr/>
          <p:nvPr/>
        </p:nvSpPr>
        <p:spPr>
          <a:xfrm>
            <a:off x="2791186" y="1612900"/>
            <a:ext cx="6773229"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皆さんの悩みや不安は</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仲間を増やすことで</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解決できることが多い</a:t>
            </a:r>
            <a:endParaRPr lang="en-US" altLang="ja-JP" sz="3600">
              <a:solidFill>
                <a:srgbClr val="404040"/>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rgbClr val="404040"/>
                </a:solidFill>
                <a:latin typeface="HGPｺﾞｼｯｸE" panose="020B0900000000000000" pitchFamily="50" charset="-128"/>
                <a:ea typeface="HGPｺﾞｼｯｸE" panose="020B0900000000000000" pitchFamily="50" charset="-128"/>
              </a:rPr>
              <a:t>のではないでしょうか？</a:t>
            </a:r>
            <a:endParaRPr lang="en-US" altLang="ja-JP" sz="36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62772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a:xfrm>
            <a:off x="8637852" y="6143990"/>
            <a:ext cx="2743200" cy="365125"/>
          </a:xfrm>
        </p:spPr>
        <p:txBody>
          <a:bodyPr/>
          <a:lstStyle/>
          <a:p>
            <a:r>
              <a:rPr kumimoji="1" lang="en-US" altLang="ja-JP" dirty="0"/>
              <a:t>18</a:t>
            </a:r>
            <a:endParaRPr kumimoji="1" lang="ja-JP" altLang="en-US" dirty="0"/>
          </a:p>
        </p:txBody>
      </p:sp>
      <p:grpSp>
        <p:nvGrpSpPr>
          <p:cNvPr id="3" name="グループ化 2">
            <a:extLst>
              <a:ext uri="{FF2B5EF4-FFF2-40B4-BE49-F238E27FC236}">
                <a16:creationId xmlns:a16="http://schemas.microsoft.com/office/drawing/2014/main" id="{81821326-65B3-4409-B262-99CE76E9D211}"/>
              </a:ext>
            </a:extLst>
          </p:cNvPr>
          <p:cNvGrpSpPr/>
          <p:nvPr/>
        </p:nvGrpSpPr>
        <p:grpSpPr>
          <a:xfrm>
            <a:off x="1979782" y="1612900"/>
            <a:ext cx="7584633" cy="4160575"/>
            <a:chOff x="432335" y="629138"/>
            <a:chExt cx="8158872" cy="4160575"/>
          </a:xfrm>
        </p:grpSpPr>
        <p:sp>
          <p:nvSpPr>
            <p:cNvPr id="2" name="直角三角形 1">
              <a:extLst>
                <a:ext uri="{FF2B5EF4-FFF2-40B4-BE49-F238E27FC236}">
                  <a16:creationId xmlns:a16="http://schemas.microsoft.com/office/drawing/2014/main" id="{02E3BFED-6107-4E75-A6C3-D06AAF8D1256}"/>
                </a:ext>
              </a:extLst>
            </p:cNvPr>
            <p:cNvSpPr/>
            <p:nvPr/>
          </p:nvSpPr>
          <p:spPr>
            <a:xfrm flipH="1" flipV="1">
              <a:off x="432335" y="629138"/>
              <a:ext cx="1745673" cy="170633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305171" y="629138"/>
              <a:ext cx="7286036" cy="4160575"/>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どんな人がいるか、</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自主防災組織として活動</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する上で仲間を増やせるか、</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lnSpc>
                  <a:spcPts val="5000"/>
                </a:lnSpc>
              </a:pPr>
              <a:r>
                <a:rPr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考えてみましょう</a:t>
              </a: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2101198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45102" y="6092030"/>
            <a:ext cx="2743200" cy="365125"/>
          </a:xfrm>
        </p:spPr>
        <p:txBody>
          <a:bodyPr/>
          <a:lstStyle/>
          <a:p>
            <a:r>
              <a:rPr kumimoji="1" lang="en-US" altLang="ja-JP" sz="1200" dirty="0">
                <a:latin typeface="+mn-lt"/>
                <a:cs typeface="Calibri" panose="020F0502020204030204" pitchFamily="34" charset="0"/>
              </a:rPr>
              <a:t>19</a:t>
            </a:r>
            <a:endParaRPr kumimoji="1" lang="ja-JP" altLang="en-US" sz="1200" dirty="0">
              <a:latin typeface="+mn-lt"/>
              <a:cs typeface="Calibri" panose="020F0502020204030204" pitchFamily="34" charset="0"/>
            </a:endParaRPr>
          </a:p>
        </p:txBody>
      </p:sp>
      <p:sp>
        <p:nvSpPr>
          <p:cNvPr id="5" name="四角形: 角を丸くする 4">
            <a:extLst>
              <a:ext uri="{FF2B5EF4-FFF2-40B4-BE49-F238E27FC236}">
                <a16:creationId xmlns:a16="http://schemas.microsoft.com/office/drawing/2014/main" id="{FDE2B7CF-2981-44D7-B894-ED1E8FBC241B}"/>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皆さんの地域にどんな人がいるか考え、</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just"/>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黄色の付せん紙に書き出してみましょう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5" name="タイトル 2">
            <a:extLst>
              <a:ext uri="{FF2B5EF4-FFF2-40B4-BE49-F238E27FC236}">
                <a16:creationId xmlns:a16="http://schemas.microsoft.com/office/drawing/2014/main" id="{1ECC25D9-9505-43E9-BBD9-6DD25EEF75A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9" name="四角形: メモ 8">
            <a:extLst>
              <a:ext uri="{FF2B5EF4-FFF2-40B4-BE49-F238E27FC236}">
                <a16:creationId xmlns:a16="http://schemas.microsoft.com/office/drawing/2014/main" id="{995202AA-CDFC-4628-97E9-CDF396104093}"/>
              </a:ext>
            </a:extLst>
          </p:cNvPr>
          <p:cNvSpPr/>
          <p:nvPr/>
        </p:nvSpPr>
        <p:spPr>
          <a:xfrm>
            <a:off x="3389925" y="3700675"/>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パソコンが得意な人</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21" name="四角形: メモ 20">
            <a:extLst>
              <a:ext uri="{FF2B5EF4-FFF2-40B4-BE49-F238E27FC236}">
                <a16:creationId xmlns:a16="http://schemas.microsoft.com/office/drawing/2014/main" id="{3E05440E-394B-42A1-942B-C2691D67C762}"/>
              </a:ext>
            </a:extLst>
          </p:cNvPr>
          <p:cNvSpPr/>
          <p:nvPr/>
        </p:nvSpPr>
        <p:spPr>
          <a:xfrm>
            <a:off x="6618244" y="3708558"/>
            <a:ext cx="2177687" cy="2177687"/>
          </a:xfrm>
          <a:prstGeom prst="foldedCorner">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料理が得意な人</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51583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99501" y="6082347"/>
            <a:ext cx="2743200" cy="365125"/>
          </a:xfrm>
        </p:spPr>
        <p:txBody>
          <a:bodyPr/>
          <a:lstStyle/>
          <a:p>
            <a:r>
              <a:rPr kumimoji="1" lang="en-US" altLang="ja-JP" sz="1200" dirty="0">
                <a:latin typeface="+mn-lt"/>
                <a:cs typeface="Calibri" panose="020F0502020204030204" pitchFamily="34" charset="0"/>
              </a:rPr>
              <a:t>20</a:t>
            </a:r>
            <a:endParaRPr kumimoji="1" lang="ja-JP" altLang="en-US" sz="1200" dirty="0">
              <a:latin typeface="+mn-lt"/>
              <a:cs typeface="Calibri" panose="020F0502020204030204" pitchFamily="34" charset="0"/>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個人検討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＜３分＞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黄色の付せん紙に書き出した地域の人が、「平常時」「災害時」にどんな防災の取組みができるか考え、青色（平常時）と赤色（災害時）の付せん紙に書き出してみましょう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2" name="四角形: メモ 21">
            <a:extLst>
              <a:ext uri="{FF2B5EF4-FFF2-40B4-BE49-F238E27FC236}">
                <a16:creationId xmlns:a16="http://schemas.microsoft.com/office/drawing/2014/main" id="{85E21DE7-2C71-4984-8C7F-259C5519E4DB}"/>
              </a:ext>
            </a:extLst>
          </p:cNvPr>
          <p:cNvSpPr/>
          <p:nvPr/>
        </p:nvSpPr>
        <p:spPr>
          <a:xfrm>
            <a:off x="3389925" y="3980075"/>
            <a:ext cx="2177687" cy="2177687"/>
          </a:xfrm>
          <a:prstGeom prst="foldedCorner">
            <a:avLst/>
          </a:prstGeom>
          <a:solidFill>
            <a:schemeClr val="accent1">
              <a:lumMod val="40000"/>
              <a:lumOff val="6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ちらしの</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作成</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8" name="四角形: メモ 7">
            <a:extLst>
              <a:ext uri="{FF2B5EF4-FFF2-40B4-BE49-F238E27FC236}">
                <a16:creationId xmlns:a16="http://schemas.microsoft.com/office/drawing/2014/main" id="{F4191695-67A1-4EC3-A306-6EE6BB5AA9E4}"/>
              </a:ext>
            </a:extLst>
          </p:cNvPr>
          <p:cNvSpPr/>
          <p:nvPr/>
        </p:nvSpPr>
        <p:spPr>
          <a:xfrm>
            <a:off x="6624390" y="3980074"/>
            <a:ext cx="2177687" cy="2177687"/>
          </a:xfrm>
          <a:prstGeom prst="foldedCorner">
            <a:avLst/>
          </a:prstGeom>
          <a:solidFill>
            <a:srgbClr val="E89CD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algn="ctr"/>
            <a:r>
              <a:rPr lang="ja-JP" altLang="en-US" sz="2800">
                <a:solidFill>
                  <a:schemeClr val="tx1">
                    <a:lumMod val="75000"/>
                    <a:lumOff val="25000"/>
                  </a:schemeClr>
                </a:solidFill>
                <a:latin typeface="HGSｺﾞｼｯｸE" panose="020B0900000000000000" pitchFamily="50" charset="-128"/>
                <a:ea typeface="HGSｺﾞｼｯｸE" panose="020B0900000000000000" pitchFamily="50" charset="-128"/>
              </a:rPr>
              <a:t>炊き出し</a:t>
            </a:r>
            <a:endParaRPr lang="en-US" altLang="ja-JP" sz="2800">
              <a:solidFill>
                <a:schemeClr val="tx1">
                  <a:lumMod val="75000"/>
                  <a:lumOff val="25000"/>
                </a:schemeClr>
              </a:solidFill>
              <a:latin typeface="HGSｺﾞｼｯｸE" panose="020B0900000000000000" pitchFamily="50" charset="-128"/>
              <a:ea typeface="HGSｺﾞｼｯｸE" panose="020B0900000000000000" pitchFamily="50" charset="-128"/>
            </a:endParaRPr>
          </a:p>
        </p:txBody>
      </p:sp>
      <p:sp>
        <p:nvSpPr>
          <p:cNvPr id="7" name="四角形: 角を丸くする 17">
            <a:extLst>
              <a:ext uri="{FF2B5EF4-FFF2-40B4-BE49-F238E27FC236}">
                <a16:creationId xmlns:a16="http://schemas.microsoft.com/office/drawing/2014/main" id="{FBCE3B7A-CC53-4BB1-AE97-8C2A44CFBF64}"/>
              </a:ext>
            </a:extLst>
          </p:cNvPr>
          <p:cNvSpPr/>
          <p:nvPr/>
        </p:nvSpPr>
        <p:spPr>
          <a:xfrm>
            <a:off x="3644714" y="3239009"/>
            <a:ext cx="5054787" cy="789613"/>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「平常時」　　　　　　　　「災害時」</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4250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763727" y="6138997"/>
            <a:ext cx="2743200" cy="365125"/>
          </a:xfrm>
        </p:spPr>
        <p:txBody>
          <a:bodyPr/>
          <a:lstStyle/>
          <a:p>
            <a:r>
              <a:rPr kumimoji="1" lang="en-US" altLang="ja-JP" sz="1200" dirty="0">
                <a:latin typeface="+mn-lt"/>
                <a:cs typeface="Calibri" panose="020F0502020204030204" pitchFamily="34" charset="0"/>
              </a:rPr>
              <a:t>21</a:t>
            </a:r>
            <a:r>
              <a:rPr kumimoji="1" lang="en-US" altLang="ja-JP" sz="1200" dirty="0">
                <a:latin typeface="+mn-lt"/>
              </a:rPr>
              <a:t> </a:t>
            </a:r>
            <a:endParaRPr kumimoji="1" lang="ja-JP" altLang="en-US" sz="1200" dirty="0">
              <a:latin typeface="+mn-lt"/>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7" name="四角形: 角を丸くする 6">
            <a:extLst>
              <a:ext uri="{FF2B5EF4-FFF2-40B4-BE49-F238E27FC236}">
                <a16:creationId xmlns:a16="http://schemas.microsoft.com/office/drawing/2014/main" id="{B965FE5E-2447-4A98-98F4-B6FE6FBAEF4B}"/>
              </a:ext>
            </a:extLst>
          </p:cNvPr>
          <p:cNvSpPr/>
          <p:nvPr/>
        </p:nvSpPr>
        <p:spPr>
          <a:xfrm>
            <a:off x="2285813" y="1167919"/>
            <a:ext cx="7953209" cy="15809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グループ内検討準備</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lgn="just">
              <a:spcAft>
                <a:spcPts val="600"/>
              </a:spcAf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模造紙に、マジックで「地域にいる人」「平常時」「災害時」と下の例のように書きます</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 name="四角形: 角を丸くする 7">
            <a:extLst>
              <a:ext uri="{FF2B5EF4-FFF2-40B4-BE49-F238E27FC236}">
                <a16:creationId xmlns:a16="http://schemas.microsoft.com/office/drawing/2014/main" id="{06FF8A31-73EB-454C-9907-795EBD4B2C2E}"/>
              </a:ext>
            </a:extLst>
          </p:cNvPr>
          <p:cNvSpPr/>
          <p:nvPr/>
        </p:nvSpPr>
        <p:spPr>
          <a:xfrm>
            <a:off x="4869684" y="2793801"/>
            <a:ext cx="2672069" cy="55405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模造紙（横）記入例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9" name="図 8" descr="白いバックグラウンドのスクリーンショット&#10;&#10;自動的に生成された説明">
            <a:extLst>
              <a:ext uri="{FF2B5EF4-FFF2-40B4-BE49-F238E27FC236}">
                <a16:creationId xmlns:a16="http://schemas.microsoft.com/office/drawing/2014/main" id="{5D6242AC-4F27-4680-A3D8-932C1681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508" y="3392745"/>
            <a:ext cx="5584420" cy="3243353"/>
          </a:xfrm>
          <a:prstGeom prst="rect">
            <a:avLst/>
          </a:prstGeom>
        </p:spPr>
      </p:pic>
    </p:spTree>
    <p:extLst>
      <p:ext uri="{BB962C8B-B14F-4D97-AF65-F5344CB8AC3E}">
        <p14:creationId xmlns:p14="http://schemas.microsoft.com/office/powerpoint/2010/main" val="1879864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79951" y="6076796"/>
            <a:ext cx="2743200" cy="365125"/>
          </a:xfrm>
        </p:spPr>
        <p:txBody>
          <a:bodyPr/>
          <a:lstStyle/>
          <a:p>
            <a:r>
              <a:rPr kumimoji="1" lang="en-US" altLang="ja-JP" sz="1200" dirty="0">
                <a:latin typeface="+mn-lt"/>
                <a:cs typeface="Calibri" panose="020F0502020204030204" pitchFamily="34" charset="0"/>
              </a:rPr>
              <a:t>22</a:t>
            </a:r>
            <a:endParaRPr kumimoji="1" lang="ja-JP" altLang="en-US" sz="1200" dirty="0">
              <a:latin typeface="+mn-lt"/>
              <a:cs typeface="Calibri" panose="020F0502020204030204" pitchFamily="34" charset="0"/>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2285813" y="924076"/>
            <a:ext cx="7765738" cy="250492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＜１０分＞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グループ内の１人が、黄色の付せん紙に書き出した「地域にいる人」を読み上げ模造紙に貼ります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続いて、「地域にいる人」が活動できる防災に関する取組み（青色と赤色の付せん紙）を読み上げ、平常時と災害時にわけて貼ります。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FontTx/>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他の人は、同じ内容の付せん紙があったら近くに貼ります</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spcAft>
                <a:spcPts val="600"/>
              </a:spcAft>
              <a:buAutoNum type="arabicPeriod"/>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貼り終わったら、次の人の番です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(1</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3</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を繰り返す</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pic>
        <p:nvPicPr>
          <p:cNvPr id="7" name="図 6" descr="備え, 時計, 吊るす, ブラック が含まれている画像&#10;&#10;自動的に生成された説明">
            <a:extLst>
              <a:ext uri="{FF2B5EF4-FFF2-40B4-BE49-F238E27FC236}">
                <a16:creationId xmlns:a16="http://schemas.microsoft.com/office/drawing/2014/main" id="{E4E08D46-09E9-45A5-BF84-D16839D54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752" y="3503502"/>
            <a:ext cx="5584420" cy="3145809"/>
          </a:xfrm>
          <a:prstGeom prst="rect">
            <a:avLst/>
          </a:prstGeom>
        </p:spPr>
      </p:pic>
    </p:spTree>
    <p:extLst>
      <p:ext uri="{BB962C8B-B14F-4D97-AF65-F5344CB8AC3E}">
        <p14:creationId xmlns:p14="http://schemas.microsoft.com/office/powerpoint/2010/main" val="419872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FEB3E1-CEFD-4C0C-88C0-6177BEFCD869}"/>
              </a:ext>
            </a:extLst>
          </p:cNvPr>
          <p:cNvSpPr>
            <a:spLocks noGrp="1"/>
          </p:cNvSpPr>
          <p:nvPr>
            <p:ph type="sldNum" sz="quarter" idx="12"/>
          </p:nvPr>
        </p:nvSpPr>
        <p:spPr>
          <a:xfrm>
            <a:off x="8697741" y="6079897"/>
            <a:ext cx="2743200" cy="365125"/>
          </a:xfrm>
        </p:spPr>
        <p:txBody>
          <a:bodyPr/>
          <a:lstStyle/>
          <a:p>
            <a:r>
              <a:rPr kumimoji="1" lang="en-US" altLang="ja-JP" sz="1200" dirty="0">
                <a:latin typeface="+mn-lt"/>
                <a:cs typeface="Calibri" panose="020F0502020204030204" pitchFamily="34" charset="0"/>
              </a:rPr>
              <a:t>23</a:t>
            </a:r>
            <a:endParaRPr kumimoji="1" lang="ja-JP" altLang="en-US" sz="1200" dirty="0">
              <a:latin typeface="+mn-lt"/>
              <a:cs typeface="Calibri" panose="020F0502020204030204" pitchFamily="34" charset="0"/>
            </a:endParaRPr>
          </a:p>
        </p:txBody>
      </p:sp>
      <p:sp>
        <p:nvSpPr>
          <p:cNvPr id="20" name="タイトル 2">
            <a:extLst>
              <a:ext uri="{FF2B5EF4-FFF2-40B4-BE49-F238E27FC236}">
                <a16:creationId xmlns:a16="http://schemas.microsoft.com/office/drawing/2014/main" id="{25FC1A8B-0FC9-4FE6-9005-78C9A9CD9A0B}"/>
              </a:ext>
            </a:extLst>
          </p:cNvPr>
          <p:cNvSpPr txBox="1">
            <a:spLocks/>
          </p:cNvSpPr>
          <p:nvPr/>
        </p:nvSpPr>
        <p:spPr>
          <a:xfrm>
            <a:off x="1660524" y="172633"/>
            <a:ext cx="8778876" cy="6500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a:solidFill>
                  <a:schemeClr val="tx1">
                    <a:lumMod val="75000"/>
                    <a:lumOff val="25000"/>
                  </a:schemeClr>
                </a:solidFill>
                <a:effectLst>
                  <a:outerShdw blurRad="38100" dist="38100" dir="2700000" algn="tl">
                    <a:srgbClr val="000000">
                      <a:alpha val="43137"/>
                    </a:srgbClr>
                  </a:outerShdw>
                </a:effectLst>
                <a:latin typeface="HGSｺﾞｼｯｸE" panose="020B0900000000000000" pitchFamily="50" charset="-128"/>
                <a:ea typeface="HGSｺﾞｼｯｸE" panose="020B0900000000000000" pitchFamily="50" charset="-128"/>
              </a:rPr>
              <a:t>仲間を増やす</a:t>
            </a:r>
          </a:p>
        </p:txBody>
      </p:sp>
      <p:sp>
        <p:nvSpPr>
          <p:cNvPr id="18" name="四角形: 角を丸くする 17">
            <a:extLst>
              <a:ext uri="{FF2B5EF4-FFF2-40B4-BE49-F238E27FC236}">
                <a16:creationId xmlns:a16="http://schemas.microsoft.com/office/drawing/2014/main" id="{FBCE3B7A-CC53-4BB1-AE97-8C2A44CFBF64}"/>
              </a:ext>
            </a:extLst>
          </p:cNvPr>
          <p:cNvSpPr/>
          <p:nvPr/>
        </p:nvSpPr>
        <p:spPr>
          <a:xfrm>
            <a:off x="2285813" y="924077"/>
            <a:ext cx="7620374" cy="221357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36000" bIns="72000" rtlCol="0" anchor="ctr"/>
          <a:lstStyle/>
          <a:p>
            <a:pPr algn="just">
              <a:spcAft>
                <a:spcPts val="600"/>
              </a:spcAft>
            </a:pP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グループ内検討</a:t>
            </a:r>
            <a:r>
              <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　＜５分＞</a:t>
            </a: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457200" indent="-457200" algn="just">
              <a:buFont typeface="Arial" panose="020B0604020202020204" pitchFamily="34" charset="0"/>
              <a:buChar char="•"/>
            </a:pPr>
            <a:r>
              <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黄色の付せん紙に書き出した「地域にいる人」が、防災の取組みに参加するためには、何をしたらよいか話し合ってみましょう</a:t>
            </a:r>
          </a:p>
        </p:txBody>
      </p:sp>
      <p:pic>
        <p:nvPicPr>
          <p:cNvPr id="7" name="図 6" descr="備え, 時計, 吊るす, ブラック が含まれている画像&#10;&#10;自動的に生成された説明">
            <a:extLst>
              <a:ext uri="{FF2B5EF4-FFF2-40B4-BE49-F238E27FC236}">
                <a16:creationId xmlns:a16="http://schemas.microsoft.com/office/drawing/2014/main" id="{07D77322-1725-4D94-9C6C-FF1B87318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7752" y="3429001"/>
            <a:ext cx="5584420" cy="3145809"/>
          </a:xfrm>
          <a:prstGeom prst="rect">
            <a:avLst/>
          </a:prstGeom>
        </p:spPr>
      </p:pic>
    </p:spTree>
    <p:extLst>
      <p:ext uri="{BB962C8B-B14F-4D97-AF65-F5344CB8AC3E}">
        <p14:creationId xmlns:p14="http://schemas.microsoft.com/office/powerpoint/2010/main" val="3238847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343"/>
            <a:ext cx="12192000" cy="650117"/>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地域の資源</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人</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を活かす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735291" y="6331813"/>
            <a:ext cx="2743200" cy="365125"/>
          </a:xfrm>
        </p:spPr>
        <p:txBody>
          <a:bodyPr/>
          <a:lstStyle/>
          <a:p>
            <a:r>
              <a:rPr kumimoji="1" lang="en-US" altLang="ja-JP" dirty="0"/>
              <a:t>24</a:t>
            </a:r>
            <a:endParaRPr kumimoji="1" lang="ja-JP" altLang="en-US" dirty="0"/>
          </a:p>
        </p:txBody>
      </p:sp>
      <p:sp>
        <p:nvSpPr>
          <p:cNvPr id="24" name="四角形: 角を丸くする 23">
            <a:extLst>
              <a:ext uri="{FF2B5EF4-FFF2-40B4-BE49-F238E27FC236}">
                <a16:creationId xmlns:a16="http://schemas.microsoft.com/office/drawing/2014/main" id="{C5D49EA2-351A-4230-B4D9-0F16AEFB694D}"/>
              </a:ext>
            </a:extLst>
          </p:cNvPr>
          <p:cNvSpPr/>
          <p:nvPr/>
        </p:nvSpPr>
        <p:spPr>
          <a:xfrm>
            <a:off x="1883597" y="2042291"/>
            <a:ext cx="2102336" cy="610838"/>
          </a:xfrm>
          <a:prstGeom prst="roundRect">
            <a:avLst>
              <a:gd name="adj" fmla="val 0"/>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
        <p:nvSpPr>
          <p:cNvPr id="25" name="四角形: 角を丸くする 24">
            <a:extLst>
              <a:ext uri="{FF2B5EF4-FFF2-40B4-BE49-F238E27FC236}">
                <a16:creationId xmlns:a16="http://schemas.microsoft.com/office/drawing/2014/main" id="{16AA2F25-DA3B-4DD7-BB61-E9F5104C9097}"/>
              </a:ext>
            </a:extLst>
          </p:cNvPr>
          <p:cNvSpPr/>
          <p:nvPr/>
        </p:nvSpPr>
        <p:spPr>
          <a:xfrm>
            <a:off x="5572375" y="2042292"/>
            <a:ext cx="2070880" cy="571207"/>
          </a:xfrm>
          <a:prstGeom prst="roundRect">
            <a:avLst>
              <a:gd name="adj" fmla="val 0"/>
            </a:avLst>
          </a:prstGeom>
          <a:solidFill>
            <a:schemeClr val="accent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rgbClr val="404040"/>
                </a:solidFill>
                <a:latin typeface="HGPｺﾞｼｯｸE" panose="020B0900000000000000" pitchFamily="50" charset="-128"/>
                <a:ea typeface="HGPｺﾞｼｯｸE" panose="020B0900000000000000" pitchFamily="50" charset="-128"/>
              </a:rPr>
              <a:t>平時</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6" name="四角形: 角を丸くする 25">
            <a:extLst>
              <a:ext uri="{FF2B5EF4-FFF2-40B4-BE49-F238E27FC236}">
                <a16:creationId xmlns:a16="http://schemas.microsoft.com/office/drawing/2014/main" id="{66BB464F-9A69-490B-A19F-0AB76C5268C7}"/>
              </a:ext>
            </a:extLst>
          </p:cNvPr>
          <p:cNvSpPr/>
          <p:nvPr/>
        </p:nvSpPr>
        <p:spPr>
          <a:xfrm>
            <a:off x="7898337" y="2042292"/>
            <a:ext cx="2070880" cy="571207"/>
          </a:xfrm>
          <a:prstGeom prst="roundRect">
            <a:avLst>
              <a:gd name="adj" fmla="val 0"/>
            </a:avLst>
          </a:prstGeom>
          <a:solidFill>
            <a:srgbClr val="E89CD8"/>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rgbClr val="404040"/>
                </a:solidFill>
                <a:latin typeface="HGPｺﾞｼｯｸE" panose="020B0900000000000000" pitchFamily="50" charset="-128"/>
                <a:ea typeface="HGPｺﾞｼｯｸE" panose="020B0900000000000000" pitchFamily="50" charset="-128"/>
              </a:rPr>
              <a:t>災害時</a:t>
            </a:r>
            <a:endParaRPr lang="en-US" altLang="ja-JP" sz="2800">
              <a:solidFill>
                <a:srgbClr val="404040"/>
              </a:solidFill>
              <a:latin typeface="HGPｺﾞｼｯｸE" panose="020B0900000000000000" pitchFamily="50" charset="-128"/>
              <a:ea typeface="HGPｺﾞｼｯｸE" panose="020B0900000000000000" pitchFamily="50" charset="-128"/>
            </a:endParaRPr>
          </a:p>
        </p:txBody>
      </p:sp>
      <p:sp>
        <p:nvSpPr>
          <p:cNvPr id="29" name="四角形: 角を丸くする 28">
            <a:extLst>
              <a:ext uri="{FF2B5EF4-FFF2-40B4-BE49-F238E27FC236}">
                <a16:creationId xmlns:a16="http://schemas.microsoft.com/office/drawing/2014/main" id="{D88B9E06-0ECB-4FC9-8B5F-208E10D06074}"/>
              </a:ext>
            </a:extLst>
          </p:cNvPr>
          <p:cNvSpPr/>
          <p:nvPr/>
        </p:nvSpPr>
        <p:spPr>
          <a:xfrm>
            <a:off x="1916763"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CE0CAC5D-49FC-46CD-AF6B-B51823CCA41E}"/>
              </a:ext>
            </a:extLst>
          </p:cNvPr>
          <p:cNvSpPr txBox="1"/>
          <p:nvPr/>
        </p:nvSpPr>
        <p:spPr>
          <a:xfrm>
            <a:off x="1989863" y="4769645"/>
            <a:ext cx="19246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医師</a:t>
            </a:r>
          </a:p>
        </p:txBody>
      </p:sp>
      <p:sp>
        <p:nvSpPr>
          <p:cNvPr id="32" name="四角形: 角を丸くする 31">
            <a:extLst>
              <a:ext uri="{FF2B5EF4-FFF2-40B4-BE49-F238E27FC236}">
                <a16:creationId xmlns:a16="http://schemas.microsoft.com/office/drawing/2014/main" id="{44675C59-D0EA-4F62-8644-4F5BD4D12CB0}"/>
              </a:ext>
            </a:extLst>
          </p:cNvPr>
          <p:cNvSpPr/>
          <p:nvPr/>
        </p:nvSpPr>
        <p:spPr>
          <a:xfrm>
            <a:off x="1916763"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99F6C692-9ACD-428B-A9D1-F50DF197C179}"/>
              </a:ext>
            </a:extLst>
          </p:cNvPr>
          <p:cNvSpPr txBox="1"/>
          <p:nvPr/>
        </p:nvSpPr>
        <p:spPr>
          <a:xfrm>
            <a:off x="1916763"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消防士ＯＢ</a:t>
            </a:r>
          </a:p>
        </p:txBody>
      </p:sp>
      <p:sp>
        <p:nvSpPr>
          <p:cNvPr id="35" name="四角形: 角を丸くする 34">
            <a:extLst>
              <a:ext uri="{FF2B5EF4-FFF2-40B4-BE49-F238E27FC236}">
                <a16:creationId xmlns:a16="http://schemas.microsoft.com/office/drawing/2014/main" id="{EE56F16D-38C3-4DE2-A614-38CA3D520F41}"/>
              </a:ext>
            </a:extLst>
          </p:cNvPr>
          <p:cNvSpPr/>
          <p:nvPr/>
        </p:nvSpPr>
        <p:spPr>
          <a:xfrm>
            <a:off x="1916763"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6" name="テキスト ボックス 35">
            <a:extLst>
              <a:ext uri="{FF2B5EF4-FFF2-40B4-BE49-F238E27FC236}">
                <a16:creationId xmlns:a16="http://schemas.microsoft.com/office/drawing/2014/main" id="{1E898720-FA0E-446F-BE48-EFABC6E79501}"/>
              </a:ext>
            </a:extLst>
          </p:cNvPr>
          <p:cNvSpPr txBox="1"/>
          <p:nvPr/>
        </p:nvSpPr>
        <p:spPr>
          <a:xfrm>
            <a:off x="1916763"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パソコンが得意</a:t>
            </a:r>
          </a:p>
        </p:txBody>
      </p:sp>
      <p:sp>
        <p:nvSpPr>
          <p:cNvPr id="38" name="四角形: 角を丸くする 37">
            <a:extLst>
              <a:ext uri="{FF2B5EF4-FFF2-40B4-BE49-F238E27FC236}">
                <a16:creationId xmlns:a16="http://schemas.microsoft.com/office/drawing/2014/main" id="{30367319-D0C8-4056-A45B-6962CB04FA17}"/>
              </a:ext>
            </a:extLst>
          </p:cNvPr>
          <p:cNvSpPr/>
          <p:nvPr/>
        </p:nvSpPr>
        <p:spPr>
          <a:xfrm>
            <a:off x="1916763"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9" name="テキスト ボックス 38">
            <a:extLst>
              <a:ext uri="{FF2B5EF4-FFF2-40B4-BE49-F238E27FC236}">
                <a16:creationId xmlns:a16="http://schemas.microsoft.com/office/drawing/2014/main" id="{0756A3DC-01B3-4161-B83B-107FEC9084DF}"/>
              </a:ext>
            </a:extLst>
          </p:cNvPr>
          <p:cNvSpPr txBox="1"/>
          <p:nvPr/>
        </p:nvSpPr>
        <p:spPr>
          <a:xfrm>
            <a:off x="1916763"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料理が得意</a:t>
            </a:r>
          </a:p>
        </p:txBody>
      </p:sp>
      <p:sp>
        <p:nvSpPr>
          <p:cNvPr id="41" name="四角形: 角を丸くする 40">
            <a:extLst>
              <a:ext uri="{FF2B5EF4-FFF2-40B4-BE49-F238E27FC236}">
                <a16:creationId xmlns:a16="http://schemas.microsoft.com/office/drawing/2014/main" id="{4A86B251-62C3-4F0E-A4FA-71F10E43C5EB}"/>
              </a:ext>
            </a:extLst>
          </p:cNvPr>
          <p:cNvSpPr/>
          <p:nvPr/>
        </p:nvSpPr>
        <p:spPr>
          <a:xfrm>
            <a:off x="5572375"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2" name="テキスト ボックス 41">
            <a:extLst>
              <a:ext uri="{FF2B5EF4-FFF2-40B4-BE49-F238E27FC236}">
                <a16:creationId xmlns:a16="http://schemas.microsoft.com/office/drawing/2014/main" id="{5EE22077-C82F-4FCA-ABE2-7035AB8CB239}"/>
              </a:ext>
            </a:extLst>
          </p:cNvPr>
          <p:cNvSpPr txBox="1"/>
          <p:nvPr/>
        </p:nvSpPr>
        <p:spPr>
          <a:xfrm>
            <a:off x="5488769" y="4769645"/>
            <a:ext cx="2238093"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応急手当のやり方</a:t>
            </a:r>
          </a:p>
        </p:txBody>
      </p:sp>
      <p:sp>
        <p:nvSpPr>
          <p:cNvPr id="44" name="四角形: 角を丸くする 43">
            <a:extLst>
              <a:ext uri="{FF2B5EF4-FFF2-40B4-BE49-F238E27FC236}">
                <a16:creationId xmlns:a16="http://schemas.microsoft.com/office/drawing/2014/main" id="{40263EE0-AD76-436E-B836-70AAE028CCAA}"/>
              </a:ext>
            </a:extLst>
          </p:cNvPr>
          <p:cNvSpPr/>
          <p:nvPr/>
        </p:nvSpPr>
        <p:spPr>
          <a:xfrm>
            <a:off x="5572375"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5" name="テキスト ボックス 44">
            <a:extLst>
              <a:ext uri="{FF2B5EF4-FFF2-40B4-BE49-F238E27FC236}">
                <a16:creationId xmlns:a16="http://schemas.microsoft.com/office/drawing/2014/main" id="{7FF4FB06-0C16-43D9-B72E-5F1ED03E5805}"/>
              </a:ext>
            </a:extLst>
          </p:cNvPr>
          <p:cNvSpPr txBox="1"/>
          <p:nvPr/>
        </p:nvSpPr>
        <p:spPr>
          <a:xfrm>
            <a:off x="5572375"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救命講習</a:t>
            </a:r>
          </a:p>
        </p:txBody>
      </p:sp>
      <p:sp>
        <p:nvSpPr>
          <p:cNvPr id="47" name="四角形: 角を丸くする 46">
            <a:extLst>
              <a:ext uri="{FF2B5EF4-FFF2-40B4-BE49-F238E27FC236}">
                <a16:creationId xmlns:a16="http://schemas.microsoft.com/office/drawing/2014/main" id="{4D652FE9-0FC7-489A-86E7-394856644B5D}"/>
              </a:ext>
            </a:extLst>
          </p:cNvPr>
          <p:cNvSpPr/>
          <p:nvPr/>
        </p:nvSpPr>
        <p:spPr>
          <a:xfrm>
            <a:off x="5572375"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8" name="テキスト ボックス 47">
            <a:extLst>
              <a:ext uri="{FF2B5EF4-FFF2-40B4-BE49-F238E27FC236}">
                <a16:creationId xmlns:a16="http://schemas.microsoft.com/office/drawing/2014/main" id="{67215670-10F2-4EE7-9BDD-4336C7A776A6}"/>
              </a:ext>
            </a:extLst>
          </p:cNvPr>
          <p:cNvSpPr txBox="1"/>
          <p:nvPr/>
        </p:nvSpPr>
        <p:spPr>
          <a:xfrm>
            <a:off x="5572375"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チラシづくり</a:t>
            </a:r>
          </a:p>
        </p:txBody>
      </p:sp>
      <p:sp>
        <p:nvSpPr>
          <p:cNvPr id="50" name="四角形: 角を丸くする 49">
            <a:extLst>
              <a:ext uri="{FF2B5EF4-FFF2-40B4-BE49-F238E27FC236}">
                <a16:creationId xmlns:a16="http://schemas.microsoft.com/office/drawing/2014/main" id="{BE925F5E-6627-4A47-AF4F-BCE8689CDCB0}"/>
              </a:ext>
            </a:extLst>
          </p:cNvPr>
          <p:cNvSpPr/>
          <p:nvPr/>
        </p:nvSpPr>
        <p:spPr>
          <a:xfrm>
            <a:off x="5572375"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1" name="テキスト ボックス 50">
            <a:extLst>
              <a:ext uri="{FF2B5EF4-FFF2-40B4-BE49-F238E27FC236}">
                <a16:creationId xmlns:a16="http://schemas.microsoft.com/office/drawing/2014/main" id="{2C145030-3FF5-416C-949C-C86D214A49CF}"/>
              </a:ext>
            </a:extLst>
          </p:cNvPr>
          <p:cNvSpPr txBox="1"/>
          <p:nvPr/>
        </p:nvSpPr>
        <p:spPr>
          <a:xfrm>
            <a:off x="5572375"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炊出し訓練</a:t>
            </a:r>
          </a:p>
        </p:txBody>
      </p:sp>
      <p:sp>
        <p:nvSpPr>
          <p:cNvPr id="52" name="四角形: 角を丸くする 51">
            <a:extLst>
              <a:ext uri="{FF2B5EF4-FFF2-40B4-BE49-F238E27FC236}">
                <a16:creationId xmlns:a16="http://schemas.microsoft.com/office/drawing/2014/main" id="{88F0AD14-E9BB-4952-8CC3-F4A3E38A9C15}"/>
              </a:ext>
            </a:extLst>
          </p:cNvPr>
          <p:cNvSpPr/>
          <p:nvPr/>
        </p:nvSpPr>
        <p:spPr>
          <a:xfrm>
            <a:off x="7898337" y="4719438"/>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3" name="テキスト ボックス 52">
            <a:extLst>
              <a:ext uri="{FF2B5EF4-FFF2-40B4-BE49-F238E27FC236}">
                <a16:creationId xmlns:a16="http://schemas.microsoft.com/office/drawing/2014/main" id="{6466F31C-9ABF-49D6-9DB8-A8CD48F74D2A}"/>
              </a:ext>
            </a:extLst>
          </p:cNvPr>
          <p:cNvSpPr txBox="1"/>
          <p:nvPr/>
        </p:nvSpPr>
        <p:spPr>
          <a:xfrm>
            <a:off x="7971437" y="4769645"/>
            <a:ext cx="19246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応急処置</a:t>
            </a:r>
          </a:p>
        </p:txBody>
      </p:sp>
      <p:sp>
        <p:nvSpPr>
          <p:cNvPr id="55" name="四角形: 角を丸くする 54">
            <a:extLst>
              <a:ext uri="{FF2B5EF4-FFF2-40B4-BE49-F238E27FC236}">
                <a16:creationId xmlns:a16="http://schemas.microsoft.com/office/drawing/2014/main" id="{90DC695B-1C9B-4201-868D-8B71866DB562}"/>
              </a:ext>
            </a:extLst>
          </p:cNvPr>
          <p:cNvSpPr/>
          <p:nvPr/>
        </p:nvSpPr>
        <p:spPr>
          <a:xfrm>
            <a:off x="7898337" y="5393401"/>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6EC9C1C4-B4D8-4767-AC8E-CC3C1AD2F39D}"/>
              </a:ext>
            </a:extLst>
          </p:cNvPr>
          <p:cNvSpPr txBox="1"/>
          <p:nvPr/>
        </p:nvSpPr>
        <p:spPr>
          <a:xfrm>
            <a:off x="7898337" y="5443608"/>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救急救命活動</a:t>
            </a:r>
          </a:p>
        </p:txBody>
      </p:sp>
      <p:sp>
        <p:nvSpPr>
          <p:cNvPr id="59" name="四角形: 角を丸くする 58">
            <a:extLst>
              <a:ext uri="{FF2B5EF4-FFF2-40B4-BE49-F238E27FC236}">
                <a16:creationId xmlns:a16="http://schemas.microsoft.com/office/drawing/2014/main" id="{1CF3DB8E-8991-42B8-9945-6405C4BFF4D5}"/>
              </a:ext>
            </a:extLst>
          </p:cNvPr>
          <p:cNvSpPr/>
          <p:nvPr/>
        </p:nvSpPr>
        <p:spPr>
          <a:xfrm>
            <a:off x="7898337" y="2703339"/>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1" name="テキスト ボックス 60">
            <a:extLst>
              <a:ext uri="{FF2B5EF4-FFF2-40B4-BE49-F238E27FC236}">
                <a16:creationId xmlns:a16="http://schemas.microsoft.com/office/drawing/2014/main" id="{4DC92031-CB8C-4FD5-8BBA-806FB1899FE0}"/>
              </a:ext>
            </a:extLst>
          </p:cNvPr>
          <p:cNvSpPr txBox="1"/>
          <p:nvPr/>
        </p:nvSpPr>
        <p:spPr>
          <a:xfrm>
            <a:off x="7898337" y="2753546"/>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情報の整理</a:t>
            </a:r>
          </a:p>
        </p:txBody>
      </p:sp>
      <p:sp>
        <p:nvSpPr>
          <p:cNvPr id="62" name="四角形: 角を丸くする 61">
            <a:extLst>
              <a:ext uri="{FF2B5EF4-FFF2-40B4-BE49-F238E27FC236}">
                <a16:creationId xmlns:a16="http://schemas.microsoft.com/office/drawing/2014/main" id="{8280F917-9433-4D66-89BB-8DC70E4E15A5}"/>
              </a:ext>
            </a:extLst>
          </p:cNvPr>
          <p:cNvSpPr/>
          <p:nvPr/>
        </p:nvSpPr>
        <p:spPr>
          <a:xfrm>
            <a:off x="7898337" y="3377302"/>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3" name="テキスト ボックス 62">
            <a:extLst>
              <a:ext uri="{FF2B5EF4-FFF2-40B4-BE49-F238E27FC236}">
                <a16:creationId xmlns:a16="http://schemas.microsoft.com/office/drawing/2014/main" id="{2BD6B877-58F5-4511-9B5D-070C5D7D6242}"/>
              </a:ext>
            </a:extLst>
          </p:cNvPr>
          <p:cNvSpPr txBox="1"/>
          <p:nvPr/>
        </p:nvSpPr>
        <p:spPr>
          <a:xfrm>
            <a:off x="7898337" y="3427509"/>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炊き出し</a:t>
            </a:r>
          </a:p>
        </p:txBody>
      </p:sp>
      <p:cxnSp>
        <p:nvCxnSpPr>
          <p:cNvPr id="65" name="直線矢印コネクタ 64">
            <a:extLst>
              <a:ext uri="{FF2B5EF4-FFF2-40B4-BE49-F238E27FC236}">
                <a16:creationId xmlns:a16="http://schemas.microsoft.com/office/drawing/2014/main" id="{3BD1A386-E65F-4DE4-8509-F8828B2D40EA}"/>
              </a:ext>
            </a:extLst>
          </p:cNvPr>
          <p:cNvCxnSpPr>
            <a:cxnSpLocks/>
          </p:cNvCxnSpPr>
          <p:nvPr/>
        </p:nvCxnSpPr>
        <p:spPr>
          <a:xfrm>
            <a:off x="4521606" y="4983806"/>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線矢印コネクタ 66">
            <a:extLst>
              <a:ext uri="{FF2B5EF4-FFF2-40B4-BE49-F238E27FC236}">
                <a16:creationId xmlns:a16="http://schemas.microsoft.com/office/drawing/2014/main" id="{31922935-E3D8-4D62-B368-FCBF8E98E624}"/>
              </a:ext>
            </a:extLst>
          </p:cNvPr>
          <p:cNvCxnSpPr>
            <a:cxnSpLocks/>
          </p:cNvCxnSpPr>
          <p:nvPr/>
        </p:nvCxnSpPr>
        <p:spPr>
          <a:xfrm>
            <a:off x="4521606" y="5643663"/>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A9FD2AE-E960-485C-828F-4513CE35F670}"/>
              </a:ext>
            </a:extLst>
          </p:cNvPr>
          <p:cNvCxnSpPr>
            <a:cxnSpLocks/>
          </p:cNvCxnSpPr>
          <p:nvPr/>
        </p:nvCxnSpPr>
        <p:spPr>
          <a:xfrm>
            <a:off x="4521606" y="2953601"/>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F8FA20DD-2576-4019-82BB-A7922B2F0A23}"/>
              </a:ext>
            </a:extLst>
          </p:cNvPr>
          <p:cNvCxnSpPr>
            <a:cxnSpLocks/>
          </p:cNvCxnSpPr>
          <p:nvPr/>
        </p:nvCxnSpPr>
        <p:spPr>
          <a:xfrm>
            <a:off x="4521606" y="3627564"/>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37" name="コンテンツ プレースホルダー 2">
            <a:extLst>
              <a:ext uri="{FF2B5EF4-FFF2-40B4-BE49-F238E27FC236}">
                <a16:creationId xmlns:a16="http://schemas.microsoft.com/office/drawing/2014/main" id="{221F22E9-70DF-4BC1-B48B-07F669878997}"/>
              </a:ext>
            </a:extLst>
          </p:cNvPr>
          <p:cNvSpPr>
            <a:spLocks noGrp="1"/>
          </p:cNvSpPr>
          <p:nvPr>
            <p:ph idx="1"/>
          </p:nvPr>
        </p:nvSpPr>
        <p:spPr>
          <a:xfrm>
            <a:off x="1786800" y="750877"/>
            <a:ext cx="8618400" cy="1088558"/>
          </a:xfrm>
          <a:solidFill>
            <a:schemeClr val="bg1"/>
          </a:solidFill>
          <a:ln w="28575">
            <a:solidFill>
              <a:srgbClr val="35A16B"/>
            </a:solidFill>
          </a:ln>
        </p:spPr>
        <p:txBody>
          <a:bodyPr vert="horz" lIns="144000" tIns="0" rIns="72000" bIns="45720" rtlCol="0" anchor="ctr">
            <a:normAutofit/>
          </a:bodyPr>
          <a:lstStyle/>
          <a:p>
            <a:pPr marL="174625" indent="0">
              <a:lnSpc>
                <a:spcPct val="100000"/>
              </a:lnSpc>
              <a:spcBef>
                <a:spcPts val="0"/>
              </a:spcBef>
              <a:buNone/>
            </a:pPr>
            <a:r>
              <a:rPr lang="ja-JP" altLang="en-US" dirty="0">
                <a:solidFill>
                  <a:schemeClr val="tx1">
                    <a:lumMod val="75000"/>
                    <a:lumOff val="25000"/>
                  </a:schemeClr>
                </a:solidFill>
              </a:rPr>
              <a:t>地域の資源（人）を活かし、平時から防災の取組みに参加してもらえるように、声をかけてみましょう</a:t>
            </a:r>
          </a:p>
        </p:txBody>
      </p:sp>
      <p:sp>
        <p:nvSpPr>
          <p:cNvPr id="40" name="四角形: 角を丸くする 39">
            <a:extLst>
              <a:ext uri="{FF2B5EF4-FFF2-40B4-BE49-F238E27FC236}">
                <a16:creationId xmlns:a16="http://schemas.microsoft.com/office/drawing/2014/main" id="{6925250D-A8B2-4705-A76C-DAF541A20FAC}"/>
              </a:ext>
            </a:extLst>
          </p:cNvPr>
          <p:cNvSpPr/>
          <p:nvPr/>
        </p:nvSpPr>
        <p:spPr>
          <a:xfrm>
            <a:off x="1915053"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3" name="テキスト ボックス 42">
            <a:extLst>
              <a:ext uri="{FF2B5EF4-FFF2-40B4-BE49-F238E27FC236}">
                <a16:creationId xmlns:a16="http://schemas.microsoft.com/office/drawing/2014/main" id="{8BD47E82-5B42-4836-B845-E5B52F7EEF19}"/>
              </a:ext>
            </a:extLst>
          </p:cNvPr>
          <p:cNvSpPr txBox="1"/>
          <p:nvPr/>
        </p:nvSpPr>
        <p:spPr>
          <a:xfrm>
            <a:off x="1915053" y="4093612"/>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企画が得意</a:t>
            </a:r>
          </a:p>
        </p:txBody>
      </p:sp>
      <p:sp>
        <p:nvSpPr>
          <p:cNvPr id="46" name="四角形: 角を丸くする 45">
            <a:extLst>
              <a:ext uri="{FF2B5EF4-FFF2-40B4-BE49-F238E27FC236}">
                <a16:creationId xmlns:a16="http://schemas.microsoft.com/office/drawing/2014/main" id="{F8588473-AD20-4BF3-AED2-A5A384C77420}"/>
              </a:ext>
            </a:extLst>
          </p:cNvPr>
          <p:cNvSpPr/>
          <p:nvPr/>
        </p:nvSpPr>
        <p:spPr>
          <a:xfrm>
            <a:off x="5570665"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49" name="テキスト ボックス 48">
            <a:extLst>
              <a:ext uri="{FF2B5EF4-FFF2-40B4-BE49-F238E27FC236}">
                <a16:creationId xmlns:a16="http://schemas.microsoft.com/office/drawing/2014/main" id="{D15C6BE6-3E38-4238-9AA8-A5EFF61514AC}"/>
              </a:ext>
            </a:extLst>
          </p:cNvPr>
          <p:cNvSpPr txBox="1"/>
          <p:nvPr/>
        </p:nvSpPr>
        <p:spPr>
          <a:xfrm>
            <a:off x="5570665" y="4093612"/>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イベント企画</a:t>
            </a:r>
          </a:p>
        </p:txBody>
      </p:sp>
      <p:sp>
        <p:nvSpPr>
          <p:cNvPr id="54" name="四角形: 角を丸くする 53">
            <a:extLst>
              <a:ext uri="{FF2B5EF4-FFF2-40B4-BE49-F238E27FC236}">
                <a16:creationId xmlns:a16="http://schemas.microsoft.com/office/drawing/2014/main" id="{29584074-D901-40FD-957A-97AAB8AF5EF0}"/>
              </a:ext>
            </a:extLst>
          </p:cNvPr>
          <p:cNvSpPr/>
          <p:nvPr/>
        </p:nvSpPr>
        <p:spPr>
          <a:xfrm>
            <a:off x="7896627" y="4043405"/>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cxnSp>
        <p:nvCxnSpPr>
          <p:cNvPr id="58" name="直線矢印コネクタ 57">
            <a:extLst>
              <a:ext uri="{FF2B5EF4-FFF2-40B4-BE49-F238E27FC236}">
                <a16:creationId xmlns:a16="http://schemas.microsoft.com/office/drawing/2014/main" id="{167C3CE0-B20E-4C9D-945B-F7B7E47AE36E}"/>
              </a:ext>
            </a:extLst>
          </p:cNvPr>
          <p:cNvCxnSpPr>
            <a:cxnSpLocks/>
          </p:cNvCxnSpPr>
          <p:nvPr/>
        </p:nvCxnSpPr>
        <p:spPr>
          <a:xfrm>
            <a:off x="4519896" y="4293667"/>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CA350520-7F76-4E77-B59A-12BBFC5E71F6}"/>
              </a:ext>
            </a:extLst>
          </p:cNvPr>
          <p:cNvSpPr txBox="1"/>
          <p:nvPr/>
        </p:nvSpPr>
        <p:spPr>
          <a:xfrm>
            <a:off x="7825237" y="4104514"/>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レクリエーション</a:t>
            </a:r>
          </a:p>
        </p:txBody>
      </p:sp>
      <p:sp>
        <p:nvSpPr>
          <p:cNvPr id="64" name="四角形: 角を丸くする 63">
            <a:extLst>
              <a:ext uri="{FF2B5EF4-FFF2-40B4-BE49-F238E27FC236}">
                <a16:creationId xmlns:a16="http://schemas.microsoft.com/office/drawing/2014/main" id="{6D90B12F-7836-4C63-85D3-EF19D06476E8}"/>
              </a:ext>
            </a:extLst>
          </p:cNvPr>
          <p:cNvSpPr/>
          <p:nvPr/>
        </p:nvSpPr>
        <p:spPr>
          <a:xfrm>
            <a:off x="1915053"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9591010B-14B3-4F56-BACF-DBE07040F4E8}"/>
              </a:ext>
            </a:extLst>
          </p:cNvPr>
          <p:cNvSpPr txBox="1"/>
          <p:nvPr/>
        </p:nvSpPr>
        <p:spPr>
          <a:xfrm>
            <a:off x="1915053"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若者</a:t>
            </a:r>
          </a:p>
        </p:txBody>
      </p:sp>
      <p:sp>
        <p:nvSpPr>
          <p:cNvPr id="70" name="四角形: 角を丸くする 69">
            <a:extLst>
              <a:ext uri="{FF2B5EF4-FFF2-40B4-BE49-F238E27FC236}">
                <a16:creationId xmlns:a16="http://schemas.microsoft.com/office/drawing/2014/main" id="{7B798A28-358A-4DF4-B33E-8DA4554F9B95}"/>
              </a:ext>
            </a:extLst>
          </p:cNvPr>
          <p:cNvSpPr/>
          <p:nvPr/>
        </p:nvSpPr>
        <p:spPr>
          <a:xfrm>
            <a:off x="5570665"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1" name="テキスト ボックス 70">
            <a:extLst>
              <a:ext uri="{FF2B5EF4-FFF2-40B4-BE49-F238E27FC236}">
                <a16:creationId xmlns:a16="http://schemas.microsoft.com/office/drawing/2014/main" id="{7AABCBFC-064A-4878-8527-961D545E1539}"/>
              </a:ext>
            </a:extLst>
          </p:cNvPr>
          <p:cNvSpPr txBox="1"/>
          <p:nvPr/>
        </p:nvSpPr>
        <p:spPr>
          <a:xfrm>
            <a:off x="5570665"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新しいアイディア</a:t>
            </a:r>
          </a:p>
        </p:txBody>
      </p:sp>
      <p:sp>
        <p:nvSpPr>
          <p:cNvPr id="72" name="四角形: 角を丸くする 71">
            <a:extLst>
              <a:ext uri="{FF2B5EF4-FFF2-40B4-BE49-F238E27FC236}">
                <a16:creationId xmlns:a16="http://schemas.microsoft.com/office/drawing/2014/main" id="{B7FF5844-1A23-47E2-9F56-F587F0A00F2D}"/>
              </a:ext>
            </a:extLst>
          </p:cNvPr>
          <p:cNvSpPr/>
          <p:nvPr/>
        </p:nvSpPr>
        <p:spPr>
          <a:xfrm>
            <a:off x="7896627" y="6038953"/>
            <a:ext cx="2070880" cy="500527"/>
          </a:xfrm>
          <a:prstGeom prst="roundRect">
            <a:avLst>
              <a:gd name="adj" fmla="val 0"/>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3" name="テキスト ボックス 72">
            <a:extLst>
              <a:ext uri="{FF2B5EF4-FFF2-40B4-BE49-F238E27FC236}">
                <a16:creationId xmlns:a16="http://schemas.microsoft.com/office/drawing/2014/main" id="{7B5E52D5-A55B-462D-A9C5-D0925DDF132B}"/>
              </a:ext>
            </a:extLst>
          </p:cNvPr>
          <p:cNvSpPr txBox="1"/>
          <p:nvPr/>
        </p:nvSpPr>
        <p:spPr>
          <a:xfrm>
            <a:off x="7896627" y="6089160"/>
            <a:ext cx="2070880" cy="400110"/>
          </a:xfrm>
          <a:prstGeom prst="rect">
            <a:avLst/>
          </a:prstGeom>
          <a:noFill/>
        </p:spPr>
        <p:txBody>
          <a:bodyPr wrap="square" rtlCol="0">
            <a:spAutoFit/>
          </a:bodyPr>
          <a:lstStyle/>
          <a:p>
            <a:pPr algn="ct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力仕事</a:t>
            </a:r>
          </a:p>
        </p:txBody>
      </p:sp>
      <p:cxnSp>
        <p:nvCxnSpPr>
          <p:cNvPr id="74" name="直線矢印コネクタ 73">
            <a:extLst>
              <a:ext uri="{FF2B5EF4-FFF2-40B4-BE49-F238E27FC236}">
                <a16:creationId xmlns:a16="http://schemas.microsoft.com/office/drawing/2014/main" id="{DEC9972D-5C4F-48DD-8E8B-D939E190E19A}"/>
              </a:ext>
            </a:extLst>
          </p:cNvPr>
          <p:cNvCxnSpPr>
            <a:cxnSpLocks/>
          </p:cNvCxnSpPr>
          <p:nvPr/>
        </p:nvCxnSpPr>
        <p:spPr>
          <a:xfrm>
            <a:off x="4519896" y="6289215"/>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56" name="四角形: 角を丸くする 23">
            <a:extLst>
              <a:ext uri="{FF2B5EF4-FFF2-40B4-BE49-F238E27FC236}">
                <a16:creationId xmlns:a16="http://schemas.microsoft.com/office/drawing/2014/main" id="{C5D49EA2-351A-4230-B4D9-0F16AEFB694D}"/>
              </a:ext>
            </a:extLst>
          </p:cNvPr>
          <p:cNvSpPr/>
          <p:nvPr/>
        </p:nvSpPr>
        <p:spPr>
          <a:xfrm>
            <a:off x="1656377" y="2028601"/>
            <a:ext cx="2525639" cy="610838"/>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000">
                <a:solidFill>
                  <a:srgbClr val="404040"/>
                </a:solidFill>
                <a:latin typeface="HGPｺﾞｼｯｸE" panose="020B0900000000000000" pitchFamily="50" charset="-128"/>
                <a:ea typeface="HGPｺﾞｼｯｸE" panose="020B0900000000000000" pitchFamily="50" charset="-128"/>
              </a:rPr>
              <a:t>地域の資源（人）</a:t>
            </a:r>
            <a:endParaRPr lang="en-US" altLang="ja-JP" sz="20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044235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1"/>
            <a:ext cx="12192000" cy="683258"/>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718369" y="6292324"/>
            <a:ext cx="2743200" cy="365125"/>
          </a:xfrm>
        </p:spPr>
        <p:txBody>
          <a:bodyPr/>
          <a:lstStyle/>
          <a:p>
            <a:r>
              <a:rPr kumimoji="1" lang="en-US" altLang="ja-JP" dirty="0"/>
              <a:t>25</a:t>
            </a:r>
            <a:endParaRPr kumimoji="1" lang="ja-JP" altLang="en-US" dirty="0"/>
          </a:p>
        </p:txBody>
      </p:sp>
      <p:sp>
        <p:nvSpPr>
          <p:cNvPr id="54" name="コンテンツ プレースホルダー 2">
            <a:extLst>
              <a:ext uri="{FF2B5EF4-FFF2-40B4-BE49-F238E27FC236}">
                <a16:creationId xmlns:a16="http://schemas.microsoft.com/office/drawing/2014/main" id="{CC6E36B5-725A-4EE0-96CD-7BDFFC1852E1}"/>
              </a:ext>
            </a:extLst>
          </p:cNvPr>
          <p:cNvSpPr>
            <a:spLocks noGrp="1"/>
          </p:cNvSpPr>
          <p:nvPr>
            <p:ph idx="1"/>
          </p:nvPr>
        </p:nvSpPr>
        <p:spPr>
          <a:xfrm>
            <a:off x="1786800" y="966892"/>
            <a:ext cx="8618400" cy="1343275"/>
          </a:xfrm>
          <a:solidFill>
            <a:schemeClr val="bg1"/>
          </a:solidFill>
          <a:ln w="28575">
            <a:solidFill>
              <a:srgbClr val="35A16B"/>
            </a:solidFill>
          </a:ln>
        </p:spPr>
        <p:txBody>
          <a:bodyPr vert="horz" lIns="144000" tIns="0" rIns="72000" bIns="45720" rtlCol="0" anchor="ctr">
            <a:normAutofit/>
          </a:bodyPr>
          <a:lstStyle/>
          <a:p>
            <a:pPr marL="174625" indent="0">
              <a:lnSpc>
                <a:spcPct val="100000"/>
              </a:lnSpc>
              <a:spcBef>
                <a:spcPts val="0"/>
              </a:spcBef>
              <a:buNone/>
            </a:pPr>
            <a:r>
              <a:rPr lang="ja-JP" altLang="en-US" dirty="0">
                <a:solidFill>
                  <a:schemeClr val="tx1">
                    <a:lumMod val="75000"/>
                    <a:lumOff val="25000"/>
                  </a:schemeClr>
                </a:solidFill>
              </a:rPr>
              <a:t>多様な人達が一人一人</a:t>
            </a:r>
            <a:r>
              <a:rPr lang="ja-JP" altLang="en-US" dirty="0">
                <a:solidFill>
                  <a:srgbClr val="FF2800"/>
                </a:solidFill>
              </a:rPr>
              <a:t>役割</a:t>
            </a:r>
            <a:r>
              <a:rPr lang="ja-JP" altLang="en-US" dirty="0">
                <a:solidFill>
                  <a:schemeClr val="tx1">
                    <a:lumMod val="75000"/>
                    <a:lumOff val="25000"/>
                  </a:schemeClr>
                </a:solidFill>
              </a:rPr>
              <a:t>を得て、</a:t>
            </a:r>
            <a:r>
              <a:rPr lang="ja-JP" altLang="en-US" dirty="0">
                <a:solidFill>
                  <a:srgbClr val="FF2800"/>
                </a:solidFill>
              </a:rPr>
              <a:t>やりがい</a:t>
            </a:r>
            <a:r>
              <a:rPr lang="ja-JP" altLang="en-US" dirty="0">
                <a:solidFill>
                  <a:schemeClr val="tx1">
                    <a:lumMod val="75000"/>
                    <a:lumOff val="25000"/>
                  </a:schemeClr>
                </a:solidFill>
              </a:rPr>
              <a:t>を感じながら、</a:t>
            </a:r>
            <a:r>
              <a:rPr lang="ja-JP" altLang="en-US" dirty="0">
                <a:solidFill>
                  <a:srgbClr val="FF2800"/>
                </a:solidFill>
              </a:rPr>
              <a:t>楽しみ、前向き</a:t>
            </a:r>
            <a:r>
              <a:rPr lang="ja-JP" altLang="en-US" dirty="0">
                <a:solidFill>
                  <a:schemeClr val="tx1">
                    <a:lumMod val="75000"/>
                    <a:lumOff val="25000"/>
                  </a:schemeClr>
                </a:solidFill>
              </a:rPr>
              <a:t>に取り組むことができるように心掛けましょう</a:t>
            </a:r>
          </a:p>
        </p:txBody>
      </p:sp>
      <p:sp>
        <p:nvSpPr>
          <p:cNvPr id="5" name="楕円 4">
            <a:extLst>
              <a:ext uri="{FF2B5EF4-FFF2-40B4-BE49-F238E27FC236}">
                <a16:creationId xmlns:a16="http://schemas.microsoft.com/office/drawing/2014/main" id="{1BECB8A4-7F9C-476A-AE19-D28875392636}"/>
              </a:ext>
            </a:extLst>
          </p:cNvPr>
          <p:cNvSpPr/>
          <p:nvPr/>
        </p:nvSpPr>
        <p:spPr>
          <a:xfrm>
            <a:off x="1951902" y="2546828"/>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広報</a:t>
            </a:r>
          </a:p>
        </p:txBody>
      </p:sp>
      <p:sp>
        <p:nvSpPr>
          <p:cNvPr id="8" name="テキスト ボックス 7">
            <a:extLst>
              <a:ext uri="{FF2B5EF4-FFF2-40B4-BE49-F238E27FC236}">
                <a16:creationId xmlns:a16="http://schemas.microsoft.com/office/drawing/2014/main" id="{72CE9C63-1993-4F2F-A593-BFDA39A29610}"/>
              </a:ext>
            </a:extLst>
          </p:cNvPr>
          <p:cNvSpPr txBox="1"/>
          <p:nvPr/>
        </p:nvSpPr>
        <p:spPr>
          <a:xfrm>
            <a:off x="3834094" y="3340075"/>
            <a:ext cx="2139696" cy="584775"/>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広報紙、アンケート、</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lang="ja-JP" altLang="en-US" sz="1600">
                <a:solidFill>
                  <a:srgbClr val="404040"/>
                </a:solidFill>
                <a:latin typeface="HGPｺﾞｼｯｸE" panose="020B0900000000000000" pitchFamily="50" charset="-128"/>
                <a:ea typeface="HGPｺﾞｼｯｸE" panose="020B0900000000000000" pitchFamily="50" charset="-128"/>
              </a:rPr>
              <a:t>イベントでＰＲ</a:t>
            </a:r>
          </a:p>
        </p:txBody>
      </p:sp>
      <p:sp>
        <p:nvSpPr>
          <p:cNvPr id="3" name="テキスト ボックス 2">
            <a:extLst>
              <a:ext uri="{FF2B5EF4-FFF2-40B4-BE49-F238E27FC236}">
                <a16:creationId xmlns:a16="http://schemas.microsoft.com/office/drawing/2014/main" id="{10459F6A-CA63-4AB9-BA0E-B6C4AC6E825D}"/>
              </a:ext>
            </a:extLst>
          </p:cNvPr>
          <p:cNvSpPr txBox="1"/>
          <p:nvPr/>
        </p:nvSpPr>
        <p:spPr>
          <a:xfrm>
            <a:off x="3829246" y="2933457"/>
            <a:ext cx="1734770"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知ってもらう</a:t>
            </a:r>
          </a:p>
        </p:txBody>
      </p:sp>
      <p:sp>
        <p:nvSpPr>
          <p:cNvPr id="58" name="楕円 57">
            <a:extLst>
              <a:ext uri="{FF2B5EF4-FFF2-40B4-BE49-F238E27FC236}">
                <a16:creationId xmlns:a16="http://schemas.microsoft.com/office/drawing/2014/main" id="{71B6E1C1-D716-43A1-9ECD-EB1985793B70}"/>
              </a:ext>
            </a:extLst>
          </p:cNvPr>
          <p:cNvSpPr/>
          <p:nvPr/>
        </p:nvSpPr>
        <p:spPr>
          <a:xfrm>
            <a:off x="1951902" y="4507670"/>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女性</a:t>
            </a:r>
            <a:endParaRPr lang="en-US" altLang="ja-JP" sz="3200">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A4CE3DB8-9ACF-4340-8903-C0F43CFF77A6}"/>
              </a:ext>
            </a:extLst>
          </p:cNvPr>
          <p:cNvSpPr txBox="1"/>
          <p:nvPr/>
        </p:nvSpPr>
        <p:spPr>
          <a:xfrm>
            <a:off x="3804980" y="5175791"/>
            <a:ext cx="3152915" cy="584775"/>
          </a:xfrm>
          <a:prstGeom prst="rect">
            <a:avLst/>
          </a:prstGeom>
          <a:noFill/>
        </p:spPr>
        <p:txBody>
          <a:bodyPr wrap="square" rtlCol="0">
            <a:spAutoFit/>
          </a:bodyPr>
          <a:lstStyle/>
          <a:p>
            <a:r>
              <a:rPr lang="ja-JP" altLang="en-US" sz="1600">
                <a:solidFill>
                  <a:srgbClr val="404040"/>
                </a:solidFill>
                <a:latin typeface="HGPｺﾞｼｯｸE" panose="020B0900000000000000" pitchFamily="50" charset="-128"/>
                <a:ea typeface="HGPｺﾞｼｯｸE" panose="020B0900000000000000" pitchFamily="50" charset="-128"/>
              </a:rPr>
              <a:t>女性にしかできない</a:t>
            </a:r>
            <a:endParaRPr lang="en-US" altLang="ja-JP" sz="1600">
              <a:solidFill>
                <a:srgbClr val="404040"/>
              </a:solidFill>
              <a:latin typeface="HGPｺﾞｼｯｸE" panose="020B0900000000000000" pitchFamily="50" charset="-128"/>
              <a:ea typeface="HGPｺﾞｼｯｸE" panose="020B0900000000000000" pitchFamily="50" charset="-128"/>
            </a:endParaRPr>
          </a:p>
          <a:p>
            <a:r>
              <a:rPr lang="ja-JP" altLang="en-US" sz="1600">
                <a:solidFill>
                  <a:srgbClr val="404040"/>
                </a:solidFill>
                <a:latin typeface="HGPｺﾞｼｯｸE" panose="020B0900000000000000" pitchFamily="50" charset="-128"/>
                <a:ea typeface="HGPｺﾞｼｯｸE" panose="020B0900000000000000" pitchFamily="50" charset="-128"/>
              </a:rPr>
              <a:t>ことがある</a:t>
            </a:r>
          </a:p>
        </p:txBody>
      </p:sp>
      <p:sp>
        <p:nvSpPr>
          <p:cNvPr id="20" name="テキスト ボックス 19">
            <a:extLst>
              <a:ext uri="{FF2B5EF4-FFF2-40B4-BE49-F238E27FC236}">
                <a16:creationId xmlns:a16="http://schemas.microsoft.com/office/drawing/2014/main" id="{9B7D48CF-BC18-44FA-B52C-A6A9FB68B3DA}"/>
              </a:ext>
            </a:extLst>
          </p:cNvPr>
          <p:cNvSpPr txBox="1"/>
          <p:nvPr/>
        </p:nvSpPr>
        <p:spPr>
          <a:xfrm>
            <a:off x="3783308" y="4781805"/>
            <a:ext cx="2023311"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女性は不可欠</a:t>
            </a:r>
          </a:p>
        </p:txBody>
      </p:sp>
      <p:sp>
        <p:nvSpPr>
          <p:cNvPr id="56" name="楕円 55">
            <a:extLst>
              <a:ext uri="{FF2B5EF4-FFF2-40B4-BE49-F238E27FC236}">
                <a16:creationId xmlns:a16="http://schemas.microsoft.com/office/drawing/2014/main" id="{0683B93A-501E-4DE5-9BAB-A88B9518ED5A}"/>
              </a:ext>
            </a:extLst>
          </p:cNvPr>
          <p:cNvSpPr/>
          <p:nvPr/>
        </p:nvSpPr>
        <p:spPr>
          <a:xfrm>
            <a:off x="5890504" y="2521006"/>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a:latin typeface="HGPｺﾞｼｯｸE" panose="020B0900000000000000" pitchFamily="50" charset="-128"/>
                <a:ea typeface="HGPｺﾞｼｯｸE" panose="020B0900000000000000" pitchFamily="50" charset="-128"/>
              </a:rPr>
              <a:t>場</a:t>
            </a:r>
          </a:p>
        </p:txBody>
      </p:sp>
      <p:sp>
        <p:nvSpPr>
          <p:cNvPr id="64" name="テキスト ボックス 63">
            <a:extLst>
              <a:ext uri="{FF2B5EF4-FFF2-40B4-BE49-F238E27FC236}">
                <a16:creationId xmlns:a16="http://schemas.microsoft.com/office/drawing/2014/main" id="{D4FBAAAD-67A0-4A7B-934C-08C13C5267C4}"/>
              </a:ext>
            </a:extLst>
          </p:cNvPr>
          <p:cNvSpPr txBox="1"/>
          <p:nvPr/>
        </p:nvSpPr>
        <p:spPr>
          <a:xfrm>
            <a:off x="7690505" y="3307282"/>
            <a:ext cx="3080367" cy="584775"/>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参加したくなる</a:t>
            </a:r>
            <a:endParaRPr lang="en-US" altLang="ja-JP" sz="1600">
              <a:solidFill>
                <a:srgbClr val="404040"/>
              </a:solidFill>
              <a:latin typeface="HGPｺﾞｼｯｸE" panose="020B0900000000000000" pitchFamily="50" charset="-128"/>
              <a:ea typeface="HGPｺﾞｼｯｸE" panose="020B0900000000000000" pitchFamily="50" charset="-128"/>
            </a:endParaRPr>
          </a:p>
          <a:p>
            <a:pPr algn="just"/>
            <a:r>
              <a:rPr lang="ja-JP" altLang="en-US" sz="1600">
                <a:solidFill>
                  <a:srgbClr val="404040"/>
                </a:solidFill>
                <a:latin typeface="HGPｺﾞｼｯｸE" panose="020B0900000000000000" pitchFamily="50" charset="-128"/>
                <a:ea typeface="HGPｺﾞｼｯｸE" panose="020B0900000000000000" pitchFamily="50" charset="-128"/>
              </a:rPr>
              <a:t>雰囲気づくり</a:t>
            </a:r>
          </a:p>
        </p:txBody>
      </p:sp>
      <p:sp>
        <p:nvSpPr>
          <p:cNvPr id="21" name="テキスト ボックス 20">
            <a:extLst>
              <a:ext uri="{FF2B5EF4-FFF2-40B4-BE49-F238E27FC236}">
                <a16:creationId xmlns:a16="http://schemas.microsoft.com/office/drawing/2014/main" id="{961F5F62-150A-431B-974B-65205E3FAB02}"/>
              </a:ext>
            </a:extLst>
          </p:cNvPr>
          <p:cNvSpPr txBox="1"/>
          <p:nvPr/>
        </p:nvSpPr>
        <p:spPr>
          <a:xfrm>
            <a:off x="7690505" y="2921773"/>
            <a:ext cx="2029723"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楽しい場づくり</a:t>
            </a:r>
          </a:p>
        </p:txBody>
      </p:sp>
      <p:sp>
        <p:nvSpPr>
          <p:cNvPr id="60" name="楕円 59">
            <a:extLst>
              <a:ext uri="{FF2B5EF4-FFF2-40B4-BE49-F238E27FC236}">
                <a16:creationId xmlns:a16="http://schemas.microsoft.com/office/drawing/2014/main" id="{73E68C3D-3B2C-4381-B45D-9F59AD8D3706}"/>
              </a:ext>
            </a:extLst>
          </p:cNvPr>
          <p:cNvSpPr/>
          <p:nvPr/>
        </p:nvSpPr>
        <p:spPr>
          <a:xfrm>
            <a:off x="5890504" y="4503661"/>
            <a:ext cx="1800000" cy="1800000"/>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200">
              <a:latin typeface="HGPｺﾞｼｯｸE" panose="020B0900000000000000" pitchFamily="50" charset="-128"/>
              <a:ea typeface="HGPｺﾞｼｯｸE" panose="020B0900000000000000" pitchFamily="50" charset="-128"/>
            </a:endParaRPr>
          </a:p>
        </p:txBody>
      </p:sp>
      <p:sp>
        <p:nvSpPr>
          <p:cNvPr id="66" name="テキスト ボックス 65">
            <a:extLst>
              <a:ext uri="{FF2B5EF4-FFF2-40B4-BE49-F238E27FC236}">
                <a16:creationId xmlns:a16="http://schemas.microsoft.com/office/drawing/2014/main" id="{41F9E69C-9099-4D80-92A2-F197991F5DFE}"/>
              </a:ext>
            </a:extLst>
          </p:cNvPr>
          <p:cNvSpPr txBox="1"/>
          <p:nvPr/>
        </p:nvSpPr>
        <p:spPr>
          <a:xfrm>
            <a:off x="7729708" y="5268103"/>
            <a:ext cx="3080367" cy="338554"/>
          </a:xfrm>
          <a:prstGeom prst="rect">
            <a:avLst/>
          </a:prstGeom>
          <a:noFill/>
        </p:spPr>
        <p:txBody>
          <a:bodyPr wrap="square" rtlCol="0">
            <a:spAutoFit/>
          </a:bodyPr>
          <a:lstStyle/>
          <a:p>
            <a:pPr algn="just"/>
            <a:r>
              <a:rPr lang="ja-JP" altLang="en-US" sz="1600">
                <a:solidFill>
                  <a:srgbClr val="404040"/>
                </a:solidFill>
                <a:latin typeface="HGPｺﾞｼｯｸE" panose="020B0900000000000000" pitchFamily="50" charset="-128"/>
                <a:ea typeface="HGPｺﾞｼｯｸE" panose="020B0900000000000000" pitchFamily="50" charset="-128"/>
              </a:rPr>
              <a:t>継続的な活動を意識</a:t>
            </a:r>
          </a:p>
        </p:txBody>
      </p:sp>
      <p:sp>
        <p:nvSpPr>
          <p:cNvPr id="22" name="テキスト ボックス 21">
            <a:extLst>
              <a:ext uri="{FF2B5EF4-FFF2-40B4-BE49-F238E27FC236}">
                <a16:creationId xmlns:a16="http://schemas.microsoft.com/office/drawing/2014/main" id="{C8D3BC5A-E2CC-4CE4-9DD2-38E626F5D64D}"/>
              </a:ext>
            </a:extLst>
          </p:cNvPr>
          <p:cNvSpPr txBox="1"/>
          <p:nvPr/>
        </p:nvSpPr>
        <p:spPr>
          <a:xfrm>
            <a:off x="7704380" y="4861358"/>
            <a:ext cx="2385589" cy="461665"/>
          </a:xfrm>
          <a:prstGeom prst="rect">
            <a:avLst/>
          </a:prstGeom>
          <a:noFill/>
        </p:spPr>
        <p:txBody>
          <a:bodyPr wrap="none" rtlCol="0">
            <a:spAutoFit/>
          </a:bodyPr>
          <a:lstStyle/>
          <a:p>
            <a:r>
              <a:rPr lang="ja-JP" altLang="en-US" sz="2400">
                <a:solidFill>
                  <a:srgbClr val="FF2800"/>
                </a:solidFill>
                <a:latin typeface="HGPｺﾞｼｯｸE" panose="020B0900000000000000" pitchFamily="50" charset="-128"/>
                <a:ea typeface="HGPｺﾞｼｯｸE" panose="020B0900000000000000" pitchFamily="50" charset="-128"/>
              </a:rPr>
              <a:t>育てる・巻き込む</a:t>
            </a:r>
          </a:p>
        </p:txBody>
      </p:sp>
      <p:sp>
        <p:nvSpPr>
          <p:cNvPr id="13" name="テキスト ボックス 12">
            <a:extLst>
              <a:ext uri="{FF2B5EF4-FFF2-40B4-BE49-F238E27FC236}">
                <a16:creationId xmlns:a16="http://schemas.microsoft.com/office/drawing/2014/main" id="{33337D00-BB22-4F3A-9729-23AE22715763}"/>
              </a:ext>
            </a:extLst>
          </p:cNvPr>
          <p:cNvSpPr txBox="1"/>
          <p:nvPr/>
        </p:nvSpPr>
        <p:spPr>
          <a:xfrm>
            <a:off x="6093561" y="5080452"/>
            <a:ext cx="1415772" cy="584775"/>
          </a:xfrm>
          <a:prstGeom prst="rect">
            <a:avLst/>
          </a:prstGeom>
          <a:noFill/>
        </p:spPr>
        <p:txBody>
          <a:bodyPr wrap="none" rtlCol="0">
            <a:spAutoFit/>
          </a:bodyPr>
          <a:lstStyle/>
          <a:p>
            <a:r>
              <a:rPr lang="ja-JP" altLang="en-US" sz="3200">
                <a:solidFill>
                  <a:schemeClr val="bg1"/>
                </a:solidFill>
                <a:latin typeface="HGPｺﾞｼｯｸE" panose="020B0900000000000000" pitchFamily="50" charset="-128"/>
                <a:ea typeface="HGPｺﾞｼｯｸE" panose="020B0900000000000000" pitchFamily="50" charset="-128"/>
              </a:rPr>
              <a:t>次世代</a:t>
            </a:r>
          </a:p>
        </p:txBody>
      </p:sp>
    </p:spTree>
    <p:extLst>
      <p:ext uri="{BB962C8B-B14F-4D97-AF65-F5344CB8AC3E}">
        <p14:creationId xmlns:p14="http://schemas.microsoft.com/office/powerpoint/2010/main" val="243794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1"/>
            <a:ext cx="12192000" cy="703496"/>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753465" y="6178365"/>
            <a:ext cx="2743200" cy="365125"/>
          </a:xfrm>
        </p:spPr>
        <p:txBody>
          <a:bodyPr/>
          <a:lstStyle/>
          <a:p>
            <a:r>
              <a:rPr kumimoji="1" lang="en-US" altLang="ja-JP" dirty="0"/>
              <a:t>26</a:t>
            </a:r>
            <a:endParaRPr kumimoji="1" lang="ja-JP" altLang="en-US" dirty="0"/>
          </a:p>
        </p:txBody>
      </p:sp>
      <p:sp>
        <p:nvSpPr>
          <p:cNvPr id="23" name="コンテンツ プレースホルダー 4">
            <a:extLst>
              <a:ext uri="{FF2B5EF4-FFF2-40B4-BE49-F238E27FC236}">
                <a16:creationId xmlns:a16="http://schemas.microsoft.com/office/drawing/2014/main" id="{E2E1278D-0CD0-4926-AA8E-E931CC8C89CD}"/>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■地域にいる専門人材を活用した人材の育成</a:t>
            </a:r>
            <a:endParaRPr lang="en-US" altLang="ja-JP">
              <a:solidFill>
                <a:srgbClr val="FF2800"/>
              </a:solidFill>
            </a:endParaRPr>
          </a:p>
          <a:p>
            <a:pPr marL="0" indent="0">
              <a:buNone/>
            </a:pPr>
            <a:r>
              <a:rPr lang="ja-JP" altLang="en-US" sz="2000">
                <a:solidFill>
                  <a:schemeClr val="tx1">
                    <a:lumMod val="75000"/>
                    <a:lumOff val="25000"/>
                  </a:schemeClr>
                </a:solidFill>
              </a:rPr>
              <a:t>（公郷台自治会自主防災組織：神奈川県　横須賀市）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24" name="正方形/長方形 23">
            <a:extLst>
              <a:ext uri="{FF2B5EF4-FFF2-40B4-BE49-F238E27FC236}">
                <a16:creationId xmlns:a16="http://schemas.microsoft.com/office/drawing/2014/main" id="{E83AD410-A422-4392-A94E-1DD0495A27CE}"/>
              </a:ext>
            </a:extLst>
          </p:cNvPr>
          <p:cNvSpPr/>
          <p:nvPr/>
        </p:nvSpPr>
        <p:spPr>
          <a:xfrm>
            <a:off x="2197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町内に潜在する災害対応専門人材や、災害時に協力してもらえる事業者を、同自主防災組織の「防災人材バンク」に登録してもらい、平常時はアドバイザー役として、災害発生時は戦力として協力体制を構築した</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登録者には、消防職員や看護師・介護士、工務店、水道工事店がいることから地域住民に安心を提供している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5" name="テキスト ボックス 24">
            <a:extLst>
              <a:ext uri="{FF2B5EF4-FFF2-40B4-BE49-F238E27FC236}">
                <a16:creationId xmlns:a16="http://schemas.microsoft.com/office/drawing/2014/main" id="{005534DD-35FB-465D-8E11-9241BED96BAD}"/>
              </a:ext>
            </a:extLst>
          </p:cNvPr>
          <p:cNvSpPr txBox="1"/>
          <p:nvPr/>
        </p:nvSpPr>
        <p:spPr>
          <a:xfrm>
            <a:off x="2219346" y="6360928"/>
            <a:ext cx="2367956" cy="261610"/>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p>
        </p:txBody>
      </p:sp>
      <p:graphicFrame>
        <p:nvGraphicFramePr>
          <p:cNvPr id="26" name="オブジェクト 25">
            <a:extLst>
              <a:ext uri="{FF2B5EF4-FFF2-40B4-BE49-F238E27FC236}">
                <a16:creationId xmlns:a16="http://schemas.microsoft.com/office/drawing/2014/main" id="{18B13F0F-2A15-4B4C-8FB4-5ACDDD3E17F5}"/>
              </a:ext>
            </a:extLst>
          </p:cNvPr>
          <p:cNvGraphicFramePr>
            <a:graphicFrameLocks noChangeAspect="1"/>
          </p:cNvGraphicFramePr>
          <p:nvPr/>
        </p:nvGraphicFramePr>
        <p:xfrm>
          <a:off x="2372451" y="1332821"/>
          <a:ext cx="803275" cy="230187"/>
        </p:xfrm>
        <a:graphic>
          <a:graphicData uri="http://schemas.openxmlformats.org/presentationml/2006/ole">
            <mc:AlternateContent xmlns:mc="http://schemas.openxmlformats.org/markup-compatibility/2006">
              <mc:Choice xmlns:v="urn:schemas-microsoft-com:vml" Requires="v">
                <p:oleObj spid="_x0000_s2084" name="Document" r:id="rId4" imgW="814516" imgH="236897" progId="Word.Document.12">
                  <p:embed/>
                </p:oleObj>
              </mc:Choice>
              <mc:Fallback>
                <p:oleObj name="Document" r:id="rId4" imgW="814516" imgH="236897" progId="Word.Document.12">
                  <p:embed/>
                  <p:pic>
                    <p:nvPicPr>
                      <p:cNvPr id="26" name="オブジェクト 25">
                        <a:extLst>
                          <a:ext uri="{FF2B5EF4-FFF2-40B4-BE49-F238E27FC236}">
                            <a16:creationId xmlns:a16="http://schemas.microsoft.com/office/drawing/2014/main" id="{18B13F0F-2A15-4B4C-8FB4-5ACDDD3E17F5}"/>
                          </a:ext>
                        </a:extLst>
                      </p:cNvPr>
                      <p:cNvPicPr/>
                      <p:nvPr/>
                    </p:nvPicPr>
                    <p:blipFill>
                      <a:blip r:embed="rId5"/>
                      <a:stretch>
                        <a:fillRect/>
                      </a:stretch>
                    </p:blipFill>
                    <p:spPr>
                      <a:xfrm>
                        <a:off x="2372451" y="1332821"/>
                        <a:ext cx="803275" cy="230187"/>
                      </a:xfrm>
                      <a:prstGeom prst="rect">
                        <a:avLst/>
                      </a:prstGeom>
                    </p:spPr>
                  </p:pic>
                </p:oleObj>
              </mc:Fallback>
            </mc:AlternateContent>
          </a:graphicData>
        </a:graphic>
      </p:graphicFrame>
      <p:pic>
        <p:nvPicPr>
          <p:cNvPr id="27" name="図 26">
            <a:extLst>
              <a:ext uri="{FF2B5EF4-FFF2-40B4-BE49-F238E27FC236}">
                <a16:creationId xmlns:a16="http://schemas.microsoft.com/office/drawing/2014/main" id="{41F221F7-059E-4E53-AF78-335795D8EBEB}"/>
              </a:ext>
            </a:extLst>
          </p:cNvPr>
          <p:cNvPicPr>
            <a:picLocks noChangeAspect="1"/>
          </p:cNvPicPr>
          <p:nvPr/>
        </p:nvPicPr>
        <p:blipFill>
          <a:blip r:embed="rId6"/>
          <a:stretch>
            <a:fillRect/>
          </a:stretch>
        </p:blipFill>
        <p:spPr>
          <a:xfrm>
            <a:off x="3436108" y="4376420"/>
            <a:ext cx="5319785" cy="1947513"/>
          </a:xfrm>
          <a:prstGeom prst="rect">
            <a:avLst/>
          </a:prstGeom>
        </p:spPr>
      </p:pic>
    </p:spTree>
    <p:extLst>
      <p:ext uri="{BB962C8B-B14F-4D97-AF65-F5344CB8AC3E}">
        <p14:creationId xmlns:p14="http://schemas.microsoft.com/office/powerpoint/2010/main" val="4039360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808B6-26C7-45D9-BA0B-9AB91975D867}"/>
              </a:ext>
            </a:extLst>
          </p:cNvPr>
          <p:cNvSpPr>
            <a:spLocks noGrp="1"/>
          </p:cNvSpPr>
          <p:nvPr>
            <p:ph type="title"/>
          </p:nvPr>
        </p:nvSpPr>
        <p:spPr>
          <a:xfrm>
            <a:off x="0" y="9685"/>
            <a:ext cx="12192000" cy="628678"/>
          </a:xfrm>
          <a:solidFill>
            <a:srgbClr val="00B050"/>
          </a:solidFill>
        </p:spPr>
        <p:txBody>
          <a:bodyPr>
            <a:normAutofit/>
          </a:bodyPr>
          <a:lstStyle/>
          <a:p>
            <a:r>
              <a:rPr kumimoji="1" lang="ja-JP" altLang="en-US" sz="3200" b="0" dirty="0">
                <a:solidFill>
                  <a:schemeClr val="bg1"/>
                </a:solidFill>
                <a:latin typeface="HGSｺﾞｼｯｸE" panose="020B0900000000000000" pitchFamily="50" charset="-128"/>
                <a:ea typeface="HGSｺﾞｼｯｸE" panose="020B0900000000000000" pitchFamily="50" charset="-128"/>
              </a:rPr>
              <a:t>学習目標と内容</a:t>
            </a:r>
          </a:p>
        </p:txBody>
      </p:sp>
      <p:sp>
        <p:nvSpPr>
          <p:cNvPr id="3" name="コンテンツ プレースホルダー 2">
            <a:extLst>
              <a:ext uri="{FF2B5EF4-FFF2-40B4-BE49-F238E27FC236}">
                <a16:creationId xmlns:a16="http://schemas.microsoft.com/office/drawing/2014/main" id="{6AEDB143-3FCB-4E29-8C76-4BD03323FBDB}"/>
              </a:ext>
            </a:extLst>
          </p:cNvPr>
          <p:cNvSpPr>
            <a:spLocks noGrp="1"/>
          </p:cNvSpPr>
          <p:nvPr>
            <p:ph idx="1"/>
          </p:nvPr>
        </p:nvSpPr>
        <p:spPr>
          <a:xfrm>
            <a:off x="1934936" y="758033"/>
            <a:ext cx="8343899" cy="551543"/>
          </a:xfrm>
        </p:spPr>
        <p:txBody>
          <a:bodyPr/>
          <a:lstStyle/>
          <a:p>
            <a:r>
              <a:rPr kumimoji="1" lang="ja-JP" altLang="en-US" dirty="0">
                <a:solidFill>
                  <a:schemeClr val="tx1">
                    <a:lumMod val="75000"/>
                    <a:lumOff val="25000"/>
                  </a:schemeClr>
                </a:solidFill>
                <a:latin typeface="HGSｺﾞｼｯｸE" panose="020B0900000000000000" pitchFamily="50" charset="-128"/>
                <a:ea typeface="HGSｺﾞｼｯｸE" panose="020B0900000000000000" pitchFamily="50" charset="-128"/>
              </a:rPr>
              <a:t>学習目標</a:t>
            </a:r>
            <a:endParaRPr kumimoji="1" lang="en-US" altLang="ja-JP" dirty="0">
              <a:solidFill>
                <a:schemeClr val="tx1">
                  <a:lumMod val="75000"/>
                  <a:lumOff val="25000"/>
                </a:schemeClr>
              </a:solidFill>
              <a:latin typeface="HGSｺﾞｼｯｸE" panose="020B0900000000000000" pitchFamily="50" charset="-128"/>
              <a:ea typeface="HGSｺﾞｼｯｸE" panose="020B0900000000000000" pitchFamily="50" charset="-128"/>
            </a:endParaRPr>
          </a:p>
          <a:p>
            <a:pPr lvl="1"/>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kumimoji="1" lang="en-US" altLang="ja-JP" dirty="0">
              <a:solidFill>
                <a:schemeClr val="tx1">
                  <a:lumMod val="75000"/>
                  <a:lumOff val="25000"/>
                </a:schemeClr>
              </a:solidFill>
            </a:endParaRPr>
          </a:p>
          <a:p>
            <a:endParaRPr lang="en-US" altLang="ja-JP" dirty="0">
              <a:solidFill>
                <a:schemeClr val="tx1">
                  <a:lumMod val="75000"/>
                  <a:lumOff val="25000"/>
                </a:schemeClr>
              </a:solidFill>
            </a:endParaRPr>
          </a:p>
          <a:p>
            <a:endParaRPr lang="en-US" altLang="ja-JP" dirty="0">
              <a:solidFill>
                <a:schemeClr val="tx1">
                  <a:lumMod val="75000"/>
                  <a:lumOff val="25000"/>
                </a:schemeClr>
              </a:solidFill>
            </a:endParaRPr>
          </a:p>
          <a:p>
            <a:pPr marL="0" indent="0">
              <a:buNone/>
            </a:pPr>
            <a:endParaRPr kumimoji="1" lang="ja-JP" altLang="en-US" dirty="0">
              <a:solidFill>
                <a:schemeClr val="tx1">
                  <a:lumMod val="75000"/>
                  <a:lumOff val="25000"/>
                </a:schemeClr>
              </a:solidFill>
            </a:endParaRPr>
          </a:p>
        </p:txBody>
      </p:sp>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p:txBody>
          <a:bodyPr/>
          <a:lstStyle/>
          <a:p>
            <a:endParaRPr kumimoji="1" lang="ja-JP" altLang="en-US" dirty="0">
              <a:solidFill>
                <a:prstClr val="black">
                  <a:lumMod val="75000"/>
                  <a:lumOff val="25000"/>
                </a:prstClr>
              </a:solidFill>
            </a:endParaRPr>
          </a:p>
        </p:txBody>
      </p:sp>
      <p:sp>
        <p:nvSpPr>
          <p:cNvPr id="7" name="テキスト ボックス 6">
            <a:extLst>
              <a:ext uri="{FF2B5EF4-FFF2-40B4-BE49-F238E27FC236}">
                <a16:creationId xmlns:a16="http://schemas.microsoft.com/office/drawing/2014/main" id="{09A349B5-D88D-4943-9188-825BB2B3CB56}"/>
              </a:ext>
            </a:extLst>
          </p:cNvPr>
          <p:cNvSpPr txBox="1"/>
          <p:nvPr/>
        </p:nvSpPr>
        <p:spPr>
          <a:xfrm>
            <a:off x="2146884" y="1395082"/>
            <a:ext cx="7920000" cy="954107"/>
          </a:xfrm>
          <a:prstGeom prst="rect">
            <a:avLst/>
          </a:prstGeom>
          <a:noFill/>
        </p:spPr>
        <p:txBody>
          <a:bodyPr wrap="square" rtlCol="0">
            <a:spAutoFit/>
          </a:bodyPr>
          <a:lstStyle/>
          <a:p>
            <a:pPr algn="just">
              <a:spcAft>
                <a:spcPts val="3600"/>
              </a:spcAft>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地域で自主防災活動に取り組む際に、リーダーとして最低限必要と考えられる知識を身につける</a:t>
            </a:r>
          </a:p>
        </p:txBody>
      </p:sp>
      <p:sp>
        <p:nvSpPr>
          <p:cNvPr id="9" name="正方形/長方形 8">
            <a:extLst>
              <a:ext uri="{FF2B5EF4-FFF2-40B4-BE49-F238E27FC236}">
                <a16:creationId xmlns:a16="http://schemas.microsoft.com/office/drawing/2014/main" id="{104B1802-FF1D-420E-8F49-CF8ECD1C94D3}"/>
              </a:ext>
            </a:extLst>
          </p:cNvPr>
          <p:cNvSpPr/>
          <p:nvPr/>
        </p:nvSpPr>
        <p:spPr>
          <a:xfrm>
            <a:off x="1923600" y="2886076"/>
            <a:ext cx="8344800" cy="3589734"/>
          </a:xfrm>
          <a:prstGeom prst="rect">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＜目次＞</a:t>
            </a:r>
            <a:endParaRPr kumimoji="1" lang="en-US" altLang="ja-JP" sz="28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自主防災組織の役割等　　　　　</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地域の防災リーダーの役割　　</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仲間を増やす　　　　　　　　　　　 </a:t>
            </a:r>
            <a:endPar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endParaRPr>
          </a:p>
          <a:p>
            <a:pPr marL="514350" lvl="1" indent="-514350" algn="just">
              <a:spcAft>
                <a:spcPts val="1200"/>
              </a:spcAft>
              <a:buFont typeface="Wingdings" panose="05000000000000000000" pitchFamily="2" charset="2"/>
              <a:buChar char="l"/>
            </a:pPr>
            <a:r>
              <a:rPr kumimoji="1" lang="ja-JP" altLang="en-US" sz="2800" dirty="0">
                <a:solidFill>
                  <a:prstClr val="black">
                    <a:lumMod val="75000"/>
                    <a:lumOff val="25000"/>
                  </a:prstClr>
                </a:solidFill>
                <a:latin typeface="HGPｺﾞｼｯｸE" panose="020B0900000000000000" pitchFamily="50" charset="-128"/>
                <a:ea typeface="HGPｺﾞｼｯｸE" panose="020B0900000000000000" pitchFamily="50" charset="-128"/>
              </a:rPr>
              <a:t>地域をとりまく団体等との連携</a:t>
            </a:r>
          </a:p>
        </p:txBody>
      </p:sp>
      <p:sp>
        <p:nvSpPr>
          <p:cNvPr id="5" name="テキスト ボックス 4">
            <a:extLst>
              <a:ext uri="{FF2B5EF4-FFF2-40B4-BE49-F238E27FC236}">
                <a16:creationId xmlns:a16="http://schemas.microsoft.com/office/drawing/2014/main" id="{0C957F94-0550-4D6B-A084-42899944642E}"/>
              </a:ext>
            </a:extLst>
          </p:cNvPr>
          <p:cNvSpPr txBox="1"/>
          <p:nvPr/>
        </p:nvSpPr>
        <p:spPr>
          <a:xfrm>
            <a:off x="7831414" y="3895569"/>
            <a:ext cx="1170513"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 1</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7</a:t>
            </a:r>
          </a:p>
        </p:txBody>
      </p:sp>
      <p:sp>
        <p:nvSpPr>
          <p:cNvPr id="10" name="テキスト ボックス 9">
            <a:extLst>
              <a:ext uri="{FF2B5EF4-FFF2-40B4-BE49-F238E27FC236}">
                <a16:creationId xmlns:a16="http://schemas.microsoft.com/office/drawing/2014/main" id="{AE9DF9AD-BB55-47B5-B1FD-82183ED5D09F}"/>
              </a:ext>
            </a:extLst>
          </p:cNvPr>
          <p:cNvSpPr txBox="1"/>
          <p:nvPr/>
        </p:nvSpPr>
        <p:spPr>
          <a:xfrm>
            <a:off x="7831414" y="4476904"/>
            <a:ext cx="1234633"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P.8</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13</a:t>
            </a:r>
          </a:p>
        </p:txBody>
      </p:sp>
      <p:sp>
        <p:nvSpPr>
          <p:cNvPr id="11" name="テキスト ボックス 10">
            <a:extLst>
              <a:ext uri="{FF2B5EF4-FFF2-40B4-BE49-F238E27FC236}">
                <a16:creationId xmlns:a16="http://schemas.microsoft.com/office/drawing/2014/main" id="{B566833D-6BD3-4B2F-91C3-9265625B9D17}"/>
              </a:ext>
            </a:extLst>
          </p:cNvPr>
          <p:cNvSpPr txBox="1"/>
          <p:nvPr/>
        </p:nvSpPr>
        <p:spPr>
          <a:xfrm>
            <a:off x="7764088" y="5058239"/>
            <a:ext cx="140134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P.14</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28</a:t>
            </a:r>
          </a:p>
        </p:txBody>
      </p:sp>
      <p:sp>
        <p:nvSpPr>
          <p:cNvPr id="12" name="テキスト ボックス 11">
            <a:extLst>
              <a:ext uri="{FF2B5EF4-FFF2-40B4-BE49-F238E27FC236}">
                <a16:creationId xmlns:a16="http://schemas.microsoft.com/office/drawing/2014/main" id="{50CEA2C9-52D6-47FC-9C93-783DFDC8435C}"/>
              </a:ext>
            </a:extLst>
          </p:cNvPr>
          <p:cNvSpPr txBox="1"/>
          <p:nvPr/>
        </p:nvSpPr>
        <p:spPr>
          <a:xfrm>
            <a:off x="7748058" y="5638304"/>
            <a:ext cx="1401346" cy="461665"/>
          </a:xfrm>
          <a:prstGeom prst="rect">
            <a:avLst/>
          </a:prstGeom>
          <a:noFill/>
        </p:spPr>
        <p:txBody>
          <a:bodyPr wrap="none" rtlCol="0">
            <a:spAutoFit/>
          </a:bodyPr>
          <a:lstStyle/>
          <a:p>
            <a:pPr marL="0" lvl="1" algn="just">
              <a:spcAft>
                <a:spcPts val="1200"/>
              </a:spcAft>
            </a:pP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P.29</a:t>
            </a:r>
            <a:r>
              <a:rPr kumimoji="1" lang="ja-JP" altLang="en-US" sz="2400" dirty="0">
                <a:solidFill>
                  <a:prstClr val="black">
                    <a:lumMod val="75000"/>
                    <a:lumOff val="25000"/>
                  </a:prstClr>
                </a:solidFill>
                <a:latin typeface="HGPｺﾞｼｯｸE" panose="020B0900000000000000" pitchFamily="50" charset="-128"/>
                <a:ea typeface="HGPｺﾞｼｯｸE" panose="020B0900000000000000" pitchFamily="50" charset="-128"/>
              </a:rPr>
              <a:t>～</a:t>
            </a:r>
            <a:r>
              <a:rPr kumimoji="1" lang="en-US" altLang="ja-JP" sz="2400" dirty="0">
                <a:solidFill>
                  <a:prstClr val="black">
                    <a:lumMod val="75000"/>
                    <a:lumOff val="25000"/>
                  </a:prstClr>
                </a:solidFill>
                <a:latin typeface="HGPｺﾞｼｯｸE" panose="020B0900000000000000" pitchFamily="50" charset="-128"/>
                <a:ea typeface="HGPｺﾞｼｯｸE" panose="020B0900000000000000" pitchFamily="50" charset="-128"/>
              </a:rPr>
              <a:t>34</a:t>
            </a:r>
          </a:p>
        </p:txBody>
      </p:sp>
    </p:spTree>
    <p:extLst>
      <p:ext uri="{BB962C8B-B14F-4D97-AF65-F5344CB8AC3E}">
        <p14:creationId xmlns:p14="http://schemas.microsoft.com/office/powerpoint/2010/main" val="443477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2088444-4A2C-4F10-9501-0DDC191B5C81}"/>
              </a:ext>
            </a:extLst>
          </p:cNvPr>
          <p:cNvSpPr>
            <a:spLocks noGrp="1"/>
          </p:cNvSpPr>
          <p:nvPr>
            <p:ph type="sldNum" sz="quarter" idx="12"/>
          </p:nvPr>
        </p:nvSpPr>
        <p:spPr>
          <a:xfrm>
            <a:off x="9590353" y="6241573"/>
            <a:ext cx="2057400" cy="365125"/>
          </a:xfrm>
        </p:spPr>
        <p:txBody>
          <a:bodyPr/>
          <a:lstStyle/>
          <a:p>
            <a:r>
              <a:rPr kumimoji="1" lang="en-US" altLang="ja-JP" dirty="0"/>
              <a:t>27</a:t>
            </a:r>
            <a:endParaRPr kumimoji="1" lang="ja-JP" altLang="en-US" dirty="0"/>
          </a:p>
        </p:txBody>
      </p:sp>
      <p:sp>
        <p:nvSpPr>
          <p:cNvPr id="29" name="タイトル 1">
            <a:extLst>
              <a:ext uri="{FF2B5EF4-FFF2-40B4-BE49-F238E27FC236}">
                <a16:creationId xmlns:a16="http://schemas.microsoft.com/office/drawing/2014/main" id="{A7246330-51FD-47BD-B603-5FDFE78CDCBC}"/>
              </a:ext>
            </a:extLst>
          </p:cNvPr>
          <p:cNvSpPr>
            <a:spLocks noGrp="1"/>
          </p:cNvSpPr>
          <p:nvPr>
            <p:ph type="title"/>
          </p:nvPr>
        </p:nvSpPr>
        <p:spPr>
          <a:xfrm>
            <a:off x="0" y="-28575"/>
            <a:ext cx="12192000" cy="650875"/>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自主防災組織に参加する仲間を増やす</a:t>
            </a:r>
          </a:p>
        </p:txBody>
      </p:sp>
      <p:sp>
        <p:nvSpPr>
          <p:cNvPr id="10" name="コンテンツ プレースホルダー 4">
            <a:extLst>
              <a:ext uri="{FF2B5EF4-FFF2-40B4-BE49-F238E27FC236}">
                <a16:creationId xmlns:a16="http://schemas.microsoft.com/office/drawing/2014/main" id="{DCC7E4AC-A9D1-434C-8B78-4EDF06B9EF10}"/>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■子どもも楽しめる訓練で高まる地域の防災意識</a:t>
            </a:r>
            <a:endParaRPr lang="en-US" altLang="ja-JP">
              <a:solidFill>
                <a:srgbClr val="FF2800"/>
              </a:solidFill>
            </a:endParaRPr>
          </a:p>
          <a:p>
            <a:pPr marL="0" indent="0">
              <a:buNone/>
            </a:pPr>
            <a:r>
              <a:rPr lang="ja-JP" altLang="en-US" sz="2000">
                <a:solidFill>
                  <a:schemeClr val="tx1">
                    <a:lumMod val="75000"/>
                    <a:lumOff val="25000"/>
                  </a:schemeClr>
                </a:solidFill>
              </a:rPr>
              <a:t>（石神自主防災会：埼玉県　新座市）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1" name="正方形/長方形 10">
            <a:extLst>
              <a:ext uri="{FF2B5EF4-FFF2-40B4-BE49-F238E27FC236}">
                <a16:creationId xmlns:a16="http://schemas.microsoft.com/office/drawing/2014/main" id="{B5F855B2-FCEE-4B88-A803-2F1CB4644C26}"/>
              </a:ext>
            </a:extLst>
          </p:cNvPr>
          <p:cNvSpPr/>
          <p:nvPr/>
        </p:nvSpPr>
        <p:spPr>
          <a:xfrm>
            <a:off x="2197100" y="1915715"/>
            <a:ext cx="7775554" cy="4715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石神小学校体育館を利用した「お泊り訓練」を実施</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お泊り訓練の内容については、誰でも参加しやすいソフトな訓練項目、楽しいゲームや子供との災害料理を作る等。</a:t>
            </a:r>
            <a:r>
              <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rPr>
              <a:t>PTA</a:t>
            </a: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、親父の会も参加</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スタンプラリー・町会炊き出し</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班と子ども達の共同炊事・</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簡易ランタンや新聞紙</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スリッパの作成・段ボール</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08000" indent="216000">
              <a:spcAft>
                <a:spcPts val="600"/>
              </a:spcAft>
            </a:pP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ブロック設置などを行った</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70011267-C37A-41BA-BB95-A1B9842BE2D4}"/>
              </a:ext>
            </a:extLst>
          </p:cNvPr>
          <p:cNvSpPr txBox="1"/>
          <p:nvPr/>
        </p:nvSpPr>
        <p:spPr>
          <a:xfrm>
            <a:off x="2197100" y="6181177"/>
            <a:ext cx="2367956" cy="430887"/>
          </a:xfrm>
          <a:prstGeom prst="rect">
            <a:avLst/>
          </a:prstGeom>
          <a:noFill/>
        </p:spPr>
        <p:txBody>
          <a:bodyPr wrap="none" rtlCol="0">
            <a:spAutoFit/>
          </a:bodyPr>
          <a:lstStyle/>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参考：消防庁「自主防災組織の手引」</a:t>
            </a:r>
            <a:endParaRPr lang="en-US" altLang="ja-JP" sz="11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sz="1100" dirty="0">
                <a:solidFill>
                  <a:schemeClr val="tx1">
                    <a:lumMod val="75000"/>
                    <a:lumOff val="25000"/>
                  </a:schemeClr>
                </a:solidFill>
                <a:latin typeface="HGPｺﾞｼｯｸE" panose="020B0900000000000000" pitchFamily="50" charset="-128"/>
                <a:ea typeface="HGPｺﾞｼｯｸE" panose="020B0900000000000000" pitchFamily="50" charset="-128"/>
              </a:rPr>
              <a:t>写真：新座市ホームページ</a:t>
            </a:r>
          </a:p>
        </p:txBody>
      </p:sp>
      <p:graphicFrame>
        <p:nvGraphicFramePr>
          <p:cNvPr id="14" name="オブジェクト 13">
            <a:extLst>
              <a:ext uri="{FF2B5EF4-FFF2-40B4-BE49-F238E27FC236}">
                <a16:creationId xmlns:a16="http://schemas.microsoft.com/office/drawing/2014/main" id="{C7DFA782-E326-4D84-9C76-95FCB5D51123}"/>
              </a:ext>
            </a:extLst>
          </p:cNvPr>
          <p:cNvGraphicFramePr>
            <a:graphicFrameLocks noChangeAspect="1"/>
          </p:cNvGraphicFramePr>
          <p:nvPr/>
        </p:nvGraphicFramePr>
        <p:xfrm>
          <a:off x="2276657" y="1332821"/>
          <a:ext cx="803275" cy="230187"/>
        </p:xfrm>
        <a:graphic>
          <a:graphicData uri="http://schemas.openxmlformats.org/presentationml/2006/ole">
            <mc:AlternateContent xmlns:mc="http://schemas.openxmlformats.org/markup-compatibility/2006">
              <mc:Choice xmlns:v="urn:schemas-microsoft-com:vml" Requires="v">
                <p:oleObj spid="_x0000_s3108" name="Document" r:id="rId4" imgW="814516" imgH="236897" progId="Word.Document.12">
                  <p:embed/>
                </p:oleObj>
              </mc:Choice>
              <mc:Fallback>
                <p:oleObj name="Document" r:id="rId4" imgW="814516" imgH="236897" progId="Word.Document.12">
                  <p:embed/>
                  <p:pic>
                    <p:nvPicPr>
                      <p:cNvPr id="14" name="オブジェクト 13">
                        <a:extLst>
                          <a:ext uri="{FF2B5EF4-FFF2-40B4-BE49-F238E27FC236}">
                            <a16:creationId xmlns:a16="http://schemas.microsoft.com/office/drawing/2014/main" id="{C7DFA782-E326-4D84-9C76-95FCB5D51123}"/>
                          </a:ext>
                        </a:extLst>
                      </p:cNvPr>
                      <p:cNvPicPr/>
                      <p:nvPr/>
                    </p:nvPicPr>
                    <p:blipFill>
                      <a:blip r:embed="rId5"/>
                      <a:stretch>
                        <a:fillRect/>
                      </a:stretch>
                    </p:blipFill>
                    <p:spPr>
                      <a:xfrm>
                        <a:off x="2276657" y="1332821"/>
                        <a:ext cx="803275" cy="230187"/>
                      </a:xfrm>
                      <a:prstGeom prst="rect">
                        <a:avLst/>
                      </a:prstGeom>
                    </p:spPr>
                  </p:pic>
                </p:oleObj>
              </mc:Fallback>
            </mc:AlternateContent>
          </a:graphicData>
        </a:graphic>
      </p:graphicFrame>
      <p:pic>
        <p:nvPicPr>
          <p:cNvPr id="16" name="図 15">
            <a:extLst>
              <a:ext uri="{FF2B5EF4-FFF2-40B4-BE49-F238E27FC236}">
                <a16:creationId xmlns:a16="http://schemas.microsoft.com/office/drawing/2014/main" id="{9AEF2FE5-09B8-4080-BA91-11DCF1F8308C}"/>
              </a:ext>
            </a:extLst>
          </p:cNvPr>
          <p:cNvPicPr>
            <a:picLocks noChangeAspect="1"/>
          </p:cNvPicPr>
          <p:nvPr/>
        </p:nvPicPr>
        <p:blipFill>
          <a:blip r:embed="rId6"/>
          <a:stretch>
            <a:fillRect/>
          </a:stretch>
        </p:blipFill>
        <p:spPr>
          <a:xfrm>
            <a:off x="6572191" y="4013156"/>
            <a:ext cx="3128812" cy="2342238"/>
          </a:xfrm>
          <a:prstGeom prst="rect">
            <a:avLst/>
          </a:prstGeom>
        </p:spPr>
      </p:pic>
    </p:spTree>
    <p:extLst>
      <p:ext uri="{BB962C8B-B14F-4D97-AF65-F5344CB8AC3E}">
        <p14:creationId xmlns:p14="http://schemas.microsoft.com/office/powerpoint/2010/main" val="1278492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564879" y="5998790"/>
            <a:ext cx="2743200" cy="365125"/>
          </a:xfrm>
        </p:spPr>
        <p:txBody>
          <a:bodyPr/>
          <a:lstStyle/>
          <a:p>
            <a:r>
              <a:rPr kumimoji="1" lang="en-US" altLang="ja-JP" sz="1400" dirty="0">
                <a:latin typeface="+mn-lt"/>
              </a:rPr>
              <a:t>28</a:t>
            </a:r>
            <a:endParaRPr kumimoji="1" lang="ja-JP" altLang="en-US" sz="1400" dirty="0">
              <a:latin typeface="+mn-lt"/>
            </a:endParaRPr>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64295"/>
            <a:ext cx="7680960" cy="175432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女性をはじめ、地域に暮らす多様な人達を巻き込み、活動に参画する仲間を増やしましょう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rPr>
              <a:t>３．仲間を増やす</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59714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p:txBody>
          <a:bodyPr/>
          <a:lstStyle/>
          <a:p>
            <a:pPr algn="l"/>
            <a:r>
              <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４．</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地域を取り巻く団体等</a:t>
            </a: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
            </a:r>
            <a:b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b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    </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との連携</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286393CF-4A09-4591-B893-BDDC9C9EB4D7}"/>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１０分</a:t>
            </a:r>
          </a:p>
        </p:txBody>
      </p:sp>
      <p:sp>
        <p:nvSpPr>
          <p:cNvPr id="4" name="スライド番号プレースホルダー 1">
            <a:extLst>
              <a:ext uri="{FF2B5EF4-FFF2-40B4-BE49-F238E27FC236}">
                <a16:creationId xmlns:a16="http://schemas.microsoft.com/office/drawing/2014/main" id="{FAF07E79-5B51-4A49-A8D8-13AB0E4A6F5D}"/>
              </a:ext>
            </a:extLst>
          </p:cNvPr>
          <p:cNvSpPr txBox="1">
            <a:spLocks/>
          </p:cNvSpPr>
          <p:nvPr/>
        </p:nvSpPr>
        <p:spPr>
          <a:xfrm>
            <a:off x="8659091" y="6027364"/>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400" dirty="0">
                <a:latin typeface="Calibri" panose="020F0502020204030204" pitchFamily="34" charset="0"/>
                <a:cs typeface="Calibri" panose="020F0502020204030204" pitchFamily="34" charset="0"/>
              </a:rPr>
              <a:t>                                                          </a:t>
            </a:r>
            <a:r>
              <a:rPr lang="en-US" altLang="ja-JP" sz="1200" dirty="0">
                <a:cs typeface="Calibri" panose="020F0502020204030204" pitchFamily="34" charset="0"/>
              </a:rPr>
              <a:t>29</a:t>
            </a:r>
            <a:endParaRPr lang="ja-JP" altLang="en-US" sz="1200" dirty="0">
              <a:cs typeface="Calibri" panose="020F0502020204030204" pitchFamily="34" charset="0"/>
            </a:endParaRPr>
          </a:p>
        </p:txBody>
      </p:sp>
    </p:spTree>
    <p:extLst>
      <p:ext uri="{BB962C8B-B14F-4D97-AF65-F5344CB8AC3E}">
        <p14:creationId xmlns:p14="http://schemas.microsoft.com/office/powerpoint/2010/main" val="2657930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74BECF-FCC5-42B1-953E-7F05F42396F8}"/>
              </a:ext>
            </a:extLst>
          </p:cNvPr>
          <p:cNvSpPr>
            <a:spLocks noGrp="1"/>
          </p:cNvSpPr>
          <p:nvPr>
            <p:ph type="title"/>
          </p:nvPr>
        </p:nvSpPr>
        <p:spPr>
          <a:xfrm>
            <a:off x="0" y="-2697"/>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地域の様々な人や団体との連携・協力</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2BE7FF24-0CA5-44D0-BCBD-EBE1ED8643CF}"/>
              </a:ext>
            </a:extLst>
          </p:cNvPr>
          <p:cNvSpPr>
            <a:spLocks noGrp="1"/>
          </p:cNvSpPr>
          <p:nvPr>
            <p:ph type="sldNum" sz="quarter" idx="12"/>
          </p:nvPr>
        </p:nvSpPr>
        <p:spPr>
          <a:xfrm>
            <a:off x="8672795" y="6277217"/>
            <a:ext cx="2743200" cy="365125"/>
          </a:xfrm>
        </p:spPr>
        <p:txBody>
          <a:bodyPr/>
          <a:lstStyle/>
          <a:p>
            <a:r>
              <a:rPr kumimoji="1" lang="en-US" altLang="ja-JP" dirty="0"/>
              <a:t>30</a:t>
            </a:r>
            <a:endParaRPr kumimoji="1" lang="ja-JP" altLang="en-US" dirty="0"/>
          </a:p>
        </p:txBody>
      </p:sp>
      <p:sp>
        <p:nvSpPr>
          <p:cNvPr id="54" name="コンテンツ プレースホルダー 2">
            <a:extLst>
              <a:ext uri="{FF2B5EF4-FFF2-40B4-BE49-F238E27FC236}">
                <a16:creationId xmlns:a16="http://schemas.microsoft.com/office/drawing/2014/main" id="{CC6E36B5-725A-4EE0-96CD-7BDFFC1852E1}"/>
              </a:ext>
            </a:extLst>
          </p:cNvPr>
          <p:cNvSpPr>
            <a:spLocks noGrp="1"/>
          </p:cNvSpPr>
          <p:nvPr>
            <p:ph idx="1"/>
          </p:nvPr>
        </p:nvSpPr>
        <p:spPr>
          <a:xfrm>
            <a:off x="1786800" y="776795"/>
            <a:ext cx="8618400" cy="1236325"/>
          </a:xfrm>
          <a:solidFill>
            <a:schemeClr val="bg1"/>
          </a:solidFill>
          <a:ln w="28575">
            <a:solidFill>
              <a:srgbClr val="35A16B"/>
            </a:solidFill>
          </a:ln>
        </p:spPr>
        <p:txBody>
          <a:bodyPr vert="horz" lIns="144000" tIns="0" rIns="144000" bIns="45720" rtlCol="0" anchor="ctr">
            <a:normAutofit lnSpcReduction="10000"/>
          </a:bodyPr>
          <a:lstStyle/>
          <a:p>
            <a:pPr marL="0" indent="0">
              <a:lnSpc>
                <a:spcPct val="100000"/>
              </a:lnSpc>
              <a:spcBef>
                <a:spcPts val="0"/>
              </a:spcBef>
              <a:spcAft>
                <a:spcPts val="600"/>
              </a:spcAft>
              <a:buNone/>
            </a:pPr>
            <a:r>
              <a:rPr lang="ja-JP" altLang="en-US" dirty="0">
                <a:solidFill>
                  <a:schemeClr val="tx1">
                    <a:lumMod val="75000"/>
                    <a:lumOff val="25000"/>
                  </a:schemeClr>
                </a:solidFill>
              </a:rPr>
              <a:t>地域には多様な人や団体があるので、まずは連携できる人や団体と協力しながら、自主防災活動を進めましょう</a:t>
            </a:r>
          </a:p>
        </p:txBody>
      </p:sp>
      <p:grpSp>
        <p:nvGrpSpPr>
          <p:cNvPr id="5" name="グループ化 4">
            <a:extLst>
              <a:ext uri="{FF2B5EF4-FFF2-40B4-BE49-F238E27FC236}">
                <a16:creationId xmlns:a16="http://schemas.microsoft.com/office/drawing/2014/main" id="{D361BA8D-F2E8-4985-8267-F18FAFC3FF3A}"/>
              </a:ext>
            </a:extLst>
          </p:cNvPr>
          <p:cNvGrpSpPr>
            <a:grpSpLocks noChangeAspect="1"/>
          </p:cNvGrpSpPr>
          <p:nvPr/>
        </p:nvGrpSpPr>
        <p:grpSpPr>
          <a:xfrm>
            <a:off x="2475341" y="2064725"/>
            <a:ext cx="7492003" cy="4784814"/>
            <a:chOff x="671035" y="1947318"/>
            <a:chExt cx="8041748" cy="5135912"/>
          </a:xfrm>
        </p:grpSpPr>
        <p:grpSp>
          <p:nvGrpSpPr>
            <p:cNvPr id="87" name="グループ化 86">
              <a:extLst>
                <a:ext uri="{FF2B5EF4-FFF2-40B4-BE49-F238E27FC236}">
                  <a16:creationId xmlns:a16="http://schemas.microsoft.com/office/drawing/2014/main" id="{639284AD-5AD4-4C74-8C8B-F7B878413D0C}"/>
                </a:ext>
              </a:extLst>
            </p:cNvPr>
            <p:cNvGrpSpPr/>
            <p:nvPr/>
          </p:nvGrpSpPr>
          <p:grpSpPr>
            <a:xfrm>
              <a:off x="3766997" y="5228433"/>
              <a:ext cx="1854796" cy="1854797"/>
              <a:chOff x="3588176" y="4912883"/>
              <a:chExt cx="1854796" cy="1854797"/>
            </a:xfrm>
          </p:grpSpPr>
          <p:sp>
            <p:nvSpPr>
              <p:cNvPr id="88" name="楕円 87">
                <a:extLst>
                  <a:ext uri="{FF2B5EF4-FFF2-40B4-BE49-F238E27FC236}">
                    <a16:creationId xmlns:a16="http://schemas.microsoft.com/office/drawing/2014/main" id="{A4512399-1073-4F09-AD7A-5E22F06AC65A}"/>
                  </a:ext>
                </a:extLst>
              </p:cNvPr>
              <p:cNvSpPr/>
              <p:nvPr/>
            </p:nvSpPr>
            <p:spPr>
              <a:xfrm>
                <a:off x="3588176" y="4912883"/>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9" name="テキスト ボックス 88">
                <a:extLst>
                  <a:ext uri="{FF2B5EF4-FFF2-40B4-BE49-F238E27FC236}">
                    <a16:creationId xmlns:a16="http://schemas.microsoft.com/office/drawing/2014/main" id="{A990A34C-D31E-410C-A937-C53A2132A863}"/>
                  </a:ext>
                </a:extLst>
              </p:cNvPr>
              <p:cNvSpPr txBox="1"/>
              <p:nvPr/>
            </p:nvSpPr>
            <p:spPr>
              <a:xfrm>
                <a:off x="3782133" y="5399720"/>
                <a:ext cx="1526540" cy="891973"/>
              </a:xfrm>
              <a:prstGeom prst="rect">
                <a:avLst/>
              </a:prstGeom>
              <a:noFill/>
            </p:spPr>
            <p:txBody>
              <a:bodyPr wrap="none" rtlCol="0">
                <a:spAutoFit/>
              </a:bodyPr>
              <a:lstStyle/>
              <a:p>
                <a:pPr algn="ctr"/>
                <a:r>
                  <a:rPr lang="ja-JP" altLang="en-US" sz="2400" b="1">
                    <a:solidFill>
                      <a:srgbClr val="404040"/>
                    </a:solidFill>
                    <a:latin typeface="HGPｺﾞｼｯｸE" panose="020B0900000000000000" pitchFamily="50" charset="-128"/>
                    <a:ea typeface="HGPｺﾞｼｯｸE" panose="020B0900000000000000" pitchFamily="50" charset="-128"/>
                  </a:rPr>
                  <a:t>他地域</a:t>
                </a:r>
                <a:endParaRPr lang="en-US" altLang="ja-JP" sz="24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400" b="1">
                    <a:solidFill>
                      <a:srgbClr val="404040"/>
                    </a:solidFill>
                    <a:latin typeface="HGPｺﾞｼｯｸE" panose="020B0900000000000000" pitchFamily="50" charset="-128"/>
                    <a:ea typeface="HGPｺﾞｼｯｸE" panose="020B0900000000000000" pitchFamily="50" charset="-128"/>
                  </a:rPr>
                  <a:t>防災組織</a:t>
                </a:r>
                <a:endParaRPr lang="en-US" altLang="ja-JP" sz="2400" b="1">
                  <a:solidFill>
                    <a:srgbClr val="404040"/>
                  </a:solidFill>
                  <a:latin typeface="HGPｺﾞｼｯｸE" panose="020B0900000000000000" pitchFamily="50" charset="-128"/>
                  <a:ea typeface="HGPｺﾞｼｯｸE" panose="020B0900000000000000" pitchFamily="50" charset="-128"/>
                </a:endParaRPr>
              </a:p>
            </p:txBody>
          </p:sp>
        </p:grpSp>
        <p:grpSp>
          <p:nvGrpSpPr>
            <p:cNvPr id="90" name="グループ化 89">
              <a:extLst>
                <a:ext uri="{FF2B5EF4-FFF2-40B4-BE49-F238E27FC236}">
                  <a16:creationId xmlns:a16="http://schemas.microsoft.com/office/drawing/2014/main" id="{326CD0A8-24B4-4E7B-B9A2-3DA1FA7A3040}"/>
                </a:ext>
              </a:extLst>
            </p:cNvPr>
            <p:cNvGrpSpPr/>
            <p:nvPr/>
          </p:nvGrpSpPr>
          <p:grpSpPr>
            <a:xfrm>
              <a:off x="2065548" y="5117402"/>
              <a:ext cx="1854796" cy="1854797"/>
              <a:chOff x="1538455" y="4266577"/>
              <a:chExt cx="1854796" cy="1854797"/>
            </a:xfrm>
          </p:grpSpPr>
          <p:sp>
            <p:nvSpPr>
              <p:cNvPr id="91" name="楕円 90">
                <a:extLst>
                  <a:ext uri="{FF2B5EF4-FFF2-40B4-BE49-F238E27FC236}">
                    <a16:creationId xmlns:a16="http://schemas.microsoft.com/office/drawing/2014/main" id="{E09F8C0D-B106-4AA6-9D6C-A4A3A90DCD95}"/>
                  </a:ext>
                </a:extLst>
              </p:cNvPr>
              <p:cNvSpPr/>
              <p:nvPr/>
            </p:nvSpPr>
            <p:spPr>
              <a:xfrm>
                <a:off x="1538455" y="4266577"/>
                <a:ext cx="1854796"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92" name="テキスト ボックス 91">
                <a:extLst>
                  <a:ext uri="{FF2B5EF4-FFF2-40B4-BE49-F238E27FC236}">
                    <a16:creationId xmlns:a16="http://schemas.microsoft.com/office/drawing/2014/main" id="{27241C50-4FD8-4DCE-9BD8-81FB32B1C7EA}"/>
                  </a:ext>
                </a:extLst>
              </p:cNvPr>
              <p:cNvSpPr txBox="1"/>
              <p:nvPr/>
            </p:nvSpPr>
            <p:spPr>
              <a:xfrm>
                <a:off x="1934809" y="4714212"/>
                <a:ext cx="1053010" cy="1090190"/>
              </a:xfrm>
              <a:prstGeom prst="rect">
                <a:avLst/>
              </a:prstGeom>
              <a:noFill/>
            </p:spPr>
            <p:txBody>
              <a:bodyPr wrap="square" rtlCol="0">
                <a:spAutoFit/>
              </a:bodyPr>
              <a:lstStyle/>
              <a:p>
                <a:pPr algn="ctr"/>
                <a:r>
                  <a:rPr lang="ja-JP" altLang="en-US" sz="2000" b="1">
                    <a:solidFill>
                      <a:srgbClr val="404040"/>
                    </a:solidFill>
                    <a:latin typeface="HGPｺﾞｼｯｸE" panose="020B0900000000000000" pitchFamily="50" charset="-128"/>
                    <a:ea typeface="HGPｺﾞｼｯｸE" panose="020B0900000000000000" pitchFamily="50" charset="-128"/>
                  </a:rPr>
                  <a:t>近隣の</a:t>
                </a:r>
                <a:endParaRPr lang="en-US" altLang="ja-JP" sz="20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000" b="1">
                    <a:solidFill>
                      <a:srgbClr val="404040"/>
                    </a:solidFill>
                    <a:latin typeface="HGPｺﾞｼｯｸE" panose="020B0900000000000000" pitchFamily="50" charset="-128"/>
                    <a:ea typeface="HGPｺﾞｼｯｸE" panose="020B0900000000000000" pitchFamily="50" charset="-128"/>
                  </a:rPr>
                  <a:t>自治会</a:t>
                </a:r>
                <a:endParaRPr lang="en-US" altLang="ja-JP" sz="20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000" b="1">
                    <a:solidFill>
                      <a:srgbClr val="404040"/>
                    </a:solidFill>
                    <a:latin typeface="HGPｺﾞｼｯｸE" panose="020B0900000000000000" pitchFamily="50" charset="-128"/>
                    <a:ea typeface="HGPｺﾞｼｯｸE" panose="020B0900000000000000" pitchFamily="50" charset="-128"/>
                  </a:rPr>
                  <a:t>町内会</a:t>
                </a:r>
                <a:endParaRPr lang="en-US" altLang="ja-JP" sz="2000" b="1">
                  <a:solidFill>
                    <a:srgbClr val="404040"/>
                  </a:solidFill>
                  <a:latin typeface="HGPｺﾞｼｯｸE" panose="020B0900000000000000" pitchFamily="50" charset="-128"/>
                  <a:ea typeface="HGPｺﾞｼｯｸE" panose="020B0900000000000000" pitchFamily="50" charset="-128"/>
                </a:endParaRPr>
              </a:p>
            </p:txBody>
          </p:sp>
        </p:grpSp>
        <p:grpSp>
          <p:nvGrpSpPr>
            <p:cNvPr id="93" name="グループ化 92">
              <a:extLst>
                <a:ext uri="{FF2B5EF4-FFF2-40B4-BE49-F238E27FC236}">
                  <a16:creationId xmlns:a16="http://schemas.microsoft.com/office/drawing/2014/main" id="{5CFF7689-5EC2-484E-9D0A-CC4F429525F5}"/>
                </a:ext>
              </a:extLst>
            </p:cNvPr>
            <p:cNvGrpSpPr/>
            <p:nvPr/>
          </p:nvGrpSpPr>
          <p:grpSpPr>
            <a:xfrm>
              <a:off x="5646539" y="2164379"/>
              <a:ext cx="2031305" cy="1980000"/>
              <a:chOff x="5805373" y="1987518"/>
              <a:chExt cx="2031305" cy="1980000"/>
            </a:xfrm>
          </p:grpSpPr>
          <p:sp>
            <p:nvSpPr>
              <p:cNvPr id="94" name="楕円 93">
                <a:extLst>
                  <a:ext uri="{FF2B5EF4-FFF2-40B4-BE49-F238E27FC236}">
                    <a16:creationId xmlns:a16="http://schemas.microsoft.com/office/drawing/2014/main" id="{B4B0EB88-7CE5-48EA-9AF9-568710997DAE}"/>
                  </a:ext>
                </a:extLst>
              </p:cNvPr>
              <p:cNvSpPr/>
              <p:nvPr/>
            </p:nvSpPr>
            <p:spPr>
              <a:xfrm>
                <a:off x="5805373" y="1987518"/>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5" name="テキスト ボックス 94">
                <a:extLst>
                  <a:ext uri="{FF2B5EF4-FFF2-40B4-BE49-F238E27FC236}">
                    <a16:creationId xmlns:a16="http://schemas.microsoft.com/office/drawing/2014/main" id="{0B40AFAE-0FDB-49C0-9BD3-8C14FEDDBACB}"/>
                  </a:ext>
                </a:extLst>
              </p:cNvPr>
              <p:cNvSpPr txBox="1"/>
              <p:nvPr/>
            </p:nvSpPr>
            <p:spPr>
              <a:xfrm>
                <a:off x="5869443" y="2337472"/>
                <a:ext cx="1967235" cy="1486622"/>
              </a:xfrm>
              <a:prstGeom prst="rect">
                <a:avLst/>
              </a:prstGeom>
              <a:noFill/>
            </p:spPr>
            <p:txBody>
              <a:bodyPr wrap="square" rtlCol="0">
                <a:spAutoFit/>
              </a:bodyPr>
              <a:lstStyle/>
              <a:p>
                <a:pPr algn="ctr"/>
                <a:r>
                  <a:rPr lang="ja-JP" altLang="en-US" sz="2800" b="1">
                    <a:solidFill>
                      <a:schemeClr val="bg1"/>
                    </a:solidFill>
                    <a:latin typeface="HGPｺﾞｼｯｸE" panose="020B0900000000000000" pitchFamily="50" charset="-128"/>
                    <a:ea typeface="HGPｺﾞｼｯｸE" panose="020B0900000000000000" pitchFamily="50" charset="-128"/>
                  </a:rPr>
                  <a:t>女性の会・女性防火クラブ</a:t>
                </a:r>
                <a:endParaRPr lang="en-US" altLang="ja-JP" sz="2800" b="1">
                  <a:solidFill>
                    <a:schemeClr val="bg1"/>
                  </a:solidFill>
                  <a:latin typeface="HGPｺﾞｼｯｸE" panose="020B0900000000000000" pitchFamily="50" charset="-128"/>
                  <a:ea typeface="HGPｺﾞｼｯｸE" panose="020B0900000000000000" pitchFamily="50" charset="-128"/>
                </a:endParaRPr>
              </a:p>
            </p:txBody>
          </p:sp>
        </p:grpSp>
        <p:grpSp>
          <p:nvGrpSpPr>
            <p:cNvPr id="96" name="グループ化 95">
              <a:extLst>
                <a:ext uri="{FF2B5EF4-FFF2-40B4-BE49-F238E27FC236}">
                  <a16:creationId xmlns:a16="http://schemas.microsoft.com/office/drawing/2014/main" id="{402F8993-705E-4B75-84EC-B3A41B0233F0}"/>
                </a:ext>
              </a:extLst>
            </p:cNvPr>
            <p:cNvGrpSpPr/>
            <p:nvPr/>
          </p:nvGrpSpPr>
          <p:grpSpPr>
            <a:xfrm>
              <a:off x="7452783" y="3268091"/>
              <a:ext cx="1260000" cy="1260000"/>
              <a:chOff x="7572139" y="1128019"/>
              <a:chExt cx="1260000" cy="1260000"/>
            </a:xfrm>
          </p:grpSpPr>
          <p:sp>
            <p:nvSpPr>
              <p:cNvPr id="97" name="楕円 96">
                <a:extLst>
                  <a:ext uri="{FF2B5EF4-FFF2-40B4-BE49-F238E27FC236}">
                    <a16:creationId xmlns:a16="http://schemas.microsoft.com/office/drawing/2014/main" id="{1A5939EF-98B6-4D05-91A4-43ECD9305255}"/>
                  </a:ext>
                </a:extLst>
              </p:cNvPr>
              <p:cNvSpPr/>
              <p:nvPr/>
            </p:nvSpPr>
            <p:spPr>
              <a:xfrm>
                <a:off x="7572139" y="1128019"/>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　</a:t>
                </a:r>
              </a:p>
            </p:txBody>
          </p:sp>
          <p:sp>
            <p:nvSpPr>
              <p:cNvPr id="98" name="テキスト ボックス 97">
                <a:extLst>
                  <a:ext uri="{FF2B5EF4-FFF2-40B4-BE49-F238E27FC236}">
                    <a16:creationId xmlns:a16="http://schemas.microsoft.com/office/drawing/2014/main" id="{B53B9A36-83EF-4D0A-BBD4-C7CAB29279AB}"/>
                  </a:ext>
                </a:extLst>
              </p:cNvPr>
              <p:cNvSpPr txBox="1"/>
              <p:nvPr/>
            </p:nvSpPr>
            <p:spPr>
              <a:xfrm>
                <a:off x="7728794" y="1434854"/>
                <a:ext cx="946690" cy="693757"/>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商工</a:t>
                </a:r>
                <a:endParaRPr lang="en-US" altLang="ja-JP" b="1">
                  <a:solidFill>
                    <a:schemeClr val="bg1"/>
                  </a:solidFill>
                  <a:latin typeface="HGPｺﾞｼｯｸE" panose="020B0900000000000000" pitchFamily="50" charset="-128"/>
                  <a:ea typeface="HGPｺﾞｼｯｸE" panose="020B0900000000000000" pitchFamily="50" charset="-128"/>
                </a:endParaRPr>
              </a:p>
              <a:p>
                <a:pPr algn="ctr"/>
                <a:r>
                  <a:rPr lang="ja-JP" altLang="en-US" b="1">
                    <a:solidFill>
                      <a:schemeClr val="bg1"/>
                    </a:solidFill>
                    <a:latin typeface="HGPｺﾞｼｯｸE" panose="020B0900000000000000" pitchFamily="50" charset="-128"/>
                    <a:ea typeface="HGPｺﾞｼｯｸE" panose="020B0900000000000000" pitchFamily="50" charset="-128"/>
                  </a:rPr>
                  <a:t>企業系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grpSp>
        <p:grpSp>
          <p:nvGrpSpPr>
            <p:cNvPr id="99" name="グループ化 98">
              <a:extLst>
                <a:ext uri="{FF2B5EF4-FFF2-40B4-BE49-F238E27FC236}">
                  <a16:creationId xmlns:a16="http://schemas.microsoft.com/office/drawing/2014/main" id="{BD33A4DA-3575-4669-8DF0-93D149A2DF41}"/>
                </a:ext>
              </a:extLst>
            </p:cNvPr>
            <p:cNvGrpSpPr/>
            <p:nvPr/>
          </p:nvGrpSpPr>
          <p:grpSpPr>
            <a:xfrm>
              <a:off x="6780140" y="4363248"/>
              <a:ext cx="1345874" cy="1260000"/>
              <a:chOff x="7644170" y="4941737"/>
              <a:chExt cx="1345874" cy="1260000"/>
            </a:xfrm>
          </p:grpSpPr>
          <p:sp>
            <p:nvSpPr>
              <p:cNvPr id="100" name="楕円 99">
                <a:extLst>
                  <a:ext uri="{FF2B5EF4-FFF2-40B4-BE49-F238E27FC236}">
                    <a16:creationId xmlns:a16="http://schemas.microsoft.com/office/drawing/2014/main" id="{735BD4D1-D8D0-49F1-BBB2-E6D53724C337}"/>
                  </a:ext>
                </a:extLst>
              </p:cNvPr>
              <p:cNvSpPr/>
              <p:nvPr/>
            </p:nvSpPr>
            <p:spPr>
              <a:xfrm>
                <a:off x="7687108" y="4941737"/>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テキスト ボックス 100">
                <a:extLst>
                  <a:ext uri="{FF2B5EF4-FFF2-40B4-BE49-F238E27FC236}">
                    <a16:creationId xmlns:a16="http://schemas.microsoft.com/office/drawing/2014/main" id="{DC401064-5B54-4F52-BCB4-2A0C104F8EC5}"/>
                  </a:ext>
                </a:extLst>
              </p:cNvPr>
              <p:cNvSpPr txBox="1"/>
              <p:nvPr/>
            </p:nvSpPr>
            <p:spPr>
              <a:xfrm>
                <a:off x="7644170" y="5248572"/>
                <a:ext cx="1345874" cy="627684"/>
              </a:xfrm>
              <a:prstGeom prst="rect">
                <a:avLst/>
              </a:prstGeom>
              <a:noFill/>
            </p:spPr>
            <p:txBody>
              <a:bodyPr wrap="none" rtlCol="0">
                <a:spAutoFit/>
              </a:bodyPr>
              <a:lstStyle/>
              <a:p>
                <a:pPr algn="ctr"/>
                <a:r>
                  <a:rPr lang="ja-JP" altLang="en-US" sz="1600" b="1">
                    <a:solidFill>
                      <a:schemeClr val="bg1"/>
                    </a:solidFill>
                    <a:latin typeface="HGPｺﾞｼｯｸE" panose="020B0900000000000000" pitchFamily="50" charset="-128"/>
                    <a:ea typeface="HGPｺﾞｼｯｸE" panose="020B0900000000000000" pitchFamily="50" charset="-128"/>
                  </a:rPr>
                  <a:t>ボランティア</a:t>
                </a:r>
                <a:endParaRPr lang="en-US" altLang="ja-JP" sz="1600" b="1">
                  <a:solidFill>
                    <a:schemeClr val="bg1"/>
                  </a:solidFill>
                  <a:latin typeface="HGPｺﾞｼｯｸE" panose="020B0900000000000000" pitchFamily="50" charset="-128"/>
                  <a:ea typeface="HGPｺﾞｼｯｸE" panose="020B0900000000000000" pitchFamily="50" charset="-128"/>
                </a:endParaRPr>
              </a:p>
              <a:p>
                <a:pPr algn="ctr"/>
                <a:r>
                  <a:rPr lang="ja-JP" altLang="en-US" sz="1600" b="1">
                    <a:solidFill>
                      <a:schemeClr val="bg1"/>
                    </a:solidFill>
                    <a:latin typeface="HGPｺﾞｼｯｸE" panose="020B0900000000000000" pitchFamily="50" charset="-128"/>
                    <a:ea typeface="HGPｺﾞｼｯｸE" panose="020B0900000000000000" pitchFamily="50" charset="-128"/>
                  </a:rPr>
                  <a:t>団体</a:t>
                </a:r>
                <a:endParaRPr lang="en-US" altLang="ja-JP" sz="1600" b="1">
                  <a:solidFill>
                    <a:schemeClr val="bg1"/>
                  </a:solidFill>
                  <a:latin typeface="HGPｺﾞｼｯｸE" panose="020B0900000000000000" pitchFamily="50" charset="-128"/>
                  <a:ea typeface="HGPｺﾞｼｯｸE" panose="020B0900000000000000" pitchFamily="50" charset="-128"/>
                </a:endParaRPr>
              </a:p>
            </p:txBody>
          </p:sp>
        </p:grpSp>
        <p:grpSp>
          <p:nvGrpSpPr>
            <p:cNvPr id="102" name="グループ化 101">
              <a:extLst>
                <a:ext uri="{FF2B5EF4-FFF2-40B4-BE49-F238E27FC236}">
                  <a16:creationId xmlns:a16="http://schemas.microsoft.com/office/drawing/2014/main" id="{751017EB-9FD7-4134-8D63-255E3FC9C7E7}"/>
                </a:ext>
              </a:extLst>
            </p:cNvPr>
            <p:cNvGrpSpPr/>
            <p:nvPr/>
          </p:nvGrpSpPr>
          <p:grpSpPr>
            <a:xfrm>
              <a:off x="671035" y="3448209"/>
              <a:ext cx="1260000" cy="1260000"/>
              <a:chOff x="305622" y="2411784"/>
              <a:chExt cx="1260000" cy="1260000"/>
            </a:xfrm>
          </p:grpSpPr>
          <p:sp>
            <p:nvSpPr>
              <p:cNvPr id="103" name="楕円 102">
                <a:extLst>
                  <a:ext uri="{FF2B5EF4-FFF2-40B4-BE49-F238E27FC236}">
                    <a16:creationId xmlns:a16="http://schemas.microsoft.com/office/drawing/2014/main" id="{47A92E9A-26B1-4EA4-85C3-24472FF631B3}"/>
                  </a:ext>
                </a:extLst>
              </p:cNvPr>
              <p:cNvSpPr/>
              <p:nvPr/>
            </p:nvSpPr>
            <p:spPr>
              <a:xfrm>
                <a:off x="305622" y="2411784"/>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4" name="テキスト ボックス 103">
                <a:extLst>
                  <a:ext uri="{FF2B5EF4-FFF2-40B4-BE49-F238E27FC236}">
                    <a16:creationId xmlns:a16="http://schemas.microsoft.com/office/drawing/2014/main" id="{F940D633-F643-4FCA-A0D9-56EAF2289463}"/>
                  </a:ext>
                </a:extLst>
              </p:cNvPr>
              <p:cNvSpPr txBox="1"/>
              <p:nvPr/>
            </p:nvSpPr>
            <p:spPr>
              <a:xfrm>
                <a:off x="462277" y="2803850"/>
                <a:ext cx="946690" cy="396433"/>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医療系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sp>
            <p:nvSpPr>
              <p:cNvPr id="105" name="正方形/長方形 104">
                <a:extLst>
                  <a:ext uri="{FF2B5EF4-FFF2-40B4-BE49-F238E27FC236}">
                    <a16:creationId xmlns:a16="http://schemas.microsoft.com/office/drawing/2014/main" id="{C81BC1FB-131C-4456-B72C-0CEDE4335EE5}"/>
                  </a:ext>
                </a:extLst>
              </p:cNvPr>
              <p:cNvSpPr/>
              <p:nvPr/>
            </p:nvSpPr>
            <p:spPr>
              <a:xfrm>
                <a:off x="404857" y="3158326"/>
                <a:ext cx="1061531" cy="297324"/>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病院など</a:t>
                </a:r>
                <a:endParaRPr lang="en-US" altLang="ja-JP" sz="1200">
                  <a:solidFill>
                    <a:schemeClr val="bg1"/>
                  </a:solidFill>
                  <a:latin typeface="HGPｺﾞｼｯｸE" panose="020B0900000000000000" pitchFamily="50" charset="-128"/>
                  <a:ea typeface="HGPｺﾞｼｯｸE" panose="020B0900000000000000" pitchFamily="50" charset="-128"/>
                </a:endParaRPr>
              </a:p>
            </p:txBody>
          </p:sp>
        </p:grpSp>
        <p:grpSp>
          <p:nvGrpSpPr>
            <p:cNvPr id="106" name="グループ化 105">
              <a:extLst>
                <a:ext uri="{FF2B5EF4-FFF2-40B4-BE49-F238E27FC236}">
                  <a16:creationId xmlns:a16="http://schemas.microsoft.com/office/drawing/2014/main" id="{08549647-90EE-417D-A8F3-6DABAD831201}"/>
                </a:ext>
              </a:extLst>
            </p:cNvPr>
            <p:cNvGrpSpPr/>
            <p:nvPr/>
          </p:nvGrpSpPr>
          <p:grpSpPr>
            <a:xfrm>
              <a:off x="5410901" y="5080509"/>
              <a:ext cx="2093138" cy="1854797"/>
              <a:chOff x="5438092" y="4565050"/>
              <a:chExt cx="2093138" cy="1854797"/>
            </a:xfrm>
          </p:grpSpPr>
          <p:sp>
            <p:nvSpPr>
              <p:cNvPr id="107" name="楕円 106">
                <a:extLst>
                  <a:ext uri="{FF2B5EF4-FFF2-40B4-BE49-F238E27FC236}">
                    <a16:creationId xmlns:a16="http://schemas.microsoft.com/office/drawing/2014/main" id="{C1DC81BE-F752-4FB9-9EF6-E92BC7B004C9}"/>
                  </a:ext>
                </a:extLst>
              </p:cNvPr>
              <p:cNvSpPr/>
              <p:nvPr/>
            </p:nvSpPr>
            <p:spPr>
              <a:xfrm>
                <a:off x="5545052" y="4565050"/>
                <a:ext cx="1854797" cy="18547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テキスト ボックス 107">
                <a:extLst>
                  <a:ext uri="{FF2B5EF4-FFF2-40B4-BE49-F238E27FC236}">
                    <a16:creationId xmlns:a16="http://schemas.microsoft.com/office/drawing/2014/main" id="{09FE0614-33F7-4B7C-BE9F-BFAE49E0C640}"/>
                  </a:ext>
                </a:extLst>
              </p:cNvPr>
              <p:cNvSpPr txBox="1"/>
              <p:nvPr/>
            </p:nvSpPr>
            <p:spPr>
              <a:xfrm>
                <a:off x="5438092" y="5038692"/>
                <a:ext cx="2093138" cy="891973"/>
              </a:xfrm>
              <a:prstGeom prst="rect">
                <a:avLst/>
              </a:prstGeom>
              <a:noFill/>
            </p:spPr>
            <p:txBody>
              <a:bodyPr wrap="square" rtlCol="0">
                <a:spAutoFit/>
              </a:bodyPr>
              <a:lstStyle/>
              <a:p>
                <a:pPr algn="ctr"/>
                <a:r>
                  <a:rPr lang="ja-JP" altLang="en-US" sz="2400" b="1">
                    <a:solidFill>
                      <a:srgbClr val="404040"/>
                    </a:solidFill>
                    <a:latin typeface="HGPｺﾞｼｯｸE" panose="020B0900000000000000" pitchFamily="50" charset="-128"/>
                    <a:ea typeface="HGPｺﾞｼｯｸE" panose="020B0900000000000000" pitchFamily="50" charset="-128"/>
                  </a:rPr>
                  <a:t>消防・</a:t>
                </a:r>
                <a:endParaRPr lang="en-US" altLang="ja-JP" sz="2400" b="1">
                  <a:solidFill>
                    <a:srgbClr val="404040"/>
                  </a:solidFill>
                  <a:latin typeface="HGPｺﾞｼｯｸE" panose="020B0900000000000000" pitchFamily="50" charset="-128"/>
                  <a:ea typeface="HGPｺﾞｼｯｸE" panose="020B0900000000000000" pitchFamily="50" charset="-128"/>
                </a:endParaRPr>
              </a:p>
              <a:p>
                <a:pPr algn="ctr"/>
                <a:r>
                  <a:rPr lang="ja-JP" altLang="en-US" sz="2400" b="1">
                    <a:solidFill>
                      <a:srgbClr val="404040"/>
                    </a:solidFill>
                    <a:latin typeface="HGPｺﾞｼｯｸE" panose="020B0900000000000000" pitchFamily="50" charset="-128"/>
                    <a:ea typeface="HGPｺﾞｼｯｸE" panose="020B0900000000000000" pitchFamily="50" charset="-128"/>
                  </a:rPr>
                  <a:t>警察系</a:t>
                </a:r>
                <a:endParaRPr lang="en-US" altLang="ja-JP" sz="2400" b="1">
                  <a:solidFill>
                    <a:srgbClr val="404040"/>
                  </a:solidFill>
                  <a:latin typeface="HGPｺﾞｼｯｸE" panose="020B0900000000000000" pitchFamily="50" charset="-128"/>
                  <a:ea typeface="HGPｺﾞｼｯｸE" panose="020B0900000000000000" pitchFamily="50" charset="-128"/>
                </a:endParaRPr>
              </a:p>
            </p:txBody>
          </p:sp>
          <p:sp>
            <p:nvSpPr>
              <p:cNvPr id="109" name="正方形/長方形 108">
                <a:extLst>
                  <a:ext uri="{FF2B5EF4-FFF2-40B4-BE49-F238E27FC236}">
                    <a16:creationId xmlns:a16="http://schemas.microsoft.com/office/drawing/2014/main" id="{0BB8D100-6044-4C85-8B97-EBA94922EF19}"/>
                  </a:ext>
                </a:extLst>
              </p:cNvPr>
              <p:cNvSpPr/>
              <p:nvPr/>
            </p:nvSpPr>
            <p:spPr>
              <a:xfrm>
                <a:off x="5937510" y="5907547"/>
                <a:ext cx="1571022" cy="363396"/>
              </a:xfrm>
              <a:prstGeom prst="rect">
                <a:avLst/>
              </a:prstGeom>
            </p:spPr>
            <p:txBody>
              <a:bodyPr wrap="square">
                <a:spAutoFit/>
              </a:bodyPr>
              <a:lstStyle/>
              <a:p>
                <a:pPr>
                  <a:defRPr/>
                </a:pPr>
                <a:r>
                  <a:rPr lang="ja-JP" altLang="en-US" sz="1600" b="1">
                    <a:solidFill>
                      <a:srgbClr val="404040"/>
                    </a:solidFill>
                    <a:latin typeface="HGPｺﾞｼｯｸE" panose="020B0900000000000000" pitchFamily="50" charset="-128"/>
                    <a:ea typeface="HGPｺﾞｼｯｸE" panose="020B0900000000000000" pitchFamily="50" charset="-128"/>
                  </a:rPr>
                  <a:t>消防団等</a:t>
                </a:r>
              </a:p>
            </p:txBody>
          </p:sp>
        </p:grpSp>
        <p:grpSp>
          <p:nvGrpSpPr>
            <p:cNvPr id="110" name="グループ化 109">
              <a:extLst>
                <a:ext uri="{FF2B5EF4-FFF2-40B4-BE49-F238E27FC236}">
                  <a16:creationId xmlns:a16="http://schemas.microsoft.com/office/drawing/2014/main" id="{F5AC78CC-90AA-415B-9AF1-9A39CE0109FB}"/>
                </a:ext>
              </a:extLst>
            </p:cNvPr>
            <p:cNvGrpSpPr/>
            <p:nvPr/>
          </p:nvGrpSpPr>
          <p:grpSpPr>
            <a:xfrm>
              <a:off x="3668026" y="1947318"/>
              <a:ext cx="1980000" cy="1980000"/>
              <a:chOff x="3825373" y="1247196"/>
              <a:chExt cx="1980000" cy="1980000"/>
            </a:xfrm>
          </p:grpSpPr>
          <p:sp>
            <p:nvSpPr>
              <p:cNvPr id="111" name="楕円 110">
                <a:extLst>
                  <a:ext uri="{FF2B5EF4-FFF2-40B4-BE49-F238E27FC236}">
                    <a16:creationId xmlns:a16="http://schemas.microsoft.com/office/drawing/2014/main" id="{992B50AA-C93C-4811-B573-B0A89ADFBFEA}"/>
                  </a:ext>
                </a:extLst>
              </p:cNvPr>
              <p:cNvSpPr/>
              <p:nvPr/>
            </p:nvSpPr>
            <p:spPr>
              <a:xfrm>
                <a:off x="3825373" y="12471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2" name="テキスト ボックス 111">
                <a:extLst>
                  <a:ext uri="{FF2B5EF4-FFF2-40B4-BE49-F238E27FC236}">
                    <a16:creationId xmlns:a16="http://schemas.microsoft.com/office/drawing/2014/main" id="{9A5D6297-5A0A-43B5-9351-125F4406633D}"/>
                  </a:ext>
                </a:extLst>
              </p:cNvPr>
              <p:cNvSpPr txBox="1"/>
              <p:nvPr/>
            </p:nvSpPr>
            <p:spPr>
              <a:xfrm>
                <a:off x="4083899" y="1895684"/>
                <a:ext cx="1517510" cy="594649"/>
              </a:xfrm>
              <a:prstGeom prst="rect">
                <a:avLst/>
              </a:prstGeom>
              <a:noFill/>
            </p:spPr>
            <p:txBody>
              <a:bodyPr wrap="square" rtlCol="0">
                <a:spAutoFit/>
              </a:bodyPr>
              <a:lstStyle/>
              <a:p>
                <a:pPr algn="ctr"/>
                <a:r>
                  <a:rPr lang="ja-JP" altLang="en-US" sz="3000" b="1">
                    <a:solidFill>
                      <a:schemeClr val="bg1"/>
                    </a:solidFill>
                    <a:latin typeface="HGPｺﾞｼｯｸE" panose="020B0900000000000000" pitchFamily="50" charset="-128"/>
                    <a:ea typeface="HGPｺﾞｼｯｸE" panose="020B0900000000000000" pitchFamily="50" charset="-128"/>
                  </a:rPr>
                  <a:t>学　校</a:t>
                </a:r>
                <a:endParaRPr lang="en-US" altLang="ja-JP" sz="3000" b="1">
                  <a:solidFill>
                    <a:schemeClr val="bg1"/>
                  </a:solidFill>
                  <a:latin typeface="HGPｺﾞｼｯｸE" panose="020B0900000000000000" pitchFamily="50" charset="-128"/>
                  <a:ea typeface="HGPｺﾞｼｯｸE" panose="020B0900000000000000" pitchFamily="50" charset="-128"/>
                </a:endParaRPr>
              </a:p>
            </p:txBody>
          </p:sp>
          <p:sp>
            <p:nvSpPr>
              <p:cNvPr id="113" name="正方形/長方形 112">
                <a:extLst>
                  <a:ext uri="{FF2B5EF4-FFF2-40B4-BE49-F238E27FC236}">
                    <a16:creationId xmlns:a16="http://schemas.microsoft.com/office/drawing/2014/main" id="{2EC62A37-36E5-4DB2-9626-F296298F5780}"/>
                  </a:ext>
                </a:extLst>
              </p:cNvPr>
              <p:cNvSpPr/>
              <p:nvPr/>
            </p:nvSpPr>
            <p:spPr>
              <a:xfrm>
                <a:off x="4155025" y="2373971"/>
                <a:ext cx="1320696" cy="297325"/>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学校、ＰＴＡなど</a:t>
                </a:r>
              </a:p>
            </p:txBody>
          </p:sp>
        </p:grpSp>
        <p:grpSp>
          <p:nvGrpSpPr>
            <p:cNvPr id="114" name="グループ化 113">
              <a:extLst>
                <a:ext uri="{FF2B5EF4-FFF2-40B4-BE49-F238E27FC236}">
                  <a16:creationId xmlns:a16="http://schemas.microsoft.com/office/drawing/2014/main" id="{288FD883-F4F5-42C6-9C5B-53C1C93E7C2C}"/>
                </a:ext>
              </a:extLst>
            </p:cNvPr>
            <p:cNvGrpSpPr/>
            <p:nvPr/>
          </p:nvGrpSpPr>
          <p:grpSpPr>
            <a:xfrm>
              <a:off x="1241797" y="4547469"/>
              <a:ext cx="1322709" cy="1260000"/>
              <a:chOff x="302163" y="4995361"/>
              <a:chExt cx="1322709" cy="1260000"/>
            </a:xfrm>
          </p:grpSpPr>
          <p:sp>
            <p:nvSpPr>
              <p:cNvPr id="115" name="楕円 114">
                <a:extLst>
                  <a:ext uri="{FF2B5EF4-FFF2-40B4-BE49-F238E27FC236}">
                    <a16:creationId xmlns:a16="http://schemas.microsoft.com/office/drawing/2014/main" id="{45B14BE8-D612-46EB-9D9F-CC1E810A71DA}"/>
                  </a:ext>
                </a:extLst>
              </p:cNvPr>
              <p:cNvSpPr/>
              <p:nvPr/>
            </p:nvSpPr>
            <p:spPr>
              <a:xfrm>
                <a:off x="314496" y="4995361"/>
                <a:ext cx="1260000" cy="1260000"/>
              </a:xfrm>
              <a:prstGeom prst="ellipse">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6" name="テキスト ボックス 115">
                <a:extLst>
                  <a:ext uri="{FF2B5EF4-FFF2-40B4-BE49-F238E27FC236}">
                    <a16:creationId xmlns:a16="http://schemas.microsoft.com/office/drawing/2014/main" id="{A75AD856-ABF8-4354-9FA1-99AE5CAA4B5F}"/>
                  </a:ext>
                </a:extLst>
              </p:cNvPr>
              <p:cNvSpPr txBox="1"/>
              <p:nvPr/>
            </p:nvSpPr>
            <p:spPr>
              <a:xfrm>
                <a:off x="471151" y="5307525"/>
                <a:ext cx="946690" cy="396433"/>
              </a:xfrm>
              <a:prstGeom prst="rect">
                <a:avLst/>
              </a:prstGeom>
              <a:noFill/>
            </p:spPr>
            <p:txBody>
              <a:bodyPr wrap="none" rtlCol="0">
                <a:spAutoFit/>
              </a:bodyPr>
              <a:lstStyle/>
              <a:p>
                <a:pPr algn="ctr"/>
                <a:r>
                  <a:rPr lang="ja-JP" altLang="en-US" b="1">
                    <a:solidFill>
                      <a:schemeClr val="bg1"/>
                    </a:solidFill>
                    <a:latin typeface="HGPｺﾞｼｯｸE" panose="020B0900000000000000" pitchFamily="50" charset="-128"/>
                    <a:ea typeface="HGPｺﾞｼｯｸE" panose="020B0900000000000000" pitchFamily="50" charset="-128"/>
                  </a:rPr>
                  <a:t>福祉系</a:t>
                </a:r>
                <a:endParaRPr lang="en-US" altLang="ja-JP" b="1">
                  <a:solidFill>
                    <a:schemeClr val="bg1"/>
                  </a:solidFill>
                  <a:latin typeface="HGPｺﾞｼｯｸE" panose="020B0900000000000000" pitchFamily="50" charset="-128"/>
                  <a:ea typeface="HGPｺﾞｼｯｸE" panose="020B0900000000000000" pitchFamily="50" charset="-128"/>
                </a:endParaRPr>
              </a:p>
            </p:txBody>
          </p:sp>
          <p:sp>
            <p:nvSpPr>
              <p:cNvPr id="117" name="正方形/長方形 116">
                <a:extLst>
                  <a:ext uri="{FF2B5EF4-FFF2-40B4-BE49-F238E27FC236}">
                    <a16:creationId xmlns:a16="http://schemas.microsoft.com/office/drawing/2014/main" id="{C1E64A32-FF0C-4E89-8A21-548EE0FFCC35}"/>
                  </a:ext>
                </a:extLst>
              </p:cNvPr>
              <p:cNvSpPr/>
              <p:nvPr/>
            </p:nvSpPr>
            <p:spPr>
              <a:xfrm>
                <a:off x="302163" y="5655448"/>
                <a:ext cx="1322709" cy="297324"/>
              </a:xfrm>
              <a:prstGeom prst="rect">
                <a:avLst/>
              </a:prstGeom>
            </p:spPr>
            <p:txBody>
              <a:bodyPr wrap="square">
                <a:spAutoFit/>
              </a:bodyPr>
              <a:lstStyle/>
              <a:p>
                <a:pPr algn="ctr">
                  <a:defRPr/>
                </a:pPr>
                <a:r>
                  <a:rPr lang="ja-JP" altLang="en-US" sz="1200">
                    <a:solidFill>
                      <a:schemeClr val="bg1"/>
                    </a:solidFill>
                    <a:latin typeface="HGPｺﾞｼｯｸE" panose="020B0900000000000000" pitchFamily="50" charset="-128"/>
                    <a:ea typeface="HGPｺﾞｼｯｸE" panose="020B0900000000000000" pitchFamily="50" charset="-128"/>
                  </a:rPr>
                  <a:t>民生委員など</a:t>
                </a:r>
              </a:p>
            </p:txBody>
          </p:sp>
        </p:grpSp>
        <p:grpSp>
          <p:nvGrpSpPr>
            <p:cNvPr id="118" name="グループ化 117">
              <a:extLst>
                <a:ext uri="{FF2B5EF4-FFF2-40B4-BE49-F238E27FC236}">
                  <a16:creationId xmlns:a16="http://schemas.microsoft.com/office/drawing/2014/main" id="{8AC5AC7A-595E-483D-83DB-4A141BB9958B}"/>
                </a:ext>
              </a:extLst>
            </p:cNvPr>
            <p:cNvGrpSpPr/>
            <p:nvPr/>
          </p:nvGrpSpPr>
          <p:grpSpPr>
            <a:xfrm>
              <a:off x="1535452" y="2189410"/>
              <a:ext cx="2290459" cy="1980000"/>
              <a:chOff x="1644822" y="1637296"/>
              <a:chExt cx="2290459" cy="1980000"/>
            </a:xfrm>
          </p:grpSpPr>
          <p:sp>
            <p:nvSpPr>
              <p:cNvPr id="119" name="楕円 118">
                <a:extLst>
                  <a:ext uri="{FF2B5EF4-FFF2-40B4-BE49-F238E27FC236}">
                    <a16:creationId xmlns:a16="http://schemas.microsoft.com/office/drawing/2014/main" id="{5CCD796C-AB48-437F-83EE-4861F0375EBE}"/>
                  </a:ext>
                </a:extLst>
              </p:cNvPr>
              <p:cNvSpPr/>
              <p:nvPr/>
            </p:nvSpPr>
            <p:spPr>
              <a:xfrm>
                <a:off x="1800051" y="1637296"/>
                <a:ext cx="1980000" cy="1980000"/>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0" name="テキスト ボックス 119">
                <a:extLst>
                  <a:ext uri="{FF2B5EF4-FFF2-40B4-BE49-F238E27FC236}">
                    <a16:creationId xmlns:a16="http://schemas.microsoft.com/office/drawing/2014/main" id="{4E079CF7-68B2-489C-9805-C3C082FE8D3E}"/>
                  </a:ext>
                </a:extLst>
              </p:cNvPr>
              <p:cNvSpPr txBox="1"/>
              <p:nvPr/>
            </p:nvSpPr>
            <p:spPr>
              <a:xfrm>
                <a:off x="1644822" y="2119465"/>
                <a:ext cx="2290459" cy="925009"/>
              </a:xfrm>
              <a:prstGeom prst="rect">
                <a:avLst/>
              </a:prstGeom>
              <a:noFill/>
            </p:spPr>
            <p:txBody>
              <a:bodyPr wrap="square" rtlCol="0">
                <a:spAutoFit/>
              </a:bodyPr>
              <a:lstStyle/>
              <a:p>
                <a:pPr algn="ctr"/>
                <a:r>
                  <a:rPr lang="ja-JP" altLang="en-US" sz="3000" b="1">
                    <a:solidFill>
                      <a:schemeClr val="bg1"/>
                    </a:solidFill>
                    <a:latin typeface="HGPｺﾞｼｯｸE" panose="020B0900000000000000" pitchFamily="50" charset="-128"/>
                    <a:ea typeface="HGPｺﾞｼｯｸE" panose="020B0900000000000000" pitchFamily="50" charset="-128"/>
                  </a:rPr>
                  <a:t>行　政</a:t>
                </a:r>
                <a:r>
                  <a:rPr lang="en-US" altLang="ja-JP" sz="3000" b="1">
                    <a:solidFill>
                      <a:schemeClr val="bg1"/>
                    </a:solidFill>
                    <a:latin typeface="HGPｺﾞｼｯｸE" panose="020B0900000000000000" pitchFamily="50" charset="-128"/>
                    <a:ea typeface="HGPｺﾞｼｯｸE" panose="020B0900000000000000" pitchFamily="50" charset="-128"/>
                  </a:rPr>
                  <a:t/>
                </a:r>
                <a:br>
                  <a:rPr lang="en-US" altLang="ja-JP" sz="3000" b="1">
                    <a:solidFill>
                      <a:schemeClr val="bg1"/>
                    </a:solidFill>
                    <a:latin typeface="HGPｺﾞｼｯｸE" panose="020B0900000000000000" pitchFamily="50" charset="-128"/>
                    <a:ea typeface="HGPｺﾞｼｯｸE" panose="020B0900000000000000" pitchFamily="50" charset="-128"/>
                  </a:rPr>
                </a:br>
                <a:r>
                  <a:rPr lang="ja-JP" altLang="en-US" sz="2000" b="1">
                    <a:solidFill>
                      <a:schemeClr val="bg1"/>
                    </a:solidFill>
                    <a:latin typeface="HGPｺﾞｼｯｸE" panose="020B0900000000000000" pitchFamily="50" charset="-128"/>
                    <a:ea typeface="HGPｺﾞｼｯｸE" panose="020B0900000000000000" pitchFamily="50" charset="-128"/>
                  </a:rPr>
                  <a:t>（市区町村）</a:t>
                </a:r>
                <a:endParaRPr lang="en-US" altLang="ja-JP" sz="3000" b="1">
                  <a:solidFill>
                    <a:schemeClr val="bg1"/>
                  </a:solidFill>
                  <a:latin typeface="HGPｺﾞｼｯｸE" panose="020B0900000000000000" pitchFamily="50" charset="-128"/>
                  <a:ea typeface="HGPｺﾞｼｯｸE" panose="020B0900000000000000" pitchFamily="50" charset="-128"/>
                </a:endParaRPr>
              </a:p>
            </p:txBody>
          </p:sp>
        </p:grpSp>
        <p:grpSp>
          <p:nvGrpSpPr>
            <p:cNvPr id="121" name="グループ化 39">
              <a:extLst>
                <a:ext uri="{FF2B5EF4-FFF2-40B4-BE49-F238E27FC236}">
                  <a16:creationId xmlns:a16="http://schemas.microsoft.com/office/drawing/2014/main" id="{411EE9BD-E64C-41E8-8723-32DD167E367C}"/>
                </a:ext>
              </a:extLst>
            </p:cNvPr>
            <p:cNvGrpSpPr>
              <a:grpSpLocks/>
            </p:cNvGrpSpPr>
            <p:nvPr/>
          </p:nvGrpSpPr>
          <p:grpSpPr bwMode="auto">
            <a:xfrm>
              <a:off x="2531824" y="3729152"/>
              <a:ext cx="4271499" cy="1580261"/>
              <a:chOff x="2906815" y="2889314"/>
              <a:chExt cx="2802842" cy="1343397"/>
            </a:xfrm>
          </p:grpSpPr>
          <p:sp>
            <p:nvSpPr>
              <p:cNvPr id="122" name="円/楕円 21">
                <a:extLst>
                  <a:ext uri="{FF2B5EF4-FFF2-40B4-BE49-F238E27FC236}">
                    <a16:creationId xmlns:a16="http://schemas.microsoft.com/office/drawing/2014/main" id="{61FA6C94-9318-45B5-B289-E2A5C0A9EE95}"/>
                  </a:ext>
                </a:extLst>
              </p:cNvPr>
              <p:cNvSpPr/>
              <p:nvPr/>
            </p:nvSpPr>
            <p:spPr>
              <a:xfrm>
                <a:off x="2906815" y="2889314"/>
                <a:ext cx="2790310" cy="1343397"/>
              </a:xfrm>
              <a:prstGeom prst="ellipse">
                <a:avLst/>
              </a:prstGeom>
              <a:solidFill>
                <a:srgbClr val="52BBCE"/>
              </a:solidFill>
              <a:ln>
                <a:solidFill>
                  <a:srgbClr val="52BBC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600">
                  <a:latin typeface="ＭＳ ゴシック" panose="020B0609070205080204" pitchFamily="49" charset="-128"/>
                  <a:ea typeface="ＭＳ ゴシック" panose="020B0609070205080204" pitchFamily="49" charset="-128"/>
                </a:endParaRPr>
              </a:p>
            </p:txBody>
          </p:sp>
          <p:sp>
            <p:nvSpPr>
              <p:cNvPr id="123" name="テキスト ボックス 20">
                <a:extLst>
                  <a:ext uri="{FF2B5EF4-FFF2-40B4-BE49-F238E27FC236}">
                    <a16:creationId xmlns:a16="http://schemas.microsoft.com/office/drawing/2014/main" id="{C4A28369-6983-4D1E-8EA5-60FD9806D4F7}"/>
                  </a:ext>
                </a:extLst>
              </p:cNvPr>
              <p:cNvSpPr txBox="1">
                <a:spLocks noChangeArrowheads="1"/>
              </p:cNvSpPr>
              <p:nvPr/>
            </p:nvSpPr>
            <p:spPr bwMode="auto">
              <a:xfrm>
                <a:off x="3182364" y="3293611"/>
                <a:ext cx="2340260" cy="47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2800" b="1">
                    <a:solidFill>
                      <a:schemeClr val="bg1"/>
                    </a:solidFill>
                    <a:latin typeface="HGPｺﾞｼｯｸE" panose="020B0900000000000000" pitchFamily="50" charset="-128"/>
                    <a:ea typeface="HGPｺﾞｼｯｸE" panose="020B0900000000000000" pitchFamily="50" charset="-128"/>
                  </a:rPr>
                  <a:t>自主防災組織</a:t>
                </a:r>
              </a:p>
            </p:txBody>
          </p:sp>
          <p:grpSp>
            <p:nvGrpSpPr>
              <p:cNvPr id="124" name="グループ化 38">
                <a:extLst>
                  <a:ext uri="{FF2B5EF4-FFF2-40B4-BE49-F238E27FC236}">
                    <a16:creationId xmlns:a16="http://schemas.microsoft.com/office/drawing/2014/main" id="{921B588B-E3A2-4D24-BA08-10D9DDED933F}"/>
                  </a:ext>
                </a:extLst>
              </p:cNvPr>
              <p:cNvGrpSpPr>
                <a:grpSpLocks/>
              </p:cNvGrpSpPr>
              <p:nvPr/>
            </p:nvGrpSpPr>
            <p:grpSpPr bwMode="auto">
              <a:xfrm>
                <a:off x="4752815" y="3023771"/>
                <a:ext cx="956842" cy="956841"/>
                <a:chOff x="4752815" y="3023771"/>
                <a:chExt cx="956842" cy="956841"/>
              </a:xfrm>
            </p:grpSpPr>
            <p:pic>
              <p:nvPicPr>
                <p:cNvPr id="125" name="Picture 3" descr="C:\Users\okanishi\Downloads\6.gif">
                  <a:extLst>
                    <a:ext uri="{FF2B5EF4-FFF2-40B4-BE49-F238E27FC236}">
                      <a16:creationId xmlns:a16="http://schemas.microsoft.com/office/drawing/2014/main" id="{5B1E79DC-99B8-4DC5-95DF-4FD39A4D82E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52815" y="3023771"/>
                  <a:ext cx="956842" cy="95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テキスト ボックス 22">
                  <a:extLst>
                    <a:ext uri="{FF2B5EF4-FFF2-40B4-BE49-F238E27FC236}">
                      <a16:creationId xmlns:a16="http://schemas.microsoft.com/office/drawing/2014/main" id="{B7B005DF-B450-4A8D-A45E-E0933CC8F873}"/>
                    </a:ext>
                  </a:extLst>
                </p:cNvPr>
                <p:cNvSpPr txBox="1">
                  <a:spLocks noChangeArrowheads="1"/>
                </p:cNvSpPr>
                <p:nvPr/>
              </p:nvSpPr>
              <p:spPr bwMode="auto">
                <a:xfrm>
                  <a:off x="4856832" y="3337120"/>
                  <a:ext cx="733779" cy="280844"/>
                </a:xfrm>
                <a:prstGeom prst="rect">
                  <a:avLst/>
                </a:prstGeom>
                <a:solidFill>
                  <a:srgbClr val="FFFF99">
                    <a:alpha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1400" b="1">
                      <a:latin typeface="HGPｺﾞｼｯｸE" panose="020B0900000000000000" pitchFamily="50" charset="-128"/>
                      <a:ea typeface="HGPｺﾞｼｯｸE" panose="020B0900000000000000" pitchFamily="50" charset="-128"/>
                    </a:rPr>
                    <a:t>リーダー</a:t>
                  </a:r>
                </a:p>
              </p:txBody>
            </p:sp>
          </p:grpSp>
        </p:grpSp>
      </p:grpSp>
      <p:sp>
        <p:nvSpPr>
          <p:cNvPr id="127" name="正方形/長方形 126">
            <a:extLst>
              <a:ext uri="{FF2B5EF4-FFF2-40B4-BE49-F238E27FC236}">
                <a16:creationId xmlns:a16="http://schemas.microsoft.com/office/drawing/2014/main" id="{7910834D-9D56-4893-BA57-5DB61872038D}"/>
              </a:ext>
            </a:extLst>
          </p:cNvPr>
          <p:cNvSpPr/>
          <p:nvPr/>
        </p:nvSpPr>
        <p:spPr>
          <a:xfrm>
            <a:off x="1625494" y="4849234"/>
            <a:ext cx="9144000" cy="7136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a:solidFill>
                  <a:schemeClr val="tx1"/>
                </a:solidFill>
                <a:latin typeface="HGPｺﾞｼｯｸE" panose="020B0900000000000000" pitchFamily="50" charset="-128"/>
                <a:ea typeface="HGPｺﾞｼｯｸE" panose="020B0900000000000000" pitchFamily="50" charset="-128"/>
              </a:rPr>
              <a:t>本スライドは、他の団体等との連携・協力の一例をイメージして作成しています。研修を行う地域の状況に応じて修正のうえご利用下さい。</a:t>
            </a:r>
          </a:p>
        </p:txBody>
      </p:sp>
    </p:spTree>
    <p:extLst>
      <p:ext uri="{BB962C8B-B14F-4D97-AF65-F5344CB8AC3E}">
        <p14:creationId xmlns:p14="http://schemas.microsoft.com/office/powerpoint/2010/main" val="1647739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1"/>
            <a:ext cx="12192000" cy="793352"/>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自主防災組織と他団体との連携（平時からの協力）</a:t>
            </a:r>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5" y="840978"/>
            <a:ext cx="8455456"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■自主防災組織と小学校の連携</a:t>
            </a:r>
            <a:endParaRPr lang="en-US" altLang="ja-JP">
              <a:solidFill>
                <a:srgbClr val="FF2800"/>
              </a:solidFill>
            </a:endParaRPr>
          </a:p>
          <a:p>
            <a:pPr marL="0" indent="0">
              <a:buNone/>
            </a:pPr>
            <a:r>
              <a:rPr lang="ja-JP" altLang="en-US" sz="2000">
                <a:solidFill>
                  <a:schemeClr val="tx1">
                    <a:lumMod val="75000"/>
                    <a:lumOff val="25000"/>
                  </a:schemeClr>
                </a:solidFill>
              </a:rPr>
              <a:t>（宇佐町自主防災連絡協議会等：高知県）</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775554" cy="1795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小学校と連携し、学校行事の防災キャンプで、避難訓練を実施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子育て世代が参加</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ＰＴＡ役員も参加</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2" name="コンテンツ プレースホルダー 4">
            <a:extLst>
              <a:ext uri="{FF2B5EF4-FFF2-40B4-BE49-F238E27FC236}">
                <a16:creationId xmlns:a16="http://schemas.microsoft.com/office/drawing/2014/main" id="{524FED63-2E28-4C38-8655-96DE6C164B10}"/>
              </a:ext>
            </a:extLst>
          </p:cNvPr>
          <p:cNvSpPr txBox="1">
            <a:spLocks/>
          </p:cNvSpPr>
          <p:nvPr/>
        </p:nvSpPr>
        <p:spPr>
          <a:xfrm>
            <a:off x="1933575" y="3666986"/>
            <a:ext cx="8455456" cy="3057725"/>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■自主防災組織、消防団、地元企業と共同で防災訓練</a:t>
            </a:r>
            <a:endParaRPr lang="en-US" altLang="ja-JP">
              <a:solidFill>
                <a:srgbClr val="FF2800"/>
              </a:solidFill>
            </a:endParaRPr>
          </a:p>
          <a:p>
            <a:pPr marL="0" indent="0">
              <a:buNone/>
            </a:pPr>
            <a:r>
              <a:rPr lang="ja-JP" altLang="en-US" sz="2000">
                <a:solidFill>
                  <a:schemeClr val="tx1">
                    <a:lumMod val="75000"/>
                    <a:lumOff val="25000"/>
                  </a:schemeClr>
                </a:solidFill>
              </a:rPr>
              <a:t>（柳島自主防災会：静岡県　富士市）</a:t>
            </a:r>
            <a:r>
              <a:rPr lang="en-US" altLang="ja-JP" sz="2000">
                <a:solidFill>
                  <a:schemeClr val="tx1">
                    <a:lumMod val="75000"/>
                    <a:lumOff val="25000"/>
                  </a:schemeClr>
                </a:solidFill>
              </a:rPr>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3" name="正方形/長方形 12">
            <a:extLst>
              <a:ext uri="{FF2B5EF4-FFF2-40B4-BE49-F238E27FC236}">
                <a16:creationId xmlns:a16="http://schemas.microsoft.com/office/drawing/2014/main" id="{33246749-B874-457E-B2DE-C9B023658976}"/>
              </a:ext>
            </a:extLst>
          </p:cNvPr>
          <p:cNvSpPr/>
          <p:nvPr/>
        </p:nvSpPr>
        <p:spPr>
          <a:xfrm>
            <a:off x="2197100" y="4720488"/>
            <a:ext cx="7775554" cy="1892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消防団・地元企業と協同で防災訓練を実施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地元の信用金庫の非常発電を災害時に</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活用する訓練等を実施</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14" name="図 13" descr="屋外, 人, 民衆, グループ が含まれている画像&#10;&#10;自動的に生成された説明">
            <a:extLst>
              <a:ext uri="{FF2B5EF4-FFF2-40B4-BE49-F238E27FC236}">
                <a16:creationId xmlns:a16="http://schemas.microsoft.com/office/drawing/2014/main" id="{79301D90-92E9-46BC-8FAA-AAD796E2BEB2}"/>
              </a:ext>
            </a:extLst>
          </p:cNvPr>
          <p:cNvPicPr>
            <a:picLocks noChangeAspect="1"/>
          </p:cNvPicPr>
          <p:nvPr/>
        </p:nvPicPr>
        <p:blipFill rotWithShape="1">
          <a:blip r:embed="rId4">
            <a:extLst>
              <a:ext uri="{28A0092B-C50C-407E-A947-70E740481C1C}">
                <a14:useLocalDpi xmlns:a14="http://schemas.microsoft.com/office/drawing/2010/main" val="0"/>
              </a:ext>
            </a:extLst>
          </a:blip>
          <a:srcRect t="11569" b="9527"/>
          <a:stretch/>
        </p:blipFill>
        <p:spPr>
          <a:xfrm>
            <a:off x="7666188" y="5306838"/>
            <a:ext cx="2043355" cy="1195037"/>
          </a:xfrm>
          <a:prstGeom prst="rect">
            <a:avLst/>
          </a:prstGeom>
        </p:spPr>
      </p:pic>
      <p:pic>
        <p:nvPicPr>
          <p:cNvPr id="9" name="図 8">
            <a:extLst>
              <a:ext uri="{FF2B5EF4-FFF2-40B4-BE49-F238E27FC236}">
                <a16:creationId xmlns:a16="http://schemas.microsoft.com/office/drawing/2014/main" id="{E42EBC06-6803-4095-875D-21A28895A410}"/>
              </a:ext>
            </a:extLst>
          </p:cNvPr>
          <p:cNvPicPr>
            <a:picLocks noChangeAspect="1"/>
          </p:cNvPicPr>
          <p:nvPr/>
        </p:nvPicPr>
        <p:blipFill>
          <a:blip r:embed="rId5"/>
          <a:stretch>
            <a:fillRect/>
          </a:stretch>
        </p:blipFill>
        <p:spPr>
          <a:xfrm>
            <a:off x="8001112" y="2513286"/>
            <a:ext cx="1373509" cy="1033282"/>
          </a:xfrm>
          <a:prstGeom prst="rect">
            <a:avLst/>
          </a:prstGeom>
        </p:spPr>
      </p:pic>
      <p:pic>
        <p:nvPicPr>
          <p:cNvPr id="10" name="図 9">
            <a:extLst>
              <a:ext uri="{FF2B5EF4-FFF2-40B4-BE49-F238E27FC236}">
                <a16:creationId xmlns:a16="http://schemas.microsoft.com/office/drawing/2014/main" id="{D13BB18D-CA6D-4170-8182-F6E1A21A7262}"/>
              </a:ext>
            </a:extLst>
          </p:cNvPr>
          <p:cNvPicPr>
            <a:picLocks noChangeAspect="1"/>
          </p:cNvPicPr>
          <p:nvPr/>
        </p:nvPicPr>
        <p:blipFill>
          <a:blip r:embed="rId6"/>
          <a:stretch>
            <a:fillRect/>
          </a:stretch>
        </p:blipFill>
        <p:spPr>
          <a:xfrm>
            <a:off x="6495840" y="2534887"/>
            <a:ext cx="1373509" cy="1020680"/>
          </a:xfrm>
          <a:prstGeom prst="rect">
            <a:avLst/>
          </a:prstGeom>
        </p:spPr>
      </p:pic>
      <p:sp>
        <p:nvSpPr>
          <p:cNvPr id="3" name="テキスト ボックス 2">
            <a:extLst>
              <a:ext uri="{FF2B5EF4-FFF2-40B4-BE49-F238E27FC236}">
                <a16:creationId xmlns:a16="http://schemas.microsoft.com/office/drawing/2014/main" id="{6A839077-C588-48ED-847B-2880B510E75C}"/>
              </a:ext>
            </a:extLst>
          </p:cNvPr>
          <p:cNvSpPr txBox="1"/>
          <p:nvPr/>
        </p:nvSpPr>
        <p:spPr>
          <a:xfrm>
            <a:off x="2219346" y="3402873"/>
            <a:ext cx="2371162"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参考：高知県「自主防災活動事例集」</a:t>
            </a:r>
          </a:p>
        </p:txBody>
      </p:sp>
      <p:sp>
        <p:nvSpPr>
          <p:cNvPr id="15" name="テキスト ボックス 14">
            <a:extLst>
              <a:ext uri="{FF2B5EF4-FFF2-40B4-BE49-F238E27FC236}">
                <a16:creationId xmlns:a16="http://schemas.microsoft.com/office/drawing/2014/main" id="{D32AFE7B-0E18-41C6-A24D-9FC4AACB2410}"/>
              </a:ext>
            </a:extLst>
          </p:cNvPr>
          <p:cNvSpPr txBox="1"/>
          <p:nvPr/>
        </p:nvSpPr>
        <p:spPr>
          <a:xfrm>
            <a:off x="2197100" y="6377459"/>
            <a:ext cx="2491388"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参考：消防庁「自主防災組織の手引き」</a:t>
            </a:r>
          </a:p>
        </p:txBody>
      </p:sp>
      <p:graphicFrame>
        <p:nvGraphicFramePr>
          <p:cNvPr id="5" name="オブジェクト 4">
            <a:extLst>
              <a:ext uri="{FF2B5EF4-FFF2-40B4-BE49-F238E27FC236}">
                <a16:creationId xmlns:a16="http://schemas.microsoft.com/office/drawing/2014/main" id="{74260ED8-1DBF-4CCE-899C-AA32F5F39035}"/>
              </a:ext>
            </a:extLst>
          </p:cNvPr>
          <p:cNvGraphicFramePr>
            <a:graphicFrameLocks noChangeAspect="1"/>
          </p:cNvGraphicFramePr>
          <p:nvPr/>
        </p:nvGraphicFramePr>
        <p:xfrm>
          <a:off x="2287589" y="1295400"/>
          <a:ext cx="1500187" cy="488950"/>
        </p:xfrm>
        <a:graphic>
          <a:graphicData uri="http://schemas.openxmlformats.org/presentationml/2006/ole">
            <mc:AlternateContent xmlns:mc="http://schemas.openxmlformats.org/markup-compatibility/2006">
              <mc:Choice xmlns:v="urn:schemas-microsoft-com:vml" Requires="v">
                <p:oleObj spid="_x0000_s4164" name="Document" r:id="rId7" imgW="1240362" imgH="403843" progId="Word.Document.12">
                  <p:embed/>
                </p:oleObj>
              </mc:Choice>
              <mc:Fallback>
                <p:oleObj name="Document" r:id="rId7" imgW="1240362" imgH="403843" progId="Word.Document.12">
                  <p:embed/>
                  <p:pic>
                    <p:nvPicPr>
                      <p:cNvPr id="5" name="オブジェクト 4">
                        <a:extLst>
                          <a:ext uri="{FF2B5EF4-FFF2-40B4-BE49-F238E27FC236}">
                            <a16:creationId xmlns:a16="http://schemas.microsoft.com/office/drawing/2014/main" id="{74260ED8-1DBF-4CCE-899C-AA32F5F39035}"/>
                          </a:ext>
                        </a:extLst>
                      </p:cNvPr>
                      <p:cNvPicPr/>
                      <p:nvPr/>
                    </p:nvPicPr>
                    <p:blipFill>
                      <a:blip r:embed="rId8"/>
                      <a:stretch>
                        <a:fillRect/>
                      </a:stretch>
                    </p:blipFill>
                    <p:spPr>
                      <a:xfrm>
                        <a:off x="2287589" y="1295400"/>
                        <a:ext cx="1500187" cy="488950"/>
                      </a:xfrm>
                      <a:prstGeom prst="rect">
                        <a:avLst/>
                      </a:prstGeom>
                    </p:spPr>
                  </p:pic>
                </p:oleObj>
              </mc:Fallback>
            </mc:AlternateContent>
          </a:graphicData>
        </a:graphic>
      </p:graphicFrame>
      <p:graphicFrame>
        <p:nvGraphicFramePr>
          <p:cNvPr id="16" name="オブジェクト 15">
            <a:extLst>
              <a:ext uri="{FF2B5EF4-FFF2-40B4-BE49-F238E27FC236}">
                <a16:creationId xmlns:a16="http://schemas.microsoft.com/office/drawing/2014/main" id="{30A5A7C8-6182-4CC6-B3E8-D07511E6F00A}"/>
              </a:ext>
            </a:extLst>
          </p:cNvPr>
          <p:cNvGraphicFramePr>
            <a:graphicFrameLocks noChangeAspect="1"/>
          </p:cNvGraphicFramePr>
          <p:nvPr/>
        </p:nvGraphicFramePr>
        <p:xfrm>
          <a:off x="2140249" y="4114800"/>
          <a:ext cx="1489075" cy="488950"/>
        </p:xfrm>
        <a:graphic>
          <a:graphicData uri="http://schemas.openxmlformats.org/presentationml/2006/ole">
            <mc:AlternateContent xmlns:mc="http://schemas.openxmlformats.org/markup-compatibility/2006">
              <mc:Choice xmlns:v="urn:schemas-microsoft-com:vml" Requires="v">
                <p:oleObj spid="_x0000_s4165" name="Document" r:id="rId9" imgW="1240362" imgH="403843" progId="Word.Document.12">
                  <p:embed/>
                </p:oleObj>
              </mc:Choice>
              <mc:Fallback>
                <p:oleObj name="Document" r:id="rId9" imgW="1240362" imgH="403843" progId="Word.Document.12">
                  <p:embed/>
                  <p:pic>
                    <p:nvPicPr>
                      <p:cNvPr id="16" name="オブジェクト 15">
                        <a:extLst>
                          <a:ext uri="{FF2B5EF4-FFF2-40B4-BE49-F238E27FC236}">
                            <a16:creationId xmlns:a16="http://schemas.microsoft.com/office/drawing/2014/main" id="{30A5A7C8-6182-4CC6-B3E8-D07511E6F00A}"/>
                          </a:ext>
                        </a:extLst>
                      </p:cNvPr>
                      <p:cNvPicPr/>
                      <p:nvPr/>
                    </p:nvPicPr>
                    <p:blipFill>
                      <a:blip r:embed="rId10"/>
                      <a:stretch>
                        <a:fillRect/>
                      </a:stretch>
                    </p:blipFill>
                    <p:spPr>
                      <a:xfrm>
                        <a:off x="2140249" y="4114800"/>
                        <a:ext cx="1489075" cy="488950"/>
                      </a:xfrm>
                      <a:prstGeom prst="rect">
                        <a:avLst/>
                      </a:prstGeom>
                    </p:spPr>
                  </p:pic>
                </p:oleObj>
              </mc:Fallback>
            </mc:AlternateContent>
          </a:graphicData>
        </a:graphic>
      </p:graphicFrame>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785976" y="6250671"/>
            <a:ext cx="2743200" cy="365125"/>
          </a:xfrm>
        </p:spPr>
        <p:txBody>
          <a:bodyPr/>
          <a:lstStyle/>
          <a:p>
            <a:r>
              <a:rPr kumimoji="1" lang="en-US" altLang="ja-JP" dirty="0"/>
              <a:t>31</a:t>
            </a:r>
            <a:endParaRPr kumimoji="1" lang="ja-JP" altLang="en-US" dirty="0"/>
          </a:p>
        </p:txBody>
      </p:sp>
    </p:spTree>
    <p:extLst>
      <p:ext uri="{BB962C8B-B14F-4D97-AF65-F5344CB8AC3E}">
        <p14:creationId xmlns:p14="http://schemas.microsoft.com/office/powerpoint/2010/main" val="4189511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29507"/>
            <a:ext cx="12192000" cy="730564"/>
          </a:xfrm>
          <a:solidFill>
            <a:srgbClr val="00B050"/>
          </a:solidFill>
        </p:spPr>
        <p:txBody>
          <a:bodyPr>
            <a:normAutofit/>
          </a:bodyPr>
          <a:lstStyle/>
          <a:p>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事例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自主防災組織と他団体との連携（災害時の協力）</a:t>
            </a:r>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a:xfrm>
            <a:off x="8744920" y="6184425"/>
            <a:ext cx="2743200" cy="365125"/>
          </a:xfrm>
        </p:spPr>
        <p:txBody>
          <a:bodyPr/>
          <a:lstStyle/>
          <a:p>
            <a:r>
              <a:rPr kumimoji="1" lang="en-US" altLang="ja-JP" dirty="0"/>
              <a:t>32</a:t>
            </a:r>
            <a:endParaRPr kumimoji="1" lang="ja-JP" altLang="en-US" dirty="0"/>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1933576" y="840978"/>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solidFill>
                  <a:srgbClr val="FF2800"/>
                </a:solidFill>
              </a:rPr>
              <a:t>■災害時相互協力協定の効果</a:t>
            </a:r>
            <a:endParaRPr lang="en-US" altLang="ja-JP" dirty="0">
              <a:solidFill>
                <a:srgbClr val="FF2800"/>
              </a:solidFill>
            </a:endParaRPr>
          </a:p>
          <a:p>
            <a:pPr marL="0" indent="0">
              <a:buNone/>
            </a:pPr>
            <a:r>
              <a:rPr lang="ja-JP" altLang="en-US" sz="2000" dirty="0">
                <a:solidFill>
                  <a:schemeClr val="tx1">
                    <a:lumMod val="75000"/>
                    <a:lumOff val="25000"/>
                  </a:schemeClr>
                </a:solidFill>
              </a:rPr>
              <a:t>（福住町町内会：宮城県　仙台市）</a:t>
            </a:r>
            <a:r>
              <a:rPr lang="en-US" altLang="ja-JP" sz="2000" dirty="0">
                <a:solidFill>
                  <a:schemeClr val="tx1">
                    <a:lumMod val="75000"/>
                    <a:lumOff val="25000"/>
                  </a:schemeClr>
                </a:solidFill>
              </a:rPr>
              <a:t/>
            </a:r>
            <a:br>
              <a:rPr lang="en-US" altLang="ja-JP" sz="2000" dirty="0">
                <a:solidFill>
                  <a:schemeClr val="tx1">
                    <a:lumMod val="75000"/>
                    <a:lumOff val="25000"/>
                  </a:schemeClr>
                </a:solidFill>
              </a:rPr>
            </a:br>
            <a:endParaRPr lang="ja-JP" altLang="en-US" sz="2000" dirty="0">
              <a:solidFill>
                <a:schemeClr val="tx1">
                  <a:lumMod val="75000"/>
                  <a:lumOff val="25000"/>
                </a:schemeClr>
              </a:solidFill>
            </a:endParaRPr>
          </a:p>
          <a:p>
            <a:endParaRPr lang="ja-JP" altLang="en-US" dirty="0">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2197100" y="1915715"/>
            <a:ext cx="7775554" cy="2060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他県の町内会や民間会社と、「協力協定」を締結</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内容はたった１項目「災害が起きたらできるだけ支援・協力を行う」</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東日本大震災の４日後には</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dirty="0">
                <a:solidFill>
                  <a:schemeClr val="tx1">
                    <a:lumMod val="75000"/>
                    <a:lumOff val="25000"/>
                  </a:schemeClr>
                </a:solidFill>
                <a:latin typeface="HGPｺﾞｼｯｸE" panose="020B0900000000000000" pitchFamily="50" charset="-128"/>
                <a:ea typeface="HGPｺﾞｼｯｸE" panose="020B0900000000000000" pitchFamily="50" charset="-128"/>
              </a:rPr>
              <a:t>　　協定先から食べ物が届けられた。</a:t>
            </a: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endParaRPr lang="en-US" altLang="ja-JP" sz="20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3" name="図 2">
            <a:extLst>
              <a:ext uri="{FF2B5EF4-FFF2-40B4-BE49-F238E27FC236}">
                <a16:creationId xmlns:a16="http://schemas.microsoft.com/office/drawing/2014/main" id="{7146BE72-1BBF-43CE-8976-2774CDC88821}"/>
              </a:ext>
            </a:extLst>
          </p:cNvPr>
          <p:cNvPicPr>
            <a:picLocks noChangeAspect="1"/>
          </p:cNvPicPr>
          <p:nvPr/>
        </p:nvPicPr>
        <p:blipFill>
          <a:blip r:embed="rId4"/>
          <a:stretch>
            <a:fillRect/>
          </a:stretch>
        </p:blipFill>
        <p:spPr>
          <a:xfrm>
            <a:off x="7637697" y="2863544"/>
            <a:ext cx="1444774" cy="1003316"/>
          </a:xfrm>
          <a:prstGeom prst="rect">
            <a:avLst/>
          </a:prstGeom>
        </p:spPr>
      </p:pic>
      <p:sp>
        <p:nvSpPr>
          <p:cNvPr id="15" name="コンテンツ プレースホルダー 4">
            <a:extLst>
              <a:ext uri="{FF2B5EF4-FFF2-40B4-BE49-F238E27FC236}">
                <a16:creationId xmlns:a16="http://schemas.microsoft.com/office/drawing/2014/main" id="{B1E74027-3501-4016-9970-133DFFC0F1DB}"/>
              </a:ext>
            </a:extLst>
          </p:cNvPr>
          <p:cNvSpPr txBox="1">
            <a:spLocks/>
          </p:cNvSpPr>
          <p:nvPr/>
        </p:nvSpPr>
        <p:spPr>
          <a:xfrm>
            <a:off x="1947751" y="3991769"/>
            <a:ext cx="8329724" cy="2281444"/>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■災害時の協力</a:t>
            </a:r>
            <a:endParaRPr lang="en-US" altLang="ja-JP">
              <a:solidFill>
                <a:srgbClr val="FF2800"/>
              </a:solidFill>
            </a:endParaRPr>
          </a:p>
          <a:p>
            <a:pPr marL="0" indent="0">
              <a:buNone/>
            </a:pPr>
            <a:r>
              <a:rPr lang="ja-JP" altLang="en-US" sz="2000">
                <a:solidFill>
                  <a:schemeClr val="tx1">
                    <a:lumMod val="75000"/>
                    <a:lumOff val="25000"/>
                  </a:schemeClr>
                </a:solidFill>
              </a:rPr>
              <a:t>（角田市枝野地区防災組織：宮城県　角田市）</a:t>
            </a:r>
          </a:p>
        </p:txBody>
      </p:sp>
      <p:sp>
        <p:nvSpPr>
          <p:cNvPr id="10" name="正方形/長方形 9">
            <a:extLst>
              <a:ext uri="{FF2B5EF4-FFF2-40B4-BE49-F238E27FC236}">
                <a16:creationId xmlns:a16="http://schemas.microsoft.com/office/drawing/2014/main" id="{A2C7C961-5CC9-4352-B5F9-570E7D36F330}"/>
              </a:ext>
            </a:extLst>
          </p:cNvPr>
          <p:cNvSpPr/>
          <p:nvPr/>
        </p:nvSpPr>
        <p:spPr>
          <a:xfrm>
            <a:off x="2180011" y="5147815"/>
            <a:ext cx="7775554" cy="143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消防団・交通安全協会の方に、夜間の防犯パトロールと、避難所の当直をしてもらった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民間企業から暖房、燃料、機材の提供を受けた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82A91381-F7BA-4374-AD70-D219C62144D6}"/>
              </a:ext>
            </a:extLst>
          </p:cNvPr>
          <p:cNvSpPr txBox="1"/>
          <p:nvPr/>
        </p:nvSpPr>
        <p:spPr>
          <a:xfrm>
            <a:off x="2197100" y="6325205"/>
            <a:ext cx="4860626"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参考：消防庁「東日本大震災時における宮城県内自主防災組織の活動事例集」</a:t>
            </a:r>
          </a:p>
        </p:txBody>
      </p:sp>
      <p:sp>
        <p:nvSpPr>
          <p:cNvPr id="17" name="テキスト ボックス 16">
            <a:extLst>
              <a:ext uri="{FF2B5EF4-FFF2-40B4-BE49-F238E27FC236}">
                <a16:creationId xmlns:a16="http://schemas.microsoft.com/office/drawing/2014/main" id="{E3F99A53-4159-4968-8D98-9D0365AA5A95}"/>
              </a:ext>
            </a:extLst>
          </p:cNvPr>
          <p:cNvSpPr txBox="1"/>
          <p:nvPr/>
        </p:nvSpPr>
        <p:spPr>
          <a:xfrm>
            <a:off x="2180012" y="3725130"/>
            <a:ext cx="4296369" cy="261610"/>
          </a:xfrm>
          <a:prstGeom prst="rect">
            <a:avLst/>
          </a:prstGeom>
          <a:noFill/>
        </p:spPr>
        <p:txBody>
          <a:bodyPr wrap="none" rtlCol="0">
            <a:spAutoFit/>
          </a:bodyPr>
          <a:lstStyle/>
          <a:p>
            <a:r>
              <a:rPr lang="ja-JP" altLang="en-US" sz="1100" dirty="0">
                <a:solidFill>
                  <a:srgbClr val="404040"/>
                </a:solidFill>
                <a:latin typeface="HGPｺﾞｼｯｸE" panose="020B0900000000000000" pitchFamily="50" charset="-128"/>
                <a:ea typeface="HGPｺﾞｼｯｸE" panose="020B0900000000000000" pitchFamily="50" charset="-128"/>
              </a:rPr>
              <a:t>参考：消防庁「東日本大震災時における自主防災組織の活動事例集」</a:t>
            </a:r>
          </a:p>
        </p:txBody>
      </p:sp>
      <p:graphicFrame>
        <p:nvGraphicFramePr>
          <p:cNvPr id="11" name="オブジェクト 10">
            <a:extLst>
              <a:ext uri="{FF2B5EF4-FFF2-40B4-BE49-F238E27FC236}">
                <a16:creationId xmlns:a16="http://schemas.microsoft.com/office/drawing/2014/main" id="{A4C64B8D-87F2-4538-A0C2-2138EA528986}"/>
              </a:ext>
            </a:extLst>
          </p:cNvPr>
          <p:cNvGraphicFramePr>
            <a:graphicFrameLocks noChangeAspect="1"/>
          </p:cNvGraphicFramePr>
          <p:nvPr/>
        </p:nvGraphicFramePr>
        <p:xfrm>
          <a:off x="2173288" y="1284289"/>
          <a:ext cx="1428750" cy="350837"/>
        </p:xfrm>
        <a:graphic>
          <a:graphicData uri="http://schemas.openxmlformats.org/presentationml/2006/ole">
            <mc:AlternateContent xmlns:mc="http://schemas.openxmlformats.org/markup-compatibility/2006">
              <mc:Choice xmlns:v="urn:schemas-microsoft-com:vml" Requires="v">
                <p:oleObj spid="_x0000_s5221" name="Document" r:id="rId5" imgW="1064252" imgH="263940" progId="Word.Document.12">
                  <p:embed/>
                </p:oleObj>
              </mc:Choice>
              <mc:Fallback>
                <p:oleObj name="Document" r:id="rId5" imgW="1064252" imgH="263940" progId="Word.Document.12">
                  <p:embed/>
                  <p:pic>
                    <p:nvPicPr>
                      <p:cNvPr id="11" name="オブジェクト 10">
                        <a:extLst>
                          <a:ext uri="{FF2B5EF4-FFF2-40B4-BE49-F238E27FC236}">
                            <a16:creationId xmlns:a16="http://schemas.microsoft.com/office/drawing/2014/main" id="{A4C64B8D-87F2-4538-A0C2-2138EA528986}"/>
                          </a:ext>
                        </a:extLst>
                      </p:cNvPr>
                      <p:cNvPicPr/>
                      <p:nvPr/>
                    </p:nvPicPr>
                    <p:blipFill>
                      <a:blip r:embed="rId6"/>
                      <a:stretch>
                        <a:fillRect/>
                      </a:stretch>
                    </p:blipFill>
                    <p:spPr>
                      <a:xfrm>
                        <a:off x="2173288" y="1284289"/>
                        <a:ext cx="1428750" cy="350837"/>
                      </a:xfrm>
                      <a:prstGeom prst="rect">
                        <a:avLst/>
                      </a:prstGeom>
                    </p:spPr>
                  </p:pic>
                </p:oleObj>
              </mc:Fallback>
            </mc:AlternateContent>
          </a:graphicData>
        </a:graphic>
      </p:graphicFrame>
      <p:graphicFrame>
        <p:nvGraphicFramePr>
          <p:cNvPr id="12" name="オブジェクト 11">
            <a:extLst>
              <a:ext uri="{FF2B5EF4-FFF2-40B4-BE49-F238E27FC236}">
                <a16:creationId xmlns:a16="http://schemas.microsoft.com/office/drawing/2014/main" id="{FD16B0CC-DD32-49D5-81A9-0C7028D00ADA}"/>
              </a:ext>
            </a:extLst>
          </p:cNvPr>
          <p:cNvGraphicFramePr>
            <a:graphicFrameLocks noChangeAspect="1"/>
          </p:cNvGraphicFramePr>
          <p:nvPr/>
        </p:nvGraphicFramePr>
        <p:xfrm>
          <a:off x="2290252" y="4445000"/>
          <a:ext cx="1487487" cy="488950"/>
        </p:xfrm>
        <a:graphic>
          <a:graphicData uri="http://schemas.openxmlformats.org/presentationml/2006/ole">
            <mc:AlternateContent xmlns:mc="http://schemas.openxmlformats.org/markup-compatibility/2006">
              <mc:Choice xmlns:v="urn:schemas-microsoft-com:vml" Requires="v">
                <p:oleObj spid="_x0000_s5222" name="Document" r:id="rId7" imgW="1240362" imgH="403843" progId="Word.Document.12">
                  <p:embed/>
                </p:oleObj>
              </mc:Choice>
              <mc:Fallback>
                <p:oleObj name="Document" r:id="rId7" imgW="1240362" imgH="403843" progId="Word.Document.12">
                  <p:embed/>
                  <p:pic>
                    <p:nvPicPr>
                      <p:cNvPr id="12" name="オブジェクト 11">
                        <a:extLst>
                          <a:ext uri="{FF2B5EF4-FFF2-40B4-BE49-F238E27FC236}">
                            <a16:creationId xmlns:a16="http://schemas.microsoft.com/office/drawing/2014/main" id="{FD16B0CC-DD32-49D5-81A9-0C7028D00ADA}"/>
                          </a:ext>
                        </a:extLst>
                      </p:cNvPr>
                      <p:cNvPicPr/>
                      <p:nvPr/>
                    </p:nvPicPr>
                    <p:blipFill>
                      <a:blip r:embed="rId8"/>
                      <a:stretch>
                        <a:fillRect/>
                      </a:stretch>
                    </p:blipFill>
                    <p:spPr>
                      <a:xfrm>
                        <a:off x="2290252" y="4445000"/>
                        <a:ext cx="1487487" cy="488950"/>
                      </a:xfrm>
                      <a:prstGeom prst="rect">
                        <a:avLst/>
                      </a:prstGeom>
                    </p:spPr>
                  </p:pic>
                </p:oleObj>
              </mc:Fallback>
            </mc:AlternateContent>
          </a:graphicData>
        </a:graphic>
      </p:graphicFrame>
      <p:graphicFrame>
        <p:nvGraphicFramePr>
          <p:cNvPr id="13" name="オブジェクト 12">
            <a:extLst>
              <a:ext uri="{FF2B5EF4-FFF2-40B4-BE49-F238E27FC236}">
                <a16:creationId xmlns:a16="http://schemas.microsoft.com/office/drawing/2014/main" id="{62FAABC5-2A9B-4A18-942A-BFD3D3B61CB9}"/>
              </a:ext>
            </a:extLst>
          </p:cNvPr>
          <p:cNvGraphicFramePr>
            <a:graphicFrameLocks noChangeAspect="1"/>
          </p:cNvGraphicFramePr>
          <p:nvPr/>
        </p:nvGraphicFramePr>
        <p:xfrm>
          <a:off x="3044197" y="4445000"/>
          <a:ext cx="1466850" cy="477838"/>
        </p:xfrm>
        <a:graphic>
          <a:graphicData uri="http://schemas.openxmlformats.org/presentationml/2006/ole">
            <mc:AlternateContent xmlns:mc="http://schemas.openxmlformats.org/markup-compatibility/2006">
              <mc:Choice xmlns:v="urn:schemas-microsoft-com:vml" Requires="v">
                <p:oleObj spid="_x0000_s5223" name="Document" r:id="rId9" imgW="1240362" imgH="403843" progId="Word.Document.12">
                  <p:embed/>
                </p:oleObj>
              </mc:Choice>
              <mc:Fallback>
                <p:oleObj name="Document" r:id="rId9" imgW="1240362" imgH="403843" progId="Word.Document.12">
                  <p:embed/>
                  <p:pic>
                    <p:nvPicPr>
                      <p:cNvPr id="13" name="オブジェクト 12">
                        <a:extLst>
                          <a:ext uri="{FF2B5EF4-FFF2-40B4-BE49-F238E27FC236}">
                            <a16:creationId xmlns:a16="http://schemas.microsoft.com/office/drawing/2014/main" id="{62FAABC5-2A9B-4A18-942A-BFD3D3B61CB9}"/>
                          </a:ext>
                        </a:extLst>
                      </p:cNvPr>
                      <p:cNvPicPr/>
                      <p:nvPr/>
                    </p:nvPicPr>
                    <p:blipFill>
                      <a:blip r:embed="rId10"/>
                      <a:stretch>
                        <a:fillRect/>
                      </a:stretch>
                    </p:blipFill>
                    <p:spPr>
                      <a:xfrm>
                        <a:off x="3044197" y="4445000"/>
                        <a:ext cx="1466850" cy="477838"/>
                      </a:xfrm>
                      <a:prstGeom prst="rect">
                        <a:avLst/>
                      </a:prstGeom>
                    </p:spPr>
                  </p:pic>
                </p:oleObj>
              </mc:Fallback>
            </mc:AlternateContent>
          </a:graphicData>
        </a:graphic>
      </p:graphicFrame>
    </p:spTree>
    <p:extLst>
      <p:ext uri="{BB962C8B-B14F-4D97-AF65-F5344CB8AC3E}">
        <p14:creationId xmlns:p14="http://schemas.microsoft.com/office/powerpoint/2010/main" val="4031325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2432AE7-83AD-4637-A691-C79EE34F7128}"/>
              </a:ext>
            </a:extLst>
          </p:cNvPr>
          <p:cNvSpPr>
            <a:spLocks noGrp="1"/>
          </p:cNvSpPr>
          <p:nvPr>
            <p:ph type="sldNum" sz="quarter" idx="12"/>
          </p:nvPr>
        </p:nvSpPr>
        <p:spPr>
          <a:xfrm>
            <a:off x="8715703" y="5998790"/>
            <a:ext cx="2743200" cy="365125"/>
          </a:xfrm>
        </p:spPr>
        <p:txBody>
          <a:bodyPr/>
          <a:lstStyle/>
          <a:p>
            <a:r>
              <a:rPr kumimoji="1" lang="en-US" altLang="ja-JP" sz="1200" dirty="0">
                <a:latin typeface="+mn-lt"/>
              </a:rPr>
              <a:t>33</a:t>
            </a:r>
            <a:endParaRPr kumimoji="1" lang="ja-JP" altLang="en-US" sz="1200" dirty="0">
              <a:latin typeface="+mn-lt"/>
            </a:endParaRPr>
          </a:p>
        </p:txBody>
      </p:sp>
      <p:sp>
        <p:nvSpPr>
          <p:cNvPr id="3" name="テキスト ボックス 2">
            <a:extLst>
              <a:ext uri="{FF2B5EF4-FFF2-40B4-BE49-F238E27FC236}">
                <a16:creationId xmlns:a16="http://schemas.microsoft.com/office/drawing/2014/main" id="{CDC327C7-C699-43A5-B5EB-66C8B5B2DA9F}"/>
              </a:ext>
            </a:extLst>
          </p:cNvPr>
          <p:cNvSpPr txBox="1"/>
          <p:nvPr/>
        </p:nvSpPr>
        <p:spPr>
          <a:xfrm>
            <a:off x="2255519" y="2564296"/>
            <a:ext cx="7680960" cy="64633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ja-JP" altLang="en-US" sz="3600" dirty="0">
                <a:solidFill>
                  <a:srgbClr val="404040"/>
                </a:solidFill>
                <a:latin typeface="HGPｺﾞｼｯｸE" panose="020B0900000000000000" pitchFamily="50" charset="-128"/>
                <a:ea typeface="HGPｺﾞｼｯｸE" panose="020B0900000000000000" pitchFamily="50" charset="-128"/>
              </a:rPr>
              <a:t>様々な団体等と連携・協力しましょう</a:t>
            </a:r>
          </a:p>
        </p:txBody>
      </p:sp>
      <p:sp>
        <p:nvSpPr>
          <p:cNvPr id="4" name="テキスト ボックス 3">
            <a:extLst>
              <a:ext uri="{FF2B5EF4-FFF2-40B4-BE49-F238E27FC236}">
                <a16:creationId xmlns:a16="http://schemas.microsoft.com/office/drawing/2014/main" id="{729A51E0-4209-46E0-B34A-865A88606D34}"/>
              </a:ext>
            </a:extLst>
          </p:cNvPr>
          <p:cNvSpPr txBox="1"/>
          <p:nvPr/>
        </p:nvSpPr>
        <p:spPr>
          <a:xfrm>
            <a:off x="2672563" y="676647"/>
            <a:ext cx="6846875" cy="1200329"/>
          </a:xfrm>
          <a:prstGeom prst="rect">
            <a:avLst/>
          </a:prstGeom>
          <a:noFill/>
        </p:spPr>
        <p:txBody>
          <a:bodyPr wrap="square" rtlCol="0">
            <a:spAutoFit/>
          </a:bodyP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rPr>
              <a:t>４．地域を取り巻く団体等との連携</a:t>
            </a:r>
            <a:endParaRPr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lang="en-US" altLang="ja-JP" sz="3600" dirty="0">
                <a:solidFill>
                  <a:srgbClr val="404040"/>
                </a:solidFill>
                <a:latin typeface="HGPｺﾞｼｯｸE" panose="020B0900000000000000" pitchFamily="50" charset="-128"/>
                <a:ea typeface="HGPｺﾞｼｯｸE" panose="020B0900000000000000" pitchFamily="50" charset="-128"/>
              </a:rPr>
              <a:t>-</a:t>
            </a:r>
            <a:r>
              <a:rPr lang="ja-JP" altLang="en-US" sz="3600" dirty="0">
                <a:solidFill>
                  <a:srgbClr val="404040"/>
                </a:solidFill>
                <a:latin typeface="HGPｺﾞｼｯｸE" panose="020B0900000000000000" pitchFamily="50" charset="-128"/>
                <a:ea typeface="HGPｺﾞｼｯｸE" panose="020B0900000000000000" pitchFamily="50" charset="-128"/>
              </a:rPr>
              <a:t> まとめ </a:t>
            </a:r>
            <a:r>
              <a:rPr lang="en-US" altLang="ja-JP" sz="3600" dirty="0">
                <a:solidFill>
                  <a:srgbClr val="404040"/>
                </a:solidFill>
                <a:latin typeface="HGPｺﾞｼｯｸE" panose="020B0900000000000000" pitchFamily="50" charset="-128"/>
                <a:ea typeface="HGPｺﾞｼｯｸE" panose="020B0900000000000000" pitchFamily="50" charset="-128"/>
              </a:rPr>
              <a:t>-</a:t>
            </a:r>
            <a:endParaRPr lang="ja-JP" altLang="en-US" sz="3600" dirty="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680775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A70C627-520D-4980-834C-D1568E04BDA8}"/>
              </a:ext>
            </a:extLst>
          </p:cNvPr>
          <p:cNvSpPr>
            <a:spLocks noGrp="1"/>
          </p:cNvSpPr>
          <p:nvPr>
            <p:ph type="sldNum" sz="quarter" idx="12"/>
          </p:nvPr>
        </p:nvSpPr>
        <p:spPr>
          <a:xfrm>
            <a:off x="8712461" y="6079405"/>
            <a:ext cx="2743200" cy="365125"/>
          </a:xfrm>
        </p:spPr>
        <p:txBody>
          <a:bodyPr/>
          <a:lstStyle/>
          <a:p>
            <a:r>
              <a:rPr kumimoji="1" lang="en-US" altLang="ja-JP" sz="1200" dirty="0">
                <a:latin typeface="+mn-lt"/>
              </a:rPr>
              <a:t>34</a:t>
            </a:r>
            <a:endParaRPr kumimoji="1" lang="ja-JP" altLang="en-US" sz="1200" dirty="0">
              <a:latin typeface="+mn-lt"/>
            </a:endParaRPr>
          </a:p>
        </p:txBody>
      </p:sp>
      <p:sp>
        <p:nvSpPr>
          <p:cNvPr id="5" name="テキスト ボックス 4">
            <a:extLst>
              <a:ext uri="{FF2B5EF4-FFF2-40B4-BE49-F238E27FC236}">
                <a16:creationId xmlns:a16="http://schemas.microsoft.com/office/drawing/2014/main" id="{AF9F4B34-F242-4218-855A-64E5E065AD57}"/>
              </a:ext>
            </a:extLst>
          </p:cNvPr>
          <p:cNvSpPr txBox="1"/>
          <p:nvPr/>
        </p:nvSpPr>
        <p:spPr>
          <a:xfrm>
            <a:off x="5391318" y="491849"/>
            <a:ext cx="1409360" cy="646331"/>
          </a:xfrm>
          <a:prstGeom prst="rect">
            <a:avLst/>
          </a:prstGeom>
          <a:noFill/>
        </p:spPr>
        <p:txBody>
          <a:bodyPr wrap="none" rtlCol="0">
            <a:spAutoFit/>
          </a:bodyPr>
          <a:lstStyle/>
          <a:p>
            <a:r>
              <a:rPr lang="ja-JP" altLang="en-US" sz="3600" dirty="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2" name="テキスト ボックス 1">
            <a:extLst>
              <a:ext uri="{FF2B5EF4-FFF2-40B4-BE49-F238E27FC236}">
                <a16:creationId xmlns:a16="http://schemas.microsoft.com/office/drawing/2014/main" id="{279DD66F-FD6F-4C0F-9DD2-B99DC5B3D8D9}"/>
              </a:ext>
            </a:extLst>
          </p:cNvPr>
          <p:cNvSpPr txBox="1"/>
          <p:nvPr/>
        </p:nvSpPr>
        <p:spPr>
          <a:xfrm>
            <a:off x="2210411" y="1277385"/>
            <a:ext cx="7771174" cy="4662815"/>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自主防災組織は、主に共助の役割を果たすとともに、災害による被害を予防し、軽減するための活動を行います</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85750" indent="-285750" algn="just">
              <a:spcAft>
                <a:spcPts val="1800"/>
              </a:spcAft>
              <a:buFont typeface="Arial" panose="020B0604020202020204" pitchFamily="34" charset="0"/>
              <a:buChar char="•"/>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地域の防災リーダーは、災害時に先頭に立って防災活動を行うために、災害時だけではなく、平常時からリーダーシップを発揮して活動しましょう</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85750" indent="-285750" algn="just">
              <a:spcAft>
                <a:spcPts val="1800"/>
              </a:spcAft>
              <a:buFont typeface="Arial" panose="020B0604020202020204" pitchFamily="34" charset="0"/>
              <a:buChar char="•"/>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女性をはじめ、地域に暮らす多様な人達を巻き込み、活動に参画する仲間を増やしましょう</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85750" indent="-285750" algn="just">
              <a:spcAft>
                <a:spcPts val="1800"/>
              </a:spcAft>
              <a:buFont typeface="Arial" panose="020B0604020202020204" pitchFamily="34" charset="0"/>
              <a:buChar char="•"/>
            </a:pP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様々な団体等と連携・協力しましょう</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6494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71EE8E1-BA55-4D79-B92C-5A86F1512B3E}"/>
              </a:ext>
            </a:extLst>
          </p:cNvPr>
          <p:cNvSpPr>
            <a:spLocks noGrp="1"/>
          </p:cNvSpPr>
          <p:nvPr>
            <p:ph type="title"/>
          </p:nvPr>
        </p:nvSpPr>
        <p:spPr>
          <a:xfrm>
            <a:off x="1703957" y="1381916"/>
            <a:ext cx="8522608" cy="2513918"/>
          </a:xfrm>
        </p:spPr>
        <p:txBody>
          <a:bodyPr/>
          <a:lstStyle/>
          <a:p>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１．自主防災組織の役割等</a:t>
            </a:r>
            <a:endParaRPr kumimoji="1"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 name="正方形/長方形 4">
            <a:extLst>
              <a:ext uri="{FF2B5EF4-FFF2-40B4-BE49-F238E27FC236}">
                <a16:creationId xmlns:a16="http://schemas.microsoft.com/office/drawing/2014/main" id="{793486B6-EB2D-4E1F-B354-5FCCED368140}"/>
              </a:ext>
            </a:extLst>
          </p:cNvPr>
          <p:cNvSpPr/>
          <p:nvPr/>
        </p:nvSpPr>
        <p:spPr>
          <a:xfrm>
            <a:off x="9228968" y="266042"/>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１０分</a:t>
            </a:r>
          </a:p>
        </p:txBody>
      </p:sp>
      <p:sp>
        <p:nvSpPr>
          <p:cNvPr id="6" name="スライド番号プレースホルダー 3">
            <a:extLst>
              <a:ext uri="{FF2B5EF4-FFF2-40B4-BE49-F238E27FC236}">
                <a16:creationId xmlns:a16="http://schemas.microsoft.com/office/drawing/2014/main" id="{4C0191BC-44EC-4E00-A3F4-4E82BE470205}"/>
              </a:ext>
            </a:extLst>
          </p:cNvPr>
          <p:cNvSpPr txBox="1">
            <a:spLocks/>
          </p:cNvSpPr>
          <p:nvPr/>
        </p:nvSpPr>
        <p:spPr>
          <a:xfrm>
            <a:off x="8610600" y="6092399"/>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400" dirty="0"/>
              <a:t>　　　　　　　　　　　　　１</a:t>
            </a:r>
          </a:p>
        </p:txBody>
      </p:sp>
    </p:spTree>
    <p:extLst>
      <p:ext uri="{BB962C8B-B14F-4D97-AF65-F5344CB8AC3E}">
        <p14:creationId xmlns:p14="http://schemas.microsoft.com/office/powerpoint/2010/main" val="100832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B0A25D-76F0-4293-BF41-AA86F1928120}"/>
              </a:ext>
            </a:extLst>
          </p:cNvPr>
          <p:cNvSpPr>
            <a:spLocks noGrp="1"/>
          </p:cNvSpPr>
          <p:nvPr>
            <p:ph type="title"/>
          </p:nvPr>
        </p:nvSpPr>
        <p:spPr>
          <a:xfrm>
            <a:off x="1" y="18184"/>
            <a:ext cx="12192000" cy="64426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自主防災組織の役割（自助・共助の重要性）</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C44275D4-CFA6-458C-94D8-618F669E47FD}"/>
              </a:ext>
            </a:extLst>
          </p:cNvPr>
          <p:cNvSpPr>
            <a:spLocks noGrp="1"/>
          </p:cNvSpPr>
          <p:nvPr>
            <p:ph type="sldNum" sz="quarter" idx="12"/>
          </p:nvPr>
        </p:nvSpPr>
        <p:spPr/>
        <p:txBody>
          <a:bodyPr/>
          <a:lstStyle/>
          <a:p>
            <a:r>
              <a:rPr kumimoji="1" lang="en-US" altLang="ja-JP" dirty="0"/>
              <a:t>2</a:t>
            </a:r>
            <a:endParaRPr kumimoji="1" lang="ja-JP" altLang="en-US" dirty="0"/>
          </a:p>
        </p:txBody>
      </p:sp>
      <p:sp>
        <p:nvSpPr>
          <p:cNvPr id="16" name="角丸四角形 22">
            <a:extLst>
              <a:ext uri="{FF2B5EF4-FFF2-40B4-BE49-F238E27FC236}">
                <a16:creationId xmlns:a16="http://schemas.microsoft.com/office/drawing/2014/main" id="{831C0E7F-C4A0-4AC6-9EFD-5C8757BBDA2D}"/>
              </a:ext>
            </a:extLst>
          </p:cNvPr>
          <p:cNvSpPr/>
          <p:nvPr/>
        </p:nvSpPr>
        <p:spPr>
          <a:xfrm>
            <a:off x="2108685" y="4787870"/>
            <a:ext cx="7695956" cy="818723"/>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anchor="ctr"/>
          <a:lstStyle/>
          <a:p>
            <a:pPr marL="273050" indent="-273050" algn="ctr">
              <a:defRPr/>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災害時（特に直後）は、「公助」の活動には限界がある</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273050" indent="-273050" algn="just">
              <a:lnSpc>
                <a:spcPts val="2600"/>
              </a:lnSpc>
              <a:defRPr/>
            </a:pPr>
            <a:r>
              <a:rPr lang="ja-JP" altLang="en-US">
                <a:solidFill>
                  <a:schemeClr val="tx1">
                    <a:lumMod val="75000"/>
                    <a:lumOff val="25000"/>
                  </a:schemeClr>
                </a:solidFill>
                <a:latin typeface="HG丸ｺﾞｼｯｸM-PRO" panose="020F0600000000000000" pitchFamily="50" charset="-128"/>
                <a:ea typeface="HG丸ｺﾞｼｯｸM-PRO" panose="020F0600000000000000" pitchFamily="50" charset="-128"/>
              </a:rPr>
              <a:t>　　　　</a:t>
            </a: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✓道路の寸断等で地域が孤立　　✓行政等も自身が被災</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0" name="正方形/長方形 29">
            <a:extLst>
              <a:ext uri="{FF2B5EF4-FFF2-40B4-BE49-F238E27FC236}">
                <a16:creationId xmlns:a16="http://schemas.microsoft.com/office/drawing/2014/main" id="{B2861D21-59BF-424E-A5F4-BD23FD8B5B78}"/>
              </a:ext>
            </a:extLst>
          </p:cNvPr>
          <p:cNvSpPr/>
          <p:nvPr/>
        </p:nvSpPr>
        <p:spPr>
          <a:xfrm>
            <a:off x="1775448" y="6213773"/>
            <a:ext cx="8641104" cy="492443"/>
          </a:xfrm>
          <a:prstGeom prst="rect">
            <a:avLst/>
          </a:prstGeom>
          <a:solidFill>
            <a:srgbClr val="FF2800"/>
          </a:solidFill>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2600" dirty="0">
                <a:ln w="19050">
                  <a:noFill/>
                </a:ln>
                <a:solidFill>
                  <a:schemeClr val="bg1"/>
                </a:solidFill>
                <a:latin typeface="HGPｺﾞｼｯｸE" panose="020B0900000000000000" pitchFamily="50" charset="-128"/>
                <a:ea typeface="HGPｺﾞｼｯｸE" panose="020B0900000000000000" pitchFamily="50" charset="-128"/>
              </a:rPr>
              <a:t>「自助」と「共助」の防災活動が重要</a:t>
            </a:r>
            <a:endParaRPr lang="en-US" altLang="ja-JP" sz="2600" dirty="0">
              <a:ln w="19050">
                <a:noFill/>
              </a:ln>
              <a:solidFill>
                <a:schemeClr val="bg1"/>
              </a:solidFill>
              <a:latin typeface="HGPｺﾞｼｯｸE" panose="020B0900000000000000" pitchFamily="50" charset="-128"/>
              <a:ea typeface="HGPｺﾞｼｯｸE" panose="020B0900000000000000" pitchFamily="50" charset="-128"/>
            </a:endParaRPr>
          </a:p>
        </p:txBody>
      </p:sp>
      <p:sp>
        <p:nvSpPr>
          <p:cNvPr id="31" name="下矢印 26">
            <a:extLst>
              <a:ext uri="{FF2B5EF4-FFF2-40B4-BE49-F238E27FC236}">
                <a16:creationId xmlns:a16="http://schemas.microsoft.com/office/drawing/2014/main" id="{74916908-F5D9-4A28-AB8F-86683913DCD8}"/>
              </a:ext>
            </a:extLst>
          </p:cNvPr>
          <p:cNvSpPr/>
          <p:nvPr/>
        </p:nvSpPr>
        <p:spPr>
          <a:xfrm>
            <a:off x="5601495" y="5740841"/>
            <a:ext cx="989013" cy="365125"/>
          </a:xfrm>
          <a:prstGeom prst="downArrow">
            <a:avLst>
              <a:gd name="adj1" fmla="val 50000"/>
              <a:gd name="adj2" fmla="val 4905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32" name="図 31">
            <a:extLst>
              <a:ext uri="{FF2B5EF4-FFF2-40B4-BE49-F238E27FC236}">
                <a16:creationId xmlns:a16="http://schemas.microsoft.com/office/drawing/2014/main" id="{A321282D-947D-4417-B4EB-49FF7B8F2D51}"/>
              </a:ext>
            </a:extLst>
          </p:cNvPr>
          <p:cNvPicPr>
            <a:picLocks noChangeAspect="1"/>
          </p:cNvPicPr>
          <p:nvPr/>
        </p:nvPicPr>
        <p:blipFill rotWithShape="1">
          <a:blip r:embed="rId3"/>
          <a:srcRect l="20892" t="46162" r="17867" b="15561"/>
          <a:stretch/>
        </p:blipFill>
        <p:spPr>
          <a:xfrm>
            <a:off x="1574905" y="845661"/>
            <a:ext cx="9042191" cy="3874651"/>
          </a:xfrm>
          <a:prstGeom prst="rect">
            <a:avLst/>
          </a:prstGeom>
        </p:spPr>
      </p:pic>
      <p:sp>
        <p:nvSpPr>
          <p:cNvPr id="3" name="フローチャート: 結合子 2">
            <a:extLst>
              <a:ext uri="{FF2B5EF4-FFF2-40B4-BE49-F238E27FC236}">
                <a16:creationId xmlns:a16="http://schemas.microsoft.com/office/drawing/2014/main" id="{CE0C782A-10E8-4130-8874-970DF9A701EC}"/>
              </a:ext>
            </a:extLst>
          </p:cNvPr>
          <p:cNvSpPr/>
          <p:nvPr/>
        </p:nvSpPr>
        <p:spPr>
          <a:xfrm>
            <a:off x="3811922" y="981637"/>
            <a:ext cx="1584831" cy="1450359"/>
          </a:xfrm>
          <a:prstGeom prst="flowChartConnector">
            <a:avLst/>
          </a:prstGeom>
          <a:solidFill>
            <a:srgbClr val="52BBC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HGPｺﾞｼｯｸE" panose="020B0900000000000000" pitchFamily="50" charset="-128"/>
                <a:ea typeface="HGPｺﾞｼｯｸE" panose="020B0900000000000000" pitchFamily="50" charset="-128"/>
                <a:cs typeface="Calibri"/>
              </a:rPr>
              <a:t>自助</a:t>
            </a:r>
          </a:p>
        </p:txBody>
      </p:sp>
      <p:sp>
        <p:nvSpPr>
          <p:cNvPr id="9" name="フローチャート: 結合子 8">
            <a:extLst>
              <a:ext uri="{FF2B5EF4-FFF2-40B4-BE49-F238E27FC236}">
                <a16:creationId xmlns:a16="http://schemas.microsoft.com/office/drawing/2014/main" id="{4A2E5E4D-9532-4131-ACF8-4753C8705CA7}"/>
              </a:ext>
            </a:extLst>
          </p:cNvPr>
          <p:cNvSpPr/>
          <p:nvPr/>
        </p:nvSpPr>
        <p:spPr>
          <a:xfrm>
            <a:off x="6530148" y="981636"/>
            <a:ext cx="1584831" cy="1450359"/>
          </a:xfrm>
          <a:prstGeom prst="flowChartConnector">
            <a:avLst/>
          </a:prstGeom>
          <a:solidFill>
            <a:schemeClr val="accent6"/>
          </a:solidFill>
          <a:ln>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latin typeface="HGPｺﾞｼｯｸE" panose="020B0900000000000000" pitchFamily="50" charset="-128"/>
                <a:ea typeface="HGPｺﾞｼｯｸE" panose="020B0900000000000000" pitchFamily="50" charset="-128"/>
                <a:cs typeface="Calibri"/>
              </a:rPr>
              <a:t>共助</a:t>
            </a:r>
          </a:p>
        </p:txBody>
      </p:sp>
      <p:sp>
        <p:nvSpPr>
          <p:cNvPr id="10" name="フローチャート: 結合子 9">
            <a:extLst>
              <a:ext uri="{FF2B5EF4-FFF2-40B4-BE49-F238E27FC236}">
                <a16:creationId xmlns:a16="http://schemas.microsoft.com/office/drawing/2014/main" id="{963E1B50-6232-4132-A3CE-884B7792BB8D}"/>
              </a:ext>
            </a:extLst>
          </p:cNvPr>
          <p:cNvSpPr/>
          <p:nvPr/>
        </p:nvSpPr>
        <p:spPr>
          <a:xfrm>
            <a:off x="5195048" y="3238820"/>
            <a:ext cx="1584831" cy="1476000"/>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404040"/>
                </a:solidFill>
                <a:latin typeface="HGPｺﾞｼｯｸE" panose="020B0900000000000000" pitchFamily="50" charset="-128"/>
                <a:ea typeface="HGPｺﾞｼｯｸE" panose="020B0900000000000000" pitchFamily="50" charset="-128"/>
                <a:cs typeface="Calibri"/>
              </a:rPr>
              <a:t>公助</a:t>
            </a:r>
          </a:p>
        </p:txBody>
      </p:sp>
      <p:sp>
        <p:nvSpPr>
          <p:cNvPr id="5" name="正方形/長方形 4">
            <a:extLst>
              <a:ext uri="{FF2B5EF4-FFF2-40B4-BE49-F238E27FC236}">
                <a16:creationId xmlns:a16="http://schemas.microsoft.com/office/drawing/2014/main" id="{12E00DA8-E3AC-4020-BEAA-601158FF38E2}"/>
              </a:ext>
            </a:extLst>
          </p:cNvPr>
          <p:cNvSpPr/>
          <p:nvPr/>
        </p:nvSpPr>
        <p:spPr>
          <a:xfrm>
            <a:off x="1902430" y="1414426"/>
            <a:ext cx="1817370" cy="605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テキスト ボックス 5">
            <a:extLst>
              <a:ext uri="{FF2B5EF4-FFF2-40B4-BE49-F238E27FC236}">
                <a16:creationId xmlns:a16="http://schemas.microsoft.com/office/drawing/2014/main" id="{21834155-CA3B-4772-9E06-09D460250617}"/>
              </a:ext>
            </a:extLst>
          </p:cNvPr>
          <p:cNvSpPr txBox="1"/>
          <p:nvPr/>
        </p:nvSpPr>
        <p:spPr>
          <a:xfrm>
            <a:off x="2470616" y="1346869"/>
            <a:ext cx="1210588" cy="584775"/>
          </a:xfrm>
          <a:prstGeom prst="rect">
            <a:avLst/>
          </a:prstGeom>
          <a:noFill/>
        </p:spPr>
        <p:txBody>
          <a:bodyPr wrap="none" rtlCol="0">
            <a:spAutoFit/>
          </a:bodyPr>
          <a:lstStyle/>
          <a:p>
            <a:r>
              <a:rPr lang="ja-JP" altLang="en-US" sz="1600" b="1">
                <a:solidFill>
                  <a:schemeClr val="tx1">
                    <a:lumMod val="75000"/>
                    <a:lumOff val="25000"/>
                  </a:schemeClr>
                </a:solidFill>
              </a:rPr>
              <a:t>自分の身を</a:t>
            </a:r>
            <a:endParaRPr lang="en-US" altLang="ja-JP" sz="1600" b="1">
              <a:solidFill>
                <a:schemeClr val="tx1">
                  <a:lumMod val="75000"/>
                  <a:lumOff val="25000"/>
                </a:schemeClr>
              </a:solidFill>
            </a:endParaRPr>
          </a:p>
          <a:p>
            <a:r>
              <a:rPr lang="ja-JP" altLang="en-US" sz="1600" b="1">
                <a:solidFill>
                  <a:schemeClr val="tx1">
                    <a:lumMod val="75000"/>
                    <a:lumOff val="25000"/>
                  </a:schemeClr>
                </a:solidFill>
              </a:rPr>
              <a:t>自分で守る</a:t>
            </a:r>
          </a:p>
        </p:txBody>
      </p:sp>
      <p:sp>
        <p:nvSpPr>
          <p:cNvPr id="7" name="テキスト ボックス 6"/>
          <p:cNvSpPr txBox="1"/>
          <p:nvPr/>
        </p:nvSpPr>
        <p:spPr>
          <a:xfrm>
            <a:off x="5195047" y="767794"/>
            <a:ext cx="1629146" cy="369332"/>
          </a:xfrm>
          <a:prstGeom prst="rect">
            <a:avLst/>
          </a:prstGeom>
          <a:solidFill>
            <a:srgbClr val="FF2800"/>
          </a:solidFill>
          <a:ln>
            <a:noFill/>
          </a:ln>
        </p:spPr>
        <p:txBody>
          <a:bodyPr wrap="square" rtlCol="0" anchor="ctr">
            <a:spAutoFit/>
          </a:bodyPr>
          <a:lstStyle/>
          <a:p>
            <a:pPr algn="ctr"/>
            <a:r>
              <a:rPr lang="ja-JP" altLang="en-US" b="1">
                <a:solidFill>
                  <a:schemeClr val="bg1"/>
                </a:solidFill>
              </a:rPr>
              <a:t>自主防災組織</a:t>
            </a:r>
          </a:p>
        </p:txBody>
      </p:sp>
    </p:spTree>
    <p:extLst>
      <p:ext uri="{BB962C8B-B14F-4D97-AF65-F5344CB8AC3E}">
        <p14:creationId xmlns:p14="http://schemas.microsoft.com/office/powerpoint/2010/main" val="96534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CB78E3-130D-4A0D-AB57-F1B4870B3D69}"/>
              </a:ext>
            </a:extLst>
          </p:cNvPr>
          <p:cNvSpPr>
            <a:spLocks noGrp="1"/>
          </p:cNvSpPr>
          <p:nvPr>
            <p:ph type="title"/>
          </p:nvPr>
        </p:nvSpPr>
        <p:spPr>
          <a:xfrm>
            <a:off x="0" y="17291"/>
            <a:ext cx="12192000" cy="701900"/>
          </a:xfrm>
          <a:solidFill>
            <a:srgbClr val="35A16B"/>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自主防災組織について</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9070D4F8-AC4A-485C-B571-5CDB3D5896CF}"/>
              </a:ext>
            </a:extLst>
          </p:cNvPr>
          <p:cNvSpPr>
            <a:spLocks noGrp="1"/>
          </p:cNvSpPr>
          <p:nvPr>
            <p:ph type="sldNum" sz="quarter" idx="12"/>
          </p:nvPr>
        </p:nvSpPr>
        <p:spPr/>
        <p:txBody>
          <a:bodyPr/>
          <a:lstStyle/>
          <a:p>
            <a:r>
              <a:rPr kumimoji="1" lang="en-US" altLang="ja-JP" dirty="0"/>
              <a:t>3</a:t>
            </a:r>
            <a:endParaRPr kumimoji="1" lang="ja-JP" altLang="en-US" dirty="0"/>
          </a:p>
        </p:txBody>
      </p:sp>
      <p:sp>
        <p:nvSpPr>
          <p:cNvPr id="7" name="正方形/長方形 6">
            <a:extLst>
              <a:ext uri="{FF2B5EF4-FFF2-40B4-BE49-F238E27FC236}">
                <a16:creationId xmlns:a16="http://schemas.microsoft.com/office/drawing/2014/main" id="{DE3C089A-1399-47D5-B67C-D2C3EF5C4189}"/>
              </a:ext>
            </a:extLst>
          </p:cNvPr>
          <p:cNvSpPr/>
          <p:nvPr/>
        </p:nvSpPr>
        <p:spPr>
          <a:xfrm>
            <a:off x="1880944" y="3395268"/>
            <a:ext cx="2663347" cy="2230832"/>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ボックス 5">
            <a:extLst>
              <a:ext uri="{FF2B5EF4-FFF2-40B4-BE49-F238E27FC236}">
                <a16:creationId xmlns:a16="http://schemas.microsoft.com/office/drawing/2014/main" id="{01F3D7C3-6ED9-40F2-916E-6B940A2F9368}"/>
              </a:ext>
            </a:extLst>
          </p:cNvPr>
          <p:cNvSpPr txBox="1"/>
          <p:nvPr/>
        </p:nvSpPr>
        <p:spPr>
          <a:xfrm>
            <a:off x="1722463" y="4075340"/>
            <a:ext cx="2880000" cy="830997"/>
          </a:xfrm>
          <a:prstGeom prst="rect">
            <a:avLst/>
          </a:prstGeom>
          <a:noFill/>
          <a:ln>
            <a:noFill/>
          </a:ln>
        </p:spPr>
        <p:txBody>
          <a:bodyPr wrap="square" rtlCol="0">
            <a:noAutofit/>
          </a:bodyPr>
          <a:lstStyle/>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自分たちの地域は</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自分たちで守る</a:t>
            </a:r>
          </a:p>
        </p:txBody>
      </p:sp>
      <p:sp>
        <p:nvSpPr>
          <p:cNvPr id="10" name="四角形: 角を丸くする 9">
            <a:extLst>
              <a:ext uri="{FF2B5EF4-FFF2-40B4-BE49-F238E27FC236}">
                <a16:creationId xmlns:a16="http://schemas.microsoft.com/office/drawing/2014/main" id="{FFA782D2-1A68-4292-851E-4C4D8419A760}"/>
              </a:ext>
            </a:extLst>
          </p:cNvPr>
          <p:cNvSpPr/>
          <p:nvPr/>
        </p:nvSpPr>
        <p:spPr>
          <a:xfrm>
            <a:off x="1880944" y="2821006"/>
            <a:ext cx="2663347" cy="686945"/>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自覚</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09EDFC1C-ED41-4FA2-93B9-F16868EAB4F6}"/>
              </a:ext>
            </a:extLst>
          </p:cNvPr>
          <p:cNvSpPr/>
          <p:nvPr/>
        </p:nvSpPr>
        <p:spPr>
          <a:xfrm>
            <a:off x="4765820" y="3395268"/>
            <a:ext cx="2664000" cy="2230832"/>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F422871D-460C-48DB-87A4-9A2A5E9A8A30}"/>
              </a:ext>
            </a:extLst>
          </p:cNvPr>
          <p:cNvSpPr txBox="1"/>
          <p:nvPr/>
        </p:nvSpPr>
        <p:spPr>
          <a:xfrm>
            <a:off x="4662758" y="4103110"/>
            <a:ext cx="2880000" cy="891435"/>
          </a:xfrm>
          <a:prstGeom prst="rect">
            <a:avLst/>
          </a:prstGeom>
          <a:noFill/>
          <a:ln>
            <a:noFill/>
          </a:ln>
        </p:spPr>
        <p:txBody>
          <a:bodyPr wrap="square" rtlCol="0">
            <a:noAutofit/>
          </a:bodyPr>
          <a:lstStyle/>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災害による被害を</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予防し、軽減する</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2" name="四角形: 角を丸くする 21">
            <a:extLst>
              <a:ext uri="{FF2B5EF4-FFF2-40B4-BE49-F238E27FC236}">
                <a16:creationId xmlns:a16="http://schemas.microsoft.com/office/drawing/2014/main" id="{EA85F8D0-8AB5-44A4-8C83-2C0679485924}"/>
              </a:ext>
            </a:extLst>
          </p:cNvPr>
          <p:cNvSpPr/>
          <p:nvPr/>
        </p:nvSpPr>
        <p:spPr>
          <a:xfrm>
            <a:off x="4765820" y="2827118"/>
            <a:ext cx="2664000" cy="686945"/>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目的</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27" name="四角形: 角を丸くする 26">
            <a:extLst>
              <a:ext uri="{FF2B5EF4-FFF2-40B4-BE49-F238E27FC236}">
                <a16:creationId xmlns:a16="http://schemas.microsoft.com/office/drawing/2014/main" id="{624F130D-2117-43F0-9208-A93C1A98B14A}"/>
              </a:ext>
            </a:extLst>
          </p:cNvPr>
          <p:cNvSpPr/>
          <p:nvPr/>
        </p:nvSpPr>
        <p:spPr>
          <a:xfrm>
            <a:off x="1786800" y="807519"/>
            <a:ext cx="8618400" cy="1903040"/>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自主防災組織とは、自主的に結成された地域の防災活動の中核となる組織</a:t>
            </a:r>
            <a:endParaRPr lang="en-US" altLang="ja-JP" sz="28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144000" indent="-144000" algn="just">
              <a:spcBef>
                <a:spcPts val="600"/>
              </a:spcBef>
            </a:pPr>
            <a:r>
              <a:rPr lang="ja-JP" altLang="en-US" sz="2000" dirty="0">
                <a:solidFill>
                  <a:prstClr val="black">
                    <a:lumMod val="75000"/>
                    <a:lumOff val="25000"/>
                  </a:prstClr>
                </a:solidFill>
                <a:latin typeface="HGPｺﾞｼｯｸE" panose="020B0900000000000000" pitchFamily="50" charset="-128"/>
                <a:ea typeface="HGPｺﾞｼｯｸE" panose="020B0900000000000000" pitchFamily="50" charset="-128"/>
              </a:rPr>
              <a:t>・過去の災害体験や大地震発生の予想、ニュースの災害情報などをきっかけとして、防災意識が高まり、自治会等の既存の団体をベースに結成されることが多い</a:t>
            </a:r>
          </a:p>
        </p:txBody>
      </p:sp>
      <p:sp>
        <p:nvSpPr>
          <p:cNvPr id="11" name="テキスト ボックス 10">
            <a:extLst>
              <a:ext uri="{FF2B5EF4-FFF2-40B4-BE49-F238E27FC236}">
                <a16:creationId xmlns:a16="http://schemas.microsoft.com/office/drawing/2014/main" id="{D0AAA09C-5E4E-4E7B-8BC0-B6FD6945750B}"/>
              </a:ext>
            </a:extLst>
          </p:cNvPr>
          <p:cNvSpPr txBox="1"/>
          <p:nvPr/>
        </p:nvSpPr>
        <p:spPr>
          <a:xfrm>
            <a:off x="1812207" y="5747435"/>
            <a:ext cx="7854415" cy="1126157"/>
          </a:xfrm>
          <a:prstGeom prst="rect">
            <a:avLst/>
          </a:prstGeom>
          <a:noFill/>
          <a:ln>
            <a:noFill/>
          </a:ln>
        </p:spPr>
        <p:txBody>
          <a:bodyPr wrap="square" rtlCol="0">
            <a:noAutofit/>
          </a:bodyPr>
          <a:lstStyle/>
          <a:p>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自主防災組織の活動に対する補償制度</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安心して自主防災組織等の活動を行う為の補償制度がある自治体もある</a:t>
            </a:r>
            <a:endPar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nSpc>
                <a:spcPct val="150000"/>
              </a:lnSpc>
            </a:pP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　　（例：岐阜県各務原市「まちづくり活動補償制度」）</a:t>
            </a:r>
          </a:p>
        </p:txBody>
      </p:sp>
      <p:sp>
        <p:nvSpPr>
          <p:cNvPr id="12" name="正方形/長方形 11">
            <a:extLst>
              <a:ext uri="{FF2B5EF4-FFF2-40B4-BE49-F238E27FC236}">
                <a16:creationId xmlns:a16="http://schemas.microsoft.com/office/drawing/2014/main" id="{0D767BFE-3D90-4DB3-8F4F-D7A9476AB669}"/>
              </a:ext>
            </a:extLst>
          </p:cNvPr>
          <p:cNvSpPr/>
          <p:nvPr/>
        </p:nvSpPr>
        <p:spPr>
          <a:xfrm>
            <a:off x="7647770" y="3389156"/>
            <a:ext cx="2664000" cy="2230832"/>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3" name="テキスト ボックス 12">
            <a:extLst>
              <a:ext uri="{FF2B5EF4-FFF2-40B4-BE49-F238E27FC236}">
                <a16:creationId xmlns:a16="http://schemas.microsoft.com/office/drawing/2014/main" id="{081DAE20-4A3A-47D2-A252-D0C946B987E3}"/>
              </a:ext>
            </a:extLst>
          </p:cNvPr>
          <p:cNvSpPr txBox="1"/>
          <p:nvPr/>
        </p:nvSpPr>
        <p:spPr>
          <a:xfrm>
            <a:off x="7563181" y="3884562"/>
            <a:ext cx="2880000" cy="1200329"/>
          </a:xfrm>
          <a:prstGeom prst="rect">
            <a:avLst/>
          </a:prstGeom>
          <a:noFill/>
          <a:ln>
            <a:noFill/>
          </a:ln>
        </p:spPr>
        <p:txBody>
          <a:bodyPr wrap="square" rtlCol="0">
            <a:noAutofit/>
          </a:bodyPr>
          <a:lstStyle/>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防災教育、避難行</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動要支援者対策、</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避難所運営など</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endPar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14" name="四角形: 角を丸くする 13">
            <a:extLst>
              <a:ext uri="{FF2B5EF4-FFF2-40B4-BE49-F238E27FC236}">
                <a16:creationId xmlns:a16="http://schemas.microsoft.com/office/drawing/2014/main" id="{68D667C5-F44D-4A23-A1A8-E55C35D9FD40}"/>
              </a:ext>
            </a:extLst>
          </p:cNvPr>
          <p:cNvSpPr/>
          <p:nvPr/>
        </p:nvSpPr>
        <p:spPr>
          <a:xfrm>
            <a:off x="7647770" y="2821006"/>
            <a:ext cx="2664000" cy="686945"/>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活動</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15" name="テキスト ボックス 14">
            <a:extLst>
              <a:ext uri="{FF2B5EF4-FFF2-40B4-BE49-F238E27FC236}">
                <a16:creationId xmlns:a16="http://schemas.microsoft.com/office/drawing/2014/main" id="{CB162876-5B11-49A5-B50A-67D51C21F4CB}"/>
              </a:ext>
            </a:extLst>
          </p:cNvPr>
          <p:cNvSpPr txBox="1"/>
          <p:nvPr/>
        </p:nvSpPr>
        <p:spPr>
          <a:xfrm>
            <a:off x="7767002" y="5173220"/>
            <a:ext cx="2472361" cy="440239"/>
          </a:xfrm>
          <a:prstGeom prst="rect">
            <a:avLst/>
          </a:prstGeom>
          <a:noFill/>
          <a:ln>
            <a:noFill/>
          </a:ln>
        </p:spPr>
        <p:txBody>
          <a:bodyPr wrap="square" rtlCol="0">
            <a:noAutofit/>
          </a:bodyPr>
          <a:lstStyle/>
          <a:p>
            <a:pPr algn="ctr"/>
            <a:r>
              <a:rPr lang="en-US" altLang="ja-JP" dirty="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dirty="0">
                <a:solidFill>
                  <a:schemeClr val="tx1">
                    <a:lumMod val="75000"/>
                    <a:lumOff val="25000"/>
                  </a:schemeClr>
                </a:solidFill>
                <a:latin typeface="HGPｺﾞｼｯｸE" panose="020B0900000000000000" pitchFamily="50" charset="-128"/>
                <a:ea typeface="HGPｺﾞｼｯｸE" panose="020B0900000000000000" pitchFamily="50" charset="-128"/>
              </a:rPr>
              <a:t>地域によって様々</a:t>
            </a:r>
          </a:p>
        </p:txBody>
      </p:sp>
      <p:sp>
        <p:nvSpPr>
          <p:cNvPr id="16" name="テキスト ボックス 15">
            <a:extLst>
              <a:ext uri="{FF2B5EF4-FFF2-40B4-BE49-F238E27FC236}">
                <a16:creationId xmlns:a16="http://schemas.microsoft.com/office/drawing/2014/main" id="{E360DCE6-CADA-443C-ADA2-049FF21CF943}"/>
              </a:ext>
            </a:extLst>
          </p:cNvPr>
          <p:cNvSpPr txBox="1"/>
          <p:nvPr/>
        </p:nvSpPr>
        <p:spPr>
          <a:xfrm>
            <a:off x="2264913" y="6273213"/>
            <a:ext cx="2880000" cy="365125"/>
          </a:xfrm>
          <a:prstGeom prst="rect">
            <a:avLst/>
          </a:prstGeom>
          <a:noFill/>
          <a:ln>
            <a:noFill/>
          </a:ln>
        </p:spPr>
        <p:txBody>
          <a:bodyPr wrap="square" rtlCol="0">
            <a:noAutofit/>
          </a:bodyPr>
          <a:lstStyle/>
          <a:p>
            <a:pPr algn="ctr"/>
            <a:r>
              <a:rPr lang="ja-JP" altLang="en-US" sz="900">
                <a:solidFill>
                  <a:schemeClr val="tx1">
                    <a:lumMod val="75000"/>
                    <a:lumOff val="25000"/>
                  </a:schemeClr>
                </a:solidFill>
                <a:latin typeface="HGPｺﾞｼｯｸE" panose="020B0900000000000000" pitchFamily="50" charset="-128"/>
                <a:ea typeface="HGPｺﾞｼｯｸE" panose="020B0900000000000000" pitchFamily="50" charset="-128"/>
              </a:rPr>
              <a:t>かかみがはら</a:t>
            </a:r>
          </a:p>
        </p:txBody>
      </p:sp>
    </p:spTree>
    <p:extLst>
      <p:ext uri="{BB962C8B-B14F-4D97-AF65-F5344CB8AC3E}">
        <p14:creationId xmlns:p14="http://schemas.microsoft.com/office/powerpoint/2010/main" val="247365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575"/>
            <a:ext cx="12192000" cy="650083"/>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自主防災組織の活動の必要性</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a:t>4</a:t>
            </a:r>
            <a:endParaRPr kumimoji="1" lang="ja-JP" altLang="en-US" dirty="0"/>
          </a:p>
        </p:txBody>
      </p:sp>
      <p:sp>
        <p:nvSpPr>
          <p:cNvPr id="5" name="四角形: 角を丸くする 4">
            <a:extLst>
              <a:ext uri="{FF2B5EF4-FFF2-40B4-BE49-F238E27FC236}">
                <a16:creationId xmlns:a16="http://schemas.microsoft.com/office/drawing/2014/main" id="{AF2C2409-2D7E-4C40-8CF4-3A219D0AAAAB}"/>
              </a:ext>
            </a:extLst>
          </p:cNvPr>
          <p:cNvSpPr/>
          <p:nvPr/>
        </p:nvSpPr>
        <p:spPr>
          <a:xfrm>
            <a:off x="2128156" y="2538206"/>
            <a:ext cx="7935689" cy="890795"/>
          </a:xfrm>
          <a:prstGeom prst="roundRect">
            <a:avLst>
              <a:gd name="adj" fmla="val 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自主防災組織の日常における活動の目的</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5" name="四角形: 角を丸くする 24">
            <a:extLst>
              <a:ext uri="{FF2B5EF4-FFF2-40B4-BE49-F238E27FC236}">
                <a16:creationId xmlns:a16="http://schemas.microsoft.com/office/drawing/2014/main" id="{777C881C-23C0-46B8-9A00-511B1B279916}"/>
              </a:ext>
            </a:extLst>
          </p:cNvPr>
          <p:cNvSpPr/>
          <p:nvPr/>
        </p:nvSpPr>
        <p:spPr>
          <a:xfrm>
            <a:off x="1786800" y="867302"/>
            <a:ext cx="8618400" cy="1445373"/>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地域とのつながり・結びつきが希薄化する現在、</a:t>
            </a:r>
            <a:r>
              <a:rPr lang="ja-JP" altLang="en-US" sz="2800" dirty="0">
                <a:solidFill>
                  <a:srgbClr val="FF2800"/>
                </a:solidFill>
                <a:latin typeface="HGPｺﾞｼｯｸE" panose="020B0900000000000000" pitchFamily="50" charset="-128"/>
                <a:ea typeface="HGPｺﾞｼｯｸE" panose="020B0900000000000000" pitchFamily="50" charset="-128"/>
              </a:rPr>
              <a:t>安心・安全な暮らしを守る地域社会づくり</a:t>
            </a:r>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には、「自助」・「共助」の力を高める自主防災組織の活動が不可欠</a:t>
            </a:r>
          </a:p>
        </p:txBody>
      </p:sp>
      <p:sp>
        <p:nvSpPr>
          <p:cNvPr id="3" name="楕円 2">
            <a:extLst>
              <a:ext uri="{FF2B5EF4-FFF2-40B4-BE49-F238E27FC236}">
                <a16:creationId xmlns:a16="http://schemas.microsoft.com/office/drawing/2014/main" id="{67546C4D-EE24-43AC-A914-3E8BAC8EDAFE}"/>
              </a:ext>
            </a:extLst>
          </p:cNvPr>
          <p:cNvSpPr/>
          <p:nvPr/>
        </p:nvSpPr>
        <p:spPr>
          <a:xfrm>
            <a:off x="2973544" y="3277960"/>
            <a:ext cx="2989384" cy="2989384"/>
          </a:xfrm>
          <a:prstGeom prst="ellipse">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a:extLst>
              <a:ext uri="{FF2B5EF4-FFF2-40B4-BE49-F238E27FC236}">
                <a16:creationId xmlns:a16="http://schemas.microsoft.com/office/drawing/2014/main" id="{22204639-6E6E-462B-A37D-F4F6B2BA8938}"/>
              </a:ext>
            </a:extLst>
          </p:cNvPr>
          <p:cNvSpPr txBox="1"/>
          <p:nvPr/>
        </p:nvSpPr>
        <p:spPr>
          <a:xfrm>
            <a:off x="3349191" y="3551479"/>
            <a:ext cx="2238093" cy="584775"/>
          </a:xfrm>
          <a:prstGeom prst="rect">
            <a:avLst/>
          </a:prstGeom>
          <a:noFill/>
        </p:spPr>
        <p:txBody>
          <a:bodyPr wrap="square" rtlCol="0">
            <a:spAutoFit/>
          </a:bodyPr>
          <a:lstStyle/>
          <a:p>
            <a:pPr algn="ctr"/>
            <a:r>
              <a:rPr lang="ja-JP" altLang="en-US" sz="3200">
                <a:solidFill>
                  <a:schemeClr val="bg1"/>
                </a:solidFill>
                <a:latin typeface="HGPｺﾞｼｯｸE" panose="020B0900000000000000" pitchFamily="50" charset="-128"/>
                <a:ea typeface="HGPｺﾞｼｯｸE" panose="020B0900000000000000" pitchFamily="50" charset="-128"/>
              </a:rPr>
              <a:t>①</a:t>
            </a:r>
          </a:p>
        </p:txBody>
      </p:sp>
      <p:sp>
        <p:nvSpPr>
          <p:cNvPr id="26" name="テキスト ボックス 25">
            <a:extLst>
              <a:ext uri="{FF2B5EF4-FFF2-40B4-BE49-F238E27FC236}">
                <a16:creationId xmlns:a16="http://schemas.microsoft.com/office/drawing/2014/main" id="{C819D074-CF53-4B69-AF42-5E6FA2FF871A}"/>
              </a:ext>
            </a:extLst>
          </p:cNvPr>
          <p:cNvSpPr txBox="1"/>
          <p:nvPr/>
        </p:nvSpPr>
        <p:spPr>
          <a:xfrm>
            <a:off x="3121946" y="4209497"/>
            <a:ext cx="2692580" cy="523220"/>
          </a:xfrm>
          <a:prstGeom prst="rect">
            <a:avLst/>
          </a:prstGeom>
          <a:noFill/>
        </p:spPr>
        <p:txBody>
          <a:bodyPr wrap="square" rtlCol="0">
            <a:spAutoFit/>
          </a:bodyPr>
          <a:lstStyle/>
          <a:p>
            <a:pPr algn="ctr"/>
            <a:r>
              <a:rPr lang="en-US" altLang="ja-JP" sz="2800">
                <a:solidFill>
                  <a:schemeClr val="bg1"/>
                </a:solidFill>
                <a:latin typeface="HGPｺﾞｼｯｸE" panose="020B0900000000000000" pitchFamily="50" charset="-128"/>
                <a:ea typeface="HGPｺﾞｼｯｸE" panose="020B0900000000000000" pitchFamily="50" charset="-128"/>
              </a:rPr>
              <a:t>【</a:t>
            </a:r>
            <a:r>
              <a:rPr lang="ja-JP" altLang="en-US" sz="2800">
                <a:solidFill>
                  <a:schemeClr val="bg1"/>
                </a:solidFill>
                <a:latin typeface="HGPｺﾞｼｯｸE" panose="020B0900000000000000" pitchFamily="50" charset="-128"/>
                <a:ea typeface="HGPｺﾞｼｯｸE" panose="020B0900000000000000" pitchFamily="50" charset="-128"/>
              </a:rPr>
              <a:t>自助力の向上</a:t>
            </a:r>
            <a:r>
              <a:rPr lang="en-US" altLang="ja-JP" sz="2800">
                <a:solidFill>
                  <a:schemeClr val="bg1"/>
                </a:solidFill>
                <a:latin typeface="HGPｺﾞｼｯｸE" panose="020B0900000000000000" pitchFamily="50" charset="-128"/>
                <a:ea typeface="HGPｺﾞｼｯｸE" panose="020B0900000000000000" pitchFamily="50" charset="-128"/>
              </a:rPr>
              <a:t>】</a:t>
            </a:r>
            <a:endParaRPr lang="ja-JP" altLang="en-US" sz="2800">
              <a:solidFill>
                <a:schemeClr val="bg1"/>
              </a:solidFill>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C6760ED1-7ADC-4504-98F7-445BB7DF87CF}"/>
              </a:ext>
            </a:extLst>
          </p:cNvPr>
          <p:cNvSpPr txBox="1"/>
          <p:nvPr/>
        </p:nvSpPr>
        <p:spPr>
          <a:xfrm>
            <a:off x="3303068" y="4792145"/>
            <a:ext cx="2330336" cy="830997"/>
          </a:xfrm>
          <a:prstGeom prst="rect">
            <a:avLst/>
          </a:prstGeom>
          <a:noFill/>
        </p:spPr>
        <p:txBody>
          <a:bodyPr wrap="square" rtlCol="0">
            <a:spAutoFit/>
          </a:bodyPr>
          <a:lstStyle/>
          <a:p>
            <a:pPr algn="ctr"/>
            <a:r>
              <a:rPr lang="ja-JP" altLang="en-US" sz="2400">
                <a:solidFill>
                  <a:schemeClr val="bg1"/>
                </a:solidFill>
                <a:latin typeface="HGPｺﾞｼｯｸE" panose="020B0900000000000000" pitchFamily="50" charset="-128"/>
                <a:ea typeface="HGPｺﾞｼｯｸE" panose="020B0900000000000000" pitchFamily="50" charset="-128"/>
              </a:rPr>
              <a:t>各家庭での</a:t>
            </a:r>
            <a:endParaRPr lang="en-US" altLang="ja-JP" sz="2400">
              <a:solidFill>
                <a:schemeClr val="bg1"/>
              </a:solidFill>
              <a:latin typeface="HGPｺﾞｼｯｸE" panose="020B0900000000000000" pitchFamily="50" charset="-128"/>
              <a:ea typeface="HGPｺﾞｼｯｸE" panose="020B0900000000000000" pitchFamily="50" charset="-128"/>
            </a:endParaRPr>
          </a:p>
          <a:p>
            <a:pPr algn="ctr"/>
            <a:r>
              <a:rPr lang="ja-JP" altLang="en-US" sz="2400">
                <a:solidFill>
                  <a:schemeClr val="bg1"/>
                </a:solidFill>
                <a:latin typeface="HGPｺﾞｼｯｸE" panose="020B0900000000000000" pitchFamily="50" charset="-128"/>
                <a:ea typeface="HGPｺﾞｼｯｸE" panose="020B0900000000000000" pitchFamily="50" charset="-128"/>
              </a:rPr>
              <a:t>防災対策の促進</a:t>
            </a:r>
          </a:p>
        </p:txBody>
      </p:sp>
      <p:sp>
        <p:nvSpPr>
          <p:cNvPr id="28" name="楕円 27">
            <a:extLst>
              <a:ext uri="{FF2B5EF4-FFF2-40B4-BE49-F238E27FC236}">
                <a16:creationId xmlns:a16="http://schemas.microsoft.com/office/drawing/2014/main" id="{9279ABBD-394E-4457-A27D-ED284E9F15F6}"/>
              </a:ext>
            </a:extLst>
          </p:cNvPr>
          <p:cNvSpPr/>
          <p:nvPr/>
        </p:nvSpPr>
        <p:spPr>
          <a:xfrm>
            <a:off x="6213609" y="3277960"/>
            <a:ext cx="2989384" cy="2989384"/>
          </a:xfrm>
          <a:prstGeom prst="ellipse">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4C17D6A9-A46F-425A-B7C4-304122FBF70B}"/>
              </a:ext>
            </a:extLst>
          </p:cNvPr>
          <p:cNvSpPr txBox="1"/>
          <p:nvPr/>
        </p:nvSpPr>
        <p:spPr>
          <a:xfrm>
            <a:off x="6589256" y="3551478"/>
            <a:ext cx="2238093" cy="584775"/>
          </a:xfrm>
          <a:prstGeom prst="rect">
            <a:avLst/>
          </a:prstGeom>
          <a:noFill/>
        </p:spPr>
        <p:txBody>
          <a:bodyPr wrap="square" rtlCol="0">
            <a:spAutoFit/>
          </a:bodyPr>
          <a:lstStyle/>
          <a:p>
            <a:pPr algn="ctr"/>
            <a:r>
              <a:rPr lang="ja-JP" altLang="en-US" sz="3200">
                <a:solidFill>
                  <a:schemeClr val="bg1"/>
                </a:solidFill>
                <a:latin typeface="HGPｺﾞｼｯｸE" panose="020B0900000000000000" pitchFamily="50" charset="-128"/>
                <a:ea typeface="HGPｺﾞｼｯｸE" panose="020B0900000000000000" pitchFamily="50" charset="-128"/>
              </a:rPr>
              <a:t>②</a:t>
            </a:r>
          </a:p>
        </p:txBody>
      </p:sp>
      <p:sp>
        <p:nvSpPr>
          <p:cNvPr id="30" name="テキスト ボックス 29">
            <a:extLst>
              <a:ext uri="{FF2B5EF4-FFF2-40B4-BE49-F238E27FC236}">
                <a16:creationId xmlns:a16="http://schemas.microsoft.com/office/drawing/2014/main" id="{43009725-B357-4C70-865E-4F83916B1FBB}"/>
              </a:ext>
            </a:extLst>
          </p:cNvPr>
          <p:cNvSpPr txBox="1"/>
          <p:nvPr/>
        </p:nvSpPr>
        <p:spPr>
          <a:xfrm>
            <a:off x="6198148" y="4209497"/>
            <a:ext cx="3020309" cy="523220"/>
          </a:xfrm>
          <a:prstGeom prst="rect">
            <a:avLst/>
          </a:prstGeom>
          <a:noFill/>
        </p:spPr>
        <p:txBody>
          <a:bodyPr wrap="square" rtlCol="0">
            <a:spAutoFit/>
          </a:bodyPr>
          <a:lstStyle/>
          <a:p>
            <a:pPr algn="ctr"/>
            <a:r>
              <a:rPr lang="en-US" altLang="ja-JP" sz="2800">
                <a:solidFill>
                  <a:schemeClr val="bg1"/>
                </a:solidFill>
                <a:latin typeface="HGPｺﾞｼｯｸE" panose="020B0900000000000000" pitchFamily="50" charset="-128"/>
                <a:ea typeface="HGPｺﾞｼｯｸE" panose="020B0900000000000000" pitchFamily="50" charset="-128"/>
              </a:rPr>
              <a:t>【</a:t>
            </a:r>
            <a:r>
              <a:rPr lang="ja-JP" altLang="en-US" sz="2800">
                <a:solidFill>
                  <a:schemeClr val="bg1"/>
                </a:solidFill>
                <a:latin typeface="HGPｺﾞｼｯｸE" panose="020B0900000000000000" pitchFamily="50" charset="-128"/>
                <a:ea typeface="HGPｺﾞｼｯｸE" panose="020B0900000000000000" pitchFamily="50" charset="-128"/>
              </a:rPr>
              <a:t>共助力の向上</a:t>
            </a:r>
            <a:r>
              <a:rPr lang="en-US" altLang="ja-JP" sz="2800">
                <a:solidFill>
                  <a:schemeClr val="bg1"/>
                </a:solidFill>
                <a:latin typeface="HGPｺﾞｼｯｸE" panose="020B0900000000000000" pitchFamily="50" charset="-128"/>
                <a:ea typeface="HGPｺﾞｼｯｸE" panose="020B0900000000000000" pitchFamily="50" charset="-128"/>
              </a:rPr>
              <a:t>】</a:t>
            </a:r>
            <a:endParaRPr lang="ja-JP" altLang="en-US" sz="2800">
              <a:solidFill>
                <a:schemeClr val="bg1"/>
              </a:solidFill>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A886EEA5-DEF0-4608-BC84-B49B0370BA91}"/>
              </a:ext>
            </a:extLst>
          </p:cNvPr>
          <p:cNvSpPr txBox="1"/>
          <p:nvPr/>
        </p:nvSpPr>
        <p:spPr>
          <a:xfrm>
            <a:off x="6355310" y="4792145"/>
            <a:ext cx="2705982" cy="830997"/>
          </a:xfrm>
          <a:prstGeom prst="rect">
            <a:avLst/>
          </a:prstGeom>
          <a:noFill/>
        </p:spPr>
        <p:txBody>
          <a:bodyPr wrap="square" rtlCol="0">
            <a:spAutoFit/>
          </a:bodyPr>
          <a:lstStyle/>
          <a:p>
            <a:pPr algn="ctr"/>
            <a:r>
              <a:rPr lang="ja-JP" altLang="en-US" sz="2400">
                <a:solidFill>
                  <a:schemeClr val="bg1"/>
                </a:solidFill>
                <a:latin typeface="HGPｺﾞｼｯｸE" panose="020B0900000000000000" pitchFamily="50" charset="-128"/>
                <a:ea typeface="HGPｺﾞｼｯｸE" panose="020B0900000000000000" pitchFamily="50" charset="-128"/>
              </a:rPr>
              <a:t>地域の</a:t>
            </a:r>
            <a:endParaRPr lang="en-US" altLang="ja-JP" sz="2400">
              <a:solidFill>
                <a:schemeClr val="bg1"/>
              </a:solidFill>
              <a:latin typeface="HGPｺﾞｼｯｸE" panose="020B0900000000000000" pitchFamily="50" charset="-128"/>
              <a:ea typeface="HGPｺﾞｼｯｸE" panose="020B0900000000000000" pitchFamily="50" charset="-128"/>
            </a:endParaRPr>
          </a:p>
          <a:p>
            <a:pPr algn="ctr"/>
            <a:r>
              <a:rPr lang="ja-JP" altLang="en-US" sz="2400">
                <a:solidFill>
                  <a:schemeClr val="bg1"/>
                </a:solidFill>
                <a:latin typeface="HGPｺﾞｼｯｸE" panose="020B0900000000000000" pitchFamily="50" charset="-128"/>
                <a:ea typeface="HGPｺﾞｼｯｸE" panose="020B0900000000000000" pitchFamily="50" charset="-128"/>
              </a:rPr>
              <a:t>災害対応力の向上</a:t>
            </a:r>
          </a:p>
        </p:txBody>
      </p:sp>
    </p:spTree>
    <p:extLst>
      <p:ext uri="{BB962C8B-B14F-4D97-AF65-F5344CB8AC3E}">
        <p14:creationId xmlns:p14="http://schemas.microsoft.com/office/powerpoint/2010/main" val="233674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4183DE-2743-42DE-8D0C-C20234B775DB}"/>
              </a:ext>
            </a:extLst>
          </p:cNvPr>
          <p:cNvSpPr>
            <a:spLocks noGrp="1"/>
          </p:cNvSpPr>
          <p:nvPr>
            <p:ph type="title"/>
          </p:nvPr>
        </p:nvSpPr>
        <p:spPr>
          <a:xfrm>
            <a:off x="0" y="-24956"/>
            <a:ext cx="12192000" cy="664254"/>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平時の主な取組み</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6F320F18-6E0A-4F9B-BA5D-1AD068B9F009}"/>
              </a:ext>
            </a:extLst>
          </p:cNvPr>
          <p:cNvSpPr>
            <a:spLocks noGrp="1"/>
          </p:cNvSpPr>
          <p:nvPr>
            <p:ph type="sldNum" sz="quarter" idx="12"/>
          </p:nvPr>
        </p:nvSpPr>
        <p:spPr/>
        <p:txBody>
          <a:bodyPr/>
          <a:lstStyle/>
          <a:p>
            <a:r>
              <a:rPr kumimoji="1" lang="en-US" altLang="ja-JP" dirty="0"/>
              <a:t>5</a:t>
            </a:r>
            <a:endParaRPr kumimoji="1" lang="ja-JP" altLang="en-US" dirty="0"/>
          </a:p>
        </p:txBody>
      </p:sp>
      <p:sp>
        <p:nvSpPr>
          <p:cNvPr id="22" name="正方形/長方形 21">
            <a:extLst>
              <a:ext uri="{FF2B5EF4-FFF2-40B4-BE49-F238E27FC236}">
                <a16:creationId xmlns:a16="http://schemas.microsoft.com/office/drawing/2014/main" id="{6925F8B3-8037-49DA-A482-5EC89E7204F2}"/>
              </a:ext>
            </a:extLst>
          </p:cNvPr>
          <p:cNvSpPr/>
          <p:nvPr/>
        </p:nvSpPr>
        <p:spPr>
          <a:xfrm>
            <a:off x="2903440" y="2511812"/>
            <a:ext cx="3008301" cy="1702674"/>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3" name="テキスト ボックス 22">
            <a:extLst>
              <a:ext uri="{FF2B5EF4-FFF2-40B4-BE49-F238E27FC236}">
                <a16:creationId xmlns:a16="http://schemas.microsoft.com/office/drawing/2014/main" id="{B94BCFB9-7B83-4ED8-B8A8-752A46B716AF}"/>
              </a:ext>
            </a:extLst>
          </p:cNvPr>
          <p:cNvSpPr txBox="1"/>
          <p:nvPr/>
        </p:nvSpPr>
        <p:spPr>
          <a:xfrm>
            <a:off x="2892741" y="2676035"/>
            <a:ext cx="3033486" cy="1200329"/>
          </a:xfrm>
          <a:prstGeom prst="rect">
            <a:avLst/>
          </a:prstGeom>
          <a:noFill/>
          <a:ln>
            <a:noFill/>
          </a:ln>
        </p:spPr>
        <p:txBody>
          <a:bodyPr wrap="square" rtlCol="0">
            <a:spAutoFit/>
          </a:bodyPr>
          <a:lstStyle/>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地域ぐるみでの</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防災意識の醸成、</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教育実施</a:t>
            </a:r>
          </a:p>
        </p:txBody>
      </p:sp>
      <p:sp>
        <p:nvSpPr>
          <p:cNvPr id="24" name="四角形: 角を丸くする 23">
            <a:extLst>
              <a:ext uri="{FF2B5EF4-FFF2-40B4-BE49-F238E27FC236}">
                <a16:creationId xmlns:a16="http://schemas.microsoft.com/office/drawing/2014/main" id="{42DCD6B1-25F9-40E1-9E67-2DAA474CB24E}"/>
              </a:ext>
            </a:extLst>
          </p:cNvPr>
          <p:cNvSpPr/>
          <p:nvPr/>
        </p:nvSpPr>
        <p:spPr>
          <a:xfrm>
            <a:off x="2903440" y="1937550"/>
            <a:ext cx="3008301" cy="571207"/>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①</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25" name="正方形/長方形 24">
            <a:extLst>
              <a:ext uri="{FF2B5EF4-FFF2-40B4-BE49-F238E27FC236}">
                <a16:creationId xmlns:a16="http://schemas.microsoft.com/office/drawing/2014/main" id="{A53185BD-E441-4638-9A13-4215804EF17C}"/>
              </a:ext>
            </a:extLst>
          </p:cNvPr>
          <p:cNvSpPr/>
          <p:nvPr/>
        </p:nvSpPr>
        <p:spPr>
          <a:xfrm>
            <a:off x="6148361" y="2511812"/>
            <a:ext cx="3008301" cy="1702674"/>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1821F66E-3ED7-4F43-BD48-6A6A814DABDB}"/>
              </a:ext>
            </a:extLst>
          </p:cNvPr>
          <p:cNvSpPr txBox="1"/>
          <p:nvPr/>
        </p:nvSpPr>
        <p:spPr>
          <a:xfrm>
            <a:off x="6137662" y="2891479"/>
            <a:ext cx="3033486" cy="830997"/>
          </a:xfrm>
          <a:prstGeom prst="rect">
            <a:avLst/>
          </a:prstGeom>
          <a:noFill/>
          <a:ln>
            <a:noFill/>
          </a:ln>
        </p:spPr>
        <p:txBody>
          <a:bodyPr wrap="square" rtlCol="0">
            <a:spAutoFit/>
          </a:bodyPr>
          <a:lstStyle/>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家庭内の</a:t>
            </a:r>
            <a:endParaRPr lang="en-US" altLang="ja-JP" sz="24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dirty="0">
                <a:solidFill>
                  <a:schemeClr val="tx1">
                    <a:lumMod val="75000"/>
                    <a:lumOff val="25000"/>
                  </a:schemeClr>
                </a:solidFill>
                <a:latin typeface="HGPｺﾞｼｯｸE" panose="020B0900000000000000" pitchFamily="50" charset="-128"/>
                <a:ea typeface="HGPｺﾞｼｯｸE" panose="020B0900000000000000" pitchFamily="50" charset="-128"/>
              </a:rPr>
              <a:t>安全対策の推進</a:t>
            </a:r>
          </a:p>
        </p:txBody>
      </p:sp>
      <p:sp>
        <p:nvSpPr>
          <p:cNvPr id="27" name="四角形: 角を丸くする 26">
            <a:extLst>
              <a:ext uri="{FF2B5EF4-FFF2-40B4-BE49-F238E27FC236}">
                <a16:creationId xmlns:a16="http://schemas.microsoft.com/office/drawing/2014/main" id="{D22C886E-BD03-44EF-9F49-3F0956B58BFD}"/>
              </a:ext>
            </a:extLst>
          </p:cNvPr>
          <p:cNvSpPr/>
          <p:nvPr/>
        </p:nvSpPr>
        <p:spPr>
          <a:xfrm>
            <a:off x="6148361" y="1937550"/>
            <a:ext cx="3008301" cy="571207"/>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②</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34" name="正方形/長方形 33">
            <a:extLst>
              <a:ext uri="{FF2B5EF4-FFF2-40B4-BE49-F238E27FC236}">
                <a16:creationId xmlns:a16="http://schemas.microsoft.com/office/drawing/2014/main" id="{DE03E974-EB11-45E2-BD7D-C21BEE0084DF}"/>
              </a:ext>
            </a:extLst>
          </p:cNvPr>
          <p:cNvSpPr/>
          <p:nvPr/>
        </p:nvSpPr>
        <p:spPr>
          <a:xfrm>
            <a:off x="2899227" y="5016752"/>
            <a:ext cx="3008301" cy="1702674"/>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5" name="テキスト ボックス 34">
            <a:extLst>
              <a:ext uri="{FF2B5EF4-FFF2-40B4-BE49-F238E27FC236}">
                <a16:creationId xmlns:a16="http://schemas.microsoft.com/office/drawing/2014/main" id="{AB7927E1-2E53-4A75-B077-8550EDCBA363}"/>
              </a:ext>
            </a:extLst>
          </p:cNvPr>
          <p:cNvSpPr txBox="1"/>
          <p:nvPr/>
        </p:nvSpPr>
        <p:spPr>
          <a:xfrm>
            <a:off x="2888528" y="5180975"/>
            <a:ext cx="3033486" cy="1200329"/>
          </a:xfrm>
          <a:prstGeom prst="rect">
            <a:avLst/>
          </a:prstGeom>
          <a:noFill/>
          <a:ln>
            <a:noFill/>
          </a:ln>
        </p:spPr>
        <p:txBody>
          <a:bodyPr wrap="square" rtlCol="0">
            <a:spAutoFit/>
          </a:bodyPr>
          <a:lstStyle/>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地域の</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災害危険個所</a:t>
            </a:r>
            <a:endParaRPr lang="en-US" altLang="ja-JP" sz="2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の把握</a:t>
            </a:r>
          </a:p>
        </p:txBody>
      </p:sp>
      <p:sp>
        <p:nvSpPr>
          <p:cNvPr id="36" name="四角形: 角を丸くする 35">
            <a:extLst>
              <a:ext uri="{FF2B5EF4-FFF2-40B4-BE49-F238E27FC236}">
                <a16:creationId xmlns:a16="http://schemas.microsoft.com/office/drawing/2014/main" id="{26CB8F12-AEEB-4B40-9259-3474F6073505}"/>
              </a:ext>
            </a:extLst>
          </p:cNvPr>
          <p:cNvSpPr/>
          <p:nvPr/>
        </p:nvSpPr>
        <p:spPr>
          <a:xfrm>
            <a:off x="2899227" y="4442490"/>
            <a:ext cx="3008301" cy="571207"/>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③</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37" name="正方形/長方形 36">
            <a:extLst>
              <a:ext uri="{FF2B5EF4-FFF2-40B4-BE49-F238E27FC236}">
                <a16:creationId xmlns:a16="http://schemas.microsoft.com/office/drawing/2014/main" id="{E9805413-3C93-4A90-965F-C75C4FD4C6CB}"/>
              </a:ext>
            </a:extLst>
          </p:cNvPr>
          <p:cNvSpPr/>
          <p:nvPr/>
        </p:nvSpPr>
        <p:spPr>
          <a:xfrm>
            <a:off x="6144148" y="5016752"/>
            <a:ext cx="3008301" cy="1702674"/>
          </a:xfrm>
          <a:prstGeom prst="rect">
            <a:avLst/>
          </a:prstGeom>
          <a:solidFill>
            <a:schemeClr val="bg1">
              <a:lumMod val="95000"/>
            </a:schemeClr>
          </a:solidFill>
          <a:ln w="1905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288000" rtlCol="0" anchor="ctr"/>
          <a:lstStyle/>
          <a:p>
            <a:pPr marL="0" lvl="1" algn="just">
              <a:spcAft>
                <a:spcPts val="1200"/>
              </a:spcAft>
            </a:pPr>
            <a:endParaRPr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8" name="テキスト ボックス 37">
            <a:extLst>
              <a:ext uri="{FF2B5EF4-FFF2-40B4-BE49-F238E27FC236}">
                <a16:creationId xmlns:a16="http://schemas.microsoft.com/office/drawing/2014/main" id="{582D55B5-789F-4F52-869B-B552B6A7D807}"/>
              </a:ext>
            </a:extLst>
          </p:cNvPr>
          <p:cNvSpPr txBox="1"/>
          <p:nvPr/>
        </p:nvSpPr>
        <p:spPr>
          <a:xfrm>
            <a:off x="6133449" y="5622447"/>
            <a:ext cx="3033486" cy="461665"/>
          </a:xfrm>
          <a:prstGeom prst="rect">
            <a:avLst/>
          </a:prstGeom>
          <a:noFill/>
          <a:ln>
            <a:noFill/>
          </a:ln>
        </p:spPr>
        <p:txBody>
          <a:bodyPr wrap="square" rtlCol="0">
            <a:spAutoFit/>
          </a:bodyPr>
          <a:lstStyle/>
          <a:p>
            <a:pPr algn="ctr"/>
            <a:r>
              <a:rPr lang="ja-JP" altLang="en-US" sz="2400">
                <a:solidFill>
                  <a:schemeClr val="tx1">
                    <a:lumMod val="75000"/>
                    <a:lumOff val="25000"/>
                  </a:schemeClr>
                </a:solidFill>
                <a:latin typeface="HGPｺﾞｼｯｸE" panose="020B0900000000000000" pitchFamily="50" charset="-128"/>
                <a:ea typeface="HGPｺﾞｼｯｸE" panose="020B0900000000000000" pitchFamily="50" charset="-128"/>
              </a:rPr>
              <a:t>防災訓練</a:t>
            </a:r>
          </a:p>
        </p:txBody>
      </p:sp>
      <p:sp>
        <p:nvSpPr>
          <p:cNvPr id="39" name="四角形: 角を丸くする 38">
            <a:extLst>
              <a:ext uri="{FF2B5EF4-FFF2-40B4-BE49-F238E27FC236}">
                <a16:creationId xmlns:a16="http://schemas.microsoft.com/office/drawing/2014/main" id="{562A2928-1B59-4F75-BC7B-EFC17500DFD1}"/>
              </a:ext>
            </a:extLst>
          </p:cNvPr>
          <p:cNvSpPr/>
          <p:nvPr/>
        </p:nvSpPr>
        <p:spPr>
          <a:xfrm>
            <a:off x="6144148" y="4442490"/>
            <a:ext cx="3008301" cy="571207"/>
          </a:xfrm>
          <a:prstGeom prst="roundRect">
            <a:avLst>
              <a:gd name="adj" fmla="val 0"/>
            </a:avLst>
          </a:prstGeom>
          <a:solidFill>
            <a:srgbClr val="35A16B"/>
          </a:solid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r>
              <a:rPr lang="ja-JP" altLang="en-US" sz="2800">
                <a:solidFill>
                  <a:schemeClr val="bg1"/>
                </a:solidFill>
                <a:latin typeface="HGPｺﾞｼｯｸE" panose="020B0900000000000000" pitchFamily="50" charset="-128"/>
                <a:ea typeface="HGPｺﾞｼｯｸE" panose="020B0900000000000000" pitchFamily="50" charset="-128"/>
              </a:rPr>
              <a:t>④</a:t>
            </a:r>
            <a:endParaRPr lang="en-US" altLang="ja-JP" sz="2800">
              <a:solidFill>
                <a:schemeClr val="bg1"/>
              </a:solidFill>
              <a:latin typeface="HGPｺﾞｼｯｸE" panose="020B0900000000000000" pitchFamily="50" charset="-128"/>
              <a:ea typeface="HGPｺﾞｼｯｸE" panose="020B0900000000000000" pitchFamily="50" charset="-128"/>
            </a:endParaRPr>
          </a:p>
        </p:txBody>
      </p:sp>
      <p:sp>
        <p:nvSpPr>
          <p:cNvPr id="40" name="四角形: 角を丸くする 39">
            <a:extLst>
              <a:ext uri="{FF2B5EF4-FFF2-40B4-BE49-F238E27FC236}">
                <a16:creationId xmlns:a16="http://schemas.microsoft.com/office/drawing/2014/main" id="{9E033922-9682-4F62-A323-0026FF0E68E6}"/>
              </a:ext>
            </a:extLst>
          </p:cNvPr>
          <p:cNvSpPr/>
          <p:nvPr/>
        </p:nvSpPr>
        <p:spPr>
          <a:xfrm>
            <a:off x="1786800" y="867301"/>
            <a:ext cx="8618400" cy="916476"/>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just"/>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平時から、防災意識の向上、地域の災害に対する備え、自助・共助の意識の向上などに取り組む</a:t>
            </a:r>
          </a:p>
        </p:txBody>
      </p:sp>
    </p:spTree>
    <p:extLst>
      <p:ext uri="{BB962C8B-B14F-4D97-AF65-F5344CB8AC3E}">
        <p14:creationId xmlns:p14="http://schemas.microsoft.com/office/powerpoint/2010/main" val="4106277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6F93E-6D09-4ECE-BB57-F1AA0BD61612}"/>
              </a:ext>
            </a:extLst>
          </p:cNvPr>
          <p:cNvSpPr>
            <a:spLocks noGrp="1"/>
          </p:cNvSpPr>
          <p:nvPr>
            <p:ph type="title"/>
          </p:nvPr>
        </p:nvSpPr>
        <p:spPr>
          <a:xfrm>
            <a:off x="0" y="-8796"/>
            <a:ext cx="12192000" cy="708787"/>
          </a:xfrm>
          <a:solidFill>
            <a:srgbClr val="00B050"/>
          </a:solidFill>
        </p:spPr>
        <p:txBody>
          <a:bodyPr>
            <a:normAutofit/>
          </a:bodyPr>
          <a:lstStyle/>
          <a:p>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自主防災組織の役割の例</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r>
              <a:rPr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災害時</a:t>
            </a:r>
            <a:r>
              <a:rPr lang="en-US" altLang="ja-JP"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rPr>
              <a:t>)</a:t>
            </a:r>
            <a:endParaRPr kumimoji="1" lang="ja-JP" altLang="en-US" sz="3200" dirty="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4" name="スライド番号プレースホルダー 3">
            <a:extLst>
              <a:ext uri="{FF2B5EF4-FFF2-40B4-BE49-F238E27FC236}">
                <a16:creationId xmlns:a16="http://schemas.microsoft.com/office/drawing/2014/main" id="{FE1A867E-EE7B-4060-AD6D-8A1CD50C4821}"/>
              </a:ext>
            </a:extLst>
          </p:cNvPr>
          <p:cNvSpPr>
            <a:spLocks noGrp="1"/>
          </p:cNvSpPr>
          <p:nvPr>
            <p:ph type="sldNum" sz="quarter" idx="12"/>
          </p:nvPr>
        </p:nvSpPr>
        <p:spPr>
          <a:xfrm>
            <a:off x="9286863" y="6336305"/>
            <a:ext cx="2057400" cy="365125"/>
          </a:xfrm>
        </p:spPr>
        <p:txBody>
          <a:bodyPr/>
          <a:lstStyle/>
          <a:p>
            <a:r>
              <a:rPr kumimoji="1" lang="en-US" altLang="ja-JP" dirty="0"/>
              <a:t>6</a:t>
            </a:r>
            <a:endParaRPr kumimoji="1" lang="ja-JP" altLang="en-US" dirty="0"/>
          </a:p>
        </p:txBody>
      </p:sp>
      <p:sp>
        <p:nvSpPr>
          <p:cNvPr id="9" name="正方形/長方形 8">
            <a:extLst>
              <a:ext uri="{FF2B5EF4-FFF2-40B4-BE49-F238E27FC236}">
                <a16:creationId xmlns:a16="http://schemas.microsoft.com/office/drawing/2014/main" id="{D259F7EA-7FD3-4931-9B81-D1D9F7C0D6FA}"/>
              </a:ext>
            </a:extLst>
          </p:cNvPr>
          <p:cNvSpPr/>
          <p:nvPr/>
        </p:nvSpPr>
        <p:spPr>
          <a:xfrm>
            <a:off x="2990994" y="2048570"/>
            <a:ext cx="2070880" cy="495873"/>
          </a:xfrm>
          <a:prstGeom prst="rect">
            <a:avLst/>
          </a:prstGeom>
          <a:solidFill>
            <a:schemeClr val="tx1">
              <a:lumMod val="50000"/>
              <a:lumOff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chemeClr val="bg1"/>
                </a:solidFill>
                <a:latin typeface="HGPｺﾞｼｯｸE" panose="020B0900000000000000" pitchFamily="50" charset="-128"/>
                <a:ea typeface="HGPｺﾞｼｯｸE" panose="020B0900000000000000" pitchFamily="50" charset="-128"/>
              </a:rPr>
              <a:t>編成班例＜例＞</a:t>
            </a:r>
          </a:p>
        </p:txBody>
      </p:sp>
      <p:sp>
        <p:nvSpPr>
          <p:cNvPr id="10" name="正方形/長方形 9">
            <a:extLst>
              <a:ext uri="{FF2B5EF4-FFF2-40B4-BE49-F238E27FC236}">
                <a16:creationId xmlns:a16="http://schemas.microsoft.com/office/drawing/2014/main" id="{C3ADA6B4-C460-4890-8742-D6A71C407167}"/>
              </a:ext>
            </a:extLst>
          </p:cNvPr>
          <p:cNvSpPr/>
          <p:nvPr/>
        </p:nvSpPr>
        <p:spPr>
          <a:xfrm>
            <a:off x="6544512" y="2048570"/>
            <a:ext cx="2592000" cy="495873"/>
          </a:xfrm>
          <a:prstGeom prst="rect">
            <a:avLst/>
          </a:prstGeom>
          <a:solidFill>
            <a:srgbClr val="FF2800"/>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a:solidFill>
                  <a:schemeClr val="bg1"/>
                </a:solidFill>
                <a:latin typeface="HGPｺﾞｼｯｸE" panose="020B0900000000000000" pitchFamily="50" charset="-128"/>
                <a:ea typeface="HGPｺﾞｼｯｸE" panose="020B0900000000000000" pitchFamily="50" charset="-128"/>
              </a:rPr>
              <a:t>災害時の役割＜例＞</a:t>
            </a:r>
          </a:p>
        </p:txBody>
      </p:sp>
      <p:sp>
        <p:nvSpPr>
          <p:cNvPr id="55" name="四角形: 角を丸くする 54">
            <a:extLst>
              <a:ext uri="{FF2B5EF4-FFF2-40B4-BE49-F238E27FC236}">
                <a16:creationId xmlns:a16="http://schemas.microsoft.com/office/drawing/2014/main" id="{A4C4EDEC-594E-4308-BD94-4006DA2B3602}"/>
              </a:ext>
            </a:extLst>
          </p:cNvPr>
          <p:cNvSpPr/>
          <p:nvPr/>
        </p:nvSpPr>
        <p:spPr>
          <a:xfrm>
            <a:off x="6544512" y="2650109"/>
            <a:ext cx="2592000" cy="684000"/>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6" name="テキスト ボックス 55">
            <a:extLst>
              <a:ext uri="{FF2B5EF4-FFF2-40B4-BE49-F238E27FC236}">
                <a16:creationId xmlns:a16="http://schemas.microsoft.com/office/drawing/2014/main" id="{D69FE73B-9596-4F1A-84EF-537C57AF1B3F}"/>
              </a:ext>
            </a:extLst>
          </p:cNvPr>
          <p:cNvSpPr txBox="1"/>
          <p:nvPr/>
        </p:nvSpPr>
        <p:spPr>
          <a:xfrm>
            <a:off x="6440285" y="2745500"/>
            <a:ext cx="2782393" cy="483185"/>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全体の調整</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他組織等との連絡調整</a:t>
            </a:r>
          </a:p>
        </p:txBody>
      </p:sp>
      <p:sp>
        <p:nvSpPr>
          <p:cNvPr id="58" name="四角形: 角を丸くする 57">
            <a:extLst>
              <a:ext uri="{FF2B5EF4-FFF2-40B4-BE49-F238E27FC236}">
                <a16:creationId xmlns:a16="http://schemas.microsoft.com/office/drawing/2014/main" id="{CB4AC634-689E-452E-8557-C1F6A3144BDA}"/>
              </a:ext>
            </a:extLst>
          </p:cNvPr>
          <p:cNvSpPr/>
          <p:nvPr/>
        </p:nvSpPr>
        <p:spPr>
          <a:xfrm>
            <a:off x="6544512" y="3505049"/>
            <a:ext cx="2592000" cy="500527"/>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9" name="テキスト ボックス 58">
            <a:extLst>
              <a:ext uri="{FF2B5EF4-FFF2-40B4-BE49-F238E27FC236}">
                <a16:creationId xmlns:a16="http://schemas.microsoft.com/office/drawing/2014/main" id="{8B17610D-80F7-4918-AE14-48BEE2D10CBE}"/>
              </a:ext>
            </a:extLst>
          </p:cNvPr>
          <p:cNvSpPr txBox="1"/>
          <p:nvPr/>
        </p:nvSpPr>
        <p:spPr>
          <a:xfrm>
            <a:off x="6544512" y="3570645"/>
            <a:ext cx="2592000" cy="369332"/>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状況の把握・報告</a:t>
            </a:r>
          </a:p>
        </p:txBody>
      </p:sp>
      <p:sp>
        <p:nvSpPr>
          <p:cNvPr id="61" name="四角形: 角を丸くする 60">
            <a:extLst>
              <a:ext uri="{FF2B5EF4-FFF2-40B4-BE49-F238E27FC236}">
                <a16:creationId xmlns:a16="http://schemas.microsoft.com/office/drawing/2014/main" id="{36EF6938-2860-47A8-8114-06708F7FE763}"/>
              </a:ext>
            </a:extLst>
          </p:cNvPr>
          <p:cNvSpPr/>
          <p:nvPr/>
        </p:nvSpPr>
        <p:spPr>
          <a:xfrm>
            <a:off x="6544512" y="4179012"/>
            <a:ext cx="2592000" cy="500527"/>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2" name="テキスト ボックス 61">
            <a:extLst>
              <a:ext uri="{FF2B5EF4-FFF2-40B4-BE49-F238E27FC236}">
                <a16:creationId xmlns:a16="http://schemas.microsoft.com/office/drawing/2014/main" id="{5987AAD3-4DCD-4F39-A9C2-83DBAC46A467}"/>
              </a:ext>
            </a:extLst>
          </p:cNvPr>
          <p:cNvSpPr txBox="1"/>
          <p:nvPr/>
        </p:nvSpPr>
        <p:spPr>
          <a:xfrm>
            <a:off x="6544512" y="4244608"/>
            <a:ext cx="2592000" cy="369332"/>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初期消火</a:t>
            </a:r>
          </a:p>
        </p:txBody>
      </p:sp>
      <p:sp>
        <p:nvSpPr>
          <p:cNvPr id="64" name="四角形: 角を丸くする 63">
            <a:extLst>
              <a:ext uri="{FF2B5EF4-FFF2-40B4-BE49-F238E27FC236}">
                <a16:creationId xmlns:a16="http://schemas.microsoft.com/office/drawing/2014/main" id="{00B0C101-434F-446A-A93F-BFB90A5E7EF9}"/>
              </a:ext>
            </a:extLst>
          </p:cNvPr>
          <p:cNvSpPr/>
          <p:nvPr/>
        </p:nvSpPr>
        <p:spPr>
          <a:xfrm>
            <a:off x="6544512" y="4852975"/>
            <a:ext cx="2592000" cy="500527"/>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3A70FA32-FEFC-45FE-912F-54522AA01298}"/>
              </a:ext>
            </a:extLst>
          </p:cNvPr>
          <p:cNvSpPr txBox="1"/>
          <p:nvPr/>
        </p:nvSpPr>
        <p:spPr>
          <a:xfrm>
            <a:off x="6544512" y="4918571"/>
            <a:ext cx="2592000" cy="369332"/>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負傷者の救出・救護</a:t>
            </a:r>
          </a:p>
        </p:txBody>
      </p:sp>
      <p:sp>
        <p:nvSpPr>
          <p:cNvPr id="67" name="四角形: 角を丸くする 66">
            <a:extLst>
              <a:ext uri="{FF2B5EF4-FFF2-40B4-BE49-F238E27FC236}">
                <a16:creationId xmlns:a16="http://schemas.microsoft.com/office/drawing/2014/main" id="{59E877D4-E0C4-4C3A-B917-350F5FBD6963}"/>
              </a:ext>
            </a:extLst>
          </p:cNvPr>
          <p:cNvSpPr/>
          <p:nvPr/>
        </p:nvSpPr>
        <p:spPr>
          <a:xfrm>
            <a:off x="6544512" y="5526938"/>
            <a:ext cx="2592000" cy="500527"/>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8" name="テキスト ボックス 67">
            <a:extLst>
              <a:ext uri="{FF2B5EF4-FFF2-40B4-BE49-F238E27FC236}">
                <a16:creationId xmlns:a16="http://schemas.microsoft.com/office/drawing/2014/main" id="{798CB100-7448-4373-8F46-9388559A72C9}"/>
              </a:ext>
            </a:extLst>
          </p:cNvPr>
          <p:cNvSpPr txBox="1"/>
          <p:nvPr/>
        </p:nvSpPr>
        <p:spPr>
          <a:xfrm>
            <a:off x="6544512" y="5592534"/>
            <a:ext cx="2592000" cy="369332"/>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住民の避難誘導</a:t>
            </a:r>
          </a:p>
        </p:txBody>
      </p:sp>
      <p:sp>
        <p:nvSpPr>
          <p:cNvPr id="70" name="四角形: 角を丸くする 69">
            <a:extLst>
              <a:ext uri="{FF2B5EF4-FFF2-40B4-BE49-F238E27FC236}">
                <a16:creationId xmlns:a16="http://schemas.microsoft.com/office/drawing/2014/main" id="{64FC4A94-42C2-4E49-AF8A-221436F5E5E6}"/>
              </a:ext>
            </a:extLst>
          </p:cNvPr>
          <p:cNvSpPr/>
          <p:nvPr/>
        </p:nvSpPr>
        <p:spPr>
          <a:xfrm>
            <a:off x="6544512" y="6200903"/>
            <a:ext cx="2592000" cy="500527"/>
          </a:xfrm>
          <a:prstGeom prst="roundRect">
            <a:avLst>
              <a:gd name="adj" fmla="val 0"/>
            </a:avLst>
          </a:prstGeom>
          <a:noFill/>
          <a:ln w="19050">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ctr"/>
          <a:lstStyle/>
          <a:p>
            <a:pPr algn="ctr">
              <a:lnSpc>
                <a:spcPts val="4000"/>
              </a:lnSpc>
            </a:pPr>
            <a:endParaRPr lang="en-US" altLang="ja-JP"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1" name="テキスト ボックス 70">
            <a:extLst>
              <a:ext uri="{FF2B5EF4-FFF2-40B4-BE49-F238E27FC236}">
                <a16:creationId xmlns:a16="http://schemas.microsoft.com/office/drawing/2014/main" id="{39E47FF0-15D0-4D62-9C9F-E1619D56861B}"/>
              </a:ext>
            </a:extLst>
          </p:cNvPr>
          <p:cNvSpPr txBox="1"/>
          <p:nvPr/>
        </p:nvSpPr>
        <p:spPr>
          <a:xfrm>
            <a:off x="6460306" y="6279687"/>
            <a:ext cx="2742351" cy="342956"/>
          </a:xfrm>
          <a:prstGeom prst="rect">
            <a:avLst/>
          </a:prstGeom>
          <a:noFill/>
        </p:spPr>
        <p:txBody>
          <a:bodyPr wrap="square" rtlCol="0" anchor="ctr">
            <a:no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水</a:t>
            </a:r>
            <a:r>
              <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食糧の配分・炊き出し</a:t>
            </a:r>
          </a:p>
        </p:txBody>
      </p:sp>
      <p:sp>
        <p:nvSpPr>
          <p:cNvPr id="73" name="四角形: 角を丸くする 72">
            <a:extLst>
              <a:ext uri="{FF2B5EF4-FFF2-40B4-BE49-F238E27FC236}">
                <a16:creationId xmlns:a16="http://schemas.microsoft.com/office/drawing/2014/main" id="{9735D8E9-1389-46A4-AE0D-98F7D6FFEBCD}"/>
              </a:ext>
            </a:extLst>
          </p:cNvPr>
          <p:cNvSpPr/>
          <p:nvPr/>
        </p:nvSpPr>
        <p:spPr>
          <a:xfrm>
            <a:off x="2990994" y="2650109"/>
            <a:ext cx="2070880" cy="684000"/>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4" name="テキスト ボックス 73">
            <a:extLst>
              <a:ext uri="{FF2B5EF4-FFF2-40B4-BE49-F238E27FC236}">
                <a16:creationId xmlns:a16="http://schemas.microsoft.com/office/drawing/2014/main" id="{1FB8E251-6C73-4BCB-AE51-9A83050D98F8}"/>
              </a:ext>
            </a:extLst>
          </p:cNvPr>
          <p:cNvSpPr txBox="1"/>
          <p:nvPr/>
        </p:nvSpPr>
        <p:spPr>
          <a:xfrm>
            <a:off x="3064094" y="2807443"/>
            <a:ext cx="19246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総務班</a:t>
            </a:r>
          </a:p>
        </p:txBody>
      </p:sp>
      <p:sp>
        <p:nvSpPr>
          <p:cNvPr id="76" name="四角形: 角を丸くする 75">
            <a:extLst>
              <a:ext uri="{FF2B5EF4-FFF2-40B4-BE49-F238E27FC236}">
                <a16:creationId xmlns:a16="http://schemas.microsoft.com/office/drawing/2014/main" id="{B8AF8FA3-ACB1-47F4-AC55-2EA10A6F5F3B}"/>
              </a:ext>
            </a:extLst>
          </p:cNvPr>
          <p:cNvSpPr/>
          <p:nvPr/>
        </p:nvSpPr>
        <p:spPr>
          <a:xfrm>
            <a:off x="2990994" y="3505049"/>
            <a:ext cx="2070880" cy="500527"/>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7" name="テキスト ボックス 76">
            <a:extLst>
              <a:ext uri="{FF2B5EF4-FFF2-40B4-BE49-F238E27FC236}">
                <a16:creationId xmlns:a16="http://schemas.microsoft.com/office/drawing/2014/main" id="{9B32B6B0-40E8-4B5A-AE5B-E5FB15E54F1E}"/>
              </a:ext>
            </a:extLst>
          </p:cNvPr>
          <p:cNvSpPr txBox="1"/>
          <p:nvPr/>
        </p:nvSpPr>
        <p:spPr>
          <a:xfrm>
            <a:off x="2990994" y="3575047"/>
            <a:ext cx="20708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情報班</a:t>
            </a:r>
          </a:p>
        </p:txBody>
      </p:sp>
      <p:sp>
        <p:nvSpPr>
          <p:cNvPr id="79" name="四角形: 角を丸くする 78">
            <a:extLst>
              <a:ext uri="{FF2B5EF4-FFF2-40B4-BE49-F238E27FC236}">
                <a16:creationId xmlns:a16="http://schemas.microsoft.com/office/drawing/2014/main" id="{390838B8-35C0-4D5A-B026-4E3D0E536D34}"/>
              </a:ext>
            </a:extLst>
          </p:cNvPr>
          <p:cNvSpPr/>
          <p:nvPr/>
        </p:nvSpPr>
        <p:spPr>
          <a:xfrm>
            <a:off x="2990994" y="4179012"/>
            <a:ext cx="2070880" cy="500527"/>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0" name="テキスト ボックス 79">
            <a:extLst>
              <a:ext uri="{FF2B5EF4-FFF2-40B4-BE49-F238E27FC236}">
                <a16:creationId xmlns:a16="http://schemas.microsoft.com/office/drawing/2014/main" id="{82EE0B5B-CA7D-4601-8356-F059892DA835}"/>
              </a:ext>
            </a:extLst>
          </p:cNvPr>
          <p:cNvSpPr txBox="1"/>
          <p:nvPr/>
        </p:nvSpPr>
        <p:spPr>
          <a:xfrm>
            <a:off x="2990994" y="4249010"/>
            <a:ext cx="20708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消火班</a:t>
            </a:r>
          </a:p>
        </p:txBody>
      </p:sp>
      <p:sp>
        <p:nvSpPr>
          <p:cNvPr id="82" name="四角形: 角を丸くする 81">
            <a:extLst>
              <a:ext uri="{FF2B5EF4-FFF2-40B4-BE49-F238E27FC236}">
                <a16:creationId xmlns:a16="http://schemas.microsoft.com/office/drawing/2014/main" id="{37F1F45F-6ED8-470E-B96F-6CCFE55D3839}"/>
              </a:ext>
            </a:extLst>
          </p:cNvPr>
          <p:cNvSpPr/>
          <p:nvPr/>
        </p:nvSpPr>
        <p:spPr>
          <a:xfrm>
            <a:off x="2990994" y="4852975"/>
            <a:ext cx="2070880" cy="500527"/>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3" name="テキスト ボックス 82">
            <a:extLst>
              <a:ext uri="{FF2B5EF4-FFF2-40B4-BE49-F238E27FC236}">
                <a16:creationId xmlns:a16="http://schemas.microsoft.com/office/drawing/2014/main" id="{719DA9F0-1A25-4B36-852A-A247388DF55D}"/>
              </a:ext>
            </a:extLst>
          </p:cNvPr>
          <p:cNvSpPr txBox="1"/>
          <p:nvPr/>
        </p:nvSpPr>
        <p:spPr>
          <a:xfrm>
            <a:off x="2990994" y="4922973"/>
            <a:ext cx="20708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救出・救護班</a:t>
            </a:r>
          </a:p>
        </p:txBody>
      </p:sp>
      <p:sp>
        <p:nvSpPr>
          <p:cNvPr id="85" name="四角形: 角を丸くする 84">
            <a:extLst>
              <a:ext uri="{FF2B5EF4-FFF2-40B4-BE49-F238E27FC236}">
                <a16:creationId xmlns:a16="http://schemas.microsoft.com/office/drawing/2014/main" id="{2F51C863-2D20-4BCF-9571-0DA2CCFD5F37}"/>
              </a:ext>
            </a:extLst>
          </p:cNvPr>
          <p:cNvSpPr/>
          <p:nvPr/>
        </p:nvSpPr>
        <p:spPr>
          <a:xfrm>
            <a:off x="2990994" y="5526938"/>
            <a:ext cx="2070880" cy="500527"/>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6" name="テキスト ボックス 85">
            <a:extLst>
              <a:ext uri="{FF2B5EF4-FFF2-40B4-BE49-F238E27FC236}">
                <a16:creationId xmlns:a16="http://schemas.microsoft.com/office/drawing/2014/main" id="{C1AF495B-65AC-4322-9F64-3CA176BE991C}"/>
              </a:ext>
            </a:extLst>
          </p:cNvPr>
          <p:cNvSpPr txBox="1"/>
          <p:nvPr/>
        </p:nvSpPr>
        <p:spPr>
          <a:xfrm>
            <a:off x="2990994" y="5596936"/>
            <a:ext cx="20708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避難誘導班</a:t>
            </a:r>
          </a:p>
        </p:txBody>
      </p:sp>
      <p:sp>
        <p:nvSpPr>
          <p:cNvPr id="88" name="四角形: 角を丸くする 87">
            <a:extLst>
              <a:ext uri="{FF2B5EF4-FFF2-40B4-BE49-F238E27FC236}">
                <a16:creationId xmlns:a16="http://schemas.microsoft.com/office/drawing/2014/main" id="{51227DC1-B943-4EFD-AF1D-C13B7C7263A4}"/>
              </a:ext>
            </a:extLst>
          </p:cNvPr>
          <p:cNvSpPr/>
          <p:nvPr/>
        </p:nvSpPr>
        <p:spPr>
          <a:xfrm>
            <a:off x="2990994" y="6200903"/>
            <a:ext cx="2070880" cy="500527"/>
          </a:xfrm>
          <a:prstGeom prst="roundRect">
            <a:avLst>
              <a:gd name="adj" fmla="val 0"/>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0" rtlCol="0" anchor="t"/>
          <a:lstStyle/>
          <a:p>
            <a:pPr algn="ctr">
              <a:lnSpc>
                <a:spcPts val="4000"/>
              </a:lnSpc>
            </a:pPr>
            <a:endParaRPr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89" name="テキスト ボックス 88">
            <a:extLst>
              <a:ext uri="{FF2B5EF4-FFF2-40B4-BE49-F238E27FC236}">
                <a16:creationId xmlns:a16="http://schemas.microsoft.com/office/drawing/2014/main" id="{761BFDCD-F811-4CBF-8033-F0AD05ED17DB}"/>
              </a:ext>
            </a:extLst>
          </p:cNvPr>
          <p:cNvSpPr txBox="1"/>
          <p:nvPr/>
        </p:nvSpPr>
        <p:spPr>
          <a:xfrm>
            <a:off x="2990994" y="6270901"/>
            <a:ext cx="2070880" cy="369332"/>
          </a:xfrm>
          <a:prstGeom prst="rect">
            <a:avLst/>
          </a:prstGeom>
          <a:noFill/>
        </p:spPr>
        <p:txBody>
          <a:bodyPr wrap="square" rtlCol="0">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給食・給水班</a:t>
            </a:r>
          </a:p>
        </p:txBody>
      </p:sp>
      <p:cxnSp>
        <p:nvCxnSpPr>
          <p:cNvPr id="92" name="直線矢印コネクタ 91">
            <a:extLst>
              <a:ext uri="{FF2B5EF4-FFF2-40B4-BE49-F238E27FC236}">
                <a16:creationId xmlns:a16="http://schemas.microsoft.com/office/drawing/2014/main" id="{4984090D-6983-4300-A100-AA57C406E867}"/>
              </a:ext>
            </a:extLst>
          </p:cNvPr>
          <p:cNvCxnSpPr/>
          <p:nvPr/>
        </p:nvCxnSpPr>
        <p:spPr>
          <a:xfrm>
            <a:off x="5527177" y="2992109"/>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線矢印コネクタ 92">
            <a:extLst>
              <a:ext uri="{FF2B5EF4-FFF2-40B4-BE49-F238E27FC236}">
                <a16:creationId xmlns:a16="http://schemas.microsoft.com/office/drawing/2014/main" id="{25170DD2-0832-40EB-88A7-8829FA08AAEC}"/>
              </a:ext>
            </a:extLst>
          </p:cNvPr>
          <p:cNvCxnSpPr/>
          <p:nvPr/>
        </p:nvCxnSpPr>
        <p:spPr>
          <a:xfrm>
            <a:off x="5527177" y="3752719"/>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5A2A7AC8-6F9F-410F-B6F5-79EA38977B6F}"/>
              </a:ext>
            </a:extLst>
          </p:cNvPr>
          <p:cNvCxnSpPr/>
          <p:nvPr/>
        </p:nvCxnSpPr>
        <p:spPr>
          <a:xfrm>
            <a:off x="5527177" y="4426837"/>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95" name="直線矢印コネクタ 94">
            <a:extLst>
              <a:ext uri="{FF2B5EF4-FFF2-40B4-BE49-F238E27FC236}">
                <a16:creationId xmlns:a16="http://schemas.microsoft.com/office/drawing/2014/main" id="{97A9AF5D-2C75-4344-AB63-C7247B809F61}"/>
              </a:ext>
            </a:extLst>
          </p:cNvPr>
          <p:cNvCxnSpPr/>
          <p:nvPr/>
        </p:nvCxnSpPr>
        <p:spPr>
          <a:xfrm>
            <a:off x="5527177" y="5100955"/>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線矢印コネクタ 95">
            <a:extLst>
              <a:ext uri="{FF2B5EF4-FFF2-40B4-BE49-F238E27FC236}">
                <a16:creationId xmlns:a16="http://schemas.microsoft.com/office/drawing/2014/main" id="{7C61E194-C948-4F04-9F19-5882ACAFD2C0}"/>
              </a:ext>
            </a:extLst>
          </p:cNvPr>
          <p:cNvCxnSpPr/>
          <p:nvPr/>
        </p:nvCxnSpPr>
        <p:spPr>
          <a:xfrm>
            <a:off x="5527177" y="5775073"/>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497802A7-7188-4A06-846E-5DDB4B7A555C}"/>
              </a:ext>
            </a:extLst>
          </p:cNvPr>
          <p:cNvCxnSpPr/>
          <p:nvPr/>
        </p:nvCxnSpPr>
        <p:spPr>
          <a:xfrm>
            <a:off x="5527177" y="6449189"/>
            <a:ext cx="564776" cy="0"/>
          </a:xfrm>
          <a:prstGeom prst="straightConnector1">
            <a:avLst/>
          </a:prstGeom>
          <a:ln w="57150">
            <a:solidFill>
              <a:srgbClr val="35A16B"/>
            </a:solidFill>
            <a:tailEnd type="triangle"/>
          </a:ln>
        </p:spPr>
        <p:style>
          <a:lnRef idx="1">
            <a:schemeClr val="accent1"/>
          </a:lnRef>
          <a:fillRef idx="0">
            <a:schemeClr val="accent1"/>
          </a:fillRef>
          <a:effectRef idx="0">
            <a:schemeClr val="accent1"/>
          </a:effectRef>
          <a:fontRef idx="minor">
            <a:schemeClr val="tx1"/>
          </a:fontRef>
        </p:style>
      </p:cxnSp>
      <p:sp>
        <p:nvSpPr>
          <p:cNvPr id="72" name="四角形: 角を丸くする 71">
            <a:extLst>
              <a:ext uri="{FF2B5EF4-FFF2-40B4-BE49-F238E27FC236}">
                <a16:creationId xmlns:a16="http://schemas.microsoft.com/office/drawing/2014/main" id="{4BCDA104-BBC2-4844-B9A8-6AE22B5ABF0F}"/>
              </a:ext>
            </a:extLst>
          </p:cNvPr>
          <p:cNvSpPr/>
          <p:nvPr/>
        </p:nvSpPr>
        <p:spPr>
          <a:xfrm>
            <a:off x="1786800" y="805657"/>
            <a:ext cx="8618400" cy="1026281"/>
          </a:xfrm>
          <a:prstGeom prst="roundRect">
            <a:avLst>
              <a:gd name="adj" fmla="val 0"/>
            </a:avLst>
          </a:prstGeom>
          <a:noFill/>
          <a:ln w="28575">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r>
              <a:rPr lang="ja-JP" altLang="en-US" sz="2800" dirty="0">
                <a:solidFill>
                  <a:schemeClr val="tx1">
                    <a:lumMod val="75000"/>
                    <a:lumOff val="25000"/>
                  </a:schemeClr>
                </a:solidFill>
                <a:latin typeface="HGPｺﾞｼｯｸE" panose="020B0900000000000000" pitchFamily="50" charset="-128"/>
                <a:ea typeface="HGPｺﾞｼｯｸE" panose="020B0900000000000000" pitchFamily="50" charset="-128"/>
              </a:rPr>
              <a:t>１つの例です　役割を決める際の参考にして下さい</a:t>
            </a:r>
          </a:p>
        </p:txBody>
      </p:sp>
    </p:spTree>
    <p:extLst>
      <p:ext uri="{BB962C8B-B14F-4D97-AF65-F5344CB8AC3E}">
        <p14:creationId xmlns:p14="http://schemas.microsoft.com/office/powerpoint/2010/main" val="3914742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1044</TotalTime>
  <Words>5235</Words>
  <Application>Microsoft Office PowerPoint</Application>
  <PresentationFormat>ワイド画面</PresentationFormat>
  <Paragraphs>546</Paragraphs>
  <Slides>37</Slides>
  <Notes>37</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37</vt:i4>
      </vt:variant>
    </vt:vector>
  </HeadingPairs>
  <TitlesOfParts>
    <vt:vector size="50" baseType="lpstr">
      <vt:lpstr>HGPｺﾞｼｯｸE</vt:lpstr>
      <vt:lpstr>HGP創英角ｺﾞｼｯｸUB</vt:lpstr>
      <vt:lpstr>HGSｺﾞｼｯｸE</vt:lpstr>
      <vt:lpstr>HG丸ｺﾞｼｯｸM-PRO</vt:lpstr>
      <vt:lpstr>ＭＳ ゴシック</vt:lpstr>
      <vt:lpstr>Meiryo</vt:lpstr>
      <vt:lpstr>游ゴシック</vt:lpstr>
      <vt:lpstr>游ゴシック Light</vt:lpstr>
      <vt:lpstr>Arial</vt:lpstr>
      <vt:lpstr>Calibri</vt:lpstr>
      <vt:lpstr>Wingdings</vt:lpstr>
      <vt:lpstr>Office テーマ</vt:lpstr>
      <vt:lpstr>Document</vt:lpstr>
      <vt:lpstr>PowerPoint プレゼンテーション</vt:lpstr>
      <vt:lpstr>防災リーダーの役割/住民 (構成員)の自助意識を高めるには</vt:lpstr>
      <vt:lpstr>学習目標と内容</vt:lpstr>
      <vt:lpstr>１．自主防災組織の役割等</vt:lpstr>
      <vt:lpstr>自主防災組織の役割（自助・共助の重要性）</vt:lpstr>
      <vt:lpstr>自主防災組織について</vt:lpstr>
      <vt:lpstr>自主防災組織の活動の必要性</vt:lpstr>
      <vt:lpstr>平時の主な取組み</vt:lpstr>
      <vt:lpstr>自主防災組織の役割の例(災害時)</vt:lpstr>
      <vt:lpstr>PowerPoint プレゼンテーション</vt:lpstr>
      <vt:lpstr>２.地域の防災リーダーの 役割</vt:lpstr>
      <vt:lpstr>PowerPoint プレゼンテーション</vt:lpstr>
      <vt:lpstr>地域の防災リーダーの役割</vt:lpstr>
      <vt:lpstr>リーダーとして心掛けたいこと</vt:lpstr>
      <vt:lpstr>【事例】防災リーダーの役割</vt:lpstr>
      <vt:lpstr>PowerPoint プレゼンテーション</vt:lpstr>
      <vt:lpstr>３．仲間を増やす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地域の資源(人)を活かす</vt:lpstr>
      <vt:lpstr>自主防災組織に参加する仲間を増やす</vt:lpstr>
      <vt:lpstr>【事例】自主防災組織に参加する仲間を増やす</vt:lpstr>
      <vt:lpstr>【事例】自主防災組織に参加する仲間を増やす</vt:lpstr>
      <vt:lpstr>PowerPoint プレゼンテーション</vt:lpstr>
      <vt:lpstr>４．地域を取り巻く団体等     との連携</vt:lpstr>
      <vt:lpstr>地域の様々な人や団体との連携・協力</vt:lpstr>
      <vt:lpstr>【事例】自主防災組織と他団体との連携（平時からの協力）</vt:lpstr>
      <vt:lpstr>【事例】自主防災組織と他団体との連携（災害時の協力）</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京都府</dc:title>
  <dc:creator>koumu</dc:creator>
  <cp:lastModifiedBy>武井　唯理恵(013614)</cp:lastModifiedBy>
  <cp:revision>41</cp:revision>
  <cp:lastPrinted>2020-11-25T02:30:33Z</cp:lastPrinted>
  <dcterms:created xsi:type="dcterms:W3CDTF">2020-10-07T07:09:27Z</dcterms:created>
  <dcterms:modified xsi:type="dcterms:W3CDTF">2021-02-03T07:28:12Z</dcterms:modified>
</cp:coreProperties>
</file>