
<file path=[Content_Types].xml><?xml version="1.0" encoding="utf-8"?>
<Types xmlns="http://schemas.openxmlformats.org/package/2006/content-types">
  <Default Extension="docx" ContentType="application/vnd.openxmlformats-officedocument.wordprocessingml.documen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62"/>
  </p:notesMasterIdLst>
  <p:sldIdLst>
    <p:sldId id="452" r:id="rId5"/>
    <p:sldId id="453" r:id="rId6"/>
    <p:sldId id="465" r:id="rId7"/>
    <p:sldId id="466" r:id="rId8"/>
    <p:sldId id="382" r:id="rId9"/>
    <p:sldId id="384" r:id="rId10"/>
    <p:sldId id="456" r:id="rId11"/>
    <p:sldId id="455" r:id="rId12"/>
    <p:sldId id="346" r:id="rId13"/>
    <p:sldId id="383" r:id="rId14"/>
    <p:sldId id="403" r:id="rId15"/>
    <p:sldId id="396" r:id="rId16"/>
    <p:sldId id="405" r:id="rId17"/>
    <p:sldId id="439" r:id="rId18"/>
    <p:sldId id="400" r:id="rId19"/>
    <p:sldId id="414" r:id="rId20"/>
    <p:sldId id="467" r:id="rId21"/>
    <p:sldId id="256" r:id="rId22"/>
    <p:sldId id="468" r:id="rId23"/>
    <p:sldId id="297" r:id="rId24"/>
    <p:sldId id="449" r:id="rId25"/>
    <p:sldId id="454" r:id="rId26"/>
    <p:sldId id="457" r:id="rId27"/>
    <p:sldId id="445" r:id="rId28"/>
    <p:sldId id="418" r:id="rId29"/>
    <p:sldId id="425" r:id="rId30"/>
    <p:sldId id="427" r:id="rId31"/>
    <p:sldId id="421" r:id="rId32"/>
    <p:sldId id="432" r:id="rId33"/>
    <p:sldId id="412" r:id="rId34"/>
    <p:sldId id="435" r:id="rId35"/>
    <p:sldId id="424" r:id="rId36"/>
    <p:sldId id="463" r:id="rId37"/>
    <p:sldId id="458" r:id="rId38"/>
    <p:sldId id="459" r:id="rId39"/>
    <p:sldId id="460" r:id="rId40"/>
    <p:sldId id="461" r:id="rId41"/>
    <p:sldId id="464" r:id="rId42"/>
    <p:sldId id="259" r:id="rId43"/>
    <p:sldId id="479" r:id="rId44"/>
    <p:sldId id="462" r:id="rId45"/>
    <p:sldId id="469" r:id="rId46"/>
    <p:sldId id="470" r:id="rId47"/>
    <p:sldId id="471" r:id="rId48"/>
    <p:sldId id="472" r:id="rId49"/>
    <p:sldId id="473" r:id="rId50"/>
    <p:sldId id="474" r:id="rId51"/>
    <p:sldId id="475" r:id="rId52"/>
    <p:sldId id="476" r:id="rId53"/>
    <p:sldId id="477" r:id="rId54"/>
    <p:sldId id="478" r:id="rId55"/>
    <p:sldId id="406" r:id="rId56"/>
    <p:sldId id="407" r:id="rId57"/>
    <p:sldId id="408" r:id="rId58"/>
    <p:sldId id="415" r:id="rId59"/>
    <p:sldId id="410" r:id="rId60"/>
    <p:sldId id="411" r:id="rId61"/>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竹本 加良子" initials="竹本" lastIdx="1" clrIdx="0">
    <p:extLst>
      <p:ext uri="{19B8F6BF-5375-455C-9EA6-DF929625EA0E}">
        <p15:presenceInfo xmlns:p15="http://schemas.microsoft.com/office/powerpoint/2012/main" userId="S::karako@scraft.co.jp::0c6ae3ae-d856-42b3-a34a-032faf09726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FF"/>
    <a:srgbClr val="FF2800"/>
    <a:srgbClr val="35A16B"/>
    <a:srgbClr val="404040"/>
    <a:srgbClr val="CC00FF"/>
    <a:srgbClr val="52BBCE"/>
    <a:srgbClr val="E94716"/>
    <a:srgbClr val="D00012"/>
    <a:srgbClr val="FF66CC"/>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355063-E976-4D67-A7E9-1DB058075485}" v="13" dt="2024-03-28T11:02:07.642"/>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38B1855-1B75-4FBE-930C-398BA8C253C6}" styleName="テーマ スタイル 2 - アクセント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333" autoAdjust="0"/>
  </p:normalViewPr>
  <p:slideViewPr>
    <p:cSldViewPr snapToGrid="0">
      <p:cViewPr varScale="1">
        <p:scale>
          <a:sx n="77" d="100"/>
          <a:sy n="77" d="100"/>
        </p:scale>
        <p:origin x="2526" y="90"/>
      </p:cViewPr>
      <p:guideLst/>
    </p:cSldViewPr>
  </p:slideViewPr>
  <p:notesTextViewPr>
    <p:cViewPr>
      <p:scale>
        <a:sx n="1" d="1"/>
        <a:sy n="1" d="1"/>
      </p:scale>
      <p:origin x="0" y="0"/>
    </p:cViewPr>
  </p:notesTextViewPr>
  <p:notesViewPr>
    <p:cSldViewPr snapToGrid="0">
      <p:cViewPr varScale="1">
        <p:scale>
          <a:sx n="78" d="100"/>
          <a:sy n="78" d="100"/>
        </p:scale>
        <p:origin x="4020" y="12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commentAuthors" Target="commentAuthors.xml"/><Relationship Id="rId68"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presProps" Target="presProps.xml"/><Relationship Id="rId69"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宇野 芳江" userId="d3339afd-f009-4b18-b536-1d43c3c7a997" providerId="ADAL" clId="{73E9AEE1-5969-48D9-9EF4-FE60090E9D30}"/>
    <pc:docChg chg="modSld">
      <pc:chgData name="宇野 芳江" userId="d3339afd-f009-4b18-b536-1d43c3c7a997" providerId="ADAL" clId="{73E9AEE1-5969-48D9-9EF4-FE60090E9D30}" dt="2024-03-29T00:37:37.339" v="7" actId="13926"/>
      <pc:docMkLst>
        <pc:docMk/>
      </pc:docMkLst>
      <pc:sldChg chg="modSp mod">
        <pc:chgData name="宇野 芳江" userId="d3339afd-f009-4b18-b536-1d43c3c7a997" providerId="ADAL" clId="{73E9AEE1-5969-48D9-9EF4-FE60090E9D30}" dt="2024-03-29T00:37:37.339" v="7" actId="13926"/>
        <pc:sldMkLst>
          <pc:docMk/>
          <pc:sldMk cId="985562673" sldId="412"/>
        </pc:sldMkLst>
        <pc:spChg chg="mod">
          <ac:chgData name="宇野 芳江" userId="d3339afd-f009-4b18-b536-1d43c3c7a997" providerId="ADAL" clId="{73E9AEE1-5969-48D9-9EF4-FE60090E9D30}" dt="2024-03-29T00:37:37.339" v="7" actId="13926"/>
          <ac:spMkLst>
            <pc:docMk/>
            <pc:sldMk cId="985562673" sldId="412"/>
            <ac:spMk id="66" creationId="{180726F3-35AA-4746-BEEF-3166ACC63731}"/>
          </ac:spMkLst>
        </pc:spChg>
      </pc:sldChg>
      <pc:sldChg chg="modSp mod">
        <pc:chgData name="宇野 芳江" userId="d3339afd-f009-4b18-b536-1d43c3c7a997" providerId="ADAL" clId="{73E9AEE1-5969-48D9-9EF4-FE60090E9D30}" dt="2024-03-29T00:35:54.253" v="3" actId="13926"/>
        <pc:sldMkLst>
          <pc:docMk/>
          <pc:sldMk cId="435369355" sldId="421"/>
        </pc:sldMkLst>
        <pc:spChg chg="mod">
          <ac:chgData name="宇野 芳江" userId="d3339afd-f009-4b18-b536-1d43c3c7a997" providerId="ADAL" clId="{73E9AEE1-5969-48D9-9EF4-FE60090E9D30}" dt="2024-03-29T00:35:49.833" v="2" actId="13926"/>
          <ac:spMkLst>
            <pc:docMk/>
            <pc:sldMk cId="435369355" sldId="421"/>
            <ac:spMk id="30" creationId="{4437ADF7-EAF4-4F4C-93AF-FD3E44B54B72}"/>
          </ac:spMkLst>
        </pc:spChg>
        <pc:spChg chg="mod">
          <ac:chgData name="宇野 芳江" userId="d3339afd-f009-4b18-b536-1d43c3c7a997" providerId="ADAL" clId="{73E9AEE1-5969-48D9-9EF4-FE60090E9D30}" dt="2024-03-29T00:35:54.253" v="3" actId="13926"/>
          <ac:spMkLst>
            <pc:docMk/>
            <pc:sldMk cId="435369355" sldId="421"/>
            <ac:spMk id="34" creationId="{D8596AC6-A73B-43C4-BBF8-182985F72A04}"/>
          </ac:spMkLst>
        </pc:spChg>
      </pc:sldChg>
      <pc:sldChg chg="modSp mod">
        <pc:chgData name="宇野 芳江" userId="d3339afd-f009-4b18-b536-1d43c3c7a997" providerId="ADAL" clId="{73E9AEE1-5969-48D9-9EF4-FE60090E9D30}" dt="2024-03-29T00:35:44.705" v="1" actId="13926"/>
        <pc:sldMkLst>
          <pc:docMk/>
          <pc:sldMk cId="1503936005" sldId="425"/>
        </pc:sldMkLst>
        <pc:spChg chg="mod">
          <ac:chgData name="宇野 芳江" userId="d3339afd-f009-4b18-b536-1d43c3c7a997" providerId="ADAL" clId="{73E9AEE1-5969-48D9-9EF4-FE60090E9D30}" dt="2024-03-29T00:35:42.102" v="0" actId="13926"/>
          <ac:spMkLst>
            <pc:docMk/>
            <pc:sldMk cId="1503936005" sldId="425"/>
            <ac:spMk id="25" creationId="{F28B8A1D-36A7-483E-9277-E77AE6C13246}"/>
          </ac:spMkLst>
        </pc:spChg>
        <pc:spChg chg="mod">
          <ac:chgData name="宇野 芳江" userId="d3339afd-f009-4b18-b536-1d43c3c7a997" providerId="ADAL" clId="{73E9AEE1-5969-48D9-9EF4-FE60090E9D30}" dt="2024-03-29T00:35:44.705" v="1" actId="13926"/>
          <ac:spMkLst>
            <pc:docMk/>
            <pc:sldMk cId="1503936005" sldId="425"/>
            <ac:spMk id="26" creationId="{E69D383E-AD03-4EB1-9C37-5614E08E900A}"/>
          </ac:spMkLst>
        </pc:spChg>
      </pc:sldChg>
      <pc:sldChg chg="modSp mod">
        <pc:chgData name="宇野 芳江" userId="d3339afd-f009-4b18-b536-1d43c3c7a997" providerId="ADAL" clId="{73E9AEE1-5969-48D9-9EF4-FE60090E9D30}" dt="2024-03-29T00:36:02.209" v="5" actId="13926"/>
        <pc:sldMkLst>
          <pc:docMk/>
          <pc:sldMk cId="3359605780" sldId="435"/>
        </pc:sldMkLst>
        <pc:graphicFrameChg chg="modGraphic">
          <ac:chgData name="宇野 芳江" userId="d3339afd-f009-4b18-b536-1d43c3c7a997" providerId="ADAL" clId="{73E9AEE1-5969-48D9-9EF4-FE60090E9D30}" dt="2024-03-29T00:36:02.209" v="5" actId="13926"/>
          <ac:graphicFrameMkLst>
            <pc:docMk/>
            <pc:sldMk cId="3359605780" sldId="435"/>
            <ac:graphicFrameMk id="5" creationId="{79429A32-27E4-41F7-A7F5-DDCF65CBF79C}"/>
          </ac:graphicFrameMkLst>
        </pc:graphicFrameChg>
        <pc:graphicFrameChg chg="modGraphic">
          <ac:chgData name="宇野 芳江" userId="d3339afd-f009-4b18-b536-1d43c3c7a997" providerId="ADAL" clId="{73E9AEE1-5969-48D9-9EF4-FE60090E9D30}" dt="2024-03-29T00:36:00.087" v="4" actId="13926"/>
          <ac:graphicFrameMkLst>
            <pc:docMk/>
            <pc:sldMk cId="3359605780" sldId="435"/>
            <ac:graphicFrameMk id="7" creationId="{DA5F063C-811A-486F-AE90-BB14DAF6EE61}"/>
          </ac:graphicFrameMkLst>
        </pc:graphicFrameChg>
      </pc:sldChg>
      <pc:sldChg chg="modSp mod">
        <pc:chgData name="宇野 芳江" userId="d3339afd-f009-4b18-b536-1d43c3c7a997" providerId="ADAL" clId="{73E9AEE1-5969-48D9-9EF4-FE60090E9D30}" dt="2024-03-29T00:36:18.612" v="6" actId="13926"/>
        <pc:sldMkLst>
          <pc:docMk/>
          <pc:sldMk cId="971698575" sldId="479"/>
        </pc:sldMkLst>
        <pc:spChg chg="mod">
          <ac:chgData name="宇野 芳江" userId="d3339afd-f009-4b18-b536-1d43c3c7a997" providerId="ADAL" clId="{73E9AEE1-5969-48D9-9EF4-FE60090E9D30}" dt="2024-03-29T00:36:18.612" v="6" actId="13926"/>
          <ac:spMkLst>
            <pc:docMk/>
            <pc:sldMk cId="971698575" sldId="479"/>
            <ac:spMk id="7" creationId="{8E7FF5DE-A0C5-4CCD-A23D-31379DF5205C}"/>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spPr>
            <a:solidFill>
              <a:srgbClr val="FF2800"/>
            </a:solidFill>
            <a:ln>
              <a:solidFill>
                <a:schemeClr val="tx1">
                  <a:lumMod val="75000"/>
                  <a:lumOff val="2500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ja-JP" sz="1400" b="1" i="0" u="none" strike="noStrike" kern="1200" baseline="0">
                    <a:solidFill>
                      <a:schemeClr val="tx1">
                        <a:lumMod val="75000"/>
                        <a:lumOff val="25000"/>
                      </a:schemeClr>
                    </a:solidFill>
                    <a:latin typeface="ＭＳ ゴシック" panose="020B0609070205080204" pitchFamily="49" charset="-128"/>
                    <a:ea typeface="ＭＳ ゴシック" panose="020B0609070205080204" pitchFamily="49" charset="-128"/>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H28熊本地震（高層マンション）</c:v>
                </c:pt>
                <c:pt idx="1">
                  <c:v>H28熊本地震（一般住宅）</c:v>
                </c:pt>
                <c:pt idx="2">
                  <c:v>H20岩手・宮城内陸地震</c:v>
                </c:pt>
                <c:pt idx="3">
                  <c:v>H19新潟県中越沖地震</c:v>
                </c:pt>
                <c:pt idx="4">
                  <c:v>H19能登半島地震</c:v>
                </c:pt>
                <c:pt idx="5">
                  <c:v>H17福岡県西方沖地震</c:v>
                </c:pt>
                <c:pt idx="6">
                  <c:v>H16新潟県中越地震</c:v>
                </c:pt>
                <c:pt idx="7">
                  <c:v>H15十勝沖地震</c:v>
                </c:pt>
                <c:pt idx="8">
                  <c:v>H15宮城県北部地震</c:v>
                </c:pt>
              </c:strCache>
            </c:strRef>
          </c:cat>
          <c:val>
            <c:numRef>
              <c:f>Sheet1!$B$2:$B$10</c:f>
              <c:numCache>
                <c:formatCode>0.0%</c:formatCode>
                <c:ptCount val="9"/>
                <c:pt idx="0" formatCode="0%">
                  <c:v>0.4</c:v>
                </c:pt>
                <c:pt idx="1">
                  <c:v>0.29199999999999998</c:v>
                </c:pt>
                <c:pt idx="2">
                  <c:v>0.44600000000000001</c:v>
                </c:pt>
                <c:pt idx="3">
                  <c:v>0.40699999999999997</c:v>
                </c:pt>
                <c:pt idx="4">
                  <c:v>0.29399999999999998</c:v>
                </c:pt>
                <c:pt idx="5" formatCode="0%">
                  <c:v>0.36</c:v>
                </c:pt>
                <c:pt idx="6">
                  <c:v>0.41199999999999998</c:v>
                </c:pt>
                <c:pt idx="7">
                  <c:v>0.36299999999999999</c:v>
                </c:pt>
                <c:pt idx="8">
                  <c:v>0.49399999999999999</c:v>
                </c:pt>
              </c:numCache>
            </c:numRef>
          </c:val>
          <c:extLst>
            <c:ext xmlns:c16="http://schemas.microsoft.com/office/drawing/2014/chart" uri="{C3380CC4-5D6E-409C-BE32-E72D297353CC}">
              <c16:uniqueId val="{00000000-A013-4176-943D-760A2496B16C}"/>
            </c:ext>
          </c:extLst>
        </c:ser>
        <c:dLbls>
          <c:dLblPos val="outEnd"/>
          <c:showLegendKey val="0"/>
          <c:showVal val="1"/>
          <c:showCatName val="0"/>
          <c:showSerName val="0"/>
          <c:showPercent val="0"/>
          <c:showBubbleSize val="0"/>
        </c:dLbls>
        <c:gapWidth val="100"/>
        <c:axId val="516942672"/>
        <c:axId val="516933816"/>
      </c:barChart>
      <c:catAx>
        <c:axId val="516942672"/>
        <c:scaling>
          <c:orientation val="maxMin"/>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ja-JP" sz="1600" b="1" i="0" u="none" strike="noStrike" kern="1200" baseline="0">
                <a:solidFill>
                  <a:schemeClr val="tx1">
                    <a:lumMod val="75000"/>
                    <a:lumOff val="25000"/>
                  </a:schemeClr>
                </a:solidFill>
                <a:latin typeface="ＭＳ ゴシック" panose="020B0609070205080204" pitchFamily="49" charset="-128"/>
                <a:ea typeface="ＭＳ ゴシック" panose="020B0609070205080204" pitchFamily="49" charset="-128"/>
                <a:cs typeface="+mn-cs"/>
              </a:defRPr>
            </a:pPr>
            <a:endParaRPr lang="ja-JP"/>
          </a:p>
        </c:txPr>
        <c:crossAx val="516933816"/>
        <c:crosses val="autoZero"/>
        <c:auto val="1"/>
        <c:lblAlgn val="ctr"/>
        <c:lblOffset val="100"/>
        <c:noMultiLvlLbl val="0"/>
      </c:catAx>
      <c:valAx>
        <c:axId val="516933816"/>
        <c:scaling>
          <c:orientation val="minMax"/>
          <c:max val="0.60000000000000009"/>
        </c:scaling>
        <c:delete val="0"/>
        <c:axPos val="t"/>
        <c:majorGridlines>
          <c:spPr>
            <a:ln w="9525" cap="flat" cmpd="sng" algn="ctr">
              <a:solidFill>
                <a:schemeClr val="bg1">
                  <a:lumMod val="6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lang="ja-JP" sz="1400" b="1" i="0" u="none" strike="noStrike" kern="1200" baseline="0">
                <a:solidFill>
                  <a:schemeClr val="tx1">
                    <a:lumMod val="75000"/>
                    <a:lumOff val="25000"/>
                  </a:schemeClr>
                </a:solidFill>
                <a:latin typeface="+mn-lt"/>
                <a:ea typeface="+mn-ea"/>
                <a:cs typeface="+mn-cs"/>
              </a:defRPr>
            </a:pPr>
            <a:endParaRPr lang="ja-JP"/>
          </a:p>
        </c:txPr>
        <c:crossAx val="516942672"/>
        <c:crosses val="autoZero"/>
        <c:crossBetween val="between"/>
        <c:minorUnit val="0.1"/>
      </c:valAx>
      <c:spPr>
        <a:noFill/>
        <a:ln>
          <a:solidFill>
            <a:schemeClr val="tx1"/>
          </a:solid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050">
          <a:solidFill>
            <a:schemeClr val="tx1"/>
          </a:solidFill>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1"/>
            <a:ext cx="2839642" cy="370256"/>
          </a:xfrm>
          <a:prstGeom prst="rect">
            <a:avLst/>
          </a:prstGeom>
        </p:spPr>
        <p:txBody>
          <a:bodyPr vert="horz" lIns="93223" tIns="46612" rIns="93223" bIns="46612"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6030" y="1"/>
            <a:ext cx="2913399" cy="370256"/>
          </a:xfrm>
          <a:prstGeom prst="rect">
            <a:avLst/>
          </a:prstGeom>
        </p:spPr>
        <p:txBody>
          <a:bodyPr vert="horz" lIns="93223" tIns="46612" rIns="93223" bIns="46612" rtlCol="0"/>
          <a:lstStyle>
            <a:lvl1pPr algn="r">
              <a:defRPr sz="1200"/>
            </a:lvl1pPr>
          </a:lstStyle>
          <a:p>
            <a:fld id="{BE51E31B-58F4-40C5-B28E-F4E6428E2D40}" type="datetimeFigureOut">
              <a:rPr kumimoji="1" lang="ja-JP" altLang="en-US" smtClean="0"/>
              <a:t>2024/3/29</a:t>
            </a:fld>
            <a:endParaRPr kumimoji="1" lang="ja-JP" altLang="en-US"/>
          </a:p>
        </p:txBody>
      </p:sp>
      <p:sp>
        <p:nvSpPr>
          <p:cNvPr id="4" name="スライド イメージ プレースホルダー 3"/>
          <p:cNvSpPr>
            <a:spLocks noGrp="1" noRot="1" noChangeAspect="1"/>
          </p:cNvSpPr>
          <p:nvPr>
            <p:ph type="sldImg" idx="2"/>
          </p:nvPr>
        </p:nvSpPr>
        <p:spPr>
          <a:xfrm>
            <a:off x="606425" y="603250"/>
            <a:ext cx="5584825" cy="4189413"/>
          </a:xfrm>
          <a:prstGeom prst="rect">
            <a:avLst/>
          </a:prstGeom>
          <a:noFill/>
          <a:ln w="12700">
            <a:solidFill>
              <a:prstClr val="black"/>
            </a:solidFill>
          </a:ln>
        </p:spPr>
        <p:txBody>
          <a:bodyPr vert="horz" lIns="93223" tIns="46612" rIns="93223" bIns="46612" rtlCol="0" anchor="ctr"/>
          <a:lstStyle/>
          <a:p>
            <a:endParaRPr lang="ja-JP" altLang="en-US"/>
          </a:p>
        </p:txBody>
      </p:sp>
      <p:sp>
        <p:nvSpPr>
          <p:cNvPr id="5" name="ノート プレースホルダー 4"/>
          <p:cNvSpPr>
            <a:spLocks noGrp="1"/>
          </p:cNvSpPr>
          <p:nvPr>
            <p:ph type="body" sz="quarter" idx="3"/>
          </p:nvPr>
        </p:nvSpPr>
        <p:spPr>
          <a:xfrm>
            <a:off x="709337" y="5167592"/>
            <a:ext cx="5379004" cy="4012380"/>
          </a:xfrm>
          <a:prstGeom prst="rect">
            <a:avLst/>
          </a:prstGeom>
        </p:spPr>
        <p:txBody>
          <a:bodyPr vert="horz" lIns="93223" tIns="46612" rIns="93223" bIns="46612"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9501352"/>
            <a:ext cx="2950278" cy="370256"/>
          </a:xfrm>
          <a:prstGeom prst="rect">
            <a:avLst/>
          </a:prstGeom>
        </p:spPr>
        <p:txBody>
          <a:bodyPr vert="horz" lIns="93223" tIns="46612" rIns="93223" bIns="46612"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600566" y="9501352"/>
            <a:ext cx="3134670" cy="370256"/>
          </a:xfrm>
          <a:prstGeom prst="rect">
            <a:avLst/>
          </a:prstGeom>
        </p:spPr>
        <p:txBody>
          <a:bodyPr vert="horz" lIns="93223" tIns="46612" rIns="93223" bIns="46612" rtlCol="0" anchor="b"/>
          <a:lstStyle>
            <a:lvl1pPr algn="r">
              <a:defRPr sz="1200"/>
            </a:lvl1pPr>
          </a:lstStyle>
          <a:p>
            <a:fld id="{9D42ABD0-7D1A-4E09-B627-17A06166555A}" type="slidenum">
              <a:rPr kumimoji="1" lang="ja-JP" altLang="en-US" smtClean="0"/>
              <a:t>‹#›</a:t>
            </a:fld>
            <a:endParaRPr kumimoji="1" lang="ja-JP" altLang="en-US"/>
          </a:p>
        </p:txBody>
      </p:sp>
    </p:spTree>
    <p:extLst>
      <p:ext uri="{BB962C8B-B14F-4D97-AF65-F5344CB8AC3E}">
        <p14:creationId xmlns:p14="http://schemas.microsoft.com/office/powerpoint/2010/main" val="334505522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a:t>
            </a:fld>
            <a:endParaRPr lang="ja-JP" altLang="en-US"/>
          </a:p>
        </p:txBody>
      </p:sp>
      <p:sp>
        <p:nvSpPr>
          <p:cNvPr id="6" name="スライド イメージ プレースホルダー 5"/>
          <p:cNvSpPr>
            <a:spLocks noGrp="1" noRot="1" noChangeAspect="1"/>
          </p:cNvSpPr>
          <p:nvPr>
            <p:ph type="sldImg"/>
          </p:nvPr>
        </p:nvSpPr>
        <p:spPr>
          <a:xfrm>
            <a:off x="606425" y="603250"/>
            <a:ext cx="5584825" cy="4189413"/>
          </a:xfrm>
        </p:spPr>
      </p:sp>
      <p:sp>
        <p:nvSpPr>
          <p:cNvPr id="7" name="ノート プレースホルダー 6"/>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11934359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スライドの</a:t>
            </a:r>
            <a:r>
              <a:rPr lang="en-US" altLang="ja-JP"/>
              <a:t>URL</a:t>
            </a:r>
            <a:r>
              <a:rPr lang="ja-JP" altLang="en-US"/>
              <a:t>にアクセスし動画を視聴します。</a:t>
            </a:r>
            <a:endParaRPr lang="en-US" altLang="ja-JP"/>
          </a:p>
          <a:p>
            <a:pPr marL="174793" indent="-174793">
              <a:buFont typeface="Arial" panose="020B0604020202020204" pitchFamily="34" charset="0"/>
              <a:buChar char="•"/>
            </a:pPr>
            <a:r>
              <a:rPr lang="ja-JP" altLang="en-US"/>
              <a:t>実際に被害にあった方の体験談を聞くことで次スライドの「家具類の転倒・落下・移動による被害」の理解を深めます。</a:t>
            </a:r>
            <a:endParaRPr lang="en-US" altLang="ja-JP"/>
          </a:p>
          <a:p>
            <a:r>
              <a:rPr lang="en-US" altLang="ja-JP"/>
              <a:t>※</a:t>
            </a:r>
            <a:r>
              <a:rPr lang="ja-JP" altLang="en-US"/>
              <a:t>後ほど同じ動画の後半を再度視聴します。</a:t>
            </a:r>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10</a:t>
            </a:fld>
            <a:endParaRPr lang="ja-JP" altLang="en-US"/>
          </a:p>
        </p:txBody>
      </p:sp>
      <p:sp>
        <p:nvSpPr>
          <p:cNvPr id="7" name="スライド イメージ プレースホルダー 6">
            <a:extLst>
              <a:ext uri="{FF2B5EF4-FFF2-40B4-BE49-F238E27FC236}">
                <a16:creationId xmlns:a16="http://schemas.microsoft.com/office/drawing/2014/main" id="{12308F4F-F067-4EA3-B121-CC6F33CBB2E9}"/>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13728203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家具類の転倒・落下・移動防止対策をとることで、けがの発生リスクを大幅に削減することができます。</a:t>
            </a:r>
            <a:endParaRPr lang="en-US" altLang="ja-JP"/>
          </a:p>
          <a:p>
            <a:endParaRPr lang="en-US" altLang="ja-JP"/>
          </a:p>
          <a:p>
            <a:pPr lvl="0"/>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11</a:t>
            </a:fld>
            <a:endParaRPr lang="ja-JP" altLang="en-US"/>
          </a:p>
        </p:txBody>
      </p:sp>
      <p:sp>
        <p:nvSpPr>
          <p:cNvPr id="7" name="スライド イメージ プレースホルダー 6">
            <a:extLst>
              <a:ext uri="{FF2B5EF4-FFF2-40B4-BE49-F238E27FC236}">
                <a16:creationId xmlns:a16="http://schemas.microsoft.com/office/drawing/2014/main" id="{CD1174A7-062F-4A1E-84EA-9465D10170EA}"/>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21569562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lvl="0"/>
            <a:r>
              <a:rPr lang="ja-JP" altLang="en-US"/>
              <a:t>①集中収納</a:t>
            </a:r>
            <a:endParaRPr lang="en-US" altLang="ja-JP"/>
          </a:p>
          <a:p>
            <a:pPr lvl="1"/>
            <a:r>
              <a:rPr lang="ja-JP" altLang="en-US"/>
              <a:t> 納戸やクローゼット、据え付け収納家具への集中収納に努めることで、居間等に家具類を置かないようにしましょう。</a:t>
            </a:r>
            <a:endParaRPr lang="en-US" altLang="ja-JP"/>
          </a:p>
          <a:p>
            <a:pPr lvl="0"/>
            <a:endParaRPr lang="en-US" altLang="ja-JP"/>
          </a:p>
          <a:p>
            <a:pPr lvl="0"/>
            <a:r>
              <a:rPr lang="ja-JP" altLang="en-US"/>
              <a:t>②レイアウトの工夫</a:t>
            </a:r>
            <a:endParaRPr lang="en-US" altLang="ja-JP"/>
          </a:p>
          <a:p>
            <a:pPr lvl="1"/>
            <a:r>
              <a:rPr lang="ja-JP" altLang="en-US"/>
              <a:t>けがを防ぎ、避難の邪魔にならないようなレイアウトを工夫しましょう。</a:t>
            </a:r>
            <a:endParaRPr lang="en-US" altLang="ja-JP"/>
          </a:p>
          <a:p>
            <a:pPr lvl="0"/>
            <a:endParaRPr lang="en-US" altLang="ja-JP"/>
          </a:p>
          <a:p>
            <a:pPr lvl="0"/>
            <a:r>
              <a:rPr lang="ja-JP" altLang="en-US"/>
              <a:t>③家具類の転倒・落下・移動防止対策</a:t>
            </a:r>
            <a:endParaRPr lang="en-US" altLang="ja-JP"/>
          </a:p>
          <a:p>
            <a:pPr lvl="1"/>
            <a:r>
              <a:rPr lang="ja-JP" altLang="en-US"/>
              <a:t>レイアウト上の対策を行った上で、家具類が揺れに対して転倒・落下しない、移動しないよう備えましょう。</a:t>
            </a:r>
            <a:endParaRPr lang="en-US" altLang="ja-JP"/>
          </a:p>
          <a:p>
            <a:pPr lvl="0"/>
            <a:endParaRPr lang="en-US" altLang="ja-JP"/>
          </a:p>
          <a:p>
            <a:pPr lvl="0"/>
            <a:r>
              <a:rPr lang="ja-JP" altLang="en-US"/>
              <a:t>④防火対策・消火対策</a:t>
            </a:r>
            <a:endParaRPr lang="en-US" altLang="ja-JP"/>
          </a:p>
          <a:p>
            <a:pPr lvl="1"/>
            <a:r>
              <a:rPr lang="ja-JP" altLang="en-US"/>
              <a:t>地震による揺れが起こった際に火災が起こらないような対策、また火災が発生してもすぐに消化するための対策をしましょう。</a:t>
            </a:r>
            <a:endParaRPr lang="en-US" altLang="ja-JP"/>
          </a:p>
          <a:p>
            <a:pPr lvl="0"/>
            <a:endParaRPr lang="en-US" altLang="ja-JP"/>
          </a:p>
          <a:p>
            <a:pPr lvl="0"/>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12</a:t>
            </a:fld>
            <a:endParaRPr lang="ja-JP" altLang="en-US"/>
          </a:p>
        </p:txBody>
      </p:sp>
      <p:sp>
        <p:nvSpPr>
          <p:cNvPr id="7" name="スライド イメージ プレースホルダー 6">
            <a:extLst>
              <a:ext uri="{FF2B5EF4-FFF2-40B4-BE49-F238E27FC236}">
                <a16:creationId xmlns:a16="http://schemas.microsoft.com/office/drawing/2014/main" id="{07D50F0D-CC01-49B3-A28A-05B676B1DB56}"/>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37345638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納戸、タンス部屋、クローゼット、据え付け収納など、地震の揺れによる転倒・落下・移動の心配がない場所に集中して収納することで、居住収納分離を行い、生活空間に家具類を置かないようにしましょう。</a:t>
            </a:r>
            <a:endParaRPr lang="en-US" altLang="ja-JP"/>
          </a:p>
          <a:p>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13</a:t>
            </a:fld>
            <a:endParaRPr lang="ja-JP" altLang="en-US"/>
          </a:p>
        </p:txBody>
      </p:sp>
      <p:sp>
        <p:nvSpPr>
          <p:cNvPr id="7" name="スライド イメージ プレースホルダー 6">
            <a:extLst>
              <a:ext uri="{FF2B5EF4-FFF2-40B4-BE49-F238E27FC236}">
                <a16:creationId xmlns:a16="http://schemas.microsoft.com/office/drawing/2014/main" id="{B30D68DD-CF57-4C9E-983B-F3EFFFC92AB3}"/>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28635955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就寝場所や出入口の付近には、特に家具等が移動してきたり、倒れ込んでくることが無いよう配置し、通路や安全エリアを確保しましょう。</a:t>
            </a:r>
            <a:endParaRPr lang="en-US" altLang="ja-JP"/>
          </a:p>
          <a:p>
            <a:pPr marL="174793" indent="-174793">
              <a:buFont typeface="Arial" panose="020B0604020202020204" pitchFamily="34" charset="0"/>
              <a:buChar char="•"/>
            </a:pPr>
            <a:r>
              <a:rPr lang="ja-JP" altLang="en-US"/>
              <a:t>タンス、ピアノなどの重い家具、本棚、飾り棚など収納物が飛散する可能性のある家具、パソコンやテレビなどの飛び出しは特に気を付ける必要があります。これらはけがを防ぐだけでなく、地震後の生活環境の維持のためにも有効です。</a:t>
            </a:r>
            <a:endParaRPr lang="en-US" altLang="ja-JP"/>
          </a:p>
          <a:p>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14</a:t>
            </a:fld>
            <a:endParaRPr lang="ja-JP" altLang="en-US"/>
          </a:p>
        </p:txBody>
      </p:sp>
      <p:sp>
        <p:nvSpPr>
          <p:cNvPr id="7" name="スライド イメージ プレースホルダー 6">
            <a:extLst>
              <a:ext uri="{FF2B5EF4-FFF2-40B4-BE49-F238E27FC236}">
                <a16:creationId xmlns:a16="http://schemas.microsoft.com/office/drawing/2014/main" id="{BDF94A39-8363-4835-83B1-07F3BCEEA3C9}"/>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7030263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受講者に、「どうやって家具の転倒防止を行うと思うか」と問いかけます。</a:t>
            </a:r>
            <a:endParaRPr lang="en-US" altLang="ja-JP"/>
          </a:p>
          <a:p>
            <a:r>
              <a:rPr lang="ja-JP" altLang="en-US"/>
              <a:t>（何人かの受講者を指名して答えていただくのもよいでしょう。）</a:t>
            </a:r>
            <a:endParaRPr lang="en-US" altLang="ja-JP"/>
          </a:p>
          <a:p>
            <a:pPr marL="174793" indent="-174793">
              <a:buFont typeface="Arial" panose="020B0604020202020204" pitchFamily="34" charset="0"/>
              <a:buChar char="•"/>
            </a:pPr>
            <a:r>
              <a:rPr lang="ja-JP" altLang="en-US"/>
              <a:t>出てきた意見を踏まえ、次スライドの動画を視聴することで理解を深めます。</a:t>
            </a:r>
          </a:p>
          <a:p>
            <a:pPr lvl="0"/>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15</a:t>
            </a:fld>
            <a:endParaRPr lang="ja-JP" altLang="en-US"/>
          </a:p>
        </p:txBody>
      </p:sp>
      <p:sp>
        <p:nvSpPr>
          <p:cNvPr id="7" name="スライド イメージ プレースホルダー 6">
            <a:extLst>
              <a:ext uri="{FF2B5EF4-FFF2-40B4-BE49-F238E27FC236}">
                <a16:creationId xmlns:a16="http://schemas.microsoft.com/office/drawing/2014/main" id="{98B7375F-C834-4574-BB6B-D237EE1BE2D0}"/>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38954246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スライドの</a:t>
            </a:r>
            <a:r>
              <a:rPr lang="en-US" altLang="ja-JP"/>
              <a:t>URL</a:t>
            </a:r>
            <a:r>
              <a:rPr lang="ja-JP" altLang="en-US"/>
              <a:t>にアクセスし動画を視聴します。</a:t>
            </a:r>
            <a:r>
              <a:rPr lang="en-US" altLang="ja-JP"/>
              <a:t>※</a:t>
            </a:r>
            <a:r>
              <a:rPr lang="ja-JP" altLang="en-US"/>
              <a:t>先ほどの動画の後半です。</a:t>
            </a:r>
            <a:endParaRPr lang="en-US" altLang="ja-JP"/>
          </a:p>
          <a:p>
            <a:pPr marL="174793" indent="-174793">
              <a:buFont typeface="Arial" panose="020B0604020202020204" pitchFamily="34" charset="0"/>
              <a:buChar char="•"/>
            </a:pPr>
            <a:r>
              <a:rPr lang="ja-JP" altLang="en-US"/>
              <a:t>家具毎、器具毎の転倒防止対策方法を具体的に知ることで理解を深めます。</a:t>
            </a:r>
            <a:endParaRPr lang="en-US" altLang="ja-JP"/>
          </a:p>
          <a:p>
            <a:pPr marL="174793" indent="-174793">
              <a:buFont typeface="Arial" panose="020B0604020202020204" pitchFamily="34" charset="0"/>
              <a:buChar char="•"/>
            </a:pPr>
            <a:r>
              <a:rPr lang="ja-JP" altLang="en-US"/>
              <a:t>動画の中には間柱の見つけ方・飛散防止フィルムの取り付け方・テレビや冷蔵庫の固定のやり方なども紹介しています。</a:t>
            </a:r>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16</a:t>
            </a:fld>
            <a:endParaRPr lang="ja-JP" altLang="en-US"/>
          </a:p>
        </p:txBody>
      </p:sp>
      <p:sp>
        <p:nvSpPr>
          <p:cNvPr id="7" name="スライド イメージ プレースホルダー 6">
            <a:extLst>
              <a:ext uri="{FF2B5EF4-FFF2-40B4-BE49-F238E27FC236}">
                <a16:creationId xmlns:a16="http://schemas.microsoft.com/office/drawing/2014/main" id="{A3E24D74-8CFE-4458-A637-2200CEFC1DB9}"/>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12334581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家具類の転倒・落下・移動防止対策について、前ページの映像で見てもらった内容をおさらいします。</a:t>
            </a:r>
            <a:endParaRPr lang="en-US" altLang="ja-JP"/>
          </a:p>
          <a:p>
            <a:pPr marL="174793" indent="-174793">
              <a:buFont typeface="Arial" panose="020B0604020202020204" pitchFamily="34" charset="0"/>
              <a:buChar char="•"/>
            </a:pPr>
            <a:r>
              <a:rPr lang="ja-JP" altLang="en-US"/>
              <a:t>時間が足りない場合は説明は省略し、受講者に各自確認してもらうこととします。</a:t>
            </a:r>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17</a:t>
            </a:fld>
            <a:endParaRPr lang="ja-JP" altLang="en-US"/>
          </a:p>
        </p:txBody>
      </p:sp>
      <p:sp>
        <p:nvSpPr>
          <p:cNvPr id="7" name="スライド イメージ プレースホルダー 6">
            <a:extLst>
              <a:ext uri="{FF2B5EF4-FFF2-40B4-BE49-F238E27FC236}">
                <a16:creationId xmlns:a16="http://schemas.microsoft.com/office/drawing/2014/main" id="{C781DB0E-5C1E-47DA-A025-418540F1AAF9}"/>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22805595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家具の転倒防止対策を地域ぐるみで取組んだ事例もあります。</a:t>
            </a:r>
            <a:endParaRPr lang="en-US" altLang="ja-JP"/>
          </a:p>
          <a:p>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18</a:t>
            </a:fld>
            <a:endParaRPr lang="ja-JP" altLang="en-US"/>
          </a:p>
        </p:txBody>
      </p:sp>
      <p:sp>
        <p:nvSpPr>
          <p:cNvPr id="7" name="スライド イメージ プレースホルダー 6">
            <a:extLst>
              <a:ext uri="{FF2B5EF4-FFF2-40B4-BE49-F238E27FC236}">
                <a16:creationId xmlns:a16="http://schemas.microsoft.com/office/drawing/2014/main" id="{9854F64A-193F-4160-9859-186FBC90BF62}"/>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19019014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地震の揺れへの対策とあわせて、防火対策も行いましょう。ストーブの周りに物を置かない、コンセントの掃除や整理整頓、家具やカーテンなどを防炎品にする、地震発生で自動的にブレーカーが落ちる感震ブレーカーの設置、住宅用火災警報器の設置と定期的な点検などを行いましょう。また、火災発生時に迅速な消火活動を行うことで、被害を最小限に抑えることができます。消火器を設置し、使い方を覚えておきましょう。</a:t>
            </a:r>
            <a:endParaRPr lang="en-US" altLang="ja-JP"/>
          </a:p>
          <a:p>
            <a:pPr marL="174793" indent="-174793">
              <a:buFont typeface="Arial" panose="020B0604020202020204" pitchFamily="34" charset="0"/>
              <a:buChar char="•"/>
            </a:pPr>
            <a:r>
              <a:rPr lang="ja-JP" altLang="en-US"/>
              <a:t>時間が足りない場合は説明は省略し、受講者に各自確認してもらうこととします。</a:t>
            </a:r>
          </a:p>
          <a:p>
            <a:endParaRPr lang="en-US" altLang="ja-JP"/>
          </a:p>
          <a:p>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19</a:t>
            </a:fld>
            <a:endParaRPr lang="ja-JP" altLang="en-US"/>
          </a:p>
        </p:txBody>
      </p:sp>
      <p:sp>
        <p:nvSpPr>
          <p:cNvPr id="7" name="スライド イメージ プレースホルダー 6">
            <a:extLst>
              <a:ext uri="{FF2B5EF4-FFF2-40B4-BE49-F238E27FC236}">
                <a16:creationId xmlns:a16="http://schemas.microsoft.com/office/drawing/2014/main" id="{F07F1D13-D3B6-4F07-B734-BB02D184CD27}"/>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30446638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a:t>
            </a:fld>
            <a:endParaRPr lang="ja-JP" altLang="en-US"/>
          </a:p>
        </p:txBody>
      </p:sp>
      <p:sp>
        <p:nvSpPr>
          <p:cNvPr id="6" name="スライド イメージ プレースホルダー 5"/>
          <p:cNvSpPr>
            <a:spLocks noGrp="1" noRot="1" noChangeAspect="1"/>
          </p:cNvSpPr>
          <p:nvPr>
            <p:ph type="sldImg"/>
          </p:nvPr>
        </p:nvSpPr>
        <p:spPr>
          <a:xfrm>
            <a:off x="606425" y="603250"/>
            <a:ext cx="5584825" cy="4189413"/>
          </a:xfrm>
        </p:spPr>
      </p:sp>
      <p:sp>
        <p:nvSpPr>
          <p:cNvPr id="7" name="ノート プレースホルダー 6"/>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5060708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受講者に、「風水害に対するわが家の安全対策にはどんなものがあると思うか」を問いかけます。</a:t>
            </a:r>
            <a:endParaRPr lang="en-US" altLang="ja-JP"/>
          </a:p>
          <a:p>
            <a:r>
              <a:rPr lang="ja-JP" altLang="en-US"/>
              <a:t>（何人かの受講者を指名して答えて頂くのもよいでしょう。）</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20</a:t>
            </a:fld>
            <a:endParaRPr lang="ja-JP" altLang="en-US"/>
          </a:p>
        </p:txBody>
      </p:sp>
      <p:sp>
        <p:nvSpPr>
          <p:cNvPr id="7" name="スライド イメージ プレースホルダー 6">
            <a:extLst>
              <a:ext uri="{FF2B5EF4-FFF2-40B4-BE49-F238E27FC236}">
                <a16:creationId xmlns:a16="http://schemas.microsoft.com/office/drawing/2014/main" id="{B88494C6-2898-431B-994E-C85477B21BD6}"/>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203973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風水害が起きる前に、自宅で被害につながりそうな箇所がないか確認しましょう。</a:t>
            </a:r>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21</a:t>
            </a:fld>
            <a:endParaRPr lang="ja-JP" altLang="en-US"/>
          </a:p>
        </p:txBody>
      </p:sp>
      <p:sp>
        <p:nvSpPr>
          <p:cNvPr id="7" name="スライド イメージ プレースホルダー 6">
            <a:extLst>
              <a:ext uri="{FF2B5EF4-FFF2-40B4-BE49-F238E27FC236}">
                <a16:creationId xmlns:a16="http://schemas.microsoft.com/office/drawing/2014/main" id="{ECCD5854-FCE4-47A4-A276-45F8E72C66EB}"/>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24858064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気象警報や注意報が発令されたら、家屋への浸水防止の為に、止水板や土のうを積む対策を行いましょう。また、浸水被害発生の可能性がある場合は、自宅内での垂直避難を行うなどの安全対策をとりましょう。</a:t>
            </a:r>
            <a:endParaRPr lang="en-US" altLang="ja-JP"/>
          </a:p>
          <a:p>
            <a:endParaRPr lang="en-US" altLang="ja-JP"/>
          </a:p>
          <a:p>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22</a:t>
            </a:fld>
            <a:endParaRPr lang="ja-JP" altLang="en-US"/>
          </a:p>
        </p:txBody>
      </p:sp>
      <p:sp>
        <p:nvSpPr>
          <p:cNvPr id="7" name="スライド イメージ プレースホルダー 6">
            <a:extLst>
              <a:ext uri="{FF2B5EF4-FFF2-40B4-BE49-F238E27FC236}">
                <a16:creationId xmlns:a16="http://schemas.microsoft.com/office/drawing/2014/main" id="{AA5B6DD9-83D7-4BB8-9916-6B8B38E35330}"/>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21478585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中項目「１．わが家の安全対策」で学んだことをまとめます。</a:t>
            </a:r>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23</a:t>
            </a:fld>
            <a:endParaRPr lang="ja-JP" altLang="en-US"/>
          </a:p>
        </p:txBody>
      </p:sp>
      <p:sp>
        <p:nvSpPr>
          <p:cNvPr id="7" name="スライド イメージ プレースホルダー 6">
            <a:extLst>
              <a:ext uri="{FF2B5EF4-FFF2-40B4-BE49-F238E27FC236}">
                <a16:creationId xmlns:a16="http://schemas.microsoft.com/office/drawing/2014/main" id="{7523135A-71A6-4B7E-B931-3B9B2D8B74DE}"/>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42569555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24</a:t>
            </a:fld>
            <a:endParaRPr lang="ja-JP" altLang="en-US"/>
          </a:p>
        </p:txBody>
      </p:sp>
      <p:sp>
        <p:nvSpPr>
          <p:cNvPr id="6" name="スライド イメージ プレースホルダー 5"/>
          <p:cNvSpPr>
            <a:spLocks noGrp="1" noRot="1" noChangeAspect="1"/>
          </p:cNvSpPr>
          <p:nvPr>
            <p:ph type="sldImg"/>
          </p:nvPr>
        </p:nvSpPr>
        <p:spPr>
          <a:xfrm>
            <a:off x="606425" y="603250"/>
            <a:ext cx="5584825" cy="4189413"/>
          </a:xfrm>
        </p:spPr>
      </p:sp>
      <p:sp>
        <p:nvSpPr>
          <p:cNvPr id="7" name="ノート プレースホルダー 6"/>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3170248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安全対策を十分に行い、災害の直後を生き延びることができても、その後家族がうまく生き延びていくためには「備え」が必要です。</a:t>
            </a:r>
            <a:endParaRPr lang="en-US" altLang="ja-JP"/>
          </a:p>
          <a:p>
            <a:endParaRPr lang="en-US" altLang="ja-JP"/>
          </a:p>
          <a:p>
            <a:pPr lvl="0"/>
            <a:r>
              <a:rPr lang="ja-JP" altLang="en-US"/>
              <a:t>［三つのポイント］</a:t>
            </a:r>
            <a:endParaRPr lang="en-US" altLang="ja-JP"/>
          </a:p>
          <a:p>
            <a:pPr marL="174793" indent="-174793">
              <a:buFont typeface="Arial" panose="020B0604020202020204" pitchFamily="34" charset="0"/>
              <a:buChar char="•"/>
            </a:pPr>
            <a:r>
              <a:rPr lang="ja-JP" altLang="en-US"/>
              <a:t>ライフラインの途絶が発生することで、電気・ガス・水道の共有がストップします。</a:t>
            </a:r>
            <a:endParaRPr lang="en-US" altLang="ja-JP"/>
          </a:p>
          <a:p>
            <a:pPr marL="174793" indent="-174793">
              <a:buFont typeface="Arial" panose="020B0604020202020204" pitchFamily="34" charset="0"/>
              <a:buChar char="•"/>
            </a:pPr>
            <a:r>
              <a:rPr lang="ja-JP" altLang="en-US"/>
              <a:t>避難生活が続くことで、生活必需品が不足します。大規模な災害が発生すると、物流が滞り、コンビニやスーパー等にも商品が入ってきません。</a:t>
            </a:r>
            <a:endParaRPr lang="en-US" altLang="ja-JP"/>
          </a:p>
          <a:p>
            <a:pPr marL="174793" indent="-174793">
              <a:buFont typeface="Arial" panose="020B0604020202020204" pitchFamily="34" charset="0"/>
              <a:buChar char="•"/>
            </a:pPr>
            <a:r>
              <a:rPr lang="ja-JP" altLang="en-US"/>
              <a:t>年齢、性別、持病など異なる個々人の事情によって対策をとる必要があります。</a:t>
            </a:r>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25</a:t>
            </a:fld>
            <a:endParaRPr lang="ja-JP" altLang="en-US"/>
          </a:p>
        </p:txBody>
      </p:sp>
      <p:sp>
        <p:nvSpPr>
          <p:cNvPr id="7" name="スライド イメージ プレースホルダー 6">
            <a:extLst>
              <a:ext uri="{FF2B5EF4-FFF2-40B4-BE49-F238E27FC236}">
                <a16:creationId xmlns:a16="http://schemas.microsoft.com/office/drawing/2014/main" id="{D5DA40E8-3DF9-4A71-923D-C8A1AF06D247}"/>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13249158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災害後に生き延びていくためには、食料・飲料水、生活するうえで必要な物資が不可欠です。スライドにある①非常持出品と、②備蓄の</a:t>
            </a:r>
            <a:r>
              <a:rPr lang="en-US" altLang="ja-JP"/>
              <a:t>2</a:t>
            </a:r>
            <a:r>
              <a:rPr lang="ja-JP" altLang="en-US"/>
              <a:t>つの観点から必要なものを必要数量、備えておきます。</a:t>
            </a:r>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26</a:t>
            </a:fld>
            <a:endParaRPr lang="ja-JP" altLang="en-US"/>
          </a:p>
        </p:txBody>
      </p:sp>
      <p:sp>
        <p:nvSpPr>
          <p:cNvPr id="7" name="スライド イメージ プレースホルダー 6">
            <a:extLst>
              <a:ext uri="{FF2B5EF4-FFF2-40B4-BE49-F238E27FC236}">
                <a16:creationId xmlns:a16="http://schemas.microsoft.com/office/drawing/2014/main" id="{48589C71-112B-4B5B-8596-652E64AFF999}"/>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31279528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「非常用持出品チェックシート」は持ち帰って、各家庭に配布してもらうようにします。</a:t>
            </a:r>
            <a:endParaRPr lang="en-US" altLang="ja-JP"/>
          </a:p>
          <a:p>
            <a:pPr marL="174793" indent="-174793">
              <a:buFont typeface="Arial" panose="020B0604020202020204" pitchFamily="34" charset="0"/>
              <a:buChar char="•"/>
            </a:pPr>
            <a:r>
              <a:rPr lang="ja-JP" altLang="en-US"/>
              <a:t>飲食物などの他に、常用している薬など、ご家族にとって必要なものを用意しましょう。</a:t>
            </a:r>
          </a:p>
          <a:p>
            <a:pPr marL="174793" indent="-174793">
              <a:buFont typeface="Arial" panose="020B0604020202020204" pitchFamily="34" charset="0"/>
              <a:buChar char="•"/>
            </a:pPr>
            <a:r>
              <a:rPr lang="ja-JP" altLang="en-US"/>
              <a:t>避難するときに、両手が空くようにリュックなどに入れましょう。</a:t>
            </a:r>
          </a:p>
          <a:p>
            <a:pPr marL="174793" indent="-174793">
              <a:buFont typeface="Arial" panose="020B0604020202020204" pitchFamily="34" charset="0"/>
              <a:buChar char="•"/>
            </a:pPr>
            <a:r>
              <a:rPr lang="ja-JP" altLang="en-US"/>
              <a:t>避難所まで歩ける重さにしましょう。</a:t>
            </a:r>
          </a:p>
          <a:p>
            <a:pPr marL="174793" indent="-174793">
              <a:buFont typeface="Arial" panose="020B0604020202020204" pitchFamily="34" charset="0"/>
              <a:buChar char="•"/>
            </a:pPr>
            <a:r>
              <a:rPr lang="ja-JP" altLang="en-US"/>
              <a:t>玄関などすぐ持っていける場所に、置いておきましょう。</a:t>
            </a:r>
          </a:p>
          <a:p>
            <a:endParaRPr lang="en-US" altLang="ja-JP"/>
          </a:p>
          <a:p>
            <a:endParaRPr lang="en-US" altLang="ja-JP"/>
          </a:p>
          <a:p>
            <a:pPr lvl="0"/>
            <a:endParaRPr lang="en-US" altLang="ja-JP"/>
          </a:p>
          <a:p>
            <a:pPr lvl="0"/>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27</a:t>
            </a:fld>
            <a:endParaRPr lang="ja-JP" altLang="en-US"/>
          </a:p>
        </p:txBody>
      </p:sp>
      <p:sp>
        <p:nvSpPr>
          <p:cNvPr id="7" name="スライド イメージ プレースホルダー 6">
            <a:extLst>
              <a:ext uri="{FF2B5EF4-FFF2-40B4-BE49-F238E27FC236}">
                <a16:creationId xmlns:a16="http://schemas.microsoft.com/office/drawing/2014/main" id="{6525DDD2-9C54-48E0-9A70-8EA456AAE0D1}"/>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14871225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28</a:t>
            </a:fld>
            <a:endParaRPr lang="ja-JP" altLang="en-US"/>
          </a:p>
        </p:txBody>
      </p:sp>
      <p:sp>
        <p:nvSpPr>
          <p:cNvPr id="5" name="スライド イメージ プレースホルダー 4">
            <a:extLst>
              <a:ext uri="{FF2B5EF4-FFF2-40B4-BE49-F238E27FC236}">
                <a16:creationId xmlns:a16="http://schemas.microsoft.com/office/drawing/2014/main" id="{33189D85-F4B1-4782-ABD7-5601EFE210F9}"/>
              </a:ext>
            </a:extLst>
          </p:cNvPr>
          <p:cNvSpPr>
            <a:spLocks noGrp="1" noRot="1" noChangeAspect="1"/>
          </p:cNvSpPr>
          <p:nvPr>
            <p:ph type="sldImg"/>
          </p:nvPr>
        </p:nvSpPr>
        <p:spPr>
          <a:xfrm>
            <a:off x="606425" y="603250"/>
            <a:ext cx="5584825" cy="4189413"/>
          </a:xfrm>
        </p:spPr>
      </p:sp>
      <p:sp>
        <p:nvSpPr>
          <p:cNvPr id="7" name="ノート プレースホルダー 6">
            <a:extLst>
              <a:ext uri="{FF2B5EF4-FFF2-40B4-BE49-F238E27FC236}">
                <a16:creationId xmlns:a16="http://schemas.microsoft.com/office/drawing/2014/main" id="{F53C4FF9-BC57-4DC8-A2C5-FB29F11914DC}"/>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946736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受講者に、「皆さんの自宅では備蓄をおこなっていますか」と問いかけます。</a:t>
            </a:r>
            <a:endParaRPr lang="en-US" altLang="ja-JP"/>
          </a:p>
          <a:p>
            <a:r>
              <a:rPr lang="ja-JP" altLang="en-US"/>
              <a:t>（何人かの受講者を指名して答えていただくのもよいでしょう。）</a:t>
            </a:r>
            <a:endParaRPr lang="en-US" altLang="ja-JP"/>
          </a:p>
          <a:p>
            <a:pPr marL="174793" indent="-174793">
              <a:buFont typeface="Arial" panose="020B0604020202020204" pitchFamily="34" charset="0"/>
              <a:buChar char="•"/>
            </a:pPr>
            <a:r>
              <a:rPr lang="ja-JP" altLang="en-US"/>
              <a:t>回答結果を踏まえ、次のワークショップの理解につなげます。</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29</a:t>
            </a:fld>
            <a:endParaRPr lang="ja-JP" altLang="en-US"/>
          </a:p>
        </p:txBody>
      </p:sp>
      <p:sp>
        <p:nvSpPr>
          <p:cNvPr id="7" name="スライド イメージ プレースホルダー 6">
            <a:extLst>
              <a:ext uri="{FF2B5EF4-FFF2-40B4-BE49-F238E27FC236}">
                <a16:creationId xmlns:a16="http://schemas.microsoft.com/office/drawing/2014/main" id="{A2CA13F8-ACAD-46AD-8DFA-6994CE534AFF}"/>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15877119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pPr lvl="0"/>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この単元の目標を伝えます。</a:t>
            </a:r>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a:t>
            </a:fld>
            <a:endParaRPr lang="ja-JP" altLang="en-US"/>
          </a:p>
        </p:txBody>
      </p:sp>
      <p:sp>
        <p:nvSpPr>
          <p:cNvPr id="7" name="スライド イメージ プレースホルダー 6">
            <a:extLst>
              <a:ext uri="{FF2B5EF4-FFF2-40B4-BE49-F238E27FC236}">
                <a16:creationId xmlns:a16="http://schemas.microsoft.com/office/drawing/2014/main" id="{0D04DBCA-2E45-401B-8EF4-063EBCB6BB16}"/>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7209814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4793" indent="-174793">
              <a:buFont typeface="Arial" panose="020B0604020202020204" pitchFamily="34" charset="0"/>
              <a:buChar char="•"/>
            </a:pPr>
            <a:r>
              <a:rPr lang="ja-JP" altLang="en-US" dirty="0"/>
              <a:t>個人による検討であることを伝え、「わが家の備蓄チェックシート」を使って、</a:t>
            </a:r>
            <a:r>
              <a:rPr lang="ja-JP" altLang="en-US" dirty="0">
                <a:solidFill>
                  <a:srgbClr val="FF0000"/>
                </a:solidFill>
              </a:rPr>
              <a:t>７</a:t>
            </a:r>
            <a:r>
              <a:rPr lang="ja-JP" altLang="en-US" dirty="0"/>
              <a:t>日間生活するのに必要な備蓄量を確認し、今の自宅にある備蓄が必要数足りているか検討するよう促します。</a:t>
            </a:r>
            <a:endParaRPr lang="en-US" altLang="ja-JP" dirty="0"/>
          </a:p>
          <a:p>
            <a:pPr marL="174793" indent="-174793">
              <a:buFont typeface="Arial" panose="020B0604020202020204" pitchFamily="34" charset="0"/>
              <a:buChar char="•"/>
            </a:pPr>
            <a:r>
              <a:rPr lang="ja-JP" altLang="en-US" dirty="0"/>
              <a:t>検討の仕方をスライドに沿って説明します。</a:t>
            </a:r>
            <a:endParaRPr lang="en-US" altLang="ja-JP" dirty="0"/>
          </a:p>
          <a:p>
            <a:endParaRPr lang="en-US" altLang="ja-JP" dirty="0"/>
          </a:p>
          <a:p>
            <a:pPr marL="174793" indent="-174793">
              <a:buFont typeface="Arial" panose="020B0604020202020204" pitchFamily="34" charset="0"/>
              <a:buChar char="•"/>
            </a:pPr>
            <a:r>
              <a:rPr lang="ja-JP" altLang="en-US" dirty="0"/>
              <a:t>各人を見て回り、作業が滞っている場合は、ヒントを与えるなどして作業を促す。</a:t>
            </a:r>
            <a:endParaRPr lang="en-US" altLang="ja-JP" dirty="0"/>
          </a:p>
          <a:p>
            <a:pPr marL="174793" indent="-174793">
              <a:buFont typeface="Arial" panose="020B0604020202020204" pitchFamily="34" charset="0"/>
              <a:buChar char="•"/>
            </a:pPr>
            <a:r>
              <a:rPr lang="ja-JP" altLang="en-US" dirty="0"/>
              <a:t>質問があれば対応する。</a:t>
            </a:r>
            <a:endParaRPr lang="en-US" altLang="ja-JP" dirty="0"/>
          </a:p>
          <a:p>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30</a:t>
            </a:fld>
            <a:endParaRPr lang="ja-JP" altLang="en-US"/>
          </a:p>
        </p:txBody>
      </p:sp>
      <p:sp>
        <p:nvSpPr>
          <p:cNvPr id="7" name="スライド イメージ プレースホルダー 6">
            <a:extLst>
              <a:ext uri="{FF2B5EF4-FFF2-40B4-BE49-F238E27FC236}">
                <a16:creationId xmlns:a16="http://schemas.microsoft.com/office/drawing/2014/main" id="{721A1179-F751-4060-85FB-62E4051CE2D8}"/>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19202202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4793" indent="-174793">
              <a:buFont typeface="Arial" panose="020B0604020202020204" pitchFamily="34" charset="0"/>
              <a:buChar char="•"/>
            </a:pPr>
            <a:r>
              <a:rPr lang="ja-JP" altLang="en-US" dirty="0"/>
              <a:t>ワークの結果をもとに取るべき行動を説明します。</a:t>
            </a:r>
            <a:endParaRPr lang="en-US" altLang="ja-JP" dirty="0"/>
          </a:p>
          <a:p>
            <a:pPr marL="640909" lvl="1" indent="-174793">
              <a:buFont typeface="Wingdings" panose="05000000000000000000" pitchFamily="2" charset="2"/>
              <a:buChar char="ü"/>
            </a:pPr>
            <a:r>
              <a:rPr lang="ja-JP" altLang="en-US"/>
              <a:t>「</a:t>
            </a:r>
            <a:r>
              <a:rPr lang="ja-JP" altLang="en-US" dirty="0"/>
              <a:t>②足りない」場合、７日間を生き延びるために、足りないものを購入しましょう。</a:t>
            </a:r>
            <a:endParaRPr lang="en-US" altLang="ja-JP" dirty="0"/>
          </a:p>
          <a:p>
            <a:pPr marL="640909" lvl="1" indent="-174793">
              <a:buFont typeface="Wingdings" panose="05000000000000000000" pitchFamily="2" charset="2"/>
              <a:buChar char="ü"/>
            </a:pPr>
            <a:r>
              <a:rPr lang="ja-JP" altLang="en-US" dirty="0"/>
              <a:t>「③分からない」場合、まずは確認し「足りない」場合の行動を考えましょう。</a:t>
            </a:r>
            <a:endParaRPr lang="en-US" altLang="ja-JP" dirty="0"/>
          </a:p>
          <a:p>
            <a:endParaRPr lang="en-US" altLang="ja-JP" dirty="0"/>
          </a:p>
          <a:p>
            <a:endParaRPr lang="en-US" altLang="ja-JP" dirty="0"/>
          </a:p>
          <a:p>
            <a:pPr marL="174793" indent="-174793">
              <a:buFont typeface="Arial" panose="020B0604020202020204" pitchFamily="34" charset="0"/>
              <a:buChar char="•"/>
            </a:pPr>
            <a:r>
              <a:rPr lang="ja-JP" altLang="en-US" dirty="0"/>
              <a:t>備蓄品の例について説明します。</a:t>
            </a:r>
            <a:endParaRPr lang="en-US" altLang="ja-JP"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31</a:t>
            </a:fld>
            <a:endParaRPr lang="ja-JP" altLang="en-US"/>
          </a:p>
        </p:txBody>
      </p:sp>
      <p:sp>
        <p:nvSpPr>
          <p:cNvPr id="7" name="スライド イメージ プレースホルダー 6">
            <a:extLst>
              <a:ext uri="{FF2B5EF4-FFF2-40B4-BE49-F238E27FC236}">
                <a16:creationId xmlns:a16="http://schemas.microsoft.com/office/drawing/2014/main" id="{5A403C20-3D44-4A06-91C8-0B64072D238C}"/>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28803240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常に必要数の備蓄を準備することが可能です。ぜひ地域の皆さんにも勧めましょう。</a:t>
            </a:r>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32</a:t>
            </a:fld>
            <a:endParaRPr lang="ja-JP" altLang="en-US"/>
          </a:p>
        </p:txBody>
      </p:sp>
      <p:sp>
        <p:nvSpPr>
          <p:cNvPr id="7" name="スライド イメージ プレースホルダー 6">
            <a:extLst>
              <a:ext uri="{FF2B5EF4-FFF2-40B4-BE49-F238E27FC236}">
                <a16:creationId xmlns:a16="http://schemas.microsoft.com/office/drawing/2014/main" id="{254FAA8B-825E-43D8-9C6D-0BCD7C8CB948}"/>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260209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中央ゆめづくり協議会　防災防犯部会</a:t>
            </a:r>
            <a:endParaRPr lang="en-US" altLang="ja-JP"/>
          </a:p>
          <a:p>
            <a:pPr marL="640909" lvl="1" indent="-174793">
              <a:buFont typeface="Arial" panose="020B0604020202020204" pitchFamily="34" charset="0"/>
              <a:buChar char="•"/>
            </a:pPr>
            <a:r>
              <a:rPr lang="ja-JP" altLang="en-US"/>
              <a:t>協議会の地域は子育て世帯が多く、平均年齢もずば抜けて低いため、新しい住宅が多い。そのため、在宅避難中の食を考えるオリジナルの「サバイバルクッキングゲーム」の開発やトイレの工夫、ペットの防災対策、乳幼児のいる世帯向けの研修などを行っています。</a:t>
            </a:r>
            <a:endParaRPr lang="en-US" altLang="ja-JP"/>
          </a:p>
          <a:p>
            <a:pPr lvl="1"/>
            <a:endParaRPr lang="en-US" altLang="ja-JP"/>
          </a:p>
          <a:p>
            <a:pPr marL="174793" indent="-174793">
              <a:buFont typeface="Arial" panose="020B0604020202020204" pitchFamily="34" charset="0"/>
              <a:buChar char="•"/>
            </a:pPr>
            <a:r>
              <a:rPr lang="ja-JP" altLang="en-US"/>
              <a:t>南町田自主防災組織</a:t>
            </a:r>
            <a:endParaRPr lang="en-US" altLang="ja-JP"/>
          </a:p>
          <a:p>
            <a:pPr marL="640909" lvl="1" indent="-174793">
              <a:buFont typeface="Arial" panose="020B0604020202020204" pitchFamily="34" charset="0"/>
              <a:buChar char="•"/>
            </a:pPr>
            <a:r>
              <a:rPr lang="ja-JP" altLang="en-US"/>
              <a:t>住民からは「なぜ自分たちが金を出し合って備蓄しなければいけないのか」という意見が多かったが、市や避難所の調査を行い、行政には１日分の備蓄しかないことがわかり、自分達で自己防衛しようということになりました。</a:t>
            </a:r>
            <a:endParaRPr lang="en-US" altLang="ja-JP"/>
          </a:p>
          <a:p>
            <a:pPr marL="640909" lvl="1" indent="-174793">
              <a:buFont typeface="Arial" panose="020B0604020202020204" pitchFamily="34" charset="0"/>
              <a:buChar char="•"/>
            </a:pPr>
            <a:r>
              <a:rPr lang="ja-JP" altLang="en-US"/>
              <a:t>現状調査による分析を行い、丁寧な購入計画の説明を行い、それを継続しています。</a:t>
            </a:r>
            <a:endParaRPr lang="en-US" altLang="ja-JP"/>
          </a:p>
          <a:p>
            <a:pPr lvl="1"/>
            <a:endParaRPr lang="en-US" altLang="ja-JP"/>
          </a:p>
        </p:txBody>
      </p:sp>
      <p:sp>
        <p:nvSpPr>
          <p:cNvPr id="4" name="スライド番号プレースホルダー 3"/>
          <p:cNvSpPr>
            <a:spLocks noGrp="1"/>
          </p:cNvSpPr>
          <p:nvPr>
            <p:ph type="sldNum" sz="quarter" idx="5"/>
          </p:nvPr>
        </p:nvSpPr>
        <p:spPr/>
        <p:txBody>
          <a:bodyPr/>
          <a:lstStyle/>
          <a:p>
            <a:pPr lvl="0"/>
            <a:fld id="{9D42ABD0-7D1A-4E09-B627-17A06166555A}" type="slidenum">
              <a:rPr lang="ja-JP" altLang="en-US" noProof="0" smtClean="0"/>
              <a:pPr lvl="0"/>
              <a:t>33</a:t>
            </a:fld>
            <a:endParaRPr lang="ja-JP" altLang="en-US" noProof="0"/>
          </a:p>
        </p:txBody>
      </p:sp>
      <p:sp>
        <p:nvSpPr>
          <p:cNvPr id="7" name="スライド イメージ プレースホルダー 6">
            <a:extLst>
              <a:ext uri="{FF2B5EF4-FFF2-40B4-BE49-F238E27FC236}">
                <a16:creationId xmlns:a16="http://schemas.microsoft.com/office/drawing/2014/main" id="{8311FC1D-9A8E-4830-86B1-B8E469EA9007}"/>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42862559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中項目「２．事前の備え」で学んだことをまとめます。</a:t>
            </a:r>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34</a:t>
            </a:fld>
            <a:endParaRPr lang="ja-JP" altLang="en-US"/>
          </a:p>
        </p:txBody>
      </p:sp>
      <p:sp>
        <p:nvSpPr>
          <p:cNvPr id="7" name="スライド イメージ プレースホルダー 6">
            <a:extLst>
              <a:ext uri="{FF2B5EF4-FFF2-40B4-BE49-F238E27FC236}">
                <a16:creationId xmlns:a16="http://schemas.microsoft.com/office/drawing/2014/main" id="{B8EDFBCA-C71D-402C-AEC3-28B334523D47}"/>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26199001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35</a:t>
            </a:fld>
            <a:endParaRPr lang="ja-JP" altLang="en-US"/>
          </a:p>
        </p:txBody>
      </p:sp>
      <p:sp>
        <p:nvSpPr>
          <p:cNvPr id="6" name="スライド イメージ プレースホルダー 5"/>
          <p:cNvSpPr>
            <a:spLocks noGrp="1" noRot="1" noChangeAspect="1"/>
          </p:cNvSpPr>
          <p:nvPr>
            <p:ph type="sldImg"/>
          </p:nvPr>
        </p:nvSpPr>
        <p:spPr>
          <a:xfrm>
            <a:off x="608013" y="590550"/>
            <a:ext cx="5581650" cy="4186238"/>
          </a:xfrm>
        </p:spPr>
      </p:sp>
      <p:sp>
        <p:nvSpPr>
          <p:cNvPr id="7" name="ノート プレースホルダー 6"/>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5921549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地域の安否確認や情報収集・伝達、要配慮者への支援には、地域ぐるみでの取り組みが不可欠です。そのためにも、地域の住民の防災意識が向上する取り組みを行いましょう。</a:t>
            </a:r>
            <a:endParaRPr lang="en-US" altLang="ja-JP"/>
          </a:p>
          <a:p>
            <a:endParaRPr lang="en-US" altLang="ja-JP"/>
          </a:p>
          <a:p>
            <a:pPr lvl="1"/>
            <a:r>
              <a:rPr lang="ja-JP" altLang="en-US"/>
              <a:t>仕組みを整える　　</a:t>
            </a:r>
            <a:endParaRPr lang="en-US" altLang="ja-JP"/>
          </a:p>
          <a:p>
            <a:pPr marL="640909" lvl="1" indent="-174793">
              <a:buFont typeface="Arial" panose="020B0604020202020204" pitchFamily="34" charset="0"/>
              <a:buChar char="•"/>
            </a:pPr>
            <a:r>
              <a:rPr lang="ja-JP" altLang="en-US"/>
              <a:t>地域の状態も日々変化していく（転入出など）ことを前提に、「体制」「手順・方法」「道具」を整えることが必要です。</a:t>
            </a:r>
            <a:endParaRPr lang="en-US" altLang="ja-JP"/>
          </a:p>
          <a:p>
            <a:pPr marL="640909" lvl="1" indent="-174793">
              <a:buFont typeface="Arial" panose="020B0604020202020204" pitchFamily="34" charset="0"/>
              <a:buChar char="•"/>
            </a:pPr>
            <a:r>
              <a:rPr lang="ja-JP" altLang="en-US"/>
              <a:t>実践を繰り返す</a:t>
            </a:r>
            <a:endParaRPr lang="en-US" altLang="ja-JP"/>
          </a:p>
          <a:p>
            <a:pPr marL="640909" lvl="1" indent="-174793">
              <a:buFont typeface="Arial" panose="020B0604020202020204" pitchFamily="34" charset="0"/>
              <a:buChar char="•"/>
            </a:pPr>
            <a:r>
              <a:rPr lang="ja-JP" altLang="en-US"/>
              <a:t>「普段やっていることしかできない」ことを念頭に、訓練を繰り返し、防災力の向上を図ることが必要です。</a:t>
            </a:r>
            <a:endParaRPr lang="en-US" altLang="ja-JP"/>
          </a:p>
          <a:p>
            <a:pPr lvl="1"/>
            <a:endParaRPr lang="en-US" altLang="ja-JP"/>
          </a:p>
          <a:p>
            <a:pPr lvl="1"/>
            <a:r>
              <a:rPr lang="ja-JP" altLang="en-US"/>
              <a:t>継続的な取り組みにより、地域に防災意識を根付かせ、活動を改善していきましょう。</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36</a:t>
            </a:fld>
            <a:endParaRPr lang="ja-JP" altLang="en-US"/>
          </a:p>
        </p:txBody>
      </p:sp>
      <p:sp>
        <p:nvSpPr>
          <p:cNvPr id="6" name="スライド イメージ プレースホルダー 5">
            <a:extLst>
              <a:ext uri="{FF2B5EF4-FFF2-40B4-BE49-F238E27FC236}">
                <a16:creationId xmlns:a16="http://schemas.microsoft.com/office/drawing/2014/main" id="{6EFF6EEF-3437-4C00-B5AA-5E8FA75D7B72}"/>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41479694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訓練の実施</a:t>
            </a:r>
            <a:endParaRPr lang="en-US" altLang="ja-JP"/>
          </a:p>
          <a:p>
            <a:pPr lvl="1"/>
            <a:r>
              <a:rPr lang="ja-JP" altLang="en-US"/>
              <a:t>「個別訓練」：救命訓練や避難訓練、安否確認訓練など</a:t>
            </a:r>
            <a:endParaRPr lang="en-US" altLang="ja-JP"/>
          </a:p>
          <a:p>
            <a:pPr lvl="1"/>
            <a:r>
              <a:rPr lang="ja-JP" altLang="en-US"/>
              <a:t>「総合訓練」：避難訓練と避難所運営訓練をあわせた総合防災訓練など</a:t>
            </a:r>
          </a:p>
          <a:p>
            <a:pPr lvl="1"/>
            <a:r>
              <a:rPr lang="ja-JP" altLang="en-US"/>
              <a:t>「体験イベント型訓練」：地震体験車の体験、煙の体験など</a:t>
            </a:r>
          </a:p>
          <a:p>
            <a:pPr lvl="1"/>
            <a:r>
              <a:rPr lang="ja-JP" altLang="en-US"/>
              <a:t>「イメージトレーニング」：避難所運営ゲームＨＵＧなど</a:t>
            </a:r>
          </a:p>
          <a:p>
            <a:pPr lvl="1"/>
            <a:r>
              <a:rPr lang="ja-JP" altLang="en-US"/>
              <a:t>「他団体と連携した訓練」：消防団との合同防災訓練など</a:t>
            </a:r>
            <a:endParaRPr lang="en-US" altLang="ja-JP"/>
          </a:p>
          <a:p>
            <a:pPr marL="174793" indent="-174793">
              <a:buFont typeface="Arial" panose="020B0604020202020204" pitchFamily="34" charset="0"/>
              <a:buChar char="•"/>
            </a:pPr>
            <a:r>
              <a:rPr lang="ja-JP" altLang="en-US"/>
              <a:t>その他、お祭りなどに防災に関するパネル展示、防災食の試食など　</a:t>
            </a:r>
            <a:endParaRPr lang="en-US" altLang="ja-JP"/>
          </a:p>
          <a:p>
            <a:pPr lvl="1"/>
            <a:r>
              <a:rPr lang="ja-JP" altLang="en-US"/>
              <a:t>普及・啓発（教育機会の確保）　</a:t>
            </a:r>
            <a:endParaRPr lang="en-US" altLang="ja-JP"/>
          </a:p>
          <a:p>
            <a:pPr lvl="1"/>
            <a:r>
              <a:rPr lang="ja-JP" altLang="en-US"/>
              <a:t>避難訓練や防災訓練は安全・安心に関わる大切なことです。お祭りや町内会の会合、地域のイベントなどで防災の知識や取組みに触れるなど、参加しやすい環境を作りましょう。</a:t>
            </a:r>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37</a:t>
            </a:fld>
            <a:endParaRPr lang="ja-JP" altLang="en-US"/>
          </a:p>
        </p:txBody>
      </p:sp>
      <p:sp>
        <p:nvSpPr>
          <p:cNvPr id="6" name="スライド イメージ プレースホルダー 5">
            <a:extLst>
              <a:ext uri="{FF2B5EF4-FFF2-40B4-BE49-F238E27FC236}">
                <a16:creationId xmlns:a16="http://schemas.microsoft.com/office/drawing/2014/main" id="{296D0E75-6632-44C7-BB9E-1842912B6088}"/>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14361191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石神自主防災会</a:t>
            </a:r>
            <a:endParaRPr lang="en-US" altLang="ja-JP"/>
          </a:p>
          <a:p>
            <a:pPr marL="640909" lvl="1" indent="-174793">
              <a:buFont typeface="Arial" panose="020B0604020202020204" pitchFamily="34" charset="0"/>
              <a:buChar char="•"/>
            </a:pPr>
            <a:r>
              <a:rPr lang="ja-JP" altLang="en-US"/>
              <a:t>石神小学校体育館を利用した「お泊り訓練」を実施しました</a:t>
            </a:r>
            <a:endParaRPr lang="en-US" altLang="ja-JP"/>
          </a:p>
          <a:p>
            <a:pPr marL="640909" lvl="1" indent="-174793">
              <a:buFont typeface="Arial" panose="020B0604020202020204" pitchFamily="34" charset="0"/>
              <a:buChar char="•"/>
            </a:pPr>
            <a:r>
              <a:rPr lang="ja-JP" altLang="en-US"/>
              <a:t>お泊り訓練のないようについては、誰でも参加しやすいソフトな訓練項目、楽しいゲームや子供との災害料理を作る等。</a:t>
            </a:r>
            <a:r>
              <a:rPr lang="en-US" altLang="ja-JP"/>
              <a:t>PTA</a:t>
            </a:r>
            <a:r>
              <a:rPr lang="ja-JP" altLang="en-US"/>
              <a:t>、親父の会も参加。</a:t>
            </a:r>
            <a:endParaRPr lang="en-US" altLang="ja-JP"/>
          </a:p>
          <a:p>
            <a:pPr marL="640909" lvl="1" indent="-174793">
              <a:buFont typeface="Arial" panose="020B0604020202020204" pitchFamily="34" charset="0"/>
              <a:buChar char="•"/>
            </a:pPr>
            <a:r>
              <a:rPr lang="ja-JP" altLang="en-US"/>
              <a:t>スタンプラリー・町会炊き出し班と子ども達の共同炊事・簡易ランタンや新聞紙スリッパの作成・段ボールブロック設置などを行いました。</a:t>
            </a:r>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38</a:t>
            </a:fld>
            <a:endParaRPr lang="ja-JP" altLang="en-US"/>
          </a:p>
        </p:txBody>
      </p:sp>
      <p:sp>
        <p:nvSpPr>
          <p:cNvPr id="6" name="スライド イメージ プレースホルダー 5">
            <a:extLst>
              <a:ext uri="{FF2B5EF4-FFF2-40B4-BE49-F238E27FC236}">
                <a16:creationId xmlns:a16="http://schemas.microsoft.com/office/drawing/2014/main" id="{AF7592A6-7638-49FA-928A-ADE73C3F35FE}"/>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33390967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zh-CN" altLang="en-US"/>
              <a:t>西山町会防災会</a:t>
            </a:r>
            <a:endParaRPr lang="en-US" altLang="zh-CN"/>
          </a:p>
          <a:p>
            <a:pPr marL="640909" lvl="1" indent="-174793">
              <a:buFont typeface="Arial" panose="020B0604020202020204" pitchFamily="34" charset="0"/>
              <a:buChar char="•"/>
            </a:pPr>
            <a:r>
              <a:rPr lang="ja-JP" altLang="en-US"/>
              <a:t>避難行動要支援者対策のための訓練において、ダミー人形を実際の人に見立てたり、具体的な被害状況（火災発生・家屋損壊など）を仮定し、参加者に被害状況を本部に報告させたりするなど、限りなく被災時に近い訓練を重ねています。</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39</a:t>
            </a:fld>
            <a:endParaRPr lang="ja-JP" altLang="en-US"/>
          </a:p>
        </p:txBody>
      </p:sp>
      <p:sp>
        <p:nvSpPr>
          <p:cNvPr id="7" name="スライド イメージ プレースホルダー 6">
            <a:extLst>
              <a:ext uri="{FF2B5EF4-FFF2-40B4-BE49-F238E27FC236}">
                <a16:creationId xmlns:a16="http://schemas.microsoft.com/office/drawing/2014/main" id="{DA48B4C2-1532-4F00-BC1C-953291FF2F3D}"/>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22034356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4</a:t>
            </a:fld>
            <a:endParaRPr lang="ja-JP" altLang="en-US"/>
          </a:p>
        </p:txBody>
      </p:sp>
      <p:sp>
        <p:nvSpPr>
          <p:cNvPr id="6" name="スライド イメージ プレースホルダー 5"/>
          <p:cNvSpPr>
            <a:spLocks noGrp="1" noRot="1" noChangeAspect="1"/>
          </p:cNvSpPr>
          <p:nvPr>
            <p:ph type="sldImg"/>
          </p:nvPr>
        </p:nvSpPr>
        <p:spPr>
          <a:xfrm>
            <a:off x="606425" y="603250"/>
            <a:ext cx="5584825" cy="4189413"/>
          </a:xfrm>
        </p:spPr>
      </p:sp>
      <p:sp>
        <p:nvSpPr>
          <p:cNvPr id="7" name="ノート プレースホルダー 6"/>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4657073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4793" indent="-174793">
              <a:buFont typeface="Arial" panose="020B0604020202020204" pitchFamily="34" charset="0"/>
              <a:buChar char="•"/>
            </a:pPr>
            <a:r>
              <a:rPr lang="ja-JP" altLang="en-US" dirty="0"/>
              <a:t>二及防災会</a:t>
            </a:r>
            <a:endParaRPr lang="en-US" altLang="ja-JP" dirty="0"/>
          </a:p>
          <a:p>
            <a:pPr marL="631993" lvl="1" indent="-174793">
              <a:buFont typeface="Arial" panose="020B0604020202020204" pitchFamily="34" charset="0"/>
              <a:buChar char="•"/>
            </a:pPr>
            <a:r>
              <a:rPr lang="ja-JP" altLang="en-US" dirty="0"/>
              <a:t>二及地区は愛媛県西予市のの海岸部に位置する地域で、南海トラフ地震時には最高</a:t>
            </a:r>
            <a:r>
              <a:rPr lang="en-US" altLang="ja-JP" dirty="0"/>
              <a:t>9.3</a:t>
            </a:r>
            <a:r>
              <a:rPr lang="ja-JP" altLang="en-US" dirty="0"/>
              <a:t>ｍの津波が予想され、甚大な被害が想定されています。</a:t>
            </a:r>
            <a:endParaRPr lang="en-US" altLang="ja-JP"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40</a:t>
            </a:fld>
            <a:endParaRPr lang="ja-JP" altLang="en-US"/>
          </a:p>
        </p:txBody>
      </p:sp>
      <p:sp>
        <p:nvSpPr>
          <p:cNvPr id="7" name="スライド イメージ プレースホルダー 6">
            <a:extLst>
              <a:ext uri="{FF2B5EF4-FFF2-40B4-BE49-F238E27FC236}">
                <a16:creationId xmlns:a16="http://schemas.microsoft.com/office/drawing/2014/main" id="{DA48B4C2-1532-4F00-BC1C-953291FF2F3D}"/>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5504996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中項目「３．住民の防災意識の向上」で学んだことをまとめます。</a:t>
            </a:r>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41</a:t>
            </a:fld>
            <a:endParaRPr lang="ja-JP" altLang="en-US"/>
          </a:p>
        </p:txBody>
      </p:sp>
      <p:sp>
        <p:nvSpPr>
          <p:cNvPr id="10" name="スライド イメージ プレースホルダー 9">
            <a:extLst>
              <a:ext uri="{FF2B5EF4-FFF2-40B4-BE49-F238E27FC236}">
                <a16:creationId xmlns:a16="http://schemas.microsoft.com/office/drawing/2014/main" id="{14B4672D-7D60-47B7-8ADC-5C57E8438008}"/>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5656344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42</a:t>
            </a:fld>
            <a:endParaRPr lang="ja-JP" altLang="en-US"/>
          </a:p>
        </p:txBody>
      </p:sp>
      <p:sp>
        <p:nvSpPr>
          <p:cNvPr id="6" name="スライド イメージ プレースホルダー 5"/>
          <p:cNvSpPr>
            <a:spLocks noGrp="1" noRot="1" noChangeAspect="1"/>
          </p:cNvSpPr>
          <p:nvPr>
            <p:ph type="sldImg"/>
          </p:nvPr>
        </p:nvSpPr>
        <p:spPr>
          <a:xfrm>
            <a:off x="608013" y="590550"/>
            <a:ext cx="5581650" cy="4186238"/>
          </a:xfrm>
        </p:spPr>
      </p:sp>
      <p:sp>
        <p:nvSpPr>
          <p:cNvPr id="7" name="ノート プレースホルダー 6"/>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406772436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4793" indent="-174793">
              <a:buFont typeface="Arial" panose="020B0604020202020204" pitchFamily="34" charset="0"/>
              <a:buChar char="•"/>
            </a:pPr>
            <a:r>
              <a:rPr lang="ja-JP" altLang="en-US" dirty="0"/>
              <a:t>マイ・タイムラインとは、洪水のような進行型災害が発生した際に、</a:t>
            </a:r>
          </a:p>
          <a:p>
            <a:r>
              <a:rPr lang="ja-JP" altLang="en-US" dirty="0"/>
              <a:t>　「いつ」、「何をするのか」を整理した個人の防災計画です。</a:t>
            </a:r>
          </a:p>
          <a:p>
            <a:r>
              <a:rPr lang="ja-JP" altLang="en-US" dirty="0"/>
              <a:t>　河川の水位が上昇した場合などに、住民一人ひとりがとる防災行動を</a:t>
            </a:r>
          </a:p>
          <a:p>
            <a:r>
              <a:rPr lang="ja-JP" altLang="en-US" dirty="0"/>
              <a:t>　時系列に整理し、あらかじめ取りまとめておくことで、</a:t>
            </a:r>
          </a:p>
          <a:p>
            <a:r>
              <a:rPr lang="ja-JP" altLang="en-US" dirty="0"/>
              <a:t>　急な判断が迫られる災害時に、自分自身の行動のチェックリスト、</a:t>
            </a:r>
          </a:p>
          <a:p>
            <a:r>
              <a:rPr lang="ja-JP" altLang="en-US" dirty="0"/>
              <a:t>　また判断のサポートツールとして役立てることができます。</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43</a:t>
            </a:fld>
            <a:endParaRPr lang="ja-JP" altLang="en-US"/>
          </a:p>
        </p:txBody>
      </p:sp>
      <p:sp>
        <p:nvSpPr>
          <p:cNvPr id="7" name="スライド イメージ プレースホルダー 6">
            <a:extLst>
              <a:ext uri="{FF2B5EF4-FFF2-40B4-BE49-F238E27FC236}">
                <a16:creationId xmlns:a16="http://schemas.microsoft.com/office/drawing/2014/main" id="{DA48B4C2-1532-4F00-BC1C-953291FF2F3D}"/>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63787649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4793" indent="-174793">
              <a:buFont typeface="Arial" panose="020B0604020202020204" pitchFamily="34" charset="0"/>
              <a:buChar char="•"/>
            </a:pPr>
            <a:r>
              <a:rPr lang="ja-JP" altLang="en-US" dirty="0"/>
              <a:t>平成</a:t>
            </a:r>
            <a:r>
              <a:rPr lang="en-US" altLang="ja-JP" dirty="0"/>
              <a:t>27</a:t>
            </a:r>
            <a:r>
              <a:rPr lang="ja-JP" altLang="en-US" dirty="0"/>
              <a:t>年９月関東・東北豪雨において約</a:t>
            </a:r>
            <a:r>
              <a:rPr lang="en-US" altLang="ja-JP" dirty="0"/>
              <a:t>4</a:t>
            </a:r>
            <a:r>
              <a:rPr lang="ja-JP" altLang="en-US" dirty="0"/>
              <a:t>，</a:t>
            </a:r>
            <a:r>
              <a:rPr lang="en-US" altLang="ja-JP" dirty="0"/>
              <a:t>300</a:t>
            </a:r>
            <a:r>
              <a:rPr lang="ja-JP" altLang="en-US" dirty="0"/>
              <a:t>名が救助されるなど、</a:t>
            </a:r>
          </a:p>
          <a:p>
            <a:r>
              <a:rPr lang="ja-JP" altLang="en-US" dirty="0"/>
              <a:t>　避難の遅れや避難者の孤立が発生しました。</a:t>
            </a:r>
            <a:endParaRPr lang="en-US" altLang="ja-JP" dirty="0"/>
          </a:p>
          <a:p>
            <a:pPr marL="174793" indent="-174793">
              <a:buFont typeface="Arial" panose="020B0604020202020204" pitchFamily="34" charset="0"/>
              <a:buChar char="•"/>
            </a:pPr>
            <a:r>
              <a:rPr lang="ja-JP" altLang="en-US" dirty="0"/>
              <a:t>その事象を踏まえ、平成</a:t>
            </a:r>
            <a:r>
              <a:rPr lang="en-US" altLang="ja-JP" dirty="0"/>
              <a:t>27</a:t>
            </a:r>
            <a:r>
              <a:rPr lang="ja-JP" altLang="en-US" dirty="0"/>
              <a:t>年</a:t>
            </a:r>
            <a:r>
              <a:rPr lang="en-US" altLang="ja-JP" dirty="0"/>
              <a:t>12</a:t>
            </a:r>
            <a:r>
              <a:rPr lang="ja-JP" altLang="en-US" dirty="0"/>
              <a:t>月の国土交通省における「社会資本整備審議会答申」において、行政や住民等が、水害リスクに関する十分な知識と心構えを共有し、避難等の危機管理に関する具体的な事前の計画等が備えられている社会を目指すことが示されました。</a:t>
            </a:r>
            <a:endParaRPr lang="en-US" altLang="ja-JP" dirty="0"/>
          </a:p>
          <a:p>
            <a:pPr marL="174793" indent="-174793">
              <a:buFont typeface="Arial" panose="020B0604020202020204" pitchFamily="34" charset="0"/>
              <a:buChar char="•"/>
            </a:pPr>
            <a:r>
              <a:rPr lang="ja-JP" altLang="en-US" dirty="0"/>
              <a:t>自らの水害リスクを認識し、自身の判断により避難行動を取れるようになることを目指すツールとして開発されたのが、マイ・タイムラインです。</a:t>
            </a:r>
          </a:p>
          <a:p>
            <a:pPr marL="174793" indent="-174793">
              <a:buFont typeface="Arial" panose="020B0604020202020204" pitchFamily="34" charset="0"/>
              <a:buChar char="•"/>
            </a:pPr>
            <a:endParaRPr lang="ja-JP" altLang="en-US" dirty="0"/>
          </a:p>
          <a:p>
            <a:pPr marL="174793" indent="-174793">
              <a:buFont typeface="Arial" panose="020B0604020202020204" pitchFamily="34" charset="0"/>
              <a:buChar char="•"/>
            </a:pPr>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44</a:t>
            </a:fld>
            <a:endParaRPr lang="ja-JP" altLang="en-US"/>
          </a:p>
        </p:txBody>
      </p:sp>
      <p:sp>
        <p:nvSpPr>
          <p:cNvPr id="7" name="スライド イメージ プレースホルダー 6">
            <a:extLst>
              <a:ext uri="{FF2B5EF4-FFF2-40B4-BE49-F238E27FC236}">
                <a16:creationId xmlns:a16="http://schemas.microsoft.com/office/drawing/2014/main" id="{DA48B4C2-1532-4F00-BC1C-953291FF2F3D}"/>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86701002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4793" indent="-174793">
              <a:buFont typeface="Arial" panose="020B0604020202020204" pitchFamily="34" charset="0"/>
              <a:buChar char="•"/>
            </a:pPr>
            <a:r>
              <a:rPr lang="ja-JP" altLang="en-US" dirty="0"/>
              <a:t>マイ・タイムラインの検討には、３つのステージがあります。</a:t>
            </a:r>
            <a:endParaRPr lang="en-US" altLang="ja-JP" dirty="0"/>
          </a:p>
          <a:p>
            <a:pPr marL="174793" indent="-174793">
              <a:buFont typeface="Arial" panose="020B0604020202020204" pitchFamily="34" charset="0"/>
              <a:buChar char="•"/>
            </a:pPr>
            <a:r>
              <a:rPr lang="en-US" altLang="ja-JP" dirty="0"/>
              <a:t>STEP</a:t>
            </a:r>
            <a:r>
              <a:rPr lang="ja-JP" altLang="en-US" dirty="0"/>
              <a:t>１「知る」、</a:t>
            </a:r>
            <a:r>
              <a:rPr lang="en-US" altLang="ja-JP" dirty="0"/>
              <a:t>STEP</a:t>
            </a:r>
            <a:r>
              <a:rPr lang="ja-JP" altLang="en-US" dirty="0"/>
              <a:t>２「気づく」、</a:t>
            </a:r>
            <a:r>
              <a:rPr lang="en-US" altLang="ja-JP" dirty="0"/>
              <a:t>STEP</a:t>
            </a:r>
            <a:r>
              <a:rPr lang="ja-JP" altLang="en-US" dirty="0"/>
              <a:t>３「考える」です。</a:t>
            </a:r>
            <a:endParaRPr lang="en-US" altLang="ja-JP" dirty="0"/>
          </a:p>
          <a:p>
            <a:pPr marL="174793" indent="-174793">
              <a:buFont typeface="Arial" panose="020B0604020202020204" pitchFamily="34" charset="0"/>
              <a:buChar char="•"/>
            </a:pPr>
            <a:r>
              <a:rPr lang="en-US" altLang="ja-JP" dirty="0"/>
              <a:t>STEP</a:t>
            </a:r>
            <a:r>
              <a:rPr lang="ja-JP" altLang="en-US" dirty="0"/>
              <a:t>１「知る」では、洪水ハザードマップや土砂災害ハザードマップを確認して、地域の水害リスクをチェックし、災害リスクを把握します。</a:t>
            </a:r>
            <a:endParaRPr lang="en-US" altLang="ja-JP" dirty="0"/>
          </a:p>
          <a:p>
            <a:pPr marL="174793" indent="-174793">
              <a:buFont typeface="Arial" panose="020B0604020202020204" pitchFamily="34" charset="0"/>
              <a:buChar char="•"/>
            </a:pPr>
            <a:r>
              <a:rPr lang="en-US" altLang="ja-JP" dirty="0"/>
              <a:t>STEP</a:t>
            </a:r>
            <a:r>
              <a:rPr lang="ja-JP" altLang="en-US" dirty="0"/>
              <a:t>２「気づく」では、洪水時に得られる情報と、防災行動を時間軸で考える重要性を学ぶことが重要です。</a:t>
            </a:r>
            <a:endParaRPr lang="en-US" altLang="ja-JP" dirty="0"/>
          </a:p>
          <a:p>
            <a:pPr marL="174793" indent="-174793">
              <a:buFont typeface="Arial" panose="020B0604020202020204" pitchFamily="34" charset="0"/>
              <a:buChar char="•"/>
            </a:pPr>
            <a:r>
              <a:rPr lang="en-US" altLang="ja-JP" dirty="0"/>
              <a:t>STEP</a:t>
            </a:r>
            <a:r>
              <a:rPr lang="ja-JP" altLang="en-US" dirty="0"/>
              <a:t>３「考える」では、洪水時の具体的な行動を考えて、シミュレーションします。</a:t>
            </a:r>
          </a:p>
          <a:p>
            <a:pPr marL="174793" indent="-174793">
              <a:buFont typeface="Arial" panose="020B0604020202020204" pitchFamily="34" charset="0"/>
              <a:buChar char="•"/>
            </a:pPr>
            <a:endParaRPr lang="ja-JP" altLang="en-US" dirty="0"/>
          </a:p>
          <a:p>
            <a:pPr marL="174793" indent="-174793">
              <a:buFont typeface="Arial" panose="020B0604020202020204" pitchFamily="34" charset="0"/>
              <a:buChar char="•"/>
            </a:pPr>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45</a:t>
            </a:fld>
            <a:endParaRPr lang="ja-JP" altLang="en-US"/>
          </a:p>
        </p:txBody>
      </p:sp>
      <p:sp>
        <p:nvSpPr>
          <p:cNvPr id="7" name="スライド イメージ プレースホルダー 6">
            <a:extLst>
              <a:ext uri="{FF2B5EF4-FFF2-40B4-BE49-F238E27FC236}">
                <a16:creationId xmlns:a16="http://schemas.microsoft.com/office/drawing/2014/main" id="{DA48B4C2-1532-4F00-BC1C-953291FF2F3D}"/>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285759395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4793" indent="-174793">
              <a:buFont typeface="Arial" panose="020B0604020202020204" pitchFamily="34" charset="0"/>
              <a:buChar char="•"/>
            </a:pPr>
            <a:r>
              <a:rPr lang="ja-JP" altLang="en-US" dirty="0"/>
              <a:t>約７割の住民が地域の洪水危険性を楽観視している、ハザードマップの内容を理解している住民は全体のわずか２割程度である、というデータがあります。</a:t>
            </a:r>
            <a:endParaRPr lang="en-US" altLang="ja-JP" dirty="0"/>
          </a:p>
          <a:p>
            <a:pPr marL="174793" indent="-174793">
              <a:buFont typeface="Arial" panose="020B0604020202020204" pitchFamily="34" charset="0"/>
              <a:buChar char="•"/>
            </a:pPr>
            <a:r>
              <a:rPr lang="ja-JP" altLang="en-US" dirty="0"/>
              <a:t>洪水等の行動を考える上で、洪水ハザードマップを確認して、地域の水害リスクを確認し、災害リスクを把握することが重要です。</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46</a:t>
            </a:fld>
            <a:endParaRPr lang="ja-JP" altLang="en-US"/>
          </a:p>
        </p:txBody>
      </p:sp>
      <p:sp>
        <p:nvSpPr>
          <p:cNvPr id="7" name="スライド イメージ プレースホルダー 6">
            <a:extLst>
              <a:ext uri="{FF2B5EF4-FFF2-40B4-BE49-F238E27FC236}">
                <a16:creationId xmlns:a16="http://schemas.microsoft.com/office/drawing/2014/main" id="{DA48B4C2-1532-4F00-BC1C-953291FF2F3D}"/>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169710444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4793" indent="-174793">
              <a:buFont typeface="Arial" panose="020B0604020202020204" pitchFamily="34" charset="0"/>
              <a:buChar char="•"/>
            </a:pPr>
            <a:r>
              <a:rPr lang="ja-JP" altLang="en-US" dirty="0"/>
              <a:t>水害は時々刻々と進行する進行型災害であることの気づきを促し、時間軸で防災行動を考える重要性を伝えます。</a:t>
            </a:r>
          </a:p>
          <a:p>
            <a:pPr marL="174793" indent="-174793">
              <a:buFont typeface="Arial" panose="020B0604020202020204" pitchFamily="34" charset="0"/>
              <a:buChar char="•"/>
            </a:pPr>
            <a:r>
              <a:rPr lang="ja-JP" altLang="en-US" dirty="0"/>
              <a:t>災害時に発令される警報などの種類を知り、その読み解き方を理解することが重要です。</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47</a:t>
            </a:fld>
            <a:endParaRPr lang="ja-JP" altLang="en-US"/>
          </a:p>
        </p:txBody>
      </p:sp>
      <p:sp>
        <p:nvSpPr>
          <p:cNvPr id="7" name="スライド イメージ プレースホルダー 6">
            <a:extLst>
              <a:ext uri="{FF2B5EF4-FFF2-40B4-BE49-F238E27FC236}">
                <a16:creationId xmlns:a16="http://schemas.microsoft.com/office/drawing/2014/main" id="{DA48B4C2-1532-4F00-BC1C-953291FF2F3D}"/>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34514977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4793" indent="-174793">
              <a:buFont typeface="Arial" panose="020B0604020202020204" pitchFamily="34" charset="0"/>
              <a:buChar char="•"/>
            </a:pPr>
            <a:r>
              <a:rPr lang="ja-JP" altLang="en-US" dirty="0"/>
              <a:t>洪水が発生する恐れがある場合の行動について、「いつ」「何を」するのか具体的な行動をシミュレーションするします。</a:t>
            </a:r>
            <a:endParaRPr lang="en-US" altLang="ja-JP" dirty="0"/>
          </a:p>
          <a:p>
            <a:pPr marL="174793" indent="-174793">
              <a:buFont typeface="Arial" panose="020B0604020202020204" pitchFamily="34" charset="0"/>
              <a:buChar char="•"/>
            </a:pPr>
            <a:r>
              <a:rPr lang="ja-JP" altLang="en-US" dirty="0"/>
              <a:t>「台風の予報が出たら」「大雨・洪水警報が出たら」「避難判断水位に達したら」など、発表される情報に応じて、「いつ」行動を開始するのかを考えておきます。</a:t>
            </a:r>
            <a:endParaRPr lang="en-US" altLang="ja-JP" dirty="0"/>
          </a:p>
          <a:p>
            <a:pPr marL="174793" indent="-174793">
              <a:buFont typeface="Arial" panose="020B0604020202020204" pitchFamily="34" charset="0"/>
              <a:buChar char="•"/>
            </a:pPr>
            <a:r>
              <a:rPr lang="ja-JP" altLang="en-US" dirty="0"/>
              <a:t>タイミングに応じて、「どう避難するかをチェックする」「家族の安否確認」「避難開始」などのどんな行動をするのかも考えておきます。</a:t>
            </a:r>
            <a:endParaRPr lang="en-US" altLang="ja-JP" dirty="0"/>
          </a:p>
          <a:p>
            <a:pPr marL="174793" indent="-174793">
              <a:buFont typeface="Arial" panose="020B0604020202020204" pitchFamily="34" charset="0"/>
              <a:buChar char="•"/>
            </a:pPr>
            <a:r>
              <a:rPr lang="ja-JP" altLang="en-US" dirty="0"/>
              <a:t>万が一の非常時にはためらわずに行動をすることが重要です。</a:t>
            </a:r>
            <a:endParaRPr lang="en-US" altLang="zh-CN"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48</a:t>
            </a:fld>
            <a:endParaRPr lang="ja-JP" altLang="en-US"/>
          </a:p>
        </p:txBody>
      </p:sp>
      <p:sp>
        <p:nvSpPr>
          <p:cNvPr id="7" name="スライド イメージ プレースホルダー 6">
            <a:extLst>
              <a:ext uri="{FF2B5EF4-FFF2-40B4-BE49-F238E27FC236}">
                <a16:creationId xmlns:a16="http://schemas.microsoft.com/office/drawing/2014/main" id="{DA48B4C2-1532-4F00-BC1C-953291FF2F3D}"/>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376742945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4793" indent="-174793">
              <a:buFont typeface="Arial" panose="020B0604020202020204" pitchFamily="34" charset="0"/>
              <a:buChar char="•"/>
            </a:pPr>
            <a:r>
              <a:rPr lang="ja-JP" altLang="en-US" dirty="0"/>
              <a:t>神奈川県横浜市「マイ・タイムライン作成シート」の事例です。</a:t>
            </a:r>
            <a:endParaRPr lang="en-US" altLang="ja-JP" dirty="0"/>
          </a:p>
          <a:p>
            <a:pPr marL="174793" indent="-174793">
              <a:buFont typeface="Arial" panose="020B0604020202020204" pitchFamily="34" charset="0"/>
              <a:buChar char="•"/>
            </a:pPr>
            <a:r>
              <a:rPr lang="ja-JP" altLang="en-US" dirty="0"/>
              <a:t>住民が自ら、マイ・タイムラインを作成することができるように作成シートを提供しています。</a:t>
            </a:r>
            <a:endParaRPr lang="en-US" altLang="ja-JP" dirty="0"/>
          </a:p>
          <a:p>
            <a:pPr marL="174793" indent="-174793">
              <a:buFont typeface="Arial" panose="020B0604020202020204" pitchFamily="34" charset="0"/>
              <a:buChar char="•"/>
            </a:pPr>
            <a:r>
              <a:rPr lang="ja-JP" altLang="en-US" dirty="0"/>
              <a:t>その他にも、東京都が提供している「東京マイ・タイムライン」など参考となる事例もあります。</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49</a:t>
            </a:fld>
            <a:endParaRPr lang="ja-JP" altLang="en-US"/>
          </a:p>
        </p:txBody>
      </p:sp>
      <p:sp>
        <p:nvSpPr>
          <p:cNvPr id="7" name="スライド イメージ プレースホルダー 6">
            <a:extLst>
              <a:ext uri="{FF2B5EF4-FFF2-40B4-BE49-F238E27FC236}">
                <a16:creationId xmlns:a16="http://schemas.microsoft.com/office/drawing/2014/main" id="{DA48B4C2-1532-4F00-BC1C-953291FF2F3D}"/>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2997423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大規模災害が発生すると、</a:t>
            </a:r>
            <a:endParaRPr lang="en-US" altLang="ja-JP"/>
          </a:p>
          <a:p>
            <a:pPr marL="640909" lvl="1" indent="-174793">
              <a:buFont typeface="Arial" panose="020B0604020202020204" pitchFamily="34" charset="0"/>
              <a:buChar char="•"/>
            </a:pPr>
            <a:r>
              <a:rPr lang="ja-JP" altLang="en-US"/>
              <a:t>非常に強い揺れにより、家屋の倒壊、家具の転倒やガラスの飛散、ブロック塀の倒壊などいのちの危険に見舞われる恐れがあります。</a:t>
            </a:r>
            <a:endParaRPr lang="en-US" altLang="ja-JP"/>
          </a:p>
          <a:p>
            <a:pPr marL="640909" lvl="1" indent="-174793">
              <a:buFont typeface="Arial" panose="020B0604020202020204" pitchFamily="34" charset="0"/>
              <a:buChar char="•"/>
            </a:pPr>
            <a:r>
              <a:rPr lang="ja-JP" altLang="en-US"/>
              <a:t>電気・ガス・水道・下水道などのライフラインが被害を受け、当面の間使えない恐れがあります。</a:t>
            </a:r>
            <a:endParaRPr lang="en-US" altLang="ja-JP"/>
          </a:p>
          <a:p>
            <a:pPr marL="640909" lvl="1" indent="-174793">
              <a:buFont typeface="Arial" panose="020B0604020202020204" pitchFamily="34" charset="0"/>
              <a:buChar char="•"/>
            </a:pPr>
            <a:r>
              <a:rPr lang="ja-JP" altLang="en-US"/>
              <a:t>道路等ががれきで塞がれるなど物資の流通に支障が出て、必要なものが手に入りづらい恐れがあります。</a:t>
            </a:r>
            <a:endParaRPr lang="en-US" altLang="ja-JP"/>
          </a:p>
          <a:p>
            <a:pPr lvl="0"/>
            <a:endParaRPr lang="en-US" altLang="ja-JP"/>
          </a:p>
          <a:p>
            <a:pPr lvl="0"/>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5</a:t>
            </a:fld>
            <a:endParaRPr lang="ja-JP" altLang="en-US"/>
          </a:p>
        </p:txBody>
      </p:sp>
      <p:sp>
        <p:nvSpPr>
          <p:cNvPr id="7" name="スライド イメージ プレースホルダー 6">
            <a:extLst>
              <a:ext uri="{FF2B5EF4-FFF2-40B4-BE49-F238E27FC236}">
                <a16:creationId xmlns:a16="http://schemas.microsoft.com/office/drawing/2014/main" id="{9864D110-0CDC-4785-8918-194B60E84E89}"/>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215695629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4793" indent="-174793">
              <a:buFont typeface="Arial" panose="020B0604020202020204" pitchFamily="34" charset="0"/>
              <a:buChar char="•"/>
            </a:pPr>
            <a:r>
              <a:rPr lang="ja-JP" altLang="en-US" dirty="0"/>
              <a:t>中項目「４．住民への防災意識の普及」で学んだことをまとめます。</a:t>
            </a:r>
          </a:p>
          <a:p>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50</a:t>
            </a:fld>
            <a:endParaRPr lang="ja-JP" altLang="en-US"/>
          </a:p>
        </p:txBody>
      </p:sp>
      <p:sp>
        <p:nvSpPr>
          <p:cNvPr id="10" name="スライド イメージ プレースホルダー 9">
            <a:extLst>
              <a:ext uri="{FF2B5EF4-FFF2-40B4-BE49-F238E27FC236}">
                <a16:creationId xmlns:a16="http://schemas.microsoft.com/office/drawing/2014/main" id="{14B4672D-7D60-47B7-8ADC-5C57E8438008}"/>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41674367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この単元、「自助の重要性と災害への備え」で学んだことをまとめます。</a:t>
            </a:r>
            <a:endParaRPr lang="en-US" altLang="ja-JP"/>
          </a:p>
          <a:p>
            <a:endParaRPr lang="en-US" altLang="ja-JP"/>
          </a:p>
          <a:p>
            <a:r>
              <a:rPr lang="ja-JP" altLang="en-US"/>
              <a:t>次のページ以降は、家具の転倒防止についての参考資料です。</a:t>
            </a:r>
            <a:endParaRPr lang="en-US" altLang="ja-JP"/>
          </a:p>
          <a:p>
            <a:r>
              <a:rPr lang="ja-JP" altLang="en-US"/>
              <a:t>各地域の状況に応じて、活用して下さい。</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51</a:t>
            </a:fld>
            <a:endParaRPr lang="ja-JP" altLang="en-US"/>
          </a:p>
        </p:txBody>
      </p:sp>
      <p:sp>
        <p:nvSpPr>
          <p:cNvPr id="7" name="スライド イメージ プレースホルダー 6">
            <a:extLst>
              <a:ext uri="{FF2B5EF4-FFF2-40B4-BE49-F238E27FC236}">
                <a16:creationId xmlns:a16="http://schemas.microsoft.com/office/drawing/2014/main" id="{78F95739-FC4E-4F96-A996-2A4EF146FF14}"/>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158570554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52</a:t>
            </a:fld>
            <a:endParaRPr lang="ja-JP" altLang="en-US"/>
          </a:p>
        </p:txBody>
      </p:sp>
      <p:sp>
        <p:nvSpPr>
          <p:cNvPr id="6" name="スライド イメージ プレースホルダー 5">
            <a:extLst>
              <a:ext uri="{FF2B5EF4-FFF2-40B4-BE49-F238E27FC236}">
                <a16:creationId xmlns:a16="http://schemas.microsoft.com/office/drawing/2014/main" id="{5D70EA88-28CA-4D76-B80C-C8C875821263}"/>
              </a:ext>
            </a:extLst>
          </p:cNvPr>
          <p:cNvSpPr>
            <a:spLocks noGrp="1" noRot="1" noChangeAspect="1"/>
          </p:cNvSpPr>
          <p:nvPr>
            <p:ph type="sldImg"/>
          </p:nvPr>
        </p:nvSpPr>
        <p:spPr>
          <a:xfrm>
            <a:off x="606425" y="603250"/>
            <a:ext cx="5584825" cy="4189413"/>
          </a:xfrm>
        </p:spPr>
      </p:sp>
      <p:sp>
        <p:nvSpPr>
          <p:cNvPr id="7" name="ノート プレースホルダー 6">
            <a:extLst>
              <a:ext uri="{FF2B5EF4-FFF2-40B4-BE49-F238E27FC236}">
                <a16:creationId xmlns:a16="http://schemas.microsoft.com/office/drawing/2014/main" id="{CE79946A-1D0A-495A-B899-126778F09901}"/>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87477084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53</a:t>
            </a:fld>
            <a:endParaRPr lang="ja-JP" altLang="en-US"/>
          </a:p>
        </p:txBody>
      </p:sp>
      <p:sp>
        <p:nvSpPr>
          <p:cNvPr id="6" name="スライド イメージ プレースホルダー 5">
            <a:extLst>
              <a:ext uri="{FF2B5EF4-FFF2-40B4-BE49-F238E27FC236}">
                <a16:creationId xmlns:a16="http://schemas.microsoft.com/office/drawing/2014/main" id="{40C4E84C-9B05-448E-8DAB-C58CBD046D22}"/>
              </a:ext>
            </a:extLst>
          </p:cNvPr>
          <p:cNvSpPr>
            <a:spLocks noGrp="1" noRot="1" noChangeAspect="1"/>
          </p:cNvSpPr>
          <p:nvPr>
            <p:ph type="sldImg"/>
          </p:nvPr>
        </p:nvSpPr>
        <p:spPr>
          <a:xfrm>
            <a:off x="606425" y="603250"/>
            <a:ext cx="5584825" cy="4189413"/>
          </a:xfrm>
        </p:spPr>
      </p:sp>
      <p:sp>
        <p:nvSpPr>
          <p:cNvPr id="7" name="ノート プレースホルダー 6">
            <a:extLst>
              <a:ext uri="{FF2B5EF4-FFF2-40B4-BE49-F238E27FC236}">
                <a16:creationId xmlns:a16="http://schemas.microsoft.com/office/drawing/2014/main" id="{14F60A38-DFA8-4AC9-9098-C0B49D82CFD6}"/>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8369620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54</a:t>
            </a:fld>
            <a:endParaRPr lang="ja-JP" altLang="en-US"/>
          </a:p>
        </p:txBody>
      </p:sp>
      <p:sp>
        <p:nvSpPr>
          <p:cNvPr id="6" name="スライド イメージ プレースホルダー 5">
            <a:extLst>
              <a:ext uri="{FF2B5EF4-FFF2-40B4-BE49-F238E27FC236}">
                <a16:creationId xmlns:a16="http://schemas.microsoft.com/office/drawing/2014/main" id="{56F2AF08-2985-4832-ACD4-4F773E4B0521}"/>
              </a:ext>
            </a:extLst>
          </p:cNvPr>
          <p:cNvSpPr>
            <a:spLocks noGrp="1" noRot="1" noChangeAspect="1"/>
          </p:cNvSpPr>
          <p:nvPr>
            <p:ph type="sldImg"/>
          </p:nvPr>
        </p:nvSpPr>
        <p:spPr>
          <a:xfrm>
            <a:off x="606425" y="603250"/>
            <a:ext cx="5584825" cy="4189413"/>
          </a:xfrm>
        </p:spPr>
      </p:sp>
      <p:sp>
        <p:nvSpPr>
          <p:cNvPr id="7" name="ノート プレースホルダー 6">
            <a:extLst>
              <a:ext uri="{FF2B5EF4-FFF2-40B4-BE49-F238E27FC236}">
                <a16:creationId xmlns:a16="http://schemas.microsoft.com/office/drawing/2014/main" id="{D8ADB83B-FFFB-42D4-B4A3-FACA99618E16}"/>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21672380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55</a:t>
            </a:fld>
            <a:endParaRPr lang="ja-JP" altLang="en-US"/>
          </a:p>
        </p:txBody>
      </p:sp>
      <p:sp>
        <p:nvSpPr>
          <p:cNvPr id="6" name="スライド イメージ プレースホルダー 5">
            <a:extLst>
              <a:ext uri="{FF2B5EF4-FFF2-40B4-BE49-F238E27FC236}">
                <a16:creationId xmlns:a16="http://schemas.microsoft.com/office/drawing/2014/main" id="{9B75C2A0-68B8-4BC2-B51C-7A51E395B6D9}"/>
              </a:ext>
            </a:extLst>
          </p:cNvPr>
          <p:cNvSpPr>
            <a:spLocks noGrp="1" noRot="1" noChangeAspect="1"/>
          </p:cNvSpPr>
          <p:nvPr>
            <p:ph type="sldImg"/>
          </p:nvPr>
        </p:nvSpPr>
        <p:spPr>
          <a:xfrm>
            <a:off x="606425" y="603250"/>
            <a:ext cx="5584825" cy="4189413"/>
          </a:xfrm>
        </p:spPr>
      </p:sp>
      <p:sp>
        <p:nvSpPr>
          <p:cNvPr id="7" name="ノート プレースホルダー 6">
            <a:extLst>
              <a:ext uri="{FF2B5EF4-FFF2-40B4-BE49-F238E27FC236}">
                <a16:creationId xmlns:a16="http://schemas.microsoft.com/office/drawing/2014/main" id="{14F4A5A4-692B-42B4-9955-3AEEA7354763}"/>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16193514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56</a:t>
            </a:fld>
            <a:endParaRPr lang="ja-JP" altLang="en-US"/>
          </a:p>
        </p:txBody>
      </p:sp>
      <p:sp>
        <p:nvSpPr>
          <p:cNvPr id="6" name="スライド イメージ プレースホルダー 5">
            <a:extLst>
              <a:ext uri="{FF2B5EF4-FFF2-40B4-BE49-F238E27FC236}">
                <a16:creationId xmlns:a16="http://schemas.microsoft.com/office/drawing/2014/main" id="{B200C560-FA31-46AB-BD68-2580CB0EF262}"/>
              </a:ext>
            </a:extLst>
          </p:cNvPr>
          <p:cNvSpPr>
            <a:spLocks noGrp="1" noRot="1" noChangeAspect="1"/>
          </p:cNvSpPr>
          <p:nvPr>
            <p:ph type="sldImg"/>
          </p:nvPr>
        </p:nvSpPr>
        <p:spPr>
          <a:xfrm>
            <a:off x="606425" y="603250"/>
            <a:ext cx="5584825" cy="4189413"/>
          </a:xfrm>
        </p:spPr>
      </p:sp>
      <p:sp>
        <p:nvSpPr>
          <p:cNvPr id="7" name="ノート プレースホルダー 6">
            <a:extLst>
              <a:ext uri="{FF2B5EF4-FFF2-40B4-BE49-F238E27FC236}">
                <a16:creationId xmlns:a16="http://schemas.microsoft.com/office/drawing/2014/main" id="{1ED66783-57D4-4029-9F75-DABC7DD96299}"/>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10044181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57</a:t>
            </a:fld>
            <a:endParaRPr lang="ja-JP" altLang="en-US"/>
          </a:p>
        </p:txBody>
      </p:sp>
      <p:sp>
        <p:nvSpPr>
          <p:cNvPr id="6" name="スライド イメージ プレースホルダー 5">
            <a:extLst>
              <a:ext uri="{FF2B5EF4-FFF2-40B4-BE49-F238E27FC236}">
                <a16:creationId xmlns:a16="http://schemas.microsoft.com/office/drawing/2014/main" id="{03703901-C276-4F6D-9B1A-42813A539157}"/>
              </a:ext>
            </a:extLst>
          </p:cNvPr>
          <p:cNvSpPr>
            <a:spLocks noGrp="1" noRot="1" noChangeAspect="1"/>
          </p:cNvSpPr>
          <p:nvPr>
            <p:ph type="sldImg"/>
          </p:nvPr>
        </p:nvSpPr>
        <p:spPr>
          <a:xfrm>
            <a:off x="606425" y="603250"/>
            <a:ext cx="5584825" cy="4189413"/>
          </a:xfrm>
        </p:spPr>
      </p:sp>
      <p:sp>
        <p:nvSpPr>
          <p:cNvPr id="7" name="ノート プレースホルダー 6">
            <a:extLst>
              <a:ext uri="{FF2B5EF4-FFF2-40B4-BE49-F238E27FC236}">
                <a16:creationId xmlns:a16="http://schemas.microsoft.com/office/drawing/2014/main" id="{B507431B-1027-4D5C-B87E-D8172DFD9BC3}"/>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0246484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効果的に災害に備えるためには、これら３つの視点をもって取り組むとよい。</a:t>
            </a:r>
            <a:endParaRPr lang="en-US" altLang="ja-JP"/>
          </a:p>
          <a:p>
            <a:pPr lvl="1"/>
            <a:r>
              <a:rPr lang="ja-JP" altLang="en-US"/>
              <a:t>①事前に身の安全を守り、危険を回避する</a:t>
            </a:r>
            <a:endParaRPr lang="en-US" altLang="ja-JP"/>
          </a:p>
          <a:p>
            <a:pPr marL="640909" lvl="1" indent="-174793">
              <a:buFont typeface="Wingdings" panose="05000000000000000000" pitchFamily="2" charset="2"/>
              <a:buChar char="ü"/>
            </a:pPr>
            <a:r>
              <a:rPr lang="ja-JP" altLang="en-US"/>
              <a:t>住宅、ブロック塀の耐震化、生垣の助成をはじめ、室内の転倒・落下・移動防止措置、浸水対策を行いましょう。</a:t>
            </a:r>
            <a:endParaRPr lang="en-US" altLang="ja-JP"/>
          </a:p>
          <a:p>
            <a:pPr marL="640909" lvl="1" indent="-174793">
              <a:buFont typeface="Wingdings" panose="05000000000000000000" pitchFamily="2" charset="2"/>
              <a:buChar char="ü"/>
            </a:pPr>
            <a:r>
              <a:rPr lang="ja-JP" altLang="en-US"/>
              <a:t>地域の特性を把握し、「私の避難所行動マップ」を作成したり、想像力・判断力・行動力の向上を図りましょう。</a:t>
            </a:r>
          </a:p>
          <a:p>
            <a:endParaRPr lang="en-US" altLang="ja-JP"/>
          </a:p>
          <a:p>
            <a:pPr lvl="1"/>
            <a:r>
              <a:rPr lang="ja-JP" altLang="en-US"/>
              <a:t>②被害を最小限に留める</a:t>
            </a:r>
            <a:endParaRPr lang="en-US" altLang="ja-JP"/>
          </a:p>
          <a:p>
            <a:pPr marL="640909" lvl="1" indent="-174793">
              <a:buFont typeface="Wingdings" panose="05000000000000000000" pitchFamily="2" charset="2"/>
              <a:buChar char="ü"/>
            </a:pPr>
            <a:r>
              <a:rPr lang="ja-JP" altLang="en-US"/>
              <a:t>防火対策や災害発生時の初期消火活動のほか、応急手当、自助共助による救出・救助を心掛けましょう。</a:t>
            </a:r>
            <a:endParaRPr lang="en-US" altLang="ja-JP"/>
          </a:p>
          <a:p>
            <a:endParaRPr lang="en-US" altLang="ja-JP"/>
          </a:p>
          <a:p>
            <a:pPr lvl="1"/>
            <a:r>
              <a:rPr lang="ja-JP" altLang="en-US"/>
              <a:t>③生き延びる</a:t>
            </a:r>
            <a:endParaRPr lang="en-US" altLang="ja-JP"/>
          </a:p>
          <a:p>
            <a:pPr marL="640909" lvl="1" indent="-174793">
              <a:buFont typeface="Wingdings" panose="05000000000000000000" pitchFamily="2" charset="2"/>
              <a:buChar char="ü"/>
            </a:pPr>
            <a:r>
              <a:rPr lang="ja-JP" altLang="en-US"/>
              <a:t>情報収集手段、家族の安否確認方法の確認、非常持出品や備蓄品の整備を行いましょう。</a:t>
            </a:r>
            <a:endParaRPr lang="en-US" altLang="ja-JP"/>
          </a:p>
          <a:p>
            <a:r>
              <a:rPr lang="ja-JP" altLang="en-US"/>
              <a:t>　 </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6</a:t>
            </a:fld>
            <a:endParaRPr lang="ja-JP" altLang="en-US"/>
          </a:p>
        </p:txBody>
      </p:sp>
      <p:sp>
        <p:nvSpPr>
          <p:cNvPr id="7" name="スライド イメージ プレースホルダー 6">
            <a:extLst>
              <a:ext uri="{FF2B5EF4-FFF2-40B4-BE49-F238E27FC236}">
                <a16:creationId xmlns:a16="http://schemas.microsoft.com/office/drawing/2014/main" id="{E7126C3B-8D1F-4AEA-AEB1-5EB55177C323}"/>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13249158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リーダーが理解して、地域住民に伝えることで、同様の理解・実践を地域に広めることができます。</a:t>
            </a:r>
            <a:endParaRPr lang="en-US" altLang="ja-JP"/>
          </a:p>
          <a:p>
            <a:pPr lvl="0"/>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7</a:t>
            </a:fld>
            <a:endParaRPr lang="ja-JP" altLang="en-US"/>
          </a:p>
        </p:txBody>
      </p:sp>
      <p:sp>
        <p:nvSpPr>
          <p:cNvPr id="6" name="スライド イメージ プレースホルダー 5">
            <a:extLst>
              <a:ext uri="{FF2B5EF4-FFF2-40B4-BE49-F238E27FC236}">
                <a16:creationId xmlns:a16="http://schemas.microsoft.com/office/drawing/2014/main" id="{8EAA6187-BD3F-4DB2-A74A-2DEE0223E0F8}"/>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34532448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受講者に、「地震に対するわが家の安全対策にはどんなものがあると思うか」を問いかけます。</a:t>
            </a:r>
            <a:endParaRPr lang="en-US" altLang="ja-JP"/>
          </a:p>
          <a:p>
            <a:r>
              <a:rPr lang="ja-JP" altLang="en-US"/>
              <a:t>（何人かの受講者を指名して答えて頂くのもよいでしょう。）</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8</a:t>
            </a:fld>
            <a:endParaRPr lang="ja-JP" altLang="en-US"/>
          </a:p>
        </p:txBody>
      </p:sp>
      <p:sp>
        <p:nvSpPr>
          <p:cNvPr id="7" name="スライド イメージ プレースホルダー 6">
            <a:extLst>
              <a:ext uri="{FF2B5EF4-FFF2-40B4-BE49-F238E27FC236}">
                <a16:creationId xmlns:a16="http://schemas.microsoft.com/office/drawing/2014/main" id="{C30FEE82-0B6C-47E3-B974-DF71574A4FEF}"/>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27260782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93" indent="-174793">
              <a:buFont typeface="Arial" panose="020B0604020202020204" pitchFamily="34" charset="0"/>
              <a:buChar char="•"/>
            </a:pPr>
            <a:r>
              <a:rPr lang="ja-JP" altLang="en-US"/>
              <a:t>受講者に、「地震発生時室内ではどのようなことが起こると思うか」と問いかけます。</a:t>
            </a:r>
            <a:endParaRPr lang="en-US" altLang="ja-JP"/>
          </a:p>
          <a:p>
            <a:r>
              <a:rPr lang="ja-JP" altLang="en-US"/>
              <a:t>（何人かの受講者を指名して答えていただくのもよいでしょう。）</a:t>
            </a:r>
            <a:endParaRPr lang="en-US" altLang="ja-JP"/>
          </a:p>
          <a:p>
            <a:pPr marL="174793" indent="-174793">
              <a:buFont typeface="Arial" panose="020B0604020202020204" pitchFamily="34" charset="0"/>
              <a:buChar char="•"/>
            </a:pPr>
            <a:r>
              <a:rPr lang="ja-JP" altLang="en-US"/>
              <a:t>出てきた意見を踏まえ、次スライドの動画を視聴することで理解を深めます。</a:t>
            </a:r>
          </a:p>
          <a:p>
            <a:pPr lvl="0"/>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9</a:t>
            </a:fld>
            <a:endParaRPr lang="ja-JP" altLang="en-US"/>
          </a:p>
        </p:txBody>
      </p:sp>
      <p:sp>
        <p:nvSpPr>
          <p:cNvPr id="7" name="スライド イメージ プレースホルダー 6">
            <a:extLst>
              <a:ext uri="{FF2B5EF4-FFF2-40B4-BE49-F238E27FC236}">
                <a16:creationId xmlns:a16="http://schemas.microsoft.com/office/drawing/2014/main" id="{74665F92-1734-4B88-B49E-2D66C52F18A0}"/>
              </a:ext>
            </a:extLst>
          </p:cNvPr>
          <p:cNvSpPr>
            <a:spLocks noGrp="1" noRot="1" noChangeAspect="1"/>
          </p:cNvSpPr>
          <p:nvPr>
            <p:ph type="sldImg"/>
          </p:nvPr>
        </p:nvSpPr>
        <p:spPr>
          <a:xfrm>
            <a:off x="606425" y="603250"/>
            <a:ext cx="5584825" cy="4189413"/>
          </a:xfrm>
        </p:spPr>
      </p:sp>
    </p:spTree>
    <p:extLst>
      <p:ext uri="{BB962C8B-B14F-4D97-AF65-F5344CB8AC3E}">
        <p14:creationId xmlns:p14="http://schemas.microsoft.com/office/powerpoint/2010/main" val="7159689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3F376354-C1CC-44FA-8010-C16429120441}"/>
              </a:ext>
            </a:extLst>
          </p:cNvPr>
          <p:cNvSpPr/>
          <p:nvPr userDrawn="1"/>
        </p:nvSpPr>
        <p:spPr>
          <a:xfrm>
            <a:off x="174171" y="159656"/>
            <a:ext cx="8781143" cy="651691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Title 1"/>
          <p:cNvSpPr>
            <a:spLocks noGrp="1"/>
          </p:cNvSpPr>
          <p:nvPr>
            <p:ph type="title"/>
          </p:nvPr>
        </p:nvSpPr>
        <p:spPr>
          <a:xfrm>
            <a:off x="621392" y="1550082"/>
            <a:ext cx="7886700" cy="2513918"/>
          </a:xfrm>
          <a:prstGeom prst="rect">
            <a:avLst/>
          </a:prstGeom>
        </p:spPr>
        <p:txBody>
          <a:bodyPr anchor="b">
            <a:normAutofit/>
          </a:bodyPr>
          <a:lstStyle>
            <a:lvl1pPr algn="ctr">
              <a:defRPr sz="5400">
                <a:latin typeface="ＭＳ ゴシック" panose="020B0609070205080204" pitchFamily="49" charset="-128"/>
                <a:ea typeface="ＭＳ ゴシック" panose="020B0609070205080204" pitchFamily="49" charset="-128"/>
              </a:defRPr>
            </a:lvl1pPr>
          </a:lstStyle>
          <a:p>
            <a:r>
              <a:rPr lang="ja-JP" altLang="en-US"/>
              <a:t>マスター タイトルの書式設定</a:t>
            </a:r>
            <a:endParaRPr lang="en-US"/>
          </a:p>
        </p:txBody>
      </p:sp>
      <p:sp>
        <p:nvSpPr>
          <p:cNvPr id="8" name="正方形/長方形 7">
            <a:extLst>
              <a:ext uri="{FF2B5EF4-FFF2-40B4-BE49-F238E27FC236}">
                <a16:creationId xmlns:a16="http://schemas.microsoft.com/office/drawing/2014/main" id="{063C3407-5301-48D5-9F86-3F8F09C086D3}"/>
              </a:ext>
            </a:extLst>
          </p:cNvPr>
          <p:cNvSpPr/>
          <p:nvPr userDrawn="1"/>
        </p:nvSpPr>
        <p:spPr>
          <a:xfrm>
            <a:off x="621392" y="4557486"/>
            <a:ext cx="7886700" cy="7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2916003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fld id="{4B051BF7-F66B-4531-BCC4-5D7F93C53213}" type="datetime1">
              <a:rPr kumimoji="1" lang="ja-JP" altLang="en-US" smtClean="0"/>
              <a:t>2024/3/29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12939364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正方形/長方形 1">
            <a:extLst>
              <a:ext uri="{FF2B5EF4-FFF2-40B4-BE49-F238E27FC236}">
                <a16:creationId xmlns:a16="http://schemas.microsoft.com/office/drawing/2014/main" id="{91ED49BB-BC92-46F8-AAEF-93E5D653CF29}"/>
              </a:ext>
            </a:extLst>
          </p:cNvPr>
          <p:cNvSpPr/>
          <p:nvPr userDrawn="1"/>
        </p:nvSpPr>
        <p:spPr>
          <a:xfrm>
            <a:off x="0" y="0"/>
            <a:ext cx="9144000" cy="6858000"/>
          </a:xfrm>
          <a:prstGeom prst="rect">
            <a:avLst/>
          </a:prstGeom>
          <a:solidFill>
            <a:srgbClr val="52BB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F3597E93-09F7-4DA4-BAB6-29676FDA0D13}"/>
              </a:ext>
            </a:extLst>
          </p:cNvPr>
          <p:cNvSpPr/>
          <p:nvPr userDrawn="1"/>
        </p:nvSpPr>
        <p:spPr>
          <a:xfrm>
            <a:off x="266700" y="825500"/>
            <a:ext cx="8610600"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407041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1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四角形: 角を丸くする 1">
            <a:extLst>
              <a:ext uri="{FF2B5EF4-FFF2-40B4-BE49-F238E27FC236}">
                <a16:creationId xmlns:a16="http://schemas.microsoft.com/office/drawing/2014/main" id="{150C7320-175F-477A-9123-FAA5BC77DEC6}"/>
              </a:ext>
            </a:extLst>
          </p:cNvPr>
          <p:cNvSpPr/>
          <p:nvPr userDrawn="1"/>
        </p:nvSpPr>
        <p:spPr>
          <a:xfrm>
            <a:off x="431800" y="431800"/>
            <a:ext cx="8280400" cy="6061075"/>
          </a:xfrm>
          <a:prstGeom prst="roundRect">
            <a:avLst>
              <a:gd name="adj" fmla="val 4514"/>
            </a:avLst>
          </a:prstGeom>
          <a:solidFill>
            <a:schemeClr val="bg1"/>
          </a:solid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5903845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2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7014392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47BD420-80C1-4C5F-BFAE-043128BC8D74}" type="datetime1">
              <a:rPr kumimoji="1" lang="ja-JP" altLang="en-US" smtClean="0"/>
              <a:t>2024/3/29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29272239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9248C694-695C-47E5-9F13-D1E8FF7DB8E7}" type="datetime1">
              <a:rPr kumimoji="1" lang="ja-JP" altLang="en-US" smtClean="0"/>
              <a:t>2024/3/29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27477311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048FA97E-FA00-4788-9F1A-C81F500465D0}" type="datetime1">
              <a:rPr kumimoji="1" lang="ja-JP" altLang="en-US" smtClean="0"/>
              <a:t>2024/3/29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360818932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84164763-E8E2-4C1F-8756-BB316BCA2A06}" type="datetime1">
              <a:rPr kumimoji="1" lang="ja-JP" altLang="en-US" smtClean="0"/>
              <a:t>2024/3/29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306737747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セクション見出し">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3F376354-C1CC-44FA-8010-C16429120441}"/>
              </a:ext>
            </a:extLst>
          </p:cNvPr>
          <p:cNvSpPr/>
          <p:nvPr userDrawn="1"/>
        </p:nvSpPr>
        <p:spPr>
          <a:xfrm>
            <a:off x="0" y="0"/>
            <a:ext cx="9144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Title 1"/>
          <p:cNvSpPr>
            <a:spLocks noGrp="1"/>
          </p:cNvSpPr>
          <p:nvPr>
            <p:ph type="title"/>
          </p:nvPr>
        </p:nvSpPr>
        <p:spPr>
          <a:xfrm>
            <a:off x="621392" y="1433967"/>
            <a:ext cx="7886700" cy="960889"/>
          </a:xfrm>
          <a:prstGeom prst="rect">
            <a:avLst/>
          </a:prstGeom>
        </p:spPr>
        <p:txBody>
          <a:bodyPr anchor="b">
            <a:normAutofit/>
          </a:bodyPr>
          <a:lstStyle>
            <a:lvl1pPr algn="ctr">
              <a:defRPr sz="5400">
                <a:latin typeface="ＭＳ ゴシック" panose="020B0609070205080204" pitchFamily="49" charset="-128"/>
                <a:ea typeface="ＭＳ ゴシック" panose="020B0609070205080204" pitchFamily="49" charset="-128"/>
              </a:defRPr>
            </a:lvl1pPr>
          </a:lstStyle>
          <a:p>
            <a:r>
              <a:rPr lang="ja-JP" altLang="en-US"/>
              <a:t>マスター タイトルの書式設定</a:t>
            </a:r>
            <a:endParaRPr lang="en-US"/>
          </a:p>
        </p:txBody>
      </p:sp>
      <p:sp>
        <p:nvSpPr>
          <p:cNvPr id="5" name="テキスト ボックス 4">
            <a:extLst>
              <a:ext uri="{FF2B5EF4-FFF2-40B4-BE49-F238E27FC236}">
                <a16:creationId xmlns:a16="http://schemas.microsoft.com/office/drawing/2014/main" id="{B68C7A28-C6F5-42AB-BF50-A2B4FFE7F667}"/>
              </a:ext>
            </a:extLst>
          </p:cNvPr>
          <p:cNvSpPr txBox="1"/>
          <p:nvPr userDrawn="1"/>
        </p:nvSpPr>
        <p:spPr>
          <a:xfrm>
            <a:off x="2075094" y="798665"/>
            <a:ext cx="5125121" cy="461665"/>
          </a:xfrm>
          <a:prstGeom prst="rect">
            <a:avLst/>
          </a:prstGeom>
          <a:noFill/>
        </p:spPr>
        <p:txBody>
          <a:bodyPr wrap="none" rtlCol="0">
            <a:spAutoFit/>
          </a:bodyPr>
          <a:lstStyle/>
          <a:p>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自主防災組織等のリーダー育成研修</a:t>
            </a:r>
          </a:p>
        </p:txBody>
      </p:sp>
    </p:spTree>
    <p:extLst>
      <p:ext uri="{BB962C8B-B14F-4D97-AF65-F5344CB8AC3E}">
        <p14:creationId xmlns:p14="http://schemas.microsoft.com/office/powerpoint/2010/main" val="23928117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F063C3AE-A6B3-4AB6-9C2D-646304FD865B}" type="datetime1">
              <a:rPr kumimoji="1" lang="ja-JP" altLang="en-US" smtClean="0"/>
              <a:t>2024/3/29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7" name="Slide Number Placeholder 5">
            <a:extLst>
              <a:ext uri="{FF2B5EF4-FFF2-40B4-BE49-F238E27FC236}">
                <a16:creationId xmlns:a16="http://schemas.microsoft.com/office/drawing/2014/main" id="{F126F7ED-BDC0-44DB-A17E-DE20B42858F1}"/>
              </a:ext>
            </a:extLst>
          </p:cNvPr>
          <p:cNvSpPr>
            <a:spLocks noGrp="1"/>
          </p:cNvSpPr>
          <p:nvPr>
            <p:ph type="sldNum" sz="quarter" idx="12"/>
          </p:nvPr>
        </p:nvSpPr>
        <p:spPr>
          <a:xfrm>
            <a:off x="7086600" y="6492875"/>
            <a:ext cx="2057400" cy="365125"/>
          </a:xfrm>
          <a:prstGeom prst="rect">
            <a:avLst/>
          </a:prstGeom>
        </p:spPr>
        <p:txBody>
          <a:bodyPr/>
          <a:lstStyle>
            <a:lvl1pPr>
              <a:defRPr sz="14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9791967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898" y="0"/>
            <a:ext cx="9144000" cy="650083"/>
          </a:xfrm>
          <a:prstGeom prst="rect">
            <a:avLst/>
          </a:prstGeom>
          <a:solidFill>
            <a:srgbClr val="35A16B"/>
          </a:solidFill>
        </p:spPr>
        <p:txBody>
          <a:bodyPr>
            <a:noAutofit/>
          </a:bodyPr>
          <a:lstStyle>
            <a:lvl1pPr>
              <a:defRPr sz="3200" b="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a:t>マスター タイトルの書式設定</a:t>
            </a:r>
            <a:endParaRPr lang="en-US"/>
          </a:p>
        </p:txBody>
      </p:sp>
      <p:sp>
        <p:nvSpPr>
          <p:cNvPr id="3" name="Content Placeholder 2"/>
          <p:cNvSpPr>
            <a:spLocks noGrp="1"/>
          </p:cNvSpPr>
          <p:nvPr>
            <p:ph idx="1" hasCustomPrompt="1"/>
          </p:nvPr>
        </p:nvSpPr>
        <p:spPr>
          <a:xfrm>
            <a:off x="409575" y="889000"/>
            <a:ext cx="8343899" cy="5969000"/>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ＭＳ ゴシック" panose="020B0609070205080204" pitchFamily="49" charset="-128"/>
                <a:ea typeface="ＭＳ ゴシック" panose="020B0609070205080204" pitchFamily="49" charset="-128"/>
              </a:defRPr>
            </a:lvl2pPr>
            <a:lvl3pPr>
              <a:lnSpc>
                <a:spcPct val="120000"/>
              </a:lnSpc>
              <a:spcBef>
                <a:spcPts val="0"/>
              </a:spcBef>
              <a:defRPr>
                <a:latin typeface="ＭＳ ゴシック" panose="020B0609070205080204" pitchFamily="49" charset="-128"/>
                <a:ea typeface="ＭＳ ゴシック" panose="020B0609070205080204" pitchFamily="49" charset="-128"/>
              </a:defRPr>
            </a:lvl3pPr>
            <a:lvl4pPr>
              <a:lnSpc>
                <a:spcPct val="120000"/>
              </a:lnSpc>
              <a:spcBef>
                <a:spcPts val="0"/>
              </a:spcBef>
              <a:defRPr>
                <a:latin typeface="ＭＳ ゴシック" panose="020B0609070205080204" pitchFamily="49" charset="-128"/>
                <a:ea typeface="ＭＳ ゴシック" panose="020B0609070205080204" pitchFamily="49" charset="-128"/>
              </a:defRPr>
            </a:lvl4pPr>
            <a:lvl5pPr>
              <a:lnSpc>
                <a:spcPct val="120000"/>
              </a:lnSpc>
              <a:spcBef>
                <a:spcPts val="0"/>
              </a:spcBef>
              <a:defRPr>
                <a:latin typeface="ＭＳ ゴシック" panose="020B0609070205080204" pitchFamily="49" charset="-128"/>
                <a:ea typeface="ＭＳ ゴシック" panose="020B0609070205080204" pitchFamily="49" charset="-128"/>
              </a:defRPr>
            </a:lvl5pPr>
          </a:lstStyle>
          <a:p>
            <a:pPr lvl="0"/>
            <a:r>
              <a:rPr lang="ja-JP" altLang="en-US"/>
              <a:t> 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70232EB7-813D-4441-ACE1-9334F6C58937}" type="datetime1">
              <a:rPr kumimoji="1" lang="ja-JP" altLang="en-US" smtClean="0"/>
              <a:t>2024/3/29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17414229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0" y="-28575"/>
            <a:ext cx="9144000" cy="650083"/>
          </a:xfrm>
          <a:prstGeom prst="rect">
            <a:avLst/>
          </a:prstGeom>
          <a:solidFill>
            <a:schemeClr val="accent4">
              <a:lumMod val="75000"/>
            </a:schemeClr>
          </a:solidFill>
        </p:spPr>
        <p:txBody>
          <a:bodyPr lIns="288000">
            <a:noAutofit/>
          </a:bodyPr>
          <a:lstStyle>
            <a:lvl1pPr algn="l">
              <a:defRPr sz="3200" b="0">
                <a:solidFill>
                  <a:schemeClr val="tx1">
                    <a:lumMod val="75000"/>
                    <a:lumOff val="25000"/>
                  </a:schemeClr>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a:t>マスター タイトルの書式設定</a:t>
            </a:r>
            <a:endParaRPr lang="en-US"/>
          </a:p>
        </p:txBody>
      </p:sp>
      <p:sp>
        <p:nvSpPr>
          <p:cNvPr id="3" name="Content Placeholder 2"/>
          <p:cNvSpPr>
            <a:spLocks noGrp="1"/>
          </p:cNvSpPr>
          <p:nvPr>
            <p:ph idx="1" hasCustomPrompt="1"/>
          </p:nvPr>
        </p:nvSpPr>
        <p:spPr>
          <a:xfrm>
            <a:off x="409575" y="889000"/>
            <a:ext cx="8343899" cy="5969000"/>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ＭＳ ゴシック" panose="020B0609070205080204" pitchFamily="49" charset="-128"/>
                <a:ea typeface="ＭＳ ゴシック" panose="020B0609070205080204" pitchFamily="49" charset="-128"/>
              </a:defRPr>
            </a:lvl2pPr>
            <a:lvl3pPr>
              <a:lnSpc>
                <a:spcPct val="120000"/>
              </a:lnSpc>
              <a:spcBef>
                <a:spcPts val="0"/>
              </a:spcBef>
              <a:defRPr>
                <a:latin typeface="ＭＳ ゴシック" panose="020B0609070205080204" pitchFamily="49" charset="-128"/>
                <a:ea typeface="ＭＳ ゴシック" panose="020B0609070205080204" pitchFamily="49" charset="-128"/>
              </a:defRPr>
            </a:lvl3pPr>
            <a:lvl4pPr>
              <a:lnSpc>
                <a:spcPct val="120000"/>
              </a:lnSpc>
              <a:spcBef>
                <a:spcPts val="0"/>
              </a:spcBef>
              <a:defRPr>
                <a:latin typeface="ＭＳ ゴシック" panose="020B0609070205080204" pitchFamily="49" charset="-128"/>
                <a:ea typeface="ＭＳ ゴシック" panose="020B0609070205080204" pitchFamily="49" charset="-128"/>
              </a:defRPr>
            </a:lvl4pPr>
            <a:lvl5pPr>
              <a:lnSpc>
                <a:spcPct val="120000"/>
              </a:lnSpc>
              <a:spcBef>
                <a:spcPts val="0"/>
              </a:spcBef>
              <a:defRPr>
                <a:latin typeface="ＭＳ ゴシック" panose="020B0609070205080204" pitchFamily="49" charset="-128"/>
                <a:ea typeface="ＭＳ ゴシック" panose="020B0609070205080204" pitchFamily="49" charset="-128"/>
              </a:defRPr>
            </a:lvl5pPr>
          </a:lstStyle>
          <a:p>
            <a:pPr lvl="0"/>
            <a:r>
              <a:rPr lang="ja-JP" altLang="en-US"/>
              <a:t> 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70232EB7-813D-4441-ACE1-9334F6C58937}" type="datetime1">
              <a:rPr kumimoji="1" lang="ja-JP" altLang="en-US" smtClean="0"/>
              <a:t>2024/3/29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244142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3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正方形/長方形 1">
            <a:extLst>
              <a:ext uri="{FF2B5EF4-FFF2-40B4-BE49-F238E27FC236}">
                <a16:creationId xmlns:a16="http://schemas.microsoft.com/office/drawing/2014/main" id="{91ED49BB-BC92-46F8-AAEF-93E5D653CF29}"/>
              </a:ext>
            </a:extLst>
          </p:cNvPr>
          <p:cNvSpPr/>
          <p:nvPr userDrawn="1"/>
        </p:nvSpPr>
        <p:spPr>
          <a:xfrm>
            <a:off x="0" y="0"/>
            <a:ext cx="9144000" cy="6858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F3597E93-09F7-4DA4-BAB6-29676FDA0D13}"/>
              </a:ext>
            </a:extLst>
          </p:cNvPr>
          <p:cNvSpPr/>
          <p:nvPr userDrawn="1"/>
        </p:nvSpPr>
        <p:spPr>
          <a:xfrm>
            <a:off x="266700" y="825500"/>
            <a:ext cx="8610600"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Picture 4" descr="「ピクトグラム　フリー　ペン」の画像検索結果">
            <a:extLst>
              <a:ext uri="{FF2B5EF4-FFF2-40B4-BE49-F238E27FC236}">
                <a16:creationId xmlns:a16="http://schemas.microsoft.com/office/drawing/2014/main" id="{66DE3B5C-31B0-429C-A63C-E937CCF669D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8296" y="-43312"/>
            <a:ext cx="890226" cy="890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37480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8" name="正方形/長方形 7">
            <a:extLst>
              <a:ext uri="{FF2B5EF4-FFF2-40B4-BE49-F238E27FC236}">
                <a16:creationId xmlns:a16="http://schemas.microsoft.com/office/drawing/2014/main" id="{063C3407-5301-48D5-9F86-3F8F09C086D3}"/>
              </a:ext>
            </a:extLst>
          </p:cNvPr>
          <p:cNvSpPr/>
          <p:nvPr userDrawn="1"/>
        </p:nvSpPr>
        <p:spPr>
          <a:xfrm>
            <a:off x="621392" y="4557486"/>
            <a:ext cx="7886700" cy="7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四角形: 角を丸くする 2">
            <a:extLst>
              <a:ext uri="{FF2B5EF4-FFF2-40B4-BE49-F238E27FC236}">
                <a16:creationId xmlns:a16="http://schemas.microsoft.com/office/drawing/2014/main" id="{474FECA3-C758-4290-BBB0-C3A67BB9CFB8}"/>
              </a:ext>
            </a:extLst>
          </p:cNvPr>
          <p:cNvSpPr/>
          <p:nvPr userDrawn="1"/>
        </p:nvSpPr>
        <p:spPr>
          <a:xfrm>
            <a:off x="1175554" y="2172041"/>
            <a:ext cx="6947941" cy="2513918"/>
          </a:xfrm>
          <a:prstGeom prst="round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4000">
              <a:solidFill>
                <a:schemeClr val="tx1">
                  <a:lumMod val="75000"/>
                  <a:lumOff val="25000"/>
                </a:schemeClr>
              </a:solidFill>
              <a:latin typeface="ＭＳ Ｐゴシック" panose="020B0600070205080204" pitchFamily="50" charset="-128"/>
              <a:ea typeface="ＭＳ Ｐゴシック" panose="020B0600070205080204" pitchFamily="50" charset="-128"/>
            </a:endParaRPr>
          </a:p>
        </p:txBody>
      </p:sp>
      <p:sp>
        <p:nvSpPr>
          <p:cNvPr id="6" name="Title 1">
            <a:extLst>
              <a:ext uri="{FF2B5EF4-FFF2-40B4-BE49-F238E27FC236}">
                <a16:creationId xmlns:a16="http://schemas.microsoft.com/office/drawing/2014/main" id="{4B6317FF-E042-44C5-B667-EA4AFC866E0A}"/>
              </a:ext>
            </a:extLst>
          </p:cNvPr>
          <p:cNvSpPr>
            <a:spLocks noGrp="1"/>
          </p:cNvSpPr>
          <p:nvPr>
            <p:ph type="title"/>
          </p:nvPr>
        </p:nvSpPr>
        <p:spPr>
          <a:xfrm>
            <a:off x="1475595" y="2845998"/>
            <a:ext cx="6492851" cy="1325563"/>
          </a:xfrm>
          <a:prstGeom prst="rect">
            <a:avLst/>
          </a:prstGeom>
        </p:spPr>
        <p:txBody>
          <a:bodyPr>
            <a:normAutofit/>
          </a:bodyPr>
          <a:lstStyle>
            <a:lvl1pPr algn="ctr">
              <a:defRPr sz="3600">
                <a:latin typeface="ＭＳ Ｐゴシック" panose="020B0600070205080204" pitchFamily="50" charset="-128"/>
                <a:ea typeface="ＭＳ Ｐゴシック" panose="020B0600070205080204" pitchFamily="50" charset="-128"/>
              </a:defRPr>
            </a:lvl1pPr>
          </a:lstStyle>
          <a:p>
            <a:r>
              <a:rPr lang="ja-JP" altLang="en-US"/>
              <a:t>マスター タイトルの書式設定</a:t>
            </a:r>
            <a:endParaRPr lang="en-US"/>
          </a:p>
        </p:txBody>
      </p:sp>
    </p:spTree>
    <p:extLst>
      <p:ext uri="{BB962C8B-B14F-4D97-AF65-F5344CB8AC3E}">
        <p14:creationId xmlns:p14="http://schemas.microsoft.com/office/powerpoint/2010/main" val="4291600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セクション見出し">
    <p:spTree>
      <p:nvGrpSpPr>
        <p:cNvPr id="1" name=""/>
        <p:cNvGrpSpPr/>
        <p:nvPr/>
      </p:nvGrpSpPr>
      <p:grpSpPr>
        <a:xfrm>
          <a:off x="0" y="0"/>
          <a:ext cx="0" cy="0"/>
          <a:chOff x="0" y="0"/>
          <a:chExt cx="0" cy="0"/>
        </a:xfrm>
      </p:grpSpPr>
      <p:sp>
        <p:nvSpPr>
          <p:cNvPr id="10" name="正方形/長方形 9">
            <a:extLst>
              <a:ext uri="{FF2B5EF4-FFF2-40B4-BE49-F238E27FC236}">
                <a16:creationId xmlns:a16="http://schemas.microsoft.com/office/drawing/2014/main" id="{CBBA3E3B-F2E9-4AF3-8B5E-7CC7FE041F4F}"/>
              </a:ext>
            </a:extLst>
          </p:cNvPr>
          <p:cNvSpPr/>
          <p:nvPr userDrawn="1"/>
        </p:nvSpPr>
        <p:spPr>
          <a:xfrm>
            <a:off x="174171" y="159656"/>
            <a:ext cx="8781143" cy="651691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Title 1">
            <a:extLst>
              <a:ext uri="{FF2B5EF4-FFF2-40B4-BE49-F238E27FC236}">
                <a16:creationId xmlns:a16="http://schemas.microsoft.com/office/drawing/2014/main" id="{7318606B-2DE5-4085-9EF0-C1C0B4F85558}"/>
              </a:ext>
            </a:extLst>
          </p:cNvPr>
          <p:cNvSpPr>
            <a:spLocks noGrp="1"/>
          </p:cNvSpPr>
          <p:nvPr>
            <p:ph type="title"/>
          </p:nvPr>
        </p:nvSpPr>
        <p:spPr>
          <a:xfrm>
            <a:off x="621392" y="1550082"/>
            <a:ext cx="7886700" cy="2513918"/>
          </a:xfrm>
          <a:prstGeom prst="rect">
            <a:avLst/>
          </a:prstGeom>
        </p:spPr>
        <p:txBody>
          <a:bodyPr anchor="b">
            <a:normAutofit/>
          </a:bodyPr>
          <a:lstStyle>
            <a:lvl1pPr algn="ctr">
              <a:defRPr sz="5400">
                <a:latin typeface="ＭＳ ゴシック" panose="020B0609070205080204" pitchFamily="49" charset="-128"/>
                <a:ea typeface="ＭＳ ゴシック" panose="020B0609070205080204" pitchFamily="49" charset="-128"/>
              </a:defRPr>
            </a:lvl1pPr>
          </a:lstStyle>
          <a:p>
            <a:r>
              <a:rPr lang="ja-JP" altLang="en-US"/>
              <a:t>マスター タイトルの書式設定</a:t>
            </a:r>
            <a:endParaRPr lang="en-US"/>
          </a:p>
        </p:txBody>
      </p:sp>
      <p:sp>
        <p:nvSpPr>
          <p:cNvPr id="12" name="正方形/長方形 11">
            <a:extLst>
              <a:ext uri="{FF2B5EF4-FFF2-40B4-BE49-F238E27FC236}">
                <a16:creationId xmlns:a16="http://schemas.microsoft.com/office/drawing/2014/main" id="{49823E5F-0E25-482D-91B6-8D606FF93E4F}"/>
              </a:ext>
            </a:extLst>
          </p:cNvPr>
          <p:cNvSpPr/>
          <p:nvPr userDrawn="1"/>
        </p:nvSpPr>
        <p:spPr>
          <a:xfrm>
            <a:off x="621392" y="4557486"/>
            <a:ext cx="7886700" cy="7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0997830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2AF33627-8408-484C-82E0-FBBA0B252109}" type="datetime1">
              <a:rPr kumimoji="1" lang="ja-JP" altLang="en-US" smtClean="0"/>
              <a:t>2024/3/29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1369108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B33AC838-1347-42DC-8205-9FF0B7D30B46}" type="datetime1">
              <a:rPr kumimoji="1" lang="ja-JP" altLang="en-US" smtClean="0"/>
              <a:t>2024/3/29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41949266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F85713-B5C3-436A-892A-C08907ECB122}" type="datetime1">
              <a:rPr kumimoji="1" lang="ja-JP" altLang="en-US" smtClean="0"/>
              <a:t>2024/3/29</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7" name="Slide Number Placeholder 5">
            <a:extLst>
              <a:ext uri="{FF2B5EF4-FFF2-40B4-BE49-F238E27FC236}">
                <a16:creationId xmlns:a16="http://schemas.microsoft.com/office/drawing/2014/main" id="{B555D78C-C07B-4496-8064-6477A607102C}"/>
              </a:ext>
            </a:extLst>
          </p:cNvPr>
          <p:cNvSpPr>
            <a:spLocks noGrp="1"/>
          </p:cNvSpPr>
          <p:nvPr>
            <p:ph type="sldNum" sz="quarter" idx="4"/>
          </p:nvPr>
        </p:nvSpPr>
        <p:spPr>
          <a:xfrm>
            <a:off x="7086600" y="6492875"/>
            <a:ext cx="2057400" cy="365125"/>
          </a:xfrm>
          <a:prstGeom prst="rect">
            <a:avLst/>
          </a:prstGeom>
        </p:spPr>
        <p:txBody>
          <a:bodyPr/>
          <a:lstStyle>
            <a:lvl1pPr>
              <a:defRPr sz="14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64250197"/>
      </p:ext>
    </p:extLst>
  </p:cSld>
  <p:clrMap bg1="lt1" tx1="dk1" bg2="lt2" tx2="dk2" accent1="accent1" accent2="accent2" accent3="accent3" accent4="accent4" accent5="accent5" accent6="accent6" hlink="hlink" folHlink="folHlink"/>
  <p:sldLayoutIdLst>
    <p:sldLayoutId id="2147483678" r:id="rId1"/>
    <p:sldLayoutId id="2147483661" r:id="rId2"/>
    <p:sldLayoutId id="2147483662" r:id="rId3"/>
    <p:sldLayoutId id="2147483675" r:id="rId4"/>
    <p:sldLayoutId id="2147483676" r:id="rId5"/>
    <p:sldLayoutId id="2147483663" r:id="rId6"/>
    <p:sldLayoutId id="2147483677" r:id="rId7"/>
    <p:sldLayoutId id="2147483664" r:id="rId8"/>
    <p:sldLayoutId id="2147483665" r:id="rId9"/>
    <p:sldLayoutId id="2147483666" r:id="rId10"/>
    <p:sldLayoutId id="2147483667" r:id="rId11"/>
    <p:sldLayoutId id="2147483673" r:id="rId12"/>
    <p:sldLayoutId id="2147483674" r:id="rId13"/>
    <p:sldLayoutId id="2147483668" r:id="rId14"/>
    <p:sldLayoutId id="2147483669" r:id="rId15"/>
    <p:sldLayoutId id="2147483670" r:id="rId16"/>
    <p:sldLayoutId id="2147483671" r:id="rId17"/>
    <p:sldLayoutId id="2147483672" r:id="rId18"/>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hyperlink" Target="https://www.fdma.go.jp/publication/database/database004.html" TargetMode="External"/><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hyperlink" Target="https://www.fdma.go.jp/publication/database/database004.html" TargetMode="External"/><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8" Type="http://schemas.openxmlformats.org/officeDocument/2006/relationships/image" Target="../media/image12.jpeg"/><Relationship Id="rId13" Type="http://schemas.openxmlformats.org/officeDocument/2006/relationships/image" Target="../media/image17.jpeg"/><Relationship Id="rId3" Type="http://schemas.openxmlformats.org/officeDocument/2006/relationships/image" Target="../media/image7.jpeg"/><Relationship Id="rId7" Type="http://schemas.openxmlformats.org/officeDocument/2006/relationships/image" Target="../media/image11.jpeg"/><Relationship Id="rId12" Type="http://schemas.openxmlformats.org/officeDocument/2006/relationships/image" Target="../media/image16.png"/><Relationship Id="rId17" Type="http://schemas.openxmlformats.org/officeDocument/2006/relationships/image" Target="../media/image21.png"/><Relationship Id="rId2" Type="http://schemas.openxmlformats.org/officeDocument/2006/relationships/notesSlide" Target="../notesSlides/notesSlide17.xml"/><Relationship Id="rId16" Type="http://schemas.openxmlformats.org/officeDocument/2006/relationships/image" Target="../media/image20.png"/><Relationship Id="rId1" Type="http://schemas.openxmlformats.org/officeDocument/2006/relationships/slideLayout" Target="../slideLayouts/slideLayout3.xml"/><Relationship Id="rId6" Type="http://schemas.openxmlformats.org/officeDocument/2006/relationships/image" Target="../media/image10.jpeg"/><Relationship Id="rId11" Type="http://schemas.openxmlformats.org/officeDocument/2006/relationships/image" Target="../media/image15.jpeg"/><Relationship Id="rId5" Type="http://schemas.openxmlformats.org/officeDocument/2006/relationships/image" Target="../media/image9.jpeg"/><Relationship Id="rId15" Type="http://schemas.openxmlformats.org/officeDocument/2006/relationships/image" Target="../media/image19.png"/><Relationship Id="rId10" Type="http://schemas.openxmlformats.org/officeDocument/2006/relationships/image" Target="../media/image14.jpeg"/><Relationship Id="rId4" Type="http://schemas.openxmlformats.org/officeDocument/2006/relationships/image" Target="../media/image8.jpeg"/><Relationship Id="rId9" Type="http://schemas.openxmlformats.org/officeDocument/2006/relationships/image" Target="../media/image13.jpeg"/><Relationship Id="rId14" Type="http://schemas.openxmlformats.org/officeDocument/2006/relationships/image" Target="../media/image18.jpeg"/></Relationships>
</file>

<file path=ppt/slides/_rels/slide18.xml.rels><?xml version="1.0" encoding="UTF-8" standalone="yes"?>
<Relationships xmlns="http://schemas.openxmlformats.org/package/2006/relationships"><Relationship Id="rId3" Type="http://schemas.openxmlformats.org/officeDocument/2006/relationships/image" Target="../media/image22.gif"/><Relationship Id="rId7" Type="http://schemas.openxmlformats.org/officeDocument/2006/relationships/image" Target="../media/image25.emf"/><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package" Target="../embeddings/Microsoft_Word_Document.docx"/><Relationship Id="rId5" Type="http://schemas.openxmlformats.org/officeDocument/2006/relationships/image" Target="../media/image24.gif"/><Relationship Id="rId4" Type="http://schemas.openxmlformats.org/officeDocument/2006/relationships/image" Target="../media/image23.gif"/></Relationships>
</file>

<file path=ppt/slides/_rels/slide1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6.gif"/><Relationship Id="rId7"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image" Target="../media/image37.sv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0.xml"/><Relationship Id="rId1" Type="http://schemas.openxmlformats.org/officeDocument/2006/relationships/slideLayout" Target="../slideLayouts/slideLayout5.xml"/><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notesSlide" Target="../notesSlides/notesSlide38.xml"/><Relationship Id="rId1" Type="http://schemas.openxmlformats.org/officeDocument/2006/relationships/slideLayout" Target="../slideLayouts/slideLayout3.xml"/><Relationship Id="rId5" Type="http://schemas.openxmlformats.org/officeDocument/2006/relationships/image" Target="../media/image45.png"/><Relationship Id="rId4" Type="http://schemas.openxmlformats.org/officeDocument/2006/relationships/image" Target="../media/image44.emf"/></Relationships>
</file>

<file path=ppt/slides/_rels/slide39.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notesSlide" Target="../notesSlides/notesSlide39.xml"/><Relationship Id="rId1" Type="http://schemas.openxmlformats.org/officeDocument/2006/relationships/slideLayout" Target="../slideLayouts/slideLayout3.xml"/><Relationship Id="rId5" Type="http://schemas.openxmlformats.org/officeDocument/2006/relationships/image" Target="../media/image47.png"/><Relationship Id="rId4" Type="http://schemas.openxmlformats.org/officeDocument/2006/relationships/image" Target="../media/image46.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0.xml"/><Relationship Id="rId1" Type="http://schemas.openxmlformats.org/officeDocument/2006/relationships/slideLayout" Target="../slideLayouts/slideLayout3.xml"/><Relationship Id="rId5" Type="http://schemas.openxmlformats.org/officeDocument/2006/relationships/image" Target="../media/image49.emf"/><Relationship Id="rId4" Type="http://schemas.openxmlformats.org/officeDocument/2006/relationships/package" Target="../embeddings/Microsoft_Word_Document3.docx"/></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43.xml"/><Relationship Id="rId1" Type="http://schemas.openxmlformats.org/officeDocument/2006/relationships/slideLayout" Target="../slideLayouts/slideLayout3.xml"/><Relationship Id="rId4" Type="http://schemas.openxmlformats.org/officeDocument/2006/relationships/image" Target="../media/image51.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6.xml"/><Relationship Id="rId1" Type="http://schemas.openxmlformats.org/officeDocument/2006/relationships/slideLayout" Target="../slideLayouts/slideLayout3.xml"/><Relationship Id="rId4" Type="http://schemas.openxmlformats.org/officeDocument/2006/relationships/image" Target="../media/image53.png"/></Relationships>
</file>

<file path=ppt/slides/_rels/slide4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56.png"/></Relationships>
</file>

<file path=ppt/slides/_rels/slide4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png"/><Relationship Id="rId7" Type="http://schemas.openxmlformats.org/officeDocument/2006/relationships/image" Target="../media/image62.png"/><Relationship Id="rId12" Type="http://schemas.openxmlformats.org/officeDocument/2006/relationships/image" Target="../media/image67.png"/><Relationship Id="rId2" Type="http://schemas.openxmlformats.org/officeDocument/2006/relationships/notesSlide" Target="../notesSlides/notesSlide52.xml"/><Relationship Id="rId1" Type="http://schemas.openxmlformats.org/officeDocument/2006/relationships/slideLayout" Target="../slideLayouts/slideLayout3.xml"/><Relationship Id="rId6" Type="http://schemas.openxmlformats.org/officeDocument/2006/relationships/image" Target="../media/image61.png"/><Relationship Id="rId11" Type="http://schemas.openxmlformats.org/officeDocument/2006/relationships/image" Target="../media/image66.png"/><Relationship Id="rId5" Type="http://schemas.openxmlformats.org/officeDocument/2006/relationships/image" Target="../media/image60.png"/><Relationship Id="rId10" Type="http://schemas.openxmlformats.org/officeDocument/2006/relationships/image" Target="../media/image65.png"/><Relationship Id="rId4" Type="http://schemas.openxmlformats.org/officeDocument/2006/relationships/image" Target="../media/image59.png"/><Relationship Id="rId9" Type="http://schemas.openxmlformats.org/officeDocument/2006/relationships/image" Target="../media/image64.png"/></Relationships>
</file>

<file path=ppt/slides/_rels/slide5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3.xml"/><Relationship Id="rId1" Type="http://schemas.openxmlformats.org/officeDocument/2006/relationships/slideLayout" Target="../slideLayouts/slideLayout3.xml"/><Relationship Id="rId5" Type="http://schemas.openxmlformats.org/officeDocument/2006/relationships/image" Target="../media/image16.png"/><Relationship Id="rId4" Type="http://schemas.openxmlformats.org/officeDocument/2006/relationships/image" Target="../media/image69.png"/></Relationships>
</file>

<file path=ppt/slides/_rels/slide5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4.xml"/><Relationship Id="rId1" Type="http://schemas.openxmlformats.org/officeDocument/2006/relationships/slideLayout" Target="../slideLayouts/slideLayout3.xml"/><Relationship Id="rId4" Type="http://schemas.openxmlformats.org/officeDocument/2006/relationships/image" Target="../media/image17.jpeg"/></Relationships>
</file>

<file path=ppt/slides/_rels/slide55.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5.xml"/><Relationship Id="rId1" Type="http://schemas.openxmlformats.org/officeDocument/2006/relationships/slideLayout" Target="../slideLayouts/slideLayout3.xml"/><Relationship Id="rId5" Type="http://schemas.openxmlformats.org/officeDocument/2006/relationships/image" Target="../media/image73.png"/><Relationship Id="rId4" Type="http://schemas.openxmlformats.org/officeDocument/2006/relationships/image" Target="../media/image72.png"/></Relationships>
</file>

<file path=ppt/slides/_rels/slide5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57.xml"/><Relationship Id="rId1" Type="http://schemas.openxmlformats.org/officeDocument/2006/relationships/slideLayout" Target="../slideLayouts/slideLayout3.xml"/><Relationship Id="rId6" Type="http://schemas.openxmlformats.org/officeDocument/2006/relationships/image" Target="../media/image77.png"/><Relationship Id="rId5" Type="http://schemas.openxmlformats.org/officeDocument/2006/relationships/image" Target="../media/image20.png"/><Relationship Id="rId4" Type="http://schemas.openxmlformats.org/officeDocument/2006/relationships/image" Target="../media/image7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D1DFE03F-AE3F-4B77-AC2E-94339400726D}"/>
              </a:ext>
            </a:extLst>
          </p:cNvPr>
          <p:cNvSpPr/>
          <p:nvPr/>
        </p:nvSpPr>
        <p:spPr>
          <a:xfrm>
            <a:off x="0" y="0"/>
            <a:ext cx="9159240" cy="68580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just">
              <a:spcAft>
                <a:spcPts val="600"/>
              </a:spcAft>
            </a:pPr>
            <a:r>
              <a:rPr kumimoji="1" lang="en-US" altLang="ja-JP" sz="2400" dirty="0">
                <a:solidFill>
                  <a:schemeClr val="tx1"/>
                </a:solidFill>
                <a:latin typeface="HGPｺﾞｼｯｸE" panose="020B0900000000000000" pitchFamily="50" charset="-128"/>
                <a:ea typeface="HGPｺﾞｼｯｸE" panose="020B0900000000000000" pitchFamily="50" charset="-128"/>
              </a:rPr>
              <a:t>【</a:t>
            </a:r>
            <a:r>
              <a:rPr kumimoji="1" lang="ja-JP" altLang="en-US" sz="2400" dirty="0">
                <a:solidFill>
                  <a:schemeClr val="tx1"/>
                </a:solidFill>
                <a:latin typeface="HGPｺﾞｼｯｸE" panose="020B0900000000000000" pitchFamily="50" charset="-128"/>
                <a:ea typeface="HGPｺﾞｼｯｸE" panose="020B0900000000000000" pitchFamily="50" charset="-128"/>
              </a:rPr>
              <a:t>本教材について</a:t>
            </a:r>
            <a:r>
              <a:rPr kumimoji="1" lang="en-US" altLang="ja-JP" sz="2400" dirty="0">
                <a:solidFill>
                  <a:schemeClr val="tx1"/>
                </a:solidFill>
                <a:latin typeface="HGPｺﾞｼｯｸE" panose="020B0900000000000000" pitchFamily="50" charset="-128"/>
                <a:ea typeface="HGPｺﾞｼｯｸE" panose="020B0900000000000000" pitchFamily="50" charset="-128"/>
              </a:rPr>
              <a:t>】</a:t>
            </a:r>
          </a:p>
          <a:p>
            <a:pPr marL="342900" indent="-342900" algn="just">
              <a:spcAft>
                <a:spcPts val="600"/>
              </a:spcAft>
              <a:buFont typeface="Wingdings" panose="05000000000000000000" pitchFamily="2" charset="2"/>
              <a:buChar char="l"/>
            </a:pPr>
            <a:r>
              <a:rPr kumimoji="1" lang="ja-JP" altLang="en-US" sz="2400" dirty="0">
                <a:solidFill>
                  <a:schemeClr val="tx1"/>
                </a:solidFill>
                <a:latin typeface="HGPｺﾞｼｯｸE" panose="020B0900000000000000" pitchFamily="50" charset="-128"/>
                <a:ea typeface="HGPｺﾞｼｯｸE" panose="020B0900000000000000" pitchFamily="50" charset="-128"/>
              </a:rPr>
              <a:t>テーマ：　１．</a:t>
            </a:r>
            <a:r>
              <a:rPr kumimoji="1" lang="ja-JP" altLang="en-US" sz="2300" dirty="0">
                <a:solidFill>
                  <a:schemeClr val="tx1"/>
                </a:solidFill>
                <a:latin typeface="HGPｺﾞｼｯｸE"/>
                <a:ea typeface="HGPｺﾞｼｯｸE"/>
              </a:rPr>
              <a:t>防災リーダーの役割</a:t>
            </a:r>
            <a:r>
              <a:rPr kumimoji="1" lang="en-US" altLang="ja-JP" sz="2300" dirty="0">
                <a:solidFill>
                  <a:schemeClr val="tx1"/>
                </a:solidFill>
                <a:latin typeface="HGPｺﾞｼｯｸE"/>
                <a:ea typeface="HGPｺﾞｼｯｸE"/>
              </a:rPr>
              <a:t>/</a:t>
            </a:r>
            <a:r>
              <a:rPr kumimoji="1" lang="ja-JP" altLang="en-US" sz="2300" dirty="0">
                <a:solidFill>
                  <a:schemeClr val="tx1"/>
                </a:solidFill>
                <a:latin typeface="HGPｺﾞｼｯｸE"/>
                <a:ea typeface="HGPｺﾞｼｯｸE"/>
              </a:rPr>
              <a:t>住民(構成員)の自助意識を</a:t>
            </a:r>
            <a:br>
              <a:rPr kumimoji="1" lang="en-US" altLang="ja-JP" sz="2300" dirty="0">
                <a:solidFill>
                  <a:schemeClr val="tx1"/>
                </a:solidFill>
                <a:latin typeface="HGPｺﾞｼｯｸE"/>
                <a:ea typeface="HGPｺﾞｼｯｸE"/>
              </a:rPr>
            </a:br>
            <a:r>
              <a:rPr kumimoji="1" lang="ja-JP" altLang="en-US" sz="2300" dirty="0">
                <a:solidFill>
                  <a:schemeClr val="tx1"/>
                </a:solidFill>
                <a:latin typeface="HGPｺﾞｼｯｸE"/>
                <a:ea typeface="HGPｺﾞｼｯｸE"/>
              </a:rPr>
              <a:t>高めるには</a:t>
            </a:r>
            <a:endParaRPr lang="ja-JP" altLang="en-US" sz="2300" dirty="0">
              <a:solidFill>
                <a:schemeClr val="tx1"/>
              </a:solidFill>
              <a:latin typeface="HGPｺﾞｼｯｸE" panose="020B0900000000000000" pitchFamily="50" charset="-128"/>
              <a:ea typeface="HGPｺﾞｼｯｸE" panose="020B0900000000000000" pitchFamily="50" charset="-128"/>
            </a:endParaRPr>
          </a:p>
          <a:p>
            <a:pPr marL="342900" indent="-342900" algn="just">
              <a:spcAft>
                <a:spcPts val="600"/>
              </a:spcAft>
              <a:buFont typeface="Wingdings" panose="05000000000000000000" pitchFamily="2" charset="2"/>
              <a:buChar char="l"/>
            </a:pPr>
            <a:r>
              <a:rPr kumimoji="1" lang="ja-JP" altLang="en-US" sz="2400" dirty="0">
                <a:solidFill>
                  <a:schemeClr val="tx1"/>
                </a:solidFill>
                <a:latin typeface="HGPｺﾞｼｯｸE" panose="020B0900000000000000" pitchFamily="50" charset="-128"/>
                <a:ea typeface="HGPｺﾞｼｯｸE" panose="020B0900000000000000" pitchFamily="50" charset="-128"/>
              </a:rPr>
              <a:t>単元名：　</a:t>
            </a:r>
            <a:r>
              <a:rPr kumimoji="1" lang="en-US" altLang="ja-JP" sz="2400" dirty="0">
                <a:solidFill>
                  <a:schemeClr val="tx1"/>
                </a:solidFill>
                <a:latin typeface="HGPｺﾞｼｯｸE" panose="020B0900000000000000" pitchFamily="50" charset="-128"/>
                <a:ea typeface="HGPｺﾞｼｯｸE" panose="020B0900000000000000" pitchFamily="50" charset="-128"/>
              </a:rPr>
              <a:t>3 </a:t>
            </a:r>
            <a:r>
              <a:rPr kumimoji="1" lang="ja-JP" altLang="en-US" sz="2400" dirty="0">
                <a:solidFill>
                  <a:schemeClr val="tx1"/>
                </a:solidFill>
                <a:latin typeface="HGPｺﾞｼｯｸE" panose="020B0900000000000000" pitchFamily="50" charset="-128"/>
                <a:ea typeface="HGPｺﾞｼｯｸE" panose="020B0900000000000000" pitchFamily="50" charset="-128"/>
              </a:rPr>
              <a:t>自助の重要性と災害への備え</a:t>
            </a:r>
          </a:p>
          <a:p>
            <a:pPr marL="342900" indent="-342900" algn="just">
              <a:spcAft>
                <a:spcPts val="600"/>
              </a:spcAft>
              <a:buFont typeface="Wingdings" panose="05000000000000000000" pitchFamily="2" charset="2"/>
              <a:buChar char="l"/>
            </a:pPr>
            <a:r>
              <a:rPr kumimoji="1" lang="ja-JP" altLang="en-US" sz="2400" dirty="0">
                <a:solidFill>
                  <a:schemeClr val="tx1"/>
                </a:solidFill>
                <a:latin typeface="HGPｺﾞｼｯｸE" panose="020B0900000000000000" pitchFamily="50" charset="-128"/>
                <a:ea typeface="HGPｺﾞｼｯｸE" panose="020B0900000000000000" pitchFamily="50" charset="-128"/>
              </a:rPr>
              <a:t>所要時間：　</a:t>
            </a:r>
            <a:r>
              <a:rPr kumimoji="1" lang="en-US" altLang="ja-JP" sz="2400" dirty="0">
                <a:solidFill>
                  <a:schemeClr val="tx1"/>
                </a:solidFill>
                <a:latin typeface="HGPｺﾞｼｯｸE" panose="020B0900000000000000" pitchFamily="50" charset="-128"/>
                <a:ea typeface="HGPｺﾞｼｯｸE" panose="020B0900000000000000" pitchFamily="50" charset="-128"/>
              </a:rPr>
              <a:t>60</a:t>
            </a:r>
            <a:r>
              <a:rPr kumimoji="1" lang="ja-JP" altLang="en-US" sz="2400" dirty="0">
                <a:solidFill>
                  <a:schemeClr val="tx1"/>
                </a:solidFill>
                <a:latin typeface="HGPｺﾞｼｯｸE" panose="020B0900000000000000" pitchFamily="50" charset="-128"/>
                <a:ea typeface="HGPｺﾞｼｯｸE" panose="020B0900000000000000" pitchFamily="50" charset="-128"/>
              </a:rPr>
              <a:t>分程度</a:t>
            </a:r>
          </a:p>
          <a:p>
            <a:pPr marL="342900" indent="-342900" algn="just">
              <a:spcAft>
                <a:spcPts val="600"/>
              </a:spcAft>
              <a:buFont typeface="Wingdings" panose="05000000000000000000" pitchFamily="2" charset="2"/>
              <a:buChar char="l"/>
            </a:pPr>
            <a:r>
              <a:rPr kumimoji="1" lang="ja-JP" altLang="en-US" sz="2400" dirty="0">
                <a:solidFill>
                  <a:schemeClr val="tx1"/>
                </a:solidFill>
                <a:latin typeface="HGPｺﾞｼｯｸE" panose="020B0900000000000000" pitchFamily="50" charset="-128"/>
                <a:ea typeface="HGPｺﾞｼｯｸE" panose="020B0900000000000000" pitchFamily="50" charset="-128"/>
              </a:rPr>
              <a:t>準備：</a:t>
            </a:r>
            <a:endParaRPr kumimoji="1" lang="en-US" altLang="ja-JP" sz="2400" dirty="0">
              <a:solidFill>
                <a:schemeClr val="tx1"/>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mj-lt"/>
              <a:buAutoNum type="arabicPeriod"/>
            </a:pPr>
            <a:r>
              <a:rPr kumimoji="1" lang="ja-JP" altLang="en-US" sz="2400" dirty="0">
                <a:solidFill>
                  <a:schemeClr val="tx1"/>
                </a:solidFill>
                <a:latin typeface="HGPｺﾞｼｯｸE" panose="020B0900000000000000" pitchFamily="50" charset="-128"/>
                <a:ea typeface="HGPｺﾞｼｯｸE" panose="020B0900000000000000" pitchFamily="50" charset="-128"/>
              </a:rPr>
              <a:t>研修会場にインターネット環境を準備して下さい。（映像を使用するため、スピーカー等を準備して下さい。）</a:t>
            </a:r>
            <a:endParaRPr kumimoji="1" lang="en-US" altLang="ja-JP" sz="2400" dirty="0">
              <a:solidFill>
                <a:schemeClr val="tx1"/>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mj-lt"/>
              <a:buAutoNum type="arabicPeriod"/>
            </a:pPr>
            <a:r>
              <a:rPr kumimoji="1" lang="ja-JP" altLang="en-US" sz="2400" dirty="0">
                <a:solidFill>
                  <a:schemeClr val="tx1"/>
                </a:solidFill>
                <a:latin typeface="HGPｺﾞｼｯｸE" panose="020B0900000000000000" pitchFamily="50" charset="-128"/>
                <a:ea typeface="HGPｺﾞｼｯｸE" panose="020B0900000000000000" pitchFamily="50" charset="-128"/>
              </a:rPr>
              <a:t>ワークショップ用の資料</a:t>
            </a:r>
            <a:r>
              <a:rPr kumimoji="1" lang="en-US" altLang="ja-JP" sz="2400" dirty="0">
                <a:solidFill>
                  <a:schemeClr val="tx1"/>
                </a:solidFill>
                <a:latin typeface="HGPｺﾞｼｯｸE" panose="020B0900000000000000" pitchFamily="50" charset="-128"/>
                <a:ea typeface="HGPｺﾞｼｯｸE" panose="020B0900000000000000" pitchFamily="50" charset="-128"/>
              </a:rPr>
              <a:t>(</a:t>
            </a:r>
            <a:r>
              <a:rPr kumimoji="1" lang="ja-JP" altLang="en-US" sz="2400" dirty="0">
                <a:solidFill>
                  <a:schemeClr val="tx1"/>
                </a:solidFill>
                <a:latin typeface="HGPｺﾞｼｯｸE" panose="020B0900000000000000" pitchFamily="50" charset="-128"/>
                <a:ea typeface="HGPｺﾞｼｯｸE" panose="020B0900000000000000" pitchFamily="50" charset="-128"/>
              </a:rPr>
              <a:t>「わが家の備蓄チェックシート」</a:t>
            </a:r>
            <a:r>
              <a:rPr kumimoji="1" lang="en-US" altLang="ja-JP" sz="2400" dirty="0">
                <a:solidFill>
                  <a:schemeClr val="tx1"/>
                </a:solidFill>
                <a:latin typeface="HGPｺﾞｼｯｸE" panose="020B0900000000000000" pitchFamily="50" charset="-128"/>
                <a:ea typeface="HGPｺﾞｼｯｸE" panose="020B0900000000000000" pitchFamily="50" charset="-128"/>
              </a:rPr>
              <a:t>)</a:t>
            </a:r>
            <a:r>
              <a:rPr kumimoji="1" lang="ja-JP" altLang="en-US" sz="2400" dirty="0">
                <a:solidFill>
                  <a:schemeClr val="tx1"/>
                </a:solidFill>
                <a:latin typeface="HGPｺﾞｼｯｸE" panose="020B0900000000000000" pitchFamily="50" charset="-128"/>
                <a:ea typeface="HGPｺﾞｼｯｸE" panose="020B0900000000000000" pitchFamily="50" charset="-128"/>
              </a:rPr>
              <a:t>と記入用のボールペン１本を参加者に配布して下さい。</a:t>
            </a:r>
            <a:endParaRPr kumimoji="1" lang="en-US" altLang="ja-JP" sz="2400" dirty="0">
              <a:solidFill>
                <a:schemeClr val="tx1"/>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mj-lt"/>
              <a:buAutoNum type="arabicPeriod"/>
            </a:pPr>
            <a:r>
              <a:rPr kumimoji="1" lang="ja-JP" altLang="en-US" sz="2400" dirty="0">
                <a:solidFill>
                  <a:schemeClr val="tx1"/>
                </a:solidFill>
                <a:latin typeface="HGPｺﾞｼｯｸE" panose="020B0900000000000000" pitchFamily="50" charset="-128"/>
                <a:ea typeface="HGPｺﾞｼｯｸE" panose="020B0900000000000000" pitchFamily="50" charset="-128"/>
              </a:rPr>
              <a:t>適宜、スライドの追加や変更をすることができます。参加者の特性（自主防災組織等の会長が多いか、在職期間が</a:t>
            </a:r>
            <a:br>
              <a:rPr kumimoji="1" lang="en-US" altLang="ja-JP" sz="2400" dirty="0">
                <a:solidFill>
                  <a:schemeClr val="tx1"/>
                </a:solidFill>
                <a:latin typeface="HGPｺﾞｼｯｸE" panose="020B0900000000000000" pitchFamily="50" charset="-128"/>
                <a:ea typeface="HGPｺﾞｼｯｸE" panose="020B0900000000000000" pitchFamily="50" charset="-128"/>
              </a:rPr>
            </a:br>
            <a:r>
              <a:rPr kumimoji="1" lang="ja-JP" altLang="en-US" sz="2400" dirty="0">
                <a:solidFill>
                  <a:schemeClr val="tx1"/>
                </a:solidFill>
                <a:latin typeface="HGPｺﾞｼｯｸE" panose="020B0900000000000000" pitchFamily="50" charset="-128"/>
                <a:ea typeface="HGPｺﾞｼｯｸE" panose="020B0900000000000000" pitchFamily="50" charset="-128"/>
              </a:rPr>
              <a:t>長いかなど）に応じて、内容の追加・削減や修正・変更を</a:t>
            </a:r>
            <a:br>
              <a:rPr kumimoji="1" lang="en-US" altLang="ja-JP" sz="2400" dirty="0">
                <a:solidFill>
                  <a:schemeClr val="tx1"/>
                </a:solidFill>
                <a:latin typeface="HGPｺﾞｼｯｸE" panose="020B0900000000000000" pitchFamily="50" charset="-128"/>
                <a:ea typeface="HGPｺﾞｼｯｸE" panose="020B0900000000000000" pitchFamily="50" charset="-128"/>
              </a:rPr>
            </a:br>
            <a:r>
              <a:rPr kumimoji="1" lang="ja-JP" altLang="en-US" sz="2400" dirty="0">
                <a:solidFill>
                  <a:schemeClr val="tx1"/>
                </a:solidFill>
                <a:latin typeface="HGPｺﾞｼｯｸE" panose="020B0900000000000000" pitchFamily="50" charset="-128"/>
                <a:ea typeface="HGPｺﾞｼｯｸE" panose="020B0900000000000000" pitchFamily="50" charset="-128"/>
              </a:rPr>
              <a:t>検討することで、より良い研修効果が期待できます。</a:t>
            </a:r>
            <a:endParaRPr kumimoji="1" lang="en-US" altLang="ja-JP" sz="2400" dirty="0">
              <a:solidFill>
                <a:schemeClr val="tx1"/>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mj-lt"/>
              <a:buAutoNum type="arabicPeriod"/>
            </a:pPr>
            <a:r>
              <a:rPr kumimoji="1" lang="ja-JP" altLang="en-US" sz="2400" dirty="0">
                <a:solidFill>
                  <a:schemeClr val="tx1"/>
                </a:solidFill>
                <a:latin typeface="HGPｺﾞｼｯｸE" panose="020B0900000000000000" pitchFamily="50" charset="-128"/>
                <a:ea typeface="HGPｺﾞｼｯｸE" panose="020B0900000000000000" pitchFamily="50" charset="-128"/>
              </a:rPr>
              <a:t>実際に研修を行う前に、何人かのグループを作り、練習し合う場を設けることもよい研修とするうえで効果的です。</a:t>
            </a:r>
          </a:p>
        </p:txBody>
      </p:sp>
    </p:spTree>
    <p:extLst>
      <p:ext uri="{BB962C8B-B14F-4D97-AF65-F5344CB8AC3E}">
        <p14:creationId xmlns:p14="http://schemas.microsoft.com/office/powerpoint/2010/main" val="37630557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7E8019D-5A5E-43AA-B3BB-6CD89776671C}"/>
              </a:ext>
            </a:extLst>
          </p:cNvPr>
          <p:cNvSpPr>
            <a:spLocks noGrp="1"/>
          </p:cNvSpPr>
          <p:nvPr>
            <p:ph type="sldNum" sz="quarter" idx="12"/>
          </p:nvPr>
        </p:nvSpPr>
        <p:spPr/>
        <p:txBody>
          <a:bodyPr/>
          <a:lstStyle/>
          <a:p>
            <a:fld id="{48C0FCB9-D989-46F1-965E-624BDAC7E129}" type="slidenum">
              <a:rPr kumimoji="1" lang="ja-JP" altLang="en-US" smtClean="0"/>
              <a:pPr/>
              <a:t>10</a:t>
            </a:fld>
            <a:endParaRPr kumimoji="1" lang="ja-JP" altLang="en-US"/>
          </a:p>
        </p:txBody>
      </p:sp>
      <p:sp>
        <p:nvSpPr>
          <p:cNvPr id="5" name="四角形: 角を丸くする 4">
            <a:extLst>
              <a:ext uri="{FF2B5EF4-FFF2-40B4-BE49-F238E27FC236}">
                <a16:creationId xmlns:a16="http://schemas.microsoft.com/office/drawing/2014/main" id="{C6027D71-137B-4D89-AD94-059CF63A5526}"/>
              </a:ext>
            </a:extLst>
          </p:cNvPr>
          <p:cNvSpPr/>
          <p:nvPr/>
        </p:nvSpPr>
        <p:spPr>
          <a:xfrm>
            <a:off x="631371" y="1606609"/>
            <a:ext cx="7881257" cy="3644781"/>
          </a:xfrm>
          <a:prstGeom prst="roundRect">
            <a:avLst>
              <a:gd name="adj" fmla="val 160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3200">
                <a:solidFill>
                  <a:schemeClr val="tx1">
                    <a:lumMod val="75000"/>
                    <a:lumOff val="25000"/>
                  </a:schemeClr>
                </a:solidFill>
                <a:latin typeface="HGPｺﾞｼｯｸE" panose="020B0900000000000000" pitchFamily="50" charset="-128"/>
                <a:ea typeface="HGPｺﾞｼｯｸE" panose="020B0900000000000000" pitchFamily="50" charset="-128"/>
              </a:rPr>
              <a:t>総務省消防庁 防災学習ＤＶＤ</a:t>
            </a:r>
            <a:endParaRPr kumimoji="1" lang="en-US" altLang="ja-JP" sz="32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ct val="150000"/>
              </a:lnSpc>
            </a:pPr>
            <a:r>
              <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ふせごう</a:t>
            </a:r>
            <a:r>
              <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家具等の転落防止対策</a:t>
            </a:r>
            <a:r>
              <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en-US" altLang="ja-JP" sz="3200">
                <a:solidFill>
                  <a:schemeClr val="tx1">
                    <a:lumMod val="75000"/>
                    <a:lumOff val="25000"/>
                  </a:schemeClr>
                </a:solidFill>
                <a:latin typeface="HGPｺﾞｼｯｸE" panose="020B0900000000000000" pitchFamily="50" charset="-128"/>
                <a:ea typeface="HGPｺﾞｼｯｸE" panose="020B0900000000000000" pitchFamily="50" charset="-128"/>
              </a:rPr>
              <a:t>06:25</a:t>
            </a:r>
            <a:r>
              <a:rPr kumimoji="1" lang="ja-JP" altLang="en-US" sz="32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en-US" altLang="ja-JP" sz="3200">
                <a:solidFill>
                  <a:schemeClr val="tx1">
                    <a:lumMod val="75000"/>
                    <a:lumOff val="25000"/>
                  </a:schemeClr>
                </a:solidFill>
                <a:latin typeface="HGPｺﾞｼｯｸE" panose="020B0900000000000000" pitchFamily="50" charset="-128"/>
                <a:ea typeface="HGPｺﾞｼｯｸE" panose="020B0900000000000000" pitchFamily="50" charset="-128"/>
              </a:rPr>
              <a:t>07:50</a:t>
            </a:r>
            <a:r>
              <a:rPr kumimoji="1" lang="ja-JP" altLang="en-US" sz="3200">
                <a:solidFill>
                  <a:schemeClr val="tx1">
                    <a:lumMod val="75000"/>
                    <a:lumOff val="25000"/>
                  </a:schemeClr>
                </a:solidFill>
                <a:latin typeface="HGPｺﾞｼｯｸE" panose="020B0900000000000000" pitchFamily="50" charset="-128"/>
                <a:ea typeface="HGPｺﾞｼｯｸE" panose="020B0900000000000000" pitchFamily="50" charset="-128"/>
              </a:rPr>
              <a:t>の映像</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　</a:t>
            </a: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(1</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分</a:t>
            </a: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25</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秒</a:t>
            </a: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ct val="150000"/>
              </a:lnSpc>
            </a:pPr>
            <a:r>
              <a:rPr lang="en-US" altLang="ja-JP" sz="2000">
                <a:solidFill>
                  <a:schemeClr val="tx1">
                    <a:lumMod val="75000"/>
                    <a:lumOff val="25000"/>
                  </a:schemeClr>
                </a:solidFill>
                <a:hlinkClick r:id="rId3">
                  <a:extLst>
                    <a:ext uri="{A12FA001-AC4F-418D-AE19-62706E023703}">
                      <ahyp:hlinkClr xmlns:ahyp="http://schemas.microsoft.com/office/drawing/2018/hyperlinkcolor" val="tx"/>
                    </a:ext>
                  </a:extLst>
                </a:hlinkClick>
              </a:rPr>
              <a:t>https://www.fdma.go.jp/publication/database/database004.html</a:t>
            </a:r>
            <a:endParaRPr lang="en-US" altLang="ja-JP" sz="2000">
              <a:solidFill>
                <a:schemeClr val="tx1">
                  <a:lumMod val="75000"/>
                  <a:lumOff val="25000"/>
                </a:schemeClr>
              </a:solidFill>
            </a:endParaRPr>
          </a:p>
          <a:p>
            <a:pPr algn="ctr">
              <a:lnSpc>
                <a:spcPct val="150000"/>
              </a:lnSpc>
            </a:pPr>
            <a:r>
              <a:rPr kumimoji="1"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（総務省消防庁　データベース「地震などの災害に備えて」　震災対策</a:t>
            </a:r>
            <a:r>
              <a:rPr kumimoji="1"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rPr>
              <a:t>DVD</a:t>
            </a:r>
            <a:r>
              <a:rPr kumimoji="1"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ビデオシリーズ）</a:t>
            </a:r>
          </a:p>
        </p:txBody>
      </p:sp>
      <p:sp>
        <p:nvSpPr>
          <p:cNvPr id="2" name="正方形/長方形 1"/>
          <p:cNvSpPr/>
          <p:nvPr/>
        </p:nvSpPr>
        <p:spPr>
          <a:xfrm>
            <a:off x="2639418" y="873075"/>
            <a:ext cx="3865161" cy="733534"/>
          </a:xfrm>
          <a:prstGeom prst="rect">
            <a:avLst/>
          </a:prstGeom>
        </p:spPr>
        <p:txBody>
          <a:bodyPr wrap="none">
            <a:spAutoFit/>
          </a:bodyPr>
          <a:lstStyle/>
          <a:p>
            <a:pPr lvl="0" algn="ctr">
              <a:lnSpc>
                <a:spcPts val="5000"/>
              </a:lnSpc>
            </a:pPr>
            <a:r>
              <a:rPr kumimoji="1" lang="ja-JP" altLang="en-US" sz="3600">
                <a:solidFill>
                  <a:prstClr val="black">
                    <a:lumMod val="75000"/>
                    <a:lumOff val="25000"/>
                  </a:prstClr>
                </a:solidFill>
                <a:latin typeface="HGPｺﾞｼｯｸE" panose="020B0900000000000000" pitchFamily="50" charset="-128"/>
                <a:ea typeface="HGPｺﾞｼｯｸE" panose="020B0900000000000000" pitchFamily="50" charset="-128"/>
              </a:rPr>
              <a:t>＜地震時の室内＞</a:t>
            </a:r>
            <a:endParaRPr kumimoji="1" lang="en-US" altLang="ja-JP" sz="3600">
              <a:solidFill>
                <a:prstClr val="black">
                  <a:lumMod val="75000"/>
                  <a:lumOff val="25000"/>
                </a:prstClr>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13307025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65808B6-26C7-45D9-BA0B-9AB91975D867}"/>
              </a:ext>
            </a:extLst>
          </p:cNvPr>
          <p:cNvSpPr>
            <a:spLocks noGrp="1"/>
          </p:cNvSpPr>
          <p:nvPr>
            <p:ph type="title"/>
          </p:nvPr>
        </p:nvSpPr>
        <p:spPr>
          <a:solidFill>
            <a:srgbClr val="35A16B"/>
          </a:solidFill>
        </p:spPr>
        <p:txBody>
          <a:bodyPr/>
          <a:lstStyle/>
          <a:p>
            <a:r>
              <a:rPr lang="ja-JP" altLang="en-US"/>
              <a:t>家具類の転倒・落下・移動による被害</a:t>
            </a:r>
          </a:p>
        </p:txBody>
      </p:sp>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p:txBody>
          <a:bodyPr/>
          <a:lstStyle/>
          <a:p>
            <a:fld id="{48C0FCB9-D989-46F1-965E-624BDAC7E129}" type="slidenum">
              <a:rPr kumimoji="1" lang="ja-JP" altLang="en-US" smtClean="0"/>
              <a:pPr/>
              <a:t>11</a:t>
            </a:fld>
            <a:endParaRPr kumimoji="1" lang="ja-JP" altLang="en-US"/>
          </a:p>
        </p:txBody>
      </p:sp>
      <p:sp>
        <p:nvSpPr>
          <p:cNvPr id="14" name="正方形/長方形 13">
            <a:extLst>
              <a:ext uri="{FF2B5EF4-FFF2-40B4-BE49-F238E27FC236}">
                <a16:creationId xmlns:a16="http://schemas.microsoft.com/office/drawing/2014/main" id="{D51F8F0C-F307-44E9-AAAF-90006FADC56F}"/>
              </a:ext>
            </a:extLst>
          </p:cNvPr>
          <p:cNvSpPr/>
          <p:nvPr/>
        </p:nvSpPr>
        <p:spPr>
          <a:xfrm>
            <a:off x="2072526" y="2343910"/>
            <a:ext cx="5344733" cy="646331"/>
          </a:xfrm>
          <a:prstGeom prst="rect">
            <a:avLst/>
          </a:prstGeom>
        </p:spPr>
        <p:txBody>
          <a:bodyPr wrap="none">
            <a:spAutoFit/>
          </a:bodyPr>
          <a:lstStyle/>
          <a:p>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近年発生した地震においてけがをした人のうち、</a:t>
            </a:r>
            <a:endParaRPr lang="en-US" altLang="ja-JP">
              <a:solidFill>
                <a:schemeClr val="tx1">
                  <a:lumMod val="75000"/>
                  <a:lumOff val="25000"/>
                </a:schemeClr>
              </a:solidFill>
              <a:latin typeface="HGPｺﾞｼｯｸE" panose="020B0900000000000000" pitchFamily="50" charset="-128"/>
              <a:ea typeface="HGPｺﾞｼｯｸE" panose="020B0900000000000000" pitchFamily="50" charset="-128"/>
            </a:endParaRPr>
          </a:p>
          <a:p>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家具類の転倒・落下・移動を原因とするけが人の割合</a:t>
            </a:r>
          </a:p>
        </p:txBody>
      </p:sp>
      <p:graphicFrame>
        <p:nvGraphicFramePr>
          <p:cNvPr id="17" name="グラフ 16">
            <a:extLst>
              <a:ext uri="{FF2B5EF4-FFF2-40B4-BE49-F238E27FC236}">
                <a16:creationId xmlns:a16="http://schemas.microsoft.com/office/drawing/2014/main" id="{F35A5764-249E-4AA5-BFD0-4FD452ACC967}"/>
              </a:ext>
            </a:extLst>
          </p:cNvPr>
          <p:cNvGraphicFramePr>
            <a:graphicFrameLocks/>
          </p:cNvGraphicFramePr>
          <p:nvPr>
            <p:extLst>
              <p:ext uri="{D42A27DB-BD31-4B8C-83A1-F6EECF244321}">
                <p14:modId xmlns:p14="http://schemas.microsoft.com/office/powerpoint/2010/main" val="3607486089"/>
              </p:ext>
            </p:extLst>
          </p:nvPr>
        </p:nvGraphicFramePr>
        <p:xfrm>
          <a:off x="653339" y="3060485"/>
          <a:ext cx="7486651" cy="3180806"/>
        </p:xfrm>
        <a:graphic>
          <a:graphicData uri="http://schemas.openxmlformats.org/drawingml/2006/chart">
            <c:chart xmlns:c="http://schemas.openxmlformats.org/drawingml/2006/chart" xmlns:r="http://schemas.openxmlformats.org/officeDocument/2006/relationships" r:id="rId3"/>
          </a:graphicData>
        </a:graphic>
      </p:graphicFrame>
      <p:sp>
        <p:nvSpPr>
          <p:cNvPr id="18" name="テキスト ボックス 17">
            <a:extLst>
              <a:ext uri="{FF2B5EF4-FFF2-40B4-BE49-F238E27FC236}">
                <a16:creationId xmlns:a16="http://schemas.microsoft.com/office/drawing/2014/main" id="{EBC180F6-3419-4BEC-8E08-8D94191193AA}"/>
              </a:ext>
            </a:extLst>
          </p:cNvPr>
          <p:cNvSpPr txBox="1"/>
          <p:nvPr/>
        </p:nvSpPr>
        <p:spPr>
          <a:xfrm>
            <a:off x="8595" y="6581001"/>
            <a:ext cx="5477782" cy="261610"/>
          </a:xfrm>
          <a:prstGeom prst="rect">
            <a:avLst/>
          </a:prstGeom>
          <a:noFill/>
        </p:spPr>
        <p:txBody>
          <a:bodyPr wrap="none" rtlCol="0">
            <a:spAutoFit/>
          </a:bodyPr>
          <a:lstStyle/>
          <a:p>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参考：東京消防庁「家具転対策 高層階に潜む危険～平成</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28</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年熊本地震による室内被害」</a:t>
            </a:r>
          </a:p>
        </p:txBody>
      </p:sp>
      <p:sp>
        <p:nvSpPr>
          <p:cNvPr id="8" name="正方形/長方形 7">
            <a:extLst>
              <a:ext uri="{FF2B5EF4-FFF2-40B4-BE49-F238E27FC236}">
                <a16:creationId xmlns:a16="http://schemas.microsoft.com/office/drawing/2014/main" id="{FB510E19-83A6-4A42-B24A-47D316EAF045}"/>
              </a:ext>
            </a:extLst>
          </p:cNvPr>
          <p:cNvSpPr/>
          <p:nvPr/>
        </p:nvSpPr>
        <p:spPr>
          <a:xfrm>
            <a:off x="262800" y="940527"/>
            <a:ext cx="8618400" cy="1037853"/>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144000" tIns="72000" rIns="72000" bIns="72000" rtlCol="0" anchor="ctr"/>
          <a:lstStyle/>
          <a:p>
            <a:pPr algn="just"/>
            <a:r>
              <a:rPr lang="ja-JP" altLang="en-US" sz="2800" dirty="0">
                <a:solidFill>
                  <a:srgbClr val="404040"/>
                </a:solidFill>
                <a:latin typeface="HGPｺﾞｼｯｸE" panose="020B0900000000000000" pitchFamily="50" charset="-128"/>
                <a:ea typeface="HGPｺﾞｼｯｸE" panose="020B0900000000000000" pitchFamily="50" charset="-128"/>
              </a:rPr>
              <a:t>地震でけがをした人のうち、約</a:t>
            </a:r>
            <a:r>
              <a:rPr lang="en-US" altLang="ja-JP" sz="2800" dirty="0">
                <a:solidFill>
                  <a:srgbClr val="404040"/>
                </a:solidFill>
                <a:latin typeface="HGPｺﾞｼｯｸE" panose="020B0900000000000000" pitchFamily="50" charset="-128"/>
                <a:ea typeface="HGPｺﾞｼｯｸE" panose="020B0900000000000000" pitchFamily="50" charset="-128"/>
              </a:rPr>
              <a:t>30</a:t>
            </a:r>
            <a:r>
              <a:rPr lang="ja-JP" altLang="en-US" sz="2800" dirty="0">
                <a:solidFill>
                  <a:srgbClr val="404040"/>
                </a:solidFill>
                <a:latin typeface="HGPｺﾞｼｯｸE" panose="020B0900000000000000" pitchFamily="50" charset="-128"/>
                <a:ea typeface="HGPｺﾞｼｯｸE" panose="020B0900000000000000" pitchFamily="50" charset="-128"/>
              </a:rPr>
              <a:t>～</a:t>
            </a:r>
            <a:r>
              <a:rPr lang="en-US" altLang="ja-JP" sz="2800" dirty="0">
                <a:solidFill>
                  <a:srgbClr val="404040"/>
                </a:solidFill>
                <a:latin typeface="HGPｺﾞｼｯｸE" panose="020B0900000000000000" pitchFamily="50" charset="-128"/>
                <a:ea typeface="HGPｺﾞｼｯｸE" panose="020B0900000000000000" pitchFamily="50" charset="-128"/>
              </a:rPr>
              <a:t>50%</a:t>
            </a:r>
            <a:r>
              <a:rPr lang="ja-JP" altLang="en-US" sz="2800" dirty="0">
                <a:solidFill>
                  <a:srgbClr val="404040"/>
                </a:solidFill>
                <a:latin typeface="HGPｺﾞｼｯｸE" panose="020B0900000000000000" pitchFamily="50" charset="-128"/>
                <a:ea typeface="HGPｺﾞｼｯｸE" panose="020B0900000000000000" pitchFamily="50" charset="-128"/>
              </a:rPr>
              <a:t>が、家具等の</a:t>
            </a:r>
            <a:br>
              <a:rPr lang="en-US" altLang="ja-JP" sz="2800" dirty="0">
                <a:solidFill>
                  <a:srgbClr val="404040"/>
                </a:solidFill>
                <a:latin typeface="HGPｺﾞｼｯｸE" panose="020B0900000000000000" pitchFamily="50" charset="-128"/>
                <a:ea typeface="HGPｺﾞｼｯｸE" panose="020B0900000000000000" pitchFamily="50" charset="-128"/>
              </a:rPr>
            </a:br>
            <a:r>
              <a:rPr lang="ja-JP" altLang="en-US" sz="2800" dirty="0">
                <a:solidFill>
                  <a:srgbClr val="404040"/>
                </a:solidFill>
                <a:latin typeface="HGPｺﾞｼｯｸE" panose="020B0900000000000000" pitchFamily="50" charset="-128"/>
                <a:ea typeface="HGPｺﾞｼｯｸE" panose="020B0900000000000000" pitchFamily="50" charset="-128"/>
              </a:rPr>
              <a:t>転倒・落下・移動を原因としている</a:t>
            </a:r>
          </a:p>
        </p:txBody>
      </p:sp>
      <p:sp>
        <p:nvSpPr>
          <p:cNvPr id="3" name="楕円 2">
            <a:extLst>
              <a:ext uri="{FF2B5EF4-FFF2-40B4-BE49-F238E27FC236}">
                <a16:creationId xmlns:a16="http://schemas.microsoft.com/office/drawing/2014/main" id="{18ECDBD8-3790-413D-AD7B-D7BE04D334DF}"/>
              </a:ext>
            </a:extLst>
          </p:cNvPr>
          <p:cNvSpPr/>
          <p:nvPr/>
        </p:nvSpPr>
        <p:spPr>
          <a:xfrm>
            <a:off x="7169613" y="4796725"/>
            <a:ext cx="1145228" cy="972337"/>
          </a:xfrm>
          <a:prstGeom prst="ellipse">
            <a:avLst/>
          </a:prstGeom>
          <a:solidFill>
            <a:schemeClr val="bg1"/>
          </a:solid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kumimoji="1" lang="ja-JP" altLang="en-US" sz="2000" b="1">
                <a:solidFill>
                  <a:schemeClr val="tx1">
                    <a:lumMod val="75000"/>
                    <a:lumOff val="25000"/>
                  </a:schemeClr>
                </a:solidFill>
                <a:latin typeface="ＭＳ ゴシック" panose="020B0609070205080204" pitchFamily="49" charset="-128"/>
                <a:ea typeface="ＭＳ ゴシック" panose="020B0609070205080204" pitchFamily="49" charset="-128"/>
              </a:rPr>
              <a:t>概ね</a:t>
            </a:r>
            <a:endParaRPr kumimoji="1" lang="en-US" altLang="ja-JP" sz="2000" b="1">
              <a:solidFill>
                <a:schemeClr val="tx1">
                  <a:lumMod val="75000"/>
                  <a:lumOff val="25000"/>
                </a:schemeClr>
              </a:solidFill>
              <a:latin typeface="ＭＳ ゴシック" panose="020B0609070205080204" pitchFamily="49" charset="-128"/>
              <a:ea typeface="ＭＳ ゴシック" panose="020B0609070205080204" pitchFamily="49" charset="-128"/>
            </a:endParaRPr>
          </a:p>
          <a:p>
            <a:pPr algn="ctr"/>
            <a:r>
              <a:rPr kumimoji="1" lang="en-US" altLang="ja-JP" sz="2000" b="1">
                <a:solidFill>
                  <a:schemeClr val="tx1">
                    <a:lumMod val="75000"/>
                    <a:lumOff val="25000"/>
                  </a:schemeClr>
                </a:solidFill>
                <a:latin typeface="ＭＳ ゴシック" panose="020B0609070205080204" pitchFamily="49" charset="-128"/>
                <a:ea typeface="ＭＳ ゴシック" panose="020B0609070205080204" pitchFamily="49" charset="-128"/>
              </a:rPr>
              <a:t>30</a:t>
            </a:r>
            <a:r>
              <a:rPr kumimoji="1" lang="ja-JP" altLang="en-US" sz="2000" b="1">
                <a:solidFill>
                  <a:schemeClr val="tx1">
                    <a:lumMod val="75000"/>
                    <a:lumOff val="25000"/>
                  </a:schemeClr>
                </a:solidFill>
                <a:latin typeface="ＭＳ ゴシック" panose="020B0609070205080204" pitchFamily="49" charset="-128"/>
                <a:ea typeface="ＭＳ ゴシック" panose="020B0609070205080204" pitchFamily="49" charset="-128"/>
              </a:rPr>
              <a:t>～</a:t>
            </a:r>
            <a:r>
              <a:rPr kumimoji="1" lang="en-US" altLang="ja-JP" sz="2000" b="1">
                <a:solidFill>
                  <a:schemeClr val="tx1">
                    <a:lumMod val="75000"/>
                    <a:lumOff val="25000"/>
                  </a:schemeClr>
                </a:solidFill>
                <a:latin typeface="ＭＳ ゴシック" panose="020B0609070205080204" pitchFamily="49" charset="-128"/>
                <a:ea typeface="ＭＳ ゴシック" panose="020B0609070205080204" pitchFamily="49" charset="-128"/>
              </a:rPr>
              <a:t>50%</a:t>
            </a:r>
            <a:endParaRPr kumimoji="1" lang="ja-JP" altLang="en-US" sz="2000" b="1">
              <a:solidFill>
                <a:schemeClr val="tx1">
                  <a:lumMod val="75000"/>
                  <a:lumOff val="25000"/>
                </a:schemeClr>
              </a:solidFill>
              <a:latin typeface="ＭＳ ゴシック" panose="020B0609070205080204" pitchFamily="49" charset="-128"/>
              <a:ea typeface="ＭＳ ゴシック" panose="020B0609070205080204" pitchFamily="49" charset="-128"/>
            </a:endParaRPr>
          </a:p>
        </p:txBody>
      </p:sp>
    </p:spTree>
    <p:extLst>
      <p:ext uri="{BB962C8B-B14F-4D97-AF65-F5344CB8AC3E}">
        <p14:creationId xmlns:p14="http://schemas.microsoft.com/office/powerpoint/2010/main" val="18342696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4183DE-2743-42DE-8D0C-C20234B775DB}"/>
              </a:ext>
            </a:extLst>
          </p:cNvPr>
          <p:cNvSpPr>
            <a:spLocks noGrp="1"/>
          </p:cNvSpPr>
          <p:nvPr>
            <p:ph type="title"/>
          </p:nvPr>
        </p:nvSpPr>
        <p:spPr>
          <a:xfrm>
            <a:off x="0" y="-28575"/>
            <a:ext cx="9144000" cy="650083"/>
          </a:xfrm>
          <a:solidFill>
            <a:srgbClr val="35A16B"/>
          </a:solidFill>
        </p:spPr>
        <p:txBody>
          <a:bodyPr/>
          <a:lstStyle/>
          <a:p>
            <a:r>
              <a:rPr kumimoji="1" lang="ja-JP" altLang="en-US"/>
              <a:t>地震に対するわが家の安全対策</a:t>
            </a:r>
          </a:p>
        </p:txBody>
      </p:sp>
      <p:sp>
        <p:nvSpPr>
          <p:cNvPr id="4" name="スライド番号プレースホルダー 3">
            <a:extLst>
              <a:ext uri="{FF2B5EF4-FFF2-40B4-BE49-F238E27FC236}">
                <a16:creationId xmlns:a16="http://schemas.microsoft.com/office/drawing/2014/main" id="{6F320F18-6E0A-4F9B-BA5D-1AD068B9F009}"/>
              </a:ext>
            </a:extLst>
          </p:cNvPr>
          <p:cNvSpPr>
            <a:spLocks noGrp="1"/>
          </p:cNvSpPr>
          <p:nvPr>
            <p:ph type="sldNum" sz="quarter" idx="12"/>
          </p:nvPr>
        </p:nvSpPr>
        <p:spPr/>
        <p:txBody>
          <a:bodyPr/>
          <a:lstStyle/>
          <a:p>
            <a:fld id="{48C0FCB9-D989-46F1-965E-624BDAC7E129}" type="slidenum">
              <a:rPr kumimoji="1" lang="ja-JP" altLang="en-US" smtClean="0"/>
              <a:pPr/>
              <a:t>12</a:t>
            </a:fld>
            <a:endParaRPr kumimoji="1" lang="ja-JP" altLang="en-US"/>
          </a:p>
        </p:txBody>
      </p:sp>
      <p:sp>
        <p:nvSpPr>
          <p:cNvPr id="5" name="正方形/長方形 4">
            <a:extLst>
              <a:ext uri="{FF2B5EF4-FFF2-40B4-BE49-F238E27FC236}">
                <a16:creationId xmlns:a16="http://schemas.microsoft.com/office/drawing/2014/main" id="{50EB154D-BB29-4CE4-9F58-BABCCE51567B}"/>
              </a:ext>
            </a:extLst>
          </p:cNvPr>
          <p:cNvSpPr/>
          <p:nvPr/>
        </p:nvSpPr>
        <p:spPr>
          <a:xfrm>
            <a:off x="452977" y="2010655"/>
            <a:ext cx="3960000" cy="1091252"/>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tIns="144000" bIns="144000" rtlCol="0" anchor="ctr"/>
          <a:lstStyle/>
          <a:p>
            <a:pPr algn="just"/>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居間等に家具類を置かない</a:t>
            </a:r>
            <a:endPar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229DE64B-A29D-4089-877D-AEF35E6657F4}"/>
              </a:ext>
            </a:extLst>
          </p:cNvPr>
          <p:cNvSpPr/>
          <p:nvPr/>
        </p:nvSpPr>
        <p:spPr>
          <a:xfrm>
            <a:off x="452977" y="1229953"/>
            <a:ext cx="3960000" cy="828000"/>
          </a:xfrm>
          <a:prstGeom prst="rect">
            <a:avLst/>
          </a:prstGeom>
          <a:solidFill>
            <a:srgbClr val="35A16B"/>
          </a:solid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latin typeface="HGPｺﾞｼｯｸE" panose="020B0900000000000000" pitchFamily="50" charset="-128"/>
                <a:ea typeface="HGPｺﾞｼｯｸE" panose="020B0900000000000000" pitchFamily="50" charset="-128"/>
              </a:rPr>
              <a:t>①集中収納</a:t>
            </a:r>
          </a:p>
        </p:txBody>
      </p:sp>
      <p:sp>
        <p:nvSpPr>
          <p:cNvPr id="28" name="正方形/長方形 27">
            <a:extLst>
              <a:ext uri="{FF2B5EF4-FFF2-40B4-BE49-F238E27FC236}">
                <a16:creationId xmlns:a16="http://schemas.microsoft.com/office/drawing/2014/main" id="{3FB98A8E-0816-4AC6-B033-212186E457E0}"/>
              </a:ext>
            </a:extLst>
          </p:cNvPr>
          <p:cNvSpPr/>
          <p:nvPr/>
        </p:nvSpPr>
        <p:spPr>
          <a:xfrm>
            <a:off x="4802585" y="2010655"/>
            <a:ext cx="3960000" cy="1091252"/>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tIns="144000" bIns="144000" rtlCol="0" anchor="ctr"/>
          <a:lstStyle/>
          <a:p>
            <a:pPr algn="just"/>
            <a:r>
              <a:rPr lang="ja-JP" altLang="en-US" spc="-150" dirty="0">
                <a:solidFill>
                  <a:schemeClr val="tx1">
                    <a:lumMod val="75000"/>
                    <a:lumOff val="25000"/>
                  </a:schemeClr>
                </a:solidFill>
                <a:latin typeface="HGPｺﾞｼｯｸE" panose="020B0900000000000000" pitchFamily="50" charset="-128"/>
                <a:ea typeface="HGPｺﾞｼｯｸE" panose="020B0900000000000000" pitchFamily="50" charset="-128"/>
              </a:rPr>
              <a:t>けがを防ぎ、避難の邪魔にならないように</a:t>
            </a:r>
            <a:r>
              <a:rPr lang="ja-JP" altLang="en-US" dirty="0">
                <a:solidFill>
                  <a:schemeClr val="tx1">
                    <a:lumMod val="75000"/>
                    <a:lumOff val="25000"/>
                  </a:schemeClr>
                </a:solidFill>
                <a:latin typeface="HGPｺﾞｼｯｸE" panose="020B0900000000000000" pitchFamily="50" charset="-128"/>
                <a:ea typeface="HGPｺﾞｼｯｸE" panose="020B0900000000000000" pitchFamily="50" charset="-128"/>
              </a:rPr>
              <a:t>するためのレイアウトの工夫</a:t>
            </a:r>
          </a:p>
        </p:txBody>
      </p:sp>
      <p:sp>
        <p:nvSpPr>
          <p:cNvPr id="29" name="正方形/長方形 28">
            <a:extLst>
              <a:ext uri="{FF2B5EF4-FFF2-40B4-BE49-F238E27FC236}">
                <a16:creationId xmlns:a16="http://schemas.microsoft.com/office/drawing/2014/main" id="{5EE49AE0-68DF-4D8E-880B-C53B761CEDC0}"/>
              </a:ext>
            </a:extLst>
          </p:cNvPr>
          <p:cNvSpPr/>
          <p:nvPr/>
        </p:nvSpPr>
        <p:spPr>
          <a:xfrm>
            <a:off x="4802585" y="1229953"/>
            <a:ext cx="3960000" cy="828000"/>
          </a:xfrm>
          <a:prstGeom prst="rect">
            <a:avLst/>
          </a:prstGeom>
          <a:solidFill>
            <a:srgbClr val="35A16B"/>
          </a:solid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latin typeface="HGPｺﾞｼｯｸE" panose="020B0900000000000000" pitchFamily="50" charset="-128"/>
                <a:ea typeface="HGPｺﾞｼｯｸE" panose="020B0900000000000000" pitchFamily="50" charset="-128"/>
              </a:rPr>
              <a:t>②レイアウトの工夫</a:t>
            </a:r>
          </a:p>
        </p:txBody>
      </p:sp>
      <p:sp>
        <p:nvSpPr>
          <p:cNvPr id="30" name="正方形/長方形 29">
            <a:extLst>
              <a:ext uri="{FF2B5EF4-FFF2-40B4-BE49-F238E27FC236}">
                <a16:creationId xmlns:a16="http://schemas.microsoft.com/office/drawing/2014/main" id="{3F87A9BB-480C-48A8-A928-54CE01D9F71F}"/>
              </a:ext>
            </a:extLst>
          </p:cNvPr>
          <p:cNvSpPr/>
          <p:nvPr/>
        </p:nvSpPr>
        <p:spPr>
          <a:xfrm>
            <a:off x="452977" y="4373590"/>
            <a:ext cx="3960000" cy="1091252"/>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tIns="144000" bIns="144000" rtlCol="0" anchor="ctr"/>
          <a:lstStyle/>
          <a:p>
            <a:pPr algn="just"/>
            <a:r>
              <a:rPr kumimoji="1" lang="ja-JP" altLang="en-US" spc="-150" dirty="0">
                <a:solidFill>
                  <a:schemeClr val="tx1">
                    <a:lumMod val="75000"/>
                    <a:lumOff val="25000"/>
                  </a:schemeClr>
                </a:solidFill>
                <a:latin typeface="HGPｺﾞｼｯｸE" panose="020B0900000000000000" pitchFamily="50" charset="-128"/>
                <a:ea typeface="HGPｺﾞｼｯｸE" panose="020B0900000000000000" pitchFamily="50" charset="-128"/>
              </a:rPr>
              <a:t>家具類が</a:t>
            </a:r>
            <a:r>
              <a:rPr lang="ja-JP" altLang="en-US" spc="-150" dirty="0">
                <a:solidFill>
                  <a:schemeClr val="tx1">
                    <a:lumMod val="75000"/>
                    <a:lumOff val="25000"/>
                  </a:schemeClr>
                </a:solidFill>
                <a:latin typeface="HGPｺﾞｼｯｸE" panose="020B0900000000000000" pitchFamily="50" charset="-128"/>
                <a:ea typeface="HGPｺﾞｼｯｸE" panose="020B0900000000000000" pitchFamily="50" charset="-128"/>
              </a:rPr>
              <a:t>揺れに対して転倒・落下しない、</a:t>
            </a:r>
            <a:r>
              <a:rPr kumimoji="1" lang="ja-JP" altLang="en-US" dirty="0">
                <a:solidFill>
                  <a:schemeClr val="tx1">
                    <a:lumMod val="75000"/>
                    <a:lumOff val="25000"/>
                  </a:schemeClr>
                </a:solidFill>
                <a:latin typeface="HGPｺﾞｼｯｸE" panose="020B0900000000000000" pitchFamily="50" charset="-128"/>
                <a:ea typeface="HGPｺﾞｼｯｸE" panose="020B0900000000000000" pitchFamily="50" charset="-128"/>
              </a:rPr>
              <a:t>移動しないための備え</a:t>
            </a:r>
            <a:endParaRPr lang="ja-JP" altLang="en-US"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31" name="正方形/長方形 30">
            <a:extLst>
              <a:ext uri="{FF2B5EF4-FFF2-40B4-BE49-F238E27FC236}">
                <a16:creationId xmlns:a16="http://schemas.microsoft.com/office/drawing/2014/main" id="{D18E693A-F25D-4009-8E97-C0AF4B49D9ED}"/>
              </a:ext>
            </a:extLst>
          </p:cNvPr>
          <p:cNvSpPr/>
          <p:nvPr/>
        </p:nvSpPr>
        <p:spPr>
          <a:xfrm>
            <a:off x="452977" y="3592888"/>
            <a:ext cx="3960000" cy="828000"/>
          </a:xfrm>
          <a:prstGeom prst="rect">
            <a:avLst/>
          </a:prstGeom>
          <a:solidFill>
            <a:srgbClr val="35A16B"/>
          </a:solid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latin typeface="HGPｺﾞｼｯｸE" panose="020B0900000000000000" pitchFamily="50" charset="-128"/>
                <a:ea typeface="HGPｺﾞｼｯｸE" panose="020B0900000000000000" pitchFamily="50" charset="-128"/>
              </a:rPr>
              <a:t>③家具類の転倒・落下・移動防止対策</a:t>
            </a:r>
          </a:p>
        </p:txBody>
      </p:sp>
      <p:sp>
        <p:nvSpPr>
          <p:cNvPr id="32" name="正方形/長方形 31">
            <a:extLst>
              <a:ext uri="{FF2B5EF4-FFF2-40B4-BE49-F238E27FC236}">
                <a16:creationId xmlns:a16="http://schemas.microsoft.com/office/drawing/2014/main" id="{0E741B5F-DB33-48A7-8131-7EC9588D3E55}"/>
              </a:ext>
            </a:extLst>
          </p:cNvPr>
          <p:cNvSpPr/>
          <p:nvPr/>
        </p:nvSpPr>
        <p:spPr>
          <a:xfrm>
            <a:off x="4802585" y="4373590"/>
            <a:ext cx="3960000" cy="1091252"/>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tIns="144000" bIns="144000" rtlCol="0" anchor="ctr"/>
          <a:lstStyle/>
          <a:p>
            <a:pPr algn="just"/>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火災を防ぎ、火災が発生したらすぐに消火するための対策</a:t>
            </a:r>
          </a:p>
        </p:txBody>
      </p:sp>
      <p:sp>
        <p:nvSpPr>
          <p:cNvPr id="33" name="正方形/長方形 32">
            <a:extLst>
              <a:ext uri="{FF2B5EF4-FFF2-40B4-BE49-F238E27FC236}">
                <a16:creationId xmlns:a16="http://schemas.microsoft.com/office/drawing/2014/main" id="{3D09F966-D3A9-49A5-826E-4D47372C2E21}"/>
              </a:ext>
            </a:extLst>
          </p:cNvPr>
          <p:cNvSpPr/>
          <p:nvPr/>
        </p:nvSpPr>
        <p:spPr>
          <a:xfrm>
            <a:off x="4802585" y="3592888"/>
            <a:ext cx="3960000" cy="828000"/>
          </a:xfrm>
          <a:prstGeom prst="rect">
            <a:avLst/>
          </a:prstGeom>
          <a:solidFill>
            <a:srgbClr val="35A16B"/>
          </a:solid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latin typeface="HGPｺﾞｼｯｸE" panose="020B0900000000000000" pitchFamily="50" charset="-128"/>
                <a:ea typeface="HGPｺﾞｼｯｸE" panose="020B0900000000000000" pitchFamily="50" charset="-128"/>
              </a:rPr>
              <a:t>④防火対策・消火対策</a:t>
            </a:r>
          </a:p>
        </p:txBody>
      </p:sp>
      <p:sp>
        <p:nvSpPr>
          <p:cNvPr id="34" name="テキスト ボックス 33">
            <a:extLst>
              <a:ext uri="{FF2B5EF4-FFF2-40B4-BE49-F238E27FC236}">
                <a16:creationId xmlns:a16="http://schemas.microsoft.com/office/drawing/2014/main" id="{5FBDB2BC-A155-48E0-9EB2-6AE53C26B6C5}"/>
              </a:ext>
            </a:extLst>
          </p:cNvPr>
          <p:cNvSpPr txBox="1"/>
          <p:nvPr/>
        </p:nvSpPr>
        <p:spPr>
          <a:xfrm>
            <a:off x="1217999" y="5830172"/>
            <a:ext cx="6189515" cy="461665"/>
          </a:xfrm>
          <a:prstGeom prst="rect">
            <a:avLst/>
          </a:prstGeom>
          <a:noFill/>
        </p:spPr>
        <p:txBody>
          <a:bodyPr wrap="square" rtlCol="0">
            <a:spAutoFit/>
          </a:bodyPr>
          <a:lstStyle/>
          <a:p>
            <a:r>
              <a:rPr kumimoji="1" lang="ja-JP" altLang="en-US" sz="2400">
                <a:solidFill>
                  <a:srgbClr val="FF2800"/>
                </a:solidFill>
                <a:latin typeface="HGPｺﾞｼｯｸE" panose="020B0900000000000000" pitchFamily="50" charset="-128"/>
                <a:ea typeface="HGPｺﾞｼｯｸE" panose="020B0900000000000000" pitchFamily="50" charset="-128"/>
              </a:rPr>
              <a:t>わが家の安全対策を学び、地域に伝えましょう</a:t>
            </a:r>
          </a:p>
        </p:txBody>
      </p:sp>
    </p:spTree>
    <p:extLst>
      <p:ext uri="{BB962C8B-B14F-4D97-AF65-F5344CB8AC3E}">
        <p14:creationId xmlns:p14="http://schemas.microsoft.com/office/powerpoint/2010/main" val="30291474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BFE7789-3F68-4915-ADCC-E60375F619EA}"/>
              </a:ext>
            </a:extLst>
          </p:cNvPr>
          <p:cNvSpPr>
            <a:spLocks noGrp="1"/>
          </p:cNvSpPr>
          <p:nvPr>
            <p:ph type="title"/>
          </p:nvPr>
        </p:nvSpPr>
        <p:spPr>
          <a:xfrm>
            <a:off x="0" y="-28575"/>
            <a:ext cx="9144000" cy="966931"/>
          </a:xfrm>
        </p:spPr>
        <p:txBody>
          <a:bodyPr/>
          <a:lstStyle/>
          <a:p>
            <a:r>
              <a:rPr lang="ja-JP" altLang="en-US"/>
              <a:t>地震に対するわが家の安全対策</a:t>
            </a:r>
            <a:br>
              <a:rPr lang="en-US" altLang="ja-JP"/>
            </a:br>
            <a:r>
              <a:rPr lang="ja-JP" altLang="en-US"/>
              <a:t>　①</a:t>
            </a:r>
            <a:r>
              <a:rPr kumimoji="1" lang="ja-JP" altLang="en-US"/>
              <a:t>集中収納の方法</a:t>
            </a:r>
          </a:p>
        </p:txBody>
      </p:sp>
      <p:sp>
        <p:nvSpPr>
          <p:cNvPr id="4" name="スライド番号プレースホルダー 3">
            <a:extLst>
              <a:ext uri="{FF2B5EF4-FFF2-40B4-BE49-F238E27FC236}">
                <a16:creationId xmlns:a16="http://schemas.microsoft.com/office/drawing/2014/main" id="{D6CC2CFC-9523-4842-A157-3AB8A2C22CA5}"/>
              </a:ext>
            </a:extLst>
          </p:cNvPr>
          <p:cNvSpPr>
            <a:spLocks noGrp="1"/>
          </p:cNvSpPr>
          <p:nvPr>
            <p:ph type="sldNum" sz="quarter" idx="12"/>
          </p:nvPr>
        </p:nvSpPr>
        <p:spPr/>
        <p:txBody>
          <a:bodyPr/>
          <a:lstStyle/>
          <a:p>
            <a:fld id="{48C0FCB9-D989-46F1-965E-624BDAC7E129}" type="slidenum">
              <a:rPr kumimoji="1" lang="ja-JP" altLang="en-US" smtClean="0"/>
              <a:pPr/>
              <a:t>13</a:t>
            </a:fld>
            <a:endParaRPr kumimoji="1" lang="ja-JP" altLang="en-US"/>
          </a:p>
        </p:txBody>
      </p:sp>
      <p:sp>
        <p:nvSpPr>
          <p:cNvPr id="32" name="正方形/長方形 31">
            <a:extLst>
              <a:ext uri="{FF2B5EF4-FFF2-40B4-BE49-F238E27FC236}">
                <a16:creationId xmlns:a16="http://schemas.microsoft.com/office/drawing/2014/main" id="{7A6E836B-C255-43E6-8BBA-13780B3BF1D7}"/>
              </a:ext>
            </a:extLst>
          </p:cNvPr>
          <p:cNvSpPr/>
          <p:nvPr/>
        </p:nvSpPr>
        <p:spPr>
          <a:xfrm>
            <a:off x="262800" y="1012395"/>
            <a:ext cx="8618400" cy="1043599"/>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216000" rIns="216000" rtlCol="0" anchor="ctr"/>
          <a:lstStyle/>
          <a:p>
            <a:pPr algn="just"/>
            <a:r>
              <a:rPr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集中的に収納することで、居住スペースの安全を</a:t>
            </a:r>
            <a:br>
              <a:rPr lang="en-US" altLang="ja-JP" sz="28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確保しましょう</a:t>
            </a:r>
            <a:endParaRPr lang="ja-JP" altLang="en-US" sz="3600" dirty="0">
              <a:solidFill>
                <a:srgbClr val="404040"/>
              </a:solidFill>
              <a:latin typeface="HGPｺﾞｼｯｸE" panose="020B0900000000000000" pitchFamily="50" charset="-128"/>
              <a:ea typeface="HGPｺﾞｼｯｸE" panose="020B0900000000000000" pitchFamily="50" charset="-128"/>
            </a:endParaRPr>
          </a:p>
        </p:txBody>
      </p:sp>
      <p:pic>
        <p:nvPicPr>
          <p:cNvPr id="22" name="図 21" descr="家具, テーブル が含まれている画像&#10;&#10;自動的に生成された説明">
            <a:extLst>
              <a:ext uri="{FF2B5EF4-FFF2-40B4-BE49-F238E27FC236}">
                <a16:creationId xmlns:a16="http://schemas.microsoft.com/office/drawing/2014/main" id="{5994014B-B324-4625-AB85-BD27EFCA961B}"/>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t="15942" b="18985"/>
          <a:stretch/>
        </p:blipFill>
        <p:spPr>
          <a:xfrm>
            <a:off x="5692483" y="2779695"/>
            <a:ext cx="1887364" cy="1737443"/>
          </a:xfrm>
          <a:prstGeom prst="rect">
            <a:avLst/>
          </a:prstGeom>
        </p:spPr>
      </p:pic>
      <p:pic>
        <p:nvPicPr>
          <p:cNvPr id="27" name="図 26" descr="文房具, ボックス, 本棚 が含まれている画像&#10;&#10;自動的に生成された説明">
            <a:extLst>
              <a:ext uri="{FF2B5EF4-FFF2-40B4-BE49-F238E27FC236}">
                <a16:creationId xmlns:a16="http://schemas.microsoft.com/office/drawing/2014/main" id="{CE96B5B7-B5FA-4E87-BBDD-958FD86D38B4}"/>
              </a:ext>
            </a:extLst>
          </p:cNvPr>
          <p:cNvPicPr>
            <a:picLocks noChangeAspect="1"/>
          </p:cNvPicPr>
          <p:nvPr/>
        </p:nvPicPr>
        <p:blipFill rotWithShape="1">
          <a:blip r:embed="rId4">
            <a:extLst>
              <a:ext uri="{28A0092B-C50C-407E-A947-70E740481C1C}">
                <a14:useLocalDpi xmlns:a14="http://schemas.microsoft.com/office/drawing/2010/main" val="0"/>
              </a:ext>
            </a:extLst>
          </a:blip>
          <a:srcRect l="11593" t="4203" r="13334" b="12896"/>
          <a:stretch/>
        </p:blipFill>
        <p:spPr>
          <a:xfrm>
            <a:off x="1787119" y="2767126"/>
            <a:ext cx="1553792" cy="1715818"/>
          </a:xfrm>
          <a:prstGeom prst="rect">
            <a:avLst/>
          </a:prstGeom>
        </p:spPr>
      </p:pic>
      <p:sp>
        <p:nvSpPr>
          <p:cNvPr id="28" name="四角形: 角を丸くする 27">
            <a:extLst>
              <a:ext uri="{FF2B5EF4-FFF2-40B4-BE49-F238E27FC236}">
                <a16:creationId xmlns:a16="http://schemas.microsoft.com/office/drawing/2014/main" id="{88681928-AC8A-41FD-A6E2-0C149E35234C}"/>
              </a:ext>
            </a:extLst>
          </p:cNvPr>
          <p:cNvSpPr/>
          <p:nvPr/>
        </p:nvSpPr>
        <p:spPr>
          <a:xfrm>
            <a:off x="738800" y="4532511"/>
            <a:ext cx="3654313" cy="505505"/>
          </a:xfrm>
          <a:prstGeom prst="roundRect">
            <a:avLst/>
          </a:prstGeom>
          <a:solidFill>
            <a:srgbClr val="35A16B"/>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a:extLst>
              <a:ext uri="{FF2B5EF4-FFF2-40B4-BE49-F238E27FC236}">
                <a16:creationId xmlns:a16="http://schemas.microsoft.com/office/drawing/2014/main" id="{C1C9A7F7-0550-40D1-9ED2-EC2E6BAFF51C}"/>
              </a:ext>
            </a:extLst>
          </p:cNvPr>
          <p:cNvSpPr txBox="1"/>
          <p:nvPr/>
        </p:nvSpPr>
        <p:spPr>
          <a:xfrm>
            <a:off x="641524" y="4508861"/>
            <a:ext cx="3658121" cy="523220"/>
          </a:xfrm>
          <a:prstGeom prst="rect">
            <a:avLst/>
          </a:prstGeom>
          <a:noFill/>
        </p:spPr>
        <p:txBody>
          <a:bodyPr wrap="square" rtlCol="0">
            <a:spAutoFit/>
          </a:bodyPr>
          <a:lstStyle/>
          <a:p>
            <a:pPr algn="ctr"/>
            <a:r>
              <a:rPr kumimoji="1" lang="ja-JP" altLang="en-US" sz="2800">
                <a:solidFill>
                  <a:schemeClr val="bg1"/>
                </a:solidFill>
                <a:latin typeface="HGPｺﾞｼｯｸE" panose="020B0900000000000000" pitchFamily="50" charset="-128"/>
                <a:ea typeface="HGPｺﾞｼｯｸE" panose="020B0900000000000000" pitchFamily="50" charset="-128"/>
              </a:rPr>
              <a:t>クローゼットに集中</a:t>
            </a:r>
          </a:p>
        </p:txBody>
      </p:sp>
      <p:sp>
        <p:nvSpPr>
          <p:cNvPr id="30" name="四角形: 角を丸くする 29">
            <a:extLst>
              <a:ext uri="{FF2B5EF4-FFF2-40B4-BE49-F238E27FC236}">
                <a16:creationId xmlns:a16="http://schemas.microsoft.com/office/drawing/2014/main" id="{C656DD9E-3009-4A3C-A859-8CFD61DF6D0B}"/>
              </a:ext>
            </a:extLst>
          </p:cNvPr>
          <p:cNvSpPr/>
          <p:nvPr/>
        </p:nvSpPr>
        <p:spPr>
          <a:xfrm>
            <a:off x="4750888" y="2228377"/>
            <a:ext cx="3658198" cy="508871"/>
          </a:xfrm>
          <a:prstGeom prst="roundRect">
            <a:avLst/>
          </a:prstGeom>
          <a:solidFill>
            <a:srgbClr val="35A16B"/>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ボックス 30">
            <a:extLst>
              <a:ext uri="{FF2B5EF4-FFF2-40B4-BE49-F238E27FC236}">
                <a16:creationId xmlns:a16="http://schemas.microsoft.com/office/drawing/2014/main" id="{8586A172-AFF9-42A6-A84D-7978E41A461E}"/>
              </a:ext>
            </a:extLst>
          </p:cNvPr>
          <p:cNvSpPr txBox="1"/>
          <p:nvPr/>
        </p:nvSpPr>
        <p:spPr>
          <a:xfrm>
            <a:off x="4748435" y="2204435"/>
            <a:ext cx="3697902" cy="523220"/>
          </a:xfrm>
          <a:prstGeom prst="rect">
            <a:avLst/>
          </a:prstGeom>
          <a:noFill/>
        </p:spPr>
        <p:txBody>
          <a:bodyPr wrap="square" rtlCol="0">
            <a:spAutoFit/>
          </a:bodyPr>
          <a:lstStyle/>
          <a:p>
            <a:pPr algn="ctr"/>
            <a:r>
              <a:rPr kumimoji="1" lang="ja-JP" altLang="en-US" sz="2800">
                <a:solidFill>
                  <a:schemeClr val="bg1"/>
                </a:solidFill>
                <a:latin typeface="HGPｺﾞｼｯｸE" panose="020B0900000000000000" pitchFamily="50" charset="-128"/>
                <a:ea typeface="HGPｺﾞｼｯｸE" panose="020B0900000000000000" pitchFamily="50" charset="-128"/>
              </a:rPr>
              <a:t>タンス部屋に集中</a:t>
            </a:r>
          </a:p>
        </p:txBody>
      </p:sp>
      <p:sp>
        <p:nvSpPr>
          <p:cNvPr id="33" name="四角形: 角を丸くする 32">
            <a:extLst>
              <a:ext uri="{FF2B5EF4-FFF2-40B4-BE49-F238E27FC236}">
                <a16:creationId xmlns:a16="http://schemas.microsoft.com/office/drawing/2014/main" id="{4DBBD7D4-AC0A-4143-983F-D2DACBED1CEC}"/>
              </a:ext>
            </a:extLst>
          </p:cNvPr>
          <p:cNvSpPr/>
          <p:nvPr/>
        </p:nvSpPr>
        <p:spPr>
          <a:xfrm>
            <a:off x="734916" y="2228084"/>
            <a:ext cx="3658198" cy="499628"/>
          </a:xfrm>
          <a:prstGeom prst="roundRect">
            <a:avLst/>
          </a:prstGeom>
          <a:solidFill>
            <a:srgbClr val="35A16B"/>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テキスト ボックス 33">
            <a:extLst>
              <a:ext uri="{FF2B5EF4-FFF2-40B4-BE49-F238E27FC236}">
                <a16:creationId xmlns:a16="http://schemas.microsoft.com/office/drawing/2014/main" id="{DBB1894F-2123-4977-ACEF-999DB5D4CFE7}"/>
              </a:ext>
            </a:extLst>
          </p:cNvPr>
          <p:cNvSpPr txBox="1"/>
          <p:nvPr/>
        </p:nvSpPr>
        <p:spPr>
          <a:xfrm>
            <a:off x="697663" y="2232922"/>
            <a:ext cx="3545841" cy="523220"/>
          </a:xfrm>
          <a:prstGeom prst="rect">
            <a:avLst/>
          </a:prstGeom>
          <a:noFill/>
        </p:spPr>
        <p:txBody>
          <a:bodyPr wrap="square" rtlCol="0">
            <a:spAutoFit/>
          </a:bodyPr>
          <a:lstStyle/>
          <a:p>
            <a:pPr algn="ctr"/>
            <a:r>
              <a:rPr kumimoji="1" lang="ja-JP" altLang="en-US" sz="2800">
                <a:solidFill>
                  <a:schemeClr val="bg1"/>
                </a:solidFill>
                <a:latin typeface="HGPｺﾞｼｯｸE" panose="020B0900000000000000" pitchFamily="50" charset="-128"/>
                <a:ea typeface="HGPｺﾞｼｯｸE" panose="020B0900000000000000" pitchFamily="50" charset="-128"/>
              </a:rPr>
              <a:t>納戸に集中</a:t>
            </a:r>
          </a:p>
        </p:txBody>
      </p:sp>
      <p:pic>
        <p:nvPicPr>
          <p:cNvPr id="35" name="図 34" descr="パソコンの画面&#10;&#10;自動的に生成された説明">
            <a:extLst>
              <a:ext uri="{FF2B5EF4-FFF2-40B4-BE49-F238E27FC236}">
                <a16:creationId xmlns:a16="http://schemas.microsoft.com/office/drawing/2014/main" id="{9726BF3B-EAC1-4DE8-8D4F-5A307116C5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78175" y="5081433"/>
            <a:ext cx="1701672" cy="1701672"/>
          </a:xfrm>
          <a:prstGeom prst="rect">
            <a:avLst/>
          </a:prstGeom>
        </p:spPr>
      </p:pic>
      <p:pic>
        <p:nvPicPr>
          <p:cNvPr id="36" name="図 35" descr="記号, 座る, 光, 立つ が含まれている画像&#10;&#10;自動的に生成された説明">
            <a:extLst>
              <a:ext uri="{FF2B5EF4-FFF2-40B4-BE49-F238E27FC236}">
                <a16:creationId xmlns:a16="http://schemas.microsoft.com/office/drawing/2014/main" id="{81D1DBF2-1FB6-4D19-98D0-99F18366DD8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08172" y="4975891"/>
            <a:ext cx="1912756" cy="1912756"/>
          </a:xfrm>
          <a:prstGeom prst="rect">
            <a:avLst/>
          </a:prstGeom>
        </p:spPr>
      </p:pic>
      <p:sp>
        <p:nvSpPr>
          <p:cNvPr id="37" name="四角形: 角を丸くする 36">
            <a:extLst>
              <a:ext uri="{FF2B5EF4-FFF2-40B4-BE49-F238E27FC236}">
                <a16:creationId xmlns:a16="http://schemas.microsoft.com/office/drawing/2014/main" id="{5AD4F803-5300-43CF-ADB8-B7A388FA38E8}"/>
              </a:ext>
            </a:extLst>
          </p:cNvPr>
          <p:cNvSpPr/>
          <p:nvPr/>
        </p:nvSpPr>
        <p:spPr>
          <a:xfrm>
            <a:off x="4863245" y="4505594"/>
            <a:ext cx="3545840" cy="499628"/>
          </a:xfrm>
          <a:prstGeom prst="roundRect">
            <a:avLst/>
          </a:prstGeom>
          <a:solidFill>
            <a:srgbClr val="35A16B"/>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テキスト ボックス 37">
            <a:extLst>
              <a:ext uri="{FF2B5EF4-FFF2-40B4-BE49-F238E27FC236}">
                <a16:creationId xmlns:a16="http://schemas.microsoft.com/office/drawing/2014/main" id="{0AC11EBB-BA1B-41FB-AE2F-F8FB69E583FA}"/>
              </a:ext>
            </a:extLst>
          </p:cNvPr>
          <p:cNvSpPr txBox="1"/>
          <p:nvPr/>
        </p:nvSpPr>
        <p:spPr>
          <a:xfrm>
            <a:off x="4748434" y="4484174"/>
            <a:ext cx="3754042" cy="523220"/>
          </a:xfrm>
          <a:prstGeom prst="rect">
            <a:avLst/>
          </a:prstGeom>
          <a:noFill/>
        </p:spPr>
        <p:txBody>
          <a:bodyPr wrap="square" rtlCol="0">
            <a:spAutoFit/>
          </a:bodyPr>
          <a:lstStyle/>
          <a:p>
            <a:pPr algn="ctr"/>
            <a:r>
              <a:rPr kumimoji="1" lang="ja-JP" altLang="en-US" sz="2800">
                <a:solidFill>
                  <a:schemeClr val="bg1"/>
                </a:solidFill>
                <a:latin typeface="HGPｺﾞｼｯｸE" panose="020B0900000000000000" pitchFamily="50" charset="-128"/>
                <a:ea typeface="HGPｺﾞｼｯｸE" panose="020B0900000000000000" pitchFamily="50" charset="-128"/>
              </a:rPr>
              <a:t>据え付け収納に集中</a:t>
            </a:r>
          </a:p>
        </p:txBody>
      </p:sp>
    </p:spTree>
    <p:extLst>
      <p:ext uri="{BB962C8B-B14F-4D97-AF65-F5344CB8AC3E}">
        <p14:creationId xmlns:p14="http://schemas.microsoft.com/office/powerpoint/2010/main" val="2474279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6687EAFC-A71D-4E35-9A65-D953420DB78A}"/>
              </a:ext>
            </a:extLst>
          </p:cNvPr>
          <p:cNvPicPr>
            <a:picLocks noChangeAspect="1"/>
          </p:cNvPicPr>
          <p:nvPr/>
        </p:nvPicPr>
        <p:blipFill>
          <a:blip r:embed="rId3"/>
          <a:stretch>
            <a:fillRect/>
          </a:stretch>
        </p:blipFill>
        <p:spPr>
          <a:xfrm>
            <a:off x="1478512" y="1917539"/>
            <a:ext cx="6186975" cy="4721267"/>
          </a:xfrm>
          <a:prstGeom prst="rect">
            <a:avLst/>
          </a:prstGeom>
        </p:spPr>
      </p:pic>
      <p:cxnSp>
        <p:nvCxnSpPr>
          <p:cNvPr id="21" name="直線矢印コネクタ 20">
            <a:extLst>
              <a:ext uri="{FF2B5EF4-FFF2-40B4-BE49-F238E27FC236}">
                <a16:creationId xmlns:a16="http://schemas.microsoft.com/office/drawing/2014/main" id="{9E50427D-E0B8-4B55-8498-39BF97658C0E}"/>
              </a:ext>
            </a:extLst>
          </p:cNvPr>
          <p:cNvCxnSpPr>
            <a:cxnSpLocks/>
          </p:cNvCxnSpPr>
          <p:nvPr/>
        </p:nvCxnSpPr>
        <p:spPr>
          <a:xfrm flipH="1" flipV="1">
            <a:off x="2226733" y="2619147"/>
            <a:ext cx="4751998" cy="457604"/>
          </a:xfrm>
          <a:prstGeom prst="straightConnector1">
            <a:avLst/>
          </a:prstGeom>
          <a:ln w="57150">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直線矢印コネクタ 26">
            <a:extLst>
              <a:ext uri="{FF2B5EF4-FFF2-40B4-BE49-F238E27FC236}">
                <a16:creationId xmlns:a16="http://schemas.microsoft.com/office/drawing/2014/main" id="{4D690FD3-E9E7-4568-A841-6CEF97AF932E}"/>
              </a:ext>
            </a:extLst>
          </p:cNvPr>
          <p:cNvCxnSpPr>
            <a:cxnSpLocks/>
          </p:cNvCxnSpPr>
          <p:nvPr/>
        </p:nvCxnSpPr>
        <p:spPr>
          <a:xfrm flipH="1">
            <a:off x="7255933" y="3218429"/>
            <a:ext cx="194734" cy="830941"/>
          </a:xfrm>
          <a:prstGeom prst="straightConnector1">
            <a:avLst/>
          </a:prstGeom>
          <a:ln w="57150">
            <a:solidFill>
              <a:srgbClr val="FFC000"/>
            </a:solidFill>
            <a:tailEnd type="triangle"/>
          </a:ln>
        </p:spPr>
        <p:style>
          <a:lnRef idx="1">
            <a:schemeClr val="accent1"/>
          </a:lnRef>
          <a:fillRef idx="0">
            <a:schemeClr val="accent1"/>
          </a:fillRef>
          <a:effectRef idx="0">
            <a:schemeClr val="accent1"/>
          </a:effectRef>
          <a:fontRef idx="minor">
            <a:schemeClr val="tx1"/>
          </a:fontRef>
        </p:style>
      </p:cxnSp>
      <p:sp>
        <p:nvSpPr>
          <p:cNvPr id="2" name="タイトル 1">
            <a:extLst>
              <a:ext uri="{FF2B5EF4-FFF2-40B4-BE49-F238E27FC236}">
                <a16:creationId xmlns:a16="http://schemas.microsoft.com/office/drawing/2014/main" id="{0BFE7789-3F68-4915-ADCC-E60375F619EA}"/>
              </a:ext>
            </a:extLst>
          </p:cNvPr>
          <p:cNvSpPr>
            <a:spLocks noGrp="1"/>
          </p:cNvSpPr>
          <p:nvPr>
            <p:ph type="title"/>
          </p:nvPr>
        </p:nvSpPr>
        <p:spPr>
          <a:xfrm>
            <a:off x="0" y="-28575"/>
            <a:ext cx="9144000" cy="931224"/>
          </a:xfrm>
          <a:solidFill>
            <a:srgbClr val="35A16B"/>
          </a:solidFill>
        </p:spPr>
        <p:txBody>
          <a:bodyPr/>
          <a:lstStyle/>
          <a:p>
            <a:r>
              <a:rPr lang="ja-JP" altLang="en-US"/>
              <a:t>地震に対するわが家の安全対策</a:t>
            </a:r>
            <a:br>
              <a:rPr lang="en-US" altLang="ja-JP"/>
            </a:br>
            <a:r>
              <a:rPr lang="ja-JP" altLang="en-US"/>
              <a:t>　</a:t>
            </a:r>
            <a:r>
              <a:rPr kumimoji="1" lang="ja-JP" altLang="en-US"/>
              <a:t>②家具類のレイアウトの工夫　（安全エリアの設定）</a:t>
            </a:r>
          </a:p>
        </p:txBody>
      </p:sp>
      <p:sp>
        <p:nvSpPr>
          <p:cNvPr id="4" name="スライド番号プレースホルダー 3">
            <a:extLst>
              <a:ext uri="{FF2B5EF4-FFF2-40B4-BE49-F238E27FC236}">
                <a16:creationId xmlns:a16="http://schemas.microsoft.com/office/drawing/2014/main" id="{D6CC2CFC-9523-4842-A157-3AB8A2C22CA5}"/>
              </a:ext>
            </a:extLst>
          </p:cNvPr>
          <p:cNvSpPr>
            <a:spLocks noGrp="1"/>
          </p:cNvSpPr>
          <p:nvPr>
            <p:ph type="sldNum" sz="quarter" idx="12"/>
          </p:nvPr>
        </p:nvSpPr>
        <p:spPr/>
        <p:txBody>
          <a:bodyPr/>
          <a:lstStyle/>
          <a:p>
            <a:fld id="{48C0FCB9-D989-46F1-965E-624BDAC7E129}" type="slidenum">
              <a:rPr kumimoji="1" lang="ja-JP" altLang="en-US" smtClean="0"/>
              <a:pPr/>
              <a:t>14</a:t>
            </a:fld>
            <a:endParaRPr kumimoji="1" lang="ja-JP" altLang="en-US"/>
          </a:p>
        </p:txBody>
      </p:sp>
      <p:sp>
        <p:nvSpPr>
          <p:cNvPr id="31" name="テキスト ボックス 30">
            <a:extLst>
              <a:ext uri="{FF2B5EF4-FFF2-40B4-BE49-F238E27FC236}">
                <a16:creationId xmlns:a16="http://schemas.microsoft.com/office/drawing/2014/main" id="{FA631FC3-2A5A-463E-AC10-6CFB7BEB1409}"/>
              </a:ext>
            </a:extLst>
          </p:cNvPr>
          <p:cNvSpPr txBox="1"/>
          <p:nvPr/>
        </p:nvSpPr>
        <p:spPr>
          <a:xfrm>
            <a:off x="0" y="6558758"/>
            <a:ext cx="3490058" cy="261610"/>
          </a:xfrm>
          <a:prstGeom prst="rect">
            <a:avLst/>
          </a:prstGeom>
          <a:noFill/>
        </p:spPr>
        <p:txBody>
          <a:bodyPr wrap="none" rtlCol="0">
            <a:spAutoFit/>
          </a:bodyPr>
          <a:lstStyle/>
          <a:p>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参考：品川区「高層マンション防災対策の手引き（</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p.18</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a:t>
            </a:r>
          </a:p>
        </p:txBody>
      </p:sp>
      <p:sp>
        <p:nvSpPr>
          <p:cNvPr id="34" name="正方形/長方形 33">
            <a:extLst>
              <a:ext uri="{FF2B5EF4-FFF2-40B4-BE49-F238E27FC236}">
                <a16:creationId xmlns:a16="http://schemas.microsoft.com/office/drawing/2014/main" id="{22772288-26E4-4076-83C7-ED9F6F992130}"/>
              </a:ext>
            </a:extLst>
          </p:cNvPr>
          <p:cNvSpPr/>
          <p:nvPr/>
        </p:nvSpPr>
        <p:spPr>
          <a:xfrm>
            <a:off x="262800" y="970507"/>
            <a:ext cx="8618400" cy="909861"/>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288000" rIns="288000" rtlCol="0" anchor="ctr"/>
          <a:lstStyle/>
          <a:p>
            <a:pPr algn="just"/>
            <a:r>
              <a:rPr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就寝場所や出入口の付近には「安全エリア」を</a:t>
            </a:r>
            <a:br>
              <a:rPr lang="en-US" altLang="ja-JP" sz="28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確保しましょう</a:t>
            </a:r>
          </a:p>
        </p:txBody>
      </p:sp>
      <p:cxnSp>
        <p:nvCxnSpPr>
          <p:cNvPr id="6" name="直線矢印コネクタ 5">
            <a:extLst>
              <a:ext uri="{FF2B5EF4-FFF2-40B4-BE49-F238E27FC236}">
                <a16:creationId xmlns:a16="http://schemas.microsoft.com/office/drawing/2014/main" id="{B7EC71A1-F767-46A1-B5BE-D339805443B3}"/>
              </a:ext>
            </a:extLst>
          </p:cNvPr>
          <p:cNvCxnSpPr>
            <a:cxnSpLocks/>
          </p:cNvCxnSpPr>
          <p:nvPr/>
        </p:nvCxnSpPr>
        <p:spPr>
          <a:xfrm flipV="1">
            <a:off x="3359499" y="3076751"/>
            <a:ext cx="2049409" cy="2345419"/>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4" name="楕円 13">
            <a:extLst>
              <a:ext uri="{FF2B5EF4-FFF2-40B4-BE49-F238E27FC236}">
                <a16:creationId xmlns:a16="http://schemas.microsoft.com/office/drawing/2014/main" id="{24D2908B-0BC3-41C2-9A73-C3508FE261E4}"/>
              </a:ext>
            </a:extLst>
          </p:cNvPr>
          <p:cNvSpPr/>
          <p:nvPr/>
        </p:nvSpPr>
        <p:spPr>
          <a:xfrm>
            <a:off x="6289413" y="2619148"/>
            <a:ext cx="2507746" cy="944132"/>
          </a:xfrm>
          <a:prstGeom prst="ellipse">
            <a:avLst/>
          </a:prstGeom>
          <a:solidFill>
            <a:schemeClr val="bg1"/>
          </a:solid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57EEDC59-D81A-462C-AF50-CD530172BD87}"/>
              </a:ext>
            </a:extLst>
          </p:cNvPr>
          <p:cNvSpPr txBox="1"/>
          <p:nvPr/>
        </p:nvSpPr>
        <p:spPr>
          <a:xfrm>
            <a:off x="6485627" y="2746782"/>
            <a:ext cx="2460421" cy="707886"/>
          </a:xfrm>
          <a:prstGeom prst="rect">
            <a:avLst/>
          </a:prstGeom>
          <a:noFill/>
        </p:spPr>
        <p:txBody>
          <a:bodyPr wrap="square" rtlCol="0">
            <a:spAutoFit/>
          </a:bodyPr>
          <a:lstStyle/>
          <a:p>
            <a:r>
              <a:rPr kumimoji="1"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背の低いものにする</a:t>
            </a:r>
            <a:endParaRPr kumimoji="1"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r>
              <a:rPr kumimoji="1"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置き方にも工夫</a:t>
            </a:r>
          </a:p>
        </p:txBody>
      </p:sp>
      <p:cxnSp>
        <p:nvCxnSpPr>
          <p:cNvPr id="37" name="直線矢印コネクタ 36">
            <a:extLst>
              <a:ext uri="{FF2B5EF4-FFF2-40B4-BE49-F238E27FC236}">
                <a16:creationId xmlns:a16="http://schemas.microsoft.com/office/drawing/2014/main" id="{E3BB9463-991A-45BB-BF02-AF8CE11338A8}"/>
              </a:ext>
            </a:extLst>
          </p:cNvPr>
          <p:cNvCxnSpPr>
            <a:cxnSpLocks/>
            <a:stCxn id="35" idx="5"/>
          </p:cNvCxnSpPr>
          <p:nvPr/>
        </p:nvCxnSpPr>
        <p:spPr>
          <a:xfrm>
            <a:off x="2272883" y="4627778"/>
            <a:ext cx="2190629" cy="624683"/>
          </a:xfrm>
          <a:prstGeom prst="straightConnector1">
            <a:avLst/>
          </a:prstGeom>
          <a:ln w="57150">
            <a:solidFill>
              <a:srgbClr val="E94716"/>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線矢印コネクタ 37">
            <a:extLst>
              <a:ext uri="{FF2B5EF4-FFF2-40B4-BE49-F238E27FC236}">
                <a16:creationId xmlns:a16="http://schemas.microsoft.com/office/drawing/2014/main" id="{33F4C620-610B-477E-85DA-9521948E66A2}"/>
              </a:ext>
            </a:extLst>
          </p:cNvPr>
          <p:cNvCxnSpPr>
            <a:cxnSpLocks/>
            <a:stCxn id="35" idx="7"/>
          </p:cNvCxnSpPr>
          <p:nvPr/>
        </p:nvCxnSpPr>
        <p:spPr>
          <a:xfrm flipV="1">
            <a:off x="2272883" y="3968265"/>
            <a:ext cx="206111" cy="231700"/>
          </a:xfrm>
          <a:prstGeom prst="straightConnector1">
            <a:avLst/>
          </a:prstGeom>
          <a:ln w="57150">
            <a:solidFill>
              <a:srgbClr val="E94716"/>
            </a:solidFill>
            <a:tailEnd type="triangle"/>
          </a:ln>
        </p:spPr>
        <p:style>
          <a:lnRef idx="1">
            <a:schemeClr val="accent1"/>
          </a:lnRef>
          <a:fillRef idx="0">
            <a:schemeClr val="accent1"/>
          </a:fillRef>
          <a:effectRef idx="0">
            <a:schemeClr val="accent1"/>
          </a:effectRef>
          <a:fontRef idx="minor">
            <a:schemeClr val="tx1"/>
          </a:fontRef>
        </p:style>
      </p:cxnSp>
      <p:sp>
        <p:nvSpPr>
          <p:cNvPr id="35" name="楕円 34">
            <a:extLst>
              <a:ext uri="{FF2B5EF4-FFF2-40B4-BE49-F238E27FC236}">
                <a16:creationId xmlns:a16="http://schemas.microsoft.com/office/drawing/2014/main" id="{4B47A8FC-3CB1-4F9C-A41F-C5BFEC465EB4}"/>
              </a:ext>
            </a:extLst>
          </p:cNvPr>
          <p:cNvSpPr/>
          <p:nvPr/>
        </p:nvSpPr>
        <p:spPr>
          <a:xfrm>
            <a:off x="765437" y="4111362"/>
            <a:ext cx="1766083" cy="605019"/>
          </a:xfrm>
          <a:prstGeom prst="ellipse">
            <a:avLst/>
          </a:prstGeom>
          <a:solidFill>
            <a:schemeClr val="bg1"/>
          </a:solidFill>
          <a:ln w="38100">
            <a:solidFill>
              <a:srgbClr val="E947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テキスト ボックス 35">
            <a:extLst>
              <a:ext uri="{FF2B5EF4-FFF2-40B4-BE49-F238E27FC236}">
                <a16:creationId xmlns:a16="http://schemas.microsoft.com/office/drawing/2014/main" id="{7468D2B7-0E91-4EA3-A763-E77FC78D1C14}"/>
              </a:ext>
            </a:extLst>
          </p:cNvPr>
          <p:cNvSpPr txBox="1"/>
          <p:nvPr/>
        </p:nvSpPr>
        <p:spPr>
          <a:xfrm>
            <a:off x="817962" y="4196785"/>
            <a:ext cx="1661032" cy="400110"/>
          </a:xfrm>
          <a:prstGeom prst="rect">
            <a:avLst/>
          </a:prstGeom>
          <a:noFill/>
        </p:spPr>
        <p:txBody>
          <a:bodyPr wrap="none" rtlCol="0">
            <a:spAutoFit/>
          </a:bodyPr>
          <a:lstStyle/>
          <a:p>
            <a:r>
              <a:rPr kumimoji="1"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飛び出し注意</a:t>
            </a:r>
          </a:p>
        </p:txBody>
      </p:sp>
      <p:cxnSp>
        <p:nvCxnSpPr>
          <p:cNvPr id="42" name="直線矢印コネクタ 41">
            <a:extLst>
              <a:ext uri="{FF2B5EF4-FFF2-40B4-BE49-F238E27FC236}">
                <a16:creationId xmlns:a16="http://schemas.microsoft.com/office/drawing/2014/main" id="{5E2F0542-D4EE-4071-BB15-792FD82B84B5}"/>
              </a:ext>
            </a:extLst>
          </p:cNvPr>
          <p:cNvCxnSpPr>
            <a:cxnSpLocks/>
            <a:stCxn id="40" idx="2"/>
          </p:cNvCxnSpPr>
          <p:nvPr/>
        </p:nvCxnSpPr>
        <p:spPr>
          <a:xfrm flipH="1" flipV="1">
            <a:off x="4111193" y="5908700"/>
            <a:ext cx="553708" cy="365052"/>
          </a:xfrm>
          <a:prstGeom prst="straightConnector1">
            <a:avLst/>
          </a:prstGeom>
          <a:ln w="57150">
            <a:solidFill>
              <a:srgbClr val="52BBCE"/>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線矢印コネクタ 43">
            <a:extLst>
              <a:ext uri="{FF2B5EF4-FFF2-40B4-BE49-F238E27FC236}">
                <a16:creationId xmlns:a16="http://schemas.microsoft.com/office/drawing/2014/main" id="{EBD2FD46-EC5E-4F8A-A897-D42561F5F83B}"/>
              </a:ext>
            </a:extLst>
          </p:cNvPr>
          <p:cNvCxnSpPr>
            <a:cxnSpLocks/>
            <a:stCxn id="40" idx="0"/>
          </p:cNvCxnSpPr>
          <p:nvPr/>
        </p:nvCxnSpPr>
        <p:spPr>
          <a:xfrm flipV="1">
            <a:off x="5652324" y="3176114"/>
            <a:ext cx="322619" cy="2732584"/>
          </a:xfrm>
          <a:prstGeom prst="straightConnector1">
            <a:avLst/>
          </a:prstGeom>
          <a:ln w="57150">
            <a:solidFill>
              <a:srgbClr val="52BBCE"/>
            </a:solidFill>
            <a:tailEnd type="triangle"/>
          </a:ln>
        </p:spPr>
        <p:style>
          <a:lnRef idx="1">
            <a:schemeClr val="accent1"/>
          </a:lnRef>
          <a:fillRef idx="0">
            <a:schemeClr val="accent1"/>
          </a:fillRef>
          <a:effectRef idx="0">
            <a:schemeClr val="accent1"/>
          </a:effectRef>
          <a:fontRef idx="minor">
            <a:schemeClr val="tx1"/>
          </a:fontRef>
        </p:style>
      </p:cxnSp>
      <p:sp>
        <p:nvSpPr>
          <p:cNvPr id="40" name="楕円 39">
            <a:extLst>
              <a:ext uri="{FF2B5EF4-FFF2-40B4-BE49-F238E27FC236}">
                <a16:creationId xmlns:a16="http://schemas.microsoft.com/office/drawing/2014/main" id="{8A40E632-4CAD-4AA8-9250-9E3FF73A3850}"/>
              </a:ext>
            </a:extLst>
          </p:cNvPr>
          <p:cNvSpPr/>
          <p:nvPr/>
        </p:nvSpPr>
        <p:spPr>
          <a:xfrm>
            <a:off x="4664901" y="5908698"/>
            <a:ext cx="1974846" cy="730107"/>
          </a:xfrm>
          <a:prstGeom prst="ellipse">
            <a:avLst/>
          </a:prstGeom>
          <a:solidFill>
            <a:schemeClr val="bg1"/>
          </a:solidFill>
          <a:ln w="38100">
            <a:solidFill>
              <a:srgbClr val="52BB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テキスト ボックス 40">
            <a:extLst>
              <a:ext uri="{FF2B5EF4-FFF2-40B4-BE49-F238E27FC236}">
                <a16:creationId xmlns:a16="http://schemas.microsoft.com/office/drawing/2014/main" id="{9A0B1DE1-B154-41B2-99BB-26E4753CDB9D}"/>
              </a:ext>
            </a:extLst>
          </p:cNvPr>
          <p:cNvSpPr txBox="1"/>
          <p:nvPr/>
        </p:nvSpPr>
        <p:spPr>
          <a:xfrm>
            <a:off x="4717426" y="6063357"/>
            <a:ext cx="1922321" cy="400110"/>
          </a:xfrm>
          <a:prstGeom prst="rect">
            <a:avLst/>
          </a:prstGeom>
          <a:noFill/>
        </p:spPr>
        <p:txBody>
          <a:bodyPr wrap="none" rtlCol="0">
            <a:spAutoFit/>
          </a:bodyPr>
          <a:lstStyle/>
          <a:p>
            <a:r>
              <a:rPr kumimoji="1"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家具を置かない</a:t>
            </a:r>
          </a:p>
        </p:txBody>
      </p:sp>
      <p:sp>
        <p:nvSpPr>
          <p:cNvPr id="28" name="テキスト ボックス 27">
            <a:extLst>
              <a:ext uri="{FF2B5EF4-FFF2-40B4-BE49-F238E27FC236}">
                <a16:creationId xmlns:a16="http://schemas.microsoft.com/office/drawing/2014/main" id="{8463E1FD-75C7-4470-9C2C-7CF8A0670A0F}"/>
              </a:ext>
            </a:extLst>
          </p:cNvPr>
          <p:cNvSpPr txBox="1"/>
          <p:nvPr/>
        </p:nvSpPr>
        <p:spPr>
          <a:xfrm>
            <a:off x="4027569" y="3568155"/>
            <a:ext cx="697627" cy="400110"/>
          </a:xfrm>
          <a:prstGeom prst="rect">
            <a:avLst/>
          </a:prstGeom>
          <a:noFill/>
        </p:spPr>
        <p:txBody>
          <a:bodyPr wrap="none" rtlCol="0">
            <a:spAutoFit/>
          </a:bodyPr>
          <a:lstStyle/>
          <a:p>
            <a:r>
              <a:rPr kumimoji="1"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避難</a:t>
            </a:r>
          </a:p>
        </p:txBody>
      </p:sp>
    </p:spTree>
    <p:extLst>
      <p:ext uri="{BB962C8B-B14F-4D97-AF65-F5344CB8AC3E}">
        <p14:creationId xmlns:p14="http://schemas.microsoft.com/office/powerpoint/2010/main" val="1260173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7E8019D-5A5E-43AA-B3BB-6CD89776671C}"/>
              </a:ext>
            </a:extLst>
          </p:cNvPr>
          <p:cNvSpPr>
            <a:spLocks noGrp="1"/>
          </p:cNvSpPr>
          <p:nvPr>
            <p:ph type="sldNum" sz="quarter" idx="12"/>
          </p:nvPr>
        </p:nvSpPr>
        <p:spPr/>
        <p:txBody>
          <a:bodyPr/>
          <a:lstStyle/>
          <a:p>
            <a:fld id="{48C0FCB9-D989-46F1-965E-624BDAC7E129}" type="slidenum">
              <a:rPr kumimoji="1" lang="ja-JP" altLang="en-US" smtClean="0"/>
              <a:pPr/>
              <a:t>15</a:t>
            </a:fld>
            <a:endParaRPr kumimoji="1" lang="ja-JP" altLang="en-US"/>
          </a:p>
        </p:txBody>
      </p:sp>
      <p:grpSp>
        <p:nvGrpSpPr>
          <p:cNvPr id="3" name="グループ化 2">
            <a:extLst>
              <a:ext uri="{FF2B5EF4-FFF2-40B4-BE49-F238E27FC236}">
                <a16:creationId xmlns:a16="http://schemas.microsoft.com/office/drawing/2014/main" id="{81821326-65B3-4409-B262-99CE76E9D211}"/>
              </a:ext>
            </a:extLst>
          </p:cNvPr>
          <p:cNvGrpSpPr/>
          <p:nvPr/>
        </p:nvGrpSpPr>
        <p:grpSpPr>
          <a:xfrm>
            <a:off x="564218" y="1519523"/>
            <a:ext cx="7815284" cy="4141048"/>
            <a:chOff x="432334" y="1144932"/>
            <a:chExt cx="7596976" cy="4141048"/>
          </a:xfrm>
        </p:grpSpPr>
        <p:sp>
          <p:nvSpPr>
            <p:cNvPr id="2" name="直角三角形 1">
              <a:extLst>
                <a:ext uri="{FF2B5EF4-FFF2-40B4-BE49-F238E27FC236}">
                  <a16:creationId xmlns:a16="http://schemas.microsoft.com/office/drawing/2014/main" id="{02E3BFED-6107-4E75-A6C3-D06AAF8D1256}"/>
                </a:ext>
              </a:extLst>
            </p:cNvPr>
            <p:cNvSpPr/>
            <p:nvPr/>
          </p:nvSpPr>
          <p:spPr>
            <a:xfrm flipH="1" flipV="1">
              <a:off x="432334" y="1144932"/>
              <a:ext cx="1599762" cy="1706332"/>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5" name="四角形: 角を丸くする 4">
              <a:extLst>
                <a:ext uri="{FF2B5EF4-FFF2-40B4-BE49-F238E27FC236}">
                  <a16:creationId xmlns:a16="http://schemas.microsoft.com/office/drawing/2014/main" id="{C6027D71-137B-4D89-AD94-059CF63A5526}"/>
                </a:ext>
              </a:extLst>
            </p:cNvPr>
            <p:cNvSpPr/>
            <p:nvPr/>
          </p:nvSpPr>
          <p:spPr>
            <a:xfrm>
              <a:off x="1486994" y="1144933"/>
              <a:ext cx="6542316" cy="4141047"/>
            </a:xfrm>
            <a:prstGeom prst="roundRect">
              <a:avLst>
                <a:gd name="adj" fmla="val 1138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＜家具の転倒防止＞</a:t>
              </a:r>
              <a:endPar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ct val="150000"/>
                </a:lnSpc>
              </a:pP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実際にどのようにやるのか、</a:t>
              </a:r>
              <a:endPar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ct val="150000"/>
                </a:lnSpc>
              </a:pP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必要なものはなにか、</a:t>
              </a:r>
              <a:endPar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ct val="150000"/>
                </a:lnSpc>
              </a:pP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映像で確認してみてみましょう</a:t>
              </a:r>
            </a:p>
          </p:txBody>
        </p:sp>
      </p:grpSp>
    </p:spTree>
    <p:extLst>
      <p:ext uri="{BB962C8B-B14F-4D97-AF65-F5344CB8AC3E}">
        <p14:creationId xmlns:p14="http://schemas.microsoft.com/office/powerpoint/2010/main" val="9287795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7E8019D-5A5E-43AA-B3BB-6CD89776671C}"/>
              </a:ext>
            </a:extLst>
          </p:cNvPr>
          <p:cNvSpPr>
            <a:spLocks noGrp="1"/>
          </p:cNvSpPr>
          <p:nvPr>
            <p:ph type="sldNum" sz="quarter" idx="12"/>
          </p:nvPr>
        </p:nvSpPr>
        <p:spPr/>
        <p:txBody>
          <a:bodyPr/>
          <a:lstStyle/>
          <a:p>
            <a:fld id="{48C0FCB9-D989-46F1-965E-624BDAC7E129}" type="slidenum">
              <a:rPr kumimoji="1" lang="ja-JP" altLang="en-US" smtClean="0"/>
              <a:pPr/>
              <a:t>16</a:t>
            </a:fld>
            <a:endParaRPr kumimoji="1" lang="ja-JP" altLang="en-US"/>
          </a:p>
        </p:txBody>
      </p:sp>
      <p:sp>
        <p:nvSpPr>
          <p:cNvPr id="5" name="四角形: 角を丸くする 4">
            <a:extLst>
              <a:ext uri="{FF2B5EF4-FFF2-40B4-BE49-F238E27FC236}">
                <a16:creationId xmlns:a16="http://schemas.microsoft.com/office/drawing/2014/main" id="{C6027D71-137B-4D89-AD94-059CF63A5526}"/>
              </a:ext>
            </a:extLst>
          </p:cNvPr>
          <p:cNvSpPr/>
          <p:nvPr/>
        </p:nvSpPr>
        <p:spPr>
          <a:xfrm>
            <a:off x="631371" y="1429469"/>
            <a:ext cx="7881257" cy="3999061"/>
          </a:xfrm>
          <a:prstGeom prst="roundRect">
            <a:avLst>
              <a:gd name="adj" fmla="val 160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3200">
                <a:solidFill>
                  <a:schemeClr val="tx1">
                    <a:lumMod val="75000"/>
                    <a:lumOff val="25000"/>
                  </a:schemeClr>
                </a:solidFill>
                <a:latin typeface="HGPｺﾞｼｯｸE" panose="020B0900000000000000" pitchFamily="50" charset="-128"/>
                <a:ea typeface="HGPｺﾞｼｯｸE" panose="020B0900000000000000" pitchFamily="50" charset="-128"/>
              </a:rPr>
              <a:t>総務省消防庁 防災学習ＤＶＤ</a:t>
            </a:r>
            <a:endParaRPr kumimoji="1" lang="en-US" altLang="ja-JP" sz="32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ct val="150000"/>
              </a:lnSpc>
            </a:pPr>
            <a:r>
              <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ふせごう</a:t>
            </a:r>
            <a:r>
              <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家具等の転落防止対策</a:t>
            </a:r>
            <a:r>
              <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en-US" altLang="ja-JP" sz="3200">
                <a:solidFill>
                  <a:schemeClr val="tx1">
                    <a:lumMod val="75000"/>
                    <a:lumOff val="25000"/>
                  </a:schemeClr>
                </a:solidFill>
                <a:latin typeface="HGPｺﾞｼｯｸE" panose="020B0900000000000000" pitchFamily="50" charset="-128"/>
                <a:ea typeface="HGPｺﾞｼｯｸE" panose="020B0900000000000000" pitchFamily="50" charset="-128"/>
              </a:rPr>
              <a:t>12:42</a:t>
            </a:r>
            <a:r>
              <a:rPr kumimoji="1" lang="ja-JP" altLang="en-US" sz="32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en-US" altLang="ja-JP" sz="3200">
                <a:solidFill>
                  <a:schemeClr val="tx1">
                    <a:lumMod val="75000"/>
                    <a:lumOff val="25000"/>
                  </a:schemeClr>
                </a:solidFill>
                <a:latin typeface="HGPｺﾞｼｯｸE" panose="020B0900000000000000" pitchFamily="50" charset="-128"/>
                <a:ea typeface="HGPｺﾞｼｯｸE" panose="020B0900000000000000" pitchFamily="50" charset="-128"/>
              </a:rPr>
              <a:t>16:07</a:t>
            </a:r>
            <a:r>
              <a:rPr kumimoji="1" lang="ja-JP" altLang="en-US" sz="3200">
                <a:solidFill>
                  <a:schemeClr val="tx1">
                    <a:lumMod val="75000"/>
                    <a:lumOff val="25000"/>
                  </a:schemeClr>
                </a:solidFill>
                <a:latin typeface="HGPｺﾞｼｯｸE" panose="020B0900000000000000" pitchFamily="50" charset="-128"/>
                <a:ea typeface="HGPｺﾞｼｯｸE" panose="020B0900000000000000" pitchFamily="50" charset="-128"/>
              </a:rPr>
              <a:t>の映像　</a:t>
            </a: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(3</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分</a:t>
            </a: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25</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秒</a:t>
            </a: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ct val="150000"/>
              </a:lnSpc>
            </a:pPr>
            <a:r>
              <a:rPr lang="en-US" altLang="ja-JP" sz="2000">
                <a:solidFill>
                  <a:schemeClr val="tx1">
                    <a:lumMod val="75000"/>
                    <a:lumOff val="25000"/>
                  </a:schemeClr>
                </a:solidFill>
                <a:hlinkClick r:id="rId3">
                  <a:extLst>
                    <a:ext uri="{A12FA001-AC4F-418D-AE19-62706E023703}">
                      <ahyp:hlinkClr xmlns:ahyp="http://schemas.microsoft.com/office/drawing/2018/hyperlinkcolor" val="tx"/>
                    </a:ext>
                  </a:extLst>
                </a:hlinkClick>
              </a:rPr>
              <a:t>https://www.fdma.go.jp/publication/database/database004.html</a:t>
            </a:r>
            <a:endParaRPr lang="en-US" altLang="ja-JP" sz="2000">
              <a:solidFill>
                <a:schemeClr val="tx1">
                  <a:lumMod val="75000"/>
                  <a:lumOff val="25000"/>
                </a:schemeClr>
              </a:solidFill>
            </a:endParaRPr>
          </a:p>
          <a:p>
            <a:pPr algn="ctr">
              <a:lnSpc>
                <a:spcPct val="150000"/>
              </a:lnSpc>
            </a:pPr>
            <a:r>
              <a:rPr kumimoji="1"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（総務省消防庁　データベース「地震などの災害に備えて」　震災対策</a:t>
            </a:r>
            <a:r>
              <a:rPr kumimoji="1"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rPr>
              <a:t>DVD</a:t>
            </a:r>
            <a:r>
              <a:rPr kumimoji="1"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ビデオシリーズ）</a:t>
            </a:r>
          </a:p>
        </p:txBody>
      </p:sp>
      <p:sp>
        <p:nvSpPr>
          <p:cNvPr id="2" name="正方形/長方形 1"/>
          <p:cNvSpPr/>
          <p:nvPr/>
        </p:nvSpPr>
        <p:spPr>
          <a:xfrm>
            <a:off x="2408586" y="506139"/>
            <a:ext cx="4326826" cy="923330"/>
          </a:xfrm>
          <a:prstGeom prst="rect">
            <a:avLst/>
          </a:prstGeom>
        </p:spPr>
        <p:txBody>
          <a:bodyPr wrap="none">
            <a:spAutoFit/>
          </a:bodyPr>
          <a:lstStyle/>
          <a:p>
            <a:pPr lvl="0" algn="ctr">
              <a:lnSpc>
                <a:spcPct val="150000"/>
              </a:lnSpc>
            </a:pPr>
            <a:r>
              <a:rPr kumimoji="1" lang="ja-JP" altLang="en-US" sz="3600">
                <a:solidFill>
                  <a:prstClr val="black">
                    <a:lumMod val="75000"/>
                    <a:lumOff val="25000"/>
                  </a:prstClr>
                </a:solidFill>
                <a:latin typeface="HGPｺﾞｼｯｸE" panose="020B0900000000000000" pitchFamily="50" charset="-128"/>
                <a:ea typeface="HGPｺﾞｼｯｸE" panose="020B0900000000000000" pitchFamily="50" charset="-128"/>
              </a:rPr>
              <a:t>＜家具の転倒防止＞</a:t>
            </a:r>
            <a:endParaRPr kumimoji="1" lang="en-US" altLang="ja-JP" sz="3600">
              <a:solidFill>
                <a:prstClr val="black">
                  <a:lumMod val="75000"/>
                  <a:lumOff val="25000"/>
                </a:prstClr>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34547460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BFE7789-3F68-4915-ADCC-E60375F619EA}"/>
              </a:ext>
            </a:extLst>
          </p:cNvPr>
          <p:cNvSpPr>
            <a:spLocks noGrp="1"/>
          </p:cNvSpPr>
          <p:nvPr>
            <p:ph type="title"/>
          </p:nvPr>
        </p:nvSpPr>
        <p:spPr>
          <a:xfrm>
            <a:off x="0" y="-2448"/>
            <a:ext cx="9144000" cy="879093"/>
          </a:xfrm>
          <a:solidFill>
            <a:srgbClr val="35A16B"/>
          </a:solidFill>
        </p:spPr>
        <p:txBody>
          <a:bodyPr/>
          <a:lstStyle/>
          <a:p>
            <a:r>
              <a:rPr lang="ja-JP" altLang="en-US"/>
              <a:t>地震に対するわが家の安全対策</a:t>
            </a:r>
            <a:br>
              <a:rPr lang="en-US" altLang="ja-JP"/>
            </a:br>
            <a:r>
              <a:rPr lang="ja-JP" altLang="en-US"/>
              <a:t>　③家具類の転倒・落下・移動防止対策の</a:t>
            </a:r>
            <a:r>
              <a:rPr kumimoji="1" lang="ja-JP" altLang="en-US"/>
              <a:t>ポイント</a:t>
            </a:r>
          </a:p>
        </p:txBody>
      </p:sp>
      <p:sp>
        <p:nvSpPr>
          <p:cNvPr id="4" name="スライド番号プレースホルダー 3">
            <a:extLst>
              <a:ext uri="{FF2B5EF4-FFF2-40B4-BE49-F238E27FC236}">
                <a16:creationId xmlns:a16="http://schemas.microsoft.com/office/drawing/2014/main" id="{D6CC2CFC-9523-4842-A157-3AB8A2C22CA5}"/>
              </a:ext>
            </a:extLst>
          </p:cNvPr>
          <p:cNvSpPr>
            <a:spLocks noGrp="1"/>
          </p:cNvSpPr>
          <p:nvPr>
            <p:ph type="sldNum" sz="quarter" idx="12"/>
          </p:nvPr>
        </p:nvSpPr>
        <p:spPr/>
        <p:txBody>
          <a:bodyPr/>
          <a:lstStyle/>
          <a:p>
            <a:fld id="{48C0FCB9-D989-46F1-965E-624BDAC7E129}" type="slidenum">
              <a:rPr kumimoji="1" lang="ja-JP" altLang="en-US" smtClean="0"/>
              <a:pPr/>
              <a:t>17</a:t>
            </a:fld>
            <a:endParaRPr kumimoji="1" lang="ja-JP" altLang="en-US"/>
          </a:p>
        </p:txBody>
      </p:sp>
      <p:grpSp>
        <p:nvGrpSpPr>
          <p:cNvPr id="31" name="グループ化 30">
            <a:extLst>
              <a:ext uri="{FF2B5EF4-FFF2-40B4-BE49-F238E27FC236}">
                <a16:creationId xmlns:a16="http://schemas.microsoft.com/office/drawing/2014/main" id="{CA274B06-766A-4C64-89D8-9E1663E922AE}"/>
              </a:ext>
            </a:extLst>
          </p:cNvPr>
          <p:cNvGrpSpPr/>
          <p:nvPr/>
        </p:nvGrpSpPr>
        <p:grpSpPr>
          <a:xfrm>
            <a:off x="155214" y="928679"/>
            <a:ext cx="2606296" cy="704414"/>
            <a:chOff x="434302" y="1095340"/>
            <a:chExt cx="3141538" cy="744563"/>
          </a:xfrm>
          <a:solidFill>
            <a:srgbClr val="35A16B"/>
          </a:solidFill>
        </p:grpSpPr>
        <p:sp>
          <p:nvSpPr>
            <p:cNvPr id="34" name="正方形/長方形 33">
              <a:extLst>
                <a:ext uri="{FF2B5EF4-FFF2-40B4-BE49-F238E27FC236}">
                  <a16:creationId xmlns:a16="http://schemas.microsoft.com/office/drawing/2014/main" id="{A26EF927-8B6A-489C-A921-C6B3AC188BFC}"/>
                </a:ext>
              </a:extLst>
            </p:cNvPr>
            <p:cNvSpPr/>
            <p:nvPr/>
          </p:nvSpPr>
          <p:spPr>
            <a:xfrm>
              <a:off x="434306" y="1095340"/>
              <a:ext cx="3139468" cy="744563"/>
            </a:xfrm>
            <a:prstGeom prst="rect">
              <a:avLst/>
            </a:prstGeom>
            <a:gr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ボックス 34">
              <a:extLst>
                <a:ext uri="{FF2B5EF4-FFF2-40B4-BE49-F238E27FC236}">
                  <a16:creationId xmlns:a16="http://schemas.microsoft.com/office/drawing/2014/main" id="{06373AAF-1621-48CC-84FD-745E00DBA959}"/>
                </a:ext>
              </a:extLst>
            </p:cNvPr>
            <p:cNvSpPr txBox="1"/>
            <p:nvPr/>
          </p:nvSpPr>
          <p:spPr>
            <a:xfrm>
              <a:off x="434302" y="1289043"/>
              <a:ext cx="3141538" cy="369332"/>
            </a:xfrm>
            <a:prstGeom prst="rect">
              <a:avLst/>
            </a:prstGeom>
            <a:grpFill/>
          </p:spPr>
          <p:txBody>
            <a:bodyPr wrap="square" rtlCol="0">
              <a:spAutoFit/>
            </a:bodyP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家具等転倒防止用器具</a:t>
              </a:r>
            </a:p>
          </p:txBody>
        </p:sp>
      </p:grpSp>
      <p:sp>
        <p:nvSpPr>
          <p:cNvPr id="36" name="正方形/長方形 35">
            <a:extLst>
              <a:ext uri="{FF2B5EF4-FFF2-40B4-BE49-F238E27FC236}">
                <a16:creationId xmlns:a16="http://schemas.microsoft.com/office/drawing/2014/main" id="{4DBD7A50-2967-4AF3-BF55-ECB53142201D}"/>
              </a:ext>
            </a:extLst>
          </p:cNvPr>
          <p:cNvSpPr/>
          <p:nvPr/>
        </p:nvSpPr>
        <p:spPr>
          <a:xfrm>
            <a:off x="144797" y="1649929"/>
            <a:ext cx="2606296" cy="646331"/>
          </a:xfrm>
          <a:prstGeom prst="rect">
            <a:avLst/>
          </a:prstGeom>
        </p:spPr>
        <p:txBody>
          <a:bodyPr wrap="square">
            <a:spAutoFit/>
          </a:bodyPr>
          <a:lstStyle/>
          <a:p>
            <a:r>
              <a:rPr kumimoji="1" lang="ja-JP" altLang="en-US" dirty="0">
                <a:solidFill>
                  <a:schemeClr val="tx1">
                    <a:lumMod val="75000"/>
                    <a:lumOff val="25000"/>
                  </a:schemeClr>
                </a:solidFill>
                <a:latin typeface="HGPｺﾞｼｯｸE" panose="020B0900000000000000" pitchFamily="50" charset="-128"/>
                <a:ea typeface="HGPｺﾞｼｯｸE" panose="020B0900000000000000" pitchFamily="50" charset="-128"/>
              </a:rPr>
              <a:t>自宅や家具等にあった</a:t>
            </a:r>
            <a:br>
              <a:rPr kumimoji="1" lang="en-US" altLang="ja-JP"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kumimoji="1" lang="ja-JP" altLang="en-US" dirty="0">
                <a:solidFill>
                  <a:schemeClr val="tx1">
                    <a:lumMod val="75000"/>
                    <a:lumOff val="25000"/>
                  </a:schemeClr>
                </a:solidFill>
                <a:latin typeface="HGPｺﾞｼｯｸE" panose="020B0900000000000000" pitchFamily="50" charset="-128"/>
                <a:ea typeface="HGPｺﾞｼｯｸE" panose="020B0900000000000000" pitchFamily="50" charset="-128"/>
              </a:rPr>
              <a:t>器具や金具を選ぶ</a:t>
            </a:r>
            <a:endParaRPr lang="ja-JP" altLang="en-US" dirty="0">
              <a:solidFill>
                <a:schemeClr val="tx1">
                  <a:lumMod val="75000"/>
                  <a:lumOff val="25000"/>
                </a:schemeClr>
              </a:solidFill>
            </a:endParaRPr>
          </a:p>
        </p:txBody>
      </p:sp>
      <p:grpSp>
        <p:nvGrpSpPr>
          <p:cNvPr id="37" name="グループ化 36">
            <a:extLst>
              <a:ext uri="{FF2B5EF4-FFF2-40B4-BE49-F238E27FC236}">
                <a16:creationId xmlns:a16="http://schemas.microsoft.com/office/drawing/2014/main" id="{92EF3725-F499-484E-84D9-3593EA973C70}"/>
              </a:ext>
            </a:extLst>
          </p:cNvPr>
          <p:cNvGrpSpPr/>
          <p:nvPr/>
        </p:nvGrpSpPr>
        <p:grpSpPr>
          <a:xfrm>
            <a:off x="3041317" y="928679"/>
            <a:ext cx="2732898" cy="704414"/>
            <a:chOff x="668954" y="1954487"/>
            <a:chExt cx="3141543" cy="744563"/>
          </a:xfrm>
          <a:solidFill>
            <a:srgbClr val="35A16B"/>
          </a:solidFill>
        </p:grpSpPr>
        <p:sp>
          <p:nvSpPr>
            <p:cNvPr id="38" name="正方形/長方形 37">
              <a:extLst>
                <a:ext uri="{FF2B5EF4-FFF2-40B4-BE49-F238E27FC236}">
                  <a16:creationId xmlns:a16="http://schemas.microsoft.com/office/drawing/2014/main" id="{F5B027F6-BD1C-4D5F-A39C-673605DECC40}"/>
                </a:ext>
              </a:extLst>
            </p:cNvPr>
            <p:cNvSpPr/>
            <p:nvPr/>
          </p:nvSpPr>
          <p:spPr>
            <a:xfrm>
              <a:off x="668954" y="1954487"/>
              <a:ext cx="3141543" cy="744563"/>
            </a:xfrm>
            <a:prstGeom prst="rect">
              <a:avLst/>
            </a:prstGeom>
            <a:gr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テキスト ボックス 39">
              <a:extLst>
                <a:ext uri="{FF2B5EF4-FFF2-40B4-BE49-F238E27FC236}">
                  <a16:creationId xmlns:a16="http://schemas.microsoft.com/office/drawing/2014/main" id="{7694A378-44D3-44EC-9966-2CA87D51642B}"/>
                </a:ext>
              </a:extLst>
            </p:cNvPr>
            <p:cNvSpPr txBox="1"/>
            <p:nvPr/>
          </p:nvSpPr>
          <p:spPr>
            <a:xfrm>
              <a:off x="668957" y="2126713"/>
              <a:ext cx="3141538" cy="369332"/>
            </a:xfrm>
            <a:prstGeom prst="rect">
              <a:avLst/>
            </a:prstGeom>
            <a:grpFill/>
          </p:spPr>
          <p:txBody>
            <a:bodyPr wrap="square" rtlCol="0">
              <a:spAutoFit/>
            </a:bodyP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壁に固定する場合</a:t>
              </a:r>
            </a:p>
          </p:txBody>
        </p:sp>
      </p:grpSp>
      <p:grpSp>
        <p:nvGrpSpPr>
          <p:cNvPr id="41" name="グループ化 40">
            <a:extLst>
              <a:ext uri="{FF2B5EF4-FFF2-40B4-BE49-F238E27FC236}">
                <a16:creationId xmlns:a16="http://schemas.microsoft.com/office/drawing/2014/main" id="{2838D584-E9D9-4FF4-BC4D-042848194160}"/>
              </a:ext>
            </a:extLst>
          </p:cNvPr>
          <p:cNvGrpSpPr/>
          <p:nvPr/>
        </p:nvGrpSpPr>
        <p:grpSpPr>
          <a:xfrm>
            <a:off x="6055736" y="928679"/>
            <a:ext cx="2937911" cy="704414"/>
            <a:chOff x="614024" y="2813634"/>
            <a:chExt cx="3279367" cy="744563"/>
          </a:xfrm>
        </p:grpSpPr>
        <p:sp>
          <p:nvSpPr>
            <p:cNvPr id="42" name="正方形/長方形 41">
              <a:extLst>
                <a:ext uri="{FF2B5EF4-FFF2-40B4-BE49-F238E27FC236}">
                  <a16:creationId xmlns:a16="http://schemas.microsoft.com/office/drawing/2014/main" id="{51AA44C8-9850-4927-99EC-03AC8AA427B0}"/>
                </a:ext>
              </a:extLst>
            </p:cNvPr>
            <p:cNvSpPr/>
            <p:nvPr/>
          </p:nvSpPr>
          <p:spPr>
            <a:xfrm>
              <a:off x="614024" y="2813634"/>
              <a:ext cx="3279367" cy="744563"/>
            </a:xfrm>
            <a:prstGeom prst="rect">
              <a:avLst/>
            </a:prstGeom>
            <a:solidFill>
              <a:srgbClr val="35A16B"/>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テキスト ボックス 43">
              <a:extLst>
                <a:ext uri="{FF2B5EF4-FFF2-40B4-BE49-F238E27FC236}">
                  <a16:creationId xmlns:a16="http://schemas.microsoft.com/office/drawing/2014/main" id="{1D923D85-1188-4152-8F13-441368422C5A}"/>
                </a:ext>
              </a:extLst>
            </p:cNvPr>
            <p:cNvSpPr txBox="1"/>
            <p:nvPr/>
          </p:nvSpPr>
          <p:spPr>
            <a:xfrm>
              <a:off x="614026" y="2985860"/>
              <a:ext cx="3251402" cy="369332"/>
            </a:xfrm>
            <a:prstGeom prst="rect">
              <a:avLst/>
            </a:prstGeom>
            <a:noFill/>
          </p:spPr>
          <p:txBody>
            <a:bodyPr wrap="square" rtlCol="0">
              <a:spAutoFit/>
            </a:bodyP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ポール式</a:t>
              </a:r>
              <a:r>
                <a:rPr kumimoji="1" lang="en-US" altLang="ja-JP">
                  <a:solidFill>
                    <a:schemeClr val="bg1"/>
                  </a:solidFill>
                  <a:latin typeface="HGPｺﾞｼｯｸE" panose="020B0900000000000000" pitchFamily="50" charset="-128"/>
                  <a:ea typeface="HGPｺﾞｼｯｸE" panose="020B0900000000000000" pitchFamily="50" charset="-128"/>
                </a:rPr>
                <a:t>/</a:t>
              </a:r>
              <a:r>
                <a:rPr kumimoji="1" lang="ja-JP" altLang="en-US">
                  <a:solidFill>
                    <a:schemeClr val="bg1"/>
                  </a:solidFill>
                  <a:latin typeface="HGPｺﾞｼｯｸE" panose="020B0900000000000000" pitchFamily="50" charset="-128"/>
                  <a:ea typeface="HGPｺﾞｼｯｸE" panose="020B0900000000000000" pitchFamily="50" charset="-128"/>
                </a:rPr>
                <a:t>ストッパー式器具</a:t>
              </a:r>
            </a:p>
          </p:txBody>
        </p:sp>
      </p:grpSp>
      <p:sp>
        <p:nvSpPr>
          <p:cNvPr id="56" name="正方形/長方形 55">
            <a:extLst>
              <a:ext uri="{FF2B5EF4-FFF2-40B4-BE49-F238E27FC236}">
                <a16:creationId xmlns:a16="http://schemas.microsoft.com/office/drawing/2014/main" id="{BD85FEEB-BBD2-49ED-95AB-AAAB0F3C71AF}"/>
              </a:ext>
            </a:extLst>
          </p:cNvPr>
          <p:cNvSpPr/>
          <p:nvPr/>
        </p:nvSpPr>
        <p:spPr>
          <a:xfrm>
            <a:off x="6070226" y="1631761"/>
            <a:ext cx="2912858" cy="923330"/>
          </a:xfrm>
          <a:prstGeom prst="rect">
            <a:avLst/>
          </a:prstGeom>
        </p:spPr>
        <p:txBody>
          <a:bodyPr wrap="square">
            <a:spAutoFit/>
          </a:bodyPr>
          <a:lstStyle/>
          <a:p>
            <a:r>
              <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組み合わせて取り付けると強度がアップ、賃貸住宅にもお勧め</a:t>
            </a:r>
            <a:endParaRPr lang="ja-JP" altLang="en-US">
              <a:solidFill>
                <a:schemeClr val="tx1">
                  <a:lumMod val="75000"/>
                  <a:lumOff val="25000"/>
                </a:schemeClr>
              </a:solidFill>
            </a:endParaRPr>
          </a:p>
        </p:txBody>
      </p:sp>
      <p:grpSp>
        <p:nvGrpSpPr>
          <p:cNvPr id="57" name="グループ化 56">
            <a:extLst>
              <a:ext uri="{FF2B5EF4-FFF2-40B4-BE49-F238E27FC236}">
                <a16:creationId xmlns:a16="http://schemas.microsoft.com/office/drawing/2014/main" id="{A2B34B9B-A117-46A2-85C6-EBDFA551A204}"/>
              </a:ext>
            </a:extLst>
          </p:cNvPr>
          <p:cNvGrpSpPr/>
          <p:nvPr/>
        </p:nvGrpSpPr>
        <p:grpSpPr>
          <a:xfrm>
            <a:off x="155216" y="3615019"/>
            <a:ext cx="2606295" cy="744563"/>
            <a:chOff x="668957" y="3683288"/>
            <a:chExt cx="3141539" cy="744563"/>
          </a:xfrm>
          <a:solidFill>
            <a:srgbClr val="35A16B"/>
          </a:solidFill>
        </p:grpSpPr>
        <p:sp>
          <p:nvSpPr>
            <p:cNvPr id="58" name="正方形/長方形 57">
              <a:extLst>
                <a:ext uri="{FF2B5EF4-FFF2-40B4-BE49-F238E27FC236}">
                  <a16:creationId xmlns:a16="http://schemas.microsoft.com/office/drawing/2014/main" id="{EC894F80-32D1-4819-A305-88726AF7C3E2}"/>
                </a:ext>
              </a:extLst>
            </p:cNvPr>
            <p:cNvSpPr/>
            <p:nvPr/>
          </p:nvSpPr>
          <p:spPr>
            <a:xfrm>
              <a:off x="668960" y="3683288"/>
              <a:ext cx="3141536" cy="744563"/>
            </a:xfrm>
            <a:prstGeom prst="rect">
              <a:avLst/>
            </a:prstGeom>
            <a:gr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テキスト ボックス 58">
              <a:extLst>
                <a:ext uri="{FF2B5EF4-FFF2-40B4-BE49-F238E27FC236}">
                  <a16:creationId xmlns:a16="http://schemas.microsoft.com/office/drawing/2014/main" id="{3CF05B34-015E-4943-8850-39BE570FFE4A}"/>
                </a:ext>
              </a:extLst>
            </p:cNvPr>
            <p:cNvSpPr txBox="1"/>
            <p:nvPr/>
          </p:nvSpPr>
          <p:spPr>
            <a:xfrm>
              <a:off x="668957" y="3855514"/>
              <a:ext cx="3141538" cy="369332"/>
            </a:xfrm>
            <a:prstGeom prst="rect">
              <a:avLst/>
            </a:prstGeom>
            <a:grpFill/>
          </p:spPr>
          <p:txBody>
            <a:bodyPr wrap="square" rtlCol="0">
              <a:spAutoFit/>
            </a:bodyP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家電等の落下</a:t>
              </a:r>
              <a:r>
                <a:rPr kumimoji="1" lang="en-US" altLang="ja-JP">
                  <a:solidFill>
                    <a:schemeClr val="bg1"/>
                  </a:solidFill>
                  <a:latin typeface="HGPｺﾞｼｯｸE" panose="020B0900000000000000" pitchFamily="50" charset="-128"/>
                  <a:ea typeface="HGPｺﾞｼｯｸE" panose="020B0900000000000000" pitchFamily="50" charset="-128"/>
                </a:rPr>
                <a:t>/</a:t>
              </a:r>
              <a:r>
                <a:rPr kumimoji="1" lang="ja-JP" altLang="en-US">
                  <a:solidFill>
                    <a:schemeClr val="bg1"/>
                  </a:solidFill>
                  <a:latin typeface="HGPｺﾞｼｯｸE" panose="020B0900000000000000" pitchFamily="50" charset="-128"/>
                  <a:ea typeface="HGPｺﾞｼｯｸE" panose="020B0900000000000000" pitchFamily="50" charset="-128"/>
                </a:rPr>
                <a:t>移動防止</a:t>
              </a:r>
            </a:p>
          </p:txBody>
        </p:sp>
      </p:grpSp>
      <p:sp>
        <p:nvSpPr>
          <p:cNvPr id="60" name="正方形/長方形 59">
            <a:extLst>
              <a:ext uri="{FF2B5EF4-FFF2-40B4-BE49-F238E27FC236}">
                <a16:creationId xmlns:a16="http://schemas.microsoft.com/office/drawing/2014/main" id="{561CFED8-26F7-4D2D-8471-B81D5B1121B4}"/>
              </a:ext>
            </a:extLst>
          </p:cNvPr>
          <p:cNvSpPr/>
          <p:nvPr/>
        </p:nvSpPr>
        <p:spPr>
          <a:xfrm>
            <a:off x="144800" y="4368952"/>
            <a:ext cx="2606293" cy="923330"/>
          </a:xfrm>
          <a:prstGeom prst="rect">
            <a:avLst/>
          </a:prstGeom>
        </p:spPr>
        <p:txBody>
          <a:bodyPr wrap="square">
            <a:spAutoFit/>
          </a:bodyPr>
          <a:lstStyle/>
          <a:p>
            <a:r>
              <a:rPr kumimoji="1" lang="ja-JP" altLang="en-US" dirty="0">
                <a:solidFill>
                  <a:schemeClr val="tx1">
                    <a:lumMod val="75000"/>
                    <a:lumOff val="25000"/>
                  </a:schemeClr>
                </a:solidFill>
                <a:latin typeface="HGPｺﾞｼｯｸE" panose="020B0900000000000000" pitchFamily="50" charset="-128"/>
                <a:ea typeface="HGPｺﾞｼｯｸE" panose="020B0900000000000000" pitchFamily="50" charset="-128"/>
              </a:rPr>
              <a:t>家電等は机や台と固定し、さらに机や台を壁に固定する</a:t>
            </a:r>
            <a:endParaRPr lang="ja-JP" altLang="en-US" dirty="0">
              <a:solidFill>
                <a:schemeClr val="tx1">
                  <a:lumMod val="75000"/>
                  <a:lumOff val="25000"/>
                </a:schemeClr>
              </a:solidFill>
            </a:endParaRPr>
          </a:p>
        </p:txBody>
      </p:sp>
      <p:grpSp>
        <p:nvGrpSpPr>
          <p:cNvPr id="61" name="グループ化 60">
            <a:extLst>
              <a:ext uri="{FF2B5EF4-FFF2-40B4-BE49-F238E27FC236}">
                <a16:creationId xmlns:a16="http://schemas.microsoft.com/office/drawing/2014/main" id="{CBBBD996-D513-48F4-A02E-9B46FAE36C3F}"/>
              </a:ext>
            </a:extLst>
          </p:cNvPr>
          <p:cNvGrpSpPr/>
          <p:nvPr/>
        </p:nvGrpSpPr>
        <p:grpSpPr>
          <a:xfrm>
            <a:off x="3042175" y="3614296"/>
            <a:ext cx="2732898" cy="744563"/>
            <a:chOff x="668957" y="4552944"/>
            <a:chExt cx="3141539" cy="744563"/>
          </a:xfrm>
          <a:solidFill>
            <a:srgbClr val="35A16B"/>
          </a:solidFill>
        </p:grpSpPr>
        <p:sp>
          <p:nvSpPr>
            <p:cNvPr id="62" name="正方形/長方形 61">
              <a:extLst>
                <a:ext uri="{FF2B5EF4-FFF2-40B4-BE49-F238E27FC236}">
                  <a16:creationId xmlns:a16="http://schemas.microsoft.com/office/drawing/2014/main" id="{84406ACF-1CFB-4105-AA25-008DAE1DD065}"/>
                </a:ext>
              </a:extLst>
            </p:cNvPr>
            <p:cNvSpPr/>
            <p:nvPr/>
          </p:nvSpPr>
          <p:spPr>
            <a:xfrm>
              <a:off x="668960" y="4552944"/>
              <a:ext cx="3141536" cy="744563"/>
            </a:xfrm>
            <a:prstGeom prst="rect">
              <a:avLst/>
            </a:prstGeom>
            <a:gr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テキスト ボックス 62">
              <a:extLst>
                <a:ext uri="{FF2B5EF4-FFF2-40B4-BE49-F238E27FC236}">
                  <a16:creationId xmlns:a16="http://schemas.microsoft.com/office/drawing/2014/main" id="{AD4237DB-DB00-497D-830F-AAB217EEEBAE}"/>
                </a:ext>
              </a:extLst>
            </p:cNvPr>
            <p:cNvSpPr txBox="1"/>
            <p:nvPr/>
          </p:nvSpPr>
          <p:spPr>
            <a:xfrm>
              <a:off x="668957" y="4725170"/>
              <a:ext cx="3141538" cy="369332"/>
            </a:xfrm>
            <a:prstGeom prst="rect">
              <a:avLst/>
            </a:prstGeom>
            <a:grpFill/>
          </p:spPr>
          <p:txBody>
            <a:bodyPr wrap="square" rtlCol="0">
              <a:spAutoFit/>
            </a:bodyP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食器棚ガラスの飛散防止</a:t>
              </a:r>
            </a:p>
          </p:txBody>
        </p:sp>
      </p:grpSp>
      <p:sp>
        <p:nvSpPr>
          <p:cNvPr id="64" name="正方形/長方形 63">
            <a:extLst>
              <a:ext uri="{FF2B5EF4-FFF2-40B4-BE49-F238E27FC236}">
                <a16:creationId xmlns:a16="http://schemas.microsoft.com/office/drawing/2014/main" id="{86BD912D-96C7-45E0-AAC4-F801624226DA}"/>
              </a:ext>
            </a:extLst>
          </p:cNvPr>
          <p:cNvSpPr/>
          <p:nvPr/>
        </p:nvSpPr>
        <p:spPr>
          <a:xfrm>
            <a:off x="3041319" y="4358859"/>
            <a:ext cx="2732896" cy="646331"/>
          </a:xfrm>
          <a:prstGeom prst="rect">
            <a:avLst/>
          </a:prstGeom>
        </p:spPr>
        <p:txBody>
          <a:bodyPr wrap="square">
            <a:spAutoFit/>
          </a:bodyPr>
          <a:lstStyle/>
          <a:p>
            <a:r>
              <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ガラス飛散防止フィルムを貼る</a:t>
            </a:r>
            <a:r>
              <a:rPr kumimoji="1" lang="en-US" altLang="ja-JP">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部屋のガラスにも</a:t>
            </a:r>
            <a:r>
              <a:rPr kumimoji="1" lang="en-US" altLang="ja-JP">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lang="ja-JP" altLang="en-US">
              <a:solidFill>
                <a:schemeClr val="tx1">
                  <a:lumMod val="75000"/>
                  <a:lumOff val="25000"/>
                </a:schemeClr>
              </a:solidFill>
            </a:endParaRPr>
          </a:p>
        </p:txBody>
      </p:sp>
      <p:grpSp>
        <p:nvGrpSpPr>
          <p:cNvPr id="65" name="グループ化 64">
            <a:extLst>
              <a:ext uri="{FF2B5EF4-FFF2-40B4-BE49-F238E27FC236}">
                <a16:creationId xmlns:a16="http://schemas.microsoft.com/office/drawing/2014/main" id="{0CFB6E85-71BA-4247-9246-CD8DABF8523B}"/>
              </a:ext>
            </a:extLst>
          </p:cNvPr>
          <p:cNvGrpSpPr/>
          <p:nvPr/>
        </p:nvGrpSpPr>
        <p:grpSpPr>
          <a:xfrm>
            <a:off x="6055738" y="3615019"/>
            <a:ext cx="2937915" cy="744563"/>
            <a:chOff x="668957" y="5412091"/>
            <a:chExt cx="3141539" cy="744563"/>
          </a:xfrm>
          <a:solidFill>
            <a:srgbClr val="35A16B"/>
          </a:solidFill>
        </p:grpSpPr>
        <p:sp>
          <p:nvSpPr>
            <p:cNvPr id="66" name="正方形/長方形 65">
              <a:extLst>
                <a:ext uri="{FF2B5EF4-FFF2-40B4-BE49-F238E27FC236}">
                  <a16:creationId xmlns:a16="http://schemas.microsoft.com/office/drawing/2014/main" id="{6F619D13-4DF7-4A65-8F62-C05B52631C66}"/>
                </a:ext>
              </a:extLst>
            </p:cNvPr>
            <p:cNvSpPr/>
            <p:nvPr/>
          </p:nvSpPr>
          <p:spPr>
            <a:xfrm>
              <a:off x="668960" y="5412091"/>
              <a:ext cx="3141536" cy="744563"/>
            </a:xfrm>
            <a:prstGeom prst="rect">
              <a:avLst/>
            </a:prstGeom>
            <a:grp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テキスト ボックス 66">
              <a:extLst>
                <a:ext uri="{FF2B5EF4-FFF2-40B4-BE49-F238E27FC236}">
                  <a16:creationId xmlns:a16="http://schemas.microsoft.com/office/drawing/2014/main" id="{CB71D4A7-28DF-446A-B66A-6B3053B1E04F}"/>
                </a:ext>
              </a:extLst>
            </p:cNvPr>
            <p:cNvSpPr txBox="1"/>
            <p:nvPr/>
          </p:nvSpPr>
          <p:spPr>
            <a:xfrm>
              <a:off x="668957" y="5584317"/>
              <a:ext cx="3141538" cy="369332"/>
            </a:xfrm>
            <a:prstGeom prst="rect">
              <a:avLst/>
            </a:prstGeom>
            <a:grpFill/>
          </p:spPr>
          <p:txBody>
            <a:bodyPr wrap="square" rtlCol="0">
              <a:spAutoFit/>
            </a:bodyP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扉開放防止、収容物の工夫</a:t>
              </a:r>
            </a:p>
          </p:txBody>
        </p:sp>
      </p:grpSp>
      <p:sp>
        <p:nvSpPr>
          <p:cNvPr id="68" name="正方形/長方形 67">
            <a:extLst>
              <a:ext uri="{FF2B5EF4-FFF2-40B4-BE49-F238E27FC236}">
                <a16:creationId xmlns:a16="http://schemas.microsoft.com/office/drawing/2014/main" id="{FAD24056-19B3-4F62-A580-5F9D48B1AE61}"/>
              </a:ext>
            </a:extLst>
          </p:cNvPr>
          <p:cNvSpPr/>
          <p:nvPr/>
        </p:nvSpPr>
        <p:spPr>
          <a:xfrm>
            <a:off x="6030681" y="4358858"/>
            <a:ext cx="2958101" cy="646331"/>
          </a:xfrm>
          <a:prstGeom prst="rect">
            <a:avLst/>
          </a:prstGeom>
        </p:spPr>
        <p:txBody>
          <a:bodyPr wrap="square">
            <a:spAutoFit/>
          </a:bodyPr>
          <a:lstStyle/>
          <a:p>
            <a:r>
              <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収納物の飛散を防ぎ、避難ルート、空間を確保する</a:t>
            </a:r>
            <a:endParaRPr lang="ja-JP" altLang="en-US">
              <a:solidFill>
                <a:schemeClr val="tx1">
                  <a:lumMod val="75000"/>
                  <a:lumOff val="25000"/>
                </a:schemeClr>
              </a:solidFill>
            </a:endParaRPr>
          </a:p>
        </p:txBody>
      </p:sp>
      <p:pic>
        <p:nvPicPr>
          <p:cNvPr id="69" name="Picture 5">
            <a:extLst>
              <a:ext uri="{FF2B5EF4-FFF2-40B4-BE49-F238E27FC236}">
                <a16:creationId xmlns:a16="http://schemas.microsoft.com/office/drawing/2014/main" id="{A1601D62-CF70-4F3A-B88B-699400FC22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959" y="2394698"/>
            <a:ext cx="590593" cy="381269"/>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6">
            <a:extLst>
              <a:ext uri="{FF2B5EF4-FFF2-40B4-BE49-F238E27FC236}">
                <a16:creationId xmlns:a16="http://schemas.microsoft.com/office/drawing/2014/main" id="{021F0DDD-9716-4B33-A1FA-A39A63249E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8773" y="2347565"/>
            <a:ext cx="445688" cy="356550"/>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7">
            <a:extLst>
              <a:ext uri="{FF2B5EF4-FFF2-40B4-BE49-F238E27FC236}">
                <a16:creationId xmlns:a16="http://schemas.microsoft.com/office/drawing/2014/main" id="{99E55215-67E5-473B-8F3E-EF5BDEAB36A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4808" y="2868755"/>
            <a:ext cx="418845" cy="660487"/>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8">
            <a:extLst>
              <a:ext uri="{FF2B5EF4-FFF2-40B4-BE49-F238E27FC236}">
                <a16:creationId xmlns:a16="http://schemas.microsoft.com/office/drawing/2014/main" id="{09A4F392-D951-4C54-B6AC-D9B776D7E5E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10249" y="2329068"/>
            <a:ext cx="594438" cy="539687"/>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9">
            <a:extLst>
              <a:ext uri="{FF2B5EF4-FFF2-40B4-BE49-F238E27FC236}">
                <a16:creationId xmlns:a16="http://schemas.microsoft.com/office/drawing/2014/main" id="{A1DA8205-5092-4D36-A229-94128FA1688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1891" y="2835540"/>
            <a:ext cx="590593" cy="349693"/>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10">
            <a:extLst>
              <a:ext uri="{FF2B5EF4-FFF2-40B4-BE49-F238E27FC236}">
                <a16:creationId xmlns:a16="http://schemas.microsoft.com/office/drawing/2014/main" id="{8CA6DC39-82B9-426C-AC3E-08729E4F8B4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89688" y="3193541"/>
            <a:ext cx="576635" cy="307539"/>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11">
            <a:extLst>
              <a:ext uri="{FF2B5EF4-FFF2-40B4-BE49-F238E27FC236}">
                <a16:creationId xmlns:a16="http://schemas.microsoft.com/office/drawing/2014/main" id="{521F9716-3958-4F39-AEC8-B52E1C44FE3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38069" y="2918924"/>
            <a:ext cx="747385" cy="555396"/>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12">
            <a:extLst>
              <a:ext uri="{FF2B5EF4-FFF2-40B4-BE49-F238E27FC236}">
                <a16:creationId xmlns:a16="http://schemas.microsoft.com/office/drawing/2014/main" id="{FE0236EF-7AA6-4F0B-8A31-82E0067C0E61}"/>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61873" y="2345621"/>
            <a:ext cx="671961" cy="596537"/>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13">
            <a:extLst>
              <a:ext uri="{FF2B5EF4-FFF2-40B4-BE49-F238E27FC236}">
                <a16:creationId xmlns:a16="http://schemas.microsoft.com/office/drawing/2014/main" id="{2D253706-5BEE-41F6-A65A-DD1CBF2EEB3F}"/>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168745" y="2981072"/>
            <a:ext cx="533952" cy="477321"/>
          </a:xfrm>
          <a:prstGeom prst="rect">
            <a:avLst/>
          </a:prstGeom>
          <a:noFill/>
          <a:extLst>
            <a:ext uri="{909E8E84-426E-40DD-AFC4-6F175D3DCCD1}">
              <a14:hiddenFill xmlns:a14="http://schemas.microsoft.com/office/drawing/2010/main">
                <a:solidFill>
                  <a:srgbClr val="FFFFFF"/>
                </a:solidFill>
              </a14:hiddenFill>
            </a:ext>
          </a:extLst>
        </p:spPr>
      </p:pic>
      <p:sp>
        <p:nvSpPr>
          <p:cNvPr id="78" name="正方形/長方形 77">
            <a:extLst>
              <a:ext uri="{FF2B5EF4-FFF2-40B4-BE49-F238E27FC236}">
                <a16:creationId xmlns:a16="http://schemas.microsoft.com/office/drawing/2014/main" id="{4F1ED3B3-0701-4FBF-9360-B81AEE34D053}"/>
              </a:ext>
            </a:extLst>
          </p:cNvPr>
          <p:cNvSpPr/>
          <p:nvPr/>
        </p:nvSpPr>
        <p:spPr>
          <a:xfrm>
            <a:off x="3037907" y="1641181"/>
            <a:ext cx="2732898" cy="646331"/>
          </a:xfrm>
          <a:prstGeom prst="rect">
            <a:avLst/>
          </a:prstGeom>
        </p:spPr>
        <p:txBody>
          <a:bodyPr wrap="square">
            <a:spAutoFit/>
          </a:bodyPr>
          <a:lstStyle/>
          <a:p>
            <a:r>
              <a:rPr kumimoji="1" lang="ja-JP" altLang="en-US" dirty="0">
                <a:solidFill>
                  <a:schemeClr val="tx1">
                    <a:lumMod val="75000"/>
                    <a:lumOff val="25000"/>
                  </a:schemeClr>
                </a:solidFill>
                <a:latin typeface="HGPｺﾞｼｯｸE" panose="020B0900000000000000" pitchFamily="50" charset="-128"/>
                <a:ea typeface="HGPｺﾞｼｯｸE" panose="020B0900000000000000" pitchFamily="50" charset="-128"/>
              </a:rPr>
              <a:t>間柱や付け鴨居など、</a:t>
            </a:r>
            <a:br>
              <a:rPr kumimoji="1" lang="en-US" altLang="ja-JP"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kumimoji="1" lang="ja-JP" altLang="en-US" dirty="0">
                <a:solidFill>
                  <a:schemeClr val="tx1">
                    <a:lumMod val="75000"/>
                    <a:lumOff val="25000"/>
                  </a:schemeClr>
                </a:solidFill>
                <a:latin typeface="HGPｺﾞｼｯｸE" panose="020B0900000000000000" pitchFamily="50" charset="-128"/>
                <a:ea typeface="HGPｺﾞｼｯｸE" panose="020B0900000000000000" pitchFamily="50" charset="-128"/>
              </a:rPr>
              <a:t>強度がある部材に固定</a:t>
            </a:r>
            <a:endParaRPr lang="ja-JP" altLang="en-US" dirty="0">
              <a:solidFill>
                <a:schemeClr val="tx1">
                  <a:lumMod val="75000"/>
                  <a:lumOff val="25000"/>
                </a:schemeClr>
              </a:solidFill>
            </a:endParaRPr>
          </a:p>
        </p:txBody>
      </p:sp>
      <p:grpSp>
        <p:nvGrpSpPr>
          <p:cNvPr id="79" name="グループ化 78">
            <a:extLst>
              <a:ext uri="{FF2B5EF4-FFF2-40B4-BE49-F238E27FC236}">
                <a16:creationId xmlns:a16="http://schemas.microsoft.com/office/drawing/2014/main" id="{5575DC93-A82B-423A-BB27-730F31A032BA}"/>
              </a:ext>
            </a:extLst>
          </p:cNvPr>
          <p:cNvGrpSpPr/>
          <p:nvPr/>
        </p:nvGrpSpPr>
        <p:grpSpPr>
          <a:xfrm>
            <a:off x="3570073" y="2306821"/>
            <a:ext cx="1610860" cy="1302499"/>
            <a:chOff x="3545434" y="2277836"/>
            <a:chExt cx="1610860" cy="1302499"/>
          </a:xfrm>
        </p:grpSpPr>
        <p:pic>
          <p:nvPicPr>
            <p:cNvPr id="80" name="コンテンツ プレースホルダー 5">
              <a:extLst>
                <a:ext uri="{FF2B5EF4-FFF2-40B4-BE49-F238E27FC236}">
                  <a16:creationId xmlns:a16="http://schemas.microsoft.com/office/drawing/2014/main" id="{9000D074-0E64-4D33-9B14-058D9E7DAF99}"/>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3717977" y="2284692"/>
              <a:ext cx="1438317" cy="1295643"/>
            </a:xfrm>
            <a:prstGeom prst="rect">
              <a:avLst/>
            </a:prstGeom>
          </p:spPr>
        </p:pic>
        <p:grpSp>
          <p:nvGrpSpPr>
            <p:cNvPr id="81" name="グループ化 80">
              <a:extLst>
                <a:ext uri="{FF2B5EF4-FFF2-40B4-BE49-F238E27FC236}">
                  <a16:creationId xmlns:a16="http://schemas.microsoft.com/office/drawing/2014/main" id="{D5C8316E-773B-4279-84A2-1E2E9C9D7D05}"/>
                </a:ext>
              </a:extLst>
            </p:cNvPr>
            <p:cNvGrpSpPr/>
            <p:nvPr/>
          </p:nvGrpSpPr>
          <p:grpSpPr>
            <a:xfrm>
              <a:off x="3545434" y="2277836"/>
              <a:ext cx="1176585" cy="571274"/>
              <a:chOff x="3545434" y="2277836"/>
              <a:chExt cx="1176585" cy="571274"/>
            </a:xfrm>
          </p:grpSpPr>
          <p:sp>
            <p:nvSpPr>
              <p:cNvPr id="82" name="正方形/長方形 81">
                <a:extLst>
                  <a:ext uri="{FF2B5EF4-FFF2-40B4-BE49-F238E27FC236}">
                    <a16:creationId xmlns:a16="http://schemas.microsoft.com/office/drawing/2014/main" id="{F0AFC1E9-753B-4225-939C-D9F4C8ECB73B}"/>
                  </a:ext>
                </a:extLst>
              </p:cNvPr>
              <p:cNvSpPr/>
              <p:nvPr/>
            </p:nvSpPr>
            <p:spPr>
              <a:xfrm rot="19838556">
                <a:off x="3545434" y="2337609"/>
                <a:ext cx="785824" cy="3527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3" name="二等辺三角形 82">
                <a:extLst>
                  <a:ext uri="{FF2B5EF4-FFF2-40B4-BE49-F238E27FC236}">
                    <a16:creationId xmlns:a16="http://schemas.microsoft.com/office/drawing/2014/main" id="{68DA7995-5E5A-47A6-B7B7-1169789CA155}"/>
                  </a:ext>
                </a:extLst>
              </p:cNvPr>
              <p:cNvSpPr/>
              <p:nvPr/>
            </p:nvSpPr>
            <p:spPr>
              <a:xfrm>
                <a:off x="3910012" y="2588279"/>
                <a:ext cx="300037" cy="166828"/>
              </a:xfrm>
              <a:prstGeom prst="triangle">
                <a:avLst>
                  <a:gd name="adj" fmla="val 100000"/>
                </a:avLst>
              </a:prstGeom>
              <a:solidFill>
                <a:srgbClr val="FFFEEC"/>
              </a:solidFill>
              <a:ln>
                <a:solidFill>
                  <a:srgbClr val="FFFE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4" name="二等辺三角形 83">
                <a:extLst>
                  <a:ext uri="{FF2B5EF4-FFF2-40B4-BE49-F238E27FC236}">
                    <a16:creationId xmlns:a16="http://schemas.microsoft.com/office/drawing/2014/main" id="{1B873DDA-F29E-4794-8A1D-9E207CA4A3D6}"/>
                  </a:ext>
                </a:extLst>
              </p:cNvPr>
              <p:cNvSpPr/>
              <p:nvPr/>
            </p:nvSpPr>
            <p:spPr>
              <a:xfrm>
                <a:off x="4310063" y="2371122"/>
                <a:ext cx="352425" cy="157766"/>
              </a:xfrm>
              <a:prstGeom prst="triangle">
                <a:avLst>
                  <a:gd name="adj" fmla="val 79027"/>
                </a:avLst>
              </a:prstGeom>
              <a:solidFill>
                <a:srgbClr val="FFFEEC"/>
              </a:solidFill>
              <a:ln>
                <a:solidFill>
                  <a:srgbClr val="FFFEE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85" name="直線コネクタ 84">
                <a:extLst>
                  <a:ext uri="{FF2B5EF4-FFF2-40B4-BE49-F238E27FC236}">
                    <a16:creationId xmlns:a16="http://schemas.microsoft.com/office/drawing/2014/main" id="{6E6840D2-520F-4600-A7FD-B314125669F3}"/>
                  </a:ext>
                </a:extLst>
              </p:cNvPr>
              <p:cNvCxnSpPr>
                <a:cxnSpLocks/>
              </p:cNvCxnSpPr>
              <p:nvPr/>
            </p:nvCxnSpPr>
            <p:spPr>
              <a:xfrm flipH="1">
                <a:off x="3724272" y="2277836"/>
                <a:ext cx="997747" cy="571274"/>
              </a:xfrm>
              <a:prstGeom prst="line">
                <a:avLst/>
              </a:prstGeom>
              <a:ln w="22225">
                <a:solidFill>
                  <a:srgbClr val="EEEADF"/>
                </a:solidFill>
              </a:ln>
            </p:spPr>
            <p:style>
              <a:lnRef idx="1">
                <a:schemeClr val="accent1"/>
              </a:lnRef>
              <a:fillRef idx="0">
                <a:schemeClr val="accent1"/>
              </a:fillRef>
              <a:effectRef idx="0">
                <a:schemeClr val="accent1"/>
              </a:effectRef>
              <a:fontRef idx="minor">
                <a:schemeClr val="tx1"/>
              </a:fontRef>
            </p:style>
          </p:cxnSp>
        </p:grpSp>
      </p:grpSp>
      <p:cxnSp>
        <p:nvCxnSpPr>
          <p:cNvPr id="86" name="直線コネクタ 85">
            <a:extLst>
              <a:ext uri="{FF2B5EF4-FFF2-40B4-BE49-F238E27FC236}">
                <a16:creationId xmlns:a16="http://schemas.microsoft.com/office/drawing/2014/main" id="{4A1DACA9-2A05-44BC-8CE6-1CFB291CB588}"/>
              </a:ext>
            </a:extLst>
          </p:cNvPr>
          <p:cNvCxnSpPr>
            <a:cxnSpLocks/>
          </p:cNvCxnSpPr>
          <p:nvPr/>
        </p:nvCxnSpPr>
        <p:spPr>
          <a:xfrm>
            <a:off x="6147256" y="2645609"/>
            <a:ext cx="95531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線コネクタ 86">
            <a:extLst>
              <a:ext uri="{FF2B5EF4-FFF2-40B4-BE49-F238E27FC236}">
                <a16:creationId xmlns:a16="http://schemas.microsoft.com/office/drawing/2014/main" id="{D45A18A1-6164-4E9E-B140-49EE7DFD1F13}"/>
              </a:ext>
            </a:extLst>
          </p:cNvPr>
          <p:cNvCxnSpPr>
            <a:cxnSpLocks/>
          </p:cNvCxnSpPr>
          <p:nvPr/>
        </p:nvCxnSpPr>
        <p:spPr>
          <a:xfrm>
            <a:off x="6160679" y="2645609"/>
            <a:ext cx="0" cy="74156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8" name="正方形/長方形 87">
            <a:extLst>
              <a:ext uri="{FF2B5EF4-FFF2-40B4-BE49-F238E27FC236}">
                <a16:creationId xmlns:a16="http://schemas.microsoft.com/office/drawing/2014/main" id="{D0D517D5-DCFA-4C40-A61A-67EBDDEE55E6}"/>
              </a:ext>
            </a:extLst>
          </p:cNvPr>
          <p:cNvSpPr/>
          <p:nvPr/>
        </p:nvSpPr>
        <p:spPr>
          <a:xfrm>
            <a:off x="6197593" y="3109087"/>
            <a:ext cx="904973" cy="28026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89" name="フリーフォーム: 図形 88">
            <a:extLst>
              <a:ext uri="{FF2B5EF4-FFF2-40B4-BE49-F238E27FC236}">
                <a16:creationId xmlns:a16="http://schemas.microsoft.com/office/drawing/2014/main" id="{DDF9A2C9-BE0F-4877-AD5F-EE72A8A2DD3F}"/>
              </a:ext>
            </a:extLst>
          </p:cNvPr>
          <p:cNvSpPr/>
          <p:nvPr/>
        </p:nvSpPr>
        <p:spPr>
          <a:xfrm>
            <a:off x="6237860" y="2664920"/>
            <a:ext cx="303295" cy="446097"/>
          </a:xfrm>
          <a:custGeom>
            <a:avLst/>
            <a:gdLst>
              <a:gd name="connsiteX0" fmla="*/ 0 w 454818"/>
              <a:gd name="connsiteY0" fmla="*/ 0 h 550069"/>
              <a:gd name="connsiteX1" fmla="*/ 447675 w 454818"/>
              <a:gd name="connsiteY1" fmla="*/ 0 h 550069"/>
              <a:gd name="connsiteX2" fmla="*/ 447675 w 454818"/>
              <a:gd name="connsiteY2" fmla="*/ 40481 h 550069"/>
              <a:gd name="connsiteX3" fmla="*/ 333375 w 454818"/>
              <a:gd name="connsiteY3" fmla="*/ 59531 h 550069"/>
              <a:gd name="connsiteX4" fmla="*/ 278606 w 454818"/>
              <a:gd name="connsiteY4" fmla="*/ 61913 h 550069"/>
              <a:gd name="connsiteX5" fmla="*/ 278606 w 454818"/>
              <a:gd name="connsiteY5" fmla="*/ 200025 h 550069"/>
              <a:gd name="connsiteX6" fmla="*/ 314325 w 454818"/>
              <a:gd name="connsiteY6" fmla="*/ 200025 h 550069"/>
              <a:gd name="connsiteX7" fmla="*/ 314325 w 454818"/>
              <a:gd name="connsiteY7" fmla="*/ 335756 h 550069"/>
              <a:gd name="connsiteX8" fmla="*/ 278606 w 454818"/>
              <a:gd name="connsiteY8" fmla="*/ 335756 h 550069"/>
              <a:gd name="connsiteX9" fmla="*/ 278606 w 454818"/>
              <a:gd name="connsiteY9" fmla="*/ 471488 h 550069"/>
              <a:gd name="connsiteX10" fmla="*/ 454818 w 454818"/>
              <a:gd name="connsiteY10" fmla="*/ 507206 h 550069"/>
              <a:gd name="connsiteX11" fmla="*/ 454818 w 454818"/>
              <a:gd name="connsiteY11" fmla="*/ 550069 h 550069"/>
              <a:gd name="connsiteX12" fmla="*/ 4762 w 454818"/>
              <a:gd name="connsiteY12" fmla="*/ 550069 h 550069"/>
              <a:gd name="connsiteX13" fmla="*/ 4762 w 454818"/>
              <a:gd name="connsiteY13" fmla="*/ 504825 h 550069"/>
              <a:gd name="connsiteX14" fmla="*/ 197643 w 454818"/>
              <a:gd name="connsiteY14" fmla="*/ 471488 h 550069"/>
              <a:gd name="connsiteX15" fmla="*/ 197643 w 454818"/>
              <a:gd name="connsiteY15" fmla="*/ 335756 h 550069"/>
              <a:gd name="connsiteX16" fmla="*/ 147637 w 454818"/>
              <a:gd name="connsiteY16" fmla="*/ 335756 h 550069"/>
              <a:gd name="connsiteX17" fmla="*/ 147637 w 454818"/>
              <a:gd name="connsiteY17" fmla="*/ 197644 h 550069"/>
              <a:gd name="connsiteX18" fmla="*/ 195262 w 454818"/>
              <a:gd name="connsiteY18" fmla="*/ 197644 h 550069"/>
              <a:gd name="connsiteX19" fmla="*/ 195262 w 454818"/>
              <a:gd name="connsiteY19" fmla="*/ 69056 h 550069"/>
              <a:gd name="connsiteX20" fmla="*/ 95250 w 454818"/>
              <a:gd name="connsiteY20" fmla="*/ 54769 h 550069"/>
              <a:gd name="connsiteX21" fmla="*/ 0 w 454818"/>
              <a:gd name="connsiteY21" fmla="*/ 0 h 550069"/>
              <a:gd name="connsiteX0" fmla="*/ 0 w 454818"/>
              <a:gd name="connsiteY0" fmla="*/ 0 h 550069"/>
              <a:gd name="connsiteX1" fmla="*/ 447675 w 454818"/>
              <a:gd name="connsiteY1" fmla="*/ 0 h 550069"/>
              <a:gd name="connsiteX2" fmla="*/ 447675 w 454818"/>
              <a:gd name="connsiteY2" fmla="*/ 40481 h 550069"/>
              <a:gd name="connsiteX3" fmla="*/ 333375 w 454818"/>
              <a:gd name="connsiteY3" fmla="*/ 59531 h 550069"/>
              <a:gd name="connsiteX4" fmla="*/ 278606 w 454818"/>
              <a:gd name="connsiteY4" fmla="*/ 61913 h 550069"/>
              <a:gd name="connsiteX5" fmla="*/ 278606 w 454818"/>
              <a:gd name="connsiteY5" fmla="*/ 200025 h 550069"/>
              <a:gd name="connsiteX6" fmla="*/ 314325 w 454818"/>
              <a:gd name="connsiteY6" fmla="*/ 200025 h 550069"/>
              <a:gd name="connsiteX7" fmla="*/ 314325 w 454818"/>
              <a:gd name="connsiteY7" fmla="*/ 335756 h 550069"/>
              <a:gd name="connsiteX8" fmla="*/ 278606 w 454818"/>
              <a:gd name="connsiteY8" fmla="*/ 335756 h 550069"/>
              <a:gd name="connsiteX9" fmla="*/ 278606 w 454818"/>
              <a:gd name="connsiteY9" fmla="*/ 471488 h 550069"/>
              <a:gd name="connsiteX10" fmla="*/ 454818 w 454818"/>
              <a:gd name="connsiteY10" fmla="*/ 507206 h 550069"/>
              <a:gd name="connsiteX11" fmla="*/ 454818 w 454818"/>
              <a:gd name="connsiteY11" fmla="*/ 550069 h 550069"/>
              <a:gd name="connsiteX12" fmla="*/ 4762 w 454818"/>
              <a:gd name="connsiteY12" fmla="*/ 550069 h 550069"/>
              <a:gd name="connsiteX13" fmla="*/ 4762 w 454818"/>
              <a:gd name="connsiteY13" fmla="*/ 504825 h 550069"/>
              <a:gd name="connsiteX14" fmla="*/ 197643 w 454818"/>
              <a:gd name="connsiteY14" fmla="*/ 471488 h 550069"/>
              <a:gd name="connsiteX15" fmla="*/ 197643 w 454818"/>
              <a:gd name="connsiteY15" fmla="*/ 335756 h 550069"/>
              <a:gd name="connsiteX16" fmla="*/ 147637 w 454818"/>
              <a:gd name="connsiteY16" fmla="*/ 335756 h 550069"/>
              <a:gd name="connsiteX17" fmla="*/ 147637 w 454818"/>
              <a:gd name="connsiteY17" fmla="*/ 197644 h 550069"/>
              <a:gd name="connsiteX18" fmla="*/ 195262 w 454818"/>
              <a:gd name="connsiteY18" fmla="*/ 197644 h 550069"/>
              <a:gd name="connsiteX19" fmla="*/ 195262 w 454818"/>
              <a:gd name="connsiteY19" fmla="*/ 69056 h 550069"/>
              <a:gd name="connsiteX20" fmla="*/ 95250 w 454818"/>
              <a:gd name="connsiteY20" fmla="*/ 54769 h 550069"/>
              <a:gd name="connsiteX21" fmla="*/ 47625 w 454818"/>
              <a:gd name="connsiteY21" fmla="*/ 28575 h 550069"/>
              <a:gd name="connsiteX22" fmla="*/ 0 w 454818"/>
              <a:gd name="connsiteY22" fmla="*/ 0 h 550069"/>
              <a:gd name="connsiteX0" fmla="*/ 2382 w 457200"/>
              <a:gd name="connsiteY0" fmla="*/ 0 h 550069"/>
              <a:gd name="connsiteX1" fmla="*/ 450057 w 457200"/>
              <a:gd name="connsiteY1" fmla="*/ 0 h 550069"/>
              <a:gd name="connsiteX2" fmla="*/ 450057 w 457200"/>
              <a:gd name="connsiteY2" fmla="*/ 40481 h 550069"/>
              <a:gd name="connsiteX3" fmla="*/ 335757 w 457200"/>
              <a:gd name="connsiteY3" fmla="*/ 59531 h 550069"/>
              <a:gd name="connsiteX4" fmla="*/ 280988 w 457200"/>
              <a:gd name="connsiteY4" fmla="*/ 61913 h 550069"/>
              <a:gd name="connsiteX5" fmla="*/ 280988 w 457200"/>
              <a:gd name="connsiteY5" fmla="*/ 200025 h 550069"/>
              <a:gd name="connsiteX6" fmla="*/ 316707 w 457200"/>
              <a:gd name="connsiteY6" fmla="*/ 200025 h 550069"/>
              <a:gd name="connsiteX7" fmla="*/ 316707 w 457200"/>
              <a:gd name="connsiteY7" fmla="*/ 335756 h 550069"/>
              <a:gd name="connsiteX8" fmla="*/ 280988 w 457200"/>
              <a:gd name="connsiteY8" fmla="*/ 335756 h 550069"/>
              <a:gd name="connsiteX9" fmla="*/ 280988 w 457200"/>
              <a:gd name="connsiteY9" fmla="*/ 471488 h 550069"/>
              <a:gd name="connsiteX10" fmla="*/ 457200 w 457200"/>
              <a:gd name="connsiteY10" fmla="*/ 507206 h 550069"/>
              <a:gd name="connsiteX11" fmla="*/ 457200 w 457200"/>
              <a:gd name="connsiteY11" fmla="*/ 550069 h 550069"/>
              <a:gd name="connsiteX12" fmla="*/ 7144 w 457200"/>
              <a:gd name="connsiteY12" fmla="*/ 550069 h 550069"/>
              <a:gd name="connsiteX13" fmla="*/ 7144 w 457200"/>
              <a:gd name="connsiteY13" fmla="*/ 504825 h 550069"/>
              <a:gd name="connsiteX14" fmla="*/ 200025 w 457200"/>
              <a:gd name="connsiteY14" fmla="*/ 471488 h 550069"/>
              <a:gd name="connsiteX15" fmla="*/ 200025 w 457200"/>
              <a:gd name="connsiteY15" fmla="*/ 335756 h 550069"/>
              <a:gd name="connsiteX16" fmla="*/ 150019 w 457200"/>
              <a:gd name="connsiteY16" fmla="*/ 335756 h 550069"/>
              <a:gd name="connsiteX17" fmla="*/ 150019 w 457200"/>
              <a:gd name="connsiteY17" fmla="*/ 197644 h 550069"/>
              <a:gd name="connsiteX18" fmla="*/ 197644 w 457200"/>
              <a:gd name="connsiteY18" fmla="*/ 197644 h 550069"/>
              <a:gd name="connsiteX19" fmla="*/ 197644 w 457200"/>
              <a:gd name="connsiteY19" fmla="*/ 69056 h 550069"/>
              <a:gd name="connsiteX20" fmla="*/ 97632 w 457200"/>
              <a:gd name="connsiteY20" fmla="*/ 54769 h 550069"/>
              <a:gd name="connsiteX21" fmla="*/ 0 w 457200"/>
              <a:gd name="connsiteY21" fmla="*/ 35718 h 550069"/>
              <a:gd name="connsiteX22" fmla="*/ 2382 w 457200"/>
              <a:gd name="connsiteY22" fmla="*/ 0 h 550069"/>
              <a:gd name="connsiteX0" fmla="*/ 0 w 454818"/>
              <a:gd name="connsiteY0" fmla="*/ 0 h 550069"/>
              <a:gd name="connsiteX1" fmla="*/ 447675 w 454818"/>
              <a:gd name="connsiteY1" fmla="*/ 0 h 550069"/>
              <a:gd name="connsiteX2" fmla="*/ 447675 w 454818"/>
              <a:gd name="connsiteY2" fmla="*/ 40481 h 550069"/>
              <a:gd name="connsiteX3" fmla="*/ 333375 w 454818"/>
              <a:gd name="connsiteY3" fmla="*/ 59531 h 550069"/>
              <a:gd name="connsiteX4" fmla="*/ 278606 w 454818"/>
              <a:gd name="connsiteY4" fmla="*/ 61913 h 550069"/>
              <a:gd name="connsiteX5" fmla="*/ 278606 w 454818"/>
              <a:gd name="connsiteY5" fmla="*/ 200025 h 550069"/>
              <a:gd name="connsiteX6" fmla="*/ 314325 w 454818"/>
              <a:gd name="connsiteY6" fmla="*/ 200025 h 550069"/>
              <a:gd name="connsiteX7" fmla="*/ 314325 w 454818"/>
              <a:gd name="connsiteY7" fmla="*/ 335756 h 550069"/>
              <a:gd name="connsiteX8" fmla="*/ 278606 w 454818"/>
              <a:gd name="connsiteY8" fmla="*/ 335756 h 550069"/>
              <a:gd name="connsiteX9" fmla="*/ 278606 w 454818"/>
              <a:gd name="connsiteY9" fmla="*/ 471488 h 550069"/>
              <a:gd name="connsiteX10" fmla="*/ 454818 w 454818"/>
              <a:gd name="connsiteY10" fmla="*/ 507206 h 550069"/>
              <a:gd name="connsiteX11" fmla="*/ 454818 w 454818"/>
              <a:gd name="connsiteY11" fmla="*/ 550069 h 550069"/>
              <a:gd name="connsiteX12" fmla="*/ 4762 w 454818"/>
              <a:gd name="connsiteY12" fmla="*/ 550069 h 550069"/>
              <a:gd name="connsiteX13" fmla="*/ 4762 w 454818"/>
              <a:gd name="connsiteY13" fmla="*/ 504825 h 550069"/>
              <a:gd name="connsiteX14" fmla="*/ 197643 w 454818"/>
              <a:gd name="connsiteY14" fmla="*/ 471488 h 550069"/>
              <a:gd name="connsiteX15" fmla="*/ 197643 w 454818"/>
              <a:gd name="connsiteY15" fmla="*/ 335756 h 550069"/>
              <a:gd name="connsiteX16" fmla="*/ 147637 w 454818"/>
              <a:gd name="connsiteY16" fmla="*/ 335756 h 550069"/>
              <a:gd name="connsiteX17" fmla="*/ 147637 w 454818"/>
              <a:gd name="connsiteY17" fmla="*/ 197644 h 550069"/>
              <a:gd name="connsiteX18" fmla="*/ 195262 w 454818"/>
              <a:gd name="connsiteY18" fmla="*/ 197644 h 550069"/>
              <a:gd name="connsiteX19" fmla="*/ 195262 w 454818"/>
              <a:gd name="connsiteY19" fmla="*/ 69056 h 550069"/>
              <a:gd name="connsiteX20" fmla="*/ 95250 w 454818"/>
              <a:gd name="connsiteY20" fmla="*/ 54769 h 550069"/>
              <a:gd name="connsiteX21" fmla="*/ 2381 w 454818"/>
              <a:gd name="connsiteY21" fmla="*/ 35718 h 550069"/>
              <a:gd name="connsiteX22" fmla="*/ 0 w 454818"/>
              <a:gd name="connsiteY22" fmla="*/ 0 h 550069"/>
              <a:gd name="connsiteX0" fmla="*/ 2382 w 457200"/>
              <a:gd name="connsiteY0" fmla="*/ 0 h 550069"/>
              <a:gd name="connsiteX1" fmla="*/ 450057 w 457200"/>
              <a:gd name="connsiteY1" fmla="*/ 0 h 550069"/>
              <a:gd name="connsiteX2" fmla="*/ 450057 w 457200"/>
              <a:gd name="connsiteY2" fmla="*/ 40481 h 550069"/>
              <a:gd name="connsiteX3" fmla="*/ 335757 w 457200"/>
              <a:gd name="connsiteY3" fmla="*/ 59531 h 550069"/>
              <a:gd name="connsiteX4" fmla="*/ 280988 w 457200"/>
              <a:gd name="connsiteY4" fmla="*/ 61913 h 550069"/>
              <a:gd name="connsiteX5" fmla="*/ 280988 w 457200"/>
              <a:gd name="connsiteY5" fmla="*/ 200025 h 550069"/>
              <a:gd name="connsiteX6" fmla="*/ 316707 w 457200"/>
              <a:gd name="connsiteY6" fmla="*/ 200025 h 550069"/>
              <a:gd name="connsiteX7" fmla="*/ 316707 w 457200"/>
              <a:gd name="connsiteY7" fmla="*/ 335756 h 550069"/>
              <a:gd name="connsiteX8" fmla="*/ 280988 w 457200"/>
              <a:gd name="connsiteY8" fmla="*/ 335756 h 550069"/>
              <a:gd name="connsiteX9" fmla="*/ 280988 w 457200"/>
              <a:gd name="connsiteY9" fmla="*/ 471488 h 550069"/>
              <a:gd name="connsiteX10" fmla="*/ 457200 w 457200"/>
              <a:gd name="connsiteY10" fmla="*/ 507206 h 550069"/>
              <a:gd name="connsiteX11" fmla="*/ 457200 w 457200"/>
              <a:gd name="connsiteY11" fmla="*/ 550069 h 550069"/>
              <a:gd name="connsiteX12" fmla="*/ 7144 w 457200"/>
              <a:gd name="connsiteY12" fmla="*/ 550069 h 550069"/>
              <a:gd name="connsiteX13" fmla="*/ 7144 w 457200"/>
              <a:gd name="connsiteY13" fmla="*/ 504825 h 550069"/>
              <a:gd name="connsiteX14" fmla="*/ 200025 w 457200"/>
              <a:gd name="connsiteY14" fmla="*/ 471488 h 550069"/>
              <a:gd name="connsiteX15" fmla="*/ 200025 w 457200"/>
              <a:gd name="connsiteY15" fmla="*/ 335756 h 550069"/>
              <a:gd name="connsiteX16" fmla="*/ 150019 w 457200"/>
              <a:gd name="connsiteY16" fmla="*/ 335756 h 550069"/>
              <a:gd name="connsiteX17" fmla="*/ 150019 w 457200"/>
              <a:gd name="connsiteY17" fmla="*/ 197644 h 550069"/>
              <a:gd name="connsiteX18" fmla="*/ 197644 w 457200"/>
              <a:gd name="connsiteY18" fmla="*/ 197644 h 550069"/>
              <a:gd name="connsiteX19" fmla="*/ 197644 w 457200"/>
              <a:gd name="connsiteY19" fmla="*/ 69056 h 550069"/>
              <a:gd name="connsiteX20" fmla="*/ 97632 w 457200"/>
              <a:gd name="connsiteY20" fmla="*/ 54769 h 550069"/>
              <a:gd name="connsiteX21" fmla="*/ 0 w 457200"/>
              <a:gd name="connsiteY21" fmla="*/ 33337 h 550069"/>
              <a:gd name="connsiteX22" fmla="*/ 2382 w 457200"/>
              <a:gd name="connsiteY22" fmla="*/ 0 h 550069"/>
              <a:gd name="connsiteX0" fmla="*/ 1 w 454819"/>
              <a:gd name="connsiteY0" fmla="*/ 0 h 550069"/>
              <a:gd name="connsiteX1" fmla="*/ 447676 w 454819"/>
              <a:gd name="connsiteY1" fmla="*/ 0 h 550069"/>
              <a:gd name="connsiteX2" fmla="*/ 447676 w 454819"/>
              <a:gd name="connsiteY2" fmla="*/ 40481 h 550069"/>
              <a:gd name="connsiteX3" fmla="*/ 333376 w 454819"/>
              <a:gd name="connsiteY3" fmla="*/ 59531 h 550069"/>
              <a:gd name="connsiteX4" fmla="*/ 278607 w 454819"/>
              <a:gd name="connsiteY4" fmla="*/ 61913 h 550069"/>
              <a:gd name="connsiteX5" fmla="*/ 278607 w 454819"/>
              <a:gd name="connsiteY5" fmla="*/ 200025 h 550069"/>
              <a:gd name="connsiteX6" fmla="*/ 314326 w 454819"/>
              <a:gd name="connsiteY6" fmla="*/ 200025 h 550069"/>
              <a:gd name="connsiteX7" fmla="*/ 314326 w 454819"/>
              <a:gd name="connsiteY7" fmla="*/ 335756 h 550069"/>
              <a:gd name="connsiteX8" fmla="*/ 278607 w 454819"/>
              <a:gd name="connsiteY8" fmla="*/ 335756 h 550069"/>
              <a:gd name="connsiteX9" fmla="*/ 278607 w 454819"/>
              <a:gd name="connsiteY9" fmla="*/ 471488 h 550069"/>
              <a:gd name="connsiteX10" fmla="*/ 454819 w 454819"/>
              <a:gd name="connsiteY10" fmla="*/ 507206 h 550069"/>
              <a:gd name="connsiteX11" fmla="*/ 454819 w 454819"/>
              <a:gd name="connsiteY11" fmla="*/ 550069 h 550069"/>
              <a:gd name="connsiteX12" fmla="*/ 4763 w 454819"/>
              <a:gd name="connsiteY12" fmla="*/ 550069 h 550069"/>
              <a:gd name="connsiteX13" fmla="*/ 4763 w 454819"/>
              <a:gd name="connsiteY13" fmla="*/ 504825 h 550069"/>
              <a:gd name="connsiteX14" fmla="*/ 197644 w 454819"/>
              <a:gd name="connsiteY14" fmla="*/ 471488 h 550069"/>
              <a:gd name="connsiteX15" fmla="*/ 197644 w 454819"/>
              <a:gd name="connsiteY15" fmla="*/ 335756 h 550069"/>
              <a:gd name="connsiteX16" fmla="*/ 147638 w 454819"/>
              <a:gd name="connsiteY16" fmla="*/ 335756 h 550069"/>
              <a:gd name="connsiteX17" fmla="*/ 147638 w 454819"/>
              <a:gd name="connsiteY17" fmla="*/ 197644 h 550069"/>
              <a:gd name="connsiteX18" fmla="*/ 195263 w 454819"/>
              <a:gd name="connsiteY18" fmla="*/ 197644 h 550069"/>
              <a:gd name="connsiteX19" fmla="*/ 195263 w 454819"/>
              <a:gd name="connsiteY19" fmla="*/ 69056 h 550069"/>
              <a:gd name="connsiteX20" fmla="*/ 95251 w 454819"/>
              <a:gd name="connsiteY20" fmla="*/ 54769 h 550069"/>
              <a:gd name="connsiteX21" fmla="*/ 0 w 454819"/>
              <a:gd name="connsiteY21" fmla="*/ 35718 h 550069"/>
              <a:gd name="connsiteX22" fmla="*/ 1 w 454819"/>
              <a:gd name="connsiteY22" fmla="*/ 0 h 550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4819" h="550069">
                <a:moveTo>
                  <a:pt x="1" y="0"/>
                </a:moveTo>
                <a:lnTo>
                  <a:pt x="447676" y="0"/>
                </a:lnTo>
                <a:lnTo>
                  <a:pt x="447676" y="40481"/>
                </a:lnTo>
                <a:lnTo>
                  <a:pt x="333376" y="59531"/>
                </a:lnTo>
                <a:lnTo>
                  <a:pt x="278607" y="61913"/>
                </a:lnTo>
                <a:lnTo>
                  <a:pt x="278607" y="200025"/>
                </a:lnTo>
                <a:lnTo>
                  <a:pt x="314326" y="200025"/>
                </a:lnTo>
                <a:lnTo>
                  <a:pt x="314326" y="335756"/>
                </a:lnTo>
                <a:lnTo>
                  <a:pt x="278607" y="335756"/>
                </a:lnTo>
                <a:lnTo>
                  <a:pt x="278607" y="471488"/>
                </a:lnTo>
                <a:lnTo>
                  <a:pt x="454819" y="507206"/>
                </a:lnTo>
                <a:lnTo>
                  <a:pt x="454819" y="550069"/>
                </a:lnTo>
                <a:lnTo>
                  <a:pt x="4763" y="550069"/>
                </a:lnTo>
                <a:lnTo>
                  <a:pt x="4763" y="504825"/>
                </a:lnTo>
                <a:lnTo>
                  <a:pt x="197644" y="471488"/>
                </a:lnTo>
                <a:lnTo>
                  <a:pt x="197644" y="335756"/>
                </a:lnTo>
                <a:lnTo>
                  <a:pt x="147638" y="335756"/>
                </a:lnTo>
                <a:lnTo>
                  <a:pt x="147638" y="197644"/>
                </a:lnTo>
                <a:lnTo>
                  <a:pt x="195263" y="197644"/>
                </a:lnTo>
                <a:lnTo>
                  <a:pt x="195263" y="69056"/>
                </a:lnTo>
                <a:lnTo>
                  <a:pt x="95251" y="54769"/>
                </a:lnTo>
                <a:lnTo>
                  <a:pt x="0" y="35718"/>
                </a:lnTo>
                <a:cubicBezTo>
                  <a:pt x="0" y="23812"/>
                  <a:pt x="1" y="11906"/>
                  <a:pt x="1"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pic>
        <p:nvPicPr>
          <p:cNvPr id="90" name="コンテンツ プレースホルダー 5">
            <a:extLst>
              <a:ext uri="{FF2B5EF4-FFF2-40B4-BE49-F238E27FC236}">
                <a16:creationId xmlns:a16="http://schemas.microsoft.com/office/drawing/2014/main" id="{D6620C03-C4F5-4FAA-A696-15AAB78BD0C3}"/>
              </a:ext>
            </a:extLst>
          </p:cNvPr>
          <p:cNvPicPr>
            <a:picLocks noChangeAspect="1"/>
          </p:cNvPicPr>
          <p:nvPr/>
        </p:nvPicPr>
        <p:blipFill rotWithShape="1">
          <a:blip r:embed="rId13" cstate="screen">
            <a:extLst>
              <a:ext uri="{28A0092B-C50C-407E-A947-70E740481C1C}">
                <a14:useLocalDpi xmlns:a14="http://schemas.microsoft.com/office/drawing/2010/main"/>
              </a:ext>
            </a:extLst>
          </a:blip>
          <a:srcRect t="-1" b="6108"/>
          <a:stretch/>
        </p:blipFill>
        <p:spPr>
          <a:xfrm>
            <a:off x="7458941" y="2505370"/>
            <a:ext cx="1458985" cy="1015663"/>
          </a:xfrm>
          <a:prstGeom prst="rect">
            <a:avLst/>
          </a:prstGeom>
        </p:spPr>
      </p:pic>
      <p:pic>
        <p:nvPicPr>
          <p:cNvPr id="91" name="Picture 15">
            <a:extLst>
              <a:ext uri="{FF2B5EF4-FFF2-40B4-BE49-F238E27FC236}">
                <a16:creationId xmlns:a16="http://schemas.microsoft.com/office/drawing/2014/main" id="{CDD5F69B-D475-413C-AB64-5533392A556B}"/>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26997" y="5219980"/>
            <a:ext cx="2354617" cy="1400284"/>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17">
            <a:extLst>
              <a:ext uri="{FF2B5EF4-FFF2-40B4-BE49-F238E27FC236}">
                <a16:creationId xmlns:a16="http://schemas.microsoft.com/office/drawing/2014/main" id="{23201B2A-C255-4090-963B-7C3191649C47}"/>
              </a:ext>
            </a:extLst>
          </p:cNvPr>
          <p:cNvPicPr>
            <a:picLocks noChangeAspect="1" noChangeArrowheads="1"/>
          </p:cNvPicPr>
          <p:nvPr/>
        </p:nvPicPr>
        <p:blipFill rotWithShape="1">
          <a:blip r:embed="rId15">
            <a:extLst>
              <a:ext uri="{28A0092B-C50C-407E-A947-70E740481C1C}">
                <a14:useLocalDpi xmlns:a14="http://schemas.microsoft.com/office/drawing/2010/main" val="0"/>
              </a:ext>
            </a:extLst>
          </a:blip>
          <a:srcRect r="51148"/>
          <a:stretch/>
        </p:blipFill>
        <p:spPr bwMode="auto">
          <a:xfrm>
            <a:off x="5913662" y="5060937"/>
            <a:ext cx="1088842" cy="1000125"/>
          </a:xfrm>
          <a:prstGeom prst="rect">
            <a:avLst/>
          </a:prstGeom>
          <a:noFill/>
          <a:extLst>
            <a:ext uri="{909E8E84-426E-40DD-AFC4-6F175D3DCCD1}">
              <a14:hiddenFill xmlns:a14="http://schemas.microsoft.com/office/drawing/2010/main">
                <a:solidFill>
                  <a:srgbClr val="FFFFFF"/>
                </a:solidFill>
              </a14:hiddenFill>
            </a:ext>
          </a:extLst>
        </p:spPr>
      </p:pic>
      <p:pic>
        <p:nvPicPr>
          <p:cNvPr id="93" name="コンテンツ プレースホルダー 5">
            <a:extLst>
              <a:ext uri="{FF2B5EF4-FFF2-40B4-BE49-F238E27FC236}">
                <a16:creationId xmlns:a16="http://schemas.microsoft.com/office/drawing/2014/main" id="{01B11DF3-1BE6-40D4-9330-E18397B65C6B}"/>
              </a:ext>
            </a:extLst>
          </p:cNvPr>
          <p:cNvPicPr>
            <a:picLocks noChangeAspect="1"/>
          </p:cNvPicPr>
          <p:nvPr/>
        </p:nvPicPr>
        <p:blipFill rotWithShape="1">
          <a:blip r:embed="rId16" cstate="screen">
            <a:extLst>
              <a:ext uri="{28A0092B-C50C-407E-A947-70E740481C1C}">
                <a14:useLocalDpi xmlns:a14="http://schemas.microsoft.com/office/drawing/2010/main"/>
              </a:ext>
            </a:extLst>
          </a:blip>
          <a:srcRect/>
          <a:stretch/>
        </p:blipFill>
        <p:spPr>
          <a:xfrm>
            <a:off x="6994479" y="5005189"/>
            <a:ext cx="902710" cy="1485961"/>
          </a:xfrm>
          <a:prstGeom prst="rect">
            <a:avLst/>
          </a:prstGeom>
        </p:spPr>
      </p:pic>
      <p:sp>
        <p:nvSpPr>
          <p:cNvPr id="94" name="正方形/長方形 93">
            <a:extLst>
              <a:ext uri="{FF2B5EF4-FFF2-40B4-BE49-F238E27FC236}">
                <a16:creationId xmlns:a16="http://schemas.microsoft.com/office/drawing/2014/main" id="{9C68EE4B-31FA-49E6-AB04-64415F3B067E}"/>
              </a:ext>
            </a:extLst>
          </p:cNvPr>
          <p:cNvSpPr/>
          <p:nvPr/>
        </p:nvSpPr>
        <p:spPr>
          <a:xfrm>
            <a:off x="7815134" y="5114697"/>
            <a:ext cx="1332837" cy="307777"/>
          </a:xfrm>
          <a:prstGeom prst="rect">
            <a:avLst/>
          </a:prstGeom>
        </p:spPr>
        <p:txBody>
          <a:bodyPr wrap="square">
            <a:spAutoFit/>
          </a:bodyPr>
          <a:lstStyle/>
          <a:p>
            <a:r>
              <a:rPr kumimoji="1"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落下防止バー</a:t>
            </a:r>
            <a:endParaRPr lang="ja-JP" altLang="en-US" sz="1400">
              <a:solidFill>
                <a:schemeClr val="tx1">
                  <a:lumMod val="75000"/>
                  <a:lumOff val="25000"/>
                </a:schemeClr>
              </a:solidFill>
            </a:endParaRPr>
          </a:p>
        </p:txBody>
      </p:sp>
      <p:sp>
        <p:nvSpPr>
          <p:cNvPr id="95" name="正方形/長方形 94">
            <a:extLst>
              <a:ext uri="{FF2B5EF4-FFF2-40B4-BE49-F238E27FC236}">
                <a16:creationId xmlns:a16="http://schemas.microsoft.com/office/drawing/2014/main" id="{41234FF3-130B-459D-B811-435604C54341}"/>
              </a:ext>
            </a:extLst>
          </p:cNvPr>
          <p:cNvSpPr/>
          <p:nvPr/>
        </p:nvSpPr>
        <p:spPr>
          <a:xfrm>
            <a:off x="7851495" y="5406724"/>
            <a:ext cx="1134533" cy="523220"/>
          </a:xfrm>
          <a:prstGeom prst="rect">
            <a:avLst/>
          </a:prstGeom>
        </p:spPr>
        <p:txBody>
          <a:bodyPr wrap="square">
            <a:spAutoFit/>
          </a:bodyPr>
          <a:lstStyle/>
          <a:p>
            <a:r>
              <a:rPr kumimoji="1"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落下防止・制御テープ</a:t>
            </a:r>
            <a:endParaRPr lang="ja-JP" altLang="en-US" sz="1400">
              <a:solidFill>
                <a:schemeClr val="tx1">
                  <a:lumMod val="75000"/>
                  <a:lumOff val="25000"/>
                </a:schemeClr>
              </a:solidFill>
            </a:endParaRPr>
          </a:p>
        </p:txBody>
      </p:sp>
      <p:pic>
        <p:nvPicPr>
          <p:cNvPr id="96" name="図 95">
            <a:extLst>
              <a:ext uri="{FF2B5EF4-FFF2-40B4-BE49-F238E27FC236}">
                <a16:creationId xmlns:a16="http://schemas.microsoft.com/office/drawing/2014/main" id="{C6233F70-409D-4A67-BA19-448D11AB5644}"/>
              </a:ext>
            </a:extLst>
          </p:cNvPr>
          <p:cNvPicPr>
            <a:picLocks noChangeAspect="1"/>
          </p:cNvPicPr>
          <p:nvPr/>
        </p:nvPicPr>
        <p:blipFill>
          <a:blip r:embed="rId17"/>
          <a:stretch>
            <a:fillRect/>
          </a:stretch>
        </p:blipFill>
        <p:spPr>
          <a:xfrm>
            <a:off x="3486301" y="5085583"/>
            <a:ext cx="1952991" cy="1437854"/>
          </a:xfrm>
          <a:prstGeom prst="rect">
            <a:avLst/>
          </a:prstGeom>
        </p:spPr>
      </p:pic>
      <p:sp>
        <p:nvSpPr>
          <p:cNvPr id="55" name="テキスト ボックス 54">
            <a:extLst>
              <a:ext uri="{FF2B5EF4-FFF2-40B4-BE49-F238E27FC236}">
                <a16:creationId xmlns:a16="http://schemas.microsoft.com/office/drawing/2014/main" id="{626244AB-C602-4A55-B27A-10F9BC2BCD18}"/>
              </a:ext>
            </a:extLst>
          </p:cNvPr>
          <p:cNvSpPr txBox="1"/>
          <p:nvPr/>
        </p:nvSpPr>
        <p:spPr>
          <a:xfrm>
            <a:off x="0" y="6606145"/>
            <a:ext cx="5246949" cy="261610"/>
          </a:xfrm>
          <a:prstGeom prst="rect">
            <a:avLst/>
          </a:prstGeom>
          <a:noFill/>
        </p:spPr>
        <p:txBody>
          <a:bodyPr wrap="none" rtlCol="0">
            <a:spAutoFit/>
          </a:bodyPr>
          <a:lstStyle/>
          <a:p>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参考：東京消防庁「家具類の転倒・落下・移動防止対策ハンドブック</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室内の地震対策」</a:t>
            </a:r>
          </a:p>
        </p:txBody>
      </p:sp>
    </p:spTree>
    <p:extLst>
      <p:ext uri="{BB962C8B-B14F-4D97-AF65-F5344CB8AC3E}">
        <p14:creationId xmlns:p14="http://schemas.microsoft.com/office/powerpoint/2010/main" val="40052401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A83E2A-5351-4CA8-9D90-F4B4CA018E4D}"/>
              </a:ext>
            </a:extLst>
          </p:cNvPr>
          <p:cNvSpPr>
            <a:spLocks noGrp="1"/>
          </p:cNvSpPr>
          <p:nvPr>
            <p:ph type="title"/>
          </p:nvPr>
        </p:nvSpPr>
        <p:spPr>
          <a:xfrm>
            <a:off x="898" y="0"/>
            <a:ext cx="9144000" cy="650083"/>
          </a:xfrm>
          <a:solidFill>
            <a:srgbClr val="35A16B"/>
          </a:solidFill>
        </p:spPr>
        <p:txBody>
          <a:bodyPr/>
          <a:lstStyle/>
          <a:p>
            <a:r>
              <a:rPr lang="en-US" altLang="ja-JP"/>
              <a:t>【</a:t>
            </a:r>
            <a:r>
              <a:rPr lang="ja-JP" altLang="en-US"/>
              <a:t>事例</a:t>
            </a:r>
            <a:r>
              <a:rPr lang="en-US" altLang="ja-JP"/>
              <a:t>】</a:t>
            </a:r>
            <a:r>
              <a:rPr lang="ja-JP" altLang="en-US"/>
              <a:t>地域ぐるみでの取組み</a:t>
            </a:r>
            <a:endParaRPr kumimoji="1" lang="ja-JP" altLang="en-US"/>
          </a:p>
        </p:txBody>
      </p:sp>
      <p:sp>
        <p:nvSpPr>
          <p:cNvPr id="4" name="スライド番号プレースホルダー 3">
            <a:extLst>
              <a:ext uri="{FF2B5EF4-FFF2-40B4-BE49-F238E27FC236}">
                <a16:creationId xmlns:a16="http://schemas.microsoft.com/office/drawing/2014/main" id="{BE65018A-18EB-466D-BD4F-42CBE78EA1F8}"/>
              </a:ext>
            </a:extLst>
          </p:cNvPr>
          <p:cNvSpPr>
            <a:spLocks noGrp="1"/>
          </p:cNvSpPr>
          <p:nvPr>
            <p:ph type="sldNum" sz="quarter" idx="12"/>
          </p:nvPr>
        </p:nvSpPr>
        <p:spPr/>
        <p:txBody>
          <a:bodyPr/>
          <a:lstStyle/>
          <a:p>
            <a:fld id="{48C0FCB9-D989-46F1-965E-624BDAC7E129}" type="slidenum">
              <a:rPr kumimoji="1" lang="ja-JP" altLang="en-US" smtClean="0"/>
              <a:pPr/>
              <a:t>18</a:t>
            </a:fld>
            <a:endParaRPr kumimoji="1" lang="ja-JP" altLang="en-US"/>
          </a:p>
        </p:txBody>
      </p:sp>
      <p:sp>
        <p:nvSpPr>
          <p:cNvPr id="7" name="コンテンツ プレースホルダー 4">
            <a:extLst>
              <a:ext uri="{FF2B5EF4-FFF2-40B4-BE49-F238E27FC236}">
                <a16:creationId xmlns:a16="http://schemas.microsoft.com/office/drawing/2014/main" id="{8E7FF5DE-A0C5-4CCD-A23D-31379DF5205C}"/>
              </a:ext>
            </a:extLst>
          </p:cNvPr>
          <p:cNvSpPr txBox="1">
            <a:spLocks/>
          </p:cNvSpPr>
          <p:nvPr/>
        </p:nvSpPr>
        <p:spPr>
          <a:xfrm>
            <a:off x="409575" y="840977"/>
            <a:ext cx="8343899" cy="5928123"/>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a:solidFill>
                  <a:srgbClr val="FF2800"/>
                </a:solidFill>
              </a:rPr>
              <a:t>■家具転倒防止事業</a:t>
            </a:r>
            <a:endParaRPr lang="en-US" altLang="ja-JP">
              <a:solidFill>
                <a:srgbClr val="FF2800"/>
              </a:solidFill>
            </a:endParaRPr>
          </a:p>
          <a:p>
            <a:pPr marL="0" indent="0">
              <a:buNone/>
            </a:pPr>
            <a:r>
              <a:rPr lang="ja-JP" altLang="en-US" sz="2000">
                <a:solidFill>
                  <a:schemeClr val="tx1">
                    <a:lumMod val="75000"/>
                    <a:lumOff val="25000"/>
                  </a:schemeClr>
                </a:solidFill>
              </a:rPr>
              <a:t>（恵那市まちづくり市民協会防災研究チームなど：岐阜県　恵那市）</a:t>
            </a:r>
            <a:br>
              <a:rPr lang="en-US" altLang="ja-JP" sz="2000">
                <a:solidFill>
                  <a:schemeClr val="tx1">
                    <a:lumMod val="75000"/>
                    <a:lumOff val="25000"/>
                  </a:schemeClr>
                </a:solidFill>
              </a:rPr>
            </a:br>
            <a:endParaRPr lang="ja-JP" altLang="en-US" sz="2000">
              <a:solidFill>
                <a:schemeClr val="tx1">
                  <a:lumMod val="75000"/>
                  <a:lumOff val="25000"/>
                </a:schemeClr>
              </a:solidFill>
            </a:endParaRPr>
          </a:p>
          <a:p>
            <a:endParaRPr lang="ja-JP" altLang="en-US">
              <a:solidFill>
                <a:schemeClr val="tx1">
                  <a:lumMod val="75000"/>
                  <a:lumOff val="25000"/>
                </a:schemeClr>
              </a:solidFill>
            </a:endParaRPr>
          </a:p>
        </p:txBody>
      </p:sp>
      <p:sp>
        <p:nvSpPr>
          <p:cNvPr id="8" name="正方形/長方形 7">
            <a:extLst>
              <a:ext uri="{FF2B5EF4-FFF2-40B4-BE49-F238E27FC236}">
                <a16:creationId xmlns:a16="http://schemas.microsoft.com/office/drawing/2014/main" id="{2086BBD0-C758-43E9-967E-3FA3B81994F2}"/>
              </a:ext>
            </a:extLst>
          </p:cNvPr>
          <p:cNvSpPr/>
          <p:nvPr/>
        </p:nvSpPr>
        <p:spPr>
          <a:xfrm>
            <a:off x="561109" y="1915715"/>
            <a:ext cx="7990609" cy="47159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342900" indent="-342900" algn="just">
              <a:spcAft>
                <a:spcPts val="600"/>
              </a:spcAft>
              <a:buFont typeface="HGPｺﾞｼｯｸE" panose="020B0900000000000000" pitchFamily="50" charset="-128"/>
              <a:buChar char="○"/>
            </a:pPr>
            <a:r>
              <a:rPr lang="ja-JP" altLang="en-US" sz="2400" spc="-150" dirty="0">
                <a:solidFill>
                  <a:schemeClr val="tx1">
                    <a:lumMod val="75000"/>
                    <a:lumOff val="25000"/>
                  </a:schemeClr>
                </a:solidFill>
                <a:latin typeface="HGPｺﾞｼｯｸE" panose="020B0900000000000000" pitchFamily="50" charset="-128"/>
                <a:ea typeface="HGPｺﾞｼｯｸE" panose="020B0900000000000000" pitchFamily="50" charset="-128"/>
              </a:rPr>
              <a:t>社会福祉協議会、消防団など多くの団体と、災害時要援護者宅で、家具転倒防止器具や火災警報器を取り付け</a:t>
            </a:r>
            <a:endParaRPr lang="en-US" altLang="ja-JP" sz="2400" spc="-15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342900" indent="-342900" algn="just">
              <a:spcAft>
                <a:spcPts val="600"/>
              </a:spcAft>
              <a:buFont typeface="HGPｺﾞｼｯｸE" panose="020B0900000000000000" pitchFamily="50" charset="-128"/>
              <a:buChar char="○"/>
            </a:pPr>
            <a:r>
              <a:rPr lang="ja-JP" altLang="en-US" sz="2400" spc="-150" dirty="0">
                <a:solidFill>
                  <a:schemeClr val="tx1">
                    <a:lumMod val="75000"/>
                    <a:lumOff val="25000"/>
                  </a:schemeClr>
                </a:solidFill>
                <a:latin typeface="HGPｺﾞｼｯｸE" panose="020B0900000000000000" pitchFamily="50" charset="-128"/>
                <a:ea typeface="HGPｺﾞｼｯｸE" panose="020B0900000000000000" pitchFamily="50" charset="-128"/>
              </a:rPr>
              <a:t>延べ４０００名が参加し、家具転倒防止４７１件、火災警報器</a:t>
            </a:r>
            <a:br>
              <a:rPr lang="en-US" altLang="ja-JP" sz="2400" spc="-15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400" spc="-150" dirty="0">
                <a:solidFill>
                  <a:schemeClr val="tx1">
                    <a:lumMod val="75000"/>
                    <a:lumOff val="25000"/>
                  </a:schemeClr>
                </a:solidFill>
                <a:latin typeface="HGPｺﾞｼｯｸE" panose="020B0900000000000000" pitchFamily="50" charset="-128"/>
                <a:ea typeface="HGPｺﾞｼｯｸE" panose="020B0900000000000000" pitchFamily="50" charset="-128"/>
              </a:rPr>
              <a:t>７６３件</a:t>
            </a:r>
            <a:endParaRPr lang="en-US" altLang="ja-JP" sz="2400" spc="-15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pic>
        <p:nvPicPr>
          <p:cNvPr id="5" name="図 4" descr="人, 屋内, 男, 持つ が含まれている画像&#10;&#10;自動的に生成された説明">
            <a:extLst>
              <a:ext uri="{FF2B5EF4-FFF2-40B4-BE49-F238E27FC236}">
                <a16:creationId xmlns:a16="http://schemas.microsoft.com/office/drawing/2014/main" id="{5D8158EB-63C5-499C-B135-145CF73D53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93048" y="4172609"/>
            <a:ext cx="1412985" cy="2136830"/>
          </a:xfrm>
          <a:prstGeom prst="rect">
            <a:avLst/>
          </a:prstGeom>
        </p:spPr>
      </p:pic>
      <p:pic>
        <p:nvPicPr>
          <p:cNvPr id="9" name="図 8" descr="人, 屋内, 座る, 若い が含まれている画像&#10;&#10;自動的に生成された説明">
            <a:extLst>
              <a:ext uri="{FF2B5EF4-FFF2-40B4-BE49-F238E27FC236}">
                <a16:creationId xmlns:a16="http://schemas.microsoft.com/office/drawing/2014/main" id="{767BF154-B131-48A4-ACE3-DAE4337561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3405" y="4172609"/>
            <a:ext cx="3222203" cy="2136829"/>
          </a:xfrm>
          <a:prstGeom prst="rect">
            <a:avLst/>
          </a:prstGeom>
        </p:spPr>
      </p:pic>
      <p:pic>
        <p:nvPicPr>
          <p:cNvPr id="23" name="図 22" descr="人, 男, 屋内, 民衆 が含まれている画像&#10;&#10;自動的に生成された説明">
            <a:extLst>
              <a:ext uri="{FF2B5EF4-FFF2-40B4-BE49-F238E27FC236}">
                <a16:creationId xmlns:a16="http://schemas.microsoft.com/office/drawing/2014/main" id="{0C3B5FCC-139B-4847-81DA-F4B349B6400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57711" y="4178917"/>
            <a:ext cx="2837377" cy="2130522"/>
          </a:xfrm>
          <a:prstGeom prst="rect">
            <a:avLst/>
          </a:prstGeom>
        </p:spPr>
      </p:pic>
      <p:sp>
        <p:nvSpPr>
          <p:cNvPr id="10" name="テキスト ボックス 9">
            <a:extLst>
              <a:ext uri="{FF2B5EF4-FFF2-40B4-BE49-F238E27FC236}">
                <a16:creationId xmlns:a16="http://schemas.microsoft.com/office/drawing/2014/main" id="{AFA37A72-38F1-40DB-8CB3-A33794C27275}"/>
              </a:ext>
            </a:extLst>
          </p:cNvPr>
          <p:cNvSpPr txBox="1"/>
          <p:nvPr/>
        </p:nvSpPr>
        <p:spPr>
          <a:xfrm>
            <a:off x="695346" y="6360928"/>
            <a:ext cx="5947462" cy="261610"/>
          </a:xfrm>
          <a:prstGeom prst="rect">
            <a:avLst/>
          </a:prstGeom>
          <a:noFill/>
        </p:spPr>
        <p:txBody>
          <a:bodyPr wrap="none" rtlCol="0">
            <a:spAutoFit/>
          </a:bodyPr>
          <a:lstStyle/>
          <a:p>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参考：消防防災博物館「恵那市家具転倒防止ボランティア作戦「みんなで助け合おう減災たいさく」</a:t>
            </a:r>
          </a:p>
        </p:txBody>
      </p:sp>
      <p:graphicFrame>
        <p:nvGraphicFramePr>
          <p:cNvPr id="6" name="オブジェクト 5">
            <a:extLst>
              <a:ext uri="{FF2B5EF4-FFF2-40B4-BE49-F238E27FC236}">
                <a16:creationId xmlns:a16="http://schemas.microsoft.com/office/drawing/2014/main" id="{DE05E712-C5EC-4CE1-863F-12C150CD8987}"/>
              </a:ext>
            </a:extLst>
          </p:cNvPr>
          <p:cNvGraphicFramePr>
            <a:graphicFrameLocks noChangeAspect="1"/>
          </p:cNvGraphicFramePr>
          <p:nvPr>
            <p:extLst>
              <p:ext uri="{D42A27DB-BD31-4B8C-83A1-F6EECF244321}">
                <p14:modId xmlns:p14="http://schemas.microsoft.com/office/powerpoint/2010/main" val="2468050352"/>
              </p:ext>
            </p:extLst>
          </p:nvPr>
        </p:nvGraphicFramePr>
        <p:xfrm>
          <a:off x="780156" y="1333269"/>
          <a:ext cx="811213" cy="234950"/>
        </p:xfrm>
        <a:graphic>
          <a:graphicData uri="http://schemas.openxmlformats.org/presentationml/2006/ole">
            <mc:AlternateContent xmlns:mc="http://schemas.openxmlformats.org/markup-compatibility/2006">
              <mc:Choice xmlns:v="urn:schemas-microsoft-com:vml" Requires="v">
                <p:oleObj name="Document" r:id="rId6" imgW="814516" imgH="235816" progId="Word.Document.12">
                  <p:embed/>
                </p:oleObj>
              </mc:Choice>
              <mc:Fallback>
                <p:oleObj name="Document" r:id="rId6" imgW="814516" imgH="235816" progId="Word.Document.12">
                  <p:embed/>
                  <p:pic>
                    <p:nvPicPr>
                      <p:cNvPr id="6" name="オブジェクト 5">
                        <a:extLst>
                          <a:ext uri="{FF2B5EF4-FFF2-40B4-BE49-F238E27FC236}">
                            <a16:creationId xmlns:a16="http://schemas.microsoft.com/office/drawing/2014/main" id="{DE05E712-C5EC-4CE1-863F-12C150CD8987}"/>
                          </a:ext>
                        </a:extLst>
                      </p:cNvPr>
                      <p:cNvPicPr/>
                      <p:nvPr/>
                    </p:nvPicPr>
                    <p:blipFill>
                      <a:blip r:embed="rId7"/>
                      <a:stretch>
                        <a:fillRect/>
                      </a:stretch>
                    </p:blipFill>
                    <p:spPr>
                      <a:xfrm>
                        <a:off x="780156" y="1333269"/>
                        <a:ext cx="811213" cy="234950"/>
                      </a:xfrm>
                      <a:prstGeom prst="rect">
                        <a:avLst/>
                      </a:prstGeom>
                    </p:spPr>
                  </p:pic>
                </p:oleObj>
              </mc:Fallback>
            </mc:AlternateContent>
          </a:graphicData>
        </a:graphic>
      </p:graphicFrame>
    </p:spTree>
    <p:extLst>
      <p:ext uri="{BB962C8B-B14F-4D97-AF65-F5344CB8AC3E}">
        <p14:creationId xmlns:p14="http://schemas.microsoft.com/office/powerpoint/2010/main" val="33410860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正方形/長方形 30">
            <a:extLst>
              <a:ext uri="{FF2B5EF4-FFF2-40B4-BE49-F238E27FC236}">
                <a16:creationId xmlns:a16="http://schemas.microsoft.com/office/drawing/2014/main" id="{04C7B349-2269-434A-9497-5D86718E9B6B}"/>
              </a:ext>
            </a:extLst>
          </p:cNvPr>
          <p:cNvSpPr/>
          <p:nvPr/>
        </p:nvSpPr>
        <p:spPr>
          <a:xfrm>
            <a:off x="219130" y="2157635"/>
            <a:ext cx="2053870" cy="21151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32" name="正方形/長方形 31">
            <a:extLst>
              <a:ext uri="{FF2B5EF4-FFF2-40B4-BE49-F238E27FC236}">
                <a16:creationId xmlns:a16="http://schemas.microsoft.com/office/drawing/2014/main" id="{12A8545F-1CFA-4E18-B4D4-C80033AE6768}"/>
              </a:ext>
            </a:extLst>
          </p:cNvPr>
          <p:cNvSpPr/>
          <p:nvPr/>
        </p:nvSpPr>
        <p:spPr>
          <a:xfrm>
            <a:off x="219130" y="1786299"/>
            <a:ext cx="2047561" cy="648000"/>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lIns="36000" rIns="36000" rtlCol="0" anchor="ct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ストーブの周りに</a:t>
            </a:r>
            <a:br>
              <a:rPr kumimoji="1" lang="en-US" altLang="ja-JP">
                <a:solidFill>
                  <a:schemeClr val="bg1"/>
                </a:solidFill>
                <a:latin typeface="HGPｺﾞｼｯｸE" panose="020B0900000000000000" pitchFamily="50" charset="-128"/>
                <a:ea typeface="HGPｺﾞｼｯｸE" panose="020B0900000000000000" pitchFamily="50" charset="-128"/>
              </a:rPr>
            </a:br>
            <a:r>
              <a:rPr kumimoji="1" lang="ja-JP" altLang="en-US">
                <a:solidFill>
                  <a:schemeClr val="bg1"/>
                </a:solidFill>
                <a:latin typeface="HGPｺﾞｼｯｸE" panose="020B0900000000000000" pitchFamily="50" charset="-128"/>
                <a:ea typeface="HGPｺﾞｼｯｸE" panose="020B0900000000000000" pitchFamily="50" charset="-128"/>
              </a:rPr>
              <a:t>物を置かない</a:t>
            </a:r>
          </a:p>
        </p:txBody>
      </p:sp>
      <p:sp>
        <p:nvSpPr>
          <p:cNvPr id="2" name="タイトル 1">
            <a:extLst>
              <a:ext uri="{FF2B5EF4-FFF2-40B4-BE49-F238E27FC236}">
                <a16:creationId xmlns:a16="http://schemas.microsoft.com/office/drawing/2014/main" id="{64032691-2260-4A9E-88DA-2C83E0D12316}"/>
              </a:ext>
            </a:extLst>
          </p:cNvPr>
          <p:cNvSpPr>
            <a:spLocks noGrp="1"/>
          </p:cNvSpPr>
          <p:nvPr>
            <p:ph type="title"/>
          </p:nvPr>
        </p:nvSpPr>
        <p:spPr>
          <a:xfrm>
            <a:off x="0" y="-2449"/>
            <a:ext cx="9144000" cy="919643"/>
          </a:xfrm>
          <a:solidFill>
            <a:srgbClr val="35A16B"/>
          </a:solidFill>
        </p:spPr>
        <p:txBody>
          <a:bodyPr/>
          <a:lstStyle/>
          <a:p>
            <a:r>
              <a:rPr lang="ja-JP" altLang="en-US">
                <a:solidFill>
                  <a:prstClr val="white"/>
                </a:solidFill>
              </a:rPr>
              <a:t>地震に対するわが家の安全対策</a:t>
            </a:r>
            <a:br>
              <a:rPr lang="en-US" altLang="ja-JP">
                <a:solidFill>
                  <a:prstClr val="white"/>
                </a:solidFill>
              </a:rPr>
            </a:br>
            <a:r>
              <a:rPr lang="ja-JP" altLang="en-US">
                <a:solidFill>
                  <a:prstClr val="white"/>
                </a:solidFill>
              </a:rPr>
              <a:t>　</a:t>
            </a:r>
            <a:r>
              <a:rPr lang="ja-JP" altLang="en-US"/>
              <a:t>④防火対策・消火対策</a:t>
            </a:r>
            <a:endParaRPr kumimoji="1" lang="ja-JP" altLang="en-US"/>
          </a:p>
        </p:txBody>
      </p:sp>
      <p:sp>
        <p:nvSpPr>
          <p:cNvPr id="4" name="スライド番号プレースホルダー 3">
            <a:extLst>
              <a:ext uri="{FF2B5EF4-FFF2-40B4-BE49-F238E27FC236}">
                <a16:creationId xmlns:a16="http://schemas.microsoft.com/office/drawing/2014/main" id="{3999835D-C9E5-4078-BF63-076F6A770D29}"/>
              </a:ext>
            </a:extLst>
          </p:cNvPr>
          <p:cNvSpPr>
            <a:spLocks noGrp="1"/>
          </p:cNvSpPr>
          <p:nvPr>
            <p:ph type="sldNum" sz="quarter" idx="12"/>
          </p:nvPr>
        </p:nvSpPr>
        <p:spPr/>
        <p:txBody>
          <a:bodyPr/>
          <a:lstStyle/>
          <a:p>
            <a:fld id="{48C0FCB9-D989-46F1-965E-624BDAC7E129}" type="slidenum">
              <a:rPr kumimoji="1" lang="ja-JP" altLang="en-US" smtClean="0"/>
              <a:pPr/>
              <a:t>19</a:t>
            </a:fld>
            <a:endParaRPr kumimoji="1" lang="ja-JP" altLang="en-US"/>
          </a:p>
        </p:txBody>
      </p:sp>
      <p:sp>
        <p:nvSpPr>
          <p:cNvPr id="30" name="正方形/長方形 29">
            <a:extLst>
              <a:ext uri="{FF2B5EF4-FFF2-40B4-BE49-F238E27FC236}">
                <a16:creationId xmlns:a16="http://schemas.microsoft.com/office/drawing/2014/main" id="{275E0BD8-84B8-4C17-8372-1A5CB24CF8F3}"/>
              </a:ext>
            </a:extLst>
          </p:cNvPr>
          <p:cNvSpPr/>
          <p:nvPr/>
        </p:nvSpPr>
        <p:spPr>
          <a:xfrm>
            <a:off x="262800" y="984373"/>
            <a:ext cx="8618400" cy="708621"/>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288000" rtlCol="0" anchor="ctr"/>
          <a:lstStyle/>
          <a:p>
            <a:r>
              <a:rPr lang="ja-JP" altLang="en-US" sz="2800">
                <a:solidFill>
                  <a:srgbClr val="404040"/>
                </a:solidFill>
                <a:latin typeface="HGPｺﾞｼｯｸE" panose="020B0900000000000000" pitchFamily="50" charset="-128"/>
                <a:ea typeface="HGPｺﾞｼｯｸE" panose="020B0900000000000000" pitchFamily="50" charset="-128"/>
              </a:rPr>
              <a:t>地震の揺れへの対策とあわせて、防火対策も行う</a:t>
            </a:r>
          </a:p>
        </p:txBody>
      </p:sp>
      <p:sp>
        <p:nvSpPr>
          <p:cNvPr id="33" name="正方形/長方形 32">
            <a:extLst>
              <a:ext uri="{FF2B5EF4-FFF2-40B4-BE49-F238E27FC236}">
                <a16:creationId xmlns:a16="http://schemas.microsoft.com/office/drawing/2014/main" id="{7CB85D29-8B13-4C28-9B94-F7E8624C847F}"/>
              </a:ext>
            </a:extLst>
          </p:cNvPr>
          <p:cNvSpPr/>
          <p:nvPr/>
        </p:nvSpPr>
        <p:spPr>
          <a:xfrm>
            <a:off x="2438523" y="2157635"/>
            <a:ext cx="2053870" cy="21151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34" name="正方形/長方形 33">
            <a:extLst>
              <a:ext uri="{FF2B5EF4-FFF2-40B4-BE49-F238E27FC236}">
                <a16:creationId xmlns:a16="http://schemas.microsoft.com/office/drawing/2014/main" id="{01C4EB1E-A3BC-4B8B-84E8-15396F902FB2}"/>
              </a:ext>
            </a:extLst>
          </p:cNvPr>
          <p:cNvSpPr/>
          <p:nvPr/>
        </p:nvSpPr>
        <p:spPr>
          <a:xfrm>
            <a:off x="2438523" y="1786299"/>
            <a:ext cx="2047561" cy="648000"/>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lIns="36000" rIns="36000" rtlCol="0" anchor="ct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掃除や整理整頓</a:t>
            </a:r>
          </a:p>
          <a:p>
            <a:pPr algn="ctr"/>
            <a:r>
              <a:rPr kumimoji="1" lang="ja-JP" altLang="en-US">
                <a:solidFill>
                  <a:schemeClr val="bg1"/>
                </a:solidFill>
                <a:latin typeface="HGPｺﾞｼｯｸE" panose="020B0900000000000000" pitchFamily="50" charset="-128"/>
                <a:ea typeface="HGPｺﾞｼｯｸE" panose="020B0900000000000000" pitchFamily="50" charset="-128"/>
              </a:rPr>
              <a:t>（コンセントなど）</a:t>
            </a:r>
          </a:p>
        </p:txBody>
      </p:sp>
      <p:sp>
        <p:nvSpPr>
          <p:cNvPr id="35" name="正方形/長方形 34">
            <a:extLst>
              <a:ext uri="{FF2B5EF4-FFF2-40B4-BE49-F238E27FC236}">
                <a16:creationId xmlns:a16="http://schemas.microsoft.com/office/drawing/2014/main" id="{9ED366B2-93C8-4CE4-BB7F-71C41AB5056C}"/>
              </a:ext>
            </a:extLst>
          </p:cNvPr>
          <p:cNvSpPr/>
          <p:nvPr/>
        </p:nvSpPr>
        <p:spPr>
          <a:xfrm>
            <a:off x="4657916" y="2157635"/>
            <a:ext cx="2053870" cy="21151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36" name="正方形/長方形 35">
            <a:extLst>
              <a:ext uri="{FF2B5EF4-FFF2-40B4-BE49-F238E27FC236}">
                <a16:creationId xmlns:a16="http://schemas.microsoft.com/office/drawing/2014/main" id="{B67D4E3F-7F18-455C-8635-2EE3B8EEE6B5}"/>
              </a:ext>
            </a:extLst>
          </p:cNvPr>
          <p:cNvSpPr/>
          <p:nvPr/>
        </p:nvSpPr>
        <p:spPr>
          <a:xfrm>
            <a:off x="4657916" y="1786299"/>
            <a:ext cx="2047561" cy="648000"/>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lIns="36000" rIns="36000" rtlCol="0" anchor="ctr"/>
          <a:lstStyle/>
          <a:p>
            <a:pPr algn="ctr"/>
            <a:r>
              <a:rPr kumimoji="1" lang="ja-JP" altLang="en-US" spc="-150" dirty="0">
                <a:solidFill>
                  <a:schemeClr val="bg1"/>
                </a:solidFill>
                <a:latin typeface="HGPｺﾞｼｯｸE" panose="020B0900000000000000" pitchFamily="50" charset="-128"/>
                <a:ea typeface="HGPｺﾞｼｯｸE" panose="020B0900000000000000" pitchFamily="50" charset="-128"/>
              </a:rPr>
              <a:t>家具やカーテンなどを</a:t>
            </a:r>
            <a:r>
              <a:rPr kumimoji="1" lang="ja-JP" altLang="en-US" dirty="0">
                <a:solidFill>
                  <a:schemeClr val="bg1"/>
                </a:solidFill>
                <a:latin typeface="HGPｺﾞｼｯｸE" panose="020B0900000000000000" pitchFamily="50" charset="-128"/>
                <a:ea typeface="HGPｺﾞｼｯｸE" panose="020B0900000000000000" pitchFamily="50" charset="-128"/>
              </a:rPr>
              <a:t>防炎品にする</a:t>
            </a:r>
          </a:p>
        </p:txBody>
      </p:sp>
      <p:sp>
        <p:nvSpPr>
          <p:cNvPr id="44" name="正方形/長方形 43">
            <a:extLst>
              <a:ext uri="{FF2B5EF4-FFF2-40B4-BE49-F238E27FC236}">
                <a16:creationId xmlns:a16="http://schemas.microsoft.com/office/drawing/2014/main" id="{32B73F6A-F232-4824-86C4-D462CCD58C7A}"/>
              </a:ext>
            </a:extLst>
          </p:cNvPr>
          <p:cNvSpPr/>
          <p:nvPr/>
        </p:nvSpPr>
        <p:spPr>
          <a:xfrm>
            <a:off x="6868685" y="2157635"/>
            <a:ext cx="2053870" cy="21151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45" name="正方形/長方形 44">
            <a:extLst>
              <a:ext uri="{FF2B5EF4-FFF2-40B4-BE49-F238E27FC236}">
                <a16:creationId xmlns:a16="http://schemas.microsoft.com/office/drawing/2014/main" id="{3CF07398-7B6A-4B03-986F-174606026240}"/>
              </a:ext>
            </a:extLst>
          </p:cNvPr>
          <p:cNvSpPr/>
          <p:nvPr/>
        </p:nvSpPr>
        <p:spPr>
          <a:xfrm>
            <a:off x="6868685" y="1786299"/>
            <a:ext cx="2047561" cy="648000"/>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lIns="36000" rIns="36000" rtlCol="0" anchor="ct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感震ブレーカーの</a:t>
            </a:r>
            <a:br>
              <a:rPr kumimoji="1" lang="en-US" altLang="ja-JP">
                <a:solidFill>
                  <a:schemeClr val="bg1"/>
                </a:solidFill>
                <a:latin typeface="HGPｺﾞｼｯｸE" panose="020B0900000000000000" pitchFamily="50" charset="-128"/>
                <a:ea typeface="HGPｺﾞｼｯｸE" panose="020B0900000000000000" pitchFamily="50" charset="-128"/>
              </a:rPr>
            </a:br>
            <a:r>
              <a:rPr kumimoji="1" lang="ja-JP" altLang="en-US">
                <a:solidFill>
                  <a:schemeClr val="bg1"/>
                </a:solidFill>
                <a:latin typeface="HGPｺﾞｼｯｸE" panose="020B0900000000000000" pitchFamily="50" charset="-128"/>
                <a:ea typeface="HGPｺﾞｼｯｸE" panose="020B0900000000000000" pitchFamily="50" charset="-128"/>
              </a:rPr>
              <a:t>設置</a:t>
            </a:r>
          </a:p>
        </p:txBody>
      </p:sp>
      <p:sp>
        <p:nvSpPr>
          <p:cNvPr id="46" name="正方形/長方形 45">
            <a:extLst>
              <a:ext uri="{FF2B5EF4-FFF2-40B4-BE49-F238E27FC236}">
                <a16:creationId xmlns:a16="http://schemas.microsoft.com/office/drawing/2014/main" id="{1D37B2AB-2B49-40B6-A0A2-E5D874023EB2}"/>
              </a:ext>
            </a:extLst>
          </p:cNvPr>
          <p:cNvSpPr/>
          <p:nvPr/>
        </p:nvSpPr>
        <p:spPr>
          <a:xfrm>
            <a:off x="1586775" y="4822717"/>
            <a:ext cx="2855220" cy="18245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47" name="正方形/長方形 46">
            <a:extLst>
              <a:ext uri="{FF2B5EF4-FFF2-40B4-BE49-F238E27FC236}">
                <a16:creationId xmlns:a16="http://schemas.microsoft.com/office/drawing/2014/main" id="{EFBAE6FF-03AE-4ECB-9F1D-4D3FA4FDE9D1}"/>
              </a:ext>
            </a:extLst>
          </p:cNvPr>
          <p:cNvSpPr/>
          <p:nvPr/>
        </p:nvSpPr>
        <p:spPr>
          <a:xfrm>
            <a:off x="1589237" y="4451381"/>
            <a:ext cx="2846449" cy="648000"/>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lIns="36000" rIns="36000" rtlCol="0" anchor="ct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住宅用火災警報器の設置と定期的な点検</a:t>
            </a:r>
          </a:p>
        </p:txBody>
      </p:sp>
      <p:sp>
        <p:nvSpPr>
          <p:cNvPr id="48" name="正方形/長方形 47">
            <a:extLst>
              <a:ext uri="{FF2B5EF4-FFF2-40B4-BE49-F238E27FC236}">
                <a16:creationId xmlns:a16="http://schemas.microsoft.com/office/drawing/2014/main" id="{88B239C8-F54A-4ED1-9551-30E75B80FBBD}"/>
              </a:ext>
            </a:extLst>
          </p:cNvPr>
          <p:cNvSpPr/>
          <p:nvPr/>
        </p:nvSpPr>
        <p:spPr>
          <a:xfrm>
            <a:off x="4835761" y="4822717"/>
            <a:ext cx="2855220" cy="18245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49" name="正方形/長方形 48">
            <a:extLst>
              <a:ext uri="{FF2B5EF4-FFF2-40B4-BE49-F238E27FC236}">
                <a16:creationId xmlns:a16="http://schemas.microsoft.com/office/drawing/2014/main" id="{3FA33574-F3A5-4069-8CF8-06A737E62E86}"/>
              </a:ext>
            </a:extLst>
          </p:cNvPr>
          <p:cNvSpPr/>
          <p:nvPr/>
        </p:nvSpPr>
        <p:spPr>
          <a:xfrm>
            <a:off x="4838223" y="4451381"/>
            <a:ext cx="2846449" cy="648000"/>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lIns="36000" rIns="36000" rtlCol="0" anchor="ct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消火器の設置と</a:t>
            </a:r>
            <a:endParaRPr kumimoji="1" lang="en-US" altLang="ja-JP">
              <a:solidFill>
                <a:schemeClr val="bg1"/>
              </a:solidFill>
              <a:latin typeface="HGPｺﾞｼｯｸE" panose="020B0900000000000000" pitchFamily="50" charset="-128"/>
              <a:ea typeface="HGPｺﾞｼｯｸE" panose="020B0900000000000000" pitchFamily="50" charset="-128"/>
            </a:endParaRPr>
          </a:p>
          <a:p>
            <a:pPr algn="ctr"/>
            <a:r>
              <a:rPr kumimoji="1" lang="ja-JP" altLang="en-US">
                <a:solidFill>
                  <a:schemeClr val="bg1"/>
                </a:solidFill>
                <a:latin typeface="HGPｺﾞｼｯｸE" panose="020B0900000000000000" pitchFamily="50" charset="-128"/>
                <a:ea typeface="HGPｺﾞｼｯｸE" panose="020B0900000000000000" pitchFamily="50" charset="-128"/>
              </a:rPr>
              <a:t>使い方を覚える</a:t>
            </a:r>
          </a:p>
        </p:txBody>
      </p:sp>
      <p:pic>
        <p:nvPicPr>
          <p:cNvPr id="1026" name="Picture 2">
            <a:extLst>
              <a:ext uri="{FF2B5EF4-FFF2-40B4-BE49-F238E27FC236}">
                <a16:creationId xmlns:a16="http://schemas.microsoft.com/office/drawing/2014/main" id="{E94EABE8-B95C-4BA4-8A04-BE8A88F61FE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63821"/>
          <a:stretch/>
        </p:blipFill>
        <p:spPr bwMode="auto">
          <a:xfrm>
            <a:off x="5127014" y="5191621"/>
            <a:ext cx="804307" cy="1344218"/>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2">
            <a:extLst>
              <a:ext uri="{FF2B5EF4-FFF2-40B4-BE49-F238E27FC236}">
                <a16:creationId xmlns:a16="http://schemas.microsoft.com/office/drawing/2014/main" id="{7BD921B8-9370-4F1E-AD21-5CCD89D6EDC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8343" t="7960" r="-86" b="6810"/>
          <a:stretch/>
        </p:blipFill>
        <p:spPr bwMode="auto">
          <a:xfrm>
            <a:off x="6235992" y="5347211"/>
            <a:ext cx="1150317" cy="1145664"/>
          </a:xfrm>
          <a:prstGeom prst="rect">
            <a:avLst/>
          </a:prstGeom>
          <a:noFill/>
          <a:extLst>
            <a:ext uri="{909E8E84-426E-40DD-AFC4-6F175D3DCCD1}">
              <a14:hiddenFill xmlns:a14="http://schemas.microsoft.com/office/drawing/2010/main">
                <a:solidFill>
                  <a:srgbClr val="FFFFFF"/>
                </a:solidFill>
              </a14:hiddenFill>
            </a:ext>
          </a:extLst>
        </p:spPr>
      </p:pic>
      <p:sp>
        <p:nvSpPr>
          <p:cNvPr id="25" name="テキスト プレースホルダー 8">
            <a:extLst>
              <a:ext uri="{FF2B5EF4-FFF2-40B4-BE49-F238E27FC236}">
                <a16:creationId xmlns:a16="http://schemas.microsoft.com/office/drawing/2014/main" id="{B0BB3830-32D6-4638-8CBD-B3E088C2E658}"/>
              </a:ext>
            </a:extLst>
          </p:cNvPr>
          <p:cNvSpPr txBox="1">
            <a:spLocks noChangeArrowheads="1"/>
          </p:cNvSpPr>
          <p:nvPr/>
        </p:nvSpPr>
        <p:spPr>
          <a:xfrm>
            <a:off x="0" y="6629871"/>
            <a:ext cx="3402000" cy="22834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100">
                <a:solidFill>
                  <a:srgbClr val="404040"/>
                </a:solidFill>
                <a:latin typeface="HGPｺﾞｼｯｸE" panose="020B0900000000000000" pitchFamily="50" charset="-128"/>
                <a:ea typeface="HGPｺﾞｼｯｸE" panose="020B0900000000000000" pitchFamily="50" charset="-128"/>
              </a:rPr>
              <a:t>写真：総務省消防庁ホームページ</a:t>
            </a:r>
          </a:p>
        </p:txBody>
      </p:sp>
      <p:pic>
        <p:nvPicPr>
          <p:cNvPr id="3" name="図 2">
            <a:extLst>
              <a:ext uri="{FF2B5EF4-FFF2-40B4-BE49-F238E27FC236}">
                <a16:creationId xmlns:a16="http://schemas.microsoft.com/office/drawing/2014/main" id="{25211CBC-41E3-43CD-A8E5-DDB6EA751519}"/>
              </a:ext>
            </a:extLst>
          </p:cNvPr>
          <p:cNvPicPr>
            <a:picLocks/>
          </p:cNvPicPr>
          <p:nvPr/>
        </p:nvPicPr>
        <p:blipFill>
          <a:blip r:embed="rId4"/>
          <a:stretch>
            <a:fillRect/>
          </a:stretch>
        </p:blipFill>
        <p:spPr>
          <a:xfrm>
            <a:off x="522910" y="2640454"/>
            <a:ext cx="1440000" cy="1440000"/>
          </a:xfrm>
          <a:prstGeom prst="rect">
            <a:avLst/>
          </a:prstGeom>
        </p:spPr>
      </p:pic>
      <p:pic>
        <p:nvPicPr>
          <p:cNvPr id="5" name="図 4">
            <a:extLst>
              <a:ext uri="{FF2B5EF4-FFF2-40B4-BE49-F238E27FC236}">
                <a16:creationId xmlns:a16="http://schemas.microsoft.com/office/drawing/2014/main" id="{31F2EFAE-5C88-4792-AE7B-9180DC29BF5E}"/>
              </a:ext>
            </a:extLst>
          </p:cNvPr>
          <p:cNvPicPr>
            <a:picLocks/>
          </p:cNvPicPr>
          <p:nvPr/>
        </p:nvPicPr>
        <p:blipFill>
          <a:blip r:embed="rId5"/>
          <a:stretch>
            <a:fillRect/>
          </a:stretch>
        </p:blipFill>
        <p:spPr>
          <a:xfrm>
            <a:off x="2741847" y="2640454"/>
            <a:ext cx="1440911" cy="1440000"/>
          </a:xfrm>
          <a:prstGeom prst="rect">
            <a:avLst/>
          </a:prstGeom>
        </p:spPr>
      </p:pic>
      <p:pic>
        <p:nvPicPr>
          <p:cNvPr id="6" name="図 5">
            <a:extLst>
              <a:ext uri="{FF2B5EF4-FFF2-40B4-BE49-F238E27FC236}">
                <a16:creationId xmlns:a16="http://schemas.microsoft.com/office/drawing/2014/main" id="{788A2A64-C004-45AC-894E-E16600AEEFFA}"/>
              </a:ext>
            </a:extLst>
          </p:cNvPr>
          <p:cNvPicPr>
            <a:picLocks/>
          </p:cNvPicPr>
          <p:nvPr/>
        </p:nvPicPr>
        <p:blipFill>
          <a:blip r:embed="rId6"/>
          <a:stretch>
            <a:fillRect/>
          </a:stretch>
        </p:blipFill>
        <p:spPr>
          <a:xfrm>
            <a:off x="4961696" y="2640454"/>
            <a:ext cx="1439999" cy="1440000"/>
          </a:xfrm>
          <a:prstGeom prst="rect">
            <a:avLst/>
          </a:prstGeom>
        </p:spPr>
      </p:pic>
      <p:pic>
        <p:nvPicPr>
          <p:cNvPr id="7" name="図 6">
            <a:extLst>
              <a:ext uri="{FF2B5EF4-FFF2-40B4-BE49-F238E27FC236}">
                <a16:creationId xmlns:a16="http://schemas.microsoft.com/office/drawing/2014/main" id="{3F2A7879-F2EF-4480-89D3-24DDB72C04C0}"/>
              </a:ext>
            </a:extLst>
          </p:cNvPr>
          <p:cNvPicPr>
            <a:picLocks/>
          </p:cNvPicPr>
          <p:nvPr/>
        </p:nvPicPr>
        <p:blipFill>
          <a:blip r:embed="rId7"/>
          <a:stretch>
            <a:fillRect/>
          </a:stretch>
        </p:blipFill>
        <p:spPr>
          <a:xfrm>
            <a:off x="7172465" y="2667558"/>
            <a:ext cx="1440000" cy="1440000"/>
          </a:xfrm>
          <a:prstGeom prst="rect">
            <a:avLst/>
          </a:prstGeom>
        </p:spPr>
      </p:pic>
      <p:pic>
        <p:nvPicPr>
          <p:cNvPr id="8" name="図 7">
            <a:extLst>
              <a:ext uri="{FF2B5EF4-FFF2-40B4-BE49-F238E27FC236}">
                <a16:creationId xmlns:a16="http://schemas.microsoft.com/office/drawing/2014/main" id="{EECA83C4-62C3-41BE-ACE0-00D52B8729BD}"/>
              </a:ext>
            </a:extLst>
          </p:cNvPr>
          <p:cNvPicPr>
            <a:picLocks/>
          </p:cNvPicPr>
          <p:nvPr/>
        </p:nvPicPr>
        <p:blipFill>
          <a:blip r:embed="rId8"/>
          <a:stretch>
            <a:fillRect/>
          </a:stretch>
        </p:blipFill>
        <p:spPr>
          <a:xfrm>
            <a:off x="2292461" y="5153335"/>
            <a:ext cx="1440000" cy="1440000"/>
          </a:xfrm>
          <a:prstGeom prst="rect">
            <a:avLst/>
          </a:prstGeom>
        </p:spPr>
      </p:pic>
    </p:spTree>
    <p:extLst>
      <p:ext uri="{BB962C8B-B14F-4D97-AF65-F5344CB8AC3E}">
        <p14:creationId xmlns:p14="http://schemas.microsoft.com/office/powerpoint/2010/main" val="29125945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四角形: 角を丸くする 5">
            <a:extLst>
              <a:ext uri="{FF2B5EF4-FFF2-40B4-BE49-F238E27FC236}">
                <a16:creationId xmlns:a16="http://schemas.microsoft.com/office/drawing/2014/main" id="{10BCA073-86ED-4745-A267-8F559899C15B}"/>
              </a:ext>
            </a:extLst>
          </p:cNvPr>
          <p:cNvSpPr/>
          <p:nvPr/>
        </p:nvSpPr>
        <p:spPr>
          <a:xfrm>
            <a:off x="1130531" y="3208713"/>
            <a:ext cx="6907876" cy="2654419"/>
          </a:xfrm>
          <a:prstGeom prst="roundRect">
            <a:avLst/>
          </a:prstGeom>
          <a:solidFill>
            <a:schemeClr val="bg1"/>
          </a:solid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3F05CA02-5E42-4BD3-8375-AB1FCF1DB287}"/>
              </a:ext>
            </a:extLst>
          </p:cNvPr>
          <p:cNvSpPr>
            <a:spLocks noGrp="1"/>
          </p:cNvSpPr>
          <p:nvPr>
            <p:ph type="title"/>
          </p:nvPr>
        </p:nvSpPr>
        <p:spPr>
          <a:xfrm>
            <a:off x="441785" y="1894003"/>
            <a:ext cx="8302609" cy="960889"/>
          </a:xfrm>
        </p:spPr>
        <p:txBody>
          <a:bodyPr>
            <a:noAutofit/>
          </a:bodyPr>
          <a:lstStyle/>
          <a:p>
            <a:r>
              <a:rPr lang="ja-JP" altLang="en-US" sz="4000">
                <a:solidFill>
                  <a:schemeClr val="tx1">
                    <a:lumMod val="75000"/>
                    <a:lumOff val="25000"/>
                  </a:schemeClr>
                </a:solidFill>
                <a:latin typeface="HGPｺﾞｼｯｸE" panose="020B0900000000000000" pitchFamily="50" charset="-128"/>
                <a:ea typeface="HGPｺﾞｼｯｸE" panose="020B0900000000000000" pitchFamily="50" charset="-128"/>
              </a:rPr>
              <a:t>防災リーダーの役割</a:t>
            </a:r>
            <a:r>
              <a:rPr lang="en-US" altLang="ja-JP" sz="40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4000">
                <a:solidFill>
                  <a:schemeClr val="tx1">
                    <a:lumMod val="75000"/>
                    <a:lumOff val="25000"/>
                  </a:schemeClr>
                </a:solidFill>
                <a:latin typeface="HGPｺﾞｼｯｸE" panose="020B0900000000000000" pitchFamily="50" charset="-128"/>
                <a:ea typeface="HGPｺﾞｼｯｸE" panose="020B0900000000000000" pitchFamily="50" charset="-128"/>
              </a:rPr>
              <a:t>住民</a:t>
            </a:r>
            <a:br>
              <a:rPr lang="ja-JP" altLang="en-US" sz="40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en-US" altLang="ja-JP" sz="40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4000">
                <a:solidFill>
                  <a:schemeClr val="tx1">
                    <a:lumMod val="75000"/>
                    <a:lumOff val="25000"/>
                  </a:schemeClr>
                </a:solidFill>
                <a:latin typeface="HGPｺﾞｼｯｸE" panose="020B0900000000000000" pitchFamily="50" charset="-128"/>
                <a:ea typeface="HGPｺﾞｼｯｸE" panose="020B0900000000000000" pitchFamily="50" charset="-128"/>
              </a:rPr>
              <a:t>構成員</a:t>
            </a:r>
            <a:r>
              <a:rPr lang="en-US" altLang="ja-JP" sz="40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4000">
                <a:solidFill>
                  <a:schemeClr val="tx1">
                    <a:lumMod val="75000"/>
                    <a:lumOff val="25000"/>
                  </a:schemeClr>
                </a:solidFill>
                <a:latin typeface="HGPｺﾞｼｯｸE" panose="020B0900000000000000" pitchFamily="50" charset="-128"/>
                <a:ea typeface="HGPｺﾞｼｯｸE" panose="020B0900000000000000" pitchFamily="50" charset="-128"/>
              </a:rPr>
              <a:t>の自助意識を高めるには</a:t>
            </a:r>
            <a:endParaRPr kumimoji="1" lang="ja-JP" altLang="en-US" sz="40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95A81B4A-9519-4B31-95F7-349F2404619F}"/>
              </a:ext>
            </a:extLst>
          </p:cNvPr>
          <p:cNvSpPr/>
          <p:nvPr/>
        </p:nvSpPr>
        <p:spPr>
          <a:xfrm>
            <a:off x="1234440" y="3743283"/>
            <a:ext cx="6675120" cy="1569660"/>
          </a:xfrm>
          <a:prstGeom prst="rect">
            <a:avLst/>
          </a:prstGeom>
        </p:spPr>
        <p:txBody>
          <a:bodyPr wrap="square">
            <a:spAutoFit/>
          </a:bodyPr>
          <a:lstStyle/>
          <a:p>
            <a:pPr algn="ctr"/>
            <a:r>
              <a:rPr lang="ja-JP" altLang="en-US" sz="4800">
                <a:solidFill>
                  <a:schemeClr val="tx1">
                    <a:lumMod val="75000"/>
                    <a:lumOff val="25000"/>
                  </a:schemeClr>
                </a:solidFill>
                <a:latin typeface="HGPｺﾞｼｯｸE" panose="020B0900000000000000" pitchFamily="50" charset="-128"/>
                <a:ea typeface="HGPｺﾞｼｯｸE" panose="020B0900000000000000" pitchFamily="50" charset="-128"/>
              </a:rPr>
              <a:t>自助の重要性と</a:t>
            </a:r>
            <a:endParaRPr lang="en-US" altLang="ja-JP" sz="4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r>
              <a:rPr lang="ja-JP" altLang="en-US" sz="4800">
                <a:solidFill>
                  <a:schemeClr val="tx1">
                    <a:lumMod val="75000"/>
                    <a:lumOff val="25000"/>
                  </a:schemeClr>
                </a:solidFill>
                <a:latin typeface="HGPｺﾞｼｯｸE" panose="020B0900000000000000" pitchFamily="50" charset="-128"/>
                <a:ea typeface="HGPｺﾞｼｯｸE" panose="020B0900000000000000" pitchFamily="50" charset="-128"/>
              </a:rPr>
              <a:t>災害への備え</a:t>
            </a:r>
          </a:p>
        </p:txBody>
      </p:sp>
      <p:sp>
        <p:nvSpPr>
          <p:cNvPr id="4" name="四角形: 角を丸くする 3">
            <a:extLst>
              <a:ext uri="{FF2B5EF4-FFF2-40B4-BE49-F238E27FC236}">
                <a16:creationId xmlns:a16="http://schemas.microsoft.com/office/drawing/2014/main" id="{6B3D62C7-3763-9D83-01ED-52B1E3F37200}"/>
              </a:ext>
            </a:extLst>
          </p:cNvPr>
          <p:cNvSpPr/>
          <p:nvPr/>
        </p:nvSpPr>
        <p:spPr>
          <a:xfrm>
            <a:off x="7645689" y="346901"/>
            <a:ext cx="785431" cy="417814"/>
          </a:xfrm>
          <a:prstGeom prst="roundRect">
            <a:avLst/>
          </a:prstGeom>
          <a:solidFill>
            <a:schemeClr val="bg1"/>
          </a:solid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5" name="正方形/長方形 4">
            <a:extLst>
              <a:ext uri="{FF2B5EF4-FFF2-40B4-BE49-F238E27FC236}">
                <a16:creationId xmlns:a16="http://schemas.microsoft.com/office/drawing/2014/main" id="{24664DC6-4EFA-24A5-5EE7-322BCF4D36CE}"/>
              </a:ext>
            </a:extLst>
          </p:cNvPr>
          <p:cNvSpPr/>
          <p:nvPr/>
        </p:nvSpPr>
        <p:spPr>
          <a:xfrm>
            <a:off x="7729959" y="280550"/>
            <a:ext cx="616889" cy="523220"/>
          </a:xfrm>
          <a:prstGeom prst="rect">
            <a:avLst/>
          </a:prstGeom>
        </p:spPr>
        <p:txBody>
          <a:bodyPr wrap="square">
            <a:spAutoFit/>
          </a:bodyPr>
          <a:lstStyle/>
          <a:p>
            <a:pPr algn="ctr"/>
            <a:r>
              <a:rPr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③</a:t>
            </a:r>
          </a:p>
        </p:txBody>
      </p:sp>
    </p:spTree>
    <p:extLst>
      <p:ext uri="{BB962C8B-B14F-4D97-AF65-F5344CB8AC3E}">
        <p14:creationId xmlns:p14="http://schemas.microsoft.com/office/powerpoint/2010/main" val="8259218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7E8019D-5A5E-43AA-B3BB-6CD89776671C}"/>
              </a:ext>
            </a:extLst>
          </p:cNvPr>
          <p:cNvSpPr>
            <a:spLocks noGrp="1"/>
          </p:cNvSpPr>
          <p:nvPr>
            <p:ph type="sldNum" sz="quarter" idx="12"/>
          </p:nvPr>
        </p:nvSpPr>
        <p:spPr/>
        <p:txBody>
          <a:bodyPr/>
          <a:lstStyle/>
          <a:p>
            <a:fld id="{48C0FCB9-D989-46F1-965E-624BDAC7E129}" type="slidenum">
              <a:rPr kumimoji="1" lang="ja-JP" altLang="en-US" smtClean="0"/>
              <a:pPr/>
              <a:t>20</a:t>
            </a:fld>
            <a:endParaRPr kumimoji="1" lang="ja-JP" altLang="en-US"/>
          </a:p>
        </p:txBody>
      </p:sp>
      <p:sp>
        <p:nvSpPr>
          <p:cNvPr id="5" name="四角形: 角を丸くする 4">
            <a:extLst>
              <a:ext uri="{FF2B5EF4-FFF2-40B4-BE49-F238E27FC236}">
                <a16:creationId xmlns:a16="http://schemas.microsoft.com/office/drawing/2014/main" id="{C6027D71-137B-4D89-AD94-059CF63A5526}"/>
              </a:ext>
            </a:extLst>
          </p:cNvPr>
          <p:cNvSpPr/>
          <p:nvPr/>
        </p:nvSpPr>
        <p:spPr>
          <a:xfrm>
            <a:off x="1246185" y="1531794"/>
            <a:ext cx="6651630" cy="3644781"/>
          </a:xfrm>
          <a:prstGeom prst="roundRect">
            <a:avLst>
              <a:gd name="adj" fmla="val 16094"/>
            </a:avLst>
          </a:prstGeom>
          <a:solidFill>
            <a:srgbClr val="35A16B"/>
          </a:solid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3600">
                <a:solidFill>
                  <a:schemeClr val="bg1"/>
                </a:solidFill>
                <a:latin typeface="HGPｺﾞｼｯｸE" panose="020B0900000000000000" pitchFamily="50" charset="-128"/>
                <a:ea typeface="HGPｺﾞｼｯｸE" panose="020B0900000000000000" pitchFamily="50" charset="-128"/>
              </a:rPr>
              <a:t>風水害に対する</a:t>
            </a:r>
            <a:endParaRPr kumimoji="1" lang="en-US" altLang="ja-JP" sz="3600">
              <a:solidFill>
                <a:schemeClr val="bg1"/>
              </a:solidFill>
              <a:latin typeface="HGPｺﾞｼｯｸE" panose="020B0900000000000000" pitchFamily="50" charset="-128"/>
              <a:ea typeface="HGPｺﾞｼｯｸE" panose="020B0900000000000000" pitchFamily="50" charset="-128"/>
            </a:endParaRPr>
          </a:p>
          <a:p>
            <a:pPr algn="ctr">
              <a:lnSpc>
                <a:spcPct val="150000"/>
              </a:lnSpc>
            </a:pPr>
            <a:r>
              <a:rPr kumimoji="1" lang="ja-JP" altLang="en-US" sz="3600">
                <a:solidFill>
                  <a:schemeClr val="bg1"/>
                </a:solidFill>
                <a:latin typeface="HGPｺﾞｼｯｸE" panose="020B0900000000000000" pitchFamily="50" charset="-128"/>
                <a:ea typeface="HGPｺﾞｼｯｸE" panose="020B0900000000000000" pitchFamily="50" charset="-128"/>
              </a:rPr>
              <a:t>わが家の安全対策には</a:t>
            </a:r>
            <a:endParaRPr kumimoji="1" lang="en-US" altLang="ja-JP" sz="3600">
              <a:solidFill>
                <a:schemeClr val="bg1"/>
              </a:solidFill>
              <a:latin typeface="HGPｺﾞｼｯｸE" panose="020B0900000000000000" pitchFamily="50" charset="-128"/>
              <a:ea typeface="HGPｺﾞｼｯｸE" panose="020B0900000000000000" pitchFamily="50" charset="-128"/>
            </a:endParaRPr>
          </a:p>
          <a:p>
            <a:pPr algn="ctr">
              <a:lnSpc>
                <a:spcPct val="150000"/>
              </a:lnSpc>
            </a:pPr>
            <a:r>
              <a:rPr kumimoji="1" lang="ja-JP" altLang="en-US" sz="3600">
                <a:solidFill>
                  <a:schemeClr val="bg1"/>
                </a:solidFill>
                <a:latin typeface="HGPｺﾞｼｯｸE" panose="020B0900000000000000" pitchFamily="50" charset="-128"/>
                <a:ea typeface="HGPｺﾞｼｯｸE" panose="020B0900000000000000" pitchFamily="50" charset="-128"/>
              </a:rPr>
              <a:t>どんなものがあるでしょうか？</a:t>
            </a:r>
          </a:p>
        </p:txBody>
      </p:sp>
    </p:spTree>
    <p:extLst>
      <p:ext uri="{BB962C8B-B14F-4D97-AF65-F5344CB8AC3E}">
        <p14:creationId xmlns:p14="http://schemas.microsoft.com/office/powerpoint/2010/main" val="41865337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65808B6-26C7-45D9-BA0B-9AB91975D867}"/>
              </a:ext>
            </a:extLst>
          </p:cNvPr>
          <p:cNvSpPr>
            <a:spLocks noGrp="1"/>
          </p:cNvSpPr>
          <p:nvPr>
            <p:ph type="title"/>
          </p:nvPr>
        </p:nvSpPr>
        <p:spPr>
          <a:solidFill>
            <a:srgbClr val="35A16B"/>
          </a:solidFill>
        </p:spPr>
        <p:txBody>
          <a:bodyPr/>
          <a:lstStyle/>
          <a:p>
            <a:r>
              <a:rPr lang="ja-JP" altLang="en-US"/>
              <a:t>風水害に対する安全対策①</a:t>
            </a:r>
          </a:p>
        </p:txBody>
      </p:sp>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21</a:t>
            </a:fld>
            <a:endParaRPr kumimoji="1" lang="ja-JP" altLang="en-US"/>
          </a:p>
        </p:txBody>
      </p:sp>
      <p:pic>
        <p:nvPicPr>
          <p:cNvPr id="13" name="図 12">
            <a:extLst>
              <a:ext uri="{FF2B5EF4-FFF2-40B4-BE49-F238E27FC236}">
                <a16:creationId xmlns:a16="http://schemas.microsoft.com/office/drawing/2014/main" id="{66123682-7A91-492B-8F87-ADC51EA7F263}"/>
              </a:ext>
            </a:extLst>
          </p:cNvPr>
          <p:cNvPicPr>
            <a:picLocks noChangeAspect="1"/>
          </p:cNvPicPr>
          <p:nvPr/>
        </p:nvPicPr>
        <p:blipFill>
          <a:blip r:embed="rId3"/>
          <a:stretch>
            <a:fillRect/>
          </a:stretch>
        </p:blipFill>
        <p:spPr>
          <a:xfrm>
            <a:off x="494479" y="1968866"/>
            <a:ext cx="8122578" cy="4293362"/>
          </a:xfrm>
          <a:prstGeom prst="rect">
            <a:avLst/>
          </a:prstGeom>
        </p:spPr>
      </p:pic>
      <p:sp>
        <p:nvSpPr>
          <p:cNvPr id="44" name="正方形/長方形 43">
            <a:extLst>
              <a:ext uri="{FF2B5EF4-FFF2-40B4-BE49-F238E27FC236}">
                <a16:creationId xmlns:a16="http://schemas.microsoft.com/office/drawing/2014/main" id="{5B08C1F8-7CEE-4460-8E9E-652E626BAFD7}"/>
              </a:ext>
            </a:extLst>
          </p:cNvPr>
          <p:cNvSpPr/>
          <p:nvPr/>
        </p:nvSpPr>
        <p:spPr>
          <a:xfrm>
            <a:off x="262800" y="804493"/>
            <a:ext cx="8618400" cy="915819"/>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288000" rtlCol="0" anchor="ctr"/>
          <a:lstStyle/>
          <a:p>
            <a:r>
              <a:rPr lang="ja-JP" altLang="en-US" sz="2800" dirty="0">
                <a:solidFill>
                  <a:srgbClr val="404040"/>
                </a:solidFill>
                <a:latin typeface="HGPｺﾞｼｯｸE" panose="020B0900000000000000" pitchFamily="50" charset="-128"/>
                <a:ea typeface="HGPｺﾞｼｯｸE" panose="020B0900000000000000" pitchFamily="50" charset="-128"/>
              </a:rPr>
              <a:t>家の周囲に不良個所がないか、強風により飛散する</a:t>
            </a:r>
            <a:br>
              <a:rPr lang="en-US" altLang="ja-JP" sz="2800" dirty="0">
                <a:solidFill>
                  <a:srgbClr val="404040"/>
                </a:solidFill>
                <a:latin typeface="HGPｺﾞｼｯｸE" panose="020B0900000000000000" pitchFamily="50" charset="-128"/>
                <a:ea typeface="HGPｺﾞｼｯｸE" panose="020B0900000000000000" pitchFamily="50" charset="-128"/>
              </a:rPr>
            </a:br>
            <a:r>
              <a:rPr lang="ja-JP" altLang="en-US" sz="2800" dirty="0">
                <a:solidFill>
                  <a:srgbClr val="404040"/>
                </a:solidFill>
                <a:latin typeface="HGPｺﾞｼｯｸE" panose="020B0900000000000000" pitchFamily="50" charset="-128"/>
                <a:ea typeface="HGPｺﾞｼｯｸE" panose="020B0900000000000000" pitchFamily="50" charset="-128"/>
              </a:rPr>
              <a:t>危険があるものがないかなどを確認する</a:t>
            </a:r>
          </a:p>
        </p:txBody>
      </p:sp>
      <p:sp>
        <p:nvSpPr>
          <p:cNvPr id="45" name="テキスト プレースホルダー 8">
            <a:extLst>
              <a:ext uri="{FF2B5EF4-FFF2-40B4-BE49-F238E27FC236}">
                <a16:creationId xmlns:a16="http://schemas.microsoft.com/office/drawing/2014/main" id="{B0A04D0E-B753-46B8-B1D8-29AADA88511E}"/>
              </a:ext>
            </a:extLst>
          </p:cNvPr>
          <p:cNvSpPr txBox="1">
            <a:spLocks noChangeArrowheads="1"/>
          </p:cNvSpPr>
          <p:nvPr/>
        </p:nvSpPr>
        <p:spPr>
          <a:xfrm>
            <a:off x="0" y="6620946"/>
            <a:ext cx="3402000" cy="22834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100">
                <a:solidFill>
                  <a:srgbClr val="404040"/>
                </a:solidFill>
                <a:latin typeface="HGPｺﾞｼｯｸE" panose="020B0900000000000000" pitchFamily="50" charset="-128"/>
                <a:ea typeface="HGPｺﾞｼｯｸE" panose="020B0900000000000000" pitchFamily="50" charset="-128"/>
              </a:rPr>
              <a:t>参考：国土交通省「家庭で役立つ防災」</a:t>
            </a:r>
          </a:p>
        </p:txBody>
      </p:sp>
    </p:spTree>
    <p:extLst>
      <p:ext uri="{BB962C8B-B14F-4D97-AF65-F5344CB8AC3E}">
        <p14:creationId xmlns:p14="http://schemas.microsoft.com/office/powerpoint/2010/main" val="33745950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65808B6-26C7-45D9-BA0B-9AB91975D867}"/>
              </a:ext>
            </a:extLst>
          </p:cNvPr>
          <p:cNvSpPr>
            <a:spLocks noGrp="1"/>
          </p:cNvSpPr>
          <p:nvPr>
            <p:ph type="title"/>
          </p:nvPr>
        </p:nvSpPr>
        <p:spPr>
          <a:solidFill>
            <a:srgbClr val="35A16B"/>
          </a:solidFill>
        </p:spPr>
        <p:txBody>
          <a:bodyPr/>
          <a:lstStyle/>
          <a:p>
            <a:r>
              <a:rPr lang="ja-JP" altLang="en-US"/>
              <a:t>風水害に対する安全対策②</a:t>
            </a:r>
          </a:p>
        </p:txBody>
      </p:sp>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22</a:t>
            </a:fld>
            <a:endParaRPr kumimoji="1" lang="ja-JP" altLang="en-US"/>
          </a:p>
        </p:txBody>
      </p:sp>
      <p:sp>
        <p:nvSpPr>
          <p:cNvPr id="12" name="正方形/長方形 11">
            <a:extLst>
              <a:ext uri="{FF2B5EF4-FFF2-40B4-BE49-F238E27FC236}">
                <a16:creationId xmlns:a16="http://schemas.microsoft.com/office/drawing/2014/main" id="{A9F93E6F-011B-41BB-A9F4-FD4371CA6131}"/>
              </a:ext>
            </a:extLst>
          </p:cNvPr>
          <p:cNvSpPr/>
          <p:nvPr/>
        </p:nvSpPr>
        <p:spPr>
          <a:xfrm>
            <a:off x="1368467" y="4162901"/>
            <a:ext cx="2921473" cy="22722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5" name="図 14" descr="建物, レンガ, 座る, オレンジ が含まれている画像&#10;&#10;自動的に生成された説明">
            <a:extLst>
              <a:ext uri="{FF2B5EF4-FFF2-40B4-BE49-F238E27FC236}">
                <a16:creationId xmlns:a16="http://schemas.microsoft.com/office/drawing/2014/main" id="{171C8B8F-E808-4797-82A4-90BB2616CB4F}"/>
              </a:ext>
            </a:extLst>
          </p:cNvPr>
          <p:cNvPicPr>
            <a:picLocks noChangeAspect="1"/>
          </p:cNvPicPr>
          <p:nvPr/>
        </p:nvPicPr>
        <p:blipFill rotWithShape="1">
          <a:blip r:embed="rId3">
            <a:extLst>
              <a:ext uri="{28A0092B-C50C-407E-A947-70E740481C1C}">
                <a14:useLocalDpi xmlns:a14="http://schemas.microsoft.com/office/drawing/2010/main" val="0"/>
              </a:ext>
            </a:extLst>
          </a:blip>
          <a:srcRect l="1917" r="6427"/>
          <a:stretch/>
        </p:blipFill>
        <p:spPr>
          <a:xfrm>
            <a:off x="4836870" y="1472339"/>
            <a:ext cx="2918643" cy="2272257"/>
          </a:xfrm>
          <a:prstGeom prst="rect">
            <a:avLst/>
          </a:prstGeom>
        </p:spPr>
      </p:pic>
      <p:pic>
        <p:nvPicPr>
          <p:cNvPr id="16" name="図 15" descr="屋内, ケーキ, テーブル, 食品 が含まれている画像&#10;&#10;自動的に生成された説明">
            <a:extLst>
              <a:ext uri="{FF2B5EF4-FFF2-40B4-BE49-F238E27FC236}">
                <a16:creationId xmlns:a16="http://schemas.microsoft.com/office/drawing/2014/main" id="{87AC6C83-1B55-4D7C-B701-8CE8B58994DC}"/>
              </a:ext>
            </a:extLst>
          </p:cNvPr>
          <p:cNvPicPr>
            <a:picLocks noChangeAspect="1"/>
          </p:cNvPicPr>
          <p:nvPr/>
        </p:nvPicPr>
        <p:blipFill rotWithShape="1">
          <a:blip r:embed="rId4">
            <a:extLst>
              <a:ext uri="{28A0092B-C50C-407E-A947-70E740481C1C}">
                <a14:useLocalDpi xmlns:a14="http://schemas.microsoft.com/office/drawing/2010/main" val="0"/>
              </a:ext>
            </a:extLst>
          </a:blip>
          <a:srcRect l="5284" t="3138" r="7217" b="2144"/>
          <a:stretch/>
        </p:blipFill>
        <p:spPr>
          <a:xfrm>
            <a:off x="1357089" y="1510714"/>
            <a:ext cx="2921473" cy="2272257"/>
          </a:xfrm>
          <a:prstGeom prst="rect">
            <a:avLst/>
          </a:prstGeom>
        </p:spPr>
      </p:pic>
      <p:pic>
        <p:nvPicPr>
          <p:cNvPr id="17" name="図 16" descr="建物, 屋外, 男, 人 が含まれている画像&#10;&#10;自動的に生成された説明">
            <a:extLst>
              <a:ext uri="{FF2B5EF4-FFF2-40B4-BE49-F238E27FC236}">
                <a16:creationId xmlns:a16="http://schemas.microsoft.com/office/drawing/2014/main" id="{87FCBED8-73F4-4DF3-A9BD-7805BE2A5FFA}"/>
              </a:ext>
            </a:extLst>
          </p:cNvPr>
          <p:cNvPicPr>
            <a:picLocks noChangeAspect="1"/>
          </p:cNvPicPr>
          <p:nvPr/>
        </p:nvPicPr>
        <p:blipFill rotWithShape="1">
          <a:blip r:embed="rId5">
            <a:extLst>
              <a:ext uri="{28A0092B-C50C-407E-A947-70E740481C1C}">
                <a14:useLocalDpi xmlns:a14="http://schemas.microsoft.com/office/drawing/2010/main" val="0"/>
              </a:ext>
            </a:extLst>
          </a:blip>
          <a:srcRect l="7770" r="6516"/>
          <a:stretch/>
        </p:blipFill>
        <p:spPr>
          <a:xfrm>
            <a:off x="4804826" y="4155571"/>
            <a:ext cx="2921474" cy="2272257"/>
          </a:xfrm>
          <a:prstGeom prst="rect">
            <a:avLst/>
          </a:prstGeom>
        </p:spPr>
      </p:pic>
      <p:sp>
        <p:nvSpPr>
          <p:cNvPr id="19" name="テキスト ボックス 18">
            <a:extLst>
              <a:ext uri="{FF2B5EF4-FFF2-40B4-BE49-F238E27FC236}">
                <a16:creationId xmlns:a16="http://schemas.microsoft.com/office/drawing/2014/main" id="{9E365A65-DAA0-483B-BE6B-60D8B614BF54}"/>
              </a:ext>
            </a:extLst>
          </p:cNvPr>
          <p:cNvSpPr txBox="1"/>
          <p:nvPr/>
        </p:nvSpPr>
        <p:spPr>
          <a:xfrm>
            <a:off x="5223444" y="6150460"/>
            <a:ext cx="1999557" cy="246221"/>
          </a:xfrm>
          <a:prstGeom prst="rect">
            <a:avLst/>
          </a:prstGeom>
          <a:solidFill>
            <a:srgbClr val="FFFFFF">
              <a:alpha val="50196"/>
            </a:srgbClr>
          </a:solidFill>
        </p:spPr>
        <p:txBody>
          <a:bodyPr wrap="square" lIns="72000" tIns="0" rIns="7200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i="0" u="none" strike="noStrike" kern="1200" cap="none" spc="0" normalizeH="0" baseline="0" noProof="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rPr>
              <a:t>ブルーシート</a:t>
            </a:r>
            <a:endParaRPr kumimoji="1" lang="ja-JP" altLang="en-US" sz="1600" i="0" u="none" strike="noStrike" kern="1200" cap="none" spc="0" normalizeH="0" baseline="0" noProof="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endParaRPr>
          </a:p>
        </p:txBody>
      </p:sp>
      <p:sp>
        <p:nvSpPr>
          <p:cNvPr id="20" name="テキスト ボックス 19">
            <a:extLst>
              <a:ext uri="{FF2B5EF4-FFF2-40B4-BE49-F238E27FC236}">
                <a16:creationId xmlns:a16="http://schemas.microsoft.com/office/drawing/2014/main" id="{29AB35AB-9B7A-45FF-92EC-D1AFCC4E7CDB}"/>
              </a:ext>
            </a:extLst>
          </p:cNvPr>
          <p:cNvSpPr txBox="1"/>
          <p:nvPr/>
        </p:nvSpPr>
        <p:spPr>
          <a:xfrm>
            <a:off x="5450653" y="3456126"/>
            <a:ext cx="1990342" cy="222015"/>
          </a:xfrm>
          <a:prstGeom prst="rect">
            <a:avLst/>
          </a:prstGeom>
          <a:solidFill>
            <a:srgbClr val="FFFFFF">
              <a:alpha val="50196"/>
            </a:srgbClr>
          </a:solidFill>
        </p:spPr>
        <p:txBody>
          <a:bodyPr wrap="square" lIns="72000" tIns="0" rIns="7200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i="0" u="none" strike="noStrike" kern="1200" cap="none" spc="0" normalizeH="0" baseline="0" noProof="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rPr>
              <a:t>止水板</a:t>
            </a:r>
            <a:endParaRPr kumimoji="1" lang="en-US" altLang="ja-JP" sz="1600" i="0" u="none" strike="noStrike" kern="1200" cap="none" spc="0" normalizeH="0" baseline="0" noProof="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endParaRPr>
          </a:p>
        </p:txBody>
      </p:sp>
      <p:sp>
        <p:nvSpPr>
          <p:cNvPr id="21" name="テキスト ボックス 20">
            <a:extLst>
              <a:ext uri="{FF2B5EF4-FFF2-40B4-BE49-F238E27FC236}">
                <a16:creationId xmlns:a16="http://schemas.microsoft.com/office/drawing/2014/main" id="{8238552D-9FE7-451C-B5BA-4C69996C260E}"/>
              </a:ext>
            </a:extLst>
          </p:cNvPr>
          <p:cNvSpPr txBox="1"/>
          <p:nvPr/>
        </p:nvSpPr>
        <p:spPr>
          <a:xfrm>
            <a:off x="1899685" y="3508963"/>
            <a:ext cx="1839110" cy="222015"/>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土のう</a:t>
            </a:r>
          </a:p>
        </p:txBody>
      </p:sp>
      <p:sp>
        <p:nvSpPr>
          <p:cNvPr id="25" name="テキスト プレースホルダー 8">
            <a:extLst>
              <a:ext uri="{FF2B5EF4-FFF2-40B4-BE49-F238E27FC236}">
                <a16:creationId xmlns:a16="http://schemas.microsoft.com/office/drawing/2014/main" id="{BC7C8752-B5C9-46BF-8859-AE1942BB5751}"/>
              </a:ext>
            </a:extLst>
          </p:cNvPr>
          <p:cNvSpPr txBox="1">
            <a:spLocks noChangeArrowheads="1"/>
          </p:cNvSpPr>
          <p:nvPr/>
        </p:nvSpPr>
        <p:spPr>
          <a:xfrm>
            <a:off x="4804827" y="6427917"/>
            <a:ext cx="2921473" cy="1755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写真：防衛省自衛隊ホームページ</a:t>
            </a:r>
          </a:p>
        </p:txBody>
      </p:sp>
      <p:sp>
        <p:nvSpPr>
          <p:cNvPr id="26" name="テキスト プレースホルダー 8">
            <a:extLst>
              <a:ext uri="{FF2B5EF4-FFF2-40B4-BE49-F238E27FC236}">
                <a16:creationId xmlns:a16="http://schemas.microsoft.com/office/drawing/2014/main" id="{4DE9228B-C284-4A34-990E-75284B67FD51}"/>
              </a:ext>
            </a:extLst>
          </p:cNvPr>
          <p:cNvSpPr txBox="1">
            <a:spLocks noChangeArrowheads="1"/>
          </p:cNvSpPr>
          <p:nvPr/>
        </p:nvSpPr>
        <p:spPr>
          <a:xfrm>
            <a:off x="4838283" y="3744596"/>
            <a:ext cx="2921473" cy="1755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写真：千葉市ホームページ</a:t>
            </a:r>
          </a:p>
        </p:txBody>
      </p:sp>
      <p:sp>
        <p:nvSpPr>
          <p:cNvPr id="28" name="テキスト プレースホルダー 8">
            <a:extLst>
              <a:ext uri="{FF2B5EF4-FFF2-40B4-BE49-F238E27FC236}">
                <a16:creationId xmlns:a16="http://schemas.microsoft.com/office/drawing/2014/main" id="{19E08048-54C8-4C1E-87A4-4293DC6F578A}"/>
              </a:ext>
            </a:extLst>
          </p:cNvPr>
          <p:cNvSpPr txBox="1">
            <a:spLocks noChangeArrowheads="1"/>
          </p:cNvSpPr>
          <p:nvPr/>
        </p:nvSpPr>
        <p:spPr>
          <a:xfrm>
            <a:off x="1367116" y="3782971"/>
            <a:ext cx="2921473" cy="17550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写真：江戸川区ホームページ</a:t>
            </a:r>
          </a:p>
        </p:txBody>
      </p:sp>
      <p:grpSp>
        <p:nvGrpSpPr>
          <p:cNvPr id="10" name="グループ化 9">
            <a:extLst>
              <a:ext uri="{FF2B5EF4-FFF2-40B4-BE49-F238E27FC236}">
                <a16:creationId xmlns:a16="http://schemas.microsoft.com/office/drawing/2014/main" id="{B5BBBF85-F4C0-4853-8C86-35ADB412D77F}"/>
              </a:ext>
            </a:extLst>
          </p:cNvPr>
          <p:cNvGrpSpPr/>
          <p:nvPr/>
        </p:nvGrpSpPr>
        <p:grpSpPr>
          <a:xfrm>
            <a:off x="1730794" y="4288670"/>
            <a:ext cx="2315632" cy="2024186"/>
            <a:chOff x="1481636" y="4190961"/>
            <a:chExt cx="2568104" cy="2244882"/>
          </a:xfrm>
        </p:grpSpPr>
        <p:sp>
          <p:nvSpPr>
            <p:cNvPr id="3" name="正方形/長方形 2">
              <a:extLst>
                <a:ext uri="{FF2B5EF4-FFF2-40B4-BE49-F238E27FC236}">
                  <a16:creationId xmlns:a16="http://schemas.microsoft.com/office/drawing/2014/main" id="{CAB6A2D0-D19F-4A15-85F6-C6B3A615907B}"/>
                </a:ext>
              </a:extLst>
            </p:cNvPr>
            <p:cNvSpPr/>
            <p:nvPr/>
          </p:nvSpPr>
          <p:spPr>
            <a:xfrm>
              <a:off x="1481636" y="5426108"/>
              <a:ext cx="2191462" cy="1009735"/>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9EFE0DF0-4E75-47C6-ADD8-0918A0C7A7D0}"/>
                </a:ext>
              </a:extLst>
            </p:cNvPr>
            <p:cNvSpPr/>
            <p:nvPr/>
          </p:nvSpPr>
          <p:spPr>
            <a:xfrm>
              <a:off x="1786436" y="4703735"/>
              <a:ext cx="1581862" cy="83690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二等辺三角形 4">
              <a:extLst>
                <a:ext uri="{FF2B5EF4-FFF2-40B4-BE49-F238E27FC236}">
                  <a16:creationId xmlns:a16="http://schemas.microsoft.com/office/drawing/2014/main" id="{AAE7D5D2-AE51-44D6-A879-087A8C8E3F89}"/>
                </a:ext>
              </a:extLst>
            </p:cNvPr>
            <p:cNvSpPr/>
            <p:nvPr/>
          </p:nvSpPr>
          <p:spPr>
            <a:xfrm>
              <a:off x="1558354" y="4190961"/>
              <a:ext cx="2038027" cy="513295"/>
            </a:xfrm>
            <a:prstGeom prst="triangle">
              <a:avLst>
                <a:gd name="adj" fmla="val 49240"/>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3330CE4A-29F7-4CEF-ACAF-3BC1CD699A61}"/>
                </a:ext>
              </a:extLst>
            </p:cNvPr>
            <p:cNvSpPr/>
            <p:nvPr/>
          </p:nvSpPr>
          <p:spPr>
            <a:xfrm>
              <a:off x="1825182" y="5653328"/>
              <a:ext cx="406574" cy="447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00058906-67AD-4C0E-9B62-B3926EBC4081}"/>
                </a:ext>
              </a:extLst>
            </p:cNvPr>
            <p:cNvSpPr/>
            <p:nvPr/>
          </p:nvSpPr>
          <p:spPr>
            <a:xfrm>
              <a:off x="2891982" y="5653328"/>
              <a:ext cx="406574" cy="447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90035FA2-9589-4908-9BC1-7554D27444CB}"/>
                </a:ext>
              </a:extLst>
            </p:cNvPr>
            <p:cNvSpPr/>
            <p:nvPr/>
          </p:nvSpPr>
          <p:spPr>
            <a:xfrm>
              <a:off x="2454965" y="5653328"/>
              <a:ext cx="406574" cy="4470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a:extLst>
                <a:ext uri="{FF2B5EF4-FFF2-40B4-BE49-F238E27FC236}">
                  <a16:creationId xmlns:a16="http://schemas.microsoft.com/office/drawing/2014/main" id="{2461B677-82F6-4499-9BD2-300C0ACC81B6}"/>
                </a:ext>
              </a:extLst>
            </p:cNvPr>
            <p:cNvSpPr/>
            <p:nvPr/>
          </p:nvSpPr>
          <p:spPr>
            <a:xfrm>
              <a:off x="2060929" y="4860420"/>
              <a:ext cx="406574" cy="4530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0E900D11-A5BB-4BE8-9A2D-F1C9951C6959}"/>
                </a:ext>
              </a:extLst>
            </p:cNvPr>
            <p:cNvSpPr/>
            <p:nvPr/>
          </p:nvSpPr>
          <p:spPr>
            <a:xfrm>
              <a:off x="2690712" y="4860420"/>
              <a:ext cx="406574" cy="4530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グラフィックス 7" descr="ユーザー">
              <a:extLst>
                <a:ext uri="{FF2B5EF4-FFF2-40B4-BE49-F238E27FC236}">
                  <a16:creationId xmlns:a16="http://schemas.microsoft.com/office/drawing/2014/main" id="{53211B93-F50D-449A-A187-B01964981909}"/>
                </a:ext>
              </a:extLst>
            </p:cNvPr>
            <p:cNvPicPr>
              <a:picLocks noChangeAspect="1"/>
            </p:cNvPicPr>
            <p:nvPr/>
          </p:nvPicPr>
          <p:blipFill>
            <a:blip r:embed="rId6" cstate="hq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658252" y="4923255"/>
              <a:ext cx="457200" cy="457200"/>
            </a:xfrm>
            <a:prstGeom prst="rect">
              <a:avLst/>
            </a:prstGeom>
          </p:spPr>
        </p:pic>
        <p:pic>
          <p:nvPicPr>
            <p:cNvPr id="32" name="グラフィックス 31" descr="ユーザー">
              <a:extLst>
                <a:ext uri="{FF2B5EF4-FFF2-40B4-BE49-F238E27FC236}">
                  <a16:creationId xmlns:a16="http://schemas.microsoft.com/office/drawing/2014/main" id="{C6DE85C2-0919-4874-AA8C-6F6735D0C0BE}"/>
                </a:ext>
              </a:extLst>
            </p:cNvPr>
            <p:cNvPicPr>
              <a:picLocks noChangeAspect="1"/>
            </p:cNvPicPr>
            <p:nvPr/>
          </p:nvPicPr>
          <p:blipFill>
            <a:blip r:embed="rId6" cstate="hq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019636" y="4923255"/>
              <a:ext cx="457200" cy="457200"/>
            </a:xfrm>
            <a:prstGeom prst="rect">
              <a:avLst/>
            </a:prstGeom>
          </p:spPr>
        </p:pic>
        <p:sp>
          <p:nvSpPr>
            <p:cNvPr id="9" name="矢印: 右 8">
              <a:extLst>
                <a:ext uri="{FF2B5EF4-FFF2-40B4-BE49-F238E27FC236}">
                  <a16:creationId xmlns:a16="http://schemas.microsoft.com/office/drawing/2014/main" id="{FEF268CD-F92A-4F71-98F5-7A2D5B3B17F7}"/>
                </a:ext>
              </a:extLst>
            </p:cNvPr>
            <p:cNvSpPr/>
            <p:nvPr/>
          </p:nvSpPr>
          <p:spPr>
            <a:xfrm rot="16200000">
              <a:off x="3096348" y="5482451"/>
              <a:ext cx="1631368" cy="275416"/>
            </a:xfrm>
            <a:prstGeom prst="rightArrow">
              <a:avLst>
                <a:gd name="adj1" fmla="val 50000"/>
                <a:gd name="adj2" fmla="val 131595"/>
              </a:avLst>
            </a:prstGeom>
            <a:solidFill>
              <a:srgbClr val="FF2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3" name="テキスト ボックス 32">
            <a:extLst>
              <a:ext uri="{FF2B5EF4-FFF2-40B4-BE49-F238E27FC236}">
                <a16:creationId xmlns:a16="http://schemas.microsoft.com/office/drawing/2014/main" id="{B33B1353-BAC3-4362-AC00-9075A80F1262}"/>
              </a:ext>
            </a:extLst>
          </p:cNvPr>
          <p:cNvSpPr txBox="1"/>
          <p:nvPr/>
        </p:nvSpPr>
        <p:spPr>
          <a:xfrm>
            <a:off x="1798527" y="6053507"/>
            <a:ext cx="1839110" cy="222015"/>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solidFill>
                  <a:schemeClr val="bg1"/>
                </a:solidFill>
              </a:rPr>
              <a:t>垂直避難</a:t>
            </a:r>
          </a:p>
        </p:txBody>
      </p:sp>
      <p:sp>
        <p:nvSpPr>
          <p:cNvPr id="35" name="正方形/長方形 34">
            <a:extLst>
              <a:ext uri="{FF2B5EF4-FFF2-40B4-BE49-F238E27FC236}">
                <a16:creationId xmlns:a16="http://schemas.microsoft.com/office/drawing/2014/main" id="{B2665C2E-3673-4B83-B832-25C057BA33E2}"/>
              </a:ext>
            </a:extLst>
          </p:cNvPr>
          <p:cNvSpPr/>
          <p:nvPr/>
        </p:nvSpPr>
        <p:spPr>
          <a:xfrm>
            <a:off x="262800" y="750251"/>
            <a:ext cx="8618400" cy="624728"/>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288000" rtlCol="0" anchor="ctr"/>
          <a:lstStyle/>
          <a:p>
            <a:r>
              <a:rPr lang="ja-JP" altLang="en-US" sz="2800">
                <a:solidFill>
                  <a:srgbClr val="404040"/>
                </a:solidFill>
                <a:latin typeface="HGPｺﾞｼｯｸE" panose="020B0900000000000000" pitchFamily="50" charset="-128"/>
                <a:ea typeface="HGPｺﾞｼｯｸE" panose="020B0900000000000000" pitchFamily="50" charset="-128"/>
              </a:rPr>
              <a:t>浸水や雨漏りなどの被害を軽減するための備え</a:t>
            </a:r>
          </a:p>
        </p:txBody>
      </p:sp>
    </p:spTree>
    <p:extLst>
      <p:ext uri="{BB962C8B-B14F-4D97-AF65-F5344CB8AC3E}">
        <p14:creationId xmlns:p14="http://schemas.microsoft.com/office/powerpoint/2010/main" val="2732385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82F0553D-A539-4E3C-A75E-DA0CB19E22FB}"/>
              </a:ext>
            </a:extLst>
          </p:cNvPr>
          <p:cNvSpPr>
            <a:spLocks noGrp="1"/>
          </p:cNvSpPr>
          <p:nvPr>
            <p:ph type="sldNum" sz="quarter" idx="12"/>
          </p:nvPr>
        </p:nvSpPr>
        <p:spPr/>
        <p:txBody>
          <a:bodyPr/>
          <a:lstStyle/>
          <a:p>
            <a:fld id="{48C0FCB9-D989-46F1-965E-624BDAC7E129}" type="slidenum">
              <a:rPr kumimoji="1" lang="ja-JP" altLang="en-US" smtClean="0"/>
              <a:pPr/>
              <a:t>23</a:t>
            </a:fld>
            <a:endParaRPr kumimoji="1" lang="ja-JP" altLang="en-US"/>
          </a:p>
        </p:txBody>
      </p:sp>
      <p:sp>
        <p:nvSpPr>
          <p:cNvPr id="3" name="テキスト ボックス 2">
            <a:extLst>
              <a:ext uri="{FF2B5EF4-FFF2-40B4-BE49-F238E27FC236}">
                <a16:creationId xmlns:a16="http://schemas.microsoft.com/office/drawing/2014/main" id="{4521B454-13B9-4A0E-9E02-50E1AA39072A}"/>
              </a:ext>
            </a:extLst>
          </p:cNvPr>
          <p:cNvSpPr txBox="1"/>
          <p:nvPr/>
        </p:nvSpPr>
        <p:spPr>
          <a:xfrm>
            <a:off x="731519" y="2213246"/>
            <a:ext cx="7680960" cy="3093154"/>
          </a:xfrm>
          <a:prstGeom prst="rect">
            <a:avLst/>
          </a:prstGeom>
          <a:noFill/>
        </p:spPr>
        <p:txBody>
          <a:bodyPr wrap="square" rtlCol="0">
            <a:spAutoFit/>
          </a:bodyPr>
          <a:lstStyle/>
          <a:p>
            <a:pPr marL="285750" lvl="0" indent="-285750" algn="just">
              <a:spcAft>
                <a:spcPts val="1800"/>
              </a:spcAft>
              <a:buFont typeface="Arial" panose="020B0604020202020204" pitchFamily="34" charset="0"/>
              <a:buChar char="•"/>
            </a:pPr>
            <a:r>
              <a:rPr kumimoji="1" lang="ja-JP" altLang="en-US" sz="3600" dirty="0">
                <a:solidFill>
                  <a:srgbClr val="404040"/>
                </a:solidFill>
                <a:latin typeface="HGPｺﾞｼｯｸE" panose="020B0900000000000000" pitchFamily="50" charset="-128"/>
                <a:ea typeface="HGPｺﾞｼｯｸE" panose="020B0900000000000000" pitchFamily="50" charset="-128"/>
              </a:rPr>
              <a:t>災害からいのちを守るためには、</a:t>
            </a:r>
            <a:br>
              <a:rPr kumimoji="1" lang="en-US" altLang="ja-JP" sz="3600" dirty="0">
                <a:solidFill>
                  <a:srgbClr val="404040"/>
                </a:solidFill>
                <a:latin typeface="HGPｺﾞｼｯｸE" panose="020B0900000000000000" pitchFamily="50" charset="-128"/>
                <a:ea typeface="HGPｺﾞｼｯｸE" panose="020B0900000000000000" pitchFamily="50" charset="-128"/>
              </a:rPr>
            </a:br>
            <a:r>
              <a:rPr kumimoji="1" lang="ja-JP" altLang="en-US" sz="3600" dirty="0">
                <a:solidFill>
                  <a:srgbClr val="404040"/>
                </a:solidFill>
                <a:latin typeface="HGPｺﾞｼｯｸE" panose="020B0900000000000000" pitchFamily="50" charset="-128"/>
                <a:ea typeface="HGPｺﾞｼｯｸE" panose="020B0900000000000000" pitchFamily="50" charset="-128"/>
              </a:rPr>
              <a:t>さまざまな視点から災害に備える</a:t>
            </a:r>
            <a:br>
              <a:rPr kumimoji="1" lang="en-US" altLang="ja-JP" sz="3600" dirty="0">
                <a:solidFill>
                  <a:srgbClr val="404040"/>
                </a:solidFill>
                <a:latin typeface="HGPｺﾞｼｯｸE" panose="020B0900000000000000" pitchFamily="50" charset="-128"/>
                <a:ea typeface="HGPｺﾞｼｯｸE" panose="020B0900000000000000" pitchFamily="50" charset="-128"/>
              </a:rPr>
            </a:br>
            <a:r>
              <a:rPr kumimoji="1" lang="ja-JP" altLang="en-US" sz="3600" dirty="0">
                <a:solidFill>
                  <a:srgbClr val="404040"/>
                </a:solidFill>
                <a:latin typeface="HGPｺﾞｼｯｸE" panose="020B0900000000000000" pitchFamily="50" charset="-128"/>
                <a:ea typeface="HGPｺﾞｼｯｸE" panose="020B0900000000000000" pitchFamily="50" charset="-128"/>
              </a:rPr>
              <a:t>ことが重要です</a:t>
            </a:r>
            <a:endParaRPr kumimoji="1" lang="en-US" altLang="ja-JP" sz="3600" dirty="0">
              <a:solidFill>
                <a:srgbClr val="404040"/>
              </a:solidFill>
              <a:latin typeface="HGPｺﾞｼｯｸE" panose="020B0900000000000000" pitchFamily="50" charset="-128"/>
              <a:ea typeface="HGPｺﾞｼｯｸE" panose="020B0900000000000000" pitchFamily="50" charset="-128"/>
            </a:endParaRPr>
          </a:p>
          <a:p>
            <a:pPr marL="285750" lvl="0" indent="-285750" algn="just">
              <a:spcAft>
                <a:spcPts val="1800"/>
              </a:spcAft>
              <a:buFont typeface="Arial" panose="020B0604020202020204" pitchFamily="34" charset="0"/>
              <a:buChar char="•"/>
            </a:pPr>
            <a:r>
              <a:rPr kumimoji="1" lang="ja-JP" altLang="en-US" sz="3600" dirty="0">
                <a:solidFill>
                  <a:srgbClr val="404040"/>
                </a:solidFill>
                <a:latin typeface="HGPｺﾞｼｯｸE" panose="020B0900000000000000" pitchFamily="50" charset="-128"/>
                <a:ea typeface="HGPｺﾞｼｯｸE" panose="020B0900000000000000" pitchFamily="50" charset="-128"/>
              </a:rPr>
              <a:t>家具等の転倒防止などを自ら実施し、地域に伝えましょう</a:t>
            </a:r>
            <a:endParaRPr kumimoji="1" lang="en-US" altLang="ja-JP" sz="3600" dirty="0">
              <a:solidFill>
                <a:srgbClr val="404040"/>
              </a:solidFill>
              <a:latin typeface="HGPｺﾞｼｯｸE" panose="020B0900000000000000" pitchFamily="50" charset="-128"/>
              <a:ea typeface="HGPｺﾞｼｯｸE" panose="020B0900000000000000" pitchFamily="50" charset="-128"/>
            </a:endParaRPr>
          </a:p>
        </p:txBody>
      </p:sp>
      <p:sp>
        <p:nvSpPr>
          <p:cNvPr id="4" name="テキスト ボックス 3">
            <a:extLst>
              <a:ext uri="{FF2B5EF4-FFF2-40B4-BE49-F238E27FC236}">
                <a16:creationId xmlns:a16="http://schemas.microsoft.com/office/drawing/2014/main" id="{83267B04-588D-46D9-9E15-F79D168BCC38}"/>
              </a:ext>
            </a:extLst>
          </p:cNvPr>
          <p:cNvSpPr txBox="1"/>
          <p:nvPr/>
        </p:nvSpPr>
        <p:spPr>
          <a:xfrm>
            <a:off x="1148562" y="676646"/>
            <a:ext cx="6846875" cy="1200329"/>
          </a:xfrm>
          <a:prstGeom prst="rect">
            <a:avLst/>
          </a:prstGeom>
          <a:noFill/>
        </p:spPr>
        <p:txBody>
          <a:bodyPr wrap="square" rtlCol="0">
            <a:spAutoFit/>
          </a:bodyPr>
          <a:lstStyle/>
          <a:p>
            <a:pPr algn="ctr"/>
            <a:r>
              <a:rPr kumimoji="1" lang="ja-JP" altLang="en-US" sz="3600">
                <a:solidFill>
                  <a:srgbClr val="404040"/>
                </a:solidFill>
                <a:latin typeface="HGPｺﾞｼｯｸE" panose="020B0900000000000000" pitchFamily="50" charset="-128"/>
                <a:ea typeface="HGPｺﾞｼｯｸE" panose="020B0900000000000000" pitchFamily="50" charset="-128"/>
              </a:rPr>
              <a:t>１．わが家の安全対策</a:t>
            </a:r>
            <a:endParaRPr kumimoji="1" lang="en-US" altLang="ja-JP" sz="3600">
              <a:solidFill>
                <a:srgbClr val="404040"/>
              </a:solidFill>
              <a:latin typeface="HGPｺﾞｼｯｸE" panose="020B0900000000000000" pitchFamily="50" charset="-128"/>
              <a:ea typeface="HGPｺﾞｼｯｸE" panose="020B0900000000000000" pitchFamily="50" charset="-128"/>
            </a:endParaRPr>
          </a:p>
          <a:p>
            <a:pPr algn="ctr"/>
            <a:r>
              <a:rPr kumimoji="1" lang="en-US" altLang="ja-JP" sz="3600">
                <a:solidFill>
                  <a:srgbClr val="404040"/>
                </a:solidFill>
                <a:latin typeface="HGPｺﾞｼｯｸE" panose="020B0900000000000000" pitchFamily="50" charset="-128"/>
                <a:ea typeface="HGPｺﾞｼｯｸE" panose="020B0900000000000000" pitchFamily="50" charset="-128"/>
              </a:rPr>
              <a:t>- </a:t>
            </a:r>
            <a:r>
              <a:rPr kumimoji="1" lang="ja-JP" altLang="en-US" sz="3600">
                <a:solidFill>
                  <a:srgbClr val="404040"/>
                </a:solidFill>
                <a:latin typeface="HGPｺﾞｼｯｸE" panose="020B0900000000000000" pitchFamily="50" charset="-128"/>
                <a:ea typeface="HGPｺﾞｼｯｸE" panose="020B0900000000000000" pitchFamily="50" charset="-128"/>
              </a:rPr>
              <a:t>まとめ </a:t>
            </a:r>
            <a:r>
              <a:rPr kumimoji="1" lang="en-US" altLang="ja-JP" sz="3600">
                <a:solidFill>
                  <a:srgbClr val="404040"/>
                </a:solidFill>
                <a:latin typeface="HGPｺﾞｼｯｸE" panose="020B0900000000000000" pitchFamily="50" charset="-128"/>
                <a:ea typeface="HGPｺﾞｼｯｸE" panose="020B0900000000000000" pitchFamily="50" charset="-128"/>
              </a:rPr>
              <a:t>-</a:t>
            </a:r>
            <a:endParaRPr kumimoji="1" lang="ja-JP" altLang="en-US" sz="3600">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22521908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3334975-DAFC-4F74-98A6-EFBFA584F806}"/>
              </a:ext>
            </a:extLst>
          </p:cNvPr>
          <p:cNvSpPr>
            <a:spLocks noGrp="1"/>
          </p:cNvSpPr>
          <p:nvPr>
            <p:ph type="title"/>
          </p:nvPr>
        </p:nvSpPr>
        <p:spPr>
          <a:xfrm>
            <a:off x="621392" y="1550082"/>
            <a:ext cx="8116208" cy="2513918"/>
          </a:xfrm>
        </p:spPr>
        <p:txBody>
          <a:bodyPr vert="horz" lIns="91440" tIns="45720" rIns="91440" bIns="45720" rtlCol="0" anchor="b">
            <a:noAutofit/>
          </a:bodyPr>
          <a:lstStyle/>
          <a:p>
            <a:pPr marL="1080000" indent="-1080000" algn="l">
              <a:lnSpc>
                <a:spcPct val="100000"/>
              </a:lnSpc>
            </a:pPr>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２</a:t>
            </a:r>
            <a:r>
              <a:rPr lang="en-US" altLang="ja-JP">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事前の備え</a:t>
            </a:r>
            <a:endParaRPr lang="ja-JP" altLang="en-US" sz="48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5" name="正方形/長方形 4">
            <a:extLst>
              <a:ext uri="{FF2B5EF4-FFF2-40B4-BE49-F238E27FC236}">
                <a16:creationId xmlns:a16="http://schemas.microsoft.com/office/drawing/2014/main" id="{EBB00BB2-229B-4137-9828-1AB07FDB4F64}"/>
              </a:ext>
            </a:extLst>
          </p:cNvPr>
          <p:cNvSpPr/>
          <p:nvPr/>
        </p:nvSpPr>
        <p:spPr>
          <a:xfrm>
            <a:off x="7687733" y="287867"/>
            <a:ext cx="1049867" cy="372533"/>
          </a:xfrm>
          <a:prstGeom prst="rect">
            <a:avLst/>
          </a:prstGeom>
          <a:solidFill>
            <a:srgbClr val="FFFF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a:solidFill>
                  <a:schemeClr val="tx1">
                    <a:lumMod val="65000"/>
                    <a:lumOff val="35000"/>
                  </a:schemeClr>
                </a:solidFill>
                <a:latin typeface="HGPｺﾞｼｯｸE" panose="020B0900000000000000" pitchFamily="50" charset="-128"/>
                <a:ea typeface="HGPｺﾞｼｯｸE" panose="020B0900000000000000" pitchFamily="50" charset="-128"/>
              </a:rPr>
              <a:t>20</a:t>
            </a:r>
            <a:r>
              <a:rPr kumimoji="1" lang="ja-JP" altLang="en-US">
                <a:solidFill>
                  <a:schemeClr val="tx1">
                    <a:lumMod val="65000"/>
                    <a:lumOff val="35000"/>
                  </a:schemeClr>
                </a:solidFill>
                <a:latin typeface="HGPｺﾞｼｯｸE" panose="020B0900000000000000" pitchFamily="50" charset="-128"/>
                <a:ea typeface="HGPｺﾞｼｯｸE" panose="020B0900000000000000" pitchFamily="50" charset="-128"/>
              </a:rPr>
              <a:t>分</a:t>
            </a:r>
          </a:p>
        </p:txBody>
      </p:sp>
    </p:spTree>
    <p:extLst>
      <p:ext uri="{BB962C8B-B14F-4D97-AF65-F5344CB8AC3E}">
        <p14:creationId xmlns:p14="http://schemas.microsoft.com/office/powerpoint/2010/main" val="7111714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65808B6-26C7-45D9-BA0B-9AB91975D867}"/>
              </a:ext>
            </a:extLst>
          </p:cNvPr>
          <p:cNvSpPr>
            <a:spLocks noGrp="1"/>
          </p:cNvSpPr>
          <p:nvPr>
            <p:ph type="title"/>
          </p:nvPr>
        </p:nvSpPr>
        <p:spPr>
          <a:solidFill>
            <a:srgbClr val="35A16B"/>
          </a:solidFill>
        </p:spPr>
        <p:txBody>
          <a:bodyPr/>
          <a:lstStyle/>
          <a:p>
            <a:r>
              <a:rPr lang="ja-JP" altLang="en-US"/>
              <a:t>大規模災害が発生すると・・・</a:t>
            </a:r>
          </a:p>
        </p:txBody>
      </p:sp>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p:txBody>
          <a:bodyPr/>
          <a:lstStyle/>
          <a:p>
            <a:fld id="{48C0FCB9-D989-46F1-965E-624BDAC7E129}" type="slidenum">
              <a:rPr kumimoji="1" lang="ja-JP" altLang="en-US" smtClean="0"/>
              <a:pPr/>
              <a:t>25</a:t>
            </a:fld>
            <a:endParaRPr kumimoji="1" lang="ja-JP" altLang="en-US"/>
          </a:p>
        </p:txBody>
      </p:sp>
      <p:sp>
        <p:nvSpPr>
          <p:cNvPr id="16" name="矢印: 下 15">
            <a:extLst>
              <a:ext uri="{FF2B5EF4-FFF2-40B4-BE49-F238E27FC236}">
                <a16:creationId xmlns:a16="http://schemas.microsoft.com/office/drawing/2014/main" id="{29BE6DDE-D40A-4A4C-8867-636ECE074CE2}"/>
              </a:ext>
            </a:extLst>
          </p:cNvPr>
          <p:cNvSpPr/>
          <p:nvPr/>
        </p:nvSpPr>
        <p:spPr>
          <a:xfrm>
            <a:off x="4141169" y="4021526"/>
            <a:ext cx="861662" cy="650082"/>
          </a:xfrm>
          <a:prstGeom prst="downArrow">
            <a:avLst/>
          </a:prstGeom>
          <a:solidFill>
            <a:srgbClr val="40404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404040"/>
              </a:solidFill>
              <a:latin typeface="HGPｺﾞｼｯｸE" panose="020B0900000000000000" pitchFamily="50" charset="-128"/>
              <a:ea typeface="HGPｺﾞｼｯｸE" panose="020B0900000000000000" pitchFamily="50" charset="-128"/>
            </a:endParaRPr>
          </a:p>
        </p:txBody>
      </p:sp>
      <p:sp>
        <p:nvSpPr>
          <p:cNvPr id="12" name="正方形/長方形 11">
            <a:extLst>
              <a:ext uri="{FF2B5EF4-FFF2-40B4-BE49-F238E27FC236}">
                <a16:creationId xmlns:a16="http://schemas.microsoft.com/office/drawing/2014/main" id="{44A50041-6E7C-447C-AA18-D56D5AA6182E}"/>
              </a:ext>
            </a:extLst>
          </p:cNvPr>
          <p:cNvSpPr/>
          <p:nvPr/>
        </p:nvSpPr>
        <p:spPr>
          <a:xfrm>
            <a:off x="376871" y="2035007"/>
            <a:ext cx="2579690" cy="1614600"/>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404040"/>
              </a:solidFill>
              <a:latin typeface="HGPｺﾞｼｯｸE" panose="020B0900000000000000" pitchFamily="50" charset="-128"/>
              <a:ea typeface="HGPｺﾞｼｯｸE" panose="020B0900000000000000" pitchFamily="50" charset="-128"/>
            </a:endParaRPr>
          </a:p>
        </p:txBody>
      </p:sp>
      <p:sp>
        <p:nvSpPr>
          <p:cNvPr id="13" name="コンテンツ プレースホルダー 2">
            <a:extLst>
              <a:ext uri="{FF2B5EF4-FFF2-40B4-BE49-F238E27FC236}">
                <a16:creationId xmlns:a16="http://schemas.microsoft.com/office/drawing/2014/main" id="{20D2ECA5-0981-4FA5-95A7-20434042C83A}"/>
              </a:ext>
            </a:extLst>
          </p:cNvPr>
          <p:cNvSpPr txBox="1">
            <a:spLocks/>
          </p:cNvSpPr>
          <p:nvPr/>
        </p:nvSpPr>
        <p:spPr>
          <a:xfrm>
            <a:off x="325175" y="2057756"/>
            <a:ext cx="2683081" cy="734675"/>
          </a:xfrm>
          <a:prstGeom prst="rect">
            <a:avLst/>
          </a:prstGeom>
          <a:ln>
            <a:noFill/>
          </a:ln>
        </p:spPr>
        <p:txBody>
          <a:bodyPr anchor="ctr"/>
          <a:lstStyle>
            <a:lvl1pPr marL="457200" indent="-457200" algn="l" defTabSz="685800" rtl="0" eaLnBrk="1" latinLnBrk="0" hangingPunct="1">
              <a:lnSpc>
                <a:spcPct val="90000"/>
              </a:lnSpc>
              <a:spcBef>
                <a:spcPts val="750"/>
              </a:spcBef>
              <a:buFont typeface="Wingdings" panose="05000000000000000000" pitchFamily="2" charset="2"/>
              <a:buChar char="l"/>
              <a:defRPr kumimoji="1" sz="2400" kern="1200">
                <a:solidFill>
                  <a:schemeClr val="tx1">
                    <a:lumMod val="75000"/>
                    <a:lumOff val="25000"/>
                  </a:schemeClr>
                </a:solidFill>
                <a:latin typeface="+mn-lt"/>
                <a:ea typeface="+mn-ea"/>
                <a:cs typeface="+mn-cs"/>
              </a:defRPr>
            </a:lvl1pPr>
            <a:lvl2pPr marL="685800" indent="-342900" algn="l" defTabSz="685800" rtl="0" eaLnBrk="1" latinLnBrk="0" hangingPunct="1">
              <a:lnSpc>
                <a:spcPct val="90000"/>
              </a:lnSpc>
              <a:spcBef>
                <a:spcPts val="375"/>
              </a:spcBef>
              <a:buFont typeface="Wingdings" panose="05000000000000000000" pitchFamily="2" charset="2"/>
              <a:buChar char="l"/>
              <a:defRPr kumimoji="1" sz="1800" kern="1200">
                <a:solidFill>
                  <a:schemeClr val="tx1">
                    <a:lumMod val="75000"/>
                    <a:lumOff val="25000"/>
                  </a:schemeClr>
                </a:solidFill>
                <a:latin typeface="+mn-lt"/>
                <a:ea typeface="+mn-ea"/>
                <a:cs typeface="+mn-cs"/>
              </a:defRPr>
            </a:lvl2pPr>
            <a:lvl3pPr marL="1028700" indent="-342900" algn="l" defTabSz="685800" rtl="0" eaLnBrk="1" latinLnBrk="0" hangingPunct="1">
              <a:lnSpc>
                <a:spcPct val="90000"/>
              </a:lnSpc>
              <a:spcBef>
                <a:spcPts val="375"/>
              </a:spcBef>
              <a:buFont typeface="Wingdings" panose="05000000000000000000" pitchFamily="2" charset="2"/>
              <a:buChar char="l"/>
              <a:defRPr kumimoji="1" sz="1500" kern="1200">
                <a:solidFill>
                  <a:schemeClr val="tx1">
                    <a:lumMod val="75000"/>
                    <a:lumOff val="25000"/>
                  </a:schemeClr>
                </a:solidFill>
                <a:latin typeface="+mn-lt"/>
                <a:ea typeface="+mn-ea"/>
                <a:cs typeface="+mn-cs"/>
              </a:defRPr>
            </a:lvl3pPr>
            <a:lvl4pPr marL="13716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4pPr>
            <a:lvl5pPr marL="17145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a:solidFill>
                  <a:srgbClr val="FF2800"/>
                </a:solidFill>
                <a:latin typeface="HGPｺﾞｼｯｸE" panose="020B0900000000000000" pitchFamily="50" charset="-128"/>
                <a:ea typeface="HGPｺﾞｼｯｸE" panose="020B0900000000000000" pitchFamily="50" charset="-128"/>
              </a:rPr>
              <a:t>ライフラインの途絶</a:t>
            </a:r>
            <a:endParaRPr lang="en-US" altLang="ja-JP">
              <a:solidFill>
                <a:srgbClr val="FF2800"/>
              </a:solidFill>
              <a:latin typeface="HGPｺﾞｼｯｸE" panose="020B0900000000000000" pitchFamily="50" charset="-128"/>
              <a:ea typeface="HGPｺﾞｼｯｸE" panose="020B0900000000000000" pitchFamily="50" charset="-128"/>
            </a:endParaRPr>
          </a:p>
        </p:txBody>
      </p:sp>
      <p:sp>
        <p:nvSpPr>
          <p:cNvPr id="14" name="正方形/長方形 13">
            <a:extLst>
              <a:ext uri="{FF2B5EF4-FFF2-40B4-BE49-F238E27FC236}">
                <a16:creationId xmlns:a16="http://schemas.microsoft.com/office/drawing/2014/main" id="{7A92537D-C90D-433D-B599-D8FDD4A3F6BF}"/>
              </a:ext>
            </a:extLst>
          </p:cNvPr>
          <p:cNvSpPr/>
          <p:nvPr/>
        </p:nvSpPr>
        <p:spPr>
          <a:xfrm>
            <a:off x="3158710" y="2041960"/>
            <a:ext cx="2579690" cy="1614600"/>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404040"/>
              </a:solidFill>
              <a:latin typeface="HGPｺﾞｼｯｸE" panose="020B0900000000000000" pitchFamily="50" charset="-128"/>
              <a:ea typeface="HGPｺﾞｼｯｸE" panose="020B0900000000000000" pitchFamily="50" charset="-128"/>
            </a:endParaRPr>
          </a:p>
        </p:txBody>
      </p:sp>
      <p:sp>
        <p:nvSpPr>
          <p:cNvPr id="17" name="コンテンツ プレースホルダー 2">
            <a:extLst>
              <a:ext uri="{FF2B5EF4-FFF2-40B4-BE49-F238E27FC236}">
                <a16:creationId xmlns:a16="http://schemas.microsoft.com/office/drawing/2014/main" id="{B482DD35-4BD2-4DEA-972F-D57871D9C625}"/>
              </a:ext>
            </a:extLst>
          </p:cNvPr>
          <p:cNvSpPr txBox="1">
            <a:spLocks/>
          </p:cNvSpPr>
          <p:nvPr/>
        </p:nvSpPr>
        <p:spPr>
          <a:xfrm>
            <a:off x="3167652" y="2060898"/>
            <a:ext cx="2570747" cy="734675"/>
          </a:xfrm>
          <a:prstGeom prst="rect">
            <a:avLst/>
          </a:prstGeom>
          <a:ln>
            <a:noFill/>
          </a:ln>
        </p:spPr>
        <p:txBody>
          <a:bodyPr anchor="ctr"/>
          <a:lstStyle>
            <a:lvl1pPr marL="457200" indent="-457200" algn="l" defTabSz="685800" rtl="0" eaLnBrk="1" latinLnBrk="0" hangingPunct="1">
              <a:lnSpc>
                <a:spcPct val="90000"/>
              </a:lnSpc>
              <a:spcBef>
                <a:spcPts val="750"/>
              </a:spcBef>
              <a:buFont typeface="Wingdings" panose="05000000000000000000" pitchFamily="2" charset="2"/>
              <a:buChar char="l"/>
              <a:defRPr kumimoji="1" sz="2400" kern="1200">
                <a:solidFill>
                  <a:schemeClr val="tx1">
                    <a:lumMod val="75000"/>
                    <a:lumOff val="25000"/>
                  </a:schemeClr>
                </a:solidFill>
                <a:latin typeface="+mn-lt"/>
                <a:ea typeface="+mn-ea"/>
                <a:cs typeface="+mn-cs"/>
              </a:defRPr>
            </a:lvl1pPr>
            <a:lvl2pPr marL="685800" indent="-342900" algn="l" defTabSz="685800" rtl="0" eaLnBrk="1" latinLnBrk="0" hangingPunct="1">
              <a:lnSpc>
                <a:spcPct val="90000"/>
              </a:lnSpc>
              <a:spcBef>
                <a:spcPts val="375"/>
              </a:spcBef>
              <a:buFont typeface="Wingdings" panose="05000000000000000000" pitchFamily="2" charset="2"/>
              <a:buChar char="l"/>
              <a:defRPr kumimoji="1" sz="1800" kern="1200">
                <a:solidFill>
                  <a:schemeClr val="tx1">
                    <a:lumMod val="75000"/>
                    <a:lumOff val="25000"/>
                  </a:schemeClr>
                </a:solidFill>
                <a:latin typeface="+mn-lt"/>
                <a:ea typeface="+mn-ea"/>
                <a:cs typeface="+mn-cs"/>
              </a:defRPr>
            </a:lvl2pPr>
            <a:lvl3pPr marL="1028700" indent="-342900" algn="l" defTabSz="685800" rtl="0" eaLnBrk="1" latinLnBrk="0" hangingPunct="1">
              <a:lnSpc>
                <a:spcPct val="90000"/>
              </a:lnSpc>
              <a:spcBef>
                <a:spcPts val="375"/>
              </a:spcBef>
              <a:buFont typeface="Wingdings" panose="05000000000000000000" pitchFamily="2" charset="2"/>
              <a:buChar char="l"/>
              <a:defRPr kumimoji="1" sz="1500" kern="1200">
                <a:solidFill>
                  <a:schemeClr val="tx1">
                    <a:lumMod val="75000"/>
                    <a:lumOff val="25000"/>
                  </a:schemeClr>
                </a:solidFill>
                <a:latin typeface="+mn-lt"/>
                <a:ea typeface="+mn-ea"/>
                <a:cs typeface="+mn-cs"/>
              </a:defRPr>
            </a:lvl3pPr>
            <a:lvl4pPr marL="13716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4pPr>
            <a:lvl5pPr marL="17145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gn="ctr">
              <a:buNone/>
            </a:pPr>
            <a:r>
              <a:rPr lang="ja-JP" altLang="en-US">
                <a:solidFill>
                  <a:srgbClr val="FF2800"/>
                </a:solidFill>
                <a:latin typeface="HGPｺﾞｼｯｸE" panose="020B0900000000000000" pitchFamily="50" charset="-128"/>
                <a:ea typeface="HGPｺﾞｼｯｸE" panose="020B0900000000000000" pitchFamily="50" charset="-128"/>
              </a:rPr>
              <a:t>避難生活が続く</a:t>
            </a:r>
            <a:endParaRPr lang="en-US" altLang="ja-JP">
              <a:solidFill>
                <a:srgbClr val="FF2800"/>
              </a:solidFill>
              <a:latin typeface="HGPｺﾞｼｯｸE" panose="020B0900000000000000" pitchFamily="50" charset="-128"/>
              <a:ea typeface="HGPｺﾞｼｯｸE" panose="020B0900000000000000" pitchFamily="50" charset="-128"/>
            </a:endParaRPr>
          </a:p>
        </p:txBody>
      </p:sp>
      <p:sp>
        <p:nvSpPr>
          <p:cNvPr id="20" name="正方形/長方形 19">
            <a:extLst>
              <a:ext uri="{FF2B5EF4-FFF2-40B4-BE49-F238E27FC236}">
                <a16:creationId xmlns:a16="http://schemas.microsoft.com/office/drawing/2014/main" id="{447DE94E-FE2B-4D6E-AF48-E4A861D85236}"/>
              </a:ext>
            </a:extLst>
          </p:cNvPr>
          <p:cNvSpPr/>
          <p:nvPr/>
        </p:nvSpPr>
        <p:spPr>
          <a:xfrm>
            <a:off x="5958435" y="2035007"/>
            <a:ext cx="2931309" cy="1614600"/>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404040"/>
              </a:solidFill>
              <a:latin typeface="HGPｺﾞｼｯｸE" panose="020B0900000000000000" pitchFamily="50" charset="-128"/>
              <a:ea typeface="HGPｺﾞｼｯｸE" panose="020B0900000000000000" pitchFamily="50" charset="-128"/>
            </a:endParaRPr>
          </a:p>
        </p:txBody>
      </p:sp>
      <p:sp>
        <p:nvSpPr>
          <p:cNvPr id="21" name="コンテンツ プレースホルダー 2">
            <a:extLst>
              <a:ext uri="{FF2B5EF4-FFF2-40B4-BE49-F238E27FC236}">
                <a16:creationId xmlns:a16="http://schemas.microsoft.com/office/drawing/2014/main" id="{F0290543-5241-4711-8CBB-6CA2AC521001}"/>
              </a:ext>
            </a:extLst>
          </p:cNvPr>
          <p:cNvSpPr txBox="1">
            <a:spLocks/>
          </p:cNvSpPr>
          <p:nvPr/>
        </p:nvSpPr>
        <p:spPr>
          <a:xfrm>
            <a:off x="5958435" y="2066581"/>
            <a:ext cx="2931309" cy="734675"/>
          </a:xfrm>
          <a:prstGeom prst="rect">
            <a:avLst/>
          </a:prstGeom>
          <a:ln>
            <a:noFill/>
          </a:ln>
        </p:spPr>
        <p:txBody>
          <a:bodyPr anchor="ctr"/>
          <a:lstStyle>
            <a:lvl1pPr marL="457200" indent="-457200" algn="l" defTabSz="685800" rtl="0" eaLnBrk="1" latinLnBrk="0" hangingPunct="1">
              <a:lnSpc>
                <a:spcPct val="90000"/>
              </a:lnSpc>
              <a:spcBef>
                <a:spcPts val="750"/>
              </a:spcBef>
              <a:buFont typeface="Wingdings" panose="05000000000000000000" pitchFamily="2" charset="2"/>
              <a:buChar char="l"/>
              <a:defRPr kumimoji="1" sz="2400" kern="1200">
                <a:solidFill>
                  <a:schemeClr val="tx1">
                    <a:lumMod val="75000"/>
                    <a:lumOff val="25000"/>
                  </a:schemeClr>
                </a:solidFill>
                <a:latin typeface="+mn-lt"/>
                <a:ea typeface="+mn-ea"/>
                <a:cs typeface="+mn-cs"/>
              </a:defRPr>
            </a:lvl1pPr>
            <a:lvl2pPr marL="685800" indent="-342900" algn="l" defTabSz="685800" rtl="0" eaLnBrk="1" latinLnBrk="0" hangingPunct="1">
              <a:lnSpc>
                <a:spcPct val="90000"/>
              </a:lnSpc>
              <a:spcBef>
                <a:spcPts val="375"/>
              </a:spcBef>
              <a:buFont typeface="Wingdings" panose="05000000000000000000" pitchFamily="2" charset="2"/>
              <a:buChar char="l"/>
              <a:defRPr kumimoji="1" sz="1800" kern="1200">
                <a:solidFill>
                  <a:schemeClr val="tx1">
                    <a:lumMod val="75000"/>
                    <a:lumOff val="25000"/>
                  </a:schemeClr>
                </a:solidFill>
                <a:latin typeface="+mn-lt"/>
                <a:ea typeface="+mn-ea"/>
                <a:cs typeface="+mn-cs"/>
              </a:defRPr>
            </a:lvl2pPr>
            <a:lvl3pPr marL="1028700" indent="-342900" algn="l" defTabSz="685800" rtl="0" eaLnBrk="1" latinLnBrk="0" hangingPunct="1">
              <a:lnSpc>
                <a:spcPct val="90000"/>
              </a:lnSpc>
              <a:spcBef>
                <a:spcPts val="375"/>
              </a:spcBef>
              <a:buFont typeface="Wingdings" panose="05000000000000000000" pitchFamily="2" charset="2"/>
              <a:buChar char="l"/>
              <a:defRPr kumimoji="1" sz="1500" kern="1200">
                <a:solidFill>
                  <a:schemeClr val="tx1">
                    <a:lumMod val="75000"/>
                    <a:lumOff val="25000"/>
                  </a:schemeClr>
                </a:solidFill>
                <a:latin typeface="+mn-lt"/>
                <a:ea typeface="+mn-ea"/>
                <a:cs typeface="+mn-cs"/>
              </a:defRPr>
            </a:lvl3pPr>
            <a:lvl4pPr marL="13716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4pPr>
            <a:lvl5pPr marL="17145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a:solidFill>
                  <a:srgbClr val="FF2800"/>
                </a:solidFill>
                <a:latin typeface="HGPｺﾞｼｯｸE" panose="020B0900000000000000" pitchFamily="50" charset="-128"/>
                <a:ea typeface="HGPｺﾞｼｯｸE" panose="020B0900000000000000" pitchFamily="50" charset="-128"/>
              </a:rPr>
              <a:t>異なる個々人の事情</a:t>
            </a:r>
            <a:endParaRPr lang="en-US" altLang="ja-JP">
              <a:solidFill>
                <a:srgbClr val="FF2800"/>
              </a:solidFill>
              <a:latin typeface="HGPｺﾞｼｯｸE" panose="020B0900000000000000" pitchFamily="50" charset="-128"/>
              <a:ea typeface="HGPｺﾞｼｯｸE" panose="020B0900000000000000" pitchFamily="50" charset="-128"/>
            </a:endParaRPr>
          </a:p>
        </p:txBody>
      </p:sp>
      <p:sp>
        <p:nvSpPr>
          <p:cNvPr id="28" name="コンテンツ プレースホルダー 2">
            <a:extLst>
              <a:ext uri="{FF2B5EF4-FFF2-40B4-BE49-F238E27FC236}">
                <a16:creationId xmlns:a16="http://schemas.microsoft.com/office/drawing/2014/main" id="{39DCF4EE-304A-467B-AC1E-D35F96518C2E}"/>
              </a:ext>
            </a:extLst>
          </p:cNvPr>
          <p:cNvSpPr txBox="1">
            <a:spLocks/>
          </p:cNvSpPr>
          <p:nvPr/>
        </p:nvSpPr>
        <p:spPr>
          <a:xfrm>
            <a:off x="364244" y="2902962"/>
            <a:ext cx="2561803" cy="734675"/>
          </a:xfrm>
          <a:prstGeom prst="rect">
            <a:avLst/>
          </a:prstGeom>
        </p:spPr>
        <p:txBody>
          <a:bodyPr anchor="ctr"/>
          <a:lstStyle>
            <a:lvl1pPr marL="457200" indent="-457200" algn="l" defTabSz="685800" rtl="0" eaLnBrk="1" latinLnBrk="0" hangingPunct="1">
              <a:lnSpc>
                <a:spcPct val="90000"/>
              </a:lnSpc>
              <a:spcBef>
                <a:spcPts val="750"/>
              </a:spcBef>
              <a:buFont typeface="Wingdings" panose="05000000000000000000" pitchFamily="2" charset="2"/>
              <a:buChar char="l"/>
              <a:defRPr kumimoji="1" sz="2400" kern="1200">
                <a:solidFill>
                  <a:schemeClr val="tx1">
                    <a:lumMod val="75000"/>
                    <a:lumOff val="25000"/>
                  </a:schemeClr>
                </a:solidFill>
                <a:latin typeface="+mn-lt"/>
                <a:ea typeface="+mn-ea"/>
                <a:cs typeface="+mn-cs"/>
              </a:defRPr>
            </a:lvl1pPr>
            <a:lvl2pPr marL="685800" indent="-342900" algn="l" defTabSz="685800" rtl="0" eaLnBrk="1" latinLnBrk="0" hangingPunct="1">
              <a:lnSpc>
                <a:spcPct val="90000"/>
              </a:lnSpc>
              <a:spcBef>
                <a:spcPts val="375"/>
              </a:spcBef>
              <a:buFont typeface="Wingdings" panose="05000000000000000000" pitchFamily="2" charset="2"/>
              <a:buChar char="l"/>
              <a:defRPr kumimoji="1" sz="1800" kern="1200">
                <a:solidFill>
                  <a:schemeClr val="tx1">
                    <a:lumMod val="75000"/>
                    <a:lumOff val="25000"/>
                  </a:schemeClr>
                </a:solidFill>
                <a:latin typeface="+mn-lt"/>
                <a:ea typeface="+mn-ea"/>
                <a:cs typeface="+mn-cs"/>
              </a:defRPr>
            </a:lvl2pPr>
            <a:lvl3pPr marL="1028700" indent="-342900" algn="l" defTabSz="685800" rtl="0" eaLnBrk="1" latinLnBrk="0" hangingPunct="1">
              <a:lnSpc>
                <a:spcPct val="90000"/>
              </a:lnSpc>
              <a:spcBef>
                <a:spcPts val="375"/>
              </a:spcBef>
              <a:buFont typeface="Wingdings" panose="05000000000000000000" pitchFamily="2" charset="2"/>
              <a:buChar char="l"/>
              <a:defRPr kumimoji="1" sz="1500" kern="1200">
                <a:solidFill>
                  <a:schemeClr val="tx1">
                    <a:lumMod val="75000"/>
                    <a:lumOff val="25000"/>
                  </a:schemeClr>
                </a:solidFill>
                <a:latin typeface="+mn-lt"/>
                <a:ea typeface="+mn-ea"/>
                <a:cs typeface="+mn-cs"/>
              </a:defRPr>
            </a:lvl3pPr>
            <a:lvl4pPr marL="13716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4pPr>
            <a:lvl5pPr marL="17145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gn="ctr">
              <a:buNone/>
            </a:pPr>
            <a:r>
              <a:rPr lang="ja-JP" altLang="en-US" sz="2000">
                <a:solidFill>
                  <a:srgbClr val="404040"/>
                </a:solidFill>
                <a:latin typeface="HGPｺﾞｼｯｸE" panose="020B0900000000000000" pitchFamily="50" charset="-128"/>
                <a:ea typeface="HGPｺﾞｼｯｸE" panose="020B0900000000000000" pitchFamily="50" charset="-128"/>
              </a:rPr>
              <a:t>電気・ガス・水道</a:t>
            </a:r>
            <a:endParaRPr lang="en-US" altLang="ja-JP" sz="2000">
              <a:solidFill>
                <a:srgbClr val="404040"/>
              </a:solidFill>
              <a:latin typeface="HGPｺﾞｼｯｸE" panose="020B0900000000000000" pitchFamily="50" charset="-128"/>
              <a:ea typeface="HGPｺﾞｼｯｸE" panose="020B0900000000000000" pitchFamily="50" charset="-128"/>
            </a:endParaRPr>
          </a:p>
        </p:txBody>
      </p:sp>
      <p:sp>
        <p:nvSpPr>
          <p:cNvPr id="29" name="コンテンツ プレースホルダー 2">
            <a:extLst>
              <a:ext uri="{FF2B5EF4-FFF2-40B4-BE49-F238E27FC236}">
                <a16:creationId xmlns:a16="http://schemas.microsoft.com/office/drawing/2014/main" id="{4B8DE73D-4A18-4444-98DD-38CEC3FC9F6D}"/>
              </a:ext>
            </a:extLst>
          </p:cNvPr>
          <p:cNvSpPr txBox="1">
            <a:spLocks/>
          </p:cNvSpPr>
          <p:nvPr/>
        </p:nvSpPr>
        <p:spPr>
          <a:xfrm>
            <a:off x="3158710" y="2902961"/>
            <a:ext cx="2561803" cy="734675"/>
          </a:xfrm>
          <a:prstGeom prst="rect">
            <a:avLst/>
          </a:prstGeom>
        </p:spPr>
        <p:txBody>
          <a:bodyPr anchor="ctr"/>
          <a:lstStyle>
            <a:lvl1pPr marL="457200" indent="-457200" algn="l" defTabSz="685800" rtl="0" eaLnBrk="1" latinLnBrk="0" hangingPunct="1">
              <a:lnSpc>
                <a:spcPct val="90000"/>
              </a:lnSpc>
              <a:spcBef>
                <a:spcPts val="750"/>
              </a:spcBef>
              <a:buFont typeface="Wingdings" panose="05000000000000000000" pitchFamily="2" charset="2"/>
              <a:buChar char="l"/>
              <a:defRPr kumimoji="1" sz="2400" kern="1200">
                <a:solidFill>
                  <a:schemeClr val="tx1">
                    <a:lumMod val="75000"/>
                    <a:lumOff val="25000"/>
                  </a:schemeClr>
                </a:solidFill>
                <a:latin typeface="+mn-lt"/>
                <a:ea typeface="+mn-ea"/>
                <a:cs typeface="+mn-cs"/>
              </a:defRPr>
            </a:lvl1pPr>
            <a:lvl2pPr marL="685800" indent="-342900" algn="l" defTabSz="685800" rtl="0" eaLnBrk="1" latinLnBrk="0" hangingPunct="1">
              <a:lnSpc>
                <a:spcPct val="90000"/>
              </a:lnSpc>
              <a:spcBef>
                <a:spcPts val="375"/>
              </a:spcBef>
              <a:buFont typeface="Wingdings" panose="05000000000000000000" pitchFamily="2" charset="2"/>
              <a:buChar char="l"/>
              <a:defRPr kumimoji="1" sz="1800" kern="1200">
                <a:solidFill>
                  <a:schemeClr val="tx1">
                    <a:lumMod val="75000"/>
                    <a:lumOff val="25000"/>
                  </a:schemeClr>
                </a:solidFill>
                <a:latin typeface="+mn-lt"/>
                <a:ea typeface="+mn-ea"/>
                <a:cs typeface="+mn-cs"/>
              </a:defRPr>
            </a:lvl2pPr>
            <a:lvl3pPr marL="1028700" indent="-342900" algn="l" defTabSz="685800" rtl="0" eaLnBrk="1" latinLnBrk="0" hangingPunct="1">
              <a:lnSpc>
                <a:spcPct val="90000"/>
              </a:lnSpc>
              <a:spcBef>
                <a:spcPts val="375"/>
              </a:spcBef>
              <a:buFont typeface="Wingdings" panose="05000000000000000000" pitchFamily="2" charset="2"/>
              <a:buChar char="l"/>
              <a:defRPr kumimoji="1" sz="1500" kern="1200">
                <a:solidFill>
                  <a:schemeClr val="tx1">
                    <a:lumMod val="75000"/>
                    <a:lumOff val="25000"/>
                  </a:schemeClr>
                </a:solidFill>
                <a:latin typeface="+mn-lt"/>
                <a:ea typeface="+mn-ea"/>
                <a:cs typeface="+mn-cs"/>
              </a:defRPr>
            </a:lvl3pPr>
            <a:lvl4pPr marL="13716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4pPr>
            <a:lvl5pPr marL="17145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gn="ctr">
              <a:buNone/>
            </a:pPr>
            <a:r>
              <a:rPr lang="ja-JP" altLang="en-US" sz="2000">
                <a:solidFill>
                  <a:srgbClr val="404040"/>
                </a:solidFill>
                <a:latin typeface="HGPｺﾞｼｯｸE" panose="020B0900000000000000" pitchFamily="50" charset="-128"/>
                <a:ea typeface="HGPｺﾞｼｯｸE" panose="020B0900000000000000" pitchFamily="50" charset="-128"/>
              </a:rPr>
              <a:t>生活必需品が不足</a:t>
            </a:r>
            <a:endParaRPr lang="en-US" altLang="ja-JP" sz="2000">
              <a:solidFill>
                <a:srgbClr val="404040"/>
              </a:solidFill>
              <a:latin typeface="HGPｺﾞｼｯｸE" panose="020B0900000000000000" pitchFamily="50" charset="-128"/>
              <a:ea typeface="HGPｺﾞｼｯｸE" panose="020B0900000000000000" pitchFamily="50" charset="-128"/>
            </a:endParaRPr>
          </a:p>
        </p:txBody>
      </p:sp>
      <p:sp>
        <p:nvSpPr>
          <p:cNvPr id="30" name="コンテンツ プレースホルダー 2">
            <a:extLst>
              <a:ext uri="{FF2B5EF4-FFF2-40B4-BE49-F238E27FC236}">
                <a16:creationId xmlns:a16="http://schemas.microsoft.com/office/drawing/2014/main" id="{B50BE9E6-0D90-486C-8DB4-61354F2BFFC2}"/>
              </a:ext>
            </a:extLst>
          </p:cNvPr>
          <p:cNvSpPr txBox="1">
            <a:spLocks/>
          </p:cNvSpPr>
          <p:nvPr/>
        </p:nvSpPr>
        <p:spPr>
          <a:xfrm>
            <a:off x="6024227" y="2923757"/>
            <a:ext cx="2799723" cy="734675"/>
          </a:xfrm>
          <a:prstGeom prst="rect">
            <a:avLst/>
          </a:prstGeom>
        </p:spPr>
        <p:txBody>
          <a:bodyPr anchor="ctr"/>
          <a:lstStyle>
            <a:lvl1pPr marL="457200" indent="-457200" algn="l" defTabSz="685800" rtl="0" eaLnBrk="1" latinLnBrk="0" hangingPunct="1">
              <a:lnSpc>
                <a:spcPct val="90000"/>
              </a:lnSpc>
              <a:spcBef>
                <a:spcPts val="750"/>
              </a:spcBef>
              <a:buFont typeface="Wingdings" panose="05000000000000000000" pitchFamily="2" charset="2"/>
              <a:buChar char="l"/>
              <a:defRPr kumimoji="1" sz="2400" kern="1200">
                <a:solidFill>
                  <a:schemeClr val="tx1">
                    <a:lumMod val="75000"/>
                    <a:lumOff val="25000"/>
                  </a:schemeClr>
                </a:solidFill>
                <a:latin typeface="+mn-lt"/>
                <a:ea typeface="+mn-ea"/>
                <a:cs typeface="+mn-cs"/>
              </a:defRPr>
            </a:lvl1pPr>
            <a:lvl2pPr marL="685800" indent="-342900" algn="l" defTabSz="685800" rtl="0" eaLnBrk="1" latinLnBrk="0" hangingPunct="1">
              <a:lnSpc>
                <a:spcPct val="90000"/>
              </a:lnSpc>
              <a:spcBef>
                <a:spcPts val="375"/>
              </a:spcBef>
              <a:buFont typeface="Wingdings" panose="05000000000000000000" pitchFamily="2" charset="2"/>
              <a:buChar char="l"/>
              <a:defRPr kumimoji="1" sz="1800" kern="1200">
                <a:solidFill>
                  <a:schemeClr val="tx1">
                    <a:lumMod val="75000"/>
                    <a:lumOff val="25000"/>
                  </a:schemeClr>
                </a:solidFill>
                <a:latin typeface="+mn-lt"/>
                <a:ea typeface="+mn-ea"/>
                <a:cs typeface="+mn-cs"/>
              </a:defRPr>
            </a:lvl2pPr>
            <a:lvl3pPr marL="1028700" indent="-342900" algn="l" defTabSz="685800" rtl="0" eaLnBrk="1" latinLnBrk="0" hangingPunct="1">
              <a:lnSpc>
                <a:spcPct val="90000"/>
              </a:lnSpc>
              <a:spcBef>
                <a:spcPts val="375"/>
              </a:spcBef>
              <a:buFont typeface="Wingdings" panose="05000000000000000000" pitchFamily="2" charset="2"/>
              <a:buChar char="l"/>
              <a:defRPr kumimoji="1" sz="1500" kern="1200">
                <a:solidFill>
                  <a:schemeClr val="tx1">
                    <a:lumMod val="75000"/>
                    <a:lumOff val="25000"/>
                  </a:schemeClr>
                </a:solidFill>
                <a:latin typeface="+mn-lt"/>
                <a:ea typeface="+mn-ea"/>
                <a:cs typeface="+mn-cs"/>
              </a:defRPr>
            </a:lvl3pPr>
            <a:lvl4pPr marL="13716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4pPr>
            <a:lvl5pPr marL="17145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gn="ctr">
              <a:buNone/>
            </a:pPr>
            <a:r>
              <a:rPr lang="ja-JP" altLang="en-US" sz="2000">
                <a:solidFill>
                  <a:srgbClr val="404040"/>
                </a:solidFill>
                <a:latin typeface="HGPｺﾞｼｯｸE" panose="020B0900000000000000" pitchFamily="50" charset="-128"/>
                <a:ea typeface="HGPｺﾞｼｯｸE" panose="020B0900000000000000" pitchFamily="50" charset="-128"/>
              </a:rPr>
              <a:t>年齢、性別、持病など</a:t>
            </a:r>
            <a:endParaRPr lang="en-US" altLang="ja-JP" sz="2000">
              <a:solidFill>
                <a:srgbClr val="404040"/>
              </a:solidFill>
              <a:latin typeface="HGPｺﾞｼｯｸE" panose="020B0900000000000000" pitchFamily="50" charset="-128"/>
              <a:ea typeface="HGPｺﾞｼｯｸE" panose="020B0900000000000000" pitchFamily="50" charset="-128"/>
            </a:endParaRPr>
          </a:p>
        </p:txBody>
      </p:sp>
      <p:sp>
        <p:nvSpPr>
          <p:cNvPr id="31" name="テキスト ボックス 30">
            <a:extLst>
              <a:ext uri="{FF2B5EF4-FFF2-40B4-BE49-F238E27FC236}">
                <a16:creationId xmlns:a16="http://schemas.microsoft.com/office/drawing/2014/main" id="{0A10353D-7045-4C91-932C-C0EAEE22DB9B}"/>
              </a:ext>
            </a:extLst>
          </p:cNvPr>
          <p:cNvSpPr txBox="1"/>
          <p:nvPr/>
        </p:nvSpPr>
        <p:spPr>
          <a:xfrm>
            <a:off x="1821888" y="1157259"/>
            <a:ext cx="5500224" cy="584775"/>
          </a:xfrm>
          <a:prstGeom prst="rect">
            <a:avLst/>
          </a:prstGeom>
          <a:noFill/>
        </p:spPr>
        <p:txBody>
          <a:bodyPr wrap="none" rtlCol="0">
            <a:spAutoFit/>
          </a:bodyPr>
          <a:lstStyle/>
          <a:p>
            <a:r>
              <a:rPr kumimoji="1" lang="ja-JP" altLang="en-US" sz="3200">
                <a:solidFill>
                  <a:srgbClr val="404040"/>
                </a:solidFill>
                <a:latin typeface="HGPｺﾞｼｯｸE" panose="020B0900000000000000" pitchFamily="50" charset="-128"/>
                <a:ea typeface="HGPｺﾞｼｯｸE" panose="020B0900000000000000" pitchFamily="50" charset="-128"/>
              </a:rPr>
              <a:t>災害の直後を生き延びても・・・</a:t>
            </a:r>
          </a:p>
        </p:txBody>
      </p:sp>
      <p:sp>
        <p:nvSpPr>
          <p:cNvPr id="32" name="正方形/長方形 31">
            <a:extLst>
              <a:ext uri="{FF2B5EF4-FFF2-40B4-BE49-F238E27FC236}">
                <a16:creationId xmlns:a16="http://schemas.microsoft.com/office/drawing/2014/main" id="{5609C973-D96D-436B-8635-B2BE305D551C}"/>
              </a:ext>
            </a:extLst>
          </p:cNvPr>
          <p:cNvSpPr/>
          <p:nvPr/>
        </p:nvSpPr>
        <p:spPr>
          <a:xfrm>
            <a:off x="383986" y="5094680"/>
            <a:ext cx="8376028" cy="650082"/>
          </a:xfrm>
          <a:prstGeom prst="rect">
            <a:avLst/>
          </a:prstGeom>
          <a:solidFill>
            <a:srgbClr val="FF2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kumimoji="1" lang="ja-JP" altLang="en-US" sz="2800">
                <a:solidFill>
                  <a:prstClr val="white"/>
                </a:solidFill>
                <a:latin typeface="HGPｺﾞｼｯｸE" panose="020B0900000000000000" pitchFamily="50" charset="-128"/>
                <a:ea typeface="HGPｺﾞｼｯｸE" panose="020B0900000000000000" pitchFamily="50" charset="-128"/>
              </a:rPr>
              <a:t>うまく生き延びていくための「備え」が必要</a:t>
            </a:r>
            <a:endParaRPr kumimoji="1" lang="en-US" altLang="ja-JP" sz="2800">
              <a:solidFill>
                <a:prstClr val="white"/>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26300206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ACB78E3-130D-4A0D-AB57-F1B4870B3D69}"/>
              </a:ext>
            </a:extLst>
          </p:cNvPr>
          <p:cNvSpPr>
            <a:spLocks noGrp="1"/>
          </p:cNvSpPr>
          <p:nvPr>
            <p:ph type="title"/>
          </p:nvPr>
        </p:nvSpPr>
        <p:spPr>
          <a:xfrm>
            <a:off x="898" y="0"/>
            <a:ext cx="9144000" cy="650083"/>
          </a:xfrm>
        </p:spPr>
        <p:txBody>
          <a:bodyPr/>
          <a:lstStyle/>
          <a:p>
            <a:r>
              <a:rPr lang="ja-JP" altLang="en-US"/>
              <a:t>備えておく物</a:t>
            </a:r>
            <a:endParaRPr kumimoji="1" lang="ja-JP" altLang="en-US"/>
          </a:p>
        </p:txBody>
      </p:sp>
      <p:sp>
        <p:nvSpPr>
          <p:cNvPr id="4" name="スライド番号プレースホルダー 3">
            <a:extLst>
              <a:ext uri="{FF2B5EF4-FFF2-40B4-BE49-F238E27FC236}">
                <a16:creationId xmlns:a16="http://schemas.microsoft.com/office/drawing/2014/main" id="{9070D4F8-AC4A-485C-B571-5CDB3D5896CF}"/>
              </a:ext>
            </a:extLst>
          </p:cNvPr>
          <p:cNvSpPr>
            <a:spLocks noGrp="1"/>
          </p:cNvSpPr>
          <p:nvPr>
            <p:ph type="sldNum" sz="quarter" idx="12"/>
          </p:nvPr>
        </p:nvSpPr>
        <p:spPr/>
        <p:txBody>
          <a:bodyPr/>
          <a:lstStyle/>
          <a:p>
            <a:fld id="{48C0FCB9-D989-46F1-965E-624BDAC7E129}" type="slidenum">
              <a:rPr kumimoji="1" lang="ja-JP" altLang="en-US" smtClean="0"/>
              <a:pPr/>
              <a:t>26</a:t>
            </a:fld>
            <a:endParaRPr kumimoji="1" lang="ja-JP" altLang="en-US"/>
          </a:p>
        </p:txBody>
      </p:sp>
      <p:sp>
        <p:nvSpPr>
          <p:cNvPr id="16" name="正方形/長方形 15">
            <a:extLst>
              <a:ext uri="{FF2B5EF4-FFF2-40B4-BE49-F238E27FC236}">
                <a16:creationId xmlns:a16="http://schemas.microsoft.com/office/drawing/2014/main" id="{F00E0184-241A-47B8-81A7-188BDC4AD230}"/>
              </a:ext>
            </a:extLst>
          </p:cNvPr>
          <p:cNvSpPr/>
          <p:nvPr/>
        </p:nvSpPr>
        <p:spPr>
          <a:xfrm>
            <a:off x="379581" y="1195875"/>
            <a:ext cx="4109404" cy="3378790"/>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404040"/>
              </a:solidFill>
              <a:latin typeface="HGPｺﾞｼｯｸE" panose="020B0900000000000000" pitchFamily="50" charset="-128"/>
              <a:ea typeface="HGPｺﾞｼｯｸE" panose="020B0900000000000000" pitchFamily="50" charset="-128"/>
            </a:endParaRPr>
          </a:p>
        </p:txBody>
      </p:sp>
      <p:sp>
        <p:nvSpPr>
          <p:cNvPr id="20" name="正方形/長方形 19">
            <a:extLst>
              <a:ext uri="{FF2B5EF4-FFF2-40B4-BE49-F238E27FC236}">
                <a16:creationId xmlns:a16="http://schemas.microsoft.com/office/drawing/2014/main" id="{F99D39B6-AAA3-45F4-B220-0A7B68A96356}"/>
              </a:ext>
            </a:extLst>
          </p:cNvPr>
          <p:cNvSpPr/>
          <p:nvPr/>
        </p:nvSpPr>
        <p:spPr>
          <a:xfrm>
            <a:off x="379580" y="1195874"/>
            <a:ext cx="4109403" cy="614441"/>
          </a:xfrm>
          <a:prstGeom prst="rect">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kumimoji="1" lang="ja-JP" altLang="en-US" sz="2800">
                <a:solidFill>
                  <a:prstClr val="white"/>
                </a:solidFill>
                <a:latin typeface="HGPｺﾞｼｯｸE" panose="020B0900000000000000" pitchFamily="50" charset="-128"/>
                <a:ea typeface="HGPｺﾞｼｯｸE" panose="020B0900000000000000" pitchFamily="50" charset="-128"/>
              </a:rPr>
              <a:t>①非常持出品</a:t>
            </a:r>
            <a:endParaRPr kumimoji="1" lang="en-US" altLang="ja-JP" sz="2800">
              <a:solidFill>
                <a:prstClr val="white"/>
              </a:solidFill>
              <a:latin typeface="HGPｺﾞｼｯｸE" panose="020B0900000000000000" pitchFamily="50" charset="-128"/>
              <a:ea typeface="HGPｺﾞｼｯｸE" panose="020B0900000000000000" pitchFamily="50" charset="-128"/>
            </a:endParaRPr>
          </a:p>
        </p:txBody>
      </p:sp>
      <p:sp>
        <p:nvSpPr>
          <p:cNvPr id="21" name="コンテンツ プレースホルダー 2">
            <a:extLst>
              <a:ext uri="{FF2B5EF4-FFF2-40B4-BE49-F238E27FC236}">
                <a16:creationId xmlns:a16="http://schemas.microsoft.com/office/drawing/2014/main" id="{DA73A3E2-6C39-4059-A377-AB9E5A0F0E3E}"/>
              </a:ext>
            </a:extLst>
          </p:cNvPr>
          <p:cNvSpPr txBox="1">
            <a:spLocks/>
          </p:cNvSpPr>
          <p:nvPr/>
        </p:nvSpPr>
        <p:spPr>
          <a:xfrm>
            <a:off x="465308" y="2028317"/>
            <a:ext cx="4109403" cy="1151356"/>
          </a:xfrm>
          <a:prstGeom prst="rect">
            <a:avLst/>
          </a:prstGeom>
        </p:spPr>
        <p:txBody>
          <a:bodyPr anchor="t"/>
          <a:lstStyle>
            <a:lvl1pPr marL="457200" indent="-457200" algn="l" defTabSz="685800" rtl="0" eaLnBrk="1" latinLnBrk="0" hangingPunct="1">
              <a:lnSpc>
                <a:spcPct val="90000"/>
              </a:lnSpc>
              <a:spcBef>
                <a:spcPts val="750"/>
              </a:spcBef>
              <a:buFont typeface="Wingdings" panose="05000000000000000000" pitchFamily="2" charset="2"/>
              <a:buChar char="l"/>
              <a:defRPr kumimoji="1" sz="2400" kern="1200">
                <a:solidFill>
                  <a:schemeClr val="tx1">
                    <a:lumMod val="75000"/>
                    <a:lumOff val="25000"/>
                  </a:schemeClr>
                </a:solidFill>
                <a:latin typeface="+mn-lt"/>
                <a:ea typeface="+mn-ea"/>
                <a:cs typeface="+mn-cs"/>
              </a:defRPr>
            </a:lvl1pPr>
            <a:lvl2pPr marL="685800" indent="-342900" algn="l" defTabSz="685800" rtl="0" eaLnBrk="1" latinLnBrk="0" hangingPunct="1">
              <a:lnSpc>
                <a:spcPct val="90000"/>
              </a:lnSpc>
              <a:spcBef>
                <a:spcPts val="375"/>
              </a:spcBef>
              <a:buFont typeface="Wingdings" panose="05000000000000000000" pitchFamily="2" charset="2"/>
              <a:buChar char="l"/>
              <a:defRPr kumimoji="1" sz="1800" kern="1200">
                <a:solidFill>
                  <a:schemeClr val="tx1">
                    <a:lumMod val="75000"/>
                    <a:lumOff val="25000"/>
                  </a:schemeClr>
                </a:solidFill>
                <a:latin typeface="+mn-lt"/>
                <a:ea typeface="+mn-ea"/>
                <a:cs typeface="+mn-cs"/>
              </a:defRPr>
            </a:lvl2pPr>
            <a:lvl3pPr marL="1028700" indent="-342900" algn="l" defTabSz="685800" rtl="0" eaLnBrk="1" latinLnBrk="0" hangingPunct="1">
              <a:lnSpc>
                <a:spcPct val="90000"/>
              </a:lnSpc>
              <a:spcBef>
                <a:spcPts val="375"/>
              </a:spcBef>
              <a:buFont typeface="Wingdings" panose="05000000000000000000" pitchFamily="2" charset="2"/>
              <a:buChar char="l"/>
              <a:defRPr kumimoji="1" sz="1500" kern="1200">
                <a:solidFill>
                  <a:schemeClr val="tx1">
                    <a:lumMod val="75000"/>
                    <a:lumOff val="25000"/>
                  </a:schemeClr>
                </a:solidFill>
                <a:latin typeface="+mn-lt"/>
                <a:ea typeface="+mn-ea"/>
                <a:cs typeface="+mn-cs"/>
              </a:defRPr>
            </a:lvl3pPr>
            <a:lvl4pPr marL="13716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4pPr>
            <a:lvl5pPr marL="17145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dirty="0">
                <a:solidFill>
                  <a:srgbClr val="FF2800"/>
                </a:solidFill>
                <a:latin typeface="HGPｺﾞｼｯｸE" panose="020B0900000000000000" pitchFamily="50" charset="-128"/>
                <a:ea typeface="HGPｺﾞｼｯｸE" panose="020B0900000000000000" pitchFamily="50" charset="-128"/>
              </a:rPr>
              <a:t>避難</a:t>
            </a:r>
            <a:r>
              <a:rPr lang="ja-JP" altLang="en-US" dirty="0">
                <a:latin typeface="HGPｺﾞｼｯｸE" panose="020B0900000000000000" pitchFamily="50" charset="-128"/>
                <a:ea typeface="HGPｺﾞｼｯｸE" panose="020B0900000000000000" pitchFamily="50" charset="-128"/>
              </a:rPr>
              <a:t>するときにまず</a:t>
            </a:r>
            <a:r>
              <a:rPr lang="ja-JP" altLang="en-US" dirty="0">
                <a:solidFill>
                  <a:srgbClr val="FF2800"/>
                </a:solidFill>
                <a:latin typeface="HGPｺﾞｼｯｸE" panose="020B0900000000000000" pitchFamily="50" charset="-128"/>
                <a:ea typeface="HGPｺﾞｼｯｸE" panose="020B0900000000000000" pitchFamily="50" charset="-128"/>
              </a:rPr>
              <a:t>持ち出す</a:t>
            </a:r>
            <a:r>
              <a:rPr lang="ja-JP" altLang="en-US" dirty="0">
                <a:latin typeface="HGPｺﾞｼｯｸE" panose="020B0900000000000000" pitchFamily="50" charset="-128"/>
                <a:ea typeface="HGPｺﾞｼｯｸE" panose="020B0900000000000000" pitchFamily="50" charset="-128"/>
              </a:rPr>
              <a:t>べきもの。</a:t>
            </a:r>
            <a:endParaRPr lang="en-US" altLang="ja-JP" dirty="0">
              <a:latin typeface="HGPｺﾞｼｯｸE" panose="020B0900000000000000" pitchFamily="50" charset="-128"/>
              <a:ea typeface="HGPｺﾞｼｯｸE" panose="020B0900000000000000" pitchFamily="50" charset="-128"/>
            </a:endParaRPr>
          </a:p>
          <a:p>
            <a:pPr marL="0" indent="0">
              <a:buNone/>
            </a:pPr>
            <a:r>
              <a:rPr lang="ja-JP" altLang="en-US" sz="2000" spc="-150" dirty="0">
                <a:latin typeface="HGPｺﾞｼｯｸE" panose="020B0900000000000000" pitchFamily="50" charset="-128"/>
                <a:ea typeface="HGPｺﾞｼｯｸE" panose="020B0900000000000000" pitchFamily="50" charset="-128"/>
              </a:rPr>
              <a:t>被災した最初の１日間をしのぐために、</a:t>
            </a:r>
            <a:r>
              <a:rPr lang="ja-JP" altLang="en-US" sz="2000" dirty="0">
                <a:latin typeface="HGPｺﾞｼｯｸE" panose="020B0900000000000000" pitchFamily="50" charset="-128"/>
                <a:ea typeface="HGPｺﾞｼｯｸE" panose="020B0900000000000000" pitchFamily="50" charset="-128"/>
              </a:rPr>
              <a:t>必要最低限を備える。</a:t>
            </a:r>
            <a:endParaRPr lang="en-US" altLang="ja-JP" sz="2000" dirty="0">
              <a:latin typeface="HGPｺﾞｼｯｸE" panose="020B0900000000000000" pitchFamily="50" charset="-128"/>
              <a:ea typeface="HGPｺﾞｼｯｸE" panose="020B0900000000000000" pitchFamily="50" charset="-128"/>
            </a:endParaRPr>
          </a:p>
        </p:txBody>
      </p:sp>
      <p:sp>
        <p:nvSpPr>
          <p:cNvPr id="22" name="コンテンツ プレースホルダー 2">
            <a:extLst>
              <a:ext uri="{FF2B5EF4-FFF2-40B4-BE49-F238E27FC236}">
                <a16:creationId xmlns:a16="http://schemas.microsoft.com/office/drawing/2014/main" id="{E449892C-CEAF-49DD-90BA-35681FB5A881}"/>
              </a:ext>
            </a:extLst>
          </p:cNvPr>
          <p:cNvSpPr txBox="1">
            <a:spLocks/>
          </p:cNvSpPr>
          <p:nvPr/>
        </p:nvSpPr>
        <p:spPr>
          <a:xfrm>
            <a:off x="353376" y="3557723"/>
            <a:ext cx="4197842" cy="829599"/>
          </a:xfrm>
          <a:prstGeom prst="rect">
            <a:avLst/>
          </a:prstGeom>
        </p:spPr>
        <p:txBody>
          <a:bodyPr anchor="ctr"/>
          <a:lstStyle>
            <a:lvl1pPr marL="457200" indent="-457200" algn="l" defTabSz="685800" rtl="0" eaLnBrk="1" latinLnBrk="0" hangingPunct="1">
              <a:lnSpc>
                <a:spcPct val="90000"/>
              </a:lnSpc>
              <a:spcBef>
                <a:spcPts val="750"/>
              </a:spcBef>
              <a:buFont typeface="Wingdings" panose="05000000000000000000" pitchFamily="2" charset="2"/>
              <a:buChar char="l"/>
              <a:defRPr kumimoji="1" sz="2400" kern="1200">
                <a:solidFill>
                  <a:schemeClr val="tx1">
                    <a:lumMod val="75000"/>
                    <a:lumOff val="25000"/>
                  </a:schemeClr>
                </a:solidFill>
                <a:latin typeface="+mn-lt"/>
                <a:ea typeface="+mn-ea"/>
                <a:cs typeface="+mn-cs"/>
              </a:defRPr>
            </a:lvl1pPr>
            <a:lvl2pPr marL="685800" indent="-342900" algn="l" defTabSz="685800" rtl="0" eaLnBrk="1" latinLnBrk="0" hangingPunct="1">
              <a:lnSpc>
                <a:spcPct val="90000"/>
              </a:lnSpc>
              <a:spcBef>
                <a:spcPts val="375"/>
              </a:spcBef>
              <a:buFont typeface="Wingdings" panose="05000000000000000000" pitchFamily="2" charset="2"/>
              <a:buChar char="l"/>
              <a:defRPr kumimoji="1" sz="1800" kern="1200">
                <a:solidFill>
                  <a:schemeClr val="tx1">
                    <a:lumMod val="75000"/>
                    <a:lumOff val="25000"/>
                  </a:schemeClr>
                </a:solidFill>
                <a:latin typeface="+mn-lt"/>
                <a:ea typeface="+mn-ea"/>
                <a:cs typeface="+mn-cs"/>
              </a:defRPr>
            </a:lvl2pPr>
            <a:lvl3pPr marL="1028700" indent="-342900" algn="l" defTabSz="685800" rtl="0" eaLnBrk="1" latinLnBrk="0" hangingPunct="1">
              <a:lnSpc>
                <a:spcPct val="90000"/>
              </a:lnSpc>
              <a:spcBef>
                <a:spcPts val="375"/>
              </a:spcBef>
              <a:buFont typeface="Wingdings" panose="05000000000000000000" pitchFamily="2" charset="2"/>
              <a:buChar char="l"/>
              <a:defRPr kumimoji="1" sz="1500" kern="1200">
                <a:solidFill>
                  <a:schemeClr val="tx1">
                    <a:lumMod val="75000"/>
                    <a:lumOff val="25000"/>
                  </a:schemeClr>
                </a:solidFill>
                <a:latin typeface="+mn-lt"/>
                <a:ea typeface="+mn-ea"/>
                <a:cs typeface="+mn-cs"/>
              </a:defRPr>
            </a:lvl3pPr>
            <a:lvl4pPr marL="13716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4pPr>
            <a:lvl5pPr marL="17145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nSpc>
                <a:spcPct val="100000"/>
              </a:lnSpc>
              <a:buNone/>
            </a:pPr>
            <a:r>
              <a:rPr lang="ja-JP" altLang="en-US" sz="1400" dirty="0">
                <a:solidFill>
                  <a:srgbClr val="404040"/>
                </a:solidFill>
                <a:latin typeface="HGPｺﾞｼｯｸE" panose="020B0900000000000000" pitchFamily="50" charset="-128"/>
                <a:ea typeface="HGPｺﾞｼｯｸE" panose="020B0900000000000000" pitchFamily="50" charset="-128"/>
              </a:rPr>
              <a:t>例えば</a:t>
            </a:r>
            <a:endParaRPr lang="en-US" altLang="ja-JP" sz="1400" dirty="0">
              <a:solidFill>
                <a:srgbClr val="404040"/>
              </a:solidFill>
              <a:latin typeface="HGPｺﾞｼｯｸE" panose="020B0900000000000000" pitchFamily="50" charset="-128"/>
              <a:ea typeface="HGPｺﾞｼｯｸE" panose="020B0900000000000000" pitchFamily="50" charset="-128"/>
            </a:endParaRPr>
          </a:p>
          <a:p>
            <a:pPr marL="0" indent="0">
              <a:lnSpc>
                <a:spcPct val="100000"/>
              </a:lnSpc>
              <a:spcBef>
                <a:spcPts val="0"/>
              </a:spcBef>
              <a:buNone/>
            </a:pPr>
            <a:r>
              <a:rPr lang="ja-JP" altLang="en-US" sz="1800" dirty="0">
                <a:solidFill>
                  <a:srgbClr val="404040"/>
                </a:solidFill>
                <a:latin typeface="HGPｺﾞｼｯｸE" panose="020B0900000000000000" pitchFamily="50" charset="-128"/>
                <a:ea typeface="HGPｺﾞｼｯｸE" panose="020B0900000000000000" pitchFamily="50" charset="-128"/>
              </a:rPr>
              <a:t>現金、スマートフォン、食料・飲料水、救急用品、カッパ、懐中電灯、ラジオなど</a:t>
            </a:r>
            <a:endParaRPr lang="en-US" altLang="ja-JP" sz="1800" dirty="0">
              <a:solidFill>
                <a:srgbClr val="404040"/>
              </a:solidFill>
              <a:latin typeface="HGPｺﾞｼｯｸE" panose="020B0900000000000000" pitchFamily="50" charset="-128"/>
              <a:ea typeface="HGPｺﾞｼｯｸE" panose="020B0900000000000000" pitchFamily="50" charset="-128"/>
            </a:endParaRPr>
          </a:p>
        </p:txBody>
      </p:sp>
      <p:sp>
        <p:nvSpPr>
          <p:cNvPr id="23" name="正方形/長方形 22">
            <a:extLst>
              <a:ext uri="{FF2B5EF4-FFF2-40B4-BE49-F238E27FC236}">
                <a16:creationId xmlns:a16="http://schemas.microsoft.com/office/drawing/2014/main" id="{A2BAAC47-2665-4C78-8982-CD633F75D5AF}"/>
              </a:ext>
            </a:extLst>
          </p:cNvPr>
          <p:cNvSpPr/>
          <p:nvPr/>
        </p:nvSpPr>
        <p:spPr>
          <a:xfrm>
            <a:off x="4660438" y="1195875"/>
            <a:ext cx="4109404" cy="3378790"/>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404040"/>
              </a:solidFill>
              <a:latin typeface="HGPｺﾞｼｯｸE" panose="020B0900000000000000" pitchFamily="50" charset="-128"/>
              <a:ea typeface="HGPｺﾞｼｯｸE" panose="020B0900000000000000" pitchFamily="50" charset="-128"/>
            </a:endParaRPr>
          </a:p>
        </p:txBody>
      </p:sp>
      <p:sp>
        <p:nvSpPr>
          <p:cNvPr id="24" name="正方形/長方形 23">
            <a:extLst>
              <a:ext uri="{FF2B5EF4-FFF2-40B4-BE49-F238E27FC236}">
                <a16:creationId xmlns:a16="http://schemas.microsoft.com/office/drawing/2014/main" id="{DB2B6FBA-D1C0-49E0-9C4C-61A77ED7B5E6}"/>
              </a:ext>
            </a:extLst>
          </p:cNvPr>
          <p:cNvSpPr/>
          <p:nvPr/>
        </p:nvSpPr>
        <p:spPr>
          <a:xfrm>
            <a:off x="4660437" y="1195874"/>
            <a:ext cx="4109403" cy="614441"/>
          </a:xfrm>
          <a:prstGeom prst="rect">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kumimoji="1" lang="ja-JP" altLang="en-US" sz="2800" dirty="0">
                <a:solidFill>
                  <a:prstClr val="white"/>
                </a:solidFill>
                <a:latin typeface="HGPｺﾞｼｯｸE" panose="020B0900000000000000" pitchFamily="50" charset="-128"/>
                <a:ea typeface="HGPｺﾞｼｯｸE" panose="020B0900000000000000" pitchFamily="50" charset="-128"/>
              </a:rPr>
              <a:t>②備蓄　（非常備蓄品）</a:t>
            </a:r>
            <a:endParaRPr kumimoji="1" lang="en-US" altLang="ja-JP" sz="2800" dirty="0">
              <a:solidFill>
                <a:prstClr val="white"/>
              </a:solidFill>
              <a:latin typeface="HGPｺﾞｼｯｸE" panose="020B0900000000000000" pitchFamily="50" charset="-128"/>
              <a:ea typeface="HGPｺﾞｼｯｸE" panose="020B0900000000000000" pitchFamily="50" charset="-128"/>
            </a:endParaRPr>
          </a:p>
        </p:txBody>
      </p:sp>
      <p:sp>
        <p:nvSpPr>
          <p:cNvPr id="25" name="コンテンツ プレースホルダー 2">
            <a:extLst>
              <a:ext uri="{FF2B5EF4-FFF2-40B4-BE49-F238E27FC236}">
                <a16:creationId xmlns:a16="http://schemas.microsoft.com/office/drawing/2014/main" id="{F28B8A1D-36A7-483E-9277-E77AE6C13246}"/>
              </a:ext>
            </a:extLst>
          </p:cNvPr>
          <p:cNvSpPr txBox="1">
            <a:spLocks/>
          </p:cNvSpPr>
          <p:nvPr/>
        </p:nvSpPr>
        <p:spPr>
          <a:xfrm>
            <a:off x="4786739" y="2028317"/>
            <a:ext cx="3856795" cy="1517417"/>
          </a:xfrm>
          <a:prstGeom prst="rect">
            <a:avLst/>
          </a:prstGeom>
        </p:spPr>
        <p:txBody>
          <a:bodyPr anchor="t"/>
          <a:lstStyle>
            <a:lvl1pPr marL="457200" indent="-457200" algn="l" defTabSz="685800" rtl="0" eaLnBrk="1" latinLnBrk="0" hangingPunct="1">
              <a:lnSpc>
                <a:spcPct val="90000"/>
              </a:lnSpc>
              <a:spcBef>
                <a:spcPts val="750"/>
              </a:spcBef>
              <a:buFont typeface="Wingdings" panose="05000000000000000000" pitchFamily="2" charset="2"/>
              <a:buChar char="l"/>
              <a:defRPr kumimoji="1" sz="2400" kern="1200">
                <a:solidFill>
                  <a:schemeClr val="tx1">
                    <a:lumMod val="75000"/>
                    <a:lumOff val="25000"/>
                  </a:schemeClr>
                </a:solidFill>
                <a:latin typeface="+mn-lt"/>
                <a:ea typeface="+mn-ea"/>
                <a:cs typeface="+mn-cs"/>
              </a:defRPr>
            </a:lvl1pPr>
            <a:lvl2pPr marL="685800" indent="-342900" algn="l" defTabSz="685800" rtl="0" eaLnBrk="1" latinLnBrk="0" hangingPunct="1">
              <a:lnSpc>
                <a:spcPct val="90000"/>
              </a:lnSpc>
              <a:spcBef>
                <a:spcPts val="375"/>
              </a:spcBef>
              <a:buFont typeface="Wingdings" panose="05000000000000000000" pitchFamily="2" charset="2"/>
              <a:buChar char="l"/>
              <a:defRPr kumimoji="1" sz="1800" kern="1200">
                <a:solidFill>
                  <a:schemeClr val="tx1">
                    <a:lumMod val="75000"/>
                    <a:lumOff val="25000"/>
                  </a:schemeClr>
                </a:solidFill>
                <a:latin typeface="+mn-lt"/>
                <a:ea typeface="+mn-ea"/>
                <a:cs typeface="+mn-cs"/>
              </a:defRPr>
            </a:lvl2pPr>
            <a:lvl3pPr marL="1028700" indent="-342900" algn="l" defTabSz="685800" rtl="0" eaLnBrk="1" latinLnBrk="0" hangingPunct="1">
              <a:lnSpc>
                <a:spcPct val="90000"/>
              </a:lnSpc>
              <a:spcBef>
                <a:spcPts val="375"/>
              </a:spcBef>
              <a:buFont typeface="Wingdings" panose="05000000000000000000" pitchFamily="2" charset="2"/>
              <a:buChar char="l"/>
              <a:defRPr kumimoji="1" sz="1500" kern="1200">
                <a:solidFill>
                  <a:schemeClr val="tx1">
                    <a:lumMod val="75000"/>
                    <a:lumOff val="25000"/>
                  </a:schemeClr>
                </a:solidFill>
                <a:latin typeface="+mn-lt"/>
                <a:ea typeface="+mn-ea"/>
                <a:cs typeface="+mn-cs"/>
              </a:defRPr>
            </a:lvl3pPr>
            <a:lvl4pPr marL="13716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4pPr>
            <a:lvl5pPr marL="17145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gn="just">
              <a:buNone/>
            </a:pPr>
            <a:r>
              <a:rPr lang="ja-JP" altLang="en-US" spc="-150" dirty="0">
                <a:solidFill>
                  <a:srgbClr val="404040"/>
                </a:solidFill>
                <a:latin typeface="HGPｺﾞｼｯｸE" panose="020B0900000000000000" pitchFamily="50" charset="-128"/>
                <a:ea typeface="HGPｺﾞｼｯｸE" panose="020B0900000000000000" pitchFamily="50" charset="-128"/>
              </a:rPr>
              <a:t>発災後の</a:t>
            </a:r>
            <a:r>
              <a:rPr lang="ja-JP" altLang="en-US" spc="-150" dirty="0">
                <a:solidFill>
                  <a:srgbClr val="FF2800"/>
                </a:solidFill>
                <a:latin typeface="HGPｺﾞｼｯｸE" panose="020B0900000000000000" pitchFamily="50" charset="-128"/>
                <a:ea typeface="HGPｺﾞｼｯｸE" panose="020B0900000000000000" pitchFamily="50" charset="-128"/>
              </a:rPr>
              <a:t>避難生活</a:t>
            </a:r>
            <a:r>
              <a:rPr lang="en-US" altLang="ja-JP" spc="-150" dirty="0">
                <a:solidFill>
                  <a:srgbClr val="FF2800"/>
                </a:solidFill>
                <a:latin typeface="HGPｺﾞｼｯｸE" panose="020B0900000000000000" pitchFamily="50" charset="-128"/>
                <a:ea typeface="HGPｺﾞｼｯｸE" panose="020B0900000000000000" pitchFamily="50" charset="-128"/>
              </a:rPr>
              <a:t>(</a:t>
            </a:r>
            <a:r>
              <a:rPr lang="ja-JP" altLang="en-US" spc="-150" dirty="0">
                <a:solidFill>
                  <a:srgbClr val="FF2800"/>
                </a:solidFill>
                <a:latin typeface="HGPｺﾞｼｯｸE" panose="020B0900000000000000" pitchFamily="50" charset="-128"/>
                <a:ea typeface="HGPｺﾞｼｯｸE" panose="020B0900000000000000" pitchFamily="50" charset="-128"/>
              </a:rPr>
              <a:t>７日程度</a:t>
            </a:r>
            <a:r>
              <a:rPr lang="en-US" altLang="ja-JP" spc="-150" dirty="0">
                <a:solidFill>
                  <a:srgbClr val="FF2800"/>
                </a:solidFill>
                <a:latin typeface="HGPｺﾞｼｯｸE" panose="020B0900000000000000" pitchFamily="50" charset="-128"/>
                <a:ea typeface="HGPｺﾞｼｯｸE" panose="020B0900000000000000" pitchFamily="50" charset="-128"/>
              </a:rPr>
              <a:t>)</a:t>
            </a:r>
            <a:r>
              <a:rPr lang="ja-JP" altLang="en-US" dirty="0">
                <a:solidFill>
                  <a:srgbClr val="FF2800"/>
                </a:solidFill>
                <a:latin typeface="HGPｺﾞｼｯｸE" panose="020B0900000000000000" pitchFamily="50" charset="-128"/>
                <a:ea typeface="HGPｺﾞｼｯｸE" panose="020B0900000000000000" pitchFamily="50" charset="-128"/>
              </a:rPr>
              <a:t>に必要</a:t>
            </a:r>
            <a:r>
              <a:rPr lang="ja-JP" altLang="en-US" dirty="0">
                <a:solidFill>
                  <a:srgbClr val="404040"/>
                </a:solidFill>
                <a:latin typeface="HGPｺﾞｼｯｸE" panose="020B0900000000000000" pitchFamily="50" charset="-128"/>
                <a:ea typeface="HGPｺﾞｼｯｸE" panose="020B0900000000000000" pitchFamily="50" charset="-128"/>
              </a:rPr>
              <a:t>なもの。</a:t>
            </a:r>
            <a:endParaRPr lang="en-US" altLang="ja-JP" dirty="0">
              <a:solidFill>
                <a:srgbClr val="404040"/>
              </a:solidFill>
              <a:latin typeface="HGPｺﾞｼｯｸE" panose="020B0900000000000000" pitchFamily="50" charset="-128"/>
              <a:ea typeface="HGPｺﾞｼｯｸE" panose="020B0900000000000000" pitchFamily="50" charset="-128"/>
            </a:endParaRPr>
          </a:p>
          <a:p>
            <a:pPr marL="0" indent="0" algn="just">
              <a:buNone/>
            </a:pPr>
            <a:r>
              <a:rPr lang="ja-JP" altLang="en-US" sz="2000" dirty="0">
                <a:latin typeface="HGPｺﾞｼｯｸE" panose="020B0900000000000000" pitchFamily="50" charset="-128"/>
                <a:ea typeface="HGPｺﾞｼｯｸE" panose="020B0900000000000000" pitchFamily="50" charset="-128"/>
              </a:rPr>
              <a:t>救援物資の到着までに最低限</a:t>
            </a:r>
            <a:br>
              <a:rPr lang="en-US" altLang="ja-JP" sz="2000" dirty="0">
                <a:latin typeface="HGPｺﾞｼｯｸE" panose="020B0900000000000000" pitchFamily="50" charset="-128"/>
                <a:ea typeface="HGPｺﾞｼｯｸE" panose="020B0900000000000000" pitchFamily="50" charset="-128"/>
              </a:rPr>
            </a:br>
            <a:r>
              <a:rPr lang="ja-JP" altLang="en-US" sz="2000" dirty="0">
                <a:latin typeface="HGPｺﾞｼｯｸE" panose="020B0900000000000000" pitchFamily="50" charset="-128"/>
                <a:ea typeface="HGPｺﾞｼｯｸE" panose="020B0900000000000000" pitchFamily="50" charset="-128"/>
              </a:rPr>
              <a:t>必要なモノを準備しておく。</a:t>
            </a:r>
            <a:endParaRPr lang="en-US" altLang="ja-JP" sz="2000" dirty="0">
              <a:solidFill>
                <a:srgbClr val="404040"/>
              </a:solidFill>
              <a:latin typeface="HGPｺﾞｼｯｸE" panose="020B0900000000000000" pitchFamily="50" charset="-128"/>
              <a:ea typeface="HGPｺﾞｼｯｸE" panose="020B0900000000000000" pitchFamily="50" charset="-128"/>
            </a:endParaRPr>
          </a:p>
        </p:txBody>
      </p:sp>
      <p:sp>
        <p:nvSpPr>
          <p:cNvPr id="26" name="コンテンツ プレースホルダー 2">
            <a:extLst>
              <a:ext uri="{FF2B5EF4-FFF2-40B4-BE49-F238E27FC236}">
                <a16:creationId xmlns:a16="http://schemas.microsoft.com/office/drawing/2014/main" id="{E69D383E-AD03-4EB1-9C37-5614E08E900A}"/>
              </a:ext>
            </a:extLst>
          </p:cNvPr>
          <p:cNvSpPr txBox="1">
            <a:spLocks/>
          </p:cNvSpPr>
          <p:nvPr/>
        </p:nvSpPr>
        <p:spPr>
          <a:xfrm>
            <a:off x="4695590" y="3388999"/>
            <a:ext cx="4068829" cy="829599"/>
          </a:xfrm>
          <a:prstGeom prst="rect">
            <a:avLst/>
          </a:prstGeom>
        </p:spPr>
        <p:txBody>
          <a:bodyPr anchor="ctr"/>
          <a:lstStyle>
            <a:lvl1pPr marL="457200" indent="-457200" algn="l" defTabSz="685800" rtl="0" eaLnBrk="1" latinLnBrk="0" hangingPunct="1">
              <a:lnSpc>
                <a:spcPct val="90000"/>
              </a:lnSpc>
              <a:spcBef>
                <a:spcPts val="750"/>
              </a:spcBef>
              <a:buFont typeface="Wingdings" panose="05000000000000000000" pitchFamily="2" charset="2"/>
              <a:buChar char="l"/>
              <a:defRPr kumimoji="1" sz="2400" kern="1200">
                <a:solidFill>
                  <a:schemeClr val="tx1">
                    <a:lumMod val="75000"/>
                    <a:lumOff val="25000"/>
                  </a:schemeClr>
                </a:solidFill>
                <a:latin typeface="+mn-lt"/>
                <a:ea typeface="+mn-ea"/>
                <a:cs typeface="+mn-cs"/>
              </a:defRPr>
            </a:lvl1pPr>
            <a:lvl2pPr marL="685800" indent="-342900" algn="l" defTabSz="685800" rtl="0" eaLnBrk="1" latinLnBrk="0" hangingPunct="1">
              <a:lnSpc>
                <a:spcPct val="90000"/>
              </a:lnSpc>
              <a:spcBef>
                <a:spcPts val="375"/>
              </a:spcBef>
              <a:buFont typeface="Wingdings" panose="05000000000000000000" pitchFamily="2" charset="2"/>
              <a:buChar char="l"/>
              <a:defRPr kumimoji="1" sz="1800" kern="1200">
                <a:solidFill>
                  <a:schemeClr val="tx1">
                    <a:lumMod val="75000"/>
                    <a:lumOff val="25000"/>
                  </a:schemeClr>
                </a:solidFill>
                <a:latin typeface="+mn-lt"/>
                <a:ea typeface="+mn-ea"/>
                <a:cs typeface="+mn-cs"/>
              </a:defRPr>
            </a:lvl2pPr>
            <a:lvl3pPr marL="1028700" indent="-342900" algn="l" defTabSz="685800" rtl="0" eaLnBrk="1" latinLnBrk="0" hangingPunct="1">
              <a:lnSpc>
                <a:spcPct val="90000"/>
              </a:lnSpc>
              <a:spcBef>
                <a:spcPts val="375"/>
              </a:spcBef>
              <a:buFont typeface="Wingdings" panose="05000000000000000000" pitchFamily="2" charset="2"/>
              <a:buChar char="l"/>
              <a:defRPr kumimoji="1" sz="1500" kern="1200">
                <a:solidFill>
                  <a:schemeClr val="tx1">
                    <a:lumMod val="75000"/>
                    <a:lumOff val="25000"/>
                  </a:schemeClr>
                </a:solidFill>
                <a:latin typeface="+mn-lt"/>
                <a:ea typeface="+mn-ea"/>
                <a:cs typeface="+mn-cs"/>
              </a:defRPr>
            </a:lvl3pPr>
            <a:lvl4pPr marL="13716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4pPr>
            <a:lvl5pPr marL="1714500" indent="-342900" algn="l" defTabSz="685800" rtl="0" eaLnBrk="1" latinLnBrk="0" hangingPunct="1">
              <a:lnSpc>
                <a:spcPct val="90000"/>
              </a:lnSpc>
              <a:spcBef>
                <a:spcPts val="375"/>
              </a:spcBef>
              <a:buFont typeface="Wingdings" panose="05000000000000000000" pitchFamily="2" charset="2"/>
              <a:buChar char="l"/>
              <a:defRPr kumimoji="1" sz="135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buNone/>
            </a:pPr>
            <a:r>
              <a:rPr lang="ja-JP" altLang="en-US" sz="1400" dirty="0">
                <a:solidFill>
                  <a:srgbClr val="404040"/>
                </a:solidFill>
                <a:latin typeface="HGPｺﾞｼｯｸE" panose="020B0900000000000000" pitchFamily="50" charset="-128"/>
                <a:ea typeface="HGPｺﾞｼｯｸE" panose="020B0900000000000000" pitchFamily="50" charset="-128"/>
              </a:rPr>
              <a:t>例えば</a:t>
            </a:r>
            <a:endParaRPr lang="en-US" altLang="ja-JP" sz="1400" dirty="0">
              <a:solidFill>
                <a:srgbClr val="404040"/>
              </a:solidFill>
              <a:latin typeface="HGPｺﾞｼｯｸE" panose="020B0900000000000000" pitchFamily="50" charset="-128"/>
              <a:ea typeface="HGPｺﾞｼｯｸE" panose="020B0900000000000000" pitchFamily="50" charset="-128"/>
            </a:endParaRPr>
          </a:p>
          <a:p>
            <a:pPr marL="0" indent="0">
              <a:spcBef>
                <a:spcPts val="0"/>
              </a:spcBef>
              <a:buNone/>
            </a:pPr>
            <a:r>
              <a:rPr lang="ja-JP" altLang="en-US" sz="1800" dirty="0">
                <a:solidFill>
                  <a:srgbClr val="404040"/>
                </a:solidFill>
                <a:latin typeface="HGPｺﾞｼｯｸE" panose="020B0900000000000000" pitchFamily="50" charset="-128"/>
                <a:ea typeface="HGPｺﾞｼｯｸE" panose="020B0900000000000000" pitchFamily="50" charset="-128"/>
              </a:rPr>
              <a:t>食料・飲料水・携帯トイレ・生活用品など</a:t>
            </a:r>
            <a:endParaRPr lang="en-US" altLang="ja-JP" sz="1800" dirty="0">
              <a:solidFill>
                <a:srgbClr val="404040"/>
              </a:solidFill>
              <a:latin typeface="HGPｺﾞｼｯｸE" panose="020B0900000000000000" pitchFamily="50" charset="-128"/>
              <a:ea typeface="HGPｺﾞｼｯｸE" panose="020B0900000000000000" pitchFamily="50" charset="-128"/>
            </a:endParaRPr>
          </a:p>
        </p:txBody>
      </p:sp>
      <p:sp>
        <p:nvSpPr>
          <p:cNvPr id="27" name="矢印: 下 26">
            <a:extLst>
              <a:ext uri="{FF2B5EF4-FFF2-40B4-BE49-F238E27FC236}">
                <a16:creationId xmlns:a16="http://schemas.microsoft.com/office/drawing/2014/main" id="{50D10043-13A3-4695-881D-595EA3721CA0}"/>
              </a:ext>
            </a:extLst>
          </p:cNvPr>
          <p:cNvSpPr/>
          <p:nvPr/>
        </p:nvSpPr>
        <p:spPr>
          <a:xfrm>
            <a:off x="4072000" y="4734541"/>
            <a:ext cx="999999" cy="803267"/>
          </a:xfrm>
          <a:prstGeom prst="downArrow">
            <a:avLst/>
          </a:prstGeom>
          <a:solidFill>
            <a:srgbClr val="40404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404040"/>
              </a:solidFill>
              <a:latin typeface="HGPｺﾞｼｯｸE" panose="020B0900000000000000" pitchFamily="50" charset="-128"/>
              <a:ea typeface="HGPｺﾞｼｯｸE" panose="020B0900000000000000" pitchFamily="50" charset="-128"/>
            </a:endParaRPr>
          </a:p>
        </p:txBody>
      </p:sp>
      <p:sp>
        <p:nvSpPr>
          <p:cNvPr id="28" name="テキスト ボックス 27">
            <a:extLst>
              <a:ext uri="{FF2B5EF4-FFF2-40B4-BE49-F238E27FC236}">
                <a16:creationId xmlns:a16="http://schemas.microsoft.com/office/drawing/2014/main" id="{151C456A-1FEB-4404-8A8E-3A74CA44A4FF}"/>
              </a:ext>
            </a:extLst>
          </p:cNvPr>
          <p:cNvSpPr txBox="1"/>
          <p:nvPr/>
        </p:nvSpPr>
        <p:spPr>
          <a:xfrm>
            <a:off x="1409114" y="5585978"/>
            <a:ext cx="6325771" cy="830997"/>
          </a:xfrm>
          <a:prstGeom prst="rect">
            <a:avLst/>
          </a:prstGeom>
          <a:noFill/>
        </p:spPr>
        <p:txBody>
          <a:bodyPr wrap="none" rtlCol="0">
            <a:spAutoFit/>
          </a:bodyPr>
          <a:lstStyle/>
          <a:p>
            <a:pPr marL="342900" indent="-342900">
              <a:buFont typeface="Arial" panose="020B0604020202020204" pitchFamily="34" charset="0"/>
              <a:buChar char="•"/>
            </a:pPr>
            <a:r>
              <a:rPr kumimoji="1" lang="ja-JP" altLang="en-US" sz="2400">
                <a:solidFill>
                  <a:srgbClr val="FF2800"/>
                </a:solidFill>
                <a:latin typeface="HGPｺﾞｼｯｸE" panose="020B0900000000000000" pitchFamily="50" charset="-128"/>
                <a:ea typeface="HGPｺﾞｼｯｸE" panose="020B0900000000000000" pitchFamily="50" charset="-128"/>
              </a:rPr>
              <a:t>家族構成や一人一人の特性に合わせて準備</a:t>
            </a:r>
            <a:endParaRPr kumimoji="1" lang="en-US" altLang="ja-JP" sz="2400">
              <a:solidFill>
                <a:srgbClr val="FF2800"/>
              </a:solidFill>
              <a:latin typeface="HGPｺﾞｼｯｸE" panose="020B0900000000000000" pitchFamily="50" charset="-128"/>
              <a:ea typeface="HGPｺﾞｼｯｸE" panose="020B0900000000000000" pitchFamily="50" charset="-128"/>
            </a:endParaRPr>
          </a:p>
          <a:p>
            <a:pPr marL="342900" indent="-342900">
              <a:buFont typeface="Arial" panose="020B0604020202020204" pitchFamily="34" charset="0"/>
              <a:buChar char="•"/>
            </a:pPr>
            <a:r>
              <a:rPr kumimoji="1" lang="ja-JP" altLang="en-US" sz="2400">
                <a:solidFill>
                  <a:srgbClr val="FF2800"/>
                </a:solidFill>
                <a:latin typeface="HGPｺﾞｼｯｸE" panose="020B0900000000000000" pitchFamily="50" charset="-128"/>
                <a:ea typeface="HGPｺﾞｼｯｸE" panose="020B0900000000000000" pitchFamily="50" charset="-128"/>
              </a:rPr>
              <a:t>リーダーとして地域に伝えましょう</a:t>
            </a:r>
          </a:p>
        </p:txBody>
      </p:sp>
    </p:spTree>
    <p:extLst>
      <p:ext uri="{BB962C8B-B14F-4D97-AF65-F5344CB8AC3E}">
        <p14:creationId xmlns:p14="http://schemas.microsoft.com/office/powerpoint/2010/main" val="150393600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65808B6-26C7-45D9-BA0B-9AB91975D867}"/>
              </a:ext>
            </a:extLst>
          </p:cNvPr>
          <p:cNvSpPr>
            <a:spLocks noGrp="1"/>
          </p:cNvSpPr>
          <p:nvPr>
            <p:ph type="title"/>
          </p:nvPr>
        </p:nvSpPr>
        <p:spPr/>
        <p:txBody>
          <a:bodyPr/>
          <a:lstStyle/>
          <a:p>
            <a:r>
              <a:rPr lang="ja-JP" altLang="en-US"/>
              <a:t>非常持出品のポイント</a:t>
            </a:r>
          </a:p>
        </p:txBody>
      </p:sp>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27</a:t>
            </a:fld>
            <a:endParaRPr kumimoji="1" lang="ja-JP" altLang="en-US"/>
          </a:p>
        </p:txBody>
      </p:sp>
      <p:sp>
        <p:nvSpPr>
          <p:cNvPr id="5" name="テキスト ボックス 4">
            <a:extLst>
              <a:ext uri="{FF2B5EF4-FFF2-40B4-BE49-F238E27FC236}">
                <a16:creationId xmlns:a16="http://schemas.microsoft.com/office/drawing/2014/main" id="{15B98B28-F789-42CF-BA9E-8E5DA31D9222}"/>
              </a:ext>
            </a:extLst>
          </p:cNvPr>
          <p:cNvSpPr txBox="1"/>
          <p:nvPr/>
        </p:nvSpPr>
        <p:spPr>
          <a:xfrm>
            <a:off x="262800" y="906469"/>
            <a:ext cx="8618400" cy="1509710"/>
          </a:xfrm>
          <a:prstGeom prst="rect">
            <a:avLst/>
          </a:prstGeom>
          <a:noFill/>
          <a:ln w="28575">
            <a:solidFill>
              <a:srgbClr val="35A16B"/>
            </a:solidFill>
          </a:ln>
        </p:spPr>
        <p:txBody>
          <a:bodyPr wrap="square" lIns="252000" rIns="144000" rtlCol="0" anchor="ctr">
            <a:noAutofit/>
          </a:bodyPr>
          <a:lstStyle/>
          <a:p>
            <a:pPr defTabSz="685800"/>
            <a:r>
              <a:rPr kumimoji="1" lang="ja-JP" altLang="en-US" sz="2800" dirty="0">
                <a:solidFill>
                  <a:srgbClr val="404040"/>
                </a:solidFill>
                <a:latin typeface="HGPｺﾞｼｯｸE" panose="020B0900000000000000" pitchFamily="50" charset="-128"/>
                <a:ea typeface="HGPｺﾞｼｯｸE" panose="020B0900000000000000" pitchFamily="50" charset="-128"/>
              </a:rPr>
              <a:t>非常用持出袋に入れ、玄関など持ち出しやすい場所に</a:t>
            </a:r>
            <a:endParaRPr kumimoji="1" lang="en-US" altLang="ja-JP" sz="2800" dirty="0">
              <a:solidFill>
                <a:srgbClr val="404040"/>
              </a:solidFill>
              <a:latin typeface="HGPｺﾞｼｯｸE" panose="020B0900000000000000" pitchFamily="50" charset="-128"/>
              <a:ea typeface="HGPｺﾞｼｯｸE" panose="020B0900000000000000" pitchFamily="50" charset="-128"/>
            </a:endParaRPr>
          </a:p>
          <a:p>
            <a:pPr defTabSz="685800">
              <a:spcAft>
                <a:spcPts val="1200"/>
              </a:spcAft>
            </a:pPr>
            <a:r>
              <a:rPr kumimoji="1" lang="ja-JP" altLang="en-US" sz="2800" spc="-150" dirty="0">
                <a:solidFill>
                  <a:srgbClr val="404040"/>
                </a:solidFill>
                <a:latin typeface="HGPｺﾞｼｯｸE" panose="020B0900000000000000" pitchFamily="50" charset="-128"/>
                <a:ea typeface="HGPｺﾞｼｯｸE" panose="020B0900000000000000" pitchFamily="50" charset="-128"/>
              </a:rPr>
              <a:t>「非常用持出品チェックシート」を地域の各家庭に配布し、</a:t>
            </a:r>
            <a:r>
              <a:rPr kumimoji="1" lang="ja-JP" altLang="en-US" sz="2800" dirty="0">
                <a:solidFill>
                  <a:srgbClr val="404040"/>
                </a:solidFill>
                <a:latin typeface="HGPｺﾞｼｯｸE" panose="020B0900000000000000" pitchFamily="50" charset="-128"/>
                <a:ea typeface="HGPｺﾞｼｯｸE" panose="020B0900000000000000" pitchFamily="50" charset="-128"/>
              </a:rPr>
              <a:t>準備を進めるよう伝えましょう</a:t>
            </a:r>
          </a:p>
        </p:txBody>
      </p:sp>
      <p:sp>
        <p:nvSpPr>
          <p:cNvPr id="8" name="テキスト ボックス 7">
            <a:extLst>
              <a:ext uri="{FF2B5EF4-FFF2-40B4-BE49-F238E27FC236}">
                <a16:creationId xmlns:a16="http://schemas.microsoft.com/office/drawing/2014/main" id="{FE17DAEB-39F7-4F64-B72D-4335A413569D}"/>
              </a:ext>
            </a:extLst>
          </p:cNvPr>
          <p:cNvSpPr txBox="1"/>
          <p:nvPr/>
        </p:nvSpPr>
        <p:spPr>
          <a:xfrm>
            <a:off x="0" y="6589468"/>
            <a:ext cx="5527475" cy="261610"/>
          </a:xfrm>
          <a:prstGeom prst="rect">
            <a:avLst/>
          </a:prstGeom>
          <a:noFill/>
        </p:spPr>
        <p:txBody>
          <a:bodyPr wrap="none" rtlCol="0">
            <a:spAutoFit/>
          </a:bodyPr>
          <a:lstStyle/>
          <a:p>
            <a:pPr defTabSz="685800"/>
            <a:r>
              <a:rPr kumimoji="1" lang="ja-JP" altLang="en-US" sz="1100">
                <a:solidFill>
                  <a:srgbClr val="404040"/>
                </a:solidFill>
                <a:latin typeface="HGPｺﾞｼｯｸE" panose="020B0900000000000000" pitchFamily="50" charset="-128"/>
                <a:ea typeface="HGPｺﾞｼｯｸE" panose="020B0900000000000000" pitchFamily="50" charset="-128"/>
              </a:rPr>
              <a:t>参考：消防庁　</a:t>
            </a:r>
            <a:r>
              <a:rPr kumimoji="1" lang="en-US" altLang="ja-JP" sz="1100">
                <a:solidFill>
                  <a:srgbClr val="404040"/>
                </a:solidFill>
                <a:latin typeface="HGPｺﾞｼｯｸE" panose="020B0900000000000000" pitchFamily="50" charset="-128"/>
                <a:ea typeface="HGPｺﾞｼｯｸE" panose="020B0900000000000000" pitchFamily="50" charset="-128"/>
              </a:rPr>
              <a:t>https://www.fdma.go.jp/relocation/bousai_manual/too/pdf/mocidashi.pdf</a:t>
            </a:r>
            <a:endParaRPr kumimoji="1" lang="ja-JP" altLang="en-US" sz="1100">
              <a:solidFill>
                <a:srgbClr val="404040"/>
              </a:solidFill>
              <a:latin typeface="HGPｺﾞｼｯｸE" panose="020B0900000000000000" pitchFamily="50" charset="-128"/>
              <a:ea typeface="HGPｺﾞｼｯｸE" panose="020B0900000000000000" pitchFamily="50" charset="-128"/>
            </a:endParaRPr>
          </a:p>
        </p:txBody>
      </p:sp>
      <p:pic>
        <p:nvPicPr>
          <p:cNvPr id="3" name="図 2">
            <a:extLst>
              <a:ext uri="{FF2B5EF4-FFF2-40B4-BE49-F238E27FC236}">
                <a16:creationId xmlns:a16="http://schemas.microsoft.com/office/drawing/2014/main" id="{F00A6ECB-67B6-4455-BDE7-D2771D1619D1}"/>
              </a:ext>
            </a:extLst>
          </p:cNvPr>
          <p:cNvPicPr>
            <a:picLocks noChangeAspect="1"/>
          </p:cNvPicPr>
          <p:nvPr/>
        </p:nvPicPr>
        <p:blipFill rotWithShape="1">
          <a:blip r:embed="rId3"/>
          <a:srcRect l="32101" t="18800" r="35630" b="6182"/>
          <a:stretch/>
        </p:blipFill>
        <p:spPr>
          <a:xfrm>
            <a:off x="5647982" y="2586891"/>
            <a:ext cx="2722936" cy="3857492"/>
          </a:xfrm>
          <a:prstGeom prst="rect">
            <a:avLst/>
          </a:prstGeom>
        </p:spPr>
      </p:pic>
      <p:sp>
        <p:nvSpPr>
          <p:cNvPr id="6" name="四角形: 角を丸くする 5">
            <a:extLst>
              <a:ext uri="{FF2B5EF4-FFF2-40B4-BE49-F238E27FC236}">
                <a16:creationId xmlns:a16="http://schemas.microsoft.com/office/drawing/2014/main" id="{1ACDAA4C-F5DE-4A5D-AB7D-0CF574B08A63}"/>
              </a:ext>
            </a:extLst>
          </p:cNvPr>
          <p:cNvSpPr/>
          <p:nvPr/>
        </p:nvSpPr>
        <p:spPr>
          <a:xfrm>
            <a:off x="646958" y="2810560"/>
            <a:ext cx="4524132" cy="640467"/>
          </a:xfrm>
          <a:prstGeom prst="roundRect">
            <a:avLst/>
          </a:prstGeom>
          <a:solidFill>
            <a:srgbClr val="35A16B"/>
          </a:solid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solidFill>
                <a:schemeClr val="bg1"/>
              </a:solidFill>
            </a:endParaRPr>
          </a:p>
        </p:txBody>
      </p:sp>
      <p:sp>
        <p:nvSpPr>
          <p:cNvPr id="9" name="四角形: 角を丸くする 8">
            <a:extLst>
              <a:ext uri="{FF2B5EF4-FFF2-40B4-BE49-F238E27FC236}">
                <a16:creationId xmlns:a16="http://schemas.microsoft.com/office/drawing/2014/main" id="{1FF60AB7-B0BD-4597-B4B7-00958C0605DF}"/>
              </a:ext>
            </a:extLst>
          </p:cNvPr>
          <p:cNvSpPr/>
          <p:nvPr/>
        </p:nvSpPr>
        <p:spPr>
          <a:xfrm>
            <a:off x="646958" y="5554620"/>
            <a:ext cx="4524132" cy="640467"/>
          </a:xfrm>
          <a:prstGeom prst="roundRect">
            <a:avLst/>
          </a:prstGeom>
          <a:solidFill>
            <a:srgbClr val="35A16B"/>
          </a:solid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solidFill>
                <a:schemeClr val="bg1"/>
              </a:solidFill>
            </a:endParaRPr>
          </a:p>
        </p:txBody>
      </p:sp>
      <p:sp>
        <p:nvSpPr>
          <p:cNvPr id="10" name="四角形: 角を丸くする 9">
            <a:extLst>
              <a:ext uri="{FF2B5EF4-FFF2-40B4-BE49-F238E27FC236}">
                <a16:creationId xmlns:a16="http://schemas.microsoft.com/office/drawing/2014/main" id="{2BEA854F-DE5C-45FD-84B2-8F5E5E3BCDBD}"/>
              </a:ext>
            </a:extLst>
          </p:cNvPr>
          <p:cNvSpPr/>
          <p:nvPr/>
        </p:nvSpPr>
        <p:spPr>
          <a:xfrm>
            <a:off x="646958" y="4639934"/>
            <a:ext cx="4524132" cy="640467"/>
          </a:xfrm>
          <a:prstGeom prst="roundRect">
            <a:avLst/>
          </a:prstGeom>
          <a:solidFill>
            <a:srgbClr val="35A16B"/>
          </a:solid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solidFill>
                <a:schemeClr val="bg1"/>
              </a:solidFill>
            </a:endParaRPr>
          </a:p>
        </p:txBody>
      </p:sp>
      <p:sp>
        <p:nvSpPr>
          <p:cNvPr id="11" name="四角形: 角を丸くする 10">
            <a:extLst>
              <a:ext uri="{FF2B5EF4-FFF2-40B4-BE49-F238E27FC236}">
                <a16:creationId xmlns:a16="http://schemas.microsoft.com/office/drawing/2014/main" id="{0B582362-ABA2-4138-B1A7-A5613DFFB4A0}"/>
              </a:ext>
            </a:extLst>
          </p:cNvPr>
          <p:cNvSpPr/>
          <p:nvPr/>
        </p:nvSpPr>
        <p:spPr>
          <a:xfrm>
            <a:off x="646958" y="3725247"/>
            <a:ext cx="4524132" cy="640467"/>
          </a:xfrm>
          <a:prstGeom prst="roundRect">
            <a:avLst/>
          </a:prstGeom>
          <a:solidFill>
            <a:srgbClr val="35A16B"/>
          </a:solid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solidFill>
                <a:schemeClr val="bg1"/>
              </a:solidFill>
            </a:endParaRPr>
          </a:p>
        </p:txBody>
      </p:sp>
      <p:sp>
        <p:nvSpPr>
          <p:cNvPr id="12" name="正方形/長方形 11">
            <a:extLst>
              <a:ext uri="{FF2B5EF4-FFF2-40B4-BE49-F238E27FC236}">
                <a16:creationId xmlns:a16="http://schemas.microsoft.com/office/drawing/2014/main" id="{C339C32B-523E-453C-8018-B549EE56B6EC}"/>
              </a:ext>
            </a:extLst>
          </p:cNvPr>
          <p:cNvSpPr/>
          <p:nvPr/>
        </p:nvSpPr>
        <p:spPr>
          <a:xfrm>
            <a:off x="646957" y="2899961"/>
            <a:ext cx="4524133" cy="461665"/>
          </a:xfrm>
          <a:prstGeom prst="rect">
            <a:avLst/>
          </a:prstGeom>
        </p:spPr>
        <p:txBody>
          <a:bodyPr wrap="square">
            <a:spAutoFit/>
          </a:bodyPr>
          <a:lstStyle/>
          <a:p>
            <a:r>
              <a:rPr lang="ja-JP" altLang="en-US" sz="2400">
                <a:solidFill>
                  <a:schemeClr val="bg1"/>
                </a:solidFill>
                <a:latin typeface="HGPｺﾞｼｯｸE" panose="020B0900000000000000" pitchFamily="50" charset="-128"/>
                <a:ea typeface="HGPｺﾞｼｯｸE" panose="020B0900000000000000" pitchFamily="50" charset="-128"/>
              </a:rPr>
              <a:t>①各家庭において必要なものを</a:t>
            </a:r>
          </a:p>
        </p:txBody>
      </p:sp>
      <p:sp>
        <p:nvSpPr>
          <p:cNvPr id="13" name="正方形/長方形 12">
            <a:extLst>
              <a:ext uri="{FF2B5EF4-FFF2-40B4-BE49-F238E27FC236}">
                <a16:creationId xmlns:a16="http://schemas.microsoft.com/office/drawing/2014/main" id="{4610F494-E99A-4623-801A-EDBF62B2EEAC}"/>
              </a:ext>
            </a:extLst>
          </p:cNvPr>
          <p:cNvSpPr/>
          <p:nvPr/>
        </p:nvSpPr>
        <p:spPr>
          <a:xfrm>
            <a:off x="646957" y="3814648"/>
            <a:ext cx="4192721" cy="461665"/>
          </a:xfrm>
          <a:prstGeom prst="rect">
            <a:avLst/>
          </a:prstGeom>
        </p:spPr>
        <p:txBody>
          <a:bodyPr wrap="square">
            <a:spAutoFit/>
          </a:bodyPr>
          <a:lstStyle/>
          <a:p>
            <a:r>
              <a:rPr lang="ja-JP" altLang="en-US" sz="2400">
                <a:solidFill>
                  <a:schemeClr val="bg1"/>
                </a:solidFill>
                <a:latin typeface="HGPｺﾞｼｯｸE" panose="020B0900000000000000" pitchFamily="50" charset="-128"/>
                <a:ea typeface="HGPｺﾞｼｯｸE" panose="020B0900000000000000" pitchFamily="50" charset="-128"/>
              </a:rPr>
              <a:t>②両手が空くよう、リュック等に</a:t>
            </a:r>
          </a:p>
        </p:txBody>
      </p:sp>
      <p:sp>
        <p:nvSpPr>
          <p:cNvPr id="14" name="正方形/長方形 13">
            <a:extLst>
              <a:ext uri="{FF2B5EF4-FFF2-40B4-BE49-F238E27FC236}">
                <a16:creationId xmlns:a16="http://schemas.microsoft.com/office/drawing/2014/main" id="{13225E8B-149D-42D4-B081-CDE2A2A5A905}"/>
              </a:ext>
            </a:extLst>
          </p:cNvPr>
          <p:cNvSpPr/>
          <p:nvPr/>
        </p:nvSpPr>
        <p:spPr>
          <a:xfrm>
            <a:off x="646957" y="4729335"/>
            <a:ext cx="4192721" cy="461665"/>
          </a:xfrm>
          <a:prstGeom prst="rect">
            <a:avLst/>
          </a:prstGeom>
        </p:spPr>
        <p:txBody>
          <a:bodyPr wrap="square">
            <a:spAutoFit/>
          </a:bodyPr>
          <a:lstStyle/>
          <a:p>
            <a:r>
              <a:rPr lang="ja-JP" altLang="en-US" sz="2400">
                <a:solidFill>
                  <a:schemeClr val="bg1"/>
                </a:solidFill>
                <a:latin typeface="HGPｺﾞｼｯｸE" panose="020B0900000000000000" pitchFamily="50" charset="-128"/>
                <a:ea typeface="HGPｺﾞｼｯｸE" panose="020B0900000000000000" pitchFamily="50" charset="-128"/>
              </a:rPr>
              <a:t>③歩ける重さに</a:t>
            </a:r>
          </a:p>
        </p:txBody>
      </p:sp>
      <p:sp>
        <p:nvSpPr>
          <p:cNvPr id="15" name="正方形/長方形 14">
            <a:extLst>
              <a:ext uri="{FF2B5EF4-FFF2-40B4-BE49-F238E27FC236}">
                <a16:creationId xmlns:a16="http://schemas.microsoft.com/office/drawing/2014/main" id="{111E4680-3A3E-44BA-9FCB-D48927D5B644}"/>
              </a:ext>
            </a:extLst>
          </p:cNvPr>
          <p:cNvSpPr/>
          <p:nvPr/>
        </p:nvSpPr>
        <p:spPr>
          <a:xfrm>
            <a:off x="646957" y="5644021"/>
            <a:ext cx="4192721" cy="461665"/>
          </a:xfrm>
          <a:prstGeom prst="rect">
            <a:avLst/>
          </a:prstGeom>
        </p:spPr>
        <p:txBody>
          <a:bodyPr wrap="square">
            <a:spAutoFit/>
          </a:bodyPr>
          <a:lstStyle/>
          <a:p>
            <a:r>
              <a:rPr lang="ja-JP" altLang="en-US" sz="2400">
                <a:solidFill>
                  <a:schemeClr val="bg1"/>
                </a:solidFill>
                <a:latin typeface="HGPｺﾞｼｯｸE" panose="020B0900000000000000" pitchFamily="50" charset="-128"/>
                <a:ea typeface="HGPｺﾞｼｯｸE" panose="020B0900000000000000" pitchFamily="50" charset="-128"/>
              </a:rPr>
              <a:t>④すぐ持っていける場所に</a:t>
            </a:r>
          </a:p>
        </p:txBody>
      </p:sp>
    </p:spTree>
    <p:extLst>
      <p:ext uri="{BB962C8B-B14F-4D97-AF65-F5344CB8AC3E}">
        <p14:creationId xmlns:p14="http://schemas.microsoft.com/office/powerpoint/2010/main" val="2031209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ACB78E3-130D-4A0D-AB57-F1B4870B3D69}"/>
              </a:ext>
            </a:extLst>
          </p:cNvPr>
          <p:cNvSpPr>
            <a:spLocks noGrp="1"/>
          </p:cNvSpPr>
          <p:nvPr>
            <p:ph type="title"/>
          </p:nvPr>
        </p:nvSpPr>
        <p:spPr>
          <a:xfrm>
            <a:off x="898" y="0"/>
            <a:ext cx="9144000" cy="650083"/>
          </a:xfrm>
        </p:spPr>
        <p:txBody>
          <a:bodyPr/>
          <a:lstStyle/>
          <a:p>
            <a:r>
              <a:rPr lang="ja-JP" altLang="en-US"/>
              <a:t>備蓄の基本</a:t>
            </a:r>
            <a:endParaRPr kumimoji="1" lang="ja-JP" altLang="en-US"/>
          </a:p>
        </p:txBody>
      </p:sp>
      <p:sp>
        <p:nvSpPr>
          <p:cNvPr id="4" name="スライド番号プレースホルダー 3">
            <a:extLst>
              <a:ext uri="{FF2B5EF4-FFF2-40B4-BE49-F238E27FC236}">
                <a16:creationId xmlns:a16="http://schemas.microsoft.com/office/drawing/2014/main" id="{9070D4F8-AC4A-485C-B571-5CDB3D5896CF}"/>
              </a:ext>
            </a:extLst>
          </p:cNvPr>
          <p:cNvSpPr>
            <a:spLocks noGrp="1"/>
          </p:cNvSpPr>
          <p:nvPr>
            <p:ph type="sldNum" sz="quarter" idx="12"/>
          </p:nvPr>
        </p:nvSpPr>
        <p:spPr/>
        <p:txBody>
          <a:bodyPr/>
          <a:lstStyle/>
          <a:p>
            <a:fld id="{48C0FCB9-D989-46F1-965E-624BDAC7E129}" type="slidenum">
              <a:rPr kumimoji="1" lang="ja-JP" altLang="en-US" smtClean="0"/>
              <a:pPr/>
              <a:t>28</a:t>
            </a:fld>
            <a:endParaRPr kumimoji="1" lang="ja-JP" altLang="en-US"/>
          </a:p>
        </p:txBody>
      </p:sp>
      <p:sp>
        <p:nvSpPr>
          <p:cNvPr id="27" name="正方形/長方形 26">
            <a:extLst>
              <a:ext uri="{FF2B5EF4-FFF2-40B4-BE49-F238E27FC236}">
                <a16:creationId xmlns:a16="http://schemas.microsoft.com/office/drawing/2014/main" id="{2A2E457C-D086-4F9E-8653-6232B5480563}"/>
              </a:ext>
            </a:extLst>
          </p:cNvPr>
          <p:cNvSpPr/>
          <p:nvPr/>
        </p:nvSpPr>
        <p:spPr>
          <a:xfrm>
            <a:off x="968186" y="909001"/>
            <a:ext cx="7207628" cy="2519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28" name="正方形/長方形 27">
            <a:extLst>
              <a:ext uri="{FF2B5EF4-FFF2-40B4-BE49-F238E27FC236}">
                <a16:creationId xmlns:a16="http://schemas.microsoft.com/office/drawing/2014/main" id="{83A6F80D-2692-4589-ADC4-F93821D54B90}"/>
              </a:ext>
            </a:extLst>
          </p:cNvPr>
          <p:cNvSpPr/>
          <p:nvPr/>
        </p:nvSpPr>
        <p:spPr>
          <a:xfrm>
            <a:off x="968186" y="931874"/>
            <a:ext cx="7207628" cy="596949"/>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tIns="0" bIns="0" rtlCol="0" anchor="ctr"/>
          <a:lstStyle/>
          <a:p>
            <a:pPr algn="ctr"/>
            <a:endParaRPr lang="ja-JP" altLang="en-US"/>
          </a:p>
        </p:txBody>
      </p:sp>
      <p:sp>
        <p:nvSpPr>
          <p:cNvPr id="29" name="テキスト ボックス 28">
            <a:extLst>
              <a:ext uri="{FF2B5EF4-FFF2-40B4-BE49-F238E27FC236}">
                <a16:creationId xmlns:a16="http://schemas.microsoft.com/office/drawing/2014/main" id="{136B81F4-77C1-4401-8C7E-89AA9920F349}"/>
              </a:ext>
            </a:extLst>
          </p:cNvPr>
          <p:cNvSpPr txBox="1"/>
          <p:nvPr/>
        </p:nvSpPr>
        <p:spPr>
          <a:xfrm>
            <a:off x="2983535" y="1011069"/>
            <a:ext cx="3176931" cy="461665"/>
          </a:xfrm>
          <a:prstGeom prst="rect">
            <a:avLst/>
          </a:prstGeom>
          <a:noFill/>
        </p:spPr>
        <p:txBody>
          <a:bodyPr wrap="square" rtlCol="0">
            <a:spAutoFit/>
          </a:bodyPr>
          <a:lstStyle/>
          <a:p>
            <a:pPr algn="ctr"/>
            <a:r>
              <a:rPr lang="ja-JP" altLang="en-US" sz="2400">
                <a:solidFill>
                  <a:schemeClr val="bg1"/>
                </a:solidFill>
                <a:latin typeface="HGPｺﾞｼｯｸE" panose="020B0900000000000000" pitchFamily="50" charset="-128"/>
                <a:ea typeface="HGPｺﾞｼｯｸE" panose="020B0900000000000000" pitchFamily="50" charset="-128"/>
              </a:rPr>
              <a:t>食べ物と飲料水</a:t>
            </a:r>
            <a:endParaRPr lang="ja-JP" altLang="en-US" sz="1600">
              <a:solidFill>
                <a:schemeClr val="bg1"/>
              </a:solidFill>
              <a:latin typeface="HGPｺﾞｼｯｸE" panose="020B0900000000000000" pitchFamily="50" charset="-128"/>
              <a:ea typeface="HGPｺﾞｼｯｸE" panose="020B0900000000000000" pitchFamily="50" charset="-128"/>
            </a:endParaRPr>
          </a:p>
        </p:txBody>
      </p:sp>
      <p:sp>
        <p:nvSpPr>
          <p:cNvPr id="30" name="コンテンツ プレースホルダー 2">
            <a:extLst>
              <a:ext uri="{FF2B5EF4-FFF2-40B4-BE49-F238E27FC236}">
                <a16:creationId xmlns:a16="http://schemas.microsoft.com/office/drawing/2014/main" id="{4437ADF7-EAF4-4F4C-93AF-FD3E44B54B72}"/>
              </a:ext>
            </a:extLst>
          </p:cNvPr>
          <p:cNvSpPr txBox="1">
            <a:spLocks/>
          </p:cNvSpPr>
          <p:nvPr/>
        </p:nvSpPr>
        <p:spPr>
          <a:xfrm>
            <a:off x="968186" y="1534527"/>
            <a:ext cx="7207628" cy="1928395"/>
          </a:xfrm>
          <a:prstGeom prst="rect">
            <a:avLst/>
          </a:prstGeom>
        </p:spPr>
        <p:txBody>
          <a:bodyPr anchor="ct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4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lumMod val="75000"/>
                    <a:lumOff val="2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lumMod val="75000"/>
                    <a:lumOff val="2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a:lnSpc>
                <a:spcPct val="100000"/>
              </a:lnSpc>
              <a:spcBef>
                <a:spcPts val="0"/>
              </a:spcBef>
              <a:spcAft>
                <a:spcPts val="600"/>
              </a:spcAft>
            </a:pPr>
            <a:r>
              <a:rPr lang="ja-JP" altLang="en-US" sz="2800" dirty="0">
                <a:solidFill>
                  <a:srgbClr val="FF2800"/>
                </a:solidFill>
                <a:latin typeface="HGPｺﾞｼｯｸE" panose="020B0900000000000000" pitchFamily="50" charset="-128"/>
                <a:ea typeface="HGPｺﾞｼｯｸE" panose="020B0900000000000000" pitchFamily="50" charset="-128"/>
              </a:rPr>
              <a:t>なるべく１週間分</a:t>
            </a:r>
            <a:endParaRPr lang="en-US" altLang="ja-JP" sz="2800" dirty="0">
              <a:solidFill>
                <a:srgbClr val="FF2800"/>
              </a:solidFill>
              <a:latin typeface="HGPｺﾞｼｯｸE" panose="020B0900000000000000" pitchFamily="50" charset="-128"/>
              <a:ea typeface="HGPｺﾞｼｯｸE" panose="020B0900000000000000" pitchFamily="50" charset="-128"/>
            </a:endParaRPr>
          </a:p>
          <a:p>
            <a:pPr>
              <a:lnSpc>
                <a:spcPct val="100000"/>
              </a:lnSpc>
              <a:spcBef>
                <a:spcPts val="0"/>
              </a:spcBef>
              <a:spcAft>
                <a:spcPts val="600"/>
              </a:spcAft>
            </a:pPr>
            <a:r>
              <a:rPr lang="ja-JP" altLang="en-US" sz="2800" dirty="0">
                <a:solidFill>
                  <a:srgbClr val="FF2800"/>
                </a:solidFill>
                <a:latin typeface="HGPｺﾞｼｯｸE" panose="020B0900000000000000" pitchFamily="50" charset="-128"/>
                <a:ea typeface="HGPｺﾞｼｯｸE" panose="020B0900000000000000" pitchFamily="50" charset="-128"/>
              </a:rPr>
              <a:t>飲料水は１人１日３リットル</a:t>
            </a:r>
            <a:endParaRPr lang="en-US" altLang="ja-JP" sz="2800" dirty="0">
              <a:solidFill>
                <a:srgbClr val="FF2800"/>
              </a:solidFill>
              <a:latin typeface="HGPｺﾞｼｯｸE" panose="020B0900000000000000" pitchFamily="50" charset="-128"/>
              <a:ea typeface="HGPｺﾞｼｯｸE" panose="020B0900000000000000" pitchFamily="50" charset="-128"/>
            </a:endParaRPr>
          </a:p>
        </p:txBody>
      </p:sp>
      <p:sp>
        <p:nvSpPr>
          <p:cNvPr id="31" name="正方形/長方形 30">
            <a:extLst>
              <a:ext uri="{FF2B5EF4-FFF2-40B4-BE49-F238E27FC236}">
                <a16:creationId xmlns:a16="http://schemas.microsoft.com/office/drawing/2014/main" id="{7BBB16BF-6112-4695-9F2F-FE4BB468FE4F}"/>
              </a:ext>
            </a:extLst>
          </p:cNvPr>
          <p:cNvSpPr/>
          <p:nvPr/>
        </p:nvSpPr>
        <p:spPr>
          <a:xfrm>
            <a:off x="968186" y="3797882"/>
            <a:ext cx="7207628" cy="2519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ctr">
              <a:buFont typeface="Arial" panose="020B0604020202020204" pitchFamily="34" charset="0"/>
              <a:buChar char="•"/>
            </a:pPr>
            <a:endParaRPr lang="ja-JP" altLang="en-US"/>
          </a:p>
        </p:txBody>
      </p:sp>
      <p:sp>
        <p:nvSpPr>
          <p:cNvPr id="32" name="正方形/長方形 31">
            <a:extLst>
              <a:ext uri="{FF2B5EF4-FFF2-40B4-BE49-F238E27FC236}">
                <a16:creationId xmlns:a16="http://schemas.microsoft.com/office/drawing/2014/main" id="{443A02D7-10BA-4305-8862-D6EF03539322}"/>
              </a:ext>
            </a:extLst>
          </p:cNvPr>
          <p:cNvSpPr/>
          <p:nvPr/>
        </p:nvSpPr>
        <p:spPr>
          <a:xfrm>
            <a:off x="968186" y="3803105"/>
            <a:ext cx="7207628" cy="620055"/>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tIns="0" bIns="0" rtlCol="0" anchor="ctr"/>
          <a:lstStyle/>
          <a:p>
            <a:pPr algn="ctr"/>
            <a:endParaRPr lang="ja-JP" altLang="en-US"/>
          </a:p>
        </p:txBody>
      </p:sp>
      <p:sp>
        <p:nvSpPr>
          <p:cNvPr id="33" name="テキスト ボックス 32">
            <a:extLst>
              <a:ext uri="{FF2B5EF4-FFF2-40B4-BE49-F238E27FC236}">
                <a16:creationId xmlns:a16="http://schemas.microsoft.com/office/drawing/2014/main" id="{330AF6B9-D036-4B1C-AF0A-EFCA03C22ADF}"/>
              </a:ext>
            </a:extLst>
          </p:cNvPr>
          <p:cNvSpPr txBox="1"/>
          <p:nvPr/>
        </p:nvSpPr>
        <p:spPr>
          <a:xfrm>
            <a:off x="2983535" y="3882300"/>
            <a:ext cx="3176931" cy="461665"/>
          </a:xfrm>
          <a:prstGeom prst="rect">
            <a:avLst/>
          </a:prstGeom>
          <a:noFill/>
        </p:spPr>
        <p:txBody>
          <a:bodyPr wrap="square" rtlCol="0">
            <a:spAutoFit/>
          </a:bodyPr>
          <a:lstStyle/>
          <a:p>
            <a:pPr algn="ctr"/>
            <a:r>
              <a:rPr lang="ja-JP" altLang="en-US" sz="2400">
                <a:solidFill>
                  <a:schemeClr val="bg1"/>
                </a:solidFill>
                <a:latin typeface="HGPｺﾞｼｯｸE" panose="020B0900000000000000" pitchFamily="50" charset="-128"/>
                <a:ea typeface="HGPｺﾞｼｯｸE" panose="020B0900000000000000" pitchFamily="50" charset="-128"/>
              </a:rPr>
              <a:t>その他</a:t>
            </a:r>
            <a:endParaRPr lang="ja-JP" altLang="en-US" sz="1600">
              <a:solidFill>
                <a:schemeClr val="bg1"/>
              </a:solidFill>
              <a:latin typeface="HGPｺﾞｼｯｸE" panose="020B0900000000000000" pitchFamily="50" charset="-128"/>
              <a:ea typeface="HGPｺﾞｼｯｸE" panose="020B0900000000000000" pitchFamily="50" charset="-128"/>
            </a:endParaRPr>
          </a:p>
        </p:txBody>
      </p:sp>
      <p:sp>
        <p:nvSpPr>
          <p:cNvPr id="34" name="コンテンツ プレースホルダー 2">
            <a:extLst>
              <a:ext uri="{FF2B5EF4-FFF2-40B4-BE49-F238E27FC236}">
                <a16:creationId xmlns:a16="http://schemas.microsoft.com/office/drawing/2014/main" id="{D8596AC6-A73B-43C4-BBF8-182985F72A04}"/>
              </a:ext>
            </a:extLst>
          </p:cNvPr>
          <p:cNvSpPr txBox="1">
            <a:spLocks/>
          </p:cNvSpPr>
          <p:nvPr/>
        </p:nvSpPr>
        <p:spPr>
          <a:xfrm>
            <a:off x="968186" y="4423160"/>
            <a:ext cx="7207628" cy="1894721"/>
          </a:xfrm>
          <a:prstGeom prst="rect">
            <a:avLst/>
          </a:prstGeom>
        </p:spPr>
        <p:txBody>
          <a:bodyPr anchor="ct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4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lumMod val="75000"/>
                    <a:lumOff val="2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lumMod val="75000"/>
                    <a:lumOff val="2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a:lnSpc>
                <a:spcPct val="100000"/>
              </a:lnSpc>
              <a:spcBef>
                <a:spcPts val="0"/>
              </a:spcBef>
              <a:spcAft>
                <a:spcPts val="600"/>
              </a:spcAft>
            </a:pPr>
            <a:r>
              <a:rPr lang="ja-JP" altLang="en-US" sz="2800" dirty="0">
                <a:solidFill>
                  <a:srgbClr val="FF2800"/>
                </a:solidFill>
                <a:latin typeface="HGPｺﾞｼｯｸE" panose="020B0900000000000000" pitchFamily="50" charset="-128"/>
                <a:ea typeface="HGPｺﾞｼｯｸE" panose="020B0900000000000000" pitchFamily="50" charset="-128"/>
              </a:rPr>
              <a:t>携帯トイレ、生活用水（浴槽にためておく等）、常用している薬、ミルク、おむつなど各家庭において特に必要なもの</a:t>
            </a:r>
            <a:endParaRPr lang="en-US" altLang="ja-JP" sz="2800" dirty="0">
              <a:solidFill>
                <a:srgbClr val="FF280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4353693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7E8019D-5A5E-43AA-B3BB-6CD89776671C}"/>
              </a:ext>
            </a:extLst>
          </p:cNvPr>
          <p:cNvSpPr>
            <a:spLocks noGrp="1"/>
          </p:cNvSpPr>
          <p:nvPr>
            <p:ph type="sldNum" sz="quarter" idx="12"/>
          </p:nvPr>
        </p:nvSpPr>
        <p:spPr/>
        <p:txBody>
          <a:bodyPr/>
          <a:lstStyle/>
          <a:p>
            <a:fld id="{48C0FCB9-D989-46F1-965E-624BDAC7E129}" type="slidenum">
              <a:rPr kumimoji="1" lang="ja-JP" altLang="en-US" smtClean="0"/>
              <a:pPr/>
              <a:t>29</a:t>
            </a:fld>
            <a:endParaRPr kumimoji="1" lang="ja-JP" altLang="en-US"/>
          </a:p>
        </p:txBody>
      </p:sp>
      <p:grpSp>
        <p:nvGrpSpPr>
          <p:cNvPr id="3" name="グループ化 2">
            <a:extLst>
              <a:ext uri="{FF2B5EF4-FFF2-40B4-BE49-F238E27FC236}">
                <a16:creationId xmlns:a16="http://schemas.microsoft.com/office/drawing/2014/main" id="{81821326-65B3-4409-B262-99CE76E9D211}"/>
              </a:ext>
            </a:extLst>
          </p:cNvPr>
          <p:cNvGrpSpPr/>
          <p:nvPr/>
        </p:nvGrpSpPr>
        <p:grpSpPr>
          <a:xfrm>
            <a:off x="455781" y="1348712"/>
            <a:ext cx="7584634" cy="4160575"/>
            <a:chOff x="432335" y="629138"/>
            <a:chExt cx="8158872" cy="4160575"/>
          </a:xfrm>
        </p:grpSpPr>
        <p:sp>
          <p:nvSpPr>
            <p:cNvPr id="2" name="直角三角形 1">
              <a:extLst>
                <a:ext uri="{FF2B5EF4-FFF2-40B4-BE49-F238E27FC236}">
                  <a16:creationId xmlns:a16="http://schemas.microsoft.com/office/drawing/2014/main" id="{02E3BFED-6107-4E75-A6C3-D06AAF8D1256}"/>
                </a:ext>
              </a:extLst>
            </p:cNvPr>
            <p:cNvSpPr/>
            <p:nvPr/>
          </p:nvSpPr>
          <p:spPr>
            <a:xfrm flipH="1" flipV="1">
              <a:off x="432335" y="629138"/>
              <a:ext cx="1745673" cy="1706332"/>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5" name="四角形: 角を丸くする 4">
              <a:extLst>
                <a:ext uri="{FF2B5EF4-FFF2-40B4-BE49-F238E27FC236}">
                  <a16:creationId xmlns:a16="http://schemas.microsoft.com/office/drawing/2014/main" id="{C6027D71-137B-4D89-AD94-059CF63A5526}"/>
                </a:ext>
              </a:extLst>
            </p:cNvPr>
            <p:cNvSpPr/>
            <p:nvPr/>
          </p:nvSpPr>
          <p:spPr>
            <a:xfrm>
              <a:off x="1305171" y="629138"/>
              <a:ext cx="7286036" cy="4160575"/>
            </a:xfrm>
            <a:prstGeom prst="roundRect">
              <a:avLst>
                <a:gd name="adj" fmla="val 160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lnSpc>
                  <a:spcPts val="5000"/>
                </a:lnSpc>
              </a:pPr>
              <a:r>
                <a:rPr kumimoji="1" lang="ja-JP" altLang="en-US" sz="3600">
                  <a:solidFill>
                    <a:srgbClr val="404040"/>
                  </a:solidFill>
                  <a:latin typeface="HGPｺﾞｼｯｸE" panose="020B0900000000000000" pitchFamily="50" charset="-128"/>
                  <a:ea typeface="HGPｺﾞｼｯｸE" panose="020B0900000000000000" pitchFamily="50" charset="-128"/>
                </a:rPr>
                <a:t>皆さんの自宅には</a:t>
              </a:r>
              <a:endParaRPr kumimoji="1" lang="en-US" altLang="ja-JP" sz="3600">
                <a:solidFill>
                  <a:srgbClr val="404040"/>
                </a:solidFill>
                <a:latin typeface="HGPｺﾞｼｯｸE" panose="020B0900000000000000" pitchFamily="50" charset="-128"/>
                <a:ea typeface="HGPｺﾞｼｯｸE" panose="020B0900000000000000" pitchFamily="50" charset="-128"/>
              </a:endParaRPr>
            </a:p>
            <a:p>
              <a:pPr algn="ctr">
                <a:lnSpc>
                  <a:spcPts val="5000"/>
                </a:lnSpc>
                <a:spcAft>
                  <a:spcPts val="1200"/>
                </a:spcAft>
              </a:pPr>
              <a:r>
                <a:rPr kumimoji="1" lang="ja-JP" altLang="en-US" sz="3600">
                  <a:solidFill>
                    <a:srgbClr val="404040"/>
                  </a:solidFill>
                  <a:latin typeface="HGPｺﾞｼｯｸE" panose="020B0900000000000000" pitchFamily="50" charset="-128"/>
                  <a:ea typeface="HGPｺﾞｼｯｸE" panose="020B0900000000000000" pitchFamily="50" charset="-128"/>
                </a:rPr>
                <a:t>どれくらいの備蓄がありますか？</a:t>
              </a:r>
              <a:endParaRPr kumimoji="1" lang="en-US" altLang="ja-JP" sz="3600">
                <a:solidFill>
                  <a:srgbClr val="404040"/>
                </a:solidFill>
                <a:latin typeface="HGPｺﾞｼｯｸE" panose="020B0900000000000000" pitchFamily="50" charset="-128"/>
                <a:ea typeface="HGPｺﾞｼｯｸE" panose="020B0900000000000000" pitchFamily="50" charset="-128"/>
              </a:endParaRPr>
            </a:p>
            <a:p>
              <a:pPr algn="ctr">
                <a:lnSpc>
                  <a:spcPts val="5000"/>
                </a:lnSpc>
                <a:spcAft>
                  <a:spcPts val="1200"/>
                </a:spcAft>
              </a:pPr>
              <a:r>
                <a:rPr kumimoji="1" lang="ja-JP" altLang="en-US" sz="3600">
                  <a:solidFill>
                    <a:srgbClr val="404040"/>
                  </a:solidFill>
                  <a:latin typeface="HGPｺﾞｼｯｸE" panose="020B0900000000000000" pitchFamily="50" charset="-128"/>
                  <a:ea typeface="HGPｺﾞｼｯｸE" panose="020B0900000000000000" pitchFamily="50" charset="-128"/>
                </a:rPr>
                <a:t>チェックシートを使って</a:t>
              </a:r>
              <a:br>
                <a:rPr kumimoji="1" lang="en-US" altLang="ja-JP" sz="3600">
                  <a:solidFill>
                    <a:srgbClr val="404040"/>
                  </a:solidFill>
                  <a:latin typeface="HGPｺﾞｼｯｸE" panose="020B0900000000000000" pitchFamily="50" charset="-128"/>
                  <a:ea typeface="HGPｺﾞｼｯｸE" panose="020B0900000000000000" pitchFamily="50" charset="-128"/>
                </a:rPr>
              </a:br>
              <a:r>
                <a:rPr kumimoji="1" lang="ja-JP" altLang="en-US" sz="3600">
                  <a:solidFill>
                    <a:srgbClr val="404040"/>
                  </a:solidFill>
                  <a:latin typeface="HGPｺﾞｼｯｸE" panose="020B0900000000000000" pitchFamily="50" charset="-128"/>
                  <a:ea typeface="HGPｺﾞｼｯｸE" panose="020B0900000000000000" pitchFamily="50" charset="-128"/>
                </a:rPr>
                <a:t>確認してみましょう</a:t>
              </a:r>
            </a:p>
          </p:txBody>
        </p:sp>
      </p:grpSp>
      <p:sp>
        <p:nvSpPr>
          <p:cNvPr id="6" name="正方形/長方形 5">
            <a:extLst>
              <a:ext uri="{FF2B5EF4-FFF2-40B4-BE49-F238E27FC236}">
                <a16:creationId xmlns:a16="http://schemas.microsoft.com/office/drawing/2014/main" id="{3C5A9D2D-6226-4795-B4BE-E61E8FD29343}"/>
              </a:ext>
            </a:extLst>
          </p:cNvPr>
          <p:cNvSpPr/>
          <p:nvPr/>
        </p:nvSpPr>
        <p:spPr>
          <a:xfrm>
            <a:off x="7086600" y="186103"/>
            <a:ext cx="1805173" cy="372533"/>
          </a:xfrm>
          <a:prstGeom prst="rect">
            <a:avLst/>
          </a:prstGeom>
          <a:solidFill>
            <a:srgbClr val="FFC0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tx1">
                    <a:lumMod val="65000"/>
                    <a:lumOff val="35000"/>
                  </a:schemeClr>
                </a:solidFill>
                <a:latin typeface="HGPｺﾞｼｯｸE" panose="020B0900000000000000" pitchFamily="50" charset="-128"/>
                <a:ea typeface="HGPｺﾞｼｯｸE" panose="020B0900000000000000" pitchFamily="50" charset="-128"/>
              </a:rPr>
              <a:t>ワークショップ</a:t>
            </a:r>
          </a:p>
        </p:txBody>
      </p:sp>
    </p:spTree>
    <p:extLst>
      <p:ext uri="{BB962C8B-B14F-4D97-AF65-F5344CB8AC3E}">
        <p14:creationId xmlns:p14="http://schemas.microsoft.com/office/powerpoint/2010/main" val="6978664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65808B6-26C7-45D9-BA0B-9AB91975D867}"/>
              </a:ext>
            </a:extLst>
          </p:cNvPr>
          <p:cNvSpPr>
            <a:spLocks noGrp="1"/>
          </p:cNvSpPr>
          <p:nvPr>
            <p:ph type="title"/>
          </p:nvPr>
        </p:nvSpPr>
        <p:spPr>
          <a:solidFill>
            <a:srgbClr val="35A16B"/>
          </a:solidFill>
        </p:spPr>
        <p:txBody>
          <a:bodyPr/>
          <a:lstStyle/>
          <a:p>
            <a:r>
              <a:rPr kumimoji="1" lang="ja-JP" altLang="en-US" b="0"/>
              <a:t>学習目標と内容</a:t>
            </a:r>
          </a:p>
        </p:txBody>
      </p:sp>
      <p:sp>
        <p:nvSpPr>
          <p:cNvPr id="3" name="コンテンツ プレースホルダー 2">
            <a:extLst>
              <a:ext uri="{FF2B5EF4-FFF2-40B4-BE49-F238E27FC236}">
                <a16:creationId xmlns:a16="http://schemas.microsoft.com/office/drawing/2014/main" id="{6AEDB143-3FCB-4E29-8C76-4BD03323FBDB}"/>
              </a:ext>
            </a:extLst>
          </p:cNvPr>
          <p:cNvSpPr>
            <a:spLocks noGrp="1"/>
          </p:cNvSpPr>
          <p:nvPr>
            <p:ph idx="1"/>
          </p:nvPr>
        </p:nvSpPr>
        <p:spPr>
          <a:xfrm>
            <a:off x="410935" y="758032"/>
            <a:ext cx="8343899" cy="551543"/>
          </a:xfrm>
        </p:spPr>
        <p:txBody>
          <a:bodyPr/>
          <a:lstStyle/>
          <a:p>
            <a:r>
              <a:rPr kumimoji="1" lang="ja-JP" altLang="en-US">
                <a:solidFill>
                  <a:schemeClr val="tx1">
                    <a:lumMod val="75000"/>
                    <a:lumOff val="25000"/>
                  </a:schemeClr>
                </a:solidFill>
              </a:rPr>
              <a:t>学習目標</a:t>
            </a:r>
            <a:endParaRPr kumimoji="1" lang="en-US" altLang="ja-JP">
              <a:solidFill>
                <a:schemeClr val="tx1">
                  <a:lumMod val="75000"/>
                  <a:lumOff val="25000"/>
                </a:schemeClr>
              </a:solidFill>
            </a:endParaRPr>
          </a:p>
          <a:p>
            <a:pPr lvl="1"/>
            <a:endParaRPr lang="en-US" altLang="ja-JP">
              <a:solidFill>
                <a:schemeClr val="tx1">
                  <a:lumMod val="75000"/>
                  <a:lumOff val="25000"/>
                </a:schemeClr>
              </a:solidFill>
            </a:endParaRPr>
          </a:p>
          <a:p>
            <a:endParaRPr kumimoji="1" lang="en-US" altLang="ja-JP">
              <a:solidFill>
                <a:schemeClr val="tx1">
                  <a:lumMod val="75000"/>
                  <a:lumOff val="25000"/>
                </a:schemeClr>
              </a:solidFill>
            </a:endParaRPr>
          </a:p>
          <a:p>
            <a:endParaRPr lang="en-US" altLang="ja-JP">
              <a:solidFill>
                <a:schemeClr val="tx1">
                  <a:lumMod val="75000"/>
                  <a:lumOff val="25000"/>
                </a:schemeClr>
              </a:solidFill>
            </a:endParaRPr>
          </a:p>
          <a:p>
            <a:endParaRPr kumimoji="1" lang="en-US" altLang="ja-JP">
              <a:solidFill>
                <a:schemeClr val="tx1">
                  <a:lumMod val="75000"/>
                  <a:lumOff val="25000"/>
                </a:schemeClr>
              </a:solidFill>
            </a:endParaRPr>
          </a:p>
          <a:p>
            <a:endParaRPr lang="en-US" altLang="ja-JP">
              <a:solidFill>
                <a:schemeClr val="tx1">
                  <a:lumMod val="75000"/>
                  <a:lumOff val="25000"/>
                </a:schemeClr>
              </a:solidFill>
            </a:endParaRPr>
          </a:p>
          <a:p>
            <a:endParaRPr lang="en-US" altLang="ja-JP">
              <a:solidFill>
                <a:schemeClr val="tx1">
                  <a:lumMod val="75000"/>
                  <a:lumOff val="25000"/>
                </a:schemeClr>
              </a:solidFill>
            </a:endParaRPr>
          </a:p>
          <a:p>
            <a:pPr marL="0" indent="0">
              <a:buNone/>
            </a:pPr>
            <a:endParaRPr kumimoji="1" lang="ja-JP" altLang="en-US">
              <a:solidFill>
                <a:schemeClr val="tx1">
                  <a:lumMod val="75000"/>
                  <a:lumOff val="25000"/>
                </a:schemeClr>
              </a:solidFill>
            </a:endParaRPr>
          </a:p>
        </p:txBody>
      </p:sp>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p:txBody>
          <a:bodyPr/>
          <a:lstStyle/>
          <a:p>
            <a:fld id="{48C0FCB9-D989-46F1-965E-624BDAC7E129}" type="slidenum">
              <a:rPr kumimoji="1" lang="ja-JP" altLang="en-US" smtClean="0"/>
              <a:pPr/>
              <a:t>3</a:t>
            </a:fld>
            <a:endParaRPr kumimoji="1" lang="ja-JP" altLang="en-US"/>
          </a:p>
        </p:txBody>
      </p:sp>
      <p:sp>
        <p:nvSpPr>
          <p:cNvPr id="7" name="テキスト ボックス 6">
            <a:extLst>
              <a:ext uri="{FF2B5EF4-FFF2-40B4-BE49-F238E27FC236}">
                <a16:creationId xmlns:a16="http://schemas.microsoft.com/office/drawing/2014/main" id="{09A349B5-D88D-4943-9188-825BB2B3CB56}"/>
              </a:ext>
            </a:extLst>
          </p:cNvPr>
          <p:cNvSpPr txBox="1"/>
          <p:nvPr/>
        </p:nvSpPr>
        <p:spPr>
          <a:xfrm>
            <a:off x="689200" y="1281178"/>
            <a:ext cx="7920000" cy="1815882"/>
          </a:xfrm>
          <a:prstGeom prst="rect">
            <a:avLst/>
          </a:prstGeom>
          <a:noFill/>
        </p:spPr>
        <p:txBody>
          <a:bodyPr wrap="square" rtlCol="0">
            <a:spAutoFit/>
          </a:bodyPr>
          <a:lstStyle/>
          <a:p>
            <a:pPr>
              <a:spcAft>
                <a:spcPts val="3600"/>
              </a:spcAft>
            </a:pPr>
            <a:r>
              <a:rPr kumimoji="1"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各家庭での安全対策と災害への事前の備えは、</a:t>
            </a:r>
            <a:br>
              <a:rPr kumimoji="1" lang="en-US" altLang="ja-JP" sz="28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kumimoji="1"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地域の自助意識を向上させるために必要であり、</a:t>
            </a:r>
            <a:br>
              <a:rPr kumimoji="1" lang="en-US" altLang="ja-JP" sz="28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kumimoji="1"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防災リーダーはこれらを実施するとともに、地域に</a:t>
            </a:r>
            <a:br>
              <a:rPr kumimoji="1" lang="en-US" altLang="ja-JP" sz="28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kumimoji="1"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伝えることの重要性を理解する</a:t>
            </a:r>
            <a:endParaRPr kumimoji="1" lang="en-US" altLang="ja-JP" sz="32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9" name="正方形/長方形 8">
            <a:extLst>
              <a:ext uri="{FF2B5EF4-FFF2-40B4-BE49-F238E27FC236}">
                <a16:creationId xmlns:a16="http://schemas.microsoft.com/office/drawing/2014/main" id="{104B1802-FF1D-420E-8F49-CF8ECD1C94D3}"/>
              </a:ext>
            </a:extLst>
          </p:cNvPr>
          <p:cNvSpPr/>
          <p:nvPr/>
        </p:nvSpPr>
        <p:spPr>
          <a:xfrm>
            <a:off x="399600" y="3293616"/>
            <a:ext cx="8344800" cy="2920754"/>
          </a:xfrm>
          <a:prstGeom prst="rect">
            <a:avLst/>
          </a:prstGeom>
          <a:no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288000" rtlCol="0" anchor="ctr"/>
          <a:lstStyle/>
          <a:p>
            <a:pPr marL="0" lvl="1">
              <a:spcAft>
                <a:spcPts val="1200"/>
              </a:spcAft>
            </a:pPr>
            <a:endParaRPr kumimoji="1" lang="en-US" altLang="ja-JP" sz="28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0" lvl="1">
              <a:spcAft>
                <a:spcPts val="1200"/>
              </a:spcAft>
            </a:pPr>
            <a:r>
              <a:rPr kumimoji="1"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＜目次＞</a:t>
            </a:r>
            <a:endParaRPr kumimoji="1" lang="en-US" altLang="ja-JP" sz="28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lvl="1" indent="-514350">
              <a:spcAft>
                <a:spcPts val="1200"/>
              </a:spcAft>
              <a:buFont typeface="Wingdings" panose="05000000000000000000" pitchFamily="2" charset="2"/>
              <a:buChar char="l"/>
            </a:pPr>
            <a:r>
              <a:rPr kumimoji="1"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わが家の安全対策</a:t>
            </a:r>
            <a:endParaRPr kumimoji="1"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lvl="1" indent="-514350">
              <a:spcAft>
                <a:spcPts val="1200"/>
              </a:spcAft>
              <a:buFont typeface="Wingdings" panose="05000000000000000000" pitchFamily="2" charset="2"/>
              <a:buChar char="l"/>
            </a:pPr>
            <a:r>
              <a:rPr kumimoji="1"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事前の備え</a:t>
            </a:r>
            <a:endParaRPr kumimoji="1" lang="en-US" altLang="ja-JP" sz="28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lvl="1" indent="-514350">
              <a:spcAft>
                <a:spcPts val="1200"/>
              </a:spcAft>
              <a:buFont typeface="Wingdings" panose="05000000000000000000" pitchFamily="2" charset="2"/>
              <a:buChar char="l"/>
            </a:pPr>
            <a:r>
              <a:rPr kumimoji="1"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住民の防災意識の向上</a:t>
            </a:r>
            <a:endParaRPr kumimoji="1" lang="en-US" altLang="ja-JP" sz="28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lvl="1" indent="-514350">
              <a:spcAft>
                <a:spcPts val="1200"/>
              </a:spcAft>
              <a:buFont typeface="Wingdings" panose="05000000000000000000" pitchFamily="2" charset="2"/>
              <a:buChar char="l"/>
            </a:pPr>
            <a:r>
              <a:rPr kumimoji="1" lang="ja-JP" altLang="en-US" sz="2800" dirty="0">
                <a:solidFill>
                  <a:schemeClr val="tx1">
                    <a:lumMod val="75000"/>
                    <a:lumOff val="25000"/>
                  </a:schemeClr>
                </a:solidFill>
                <a:latin typeface="HGPｺﾞｼｯｸE" panose="020B0900000000000000" pitchFamily="50" charset="-128"/>
                <a:ea typeface="HGPｺﾞｼｯｸE" panose="020B0900000000000000" pitchFamily="50" charset="-128"/>
              </a:rPr>
              <a:t>住民への防災知識の普及</a:t>
            </a:r>
            <a:endParaRPr kumimoji="1" lang="en-US" altLang="ja-JP" sz="28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0" lvl="1">
              <a:spcAft>
                <a:spcPts val="1200"/>
              </a:spcAft>
            </a:pPr>
            <a:endParaRPr kumimoji="1" lang="en-US" altLang="ja-JP" sz="28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15" name="テキスト ボックス 14">
            <a:extLst>
              <a:ext uri="{FF2B5EF4-FFF2-40B4-BE49-F238E27FC236}">
                <a16:creationId xmlns:a16="http://schemas.microsoft.com/office/drawing/2014/main" id="{D65D5CD6-BC8F-4848-8DAB-5B1F9AA6342D}"/>
              </a:ext>
            </a:extLst>
          </p:cNvPr>
          <p:cNvSpPr txBox="1"/>
          <p:nvPr/>
        </p:nvSpPr>
        <p:spPr>
          <a:xfrm>
            <a:off x="7040398" y="3893525"/>
            <a:ext cx="1337226" cy="461665"/>
          </a:xfrm>
          <a:prstGeom prst="rect">
            <a:avLst/>
          </a:prstGeom>
          <a:noFill/>
        </p:spPr>
        <p:txBody>
          <a:bodyPr wrap="none" rtlCol="0">
            <a:spAutoFit/>
          </a:bodyPr>
          <a:lstStyle/>
          <a:p>
            <a:pPr marL="0" lvl="1" algn="just">
              <a:spcAft>
                <a:spcPts val="1200"/>
              </a:spcAft>
            </a:pP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P. 4</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23</a:t>
            </a:r>
          </a:p>
        </p:txBody>
      </p:sp>
      <p:sp>
        <p:nvSpPr>
          <p:cNvPr id="16" name="テキスト ボックス 15">
            <a:extLst>
              <a:ext uri="{FF2B5EF4-FFF2-40B4-BE49-F238E27FC236}">
                <a16:creationId xmlns:a16="http://schemas.microsoft.com/office/drawing/2014/main" id="{4FED887D-1973-4A14-A049-15B4DCF7E26F}"/>
              </a:ext>
            </a:extLst>
          </p:cNvPr>
          <p:cNvSpPr txBox="1"/>
          <p:nvPr/>
        </p:nvSpPr>
        <p:spPr>
          <a:xfrm>
            <a:off x="7024368" y="4474860"/>
            <a:ext cx="1433406" cy="461665"/>
          </a:xfrm>
          <a:prstGeom prst="rect">
            <a:avLst/>
          </a:prstGeom>
          <a:noFill/>
        </p:spPr>
        <p:txBody>
          <a:bodyPr wrap="none" rtlCol="0">
            <a:spAutoFit/>
          </a:bodyPr>
          <a:lstStyle/>
          <a:p>
            <a:pPr marL="0" lvl="1" algn="just">
              <a:spcAft>
                <a:spcPts val="1200"/>
              </a:spcAft>
            </a:pP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P.24</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34</a:t>
            </a:r>
          </a:p>
        </p:txBody>
      </p:sp>
      <p:sp>
        <p:nvSpPr>
          <p:cNvPr id="10" name="テキスト ボックス 9">
            <a:extLst>
              <a:ext uri="{FF2B5EF4-FFF2-40B4-BE49-F238E27FC236}">
                <a16:creationId xmlns:a16="http://schemas.microsoft.com/office/drawing/2014/main" id="{754E73A1-A840-4A6F-8FBB-F9EC75084152}"/>
              </a:ext>
            </a:extLst>
          </p:cNvPr>
          <p:cNvSpPr txBox="1"/>
          <p:nvPr/>
        </p:nvSpPr>
        <p:spPr>
          <a:xfrm>
            <a:off x="7040398" y="5077864"/>
            <a:ext cx="1401346" cy="461665"/>
          </a:xfrm>
          <a:prstGeom prst="rect">
            <a:avLst/>
          </a:prstGeom>
          <a:noFill/>
        </p:spPr>
        <p:txBody>
          <a:bodyPr wrap="none" rtlCol="0">
            <a:spAutoFit/>
          </a:bodyPr>
          <a:lstStyle/>
          <a:p>
            <a:pPr marL="0" lvl="1" algn="just">
              <a:spcAft>
                <a:spcPts val="1200"/>
              </a:spcAft>
            </a:pPr>
            <a:r>
              <a:rPr kumimoji="1"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t>P.35</a:t>
            </a:r>
            <a:r>
              <a:rPr kumimoji="1"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t>40</a:t>
            </a:r>
          </a:p>
        </p:txBody>
      </p:sp>
      <p:sp>
        <p:nvSpPr>
          <p:cNvPr id="11" name="テキスト ボックス 10">
            <a:extLst>
              <a:ext uri="{FF2B5EF4-FFF2-40B4-BE49-F238E27FC236}">
                <a16:creationId xmlns:a16="http://schemas.microsoft.com/office/drawing/2014/main" id="{52364943-AFD5-4559-9A32-A529FCB983FE}"/>
              </a:ext>
            </a:extLst>
          </p:cNvPr>
          <p:cNvSpPr txBox="1"/>
          <p:nvPr/>
        </p:nvSpPr>
        <p:spPr>
          <a:xfrm>
            <a:off x="7040398" y="5687464"/>
            <a:ext cx="1401346" cy="461665"/>
          </a:xfrm>
          <a:prstGeom prst="rect">
            <a:avLst/>
          </a:prstGeom>
          <a:noFill/>
        </p:spPr>
        <p:txBody>
          <a:bodyPr wrap="none" rtlCol="0">
            <a:spAutoFit/>
          </a:bodyPr>
          <a:lstStyle/>
          <a:p>
            <a:pPr marL="0" lvl="1" algn="just">
              <a:spcAft>
                <a:spcPts val="1200"/>
              </a:spcAft>
            </a:pPr>
            <a:r>
              <a:rPr kumimoji="1"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t>P.41</a:t>
            </a:r>
            <a:r>
              <a:rPr kumimoji="1"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t>49</a:t>
            </a:r>
          </a:p>
        </p:txBody>
      </p:sp>
    </p:spTree>
    <p:extLst>
      <p:ext uri="{BB962C8B-B14F-4D97-AF65-F5344CB8AC3E}">
        <p14:creationId xmlns:p14="http://schemas.microsoft.com/office/powerpoint/2010/main" val="11360624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a:extLst>
              <a:ext uri="{FF2B5EF4-FFF2-40B4-BE49-F238E27FC236}">
                <a16:creationId xmlns:a16="http://schemas.microsoft.com/office/drawing/2014/main" id="{0DA0FF9B-44EC-FFC5-4B12-A8FACABEFF63}"/>
              </a:ext>
            </a:extLst>
          </p:cNvPr>
          <p:cNvPicPr>
            <a:picLocks noChangeAspect="1"/>
          </p:cNvPicPr>
          <p:nvPr/>
        </p:nvPicPr>
        <p:blipFill>
          <a:blip r:embed="rId3"/>
          <a:stretch>
            <a:fillRect/>
          </a:stretch>
        </p:blipFill>
        <p:spPr>
          <a:xfrm>
            <a:off x="3520164" y="2863159"/>
            <a:ext cx="5247696" cy="3718738"/>
          </a:xfrm>
          <a:prstGeom prst="rect">
            <a:avLst/>
          </a:prstGeom>
          <a:ln>
            <a:solidFill>
              <a:schemeClr val="tx1">
                <a:lumMod val="75000"/>
                <a:lumOff val="25000"/>
              </a:schemeClr>
            </a:solidFill>
          </a:ln>
        </p:spPr>
      </p:pic>
      <p:sp>
        <p:nvSpPr>
          <p:cNvPr id="2" name="スライド番号プレースホルダー 1">
            <a:extLst>
              <a:ext uri="{FF2B5EF4-FFF2-40B4-BE49-F238E27FC236}">
                <a16:creationId xmlns:a16="http://schemas.microsoft.com/office/drawing/2014/main" id="{B2FEB3E1-CEFD-4C0C-88C0-6177BEFCD869}"/>
              </a:ext>
            </a:extLst>
          </p:cNvPr>
          <p:cNvSpPr>
            <a:spLocks noGrp="1"/>
          </p:cNvSpPr>
          <p:nvPr>
            <p:ph type="sldNum" sz="quarter" idx="12"/>
          </p:nvPr>
        </p:nvSpPr>
        <p:spPr/>
        <p:txBody>
          <a:bodyPr/>
          <a:lstStyle/>
          <a:p>
            <a:fld id="{48C0FCB9-D989-46F1-965E-624BDAC7E129}" type="slidenum">
              <a:rPr kumimoji="1" lang="ja-JP" altLang="en-US" smtClean="0">
                <a:solidFill>
                  <a:srgbClr val="595959"/>
                </a:solidFill>
              </a:rPr>
              <a:pPr/>
              <a:t>30</a:t>
            </a:fld>
            <a:endParaRPr kumimoji="1" lang="ja-JP" altLang="en-US">
              <a:solidFill>
                <a:srgbClr val="595959"/>
              </a:solidFill>
            </a:endParaRPr>
          </a:p>
        </p:txBody>
      </p:sp>
      <p:sp>
        <p:nvSpPr>
          <p:cNvPr id="15" name="タイトル 2">
            <a:extLst>
              <a:ext uri="{FF2B5EF4-FFF2-40B4-BE49-F238E27FC236}">
                <a16:creationId xmlns:a16="http://schemas.microsoft.com/office/drawing/2014/main" id="{1ECC25D9-9505-43E9-BBD9-6DD25EEF75AB}"/>
              </a:ext>
            </a:extLst>
          </p:cNvPr>
          <p:cNvSpPr txBox="1">
            <a:spLocks/>
          </p:cNvSpPr>
          <p:nvPr/>
        </p:nvSpPr>
        <p:spPr>
          <a:xfrm>
            <a:off x="136524" y="172632"/>
            <a:ext cx="8778876" cy="650083"/>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200">
                <a:solidFill>
                  <a:srgbClr val="404040"/>
                </a:solidFill>
                <a:effectLst>
                  <a:outerShdw blurRad="38100" dist="38100" dir="2700000" algn="tl">
                    <a:srgbClr val="000000">
                      <a:alpha val="43137"/>
                    </a:srgbClr>
                  </a:outerShdw>
                </a:effectLst>
                <a:latin typeface="HGSｺﾞｼｯｸE" panose="020B0900000000000000" pitchFamily="50" charset="-128"/>
                <a:ea typeface="HGSｺﾞｼｯｸE" panose="020B0900000000000000" pitchFamily="50" charset="-128"/>
              </a:rPr>
              <a:t>備蓄状況を確認しましょう</a:t>
            </a:r>
          </a:p>
        </p:txBody>
      </p:sp>
      <p:sp>
        <p:nvSpPr>
          <p:cNvPr id="66" name="四角形: 角を丸くする 65">
            <a:extLst>
              <a:ext uri="{FF2B5EF4-FFF2-40B4-BE49-F238E27FC236}">
                <a16:creationId xmlns:a16="http://schemas.microsoft.com/office/drawing/2014/main" id="{180726F3-35AA-4746-BEEF-3166ACC63731}"/>
              </a:ext>
            </a:extLst>
          </p:cNvPr>
          <p:cNvSpPr/>
          <p:nvPr/>
        </p:nvSpPr>
        <p:spPr>
          <a:xfrm>
            <a:off x="446352" y="912509"/>
            <a:ext cx="8291304" cy="1313655"/>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36000" bIns="72000" rtlCol="0" anchor="t"/>
          <a:lstStyle/>
          <a:p>
            <a:pPr algn="just">
              <a:spcAft>
                <a:spcPts val="600"/>
              </a:spcAft>
            </a:pPr>
            <a:r>
              <a:rPr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作業①</a:t>
            </a:r>
            <a:r>
              <a:rPr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　＜１０分＞</a:t>
            </a:r>
            <a:endParaRPr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just"/>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７日間生活するのに必要な備蓄量を確認し、皆さんの自宅に</a:t>
            </a:r>
            <a:br>
              <a:rPr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ある備蓄が必要数に足りているか、「わが家の備蓄チェック</a:t>
            </a:r>
            <a:br>
              <a:rPr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シート」を使って確認しましょう。</a:t>
            </a:r>
            <a:endParaRPr lang="en-US" altLang="ja-JP" sz="28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pic>
        <p:nvPicPr>
          <p:cNvPr id="76" name="図 75">
            <a:extLst>
              <a:ext uri="{FF2B5EF4-FFF2-40B4-BE49-F238E27FC236}">
                <a16:creationId xmlns:a16="http://schemas.microsoft.com/office/drawing/2014/main" id="{ADFCE8AF-847D-4908-88A3-44496BDA7765}"/>
              </a:ext>
            </a:extLst>
          </p:cNvPr>
          <p:cNvPicPr>
            <a:picLocks noChangeAspect="1"/>
          </p:cNvPicPr>
          <p:nvPr/>
        </p:nvPicPr>
        <p:blipFill>
          <a:blip r:embed="rId4"/>
          <a:stretch>
            <a:fillRect/>
          </a:stretch>
        </p:blipFill>
        <p:spPr>
          <a:xfrm>
            <a:off x="1142177" y="3297827"/>
            <a:ext cx="1426588" cy="566977"/>
          </a:xfrm>
          <a:prstGeom prst="rect">
            <a:avLst/>
          </a:prstGeom>
        </p:spPr>
      </p:pic>
      <p:sp>
        <p:nvSpPr>
          <p:cNvPr id="78" name="テキスト ボックス 77">
            <a:extLst>
              <a:ext uri="{FF2B5EF4-FFF2-40B4-BE49-F238E27FC236}">
                <a16:creationId xmlns:a16="http://schemas.microsoft.com/office/drawing/2014/main" id="{0567C518-1036-4AA2-A5B9-9EE90DB2F14E}"/>
              </a:ext>
            </a:extLst>
          </p:cNvPr>
          <p:cNvSpPr txBox="1"/>
          <p:nvPr/>
        </p:nvSpPr>
        <p:spPr>
          <a:xfrm>
            <a:off x="659401" y="2898556"/>
            <a:ext cx="2236510" cy="338554"/>
          </a:xfrm>
          <a:prstGeom prst="rect">
            <a:avLst/>
          </a:prstGeom>
          <a:noFill/>
        </p:spPr>
        <p:txBody>
          <a:bodyPr wrap="none" rtlCol="0">
            <a:spAutoFit/>
          </a:bodyPr>
          <a:lstStyle/>
          <a:p>
            <a:r>
              <a:rPr kumimoji="1" lang="ja-JP" altLang="en-US" sz="1600" b="1" dirty="0">
                <a:solidFill>
                  <a:srgbClr val="FF2800"/>
                </a:solidFill>
                <a:latin typeface="ＭＳ ゴシック" panose="020B0609070205080204" pitchFamily="49" charset="-128"/>
                <a:ea typeface="ＭＳ ゴシック" panose="020B0609070205080204" pitchFamily="49" charset="-128"/>
              </a:rPr>
              <a:t>家族の人数</a:t>
            </a:r>
            <a:r>
              <a:rPr kumimoji="1" lang="ja-JP" altLang="en-US" sz="1600" dirty="0">
                <a:solidFill>
                  <a:schemeClr val="tx1">
                    <a:lumMod val="75000"/>
                    <a:lumOff val="25000"/>
                  </a:schemeClr>
                </a:solidFill>
                <a:latin typeface="ＭＳ ゴシック" panose="020B0609070205080204" pitchFamily="49" charset="-128"/>
                <a:ea typeface="ＭＳ ゴシック" panose="020B0609070205080204" pitchFamily="49" charset="-128"/>
              </a:rPr>
              <a:t>を書きます</a:t>
            </a:r>
          </a:p>
        </p:txBody>
      </p:sp>
      <p:cxnSp>
        <p:nvCxnSpPr>
          <p:cNvPr id="70" name="直線矢印コネクタ 69">
            <a:extLst>
              <a:ext uri="{FF2B5EF4-FFF2-40B4-BE49-F238E27FC236}">
                <a16:creationId xmlns:a16="http://schemas.microsoft.com/office/drawing/2014/main" id="{D5555B77-BDF5-40C8-B2EE-D27F6670C755}"/>
              </a:ext>
            </a:extLst>
          </p:cNvPr>
          <p:cNvCxnSpPr>
            <a:cxnSpLocks/>
            <a:stCxn id="76" idx="3"/>
          </p:cNvCxnSpPr>
          <p:nvPr/>
        </p:nvCxnSpPr>
        <p:spPr>
          <a:xfrm>
            <a:off x="2568765" y="3581316"/>
            <a:ext cx="2090271" cy="532977"/>
          </a:xfrm>
          <a:prstGeom prst="straightConnector1">
            <a:avLst/>
          </a:prstGeom>
          <a:ln w="28575">
            <a:solidFill>
              <a:srgbClr val="FF28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80" name="直線矢印コネクタ 79">
            <a:extLst>
              <a:ext uri="{FF2B5EF4-FFF2-40B4-BE49-F238E27FC236}">
                <a16:creationId xmlns:a16="http://schemas.microsoft.com/office/drawing/2014/main" id="{92600F2C-550E-425E-A91D-EF585C4FE46E}"/>
              </a:ext>
            </a:extLst>
          </p:cNvPr>
          <p:cNvCxnSpPr>
            <a:cxnSpLocks/>
          </p:cNvCxnSpPr>
          <p:nvPr/>
        </p:nvCxnSpPr>
        <p:spPr>
          <a:xfrm>
            <a:off x="5829300" y="2778704"/>
            <a:ext cx="0" cy="1183696"/>
          </a:xfrm>
          <a:prstGeom prst="straightConnector1">
            <a:avLst/>
          </a:prstGeom>
          <a:ln w="28575">
            <a:solidFill>
              <a:srgbClr val="FF28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87" name="テキスト ボックス 86">
            <a:extLst>
              <a:ext uri="{FF2B5EF4-FFF2-40B4-BE49-F238E27FC236}">
                <a16:creationId xmlns:a16="http://schemas.microsoft.com/office/drawing/2014/main" id="{E7F25D3E-1FB3-4614-9C41-78E867CC718E}"/>
              </a:ext>
            </a:extLst>
          </p:cNvPr>
          <p:cNvSpPr txBox="1"/>
          <p:nvPr/>
        </p:nvSpPr>
        <p:spPr>
          <a:xfrm>
            <a:off x="3819282" y="2471323"/>
            <a:ext cx="3158123" cy="338554"/>
          </a:xfrm>
          <a:prstGeom prst="rect">
            <a:avLst/>
          </a:prstGeom>
          <a:noFill/>
        </p:spPr>
        <p:txBody>
          <a:bodyPr wrap="square" rtlCol="0">
            <a:spAutoFit/>
          </a:bodyPr>
          <a:lstStyle/>
          <a:p>
            <a:r>
              <a:rPr kumimoji="1" lang="ja-JP" altLang="en-US" sz="1600" b="1" dirty="0">
                <a:solidFill>
                  <a:srgbClr val="FF2800"/>
                </a:solidFill>
                <a:latin typeface="ＭＳ ゴシック" panose="020B0609070205080204" pitchFamily="49" charset="-128"/>
                <a:ea typeface="ＭＳ ゴシック" panose="020B0609070205080204" pitchFamily="49" charset="-128"/>
              </a:rPr>
              <a:t>掛け算で</a:t>
            </a:r>
            <a:r>
              <a:rPr kumimoji="1" lang="ja-JP" altLang="en-US" sz="1600" dirty="0">
                <a:solidFill>
                  <a:schemeClr val="tx1">
                    <a:lumMod val="75000"/>
                    <a:lumOff val="25000"/>
                  </a:schemeClr>
                </a:solidFill>
                <a:latin typeface="ＭＳ ゴシック" panose="020B0609070205080204" pitchFamily="49" charset="-128"/>
                <a:ea typeface="ＭＳ ゴシック" panose="020B0609070205080204" pitchFamily="49" charset="-128"/>
              </a:rPr>
              <a:t>必要な数・量を算出</a:t>
            </a:r>
          </a:p>
        </p:txBody>
      </p:sp>
      <p:cxnSp>
        <p:nvCxnSpPr>
          <p:cNvPr id="90" name="直線矢印コネクタ 89">
            <a:extLst>
              <a:ext uri="{FF2B5EF4-FFF2-40B4-BE49-F238E27FC236}">
                <a16:creationId xmlns:a16="http://schemas.microsoft.com/office/drawing/2014/main" id="{312F1251-9F3C-4B5F-B3FD-DD74938D7FB4}"/>
              </a:ext>
            </a:extLst>
          </p:cNvPr>
          <p:cNvCxnSpPr>
            <a:cxnSpLocks/>
          </p:cNvCxnSpPr>
          <p:nvPr/>
        </p:nvCxnSpPr>
        <p:spPr>
          <a:xfrm>
            <a:off x="3169920" y="5364480"/>
            <a:ext cx="2865122" cy="411480"/>
          </a:xfrm>
          <a:prstGeom prst="straightConnector1">
            <a:avLst/>
          </a:prstGeom>
          <a:ln w="28575">
            <a:solidFill>
              <a:srgbClr val="FF28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92" name="テキスト ボックス 91">
            <a:extLst>
              <a:ext uri="{FF2B5EF4-FFF2-40B4-BE49-F238E27FC236}">
                <a16:creationId xmlns:a16="http://schemas.microsoft.com/office/drawing/2014/main" id="{BFD60948-8CB3-4BD6-B016-4063EBE098F4}"/>
              </a:ext>
            </a:extLst>
          </p:cNvPr>
          <p:cNvSpPr txBox="1"/>
          <p:nvPr/>
        </p:nvSpPr>
        <p:spPr>
          <a:xfrm>
            <a:off x="374576" y="4908500"/>
            <a:ext cx="2952250" cy="1323439"/>
          </a:xfrm>
          <a:prstGeom prst="rect">
            <a:avLst/>
          </a:prstGeom>
          <a:noFill/>
        </p:spPr>
        <p:txBody>
          <a:bodyPr wrap="square" rtlCol="0">
            <a:spAutoFit/>
          </a:bodyPr>
          <a:lstStyle/>
          <a:p>
            <a:pPr algn="just"/>
            <a:r>
              <a:rPr kumimoji="1" lang="ja-JP" altLang="en-US" sz="1600" dirty="0">
                <a:latin typeface="ＭＳ ゴシック" panose="020B0609070205080204" pitchFamily="49" charset="-128"/>
                <a:ea typeface="ＭＳ ゴシック" panose="020B0609070205080204" pitchFamily="49" charset="-128"/>
              </a:rPr>
              <a:t>赤ちゃんがいるご家庭なら「おむつ・ミルク・哺乳瓶」など、</a:t>
            </a:r>
            <a:r>
              <a:rPr kumimoji="1" lang="ja-JP" altLang="en-US" sz="1600" b="1" dirty="0">
                <a:solidFill>
                  <a:srgbClr val="FF2800"/>
                </a:solidFill>
                <a:latin typeface="ＭＳ ゴシック" panose="020B0609070205080204" pitchFamily="49" charset="-128"/>
                <a:ea typeface="ＭＳ ゴシック" panose="020B0609070205080204" pitchFamily="49" charset="-128"/>
              </a:rPr>
              <a:t>ご家庭で特に必要な</a:t>
            </a:r>
            <a:br>
              <a:rPr kumimoji="1" lang="en-US" altLang="ja-JP" sz="1600" b="1" dirty="0">
                <a:solidFill>
                  <a:srgbClr val="FF2800"/>
                </a:solidFill>
                <a:latin typeface="ＭＳ ゴシック" panose="020B0609070205080204" pitchFamily="49" charset="-128"/>
                <a:ea typeface="ＭＳ ゴシック" panose="020B0609070205080204" pitchFamily="49" charset="-128"/>
              </a:rPr>
            </a:br>
            <a:r>
              <a:rPr kumimoji="1" lang="ja-JP" altLang="en-US" sz="1600" b="1" dirty="0">
                <a:solidFill>
                  <a:srgbClr val="FF2800"/>
                </a:solidFill>
                <a:latin typeface="ＭＳ ゴシック" panose="020B0609070205080204" pitchFamily="49" charset="-128"/>
                <a:ea typeface="ＭＳ ゴシック" panose="020B0609070205080204" pitchFamily="49" charset="-128"/>
              </a:rPr>
              <a:t>もの（ないと困るもの）</a:t>
            </a:r>
            <a:r>
              <a:rPr kumimoji="1" lang="ja-JP" altLang="en-US" sz="1600" dirty="0">
                <a:latin typeface="ＭＳ ゴシック" panose="020B0609070205080204" pitchFamily="49" charset="-128"/>
                <a:ea typeface="ＭＳ ゴシック" panose="020B0609070205080204" pitchFamily="49" charset="-128"/>
              </a:rPr>
              <a:t>を</a:t>
            </a:r>
            <a:br>
              <a:rPr kumimoji="1" lang="en-US" altLang="ja-JP" sz="1600" dirty="0">
                <a:latin typeface="ＭＳ ゴシック" panose="020B0609070205080204" pitchFamily="49" charset="-128"/>
                <a:ea typeface="ＭＳ ゴシック" panose="020B0609070205080204" pitchFamily="49" charset="-128"/>
              </a:rPr>
            </a:br>
            <a:r>
              <a:rPr kumimoji="1" lang="ja-JP" altLang="en-US" sz="1600" dirty="0">
                <a:latin typeface="ＭＳ ゴシック" panose="020B0609070205080204" pitchFamily="49" charset="-128"/>
                <a:ea typeface="ＭＳ ゴシック" panose="020B0609070205080204" pitchFamily="49" charset="-128"/>
              </a:rPr>
              <a:t>書き出しましょう。</a:t>
            </a:r>
          </a:p>
        </p:txBody>
      </p:sp>
      <p:cxnSp>
        <p:nvCxnSpPr>
          <p:cNvPr id="100" name="直線矢印コネクタ 99">
            <a:extLst>
              <a:ext uri="{FF2B5EF4-FFF2-40B4-BE49-F238E27FC236}">
                <a16:creationId xmlns:a16="http://schemas.microsoft.com/office/drawing/2014/main" id="{5487A12A-FBD4-4139-9151-04F982D32D5A}"/>
              </a:ext>
            </a:extLst>
          </p:cNvPr>
          <p:cNvCxnSpPr>
            <a:cxnSpLocks/>
          </p:cNvCxnSpPr>
          <p:nvPr/>
        </p:nvCxnSpPr>
        <p:spPr>
          <a:xfrm flipH="1">
            <a:off x="8125509" y="2778704"/>
            <a:ext cx="76421" cy="1183696"/>
          </a:xfrm>
          <a:prstGeom prst="straightConnector1">
            <a:avLst/>
          </a:prstGeom>
          <a:ln w="28575">
            <a:solidFill>
              <a:srgbClr val="FF28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07" name="正方形/長方形 106">
            <a:extLst>
              <a:ext uri="{FF2B5EF4-FFF2-40B4-BE49-F238E27FC236}">
                <a16:creationId xmlns:a16="http://schemas.microsoft.com/office/drawing/2014/main" id="{7C6533F3-4B3A-49F3-953F-9DAE948DF82D}"/>
              </a:ext>
            </a:extLst>
          </p:cNvPr>
          <p:cNvSpPr/>
          <p:nvPr/>
        </p:nvSpPr>
        <p:spPr>
          <a:xfrm>
            <a:off x="4800944" y="4009535"/>
            <a:ext cx="574178" cy="1554480"/>
          </a:xfrm>
          <a:prstGeom prst="rect">
            <a:avLst/>
          </a:prstGeom>
          <a:noFill/>
          <a:ln w="19050">
            <a:solidFill>
              <a:srgbClr val="FF28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正方形/長方形 107">
            <a:extLst>
              <a:ext uri="{FF2B5EF4-FFF2-40B4-BE49-F238E27FC236}">
                <a16:creationId xmlns:a16="http://schemas.microsoft.com/office/drawing/2014/main" id="{C179B343-DE22-4419-8792-DF3782DFE858}"/>
              </a:ext>
            </a:extLst>
          </p:cNvPr>
          <p:cNvSpPr/>
          <p:nvPr/>
        </p:nvSpPr>
        <p:spPr>
          <a:xfrm>
            <a:off x="5568460" y="4009535"/>
            <a:ext cx="659920" cy="1554480"/>
          </a:xfrm>
          <a:prstGeom prst="rect">
            <a:avLst/>
          </a:prstGeom>
          <a:noFill/>
          <a:ln w="19050">
            <a:solidFill>
              <a:srgbClr val="FF28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9" name="正方形/長方形 108">
            <a:extLst>
              <a:ext uri="{FF2B5EF4-FFF2-40B4-BE49-F238E27FC236}">
                <a16:creationId xmlns:a16="http://schemas.microsoft.com/office/drawing/2014/main" id="{AFCF6D6E-0E82-440E-B3C0-D2ECD2A9755E}"/>
              </a:ext>
            </a:extLst>
          </p:cNvPr>
          <p:cNvSpPr/>
          <p:nvPr/>
        </p:nvSpPr>
        <p:spPr>
          <a:xfrm>
            <a:off x="6802558" y="4009535"/>
            <a:ext cx="1555600" cy="1554480"/>
          </a:xfrm>
          <a:prstGeom prst="rect">
            <a:avLst/>
          </a:prstGeom>
          <a:noFill/>
          <a:ln w="19050">
            <a:solidFill>
              <a:srgbClr val="FF28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4" name="テキスト ボックス 113">
            <a:extLst>
              <a:ext uri="{FF2B5EF4-FFF2-40B4-BE49-F238E27FC236}">
                <a16:creationId xmlns:a16="http://schemas.microsoft.com/office/drawing/2014/main" id="{323471C0-0D15-4EDC-AFD4-3C0883D15399}"/>
              </a:ext>
            </a:extLst>
          </p:cNvPr>
          <p:cNvSpPr txBox="1"/>
          <p:nvPr/>
        </p:nvSpPr>
        <p:spPr>
          <a:xfrm>
            <a:off x="6780700" y="2471323"/>
            <a:ext cx="2299174" cy="338554"/>
          </a:xfrm>
          <a:prstGeom prst="rect">
            <a:avLst/>
          </a:prstGeom>
          <a:noFill/>
        </p:spPr>
        <p:txBody>
          <a:bodyPr wrap="square" rtlCol="0">
            <a:spAutoFit/>
          </a:bodyPr>
          <a:lstStyle/>
          <a:p>
            <a:r>
              <a:rPr kumimoji="1" lang="ja-JP" altLang="en-US" sz="1600" b="1" dirty="0">
                <a:solidFill>
                  <a:srgbClr val="FF2800"/>
                </a:solidFill>
                <a:latin typeface="ＭＳ ゴシック" panose="020B0609070205080204" pitchFamily="49" charset="-128"/>
                <a:ea typeface="ＭＳ ゴシック" panose="020B0609070205080204" pitchFamily="49" charset="-128"/>
              </a:rPr>
              <a:t>あてはまる</a:t>
            </a:r>
            <a:r>
              <a:rPr kumimoji="1" lang="ja-JP" altLang="en-US" sz="1600" dirty="0">
                <a:solidFill>
                  <a:schemeClr val="tx1">
                    <a:lumMod val="75000"/>
                    <a:lumOff val="25000"/>
                  </a:schemeClr>
                </a:solidFill>
                <a:latin typeface="ＭＳ ゴシック" panose="020B0609070205080204" pitchFamily="49" charset="-128"/>
                <a:ea typeface="ＭＳ ゴシック" panose="020B0609070205080204" pitchFamily="49" charset="-128"/>
              </a:rPr>
              <a:t>ものに</a:t>
            </a:r>
            <a:r>
              <a:rPr kumimoji="1" lang="ja-JP" altLang="en-US" sz="1600" b="1" dirty="0">
                <a:solidFill>
                  <a:srgbClr val="FF2800"/>
                </a:solidFill>
                <a:latin typeface="ＭＳ ゴシック" panose="020B0609070205080204" pitchFamily="49" charset="-128"/>
                <a:ea typeface="ＭＳ ゴシック" panose="020B0609070205080204" pitchFamily="49" charset="-128"/>
              </a:rPr>
              <a:t>○</a:t>
            </a:r>
          </a:p>
        </p:txBody>
      </p:sp>
    </p:spTree>
    <p:extLst>
      <p:ext uri="{BB962C8B-B14F-4D97-AF65-F5344CB8AC3E}">
        <p14:creationId xmlns:p14="http://schemas.microsoft.com/office/powerpoint/2010/main" val="9855626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ACB78E3-130D-4A0D-AB57-F1B4870B3D69}"/>
              </a:ext>
            </a:extLst>
          </p:cNvPr>
          <p:cNvSpPr>
            <a:spLocks noGrp="1"/>
          </p:cNvSpPr>
          <p:nvPr>
            <p:ph type="title"/>
          </p:nvPr>
        </p:nvSpPr>
        <p:spPr/>
        <p:txBody>
          <a:bodyPr/>
          <a:lstStyle/>
          <a:p>
            <a:r>
              <a:rPr kumimoji="1" lang="ja-JP" altLang="en-US"/>
              <a:t>地域全体で家庭の備蓄を進めましょう</a:t>
            </a:r>
          </a:p>
        </p:txBody>
      </p:sp>
      <p:sp>
        <p:nvSpPr>
          <p:cNvPr id="4" name="スライド番号プレースホルダー 3">
            <a:extLst>
              <a:ext uri="{FF2B5EF4-FFF2-40B4-BE49-F238E27FC236}">
                <a16:creationId xmlns:a16="http://schemas.microsoft.com/office/drawing/2014/main" id="{9070D4F8-AC4A-485C-B571-5CDB3D5896CF}"/>
              </a:ext>
            </a:extLst>
          </p:cNvPr>
          <p:cNvSpPr>
            <a:spLocks noGrp="1"/>
          </p:cNvSpPr>
          <p:nvPr>
            <p:ph type="sldNum" sz="quarter" idx="12"/>
          </p:nvPr>
        </p:nvSpPr>
        <p:spPr/>
        <p:txBody>
          <a:bodyPr/>
          <a:lstStyle/>
          <a:p>
            <a:fld id="{48C0FCB9-D989-46F1-965E-624BDAC7E129}" type="slidenum">
              <a:rPr kumimoji="1" lang="ja-JP" altLang="en-US" smtClean="0"/>
              <a:pPr/>
              <a:t>31</a:t>
            </a:fld>
            <a:endParaRPr kumimoji="1" lang="ja-JP" altLang="en-US"/>
          </a:p>
        </p:txBody>
      </p:sp>
      <p:graphicFrame>
        <p:nvGraphicFramePr>
          <p:cNvPr id="7" name="表 7">
            <a:extLst>
              <a:ext uri="{FF2B5EF4-FFF2-40B4-BE49-F238E27FC236}">
                <a16:creationId xmlns:a16="http://schemas.microsoft.com/office/drawing/2014/main" id="{DA5F063C-811A-486F-AE90-BB14DAF6EE61}"/>
              </a:ext>
            </a:extLst>
          </p:cNvPr>
          <p:cNvGraphicFramePr>
            <a:graphicFrameLocks noGrp="1"/>
          </p:cNvGraphicFramePr>
          <p:nvPr>
            <p:extLst>
              <p:ext uri="{D42A27DB-BD31-4B8C-83A1-F6EECF244321}">
                <p14:modId xmlns:p14="http://schemas.microsoft.com/office/powerpoint/2010/main" val="3975451379"/>
              </p:ext>
            </p:extLst>
          </p:nvPr>
        </p:nvGraphicFramePr>
        <p:xfrm>
          <a:off x="316495" y="2761860"/>
          <a:ext cx="8405224" cy="3870960"/>
        </p:xfrm>
        <a:graphic>
          <a:graphicData uri="http://schemas.openxmlformats.org/drawingml/2006/table">
            <a:tbl>
              <a:tblPr firstRow="1" bandRow="1">
                <a:tableStyleId>{5940675A-B579-460E-94D1-54222C63F5DA}</a:tableStyleId>
              </a:tblPr>
              <a:tblGrid>
                <a:gridCol w="1188491">
                  <a:extLst>
                    <a:ext uri="{9D8B030D-6E8A-4147-A177-3AD203B41FA5}">
                      <a16:colId xmlns:a16="http://schemas.microsoft.com/office/drawing/2014/main" val="395077825"/>
                    </a:ext>
                  </a:extLst>
                </a:gridCol>
                <a:gridCol w="7216733">
                  <a:extLst>
                    <a:ext uri="{9D8B030D-6E8A-4147-A177-3AD203B41FA5}">
                      <a16:colId xmlns:a16="http://schemas.microsoft.com/office/drawing/2014/main" val="591503606"/>
                    </a:ext>
                  </a:extLst>
                </a:gridCol>
              </a:tblGrid>
              <a:tr h="0">
                <a:tc>
                  <a:txBody>
                    <a:bodyPr/>
                    <a:lstStyle/>
                    <a:p>
                      <a:pPr algn="ctr"/>
                      <a:r>
                        <a:rPr kumimoji="1" lang="ja-JP" altLang="en-US" sz="1600" b="0">
                          <a:latin typeface="HGPｺﾞｼｯｸE" panose="020B0900000000000000" pitchFamily="50" charset="-128"/>
                          <a:ea typeface="HGPｺﾞｼｯｸE" panose="020B0900000000000000" pitchFamily="50" charset="-128"/>
                        </a:rPr>
                        <a:t>分類</a:t>
                      </a:r>
                    </a:p>
                  </a:txBody>
                  <a:tcPr anchor="ctr">
                    <a:solidFill>
                      <a:schemeClr val="bg1">
                        <a:lumMod val="85000"/>
                      </a:schemeClr>
                    </a:solidFill>
                  </a:tcPr>
                </a:tc>
                <a:tc>
                  <a:txBody>
                    <a:bodyPr/>
                    <a:lstStyle/>
                    <a:p>
                      <a:pPr algn="ctr"/>
                      <a:r>
                        <a:rPr kumimoji="1" lang="ja-JP" altLang="en-US" sz="1600" b="0">
                          <a:latin typeface="HGPｺﾞｼｯｸE" panose="020B0900000000000000" pitchFamily="50" charset="-128"/>
                          <a:ea typeface="HGPｺﾞｼｯｸE" panose="020B0900000000000000" pitchFamily="50" charset="-128"/>
                        </a:rPr>
                        <a:t>内　　容</a:t>
                      </a:r>
                    </a:p>
                  </a:txBody>
                  <a:tcPr anchor="ctr">
                    <a:solidFill>
                      <a:schemeClr val="bg1">
                        <a:lumMod val="85000"/>
                      </a:schemeClr>
                    </a:solidFill>
                  </a:tcPr>
                </a:tc>
                <a:extLst>
                  <a:ext uri="{0D108BD9-81ED-4DB2-BD59-A6C34878D82A}">
                    <a16:rowId xmlns:a16="http://schemas.microsoft.com/office/drawing/2014/main" val="3988786057"/>
                  </a:ext>
                </a:extLst>
              </a:tr>
              <a:tr h="0">
                <a:tc>
                  <a:txBody>
                    <a:bodyPr/>
                    <a:lstStyle/>
                    <a:p>
                      <a:pPr algn="l"/>
                      <a:r>
                        <a:rPr kumimoji="1" lang="ja-JP" altLang="en-US" sz="1600" b="0">
                          <a:solidFill>
                            <a:srgbClr val="404040"/>
                          </a:solidFill>
                          <a:latin typeface="HGPｺﾞｼｯｸE" panose="020B0900000000000000" pitchFamily="50" charset="-128"/>
                          <a:ea typeface="HGPｺﾞｼｯｸE" panose="020B0900000000000000" pitchFamily="50" charset="-128"/>
                        </a:rPr>
                        <a:t>食料品</a:t>
                      </a:r>
                    </a:p>
                  </a:txBody>
                  <a:tcPr anchor="ctr"/>
                </a:tc>
                <a:tc>
                  <a:txBody>
                    <a:bodyPr/>
                    <a:lstStyle/>
                    <a:p>
                      <a:pPr algn="l"/>
                      <a:r>
                        <a:rPr kumimoji="1" lang="en-US" altLang="ja-JP" sz="1600" b="0">
                          <a:solidFill>
                            <a:srgbClr val="404040"/>
                          </a:solidFill>
                          <a:latin typeface="ＭＳ ゴシック" panose="020B0609070205080204" pitchFamily="49" charset="-128"/>
                          <a:ea typeface="ＭＳ ゴシック" panose="020B0609070205080204" pitchFamily="49" charset="-128"/>
                        </a:rPr>
                        <a:t>※</a:t>
                      </a:r>
                      <a:r>
                        <a:rPr kumimoji="1" lang="ja-JP" altLang="en-US" sz="1600" b="0">
                          <a:solidFill>
                            <a:srgbClr val="404040"/>
                          </a:solidFill>
                          <a:latin typeface="ＭＳ ゴシック" panose="020B0609070205080204" pitchFamily="49" charset="-128"/>
                          <a:ea typeface="ＭＳ ゴシック" panose="020B0609070205080204" pitchFamily="49" charset="-128"/>
                        </a:rPr>
                        <a:t>すぐに食べられる物・簡単に調理して食べられる物</a:t>
                      </a:r>
                      <a:endParaRPr kumimoji="1" lang="en-US" altLang="ja-JP" sz="1600" b="0">
                        <a:solidFill>
                          <a:srgbClr val="404040"/>
                        </a:solidFill>
                        <a:latin typeface="ＭＳ ゴシック" panose="020B0609070205080204" pitchFamily="49" charset="-128"/>
                        <a:ea typeface="ＭＳ ゴシック" panose="020B0609070205080204" pitchFamily="49" charset="-128"/>
                      </a:endParaRPr>
                    </a:p>
                    <a:p>
                      <a:pPr algn="l"/>
                      <a:r>
                        <a:rPr kumimoji="1" lang="ja-JP" altLang="en-US" sz="1600" b="0">
                          <a:solidFill>
                            <a:srgbClr val="404040"/>
                          </a:solidFill>
                          <a:latin typeface="ＭＳ ゴシック" panose="020B0609070205080204" pitchFamily="49" charset="-128"/>
                          <a:ea typeface="ＭＳ ゴシック" panose="020B0609070205080204" pitchFamily="49" charset="-128"/>
                        </a:rPr>
                        <a:t>□主食（レトルトなど）　　　　□栄養補助食品　□野菜ジュース</a:t>
                      </a:r>
                      <a:endParaRPr kumimoji="1" lang="en-US" altLang="ja-JP" sz="1600" b="0">
                        <a:solidFill>
                          <a:srgbClr val="404040"/>
                        </a:solidFill>
                        <a:latin typeface="ＭＳ ゴシック" panose="020B0609070205080204" pitchFamily="49" charset="-128"/>
                        <a:ea typeface="ＭＳ ゴシック" panose="020B0609070205080204" pitchFamily="49" charset="-128"/>
                      </a:endParaRPr>
                    </a:p>
                    <a:p>
                      <a:pPr algn="l"/>
                      <a:r>
                        <a:rPr kumimoji="1" lang="ja-JP" altLang="en-US" sz="1600" b="0">
                          <a:solidFill>
                            <a:srgbClr val="404040"/>
                          </a:solidFill>
                          <a:latin typeface="ＭＳ ゴシック" panose="020B0609070205080204" pitchFamily="49" charset="-128"/>
                          <a:ea typeface="ＭＳ ゴシック" panose="020B0609070205080204" pitchFamily="49" charset="-128"/>
                        </a:rPr>
                        <a:t>□主菜（缶詰・レトルトなど）　□調味料　　　　□菓子類　など　　　　　　　　</a:t>
                      </a:r>
                    </a:p>
                  </a:txBody>
                  <a:tcPr/>
                </a:tc>
                <a:extLst>
                  <a:ext uri="{0D108BD9-81ED-4DB2-BD59-A6C34878D82A}">
                    <a16:rowId xmlns:a16="http://schemas.microsoft.com/office/drawing/2014/main" val="2273523249"/>
                  </a:ext>
                </a:extLst>
              </a:tr>
              <a:tr h="0">
                <a:tc>
                  <a:txBody>
                    <a:bodyPr/>
                    <a:lstStyle/>
                    <a:p>
                      <a:pPr algn="l"/>
                      <a:r>
                        <a:rPr kumimoji="1" lang="ja-JP" altLang="en-US" sz="1600" b="0">
                          <a:solidFill>
                            <a:srgbClr val="404040"/>
                          </a:solidFill>
                          <a:latin typeface="HGPｺﾞｼｯｸE" panose="020B0900000000000000" pitchFamily="50" charset="-128"/>
                          <a:ea typeface="HGPｺﾞｼｯｸE" panose="020B0900000000000000" pitchFamily="50" charset="-128"/>
                        </a:rPr>
                        <a:t>飲料水</a:t>
                      </a:r>
                    </a:p>
                  </a:txBody>
                  <a:tcPr anchor="ctr"/>
                </a:tc>
                <a:tc>
                  <a:txBody>
                    <a:bodyPr/>
                    <a:lstStyle/>
                    <a:p>
                      <a:pPr algn="l"/>
                      <a:r>
                        <a:rPr kumimoji="1" lang="ja-JP" altLang="en-US" sz="1600" b="0" dirty="0">
                          <a:solidFill>
                            <a:srgbClr val="404040"/>
                          </a:solidFill>
                          <a:latin typeface="ＭＳ ゴシック" panose="020B0609070205080204" pitchFamily="49" charset="-128"/>
                          <a:ea typeface="ＭＳ ゴシック" panose="020B0609070205080204" pitchFamily="49" charset="-128"/>
                        </a:rPr>
                        <a:t>□１人１日３リットル</a:t>
                      </a:r>
                      <a:r>
                        <a:rPr kumimoji="1" lang="en-US" altLang="ja-JP" sz="1600" b="0" dirty="0">
                          <a:solidFill>
                            <a:srgbClr val="404040"/>
                          </a:solidFill>
                          <a:latin typeface="ＭＳ ゴシック" panose="020B0609070205080204" pitchFamily="49" charset="-128"/>
                          <a:ea typeface="ＭＳ ゴシック" panose="020B0609070205080204" pitchFamily="49" charset="-128"/>
                        </a:rPr>
                        <a:t>×</a:t>
                      </a:r>
                      <a:r>
                        <a:rPr kumimoji="1" lang="ja-JP" altLang="en-US" sz="1600" b="0" dirty="0">
                          <a:solidFill>
                            <a:srgbClr val="404040"/>
                          </a:solidFill>
                          <a:latin typeface="ＭＳ ゴシック" panose="020B0609070205080204" pitchFamily="49" charset="-128"/>
                          <a:ea typeface="ＭＳ ゴシック" panose="020B0609070205080204" pitchFamily="49" charset="-128"/>
                        </a:rPr>
                        <a:t>７日分</a:t>
                      </a:r>
                    </a:p>
                  </a:txBody>
                  <a:tcPr anchor="ctr"/>
                </a:tc>
                <a:extLst>
                  <a:ext uri="{0D108BD9-81ED-4DB2-BD59-A6C34878D82A}">
                    <a16:rowId xmlns:a16="http://schemas.microsoft.com/office/drawing/2014/main" val="1147200232"/>
                  </a:ext>
                </a:extLst>
              </a:tr>
              <a:tr h="0">
                <a:tc>
                  <a:txBody>
                    <a:bodyPr/>
                    <a:lstStyle/>
                    <a:p>
                      <a:pPr algn="l"/>
                      <a:r>
                        <a:rPr kumimoji="1" lang="ja-JP" altLang="en-US" sz="1600" b="0">
                          <a:solidFill>
                            <a:srgbClr val="404040"/>
                          </a:solidFill>
                          <a:latin typeface="HGPｺﾞｼｯｸE" panose="020B0900000000000000" pitchFamily="50" charset="-128"/>
                          <a:ea typeface="HGPｺﾞｼｯｸE" panose="020B0900000000000000" pitchFamily="50" charset="-128"/>
                        </a:rPr>
                        <a:t>生活用品</a:t>
                      </a:r>
                    </a:p>
                  </a:txBody>
                  <a:tcPr anchor="ctr"/>
                </a:tc>
                <a:tc>
                  <a:txBody>
                    <a:bodyPr/>
                    <a:lstStyle/>
                    <a:p>
                      <a:pPr algn="l"/>
                      <a:r>
                        <a:rPr kumimoji="1" lang="en-US" altLang="ja-JP" sz="1600" b="0" dirty="0">
                          <a:solidFill>
                            <a:srgbClr val="404040"/>
                          </a:solidFill>
                          <a:latin typeface="ＭＳ ゴシック" panose="020B0609070205080204" pitchFamily="49" charset="-128"/>
                          <a:ea typeface="ＭＳ ゴシック" panose="020B0609070205080204" pitchFamily="49" charset="-128"/>
                        </a:rPr>
                        <a:t>※</a:t>
                      </a:r>
                      <a:r>
                        <a:rPr kumimoji="1" lang="ja-JP" altLang="en-US" sz="1600" b="0" dirty="0">
                          <a:solidFill>
                            <a:srgbClr val="404040"/>
                          </a:solidFill>
                          <a:latin typeface="ＭＳ ゴシック" panose="020B0609070205080204" pitchFamily="49" charset="-128"/>
                          <a:ea typeface="ＭＳ ゴシック" panose="020B0609070205080204" pitchFamily="49" charset="-128"/>
                        </a:rPr>
                        <a:t>生活に合わせて必要な物</a:t>
                      </a:r>
                      <a:endParaRPr kumimoji="1" lang="en-US" altLang="ja-JP" sz="1600" b="0" dirty="0">
                        <a:solidFill>
                          <a:srgbClr val="404040"/>
                        </a:solidFill>
                        <a:latin typeface="ＭＳ ゴシック" panose="020B0609070205080204" pitchFamily="49" charset="-128"/>
                        <a:ea typeface="ＭＳ ゴシック" panose="020B0609070205080204" pitchFamily="49" charset="-128"/>
                      </a:endParaRPr>
                    </a:p>
                    <a:p>
                      <a:pPr algn="l"/>
                      <a:r>
                        <a:rPr kumimoji="1" lang="ja-JP" altLang="en-US" sz="1600" b="0" dirty="0">
                          <a:solidFill>
                            <a:srgbClr val="404040"/>
                          </a:solidFill>
                          <a:latin typeface="ＭＳ ゴシック" panose="020B0609070205080204" pitchFamily="49" charset="-128"/>
                          <a:ea typeface="ＭＳ ゴシック" panose="020B0609070205080204" pitchFamily="49" charset="-128"/>
                        </a:rPr>
                        <a:t>□毛布　　　　　□カセットコンロ　　□カセットボンベ　　　□ろうそく</a:t>
                      </a:r>
                      <a:endParaRPr kumimoji="1" lang="en-US" altLang="ja-JP" sz="1600" b="0" dirty="0">
                        <a:solidFill>
                          <a:srgbClr val="404040"/>
                        </a:solidFill>
                        <a:latin typeface="ＭＳ ゴシック" panose="020B0609070205080204" pitchFamily="49" charset="-128"/>
                        <a:ea typeface="ＭＳ ゴシック" panose="020B0609070205080204" pitchFamily="49" charset="-128"/>
                      </a:endParaRPr>
                    </a:p>
                    <a:p>
                      <a:pPr algn="l"/>
                      <a:r>
                        <a:rPr kumimoji="1" lang="ja-JP" altLang="en-US" sz="1600" b="0" dirty="0">
                          <a:solidFill>
                            <a:srgbClr val="404040"/>
                          </a:solidFill>
                          <a:latin typeface="ＭＳ ゴシック" panose="020B0609070205080204" pitchFamily="49" charset="-128"/>
                          <a:ea typeface="ＭＳ ゴシック" panose="020B0609070205080204" pitchFamily="49" charset="-128"/>
                        </a:rPr>
                        <a:t>□ライター　　　□ランタン　　　　　□トイレットペーパー　□ゴミ袋　</a:t>
                      </a:r>
                      <a:endParaRPr kumimoji="1" lang="en-US" altLang="ja-JP" sz="1600" b="0" dirty="0">
                        <a:solidFill>
                          <a:srgbClr val="404040"/>
                        </a:solidFill>
                        <a:latin typeface="ＭＳ ゴシック" panose="020B0609070205080204" pitchFamily="49" charset="-128"/>
                        <a:ea typeface="ＭＳ ゴシック" panose="020B0609070205080204" pitchFamily="49" charset="-128"/>
                      </a:endParaRPr>
                    </a:p>
                    <a:p>
                      <a:pPr algn="l"/>
                      <a:r>
                        <a:rPr kumimoji="1" lang="ja-JP" altLang="en-US" sz="1600" b="0" dirty="0">
                          <a:solidFill>
                            <a:srgbClr val="404040"/>
                          </a:solidFill>
                          <a:latin typeface="ＭＳ ゴシック" panose="020B0609070205080204" pitchFamily="49" charset="-128"/>
                          <a:ea typeface="ＭＳ ゴシック" panose="020B0609070205080204" pitchFamily="49" charset="-128"/>
                        </a:rPr>
                        <a:t>□割り箸　　　　□携帯トイレ　　　　□生理用品　　　　　　□薬</a:t>
                      </a:r>
                      <a:endParaRPr kumimoji="1" lang="en-US" altLang="ja-JP" sz="1600" b="0" dirty="0">
                        <a:solidFill>
                          <a:srgbClr val="404040"/>
                        </a:solidFill>
                        <a:latin typeface="ＭＳ ゴシック" panose="020B0609070205080204" pitchFamily="49" charset="-128"/>
                        <a:ea typeface="ＭＳ ゴシック" panose="020B0609070205080204" pitchFamily="49" charset="-128"/>
                      </a:endParaRPr>
                    </a:p>
                    <a:p>
                      <a:pPr algn="l"/>
                      <a:r>
                        <a:rPr kumimoji="1" lang="ja-JP" altLang="en-US" sz="1600" b="0" dirty="0">
                          <a:solidFill>
                            <a:srgbClr val="404040"/>
                          </a:solidFill>
                          <a:latin typeface="ＭＳ ゴシック" panose="020B0609070205080204" pitchFamily="49" charset="-128"/>
                          <a:ea typeface="ＭＳ ゴシック" panose="020B0609070205080204" pitchFamily="49" charset="-128"/>
                        </a:rPr>
                        <a:t>□おむつ（赤ちゃん用）　　　　　　　□おむつ（高齢者用）　　　　　　</a:t>
                      </a:r>
                      <a:endParaRPr kumimoji="1" lang="en-US" altLang="ja-JP" sz="1600" b="0" dirty="0">
                        <a:solidFill>
                          <a:srgbClr val="404040"/>
                        </a:solidFill>
                        <a:latin typeface="ＭＳ ゴシック" panose="020B0609070205080204" pitchFamily="49" charset="-128"/>
                        <a:ea typeface="ＭＳ ゴシック" panose="020B0609070205080204" pitchFamily="49" charset="-128"/>
                      </a:endParaRPr>
                    </a:p>
                    <a:p>
                      <a:pPr algn="l"/>
                      <a:r>
                        <a:rPr kumimoji="1" lang="ja-JP" altLang="en-US" sz="1600" b="0" dirty="0">
                          <a:solidFill>
                            <a:srgbClr val="404040"/>
                          </a:solidFill>
                          <a:latin typeface="ＭＳ ゴシック" panose="020B0609070205080204" pitchFamily="49" charset="-128"/>
                          <a:ea typeface="ＭＳ ゴシック" panose="020B0609070205080204" pitchFamily="49" charset="-128"/>
                        </a:rPr>
                        <a:t>□工具セット　　□ガムテープ　　　　□ほうき・ちりとり　　□ロープ　　</a:t>
                      </a:r>
                      <a:br>
                        <a:rPr kumimoji="1" lang="en-US" altLang="ja-JP" sz="1600" b="0" dirty="0">
                          <a:solidFill>
                            <a:srgbClr val="404040"/>
                          </a:solidFill>
                          <a:latin typeface="ＭＳ ゴシック" panose="020B0609070205080204" pitchFamily="49" charset="-128"/>
                          <a:ea typeface="ＭＳ ゴシック" panose="020B0609070205080204" pitchFamily="49" charset="-128"/>
                        </a:rPr>
                      </a:br>
                      <a:r>
                        <a:rPr kumimoji="1" lang="ja-JP" altLang="en-US" sz="1600" b="0" dirty="0">
                          <a:solidFill>
                            <a:srgbClr val="404040"/>
                          </a:solidFill>
                          <a:latin typeface="ＭＳ ゴシック" panose="020B0609070205080204" pitchFamily="49" charset="-128"/>
                          <a:ea typeface="ＭＳ ゴシック" panose="020B0609070205080204" pitchFamily="49" charset="-128"/>
                        </a:rPr>
                        <a:t>□ガムテープ　　□充電式ラジオ　　　□懐中電灯　　　　　　□乾電池　　　　</a:t>
                      </a:r>
                      <a:endParaRPr kumimoji="1" lang="en-US" altLang="ja-JP" sz="1600" b="0" dirty="0">
                        <a:solidFill>
                          <a:srgbClr val="404040"/>
                        </a:solidFill>
                        <a:latin typeface="ＭＳ ゴシック" panose="020B0609070205080204" pitchFamily="49" charset="-128"/>
                        <a:ea typeface="ＭＳ ゴシック" panose="020B0609070205080204" pitchFamily="49" charset="-128"/>
                      </a:endParaRPr>
                    </a:p>
                    <a:p>
                      <a:pPr algn="l"/>
                      <a:r>
                        <a:rPr kumimoji="1" lang="ja-JP" altLang="en-US" sz="1600" b="0" dirty="0">
                          <a:solidFill>
                            <a:srgbClr val="404040"/>
                          </a:solidFill>
                          <a:latin typeface="ＭＳ ゴシック" panose="020B0609070205080204" pitchFamily="49" charset="-128"/>
                          <a:ea typeface="ＭＳ ゴシック" panose="020B0609070205080204" pitchFamily="49" charset="-128"/>
                        </a:rPr>
                        <a:t>□予備バッテリー　など</a:t>
                      </a:r>
                      <a:endParaRPr kumimoji="1" lang="en-US" altLang="ja-JP" sz="1600" b="0" dirty="0">
                        <a:solidFill>
                          <a:srgbClr val="404040"/>
                        </a:solidFill>
                        <a:latin typeface="ＭＳ ゴシック" panose="020B0609070205080204" pitchFamily="49" charset="-128"/>
                        <a:ea typeface="ＭＳ ゴシック" panose="020B0609070205080204" pitchFamily="49" charset="-128"/>
                      </a:endParaRPr>
                    </a:p>
                  </a:txBody>
                  <a:tcPr/>
                </a:tc>
                <a:extLst>
                  <a:ext uri="{0D108BD9-81ED-4DB2-BD59-A6C34878D82A}">
                    <a16:rowId xmlns:a16="http://schemas.microsoft.com/office/drawing/2014/main" val="2956337385"/>
                  </a:ext>
                </a:extLst>
              </a:tr>
              <a:tr h="0">
                <a:tc>
                  <a:txBody>
                    <a:bodyPr/>
                    <a:lstStyle/>
                    <a:p>
                      <a:pPr algn="l"/>
                      <a:r>
                        <a:rPr kumimoji="1" lang="ja-JP" altLang="en-US" sz="1600" b="0">
                          <a:solidFill>
                            <a:srgbClr val="404040"/>
                          </a:solidFill>
                          <a:latin typeface="HGPｺﾞｼｯｸE" panose="020B0900000000000000" pitchFamily="50" charset="-128"/>
                          <a:ea typeface="HGPｺﾞｼｯｸE" panose="020B0900000000000000" pitchFamily="50" charset="-128"/>
                        </a:rPr>
                        <a:t>救助用具</a:t>
                      </a:r>
                    </a:p>
                  </a:txBody>
                  <a:tcPr anchor="ctr"/>
                </a:tc>
                <a:tc>
                  <a:txBody>
                    <a:bodyPr/>
                    <a:lstStyle/>
                    <a:p>
                      <a:pPr algn="l"/>
                      <a:r>
                        <a:rPr kumimoji="1" lang="ja-JP" altLang="en-US" sz="1600" b="0" dirty="0">
                          <a:solidFill>
                            <a:srgbClr val="404040"/>
                          </a:solidFill>
                          <a:latin typeface="ＭＳ ゴシック" panose="020B0609070205080204" pitchFamily="49" charset="-128"/>
                          <a:ea typeface="ＭＳ ゴシック" panose="020B0609070205080204" pitchFamily="49" charset="-128"/>
                        </a:rPr>
                        <a:t>□スコップ　□バール　□ノコギリ　など</a:t>
                      </a:r>
                    </a:p>
                  </a:txBody>
                  <a:tcPr anchor="ctr"/>
                </a:tc>
                <a:extLst>
                  <a:ext uri="{0D108BD9-81ED-4DB2-BD59-A6C34878D82A}">
                    <a16:rowId xmlns:a16="http://schemas.microsoft.com/office/drawing/2014/main" val="2941377268"/>
                  </a:ext>
                </a:extLst>
              </a:tr>
            </a:tbl>
          </a:graphicData>
        </a:graphic>
      </p:graphicFrame>
      <p:graphicFrame>
        <p:nvGraphicFramePr>
          <p:cNvPr id="5" name="表 4">
            <a:extLst>
              <a:ext uri="{FF2B5EF4-FFF2-40B4-BE49-F238E27FC236}">
                <a16:creationId xmlns:a16="http://schemas.microsoft.com/office/drawing/2014/main" id="{79429A32-27E4-41F7-A7F5-DDCF65CBF79C}"/>
              </a:ext>
            </a:extLst>
          </p:cNvPr>
          <p:cNvGraphicFramePr>
            <a:graphicFrameLocks noGrp="1"/>
          </p:cNvGraphicFramePr>
          <p:nvPr>
            <p:extLst>
              <p:ext uri="{D42A27DB-BD31-4B8C-83A1-F6EECF244321}">
                <p14:modId xmlns:p14="http://schemas.microsoft.com/office/powerpoint/2010/main" val="3888452650"/>
              </p:ext>
            </p:extLst>
          </p:nvPr>
        </p:nvGraphicFramePr>
        <p:xfrm>
          <a:off x="316495" y="1000901"/>
          <a:ext cx="8405224" cy="926200"/>
        </p:xfrm>
        <a:graphic>
          <a:graphicData uri="http://schemas.openxmlformats.org/drawingml/2006/table">
            <a:tbl>
              <a:tblPr firstRow="1" bandRow="1">
                <a:tableStyleId>{5940675A-B579-460E-94D1-54222C63F5DA}</a:tableStyleId>
              </a:tblPr>
              <a:tblGrid>
                <a:gridCol w="1995515">
                  <a:extLst>
                    <a:ext uri="{9D8B030D-6E8A-4147-A177-3AD203B41FA5}">
                      <a16:colId xmlns:a16="http://schemas.microsoft.com/office/drawing/2014/main" val="3620141767"/>
                    </a:ext>
                  </a:extLst>
                </a:gridCol>
                <a:gridCol w="6409709">
                  <a:extLst>
                    <a:ext uri="{9D8B030D-6E8A-4147-A177-3AD203B41FA5}">
                      <a16:colId xmlns:a16="http://schemas.microsoft.com/office/drawing/2014/main" val="2564616528"/>
                    </a:ext>
                  </a:extLst>
                </a:gridCol>
              </a:tblGrid>
              <a:tr h="463100">
                <a:tc>
                  <a:txBody>
                    <a:bodyPr/>
                    <a:lstStyle/>
                    <a:p>
                      <a:r>
                        <a:rPr kumimoji="1" lang="ja-JP" altLang="en-US" sz="1600" b="0" dirty="0">
                          <a:solidFill>
                            <a:srgbClr val="404040"/>
                          </a:solidFill>
                          <a:latin typeface="HGPｺﾞｼｯｸE" panose="020B0900000000000000" pitchFamily="50" charset="-128"/>
                          <a:ea typeface="HGPｺﾞｼｯｸE" panose="020B0900000000000000" pitchFamily="50" charset="-128"/>
                        </a:rPr>
                        <a:t>「②足りない」場合</a:t>
                      </a:r>
                    </a:p>
                  </a:txBody>
                  <a:tcPr marL="68580" marR="68580" marT="34290" marB="34290"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1" lang="ja-JP" altLang="en-US" sz="1600" b="0" u="sng" dirty="0">
                          <a:solidFill>
                            <a:srgbClr val="FF2800"/>
                          </a:solidFill>
                          <a:latin typeface="HGPｺﾞｼｯｸE" panose="020B0900000000000000" pitchFamily="50" charset="-128"/>
                          <a:ea typeface="HGPｺﾞｼｯｸE" panose="020B0900000000000000" pitchFamily="50" charset="-128"/>
                        </a:rPr>
                        <a:t>７日間を生きのびる</a:t>
                      </a:r>
                      <a:r>
                        <a:rPr kumimoji="1" lang="ja-JP" altLang="en-US" sz="1600" b="0" u="none" dirty="0">
                          <a:solidFill>
                            <a:schemeClr val="tx1">
                              <a:lumMod val="75000"/>
                              <a:lumOff val="25000"/>
                            </a:schemeClr>
                          </a:solidFill>
                          <a:latin typeface="HGPｺﾞｼｯｸE" panose="020B0900000000000000" pitchFamily="50" charset="-128"/>
                          <a:ea typeface="HGPｺﾞｼｯｸE" panose="020B0900000000000000" pitchFamily="50" charset="-128"/>
                        </a:rPr>
                        <a:t>ために、足りないものを購入する</a:t>
                      </a:r>
                      <a:endParaRPr kumimoji="1" lang="en-US" altLang="ja-JP" sz="1600" b="0" u="none"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txBody>
                  <a:tcPr marL="68580" marR="68580" marT="34290" marB="34290"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563966556"/>
                  </a:ext>
                </a:extLst>
              </a:tr>
              <a:tr h="463100">
                <a:tc>
                  <a:txBody>
                    <a:bodyPr/>
                    <a:lstStyle/>
                    <a:p>
                      <a:r>
                        <a:rPr kumimoji="1" lang="ja-JP" altLang="en-US" sz="1600" b="0" dirty="0">
                          <a:solidFill>
                            <a:srgbClr val="404040"/>
                          </a:solidFill>
                          <a:latin typeface="HGPｺﾞｼｯｸE" panose="020B0900000000000000" pitchFamily="50" charset="-128"/>
                          <a:ea typeface="HGPｺﾞｼｯｸE" panose="020B0900000000000000" pitchFamily="50" charset="-128"/>
                        </a:rPr>
                        <a:t>「③分からない」場合</a:t>
                      </a:r>
                    </a:p>
                  </a:txBody>
                  <a:tcPr marL="68580" marR="68580" marT="34290" marB="34290"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85000"/>
                      </a:schemeClr>
                    </a:solidFill>
                  </a:tcPr>
                </a:tc>
                <a:tc>
                  <a:txBody>
                    <a:bodyPr/>
                    <a:lstStyle/>
                    <a:p>
                      <a:r>
                        <a:rPr kumimoji="1" lang="ja-JP" altLang="en-US" sz="1600" b="0" u="sng" dirty="0">
                          <a:solidFill>
                            <a:srgbClr val="FF2800"/>
                          </a:solidFill>
                          <a:latin typeface="HGPｺﾞｼｯｸE" panose="020B0900000000000000" pitchFamily="50" charset="-128"/>
                          <a:ea typeface="HGPｺﾞｼｯｸE" panose="020B0900000000000000" pitchFamily="50" charset="-128"/>
                        </a:rPr>
                        <a:t>まずは確認！</a:t>
                      </a:r>
                      <a:r>
                        <a:rPr kumimoji="1" lang="ja-JP" altLang="en-US" sz="1600" b="0" u="none" dirty="0">
                          <a:solidFill>
                            <a:srgbClr val="FF2800"/>
                          </a:solidFill>
                          <a:latin typeface="HGPｺﾞｼｯｸE" panose="020B0900000000000000" pitchFamily="50" charset="-128"/>
                          <a:ea typeface="HGPｺﾞｼｯｸE" panose="020B0900000000000000" pitchFamily="50" charset="-128"/>
                        </a:rPr>
                        <a:t>　</a:t>
                      </a:r>
                      <a:r>
                        <a:rPr kumimoji="1" lang="ja-JP" altLang="en-US" sz="1600" b="0" u="none" dirty="0">
                          <a:solidFill>
                            <a:schemeClr val="tx1">
                              <a:lumMod val="75000"/>
                              <a:lumOff val="25000"/>
                            </a:schemeClr>
                          </a:solidFill>
                          <a:latin typeface="HGPｺﾞｼｯｸE" panose="020B0900000000000000" pitchFamily="50" charset="-128"/>
                          <a:ea typeface="HGPｺﾞｼｯｸE" panose="020B0900000000000000" pitchFamily="50" charset="-128"/>
                        </a:rPr>
                        <a:t>「足りない」場合のことを考えましょう</a:t>
                      </a:r>
                    </a:p>
                  </a:txBody>
                  <a:tcPr marL="68580" marR="68580" marT="34290" marB="34290"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40653701"/>
                  </a:ext>
                </a:extLst>
              </a:tr>
            </a:tbl>
          </a:graphicData>
        </a:graphic>
      </p:graphicFrame>
      <p:sp>
        <p:nvSpPr>
          <p:cNvPr id="9" name="正方形/長方形 8">
            <a:extLst>
              <a:ext uri="{FF2B5EF4-FFF2-40B4-BE49-F238E27FC236}">
                <a16:creationId xmlns:a16="http://schemas.microsoft.com/office/drawing/2014/main" id="{61536EA2-1A1C-4260-9147-EB66BE490292}"/>
              </a:ext>
            </a:extLst>
          </p:cNvPr>
          <p:cNvSpPr/>
          <p:nvPr/>
        </p:nvSpPr>
        <p:spPr>
          <a:xfrm>
            <a:off x="229746" y="2395629"/>
            <a:ext cx="1332416" cy="369332"/>
          </a:xfrm>
          <a:prstGeom prst="rect">
            <a:avLst/>
          </a:prstGeom>
        </p:spPr>
        <p:txBody>
          <a:bodyPr wrap="none">
            <a:spAutoFit/>
          </a:bodyPr>
          <a:lstStyle/>
          <a:p>
            <a:r>
              <a:rPr kumimoji="1" lang="ja-JP" altLang="en-US">
                <a:solidFill>
                  <a:srgbClr val="404040"/>
                </a:solidFill>
                <a:latin typeface="HGPｺﾞｼｯｸE" panose="020B0900000000000000" pitchFamily="50" charset="-128"/>
                <a:ea typeface="HGPｺﾞｼｯｸE" panose="020B0900000000000000" pitchFamily="50" charset="-128"/>
              </a:rPr>
              <a:t>備蓄品の例</a:t>
            </a:r>
            <a:endParaRPr lang="ja-JP" altLang="en-US">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33596057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ACB78E3-130D-4A0D-AB57-F1B4870B3D69}"/>
              </a:ext>
            </a:extLst>
          </p:cNvPr>
          <p:cNvSpPr>
            <a:spLocks noGrp="1"/>
          </p:cNvSpPr>
          <p:nvPr>
            <p:ph type="title"/>
          </p:nvPr>
        </p:nvSpPr>
        <p:spPr>
          <a:xfrm>
            <a:off x="898" y="0"/>
            <a:ext cx="9144000" cy="650083"/>
          </a:xfrm>
        </p:spPr>
        <p:txBody>
          <a:bodyPr/>
          <a:lstStyle/>
          <a:p>
            <a:r>
              <a:rPr lang="ja-JP" altLang="en-US"/>
              <a:t>ローリングストック（循環備蓄）の勧め</a:t>
            </a:r>
            <a:endParaRPr kumimoji="1" lang="ja-JP" altLang="en-US"/>
          </a:p>
        </p:txBody>
      </p:sp>
      <p:sp>
        <p:nvSpPr>
          <p:cNvPr id="4" name="スライド番号プレースホルダー 3">
            <a:extLst>
              <a:ext uri="{FF2B5EF4-FFF2-40B4-BE49-F238E27FC236}">
                <a16:creationId xmlns:a16="http://schemas.microsoft.com/office/drawing/2014/main" id="{9070D4F8-AC4A-485C-B571-5CDB3D5896CF}"/>
              </a:ext>
            </a:extLst>
          </p:cNvPr>
          <p:cNvSpPr>
            <a:spLocks noGrp="1"/>
          </p:cNvSpPr>
          <p:nvPr>
            <p:ph type="sldNum" sz="quarter" idx="12"/>
          </p:nvPr>
        </p:nvSpPr>
        <p:spPr/>
        <p:txBody>
          <a:bodyPr/>
          <a:lstStyle/>
          <a:p>
            <a:fld id="{48C0FCB9-D989-46F1-965E-624BDAC7E129}" type="slidenum">
              <a:rPr kumimoji="1" lang="ja-JP" altLang="en-US" smtClean="0"/>
              <a:pPr/>
              <a:t>32</a:t>
            </a:fld>
            <a:endParaRPr kumimoji="1" lang="ja-JP" altLang="en-US"/>
          </a:p>
        </p:txBody>
      </p:sp>
      <p:sp>
        <p:nvSpPr>
          <p:cNvPr id="16" name="テキスト ボックス 15">
            <a:extLst>
              <a:ext uri="{FF2B5EF4-FFF2-40B4-BE49-F238E27FC236}">
                <a16:creationId xmlns:a16="http://schemas.microsoft.com/office/drawing/2014/main" id="{0BC8736F-8928-4B45-AADF-455BC52E4D02}"/>
              </a:ext>
            </a:extLst>
          </p:cNvPr>
          <p:cNvSpPr txBox="1"/>
          <p:nvPr/>
        </p:nvSpPr>
        <p:spPr>
          <a:xfrm>
            <a:off x="262800" y="850572"/>
            <a:ext cx="8618400" cy="1374879"/>
          </a:xfrm>
          <a:prstGeom prst="rect">
            <a:avLst/>
          </a:prstGeom>
          <a:noFill/>
          <a:ln w="28575">
            <a:solidFill>
              <a:srgbClr val="35A16B"/>
            </a:solidFill>
          </a:ln>
        </p:spPr>
        <p:txBody>
          <a:bodyPr wrap="square" lIns="252000" rIns="288000" rtlCol="0" anchor="ctr">
            <a:noAutofit/>
          </a:bodyPr>
          <a:lstStyle/>
          <a:p>
            <a:pPr algn="just" defTabSz="685800"/>
            <a:r>
              <a:rPr kumimoji="1" lang="ja-JP" altLang="en-US" sz="2800" spc="-150" dirty="0">
                <a:solidFill>
                  <a:srgbClr val="404040"/>
                </a:solidFill>
                <a:latin typeface="HGPｺﾞｼｯｸE" panose="020B0900000000000000" pitchFamily="50" charset="-128"/>
                <a:ea typeface="HGPｺﾞｼｯｸE" panose="020B0900000000000000" pitchFamily="50" charset="-128"/>
              </a:rPr>
              <a:t>普段から少し多めに購入しておき、使ったら使った分だけ新しく買い足していくことで常に一定量を家に備蓄しておく</a:t>
            </a:r>
            <a:r>
              <a:rPr kumimoji="1" lang="ja-JP" altLang="en-US" sz="2800" dirty="0">
                <a:solidFill>
                  <a:srgbClr val="404040"/>
                </a:solidFill>
                <a:latin typeface="HGPｺﾞｼｯｸE" panose="020B0900000000000000" pitchFamily="50" charset="-128"/>
                <a:ea typeface="HGPｺﾞｼｯｸE" panose="020B0900000000000000" pitchFamily="50" charset="-128"/>
              </a:rPr>
              <a:t>方法です</a:t>
            </a:r>
          </a:p>
        </p:txBody>
      </p:sp>
      <p:pic>
        <p:nvPicPr>
          <p:cNvPr id="17" name="図 16">
            <a:extLst>
              <a:ext uri="{FF2B5EF4-FFF2-40B4-BE49-F238E27FC236}">
                <a16:creationId xmlns:a16="http://schemas.microsoft.com/office/drawing/2014/main" id="{CFCE7906-E5CF-48D0-92BB-363120086AAB}"/>
              </a:ext>
            </a:extLst>
          </p:cNvPr>
          <p:cNvPicPr>
            <a:picLocks noChangeAspect="1"/>
          </p:cNvPicPr>
          <p:nvPr/>
        </p:nvPicPr>
        <p:blipFill>
          <a:blip r:embed="rId3"/>
          <a:stretch>
            <a:fillRect/>
          </a:stretch>
        </p:blipFill>
        <p:spPr>
          <a:xfrm>
            <a:off x="1760700" y="2297753"/>
            <a:ext cx="5622601" cy="3436849"/>
          </a:xfrm>
          <a:prstGeom prst="rect">
            <a:avLst/>
          </a:prstGeom>
        </p:spPr>
      </p:pic>
      <p:sp>
        <p:nvSpPr>
          <p:cNvPr id="6" name="正方形/長方形 5">
            <a:extLst>
              <a:ext uri="{FF2B5EF4-FFF2-40B4-BE49-F238E27FC236}">
                <a16:creationId xmlns:a16="http://schemas.microsoft.com/office/drawing/2014/main" id="{009D6534-EC0F-4047-A67C-F2E87E40D171}"/>
              </a:ext>
            </a:extLst>
          </p:cNvPr>
          <p:cNvSpPr/>
          <p:nvPr/>
        </p:nvSpPr>
        <p:spPr>
          <a:xfrm>
            <a:off x="1816434" y="5806904"/>
            <a:ext cx="5511128" cy="6859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a:solidFill>
                  <a:srgbClr val="FF2800"/>
                </a:solidFill>
                <a:latin typeface="HGPｺﾞｼｯｸE" panose="020B0900000000000000" pitchFamily="50" charset="-128"/>
                <a:ea typeface="HGPｺﾞｼｯｸE" panose="020B0900000000000000" pitchFamily="50" charset="-128"/>
              </a:rPr>
              <a:t>地域の皆さんにも勧めましょう</a:t>
            </a:r>
            <a:endParaRPr lang="en-US" altLang="ja-JP" sz="2400">
              <a:solidFill>
                <a:srgbClr val="FF280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12300572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A83E2A-5351-4CA8-9D90-F4B4CA018E4D}"/>
              </a:ext>
            </a:extLst>
          </p:cNvPr>
          <p:cNvSpPr>
            <a:spLocks noGrp="1"/>
          </p:cNvSpPr>
          <p:nvPr>
            <p:ph type="title"/>
          </p:nvPr>
        </p:nvSpPr>
        <p:spPr/>
        <p:txBody>
          <a:bodyPr/>
          <a:lstStyle/>
          <a:p>
            <a:r>
              <a:rPr lang="en-US" altLang="ja-JP"/>
              <a:t>【</a:t>
            </a:r>
            <a:r>
              <a:rPr lang="ja-JP" altLang="en-US"/>
              <a:t>事例</a:t>
            </a:r>
            <a:r>
              <a:rPr lang="en-US" altLang="ja-JP"/>
              <a:t>】</a:t>
            </a:r>
            <a:r>
              <a:rPr lang="ja-JP" altLang="en-US"/>
              <a:t>災害への備え</a:t>
            </a:r>
            <a:endParaRPr kumimoji="1" lang="ja-JP" altLang="en-US"/>
          </a:p>
        </p:txBody>
      </p:sp>
      <p:sp>
        <p:nvSpPr>
          <p:cNvPr id="4" name="スライド番号プレースホルダー 3">
            <a:extLst>
              <a:ext uri="{FF2B5EF4-FFF2-40B4-BE49-F238E27FC236}">
                <a16:creationId xmlns:a16="http://schemas.microsoft.com/office/drawing/2014/main" id="{BE65018A-18EB-466D-BD4F-42CBE78EA1F8}"/>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33</a:t>
            </a:fld>
            <a:endPar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7" name="コンテンツ プレースホルダー 4">
            <a:extLst>
              <a:ext uri="{FF2B5EF4-FFF2-40B4-BE49-F238E27FC236}">
                <a16:creationId xmlns:a16="http://schemas.microsoft.com/office/drawing/2014/main" id="{8E7FF5DE-A0C5-4CCD-A23D-31379DF5205C}"/>
              </a:ext>
            </a:extLst>
          </p:cNvPr>
          <p:cNvSpPr txBox="1">
            <a:spLocks/>
          </p:cNvSpPr>
          <p:nvPr/>
        </p:nvSpPr>
        <p:spPr>
          <a:xfrm>
            <a:off x="409575" y="3892928"/>
            <a:ext cx="8343899" cy="2877860"/>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r>
              <a:rPr kumimoji="1" lang="ja-JP" altLang="en-US" sz="2800" b="0" i="0" u="none" strike="noStrike" kern="1200" cap="none" spc="0" normalizeH="0" baseline="0" noProof="0">
                <a:ln>
                  <a:noFill/>
                </a:ln>
                <a:solidFill>
                  <a:srgbClr val="FF2800"/>
                </a:solidFill>
                <a:effectLst/>
                <a:uLnTx/>
                <a:uFillTx/>
                <a:latin typeface="HGPｺﾞｼｯｸE" panose="020B0900000000000000" pitchFamily="50" charset="-128"/>
                <a:ea typeface="HGPｺﾞｼｯｸE" panose="020B0900000000000000" pitchFamily="50" charset="-128"/>
                <a:cs typeface="+mn-cs"/>
              </a:rPr>
              <a:t>■計画的な備蓄対策</a:t>
            </a:r>
            <a:endParaRPr kumimoji="1" lang="en-US" altLang="ja-JP" sz="2800" b="0" i="0" u="none" strike="noStrike" kern="1200" cap="none" spc="0" normalizeH="0" baseline="0" noProof="0">
              <a:ln>
                <a:noFill/>
              </a:ln>
              <a:solidFill>
                <a:srgbClr val="FF2800"/>
              </a:solidFill>
              <a:effectLst/>
              <a:uLnTx/>
              <a:uFillTx/>
              <a:latin typeface="HGPｺﾞｼｯｸE" panose="020B0900000000000000" pitchFamily="50" charset="-128"/>
              <a:ea typeface="HGPｺﾞｼｯｸE" panose="020B0900000000000000" pitchFamily="50" charset="-128"/>
              <a:cs typeface="+mn-cs"/>
            </a:endParaRPr>
          </a:p>
          <a:p>
            <a:pPr marL="0" marR="0" lvl="0" indent="0" algn="l"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r>
              <a:rPr kumimoji="1" lang="ja-JP" altLang="en-US" sz="20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a:t>
            </a:r>
            <a:r>
              <a:rPr lang="ja-JP" altLang="en-US" sz="2000">
                <a:solidFill>
                  <a:prstClr val="black">
                    <a:lumMod val="75000"/>
                    <a:lumOff val="25000"/>
                  </a:prstClr>
                </a:solidFill>
              </a:rPr>
              <a:t>南町田自主防災組織</a:t>
            </a:r>
            <a:r>
              <a:rPr kumimoji="1" lang="ja-JP" altLang="en-US" sz="20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：東京都　町田市）</a:t>
            </a:r>
            <a:br>
              <a:rPr kumimoji="1" lang="en-US" altLang="ja-JP" sz="20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br>
            <a:endParaRPr kumimoji="1" lang="ja-JP" altLang="en-US" sz="20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l"/>
              <a:tabLst/>
              <a:defRPr/>
            </a:pPr>
            <a:endParaRPr kumimoji="1" lang="ja-JP" altLang="en-US" sz="28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8" name="正方形/長方形 7">
            <a:extLst>
              <a:ext uri="{FF2B5EF4-FFF2-40B4-BE49-F238E27FC236}">
                <a16:creationId xmlns:a16="http://schemas.microsoft.com/office/drawing/2014/main" id="{2086BBD0-C758-43E9-967E-3FA3B81994F2}"/>
              </a:ext>
            </a:extLst>
          </p:cNvPr>
          <p:cNvSpPr/>
          <p:nvPr/>
        </p:nvSpPr>
        <p:spPr>
          <a:xfrm>
            <a:off x="673099" y="4967666"/>
            <a:ext cx="7943775" cy="1690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342900" marR="0" lvl="0" indent="-342900" algn="l" defTabSz="457200" rtl="0" eaLnBrk="1" fontAlgn="auto" latinLnBrk="0" hangingPunct="1">
              <a:lnSpc>
                <a:spcPct val="100000"/>
              </a:lnSpc>
              <a:spcBef>
                <a:spcPts val="0"/>
              </a:spcBef>
              <a:spcAft>
                <a:spcPts val="600"/>
              </a:spcAft>
              <a:buClrTx/>
              <a:buSzTx/>
              <a:buFont typeface="HGPｺﾞｼｯｸE" panose="020B0900000000000000" pitchFamily="50" charset="-128"/>
              <a:buChar char="○"/>
              <a:tabLst/>
              <a:defRPr/>
            </a:pPr>
            <a:r>
              <a:rPr lang="ja-JP" altLang="en-US" sz="2000" dirty="0">
                <a:solidFill>
                  <a:prstClr val="black">
                    <a:lumMod val="75000"/>
                    <a:lumOff val="25000"/>
                  </a:prstClr>
                </a:solidFill>
                <a:latin typeface="HGPｺﾞｼｯｸE" panose="020B0900000000000000" pitchFamily="50" charset="-128"/>
                <a:ea typeface="HGPｺﾞｼｯｸE" panose="020B0900000000000000" pitchFamily="50" charset="-128"/>
              </a:rPr>
              <a:t>行政の備蓄状況などを調査し、避難所の食糧備蓄は１日分しかない</a:t>
            </a:r>
            <a:br>
              <a:rPr lang="en-US" altLang="ja-JP" sz="2000" dirty="0">
                <a:solidFill>
                  <a:prstClr val="black">
                    <a:lumMod val="75000"/>
                    <a:lumOff val="25000"/>
                  </a:prstClr>
                </a:solidFill>
                <a:latin typeface="HGPｺﾞｼｯｸE" panose="020B0900000000000000" pitchFamily="50" charset="-128"/>
                <a:ea typeface="HGPｺﾞｼｯｸE" panose="020B0900000000000000" pitchFamily="50" charset="-128"/>
              </a:rPr>
            </a:br>
            <a:r>
              <a:rPr lang="ja-JP" altLang="en-US" sz="2000" dirty="0">
                <a:solidFill>
                  <a:prstClr val="black">
                    <a:lumMod val="75000"/>
                    <a:lumOff val="25000"/>
                  </a:prstClr>
                </a:solidFill>
                <a:latin typeface="HGPｺﾞｼｯｸE" panose="020B0900000000000000" pitchFamily="50" charset="-128"/>
                <a:ea typeface="HGPｺﾞｼｯｸE" panose="020B0900000000000000" pitchFamily="50" charset="-128"/>
              </a:rPr>
              <a:t>ことを認識し、自助・共助の役割が大きいことを痛感。</a:t>
            </a:r>
            <a:endParaRPr lang="en-US" altLang="ja-JP" sz="2000" dirty="0">
              <a:solidFill>
                <a:prstClr val="black">
                  <a:lumMod val="75000"/>
                  <a:lumOff val="25000"/>
                </a:prstClr>
              </a:solidFill>
              <a:latin typeface="HGPｺﾞｼｯｸE" panose="020B0900000000000000" pitchFamily="50" charset="-128"/>
              <a:ea typeface="HGPｺﾞｼｯｸE" panose="020B0900000000000000" pitchFamily="50" charset="-128"/>
            </a:endParaRPr>
          </a:p>
          <a:p>
            <a:pPr marL="342900" marR="0" lvl="0" indent="-342900" algn="l" defTabSz="457200" rtl="0" eaLnBrk="1" fontAlgn="auto" latinLnBrk="0" hangingPunct="1">
              <a:lnSpc>
                <a:spcPct val="100000"/>
              </a:lnSpc>
              <a:spcBef>
                <a:spcPts val="0"/>
              </a:spcBef>
              <a:spcAft>
                <a:spcPts val="600"/>
              </a:spcAft>
              <a:buClrTx/>
              <a:buSzTx/>
              <a:buFont typeface="HGPｺﾞｼｯｸE" panose="020B0900000000000000" pitchFamily="50" charset="-128"/>
              <a:buChar char="○"/>
              <a:tabLst/>
              <a:defRPr/>
            </a:pPr>
            <a:r>
              <a:rPr kumimoji="0" lang="ja-JP" altLang="en-US" sz="20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自主防災組織を発足し、徴収した年会費から３か年計画で備蓄品を揃え、維持管理もきめ細かく行っている。</a:t>
            </a:r>
            <a:endParaRPr kumimoji="0" lang="en-US" altLang="ja-JP" sz="20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3" name="テキスト ボックス 2">
            <a:extLst>
              <a:ext uri="{FF2B5EF4-FFF2-40B4-BE49-F238E27FC236}">
                <a16:creationId xmlns:a16="http://schemas.microsoft.com/office/drawing/2014/main" id="{6A839077-C588-48ED-847B-2880B510E75C}"/>
              </a:ext>
            </a:extLst>
          </p:cNvPr>
          <p:cNvSpPr txBox="1"/>
          <p:nvPr/>
        </p:nvSpPr>
        <p:spPr>
          <a:xfrm>
            <a:off x="663475" y="6392726"/>
            <a:ext cx="3647152" cy="2616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参考：</a:t>
            </a:r>
            <a:r>
              <a:rPr kumimoji="1" lang="ja-JP" altLang="en-US" sz="1100">
                <a:solidFill>
                  <a:srgbClr val="404040"/>
                </a:solidFill>
                <a:latin typeface="HGPｺﾞｼｯｸE" panose="020B0900000000000000" pitchFamily="50" charset="-128"/>
                <a:ea typeface="HGPｺﾞｼｯｸE" panose="020B0900000000000000" pitchFamily="50" charset="-128"/>
              </a:rPr>
              <a:t>東京都総務局</a:t>
            </a:r>
            <a:r>
              <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「地域防災活動活性化サポートガイド」</a:t>
            </a:r>
          </a:p>
        </p:txBody>
      </p:sp>
      <p:sp>
        <p:nvSpPr>
          <p:cNvPr id="6" name="テキスト ボックス 5">
            <a:extLst>
              <a:ext uri="{FF2B5EF4-FFF2-40B4-BE49-F238E27FC236}">
                <a16:creationId xmlns:a16="http://schemas.microsoft.com/office/drawing/2014/main" id="{9152B334-6F7F-4D55-873E-6328075AC1B4}"/>
              </a:ext>
            </a:extLst>
          </p:cNvPr>
          <p:cNvSpPr txBox="1"/>
          <p:nvPr/>
        </p:nvSpPr>
        <p:spPr>
          <a:xfrm>
            <a:off x="675350" y="4369615"/>
            <a:ext cx="868442" cy="2308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9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みなみまちだ</a:t>
            </a:r>
          </a:p>
        </p:txBody>
      </p:sp>
      <p:sp>
        <p:nvSpPr>
          <p:cNvPr id="12" name="テキスト ボックス 11">
            <a:extLst>
              <a:ext uri="{FF2B5EF4-FFF2-40B4-BE49-F238E27FC236}">
                <a16:creationId xmlns:a16="http://schemas.microsoft.com/office/drawing/2014/main" id="{E4E5FCA9-5A83-47AE-BF13-95B7583FD3C4}"/>
              </a:ext>
            </a:extLst>
          </p:cNvPr>
          <p:cNvSpPr txBox="1"/>
          <p:nvPr/>
        </p:nvSpPr>
        <p:spPr>
          <a:xfrm>
            <a:off x="4020543" y="4371230"/>
            <a:ext cx="738818" cy="2308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900">
                <a:solidFill>
                  <a:prstClr val="black">
                    <a:lumMod val="75000"/>
                    <a:lumOff val="25000"/>
                  </a:prstClr>
                </a:solidFill>
                <a:latin typeface="HGPｺﾞｼｯｸE" panose="020B0900000000000000" pitchFamily="50" charset="-128"/>
                <a:ea typeface="HGPｺﾞｼｯｸE" panose="020B0900000000000000" pitchFamily="50" charset="-128"/>
              </a:rPr>
              <a:t>まちだ</a:t>
            </a:r>
            <a:endParaRPr kumimoji="1" lang="ja-JP" altLang="en-US" sz="9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13" name="コンテンツ プレースホルダー 4">
            <a:extLst>
              <a:ext uri="{FF2B5EF4-FFF2-40B4-BE49-F238E27FC236}">
                <a16:creationId xmlns:a16="http://schemas.microsoft.com/office/drawing/2014/main" id="{E9404820-4908-4DF9-85DE-7EA574B01A02}"/>
              </a:ext>
            </a:extLst>
          </p:cNvPr>
          <p:cNvSpPr txBox="1">
            <a:spLocks/>
          </p:cNvSpPr>
          <p:nvPr/>
        </p:nvSpPr>
        <p:spPr>
          <a:xfrm>
            <a:off x="409575" y="740612"/>
            <a:ext cx="8343899" cy="3171876"/>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r>
              <a:rPr kumimoji="1" lang="ja-JP" altLang="en-US" sz="2800" b="0" i="0" u="none" strike="noStrike" kern="1200" cap="none" spc="0" normalizeH="0" baseline="0" noProof="0">
                <a:ln>
                  <a:noFill/>
                </a:ln>
                <a:solidFill>
                  <a:srgbClr val="FF2800"/>
                </a:solidFill>
                <a:effectLst/>
                <a:uLnTx/>
                <a:uFillTx/>
                <a:latin typeface="HGPｺﾞｼｯｸE" panose="020B0900000000000000" pitchFamily="50" charset="-128"/>
                <a:ea typeface="HGPｺﾞｼｯｸE" panose="020B0900000000000000" pitchFamily="50" charset="-128"/>
                <a:cs typeface="+mn-cs"/>
              </a:rPr>
              <a:t>■地域住民への啓発活動</a:t>
            </a:r>
            <a:endParaRPr kumimoji="1" lang="en-US" altLang="ja-JP" sz="2800" b="0" i="0" u="none" strike="noStrike" kern="1200" cap="none" spc="0" normalizeH="0" baseline="0" noProof="0">
              <a:ln>
                <a:noFill/>
              </a:ln>
              <a:solidFill>
                <a:srgbClr val="FF2800"/>
              </a:solidFill>
              <a:effectLst/>
              <a:uLnTx/>
              <a:uFillTx/>
              <a:latin typeface="HGPｺﾞｼｯｸE" panose="020B0900000000000000" pitchFamily="50" charset="-128"/>
              <a:ea typeface="HGPｺﾞｼｯｸE" panose="020B0900000000000000" pitchFamily="50" charset="-128"/>
              <a:cs typeface="+mn-cs"/>
            </a:endParaRPr>
          </a:p>
          <a:p>
            <a:pPr marL="0" marR="0" lvl="0" indent="0" algn="l"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r>
              <a:rPr kumimoji="1" lang="ja-JP" altLang="en-US" sz="20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（中央ゆめづくり協議会 防災防犯部会：三重県　名張市）</a:t>
            </a:r>
            <a:br>
              <a:rPr kumimoji="1" lang="en-US" altLang="ja-JP" sz="20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br>
            <a:endParaRPr kumimoji="1" lang="ja-JP" altLang="en-US" sz="20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l"/>
              <a:tabLst/>
              <a:defRPr/>
            </a:pPr>
            <a:endParaRPr kumimoji="1" lang="ja-JP" altLang="en-US" sz="28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14" name="正方形/長方形 13">
            <a:extLst>
              <a:ext uri="{FF2B5EF4-FFF2-40B4-BE49-F238E27FC236}">
                <a16:creationId xmlns:a16="http://schemas.microsoft.com/office/drawing/2014/main" id="{504E73C0-2F8D-41C4-B213-AFDFB05102AF}"/>
              </a:ext>
            </a:extLst>
          </p:cNvPr>
          <p:cNvSpPr/>
          <p:nvPr/>
        </p:nvSpPr>
        <p:spPr>
          <a:xfrm>
            <a:off x="610329" y="1772329"/>
            <a:ext cx="8006545" cy="19691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342900" marR="0" lvl="0" indent="-342900" algn="l" defTabSz="457200" rtl="0" eaLnBrk="1" fontAlgn="auto" latinLnBrk="0" hangingPunct="1">
              <a:lnSpc>
                <a:spcPct val="100000"/>
              </a:lnSpc>
              <a:spcBef>
                <a:spcPts val="0"/>
              </a:spcBef>
              <a:spcAft>
                <a:spcPts val="600"/>
              </a:spcAft>
              <a:buClrTx/>
              <a:buSzTx/>
              <a:buFont typeface="HGPｺﾞｼｯｸE" panose="020B0900000000000000" pitchFamily="50" charset="-128"/>
              <a:buChar char="○"/>
              <a:tabLst/>
              <a:defRPr/>
            </a:pPr>
            <a:r>
              <a:rPr kumimoji="0" lang="ja-JP" altLang="en-US" sz="2000" b="0" i="0" u="none" strike="noStrike" kern="1200" cap="none" spc="-15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協議会の地域は新しい住宅が多く、在宅避難が多いことが想定されるため、</a:t>
            </a:r>
            <a:r>
              <a:rPr kumimoji="0" lang="ja-JP" altLang="en-US" sz="20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ローリングストック法の推奨をしている。</a:t>
            </a:r>
            <a:endParaRPr kumimoji="0" lang="en-US" altLang="ja-JP" sz="20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a:p>
            <a:pPr marL="342900" marR="0" lvl="0" indent="-342900" algn="l" defTabSz="457200" rtl="0" eaLnBrk="1" fontAlgn="auto" latinLnBrk="0" hangingPunct="1">
              <a:lnSpc>
                <a:spcPct val="100000"/>
              </a:lnSpc>
              <a:spcBef>
                <a:spcPts val="0"/>
              </a:spcBef>
              <a:spcAft>
                <a:spcPts val="600"/>
              </a:spcAft>
              <a:buClrTx/>
              <a:buSzTx/>
              <a:buFont typeface="HGPｺﾞｼｯｸE" panose="020B0900000000000000" pitchFamily="50" charset="-128"/>
              <a:buChar char="○"/>
              <a:tabLst/>
              <a:defRPr/>
            </a:pPr>
            <a:r>
              <a:rPr lang="ja-JP" altLang="en-US" sz="2000" dirty="0">
                <a:solidFill>
                  <a:prstClr val="black">
                    <a:lumMod val="75000"/>
                    <a:lumOff val="25000"/>
                  </a:prstClr>
                </a:solidFill>
                <a:latin typeface="HGPｺﾞｼｯｸE" panose="020B0900000000000000" pitchFamily="50" charset="-128"/>
                <a:ea typeface="HGPｺﾞｼｯｸE" panose="020B0900000000000000" pitchFamily="50" charset="-128"/>
              </a:rPr>
              <a:t>自宅の備蓄品だけで何食分の料理ができるか、　　　　　　　　　　　　　何日過ごせるかを考えるゲームを考案し、　　　　　　　　　　　　　　　　　備蓄に取り組んでいる。</a:t>
            </a:r>
            <a:endParaRPr kumimoji="0" lang="en-US" altLang="ja-JP" sz="2000" b="0" i="0" u="none" strike="noStrike" kern="1200" cap="none" spc="0" normalizeH="0" baseline="0" noProof="0" dirty="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pic>
        <p:nvPicPr>
          <p:cNvPr id="16" name="図 15">
            <a:extLst>
              <a:ext uri="{FF2B5EF4-FFF2-40B4-BE49-F238E27FC236}">
                <a16:creationId xmlns:a16="http://schemas.microsoft.com/office/drawing/2014/main" id="{D7E1EA59-34EA-4A85-BC40-DD9F382FFADF}"/>
              </a:ext>
            </a:extLst>
          </p:cNvPr>
          <p:cNvPicPr>
            <a:picLocks noChangeAspect="1"/>
          </p:cNvPicPr>
          <p:nvPr/>
        </p:nvPicPr>
        <p:blipFill>
          <a:blip r:embed="rId3"/>
          <a:stretch>
            <a:fillRect/>
          </a:stretch>
        </p:blipFill>
        <p:spPr>
          <a:xfrm>
            <a:off x="6459069" y="2240387"/>
            <a:ext cx="2023648" cy="1400046"/>
          </a:xfrm>
          <a:prstGeom prst="rect">
            <a:avLst/>
          </a:prstGeom>
        </p:spPr>
      </p:pic>
      <p:sp>
        <p:nvSpPr>
          <p:cNvPr id="18" name="テキスト ボックス 17">
            <a:extLst>
              <a:ext uri="{FF2B5EF4-FFF2-40B4-BE49-F238E27FC236}">
                <a16:creationId xmlns:a16="http://schemas.microsoft.com/office/drawing/2014/main" id="{1339E9C7-4D30-4191-825A-16E88F9FFA09}"/>
              </a:ext>
            </a:extLst>
          </p:cNvPr>
          <p:cNvSpPr txBox="1"/>
          <p:nvPr/>
        </p:nvSpPr>
        <p:spPr>
          <a:xfrm>
            <a:off x="565763" y="3498656"/>
            <a:ext cx="3382657" cy="261610"/>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参考：消防庁「防災まちづくり大賞第</a:t>
            </a:r>
            <a:r>
              <a:rPr kumimoji="1" lang="en-US" altLang="ja-JP"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21</a:t>
            </a:r>
            <a:r>
              <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回受賞事例集」</a:t>
            </a:r>
          </a:p>
        </p:txBody>
      </p:sp>
      <p:sp>
        <p:nvSpPr>
          <p:cNvPr id="19" name="テキスト ボックス 18">
            <a:extLst>
              <a:ext uri="{FF2B5EF4-FFF2-40B4-BE49-F238E27FC236}">
                <a16:creationId xmlns:a16="http://schemas.microsoft.com/office/drawing/2014/main" id="{BF41BA97-0023-4667-A7B3-1259A97575A5}"/>
              </a:ext>
            </a:extLst>
          </p:cNvPr>
          <p:cNvSpPr txBox="1"/>
          <p:nvPr/>
        </p:nvSpPr>
        <p:spPr>
          <a:xfrm>
            <a:off x="5720251" y="1221226"/>
            <a:ext cx="738818" cy="2308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900">
                <a:solidFill>
                  <a:prstClr val="black">
                    <a:lumMod val="75000"/>
                    <a:lumOff val="25000"/>
                  </a:prstClr>
                </a:solidFill>
                <a:latin typeface="HGPｺﾞｼｯｸE" panose="020B0900000000000000" pitchFamily="50" charset="-128"/>
                <a:ea typeface="HGPｺﾞｼｯｸE" panose="020B0900000000000000" pitchFamily="50" charset="-128"/>
              </a:rPr>
              <a:t>なばり</a:t>
            </a:r>
            <a:endParaRPr kumimoji="1" lang="ja-JP" altLang="en-US" sz="9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Tree>
    <p:extLst>
      <p:ext uri="{BB962C8B-B14F-4D97-AF65-F5344CB8AC3E}">
        <p14:creationId xmlns:p14="http://schemas.microsoft.com/office/powerpoint/2010/main" val="28160956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82F0553D-A539-4E3C-A75E-DA0CB19E22FB}"/>
              </a:ext>
            </a:extLst>
          </p:cNvPr>
          <p:cNvSpPr>
            <a:spLocks noGrp="1"/>
          </p:cNvSpPr>
          <p:nvPr>
            <p:ph type="sldNum" sz="quarter" idx="12"/>
          </p:nvPr>
        </p:nvSpPr>
        <p:spPr/>
        <p:txBody>
          <a:bodyPr/>
          <a:lstStyle/>
          <a:p>
            <a:fld id="{48C0FCB9-D989-46F1-965E-624BDAC7E129}" type="slidenum">
              <a:rPr kumimoji="1" lang="ja-JP" altLang="en-US" smtClean="0"/>
              <a:pPr/>
              <a:t>34</a:t>
            </a:fld>
            <a:endParaRPr kumimoji="1" lang="ja-JP" altLang="en-US"/>
          </a:p>
        </p:txBody>
      </p:sp>
      <p:sp>
        <p:nvSpPr>
          <p:cNvPr id="3" name="テキスト ボックス 2">
            <a:extLst>
              <a:ext uri="{FF2B5EF4-FFF2-40B4-BE49-F238E27FC236}">
                <a16:creationId xmlns:a16="http://schemas.microsoft.com/office/drawing/2014/main" id="{4521B454-13B9-4A0E-9E02-50E1AA39072A}"/>
              </a:ext>
            </a:extLst>
          </p:cNvPr>
          <p:cNvSpPr txBox="1"/>
          <p:nvPr/>
        </p:nvSpPr>
        <p:spPr>
          <a:xfrm>
            <a:off x="731519" y="2557194"/>
            <a:ext cx="7680960" cy="1200329"/>
          </a:xfrm>
          <a:prstGeom prst="rect">
            <a:avLst/>
          </a:prstGeom>
          <a:noFill/>
        </p:spPr>
        <p:txBody>
          <a:bodyPr wrap="square" rtlCol="0">
            <a:spAutoFit/>
          </a:bodyPr>
          <a:lstStyle/>
          <a:p>
            <a:pPr marL="285750" indent="-285750" algn="just">
              <a:spcAft>
                <a:spcPts val="1200"/>
              </a:spcAft>
              <a:buFont typeface="Arial" panose="020B0604020202020204" pitchFamily="34" charset="0"/>
              <a:buChar char="•"/>
            </a:pPr>
            <a:r>
              <a:rPr kumimoji="1" lang="ja-JP" altLang="en-US" sz="3600">
                <a:solidFill>
                  <a:srgbClr val="404040"/>
                </a:solidFill>
                <a:latin typeface="HGPｺﾞｼｯｸE" panose="020B0900000000000000" pitchFamily="50" charset="-128"/>
                <a:ea typeface="HGPｺﾞｼｯｸE" panose="020B0900000000000000" pitchFamily="50" charset="-128"/>
              </a:rPr>
              <a:t>「非常持出品」 や 「備蓄」 を自ら整え、地域に伝えましょう</a:t>
            </a:r>
          </a:p>
        </p:txBody>
      </p:sp>
      <p:sp>
        <p:nvSpPr>
          <p:cNvPr id="4" name="テキスト ボックス 3">
            <a:extLst>
              <a:ext uri="{FF2B5EF4-FFF2-40B4-BE49-F238E27FC236}">
                <a16:creationId xmlns:a16="http://schemas.microsoft.com/office/drawing/2014/main" id="{83267B04-588D-46D9-9E15-F79D168BCC38}"/>
              </a:ext>
            </a:extLst>
          </p:cNvPr>
          <p:cNvSpPr txBox="1"/>
          <p:nvPr/>
        </p:nvSpPr>
        <p:spPr>
          <a:xfrm>
            <a:off x="1148562" y="676646"/>
            <a:ext cx="6846875" cy="1200329"/>
          </a:xfrm>
          <a:prstGeom prst="rect">
            <a:avLst/>
          </a:prstGeom>
          <a:noFill/>
        </p:spPr>
        <p:txBody>
          <a:bodyPr wrap="square" rtlCol="0">
            <a:spAutoFit/>
          </a:bodyPr>
          <a:lstStyle/>
          <a:p>
            <a:pPr algn="ctr"/>
            <a:r>
              <a:rPr kumimoji="1" lang="ja-JP" altLang="en-US" sz="3600">
                <a:solidFill>
                  <a:srgbClr val="404040"/>
                </a:solidFill>
                <a:latin typeface="HGPｺﾞｼｯｸE" panose="020B0900000000000000" pitchFamily="50" charset="-128"/>
                <a:ea typeface="HGPｺﾞｼｯｸE" panose="020B0900000000000000" pitchFamily="50" charset="-128"/>
              </a:rPr>
              <a:t>２．事前の備え</a:t>
            </a:r>
            <a:endParaRPr kumimoji="1" lang="en-US" altLang="ja-JP" sz="3600">
              <a:solidFill>
                <a:srgbClr val="404040"/>
              </a:solidFill>
              <a:latin typeface="HGPｺﾞｼｯｸE" panose="020B0900000000000000" pitchFamily="50" charset="-128"/>
              <a:ea typeface="HGPｺﾞｼｯｸE" panose="020B0900000000000000" pitchFamily="50" charset="-128"/>
            </a:endParaRPr>
          </a:p>
          <a:p>
            <a:pPr algn="ctr"/>
            <a:r>
              <a:rPr kumimoji="1" lang="en-US" altLang="ja-JP" sz="3600">
                <a:solidFill>
                  <a:srgbClr val="404040"/>
                </a:solidFill>
                <a:latin typeface="HGPｺﾞｼｯｸE" panose="020B0900000000000000" pitchFamily="50" charset="-128"/>
                <a:ea typeface="HGPｺﾞｼｯｸE" panose="020B0900000000000000" pitchFamily="50" charset="-128"/>
              </a:rPr>
              <a:t>- </a:t>
            </a:r>
            <a:r>
              <a:rPr kumimoji="1" lang="ja-JP" altLang="en-US" sz="3600">
                <a:solidFill>
                  <a:srgbClr val="404040"/>
                </a:solidFill>
                <a:latin typeface="HGPｺﾞｼｯｸE" panose="020B0900000000000000" pitchFamily="50" charset="-128"/>
                <a:ea typeface="HGPｺﾞｼｯｸE" panose="020B0900000000000000" pitchFamily="50" charset="-128"/>
              </a:rPr>
              <a:t>まとめ </a:t>
            </a:r>
            <a:r>
              <a:rPr kumimoji="1" lang="en-US" altLang="ja-JP" sz="3600">
                <a:solidFill>
                  <a:srgbClr val="404040"/>
                </a:solidFill>
                <a:latin typeface="HGPｺﾞｼｯｸE" panose="020B0900000000000000" pitchFamily="50" charset="-128"/>
                <a:ea typeface="HGPｺﾞｼｯｸE" panose="020B0900000000000000" pitchFamily="50" charset="-128"/>
              </a:rPr>
              <a:t>-</a:t>
            </a:r>
            <a:endParaRPr kumimoji="1" lang="ja-JP" altLang="en-US" sz="3600">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749064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3334975-DAFC-4F74-98A6-EFBFA584F806}"/>
              </a:ext>
            </a:extLst>
          </p:cNvPr>
          <p:cNvSpPr>
            <a:spLocks noGrp="1"/>
          </p:cNvSpPr>
          <p:nvPr>
            <p:ph type="title"/>
          </p:nvPr>
        </p:nvSpPr>
        <p:spPr>
          <a:xfrm>
            <a:off x="568229" y="1550082"/>
            <a:ext cx="8000094" cy="2513918"/>
          </a:xfrm>
        </p:spPr>
        <p:txBody>
          <a:bodyPr>
            <a:noAutofit/>
          </a:bodyPr>
          <a:lstStyle/>
          <a:p>
            <a:pPr algn="l"/>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３．住民の防災意識の向上</a:t>
            </a:r>
            <a:endPar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9BE68F44-3530-4EFF-95A8-39A3FAB7460E}"/>
              </a:ext>
            </a:extLst>
          </p:cNvPr>
          <p:cNvSpPr/>
          <p:nvPr/>
        </p:nvSpPr>
        <p:spPr>
          <a:xfrm>
            <a:off x="7704967" y="266041"/>
            <a:ext cx="1049867" cy="372533"/>
          </a:xfrm>
          <a:prstGeom prst="rect">
            <a:avLst/>
          </a:prstGeom>
          <a:solidFill>
            <a:srgbClr val="FFFF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a:solidFill>
                  <a:schemeClr val="tx1">
                    <a:lumMod val="65000"/>
                    <a:lumOff val="35000"/>
                  </a:schemeClr>
                </a:solidFill>
                <a:latin typeface="HGPｺﾞｼｯｸE" panose="020B0900000000000000" pitchFamily="50" charset="-128"/>
                <a:ea typeface="HGPｺﾞｼｯｸE" panose="020B0900000000000000" pitchFamily="50" charset="-128"/>
              </a:rPr>
              <a:t>15</a:t>
            </a:r>
            <a:r>
              <a:rPr kumimoji="1" lang="ja-JP" altLang="en-US">
                <a:solidFill>
                  <a:schemeClr val="tx1">
                    <a:lumMod val="65000"/>
                    <a:lumOff val="35000"/>
                  </a:schemeClr>
                </a:solidFill>
                <a:latin typeface="HGPｺﾞｼｯｸE" panose="020B0900000000000000" pitchFamily="50" charset="-128"/>
                <a:ea typeface="HGPｺﾞｼｯｸE" panose="020B0900000000000000" pitchFamily="50" charset="-128"/>
              </a:rPr>
              <a:t>分</a:t>
            </a:r>
          </a:p>
        </p:txBody>
      </p:sp>
    </p:spTree>
    <p:extLst>
      <p:ext uri="{BB962C8B-B14F-4D97-AF65-F5344CB8AC3E}">
        <p14:creationId xmlns:p14="http://schemas.microsoft.com/office/powerpoint/2010/main" val="25217947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36</a:t>
            </a:fld>
            <a:endParaRPr kumimoji="1" lang="ja-JP" altLang="en-US"/>
          </a:p>
        </p:txBody>
      </p:sp>
      <p:sp>
        <p:nvSpPr>
          <p:cNvPr id="29" name="タイトル 1">
            <a:extLst>
              <a:ext uri="{FF2B5EF4-FFF2-40B4-BE49-F238E27FC236}">
                <a16:creationId xmlns:a16="http://schemas.microsoft.com/office/drawing/2014/main" id="{A7246330-51FD-47BD-B603-5FDFE78CDCBC}"/>
              </a:ext>
            </a:extLst>
          </p:cNvPr>
          <p:cNvSpPr>
            <a:spLocks noGrp="1"/>
          </p:cNvSpPr>
          <p:nvPr>
            <p:ph type="title"/>
          </p:nvPr>
        </p:nvSpPr>
        <p:spPr>
          <a:xfrm>
            <a:off x="0" y="-28575"/>
            <a:ext cx="9144000" cy="650875"/>
          </a:xfrm>
        </p:spPr>
        <p:txBody>
          <a:bodyPr/>
          <a:lstStyle/>
          <a:p>
            <a:r>
              <a:rPr lang="ja-JP" altLang="en-US"/>
              <a:t>防災訓練で地域の防災意識を高める</a:t>
            </a:r>
          </a:p>
        </p:txBody>
      </p:sp>
      <p:sp>
        <p:nvSpPr>
          <p:cNvPr id="24" name="正方形/長方形 23">
            <a:extLst>
              <a:ext uri="{FF2B5EF4-FFF2-40B4-BE49-F238E27FC236}">
                <a16:creationId xmlns:a16="http://schemas.microsoft.com/office/drawing/2014/main" id="{E21942F4-E52F-433C-8F8B-B15023240EEC}"/>
              </a:ext>
            </a:extLst>
          </p:cNvPr>
          <p:cNvSpPr/>
          <p:nvPr/>
        </p:nvSpPr>
        <p:spPr>
          <a:xfrm>
            <a:off x="262800" y="857366"/>
            <a:ext cx="8618400" cy="852241"/>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a:solidFill>
                  <a:srgbClr val="404040"/>
                </a:solidFill>
                <a:latin typeface="HGPｺﾞｼｯｸE" panose="020B0900000000000000" pitchFamily="50" charset="-128"/>
                <a:ea typeface="HGPｺﾞｼｯｸE" panose="020B0900000000000000" pitchFamily="50" charset="-128"/>
              </a:rPr>
              <a:t>継続的な防災訓練により、内容を改善していきましょう</a:t>
            </a:r>
          </a:p>
        </p:txBody>
      </p:sp>
      <p:sp>
        <p:nvSpPr>
          <p:cNvPr id="25" name="テキスト ボックス 24">
            <a:extLst>
              <a:ext uri="{FF2B5EF4-FFF2-40B4-BE49-F238E27FC236}">
                <a16:creationId xmlns:a16="http://schemas.microsoft.com/office/drawing/2014/main" id="{8C97BB25-1656-45A1-8990-35A25EDAC563}"/>
              </a:ext>
            </a:extLst>
          </p:cNvPr>
          <p:cNvSpPr txBox="1"/>
          <p:nvPr/>
        </p:nvSpPr>
        <p:spPr>
          <a:xfrm>
            <a:off x="1548810" y="7014552"/>
            <a:ext cx="5178735" cy="646331"/>
          </a:xfrm>
          <a:prstGeom prst="rect">
            <a:avLst/>
          </a:prstGeom>
          <a:noFill/>
        </p:spPr>
        <p:txBody>
          <a:bodyPr wrap="square" rtlCol="0">
            <a:spAutoFit/>
          </a:bodyPr>
          <a:lstStyle/>
          <a:p>
            <a:r>
              <a:rPr kumimoji="1" lang="en-US" altLang="ja-JP">
                <a:latin typeface="HGPｺﾞｼｯｸE" panose="020B0900000000000000" pitchFamily="50" charset="-128"/>
                <a:ea typeface="HGPｺﾞｼｯｸE" panose="020B0900000000000000" pitchFamily="50" charset="-128"/>
              </a:rPr>
              <a:t>【</a:t>
            </a:r>
            <a:r>
              <a:rPr kumimoji="1" lang="ja-JP" altLang="en-US">
                <a:latin typeface="HGPｺﾞｼｯｸE" panose="020B0900000000000000" pitchFamily="50" charset="-128"/>
                <a:ea typeface="HGPｺﾞｼｯｸE" panose="020B0900000000000000" pitchFamily="50" charset="-128"/>
              </a:rPr>
              <a:t>引用メモ</a:t>
            </a:r>
            <a:r>
              <a:rPr kumimoji="1" lang="en-US" altLang="ja-JP">
                <a:latin typeface="HGPｺﾞｼｯｸE" panose="020B0900000000000000" pitchFamily="50" charset="-128"/>
                <a:ea typeface="HGPｺﾞｼｯｸE" panose="020B0900000000000000" pitchFamily="50" charset="-128"/>
              </a:rPr>
              <a:t>】</a:t>
            </a:r>
          </a:p>
          <a:p>
            <a:r>
              <a:rPr kumimoji="1" lang="ja-JP" altLang="en-US">
                <a:latin typeface="HGPｺﾞｼｯｸE" panose="020B0900000000000000" pitchFamily="50" charset="-128"/>
                <a:ea typeface="HGPｺﾞｼｯｸE" panose="020B0900000000000000" pitchFamily="50" charset="-128"/>
              </a:rPr>
              <a:t>しながわ防災学校スライドより引用</a:t>
            </a:r>
            <a:endParaRPr kumimoji="1" lang="en-US" altLang="ja-JP">
              <a:latin typeface="HGPｺﾞｼｯｸE" panose="020B0900000000000000" pitchFamily="50" charset="-128"/>
              <a:ea typeface="HGPｺﾞｼｯｸE" panose="020B0900000000000000" pitchFamily="50" charset="-128"/>
            </a:endParaRPr>
          </a:p>
        </p:txBody>
      </p:sp>
      <p:sp>
        <p:nvSpPr>
          <p:cNvPr id="26" name="正方形/長方形 25">
            <a:extLst>
              <a:ext uri="{FF2B5EF4-FFF2-40B4-BE49-F238E27FC236}">
                <a16:creationId xmlns:a16="http://schemas.microsoft.com/office/drawing/2014/main" id="{6A37CD8D-A58C-4E10-A521-AE774D394103}"/>
              </a:ext>
            </a:extLst>
          </p:cNvPr>
          <p:cNvSpPr/>
          <p:nvPr/>
        </p:nvSpPr>
        <p:spPr>
          <a:xfrm>
            <a:off x="580032" y="2069760"/>
            <a:ext cx="7983936" cy="1966303"/>
          </a:xfrm>
          <a:prstGeom prst="rect">
            <a:avLst/>
          </a:prstGeom>
          <a:solidFill>
            <a:schemeClr val="bg1">
              <a:lumMod val="95000"/>
            </a:schemeClr>
          </a:solidFill>
          <a:ln w="28575">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ja-JP" altLang="en-US"/>
          </a:p>
        </p:txBody>
      </p:sp>
      <p:sp>
        <p:nvSpPr>
          <p:cNvPr id="27" name="四角形: 角を丸くする 26">
            <a:extLst>
              <a:ext uri="{FF2B5EF4-FFF2-40B4-BE49-F238E27FC236}">
                <a16:creationId xmlns:a16="http://schemas.microsoft.com/office/drawing/2014/main" id="{2BF76B1C-BD8A-4865-94E6-58E9C3CC73B6}"/>
              </a:ext>
            </a:extLst>
          </p:cNvPr>
          <p:cNvSpPr/>
          <p:nvPr/>
        </p:nvSpPr>
        <p:spPr>
          <a:xfrm>
            <a:off x="1174490" y="2243543"/>
            <a:ext cx="7063119" cy="1642202"/>
          </a:xfrm>
          <a:prstGeom prst="roundRect">
            <a:avLst>
              <a:gd name="adj" fmla="val 0"/>
            </a:avLst>
          </a:prstGeom>
          <a:solidFill>
            <a:schemeClr val="accent6">
              <a:lumMod val="20000"/>
              <a:lumOff val="80000"/>
            </a:schemeClr>
          </a:solidFill>
          <a:ln w="12700">
            <a:solidFill>
              <a:srgbClr val="35A16B"/>
            </a:solidFill>
          </a:ln>
        </p:spPr>
        <p:style>
          <a:lnRef idx="1">
            <a:schemeClr val="accent4"/>
          </a:lnRef>
          <a:fillRef idx="2">
            <a:schemeClr val="accent4"/>
          </a:fillRef>
          <a:effectRef idx="1">
            <a:schemeClr val="accent4"/>
          </a:effectRef>
          <a:fontRef idx="minor">
            <a:schemeClr val="dk1"/>
          </a:fontRef>
        </p:style>
        <p:txBody>
          <a:bodyPr rtlCol="0" anchor="ctr"/>
          <a:lstStyle/>
          <a:p>
            <a:pPr algn="ctr">
              <a:lnSpc>
                <a:spcPct val="125000"/>
              </a:lnSpc>
            </a:pPr>
            <a:endParaRPr lang="ja-JP" altLang="en-US" sz="2000" b="1"/>
          </a:p>
        </p:txBody>
      </p:sp>
      <p:sp>
        <p:nvSpPr>
          <p:cNvPr id="31" name="テキスト ボックス 30">
            <a:extLst>
              <a:ext uri="{FF2B5EF4-FFF2-40B4-BE49-F238E27FC236}">
                <a16:creationId xmlns:a16="http://schemas.microsoft.com/office/drawing/2014/main" id="{9D6A2596-B113-4634-A9C7-BF762A288E92}"/>
              </a:ext>
            </a:extLst>
          </p:cNvPr>
          <p:cNvSpPr txBox="1"/>
          <p:nvPr/>
        </p:nvSpPr>
        <p:spPr>
          <a:xfrm>
            <a:off x="658599" y="2069760"/>
            <a:ext cx="461665" cy="1980000"/>
          </a:xfrm>
          <a:prstGeom prst="rect">
            <a:avLst/>
          </a:prstGeom>
          <a:noFill/>
        </p:spPr>
        <p:txBody>
          <a:bodyPr vert="eaVert" wrap="square" rtlCol="0">
            <a:spAutoFit/>
          </a:bodyPr>
          <a:lstStyle/>
          <a:p>
            <a:pPr algn="ctr"/>
            <a:r>
              <a:rPr lang="ja-JP" altLang="en-US">
                <a:solidFill>
                  <a:srgbClr val="404040"/>
                </a:solidFill>
                <a:latin typeface="HGPｺﾞｼｯｸE" panose="020B0900000000000000" pitchFamily="50" charset="-128"/>
                <a:ea typeface="HGPｺﾞｼｯｸE" panose="020B0900000000000000" pitchFamily="50" charset="-128"/>
              </a:rPr>
              <a:t>仕組みを整える</a:t>
            </a:r>
          </a:p>
        </p:txBody>
      </p:sp>
      <p:sp>
        <p:nvSpPr>
          <p:cNvPr id="32" name="テキスト ボックス 31">
            <a:extLst>
              <a:ext uri="{FF2B5EF4-FFF2-40B4-BE49-F238E27FC236}">
                <a16:creationId xmlns:a16="http://schemas.microsoft.com/office/drawing/2014/main" id="{767B40AF-E72C-41E5-A034-999E8D47AE3E}"/>
              </a:ext>
            </a:extLst>
          </p:cNvPr>
          <p:cNvSpPr txBox="1"/>
          <p:nvPr/>
        </p:nvSpPr>
        <p:spPr>
          <a:xfrm>
            <a:off x="1371362" y="2663281"/>
            <a:ext cx="5973021" cy="1200329"/>
          </a:xfrm>
          <a:prstGeom prst="rect">
            <a:avLst/>
          </a:prstGeom>
          <a:noFill/>
        </p:spPr>
        <p:txBody>
          <a:bodyPr wrap="square" rtlCol="0">
            <a:spAutoFit/>
          </a:bodyPr>
          <a:lstStyle/>
          <a:p>
            <a:r>
              <a:rPr lang="ja-JP" altLang="en-US" sz="2400">
                <a:solidFill>
                  <a:srgbClr val="FF2800"/>
                </a:solidFill>
                <a:latin typeface="HGPｺﾞｼｯｸE" panose="020B0900000000000000" pitchFamily="50" charset="-128"/>
                <a:ea typeface="HGPｺﾞｼｯｸE" panose="020B0900000000000000" pitchFamily="50" charset="-128"/>
              </a:rPr>
              <a:t>・誰が役割を担うのか</a:t>
            </a:r>
            <a:endParaRPr lang="en-US" altLang="ja-JP" sz="2400">
              <a:solidFill>
                <a:srgbClr val="FF2800"/>
              </a:solidFill>
              <a:latin typeface="HGPｺﾞｼｯｸE" panose="020B0900000000000000" pitchFamily="50" charset="-128"/>
              <a:ea typeface="HGPｺﾞｼｯｸE" panose="020B0900000000000000" pitchFamily="50" charset="-128"/>
            </a:endParaRPr>
          </a:p>
          <a:p>
            <a:r>
              <a:rPr lang="ja-JP" altLang="en-US" sz="2400">
                <a:solidFill>
                  <a:srgbClr val="FF2800"/>
                </a:solidFill>
                <a:latin typeface="HGPｺﾞｼｯｸE" panose="020B0900000000000000" pitchFamily="50" charset="-128"/>
                <a:ea typeface="HGPｺﾞｼｯｸE" panose="020B0900000000000000" pitchFamily="50" charset="-128"/>
              </a:rPr>
              <a:t>・何をどのように実施するのか</a:t>
            </a:r>
            <a:endParaRPr lang="en-US" altLang="ja-JP" sz="2400">
              <a:solidFill>
                <a:srgbClr val="FF2800"/>
              </a:solidFill>
              <a:latin typeface="HGPｺﾞｼｯｸE" panose="020B0900000000000000" pitchFamily="50" charset="-128"/>
              <a:ea typeface="HGPｺﾞｼｯｸE" panose="020B0900000000000000" pitchFamily="50" charset="-128"/>
            </a:endParaRPr>
          </a:p>
          <a:p>
            <a:r>
              <a:rPr lang="ja-JP" altLang="en-US" sz="2400">
                <a:solidFill>
                  <a:srgbClr val="FF2800"/>
                </a:solidFill>
                <a:latin typeface="HGPｺﾞｼｯｸE" panose="020B0900000000000000" pitchFamily="50" charset="-128"/>
                <a:ea typeface="HGPｺﾞｼｯｸE" panose="020B0900000000000000" pitchFamily="50" charset="-128"/>
              </a:rPr>
              <a:t>・何を使って実施するのか</a:t>
            </a:r>
          </a:p>
        </p:txBody>
      </p:sp>
      <p:sp>
        <p:nvSpPr>
          <p:cNvPr id="38" name="正方形/長方形 37">
            <a:extLst>
              <a:ext uri="{FF2B5EF4-FFF2-40B4-BE49-F238E27FC236}">
                <a16:creationId xmlns:a16="http://schemas.microsoft.com/office/drawing/2014/main" id="{D94EBF4C-DBE6-4B43-9C68-1EF8F9C5DD36}"/>
              </a:ext>
            </a:extLst>
          </p:cNvPr>
          <p:cNvSpPr/>
          <p:nvPr/>
        </p:nvSpPr>
        <p:spPr>
          <a:xfrm>
            <a:off x="580032" y="4325642"/>
            <a:ext cx="7983937" cy="2154974"/>
          </a:xfrm>
          <a:prstGeom prst="rect">
            <a:avLst/>
          </a:prstGeom>
          <a:solidFill>
            <a:srgbClr val="FFFF99"/>
          </a:solidFill>
          <a:ln w="28575">
            <a:no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ja-JP" altLang="en-US"/>
          </a:p>
        </p:txBody>
      </p:sp>
      <p:sp>
        <p:nvSpPr>
          <p:cNvPr id="39" name="四角形: 角を丸くする 38">
            <a:extLst>
              <a:ext uri="{FF2B5EF4-FFF2-40B4-BE49-F238E27FC236}">
                <a16:creationId xmlns:a16="http://schemas.microsoft.com/office/drawing/2014/main" id="{1C908B7E-33FE-4745-A525-F71E86BB8126}"/>
              </a:ext>
            </a:extLst>
          </p:cNvPr>
          <p:cNvSpPr/>
          <p:nvPr/>
        </p:nvSpPr>
        <p:spPr>
          <a:xfrm>
            <a:off x="1119372" y="4443317"/>
            <a:ext cx="7118027" cy="1589790"/>
          </a:xfrm>
          <a:prstGeom prst="roundRect">
            <a:avLst>
              <a:gd name="adj" fmla="val 0"/>
            </a:avLst>
          </a:prstGeom>
          <a:solidFill>
            <a:schemeClr val="accent5">
              <a:lumMod val="20000"/>
              <a:lumOff val="80000"/>
            </a:schemeClr>
          </a:solidFill>
          <a:ln w="12700">
            <a:solidFill>
              <a:schemeClr val="accent5"/>
            </a:solidFill>
          </a:ln>
        </p:spPr>
        <p:style>
          <a:lnRef idx="1">
            <a:schemeClr val="accent6"/>
          </a:lnRef>
          <a:fillRef idx="2">
            <a:schemeClr val="accent6"/>
          </a:fillRef>
          <a:effectRef idx="1">
            <a:schemeClr val="accent6"/>
          </a:effectRef>
          <a:fontRef idx="minor">
            <a:schemeClr val="dk1"/>
          </a:fontRef>
        </p:style>
        <p:txBody>
          <a:bodyPr rtlCol="0" anchor="ctr"/>
          <a:lstStyle/>
          <a:p>
            <a:pPr algn="ctr">
              <a:lnSpc>
                <a:spcPct val="70000"/>
              </a:lnSpc>
            </a:pPr>
            <a:endParaRPr lang="ja-JP" altLang="en-US" sz="2000" b="1"/>
          </a:p>
        </p:txBody>
      </p:sp>
      <p:sp>
        <p:nvSpPr>
          <p:cNvPr id="40" name="テキスト ボックス 39">
            <a:extLst>
              <a:ext uri="{FF2B5EF4-FFF2-40B4-BE49-F238E27FC236}">
                <a16:creationId xmlns:a16="http://schemas.microsoft.com/office/drawing/2014/main" id="{42F09479-EE54-4B2F-96C5-24F542DD1C81}"/>
              </a:ext>
            </a:extLst>
          </p:cNvPr>
          <p:cNvSpPr txBox="1"/>
          <p:nvPr/>
        </p:nvSpPr>
        <p:spPr>
          <a:xfrm>
            <a:off x="648129" y="4325642"/>
            <a:ext cx="461665" cy="2154975"/>
          </a:xfrm>
          <a:prstGeom prst="rect">
            <a:avLst/>
          </a:prstGeom>
          <a:noFill/>
        </p:spPr>
        <p:txBody>
          <a:bodyPr vert="eaVert" wrap="square" rtlCol="0">
            <a:spAutoFit/>
          </a:bodyPr>
          <a:lstStyle/>
          <a:p>
            <a:pPr algn="ctr"/>
            <a:r>
              <a:rPr lang="ja-JP" altLang="en-US">
                <a:solidFill>
                  <a:srgbClr val="404040"/>
                </a:solidFill>
                <a:latin typeface="HGPｺﾞｼｯｸE" panose="020B0900000000000000" pitchFamily="50" charset="-128"/>
                <a:ea typeface="HGPｺﾞｼｯｸE" panose="020B0900000000000000" pitchFamily="50" charset="-128"/>
              </a:rPr>
              <a:t>実践を繰り返す</a:t>
            </a:r>
          </a:p>
        </p:txBody>
      </p:sp>
      <p:sp>
        <p:nvSpPr>
          <p:cNvPr id="41" name="矢印: 下 40">
            <a:extLst>
              <a:ext uri="{FF2B5EF4-FFF2-40B4-BE49-F238E27FC236}">
                <a16:creationId xmlns:a16="http://schemas.microsoft.com/office/drawing/2014/main" id="{85CE05CB-FEEF-49FA-89E8-B2461F18C435}"/>
              </a:ext>
            </a:extLst>
          </p:cNvPr>
          <p:cNvSpPr/>
          <p:nvPr/>
        </p:nvSpPr>
        <p:spPr>
          <a:xfrm rot="10800000" flipV="1">
            <a:off x="4391388" y="3897169"/>
            <a:ext cx="720000" cy="540000"/>
          </a:xfrm>
          <a:prstGeom prst="downArrow">
            <a:avLst/>
          </a:prstGeom>
          <a:solidFill>
            <a:srgbClr val="35A16B"/>
          </a:solidFill>
          <a:ln>
            <a:solidFill>
              <a:srgbClr val="35A16B"/>
            </a:solidFill>
          </a:ln>
        </p:spPr>
        <p:style>
          <a:lnRef idx="1">
            <a:schemeClr val="dk1"/>
          </a:lnRef>
          <a:fillRef idx="2">
            <a:schemeClr val="dk1"/>
          </a:fillRef>
          <a:effectRef idx="1">
            <a:schemeClr val="dk1"/>
          </a:effectRef>
          <a:fontRef idx="minor">
            <a:schemeClr val="dk1"/>
          </a:fontRef>
        </p:style>
        <p:txBody>
          <a:bodyPr rtlCol="0" anchor="ctr"/>
          <a:lstStyle/>
          <a:p>
            <a:pPr algn="ctr"/>
            <a:endParaRPr lang="ja-JP" altLang="en-US"/>
          </a:p>
        </p:txBody>
      </p:sp>
      <p:sp>
        <p:nvSpPr>
          <p:cNvPr id="44" name="テキスト ボックス 43">
            <a:extLst>
              <a:ext uri="{FF2B5EF4-FFF2-40B4-BE49-F238E27FC236}">
                <a16:creationId xmlns:a16="http://schemas.microsoft.com/office/drawing/2014/main" id="{44F086DA-BDDA-455E-8DDA-A9CC6474C1F8}"/>
              </a:ext>
            </a:extLst>
          </p:cNvPr>
          <p:cNvSpPr txBox="1"/>
          <p:nvPr/>
        </p:nvSpPr>
        <p:spPr>
          <a:xfrm>
            <a:off x="1343220" y="4681188"/>
            <a:ext cx="6772080" cy="1166473"/>
          </a:xfrm>
          <a:prstGeom prst="rect">
            <a:avLst/>
          </a:prstGeom>
          <a:noFill/>
        </p:spPr>
        <p:txBody>
          <a:bodyPr wrap="square" rtlCol="0">
            <a:spAutoFit/>
          </a:bodyPr>
          <a:lstStyle/>
          <a:p>
            <a:pPr algn="just">
              <a:lnSpc>
                <a:spcPct val="90000"/>
              </a:lnSpc>
              <a:spcAft>
                <a:spcPts val="300"/>
              </a:spcAft>
            </a:pPr>
            <a:r>
              <a:rPr lang="ja-JP" altLang="en-US" sz="2400">
                <a:solidFill>
                  <a:srgbClr val="FF2800"/>
                </a:solidFill>
                <a:latin typeface="HGPｺﾞｼｯｸE" panose="020B0900000000000000" pitchFamily="50" charset="-128"/>
                <a:ea typeface="HGPｺﾞｼｯｸE" panose="020B0900000000000000" pitchFamily="50" charset="-128"/>
              </a:rPr>
              <a:t>・ルールや方法を周知し、理解してもらう</a:t>
            </a:r>
            <a:endParaRPr lang="en-US" altLang="ja-JP" sz="2400">
              <a:solidFill>
                <a:srgbClr val="FF2800"/>
              </a:solidFill>
              <a:latin typeface="HGPｺﾞｼｯｸE" panose="020B0900000000000000" pitchFamily="50" charset="-128"/>
              <a:ea typeface="HGPｺﾞｼｯｸE" panose="020B0900000000000000" pitchFamily="50" charset="-128"/>
            </a:endParaRPr>
          </a:p>
          <a:p>
            <a:pPr algn="just">
              <a:lnSpc>
                <a:spcPct val="90000"/>
              </a:lnSpc>
              <a:spcAft>
                <a:spcPts val="300"/>
              </a:spcAft>
            </a:pPr>
            <a:r>
              <a:rPr lang="ja-JP" altLang="en-US" sz="2400">
                <a:solidFill>
                  <a:srgbClr val="FF2800"/>
                </a:solidFill>
                <a:latin typeface="HGPｺﾞｼｯｸE" panose="020B0900000000000000" pitchFamily="50" charset="-128"/>
                <a:ea typeface="HGPｺﾞｼｯｸE" panose="020B0900000000000000" pitchFamily="50" charset="-128"/>
              </a:rPr>
              <a:t>・定期的に訓練を行う</a:t>
            </a:r>
            <a:endParaRPr lang="en-US" altLang="ja-JP" sz="2400">
              <a:solidFill>
                <a:srgbClr val="FF2800"/>
              </a:solidFill>
              <a:latin typeface="HGPｺﾞｼｯｸE" panose="020B0900000000000000" pitchFamily="50" charset="-128"/>
              <a:ea typeface="HGPｺﾞｼｯｸE" panose="020B0900000000000000" pitchFamily="50" charset="-128"/>
            </a:endParaRPr>
          </a:p>
          <a:p>
            <a:pPr algn="just">
              <a:lnSpc>
                <a:spcPct val="90000"/>
              </a:lnSpc>
              <a:spcAft>
                <a:spcPts val="300"/>
              </a:spcAft>
            </a:pPr>
            <a:r>
              <a:rPr lang="ja-JP" altLang="en-US" sz="2400">
                <a:solidFill>
                  <a:srgbClr val="FF2800"/>
                </a:solidFill>
                <a:latin typeface="HGPｺﾞｼｯｸE" panose="020B0900000000000000" pitchFamily="50" charset="-128"/>
                <a:ea typeface="HGPｺﾞｼｯｸE" panose="020B0900000000000000" pitchFamily="50" charset="-128"/>
              </a:rPr>
              <a:t>・訓練結果から課題を把握し、訓練内容を見直す</a:t>
            </a:r>
          </a:p>
        </p:txBody>
      </p:sp>
      <p:cxnSp>
        <p:nvCxnSpPr>
          <p:cNvPr id="3" name="直線矢印コネクタ 2"/>
          <p:cNvCxnSpPr/>
          <p:nvPr/>
        </p:nvCxnSpPr>
        <p:spPr>
          <a:xfrm flipH="1">
            <a:off x="903790" y="3969516"/>
            <a:ext cx="1" cy="520239"/>
          </a:xfrm>
          <a:prstGeom prst="straightConnector1">
            <a:avLst/>
          </a:prstGeom>
          <a:ln w="12700">
            <a:solidFill>
              <a:srgbClr val="404040"/>
            </a:solidFill>
            <a:tailEnd type="triangle"/>
          </a:ln>
        </p:spPr>
        <p:style>
          <a:lnRef idx="1">
            <a:schemeClr val="accent1"/>
          </a:lnRef>
          <a:fillRef idx="0">
            <a:schemeClr val="accent1"/>
          </a:fillRef>
          <a:effectRef idx="0">
            <a:schemeClr val="accent1"/>
          </a:effectRef>
          <a:fontRef idx="minor">
            <a:schemeClr val="tx1"/>
          </a:fontRef>
        </p:style>
      </p:cxnSp>
      <p:sp>
        <p:nvSpPr>
          <p:cNvPr id="6" name="テキスト ボックス 5"/>
          <p:cNvSpPr txBox="1"/>
          <p:nvPr/>
        </p:nvSpPr>
        <p:spPr>
          <a:xfrm>
            <a:off x="1174490" y="2217475"/>
            <a:ext cx="7063119" cy="461665"/>
          </a:xfrm>
          <a:prstGeom prst="rect">
            <a:avLst/>
          </a:prstGeom>
          <a:solidFill>
            <a:srgbClr val="35A16B"/>
          </a:solidFill>
          <a:ln>
            <a:solidFill>
              <a:srgbClr val="35A16B"/>
            </a:solidFill>
          </a:ln>
        </p:spPr>
        <p:txBody>
          <a:bodyPr wrap="square" rtlCol="0">
            <a:spAutoFit/>
          </a:bodyPr>
          <a:lstStyle/>
          <a:p>
            <a:pPr algn="ctr"/>
            <a:r>
              <a:rPr kumimoji="1" lang="ja-JP" altLang="en-US" sz="2400" b="1">
                <a:solidFill>
                  <a:srgbClr val="404040"/>
                </a:solidFill>
                <a:latin typeface="ＭＳ ゴシック" panose="020B0609070205080204" pitchFamily="49" charset="-128"/>
                <a:ea typeface="ＭＳ ゴシック" panose="020B0609070205080204" pitchFamily="49" charset="-128"/>
              </a:rPr>
              <a:t>防災訓練</a:t>
            </a:r>
          </a:p>
        </p:txBody>
      </p:sp>
      <p:sp>
        <p:nvSpPr>
          <p:cNvPr id="5" name="左カーブ矢印 4"/>
          <p:cNvSpPr/>
          <p:nvPr/>
        </p:nvSpPr>
        <p:spPr>
          <a:xfrm rot="1680000" flipV="1">
            <a:off x="5716822" y="2822154"/>
            <a:ext cx="2866475" cy="4418141"/>
          </a:xfrm>
          <a:prstGeom prst="curvedLeftArrow">
            <a:avLst>
              <a:gd name="adj1" fmla="val 10583"/>
              <a:gd name="adj2" fmla="val 23998"/>
              <a:gd name="adj3" fmla="val 43407"/>
            </a:avLst>
          </a:prstGeom>
          <a:solidFill>
            <a:srgbClr val="35A16B"/>
          </a:solid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 name="テキスト ボックス 1"/>
          <p:cNvSpPr txBox="1"/>
          <p:nvPr/>
        </p:nvSpPr>
        <p:spPr>
          <a:xfrm>
            <a:off x="7239669" y="2826855"/>
            <a:ext cx="1161119" cy="369332"/>
          </a:xfrm>
          <a:prstGeom prst="rect">
            <a:avLst/>
          </a:prstGeom>
          <a:noFill/>
        </p:spPr>
        <p:txBody>
          <a:bodyPr wrap="square" rtlCol="0">
            <a:spAutoFit/>
          </a:bodyPr>
          <a:lstStyle/>
          <a:p>
            <a:r>
              <a:rPr kumimoji="1" lang="ja-JP" altLang="en-US" b="1">
                <a:solidFill>
                  <a:srgbClr val="FF2800"/>
                </a:solidFill>
                <a:latin typeface="ＭＳ ゴシック" panose="020B0609070205080204" pitchFamily="49" charset="-128"/>
                <a:ea typeface="ＭＳ ゴシック" panose="020B0609070205080204" pitchFamily="49" charset="-128"/>
              </a:rPr>
              <a:t>繰り返し</a:t>
            </a:r>
          </a:p>
        </p:txBody>
      </p:sp>
    </p:spTree>
    <p:extLst>
      <p:ext uri="{BB962C8B-B14F-4D97-AF65-F5344CB8AC3E}">
        <p14:creationId xmlns:p14="http://schemas.microsoft.com/office/powerpoint/2010/main" val="243417244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37</a:t>
            </a:fld>
            <a:endParaRPr kumimoji="1" lang="ja-JP" altLang="en-US"/>
          </a:p>
        </p:txBody>
      </p:sp>
      <p:sp>
        <p:nvSpPr>
          <p:cNvPr id="29" name="タイトル 1">
            <a:extLst>
              <a:ext uri="{FF2B5EF4-FFF2-40B4-BE49-F238E27FC236}">
                <a16:creationId xmlns:a16="http://schemas.microsoft.com/office/drawing/2014/main" id="{A7246330-51FD-47BD-B603-5FDFE78CDCBC}"/>
              </a:ext>
            </a:extLst>
          </p:cNvPr>
          <p:cNvSpPr>
            <a:spLocks noGrp="1"/>
          </p:cNvSpPr>
          <p:nvPr>
            <p:ph type="title"/>
          </p:nvPr>
        </p:nvSpPr>
        <p:spPr>
          <a:xfrm>
            <a:off x="0" y="-28575"/>
            <a:ext cx="9144000" cy="650875"/>
          </a:xfrm>
        </p:spPr>
        <p:txBody>
          <a:bodyPr/>
          <a:lstStyle/>
          <a:p>
            <a:r>
              <a:rPr lang="ja-JP" altLang="en-US"/>
              <a:t>住民の防災意識の向上</a:t>
            </a:r>
          </a:p>
        </p:txBody>
      </p:sp>
      <p:sp>
        <p:nvSpPr>
          <p:cNvPr id="9" name="正方形/長方形 8">
            <a:extLst>
              <a:ext uri="{FF2B5EF4-FFF2-40B4-BE49-F238E27FC236}">
                <a16:creationId xmlns:a16="http://schemas.microsoft.com/office/drawing/2014/main" id="{861CB8AE-836E-429E-9110-28BA160D05BA}"/>
              </a:ext>
            </a:extLst>
          </p:cNvPr>
          <p:cNvSpPr/>
          <p:nvPr/>
        </p:nvSpPr>
        <p:spPr>
          <a:xfrm>
            <a:off x="262800" y="735528"/>
            <a:ext cx="8618400" cy="1037853"/>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2800">
                <a:solidFill>
                  <a:srgbClr val="404040"/>
                </a:solidFill>
                <a:latin typeface="HGPｺﾞｼｯｸE" panose="020B0900000000000000" pitchFamily="50" charset="-128"/>
                <a:ea typeface="HGPｺﾞｼｯｸE" panose="020B0900000000000000" pitchFamily="50" charset="-128"/>
              </a:rPr>
              <a:t>平常時</a:t>
            </a:r>
            <a:r>
              <a:rPr lang="ja-JP" altLang="en-US" sz="2800" dirty="0">
                <a:solidFill>
                  <a:srgbClr val="404040"/>
                </a:solidFill>
                <a:latin typeface="HGPｺﾞｼｯｸE" panose="020B0900000000000000" pitchFamily="50" charset="-128"/>
                <a:ea typeface="HGPｺﾞｼｯｸE" panose="020B0900000000000000" pitchFamily="50" charset="-128"/>
              </a:rPr>
              <a:t>から教育・訓練を通して顔の見える関係を築いて</a:t>
            </a:r>
            <a:br>
              <a:rPr lang="en-US" altLang="ja-JP" sz="2800" dirty="0">
                <a:solidFill>
                  <a:srgbClr val="404040"/>
                </a:solidFill>
                <a:latin typeface="HGPｺﾞｼｯｸE" panose="020B0900000000000000" pitchFamily="50" charset="-128"/>
                <a:ea typeface="HGPｺﾞｼｯｸE" panose="020B0900000000000000" pitchFamily="50" charset="-128"/>
              </a:rPr>
            </a:br>
            <a:r>
              <a:rPr lang="ja-JP" altLang="en-US" sz="2800" dirty="0">
                <a:solidFill>
                  <a:srgbClr val="404040"/>
                </a:solidFill>
                <a:latin typeface="HGPｺﾞｼｯｸE" panose="020B0900000000000000" pitchFamily="50" charset="-128"/>
                <a:ea typeface="HGPｺﾞｼｯｸE" panose="020B0900000000000000" pitchFamily="50" charset="-128"/>
              </a:rPr>
              <a:t>おきましょう</a:t>
            </a:r>
          </a:p>
        </p:txBody>
      </p:sp>
      <p:sp>
        <p:nvSpPr>
          <p:cNvPr id="12" name="正方形/長方形 11">
            <a:extLst>
              <a:ext uri="{FF2B5EF4-FFF2-40B4-BE49-F238E27FC236}">
                <a16:creationId xmlns:a16="http://schemas.microsoft.com/office/drawing/2014/main" id="{5B5DF897-DF8A-4BCF-92BD-DD96E3FC502D}"/>
              </a:ext>
            </a:extLst>
          </p:cNvPr>
          <p:cNvSpPr/>
          <p:nvPr/>
        </p:nvSpPr>
        <p:spPr>
          <a:xfrm>
            <a:off x="580029" y="1992187"/>
            <a:ext cx="7983937" cy="4564525"/>
          </a:xfrm>
          <a:prstGeom prst="rect">
            <a:avLst/>
          </a:prstGeom>
          <a:solidFill>
            <a:schemeClr val="bg1">
              <a:lumMod val="9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0" rtlCol="0" anchor="t"/>
          <a:lstStyle/>
          <a:p>
            <a:pPr lvl="0" algn="just">
              <a:spcBef>
                <a:spcPts val="1200"/>
              </a:spcBef>
              <a:spcAft>
                <a:spcPts val="600"/>
              </a:spcAft>
            </a:pPr>
            <a:r>
              <a:rPr kumimoji="1" lang="ja-JP" altLang="en-US" sz="2400">
                <a:solidFill>
                  <a:prstClr val="black">
                    <a:lumMod val="75000"/>
                    <a:lumOff val="25000"/>
                  </a:prstClr>
                </a:solidFill>
                <a:latin typeface="HGPｺﾞｼｯｸE" panose="020B0900000000000000" pitchFamily="50" charset="-128"/>
                <a:ea typeface="HGPｺﾞｼｯｸE" panose="020B0900000000000000" pitchFamily="50" charset="-128"/>
              </a:rPr>
              <a:t>○訓練の実施</a:t>
            </a:r>
          </a:p>
          <a:p>
            <a:pPr lvl="0">
              <a:spcAft>
                <a:spcPts val="600"/>
              </a:spcAft>
            </a:pPr>
            <a:r>
              <a:rPr kumimoji="1" lang="ja-JP" altLang="en-US" sz="2000">
                <a:solidFill>
                  <a:prstClr val="black">
                    <a:lumMod val="75000"/>
                    <a:lumOff val="25000"/>
                  </a:prstClr>
                </a:solidFill>
                <a:latin typeface="HGPｺﾞｼｯｸE" panose="020B0900000000000000" pitchFamily="50" charset="-128"/>
                <a:ea typeface="HGPｺﾞｼｯｸE" panose="020B0900000000000000" pitchFamily="50" charset="-128"/>
              </a:rPr>
              <a:t>　　次のような訓練を、継続的に計画的に実施する</a:t>
            </a:r>
          </a:p>
        </p:txBody>
      </p:sp>
      <p:sp>
        <p:nvSpPr>
          <p:cNvPr id="6" name="テキスト プレースホルダー 4">
            <a:extLst>
              <a:ext uri="{FF2B5EF4-FFF2-40B4-BE49-F238E27FC236}">
                <a16:creationId xmlns:a16="http://schemas.microsoft.com/office/drawing/2014/main" id="{1DA557AA-1C15-4822-A8FC-A8C1698F5898}"/>
              </a:ext>
            </a:extLst>
          </p:cNvPr>
          <p:cNvSpPr txBox="1">
            <a:spLocks/>
          </p:cNvSpPr>
          <p:nvPr/>
        </p:nvSpPr>
        <p:spPr>
          <a:xfrm>
            <a:off x="580030" y="2875689"/>
            <a:ext cx="6399804" cy="188283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lvl="1" algn="just"/>
            <a:r>
              <a:rPr lang="ja-JP" altLang="en-US" sz="1600" dirty="0">
                <a:solidFill>
                  <a:srgbClr val="404040"/>
                </a:solidFill>
                <a:latin typeface="HGPｺﾞｼｯｸE" panose="020B0900000000000000" pitchFamily="50" charset="-128"/>
                <a:ea typeface="HGPｺﾞｼｯｸE" panose="020B0900000000000000" pitchFamily="50" charset="-128"/>
              </a:rPr>
              <a:t>情報収集・伝達、消火、救出・救護、避難、避難所運営などの</a:t>
            </a:r>
            <a:br>
              <a:rPr lang="en-US" altLang="ja-JP" sz="1600" dirty="0">
                <a:solidFill>
                  <a:srgbClr val="404040"/>
                </a:solidFill>
                <a:latin typeface="HGPｺﾞｼｯｸE" panose="020B0900000000000000" pitchFamily="50" charset="-128"/>
                <a:ea typeface="HGPｺﾞｼｯｸE" panose="020B0900000000000000" pitchFamily="50" charset="-128"/>
              </a:rPr>
            </a:br>
            <a:r>
              <a:rPr lang="ja-JP" altLang="en-US" sz="1600" dirty="0">
                <a:solidFill>
                  <a:srgbClr val="404040"/>
                </a:solidFill>
                <a:latin typeface="HGPｺﾞｼｯｸE" panose="020B0900000000000000" pitchFamily="50" charset="-128"/>
                <a:ea typeface="HGPｺﾞｼｯｸE" panose="020B0900000000000000" pitchFamily="50" charset="-128"/>
              </a:rPr>
              <a:t>災害対応（活動）に必要な知識・技術の習得のための「個別訓練」</a:t>
            </a:r>
            <a:endParaRPr lang="en-US" altLang="ja-JP" sz="1600" dirty="0">
              <a:solidFill>
                <a:srgbClr val="404040"/>
              </a:solidFill>
              <a:latin typeface="HGPｺﾞｼｯｸE" panose="020B0900000000000000" pitchFamily="50" charset="-128"/>
              <a:ea typeface="HGPｺﾞｼｯｸE" panose="020B0900000000000000" pitchFamily="50" charset="-128"/>
            </a:endParaRPr>
          </a:p>
          <a:p>
            <a:pPr lvl="1" algn="just"/>
            <a:r>
              <a:rPr lang="ja-JP" altLang="en-US" sz="1600" dirty="0">
                <a:solidFill>
                  <a:srgbClr val="404040"/>
                </a:solidFill>
                <a:latin typeface="HGPｺﾞｼｯｸE" panose="020B0900000000000000" pitchFamily="50" charset="-128"/>
                <a:ea typeface="HGPｺﾞｼｯｸE" panose="020B0900000000000000" pitchFamily="50" charset="-128"/>
              </a:rPr>
              <a:t>組織の各班が相互に連携し有機的な防災活動ができるように</a:t>
            </a:r>
            <a:br>
              <a:rPr lang="en-US" altLang="ja-JP" sz="1600" dirty="0">
                <a:solidFill>
                  <a:srgbClr val="404040"/>
                </a:solidFill>
                <a:latin typeface="HGPｺﾞｼｯｸE" panose="020B0900000000000000" pitchFamily="50" charset="-128"/>
                <a:ea typeface="HGPｺﾞｼｯｸE" panose="020B0900000000000000" pitchFamily="50" charset="-128"/>
              </a:rPr>
            </a:br>
            <a:r>
              <a:rPr lang="ja-JP" altLang="en-US" sz="1600" dirty="0">
                <a:solidFill>
                  <a:srgbClr val="404040"/>
                </a:solidFill>
                <a:latin typeface="HGPｺﾞｼｯｸE" panose="020B0900000000000000" pitchFamily="50" charset="-128"/>
                <a:ea typeface="HGPｺﾞｼｯｸE" panose="020B0900000000000000" pitchFamily="50" charset="-128"/>
              </a:rPr>
              <a:t>するための「総合訓練」</a:t>
            </a:r>
            <a:endParaRPr lang="en-US" altLang="ja-JP" sz="1600" dirty="0">
              <a:solidFill>
                <a:srgbClr val="404040"/>
              </a:solidFill>
              <a:latin typeface="HGPｺﾞｼｯｸE" panose="020B0900000000000000" pitchFamily="50" charset="-128"/>
              <a:ea typeface="HGPｺﾞｼｯｸE" panose="020B0900000000000000" pitchFamily="50" charset="-128"/>
            </a:endParaRPr>
          </a:p>
          <a:p>
            <a:pPr lvl="1" algn="just"/>
            <a:r>
              <a:rPr lang="ja-JP" altLang="en-US" sz="1600" dirty="0">
                <a:solidFill>
                  <a:srgbClr val="404040"/>
                </a:solidFill>
                <a:latin typeface="HGPｺﾞｼｯｸE" panose="020B0900000000000000" pitchFamily="50" charset="-128"/>
                <a:ea typeface="HGPｺﾞｼｯｸE" panose="020B0900000000000000" pitchFamily="50" charset="-128"/>
              </a:rPr>
              <a:t>災害時に役立つ基礎知識の普及や災害疑似体験といった</a:t>
            </a:r>
            <a:br>
              <a:rPr lang="en-US" altLang="ja-JP" sz="1600" dirty="0">
                <a:solidFill>
                  <a:srgbClr val="404040"/>
                </a:solidFill>
                <a:latin typeface="HGPｺﾞｼｯｸE" panose="020B0900000000000000" pitchFamily="50" charset="-128"/>
                <a:ea typeface="HGPｺﾞｼｯｸE" panose="020B0900000000000000" pitchFamily="50" charset="-128"/>
              </a:rPr>
            </a:br>
            <a:r>
              <a:rPr lang="ja-JP" altLang="en-US" sz="1600" dirty="0">
                <a:solidFill>
                  <a:srgbClr val="404040"/>
                </a:solidFill>
                <a:latin typeface="HGPｺﾞｼｯｸE" panose="020B0900000000000000" pitchFamily="50" charset="-128"/>
                <a:ea typeface="HGPｺﾞｼｯｸE" panose="020B0900000000000000" pitchFamily="50" charset="-128"/>
              </a:rPr>
              <a:t>プログラムを取り入れる「体験イベント型訓練」</a:t>
            </a:r>
            <a:endParaRPr lang="en-US" altLang="ja-JP" sz="1600" dirty="0">
              <a:solidFill>
                <a:srgbClr val="404040"/>
              </a:solidFill>
              <a:latin typeface="HGPｺﾞｼｯｸE" panose="020B0900000000000000" pitchFamily="50" charset="-128"/>
              <a:ea typeface="HGPｺﾞｼｯｸE" panose="020B0900000000000000" pitchFamily="50" charset="-128"/>
            </a:endParaRPr>
          </a:p>
          <a:p>
            <a:pPr lvl="1" algn="just"/>
            <a:r>
              <a:rPr lang="ja-JP" altLang="en-US" sz="1600" dirty="0">
                <a:solidFill>
                  <a:srgbClr val="404040"/>
                </a:solidFill>
                <a:latin typeface="HGPｺﾞｼｯｸE" panose="020B0900000000000000" pitchFamily="50" charset="-128"/>
                <a:ea typeface="HGPｺﾞｼｯｸE" panose="020B0900000000000000" pitchFamily="50" charset="-128"/>
              </a:rPr>
              <a:t>災害や対応の状況をイメージするための「イメージトレーニング」</a:t>
            </a:r>
            <a:endParaRPr lang="en-US" altLang="ja-JP" sz="1600" dirty="0">
              <a:solidFill>
                <a:srgbClr val="404040"/>
              </a:solidFill>
              <a:latin typeface="HGPｺﾞｼｯｸE" panose="020B0900000000000000" pitchFamily="50" charset="-128"/>
              <a:ea typeface="HGPｺﾞｼｯｸE" panose="020B0900000000000000" pitchFamily="50" charset="-128"/>
            </a:endParaRPr>
          </a:p>
          <a:p>
            <a:pPr lvl="1" algn="just"/>
            <a:r>
              <a:rPr lang="ja-JP" altLang="en-US" sz="1600" dirty="0">
                <a:solidFill>
                  <a:srgbClr val="404040"/>
                </a:solidFill>
                <a:latin typeface="HGPｺﾞｼｯｸE" panose="020B0900000000000000" pitchFamily="50" charset="-128"/>
                <a:ea typeface="HGPｺﾞｼｯｸE" panose="020B0900000000000000" pitchFamily="50" charset="-128"/>
              </a:rPr>
              <a:t>消防団、災害ボランティア、事業所等の「他団体と連携した訓練」</a:t>
            </a:r>
            <a:endParaRPr lang="en-US" altLang="ja-JP" sz="1200" dirty="0">
              <a:solidFill>
                <a:srgbClr val="404040"/>
              </a:solidFill>
              <a:latin typeface="HGPｺﾞｼｯｸE" panose="020B0900000000000000" pitchFamily="50" charset="-128"/>
              <a:ea typeface="HGPｺﾞｼｯｸE" panose="020B0900000000000000" pitchFamily="50" charset="-128"/>
            </a:endParaRPr>
          </a:p>
        </p:txBody>
      </p:sp>
      <p:pic>
        <p:nvPicPr>
          <p:cNvPr id="5" name="図 4">
            <a:extLst>
              <a:ext uri="{FF2B5EF4-FFF2-40B4-BE49-F238E27FC236}">
                <a16:creationId xmlns:a16="http://schemas.microsoft.com/office/drawing/2014/main" id="{75567F9C-4116-402B-9596-FC54FAD7299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86600" y="4423585"/>
            <a:ext cx="1383804" cy="1037853"/>
          </a:xfrm>
          <a:prstGeom prst="rect">
            <a:avLst/>
          </a:prstGeom>
          <a:ln>
            <a:solidFill>
              <a:schemeClr val="tx1">
                <a:lumMod val="85000"/>
                <a:lumOff val="15000"/>
              </a:schemeClr>
            </a:solidFill>
          </a:ln>
        </p:spPr>
      </p:pic>
      <p:sp>
        <p:nvSpPr>
          <p:cNvPr id="2" name="正方形/長方形 1"/>
          <p:cNvSpPr/>
          <p:nvPr/>
        </p:nvSpPr>
        <p:spPr>
          <a:xfrm>
            <a:off x="695739" y="5126499"/>
            <a:ext cx="6718853" cy="846386"/>
          </a:xfrm>
          <a:prstGeom prst="rect">
            <a:avLst/>
          </a:prstGeom>
        </p:spPr>
        <p:txBody>
          <a:bodyPr wrap="square">
            <a:spAutoFit/>
          </a:bodyPr>
          <a:lstStyle/>
          <a:p>
            <a:pPr algn="just">
              <a:spcAft>
                <a:spcPts val="600"/>
              </a:spcAft>
            </a:pP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〇普及・啓発（教育機会の確保）</a:t>
            </a:r>
          </a:p>
          <a:p>
            <a:pPr>
              <a:spcAft>
                <a:spcPts val="600"/>
              </a:spcAft>
            </a:pPr>
            <a:r>
              <a:rPr kumimoji="1"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　　地域住民が防災に関する知識を習得できる機会をつくる</a:t>
            </a:r>
            <a:endParaRPr lang="ja-JP" altLang="en-US" sz="2000"/>
          </a:p>
        </p:txBody>
      </p:sp>
    </p:spTree>
    <p:extLst>
      <p:ext uri="{BB962C8B-B14F-4D97-AF65-F5344CB8AC3E}">
        <p14:creationId xmlns:p14="http://schemas.microsoft.com/office/powerpoint/2010/main" val="20356583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38</a:t>
            </a:fld>
            <a:endParaRPr kumimoji="1" lang="ja-JP" altLang="en-US"/>
          </a:p>
        </p:txBody>
      </p:sp>
      <p:sp>
        <p:nvSpPr>
          <p:cNvPr id="29" name="タイトル 1">
            <a:extLst>
              <a:ext uri="{FF2B5EF4-FFF2-40B4-BE49-F238E27FC236}">
                <a16:creationId xmlns:a16="http://schemas.microsoft.com/office/drawing/2014/main" id="{A7246330-51FD-47BD-B603-5FDFE78CDCBC}"/>
              </a:ext>
            </a:extLst>
          </p:cNvPr>
          <p:cNvSpPr>
            <a:spLocks noGrp="1"/>
          </p:cNvSpPr>
          <p:nvPr>
            <p:ph type="title"/>
          </p:nvPr>
        </p:nvSpPr>
        <p:spPr>
          <a:xfrm>
            <a:off x="0" y="-28575"/>
            <a:ext cx="9144000" cy="650875"/>
          </a:xfrm>
        </p:spPr>
        <p:txBody>
          <a:bodyPr/>
          <a:lstStyle/>
          <a:p>
            <a:r>
              <a:rPr lang="en-US" altLang="ja-JP"/>
              <a:t>【</a:t>
            </a:r>
            <a:r>
              <a:rPr lang="ja-JP" altLang="en-US"/>
              <a:t>事例</a:t>
            </a:r>
            <a:r>
              <a:rPr lang="en-US" altLang="ja-JP"/>
              <a:t>】</a:t>
            </a:r>
            <a:r>
              <a:rPr lang="ja-JP" altLang="en-US"/>
              <a:t>訓練を通じた住民の防災意識の向上</a:t>
            </a:r>
          </a:p>
        </p:txBody>
      </p:sp>
      <p:sp>
        <p:nvSpPr>
          <p:cNvPr id="10" name="コンテンツ プレースホルダー 4">
            <a:extLst>
              <a:ext uri="{FF2B5EF4-FFF2-40B4-BE49-F238E27FC236}">
                <a16:creationId xmlns:a16="http://schemas.microsoft.com/office/drawing/2014/main" id="{DCC7E4AC-A9D1-434C-8B78-4EDF06B9EF10}"/>
              </a:ext>
            </a:extLst>
          </p:cNvPr>
          <p:cNvSpPr txBox="1">
            <a:spLocks/>
          </p:cNvSpPr>
          <p:nvPr/>
        </p:nvSpPr>
        <p:spPr>
          <a:xfrm>
            <a:off x="409575" y="840977"/>
            <a:ext cx="8343899" cy="5928123"/>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a:solidFill>
                  <a:srgbClr val="FF2800"/>
                </a:solidFill>
              </a:rPr>
              <a:t>■子どもも楽しめる訓練で高まる地域の防災意識</a:t>
            </a:r>
            <a:endParaRPr lang="en-US" altLang="ja-JP">
              <a:solidFill>
                <a:srgbClr val="FF2800"/>
              </a:solidFill>
            </a:endParaRPr>
          </a:p>
          <a:p>
            <a:pPr marL="0" indent="0">
              <a:buNone/>
            </a:pPr>
            <a:r>
              <a:rPr lang="ja-JP" altLang="en-US" sz="2000">
                <a:solidFill>
                  <a:schemeClr val="tx1">
                    <a:lumMod val="75000"/>
                    <a:lumOff val="25000"/>
                  </a:schemeClr>
                </a:solidFill>
              </a:rPr>
              <a:t>（石神自主防災会：埼玉県　新座市）</a:t>
            </a:r>
            <a:br>
              <a:rPr lang="en-US" altLang="ja-JP" sz="2000">
                <a:solidFill>
                  <a:schemeClr val="tx1">
                    <a:lumMod val="75000"/>
                    <a:lumOff val="25000"/>
                  </a:schemeClr>
                </a:solidFill>
              </a:rPr>
            </a:br>
            <a:endParaRPr lang="ja-JP" altLang="en-US" sz="2000">
              <a:solidFill>
                <a:schemeClr val="tx1">
                  <a:lumMod val="75000"/>
                  <a:lumOff val="25000"/>
                </a:schemeClr>
              </a:solidFill>
            </a:endParaRPr>
          </a:p>
          <a:p>
            <a:endParaRPr lang="ja-JP" altLang="en-US">
              <a:solidFill>
                <a:schemeClr val="tx1">
                  <a:lumMod val="75000"/>
                  <a:lumOff val="25000"/>
                </a:schemeClr>
              </a:solidFill>
            </a:endParaRPr>
          </a:p>
        </p:txBody>
      </p:sp>
      <p:sp>
        <p:nvSpPr>
          <p:cNvPr id="11" name="正方形/長方形 10">
            <a:extLst>
              <a:ext uri="{FF2B5EF4-FFF2-40B4-BE49-F238E27FC236}">
                <a16:creationId xmlns:a16="http://schemas.microsoft.com/office/drawing/2014/main" id="{B5F855B2-FCEE-4B88-A803-2F1CB4644C26}"/>
              </a:ext>
            </a:extLst>
          </p:cNvPr>
          <p:cNvSpPr/>
          <p:nvPr/>
        </p:nvSpPr>
        <p:spPr>
          <a:xfrm>
            <a:off x="673100" y="1915715"/>
            <a:ext cx="7775554" cy="47159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342900" indent="-342900">
              <a:spcAft>
                <a:spcPts val="600"/>
              </a:spcAft>
              <a:buFont typeface="HGPｺﾞｼｯｸE" panose="020B0900000000000000" pitchFamily="50" charset="-128"/>
              <a:buChar char="○"/>
            </a:pP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石神小学校体育館を利用した「お泊り訓練」を実施</a:t>
            </a:r>
            <a:endParaRPr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342900" indent="-342900">
              <a:spcAft>
                <a:spcPts val="600"/>
              </a:spcAft>
              <a:buFont typeface="HGPｺﾞｼｯｸE" panose="020B0900000000000000" pitchFamily="50" charset="-128"/>
              <a:buChar char="○"/>
            </a:pP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お泊り訓練の内容については、誰でも参加しやすい</a:t>
            </a:r>
            <a:br>
              <a:rPr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ソフトな訓練項目、楽しいゲームや子供との災害料理を作る等。</a:t>
            </a:r>
            <a:r>
              <a:rPr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t>PTA</a:t>
            </a: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、親父の会も参加</a:t>
            </a:r>
            <a:endParaRPr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342900" indent="-342900">
              <a:spcAft>
                <a:spcPts val="600"/>
              </a:spcAft>
              <a:buFont typeface="HGPｺﾞｼｯｸE" panose="020B0900000000000000" pitchFamily="50" charset="-128"/>
              <a:buChar char="○"/>
            </a:pP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スタンプラリー・町会炊き出し班と</a:t>
            </a:r>
            <a:br>
              <a:rPr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子ども達の共同炊事・</a:t>
            </a:r>
            <a:br>
              <a:rPr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簡易ランタンや新聞紙</a:t>
            </a:r>
            <a:br>
              <a:rPr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スリッパの作成・段ボール</a:t>
            </a:r>
            <a:br>
              <a:rPr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ブロック設置などを行った</a:t>
            </a:r>
            <a:endParaRPr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13" name="テキスト ボックス 12">
            <a:extLst>
              <a:ext uri="{FF2B5EF4-FFF2-40B4-BE49-F238E27FC236}">
                <a16:creationId xmlns:a16="http://schemas.microsoft.com/office/drawing/2014/main" id="{70011267-C37A-41BA-BB95-A1B9842BE2D4}"/>
              </a:ext>
            </a:extLst>
          </p:cNvPr>
          <p:cNvSpPr txBox="1"/>
          <p:nvPr/>
        </p:nvSpPr>
        <p:spPr>
          <a:xfrm>
            <a:off x="673100" y="6181176"/>
            <a:ext cx="2367956" cy="430887"/>
          </a:xfrm>
          <a:prstGeom prst="rect">
            <a:avLst/>
          </a:prstGeom>
          <a:noFill/>
        </p:spPr>
        <p:txBody>
          <a:bodyPr wrap="none" rtlCol="0">
            <a:spAutoFit/>
          </a:bodyPr>
          <a:lstStyle/>
          <a:p>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参考：消防庁「自主防災組織の手引」</a:t>
            </a:r>
            <a:endPar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endParaRPr>
          </a:p>
          <a:p>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写真：新座市ホームページ</a:t>
            </a:r>
          </a:p>
        </p:txBody>
      </p:sp>
      <p:graphicFrame>
        <p:nvGraphicFramePr>
          <p:cNvPr id="14" name="オブジェクト 13">
            <a:extLst>
              <a:ext uri="{FF2B5EF4-FFF2-40B4-BE49-F238E27FC236}">
                <a16:creationId xmlns:a16="http://schemas.microsoft.com/office/drawing/2014/main" id="{C7DFA782-E326-4D84-9C76-95FCB5D51123}"/>
              </a:ext>
            </a:extLst>
          </p:cNvPr>
          <p:cNvGraphicFramePr>
            <a:graphicFrameLocks noChangeAspect="1"/>
          </p:cNvGraphicFramePr>
          <p:nvPr>
            <p:extLst>
              <p:ext uri="{D42A27DB-BD31-4B8C-83A1-F6EECF244321}">
                <p14:modId xmlns:p14="http://schemas.microsoft.com/office/powerpoint/2010/main" val="2404699772"/>
              </p:ext>
            </p:extLst>
          </p:nvPr>
        </p:nvGraphicFramePr>
        <p:xfrm>
          <a:off x="752656" y="1332820"/>
          <a:ext cx="803275" cy="230187"/>
        </p:xfrm>
        <a:graphic>
          <a:graphicData uri="http://schemas.openxmlformats.org/presentationml/2006/ole">
            <mc:AlternateContent xmlns:mc="http://schemas.openxmlformats.org/markup-compatibility/2006">
              <mc:Choice xmlns:v="urn:schemas-microsoft-com:vml" Requires="v">
                <p:oleObj name="Document" r:id="rId3" imgW="814516" imgH="236897" progId="Word.Document.12">
                  <p:embed/>
                </p:oleObj>
              </mc:Choice>
              <mc:Fallback>
                <p:oleObj name="Document" r:id="rId3" imgW="814516" imgH="236897" progId="Word.Document.12">
                  <p:embed/>
                  <p:pic>
                    <p:nvPicPr>
                      <p:cNvPr id="14" name="オブジェクト 13">
                        <a:extLst>
                          <a:ext uri="{FF2B5EF4-FFF2-40B4-BE49-F238E27FC236}">
                            <a16:creationId xmlns:a16="http://schemas.microsoft.com/office/drawing/2014/main" id="{C7DFA782-E326-4D84-9C76-95FCB5D51123}"/>
                          </a:ext>
                        </a:extLst>
                      </p:cNvPr>
                      <p:cNvPicPr/>
                      <p:nvPr/>
                    </p:nvPicPr>
                    <p:blipFill>
                      <a:blip r:embed="rId4"/>
                      <a:stretch>
                        <a:fillRect/>
                      </a:stretch>
                    </p:blipFill>
                    <p:spPr>
                      <a:xfrm>
                        <a:off x="752656" y="1332820"/>
                        <a:ext cx="803275" cy="230187"/>
                      </a:xfrm>
                      <a:prstGeom prst="rect">
                        <a:avLst/>
                      </a:prstGeom>
                    </p:spPr>
                  </p:pic>
                </p:oleObj>
              </mc:Fallback>
            </mc:AlternateContent>
          </a:graphicData>
        </a:graphic>
      </p:graphicFrame>
      <p:pic>
        <p:nvPicPr>
          <p:cNvPr id="16" name="図 15">
            <a:extLst>
              <a:ext uri="{FF2B5EF4-FFF2-40B4-BE49-F238E27FC236}">
                <a16:creationId xmlns:a16="http://schemas.microsoft.com/office/drawing/2014/main" id="{9AEF2FE5-09B8-4080-BA91-11DCF1F8308C}"/>
              </a:ext>
            </a:extLst>
          </p:cNvPr>
          <p:cNvPicPr>
            <a:picLocks noChangeAspect="1"/>
          </p:cNvPicPr>
          <p:nvPr/>
        </p:nvPicPr>
        <p:blipFill>
          <a:blip r:embed="rId5"/>
          <a:stretch>
            <a:fillRect/>
          </a:stretch>
        </p:blipFill>
        <p:spPr>
          <a:xfrm>
            <a:off x="5048191" y="4013156"/>
            <a:ext cx="3128812" cy="2342238"/>
          </a:xfrm>
          <a:prstGeom prst="rect">
            <a:avLst/>
          </a:prstGeom>
        </p:spPr>
      </p:pic>
    </p:spTree>
    <p:extLst>
      <p:ext uri="{BB962C8B-B14F-4D97-AF65-F5344CB8AC3E}">
        <p14:creationId xmlns:p14="http://schemas.microsoft.com/office/powerpoint/2010/main" val="337698602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A83E2A-5351-4CA8-9D90-F4B4CA018E4D}"/>
              </a:ext>
            </a:extLst>
          </p:cNvPr>
          <p:cNvSpPr>
            <a:spLocks noGrp="1"/>
          </p:cNvSpPr>
          <p:nvPr>
            <p:ph type="title"/>
          </p:nvPr>
        </p:nvSpPr>
        <p:spPr>
          <a:solidFill>
            <a:srgbClr val="35A16B"/>
          </a:solidFill>
        </p:spPr>
        <p:txBody>
          <a:bodyPr/>
          <a:lstStyle/>
          <a:p>
            <a:r>
              <a:rPr lang="en-US" altLang="ja-JP"/>
              <a:t>【</a:t>
            </a:r>
            <a:r>
              <a:rPr lang="ja-JP" altLang="en-US"/>
              <a:t>事例</a:t>
            </a:r>
            <a:r>
              <a:rPr lang="en-US" altLang="ja-JP"/>
              <a:t>】</a:t>
            </a:r>
            <a:r>
              <a:rPr lang="ja-JP" altLang="en-US"/>
              <a:t>訓練を通じた住民の防災意識の向上</a:t>
            </a:r>
            <a:endParaRPr kumimoji="1" lang="ja-JP" altLang="en-US"/>
          </a:p>
        </p:txBody>
      </p:sp>
      <p:sp>
        <p:nvSpPr>
          <p:cNvPr id="4" name="スライド番号プレースホルダー 3">
            <a:extLst>
              <a:ext uri="{FF2B5EF4-FFF2-40B4-BE49-F238E27FC236}">
                <a16:creationId xmlns:a16="http://schemas.microsoft.com/office/drawing/2014/main" id="{BE65018A-18EB-466D-BD4F-42CBE78EA1F8}"/>
              </a:ext>
            </a:extLst>
          </p:cNvPr>
          <p:cNvSpPr>
            <a:spLocks noGrp="1"/>
          </p:cNvSpPr>
          <p:nvPr>
            <p:ph type="sldNum" sz="quarter" idx="12"/>
          </p:nvPr>
        </p:nvSpPr>
        <p:spPr/>
        <p:txBody>
          <a:bodyPr/>
          <a:lstStyle/>
          <a:p>
            <a:fld id="{48C0FCB9-D989-46F1-965E-624BDAC7E129}" type="slidenum">
              <a:rPr kumimoji="1" lang="ja-JP" altLang="en-US" smtClean="0"/>
              <a:pPr/>
              <a:t>39</a:t>
            </a:fld>
            <a:endParaRPr kumimoji="1" lang="ja-JP" altLang="en-US"/>
          </a:p>
        </p:txBody>
      </p:sp>
      <p:sp>
        <p:nvSpPr>
          <p:cNvPr id="7" name="コンテンツ プレースホルダー 4">
            <a:extLst>
              <a:ext uri="{FF2B5EF4-FFF2-40B4-BE49-F238E27FC236}">
                <a16:creationId xmlns:a16="http://schemas.microsoft.com/office/drawing/2014/main" id="{8E7FF5DE-A0C5-4CCD-A23D-31379DF5205C}"/>
              </a:ext>
            </a:extLst>
          </p:cNvPr>
          <p:cNvSpPr txBox="1">
            <a:spLocks/>
          </p:cNvSpPr>
          <p:nvPr/>
        </p:nvSpPr>
        <p:spPr>
          <a:xfrm>
            <a:off x="409575" y="840977"/>
            <a:ext cx="8343899" cy="5928123"/>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dirty="0">
                <a:solidFill>
                  <a:srgbClr val="FF2800"/>
                </a:solidFill>
              </a:rPr>
              <a:t>■避難行動要支援者も含めた実践的な避難訓練</a:t>
            </a:r>
            <a:endParaRPr lang="en-US" altLang="ja-JP" dirty="0">
              <a:solidFill>
                <a:srgbClr val="FF2800"/>
              </a:solidFill>
            </a:endParaRPr>
          </a:p>
          <a:p>
            <a:pPr marL="0" indent="0">
              <a:buNone/>
            </a:pPr>
            <a:r>
              <a:rPr lang="ja-JP" altLang="en-US" sz="2000" dirty="0">
                <a:solidFill>
                  <a:schemeClr val="tx1">
                    <a:lumMod val="75000"/>
                    <a:lumOff val="25000"/>
                  </a:schemeClr>
                </a:solidFill>
              </a:rPr>
              <a:t>（西山町会防災会：千葉県　柏市）</a:t>
            </a:r>
            <a:br>
              <a:rPr lang="en-US" altLang="ja-JP" sz="2000" dirty="0">
                <a:solidFill>
                  <a:schemeClr val="tx1">
                    <a:lumMod val="75000"/>
                    <a:lumOff val="25000"/>
                  </a:schemeClr>
                </a:solidFill>
              </a:rPr>
            </a:br>
            <a:endParaRPr lang="ja-JP" altLang="en-US" sz="2000" dirty="0">
              <a:solidFill>
                <a:schemeClr val="tx1">
                  <a:lumMod val="75000"/>
                  <a:lumOff val="25000"/>
                </a:schemeClr>
              </a:solidFill>
            </a:endParaRPr>
          </a:p>
          <a:p>
            <a:endParaRPr lang="ja-JP" altLang="en-US" dirty="0">
              <a:solidFill>
                <a:schemeClr val="tx1">
                  <a:lumMod val="75000"/>
                  <a:lumOff val="25000"/>
                </a:schemeClr>
              </a:solidFill>
            </a:endParaRPr>
          </a:p>
        </p:txBody>
      </p:sp>
      <p:sp>
        <p:nvSpPr>
          <p:cNvPr id="8" name="正方形/長方形 7">
            <a:extLst>
              <a:ext uri="{FF2B5EF4-FFF2-40B4-BE49-F238E27FC236}">
                <a16:creationId xmlns:a16="http://schemas.microsoft.com/office/drawing/2014/main" id="{2086BBD0-C758-43E9-967E-3FA3B81994F2}"/>
              </a:ext>
            </a:extLst>
          </p:cNvPr>
          <p:cNvSpPr/>
          <p:nvPr/>
        </p:nvSpPr>
        <p:spPr>
          <a:xfrm>
            <a:off x="673100" y="1915715"/>
            <a:ext cx="7775554" cy="47159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342900" indent="-342900" algn="just">
              <a:spcAft>
                <a:spcPts val="600"/>
              </a:spcAft>
              <a:buFont typeface="HGPｺﾞｼｯｸE" panose="020B0900000000000000" pitchFamily="50" charset="-128"/>
              <a:buChar char="○"/>
            </a:pP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避難行動要支援者対策のための訓練において、ダミー人形を実際の人に見立てたり、具体的な被害状況（火災発生・家屋損壊など）を仮定し、参加者に被害状況を</a:t>
            </a:r>
            <a:br>
              <a:rPr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本部に報告させたりするなど、限りなく被災時に近い</a:t>
            </a:r>
            <a:br>
              <a:rPr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訓練を重ねている</a:t>
            </a:r>
            <a:endParaRPr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342900" indent="-342900" algn="just">
              <a:spcAft>
                <a:spcPts val="600"/>
              </a:spcAft>
              <a:buFont typeface="HGPｺﾞｼｯｸE" panose="020B0900000000000000" pitchFamily="50" charset="-128"/>
              <a:buChar char="○"/>
            </a:pPr>
            <a:endParaRPr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10" name="テキスト ボックス 9">
            <a:extLst>
              <a:ext uri="{FF2B5EF4-FFF2-40B4-BE49-F238E27FC236}">
                <a16:creationId xmlns:a16="http://schemas.microsoft.com/office/drawing/2014/main" id="{AFA37A72-38F1-40DB-8CB3-A33794C27275}"/>
              </a:ext>
            </a:extLst>
          </p:cNvPr>
          <p:cNvSpPr txBox="1"/>
          <p:nvPr/>
        </p:nvSpPr>
        <p:spPr>
          <a:xfrm>
            <a:off x="695346" y="6360928"/>
            <a:ext cx="2367956" cy="261610"/>
          </a:xfrm>
          <a:prstGeom prst="rect">
            <a:avLst/>
          </a:prstGeom>
          <a:noFill/>
        </p:spPr>
        <p:txBody>
          <a:bodyPr wrap="none" rtlCol="0">
            <a:spAutoFit/>
          </a:bodyPr>
          <a:lstStyle/>
          <a:p>
            <a:r>
              <a:rPr lang="ja-JP" altLang="en-US" sz="1100" dirty="0">
                <a:solidFill>
                  <a:schemeClr val="tx1">
                    <a:lumMod val="75000"/>
                    <a:lumOff val="25000"/>
                  </a:schemeClr>
                </a:solidFill>
                <a:latin typeface="HGPｺﾞｼｯｸE" panose="020B0900000000000000" pitchFamily="50" charset="-128"/>
                <a:ea typeface="HGPｺﾞｼｯｸE" panose="020B0900000000000000" pitchFamily="50" charset="-128"/>
              </a:rPr>
              <a:t>参考：消防庁「自主防災組織の手引」</a:t>
            </a:r>
          </a:p>
        </p:txBody>
      </p:sp>
      <p:graphicFrame>
        <p:nvGraphicFramePr>
          <p:cNvPr id="6" name="オブジェクト 5">
            <a:extLst>
              <a:ext uri="{FF2B5EF4-FFF2-40B4-BE49-F238E27FC236}">
                <a16:creationId xmlns:a16="http://schemas.microsoft.com/office/drawing/2014/main" id="{DE05E712-C5EC-4CE1-863F-12C150CD8987}"/>
              </a:ext>
            </a:extLst>
          </p:cNvPr>
          <p:cNvGraphicFramePr>
            <a:graphicFrameLocks noChangeAspect="1"/>
          </p:cNvGraphicFramePr>
          <p:nvPr/>
        </p:nvGraphicFramePr>
        <p:xfrm>
          <a:off x="753647" y="1343303"/>
          <a:ext cx="803275" cy="230187"/>
        </p:xfrm>
        <a:graphic>
          <a:graphicData uri="http://schemas.openxmlformats.org/presentationml/2006/ole">
            <mc:AlternateContent xmlns:mc="http://schemas.openxmlformats.org/markup-compatibility/2006">
              <mc:Choice xmlns:v="urn:schemas-microsoft-com:vml" Requires="v">
                <p:oleObj name="Document" r:id="rId3" imgW="814516" imgH="236897" progId="Word.Document.12">
                  <p:embed/>
                </p:oleObj>
              </mc:Choice>
              <mc:Fallback>
                <p:oleObj name="Document" r:id="rId3" imgW="814516" imgH="236897" progId="Word.Document.12">
                  <p:embed/>
                  <p:pic>
                    <p:nvPicPr>
                      <p:cNvPr id="6" name="オブジェクト 5">
                        <a:extLst>
                          <a:ext uri="{FF2B5EF4-FFF2-40B4-BE49-F238E27FC236}">
                            <a16:creationId xmlns:a16="http://schemas.microsoft.com/office/drawing/2014/main" id="{DE05E712-C5EC-4CE1-863F-12C150CD8987}"/>
                          </a:ext>
                        </a:extLst>
                      </p:cNvPr>
                      <p:cNvPicPr/>
                      <p:nvPr/>
                    </p:nvPicPr>
                    <p:blipFill>
                      <a:blip r:embed="rId4"/>
                      <a:stretch>
                        <a:fillRect/>
                      </a:stretch>
                    </p:blipFill>
                    <p:spPr>
                      <a:xfrm>
                        <a:off x="753647" y="1343303"/>
                        <a:ext cx="803275" cy="230187"/>
                      </a:xfrm>
                      <a:prstGeom prst="rect">
                        <a:avLst/>
                      </a:prstGeom>
                    </p:spPr>
                  </p:pic>
                </p:oleObj>
              </mc:Fallback>
            </mc:AlternateContent>
          </a:graphicData>
        </a:graphic>
      </p:graphicFrame>
      <p:pic>
        <p:nvPicPr>
          <p:cNvPr id="3" name="図 2">
            <a:extLst>
              <a:ext uri="{FF2B5EF4-FFF2-40B4-BE49-F238E27FC236}">
                <a16:creationId xmlns:a16="http://schemas.microsoft.com/office/drawing/2014/main" id="{93DE6E56-7B35-4218-AFD6-23564A7F045B}"/>
              </a:ext>
            </a:extLst>
          </p:cNvPr>
          <p:cNvPicPr>
            <a:picLocks noChangeAspect="1"/>
          </p:cNvPicPr>
          <p:nvPr/>
        </p:nvPicPr>
        <p:blipFill>
          <a:blip r:embed="rId5"/>
          <a:stretch>
            <a:fillRect/>
          </a:stretch>
        </p:blipFill>
        <p:spPr>
          <a:xfrm>
            <a:off x="1137867" y="3941723"/>
            <a:ext cx="6887313" cy="2249996"/>
          </a:xfrm>
          <a:prstGeom prst="rect">
            <a:avLst/>
          </a:prstGeom>
        </p:spPr>
      </p:pic>
    </p:spTree>
    <p:extLst>
      <p:ext uri="{BB962C8B-B14F-4D97-AF65-F5344CB8AC3E}">
        <p14:creationId xmlns:p14="http://schemas.microsoft.com/office/powerpoint/2010/main" val="19468504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3334975-DAFC-4F74-98A6-EFBFA584F806}"/>
              </a:ext>
            </a:extLst>
          </p:cNvPr>
          <p:cNvSpPr>
            <a:spLocks noGrp="1"/>
          </p:cNvSpPr>
          <p:nvPr>
            <p:ph type="title"/>
          </p:nvPr>
        </p:nvSpPr>
        <p:spPr/>
        <p:txBody>
          <a:bodyPr>
            <a:noAutofit/>
          </a:bodyPr>
          <a:lstStyle/>
          <a:p>
            <a:pPr algn="l"/>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１．わが家の安全対策</a:t>
            </a:r>
            <a:endPar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02B14AF4-685D-4C9E-AA84-C819A7CBF6AC}"/>
              </a:ext>
            </a:extLst>
          </p:cNvPr>
          <p:cNvSpPr/>
          <p:nvPr/>
        </p:nvSpPr>
        <p:spPr>
          <a:xfrm>
            <a:off x="7687733" y="287867"/>
            <a:ext cx="1049867" cy="372533"/>
          </a:xfrm>
          <a:prstGeom prst="rect">
            <a:avLst/>
          </a:prstGeom>
          <a:solidFill>
            <a:srgbClr val="FFFF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a:solidFill>
                  <a:schemeClr val="tx1">
                    <a:lumMod val="65000"/>
                    <a:lumOff val="35000"/>
                  </a:schemeClr>
                </a:solidFill>
                <a:latin typeface="HGPｺﾞｼｯｸE" panose="020B0900000000000000" pitchFamily="50" charset="-128"/>
                <a:ea typeface="HGPｺﾞｼｯｸE" panose="020B0900000000000000" pitchFamily="50" charset="-128"/>
              </a:rPr>
              <a:t>25</a:t>
            </a:r>
            <a:r>
              <a:rPr kumimoji="1" lang="ja-JP" altLang="en-US">
                <a:solidFill>
                  <a:schemeClr val="tx1">
                    <a:lumMod val="65000"/>
                    <a:lumOff val="35000"/>
                  </a:schemeClr>
                </a:solidFill>
                <a:latin typeface="HGPｺﾞｼｯｸE" panose="020B0900000000000000" pitchFamily="50" charset="-128"/>
                <a:ea typeface="HGPｺﾞｼｯｸE" panose="020B0900000000000000" pitchFamily="50" charset="-128"/>
              </a:rPr>
              <a:t>分</a:t>
            </a:r>
          </a:p>
        </p:txBody>
      </p:sp>
    </p:spTree>
    <p:extLst>
      <p:ext uri="{BB962C8B-B14F-4D97-AF65-F5344CB8AC3E}">
        <p14:creationId xmlns:p14="http://schemas.microsoft.com/office/powerpoint/2010/main" val="33444766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A83E2A-5351-4CA8-9D90-F4B4CA018E4D}"/>
              </a:ext>
            </a:extLst>
          </p:cNvPr>
          <p:cNvSpPr>
            <a:spLocks noGrp="1"/>
          </p:cNvSpPr>
          <p:nvPr>
            <p:ph type="title"/>
          </p:nvPr>
        </p:nvSpPr>
        <p:spPr>
          <a:solidFill>
            <a:srgbClr val="35A16B"/>
          </a:solidFill>
        </p:spPr>
        <p:txBody>
          <a:bodyPr/>
          <a:lstStyle/>
          <a:p>
            <a:r>
              <a:rPr lang="en-US" altLang="ja-JP"/>
              <a:t>【</a:t>
            </a:r>
            <a:r>
              <a:rPr lang="ja-JP" altLang="en-US"/>
              <a:t>事例</a:t>
            </a:r>
            <a:r>
              <a:rPr lang="en-US" altLang="ja-JP"/>
              <a:t>】</a:t>
            </a:r>
            <a:r>
              <a:rPr lang="ja-JP" altLang="en-US"/>
              <a:t>訓練を通じた住民の防災意識の向上</a:t>
            </a:r>
            <a:endParaRPr kumimoji="1" lang="ja-JP" altLang="en-US"/>
          </a:p>
        </p:txBody>
      </p:sp>
      <p:sp>
        <p:nvSpPr>
          <p:cNvPr id="4" name="スライド番号プレースホルダー 3">
            <a:extLst>
              <a:ext uri="{FF2B5EF4-FFF2-40B4-BE49-F238E27FC236}">
                <a16:creationId xmlns:a16="http://schemas.microsoft.com/office/drawing/2014/main" id="{BE65018A-18EB-466D-BD4F-42CBE78EA1F8}"/>
              </a:ext>
            </a:extLst>
          </p:cNvPr>
          <p:cNvSpPr>
            <a:spLocks noGrp="1"/>
          </p:cNvSpPr>
          <p:nvPr>
            <p:ph type="sldNum" sz="quarter" idx="12"/>
          </p:nvPr>
        </p:nvSpPr>
        <p:spPr/>
        <p:txBody>
          <a:bodyPr/>
          <a:lstStyle/>
          <a:p>
            <a:fld id="{48C0FCB9-D989-46F1-965E-624BDAC7E129}" type="slidenum">
              <a:rPr kumimoji="1" lang="ja-JP" altLang="en-US" smtClean="0"/>
              <a:pPr/>
              <a:t>40</a:t>
            </a:fld>
            <a:endParaRPr kumimoji="1" lang="ja-JP" altLang="en-US"/>
          </a:p>
        </p:txBody>
      </p:sp>
      <p:sp>
        <p:nvSpPr>
          <p:cNvPr id="7" name="コンテンツ プレースホルダー 4">
            <a:extLst>
              <a:ext uri="{FF2B5EF4-FFF2-40B4-BE49-F238E27FC236}">
                <a16:creationId xmlns:a16="http://schemas.microsoft.com/office/drawing/2014/main" id="{8E7FF5DE-A0C5-4CCD-A23D-31379DF5205C}"/>
              </a:ext>
            </a:extLst>
          </p:cNvPr>
          <p:cNvSpPr txBox="1">
            <a:spLocks/>
          </p:cNvSpPr>
          <p:nvPr/>
        </p:nvSpPr>
        <p:spPr>
          <a:xfrm>
            <a:off x="409575" y="840977"/>
            <a:ext cx="8343899" cy="5928123"/>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pc="-300" dirty="0">
                <a:solidFill>
                  <a:srgbClr val="FF2800"/>
                </a:solidFill>
              </a:rPr>
              <a:t>■冬季夜間の大規模地震発生等を想定した避難訓練の実施</a:t>
            </a:r>
            <a:endParaRPr lang="en-US" altLang="ja-JP" spc="-300" dirty="0">
              <a:solidFill>
                <a:srgbClr val="FF2800"/>
              </a:solidFill>
            </a:endParaRPr>
          </a:p>
          <a:p>
            <a:pPr marL="0" indent="0">
              <a:buNone/>
            </a:pPr>
            <a:r>
              <a:rPr lang="ja-JP" altLang="en-US" sz="2000" dirty="0">
                <a:solidFill>
                  <a:schemeClr val="tx1">
                    <a:lumMod val="75000"/>
                    <a:lumOff val="25000"/>
                  </a:schemeClr>
                </a:solidFill>
              </a:rPr>
              <a:t>（二及自主防災会：愛媛県　西予市）</a:t>
            </a:r>
            <a:br>
              <a:rPr lang="en-US" altLang="ja-JP" sz="2000" dirty="0">
                <a:solidFill>
                  <a:schemeClr val="tx1">
                    <a:lumMod val="75000"/>
                    <a:lumOff val="25000"/>
                  </a:schemeClr>
                </a:solidFill>
              </a:rPr>
            </a:br>
            <a:r>
              <a:rPr lang="ja-JP" altLang="en-US" sz="2000" dirty="0">
                <a:solidFill>
                  <a:schemeClr val="tx1">
                    <a:lumMod val="75000"/>
                    <a:lumOff val="25000"/>
                  </a:schemeClr>
                </a:solidFill>
              </a:rPr>
              <a:t>　</a:t>
            </a:r>
          </a:p>
          <a:p>
            <a:endParaRPr lang="ja-JP" altLang="en-US" dirty="0">
              <a:solidFill>
                <a:schemeClr val="tx1">
                  <a:lumMod val="75000"/>
                  <a:lumOff val="25000"/>
                </a:schemeClr>
              </a:solidFill>
            </a:endParaRPr>
          </a:p>
        </p:txBody>
      </p:sp>
      <p:sp>
        <p:nvSpPr>
          <p:cNvPr id="8" name="正方形/長方形 7">
            <a:extLst>
              <a:ext uri="{FF2B5EF4-FFF2-40B4-BE49-F238E27FC236}">
                <a16:creationId xmlns:a16="http://schemas.microsoft.com/office/drawing/2014/main" id="{2086BBD0-C758-43E9-967E-3FA3B81994F2}"/>
              </a:ext>
            </a:extLst>
          </p:cNvPr>
          <p:cNvSpPr/>
          <p:nvPr/>
        </p:nvSpPr>
        <p:spPr>
          <a:xfrm>
            <a:off x="673100" y="1915715"/>
            <a:ext cx="7775554" cy="47159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a:spcAft>
                <a:spcPts val="600"/>
              </a:spcAft>
            </a:pPr>
            <a:endParaRPr lang="en-US" altLang="ja-JP" sz="2400" spc="-15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10" name="テキスト ボックス 9">
            <a:extLst>
              <a:ext uri="{FF2B5EF4-FFF2-40B4-BE49-F238E27FC236}">
                <a16:creationId xmlns:a16="http://schemas.microsoft.com/office/drawing/2014/main" id="{AFA37A72-38F1-40DB-8CB3-A33794C27275}"/>
              </a:ext>
            </a:extLst>
          </p:cNvPr>
          <p:cNvSpPr txBox="1"/>
          <p:nvPr/>
        </p:nvSpPr>
        <p:spPr>
          <a:xfrm>
            <a:off x="695346" y="6360928"/>
            <a:ext cx="2653290" cy="261610"/>
          </a:xfrm>
          <a:prstGeom prst="rect">
            <a:avLst/>
          </a:prstGeom>
          <a:noFill/>
        </p:spPr>
        <p:txBody>
          <a:bodyPr wrap="none" rtlCol="0">
            <a:spAutoFit/>
          </a:bodyPr>
          <a:lstStyle/>
          <a:p>
            <a:r>
              <a:rPr lang="ja-JP" altLang="en-US" sz="1100" dirty="0">
                <a:solidFill>
                  <a:schemeClr val="tx1">
                    <a:lumMod val="75000"/>
                    <a:lumOff val="25000"/>
                  </a:schemeClr>
                </a:solidFill>
                <a:latin typeface="HGPｺﾞｼｯｸE" panose="020B0900000000000000" pitchFamily="50" charset="-128"/>
                <a:ea typeface="HGPｺﾞｼｯｸE" panose="020B0900000000000000" pitchFamily="50" charset="-128"/>
              </a:rPr>
              <a:t>参考：愛媛県「自主防災組織活動事例集」</a:t>
            </a:r>
          </a:p>
        </p:txBody>
      </p:sp>
      <p:pic>
        <p:nvPicPr>
          <p:cNvPr id="12" name="図 11">
            <a:extLst>
              <a:ext uri="{FF2B5EF4-FFF2-40B4-BE49-F238E27FC236}">
                <a16:creationId xmlns:a16="http://schemas.microsoft.com/office/drawing/2014/main" id="{F73117D6-7F0E-C151-D144-23E8D4DBC10C}"/>
              </a:ext>
            </a:extLst>
          </p:cNvPr>
          <p:cNvPicPr>
            <a:picLocks noChangeAspect="1"/>
          </p:cNvPicPr>
          <p:nvPr/>
        </p:nvPicPr>
        <p:blipFill rotWithShape="1">
          <a:blip r:embed="rId3"/>
          <a:srcRect l="4278" t="4305" r="7851" b="53268"/>
          <a:stretch/>
        </p:blipFill>
        <p:spPr>
          <a:xfrm>
            <a:off x="5577818" y="2038760"/>
            <a:ext cx="2728914" cy="1976438"/>
          </a:xfrm>
          <a:prstGeom prst="rect">
            <a:avLst/>
          </a:prstGeom>
        </p:spPr>
      </p:pic>
      <p:sp>
        <p:nvSpPr>
          <p:cNvPr id="15" name="正方形/長方形 14">
            <a:extLst>
              <a:ext uri="{FF2B5EF4-FFF2-40B4-BE49-F238E27FC236}">
                <a16:creationId xmlns:a16="http://schemas.microsoft.com/office/drawing/2014/main" id="{F54A65F1-0FA5-F89D-50FF-BCB7D00CDF70}"/>
              </a:ext>
            </a:extLst>
          </p:cNvPr>
          <p:cNvSpPr/>
          <p:nvPr/>
        </p:nvSpPr>
        <p:spPr>
          <a:xfrm>
            <a:off x="673101" y="1915715"/>
            <a:ext cx="4514191" cy="47159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342900" indent="-342900" algn="just">
              <a:spcAft>
                <a:spcPts val="600"/>
              </a:spcAft>
              <a:buFont typeface="HGPｺﾞｼｯｸE" panose="020B0900000000000000" pitchFamily="50" charset="-128"/>
              <a:buChar char="○"/>
            </a:pPr>
            <a:r>
              <a:rPr lang="ja-JP" altLang="en-US" sz="2200" dirty="0">
                <a:solidFill>
                  <a:schemeClr val="tx1">
                    <a:lumMod val="75000"/>
                    <a:lumOff val="25000"/>
                  </a:schemeClr>
                </a:solidFill>
                <a:latin typeface="HGPｺﾞｼｯｸE" panose="020B0900000000000000" pitchFamily="50" charset="-128"/>
                <a:ea typeface="HGPｺﾞｼｯｸE" panose="020B0900000000000000" pitchFamily="50" charset="-128"/>
              </a:rPr>
              <a:t>地震の発生は予見できないため、</a:t>
            </a:r>
            <a:br>
              <a:rPr lang="en-US" altLang="ja-JP" sz="22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200" dirty="0">
                <a:solidFill>
                  <a:schemeClr val="tx1">
                    <a:lumMod val="75000"/>
                    <a:lumOff val="25000"/>
                  </a:schemeClr>
                </a:solidFill>
                <a:latin typeface="HGPｺﾞｼｯｸE" panose="020B0900000000000000" pitchFamily="50" charset="-128"/>
                <a:ea typeface="HGPｺﾞｼｯｸE" panose="020B0900000000000000" pitchFamily="50" charset="-128"/>
              </a:rPr>
              <a:t>夜間の大地震、ブラックアウト、</a:t>
            </a:r>
            <a:br>
              <a:rPr lang="en-US" altLang="ja-JP" sz="22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200" dirty="0">
                <a:solidFill>
                  <a:schemeClr val="tx1">
                    <a:lumMod val="75000"/>
                    <a:lumOff val="25000"/>
                  </a:schemeClr>
                </a:solidFill>
                <a:latin typeface="HGPｺﾞｼｯｸE" panose="020B0900000000000000" pitchFamily="50" charset="-128"/>
                <a:ea typeface="HGPｺﾞｼｯｸE" panose="020B0900000000000000" pitchFamily="50" charset="-128"/>
              </a:rPr>
              <a:t>大津波を想定した「</a:t>
            </a:r>
            <a:r>
              <a:rPr lang="ja-JP" altLang="en-US" sz="2200" dirty="0">
                <a:solidFill>
                  <a:srgbClr val="FF2800"/>
                </a:solidFill>
                <a:latin typeface="HGPｺﾞｼｯｸE" panose="020B0900000000000000" pitchFamily="50" charset="-128"/>
                <a:ea typeface="HGPｺﾞｼｯｸE" panose="020B0900000000000000" pitchFamily="50" charset="-128"/>
              </a:rPr>
              <a:t>夜間避難</a:t>
            </a:r>
            <a:br>
              <a:rPr lang="en-US" altLang="ja-JP" sz="2200" dirty="0">
                <a:solidFill>
                  <a:srgbClr val="FF2800"/>
                </a:solidFill>
                <a:latin typeface="HGPｺﾞｼｯｸE" panose="020B0900000000000000" pitchFamily="50" charset="-128"/>
                <a:ea typeface="HGPｺﾞｼｯｸE" panose="020B0900000000000000" pitchFamily="50" charset="-128"/>
              </a:rPr>
            </a:br>
            <a:r>
              <a:rPr lang="ja-JP" altLang="en-US" sz="2200" dirty="0">
                <a:solidFill>
                  <a:srgbClr val="FF2800"/>
                </a:solidFill>
                <a:latin typeface="HGPｺﾞｼｯｸE" panose="020B0900000000000000" pitchFamily="50" charset="-128"/>
                <a:ea typeface="HGPｺﾞｼｯｸE" panose="020B0900000000000000" pitchFamily="50" charset="-128"/>
              </a:rPr>
              <a:t>訓練</a:t>
            </a:r>
            <a:r>
              <a:rPr lang="ja-JP" altLang="en-US" sz="2200" dirty="0">
                <a:solidFill>
                  <a:schemeClr val="tx1">
                    <a:lumMod val="75000"/>
                    <a:lumOff val="25000"/>
                  </a:schemeClr>
                </a:solidFill>
                <a:latin typeface="HGPｺﾞｼｯｸE" panose="020B0900000000000000" pitchFamily="50" charset="-128"/>
                <a:ea typeface="HGPｺﾞｼｯｸE" panose="020B0900000000000000" pitchFamily="50" charset="-128"/>
              </a:rPr>
              <a:t>」を実施</a:t>
            </a:r>
            <a:endParaRPr lang="en-US" altLang="ja-JP" sz="22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342900" indent="-342900" algn="just">
              <a:spcAft>
                <a:spcPts val="600"/>
              </a:spcAft>
              <a:buFont typeface="HGPｺﾞｼｯｸE" panose="020B0900000000000000" pitchFamily="50" charset="-128"/>
              <a:buChar char="○"/>
            </a:pPr>
            <a:r>
              <a:rPr lang="ja-JP" altLang="en-US" sz="2200" dirty="0">
                <a:solidFill>
                  <a:schemeClr val="tx1">
                    <a:lumMod val="75000"/>
                    <a:lumOff val="25000"/>
                  </a:schemeClr>
                </a:solidFill>
                <a:latin typeface="HGPｺﾞｼｯｸE" panose="020B0900000000000000" pitchFamily="50" charset="-128"/>
                <a:ea typeface="HGPｺﾞｼｯｸE" panose="020B0900000000000000" pitchFamily="50" charset="-128"/>
              </a:rPr>
              <a:t>地区内の自主防災組織や消防団、</a:t>
            </a:r>
            <a:br>
              <a:rPr lang="en-US" altLang="ja-JP" sz="22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200" dirty="0">
                <a:solidFill>
                  <a:schemeClr val="tx1">
                    <a:lumMod val="75000"/>
                    <a:lumOff val="25000"/>
                  </a:schemeClr>
                </a:solidFill>
                <a:latin typeface="HGPｺﾞｼｯｸE" panose="020B0900000000000000" pitchFamily="50" charset="-128"/>
                <a:ea typeface="HGPｺﾞｼｯｸE" panose="020B0900000000000000" pitchFamily="50" charset="-128"/>
              </a:rPr>
              <a:t>地域づくり団体などが参加し、</a:t>
            </a:r>
            <a:br>
              <a:rPr lang="en-US" altLang="ja-JP" sz="22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200" dirty="0">
                <a:solidFill>
                  <a:schemeClr val="tx1">
                    <a:lumMod val="75000"/>
                    <a:lumOff val="25000"/>
                  </a:schemeClr>
                </a:solidFill>
                <a:latin typeface="HGPｺﾞｼｯｸE" panose="020B0900000000000000" pitchFamily="50" charset="-128"/>
                <a:ea typeface="HGPｺﾞｼｯｸE" panose="020B0900000000000000" pitchFamily="50" charset="-128"/>
              </a:rPr>
              <a:t>地域内の指定緊急避難場所への避難訓練を実施</a:t>
            </a:r>
            <a:endParaRPr lang="en-US" altLang="ja-JP" sz="22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342900" indent="-342900" algn="just">
              <a:spcAft>
                <a:spcPts val="600"/>
              </a:spcAft>
              <a:buFont typeface="HGPｺﾞｼｯｸE" panose="020B0900000000000000" pitchFamily="50" charset="-128"/>
              <a:buChar char="○"/>
            </a:pPr>
            <a:r>
              <a:rPr lang="ja-JP" altLang="en-US" sz="2200" dirty="0">
                <a:solidFill>
                  <a:schemeClr val="tx1">
                    <a:lumMod val="75000"/>
                    <a:lumOff val="25000"/>
                  </a:schemeClr>
                </a:solidFill>
                <a:latin typeface="HGPｺﾞｼｯｸE" panose="020B0900000000000000" pitchFamily="50" charset="-128"/>
                <a:ea typeface="HGPｺﾞｼｯｸE" panose="020B0900000000000000" pitchFamily="50" charset="-128"/>
              </a:rPr>
              <a:t>夜間訓練の実施により、避難路に</a:t>
            </a:r>
            <a:br>
              <a:rPr lang="en-US" altLang="ja-JP" sz="22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200" dirty="0">
                <a:solidFill>
                  <a:schemeClr val="tx1">
                    <a:lumMod val="75000"/>
                    <a:lumOff val="25000"/>
                  </a:schemeClr>
                </a:solidFill>
                <a:latin typeface="HGPｺﾞｼｯｸE" panose="020B0900000000000000" pitchFamily="50" charset="-128"/>
                <a:ea typeface="HGPｺﾞｼｯｸE" panose="020B0900000000000000" pitchFamily="50" charset="-128"/>
              </a:rPr>
              <a:t>設置した太陽光照明灯や役員が</a:t>
            </a:r>
            <a:br>
              <a:rPr lang="en-US" altLang="ja-JP" sz="22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200" dirty="0">
                <a:solidFill>
                  <a:schemeClr val="tx1">
                    <a:lumMod val="75000"/>
                    <a:lumOff val="25000"/>
                  </a:schemeClr>
                </a:solidFill>
                <a:latin typeface="HGPｺﾞｼｯｸE" panose="020B0900000000000000" pitchFamily="50" charset="-128"/>
                <a:ea typeface="HGPｺﾞｼｯｸE" panose="020B0900000000000000" pitchFamily="50" charset="-128"/>
              </a:rPr>
              <a:t>保管する懐中電灯などの資材も</a:t>
            </a:r>
            <a:br>
              <a:rPr lang="en-US" altLang="ja-JP" sz="22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200" dirty="0">
                <a:solidFill>
                  <a:schemeClr val="tx1">
                    <a:lumMod val="75000"/>
                    <a:lumOff val="25000"/>
                  </a:schemeClr>
                </a:solidFill>
                <a:latin typeface="HGPｺﾞｼｯｸE" panose="020B0900000000000000" pitchFamily="50" charset="-128"/>
                <a:ea typeface="HGPｺﾞｼｯｸE" panose="020B0900000000000000" pitchFamily="50" charset="-128"/>
              </a:rPr>
              <a:t>確認</a:t>
            </a:r>
            <a:endParaRPr lang="en-US" altLang="ja-JP" sz="22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pic>
        <p:nvPicPr>
          <p:cNvPr id="16" name="図 15">
            <a:extLst>
              <a:ext uri="{FF2B5EF4-FFF2-40B4-BE49-F238E27FC236}">
                <a16:creationId xmlns:a16="http://schemas.microsoft.com/office/drawing/2014/main" id="{C8E0AB60-6E46-92E1-5750-57E969E3D7BA}"/>
              </a:ext>
            </a:extLst>
          </p:cNvPr>
          <p:cNvPicPr>
            <a:picLocks noChangeAspect="1"/>
          </p:cNvPicPr>
          <p:nvPr/>
        </p:nvPicPr>
        <p:blipFill rotWithShape="1">
          <a:blip r:embed="rId3"/>
          <a:srcRect l="4278" t="52726" r="7851" b="4847"/>
          <a:stretch/>
        </p:blipFill>
        <p:spPr>
          <a:xfrm>
            <a:off x="5577818" y="4359848"/>
            <a:ext cx="2728914" cy="1976438"/>
          </a:xfrm>
          <a:prstGeom prst="rect">
            <a:avLst/>
          </a:prstGeom>
        </p:spPr>
      </p:pic>
      <p:sp>
        <p:nvSpPr>
          <p:cNvPr id="17" name="テキスト ボックス 16">
            <a:extLst>
              <a:ext uri="{FF2B5EF4-FFF2-40B4-BE49-F238E27FC236}">
                <a16:creationId xmlns:a16="http://schemas.microsoft.com/office/drawing/2014/main" id="{8DA5E88F-4F45-6F04-7C48-8530B879DF6E}"/>
              </a:ext>
            </a:extLst>
          </p:cNvPr>
          <p:cNvSpPr txBox="1"/>
          <p:nvPr/>
        </p:nvSpPr>
        <p:spPr>
          <a:xfrm>
            <a:off x="5413652" y="3993588"/>
            <a:ext cx="3057247" cy="338554"/>
          </a:xfrm>
          <a:prstGeom prst="rect">
            <a:avLst/>
          </a:prstGeom>
          <a:noFill/>
        </p:spPr>
        <p:txBody>
          <a:bodyPr wrap="none" rtlCol="0">
            <a:spAutoFit/>
          </a:bodyPr>
          <a:lstStyle/>
          <a:p>
            <a:pPr algn="ctr"/>
            <a:r>
              <a:rPr kumimoji="1" lang="ja-JP" altLang="en-US" sz="1600" dirty="0">
                <a:solidFill>
                  <a:schemeClr val="tx1">
                    <a:lumMod val="75000"/>
                    <a:lumOff val="25000"/>
                  </a:schemeClr>
                </a:solidFill>
                <a:latin typeface="HGPｺﾞｼｯｸE" panose="020B0900000000000000" pitchFamily="50" charset="-128"/>
                <a:ea typeface="HGPｺﾞｼｯｸE" panose="020B0900000000000000" pitchFamily="50" charset="-128"/>
              </a:rPr>
              <a:t>指定緊急避難場所への避難状況</a:t>
            </a:r>
          </a:p>
        </p:txBody>
      </p:sp>
      <p:sp>
        <p:nvSpPr>
          <p:cNvPr id="18" name="テキスト ボックス 17">
            <a:extLst>
              <a:ext uri="{FF2B5EF4-FFF2-40B4-BE49-F238E27FC236}">
                <a16:creationId xmlns:a16="http://schemas.microsoft.com/office/drawing/2014/main" id="{41700357-661E-109D-325F-A8D5F551555E}"/>
              </a:ext>
            </a:extLst>
          </p:cNvPr>
          <p:cNvSpPr txBox="1"/>
          <p:nvPr/>
        </p:nvSpPr>
        <p:spPr>
          <a:xfrm>
            <a:off x="5757496" y="6306918"/>
            <a:ext cx="2369559" cy="338554"/>
          </a:xfrm>
          <a:prstGeom prst="rect">
            <a:avLst/>
          </a:prstGeom>
          <a:noFill/>
        </p:spPr>
        <p:txBody>
          <a:bodyPr wrap="none" rtlCol="0">
            <a:spAutoFit/>
          </a:bodyPr>
          <a:lstStyle/>
          <a:p>
            <a:pPr algn="ctr"/>
            <a:r>
              <a:rPr kumimoji="1" lang="ja-JP" altLang="en-US" sz="1600" dirty="0">
                <a:solidFill>
                  <a:schemeClr val="tx1">
                    <a:lumMod val="75000"/>
                    <a:lumOff val="25000"/>
                  </a:schemeClr>
                </a:solidFill>
                <a:latin typeface="HGPｺﾞｼｯｸE" panose="020B0900000000000000" pitchFamily="50" charset="-128"/>
                <a:ea typeface="HGPｺﾞｼｯｸE" panose="020B0900000000000000" pitchFamily="50" charset="-128"/>
              </a:rPr>
              <a:t>夜間における活動の検証</a:t>
            </a:r>
          </a:p>
        </p:txBody>
      </p:sp>
      <p:graphicFrame>
        <p:nvGraphicFramePr>
          <p:cNvPr id="19" name="オブジェクト 18">
            <a:extLst>
              <a:ext uri="{FF2B5EF4-FFF2-40B4-BE49-F238E27FC236}">
                <a16:creationId xmlns:a16="http://schemas.microsoft.com/office/drawing/2014/main" id="{F583F994-FCD3-11D2-671A-8FADEBF6EDDA}"/>
              </a:ext>
            </a:extLst>
          </p:cNvPr>
          <p:cNvGraphicFramePr>
            <a:graphicFrameLocks noChangeAspect="1"/>
          </p:cNvGraphicFramePr>
          <p:nvPr>
            <p:extLst>
              <p:ext uri="{D42A27DB-BD31-4B8C-83A1-F6EECF244321}">
                <p14:modId xmlns:p14="http://schemas.microsoft.com/office/powerpoint/2010/main" val="318724994"/>
              </p:ext>
            </p:extLst>
          </p:nvPr>
        </p:nvGraphicFramePr>
        <p:xfrm>
          <a:off x="752656" y="1332820"/>
          <a:ext cx="803275" cy="230187"/>
        </p:xfrm>
        <a:graphic>
          <a:graphicData uri="http://schemas.openxmlformats.org/presentationml/2006/ole">
            <mc:AlternateContent xmlns:mc="http://schemas.openxmlformats.org/markup-compatibility/2006">
              <mc:Choice xmlns:v="urn:schemas-microsoft-com:vml" Requires="v">
                <p:oleObj name="Document" r:id="rId4" imgW="814982" imgH="236147" progId="Word.Document.12">
                  <p:embed/>
                </p:oleObj>
              </mc:Choice>
              <mc:Fallback>
                <p:oleObj name="Document" r:id="rId4" imgW="814982" imgH="236147" progId="Word.Document.12">
                  <p:embed/>
                  <p:pic>
                    <p:nvPicPr>
                      <p:cNvPr id="19" name="オブジェクト 18">
                        <a:extLst>
                          <a:ext uri="{FF2B5EF4-FFF2-40B4-BE49-F238E27FC236}">
                            <a16:creationId xmlns:a16="http://schemas.microsoft.com/office/drawing/2014/main" id="{F583F994-FCD3-11D2-671A-8FADEBF6EDDA}"/>
                          </a:ext>
                        </a:extLst>
                      </p:cNvPr>
                      <p:cNvPicPr/>
                      <p:nvPr/>
                    </p:nvPicPr>
                    <p:blipFill>
                      <a:blip r:embed="rId5"/>
                      <a:stretch>
                        <a:fillRect/>
                      </a:stretch>
                    </p:blipFill>
                    <p:spPr>
                      <a:xfrm>
                        <a:off x="752656" y="1332820"/>
                        <a:ext cx="803275" cy="230187"/>
                      </a:xfrm>
                      <a:prstGeom prst="rect">
                        <a:avLst/>
                      </a:prstGeom>
                    </p:spPr>
                  </p:pic>
                </p:oleObj>
              </mc:Fallback>
            </mc:AlternateContent>
          </a:graphicData>
        </a:graphic>
      </p:graphicFrame>
    </p:spTree>
    <p:extLst>
      <p:ext uri="{BB962C8B-B14F-4D97-AF65-F5344CB8AC3E}">
        <p14:creationId xmlns:p14="http://schemas.microsoft.com/office/powerpoint/2010/main" val="9716985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8AC193D-E1C3-4289-8307-327A138E0643}"/>
              </a:ext>
            </a:extLst>
          </p:cNvPr>
          <p:cNvSpPr>
            <a:spLocks noGrp="1"/>
          </p:cNvSpPr>
          <p:nvPr>
            <p:ph type="sldNum" sz="quarter" idx="12"/>
          </p:nvPr>
        </p:nvSpPr>
        <p:spPr/>
        <p:txBody>
          <a:bodyPr/>
          <a:lstStyle/>
          <a:p>
            <a:fld id="{48C0FCB9-D989-46F1-965E-624BDAC7E129}" type="slidenum">
              <a:rPr kumimoji="1" lang="ja-JP" altLang="en-US" smtClean="0"/>
              <a:pPr/>
              <a:t>41</a:t>
            </a:fld>
            <a:endParaRPr kumimoji="1" lang="ja-JP" altLang="en-US"/>
          </a:p>
        </p:txBody>
      </p:sp>
      <p:sp>
        <p:nvSpPr>
          <p:cNvPr id="3" name="テキスト ボックス 2">
            <a:extLst>
              <a:ext uri="{FF2B5EF4-FFF2-40B4-BE49-F238E27FC236}">
                <a16:creationId xmlns:a16="http://schemas.microsoft.com/office/drawing/2014/main" id="{4F159FB7-8967-4892-AB5D-0A8EA1F417E3}"/>
              </a:ext>
            </a:extLst>
          </p:cNvPr>
          <p:cNvSpPr txBox="1"/>
          <p:nvPr/>
        </p:nvSpPr>
        <p:spPr>
          <a:xfrm>
            <a:off x="731519" y="2543859"/>
            <a:ext cx="7680960" cy="1754326"/>
          </a:xfrm>
          <a:prstGeom prst="rect">
            <a:avLst/>
          </a:prstGeom>
          <a:noFill/>
        </p:spPr>
        <p:txBody>
          <a:bodyPr wrap="square" rtlCol="0">
            <a:spAutoFit/>
          </a:bodyPr>
          <a:lstStyle/>
          <a:p>
            <a:pPr marL="285750" indent="-285750" algn="just">
              <a:spcAft>
                <a:spcPts val="1200"/>
              </a:spcAft>
              <a:buFont typeface="Arial" panose="020B0604020202020204" pitchFamily="34" charset="0"/>
              <a:buChar char="•"/>
            </a:pPr>
            <a:r>
              <a:rPr kumimoji="1" lang="ja-JP" altLang="en-US" sz="3600" spc="-150" dirty="0">
                <a:solidFill>
                  <a:srgbClr val="404040"/>
                </a:solidFill>
                <a:latin typeface="HGPｺﾞｼｯｸE" panose="020B0900000000000000" pitchFamily="50" charset="-128"/>
                <a:ea typeface="HGPｺﾞｼｯｸE" panose="020B0900000000000000" pitchFamily="50" charset="-128"/>
              </a:rPr>
              <a:t>平時から継続的に防災訓練等を通じて、</a:t>
            </a:r>
            <a:r>
              <a:rPr kumimoji="1" lang="ja-JP" altLang="en-US" sz="3600" dirty="0">
                <a:solidFill>
                  <a:srgbClr val="404040"/>
                </a:solidFill>
                <a:latin typeface="HGPｺﾞｼｯｸE" panose="020B0900000000000000" pitchFamily="50" charset="-128"/>
                <a:ea typeface="HGPｺﾞｼｯｸE" panose="020B0900000000000000" pitchFamily="50" charset="-128"/>
              </a:rPr>
              <a:t>地域の住民と顔の見える関係を作り、</a:t>
            </a:r>
            <a:r>
              <a:rPr kumimoji="1" lang="ja-JP" altLang="en-US" sz="3600" spc="-150" dirty="0">
                <a:solidFill>
                  <a:srgbClr val="404040"/>
                </a:solidFill>
                <a:latin typeface="HGPｺﾞｼｯｸE" panose="020B0900000000000000" pitchFamily="50" charset="-128"/>
                <a:ea typeface="HGPｺﾞｼｯｸE" panose="020B0900000000000000" pitchFamily="50" charset="-128"/>
              </a:rPr>
              <a:t>地域の防災意識の向上に努めましょう</a:t>
            </a:r>
          </a:p>
        </p:txBody>
      </p:sp>
      <p:sp>
        <p:nvSpPr>
          <p:cNvPr id="4" name="テキスト ボックス 3">
            <a:extLst>
              <a:ext uri="{FF2B5EF4-FFF2-40B4-BE49-F238E27FC236}">
                <a16:creationId xmlns:a16="http://schemas.microsoft.com/office/drawing/2014/main" id="{5E7761D7-D8CB-45F6-A31D-1F72ACFE14FD}"/>
              </a:ext>
            </a:extLst>
          </p:cNvPr>
          <p:cNvSpPr txBox="1"/>
          <p:nvPr/>
        </p:nvSpPr>
        <p:spPr>
          <a:xfrm>
            <a:off x="1148562" y="676646"/>
            <a:ext cx="6846875" cy="1200329"/>
          </a:xfrm>
          <a:prstGeom prst="rect">
            <a:avLst/>
          </a:prstGeom>
          <a:noFill/>
        </p:spPr>
        <p:txBody>
          <a:bodyPr wrap="square" rtlCol="0">
            <a:spAutoFit/>
          </a:bodyPr>
          <a:lstStyle/>
          <a:p>
            <a:pPr algn="ctr"/>
            <a:r>
              <a:rPr kumimoji="1" lang="ja-JP" altLang="en-US" sz="3600">
                <a:solidFill>
                  <a:srgbClr val="404040"/>
                </a:solidFill>
                <a:latin typeface="HGPｺﾞｼｯｸE" panose="020B0900000000000000" pitchFamily="50" charset="-128"/>
                <a:ea typeface="HGPｺﾞｼｯｸE" panose="020B0900000000000000" pitchFamily="50" charset="-128"/>
              </a:rPr>
              <a:t>３．住民の防災意識の向上</a:t>
            </a:r>
            <a:endParaRPr kumimoji="1" lang="en-US" altLang="ja-JP" sz="3600">
              <a:solidFill>
                <a:srgbClr val="404040"/>
              </a:solidFill>
              <a:latin typeface="HGPｺﾞｼｯｸE" panose="020B0900000000000000" pitchFamily="50" charset="-128"/>
              <a:ea typeface="HGPｺﾞｼｯｸE" panose="020B0900000000000000" pitchFamily="50" charset="-128"/>
            </a:endParaRPr>
          </a:p>
          <a:p>
            <a:pPr algn="ctr"/>
            <a:r>
              <a:rPr kumimoji="1" lang="en-US" altLang="ja-JP" sz="3600">
                <a:solidFill>
                  <a:srgbClr val="404040"/>
                </a:solidFill>
                <a:latin typeface="HGPｺﾞｼｯｸE" panose="020B0900000000000000" pitchFamily="50" charset="-128"/>
                <a:ea typeface="HGPｺﾞｼｯｸE" panose="020B0900000000000000" pitchFamily="50" charset="-128"/>
              </a:rPr>
              <a:t>- </a:t>
            </a:r>
            <a:r>
              <a:rPr kumimoji="1" lang="ja-JP" altLang="en-US" sz="3600">
                <a:solidFill>
                  <a:srgbClr val="404040"/>
                </a:solidFill>
                <a:latin typeface="HGPｺﾞｼｯｸE" panose="020B0900000000000000" pitchFamily="50" charset="-128"/>
                <a:ea typeface="HGPｺﾞｼｯｸE" panose="020B0900000000000000" pitchFamily="50" charset="-128"/>
              </a:rPr>
              <a:t>まとめ </a:t>
            </a:r>
            <a:r>
              <a:rPr kumimoji="1" lang="en-US" altLang="ja-JP" sz="3600">
                <a:solidFill>
                  <a:srgbClr val="404040"/>
                </a:solidFill>
                <a:latin typeface="HGPｺﾞｼｯｸE" panose="020B0900000000000000" pitchFamily="50" charset="-128"/>
                <a:ea typeface="HGPｺﾞｼｯｸE" panose="020B0900000000000000" pitchFamily="50" charset="-128"/>
              </a:rPr>
              <a:t>-</a:t>
            </a:r>
            <a:endParaRPr kumimoji="1" lang="ja-JP" altLang="en-US" sz="3600">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31704672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3334975-DAFC-4F74-98A6-EFBFA584F806}"/>
              </a:ext>
            </a:extLst>
          </p:cNvPr>
          <p:cNvSpPr>
            <a:spLocks noGrp="1"/>
          </p:cNvSpPr>
          <p:nvPr>
            <p:ph type="title"/>
          </p:nvPr>
        </p:nvSpPr>
        <p:spPr>
          <a:xfrm>
            <a:off x="568229" y="1550082"/>
            <a:ext cx="8000094" cy="2513918"/>
          </a:xfrm>
        </p:spPr>
        <p:txBody>
          <a:bodyPr rIns="0">
            <a:noAutofit/>
          </a:bodyPr>
          <a:lstStyle/>
          <a:p>
            <a:pPr algn="l"/>
            <a:r>
              <a:rPr lang="ja-JP" altLang="en-US" spc="-300" dirty="0">
                <a:solidFill>
                  <a:schemeClr val="tx1">
                    <a:lumMod val="75000"/>
                    <a:lumOff val="25000"/>
                  </a:schemeClr>
                </a:solidFill>
                <a:latin typeface="HGPｺﾞｼｯｸE" panose="020B0900000000000000" pitchFamily="50" charset="-128"/>
                <a:ea typeface="HGPｺﾞｼｯｸE" panose="020B0900000000000000" pitchFamily="50" charset="-128"/>
              </a:rPr>
              <a:t>４．住民への防災知識の普及</a:t>
            </a:r>
            <a:endParaRPr kumimoji="1" lang="ja-JP" altLang="en-US" spc="-3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9BE68F44-3530-4EFF-95A8-39A3FAB7460E}"/>
              </a:ext>
            </a:extLst>
          </p:cNvPr>
          <p:cNvSpPr/>
          <p:nvPr/>
        </p:nvSpPr>
        <p:spPr>
          <a:xfrm>
            <a:off x="7704967" y="266041"/>
            <a:ext cx="1049867" cy="372533"/>
          </a:xfrm>
          <a:prstGeom prst="rect">
            <a:avLst/>
          </a:prstGeom>
          <a:solidFill>
            <a:srgbClr val="FFFF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dirty="0">
                <a:solidFill>
                  <a:schemeClr val="tx1">
                    <a:lumMod val="65000"/>
                    <a:lumOff val="35000"/>
                  </a:schemeClr>
                </a:solidFill>
                <a:latin typeface="HGPｺﾞｼｯｸE" panose="020B0900000000000000" pitchFamily="50" charset="-128"/>
                <a:ea typeface="HGPｺﾞｼｯｸE" panose="020B0900000000000000" pitchFamily="50" charset="-128"/>
              </a:rPr>
              <a:t>10</a:t>
            </a:r>
            <a:r>
              <a:rPr kumimoji="1" lang="ja-JP" altLang="en-US" dirty="0">
                <a:solidFill>
                  <a:schemeClr val="tx1">
                    <a:lumMod val="65000"/>
                    <a:lumOff val="35000"/>
                  </a:schemeClr>
                </a:solidFill>
                <a:latin typeface="HGPｺﾞｼｯｸE" panose="020B0900000000000000" pitchFamily="50" charset="-128"/>
                <a:ea typeface="HGPｺﾞｼｯｸE" panose="020B0900000000000000" pitchFamily="50" charset="-128"/>
              </a:rPr>
              <a:t>分</a:t>
            </a:r>
          </a:p>
        </p:txBody>
      </p:sp>
    </p:spTree>
    <p:extLst>
      <p:ext uri="{BB962C8B-B14F-4D97-AF65-F5344CB8AC3E}">
        <p14:creationId xmlns:p14="http://schemas.microsoft.com/office/powerpoint/2010/main" val="271266430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A83E2A-5351-4CA8-9D90-F4B4CA018E4D}"/>
              </a:ext>
            </a:extLst>
          </p:cNvPr>
          <p:cNvSpPr>
            <a:spLocks noGrp="1"/>
          </p:cNvSpPr>
          <p:nvPr>
            <p:ph type="title"/>
          </p:nvPr>
        </p:nvSpPr>
        <p:spPr>
          <a:solidFill>
            <a:srgbClr val="35A16B"/>
          </a:solidFill>
        </p:spPr>
        <p:txBody>
          <a:bodyPr/>
          <a:lstStyle/>
          <a:p>
            <a:r>
              <a:rPr lang="ja-JP" altLang="en-US" dirty="0"/>
              <a:t>マイ・タイムラインとは</a:t>
            </a:r>
            <a:endParaRPr kumimoji="1" lang="ja-JP" altLang="en-US" dirty="0"/>
          </a:p>
        </p:txBody>
      </p:sp>
      <p:sp>
        <p:nvSpPr>
          <p:cNvPr id="4" name="スライド番号プレースホルダー 3">
            <a:extLst>
              <a:ext uri="{FF2B5EF4-FFF2-40B4-BE49-F238E27FC236}">
                <a16:creationId xmlns:a16="http://schemas.microsoft.com/office/drawing/2014/main" id="{BE65018A-18EB-466D-BD4F-42CBE78EA1F8}"/>
              </a:ext>
            </a:extLst>
          </p:cNvPr>
          <p:cNvSpPr>
            <a:spLocks noGrp="1"/>
          </p:cNvSpPr>
          <p:nvPr>
            <p:ph type="sldNum" sz="quarter" idx="12"/>
          </p:nvPr>
        </p:nvSpPr>
        <p:spPr/>
        <p:txBody>
          <a:bodyPr/>
          <a:lstStyle/>
          <a:p>
            <a:fld id="{48C0FCB9-D989-46F1-965E-624BDAC7E129}" type="slidenum">
              <a:rPr kumimoji="1" lang="ja-JP" altLang="en-US" smtClean="0"/>
              <a:pPr/>
              <a:t>43</a:t>
            </a:fld>
            <a:endParaRPr kumimoji="1" lang="ja-JP" altLang="en-US"/>
          </a:p>
        </p:txBody>
      </p:sp>
      <p:grpSp>
        <p:nvGrpSpPr>
          <p:cNvPr id="5" name="グループ化 4">
            <a:extLst>
              <a:ext uri="{FF2B5EF4-FFF2-40B4-BE49-F238E27FC236}">
                <a16:creationId xmlns:a16="http://schemas.microsoft.com/office/drawing/2014/main" id="{BEF342E3-99CE-49FD-B100-15AE6EF25CF0}"/>
              </a:ext>
            </a:extLst>
          </p:cNvPr>
          <p:cNvGrpSpPr/>
          <p:nvPr/>
        </p:nvGrpSpPr>
        <p:grpSpPr>
          <a:xfrm>
            <a:off x="1510386" y="3840644"/>
            <a:ext cx="6123227" cy="2578340"/>
            <a:chOff x="2646703" y="3805747"/>
            <a:chExt cx="6123227" cy="2578340"/>
          </a:xfrm>
        </p:grpSpPr>
        <p:pic>
          <p:nvPicPr>
            <p:cNvPr id="9" name="図 8">
              <a:extLst>
                <a:ext uri="{FF2B5EF4-FFF2-40B4-BE49-F238E27FC236}">
                  <a16:creationId xmlns:a16="http://schemas.microsoft.com/office/drawing/2014/main" id="{85B40305-9D8F-4A9D-BF23-005C6AA662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6703" y="3805747"/>
              <a:ext cx="6123227" cy="257370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図 10">
              <a:extLst>
                <a:ext uri="{FF2B5EF4-FFF2-40B4-BE49-F238E27FC236}">
                  <a16:creationId xmlns:a16="http://schemas.microsoft.com/office/drawing/2014/main" id="{E634F799-0A4C-402F-A7B0-6345D50F339B}"/>
                </a:ext>
              </a:extLst>
            </p:cNvPr>
            <p:cNvPicPr>
              <a:picLocks noChangeAspect="1"/>
            </p:cNvPicPr>
            <p:nvPr/>
          </p:nvPicPr>
          <p:blipFill>
            <a:blip r:embed="rId4"/>
            <a:stretch>
              <a:fillRect/>
            </a:stretch>
          </p:blipFill>
          <p:spPr>
            <a:xfrm>
              <a:off x="2721605" y="3805747"/>
              <a:ext cx="5973422" cy="2578340"/>
            </a:xfrm>
            <a:prstGeom prst="rect">
              <a:avLst/>
            </a:prstGeom>
          </p:spPr>
        </p:pic>
      </p:grpSp>
      <p:sp>
        <p:nvSpPr>
          <p:cNvPr id="12" name="正方形/長方形 11">
            <a:extLst>
              <a:ext uri="{FF2B5EF4-FFF2-40B4-BE49-F238E27FC236}">
                <a16:creationId xmlns:a16="http://schemas.microsoft.com/office/drawing/2014/main" id="{09D90579-FEF1-4BFA-A55C-4C0BE78C3AE3}"/>
              </a:ext>
            </a:extLst>
          </p:cNvPr>
          <p:cNvSpPr/>
          <p:nvPr/>
        </p:nvSpPr>
        <p:spPr>
          <a:xfrm>
            <a:off x="516082" y="821666"/>
            <a:ext cx="7775554" cy="47159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a:spcAft>
                <a:spcPts val="600"/>
              </a:spcAft>
            </a:pP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洪水のような</a:t>
            </a:r>
            <a:r>
              <a:rPr lang="ja-JP" altLang="en-US" sz="2400" u="sng" dirty="0">
                <a:solidFill>
                  <a:schemeClr val="tx1">
                    <a:lumMod val="75000"/>
                    <a:lumOff val="25000"/>
                  </a:schemeClr>
                </a:solidFill>
                <a:latin typeface="HGPｺﾞｼｯｸE" panose="020B0900000000000000" pitchFamily="50" charset="-128"/>
                <a:ea typeface="HGPｺﾞｼｯｸE" panose="020B0900000000000000" pitchFamily="50" charset="-128"/>
              </a:rPr>
              <a:t>進行型災害</a:t>
            </a: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が発生した際に、</a:t>
            </a:r>
          </a:p>
          <a:p>
            <a:pPr>
              <a:spcAft>
                <a:spcPts val="600"/>
              </a:spcAft>
            </a:pP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「いつ」、「何をするのか」を整理した</a:t>
            </a:r>
            <a:r>
              <a:rPr lang="ja-JP" altLang="en-US" sz="2400" u="sng" dirty="0">
                <a:solidFill>
                  <a:schemeClr val="tx1">
                    <a:lumMod val="75000"/>
                    <a:lumOff val="25000"/>
                  </a:schemeClr>
                </a:solidFill>
                <a:latin typeface="HGPｺﾞｼｯｸE" panose="020B0900000000000000" pitchFamily="50" charset="-128"/>
                <a:ea typeface="HGPｺﾞｼｯｸE" panose="020B0900000000000000" pitchFamily="50" charset="-128"/>
              </a:rPr>
              <a:t>個人の防災計画</a:t>
            </a: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です。</a:t>
            </a:r>
          </a:p>
          <a:p>
            <a:pPr>
              <a:spcAft>
                <a:spcPts val="600"/>
              </a:spcAft>
            </a:pP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河川の水位が上昇した場合などに、</a:t>
            </a:r>
            <a:r>
              <a:rPr lang="ja-JP" altLang="en-US" sz="2400" dirty="0">
                <a:solidFill>
                  <a:srgbClr val="FF2800"/>
                </a:solidFill>
                <a:latin typeface="HGPｺﾞｼｯｸE" panose="020B0900000000000000" pitchFamily="50" charset="-128"/>
                <a:ea typeface="HGPｺﾞｼｯｸE" panose="020B0900000000000000" pitchFamily="50" charset="-128"/>
              </a:rPr>
              <a:t>住民一人ひとりがとる防災行動を時系列に整理し、あらかじめ取りまとめておく</a:t>
            </a:r>
            <a:br>
              <a:rPr lang="en-US" altLang="ja-JP" sz="2400" dirty="0">
                <a:solidFill>
                  <a:srgbClr val="FF2800"/>
                </a:solidFill>
                <a:latin typeface="HGPｺﾞｼｯｸE" panose="020B0900000000000000" pitchFamily="50" charset="-128"/>
                <a:ea typeface="HGPｺﾞｼｯｸE" panose="020B0900000000000000" pitchFamily="50" charset="-128"/>
              </a:rPr>
            </a:b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ことで、急な判断が迫られる災害時に、自分自身の行動のチェックリスト、また判断のサポートツールとして役立てる</a:t>
            </a:r>
            <a:br>
              <a:rPr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ことができます。</a:t>
            </a:r>
            <a:endParaRPr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13" name="テキスト ボックス 12">
            <a:extLst>
              <a:ext uri="{FF2B5EF4-FFF2-40B4-BE49-F238E27FC236}">
                <a16:creationId xmlns:a16="http://schemas.microsoft.com/office/drawing/2014/main" id="{B51B28CC-7F85-4F1A-8457-5ADD89CCC98E}"/>
              </a:ext>
            </a:extLst>
          </p:cNvPr>
          <p:cNvSpPr txBox="1"/>
          <p:nvPr/>
        </p:nvSpPr>
        <p:spPr>
          <a:xfrm>
            <a:off x="516082" y="6501791"/>
            <a:ext cx="3591048" cy="261610"/>
          </a:xfrm>
          <a:prstGeom prst="rect">
            <a:avLst/>
          </a:prstGeom>
          <a:noFill/>
        </p:spPr>
        <p:txBody>
          <a:bodyPr wrap="none" rtlCol="0">
            <a:spAutoFit/>
          </a:bodyPr>
          <a:lstStyle/>
          <a:p>
            <a:r>
              <a:rPr lang="ja-JP" altLang="en-US" sz="1100" dirty="0">
                <a:solidFill>
                  <a:schemeClr val="tx1">
                    <a:lumMod val="75000"/>
                    <a:lumOff val="25000"/>
                  </a:schemeClr>
                </a:solidFill>
                <a:latin typeface="HGPｺﾞｼｯｸE" panose="020B0900000000000000" pitchFamily="50" charset="-128"/>
                <a:ea typeface="HGPｺﾞｼｯｸE" panose="020B0900000000000000" pitchFamily="50" charset="-128"/>
              </a:rPr>
              <a:t>参考：国土交通省「マイ・タイムラインかんたん検討ガイド」</a:t>
            </a:r>
          </a:p>
        </p:txBody>
      </p:sp>
    </p:spTree>
    <p:extLst>
      <p:ext uri="{BB962C8B-B14F-4D97-AF65-F5344CB8AC3E}">
        <p14:creationId xmlns:p14="http://schemas.microsoft.com/office/powerpoint/2010/main" val="13495696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A83E2A-5351-4CA8-9D90-F4B4CA018E4D}"/>
              </a:ext>
            </a:extLst>
          </p:cNvPr>
          <p:cNvSpPr>
            <a:spLocks noGrp="1"/>
          </p:cNvSpPr>
          <p:nvPr>
            <p:ph type="title"/>
          </p:nvPr>
        </p:nvSpPr>
        <p:spPr>
          <a:solidFill>
            <a:srgbClr val="35A16B"/>
          </a:solidFill>
        </p:spPr>
        <p:txBody>
          <a:bodyPr/>
          <a:lstStyle/>
          <a:p>
            <a:r>
              <a:rPr lang="ja-JP" altLang="en-US" dirty="0"/>
              <a:t>マイ・タイムラインの取組の経緯</a:t>
            </a:r>
            <a:endParaRPr kumimoji="1" lang="ja-JP" altLang="en-US" dirty="0"/>
          </a:p>
        </p:txBody>
      </p:sp>
      <p:sp>
        <p:nvSpPr>
          <p:cNvPr id="4" name="スライド番号プレースホルダー 3">
            <a:extLst>
              <a:ext uri="{FF2B5EF4-FFF2-40B4-BE49-F238E27FC236}">
                <a16:creationId xmlns:a16="http://schemas.microsoft.com/office/drawing/2014/main" id="{BE65018A-18EB-466D-BD4F-42CBE78EA1F8}"/>
              </a:ext>
            </a:extLst>
          </p:cNvPr>
          <p:cNvSpPr>
            <a:spLocks noGrp="1"/>
          </p:cNvSpPr>
          <p:nvPr>
            <p:ph type="sldNum" sz="quarter" idx="12"/>
          </p:nvPr>
        </p:nvSpPr>
        <p:spPr/>
        <p:txBody>
          <a:bodyPr/>
          <a:lstStyle/>
          <a:p>
            <a:fld id="{48C0FCB9-D989-46F1-965E-624BDAC7E129}" type="slidenum">
              <a:rPr kumimoji="1" lang="ja-JP" altLang="en-US" smtClean="0"/>
              <a:pPr/>
              <a:t>44</a:t>
            </a:fld>
            <a:endParaRPr kumimoji="1" lang="ja-JP" altLang="en-US"/>
          </a:p>
        </p:txBody>
      </p:sp>
      <p:sp>
        <p:nvSpPr>
          <p:cNvPr id="12" name="正方形/長方形 11">
            <a:extLst>
              <a:ext uri="{FF2B5EF4-FFF2-40B4-BE49-F238E27FC236}">
                <a16:creationId xmlns:a16="http://schemas.microsoft.com/office/drawing/2014/main" id="{09D90579-FEF1-4BFA-A55C-4C0BE78C3AE3}"/>
              </a:ext>
            </a:extLst>
          </p:cNvPr>
          <p:cNvSpPr/>
          <p:nvPr/>
        </p:nvSpPr>
        <p:spPr>
          <a:xfrm>
            <a:off x="516082" y="821666"/>
            <a:ext cx="7775554" cy="10985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a:spcAft>
                <a:spcPts val="600"/>
              </a:spcAft>
            </a:pP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①平成</a:t>
            </a:r>
            <a:r>
              <a:rPr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t>27</a:t>
            </a: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年９月関東・東北豪雨において約</a:t>
            </a:r>
            <a:r>
              <a:rPr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t>4</a:t>
            </a: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t>300</a:t>
            </a: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名が</a:t>
            </a:r>
            <a:br>
              <a:rPr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　 救助されるなど、避難のおくれや避難者の孤立が発生</a:t>
            </a:r>
          </a:p>
          <a:p>
            <a:pPr>
              <a:spcAft>
                <a:spcPts val="600"/>
              </a:spcAft>
            </a:pPr>
            <a:endPar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13" name="テキスト ボックス 12">
            <a:extLst>
              <a:ext uri="{FF2B5EF4-FFF2-40B4-BE49-F238E27FC236}">
                <a16:creationId xmlns:a16="http://schemas.microsoft.com/office/drawing/2014/main" id="{B51B28CC-7F85-4F1A-8457-5ADD89CCC98E}"/>
              </a:ext>
            </a:extLst>
          </p:cNvPr>
          <p:cNvSpPr txBox="1"/>
          <p:nvPr/>
        </p:nvSpPr>
        <p:spPr>
          <a:xfrm>
            <a:off x="516082" y="6501791"/>
            <a:ext cx="3264035" cy="261610"/>
          </a:xfrm>
          <a:prstGeom prst="rect">
            <a:avLst/>
          </a:prstGeom>
          <a:noFill/>
        </p:spPr>
        <p:txBody>
          <a:bodyPr wrap="none" rtlCol="0">
            <a:spAutoFit/>
          </a:bodyPr>
          <a:lstStyle/>
          <a:p>
            <a:r>
              <a:rPr lang="ja-JP" altLang="en-US" sz="1100" dirty="0">
                <a:solidFill>
                  <a:schemeClr val="tx1">
                    <a:lumMod val="75000"/>
                    <a:lumOff val="25000"/>
                  </a:schemeClr>
                </a:solidFill>
                <a:latin typeface="HGPｺﾞｼｯｸE" panose="020B0900000000000000" pitchFamily="50" charset="-128"/>
                <a:ea typeface="HGPｺﾞｼｯｸE" panose="020B0900000000000000" pitchFamily="50" charset="-128"/>
              </a:rPr>
              <a:t>参考：国土交通省「マイタイムラインガイド</a:t>
            </a:r>
            <a:r>
              <a:rPr lang="en-US" altLang="ja-JP" sz="1100" dirty="0">
                <a:solidFill>
                  <a:schemeClr val="tx1">
                    <a:lumMod val="75000"/>
                    <a:lumOff val="25000"/>
                  </a:schemeClr>
                </a:solidFill>
                <a:latin typeface="HGPｺﾞｼｯｸE" panose="020B0900000000000000" pitchFamily="50" charset="-128"/>
                <a:ea typeface="HGPｺﾞｼｯｸE" panose="020B0900000000000000" pitchFamily="50" charset="-128"/>
              </a:rPr>
              <a:t>【Ver.1.0】</a:t>
            </a:r>
            <a:r>
              <a:rPr lang="ja-JP" altLang="en-US" sz="1100" dirty="0">
                <a:solidFill>
                  <a:schemeClr val="tx1">
                    <a:lumMod val="75000"/>
                    <a:lumOff val="25000"/>
                  </a:schemeClr>
                </a:solidFill>
                <a:latin typeface="HGPｺﾞｼｯｸE" panose="020B0900000000000000" pitchFamily="50" charset="-128"/>
                <a:ea typeface="HGPｺﾞｼｯｸE" panose="020B0900000000000000" pitchFamily="50" charset="-128"/>
              </a:rPr>
              <a:t>」</a:t>
            </a:r>
          </a:p>
        </p:txBody>
      </p:sp>
      <p:sp>
        <p:nvSpPr>
          <p:cNvPr id="10" name="正方形/長方形 9">
            <a:extLst>
              <a:ext uri="{FF2B5EF4-FFF2-40B4-BE49-F238E27FC236}">
                <a16:creationId xmlns:a16="http://schemas.microsoft.com/office/drawing/2014/main" id="{540ADDE8-A44B-4BCA-A7FB-6FBD8B64318F}"/>
              </a:ext>
            </a:extLst>
          </p:cNvPr>
          <p:cNvSpPr/>
          <p:nvPr/>
        </p:nvSpPr>
        <p:spPr>
          <a:xfrm>
            <a:off x="516082" y="2410754"/>
            <a:ext cx="7775554" cy="10985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a:spcAft>
                <a:spcPts val="600"/>
              </a:spcAft>
            </a:pP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②平成</a:t>
            </a:r>
            <a:r>
              <a:rPr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t>27</a:t>
            </a: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年</a:t>
            </a:r>
            <a:r>
              <a:rPr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t>12</a:t>
            </a: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月の社会資本整備審議会答申で、行政や</a:t>
            </a:r>
            <a:br>
              <a:rPr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　 住民等が、水害リスクに関する十分な知識と心構えを</a:t>
            </a:r>
            <a:br>
              <a:rPr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t> </a:t>
            </a: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　共有し、避難等の危機管理に関する具体的な事前の</a:t>
            </a:r>
            <a:br>
              <a:rPr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en-US" altLang="ja-JP" sz="2400" dirty="0">
                <a:solidFill>
                  <a:schemeClr val="tx1">
                    <a:lumMod val="75000"/>
                    <a:lumOff val="25000"/>
                  </a:schemeClr>
                </a:solidFill>
                <a:latin typeface="HGPｺﾞｼｯｸE" panose="020B0900000000000000" pitchFamily="50" charset="-128"/>
                <a:ea typeface="HGPｺﾞｼｯｸE" panose="020B0900000000000000" pitchFamily="50" charset="-128"/>
              </a:rPr>
              <a:t> </a:t>
            </a: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　計画等が備えられている社会を目指すことが示された。</a:t>
            </a:r>
          </a:p>
        </p:txBody>
      </p:sp>
      <p:sp>
        <p:nvSpPr>
          <p:cNvPr id="14" name="正方形/長方形 13">
            <a:extLst>
              <a:ext uri="{FF2B5EF4-FFF2-40B4-BE49-F238E27FC236}">
                <a16:creationId xmlns:a16="http://schemas.microsoft.com/office/drawing/2014/main" id="{4BF3B921-B3CF-4981-AE87-13A5347D8AB9}"/>
              </a:ext>
            </a:extLst>
          </p:cNvPr>
          <p:cNvSpPr/>
          <p:nvPr/>
        </p:nvSpPr>
        <p:spPr>
          <a:xfrm>
            <a:off x="516081" y="4760303"/>
            <a:ext cx="7858991" cy="10985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a:spcAft>
                <a:spcPts val="600"/>
              </a:spcAft>
            </a:pP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③自らの水害リスクを認識し、</a:t>
            </a:r>
            <a:r>
              <a:rPr lang="ja-JP" altLang="en-US" sz="2400" dirty="0">
                <a:solidFill>
                  <a:srgbClr val="FF2800"/>
                </a:solidFill>
                <a:latin typeface="HGPｺﾞｼｯｸE" panose="020B0900000000000000" pitchFamily="50" charset="-128"/>
                <a:ea typeface="HGPｺﾞｼｯｸE" panose="020B0900000000000000" pitchFamily="50" charset="-128"/>
              </a:rPr>
              <a:t>自身の判断により避難行動を</a:t>
            </a:r>
            <a:br>
              <a:rPr lang="en-US" altLang="ja-JP" sz="2400" dirty="0">
                <a:solidFill>
                  <a:srgbClr val="FF2800"/>
                </a:solidFill>
                <a:latin typeface="HGPｺﾞｼｯｸE" panose="020B0900000000000000" pitchFamily="50" charset="-128"/>
                <a:ea typeface="HGPｺﾞｼｯｸE" panose="020B0900000000000000" pitchFamily="50" charset="-128"/>
              </a:rPr>
            </a:br>
            <a:r>
              <a:rPr lang="ja-JP" altLang="en-US" sz="2400" dirty="0">
                <a:solidFill>
                  <a:srgbClr val="FF2800"/>
                </a:solidFill>
                <a:latin typeface="HGPｺﾞｼｯｸE" panose="020B0900000000000000" pitchFamily="50" charset="-128"/>
                <a:ea typeface="HGPｺﾞｼｯｸE" panose="020B0900000000000000" pitchFamily="50" charset="-128"/>
              </a:rPr>
              <a:t>　 取れるようになることを目指すツールが開発された</a:t>
            </a:r>
          </a:p>
          <a:p>
            <a:pPr algn="ctr">
              <a:spcAft>
                <a:spcPts val="600"/>
              </a:spcAft>
            </a:pPr>
            <a:r>
              <a:rPr lang="ja-JP" altLang="en-US" sz="2400" dirty="0">
                <a:solidFill>
                  <a:schemeClr val="tx1">
                    <a:lumMod val="75000"/>
                    <a:lumOff val="25000"/>
                  </a:schemeClr>
                </a:solidFill>
                <a:latin typeface="HGPｺﾞｼｯｸE" panose="020B0900000000000000" pitchFamily="50" charset="-128"/>
                <a:ea typeface="HGPｺﾞｼｯｸE" panose="020B0900000000000000" pitchFamily="50" charset="-128"/>
              </a:rPr>
              <a:t>　　</a:t>
            </a:r>
            <a:r>
              <a:rPr lang="ja-JP" altLang="en-US" sz="4000" dirty="0">
                <a:solidFill>
                  <a:srgbClr val="FF2800"/>
                </a:solidFill>
                <a:latin typeface="HGPｺﾞｼｯｸE" panose="020B0900000000000000" pitchFamily="50" charset="-128"/>
                <a:ea typeface="HGPｺﾞｼｯｸE" panose="020B0900000000000000" pitchFamily="50" charset="-128"/>
              </a:rPr>
              <a:t>→　マイ・タイムライン</a:t>
            </a:r>
            <a:endParaRPr lang="ja-JP" altLang="en-US" sz="2400" dirty="0">
              <a:solidFill>
                <a:srgbClr val="FF2800"/>
              </a:solidFill>
              <a:latin typeface="HGPｺﾞｼｯｸE" panose="020B0900000000000000" pitchFamily="50" charset="-128"/>
              <a:ea typeface="HGPｺﾞｼｯｸE" panose="020B0900000000000000" pitchFamily="50" charset="-128"/>
            </a:endParaRPr>
          </a:p>
        </p:txBody>
      </p:sp>
      <p:sp>
        <p:nvSpPr>
          <p:cNvPr id="15" name="右矢印 11">
            <a:extLst>
              <a:ext uri="{FF2B5EF4-FFF2-40B4-BE49-F238E27FC236}">
                <a16:creationId xmlns:a16="http://schemas.microsoft.com/office/drawing/2014/main" id="{2EEA3316-38B7-4456-A771-7FC5DD2CE50A}"/>
              </a:ext>
            </a:extLst>
          </p:cNvPr>
          <p:cNvSpPr/>
          <p:nvPr/>
        </p:nvSpPr>
        <p:spPr>
          <a:xfrm rot="5400000">
            <a:off x="4082402" y="1560424"/>
            <a:ext cx="642914" cy="1057745"/>
          </a:xfrm>
          <a:prstGeom prst="rightArrow">
            <a:avLst/>
          </a:prstGeom>
          <a:solidFill>
            <a:schemeClr val="tx1">
              <a:lumMod val="75000"/>
              <a:lumOff val="25000"/>
            </a:schemeClr>
          </a:solidFill>
          <a:ln w="28575">
            <a:noFill/>
          </a:ln>
        </p:spPr>
        <p:style>
          <a:lnRef idx="1">
            <a:schemeClr val="accent2"/>
          </a:lnRef>
          <a:fillRef idx="2">
            <a:schemeClr val="accent2"/>
          </a:fillRef>
          <a:effectRef idx="1">
            <a:schemeClr val="accent2"/>
          </a:effectRef>
          <a:fontRef idx="minor">
            <a:schemeClr val="dk1"/>
          </a:fontRef>
        </p:style>
        <p:txBody>
          <a:bodyPr rtlCol="0" anchor="ctr"/>
          <a:lstStyle/>
          <a:p>
            <a:pPr algn="ctr">
              <a:defRPr/>
            </a:pPr>
            <a:endParaRPr lang="ja-JP" altLang="en-US">
              <a:solidFill>
                <a:prstClr val="black"/>
              </a:solidFill>
              <a:latin typeface="Segoe UI"/>
              <a:ea typeface="メイリオ"/>
            </a:endParaRPr>
          </a:p>
        </p:txBody>
      </p:sp>
      <p:sp>
        <p:nvSpPr>
          <p:cNvPr id="16" name="右矢印 11">
            <a:extLst>
              <a:ext uri="{FF2B5EF4-FFF2-40B4-BE49-F238E27FC236}">
                <a16:creationId xmlns:a16="http://schemas.microsoft.com/office/drawing/2014/main" id="{71893290-3A7E-4918-B431-C9C60D1C4E0E}"/>
              </a:ext>
            </a:extLst>
          </p:cNvPr>
          <p:cNvSpPr/>
          <p:nvPr/>
        </p:nvSpPr>
        <p:spPr>
          <a:xfrm rot="5400000">
            <a:off x="4082402" y="3909974"/>
            <a:ext cx="642914" cy="1057745"/>
          </a:xfrm>
          <a:prstGeom prst="rightArrow">
            <a:avLst/>
          </a:prstGeom>
          <a:solidFill>
            <a:schemeClr val="tx1">
              <a:lumMod val="75000"/>
              <a:lumOff val="25000"/>
            </a:schemeClr>
          </a:solidFill>
          <a:ln w="28575">
            <a:noFill/>
          </a:ln>
        </p:spPr>
        <p:style>
          <a:lnRef idx="1">
            <a:schemeClr val="accent2"/>
          </a:lnRef>
          <a:fillRef idx="2">
            <a:schemeClr val="accent2"/>
          </a:fillRef>
          <a:effectRef idx="1">
            <a:schemeClr val="accent2"/>
          </a:effectRef>
          <a:fontRef idx="minor">
            <a:schemeClr val="dk1"/>
          </a:fontRef>
        </p:style>
        <p:txBody>
          <a:bodyPr rtlCol="0" anchor="ctr"/>
          <a:lstStyle/>
          <a:p>
            <a:pPr algn="ctr">
              <a:defRPr/>
            </a:pPr>
            <a:endParaRPr lang="ja-JP" altLang="en-US">
              <a:solidFill>
                <a:prstClr val="black"/>
              </a:solidFill>
              <a:latin typeface="Segoe UI"/>
              <a:ea typeface="メイリオ"/>
            </a:endParaRPr>
          </a:p>
        </p:txBody>
      </p:sp>
    </p:spTree>
    <p:extLst>
      <p:ext uri="{BB962C8B-B14F-4D97-AF65-F5344CB8AC3E}">
        <p14:creationId xmlns:p14="http://schemas.microsoft.com/office/powerpoint/2010/main" val="385847062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A83E2A-5351-4CA8-9D90-F4B4CA018E4D}"/>
              </a:ext>
            </a:extLst>
          </p:cNvPr>
          <p:cNvSpPr>
            <a:spLocks noGrp="1"/>
          </p:cNvSpPr>
          <p:nvPr>
            <p:ph type="title"/>
          </p:nvPr>
        </p:nvSpPr>
        <p:spPr>
          <a:solidFill>
            <a:srgbClr val="35A16B"/>
          </a:solidFill>
        </p:spPr>
        <p:txBody>
          <a:bodyPr/>
          <a:lstStyle/>
          <a:p>
            <a:r>
              <a:rPr lang="ja-JP" altLang="en-US" dirty="0"/>
              <a:t>マイ・タイムライン検討の３つのステージ</a:t>
            </a:r>
            <a:endParaRPr kumimoji="1" lang="ja-JP" altLang="en-US" dirty="0"/>
          </a:p>
        </p:txBody>
      </p:sp>
      <p:sp>
        <p:nvSpPr>
          <p:cNvPr id="4" name="スライド番号プレースホルダー 3">
            <a:extLst>
              <a:ext uri="{FF2B5EF4-FFF2-40B4-BE49-F238E27FC236}">
                <a16:creationId xmlns:a16="http://schemas.microsoft.com/office/drawing/2014/main" id="{BE65018A-18EB-466D-BD4F-42CBE78EA1F8}"/>
              </a:ext>
            </a:extLst>
          </p:cNvPr>
          <p:cNvSpPr>
            <a:spLocks noGrp="1"/>
          </p:cNvSpPr>
          <p:nvPr>
            <p:ph type="sldNum" sz="quarter" idx="12"/>
          </p:nvPr>
        </p:nvSpPr>
        <p:spPr/>
        <p:txBody>
          <a:bodyPr/>
          <a:lstStyle/>
          <a:p>
            <a:fld id="{48C0FCB9-D989-46F1-965E-624BDAC7E129}" type="slidenum">
              <a:rPr kumimoji="1" lang="ja-JP" altLang="en-US" smtClean="0"/>
              <a:pPr/>
              <a:t>45</a:t>
            </a:fld>
            <a:endParaRPr kumimoji="1" lang="ja-JP" altLang="en-US"/>
          </a:p>
        </p:txBody>
      </p:sp>
      <p:sp>
        <p:nvSpPr>
          <p:cNvPr id="13" name="テキスト ボックス 12">
            <a:extLst>
              <a:ext uri="{FF2B5EF4-FFF2-40B4-BE49-F238E27FC236}">
                <a16:creationId xmlns:a16="http://schemas.microsoft.com/office/drawing/2014/main" id="{B51B28CC-7F85-4F1A-8457-5ADD89CCC98E}"/>
              </a:ext>
            </a:extLst>
          </p:cNvPr>
          <p:cNvSpPr txBox="1"/>
          <p:nvPr/>
        </p:nvSpPr>
        <p:spPr>
          <a:xfrm>
            <a:off x="516082" y="6501791"/>
            <a:ext cx="3661580" cy="261610"/>
          </a:xfrm>
          <a:prstGeom prst="rect">
            <a:avLst/>
          </a:prstGeom>
          <a:noFill/>
        </p:spPr>
        <p:txBody>
          <a:bodyPr wrap="none" rtlCol="0">
            <a:spAutoFit/>
          </a:bodyPr>
          <a:lstStyle/>
          <a:p>
            <a:r>
              <a:rPr lang="ja-JP" altLang="en-US" sz="1100" dirty="0">
                <a:solidFill>
                  <a:schemeClr val="tx1">
                    <a:lumMod val="75000"/>
                    <a:lumOff val="25000"/>
                  </a:schemeClr>
                </a:solidFill>
                <a:latin typeface="HGPｺﾞｼｯｸE" panose="020B0900000000000000" pitchFamily="50" charset="-128"/>
                <a:ea typeface="HGPｺﾞｼｯｸE" panose="020B0900000000000000" pitchFamily="50" charset="-128"/>
              </a:rPr>
              <a:t>参考：国土交通省「マイ・タイムラインかんたん検討ガイド」</a:t>
            </a:r>
          </a:p>
        </p:txBody>
      </p:sp>
      <p:grpSp>
        <p:nvGrpSpPr>
          <p:cNvPr id="7" name="グループ化 6">
            <a:extLst>
              <a:ext uri="{FF2B5EF4-FFF2-40B4-BE49-F238E27FC236}">
                <a16:creationId xmlns:a16="http://schemas.microsoft.com/office/drawing/2014/main" id="{2123C0EF-B9FB-49A4-8D21-4F906DAC76D5}"/>
              </a:ext>
            </a:extLst>
          </p:cNvPr>
          <p:cNvGrpSpPr/>
          <p:nvPr/>
        </p:nvGrpSpPr>
        <p:grpSpPr>
          <a:xfrm>
            <a:off x="78856" y="791735"/>
            <a:ext cx="3264035" cy="2802321"/>
            <a:chOff x="78856" y="791735"/>
            <a:chExt cx="3264035" cy="2802321"/>
          </a:xfrm>
        </p:grpSpPr>
        <p:sp>
          <p:nvSpPr>
            <p:cNvPr id="11" name="正方形/長方形 10">
              <a:extLst>
                <a:ext uri="{FF2B5EF4-FFF2-40B4-BE49-F238E27FC236}">
                  <a16:creationId xmlns:a16="http://schemas.microsoft.com/office/drawing/2014/main" id="{2D8CCB3F-675A-4BF5-8A1C-42F2303A9586}"/>
                </a:ext>
              </a:extLst>
            </p:cNvPr>
            <p:cNvSpPr/>
            <p:nvPr/>
          </p:nvSpPr>
          <p:spPr>
            <a:xfrm>
              <a:off x="1083538" y="791735"/>
              <a:ext cx="1254670" cy="523220"/>
            </a:xfrm>
            <a:prstGeom prst="rect">
              <a:avLst/>
            </a:prstGeom>
          </p:spPr>
          <p:txBody>
            <a:bodyPr wrap="square">
              <a:spAutoFit/>
            </a:bodyPr>
            <a:lstStyle/>
            <a:p>
              <a:pPr defTabSz="457200">
                <a:defRPr/>
              </a:pPr>
              <a:r>
                <a:rPr kumimoji="0" lang="en-US" altLang="ja-JP" sz="2800" dirty="0">
                  <a:solidFill>
                    <a:srgbClr val="404040"/>
                  </a:solidFill>
                  <a:latin typeface="HGPｺﾞｼｯｸE" panose="020B0900000000000000" pitchFamily="50" charset="-128"/>
                  <a:ea typeface="HGPｺﾞｼｯｸE" panose="020B0900000000000000" pitchFamily="50" charset="-128"/>
                </a:rPr>
                <a:t>STEP</a:t>
              </a:r>
              <a:r>
                <a:rPr kumimoji="0" lang="ja-JP" altLang="en-US" sz="2800" dirty="0">
                  <a:solidFill>
                    <a:srgbClr val="404040"/>
                  </a:solidFill>
                  <a:latin typeface="HGPｺﾞｼｯｸE" panose="020B0900000000000000" pitchFamily="50" charset="-128"/>
                  <a:ea typeface="HGPｺﾞｼｯｸE" panose="020B0900000000000000" pitchFamily="50" charset="-128"/>
                </a:rPr>
                <a:t>１</a:t>
              </a:r>
              <a:endParaRPr kumimoji="0" lang="en-US" altLang="ja-JP" sz="2800" dirty="0">
                <a:solidFill>
                  <a:srgbClr val="404040"/>
                </a:solidFill>
                <a:latin typeface="HGPｺﾞｼｯｸE" panose="020B0900000000000000" pitchFamily="50" charset="-128"/>
                <a:ea typeface="HGPｺﾞｼｯｸE" panose="020B0900000000000000" pitchFamily="50" charset="-128"/>
              </a:endParaRPr>
            </a:p>
          </p:txBody>
        </p:sp>
        <p:sp>
          <p:nvSpPr>
            <p:cNvPr id="17" name="楕円 16">
              <a:extLst>
                <a:ext uri="{FF2B5EF4-FFF2-40B4-BE49-F238E27FC236}">
                  <a16:creationId xmlns:a16="http://schemas.microsoft.com/office/drawing/2014/main" id="{0A47BCB1-85E2-444F-82B7-4A798EB7E0E1}"/>
                </a:ext>
              </a:extLst>
            </p:cNvPr>
            <p:cNvSpPr/>
            <p:nvPr/>
          </p:nvSpPr>
          <p:spPr>
            <a:xfrm>
              <a:off x="78856" y="1385605"/>
              <a:ext cx="3264035" cy="2208451"/>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5">
                    <a:lumMod val="20000"/>
                    <a:lumOff val="80000"/>
                  </a:schemeClr>
                </a:solidFill>
              </a:endParaRPr>
            </a:p>
          </p:txBody>
        </p:sp>
        <p:sp>
          <p:nvSpPr>
            <p:cNvPr id="18" name="正方形/長方形 17">
              <a:extLst>
                <a:ext uri="{FF2B5EF4-FFF2-40B4-BE49-F238E27FC236}">
                  <a16:creationId xmlns:a16="http://schemas.microsoft.com/office/drawing/2014/main" id="{B62D18E4-DC27-44E5-AE9F-DED58BC4F031}"/>
                </a:ext>
              </a:extLst>
            </p:cNvPr>
            <p:cNvSpPr/>
            <p:nvPr/>
          </p:nvSpPr>
          <p:spPr>
            <a:xfrm>
              <a:off x="637082" y="1491672"/>
              <a:ext cx="2147582" cy="769441"/>
            </a:xfrm>
            <a:prstGeom prst="rect">
              <a:avLst/>
            </a:prstGeom>
          </p:spPr>
          <p:txBody>
            <a:bodyPr wrap="square">
              <a:spAutoFit/>
            </a:bodyPr>
            <a:lstStyle/>
            <a:p>
              <a:pPr algn="ctr">
                <a:defRPr/>
              </a:pPr>
              <a:r>
                <a:rPr lang="ja-JP" altLang="en-US" sz="4400" dirty="0">
                  <a:solidFill>
                    <a:schemeClr val="bg1"/>
                  </a:solidFill>
                  <a:latin typeface="HGPｺﾞｼｯｸE" panose="020B0900000000000000" pitchFamily="50" charset="-128"/>
                  <a:ea typeface="HGPｺﾞｼｯｸE" panose="020B0900000000000000" pitchFamily="50" charset="-128"/>
                </a:rPr>
                <a:t>知る</a:t>
              </a:r>
              <a:endParaRPr lang="en-US" altLang="ja-JP" sz="4400" dirty="0">
                <a:solidFill>
                  <a:schemeClr val="bg1"/>
                </a:solidFill>
                <a:latin typeface="HGPｺﾞｼｯｸE" panose="020B0900000000000000" pitchFamily="50" charset="-128"/>
                <a:ea typeface="HGPｺﾞｼｯｸE" panose="020B0900000000000000" pitchFamily="50" charset="-128"/>
              </a:endParaRPr>
            </a:p>
          </p:txBody>
        </p:sp>
        <p:sp>
          <p:nvSpPr>
            <p:cNvPr id="25" name="正方形/長方形 24">
              <a:extLst>
                <a:ext uri="{FF2B5EF4-FFF2-40B4-BE49-F238E27FC236}">
                  <a16:creationId xmlns:a16="http://schemas.microsoft.com/office/drawing/2014/main" id="{0F5753C1-9F4F-4AC9-AB9B-B96CF424839B}"/>
                </a:ext>
              </a:extLst>
            </p:cNvPr>
            <p:cNvSpPr/>
            <p:nvPr/>
          </p:nvSpPr>
          <p:spPr>
            <a:xfrm>
              <a:off x="381005" y="2298224"/>
              <a:ext cx="2659737" cy="1015663"/>
            </a:xfrm>
            <a:prstGeom prst="rect">
              <a:avLst/>
            </a:prstGeom>
          </p:spPr>
          <p:txBody>
            <a:bodyPr wrap="square">
              <a:spAutoFit/>
            </a:bodyPr>
            <a:lstStyle/>
            <a:p>
              <a:pPr algn="ctr">
                <a:defRPr/>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洪水ハザードマップを確認して、地域の水害リスクをチェック！</a:t>
              </a:r>
              <a:endParaRPr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grpSp>
      <p:grpSp>
        <p:nvGrpSpPr>
          <p:cNvPr id="5" name="グループ化 4">
            <a:extLst>
              <a:ext uri="{FF2B5EF4-FFF2-40B4-BE49-F238E27FC236}">
                <a16:creationId xmlns:a16="http://schemas.microsoft.com/office/drawing/2014/main" id="{C793DC69-39B7-4874-9E94-CEFDC2BF95C1}"/>
              </a:ext>
            </a:extLst>
          </p:cNvPr>
          <p:cNvGrpSpPr/>
          <p:nvPr/>
        </p:nvGrpSpPr>
        <p:grpSpPr>
          <a:xfrm>
            <a:off x="2939339" y="1935318"/>
            <a:ext cx="3265200" cy="2809497"/>
            <a:chOff x="3126576" y="1891633"/>
            <a:chExt cx="3265200" cy="2809497"/>
          </a:xfrm>
        </p:grpSpPr>
        <p:sp>
          <p:nvSpPr>
            <p:cNvPr id="19" name="正方形/長方形 18">
              <a:extLst>
                <a:ext uri="{FF2B5EF4-FFF2-40B4-BE49-F238E27FC236}">
                  <a16:creationId xmlns:a16="http://schemas.microsoft.com/office/drawing/2014/main" id="{9F0A2D54-9796-4553-AFFA-F9674301807F}"/>
                </a:ext>
              </a:extLst>
            </p:cNvPr>
            <p:cNvSpPr/>
            <p:nvPr/>
          </p:nvSpPr>
          <p:spPr>
            <a:xfrm>
              <a:off x="4131841" y="1891633"/>
              <a:ext cx="1254670" cy="523220"/>
            </a:xfrm>
            <a:prstGeom prst="rect">
              <a:avLst/>
            </a:prstGeom>
          </p:spPr>
          <p:txBody>
            <a:bodyPr wrap="square">
              <a:spAutoFit/>
            </a:bodyPr>
            <a:lstStyle/>
            <a:p>
              <a:pPr defTabSz="457200">
                <a:defRPr/>
              </a:pPr>
              <a:r>
                <a:rPr kumimoji="0" lang="en-US" altLang="ja-JP" sz="2800" dirty="0">
                  <a:solidFill>
                    <a:srgbClr val="404040"/>
                  </a:solidFill>
                  <a:latin typeface="HGPｺﾞｼｯｸE" panose="020B0900000000000000" pitchFamily="50" charset="-128"/>
                  <a:ea typeface="HGPｺﾞｼｯｸE" panose="020B0900000000000000" pitchFamily="50" charset="-128"/>
                </a:rPr>
                <a:t>STEP</a:t>
              </a:r>
              <a:r>
                <a:rPr kumimoji="0" lang="ja-JP" altLang="en-US" sz="2800" dirty="0">
                  <a:solidFill>
                    <a:srgbClr val="404040"/>
                  </a:solidFill>
                  <a:latin typeface="HGPｺﾞｼｯｸE" panose="020B0900000000000000" pitchFamily="50" charset="-128"/>
                  <a:ea typeface="HGPｺﾞｼｯｸE" panose="020B0900000000000000" pitchFamily="50" charset="-128"/>
                </a:rPr>
                <a:t>２</a:t>
              </a:r>
              <a:endParaRPr kumimoji="0" lang="en-US" altLang="ja-JP" sz="2800" dirty="0">
                <a:solidFill>
                  <a:srgbClr val="404040"/>
                </a:solidFill>
                <a:latin typeface="HGPｺﾞｼｯｸE" panose="020B0900000000000000" pitchFamily="50" charset="-128"/>
                <a:ea typeface="HGPｺﾞｼｯｸE" panose="020B0900000000000000" pitchFamily="50" charset="-128"/>
              </a:endParaRPr>
            </a:p>
          </p:txBody>
        </p:sp>
        <p:sp>
          <p:nvSpPr>
            <p:cNvPr id="21" name="楕円 20">
              <a:extLst>
                <a:ext uri="{FF2B5EF4-FFF2-40B4-BE49-F238E27FC236}">
                  <a16:creationId xmlns:a16="http://schemas.microsoft.com/office/drawing/2014/main" id="{5DE02A5F-3D37-4620-8107-76CCE5A3100B}"/>
                </a:ext>
              </a:extLst>
            </p:cNvPr>
            <p:cNvSpPr/>
            <p:nvPr/>
          </p:nvSpPr>
          <p:spPr>
            <a:xfrm>
              <a:off x="3126576" y="2490730"/>
              <a:ext cx="3265200" cy="2210400"/>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5">
                    <a:lumMod val="20000"/>
                    <a:lumOff val="80000"/>
                  </a:schemeClr>
                </a:solidFill>
              </a:endParaRPr>
            </a:p>
          </p:txBody>
        </p:sp>
        <p:sp>
          <p:nvSpPr>
            <p:cNvPr id="23" name="正方形/長方形 22">
              <a:extLst>
                <a:ext uri="{FF2B5EF4-FFF2-40B4-BE49-F238E27FC236}">
                  <a16:creationId xmlns:a16="http://schemas.microsoft.com/office/drawing/2014/main" id="{4AF9A699-4114-4D04-B2CF-BC43CA21D3AE}"/>
                </a:ext>
              </a:extLst>
            </p:cNvPr>
            <p:cNvSpPr/>
            <p:nvPr/>
          </p:nvSpPr>
          <p:spPr>
            <a:xfrm>
              <a:off x="3685385" y="2528244"/>
              <a:ext cx="2147582" cy="769441"/>
            </a:xfrm>
            <a:prstGeom prst="rect">
              <a:avLst/>
            </a:prstGeom>
          </p:spPr>
          <p:txBody>
            <a:bodyPr wrap="square">
              <a:spAutoFit/>
            </a:bodyPr>
            <a:lstStyle/>
            <a:p>
              <a:pPr algn="ctr">
                <a:defRPr/>
              </a:pPr>
              <a:r>
                <a:rPr lang="ja-JP" altLang="en-US" sz="4400" dirty="0">
                  <a:solidFill>
                    <a:schemeClr val="bg1"/>
                  </a:solidFill>
                  <a:latin typeface="HGPｺﾞｼｯｸE" panose="020B0900000000000000" pitchFamily="50" charset="-128"/>
                  <a:ea typeface="HGPｺﾞｼｯｸE" panose="020B0900000000000000" pitchFamily="50" charset="-128"/>
                </a:rPr>
                <a:t>気づく</a:t>
              </a:r>
              <a:endParaRPr lang="en-US" altLang="ja-JP" sz="4400" dirty="0">
                <a:solidFill>
                  <a:schemeClr val="bg1"/>
                </a:solidFill>
                <a:latin typeface="HGPｺﾞｼｯｸE" panose="020B0900000000000000" pitchFamily="50" charset="-128"/>
                <a:ea typeface="HGPｺﾞｼｯｸE" panose="020B0900000000000000" pitchFamily="50" charset="-128"/>
              </a:endParaRPr>
            </a:p>
          </p:txBody>
        </p:sp>
        <p:sp>
          <p:nvSpPr>
            <p:cNvPr id="26" name="正方形/長方形 25">
              <a:extLst>
                <a:ext uri="{FF2B5EF4-FFF2-40B4-BE49-F238E27FC236}">
                  <a16:creationId xmlns:a16="http://schemas.microsoft.com/office/drawing/2014/main" id="{6F50DD89-F601-4256-B445-BD89630FC4EB}"/>
                </a:ext>
              </a:extLst>
            </p:cNvPr>
            <p:cNvSpPr/>
            <p:nvPr/>
          </p:nvSpPr>
          <p:spPr>
            <a:xfrm>
              <a:off x="3366856" y="3411176"/>
              <a:ext cx="2831611" cy="1015663"/>
            </a:xfrm>
            <a:prstGeom prst="rect">
              <a:avLst/>
            </a:prstGeom>
          </p:spPr>
          <p:txBody>
            <a:bodyPr wrap="square">
              <a:spAutoFit/>
            </a:bodyPr>
            <a:lstStyle/>
            <a:p>
              <a:pPr algn="ctr">
                <a:defRPr/>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洪水時に得られる情報と、防災行動を時間軸で</a:t>
              </a:r>
              <a:br>
                <a:rPr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考える重要性を学ぶ！</a:t>
              </a:r>
              <a:endParaRPr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grpSp>
      <p:grpSp>
        <p:nvGrpSpPr>
          <p:cNvPr id="3" name="グループ化 2">
            <a:extLst>
              <a:ext uri="{FF2B5EF4-FFF2-40B4-BE49-F238E27FC236}">
                <a16:creationId xmlns:a16="http://schemas.microsoft.com/office/drawing/2014/main" id="{825F2FED-5570-4E9B-BD8D-9342592C8FCF}"/>
              </a:ext>
            </a:extLst>
          </p:cNvPr>
          <p:cNvGrpSpPr/>
          <p:nvPr/>
        </p:nvGrpSpPr>
        <p:grpSpPr>
          <a:xfrm>
            <a:off x="5800987" y="3086076"/>
            <a:ext cx="3265200" cy="2793539"/>
            <a:chOff x="5800987" y="3086076"/>
            <a:chExt cx="3265200" cy="2793539"/>
          </a:xfrm>
        </p:grpSpPr>
        <p:sp>
          <p:nvSpPr>
            <p:cNvPr id="20" name="正方形/長方形 19">
              <a:extLst>
                <a:ext uri="{FF2B5EF4-FFF2-40B4-BE49-F238E27FC236}">
                  <a16:creationId xmlns:a16="http://schemas.microsoft.com/office/drawing/2014/main" id="{30ADD142-0A50-469B-AA77-AC2957D67C13}"/>
                </a:ext>
              </a:extLst>
            </p:cNvPr>
            <p:cNvSpPr/>
            <p:nvPr/>
          </p:nvSpPr>
          <p:spPr>
            <a:xfrm>
              <a:off x="6806252" y="3086076"/>
              <a:ext cx="1254670" cy="523220"/>
            </a:xfrm>
            <a:prstGeom prst="rect">
              <a:avLst/>
            </a:prstGeom>
          </p:spPr>
          <p:txBody>
            <a:bodyPr wrap="square">
              <a:spAutoFit/>
            </a:bodyPr>
            <a:lstStyle/>
            <a:p>
              <a:pPr defTabSz="457200">
                <a:defRPr/>
              </a:pPr>
              <a:r>
                <a:rPr kumimoji="0" lang="en-US" altLang="ja-JP" sz="2800" dirty="0">
                  <a:solidFill>
                    <a:srgbClr val="404040"/>
                  </a:solidFill>
                  <a:latin typeface="HGPｺﾞｼｯｸE" panose="020B0900000000000000" pitchFamily="50" charset="-128"/>
                  <a:ea typeface="HGPｺﾞｼｯｸE" panose="020B0900000000000000" pitchFamily="50" charset="-128"/>
                </a:rPr>
                <a:t>STEP</a:t>
              </a:r>
              <a:r>
                <a:rPr kumimoji="0" lang="ja-JP" altLang="en-US" sz="2800" dirty="0">
                  <a:solidFill>
                    <a:srgbClr val="404040"/>
                  </a:solidFill>
                  <a:latin typeface="HGPｺﾞｼｯｸE" panose="020B0900000000000000" pitchFamily="50" charset="-128"/>
                  <a:ea typeface="HGPｺﾞｼｯｸE" panose="020B0900000000000000" pitchFamily="50" charset="-128"/>
                </a:rPr>
                <a:t>３</a:t>
              </a:r>
              <a:endParaRPr kumimoji="0" lang="en-US" altLang="ja-JP" sz="2800" dirty="0">
                <a:solidFill>
                  <a:srgbClr val="404040"/>
                </a:solidFill>
                <a:latin typeface="HGPｺﾞｼｯｸE" panose="020B0900000000000000" pitchFamily="50" charset="-128"/>
                <a:ea typeface="HGPｺﾞｼｯｸE" panose="020B0900000000000000" pitchFamily="50" charset="-128"/>
              </a:endParaRPr>
            </a:p>
          </p:txBody>
        </p:sp>
        <p:sp>
          <p:nvSpPr>
            <p:cNvPr id="22" name="楕円 21">
              <a:extLst>
                <a:ext uri="{FF2B5EF4-FFF2-40B4-BE49-F238E27FC236}">
                  <a16:creationId xmlns:a16="http://schemas.microsoft.com/office/drawing/2014/main" id="{FDC8A0B4-7DC7-4767-A8DE-B5BC9EB5659A}"/>
                </a:ext>
              </a:extLst>
            </p:cNvPr>
            <p:cNvSpPr/>
            <p:nvPr/>
          </p:nvSpPr>
          <p:spPr>
            <a:xfrm>
              <a:off x="5800987" y="3669215"/>
              <a:ext cx="3265200" cy="22104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5">
                    <a:lumMod val="20000"/>
                    <a:lumOff val="80000"/>
                  </a:schemeClr>
                </a:solidFill>
              </a:endParaRPr>
            </a:p>
          </p:txBody>
        </p:sp>
        <p:sp>
          <p:nvSpPr>
            <p:cNvPr id="24" name="正方形/長方形 23">
              <a:extLst>
                <a:ext uri="{FF2B5EF4-FFF2-40B4-BE49-F238E27FC236}">
                  <a16:creationId xmlns:a16="http://schemas.microsoft.com/office/drawing/2014/main" id="{EE419C03-3BB6-42CD-8F40-9D9FF1A6EC5C}"/>
                </a:ext>
              </a:extLst>
            </p:cNvPr>
            <p:cNvSpPr/>
            <p:nvPr/>
          </p:nvSpPr>
          <p:spPr>
            <a:xfrm>
              <a:off x="6359796" y="3975664"/>
              <a:ext cx="2147582" cy="769441"/>
            </a:xfrm>
            <a:prstGeom prst="rect">
              <a:avLst/>
            </a:prstGeom>
          </p:spPr>
          <p:txBody>
            <a:bodyPr wrap="square">
              <a:spAutoFit/>
            </a:bodyPr>
            <a:lstStyle/>
            <a:p>
              <a:pPr algn="ctr">
                <a:defRPr/>
              </a:pPr>
              <a:r>
                <a:rPr lang="ja-JP" altLang="en-US" sz="4400" dirty="0">
                  <a:solidFill>
                    <a:schemeClr val="bg1"/>
                  </a:solidFill>
                  <a:latin typeface="HGPｺﾞｼｯｸE" panose="020B0900000000000000" pitchFamily="50" charset="-128"/>
                  <a:ea typeface="HGPｺﾞｼｯｸE" panose="020B0900000000000000" pitchFamily="50" charset="-128"/>
                </a:rPr>
                <a:t>考える</a:t>
              </a:r>
              <a:endParaRPr lang="en-US" altLang="ja-JP" sz="4400" dirty="0">
                <a:solidFill>
                  <a:schemeClr val="bg1"/>
                </a:solidFill>
                <a:latin typeface="HGPｺﾞｼｯｸE" panose="020B0900000000000000" pitchFamily="50" charset="-128"/>
                <a:ea typeface="HGPｺﾞｼｯｸE" panose="020B0900000000000000" pitchFamily="50" charset="-128"/>
              </a:endParaRPr>
            </a:p>
          </p:txBody>
        </p:sp>
        <p:sp>
          <p:nvSpPr>
            <p:cNvPr id="27" name="正方形/長方形 26">
              <a:extLst>
                <a:ext uri="{FF2B5EF4-FFF2-40B4-BE49-F238E27FC236}">
                  <a16:creationId xmlns:a16="http://schemas.microsoft.com/office/drawing/2014/main" id="{B1052068-DD6E-413C-B190-5BC40093D1F8}"/>
                </a:ext>
              </a:extLst>
            </p:cNvPr>
            <p:cNvSpPr/>
            <p:nvPr/>
          </p:nvSpPr>
          <p:spPr>
            <a:xfrm>
              <a:off x="6015077" y="4886405"/>
              <a:ext cx="2941885" cy="707886"/>
            </a:xfrm>
            <a:prstGeom prst="rect">
              <a:avLst/>
            </a:prstGeom>
          </p:spPr>
          <p:txBody>
            <a:bodyPr wrap="square">
              <a:spAutoFit/>
            </a:bodyPr>
            <a:lstStyle/>
            <a:p>
              <a:pPr algn="ctr">
                <a:defRPr/>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洪水時の具体的な行動をシミュレーション！</a:t>
              </a:r>
              <a:endParaRPr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grpSp>
    </p:spTree>
    <p:extLst>
      <p:ext uri="{BB962C8B-B14F-4D97-AF65-F5344CB8AC3E}">
        <p14:creationId xmlns:p14="http://schemas.microsoft.com/office/powerpoint/2010/main" val="57835448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A83E2A-5351-4CA8-9D90-F4B4CA018E4D}"/>
              </a:ext>
            </a:extLst>
          </p:cNvPr>
          <p:cNvSpPr>
            <a:spLocks noGrp="1"/>
          </p:cNvSpPr>
          <p:nvPr>
            <p:ph type="title"/>
          </p:nvPr>
        </p:nvSpPr>
        <p:spPr>
          <a:solidFill>
            <a:srgbClr val="35A16B"/>
          </a:solidFill>
        </p:spPr>
        <p:txBody>
          <a:bodyPr/>
          <a:lstStyle/>
          <a:p>
            <a:r>
              <a:rPr lang="ja-JP" altLang="en-US" spc="-150" dirty="0"/>
              <a:t>マイ・タイムライン検討の３つのステージ</a:t>
            </a:r>
            <a:r>
              <a:rPr lang="en-US" altLang="ja-JP" spc="-150" dirty="0"/>
              <a:t>(STEP</a:t>
            </a:r>
            <a:r>
              <a:rPr lang="ja-JP" altLang="en-US" spc="-150" dirty="0"/>
              <a:t>１：知る</a:t>
            </a:r>
            <a:r>
              <a:rPr lang="en-US" altLang="ja-JP" spc="-150" dirty="0"/>
              <a:t>)</a:t>
            </a:r>
            <a:endParaRPr kumimoji="1" lang="ja-JP" altLang="en-US" spc="-150" dirty="0"/>
          </a:p>
        </p:txBody>
      </p:sp>
      <p:sp>
        <p:nvSpPr>
          <p:cNvPr id="4" name="スライド番号プレースホルダー 3">
            <a:extLst>
              <a:ext uri="{FF2B5EF4-FFF2-40B4-BE49-F238E27FC236}">
                <a16:creationId xmlns:a16="http://schemas.microsoft.com/office/drawing/2014/main" id="{BE65018A-18EB-466D-BD4F-42CBE78EA1F8}"/>
              </a:ext>
            </a:extLst>
          </p:cNvPr>
          <p:cNvSpPr>
            <a:spLocks noGrp="1"/>
          </p:cNvSpPr>
          <p:nvPr>
            <p:ph type="sldNum" sz="quarter" idx="12"/>
          </p:nvPr>
        </p:nvSpPr>
        <p:spPr/>
        <p:txBody>
          <a:bodyPr/>
          <a:lstStyle/>
          <a:p>
            <a:fld id="{48C0FCB9-D989-46F1-965E-624BDAC7E129}" type="slidenum">
              <a:rPr kumimoji="1" lang="ja-JP" altLang="en-US" smtClean="0"/>
              <a:pPr/>
              <a:t>46</a:t>
            </a:fld>
            <a:endParaRPr kumimoji="1" lang="ja-JP" altLang="en-US"/>
          </a:p>
        </p:txBody>
      </p:sp>
      <p:sp>
        <p:nvSpPr>
          <p:cNvPr id="13" name="テキスト ボックス 12">
            <a:extLst>
              <a:ext uri="{FF2B5EF4-FFF2-40B4-BE49-F238E27FC236}">
                <a16:creationId xmlns:a16="http://schemas.microsoft.com/office/drawing/2014/main" id="{B51B28CC-7F85-4F1A-8457-5ADD89CCC98E}"/>
              </a:ext>
            </a:extLst>
          </p:cNvPr>
          <p:cNvSpPr txBox="1"/>
          <p:nvPr/>
        </p:nvSpPr>
        <p:spPr>
          <a:xfrm>
            <a:off x="516082" y="6501791"/>
            <a:ext cx="3661580" cy="261610"/>
          </a:xfrm>
          <a:prstGeom prst="rect">
            <a:avLst/>
          </a:prstGeom>
          <a:noFill/>
        </p:spPr>
        <p:txBody>
          <a:bodyPr wrap="none" rtlCol="0">
            <a:spAutoFit/>
          </a:bodyPr>
          <a:lstStyle/>
          <a:p>
            <a:r>
              <a:rPr lang="ja-JP" altLang="en-US" sz="1100" dirty="0">
                <a:solidFill>
                  <a:schemeClr val="tx1">
                    <a:lumMod val="75000"/>
                    <a:lumOff val="25000"/>
                  </a:schemeClr>
                </a:solidFill>
                <a:latin typeface="HGPｺﾞｼｯｸE" panose="020B0900000000000000" pitchFamily="50" charset="-128"/>
                <a:ea typeface="HGPｺﾞｼｯｸE" panose="020B0900000000000000" pitchFamily="50" charset="-128"/>
              </a:rPr>
              <a:t>参考：国土交通省「マイ・タイムラインかんたん検討ガイド」</a:t>
            </a:r>
          </a:p>
        </p:txBody>
      </p:sp>
      <p:sp>
        <p:nvSpPr>
          <p:cNvPr id="11" name="正方形/長方形 10">
            <a:extLst>
              <a:ext uri="{FF2B5EF4-FFF2-40B4-BE49-F238E27FC236}">
                <a16:creationId xmlns:a16="http://schemas.microsoft.com/office/drawing/2014/main" id="{2D8CCB3F-675A-4BF5-8A1C-42F2303A9586}"/>
              </a:ext>
            </a:extLst>
          </p:cNvPr>
          <p:cNvSpPr/>
          <p:nvPr/>
        </p:nvSpPr>
        <p:spPr>
          <a:xfrm>
            <a:off x="646534" y="1980455"/>
            <a:ext cx="1254670" cy="523220"/>
          </a:xfrm>
          <a:prstGeom prst="rect">
            <a:avLst/>
          </a:prstGeom>
        </p:spPr>
        <p:txBody>
          <a:bodyPr wrap="square">
            <a:spAutoFit/>
          </a:bodyPr>
          <a:lstStyle/>
          <a:p>
            <a:pPr defTabSz="457200">
              <a:defRPr/>
            </a:pPr>
            <a:r>
              <a:rPr kumimoji="0" lang="en-US" altLang="ja-JP" sz="2800" dirty="0">
                <a:solidFill>
                  <a:srgbClr val="404040"/>
                </a:solidFill>
                <a:latin typeface="HGPｺﾞｼｯｸE" panose="020B0900000000000000" pitchFamily="50" charset="-128"/>
                <a:ea typeface="HGPｺﾞｼｯｸE" panose="020B0900000000000000" pitchFamily="50" charset="-128"/>
              </a:rPr>
              <a:t>STEP</a:t>
            </a:r>
            <a:r>
              <a:rPr kumimoji="0" lang="ja-JP" altLang="en-US" sz="2800" dirty="0">
                <a:solidFill>
                  <a:srgbClr val="404040"/>
                </a:solidFill>
                <a:latin typeface="HGPｺﾞｼｯｸE" panose="020B0900000000000000" pitchFamily="50" charset="-128"/>
                <a:ea typeface="HGPｺﾞｼｯｸE" panose="020B0900000000000000" pitchFamily="50" charset="-128"/>
              </a:rPr>
              <a:t>１</a:t>
            </a:r>
            <a:endParaRPr kumimoji="0" lang="en-US" altLang="ja-JP" sz="2800" dirty="0">
              <a:solidFill>
                <a:srgbClr val="404040"/>
              </a:solidFill>
              <a:latin typeface="HGPｺﾞｼｯｸE" panose="020B0900000000000000" pitchFamily="50" charset="-128"/>
              <a:ea typeface="HGPｺﾞｼｯｸE" panose="020B0900000000000000" pitchFamily="50" charset="-128"/>
            </a:endParaRPr>
          </a:p>
        </p:txBody>
      </p:sp>
      <p:sp>
        <p:nvSpPr>
          <p:cNvPr id="17" name="楕円 16">
            <a:extLst>
              <a:ext uri="{FF2B5EF4-FFF2-40B4-BE49-F238E27FC236}">
                <a16:creationId xmlns:a16="http://schemas.microsoft.com/office/drawing/2014/main" id="{0A47BCB1-85E2-444F-82B7-4A798EB7E0E1}"/>
              </a:ext>
            </a:extLst>
          </p:cNvPr>
          <p:cNvSpPr/>
          <p:nvPr/>
        </p:nvSpPr>
        <p:spPr>
          <a:xfrm>
            <a:off x="78857" y="2574325"/>
            <a:ext cx="2390024" cy="2470115"/>
          </a:xfrm>
          <a:prstGeom prst="ellipse">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5">
                  <a:lumMod val="20000"/>
                  <a:lumOff val="80000"/>
                </a:schemeClr>
              </a:solidFill>
            </a:endParaRPr>
          </a:p>
        </p:txBody>
      </p:sp>
      <p:sp>
        <p:nvSpPr>
          <p:cNvPr id="18" name="正方形/長方形 17">
            <a:extLst>
              <a:ext uri="{FF2B5EF4-FFF2-40B4-BE49-F238E27FC236}">
                <a16:creationId xmlns:a16="http://schemas.microsoft.com/office/drawing/2014/main" id="{B62D18E4-DC27-44E5-AE9F-DED58BC4F031}"/>
              </a:ext>
            </a:extLst>
          </p:cNvPr>
          <p:cNvSpPr/>
          <p:nvPr/>
        </p:nvSpPr>
        <p:spPr>
          <a:xfrm>
            <a:off x="200078" y="2680392"/>
            <a:ext cx="2147582" cy="769441"/>
          </a:xfrm>
          <a:prstGeom prst="rect">
            <a:avLst/>
          </a:prstGeom>
        </p:spPr>
        <p:txBody>
          <a:bodyPr wrap="square">
            <a:spAutoFit/>
          </a:bodyPr>
          <a:lstStyle/>
          <a:p>
            <a:pPr algn="ctr">
              <a:defRPr/>
            </a:pPr>
            <a:r>
              <a:rPr lang="ja-JP" altLang="en-US" sz="4400" dirty="0">
                <a:solidFill>
                  <a:schemeClr val="bg1"/>
                </a:solidFill>
                <a:latin typeface="HGPｺﾞｼｯｸE" panose="020B0900000000000000" pitchFamily="50" charset="-128"/>
                <a:ea typeface="HGPｺﾞｼｯｸE" panose="020B0900000000000000" pitchFamily="50" charset="-128"/>
              </a:rPr>
              <a:t>知る</a:t>
            </a:r>
            <a:endParaRPr lang="en-US" altLang="ja-JP" sz="4400" dirty="0">
              <a:solidFill>
                <a:schemeClr val="bg1"/>
              </a:solidFill>
              <a:latin typeface="HGPｺﾞｼｯｸE" panose="020B0900000000000000" pitchFamily="50" charset="-128"/>
              <a:ea typeface="HGPｺﾞｼｯｸE" panose="020B0900000000000000" pitchFamily="50" charset="-128"/>
            </a:endParaRPr>
          </a:p>
        </p:txBody>
      </p:sp>
      <p:sp>
        <p:nvSpPr>
          <p:cNvPr id="25" name="正方形/長方形 24">
            <a:extLst>
              <a:ext uri="{FF2B5EF4-FFF2-40B4-BE49-F238E27FC236}">
                <a16:creationId xmlns:a16="http://schemas.microsoft.com/office/drawing/2014/main" id="{0F5753C1-9F4F-4AC9-AB9B-B96CF424839B}"/>
              </a:ext>
            </a:extLst>
          </p:cNvPr>
          <p:cNvSpPr/>
          <p:nvPr/>
        </p:nvSpPr>
        <p:spPr>
          <a:xfrm>
            <a:off x="-25053" y="3486944"/>
            <a:ext cx="2614650" cy="1015663"/>
          </a:xfrm>
          <a:prstGeom prst="rect">
            <a:avLst/>
          </a:prstGeom>
        </p:spPr>
        <p:txBody>
          <a:bodyPr wrap="square">
            <a:spAutoFit/>
          </a:bodyPr>
          <a:lstStyle/>
          <a:p>
            <a:pPr algn="ctr">
              <a:defRPr/>
            </a:pPr>
            <a:r>
              <a:rPr lang="ja-JP" altLang="en-US" sz="2000" spc="-150" dirty="0">
                <a:solidFill>
                  <a:schemeClr val="tx1">
                    <a:lumMod val="75000"/>
                    <a:lumOff val="25000"/>
                  </a:schemeClr>
                </a:solidFill>
                <a:latin typeface="HGPｺﾞｼｯｸE" panose="020B0900000000000000" pitchFamily="50" charset="-128"/>
                <a:ea typeface="HGPｺﾞｼｯｸE" panose="020B0900000000000000" pitchFamily="50" charset="-128"/>
              </a:rPr>
              <a:t>洪水ハザードマップを</a:t>
            </a:r>
            <a:br>
              <a:rPr lang="en-US" altLang="ja-JP" sz="2000" spc="-15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spc="-150" dirty="0">
                <a:solidFill>
                  <a:schemeClr val="tx1">
                    <a:lumMod val="75000"/>
                    <a:lumOff val="25000"/>
                  </a:schemeClr>
                </a:solidFill>
                <a:latin typeface="HGPｺﾞｼｯｸE" panose="020B0900000000000000" pitchFamily="50" charset="-128"/>
                <a:ea typeface="HGPｺﾞｼｯｸE" panose="020B0900000000000000" pitchFamily="50" charset="-128"/>
              </a:rPr>
              <a:t>確認して、地域の水害</a:t>
            </a:r>
            <a:br>
              <a:rPr lang="en-US" altLang="ja-JP" sz="2000" spc="-15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spc="-150" dirty="0">
                <a:solidFill>
                  <a:schemeClr val="tx1">
                    <a:lumMod val="75000"/>
                    <a:lumOff val="25000"/>
                  </a:schemeClr>
                </a:solidFill>
                <a:latin typeface="HGPｺﾞｼｯｸE" panose="020B0900000000000000" pitchFamily="50" charset="-128"/>
                <a:ea typeface="HGPｺﾞｼｯｸE" panose="020B0900000000000000" pitchFamily="50" charset="-128"/>
              </a:rPr>
              <a:t>リスクをチェック！</a:t>
            </a:r>
            <a:endParaRPr lang="en-US" altLang="ja-JP" sz="2000" spc="-150" dirty="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28" name="正方形/長方形 27">
            <a:extLst>
              <a:ext uri="{FF2B5EF4-FFF2-40B4-BE49-F238E27FC236}">
                <a16:creationId xmlns:a16="http://schemas.microsoft.com/office/drawing/2014/main" id="{FCE02D0F-7A59-46A5-B6BB-C9FEFC35BD71}"/>
              </a:ext>
            </a:extLst>
          </p:cNvPr>
          <p:cNvSpPr/>
          <p:nvPr/>
        </p:nvSpPr>
        <p:spPr>
          <a:xfrm>
            <a:off x="6039709" y="3912490"/>
            <a:ext cx="2147582" cy="769441"/>
          </a:xfrm>
          <a:prstGeom prst="rect">
            <a:avLst/>
          </a:prstGeom>
        </p:spPr>
        <p:txBody>
          <a:bodyPr wrap="square">
            <a:spAutoFit/>
          </a:bodyPr>
          <a:lstStyle/>
          <a:p>
            <a:pPr algn="ctr">
              <a:defRPr/>
            </a:pPr>
            <a:r>
              <a:rPr lang="ja-JP" altLang="en-US" sz="4400" dirty="0">
                <a:solidFill>
                  <a:schemeClr val="bg1"/>
                </a:solidFill>
                <a:latin typeface="HGPｺﾞｼｯｸE" panose="020B0900000000000000" pitchFamily="50" charset="-128"/>
                <a:ea typeface="HGPｺﾞｼｯｸE" panose="020B0900000000000000" pitchFamily="50" charset="-128"/>
              </a:rPr>
              <a:t>考える</a:t>
            </a:r>
            <a:endParaRPr lang="en-US" altLang="ja-JP" sz="4400" dirty="0">
              <a:solidFill>
                <a:schemeClr val="bg1"/>
              </a:solidFill>
              <a:latin typeface="HGPｺﾞｼｯｸE" panose="020B0900000000000000" pitchFamily="50" charset="-128"/>
              <a:ea typeface="HGPｺﾞｼｯｸE" panose="020B0900000000000000" pitchFamily="50" charset="-128"/>
            </a:endParaRPr>
          </a:p>
        </p:txBody>
      </p:sp>
      <p:pic>
        <p:nvPicPr>
          <p:cNvPr id="31" name="図 30">
            <a:extLst>
              <a:ext uri="{FF2B5EF4-FFF2-40B4-BE49-F238E27FC236}">
                <a16:creationId xmlns:a16="http://schemas.microsoft.com/office/drawing/2014/main" id="{628ABFFF-5B95-48A4-8159-BD0F86103EEA}"/>
              </a:ext>
            </a:extLst>
          </p:cNvPr>
          <p:cNvPicPr>
            <a:picLocks noChangeAspect="1"/>
          </p:cNvPicPr>
          <p:nvPr/>
        </p:nvPicPr>
        <p:blipFill rotWithShape="1">
          <a:blip r:embed="rId3"/>
          <a:srcRect l="332" r="911"/>
          <a:stretch/>
        </p:blipFill>
        <p:spPr>
          <a:xfrm>
            <a:off x="2612372" y="1513349"/>
            <a:ext cx="6394468" cy="1834928"/>
          </a:xfrm>
          <a:prstGeom prst="rect">
            <a:avLst/>
          </a:prstGeom>
          <a:ln w="38100">
            <a:solidFill>
              <a:schemeClr val="tx1">
                <a:lumMod val="75000"/>
                <a:lumOff val="25000"/>
              </a:schemeClr>
            </a:solidFill>
          </a:ln>
        </p:spPr>
      </p:pic>
      <p:pic>
        <p:nvPicPr>
          <p:cNvPr id="32" name="図 31">
            <a:extLst>
              <a:ext uri="{FF2B5EF4-FFF2-40B4-BE49-F238E27FC236}">
                <a16:creationId xmlns:a16="http://schemas.microsoft.com/office/drawing/2014/main" id="{CF314590-49DB-4629-8488-E0AC22D7C5FB}"/>
              </a:ext>
            </a:extLst>
          </p:cNvPr>
          <p:cNvPicPr>
            <a:picLocks noChangeAspect="1"/>
          </p:cNvPicPr>
          <p:nvPr/>
        </p:nvPicPr>
        <p:blipFill rotWithShape="1">
          <a:blip r:embed="rId4"/>
          <a:srcRect l="914"/>
          <a:stretch/>
        </p:blipFill>
        <p:spPr>
          <a:xfrm>
            <a:off x="2610379" y="3868943"/>
            <a:ext cx="6394468" cy="2062312"/>
          </a:xfrm>
          <a:prstGeom prst="rect">
            <a:avLst/>
          </a:prstGeom>
          <a:ln w="38100">
            <a:solidFill>
              <a:schemeClr val="tx1">
                <a:lumMod val="75000"/>
                <a:lumOff val="25000"/>
              </a:schemeClr>
            </a:solidFill>
          </a:ln>
        </p:spPr>
      </p:pic>
    </p:spTree>
    <p:extLst>
      <p:ext uri="{BB962C8B-B14F-4D97-AF65-F5344CB8AC3E}">
        <p14:creationId xmlns:p14="http://schemas.microsoft.com/office/powerpoint/2010/main" val="22739894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A83E2A-5351-4CA8-9D90-F4B4CA018E4D}"/>
              </a:ext>
            </a:extLst>
          </p:cNvPr>
          <p:cNvSpPr>
            <a:spLocks noGrp="1"/>
          </p:cNvSpPr>
          <p:nvPr>
            <p:ph type="title"/>
          </p:nvPr>
        </p:nvSpPr>
        <p:spPr>
          <a:solidFill>
            <a:srgbClr val="35A16B"/>
          </a:solidFill>
        </p:spPr>
        <p:txBody>
          <a:bodyPr/>
          <a:lstStyle/>
          <a:p>
            <a:r>
              <a:rPr lang="ja-JP" altLang="en-US" spc="-150" dirty="0"/>
              <a:t>マイ・タイムライン検討の３つのステージ</a:t>
            </a:r>
            <a:r>
              <a:rPr lang="en-US" altLang="ja-JP" spc="-150" dirty="0"/>
              <a:t>(STEP</a:t>
            </a:r>
            <a:r>
              <a:rPr lang="ja-JP" altLang="en-US" spc="-150" dirty="0"/>
              <a:t>２：気づく</a:t>
            </a:r>
            <a:r>
              <a:rPr lang="en-US" altLang="ja-JP" spc="-150" dirty="0"/>
              <a:t>)</a:t>
            </a:r>
            <a:endParaRPr kumimoji="1" lang="ja-JP" altLang="en-US" spc="-150" dirty="0"/>
          </a:p>
        </p:txBody>
      </p:sp>
      <p:sp>
        <p:nvSpPr>
          <p:cNvPr id="4" name="スライド番号プレースホルダー 3">
            <a:extLst>
              <a:ext uri="{FF2B5EF4-FFF2-40B4-BE49-F238E27FC236}">
                <a16:creationId xmlns:a16="http://schemas.microsoft.com/office/drawing/2014/main" id="{BE65018A-18EB-466D-BD4F-42CBE78EA1F8}"/>
              </a:ext>
            </a:extLst>
          </p:cNvPr>
          <p:cNvSpPr>
            <a:spLocks noGrp="1"/>
          </p:cNvSpPr>
          <p:nvPr>
            <p:ph type="sldNum" sz="quarter" idx="12"/>
          </p:nvPr>
        </p:nvSpPr>
        <p:spPr/>
        <p:txBody>
          <a:bodyPr/>
          <a:lstStyle/>
          <a:p>
            <a:fld id="{48C0FCB9-D989-46F1-965E-624BDAC7E129}" type="slidenum">
              <a:rPr kumimoji="1" lang="ja-JP" altLang="en-US" smtClean="0"/>
              <a:pPr/>
              <a:t>47</a:t>
            </a:fld>
            <a:endParaRPr kumimoji="1" lang="ja-JP" altLang="en-US"/>
          </a:p>
        </p:txBody>
      </p:sp>
      <p:sp>
        <p:nvSpPr>
          <p:cNvPr id="13" name="テキスト ボックス 12">
            <a:extLst>
              <a:ext uri="{FF2B5EF4-FFF2-40B4-BE49-F238E27FC236}">
                <a16:creationId xmlns:a16="http://schemas.microsoft.com/office/drawing/2014/main" id="{B51B28CC-7F85-4F1A-8457-5ADD89CCC98E}"/>
              </a:ext>
            </a:extLst>
          </p:cNvPr>
          <p:cNvSpPr txBox="1"/>
          <p:nvPr/>
        </p:nvSpPr>
        <p:spPr>
          <a:xfrm>
            <a:off x="516082" y="6501791"/>
            <a:ext cx="3661580" cy="261610"/>
          </a:xfrm>
          <a:prstGeom prst="rect">
            <a:avLst/>
          </a:prstGeom>
          <a:noFill/>
        </p:spPr>
        <p:txBody>
          <a:bodyPr wrap="none" rtlCol="0">
            <a:spAutoFit/>
          </a:bodyPr>
          <a:lstStyle/>
          <a:p>
            <a:r>
              <a:rPr lang="ja-JP" altLang="en-US" sz="1100" dirty="0">
                <a:solidFill>
                  <a:schemeClr val="tx1">
                    <a:lumMod val="75000"/>
                    <a:lumOff val="25000"/>
                  </a:schemeClr>
                </a:solidFill>
                <a:latin typeface="HGPｺﾞｼｯｸE" panose="020B0900000000000000" pitchFamily="50" charset="-128"/>
                <a:ea typeface="HGPｺﾞｼｯｸE" panose="020B0900000000000000" pitchFamily="50" charset="-128"/>
              </a:rPr>
              <a:t>参考：国土交通省「マイ・タイムラインかんたん検討ガイド」</a:t>
            </a:r>
          </a:p>
        </p:txBody>
      </p:sp>
      <p:sp>
        <p:nvSpPr>
          <p:cNvPr id="11" name="正方形/長方形 10">
            <a:extLst>
              <a:ext uri="{FF2B5EF4-FFF2-40B4-BE49-F238E27FC236}">
                <a16:creationId xmlns:a16="http://schemas.microsoft.com/office/drawing/2014/main" id="{2D8CCB3F-675A-4BF5-8A1C-42F2303A9586}"/>
              </a:ext>
            </a:extLst>
          </p:cNvPr>
          <p:cNvSpPr/>
          <p:nvPr/>
        </p:nvSpPr>
        <p:spPr>
          <a:xfrm>
            <a:off x="663042" y="1980455"/>
            <a:ext cx="1254670" cy="523220"/>
          </a:xfrm>
          <a:prstGeom prst="rect">
            <a:avLst/>
          </a:prstGeom>
        </p:spPr>
        <p:txBody>
          <a:bodyPr wrap="square">
            <a:spAutoFit/>
          </a:bodyPr>
          <a:lstStyle/>
          <a:p>
            <a:pPr defTabSz="457200">
              <a:defRPr/>
            </a:pPr>
            <a:r>
              <a:rPr kumimoji="0" lang="en-US" altLang="ja-JP" sz="2800" dirty="0">
                <a:solidFill>
                  <a:srgbClr val="404040"/>
                </a:solidFill>
                <a:latin typeface="HGPｺﾞｼｯｸE" panose="020B0900000000000000" pitchFamily="50" charset="-128"/>
                <a:ea typeface="HGPｺﾞｼｯｸE" panose="020B0900000000000000" pitchFamily="50" charset="-128"/>
              </a:rPr>
              <a:t>STEP2</a:t>
            </a:r>
          </a:p>
        </p:txBody>
      </p:sp>
      <p:sp>
        <p:nvSpPr>
          <p:cNvPr id="17" name="楕円 16">
            <a:extLst>
              <a:ext uri="{FF2B5EF4-FFF2-40B4-BE49-F238E27FC236}">
                <a16:creationId xmlns:a16="http://schemas.microsoft.com/office/drawing/2014/main" id="{0A47BCB1-85E2-444F-82B7-4A798EB7E0E1}"/>
              </a:ext>
            </a:extLst>
          </p:cNvPr>
          <p:cNvSpPr/>
          <p:nvPr/>
        </p:nvSpPr>
        <p:spPr>
          <a:xfrm>
            <a:off x="48377" y="2574324"/>
            <a:ext cx="2484000" cy="2484000"/>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5">
                  <a:lumMod val="20000"/>
                  <a:lumOff val="80000"/>
                </a:schemeClr>
              </a:solidFill>
            </a:endParaRPr>
          </a:p>
        </p:txBody>
      </p:sp>
      <p:sp>
        <p:nvSpPr>
          <p:cNvPr id="18" name="正方形/長方形 17">
            <a:extLst>
              <a:ext uri="{FF2B5EF4-FFF2-40B4-BE49-F238E27FC236}">
                <a16:creationId xmlns:a16="http://schemas.microsoft.com/office/drawing/2014/main" id="{B62D18E4-DC27-44E5-AE9F-DED58BC4F031}"/>
              </a:ext>
            </a:extLst>
          </p:cNvPr>
          <p:cNvSpPr/>
          <p:nvPr/>
        </p:nvSpPr>
        <p:spPr>
          <a:xfrm>
            <a:off x="216586" y="2680392"/>
            <a:ext cx="2147582" cy="769441"/>
          </a:xfrm>
          <a:prstGeom prst="rect">
            <a:avLst/>
          </a:prstGeom>
        </p:spPr>
        <p:txBody>
          <a:bodyPr wrap="square">
            <a:spAutoFit/>
          </a:bodyPr>
          <a:lstStyle/>
          <a:p>
            <a:pPr algn="ctr">
              <a:defRPr/>
            </a:pPr>
            <a:r>
              <a:rPr lang="ja-JP" altLang="en-US" sz="4400" dirty="0">
                <a:solidFill>
                  <a:schemeClr val="bg1"/>
                </a:solidFill>
                <a:latin typeface="HGPｺﾞｼｯｸE" panose="020B0900000000000000" pitchFamily="50" charset="-128"/>
                <a:ea typeface="HGPｺﾞｼｯｸE" panose="020B0900000000000000" pitchFamily="50" charset="-128"/>
              </a:rPr>
              <a:t>気づく</a:t>
            </a:r>
          </a:p>
        </p:txBody>
      </p:sp>
      <p:sp>
        <p:nvSpPr>
          <p:cNvPr id="25" name="正方形/長方形 24">
            <a:extLst>
              <a:ext uri="{FF2B5EF4-FFF2-40B4-BE49-F238E27FC236}">
                <a16:creationId xmlns:a16="http://schemas.microsoft.com/office/drawing/2014/main" id="{0F5753C1-9F4F-4AC9-AB9B-B96CF424839B}"/>
              </a:ext>
            </a:extLst>
          </p:cNvPr>
          <p:cNvSpPr/>
          <p:nvPr/>
        </p:nvSpPr>
        <p:spPr>
          <a:xfrm>
            <a:off x="125845" y="3486944"/>
            <a:ext cx="2390024" cy="1323439"/>
          </a:xfrm>
          <a:prstGeom prst="rect">
            <a:avLst/>
          </a:prstGeom>
        </p:spPr>
        <p:txBody>
          <a:bodyPr wrap="square">
            <a:spAutoFit/>
          </a:bodyPr>
          <a:lstStyle/>
          <a:p>
            <a:pPr algn="ctr">
              <a:defRPr/>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洪水時に得られる</a:t>
            </a:r>
            <a:br>
              <a:rPr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情報と、防災行動を時間軸で考える</a:t>
            </a:r>
            <a:br>
              <a:rPr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重要性を学ぶ！</a:t>
            </a:r>
          </a:p>
        </p:txBody>
      </p:sp>
      <p:pic>
        <p:nvPicPr>
          <p:cNvPr id="12" name="図 11">
            <a:extLst>
              <a:ext uri="{FF2B5EF4-FFF2-40B4-BE49-F238E27FC236}">
                <a16:creationId xmlns:a16="http://schemas.microsoft.com/office/drawing/2014/main" id="{577BBC1D-4837-4E9F-80E3-96B420142187}"/>
              </a:ext>
            </a:extLst>
          </p:cNvPr>
          <p:cNvPicPr>
            <a:picLocks noChangeAspect="1"/>
          </p:cNvPicPr>
          <p:nvPr/>
        </p:nvPicPr>
        <p:blipFill>
          <a:blip r:embed="rId3"/>
          <a:stretch>
            <a:fillRect/>
          </a:stretch>
        </p:blipFill>
        <p:spPr>
          <a:xfrm>
            <a:off x="2988013" y="2710872"/>
            <a:ext cx="5598020" cy="3623288"/>
          </a:xfrm>
          <a:prstGeom prst="rect">
            <a:avLst/>
          </a:prstGeom>
          <a:ln w="38100">
            <a:solidFill>
              <a:schemeClr val="tx1">
                <a:lumMod val="75000"/>
                <a:lumOff val="25000"/>
              </a:schemeClr>
            </a:solidFill>
          </a:ln>
        </p:spPr>
      </p:pic>
      <p:sp>
        <p:nvSpPr>
          <p:cNvPr id="15" name="正方形/長方形 14">
            <a:extLst>
              <a:ext uri="{FF2B5EF4-FFF2-40B4-BE49-F238E27FC236}">
                <a16:creationId xmlns:a16="http://schemas.microsoft.com/office/drawing/2014/main" id="{FD69D1B7-1211-4002-8A28-CF0AA949B8E3}"/>
              </a:ext>
            </a:extLst>
          </p:cNvPr>
          <p:cNvSpPr/>
          <p:nvPr/>
        </p:nvSpPr>
        <p:spPr>
          <a:xfrm>
            <a:off x="1569027" y="754017"/>
            <a:ext cx="7481455" cy="10985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algn="just">
              <a:spcAft>
                <a:spcPts val="600"/>
              </a:spcAft>
            </a:pPr>
            <a:r>
              <a:rPr lang="ja-JP" altLang="en-US" sz="2400" spc="-150" dirty="0">
                <a:solidFill>
                  <a:schemeClr val="tx1">
                    <a:lumMod val="75000"/>
                    <a:lumOff val="25000"/>
                  </a:schemeClr>
                </a:solidFill>
                <a:latin typeface="HGPｺﾞｼｯｸE" panose="020B0900000000000000" pitchFamily="50" charset="-128"/>
                <a:ea typeface="HGPｺﾞｼｯｸE" panose="020B0900000000000000" pitchFamily="50" charset="-128"/>
              </a:rPr>
              <a:t>水害は時々刻々と進行する進行型災害であることの</a:t>
            </a:r>
            <a:br>
              <a:rPr lang="en-US" altLang="ja-JP" sz="2400" spc="-15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400" u="sng" spc="-150" dirty="0">
                <a:solidFill>
                  <a:srgbClr val="FF2800"/>
                </a:solidFill>
                <a:latin typeface="HGPｺﾞｼｯｸE" panose="020B0900000000000000" pitchFamily="50" charset="-128"/>
                <a:ea typeface="HGPｺﾞｼｯｸE" panose="020B0900000000000000" pitchFamily="50" charset="-128"/>
              </a:rPr>
              <a:t>気づき</a:t>
            </a:r>
            <a:r>
              <a:rPr lang="ja-JP" altLang="en-US" sz="2400" spc="-150" dirty="0">
                <a:solidFill>
                  <a:schemeClr val="tx1">
                    <a:lumMod val="75000"/>
                    <a:lumOff val="25000"/>
                  </a:schemeClr>
                </a:solidFill>
                <a:latin typeface="HGPｺﾞｼｯｸE" panose="020B0900000000000000" pitchFamily="50" charset="-128"/>
                <a:ea typeface="HGPｺﾞｼｯｸE" panose="020B0900000000000000" pitchFamily="50" charset="-128"/>
              </a:rPr>
              <a:t>を促し、時間軸で防災行動を考える重要性を伝えます。</a:t>
            </a:r>
          </a:p>
          <a:p>
            <a:pPr algn="ctr">
              <a:spcAft>
                <a:spcPts val="600"/>
              </a:spcAft>
            </a:pPr>
            <a:r>
              <a:rPr lang="ja-JP" altLang="en-US" sz="2400" spc="-150" dirty="0">
                <a:solidFill>
                  <a:schemeClr val="tx1">
                    <a:lumMod val="75000"/>
                    <a:lumOff val="25000"/>
                  </a:schemeClr>
                </a:solidFill>
                <a:latin typeface="HGPｺﾞｼｯｸE" panose="020B0900000000000000" pitchFamily="50" charset="-128"/>
                <a:ea typeface="HGPｺﾞｼｯｸE" panose="020B0900000000000000" pitchFamily="50" charset="-128"/>
              </a:rPr>
              <a:t>災害時に発令される警報などの種類を知り、</a:t>
            </a:r>
          </a:p>
          <a:p>
            <a:pPr algn="ctr">
              <a:spcAft>
                <a:spcPts val="600"/>
              </a:spcAft>
            </a:pPr>
            <a:r>
              <a:rPr lang="ja-JP" altLang="en-US" sz="2400" spc="-150" dirty="0">
                <a:solidFill>
                  <a:schemeClr val="tx1">
                    <a:lumMod val="75000"/>
                    <a:lumOff val="25000"/>
                  </a:schemeClr>
                </a:solidFill>
                <a:latin typeface="HGPｺﾞｼｯｸE" panose="020B0900000000000000" pitchFamily="50" charset="-128"/>
                <a:ea typeface="HGPｺﾞｼｯｸE" panose="020B0900000000000000" pitchFamily="50" charset="-128"/>
              </a:rPr>
              <a:t>その読み解き方を理解することが重要です。</a:t>
            </a:r>
          </a:p>
        </p:txBody>
      </p:sp>
    </p:spTree>
    <p:extLst>
      <p:ext uri="{BB962C8B-B14F-4D97-AF65-F5344CB8AC3E}">
        <p14:creationId xmlns:p14="http://schemas.microsoft.com/office/powerpoint/2010/main" val="75253507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A83E2A-5351-4CA8-9D90-F4B4CA018E4D}"/>
              </a:ext>
            </a:extLst>
          </p:cNvPr>
          <p:cNvSpPr>
            <a:spLocks noGrp="1"/>
          </p:cNvSpPr>
          <p:nvPr>
            <p:ph type="title"/>
          </p:nvPr>
        </p:nvSpPr>
        <p:spPr>
          <a:solidFill>
            <a:srgbClr val="35A16B"/>
          </a:solidFill>
        </p:spPr>
        <p:txBody>
          <a:bodyPr/>
          <a:lstStyle/>
          <a:p>
            <a:r>
              <a:rPr lang="ja-JP" altLang="en-US" spc="-160" dirty="0"/>
              <a:t>マイ・タイムライン検討の３つのステージ</a:t>
            </a:r>
            <a:r>
              <a:rPr lang="en-US" altLang="ja-JP" spc="-160" dirty="0"/>
              <a:t>(STEP</a:t>
            </a:r>
            <a:r>
              <a:rPr lang="ja-JP" altLang="en-US" spc="-160" dirty="0"/>
              <a:t>３：考える</a:t>
            </a:r>
            <a:r>
              <a:rPr lang="en-US" altLang="ja-JP" spc="-160" dirty="0"/>
              <a:t>)</a:t>
            </a:r>
            <a:endParaRPr kumimoji="1" lang="ja-JP" altLang="en-US" spc="-160" dirty="0"/>
          </a:p>
        </p:txBody>
      </p:sp>
      <p:sp>
        <p:nvSpPr>
          <p:cNvPr id="4" name="スライド番号プレースホルダー 3">
            <a:extLst>
              <a:ext uri="{FF2B5EF4-FFF2-40B4-BE49-F238E27FC236}">
                <a16:creationId xmlns:a16="http://schemas.microsoft.com/office/drawing/2014/main" id="{BE65018A-18EB-466D-BD4F-42CBE78EA1F8}"/>
              </a:ext>
            </a:extLst>
          </p:cNvPr>
          <p:cNvSpPr>
            <a:spLocks noGrp="1"/>
          </p:cNvSpPr>
          <p:nvPr>
            <p:ph type="sldNum" sz="quarter" idx="12"/>
          </p:nvPr>
        </p:nvSpPr>
        <p:spPr/>
        <p:txBody>
          <a:bodyPr/>
          <a:lstStyle/>
          <a:p>
            <a:fld id="{48C0FCB9-D989-46F1-965E-624BDAC7E129}" type="slidenum">
              <a:rPr kumimoji="1" lang="ja-JP" altLang="en-US" smtClean="0"/>
              <a:pPr/>
              <a:t>48</a:t>
            </a:fld>
            <a:endParaRPr kumimoji="1" lang="ja-JP" altLang="en-US"/>
          </a:p>
        </p:txBody>
      </p:sp>
      <p:sp>
        <p:nvSpPr>
          <p:cNvPr id="13" name="テキスト ボックス 12">
            <a:extLst>
              <a:ext uri="{FF2B5EF4-FFF2-40B4-BE49-F238E27FC236}">
                <a16:creationId xmlns:a16="http://schemas.microsoft.com/office/drawing/2014/main" id="{B51B28CC-7F85-4F1A-8457-5ADD89CCC98E}"/>
              </a:ext>
            </a:extLst>
          </p:cNvPr>
          <p:cNvSpPr txBox="1"/>
          <p:nvPr/>
        </p:nvSpPr>
        <p:spPr>
          <a:xfrm>
            <a:off x="516082" y="6501791"/>
            <a:ext cx="3661580" cy="261610"/>
          </a:xfrm>
          <a:prstGeom prst="rect">
            <a:avLst/>
          </a:prstGeom>
          <a:noFill/>
        </p:spPr>
        <p:txBody>
          <a:bodyPr wrap="none" rtlCol="0">
            <a:spAutoFit/>
          </a:bodyPr>
          <a:lstStyle/>
          <a:p>
            <a:r>
              <a:rPr lang="ja-JP" altLang="en-US" sz="1100" dirty="0">
                <a:solidFill>
                  <a:schemeClr val="tx1">
                    <a:lumMod val="75000"/>
                    <a:lumOff val="25000"/>
                  </a:schemeClr>
                </a:solidFill>
                <a:latin typeface="HGPｺﾞｼｯｸE" panose="020B0900000000000000" pitchFamily="50" charset="-128"/>
                <a:ea typeface="HGPｺﾞｼｯｸE" panose="020B0900000000000000" pitchFamily="50" charset="-128"/>
              </a:rPr>
              <a:t>参考：国土交通省「マイ・タイムラインかんたん検討ガイド」</a:t>
            </a:r>
          </a:p>
        </p:txBody>
      </p:sp>
      <p:sp>
        <p:nvSpPr>
          <p:cNvPr id="11" name="正方形/長方形 10">
            <a:extLst>
              <a:ext uri="{FF2B5EF4-FFF2-40B4-BE49-F238E27FC236}">
                <a16:creationId xmlns:a16="http://schemas.microsoft.com/office/drawing/2014/main" id="{2D8CCB3F-675A-4BF5-8A1C-42F2303A9586}"/>
              </a:ext>
            </a:extLst>
          </p:cNvPr>
          <p:cNvSpPr/>
          <p:nvPr/>
        </p:nvSpPr>
        <p:spPr>
          <a:xfrm>
            <a:off x="663042" y="1980455"/>
            <a:ext cx="1254670" cy="523220"/>
          </a:xfrm>
          <a:prstGeom prst="rect">
            <a:avLst/>
          </a:prstGeom>
        </p:spPr>
        <p:txBody>
          <a:bodyPr wrap="square">
            <a:spAutoFit/>
          </a:bodyPr>
          <a:lstStyle/>
          <a:p>
            <a:pPr defTabSz="457200">
              <a:defRPr/>
            </a:pPr>
            <a:r>
              <a:rPr kumimoji="0" lang="en-US" altLang="ja-JP" sz="2800" dirty="0">
                <a:solidFill>
                  <a:srgbClr val="404040"/>
                </a:solidFill>
                <a:latin typeface="HGPｺﾞｼｯｸE" panose="020B0900000000000000" pitchFamily="50" charset="-128"/>
                <a:ea typeface="HGPｺﾞｼｯｸE" panose="020B0900000000000000" pitchFamily="50" charset="-128"/>
              </a:rPr>
              <a:t>STEP3</a:t>
            </a:r>
          </a:p>
        </p:txBody>
      </p:sp>
      <p:sp>
        <p:nvSpPr>
          <p:cNvPr id="17" name="楕円 16">
            <a:extLst>
              <a:ext uri="{FF2B5EF4-FFF2-40B4-BE49-F238E27FC236}">
                <a16:creationId xmlns:a16="http://schemas.microsoft.com/office/drawing/2014/main" id="{0A47BCB1-85E2-444F-82B7-4A798EB7E0E1}"/>
              </a:ext>
            </a:extLst>
          </p:cNvPr>
          <p:cNvSpPr/>
          <p:nvPr/>
        </p:nvSpPr>
        <p:spPr>
          <a:xfrm>
            <a:off x="48377" y="2574324"/>
            <a:ext cx="2484000" cy="2484000"/>
          </a:xfrm>
          <a:prstGeom prst="ellips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5">
                  <a:lumMod val="20000"/>
                  <a:lumOff val="80000"/>
                </a:schemeClr>
              </a:solidFill>
            </a:endParaRPr>
          </a:p>
        </p:txBody>
      </p:sp>
      <p:sp>
        <p:nvSpPr>
          <p:cNvPr id="18" name="正方形/長方形 17">
            <a:extLst>
              <a:ext uri="{FF2B5EF4-FFF2-40B4-BE49-F238E27FC236}">
                <a16:creationId xmlns:a16="http://schemas.microsoft.com/office/drawing/2014/main" id="{B62D18E4-DC27-44E5-AE9F-DED58BC4F031}"/>
              </a:ext>
            </a:extLst>
          </p:cNvPr>
          <p:cNvSpPr/>
          <p:nvPr/>
        </p:nvSpPr>
        <p:spPr>
          <a:xfrm>
            <a:off x="216586" y="2680392"/>
            <a:ext cx="2147582" cy="769441"/>
          </a:xfrm>
          <a:prstGeom prst="rect">
            <a:avLst/>
          </a:prstGeom>
        </p:spPr>
        <p:txBody>
          <a:bodyPr wrap="square">
            <a:spAutoFit/>
          </a:bodyPr>
          <a:lstStyle/>
          <a:p>
            <a:pPr algn="ctr">
              <a:defRPr/>
            </a:pPr>
            <a:r>
              <a:rPr lang="ja-JP" altLang="en-US" sz="4400" dirty="0">
                <a:solidFill>
                  <a:schemeClr val="bg1"/>
                </a:solidFill>
                <a:latin typeface="HGPｺﾞｼｯｸE" panose="020B0900000000000000" pitchFamily="50" charset="-128"/>
                <a:ea typeface="HGPｺﾞｼｯｸE" panose="020B0900000000000000" pitchFamily="50" charset="-128"/>
              </a:rPr>
              <a:t>考える</a:t>
            </a:r>
          </a:p>
        </p:txBody>
      </p:sp>
      <p:sp>
        <p:nvSpPr>
          <p:cNvPr id="25" name="正方形/長方形 24">
            <a:extLst>
              <a:ext uri="{FF2B5EF4-FFF2-40B4-BE49-F238E27FC236}">
                <a16:creationId xmlns:a16="http://schemas.microsoft.com/office/drawing/2014/main" id="{0F5753C1-9F4F-4AC9-AB9B-B96CF424839B}"/>
              </a:ext>
            </a:extLst>
          </p:cNvPr>
          <p:cNvSpPr/>
          <p:nvPr/>
        </p:nvSpPr>
        <p:spPr>
          <a:xfrm>
            <a:off x="125845" y="3593624"/>
            <a:ext cx="2390024" cy="1015663"/>
          </a:xfrm>
          <a:prstGeom prst="rect">
            <a:avLst/>
          </a:prstGeom>
        </p:spPr>
        <p:txBody>
          <a:bodyPr wrap="square">
            <a:spAutoFit/>
          </a:bodyPr>
          <a:lstStyle/>
          <a:p>
            <a:pPr algn="ctr">
              <a:defRPr/>
            </a:pP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洪水時の</a:t>
            </a:r>
            <a:br>
              <a:rPr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具体的な行動を</a:t>
            </a:r>
            <a:br>
              <a:rPr lang="en-US" altLang="ja-JP" sz="2000" dirty="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000" dirty="0">
                <a:solidFill>
                  <a:schemeClr val="tx1">
                    <a:lumMod val="75000"/>
                    <a:lumOff val="25000"/>
                  </a:schemeClr>
                </a:solidFill>
                <a:latin typeface="HGPｺﾞｼｯｸE" panose="020B0900000000000000" pitchFamily="50" charset="-128"/>
                <a:ea typeface="HGPｺﾞｼｯｸE" panose="020B0900000000000000" pitchFamily="50" charset="-128"/>
              </a:rPr>
              <a:t>シミュレーション！</a:t>
            </a:r>
          </a:p>
        </p:txBody>
      </p:sp>
      <p:sp>
        <p:nvSpPr>
          <p:cNvPr id="15" name="正方形/長方形 14">
            <a:extLst>
              <a:ext uri="{FF2B5EF4-FFF2-40B4-BE49-F238E27FC236}">
                <a16:creationId xmlns:a16="http://schemas.microsoft.com/office/drawing/2014/main" id="{FD69D1B7-1211-4002-8A28-CF0AA949B8E3}"/>
              </a:ext>
            </a:extLst>
          </p:cNvPr>
          <p:cNvSpPr/>
          <p:nvPr/>
        </p:nvSpPr>
        <p:spPr>
          <a:xfrm>
            <a:off x="1989660" y="1409372"/>
            <a:ext cx="7775554" cy="109857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algn="ctr">
              <a:spcAft>
                <a:spcPts val="600"/>
              </a:spcAft>
            </a:pPr>
            <a:r>
              <a:rPr lang="ja-JP" altLang="en-US" sz="2400" spc="-150" dirty="0">
                <a:solidFill>
                  <a:schemeClr val="tx1">
                    <a:lumMod val="75000"/>
                    <a:lumOff val="25000"/>
                  </a:schemeClr>
                </a:solidFill>
                <a:latin typeface="HGPｺﾞｼｯｸE" panose="020B0900000000000000" pitchFamily="50" charset="-128"/>
                <a:ea typeface="HGPｺﾞｼｯｸE" panose="020B0900000000000000" pitchFamily="50" charset="-128"/>
              </a:rPr>
              <a:t>洪水時の具体的な行動をシミュレーション</a:t>
            </a:r>
          </a:p>
        </p:txBody>
      </p:sp>
      <p:pic>
        <p:nvPicPr>
          <p:cNvPr id="14" name="図 13">
            <a:extLst>
              <a:ext uri="{FF2B5EF4-FFF2-40B4-BE49-F238E27FC236}">
                <a16:creationId xmlns:a16="http://schemas.microsoft.com/office/drawing/2014/main" id="{C191AEF2-18BC-48E3-8FF1-449566000663}"/>
              </a:ext>
            </a:extLst>
          </p:cNvPr>
          <p:cNvPicPr>
            <a:picLocks noChangeAspect="1"/>
          </p:cNvPicPr>
          <p:nvPr/>
        </p:nvPicPr>
        <p:blipFill>
          <a:blip r:embed="rId3"/>
          <a:stretch>
            <a:fillRect/>
          </a:stretch>
        </p:blipFill>
        <p:spPr>
          <a:xfrm>
            <a:off x="2730377" y="2242065"/>
            <a:ext cx="6294120" cy="1935154"/>
          </a:xfrm>
          <a:prstGeom prst="rect">
            <a:avLst/>
          </a:prstGeom>
          <a:ln w="28575">
            <a:solidFill>
              <a:schemeClr val="tx1">
                <a:lumMod val="75000"/>
                <a:lumOff val="25000"/>
              </a:schemeClr>
            </a:solidFill>
          </a:ln>
        </p:spPr>
      </p:pic>
      <p:pic>
        <p:nvPicPr>
          <p:cNvPr id="16" name="図 15">
            <a:extLst>
              <a:ext uri="{FF2B5EF4-FFF2-40B4-BE49-F238E27FC236}">
                <a16:creationId xmlns:a16="http://schemas.microsoft.com/office/drawing/2014/main" id="{910C580F-EFB2-4EC2-8FCE-F60F1DCA0E1D}"/>
              </a:ext>
            </a:extLst>
          </p:cNvPr>
          <p:cNvPicPr>
            <a:picLocks noChangeAspect="1"/>
          </p:cNvPicPr>
          <p:nvPr/>
        </p:nvPicPr>
        <p:blipFill>
          <a:blip r:embed="rId4"/>
          <a:stretch>
            <a:fillRect/>
          </a:stretch>
        </p:blipFill>
        <p:spPr>
          <a:xfrm>
            <a:off x="3634299" y="4609287"/>
            <a:ext cx="4486275" cy="1390650"/>
          </a:xfrm>
          <a:prstGeom prst="rect">
            <a:avLst/>
          </a:prstGeom>
        </p:spPr>
      </p:pic>
    </p:spTree>
    <p:extLst>
      <p:ext uri="{BB962C8B-B14F-4D97-AF65-F5344CB8AC3E}">
        <p14:creationId xmlns:p14="http://schemas.microsoft.com/office/powerpoint/2010/main" val="41097495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3A83E2A-5351-4CA8-9D90-F4B4CA018E4D}"/>
              </a:ext>
            </a:extLst>
          </p:cNvPr>
          <p:cNvSpPr>
            <a:spLocks noGrp="1"/>
          </p:cNvSpPr>
          <p:nvPr>
            <p:ph type="title"/>
          </p:nvPr>
        </p:nvSpPr>
        <p:spPr>
          <a:solidFill>
            <a:srgbClr val="35A16B"/>
          </a:solidFill>
        </p:spPr>
        <p:txBody>
          <a:bodyPr/>
          <a:lstStyle/>
          <a:p>
            <a:r>
              <a:rPr lang="en-US" altLang="zh-CN" spc="-160" dirty="0"/>
              <a:t>【</a:t>
            </a:r>
            <a:r>
              <a:rPr lang="zh-CN" altLang="en-US" spc="-160" dirty="0"/>
              <a:t>実例</a:t>
            </a:r>
            <a:r>
              <a:rPr lang="en-US" altLang="zh-CN" spc="-160" dirty="0"/>
              <a:t>】</a:t>
            </a:r>
            <a:r>
              <a:rPr lang="zh-CN" altLang="en-US" spc="-160" dirty="0"/>
              <a:t>　神奈川県横浜市</a:t>
            </a:r>
            <a:endParaRPr kumimoji="1" lang="ja-JP" altLang="en-US" spc="-160" dirty="0"/>
          </a:p>
        </p:txBody>
      </p:sp>
      <p:sp>
        <p:nvSpPr>
          <p:cNvPr id="4" name="スライド番号プレースホルダー 3">
            <a:extLst>
              <a:ext uri="{FF2B5EF4-FFF2-40B4-BE49-F238E27FC236}">
                <a16:creationId xmlns:a16="http://schemas.microsoft.com/office/drawing/2014/main" id="{BE65018A-18EB-466D-BD4F-42CBE78EA1F8}"/>
              </a:ext>
            </a:extLst>
          </p:cNvPr>
          <p:cNvSpPr>
            <a:spLocks noGrp="1"/>
          </p:cNvSpPr>
          <p:nvPr>
            <p:ph type="sldNum" sz="quarter" idx="12"/>
          </p:nvPr>
        </p:nvSpPr>
        <p:spPr/>
        <p:txBody>
          <a:bodyPr/>
          <a:lstStyle/>
          <a:p>
            <a:fld id="{48C0FCB9-D989-46F1-965E-624BDAC7E129}" type="slidenum">
              <a:rPr kumimoji="1" lang="ja-JP" altLang="en-US" smtClean="0"/>
              <a:pPr/>
              <a:t>49</a:t>
            </a:fld>
            <a:endParaRPr kumimoji="1" lang="ja-JP" altLang="en-US"/>
          </a:p>
        </p:txBody>
      </p:sp>
      <p:sp>
        <p:nvSpPr>
          <p:cNvPr id="13" name="テキスト ボックス 12">
            <a:extLst>
              <a:ext uri="{FF2B5EF4-FFF2-40B4-BE49-F238E27FC236}">
                <a16:creationId xmlns:a16="http://schemas.microsoft.com/office/drawing/2014/main" id="{B51B28CC-7F85-4F1A-8457-5ADD89CCC98E}"/>
              </a:ext>
            </a:extLst>
          </p:cNvPr>
          <p:cNvSpPr txBox="1"/>
          <p:nvPr/>
        </p:nvSpPr>
        <p:spPr>
          <a:xfrm>
            <a:off x="516082" y="6501791"/>
            <a:ext cx="2297424" cy="261610"/>
          </a:xfrm>
          <a:prstGeom prst="rect">
            <a:avLst/>
          </a:prstGeom>
          <a:noFill/>
        </p:spPr>
        <p:txBody>
          <a:bodyPr wrap="none" rtlCol="0">
            <a:spAutoFit/>
          </a:bodyPr>
          <a:lstStyle/>
          <a:p>
            <a:r>
              <a:rPr lang="ja-JP" altLang="en-US" sz="1100" dirty="0">
                <a:solidFill>
                  <a:schemeClr val="tx1">
                    <a:lumMod val="75000"/>
                    <a:lumOff val="25000"/>
                  </a:schemeClr>
                </a:solidFill>
                <a:latin typeface="HGPｺﾞｼｯｸE" panose="020B0900000000000000" pitchFamily="50" charset="-128"/>
                <a:ea typeface="HGPｺﾞｼｯｸE" panose="020B0900000000000000" pitchFamily="50" charset="-128"/>
              </a:rPr>
              <a:t>参考：横浜市</a:t>
            </a:r>
            <a:r>
              <a:rPr lang="en-US" altLang="ja-JP" sz="1100" dirty="0">
                <a:solidFill>
                  <a:schemeClr val="tx1">
                    <a:lumMod val="75000"/>
                    <a:lumOff val="25000"/>
                  </a:schemeClr>
                </a:solidFill>
                <a:latin typeface="HGPｺﾞｼｯｸE" panose="020B0900000000000000" pitchFamily="50" charset="-128"/>
                <a:ea typeface="HGPｺﾞｼｯｸE" panose="020B0900000000000000" pitchFamily="50" charset="-128"/>
              </a:rPr>
              <a:t>HP</a:t>
            </a:r>
            <a:r>
              <a:rPr lang="ja-JP" altLang="en-US" sz="1100" dirty="0">
                <a:solidFill>
                  <a:schemeClr val="tx1">
                    <a:lumMod val="75000"/>
                    <a:lumOff val="25000"/>
                  </a:schemeClr>
                </a:solidFill>
                <a:latin typeface="HGPｺﾞｼｯｸE" panose="020B0900000000000000" pitchFamily="50" charset="-128"/>
                <a:ea typeface="HGPｺﾞｼｯｸE" panose="020B0900000000000000" pitchFamily="50" charset="-128"/>
              </a:rPr>
              <a:t>「マイ・タイムライン」</a:t>
            </a:r>
          </a:p>
        </p:txBody>
      </p:sp>
      <p:pic>
        <p:nvPicPr>
          <p:cNvPr id="12" name="図 11">
            <a:extLst>
              <a:ext uri="{FF2B5EF4-FFF2-40B4-BE49-F238E27FC236}">
                <a16:creationId xmlns:a16="http://schemas.microsoft.com/office/drawing/2014/main" id="{442A1B4C-4B62-4820-BCD7-B125DD4AA97E}"/>
              </a:ext>
            </a:extLst>
          </p:cNvPr>
          <p:cNvPicPr>
            <a:picLocks noChangeAspect="1"/>
          </p:cNvPicPr>
          <p:nvPr/>
        </p:nvPicPr>
        <p:blipFill>
          <a:blip r:embed="rId3"/>
          <a:stretch>
            <a:fillRect/>
          </a:stretch>
        </p:blipFill>
        <p:spPr>
          <a:xfrm>
            <a:off x="662616" y="1021078"/>
            <a:ext cx="7818768" cy="4983273"/>
          </a:xfrm>
          <a:prstGeom prst="rect">
            <a:avLst/>
          </a:prstGeom>
          <a:ln w="38100">
            <a:solidFill>
              <a:schemeClr val="tx1">
                <a:lumMod val="75000"/>
                <a:lumOff val="25000"/>
              </a:schemeClr>
            </a:solidFill>
          </a:ln>
        </p:spPr>
      </p:pic>
    </p:spTree>
    <p:extLst>
      <p:ext uri="{BB962C8B-B14F-4D97-AF65-F5344CB8AC3E}">
        <p14:creationId xmlns:p14="http://schemas.microsoft.com/office/powerpoint/2010/main" val="1137309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矢印: 下 17">
            <a:extLst>
              <a:ext uri="{FF2B5EF4-FFF2-40B4-BE49-F238E27FC236}">
                <a16:creationId xmlns:a16="http://schemas.microsoft.com/office/drawing/2014/main" id="{3804B9F2-992B-498D-ADF7-E7E18AFD493D}"/>
              </a:ext>
            </a:extLst>
          </p:cNvPr>
          <p:cNvSpPr/>
          <p:nvPr/>
        </p:nvSpPr>
        <p:spPr>
          <a:xfrm>
            <a:off x="4188255" y="5410049"/>
            <a:ext cx="757402" cy="481992"/>
          </a:xfrm>
          <a:prstGeom prst="downArrow">
            <a:avLst/>
          </a:prstGeom>
          <a:solidFill>
            <a:srgbClr val="40404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404040"/>
              </a:solidFill>
              <a:latin typeface="HGPｺﾞｼｯｸE" panose="020B0900000000000000" pitchFamily="50" charset="-128"/>
              <a:ea typeface="HGPｺﾞｼｯｸE" panose="020B0900000000000000" pitchFamily="50" charset="-128"/>
            </a:endParaRPr>
          </a:p>
        </p:txBody>
      </p:sp>
      <p:sp>
        <p:nvSpPr>
          <p:cNvPr id="29" name="正方形/長方形 28">
            <a:extLst>
              <a:ext uri="{FF2B5EF4-FFF2-40B4-BE49-F238E27FC236}">
                <a16:creationId xmlns:a16="http://schemas.microsoft.com/office/drawing/2014/main" id="{0BF3C86D-3527-4C32-90A1-9E08BD07B742}"/>
              </a:ext>
            </a:extLst>
          </p:cNvPr>
          <p:cNvSpPr/>
          <p:nvPr/>
        </p:nvSpPr>
        <p:spPr>
          <a:xfrm>
            <a:off x="156411" y="3332747"/>
            <a:ext cx="8831178" cy="21777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465808B6-26C7-45D9-BA0B-9AB91975D867}"/>
              </a:ext>
            </a:extLst>
          </p:cNvPr>
          <p:cNvSpPr>
            <a:spLocks noGrp="1"/>
          </p:cNvSpPr>
          <p:nvPr>
            <p:ph type="title"/>
          </p:nvPr>
        </p:nvSpPr>
        <p:spPr>
          <a:solidFill>
            <a:srgbClr val="35A16B"/>
          </a:solidFill>
        </p:spPr>
        <p:txBody>
          <a:bodyPr/>
          <a:lstStyle/>
          <a:p>
            <a:r>
              <a:rPr lang="ja-JP" altLang="en-US"/>
              <a:t>大規模災害が発生すると・・・</a:t>
            </a:r>
          </a:p>
        </p:txBody>
      </p:sp>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p:txBody>
          <a:bodyPr/>
          <a:lstStyle/>
          <a:p>
            <a:fld id="{48C0FCB9-D989-46F1-965E-624BDAC7E129}" type="slidenum">
              <a:rPr kumimoji="1" lang="ja-JP" altLang="en-US" smtClean="0"/>
              <a:pPr/>
              <a:t>5</a:t>
            </a:fld>
            <a:endParaRPr kumimoji="1" lang="ja-JP" altLang="en-US"/>
          </a:p>
        </p:txBody>
      </p:sp>
      <p:sp>
        <p:nvSpPr>
          <p:cNvPr id="16" name="正方形/長方形 15">
            <a:extLst>
              <a:ext uri="{FF2B5EF4-FFF2-40B4-BE49-F238E27FC236}">
                <a16:creationId xmlns:a16="http://schemas.microsoft.com/office/drawing/2014/main" id="{50ED0668-1574-40CF-819A-4210FF8D954E}"/>
              </a:ext>
            </a:extLst>
          </p:cNvPr>
          <p:cNvSpPr/>
          <p:nvPr/>
        </p:nvSpPr>
        <p:spPr>
          <a:xfrm>
            <a:off x="262800" y="940527"/>
            <a:ext cx="8618400" cy="1037853"/>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144000" tIns="72000" rIns="72000" bIns="72000" rtlCol="0" anchor="ctr"/>
          <a:lstStyle/>
          <a:p>
            <a:pPr algn="just"/>
            <a:r>
              <a:rPr lang="ja-JP" altLang="en-US" sz="2800" dirty="0">
                <a:solidFill>
                  <a:srgbClr val="404040"/>
                </a:solidFill>
                <a:latin typeface="HGPｺﾞｼｯｸE" panose="020B0900000000000000" pitchFamily="50" charset="-128"/>
                <a:ea typeface="HGPｺﾞｼｯｸE" panose="020B0900000000000000" pitchFamily="50" charset="-128"/>
              </a:rPr>
              <a:t>災害から「いのちを守る」ためには、様々な視点から</a:t>
            </a:r>
            <a:br>
              <a:rPr lang="en-US" altLang="ja-JP" sz="2800" dirty="0">
                <a:solidFill>
                  <a:srgbClr val="404040"/>
                </a:solidFill>
                <a:latin typeface="HGPｺﾞｼｯｸE" panose="020B0900000000000000" pitchFamily="50" charset="-128"/>
                <a:ea typeface="HGPｺﾞｼｯｸE" panose="020B0900000000000000" pitchFamily="50" charset="-128"/>
              </a:rPr>
            </a:br>
            <a:r>
              <a:rPr lang="ja-JP" altLang="en-US" sz="2800" dirty="0">
                <a:solidFill>
                  <a:srgbClr val="404040"/>
                </a:solidFill>
                <a:latin typeface="HGPｺﾞｼｯｸE" panose="020B0900000000000000" pitchFamily="50" charset="-128"/>
                <a:ea typeface="HGPｺﾞｼｯｸE" panose="020B0900000000000000" pitchFamily="50" charset="-128"/>
              </a:rPr>
              <a:t>「災害に備える」ことが重要</a:t>
            </a:r>
          </a:p>
        </p:txBody>
      </p:sp>
      <p:sp>
        <p:nvSpPr>
          <p:cNvPr id="17" name="正方形/長方形 16">
            <a:extLst>
              <a:ext uri="{FF2B5EF4-FFF2-40B4-BE49-F238E27FC236}">
                <a16:creationId xmlns:a16="http://schemas.microsoft.com/office/drawing/2014/main" id="{C282A9DF-0E28-47B7-BAE8-F450D1AD620F}"/>
              </a:ext>
            </a:extLst>
          </p:cNvPr>
          <p:cNvSpPr/>
          <p:nvPr/>
        </p:nvSpPr>
        <p:spPr>
          <a:xfrm>
            <a:off x="1811391" y="5906708"/>
            <a:ext cx="5511128" cy="813119"/>
          </a:xfrm>
          <a:prstGeom prst="rect">
            <a:avLst/>
          </a:prstGeom>
          <a:solidFill>
            <a:srgbClr val="FF2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a:solidFill>
                  <a:schemeClr val="bg1"/>
                </a:solidFill>
                <a:latin typeface="HGPｺﾞｼｯｸE" panose="020B0900000000000000" pitchFamily="50" charset="-128"/>
                <a:ea typeface="HGPｺﾞｼｯｸE" panose="020B0900000000000000" pitchFamily="50" charset="-128"/>
              </a:rPr>
              <a:t>災害への備えが重要</a:t>
            </a:r>
            <a:endParaRPr lang="en-US" altLang="ja-JP" sz="3200">
              <a:solidFill>
                <a:schemeClr val="bg1"/>
              </a:solidFill>
              <a:latin typeface="HGPｺﾞｼｯｸE" panose="020B0900000000000000" pitchFamily="50" charset="-128"/>
              <a:ea typeface="HGPｺﾞｼｯｸE" panose="020B0900000000000000" pitchFamily="50" charset="-128"/>
            </a:endParaRPr>
          </a:p>
        </p:txBody>
      </p:sp>
      <p:grpSp>
        <p:nvGrpSpPr>
          <p:cNvPr id="20" name="グループ化 19">
            <a:extLst>
              <a:ext uri="{FF2B5EF4-FFF2-40B4-BE49-F238E27FC236}">
                <a16:creationId xmlns:a16="http://schemas.microsoft.com/office/drawing/2014/main" id="{C3990BB3-DAC7-4CBF-A8B1-AACCBC37764D}"/>
              </a:ext>
            </a:extLst>
          </p:cNvPr>
          <p:cNvGrpSpPr/>
          <p:nvPr/>
        </p:nvGrpSpPr>
        <p:grpSpPr>
          <a:xfrm>
            <a:off x="288328" y="3484015"/>
            <a:ext cx="8547166" cy="1866123"/>
            <a:chOff x="784860" y="1688841"/>
            <a:chExt cx="7870687" cy="2211355"/>
          </a:xfrm>
        </p:grpSpPr>
        <p:sp>
          <p:nvSpPr>
            <p:cNvPr id="22" name="正方形/長方形 21">
              <a:extLst>
                <a:ext uri="{FF2B5EF4-FFF2-40B4-BE49-F238E27FC236}">
                  <a16:creationId xmlns:a16="http://schemas.microsoft.com/office/drawing/2014/main" id="{C8FF3ACD-C382-4C87-81E1-C10E32C6EE52}"/>
                </a:ext>
              </a:extLst>
            </p:cNvPr>
            <p:cNvSpPr/>
            <p:nvPr/>
          </p:nvSpPr>
          <p:spPr>
            <a:xfrm>
              <a:off x="784860" y="1688841"/>
              <a:ext cx="2425959" cy="2211355"/>
            </a:xfrm>
            <a:prstGeom prst="rect">
              <a:avLst/>
            </a:prstGeom>
            <a:solidFill>
              <a:schemeClr val="bg1"/>
            </a:solidFill>
            <a:ln w="5715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4EC8754D-C60C-45DD-BB9F-510C960D2E93}"/>
                </a:ext>
              </a:extLst>
            </p:cNvPr>
            <p:cNvSpPr/>
            <p:nvPr/>
          </p:nvSpPr>
          <p:spPr>
            <a:xfrm>
              <a:off x="3507224" y="1688841"/>
              <a:ext cx="2425959" cy="2211355"/>
            </a:xfrm>
            <a:prstGeom prst="rect">
              <a:avLst/>
            </a:prstGeom>
            <a:solidFill>
              <a:schemeClr val="bg1"/>
            </a:solidFill>
            <a:ln w="5715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68FB258F-CECC-42DC-B2A6-6C2BCFC9800A}"/>
                </a:ext>
              </a:extLst>
            </p:cNvPr>
            <p:cNvSpPr/>
            <p:nvPr/>
          </p:nvSpPr>
          <p:spPr>
            <a:xfrm>
              <a:off x="6229588" y="1688841"/>
              <a:ext cx="2425959" cy="2211355"/>
            </a:xfrm>
            <a:prstGeom prst="rect">
              <a:avLst/>
            </a:prstGeom>
            <a:solidFill>
              <a:schemeClr val="bg1"/>
            </a:solidFill>
            <a:ln w="5715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a:extLst>
                <a:ext uri="{FF2B5EF4-FFF2-40B4-BE49-F238E27FC236}">
                  <a16:creationId xmlns:a16="http://schemas.microsoft.com/office/drawing/2014/main" id="{05C2992E-37A5-4BF4-8B98-622F28A59F03}"/>
                </a:ext>
              </a:extLst>
            </p:cNvPr>
            <p:cNvSpPr txBox="1"/>
            <p:nvPr/>
          </p:nvSpPr>
          <p:spPr>
            <a:xfrm>
              <a:off x="999464" y="1963775"/>
              <a:ext cx="1996751" cy="1641219"/>
            </a:xfrm>
            <a:prstGeom prst="rect">
              <a:avLst/>
            </a:prstGeom>
            <a:noFill/>
          </p:spPr>
          <p:txBody>
            <a:bodyPr wrap="square" rtlCol="0">
              <a:spAutoFit/>
            </a:bodyPr>
            <a:lstStyle/>
            <a:p>
              <a:pPr algn="ctr"/>
              <a:r>
                <a:rPr kumimoji="1" lang="ja-JP" altLang="en-US" sz="2800">
                  <a:solidFill>
                    <a:srgbClr val="FF2800"/>
                  </a:solidFill>
                  <a:latin typeface="HGPｺﾞｼｯｸE" panose="020B0900000000000000" pitchFamily="50" charset="-128"/>
                  <a:ea typeface="HGPｺﾞｼｯｸE" panose="020B0900000000000000" pitchFamily="50" charset="-128"/>
                </a:rPr>
                <a:t>いのちの</a:t>
              </a:r>
              <a:endParaRPr kumimoji="1" lang="en-US" altLang="ja-JP" sz="2800">
                <a:solidFill>
                  <a:srgbClr val="FF2800"/>
                </a:solidFill>
                <a:latin typeface="HGPｺﾞｼｯｸE" panose="020B0900000000000000" pitchFamily="50" charset="-128"/>
                <a:ea typeface="HGPｺﾞｼｯｸE" panose="020B0900000000000000" pitchFamily="50" charset="-128"/>
              </a:endParaRPr>
            </a:p>
            <a:p>
              <a:pPr algn="ctr"/>
              <a:r>
                <a:rPr kumimoji="1" lang="ja-JP" altLang="en-US" sz="2800">
                  <a:solidFill>
                    <a:srgbClr val="FF2800"/>
                  </a:solidFill>
                  <a:latin typeface="HGPｺﾞｼｯｸE" panose="020B0900000000000000" pitchFamily="50" charset="-128"/>
                  <a:ea typeface="HGPｺﾞｼｯｸE" panose="020B0900000000000000" pitchFamily="50" charset="-128"/>
                </a:rPr>
                <a:t>危険</a:t>
              </a:r>
              <a:r>
                <a:rPr kumimoji="1" lang="ja-JP" altLang="en-US" sz="2800">
                  <a:solidFill>
                    <a:srgbClr val="404040"/>
                  </a:solidFill>
                  <a:latin typeface="HGPｺﾞｼｯｸE" panose="020B0900000000000000" pitchFamily="50" charset="-128"/>
                  <a:ea typeface="HGPｺﾞｼｯｸE" panose="020B0900000000000000" pitchFamily="50" charset="-128"/>
                </a:rPr>
                <a:t>に</a:t>
              </a:r>
              <a:endParaRPr kumimoji="1" lang="en-US" altLang="ja-JP" sz="2800">
                <a:solidFill>
                  <a:srgbClr val="404040"/>
                </a:solidFill>
                <a:latin typeface="HGPｺﾞｼｯｸE" panose="020B0900000000000000" pitchFamily="50" charset="-128"/>
                <a:ea typeface="HGPｺﾞｼｯｸE" panose="020B0900000000000000" pitchFamily="50" charset="-128"/>
              </a:endParaRPr>
            </a:p>
            <a:p>
              <a:pPr algn="ctr"/>
              <a:r>
                <a:rPr kumimoji="1" lang="ja-JP" altLang="en-US" sz="2800">
                  <a:solidFill>
                    <a:srgbClr val="404040"/>
                  </a:solidFill>
                  <a:latin typeface="HGPｺﾞｼｯｸE" panose="020B0900000000000000" pitchFamily="50" charset="-128"/>
                  <a:ea typeface="HGPｺﾞｼｯｸE" panose="020B0900000000000000" pitchFamily="50" charset="-128"/>
                </a:rPr>
                <a:t>見舞われる</a:t>
              </a:r>
            </a:p>
          </p:txBody>
        </p:sp>
        <p:sp>
          <p:nvSpPr>
            <p:cNvPr id="23" name="テキスト ボックス 22">
              <a:extLst>
                <a:ext uri="{FF2B5EF4-FFF2-40B4-BE49-F238E27FC236}">
                  <a16:creationId xmlns:a16="http://schemas.microsoft.com/office/drawing/2014/main" id="{6D8E67BC-5555-4873-AEFD-E5C5AC327770}"/>
                </a:ext>
              </a:extLst>
            </p:cNvPr>
            <p:cNvSpPr txBox="1"/>
            <p:nvPr/>
          </p:nvSpPr>
          <p:spPr>
            <a:xfrm>
              <a:off x="3721827" y="1736912"/>
              <a:ext cx="1996751" cy="2151819"/>
            </a:xfrm>
            <a:prstGeom prst="rect">
              <a:avLst/>
            </a:prstGeom>
            <a:noFill/>
          </p:spPr>
          <p:txBody>
            <a:bodyPr wrap="square" rtlCol="0">
              <a:spAutoFit/>
            </a:bodyPr>
            <a:lstStyle/>
            <a:p>
              <a:pPr algn="ctr"/>
              <a:r>
                <a:rPr kumimoji="1" lang="ja-JP" altLang="en-US" sz="2800" dirty="0">
                  <a:solidFill>
                    <a:srgbClr val="FF2800"/>
                  </a:solidFill>
                  <a:latin typeface="HGPｺﾞｼｯｸE" panose="020B0900000000000000" pitchFamily="50" charset="-128"/>
                  <a:ea typeface="HGPｺﾞｼｯｸE" panose="020B0900000000000000" pitchFamily="50" charset="-128"/>
                </a:rPr>
                <a:t>ライフラインが被害</a:t>
              </a:r>
              <a:r>
                <a:rPr kumimoji="1" lang="ja-JP" altLang="en-US" sz="2800" dirty="0">
                  <a:solidFill>
                    <a:srgbClr val="404040"/>
                  </a:solidFill>
                  <a:latin typeface="HGPｺﾞｼｯｸE" panose="020B0900000000000000" pitchFamily="50" charset="-128"/>
                  <a:ea typeface="HGPｺﾞｼｯｸE" panose="020B0900000000000000" pitchFamily="50" charset="-128"/>
                </a:rPr>
                <a:t>を</a:t>
              </a:r>
              <a:br>
                <a:rPr kumimoji="1" lang="en-US" altLang="ja-JP" sz="2800" dirty="0">
                  <a:solidFill>
                    <a:srgbClr val="404040"/>
                  </a:solidFill>
                  <a:latin typeface="HGPｺﾞｼｯｸE" panose="020B0900000000000000" pitchFamily="50" charset="-128"/>
                  <a:ea typeface="HGPｺﾞｼｯｸE" panose="020B0900000000000000" pitchFamily="50" charset="-128"/>
                </a:rPr>
              </a:br>
              <a:r>
                <a:rPr kumimoji="1" lang="ja-JP" altLang="en-US" sz="2800" dirty="0">
                  <a:solidFill>
                    <a:srgbClr val="404040"/>
                  </a:solidFill>
                  <a:latin typeface="HGPｺﾞｼｯｸE" panose="020B0900000000000000" pitchFamily="50" charset="-128"/>
                  <a:ea typeface="HGPｺﾞｼｯｸE" panose="020B0900000000000000" pitchFamily="50" charset="-128"/>
                </a:rPr>
                <a:t>受け、</a:t>
              </a:r>
              <a:r>
                <a:rPr kumimoji="1" lang="ja-JP" altLang="en-US" sz="2800" dirty="0">
                  <a:solidFill>
                    <a:srgbClr val="FF2800"/>
                  </a:solidFill>
                  <a:latin typeface="HGPｺﾞｼｯｸE" panose="020B0900000000000000" pitchFamily="50" charset="-128"/>
                  <a:ea typeface="HGPｺﾞｼｯｸE" panose="020B0900000000000000" pitchFamily="50" charset="-128"/>
                </a:rPr>
                <a:t>当面の間使えない</a:t>
              </a:r>
            </a:p>
          </p:txBody>
        </p:sp>
        <p:sp>
          <p:nvSpPr>
            <p:cNvPr id="25" name="テキスト ボックス 24">
              <a:extLst>
                <a:ext uri="{FF2B5EF4-FFF2-40B4-BE49-F238E27FC236}">
                  <a16:creationId xmlns:a16="http://schemas.microsoft.com/office/drawing/2014/main" id="{AC31040A-E97C-43A2-815B-3B94D5E94FF6}"/>
                </a:ext>
              </a:extLst>
            </p:cNvPr>
            <p:cNvSpPr txBox="1"/>
            <p:nvPr/>
          </p:nvSpPr>
          <p:spPr>
            <a:xfrm>
              <a:off x="6338369" y="2241945"/>
              <a:ext cx="2118438" cy="1130616"/>
            </a:xfrm>
            <a:prstGeom prst="rect">
              <a:avLst/>
            </a:prstGeom>
            <a:noFill/>
          </p:spPr>
          <p:txBody>
            <a:bodyPr wrap="square" rtlCol="0">
              <a:spAutoFit/>
            </a:bodyPr>
            <a:lstStyle/>
            <a:p>
              <a:pPr algn="ctr"/>
              <a:r>
                <a:rPr kumimoji="1" lang="ja-JP" altLang="en-US" sz="2800">
                  <a:solidFill>
                    <a:srgbClr val="404040"/>
                  </a:solidFill>
                  <a:latin typeface="HGPｺﾞｼｯｸE" panose="020B0900000000000000" pitchFamily="50" charset="-128"/>
                  <a:ea typeface="HGPｺﾞｼｯｸE" panose="020B0900000000000000" pitchFamily="50" charset="-128"/>
                </a:rPr>
                <a:t>必要なものが</a:t>
              </a:r>
              <a:r>
                <a:rPr kumimoji="1" lang="ja-JP" altLang="en-US" sz="2800">
                  <a:solidFill>
                    <a:srgbClr val="FF2800"/>
                  </a:solidFill>
                  <a:latin typeface="HGPｺﾞｼｯｸE" panose="020B0900000000000000" pitchFamily="50" charset="-128"/>
                  <a:ea typeface="HGPｺﾞｼｯｸE" panose="020B0900000000000000" pitchFamily="50" charset="-128"/>
                </a:rPr>
                <a:t>入手しづらい</a:t>
              </a:r>
            </a:p>
          </p:txBody>
        </p:sp>
      </p:grpSp>
      <p:sp>
        <p:nvSpPr>
          <p:cNvPr id="27" name="正方形/長方形 26">
            <a:extLst>
              <a:ext uri="{FF2B5EF4-FFF2-40B4-BE49-F238E27FC236}">
                <a16:creationId xmlns:a16="http://schemas.microsoft.com/office/drawing/2014/main" id="{907FC29F-14B1-4366-A927-BF8C9CD05126}"/>
              </a:ext>
            </a:extLst>
          </p:cNvPr>
          <p:cNvSpPr/>
          <p:nvPr/>
        </p:nvSpPr>
        <p:spPr>
          <a:xfrm>
            <a:off x="1811391" y="2094202"/>
            <a:ext cx="5511128" cy="813119"/>
          </a:xfrm>
          <a:prstGeom prst="rect">
            <a:avLst/>
          </a:prstGeom>
          <a:solidFill>
            <a:srgbClr val="FF28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a:solidFill>
                  <a:schemeClr val="bg1"/>
                </a:solidFill>
                <a:latin typeface="HGPｺﾞｼｯｸE" panose="020B0900000000000000" pitchFamily="50" charset="-128"/>
                <a:ea typeface="HGPｺﾞｼｯｸE" panose="020B0900000000000000" pitchFamily="50" charset="-128"/>
              </a:rPr>
              <a:t>大規模な災害</a:t>
            </a:r>
            <a:endParaRPr lang="en-US" altLang="ja-JP" sz="3200">
              <a:solidFill>
                <a:schemeClr val="bg1"/>
              </a:solidFill>
              <a:latin typeface="HGPｺﾞｼｯｸE" panose="020B0900000000000000" pitchFamily="50" charset="-128"/>
              <a:ea typeface="HGPｺﾞｼｯｸE" panose="020B0900000000000000" pitchFamily="50" charset="-128"/>
            </a:endParaRPr>
          </a:p>
        </p:txBody>
      </p:sp>
      <p:sp>
        <p:nvSpPr>
          <p:cNvPr id="28" name="矢印: 下 27">
            <a:extLst>
              <a:ext uri="{FF2B5EF4-FFF2-40B4-BE49-F238E27FC236}">
                <a16:creationId xmlns:a16="http://schemas.microsoft.com/office/drawing/2014/main" id="{320F5BC8-5752-4B2E-93B8-0F3BD215E9C8}"/>
              </a:ext>
            </a:extLst>
          </p:cNvPr>
          <p:cNvSpPr/>
          <p:nvPr/>
        </p:nvSpPr>
        <p:spPr>
          <a:xfrm>
            <a:off x="4188255" y="2960774"/>
            <a:ext cx="757402" cy="481992"/>
          </a:xfrm>
          <a:prstGeom prst="downArrow">
            <a:avLst/>
          </a:prstGeom>
          <a:solidFill>
            <a:srgbClr val="40404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404040"/>
              </a:solidFill>
              <a:latin typeface="HGPｺﾞｼｯｸE" panose="020B0900000000000000" pitchFamily="50" charset="-128"/>
              <a:ea typeface="HGPｺﾞｼｯｸE" panose="020B0900000000000000" pitchFamily="50" charset="-128"/>
            </a:endParaRPr>
          </a:p>
        </p:txBody>
      </p:sp>
      <p:sp>
        <p:nvSpPr>
          <p:cNvPr id="19" name="爆発: 8 pt 2">
            <a:extLst>
              <a:ext uri="{FF2B5EF4-FFF2-40B4-BE49-F238E27FC236}">
                <a16:creationId xmlns:a16="http://schemas.microsoft.com/office/drawing/2014/main" id="{1B4CFFA6-C8DF-43BD-92A3-04B35EC0E2F6}"/>
              </a:ext>
            </a:extLst>
          </p:cNvPr>
          <p:cNvSpPr/>
          <p:nvPr/>
        </p:nvSpPr>
        <p:spPr>
          <a:xfrm>
            <a:off x="1898892" y="2110268"/>
            <a:ext cx="1346193" cy="914013"/>
          </a:xfrm>
          <a:prstGeom prst="irregularSeal1">
            <a:avLst/>
          </a:prstGeom>
          <a:solidFill>
            <a:schemeClr val="bg1"/>
          </a:solid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99783056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8AC193D-E1C3-4289-8307-327A138E0643}"/>
              </a:ext>
            </a:extLst>
          </p:cNvPr>
          <p:cNvSpPr>
            <a:spLocks noGrp="1"/>
          </p:cNvSpPr>
          <p:nvPr>
            <p:ph type="sldNum" sz="quarter" idx="12"/>
          </p:nvPr>
        </p:nvSpPr>
        <p:spPr/>
        <p:txBody>
          <a:bodyPr/>
          <a:lstStyle/>
          <a:p>
            <a:fld id="{48C0FCB9-D989-46F1-965E-624BDAC7E129}" type="slidenum">
              <a:rPr kumimoji="1" lang="ja-JP" altLang="en-US" smtClean="0"/>
              <a:pPr/>
              <a:t>50</a:t>
            </a:fld>
            <a:endParaRPr kumimoji="1" lang="ja-JP" altLang="en-US"/>
          </a:p>
        </p:txBody>
      </p:sp>
      <p:sp>
        <p:nvSpPr>
          <p:cNvPr id="3" name="テキスト ボックス 2">
            <a:extLst>
              <a:ext uri="{FF2B5EF4-FFF2-40B4-BE49-F238E27FC236}">
                <a16:creationId xmlns:a16="http://schemas.microsoft.com/office/drawing/2014/main" id="{4F159FB7-8967-4892-AB5D-0A8EA1F417E3}"/>
              </a:ext>
            </a:extLst>
          </p:cNvPr>
          <p:cNvSpPr txBox="1"/>
          <p:nvPr/>
        </p:nvSpPr>
        <p:spPr>
          <a:xfrm>
            <a:off x="731519" y="2543859"/>
            <a:ext cx="7680960" cy="1200329"/>
          </a:xfrm>
          <a:prstGeom prst="rect">
            <a:avLst/>
          </a:prstGeom>
          <a:noFill/>
        </p:spPr>
        <p:txBody>
          <a:bodyPr wrap="square" rtlCol="0">
            <a:spAutoFit/>
          </a:bodyPr>
          <a:lstStyle/>
          <a:p>
            <a:pPr marL="285750" indent="-285750" algn="just">
              <a:spcAft>
                <a:spcPts val="1200"/>
              </a:spcAft>
              <a:buFont typeface="Arial" panose="020B0604020202020204" pitchFamily="34" charset="0"/>
              <a:buChar char="•"/>
            </a:pPr>
            <a:r>
              <a:rPr kumimoji="1" lang="ja-JP" altLang="en-US" sz="3600" dirty="0">
                <a:solidFill>
                  <a:srgbClr val="404040"/>
                </a:solidFill>
                <a:latin typeface="HGPｺﾞｼｯｸE" panose="020B0900000000000000" pitchFamily="50" charset="-128"/>
                <a:ea typeface="HGPｺﾞｼｯｸE" panose="020B0900000000000000" pitchFamily="50" charset="-128"/>
              </a:rPr>
              <a:t>マイ・タイムラインを自ら作成し、</a:t>
            </a:r>
            <a:br>
              <a:rPr kumimoji="1" lang="en-US" altLang="ja-JP" sz="3600" dirty="0">
                <a:solidFill>
                  <a:srgbClr val="404040"/>
                </a:solidFill>
                <a:latin typeface="HGPｺﾞｼｯｸE" panose="020B0900000000000000" pitchFamily="50" charset="-128"/>
                <a:ea typeface="HGPｺﾞｼｯｸE" panose="020B0900000000000000" pitchFamily="50" charset="-128"/>
              </a:rPr>
            </a:br>
            <a:r>
              <a:rPr kumimoji="1" lang="ja-JP" altLang="en-US" sz="3600" dirty="0">
                <a:solidFill>
                  <a:srgbClr val="404040"/>
                </a:solidFill>
                <a:latin typeface="HGPｺﾞｼｯｸE" panose="020B0900000000000000" pitchFamily="50" charset="-128"/>
                <a:ea typeface="HGPｺﾞｼｯｸE" panose="020B0900000000000000" pitchFamily="50" charset="-128"/>
              </a:rPr>
              <a:t>災害に備えましょう</a:t>
            </a:r>
          </a:p>
        </p:txBody>
      </p:sp>
      <p:sp>
        <p:nvSpPr>
          <p:cNvPr id="4" name="テキスト ボックス 3">
            <a:extLst>
              <a:ext uri="{FF2B5EF4-FFF2-40B4-BE49-F238E27FC236}">
                <a16:creationId xmlns:a16="http://schemas.microsoft.com/office/drawing/2014/main" id="{5E7761D7-D8CB-45F6-A31D-1F72ACFE14FD}"/>
              </a:ext>
            </a:extLst>
          </p:cNvPr>
          <p:cNvSpPr txBox="1"/>
          <p:nvPr/>
        </p:nvSpPr>
        <p:spPr>
          <a:xfrm>
            <a:off x="1148562" y="676646"/>
            <a:ext cx="6846875" cy="1200329"/>
          </a:xfrm>
          <a:prstGeom prst="rect">
            <a:avLst/>
          </a:prstGeom>
          <a:noFill/>
        </p:spPr>
        <p:txBody>
          <a:bodyPr wrap="square" rtlCol="0">
            <a:spAutoFit/>
          </a:bodyPr>
          <a:lstStyle/>
          <a:p>
            <a:pPr algn="ctr"/>
            <a:r>
              <a:rPr kumimoji="1" lang="ja-JP" altLang="en-US" sz="3600" dirty="0">
                <a:solidFill>
                  <a:srgbClr val="404040"/>
                </a:solidFill>
                <a:latin typeface="HGPｺﾞｼｯｸE" panose="020B0900000000000000" pitchFamily="50" charset="-128"/>
                <a:ea typeface="HGPｺﾞｼｯｸE" panose="020B0900000000000000" pitchFamily="50" charset="-128"/>
              </a:rPr>
              <a:t>４．住民への防災意識の普及</a:t>
            </a:r>
            <a:endParaRPr kumimoji="1" lang="en-US" altLang="ja-JP" sz="3600" dirty="0">
              <a:solidFill>
                <a:srgbClr val="404040"/>
              </a:solidFill>
              <a:latin typeface="HGPｺﾞｼｯｸE" panose="020B0900000000000000" pitchFamily="50" charset="-128"/>
              <a:ea typeface="HGPｺﾞｼｯｸE" panose="020B0900000000000000" pitchFamily="50" charset="-128"/>
            </a:endParaRPr>
          </a:p>
          <a:p>
            <a:pPr algn="ctr"/>
            <a:r>
              <a:rPr kumimoji="1" lang="en-US" altLang="ja-JP" sz="3600" dirty="0">
                <a:solidFill>
                  <a:srgbClr val="404040"/>
                </a:solidFill>
                <a:latin typeface="HGPｺﾞｼｯｸE" panose="020B0900000000000000" pitchFamily="50" charset="-128"/>
                <a:ea typeface="HGPｺﾞｼｯｸE" panose="020B0900000000000000" pitchFamily="50" charset="-128"/>
              </a:rPr>
              <a:t>- </a:t>
            </a:r>
            <a:r>
              <a:rPr kumimoji="1" lang="ja-JP" altLang="en-US" sz="3600" dirty="0">
                <a:solidFill>
                  <a:srgbClr val="404040"/>
                </a:solidFill>
                <a:latin typeface="HGPｺﾞｼｯｸE" panose="020B0900000000000000" pitchFamily="50" charset="-128"/>
                <a:ea typeface="HGPｺﾞｼｯｸE" panose="020B0900000000000000" pitchFamily="50" charset="-128"/>
              </a:rPr>
              <a:t>まとめ </a:t>
            </a:r>
            <a:r>
              <a:rPr kumimoji="1" lang="en-US" altLang="ja-JP" sz="3600" dirty="0">
                <a:solidFill>
                  <a:srgbClr val="404040"/>
                </a:solidFill>
                <a:latin typeface="HGPｺﾞｼｯｸE" panose="020B0900000000000000" pitchFamily="50" charset="-128"/>
                <a:ea typeface="HGPｺﾞｼｯｸE" panose="020B0900000000000000" pitchFamily="50" charset="-128"/>
              </a:rPr>
              <a:t>-</a:t>
            </a:r>
            <a:endParaRPr kumimoji="1" lang="ja-JP" altLang="en-US" sz="3600" dirty="0">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121016126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A70C627-520D-4980-834C-D1568E04BDA8}"/>
              </a:ext>
            </a:extLst>
          </p:cNvPr>
          <p:cNvSpPr>
            <a:spLocks noGrp="1"/>
          </p:cNvSpPr>
          <p:nvPr>
            <p:ph type="sldNum" sz="quarter" idx="12"/>
          </p:nvPr>
        </p:nvSpPr>
        <p:spPr/>
        <p:txBody>
          <a:bodyPr/>
          <a:lstStyle/>
          <a:p>
            <a:fld id="{48C0FCB9-D989-46F1-965E-624BDAC7E129}" type="slidenum">
              <a:rPr kumimoji="1" lang="ja-JP" altLang="en-US" smtClean="0"/>
              <a:pPr/>
              <a:t>51</a:t>
            </a:fld>
            <a:endParaRPr kumimoji="1" lang="ja-JP" altLang="en-US"/>
          </a:p>
        </p:txBody>
      </p:sp>
      <p:sp>
        <p:nvSpPr>
          <p:cNvPr id="5" name="テキスト ボックス 4">
            <a:extLst>
              <a:ext uri="{FF2B5EF4-FFF2-40B4-BE49-F238E27FC236}">
                <a16:creationId xmlns:a16="http://schemas.microsoft.com/office/drawing/2014/main" id="{AF9F4B34-F242-4218-855A-64E5E065AD57}"/>
              </a:ext>
            </a:extLst>
          </p:cNvPr>
          <p:cNvSpPr txBox="1"/>
          <p:nvPr/>
        </p:nvSpPr>
        <p:spPr>
          <a:xfrm>
            <a:off x="3867319" y="393221"/>
            <a:ext cx="1409360" cy="646331"/>
          </a:xfrm>
          <a:prstGeom prst="rect">
            <a:avLst/>
          </a:prstGeom>
          <a:noFill/>
        </p:spPr>
        <p:txBody>
          <a:bodyPr wrap="none" rtlCol="0">
            <a:spAutoFit/>
          </a:bodyPr>
          <a:lstStyle/>
          <a:p>
            <a:r>
              <a:rPr kumimoji="1" lang="ja-JP" altLang="en-US" sz="3600">
                <a:solidFill>
                  <a:srgbClr val="404040"/>
                </a:solidFill>
                <a:latin typeface="HGPｺﾞｼｯｸE" panose="020B0900000000000000" pitchFamily="50" charset="-128"/>
                <a:ea typeface="HGPｺﾞｼｯｸE" panose="020B0900000000000000" pitchFamily="50" charset="-128"/>
              </a:rPr>
              <a:t>まとめ</a:t>
            </a:r>
          </a:p>
        </p:txBody>
      </p:sp>
      <p:sp>
        <p:nvSpPr>
          <p:cNvPr id="2" name="テキスト ボックス 1">
            <a:extLst>
              <a:ext uri="{FF2B5EF4-FFF2-40B4-BE49-F238E27FC236}">
                <a16:creationId xmlns:a16="http://schemas.microsoft.com/office/drawing/2014/main" id="{279DD66F-FD6F-4C0F-9DD2-B99DC5B3D8D9}"/>
              </a:ext>
            </a:extLst>
          </p:cNvPr>
          <p:cNvSpPr txBox="1"/>
          <p:nvPr/>
        </p:nvSpPr>
        <p:spPr>
          <a:xfrm>
            <a:off x="748392" y="1247966"/>
            <a:ext cx="7647215" cy="5447645"/>
          </a:xfrm>
          <a:prstGeom prst="rect">
            <a:avLst/>
          </a:prstGeom>
          <a:noFill/>
        </p:spPr>
        <p:txBody>
          <a:bodyPr wrap="square" rtlCol="0">
            <a:spAutoFit/>
          </a:bodyPr>
          <a:lstStyle/>
          <a:p>
            <a:pPr marL="285750" indent="-285750" algn="just">
              <a:spcAft>
                <a:spcPts val="800"/>
              </a:spcAft>
              <a:buFont typeface="Arial" panose="020B0604020202020204" pitchFamily="34" charset="0"/>
              <a:buChar char="•"/>
            </a:pPr>
            <a:r>
              <a:rPr kumimoji="1" lang="ja-JP" altLang="en-US" sz="2800" dirty="0">
                <a:solidFill>
                  <a:srgbClr val="404040"/>
                </a:solidFill>
                <a:latin typeface="HGPｺﾞｼｯｸE" panose="020B0900000000000000" pitchFamily="50" charset="-128"/>
                <a:ea typeface="HGPｺﾞｼｯｸE" panose="020B0900000000000000" pitchFamily="50" charset="-128"/>
              </a:rPr>
              <a:t>災害からいのちを守るためには、さまざまな</a:t>
            </a:r>
            <a:br>
              <a:rPr kumimoji="1" lang="en-US" altLang="ja-JP" sz="2800" dirty="0">
                <a:solidFill>
                  <a:srgbClr val="404040"/>
                </a:solidFill>
                <a:latin typeface="HGPｺﾞｼｯｸE" panose="020B0900000000000000" pitchFamily="50" charset="-128"/>
                <a:ea typeface="HGPｺﾞｼｯｸE" panose="020B0900000000000000" pitchFamily="50" charset="-128"/>
              </a:rPr>
            </a:br>
            <a:r>
              <a:rPr kumimoji="1" lang="ja-JP" altLang="en-US" sz="2800" dirty="0">
                <a:solidFill>
                  <a:srgbClr val="404040"/>
                </a:solidFill>
                <a:latin typeface="HGPｺﾞｼｯｸE" panose="020B0900000000000000" pitchFamily="50" charset="-128"/>
                <a:ea typeface="HGPｺﾞｼｯｸE" panose="020B0900000000000000" pitchFamily="50" charset="-128"/>
              </a:rPr>
              <a:t>視点から災害に備えることが重要です</a:t>
            </a:r>
            <a:endParaRPr kumimoji="1" lang="en-US" altLang="ja-JP" sz="2800" dirty="0">
              <a:solidFill>
                <a:srgbClr val="404040"/>
              </a:solidFill>
              <a:latin typeface="HGPｺﾞｼｯｸE" panose="020B0900000000000000" pitchFamily="50" charset="-128"/>
              <a:ea typeface="HGPｺﾞｼｯｸE" panose="020B0900000000000000" pitchFamily="50" charset="-128"/>
            </a:endParaRPr>
          </a:p>
          <a:p>
            <a:pPr marL="285750" indent="-285750" algn="just">
              <a:spcAft>
                <a:spcPts val="800"/>
              </a:spcAft>
              <a:buFont typeface="Arial" panose="020B0604020202020204" pitchFamily="34" charset="0"/>
              <a:buChar char="•"/>
            </a:pPr>
            <a:r>
              <a:rPr kumimoji="1" lang="ja-JP" altLang="en-US" sz="2800" dirty="0">
                <a:solidFill>
                  <a:srgbClr val="404040"/>
                </a:solidFill>
                <a:latin typeface="HGPｺﾞｼｯｸE" panose="020B0900000000000000" pitchFamily="50" charset="-128"/>
                <a:ea typeface="HGPｺﾞｼｯｸE" panose="020B0900000000000000" pitchFamily="50" charset="-128"/>
              </a:rPr>
              <a:t>家具等の転倒防止などを自ら実施し、地域に</a:t>
            </a:r>
            <a:br>
              <a:rPr kumimoji="1" lang="en-US" altLang="ja-JP" sz="2800" dirty="0">
                <a:solidFill>
                  <a:srgbClr val="404040"/>
                </a:solidFill>
                <a:latin typeface="HGPｺﾞｼｯｸE" panose="020B0900000000000000" pitchFamily="50" charset="-128"/>
                <a:ea typeface="HGPｺﾞｼｯｸE" panose="020B0900000000000000" pitchFamily="50" charset="-128"/>
              </a:rPr>
            </a:br>
            <a:r>
              <a:rPr kumimoji="1" lang="ja-JP" altLang="en-US" sz="2800" dirty="0">
                <a:solidFill>
                  <a:srgbClr val="404040"/>
                </a:solidFill>
                <a:latin typeface="HGPｺﾞｼｯｸE" panose="020B0900000000000000" pitchFamily="50" charset="-128"/>
                <a:ea typeface="HGPｺﾞｼｯｸE" panose="020B0900000000000000" pitchFamily="50" charset="-128"/>
              </a:rPr>
              <a:t>伝えましょう</a:t>
            </a:r>
            <a:endParaRPr kumimoji="1" lang="en-US" altLang="ja-JP" sz="2800" dirty="0">
              <a:solidFill>
                <a:srgbClr val="404040"/>
              </a:solidFill>
              <a:latin typeface="HGPｺﾞｼｯｸE" panose="020B0900000000000000" pitchFamily="50" charset="-128"/>
              <a:ea typeface="HGPｺﾞｼｯｸE" panose="020B0900000000000000" pitchFamily="50" charset="-128"/>
            </a:endParaRPr>
          </a:p>
          <a:p>
            <a:pPr marL="285750" indent="-285750" algn="just">
              <a:spcAft>
                <a:spcPts val="800"/>
              </a:spcAft>
              <a:buFont typeface="Arial" panose="020B0604020202020204" pitchFamily="34" charset="0"/>
              <a:buChar char="•"/>
            </a:pPr>
            <a:r>
              <a:rPr kumimoji="1" lang="ja-JP" altLang="en-US" sz="2800" dirty="0">
                <a:solidFill>
                  <a:srgbClr val="404040"/>
                </a:solidFill>
                <a:latin typeface="HGPｺﾞｼｯｸE" panose="020B0900000000000000" pitchFamily="50" charset="-128"/>
                <a:ea typeface="HGPｺﾞｼｯｸE" panose="020B0900000000000000" pitchFamily="50" charset="-128"/>
              </a:rPr>
              <a:t>「非常持出品」 や 「備蓄」 を自ら整え、地域に</a:t>
            </a:r>
            <a:br>
              <a:rPr kumimoji="1" lang="en-US" altLang="ja-JP" sz="2800" dirty="0">
                <a:solidFill>
                  <a:srgbClr val="404040"/>
                </a:solidFill>
                <a:latin typeface="HGPｺﾞｼｯｸE" panose="020B0900000000000000" pitchFamily="50" charset="-128"/>
                <a:ea typeface="HGPｺﾞｼｯｸE" panose="020B0900000000000000" pitchFamily="50" charset="-128"/>
              </a:rPr>
            </a:br>
            <a:r>
              <a:rPr kumimoji="1" lang="ja-JP" altLang="en-US" sz="2800" dirty="0">
                <a:solidFill>
                  <a:srgbClr val="404040"/>
                </a:solidFill>
                <a:latin typeface="HGPｺﾞｼｯｸE" panose="020B0900000000000000" pitchFamily="50" charset="-128"/>
                <a:ea typeface="HGPｺﾞｼｯｸE" panose="020B0900000000000000" pitchFamily="50" charset="-128"/>
              </a:rPr>
              <a:t>伝えましょう</a:t>
            </a:r>
            <a:endParaRPr kumimoji="1" lang="en-US" altLang="ja-JP" sz="2800" dirty="0">
              <a:solidFill>
                <a:srgbClr val="404040"/>
              </a:solidFill>
              <a:latin typeface="HGPｺﾞｼｯｸE" panose="020B0900000000000000" pitchFamily="50" charset="-128"/>
              <a:ea typeface="HGPｺﾞｼｯｸE" panose="020B0900000000000000" pitchFamily="50" charset="-128"/>
            </a:endParaRPr>
          </a:p>
          <a:p>
            <a:pPr marL="285750" indent="-285750" algn="just">
              <a:spcAft>
                <a:spcPts val="800"/>
              </a:spcAft>
              <a:buFont typeface="Arial" panose="020B0604020202020204" pitchFamily="34" charset="0"/>
              <a:buChar char="•"/>
            </a:pPr>
            <a:r>
              <a:rPr kumimoji="1" lang="ja-JP" altLang="en-US" sz="2800" dirty="0">
                <a:solidFill>
                  <a:srgbClr val="404040"/>
                </a:solidFill>
                <a:latin typeface="HGPｺﾞｼｯｸE" panose="020B0900000000000000" pitchFamily="50" charset="-128"/>
                <a:ea typeface="HGPｺﾞｼｯｸE" panose="020B0900000000000000" pitchFamily="50" charset="-128"/>
              </a:rPr>
              <a:t>平時から継続的に防災訓練等を通じて、地域の住民と顔の見える関係を作り、地域の防災意識の向上に努めましょう</a:t>
            </a:r>
            <a:endParaRPr kumimoji="1" lang="en-US" altLang="ja-JP" sz="2800" dirty="0">
              <a:solidFill>
                <a:srgbClr val="404040"/>
              </a:solidFill>
              <a:latin typeface="HGPｺﾞｼｯｸE" panose="020B0900000000000000" pitchFamily="50" charset="-128"/>
              <a:ea typeface="HGPｺﾞｼｯｸE" panose="020B0900000000000000" pitchFamily="50" charset="-128"/>
            </a:endParaRPr>
          </a:p>
          <a:p>
            <a:pPr marL="285750" indent="-285750" algn="just">
              <a:spcAft>
                <a:spcPts val="800"/>
              </a:spcAft>
              <a:buFont typeface="Arial" panose="020B0604020202020204" pitchFamily="34" charset="0"/>
              <a:buChar char="•"/>
            </a:pPr>
            <a:r>
              <a:rPr kumimoji="1" lang="ja-JP" altLang="en-US" sz="2800" dirty="0">
                <a:solidFill>
                  <a:srgbClr val="404040"/>
                </a:solidFill>
                <a:latin typeface="HGPｺﾞｼｯｸE" panose="020B0900000000000000" pitchFamily="50" charset="-128"/>
                <a:ea typeface="HGPｺﾞｼｯｸE" panose="020B0900000000000000" pitchFamily="50" charset="-128"/>
              </a:rPr>
              <a:t>マイ・タイムラインを自ら作成し、災害に</a:t>
            </a:r>
            <a:br>
              <a:rPr kumimoji="1" lang="en-US" altLang="ja-JP" sz="2800" dirty="0">
                <a:solidFill>
                  <a:srgbClr val="404040"/>
                </a:solidFill>
                <a:latin typeface="HGPｺﾞｼｯｸE" panose="020B0900000000000000" pitchFamily="50" charset="-128"/>
                <a:ea typeface="HGPｺﾞｼｯｸE" panose="020B0900000000000000" pitchFamily="50" charset="-128"/>
              </a:rPr>
            </a:br>
            <a:r>
              <a:rPr kumimoji="1" lang="ja-JP" altLang="en-US" sz="2800" dirty="0">
                <a:solidFill>
                  <a:srgbClr val="404040"/>
                </a:solidFill>
                <a:latin typeface="HGPｺﾞｼｯｸE" panose="020B0900000000000000" pitchFamily="50" charset="-128"/>
                <a:ea typeface="HGPｺﾞｼｯｸE" panose="020B0900000000000000" pitchFamily="50" charset="-128"/>
              </a:rPr>
              <a:t>備えましょう</a:t>
            </a:r>
          </a:p>
        </p:txBody>
      </p:sp>
    </p:spTree>
    <p:extLst>
      <p:ext uri="{BB962C8B-B14F-4D97-AF65-F5344CB8AC3E}">
        <p14:creationId xmlns:p14="http://schemas.microsoft.com/office/powerpoint/2010/main" val="103555213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BF848D-1B0A-4EBE-AE9B-B671F5287E1C}"/>
              </a:ext>
            </a:extLst>
          </p:cNvPr>
          <p:cNvSpPr>
            <a:spLocks noGrp="1"/>
          </p:cNvSpPr>
          <p:nvPr>
            <p:ph type="title"/>
          </p:nvPr>
        </p:nvSpPr>
        <p:spPr/>
        <p:txBody>
          <a:bodyPr/>
          <a:lstStyle/>
          <a:p>
            <a:r>
              <a:rPr lang="en-US" altLang="ja-JP"/>
              <a:t>(</a:t>
            </a:r>
            <a:r>
              <a:rPr lang="ja-JP" altLang="en-US"/>
              <a:t>参考</a:t>
            </a:r>
            <a:r>
              <a:rPr lang="en-US" altLang="ja-JP"/>
              <a:t>)</a:t>
            </a:r>
            <a:r>
              <a:rPr lang="ja-JP" altLang="en-US"/>
              <a:t>家具等の転倒防止</a:t>
            </a:r>
            <a:r>
              <a:rPr kumimoji="1" lang="ja-JP" altLang="en-US"/>
              <a:t>の器具の種類</a:t>
            </a:r>
          </a:p>
        </p:txBody>
      </p:sp>
      <p:sp>
        <p:nvSpPr>
          <p:cNvPr id="4" name="スライド番号プレースホルダー 3">
            <a:extLst>
              <a:ext uri="{FF2B5EF4-FFF2-40B4-BE49-F238E27FC236}">
                <a16:creationId xmlns:a16="http://schemas.microsoft.com/office/drawing/2014/main" id="{DE338F65-067D-4FA5-8F0D-18D654E3EFC8}"/>
              </a:ext>
            </a:extLst>
          </p:cNvPr>
          <p:cNvSpPr>
            <a:spLocks noGrp="1"/>
          </p:cNvSpPr>
          <p:nvPr>
            <p:ph type="sldNum" sz="quarter" idx="12"/>
          </p:nvPr>
        </p:nvSpPr>
        <p:spPr/>
        <p:txBody>
          <a:bodyPr/>
          <a:lstStyle/>
          <a:p>
            <a:fld id="{48C0FCB9-D989-46F1-965E-624BDAC7E129}" type="slidenum">
              <a:rPr kumimoji="1" lang="ja-JP" altLang="en-US" smtClean="0"/>
              <a:pPr/>
              <a:t>52</a:t>
            </a:fld>
            <a:endParaRPr kumimoji="1" lang="ja-JP" altLang="en-US"/>
          </a:p>
        </p:txBody>
      </p:sp>
      <p:graphicFrame>
        <p:nvGraphicFramePr>
          <p:cNvPr id="5" name="コンテンツ プレースホルダー 4">
            <a:extLst>
              <a:ext uri="{FF2B5EF4-FFF2-40B4-BE49-F238E27FC236}">
                <a16:creationId xmlns:a16="http://schemas.microsoft.com/office/drawing/2014/main" id="{F8D724E6-112A-4084-BEF1-CBC902C41F37}"/>
              </a:ext>
            </a:extLst>
          </p:cNvPr>
          <p:cNvGraphicFramePr>
            <a:graphicFrameLocks noGrp="1"/>
          </p:cNvGraphicFramePr>
          <p:nvPr>
            <p:ph idx="1"/>
            <p:extLst>
              <p:ext uri="{D42A27DB-BD31-4B8C-83A1-F6EECF244321}">
                <p14:modId xmlns:p14="http://schemas.microsoft.com/office/powerpoint/2010/main" val="1840342685"/>
              </p:ext>
            </p:extLst>
          </p:nvPr>
        </p:nvGraphicFramePr>
        <p:xfrm>
          <a:off x="116303" y="1766916"/>
          <a:ext cx="8793499" cy="4172970"/>
        </p:xfrm>
        <a:graphic>
          <a:graphicData uri="http://schemas.openxmlformats.org/drawingml/2006/table">
            <a:tbl>
              <a:tblPr firstRow="1" bandRow="1">
                <a:tableStyleId>{5940675A-B579-460E-94D1-54222C63F5DA}</a:tableStyleId>
              </a:tblPr>
              <a:tblGrid>
                <a:gridCol w="537251">
                  <a:extLst>
                    <a:ext uri="{9D8B030D-6E8A-4147-A177-3AD203B41FA5}">
                      <a16:colId xmlns:a16="http://schemas.microsoft.com/office/drawing/2014/main" val="1167401949"/>
                    </a:ext>
                  </a:extLst>
                </a:gridCol>
                <a:gridCol w="1353483">
                  <a:extLst>
                    <a:ext uri="{9D8B030D-6E8A-4147-A177-3AD203B41FA5}">
                      <a16:colId xmlns:a16="http://schemas.microsoft.com/office/drawing/2014/main" val="341442885"/>
                    </a:ext>
                  </a:extLst>
                </a:gridCol>
                <a:gridCol w="1117427">
                  <a:extLst>
                    <a:ext uri="{9D8B030D-6E8A-4147-A177-3AD203B41FA5}">
                      <a16:colId xmlns:a16="http://schemas.microsoft.com/office/drawing/2014/main" val="3003974516"/>
                    </a:ext>
                  </a:extLst>
                </a:gridCol>
                <a:gridCol w="2170347">
                  <a:extLst>
                    <a:ext uri="{9D8B030D-6E8A-4147-A177-3AD203B41FA5}">
                      <a16:colId xmlns:a16="http://schemas.microsoft.com/office/drawing/2014/main" val="3091490548"/>
                    </a:ext>
                  </a:extLst>
                </a:gridCol>
                <a:gridCol w="2368732">
                  <a:extLst>
                    <a:ext uri="{9D8B030D-6E8A-4147-A177-3AD203B41FA5}">
                      <a16:colId xmlns:a16="http://schemas.microsoft.com/office/drawing/2014/main" val="3872259246"/>
                    </a:ext>
                  </a:extLst>
                </a:gridCol>
                <a:gridCol w="1246259">
                  <a:extLst>
                    <a:ext uri="{9D8B030D-6E8A-4147-A177-3AD203B41FA5}">
                      <a16:colId xmlns:a16="http://schemas.microsoft.com/office/drawing/2014/main" val="1026534690"/>
                    </a:ext>
                  </a:extLst>
                </a:gridCol>
              </a:tblGrid>
              <a:tr h="629543">
                <a:tc>
                  <a:txBody>
                    <a:bodyPr/>
                    <a:lstStyle/>
                    <a:p>
                      <a:pPr algn="ctr"/>
                      <a:r>
                        <a:rPr kumimoji="1" lang="ja-JP" altLang="en-US" sz="1800" b="1">
                          <a:solidFill>
                            <a:schemeClr val="tx1">
                              <a:lumMod val="75000"/>
                              <a:lumOff val="25000"/>
                            </a:schemeClr>
                          </a:solidFill>
                        </a:rPr>
                        <a:t>条件</a:t>
                      </a:r>
                    </a:p>
                  </a:txBody>
                  <a:tcPr anchor="ctr"/>
                </a:tc>
                <a:tc gridSpan="5">
                  <a:txBody>
                    <a:bodyPr/>
                    <a:lstStyle/>
                    <a:p>
                      <a:endParaRPr kumimoji="1" lang="ja-JP" altLang="en-US" sz="1800" b="1">
                        <a:solidFill>
                          <a:schemeClr val="tx1">
                            <a:lumMod val="75000"/>
                            <a:lumOff val="25000"/>
                          </a:schemeClr>
                        </a:solidFill>
                      </a:endParaRPr>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724075105"/>
                  </a:ext>
                </a:extLst>
              </a:tr>
              <a:tr h="1913649">
                <a:tc>
                  <a:txBody>
                    <a:bodyPr/>
                    <a:lstStyle/>
                    <a:p>
                      <a:pPr algn="ctr"/>
                      <a:r>
                        <a:rPr kumimoji="1" lang="ja-JP" altLang="en-US" sz="1800" b="1">
                          <a:solidFill>
                            <a:schemeClr val="tx1">
                              <a:lumMod val="75000"/>
                              <a:lumOff val="25000"/>
                            </a:schemeClr>
                          </a:solidFill>
                        </a:rPr>
                        <a:t>単　独</a:t>
                      </a:r>
                    </a:p>
                  </a:txBody>
                  <a:tcPr vert="eaVert" anchor="ctr"/>
                </a:tc>
                <a:tc>
                  <a:txBody>
                    <a:bodyPr/>
                    <a:lstStyle/>
                    <a:p>
                      <a:endParaRPr kumimoji="1" lang="ja-JP" altLang="en-US" sz="1800" b="1">
                        <a:solidFill>
                          <a:schemeClr val="tx1">
                            <a:lumMod val="75000"/>
                            <a:lumOff val="25000"/>
                          </a:schemeClr>
                        </a:solidFill>
                      </a:endParaRPr>
                    </a:p>
                  </a:txBody>
                  <a:tcPr/>
                </a:tc>
                <a:tc>
                  <a:txBody>
                    <a:bodyPr/>
                    <a:lstStyle/>
                    <a:p>
                      <a:endParaRPr kumimoji="1" lang="ja-JP" altLang="en-US" sz="1800" b="1">
                        <a:solidFill>
                          <a:schemeClr val="tx1">
                            <a:lumMod val="75000"/>
                            <a:lumOff val="25000"/>
                          </a:schemeClr>
                        </a:solidFill>
                      </a:endParaRPr>
                    </a:p>
                  </a:txBody>
                  <a:tcPr/>
                </a:tc>
                <a:tc>
                  <a:txBody>
                    <a:bodyPr/>
                    <a:lstStyle/>
                    <a:p>
                      <a:endParaRPr kumimoji="1" lang="ja-JP" altLang="en-US" sz="1800" b="1">
                        <a:solidFill>
                          <a:schemeClr val="tx1">
                            <a:lumMod val="75000"/>
                            <a:lumOff val="25000"/>
                          </a:schemeClr>
                        </a:solidFill>
                      </a:endParaRPr>
                    </a:p>
                  </a:txBody>
                  <a:tcPr/>
                </a:tc>
                <a:tc>
                  <a:txBody>
                    <a:bodyPr/>
                    <a:lstStyle/>
                    <a:p>
                      <a:endParaRPr kumimoji="1" lang="ja-JP" altLang="en-US" sz="1800" b="1">
                        <a:solidFill>
                          <a:schemeClr val="tx1">
                            <a:lumMod val="75000"/>
                            <a:lumOff val="25000"/>
                          </a:schemeClr>
                        </a:solidFill>
                      </a:endParaRPr>
                    </a:p>
                  </a:txBody>
                  <a:tcPr/>
                </a:tc>
                <a:tc>
                  <a:txBody>
                    <a:bodyPr/>
                    <a:lstStyle/>
                    <a:p>
                      <a:endParaRPr kumimoji="1" lang="ja-JP" altLang="en-US" sz="1800" b="1">
                        <a:solidFill>
                          <a:schemeClr val="tx1">
                            <a:lumMod val="75000"/>
                            <a:lumOff val="25000"/>
                          </a:schemeClr>
                        </a:solidFill>
                      </a:endParaRPr>
                    </a:p>
                  </a:txBody>
                  <a:tcPr/>
                </a:tc>
                <a:extLst>
                  <a:ext uri="{0D108BD9-81ED-4DB2-BD59-A6C34878D82A}">
                    <a16:rowId xmlns:a16="http://schemas.microsoft.com/office/drawing/2014/main" val="1280856503"/>
                  </a:ext>
                </a:extLst>
              </a:tr>
              <a:tr h="1619241">
                <a:tc>
                  <a:txBody>
                    <a:bodyPr/>
                    <a:lstStyle/>
                    <a:p>
                      <a:pPr algn="ctr"/>
                      <a:r>
                        <a:rPr kumimoji="1" lang="ja-JP" altLang="en-US" sz="1800" b="1">
                          <a:solidFill>
                            <a:schemeClr val="tx1">
                              <a:lumMod val="75000"/>
                              <a:lumOff val="25000"/>
                            </a:schemeClr>
                          </a:solidFill>
                        </a:rPr>
                        <a:t>組み合わせ</a:t>
                      </a:r>
                    </a:p>
                  </a:txBody>
                  <a:tcPr vert="eaVert" anchor="ctr"/>
                </a:tc>
                <a:tc>
                  <a:txBody>
                    <a:bodyPr/>
                    <a:lstStyle/>
                    <a:p>
                      <a:endParaRPr kumimoji="1" lang="ja-JP" altLang="en-US" sz="1800" b="1">
                        <a:solidFill>
                          <a:schemeClr val="tx1">
                            <a:lumMod val="75000"/>
                            <a:lumOff val="25000"/>
                          </a:schemeClr>
                        </a:solidFill>
                      </a:endParaRPr>
                    </a:p>
                  </a:txBody>
                  <a:tcPr/>
                </a:tc>
                <a:tc>
                  <a:txBody>
                    <a:bodyPr/>
                    <a:lstStyle/>
                    <a:p>
                      <a:endParaRPr kumimoji="1" lang="ja-JP" altLang="en-US" sz="1800" b="1">
                        <a:solidFill>
                          <a:schemeClr val="tx1">
                            <a:lumMod val="75000"/>
                            <a:lumOff val="25000"/>
                          </a:schemeClr>
                        </a:solidFill>
                      </a:endParaRPr>
                    </a:p>
                  </a:txBody>
                  <a:tcPr/>
                </a:tc>
                <a:tc>
                  <a:txBody>
                    <a:bodyPr/>
                    <a:lstStyle/>
                    <a:p>
                      <a:endParaRPr kumimoji="1" lang="ja-JP" altLang="en-US" sz="1800" b="1">
                        <a:solidFill>
                          <a:schemeClr val="tx1">
                            <a:lumMod val="75000"/>
                            <a:lumOff val="25000"/>
                          </a:schemeClr>
                        </a:solidFill>
                      </a:endParaRPr>
                    </a:p>
                  </a:txBody>
                  <a:tcPr/>
                </a:tc>
                <a:tc>
                  <a:txBody>
                    <a:bodyPr/>
                    <a:lstStyle/>
                    <a:p>
                      <a:endParaRPr kumimoji="1" lang="ja-JP" altLang="en-US" sz="1800" b="1">
                        <a:solidFill>
                          <a:schemeClr val="tx1">
                            <a:lumMod val="75000"/>
                            <a:lumOff val="25000"/>
                          </a:schemeClr>
                        </a:solidFill>
                      </a:endParaRPr>
                    </a:p>
                  </a:txBody>
                  <a:tcPr/>
                </a:tc>
                <a:tc>
                  <a:txBody>
                    <a:bodyPr/>
                    <a:lstStyle/>
                    <a:p>
                      <a:endParaRPr kumimoji="1" lang="ja-JP" altLang="en-US" sz="1800" b="1">
                        <a:solidFill>
                          <a:schemeClr val="tx1">
                            <a:lumMod val="75000"/>
                            <a:lumOff val="25000"/>
                          </a:schemeClr>
                        </a:solidFill>
                      </a:endParaRPr>
                    </a:p>
                  </a:txBody>
                  <a:tcPr/>
                </a:tc>
                <a:extLst>
                  <a:ext uri="{0D108BD9-81ED-4DB2-BD59-A6C34878D82A}">
                    <a16:rowId xmlns:a16="http://schemas.microsoft.com/office/drawing/2014/main" val="52278456"/>
                  </a:ext>
                </a:extLst>
              </a:tr>
            </a:tbl>
          </a:graphicData>
        </a:graphic>
      </p:graphicFrame>
      <p:sp>
        <p:nvSpPr>
          <p:cNvPr id="6" name="矢印: 左右 5">
            <a:extLst>
              <a:ext uri="{FF2B5EF4-FFF2-40B4-BE49-F238E27FC236}">
                <a16:creationId xmlns:a16="http://schemas.microsoft.com/office/drawing/2014/main" id="{4EE92729-0629-449A-8EF1-C0461FC790FA}"/>
              </a:ext>
            </a:extLst>
          </p:cNvPr>
          <p:cNvSpPr/>
          <p:nvPr/>
        </p:nvSpPr>
        <p:spPr>
          <a:xfrm>
            <a:off x="1558269" y="1837948"/>
            <a:ext cx="6476044" cy="439361"/>
          </a:xfrm>
          <a:prstGeom prst="leftRightArrow">
            <a:avLst>
              <a:gd name="adj1" fmla="val 66000"/>
              <a:gd name="adj2" fmla="val 50000"/>
            </a:avLst>
          </a:prstGeom>
          <a:gradFill flip="none" rotWithShape="1">
            <a:gsLst>
              <a:gs pos="0">
                <a:schemeClr val="accent1">
                  <a:lumMod val="5000"/>
                  <a:lumOff val="95000"/>
                </a:schemeClr>
              </a:gs>
              <a:gs pos="100000">
                <a:srgbClr val="FF0000"/>
              </a:gs>
            </a:gsLst>
            <a:lin ang="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7" name="テキスト ボックス 6">
            <a:extLst>
              <a:ext uri="{FF2B5EF4-FFF2-40B4-BE49-F238E27FC236}">
                <a16:creationId xmlns:a16="http://schemas.microsoft.com/office/drawing/2014/main" id="{8F4C360B-CC22-4D5D-AA96-44F5AD474556}"/>
              </a:ext>
            </a:extLst>
          </p:cNvPr>
          <p:cNvSpPr txBox="1"/>
          <p:nvPr/>
        </p:nvSpPr>
        <p:spPr>
          <a:xfrm>
            <a:off x="1049147" y="1808369"/>
            <a:ext cx="638575" cy="523220"/>
          </a:xfrm>
          <a:prstGeom prst="rect">
            <a:avLst/>
          </a:prstGeom>
          <a:noFill/>
        </p:spPr>
        <p:txBody>
          <a:bodyPr wrap="square" rtlCol="0">
            <a:spAutoFit/>
          </a:bodyPr>
          <a:lstStyle/>
          <a:p>
            <a:r>
              <a:rPr kumimoji="1" lang="ja-JP" altLang="en-US" sz="2800" b="1">
                <a:solidFill>
                  <a:schemeClr val="tx1">
                    <a:lumMod val="75000"/>
                    <a:lumOff val="25000"/>
                  </a:schemeClr>
                </a:solidFill>
                <a:latin typeface="HGPｺﾞｼｯｸE" panose="020B0900000000000000" pitchFamily="50" charset="-128"/>
                <a:ea typeface="HGPｺﾞｼｯｸE" panose="020B0900000000000000" pitchFamily="50" charset="-128"/>
              </a:rPr>
              <a:t>小</a:t>
            </a:r>
          </a:p>
        </p:txBody>
      </p:sp>
      <p:sp>
        <p:nvSpPr>
          <p:cNvPr id="8" name="テキスト ボックス 7">
            <a:extLst>
              <a:ext uri="{FF2B5EF4-FFF2-40B4-BE49-F238E27FC236}">
                <a16:creationId xmlns:a16="http://schemas.microsoft.com/office/drawing/2014/main" id="{0C766A2A-0E12-4062-8C34-25E9004291CE}"/>
              </a:ext>
            </a:extLst>
          </p:cNvPr>
          <p:cNvSpPr txBox="1"/>
          <p:nvPr/>
        </p:nvSpPr>
        <p:spPr>
          <a:xfrm>
            <a:off x="8034313" y="1787778"/>
            <a:ext cx="574208" cy="523220"/>
          </a:xfrm>
          <a:prstGeom prst="rect">
            <a:avLst/>
          </a:prstGeom>
          <a:noFill/>
        </p:spPr>
        <p:txBody>
          <a:bodyPr wrap="square" rtlCol="0">
            <a:spAutoFit/>
          </a:bodyPr>
          <a:lstStyle/>
          <a:p>
            <a:r>
              <a:rPr kumimoji="1" lang="ja-JP" altLang="en-US" sz="2800" b="1">
                <a:solidFill>
                  <a:schemeClr val="tx1">
                    <a:lumMod val="75000"/>
                    <a:lumOff val="25000"/>
                  </a:schemeClr>
                </a:solidFill>
                <a:latin typeface="HGPｺﾞｼｯｸE" panose="020B0900000000000000" pitchFamily="50" charset="-128"/>
                <a:ea typeface="HGPｺﾞｼｯｸE" panose="020B0900000000000000" pitchFamily="50" charset="-128"/>
              </a:rPr>
              <a:t>大</a:t>
            </a:r>
          </a:p>
        </p:txBody>
      </p:sp>
      <p:sp>
        <p:nvSpPr>
          <p:cNvPr id="9" name="テキスト ボックス 8">
            <a:extLst>
              <a:ext uri="{FF2B5EF4-FFF2-40B4-BE49-F238E27FC236}">
                <a16:creationId xmlns:a16="http://schemas.microsoft.com/office/drawing/2014/main" id="{33C70E6C-BE99-4CE3-9291-3B47CCE555CF}"/>
              </a:ext>
            </a:extLst>
          </p:cNvPr>
          <p:cNvSpPr txBox="1"/>
          <p:nvPr/>
        </p:nvSpPr>
        <p:spPr>
          <a:xfrm>
            <a:off x="0" y="6570472"/>
            <a:ext cx="5690982" cy="261610"/>
          </a:xfrm>
          <a:prstGeom prst="rect">
            <a:avLst/>
          </a:prstGeom>
          <a:noFill/>
        </p:spPr>
        <p:txBody>
          <a:bodyPr wrap="none" rtlCol="0">
            <a:spAutoFit/>
          </a:bodyPr>
          <a:lstStyle/>
          <a:p>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参考：東京消防庁「家具類の転倒・落下・移動防止対策ハンドブック</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室内の地震対策</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p.12</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a:t>
            </a:r>
          </a:p>
        </p:txBody>
      </p:sp>
      <p:sp>
        <p:nvSpPr>
          <p:cNvPr id="10" name="テキスト ボックス 9">
            <a:extLst>
              <a:ext uri="{FF2B5EF4-FFF2-40B4-BE49-F238E27FC236}">
                <a16:creationId xmlns:a16="http://schemas.microsoft.com/office/drawing/2014/main" id="{415154C3-70A8-4A99-A05A-AAD44535D68D}"/>
              </a:ext>
            </a:extLst>
          </p:cNvPr>
          <p:cNvSpPr txBox="1"/>
          <p:nvPr/>
        </p:nvSpPr>
        <p:spPr>
          <a:xfrm>
            <a:off x="576167" y="2479787"/>
            <a:ext cx="1465729" cy="338554"/>
          </a:xfrm>
          <a:prstGeom prst="rect">
            <a:avLst/>
          </a:prstGeom>
          <a:noFill/>
        </p:spPr>
        <p:txBody>
          <a:bodyPr wrap="square" rtlCol="0">
            <a:spAutoFit/>
          </a:bodyPr>
          <a:lstStyle/>
          <a:p>
            <a:pPr algn="ct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ストッパー式</a:t>
            </a:r>
          </a:p>
        </p:txBody>
      </p:sp>
      <p:pic>
        <p:nvPicPr>
          <p:cNvPr id="11" name="コンテンツ プレースホルダー 5">
            <a:extLst>
              <a:ext uri="{FF2B5EF4-FFF2-40B4-BE49-F238E27FC236}">
                <a16:creationId xmlns:a16="http://schemas.microsoft.com/office/drawing/2014/main" id="{3FBBD7CA-19C0-482B-9A2F-76E6C4BD4F8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04424" y="2800282"/>
            <a:ext cx="814128" cy="520748"/>
          </a:xfrm>
          <a:prstGeom prst="rect">
            <a:avLst/>
          </a:prstGeom>
        </p:spPr>
      </p:pic>
      <p:sp>
        <p:nvSpPr>
          <p:cNvPr id="12" name="テキスト ボックス 11">
            <a:extLst>
              <a:ext uri="{FF2B5EF4-FFF2-40B4-BE49-F238E27FC236}">
                <a16:creationId xmlns:a16="http://schemas.microsoft.com/office/drawing/2014/main" id="{17E9E653-5F5C-46CC-8131-1D71EEE4918D}"/>
              </a:ext>
            </a:extLst>
          </p:cNvPr>
          <p:cNvSpPr txBox="1"/>
          <p:nvPr/>
        </p:nvSpPr>
        <p:spPr>
          <a:xfrm>
            <a:off x="4179889" y="1847367"/>
            <a:ext cx="1559841" cy="369332"/>
          </a:xfrm>
          <a:prstGeom prst="rect">
            <a:avLst/>
          </a:prstGeom>
          <a:noFill/>
        </p:spPr>
        <p:txBody>
          <a:bodyPr wrap="square" rtlCol="0">
            <a:spAutoFit/>
          </a:bodyPr>
          <a:lstStyle/>
          <a:p>
            <a:pPr algn="ctr"/>
            <a:r>
              <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器具の効果</a:t>
            </a:r>
          </a:p>
        </p:txBody>
      </p:sp>
      <p:sp>
        <p:nvSpPr>
          <p:cNvPr id="13" name="テキスト ボックス 12">
            <a:extLst>
              <a:ext uri="{FF2B5EF4-FFF2-40B4-BE49-F238E27FC236}">
                <a16:creationId xmlns:a16="http://schemas.microsoft.com/office/drawing/2014/main" id="{C9EAF218-09BB-43C4-A783-F79BB3EA3B46}"/>
              </a:ext>
            </a:extLst>
          </p:cNvPr>
          <p:cNvSpPr txBox="1"/>
          <p:nvPr/>
        </p:nvSpPr>
        <p:spPr>
          <a:xfrm>
            <a:off x="789229" y="3312640"/>
            <a:ext cx="1064205" cy="338554"/>
          </a:xfrm>
          <a:prstGeom prst="rect">
            <a:avLst/>
          </a:prstGeom>
          <a:noFill/>
        </p:spPr>
        <p:txBody>
          <a:bodyPr wrap="square" rtlCol="0">
            <a:spAutoFit/>
          </a:bodyPr>
          <a:lstStyle/>
          <a:p>
            <a:pPr algn="ct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マット式</a:t>
            </a:r>
          </a:p>
        </p:txBody>
      </p:sp>
      <p:pic>
        <p:nvPicPr>
          <p:cNvPr id="14" name="コンテンツ プレースホルダー 5">
            <a:extLst>
              <a:ext uri="{FF2B5EF4-FFF2-40B4-BE49-F238E27FC236}">
                <a16:creationId xmlns:a16="http://schemas.microsoft.com/office/drawing/2014/main" id="{D226BAFF-ABDF-4F01-B0C9-06751966A15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23016" y="3651194"/>
            <a:ext cx="664707" cy="536297"/>
          </a:xfrm>
          <a:prstGeom prst="rect">
            <a:avLst/>
          </a:prstGeom>
        </p:spPr>
      </p:pic>
      <p:sp>
        <p:nvSpPr>
          <p:cNvPr id="15" name="テキスト ボックス 14">
            <a:extLst>
              <a:ext uri="{FF2B5EF4-FFF2-40B4-BE49-F238E27FC236}">
                <a16:creationId xmlns:a16="http://schemas.microsoft.com/office/drawing/2014/main" id="{9F14CC81-EA9A-40A1-995B-BC761E5C845A}"/>
              </a:ext>
            </a:extLst>
          </p:cNvPr>
          <p:cNvSpPr txBox="1"/>
          <p:nvPr/>
        </p:nvSpPr>
        <p:spPr>
          <a:xfrm>
            <a:off x="2084183" y="2483247"/>
            <a:ext cx="1038899" cy="338554"/>
          </a:xfrm>
          <a:prstGeom prst="rect">
            <a:avLst/>
          </a:prstGeom>
          <a:noFill/>
        </p:spPr>
        <p:txBody>
          <a:bodyPr wrap="square" rtlCol="0">
            <a:spAutoFit/>
          </a:bodyPr>
          <a:lstStyle/>
          <a:p>
            <a:pPr algn="ct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ポール式</a:t>
            </a:r>
          </a:p>
        </p:txBody>
      </p:sp>
      <p:pic>
        <p:nvPicPr>
          <p:cNvPr id="16" name="コンテンツ プレースホルダー 5">
            <a:extLst>
              <a:ext uri="{FF2B5EF4-FFF2-40B4-BE49-F238E27FC236}">
                <a16:creationId xmlns:a16="http://schemas.microsoft.com/office/drawing/2014/main" id="{1EC2AD43-C0FF-472E-825F-EAE6FE8C75A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340092" y="3036006"/>
            <a:ext cx="536298" cy="845991"/>
          </a:xfrm>
          <a:prstGeom prst="rect">
            <a:avLst/>
          </a:prstGeom>
        </p:spPr>
      </p:pic>
      <p:pic>
        <p:nvPicPr>
          <p:cNvPr id="18" name="コンテンツ プレースホルダー 5">
            <a:extLst>
              <a:ext uri="{FF2B5EF4-FFF2-40B4-BE49-F238E27FC236}">
                <a16:creationId xmlns:a16="http://schemas.microsoft.com/office/drawing/2014/main" id="{699C084B-6A10-4ABA-997C-3EEEB97E06D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184190" y="2498256"/>
            <a:ext cx="775620" cy="717581"/>
          </a:xfrm>
          <a:prstGeom prst="rect">
            <a:avLst/>
          </a:prstGeom>
        </p:spPr>
      </p:pic>
      <p:sp>
        <p:nvSpPr>
          <p:cNvPr id="19" name="テキスト ボックス 18">
            <a:extLst>
              <a:ext uri="{FF2B5EF4-FFF2-40B4-BE49-F238E27FC236}">
                <a16:creationId xmlns:a16="http://schemas.microsoft.com/office/drawing/2014/main" id="{16DB7D84-D650-418F-9C37-0E158F1CA938}"/>
              </a:ext>
            </a:extLst>
          </p:cNvPr>
          <p:cNvSpPr txBox="1"/>
          <p:nvPr/>
        </p:nvSpPr>
        <p:spPr>
          <a:xfrm>
            <a:off x="3120857" y="3181998"/>
            <a:ext cx="1038898" cy="338554"/>
          </a:xfrm>
          <a:prstGeom prst="rect">
            <a:avLst/>
          </a:prstGeom>
          <a:noFill/>
        </p:spPr>
        <p:txBody>
          <a:bodyPr wrap="square" rtlCol="0">
            <a:spAutoFit/>
          </a:bodyPr>
          <a:lstStyle/>
          <a:p>
            <a:pPr algn="ct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ベルト式</a:t>
            </a:r>
          </a:p>
        </p:txBody>
      </p:sp>
      <p:sp>
        <p:nvSpPr>
          <p:cNvPr id="20" name="テキスト ボックス 19">
            <a:extLst>
              <a:ext uri="{FF2B5EF4-FFF2-40B4-BE49-F238E27FC236}">
                <a16:creationId xmlns:a16="http://schemas.microsoft.com/office/drawing/2014/main" id="{4FE73C77-139A-4110-AC69-2F596B444E39}"/>
              </a:ext>
            </a:extLst>
          </p:cNvPr>
          <p:cNvSpPr txBox="1"/>
          <p:nvPr/>
        </p:nvSpPr>
        <p:spPr>
          <a:xfrm>
            <a:off x="4074080" y="3185722"/>
            <a:ext cx="1259796" cy="338554"/>
          </a:xfrm>
          <a:prstGeom prst="rect">
            <a:avLst/>
          </a:prstGeom>
          <a:noFill/>
        </p:spPr>
        <p:txBody>
          <a:bodyPr wrap="square" rtlCol="0">
            <a:spAutoFit/>
          </a:bodyPr>
          <a:lstStyle/>
          <a:p>
            <a:pPr algn="ct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チェーン式</a:t>
            </a:r>
          </a:p>
        </p:txBody>
      </p:sp>
      <p:pic>
        <p:nvPicPr>
          <p:cNvPr id="21" name="コンテンツ プレースホルダー 5">
            <a:extLst>
              <a:ext uri="{FF2B5EF4-FFF2-40B4-BE49-F238E27FC236}">
                <a16:creationId xmlns:a16="http://schemas.microsoft.com/office/drawing/2014/main" id="{0FAE76FD-4993-4BFE-A8C2-7F5AAE92E907}"/>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3236598" y="3532140"/>
            <a:ext cx="775618" cy="460762"/>
          </a:xfrm>
          <a:prstGeom prst="rect">
            <a:avLst/>
          </a:prstGeom>
        </p:spPr>
      </p:pic>
      <p:pic>
        <p:nvPicPr>
          <p:cNvPr id="22" name="コンテンツ プレースホルダー 5">
            <a:extLst>
              <a:ext uri="{FF2B5EF4-FFF2-40B4-BE49-F238E27FC236}">
                <a16:creationId xmlns:a16="http://schemas.microsoft.com/office/drawing/2014/main" id="{4E38AE60-0779-4FCC-8CFF-41A381C46192}"/>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202131" y="3483133"/>
            <a:ext cx="775619" cy="404112"/>
          </a:xfrm>
          <a:prstGeom prst="rect">
            <a:avLst/>
          </a:prstGeom>
        </p:spPr>
      </p:pic>
      <p:sp>
        <p:nvSpPr>
          <p:cNvPr id="23" name="テキスト ボックス 22">
            <a:extLst>
              <a:ext uri="{FF2B5EF4-FFF2-40B4-BE49-F238E27FC236}">
                <a16:creationId xmlns:a16="http://schemas.microsoft.com/office/drawing/2014/main" id="{8396FADB-1C80-4BD8-880B-46B318759CF7}"/>
              </a:ext>
            </a:extLst>
          </p:cNvPr>
          <p:cNvSpPr txBox="1"/>
          <p:nvPr/>
        </p:nvSpPr>
        <p:spPr>
          <a:xfrm>
            <a:off x="5079929" y="2465753"/>
            <a:ext cx="1686439" cy="584775"/>
          </a:xfrm>
          <a:prstGeom prst="rect">
            <a:avLst/>
          </a:prstGeom>
          <a:noFill/>
        </p:spPr>
        <p:txBody>
          <a:bodyPr wrap="square" rtlCol="0">
            <a:spAutoFit/>
          </a:bodyPr>
          <a:lstStyle/>
          <a:p>
            <a:pPr algn="ct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Ｌ字金具</a:t>
            </a:r>
            <a:endParaRPr kumimoji="1" lang="en-US" altLang="ja-JP" sz="1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r>
              <a:rPr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（上向き取付）</a:t>
            </a:r>
            <a:endPar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24" name="テキスト ボックス 23">
            <a:extLst>
              <a:ext uri="{FF2B5EF4-FFF2-40B4-BE49-F238E27FC236}">
                <a16:creationId xmlns:a16="http://schemas.microsoft.com/office/drawing/2014/main" id="{F491E0CD-968B-4616-BDE0-5E66181DB871}"/>
              </a:ext>
            </a:extLst>
          </p:cNvPr>
          <p:cNvSpPr txBox="1"/>
          <p:nvPr/>
        </p:nvSpPr>
        <p:spPr>
          <a:xfrm>
            <a:off x="7452959" y="2450649"/>
            <a:ext cx="1691041" cy="584775"/>
          </a:xfrm>
          <a:prstGeom prst="rect">
            <a:avLst/>
          </a:prstGeom>
          <a:noFill/>
        </p:spPr>
        <p:txBody>
          <a:bodyPr wrap="square" rtlCol="0">
            <a:spAutoFit/>
          </a:bodyPr>
          <a:lstStyle/>
          <a:p>
            <a:pPr algn="ct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Ｌ字金具</a:t>
            </a:r>
            <a:endParaRPr kumimoji="1" lang="en-US" altLang="ja-JP" sz="1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r>
              <a:rPr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（下向き取付）</a:t>
            </a:r>
            <a:endPar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pic>
        <p:nvPicPr>
          <p:cNvPr id="25" name="コンテンツ プレースホルダー 5">
            <a:extLst>
              <a:ext uri="{FF2B5EF4-FFF2-40B4-BE49-F238E27FC236}">
                <a16:creationId xmlns:a16="http://schemas.microsoft.com/office/drawing/2014/main" id="{49B4F1B2-CFE6-46A9-A361-DA0C13651E2E}"/>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5339640" y="3091799"/>
            <a:ext cx="1125469" cy="830853"/>
          </a:xfrm>
          <a:prstGeom prst="rect">
            <a:avLst/>
          </a:prstGeom>
        </p:spPr>
      </p:pic>
      <p:pic>
        <p:nvPicPr>
          <p:cNvPr id="26" name="コンテンツ プレースホルダー 5">
            <a:extLst>
              <a:ext uri="{FF2B5EF4-FFF2-40B4-BE49-F238E27FC236}">
                <a16:creationId xmlns:a16="http://schemas.microsoft.com/office/drawing/2014/main" id="{4F204895-A25D-41AC-9A56-88CD9C13A90A}"/>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6547069" y="3034640"/>
            <a:ext cx="1008572" cy="899343"/>
          </a:xfrm>
          <a:prstGeom prst="rect">
            <a:avLst/>
          </a:prstGeom>
        </p:spPr>
      </p:pic>
      <p:pic>
        <p:nvPicPr>
          <p:cNvPr id="27" name="コンテンツ プレースホルダー 5">
            <a:extLst>
              <a:ext uri="{FF2B5EF4-FFF2-40B4-BE49-F238E27FC236}">
                <a16:creationId xmlns:a16="http://schemas.microsoft.com/office/drawing/2014/main" id="{D1F14BAD-0623-4C3D-979A-186880D964CC}"/>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7929124" y="3169817"/>
            <a:ext cx="680826" cy="604279"/>
          </a:xfrm>
          <a:prstGeom prst="rect">
            <a:avLst/>
          </a:prstGeom>
        </p:spPr>
      </p:pic>
      <p:sp>
        <p:nvSpPr>
          <p:cNvPr id="28" name="テキスト ボックス 27">
            <a:extLst>
              <a:ext uri="{FF2B5EF4-FFF2-40B4-BE49-F238E27FC236}">
                <a16:creationId xmlns:a16="http://schemas.microsoft.com/office/drawing/2014/main" id="{43110CD1-BE25-40BA-87DE-AEF5D2005336}"/>
              </a:ext>
            </a:extLst>
          </p:cNvPr>
          <p:cNvSpPr txBox="1"/>
          <p:nvPr/>
        </p:nvSpPr>
        <p:spPr>
          <a:xfrm>
            <a:off x="6443559" y="2517926"/>
            <a:ext cx="1232515" cy="338554"/>
          </a:xfrm>
          <a:prstGeom prst="rect">
            <a:avLst/>
          </a:prstGeom>
          <a:noFill/>
        </p:spPr>
        <p:txBody>
          <a:bodyPr wrap="square" rtlCol="0">
            <a:spAutoFit/>
          </a:bodyPr>
          <a:lstStyle/>
          <a:p>
            <a:pPr algn="ct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プレート式</a:t>
            </a:r>
          </a:p>
        </p:txBody>
      </p:sp>
      <p:sp>
        <p:nvSpPr>
          <p:cNvPr id="29" name="テキスト ボックス 28">
            <a:extLst>
              <a:ext uri="{FF2B5EF4-FFF2-40B4-BE49-F238E27FC236}">
                <a16:creationId xmlns:a16="http://schemas.microsoft.com/office/drawing/2014/main" id="{E55BC3AF-843C-4E48-A610-EA5B26B22BEF}"/>
              </a:ext>
            </a:extLst>
          </p:cNvPr>
          <p:cNvSpPr txBox="1"/>
          <p:nvPr/>
        </p:nvSpPr>
        <p:spPr>
          <a:xfrm>
            <a:off x="5250169" y="4375743"/>
            <a:ext cx="1274304" cy="707886"/>
          </a:xfrm>
          <a:prstGeom prst="rect">
            <a:avLst/>
          </a:prstGeom>
          <a:noFill/>
        </p:spPr>
        <p:txBody>
          <a:bodyPr wrap="square" rtlCol="0">
            <a:spAutoFit/>
          </a:bodyPr>
          <a:lstStyle/>
          <a:p>
            <a:pPr algn="ctr">
              <a:lnSpc>
                <a:spcPts val="1600"/>
              </a:lnSpc>
            </a:pP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ポール式</a:t>
            </a:r>
            <a:endParaRPr kumimoji="1" lang="en-US" altLang="ja-JP" sz="1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ts val="1600"/>
              </a:lnSpc>
            </a:pP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en-US" altLang="ja-JP" sz="1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ts val="1600"/>
              </a:lnSpc>
            </a:pP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マット式</a:t>
            </a:r>
          </a:p>
        </p:txBody>
      </p:sp>
      <p:sp>
        <p:nvSpPr>
          <p:cNvPr id="30" name="テキスト ボックス 29">
            <a:extLst>
              <a:ext uri="{FF2B5EF4-FFF2-40B4-BE49-F238E27FC236}">
                <a16:creationId xmlns:a16="http://schemas.microsoft.com/office/drawing/2014/main" id="{99D40CCD-B4D9-4BB0-8132-A2C6C4685727}"/>
              </a:ext>
            </a:extLst>
          </p:cNvPr>
          <p:cNvSpPr txBox="1"/>
          <p:nvPr/>
        </p:nvSpPr>
        <p:spPr>
          <a:xfrm>
            <a:off x="5186193" y="5243802"/>
            <a:ext cx="1473913" cy="707886"/>
          </a:xfrm>
          <a:prstGeom prst="rect">
            <a:avLst/>
          </a:prstGeom>
          <a:noFill/>
        </p:spPr>
        <p:txBody>
          <a:bodyPr wrap="square" rtlCol="0">
            <a:spAutoFit/>
          </a:bodyPr>
          <a:lstStyle/>
          <a:p>
            <a:pPr algn="ctr">
              <a:lnSpc>
                <a:spcPts val="1600"/>
              </a:lnSpc>
            </a:pP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ポール式</a:t>
            </a:r>
            <a:endParaRPr kumimoji="1" lang="en-US" altLang="ja-JP" sz="1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ts val="1600"/>
              </a:lnSpc>
            </a:pP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en-US" altLang="ja-JP" sz="1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ts val="1600"/>
              </a:lnSpc>
            </a:pP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ストッパー式</a:t>
            </a:r>
          </a:p>
        </p:txBody>
      </p:sp>
      <p:pic>
        <p:nvPicPr>
          <p:cNvPr id="31" name="コンテンツ プレースホルダー 5">
            <a:extLst>
              <a:ext uri="{FF2B5EF4-FFF2-40B4-BE49-F238E27FC236}">
                <a16:creationId xmlns:a16="http://schemas.microsoft.com/office/drawing/2014/main" id="{8044B70D-4092-4764-BB7A-C827A5C3F1B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547069" y="4527329"/>
            <a:ext cx="349404" cy="551174"/>
          </a:xfrm>
          <a:prstGeom prst="rect">
            <a:avLst/>
          </a:prstGeom>
        </p:spPr>
      </p:pic>
      <p:pic>
        <p:nvPicPr>
          <p:cNvPr id="32" name="コンテンツ プレースホルダー 5">
            <a:extLst>
              <a:ext uri="{FF2B5EF4-FFF2-40B4-BE49-F238E27FC236}">
                <a16:creationId xmlns:a16="http://schemas.microsoft.com/office/drawing/2014/main" id="{48A31720-FA76-413A-A2F1-B49D793C9C4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559934" y="5322158"/>
            <a:ext cx="349404" cy="551174"/>
          </a:xfrm>
          <a:prstGeom prst="rect">
            <a:avLst/>
          </a:prstGeom>
        </p:spPr>
      </p:pic>
      <p:pic>
        <p:nvPicPr>
          <p:cNvPr id="33" name="コンテンツ プレースホルダー 5">
            <a:extLst>
              <a:ext uri="{FF2B5EF4-FFF2-40B4-BE49-F238E27FC236}">
                <a16:creationId xmlns:a16="http://schemas.microsoft.com/office/drawing/2014/main" id="{E6AA3F55-C15B-431E-B608-A8A122527055}"/>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6955248" y="4551934"/>
            <a:ext cx="541717" cy="437066"/>
          </a:xfrm>
          <a:prstGeom prst="rect">
            <a:avLst/>
          </a:prstGeom>
        </p:spPr>
      </p:pic>
      <p:pic>
        <p:nvPicPr>
          <p:cNvPr id="34" name="コンテンツ プレースホルダー 5">
            <a:extLst>
              <a:ext uri="{FF2B5EF4-FFF2-40B4-BE49-F238E27FC236}">
                <a16:creationId xmlns:a16="http://schemas.microsoft.com/office/drawing/2014/main" id="{697FC32D-FDD5-4EC1-AB96-E6520A1207F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977599" y="5362979"/>
            <a:ext cx="552327" cy="353290"/>
          </a:xfrm>
          <a:prstGeom prst="rect">
            <a:avLst/>
          </a:prstGeom>
        </p:spPr>
      </p:pic>
      <p:sp>
        <p:nvSpPr>
          <p:cNvPr id="35" name="四角形: 角を丸くする 34">
            <a:extLst>
              <a:ext uri="{FF2B5EF4-FFF2-40B4-BE49-F238E27FC236}">
                <a16:creationId xmlns:a16="http://schemas.microsoft.com/office/drawing/2014/main" id="{20CF8088-9D92-4212-983C-0DA12568CFC5}"/>
              </a:ext>
            </a:extLst>
          </p:cNvPr>
          <p:cNvSpPr/>
          <p:nvPr/>
        </p:nvSpPr>
        <p:spPr>
          <a:xfrm>
            <a:off x="3172940" y="3995142"/>
            <a:ext cx="5666260" cy="276738"/>
          </a:xfrm>
          <a:prstGeom prst="roundRect">
            <a:avLst/>
          </a:prstGeom>
          <a:solidFill>
            <a:schemeClr val="bg1"/>
          </a:solidFill>
          <a:ln w="28575">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36" name="テキスト ボックス 35">
            <a:extLst>
              <a:ext uri="{FF2B5EF4-FFF2-40B4-BE49-F238E27FC236}">
                <a16:creationId xmlns:a16="http://schemas.microsoft.com/office/drawing/2014/main" id="{7588F078-60A9-474C-9EFD-4F33E018F033}"/>
              </a:ext>
            </a:extLst>
          </p:cNvPr>
          <p:cNvSpPr txBox="1"/>
          <p:nvPr/>
        </p:nvSpPr>
        <p:spPr>
          <a:xfrm>
            <a:off x="4164380" y="3942724"/>
            <a:ext cx="4074361" cy="338554"/>
          </a:xfrm>
          <a:prstGeom prst="rect">
            <a:avLst/>
          </a:prstGeom>
          <a:noFill/>
        </p:spPr>
        <p:txBody>
          <a:bodyPr wrap="square" rtlCol="0">
            <a:spAutoFit/>
          </a:bodyPr>
          <a:lstStyle/>
          <a:p>
            <a:pPr algn="ctr"/>
            <a:r>
              <a:rPr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家具・壁面や器具に十分な強度が必要</a:t>
            </a:r>
          </a:p>
        </p:txBody>
      </p:sp>
      <p:sp>
        <p:nvSpPr>
          <p:cNvPr id="37" name="矢印: 上 36">
            <a:extLst>
              <a:ext uri="{FF2B5EF4-FFF2-40B4-BE49-F238E27FC236}">
                <a16:creationId xmlns:a16="http://schemas.microsoft.com/office/drawing/2014/main" id="{5FFEA871-8B14-4E43-9CBE-33F670C007E2}"/>
              </a:ext>
            </a:extLst>
          </p:cNvPr>
          <p:cNvSpPr/>
          <p:nvPr/>
        </p:nvSpPr>
        <p:spPr>
          <a:xfrm>
            <a:off x="2357572" y="3996015"/>
            <a:ext cx="493106" cy="447958"/>
          </a:xfrm>
          <a:prstGeom prst="up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38" name="四角形: 角を丸くする 37">
            <a:extLst>
              <a:ext uri="{FF2B5EF4-FFF2-40B4-BE49-F238E27FC236}">
                <a16:creationId xmlns:a16="http://schemas.microsoft.com/office/drawing/2014/main" id="{77B8392D-5737-47A8-96EA-5B8759A976B8}"/>
              </a:ext>
            </a:extLst>
          </p:cNvPr>
          <p:cNvSpPr/>
          <p:nvPr/>
        </p:nvSpPr>
        <p:spPr>
          <a:xfrm>
            <a:off x="1419460" y="4432767"/>
            <a:ext cx="3588269" cy="354080"/>
          </a:xfrm>
          <a:prstGeom prst="roundRect">
            <a:avLst/>
          </a:prstGeom>
          <a:solidFill>
            <a:schemeClr val="bg1"/>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39" name="テキスト ボックス 38">
            <a:extLst>
              <a:ext uri="{FF2B5EF4-FFF2-40B4-BE49-F238E27FC236}">
                <a16:creationId xmlns:a16="http://schemas.microsoft.com/office/drawing/2014/main" id="{61C4DA50-2EF8-4DE6-948C-417077D64B83}"/>
              </a:ext>
            </a:extLst>
          </p:cNvPr>
          <p:cNvSpPr txBox="1"/>
          <p:nvPr/>
        </p:nvSpPr>
        <p:spPr>
          <a:xfrm>
            <a:off x="1500948" y="4415990"/>
            <a:ext cx="3401828" cy="369332"/>
          </a:xfrm>
          <a:prstGeom prst="rect">
            <a:avLst/>
          </a:prstGeom>
          <a:noFill/>
        </p:spPr>
        <p:txBody>
          <a:bodyPr wrap="square" rtlCol="0">
            <a:spAutoFit/>
          </a:bodyPr>
          <a:lstStyle/>
          <a:p>
            <a:pPr algn="ctr"/>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家具と天井に十分な強度が必要</a:t>
            </a:r>
          </a:p>
        </p:txBody>
      </p:sp>
      <p:sp>
        <p:nvSpPr>
          <p:cNvPr id="40" name="テキスト ボックス 39">
            <a:extLst>
              <a:ext uri="{FF2B5EF4-FFF2-40B4-BE49-F238E27FC236}">
                <a16:creationId xmlns:a16="http://schemas.microsoft.com/office/drawing/2014/main" id="{88A89FA5-CACF-46D9-AFBD-C8579B97EDA5}"/>
              </a:ext>
            </a:extLst>
          </p:cNvPr>
          <p:cNvSpPr txBox="1"/>
          <p:nvPr/>
        </p:nvSpPr>
        <p:spPr>
          <a:xfrm>
            <a:off x="4572000" y="6010918"/>
            <a:ext cx="4458272" cy="338554"/>
          </a:xfrm>
          <a:prstGeom prst="rect">
            <a:avLst/>
          </a:prstGeom>
          <a:noFill/>
        </p:spPr>
        <p:txBody>
          <a:bodyPr wrap="none" rtlCol="0">
            <a:spAutoFit/>
          </a:bodyPr>
          <a:lstStyle/>
          <a:p>
            <a:r>
              <a:rPr kumimoji="1" lang="en-US" altLang="ja-JP" sz="16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震度６強の揺れを再現した実験で測定した効果</a:t>
            </a:r>
          </a:p>
        </p:txBody>
      </p:sp>
      <p:sp>
        <p:nvSpPr>
          <p:cNvPr id="41" name="矢印: 上 40">
            <a:extLst>
              <a:ext uri="{FF2B5EF4-FFF2-40B4-BE49-F238E27FC236}">
                <a16:creationId xmlns:a16="http://schemas.microsoft.com/office/drawing/2014/main" id="{7C0499F2-62B4-401B-82B2-17277EF85C06}"/>
              </a:ext>
            </a:extLst>
          </p:cNvPr>
          <p:cNvSpPr/>
          <p:nvPr/>
        </p:nvSpPr>
        <p:spPr>
          <a:xfrm>
            <a:off x="776463" y="4245227"/>
            <a:ext cx="493106" cy="834245"/>
          </a:xfrm>
          <a:prstGeom prst="up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42" name="四角形: 角を丸くする 41">
            <a:extLst>
              <a:ext uri="{FF2B5EF4-FFF2-40B4-BE49-F238E27FC236}">
                <a16:creationId xmlns:a16="http://schemas.microsoft.com/office/drawing/2014/main" id="{24DFE1DE-CDC8-4853-AB36-BA5F87434C8F}"/>
              </a:ext>
            </a:extLst>
          </p:cNvPr>
          <p:cNvSpPr/>
          <p:nvPr/>
        </p:nvSpPr>
        <p:spPr>
          <a:xfrm>
            <a:off x="761501" y="5057132"/>
            <a:ext cx="2266539" cy="354080"/>
          </a:xfrm>
          <a:prstGeom prst="roundRect">
            <a:avLst/>
          </a:prstGeom>
          <a:solidFill>
            <a:schemeClr val="bg1"/>
          </a:solid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43" name="テキスト ボックス 42">
            <a:extLst>
              <a:ext uri="{FF2B5EF4-FFF2-40B4-BE49-F238E27FC236}">
                <a16:creationId xmlns:a16="http://schemas.microsoft.com/office/drawing/2014/main" id="{E6A0E7A3-43E8-48CB-B71D-997108072831}"/>
              </a:ext>
            </a:extLst>
          </p:cNvPr>
          <p:cNvSpPr txBox="1"/>
          <p:nvPr/>
        </p:nvSpPr>
        <p:spPr>
          <a:xfrm>
            <a:off x="732107" y="5030531"/>
            <a:ext cx="2266539" cy="369332"/>
          </a:xfrm>
          <a:prstGeom prst="rect">
            <a:avLst/>
          </a:prstGeom>
          <a:noFill/>
        </p:spPr>
        <p:txBody>
          <a:bodyPr wrap="square" rtlCol="0">
            <a:spAutoFit/>
          </a:bodyPr>
          <a:lstStyle/>
          <a:p>
            <a:pPr algn="ctr"/>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大きな家具には不適</a:t>
            </a:r>
          </a:p>
        </p:txBody>
      </p:sp>
      <p:sp>
        <p:nvSpPr>
          <p:cNvPr id="17" name="テキスト ボックス 16">
            <a:extLst>
              <a:ext uri="{FF2B5EF4-FFF2-40B4-BE49-F238E27FC236}">
                <a16:creationId xmlns:a16="http://schemas.microsoft.com/office/drawing/2014/main" id="{034E1E46-B608-43CE-82E6-AC2140A43056}"/>
              </a:ext>
            </a:extLst>
          </p:cNvPr>
          <p:cNvSpPr txBox="1"/>
          <p:nvPr/>
        </p:nvSpPr>
        <p:spPr>
          <a:xfrm>
            <a:off x="2998646" y="2512755"/>
            <a:ext cx="1471544" cy="553998"/>
          </a:xfrm>
          <a:prstGeom prst="rect">
            <a:avLst/>
          </a:prstGeom>
          <a:noFill/>
        </p:spPr>
        <p:txBody>
          <a:bodyPr wrap="square" rtlCol="0">
            <a:spAutoFit/>
          </a:bodyPr>
          <a:lstStyle/>
          <a:p>
            <a:pPr algn="ct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Ｌ字金具</a:t>
            </a:r>
            <a:endParaRPr kumimoji="1" lang="en-US" altLang="ja-JP" sz="1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（スライド式）</a:t>
            </a:r>
            <a:endParaRPr kumimoji="1"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44" name="正方形/長方形 43">
            <a:extLst>
              <a:ext uri="{FF2B5EF4-FFF2-40B4-BE49-F238E27FC236}">
                <a16:creationId xmlns:a16="http://schemas.microsoft.com/office/drawing/2014/main" id="{32EEFC1F-A300-4E36-AF38-9BCBB9386161}"/>
              </a:ext>
            </a:extLst>
          </p:cNvPr>
          <p:cNvSpPr>
            <a:spLocks/>
          </p:cNvSpPr>
          <p:nvPr/>
        </p:nvSpPr>
        <p:spPr>
          <a:xfrm>
            <a:off x="220800" y="802080"/>
            <a:ext cx="8618400" cy="644006"/>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288000" rIns="288000" rtlCol="0" anchor="ctr"/>
          <a:lstStyle/>
          <a:p>
            <a:pPr algn="just"/>
            <a:r>
              <a:rPr lang="ja-JP" altLang="en-US" sz="2800">
                <a:solidFill>
                  <a:srgbClr val="404040"/>
                </a:solidFill>
                <a:latin typeface="HGPｺﾞｼｯｸE" panose="020B0900000000000000" pitchFamily="50" charset="-128"/>
                <a:ea typeface="HGPｺﾞｼｯｸE" panose="020B0900000000000000" pitchFamily="50" charset="-128"/>
              </a:rPr>
              <a:t>自宅や家具等に合った器具や金具を選ぶ</a:t>
            </a:r>
            <a:endParaRPr lang="en-US" altLang="ja-JP" sz="2800">
              <a:solidFill>
                <a:srgbClr val="404040"/>
              </a:solidFill>
              <a:latin typeface="HGPｺﾞｼｯｸE" panose="020B0900000000000000" pitchFamily="50" charset="-128"/>
              <a:ea typeface="HGPｺﾞｼｯｸE" panose="020B0900000000000000" pitchFamily="50" charset="-128"/>
            </a:endParaRPr>
          </a:p>
        </p:txBody>
      </p:sp>
      <p:sp>
        <p:nvSpPr>
          <p:cNvPr id="45" name="正方形/長方形 44">
            <a:extLst>
              <a:ext uri="{FF2B5EF4-FFF2-40B4-BE49-F238E27FC236}">
                <a16:creationId xmlns:a16="http://schemas.microsoft.com/office/drawing/2014/main" id="{83400DFE-6B5D-44AF-B7A1-50125CA07215}"/>
              </a:ext>
            </a:extLst>
          </p:cNvPr>
          <p:cNvSpPr/>
          <p:nvPr/>
        </p:nvSpPr>
        <p:spPr>
          <a:xfrm>
            <a:off x="0" y="1191142"/>
            <a:ext cx="9144000" cy="88377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dirty="0">
                <a:solidFill>
                  <a:schemeClr val="tx1"/>
                </a:solidFill>
                <a:latin typeface="HGPｺﾞｼｯｸE" panose="020B0900000000000000" pitchFamily="50" charset="-128"/>
                <a:ea typeface="HGPｺﾞｼｯｸE" panose="020B0900000000000000" pitchFamily="50" charset="-128"/>
              </a:rPr>
              <a:t>各地域の状況に応じて、</a:t>
            </a:r>
            <a:r>
              <a:rPr kumimoji="1" lang="en-US" altLang="ja-JP" sz="2400" dirty="0">
                <a:solidFill>
                  <a:schemeClr val="tx1"/>
                </a:solidFill>
                <a:latin typeface="HGPｺﾞｼｯｸE" panose="020B0900000000000000" pitchFamily="50" charset="-128"/>
                <a:ea typeface="HGPｺﾞｼｯｸE" panose="020B0900000000000000" pitchFamily="50" charset="-128"/>
              </a:rPr>
              <a:t>P17</a:t>
            </a:r>
            <a:r>
              <a:rPr kumimoji="1" lang="ja-JP" altLang="en-US" sz="2400" dirty="0">
                <a:solidFill>
                  <a:schemeClr val="tx1"/>
                </a:solidFill>
                <a:latin typeface="HGPｺﾞｼｯｸE" panose="020B0900000000000000" pitchFamily="50" charset="-128"/>
                <a:ea typeface="HGPｺﾞｼｯｸE" panose="020B0900000000000000" pitchFamily="50" charset="-128"/>
              </a:rPr>
              <a:t>の後に参考資料として本スライドを活用して下さい。</a:t>
            </a:r>
          </a:p>
        </p:txBody>
      </p:sp>
    </p:spTree>
    <p:extLst>
      <p:ext uri="{BB962C8B-B14F-4D97-AF65-F5344CB8AC3E}">
        <p14:creationId xmlns:p14="http://schemas.microsoft.com/office/powerpoint/2010/main" val="293902962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42D3103-74C1-43A0-8307-FE5F2DB1DBE3}"/>
              </a:ext>
            </a:extLst>
          </p:cNvPr>
          <p:cNvSpPr>
            <a:spLocks noGrp="1"/>
          </p:cNvSpPr>
          <p:nvPr>
            <p:ph type="title"/>
          </p:nvPr>
        </p:nvSpPr>
        <p:spPr/>
        <p:txBody>
          <a:bodyPr/>
          <a:lstStyle/>
          <a:p>
            <a:r>
              <a:rPr lang="en-US" altLang="ja-JP"/>
              <a:t>(</a:t>
            </a:r>
            <a:r>
              <a:rPr lang="ja-JP" altLang="en-US"/>
              <a:t>参考</a:t>
            </a:r>
            <a:r>
              <a:rPr lang="en-US" altLang="ja-JP"/>
              <a:t>)</a:t>
            </a:r>
            <a:r>
              <a:rPr kumimoji="1" lang="ja-JP" altLang="en-US"/>
              <a:t>壁に固定する場合のポイント</a:t>
            </a:r>
          </a:p>
        </p:txBody>
      </p:sp>
      <p:sp>
        <p:nvSpPr>
          <p:cNvPr id="4" name="スライド番号プレースホルダー 3">
            <a:extLst>
              <a:ext uri="{FF2B5EF4-FFF2-40B4-BE49-F238E27FC236}">
                <a16:creationId xmlns:a16="http://schemas.microsoft.com/office/drawing/2014/main" id="{360A2D3E-C653-4A89-BC78-F6BEE39FE12A}"/>
              </a:ext>
            </a:extLst>
          </p:cNvPr>
          <p:cNvSpPr>
            <a:spLocks noGrp="1"/>
          </p:cNvSpPr>
          <p:nvPr>
            <p:ph type="sldNum" sz="quarter" idx="12"/>
          </p:nvPr>
        </p:nvSpPr>
        <p:spPr/>
        <p:txBody>
          <a:bodyPr/>
          <a:lstStyle/>
          <a:p>
            <a:fld id="{48C0FCB9-D989-46F1-965E-624BDAC7E129}" type="slidenum">
              <a:rPr kumimoji="1" lang="ja-JP" altLang="en-US" smtClean="0"/>
              <a:pPr/>
              <a:t>53</a:t>
            </a:fld>
            <a:endParaRPr kumimoji="1" lang="ja-JP" altLang="en-US"/>
          </a:p>
        </p:txBody>
      </p:sp>
      <p:sp>
        <p:nvSpPr>
          <p:cNvPr id="5" name="正方形/長方形 4">
            <a:extLst>
              <a:ext uri="{FF2B5EF4-FFF2-40B4-BE49-F238E27FC236}">
                <a16:creationId xmlns:a16="http://schemas.microsoft.com/office/drawing/2014/main" id="{A486A49E-0845-4E75-A0CE-2BE9DFD2DE42}"/>
              </a:ext>
            </a:extLst>
          </p:cNvPr>
          <p:cNvSpPr/>
          <p:nvPr/>
        </p:nvSpPr>
        <p:spPr>
          <a:xfrm>
            <a:off x="262800" y="779127"/>
            <a:ext cx="8618400" cy="918149"/>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288000" rIns="288000" rtlCol="0" anchor="ctr"/>
          <a:lstStyle/>
          <a:p>
            <a:pPr algn="just"/>
            <a:r>
              <a:rPr lang="ja-JP" altLang="en-US" sz="2800">
                <a:solidFill>
                  <a:srgbClr val="404040"/>
                </a:solidFill>
                <a:latin typeface="HGPｺﾞｼｯｸE" panose="020B0900000000000000" pitchFamily="50" charset="-128"/>
                <a:ea typeface="HGPｺﾞｼｯｸE" panose="020B0900000000000000" pitchFamily="50" charset="-128"/>
              </a:rPr>
              <a:t>間柱や付け鴨居など、強度がある部材に固定することが重要</a:t>
            </a:r>
            <a:endParaRPr lang="en-US" altLang="ja-JP" sz="2800">
              <a:solidFill>
                <a:srgbClr val="404040"/>
              </a:solidFill>
              <a:latin typeface="HGPｺﾞｼｯｸE" panose="020B0900000000000000" pitchFamily="50" charset="-128"/>
              <a:ea typeface="HGPｺﾞｼｯｸE" panose="020B0900000000000000" pitchFamily="50" charset="-128"/>
            </a:endParaRPr>
          </a:p>
        </p:txBody>
      </p:sp>
      <p:sp>
        <p:nvSpPr>
          <p:cNvPr id="8" name="コンテンツ プレースホルダー 2">
            <a:extLst>
              <a:ext uri="{FF2B5EF4-FFF2-40B4-BE49-F238E27FC236}">
                <a16:creationId xmlns:a16="http://schemas.microsoft.com/office/drawing/2014/main" id="{1BB0B2C6-C208-4E26-8767-DA49692A3523}"/>
              </a:ext>
            </a:extLst>
          </p:cNvPr>
          <p:cNvSpPr txBox="1">
            <a:spLocks/>
          </p:cNvSpPr>
          <p:nvPr/>
        </p:nvSpPr>
        <p:spPr>
          <a:xfrm>
            <a:off x="4603194" y="2101735"/>
            <a:ext cx="4050603" cy="364038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600"/>
              </a:spcBef>
              <a:spcAft>
                <a:spcPts val="1200"/>
              </a:spcAft>
              <a:buNone/>
            </a:pPr>
            <a:r>
              <a:rPr lang="ja-JP" altLang="en-US" sz="2000">
                <a:solidFill>
                  <a:srgbClr val="404040"/>
                </a:solidFill>
                <a:latin typeface="HGPｺﾞｼｯｸE" panose="020B0900000000000000" pitchFamily="50" charset="-128"/>
                <a:ea typeface="HGPｺﾞｼｯｸE" panose="020B0900000000000000" pitchFamily="50" charset="-128"/>
              </a:rPr>
              <a:t>●付け鴨居に付ける際の注意</a:t>
            </a:r>
            <a:endParaRPr lang="en-US" altLang="ja-JP" sz="2000">
              <a:solidFill>
                <a:srgbClr val="404040"/>
              </a:solidFill>
              <a:latin typeface="HGPｺﾞｼｯｸE" panose="020B0900000000000000" pitchFamily="50" charset="-128"/>
              <a:ea typeface="HGPｺﾞｼｯｸE" panose="020B0900000000000000" pitchFamily="50" charset="-128"/>
            </a:endParaRPr>
          </a:p>
          <a:p>
            <a:pPr marL="0" indent="0" algn="just">
              <a:lnSpc>
                <a:spcPct val="100000"/>
              </a:lnSpc>
              <a:spcBef>
                <a:spcPts val="600"/>
              </a:spcBef>
              <a:spcAft>
                <a:spcPts val="1200"/>
              </a:spcAft>
              <a:buFont typeface="Arial" panose="020B0604020202020204" pitchFamily="34" charset="0"/>
              <a:buNone/>
            </a:pPr>
            <a:r>
              <a:rPr lang="ja-JP" altLang="en-US" sz="2000" u="sng">
                <a:solidFill>
                  <a:srgbClr val="FF2800"/>
                </a:solidFill>
                <a:latin typeface="HGPｺﾞｼｯｸE" panose="020B0900000000000000" pitchFamily="50" charset="-128"/>
                <a:ea typeface="HGPｺﾞｼｯｸE" panose="020B0900000000000000" pitchFamily="50" charset="-128"/>
              </a:rPr>
              <a:t>構造部材として取り付けられている場合</a:t>
            </a: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と、</a:t>
            </a:r>
            <a:r>
              <a:rPr lang="ja-JP" altLang="en-US" sz="2000" u="sng">
                <a:solidFill>
                  <a:srgbClr val="FF2800"/>
                </a:solidFill>
                <a:latin typeface="HGPｺﾞｼｯｸE" panose="020B0900000000000000" pitchFamily="50" charset="-128"/>
                <a:ea typeface="HGPｺﾞｼｯｸE" panose="020B0900000000000000" pitchFamily="50" charset="-128"/>
              </a:rPr>
              <a:t>接着されている場合</a:t>
            </a: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がある</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nSpc>
                <a:spcPct val="100000"/>
              </a:lnSpc>
              <a:spcBef>
                <a:spcPts val="600"/>
              </a:spcBef>
              <a:spcAft>
                <a:spcPts val="1200"/>
              </a:spcAft>
            </a:pPr>
            <a:endParaRPr lang="en-US" altLang="ja-JP" sz="2400">
              <a:latin typeface="HGPｺﾞｼｯｸE" panose="020B0900000000000000" pitchFamily="50" charset="-128"/>
              <a:ea typeface="HGPｺﾞｼｯｸE" panose="020B0900000000000000" pitchFamily="50" charset="-128"/>
            </a:endParaRPr>
          </a:p>
        </p:txBody>
      </p:sp>
      <p:sp>
        <p:nvSpPr>
          <p:cNvPr id="9" name="テキスト ボックス 8">
            <a:extLst>
              <a:ext uri="{FF2B5EF4-FFF2-40B4-BE49-F238E27FC236}">
                <a16:creationId xmlns:a16="http://schemas.microsoft.com/office/drawing/2014/main" id="{AC179E2D-3B42-4A25-BCFC-5984FD651C0A}"/>
              </a:ext>
            </a:extLst>
          </p:cNvPr>
          <p:cNvSpPr txBox="1"/>
          <p:nvPr/>
        </p:nvSpPr>
        <p:spPr>
          <a:xfrm>
            <a:off x="0" y="6597151"/>
            <a:ext cx="5690982" cy="261610"/>
          </a:xfrm>
          <a:prstGeom prst="rect">
            <a:avLst/>
          </a:prstGeom>
          <a:noFill/>
        </p:spPr>
        <p:txBody>
          <a:bodyPr wrap="none" rtlCol="0">
            <a:spAutoFit/>
          </a:bodyPr>
          <a:lstStyle/>
          <a:p>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参考：東京消防庁「家具類の転倒・落下・移動防止対策ハンドブック</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室内の地震対策</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p.13</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a:t>
            </a:r>
          </a:p>
        </p:txBody>
      </p:sp>
      <p:sp>
        <p:nvSpPr>
          <p:cNvPr id="14" name="テキスト ボックス 13">
            <a:extLst>
              <a:ext uri="{FF2B5EF4-FFF2-40B4-BE49-F238E27FC236}">
                <a16:creationId xmlns:a16="http://schemas.microsoft.com/office/drawing/2014/main" id="{5CFE30A1-759E-42A1-9C6B-5F6BD36EE793}"/>
              </a:ext>
            </a:extLst>
          </p:cNvPr>
          <p:cNvSpPr txBox="1"/>
          <p:nvPr/>
        </p:nvSpPr>
        <p:spPr>
          <a:xfrm>
            <a:off x="325173" y="2005093"/>
            <a:ext cx="1922321" cy="400110"/>
          </a:xfrm>
          <a:prstGeom prst="rect">
            <a:avLst/>
          </a:prstGeom>
          <a:noFill/>
        </p:spPr>
        <p:txBody>
          <a:bodyPr wrap="none" rtlCol="0">
            <a:spAutoFit/>
          </a:bodyPr>
          <a:lstStyle/>
          <a:p>
            <a:pPr algn="ctr"/>
            <a:r>
              <a:rPr kumimoji="1"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●間柱の探し方</a:t>
            </a:r>
          </a:p>
        </p:txBody>
      </p:sp>
      <p:grpSp>
        <p:nvGrpSpPr>
          <p:cNvPr id="29" name="グループ化 28">
            <a:extLst>
              <a:ext uri="{FF2B5EF4-FFF2-40B4-BE49-F238E27FC236}">
                <a16:creationId xmlns:a16="http://schemas.microsoft.com/office/drawing/2014/main" id="{EEFEF9DE-BFFE-4B5F-9C73-08427DAE7997}"/>
              </a:ext>
            </a:extLst>
          </p:cNvPr>
          <p:cNvGrpSpPr/>
          <p:nvPr/>
        </p:nvGrpSpPr>
        <p:grpSpPr>
          <a:xfrm>
            <a:off x="325174" y="2538358"/>
            <a:ext cx="4135508" cy="2876687"/>
            <a:chOff x="325174" y="2979689"/>
            <a:chExt cx="4135508" cy="2876687"/>
          </a:xfrm>
        </p:grpSpPr>
        <p:sp>
          <p:nvSpPr>
            <p:cNvPr id="6" name="四角形: 角を丸くする 5">
              <a:extLst>
                <a:ext uri="{FF2B5EF4-FFF2-40B4-BE49-F238E27FC236}">
                  <a16:creationId xmlns:a16="http://schemas.microsoft.com/office/drawing/2014/main" id="{CA195922-4459-4FE9-A565-5A1D56907F97}"/>
                </a:ext>
              </a:extLst>
            </p:cNvPr>
            <p:cNvSpPr/>
            <p:nvPr/>
          </p:nvSpPr>
          <p:spPr>
            <a:xfrm>
              <a:off x="325174" y="2979689"/>
              <a:ext cx="4135508" cy="2876687"/>
            </a:xfrm>
            <a:prstGeom prst="roundRect">
              <a:avLst>
                <a:gd name="adj" fmla="val 5899"/>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grpSp>
          <p:nvGrpSpPr>
            <p:cNvPr id="28" name="グループ化 27">
              <a:extLst>
                <a:ext uri="{FF2B5EF4-FFF2-40B4-BE49-F238E27FC236}">
                  <a16:creationId xmlns:a16="http://schemas.microsoft.com/office/drawing/2014/main" id="{BB99E51A-593B-47C4-8C1B-3BAC0FD54643}"/>
                </a:ext>
              </a:extLst>
            </p:cNvPr>
            <p:cNvGrpSpPr/>
            <p:nvPr/>
          </p:nvGrpSpPr>
          <p:grpSpPr>
            <a:xfrm>
              <a:off x="427435" y="3353774"/>
              <a:ext cx="3399103" cy="2220369"/>
              <a:chOff x="354426" y="3079214"/>
              <a:chExt cx="3399103" cy="2220369"/>
            </a:xfrm>
          </p:grpSpPr>
          <p:grpSp>
            <p:nvGrpSpPr>
              <p:cNvPr id="23" name="グループ化 22">
                <a:extLst>
                  <a:ext uri="{FF2B5EF4-FFF2-40B4-BE49-F238E27FC236}">
                    <a16:creationId xmlns:a16="http://schemas.microsoft.com/office/drawing/2014/main" id="{C0A16E91-AA06-48D3-8F4A-60ED47FB77E3}"/>
                  </a:ext>
                </a:extLst>
              </p:cNvPr>
              <p:cNvGrpSpPr/>
              <p:nvPr/>
            </p:nvGrpSpPr>
            <p:grpSpPr>
              <a:xfrm>
                <a:off x="354426" y="3079214"/>
                <a:ext cx="3399103" cy="2220369"/>
                <a:chOff x="183340" y="3260387"/>
                <a:chExt cx="3399103" cy="2220369"/>
              </a:xfrm>
            </p:grpSpPr>
            <p:pic>
              <p:nvPicPr>
                <p:cNvPr id="7" name="コンテンツ プレースホルダー 5">
                  <a:extLst>
                    <a:ext uri="{FF2B5EF4-FFF2-40B4-BE49-F238E27FC236}">
                      <a16:creationId xmlns:a16="http://schemas.microsoft.com/office/drawing/2014/main" id="{25679FF5-90D5-4ABA-A95D-CECEC3F3D63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83340" y="3260387"/>
                  <a:ext cx="2875402" cy="1906660"/>
                </a:xfrm>
                <a:prstGeom prst="rect">
                  <a:avLst/>
                </a:prstGeom>
              </p:spPr>
            </p:pic>
            <p:sp>
              <p:nvSpPr>
                <p:cNvPr id="10" name="正方形/長方形 9">
                  <a:extLst>
                    <a:ext uri="{FF2B5EF4-FFF2-40B4-BE49-F238E27FC236}">
                      <a16:creationId xmlns:a16="http://schemas.microsoft.com/office/drawing/2014/main" id="{48AAA3FC-3165-430F-9BDA-579E9B286ED0}"/>
                    </a:ext>
                  </a:extLst>
                </p:cNvPr>
                <p:cNvSpPr/>
                <p:nvPr/>
              </p:nvSpPr>
              <p:spPr>
                <a:xfrm>
                  <a:off x="1463712" y="4307581"/>
                  <a:ext cx="2118731" cy="1173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cxnSp>
              <p:nvCxnSpPr>
                <p:cNvPr id="12" name="直線コネクタ 11">
                  <a:extLst>
                    <a:ext uri="{FF2B5EF4-FFF2-40B4-BE49-F238E27FC236}">
                      <a16:creationId xmlns:a16="http://schemas.microsoft.com/office/drawing/2014/main" id="{EE46FBFB-BD0C-4F69-A74E-9D96C8D7A47D}"/>
                    </a:ext>
                  </a:extLst>
                </p:cNvPr>
                <p:cNvCxnSpPr>
                  <a:cxnSpLocks/>
                </p:cNvCxnSpPr>
                <p:nvPr/>
              </p:nvCxnSpPr>
              <p:spPr>
                <a:xfrm>
                  <a:off x="1911364" y="3979670"/>
                  <a:ext cx="0" cy="416263"/>
                </a:xfrm>
                <a:prstGeom prst="line">
                  <a:avLst/>
                </a:prstGeom>
                <a:ln w="38100">
                  <a:solidFill>
                    <a:srgbClr val="686868"/>
                  </a:solidFill>
                </a:ln>
              </p:spPr>
              <p:style>
                <a:lnRef idx="1">
                  <a:schemeClr val="accent1"/>
                </a:lnRef>
                <a:fillRef idx="0">
                  <a:schemeClr val="accent1"/>
                </a:fillRef>
                <a:effectRef idx="0">
                  <a:schemeClr val="accent1"/>
                </a:effectRef>
                <a:fontRef idx="minor">
                  <a:schemeClr val="tx1"/>
                </a:fontRef>
              </p:style>
            </p:cxnSp>
            <p:cxnSp>
              <p:nvCxnSpPr>
                <p:cNvPr id="13" name="直線コネクタ 12">
                  <a:extLst>
                    <a:ext uri="{FF2B5EF4-FFF2-40B4-BE49-F238E27FC236}">
                      <a16:creationId xmlns:a16="http://schemas.microsoft.com/office/drawing/2014/main" id="{C30B6BD9-1EA5-4362-83A1-5B0100EBB783}"/>
                    </a:ext>
                  </a:extLst>
                </p:cNvPr>
                <p:cNvCxnSpPr>
                  <a:cxnSpLocks/>
                </p:cNvCxnSpPr>
                <p:nvPr/>
              </p:nvCxnSpPr>
              <p:spPr>
                <a:xfrm flipV="1">
                  <a:off x="689805" y="4395933"/>
                  <a:ext cx="1221559" cy="535764"/>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15" name="正方形/長方形 14">
                <a:extLst>
                  <a:ext uri="{FF2B5EF4-FFF2-40B4-BE49-F238E27FC236}">
                    <a16:creationId xmlns:a16="http://schemas.microsoft.com/office/drawing/2014/main" id="{CE913D83-5239-4094-82F8-D70208B82216}"/>
                  </a:ext>
                </a:extLst>
              </p:cNvPr>
              <p:cNvSpPr/>
              <p:nvPr/>
            </p:nvSpPr>
            <p:spPr>
              <a:xfrm>
                <a:off x="741246" y="4857262"/>
                <a:ext cx="1762830" cy="3813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grpSp>
        <p:grpSp>
          <p:nvGrpSpPr>
            <p:cNvPr id="27" name="グループ化 26">
              <a:extLst>
                <a:ext uri="{FF2B5EF4-FFF2-40B4-BE49-F238E27FC236}">
                  <a16:creationId xmlns:a16="http://schemas.microsoft.com/office/drawing/2014/main" id="{C2C9E0B8-49BF-4472-B175-8FB0A6FA19D4}"/>
                </a:ext>
              </a:extLst>
            </p:cNvPr>
            <p:cNvGrpSpPr/>
            <p:nvPr/>
          </p:nvGrpSpPr>
          <p:grpSpPr>
            <a:xfrm>
              <a:off x="2501483" y="3185672"/>
              <a:ext cx="1638086" cy="2320434"/>
              <a:chOff x="2486322" y="3092285"/>
              <a:chExt cx="1638086" cy="2320434"/>
            </a:xfrm>
          </p:grpSpPr>
          <p:pic>
            <p:nvPicPr>
              <p:cNvPr id="11" name="コンテンツ プレースホルダー 5">
                <a:extLst>
                  <a:ext uri="{FF2B5EF4-FFF2-40B4-BE49-F238E27FC236}">
                    <a16:creationId xmlns:a16="http://schemas.microsoft.com/office/drawing/2014/main" id="{B8D07129-F46B-4DBA-8782-00974264A84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486322" y="3092285"/>
                <a:ext cx="1638086" cy="2074762"/>
              </a:xfrm>
              <a:prstGeom prst="rect">
                <a:avLst/>
              </a:prstGeom>
            </p:spPr>
          </p:pic>
          <p:sp>
            <p:nvSpPr>
              <p:cNvPr id="16" name="正方形/長方形 15">
                <a:extLst>
                  <a:ext uri="{FF2B5EF4-FFF2-40B4-BE49-F238E27FC236}">
                    <a16:creationId xmlns:a16="http://schemas.microsoft.com/office/drawing/2014/main" id="{0BFAD36A-B633-410F-82CB-146AD8D2FD87}"/>
                  </a:ext>
                </a:extLst>
              </p:cNvPr>
              <p:cNvSpPr/>
              <p:nvPr/>
            </p:nvSpPr>
            <p:spPr>
              <a:xfrm>
                <a:off x="2759889" y="5031335"/>
                <a:ext cx="1167277" cy="3813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grpSp>
        <p:sp>
          <p:nvSpPr>
            <p:cNvPr id="17" name="テキスト ボックス 16">
              <a:extLst>
                <a:ext uri="{FF2B5EF4-FFF2-40B4-BE49-F238E27FC236}">
                  <a16:creationId xmlns:a16="http://schemas.microsoft.com/office/drawing/2014/main" id="{B98DB9D6-73C2-48DA-B1DC-486C8DEB65DB}"/>
                </a:ext>
              </a:extLst>
            </p:cNvPr>
            <p:cNvSpPr txBox="1"/>
            <p:nvPr/>
          </p:nvSpPr>
          <p:spPr>
            <a:xfrm>
              <a:off x="429772" y="5294734"/>
              <a:ext cx="1941557" cy="338554"/>
            </a:xfrm>
            <a:prstGeom prst="rect">
              <a:avLst/>
            </a:prstGeom>
            <a:noFill/>
          </p:spPr>
          <p:txBody>
            <a:bodyPr wrap="none" rtlCol="0">
              <a:spAutoFit/>
            </a:bodyPr>
            <a:lstStyle/>
            <a:p>
              <a:pPr algn="ct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センサーによる確認</a:t>
              </a:r>
            </a:p>
          </p:txBody>
        </p:sp>
        <p:sp>
          <p:nvSpPr>
            <p:cNvPr id="18" name="テキスト ボックス 17">
              <a:extLst>
                <a:ext uri="{FF2B5EF4-FFF2-40B4-BE49-F238E27FC236}">
                  <a16:creationId xmlns:a16="http://schemas.microsoft.com/office/drawing/2014/main" id="{5F2E427C-F913-44B2-B725-54E23F7ECF68}"/>
                </a:ext>
              </a:extLst>
            </p:cNvPr>
            <p:cNvSpPr txBox="1"/>
            <p:nvPr/>
          </p:nvSpPr>
          <p:spPr>
            <a:xfrm>
              <a:off x="2355008" y="5307807"/>
              <a:ext cx="2047355" cy="338554"/>
            </a:xfrm>
            <a:prstGeom prst="rect">
              <a:avLst/>
            </a:prstGeom>
            <a:noFill/>
          </p:spPr>
          <p:txBody>
            <a:bodyPr wrap="none" rtlCol="0">
              <a:spAutoFit/>
            </a:bodyPr>
            <a:lstStyle/>
            <a:p>
              <a:pPr algn="ct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ドライバーによる打診</a:t>
              </a:r>
            </a:p>
          </p:txBody>
        </p:sp>
      </p:grpSp>
      <p:grpSp>
        <p:nvGrpSpPr>
          <p:cNvPr id="34" name="グループ化 33">
            <a:extLst>
              <a:ext uri="{FF2B5EF4-FFF2-40B4-BE49-F238E27FC236}">
                <a16:creationId xmlns:a16="http://schemas.microsoft.com/office/drawing/2014/main" id="{15BC3525-955D-4069-98DB-3F60DEE173E2}"/>
              </a:ext>
            </a:extLst>
          </p:cNvPr>
          <p:cNvGrpSpPr/>
          <p:nvPr/>
        </p:nvGrpSpPr>
        <p:grpSpPr>
          <a:xfrm>
            <a:off x="4708849" y="3823743"/>
            <a:ext cx="4050603" cy="1723242"/>
            <a:chOff x="4845165" y="4100741"/>
            <a:chExt cx="4208639" cy="1790475"/>
          </a:xfrm>
        </p:grpSpPr>
        <p:pic>
          <p:nvPicPr>
            <p:cNvPr id="19" name="コンテンツ プレースホルダー 5">
              <a:extLst>
                <a:ext uri="{FF2B5EF4-FFF2-40B4-BE49-F238E27FC236}">
                  <a16:creationId xmlns:a16="http://schemas.microsoft.com/office/drawing/2014/main" id="{2F85308D-E7AD-4C89-9BE3-BD8543546DA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181565" y="4204693"/>
              <a:ext cx="1872239" cy="1686523"/>
            </a:xfrm>
            <a:prstGeom prst="rect">
              <a:avLst/>
            </a:prstGeom>
          </p:spPr>
        </p:pic>
        <p:sp>
          <p:nvSpPr>
            <p:cNvPr id="20" name="四角形: 角を丸くする 19">
              <a:extLst>
                <a:ext uri="{FF2B5EF4-FFF2-40B4-BE49-F238E27FC236}">
                  <a16:creationId xmlns:a16="http://schemas.microsoft.com/office/drawing/2014/main" id="{F04BD71F-BE0A-4631-B0DD-D4F66D6668D4}"/>
                </a:ext>
              </a:extLst>
            </p:cNvPr>
            <p:cNvSpPr/>
            <p:nvPr/>
          </p:nvSpPr>
          <p:spPr>
            <a:xfrm>
              <a:off x="4845165" y="4100741"/>
              <a:ext cx="2241435" cy="1360143"/>
            </a:xfrm>
            <a:prstGeom prst="roundRect">
              <a:avLst>
                <a:gd name="adj" fmla="val 4969"/>
              </a:avLst>
            </a:prstGeom>
            <a:solidFill>
              <a:schemeClr val="bg1"/>
            </a:solidFill>
            <a:ln w="28575">
              <a:solidFill>
                <a:srgbClr val="FF28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接着されている場合は、間柱などに木ネジで止めた上で、対策器具を取り付ける</a:t>
              </a:r>
            </a:p>
          </p:txBody>
        </p:sp>
        <p:cxnSp>
          <p:nvCxnSpPr>
            <p:cNvPr id="21" name="直線コネクタ 20">
              <a:extLst>
                <a:ext uri="{FF2B5EF4-FFF2-40B4-BE49-F238E27FC236}">
                  <a16:creationId xmlns:a16="http://schemas.microsoft.com/office/drawing/2014/main" id="{3A6A0524-D80A-43E3-9650-4BF9DB4BEC29}"/>
                </a:ext>
              </a:extLst>
            </p:cNvPr>
            <p:cNvCxnSpPr>
              <a:cxnSpLocks/>
            </p:cNvCxnSpPr>
            <p:nvPr/>
          </p:nvCxnSpPr>
          <p:spPr>
            <a:xfrm flipH="1" flipV="1">
              <a:off x="7086600" y="4418033"/>
              <a:ext cx="1317625" cy="77767"/>
            </a:xfrm>
            <a:prstGeom prst="line">
              <a:avLst/>
            </a:prstGeom>
            <a:ln w="28575">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285680A2-E544-4569-9467-DA75FEB30990}"/>
                </a:ext>
              </a:extLst>
            </p:cNvPr>
            <p:cNvCxnSpPr>
              <a:cxnSpLocks/>
            </p:cNvCxnSpPr>
            <p:nvPr/>
          </p:nvCxnSpPr>
          <p:spPr>
            <a:xfrm flipH="1" flipV="1">
              <a:off x="7086601" y="4455153"/>
              <a:ext cx="730249" cy="368070"/>
            </a:xfrm>
            <a:prstGeom prst="line">
              <a:avLst/>
            </a:prstGeom>
            <a:ln w="28575">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32" name="楕円 31">
              <a:extLst>
                <a:ext uri="{FF2B5EF4-FFF2-40B4-BE49-F238E27FC236}">
                  <a16:creationId xmlns:a16="http://schemas.microsoft.com/office/drawing/2014/main" id="{3E82723B-CCFD-4012-8AFA-791BDB56991B}"/>
                </a:ext>
              </a:extLst>
            </p:cNvPr>
            <p:cNvSpPr/>
            <p:nvPr/>
          </p:nvSpPr>
          <p:spPr>
            <a:xfrm>
              <a:off x="8433627" y="4380407"/>
              <a:ext cx="306919" cy="306919"/>
            </a:xfrm>
            <a:prstGeom prst="ellipse">
              <a:avLst/>
            </a:prstGeom>
            <a:noFill/>
            <a:ln w="28575">
              <a:solidFill>
                <a:srgbClr val="E947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楕円 32">
              <a:extLst>
                <a:ext uri="{FF2B5EF4-FFF2-40B4-BE49-F238E27FC236}">
                  <a16:creationId xmlns:a16="http://schemas.microsoft.com/office/drawing/2014/main" id="{CA7B8828-2C38-4B7F-8738-41C2A98D48E6}"/>
                </a:ext>
              </a:extLst>
            </p:cNvPr>
            <p:cNvSpPr/>
            <p:nvPr/>
          </p:nvSpPr>
          <p:spPr>
            <a:xfrm>
              <a:off x="7823822" y="4764686"/>
              <a:ext cx="306919" cy="306919"/>
            </a:xfrm>
            <a:prstGeom prst="ellipse">
              <a:avLst/>
            </a:prstGeom>
            <a:noFill/>
            <a:ln w="28575">
              <a:solidFill>
                <a:srgbClr val="E9471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0" name="正方形/長方形 29">
            <a:extLst>
              <a:ext uri="{FF2B5EF4-FFF2-40B4-BE49-F238E27FC236}">
                <a16:creationId xmlns:a16="http://schemas.microsoft.com/office/drawing/2014/main" id="{83400DFE-6B5D-44AF-B7A1-50125CA07215}"/>
              </a:ext>
            </a:extLst>
          </p:cNvPr>
          <p:cNvSpPr/>
          <p:nvPr/>
        </p:nvSpPr>
        <p:spPr>
          <a:xfrm>
            <a:off x="0" y="1592468"/>
            <a:ext cx="9144000" cy="88377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a:solidFill>
                  <a:schemeClr val="tx1"/>
                </a:solidFill>
                <a:latin typeface="HGPｺﾞｼｯｸE" panose="020B0900000000000000" pitchFamily="50" charset="-128"/>
                <a:ea typeface="HGPｺﾞｼｯｸE" panose="020B0900000000000000" pitchFamily="50" charset="-128"/>
              </a:rPr>
              <a:t>各地域の状況に応じて、</a:t>
            </a:r>
            <a:r>
              <a:rPr kumimoji="1" lang="en-US" altLang="ja-JP" sz="2400">
                <a:solidFill>
                  <a:schemeClr val="tx1"/>
                </a:solidFill>
                <a:latin typeface="HGPｺﾞｼｯｸE" panose="020B0900000000000000" pitchFamily="50" charset="-128"/>
                <a:ea typeface="HGPｺﾞｼｯｸE" panose="020B0900000000000000" pitchFamily="50" charset="-128"/>
              </a:rPr>
              <a:t>P17</a:t>
            </a:r>
            <a:r>
              <a:rPr kumimoji="1" lang="ja-JP" altLang="en-US" sz="2400">
                <a:solidFill>
                  <a:schemeClr val="tx1"/>
                </a:solidFill>
                <a:latin typeface="HGPｺﾞｼｯｸE" panose="020B0900000000000000" pitchFamily="50" charset="-128"/>
                <a:ea typeface="HGPｺﾞｼｯｸE" panose="020B0900000000000000" pitchFamily="50" charset="-128"/>
              </a:rPr>
              <a:t>の後に参考資料として本スライドを活用して下さい。</a:t>
            </a:r>
          </a:p>
        </p:txBody>
      </p:sp>
    </p:spTree>
    <p:extLst>
      <p:ext uri="{BB962C8B-B14F-4D97-AF65-F5344CB8AC3E}">
        <p14:creationId xmlns:p14="http://schemas.microsoft.com/office/powerpoint/2010/main" val="213937688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29D4050-9669-42FC-B3C2-7E94D03220D0}"/>
              </a:ext>
            </a:extLst>
          </p:cNvPr>
          <p:cNvSpPr>
            <a:spLocks noGrp="1"/>
          </p:cNvSpPr>
          <p:nvPr>
            <p:ph type="title"/>
          </p:nvPr>
        </p:nvSpPr>
        <p:spPr/>
        <p:txBody>
          <a:bodyPr/>
          <a:lstStyle/>
          <a:p>
            <a:r>
              <a:rPr lang="en-US" altLang="ja-JP"/>
              <a:t>(</a:t>
            </a:r>
            <a:r>
              <a:rPr lang="ja-JP" altLang="en-US"/>
              <a:t>参考</a:t>
            </a:r>
            <a:r>
              <a:rPr lang="en-US" altLang="ja-JP"/>
              <a:t>)</a:t>
            </a:r>
            <a:r>
              <a:rPr kumimoji="1" lang="ja-JP" altLang="en-US"/>
              <a:t>ポール式器具・ストッパー式器具の場合</a:t>
            </a:r>
          </a:p>
        </p:txBody>
      </p:sp>
      <p:sp>
        <p:nvSpPr>
          <p:cNvPr id="4" name="スライド番号プレースホルダー 3">
            <a:extLst>
              <a:ext uri="{FF2B5EF4-FFF2-40B4-BE49-F238E27FC236}">
                <a16:creationId xmlns:a16="http://schemas.microsoft.com/office/drawing/2014/main" id="{81DB2DBD-36E3-4F28-8786-AA97EC7695A3}"/>
              </a:ext>
            </a:extLst>
          </p:cNvPr>
          <p:cNvSpPr>
            <a:spLocks noGrp="1"/>
          </p:cNvSpPr>
          <p:nvPr>
            <p:ph type="sldNum" sz="quarter" idx="12"/>
          </p:nvPr>
        </p:nvSpPr>
        <p:spPr/>
        <p:txBody>
          <a:bodyPr/>
          <a:lstStyle/>
          <a:p>
            <a:fld id="{48C0FCB9-D989-46F1-965E-624BDAC7E129}" type="slidenum">
              <a:rPr kumimoji="1" lang="ja-JP" altLang="en-US" smtClean="0"/>
              <a:pPr/>
              <a:t>54</a:t>
            </a:fld>
            <a:endParaRPr kumimoji="1" lang="ja-JP" altLang="en-US"/>
          </a:p>
        </p:txBody>
      </p:sp>
      <p:sp>
        <p:nvSpPr>
          <p:cNvPr id="5" name="正方形/長方形 4">
            <a:extLst>
              <a:ext uri="{FF2B5EF4-FFF2-40B4-BE49-F238E27FC236}">
                <a16:creationId xmlns:a16="http://schemas.microsoft.com/office/drawing/2014/main" id="{F59051FE-800F-4F1A-AFF7-754693281685}"/>
              </a:ext>
            </a:extLst>
          </p:cNvPr>
          <p:cNvSpPr/>
          <p:nvPr/>
        </p:nvSpPr>
        <p:spPr>
          <a:xfrm>
            <a:off x="262800" y="802119"/>
            <a:ext cx="8618400" cy="1188000"/>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216000" rIns="216000" rtlCol="0" anchor="ctr"/>
          <a:lstStyle/>
          <a:p>
            <a:pPr algn="just"/>
            <a:r>
              <a:rPr lang="ja-JP" altLang="en-US" sz="2800">
                <a:solidFill>
                  <a:srgbClr val="404040"/>
                </a:solidFill>
                <a:latin typeface="HGPｺﾞｼｯｸE" panose="020B0900000000000000" pitchFamily="50" charset="-128"/>
                <a:ea typeface="HGPｺﾞｼｯｸE" panose="020B0900000000000000" pitchFamily="50" charset="-128"/>
              </a:rPr>
              <a:t>組み合わせて取り付けると、壁に固定した時と同程度の効果がうまれる</a:t>
            </a:r>
            <a:endParaRPr lang="en-US" altLang="ja-JP" sz="2800">
              <a:solidFill>
                <a:srgbClr val="404040"/>
              </a:solidFill>
              <a:latin typeface="HGPｺﾞｼｯｸE" panose="020B0900000000000000" pitchFamily="50" charset="-128"/>
              <a:ea typeface="HGPｺﾞｼｯｸE" panose="020B0900000000000000" pitchFamily="50" charset="-128"/>
            </a:endParaRPr>
          </a:p>
        </p:txBody>
      </p:sp>
      <p:sp>
        <p:nvSpPr>
          <p:cNvPr id="15" name="テキスト ボックス 14">
            <a:extLst>
              <a:ext uri="{FF2B5EF4-FFF2-40B4-BE49-F238E27FC236}">
                <a16:creationId xmlns:a16="http://schemas.microsoft.com/office/drawing/2014/main" id="{15EABFBC-61BB-4B0E-B8A8-0959A841C1ED}"/>
              </a:ext>
            </a:extLst>
          </p:cNvPr>
          <p:cNvSpPr txBox="1"/>
          <p:nvPr/>
        </p:nvSpPr>
        <p:spPr>
          <a:xfrm>
            <a:off x="-49080" y="2299629"/>
            <a:ext cx="1980029" cy="400110"/>
          </a:xfrm>
          <a:prstGeom prst="rect">
            <a:avLst/>
          </a:prstGeom>
          <a:noFill/>
        </p:spPr>
        <p:txBody>
          <a:bodyPr wrap="none" rtlCol="0">
            <a:spAutoFit/>
          </a:bodyPr>
          <a:lstStyle/>
          <a:p>
            <a:r>
              <a:rPr kumimoji="1"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●ポール式器具</a:t>
            </a:r>
            <a:endParaRPr kumimoji="1" lang="ja-JP" altLang="en-US" sz="2000" u="sng">
              <a:solidFill>
                <a:srgbClr val="FF0000"/>
              </a:solidFill>
              <a:latin typeface="HGPｺﾞｼｯｸE" panose="020B0900000000000000" pitchFamily="50" charset="-128"/>
              <a:ea typeface="HGPｺﾞｼｯｸE" panose="020B0900000000000000" pitchFamily="50" charset="-128"/>
            </a:endParaRPr>
          </a:p>
        </p:txBody>
      </p:sp>
      <p:sp>
        <p:nvSpPr>
          <p:cNvPr id="44" name="テキスト ボックス 43">
            <a:extLst>
              <a:ext uri="{FF2B5EF4-FFF2-40B4-BE49-F238E27FC236}">
                <a16:creationId xmlns:a16="http://schemas.microsoft.com/office/drawing/2014/main" id="{FACE0221-38DB-438E-A099-466046D0DBCD}"/>
              </a:ext>
            </a:extLst>
          </p:cNvPr>
          <p:cNvSpPr txBox="1"/>
          <p:nvPr/>
        </p:nvSpPr>
        <p:spPr>
          <a:xfrm>
            <a:off x="0" y="6530152"/>
            <a:ext cx="5690982" cy="261610"/>
          </a:xfrm>
          <a:prstGeom prst="rect">
            <a:avLst/>
          </a:prstGeom>
          <a:noFill/>
        </p:spPr>
        <p:txBody>
          <a:bodyPr wrap="none" rtlCol="0">
            <a:spAutoFit/>
          </a:bodyPr>
          <a:lstStyle/>
          <a:p>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参考：東京消防庁「家具類の転倒・落下・移動防止対策ハンドブック</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室内の地震対策</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p.15</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a:t>
            </a:r>
          </a:p>
        </p:txBody>
      </p:sp>
      <p:sp>
        <p:nvSpPr>
          <p:cNvPr id="46" name="テキスト ボックス 45">
            <a:extLst>
              <a:ext uri="{FF2B5EF4-FFF2-40B4-BE49-F238E27FC236}">
                <a16:creationId xmlns:a16="http://schemas.microsoft.com/office/drawing/2014/main" id="{1338E938-D658-4455-B7C8-99BF9677DA33}"/>
              </a:ext>
            </a:extLst>
          </p:cNvPr>
          <p:cNvSpPr txBox="1"/>
          <p:nvPr/>
        </p:nvSpPr>
        <p:spPr>
          <a:xfrm>
            <a:off x="6727903" y="2342578"/>
            <a:ext cx="2327881" cy="400110"/>
          </a:xfrm>
          <a:prstGeom prst="rect">
            <a:avLst/>
          </a:prstGeom>
          <a:noFill/>
        </p:spPr>
        <p:txBody>
          <a:bodyPr wrap="none" rtlCol="0">
            <a:spAutoFit/>
          </a:bodyPr>
          <a:lstStyle/>
          <a:p>
            <a:r>
              <a:rPr kumimoji="1"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ストッパー</a:t>
            </a:r>
            <a:r>
              <a:rPr kumimoji="1"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式器具</a:t>
            </a:r>
            <a:endParaRPr kumimoji="1" lang="ja-JP" altLang="en-US" sz="2000" u="sng">
              <a:solidFill>
                <a:srgbClr val="FF0000"/>
              </a:solidFill>
              <a:latin typeface="HGPｺﾞｼｯｸE" panose="020B0900000000000000" pitchFamily="50" charset="-128"/>
              <a:ea typeface="HGPｺﾞｼｯｸE" panose="020B0900000000000000" pitchFamily="50" charset="-128"/>
            </a:endParaRPr>
          </a:p>
        </p:txBody>
      </p:sp>
      <p:grpSp>
        <p:nvGrpSpPr>
          <p:cNvPr id="53" name="グループ化 52">
            <a:extLst>
              <a:ext uri="{FF2B5EF4-FFF2-40B4-BE49-F238E27FC236}">
                <a16:creationId xmlns:a16="http://schemas.microsoft.com/office/drawing/2014/main" id="{032F3D60-4F19-43F0-9094-8D8A7DE5F182}"/>
              </a:ext>
            </a:extLst>
          </p:cNvPr>
          <p:cNvGrpSpPr/>
          <p:nvPr/>
        </p:nvGrpSpPr>
        <p:grpSpPr>
          <a:xfrm>
            <a:off x="50568" y="2801540"/>
            <a:ext cx="8933326" cy="2919993"/>
            <a:chOff x="50568" y="2801540"/>
            <a:chExt cx="8933326" cy="2919993"/>
          </a:xfrm>
        </p:grpSpPr>
        <p:sp>
          <p:nvSpPr>
            <p:cNvPr id="12" name="正方形/長方形 11">
              <a:extLst>
                <a:ext uri="{FF2B5EF4-FFF2-40B4-BE49-F238E27FC236}">
                  <a16:creationId xmlns:a16="http://schemas.microsoft.com/office/drawing/2014/main" id="{BBAF750C-F0DC-48EB-860A-D06A231F8444}"/>
                </a:ext>
              </a:extLst>
            </p:cNvPr>
            <p:cNvSpPr/>
            <p:nvPr/>
          </p:nvSpPr>
          <p:spPr>
            <a:xfrm>
              <a:off x="50569" y="3220278"/>
              <a:ext cx="2124000" cy="249630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13" name="正方形/長方形 12">
              <a:extLst>
                <a:ext uri="{FF2B5EF4-FFF2-40B4-BE49-F238E27FC236}">
                  <a16:creationId xmlns:a16="http://schemas.microsoft.com/office/drawing/2014/main" id="{98ADA6E7-2514-4A34-853E-7AAC3F9BACD0}"/>
                </a:ext>
              </a:extLst>
            </p:cNvPr>
            <p:cNvSpPr/>
            <p:nvPr/>
          </p:nvSpPr>
          <p:spPr>
            <a:xfrm>
              <a:off x="50568" y="2806202"/>
              <a:ext cx="2124000" cy="505518"/>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lIns="36000" rIns="36000" rtlCol="0" anchor="ctr"/>
            <a:lstStyle/>
            <a:p>
              <a:pPr algn="ctr">
                <a:lnSpc>
                  <a:spcPts val="1900"/>
                </a:lnSpc>
              </a:pPr>
              <a:r>
                <a:rPr kumimoji="1" lang="ja-JP" altLang="en-US">
                  <a:solidFill>
                    <a:schemeClr val="bg1"/>
                  </a:solidFill>
                  <a:latin typeface="HGPｺﾞｼｯｸE" panose="020B0900000000000000" pitchFamily="50" charset="-128"/>
                  <a:ea typeface="HGPｺﾞｼｯｸE" panose="020B0900000000000000" pitchFamily="50" charset="-128"/>
                </a:rPr>
                <a:t>奥の両端に設置する</a:t>
              </a:r>
            </a:p>
          </p:txBody>
        </p:sp>
        <p:sp>
          <p:nvSpPr>
            <p:cNvPr id="10" name="正方形/長方形 9">
              <a:extLst>
                <a:ext uri="{FF2B5EF4-FFF2-40B4-BE49-F238E27FC236}">
                  <a16:creationId xmlns:a16="http://schemas.microsoft.com/office/drawing/2014/main" id="{AF784ADE-0E9F-44E5-821B-DF647948D0CD}"/>
                </a:ext>
              </a:extLst>
            </p:cNvPr>
            <p:cNvSpPr/>
            <p:nvPr/>
          </p:nvSpPr>
          <p:spPr>
            <a:xfrm>
              <a:off x="2311677" y="3156668"/>
              <a:ext cx="2124000" cy="25538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11" name="正方形/長方形 10">
              <a:extLst>
                <a:ext uri="{FF2B5EF4-FFF2-40B4-BE49-F238E27FC236}">
                  <a16:creationId xmlns:a16="http://schemas.microsoft.com/office/drawing/2014/main" id="{B2D4574F-6A47-4FEB-A806-75B25571C6B3}"/>
                </a:ext>
              </a:extLst>
            </p:cNvPr>
            <p:cNvSpPr/>
            <p:nvPr/>
          </p:nvSpPr>
          <p:spPr>
            <a:xfrm>
              <a:off x="2311677" y="2801541"/>
              <a:ext cx="2124000" cy="508173"/>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lIns="36000" rIns="36000" rtlCol="0" anchor="ctr"/>
            <a:lstStyle/>
            <a:p>
              <a:pPr algn="ctr">
                <a:lnSpc>
                  <a:spcPts val="1900"/>
                </a:lnSpc>
              </a:pPr>
              <a:r>
                <a:rPr lang="ja-JP" altLang="en-US">
                  <a:solidFill>
                    <a:schemeClr val="bg1"/>
                  </a:solidFill>
                  <a:latin typeface="HGPｺﾞｼｯｸE" panose="020B0900000000000000" pitchFamily="50" charset="-128"/>
                  <a:ea typeface="HGPｺﾞｼｯｸE" panose="020B0900000000000000" pitchFamily="50" charset="-128"/>
                </a:rPr>
                <a:t>天井との空きは</a:t>
              </a:r>
              <a:endParaRPr lang="en-US" altLang="ja-JP">
                <a:solidFill>
                  <a:schemeClr val="bg1"/>
                </a:solidFill>
                <a:latin typeface="HGPｺﾞｼｯｸE" panose="020B0900000000000000" pitchFamily="50" charset="-128"/>
                <a:ea typeface="HGPｺﾞｼｯｸE" panose="020B0900000000000000" pitchFamily="50" charset="-128"/>
              </a:endParaRPr>
            </a:p>
            <a:p>
              <a:pPr algn="ctr">
                <a:lnSpc>
                  <a:spcPts val="1900"/>
                </a:lnSpc>
              </a:pPr>
              <a:r>
                <a:rPr lang="ja-JP" altLang="en-US">
                  <a:solidFill>
                    <a:schemeClr val="bg1"/>
                  </a:solidFill>
                  <a:latin typeface="HGPｺﾞｼｯｸE" panose="020B0900000000000000" pitchFamily="50" charset="-128"/>
                  <a:ea typeface="HGPｺﾞｼｯｸE" panose="020B0900000000000000" pitchFamily="50" charset="-128"/>
                </a:rPr>
                <a:t>少なく</a:t>
              </a:r>
              <a:endParaRPr kumimoji="1" lang="ja-JP" altLang="en-US">
                <a:solidFill>
                  <a:schemeClr val="bg1"/>
                </a:solidFill>
                <a:latin typeface="HGPｺﾞｼｯｸE" panose="020B0900000000000000" pitchFamily="50" charset="-128"/>
                <a:ea typeface="HGPｺﾞｼｯｸE" panose="020B0900000000000000" pitchFamily="50" charset="-128"/>
              </a:endParaRPr>
            </a:p>
          </p:txBody>
        </p:sp>
        <p:sp>
          <p:nvSpPr>
            <p:cNvPr id="6" name="正方形/長方形 5">
              <a:extLst>
                <a:ext uri="{FF2B5EF4-FFF2-40B4-BE49-F238E27FC236}">
                  <a16:creationId xmlns:a16="http://schemas.microsoft.com/office/drawing/2014/main" id="{CF1CF75C-56EA-4DF3-8835-A8D4B5AFC003}"/>
                </a:ext>
              </a:extLst>
            </p:cNvPr>
            <p:cNvSpPr/>
            <p:nvPr/>
          </p:nvSpPr>
          <p:spPr>
            <a:xfrm>
              <a:off x="6859894" y="2801540"/>
              <a:ext cx="2124000" cy="291999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8" name="正方形/長方形 7">
              <a:extLst>
                <a:ext uri="{FF2B5EF4-FFF2-40B4-BE49-F238E27FC236}">
                  <a16:creationId xmlns:a16="http://schemas.microsoft.com/office/drawing/2014/main" id="{791784EA-A7A3-44C8-B5C6-2ED4D2D28F46}"/>
                </a:ext>
              </a:extLst>
            </p:cNvPr>
            <p:cNvSpPr/>
            <p:nvPr/>
          </p:nvSpPr>
          <p:spPr>
            <a:xfrm>
              <a:off x="4572003" y="2803421"/>
              <a:ext cx="2124000" cy="29112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7" name="正方形/長方形 6">
              <a:extLst>
                <a:ext uri="{FF2B5EF4-FFF2-40B4-BE49-F238E27FC236}">
                  <a16:creationId xmlns:a16="http://schemas.microsoft.com/office/drawing/2014/main" id="{1CFE5914-F5CD-4C3A-941F-20818929D0A0}"/>
                </a:ext>
              </a:extLst>
            </p:cNvPr>
            <p:cNvSpPr/>
            <p:nvPr/>
          </p:nvSpPr>
          <p:spPr>
            <a:xfrm>
              <a:off x="6859894" y="2801542"/>
              <a:ext cx="2124000" cy="519991"/>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rtlCol="0" anchor="ctr"/>
            <a:lstStyle/>
            <a:p>
              <a:pPr algn="ctr"/>
              <a:r>
                <a:rPr lang="ja-JP" altLang="en-US">
                  <a:solidFill>
                    <a:schemeClr val="bg1"/>
                  </a:solidFill>
                  <a:latin typeface="HGPｺﾞｼｯｸE" panose="020B0900000000000000" pitchFamily="50" charset="-128"/>
                  <a:ea typeface="HGPｺﾞｼｯｸE" panose="020B0900000000000000" pitchFamily="50" charset="-128"/>
                </a:rPr>
                <a:t>端から端まで敷く</a:t>
              </a:r>
              <a:endParaRPr kumimoji="1" lang="ja-JP" altLang="en-US">
                <a:solidFill>
                  <a:schemeClr val="bg1"/>
                </a:solidFill>
                <a:latin typeface="HGPｺﾞｼｯｸE" panose="020B0900000000000000" pitchFamily="50" charset="-128"/>
                <a:ea typeface="HGPｺﾞｼｯｸE" panose="020B0900000000000000" pitchFamily="50" charset="-128"/>
              </a:endParaRPr>
            </a:p>
          </p:txBody>
        </p:sp>
        <p:sp>
          <p:nvSpPr>
            <p:cNvPr id="9" name="正方形/長方形 8">
              <a:extLst>
                <a:ext uri="{FF2B5EF4-FFF2-40B4-BE49-F238E27FC236}">
                  <a16:creationId xmlns:a16="http://schemas.microsoft.com/office/drawing/2014/main" id="{D972D75B-68BA-4AED-92C6-CEC4F4EBAC43}"/>
                </a:ext>
              </a:extLst>
            </p:cNvPr>
            <p:cNvSpPr/>
            <p:nvPr/>
          </p:nvSpPr>
          <p:spPr>
            <a:xfrm>
              <a:off x="4572003" y="2803421"/>
              <a:ext cx="2124000" cy="518108"/>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lIns="36000" rIns="36000" rtlCol="0" anchor="ctr"/>
            <a:lstStyle/>
            <a:p>
              <a:pPr algn="ctr">
                <a:lnSpc>
                  <a:spcPts val="1900"/>
                </a:lnSpc>
              </a:pPr>
              <a:r>
                <a:rPr lang="ja-JP" altLang="en-US">
                  <a:solidFill>
                    <a:schemeClr val="bg1"/>
                  </a:solidFill>
                  <a:latin typeface="HGPｺﾞｼｯｸE" panose="020B0900000000000000" pitchFamily="50" charset="-128"/>
                  <a:ea typeface="HGPｺﾞｼｯｸE" panose="020B0900000000000000" pitchFamily="50" charset="-128"/>
                </a:rPr>
                <a:t>ねじ止めは効果ＵＰ</a:t>
              </a:r>
              <a:endParaRPr kumimoji="1" lang="ja-JP" altLang="en-US">
                <a:solidFill>
                  <a:schemeClr val="bg1"/>
                </a:solidFill>
                <a:latin typeface="HGPｺﾞｼｯｸE" panose="020B0900000000000000" pitchFamily="50" charset="-128"/>
                <a:ea typeface="HGPｺﾞｼｯｸE" panose="020B0900000000000000" pitchFamily="50" charset="-128"/>
              </a:endParaRPr>
            </a:p>
          </p:txBody>
        </p:sp>
        <p:pic>
          <p:nvPicPr>
            <p:cNvPr id="14" name="コンテンツ プレースホルダー 5">
              <a:extLst>
                <a:ext uri="{FF2B5EF4-FFF2-40B4-BE49-F238E27FC236}">
                  <a16:creationId xmlns:a16="http://schemas.microsoft.com/office/drawing/2014/main" id="{E561E349-1D6D-452A-A1A9-3556CFCC6D1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7794" y="3497164"/>
              <a:ext cx="1951835" cy="1925479"/>
            </a:xfrm>
            <a:prstGeom prst="rect">
              <a:avLst/>
            </a:prstGeom>
          </p:spPr>
        </p:pic>
        <p:sp>
          <p:nvSpPr>
            <p:cNvPr id="16" name="正方形/長方形 15">
              <a:extLst>
                <a:ext uri="{FF2B5EF4-FFF2-40B4-BE49-F238E27FC236}">
                  <a16:creationId xmlns:a16="http://schemas.microsoft.com/office/drawing/2014/main" id="{4B0A9786-FD16-4DA9-AE3C-4047E7417FF6}"/>
                </a:ext>
              </a:extLst>
            </p:cNvPr>
            <p:cNvSpPr/>
            <p:nvPr/>
          </p:nvSpPr>
          <p:spPr>
            <a:xfrm>
              <a:off x="115296" y="3759650"/>
              <a:ext cx="701265" cy="221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17" name="正方形/長方形 16">
              <a:extLst>
                <a:ext uri="{FF2B5EF4-FFF2-40B4-BE49-F238E27FC236}">
                  <a16:creationId xmlns:a16="http://schemas.microsoft.com/office/drawing/2014/main" id="{F5254EE1-10F9-4E6D-A8B6-172EAF050958}"/>
                </a:ext>
              </a:extLst>
            </p:cNvPr>
            <p:cNvSpPr/>
            <p:nvPr/>
          </p:nvSpPr>
          <p:spPr>
            <a:xfrm>
              <a:off x="1550588" y="3806498"/>
              <a:ext cx="518142" cy="221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18" name="正方形/長方形 17">
              <a:extLst>
                <a:ext uri="{FF2B5EF4-FFF2-40B4-BE49-F238E27FC236}">
                  <a16:creationId xmlns:a16="http://schemas.microsoft.com/office/drawing/2014/main" id="{7B1FC447-11F0-416B-9E92-5E622D774506}"/>
                </a:ext>
              </a:extLst>
            </p:cNvPr>
            <p:cNvSpPr/>
            <p:nvPr/>
          </p:nvSpPr>
          <p:spPr>
            <a:xfrm>
              <a:off x="940935" y="4339516"/>
              <a:ext cx="518142" cy="2210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19" name="テキスト ボックス 18">
              <a:extLst>
                <a:ext uri="{FF2B5EF4-FFF2-40B4-BE49-F238E27FC236}">
                  <a16:creationId xmlns:a16="http://schemas.microsoft.com/office/drawing/2014/main" id="{ACA0A700-12C4-4433-B15A-F8E07FE85654}"/>
                </a:ext>
              </a:extLst>
            </p:cNvPr>
            <p:cNvSpPr txBox="1"/>
            <p:nvPr/>
          </p:nvSpPr>
          <p:spPr>
            <a:xfrm>
              <a:off x="773552" y="4322896"/>
              <a:ext cx="710970" cy="400110"/>
            </a:xfrm>
            <a:prstGeom prst="rect">
              <a:avLst/>
            </a:prstGeom>
            <a:noFill/>
          </p:spPr>
          <p:txBody>
            <a:bodyPr wrap="square" rtlCol="0">
              <a:spAutoFit/>
            </a:bodyPr>
            <a:lstStyle/>
            <a:p>
              <a:pPr algn="ctr"/>
              <a:r>
                <a:rPr kumimoji="1"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家具</a:t>
              </a:r>
            </a:p>
          </p:txBody>
        </p:sp>
        <p:grpSp>
          <p:nvGrpSpPr>
            <p:cNvPr id="22" name="グループ化 21">
              <a:extLst>
                <a:ext uri="{FF2B5EF4-FFF2-40B4-BE49-F238E27FC236}">
                  <a16:creationId xmlns:a16="http://schemas.microsoft.com/office/drawing/2014/main" id="{4F848E74-EEB6-46ED-93DD-CF245E0771C1}"/>
                </a:ext>
              </a:extLst>
            </p:cNvPr>
            <p:cNvGrpSpPr/>
            <p:nvPr/>
          </p:nvGrpSpPr>
          <p:grpSpPr>
            <a:xfrm>
              <a:off x="2471469" y="3467734"/>
              <a:ext cx="1184556" cy="743746"/>
              <a:chOff x="3695699" y="3824288"/>
              <a:chExt cx="1681164" cy="917092"/>
            </a:xfrm>
          </p:grpSpPr>
          <p:cxnSp>
            <p:nvCxnSpPr>
              <p:cNvPr id="23" name="直線コネクタ 22">
                <a:extLst>
                  <a:ext uri="{FF2B5EF4-FFF2-40B4-BE49-F238E27FC236}">
                    <a16:creationId xmlns:a16="http://schemas.microsoft.com/office/drawing/2014/main" id="{7270D6E7-50ED-47C1-B28A-6CD97E1C5D4B}"/>
                  </a:ext>
                </a:extLst>
              </p:cNvPr>
              <p:cNvCxnSpPr>
                <a:cxnSpLocks/>
              </p:cNvCxnSpPr>
              <p:nvPr/>
            </p:nvCxnSpPr>
            <p:spPr>
              <a:xfrm>
                <a:off x="3695699" y="3824288"/>
                <a:ext cx="168116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825DA8E0-5CC8-47F3-88AF-A515F2FA9166}"/>
                  </a:ext>
                </a:extLst>
              </p:cNvPr>
              <p:cNvCxnSpPr/>
              <p:nvPr/>
            </p:nvCxnSpPr>
            <p:spPr>
              <a:xfrm>
                <a:off x="3714750" y="3824288"/>
                <a:ext cx="0" cy="9144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正方形/長方形 24">
                <a:extLst>
                  <a:ext uri="{FF2B5EF4-FFF2-40B4-BE49-F238E27FC236}">
                    <a16:creationId xmlns:a16="http://schemas.microsoft.com/office/drawing/2014/main" id="{CD6446FD-C4B3-41F7-9CEB-DB876BC0F7DF}"/>
                  </a:ext>
                </a:extLst>
              </p:cNvPr>
              <p:cNvSpPr/>
              <p:nvPr/>
            </p:nvSpPr>
            <p:spPr>
              <a:xfrm>
                <a:off x="3767138" y="4395790"/>
                <a:ext cx="1557337" cy="34559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26" name="フリーフォーム: 図形 25">
                <a:extLst>
                  <a:ext uri="{FF2B5EF4-FFF2-40B4-BE49-F238E27FC236}">
                    <a16:creationId xmlns:a16="http://schemas.microsoft.com/office/drawing/2014/main" id="{4C7CCF53-DB81-42FC-8BAE-4E2FF4C95AF1}"/>
                  </a:ext>
                </a:extLst>
              </p:cNvPr>
              <p:cNvSpPr/>
              <p:nvPr/>
            </p:nvSpPr>
            <p:spPr>
              <a:xfrm>
                <a:off x="3824287" y="3848100"/>
                <a:ext cx="454819" cy="550069"/>
              </a:xfrm>
              <a:custGeom>
                <a:avLst/>
                <a:gdLst>
                  <a:gd name="connsiteX0" fmla="*/ 0 w 454818"/>
                  <a:gd name="connsiteY0" fmla="*/ 0 h 550069"/>
                  <a:gd name="connsiteX1" fmla="*/ 447675 w 454818"/>
                  <a:gd name="connsiteY1" fmla="*/ 0 h 550069"/>
                  <a:gd name="connsiteX2" fmla="*/ 447675 w 454818"/>
                  <a:gd name="connsiteY2" fmla="*/ 40481 h 550069"/>
                  <a:gd name="connsiteX3" fmla="*/ 333375 w 454818"/>
                  <a:gd name="connsiteY3" fmla="*/ 59531 h 550069"/>
                  <a:gd name="connsiteX4" fmla="*/ 278606 w 454818"/>
                  <a:gd name="connsiteY4" fmla="*/ 61913 h 550069"/>
                  <a:gd name="connsiteX5" fmla="*/ 278606 w 454818"/>
                  <a:gd name="connsiteY5" fmla="*/ 200025 h 550069"/>
                  <a:gd name="connsiteX6" fmla="*/ 314325 w 454818"/>
                  <a:gd name="connsiteY6" fmla="*/ 200025 h 550069"/>
                  <a:gd name="connsiteX7" fmla="*/ 314325 w 454818"/>
                  <a:gd name="connsiteY7" fmla="*/ 335756 h 550069"/>
                  <a:gd name="connsiteX8" fmla="*/ 278606 w 454818"/>
                  <a:gd name="connsiteY8" fmla="*/ 335756 h 550069"/>
                  <a:gd name="connsiteX9" fmla="*/ 278606 w 454818"/>
                  <a:gd name="connsiteY9" fmla="*/ 471488 h 550069"/>
                  <a:gd name="connsiteX10" fmla="*/ 454818 w 454818"/>
                  <a:gd name="connsiteY10" fmla="*/ 507206 h 550069"/>
                  <a:gd name="connsiteX11" fmla="*/ 454818 w 454818"/>
                  <a:gd name="connsiteY11" fmla="*/ 550069 h 550069"/>
                  <a:gd name="connsiteX12" fmla="*/ 4762 w 454818"/>
                  <a:gd name="connsiteY12" fmla="*/ 550069 h 550069"/>
                  <a:gd name="connsiteX13" fmla="*/ 4762 w 454818"/>
                  <a:gd name="connsiteY13" fmla="*/ 504825 h 550069"/>
                  <a:gd name="connsiteX14" fmla="*/ 197643 w 454818"/>
                  <a:gd name="connsiteY14" fmla="*/ 471488 h 550069"/>
                  <a:gd name="connsiteX15" fmla="*/ 197643 w 454818"/>
                  <a:gd name="connsiteY15" fmla="*/ 335756 h 550069"/>
                  <a:gd name="connsiteX16" fmla="*/ 147637 w 454818"/>
                  <a:gd name="connsiteY16" fmla="*/ 335756 h 550069"/>
                  <a:gd name="connsiteX17" fmla="*/ 147637 w 454818"/>
                  <a:gd name="connsiteY17" fmla="*/ 197644 h 550069"/>
                  <a:gd name="connsiteX18" fmla="*/ 195262 w 454818"/>
                  <a:gd name="connsiteY18" fmla="*/ 197644 h 550069"/>
                  <a:gd name="connsiteX19" fmla="*/ 195262 w 454818"/>
                  <a:gd name="connsiteY19" fmla="*/ 69056 h 550069"/>
                  <a:gd name="connsiteX20" fmla="*/ 95250 w 454818"/>
                  <a:gd name="connsiteY20" fmla="*/ 54769 h 550069"/>
                  <a:gd name="connsiteX21" fmla="*/ 0 w 454818"/>
                  <a:gd name="connsiteY21" fmla="*/ 0 h 550069"/>
                  <a:gd name="connsiteX0" fmla="*/ 0 w 454818"/>
                  <a:gd name="connsiteY0" fmla="*/ 0 h 550069"/>
                  <a:gd name="connsiteX1" fmla="*/ 447675 w 454818"/>
                  <a:gd name="connsiteY1" fmla="*/ 0 h 550069"/>
                  <a:gd name="connsiteX2" fmla="*/ 447675 w 454818"/>
                  <a:gd name="connsiteY2" fmla="*/ 40481 h 550069"/>
                  <a:gd name="connsiteX3" fmla="*/ 333375 w 454818"/>
                  <a:gd name="connsiteY3" fmla="*/ 59531 h 550069"/>
                  <a:gd name="connsiteX4" fmla="*/ 278606 w 454818"/>
                  <a:gd name="connsiteY4" fmla="*/ 61913 h 550069"/>
                  <a:gd name="connsiteX5" fmla="*/ 278606 w 454818"/>
                  <a:gd name="connsiteY5" fmla="*/ 200025 h 550069"/>
                  <a:gd name="connsiteX6" fmla="*/ 314325 w 454818"/>
                  <a:gd name="connsiteY6" fmla="*/ 200025 h 550069"/>
                  <a:gd name="connsiteX7" fmla="*/ 314325 w 454818"/>
                  <a:gd name="connsiteY7" fmla="*/ 335756 h 550069"/>
                  <a:gd name="connsiteX8" fmla="*/ 278606 w 454818"/>
                  <a:gd name="connsiteY8" fmla="*/ 335756 h 550069"/>
                  <a:gd name="connsiteX9" fmla="*/ 278606 w 454818"/>
                  <a:gd name="connsiteY9" fmla="*/ 471488 h 550069"/>
                  <a:gd name="connsiteX10" fmla="*/ 454818 w 454818"/>
                  <a:gd name="connsiteY10" fmla="*/ 507206 h 550069"/>
                  <a:gd name="connsiteX11" fmla="*/ 454818 w 454818"/>
                  <a:gd name="connsiteY11" fmla="*/ 550069 h 550069"/>
                  <a:gd name="connsiteX12" fmla="*/ 4762 w 454818"/>
                  <a:gd name="connsiteY12" fmla="*/ 550069 h 550069"/>
                  <a:gd name="connsiteX13" fmla="*/ 4762 w 454818"/>
                  <a:gd name="connsiteY13" fmla="*/ 504825 h 550069"/>
                  <a:gd name="connsiteX14" fmla="*/ 197643 w 454818"/>
                  <a:gd name="connsiteY14" fmla="*/ 471488 h 550069"/>
                  <a:gd name="connsiteX15" fmla="*/ 197643 w 454818"/>
                  <a:gd name="connsiteY15" fmla="*/ 335756 h 550069"/>
                  <a:gd name="connsiteX16" fmla="*/ 147637 w 454818"/>
                  <a:gd name="connsiteY16" fmla="*/ 335756 h 550069"/>
                  <a:gd name="connsiteX17" fmla="*/ 147637 w 454818"/>
                  <a:gd name="connsiteY17" fmla="*/ 197644 h 550069"/>
                  <a:gd name="connsiteX18" fmla="*/ 195262 w 454818"/>
                  <a:gd name="connsiteY18" fmla="*/ 197644 h 550069"/>
                  <a:gd name="connsiteX19" fmla="*/ 195262 w 454818"/>
                  <a:gd name="connsiteY19" fmla="*/ 69056 h 550069"/>
                  <a:gd name="connsiteX20" fmla="*/ 95250 w 454818"/>
                  <a:gd name="connsiteY20" fmla="*/ 54769 h 550069"/>
                  <a:gd name="connsiteX21" fmla="*/ 47625 w 454818"/>
                  <a:gd name="connsiteY21" fmla="*/ 28575 h 550069"/>
                  <a:gd name="connsiteX22" fmla="*/ 0 w 454818"/>
                  <a:gd name="connsiteY22" fmla="*/ 0 h 550069"/>
                  <a:gd name="connsiteX0" fmla="*/ 2382 w 457200"/>
                  <a:gd name="connsiteY0" fmla="*/ 0 h 550069"/>
                  <a:gd name="connsiteX1" fmla="*/ 450057 w 457200"/>
                  <a:gd name="connsiteY1" fmla="*/ 0 h 550069"/>
                  <a:gd name="connsiteX2" fmla="*/ 450057 w 457200"/>
                  <a:gd name="connsiteY2" fmla="*/ 40481 h 550069"/>
                  <a:gd name="connsiteX3" fmla="*/ 335757 w 457200"/>
                  <a:gd name="connsiteY3" fmla="*/ 59531 h 550069"/>
                  <a:gd name="connsiteX4" fmla="*/ 280988 w 457200"/>
                  <a:gd name="connsiteY4" fmla="*/ 61913 h 550069"/>
                  <a:gd name="connsiteX5" fmla="*/ 280988 w 457200"/>
                  <a:gd name="connsiteY5" fmla="*/ 200025 h 550069"/>
                  <a:gd name="connsiteX6" fmla="*/ 316707 w 457200"/>
                  <a:gd name="connsiteY6" fmla="*/ 200025 h 550069"/>
                  <a:gd name="connsiteX7" fmla="*/ 316707 w 457200"/>
                  <a:gd name="connsiteY7" fmla="*/ 335756 h 550069"/>
                  <a:gd name="connsiteX8" fmla="*/ 280988 w 457200"/>
                  <a:gd name="connsiteY8" fmla="*/ 335756 h 550069"/>
                  <a:gd name="connsiteX9" fmla="*/ 280988 w 457200"/>
                  <a:gd name="connsiteY9" fmla="*/ 471488 h 550069"/>
                  <a:gd name="connsiteX10" fmla="*/ 457200 w 457200"/>
                  <a:gd name="connsiteY10" fmla="*/ 507206 h 550069"/>
                  <a:gd name="connsiteX11" fmla="*/ 457200 w 457200"/>
                  <a:gd name="connsiteY11" fmla="*/ 550069 h 550069"/>
                  <a:gd name="connsiteX12" fmla="*/ 7144 w 457200"/>
                  <a:gd name="connsiteY12" fmla="*/ 550069 h 550069"/>
                  <a:gd name="connsiteX13" fmla="*/ 7144 w 457200"/>
                  <a:gd name="connsiteY13" fmla="*/ 504825 h 550069"/>
                  <a:gd name="connsiteX14" fmla="*/ 200025 w 457200"/>
                  <a:gd name="connsiteY14" fmla="*/ 471488 h 550069"/>
                  <a:gd name="connsiteX15" fmla="*/ 200025 w 457200"/>
                  <a:gd name="connsiteY15" fmla="*/ 335756 h 550069"/>
                  <a:gd name="connsiteX16" fmla="*/ 150019 w 457200"/>
                  <a:gd name="connsiteY16" fmla="*/ 335756 h 550069"/>
                  <a:gd name="connsiteX17" fmla="*/ 150019 w 457200"/>
                  <a:gd name="connsiteY17" fmla="*/ 197644 h 550069"/>
                  <a:gd name="connsiteX18" fmla="*/ 197644 w 457200"/>
                  <a:gd name="connsiteY18" fmla="*/ 197644 h 550069"/>
                  <a:gd name="connsiteX19" fmla="*/ 197644 w 457200"/>
                  <a:gd name="connsiteY19" fmla="*/ 69056 h 550069"/>
                  <a:gd name="connsiteX20" fmla="*/ 97632 w 457200"/>
                  <a:gd name="connsiteY20" fmla="*/ 54769 h 550069"/>
                  <a:gd name="connsiteX21" fmla="*/ 0 w 457200"/>
                  <a:gd name="connsiteY21" fmla="*/ 35718 h 550069"/>
                  <a:gd name="connsiteX22" fmla="*/ 2382 w 457200"/>
                  <a:gd name="connsiteY22" fmla="*/ 0 h 550069"/>
                  <a:gd name="connsiteX0" fmla="*/ 0 w 454818"/>
                  <a:gd name="connsiteY0" fmla="*/ 0 h 550069"/>
                  <a:gd name="connsiteX1" fmla="*/ 447675 w 454818"/>
                  <a:gd name="connsiteY1" fmla="*/ 0 h 550069"/>
                  <a:gd name="connsiteX2" fmla="*/ 447675 w 454818"/>
                  <a:gd name="connsiteY2" fmla="*/ 40481 h 550069"/>
                  <a:gd name="connsiteX3" fmla="*/ 333375 w 454818"/>
                  <a:gd name="connsiteY3" fmla="*/ 59531 h 550069"/>
                  <a:gd name="connsiteX4" fmla="*/ 278606 w 454818"/>
                  <a:gd name="connsiteY4" fmla="*/ 61913 h 550069"/>
                  <a:gd name="connsiteX5" fmla="*/ 278606 w 454818"/>
                  <a:gd name="connsiteY5" fmla="*/ 200025 h 550069"/>
                  <a:gd name="connsiteX6" fmla="*/ 314325 w 454818"/>
                  <a:gd name="connsiteY6" fmla="*/ 200025 h 550069"/>
                  <a:gd name="connsiteX7" fmla="*/ 314325 w 454818"/>
                  <a:gd name="connsiteY7" fmla="*/ 335756 h 550069"/>
                  <a:gd name="connsiteX8" fmla="*/ 278606 w 454818"/>
                  <a:gd name="connsiteY8" fmla="*/ 335756 h 550069"/>
                  <a:gd name="connsiteX9" fmla="*/ 278606 w 454818"/>
                  <a:gd name="connsiteY9" fmla="*/ 471488 h 550069"/>
                  <a:gd name="connsiteX10" fmla="*/ 454818 w 454818"/>
                  <a:gd name="connsiteY10" fmla="*/ 507206 h 550069"/>
                  <a:gd name="connsiteX11" fmla="*/ 454818 w 454818"/>
                  <a:gd name="connsiteY11" fmla="*/ 550069 h 550069"/>
                  <a:gd name="connsiteX12" fmla="*/ 4762 w 454818"/>
                  <a:gd name="connsiteY12" fmla="*/ 550069 h 550069"/>
                  <a:gd name="connsiteX13" fmla="*/ 4762 w 454818"/>
                  <a:gd name="connsiteY13" fmla="*/ 504825 h 550069"/>
                  <a:gd name="connsiteX14" fmla="*/ 197643 w 454818"/>
                  <a:gd name="connsiteY14" fmla="*/ 471488 h 550069"/>
                  <a:gd name="connsiteX15" fmla="*/ 197643 w 454818"/>
                  <a:gd name="connsiteY15" fmla="*/ 335756 h 550069"/>
                  <a:gd name="connsiteX16" fmla="*/ 147637 w 454818"/>
                  <a:gd name="connsiteY16" fmla="*/ 335756 h 550069"/>
                  <a:gd name="connsiteX17" fmla="*/ 147637 w 454818"/>
                  <a:gd name="connsiteY17" fmla="*/ 197644 h 550069"/>
                  <a:gd name="connsiteX18" fmla="*/ 195262 w 454818"/>
                  <a:gd name="connsiteY18" fmla="*/ 197644 h 550069"/>
                  <a:gd name="connsiteX19" fmla="*/ 195262 w 454818"/>
                  <a:gd name="connsiteY19" fmla="*/ 69056 h 550069"/>
                  <a:gd name="connsiteX20" fmla="*/ 95250 w 454818"/>
                  <a:gd name="connsiteY20" fmla="*/ 54769 h 550069"/>
                  <a:gd name="connsiteX21" fmla="*/ 2381 w 454818"/>
                  <a:gd name="connsiteY21" fmla="*/ 35718 h 550069"/>
                  <a:gd name="connsiteX22" fmla="*/ 0 w 454818"/>
                  <a:gd name="connsiteY22" fmla="*/ 0 h 550069"/>
                  <a:gd name="connsiteX0" fmla="*/ 2382 w 457200"/>
                  <a:gd name="connsiteY0" fmla="*/ 0 h 550069"/>
                  <a:gd name="connsiteX1" fmla="*/ 450057 w 457200"/>
                  <a:gd name="connsiteY1" fmla="*/ 0 h 550069"/>
                  <a:gd name="connsiteX2" fmla="*/ 450057 w 457200"/>
                  <a:gd name="connsiteY2" fmla="*/ 40481 h 550069"/>
                  <a:gd name="connsiteX3" fmla="*/ 335757 w 457200"/>
                  <a:gd name="connsiteY3" fmla="*/ 59531 h 550069"/>
                  <a:gd name="connsiteX4" fmla="*/ 280988 w 457200"/>
                  <a:gd name="connsiteY4" fmla="*/ 61913 h 550069"/>
                  <a:gd name="connsiteX5" fmla="*/ 280988 w 457200"/>
                  <a:gd name="connsiteY5" fmla="*/ 200025 h 550069"/>
                  <a:gd name="connsiteX6" fmla="*/ 316707 w 457200"/>
                  <a:gd name="connsiteY6" fmla="*/ 200025 h 550069"/>
                  <a:gd name="connsiteX7" fmla="*/ 316707 w 457200"/>
                  <a:gd name="connsiteY7" fmla="*/ 335756 h 550069"/>
                  <a:gd name="connsiteX8" fmla="*/ 280988 w 457200"/>
                  <a:gd name="connsiteY8" fmla="*/ 335756 h 550069"/>
                  <a:gd name="connsiteX9" fmla="*/ 280988 w 457200"/>
                  <a:gd name="connsiteY9" fmla="*/ 471488 h 550069"/>
                  <a:gd name="connsiteX10" fmla="*/ 457200 w 457200"/>
                  <a:gd name="connsiteY10" fmla="*/ 507206 h 550069"/>
                  <a:gd name="connsiteX11" fmla="*/ 457200 w 457200"/>
                  <a:gd name="connsiteY11" fmla="*/ 550069 h 550069"/>
                  <a:gd name="connsiteX12" fmla="*/ 7144 w 457200"/>
                  <a:gd name="connsiteY12" fmla="*/ 550069 h 550069"/>
                  <a:gd name="connsiteX13" fmla="*/ 7144 w 457200"/>
                  <a:gd name="connsiteY13" fmla="*/ 504825 h 550069"/>
                  <a:gd name="connsiteX14" fmla="*/ 200025 w 457200"/>
                  <a:gd name="connsiteY14" fmla="*/ 471488 h 550069"/>
                  <a:gd name="connsiteX15" fmla="*/ 200025 w 457200"/>
                  <a:gd name="connsiteY15" fmla="*/ 335756 h 550069"/>
                  <a:gd name="connsiteX16" fmla="*/ 150019 w 457200"/>
                  <a:gd name="connsiteY16" fmla="*/ 335756 h 550069"/>
                  <a:gd name="connsiteX17" fmla="*/ 150019 w 457200"/>
                  <a:gd name="connsiteY17" fmla="*/ 197644 h 550069"/>
                  <a:gd name="connsiteX18" fmla="*/ 197644 w 457200"/>
                  <a:gd name="connsiteY18" fmla="*/ 197644 h 550069"/>
                  <a:gd name="connsiteX19" fmla="*/ 197644 w 457200"/>
                  <a:gd name="connsiteY19" fmla="*/ 69056 h 550069"/>
                  <a:gd name="connsiteX20" fmla="*/ 97632 w 457200"/>
                  <a:gd name="connsiteY20" fmla="*/ 54769 h 550069"/>
                  <a:gd name="connsiteX21" fmla="*/ 0 w 457200"/>
                  <a:gd name="connsiteY21" fmla="*/ 33337 h 550069"/>
                  <a:gd name="connsiteX22" fmla="*/ 2382 w 457200"/>
                  <a:gd name="connsiteY22" fmla="*/ 0 h 550069"/>
                  <a:gd name="connsiteX0" fmla="*/ 1 w 454819"/>
                  <a:gd name="connsiteY0" fmla="*/ 0 h 550069"/>
                  <a:gd name="connsiteX1" fmla="*/ 447676 w 454819"/>
                  <a:gd name="connsiteY1" fmla="*/ 0 h 550069"/>
                  <a:gd name="connsiteX2" fmla="*/ 447676 w 454819"/>
                  <a:gd name="connsiteY2" fmla="*/ 40481 h 550069"/>
                  <a:gd name="connsiteX3" fmla="*/ 333376 w 454819"/>
                  <a:gd name="connsiteY3" fmla="*/ 59531 h 550069"/>
                  <a:gd name="connsiteX4" fmla="*/ 278607 w 454819"/>
                  <a:gd name="connsiteY4" fmla="*/ 61913 h 550069"/>
                  <a:gd name="connsiteX5" fmla="*/ 278607 w 454819"/>
                  <a:gd name="connsiteY5" fmla="*/ 200025 h 550069"/>
                  <a:gd name="connsiteX6" fmla="*/ 314326 w 454819"/>
                  <a:gd name="connsiteY6" fmla="*/ 200025 h 550069"/>
                  <a:gd name="connsiteX7" fmla="*/ 314326 w 454819"/>
                  <a:gd name="connsiteY7" fmla="*/ 335756 h 550069"/>
                  <a:gd name="connsiteX8" fmla="*/ 278607 w 454819"/>
                  <a:gd name="connsiteY8" fmla="*/ 335756 h 550069"/>
                  <a:gd name="connsiteX9" fmla="*/ 278607 w 454819"/>
                  <a:gd name="connsiteY9" fmla="*/ 471488 h 550069"/>
                  <a:gd name="connsiteX10" fmla="*/ 454819 w 454819"/>
                  <a:gd name="connsiteY10" fmla="*/ 507206 h 550069"/>
                  <a:gd name="connsiteX11" fmla="*/ 454819 w 454819"/>
                  <a:gd name="connsiteY11" fmla="*/ 550069 h 550069"/>
                  <a:gd name="connsiteX12" fmla="*/ 4763 w 454819"/>
                  <a:gd name="connsiteY12" fmla="*/ 550069 h 550069"/>
                  <a:gd name="connsiteX13" fmla="*/ 4763 w 454819"/>
                  <a:gd name="connsiteY13" fmla="*/ 504825 h 550069"/>
                  <a:gd name="connsiteX14" fmla="*/ 197644 w 454819"/>
                  <a:gd name="connsiteY14" fmla="*/ 471488 h 550069"/>
                  <a:gd name="connsiteX15" fmla="*/ 197644 w 454819"/>
                  <a:gd name="connsiteY15" fmla="*/ 335756 h 550069"/>
                  <a:gd name="connsiteX16" fmla="*/ 147638 w 454819"/>
                  <a:gd name="connsiteY16" fmla="*/ 335756 h 550069"/>
                  <a:gd name="connsiteX17" fmla="*/ 147638 w 454819"/>
                  <a:gd name="connsiteY17" fmla="*/ 197644 h 550069"/>
                  <a:gd name="connsiteX18" fmla="*/ 195263 w 454819"/>
                  <a:gd name="connsiteY18" fmla="*/ 197644 h 550069"/>
                  <a:gd name="connsiteX19" fmla="*/ 195263 w 454819"/>
                  <a:gd name="connsiteY19" fmla="*/ 69056 h 550069"/>
                  <a:gd name="connsiteX20" fmla="*/ 95251 w 454819"/>
                  <a:gd name="connsiteY20" fmla="*/ 54769 h 550069"/>
                  <a:gd name="connsiteX21" fmla="*/ 0 w 454819"/>
                  <a:gd name="connsiteY21" fmla="*/ 35718 h 550069"/>
                  <a:gd name="connsiteX22" fmla="*/ 1 w 454819"/>
                  <a:gd name="connsiteY22" fmla="*/ 0 h 550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4819" h="550069">
                    <a:moveTo>
                      <a:pt x="1" y="0"/>
                    </a:moveTo>
                    <a:lnTo>
                      <a:pt x="447676" y="0"/>
                    </a:lnTo>
                    <a:lnTo>
                      <a:pt x="447676" y="40481"/>
                    </a:lnTo>
                    <a:lnTo>
                      <a:pt x="333376" y="59531"/>
                    </a:lnTo>
                    <a:lnTo>
                      <a:pt x="278607" y="61913"/>
                    </a:lnTo>
                    <a:lnTo>
                      <a:pt x="278607" y="200025"/>
                    </a:lnTo>
                    <a:lnTo>
                      <a:pt x="314326" y="200025"/>
                    </a:lnTo>
                    <a:lnTo>
                      <a:pt x="314326" y="335756"/>
                    </a:lnTo>
                    <a:lnTo>
                      <a:pt x="278607" y="335756"/>
                    </a:lnTo>
                    <a:lnTo>
                      <a:pt x="278607" y="471488"/>
                    </a:lnTo>
                    <a:lnTo>
                      <a:pt x="454819" y="507206"/>
                    </a:lnTo>
                    <a:lnTo>
                      <a:pt x="454819" y="550069"/>
                    </a:lnTo>
                    <a:lnTo>
                      <a:pt x="4763" y="550069"/>
                    </a:lnTo>
                    <a:lnTo>
                      <a:pt x="4763" y="504825"/>
                    </a:lnTo>
                    <a:lnTo>
                      <a:pt x="197644" y="471488"/>
                    </a:lnTo>
                    <a:lnTo>
                      <a:pt x="197644" y="335756"/>
                    </a:lnTo>
                    <a:lnTo>
                      <a:pt x="147638" y="335756"/>
                    </a:lnTo>
                    <a:lnTo>
                      <a:pt x="147638" y="197644"/>
                    </a:lnTo>
                    <a:lnTo>
                      <a:pt x="195263" y="197644"/>
                    </a:lnTo>
                    <a:lnTo>
                      <a:pt x="195263" y="69056"/>
                    </a:lnTo>
                    <a:lnTo>
                      <a:pt x="95251" y="54769"/>
                    </a:lnTo>
                    <a:lnTo>
                      <a:pt x="0" y="35718"/>
                    </a:lnTo>
                    <a:cubicBezTo>
                      <a:pt x="0" y="23812"/>
                      <a:pt x="1" y="11906"/>
                      <a:pt x="1"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grpSp>
        <p:grpSp>
          <p:nvGrpSpPr>
            <p:cNvPr id="27" name="グループ化 26">
              <a:extLst>
                <a:ext uri="{FF2B5EF4-FFF2-40B4-BE49-F238E27FC236}">
                  <a16:creationId xmlns:a16="http://schemas.microsoft.com/office/drawing/2014/main" id="{75210AC1-6E50-4C12-A72E-5CBEBEC488A4}"/>
                </a:ext>
              </a:extLst>
            </p:cNvPr>
            <p:cNvGrpSpPr/>
            <p:nvPr/>
          </p:nvGrpSpPr>
          <p:grpSpPr>
            <a:xfrm>
              <a:off x="2461110" y="4393095"/>
              <a:ext cx="1154206" cy="1179055"/>
              <a:chOff x="3696418" y="4931570"/>
              <a:chExt cx="1681164" cy="1492090"/>
            </a:xfrm>
          </p:grpSpPr>
          <p:cxnSp>
            <p:nvCxnSpPr>
              <p:cNvPr id="28" name="直線コネクタ 27">
                <a:extLst>
                  <a:ext uri="{FF2B5EF4-FFF2-40B4-BE49-F238E27FC236}">
                    <a16:creationId xmlns:a16="http://schemas.microsoft.com/office/drawing/2014/main" id="{578A29E4-A849-41F7-876C-1F2C7EE095F5}"/>
                  </a:ext>
                </a:extLst>
              </p:cNvPr>
              <p:cNvCxnSpPr>
                <a:cxnSpLocks/>
              </p:cNvCxnSpPr>
              <p:nvPr/>
            </p:nvCxnSpPr>
            <p:spPr>
              <a:xfrm>
                <a:off x="3696418" y="4931570"/>
                <a:ext cx="168116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線コネクタ 28">
                <a:extLst>
                  <a:ext uri="{FF2B5EF4-FFF2-40B4-BE49-F238E27FC236}">
                    <a16:creationId xmlns:a16="http://schemas.microsoft.com/office/drawing/2014/main" id="{3478F6E7-6FC0-4D80-8EA6-B0323550E64E}"/>
                  </a:ext>
                </a:extLst>
              </p:cNvPr>
              <p:cNvCxnSpPr>
                <a:cxnSpLocks/>
              </p:cNvCxnSpPr>
              <p:nvPr/>
            </p:nvCxnSpPr>
            <p:spPr>
              <a:xfrm>
                <a:off x="3715469" y="4931570"/>
                <a:ext cx="0" cy="149209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正方形/長方形 29">
                <a:extLst>
                  <a:ext uri="{FF2B5EF4-FFF2-40B4-BE49-F238E27FC236}">
                    <a16:creationId xmlns:a16="http://schemas.microsoft.com/office/drawing/2014/main" id="{2C741723-6A33-4EEE-BA3B-35B4C50BA92C}"/>
                  </a:ext>
                </a:extLst>
              </p:cNvPr>
              <p:cNvSpPr/>
              <p:nvPr/>
            </p:nvSpPr>
            <p:spPr>
              <a:xfrm>
                <a:off x="3767857" y="6038852"/>
                <a:ext cx="1557337" cy="34559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31" name="フリーフォーム: 図形 30">
                <a:extLst>
                  <a:ext uri="{FF2B5EF4-FFF2-40B4-BE49-F238E27FC236}">
                    <a16:creationId xmlns:a16="http://schemas.microsoft.com/office/drawing/2014/main" id="{85A31369-92E1-4B25-ABED-6504A1B9724E}"/>
                  </a:ext>
                </a:extLst>
              </p:cNvPr>
              <p:cNvSpPr/>
              <p:nvPr/>
            </p:nvSpPr>
            <p:spPr>
              <a:xfrm>
                <a:off x="3821906" y="4953000"/>
                <a:ext cx="454819" cy="1088231"/>
              </a:xfrm>
              <a:custGeom>
                <a:avLst/>
                <a:gdLst>
                  <a:gd name="connsiteX0" fmla="*/ 0 w 454819"/>
                  <a:gd name="connsiteY0" fmla="*/ 0 h 1088231"/>
                  <a:gd name="connsiteX1" fmla="*/ 450057 w 454819"/>
                  <a:gd name="connsiteY1" fmla="*/ 0 h 1088231"/>
                  <a:gd name="connsiteX2" fmla="*/ 450057 w 454819"/>
                  <a:gd name="connsiteY2" fmla="*/ 45244 h 1088231"/>
                  <a:gd name="connsiteX3" fmla="*/ 271463 w 454819"/>
                  <a:gd name="connsiteY3" fmla="*/ 64294 h 1088231"/>
                  <a:gd name="connsiteX4" fmla="*/ 271463 w 454819"/>
                  <a:gd name="connsiteY4" fmla="*/ 469106 h 1088231"/>
                  <a:gd name="connsiteX5" fmla="*/ 311944 w 454819"/>
                  <a:gd name="connsiteY5" fmla="*/ 469106 h 1088231"/>
                  <a:gd name="connsiteX6" fmla="*/ 311944 w 454819"/>
                  <a:gd name="connsiteY6" fmla="*/ 611981 h 1088231"/>
                  <a:gd name="connsiteX7" fmla="*/ 266700 w 454819"/>
                  <a:gd name="connsiteY7" fmla="*/ 611981 h 1088231"/>
                  <a:gd name="connsiteX8" fmla="*/ 266700 w 454819"/>
                  <a:gd name="connsiteY8" fmla="*/ 1028700 h 1088231"/>
                  <a:gd name="connsiteX9" fmla="*/ 454819 w 454819"/>
                  <a:gd name="connsiteY9" fmla="*/ 1054894 h 1088231"/>
                  <a:gd name="connsiteX10" fmla="*/ 454819 w 454819"/>
                  <a:gd name="connsiteY10" fmla="*/ 1088231 h 1088231"/>
                  <a:gd name="connsiteX11" fmla="*/ 4763 w 454819"/>
                  <a:gd name="connsiteY11" fmla="*/ 1088231 h 1088231"/>
                  <a:gd name="connsiteX12" fmla="*/ 4763 w 454819"/>
                  <a:gd name="connsiteY12" fmla="*/ 1054894 h 1088231"/>
                  <a:gd name="connsiteX13" fmla="*/ 192882 w 454819"/>
                  <a:gd name="connsiteY13" fmla="*/ 1021556 h 1088231"/>
                  <a:gd name="connsiteX14" fmla="*/ 192882 w 454819"/>
                  <a:gd name="connsiteY14" fmla="*/ 609600 h 1088231"/>
                  <a:gd name="connsiteX15" fmla="*/ 147638 w 454819"/>
                  <a:gd name="connsiteY15" fmla="*/ 609600 h 1088231"/>
                  <a:gd name="connsiteX16" fmla="*/ 147638 w 454819"/>
                  <a:gd name="connsiteY16" fmla="*/ 469106 h 1088231"/>
                  <a:gd name="connsiteX17" fmla="*/ 197644 w 454819"/>
                  <a:gd name="connsiteY17" fmla="*/ 469106 h 1088231"/>
                  <a:gd name="connsiteX18" fmla="*/ 197644 w 454819"/>
                  <a:gd name="connsiteY18" fmla="*/ 64294 h 1088231"/>
                  <a:gd name="connsiteX19" fmla="*/ 0 w 454819"/>
                  <a:gd name="connsiteY19" fmla="*/ 54769 h 1088231"/>
                  <a:gd name="connsiteX20" fmla="*/ 0 w 454819"/>
                  <a:gd name="connsiteY20" fmla="*/ 0 h 1088231"/>
                  <a:gd name="connsiteX0" fmla="*/ 0 w 454819"/>
                  <a:gd name="connsiteY0" fmla="*/ 0 h 1088231"/>
                  <a:gd name="connsiteX1" fmla="*/ 450057 w 454819"/>
                  <a:gd name="connsiteY1" fmla="*/ 0 h 1088231"/>
                  <a:gd name="connsiteX2" fmla="*/ 450057 w 454819"/>
                  <a:gd name="connsiteY2" fmla="*/ 45244 h 1088231"/>
                  <a:gd name="connsiteX3" fmla="*/ 271463 w 454819"/>
                  <a:gd name="connsiteY3" fmla="*/ 64294 h 1088231"/>
                  <a:gd name="connsiteX4" fmla="*/ 271463 w 454819"/>
                  <a:gd name="connsiteY4" fmla="*/ 469106 h 1088231"/>
                  <a:gd name="connsiteX5" fmla="*/ 311944 w 454819"/>
                  <a:gd name="connsiteY5" fmla="*/ 469106 h 1088231"/>
                  <a:gd name="connsiteX6" fmla="*/ 311944 w 454819"/>
                  <a:gd name="connsiteY6" fmla="*/ 611981 h 1088231"/>
                  <a:gd name="connsiteX7" fmla="*/ 266700 w 454819"/>
                  <a:gd name="connsiteY7" fmla="*/ 611981 h 1088231"/>
                  <a:gd name="connsiteX8" fmla="*/ 266700 w 454819"/>
                  <a:gd name="connsiteY8" fmla="*/ 1028700 h 1088231"/>
                  <a:gd name="connsiteX9" fmla="*/ 454819 w 454819"/>
                  <a:gd name="connsiteY9" fmla="*/ 1054894 h 1088231"/>
                  <a:gd name="connsiteX10" fmla="*/ 454819 w 454819"/>
                  <a:gd name="connsiteY10" fmla="*/ 1088231 h 1088231"/>
                  <a:gd name="connsiteX11" fmla="*/ 4763 w 454819"/>
                  <a:gd name="connsiteY11" fmla="*/ 1088231 h 1088231"/>
                  <a:gd name="connsiteX12" fmla="*/ 4763 w 454819"/>
                  <a:gd name="connsiteY12" fmla="*/ 1054894 h 1088231"/>
                  <a:gd name="connsiteX13" fmla="*/ 192882 w 454819"/>
                  <a:gd name="connsiteY13" fmla="*/ 1021556 h 1088231"/>
                  <a:gd name="connsiteX14" fmla="*/ 192882 w 454819"/>
                  <a:gd name="connsiteY14" fmla="*/ 609600 h 1088231"/>
                  <a:gd name="connsiteX15" fmla="*/ 147638 w 454819"/>
                  <a:gd name="connsiteY15" fmla="*/ 609600 h 1088231"/>
                  <a:gd name="connsiteX16" fmla="*/ 147638 w 454819"/>
                  <a:gd name="connsiteY16" fmla="*/ 469106 h 1088231"/>
                  <a:gd name="connsiteX17" fmla="*/ 197644 w 454819"/>
                  <a:gd name="connsiteY17" fmla="*/ 469106 h 1088231"/>
                  <a:gd name="connsiteX18" fmla="*/ 197644 w 454819"/>
                  <a:gd name="connsiteY18" fmla="*/ 64294 h 1088231"/>
                  <a:gd name="connsiteX19" fmla="*/ 0 w 454819"/>
                  <a:gd name="connsiteY19" fmla="*/ 38100 h 1088231"/>
                  <a:gd name="connsiteX20" fmla="*/ 0 w 454819"/>
                  <a:gd name="connsiteY20" fmla="*/ 0 h 1088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54819" h="1088231">
                    <a:moveTo>
                      <a:pt x="0" y="0"/>
                    </a:moveTo>
                    <a:lnTo>
                      <a:pt x="450057" y="0"/>
                    </a:lnTo>
                    <a:lnTo>
                      <a:pt x="450057" y="45244"/>
                    </a:lnTo>
                    <a:lnTo>
                      <a:pt x="271463" y="64294"/>
                    </a:lnTo>
                    <a:lnTo>
                      <a:pt x="271463" y="469106"/>
                    </a:lnTo>
                    <a:lnTo>
                      <a:pt x="311944" y="469106"/>
                    </a:lnTo>
                    <a:lnTo>
                      <a:pt x="311944" y="611981"/>
                    </a:lnTo>
                    <a:lnTo>
                      <a:pt x="266700" y="611981"/>
                    </a:lnTo>
                    <a:lnTo>
                      <a:pt x="266700" y="1028700"/>
                    </a:lnTo>
                    <a:lnTo>
                      <a:pt x="454819" y="1054894"/>
                    </a:lnTo>
                    <a:lnTo>
                      <a:pt x="454819" y="1088231"/>
                    </a:lnTo>
                    <a:lnTo>
                      <a:pt x="4763" y="1088231"/>
                    </a:lnTo>
                    <a:lnTo>
                      <a:pt x="4763" y="1054894"/>
                    </a:lnTo>
                    <a:lnTo>
                      <a:pt x="192882" y="1021556"/>
                    </a:lnTo>
                    <a:lnTo>
                      <a:pt x="192882" y="609600"/>
                    </a:lnTo>
                    <a:lnTo>
                      <a:pt x="147638" y="609600"/>
                    </a:lnTo>
                    <a:lnTo>
                      <a:pt x="147638" y="469106"/>
                    </a:lnTo>
                    <a:lnTo>
                      <a:pt x="197644" y="469106"/>
                    </a:lnTo>
                    <a:lnTo>
                      <a:pt x="197644" y="64294"/>
                    </a:lnTo>
                    <a:lnTo>
                      <a:pt x="0" y="38100"/>
                    </a:lnTo>
                    <a:lnTo>
                      <a:pt x="0" y="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grpSp>
        <p:sp>
          <p:nvSpPr>
            <p:cNvPr id="32" name="楕円 31">
              <a:extLst>
                <a:ext uri="{FF2B5EF4-FFF2-40B4-BE49-F238E27FC236}">
                  <a16:creationId xmlns:a16="http://schemas.microsoft.com/office/drawing/2014/main" id="{38B497B9-030C-427C-AB4D-B603AD7AA3A5}"/>
                </a:ext>
              </a:extLst>
            </p:cNvPr>
            <p:cNvSpPr/>
            <p:nvPr/>
          </p:nvSpPr>
          <p:spPr>
            <a:xfrm>
              <a:off x="3814587" y="3569879"/>
              <a:ext cx="432000" cy="430768"/>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33" name="乗算記号 32">
              <a:extLst>
                <a:ext uri="{FF2B5EF4-FFF2-40B4-BE49-F238E27FC236}">
                  <a16:creationId xmlns:a16="http://schemas.microsoft.com/office/drawing/2014/main" id="{CB6FAA25-8435-468F-990D-655B3F92E13B}"/>
                </a:ext>
              </a:extLst>
            </p:cNvPr>
            <p:cNvSpPr/>
            <p:nvPr/>
          </p:nvSpPr>
          <p:spPr>
            <a:xfrm>
              <a:off x="3706925" y="4569028"/>
              <a:ext cx="684000" cy="684000"/>
            </a:xfrm>
            <a:prstGeom prst="mathMultiply">
              <a:avLst>
                <a:gd name="adj1" fmla="val 1440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pic>
          <p:nvPicPr>
            <p:cNvPr id="47" name="コンテンツ プレースホルダー 5">
              <a:extLst>
                <a:ext uri="{FF2B5EF4-FFF2-40B4-BE49-F238E27FC236}">
                  <a16:creationId xmlns:a16="http://schemas.microsoft.com/office/drawing/2014/main" id="{650D00D0-47F0-41BD-8230-EBB8B1C13EE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949657" y="3725436"/>
              <a:ext cx="1863062" cy="1381329"/>
            </a:xfrm>
            <a:prstGeom prst="rect">
              <a:avLst/>
            </a:prstGeom>
          </p:spPr>
        </p:pic>
        <p:grpSp>
          <p:nvGrpSpPr>
            <p:cNvPr id="35" name="グループ化 34">
              <a:extLst>
                <a:ext uri="{FF2B5EF4-FFF2-40B4-BE49-F238E27FC236}">
                  <a16:creationId xmlns:a16="http://schemas.microsoft.com/office/drawing/2014/main" id="{2C0F4197-60C3-495B-8086-4C768107580B}"/>
                </a:ext>
              </a:extLst>
            </p:cNvPr>
            <p:cNvGrpSpPr/>
            <p:nvPr/>
          </p:nvGrpSpPr>
          <p:grpSpPr>
            <a:xfrm>
              <a:off x="4873133" y="3534887"/>
              <a:ext cx="1570248" cy="1561588"/>
              <a:chOff x="3695699" y="3824288"/>
              <a:chExt cx="1048663" cy="917092"/>
            </a:xfrm>
          </p:grpSpPr>
          <p:cxnSp>
            <p:nvCxnSpPr>
              <p:cNvPr id="36" name="直線コネクタ 35">
                <a:extLst>
                  <a:ext uri="{FF2B5EF4-FFF2-40B4-BE49-F238E27FC236}">
                    <a16:creationId xmlns:a16="http://schemas.microsoft.com/office/drawing/2014/main" id="{5C720780-11EF-4DBF-B3C3-4F154D6A08D8}"/>
                  </a:ext>
                </a:extLst>
              </p:cNvPr>
              <p:cNvCxnSpPr>
                <a:cxnSpLocks/>
              </p:cNvCxnSpPr>
              <p:nvPr/>
            </p:nvCxnSpPr>
            <p:spPr>
              <a:xfrm>
                <a:off x="3695699" y="3824288"/>
                <a:ext cx="1048663"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線コネクタ 36">
                <a:extLst>
                  <a:ext uri="{FF2B5EF4-FFF2-40B4-BE49-F238E27FC236}">
                    <a16:creationId xmlns:a16="http://schemas.microsoft.com/office/drawing/2014/main" id="{CE5A7B65-794E-49BF-BE6E-90BB4FC770ED}"/>
                  </a:ext>
                </a:extLst>
              </p:cNvPr>
              <p:cNvCxnSpPr/>
              <p:nvPr/>
            </p:nvCxnSpPr>
            <p:spPr>
              <a:xfrm>
                <a:off x="3714750" y="3824288"/>
                <a:ext cx="0" cy="9144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正方形/長方形 37">
                <a:extLst>
                  <a:ext uri="{FF2B5EF4-FFF2-40B4-BE49-F238E27FC236}">
                    <a16:creationId xmlns:a16="http://schemas.microsoft.com/office/drawing/2014/main" id="{20967425-584C-42C1-A1E9-A39E125EB3E8}"/>
                  </a:ext>
                </a:extLst>
              </p:cNvPr>
              <p:cNvSpPr/>
              <p:nvPr/>
            </p:nvSpPr>
            <p:spPr>
              <a:xfrm>
                <a:off x="3767139" y="4395790"/>
                <a:ext cx="977223" cy="34559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39" name="フリーフォーム: 図形 38">
                <a:extLst>
                  <a:ext uri="{FF2B5EF4-FFF2-40B4-BE49-F238E27FC236}">
                    <a16:creationId xmlns:a16="http://schemas.microsoft.com/office/drawing/2014/main" id="{A19EC692-91A3-4932-89B3-DE30C8406F2E}"/>
                  </a:ext>
                </a:extLst>
              </p:cNvPr>
              <p:cNvSpPr/>
              <p:nvPr/>
            </p:nvSpPr>
            <p:spPr>
              <a:xfrm>
                <a:off x="3824287" y="3824288"/>
                <a:ext cx="454819" cy="573881"/>
              </a:xfrm>
              <a:custGeom>
                <a:avLst/>
                <a:gdLst>
                  <a:gd name="connsiteX0" fmla="*/ 0 w 454818"/>
                  <a:gd name="connsiteY0" fmla="*/ 0 h 550069"/>
                  <a:gd name="connsiteX1" fmla="*/ 447675 w 454818"/>
                  <a:gd name="connsiteY1" fmla="*/ 0 h 550069"/>
                  <a:gd name="connsiteX2" fmla="*/ 447675 w 454818"/>
                  <a:gd name="connsiteY2" fmla="*/ 40481 h 550069"/>
                  <a:gd name="connsiteX3" fmla="*/ 333375 w 454818"/>
                  <a:gd name="connsiteY3" fmla="*/ 59531 h 550069"/>
                  <a:gd name="connsiteX4" fmla="*/ 278606 w 454818"/>
                  <a:gd name="connsiteY4" fmla="*/ 61913 h 550069"/>
                  <a:gd name="connsiteX5" fmla="*/ 278606 w 454818"/>
                  <a:gd name="connsiteY5" fmla="*/ 200025 h 550069"/>
                  <a:gd name="connsiteX6" fmla="*/ 314325 w 454818"/>
                  <a:gd name="connsiteY6" fmla="*/ 200025 h 550069"/>
                  <a:gd name="connsiteX7" fmla="*/ 314325 w 454818"/>
                  <a:gd name="connsiteY7" fmla="*/ 335756 h 550069"/>
                  <a:gd name="connsiteX8" fmla="*/ 278606 w 454818"/>
                  <a:gd name="connsiteY8" fmla="*/ 335756 h 550069"/>
                  <a:gd name="connsiteX9" fmla="*/ 278606 w 454818"/>
                  <a:gd name="connsiteY9" fmla="*/ 471488 h 550069"/>
                  <a:gd name="connsiteX10" fmla="*/ 454818 w 454818"/>
                  <a:gd name="connsiteY10" fmla="*/ 507206 h 550069"/>
                  <a:gd name="connsiteX11" fmla="*/ 454818 w 454818"/>
                  <a:gd name="connsiteY11" fmla="*/ 550069 h 550069"/>
                  <a:gd name="connsiteX12" fmla="*/ 4762 w 454818"/>
                  <a:gd name="connsiteY12" fmla="*/ 550069 h 550069"/>
                  <a:gd name="connsiteX13" fmla="*/ 4762 w 454818"/>
                  <a:gd name="connsiteY13" fmla="*/ 504825 h 550069"/>
                  <a:gd name="connsiteX14" fmla="*/ 197643 w 454818"/>
                  <a:gd name="connsiteY14" fmla="*/ 471488 h 550069"/>
                  <a:gd name="connsiteX15" fmla="*/ 197643 w 454818"/>
                  <a:gd name="connsiteY15" fmla="*/ 335756 h 550069"/>
                  <a:gd name="connsiteX16" fmla="*/ 147637 w 454818"/>
                  <a:gd name="connsiteY16" fmla="*/ 335756 h 550069"/>
                  <a:gd name="connsiteX17" fmla="*/ 147637 w 454818"/>
                  <a:gd name="connsiteY17" fmla="*/ 197644 h 550069"/>
                  <a:gd name="connsiteX18" fmla="*/ 195262 w 454818"/>
                  <a:gd name="connsiteY18" fmla="*/ 197644 h 550069"/>
                  <a:gd name="connsiteX19" fmla="*/ 195262 w 454818"/>
                  <a:gd name="connsiteY19" fmla="*/ 69056 h 550069"/>
                  <a:gd name="connsiteX20" fmla="*/ 95250 w 454818"/>
                  <a:gd name="connsiteY20" fmla="*/ 54769 h 550069"/>
                  <a:gd name="connsiteX21" fmla="*/ 0 w 454818"/>
                  <a:gd name="connsiteY21" fmla="*/ 0 h 550069"/>
                  <a:gd name="connsiteX0" fmla="*/ 0 w 454818"/>
                  <a:gd name="connsiteY0" fmla="*/ 0 h 550069"/>
                  <a:gd name="connsiteX1" fmla="*/ 447675 w 454818"/>
                  <a:gd name="connsiteY1" fmla="*/ 0 h 550069"/>
                  <a:gd name="connsiteX2" fmla="*/ 447675 w 454818"/>
                  <a:gd name="connsiteY2" fmla="*/ 40481 h 550069"/>
                  <a:gd name="connsiteX3" fmla="*/ 333375 w 454818"/>
                  <a:gd name="connsiteY3" fmla="*/ 59531 h 550069"/>
                  <a:gd name="connsiteX4" fmla="*/ 278606 w 454818"/>
                  <a:gd name="connsiteY4" fmla="*/ 61913 h 550069"/>
                  <a:gd name="connsiteX5" fmla="*/ 278606 w 454818"/>
                  <a:gd name="connsiteY5" fmla="*/ 200025 h 550069"/>
                  <a:gd name="connsiteX6" fmla="*/ 314325 w 454818"/>
                  <a:gd name="connsiteY6" fmla="*/ 200025 h 550069"/>
                  <a:gd name="connsiteX7" fmla="*/ 314325 w 454818"/>
                  <a:gd name="connsiteY7" fmla="*/ 335756 h 550069"/>
                  <a:gd name="connsiteX8" fmla="*/ 278606 w 454818"/>
                  <a:gd name="connsiteY8" fmla="*/ 335756 h 550069"/>
                  <a:gd name="connsiteX9" fmla="*/ 278606 w 454818"/>
                  <a:gd name="connsiteY9" fmla="*/ 471488 h 550069"/>
                  <a:gd name="connsiteX10" fmla="*/ 454818 w 454818"/>
                  <a:gd name="connsiteY10" fmla="*/ 507206 h 550069"/>
                  <a:gd name="connsiteX11" fmla="*/ 454818 w 454818"/>
                  <a:gd name="connsiteY11" fmla="*/ 550069 h 550069"/>
                  <a:gd name="connsiteX12" fmla="*/ 4762 w 454818"/>
                  <a:gd name="connsiteY12" fmla="*/ 550069 h 550069"/>
                  <a:gd name="connsiteX13" fmla="*/ 4762 w 454818"/>
                  <a:gd name="connsiteY13" fmla="*/ 504825 h 550069"/>
                  <a:gd name="connsiteX14" fmla="*/ 197643 w 454818"/>
                  <a:gd name="connsiteY14" fmla="*/ 471488 h 550069"/>
                  <a:gd name="connsiteX15" fmla="*/ 197643 w 454818"/>
                  <a:gd name="connsiteY15" fmla="*/ 335756 h 550069"/>
                  <a:gd name="connsiteX16" fmla="*/ 147637 w 454818"/>
                  <a:gd name="connsiteY16" fmla="*/ 335756 h 550069"/>
                  <a:gd name="connsiteX17" fmla="*/ 147637 w 454818"/>
                  <a:gd name="connsiteY17" fmla="*/ 197644 h 550069"/>
                  <a:gd name="connsiteX18" fmla="*/ 195262 w 454818"/>
                  <a:gd name="connsiteY18" fmla="*/ 197644 h 550069"/>
                  <a:gd name="connsiteX19" fmla="*/ 195262 w 454818"/>
                  <a:gd name="connsiteY19" fmla="*/ 69056 h 550069"/>
                  <a:gd name="connsiteX20" fmla="*/ 95250 w 454818"/>
                  <a:gd name="connsiteY20" fmla="*/ 54769 h 550069"/>
                  <a:gd name="connsiteX21" fmla="*/ 47625 w 454818"/>
                  <a:gd name="connsiteY21" fmla="*/ 28575 h 550069"/>
                  <a:gd name="connsiteX22" fmla="*/ 0 w 454818"/>
                  <a:gd name="connsiteY22" fmla="*/ 0 h 550069"/>
                  <a:gd name="connsiteX0" fmla="*/ 2382 w 457200"/>
                  <a:gd name="connsiteY0" fmla="*/ 0 h 550069"/>
                  <a:gd name="connsiteX1" fmla="*/ 450057 w 457200"/>
                  <a:gd name="connsiteY1" fmla="*/ 0 h 550069"/>
                  <a:gd name="connsiteX2" fmla="*/ 450057 w 457200"/>
                  <a:gd name="connsiteY2" fmla="*/ 40481 h 550069"/>
                  <a:gd name="connsiteX3" fmla="*/ 335757 w 457200"/>
                  <a:gd name="connsiteY3" fmla="*/ 59531 h 550069"/>
                  <a:gd name="connsiteX4" fmla="*/ 280988 w 457200"/>
                  <a:gd name="connsiteY4" fmla="*/ 61913 h 550069"/>
                  <a:gd name="connsiteX5" fmla="*/ 280988 w 457200"/>
                  <a:gd name="connsiteY5" fmla="*/ 200025 h 550069"/>
                  <a:gd name="connsiteX6" fmla="*/ 316707 w 457200"/>
                  <a:gd name="connsiteY6" fmla="*/ 200025 h 550069"/>
                  <a:gd name="connsiteX7" fmla="*/ 316707 w 457200"/>
                  <a:gd name="connsiteY7" fmla="*/ 335756 h 550069"/>
                  <a:gd name="connsiteX8" fmla="*/ 280988 w 457200"/>
                  <a:gd name="connsiteY8" fmla="*/ 335756 h 550069"/>
                  <a:gd name="connsiteX9" fmla="*/ 280988 w 457200"/>
                  <a:gd name="connsiteY9" fmla="*/ 471488 h 550069"/>
                  <a:gd name="connsiteX10" fmla="*/ 457200 w 457200"/>
                  <a:gd name="connsiteY10" fmla="*/ 507206 h 550069"/>
                  <a:gd name="connsiteX11" fmla="*/ 457200 w 457200"/>
                  <a:gd name="connsiteY11" fmla="*/ 550069 h 550069"/>
                  <a:gd name="connsiteX12" fmla="*/ 7144 w 457200"/>
                  <a:gd name="connsiteY12" fmla="*/ 550069 h 550069"/>
                  <a:gd name="connsiteX13" fmla="*/ 7144 w 457200"/>
                  <a:gd name="connsiteY13" fmla="*/ 504825 h 550069"/>
                  <a:gd name="connsiteX14" fmla="*/ 200025 w 457200"/>
                  <a:gd name="connsiteY14" fmla="*/ 471488 h 550069"/>
                  <a:gd name="connsiteX15" fmla="*/ 200025 w 457200"/>
                  <a:gd name="connsiteY15" fmla="*/ 335756 h 550069"/>
                  <a:gd name="connsiteX16" fmla="*/ 150019 w 457200"/>
                  <a:gd name="connsiteY16" fmla="*/ 335756 h 550069"/>
                  <a:gd name="connsiteX17" fmla="*/ 150019 w 457200"/>
                  <a:gd name="connsiteY17" fmla="*/ 197644 h 550069"/>
                  <a:gd name="connsiteX18" fmla="*/ 197644 w 457200"/>
                  <a:gd name="connsiteY18" fmla="*/ 197644 h 550069"/>
                  <a:gd name="connsiteX19" fmla="*/ 197644 w 457200"/>
                  <a:gd name="connsiteY19" fmla="*/ 69056 h 550069"/>
                  <a:gd name="connsiteX20" fmla="*/ 97632 w 457200"/>
                  <a:gd name="connsiteY20" fmla="*/ 54769 h 550069"/>
                  <a:gd name="connsiteX21" fmla="*/ 0 w 457200"/>
                  <a:gd name="connsiteY21" fmla="*/ 35718 h 550069"/>
                  <a:gd name="connsiteX22" fmla="*/ 2382 w 457200"/>
                  <a:gd name="connsiteY22" fmla="*/ 0 h 550069"/>
                  <a:gd name="connsiteX0" fmla="*/ 0 w 454818"/>
                  <a:gd name="connsiteY0" fmla="*/ 0 h 550069"/>
                  <a:gd name="connsiteX1" fmla="*/ 447675 w 454818"/>
                  <a:gd name="connsiteY1" fmla="*/ 0 h 550069"/>
                  <a:gd name="connsiteX2" fmla="*/ 447675 w 454818"/>
                  <a:gd name="connsiteY2" fmla="*/ 40481 h 550069"/>
                  <a:gd name="connsiteX3" fmla="*/ 333375 w 454818"/>
                  <a:gd name="connsiteY3" fmla="*/ 59531 h 550069"/>
                  <a:gd name="connsiteX4" fmla="*/ 278606 w 454818"/>
                  <a:gd name="connsiteY4" fmla="*/ 61913 h 550069"/>
                  <a:gd name="connsiteX5" fmla="*/ 278606 w 454818"/>
                  <a:gd name="connsiteY5" fmla="*/ 200025 h 550069"/>
                  <a:gd name="connsiteX6" fmla="*/ 314325 w 454818"/>
                  <a:gd name="connsiteY6" fmla="*/ 200025 h 550069"/>
                  <a:gd name="connsiteX7" fmla="*/ 314325 w 454818"/>
                  <a:gd name="connsiteY7" fmla="*/ 335756 h 550069"/>
                  <a:gd name="connsiteX8" fmla="*/ 278606 w 454818"/>
                  <a:gd name="connsiteY8" fmla="*/ 335756 h 550069"/>
                  <a:gd name="connsiteX9" fmla="*/ 278606 w 454818"/>
                  <a:gd name="connsiteY9" fmla="*/ 471488 h 550069"/>
                  <a:gd name="connsiteX10" fmla="*/ 454818 w 454818"/>
                  <a:gd name="connsiteY10" fmla="*/ 507206 h 550069"/>
                  <a:gd name="connsiteX11" fmla="*/ 454818 w 454818"/>
                  <a:gd name="connsiteY11" fmla="*/ 550069 h 550069"/>
                  <a:gd name="connsiteX12" fmla="*/ 4762 w 454818"/>
                  <a:gd name="connsiteY12" fmla="*/ 550069 h 550069"/>
                  <a:gd name="connsiteX13" fmla="*/ 4762 w 454818"/>
                  <a:gd name="connsiteY13" fmla="*/ 504825 h 550069"/>
                  <a:gd name="connsiteX14" fmla="*/ 197643 w 454818"/>
                  <a:gd name="connsiteY14" fmla="*/ 471488 h 550069"/>
                  <a:gd name="connsiteX15" fmla="*/ 197643 w 454818"/>
                  <a:gd name="connsiteY15" fmla="*/ 335756 h 550069"/>
                  <a:gd name="connsiteX16" fmla="*/ 147637 w 454818"/>
                  <a:gd name="connsiteY16" fmla="*/ 335756 h 550069"/>
                  <a:gd name="connsiteX17" fmla="*/ 147637 w 454818"/>
                  <a:gd name="connsiteY17" fmla="*/ 197644 h 550069"/>
                  <a:gd name="connsiteX18" fmla="*/ 195262 w 454818"/>
                  <a:gd name="connsiteY18" fmla="*/ 197644 h 550069"/>
                  <a:gd name="connsiteX19" fmla="*/ 195262 w 454818"/>
                  <a:gd name="connsiteY19" fmla="*/ 69056 h 550069"/>
                  <a:gd name="connsiteX20" fmla="*/ 95250 w 454818"/>
                  <a:gd name="connsiteY20" fmla="*/ 54769 h 550069"/>
                  <a:gd name="connsiteX21" fmla="*/ 2381 w 454818"/>
                  <a:gd name="connsiteY21" fmla="*/ 35718 h 550069"/>
                  <a:gd name="connsiteX22" fmla="*/ 0 w 454818"/>
                  <a:gd name="connsiteY22" fmla="*/ 0 h 550069"/>
                  <a:gd name="connsiteX0" fmla="*/ 2382 w 457200"/>
                  <a:gd name="connsiteY0" fmla="*/ 0 h 550069"/>
                  <a:gd name="connsiteX1" fmla="*/ 450057 w 457200"/>
                  <a:gd name="connsiteY1" fmla="*/ 0 h 550069"/>
                  <a:gd name="connsiteX2" fmla="*/ 450057 w 457200"/>
                  <a:gd name="connsiteY2" fmla="*/ 40481 h 550069"/>
                  <a:gd name="connsiteX3" fmla="*/ 335757 w 457200"/>
                  <a:gd name="connsiteY3" fmla="*/ 59531 h 550069"/>
                  <a:gd name="connsiteX4" fmla="*/ 280988 w 457200"/>
                  <a:gd name="connsiteY4" fmla="*/ 61913 h 550069"/>
                  <a:gd name="connsiteX5" fmla="*/ 280988 w 457200"/>
                  <a:gd name="connsiteY5" fmla="*/ 200025 h 550069"/>
                  <a:gd name="connsiteX6" fmla="*/ 316707 w 457200"/>
                  <a:gd name="connsiteY6" fmla="*/ 200025 h 550069"/>
                  <a:gd name="connsiteX7" fmla="*/ 316707 w 457200"/>
                  <a:gd name="connsiteY7" fmla="*/ 335756 h 550069"/>
                  <a:gd name="connsiteX8" fmla="*/ 280988 w 457200"/>
                  <a:gd name="connsiteY8" fmla="*/ 335756 h 550069"/>
                  <a:gd name="connsiteX9" fmla="*/ 280988 w 457200"/>
                  <a:gd name="connsiteY9" fmla="*/ 471488 h 550069"/>
                  <a:gd name="connsiteX10" fmla="*/ 457200 w 457200"/>
                  <a:gd name="connsiteY10" fmla="*/ 507206 h 550069"/>
                  <a:gd name="connsiteX11" fmla="*/ 457200 w 457200"/>
                  <a:gd name="connsiteY11" fmla="*/ 550069 h 550069"/>
                  <a:gd name="connsiteX12" fmla="*/ 7144 w 457200"/>
                  <a:gd name="connsiteY12" fmla="*/ 550069 h 550069"/>
                  <a:gd name="connsiteX13" fmla="*/ 7144 w 457200"/>
                  <a:gd name="connsiteY13" fmla="*/ 504825 h 550069"/>
                  <a:gd name="connsiteX14" fmla="*/ 200025 w 457200"/>
                  <a:gd name="connsiteY14" fmla="*/ 471488 h 550069"/>
                  <a:gd name="connsiteX15" fmla="*/ 200025 w 457200"/>
                  <a:gd name="connsiteY15" fmla="*/ 335756 h 550069"/>
                  <a:gd name="connsiteX16" fmla="*/ 150019 w 457200"/>
                  <a:gd name="connsiteY16" fmla="*/ 335756 h 550069"/>
                  <a:gd name="connsiteX17" fmla="*/ 150019 w 457200"/>
                  <a:gd name="connsiteY17" fmla="*/ 197644 h 550069"/>
                  <a:gd name="connsiteX18" fmla="*/ 197644 w 457200"/>
                  <a:gd name="connsiteY18" fmla="*/ 197644 h 550069"/>
                  <a:gd name="connsiteX19" fmla="*/ 197644 w 457200"/>
                  <a:gd name="connsiteY19" fmla="*/ 69056 h 550069"/>
                  <a:gd name="connsiteX20" fmla="*/ 97632 w 457200"/>
                  <a:gd name="connsiteY20" fmla="*/ 54769 h 550069"/>
                  <a:gd name="connsiteX21" fmla="*/ 0 w 457200"/>
                  <a:gd name="connsiteY21" fmla="*/ 33337 h 550069"/>
                  <a:gd name="connsiteX22" fmla="*/ 2382 w 457200"/>
                  <a:gd name="connsiteY22" fmla="*/ 0 h 550069"/>
                  <a:gd name="connsiteX0" fmla="*/ 1 w 454819"/>
                  <a:gd name="connsiteY0" fmla="*/ 0 h 550069"/>
                  <a:gd name="connsiteX1" fmla="*/ 447676 w 454819"/>
                  <a:gd name="connsiteY1" fmla="*/ 0 h 550069"/>
                  <a:gd name="connsiteX2" fmla="*/ 447676 w 454819"/>
                  <a:gd name="connsiteY2" fmla="*/ 40481 h 550069"/>
                  <a:gd name="connsiteX3" fmla="*/ 333376 w 454819"/>
                  <a:gd name="connsiteY3" fmla="*/ 59531 h 550069"/>
                  <a:gd name="connsiteX4" fmla="*/ 278607 w 454819"/>
                  <a:gd name="connsiteY4" fmla="*/ 61913 h 550069"/>
                  <a:gd name="connsiteX5" fmla="*/ 278607 w 454819"/>
                  <a:gd name="connsiteY5" fmla="*/ 200025 h 550069"/>
                  <a:gd name="connsiteX6" fmla="*/ 314326 w 454819"/>
                  <a:gd name="connsiteY6" fmla="*/ 200025 h 550069"/>
                  <a:gd name="connsiteX7" fmla="*/ 314326 w 454819"/>
                  <a:gd name="connsiteY7" fmla="*/ 335756 h 550069"/>
                  <a:gd name="connsiteX8" fmla="*/ 278607 w 454819"/>
                  <a:gd name="connsiteY8" fmla="*/ 335756 h 550069"/>
                  <a:gd name="connsiteX9" fmla="*/ 278607 w 454819"/>
                  <a:gd name="connsiteY9" fmla="*/ 471488 h 550069"/>
                  <a:gd name="connsiteX10" fmla="*/ 454819 w 454819"/>
                  <a:gd name="connsiteY10" fmla="*/ 507206 h 550069"/>
                  <a:gd name="connsiteX11" fmla="*/ 454819 w 454819"/>
                  <a:gd name="connsiteY11" fmla="*/ 550069 h 550069"/>
                  <a:gd name="connsiteX12" fmla="*/ 4763 w 454819"/>
                  <a:gd name="connsiteY12" fmla="*/ 550069 h 550069"/>
                  <a:gd name="connsiteX13" fmla="*/ 4763 w 454819"/>
                  <a:gd name="connsiteY13" fmla="*/ 504825 h 550069"/>
                  <a:gd name="connsiteX14" fmla="*/ 197644 w 454819"/>
                  <a:gd name="connsiteY14" fmla="*/ 471488 h 550069"/>
                  <a:gd name="connsiteX15" fmla="*/ 197644 w 454819"/>
                  <a:gd name="connsiteY15" fmla="*/ 335756 h 550069"/>
                  <a:gd name="connsiteX16" fmla="*/ 147638 w 454819"/>
                  <a:gd name="connsiteY16" fmla="*/ 335756 h 550069"/>
                  <a:gd name="connsiteX17" fmla="*/ 147638 w 454819"/>
                  <a:gd name="connsiteY17" fmla="*/ 197644 h 550069"/>
                  <a:gd name="connsiteX18" fmla="*/ 195263 w 454819"/>
                  <a:gd name="connsiteY18" fmla="*/ 197644 h 550069"/>
                  <a:gd name="connsiteX19" fmla="*/ 195263 w 454819"/>
                  <a:gd name="connsiteY19" fmla="*/ 69056 h 550069"/>
                  <a:gd name="connsiteX20" fmla="*/ 95251 w 454819"/>
                  <a:gd name="connsiteY20" fmla="*/ 54769 h 550069"/>
                  <a:gd name="connsiteX21" fmla="*/ 0 w 454819"/>
                  <a:gd name="connsiteY21" fmla="*/ 35718 h 550069"/>
                  <a:gd name="connsiteX22" fmla="*/ 1 w 454819"/>
                  <a:gd name="connsiteY22" fmla="*/ 0 h 550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54819" h="550069">
                    <a:moveTo>
                      <a:pt x="1" y="0"/>
                    </a:moveTo>
                    <a:lnTo>
                      <a:pt x="447676" y="0"/>
                    </a:lnTo>
                    <a:lnTo>
                      <a:pt x="447676" y="40481"/>
                    </a:lnTo>
                    <a:lnTo>
                      <a:pt x="333376" y="59531"/>
                    </a:lnTo>
                    <a:lnTo>
                      <a:pt x="278607" y="61913"/>
                    </a:lnTo>
                    <a:lnTo>
                      <a:pt x="278607" y="200025"/>
                    </a:lnTo>
                    <a:lnTo>
                      <a:pt x="314326" y="200025"/>
                    </a:lnTo>
                    <a:lnTo>
                      <a:pt x="314326" y="335756"/>
                    </a:lnTo>
                    <a:lnTo>
                      <a:pt x="278607" y="335756"/>
                    </a:lnTo>
                    <a:lnTo>
                      <a:pt x="278607" y="471488"/>
                    </a:lnTo>
                    <a:lnTo>
                      <a:pt x="454819" y="507206"/>
                    </a:lnTo>
                    <a:lnTo>
                      <a:pt x="454819" y="550069"/>
                    </a:lnTo>
                    <a:lnTo>
                      <a:pt x="4763" y="550069"/>
                    </a:lnTo>
                    <a:lnTo>
                      <a:pt x="4763" y="504825"/>
                    </a:lnTo>
                    <a:lnTo>
                      <a:pt x="197644" y="471488"/>
                    </a:lnTo>
                    <a:lnTo>
                      <a:pt x="197644" y="335756"/>
                    </a:lnTo>
                    <a:lnTo>
                      <a:pt x="147638" y="335756"/>
                    </a:lnTo>
                    <a:lnTo>
                      <a:pt x="147638" y="197644"/>
                    </a:lnTo>
                    <a:lnTo>
                      <a:pt x="195263" y="197644"/>
                    </a:lnTo>
                    <a:lnTo>
                      <a:pt x="195263" y="69056"/>
                    </a:lnTo>
                    <a:lnTo>
                      <a:pt x="95251" y="54769"/>
                    </a:lnTo>
                    <a:lnTo>
                      <a:pt x="0" y="35718"/>
                    </a:lnTo>
                    <a:cubicBezTo>
                      <a:pt x="0" y="23812"/>
                      <a:pt x="1" y="11906"/>
                      <a:pt x="1" y="0"/>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grpSp>
        <p:sp>
          <p:nvSpPr>
            <p:cNvPr id="40" name="楕円 39">
              <a:extLst>
                <a:ext uri="{FF2B5EF4-FFF2-40B4-BE49-F238E27FC236}">
                  <a16:creationId xmlns:a16="http://schemas.microsoft.com/office/drawing/2014/main" id="{E45B7E17-F779-4B79-B365-D10641CB3487}"/>
                </a:ext>
              </a:extLst>
            </p:cNvPr>
            <p:cNvSpPr/>
            <p:nvPr/>
          </p:nvSpPr>
          <p:spPr>
            <a:xfrm>
              <a:off x="4960957" y="3386630"/>
              <a:ext cx="267854" cy="304592"/>
            </a:xfrm>
            <a:prstGeom prst="ellipse">
              <a:avLst/>
            </a:prstGeom>
            <a:noFill/>
            <a:ln w="381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41" name="楕円 40">
              <a:extLst>
                <a:ext uri="{FF2B5EF4-FFF2-40B4-BE49-F238E27FC236}">
                  <a16:creationId xmlns:a16="http://schemas.microsoft.com/office/drawing/2014/main" id="{ECC2C2CC-B094-45AB-AB67-4764F6EA30CB}"/>
                </a:ext>
              </a:extLst>
            </p:cNvPr>
            <p:cNvSpPr/>
            <p:nvPr/>
          </p:nvSpPr>
          <p:spPr>
            <a:xfrm>
              <a:off x="5619478" y="3386630"/>
              <a:ext cx="267854" cy="304592"/>
            </a:xfrm>
            <a:prstGeom prst="ellipse">
              <a:avLst/>
            </a:prstGeom>
            <a:noFill/>
            <a:ln w="381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42" name="楕円 41">
              <a:extLst>
                <a:ext uri="{FF2B5EF4-FFF2-40B4-BE49-F238E27FC236}">
                  <a16:creationId xmlns:a16="http://schemas.microsoft.com/office/drawing/2014/main" id="{831B1C1D-EE8E-4400-95BD-67D8B624F43F}"/>
                </a:ext>
              </a:extLst>
            </p:cNvPr>
            <p:cNvSpPr/>
            <p:nvPr/>
          </p:nvSpPr>
          <p:spPr>
            <a:xfrm>
              <a:off x="4960956" y="4348457"/>
              <a:ext cx="267854" cy="304592"/>
            </a:xfrm>
            <a:prstGeom prst="ellipse">
              <a:avLst/>
            </a:prstGeom>
            <a:noFill/>
            <a:ln w="381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43" name="楕円 42">
              <a:extLst>
                <a:ext uri="{FF2B5EF4-FFF2-40B4-BE49-F238E27FC236}">
                  <a16:creationId xmlns:a16="http://schemas.microsoft.com/office/drawing/2014/main" id="{5629EE90-BDB4-4891-B84A-AC0BF76946BD}"/>
                </a:ext>
              </a:extLst>
            </p:cNvPr>
            <p:cNvSpPr/>
            <p:nvPr/>
          </p:nvSpPr>
          <p:spPr>
            <a:xfrm>
              <a:off x="5613025" y="4316172"/>
              <a:ext cx="267854" cy="304592"/>
            </a:xfrm>
            <a:prstGeom prst="ellipse">
              <a:avLst/>
            </a:prstGeom>
            <a:noFill/>
            <a:ln w="381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48" name="楕円 47">
              <a:extLst>
                <a:ext uri="{FF2B5EF4-FFF2-40B4-BE49-F238E27FC236}">
                  <a16:creationId xmlns:a16="http://schemas.microsoft.com/office/drawing/2014/main" id="{B9CDEDE0-A038-4C8E-8FCE-5A9F020AE6BA}"/>
                </a:ext>
              </a:extLst>
            </p:cNvPr>
            <p:cNvSpPr/>
            <p:nvPr/>
          </p:nvSpPr>
          <p:spPr>
            <a:xfrm>
              <a:off x="4868961" y="5257818"/>
              <a:ext cx="267854" cy="304592"/>
            </a:xfrm>
            <a:prstGeom prst="ellipse">
              <a:avLst/>
            </a:prstGeom>
            <a:noFill/>
            <a:ln w="38100">
              <a:solidFill>
                <a:srgbClr val="0066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49" name="テキスト ボックス 48">
              <a:extLst>
                <a:ext uri="{FF2B5EF4-FFF2-40B4-BE49-F238E27FC236}">
                  <a16:creationId xmlns:a16="http://schemas.microsoft.com/office/drawing/2014/main" id="{7285B58F-5455-4485-A348-CE5A0F1FD0F0}"/>
                </a:ext>
              </a:extLst>
            </p:cNvPr>
            <p:cNvSpPr txBox="1"/>
            <p:nvPr/>
          </p:nvSpPr>
          <p:spPr>
            <a:xfrm>
              <a:off x="5094881" y="5216033"/>
              <a:ext cx="1569271" cy="371355"/>
            </a:xfrm>
            <a:prstGeom prst="rect">
              <a:avLst/>
            </a:prstGeom>
            <a:noFill/>
          </p:spPr>
          <p:txBody>
            <a:bodyPr wrap="square" rtlCol="0">
              <a:spAutoFit/>
            </a:bodyPr>
            <a:lstStyle/>
            <a:p>
              <a:r>
                <a:rPr kumimoji="1" lang="ja-JP" altLang="en-US" b="1">
                  <a:solidFill>
                    <a:schemeClr val="tx1">
                      <a:lumMod val="75000"/>
                      <a:lumOff val="25000"/>
                    </a:schemeClr>
                  </a:solidFill>
                  <a:latin typeface="HGPｺﾞｼｯｸE" panose="020B0900000000000000" pitchFamily="50" charset="-128"/>
                  <a:ea typeface="HGPｺﾞｼｯｸE" panose="020B0900000000000000" pitchFamily="50" charset="-128"/>
                </a:rPr>
                <a:t>ねじ止め箇所</a:t>
              </a:r>
            </a:p>
          </p:txBody>
        </p:sp>
      </p:grpSp>
      <p:sp>
        <p:nvSpPr>
          <p:cNvPr id="50" name="正方形/長方形 49">
            <a:extLst>
              <a:ext uri="{FF2B5EF4-FFF2-40B4-BE49-F238E27FC236}">
                <a16:creationId xmlns:a16="http://schemas.microsoft.com/office/drawing/2014/main" id="{83400DFE-6B5D-44AF-B7A1-50125CA07215}"/>
              </a:ext>
            </a:extLst>
          </p:cNvPr>
          <p:cNvSpPr/>
          <p:nvPr/>
        </p:nvSpPr>
        <p:spPr>
          <a:xfrm>
            <a:off x="0" y="1735081"/>
            <a:ext cx="9144000" cy="88377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dirty="0">
                <a:solidFill>
                  <a:schemeClr val="tx1"/>
                </a:solidFill>
                <a:latin typeface="HGPｺﾞｼｯｸE" panose="020B0900000000000000" pitchFamily="50" charset="-128"/>
                <a:ea typeface="HGPｺﾞｼｯｸE" panose="020B0900000000000000" pitchFamily="50" charset="-128"/>
              </a:rPr>
              <a:t>各地域の状況に応じて、</a:t>
            </a:r>
            <a:r>
              <a:rPr kumimoji="1" lang="en-US" altLang="ja-JP" sz="2400" dirty="0">
                <a:solidFill>
                  <a:schemeClr val="tx1"/>
                </a:solidFill>
                <a:latin typeface="HGPｺﾞｼｯｸE" panose="020B0900000000000000" pitchFamily="50" charset="-128"/>
                <a:ea typeface="HGPｺﾞｼｯｸE" panose="020B0900000000000000" pitchFamily="50" charset="-128"/>
              </a:rPr>
              <a:t>P17</a:t>
            </a:r>
            <a:r>
              <a:rPr kumimoji="1" lang="ja-JP" altLang="en-US" sz="2400" dirty="0">
                <a:solidFill>
                  <a:schemeClr val="tx1"/>
                </a:solidFill>
                <a:latin typeface="HGPｺﾞｼｯｸE" panose="020B0900000000000000" pitchFamily="50" charset="-128"/>
                <a:ea typeface="HGPｺﾞｼｯｸE" panose="020B0900000000000000" pitchFamily="50" charset="-128"/>
              </a:rPr>
              <a:t>の後に参考資料として本スライドを活用して下さい。</a:t>
            </a:r>
          </a:p>
        </p:txBody>
      </p:sp>
    </p:spTree>
    <p:extLst>
      <p:ext uri="{BB962C8B-B14F-4D97-AF65-F5344CB8AC3E}">
        <p14:creationId xmlns:p14="http://schemas.microsoft.com/office/powerpoint/2010/main" val="188797531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正方形/長方形 24">
            <a:extLst>
              <a:ext uri="{FF2B5EF4-FFF2-40B4-BE49-F238E27FC236}">
                <a16:creationId xmlns:a16="http://schemas.microsoft.com/office/drawing/2014/main" id="{8ABFDBBF-583C-45FD-AE20-7606BA660015}"/>
              </a:ext>
            </a:extLst>
          </p:cNvPr>
          <p:cNvSpPr/>
          <p:nvPr/>
        </p:nvSpPr>
        <p:spPr>
          <a:xfrm>
            <a:off x="117977" y="2850058"/>
            <a:ext cx="3458489" cy="28192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26" name="正方形/長方形 25">
            <a:extLst>
              <a:ext uri="{FF2B5EF4-FFF2-40B4-BE49-F238E27FC236}">
                <a16:creationId xmlns:a16="http://schemas.microsoft.com/office/drawing/2014/main" id="{6183DAA1-9AAD-44DC-9050-AA5D11F6464B}"/>
              </a:ext>
            </a:extLst>
          </p:cNvPr>
          <p:cNvSpPr/>
          <p:nvPr/>
        </p:nvSpPr>
        <p:spPr>
          <a:xfrm>
            <a:off x="117977" y="2435982"/>
            <a:ext cx="3458490" cy="505518"/>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lIns="36000" rIns="36000" rtlCol="0" anchor="ct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テレビは台に固定、台を壁に固定</a:t>
            </a:r>
          </a:p>
        </p:txBody>
      </p:sp>
      <p:sp>
        <p:nvSpPr>
          <p:cNvPr id="19" name="正方形/長方形 18">
            <a:extLst>
              <a:ext uri="{FF2B5EF4-FFF2-40B4-BE49-F238E27FC236}">
                <a16:creationId xmlns:a16="http://schemas.microsoft.com/office/drawing/2014/main" id="{6938F83B-6733-4FCC-8648-324D5C867321}"/>
              </a:ext>
            </a:extLst>
          </p:cNvPr>
          <p:cNvSpPr/>
          <p:nvPr/>
        </p:nvSpPr>
        <p:spPr>
          <a:xfrm>
            <a:off x="3678833" y="2435982"/>
            <a:ext cx="2134493" cy="32783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20" name="正方形/長方形 19">
            <a:extLst>
              <a:ext uri="{FF2B5EF4-FFF2-40B4-BE49-F238E27FC236}">
                <a16:creationId xmlns:a16="http://schemas.microsoft.com/office/drawing/2014/main" id="{82E5C2F0-EE2A-4FCB-B814-851244AF743E}"/>
              </a:ext>
            </a:extLst>
          </p:cNvPr>
          <p:cNvSpPr/>
          <p:nvPr/>
        </p:nvSpPr>
        <p:spPr>
          <a:xfrm>
            <a:off x="3678833" y="2435982"/>
            <a:ext cx="2128011" cy="508173"/>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lIns="36000" rIns="36000" rtlCol="0" anchor="ctr"/>
          <a:lstStyle/>
          <a:p>
            <a:pPr algn="ctr"/>
            <a:r>
              <a:rPr lang="ja-JP" altLang="en-US">
                <a:solidFill>
                  <a:schemeClr val="bg1"/>
                </a:solidFill>
                <a:latin typeface="HGPｺﾞｼｯｸE" panose="020B0900000000000000" pitchFamily="50" charset="-128"/>
                <a:ea typeface="HGPｺﾞｼｯｸE" panose="020B0900000000000000" pitchFamily="50" charset="-128"/>
              </a:rPr>
              <a:t>冷蔵庫は壁に固定</a:t>
            </a:r>
            <a:endParaRPr kumimoji="1" lang="ja-JP" altLang="en-US">
              <a:solidFill>
                <a:schemeClr val="bg1"/>
              </a:solidFill>
              <a:latin typeface="HGPｺﾞｼｯｸE" panose="020B0900000000000000" pitchFamily="50" charset="-128"/>
              <a:ea typeface="HGPｺﾞｼｯｸE" panose="020B0900000000000000" pitchFamily="50" charset="-128"/>
            </a:endParaRPr>
          </a:p>
        </p:txBody>
      </p:sp>
      <p:sp>
        <p:nvSpPr>
          <p:cNvPr id="38" name="正方形/長方形 37">
            <a:extLst>
              <a:ext uri="{FF2B5EF4-FFF2-40B4-BE49-F238E27FC236}">
                <a16:creationId xmlns:a16="http://schemas.microsoft.com/office/drawing/2014/main" id="{753072B7-8AD5-4B9B-A616-4D9DDAE387BD}"/>
              </a:ext>
            </a:extLst>
          </p:cNvPr>
          <p:cNvSpPr/>
          <p:nvPr/>
        </p:nvSpPr>
        <p:spPr>
          <a:xfrm>
            <a:off x="5955028" y="2423392"/>
            <a:ext cx="2962293" cy="32878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39" name="正方形/長方形 38">
            <a:extLst>
              <a:ext uri="{FF2B5EF4-FFF2-40B4-BE49-F238E27FC236}">
                <a16:creationId xmlns:a16="http://schemas.microsoft.com/office/drawing/2014/main" id="{F28A7153-DD03-4C8A-8D12-B304D6C0735A}"/>
              </a:ext>
            </a:extLst>
          </p:cNvPr>
          <p:cNvSpPr/>
          <p:nvPr/>
        </p:nvSpPr>
        <p:spPr>
          <a:xfrm>
            <a:off x="5955028" y="2435982"/>
            <a:ext cx="2946197" cy="505518"/>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lIns="36000" rIns="36000" rtlCol="0" anchor="ctr"/>
          <a:lstStyle/>
          <a:p>
            <a:pPr algn="ctr"/>
            <a:r>
              <a:rPr lang="ja-JP" altLang="en-US">
                <a:solidFill>
                  <a:schemeClr val="bg1"/>
                </a:solidFill>
                <a:latin typeface="HGPｺﾞｼｯｸE" panose="020B0900000000000000" pitchFamily="50" charset="-128"/>
                <a:ea typeface="HGPｺﾞｼｯｸE" panose="020B0900000000000000" pitchFamily="50" charset="-128"/>
              </a:rPr>
              <a:t>水槽なども固定</a:t>
            </a:r>
          </a:p>
        </p:txBody>
      </p:sp>
      <p:pic>
        <p:nvPicPr>
          <p:cNvPr id="53" name="図 52">
            <a:extLst>
              <a:ext uri="{FF2B5EF4-FFF2-40B4-BE49-F238E27FC236}">
                <a16:creationId xmlns:a16="http://schemas.microsoft.com/office/drawing/2014/main" id="{5F7AB21B-A5B6-4C87-87D7-09D3B8F29084}"/>
              </a:ext>
            </a:extLst>
          </p:cNvPr>
          <p:cNvPicPr>
            <a:picLocks noChangeAspect="1"/>
          </p:cNvPicPr>
          <p:nvPr/>
        </p:nvPicPr>
        <p:blipFill>
          <a:blip r:embed="rId3"/>
          <a:stretch>
            <a:fillRect/>
          </a:stretch>
        </p:blipFill>
        <p:spPr>
          <a:xfrm>
            <a:off x="4118412" y="3237354"/>
            <a:ext cx="1326959" cy="1836142"/>
          </a:xfrm>
          <a:prstGeom prst="rect">
            <a:avLst/>
          </a:prstGeom>
        </p:spPr>
      </p:pic>
      <p:pic>
        <p:nvPicPr>
          <p:cNvPr id="54" name="図 53">
            <a:extLst>
              <a:ext uri="{FF2B5EF4-FFF2-40B4-BE49-F238E27FC236}">
                <a16:creationId xmlns:a16="http://schemas.microsoft.com/office/drawing/2014/main" id="{07C65802-63FC-45B8-AD75-7497F97475DC}"/>
              </a:ext>
            </a:extLst>
          </p:cNvPr>
          <p:cNvPicPr>
            <a:picLocks noChangeAspect="1"/>
          </p:cNvPicPr>
          <p:nvPr/>
        </p:nvPicPr>
        <p:blipFill>
          <a:blip r:embed="rId4"/>
          <a:stretch>
            <a:fillRect/>
          </a:stretch>
        </p:blipFill>
        <p:spPr>
          <a:xfrm>
            <a:off x="6113181" y="3657530"/>
            <a:ext cx="2575052" cy="1739489"/>
          </a:xfrm>
          <a:prstGeom prst="rect">
            <a:avLst/>
          </a:prstGeom>
        </p:spPr>
      </p:pic>
      <p:sp>
        <p:nvSpPr>
          <p:cNvPr id="55" name="楕円 54">
            <a:extLst>
              <a:ext uri="{FF2B5EF4-FFF2-40B4-BE49-F238E27FC236}">
                <a16:creationId xmlns:a16="http://schemas.microsoft.com/office/drawing/2014/main" id="{380E6BBD-65F1-4C10-905C-E3D9940C9923}"/>
              </a:ext>
            </a:extLst>
          </p:cNvPr>
          <p:cNvSpPr/>
          <p:nvPr/>
        </p:nvSpPr>
        <p:spPr>
          <a:xfrm>
            <a:off x="4429751" y="3237354"/>
            <a:ext cx="411480" cy="385004"/>
          </a:xfrm>
          <a:prstGeom prst="ellipse">
            <a:avLst/>
          </a:prstGeom>
          <a:noFill/>
          <a:ln w="28575">
            <a:solidFill>
              <a:srgbClr val="E9471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56" name="楕円 55">
            <a:extLst>
              <a:ext uri="{FF2B5EF4-FFF2-40B4-BE49-F238E27FC236}">
                <a16:creationId xmlns:a16="http://schemas.microsoft.com/office/drawing/2014/main" id="{948C6A99-544E-4026-ADB4-471C2185BAAD}"/>
              </a:ext>
            </a:extLst>
          </p:cNvPr>
          <p:cNvSpPr/>
          <p:nvPr/>
        </p:nvSpPr>
        <p:spPr>
          <a:xfrm>
            <a:off x="4856471" y="3458334"/>
            <a:ext cx="411480" cy="385004"/>
          </a:xfrm>
          <a:prstGeom prst="ellipse">
            <a:avLst/>
          </a:prstGeom>
          <a:noFill/>
          <a:ln w="28575">
            <a:solidFill>
              <a:srgbClr val="E94716"/>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pic>
        <p:nvPicPr>
          <p:cNvPr id="57" name="図 56">
            <a:extLst>
              <a:ext uri="{FF2B5EF4-FFF2-40B4-BE49-F238E27FC236}">
                <a16:creationId xmlns:a16="http://schemas.microsoft.com/office/drawing/2014/main" id="{A2593A9B-90F9-4174-8E62-30E7050E001B}"/>
              </a:ext>
            </a:extLst>
          </p:cNvPr>
          <p:cNvPicPr>
            <a:picLocks noChangeAspect="1"/>
          </p:cNvPicPr>
          <p:nvPr/>
        </p:nvPicPr>
        <p:blipFill rotWithShape="1">
          <a:blip r:embed="rId5"/>
          <a:srcRect l="86076" r="636" b="88551"/>
          <a:stretch/>
        </p:blipFill>
        <p:spPr>
          <a:xfrm>
            <a:off x="318119" y="5844772"/>
            <a:ext cx="411480" cy="210682"/>
          </a:xfrm>
          <a:prstGeom prst="rect">
            <a:avLst/>
          </a:prstGeom>
        </p:spPr>
      </p:pic>
      <p:sp>
        <p:nvSpPr>
          <p:cNvPr id="61" name="正方形/長方形 60">
            <a:extLst>
              <a:ext uri="{FF2B5EF4-FFF2-40B4-BE49-F238E27FC236}">
                <a16:creationId xmlns:a16="http://schemas.microsoft.com/office/drawing/2014/main" id="{54489D3E-B91D-4C14-B423-1CCEB916A38E}"/>
              </a:ext>
            </a:extLst>
          </p:cNvPr>
          <p:cNvSpPr/>
          <p:nvPr/>
        </p:nvSpPr>
        <p:spPr>
          <a:xfrm>
            <a:off x="6006010" y="3037905"/>
            <a:ext cx="2842243" cy="523220"/>
          </a:xfrm>
          <a:prstGeom prst="rect">
            <a:avLst/>
          </a:prstGeom>
        </p:spPr>
        <p:txBody>
          <a:bodyPr wrap="square">
            <a:spAutoFit/>
          </a:bodyPr>
          <a:lstStyle/>
          <a:p>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水槽は粘着式マットやベルトなどで</a:t>
            </a: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台から落下しないように固定する</a:t>
            </a:r>
          </a:p>
        </p:txBody>
      </p:sp>
      <p:sp>
        <p:nvSpPr>
          <p:cNvPr id="2" name="タイトル 1">
            <a:extLst>
              <a:ext uri="{FF2B5EF4-FFF2-40B4-BE49-F238E27FC236}">
                <a16:creationId xmlns:a16="http://schemas.microsoft.com/office/drawing/2014/main" id="{229D4050-9669-42FC-B3C2-7E94D03220D0}"/>
              </a:ext>
            </a:extLst>
          </p:cNvPr>
          <p:cNvSpPr>
            <a:spLocks noGrp="1"/>
          </p:cNvSpPr>
          <p:nvPr>
            <p:ph type="title"/>
          </p:nvPr>
        </p:nvSpPr>
        <p:spPr>
          <a:xfrm>
            <a:off x="0" y="-28575"/>
            <a:ext cx="9144000" cy="650083"/>
          </a:xfrm>
        </p:spPr>
        <p:txBody>
          <a:bodyPr/>
          <a:lstStyle/>
          <a:p>
            <a:r>
              <a:rPr lang="en-US" altLang="ja-JP"/>
              <a:t>(</a:t>
            </a:r>
            <a:r>
              <a:rPr lang="ja-JP" altLang="en-US"/>
              <a:t>参考</a:t>
            </a:r>
            <a:r>
              <a:rPr lang="en-US" altLang="ja-JP"/>
              <a:t>)</a:t>
            </a:r>
            <a:r>
              <a:rPr lang="ja-JP" altLang="en-US"/>
              <a:t>家具等の落下防止・移動防止のポイント</a:t>
            </a:r>
            <a:endParaRPr kumimoji="1" lang="ja-JP" altLang="en-US"/>
          </a:p>
        </p:txBody>
      </p:sp>
      <p:sp>
        <p:nvSpPr>
          <p:cNvPr id="4" name="スライド番号プレースホルダー 3">
            <a:extLst>
              <a:ext uri="{FF2B5EF4-FFF2-40B4-BE49-F238E27FC236}">
                <a16:creationId xmlns:a16="http://schemas.microsoft.com/office/drawing/2014/main" id="{81DB2DBD-36E3-4F28-8786-AA97EC7695A3}"/>
              </a:ext>
            </a:extLst>
          </p:cNvPr>
          <p:cNvSpPr>
            <a:spLocks noGrp="1"/>
          </p:cNvSpPr>
          <p:nvPr>
            <p:ph type="sldNum" sz="quarter" idx="12"/>
          </p:nvPr>
        </p:nvSpPr>
        <p:spPr/>
        <p:txBody>
          <a:bodyPr/>
          <a:lstStyle/>
          <a:p>
            <a:fld id="{48C0FCB9-D989-46F1-965E-624BDAC7E129}" type="slidenum">
              <a:rPr kumimoji="1" lang="ja-JP" altLang="en-US" smtClean="0"/>
              <a:pPr/>
              <a:t>55</a:t>
            </a:fld>
            <a:endParaRPr kumimoji="1" lang="ja-JP" altLang="en-US"/>
          </a:p>
        </p:txBody>
      </p:sp>
      <p:sp>
        <p:nvSpPr>
          <p:cNvPr id="44" name="テキスト ボックス 43">
            <a:extLst>
              <a:ext uri="{FF2B5EF4-FFF2-40B4-BE49-F238E27FC236}">
                <a16:creationId xmlns:a16="http://schemas.microsoft.com/office/drawing/2014/main" id="{FACE0221-38DB-438E-A099-466046D0DBCD}"/>
              </a:ext>
            </a:extLst>
          </p:cNvPr>
          <p:cNvSpPr txBox="1"/>
          <p:nvPr/>
        </p:nvSpPr>
        <p:spPr>
          <a:xfrm>
            <a:off x="0" y="6596390"/>
            <a:ext cx="5690982" cy="261610"/>
          </a:xfrm>
          <a:prstGeom prst="rect">
            <a:avLst/>
          </a:prstGeom>
          <a:noFill/>
        </p:spPr>
        <p:txBody>
          <a:bodyPr wrap="none" rtlCol="0">
            <a:spAutoFit/>
          </a:bodyPr>
          <a:lstStyle/>
          <a:p>
            <a:r>
              <a:rPr lang="ja-JP" altLang="en-US" sz="1100">
                <a:solidFill>
                  <a:srgbClr val="404040"/>
                </a:solidFill>
                <a:latin typeface="HGPｺﾞｼｯｸE" panose="020B0900000000000000" pitchFamily="50" charset="-128"/>
                <a:ea typeface="HGPｺﾞｼｯｸE" panose="020B0900000000000000" pitchFamily="50" charset="-128"/>
              </a:rPr>
              <a:t>参考：東京消防庁「家具類の転倒・落下・移動防止対策ハンドブック</a:t>
            </a:r>
            <a:r>
              <a:rPr lang="en-US" altLang="ja-JP" sz="1100">
                <a:solidFill>
                  <a:srgbClr val="404040"/>
                </a:solidFill>
                <a:latin typeface="HGPｺﾞｼｯｸE" panose="020B0900000000000000" pitchFamily="50" charset="-128"/>
                <a:ea typeface="HGPｺﾞｼｯｸE" panose="020B0900000000000000" pitchFamily="50" charset="-128"/>
              </a:rPr>
              <a:t>-</a:t>
            </a:r>
            <a:r>
              <a:rPr lang="ja-JP" altLang="en-US" sz="1100">
                <a:solidFill>
                  <a:srgbClr val="404040"/>
                </a:solidFill>
                <a:latin typeface="HGPｺﾞｼｯｸE" panose="020B0900000000000000" pitchFamily="50" charset="-128"/>
                <a:ea typeface="HGPｺﾞｼｯｸE" panose="020B0900000000000000" pitchFamily="50" charset="-128"/>
              </a:rPr>
              <a:t>室内の地震対策</a:t>
            </a:r>
            <a:r>
              <a:rPr lang="en-US" altLang="ja-JP" sz="1100">
                <a:solidFill>
                  <a:srgbClr val="404040"/>
                </a:solidFill>
                <a:latin typeface="HGPｺﾞｼｯｸE" panose="020B0900000000000000" pitchFamily="50" charset="-128"/>
                <a:ea typeface="HGPｺﾞｼｯｸE" panose="020B0900000000000000" pitchFamily="50" charset="-128"/>
              </a:rPr>
              <a:t>-</a:t>
            </a:r>
            <a:r>
              <a:rPr lang="ja-JP" altLang="en-US" sz="1100">
                <a:solidFill>
                  <a:srgbClr val="404040"/>
                </a:solidFill>
                <a:latin typeface="HGPｺﾞｼｯｸE" panose="020B0900000000000000" pitchFamily="50" charset="-128"/>
                <a:ea typeface="HGPｺﾞｼｯｸE" panose="020B0900000000000000" pitchFamily="50" charset="-128"/>
              </a:rPr>
              <a:t>（</a:t>
            </a:r>
            <a:r>
              <a:rPr lang="en-US" altLang="ja-JP" sz="1100">
                <a:solidFill>
                  <a:srgbClr val="404040"/>
                </a:solidFill>
                <a:latin typeface="HGPｺﾞｼｯｸE" panose="020B0900000000000000" pitchFamily="50" charset="-128"/>
                <a:ea typeface="HGPｺﾞｼｯｸE" panose="020B0900000000000000" pitchFamily="50" charset="-128"/>
              </a:rPr>
              <a:t>p.15</a:t>
            </a:r>
            <a:r>
              <a:rPr lang="ja-JP" altLang="en-US" sz="1100">
                <a:solidFill>
                  <a:srgbClr val="404040"/>
                </a:solidFill>
                <a:latin typeface="HGPｺﾞｼｯｸE" panose="020B0900000000000000" pitchFamily="50" charset="-128"/>
                <a:ea typeface="HGPｺﾞｼｯｸE" panose="020B0900000000000000" pitchFamily="50" charset="-128"/>
              </a:rPr>
              <a:t>）」</a:t>
            </a:r>
          </a:p>
        </p:txBody>
      </p:sp>
      <p:sp>
        <p:nvSpPr>
          <p:cNvPr id="5" name="正方形/長方形 4">
            <a:extLst>
              <a:ext uri="{FF2B5EF4-FFF2-40B4-BE49-F238E27FC236}">
                <a16:creationId xmlns:a16="http://schemas.microsoft.com/office/drawing/2014/main" id="{4AAFDAFD-2A2D-40B1-96AB-FEFAFC48C9B4}"/>
              </a:ext>
            </a:extLst>
          </p:cNvPr>
          <p:cNvSpPr/>
          <p:nvPr/>
        </p:nvSpPr>
        <p:spPr>
          <a:xfrm>
            <a:off x="262800" y="864246"/>
            <a:ext cx="8618400" cy="761592"/>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216000" rIns="216000" rtlCol="0" anchor="ctr"/>
          <a:lstStyle/>
          <a:p>
            <a:pPr algn="just"/>
            <a:r>
              <a:rPr lang="ja-JP" altLang="en-US" sz="2800">
                <a:solidFill>
                  <a:srgbClr val="404040"/>
                </a:solidFill>
                <a:latin typeface="HGPｺﾞｼｯｸE" panose="020B0900000000000000" pitchFamily="50" charset="-128"/>
                <a:ea typeface="HGPｺﾞｼｯｸE" panose="020B0900000000000000" pitchFamily="50" charset="-128"/>
              </a:rPr>
              <a:t>家電等は机や台と固定、さらに机や台を壁に固定する</a:t>
            </a:r>
            <a:endParaRPr lang="en-US" altLang="ja-JP" sz="2800">
              <a:solidFill>
                <a:srgbClr val="404040"/>
              </a:solidFill>
              <a:latin typeface="HGPｺﾞｼｯｸE" panose="020B0900000000000000" pitchFamily="50" charset="-128"/>
              <a:ea typeface="HGPｺﾞｼｯｸE" panose="020B0900000000000000" pitchFamily="50" charset="-128"/>
            </a:endParaRPr>
          </a:p>
        </p:txBody>
      </p:sp>
      <p:pic>
        <p:nvPicPr>
          <p:cNvPr id="27" name="図 26">
            <a:extLst>
              <a:ext uri="{FF2B5EF4-FFF2-40B4-BE49-F238E27FC236}">
                <a16:creationId xmlns:a16="http://schemas.microsoft.com/office/drawing/2014/main" id="{665B4733-B766-4625-BB90-B6DCA14C1775}"/>
              </a:ext>
            </a:extLst>
          </p:cNvPr>
          <p:cNvPicPr>
            <a:picLocks noChangeAspect="1"/>
          </p:cNvPicPr>
          <p:nvPr/>
        </p:nvPicPr>
        <p:blipFill>
          <a:blip r:embed="rId5"/>
          <a:stretch>
            <a:fillRect/>
          </a:stretch>
        </p:blipFill>
        <p:spPr>
          <a:xfrm>
            <a:off x="455767" y="3329860"/>
            <a:ext cx="2716248" cy="1614163"/>
          </a:xfrm>
          <a:prstGeom prst="rect">
            <a:avLst/>
          </a:prstGeom>
        </p:spPr>
      </p:pic>
      <p:sp>
        <p:nvSpPr>
          <p:cNvPr id="21" name="正方形/長方形 20">
            <a:extLst>
              <a:ext uri="{FF2B5EF4-FFF2-40B4-BE49-F238E27FC236}">
                <a16:creationId xmlns:a16="http://schemas.microsoft.com/office/drawing/2014/main" id="{83400DFE-6B5D-44AF-B7A1-50125CA07215}"/>
              </a:ext>
            </a:extLst>
          </p:cNvPr>
          <p:cNvSpPr/>
          <p:nvPr/>
        </p:nvSpPr>
        <p:spPr>
          <a:xfrm>
            <a:off x="0" y="1451870"/>
            <a:ext cx="9144000" cy="88377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dirty="0">
                <a:solidFill>
                  <a:schemeClr val="tx1"/>
                </a:solidFill>
                <a:latin typeface="HGPｺﾞｼｯｸE" panose="020B0900000000000000" pitchFamily="50" charset="-128"/>
                <a:ea typeface="HGPｺﾞｼｯｸE" panose="020B0900000000000000" pitchFamily="50" charset="-128"/>
              </a:rPr>
              <a:t>各地域の状況に応じて、</a:t>
            </a:r>
            <a:r>
              <a:rPr kumimoji="1" lang="en-US" altLang="ja-JP" sz="2400" dirty="0">
                <a:solidFill>
                  <a:schemeClr val="tx1"/>
                </a:solidFill>
                <a:latin typeface="HGPｺﾞｼｯｸE" panose="020B0900000000000000" pitchFamily="50" charset="-128"/>
                <a:ea typeface="HGPｺﾞｼｯｸE" panose="020B0900000000000000" pitchFamily="50" charset="-128"/>
              </a:rPr>
              <a:t>P17</a:t>
            </a:r>
            <a:r>
              <a:rPr kumimoji="1" lang="ja-JP" altLang="en-US" sz="2400" dirty="0">
                <a:solidFill>
                  <a:schemeClr val="tx1"/>
                </a:solidFill>
                <a:latin typeface="HGPｺﾞｼｯｸE" panose="020B0900000000000000" pitchFamily="50" charset="-128"/>
                <a:ea typeface="HGPｺﾞｼｯｸE" panose="020B0900000000000000" pitchFamily="50" charset="-128"/>
              </a:rPr>
              <a:t>の後に参考資料として本スライドを活用して下さい。</a:t>
            </a:r>
          </a:p>
        </p:txBody>
      </p:sp>
    </p:spTree>
    <p:extLst>
      <p:ext uri="{BB962C8B-B14F-4D97-AF65-F5344CB8AC3E}">
        <p14:creationId xmlns:p14="http://schemas.microsoft.com/office/powerpoint/2010/main" val="42429270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7EED08E-E773-49D2-880E-C54A938B72F5}"/>
              </a:ext>
            </a:extLst>
          </p:cNvPr>
          <p:cNvSpPr>
            <a:spLocks noGrp="1"/>
          </p:cNvSpPr>
          <p:nvPr>
            <p:ph type="title"/>
          </p:nvPr>
        </p:nvSpPr>
        <p:spPr/>
        <p:txBody>
          <a:bodyPr/>
          <a:lstStyle/>
          <a:p>
            <a:r>
              <a:rPr lang="en-US" altLang="ja-JP"/>
              <a:t>(</a:t>
            </a:r>
            <a:r>
              <a:rPr lang="ja-JP" altLang="en-US"/>
              <a:t>参考</a:t>
            </a:r>
            <a:r>
              <a:rPr lang="en-US" altLang="ja-JP"/>
              <a:t>)</a:t>
            </a:r>
            <a:r>
              <a:rPr kumimoji="1" lang="ja-JP" altLang="en-US"/>
              <a:t>食器棚のガラス</a:t>
            </a:r>
            <a:r>
              <a:rPr lang="ja-JP" altLang="en-US"/>
              <a:t>の</a:t>
            </a:r>
            <a:r>
              <a:rPr kumimoji="1" lang="ja-JP" altLang="en-US"/>
              <a:t>飛散防止も</a:t>
            </a:r>
          </a:p>
        </p:txBody>
      </p:sp>
      <p:sp>
        <p:nvSpPr>
          <p:cNvPr id="4" name="スライド番号プレースホルダー 3">
            <a:extLst>
              <a:ext uri="{FF2B5EF4-FFF2-40B4-BE49-F238E27FC236}">
                <a16:creationId xmlns:a16="http://schemas.microsoft.com/office/drawing/2014/main" id="{42556472-D182-4BA3-AB11-B24655D804D9}"/>
              </a:ext>
            </a:extLst>
          </p:cNvPr>
          <p:cNvSpPr>
            <a:spLocks noGrp="1"/>
          </p:cNvSpPr>
          <p:nvPr>
            <p:ph type="sldNum" sz="quarter" idx="12"/>
          </p:nvPr>
        </p:nvSpPr>
        <p:spPr>
          <a:xfrm>
            <a:off x="7086600" y="6457937"/>
            <a:ext cx="2057400" cy="365125"/>
          </a:xfrm>
        </p:spPr>
        <p:txBody>
          <a:bodyPr/>
          <a:lstStyle/>
          <a:p>
            <a:fld id="{48C0FCB9-D989-46F1-965E-624BDAC7E129}" type="slidenum">
              <a:rPr kumimoji="1" lang="ja-JP" altLang="en-US" smtClean="0"/>
              <a:pPr/>
              <a:t>56</a:t>
            </a:fld>
            <a:endParaRPr kumimoji="1" lang="ja-JP" altLang="en-US"/>
          </a:p>
        </p:txBody>
      </p:sp>
      <p:sp>
        <p:nvSpPr>
          <p:cNvPr id="6" name="コンテンツ プレースホルダー 2">
            <a:extLst>
              <a:ext uri="{FF2B5EF4-FFF2-40B4-BE49-F238E27FC236}">
                <a16:creationId xmlns:a16="http://schemas.microsoft.com/office/drawing/2014/main" id="{CA5386BA-7FCA-4EA0-8E6F-841B96B637F7}"/>
              </a:ext>
            </a:extLst>
          </p:cNvPr>
          <p:cNvSpPr txBox="1">
            <a:spLocks/>
          </p:cNvSpPr>
          <p:nvPr/>
        </p:nvSpPr>
        <p:spPr>
          <a:xfrm>
            <a:off x="3999506" y="2733355"/>
            <a:ext cx="4816137" cy="372826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just">
              <a:lnSpc>
                <a:spcPct val="100000"/>
              </a:lnSpc>
              <a:spcBef>
                <a:spcPts val="0"/>
              </a:spcBef>
              <a:spcAft>
                <a:spcPts val="1200"/>
              </a:spcAft>
              <a:buClr>
                <a:srgbClr val="404040"/>
              </a:buClr>
            </a:pPr>
            <a:r>
              <a:rPr lang="ja-JP" altLang="en-US" sz="2400" u="sng" dirty="0">
                <a:solidFill>
                  <a:srgbClr val="FF2800"/>
                </a:solidFill>
                <a:latin typeface="HGPｺﾞｼｯｸE" panose="020B0900000000000000" pitchFamily="50" charset="-128"/>
                <a:ea typeface="HGPｺﾞｼｯｸE" panose="020B0900000000000000" pitchFamily="50" charset="-128"/>
              </a:rPr>
              <a:t>ガラス戸の両面に貼る</a:t>
            </a:r>
            <a:r>
              <a:rPr lang="ja-JP" altLang="en-US" sz="2400" dirty="0">
                <a:solidFill>
                  <a:srgbClr val="404040"/>
                </a:solidFill>
                <a:latin typeface="HGPｺﾞｼｯｸE" panose="020B0900000000000000" pitchFamily="50" charset="-128"/>
                <a:ea typeface="HGPｺﾞｼｯｸE" panose="020B0900000000000000" pitchFamily="50" charset="-128"/>
              </a:rPr>
              <a:t>ことにより、飛散防止効果が高くなる</a:t>
            </a:r>
            <a:endParaRPr lang="en-US" altLang="ja-JP" sz="2400" dirty="0">
              <a:solidFill>
                <a:srgbClr val="404040"/>
              </a:solidFill>
              <a:latin typeface="HGPｺﾞｼｯｸE" panose="020B0900000000000000" pitchFamily="50" charset="-128"/>
              <a:ea typeface="HGPｺﾞｼｯｸE" panose="020B0900000000000000" pitchFamily="50" charset="-128"/>
            </a:endParaRPr>
          </a:p>
          <a:p>
            <a:pPr algn="just">
              <a:lnSpc>
                <a:spcPct val="100000"/>
              </a:lnSpc>
              <a:spcBef>
                <a:spcPts val="0"/>
              </a:spcBef>
              <a:spcAft>
                <a:spcPts val="1200"/>
              </a:spcAft>
              <a:buClr>
                <a:srgbClr val="404040"/>
              </a:buClr>
            </a:pPr>
            <a:r>
              <a:rPr lang="ja-JP" altLang="en-US" sz="2400" u="sng" dirty="0">
                <a:solidFill>
                  <a:srgbClr val="FF2800"/>
                </a:solidFill>
                <a:latin typeface="HGPｺﾞｼｯｸE" panose="020B0900000000000000" pitchFamily="50" charset="-128"/>
                <a:ea typeface="HGPｺﾞｼｯｸE" panose="020B0900000000000000" pitchFamily="50" charset="-128"/>
              </a:rPr>
              <a:t>片面に貼る場合は、外側のガラス面に貼る</a:t>
            </a:r>
            <a:endParaRPr lang="en-US" altLang="ja-JP" sz="2400" u="sng" dirty="0">
              <a:solidFill>
                <a:srgbClr val="FF2800"/>
              </a:solidFill>
              <a:latin typeface="HGPｺﾞｼｯｸE" panose="020B0900000000000000" pitchFamily="50" charset="-128"/>
              <a:ea typeface="HGPｺﾞｼｯｸE" panose="020B0900000000000000" pitchFamily="50" charset="-128"/>
            </a:endParaRPr>
          </a:p>
          <a:p>
            <a:pPr algn="just">
              <a:lnSpc>
                <a:spcPct val="100000"/>
              </a:lnSpc>
              <a:spcBef>
                <a:spcPts val="0"/>
              </a:spcBef>
              <a:spcAft>
                <a:spcPts val="1200"/>
              </a:spcAft>
            </a:pPr>
            <a:r>
              <a:rPr lang="ja-JP" altLang="en-US" sz="2400" dirty="0">
                <a:solidFill>
                  <a:srgbClr val="404040"/>
                </a:solidFill>
                <a:latin typeface="HGPｺﾞｼｯｸE" panose="020B0900000000000000" pitchFamily="50" charset="-128"/>
                <a:ea typeface="HGPｺﾞｼｯｸE" panose="020B0900000000000000" pitchFamily="50" charset="-128"/>
              </a:rPr>
              <a:t>霧吹きで、ガラスとフィルムに十分な水を吹きかけて貼り付ける</a:t>
            </a:r>
            <a:r>
              <a:rPr lang="en-US" altLang="ja-JP" sz="2400" dirty="0">
                <a:solidFill>
                  <a:srgbClr val="404040"/>
                </a:solidFill>
                <a:latin typeface="HGPｺﾞｼｯｸE" panose="020B0900000000000000" pitchFamily="50" charset="-128"/>
                <a:ea typeface="HGPｺﾞｼｯｸE" panose="020B0900000000000000" pitchFamily="50" charset="-128"/>
              </a:rPr>
              <a:t>(</a:t>
            </a:r>
            <a:r>
              <a:rPr lang="ja-JP" altLang="en-US" sz="2400" dirty="0">
                <a:solidFill>
                  <a:srgbClr val="404040"/>
                </a:solidFill>
                <a:latin typeface="HGPｺﾞｼｯｸE" panose="020B0900000000000000" pitchFamily="50" charset="-128"/>
                <a:ea typeface="HGPｺﾞｼｯｸE" panose="020B0900000000000000" pitchFamily="50" charset="-128"/>
              </a:rPr>
              <a:t>水の中に中性洗剤を１滴ほど入れるとフィルムが滑り動くようになる）</a:t>
            </a:r>
          </a:p>
        </p:txBody>
      </p:sp>
      <p:sp>
        <p:nvSpPr>
          <p:cNvPr id="8" name="コンテンツ プレースホルダー 2">
            <a:extLst>
              <a:ext uri="{FF2B5EF4-FFF2-40B4-BE49-F238E27FC236}">
                <a16:creationId xmlns:a16="http://schemas.microsoft.com/office/drawing/2014/main" id="{6FEB2DFE-B1AD-470D-A011-C3F15135DDC6}"/>
              </a:ext>
            </a:extLst>
          </p:cNvPr>
          <p:cNvSpPr txBox="1">
            <a:spLocks/>
          </p:cNvSpPr>
          <p:nvPr/>
        </p:nvSpPr>
        <p:spPr>
          <a:xfrm>
            <a:off x="297159" y="5249744"/>
            <a:ext cx="3435313" cy="117177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ctr">
              <a:lnSpc>
                <a:spcPct val="100000"/>
              </a:lnSpc>
              <a:spcBef>
                <a:spcPts val="0"/>
              </a:spcBef>
              <a:buNone/>
            </a:pPr>
            <a:r>
              <a:rPr lang="ja-JP" altLang="en-US" sz="1800">
                <a:solidFill>
                  <a:schemeClr val="tx1">
                    <a:lumMod val="75000"/>
                    <a:lumOff val="25000"/>
                  </a:schemeClr>
                </a:solidFill>
                <a:latin typeface="HGPｺﾞｼｯｸE" panose="020B0900000000000000" pitchFamily="50" charset="-128"/>
                <a:ea typeface="HGPｺﾞｼｯｸE" panose="020B0900000000000000" pitchFamily="50" charset="-128"/>
              </a:rPr>
              <a:t>ガラス飛散防止フィルム</a:t>
            </a:r>
            <a:endParaRPr lang="en-US" altLang="ja-JP" sz="1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0" indent="0" algn="ctr">
              <a:lnSpc>
                <a:spcPct val="100000"/>
              </a:lnSpc>
              <a:spcBef>
                <a:spcPts val="0"/>
              </a:spcBef>
              <a:buNone/>
            </a:pPr>
            <a:r>
              <a:rPr lang="ja-JP" altLang="en-US" sz="1800">
                <a:solidFill>
                  <a:schemeClr val="tx1">
                    <a:lumMod val="75000"/>
                    <a:lumOff val="25000"/>
                  </a:schemeClr>
                </a:solidFill>
                <a:latin typeface="HGPｺﾞｼｯｸE" panose="020B0900000000000000" pitchFamily="50" charset="-128"/>
                <a:ea typeface="HGPｺﾞｼｯｸE" panose="020B0900000000000000" pitchFamily="50" charset="-128"/>
              </a:rPr>
              <a:t>の貼り付け</a:t>
            </a:r>
            <a:endParaRPr lang="en-US" altLang="ja-JP" sz="18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9" name="正方形/長方形 8">
            <a:extLst>
              <a:ext uri="{FF2B5EF4-FFF2-40B4-BE49-F238E27FC236}">
                <a16:creationId xmlns:a16="http://schemas.microsoft.com/office/drawing/2014/main" id="{59EEF2CB-6E78-4CB9-A45E-8E89F05CF0E1}"/>
              </a:ext>
            </a:extLst>
          </p:cNvPr>
          <p:cNvSpPr/>
          <p:nvPr/>
        </p:nvSpPr>
        <p:spPr>
          <a:xfrm>
            <a:off x="262800" y="853477"/>
            <a:ext cx="8618400" cy="1518431"/>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216000" rIns="216000" rtlCol="0" anchor="ctr"/>
          <a:lstStyle/>
          <a:p>
            <a:pPr algn="just"/>
            <a:r>
              <a:rPr lang="ja-JP" altLang="en-US" sz="2800" dirty="0">
                <a:solidFill>
                  <a:srgbClr val="404040"/>
                </a:solidFill>
                <a:latin typeface="HGPｺﾞｼｯｸE" panose="020B0900000000000000" pitchFamily="50" charset="-128"/>
                <a:ea typeface="HGPｺﾞｼｯｸE" panose="020B0900000000000000" pitchFamily="50" charset="-128"/>
              </a:rPr>
              <a:t>食器棚のガラスには、ガラス飛散防止フィルムを</a:t>
            </a:r>
            <a:br>
              <a:rPr lang="en-US" altLang="ja-JP" sz="2800" dirty="0">
                <a:solidFill>
                  <a:srgbClr val="404040"/>
                </a:solidFill>
                <a:latin typeface="HGPｺﾞｼｯｸE" panose="020B0900000000000000" pitchFamily="50" charset="-128"/>
                <a:ea typeface="HGPｺﾞｼｯｸE" panose="020B0900000000000000" pitchFamily="50" charset="-128"/>
              </a:rPr>
            </a:br>
            <a:r>
              <a:rPr lang="ja-JP" altLang="en-US" sz="2800" dirty="0">
                <a:solidFill>
                  <a:srgbClr val="404040"/>
                </a:solidFill>
                <a:latin typeface="HGPｺﾞｼｯｸE" panose="020B0900000000000000" pitchFamily="50" charset="-128"/>
                <a:ea typeface="HGPｺﾞｼｯｸE" panose="020B0900000000000000" pitchFamily="50" charset="-128"/>
              </a:rPr>
              <a:t>貼って、ガラスが割れた際の被災を防ぐ</a:t>
            </a:r>
          </a:p>
          <a:p>
            <a:pPr algn="just"/>
            <a:r>
              <a:rPr lang="ja-JP" altLang="en-US" sz="2800" dirty="0">
                <a:solidFill>
                  <a:srgbClr val="404040"/>
                </a:solidFill>
                <a:latin typeface="HGPｺﾞｼｯｸE" panose="020B0900000000000000" pitchFamily="50" charset="-128"/>
                <a:ea typeface="HGPｺﾞｼｯｸE" panose="020B0900000000000000" pitchFamily="50" charset="-128"/>
              </a:rPr>
              <a:t>部屋のガラスに貼って、避難ルートや生活空間を確保</a:t>
            </a:r>
            <a:endParaRPr lang="en-US" altLang="ja-JP" sz="2800" dirty="0">
              <a:solidFill>
                <a:srgbClr val="404040"/>
              </a:solidFill>
              <a:latin typeface="HGPｺﾞｼｯｸE" panose="020B0900000000000000" pitchFamily="50" charset="-128"/>
              <a:ea typeface="HGPｺﾞｼｯｸE" panose="020B0900000000000000" pitchFamily="50" charset="-128"/>
            </a:endParaRPr>
          </a:p>
        </p:txBody>
      </p:sp>
      <p:pic>
        <p:nvPicPr>
          <p:cNvPr id="11" name="図 10">
            <a:extLst>
              <a:ext uri="{FF2B5EF4-FFF2-40B4-BE49-F238E27FC236}">
                <a16:creationId xmlns:a16="http://schemas.microsoft.com/office/drawing/2014/main" id="{A5040585-9893-4C91-B7E5-5917AA39387A}"/>
              </a:ext>
            </a:extLst>
          </p:cNvPr>
          <p:cNvPicPr>
            <a:picLocks noChangeAspect="1"/>
          </p:cNvPicPr>
          <p:nvPr/>
        </p:nvPicPr>
        <p:blipFill rotWithShape="1">
          <a:blip r:embed="rId3"/>
          <a:srcRect l="14609" t="32835" r="38435" b="15297"/>
          <a:stretch/>
        </p:blipFill>
        <p:spPr>
          <a:xfrm>
            <a:off x="500171" y="2945201"/>
            <a:ext cx="3131365" cy="2233928"/>
          </a:xfrm>
          <a:prstGeom prst="rect">
            <a:avLst/>
          </a:prstGeom>
        </p:spPr>
      </p:pic>
      <p:sp>
        <p:nvSpPr>
          <p:cNvPr id="10" name="正方形/長方形 9">
            <a:extLst>
              <a:ext uri="{FF2B5EF4-FFF2-40B4-BE49-F238E27FC236}">
                <a16:creationId xmlns:a16="http://schemas.microsoft.com/office/drawing/2014/main" id="{83400DFE-6B5D-44AF-B7A1-50125CA07215}"/>
              </a:ext>
            </a:extLst>
          </p:cNvPr>
          <p:cNvSpPr/>
          <p:nvPr/>
        </p:nvSpPr>
        <p:spPr>
          <a:xfrm>
            <a:off x="0" y="2026118"/>
            <a:ext cx="9144000" cy="88377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dirty="0">
                <a:solidFill>
                  <a:schemeClr val="tx1"/>
                </a:solidFill>
                <a:latin typeface="HGPｺﾞｼｯｸE" panose="020B0900000000000000" pitchFamily="50" charset="-128"/>
                <a:ea typeface="HGPｺﾞｼｯｸE" panose="020B0900000000000000" pitchFamily="50" charset="-128"/>
              </a:rPr>
              <a:t>各地域の状況に応じて、</a:t>
            </a:r>
            <a:r>
              <a:rPr kumimoji="1" lang="en-US" altLang="ja-JP" sz="2400" dirty="0">
                <a:solidFill>
                  <a:schemeClr val="tx1"/>
                </a:solidFill>
                <a:latin typeface="HGPｺﾞｼｯｸE" panose="020B0900000000000000" pitchFamily="50" charset="-128"/>
                <a:ea typeface="HGPｺﾞｼｯｸE" panose="020B0900000000000000" pitchFamily="50" charset="-128"/>
              </a:rPr>
              <a:t>P17</a:t>
            </a:r>
            <a:r>
              <a:rPr kumimoji="1" lang="ja-JP" altLang="en-US" sz="2400" dirty="0">
                <a:solidFill>
                  <a:schemeClr val="tx1"/>
                </a:solidFill>
                <a:latin typeface="HGPｺﾞｼｯｸE" panose="020B0900000000000000" pitchFamily="50" charset="-128"/>
                <a:ea typeface="HGPｺﾞｼｯｸE" panose="020B0900000000000000" pitchFamily="50" charset="-128"/>
              </a:rPr>
              <a:t>の後に参考資料として本スライドを活用して下さい。</a:t>
            </a:r>
          </a:p>
        </p:txBody>
      </p:sp>
      <p:sp>
        <p:nvSpPr>
          <p:cNvPr id="12" name="テキスト ボックス 11">
            <a:extLst>
              <a:ext uri="{FF2B5EF4-FFF2-40B4-BE49-F238E27FC236}">
                <a16:creationId xmlns:a16="http://schemas.microsoft.com/office/drawing/2014/main" id="{3A9E1CF3-F971-4D0D-AAF1-B71E9C1DA0E4}"/>
              </a:ext>
            </a:extLst>
          </p:cNvPr>
          <p:cNvSpPr txBox="1"/>
          <p:nvPr/>
        </p:nvSpPr>
        <p:spPr>
          <a:xfrm>
            <a:off x="0" y="6567731"/>
            <a:ext cx="4493538" cy="261610"/>
          </a:xfrm>
          <a:prstGeom prst="rect">
            <a:avLst/>
          </a:prstGeom>
          <a:noFill/>
        </p:spPr>
        <p:txBody>
          <a:bodyPr wrap="none" rtlCol="0">
            <a:spAutoFit/>
          </a:bodyPr>
          <a:lstStyle/>
          <a:p>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参考：総務省消防庁　防災学習</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DVD</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「ふせごう</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家具等の転落防止対策</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a:t>
            </a:r>
          </a:p>
        </p:txBody>
      </p:sp>
    </p:spTree>
    <p:extLst>
      <p:ext uri="{BB962C8B-B14F-4D97-AF65-F5344CB8AC3E}">
        <p14:creationId xmlns:p14="http://schemas.microsoft.com/office/powerpoint/2010/main" val="83730244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正方形/長方形 42">
            <a:extLst>
              <a:ext uri="{FF2B5EF4-FFF2-40B4-BE49-F238E27FC236}">
                <a16:creationId xmlns:a16="http://schemas.microsoft.com/office/drawing/2014/main" id="{7D493694-A9D3-43B7-9E73-FBA1620B7D13}"/>
              </a:ext>
            </a:extLst>
          </p:cNvPr>
          <p:cNvSpPr/>
          <p:nvPr/>
        </p:nvSpPr>
        <p:spPr>
          <a:xfrm>
            <a:off x="6013333" y="2096538"/>
            <a:ext cx="2808011" cy="42953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44" name="正方形/長方形 43">
            <a:extLst>
              <a:ext uri="{FF2B5EF4-FFF2-40B4-BE49-F238E27FC236}">
                <a16:creationId xmlns:a16="http://schemas.microsoft.com/office/drawing/2014/main" id="{EEAC5218-2D29-4B24-9C65-E43C0A5D78E3}"/>
              </a:ext>
            </a:extLst>
          </p:cNvPr>
          <p:cNvSpPr/>
          <p:nvPr/>
        </p:nvSpPr>
        <p:spPr>
          <a:xfrm>
            <a:off x="6021958" y="1725203"/>
            <a:ext cx="2799386" cy="505518"/>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lIns="36000" rIns="36000" rtlCol="0" anchor="ct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家具をゆらゆらさせない</a:t>
            </a:r>
          </a:p>
        </p:txBody>
      </p:sp>
      <p:sp>
        <p:nvSpPr>
          <p:cNvPr id="45" name="テキスト ボックス 44">
            <a:extLst>
              <a:ext uri="{FF2B5EF4-FFF2-40B4-BE49-F238E27FC236}">
                <a16:creationId xmlns:a16="http://schemas.microsoft.com/office/drawing/2014/main" id="{83801FD1-C4BD-4CA6-99DF-BC0DC68569A9}"/>
              </a:ext>
            </a:extLst>
          </p:cNvPr>
          <p:cNvSpPr txBox="1"/>
          <p:nvPr/>
        </p:nvSpPr>
        <p:spPr>
          <a:xfrm>
            <a:off x="6083557" y="2314992"/>
            <a:ext cx="2667561" cy="830997"/>
          </a:xfrm>
          <a:prstGeom prst="rect">
            <a:avLst/>
          </a:prstGeom>
          <a:noFill/>
        </p:spPr>
        <p:txBody>
          <a:bodyPr wrap="square" rtlCol="0">
            <a:spAutoFit/>
          </a:bodyPr>
          <a:lstStyle/>
          <a:p>
            <a:pPr algn="just"/>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軽いものを上に、重いものを下に置くことで、家具の重心を下げて転倒しにくくする</a:t>
            </a:r>
          </a:p>
        </p:txBody>
      </p:sp>
      <p:sp>
        <p:nvSpPr>
          <p:cNvPr id="37" name="正方形/長方形 36">
            <a:extLst>
              <a:ext uri="{FF2B5EF4-FFF2-40B4-BE49-F238E27FC236}">
                <a16:creationId xmlns:a16="http://schemas.microsoft.com/office/drawing/2014/main" id="{5313C8F1-608A-4CF7-9894-48D60072EDC1}"/>
              </a:ext>
            </a:extLst>
          </p:cNvPr>
          <p:cNvSpPr/>
          <p:nvPr/>
        </p:nvSpPr>
        <p:spPr>
          <a:xfrm>
            <a:off x="3129762" y="2096538"/>
            <a:ext cx="2808011" cy="42953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38" name="正方形/長方形 37">
            <a:extLst>
              <a:ext uri="{FF2B5EF4-FFF2-40B4-BE49-F238E27FC236}">
                <a16:creationId xmlns:a16="http://schemas.microsoft.com/office/drawing/2014/main" id="{594D191B-9743-4A18-96FC-C45DE13A98A3}"/>
              </a:ext>
            </a:extLst>
          </p:cNvPr>
          <p:cNvSpPr/>
          <p:nvPr/>
        </p:nvSpPr>
        <p:spPr>
          <a:xfrm>
            <a:off x="3138387" y="1725203"/>
            <a:ext cx="2799386" cy="505518"/>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lIns="36000" rIns="36000" rtlCol="0" anchor="ct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収納物を落下させない</a:t>
            </a:r>
          </a:p>
        </p:txBody>
      </p:sp>
      <p:sp>
        <p:nvSpPr>
          <p:cNvPr id="6" name="正方形/長方形 5">
            <a:extLst>
              <a:ext uri="{FF2B5EF4-FFF2-40B4-BE49-F238E27FC236}">
                <a16:creationId xmlns:a16="http://schemas.microsoft.com/office/drawing/2014/main" id="{97674EDE-BA80-4B44-BFC7-4D5E64AE77DE}"/>
              </a:ext>
            </a:extLst>
          </p:cNvPr>
          <p:cNvSpPr/>
          <p:nvPr/>
        </p:nvSpPr>
        <p:spPr>
          <a:xfrm>
            <a:off x="245721" y="2096538"/>
            <a:ext cx="2808011" cy="42953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HGPｺﾞｼｯｸE" panose="020B0900000000000000" pitchFamily="50" charset="-128"/>
              <a:ea typeface="HGPｺﾞｼｯｸE" panose="020B0900000000000000" pitchFamily="50" charset="-128"/>
            </a:endParaRPr>
          </a:p>
        </p:txBody>
      </p:sp>
      <p:sp>
        <p:nvSpPr>
          <p:cNvPr id="36" name="正方形/長方形 35">
            <a:extLst>
              <a:ext uri="{FF2B5EF4-FFF2-40B4-BE49-F238E27FC236}">
                <a16:creationId xmlns:a16="http://schemas.microsoft.com/office/drawing/2014/main" id="{0D0A0CA9-DBCE-472C-BD80-98D37C83C549}"/>
              </a:ext>
            </a:extLst>
          </p:cNvPr>
          <p:cNvSpPr/>
          <p:nvPr/>
        </p:nvSpPr>
        <p:spPr>
          <a:xfrm>
            <a:off x="254346" y="1725203"/>
            <a:ext cx="2799386" cy="505518"/>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lIns="36000" rIns="36000" rtlCol="0" anchor="ctr"/>
          <a:lstStyle/>
          <a:p>
            <a:pPr algn="ctr"/>
            <a:r>
              <a:rPr kumimoji="1" lang="ja-JP" altLang="en-US">
                <a:solidFill>
                  <a:schemeClr val="bg1"/>
                </a:solidFill>
                <a:latin typeface="HGPｺﾞｼｯｸE" panose="020B0900000000000000" pitchFamily="50" charset="-128"/>
                <a:ea typeface="HGPｺﾞｼｯｸE" panose="020B0900000000000000" pitchFamily="50" charset="-128"/>
              </a:rPr>
              <a:t>扉を解放させない</a:t>
            </a:r>
          </a:p>
        </p:txBody>
      </p:sp>
      <p:sp>
        <p:nvSpPr>
          <p:cNvPr id="2" name="タイトル 1">
            <a:extLst>
              <a:ext uri="{FF2B5EF4-FFF2-40B4-BE49-F238E27FC236}">
                <a16:creationId xmlns:a16="http://schemas.microsoft.com/office/drawing/2014/main" id="{DD191A67-7C4D-47C1-B001-3FC77B77E586}"/>
              </a:ext>
            </a:extLst>
          </p:cNvPr>
          <p:cNvSpPr>
            <a:spLocks noGrp="1"/>
          </p:cNvSpPr>
          <p:nvPr>
            <p:ph type="title"/>
          </p:nvPr>
        </p:nvSpPr>
        <p:spPr/>
        <p:txBody>
          <a:bodyPr/>
          <a:lstStyle/>
          <a:p>
            <a:r>
              <a:rPr lang="en-US" altLang="ja-JP"/>
              <a:t>(</a:t>
            </a:r>
            <a:r>
              <a:rPr lang="ja-JP" altLang="en-US"/>
              <a:t>参考</a:t>
            </a:r>
            <a:r>
              <a:rPr lang="en-US" altLang="ja-JP"/>
              <a:t>)</a:t>
            </a:r>
            <a:r>
              <a:rPr lang="ja-JP" altLang="en-US"/>
              <a:t>扉開放防止、収容物の落下、収容物の工夫</a:t>
            </a:r>
            <a:endParaRPr kumimoji="1" lang="ja-JP" altLang="en-US"/>
          </a:p>
        </p:txBody>
      </p:sp>
      <p:sp>
        <p:nvSpPr>
          <p:cNvPr id="4" name="スライド番号プレースホルダー 3">
            <a:extLst>
              <a:ext uri="{FF2B5EF4-FFF2-40B4-BE49-F238E27FC236}">
                <a16:creationId xmlns:a16="http://schemas.microsoft.com/office/drawing/2014/main" id="{036DD6DF-F038-4AE2-9095-29BCD45D158A}"/>
              </a:ext>
            </a:extLst>
          </p:cNvPr>
          <p:cNvSpPr>
            <a:spLocks noGrp="1"/>
          </p:cNvSpPr>
          <p:nvPr>
            <p:ph type="sldNum" sz="quarter" idx="12"/>
          </p:nvPr>
        </p:nvSpPr>
        <p:spPr/>
        <p:txBody>
          <a:bodyPr/>
          <a:lstStyle/>
          <a:p>
            <a:fld id="{48C0FCB9-D989-46F1-965E-624BDAC7E129}" type="slidenum">
              <a:rPr kumimoji="1" lang="ja-JP" altLang="en-US" smtClean="0"/>
              <a:pPr/>
              <a:t>57</a:t>
            </a:fld>
            <a:endParaRPr kumimoji="1" lang="ja-JP" altLang="en-US"/>
          </a:p>
        </p:txBody>
      </p:sp>
      <p:sp>
        <p:nvSpPr>
          <p:cNvPr id="5" name="テキスト ボックス 4">
            <a:extLst>
              <a:ext uri="{FF2B5EF4-FFF2-40B4-BE49-F238E27FC236}">
                <a16:creationId xmlns:a16="http://schemas.microsoft.com/office/drawing/2014/main" id="{FB412B72-7D09-4A7E-BBF0-C699E1AD801D}"/>
              </a:ext>
            </a:extLst>
          </p:cNvPr>
          <p:cNvSpPr txBox="1"/>
          <p:nvPr/>
        </p:nvSpPr>
        <p:spPr>
          <a:xfrm>
            <a:off x="0" y="6591443"/>
            <a:ext cx="5690982" cy="261610"/>
          </a:xfrm>
          <a:prstGeom prst="rect">
            <a:avLst/>
          </a:prstGeom>
          <a:noFill/>
        </p:spPr>
        <p:txBody>
          <a:bodyPr wrap="none" rtlCol="0">
            <a:spAutoFit/>
          </a:bodyPr>
          <a:lstStyle/>
          <a:p>
            <a:r>
              <a:rPr lang="ja-JP" altLang="en-US" sz="1100">
                <a:solidFill>
                  <a:srgbClr val="404040"/>
                </a:solidFill>
                <a:latin typeface="HGPｺﾞｼｯｸE" panose="020B0900000000000000" pitchFamily="50" charset="-128"/>
                <a:ea typeface="HGPｺﾞｼｯｸE" panose="020B0900000000000000" pitchFamily="50" charset="-128"/>
              </a:rPr>
              <a:t>参考：東京消防庁「家具類の転倒・落下・移動防止対策ハンドブック</a:t>
            </a:r>
            <a:r>
              <a:rPr lang="en-US" altLang="ja-JP" sz="1100">
                <a:solidFill>
                  <a:srgbClr val="404040"/>
                </a:solidFill>
                <a:latin typeface="HGPｺﾞｼｯｸE" panose="020B0900000000000000" pitchFamily="50" charset="-128"/>
                <a:ea typeface="HGPｺﾞｼｯｸE" panose="020B0900000000000000" pitchFamily="50" charset="-128"/>
              </a:rPr>
              <a:t>-</a:t>
            </a:r>
            <a:r>
              <a:rPr lang="ja-JP" altLang="en-US" sz="1100">
                <a:solidFill>
                  <a:srgbClr val="404040"/>
                </a:solidFill>
                <a:latin typeface="HGPｺﾞｼｯｸE" panose="020B0900000000000000" pitchFamily="50" charset="-128"/>
                <a:ea typeface="HGPｺﾞｼｯｸE" panose="020B0900000000000000" pitchFamily="50" charset="-128"/>
              </a:rPr>
              <a:t>室内の地震対策</a:t>
            </a:r>
            <a:r>
              <a:rPr lang="en-US" altLang="ja-JP" sz="1100">
                <a:solidFill>
                  <a:srgbClr val="404040"/>
                </a:solidFill>
                <a:latin typeface="HGPｺﾞｼｯｸE" panose="020B0900000000000000" pitchFamily="50" charset="-128"/>
                <a:ea typeface="HGPｺﾞｼｯｸE" panose="020B0900000000000000" pitchFamily="50" charset="-128"/>
              </a:rPr>
              <a:t>-</a:t>
            </a:r>
            <a:r>
              <a:rPr lang="ja-JP" altLang="en-US" sz="1100">
                <a:solidFill>
                  <a:srgbClr val="404040"/>
                </a:solidFill>
                <a:latin typeface="HGPｺﾞｼｯｸE" panose="020B0900000000000000" pitchFamily="50" charset="-128"/>
                <a:ea typeface="HGPｺﾞｼｯｸE" panose="020B0900000000000000" pitchFamily="50" charset="-128"/>
              </a:rPr>
              <a:t>（</a:t>
            </a:r>
            <a:r>
              <a:rPr lang="en-US" altLang="ja-JP" sz="1100">
                <a:solidFill>
                  <a:srgbClr val="404040"/>
                </a:solidFill>
                <a:latin typeface="HGPｺﾞｼｯｸE" panose="020B0900000000000000" pitchFamily="50" charset="-128"/>
                <a:ea typeface="HGPｺﾞｼｯｸE" panose="020B0900000000000000" pitchFamily="50" charset="-128"/>
              </a:rPr>
              <a:t>p.17</a:t>
            </a:r>
            <a:r>
              <a:rPr lang="ja-JP" altLang="en-US" sz="1100">
                <a:solidFill>
                  <a:srgbClr val="404040"/>
                </a:solidFill>
                <a:latin typeface="HGPｺﾞｼｯｸE" panose="020B0900000000000000" pitchFamily="50" charset="-128"/>
                <a:ea typeface="HGPｺﾞｼｯｸE" panose="020B0900000000000000" pitchFamily="50" charset="-128"/>
              </a:rPr>
              <a:t>）」</a:t>
            </a:r>
          </a:p>
        </p:txBody>
      </p:sp>
      <p:pic>
        <p:nvPicPr>
          <p:cNvPr id="15" name="コンテンツ プレースホルダー 5">
            <a:extLst>
              <a:ext uri="{FF2B5EF4-FFF2-40B4-BE49-F238E27FC236}">
                <a16:creationId xmlns:a16="http://schemas.microsoft.com/office/drawing/2014/main" id="{02836DAF-DBB3-4341-99B8-4893A03A4F4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94339" y="5237971"/>
            <a:ext cx="987138" cy="868850"/>
          </a:xfrm>
          <a:prstGeom prst="rect">
            <a:avLst/>
          </a:prstGeom>
        </p:spPr>
      </p:pic>
      <p:pic>
        <p:nvPicPr>
          <p:cNvPr id="16" name="コンテンツ プレースホルダー 5">
            <a:extLst>
              <a:ext uri="{FF2B5EF4-FFF2-40B4-BE49-F238E27FC236}">
                <a16:creationId xmlns:a16="http://schemas.microsoft.com/office/drawing/2014/main" id="{6B4692DF-8B09-4B8E-B3CF-76CC4C06DEE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144" r="-1"/>
          <a:stretch/>
        </p:blipFill>
        <p:spPr>
          <a:xfrm>
            <a:off x="394339" y="3462590"/>
            <a:ext cx="2403050" cy="1080000"/>
          </a:xfrm>
          <a:prstGeom prst="rect">
            <a:avLst/>
          </a:prstGeom>
        </p:spPr>
      </p:pic>
      <p:sp>
        <p:nvSpPr>
          <p:cNvPr id="17" name="テキスト ボックス 16">
            <a:extLst>
              <a:ext uri="{FF2B5EF4-FFF2-40B4-BE49-F238E27FC236}">
                <a16:creationId xmlns:a16="http://schemas.microsoft.com/office/drawing/2014/main" id="{AAD5A4F0-65CD-4122-93C1-340927A5B1F4}"/>
              </a:ext>
            </a:extLst>
          </p:cNvPr>
          <p:cNvSpPr txBox="1"/>
          <p:nvPr/>
        </p:nvSpPr>
        <p:spPr>
          <a:xfrm>
            <a:off x="937037" y="4542590"/>
            <a:ext cx="1441420" cy="307777"/>
          </a:xfrm>
          <a:prstGeom prst="rect">
            <a:avLst/>
          </a:prstGeom>
          <a:noFill/>
        </p:spPr>
        <p:txBody>
          <a:bodyPr wrap="none" rtlCol="0">
            <a:spAutoFit/>
          </a:bodyPr>
          <a:lstStyle/>
          <a:p>
            <a:pPr algn="ctr"/>
            <a:r>
              <a:rPr kumimoji="1"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扉開放防止器具</a:t>
            </a:r>
          </a:p>
        </p:txBody>
      </p:sp>
      <p:sp>
        <p:nvSpPr>
          <p:cNvPr id="18" name="テキスト ボックス 17">
            <a:extLst>
              <a:ext uri="{FF2B5EF4-FFF2-40B4-BE49-F238E27FC236}">
                <a16:creationId xmlns:a16="http://schemas.microsoft.com/office/drawing/2014/main" id="{B4577F9F-3C51-4DF1-8AAB-DA3DC35E96D8}"/>
              </a:ext>
            </a:extLst>
          </p:cNvPr>
          <p:cNvSpPr txBox="1"/>
          <p:nvPr/>
        </p:nvSpPr>
        <p:spPr>
          <a:xfrm>
            <a:off x="1381477" y="5288822"/>
            <a:ext cx="1000595" cy="307777"/>
          </a:xfrm>
          <a:prstGeom prst="rect">
            <a:avLst/>
          </a:prstGeom>
          <a:noFill/>
        </p:spPr>
        <p:txBody>
          <a:bodyPr wrap="none" rtlCol="0">
            <a:spAutoFit/>
          </a:bodyPr>
          <a:lstStyle/>
          <a:p>
            <a:r>
              <a:rPr kumimoji="1"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感震ラッチ</a:t>
            </a:r>
          </a:p>
        </p:txBody>
      </p:sp>
      <p:sp>
        <p:nvSpPr>
          <p:cNvPr id="19" name="テキスト ボックス 18">
            <a:extLst>
              <a:ext uri="{FF2B5EF4-FFF2-40B4-BE49-F238E27FC236}">
                <a16:creationId xmlns:a16="http://schemas.microsoft.com/office/drawing/2014/main" id="{997F92CD-06C0-4352-8E70-67B154BE6C3F}"/>
              </a:ext>
            </a:extLst>
          </p:cNvPr>
          <p:cNvSpPr txBox="1"/>
          <p:nvPr/>
        </p:nvSpPr>
        <p:spPr>
          <a:xfrm>
            <a:off x="260177" y="2314992"/>
            <a:ext cx="2779097" cy="830997"/>
          </a:xfrm>
          <a:prstGeom prst="rect">
            <a:avLst/>
          </a:prstGeom>
          <a:noFill/>
        </p:spPr>
        <p:txBody>
          <a:bodyPr wrap="square" rtlCol="0">
            <a:spAutoFit/>
          </a:bodyPr>
          <a:lstStyle/>
          <a:p>
            <a:pPr algn="just"/>
            <a:r>
              <a:rPr kumimoji="1" lang="ja-JP" altLang="en-US" sz="1600" dirty="0">
                <a:solidFill>
                  <a:schemeClr val="tx1">
                    <a:lumMod val="75000"/>
                    <a:lumOff val="25000"/>
                  </a:schemeClr>
                </a:solidFill>
                <a:latin typeface="HGPｺﾞｼｯｸE" panose="020B0900000000000000" pitchFamily="50" charset="-128"/>
                <a:ea typeface="HGPｺﾞｼｯｸE" panose="020B0900000000000000" pitchFamily="50" charset="-128"/>
              </a:rPr>
              <a:t>本棚など重量の大きい収納物が入っている場合は、ネジで固定できるものを取り付ける</a:t>
            </a:r>
          </a:p>
        </p:txBody>
      </p:sp>
      <p:sp>
        <p:nvSpPr>
          <p:cNvPr id="24" name="テキスト ボックス 23">
            <a:extLst>
              <a:ext uri="{FF2B5EF4-FFF2-40B4-BE49-F238E27FC236}">
                <a16:creationId xmlns:a16="http://schemas.microsoft.com/office/drawing/2014/main" id="{B90E9B1A-2542-468E-AE84-941CA9B6635D}"/>
              </a:ext>
            </a:extLst>
          </p:cNvPr>
          <p:cNvSpPr txBox="1"/>
          <p:nvPr/>
        </p:nvSpPr>
        <p:spPr>
          <a:xfrm>
            <a:off x="1381609" y="5557441"/>
            <a:ext cx="1524264" cy="461665"/>
          </a:xfrm>
          <a:prstGeom prst="rect">
            <a:avLst/>
          </a:prstGeom>
          <a:noFill/>
        </p:spPr>
        <p:txBody>
          <a:bodyPr wrap="square" rtlCol="0">
            <a:spAutoFit/>
          </a:bodyPr>
          <a:lstStyle/>
          <a:p>
            <a:pPr algn="just"/>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地震を感知すると、</a:t>
            </a:r>
            <a:r>
              <a:rPr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扉にロックがかかる</a:t>
            </a:r>
            <a:endPar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grpSp>
        <p:nvGrpSpPr>
          <p:cNvPr id="42" name="グループ化 41">
            <a:extLst>
              <a:ext uri="{FF2B5EF4-FFF2-40B4-BE49-F238E27FC236}">
                <a16:creationId xmlns:a16="http://schemas.microsoft.com/office/drawing/2014/main" id="{89A0E181-FEEC-40DF-B592-37B3C5B15AD4}"/>
              </a:ext>
            </a:extLst>
          </p:cNvPr>
          <p:cNvGrpSpPr/>
          <p:nvPr/>
        </p:nvGrpSpPr>
        <p:grpSpPr>
          <a:xfrm>
            <a:off x="3228946" y="3464939"/>
            <a:ext cx="2760263" cy="2057726"/>
            <a:chOff x="3124088" y="3464939"/>
            <a:chExt cx="2760263" cy="2057726"/>
          </a:xfrm>
        </p:grpSpPr>
        <p:pic>
          <p:nvPicPr>
            <p:cNvPr id="20" name="コンテンツ プレースホルダー 5">
              <a:extLst>
                <a:ext uri="{FF2B5EF4-FFF2-40B4-BE49-F238E27FC236}">
                  <a16:creationId xmlns:a16="http://schemas.microsoft.com/office/drawing/2014/main" id="{45BC5523-24C2-4528-AE9F-73E67BD8732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124088" y="3464939"/>
              <a:ext cx="1250053" cy="2057726"/>
            </a:xfrm>
            <a:prstGeom prst="rect">
              <a:avLst/>
            </a:prstGeom>
          </p:spPr>
        </p:pic>
        <p:cxnSp>
          <p:nvCxnSpPr>
            <p:cNvPr id="25" name="直線コネクタ 24">
              <a:extLst>
                <a:ext uri="{FF2B5EF4-FFF2-40B4-BE49-F238E27FC236}">
                  <a16:creationId xmlns:a16="http://schemas.microsoft.com/office/drawing/2014/main" id="{AE7E121F-B4C3-49B8-BD56-A0B74CC7F5FC}"/>
                </a:ext>
              </a:extLst>
            </p:cNvPr>
            <p:cNvCxnSpPr>
              <a:cxnSpLocks/>
            </p:cNvCxnSpPr>
            <p:nvPr/>
          </p:nvCxnSpPr>
          <p:spPr>
            <a:xfrm flipV="1">
              <a:off x="4297682" y="3798749"/>
              <a:ext cx="438065" cy="6282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AB55649E-2AE3-4CE2-B6E1-F0C8F40F7034}"/>
                </a:ext>
              </a:extLst>
            </p:cNvPr>
            <p:cNvCxnSpPr>
              <a:cxnSpLocks/>
            </p:cNvCxnSpPr>
            <p:nvPr/>
          </p:nvCxnSpPr>
          <p:spPr>
            <a:xfrm>
              <a:off x="4247634" y="4073249"/>
              <a:ext cx="362550" cy="9683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テキスト ボックス 26">
              <a:extLst>
                <a:ext uri="{FF2B5EF4-FFF2-40B4-BE49-F238E27FC236}">
                  <a16:creationId xmlns:a16="http://schemas.microsoft.com/office/drawing/2014/main" id="{F675C2AE-EE58-4252-987A-9CDD3B05EA1B}"/>
                </a:ext>
              </a:extLst>
            </p:cNvPr>
            <p:cNvSpPr txBox="1"/>
            <p:nvPr/>
          </p:nvSpPr>
          <p:spPr>
            <a:xfrm>
              <a:off x="4374141" y="3489798"/>
              <a:ext cx="1255472" cy="307777"/>
            </a:xfrm>
            <a:prstGeom prst="rect">
              <a:avLst/>
            </a:prstGeom>
            <a:noFill/>
          </p:spPr>
          <p:txBody>
            <a:bodyPr wrap="none" rtlCol="0">
              <a:spAutoFit/>
            </a:bodyPr>
            <a:lstStyle/>
            <a:p>
              <a:r>
                <a:rPr kumimoji="1"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落下防止バー</a:t>
              </a:r>
            </a:p>
          </p:txBody>
        </p:sp>
        <p:sp>
          <p:nvSpPr>
            <p:cNvPr id="28" name="テキスト ボックス 27">
              <a:extLst>
                <a:ext uri="{FF2B5EF4-FFF2-40B4-BE49-F238E27FC236}">
                  <a16:creationId xmlns:a16="http://schemas.microsoft.com/office/drawing/2014/main" id="{6B58A1C2-4814-4EF6-85F6-E2C7EC4DEB26}"/>
                </a:ext>
              </a:extLst>
            </p:cNvPr>
            <p:cNvSpPr txBox="1"/>
            <p:nvPr/>
          </p:nvSpPr>
          <p:spPr>
            <a:xfrm>
              <a:off x="4367589" y="4178743"/>
              <a:ext cx="1516762" cy="707886"/>
            </a:xfrm>
            <a:prstGeom prst="rect">
              <a:avLst/>
            </a:prstGeom>
            <a:noFill/>
          </p:spPr>
          <p:txBody>
            <a:bodyPr wrap="none" rtlCol="0">
              <a:spAutoFit/>
            </a:bodyPr>
            <a:lstStyle/>
            <a:p>
              <a:r>
                <a:rPr kumimoji="1"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落下防止・抑制</a:t>
              </a:r>
              <a:endParaRPr kumimoji="1"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r>
                <a:rPr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テープ</a:t>
              </a:r>
              <a:endParaRPr lang="en-US" altLang="ja-JP" sz="1400">
                <a:solidFill>
                  <a:schemeClr val="tx1">
                    <a:lumMod val="75000"/>
                    <a:lumOff val="25000"/>
                  </a:schemeClr>
                </a:solidFill>
                <a:latin typeface="HGPｺﾞｼｯｸE" panose="020B0900000000000000" pitchFamily="50" charset="-128"/>
                <a:ea typeface="HGPｺﾞｼｯｸE" panose="020B0900000000000000" pitchFamily="50" charset="-128"/>
              </a:endParaRPr>
            </a:p>
            <a:p>
              <a:r>
                <a:rPr kumimoji="1" lang="en-US" altLang="ja-JP" sz="12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シートタイプ</a:t>
              </a:r>
              <a:r>
                <a:rPr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rPr>
                <a:t>もある</a:t>
              </a:r>
              <a:endParaRPr kumimoji="1" lang="ja-JP" altLang="en-US" sz="12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grpSp>
      <p:grpSp>
        <p:nvGrpSpPr>
          <p:cNvPr id="46" name="グループ化 45">
            <a:extLst>
              <a:ext uri="{FF2B5EF4-FFF2-40B4-BE49-F238E27FC236}">
                <a16:creationId xmlns:a16="http://schemas.microsoft.com/office/drawing/2014/main" id="{5C2B039D-F02F-4F54-A679-106FFE9619BE}"/>
              </a:ext>
            </a:extLst>
          </p:cNvPr>
          <p:cNvGrpSpPr/>
          <p:nvPr/>
        </p:nvGrpSpPr>
        <p:grpSpPr>
          <a:xfrm>
            <a:off x="6069828" y="3507223"/>
            <a:ext cx="1813586" cy="2108494"/>
            <a:chOff x="6164138" y="3773120"/>
            <a:chExt cx="1813586" cy="2108494"/>
          </a:xfrm>
        </p:grpSpPr>
        <p:pic>
          <p:nvPicPr>
            <p:cNvPr id="21" name="コンテンツ プレースホルダー 6">
              <a:extLst>
                <a:ext uri="{FF2B5EF4-FFF2-40B4-BE49-F238E27FC236}">
                  <a16:creationId xmlns:a16="http://schemas.microsoft.com/office/drawing/2014/main" id="{2C4EAB0B-32BE-4460-A8AF-1EDCB9E003F3}"/>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164138" y="3773120"/>
              <a:ext cx="1757091" cy="2108494"/>
            </a:xfrm>
            <a:prstGeom prst="rect">
              <a:avLst/>
            </a:prstGeom>
          </p:spPr>
        </p:pic>
        <p:cxnSp>
          <p:nvCxnSpPr>
            <p:cNvPr id="29" name="直線コネクタ 28">
              <a:extLst>
                <a:ext uri="{FF2B5EF4-FFF2-40B4-BE49-F238E27FC236}">
                  <a16:creationId xmlns:a16="http://schemas.microsoft.com/office/drawing/2014/main" id="{748877E2-B3DD-4D0C-A9C3-1DFCFCCFDA48}"/>
                </a:ext>
              </a:extLst>
            </p:cNvPr>
            <p:cNvCxnSpPr>
              <a:cxnSpLocks/>
            </p:cNvCxnSpPr>
            <p:nvPr/>
          </p:nvCxnSpPr>
          <p:spPr>
            <a:xfrm flipV="1">
              <a:off x="7185564" y="4104456"/>
              <a:ext cx="792160" cy="228923"/>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F079216B-6192-4EF9-A9EB-00022D92FD8B}"/>
                </a:ext>
              </a:extLst>
            </p:cNvPr>
            <p:cNvCxnSpPr>
              <a:cxnSpLocks/>
            </p:cNvCxnSpPr>
            <p:nvPr/>
          </p:nvCxnSpPr>
          <p:spPr>
            <a:xfrm flipV="1">
              <a:off x="7435562" y="4929229"/>
              <a:ext cx="542162" cy="17205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1" name="テキスト ボックス 30">
            <a:extLst>
              <a:ext uri="{FF2B5EF4-FFF2-40B4-BE49-F238E27FC236}">
                <a16:creationId xmlns:a16="http://schemas.microsoft.com/office/drawing/2014/main" id="{0F64F2AD-BF04-45DE-85EE-126FC333DE85}"/>
              </a:ext>
            </a:extLst>
          </p:cNvPr>
          <p:cNvSpPr txBox="1"/>
          <p:nvPr/>
        </p:nvSpPr>
        <p:spPr>
          <a:xfrm>
            <a:off x="7859046" y="3669661"/>
            <a:ext cx="1018793" cy="523220"/>
          </a:xfrm>
          <a:prstGeom prst="rect">
            <a:avLst/>
          </a:prstGeom>
          <a:noFill/>
        </p:spPr>
        <p:txBody>
          <a:bodyPr wrap="square" rtlCol="0">
            <a:spAutoFit/>
          </a:bodyPr>
          <a:lstStyle/>
          <a:p>
            <a:r>
              <a:rPr kumimoji="1"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軽いものを上に置く</a:t>
            </a:r>
          </a:p>
        </p:txBody>
      </p:sp>
      <p:sp>
        <p:nvSpPr>
          <p:cNvPr id="32" name="テキスト ボックス 31">
            <a:extLst>
              <a:ext uri="{FF2B5EF4-FFF2-40B4-BE49-F238E27FC236}">
                <a16:creationId xmlns:a16="http://schemas.microsoft.com/office/drawing/2014/main" id="{2EEDAC67-BE9F-466E-A1F1-1CC7675B2413}"/>
              </a:ext>
            </a:extLst>
          </p:cNvPr>
          <p:cNvSpPr txBox="1"/>
          <p:nvPr/>
        </p:nvSpPr>
        <p:spPr>
          <a:xfrm>
            <a:off x="7842983" y="4507348"/>
            <a:ext cx="1018793" cy="523220"/>
          </a:xfrm>
          <a:prstGeom prst="rect">
            <a:avLst/>
          </a:prstGeom>
          <a:noFill/>
        </p:spPr>
        <p:txBody>
          <a:bodyPr wrap="square" rtlCol="0">
            <a:spAutoFit/>
          </a:bodyPr>
          <a:lstStyle/>
          <a:p>
            <a:r>
              <a:rPr kumimoji="1" lang="ja-JP" altLang="en-US" sz="1400">
                <a:solidFill>
                  <a:schemeClr val="tx1">
                    <a:lumMod val="75000"/>
                    <a:lumOff val="25000"/>
                  </a:schemeClr>
                </a:solidFill>
                <a:latin typeface="HGPｺﾞｼｯｸE" panose="020B0900000000000000" pitchFamily="50" charset="-128"/>
                <a:ea typeface="HGPｺﾞｼｯｸE" panose="020B0900000000000000" pitchFamily="50" charset="-128"/>
              </a:rPr>
              <a:t>重いものを下に置く</a:t>
            </a:r>
          </a:p>
        </p:txBody>
      </p:sp>
      <p:sp>
        <p:nvSpPr>
          <p:cNvPr id="33" name="正方形/長方形 32">
            <a:extLst>
              <a:ext uri="{FF2B5EF4-FFF2-40B4-BE49-F238E27FC236}">
                <a16:creationId xmlns:a16="http://schemas.microsoft.com/office/drawing/2014/main" id="{2AF34831-DCD8-4A51-8208-04B29B41D434}"/>
              </a:ext>
            </a:extLst>
          </p:cNvPr>
          <p:cNvSpPr/>
          <p:nvPr/>
        </p:nvSpPr>
        <p:spPr>
          <a:xfrm>
            <a:off x="262800" y="779813"/>
            <a:ext cx="8618400" cy="708621"/>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288000" rIns="216000" rtlCol="0" anchor="ctr"/>
          <a:lstStyle/>
          <a:p>
            <a:r>
              <a:rPr lang="ja-JP" altLang="en-US" sz="2800">
                <a:solidFill>
                  <a:srgbClr val="404040"/>
                </a:solidFill>
                <a:latin typeface="HGPｺﾞｼｯｸE" panose="020B0900000000000000" pitchFamily="50" charset="-128"/>
                <a:ea typeface="HGPｺﾞｼｯｸE" panose="020B0900000000000000" pitchFamily="50" charset="-128"/>
              </a:rPr>
              <a:t>収納物の飛散を防ぎ、避難ルート、空間を確保する</a:t>
            </a:r>
            <a:endParaRPr lang="en-US" altLang="ja-JP" sz="2800">
              <a:solidFill>
                <a:srgbClr val="404040"/>
              </a:solidFill>
              <a:latin typeface="HGPｺﾞｼｯｸE" panose="020B0900000000000000" pitchFamily="50" charset="-128"/>
              <a:ea typeface="HGPｺﾞｼｯｸE" panose="020B0900000000000000" pitchFamily="50" charset="-128"/>
            </a:endParaRPr>
          </a:p>
        </p:txBody>
      </p:sp>
      <p:sp>
        <p:nvSpPr>
          <p:cNvPr id="39" name="テキスト ボックス 38">
            <a:extLst>
              <a:ext uri="{FF2B5EF4-FFF2-40B4-BE49-F238E27FC236}">
                <a16:creationId xmlns:a16="http://schemas.microsoft.com/office/drawing/2014/main" id="{1644322C-BEAE-48CC-8141-A1D7F86FDA29}"/>
              </a:ext>
            </a:extLst>
          </p:cNvPr>
          <p:cNvSpPr txBox="1"/>
          <p:nvPr/>
        </p:nvSpPr>
        <p:spPr>
          <a:xfrm>
            <a:off x="3178139" y="2314992"/>
            <a:ext cx="2667561" cy="830997"/>
          </a:xfrm>
          <a:prstGeom prst="rect">
            <a:avLst/>
          </a:prstGeom>
          <a:noFill/>
        </p:spPr>
        <p:txBody>
          <a:bodyPr wrap="square" rtlCol="0">
            <a:spAutoFit/>
          </a:bodyPr>
          <a:lstStyle/>
          <a:p>
            <a:pPr algn="just"/>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扉がない本棚なども、収納物が落下しないように落下防止バーなどを取り付ける</a:t>
            </a:r>
          </a:p>
        </p:txBody>
      </p:sp>
      <p:sp>
        <p:nvSpPr>
          <p:cNvPr id="34" name="正方形/長方形 33">
            <a:extLst>
              <a:ext uri="{FF2B5EF4-FFF2-40B4-BE49-F238E27FC236}">
                <a16:creationId xmlns:a16="http://schemas.microsoft.com/office/drawing/2014/main" id="{83400DFE-6B5D-44AF-B7A1-50125CA07215}"/>
              </a:ext>
            </a:extLst>
          </p:cNvPr>
          <p:cNvSpPr/>
          <p:nvPr/>
        </p:nvSpPr>
        <p:spPr>
          <a:xfrm>
            <a:off x="0" y="1285337"/>
            <a:ext cx="9144000" cy="88377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a:solidFill>
                  <a:schemeClr val="tx1"/>
                </a:solidFill>
                <a:latin typeface="HGPｺﾞｼｯｸE" panose="020B0900000000000000" pitchFamily="50" charset="-128"/>
                <a:ea typeface="HGPｺﾞｼｯｸE" panose="020B0900000000000000" pitchFamily="50" charset="-128"/>
              </a:rPr>
              <a:t>各地域の状況に応じて、</a:t>
            </a:r>
            <a:r>
              <a:rPr kumimoji="1" lang="en-US" altLang="ja-JP" sz="2400">
                <a:solidFill>
                  <a:schemeClr val="tx1"/>
                </a:solidFill>
                <a:latin typeface="HGPｺﾞｼｯｸE" panose="020B0900000000000000" pitchFamily="50" charset="-128"/>
                <a:ea typeface="HGPｺﾞｼｯｸE" panose="020B0900000000000000" pitchFamily="50" charset="-128"/>
              </a:rPr>
              <a:t>P17</a:t>
            </a:r>
            <a:r>
              <a:rPr kumimoji="1" lang="ja-JP" altLang="en-US" sz="2400">
                <a:solidFill>
                  <a:schemeClr val="tx1"/>
                </a:solidFill>
                <a:latin typeface="HGPｺﾞｼｯｸE" panose="020B0900000000000000" pitchFamily="50" charset="-128"/>
                <a:ea typeface="HGPｺﾞｼｯｸE" panose="020B0900000000000000" pitchFamily="50" charset="-128"/>
              </a:rPr>
              <a:t>の後に参考資料として本スライドを活用して下さい。</a:t>
            </a:r>
          </a:p>
        </p:txBody>
      </p:sp>
    </p:spTree>
    <p:extLst>
      <p:ext uri="{BB962C8B-B14F-4D97-AF65-F5344CB8AC3E}">
        <p14:creationId xmlns:p14="http://schemas.microsoft.com/office/powerpoint/2010/main" val="12487583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65808B6-26C7-45D9-BA0B-9AB91975D867}"/>
              </a:ext>
            </a:extLst>
          </p:cNvPr>
          <p:cNvSpPr>
            <a:spLocks noGrp="1"/>
          </p:cNvSpPr>
          <p:nvPr>
            <p:ph type="title"/>
          </p:nvPr>
        </p:nvSpPr>
        <p:spPr>
          <a:solidFill>
            <a:srgbClr val="35A16B"/>
          </a:solidFill>
        </p:spPr>
        <p:txBody>
          <a:bodyPr/>
          <a:lstStyle/>
          <a:p>
            <a:r>
              <a:rPr lang="ja-JP" altLang="en-US"/>
              <a:t>災害に備えるための視点</a:t>
            </a:r>
          </a:p>
        </p:txBody>
      </p:sp>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6</a:t>
            </a:fld>
            <a:endParaRPr kumimoji="1" lang="ja-JP" altLang="en-US"/>
          </a:p>
        </p:txBody>
      </p:sp>
      <p:sp>
        <p:nvSpPr>
          <p:cNvPr id="15" name="正方形/長方形 14">
            <a:extLst>
              <a:ext uri="{FF2B5EF4-FFF2-40B4-BE49-F238E27FC236}">
                <a16:creationId xmlns:a16="http://schemas.microsoft.com/office/drawing/2014/main" id="{94981C27-9E6E-48D3-A81B-E2E7D2878B47}"/>
              </a:ext>
            </a:extLst>
          </p:cNvPr>
          <p:cNvSpPr/>
          <p:nvPr/>
        </p:nvSpPr>
        <p:spPr>
          <a:xfrm>
            <a:off x="439185" y="752680"/>
            <a:ext cx="8213294" cy="23628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9" name="正方形/長方形 18">
            <a:extLst>
              <a:ext uri="{FF2B5EF4-FFF2-40B4-BE49-F238E27FC236}">
                <a16:creationId xmlns:a16="http://schemas.microsoft.com/office/drawing/2014/main" id="{6C528C13-ACEB-4ECC-917D-4F7A43AEBDE4}"/>
              </a:ext>
            </a:extLst>
          </p:cNvPr>
          <p:cNvSpPr/>
          <p:nvPr/>
        </p:nvSpPr>
        <p:spPr>
          <a:xfrm>
            <a:off x="439185" y="752678"/>
            <a:ext cx="8213294" cy="620057"/>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tIns="0" bIns="0" rtlCol="0" anchor="ctr"/>
          <a:lstStyle/>
          <a:p>
            <a:pPr algn="ctr"/>
            <a:endParaRPr lang="ja-JP" altLang="en-US"/>
          </a:p>
        </p:txBody>
      </p:sp>
      <p:sp>
        <p:nvSpPr>
          <p:cNvPr id="25" name="テキスト ボックス 24">
            <a:extLst>
              <a:ext uri="{FF2B5EF4-FFF2-40B4-BE49-F238E27FC236}">
                <a16:creationId xmlns:a16="http://schemas.microsoft.com/office/drawing/2014/main" id="{8939C4FA-43A4-4F80-B6AE-C11929DDAB24}"/>
              </a:ext>
            </a:extLst>
          </p:cNvPr>
          <p:cNvSpPr txBox="1"/>
          <p:nvPr/>
        </p:nvSpPr>
        <p:spPr>
          <a:xfrm>
            <a:off x="525897" y="827237"/>
            <a:ext cx="8126582" cy="461665"/>
          </a:xfrm>
          <a:prstGeom prst="rect">
            <a:avLst/>
          </a:prstGeom>
          <a:noFill/>
        </p:spPr>
        <p:txBody>
          <a:bodyPr wrap="square" rtlCol="0">
            <a:spAutoFit/>
          </a:bodyPr>
          <a:lstStyle/>
          <a:p>
            <a:r>
              <a:rPr lang="ja-JP" altLang="en-US" sz="2400">
                <a:solidFill>
                  <a:schemeClr val="bg1"/>
                </a:solidFill>
                <a:latin typeface="HGPｺﾞｼｯｸE" panose="020B0900000000000000" pitchFamily="50" charset="-128"/>
                <a:ea typeface="HGPｺﾞｼｯｸE" panose="020B0900000000000000" pitchFamily="50" charset="-128"/>
              </a:rPr>
              <a:t>①事前に身の安全を守り、危険を回避する</a:t>
            </a:r>
            <a:endParaRPr lang="ja-JP" altLang="en-US" sz="1600">
              <a:solidFill>
                <a:schemeClr val="bg1"/>
              </a:solidFill>
              <a:latin typeface="HGPｺﾞｼｯｸE" panose="020B0900000000000000" pitchFamily="50" charset="-128"/>
              <a:ea typeface="HGPｺﾞｼｯｸE" panose="020B0900000000000000" pitchFamily="50" charset="-128"/>
            </a:endParaRPr>
          </a:p>
        </p:txBody>
      </p:sp>
      <p:sp>
        <p:nvSpPr>
          <p:cNvPr id="33" name="コンテンツ プレースホルダー 2">
            <a:extLst>
              <a:ext uri="{FF2B5EF4-FFF2-40B4-BE49-F238E27FC236}">
                <a16:creationId xmlns:a16="http://schemas.microsoft.com/office/drawing/2014/main" id="{C908D2EF-A564-46CC-BAF9-8C0337B58E0D}"/>
              </a:ext>
            </a:extLst>
          </p:cNvPr>
          <p:cNvSpPr txBox="1">
            <a:spLocks/>
          </p:cNvSpPr>
          <p:nvPr/>
        </p:nvSpPr>
        <p:spPr>
          <a:xfrm>
            <a:off x="505135" y="1547760"/>
            <a:ext cx="3805729" cy="1685292"/>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4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lumMod val="75000"/>
                    <a:lumOff val="2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lumMod val="75000"/>
                    <a:lumOff val="2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nSpc>
                <a:spcPct val="100000"/>
              </a:lnSpc>
              <a:spcBef>
                <a:spcPts val="0"/>
              </a:spcBef>
              <a:spcAft>
                <a:spcPts val="600"/>
              </a:spcAft>
              <a:buNone/>
            </a:pPr>
            <a:r>
              <a:rPr lang="ja-JP" altLang="en-US" sz="2000">
                <a:latin typeface="HGPｺﾞｼｯｸE" panose="020B0900000000000000" pitchFamily="50" charset="-128"/>
                <a:ea typeface="HGPｺﾞｼｯｸE" panose="020B0900000000000000" pitchFamily="50" charset="-128"/>
              </a:rPr>
              <a:t>住宅の耐震化</a:t>
            </a:r>
            <a:endParaRPr lang="en-US" altLang="ja-JP" sz="2000">
              <a:latin typeface="HGPｺﾞｼｯｸE" panose="020B0900000000000000" pitchFamily="50" charset="-128"/>
              <a:ea typeface="HGPｺﾞｼｯｸE" panose="020B0900000000000000" pitchFamily="50" charset="-128"/>
            </a:endParaRPr>
          </a:p>
          <a:p>
            <a:pPr marL="0" indent="0">
              <a:lnSpc>
                <a:spcPct val="100000"/>
              </a:lnSpc>
              <a:spcBef>
                <a:spcPts val="0"/>
              </a:spcBef>
              <a:spcAft>
                <a:spcPts val="600"/>
              </a:spcAft>
              <a:buFont typeface="Arial" panose="020B0604020202020204" pitchFamily="34" charset="0"/>
              <a:buNone/>
            </a:pPr>
            <a:r>
              <a:rPr lang="ja-JP" altLang="en-US" sz="2000">
                <a:latin typeface="HGPｺﾞｼｯｸE" panose="020B0900000000000000" pitchFamily="50" charset="-128"/>
                <a:ea typeface="HGPｺﾞｼｯｸE" panose="020B0900000000000000" pitchFamily="50" charset="-128"/>
              </a:rPr>
              <a:t>ブロック塀の耐震化、生垣助成</a:t>
            </a:r>
          </a:p>
          <a:p>
            <a:pPr marL="0" indent="0">
              <a:lnSpc>
                <a:spcPct val="100000"/>
              </a:lnSpc>
              <a:spcBef>
                <a:spcPts val="0"/>
              </a:spcBef>
              <a:spcAft>
                <a:spcPts val="600"/>
              </a:spcAft>
              <a:buFont typeface="Arial" panose="020B0604020202020204" pitchFamily="34" charset="0"/>
              <a:buNone/>
            </a:pPr>
            <a:r>
              <a:rPr lang="ja-JP" altLang="en-US" sz="2000" u="sng">
                <a:solidFill>
                  <a:srgbClr val="FF2800"/>
                </a:solidFill>
                <a:latin typeface="HGPｺﾞｼｯｸE" panose="020B0900000000000000" pitchFamily="50" charset="-128"/>
                <a:ea typeface="HGPｺﾞｼｯｸE" panose="020B0900000000000000" pitchFamily="50" charset="-128"/>
              </a:rPr>
              <a:t>室内の転倒・落下・移動防止措置</a:t>
            </a:r>
            <a:endParaRPr lang="en-US" altLang="ja-JP" sz="2000" u="sng">
              <a:solidFill>
                <a:srgbClr val="FF2800"/>
              </a:solidFill>
              <a:latin typeface="HGPｺﾞｼｯｸE" panose="020B0900000000000000" pitchFamily="50" charset="-128"/>
              <a:ea typeface="HGPｺﾞｼｯｸE" panose="020B0900000000000000" pitchFamily="50" charset="-128"/>
            </a:endParaRPr>
          </a:p>
          <a:p>
            <a:pPr marL="0" indent="0">
              <a:lnSpc>
                <a:spcPct val="100000"/>
              </a:lnSpc>
              <a:spcBef>
                <a:spcPts val="0"/>
              </a:spcBef>
              <a:spcAft>
                <a:spcPts val="600"/>
              </a:spcAft>
              <a:buFont typeface="Arial" panose="020B0604020202020204" pitchFamily="34" charset="0"/>
              <a:buNone/>
            </a:pPr>
            <a:r>
              <a:rPr lang="ja-JP" altLang="en-US" sz="2000">
                <a:latin typeface="HGPｺﾞｼｯｸE" panose="020B0900000000000000" pitchFamily="50" charset="-128"/>
                <a:ea typeface="HGPｺﾞｼｯｸE" panose="020B0900000000000000" pitchFamily="50" charset="-128"/>
              </a:rPr>
              <a:t>浸水対策</a:t>
            </a:r>
            <a:endParaRPr lang="en-US" altLang="ja-JP" sz="2000">
              <a:latin typeface="HGPｺﾞｼｯｸE" panose="020B0900000000000000" pitchFamily="50" charset="-128"/>
              <a:ea typeface="HGPｺﾞｼｯｸE" panose="020B0900000000000000" pitchFamily="50" charset="-128"/>
            </a:endParaRPr>
          </a:p>
        </p:txBody>
      </p:sp>
      <p:sp>
        <p:nvSpPr>
          <p:cNvPr id="16" name="正方形/長方形 15">
            <a:extLst>
              <a:ext uri="{FF2B5EF4-FFF2-40B4-BE49-F238E27FC236}">
                <a16:creationId xmlns:a16="http://schemas.microsoft.com/office/drawing/2014/main" id="{7070E14F-797E-4574-8D8C-9D1026198B24}"/>
              </a:ext>
            </a:extLst>
          </p:cNvPr>
          <p:cNvSpPr/>
          <p:nvPr/>
        </p:nvSpPr>
        <p:spPr>
          <a:xfrm>
            <a:off x="437494" y="3210446"/>
            <a:ext cx="8207074" cy="18072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34" name="コンテンツ プレースホルダー 2">
            <a:extLst>
              <a:ext uri="{FF2B5EF4-FFF2-40B4-BE49-F238E27FC236}">
                <a16:creationId xmlns:a16="http://schemas.microsoft.com/office/drawing/2014/main" id="{DD40F0F4-65FF-4872-A0B1-89133FDEA35C}"/>
              </a:ext>
            </a:extLst>
          </p:cNvPr>
          <p:cNvSpPr txBox="1">
            <a:spLocks/>
          </p:cNvSpPr>
          <p:nvPr/>
        </p:nvSpPr>
        <p:spPr>
          <a:xfrm>
            <a:off x="4586967" y="1557251"/>
            <a:ext cx="3805730" cy="1780265"/>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4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lumMod val="75000"/>
                    <a:lumOff val="2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lumMod val="75000"/>
                    <a:lumOff val="2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nSpc>
                <a:spcPct val="100000"/>
              </a:lnSpc>
              <a:spcBef>
                <a:spcPts val="0"/>
              </a:spcBef>
              <a:spcAft>
                <a:spcPts val="600"/>
              </a:spcAft>
              <a:buFont typeface="Arial" panose="020B0604020202020204" pitchFamily="34" charset="0"/>
              <a:buNone/>
            </a:pPr>
            <a:r>
              <a:rPr lang="ja-JP" altLang="en-US" sz="2000" u="sng">
                <a:solidFill>
                  <a:srgbClr val="FF2800"/>
                </a:solidFill>
                <a:latin typeface="HGPｺﾞｼｯｸE" panose="020B0900000000000000" pitchFamily="50" charset="-128"/>
                <a:ea typeface="HGPｺﾞｼｯｸE" panose="020B0900000000000000" pitchFamily="50" charset="-128"/>
              </a:rPr>
              <a:t>地域の特性（危険）把握</a:t>
            </a:r>
            <a:endParaRPr lang="en-US" altLang="ja-JP" sz="2000" u="sng">
              <a:solidFill>
                <a:srgbClr val="FF2800"/>
              </a:solidFill>
              <a:latin typeface="HGPｺﾞｼｯｸE" panose="020B0900000000000000" pitchFamily="50" charset="-128"/>
              <a:ea typeface="HGPｺﾞｼｯｸE" panose="020B0900000000000000" pitchFamily="50" charset="-128"/>
            </a:endParaRPr>
          </a:p>
          <a:p>
            <a:pPr marL="0" indent="0">
              <a:lnSpc>
                <a:spcPct val="100000"/>
              </a:lnSpc>
              <a:spcBef>
                <a:spcPts val="0"/>
              </a:spcBef>
              <a:spcAft>
                <a:spcPts val="600"/>
              </a:spcAft>
              <a:buFont typeface="Arial" panose="020B0604020202020204" pitchFamily="34" charset="0"/>
              <a:buNone/>
            </a:pPr>
            <a:r>
              <a:rPr lang="ja-JP" altLang="en-US" sz="2000">
                <a:latin typeface="HGPｺﾞｼｯｸE" panose="020B0900000000000000" pitchFamily="50" charset="-128"/>
                <a:ea typeface="HGPｺﾞｼｯｸE" panose="020B0900000000000000" pitchFamily="50" charset="-128"/>
              </a:rPr>
              <a:t>「私の避難行動マップ」の作成</a:t>
            </a:r>
            <a:endParaRPr lang="en-US" altLang="ja-JP" sz="2000">
              <a:latin typeface="HGPｺﾞｼｯｸE" panose="020B0900000000000000" pitchFamily="50" charset="-128"/>
              <a:ea typeface="HGPｺﾞｼｯｸE" panose="020B0900000000000000" pitchFamily="50" charset="-128"/>
            </a:endParaRPr>
          </a:p>
          <a:p>
            <a:pPr marL="0" indent="0">
              <a:lnSpc>
                <a:spcPct val="100000"/>
              </a:lnSpc>
              <a:spcBef>
                <a:spcPts val="0"/>
              </a:spcBef>
              <a:spcAft>
                <a:spcPts val="600"/>
              </a:spcAft>
              <a:buFont typeface="Arial" panose="020B0604020202020204" pitchFamily="34" charset="0"/>
              <a:buNone/>
            </a:pPr>
            <a:r>
              <a:rPr lang="ja-JP" altLang="en-US" sz="2000">
                <a:latin typeface="HGPｺﾞｼｯｸE" panose="020B0900000000000000" pitchFamily="50" charset="-128"/>
                <a:ea typeface="HGPｺﾞｼｯｸE" panose="020B0900000000000000" pitchFamily="50" charset="-128"/>
              </a:rPr>
              <a:t>想像力・判断力・行動力の向上</a:t>
            </a:r>
            <a:endParaRPr lang="en-US" altLang="ja-JP" sz="2000">
              <a:latin typeface="HGPｺﾞｼｯｸE" panose="020B0900000000000000" pitchFamily="50" charset="-128"/>
              <a:ea typeface="HGPｺﾞｼｯｸE" panose="020B0900000000000000" pitchFamily="50" charset="-128"/>
            </a:endParaRPr>
          </a:p>
        </p:txBody>
      </p:sp>
      <p:sp>
        <p:nvSpPr>
          <p:cNvPr id="21" name="正方形/長方形 20">
            <a:extLst>
              <a:ext uri="{FF2B5EF4-FFF2-40B4-BE49-F238E27FC236}">
                <a16:creationId xmlns:a16="http://schemas.microsoft.com/office/drawing/2014/main" id="{5B5E3829-E8D1-401D-807A-692B17D6D54B}"/>
              </a:ext>
            </a:extLst>
          </p:cNvPr>
          <p:cNvSpPr/>
          <p:nvPr/>
        </p:nvSpPr>
        <p:spPr>
          <a:xfrm>
            <a:off x="439185" y="3188885"/>
            <a:ext cx="8213293" cy="570158"/>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tIns="0" bIns="0" rtlCol="0" anchor="ctr"/>
          <a:lstStyle/>
          <a:p>
            <a:pPr algn="ctr"/>
            <a:endParaRPr lang="ja-JP" altLang="en-US"/>
          </a:p>
        </p:txBody>
      </p:sp>
      <p:sp>
        <p:nvSpPr>
          <p:cNvPr id="27" name="テキスト ボックス 26">
            <a:extLst>
              <a:ext uri="{FF2B5EF4-FFF2-40B4-BE49-F238E27FC236}">
                <a16:creationId xmlns:a16="http://schemas.microsoft.com/office/drawing/2014/main" id="{D34362C7-ADCC-4630-A928-F81690D01BA9}"/>
              </a:ext>
            </a:extLst>
          </p:cNvPr>
          <p:cNvSpPr txBox="1"/>
          <p:nvPr/>
        </p:nvSpPr>
        <p:spPr>
          <a:xfrm>
            <a:off x="525897" y="3246534"/>
            <a:ext cx="3754515" cy="461665"/>
          </a:xfrm>
          <a:prstGeom prst="rect">
            <a:avLst/>
          </a:prstGeom>
          <a:noFill/>
        </p:spPr>
        <p:txBody>
          <a:bodyPr wrap="square" rtlCol="0">
            <a:spAutoFit/>
          </a:bodyPr>
          <a:lstStyle/>
          <a:p>
            <a:r>
              <a:rPr lang="ja-JP" altLang="en-US" sz="2400">
                <a:solidFill>
                  <a:schemeClr val="bg1"/>
                </a:solidFill>
                <a:latin typeface="HGPｺﾞｼｯｸE" panose="020B0900000000000000" pitchFamily="50" charset="-128"/>
                <a:ea typeface="HGPｺﾞｼｯｸE" panose="020B0900000000000000" pitchFamily="50" charset="-128"/>
              </a:rPr>
              <a:t>②被害を最小限に留める</a:t>
            </a:r>
          </a:p>
        </p:txBody>
      </p:sp>
      <p:sp>
        <p:nvSpPr>
          <p:cNvPr id="35" name="コンテンツ プレースホルダー 2">
            <a:extLst>
              <a:ext uri="{FF2B5EF4-FFF2-40B4-BE49-F238E27FC236}">
                <a16:creationId xmlns:a16="http://schemas.microsoft.com/office/drawing/2014/main" id="{8934E209-744C-41BB-989B-1369576BA56C}"/>
              </a:ext>
            </a:extLst>
          </p:cNvPr>
          <p:cNvSpPr txBox="1">
            <a:spLocks/>
          </p:cNvSpPr>
          <p:nvPr/>
        </p:nvSpPr>
        <p:spPr>
          <a:xfrm>
            <a:off x="535586" y="3818001"/>
            <a:ext cx="3805728" cy="1260000"/>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4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lumMod val="75000"/>
                    <a:lumOff val="2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lumMod val="75000"/>
                    <a:lumOff val="2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nSpc>
                <a:spcPct val="100000"/>
              </a:lnSpc>
              <a:spcBef>
                <a:spcPts val="0"/>
              </a:spcBef>
              <a:spcAft>
                <a:spcPts val="600"/>
              </a:spcAft>
              <a:buFont typeface="Arial" panose="020B0604020202020204" pitchFamily="34" charset="0"/>
              <a:buNone/>
            </a:pPr>
            <a:r>
              <a:rPr lang="ja-JP" altLang="en-US" sz="2000" u="sng">
                <a:solidFill>
                  <a:srgbClr val="FF2800"/>
                </a:solidFill>
                <a:latin typeface="HGPｺﾞｼｯｸE" panose="020B0900000000000000" pitchFamily="50" charset="-128"/>
                <a:ea typeface="HGPｺﾞｼｯｸE" panose="020B0900000000000000" pitchFamily="50" charset="-128"/>
              </a:rPr>
              <a:t>防火対策・初期消火</a:t>
            </a:r>
            <a:endParaRPr lang="en-US" altLang="ja-JP" sz="2000" u="sng">
              <a:solidFill>
                <a:srgbClr val="FF2800"/>
              </a:solidFill>
              <a:latin typeface="HGPｺﾞｼｯｸE" panose="020B0900000000000000" pitchFamily="50" charset="-128"/>
              <a:ea typeface="HGPｺﾞｼｯｸE" panose="020B0900000000000000" pitchFamily="50" charset="-128"/>
            </a:endParaRPr>
          </a:p>
          <a:p>
            <a:pPr marL="0" indent="0">
              <a:lnSpc>
                <a:spcPct val="100000"/>
              </a:lnSpc>
              <a:spcBef>
                <a:spcPts val="0"/>
              </a:spcBef>
              <a:spcAft>
                <a:spcPts val="600"/>
              </a:spcAft>
              <a:buFont typeface="Arial" panose="020B0604020202020204" pitchFamily="34" charset="0"/>
              <a:buNone/>
            </a:pPr>
            <a:r>
              <a:rPr lang="ja-JP" altLang="en-US" sz="2000">
                <a:latin typeface="HGPｺﾞｼｯｸE" panose="020B0900000000000000" pitchFamily="50" charset="-128"/>
                <a:ea typeface="HGPｺﾞｼｯｸE" panose="020B0900000000000000" pitchFamily="50" charset="-128"/>
              </a:rPr>
              <a:t>応急手当</a:t>
            </a:r>
            <a:endParaRPr lang="en-US" altLang="ja-JP" sz="2000">
              <a:latin typeface="HGPｺﾞｼｯｸE" panose="020B0900000000000000" pitchFamily="50" charset="-128"/>
              <a:ea typeface="HGPｺﾞｼｯｸE" panose="020B0900000000000000" pitchFamily="50" charset="-128"/>
            </a:endParaRPr>
          </a:p>
          <a:p>
            <a:pPr marL="0" indent="0">
              <a:lnSpc>
                <a:spcPct val="100000"/>
              </a:lnSpc>
              <a:spcBef>
                <a:spcPts val="0"/>
              </a:spcBef>
              <a:spcAft>
                <a:spcPts val="600"/>
              </a:spcAft>
              <a:buFont typeface="Arial" panose="020B0604020202020204" pitchFamily="34" charset="0"/>
              <a:buNone/>
            </a:pPr>
            <a:r>
              <a:rPr lang="ja-JP" altLang="en-US" sz="2000">
                <a:latin typeface="HGPｺﾞｼｯｸE" panose="020B0900000000000000" pitchFamily="50" charset="-128"/>
                <a:ea typeface="HGPｺﾞｼｯｸE" panose="020B0900000000000000" pitchFamily="50" charset="-128"/>
              </a:rPr>
              <a:t>救出・救助</a:t>
            </a:r>
            <a:endParaRPr lang="en-US" altLang="ja-JP" sz="2000">
              <a:latin typeface="HGPｺﾞｼｯｸE" panose="020B0900000000000000" pitchFamily="50" charset="-128"/>
              <a:ea typeface="HGPｺﾞｼｯｸE" panose="020B0900000000000000" pitchFamily="50" charset="-128"/>
            </a:endParaRPr>
          </a:p>
        </p:txBody>
      </p:sp>
      <p:sp>
        <p:nvSpPr>
          <p:cNvPr id="18" name="正方形/長方形 17">
            <a:extLst>
              <a:ext uri="{FF2B5EF4-FFF2-40B4-BE49-F238E27FC236}">
                <a16:creationId xmlns:a16="http://schemas.microsoft.com/office/drawing/2014/main" id="{ACE02D69-4222-4E67-98AD-39D735DF09C7}"/>
              </a:ext>
            </a:extLst>
          </p:cNvPr>
          <p:cNvSpPr/>
          <p:nvPr/>
        </p:nvSpPr>
        <p:spPr>
          <a:xfrm>
            <a:off x="439184" y="5157355"/>
            <a:ext cx="8213294" cy="15022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atin typeface="HGPｺﾞｼｯｸE" panose="020B0900000000000000" pitchFamily="50" charset="-128"/>
              <a:ea typeface="HGPｺﾞｼｯｸE" panose="020B0900000000000000" pitchFamily="50" charset="-128"/>
            </a:endParaRPr>
          </a:p>
        </p:txBody>
      </p:sp>
      <p:sp>
        <p:nvSpPr>
          <p:cNvPr id="22" name="正方形/長方形 21">
            <a:extLst>
              <a:ext uri="{FF2B5EF4-FFF2-40B4-BE49-F238E27FC236}">
                <a16:creationId xmlns:a16="http://schemas.microsoft.com/office/drawing/2014/main" id="{76266006-FC92-4600-BE1D-896F52E78A51}"/>
              </a:ext>
            </a:extLst>
          </p:cNvPr>
          <p:cNvSpPr/>
          <p:nvPr/>
        </p:nvSpPr>
        <p:spPr>
          <a:xfrm>
            <a:off x="453313" y="5108581"/>
            <a:ext cx="8199164" cy="504270"/>
          </a:xfrm>
          <a:prstGeom prst="rect">
            <a:avLst/>
          </a:prstGeom>
          <a:solidFill>
            <a:srgbClr val="35A16B"/>
          </a:solidFill>
          <a:ln>
            <a:solidFill>
              <a:srgbClr val="35A16B"/>
            </a:solidFill>
          </a:ln>
        </p:spPr>
        <p:style>
          <a:lnRef idx="2">
            <a:schemeClr val="dk1"/>
          </a:lnRef>
          <a:fillRef idx="1">
            <a:schemeClr val="lt1"/>
          </a:fillRef>
          <a:effectRef idx="0">
            <a:schemeClr val="dk1"/>
          </a:effectRef>
          <a:fontRef idx="minor">
            <a:schemeClr val="dk1"/>
          </a:fontRef>
        </p:style>
        <p:txBody>
          <a:bodyPr tIns="0" bIns="0" rtlCol="0" anchor="ctr"/>
          <a:lstStyle/>
          <a:p>
            <a:pPr algn="ctr"/>
            <a:endParaRPr lang="ja-JP" altLang="en-US">
              <a:latin typeface="HGPｺﾞｼｯｸE" panose="020B0900000000000000" pitchFamily="50" charset="-128"/>
              <a:ea typeface="HGPｺﾞｼｯｸE" panose="020B0900000000000000" pitchFamily="50" charset="-128"/>
            </a:endParaRPr>
          </a:p>
        </p:txBody>
      </p:sp>
      <p:sp>
        <p:nvSpPr>
          <p:cNvPr id="28" name="テキスト ボックス 27">
            <a:extLst>
              <a:ext uri="{FF2B5EF4-FFF2-40B4-BE49-F238E27FC236}">
                <a16:creationId xmlns:a16="http://schemas.microsoft.com/office/drawing/2014/main" id="{31BB7319-9E6A-4CA6-AA7E-02C90B9C2769}"/>
              </a:ext>
            </a:extLst>
          </p:cNvPr>
          <p:cNvSpPr txBox="1"/>
          <p:nvPr/>
        </p:nvSpPr>
        <p:spPr>
          <a:xfrm>
            <a:off x="586798" y="5125935"/>
            <a:ext cx="3754515" cy="461665"/>
          </a:xfrm>
          <a:prstGeom prst="rect">
            <a:avLst/>
          </a:prstGeom>
          <a:noFill/>
        </p:spPr>
        <p:txBody>
          <a:bodyPr wrap="square" rtlCol="0">
            <a:spAutoFit/>
          </a:bodyPr>
          <a:lstStyle/>
          <a:p>
            <a:r>
              <a:rPr lang="ja-JP" altLang="en-US" sz="2400">
                <a:solidFill>
                  <a:schemeClr val="bg1"/>
                </a:solidFill>
                <a:latin typeface="HGPｺﾞｼｯｸE" panose="020B0900000000000000" pitchFamily="50" charset="-128"/>
                <a:ea typeface="HGPｺﾞｼｯｸE" panose="020B0900000000000000" pitchFamily="50" charset="-128"/>
              </a:rPr>
              <a:t>③生き延びる</a:t>
            </a:r>
            <a:endParaRPr lang="ja-JP" altLang="en-US" sz="1600">
              <a:solidFill>
                <a:schemeClr val="bg1"/>
              </a:solidFill>
              <a:latin typeface="HGPｺﾞｼｯｸE" panose="020B0900000000000000" pitchFamily="50" charset="-128"/>
              <a:ea typeface="HGPｺﾞｼｯｸE" panose="020B0900000000000000" pitchFamily="50" charset="-128"/>
            </a:endParaRPr>
          </a:p>
        </p:txBody>
      </p:sp>
      <p:sp>
        <p:nvSpPr>
          <p:cNvPr id="36" name="コンテンツ プレースホルダー 2">
            <a:extLst>
              <a:ext uri="{FF2B5EF4-FFF2-40B4-BE49-F238E27FC236}">
                <a16:creationId xmlns:a16="http://schemas.microsoft.com/office/drawing/2014/main" id="{B72031A3-68FD-4D82-8D6D-08E53DF60FC7}"/>
              </a:ext>
            </a:extLst>
          </p:cNvPr>
          <p:cNvSpPr txBox="1">
            <a:spLocks/>
          </p:cNvSpPr>
          <p:nvPr/>
        </p:nvSpPr>
        <p:spPr>
          <a:xfrm>
            <a:off x="535585" y="5686230"/>
            <a:ext cx="6746134" cy="1260000"/>
          </a:xfrm>
          <a:prstGeom prst="rect">
            <a:avLst/>
          </a:prstGeom>
        </p:spPr>
        <p:txBody>
          <a:bodyPr>
            <a:noAutofit/>
          </a:bodyPr>
          <a:lstStyle>
            <a:lvl1pPr marL="171450" indent="-171450" algn="l" defTabSz="685800" rtl="0" eaLnBrk="1" latinLnBrk="0" hangingPunct="1">
              <a:lnSpc>
                <a:spcPct val="90000"/>
              </a:lnSpc>
              <a:spcBef>
                <a:spcPts val="750"/>
              </a:spcBef>
              <a:buFont typeface="Arial" panose="020B0604020202020204" pitchFamily="34" charset="0"/>
              <a:buChar char="•"/>
              <a:defRPr kumimoji="1" sz="2400" kern="1200">
                <a:solidFill>
                  <a:schemeClr val="tx1">
                    <a:lumMod val="75000"/>
                    <a:lumOff val="2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lumMod val="75000"/>
                    <a:lumOff val="2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lumMod val="75000"/>
                    <a:lumOff val="2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lumMod val="75000"/>
                    <a:lumOff val="2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a:lstStyle>
          <a:p>
            <a:pPr marL="0" indent="0">
              <a:lnSpc>
                <a:spcPct val="100000"/>
              </a:lnSpc>
              <a:spcBef>
                <a:spcPts val="0"/>
              </a:spcBef>
              <a:spcAft>
                <a:spcPts val="600"/>
              </a:spcAft>
              <a:buNone/>
            </a:pPr>
            <a:r>
              <a:rPr lang="ja-JP" altLang="en-US" sz="2000">
                <a:latin typeface="HGPｺﾞｼｯｸE" panose="020B0900000000000000" pitchFamily="50" charset="-128"/>
                <a:ea typeface="HGPｺﾞｼｯｸE" panose="020B0900000000000000" pitchFamily="50" charset="-128"/>
              </a:rPr>
              <a:t>情報収集手段、家族の安否確認方法</a:t>
            </a:r>
            <a:endParaRPr lang="en-US" altLang="ja-JP" sz="2000">
              <a:latin typeface="HGPｺﾞｼｯｸE" panose="020B0900000000000000" pitchFamily="50" charset="-128"/>
              <a:ea typeface="HGPｺﾞｼｯｸE" panose="020B0900000000000000" pitchFamily="50" charset="-128"/>
            </a:endParaRPr>
          </a:p>
          <a:p>
            <a:pPr marL="0" indent="0">
              <a:lnSpc>
                <a:spcPct val="100000"/>
              </a:lnSpc>
              <a:spcBef>
                <a:spcPts val="0"/>
              </a:spcBef>
              <a:spcAft>
                <a:spcPts val="600"/>
              </a:spcAft>
              <a:buFont typeface="Arial" panose="020B0604020202020204" pitchFamily="34" charset="0"/>
              <a:buNone/>
            </a:pPr>
            <a:r>
              <a:rPr lang="ja-JP" altLang="en-US" sz="2000" u="sng">
                <a:solidFill>
                  <a:srgbClr val="FF2800"/>
                </a:solidFill>
                <a:latin typeface="HGPｺﾞｼｯｸE" panose="020B0900000000000000" pitchFamily="50" charset="-128"/>
                <a:ea typeface="HGPｺﾞｼｯｸE" panose="020B0900000000000000" pitchFamily="50" charset="-128"/>
              </a:rPr>
              <a:t>非常持出品、備蓄品の整備</a:t>
            </a:r>
            <a:endParaRPr lang="en-US" altLang="ja-JP" sz="2000" u="sng">
              <a:solidFill>
                <a:srgbClr val="FF2800"/>
              </a:solidFill>
              <a:latin typeface="HGPｺﾞｼｯｸE" panose="020B0900000000000000" pitchFamily="50" charset="-128"/>
              <a:ea typeface="HGPｺﾞｼｯｸE" panose="020B0900000000000000" pitchFamily="50" charset="-128"/>
            </a:endParaRPr>
          </a:p>
          <a:p>
            <a:pPr marL="0" indent="0">
              <a:lnSpc>
                <a:spcPct val="100000"/>
              </a:lnSpc>
              <a:spcBef>
                <a:spcPts val="0"/>
              </a:spcBef>
              <a:spcAft>
                <a:spcPts val="600"/>
              </a:spcAft>
              <a:buFont typeface="Arial" panose="020B0604020202020204" pitchFamily="34" charset="0"/>
              <a:buNone/>
            </a:pPr>
            <a:endParaRPr lang="en-US" altLang="ja-JP" sz="2000" b="1" u="sng">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6039387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65808B6-26C7-45D9-BA0B-9AB91975D867}"/>
              </a:ext>
            </a:extLst>
          </p:cNvPr>
          <p:cNvSpPr>
            <a:spLocks noGrp="1"/>
          </p:cNvSpPr>
          <p:nvPr>
            <p:ph type="title"/>
          </p:nvPr>
        </p:nvSpPr>
        <p:spPr>
          <a:xfrm>
            <a:off x="0" y="-28575"/>
            <a:ext cx="9144000" cy="650083"/>
          </a:xfrm>
          <a:solidFill>
            <a:srgbClr val="35A16B"/>
          </a:solidFill>
        </p:spPr>
        <p:txBody>
          <a:bodyPr/>
          <a:lstStyle/>
          <a:p>
            <a:r>
              <a:rPr lang="ja-JP" altLang="en-US"/>
              <a:t>地域全体が災害に備えられるように</a:t>
            </a:r>
          </a:p>
        </p:txBody>
      </p:sp>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a:xfrm>
            <a:off x="7086600" y="6492875"/>
            <a:ext cx="2057400" cy="365125"/>
          </a:xfrm>
        </p:spPr>
        <p:txBody>
          <a:bodyPr/>
          <a:lstStyle/>
          <a:p>
            <a:fld id="{48C0FCB9-D989-46F1-965E-624BDAC7E129}" type="slidenum">
              <a:rPr kumimoji="1" lang="ja-JP" altLang="en-US" smtClean="0"/>
              <a:pPr/>
              <a:t>7</a:t>
            </a:fld>
            <a:endParaRPr kumimoji="1" lang="ja-JP" altLang="en-US"/>
          </a:p>
        </p:txBody>
      </p:sp>
      <p:grpSp>
        <p:nvGrpSpPr>
          <p:cNvPr id="12" name="グループ化 11">
            <a:extLst>
              <a:ext uri="{FF2B5EF4-FFF2-40B4-BE49-F238E27FC236}">
                <a16:creationId xmlns:a16="http://schemas.microsoft.com/office/drawing/2014/main" id="{E7BCAA7A-6FC3-47B8-8A12-5BA156DD4CD3}"/>
              </a:ext>
            </a:extLst>
          </p:cNvPr>
          <p:cNvGrpSpPr>
            <a:grpSpLocks noChangeAspect="1"/>
          </p:cNvGrpSpPr>
          <p:nvPr/>
        </p:nvGrpSpPr>
        <p:grpSpPr>
          <a:xfrm>
            <a:off x="1590515" y="3656706"/>
            <a:ext cx="609171" cy="1340744"/>
            <a:chOff x="2653568" y="819549"/>
            <a:chExt cx="2281941" cy="5022400"/>
          </a:xfrm>
          <a:solidFill>
            <a:srgbClr val="FF2800"/>
          </a:solidFill>
        </p:grpSpPr>
        <p:sp>
          <p:nvSpPr>
            <p:cNvPr id="6" name="楕円 5">
              <a:extLst>
                <a:ext uri="{FF2B5EF4-FFF2-40B4-BE49-F238E27FC236}">
                  <a16:creationId xmlns:a16="http://schemas.microsoft.com/office/drawing/2014/main" id="{FFFE3F61-DF1E-4E0E-B8FD-96C8DD66BD35}"/>
                </a:ext>
              </a:extLst>
            </p:cNvPr>
            <p:cNvSpPr/>
            <p:nvPr/>
          </p:nvSpPr>
          <p:spPr>
            <a:xfrm>
              <a:off x="3526970" y="819549"/>
              <a:ext cx="1156996" cy="11569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四角形: 角を丸くする 6">
              <a:extLst>
                <a:ext uri="{FF2B5EF4-FFF2-40B4-BE49-F238E27FC236}">
                  <a16:creationId xmlns:a16="http://schemas.microsoft.com/office/drawing/2014/main" id="{21AFDBC0-DFC2-4864-BB1F-70B944B60B1B}"/>
                </a:ext>
              </a:extLst>
            </p:cNvPr>
            <p:cNvSpPr/>
            <p:nvPr/>
          </p:nvSpPr>
          <p:spPr>
            <a:xfrm>
              <a:off x="3578287" y="2065708"/>
              <a:ext cx="1054362" cy="204603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四角形: 角を丸くする 39">
              <a:extLst>
                <a:ext uri="{FF2B5EF4-FFF2-40B4-BE49-F238E27FC236}">
                  <a16:creationId xmlns:a16="http://schemas.microsoft.com/office/drawing/2014/main" id="{AA8D97F8-64F5-4A92-AAF5-325F71049BE2}"/>
                </a:ext>
              </a:extLst>
            </p:cNvPr>
            <p:cNvSpPr/>
            <p:nvPr/>
          </p:nvSpPr>
          <p:spPr>
            <a:xfrm>
              <a:off x="3668780" y="3919440"/>
              <a:ext cx="410551" cy="176290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四角形: 角を丸くする 40">
              <a:extLst>
                <a:ext uri="{FF2B5EF4-FFF2-40B4-BE49-F238E27FC236}">
                  <a16:creationId xmlns:a16="http://schemas.microsoft.com/office/drawing/2014/main" id="{E270B51A-A337-482B-A042-BF75AF081497}"/>
                </a:ext>
              </a:extLst>
            </p:cNvPr>
            <p:cNvSpPr/>
            <p:nvPr/>
          </p:nvSpPr>
          <p:spPr>
            <a:xfrm>
              <a:off x="4129224" y="3919440"/>
              <a:ext cx="410551" cy="176290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楕円 41">
              <a:extLst>
                <a:ext uri="{FF2B5EF4-FFF2-40B4-BE49-F238E27FC236}">
                  <a16:creationId xmlns:a16="http://schemas.microsoft.com/office/drawing/2014/main" id="{1000A580-812E-470C-89FA-14D1E1CEB488}"/>
                </a:ext>
              </a:extLst>
            </p:cNvPr>
            <p:cNvSpPr/>
            <p:nvPr/>
          </p:nvSpPr>
          <p:spPr>
            <a:xfrm>
              <a:off x="3678731" y="5451301"/>
              <a:ext cx="390648" cy="3906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楕円 43">
              <a:extLst>
                <a:ext uri="{FF2B5EF4-FFF2-40B4-BE49-F238E27FC236}">
                  <a16:creationId xmlns:a16="http://schemas.microsoft.com/office/drawing/2014/main" id="{9CE4CA9F-1364-45FD-9040-63B6A2F191F1}"/>
                </a:ext>
              </a:extLst>
            </p:cNvPr>
            <p:cNvSpPr/>
            <p:nvPr/>
          </p:nvSpPr>
          <p:spPr>
            <a:xfrm>
              <a:off x="4136784" y="5451301"/>
              <a:ext cx="390648" cy="3906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楕円 7">
              <a:extLst>
                <a:ext uri="{FF2B5EF4-FFF2-40B4-BE49-F238E27FC236}">
                  <a16:creationId xmlns:a16="http://schemas.microsoft.com/office/drawing/2014/main" id="{FAD9EEBF-5DB0-49A7-BDC5-698498701BB0}"/>
                </a:ext>
              </a:extLst>
            </p:cNvPr>
            <p:cNvSpPr/>
            <p:nvPr/>
          </p:nvSpPr>
          <p:spPr>
            <a:xfrm>
              <a:off x="4041231" y="2065708"/>
              <a:ext cx="894278" cy="4095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四角形: 角を丸くする 44">
              <a:extLst>
                <a:ext uri="{FF2B5EF4-FFF2-40B4-BE49-F238E27FC236}">
                  <a16:creationId xmlns:a16="http://schemas.microsoft.com/office/drawing/2014/main" id="{59B1AC5B-D69E-4E64-9141-AB536C1B5496}"/>
                </a:ext>
              </a:extLst>
            </p:cNvPr>
            <p:cNvSpPr/>
            <p:nvPr/>
          </p:nvSpPr>
          <p:spPr>
            <a:xfrm>
              <a:off x="4365509" y="2223447"/>
              <a:ext cx="569999" cy="22447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四角形: 角を丸くする 46">
              <a:extLst>
                <a:ext uri="{FF2B5EF4-FFF2-40B4-BE49-F238E27FC236}">
                  <a16:creationId xmlns:a16="http://schemas.microsoft.com/office/drawing/2014/main" id="{1313EA61-E612-40DA-883E-3EC5ECE42B5A}"/>
                </a:ext>
              </a:extLst>
            </p:cNvPr>
            <p:cNvSpPr/>
            <p:nvPr/>
          </p:nvSpPr>
          <p:spPr>
            <a:xfrm>
              <a:off x="4678324" y="2539127"/>
              <a:ext cx="257184" cy="110434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楕円 47">
              <a:extLst>
                <a:ext uri="{FF2B5EF4-FFF2-40B4-BE49-F238E27FC236}">
                  <a16:creationId xmlns:a16="http://schemas.microsoft.com/office/drawing/2014/main" id="{BA2A5646-7807-4B27-AC56-BF618A10706A}"/>
                </a:ext>
              </a:extLst>
            </p:cNvPr>
            <p:cNvSpPr/>
            <p:nvPr/>
          </p:nvSpPr>
          <p:spPr>
            <a:xfrm>
              <a:off x="4685883" y="3489962"/>
              <a:ext cx="244716" cy="2447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C04A2413-DAB9-4754-8654-C4C5E6897F0E}"/>
                </a:ext>
              </a:extLst>
            </p:cNvPr>
            <p:cNvSpPr/>
            <p:nvPr/>
          </p:nvSpPr>
          <p:spPr>
            <a:xfrm>
              <a:off x="4203988" y="2370579"/>
              <a:ext cx="731520" cy="2492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 name="グループ化 10">
              <a:extLst>
                <a:ext uri="{FF2B5EF4-FFF2-40B4-BE49-F238E27FC236}">
                  <a16:creationId xmlns:a16="http://schemas.microsoft.com/office/drawing/2014/main" id="{B9C5AF5A-4473-43E5-A428-6B873C361234}"/>
                </a:ext>
              </a:extLst>
            </p:cNvPr>
            <p:cNvGrpSpPr/>
            <p:nvPr/>
          </p:nvGrpSpPr>
          <p:grpSpPr>
            <a:xfrm rot="900000">
              <a:off x="2653568" y="842409"/>
              <a:ext cx="781050" cy="1497965"/>
              <a:chOff x="2181246" y="763032"/>
              <a:chExt cx="781050" cy="1497965"/>
            </a:xfrm>
            <a:grpFill/>
          </p:grpSpPr>
          <p:sp>
            <p:nvSpPr>
              <p:cNvPr id="49" name="四角形: 角を丸くする 48">
                <a:extLst>
                  <a:ext uri="{FF2B5EF4-FFF2-40B4-BE49-F238E27FC236}">
                    <a16:creationId xmlns:a16="http://schemas.microsoft.com/office/drawing/2014/main" id="{F57BF27B-F3AD-4519-995D-1BBBC0389A94}"/>
                  </a:ext>
                </a:extLst>
              </p:cNvPr>
              <p:cNvSpPr/>
              <p:nvPr/>
            </p:nvSpPr>
            <p:spPr>
              <a:xfrm rot="8486749">
                <a:off x="2619751" y="763032"/>
                <a:ext cx="342545" cy="149796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楕円 49">
                <a:extLst>
                  <a:ext uri="{FF2B5EF4-FFF2-40B4-BE49-F238E27FC236}">
                    <a16:creationId xmlns:a16="http://schemas.microsoft.com/office/drawing/2014/main" id="{F0155E4F-F887-4CBC-824D-3116529B23D6}"/>
                  </a:ext>
                </a:extLst>
              </p:cNvPr>
              <p:cNvSpPr/>
              <p:nvPr/>
            </p:nvSpPr>
            <p:spPr>
              <a:xfrm rot="8486749">
                <a:off x="2181246" y="827837"/>
                <a:ext cx="325939" cy="2447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1" name="楕円 50">
              <a:extLst>
                <a:ext uri="{FF2B5EF4-FFF2-40B4-BE49-F238E27FC236}">
                  <a16:creationId xmlns:a16="http://schemas.microsoft.com/office/drawing/2014/main" id="{E12689E5-0966-4B7D-A888-4BA81423F471}"/>
                </a:ext>
              </a:extLst>
            </p:cNvPr>
            <p:cNvSpPr/>
            <p:nvPr/>
          </p:nvSpPr>
          <p:spPr>
            <a:xfrm rot="2537113">
              <a:off x="3184321" y="2106450"/>
              <a:ext cx="1034497" cy="4095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楕円 51">
              <a:extLst>
                <a:ext uri="{FF2B5EF4-FFF2-40B4-BE49-F238E27FC236}">
                  <a16:creationId xmlns:a16="http://schemas.microsoft.com/office/drawing/2014/main" id="{487F13AD-3D71-4815-B5CE-2C55213D7D3B}"/>
                </a:ext>
              </a:extLst>
            </p:cNvPr>
            <p:cNvSpPr/>
            <p:nvPr/>
          </p:nvSpPr>
          <p:spPr>
            <a:xfrm rot="3776222">
              <a:off x="3080583" y="2095666"/>
              <a:ext cx="793177" cy="2837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4" name="グループ化 13">
            <a:extLst>
              <a:ext uri="{FF2B5EF4-FFF2-40B4-BE49-F238E27FC236}">
                <a16:creationId xmlns:a16="http://schemas.microsoft.com/office/drawing/2014/main" id="{D1CE7776-CAE6-4B82-98C7-F77A4C8186ED}"/>
              </a:ext>
            </a:extLst>
          </p:cNvPr>
          <p:cNvGrpSpPr>
            <a:grpSpLocks noChangeAspect="1"/>
          </p:cNvGrpSpPr>
          <p:nvPr/>
        </p:nvGrpSpPr>
        <p:grpSpPr>
          <a:xfrm>
            <a:off x="5303491" y="2762959"/>
            <a:ext cx="326178" cy="986820"/>
            <a:chOff x="4850474" y="2137453"/>
            <a:chExt cx="743395" cy="2249066"/>
          </a:xfrm>
          <a:solidFill>
            <a:srgbClr val="35A16B"/>
          </a:solidFill>
        </p:grpSpPr>
        <p:sp>
          <p:nvSpPr>
            <p:cNvPr id="54" name="楕円 53">
              <a:extLst>
                <a:ext uri="{FF2B5EF4-FFF2-40B4-BE49-F238E27FC236}">
                  <a16:creationId xmlns:a16="http://schemas.microsoft.com/office/drawing/2014/main" id="{C1B9B334-5B4F-4EDB-95B7-23BC687E3E1D}"/>
                </a:ext>
              </a:extLst>
            </p:cNvPr>
            <p:cNvSpPr/>
            <p:nvPr/>
          </p:nvSpPr>
          <p:spPr>
            <a:xfrm>
              <a:off x="4963115" y="2137453"/>
              <a:ext cx="518111" cy="51811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四角形: 角を丸くする 54">
              <a:extLst>
                <a:ext uri="{FF2B5EF4-FFF2-40B4-BE49-F238E27FC236}">
                  <a16:creationId xmlns:a16="http://schemas.microsoft.com/office/drawing/2014/main" id="{8F56D22E-A41E-4377-8DDA-2E6B6D0C63DA}"/>
                </a:ext>
              </a:extLst>
            </p:cNvPr>
            <p:cNvSpPr/>
            <p:nvPr/>
          </p:nvSpPr>
          <p:spPr>
            <a:xfrm>
              <a:off x="4986096" y="2695492"/>
              <a:ext cx="472151" cy="916228"/>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四角形: 角を丸くする 55">
              <a:extLst>
                <a:ext uri="{FF2B5EF4-FFF2-40B4-BE49-F238E27FC236}">
                  <a16:creationId xmlns:a16="http://schemas.microsoft.com/office/drawing/2014/main" id="{27E3DB9E-5F83-4D11-9199-2299AED395D0}"/>
                </a:ext>
              </a:extLst>
            </p:cNvPr>
            <p:cNvSpPr/>
            <p:nvPr/>
          </p:nvSpPr>
          <p:spPr>
            <a:xfrm>
              <a:off x="5026619" y="3525606"/>
              <a:ext cx="183848" cy="789440"/>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四角形: 角を丸くする 56">
              <a:extLst>
                <a:ext uri="{FF2B5EF4-FFF2-40B4-BE49-F238E27FC236}">
                  <a16:creationId xmlns:a16="http://schemas.microsoft.com/office/drawing/2014/main" id="{78B3774C-35B7-456E-855A-F131BAF6822F}"/>
                </a:ext>
              </a:extLst>
            </p:cNvPr>
            <p:cNvSpPr/>
            <p:nvPr/>
          </p:nvSpPr>
          <p:spPr>
            <a:xfrm>
              <a:off x="5232809" y="3525606"/>
              <a:ext cx="183848" cy="789440"/>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楕円 57">
              <a:extLst>
                <a:ext uri="{FF2B5EF4-FFF2-40B4-BE49-F238E27FC236}">
                  <a16:creationId xmlns:a16="http://schemas.microsoft.com/office/drawing/2014/main" id="{BC84689C-151F-4431-839C-5FF5331C28A4}"/>
                </a:ext>
              </a:extLst>
            </p:cNvPr>
            <p:cNvSpPr/>
            <p:nvPr/>
          </p:nvSpPr>
          <p:spPr>
            <a:xfrm>
              <a:off x="5031075" y="4211584"/>
              <a:ext cx="174935" cy="174935"/>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楕円 58">
              <a:extLst>
                <a:ext uri="{FF2B5EF4-FFF2-40B4-BE49-F238E27FC236}">
                  <a16:creationId xmlns:a16="http://schemas.microsoft.com/office/drawing/2014/main" id="{9D0DEC1E-4D5F-40F5-B2C3-E19F1D13F9AA}"/>
                </a:ext>
              </a:extLst>
            </p:cNvPr>
            <p:cNvSpPr/>
            <p:nvPr/>
          </p:nvSpPr>
          <p:spPr>
            <a:xfrm>
              <a:off x="5236194" y="4211584"/>
              <a:ext cx="174935" cy="174935"/>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楕円 59">
              <a:extLst>
                <a:ext uri="{FF2B5EF4-FFF2-40B4-BE49-F238E27FC236}">
                  <a16:creationId xmlns:a16="http://schemas.microsoft.com/office/drawing/2014/main" id="{52F222C0-131C-49A0-BC57-6E53AED4BB37}"/>
                </a:ext>
              </a:extLst>
            </p:cNvPr>
            <p:cNvSpPr/>
            <p:nvPr/>
          </p:nvSpPr>
          <p:spPr>
            <a:xfrm>
              <a:off x="5193405" y="2695492"/>
              <a:ext cx="400464" cy="1833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四角形: 角を丸くする 60">
              <a:extLst>
                <a:ext uri="{FF2B5EF4-FFF2-40B4-BE49-F238E27FC236}">
                  <a16:creationId xmlns:a16="http://schemas.microsoft.com/office/drawing/2014/main" id="{6F23CBC5-36AC-40E4-8B44-EA847E22FC25}"/>
                </a:ext>
              </a:extLst>
            </p:cNvPr>
            <p:cNvSpPr/>
            <p:nvPr/>
          </p:nvSpPr>
          <p:spPr>
            <a:xfrm>
              <a:off x="5338619" y="2766128"/>
              <a:ext cx="255250"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四角形: 角を丸くする 61">
              <a:extLst>
                <a:ext uri="{FF2B5EF4-FFF2-40B4-BE49-F238E27FC236}">
                  <a16:creationId xmlns:a16="http://schemas.microsoft.com/office/drawing/2014/main" id="{3C3F681B-E5E4-437D-8E5D-ECF7DB10DC73}"/>
                </a:ext>
              </a:extLst>
            </p:cNvPr>
            <p:cNvSpPr/>
            <p:nvPr/>
          </p:nvSpPr>
          <p:spPr>
            <a:xfrm>
              <a:off x="5478700" y="2907492"/>
              <a:ext cx="115169" cy="49453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楕円 62">
              <a:extLst>
                <a:ext uri="{FF2B5EF4-FFF2-40B4-BE49-F238E27FC236}">
                  <a16:creationId xmlns:a16="http://schemas.microsoft.com/office/drawing/2014/main" id="{F5551A17-7B9C-4D40-AB35-35C378ECAA85}"/>
                </a:ext>
              </a:extLst>
            </p:cNvPr>
            <p:cNvSpPr/>
            <p:nvPr/>
          </p:nvSpPr>
          <p:spPr>
            <a:xfrm>
              <a:off x="5482085" y="3333283"/>
              <a:ext cx="109586" cy="10958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正方形/長方形 63">
              <a:extLst>
                <a:ext uri="{FF2B5EF4-FFF2-40B4-BE49-F238E27FC236}">
                  <a16:creationId xmlns:a16="http://schemas.microsoft.com/office/drawing/2014/main" id="{7238E5F3-7324-443E-9E08-9D9FC2577D30}"/>
                </a:ext>
              </a:extLst>
            </p:cNvPr>
            <p:cNvSpPr/>
            <p:nvPr/>
          </p:nvSpPr>
          <p:spPr>
            <a:xfrm>
              <a:off x="5266289" y="2832015"/>
              <a:ext cx="327580" cy="111632"/>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3" name="グループ化 12">
              <a:extLst>
                <a:ext uri="{FF2B5EF4-FFF2-40B4-BE49-F238E27FC236}">
                  <a16:creationId xmlns:a16="http://schemas.microsoft.com/office/drawing/2014/main" id="{B8A68E2B-A1FD-4835-985E-73BCA0EE4CA6}"/>
                </a:ext>
              </a:extLst>
            </p:cNvPr>
            <p:cNvGrpSpPr/>
            <p:nvPr/>
          </p:nvGrpSpPr>
          <p:grpSpPr>
            <a:xfrm flipH="1">
              <a:off x="4850474" y="2695492"/>
              <a:ext cx="400464" cy="747377"/>
              <a:chOff x="5345805" y="2847892"/>
              <a:chExt cx="400464" cy="747377"/>
            </a:xfrm>
            <a:grpFill/>
          </p:grpSpPr>
          <p:sp>
            <p:nvSpPr>
              <p:cNvPr id="70" name="楕円 69">
                <a:extLst>
                  <a:ext uri="{FF2B5EF4-FFF2-40B4-BE49-F238E27FC236}">
                    <a16:creationId xmlns:a16="http://schemas.microsoft.com/office/drawing/2014/main" id="{3FE3A36E-33A6-4D23-A9E6-EAC48A7EBCED}"/>
                  </a:ext>
                </a:extLst>
              </p:cNvPr>
              <p:cNvSpPr/>
              <p:nvPr/>
            </p:nvSpPr>
            <p:spPr>
              <a:xfrm>
                <a:off x="5345805" y="2847892"/>
                <a:ext cx="400464" cy="1833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1" name="四角形: 角を丸くする 70">
                <a:extLst>
                  <a:ext uri="{FF2B5EF4-FFF2-40B4-BE49-F238E27FC236}">
                    <a16:creationId xmlns:a16="http://schemas.microsoft.com/office/drawing/2014/main" id="{186FAA38-2DE0-4F98-AC93-E16532E430D7}"/>
                  </a:ext>
                </a:extLst>
              </p:cNvPr>
              <p:cNvSpPr/>
              <p:nvPr/>
            </p:nvSpPr>
            <p:spPr>
              <a:xfrm>
                <a:off x="5491019" y="2918528"/>
                <a:ext cx="255250"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四角形: 角を丸くする 71">
                <a:extLst>
                  <a:ext uri="{FF2B5EF4-FFF2-40B4-BE49-F238E27FC236}">
                    <a16:creationId xmlns:a16="http://schemas.microsoft.com/office/drawing/2014/main" id="{42F80E4E-A792-4532-9389-EED383F3B4BA}"/>
                  </a:ext>
                </a:extLst>
              </p:cNvPr>
              <p:cNvSpPr/>
              <p:nvPr/>
            </p:nvSpPr>
            <p:spPr>
              <a:xfrm>
                <a:off x="5631100" y="3059892"/>
                <a:ext cx="115169" cy="49453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楕円 72">
                <a:extLst>
                  <a:ext uri="{FF2B5EF4-FFF2-40B4-BE49-F238E27FC236}">
                    <a16:creationId xmlns:a16="http://schemas.microsoft.com/office/drawing/2014/main" id="{221DB1F8-ADFF-416F-9654-F305FE929D88}"/>
                  </a:ext>
                </a:extLst>
              </p:cNvPr>
              <p:cNvSpPr/>
              <p:nvPr/>
            </p:nvSpPr>
            <p:spPr>
              <a:xfrm>
                <a:off x="5634485" y="3485683"/>
                <a:ext cx="109586" cy="10958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4" name="正方形/長方形 73">
                <a:extLst>
                  <a:ext uri="{FF2B5EF4-FFF2-40B4-BE49-F238E27FC236}">
                    <a16:creationId xmlns:a16="http://schemas.microsoft.com/office/drawing/2014/main" id="{B908A139-0FE7-4C15-97AA-3484871388B2}"/>
                  </a:ext>
                </a:extLst>
              </p:cNvPr>
              <p:cNvSpPr/>
              <p:nvPr/>
            </p:nvSpPr>
            <p:spPr>
              <a:xfrm>
                <a:off x="5418689" y="2984415"/>
                <a:ext cx="327580" cy="111632"/>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76" name="矢印: 右 75">
            <a:extLst>
              <a:ext uri="{FF2B5EF4-FFF2-40B4-BE49-F238E27FC236}">
                <a16:creationId xmlns:a16="http://schemas.microsoft.com/office/drawing/2014/main" id="{2D4309B0-0DBC-4AEC-8EEA-062FCFF426D9}"/>
              </a:ext>
            </a:extLst>
          </p:cNvPr>
          <p:cNvSpPr/>
          <p:nvPr/>
        </p:nvSpPr>
        <p:spPr>
          <a:xfrm rot="19797502">
            <a:off x="4000623" y="3394769"/>
            <a:ext cx="838200" cy="523875"/>
          </a:xfrm>
          <a:prstGeom prst="rightArrow">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 name="グループ化 2">
            <a:extLst>
              <a:ext uri="{FF2B5EF4-FFF2-40B4-BE49-F238E27FC236}">
                <a16:creationId xmlns:a16="http://schemas.microsoft.com/office/drawing/2014/main" id="{9B5D1332-F65E-495B-B630-9FB2746F2455}"/>
              </a:ext>
            </a:extLst>
          </p:cNvPr>
          <p:cNvGrpSpPr/>
          <p:nvPr/>
        </p:nvGrpSpPr>
        <p:grpSpPr>
          <a:xfrm>
            <a:off x="855101" y="5368086"/>
            <a:ext cx="2232000" cy="792000"/>
            <a:chOff x="1343066" y="4945271"/>
            <a:chExt cx="2600324" cy="1219967"/>
          </a:xfrm>
        </p:grpSpPr>
        <p:sp>
          <p:nvSpPr>
            <p:cNvPr id="77" name="四角形: 角を丸くする 76">
              <a:extLst>
                <a:ext uri="{FF2B5EF4-FFF2-40B4-BE49-F238E27FC236}">
                  <a16:creationId xmlns:a16="http://schemas.microsoft.com/office/drawing/2014/main" id="{9A605ADB-5C38-41DD-BF4D-FFA24FA2051E}"/>
                </a:ext>
              </a:extLst>
            </p:cNvPr>
            <p:cNvSpPr/>
            <p:nvPr/>
          </p:nvSpPr>
          <p:spPr>
            <a:xfrm>
              <a:off x="1460430" y="4945271"/>
              <a:ext cx="2391673" cy="1219967"/>
            </a:xfrm>
            <a:prstGeom prst="roundRect">
              <a:avLst/>
            </a:prstGeom>
            <a:noFill/>
            <a:ln w="5715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sp>
          <p:nvSpPr>
            <p:cNvPr id="78" name="テキスト ボックス 77">
              <a:extLst>
                <a:ext uri="{FF2B5EF4-FFF2-40B4-BE49-F238E27FC236}">
                  <a16:creationId xmlns:a16="http://schemas.microsoft.com/office/drawing/2014/main" id="{31DE22C6-C570-4A54-B871-7191050296F3}"/>
                </a:ext>
              </a:extLst>
            </p:cNvPr>
            <p:cNvSpPr txBox="1"/>
            <p:nvPr/>
          </p:nvSpPr>
          <p:spPr>
            <a:xfrm>
              <a:off x="1343066" y="5182687"/>
              <a:ext cx="2600324" cy="711131"/>
            </a:xfrm>
            <a:prstGeom prst="rect">
              <a:avLst/>
            </a:prstGeom>
            <a:noFill/>
          </p:spPr>
          <p:txBody>
            <a:bodyPr wrap="square" rtlCol="0">
              <a:spAutoFit/>
            </a:bodyPr>
            <a:lstStyle/>
            <a:p>
              <a:pPr algn="ctr"/>
              <a:r>
                <a:rPr kumimoji="1" lang="ja-JP" altLang="en-US" sz="2400">
                  <a:solidFill>
                    <a:srgbClr val="FF2800"/>
                  </a:solidFill>
                  <a:latin typeface="HGPｺﾞｼｯｸE" panose="020B0900000000000000" pitchFamily="50" charset="-128"/>
                  <a:ea typeface="HGPｺﾞｼｯｸE" panose="020B0900000000000000" pitchFamily="50" charset="-128"/>
                </a:rPr>
                <a:t>理解・実践</a:t>
              </a:r>
            </a:p>
          </p:txBody>
        </p:sp>
      </p:grpSp>
      <p:grpSp>
        <p:nvGrpSpPr>
          <p:cNvPr id="5" name="グループ化 4">
            <a:extLst>
              <a:ext uri="{FF2B5EF4-FFF2-40B4-BE49-F238E27FC236}">
                <a16:creationId xmlns:a16="http://schemas.microsoft.com/office/drawing/2014/main" id="{FE736AF2-DA60-4F1D-9FC4-2EF52B9C803E}"/>
              </a:ext>
            </a:extLst>
          </p:cNvPr>
          <p:cNvGrpSpPr/>
          <p:nvPr/>
        </p:nvGrpSpPr>
        <p:grpSpPr>
          <a:xfrm>
            <a:off x="6387612" y="2869205"/>
            <a:ext cx="2052000" cy="792000"/>
            <a:chOff x="5592222" y="5133780"/>
            <a:chExt cx="2057400" cy="981477"/>
          </a:xfrm>
        </p:grpSpPr>
        <p:sp>
          <p:nvSpPr>
            <p:cNvPr id="79" name="四角形: 角を丸くする 78">
              <a:extLst>
                <a:ext uri="{FF2B5EF4-FFF2-40B4-BE49-F238E27FC236}">
                  <a16:creationId xmlns:a16="http://schemas.microsoft.com/office/drawing/2014/main" id="{6A925C3A-640E-44AA-B13B-C80ECDB70E4B}"/>
                </a:ext>
              </a:extLst>
            </p:cNvPr>
            <p:cNvSpPr/>
            <p:nvPr/>
          </p:nvSpPr>
          <p:spPr>
            <a:xfrm>
              <a:off x="5592222" y="5133780"/>
              <a:ext cx="2057400" cy="981477"/>
            </a:xfrm>
            <a:prstGeom prst="roundRect">
              <a:avLst/>
            </a:prstGeom>
            <a:noFill/>
            <a:ln w="5715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sp>
          <p:nvSpPr>
            <p:cNvPr id="80" name="テキスト ボックス 79">
              <a:extLst>
                <a:ext uri="{FF2B5EF4-FFF2-40B4-BE49-F238E27FC236}">
                  <a16:creationId xmlns:a16="http://schemas.microsoft.com/office/drawing/2014/main" id="{E83D0C76-4A54-46A2-9AC5-3A6FF3953F16}"/>
                </a:ext>
              </a:extLst>
            </p:cNvPr>
            <p:cNvSpPr txBox="1"/>
            <p:nvPr/>
          </p:nvSpPr>
          <p:spPr>
            <a:xfrm>
              <a:off x="5831447" y="5337407"/>
              <a:ext cx="1569660" cy="461665"/>
            </a:xfrm>
            <a:prstGeom prst="rect">
              <a:avLst/>
            </a:prstGeom>
            <a:noFill/>
          </p:spPr>
          <p:txBody>
            <a:bodyPr wrap="none" rtlCol="0">
              <a:spAutoFit/>
            </a:bodyPr>
            <a:lstStyle/>
            <a:p>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理解・実践</a:t>
              </a:r>
            </a:p>
          </p:txBody>
        </p:sp>
      </p:grpSp>
      <p:sp>
        <p:nvSpPr>
          <p:cNvPr id="81" name="テキスト ボックス 80">
            <a:extLst>
              <a:ext uri="{FF2B5EF4-FFF2-40B4-BE49-F238E27FC236}">
                <a16:creationId xmlns:a16="http://schemas.microsoft.com/office/drawing/2014/main" id="{2F3E407F-84E2-4A4E-BB20-44DAE90B17C5}"/>
              </a:ext>
            </a:extLst>
          </p:cNvPr>
          <p:cNvSpPr txBox="1"/>
          <p:nvPr/>
        </p:nvSpPr>
        <p:spPr>
          <a:xfrm>
            <a:off x="581320" y="2273524"/>
            <a:ext cx="2823209" cy="1200329"/>
          </a:xfrm>
          <a:prstGeom prst="rect">
            <a:avLst/>
          </a:prstGeom>
          <a:noFill/>
        </p:spPr>
        <p:txBody>
          <a:bodyPr wrap="none" rtlCol="0">
            <a:spAutoFit/>
          </a:bodyPr>
          <a:lstStyle/>
          <a:p>
            <a:pPr algn="ctr"/>
            <a:endPar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地域の防災リーダー</a:t>
            </a:r>
            <a:endPar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（自主防災組織）</a:t>
            </a:r>
          </a:p>
        </p:txBody>
      </p:sp>
      <p:sp>
        <p:nvSpPr>
          <p:cNvPr id="82" name="テキスト ボックス 81">
            <a:extLst>
              <a:ext uri="{FF2B5EF4-FFF2-40B4-BE49-F238E27FC236}">
                <a16:creationId xmlns:a16="http://schemas.microsoft.com/office/drawing/2014/main" id="{B343D408-47B6-41F2-BDD1-77E5327AA064}"/>
              </a:ext>
            </a:extLst>
          </p:cNvPr>
          <p:cNvSpPr txBox="1"/>
          <p:nvPr/>
        </p:nvSpPr>
        <p:spPr>
          <a:xfrm>
            <a:off x="6494343" y="2116628"/>
            <a:ext cx="1620957" cy="523220"/>
          </a:xfrm>
          <a:prstGeom prst="rect">
            <a:avLst/>
          </a:prstGeom>
          <a:noFill/>
        </p:spPr>
        <p:txBody>
          <a:bodyPr wrap="square" rtlCol="0">
            <a:spAutoFit/>
          </a:bodyPr>
          <a:lstStyle/>
          <a:p>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地域住民</a:t>
            </a:r>
          </a:p>
        </p:txBody>
      </p:sp>
      <p:sp>
        <p:nvSpPr>
          <p:cNvPr id="46" name="正方形/長方形 45">
            <a:extLst>
              <a:ext uri="{FF2B5EF4-FFF2-40B4-BE49-F238E27FC236}">
                <a16:creationId xmlns:a16="http://schemas.microsoft.com/office/drawing/2014/main" id="{5678E1E5-E4FD-4576-986E-94AEABAA7E02}"/>
              </a:ext>
            </a:extLst>
          </p:cNvPr>
          <p:cNvSpPr/>
          <p:nvPr/>
        </p:nvSpPr>
        <p:spPr>
          <a:xfrm>
            <a:off x="262800" y="940527"/>
            <a:ext cx="8618400" cy="1037853"/>
          </a:xfrm>
          <a:prstGeom prst="rect">
            <a:avLst/>
          </a:prstGeom>
          <a:solidFill>
            <a:schemeClr val="bg1"/>
          </a:solid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144000" tIns="72000" rIns="72000" bIns="72000" rtlCol="0" anchor="ctr"/>
          <a:lstStyle/>
          <a:p>
            <a:r>
              <a:rPr lang="ja-JP" altLang="en-US" sz="2800">
                <a:solidFill>
                  <a:srgbClr val="404040"/>
                </a:solidFill>
                <a:latin typeface="HGPｺﾞｼｯｸE" panose="020B0900000000000000" pitchFamily="50" charset="-128"/>
                <a:ea typeface="HGPｺﾞｼｯｸE" panose="020B0900000000000000" pitchFamily="50" charset="-128"/>
              </a:rPr>
              <a:t>地域の防災リーダーが、災害への備えの必要性を理解・実践し、地域の人達に伝えていきましょう</a:t>
            </a:r>
          </a:p>
        </p:txBody>
      </p:sp>
      <p:sp>
        <p:nvSpPr>
          <p:cNvPr id="53" name="テキスト ボックス 52">
            <a:extLst>
              <a:ext uri="{FF2B5EF4-FFF2-40B4-BE49-F238E27FC236}">
                <a16:creationId xmlns:a16="http://schemas.microsoft.com/office/drawing/2014/main" id="{52D22B73-C3A9-4AA4-AD74-542C61FC9007}"/>
              </a:ext>
            </a:extLst>
          </p:cNvPr>
          <p:cNvSpPr txBox="1"/>
          <p:nvPr/>
        </p:nvSpPr>
        <p:spPr>
          <a:xfrm>
            <a:off x="2164802" y="4197893"/>
            <a:ext cx="2600324" cy="461665"/>
          </a:xfrm>
          <a:prstGeom prst="rect">
            <a:avLst/>
          </a:prstGeom>
          <a:noFill/>
        </p:spPr>
        <p:txBody>
          <a:bodyPr wrap="square" rtlCol="0">
            <a:spAutoFit/>
          </a:bodyPr>
          <a:lstStyle/>
          <a:p>
            <a:pPr algn="ctr"/>
            <a:r>
              <a:rPr kumimoji="1" lang="ja-JP" altLang="en-US" sz="2400">
                <a:solidFill>
                  <a:srgbClr val="FF2800"/>
                </a:solidFill>
                <a:latin typeface="HGPｺﾞｼｯｸE" panose="020B0900000000000000" pitchFamily="50" charset="-128"/>
                <a:ea typeface="HGPｺﾞｼｯｸE" panose="020B0900000000000000" pitchFamily="50" charset="-128"/>
              </a:rPr>
              <a:t>伝達</a:t>
            </a:r>
          </a:p>
        </p:txBody>
      </p:sp>
      <p:sp>
        <p:nvSpPr>
          <p:cNvPr id="95" name="矢印: 右 94">
            <a:extLst>
              <a:ext uri="{FF2B5EF4-FFF2-40B4-BE49-F238E27FC236}">
                <a16:creationId xmlns:a16="http://schemas.microsoft.com/office/drawing/2014/main" id="{948B31A6-69DD-4AD0-8E9F-ED5687F26128}"/>
              </a:ext>
            </a:extLst>
          </p:cNvPr>
          <p:cNvSpPr/>
          <p:nvPr/>
        </p:nvSpPr>
        <p:spPr>
          <a:xfrm>
            <a:off x="4079241" y="4228052"/>
            <a:ext cx="838200" cy="523875"/>
          </a:xfrm>
          <a:prstGeom prst="rightArrow">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6" name="矢印: 右 95">
            <a:extLst>
              <a:ext uri="{FF2B5EF4-FFF2-40B4-BE49-F238E27FC236}">
                <a16:creationId xmlns:a16="http://schemas.microsoft.com/office/drawing/2014/main" id="{48CA55E7-7066-400C-A523-31D439526B3B}"/>
              </a:ext>
            </a:extLst>
          </p:cNvPr>
          <p:cNvSpPr/>
          <p:nvPr/>
        </p:nvSpPr>
        <p:spPr>
          <a:xfrm rot="1802498" flipV="1">
            <a:off x="3998640" y="5037972"/>
            <a:ext cx="838200" cy="523875"/>
          </a:xfrm>
          <a:prstGeom prst="rightArrow">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7" name="グループ化 96">
            <a:extLst>
              <a:ext uri="{FF2B5EF4-FFF2-40B4-BE49-F238E27FC236}">
                <a16:creationId xmlns:a16="http://schemas.microsoft.com/office/drawing/2014/main" id="{96857BEC-243D-4879-969F-D00AF1DFA802}"/>
              </a:ext>
            </a:extLst>
          </p:cNvPr>
          <p:cNvGrpSpPr>
            <a:grpSpLocks noChangeAspect="1"/>
          </p:cNvGrpSpPr>
          <p:nvPr/>
        </p:nvGrpSpPr>
        <p:grpSpPr>
          <a:xfrm>
            <a:off x="5681183" y="5217226"/>
            <a:ext cx="326178" cy="986820"/>
            <a:chOff x="4850474" y="2137453"/>
            <a:chExt cx="743395" cy="2249066"/>
          </a:xfrm>
          <a:solidFill>
            <a:srgbClr val="35A16B"/>
          </a:solidFill>
        </p:grpSpPr>
        <p:sp>
          <p:nvSpPr>
            <p:cNvPr id="98" name="楕円 97">
              <a:extLst>
                <a:ext uri="{FF2B5EF4-FFF2-40B4-BE49-F238E27FC236}">
                  <a16:creationId xmlns:a16="http://schemas.microsoft.com/office/drawing/2014/main" id="{5ECFC865-A77C-4541-999F-A8EB41645391}"/>
                </a:ext>
              </a:extLst>
            </p:cNvPr>
            <p:cNvSpPr/>
            <p:nvPr/>
          </p:nvSpPr>
          <p:spPr>
            <a:xfrm>
              <a:off x="4963115" y="2137453"/>
              <a:ext cx="518111" cy="51811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9" name="四角形: 角を丸くする 98">
              <a:extLst>
                <a:ext uri="{FF2B5EF4-FFF2-40B4-BE49-F238E27FC236}">
                  <a16:creationId xmlns:a16="http://schemas.microsoft.com/office/drawing/2014/main" id="{ECB4D644-206B-4122-A074-52EA43E2A45B}"/>
                </a:ext>
              </a:extLst>
            </p:cNvPr>
            <p:cNvSpPr/>
            <p:nvPr/>
          </p:nvSpPr>
          <p:spPr>
            <a:xfrm>
              <a:off x="4986096" y="2695492"/>
              <a:ext cx="472151" cy="916228"/>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0" name="四角形: 角を丸くする 99">
              <a:extLst>
                <a:ext uri="{FF2B5EF4-FFF2-40B4-BE49-F238E27FC236}">
                  <a16:creationId xmlns:a16="http://schemas.microsoft.com/office/drawing/2014/main" id="{280D447B-1896-4EE2-8EF9-1BDAD024E517}"/>
                </a:ext>
              </a:extLst>
            </p:cNvPr>
            <p:cNvSpPr/>
            <p:nvPr/>
          </p:nvSpPr>
          <p:spPr>
            <a:xfrm>
              <a:off x="5026619" y="3525606"/>
              <a:ext cx="183848" cy="789440"/>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1" name="四角形: 角を丸くする 100">
              <a:extLst>
                <a:ext uri="{FF2B5EF4-FFF2-40B4-BE49-F238E27FC236}">
                  <a16:creationId xmlns:a16="http://schemas.microsoft.com/office/drawing/2014/main" id="{1B423409-2801-4465-B5B4-92CE84B068EB}"/>
                </a:ext>
              </a:extLst>
            </p:cNvPr>
            <p:cNvSpPr/>
            <p:nvPr/>
          </p:nvSpPr>
          <p:spPr>
            <a:xfrm>
              <a:off x="5232809" y="3525606"/>
              <a:ext cx="183848" cy="789440"/>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2" name="楕円 101">
              <a:extLst>
                <a:ext uri="{FF2B5EF4-FFF2-40B4-BE49-F238E27FC236}">
                  <a16:creationId xmlns:a16="http://schemas.microsoft.com/office/drawing/2014/main" id="{5270C9D0-F08A-466E-A68C-51CB6EC033F7}"/>
                </a:ext>
              </a:extLst>
            </p:cNvPr>
            <p:cNvSpPr/>
            <p:nvPr/>
          </p:nvSpPr>
          <p:spPr>
            <a:xfrm>
              <a:off x="5031075" y="4211584"/>
              <a:ext cx="174935" cy="174935"/>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3" name="楕円 102">
              <a:extLst>
                <a:ext uri="{FF2B5EF4-FFF2-40B4-BE49-F238E27FC236}">
                  <a16:creationId xmlns:a16="http://schemas.microsoft.com/office/drawing/2014/main" id="{A7192DDE-1800-4F4A-8035-EC4CD6F9E5FE}"/>
                </a:ext>
              </a:extLst>
            </p:cNvPr>
            <p:cNvSpPr/>
            <p:nvPr/>
          </p:nvSpPr>
          <p:spPr>
            <a:xfrm>
              <a:off x="5236194" y="4211584"/>
              <a:ext cx="174935" cy="174935"/>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4" name="楕円 103">
              <a:extLst>
                <a:ext uri="{FF2B5EF4-FFF2-40B4-BE49-F238E27FC236}">
                  <a16:creationId xmlns:a16="http://schemas.microsoft.com/office/drawing/2014/main" id="{FD7CF106-A757-4DB9-9A9C-2B0754133DCC}"/>
                </a:ext>
              </a:extLst>
            </p:cNvPr>
            <p:cNvSpPr/>
            <p:nvPr/>
          </p:nvSpPr>
          <p:spPr>
            <a:xfrm>
              <a:off x="5193405" y="2695492"/>
              <a:ext cx="400464" cy="1833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四角形: 角を丸くする 104">
              <a:extLst>
                <a:ext uri="{FF2B5EF4-FFF2-40B4-BE49-F238E27FC236}">
                  <a16:creationId xmlns:a16="http://schemas.microsoft.com/office/drawing/2014/main" id="{151FF25B-04A4-4C02-A16D-D804B7E4C28F}"/>
                </a:ext>
              </a:extLst>
            </p:cNvPr>
            <p:cNvSpPr/>
            <p:nvPr/>
          </p:nvSpPr>
          <p:spPr>
            <a:xfrm>
              <a:off x="5338619" y="2766128"/>
              <a:ext cx="255250"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四角形: 角を丸くする 105">
              <a:extLst>
                <a:ext uri="{FF2B5EF4-FFF2-40B4-BE49-F238E27FC236}">
                  <a16:creationId xmlns:a16="http://schemas.microsoft.com/office/drawing/2014/main" id="{EDD61708-9C42-482B-A3AB-78CC8FA5F039}"/>
                </a:ext>
              </a:extLst>
            </p:cNvPr>
            <p:cNvSpPr/>
            <p:nvPr/>
          </p:nvSpPr>
          <p:spPr>
            <a:xfrm>
              <a:off x="5478700" y="2907492"/>
              <a:ext cx="115169" cy="49453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 name="楕円 106">
              <a:extLst>
                <a:ext uri="{FF2B5EF4-FFF2-40B4-BE49-F238E27FC236}">
                  <a16:creationId xmlns:a16="http://schemas.microsoft.com/office/drawing/2014/main" id="{7577E603-D611-4E29-89FB-FC7E31208E6B}"/>
                </a:ext>
              </a:extLst>
            </p:cNvPr>
            <p:cNvSpPr/>
            <p:nvPr/>
          </p:nvSpPr>
          <p:spPr>
            <a:xfrm>
              <a:off x="5482085" y="3333283"/>
              <a:ext cx="109586" cy="10958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正方形/長方形 107">
              <a:extLst>
                <a:ext uri="{FF2B5EF4-FFF2-40B4-BE49-F238E27FC236}">
                  <a16:creationId xmlns:a16="http://schemas.microsoft.com/office/drawing/2014/main" id="{17F11A33-6CE5-45D3-82C3-EB5F0561814D}"/>
                </a:ext>
              </a:extLst>
            </p:cNvPr>
            <p:cNvSpPr/>
            <p:nvPr/>
          </p:nvSpPr>
          <p:spPr>
            <a:xfrm>
              <a:off x="5266289" y="2832015"/>
              <a:ext cx="327580" cy="111632"/>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09" name="グループ化 108">
              <a:extLst>
                <a:ext uri="{FF2B5EF4-FFF2-40B4-BE49-F238E27FC236}">
                  <a16:creationId xmlns:a16="http://schemas.microsoft.com/office/drawing/2014/main" id="{34B47D3F-7DC5-4018-8C73-9C8E01E26D57}"/>
                </a:ext>
              </a:extLst>
            </p:cNvPr>
            <p:cNvGrpSpPr/>
            <p:nvPr/>
          </p:nvGrpSpPr>
          <p:grpSpPr>
            <a:xfrm flipH="1">
              <a:off x="4850474" y="2695492"/>
              <a:ext cx="400464" cy="747377"/>
              <a:chOff x="5345805" y="2847892"/>
              <a:chExt cx="400464" cy="747377"/>
            </a:xfrm>
            <a:grpFill/>
          </p:grpSpPr>
          <p:sp>
            <p:nvSpPr>
              <p:cNvPr id="110" name="楕円 109">
                <a:extLst>
                  <a:ext uri="{FF2B5EF4-FFF2-40B4-BE49-F238E27FC236}">
                    <a16:creationId xmlns:a16="http://schemas.microsoft.com/office/drawing/2014/main" id="{9C090535-8C75-42D4-A9F3-4F8F794BA281}"/>
                  </a:ext>
                </a:extLst>
              </p:cNvPr>
              <p:cNvSpPr/>
              <p:nvPr/>
            </p:nvSpPr>
            <p:spPr>
              <a:xfrm>
                <a:off x="5345805" y="2847892"/>
                <a:ext cx="400464" cy="1833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1" name="四角形: 角を丸くする 110">
                <a:extLst>
                  <a:ext uri="{FF2B5EF4-FFF2-40B4-BE49-F238E27FC236}">
                    <a16:creationId xmlns:a16="http://schemas.microsoft.com/office/drawing/2014/main" id="{91940E22-C1A9-4FAB-B7A5-1F9487950C3D}"/>
                  </a:ext>
                </a:extLst>
              </p:cNvPr>
              <p:cNvSpPr/>
              <p:nvPr/>
            </p:nvSpPr>
            <p:spPr>
              <a:xfrm>
                <a:off x="5491019" y="2918528"/>
                <a:ext cx="255250"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2" name="四角形: 角を丸くする 111">
                <a:extLst>
                  <a:ext uri="{FF2B5EF4-FFF2-40B4-BE49-F238E27FC236}">
                    <a16:creationId xmlns:a16="http://schemas.microsoft.com/office/drawing/2014/main" id="{FD7CED2A-F527-4B82-B7B4-B87F2DDD7558}"/>
                  </a:ext>
                </a:extLst>
              </p:cNvPr>
              <p:cNvSpPr/>
              <p:nvPr/>
            </p:nvSpPr>
            <p:spPr>
              <a:xfrm>
                <a:off x="5631100" y="3059892"/>
                <a:ext cx="115169" cy="49453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3" name="楕円 112">
                <a:extLst>
                  <a:ext uri="{FF2B5EF4-FFF2-40B4-BE49-F238E27FC236}">
                    <a16:creationId xmlns:a16="http://schemas.microsoft.com/office/drawing/2014/main" id="{6F8113C7-0B51-4A82-95B5-56ABB47FB3FE}"/>
                  </a:ext>
                </a:extLst>
              </p:cNvPr>
              <p:cNvSpPr/>
              <p:nvPr/>
            </p:nvSpPr>
            <p:spPr>
              <a:xfrm>
                <a:off x="5634485" y="3485683"/>
                <a:ext cx="109586" cy="10958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4" name="正方形/長方形 113">
                <a:extLst>
                  <a:ext uri="{FF2B5EF4-FFF2-40B4-BE49-F238E27FC236}">
                    <a16:creationId xmlns:a16="http://schemas.microsoft.com/office/drawing/2014/main" id="{F90FFDF6-2F9D-49E1-8FE1-F582EB113A68}"/>
                  </a:ext>
                </a:extLst>
              </p:cNvPr>
              <p:cNvSpPr/>
              <p:nvPr/>
            </p:nvSpPr>
            <p:spPr>
              <a:xfrm>
                <a:off x="5418689" y="2984415"/>
                <a:ext cx="327580" cy="111632"/>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grpSp>
        <p:nvGrpSpPr>
          <p:cNvPr id="121" name="グループ化 120">
            <a:extLst>
              <a:ext uri="{FF2B5EF4-FFF2-40B4-BE49-F238E27FC236}">
                <a16:creationId xmlns:a16="http://schemas.microsoft.com/office/drawing/2014/main" id="{3D171D5C-2C0B-49C5-B0C9-B6EADCBB425B}"/>
              </a:ext>
            </a:extLst>
          </p:cNvPr>
          <p:cNvGrpSpPr/>
          <p:nvPr/>
        </p:nvGrpSpPr>
        <p:grpSpPr>
          <a:xfrm>
            <a:off x="6352793" y="4117454"/>
            <a:ext cx="2052000" cy="792000"/>
            <a:chOff x="5592222" y="5133780"/>
            <a:chExt cx="2057400" cy="981477"/>
          </a:xfrm>
        </p:grpSpPr>
        <p:sp>
          <p:nvSpPr>
            <p:cNvPr id="122" name="四角形: 角を丸くする 121">
              <a:extLst>
                <a:ext uri="{FF2B5EF4-FFF2-40B4-BE49-F238E27FC236}">
                  <a16:creationId xmlns:a16="http://schemas.microsoft.com/office/drawing/2014/main" id="{C75F8643-83DA-4C2D-99E3-1E8BAF7F5D10}"/>
                </a:ext>
              </a:extLst>
            </p:cNvPr>
            <p:cNvSpPr/>
            <p:nvPr/>
          </p:nvSpPr>
          <p:spPr>
            <a:xfrm>
              <a:off x="5592222" y="5133780"/>
              <a:ext cx="2057400" cy="981477"/>
            </a:xfrm>
            <a:prstGeom prst="roundRect">
              <a:avLst/>
            </a:prstGeom>
            <a:noFill/>
            <a:ln w="5715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sp>
          <p:nvSpPr>
            <p:cNvPr id="123" name="テキスト ボックス 122">
              <a:extLst>
                <a:ext uri="{FF2B5EF4-FFF2-40B4-BE49-F238E27FC236}">
                  <a16:creationId xmlns:a16="http://schemas.microsoft.com/office/drawing/2014/main" id="{2E6ECC4F-FFFD-49A2-B4F4-B2F4C2E01A5F}"/>
                </a:ext>
              </a:extLst>
            </p:cNvPr>
            <p:cNvSpPr txBox="1"/>
            <p:nvPr/>
          </p:nvSpPr>
          <p:spPr>
            <a:xfrm>
              <a:off x="5831447" y="5347010"/>
              <a:ext cx="1569660" cy="461665"/>
            </a:xfrm>
            <a:prstGeom prst="rect">
              <a:avLst/>
            </a:prstGeom>
            <a:noFill/>
          </p:spPr>
          <p:txBody>
            <a:bodyPr wrap="none" rtlCol="0">
              <a:spAutoFit/>
            </a:bodyPr>
            <a:lstStyle/>
            <a:p>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理解・実践</a:t>
              </a:r>
            </a:p>
          </p:txBody>
        </p:sp>
      </p:grpSp>
      <p:grpSp>
        <p:nvGrpSpPr>
          <p:cNvPr id="124" name="グループ化 123">
            <a:extLst>
              <a:ext uri="{FF2B5EF4-FFF2-40B4-BE49-F238E27FC236}">
                <a16:creationId xmlns:a16="http://schemas.microsoft.com/office/drawing/2014/main" id="{946E644E-0DF1-4360-B1D9-D9ADF35E9D4D}"/>
              </a:ext>
            </a:extLst>
          </p:cNvPr>
          <p:cNvGrpSpPr/>
          <p:nvPr/>
        </p:nvGrpSpPr>
        <p:grpSpPr>
          <a:xfrm>
            <a:off x="6376506" y="5391486"/>
            <a:ext cx="2052000" cy="792000"/>
            <a:chOff x="5592222" y="5133780"/>
            <a:chExt cx="2057400" cy="981477"/>
          </a:xfrm>
        </p:grpSpPr>
        <p:sp>
          <p:nvSpPr>
            <p:cNvPr id="125" name="四角形: 角を丸くする 124">
              <a:extLst>
                <a:ext uri="{FF2B5EF4-FFF2-40B4-BE49-F238E27FC236}">
                  <a16:creationId xmlns:a16="http://schemas.microsoft.com/office/drawing/2014/main" id="{DD7C875D-4CA5-448A-B36C-544841724D53}"/>
                </a:ext>
              </a:extLst>
            </p:cNvPr>
            <p:cNvSpPr/>
            <p:nvPr/>
          </p:nvSpPr>
          <p:spPr>
            <a:xfrm>
              <a:off x="5592222" y="5133780"/>
              <a:ext cx="2057400" cy="981477"/>
            </a:xfrm>
            <a:prstGeom prst="roundRect">
              <a:avLst/>
            </a:prstGeom>
            <a:noFill/>
            <a:ln w="5715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400"/>
            </a:p>
          </p:txBody>
        </p:sp>
        <p:sp>
          <p:nvSpPr>
            <p:cNvPr id="126" name="テキスト ボックス 125">
              <a:extLst>
                <a:ext uri="{FF2B5EF4-FFF2-40B4-BE49-F238E27FC236}">
                  <a16:creationId xmlns:a16="http://schemas.microsoft.com/office/drawing/2014/main" id="{DACF0C08-8CD7-47A3-8C38-0BB103F9CE58}"/>
                </a:ext>
              </a:extLst>
            </p:cNvPr>
            <p:cNvSpPr txBox="1"/>
            <p:nvPr/>
          </p:nvSpPr>
          <p:spPr>
            <a:xfrm>
              <a:off x="5831447" y="5347010"/>
              <a:ext cx="1569660" cy="461665"/>
            </a:xfrm>
            <a:prstGeom prst="rect">
              <a:avLst/>
            </a:prstGeom>
            <a:noFill/>
          </p:spPr>
          <p:txBody>
            <a:bodyPr wrap="none" rtlCol="0">
              <a:spAutoFit/>
            </a:bodyPr>
            <a:lstStyle/>
            <a:p>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理解・実践</a:t>
              </a:r>
            </a:p>
          </p:txBody>
        </p:sp>
      </p:grpSp>
      <p:grpSp>
        <p:nvGrpSpPr>
          <p:cNvPr id="115" name="グループ化 114">
            <a:extLst>
              <a:ext uri="{FF2B5EF4-FFF2-40B4-BE49-F238E27FC236}">
                <a16:creationId xmlns:a16="http://schemas.microsoft.com/office/drawing/2014/main" id="{E4BF8D53-2E41-4632-8F4B-C9C9E99219F2}"/>
              </a:ext>
            </a:extLst>
          </p:cNvPr>
          <p:cNvGrpSpPr>
            <a:grpSpLocks noChangeAspect="1"/>
          </p:cNvGrpSpPr>
          <p:nvPr/>
        </p:nvGrpSpPr>
        <p:grpSpPr>
          <a:xfrm>
            <a:off x="991024" y="3656706"/>
            <a:ext cx="609171" cy="1340744"/>
            <a:chOff x="2653568" y="819549"/>
            <a:chExt cx="2281941" cy="5022400"/>
          </a:xfrm>
          <a:solidFill>
            <a:srgbClr val="FF2800"/>
          </a:solidFill>
        </p:grpSpPr>
        <p:sp>
          <p:nvSpPr>
            <p:cNvPr id="116" name="楕円 115">
              <a:extLst>
                <a:ext uri="{FF2B5EF4-FFF2-40B4-BE49-F238E27FC236}">
                  <a16:creationId xmlns:a16="http://schemas.microsoft.com/office/drawing/2014/main" id="{96109AD5-4750-4ECD-BC0F-165796F5CFE2}"/>
                </a:ext>
              </a:extLst>
            </p:cNvPr>
            <p:cNvSpPr/>
            <p:nvPr/>
          </p:nvSpPr>
          <p:spPr>
            <a:xfrm>
              <a:off x="3526970" y="819549"/>
              <a:ext cx="1156996" cy="11569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7" name="四角形: 角を丸くする 116">
              <a:extLst>
                <a:ext uri="{FF2B5EF4-FFF2-40B4-BE49-F238E27FC236}">
                  <a16:creationId xmlns:a16="http://schemas.microsoft.com/office/drawing/2014/main" id="{4426F12D-25A5-4762-9387-E0B6F7D85CBB}"/>
                </a:ext>
              </a:extLst>
            </p:cNvPr>
            <p:cNvSpPr/>
            <p:nvPr/>
          </p:nvSpPr>
          <p:spPr>
            <a:xfrm>
              <a:off x="3578287" y="2065708"/>
              <a:ext cx="1054362" cy="204603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8" name="四角形: 角を丸くする 117">
              <a:extLst>
                <a:ext uri="{FF2B5EF4-FFF2-40B4-BE49-F238E27FC236}">
                  <a16:creationId xmlns:a16="http://schemas.microsoft.com/office/drawing/2014/main" id="{1A22D3DC-0713-4496-B559-E312E8D2E13D}"/>
                </a:ext>
              </a:extLst>
            </p:cNvPr>
            <p:cNvSpPr/>
            <p:nvPr/>
          </p:nvSpPr>
          <p:spPr>
            <a:xfrm>
              <a:off x="3668780" y="3919440"/>
              <a:ext cx="410551" cy="176290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9" name="四角形: 角を丸くする 118">
              <a:extLst>
                <a:ext uri="{FF2B5EF4-FFF2-40B4-BE49-F238E27FC236}">
                  <a16:creationId xmlns:a16="http://schemas.microsoft.com/office/drawing/2014/main" id="{FFE05B6D-8B07-45F2-9803-5270657DD3BE}"/>
                </a:ext>
              </a:extLst>
            </p:cNvPr>
            <p:cNvSpPr/>
            <p:nvPr/>
          </p:nvSpPr>
          <p:spPr>
            <a:xfrm>
              <a:off x="4129224" y="3919440"/>
              <a:ext cx="410551" cy="176290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0" name="楕円 119">
              <a:extLst>
                <a:ext uri="{FF2B5EF4-FFF2-40B4-BE49-F238E27FC236}">
                  <a16:creationId xmlns:a16="http://schemas.microsoft.com/office/drawing/2014/main" id="{B61735F5-2723-40C7-9528-50E2F23CA76B}"/>
                </a:ext>
              </a:extLst>
            </p:cNvPr>
            <p:cNvSpPr/>
            <p:nvPr/>
          </p:nvSpPr>
          <p:spPr>
            <a:xfrm>
              <a:off x="3678731" y="5451301"/>
              <a:ext cx="390648" cy="3906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7" name="楕円 126">
              <a:extLst>
                <a:ext uri="{FF2B5EF4-FFF2-40B4-BE49-F238E27FC236}">
                  <a16:creationId xmlns:a16="http://schemas.microsoft.com/office/drawing/2014/main" id="{21CEA14D-46EE-4AF4-9DC8-0D0BBE36EDC8}"/>
                </a:ext>
              </a:extLst>
            </p:cNvPr>
            <p:cNvSpPr/>
            <p:nvPr/>
          </p:nvSpPr>
          <p:spPr>
            <a:xfrm>
              <a:off x="4136784" y="5451301"/>
              <a:ext cx="390648" cy="3906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8" name="楕円 127">
              <a:extLst>
                <a:ext uri="{FF2B5EF4-FFF2-40B4-BE49-F238E27FC236}">
                  <a16:creationId xmlns:a16="http://schemas.microsoft.com/office/drawing/2014/main" id="{FDF4B766-730B-441D-A35A-B125E37F4E62}"/>
                </a:ext>
              </a:extLst>
            </p:cNvPr>
            <p:cNvSpPr/>
            <p:nvPr/>
          </p:nvSpPr>
          <p:spPr>
            <a:xfrm>
              <a:off x="4041231" y="2065708"/>
              <a:ext cx="894278" cy="4095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9" name="四角形: 角を丸くする 128">
              <a:extLst>
                <a:ext uri="{FF2B5EF4-FFF2-40B4-BE49-F238E27FC236}">
                  <a16:creationId xmlns:a16="http://schemas.microsoft.com/office/drawing/2014/main" id="{2BA02EDA-268A-46FD-B486-25A6454A7ADB}"/>
                </a:ext>
              </a:extLst>
            </p:cNvPr>
            <p:cNvSpPr/>
            <p:nvPr/>
          </p:nvSpPr>
          <p:spPr>
            <a:xfrm>
              <a:off x="4365509" y="2223447"/>
              <a:ext cx="569999" cy="22447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0" name="四角形: 角を丸くする 129">
              <a:extLst>
                <a:ext uri="{FF2B5EF4-FFF2-40B4-BE49-F238E27FC236}">
                  <a16:creationId xmlns:a16="http://schemas.microsoft.com/office/drawing/2014/main" id="{4080A036-8736-4D5C-9EA7-8B5D31B4FD8D}"/>
                </a:ext>
              </a:extLst>
            </p:cNvPr>
            <p:cNvSpPr/>
            <p:nvPr/>
          </p:nvSpPr>
          <p:spPr>
            <a:xfrm>
              <a:off x="4678324" y="2539127"/>
              <a:ext cx="257184" cy="110434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1" name="楕円 130">
              <a:extLst>
                <a:ext uri="{FF2B5EF4-FFF2-40B4-BE49-F238E27FC236}">
                  <a16:creationId xmlns:a16="http://schemas.microsoft.com/office/drawing/2014/main" id="{62CB57E1-5DA0-48C8-9530-6E5938B0DCEB}"/>
                </a:ext>
              </a:extLst>
            </p:cNvPr>
            <p:cNvSpPr/>
            <p:nvPr/>
          </p:nvSpPr>
          <p:spPr>
            <a:xfrm>
              <a:off x="4685883" y="3489962"/>
              <a:ext cx="244716" cy="2447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2" name="正方形/長方形 131">
              <a:extLst>
                <a:ext uri="{FF2B5EF4-FFF2-40B4-BE49-F238E27FC236}">
                  <a16:creationId xmlns:a16="http://schemas.microsoft.com/office/drawing/2014/main" id="{90E8C1E9-C4E1-45A8-B9DD-4B97E7C76058}"/>
                </a:ext>
              </a:extLst>
            </p:cNvPr>
            <p:cNvSpPr/>
            <p:nvPr/>
          </p:nvSpPr>
          <p:spPr>
            <a:xfrm>
              <a:off x="4203988" y="2370579"/>
              <a:ext cx="731520" cy="2492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33" name="グループ化 132">
              <a:extLst>
                <a:ext uri="{FF2B5EF4-FFF2-40B4-BE49-F238E27FC236}">
                  <a16:creationId xmlns:a16="http://schemas.microsoft.com/office/drawing/2014/main" id="{A694A181-7F0A-4A42-93D2-9A10E96A8579}"/>
                </a:ext>
              </a:extLst>
            </p:cNvPr>
            <p:cNvGrpSpPr/>
            <p:nvPr/>
          </p:nvGrpSpPr>
          <p:grpSpPr>
            <a:xfrm rot="900000">
              <a:off x="2653568" y="842409"/>
              <a:ext cx="781050" cy="1497965"/>
              <a:chOff x="2181246" y="763032"/>
              <a:chExt cx="781050" cy="1497965"/>
            </a:xfrm>
            <a:grpFill/>
          </p:grpSpPr>
          <p:sp>
            <p:nvSpPr>
              <p:cNvPr id="136" name="四角形: 角を丸くする 135">
                <a:extLst>
                  <a:ext uri="{FF2B5EF4-FFF2-40B4-BE49-F238E27FC236}">
                    <a16:creationId xmlns:a16="http://schemas.microsoft.com/office/drawing/2014/main" id="{52720C4A-F086-493C-84B4-9C7105E4F4B9}"/>
                  </a:ext>
                </a:extLst>
              </p:cNvPr>
              <p:cNvSpPr/>
              <p:nvPr/>
            </p:nvSpPr>
            <p:spPr>
              <a:xfrm rot="8486749">
                <a:off x="2619751" y="763032"/>
                <a:ext cx="342545" cy="149796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7" name="楕円 136">
                <a:extLst>
                  <a:ext uri="{FF2B5EF4-FFF2-40B4-BE49-F238E27FC236}">
                    <a16:creationId xmlns:a16="http://schemas.microsoft.com/office/drawing/2014/main" id="{9A9AE991-388D-496F-8ED9-2CF74445FCFE}"/>
                  </a:ext>
                </a:extLst>
              </p:cNvPr>
              <p:cNvSpPr/>
              <p:nvPr/>
            </p:nvSpPr>
            <p:spPr>
              <a:xfrm rot="8486749">
                <a:off x="2181246" y="827837"/>
                <a:ext cx="325939" cy="2447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34" name="楕円 133">
              <a:extLst>
                <a:ext uri="{FF2B5EF4-FFF2-40B4-BE49-F238E27FC236}">
                  <a16:creationId xmlns:a16="http://schemas.microsoft.com/office/drawing/2014/main" id="{C14D845A-E837-464B-9C65-B69D61E8ECF9}"/>
                </a:ext>
              </a:extLst>
            </p:cNvPr>
            <p:cNvSpPr/>
            <p:nvPr/>
          </p:nvSpPr>
          <p:spPr>
            <a:xfrm rot="2537113">
              <a:off x="3184321" y="2106450"/>
              <a:ext cx="1034497" cy="4095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5" name="楕円 134">
              <a:extLst>
                <a:ext uri="{FF2B5EF4-FFF2-40B4-BE49-F238E27FC236}">
                  <a16:creationId xmlns:a16="http://schemas.microsoft.com/office/drawing/2014/main" id="{7122E934-4008-437A-8F5A-65D143AC4243}"/>
                </a:ext>
              </a:extLst>
            </p:cNvPr>
            <p:cNvSpPr/>
            <p:nvPr/>
          </p:nvSpPr>
          <p:spPr>
            <a:xfrm rot="3776222">
              <a:off x="3080583" y="2095666"/>
              <a:ext cx="793177" cy="2837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38" name="グループ化 137">
            <a:extLst>
              <a:ext uri="{FF2B5EF4-FFF2-40B4-BE49-F238E27FC236}">
                <a16:creationId xmlns:a16="http://schemas.microsoft.com/office/drawing/2014/main" id="{8E220AFD-AF4C-4EB8-BDC5-C23B43CA0D1F}"/>
              </a:ext>
            </a:extLst>
          </p:cNvPr>
          <p:cNvGrpSpPr>
            <a:grpSpLocks noChangeAspect="1"/>
          </p:cNvGrpSpPr>
          <p:nvPr/>
        </p:nvGrpSpPr>
        <p:grpSpPr>
          <a:xfrm>
            <a:off x="2193987" y="3656706"/>
            <a:ext cx="609171" cy="1340744"/>
            <a:chOff x="2653568" y="819549"/>
            <a:chExt cx="2281941" cy="5022400"/>
          </a:xfrm>
          <a:solidFill>
            <a:srgbClr val="FF2800"/>
          </a:solidFill>
        </p:grpSpPr>
        <p:sp>
          <p:nvSpPr>
            <p:cNvPr id="139" name="楕円 138">
              <a:extLst>
                <a:ext uri="{FF2B5EF4-FFF2-40B4-BE49-F238E27FC236}">
                  <a16:creationId xmlns:a16="http://schemas.microsoft.com/office/drawing/2014/main" id="{EE9D62AF-0DB9-4F8C-AEB3-18B987514426}"/>
                </a:ext>
              </a:extLst>
            </p:cNvPr>
            <p:cNvSpPr/>
            <p:nvPr/>
          </p:nvSpPr>
          <p:spPr>
            <a:xfrm>
              <a:off x="3526970" y="819549"/>
              <a:ext cx="1156996" cy="115699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0" name="四角形: 角を丸くする 139">
              <a:extLst>
                <a:ext uri="{FF2B5EF4-FFF2-40B4-BE49-F238E27FC236}">
                  <a16:creationId xmlns:a16="http://schemas.microsoft.com/office/drawing/2014/main" id="{BB5B9D39-D3C8-4C84-9092-7D0DF14A1B44}"/>
                </a:ext>
              </a:extLst>
            </p:cNvPr>
            <p:cNvSpPr/>
            <p:nvPr/>
          </p:nvSpPr>
          <p:spPr>
            <a:xfrm>
              <a:off x="3578287" y="2065708"/>
              <a:ext cx="1054362" cy="204603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1" name="四角形: 角を丸くする 140">
              <a:extLst>
                <a:ext uri="{FF2B5EF4-FFF2-40B4-BE49-F238E27FC236}">
                  <a16:creationId xmlns:a16="http://schemas.microsoft.com/office/drawing/2014/main" id="{18DB7407-0B32-445C-8DA4-F0BBA8C2FB74}"/>
                </a:ext>
              </a:extLst>
            </p:cNvPr>
            <p:cNvSpPr/>
            <p:nvPr/>
          </p:nvSpPr>
          <p:spPr>
            <a:xfrm>
              <a:off x="3668780" y="3919440"/>
              <a:ext cx="410551" cy="176290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2" name="四角形: 角を丸くする 141">
              <a:extLst>
                <a:ext uri="{FF2B5EF4-FFF2-40B4-BE49-F238E27FC236}">
                  <a16:creationId xmlns:a16="http://schemas.microsoft.com/office/drawing/2014/main" id="{1AC409CB-D58D-4646-AAE0-AE80CB7C4B02}"/>
                </a:ext>
              </a:extLst>
            </p:cNvPr>
            <p:cNvSpPr/>
            <p:nvPr/>
          </p:nvSpPr>
          <p:spPr>
            <a:xfrm>
              <a:off x="4129224" y="3919440"/>
              <a:ext cx="410551" cy="176290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3" name="楕円 142">
              <a:extLst>
                <a:ext uri="{FF2B5EF4-FFF2-40B4-BE49-F238E27FC236}">
                  <a16:creationId xmlns:a16="http://schemas.microsoft.com/office/drawing/2014/main" id="{14EF08C4-23AA-46BF-9A27-B296CBEAC17A}"/>
                </a:ext>
              </a:extLst>
            </p:cNvPr>
            <p:cNvSpPr/>
            <p:nvPr/>
          </p:nvSpPr>
          <p:spPr>
            <a:xfrm>
              <a:off x="3678731" y="5451301"/>
              <a:ext cx="390648" cy="3906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4" name="楕円 143">
              <a:extLst>
                <a:ext uri="{FF2B5EF4-FFF2-40B4-BE49-F238E27FC236}">
                  <a16:creationId xmlns:a16="http://schemas.microsoft.com/office/drawing/2014/main" id="{970411B3-4E95-4B34-86AE-6BFDF7E3D626}"/>
                </a:ext>
              </a:extLst>
            </p:cNvPr>
            <p:cNvSpPr/>
            <p:nvPr/>
          </p:nvSpPr>
          <p:spPr>
            <a:xfrm>
              <a:off x="4136784" y="5451301"/>
              <a:ext cx="390648" cy="3906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5" name="楕円 144">
              <a:extLst>
                <a:ext uri="{FF2B5EF4-FFF2-40B4-BE49-F238E27FC236}">
                  <a16:creationId xmlns:a16="http://schemas.microsoft.com/office/drawing/2014/main" id="{066AF4B4-DC8F-49D8-B7B9-8CACAC855A56}"/>
                </a:ext>
              </a:extLst>
            </p:cNvPr>
            <p:cNvSpPr/>
            <p:nvPr/>
          </p:nvSpPr>
          <p:spPr>
            <a:xfrm>
              <a:off x="4041231" y="2065708"/>
              <a:ext cx="894278" cy="4095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6" name="四角形: 角を丸くする 145">
              <a:extLst>
                <a:ext uri="{FF2B5EF4-FFF2-40B4-BE49-F238E27FC236}">
                  <a16:creationId xmlns:a16="http://schemas.microsoft.com/office/drawing/2014/main" id="{B69ED8E8-CA0B-4BF6-84AD-F1016734F9B7}"/>
                </a:ext>
              </a:extLst>
            </p:cNvPr>
            <p:cNvSpPr/>
            <p:nvPr/>
          </p:nvSpPr>
          <p:spPr>
            <a:xfrm>
              <a:off x="4365509" y="2223447"/>
              <a:ext cx="569999" cy="22447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7" name="四角形: 角を丸くする 146">
              <a:extLst>
                <a:ext uri="{FF2B5EF4-FFF2-40B4-BE49-F238E27FC236}">
                  <a16:creationId xmlns:a16="http://schemas.microsoft.com/office/drawing/2014/main" id="{21BE8A26-3722-4120-BF78-DEC4A269108E}"/>
                </a:ext>
              </a:extLst>
            </p:cNvPr>
            <p:cNvSpPr/>
            <p:nvPr/>
          </p:nvSpPr>
          <p:spPr>
            <a:xfrm>
              <a:off x="4678324" y="2539127"/>
              <a:ext cx="257184" cy="1104346"/>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8" name="楕円 147">
              <a:extLst>
                <a:ext uri="{FF2B5EF4-FFF2-40B4-BE49-F238E27FC236}">
                  <a16:creationId xmlns:a16="http://schemas.microsoft.com/office/drawing/2014/main" id="{49607A75-223B-4BC3-B7C5-48AE0BEA3B52}"/>
                </a:ext>
              </a:extLst>
            </p:cNvPr>
            <p:cNvSpPr/>
            <p:nvPr/>
          </p:nvSpPr>
          <p:spPr>
            <a:xfrm>
              <a:off x="4685883" y="3489962"/>
              <a:ext cx="244716" cy="2447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9" name="正方形/長方形 148">
              <a:extLst>
                <a:ext uri="{FF2B5EF4-FFF2-40B4-BE49-F238E27FC236}">
                  <a16:creationId xmlns:a16="http://schemas.microsoft.com/office/drawing/2014/main" id="{AB68C58C-4284-484C-80C2-58C3A81CD6FA}"/>
                </a:ext>
              </a:extLst>
            </p:cNvPr>
            <p:cNvSpPr/>
            <p:nvPr/>
          </p:nvSpPr>
          <p:spPr>
            <a:xfrm>
              <a:off x="4203988" y="2370579"/>
              <a:ext cx="731520" cy="2492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50" name="グループ化 149">
              <a:extLst>
                <a:ext uri="{FF2B5EF4-FFF2-40B4-BE49-F238E27FC236}">
                  <a16:creationId xmlns:a16="http://schemas.microsoft.com/office/drawing/2014/main" id="{2B1AB1D4-F438-4F2C-879F-36643EBB035F}"/>
                </a:ext>
              </a:extLst>
            </p:cNvPr>
            <p:cNvGrpSpPr/>
            <p:nvPr/>
          </p:nvGrpSpPr>
          <p:grpSpPr>
            <a:xfrm rot="900000">
              <a:off x="2653568" y="842409"/>
              <a:ext cx="781050" cy="1497965"/>
              <a:chOff x="2181246" y="763032"/>
              <a:chExt cx="781050" cy="1497965"/>
            </a:xfrm>
            <a:grpFill/>
          </p:grpSpPr>
          <p:sp>
            <p:nvSpPr>
              <p:cNvPr id="153" name="四角形: 角を丸くする 152">
                <a:extLst>
                  <a:ext uri="{FF2B5EF4-FFF2-40B4-BE49-F238E27FC236}">
                    <a16:creationId xmlns:a16="http://schemas.microsoft.com/office/drawing/2014/main" id="{9400DC64-C49B-49CC-BC53-202F31562DD8}"/>
                  </a:ext>
                </a:extLst>
              </p:cNvPr>
              <p:cNvSpPr/>
              <p:nvPr/>
            </p:nvSpPr>
            <p:spPr>
              <a:xfrm rot="8486749">
                <a:off x="2619751" y="763032"/>
                <a:ext cx="342545" cy="149796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4" name="楕円 153">
                <a:extLst>
                  <a:ext uri="{FF2B5EF4-FFF2-40B4-BE49-F238E27FC236}">
                    <a16:creationId xmlns:a16="http://schemas.microsoft.com/office/drawing/2014/main" id="{85878305-0A3C-4FF6-B5CF-0D2AB663B217}"/>
                  </a:ext>
                </a:extLst>
              </p:cNvPr>
              <p:cNvSpPr/>
              <p:nvPr/>
            </p:nvSpPr>
            <p:spPr>
              <a:xfrm rot="8486749">
                <a:off x="2181246" y="827837"/>
                <a:ext cx="325939" cy="2447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51" name="楕円 150">
              <a:extLst>
                <a:ext uri="{FF2B5EF4-FFF2-40B4-BE49-F238E27FC236}">
                  <a16:creationId xmlns:a16="http://schemas.microsoft.com/office/drawing/2014/main" id="{119086C8-30CC-4948-98A7-5F01A221DE36}"/>
                </a:ext>
              </a:extLst>
            </p:cNvPr>
            <p:cNvSpPr/>
            <p:nvPr/>
          </p:nvSpPr>
          <p:spPr>
            <a:xfrm rot="2537113">
              <a:off x="3184321" y="2106450"/>
              <a:ext cx="1034497" cy="40953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2" name="楕円 151">
              <a:extLst>
                <a:ext uri="{FF2B5EF4-FFF2-40B4-BE49-F238E27FC236}">
                  <a16:creationId xmlns:a16="http://schemas.microsoft.com/office/drawing/2014/main" id="{6377EDD7-7266-461E-9C80-E67BE5FF8555}"/>
                </a:ext>
              </a:extLst>
            </p:cNvPr>
            <p:cNvSpPr/>
            <p:nvPr/>
          </p:nvSpPr>
          <p:spPr>
            <a:xfrm rot="3776222">
              <a:off x="3080583" y="2095666"/>
              <a:ext cx="793177" cy="28372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56" name="グループ化 155">
            <a:extLst>
              <a:ext uri="{FF2B5EF4-FFF2-40B4-BE49-F238E27FC236}">
                <a16:creationId xmlns:a16="http://schemas.microsoft.com/office/drawing/2014/main" id="{2BC0AD49-C57B-4FF5-9623-3319092471C7}"/>
              </a:ext>
            </a:extLst>
          </p:cNvPr>
          <p:cNvGrpSpPr>
            <a:grpSpLocks noChangeAspect="1"/>
          </p:cNvGrpSpPr>
          <p:nvPr/>
        </p:nvGrpSpPr>
        <p:grpSpPr>
          <a:xfrm>
            <a:off x="4893035" y="2762959"/>
            <a:ext cx="326178" cy="986820"/>
            <a:chOff x="4850474" y="2137453"/>
            <a:chExt cx="743395" cy="2249066"/>
          </a:xfrm>
          <a:solidFill>
            <a:srgbClr val="35A16B"/>
          </a:solidFill>
        </p:grpSpPr>
        <p:sp>
          <p:nvSpPr>
            <p:cNvPr id="157" name="楕円 156">
              <a:extLst>
                <a:ext uri="{FF2B5EF4-FFF2-40B4-BE49-F238E27FC236}">
                  <a16:creationId xmlns:a16="http://schemas.microsoft.com/office/drawing/2014/main" id="{74EA3CAE-137E-4B1E-AF0E-C6BD2AEA333C}"/>
                </a:ext>
              </a:extLst>
            </p:cNvPr>
            <p:cNvSpPr/>
            <p:nvPr/>
          </p:nvSpPr>
          <p:spPr>
            <a:xfrm>
              <a:off x="4963115" y="2137453"/>
              <a:ext cx="518111" cy="51811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8" name="四角形: 角を丸くする 157">
              <a:extLst>
                <a:ext uri="{FF2B5EF4-FFF2-40B4-BE49-F238E27FC236}">
                  <a16:creationId xmlns:a16="http://schemas.microsoft.com/office/drawing/2014/main" id="{20137854-7D91-40F7-A916-B9882CE6E7C9}"/>
                </a:ext>
              </a:extLst>
            </p:cNvPr>
            <p:cNvSpPr/>
            <p:nvPr/>
          </p:nvSpPr>
          <p:spPr>
            <a:xfrm>
              <a:off x="4986096" y="2695492"/>
              <a:ext cx="472151" cy="916228"/>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9" name="四角形: 角を丸くする 158">
              <a:extLst>
                <a:ext uri="{FF2B5EF4-FFF2-40B4-BE49-F238E27FC236}">
                  <a16:creationId xmlns:a16="http://schemas.microsoft.com/office/drawing/2014/main" id="{F086FC26-671D-4616-A948-D9A289F2459B}"/>
                </a:ext>
              </a:extLst>
            </p:cNvPr>
            <p:cNvSpPr/>
            <p:nvPr/>
          </p:nvSpPr>
          <p:spPr>
            <a:xfrm>
              <a:off x="5026619" y="3525606"/>
              <a:ext cx="183848" cy="789440"/>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0" name="四角形: 角を丸くする 159">
              <a:extLst>
                <a:ext uri="{FF2B5EF4-FFF2-40B4-BE49-F238E27FC236}">
                  <a16:creationId xmlns:a16="http://schemas.microsoft.com/office/drawing/2014/main" id="{CC642A0F-114D-425A-86A0-F651250DF968}"/>
                </a:ext>
              </a:extLst>
            </p:cNvPr>
            <p:cNvSpPr/>
            <p:nvPr/>
          </p:nvSpPr>
          <p:spPr>
            <a:xfrm>
              <a:off x="5232809" y="3525606"/>
              <a:ext cx="183848" cy="789440"/>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1" name="楕円 160">
              <a:extLst>
                <a:ext uri="{FF2B5EF4-FFF2-40B4-BE49-F238E27FC236}">
                  <a16:creationId xmlns:a16="http://schemas.microsoft.com/office/drawing/2014/main" id="{91025631-596E-4CCB-97EF-4BE77E7DD25F}"/>
                </a:ext>
              </a:extLst>
            </p:cNvPr>
            <p:cNvSpPr/>
            <p:nvPr/>
          </p:nvSpPr>
          <p:spPr>
            <a:xfrm>
              <a:off x="5031075" y="4211584"/>
              <a:ext cx="174935" cy="174935"/>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2" name="楕円 161">
              <a:extLst>
                <a:ext uri="{FF2B5EF4-FFF2-40B4-BE49-F238E27FC236}">
                  <a16:creationId xmlns:a16="http://schemas.microsoft.com/office/drawing/2014/main" id="{09F846BD-2ED4-4214-A9A3-B21E4711B670}"/>
                </a:ext>
              </a:extLst>
            </p:cNvPr>
            <p:cNvSpPr/>
            <p:nvPr/>
          </p:nvSpPr>
          <p:spPr>
            <a:xfrm>
              <a:off x="5236194" y="4211584"/>
              <a:ext cx="174935" cy="174935"/>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3" name="楕円 162">
              <a:extLst>
                <a:ext uri="{FF2B5EF4-FFF2-40B4-BE49-F238E27FC236}">
                  <a16:creationId xmlns:a16="http://schemas.microsoft.com/office/drawing/2014/main" id="{D9367195-FDAC-4C12-809B-CE89EF39DF47}"/>
                </a:ext>
              </a:extLst>
            </p:cNvPr>
            <p:cNvSpPr/>
            <p:nvPr/>
          </p:nvSpPr>
          <p:spPr>
            <a:xfrm>
              <a:off x="5193405" y="2695492"/>
              <a:ext cx="400464" cy="1833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4" name="四角形: 角を丸くする 163">
              <a:extLst>
                <a:ext uri="{FF2B5EF4-FFF2-40B4-BE49-F238E27FC236}">
                  <a16:creationId xmlns:a16="http://schemas.microsoft.com/office/drawing/2014/main" id="{A2746282-324C-4CB4-8791-BA51FECCF6BB}"/>
                </a:ext>
              </a:extLst>
            </p:cNvPr>
            <p:cNvSpPr/>
            <p:nvPr/>
          </p:nvSpPr>
          <p:spPr>
            <a:xfrm>
              <a:off x="5338619" y="2766128"/>
              <a:ext cx="255250"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5" name="四角形: 角を丸くする 164">
              <a:extLst>
                <a:ext uri="{FF2B5EF4-FFF2-40B4-BE49-F238E27FC236}">
                  <a16:creationId xmlns:a16="http://schemas.microsoft.com/office/drawing/2014/main" id="{42F21329-044A-4CAD-887A-98E3F83479EC}"/>
                </a:ext>
              </a:extLst>
            </p:cNvPr>
            <p:cNvSpPr/>
            <p:nvPr/>
          </p:nvSpPr>
          <p:spPr>
            <a:xfrm>
              <a:off x="5478700" y="2907492"/>
              <a:ext cx="115169" cy="49453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6" name="楕円 165">
              <a:extLst>
                <a:ext uri="{FF2B5EF4-FFF2-40B4-BE49-F238E27FC236}">
                  <a16:creationId xmlns:a16="http://schemas.microsoft.com/office/drawing/2014/main" id="{B4C2A203-E09D-4E95-AB62-42D801EF753E}"/>
                </a:ext>
              </a:extLst>
            </p:cNvPr>
            <p:cNvSpPr/>
            <p:nvPr/>
          </p:nvSpPr>
          <p:spPr>
            <a:xfrm>
              <a:off x="5482085" y="3333283"/>
              <a:ext cx="109586" cy="10958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7" name="正方形/長方形 166">
              <a:extLst>
                <a:ext uri="{FF2B5EF4-FFF2-40B4-BE49-F238E27FC236}">
                  <a16:creationId xmlns:a16="http://schemas.microsoft.com/office/drawing/2014/main" id="{EA90192B-52BD-4670-8187-6EC282511207}"/>
                </a:ext>
              </a:extLst>
            </p:cNvPr>
            <p:cNvSpPr/>
            <p:nvPr/>
          </p:nvSpPr>
          <p:spPr>
            <a:xfrm>
              <a:off x="5266289" y="2832015"/>
              <a:ext cx="327580" cy="111632"/>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68" name="グループ化 167">
              <a:extLst>
                <a:ext uri="{FF2B5EF4-FFF2-40B4-BE49-F238E27FC236}">
                  <a16:creationId xmlns:a16="http://schemas.microsoft.com/office/drawing/2014/main" id="{FB202934-DDFF-445C-B814-004E65E18F4E}"/>
                </a:ext>
              </a:extLst>
            </p:cNvPr>
            <p:cNvGrpSpPr/>
            <p:nvPr/>
          </p:nvGrpSpPr>
          <p:grpSpPr>
            <a:xfrm flipH="1">
              <a:off x="4850474" y="2695492"/>
              <a:ext cx="400464" cy="747377"/>
              <a:chOff x="5345805" y="2847892"/>
              <a:chExt cx="400464" cy="747377"/>
            </a:xfrm>
            <a:grpFill/>
          </p:grpSpPr>
          <p:sp>
            <p:nvSpPr>
              <p:cNvPr id="169" name="楕円 168">
                <a:extLst>
                  <a:ext uri="{FF2B5EF4-FFF2-40B4-BE49-F238E27FC236}">
                    <a16:creationId xmlns:a16="http://schemas.microsoft.com/office/drawing/2014/main" id="{CBC7F370-CCAA-4572-8DDC-B72FD6B3B7F0}"/>
                  </a:ext>
                </a:extLst>
              </p:cNvPr>
              <p:cNvSpPr/>
              <p:nvPr/>
            </p:nvSpPr>
            <p:spPr>
              <a:xfrm>
                <a:off x="5345805" y="2847892"/>
                <a:ext cx="400464" cy="1833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0" name="四角形: 角を丸くする 169">
                <a:extLst>
                  <a:ext uri="{FF2B5EF4-FFF2-40B4-BE49-F238E27FC236}">
                    <a16:creationId xmlns:a16="http://schemas.microsoft.com/office/drawing/2014/main" id="{F4362B1B-1EE9-4909-9708-EE083AF99BF5}"/>
                  </a:ext>
                </a:extLst>
              </p:cNvPr>
              <p:cNvSpPr/>
              <p:nvPr/>
            </p:nvSpPr>
            <p:spPr>
              <a:xfrm>
                <a:off x="5491019" y="2918528"/>
                <a:ext cx="255250"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1" name="四角形: 角を丸くする 170">
                <a:extLst>
                  <a:ext uri="{FF2B5EF4-FFF2-40B4-BE49-F238E27FC236}">
                    <a16:creationId xmlns:a16="http://schemas.microsoft.com/office/drawing/2014/main" id="{86177CFD-29CC-4663-8DF0-BE70D145845A}"/>
                  </a:ext>
                </a:extLst>
              </p:cNvPr>
              <p:cNvSpPr/>
              <p:nvPr/>
            </p:nvSpPr>
            <p:spPr>
              <a:xfrm>
                <a:off x="5631100" y="3059892"/>
                <a:ext cx="115169" cy="49453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2" name="楕円 171">
                <a:extLst>
                  <a:ext uri="{FF2B5EF4-FFF2-40B4-BE49-F238E27FC236}">
                    <a16:creationId xmlns:a16="http://schemas.microsoft.com/office/drawing/2014/main" id="{30BEE6CC-995D-4DDD-92B8-26E9A1FBEDDD}"/>
                  </a:ext>
                </a:extLst>
              </p:cNvPr>
              <p:cNvSpPr/>
              <p:nvPr/>
            </p:nvSpPr>
            <p:spPr>
              <a:xfrm>
                <a:off x="5634485" y="3485683"/>
                <a:ext cx="109586" cy="10958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3" name="正方形/長方形 172">
                <a:extLst>
                  <a:ext uri="{FF2B5EF4-FFF2-40B4-BE49-F238E27FC236}">
                    <a16:creationId xmlns:a16="http://schemas.microsoft.com/office/drawing/2014/main" id="{04D8FA5E-899E-4FAA-8770-CC5880FE7F43}"/>
                  </a:ext>
                </a:extLst>
              </p:cNvPr>
              <p:cNvSpPr/>
              <p:nvPr/>
            </p:nvSpPr>
            <p:spPr>
              <a:xfrm>
                <a:off x="5418689" y="2984415"/>
                <a:ext cx="327580" cy="111632"/>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grpSp>
        <p:nvGrpSpPr>
          <p:cNvPr id="174" name="グループ化 173">
            <a:extLst>
              <a:ext uri="{FF2B5EF4-FFF2-40B4-BE49-F238E27FC236}">
                <a16:creationId xmlns:a16="http://schemas.microsoft.com/office/drawing/2014/main" id="{EA6A58BF-D627-40EC-8CED-61DF2FF94D36}"/>
              </a:ext>
            </a:extLst>
          </p:cNvPr>
          <p:cNvGrpSpPr>
            <a:grpSpLocks noChangeAspect="1"/>
          </p:cNvGrpSpPr>
          <p:nvPr/>
        </p:nvGrpSpPr>
        <p:grpSpPr>
          <a:xfrm>
            <a:off x="5759510" y="3019827"/>
            <a:ext cx="241274" cy="729951"/>
            <a:chOff x="4850474" y="2137453"/>
            <a:chExt cx="743395" cy="2249066"/>
          </a:xfrm>
          <a:solidFill>
            <a:srgbClr val="35A16B"/>
          </a:solidFill>
        </p:grpSpPr>
        <p:sp>
          <p:nvSpPr>
            <p:cNvPr id="175" name="楕円 174">
              <a:extLst>
                <a:ext uri="{FF2B5EF4-FFF2-40B4-BE49-F238E27FC236}">
                  <a16:creationId xmlns:a16="http://schemas.microsoft.com/office/drawing/2014/main" id="{1BB60F4F-CF6A-4F22-81B4-BBC9860F6B9D}"/>
                </a:ext>
              </a:extLst>
            </p:cNvPr>
            <p:cNvSpPr/>
            <p:nvPr/>
          </p:nvSpPr>
          <p:spPr>
            <a:xfrm>
              <a:off x="4963115" y="2137453"/>
              <a:ext cx="518111" cy="51811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6" name="四角形: 角を丸くする 175">
              <a:extLst>
                <a:ext uri="{FF2B5EF4-FFF2-40B4-BE49-F238E27FC236}">
                  <a16:creationId xmlns:a16="http://schemas.microsoft.com/office/drawing/2014/main" id="{2051461E-FC6B-460A-87DA-4AC1DB41F5B9}"/>
                </a:ext>
              </a:extLst>
            </p:cNvPr>
            <p:cNvSpPr/>
            <p:nvPr/>
          </p:nvSpPr>
          <p:spPr>
            <a:xfrm>
              <a:off x="4986096" y="2695492"/>
              <a:ext cx="472151" cy="916228"/>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7" name="四角形: 角を丸くする 176">
              <a:extLst>
                <a:ext uri="{FF2B5EF4-FFF2-40B4-BE49-F238E27FC236}">
                  <a16:creationId xmlns:a16="http://schemas.microsoft.com/office/drawing/2014/main" id="{9BDACDA7-8062-409C-B0C8-257160CA83DC}"/>
                </a:ext>
              </a:extLst>
            </p:cNvPr>
            <p:cNvSpPr/>
            <p:nvPr/>
          </p:nvSpPr>
          <p:spPr>
            <a:xfrm>
              <a:off x="5026619" y="3525606"/>
              <a:ext cx="183848" cy="789440"/>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8" name="四角形: 角を丸くする 177">
              <a:extLst>
                <a:ext uri="{FF2B5EF4-FFF2-40B4-BE49-F238E27FC236}">
                  <a16:creationId xmlns:a16="http://schemas.microsoft.com/office/drawing/2014/main" id="{B474088E-2F31-4228-B0F6-B327586B8BDC}"/>
                </a:ext>
              </a:extLst>
            </p:cNvPr>
            <p:cNvSpPr/>
            <p:nvPr/>
          </p:nvSpPr>
          <p:spPr>
            <a:xfrm>
              <a:off x="5232809" y="3525606"/>
              <a:ext cx="183848" cy="789440"/>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9" name="楕円 178">
              <a:extLst>
                <a:ext uri="{FF2B5EF4-FFF2-40B4-BE49-F238E27FC236}">
                  <a16:creationId xmlns:a16="http://schemas.microsoft.com/office/drawing/2014/main" id="{112F1E09-059B-49F4-B18B-31DCEED0E5B2}"/>
                </a:ext>
              </a:extLst>
            </p:cNvPr>
            <p:cNvSpPr/>
            <p:nvPr/>
          </p:nvSpPr>
          <p:spPr>
            <a:xfrm>
              <a:off x="5031075" y="4211584"/>
              <a:ext cx="174935" cy="174935"/>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0" name="楕円 179">
              <a:extLst>
                <a:ext uri="{FF2B5EF4-FFF2-40B4-BE49-F238E27FC236}">
                  <a16:creationId xmlns:a16="http://schemas.microsoft.com/office/drawing/2014/main" id="{528F5892-3E86-4883-BDA2-7A54A603C571}"/>
                </a:ext>
              </a:extLst>
            </p:cNvPr>
            <p:cNvSpPr/>
            <p:nvPr/>
          </p:nvSpPr>
          <p:spPr>
            <a:xfrm>
              <a:off x="5236194" y="4211584"/>
              <a:ext cx="174935" cy="174935"/>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1" name="楕円 180">
              <a:extLst>
                <a:ext uri="{FF2B5EF4-FFF2-40B4-BE49-F238E27FC236}">
                  <a16:creationId xmlns:a16="http://schemas.microsoft.com/office/drawing/2014/main" id="{8527B912-9979-40EF-82D8-3D8CE364C8A6}"/>
                </a:ext>
              </a:extLst>
            </p:cNvPr>
            <p:cNvSpPr/>
            <p:nvPr/>
          </p:nvSpPr>
          <p:spPr>
            <a:xfrm>
              <a:off x="5193405" y="2695492"/>
              <a:ext cx="400464" cy="1833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2" name="四角形: 角を丸くする 181">
              <a:extLst>
                <a:ext uri="{FF2B5EF4-FFF2-40B4-BE49-F238E27FC236}">
                  <a16:creationId xmlns:a16="http://schemas.microsoft.com/office/drawing/2014/main" id="{677DD24D-4DE9-47CB-BF0E-21484B2BDE5E}"/>
                </a:ext>
              </a:extLst>
            </p:cNvPr>
            <p:cNvSpPr/>
            <p:nvPr/>
          </p:nvSpPr>
          <p:spPr>
            <a:xfrm>
              <a:off x="5338619" y="2766128"/>
              <a:ext cx="255250"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3" name="四角形: 角を丸くする 182">
              <a:extLst>
                <a:ext uri="{FF2B5EF4-FFF2-40B4-BE49-F238E27FC236}">
                  <a16:creationId xmlns:a16="http://schemas.microsoft.com/office/drawing/2014/main" id="{59AFE5A4-FC2B-4B07-B669-F313CC6D566F}"/>
                </a:ext>
              </a:extLst>
            </p:cNvPr>
            <p:cNvSpPr/>
            <p:nvPr/>
          </p:nvSpPr>
          <p:spPr>
            <a:xfrm>
              <a:off x="5478700" y="2907492"/>
              <a:ext cx="115169" cy="49453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4" name="楕円 183">
              <a:extLst>
                <a:ext uri="{FF2B5EF4-FFF2-40B4-BE49-F238E27FC236}">
                  <a16:creationId xmlns:a16="http://schemas.microsoft.com/office/drawing/2014/main" id="{ECE32F0D-B509-4CD7-BDC8-B0417C2229A7}"/>
                </a:ext>
              </a:extLst>
            </p:cNvPr>
            <p:cNvSpPr/>
            <p:nvPr/>
          </p:nvSpPr>
          <p:spPr>
            <a:xfrm>
              <a:off x="5482085" y="3333283"/>
              <a:ext cx="109586" cy="10958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5" name="正方形/長方形 184">
              <a:extLst>
                <a:ext uri="{FF2B5EF4-FFF2-40B4-BE49-F238E27FC236}">
                  <a16:creationId xmlns:a16="http://schemas.microsoft.com/office/drawing/2014/main" id="{D2E9FD22-28EF-49D0-A667-5D307BAA0F5F}"/>
                </a:ext>
              </a:extLst>
            </p:cNvPr>
            <p:cNvSpPr/>
            <p:nvPr/>
          </p:nvSpPr>
          <p:spPr>
            <a:xfrm>
              <a:off x="5266289" y="2832015"/>
              <a:ext cx="327580" cy="111632"/>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86" name="グループ化 185">
              <a:extLst>
                <a:ext uri="{FF2B5EF4-FFF2-40B4-BE49-F238E27FC236}">
                  <a16:creationId xmlns:a16="http://schemas.microsoft.com/office/drawing/2014/main" id="{95E06D41-5D4B-4C3C-AC25-A43CF9D0504A}"/>
                </a:ext>
              </a:extLst>
            </p:cNvPr>
            <p:cNvGrpSpPr/>
            <p:nvPr/>
          </p:nvGrpSpPr>
          <p:grpSpPr>
            <a:xfrm flipH="1">
              <a:off x="4850474" y="2695492"/>
              <a:ext cx="400464" cy="747377"/>
              <a:chOff x="5345805" y="2847892"/>
              <a:chExt cx="400464" cy="747377"/>
            </a:xfrm>
            <a:grpFill/>
          </p:grpSpPr>
          <p:sp>
            <p:nvSpPr>
              <p:cNvPr id="187" name="楕円 186">
                <a:extLst>
                  <a:ext uri="{FF2B5EF4-FFF2-40B4-BE49-F238E27FC236}">
                    <a16:creationId xmlns:a16="http://schemas.microsoft.com/office/drawing/2014/main" id="{DDF834B1-14D0-497A-8ED1-CAB73639DBF9}"/>
                  </a:ext>
                </a:extLst>
              </p:cNvPr>
              <p:cNvSpPr/>
              <p:nvPr/>
            </p:nvSpPr>
            <p:spPr>
              <a:xfrm>
                <a:off x="5345805" y="2847892"/>
                <a:ext cx="400464" cy="1833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8" name="四角形: 角を丸くする 187">
                <a:extLst>
                  <a:ext uri="{FF2B5EF4-FFF2-40B4-BE49-F238E27FC236}">
                    <a16:creationId xmlns:a16="http://schemas.microsoft.com/office/drawing/2014/main" id="{F1C14F06-089E-42C6-A83B-4F02842410B6}"/>
                  </a:ext>
                </a:extLst>
              </p:cNvPr>
              <p:cNvSpPr/>
              <p:nvPr/>
            </p:nvSpPr>
            <p:spPr>
              <a:xfrm>
                <a:off x="5491019" y="2918528"/>
                <a:ext cx="255250"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9" name="四角形: 角を丸くする 188">
                <a:extLst>
                  <a:ext uri="{FF2B5EF4-FFF2-40B4-BE49-F238E27FC236}">
                    <a16:creationId xmlns:a16="http://schemas.microsoft.com/office/drawing/2014/main" id="{B5040C9A-636D-4088-9D72-B7BBCE561AF6}"/>
                  </a:ext>
                </a:extLst>
              </p:cNvPr>
              <p:cNvSpPr/>
              <p:nvPr/>
            </p:nvSpPr>
            <p:spPr>
              <a:xfrm>
                <a:off x="5631100" y="3059892"/>
                <a:ext cx="115169" cy="49453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0" name="楕円 189">
                <a:extLst>
                  <a:ext uri="{FF2B5EF4-FFF2-40B4-BE49-F238E27FC236}">
                    <a16:creationId xmlns:a16="http://schemas.microsoft.com/office/drawing/2014/main" id="{226524B3-8123-4B76-B15F-D36D98C8A28D}"/>
                  </a:ext>
                </a:extLst>
              </p:cNvPr>
              <p:cNvSpPr/>
              <p:nvPr/>
            </p:nvSpPr>
            <p:spPr>
              <a:xfrm>
                <a:off x="5634485" y="3485683"/>
                <a:ext cx="109586" cy="10958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1" name="正方形/長方形 190">
                <a:extLst>
                  <a:ext uri="{FF2B5EF4-FFF2-40B4-BE49-F238E27FC236}">
                    <a16:creationId xmlns:a16="http://schemas.microsoft.com/office/drawing/2014/main" id="{024751A7-EA09-45D4-B177-0E856F2F6C2A}"/>
                  </a:ext>
                </a:extLst>
              </p:cNvPr>
              <p:cNvSpPr/>
              <p:nvPr/>
            </p:nvSpPr>
            <p:spPr>
              <a:xfrm>
                <a:off x="5418689" y="2984415"/>
                <a:ext cx="327580" cy="111632"/>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grpSp>
        <p:nvGrpSpPr>
          <p:cNvPr id="210" name="グループ化 209">
            <a:extLst>
              <a:ext uri="{FF2B5EF4-FFF2-40B4-BE49-F238E27FC236}">
                <a16:creationId xmlns:a16="http://schemas.microsoft.com/office/drawing/2014/main" id="{5FD26138-FDD5-4DC1-8ACF-A3DC1F071C92}"/>
              </a:ext>
            </a:extLst>
          </p:cNvPr>
          <p:cNvGrpSpPr>
            <a:grpSpLocks noChangeAspect="1"/>
          </p:cNvGrpSpPr>
          <p:nvPr/>
        </p:nvGrpSpPr>
        <p:grpSpPr>
          <a:xfrm>
            <a:off x="5518095" y="3978004"/>
            <a:ext cx="326178" cy="986820"/>
            <a:chOff x="4850474" y="2137453"/>
            <a:chExt cx="743395" cy="2249066"/>
          </a:xfrm>
          <a:solidFill>
            <a:srgbClr val="35A16B"/>
          </a:solidFill>
        </p:grpSpPr>
        <p:sp>
          <p:nvSpPr>
            <p:cNvPr id="211" name="楕円 210">
              <a:extLst>
                <a:ext uri="{FF2B5EF4-FFF2-40B4-BE49-F238E27FC236}">
                  <a16:creationId xmlns:a16="http://schemas.microsoft.com/office/drawing/2014/main" id="{6278C26C-0901-4AE6-A433-08D85FA09D56}"/>
                </a:ext>
              </a:extLst>
            </p:cNvPr>
            <p:cNvSpPr/>
            <p:nvPr/>
          </p:nvSpPr>
          <p:spPr>
            <a:xfrm>
              <a:off x="4963115" y="2137453"/>
              <a:ext cx="518111" cy="51811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2" name="四角形: 角を丸くする 211">
              <a:extLst>
                <a:ext uri="{FF2B5EF4-FFF2-40B4-BE49-F238E27FC236}">
                  <a16:creationId xmlns:a16="http://schemas.microsoft.com/office/drawing/2014/main" id="{FFBC2CEB-9445-422A-906D-80BB50DCD892}"/>
                </a:ext>
              </a:extLst>
            </p:cNvPr>
            <p:cNvSpPr/>
            <p:nvPr/>
          </p:nvSpPr>
          <p:spPr>
            <a:xfrm>
              <a:off x="4986096" y="2695492"/>
              <a:ext cx="472151" cy="916228"/>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3" name="四角形: 角を丸くする 212">
              <a:extLst>
                <a:ext uri="{FF2B5EF4-FFF2-40B4-BE49-F238E27FC236}">
                  <a16:creationId xmlns:a16="http://schemas.microsoft.com/office/drawing/2014/main" id="{646BF104-E507-4139-8318-992B9A4A1C27}"/>
                </a:ext>
              </a:extLst>
            </p:cNvPr>
            <p:cNvSpPr/>
            <p:nvPr/>
          </p:nvSpPr>
          <p:spPr>
            <a:xfrm>
              <a:off x="5026619" y="3525606"/>
              <a:ext cx="183848" cy="789440"/>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4" name="四角形: 角を丸くする 213">
              <a:extLst>
                <a:ext uri="{FF2B5EF4-FFF2-40B4-BE49-F238E27FC236}">
                  <a16:creationId xmlns:a16="http://schemas.microsoft.com/office/drawing/2014/main" id="{1597A15F-0D07-4DD4-9518-3A2070652B7B}"/>
                </a:ext>
              </a:extLst>
            </p:cNvPr>
            <p:cNvSpPr/>
            <p:nvPr/>
          </p:nvSpPr>
          <p:spPr>
            <a:xfrm>
              <a:off x="5232809" y="3525606"/>
              <a:ext cx="183848" cy="789440"/>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5" name="楕円 214">
              <a:extLst>
                <a:ext uri="{FF2B5EF4-FFF2-40B4-BE49-F238E27FC236}">
                  <a16:creationId xmlns:a16="http://schemas.microsoft.com/office/drawing/2014/main" id="{64D7CC06-AF94-42CD-8AF7-906A6423FDA8}"/>
                </a:ext>
              </a:extLst>
            </p:cNvPr>
            <p:cNvSpPr/>
            <p:nvPr/>
          </p:nvSpPr>
          <p:spPr>
            <a:xfrm>
              <a:off x="5031075" y="4211584"/>
              <a:ext cx="174935" cy="174935"/>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6" name="楕円 215">
              <a:extLst>
                <a:ext uri="{FF2B5EF4-FFF2-40B4-BE49-F238E27FC236}">
                  <a16:creationId xmlns:a16="http://schemas.microsoft.com/office/drawing/2014/main" id="{1B02AD51-58AE-4472-AB5C-032B1B68F020}"/>
                </a:ext>
              </a:extLst>
            </p:cNvPr>
            <p:cNvSpPr/>
            <p:nvPr/>
          </p:nvSpPr>
          <p:spPr>
            <a:xfrm>
              <a:off x="5236194" y="4211584"/>
              <a:ext cx="174935" cy="174935"/>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7" name="楕円 216">
              <a:extLst>
                <a:ext uri="{FF2B5EF4-FFF2-40B4-BE49-F238E27FC236}">
                  <a16:creationId xmlns:a16="http://schemas.microsoft.com/office/drawing/2014/main" id="{6DE0B6A1-48DE-4148-9A73-6AA9851713ED}"/>
                </a:ext>
              </a:extLst>
            </p:cNvPr>
            <p:cNvSpPr/>
            <p:nvPr/>
          </p:nvSpPr>
          <p:spPr>
            <a:xfrm>
              <a:off x="5193405" y="2695492"/>
              <a:ext cx="400464" cy="1833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8" name="四角形: 角を丸くする 217">
              <a:extLst>
                <a:ext uri="{FF2B5EF4-FFF2-40B4-BE49-F238E27FC236}">
                  <a16:creationId xmlns:a16="http://schemas.microsoft.com/office/drawing/2014/main" id="{6D511B4B-9367-4F0E-B915-AB698281E1F9}"/>
                </a:ext>
              </a:extLst>
            </p:cNvPr>
            <p:cNvSpPr/>
            <p:nvPr/>
          </p:nvSpPr>
          <p:spPr>
            <a:xfrm>
              <a:off x="5338619" y="2766128"/>
              <a:ext cx="255250"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9" name="四角形: 角を丸くする 218">
              <a:extLst>
                <a:ext uri="{FF2B5EF4-FFF2-40B4-BE49-F238E27FC236}">
                  <a16:creationId xmlns:a16="http://schemas.microsoft.com/office/drawing/2014/main" id="{04E10C21-E69A-4863-9B2D-F1097AD9B166}"/>
                </a:ext>
              </a:extLst>
            </p:cNvPr>
            <p:cNvSpPr/>
            <p:nvPr/>
          </p:nvSpPr>
          <p:spPr>
            <a:xfrm>
              <a:off x="5478700" y="2907492"/>
              <a:ext cx="115169" cy="49453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0" name="楕円 219">
              <a:extLst>
                <a:ext uri="{FF2B5EF4-FFF2-40B4-BE49-F238E27FC236}">
                  <a16:creationId xmlns:a16="http://schemas.microsoft.com/office/drawing/2014/main" id="{00ADE0BF-53E0-461A-9684-7F4F95829065}"/>
                </a:ext>
              </a:extLst>
            </p:cNvPr>
            <p:cNvSpPr/>
            <p:nvPr/>
          </p:nvSpPr>
          <p:spPr>
            <a:xfrm>
              <a:off x="5482085" y="3333283"/>
              <a:ext cx="109586" cy="10958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1" name="正方形/長方形 220">
              <a:extLst>
                <a:ext uri="{FF2B5EF4-FFF2-40B4-BE49-F238E27FC236}">
                  <a16:creationId xmlns:a16="http://schemas.microsoft.com/office/drawing/2014/main" id="{669A542D-60F8-4E6C-BF0B-A901C93F5572}"/>
                </a:ext>
              </a:extLst>
            </p:cNvPr>
            <p:cNvSpPr/>
            <p:nvPr/>
          </p:nvSpPr>
          <p:spPr>
            <a:xfrm>
              <a:off x="5266289" y="2832015"/>
              <a:ext cx="327580" cy="111632"/>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22" name="グループ化 221">
              <a:extLst>
                <a:ext uri="{FF2B5EF4-FFF2-40B4-BE49-F238E27FC236}">
                  <a16:creationId xmlns:a16="http://schemas.microsoft.com/office/drawing/2014/main" id="{C415A650-5ECC-44F2-BF60-9C0A07BEBB09}"/>
                </a:ext>
              </a:extLst>
            </p:cNvPr>
            <p:cNvGrpSpPr/>
            <p:nvPr/>
          </p:nvGrpSpPr>
          <p:grpSpPr>
            <a:xfrm flipH="1">
              <a:off x="4850474" y="2695492"/>
              <a:ext cx="400464" cy="747377"/>
              <a:chOff x="5345805" y="2847892"/>
              <a:chExt cx="400464" cy="747377"/>
            </a:xfrm>
            <a:grpFill/>
          </p:grpSpPr>
          <p:sp>
            <p:nvSpPr>
              <p:cNvPr id="223" name="楕円 222">
                <a:extLst>
                  <a:ext uri="{FF2B5EF4-FFF2-40B4-BE49-F238E27FC236}">
                    <a16:creationId xmlns:a16="http://schemas.microsoft.com/office/drawing/2014/main" id="{1EDAF113-CBEB-4478-9D00-ECB9FDB94D25}"/>
                  </a:ext>
                </a:extLst>
              </p:cNvPr>
              <p:cNvSpPr/>
              <p:nvPr/>
            </p:nvSpPr>
            <p:spPr>
              <a:xfrm>
                <a:off x="5345805" y="2847892"/>
                <a:ext cx="400464" cy="1833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4" name="四角形: 角を丸くする 223">
                <a:extLst>
                  <a:ext uri="{FF2B5EF4-FFF2-40B4-BE49-F238E27FC236}">
                    <a16:creationId xmlns:a16="http://schemas.microsoft.com/office/drawing/2014/main" id="{7B3A22E6-B18C-47DE-AD85-FBA1E32F1AEE}"/>
                  </a:ext>
                </a:extLst>
              </p:cNvPr>
              <p:cNvSpPr/>
              <p:nvPr/>
            </p:nvSpPr>
            <p:spPr>
              <a:xfrm>
                <a:off x="5491019" y="2918528"/>
                <a:ext cx="255250"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5" name="四角形: 角を丸くする 224">
                <a:extLst>
                  <a:ext uri="{FF2B5EF4-FFF2-40B4-BE49-F238E27FC236}">
                    <a16:creationId xmlns:a16="http://schemas.microsoft.com/office/drawing/2014/main" id="{13451585-2EB5-45D5-ADC9-7BBF66FA5114}"/>
                  </a:ext>
                </a:extLst>
              </p:cNvPr>
              <p:cNvSpPr/>
              <p:nvPr/>
            </p:nvSpPr>
            <p:spPr>
              <a:xfrm>
                <a:off x="5631100" y="3059892"/>
                <a:ext cx="115169" cy="49453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6" name="楕円 225">
                <a:extLst>
                  <a:ext uri="{FF2B5EF4-FFF2-40B4-BE49-F238E27FC236}">
                    <a16:creationId xmlns:a16="http://schemas.microsoft.com/office/drawing/2014/main" id="{0B871BB6-B181-48B5-AAC2-ECB5DD6B18A8}"/>
                  </a:ext>
                </a:extLst>
              </p:cNvPr>
              <p:cNvSpPr/>
              <p:nvPr/>
            </p:nvSpPr>
            <p:spPr>
              <a:xfrm>
                <a:off x="5634485" y="3485683"/>
                <a:ext cx="109586" cy="10958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7" name="正方形/長方形 226">
                <a:extLst>
                  <a:ext uri="{FF2B5EF4-FFF2-40B4-BE49-F238E27FC236}">
                    <a16:creationId xmlns:a16="http://schemas.microsoft.com/office/drawing/2014/main" id="{46DE9E51-A82E-4E1F-8441-A2DE7216F2B1}"/>
                  </a:ext>
                </a:extLst>
              </p:cNvPr>
              <p:cNvSpPr/>
              <p:nvPr/>
            </p:nvSpPr>
            <p:spPr>
              <a:xfrm>
                <a:off x="5418689" y="2984415"/>
                <a:ext cx="327580" cy="111632"/>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grpSp>
        <p:nvGrpSpPr>
          <p:cNvPr id="228" name="グループ化 227">
            <a:extLst>
              <a:ext uri="{FF2B5EF4-FFF2-40B4-BE49-F238E27FC236}">
                <a16:creationId xmlns:a16="http://schemas.microsoft.com/office/drawing/2014/main" id="{A3AE27A0-9BEE-4B45-866F-0D6CD89EDA7E}"/>
              </a:ext>
            </a:extLst>
          </p:cNvPr>
          <p:cNvGrpSpPr>
            <a:grpSpLocks noChangeAspect="1"/>
          </p:cNvGrpSpPr>
          <p:nvPr/>
        </p:nvGrpSpPr>
        <p:grpSpPr>
          <a:xfrm>
            <a:off x="5301591" y="5228026"/>
            <a:ext cx="326178" cy="986820"/>
            <a:chOff x="4850474" y="2137453"/>
            <a:chExt cx="743395" cy="2249066"/>
          </a:xfrm>
          <a:solidFill>
            <a:srgbClr val="35A16B"/>
          </a:solidFill>
        </p:grpSpPr>
        <p:sp>
          <p:nvSpPr>
            <p:cNvPr id="229" name="楕円 228">
              <a:extLst>
                <a:ext uri="{FF2B5EF4-FFF2-40B4-BE49-F238E27FC236}">
                  <a16:creationId xmlns:a16="http://schemas.microsoft.com/office/drawing/2014/main" id="{61666FDF-41EE-422B-BD55-C55041AA127C}"/>
                </a:ext>
              </a:extLst>
            </p:cNvPr>
            <p:cNvSpPr/>
            <p:nvPr/>
          </p:nvSpPr>
          <p:spPr>
            <a:xfrm>
              <a:off x="4963115" y="2137453"/>
              <a:ext cx="518111" cy="51811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0" name="四角形: 角を丸くする 229">
              <a:extLst>
                <a:ext uri="{FF2B5EF4-FFF2-40B4-BE49-F238E27FC236}">
                  <a16:creationId xmlns:a16="http://schemas.microsoft.com/office/drawing/2014/main" id="{AC153582-093C-469D-A734-3AD4E1683763}"/>
                </a:ext>
              </a:extLst>
            </p:cNvPr>
            <p:cNvSpPr/>
            <p:nvPr/>
          </p:nvSpPr>
          <p:spPr>
            <a:xfrm>
              <a:off x="4986096" y="2695492"/>
              <a:ext cx="472151" cy="916228"/>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1" name="四角形: 角を丸くする 230">
              <a:extLst>
                <a:ext uri="{FF2B5EF4-FFF2-40B4-BE49-F238E27FC236}">
                  <a16:creationId xmlns:a16="http://schemas.microsoft.com/office/drawing/2014/main" id="{7B934EC9-8557-4C40-84EC-70C5E3CE9426}"/>
                </a:ext>
              </a:extLst>
            </p:cNvPr>
            <p:cNvSpPr/>
            <p:nvPr/>
          </p:nvSpPr>
          <p:spPr>
            <a:xfrm>
              <a:off x="5026619" y="3525606"/>
              <a:ext cx="183848" cy="789440"/>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2" name="四角形: 角を丸くする 231">
              <a:extLst>
                <a:ext uri="{FF2B5EF4-FFF2-40B4-BE49-F238E27FC236}">
                  <a16:creationId xmlns:a16="http://schemas.microsoft.com/office/drawing/2014/main" id="{94A2511B-1FB2-42C4-BBE2-FE0FC4729228}"/>
                </a:ext>
              </a:extLst>
            </p:cNvPr>
            <p:cNvSpPr/>
            <p:nvPr/>
          </p:nvSpPr>
          <p:spPr>
            <a:xfrm>
              <a:off x="5232809" y="3525606"/>
              <a:ext cx="183848" cy="789440"/>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3" name="楕円 232">
              <a:extLst>
                <a:ext uri="{FF2B5EF4-FFF2-40B4-BE49-F238E27FC236}">
                  <a16:creationId xmlns:a16="http://schemas.microsoft.com/office/drawing/2014/main" id="{047B8CE9-241E-4A59-A006-C917B1ABAAD5}"/>
                </a:ext>
              </a:extLst>
            </p:cNvPr>
            <p:cNvSpPr/>
            <p:nvPr/>
          </p:nvSpPr>
          <p:spPr>
            <a:xfrm>
              <a:off x="5031075" y="4211584"/>
              <a:ext cx="174935" cy="174935"/>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4" name="楕円 233">
              <a:extLst>
                <a:ext uri="{FF2B5EF4-FFF2-40B4-BE49-F238E27FC236}">
                  <a16:creationId xmlns:a16="http://schemas.microsoft.com/office/drawing/2014/main" id="{C02AB167-576C-4702-B471-6F18548DC2D5}"/>
                </a:ext>
              </a:extLst>
            </p:cNvPr>
            <p:cNvSpPr/>
            <p:nvPr/>
          </p:nvSpPr>
          <p:spPr>
            <a:xfrm>
              <a:off x="5236194" y="4211584"/>
              <a:ext cx="174935" cy="174935"/>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5" name="楕円 234">
              <a:extLst>
                <a:ext uri="{FF2B5EF4-FFF2-40B4-BE49-F238E27FC236}">
                  <a16:creationId xmlns:a16="http://schemas.microsoft.com/office/drawing/2014/main" id="{6F71EE8A-A92D-4C0F-90D9-6F59CEFF1B7A}"/>
                </a:ext>
              </a:extLst>
            </p:cNvPr>
            <p:cNvSpPr/>
            <p:nvPr/>
          </p:nvSpPr>
          <p:spPr>
            <a:xfrm>
              <a:off x="5193405" y="2695492"/>
              <a:ext cx="400464" cy="1833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6" name="四角形: 角を丸くする 235">
              <a:extLst>
                <a:ext uri="{FF2B5EF4-FFF2-40B4-BE49-F238E27FC236}">
                  <a16:creationId xmlns:a16="http://schemas.microsoft.com/office/drawing/2014/main" id="{2F808CD6-C39D-4650-9AAC-F840435D6FA3}"/>
                </a:ext>
              </a:extLst>
            </p:cNvPr>
            <p:cNvSpPr/>
            <p:nvPr/>
          </p:nvSpPr>
          <p:spPr>
            <a:xfrm>
              <a:off x="5338619" y="2766128"/>
              <a:ext cx="255250"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7" name="四角形: 角を丸くする 236">
              <a:extLst>
                <a:ext uri="{FF2B5EF4-FFF2-40B4-BE49-F238E27FC236}">
                  <a16:creationId xmlns:a16="http://schemas.microsoft.com/office/drawing/2014/main" id="{EAF66527-AA6E-403B-A736-99CF9FC30B49}"/>
                </a:ext>
              </a:extLst>
            </p:cNvPr>
            <p:cNvSpPr/>
            <p:nvPr/>
          </p:nvSpPr>
          <p:spPr>
            <a:xfrm>
              <a:off x="5478700" y="2907492"/>
              <a:ext cx="115169" cy="49453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8" name="楕円 237">
              <a:extLst>
                <a:ext uri="{FF2B5EF4-FFF2-40B4-BE49-F238E27FC236}">
                  <a16:creationId xmlns:a16="http://schemas.microsoft.com/office/drawing/2014/main" id="{DBAFDCC4-6270-400F-9E32-60787DB0EC56}"/>
                </a:ext>
              </a:extLst>
            </p:cNvPr>
            <p:cNvSpPr/>
            <p:nvPr/>
          </p:nvSpPr>
          <p:spPr>
            <a:xfrm>
              <a:off x="5482085" y="3333283"/>
              <a:ext cx="109586" cy="10958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9" name="正方形/長方形 238">
              <a:extLst>
                <a:ext uri="{FF2B5EF4-FFF2-40B4-BE49-F238E27FC236}">
                  <a16:creationId xmlns:a16="http://schemas.microsoft.com/office/drawing/2014/main" id="{5AF83CCE-A441-4E5F-8760-99467ABF1B14}"/>
                </a:ext>
              </a:extLst>
            </p:cNvPr>
            <p:cNvSpPr/>
            <p:nvPr/>
          </p:nvSpPr>
          <p:spPr>
            <a:xfrm>
              <a:off x="5266289" y="2832015"/>
              <a:ext cx="327580" cy="111632"/>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40" name="グループ化 239">
              <a:extLst>
                <a:ext uri="{FF2B5EF4-FFF2-40B4-BE49-F238E27FC236}">
                  <a16:creationId xmlns:a16="http://schemas.microsoft.com/office/drawing/2014/main" id="{BBDA9E25-F1FE-4A43-BDA5-E2F67F143468}"/>
                </a:ext>
              </a:extLst>
            </p:cNvPr>
            <p:cNvGrpSpPr/>
            <p:nvPr/>
          </p:nvGrpSpPr>
          <p:grpSpPr>
            <a:xfrm flipH="1">
              <a:off x="4850474" y="2695492"/>
              <a:ext cx="400464" cy="747377"/>
              <a:chOff x="5345805" y="2847892"/>
              <a:chExt cx="400464" cy="747377"/>
            </a:xfrm>
            <a:grpFill/>
          </p:grpSpPr>
          <p:sp>
            <p:nvSpPr>
              <p:cNvPr id="241" name="楕円 240">
                <a:extLst>
                  <a:ext uri="{FF2B5EF4-FFF2-40B4-BE49-F238E27FC236}">
                    <a16:creationId xmlns:a16="http://schemas.microsoft.com/office/drawing/2014/main" id="{E6BB919B-1C9C-42A1-A58A-8ED5AF90F759}"/>
                  </a:ext>
                </a:extLst>
              </p:cNvPr>
              <p:cNvSpPr/>
              <p:nvPr/>
            </p:nvSpPr>
            <p:spPr>
              <a:xfrm>
                <a:off x="5345805" y="2847892"/>
                <a:ext cx="400464" cy="1833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2" name="四角形: 角を丸くする 241">
                <a:extLst>
                  <a:ext uri="{FF2B5EF4-FFF2-40B4-BE49-F238E27FC236}">
                    <a16:creationId xmlns:a16="http://schemas.microsoft.com/office/drawing/2014/main" id="{FCA93F4E-7EAF-428D-ABA5-CB608616CA25}"/>
                  </a:ext>
                </a:extLst>
              </p:cNvPr>
              <p:cNvSpPr/>
              <p:nvPr/>
            </p:nvSpPr>
            <p:spPr>
              <a:xfrm>
                <a:off x="5491019" y="2918528"/>
                <a:ext cx="255250"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3" name="四角形: 角を丸くする 242">
                <a:extLst>
                  <a:ext uri="{FF2B5EF4-FFF2-40B4-BE49-F238E27FC236}">
                    <a16:creationId xmlns:a16="http://schemas.microsoft.com/office/drawing/2014/main" id="{03CA1347-A3C9-4568-8978-F024B4EEE047}"/>
                  </a:ext>
                </a:extLst>
              </p:cNvPr>
              <p:cNvSpPr/>
              <p:nvPr/>
            </p:nvSpPr>
            <p:spPr>
              <a:xfrm>
                <a:off x="5631100" y="3059892"/>
                <a:ext cx="115169" cy="49453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4" name="楕円 243">
                <a:extLst>
                  <a:ext uri="{FF2B5EF4-FFF2-40B4-BE49-F238E27FC236}">
                    <a16:creationId xmlns:a16="http://schemas.microsoft.com/office/drawing/2014/main" id="{E3579D71-7218-4768-8CDA-B7D95A86E882}"/>
                  </a:ext>
                </a:extLst>
              </p:cNvPr>
              <p:cNvSpPr/>
              <p:nvPr/>
            </p:nvSpPr>
            <p:spPr>
              <a:xfrm>
                <a:off x="5634485" y="3485683"/>
                <a:ext cx="109586" cy="10958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5" name="正方形/長方形 244">
                <a:extLst>
                  <a:ext uri="{FF2B5EF4-FFF2-40B4-BE49-F238E27FC236}">
                    <a16:creationId xmlns:a16="http://schemas.microsoft.com/office/drawing/2014/main" id="{30C8FA4F-0CBB-4ED0-A7D0-FB763E11CFBE}"/>
                  </a:ext>
                </a:extLst>
              </p:cNvPr>
              <p:cNvSpPr/>
              <p:nvPr/>
            </p:nvSpPr>
            <p:spPr>
              <a:xfrm>
                <a:off x="5418689" y="2984415"/>
                <a:ext cx="327580" cy="111632"/>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grpSp>
        <p:nvGrpSpPr>
          <p:cNvPr id="18" name="グループ化 17">
            <a:extLst>
              <a:ext uri="{FF2B5EF4-FFF2-40B4-BE49-F238E27FC236}">
                <a16:creationId xmlns:a16="http://schemas.microsoft.com/office/drawing/2014/main" id="{1B0B7EBD-ACAF-439D-B226-7C1436A82476}"/>
              </a:ext>
            </a:extLst>
          </p:cNvPr>
          <p:cNvGrpSpPr/>
          <p:nvPr/>
        </p:nvGrpSpPr>
        <p:grpSpPr>
          <a:xfrm>
            <a:off x="4837929" y="5335033"/>
            <a:ext cx="455652" cy="894990"/>
            <a:chOff x="5732422" y="5283682"/>
            <a:chExt cx="455652" cy="894990"/>
          </a:xfrm>
          <a:solidFill>
            <a:srgbClr val="35A16B"/>
          </a:solidFill>
        </p:grpSpPr>
        <p:grpSp>
          <p:nvGrpSpPr>
            <p:cNvPr id="15" name="グループ化 14">
              <a:extLst>
                <a:ext uri="{FF2B5EF4-FFF2-40B4-BE49-F238E27FC236}">
                  <a16:creationId xmlns:a16="http://schemas.microsoft.com/office/drawing/2014/main" id="{474FD7F7-653F-4894-A065-DDF05864B6E7}"/>
                </a:ext>
              </a:extLst>
            </p:cNvPr>
            <p:cNvGrpSpPr/>
            <p:nvPr/>
          </p:nvGrpSpPr>
          <p:grpSpPr>
            <a:xfrm>
              <a:off x="5732422" y="5283682"/>
              <a:ext cx="407345" cy="894990"/>
              <a:chOff x="5732422" y="5283682"/>
              <a:chExt cx="407345" cy="894990"/>
            </a:xfrm>
            <a:grpFill/>
          </p:grpSpPr>
          <p:sp>
            <p:nvSpPr>
              <p:cNvPr id="247" name="楕円 246">
                <a:extLst>
                  <a:ext uri="{FF2B5EF4-FFF2-40B4-BE49-F238E27FC236}">
                    <a16:creationId xmlns:a16="http://schemas.microsoft.com/office/drawing/2014/main" id="{8064845F-F0E8-4A5D-8519-9FA0D0606C75}"/>
                  </a:ext>
                </a:extLst>
              </p:cNvPr>
              <p:cNvSpPr/>
              <p:nvPr/>
            </p:nvSpPr>
            <p:spPr>
              <a:xfrm>
                <a:off x="5883310" y="5283682"/>
                <a:ext cx="227331" cy="22733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8" name="四角形: 角を丸くする 247">
                <a:extLst>
                  <a:ext uri="{FF2B5EF4-FFF2-40B4-BE49-F238E27FC236}">
                    <a16:creationId xmlns:a16="http://schemas.microsoft.com/office/drawing/2014/main" id="{60145C96-7457-4F4B-AC73-7A099AD36427}"/>
                  </a:ext>
                </a:extLst>
              </p:cNvPr>
              <p:cNvSpPr/>
              <p:nvPr/>
            </p:nvSpPr>
            <p:spPr>
              <a:xfrm>
                <a:off x="5782540" y="5682679"/>
                <a:ext cx="207165" cy="218967"/>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9" name="四角形: 角を丸くする 248">
                <a:extLst>
                  <a:ext uri="{FF2B5EF4-FFF2-40B4-BE49-F238E27FC236}">
                    <a16:creationId xmlns:a16="http://schemas.microsoft.com/office/drawing/2014/main" id="{A185A197-E9AD-491F-99B0-DB9319C0B440}"/>
                  </a:ext>
                </a:extLst>
              </p:cNvPr>
              <p:cNvSpPr/>
              <p:nvPr/>
            </p:nvSpPr>
            <p:spPr>
              <a:xfrm>
                <a:off x="5802425" y="5874888"/>
                <a:ext cx="80667" cy="27242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0" name="四角形: 角を丸くする 249">
                <a:extLst>
                  <a:ext uri="{FF2B5EF4-FFF2-40B4-BE49-F238E27FC236}">
                    <a16:creationId xmlns:a16="http://schemas.microsoft.com/office/drawing/2014/main" id="{C63CFD9D-8656-443D-B33F-8B7BA40E5575}"/>
                  </a:ext>
                </a:extLst>
              </p:cNvPr>
              <p:cNvSpPr/>
              <p:nvPr/>
            </p:nvSpPr>
            <p:spPr>
              <a:xfrm>
                <a:off x="5892894" y="5874888"/>
                <a:ext cx="80667" cy="27242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1" name="楕円 250">
                <a:extLst>
                  <a:ext uri="{FF2B5EF4-FFF2-40B4-BE49-F238E27FC236}">
                    <a16:creationId xmlns:a16="http://schemas.microsoft.com/office/drawing/2014/main" id="{D3DD3075-CC4A-4B38-AFC8-5D6B3B912EB9}"/>
                  </a:ext>
                </a:extLst>
              </p:cNvPr>
              <p:cNvSpPr/>
              <p:nvPr/>
            </p:nvSpPr>
            <p:spPr>
              <a:xfrm>
                <a:off x="5804380" y="6101916"/>
                <a:ext cx="76756" cy="7675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2" name="楕円 251">
                <a:extLst>
                  <a:ext uri="{FF2B5EF4-FFF2-40B4-BE49-F238E27FC236}">
                    <a16:creationId xmlns:a16="http://schemas.microsoft.com/office/drawing/2014/main" id="{8B894EA5-189C-42C0-B5E2-31DF20AF50B7}"/>
                  </a:ext>
                </a:extLst>
              </p:cNvPr>
              <p:cNvSpPr/>
              <p:nvPr/>
            </p:nvSpPr>
            <p:spPr>
              <a:xfrm>
                <a:off x="5894380" y="6101916"/>
                <a:ext cx="76756" cy="7675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3" name="楕円 252">
                <a:extLst>
                  <a:ext uri="{FF2B5EF4-FFF2-40B4-BE49-F238E27FC236}">
                    <a16:creationId xmlns:a16="http://schemas.microsoft.com/office/drawing/2014/main" id="{2D11C899-1884-4724-A198-93143337262B}"/>
                  </a:ext>
                </a:extLst>
              </p:cNvPr>
              <p:cNvSpPr/>
              <p:nvPr/>
            </p:nvSpPr>
            <p:spPr>
              <a:xfrm rot="1887221">
                <a:off x="5916189" y="5525110"/>
                <a:ext cx="175711" cy="8046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4" name="四角形: 角を丸くする 253">
                <a:extLst>
                  <a:ext uri="{FF2B5EF4-FFF2-40B4-BE49-F238E27FC236}">
                    <a16:creationId xmlns:a16="http://schemas.microsoft.com/office/drawing/2014/main" id="{CE20BA85-87C1-4B30-9ECB-79BFCCDC6818}"/>
                  </a:ext>
                </a:extLst>
              </p:cNvPr>
              <p:cNvSpPr/>
              <p:nvPr/>
            </p:nvSpPr>
            <p:spPr>
              <a:xfrm rot="4374413">
                <a:off x="5721469" y="5607168"/>
                <a:ext cx="111996" cy="44106"/>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5" name="四角形: 角を丸くする 254">
                <a:extLst>
                  <a:ext uri="{FF2B5EF4-FFF2-40B4-BE49-F238E27FC236}">
                    <a16:creationId xmlns:a16="http://schemas.microsoft.com/office/drawing/2014/main" id="{FDA2C15C-2B87-4BD4-AC40-7F1330FE0CCE}"/>
                  </a:ext>
                </a:extLst>
              </p:cNvPr>
              <p:cNvSpPr/>
              <p:nvPr/>
            </p:nvSpPr>
            <p:spPr>
              <a:xfrm rot="20262080">
                <a:off x="6049548" y="5563238"/>
                <a:ext cx="52797" cy="190369"/>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6" name="楕円 255">
                <a:extLst>
                  <a:ext uri="{FF2B5EF4-FFF2-40B4-BE49-F238E27FC236}">
                    <a16:creationId xmlns:a16="http://schemas.microsoft.com/office/drawing/2014/main" id="{3B382194-4EF5-4D4A-8103-F506D75A202E}"/>
                  </a:ext>
                </a:extLst>
              </p:cNvPr>
              <p:cNvSpPr/>
              <p:nvPr/>
            </p:nvSpPr>
            <p:spPr>
              <a:xfrm>
                <a:off x="6084394" y="5717353"/>
                <a:ext cx="55373" cy="59407"/>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58" name="グループ化 257">
                <a:extLst>
                  <a:ext uri="{FF2B5EF4-FFF2-40B4-BE49-F238E27FC236}">
                    <a16:creationId xmlns:a16="http://schemas.microsoft.com/office/drawing/2014/main" id="{FD155A6D-24F7-4F1E-8AFF-25384A57ABB2}"/>
                  </a:ext>
                </a:extLst>
              </p:cNvPr>
              <p:cNvGrpSpPr/>
              <p:nvPr/>
            </p:nvGrpSpPr>
            <p:grpSpPr>
              <a:xfrm flipH="1">
                <a:off x="5732422" y="5485268"/>
                <a:ext cx="270185" cy="234499"/>
                <a:chOff x="5113893" y="2958576"/>
                <a:chExt cx="615781" cy="534447"/>
              </a:xfrm>
              <a:grpFill/>
            </p:grpSpPr>
            <p:sp>
              <p:nvSpPr>
                <p:cNvPr id="259" name="楕円 258">
                  <a:extLst>
                    <a:ext uri="{FF2B5EF4-FFF2-40B4-BE49-F238E27FC236}">
                      <a16:creationId xmlns:a16="http://schemas.microsoft.com/office/drawing/2014/main" id="{1465DE3C-128E-4418-882F-282C5B2DE066}"/>
                    </a:ext>
                  </a:extLst>
                </p:cNvPr>
                <p:cNvSpPr/>
                <p:nvPr/>
              </p:nvSpPr>
              <p:spPr>
                <a:xfrm rot="20332633">
                  <a:off x="5113893" y="2958576"/>
                  <a:ext cx="400464" cy="183390"/>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0" name="四角形: 角を丸くする 259">
                  <a:extLst>
                    <a:ext uri="{FF2B5EF4-FFF2-40B4-BE49-F238E27FC236}">
                      <a16:creationId xmlns:a16="http://schemas.microsoft.com/office/drawing/2014/main" id="{4BC4D391-D29E-4132-A4B6-7253B648A343}"/>
                    </a:ext>
                  </a:extLst>
                </p:cNvPr>
                <p:cNvSpPr/>
                <p:nvPr/>
              </p:nvSpPr>
              <p:spPr>
                <a:xfrm rot="19823528">
                  <a:off x="5280095" y="3093490"/>
                  <a:ext cx="255251"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1" name="四角形: 角を丸くする 260">
                  <a:extLst>
                    <a:ext uri="{FF2B5EF4-FFF2-40B4-BE49-F238E27FC236}">
                      <a16:creationId xmlns:a16="http://schemas.microsoft.com/office/drawing/2014/main" id="{54715D7D-E1B3-4445-A1CD-BAA4BBDACBFA}"/>
                    </a:ext>
                  </a:extLst>
                </p:cNvPr>
                <p:cNvSpPr/>
                <p:nvPr/>
              </p:nvSpPr>
              <p:spPr>
                <a:xfrm rot="18892555">
                  <a:off x="5506618" y="2929537"/>
                  <a:ext cx="104198" cy="34191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2" name="楕円 261">
                  <a:extLst>
                    <a:ext uri="{FF2B5EF4-FFF2-40B4-BE49-F238E27FC236}">
                      <a16:creationId xmlns:a16="http://schemas.microsoft.com/office/drawing/2014/main" id="{3F640375-FA5A-4BB4-8360-A4A4233BA84C}"/>
                    </a:ext>
                  </a:extLst>
                </p:cNvPr>
                <p:cNvSpPr/>
                <p:nvPr/>
              </p:nvSpPr>
              <p:spPr>
                <a:xfrm>
                  <a:off x="5573861" y="3388825"/>
                  <a:ext cx="119036" cy="104198"/>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3" name="正方形/長方形 262">
                  <a:extLst>
                    <a:ext uri="{FF2B5EF4-FFF2-40B4-BE49-F238E27FC236}">
                      <a16:creationId xmlns:a16="http://schemas.microsoft.com/office/drawing/2014/main" id="{1A3DF849-890E-4A9D-B7DB-30DBA1535A5C}"/>
                    </a:ext>
                  </a:extLst>
                </p:cNvPr>
                <p:cNvSpPr/>
                <p:nvPr/>
              </p:nvSpPr>
              <p:spPr>
                <a:xfrm rot="20634865">
                  <a:off x="5150334" y="3153043"/>
                  <a:ext cx="327581" cy="111633"/>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sp>
          <p:nvSpPr>
            <p:cNvPr id="265" name="四角形: 角を丸くする 264">
              <a:extLst>
                <a:ext uri="{FF2B5EF4-FFF2-40B4-BE49-F238E27FC236}">
                  <a16:creationId xmlns:a16="http://schemas.microsoft.com/office/drawing/2014/main" id="{AB2DE616-B48F-4F92-8D3C-3C780793D346}"/>
                </a:ext>
              </a:extLst>
            </p:cNvPr>
            <p:cNvSpPr/>
            <p:nvPr/>
          </p:nvSpPr>
          <p:spPr>
            <a:xfrm rot="1198969">
              <a:off x="5804339" y="5556164"/>
              <a:ext cx="207165" cy="218967"/>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矢印: U ターン 16">
              <a:extLst>
                <a:ext uri="{FF2B5EF4-FFF2-40B4-BE49-F238E27FC236}">
                  <a16:creationId xmlns:a16="http://schemas.microsoft.com/office/drawing/2014/main" id="{05751DC5-2635-40AF-9820-0B69C9054C3E}"/>
                </a:ext>
              </a:extLst>
            </p:cNvPr>
            <p:cNvSpPr/>
            <p:nvPr/>
          </p:nvSpPr>
          <p:spPr>
            <a:xfrm>
              <a:off x="6099985" y="5765730"/>
              <a:ext cx="88089" cy="412942"/>
            </a:xfrm>
            <a:prstGeom prst="uturnArrow">
              <a:avLst>
                <a:gd name="adj1" fmla="val 27817"/>
                <a:gd name="adj2" fmla="val 25000"/>
                <a:gd name="adj3" fmla="val 0"/>
                <a:gd name="adj4" fmla="val 43750"/>
                <a:gd name="adj5" fmla="val 24511"/>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27" name="グループ化 26">
            <a:extLst>
              <a:ext uri="{FF2B5EF4-FFF2-40B4-BE49-F238E27FC236}">
                <a16:creationId xmlns:a16="http://schemas.microsoft.com/office/drawing/2014/main" id="{775AE5DC-EE14-4EE4-ABF0-62A9AD912BA8}"/>
              </a:ext>
            </a:extLst>
          </p:cNvPr>
          <p:cNvGrpSpPr/>
          <p:nvPr/>
        </p:nvGrpSpPr>
        <p:grpSpPr>
          <a:xfrm>
            <a:off x="4964558" y="4020582"/>
            <a:ext cx="422897" cy="956643"/>
            <a:chOff x="4964558" y="4020582"/>
            <a:chExt cx="422897" cy="956643"/>
          </a:xfrm>
          <a:solidFill>
            <a:srgbClr val="35A16B"/>
          </a:solidFill>
        </p:grpSpPr>
        <p:sp>
          <p:nvSpPr>
            <p:cNvPr id="193" name="楕円 192">
              <a:extLst>
                <a:ext uri="{FF2B5EF4-FFF2-40B4-BE49-F238E27FC236}">
                  <a16:creationId xmlns:a16="http://schemas.microsoft.com/office/drawing/2014/main" id="{B704F5CE-B1B7-4418-879B-4A256FDCFE65}"/>
                </a:ext>
              </a:extLst>
            </p:cNvPr>
            <p:cNvSpPr/>
            <p:nvPr/>
          </p:nvSpPr>
          <p:spPr>
            <a:xfrm>
              <a:off x="5077810" y="4020582"/>
              <a:ext cx="196574" cy="201524"/>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4" name="四角形: 角を丸くする 193">
              <a:extLst>
                <a:ext uri="{FF2B5EF4-FFF2-40B4-BE49-F238E27FC236}">
                  <a16:creationId xmlns:a16="http://schemas.microsoft.com/office/drawing/2014/main" id="{B2ACEE9F-FD5A-4A75-AE49-B0F4636834D9}"/>
                </a:ext>
              </a:extLst>
            </p:cNvPr>
            <p:cNvSpPr/>
            <p:nvPr/>
          </p:nvSpPr>
          <p:spPr>
            <a:xfrm>
              <a:off x="5072788" y="4235255"/>
              <a:ext cx="207165" cy="436704"/>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5" name="四角形: 角を丸くする 194">
              <a:extLst>
                <a:ext uri="{FF2B5EF4-FFF2-40B4-BE49-F238E27FC236}">
                  <a16:creationId xmlns:a16="http://schemas.microsoft.com/office/drawing/2014/main" id="{DBBB8F3B-F597-4BB7-AD76-04D8C64100FC}"/>
                </a:ext>
              </a:extLst>
            </p:cNvPr>
            <p:cNvSpPr/>
            <p:nvPr/>
          </p:nvSpPr>
          <p:spPr>
            <a:xfrm>
              <a:off x="5117237" y="4599483"/>
              <a:ext cx="80667" cy="34638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6" name="四角形: 角を丸くする 195">
              <a:extLst>
                <a:ext uri="{FF2B5EF4-FFF2-40B4-BE49-F238E27FC236}">
                  <a16:creationId xmlns:a16="http://schemas.microsoft.com/office/drawing/2014/main" id="{EAD20860-5DD0-45D0-A382-79571E1124DE}"/>
                </a:ext>
              </a:extLst>
            </p:cNvPr>
            <p:cNvSpPr/>
            <p:nvPr/>
          </p:nvSpPr>
          <p:spPr>
            <a:xfrm>
              <a:off x="5181037" y="4599483"/>
              <a:ext cx="80667" cy="34638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7" name="楕円 196">
              <a:extLst>
                <a:ext uri="{FF2B5EF4-FFF2-40B4-BE49-F238E27FC236}">
                  <a16:creationId xmlns:a16="http://schemas.microsoft.com/office/drawing/2014/main" id="{8EBED129-4D85-4196-92A7-56D5011340DC}"/>
                </a:ext>
              </a:extLst>
            </p:cNvPr>
            <p:cNvSpPr/>
            <p:nvPr/>
          </p:nvSpPr>
          <p:spPr>
            <a:xfrm>
              <a:off x="5119193" y="4900469"/>
              <a:ext cx="76756" cy="7675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8" name="楕円 197">
              <a:extLst>
                <a:ext uri="{FF2B5EF4-FFF2-40B4-BE49-F238E27FC236}">
                  <a16:creationId xmlns:a16="http://schemas.microsoft.com/office/drawing/2014/main" id="{55484B03-F7ED-490E-ADF0-F1114B7B0A50}"/>
                </a:ext>
              </a:extLst>
            </p:cNvPr>
            <p:cNvSpPr/>
            <p:nvPr/>
          </p:nvSpPr>
          <p:spPr>
            <a:xfrm>
              <a:off x="5182522" y="4900469"/>
              <a:ext cx="76756" cy="7675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9" name="楕円 198">
              <a:extLst>
                <a:ext uri="{FF2B5EF4-FFF2-40B4-BE49-F238E27FC236}">
                  <a16:creationId xmlns:a16="http://schemas.microsoft.com/office/drawing/2014/main" id="{2BE772A2-C30C-4480-9879-915FD2471132}"/>
                </a:ext>
              </a:extLst>
            </p:cNvPr>
            <p:cNvSpPr/>
            <p:nvPr/>
          </p:nvSpPr>
          <p:spPr>
            <a:xfrm>
              <a:off x="5163747" y="4235255"/>
              <a:ext cx="175711" cy="8046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0" name="四角形: 角を丸くする 199">
              <a:extLst>
                <a:ext uri="{FF2B5EF4-FFF2-40B4-BE49-F238E27FC236}">
                  <a16:creationId xmlns:a16="http://schemas.microsoft.com/office/drawing/2014/main" id="{1291B4D2-4727-4015-BFF4-B5D337015F32}"/>
                </a:ext>
              </a:extLst>
            </p:cNvPr>
            <p:cNvSpPr/>
            <p:nvPr/>
          </p:nvSpPr>
          <p:spPr>
            <a:xfrm rot="2367336">
              <a:off x="4976277" y="4444257"/>
              <a:ext cx="135453" cy="61849"/>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1" name="四角形: 角を丸くする 200">
              <a:extLst>
                <a:ext uri="{FF2B5EF4-FFF2-40B4-BE49-F238E27FC236}">
                  <a16:creationId xmlns:a16="http://schemas.microsoft.com/office/drawing/2014/main" id="{C84F5748-F3B7-46CA-A063-C2D5F74656C3}"/>
                </a:ext>
              </a:extLst>
            </p:cNvPr>
            <p:cNvSpPr/>
            <p:nvPr/>
          </p:nvSpPr>
          <p:spPr>
            <a:xfrm>
              <a:off x="5288241" y="4265729"/>
              <a:ext cx="50532" cy="216986"/>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2" name="楕円 201">
              <a:extLst>
                <a:ext uri="{FF2B5EF4-FFF2-40B4-BE49-F238E27FC236}">
                  <a16:creationId xmlns:a16="http://schemas.microsoft.com/office/drawing/2014/main" id="{C91225EE-EAD4-4020-A207-FEEEF0CE853C}"/>
                </a:ext>
              </a:extLst>
            </p:cNvPr>
            <p:cNvSpPr/>
            <p:nvPr/>
          </p:nvSpPr>
          <p:spPr>
            <a:xfrm flipH="1" flipV="1">
              <a:off x="4964558" y="4401807"/>
              <a:ext cx="48084" cy="657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04" name="グループ化 203">
              <a:extLst>
                <a:ext uri="{FF2B5EF4-FFF2-40B4-BE49-F238E27FC236}">
                  <a16:creationId xmlns:a16="http://schemas.microsoft.com/office/drawing/2014/main" id="{4B296C86-E731-486C-BA4C-EAD52C837367}"/>
                </a:ext>
              </a:extLst>
            </p:cNvPr>
            <p:cNvGrpSpPr/>
            <p:nvPr/>
          </p:nvGrpSpPr>
          <p:grpSpPr>
            <a:xfrm flipH="1">
              <a:off x="4991249" y="4235255"/>
              <a:ext cx="197743" cy="327926"/>
              <a:chOff x="5345805" y="2847892"/>
              <a:chExt cx="450677" cy="747377"/>
            </a:xfrm>
            <a:grpFill/>
          </p:grpSpPr>
          <p:sp>
            <p:nvSpPr>
              <p:cNvPr id="205" name="楕円 204">
                <a:extLst>
                  <a:ext uri="{FF2B5EF4-FFF2-40B4-BE49-F238E27FC236}">
                    <a16:creationId xmlns:a16="http://schemas.microsoft.com/office/drawing/2014/main" id="{E2476A1B-D9ED-4949-895D-EFE2310D99A3}"/>
                  </a:ext>
                </a:extLst>
              </p:cNvPr>
              <p:cNvSpPr/>
              <p:nvPr/>
            </p:nvSpPr>
            <p:spPr>
              <a:xfrm>
                <a:off x="5345805" y="2847892"/>
                <a:ext cx="400464" cy="183391"/>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6" name="四角形: 角を丸くする 205">
                <a:extLst>
                  <a:ext uri="{FF2B5EF4-FFF2-40B4-BE49-F238E27FC236}">
                    <a16:creationId xmlns:a16="http://schemas.microsoft.com/office/drawing/2014/main" id="{E721C69C-5D17-44BC-A931-E45602E98E4C}"/>
                  </a:ext>
                </a:extLst>
              </p:cNvPr>
              <p:cNvSpPr/>
              <p:nvPr/>
            </p:nvSpPr>
            <p:spPr>
              <a:xfrm>
                <a:off x="5491019" y="2918528"/>
                <a:ext cx="255250" cy="100522"/>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7" name="四角形: 角を丸くする 206">
                <a:extLst>
                  <a:ext uri="{FF2B5EF4-FFF2-40B4-BE49-F238E27FC236}">
                    <a16:creationId xmlns:a16="http://schemas.microsoft.com/office/drawing/2014/main" id="{D4BE1D8E-E89E-4340-A69B-C230746636E7}"/>
                  </a:ext>
                </a:extLst>
              </p:cNvPr>
              <p:cNvSpPr/>
              <p:nvPr/>
            </p:nvSpPr>
            <p:spPr>
              <a:xfrm rot="20591368">
                <a:off x="5671364" y="2932515"/>
                <a:ext cx="125118" cy="355036"/>
              </a:xfrm>
              <a:prstGeom prst="round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8" name="楕円 207">
                <a:extLst>
                  <a:ext uri="{FF2B5EF4-FFF2-40B4-BE49-F238E27FC236}">
                    <a16:creationId xmlns:a16="http://schemas.microsoft.com/office/drawing/2014/main" id="{CA30C47F-C023-498B-ACFD-BFDF14190464}"/>
                  </a:ext>
                </a:extLst>
              </p:cNvPr>
              <p:cNvSpPr/>
              <p:nvPr/>
            </p:nvSpPr>
            <p:spPr>
              <a:xfrm>
                <a:off x="5605541" y="3485683"/>
                <a:ext cx="109586" cy="109586"/>
              </a:xfrm>
              <a:prstGeom prst="ellipse">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9" name="正方形/長方形 208">
                <a:extLst>
                  <a:ext uri="{FF2B5EF4-FFF2-40B4-BE49-F238E27FC236}">
                    <a16:creationId xmlns:a16="http://schemas.microsoft.com/office/drawing/2014/main" id="{43C7C794-1803-4973-8691-C15213AAA93A}"/>
                  </a:ext>
                </a:extLst>
              </p:cNvPr>
              <p:cNvSpPr/>
              <p:nvPr/>
            </p:nvSpPr>
            <p:spPr>
              <a:xfrm>
                <a:off x="5388896" y="3002973"/>
                <a:ext cx="327578" cy="111633"/>
              </a:xfrm>
              <a:prstGeom prst="rect">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0" name="フローチャート: 論理積ゲート 19">
              <a:extLst>
                <a:ext uri="{FF2B5EF4-FFF2-40B4-BE49-F238E27FC236}">
                  <a16:creationId xmlns:a16="http://schemas.microsoft.com/office/drawing/2014/main" id="{A9D2A511-E66F-4FCD-BFD7-31EF559B4D8A}"/>
                </a:ext>
              </a:extLst>
            </p:cNvPr>
            <p:cNvSpPr/>
            <p:nvPr/>
          </p:nvSpPr>
          <p:spPr>
            <a:xfrm rot="16200000">
              <a:off x="5024703" y="4445073"/>
              <a:ext cx="336449" cy="291693"/>
            </a:xfrm>
            <a:prstGeom prst="flowChartDelay">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弦 25">
              <a:extLst>
                <a:ext uri="{FF2B5EF4-FFF2-40B4-BE49-F238E27FC236}">
                  <a16:creationId xmlns:a16="http://schemas.microsoft.com/office/drawing/2014/main" id="{628F757C-01C8-4238-8B3E-FCC90D0084E5}"/>
                </a:ext>
              </a:extLst>
            </p:cNvPr>
            <p:cNvSpPr/>
            <p:nvPr/>
          </p:nvSpPr>
          <p:spPr>
            <a:xfrm rot="9913627">
              <a:off x="5130089" y="4349172"/>
              <a:ext cx="257366" cy="312878"/>
            </a:xfrm>
            <a:prstGeom prst="chord">
              <a:avLst/>
            </a:prstGeom>
            <a:grp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6514393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7E8019D-5A5E-43AA-B3BB-6CD89776671C}"/>
              </a:ext>
            </a:extLst>
          </p:cNvPr>
          <p:cNvSpPr>
            <a:spLocks noGrp="1"/>
          </p:cNvSpPr>
          <p:nvPr>
            <p:ph type="sldNum" sz="quarter" idx="12"/>
          </p:nvPr>
        </p:nvSpPr>
        <p:spPr/>
        <p:txBody>
          <a:bodyPr/>
          <a:lstStyle/>
          <a:p>
            <a:fld id="{48C0FCB9-D989-46F1-965E-624BDAC7E129}" type="slidenum">
              <a:rPr kumimoji="1" lang="ja-JP" altLang="en-US" smtClean="0"/>
              <a:pPr/>
              <a:t>8</a:t>
            </a:fld>
            <a:endParaRPr kumimoji="1" lang="ja-JP" altLang="en-US"/>
          </a:p>
        </p:txBody>
      </p:sp>
      <p:sp>
        <p:nvSpPr>
          <p:cNvPr id="5" name="四角形: 角を丸くする 4">
            <a:extLst>
              <a:ext uri="{FF2B5EF4-FFF2-40B4-BE49-F238E27FC236}">
                <a16:creationId xmlns:a16="http://schemas.microsoft.com/office/drawing/2014/main" id="{C6027D71-137B-4D89-AD94-059CF63A5526}"/>
              </a:ext>
            </a:extLst>
          </p:cNvPr>
          <p:cNvSpPr/>
          <p:nvPr/>
        </p:nvSpPr>
        <p:spPr>
          <a:xfrm>
            <a:off x="1246185" y="1531794"/>
            <a:ext cx="6651630" cy="3644781"/>
          </a:xfrm>
          <a:prstGeom prst="roundRect">
            <a:avLst>
              <a:gd name="adj" fmla="val 16094"/>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3600">
                <a:solidFill>
                  <a:schemeClr val="bg1"/>
                </a:solidFill>
                <a:latin typeface="HGPｺﾞｼｯｸE" panose="020B0900000000000000" pitchFamily="50" charset="-128"/>
                <a:ea typeface="HGPｺﾞｼｯｸE" panose="020B0900000000000000" pitchFamily="50" charset="-128"/>
              </a:rPr>
              <a:t>地震に対する</a:t>
            </a:r>
            <a:endParaRPr kumimoji="1" lang="en-US" altLang="ja-JP" sz="3600">
              <a:solidFill>
                <a:schemeClr val="bg1"/>
              </a:solidFill>
              <a:latin typeface="HGPｺﾞｼｯｸE" panose="020B0900000000000000" pitchFamily="50" charset="-128"/>
              <a:ea typeface="HGPｺﾞｼｯｸE" panose="020B0900000000000000" pitchFamily="50" charset="-128"/>
            </a:endParaRPr>
          </a:p>
          <a:p>
            <a:pPr algn="ctr">
              <a:lnSpc>
                <a:spcPct val="150000"/>
              </a:lnSpc>
            </a:pPr>
            <a:r>
              <a:rPr kumimoji="1" lang="ja-JP" altLang="en-US" sz="3600">
                <a:solidFill>
                  <a:schemeClr val="bg1"/>
                </a:solidFill>
                <a:latin typeface="HGPｺﾞｼｯｸE" panose="020B0900000000000000" pitchFamily="50" charset="-128"/>
                <a:ea typeface="HGPｺﾞｼｯｸE" panose="020B0900000000000000" pitchFamily="50" charset="-128"/>
              </a:rPr>
              <a:t>わが家の安全対策には</a:t>
            </a:r>
            <a:endParaRPr kumimoji="1" lang="en-US" altLang="ja-JP" sz="3600">
              <a:solidFill>
                <a:schemeClr val="bg1"/>
              </a:solidFill>
              <a:latin typeface="HGPｺﾞｼｯｸE" panose="020B0900000000000000" pitchFamily="50" charset="-128"/>
              <a:ea typeface="HGPｺﾞｼｯｸE" panose="020B0900000000000000" pitchFamily="50" charset="-128"/>
            </a:endParaRPr>
          </a:p>
          <a:p>
            <a:pPr algn="ctr">
              <a:lnSpc>
                <a:spcPct val="150000"/>
              </a:lnSpc>
            </a:pPr>
            <a:r>
              <a:rPr kumimoji="1" lang="ja-JP" altLang="en-US" sz="3600">
                <a:solidFill>
                  <a:schemeClr val="bg1"/>
                </a:solidFill>
                <a:latin typeface="HGPｺﾞｼｯｸE" panose="020B0900000000000000" pitchFamily="50" charset="-128"/>
                <a:ea typeface="HGPｺﾞｼｯｸE" panose="020B0900000000000000" pitchFamily="50" charset="-128"/>
              </a:rPr>
              <a:t>どんなものがあるでしょうか？</a:t>
            </a:r>
          </a:p>
        </p:txBody>
      </p:sp>
    </p:spTree>
    <p:extLst>
      <p:ext uri="{BB962C8B-B14F-4D97-AF65-F5344CB8AC3E}">
        <p14:creationId xmlns:p14="http://schemas.microsoft.com/office/powerpoint/2010/main" val="40871841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7E8019D-5A5E-43AA-B3BB-6CD89776671C}"/>
              </a:ext>
            </a:extLst>
          </p:cNvPr>
          <p:cNvSpPr>
            <a:spLocks noGrp="1"/>
          </p:cNvSpPr>
          <p:nvPr>
            <p:ph type="sldNum" sz="quarter" idx="12"/>
          </p:nvPr>
        </p:nvSpPr>
        <p:spPr/>
        <p:txBody>
          <a:bodyPr/>
          <a:lstStyle/>
          <a:p>
            <a:fld id="{48C0FCB9-D989-46F1-965E-624BDAC7E129}" type="slidenum">
              <a:rPr kumimoji="1" lang="ja-JP" altLang="en-US" smtClean="0"/>
              <a:pPr/>
              <a:t>9</a:t>
            </a:fld>
            <a:endParaRPr kumimoji="1" lang="ja-JP" altLang="en-US"/>
          </a:p>
        </p:txBody>
      </p:sp>
      <p:grpSp>
        <p:nvGrpSpPr>
          <p:cNvPr id="3" name="グループ化 2">
            <a:extLst>
              <a:ext uri="{FF2B5EF4-FFF2-40B4-BE49-F238E27FC236}">
                <a16:creationId xmlns:a16="http://schemas.microsoft.com/office/drawing/2014/main" id="{81821326-65B3-4409-B262-99CE76E9D211}"/>
              </a:ext>
            </a:extLst>
          </p:cNvPr>
          <p:cNvGrpSpPr/>
          <p:nvPr/>
        </p:nvGrpSpPr>
        <p:grpSpPr>
          <a:xfrm>
            <a:off x="564219" y="1511613"/>
            <a:ext cx="7428968" cy="4141048"/>
            <a:chOff x="432334" y="1144932"/>
            <a:chExt cx="7596976" cy="4141048"/>
          </a:xfrm>
        </p:grpSpPr>
        <p:sp>
          <p:nvSpPr>
            <p:cNvPr id="2" name="直角三角形 1">
              <a:extLst>
                <a:ext uri="{FF2B5EF4-FFF2-40B4-BE49-F238E27FC236}">
                  <a16:creationId xmlns:a16="http://schemas.microsoft.com/office/drawing/2014/main" id="{02E3BFED-6107-4E75-A6C3-D06AAF8D1256}"/>
                </a:ext>
              </a:extLst>
            </p:cNvPr>
            <p:cNvSpPr/>
            <p:nvPr/>
          </p:nvSpPr>
          <p:spPr>
            <a:xfrm flipH="1" flipV="1">
              <a:off x="432334" y="1144932"/>
              <a:ext cx="1599762" cy="1706332"/>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5" name="四角形: 角を丸くする 4">
              <a:extLst>
                <a:ext uri="{FF2B5EF4-FFF2-40B4-BE49-F238E27FC236}">
                  <a16:creationId xmlns:a16="http://schemas.microsoft.com/office/drawing/2014/main" id="{C6027D71-137B-4D89-AD94-059CF63A5526}"/>
                </a:ext>
              </a:extLst>
            </p:cNvPr>
            <p:cNvSpPr/>
            <p:nvPr/>
          </p:nvSpPr>
          <p:spPr>
            <a:xfrm>
              <a:off x="1486994" y="1144933"/>
              <a:ext cx="6542316" cy="4141047"/>
            </a:xfrm>
            <a:prstGeom prst="roundRect">
              <a:avLst>
                <a:gd name="adj" fmla="val 11388"/>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000"/>
                </a:lnSpc>
              </a:pP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＜地震時の室内＞</a:t>
              </a:r>
              <a:endPar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ts val="5000"/>
                </a:lnSpc>
              </a:pP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地震の揺れで室内が</a:t>
              </a:r>
              <a:endPar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ts val="5000"/>
                </a:lnSpc>
              </a:pP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どのような状態になるのか、</a:t>
              </a:r>
              <a:endPar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ts val="5000"/>
                </a:lnSpc>
              </a:pP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映像で確認してみましょう</a:t>
              </a:r>
            </a:p>
          </p:txBody>
        </p:sp>
      </p:grpSp>
      <p:sp>
        <p:nvSpPr>
          <p:cNvPr id="6" name="正方形/長方形 5">
            <a:extLst>
              <a:ext uri="{FF2B5EF4-FFF2-40B4-BE49-F238E27FC236}">
                <a16:creationId xmlns:a16="http://schemas.microsoft.com/office/drawing/2014/main" id="{211A4010-ECEB-4D6F-8C02-058ACA8B87E7}"/>
              </a:ext>
            </a:extLst>
          </p:cNvPr>
          <p:cNvSpPr/>
          <p:nvPr/>
        </p:nvSpPr>
        <p:spPr>
          <a:xfrm>
            <a:off x="123260" y="138577"/>
            <a:ext cx="1049867" cy="372533"/>
          </a:xfrm>
          <a:prstGeom prst="rect">
            <a:avLst/>
          </a:prstGeom>
          <a:solidFill>
            <a:srgbClr val="FFC0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tx1">
                    <a:lumMod val="65000"/>
                    <a:lumOff val="35000"/>
                  </a:schemeClr>
                </a:solidFill>
                <a:latin typeface="HGPｺﾞｼｯｸE" panose="020B0900000000000000" pitchFamily="50" charset="-128"/>
                <a:ea typeface="HGPｺﾞｼｯｸE" panose="020B0900000000000000" pitchFamily="50" charset="-128"/>
              </a:rPr>
              <a:t>地震</a:t>
            </a:r>
          </a:p>
        </p:txBody>
      </p:sp>
    </p:spTree>
    <p:extLst>
      <p:ext uri="{BB962C8B-B14F-4D97-AF65-F5344CB8AC3E}">
        <p14:creationId xmlns:p14="http://schemas.microsoft.com/office/powerpoint/2010/main" val="3391802749"/>
      </p:ext>
    </p:extLst>
  </p:cSld>
  <p:clrMapOvr>
    <a:masterClrMapping/>
  </p:clrMapOvr>
</p:sld>
</file>

<file path=ppt/theme/theme1.xml><?xml version="1.0" encoding="utf-8"?>
<a:theme xmlns:a="http://schemas.openxmlformats.org/drawingml/2006/main" name="Office テーマ">
  <a:themeElements>
    <a:clrScheme name="ユーザー定義 4">
      <a:dk1>
        <a:sysClr val="windowText" lastClr="000000"/>
      </a:dk1>
      <a:lt1>
        <a:sysClr val="window" lastClr="FFFFFF"/>
      </a:lt1>
      <a:dk2>
        <a:srgbClr val="44546A"/>
      </a:dk2>
      <a:lt2>
        <a:srgbClr val="E7E6E6"/>
      </a:lt2>
      <a:accent1>
        <a:srgbClr val="0099CC"/>
      </a:accent1>
      <a:accent2>
        <a:srgbClr val="E94716"/>
      </a:accent2>
      <a:accent3>
        <a:srgbClr val="A5A5A5"/>
      </a:accent3>
      <a:accent4>
        <a:srgbClr val="FFD965"/>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ユーザー定義 1">
      <a:majorFont>
        <a:latin typeface="Calibri Light"/>
        <a:ea typeface="ＭＳ ゴシック"/>
        <a:cs typeface=""/>
      </a:majorFont>
      <a:minorFont>
        <a:latin typeface="Calibri"/>
        <a:ea typeface="ＭＳ 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59566576EE7716479B276B366FE8E779" ma:contentTypeVersion="18" ma:contentTypeDescription="新しいドキュメントを作成します。" ma:contentTypeScope="" ma:versionID="c62bdb50600a4316a07d039ee980caae">
  <xsd:schema xmlns:xsd="http://www.w3.org/2001/XMLSchema" xmlns:xs="http://www.w3.org/2001/XMLSchema" xmlns:p="http://schemas.microsoft.com/office/2006/metadata/properties" xmlns:ns2="c7986456-94c4-43e3-a5cd-23faf3e50be4" xmlns:ns3="87e92068-5d1b-4b37-b84f-05171d1d989c" targetNamespace="http://schemas.microsoft.com/office/2006/metadata/properties" ma:root="true" ma:fieldsID="ad58be34164fd8de1098075c6f5a9b4d" ns2:_="" ns3:_="">
    <xsd:import namespace="c7986456-94c4-43e3-a5cd-23faf3e50be4"/>
    <xsd:import namespace="87e92068-5d1b-4b37-b84f-05171d1d989c"/>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7986456-94c4-43e3-a5cd-23faf3e50be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画像タグ" ma:readOnly="false" ma:fieldId="{5cf76f15-5ced-4ddc-b409-7134ff3c332f}" ma:taxonomyMulti="true" ma:sspId="8ea27d3f-16ae-4cb1-8a0f-7749649f524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7e92068-5d1b-4b37-b84f-05171d1d989c" elementFormDefault="qualified">
    <xsd:import namespace="http://schemas.microsoft.com/office/2006/documentManagement/types"/>
    <xsd:import namespace="http://schemas.microsoft.com/office/infopath/2007/PartnerControls"/>
    <xsd:element name="SharedWithUsers" ma:index="16"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共有相手の詳細情報" ma:internalName="SharedWithDetails" ma:readOnly="true">
      <xsd:simpleType>
        <xsd:restriction base="dms:Note">
          <xsd:maxLength value="255"/>
        </xsd:restriction>
      </xsd:simpleType>
    </xsd:element>
    <xsd:element name="TaxCatchAll" ma:index="23" nillable="true" ma:displayName="Taxonomy Catch All Column" ma:hidden="true" ma:list="{d1f6561d-b863-4b53-a246-1d336a610717}" ma:internalName="TaxCatchAll" ma:showField="CatchAllData" ma:web="87e92068-5d1b-4b37-b84f-05171d1d989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7986456-94c4-43e3-a5cd-23faf3e50be4">
      <Terms xmlns="http://schemas.microsoft.com/office/infopath/2007/PartnerControls"/>
    </lcf76f155ced4ddcb4097134ff3c332f>
    <TaxCatchAll xmlns="87e92068-5d1b-4b37-b84f-05171d1d989c" xsi:nil="true"/>
  </documentManagement>
</p:properties>
</file>

<file path=customXml/itemProps1.xml><?xml version="1.0" encoding="utf-8"?>
<ds:datastoreItem xmlns:ds="http://schemas.openxmlformats.org/officeDocument/2006/customXml" ds:itemID="{A1515CAA-F402-409E-9EDC-D0E6E18A64C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7986456-94c4-43e3-a5cd-23faf3e50be4"/>
    <ds:schemaRef ds:uri="87e92068-5d1b-4b37-b84f-05171d1d989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930CF28-603E-4D8D-B537-3B0A1A32C1DE}">
  <ds:schemaRefs>
    <ds:schemaRef ds:uri="http://schemas.microsoft.com/sharepoint/v3/contenttype/forms"/>
  </ds:schemaRefs>
</ds:datastoreItem>
</file>

<file path=customXml/itemProps3.xml><?xml version="1.0" encoding="utf-8"?>
<ds:datastoreItem xmlns:ds="http://schemas.openxmlformats.org/officeDocument/2006/customXml" ds:itemID="{40162C36-F5F2-4448-9E4D-F46EA44E44CC}">
  <ds:schemaRefs>
    <ds:schemaRef ds:uri="http://www.w3.org/XML/1998/namespace"/>
    <ds:schemaRef ds:uri="http://purl.org/dc/elements/1.1/"/>
    <ds:schemaRef ds:uri="http://schemas.microsoft.com/office/infopath/2007/PartnerControls"/>
    <ds:schemaRef ds:uri="http://purl.org/dc/dcmitype/"/>
    <ds:schemaRef ds:uri="http://purl.org/dc/terms/"/>
    <ds:schemaRef ds:uri="http://schemas.microsoft.com/office/2006/documentManagement/types"/>
    <ds:schemaRef ds:uri="http://schemas.microsoft.com/office/2006/metadata/properties"/>
    <ds:schemaRef ds:uri="87e92068-5d1b-4b37-b84f-05171d1d989c"/>
    <ds:schemaRef ds:uri="http://schemas.openxmlformats.org/package/2006/metadata/core-properties"/>
    <ds:schemaRef ds:uri="c7986456-94c4-43e3-a5cd-23faf3e50be4"/>
  </ds:schemaRefs>
</ds:datastoreItem>
</file>

<file path=docProps/app.xml><?xml version="1.0" encoding="utf-8"?>
<Properties xmlns="http://schemas.openxmlformats.org/officeDocument/2006/extended-properties" xmlns:vt="http://schemas.openxmlformats.org/officeDocument/2006/docPropsVTypes">
  <Template/>
  <TotalTime>523</TotalTime>
  <Words>7755</Words>
  <PresentationFormat>画面に合わせる (4:3)</PresentationFormat>
  <Paragraphs>770</Paragraphs>
  <Slides>57</Slides>
  <Notes>57</Notes>
  <HiddenSlides>0</HiddenSlides>
  <MMClips>0</MMClips>
  <ScaleCrop>false</ScaleCrop>
  <HeadingPairs>
    <vt:vector size="8" baseType="variant">
      <vt:variant>
        <vt:lpstr>使用されているフォント</vt:lpstr>
      </vt:variant>
      <vt:variant>
        <vt:i4>9</vt:i4>
      </vt:variant>
      <vt:variant>
        <vt:lpstr>テーマ</vt:lpstr>
      </vt:variant>
      <vt:variant>
        <vt:i4>1</vt:i4>
      </vt:variant>
      <vt:variant>
        <vt:lpstr>埋め込まれた OLE サーバー</vt:lpstr>
      </vt:variant>
      <vt:variant>
        <vt:i4>1</vt:i4>
      </vt:variant>
      <vt:variant>
        <vt:lpstr>スライド タイトル</vt:lpstr>
      </vt:variant>
      <vt:variant>
        <vt:i4>57</vt:i4>
      </vt:variant>
    </vt:vector>
  </HeadingPairs>
  <TitlesOfParts>
    <vt:vector size="68" baseType="lpstr">
      <vt:lpstr>HGPｺﾞｼｯｸE</vt:lpstr>
      <vt:lpstr>HGSｺﾞｼｯｸE</vt:lpstr>
      <vt:lpstr>ＭＳ Ｐゴシック</vt:lpstr>
      <vt:lpstr>ＭＳ ゴシック</vt:lpstr>
      <vt:lpstr>Arial</vt:lpstr>
      <vt:lpstr>Calibri</vt:lpstr>
      <vt:lpstr>Calibri Light</vt:lpstr>
      <vt:lpstr>Segoe UI</vt:lpstr>
      <vt:lpstr>Wingdings</vt:lpstr>
      <vt:lpstr>Office テーマ</vt:lpstr>
      <vt:lpstr>Document</vt:lpstr>
      <vt:lpstr>PowerPoint プレゼンテーション</vt:lpstr>
      <vt:lpstr>防災リーダーの役割/住民 (構成員)の自助意識を高めるには</vt:lpstr>
      <vt:lpstr>学習目標と内容</vt:lpstr>
      <vt:lpstr>１．わが家の安全対策</vt:lpstr>
      <vt:lpstr>大規模災害が発生すると・・・</vt:lpstr>
      <vt:lpstr>災害に備えるための視点</vt:lpstr>
      <vt:lpstr>地域全体が災害に備えられるように</vt:lpstr>
      <vt:lpstr>PowerPoint プレゼンテーション</vt:lpstr>
      <vt:lpstr>PowerPoint プレゼンテーション</vt:lpstr>
      <vt:lpstr>PowerPoint プレゼンテーション</vt:lpstr>
      <vt:lpstr>家具類の転倒・落下・移動による被害</vt:lpstr>
      <vt:lpstr>地震に対するわが家の安全対策</vt:lpstr>
      <vt:lpstr>地震に対するわが家の安全対策 　①集中収納の方法</vt:lpstr>
      <vt:lpstr>地震に対するわが家の安全対策 　②家具類のレイアウトの工夫　（安全エリアの設定）</vt:lpstr>
      <vt:lpstr>PowerPoint プレゼンテーション</vt:lpstr>
      <vt:lpstr>PowerPoint プレゼンテーション</vt:lpstr>
      <vt:lpstr>地震に対するわが家の安全対策 　③家具類の転倒・落下・移動防止対策のポイント</vt:lpstr>
      <vt:lpstr>【事例】地域ぐるみでの取組み</vt:lpstr>
      <vt:lpstr>地震に対するわが家の安全対策 　④防火対策・消火対策</vt:lpstr>
      <vt:lpstr>PowerPoint プレゼンテーション</vt:lpstr>
      <vt:lpstr>風水害に対する安全対策①</vt:lpstr>
      <vt:lpstr>風水害に対する安全対策②</vt:lpstr>
      <vt:lpstr>PowerPoint プレゼンテーション</vt:lpstr>
      <vt:lpstr>２.事前の備え</vt:lpstr>
      <vt:lpstr>大規模災害が発生すると・・・</vt:lpstr>
      <vt:lpstr>備えておく物</vt:lpstr>
      <vt:lpstr>非常持出品のポイント</vt:lpstr>
      <vt:lpstr>備蓄の基本</vt:lpstr>
      <vt:lpstr>PowerPoint プレゼンテーション</vt:lpstr>
      <vt:lpstr>PowerPoint プレゼンテーション</vt:lpstr>
      <vt:lpstr>地域全体で家庭の備蓄を進めましょう</vt:lpstr>
      <vt:lpstr>ローリングストック（循環備蓄）の勧め</vt:lpstr>
      <vt:lpstr>【事例】災害への備え</vt:lpstr>
      <vt:lpstr>PowerPoint プレゼンテーション</vt:lpstr>
      <vt:lpstr>３．住民の防災意識の向上</vt:lpstr>
      <vt:lpstr>防災訓練で地域の防災意識を高める</vt:lpstr>
      <vt:lpstr>住民の防災意識の向上</vt:lpstr>
      <vt:lpstr>【事例】訓練を通じた住民の防災意識の向上</vt:lpstr>
      <vt:lpstr>【事例】訓練を通じた住民の防災意識の向上</vt:lpstr>
      <vt:lpstr>【事例】訓練を通じた住民の防災意識の向上</vt:lpstr>
      <vt:lpstr>PowerPoint プレゼンテーション</vt:lpstr>
      <vt:lpstr>４．住民への防災知識の普及</vt:lpstr>
      <vt:lpstr>マイ・タイムラインとは</vt:lpstr>
      <vt:lpstr>マイ・タイムラインの取組の経緯</vt:lpstr>
      <vt:lpstr>マイ・タイムライン検討の３つのステージ</vt:lpstr>
      <vt:lpstr>マイ・タイムライン検討の３つのステージ(STEP１：知る)</vt:lpstr>
      <vt:lpstr>マイ・タイムライン検討の３つのステージ(STEP２：気づく)</vt:lpstr>
      <vt:lpstr>マイ・タイムライン検討の３つのステージ(STEP３：考える)</vt:lpstr>
      <vt:lpstr>【実例】　神奈川県横浜市</vt:lpstr>
      <vt:lpstr>PowerPoint プレゼンテーション</vt:lpstr>
      <vt:lpstr>PowerPoint プレゼンテーション</vt:lpstr>
      <vt:lpstr>(参考)家具等の転倒防止の器具の種類</vt:lpstr>
      <vt:lpstr>(参考)壁に固定する場合のポイント</vt:lpstr>
      <vt:lpstr>(参考)ポール式器具・ストッパー式器具の場合</vt:lpstr>
      <vt:lpstr>(参考)家具等の落下防止・移動防止のポイント</vt:lpstr>
      <vt:lpstr>(参考)食器棚のガラスの飛散防止も</vt:lpstr>
      <vt:lpstr>(参考)扉開放防止、収容物の落下、収容物の工夫</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2024-03-27T06:39:24Z</cp:lastPrinted>
  <dcterms:created xsi:type="dcterms:W3CDTF">2019-09-19T14:17:54Z</dcterms:created>
  <dcterms:modified xsi:type="dcterms:W3CDTF">2024-03-29T00:37:46Z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0x01010059566576EE7716479B276B366FE8E779</vt:lpwstr>
  </property>
  <property fmtid="{D5CDD505-2E9C-101B-9397-08002B2CF9AE}" pid="3" name="MediaServiceImageTags">
    <vt:lpwstr/>
  </property>
</Properties>
</file>