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8" r:id="rId5"/>
  </p:sldMasterIdLst>
  <p:notesMasterIdLst>
    <p:notesMasterId r:id="rId50"/>
  </p:notesMasterIdLst>
  <p:sldIdLst>
    <p:sldId id="398" r:id="rId6"/>
    <p:sldId id="339" r:id="rId7"/>
    <p:sldId id="552" r:id="rId8"/>
    <p:sldId id="495" r:id="rId9"/>
    <p:sldId id="468" r:id="rId10"/>
    <p:sldId id="467" r:id="rId11"/>
    <p:sldId id="571" r:id="rId12"/>
    <p:sldId id="521" r:id="rId13"/>
    <p:sldId id="555" r:id="rId14"/>
    <p:sldId id="537" r:id="rId15"/>
    <p:sldId id="522" r:id="rId16"/>
    <p:sldId id="532" r:id="rId17"/>
    <p:sldId id="533" r:id="rId18"/>
    <p:sldId id="499" r:id="rId19"/>
    <p:sldId id="544" r:id="rId20"/>
    <p:sldId id="527" r:id="rId21"/>
    <p:sldId id="556" r:id="rId22"/>
    <p:sldId id="557" r:id="rId23"/>
    <p:sldId id="510" r:id="rId24"/>
    <p:sldId id="558" r:id="rId25"/>
    <p:sldId id="511" r:id="rId26"/>
    <p:sldId id="538" r:id="rId27"/>
    <p:sldId id="559" r:id="rId28"/>
    <p:sldId id="576" r:id="rId29"/>
    <p:sldId id="563" r:id="rId30"/>
    <p:sldId id="560" r:id="rId31"/>
    <p:sldId id="564" r:id="rId32"/>
    <p:sldId id="565" r:id="rId33"/>
    <p:sldId id="566" r:id="rId34"/>
    <p:sldId id="567" r:id="rId35"/>
    <p:sldId id="518" r:id="rId36"/>
    <p:sldId id="531" r:id="rId37"/>
    <p:sldId id="582" r:id="rId38"/>
    <p:sldId id="2147477036" r:id="rId39"/>
    <p:sldId id="2147477033" r:id="rId40"/>
    <p:sldId id="2147477034" r:id="rId41"/>
    <p:sldId id="10547" r:id="rId42"/>
    <p:sldId id="459" r:id="rId43"/>
    <p:sldId id="10560" r:id="rId44"/>
    <p:sldId id="979" r:id="rId45"/>
    <p:sldId id="2174" r:id="rId46"/>
    <p:sldId id="10559" r:id="rId47"/>
    <p:sldId id="561" r:id="rId48"/>
    <p:sldId id="562" r:id="rId49"/>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62FAA31D-F5AB-4EE1-992B-ED0B8627ADDC}">
          <p14:sldIdLst>
            <p14:sldId id="398"/>
            <p14:sldId id="339"/>
            <p14:sldId id="552"/>
            <p14:sldId id="495"/>
            <p14:sldId id="468"/>
            <p14:sldId id="467"/>
            <p14:sldId id="571"/>
            <p14:sldId id="521"/>
            <p14:sldId id="555"/>
            <p14:sldId id="537"/>
            <p14:sldId id="522"/>
            <p14:sldId id="532"/>
            <p14:sldId id="533"/>
            <p14:sldId id="499"/>
            <p14:sldId id="544"/>
            <p14:sldId id="527"/>
            <p14:sldId id="556"/>
            <p14:sldId id="557"/>
            <p14:sldId id="510"/>
            <p14:sldId id="558"/>
            <p14:sldId id="511"/>
            <p14:sldId id="538"/>
            <p14:sldId id="559"/>
            <p14:sldId id="576"/>
            <p14:sldId id="563"/>
            <p14:sldId id="560"/>
            <p14:sldId id="564"/>
            <p14:sldId id="565"/>
            <p14:sldId id="566"/>
            <p14:sldId id="567"/>
            <p14:sldId id="518"/>
            <p14:sldId id="531"/>
            <p14:sldId id="582"/>
            <p14:sldId id="2147477036"/>
            <p14:sldId id="2147477033"/>
            <p14:sldId id="2147477034"/>
            <p14:sldId id="10547"/>
            <p14:sldId id="459"/>
            <p14:sldId id="10560"/>
            <p14:sldId id="979"/>
            <p14:sldId id="2174"/>
            <p14:sldId id="10559"/>
            <p14:sldId id="561"/>
            <p14:sldId id="562"/>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 id="2" name="高木 愛実" initials="高木" lastIdx="1" clrIdx="1">
    <p:extLst>
      <p:ext uri="{19B8F6BF-5375-455C-9EA6-DF929625EA0E}">
        <p15:presenceInfo xmlns:p15="http://schemas.microsoft.com/office/powerpoint/2012/main" userId="S::takagi@scraft.co.jp::a29477a8-5b99-4cec-9b2d-8f2414bfbbc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2800"/>
    <a:srgbClr val="FFFF00"/>
    <a:srgbClr val="404040"/>
    <a:srgbClr val="FF2816"/>
    <a:srgbClr val="35A16B"/>
    <a:srgbClr val="CC00FF"/>
    <a:srgbClr val="47D1FF"/>
    <a:srgbClr val="F0F0F0"/>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9FE58-93F6-4794-90C4-D2F987875E5B}" v="158" dt="2024-03-28T03:33:19.650"/>
    <p1510:client id="{B420A3C4-C0D3-4F9A-AB0D-4C62F25441AD}" v="82" dt="2024-03-28T03:27:39.774"/>
    <p1510:client id="{D3B16CE8-C383-492A-926D-C52AD5153EA2}" v="3" dt="2024-03-29T00:28:13.91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8"/>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commentAuthors" Target="commentAuthor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宇野 芳江" userId="d3339afd-f009-4b18-b536-1d43c3c7a997" providerId="ADAL" clId="{78EAD533-1A75-4A19-A021-6010C61D5D8A}"/>
    <pc:docChg chg="modSld">
      <pc:chgData name="宇野 芳江" userId="d3339afd-f009-4b18-b536-1d43c3c7a997" providerId="ADAL" clId="{78EAD533-1A75-4A19-A021-6010C61D5D8A}" dt="2024-03-29T00:46:06.725" v="1" actId="13926"/>
      <pc:docMkLst>
        <pc:docMk/>
      </pc:docMkLst>
      <pc:sldChg chg="modSp mod">
        <pc:chgData name="宇野 芳江" userId="d3339afd-f009-4b18-b536-1d43c3c7a997" providerId="ADAL" clId="{78EAD533-1A75-4A19-A021-6010C61D5D8A}" dt="2024-03-29T00:45:54.757" v="0" actId="13926"/>
        <pc:sldMkLst>
          <pc:docMk/>
          <pc:sldMk cId="3071664321" sldId="499"/>
        </pc:sldMkLst>
        <pc:spChg chg="mod">
          <ac:chgData name="宇野 芳江" userId="d3339afd-f009-4b18-b536-1d43c3c7a997" providerId="ADAL" clId="{78EAD533-1A75-4A19-A021-6010C61D5D8A}" dt="2024-03-29T00:45:54.757" v="0" actId="13926"/>
          <ac:spMkLst>
            <pc:docMk/>
            <pc:sldMk cId="3071664321" sldId="499"/>
            <ac:spMk id="2" creationId="{43662153-E61D-195E-83DD-E3ABB918B57F}"/>
          </ac:spMkLst>
        </pc:spChg>
      </pc:sldChg>
      <pc:sldChg chg="modSp mod">
        <pc:chgData name="宇野 芳江" userId="d3339afd-f009-4b18-b536-1d43c3c7a997" providerId="ADAL" clId="{78EAD533-1A75-4A19-A021-6010C61D5D8A}" dt="2024-03-29T00:46:06.725" v="1" actId="13926"/>
        <pc:sldMkLst>
          <pc:docMk/>
          <pc:sldMk cId="2872576860" sldId="538"/>
        </pc:sldMkLst>
        <pc:spChg chg="mod">
          <ac:chgData name="宇野 芳江" userId="d3339afd-f009-4b18-b536-1d43c3c7a997" providerId="ADAL" clId="{78EAD533-1A75-4A19-A021-6010C61D5D8A}" dt="2024-03-29T00:46:06.725" v="1" actId="13926"/>
          <ac:spMkLst>
            <pc:docMk/>
            <pc:sldMk cId="2872576860" sldId="538"/>
            <ac:spMk id="18" creationId="{FD7A1F10-7AE7-452A-99B4-2956604C5393}"/>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945659" cy="498056"/>
          </a:xfrm>
          <a:prstGeom prst="rect">
            <a:avLst/>
          </a:prstGeom>
        </p:spPr>
        <p:txBody>
          <a:bodyPr vert="horz" lIns="91421" tIns="45710" rIns="91421" bIns="4571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4" y="1"/>
            <a:ext cx="2945659" cy="498056"/>
          </a:xfrm>
          <a:prstGeom prst="rect">
            <a:avLst/>
          </a:prstGeom>
        </p:spPr>
        <p:txBody>
          <a:bodyPr vert="horz" lIns="91421" tIns="45710" rIns="91421" bIns="45710" rtlCol="0"/>
          <a:lstStyle>
            <a:lvl1pPr algn="r">
              <a:defRPr sz="1200"/>
            </a:lvl1pPr>
          </a:lstStyle>
          <a:p>
            <a:fld id="{BE51E31B-58F4-40C5-B28E-F4E6428E2D40}" type="datetimeFigureOut">
              <a:rPr kumimoji="1" lang="ja-JP" altLang="en-US" smtClean="0"/>
              <a:t>2024/7/3</a:t>
            </a:fld>
            <a:endParaRPr kumimoji="1" lang="ja-JP" altLang="en-US"/>
          </a:p>
        </p:txBody>
      </p:sp>
      <p:sp>
        <p:nvSpPr>
          <p:cNvPr id="4" name="スライド イメージ プレースホルダー 3"/>
          <p:cNvSpPr>
            <a:spLocks noGrp="1" noRot="1" noChangeAspect="1"/>
          </p:cNvSpPr>
          <p:nvPr>
            <p:ph type="sldImg" idx="2"/>
          </p:nvPr>
        </p:nvSpPr>
        <p:spPr>
          <a:xfrm>
            <a:off x="608013" y="590550"/>
            <a:ext cx="5581650" cy="4186238"/>
          </a:xfrm>
          <a:prstGeom prst="rect">
            <a:avLst/>
          </a:prstGeom>
          <a:noFill/>
          <a:ln w="12700">
            <a:solidFill>
              <a:prstClr val="black"/>
            </a:solidFill>
          </a:ln>
        </p:spPr>
        <p:txBody>
          <a:bodyPr vert="horz" lIns="91421" tIns="45710" rIns="91421" bIns="45710" rtlCol="0" anchor="ctr"/>
          <a:lstStyle/>
          <a:p>
            <a:endParaRPr lang="ja-JP" altLang="en-US"/>
          </a:p>
        </p:txBody>
      </p:sp>
      <p:sp>
        <p:nvSpPr>
          <p:cNvPr id="5" name="ノート プレースホルダー 4"/>
          <p:cNvSpPr>
            <a:spLocks noGrp="1"/>
          </p:cNvSpPr>
          <p:nvPr>
            <p:ph type="body" sz="quarter" idx="3"/>
          </p:nvPr>
        </p:nvSpPr>
        <p:spPr>
          <a:xfrm>
            <a:off x="679768" y="4957309"/>
            <a:ext cx="5438140" cy="3908613"/>
          </a:xfrm>
          <a:prstGeom prst="rect">
            <a:avLst/>
          </a:prstGeom>
        </p:spPr>
        <p:txBody>
          <a:bodyPr vert="horz" lIns="91421" tIns="45710" rIns="91421" bIns="4571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428585"/>
            <a:ext cx="2945659" cy="498055"/>
          </a:xfrm>
          <a:prstGeom prst="rect">
            <a:avLst/>
          </a:prstGeom>
        </p:spPr>
        <p:txBody>
          <a:bodyPr vert="horz" lIns="91421" tIns="45710" rIns="91421" bIns="4571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4" y="9428585"/>
            <a:ext cx="2945659" cy="498055"/>
          </a:xfrm>
          <a:prstGeom prst="rect">
            <a:avLst/>
          </a:prstGeom>
        </p:spPr>
        <p:txBody>
          <a:bodyPr vert="horz" lIns="91421" tIns="45710" rIns="91421" bIns="45710"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1pPr>
    <a:lvl2pPr marL="4572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2pPr>
    <a:lvl3pPr marL="9144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3pPr>
    <a:lvl4pPr marL="13716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4pPr>
    <a:lvl5pPr marL="1828800" algn="l" defTabSz="914400" rtl="0" eaLnBrk="1" latinLnBrk="0" hangingPunct="1">
      <a:defRPr kumimoji="1" sz="1200" kern="1200">
        <a:solidFill>
          <a:schemeClr val="tx1"/>
        </a:solidFill>
        <a:latin typeface="ＭＳ ゴシック" panose="020B0609070205080204" pitchFamily="49" charset="-128"/>
        <a:ea typeface="ＭＳ ゴシック" panose="020B0609070205080204" pitchFamily="49"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a:t>
            </a:fld>
            <a:endParaRPr lang="ja-JP" altLang="en-US"/>
          </a:p>
        </p:txBody>
      </p:sp>
      <p:sp>
        <p:nvSpPr>
          <p:cNvPr id="6" name="スライド イメージ プレースホルダー 5"/>
          <p:cNvSpPr>
            <a:spLocks noGrp="1" noRot="1" noChangeAspect="1"/>
          </p:cNvSpPr>
          <p:nvPr>
            <p:ph type="sldImg"/>
          </p:nvPr>
        </p:nvSpPr>
        <p:spPr>
          <a:xfrm>
            <a:off x="609600" y="603250"/>
            <a:ext cx="5578475" cy="4184650"/>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93435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放送を活用した情報伝達</a:t>
            </a:r>
            <a:r>
              <a:rPr lang="zh-TW" altLang="en-US"/>
              <a:t>（</a:t>
            </a:r>
            <a:r>
              <a:rPr lang="ja-JP" altLang="en-US"/>
              <a:t>百合地地区防災会：兵庫県　豊岡市</a:t>
            </a:r>
            <a:r>
              <a:rPr lang="zh-TW" altLang="en-US"/>
              <a:t>）</a:t>
            </a:r>
            <a:endParaRPr lang="en-US" altLang="ja-JP"/>
          </a:p>
          <a:p>
            <a:pPr lvl="1"/>
            <a:r>
              <a:rPr lang="ja-JP" altLang="en-US"/>
              <a:t>どのようにしたら確実に情報が伝えられるのか、地域で考えることも大切です（防災行政無線は、屋内にいると聞こえない場合があります）。</a:t>
            </a:r>
          </a:p>
          <a:p>
            <a:endParaRPr lang="en-US" altLang="ja-JP"/>
          </a:p>
          <a:p>
            <a:pPr marL="174788" indent="-174788">
              <a:buFont typeface="Arial" panose="020B0604020202020204" pitchFamily="34" charset="0"/>
              <a:buChar char="•"/>
            </a:pPr>
            <a:r>
              <a:rPr lang="ja-JP" altLang="en-US"/>
              <a:t>ブロックごとに被害状況を報告</a:t>
            </a:r>
            <a:endParaRPr lang="en-US" altLang="ja-JP"/>
          </a:p>
          <a:p>
            <a:r>
              <a:rPr lang="ja-JP" altLang="en-US"/>
              <a:t>　 </a:t>
            </a:r>
            <a:r>
              <a:rPr lang="zh-TW" altLang="en-US"/>
              <a:t>（</a:t>
            </a:r>
            <a:r>
              <a:rPr lang="ja-JP" altLang="en-US"/>
              <a:t>清水区折戸五区自主防災部会：静岡県　静岡市</a:t>
            </a:r>
            <a:r>
              <a:rPr lang="zh-TW" altLang="en-US"/>
              <a:t>）</a:t>
            </a:r>
            <a:endParaRPr lang="en-US" altLang="ja-JP"/>
          </a:p>
          <a:p>
            <a:pPr lvl="1"/>
            <a:r>
              <a:rPr lang="ja-JP" altLang="en-US"/>
              <a:t>災害が発生すると、全体の状況を把握するのに時間がかかります。このように、地区の世帯をいくつかのグループに分け、そのグループの代表がグループごとの被害状況をまとめて報告する仕組みがあると、地域全体の状況を把握しやすいです。</a:t>
            </a:r>
          </a:p>
          <a:p>
            <a:endParaRPr lang="en-US" altLang="ja-JP"/>
          </a:p>
          <a:p>
            <a:pPr lvl="1"/>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6" name="スライド イメージ プレースホルダー 5">
            <a:extLst>
              <a:ext uri="{FF2B5EF4-FFF2-40B4-BE49-F238E27FC236}">
                <a16:creationId xmlns:a16="http://schemas.microsoft.com/office/drawing/2014/main" id="{03DEDD12-0419-4CC4-9309-34F9DC1F5C37}"/>
              </a:ext>
            </a:extLst>
          </p:cNvPr>
          <p:cNvSpPr>
            <a:spLocks noGrp="1" noRot="1" noChangeAspect="1"/>
          </p:cNvSpPr>
          <p:nvPr>
            <p:ph type="sldImg"/>
          </p:nvPr>
        </p:nvSpPr>
        <p:spPr/>
      </p:sp>
    </p:spTree>
    <p:extLst>
      <p:ext uri="{BB962C8B-B14F-4D97-AF65-F5344CB8AC3E}">
        <p14:creationId xmlns:p14="http://schemas.microsoft.com/office/powerpoint/2010/main" val="26631012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情報収集・伝達の中でも住民の安否の情報は重要です。</a:t>
            </a:r>
            <a:endParaRPr lang="en-US" altLang="ja-JP"/>
          </a:p>
          <a:p>
            <a:pPr marL="174788" indent="-174788">
              <a:buFont typeface="Arial" panose="020B0604020202020204" pitchFamily="34" charset="0"/>
              <a:buChar char="•"/>
            </a:pPr>
            <a:r>
              <a:rPr lang="ja-JP" altLang="en-US"/>
              <a:t>受講者に、「皆さんの地域では住民の安否確認の方法は決まっていますか？」と投げかけます。</a:t>
            </a:r>
            <a:endParaRPr lang="en-US" altLang="ja-JP"/>
          </a:p>
          <a:p>
            <a:r>
              <a:rPr lang="ja-JP" altLang="en-US"/>
              <a:t>（何人かの受講者を指名して、答えてもらってもいいでしょう。）</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F23471B7-356B-4DA3-8116-624B24FFD227}"/>
              </a:ext>
            </a:extLst>
          </p:cNvPr>
          <p:cNvSpPr>
            <a:spLocks noGrp="1" noRot="1" noChangeAspect="1"/>
          </p:cNvSpPr>
          <p:nvPr>
            <p:ph type="sldImg"/>
          </p:nvPr>
        </p:nvSpPr>
        <p:spPr/>
      </p:sp>
    </p:spTree>
    <p:extLst>
      <p:ext uri="{BB962C8B-B14F-4D97-AF65-F5344CB8AC3E}">
        <p14:creationId xmlns:p14="http://schemas.microsoft.com/office/powerpoint/2010/main" val="3196127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目印を利用した安否確認（鈎取ニュータウン町内会：宮城県 仙台市）</a:t>
            </a:r>
            <a:endParaRPr lang="en-US" altLang="ja-JP"/>
          </a:p>
          <a:p>
            <a:pPr lvl="1"/>
            <a:r>
              <a:rPr lang="ja-JP" altLang="en-US"/>
              <a:t>このように、無事かどうかの目印を玄関に掲げると、安否確認を簡単に素早く行うことができます。そのためには、地域の皆さんが「災害時にはこのようにする」というルールを実行できるようになっている必要があります。</a:t>
            </a:r>
          </a:p>
          <a:p>
            <a:pPr marL="174788" indent="-174788">
              <a:buFont typeface="Arial" panose="020B0604020202020204" pitchFamily="34" charset="0"/>
              <a:buChar char="•"/>
            </a:pPr>
            <a:endParaRPr lang="ja-JP" altLang="en-US"/>
          </a:p>
          <a:p>
            <a:r>
              <a:rPr lang="en-US" altLang="ja-JP"/>
              <a:t>	</a:t>
            </a:r>
          </a:p>
          <a:p>
            <a:pPr marL="174788" indent="-174788">
              <a:buFont typeface="Arial" panose="020B0604020202020204" pitchFamily="34" charset="0"/>
              <a:buChar char="•"/>
            </a:pPr>
            <a:r>
              <a:rPr lang="ja-JP" altLang="en-US"/>
              <a:t>ホワイトボードを利用した安否確認（グランフォーレ戸塚ヒルブリーズ自治会：神奈川県 横浜市）</a:t>
            </a:r>
            <a:endParaRPr lang="en-US" altLang="ja-JP"/>
          </a:p>
          <a:p>
            <a:pPr lvl="1"/>
            <a:r>
              <a:rPr lang="ja-JP" altLang="en-US"/>
              <a:t>このように、決まった箇所に安否情報を集約して記入、表示をしていると、誰が安否確認できていないのか、住民同士でも確認することができます。</a:t>
            </a:r>
          </a:p>
          <a:p>
            <a:pPr marL="174788" indent="-174788">
              <a:buFont typeface="Arial" panose="020B0604020202020204" pitchFamily="34" charset="0"/>
              <a:buChar char="•"/>
            </a:pPr>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6" name="スライド イメージ プレースホルダー 5">
            <a:extLst>
              <a:ext uri="{FF2B5EF4-FFF2-40B4-BE49-F238E27FC236}">
                <a16:creationId xmlns:a16="http://schemas.microsoft.com/office/drawing/2014/main" id="{212BC9A7-4649-4F7B-B125-6739603B720F}"/>
              </a:ext>
            </a:extLst>
          </p:cNvPr>
          <p:cNvSpPr>
            <a:spLocks noGrp="1" noRot="1" noChangeAspect="1"/>
          </p:cNvSpPr>
          <p:nvPr>
            <p:ph type="sldImg"/>
          </p:nvPr>
        </p:nvSpPr>
        <p:spPr/>
      </p:sp>
    </p:spTree>
    <p:extLst>
      <p:ext uri="{BB962C8B-B14F-4D97-AF65-F5344CB8AC3E}">
        <p14:creationId xmlns:p14="http://schemas.microsoft.com/office/powerpoint/2010/main" val="1100425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マップを利用した安否確認</a:t>
            </a:r>
            <a:r>
              <a:rPr lang="zh-TW" altLang="en-US"/>
              <a:t>（</a:t>
            </a:r>
            <a:r>
              <a:rPr lang="ja-JP" altLang="en-US"/>
              <a:t>平成</a:t>
            </a:r>
            <a:r>
              <a:rPr lang="en-US" altLang="ja-JP"/>
              <a:t>19</a:t>
            </a:r>
            <a:r>
              <a:rPr lang="ja-JP" altLang="en-US"/>
              <a:t>年</a:t>
            </a:r>
            <a:r>
              <a:rPr lang="zh-TW" altLang="en-US"/>
              <a:t>能登半島地震：石川県 輪島市）</a:t>
            </a:r>
            <a:endParaRPr lang="en-US" altLang="ja-JP"/>
          </a:p>
          <a:p>
            <a:pPr lvl="1"/>
            <a:r>
              <a:rPr lang="ja-JP" altLang="en-US"/>
              <a:t>自力での避難が困難な人は、災害が発生した場合、安否の情報を発信することも困難なため、安否の確認が難しい。</a:t>
            </a:r>
            <a:endParaRPr lang="en-US" altLang="ja-JP"/>
          </a:p>
          <a:p>
            <a:pPr lvl="1"/>
            <a:r>
              <a:rPr lang="ja-JP" altLang="en-US"/>
              <a:t>この事例のように、避難行動を支援すべき人の所在地を地図にしておくことで、その人達の安否確認や避難行動の支援にも役立ちます。</a:t>
            </a:r>
          </a:p>
          <a:p>
            <a:pPr lvl="1"/>
            <a:r>
              <a:rPr lang="ja-JP" altLang="en-US"/>
              <a:t>また、在宅医療を受けている方や障害者など、在宅での避難を行う場合の、物資の支援などにも役立ちます。</a:t>
            </a:r>
            <a:r>
              <a:rPr lang="en-US" altLang="ja-JP"/>
              <a:t>	</a:t>
            </a:r>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6" name="スライド イメージ プレースホルダー 5">
            <a:extLst>
              <a:ext uri="{FF2B5EF4-FFF2-40B4-BE49-F238E27FC236}">
                <a16:creationId xmlns:a16="http://schemas.microsoft.com/office/drawing/2014/main" id="{A64E3375-A547-4E99-A450-D0A90687040D}"/>
              </a:ext>
            </a:extLst>
          </p:cNvPr>
          <p:cNvSpPr>
            <a:spLocks noGrp="1" noRot="1" noChangeAspect="1"/>
          </p:cNvSpPr>
          <p:nvPr>
            <p:ph type="sldImg"/>
          </p:nvPr>
        </p:nvSpPr>
        <p:spPr/>
      </p:sp>
    </p:spTree>
    <p:extLst>
      <p:ext uri="{BB962C8B-B14F-4D97-AF65-F5344CB8AC3E}">
        <p14:creationId xmlns:p14="http://schemas.microsoft.com/office/powerpoint/2010/main" val="2687996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indent="0">
              <a:buNone/>
            </a:pPr>
            <a:r>
              <a:rPr kumimoji="1" lang="en-US" altLang="ja-JP"/>
              <a:t>【</a:t>
            </a:r>
            <a:r>
              <a:rPr kumimoji="1" lang="ja-JP" altLang="en-US"/>
              <a:t>補足説明</a:t>
            </a:r>
            <a:r>
              <a:rPr kumimoji="1" lang="en-US" altLang="ja-JP"/>
              <a:t>】</a:t>
            </a:r>
          </a:p>
          <a:p>
            <a:pPr marL="171450" indent="-171450">
              <a:buFont typeface="Arial" panose="020B0604020202020204" pitchFamily="34" charset="0"/>
              <a:buChar char="•"/>
            </a:pPr>
            <a:r>
              <a:rPr kumimoji="1" lang="ja-JP" altLang="en-US"/>
              <a:t>超高層マンションにおけるオンライン環境を活用した安否確認体制の構築（</a:t>
            </a:r>
            <a:r>
              <a:rPr kumimoji="1" lang="zh-TW" altLang="en-US"/>
              <a:t>ＤＥＵＸ ＴＯＵＲＳ防災区民組織：東京都</a:t>
            </a:r>
            <a:r>
              <a:rPr kumimoji="1" lang="ja-JP" altLang="en-US"/>
              <a:t>）</a:t>
            </a:r>
            <a:endParaRPr kumimoji="1" lang="en-US" altLang="ja-JP"/>
          </a:p>
          <a:p>
            <a:pPr marL="171450" indent="-171450">
              <a:buFont typeface="Arial" panose="020B0604020202020204" pitchFamily="34" charset="0"/>
              <a:buChar char="•"/>
            </a:pPr>
            <a:r>
              <a:rPr lang="ja-JP" altLang="en-US"/>
              <a:t>既存システムを活用した、安否情報の登録と安否状況の確認を行う仕組み。</a:t>
            </a:r>
            <a:endParaRPr lang="en-US" altLang="ja-JP"/>
          </a:p>
          <a:p>
            <a:pPr marL="171450" indent="-171450">
              <a:buFont typeface="Arial" panose="020B0604020202020204" pitchFamily="34" charset="0"/>
              <a:buChar char="•"/>
            </a:pPr>
            <a:r>
              <a:rPr kumimoji="1" lang="ja-JP" altLang="en-US"/>
              <a:t>事前に住民の一人ひとりが「</a:t>
            </a:r>
            <a:r>
              <a:rPr lang="ja-JP" altLang="en-US"/>
              <a:t>安否報告ルール</a:t>
            </a:r>
            <a:r>
              <a:rPr kumimoji="1" lang="ja-JP" altLang="en-US"/>
              <a:t>」を理解しておく必要がある。</a:t>
            </a:r>
          </a:p>
          <a:p>
            <a:pPr marL="171450" indent="-171450">
              <a:buFont typeface="Arial" panose="020B0604020202020204" pitchFamily="34" charset="0"/>
              <a:buChar char="•"/>
            </a:pPr>
            <a:endParaRPr lang="en-US" altLang="ja-JP"/>
          </a:p>
          <a:p>
            <a:pPr marL="0" indent="0">
              <a:buNone/>
            </a:pPr>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1804065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中項目「１．地域の情報収集・伝達」で学んだことをまとめます。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62550564-5B93-451C-8D69-FDD0966E1F30}"/>
              </a:ext>
            </a:extLst>
          </p:cNvPr>
          <p:cNvSpPr>
            <a:spLocks noGrp="1" noRot="1" noChangeAspect="1"/>
          </p:cNvSpPr>
          <p:nvPr>
            <p:ph type="sldImg"/>
          </p:nvPr>
        </p:nvSpPr>
        <p:spPr/>
      </p:sp>
    </p:spTree>
    <p:extLst>
      <p:ext uri="{BB962C8B-B14F-4D97-AF65-F5344CB8AC3E}">
        <p14:creationId xmlns:p14="http://schemas.microsoft.com/office/powerpoint/2010/main" val="3508648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6" name="スライド イメージ プレースホルダー 5"/>
          <p:cNvSpPr>
            <a:spLocks noGrp="1" noRot="1" noChangeAspect="1"/>
          </p:cNvSpPr>
          <p:nvPr>
            <p:ph type="sldImg"/>
          </p:nvPr>
        </p:nvSpPr>
        <p:spPr>
          <a:xfrm>
            <a:off x="608013" y="590550"/>
            <a:ext cx="5581650" cy="41862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9810990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避難支援等関係者、要配慮者、避難行動要支援者の関係と自身の地域における該当者を平時から確認し、把握しておくことが大切です。</a:t>
            </a:r>
          </a:p>
          <a:p>
            <a:pPr marL="174788" indent="-174788">
              <a:buFont typeface="Arial" panose="020B0604020202020204" pitchFamily="34" charset="0"/>
              <a:buChar char="•"/>
            </a:pPr>
            <a:r>
              <a:rPr lang="ja-JP" altLang="en-US"/>
              <a:t>「ヘルプマーク」の人たちにも配慮が必要です。</a:t>
            </a:r>
          </a:p>
          <a:p>
            <a:pPr marL="174788" indent="-174788">
              <a:buFont typeface="Arial" panose="020B0604020202020204" pitchFamily="34" charset="0"/>
              <a:buChar char="•"/>
            </a:pPr>
            <a:r>
              <a:rPr lang="ja-JP" altLang="en-US"/>
              <a:t>ヘルプマークは、義足や人工関節を使用している方、内部障害や難病の方、または妊娠初期の方など、外見から分からなくても援助や配慮を必要としている方々が、周囲の方に配慮を必要としていることを知らせることができるマークです。（</a:t>
            </a:r>
            <a:r>
              <a:rPr lang="en-US" altLang="ja-JP"/>
              <a:t>JIS</a:t>
            </a:r>
            <a:r>
              <a:rPr lang="ja-JP" altLang="en-US"/>
              <a:t>規格）</a:t>
            </a:r>
          </a:p>
          <a:p>
            <a:pPr lvl="1"/>
            <a:r>
              <a:rPr lang="ja-JP" altLang="en-US"/>
              <a:t>（参考）ヘルプマーク</a:t>
            </a:r>
          </a:p>
          <a:p>
            <a:endParaRPr lang="en-US" altLang="ja-JP"/>
          </a:p>
          <a:p>
            <a:endParaRPr lang="en-US" altLang="ja-JP"/>
          </a:p>
          <a:p>
            <a:endParaRPr lang="en-US" altLang="ja-JP"/>
          </a:p>
          <a:p>
            <a:endParaRPr lang="en-US" altLang="ja-JP"/>
          </a:p>
          <a:p>
            <a:endParaRPr lang="en-US" altLang="ja-JP"/>
          </a:p>
          <a:p>
            <a:pPr marL="174788" indent="-174788">
              <a:buFont typeface="Arial" panose="020B0604020202020204" pitchFamily="34" charset="0"/>
              <a:buChar char="•"/>
            </a:pPr>
            <a:r>
              <a:rPr lang="en-US" altLang="ja-JP"/>
              <a:t>LGBT</a:t>
            </a:r>
            <a:r>
              <a:rPr lang="ja-JP" altLang="en-US"/>
              <a:t>とは、性的マイノリティの方で、女性同性愛者（レズビアン）、男性同性愛者（ゲイ）、両性愛者（バイセクシュアル）、トランスジェンダーの各単語の頭文字を組み合わせた表現です。</a:t>
            </a:r>
            <a:endParaRPr lang="en-US" altLang="ja-JP"/>
          </a:p>
          <a:p>
            <a:pPr marL="174788" indent="-174788">
              <a:buFont typeface="Arial" panose="020B0604020202020204" pitchFamily="34" charset="0"/>
              <a:buChar char="•"/>
            </a:pPr>
            <a:r>
              <a:rPr lang="ja-JP" altLang="en-US"/>
              <a:t>要配慮者名簿は要介護状態区分、障害支援区分、家族の状況等を考慮し、避難行動要支援者の要件を設定の上作成し、地域の避難時に特に支援が必要な要配慮者を把握します。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pic>
        <p:nvPicPr>
          <p:cNvPr id="5" name="図 4">
            <a:extLst>
              <a:ext uri="{FF2B5EF4-FFF2-40B4-BE49-F238E27FC236}">
                <a16:creationId xmlns:a16="http://schemas.microsoft.com/office/drawing/2014/main" id="{C775245A-35E6-4DD4-808B-DEE0AAA3CD87}"/>
              </a:ext>
            </a:extLst>
          </p:cNvPr>
          <p:cNvPicPr>
            <a:picLocks noChangeAspect="1"/>
          </p:cNvPicPr>
          <p:nvPr/>
        </p:nvPicPr>
        <p:blipFill>
          <a:blip r:embed="rId3"/>
          <a:stretch>
            <a:fillRect/>
          </a:stretch>
        </p:blipFill>
        <p:spPr>
          <a:xfrm>
            <a:off x="1563257" y="6765337"/>
            <a:ext cx="845785" cy="674896"/>
          </a:xfrm>
          <a:prstGeom prst="rect">
            <a:avLst/>
          </a:prstGeom>
        </p:spPr>
      </p:pic>
      <p:sp>
        <p:nvSpPr>
          <p:cNvPr id="9" name="スライド イメージ プレースホルダー 8">
            <a:extLst>
              <a:ext uri="{FF2B5EF4-FFF2-40B4-BE49-F238E27FC236}">
                <a16:creationId xmlns:a16="http://schemas.microsoft.com/office/drawing/2014/main" id="{9CF504B0-954F-46CF-BE34-48493DC128C8}"/>
              </a:ext>
            </a:extLst>
          </p:cNvPr>
          <p:cNvSpPr>
            <a:spLocks noGrp="1" noRot="1" noChangeAspect="1"/>
          </p:cNvSpPr>
          <p:nvPr>
            <p:ph type="sldImg"/>
          </p:nvPr>
        </p:nvSpPr>
        <p:spPr/>
      </p:sp>
    </p:spTree>
    <p:extLst>
      <p:ext uri="{BB962C8B-B14F-4D97-AF65-F5344CB8AC3E}">
        <p14:creationId xmlns:p14="http://schemas.microsoft.com/office/powerpoint/2010/main" val="252719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普段利用しているサービスや支援がうけられなるなどの環境の変化、避難先でなじめなかったりなど、様々なリスクを抱えます。</a:t>
            </a:r>
            <a:endParaRPr lang="en-US" altLang="ja-JP"/>
          </a:p>
          <a:p>
            <a:pPr marL="174788" indent="-174788">
              <a:buFont typeface="Arial" panose="020B0604020202020204" pitchFamily="34" charset="0"/>
              <a:buChar char="•"/>
            </a:pPr>
            <a:r>
              <a:rPr lang="ja-JP" altLang="en-US"/>
              <a:t>困っていてもそれを表にださない、だせない要配慮者もいます。</a:t>
            </a:r>
            <a:endParaRPr lang="en-US" altLang="ja-JP"/>
          </a:p>
          <a:p>
            <a:pPr marL="174788" indent="-174788">
              <a:buFont typeface="Arial" panose="020B0604020202020204" pitchFamily="34" charset="0"/>
              <a:buChar char="•"/>
            </a:pPr>
            <a:r>
              <a:rPr lang="ja-JP" altLang="en-US"/>
              <a:t>地域には、どんな要配慮者が住んでいるのか、どんなことに困るのか、どんな支援が必要なのか、を理解しましょう。</a:t>
            </a:r>
            <a:endParaRPr lang="en-US" altLang="ja-JP"/>
          </a:p>
          <a:p>
            <a:pPr marL="174788" indent="-174788">
              <a:buFont typeface="Arial" panose="020B0604020202020204" pitchFamily="34" charset="0"/>
              <a:buChar char="•"/>
            </a:pPr>
            <a:r>
              <a:rPr lang="ja-JP" altLang="en-US"/>
              <a:t>支援には、専門的な能力やスキルが必要な場合もあるため、社会福祉協議会等とも協力するなどの支援体制づくりも大切です。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FEA6170E-7C77-42BA-9CA1-5948ACA8D936}"/>
              </a:ext>
            </a:extLst>
          </p:cNvPr>
          <p:cNvSpPr>
            <a:spLocks noGrp="1" noRot="1" noChangeAspect="1"/>
          </p:cNvSpPr>
          <p:nvPr>
            <p:ph type="sldImg"/>
          </p:nvPr>
        </p:nvSpPr>
        <p:spPr/>
      </p:sp>
    </p:spTree>
    <p:extLst>
      <p:ext uri="{BB962C8B-B14F-4D97-AF65-F5344CB8AC3E}">
        <p14:creationId xmlns:p14="http://schemas.microsoft.com/office/powerpoint/2010/main" val="25885837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要配慮者とは、災害時に特に配慮や支援が必要な方です。災害時、被害を最小限とするためには、要配慮者の方への支援が必要です。</a:t>
            </a:r>
            <a:endParaRPr lang="en-US" altLang="ja-JP"/>
          </a:p>
          <a:p>
            <a:pPr marL="640890" lvl="1" indent="-174788">
              <a:buFont typeface="Arial" panose="020B0604020202020204" pitchFamily="34" charset="0"/>
              <a:buChar char="•"/>
            </a:pPr>
            <a:r>
              <a:rPr lang="ja-JP" altLang="en-US"/>
              <a:t>受講者に、「今からワークショップをはじめます」、と宣言します。</a:t>
            </a:r>
            <a:endParaRPr lang="en-US" altLang="ja-JP"/>
          </a:p>
          <a:p>
            <a:pPr marL="640890" lvl="1" indent="-174788">
              <a:buFont typeface="Arial" panose="020B0604020202020204" pitchFamily="34" charset="0"/>
              <a:buChar char="•"/>
            </a:pPr>
            <a:r>
              <a:rPr lang="ja-JP" altLang="en-US"/>
              <a:t>受講者に、「地域の中には、「自力で避難」することが困難な方々がいらっしゃいます。どのような方が避難が難しいと考えられるでしょうか？」と投げかけます。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3460052E-4361-469A-8353-77BDB2446570}"/>
              </a:ext>
            </a:extLst>
          </p:cNvPr>
          <p:cNvSpPr>
            <a:spLocks noGrp="1" noRot="1" noChangeAspect="1"/>
          </p:cNvSpPr>
          <p:nvPr>
            <p:ph type="sldImg"/>
          </p:nvPr>
        </p:nvSpPr>
        <p:spPr/>
      </p:sp>
    </p:spTree>
    <p:extLst>
      <p:ext uri="{BB962C8B-B14F-4D97-AF65-F5344CB8AC3E}">
        <p14:creationId xmlns:p14="http://schemas.microsoft.com/office/powerpoint/2010/main" val="1940509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608013" y="590550"/>
            <a:ext cx="5581650" cy="41862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要配慮者の特性</a:t>
            </a:r>
            <a:endParaRPr lang="en-US" altLang="ja-JP"/>
          </a:p>
          <a:p>
            <a:pPr marL="640890" lvl="1" indent="-174788">
              <a:buFont typeface="Arial" panose="020B0604020202020204" pitchFamily="34" charset="0"/>
              <a:buChar char="•"/>
            </a:pPr>
            <a:r>
              <a:rPr lang="ja-JP" altLang="en-US"/>
              <a:t>災害の危険を察知することが困難です。</a:t>
            </a:r>
            <a:endParaRPr lang="en-US" altLang="ja-JP"/>
          </a:p>
          <a:p>
            <a:pPr marL="640890" lvl="1" indent="-174788">
              <a:buFont typeface="Arial" panose="020B0604020202020204" pitchFamily="34" charset="0"/>
              <a:buChar char="•"/>
            </a:pPr>
            <a:r>
              <a:rPr lang="ja-JP" altLang="en-US"/>
              <a:t>自分の身に危険が差し迫っても、助けを求めることができない、もしくは困難です。</a:t>
            </a:r>
            <a:endParaRPr lang="en-US" altLang="ja-JP"/>
          </a:p>
          <a:p>
            <a:pPr marL="640890" lvl="1" indent="-174788">
              <a:buFont typeface="Arial" panose="020B0604020202020204" pitchFamily="34" charset="0"/>
              <a:buChar char="•"/>
            </a:pPr>
            <a:r>
              <a:rPr lang="ja-JP" altLang="en-US"/>
              <a:t>危険を知らせる情報を受け取ることや正しく理解することができない、もしくは困難です。</a:t>
            </a:r>
            <a:endParaRPr lang="en-US" altLang="ja-JP"/>
          </a:p>
          <a:p>
            <a:pPr marL="640890" lvl="1" indent="-174788">
              <a:buFont typeface="Arial" panose="020B0604020202020204" pitchFamily="34" charset="0"/>
              <a:buChar char="•"/>
            </a:pPr>
            <a:r>
              <a:rPr lang="ja-JP" altLang="en-US"/>
              <a:t>危険を知らせる情報が送られてきても、それに対応して行動することができない、もしくは困難です。</a:t>
            </a:r>
            <a:endParaRPr lang="en-US" altLang="ja-JP"/>
          </a:p>
          <a:p>
            <a:endParaRPr lang="en-US" altLang="ja-JP"/>
          </a:p>
          <a:p>
            <a:pPr marL="174788" indent="-174788">
              <a:buFont typeface="Arial" panose="020B0604020202020204" pitchFamily="34" charset="0"/>
              <a:buChar char="•"/>
            </a:pPr>
            <a:r>
              <a:rPr lang="ja-JP" altLang="en-US"/>
              <a:t>要配慮者の特性のため、避難所に避難することをためらうこともあります。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5679202B-8EDF-4F06-B300-0EC4BB1B8489}"/>
              </a:ext>
            </a:extLst>
          </p:cNvPr>
          <p:cNvSpPr>
            <a:spLocks noGrp="1" noRot="1" noChangeAspect="1"/>
          </p:cNvSpPr>
          <p:nvPr>
            <p:ph type="sldImg"/>
          </p:nvPr>
        </p:nvSpPr>
        <p:spPr/>
      </p:sp>
    </p:spTree>
    <p:extLst>
      <p:ext uri="{BB962C8B-B14F-4D97-AF65-F5344CB8AC3E}">
        <p14:creationId xmlns:p14="http://schemas.microsoft.com/office/powerpoint/2010/main" val="14284957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r>
              <a:rPr lang="ja-JP" altLang="en-US"/>
              <a:t>　　　　・付せん紙（青色）</a:t>
            </a:r>
            <a:endParaRPr lang="en-US" altLang="ja-JP"/>
          </a:p>
          <a:p>
            <a:r>
              <a:rPr lang="ja-JP" altLang="en-US"/>
              <a:t>　　　　・付せん紙（黄色）</a:t>
            </a:r>
            <a:endParaRPr lang="en-US" altLang="ja-JP"/>
          </a:p>
          <a:p>
            <a:r>
              <a:rPr lang="ja-JP" altLang="en-US"/>
              <a:t>　　　　・黒マジック</a:t>
            </a:r>
            <a:endParaRPr lang="en-US" altLang="ja-JP"/>
          </a:p>
          <a:p>
            <a:endParaRPr lang="en-US" altLang="ja-JP"/>
          </a:p>
          <a:p>
            <a:pPr marL="174788" indent="-174788">
              <a:buFont typeface="Arial" panose="020B0604020202020204" pitchFamily="34" charset="0"/>
              <a:buChar char="•"/>
            </a:pPr>
            <a:r>
              <a:rPr lang="ja-JP" altLang="en-US"/>
              <a:t>「皆さんの周りにいる、要配慮者の中でも、特に</a:t>
            </a:r>
            <a:r>
              <a:rPr lang="en-US" altLang="ja-JP"/>
              <a:t>『</a:t>
            </a:r>
            <a:r>
              <a:rPr lang="ja-JP" altLang="en-US"/>
              <a:t>自力で避難が困難な方</a:t>
            </a:r>
            <a:r>
              <a:rPr lang="en-US" altLang="ja-JP"/>
              <a:t>』</a:t>
            </a:r>
            <a:r>
              <a:rPr lang="ja-JP" altLang="en-US"/>
              <a:t>について、どのような方かを付せん紙（青色）に書き出して下さい」</a:t>
            </a:r>
            <a:endParaRPr lang="en-US" altLang="ja-JP"/>
          </a:p>
          <a:p>
            <a:endParaRPr lang="en-US" altLang="ja-JP"/>
          </a:p>
          <a:p>
            <a:r>
              <a:rPr lang="ja-JP" altLang="en-US"/>
              <a:t>例）：身体の不自由な人、寝たきりの人、赤ちゃん、視覚障害者、聴覚障害者、外国人など。</a:t>
            </a:r>
          </a:p>
          <a:p>
            <a:endParaRPr lang="ja-JP" altLang="en-US"/>
          </a:p>
          <a:p>
            <a:endParaRPr lang="ja-JP" altLang="en-US"/>
          </a:p>
          <a:p>
            <a:endParaRPr lang="ja-JP" altLang="en-US"/>
          </a:p>
          <a:p>
            <a:pPr lvl="1"/>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1E9C1A13-E561-4327-82FA-7547868FDBEF}"/>
              </a:ext>
            </a:extLst>
          </p:cNvPr>
          <p:cNvSpPr>
            <a:spLocks noGrp="1" noRot="1" noChangeAspect="1"/>
          </p:cNvSpPr>
          <p:nvPr>
            <p:ph type="sldImg"/>
          </p:nvPr>
        </p:nvSpPr>
        <p:spPr/>
      </p:sp>
    </p:spTree>
    <p:extLst>
      <p:ext uri="{BB962C8B-B14F-4D97-AF65-F5344CB8AC3E}">
        <p14:creationId xmlns:p14="http://schemas.microsoft.com/office/powerpoint/2010/main" val="2443814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endParaRPr lang="en-US" altLang="ja-JP"/>
          </a:p>
          <a:p>
            <a:pPr marL="174788" indent="-174788">
              <a:buFont typeface="Arial" panose="020B0604020202020204" pitchFamily="34" charset="0"/>
              <a:buChar char="•"/>
            </a:pPr>
            <a:r>
              <a:rPr lang="ja-JP" altLang="en-US"/>
              <a:t>「書き出した自力で避難が困難な方について、避難するときに、どんなことに困るのかを付せん紙（黄色）に書き出して下さい」</a:t>
            </a:r>
            <a:endParaRPr lang="en-US" altLang="ja-JP"/>
          </a:p>
          <a:p>
            <a:endParaRPr lang="en-US" altLang="ja-JP"/>
          </a:p>
          <a:p>
            <a:r>
              <a:rPr lang="ja-JP" altLang="en-US"/>
              <a:t>例）</a:t>
            </a:r>
            <a:endParaRPr lang="en-US" altLang="ja-JP"/>
          </a:p>
          <a:p>
            <a:r>
              <a:rPr lang="ja-JP" altLang="en-US"/>
              <a:t>身体の不自由な人：階段や段差を移動するのが大変、素早い行動が取れない　など</a:t>
            </a:r>
            <a:endParaRPr lang="en-US" altLang="ja-JP"/>
          </a:p>
          <a:p>
            <a:r>
              <a:rPr lang="ja-JP" altLang="en-US"/>
              <a:t>寝たきりの人　　：一人で避難できない、他の人が一人が背負って移動するのも大変　など</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7" name="スライド イメージ プレースホルダー 6">
            <a:extLst>
              <a:ext uri="{FF2B5EF4-FFF2-40B4-BE49-F238E27FC236}">
                <a16:creationId xmlns:a16="http://schemas.microsoft.com/office/drawing/2014/main" id="{938E5457-96B9-4406-9754-6661C54BD22A}"/>
              </a:ext>
            </a:extLst>
          </p:cNvPr>
          <p:cNvSpPr>
            <a:spLocks noGrp="1" noRot="1" noChangeAspect="1"/>
          </p:cNvSpPr>
          <p:nvPr>
            <p:ph type="sldImg"/>
          </p:nvPr>
        </p:nvSpPr>
        <p:spPr/>
      </p:sp>
    </p:spTree>
    <p:extLst>
      <p:ext uri="{BB962C8B-B14F-4D97-AF65-F5344CB8AC3E}">
        <p14:creationId xmlns:p14="http://schemas.microsoft.com/office/powerpoint/2010/main" val="502921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4788" indent="-174788">
              <a:buFont typeface="Arial" panose="020B0604020202020204" pitchFamily="34" charset="0"/>
              <a:buChar char="•"/>
            </a:pPr>
            <a:r>
              <a:rPr lang="ja-JP" altLang="en-US"/>
              <a:t>ワークショップの方法をスライドに沿って説明します。</a:t>
            </a:r>
            <a:endParaRPr lang="en-US" altLang="ja-JP"/>
          </a:p>
          <a:p>
            <a:pPr marL="174788" indent="-174788">
              <a:buFont typeface="Arial" panose="020B0604020202020204" pitchFamily="34" charset="0"/>
              <a:buChar char="•"/>
            </a:pPr>
            <a:r>
              <a:rPr lang="ja-JP" altLang="en-US"/>
              <a:t>今行った個人検討の結果をグループ内で発表します。</a:t>
            </a:r>
            <a:endParaRPr lang="en-US" altLang="ja-JP"/>
          </a:p>
          <a:p>
            <a:endParaRPr lang="en-US" altLang="ja-JP"/>
          </a:p>
          <a:p>
            <a:pPr marL="174788" indent="-174788">
              <a:buFont typeface="Arial" panose="020B0604020202020204" pitchFamily="34" charset="0"/>
              <a:buChar char="•"/>
            </a:pPr>
            <a:r>
              <a:rPr lang="ja-JP" altLang="en-US"/>
              <a:t>各グループを見て回り、作業が滞っている場合は、質問したり、ヒントを与えるなどして作業を促します。</a:t>
            </a:r>
            <a:endParaRPr lang="en-US" altLang="ja-JP"/>
          </a:p>
          <a:p>
            <a:pPr marL="174788" indent="-174788">
              <a:buFont typeface="Arial" panose="020B0604020202020204" pitchFamily="34" charset="0"/>
              <a:buChar char="•"/>
            </a:pPr>
            <a:r>
              <a:rPr lang="ja-JP" altLang="en-US"/>
              <a:t>質問があれば対応します。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7" name="スライド イメージ プレースホルダー 6">
            <a:extLst>
              <a:ext uri="{FF2B5EF4-FFF2-40B4-BE49-F238E27FC236}">
                <a16:creationId xmlns:a16="http://schemas.microsoft.com/office/drawing/2014/main" id="{2B9064A6-AA06-4165-B597-4AFA17A226D7}"/>
              </a:ext>
            </a:extLst>
          </p:cNvPr>
          <p:cNvSpPr>
            <a:spLocks noGrp="1" noRot="1" noChangeAspect="1"/>
          </p:cNvSpPr>
          <p:nvPr>
            <p:ph type="sldImg"/>
          </p:nvPr>
        </p:nvSpPr>
        <p:spPr/>
      </p:sp>
    </p:spTree>
    <p:extLst>
      <p:ext uri="{BB962C8B-B14F-4D97-AF65-F5344CB8AC3E}">
        <p14:creationId xmlns:p14="http://schemas.microsoft.com/office/powerpoint/2010/main" val="9105987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210" indent="-171210">
              <a:buFont typeface="Arial" panose="020B0604020202020204" pitchFamily="34" charset="0"/>
              <a:buChar char="•"/>
            </a:pPr>
            <a:r>
              <a:rPr lang="en-US" altLang="ja-JP"/>
              <a:t>【</a:t>
            </a:r>
            <a:r>
              <a:rPr lang="ja-JP" altLang="en-US"/>
              <a:t>グループ検討</a:t>
            </a:r>
            <a:r>
              <a:rPr lang="en-US" altLang="ja-JP"/>
              <a:t>】</a:t>
            </a:r>
            <a:r>
              <a:rPr lang="ja-JP" altLang="en-US"/>
              <a:t>であることを伝えます。</a:t>
            </a:r>
            <a:endParaRPr lang="en-US" altLang="ja-JP"/>
          </a:p>
          <a:p>
            <a:pPr marL="171210" indent="-171210">
              <a:buFont typeface="Arial" panose="020B0604020202020204" pitchFamily="34" charset="0"/>
              <a:buChar char="•"/>
            </a:pPr>
            <a:r>
              <a:rPr lang="ja-JP" altLang="en-US"/>
              <a:t>ワークショップの方法をスライドに沿って説明します。</a:t>
            </a:r>
            <a:endParaRPr lang="en-US" altLang="ja-JP"/>
          </a:p>
          <a:p>
            <a:pPr marL="171210" indent="-171210">
              <a:buFont typeface="Arial" panose="020B0604020202020204" pitchFamily="34" charset="0"/>
              <a:buChar char="•"/>
            </a:pPr>
            <a:r>
              <a:rPr lang="ja-JP" altLang="en-US"/>
              <a:t>自力避難が困難な人達に、避難する際にどんな支援が必要かを考えるように促します。</a:t>
            </a:r>
            <a:endParaRPr lang="en-US" altLang="ja-JP"/>
          </a:p>
          <a:p>
            <a:endParaRPr lang="en-US" altLang="ja-JP"/>
          </a:p>
          <a:p>
            <a:pPr marL="171210" indent="-171210">
              <a:buFont typeface="Arial" panose="020B0604020202020204" pitchFamily="34" charset="0"/>
              <a:buChar char="•"/>
            </a:pPr>
            <a:r>
              <a:rPr lang="ja-JP" altLang="en-US"/>
              <a:t>各グループを見て回り、あまり発言がされていない場合は、質問したり、ヒントを与えるなどして、発言のきっかけを作ります。</a:t>
            </a:r>
            <a:endParaRPr lang="en-US" altLang="ja-JP"/>
          </a:p>
          <a:p>
            <a:pPr marL="171210" indent="-171210">
              <a:buFont typeface="Arial" panose="020B0604020202020204" pitchFamily="34" charset="0"/>
              <a:buChar char="•"/>
            </a:pPr>
            <a:r>
              <a:rPr lang="ja-JP" altLang="en-US"/>
              <a:t>質問があれば対応します。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7" name="スライド イメージ プレースホルダー 6">
            <a:extLst>
              <a:ext uri="{FF2B5EF4-FFF2-40B4-BE49-F238E27FC236}">
                <a16:creationId xmlns:a16="http://schemas.microsoft.com/office/drawing/2014/main" id="{2B48280C-7480-4158-AA8E-F961298D8857}"/>
              </a:ext>
            </a:extLst>
          </p:cNvPr>
          <p:cNvSpPr>
            <a:spLocks noGrp="1" noRot="1" noChangeAspect="1"/>
          </p:cNvSpPr>
          <p:nvPr>
            <p:ph type="sldImg"/>
          </p:nvPr>
        </p:nvSpPr>
        <p:spPr/>
      </p:sp>
    </p:spTree>
    <p:extLst>
      <p:ext uri="{BB962C8B-B14F-4D97-AF65-F5344CB8AC3E}">
        <p14:creationId xmlns:p14="http://schemas.microsoft.com/office/powerpoint/2010/main" val="2112008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r>
              <a:rPr lang="ja-JP" altLang="en-US"/>
              <a:t>・ワークで学んだことをまとめます。</a:t>
            </a:r>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25</a:t>
            </a:fld>
            <a:endParaRPr kumimoji="1" lang="ja-JP" altLang="en-US"/>
          </a:p>
        </p:txBody>
      </p:sp>
    </p:spTree>
    <p:extLst>
      <p:ext uri="{BB962C8B-B14F-4D97-AF65-F5344CB8AC3E}">
        <p14:creationId xmlns:p14="http://schemas.microsoft.com/office/powerpoint/2010/main" val="3220229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5" name="スライド イメージ プレースホルダー 4">
            <a:extLst>
              <a:ext uri="{FF2B5EF4-FFF2-40B4-BE49-F238E27FC236}">
                <a16:creationId xmlns:a16="http://schemas.microsoft.com/office/drawing/2014/main" id="{6A41F30F-A1B5-4616-8E72-286723B88232}"/>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43D6BB6D-85BA-431D-BA33-8C55DE5BF540}"/>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4788" indent="-174788">
              <a:buFont typeface="Arial" panose="020B0604020202020204" pitchFamily="34" charset="0"/>
              <a:buChar char="•"/>
            </a:pPr>
            <a:r>
              <a:rPr lang="ja-JP" altLang="en-US"/>
              <a:t>要介護高齢者</a:t>
            </a:r>
            <a:endParaRPr lang="en-US" altLang="ja-JP"/>
          </a:p>
          <a:p>
            <a:pPr lvl="1"/>
            <a:r>
              <a:rPr lang="ja-JP" altLang="en-US"/>
              <a:t>段差・傾斜が苦手で体をまっすぐに保つことができないため、</a:t>
            </a:r>
            <a:endParaRPr lang="en-US" altLang="ja-JP"/>
          </a:p>
          <a:p>
            <a:pPr lvl="1"/>
            <a:r>
              <a:rPr lang="ja-JP" altLang="en-US"/>
              <a:t>トイレはシルバーカーごと入れる広いトイレが必要です。</a:t>
            </a:r>
            <a:endParaRPr lang="en-US" altLang="ja-JP"/>
          </a:p>
          <a:p>
            <a:pPr lvl="1"/>
            <a:r>
              <a:rPr lang="ja-JP" altLang="en-US"/>
              <a:t>避難所が坂の上にあるなど高低差が大きい場合、一人では避難できない可能性があるため、支援が必要です。</a:t>
            </a:r>
            <a:endParaRPr lang="en-US" altLang="ja-JP"/>
          </a:p>
          <a:p>
            <a:endParaRPr kumimoji="1" lang="ja-JP" altLang="en-US"/>
          </a:p>
        </p:txBody>
      </p:sp>
    </p:spTree>
    <p:extLst>
      <p:ext uri="{BB962C8B-B14F-4D97-AF65-F5344CB8AC3E}">
        <p14:creationId xmlns:p14="http://schemas.microsoft.com/office/powerpoint/2010/main" val="1454933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5" name="スライド イメージ プレースホルダー 4">
            <a:extLst>
              <a:ext uri="{FF2B5EF4-FFF2-40B4-BE49-F238E27FC236}">
                <a16:creationId xmlns:a16="http://schemas.microsoft.com/office/drawing/2014/main" id="{4244748D-6794-4DDE-B3E2-C25F78853D37}"/>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DE69FD41-F84A-443B-B0D8-C27F7E5A23E8}"/>
              </a:ext>
            </a:extLst>
          </p:cNvPr>
          <p:cNvSpPr>
            <a:spLocks noGrp="1"/>
          </p:cNvSpPr>
          <p:nvPr>
            <p:ph type="body" idx="1"/>
          </p:nvPr>
        </p:nvSpPr>
        <p:spPr>
          <a:xfrm>
            <a:off x="679768" y="4957309"/>
            <a:ext cx="5438140" cy="4008804"/>
          </a:xfrm>
        </p:spPr>
        <p:txBody>
          <a:bodyPr/>
          <a:lstStyle/>
          <a:p>
            <a:r>
              <a:rPr lang="en-US" altLang="ja-JP"/>
              <a:t>【</a:t>
            </a:r>
            <a:r>
              <a:rPr lang="ja-JP" altLang="en-US"/>
              <a:t>補足説明</a:t>
            </a:r>
            <a:r>
              <a:rPr lang="en-US" altLang="ja-JP"/>
              <a:t>】</a:t>
            </a:r>
          </a:p>
          <a:p>
            <a:r>
              <a:rPr lang="ja-JP" altLang="en-US"/>
              <a:t>その他の困りごと等</a:t>
            </a:r>
            <a:endParaRPr lang="en-US" altLang="ja-JP"/>
          </a:p>
          <a:p>
            <a:pPr marL="174788" indent="-174788">
              <a:buFont typeface="Arial" panose="020B0604020202020204" pitchFamily="34" charset="0"/>
              <a:buChar char="•"/>
            </a:pPr>
            <a:r>
              <a:rPr lang="ja-JP" altLang="en-US"/>
              <a:t>知的障害者</a:t>
            </a:r>
            <a:endParaRPr lang="en-US" altLang="ja-JP"/>
          </a:p>
          <a:p>
            <a:pPr lvl="1"/>
            <a:r>
              <a:rPr lang="ja-JP" altLang="en-US"/>
              <a:t>自分が気に入ったものがなかったりすると、大きな声を出してしまったりする等の行動を起こすことがあるため、しっかりと話を聞いてあげることが大切です。</a:t>
            </a:r>
            <a:endParaRPr lang="en-US" altLang="ja-JP"/>
          </a:p>
          <a:p>
            <a:pPr lvl="1"/>
            <a:r>
              <a:rPr lang="ja-JP" altLang="en-US"/>
              <a:t>配給の物資を代わりの人に取りに行ってもらうなど、介助をする人が傍にいられる状況を作ることも必要です。</a:t>
            </a:r>
            <a:endParaRPr lang="en-US" altLang="ja-JP"/>
          </a:p>
          <a:p>
            <a:pPr lvl="1"/>
            <a:endParaRPr lang="en-US" altLang="ja-JP"/>
          </a:p>
          <a:p>
            <a:pPr marL="174788" indent="-174788">
              <a:buFont typeface="Arial" panose="020B0604020202020204" pitchFamily="34" charset="0"/>
              <a:buChar char="•"/>
            </a:pPr>
            <a:r>
              <a:rPr lang="ja-JP" altLang="en-US"/>
              <a:t>視覚障害者</a:t>
            </a:r>
            <a:endParaRPr lang="en-US" altLang="ja-JP"/>
          </a:p>
          <a:p>
            <a:pPr lvl="1"/>
            <a:r>
              <a:rPr lang="ja-JP" altLang="en-US"/>
              <a:t>障害物が怖いので、誰かが傍にいてあげるだけでも安心します。</a:t>
            </a:r>
            <a:endParaRPr lang="en-US" altLang="ja-JP"/>
          </a:p>
          <a:p>
            <a:pPr lvl="1"/>
            <a:endParaRPr lang="en-US" altLang="ja-JP"/>
          </a:p>
          <a:p>
            <a:pPr marL="174788" indent="-174788">
              <a:buFont typeface="Arial" panose="020B0604020202020204" pitchFamily="34" charset="0"/>
              <a:buChar char="•"/>
            </a:pPr>
            <a:r>
              <a:rPr lang="ja-JP" altLang="en-US"/>
              <a:t>聴覚障害者</a:t>
            </a:r>
            <a:endParaRPr lang="en-US" altLang="ja-JP"/>
          </a:p>
          <a:p>
            <a:pPr lvl="1"/>
            <a:r>
              <a:rPr lang="ja-JP" altLang="en-US"/>
              <a:t>停電すると補聴器の電池が充電ができなくなるため、予備のバッテリーが必要になります。</a:t>
            </a:r>
            <a:endParaRPr lang="en-US" altLang="ja-JP"/>
          </a:p>
          <a:p>
            <a:pPr lvl="1"/>
            <a:endParaRPr lang="en-US" altLang="ja-JP"/>
          </a:p>
          <a:p>
            <a:pPr marL="174788" indent="-174788">
              <a:buFont typeface="Arial" panose="020B0604020202020204" pitchFamily="34" charset="0"/>
              <a:buChar char="•"/>
            </a:pPr>
            <a:r>
              <a:rPr lang="ja-JP" altLang="en-US"/>
              <a:t>精神障害者</a:t>
            </a:r>
            <a:endParaRPr lang="en-US" altLang="ja-JP"/>
          </a:p>
          <a:p>
            <a:pPr lvl="1"/>
            <a:r>
              <a:rPr lang="ja-JP" altLang="en-US"/>
              <a:t>人が大勢いるところが苦手なため、静かな空間や話を聞いてくれる人がいると安心します。</a:t>
            </a:r>
            <a:endParaRPr lang="en-US" altLang="ja-JP"/>
          </a:p>
          <a:p>
            <a:pPr lvl="1"/>
            <a:r>
              <a:rPr lang="ja-JP" altLang="en-US"/>
              <a:t>普段は障害が分かりにくいため、見た目だけで判断しないように注意が必要です。</a:t>
            </a:r>
            <a:endParaRPr lang="en-US" altLang="ja-JP"/>
          </a:p>
          <a:p>
            <a:endParaRPr kumimoji="1" lang="ja-JP" altLang="en-US"/>
          </a:p>
        </p:txBody>
      </p:sp>
    </p:spTree>
    <p:extLst>
      <p:ext uri="{BB962C8B-B14F-4D97-AF65-F5344CB8AC3E}">
        <p14:creationId xmlns:p14="http://schemas.microsoft.com/office/powerpoint/2010/main" val="837229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5" name="スライド イメージ プレースホルダー 4">
            <a:extLst>
              <a:ext uri="{FF2B5EF4-FFF2-40B4-BE49-F238E27FC236}">
                <a16:creationId xmlns:a16="http://schemas.microsoft.com/office/drawing/2014/main" id="{4C704C62-7F66-4EEA-83CA-4FDCD66187F3}"/>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C29D2D33-3D74-4E5F-8C1E-6AF83267DEAF}"/>
              </a:ext>
            </a:extLst>
          </p:cNvPr>
          <p:cNvSpPr>
            <a:spLocks noGrp="1"/>
          </p:cNvSpPr>
          <p:nvPr>
            <p:ph type="body" idx="1"/>
          </p:nvPr>
        </p:nvSpPr>
        <p:spPr>
          <a:xfrm>
            <a:off x="679768" y="4957309"/>
            <a:ext cx="5438140" cy="4008804"/>
          </a:xfrm>
        </p:spPr>
        <p:txBody>
          <a:bodyPr/>
          <a:lstStyle/>
          <a:p>
            <a:r>
              <a:rPr lang="en-US" altLang="ja-JP"/>
              <a:t>【</a:t>
            </a:r>
            <a:r>
              <a:rPr lang="ja-JP" altLang="en-US"/>
              <a:t>補足説明</a:t>
            </a:r>
            <a:r>
              <a:rPr lang="en-US" altLang="ja-JP"/>
              <a:t>】</a:t>
            </a:r>
          </a:p>
          <a:p>
            <a:r>
              <a:rPr lang="ja-JP" altLang="en-US"/>
              <a:t>その他の困りごと等</a:t>
            </a:r>
            <a:endParaRPr lang="en-US" altLang="ja-JP"/>
          </a:p>
          <a:p>
            <a:pPr marL="174788" indent="-174788">
              <a:buFont typeface="Arial" panose="020B0604020202020204" pitchFamily="34" charset="0"/>
              <a:buChar char="•"/>
            </a:pPr>
            <a:r>
              <a:rPr lang="ja-JP" altLang="en-US"/>
              <a:t>肢体不自由者</a:t>
            </a:r>
            <a:endParaRPr lang="en-US" altLang="ja-JP"/>
          </a:p>
          <a:p>
            <a:pPr lvl="1"/>
            <a:r>
              <a:rPr lang="ja-JP" altLang="en-US"/>
              <a:t>和式トイレの使用は難しいため、避難先には車いすごと入れるなどバリアフリーのトイレがある場所が望ましいです。</a:t>
            </a:r>
            <a:endParaRPr lang="en-US" altLang="ja-JP"/>
          </a:p>
          <a:p>
            <a:pPr lvl="1"/>
            <a:r>
              <a:rPr lang="ja-JP" altLang="en-US"/>
              <a:t>車いすのタイヤは空気ゴムなので、がれき等でパンクしてしまい動けなくなることもあるため、車いすでも通れるルートが必要です。</a:t>
            </a:r>
            <a:endParaRPr lang="en-US" altLang="ja-JP"/>
          </a:p>
          <a:p>
            <a:pPr marL="174788" indent="-174788">
              <a:buFont typeface="Arial" panose="020B0604020202020204" pitchFamily="34" charset="0"/>
              <a:buChar char="•"/>
            </a:pPr>
            <a:endParaRPr lang="en-US" altLang="ja-JP"/>
          </a:p>
          <a:p>
            <a:pPr marL="174788" indent="-174788">
              <a:buFont typeface="Arial" panose="020B0604020202020204" pitchFamily="34" charset="0"/>
              <a:buChar char="•"/>
            </a:pPr>
            <a:r>
              <a:rPr lang="ja-JP" altLang="en-US"/>
              <a:t>内部障害者</a:t>
            </a:r>
            <a:endParaRPr lang="en-US" altLang="ja-JP"/>
          </a:p>
          <a:p>
            <a:pPr lvl="1"/>
            <a:r>
              <a:rPr lang="ja-JP" altLang="en-US"/>
              <a:t>腎臓病患者（透析患者）がカリウムを取り過ぎると心臓に負担がかかるため、食事は、生野菜を流水で洗うなどカリウムを減らす配慮が必要です。</a:t>
            </a:r>
            <a:endParaRPr lang="en-US" altLang="ja-JP"/>
          </a:p>
          <a:p>
            <a:pPr lvl="1"/>
            <a:endParaRPr lang="en-US" altLang="ja-JP"/>
          </a:p>
          <a:p>
            <a:pPr marL="174788" indent="-174788">
              <a:buFont typeface="Arial" panose="020B0604020202020204" pitchFamily="34" charset="0"/>
              <a:buChar char="•"/>
            </a:pPr>
            <a:r>
              <a:rPr lang="ja-JP" altLang="en-US"/>
              <a:t>難病患者</a:t>
            </a:r>
            <a:endParaRPr lang="en-US" altLang="ja-JP"/>
          </a:p>
          <a:p>
            <a:pPr lvl="1"/>
            <a:r>
              <a:rPr lang="ja-JP" altLang="en-US"/>
              <a:t>固いものが食べられないため、刻むかミキサー食にして少しずつ食べさせたりすることが必要な場合もあります。</a:t>
            </a:r>
            <a:endParaRPr lang="en-US" altLang="ja-JP"/>
          </a:p>
          <a:p>
            <a:pPr lvl="1"/>
            <a:r>
              <a:rPr lang="ja-JP" altLang="en-US"/>
              <a:t>薬を飲む際には、と</a:t>
            </a:r>
            <a:r>
              <a:rPr lang="ja-JP" altLang="en-US" err="1"/>
              <a:t>ろみ</a:t>
            </a:r>
            <a:r>
              <a:rPr lang="ja-JP" altLang="en-US"/>
              <a:t>食や服薬用ゼリーが必要になる場合もあります。</a:t>
            </a:r>
            <a:endParaRPr lang="en-US" altLang="ja-JP"/>
          </a:p>
          <a:p>
            <a:pPr lvl="1"/>
            <a:r>
              <a:rPr lang="ja-JP" altLang="en-US"/>
              <a:t>車いすに長時間座ることが難しいため、ベッドが必要になる。</a:t>
            </a:r>
            <a:endParaRPr lang="en-US" altLang="ja-JP"/>
          </a:p>
          <a:p>
            <a:pPr lvl="1"/>
            <a:r>
              <a:rPr lang="ja-JP" altLang="en-US"/>
              <a:t>自分で温度管理をすることが</a:t>
            </a:r>
            <a:r>
              <a:rPr lang="ja-JP" altLang="en-US" err="1"/>
              <a:t>てき</a:t>
            </a:r>
            <a:r>
              <a:rPr lang="ja-JP" altLang="en-US"/>
              <a:t>ないため、個室あるいは少人数の空間があると望ましいです。</a:t>
            </a:r>
            <a:endParaRPr lang="en-US" altLang="ja-JP"/>
          </a:p>
          <a:p>
            <a:endParaRPr kumimoji="1" lang="ja-JP" altLang="en-US"/>
          </a:p>
        </p:txBody>
      </p:sp>
    </p:spTree>
    <p:extLst>
      <p:ext uri="{BB962C8B-B14F-4D97-AF65-F5344CB8AC3E}">
        <p14:creationId xmlns:p14="http://schemas.microsoft.com/office/powerpoint/2010/main" val="1663285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5" name="スライド イメージ プレースホルダー 4">
            <a:extLst>
              <a:ext uri="{FF2B5EF4-FFF2-40B4-BE49-F238E27FC236}">
                <a16:creationId xmlns:a16="http://schemas.microsoft.com/office/drawing/2014/main" id="{C4D1A683-67F8-47ED-97DC-ACF47BFB383A}"/>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9247F88F-93D0-44C4-B909-BEAD255964F8}"/>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4788" indent="-174788">
              <a:buFont typeface="Arial" panose="020B0604020202020204" pitchFamily="34" charset="0"/>
              <a:buChar char="•"/>
            </a:pPr>
            <a:r>
              <a:rPr lang="ja-JP" altLang="en-US"/>
              <a:t>妊産婦・乳幼児</a:t>
            </a:r>
            <a:endParaRPr lang="en-US" altLang="ja-JP"/>
          </a:p>
          <a:p>
            <a:pPr lvl="1"/>
            <a:r>
              <a:rPr lang="ja-JP" altLang="en-US"/>
              <a:t>震災のショックやストレスで母乳が止まってしまう人もいるため、ミルクの備蓄や妊産婦や乳幼児用のスペースが必要な場合もあります。</a:t>
            </a:r>
            <a:endParaRPr lang="en-US" altLang="ja-JP"/>
          </a:p>
          <a:p>
            <a:pPr lvl="1"/>
            <a:r>
              <a:rPr lang="ja-JP" altLang="en-US"/>
              <a:t>乳幼児はおむつかぶれを起こしやすいため、おむつをこまめに交換できるようにしたり、お尻だけでもお湯で洗えればうれしいという意見もあります。</a:t>
            </a:r>
            <a:endParaRPr lang="en-US" altLang="ja-JP"/>
          </a:p>
          <a:p>
            <a:endParaRPr kumimoji="1" lang="ja-JP" altLang="en-US"/>
          </a:p>
        </p:txBody>
      </p:sp>
    </p:spTree>
    <p:extLst>
      <p:ext uri="{BB962C8B-B14F-4D97-AF65-F5344CB8AC3E}">
        <p14:creationId xmlns:p14="http://schemas.microsoft.com/office/powerpoint/2010/main" val="614279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endParaRPr lang="ja-JP" altLang="ja-JP"/>
          </a:p>
          <a:p>
            <a:pPr marL="174788" indent="-174788">
              <a:buFont typeface="Arial" panose="020B0604020202020204" pitchFamily="34" charset="0"/>
              <a:buChar char="•"/>
            </a:pPr>
            <a:r>
              <a:rPr lang="ja-JP" altLang="en-US"/>
              <a:t>この単元の目標を伝えます。</a:t>
            </a:r>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7" name="スライド イメージ プレースホルダー 6">
            <a:extLst>
              <a:ext uri="{FF2B5EF4-FFF2-40B4-BE49-F238E27FC236}">
                <a16:creationId xmlns:a16="http://schemas.microsoft.com/office/drawing/2014/main" id="{E00262EC-D0EF-4D2C-BF59-DBD0F7438CA0}"/>
              </a:ext>
            </a:extLst>
          </p:cNvPr>
          <p:cNvSpPr>
            <a:spLocks noGrp="1" noRot="1" noChangeAspect="1"/>
          </p:cNvSpPr>
          <p:nvPr>
            <p:ph type="sldImg"/>
          </p:nvPr>
        </p:nvSpPr>
        <p:spPr/>
      </p:sp>
    </p:spTree>
    <p:extLst>
      <p:ext uri="{BB962C8B-B14F-4D97-AF65-F5344CB8AC3E}">
        <p14:creationId xmlns:p14="http://schemas.microsoft.com/office/powerpoint/2010/main" val="720981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5" name="スライド イメージ プレースホルダー 4">
            <a:extLst>
              <a:ext uri="{FF2B5EF4-FFF2-40B4-BE49-F238E27FC236}">
                <a16:creationId xmlns:a16="http://schemas.microsoft.com/office/drawing/2014/main" id="{0ADE099E-EF7B-4FBB-8FDC-BA9F760060B7}"/>
              </a:ext>
            </a:extLst>
          </p:cNvPr>
          <p:cNvSpPr>
            <a:spLocks noGrp="1" noRot="1" noChangeAspect="1"/>
          </p:cNvSpPr>
          <p:nvPr>
            <p:ph type="sldImg"/>
          </p:nvPr>
        </p:nvSpPr>
        <p:spPr/>
      </p:sp>
      <p:sp>
        <p:nvSpPr>
          <p:cNvPr id="7" name="ノート プレースホルダー 6">
            <a:extLst>
              <a:ext uri="{FF2B5EF4-FFF2-40B4-BE49-F238E27FC236}">
                <a16:creationId xmlns:a16="http://schemas.microsoft.com/office/drawing/2014/main" id="{228A23B3-7A04-4D48-9312-8D0A3F312F6B}"/>
              </a:ext>
            </a:extLst>
          </p:cNvPr>
          <p:cNvSpPr>
            <a:spLocks noGrp="1"/>
          </p:cNvSpPr>
          <p:nvPr>
            <p:ph type="body" idx="1"/>
          </p:nvPr>
        </p:nvSpPr>
        <p:spPr/>
        <p:txBody>
          <a:bodyPr/>
          <a:lstStyle/>
          <a:p>
            <a:r>
              <a:rPr lang="en-US" altLang="ja-JP"/>
              <a:t>【</a:t>
            </a:r>
            <a:r>
              <a:rPr lang="ja-JP" altLang="en-US"/>
              <a:t>補足説明</a:t>
            </a:r>
            <a:r>
              <a:rPr lang="en-US" altLang="ja-JP"/>
              <a:t>】</a:t>
            </a:r>
          </a:p>
          <a:p>
            <a:r>
              <a:rPr lang="ja-JP" altLang="en-US"/>
              <a:t>その他の困りごと等</a:t>
            </a:r>
            <a:endParaRPr lang="en-US" altLang="ja-JP"/>
          </a:p>
          <a:p>
            <a:pPr marL="174788" indent="-174788">
              <a:buFont typeface="Arial" panose="020B0604020202020204" pitchFamily="34" charset="0"/>
              <a:buChar char="•"/>
            </a:pPr>
            <a:r>
              <a:rPr lang="ja-JP" altLang="en-US"/>
              <a:t>外国人</a:t>
            </a:r>
            <a:endParaRPr lang="en-US" altLang="ja-JP"/>
          </a:p>
          <a:p>
            <a:pPr lvl="1"/>
            <a:r>
              <a:rPr lang="ja-JP" altLang="en-US"/>
              <a:t>地震に慣れていないため、地震そのものを理解できなかったり、地震の揺れに過剰に反応したり混乱する場合もあるため、何が発生したのかや施設の安全性など様々な情報を説明することが望ましいです。</a:t>
            </a:r>
            <a:endParaRPr lang="en-US" altLang="ja-JP"/>
          </a:p>
          <a:p>
            <a:pPr lvl="1"/>
            <a:endParaRPr lang="en-US" altLang="ja-JP"/>
          </a:p>
          <a:p>
            <a:pPr marL="174788" indent="-174788">
              <a:buFont typeface="Arial" panose="020B0604020202020204" pitchFamily="34" charset="0"/>
              <a:buChar char="•"/>
            </a:pPr>
            <a:r>
              <a:rPr lang="en-US" altLang="ja-JP"/>
              <a:t>LGBT</a:t>
            </a:r>
          </a:p>
          <a:p>
            <a:pPr lvl="1"/>
            <a:r>
              <a:rPr lang="ja-JP" altLang="en-US"/>
              <a:t>物資など、周囲の認識と欲しいものが一致しない場合（衣服や化粧品など）受け取ることが困難なため、性別で分けるのではなく、サイズ別に分けるなどの配慮が必要です。</a:t>
            </a:r>
            <a:endParaRPr lang="en-US" altLang="ja-JP"/>
          </a:p>
          <a:p>
            <a:pPr lvl="1"/>
            <a:r>
              <a:rPr lang="ja-JP" altLang="en-US"/>
              <a:t>理解してもらえるかが不安で、困っていることや辛さを話せないため、相談をできる場所や相手がほしいという意見もあります。</a:t>
            </a:r>
            <a:endParaRPr lang="en-US" altLang="ja-JP"/>
          </a:p>
          <a:p>
            <a:endParaRPr kumimoji="1" lang="ja-JP" altLang="en-US"/>
          </a:p>
        </p:txBody>
      </p:sp>
    </p:spTree>
    <p:extLst>
      <p:ext uri="{BB962C8B-B14F-4D97-AF65-F5344CB8AC3E}">
        <p14:creationId xmlns:p14="http://schemas.microsoft.com/office/powerpoint/2010/main" val="35291400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「支え合いマップ」の作成（</a:t>
            </a:r>
            <a:r>
              <a:rPr lang="zh-TW" altLang="en-US"/>
              <a:t>堀之内区自主防災組織：長野県 白馬村</a:t>
            </a:r>
            <a:r>
              <a:rPr lang="ja-JP" altLang="en-US"/>
              <a:t>）</a:t>
            </a:r>
          </a:p>
          <a:p>
            <a:pPr marL="174788" indent="-174788">
              <a:buFont typeface="Arial" panose="020B0604020202020204" pitchFamily="34" charset="0"/>
              <a:buChar char="•"/>
            </a:pPr>
            <a:r>
              <a:rPr lang="ja-JP" altLang="en-US"/>
              <a:t>マップ作成ににより支援を要する人と支援する人を特定しておくことで、災害時の支援行動が円滑に進むだけでなく、平時の見守りや、地域の支え合いの意識の向上なども期待できます。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6" name="スライド イメージ プレースホルダー 5">
            <a:extLst>
              <a:ext uri="{FF2B5EF4-FFF2-40B4-BE49-F238E27FC236}">
                <a16:creationId xmlns:a16="http://schemas.microsoft.com/office/drawing/2014/main" id="{DE7564DD-B6CE-4153-8F11-4551EB3075FF}"/>
              </a:ext>
            </a:extLst>
          </p:cNvPr>
          <p:cNvSpPr>
            <a:spLocks noGrp="1" noRot="1" noChangeAspect="1"/>
          </p:cNvSpPr>
          <p:nvPr>
            <p:ph type="sldImg"/>
          </p:nvPr>
        </p:nvSpPr>
        <p:spPr/>
      </p:sp>
    </p:spTree>
    <p:extLst>
      <p:ext uri="{BB962C8B-B14F-4D97-AF65-F5344CB8AC3E}">
        <p14:creationId xmlns:p14="http://schemas.microsoft.com/office/powerpoint/2010/main" val="23563206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「避難支援個別計画」の作成。（</a:t>
            </a:r>
            <a:r>
              <a:rPr lang="zh-TW" altLang="en-US"/>
              <a:t>出石町会 防災区民組織：東京都 品川区</a:t>
            </a:r>
            <a:r>
              <a:rPr lang="ja-JP" altLang="en-US"/>
              <a:t>）</a:t>
            </a:r>
          </a:p>
          <a:p>
            <a:pPr marL="174788" indent="-174788">
              <a:buFont typeface="Arial" panose="020B0604020202020204" pitchFamily="34" charset="0"/>
              <a:buChar char="•"/>
            </a:pPr>
            <a:r>
              <a:rPr lang="ja-JP" altLang="en-US"/>
              <a:t>避難行動要支援者ごとに避難計画をつくることで、支援を受ける方も安心し、円滑な避難ができる。継続的な訓練を行いながら、支援対象者と支援する人との更新も行えます。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6" name="スライド イメージ プレースホルダー 5">
            <a:extLst>
              <a:ext uri="{FF2B5EF4-FFF2-40B4-BE49-F238E27FC236}">
                <a16:creationId xmlns:a16="http://schemas.microsoft.com/office/drawing/2014/main" id="{DAA85B3E-6B7B-42A2-A14A-E47000C45488}"/>
              </a:ext>
            </a:extLst>
          </p:cNvPr>
          <p:cNvSpPr>
            <a:spLocks noGrp="1" noRot="1" noChangeAspect="1"/>
          </p:cNvSpPr>
          <p:nvPr>
            <p:ph type="sldImg"/>
          </p:nvPr>
        </p:nvSpPr>
        <p:spPr/>
      </p:sp>
    </p:spTree>
    <p:extLst>
      <p:ext uri="{BB962C8B-B14F-4D97-AF65-F5344CB8AC3E}">
        <p14:creationId xmlns:p14="http://schemas.microsoft.com/office/powerpoint/2010/main" val="34206817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r>
              <a:rPr lang="ja-JP" altLang="en-US"/>
              <a:t>内閣府のホームページを参照</a:t>
            </a:r>
            <a:endParaRPr lang="en-US" altLang="ja-JP"/>
          </a:p>
          <a:p>
            <a:r>
              <a:rPr lang="en-US" altLang="ja-JP"/>
              <a:t>http://www.bousai.go.jp/taisaku/hisaisyagyousei/youengosya/r3/pdf/202105sankou.pdf</a:t>
            </a:r>
          </a:p>
          <a:p>
            <a:endParaRPr lang="en-US" altLang="ja-JP"/>
          </a:p>
          <a:p>
            <a:r>
              <a:rPr lang="ja-JP" altLang="en-US"/>
              <a:t>〇福祉サービスの利用のためのケアプランを作成することを通じ、平時から避難行動要支援者本人の心身の状況や生活実態等を網羅的に把握 している介護支援専門員（ケアマネジャー）や相談支援専門員等の福祉専門職の参画の下、本人や家族、地域住民、行政等が連携して、個 別計画の策定を行う取組が行われている。</a:t>
            </a:r>
            <a:endParaRPr lang="en-US" altLang="ja-JP"/>
          </a:p>
          <a:p>
            <a:endParaRPr lang="en-US" altLang="ja-JP"/>
          </a:p>
          <a:p>
            <a:r>
              <a:rPr lang="ja-JP" altLang="en-US"/>
              <a:t>ポイント</a:t>
            </a:r>
            <a:endParaRPr lang="en-US" altLang="ja-JP"/>
          </a:p>
          <a:p>
            <a:pPr marL="171210" indent="-171210">
              <a:buFont typeface="Arial" panose="020B0604020202020204" pitchFamily="34" charset="0"/>
              <a:buChar char="•"/>
            </a:pPr>
            <a:r>
              <a:rPr lang="ja-JP" altLang="en-US"/>
              <a:t>介護支援専門員（ケアマネジャー）や相談支援専門員等の福祉専門職の参画を得るための仕組みとして、計画の策定に対して報酬を支払う。 </a:t>
            </a:r>
            <a:endParaRPr lang="en-US" altLang="ja-JP"/>
          </a:p>
          <a:p>
            <a:pPr marL="171210" indent="-171210">
              <a:buFont typeface="Arial" panose="020B0604020202020204" pitchFamily="34" charset="0"/>
              <a:buChar char="•"/>
            </a:pPr>
            <a:r>
              <a:rPr lang="ja-JP" altLang="en-US"/>
              <a:t>福祉専門職が当時者と相談し、避難に際して必要な配慮等について整理した上で、避難行動要支援者と地域住民等の関係者が参加して避難支援の方針 について打合せを行い、個別計画を策定する。 </a:t>
            </a:r>
            <a:endParaRPr lang="en-US" altLang="ja-JP"/>
          </a:p>
          <a:p>
            <a:pPr marL="171210" indent="-171210">
              <a:buFont typeface="Arial" panose="020B0604020202020204" pitchFamily="34" charset="0"/>
              <a:buChar char="•"/>
            </a:pPr>
            <a:r>
              <a:rPr lang="ja-JP" altLang="en-US"/>
              <a:t>策定した計画をもとに当事者を含めた関係者が参加し、避難訓練を実施するとともに、必要に応じ計画の見直しを行う。 </a:t>
            </a:r>
            <a:endParaRPr lang="en-US" altLang="ja-JP"/>
          </a:p>
          <a:p>
            <a:pPr marL="171210" indent="-171210">
              <a:buFont typeface="Arial" panose="020B0604020202020204" pitchFamily="34" charset="0"/>
              <a:buChar char="•"/>
            </a:pPr>
            <a:r>
              <a:rPr lang="ja-JP" altLang="en-US"/>
              <a:t>当事者と福祉専門職、地域住民等とをつなぐ役割を担うことのできる人材が重要となる。</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33</a:t>
            </a:fld>
            <a:endParaRPr lang="ja-JP" altLang="en-US"/>
          </a:p>
        </p:txBody>
      </p:sp>
      <p:sp>
        <p:nvSpPr>
          <p:cNvPr id="6" name="スライド イメージ プレースホルダー 5">
            <a:extLst>
              <a:ext uri="{FF2B5EF4-FFF2-40B4-BE49-F238E27FC236}">
                <a16:creationId xmlns:a16="http://schemas.microsoft.com/office/drawing/2014/main" id="{DAA85B3E-6B7B-42A2-A14A-E47000C45488}"/>
              </a:ext>
            </a:extLst>
          </p:cNvPr>
          <p:cNvSpPr>
            <a:spLocks noGrp="1" noRot="1" noChangeAspect="1"/>
          </p:cNvSpPr>
          <p:nvPr>
            <p:ph type="sldImg"/>
          </p:nvPr>
        </p:nvSpPr>
        <p:spPr/>
      </p:sp>
    </p:spTree>
    <p:extLst>
      <p:ext uri="{BB962C8B-B14F-4D97-AF65-F5344CB8AC3E}">
        <p14:creationId xmlns:p14="http://schemas.microsoft.com/office/powerpoint/2010/main" val="3024727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・盲導犬などの「身体障害者補助犬」は、ペットとは違います。このため、身体障害者と補助犬を分離せず福祉避難所等で受け入れるべきとされています。</a:t>
            </a:r>
            <a:endParaRPr kumimoji="1" lang="en-US" altLang="ja-JP" dirty="0"/>
          </a:p>
          <a:p>
            <a:r>
              <a:rPr kumimoji="1" lang="ja-JP" altLang="en-US" dirty="0"/>
              <a:t>・災害時に福祉避難所等が開設された場合に備え、平時から、地域の方々に身体障害者補助犬の理解を求めるとともに、身体障害者と補助犬の避難所での受け入れ訓練などを実施することも大切です。</a:t>
            </a:r>
            <a:endParaRPr kumimoji="1" lang="en-US" altLang="ja-JP" dirty="0"/>
          </a:p>
          <a:p>
            <a:r>
              <a:rPr kumimoji="1" lang="ja-JP" altLang="en-US" dirty="0"/>
              <a:t>・また、災害時には、避難所に避難している方々に、補助犬はペットと違うことについて理解を求めることも大切です。</a:t>
            </a:r>
            <a:endParaRPr kumimoji="1" lang="en-US" altLang="ja-JP" dirty="0"/>
          </a:p>
          <a:p>
            <a:r>
              <a:rPr kumimoji="1" lang="ja-JP" altLang="en-US" dirty="0"/>
              <a:t>・アレルギーがある方、動物が苦手な方などに対しては、避難所において、生活圏を離す、別室を用意するなどの配慮が必要となる場合があります。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1784818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8674" indent="-178674" defTabSz="933420">
              <a:buFont typeface="Arial" panose="020B0604020202020204" pitchFamily="34" charset="0"/>
              <a:buChar char="•"/>
            </a:pPr>
            <a:r>
              <a:rPr lang="ja-JP" altLang="en-US" kern="0" dirty="0">
                <a:solidFill>
                  <a:prstClr val="black"/>
                </a:solidFill>
                <a:latin typeface="ＭＳ Ｐゴシック" panose="020B0600070205080204" pitchFamily="50" charset="-128"/>
              </a:rPr>
              <a:t>在留外国人数は</a:t>
            </a:r>
            <a:r>
              <a:rPr lang="en-US" altLang="ja-JP" kern="0" dirty="0">
                <a:solidFill>
                  <a:prstClr val="black"/>
                </a:solidFill>
                <a:latin typeface="ＭＳ Ｐゴシック" panose="020B0600070205080204" pitchFamily="50" charset="-128"/>
              </a:rPr>
              <a:t>1990</a:t>
            </a:r>
            <a:r>
              <a:rPr lang="ja-JP" altLang="en-US" kern="0" dirty="0">
                <a:solidFill>
                  <a:prstClr val="black"/>
                </a:solidFill>
                <a:latin typeface="ＭＳ Ｐゴシック" panose="020B0600070205080204" pitchFamily="50" charset="-128"/>
              </a:rPr>
              <a:t>年ごろから大幅に増加し、</a:t>
            </a:r>
            <a:r>
              <a:rPr lang="en-US" altLang="ja-JP" kern="0" dirty="0">
                <a:solidFill>
                  <a:prstClr val="black"/>
                </a:solidFill>
                <a:latin typeface="ＭＳ Ｐゴシック" panose="020B0600070205080204" pitchFamily="50" charset="-128"/>
              </a:rPr>
              <a:t>2023</a:t>
            </a:r>
            <a:r>
              <a:rPr lang="ja-JP" altLang="en-US" kern="0" dirty="0">
                <a:solidFill>
                  <a:prstClr val="black"/>
                </a:solidFill>
                <a:latin typeface="ＭＳ Ｐゴシック" panose="020B0600070205080204" pitchFamily="50" charset="-128"/>
              </a:rPr>
              <a:t>年</a:t>
            </a:r>
            <a:r>
              <a:rPr lang="en-US" altLang="ja-JP" kern="0" dirty="0">
                <a:solidFill>
                  <a:prstClr val="black"/>
                </a:solidFill>
                <a:latin typeface="ＭＳ Ｐゴシック" panose="020B0600070205080204" pitchFamily="50" charset="-128"/>
              </a:rPr>
              <a:t>12</a:t>
            </a:r>
            <a:r>
              <a:rPr lang="ja-JP" altLang="en-US" kern="0" dirty="0">
                <a:solidFill>
                  <a:prstClr val="black"/>
                </a:solidFill>
                <a:latin typeface="ＭＳ Ｐゴシック" panose="020B0600070205080204" pitchFamily="50" charset="-128"/>
              </a:rPr>
              <a:t>月時点において</a:t>
            </a:r>
            <a:r>
              <a:rPr lang="en-US" altLang="ja-JP" kern="0" dirty="0">
                <a:solidFill>
                  <a:prstClr val="black"/>
                </a:solidFill>
                <a:latin typeface="ＭＳ Ｐゴシック" panose="020B0600070205080204" pitchFamily="50" charset="-128"/>
              </a:rPr>
              <a:t>341</a:t>
            </a:r>
            <a:r>
              <a:rPr lang="ja-JP" altLang="en-US" kern="0" dirty="0">
                <a:solidFill>
                  <a:prstClr val="black"/>
                </a:solidFill>
                <a:latin typeface="ＭＳ Ｐゴシック" panose="020B0600070205080204" pitchFamily="50" charset="-128"/>
              </a:rPr>
              <a:t>万人となり過去最高を更新しています。また訪日外国人も増加しており、要配慮者としての外国人対応が重要になっています。</a:t>
            </a:r>
            <a:endParaRPr lang="en-US" altLang="ja-JP" dirty="0"/>
          </a:p>
          <a:p>
            <a:pPr marL="655138" lvl="1" indent="-178674">
              <a:buFont typeface="Arial" panose="020B0604020202020204" pitchFamily="34" charset="0"/>
              <a:buChar char="•"/>
            </a:pPr>
            <a:r>
              <a:rPr lang="ja-JP" altLang="en-US" dirty="0"/>
              <a:t>受講者に、「避難所で意思疎通がとれず困っている外国人の方がいた場合、どのようにコミュニケーションをとりますか？」、「避難所で災害に関する情報の入手ができず困っている外国人の方がいた場合、どのように必要な情報を伝達しますか？」と投げかけます。</a:t>
            </a:r>
          </a:p>
          <a:p>
            <a:endParaRPr lang="ja-JP" altLang="en-US" dirty="0"/>
          </a:p>
          <a:p>
            <a:endParaRPr lang="ja-JP" altLang="en-US" dirty="0"/>
          </a:p>
        </p:txBody>
      </p:sp>
      <p:sp>
        <p:nvSpPr>
          <p:cNvPr id="4" name="スライド番号プレースホルダー 3"/>
          <p:cNvSpPr>
            <a:spLocks noGrp="1"/>
          </p:cNvSpPr>
          <p:nvPr>
            <p:ph type="sldNum" sz="quarter" idx="5"/>
          </p:nvPr>
        </p:nvSpPr>
        <p:spPr/>
        <p:txBody>
          <a:bodyPr/>
          <a:lstStyle/>
          <a:p>
            <a:pPr marL="0" marR="0" lvl="0" indent="0" algn="r" defTabSz="46671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a:ln>
                  <a:noFill/>
                </a:ln>
                <a:solidFill>
                  <a:prstClr val="black"/>
                </a:solidFill>
                <a:effectLst/>
                <a:uLnTx/>
                <a:uFillTx/>
                <a:latin typeface="Calibri"/>
                <a:ea typeface="ＭＳ ゴシック"/>
                <a:cs typeface="+mn-cs"/>
              </a:rPr>
              <a:pPr marL="0" marR="0" lvl="0" indent="0" algn="r" defTabSz="466710" rtl="0" eaLnBrk="1" fontAlgn="auto" latinLnBrk="0" hangingPunct="1">
                <a:lnSpc>
                  <a:spcPct val="100000"/>
                </a:lnSpc>
                <a:spcBef>
                  <a:spcPts val="0"/>
                </a:spcBef>
                <a:spcAft>
                  <a:spcPts val="0"/>
                </a:spcAft>
                <a:buClrTx/>
                <a:buSzTx/>
                <a:buFontTx/>
                <a:buNone/>
                <a:tabLst/>
                <a:defRPr/>
              </a:pPr>
              <a:t>35</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7" name="スライド イメージ プレースホルダー 6">
            <a:extLst>
              <a:ext uri="{FF2B5EF4-FFF2-40B4-BE49-F238E27FC236}">
                <a16:creationId xmlns:a16="http://schemas.microsoft.com/office/drawing/2014/main" id="{3460052E-4361-469A-8353-77BDB2446570}"/>
              </a:ext>
            </a:extLst>
          </p:cNvPr>
          <p:cNvSpPr>
            <a:spLocks noGrp="1" noRot="1" noChangeAspect="1"/>
          </p:cNvSpPr>
          <p:nvPr>
            <p:ph type="sldImg"/>
          </p:nvPr>
        </p:nvSpPr>
        <p:spPr>
          <a:xfrm>
            <a:off x="606425" y="588963"/>
            <a:ext cx="5592763" cy="4194175"/>
          </a:xfrm>
        </p:spPr>
      </p:sp>
    </p:spTree>
    <p:extLst>
      <p:ext uri="{BB962C8B-B14F-4D97-AF65-F5344CB8AC3E}">
        <p14:creationId xmlns:p14="http://schemas.microsoft.com/office/powerpoint/2010/main" val="26806786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8674" indent="-178674">
              <a:buFont typeface="Arial" panose="020B0604020202020204" pitchFamily="34" charset="0"/>
              <a:buChar char="•"/>
            </a:pPr>
            <a:r>
              <a:rPr lang="ja-JP" altLang="en-US" dirty="0"/>
              <a:t>災害時における外国人対応においては、下に紹介する災害時多言語支援シートや多言語翻訳ツールなど</a:t>
            </a:r>
            <a:endParaRPr lang="en-US" altLang="ja-JP" dirty="0"/>
          </a:p>
          <a:p>
            <a:pPr marL="0" indent="0">
              <a:buFont typeface="Arial" panose="020B0604020202020204" pitchFamily="34" charset="0"/>
              <a:buNone/>
            </a:pPr>
            <a:r>
              <a:rPr lang="ja-JP" altLang="en-US" dirty="0"/>
              <a:t>　　災害時における多言語での情報提供や避難支援等に活用可能な各種ツールがあります。</a:t>
            </a:r>
            <a:endParaRPr lang="en-US" altLang="ja-JP" dirty="0"/>
          </a:p>
          <a:p>
            <a:pPr marL="0" indent="0">
              <a:buFont typeface="Arial" panose="020B0604020202020204" pitchFamily="34" charset="0"/>
              <a:buNone/>
            </a:pPr>
            <a:endParaRPr lang="en-US" altLang="ja-JP" dirty="0"/>
          </a:p>
          <a:p>
            <a:pPr marL="171450" indent="-171450">
              <a:buFont typeface="Arial" panose="020B0604020202020204" pitchFamily="34" charset="0"/>
              <a:buChar char="•"/>
            </a:pPr>
            <a:r>
              <a:rPr lang="ja-JP" altLang="en-US" dirty="0"/>
              <a:t>予めダウンロードし、日頃から使ったり、訓練などで試すなどツールに慣れることが重要です。</a:t>
            </a:r>
            <a:endParaRPr lang="en-US" altLang="ja-JP" dirty="0"/>
          </a:p>
          <a:p>
            <a:pPr marL="171450" indent="-171450">
              <a:buFont typeface="Arial" panose="020B0604020202020204" pitchFamily="34" charset="0"/>
              <a:buChar char="•"/>
            </a:pPr>
            <a:endParaRPr lang="en-US" altLang="ja-JP" dirty="0"/>
          </a:p>
          <a:p>
            <a:pPr marL="171450" indent="-171450">
              <a:buFont typeface="Arial" panose="020B0604020202020204" pitchFamily="34" charset="0"/>
              <a:buChar char="•"/>
            </a:pPr>
            <a:r>
              <a:rPr lang="ja-JP" altLang="en-US" dirty="0"/>
              <a:t>これらツールを積極的に活用しましょう。</a:t>
            </a:r>
          </a:p>
        </p:txBody>
      </p:sp>
      <p:sp>
        <p:nvSpPr>
          <p:cNvPr id="4" name="スライド番号プレースホルダー 3"/>
          <p:cNvSpPr>
            <a:spLocks noGrp="1"/>
          </p:cNvSpPr>
          <p:nvPr>
            <p:ph type="sldNum" sz="quarter" idx="5"/>
          </p:nvPr>
        </p:nvSpPr>
        <p:spPr/>
        <p:txBody>
          <a:bodyPr/>
          <a:lstStyle/>
          <a:p>
            <a:pPr marL="0" marR="0" lvl="0" indent="0" algn="r" defTabSz="466710" rtl="0" eaLnBrk="1" fontAlgn="auto" latinLnBrk="0" hangingPunct="1">
              <a:lnSpc>
                <a:spcPct val="100000"/>
              </a:lnSpc>
              <a:spcBef>
                <a:spcPts val="0"/>
              </a:spcBef>
              <a:spcAft>
                <a:spcPts val="0"/>
              </a:spcAft>
              <a:buClrTx/>
              <a:buSzTx/>
              <a:buFontTx/>
              <a:buNone/>
              <a:tabLst/>
              <a:defRPr/>
            </a:pPr>
            <a:fld id="{9D42ABD0-7D1A-4E09-B627-17A06166555A}" type="slidenum">
              <a:rPr kumimoji="0" lang="ja-JP" altLang="en-US" sz="1200" b="0" i="0" u="none" strike="noStrike" kern="1200" cap="none" spc="0" normalizeH="0" baseline="0" noProof="0">
                <a:ln>
                  <a:noFill/>
                </a:ln>
                <a:solidFill>
                  <a:prstClr val="black"/>
                </a:solidFill>
                <a:effectLst/>
                <a:uLnTx/>
                <a:uFillTx/>
                <a:latin typeface="Calibri"/>
                <a:ea typeface="ＭＳ ゴシック"/>
                <a:cs typeface="+mn-cs"/>
              </a:rPr>
              <a:pPr marL="0" marR="0" lvl="0" indent="0" algn="r" defTabSz="466710" rtl="0" eaLnBrk="1" fontAlgn="auto" latinLnBrk="0" hangingPunct="1">
                <a:lnSpc>
                  <a:spcPct val="100000"/>
                </a:lnSpc>
                <a:spcBef>
                  <a:spcPts val="0"/>
                </a:spcBef>
                <a:spcAft>
                  <a:spcPts val="0"/>
                </a:spcAft>
                <a:buClrTx/>
                <a:buSzTx/>
                <a:buFontTx/>
                <a:buNone/>
                <a:tabLst/>
                <a:defRPr/>
              </a:pPr>
              <a:t>36</a:t>
            </a:fld>
            <a:endParaRPr kumimoji="0"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
        <p:nvSpPr>
          <p:cNvPr id="7" name="スライド イメージ プレースホルダー 6">
            <a:extLst>
              <a:ext uri="{FF2B5EF4-FFF2-40B4-BE49-F238E27FC236}">
                <a16:creationId xmlns:a16="http://schemas.microsoft.com/office/drawing/2014/main" id="{5679202B-8EDF-4F06-B300-0EC4BB1B8489}"/>
              </a:ext>
            </a:extLst>
          </p:cNvPr>
          <p:cNvSpPr>
            <a:spLocks noGrp="1" noRot="1" noChangeAspect="1"/>
          </p:cNvSpPr>
          <p:nvPr>
            <p:ph type="sldImg"/>
          </p:nvPr>
        </p:nvSpPr>
        <p:spPr>
          <a:xfrm>
            <a:off x="606425" y="588963"/>
            <a:ext cx="5592763" cy="4194175"/>
          </a:xfrm>
        </p:spPr>
      </p:sp>
    </p:spTree>
    <p:extLst>
      <p:ext uri="{BB962C8B-B14F-4D97-AF65-F5344CB8AC3E}">
        <p14:creationId xmlns:p14="http://schemas.microsoft.com/office/powerpoint/2010/main" val="1663655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災害時多言語表示シートは、災害時に避難所や公共交通機関等で掲示する情報について、多言語に翻訳したシートです。</a:t>
            </a:r>
            <a:endParaRPr kumimoji="1" lang="en-US" altLang="ja-JP" dirty="0"/>
          </a:p>
          <a:p>
            <a:r>
              <a:rPr kumimoji="1" lang="ja-JP" altLang="en-US" dirty="0"/>
              <a:t>「避難所」、「受付」、「トイレ」等の施設を示す情報や、「この水は飲めません」、「ここで携帯電話の充電ができます」等の案内情報など、</a:t>
            </a:r>
            <a:r>
              <a:rPr kumimoji="1" lang="en-US" altLang="ja-JP" dirty="0"/>
              <a:t>396</a:t>
            </a:r>
            <a:r>
              <a:rPr kumimoji="1" lang="ja-JP" altLang="en-US" dirty="0"/>
              <a:t>の文例を多言語表示しており、直ぐに打ち出して活用することができます。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7745846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66788" y="758825"/>
            <a:ext cx="5056187" cy="3790950"/>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多言語指さしボードは、災害時に、避難所等において外国人と“とりあえず”のコミュニケーションができるツールです。</a:t>
            </a:r>
            <a:endParaRPr kumimoji="1" lang="en-US" altLang="ja-JP" dirty="0"/>
          </a:p>
          <a:p>
            <a:r>
              <a:rPr kumimoji="1" lang="ja-JP" altLang="en-US" dirty="0"/>
              <a:t>「翻訳アプリを使っていますか？」と聞いて、使っているアプリを指さしで示してもらったり、「何か困っていることはありますか？」といった簡単な質問を多言語表示により伝えることができます。</a:t>
            </a:r>
            <a:endParaRPr kumimoji="1" lang="en-US" altLang="ja-JP" dirty="0"/>
          </a:p>
          <a:p>
            <a:endParaRPr kumimoji="1" lang="en-US" altLang="ja-JP" dirty="0"/>
          </a:p>
          <a:p>
            <a:r>
              <a:rPr kumimoji="1" lang="ja-JP" altLang="en-US" dirty="0"/>
              <a:t>災害時外国人支援用ピクトグラムは、ピクトグラム（案内用図記号）に日本語・やさしい日本語・英語での案内文を付記したツールと、食材の絵文字を使用した食べられないものチェックシートです。平時に前もって印刷しておくことで、災害時に避難所や外国人が集まる施設などでご活用ください。</a:t>
            </a:r>
          </a:p>
        </p:txBody>
      </p:sp>
      <p:sp>
        <p:nvSpPr>
          <p:cNvPr id="4" name="スライド番号プレースホルダー 3"/>
          <p:cNvSpPr>
            <a:spLocks noGrp="1"/>
          </p:cNvSpPr>
          <p:nvPr>
            <p:ph type="sldNum" sz="quarter" idx="10"/>
          </p:nvPr>
        </p:nvSpPr>
        <p:spPr/>
        <p:txBody>
          <a:bodyPr/>
          <a:lstStyle/>
          <a:p>
            <a:pPr marL="0" marR="0" lvl="0" indent="0" algn="r" defTabSz="933420" rtl="0" eaLnBrk="1" fontAlgn="base" latinLnBrk="0" hangingPunct="1">
              <a:lnSpc>
                <a:spcPct val="100000"/>
              </a:lnSpc>
              <a:spcBef>
                <a:spcPct val="0"/>
              </a:spcBef>
              <a:spcAft>
                <a:spcPct val="0"/>
              </a:spcAft>
              <a:buClrTx/>
              <a:buSzTx/>
              <a:buFontTx/>
              <a:buNone/>
              <a:tabLst/>
              <a:defRPr/>
            </a:pPr>
            <a:fld id="{D7AE1A84-3B42-4D20-BF20-8329EC0086B8}" type="slidenum">
              <a:rPr kumimoji="1" lang="en-US" altLang="ja-JP" sz="11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rPr>
              <a:pPr marL="0" marR="0" lvl="0" indent="0" algn="r" defTabSz="933420" rtl="0" eaLnBrk="1" fontAlgn="base" latinLnBrk="0" hangingPunct="1">
                <a:lnSpc>
                  <a:spcPct val="100000"/>
                </a:lnSpc>
                <a:spcBef>
                  <a:spcPct val="0"/>
                </a:spcBef>
                <a:spcAft>
                  <a:spcPct val="0"/>
                </a:spcAft>
                <a:buClrTx/>
                <a:buSzTx/>
                <a:buFontTx/>
                <a:buNone/>
                <a:tabLst/>
                <a:defRPr/>
              </a:pPr>
              <a:t>38</a:t>
            </a:fld>
            <a:endParaRPr kumimoji="1" lang="en-US" altLang="ja-JP" sz="11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8686886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補足情報</a:t>
            </a:r>
            <a:r>
              <a:rPr kumimoji="1" lang="en-US" altLang="ja-JP" dirty="0"/>
              <a:t>】</a:t>
            </a:r>
          </a:p>
          <a:p>
            <a:r>
              <a:rPr kumimoji="1" lang="ja-JP" altLang="en-US" dirty="0"/>
              <a:t>総務省および</a:t>
            </a:r>
            <a:r>
              <a:rPr kumimoji="1" lang="zh-TW" altLang="en-US" dirty="0"/>
              <a:t>国立研究開発法人情報通信研究機構</a:t>
            </a:r>
            <a:r>
              <a:rPr kumimoji="1" lang="ja-JP" altLang="en-US" dirty="0"/>
              <a:t>（</a:t>
            </a:r>
            <a:r>
              <a:rPr kumimoji="1" lang="en-US" altLang="ja-JP" dirty="0"/>
              <a:t>NICT</a:t>
            </a:r>
            <a:r>
              <a:rPr kumimoji="1" lang="ja-JP" altLang="en-US" dirty="0"/>
              <a:t>）では、タブレットやスマートフォン用に、多言語音声翻訳アプリ</a:t>
            </a:r>
            <a:r>
              <a:rPr kumimoji="1" lang="en-US" altLang="ja-JP" dirty="0" err="1"/>
              <a:t>VoiceTra</a:t>
            </a:r>
            <a:r>
              <a:rPr kumimoji="1" lang="ja-JP" altLang="en-US" dirty="0"/>
              <a:t>を無料で提供しています。</a:t>
            </a:r>
            <a:endParaRPr kumimoji="1" lang="en-US" altLang="ja-JP" dirty="0"/>
          </a:p>
          <a:p>
            <a:r>
              <a:rPr kumimoji="1" lang="ja-JP" altLang="en-US" dirty="0"/>
              <a:t>現在、</a:t>
            </a:r>
            <a:r>
              <a:rPr kumimoji="1" lang="en-US" altLang="ja-JP" dirty="0"/>
              <a:t>18</a:t>
            </a:r>
            <a:r>
              <a:rPr kumimoji="1" lang="ja-JP" altLang="en-US" dirty="0"/>
              <a:t>の重点対応言語において、訪日・在留外国人対応等における実用レベルの音声翻訳が可能となっています。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1853323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6" name="スライド イメージ プレースホルダー 5"/>
          <p:cNvSpPr>
            <a:spLocks noGrp="1" noRot="1" noChangeAspect="1"/>
          </p:cNvSpPr>
          <p:nvPr>
            <p:ph type="sldImg"/>
          </p:nvPr>
        </p:nvSpPr>
        <p:spPr>
          <a:xfrm>
            <a:off x="608013" y="590550"/>
            <a:ext cx="5581650" cy="41862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818861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補足情報</a:t>
            </a:r>
            <a:r>
              <a:rPr kumimoji="1" lang="en-US" altLang="ja-JP" dirty="0"/>
              <a:t>】</a:t>
            </a:r>
          </a:p>
          <a:p>
            <a:r>
              <a:rPr kumimoji="1" lang="ja-JP" altLang="en-US" dirty="0"/>
              <a:t>総務省及び</a:t>
            </a:r>
            <a:r>
              <a:rPr kumimoji="1" lang="en-US" altLang="ja-JP" dirty="0"/>
              <a:t>NICT</a:t>
            </a:r>
            <a:r>
              <a:rPr kumimoji="1" lang="ja-JP" altLang="en-US" dirty="0"/>
              <a:t>が開発した多言語翻訳技術は、先ほどの</a:t>
            </a:r>
            <a:r>
              <a:rPr kumimoji="1" lang="en-US" altLang="ja-JP" dirty="0" err="1"/>
              <a:t>VoiceTra</a:t>
            </a:r>
            <a:r>
              <a:rPr kumimoji="1" lang="ja-JP" altLang="en-US" dirty="0"/>
              <a:t>に活用されている他、多くの民間企業の製品・サービスに活用されています。</a:t>
            </a:r>
            <a:endParaRPr kumimoji="1" lang="en-US" altLang="ja-JP" dirty="0"/>
          </a:p>
          <a:p>
            <a:r>
              <a:rPr kumimoji="1" lang="en-US" altLang="ja-JP" dirty="0" err="1"/>
              <a:t>VoiceTra</a:t>
            </a:r>
            <a:r>
              <a:rPr kumimoji="1" lang="ja-JP" altLang="en-US" dirty="0"/>
              <a:t>等の多言語翻訳技術を試していただくなどして、積極的に災害時の外国人対応に活用ください。</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40393148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災害時情報提供アプリ「</a:t>
            </a:r>
            <a:r>
              <a:rPr kumimoji="1" lang="en-US" altLang="ja-JP" dirty="0"/>
              <a:t>Safety tips</a:t>
            </a:r>
            <a:r>
              <a:rPr kumimoji="1" lang="ja-JP" altLang="en-US" dirty="0"/>
              <a:t>」は、観光庁監修のもと開発された、災害に関する緊急情報を多言語で提供する無料アプリです。</a:t>
            </a:r>
            <a:endParaRPr kumimoji="1" lang="en-US" altLang="ja-JP" dirty="0"/>
          </a:p>
          <a:p>
            <a:r>
              <a:rPr kumimoji="1" lang="ja-JP" altLang="en-US" dirty="0"/>
              <a:t>現在</a:t>
            </a:r>
            <a:r>
              <a:rPr kumimoji="1" lang="en-US" altLang="ja-JP" dirty="0"/>
              <a:t>15</a:t>
            </a:r>
            <a:r>
              <a:rPr kumimoji="1" lang="ja-JP" altLang="en-US" dirty="0"/>
              <a:t>言語に対応しており、緊急地震速報、津波警報、気象特別警報等をプッシュ型で通知できる他、周囲の状況に照らした避難行動を示した</a:t>
            </a:r>
            <a:endParaRPr kumimoji="1" lang="en-US" altLang="ja-JP" dirty="0"/>
          </a:p>
          <a:p>
            <a:r>
              <a:rPr kumimoji="1" lang="ja-JP" altLang="en-US" dirty="0"/>
              <a:t>対応フローチャート、避難所情報など、災害時に必要な情報を収集できるリンクなどを提供しています。</a:t>
            </a:r>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1645507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06425" y="588963"/>
            <a:ext cx="5592763" cy="4194175"/>
          </a:xfrm>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補足説明</a:t>
            </a:r>
            <a:r>
              <a:rPr kumimoji="1" lang="en-US" altLang="ja-JP" dirty="0"/>
              <a:t>】</a:t>
            </a:r>
          </a:p>
          <a:p>
            <a:r>
              <a:rPr kumimoji="1" lang="ja-JP" altLang="en-US" dirty="0"/>
              <a:t>こちらが</a:t>
            </a:r>
            <a:r>
              <a:rPr kumimoji="1" lang="en-US" altLang="ja-JP" dirty="0"/>
              <a:t>Safety tips</a:t>
            </a:r>
            <a:r>
              <a:rPr kumimoji="1" lang="ja-JP" altLang="en-US" dirty="0"/>
              <a:t>のトップ画面です。</a:t>
            </a:r>
            <a:endParaRPr kumimoji="1" lang="en-US" altLang="ja-JP" dirty="0"/>
          </a:p>
          <a:p>
            <a:r>
              <a:rPr kumimoji="1" lang="ja-JP" altLang="en-US" dirty="0"/>
              <a:t>それぞれのアイコンをタップすることで、気象情報や交通機関の情報、避難情報、緊急連絡先等の情報を入手することができます。</a:t>
            </a:r>
          </a:p>
        </p:txBody>
      </p:sp>
      <p:sp>
        <p:nvSpPr>
          <p:cNvPr id="4" name="スライド番号プレースホルダー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D42ABD0-7D1A-4E09-B627-17A06166555A}" type="slidenum">
              <a:rPr kumimoji="1" lang="ja-JP" altLang="en-US" sz="1200" b="0" i="0" u="none" strike="noStrike" kern="1200" cap="none" spc="0" normalizeH="0" baseline="0" noProof="0" smtClean="0">
                <a:ln>
                  <a:noFill/>
                </a:ln>
                <a:solidFill>
                  <a:prstClr val="black"/>
                </a:solidFill>
                <a:effectLst/>
                <a:uLnTx/>
                <a:uFillTx/>
                <a:latin typeface="Calibri"/>
                <a:ea typeface="ＭＳ 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prstClr val="black"/>
              </a:solidFill>
              <a:effectLst/>
              <a:uLnTx/>
              <a:uFillTx/>
              <a:latin typeface="Calibri"/>
              <a:ea typeface="ＭＳ ゴシック"/>
              <a:cs typeface="+mn-cs"/>
            </a:endParaRPr>
          </a:p>
        </p:txBody>
      </p:sp>
    </p:spTree>
    <p:extLst>
      <p:ext uri="{BB962C8B-B14F-4D97-AF65-F5344CB8AC3E}">
        <p14:creationId xmlns:p14="http://schemas.microsoft.com/office/powerpoint/2010/main" val="27817002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中項目「２．要配慮者の地域ぐるみでの支援体制」で学んだことをまとめます。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43</a:t>
            </a:fld>
            <a:endParaRPr lang="ja-JP" altLang="en-US"/>
          </a:p>
        </p:txBody>
      </p:sp>
      <p:sp>
        <p:nvSpPr>
          <p:cNvPr id="7" name="スライド イメージ プレースホルダー 6">
            <a:extLst>
              <a:ext uri="{FF2B5EF4-FFF2-40B4-BE49-F238E27FC236}">
                <a16:creationId xmlns:a16="http://schemas.microsoft.com/office/drawing/2014/main" id="{7E46DCD7-5095-4A11-BC97-4F78C365C55C}"/>
              </a:ext>
            </a:extLst>
          </p:cNvPr>
          <p:cNvSpPr>
            <a:spLocks noGrp="1" noRot="1" noChangeAspect="1"/>
          </p:cNvSpPr>
          <p:nvPr>
            <p:ph type="sldImg"/>
          </p:nvPr>
        </p:nvSpPr>
        <p:spPr/>
      </p:sp>
    </p:spTree>
    <p:extLst>
      <p:ext uri="{BB962C8B-B14F-4D97-AF65-F5344CB8AC3E}">
        <p14:creationId xmlns:p14="http://schemas.microsoft.com/office/powerpoint/2010/main" val="3472289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この単元、「被害を最小限とするための取組みと地域に対する防災知識の普及」で学んだことをまとめます。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44</a:t>
            </a:fld>
            <a:endParaRPr lang="ja-JP" altLang="en-US"/>
          </a:p>
        </p:txBody>
      </p:sp>
      <p:sp>
        <p:nvSpPr>
          <p:cNvPr id="7" name="スライド イメージ プレースホルダー 6">
            <a:extLst>
              <a:ext uri="{FF2B5EF4-FFF2-40B4-BE49-F238E27FC236}">
                <a16:creationId xmlns:a16="http://schemas.microsoft.com/office/drawing/2014/main" id="{2F9A09F9-BFF0-4CC2-A696-2C7225848055}"/>
              </a:ext>
            </a:extLst>
          </p:cNvPr>
          <p:cNvSpPr>
            <a:spLocks noGrp="1" noRot="1" noChangeAspect="1"/>
          </p:cNvSpPr>
          <p:nvPr>
            <p:ph type="sldImg"/>
          </p:nvPr>
        </p:nvSpPr>
        <p:spPr/>
      </p:sp>
    </p:spTree>
    <p:extLst>
      <p:ext uri="{BB962C8B-B14F-4D97-AF65-F5344CB8AC3E}">
        <p14:creationId xmlns:p14="http://schemas.microsoft.com/office/powerpoint/2010/main" val="1515175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自助～共助～公助による災害対応の流れを、「風水害」「地震」に分けて、それぞれ「→」の流れで説明します。</a:t>
            </a:r>
            <a:endParaRPr lang="en-US" altLang="ja-JP"/>
          </a:p>
          <a:p>
            <a:pPr lvl="1"/>
            <a:r>
              <a:rPr lang="ja-JP" altLang="en-US"/>
              <a:t>風水害</a:t>
            </a:r>
            <a:endParaRPr lang="en-US" altLang="ja-JP"/>
          </a:p>
          <a:p>
            <a:pPr lvl="1"/>
            <a:r>
              <a:rPr lang="ja-JP" altLang="en-US"/>
              <a:t>自助：気象・避難情報等の収集した情報にもとづき、避難が必要な</a:t>
            </a:r>
            <a:endParaRPr lang="en-US" altLang="ja-JP"/>
          </a:p>
          <a:p>
            <a:pPr lvl="1"/>
            <a:r>
              <a:rPr lang="ja-JP" altLang="en-US"/>
              <a:t>　　　場合は避難します。</a:t>
            </a:r>
            <a:endParaRPr lang="en-US" altLang="ja-JP"/>
          </a:p>
          <a:p>
            <a:pPr lvl="1"/>
            <a:r>
              <a:rPr lang="ja-JP" altLang="en-US"/>
              <a:t>共助：避難する際、地域の住民にも避難を促す。また足が不自由な</a:t>
            </a:r>
            <a:endParaRPr lang="en-US" altLang="ja-JP"/>
          </a:p>
          <a:p>
            <a:pPr lvl="1"/>
            <a:r>
              <a:rPr lang="ja-JP" altLang="en-US"/>
              <a:t>　　　方や一人では避難できない方が近くにいれば、地域の住民と</a:t>
            </a:r>
            <a:endParaRPr lang="en-US" altLang="ja-JP"/>
          </a:p>
          <a:p>
            <a:pPr lvl="1"/>
            <a:r>
              <a:rPr lang="ja-JP" altLang="en-US"/>
              <a:t>　　　協力して避難支援。避難支援を行うときは、あくまでも自分</a:t>
            </a:r>
            <a:endParaRPr lang="en-US" altLang="ja-JP"/>
          </a:p>
          <a:p>
            <a:pPr lvl="1"/>
            <a:r>
              <a:rPr lang="ja-JP" altLang="en-US"/>
              <a:t>　　　のいのち、安全が第一です。</a:t>
            </a:r>
            <a:endParaRPr lang="en-US" altLang="ja-JP"/>
          </a:p>
          <a:p>
            <a:pPr lvl="1"/>
            <a:r>
              <a:rPr lang="ja-JP" altLang="en-US"/>
              <a:t>共助：災害による被害が大規模で、避難生活が長期化する場合、避</a:t>
            </a:r>
            <a:endParaRPr lang="en-US" altLang="ja-JP"/>
          </a:p>
          <a:p>
            <a:pPr lvl="1"/>
            <a:r>
              <a:rPr lang="ja-JP" altLang="en-US"/>
              <a:t>　　　難所での避難生活となります。在宅避難をしている被災者へ</a:t>
            </a:r>
            <a:endParaRPr lang="en-US" altLang="ja-JP"/>
          </a:p>
          <a:p>
            <a:pPr lvl="1"/>
            <a:r>
              <a:rPr lang="ja-JP" altLang="en-US"/>
              <a:t>　　　の支援も考慮する必要があります。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7" name="スライド イメージ プレースホルダー 6">
            <a:extLst>
              <a:ext uri="{FF2B5EF4-FFF2-40B4-BE49-F238E27FC236}">
                <a16:creationId xmlns:a16="http://schemas.microsoft.com/office/drawing/2014/main" id="{EED81A43-7EA2-4927-B25B-343626F5D4E6}"/>
              </a:ext>
            </a:extLst>
          </p:cNvPr>
          <p:cNvSpPr>
            <a:spLocks noGrp="1" noRot="1" noChangeAspect="1"/>
          </p:cNvSpPr>
          <p:nvPr>
            <p:ph type="sldImg"/>
          </p:nvPr>
        </p:nvSpPr>
        <p:spPr/>
      </p:sp>
    </p:spTree>
    <p:extLst>
      <p:ext uri="{BB962C8B-B14F-4D97-AF65-F5344CB8AC3E}">
        <p14:creationId xmlns:p14="http://schemas.microsoft.com/office/powerpoint/2010/main" val="1992152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自助～共助～公助による災害対応の流れを、「風水害」「地震」に分けて、それぞれ「→」の流れで説明します。</a:t>
            </a:r>
            <a:endParaRPr lang="en-US" altLang="ja-JP"/>
          </a:p>
          <a:p>
            <a:pPr lvl="1"/>
            <a:r>
              <a:rPr lang="ja-JP" altLang="en-US"/>
              <a:t>地震</a:t>
            </a:r>
            <a:endParaRPr lang="en-US" altLang="ja-JP"/>
          </a:p>
          <a:p>
            <a:pPr lvl="1"/>
            <a:r>
              <a:rPr lang="ja-JP" altLang="en-US"/>
              <a:t>自助：地震の揺れを感じたら、身の安全を確保し、その後は家族の</a:t>
            </a:r>
            <a:endParaRPr lang="en-US" altLang="ja-JP"/>
          </a:p>
          <a:p>
            <a:pPr lvl="1"/>
            <a:r>
              <a:rPr lang="ja-JP" altLang="en-US"/>
              <a:t>　　　安全を確認。必要に応じて自宅の初期消火、避難を行います。</a:t>
            </a:r>
            <a:endParaRPr lang="en-US" altLang="ja-JP"/>
          </a:p>
          <a:p>
            <a:pPr lvl="1"/>
            <a:r>
              <a:rPr lang="ja-JP" altLang="en-US"/>
              <a:t>共助：まずは地域の住民の安否確認。地域の建物や道路、川、上下</a:t>
            </a:r>
            <a:endParaRPr lang="en-US" altLang="ja-JP"/>
          </a:p>
          <a:p>
            <a:pPr lvl="1"/>
            <a:r>
              <a:rPr lang="ja-JP" altLang="en-US"/>
              <a:t>　　　水道、電気、ガス等の被害情報の収集。地域のどこかで火災</a:t>
            </a:r>
            <a:endParaRPr lang="en-US" altLang="ja-JP"/>
          </a:p>
          <a:p>
            <a:pPr lvl="1"/>
            <a:r>
              <a:rPr lang="ja-JP" altLang="en-US"/>
              <a:t>　　　が発生している場合は初期消火を行います。</a:t>
            </a:r>
            <a:endParaRPr lang="en-US" altLang="ja-JP"/>
          </a:p>
          <a:p>
            <a:pPr lvl="2"/>
            <a:r>
              <a:rPr lang="ja-JP" altLang="en-US"/>
              <a:t>崩れた家等に住民が閉じ込められている場合、消防団、消防・自衛隊などと協力して救出・救護します。</a:t>
            </a:r>
            <a:endParaRPr lang="en-US" altLang="ja-JP"/>
          </a:p>
          <a:p>
            <a:pPr lvl="2"/>
            <a:r>
              <a:rPr lang="ja-JP" altLang="en-US"/>
              <a:t>救出・救護する際は、あくまでも自分のいのち、安全が第一です。危険な状況下では２次災害を引き起こす可能性があります。</a:t>
            </a:r>
            <a:endParaRPr lang="en-US" altLang="ja-JP"/>
          </a:p>
          <a:p>
            <a:pPr lvl="1"/>
            <a:r>
              <a:rPr lang="ja-JP" altLang="en-US"/>
              <a:t>共助：避難所への避難誘導、お年寄りや体が不自由な人などへの避</a:t>
            </a:r>
            <a:endParaRPr lang="en-US" altLang="ja-JP"/>
          </a:p>
          <a:p>
            <a:pPr lvl="1"/>
            <a:r>
              <a:rPr lang="ja-JP" altLang="en-US"/>
              <a:t>　　　難支援を行いましょう。</a:t>
            </a:r>
            <a:endParaRPr lang="en-US" altLang="ja-JP"/>
          </a:p>
          <a:p>
            <a:pPr lvl="1"/>
            <a:r>
              <a:rPr lang="ja-JP" altLang="en-US"/>
              <a:t>共助：災害による被害が大規模で、避難生活が長期化する場合、避</a:t>
            </a:r>
            <a:endParaRPr lang="en-US" altLang="ja-JP"/>
          </a:p>
          <a:p>
            <a:pPr lvl="1"/>
            <a:r>
              <a:rPr lang="ja-JP" altLang="en-US"/>
              <a:t>　　　難所での避難生活となります。在宅避難をしている被災者へ</a:t>
            </a:r>
            <a:endParaRPr lang="en-US" altLang="ja-JP"/>
          </a:p>
          <a:p>
            <a:pPr lvl="1"/>
            <a:r>
              <a:rPr lang="ja-JP" altLang="en-US"/>
              <a:t>　　　の支援も考慮する必要があります。</a:t>
            </a:r>
            <a:endParaRPr lang="en-US" altLang="ja-JP"/>
          </a:p>
          <a:p>
            <a:pPr lvl="1"/>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909C47AB-7328-4AAD-A349-4F1BDC429648}"/>
              </a:ext>
            </a:extLst>
          </p:cNvPr>
          <p:cNvSpPr>
            <a:spLocks noGrp="1" noRot="1" noChangeAspect="1"/>
          </p:cNvSpPr>
          <p:nvPr>
            <p:ph type="sldImg"/>
          </p:nvPr>
        </p:nvSpPr>
        <p:spPr/>
      </p:sp>
    </p:spTree>
    <p:extLst>
      <p:ext uri="{BB962C8B-B14F-4D97-AF65-F5344CB8AC3E}">
        <p14:creationId xmlns:p14="http://schemas.microsoft.com/office/powerpoint/2010/main" val="3616986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1210" indent="-171210">
              <a:buFont typeface="Arial" panose="020B0604020202020204" pitchFamily="34" charset="0"/>
              <a:buChar char="•"/>
            </a:pPr>
            <a:r>
              <a:rPr lang="ja-JP" altLang="en-US"/>
              <a:t>受講者に対して、過去の災害から学べることは、災害は一人の力では乗り越えることができないこと、</a:t>
            </a:r>
            <a:br>
              <a:rPr lang="en-US" altLang="ja-JP"/>
            </a:br>
            <a:r>
              <a:rPr lang="ja-JP" altLang="en-US"/>
              <a:t>地域で共に助け合い乗り越える必要があること（共助の必要性）を伝えるとよいでしょう。</a:t>
            </a:r>
          </a:p>
          <a:p>
            <a:pPr marL="171210" indent="-171210">
              <a:buFont typeface="Arial" panose="020B0604020202020204" pitchFamily="34" charset="0"/>
              <a:buChar char="•"/>
            </a:pP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7" name="スライド イメージ プレースホルダー 6">
            <a:extLst>
              <a:ext uri="{FF2B5EF4-FFF2-40B4-BE49-F238E27FC236}">
                <a16:creationId xmlns:a16="http://schemas.microsoft.com/office/drawing/2014/main" id="{F23471B7-356B-4DA3-8116-624B24FFD227}"/>
              </a:ext>
            </a:extLst>
          </p:cNvPr>
          <p:cNvSpPr>
            <a:spLocks noGrp="1" noRot="1" noChangeAspect="1"/>
          </p:cNvSpPr>
          <p:nvPr>
            <p:ph type="sldImg"/>
          </p:nvPr>
        </p:nvSpPr>
        <p:spPr/>
      </p:sp>
    </p:spTree>
    <p:extLst>
      <p:ext uri="{BB962C8B-B14F-4D97-AF65-F5344CB8AC3E}">
        <p14:creationId xmlns:p14="http://schemas.microsoft.com/office/powerpoint/2010/main" val="3258816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a:xfrm>
            <a:off x="679768" y="4957309"/>
            <a:ext cx="5438140" cy="4471277"/>
          </a:xfrm>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情報収集・伝達・安否確認</a:t>
            </a:r>
            <a:endParaRPr lang="en-US" altLang="ja-JP"/>
          </a:p>
          <a:p>
            <a:pPr lvl="1"/>
            <a:r>
              <a:rPr lang="ja-JP" altLang="en-US"/>
              <a:t>災害発生後は、速やかに住民の安否を確認するとともに、火災の発生や建物の倒壊など、地域の被害状況を把握しましょう。</a:t>
            </a:r>
          </a:p>
          <a:p>
            <a:pPr lvl="1"/>
            <a:r>
              <a:rPr lang="ja-JP" altLang="en-US"/>
              <a:t>災害発生後、時間の経過とともに状況は変化します。電気・水道・ガス・通信のインフラの被害状況、浸水や土砂災害、通れない道路があるか、避難所の開設状況などを確認し、次の行動を判断するために必要な情報を集めましょう。</a:t>
            </a:r>
            <a:r>
              <a:rPr lang="en-US" altLang="ja-JP"/>
              <a:t>	</a:t>
            </a:r>
          </a:p>
          <a:p>
            <a:pPr marL="174788" indent="-174788">
              <a:buFont typeface="Arial" panose="020B0604020202020204" pitchFamily="34" charset="0"/>
              <a:buChar char="•"/>
            </a:pPr>
            <a:r>
              <a:rPr lang="ja-JP" altLang="en-US"/>
              <a:t>出火防止・初期消火</a:t>
            </a:r>
            <a:endParaRPr lang="en-US" altLang="ja-JP"/>
          </a:p>
          <a:p>
            <a:pPr lvl="1"/>
            <a:r>
              <a:rPr lang="ja-JP" altLang="en-US"/>
              <a:t>自身の安全を確保した後、近所で出火しているところがないか確認しましょう。出火している場合は、消防団などに火災発生を伝えるとともに、近所の人たちに呼びかけをし、協力して初期消火を行いましょう。</a:t>
            </a:r>
            <a:endParaRPr lang="en-US" altLang="ja-JP"/>
          </a:p>
          <a:p>
            <a:pPr marL="174788" indent="-174788">
              <a:buFont typeface="Arial" panose="020B0604020202020204" pitchFamily="34" charset="0"/>
              <a:buChar char="•"/>
            </a:pPr>
            <a:r>
              <a:rPr lang="ja-JP" altLang="en-US"/>
              <a:t>救出・救護</a:t>
            </a:r>
            <a:endParaRPr lang="en-US" altLang="ja-JP"/>
          </a:p>
          <a:p>
            <a:pPr lvl="1"/>
            <a:r>
              <a:rPr lang="ja-JP" altLang="en-US"/>
              <a:t>救出や救護が必要な人がいた場合、まず近くの人に協力を呼びかけます。安全な場所に移動させるなどの措置を行います。周りに危険がないか気を配るとともに、余震などにも気を付けて、安全を最優先に活動することが大事です。</a:t>
            </a:r>
            <a:endParaRPr lang="en-US" altLang="ja-JP"/>
          </a:p>
          <a:p>
            <a:pPr marL="174788" indent="-174788">
              <a:buFont typeface="Arial" panose="020B0604020202020204" pitchFamily="34" charset="0"/>
              <a:buChar char="•"/>
            </a:pPr>
            <a:r>
              <a:rPr lang="ja-JP" altLang="en-US"/>
              <a:t>避難誘導</a:t>
            </a:r>
            <a:endParaRPr lang="en-US" altLang="ja-JP"/>
          </a:p>
          <a:p>
            <a:pPr lvl="1"/>
            <a:r>
              <a:rPr lang="ja-JP" altLang="en-US"/>
              <a:t>地域には高齢のため、体が不自由な方や一人では避難できない方がいらっしゃるでしょう。避難に際し、支援が必要な人たちがどこにいるのか「避難行動要支援者名簿」を作成し把握しておくことが必要で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6" name="スライド イメージ プレースホルダー 5">
            <a:extLst>
              <a:ext uri="{FF2B5EF4-FFF2-40B4-BE49-F238E27FC236}">
                <a16:creationId xmlns:a16="http://schemas.microsoft.com/office/drawing/2014/main" id="{61802B68-5BED-4CAE-B28D-7C1BBE24ADDC}"/>
              </a:ext>
            </a:extLst>
          </p:cNvPr>
          <p:cNvSpPr>
            <a:spLocks noGrp="1" noRot="1" noChangeAspect="1"/>
          </p:cNvSpPr>
          <p:nvPr>
            <p:ph type="sldImg"/>
          </p:nvPr>
        </p:nvSpPr>
        <p:spPr/>
      </p:sp>
    </p:spTree>
    <p:extLst>
      <p:ext uri="{BB962C8B-B14F-4D97-AF65-F5344CB8AC3E}">
        <p14:creationId xmlns:p14="http://schemas.microsoft.com/office/powerpoint/2010/main" val="1007618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伝達すべき情報を事前に地域ごとに決めておきます。</a:t>
            </a:r>
            <a:endParaRPr lang="en-US" altLang="ja-JP"/>
          </a:p>
          <a:p>
            <a:pPr marL="174788" indent="-174788">
              <a:buFont typeface="Arial" panose="020B0604020202020204" pitchFamily="34" charset="0"/>
              <a:buChar char="•"/>
            </a:pPr>
            <a:r>
              <a:rPr lang="ja-JP" altLang="en-US"/>
              <a:t>自主防災組織は、情報班をおき、収集担当と伝達担当を明確にすることが望ましいです。</a:t>
            </a:r>
            <a:endParaRPr lang="en-US" altLang="ja-JP"/>
          </a:p>
          <a:p>
            <a:pPr marL="174788" indent="-174788">
              <a:buFont typeface="Arial" panose="020B0604020202020204" pitchFamily="34" charset="0"/>
              <a:buChar char="•"/>
            </a:pPr>
            <a:r>
              <a:rPr lang="ja-JP" altLang="en-US"/>
              <a:t>自主防災組織を災害情報の中継点として位置づけ、これを通じて市町村や消防関係機関等からの情報を地域住民に伝え、また逆に地域の被害状況、住民の避難状況などを自主防災組織で収集し、市町村や消防関係機関等に報告を行います。</a:t>
            </a:r>
            <a:endParaRPr lang="en-US" altLang="ja-JP"/>
          </a:p>
          <a:p>
            <a:pPr lvl="1"/>
            <a:endParaRPr lang="en-US" altLang="ja-JP"/>
          </a:p>
          <a:p>
            <a:endParaRPr lang="en-US" altLang="ja-JP"/>
          </a:p>
        </p:txBody>
      </p:sp>
      <p:sp>
        <p:nvSpPr>
          <p:cNvPr id="4" name="スライド番号プレースホルダー 3"/>
          <p:cNvSpPr>
            <a:spLocks noGrp="1"/>
          </p:cNvSpPr>
          <p:nvPr>
            <p:ph type="sldNum" sz="quarter" idx="10"/>
          </p:nvPr>
        </p:nvSpPr>
        <p:spPr/>
        <p:txBody>
          <a:bodyPr/>
          <a:lstStyle/>
          <a:p>
            <a:fld id="{9D42ABD0-7D1A-4E09-B627-17A06166555A}" type="slidenum">
              <a:rPr lang="ja-JP" altLang="en-US" smtClean="0"/>
              <a:pPr/>
              <a:t>9</a:t>
            </a:fld>
            <a:endParaRPr lang="ja-JP" altLang="en-US"/>
          </a:p>
        </p:txBody>
      </p:sp>
      <p:sp>
        <p:nvSpPr>
          <p:cNvPr id="5" name="正方形/長方形 4"/>
          <p:cNvSpPr/>
          <p:nvPr/>
        </p:nvSpPr>
        <p:spPr>
          <a:xfrm>
            <a:off x="2654022" y="1084137"/>
            <a:ext cx="1490225" cy="35199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3220" tIns="46611" rIns="93220" bIns="46611"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kumimoji="1" lang="ja-JP" altLang="en-US"/>
          </a:p>
        </p:txBody>
      </p:sp>
      <p:sp>
        <p:nvSpPr>
          <p:cNvPr id="8" name="スライド イメージ プレースホルダー 7">
            <a:extLst>
              <a:ext uri="{FF2B5EF4-FFF2-40B4-BE49-F238E27FC236}">
                <a16:creationId xmlns:a16="http://schemas.microsoft.com/office/drawing/2014/main" id="{931C5083-7493-46D7-8DDB-AD511DDC9D4E}"/>
              </a:ext>
            </a:extLst>
          </p:cNvPr>
          <p:cNvSpPr>
            <a:spLocks noGrp="1" noRot="1" noChangeAspect="1"/>
          </p:cNvSpPr>
          <p:nvPr>
            <p:ph type="sldImg"/>
          </p:nvPr>
        </p:nvSpPr>
        <p:spPr/>
      </p:sp>
    </p:spTree>
    <p:extLst>
      <p:ext uri="{BB962C8B-B14F-4D97-AF65-F5344CB8AC3E}">
        <p14:creationId xmlns:p14="http://schemas.microsoft.com/office/powerpoint/2010/main" val="66019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2024/7/3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2024/7/3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494854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hasCustomPrompt="1"/>
          </p:nvPr>
        </p:nvSpPr>
        <p:spPr>
          <a:xfrm>
            <a:off x="621392" y="1550082"/>
            <a:ext cx="7886700" cy="2513918"/>
          </a:xfrm>
          <a:prstGeom prst="rect">
            <a:avLst/>
          </a:prstGeom>
        </p:spPr>
        <p:txBody>
          <a:bodyPr anchor="b">
            <a:normAutofit/>
          </a:bodyPr>
          <a:lstStyle>
            <a:lvl1pPr algn="l">
              <a:defRPr sz="5400">
                <a:latin typeface="HGPｺﾞｼｯｸE" panose="020B0900000000000000" pitchFamily="50" charset="-128"/>
                <a:ea typeface="HGPｺﾞｼｯｸE" panose="020B0900000000000000" pitchFamily="50" charset="-128"/>
              </a:defRPr>
            </a:lvl1pPr>
          </a:lstStyle>
          <a:p>
            <a:r>
              <a:rPr lang="en-US" altLang="ja-JP"/>
              <a:t>1.</a:t>
            </a:r>
            <a:r>
              <a:rPr lang="ja-JP" altLang="en-US"/>
              <a:t>タイトル</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9042827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A99E9E78-F228-86A7-ADA8-AFC2F2C04BDC}"/>
              </a:ext>
            </a:extLst>
          </p:cNvPr>
          <p:cNvSpPr/>
          <p:nvPr userDrawn="1"/>
        </p:nvSpPr>
        <p:spPr>
          <a:xfrm>
            <a:off x="1246185" y="1598470"/>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bg1"/>
              </a:solidFill>
              <a:latin typeface="HGPｺﾞｼｯｸE" panose="020B0900000000000000" pitchFamily="50" charset="-128"/>
              <a:ea typeface="HGPｺﾞｼｯｸE" panose="020B0900000000000000" pitchFamily="50" charset="-128"/>
            </a:endParaRP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252534" y="1600599"/>
            <a:ext cx="6638932" cy="3640522"/>
          </a:xfrm>
        </p:spPr>
        <p:txBody>
          <a:bodyPr bIns="216000" anchor="ctr" anchorCtr="1">
            <a:normAutofit/>
          </a:bodyPr>
          <a:lstStyle>
            <a:lvl1pPr marL="0" indent="0" algn="ctr">
              <a:lnSpc>
                <a:spcPct val="150000"/>
              </a:lnSpc>
              <a:spcBef>
                <a:spcPts val="0"/>
              </a:spcBef>
              <a:spcAft>
                <a:spcPts val="0"/>
              </a:spcAft>
              <a:buNone/>
              <a:defRPr sz="3600">
                <a:solidFill>
                  <a:schemeClr val="bg1"/>
                </a:solidFill>
              </a:defRPr>
            </a:lvl1pPr>
          </a:lstStyle>
          <a:p>
            <a:pPr lvl="0"/>
            <a:r>
              <a:rPr kumimoji="1" lang="ja-JP" altLang="en-US"/>
              <a:t>テキスト　</a:t>
            </a:r>
            <a:r>
              <a:rPr kumimoji="1" lang="en-US" altLang="ja-JP"/>
              <a:t>36</a:t>
            </a:r>
            <a:r>
              <a:rPr kumimoji="1" lang="ja-JP" altLang="en-US"/>
              <a:t>ｐｔ</a:t>
            </a:r>
            <a:endParaRPr kumimoji="1" lang="en-US" altLang="ja-JP"/>
          </a:p>
        </p:txBody>
      </p:sp>
    </p:spTree>
    <p:extLst>
      <p:ext uri="{BB962C8B-B14F-4D97-AF65-F5344CB8AC3E}">
        <p14:creationId xmlns:p14="http://schemas.microsoft.com/office/powerpoint/2010/main" val="39054730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コンテンツ プレースホルダー 27">
            <a:extLst>
              <a:ext uri="{FF2B5EF4-FFF2-40B4-BE49-F238E27FC236}">
                <a16:creationId xmlns:a16="http://schemas.microsoft.com/office/drawing/2014/main" id="{6DE67C09-FE39-1CEC-A814-AB6D0F5D6663}"/>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25954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ACDF4183-74EE-7422-C49E-E70EBE04CD77}"/>
              </a:ext>
            </a:extLst>
          </p:cNvPr>
          <p:cNvSpPr>
            <a:spLocks noGrp="1"/>
          </p:cNvSpPr>
          <p:nvPr>
            <p:ph idx="13" hasCustomPrompt="1"/>
          </p:nvPr>
        </p:nvSpPr>
        <p:spPr>
          <a:xfrm>
            <a:off x="262800" y="816286"/>
            <a:ext cx="8632756" cy="891162"/>
          </a:xfrm>
          <a:ln w="38100">
            <a:solidFill>
              <a:srgbClr val="35A16B"/>
            </a:solidFill>
          </a:ln>
        </p:spPr>
        <p:txBody>
          <a:bodyPr/>
          <a:lstStyle>
            <a:lvl1pPr marL="0" indent="0">
              <a:buFont typeface="Wingdings" panose="05000000000000000000" pitchFamily="2" charset="2"/>
              <a:buNone/>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テキスト　</a:t>
            </a:r>
            <a:r>
              <a:rPr lang="en-US" altLang="ja-JP"/>
              <a:t>28pt</a:t>
            </a:r>
            <a:endParaRPr lang="en-US"/>
          </a:p>
        </p:txBody>
      </p:sp>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5" name="四角形: 角を丸くする 24">
            <a:extLst>
              <a:ext uri="{FF2B5EF4-FFF2-40B4-BE49-F238E27FC236}">
                <a16:creationId xmlns:a16="http://schemas.microsoft.com/office/drawing/2014/main" id="{995BA917-EA3A-0EF6-8983-3D216A3E10B7}"/>
              </a:ext>
            </a:extLst>
          </p:cNvPr>
          <p:cNvSpPr/>
          <p:nvPr userDrawn="1"/>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7">
            <a:extLst>
              <a:ext uri="{FF2B5EF4-FFF2-40B4-BE49-F238E27FC236}">
                <a16:creationId xmlns:a16="http://schemas.microsoft.com/office/drawing/2014/main" id="{D01C2F2A-3680-4CAA-BCDF-0F041535FD0C}"/>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4" name="Content Placeholder 2">
            <a:extLst>
              <a:ext uri="{FF2B5EF4-FFF2-40B4-BE49-F238E27FC236}">
                <a16:creationId xmlns:a16="http://schemas.microsoft.com/office/drawing/2014/main" id="{EE3A582F-3706-CBFF-9BC9-84ACC7D7734F}"/>
              </a:ext>
            </a:extLst>
          </p:cNvPr>
          <p:cNvSpPr>
            <a:spLocks noGrp="1"/>
          </p:cNvSpPr>
          <p:nvPr>
            <p:ph idx="16" hasCustomPrompt="1"/>
          </p:nvPr>
        </p:nvSpPr>
        <p:spPr>
          <a:xfrm>
            <a:off x="383177" y="1928490"/>
            <a:ext cx="8275048" cy="4535523"/>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Tree>
    <p:extLst>
      <p:ext uri="{BB962C8B-B14F-4D97-AF65-F5344CB8AC3E}">
        <p14:creationId xmlns:p14="http://schemas.microsoft.com/office/powerpoint/2010/main" val="3176518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事例紹介</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コンテンツ プレースホルダー 4">
            <a:extLst>
              <a:ext uri="{FF2B5EF4-FFF2-40B4-BE49-F238E27FC236}">
                <a16:creationId xmlns:a16="http://schemas.microsoft.com/office/drawing/2014/main" id="{CD585649-1646-7FF2-3168-21C753FB3783}"/>
              </a:ext>
            </a:extLst>
          </p:cNvPr>
          <p:cNvSpPr txBox="1">
            <a:spLocks/>
          </p:cNvSpPr>
          <p:nvPr userDrawn="1"/>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8" name="正方形/長方形 17">
            <a:extLst>
              <a:ext uri="{FF2B5EF4-FFF2-40B4-BE49-F238E27FC236}">
                <a16:creationId xmlns:a16="http://schemas.microsoft.com/office/drawing/2014/main" id="{F004BD71-05DD-B969-C3C1-7E65996B948B}"/>
              </a:ext>
            </a:extLst>
          </p:cNvPr>
          <p:cNvSpPr/>
          <p:nvPr userDrawn="1"/>
        </p:nvSpPr>
        <p:spPr>
          <a:xfrm>
            <a:off x="552450" y="1915715"/>
            <a:ext cx="8062161"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7">
            <a:extLst>
              <a:ext uri="{FF2B5EF4-FFF2-40B4-BE49-F238E27FC236}">
                <a16:creationId xmlns:a16="http://schemas.microsoft.com/office/drawing/2014/main" id="{6B4180A7-EF30-9CBD-C84D-507F82E9309B}"/>
              </a:ext>
            </a:extLst>
          </p:cNvPr>
          <p:cNvSpPr>
            <a:spLocks noGrp="1"/>
          </p:cNvSpPr>
          <p:nvPr>
            <p:ph sz="quarter" idx="13" hasCustomPrompt="1"/>
          </p:nvPr>
        </p:nvSpPr>
        <p:spPr>
          <a:xfrm>
            <a:off x="462615" y="939839"/>
            <a:ext cx="8362950" cy="649287"/>
          </a:xfrm>
        </p:spPr>
        <p:txBody>
          <a:bodyPr>
            <a:normAutofit/>
          </a:bodyPr>
          <a:lstStyle>
            <a:lvl1pPr marL="0" indent="0">
              <a:buNone/>
              <a:defRPr sz="2800">
                <a:solidFill>
                  <a:srgbClr val="FF0000"/>
                </a:solidFill>
              </a:defRPr>
            </a:lvl1pPr>
          </a:lstStyle>
          <a:p>
            <a:pPr lvl="0"/>
            <a:r>
              <a:rPr kumimoji="1" lang="ja-JP" altLang="en-US"/>
              <a:t>■タイトル（赤字）</a:t>
            </a:r>
            <a:r>
              <a:rPr kumimoji="1" lang="en-US" altLang="ja-JP"/>
              <a:t>28pt</a:t>
            </a:r>
            <a:br>
              <a:rPr kumimoji="1" lang="en-US" altLang="ja-JP"/>
            </a:br>
            <a:r>
              <a:rPr kumimoji="1" lang="ja-JP" altLang="en-US"/>
              <a:t>（団体名：県名）（黒字）</a:t>
            </a:r>
            <a:r>
              <a:rPr kumimoji="1" lang="en-US" altLang="ja-JP"/>
              <a:t>20pt</a:t>
            </a:r>
            <a:endParaRPr kumimoji="1" lang="ja-JP" altLang="en-US"/>
          </a:p>
        </p:txBody>
      </p:sp>
      <p:sp>
        <p:nvSpPr>
          <p:cNvPr id="31" name="コンテンツ プレースホルダー 27">
            <a:extLst>
              <a:ext uri="{FF2B5EF4-FFF2-40B4-BE49-F238E27FC236}">
                <a16:creationId xmlns:a16="http://schemas.microsoft.com/office/drawing/2014/main" id="{827329B4-A652-6847-86C5-9CE1D04DCA36}"/>
              </a:ext>
            </a:extLst>
          </p:cNvPr>
          <p:cNvSpPr>
            <a:spLocks noGrp="1"/>
          </p:cNvSpPr>
          <p:nvPr>
            <p:ph sz="quarter" idx="15"/>
          </p:nvPr>
        </p:nvSpPr>
        <p:spPr>
          <a:xfrm>
            <a:off x="640587" y="6333096"/>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36" name="Content Placeholder 2">
            <a:extLst>
              <a:ext uri="{FF2B5EF4-FFF2-40B4-BE49-F238E27FC236}">
                <a16:creationId xmlns:a16="http://schemas.microsoft.com/office/drawing/2014/main" id="{A19D4672-3E6C-B427-B0F8-3BC9FCBC480F}"/>
              </a:ext>
            </a:extLst>
          </p:cNvPr>
          <p:cNvSpPr>
            <a:spLocks noGrp="1"/>
          </p:cNvSpPr>
          <p:nvPr>
            <p:ph idx="16"/>
          </p:nvPr>
        </p:nvSpPr>
        <p:spPr>
          <a:xfrm>
            <a:off x="552449" y="1943080"/>
            <a:ext cx="8062161" cy="3771920"/>
          </a:xfrm>
        </p:spPr>
        <p:txBody>
          <a:bodyPr>
            <a:normAutofit/>
          </a:bodyPr>
          <a:lstStyle>
            <a:lvl1pPr marL="447675" indent="-447675">
              <a:spcBef>
                <a:spcPts val="0"/>
              </a:spcBef>
              <a:spcAft>
                <a:spcPts val="600"/>
              </a:spcAft>
              <a:buFont typeface="HGPｺﾞｼｯｸE" panose="020B0900000000000000" pitchFamily="50" charset="-128"/>
              <a:buChar char="○"/>
              <a:defRPr lang="en-US" altLang="ja-JP" sz="2000" kern="1200" dirty="0" smtClean="0">
                <a:solidFill>
                  <a:prstClr val="black">
                    <a:lumMod val="75000"/>
                    <a:lumOff val="25000"/>
                  </a:prstClr>
                </a:solidFill>
                <a:latin typeface="HGPｺﾞｼｯｸE" panose="020B0900000000000000" pitchFamily="50" charset="-128"/>
                <a:ea typeface="HGPｺﾞｼｯｸE" panose="020B0900000000000000" pitchFamily="50" charset="-128"/>
                <a:cs typeface="+mn-cs"/>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marL="342900" lvl="0" indent="-342900" algn="l" defTabSz="457200" rtl="0" eaLnBrk="1" latinLnBrk="0" hangingPunct="1">
              <a:spcAft>
                <a:spcPts val="600"/>
              </a:spcAft>
              <a:buFont typeface="HGPｺﾞｼｯｸE" panose="020B0900000000000000" pitchFamily="50" charset="-128"/>
              <a:buChar char="○"/>
              <a:defRPr/>
            </a:pPr>
            <a:r>
              <a:rPr lang="ja-JP" altLang="en-US"/>
              <a:t>マスター テキストの書式設定</a:t>
            </a:r>
            <a:endParaRPr lang="en-US" altLang="ja-JP"/>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a:p>
          <a:p>
            <a:pPr marL="342900" lvl="0" indent="-342900" algn="l" defTabSz="457200" rtl="0" eaLnBrk="1" latinLnBrk="0" hangingPunct="1">
              <a:spcAft>
                <a:spcPts val="600"/>
              </a:spcAft>
              <a:buFont typeface="HGPｺﾞｼｯｸE" panose="020B0900000000000000" pitchFamily="50" charset="-128"/>
              <a:buChar char="○"/>
              <a:defRPr/>
            </a:pPr>
            <a:endParaRPr lang="en-US" altLang="ja-JP"/>
          </a:p>
        </p:txBody>
      </p:sp>
    </p:spTree>
    <p:extLst>
      <p:ext uri="{BB962C8B-B14F-4D97-AF65-F5344CB8AC3E}">
        <p14:creationId xmlns:p14="http://schemas.microsoft.com/office/powerpoint/2010/main" val="1319872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フリーフォーム: 図形 7">
            <a:extLst>
              <a:ext uri="{FF2B5EF4-FFF2-40B4-BE49-F238E27FC236}">
                <a16:creationId xmlns:a16="http://schemas.microsoft.com/office/drawing/2014/main" id="{C143F10E-1918-34CC-D74F-9A7E4D217F2F}"/>
              </a:ext>
            </a:extLst>
          </p:cNvPr>
          <p:cNvSpPr/>
          <p:nvPr userDrawn="1"/>
        </p:nvSpPr>
        <p:spPr>
          <a:xfrm>
            <a:off x="564220" y="1519522"/>
            <a:ext cx="7428965" cy="4141048"/>
          </a:xfrm>
          <a:custGeom>
            <a:avLst/>
            <a:gdLst>
              <a:gd name="connsiteX0" fmla="*/ 0 w 7428965"/>
              <a:gd name="connsiteY0" fmla="*/ 0 h 4141048"/>
              <a:gd name="connsiteX1" fmla="*/ 1707067 w 7428965"/>
              <a:gd name="connsiteY1" fmla="*/ 0 h 4141048"/>
              <a:gd name="connsiteX2" fmla="*/ 1707067 w 7428965"/>
              <a:gd name="connsiteY2" fmla="*/ 1 h 4141048"/>
              <a:gd name="connsiteX3" fmla="*/ 6762505 w 7428965"/>
              <a:gd name="connsiteY3" fmla="*/ 1 h 4141048"/>
              <a:gd name="connsiteX4" fmla="*/ 7428965 w 7428965"/>
              <a:gd name="connsiteY4" fmla="*/ 666461 h 4141048"/>
              <a:gd name="connsiteX5" fmla="*/ 7428965 w 7428965"/>
              <a:gd name="connsiteY5" fmla="*/ 3474588 h 4141048"/>
              <a:gd name="connsiteX6" fmla="*/ 6762505 w 7428965"/>
              <a:gd name="connsiteY6" fmla="*/ 4141048 h 4141048"/>
              <a:gd name="connsiteX7" fmla="*/ 1697795 w 7428965"/>
              <a:gd name="connsiteY7" fmla="*/ 4141048 h 4141048"/>
              <a:gd name="connsiteX8" fmla="*/ 1031335 w 7428965"/>
              <a:gd name="connsiteY8" fmla="*/ 3474588 h 4141048"/>
              <a:gd name="connsiteX9" fmla="*/ 1031335 w 7428965"/>
              <a:gd name="connsiteY9" fmla="*/ 1030891 h 414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28965" h="4141048">
                <a:moveTo>
                  <a:pt x="0" y="0"/>
                </a:moveTo>
                <a:lnTo>
                  <a:pt x="1707067" y="0"/>
                </a:lnTo>
                <a:lnTo>
                  <a:pt x="1707067" y="1"/>
                </a:lnTo>
                <a:lnTo>
                  <a:pt x="6762505" y="1"/>
                </a:lnTo>
                <a:cubicBezTo>
                  <a:pt x="7130581" y="1"/>
                  <a:pt x="7428965" y="298385"/>
                  <a:pt x="7428965" y="666461"/>
                </a:cubicBezTo>
                <a:lnTo>
                  <a:pt x="7428965" y="3474588"/>
                </a:lnTo>
                <a:cubicBezTo>
                  <a:pt x="7428965" y="3842664"/>
                  <a:pt x="7130581" y="4141048"/>
                  <a:pt x="6762505" y="4141048"/>
                </a:cubicBezTo>
                <a:lnTo>
                  <a:pt x="1697795" y="4141048"/>
                </a:lnTo>
                <a:cubicBezTo>
                  <a:pt x="1329719" y="4141048"/>
                  <a:pt x="1031335" y="3842664"/>
                  <a:pt x="1031335" y="3474588"/>
                </a:cubicBezTo>
                <a:lnTo>
                  <a:pt x="1031335" y="103089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C2F4F7F1-16B9-CF9E-AE30-2BAB2C42E9F8}"/>
              </a:ext>
            </a:extLst>
          </p:cNvPr>
          <p:cNvSpPr/>
          <p:nvPr userDrawn="1"/>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ワークショップ</a:t>
            </a:r>
          </a:p>
        </p:txBody>
      </p:sp>
      <p:sp>
        <p:nvSpPr>
          <p:cNvPr id="4" name="テキスト プレースホルダー 3">
            <a:extLst>
              <a:ext uri="{FF2B5EF4-FFF2-40B4-BE49-F238E27FC236}">
                <a16:creationId xmlns:a16="http://schemas.microsoft.com/office/drawing/2014/main" id="{B6D4CA4D-2E4B-9B70-9EA9-14B2827EB9A3}"/>
              </a:ext>
            </a:extLst>
          </p:cNvPr>
          <p:cNvSpPr>
            <a:spLocks noGrp="1"/>
          </p:cNvSpPr>
          <p:nvPr>
            <p:ph type="body" sz="quarter" idx="13" hasCustomPrompt="1"/>
          </p:nvPr>
        </p:nvSpPr>
        <p:spPr>
          <a:xfrm>
            <a:off x="1609724" y="1534094"/>
            <a:ext cx="6383461" cy="4126476"/>
          </a:xfrm>
        </p:spPr>
        <p:txBody>
          <a:bodyPr anchor="ctr" anchorCtr="1">
            <a:normAutofit/>
          </a:bodyPr>
          <a:lstStyle>
            <a:lvl1pPr marL="0" indent="0" algn="ctr">
              <a:lnSpc>
                <a:spcPct val="1500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Tree>
    <p:extLst>
      <p:ext uri="{BB962C8B-B14F-4D97-AF65-F5344CB8AC3E}">
        <p14:creationId xmlns:p14="http://schemas.microsoft.com/office/powerpoint/2010/main" val="25404592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7" name="Content Placeholder 2">
            <a:extLst>
              <a:ext uri="{FF2B5EF4-FFF2-40B4-BE49-F238E27FC236}">
                <a16:creationId xmlns:a16="http://schemas.microsoft.com/office/drawing/2014/main" id="{D2ED7039-7240-DA24-8BA6-1D2BDEFB4F43}"/>
              </a:ext>
            </a:extLst>
          </p:cNvPr>
          <p:cNvSpPr>
            <a:spLocks noGrp="1"/>
          </p:cNvSpPr>
          <p:nvPr>
            <p:ph idx="13" hasCustomPrompt="1"/>
          </p:nvPr>
        </p:nvSpPr>
        <p:spPr>
          <a:xfrm>
            <a:off x="409575" y="889000"/>
            <a:ext cx="8324850"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コンテンツ プレースホルダー 27">
            <a:extLst>
              <a:ext uri="{FF2B5EF4-FFF2-40B4-BE49-F238E27FC236}">
                <a16:creationId xmlns:a16="http://schemas.microsoft.com/office/drawing/2014/main" id="{4A52F39E-72C8-609B-56E9-20A624DF48F7}"/>
              </a:ext>
            </a:extLst>
          </p:cNvPr>
          <p:cNvSpPr>
            <a:spLocks noGrp="1"/>
          </p:cNvSpPr>
          <p:nvPr>
            <p:ph sz="quarter" idx="15"/>
          </p:nvPr>
        </p:nvSpPr>
        <p:spPr>
          <a:xfrm>
            <a:off x="288162" y="6514071"/>
            <a:ext cx="7950964" cy="234746"/>
          </a:xfrm>
        </p:spPr>
        <p:txBody>
          <a:bodyPr>
            <a:normAutofit/>
          </a:bodyPr>
          <a:lstStyle>
            <a:lvl1pPr marL="0" indent="0">
              <a:buNone/>
              <a:defRPr kumimoji="1" lang="ja-JP" altLang="en-US" sz="1100" b="0" i="0" u="none" strike="noStrike" kern="1200" cap="none" spc="0" normalizeH="0" baseline="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defRPr>
            </a:lvl1pPr>
          </a:lstStyle>
          <a:p>
            <a:pPr lvl="0">
              <a:defRPr/>
            </a:pP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149004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白紙">
    <p:bg>
      <p:bgPr>
        <a:solidFill>
          <a:srgbClr val="FFC30C"/>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プレースホルダー 7">
            <a:extLst>
              <a:ext uri="{FF2B5EF4-FFF2-40B4-BE49-F238E27FC236}">
                <a16:creationId xmlns:a16="http://schemas.microsoft.com/office/drawing/2014/main" id="{6DB48874-6F15-E1F2-F800-185C1D7F4A57}"/>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a:t>タイトル　３２</a:t>
            </a:r>
            <a:r>
              <a:rPr kumimoji="1" lang="en-US" altLang="ja-JP"/>
              <a:t>pt</a:t>
            </a: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2" name="Content Placeholder 2">
            <a:extLst>
              <a:ext uri="{FF2B5EF4-FFF2-40B4-BE49-F238E27FC236}">
                <a16:creationId xmlns:a16="http://schemas.microsoft.com/office/drawing/2014/main" id="{F13CBBF9-CDFD-1878-2E43-9A76673F7AD6}"/>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Tree>
    <p:extLst>
      <p:ext uri="{BB962C8B-B14F-4D97-AF65-F5344CB8AC3E}">
        <p14:creationId xmlns:p14="http://schemas.microsoft.com/office/powerpoint/2010/main" val="3368682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白紙">
    <p:spTree>
      <p:nvGrpSpPr>
        <p:cNvPr id="1" name=""/>
        <p:cNvGrpSpPr/>
        <p:nvPr/>
      </p:nvGrpSpPr>
      <p:grpSpPr>
        <a:xfrm>
          <a:off x="0" y="0"/>
          <a:ext cx="0" cy="0"/>
          <a:chOff x="0" y="0"/>
          <a:chExt cx="0" cy="0"/>
        </a:xfrm>
      </p:grpSpPr>
      <p:sp>
        <p:nvSpPr>
          <p:cNvPr id="7" name="テキスト プレースホルダー 3">
            <a:extLst>
              <a:ext uri="{FF2B5EF4-FFF2-40B4-BE49-F238E27FC236}">
                <a16:creationId xmlns:a16="http://schemas.microsoft.com/office/drawing/2014/main" id="{5BB4FAE5-E45B-5176-65C8-5A1FD4669915}"/>
              </a:ext>
            </a:extLst>
          </p:cNvPr>
          <p:cNvSpPr>
            <a:spLocks noGrp="1"/>
          </p:cNvSpPr>
          <p:nvPr>
            <p:ph type="body" sz="quarter" idx="14" hasCustomPrompt="1"/>
          </p:nvPr>
        </p:nvSpPr>
        <p:spPr>
          <a:xfrm>
            <a:off x="2469794" y="1107309"/>
            <a:ext cx="5554726" cy="584775"/>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
        <p:nvSpPr>
          <p:cNvPr id="2" name="四角形: 角を丸くする 1">
            <a:extLst>
              <a:ext uri="{FF2B5EF4-FFF2-40B4-BE49-F238E27FC236}">
                <a16:creationId xmlns:a16="http://schemas.microsoft.com/office/drawing/2014/main" id="{4C4094D8-B1E7-F3A0-BFFC-537DA03B2D71}"/>
              </a:ext>
            </a:extLst>
          </p:cNvPr>
          <p:cNvSpPr/>
          <p:nvPr userDrawn="1"/>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 name="テキスト プレースホルダー 3">
            <a:extLst>
              <a:ext uri="{FF2B5EF4-FFF2-40B4-BE49-F238E27FC236}">
                <a16:creationId xmlns:a16="http://schemas.microsoft.com/office/drawing/2014/main" id="{64DBFA4A-25F7-AD99-B80A-6077FC794475}"/>
              </a:ext>
            </a:extLst>
          </p:cNvPr>
          <p:cNvSpPr>
            <a:spLocks noGrp="1"/>
          </p:cNvSpPr>
          <p:nvPr>
            <p:ph type="body" sz="quarter" idx="13" hasCustomPrompt="1"/>
          </p:nvPr>
        </p:nvSpPr>
        <p:spPr>
          <a:xfrm>
            <a:off x="1246185" y="2202828"/>
            <a:ext cx="6651630" cy="3046179"/>
          </a:xfrm>
        </p:spPr>
        <p:txBody>
          <a:bodyPr anchor="ctr" anchorCtr="1">
            <a:normAutofit/>
          </a:bodyPr>
          <a:lstStyle>
            <a:lvl1pPr marL="0" indent="0" algn="ctr" defTabSz="457200" rtl="0" eaLnBrk="1" latinLnBrk="0" hangingPunct="1">
              <a:lnSpc>
                <a:spcPts val="5500"/>
              </a:lnSpc>
              <a:buNone/>
              <a:defRPr kumimoji="1" lang="en-US" altLang="ja-JP" sz="3600" kern="1200" dirty="0" smtClean="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lvl1pPr>
          </a:lstStyle>
          <a:p>
            <a:pPr lvl="0"/>
            <a:r>
              <a:rPr kumimoji="1" lang="ja-JP" altLang="en-US"/>
              <a:t>テキスト　</a:t>
            </a:r>
            <a:r>
              <a:rPr kumimoji="1" lang="en-US" altLang="ja-JP"/>
              <a:t>36</a:t>
            </a:r>
            <a:r>
              <a:rPr kumimoji="1" lang="ja-JP" altLang="en-US"/>
              <a:t>ｐｔ</a:t>
            </a:r>
            <a:endParaRPr kumimoji="1" lang="en-US" altLang="ja-JP"/>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pic>
        <p:nvPicPr>
          <p:cNvPr id="4" name="Picture 2" descr="関連画像">
            <a:extLst>
              <a:ext uri="{FF2B5EF4-FFF2-40B4-BE49-F238E27FC236}">
                <a16:creationId xmlns:a16="http://schemas.microsoft.com/office/drawing/2014/main" id="{9FA8734E-840E-8712-B51F-CA5003790689}"/>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9130" t="13613" r="8754" b="12441"/>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6624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白紙">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8" name="テキスト プレースホルダー 7">
            <a:extLst>
              <a:ext uri="{FF2B5EF4-FFF2-40B4-BE49-F238E27FC236}">
                <a16:creationId xmlns:a16="http://schemas.microsoft.com/office/drawing/2014/main" id="{92FB88D4-F2E7-4EE9-F0F5-685AF05B108D}"/>
              </a:ext>
            </a:extLst>
          </p:cNvPr>
          <p:cNvSpPr>
            <a:spLocks noGrp="1"/>
          </p:cNvSpPr>
          <p:nvPr>
            <p:ph type="body" sz="quarter" idx="13" hasCustomPrompt="1"/>
          </p:nvPr>
        </p:nvSpPr>
        <p:spPr>
          <a:xfrm>
            <a:off x="431801" y="647701"/>
            <a:ext cx="8280400" cy="637794"/>
          </a:xfrm>
        </p:spPr>
        <p:txBody>
          <a:bodyPr>
            <a:normAutofit/>
          </a:bodyPr>
          <a:lstStyle>
            <a:lvl1pPr marL="0" indent="0" algn="ctr" defTabSz="457200" rtl="0" eaLnBrk="1" latinLnBrk="0" hangingPunct="1">
              <a:buNone/>
              <a:defRPr kumimoji="1" lang="ja-JP" altLang="en-US" sz="3600" kern="1200" dirty="0">
                <a:solidFill>
                  <a:srgbClr val="404040"/>
                </a:solidFill>
                <a:latin typeface="HGPｺﾞｼｯｸE" panose="020B0900000000000000" pitchFamily="50" charset="-128"/>
                <a:ea typeface="HGPｺﾞｼｯｸE" panose="020B0900000000000000" pitchFamily="50" charset="-128"/>
                <a:cs typeface="+mn-cs"/>
              </a:defRPr>
            </a:lvl1pPr>
          </a:lstStyle>
          <a:p>
            <a:pPr lvl="0"/>
            <a:r>
              <a:rPr kumimoji="1" lang="ja-JP" altLang="en-US" sz="3600" kern="1200">
                <a:solidFill>
                  <a:srgbClr val="404040"/>
                </a:solidFill>
                <a:latin typeface="HGPｺﾞｼｯｸE" panose="020B0900000000000000" pitchFamily="50" charset="-128"/>
                <a:ea typeface="HGPｺﾞｼｯｸE" panose="020B0900000000000000" pitchFamily="50" charset="-128"/>
                <a:cs typeface="+mn-cs"/>
              </a:rPr>
              <a:t>１</a:t>
            </a:r>
            <a:r>
              <a:rPr kumimoji="1" lang="en-US" altLang="ja-JP" sz="3600" kern="1200">
                <a:solidFill>
                  <a:srgbClr val="404040"/>
                </a:solidFill>
                <a:latin typeface="HGPｺﾞｼｯｸE" panose="020B0900000000000000" pitchFamily="50" charset="-128"/>
                <a:ea typeface="HGPｺﾞｼｯｸE" panose="020B0900000000000000" pitchFamily="50" charset="-128"/>
                <a:cs typeface="+mn-cs"/>
              </a:rPr>
              <a:t>.</a:t>
            </a:r>
            <a:r>
              <a:rPr kumimoji="1" lang="ja-JP" altLang="en-US" sz="3600" kern="1200">
                <a:solidFill>
                  <a:srgbClr val="404040"/>
                </a:solidFill>
                <a:latin typeface="HGPｺﾞｼｯｸE" panose="020B0900000000000000" pitchFamily="50" charset="-128"/>
                <a:ea typeface="HGPｺﾞｼｯｸE" panose="020B0900000000000000" pitchFamily="50" charset="-128"/>
                <a:cs typeface="+mn-cs"/>
              </a:rPr>
              <a:t>講座タイトル　３６</a:t>
            </a:r>
            <a:r>
              <a:rPr kumimoji="1" lang="en-US" altLang="ja-JP" sz="3600" kern="1200">
                <a:solidFill>
                  <a:srgbClr val="404040"/>
                </a:solidFill>
                <a:latin typeface="HGPｺﾞｼｯｸE" panose="020B0900000000000000" pitchFamily="50" charset="-128"/>
                <a:ea typeface="HGPｺﾞｼｯｸE" panose="020B0900000000000000" pitchFamily="50" charset="-128"/>
                <a:cs typeface="+mn-cs"/>
              </a:rPr>
              <a:t>pt</a:t>
            </a:r>
          </a:p>
        </p:txBody>
      </p:sp>
      <p:sp>
        <p:nvSpPr>
          <p:cNvPr id="10" name="テキスト ボックス 9">
            <a:extLst>
              <a:ext uri="{FF2B5EF4-FFF2-40B4-BE49-F238E27FC236}">
                <a16:creationId xmlns:a16="http://schemas.microsoft.com/office/drawing/2014/main" id="{7A2A3081-A4A9-F198-FEB2-948B1C39C7F6}"/>
              </a:ext>
            </a:extLst>
          </p:cNvPr>
          <p:cNvSpPr txBox="1"/>
          <p:nvPr userDrawn="1"/>
        </p:nvSpPr>
        <p:spPr>
          <a:xfrm>
            <a:off x="2276475" y="1285494"/>
            <a:ext cx="4591050" cy="590931"/>
          </a:xfrm>
          <a:prstGeom prst="rect">
            <a:avLst/>
          </a:prstGeom>
          <a:noFill/>
        </p:spPr>
        <p:txBody>
          <a:bodyPr wrap="square">
            <a:spAutoFit/>
          </a:bodyPr>
          <a:lstStyle/>
          <a:p>
            <a:pPr marL="0" marR="0" lvl="0" indent="0" algn="ctr" defTabSz="4572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
        <p:nvSpPr>
          <p:cNvPr id="13" name="テキスト プレースホルダー 12">
            <a:extLst>
              <a:ext uri="{FF2B5EF4-FFF2-40B4-BE49-F238E27FC236}">
                <a16:creationId xmlns:a16="http://schemas.microsoft.com/office/drawing/2014/main" id="{05C2C75A-427C-6793-D6D6-D91112E1639D}"/>
              </a:ext>
            </a:extLst>
          </p:cNvPr>
          <p:cNvSpPr>
            <a:spLocks noGrp="1"/>
          </p:cNvSpPr>
          <p:nvPr>
            <p:ph type="body" sz="quarter" idx="14" hasCustomPrompt="1"/>
          </p:nvPr>
        </p:nvSpPr>
        <p:spPr>
          <a:xfrm>
            <a:off x="685800" y="2285999"/>
            <a:ext cx="7753350" cy="4048125"/>
          </a:xfrm>
        </p:spPr>
        <p:txBody>
          <a:bodyPr>
            <a:normAutofit/>
          </a:bodyPr>
          <a:lstStyle>
            <a:lvl1pPr marL="457200" indent="-457200">
              <a:buFont typeface="Arial" panose="020B0604020202020204" pitchFamily="34" charset="0"/>
              <a:buChar char="•"/>
              <a:defRPr sz="3600"/>
            </a:lvl1pPr>
          </a:lstStyle>
          <a:p>
            <a:pPr lvl="0"/>
            <a:r>
              <a:rPr kumimoji="1" lang="ja-JP" altLang="en-US"/>
              <a:t>テキスト</a:t>
            </a:r>
          </a:p>
        </p:txBody>
      </p:sp>
    </p:spTree>
    <p:extLst>
      <p:ext uri="{BB962C8B-B14F-4D97-AF65-F5344CB8AC3E}">
        <p14:creationId xmlns:p14="http://schemas.microsoft.com/office/powerpoint/2010/main" val="8270504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5823210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42" name="テキスト プレースホルダー 41">
            <a:extLst>
              <a:ext uri="{FF2B5EF4-FFF2-40B4-BE49-F238E27FC236}">
                <a16:creationId xmlns:a16="http://schemas.microsoft.com/office/drawing/2014/main" id="{71D47848-AFC2-B663-C6BC-6D4CF6CA1419}"/>
              </a:ext>
            </a:extLst>
          </p:cNvPr>
          <p:cNvSpPr>
            <a:spLocks noGrp="1"/>
          </p:cNvSpPr>
          <p:nvPr>
            <p:ph type="body" sz="quarter" idx="18" hasCustomPrompt="1"/>
          </p:nvPr>
        </p:nvSpPr>
        <p:spPr>
          <a:xfrm>
            <a:off x="688975" y="1312863"/>
            <a:ext cx="7920038" cy="1116012"/>
          </a:xfrm>
        </p:spPr>
        <p:txBody>
          <a:bodyPr/>
          <a:lstStyle>
            <a:lvl1pPr marL="0" indent="0">
              <a:buNone/>
              <a:defRPr/>
            </a:lvl1pPr>
          </a:lstStyle>
          <a:p>
            <a:pPr lvl="0"/>
            <a:r>
              <a:rPr kumimoji="1" lang="ja-JP" altLang="en-US"/>
              <a:t>目標　２８</a:t>
            </a:r>
            <a:r>
              <a:rPr kumimoji="1" lang="en-US" altLang="ja-JP"/>
              <a:t>pt</a:t>
            </a:r>
            <a:endParaRPr kumimoji="1" lang="ja-JP" altLang="en-US"/>
          </a:p>
        </p:txBody>
      </p:sp>
      <p:sp>
        <p:nvSpPr>
          <p:cNvPr id="33" name="Content Placeholder 2">
            <a:extLst>
              <a:ext uri="{FF2B5EF4-FFF2-40B4-BE49-F238E27FC236}">
                <a16:creationId xmlns:a16="http://schemas.microsoft.com/office/drawing/2014/main" id="{9293497E-8D77-E834-F041-473950E712F1}"/>
              </a:ext>
            </a:extLst>
          </p:cNvPr>
          <p:cNvSpPr>
            <a:spLocks noGrp="1"/>
          </p:cNvSpPr>
          <p:nvPr>
            <p:ph idx="17" hasCustomPrompt="1"/>
          </p:nvPr>
        </p:nvSpPr>
        <p:spPr>
          <a:xfrm>
            <a:off x="409575" y="2719148"/>
            <a:ext cx="8343899" cy="3367088"/>
          </a:xfrm>
          <a:ln w="38100">
            <a:solidFill>
              <a:srgbClr val="35A16B"/>
            </a:solidFill>
          </a:ln>
        </p:spPr>
        <p:txBody>
          <a:bodyPr tIns="720000"/>
          <a:lstStyle>
            <a:lvl1pPr marL="457200" indent="-457200" algn="l">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目次の項目　２８</a:t>
            </a:r>
            <a:r>
              <a:rPr lang="en-US" altLang="ja-JP"/>
              <a:t>pt</a:t>
            </a:r>
            <a:endParaRPr lang="ja-JP" altLang="en-US"/>
          </a:p>
        </p:txBody>
      </p:sp>
      <p:sp>
        <p:nvSpPr>
          <p:cNvPr id="24" name="正方形/長方形 23">
            <a:extLst>
              <a:ext uri="{FF2B5EF4-FFF2-40B4-BE49-F238E27FC236}">
                <a16:creationId xmlns:a16="http://schemas.microsoft.com/office/drawing/2014/main" id="{F65E7374-5B17-EDFC-DB57-8E1271728F62}"/>
              </a:ext>
            </a:extLst>
          </p:cNvPr>
          <p:cNvSpPr/>
          <p:nvPr userDrawn="1"/>
        </p:nvSpPr>
        <p:spPr>
          <a:xfrm>
            <a:off x="0" y="0"/>
            <a:ext cx="9144000" cy="650083"/>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defTabSz="914400" rtl="0" eaLnBrk="1" latinLnBrk="0" hangingPunct="1">
              <a:lnSpc>
                <a:spcPct val="90000"/>
              </a:lnSpc>
              <a:spcBef>
                <a:spcPct val="0"/>
              </a:spcBef>
              <a:buNone/>
            </a:pPr>
            <a:r>
              <a:rPr kumimoji="1" lang="ja-JP" altLang="en-US"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rPr>
              <a:t>学習目標と内容</a:t>
            </a:r>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17" name="テキスト ボックス 16">
            <a:extLst>
              <a:ext uri="{FF2B5EF4-FFF2-40B4-BE49-F238E27FC236}">
                <a16:creationId xmlns:a16="http://schemas.microsoft.com/office/drawing/2014/main" id="{4B705C1E-862A-C1AB-412E-DF608A93043C}"/>
              </a:ext>
            </a:extLst>
          </p:cNvPr>
          <p:cNvSpPr txBox="1"/>
          <p:nvPr userDrawn="1"/>
        </p:nvSpPr>
        <p:spPr>
          <a:xfrm>
            <a:off x="465138" y="2750676"/>
            <a:ext cx="1620957" cy="523220"/>
          </a:xfrm>
          <a:prstGeom prst="rect">
            <a:avLst/>
          </a:prstGeom>
          <a:noFill/>
        </p:spPr>
        <p:txBody>
          <a:bodyPr wrap="none" rtlCol="0">
            <a:spAutoFit/>
          </a:bodyPr>
          <a:lstStyle/>
          <a:p>
            <a:pPr marL="0" lvl="1" algn="just">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p>
        </p:txBody>
      </p:sp>
      <p:sp>
        <p:nvSpPr>
          <p:cNvPr id="26" name="テキスト プレースホルダー 25">
            <a:extLst>
              <a:ext uri="{FF2B5EF4-FFF2-40B4-BE49-F238E27FC236}">
                <a16:creationId xmlns:a16="http://schemas.microsoft.com/office/drawing/2014/main" id="{65EE58B3-7A76-655F-C20B-A3E1A36A25BE}"/>
              </a:ext>
            </a:extLst>
          </p:cNvPr>
          <p:cNvSpPr>
            <a:spLocks noGrp="1"/>
          </p:cNvSpPr>
          <p:nvPr>
            <p:ph type="body" sz="quarter" idx="16" hasCustomPrompt="1"/>
          </p:nvPr>
        </p:nvSpPr>
        <p:spPr>
          <a:xfrm>
            <a:off x="7132053" y="3429000"/>
            <a:ext cx="1478548" cy="386706"/>
          </a:xfrm>
        </p:spPr>
        <p:txBody>
          <a:bodyPr>
            <a:noAutofit/>
          </a:bodyPr>
          <a:lstStyle>
            <a:lvl1pPr marL="0" indent="0">
              <a:buNone/>
              <a:defRPr sz="2400"/>
            </a:lvl1pPr>
          </a:lstStyle>
          <a:p>
            <a:pPr lvl="0"/>
            <a:r>
              <a:rPr kumimoji="1" lang="en-US" altLang="ja-JP"/>
              <a:t>P.●</a:t>
            </a:r>
            <a:r>
              <a:rPr kumimoji="1" lang="ja-JP" altLang="en-US"/>
              <a:t>～●</a:t>
            </a:r>
          </a:p>
        </p:txBody>
      </p:sp>
      <p:sp>
        <p:nvSpPr>
          <p:cNvPr id="40" name="テキスト ボックス 39">
            <a:extLst>
              <a:ext uri="{FF2B5EF4-FFF2-40B4-BE49-F238E27FC236}">
                <a16:creationId xmlns:a16="http://schemas.microsoft.com/office/drawing/2014/main" id="{0DC3B87E-829C-2415-7C20-F9334224C6B6}"/>
              </a:ext>
            </a:extLst>
          </p:cNvPr>
          <p:cNvSpPr txBox="1"/>
          <p:nvPr userDrawn="1"/>
        </p:nvSpPr>
        <p:spPr>
          <a:xfrm>
            <a:off x="409575" y="762107"/>
            <a:ext cx="8343898" cy="480131"/>
          </a:xfrm>
          <a:prstGeom prst="rect">
            <a:avLst/>
          </a:prstGeom>
          <a:noFill/>
        </p:spPr>
        <p:txBody>
          <a:bodyPr wrap="square" rtlCol="0">
            <a:spAutoFit/>
          </a:bodyPr>
          <a:lstStyle/>
          <a:p>
            <a:pPr marL="228600" indent="-228600" algn="l" defTabSz="914400" rtl="0" eaLnBrk="1" latinLnBrk="0" hangingPunct="1">
              <a:lnSpc>
                <a:spcPct val="90000"/>
              </a:lnSpc>
              <a:spcBef>
                <a:spcPts val="1000"/>
              </a:spcBef>
              <a:spcAft>
                <a:spcPts val="3600"/>
              </a:spcAft>
              <a:buFont typeface="Wingdings" panose="05000000000000000000" pitchFamily="2" charset="2"/>
              <a:buChar char="l"/>
            </a:pPr>
            <a:r>
              <a:rPr kumimoji="1" lang="ja-JP" altLang="en-US" sz="28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rPr>
              <a:t>学習目標</a:t>
            </a:r>
            <a:endParaRPr kumimoji="1" lang="en-US" altLang="ja-JP" sz="2800" kern="1200">
              <a:solidFill>
                <a:schemeClr val="tx1">
                  <a:lumMod val="75000"/>
                  <a:lumOff val="25000"/>
                </a:schemeClr>
              </a:solidFill>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6263289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675B9B57-56B0-AE16-7431-4C501BB41D63}"/>
              </a:ext>
            </a:extLst>
          </p:cNvPr>
          <p:cNvSpPr txBox="1"/>
          <p:nvPr userDrawn="1"/>
        </p:nvSpPr>
        <p:spPr>
          <a:xfrm>
            <a:off x="3867320" y="667938"/>
            <a:ext cx="1409360" cy="646331"/>
          </a:xfrm>
          <a:prstGeom prst="rect">
            <a:avLst/>
          </a:prstGeom>
          <a:noFill/>
        </p:spPr>
        <p:txBody>
          <a:bodyPr wrap="none" rtlCol="0">
            <a:spAutoFit/>
          </a:bodyPr>
          <a:lstStyle/>
          <a:p>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6" name="テキスト プレースホルダー 12">
            <a:extLst>
              <a:ext uri="{FF2B5EF4-FFF2-40B4-BE49-F238E27FC236}">
                <a16:creationId xmlns:a16="http://schemas.microsoft.com/office/drawing/2014/main" id="{CFC0F973-DF6D-F6C6-76AF-DFCD49AA92E8}"/>
              </a:ext>
            </a:extLst>
          </p:cNvPr>
          <p:cNvSpPr>
            <a:spLocks noGrp="1"/>
          </p:cNvSpPr>
          <p:nvPr>
            <p:ph type="body" sz="quarter" idx="14" hasCustomPrompt="1"/>
          </p:nvPr>
        </p:nvSpPr>
        <p:spPr>
          <a:xfrm>
            <a:off x="685800" y="2009775"/>
            <a:ext cx="7753350" cy="3048000"/>
          </a:xfrm>
        </p:spPr>
        <p:txBody>
          <a:bodyPr>
            <a:normAutofit/>
          </a:bodyPr>
          <a:lstStyle>
            <a:lvl1pPr marL="457200" indent="-457200">
              <a:buFont typeface="Arial" panose="020B0604020202020204" pitchFamily="34" charset="0"/>
              <a:buChar char="•"/>
              <a:defRPr sz="3600"/>
            </a:lvl1pPr>
          </a:lstStyle>
          <a:p>
            <a:pPr lvl="0"/>
            <a:r>
              <a:rPr kumimoji="1" lang="ja-JP" altLang="en-US"/>
              <a:t>テキスト</a:t>
            </a:r>
          </a:p>
        </p:txBody>
      </p:sp>
    </p:spTree>
    <p:extLst>
      <p:ext uri="{BB962C8B-B14F-4D97-AF65-F5344CB8AC3E}">
        <p14:creationId xmlns:p14="http://schemas.microsoft.com/office/powerpoint/2010/main" val="3438875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2024/7/3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白紙">
    <p:bg>
      <p:bgPr>
        <a:solidFill>
          <a:srgbClr val="52BBCE"/>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3" name="Content Placeholder 2">
            <a:extLst>
              <a:ext uri="{FF2B5EF4-FFF2-40B4-BE49-F238E27FC236}">
                <a16:creationId xmlns:a16="http://schemas.microsoft.com/office/drawing/2014/main" id="{74A9DF9A-F858-9EF3-2518-D77460A4C472}"/>
              </a:ext>
            </a:extLst>
          </p:cNvPr>
          <p:cNvSpPr>
            <a:spLocks noGrp="1"/>
          </p:cNvSpPr>
          <p:nvPr>
            <p:ph idx="1" hasCustomPrompt="1"/>
          </p:nvPr>
        </p:nvSpPr>
        <p:spPr>
          <a:xfrm>
            <a:off x="542926" y="970739"/>
            <a:ext cx="8134350" cy="5522136"/>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HGPｺﾞｼｯｸE" panose="020B0900000000000000" pitchFamily="50" charset="-128"/>
                <a:ea typeface="HGPｺﾞｼｯｸE" panose="020B0900000000000000" pitchFamily="50" charset="-128"/>
              </a:defRPr>
            </a:lvl2pPr>
            <a:lvl3pPr>
              <a:lnSpc>
                <a:spcPct val="120000"/>
              </a:lnSpc>
              <a:spcBef>
                <a:spcPts val="0"/>
              </a:spcBef>
              <a:defRPr>
                <a:latin typeface="HGPｺﾞｼｯｸE" panose="020B0900000000000000" pitchFamily="50" charset="-128"/>
                <a:ea typeface="HGPｺﾞｼｯｸE" panose="020B0900000000000000" pitchFamily="50" charset="-128"/>
              </a:defRPr>
            </a:lvl3pPr>
            <a:lvl4pPr>
              <a:lnSpc>
                <a:spcPct val="120000"/>
              </a:lnSpc>
              <a:spcBef>
                <a:spcPts val="0"/>
              </a:spcBef>
              <a:defRPr>
                <a:latin typeface="HGPｺﾞｼｯｸE" panose="020B0900000000000000" pitchFamily="50" charset="-128"/>
                <a:ea typeface="HGPｺﾞｼｯｸE" panose="020B0900000000000000" pitchFamily="50" charset="-128"/>
              </a:defRPr>
            </a:lvl4pPr>
            <a:lvl5pPr>
              <a:lnSpc>
                <a:spcPct val="120000"/>
              </a:lnSpc>
              <a:spcBef>
                <a:spcPts val="0"/>
              </a:spcBef>
              <a:defRPr>
                <a:latin typeface="HGPｺﾞｼｯｸE" panose="020B0900000000000000" pitchFamily="50" charset="-128"/>
                <a:ea typeface="HGPｺﾞｼｯｸE" panose="020B0900000000000000" pitchFamily="50"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テキスト プレースホルダー 7">
            <a:extLst>
              <a:ext uri="{FF2B5EF4-FFF2-40B4-BE49-F238E27FC236}">
                <a16:creationId xmlns:a16="http://schemas.microsoft.com/office/drawing/2014/main" id="{A119E065-F0A3-A94C-E72B-64C63AE92CEE}"/>
              </a:ext>
            </a:extLst>
          </p:cNvPr>
          <p:cNvSpPr>
            <a:spLocks noGrp="1"/>
          </p:cNvSpPr>
          <p:nvPr>
            <p:ph type="body" sz="quarter" idx="13" hasCustomPrompt="1"/>
          </p:nvPr>
        </p:nvSpPr>
        <p:spPr>
          <a:xfrm>
            <a:off x="1009650" y="123825"/>
            <a:ext cx="7143750" cy="701675"/>
          </a:xfrm>
        </p:spPr>
        <p:txBody>
          <a:bodyPr>
            <a:normAutofit/>
          </a:bodyPr>
          <a:lstStyle>
            <a:lvl1pPr marL="0" indent="0" algn="ctr" defTabSz="914400" rtl="0" eaLnBrk="1" latinLnBrk="0" hangingPunct="1">
              <a:lnSpc>
                <a:spcPct val="90000"/>
              </a:lnSpc>
              <a:spcBef>
                <a:spcPct val="0"/>
              </a:spcBef>
              <a:buFont typeface="Arial" panose="020B0604020202020204" pitchFamily="34" charset="0"/>
              <a:buNone/>
              <a:defRPr kumimoji="1" lang="ja-JP" altLang="en-US" sz="3200" kern="1200" dirty="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lvl="0"/>
            <a:r>
              <a:rPr kumimoji="1" lang="ja-JP" altLang="en-US"/>
              <a:t>タイトル　３２</a:t>
            </a:r>
            <a:r>
              <a:rPr kumimoji="1" lang="en-US" altLang="ja-JP"/>
              <a:t>pt</a:t>
            </a:r>
            <a:endParaRPr kumimoji="1" lang="ja-JP" altLang="en-US"/>
          </a:p>
        </p:txBody>
      </p:sp>
    </p:spTree>
    <p:extLst>
      <p:ext uri="{BB962C8B-B14F-4D97-AF65-F5344CB8AC3E}">
        <p14:creationId xmlns:p14="http://schemas.microsoft.com/office/powerpoint/2010/main" val="3597797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2024/7/3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2024/7/3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2024/7/3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2.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2024/7/3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7"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latin typeface="(日本語用のフォントを使用)"/>
                <a:ea typeface="HGPｺﾞｼｯｸE" panose="020B0900000000000000" pitchFamily="50" charset="-128"/>
              </a:defRPr>
            </a:lvl1pPr>
          </a:lstStyle>
          <a:p>
            <a:fld id="{E1F85713-B5C3-436A-892A-C08907ECB122}" type="datetime1">
              <a:rPr kumimoji="1" lang="ja-JP" altLang="en-US" smtClean="0"/>
              <a:pPr/>
              <a:t>2024/7/3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latin typeface="(日本語用のフォントを使用)"/>
                <a:ea typeface="HGPｺﾞｼｯｸE" panose="020B0900000000000000" pitchFamily="50" charset="-128"/>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62826266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hdr="0" ftr="0" dt="0"/>
  <p:txStyles>
    <p:titleStyle>
      <a:lvl1pPr algn="l" defTabSz="914400" rtl="0" eaLnBrk="1" latinLnBrk="0" hangingPunct="1">
        <a:lnSpc>
          <a:spcPct val="90000"/>
        </a:lnSpc>
        <a:spcBef>
          <a:spcPct val="0"/>
        </a:spcBef>
        <a:buNone/>
        <a:defRPr kumimoji="1" sz="4400" kern="1200">
          <a:solidFill>
            <a:schemeClr val="tx1">
              <a:lumMod val="75000"/>
              <a:lumOff val="25000"/>
            </a:schemeClr>
          </a:solidFill>
          <a:latin typeface="(日本語用のフォントを使用)"/>
          <a:ea typeface="HGPｺﾞｼｯｸE" panose="020B09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lumMod val="75000"/>
              <a:lumOff val="25000"/>
            </a:schemeClr>
          </a:solidFill>
          <a:latin typeface="(日本語用のフォントを使用)"/>
          <a:ea typeface="HGPｺﾞｼｯｸE" panose="020B09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lumMod val="75000"/>
              <a:lumOff val="25000"/>
            </a:schemeClr>
          </a:solidFill>
          <a:latin typeface="(日本語用のフォントを使用)"/>
          <a:ea typeface="HGPｺﾞｼｯｸE" panose="020B09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lumMod val="75000"/>
              <a:lumOff val="25000"/>
            </a:schemeClr>
          </a:solidFill>
          <a:latin typeface="(日本語用のフォントを使用)"/>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lumMod val="75000"/>
              <a:lumOff val="25000"/>
            </a:schemeClr>
          </a:solidFill>
          <a:latin typeface="(日本語用のフォントを使用)"/>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emf"/><Relationship Id="rId4" Type="http://schemas.openxmlformats.org/officeDocument/2006/relationships/package" Target="../embeddings/Microsoft_Word_Document.docx"/></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Document2.docx"/><Relationship Id="rId3" Type="http://schemas.openxmlformats.org/officeDocument/2006/relationships/notesSlide" Target="../notesSlides/notesSlide12.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Word_Document1.docx"/><Relationship Id="rId5" Type="http://schemas.openxmlformats.org/officeDocument/2006/relationships/image" Target="../media/image19.emf"/><Relationship Id="rId10" Type="http://schemas.openxmlformats.org/officeDocument/2006/relationships/image" Target="../media/image20.emf"/><Relationship Id="rId4" Type="http://schemas.openxmlformats.org/officeDocument/2006/relationships/image" Target="../media/image18.emf"/><Relationship Id="rId9" Type="http://schemas.openxmlformats.org/officeDocument/2006/relationships/image" Target="../media/image17.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1.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package" Target="../embeddings/Microsoft_Word_Document3.docx"/><Relationship Id="rId5" Type="http://schemas.microsoft.com/office/2007/relationships/hdphoto" Target="../media/hdphoto6.wdp"/><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Document5.docx"/><Relationship Id="rId3" Type="http://schemas.openxmlformats.org/officeDocument/2006/relationships/notesSlide" Target="../notesSlides/notesSlide31.xml"/><Relationship Id="rId7" Type="http://schemas.openxmlformats.org/officeDocument/2006/relationships/image" Target="../media/image26.e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package" Target="../embeddings/Microsoft_Word_Document4.docx"/><Relationship Id="rId5" Type="http://schemas.microsoft.com/office/2007/relationships/hdphoto" Target="../media/hdphoto7.wdp"/><Relationship Id="rId4" Type="http://schemas.openxmlformats.org/officeDocument/2006/relationships/image" Target="../media/image28.png"/><Relationship Id="rId9" Type="http://schemas.openxmlformats.org/officeDocument/2006/relationships/image" Target="../media/image27.emf"/></Relationships>
</file>

<file path=ppt/slides/_rels/slide32.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notesSlide" Target="../notesSlides/notesSlide32.xml"/><Relationship Id="rId7" Type="http://schemas.openxmlformats.org/officeDocument/2006/relationships/package" Target="../embeddings/Microsoft_Word_Document6.docx"/><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1.jpeg"/><Relationship Id="rId5" Type="http://schemas.microsoft.com/office/2007/relationships/hdphoto" Target="../media/hdphoto8.wdp"/><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9.xml"/><Relationship Id="rId5" Type="http://schemas.openxmlformats.org/officeDocument/2006/relationships/image" Target="../media/image43.png"/><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0.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44000" cy="685799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テーマ：　２．災害から住民の命を守るには</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単元名：　２ </a:t>
            </a:r>
            <a:r>
              <a:rPr lang="ja-JP" altLang="en-US" sz="2400">
                <a:solidFill>
                  <a:schemeClr val="tx1"/>
                </a:solidFill>
                <a:latin typeface="HGPｺﾞｼｯｸE"/>
                <a:ea typeface="HGPｺﾞｼｯｸE"/>
              </a:rPr>
              <a:t>被害を最小限とするための取り組みと地域に</a:t>
            </a:r>
            <a:br>
              <a:rPr lang="en-US" altLang="ja-JP" sz="2400">
                <a:solidFill>
                  <a:schemeClr val="tx1"/>
                </a:solidFill>
                <a:latin typeface="HGPｺﾞｼｯｸE"/>
                <a:ea typeface="HGPｺﾞｼｯｸE"/>
              </a:rPr>
            </a:br>
            <a:r>
              <a:rPr lang="ja-JP" altLang="en-US" sz="2400">
                <a:solidFill>
                  <a:schemeClr val="tx1"/>
                </a:solidFill>
                <a:latin typeface="HGPｺﾞｼｯｸE"/>
                <a:ea typeface="HGPｺﾞｼｯｸE"/>
              </a:rPr>
              <a:t>対する防災知識の普及</a:t>
            </a:r>
            <a:endParaRPr kumimoji="1" lang="ja-JP" altLang="en-US" sz="2400">
              <a:solidFill>
                <a:schemeClr val="tx1"/>
              </a:solidFill>
              <a:latin typeface="HGPｺﾞｼｯｸE"/>
              <a:ea typeface="HGPｺﾞｼｯｸE"/>
            </a:endParaRP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a:solidFill>
                  <a:schemeClr val="tx1"/>
                </a:solidFill>
                <a:latin typeface="HGPｺﾞｼｯｸE" panose="020B0900000000000000" pitchFamily="50" charset="-128"/>
                <a:ea typeface="HGPｺﾞｼｯｸE" panose="020B0900000000000000" pitchFamily="50" charset="-128"/>
              </a:rPr>
              <a:t>60</a:t>
            </a:r>
            <a:r>
              <a:rPr kumimoji="1" lang="ja-JP" altLang="en-US" sz="240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班の分だけの模造紙と、参加者の分だけの細マジック（黒）、付箋紙（３色）を準備して下さい。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長いかなど）に応じて、内容の追加・削減や修正・変更を</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検討することで、より良い研修効果が期待できます。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p>
        </p:txBody>
      </p:sp>
    </p:spTree>
    <p:extLst>
      <p:ext uri="{BB962C8B-B14F-4D97-AF65-F5344CB8AC3E}">
        <p14:creationId xmlns:p14="http://schemas.microsoft.com/office/powerpoint/2010/main" val="3086222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「情報伝達」の先進的な事例</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■放送を活用した情報伝達</a:t>
            </a:r>
            <a:endParaRPr lang="en-US" altLang="ja-JP">
              <a:solidFill>
                <a:srgbClr val="FF2800"/>
              </a:solidFill>
            </a:endParaRPr>
          </a:p>
          <a:p>
            <a:pPr marL="0" indent="0">
              <a:buNone/>
            </a:pPr>
            <a:r>
              <a:rPr lang="ja-JP" altLang="en-US" sz="2000">
                <a:solidFill>
                  <a:srgbClr val="404040"/>
                </a:solidFill>
              </a:rPr>
              <a:t>（百合地区防災会：兵庫県　豊岡市）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17400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自治会独自の屋外放送設備を設置している。台風が来た際に、市から</a:t>
            </a:r>
            <a:br>
              <a:rPr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避難指示が出たが指定避難所では間に合わないと、自治会保有の屋外放送設備で「神社の社務所を避難所にする」旨を放送した。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一人暮らし高齢者を救出し、安否を確認をした</a:t>
            </a:r>
          </a:p>
        </p:txBody>
      </p:sp>
      <p:graphicFrame>
        <p:nvGraphicFramePr>
          <p:cNvPr id="18" name="オブジェクト 17">
            <a:extLst>
              <a:ext uri="{FF2B5EF4-FFF2-40B4-BE49-F238E27FC236}">
                <a16:creationId xmlns:a16="http://schemas.microsoft.com/office/drawing/2014/main" id="{AA3842D3-EC13-414B-85A7-83DC51674B6B}"/>
              </a:ext>
            </a:extLst>
          </p:cNvPr>
          <p:cNvGraphicFramePr>
            <a:graphicFrameLocks noChangeAspect="1"/>
          </p:cNvGraphicFramePr>
          <p:nvPr>
            <p:extLst>
              <p:ext uri="{D42A27DB-BD31-4B8C-83A1-F6EECF244321}">
                <p14:modId xmlns:p14="http://schemas.microsoft.com/office/powerpoint/2010/main" val="2962244817"/>
              </p:ext>
            </p:extLst>
          </p:nvPr>
        </p:nvGraphicFramePr>
        <p:xfrm>
          <a:off x="887866" y="1305844"/>
          <a:ext cx="871537" cy="339725"/>
        </p:xfrm>
        <a:graphic>
          <a:graphicData uri="http://schemas.openxmlformats.org/presentationml/2006/ole">
            <mc:AlternateContent xmlns:mc="http://schemas.openxmlformats.org/markup-compatibility/2006">
              <mc:Choice xmlns:v="urn:schemas-microsoft-com:vml" Requires="v">
                <p:oleObj spid="_x0000_s1028" name="Document" r:id="rId4" imgW="737915" imgH="286296" progId="Word.Document.12">
                  <p:embed/>
                </p:oleObj>
              </mc:Choice>
              <mc:Fallback>
                <p:oleObj name="Document" r:id="rId4" imgW="737915" imgH="286296" progId="Word.Document.12">
                  <p:embed/>
                  <p:pic>
                    <p:nvPicPr>
                      <p:cNvPr id="18" name="オブジェクト 17">
                        <a:extLst>
                          <a:ext uri="{FF2B5EF4-FFF2-40B4-BE49-F238E27FC236}">
                            <a16:creationId xmlns:a16="http://schemas.microsoft.com/office/drawing/2014/main" id="{AA3842D3-EC13-414B-85A7-83DC51674B6B}"/>
                          </a:ext>
                        </a:extLst>
                      </p:cNvPr>
                      <p:cNvPicPr/>
                      <p:nvPr/>
                    </p:nvPicPr>
                    <p:blipFill>
                      <a:blip r:embed="rId5"/>
                      <a:stretch>
                        <a:fillRect/>
                      </a:stretch>
                    </p:blipFill>
                    <p:spPr>
                      <a:xfrm>
                        <a:off x="887866" y="1305844"/>
                        <a:ext cx="871537" cy="339725"/>
                      </a:xfrm>
                      <a:prstGeom prst="rect">
                        <a:avLst/>
                      </a:prstGeom>
                    </p:spPr>
                  </p:pic>
                </p:oleObj>
              </mc:Fallback>
            </mc:AlternateContent>
          </a:graphicData>
        </a:graphic>
      </p:graphicFrame>
      <p:sp>
        <p:nvSpPr>
          <p:cNvPr id="9" name="コンテンツ プレースホルダー 4">
            <a:extLst>
              <a:ext uri="{FF2B5EF4-FFF2-40B4-BE49-F238E27FC236}">
                <a16:creationId xmlns:a16="http://schemas.microsoft.com/office/drawing/2014/main" id="{A643470B-57ED-40A1-A5AE-D509A47D64B4}"/>
              </a:ext>
            </a:extLst>
          </p:cNvPr>
          <p:cNvSpPr txBox="1">
            <a:spLocks/>
          </p:cNvSpPr>
          <p:nvPr/>
        </p:nvSpPr>
        <p:spPr>
          <a:xfrm>
            <a:off x="409575" y="3761500"/>
            <a:ext cx="8343899" cy="3007600"/>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■ブロックごとに被害状況を報告</a:t>
            </a:r>
            <a:endParaRPr lang="en-US" altLang="ja-JP">
              <a:solidFill>
                <a:srgbClr val="FF2800"/>
              </a:solidFill>
            </a:endParaRPr>
          </a:p>
          <a:p>
            <a:pPr marL="0" indent="0">
              <a:buNone/>
            </a:pPr>
            <a:r>
              <a:rPr lang="ja-JP" altLang="en-US" sz="2000">
                <a:solidFill>
                  <a:schemeClr val="tx1">
                    <a:lumMod val="75000"/>
                    <a:lumOff val="25000"/>
                  </a:schemeClr>
                </a:solidFill>
              </a:rPr>
              <a:t>（清水区折戸五区自主防災部会：静岡県　静岡市）</a:t>
            </a:r>
            <a:endParaRPr lang="en-US" altLang="ja-JP" sz="2000">
              <a:solidFill>
                <a:schemeClr val="tx1">
                  <a:lumMod val="75000"/>
                  <a:lumOff val="25000"/>
                </a:schemeClr>
              </a:solidFill>
            </a:endParaRPr>
          </a:p>
          <a:p>
            <a:pPr marL="0" indent="0">
              <a:buNone/>
            </a:pPr>
            <a:r>
              <a:rPr lang="ja-JP" altLang="en-US" sz="2000">
                <a:solidFill>
                  <a:schemeClr val="tx1">
                    <a:lumMod val="75000"/>
                    <a:lumOff val="25000"/>
                  </a:schemeClr>
                </a:solidFill>
              </a:rPr>
              <a:t>　</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0" name="正方形/長方形 9">
            <a:extLst>
              <a:ext uri="{FF2B5EF4-FFF2-40B4-BE49-F238E27FC236}">
                <a16:creationId xmlns:a16="http://schemas.microsoft.com/office/drawing/2014/main" id="{1B7913C5-374B-4D3F-84DC-95CE17C2A1FF}"/>
              </a:ext>
            </a:extLst>
          </p:cNvPr>
          <p:cNvSpPr/>
          <p:nvPr/>
        </p:nvSpPr>
        <p:spPr>
          <a:xfrm>
            <a:off x="673100" y="4812868"/>
            <a:ext cx="7775554" cy="18505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地区を５ブロックに分け、ブロックリーダーを配置。避難が完了したら、ブロックリーダーが、ブロックの「被害確認状況報告書」を防災</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リーダーに提出。防災リーダーが取りまとめて、折戸五区防災本部へ</a:t>
            </a:r>
            <a:br>
              <a:rPr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報告する。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テキスト ボックス 2">
            <a:extLst>
              <a:ext uri="{FF2B5EF4-FFF2-40B4-BE49-F238E27FC236}">
                <a16:creationId xmlns:a16="http://schemas.microsoft.com/office/drawing/2014/main" id="{FB4255B8-5132-4763-B085-14B45ADE7104}"/>
              </a:ext>
            </a:extLst>
          </p:cNvPr>
          <p:cNvSpPr txBox="1"/>
          <p:nvPr/>
        </p:nvSpPr>
        <p:spPr>
          <a:xfrm>
            <a:off x="673100" y="4234298"/>
            <a:ext cx="569387" cy="246221"/>
          </a:xfrm>
          <a:prstGeom prst="rect">
            <a:avLst/>
          </a:prstGeom>
          <a:noFill/>
        </p:spPr>
        <p:txBody>
          <a:bodyPr wrap="none" rtlCol="0">
            <a:spAutoFit/>
          </a:bodyPr>
          <a:lstStyle/>
          <a:p>
            <a:r>
              <a:rPr kumimoji="1" lang="ja-JP" altLang="en-US" sz="1000">
                <a:solidFill>
                  <a:srgbClr val="404040"/>
                </a:solidFill>
                <a:latin typeface="HGSｺﾞｼｯｸE" panose="020B0900000000000000" pitchFamily="50" charset="-128"/>
                <a:ea typeface="HGSｺﾞｼｯｸE" panose="020B0900000000000000" pitchFamily="50" charset="-128"/>
              </a:rPr>
              <a:t>しみず</a:t>
            </a:r>
          </a:p>
        </p:txBody>
      </p:sp>
      <p:sp>
        <p:nvSpPr>
          <p:cNvPr id="20" name="テキスト ボックス 19">
            <a:extLst>
              <a:ext uri="{FF2B5EF4-FFF2-40B4-BE49-F238E27FC236}">
                <a16:creationId xmlns:a16="http://schemas.microsoft.com/office/drawing/2014/main" id="{5BFEF509-3EA2-4A06-86E3-A08990DCB396}"/>
              </a:ext>
            </a:extLst>
          </p:cNvPr>
          <p:cNvSpPr txBox="1"/>
          <p:nvPr/>
        </p:nvSpPr>
        <p:spPr>
          <a:xfrm>
            <a:off x="1474709" y="4234298"/>
            <a:ext cx="569387" cy="246221"/>
          </a:xfrm>
          <a:prstGeom prst="rect">
            <a:avLst/>
          </a:prstGeom>
          <a:noFill/>
        </p:spPr>
        <p:txBody>
          <a:bodyPr wrap="none" rtlCol="0">
            <a:spAutoFit/>
          </a:bodyPr>
          <a:lstStyle/>
          <a:p>
            <a:r>
              <a:rPr kumimoji="1" lang="ja-JP" altLang="en-US" sz="1000">
                <a:solidFill>
                  <a:srgbClr val="404040"/>
                </a:solidFill>
                <a:latin typeface="HGSｺﾞｼｯｸE" panose="020B0900000000000000" pitchFamily="50" charset="-128"/>
                <a:ea typeface="HGSｺﾞｼｯｸE" panose="020B0900000000000000" pitchFamily="50" charset="-128"/>
              </a:rPr>
              <a:t>おりど</a:t>
            </a:r>
          </a:p>
        </p:txBody>
      </p:sp>
      <p:sp>
        <p:nvSpPr>
          <p:cNvPr id="11" name="テキスト ボックス 10">
            <a:extLst>
              <a:ext uri="{FF2B5EF4-FFF2-40B4-BE49-F238E27FC236}">
                <a16:creationId xmlns:a16="http://schemas.microsoft.com/office/drawing/2014/main" id="{D72BBFBD-1F37-48FF-B142-C7315658F3CC}"/>
              </a:ext>
            </a:extLst>
          </p:cNvPr>
          <p:cNvSpPr txBox="1"/>
          <p:nvPr/>
        </p:nvSpPr>
        <p:spPr>
          <a:xfrm>
            <a:off x="673100" y="3385425"/>
            <a:ext cx="467467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参考：内閣府防災「地域コミュニティの力を活用した風水害対策の活動事例」</a:t>
            </a:r>
          </a:p>
        </p:txBody>
      </p:sp>
      <p:sp>
        <p:nvSpPr>
          <p:cNvPr id="12" name="テキスト ボックス 1">
            <a:extLst>
              <a:ext uri="{FF2B5EF4-FFF2-40B4-BE49-F238E27FC236}">
                <a16:creationId xmlns:a16="http://schemas.microsoft.com/office/drawing/2014/main" id="{9A879F43-F076-4DC6-BC09-32CAFEDA9CC7}"/>
              </a:ext>
            </a:extLst>
          </p:cNvPr>
          <p:cNvSpPr txBox="1"/>
          <p:nvPr/>
        </p:nvSpPr>
        <p:spPr>
          <a:xfrm>
            <a:off x="672353" y="6374086"/>
            <a:ext cx="2876108" cy="261610"/>
          </a:xfrm>
          <a:prstGeom prst="rect">
            <a:avLst/>
          </a:prstGeom>
          <a:noFill/>
        </p:spPr>
        <p:txBody>
          <a:bodyPr wrap="none"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ja-JP" altLang="en-US" sz="1100">
                <a:solidFill>
                  <a:schemeClr val="tx1">
                    <a:lumMod val="75000"/>
                    <a:lumOff val="25000"/>
                  </a:schemeClr>
                </a:solidFill>
                <a:latin typeface="HGPｺﾞｼｯｸE"/>
                <a:ea typeface="HGPｺﾞｼｯｸE"/>
              </a:rPr>
              <a:t>参考：静岡県「夜間を想定した津波避難訓練」</a:t>
            </a:r>
            <a:endPar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96480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67185" y="1621239"/>
            <a:ext cx="6773229" cy="3656010"/>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皆さんの地域では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住民の安否確認の方法は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決まっていますか？</a:t>
            </a:r>
          </a:p>
        </p:txBody>
      </p:sp>
    </p:spTree>
    <p:extLst>
      <p:ext uri="{BB962C8B-B14F-4D97-AF65-F5344CB8AC3E}">
        <p14:creationId xmlns:p14="http://schemas.microsoft.com/office/powerpoint/2010/main" val="1770164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「安否確認」の先進的な事例①</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■目印を利用した安否確認</a:t>
            </a:r>
            <a:endParaRPr lang="en-US" altLang="ja-JP">
              <a:solidFill>
                <a:srgbClr val="FF2800"/>
              </a:solidFill>
            </a:endParaRPr>
          </a:p>
          <a:p>
            <a:pPr marL="0" indent="0">
              <a:buNone/>
            </a:pPr>
            <a:r>
              <a:rPr lang="ja-JP" altLang="en-US" sz="2000">
                <a:solidFill>
                  <a:schemeClr val="tx1">
                    <a:lumMod val="75000"/>
                    <a:lumOff val="25000"/>
                  </a:schemeClr>
                </a:solidFill>
              </a:rPr>
              <a:t>（鈎取ニュータウン町内会：宮城県 仙台市）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93747" y="1856676"/>
            <a:ext cx="7775554" cy="2200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住民自ら自宅の玄関に「目印」を掲げて、</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spcAft>
                <a:spcPts val="600"/>
              </a:spcAf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「無事」を知らせる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班長は、地域を見回り、目印が掲げられてない</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世帯の無事を確認する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地震発生後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35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分で、全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129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世帯約 </a:t>
            </a:r>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400 </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人の安否を確認できた</a:t>
            </a:r>
          </a:p>
          <a:p>
            <a:pPr marL="342900" indent="-342900">
              <a:spcAft>
                <a:spcPts val="600"/>
              </a:spcAft>
              <a:buFont typeface="HGPｺﾞｼｯｸE" panose="020B0900000000000000" pitchFamily="50" charset="-128"/>
              <a:buChar char="○"/>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nvGrpSpPr>
          <p:cNvPr id="11" name="グループ化 10">
            <a:extLst>
              <a:ext uri="{FF2B5EF4-FFF2-40B4-BE49-F238E27FC236}">
                <a16:creationId xmlns:a16="http://schemas.microsoft.com/office/drawing/2014/main" id="{C25AB930-424E-466F-B4A9-49A617898F1A}"/>
              </a:ext>
            </a:extLst>
          </p:cNvPr>
          <p:cNvGrpSpPr/>
          <p:nvPr/>
        </p:nvGrpSpPr>
        <p:grpSpPr>
          <a:xfrm>
            <a:off x="6277328" y="1934924"/>
            <a:ext cx="1912057" cy="1415053"/>
            <a:chOff x="0" y="0"/>
            <a:chExt cx="14773275" cy="9877425"/>
          </a:xfrm>
        </p:grpSpPr>
        <p:pic>
          <p:nvPicPr>
            <p:cNvPr id="12" name="図 11">
              <a:extLst>
                <a:ext uri="{FF2B5EF4-FFF2-40B4-BE49-F238E27FC236}">
                  <a16:creationId xmlns:a16="http://schemas.microsoft.com/office/drawing/2014/main" id="{52EC0D36-D906-4BD7-8FF1-3ABBDD44A90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14773275" cy="5067300"/>
            </a:xfrm>
            <a:prstGeom prst="rect">
              <a:avLst/>
            </a:prstGeom>
            <a:noFill/>
            <a:extLst>
              <a:ext uri="{909E8E84-426E-40DD-AFC4-6F175D3DCCD1}">
                <a14:hiddenFill xmlns:a14="http://schemas.microsoft.com/office/drawing/2010/main">
                  <a:solidFill>
                    <a:srgbClr val="FFFFFF"/>
                  </a:solidFill>
                </a14:hiddenFill>
              </a:ext>
            </a:extLst>
          </p:spPr>
        </p:pic>
        <p:pic>
          <p:nvPicPr>
            <p:cNvPr id="13" name="図 12">
              <a:extLst>
                <a:ext uri="{FF2B5EF4-FFF2-40B4-BE49-F238E27FC236}">
                  <a16:creationId xmlns:a16="http://schemas.microsoft.com/office/drawing/2014/main" id="{327B370F-722C-4659-BC37-DA86440E87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4791075"/>
              <a:ext cx="14773275" cy="508635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コンテンツ プレースホルダー 4">
            <a:extLst>
              <a:ext uri="{FF2B5EF4-FFF2-40B4-BE49-F238E27FC236}">
                <a16:creationId xmlns:a16="http://schemas.microsoft.com/office/drawing/2014/main" id="{100099B0-2632-4217-B600-3CB7D3C3C185}"/>
              </a:ext>
            </a:extLst>
          </p:cNvPr>
          <p:cNvSpPr txBox="1">
            <a:spLocks/>
          </p:cNvSpPr>
          <p:nvPr/>
        </p:nvSpPr>
        <p:spPr>
          <a:xfrm>
            <a:off x="409575" y="4024408"/>
            <a:ext cx="8343899" cy="2619509"/>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■ホワイトボードを利用した安否確認</a:t>
            </a:r>
            <a:endParaRPr lang="en-US" altLang="ja-JP">
              <a:solidFill>
                <a:srgbClr val="FF2800"/>
              </a:solidFill>
            </a:endParaRPr>
          </a:p>
          <a:p>
            <a:pPr marL="0" indent="0">
              <a:buNone/>
            </a:pPr>
            <a:r>
              <a:rPr lang="ja-JP" altLang="en-US" sz="2000">
                <a:solidFill>
                  <a:schemeClr val="tx1">
                    <a:lumMod val="75000"/>
                    <a:lumOff val="25000"/>
                  </a:schemeClr>
                </a:solidFill>
              </a:rPr>
              <a:t>（グランフォーレ戸塚ヒルブリーズ自治会：神奈川県 横浜市）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5" name="正方形/長方形 14">
            <a:extLst>
              <a:ext uri="{FF2B5EF4-FFF2-40B4-BE49-F238E27FC236}">
                <a16:creationId xmlns:a16="http://schemas.microsoft.com/office/drawing/2014/main" id="{1DED2835-84E6-4A31-819F-3120A33CF2D6}"/>
              </a:ext>
            </a:extLst>
          </p:cNvPr>
          <p:cNvSpPr/>
          <p:nvPr/>
        </p:nvSpPr>
        <p:spPr>
          <a:xfrm>
            <a:off x="673100" y="4980094"/>
            <a:ext cx="5862014" cy="1726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管理棟に、各戸の部屋番号が予め記入された</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ホワイトボードを常設し、災害時には各世帯が</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自分で安否の状況を書き込む</a:t>
            </a:r>
          </a:p>
          <a:p>
            <a:pPr>
              <a:spcAft>
                <a:spcPts val="600"/>
              </a:spcAft>
            </a:pP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cxnSp>
        <p:nvCxnSpPr>
          <p:cNvPr id="19" name="直線コネクタ 18">
            <a:extLst>
              <a:ext uri="{FF2B5EF4-FFF2-40B4-BE49-F238E27FC236}">
                <a16:creationId xmlns:a16="http://schemas.microsoft.com/office/drawing/2014/main" id="{EEEA19BD-9CBD-48C5-9715-5D0670736997}"/>
              </a:ext>
            </a:extLst>
          </p:cNvPr>
          <p:cNvCxnSpPr>
            <a:cxnSpLocks/>
          </p:cNvCxnSpPr>
          <p:nvPr/>
        </p:nvCxnSpPr>
        <p:spPr>
          <a:xfrm flipH="1">
            <a:off x="7079826" y="5952879"/>
            <a:ext cx="686683" cy="49686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 name="オブジェクト 2">
            <a:extLst>
              <a:ext uri="{FF2B5EF4-FFF2-40B4-BE49-F238E27FC236}">
                <a16:creationId xmlns:a16="http://schemas.microsoft.com/office/drawing/2014/main" id="{AFAD09AC-DBBE-4FCF-A15B-25ADA4730B55}"/>
              </a:ext>
            </a:extLst>
          </p:cNvPr>
          <p:cNvGraphicFramePr>
            <a:graphicFrameLocks noChangeAspect="1"/>
          </p:cNvGraphicFramePr>
          <p:nvPr>
            <p:extLst>
              <p:ext uri="{D42A27DB-BD31-4B8C-83A1-F6EECF244321}">
                <p14:modId xmlns:p14="http://schemas.microsoft.com/office/powerpoint/2010/main" val="2205091313"/>
              </p:ext>
            </p:extLst>
          </p:nvPr>
        </p:nvGraphicFramePr>
        <p:xfrm>
          <a:off x="689878" y="1301623"/>
          <a:ext cx="879475" cy="346075"/>
        </p:xfrm>
        <a:graphic>
          <a:graphicData uri="http://schemas.openxmlformats.org/presentationml/2006/ole">
            <mc:AlternateContent xmlns:mc="http://schemas.openxmlformats.org/markup-compatibility/2006">
              <mc:Choice xmlns:v="urn:schemas-microsoft-com:vml" Requires="v">
                <p:oleObj spid="_x0000_s2054" name="Document" r:id="rId6" imgW="737915" imgH="285935" progId="Word.Document.12">
                  <p:embed/>
                </p:oleObj>
              </mc:Choice>
              <mc:Fallback>
                <p:oleObj name="Document" r:id="rId6" imgW="737915" imgH="285935" progId="Word.Document.12">
                  <p:embed/>
                  <p:pic>
                    <p:nvPicPr>
                      <p:cNvPr id="3" name="オブジェクト 2">
                        <a:extLst>
                          <a:ext uri="{FF2B5EF4-FFF2-40B4-BE49-F238E27FC236}">
                            <a16:creationId xmlns:a16="http://schemas.microsoft.com/office/drawing/2014/main" id="{AFAD09AC-DBBE-4FCF-A15B-25ADA4730B55}"/>
                          </a:ext>
                        </a:extLst>
                      </p:cNvPr>
                      <p:cNvPicPr/>
                      <p:nvPr/>
                    </p:nvPicPr>
                    <p:blipFill>
                      <a:blip r:embed="rId7"/>
                      <a:stretch>
                        <a:fillRect/>
                      </a:stretch>
                    </p:blipFill>
                    <p:spPr>
                      <a:xfrm>
                        <a:off x="689878" y="1301623"/>
                        <a:ext cx="879475" cy="346075"/>
                      </a:xfrm>
                      <a:prstGeom prst="rect">
                        <a:avLst/>
                      </a:prstGeom>
                    </p:spPr>
                  </p:pic>
                </p:oleObj>
              </mc:Fallback>
            </mc:AlternateContent>
          </a:graphicData>
        </a:graphic>
      </p:graphicFrame>
      <p:graphicFrame>
        <p:nvGraphicFramePr>
          <p:cNvPr id="23" name="オブジェクト 22">
            <a:extLst>
              <a:ext uri="{FF2B5EF4-FFF2-40B4-BE49-F238E27FC236}">
                <a16:creationId xmlns:a16="http://schemas.microsoft.com/office/drawing/2014/main" id="{4F8FC105-653C-42D0-83A3-C05A718D8569}"/>
              </a:ext>
            </a:extLst>
          </p:cNvPr>
          <p:cNvGraphicFramePr>
            <a:graphicFrameLocks noChangeAspect="1"/>
          </p:cNvGraphicFramePr>
          <p:nvPr>
            <p:extLst>
              <p:ext uri="{D42A27DB-BD31-4B8C-83A1-F6EECF244321}">
                <p14:modId xmlns:p14="http://schemas.microsoft.com/office/powerpoint/2010/main" val="847341005"/>
              </p:ext>
            </p:extLst>
          </p:nvPr>
        </p:nvGraphicFramePr>
        <p:xfrm>
          <a:off x="2293573" y="4429197"/>
          <a:ext cx="879475" cy="346075"/>
        </p:xfrm>
        <a:graphic>
          <a:graphicData uri="http://schemas.openxmlformats.org/presentationml/2006/ole">
            <mc:AlternateContent xmlns:mc="http://schemas.openxmlformats.org/markup-compatibility/2006">
              <mc:Choice xmlns:v="urn:schemas-microsoft-com:vml" Requires="v">
                <p:oleObj spid="_x0000_s2055" name="Document" r:id="rId8" imgW="737915" imgH="286296" progId="Word.Document.12">
                  <p:embed/>
                </p:oleObj>
              </mc:Choice>
              <mc:Fallback>
                <p:oleObj name="Document" r:id="rId8" imgW="737915" imgH="286296" progId="Word.Document.12">
                  <p:embed/>
                  <p:pic>
                    <p:nvPicPr>
                      <p:cNvPr id="23" name="オブジェクト 22">
                        <a:extLst>
                          <a:ext uri="{FF2B5EF4-FFF2-40B4-BE49-F238E27FC236}">
                            <a16:creationId xmlns:a16="http://schemas.microsoft.com/office/drawing/2014/main" id="{4F8FC105-653C-42D0-83A3-C05A718D8569}"/>
                          </a:ext>
                        </a:extLst>
                      </p:cNvPr>
                      <p:cNvPicPr/>
                      <p:nvPr/>
                    </p:nvPicPr>
                    <p:blipFill>
                      <a:blip r:embed="rId9"/>
                      <a:stretch>
                        <a:fillRect/>
                      </a:stretch>
                    </p:blipFill>
                    <p:spPr>
                      <a:xfrm>
                        <a:off x="2293573" y="4429197"/>
                        <a:ext cx="879475" cy="346075"/>
                      </a:xfrm>
                      <a:prstGeom prst="rect">
                        <a:avLst/>
                      </a:prstGeom>
                    </p:spPr>
                  </p:pic>
                </p:oleObj>
              </mc:Fallback>
            </mc:AlternateContent>
          </a:graphicData>
        </a:graphic>
      </p:graphicFrame>
      <p:sp>
        <p:nvSpPr>
          <p:cNvPr id="5" name="正方形/長方形 4">
            <a:extLst>
              <a:ext uri="{FF2B5EF4-FFF2-40B4-BE49-F238E27FC236}">
                <a16:creationId xmlns:a16="http://schemas.microsoft.com/office/drawing/2014/main" id="{8433105B-C684-4FE4-8298-B6E09B90AEE9}"/>
              </a:ext>
            </a:extLst>
          </p:cNvPr>
          <p:cNvSpPr/>
          <p:nvPr/>
        </p:nvSpPr>
        <p:spPr>
          <a:xfrm>
            <a:off x="6467375" y="4980094"/>
            <a:ext cx="1984405" cy="17261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id="{9309EB3B-54D0-4901-82BC-E27C3205E53E}"/>
              </a:ext>
            </a:extLst>
          </p:cNvPr>
          <p:cNvGrpSpPr/>
          <p:nvPr/>
        </p:nvGrpSpPr>
        <p:grpSpPr>
          <a:xfrm>
            <a:off x="6615583" y="5192405"/>
            <a:ext cx="1984405" cy="1225785"/>
            <a:chOff x="6535114" y="5427854"/>
            <a:chExt cx="1984405" cy="1225785"/>
          </a:xfrm>
        </p:grpSpPr>
        <p:sp>
          <p:nvSpPr>
            <p:cNvPr id="17" name="テキスト ボックス 16">
              <a:extLst>
                <a:ext uri="{FF2B5EF4-FFF2-40B4-BE49-F238E27FC236}">
                  <a16:creationId xmlns:a16="http://schemas.microsoft.com/office/drawing/2014/main" id="{5D555580-3209-40F4-868E-D832D47F8A2E}"/>
                </a:ext>
              </a:extLst>
            </p:cNvPr>
            <p:cNvSpPr txBox="1"/>
            <p:nvPr/>
          </p:nvSpPr>
          <p:spPr>
            <a:xfrm>
              <a:off x="6729197" y="6222873"/>
              <a:ext cx="1755842" cy="261610"/>
            </a:xfrm>
            <a:prstGeom prst="rect">
              <a:avLst/>
            </a:prstGeom>
            <a:noFill/>
          </p:spPr>
          <p:txBody>
            <a:bodyPr wrap="square" rtlCol="0">
              <a:spAutoFit/>
            </a:bodyPr>
            <a:lstStyle/>
            <a:p>
              <a:pPr algn="ctr"/>
              <a:r>
                <a:rPr kumimoji="1" lang="ja-JP" altLang="en-US" sz="1050" b="1"/>
                <a:t>居住者数</a:t>
              </a:r>
            </a:p>
          </p:txBody>
        </p:sp>
        <p:sp>
          <p:nvSpPr>
            <p:cNvPr id="18" name="楕円 17">
              <a:extLst>
                <a:ext uri="{FF2B5EF4-FFF2-40B4-BE49-F238E27FC236}">
                  <a16:creationId xmlns:a16="http://schemas.microsoft.com/office/drawing/2014/main" id="{B70F5AD0-7E3F-488C-A692-A4C420D3A723}"/>
                </a:ext>
              </a:extLst>
            </p:cNvPr>
            <p:cNvSpPr/>
            <p:nvPr/>
          </p:nvSpPr>
          <p:spPr>
            <a:xfrm>
              <a:off x="6770026" y="5733612"/>
              <a:ext cx="1272602" cy="920027"/>
            </a:xfrm>
            <a:prstGeom prst="ellipse">
              <a:avLst/>
            </a:prstGeom>
            <a:noFill/>
            <a:ln w="571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C947BD6A-FC3A-4905-B3A1-BFD3B4C0E3A1}"/>
                </a:ext>
              </a:extLst>
            </p:cNvPr>
            <p:cNvSpPr txBox="1"/>
            <p:nvPr/>
          </p:nvSpPr>
          <p:spPr>
            <a:xfrm>
              <a:off x="6535114" y="5907319"/>
              <a:ext cx="1365720" cy="261610"/>
            </a:xfrm>
            <a:prstGeom prst="rect">
              <a:avLst/>
            </a:prstGeom>
            <a:noFill/>
          </p:spPr>
          <p:txBody>
            <a:bodyPr wrap="square" rtlCol="0">
              <a:spAutoFit/>
            </a:bodyPr>
            <a:lstStyle/>
            <a:p>
              <a:pPr algn="ctr"/>
              <a:r>
                <a:rPr kumimoji="1" lang="ja-JP" altLang="en-US" sz="1050" b="1"/>
                <a:t>安否確認数</a:t>
              </a:r>
            </a:p>
          </p:txBody>
        </p:sp>
        <p:sp>
          <p:nvSpPr>
            <p:cNvPr id="22" name="テキスト ボックス 21">
              <a:extLst>
                <a:ext uri="{FF2B5EF4-FFF2-40B4-BE49-F238E27FC236}">
                  <a16:creationId xmlns:a16="http://schemas.microsoft.com/office/drawing/2014/main" id="{DF85E976-8BBF-41DE-9413-4CA35A7527FC}"/>
                </a:ext>
              </a:extLst>
            </p:cNvPr>
            <p:cNvSpPr txBox="1"/>
            <p:nvPr/>
          </p:nvSpPr>
          <p:spPr>
            <a:xfrm>
              <a:off x="7563390" y="5427854"/>
              <a:ext cx="956129" cy="338554"/>
            </a:xfrm>
            <a:prstGeom prst="rect">
              <a:avLst/>
            </a:prstGeom>
            <a:noFill/>
          </p:spPr>
          <p:txBody>
            <a:bodyPr wrap="square" rtlCol="0">
              <a:spAutoFit/>
            </a:bodyPr>
            <a:lstStyle/>
            <a:p>
              <a:r>
                <a:rPr kumimoji="1" lang="ja-JP" altLang="en-US" sz="1600" b="1">
                  <a:solidFill>
                    <a:srgbClr val="404040"/>
                  </a:solidFill>
                </a:rPr>
                <a:t>記入例</a:t>
              </a:r>
            </a:p>
          </p:txBody>
        </p:sp>
      </p:grpSp>
      <p:pic>
        <p:nvPicPr>
          <p:cNvPr id="16" name="図 15">
            <a:extLst>
              <a:ext uri="{FF2B5EF4-FFF2-40B4-BE49-F238E27FC236}">
                <a16:creationId xmlns:a16="http://schemas.microsoft.com/office/drawing/2014/main" id="{00CFB9AD-EDA4-4B80-BD6B-49677CF57EDA}"/>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143369" y="5745487"/>
            <a:ext cx="1367106" cy="875311"/>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03AAAA99-5154-49FE-9BA9-E012BAB5B3CA}"/>
              </a:ext>
            </a:extLst>
          </p:cNvPr>
          <p:cNvSpPr txBox="1"/>
          <p:nvPr/>
        </p:nvSpPr>
        <p:spPr>
          <a:xfrm>
            <a:off x="668591" y="3762798"/>
            <a:ext cx="362310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参考：仙台市「東日本大震災時の自主防災活動</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あの日</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5" name="テキスト ボックス 24">
            <a:extLst>
              <a:ext uri="{FF2B5EF4-FFF2-40B4-BE49-F238E27FC236}">
                <a16:creationId xmlns:a16="http://schemas.microsoft.com/office/drawing/2014/main" id="{6383C6B4-EFEA-42C7-AFEE-B30A9F910F95}"/>
              </a:ext>
            </a:extLst>
          </p:cNvPr>
          <p:cNvSpPr txBox="1"/>
          <p:nvPr/>
        </p:nvSpPr>
        <p:spPr>
          <a:xfrm>
            <a:off x="632253" y="6449748"/>
            <a:ext cx="3498073"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参考：横浜市危機管理室「ヨコハマの「減災」アイデア集」</a:t>
            </a:r>
          </a:p>
        </p:txBody>
      </p:sp>
    </p:spTree>
    <p:extLst>
      <p:ext uri="{BB962C8B-B14F-4D97-AF65-F5344CB8AC3E}">
        <p14:creationId xmlns:p14="http://schemas.microsoft.com/office/powerpoint/2010/main" val="334108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　「安否確認」の先進的な事例②</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745977"/>
            <a:ext cx="8343899" cy="6016962"/>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■マップを利用した安否確認</a:t>
            </a:r>
            <a:endParaRPr lang="en-US" altLang="ja-JP">
              <a:solidFill>
                <a:srgbClr val="FF2800"/>
              </a:solidFill>
            </a:endParaRPr>
          </a:p>
          <a:p>
            <a:pPr marL="0" indent="0">
              <a:lnSpc>
                <a:spcPct val="110000"/>
              </a:lnSpc>
              <a:buNone/>
            </a:pPr>
            <a:r>
              <a:rPr lang="ja-JP" altLang="en-US" sz="2000">
                <a:solidFill>
                  <a:srgbClr val="404040"/>
                </a:solidFill>
              </a:rPr>
              <a:t>（平成</a:t>
            </a:r>
            <a:r>
              <a:rPr lang="en-US" altLang="ja-JP" sz="2000">
                <a:solidFill>
                  <a:srgbClr val="404040"/>
                </a:solidFill>
              </a:rPr>
              <a:t>19</a:t>
            </a:r>
            <a:r>
              <a:rPr lang="ja-JP" altLang="en-US" sz="2000">
                <a:solidFill>
                  <a:srgbClr val="404040"/>
                </a:solidFill>
              </a:rPr>
              <a:t>年能登半島地震：石川県 輪島市）</a:t>
            </a: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564444" y="1820715"/>
            <a:ext cx="8026400" cy="48516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地域マップは、寝たきりや一人暮らしの高齢者などの所在地を</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蛍光ペンで色分けして、あらかじめ明らかにした地図</a:t>
            </a:r>
          </a:p>
          <a:p>
            <a:pPr marL="342900" indent="-342900" algn="just">
              <a:spcAft>
                <a:spcPts val="600"/>
              </a:spcAft>
              <a:buFont typeface="HGPｺﾞｼｯｸE" panose="020B0900000000000000" pitchFamily="50" charset="-128"/>
              <a:buChar char="○"/>
            </a:pPr>
            <a:r>
              <a:rPr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民生委員や福祉推進委員が日頃の見まわり活動を通じて、高齢者などの</a:t>
            </a:r>
            <a:br>
              <a:rPr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所在地が頭に入っていたこと、顔なじみになっていたことが功を奏した</a:t>
            </a:r>
          </a:p>
          <a:p>
            <a:pPr marL="342900" indent="-342900" algn="just">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発災直後の避難誘導活動だけでなく、その後の在宅避難者支援（特に要配慮者）などの活動でも役立った</a:t>
            </a:r>
          </a:p>
        </p:txBody>
      </p:sp>
      <p:grpSp>
        <p:nvGrpSpPr>
          <p:cNvPr id="11" name="グループ化 10">
            <a:extLst>
              <a:ext uri="{FF2B5EF4-FFF2-40B4-BE49-F238E27FC236}">
                <a16:creationId xmlns:a16="http://schemas.microsoft.com/office/drawing/2014/main" id="{0DD1FAF5-2AC1-4D4F-9681-2D73D668036A}"/>
              </a:ext>
            </a:extLst>
          </p:cNvPr>
          <p:cNvGrpSpPr/>
          <p:nvPr/>
        </p:nvGrpSpPr>
        <p:grpSpPr>
          <a:xfrm>
            <a:off x="4565811" y="4265040"/>
            <a:ext cx="3528713" cy="1857813"/>
            <a:chOff x="1591021" y="4471332"/>
            <a:chExt cx="3041012" cy="1601047"/>
          </a:xfrm>
        </p:grpSpPr>
        <p:pic>
          <p:nvPicPr>
            <p:cNvPr id="12" name="図 11">
              <a:extLst>
                <a:ext uri="{FF2B5EF4-FFF2-40B4-BE49-F238E27FC236}">
                  <a16:creationId xmlns:a16="http://schemas.microsoft.com/office/drawing/2014/main" id="{BE80E720-747D-4E34-8AB2-4FF5BE02A22D}"/>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l="52" t="57464" r="21460" b="1646"/>
            <a:stretch/>
          </p:blipFill>
          <p:spPr>
            <a:xfrm>
              <a:off x="1591021" y="4475034"/>
              <a:ext cx="3041012" cy="1597345"/>
            </a:xfrm>
            <a:prstGeom prst="rect">
              <a:avLst/>
            </a:prstGeom>
          </p:spPr>
        </p:pic>
        <p:cxnSp>
          <p:nvCxnSpPr>
            <p:cNvPr id="13" name="直線コネクタ 12">
              <a:extLst>
                <a:ext uri="{FF2B5EF4-FFF2-40B4-BE49-F238E27FC236}">
                  <a16:creationId xmlns:a16="http://schemas.microsoft.com/office/drawing/2014/main" id="{F7494CF8-D524-4B96-8EB0-40BEDE363DED}"/>
                </a:ext>
              </a:extLst>
            </p:cNvPr>
            <p:cNvCxnSpPr/>
            <p:nvPr/>
          </p:nvCxnSpPr>
          <p:spPr>
            <a:xfrm>
              <a:off x="1676753" y="4471332"/>
              <a:ext cx="28858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 name="図 13">
            <a:extLst>
              <a:ext uri="{FF2B5EF4-FFF2-40B4-BE49-F238E27FC236}">
                <a16:creationId xmlns:a16="http://schemas.microsoft.com/office/drawing/2014/main" id="{01872B30-5231-446B-8242-AEB2BD2CF59E}"/>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b="42697"/>
          <a:stretch/>
        </p:blipFill>
        <p:spPr>
          <a:xfrm>
            <a:off x="1211790" y="4211692"/>
            <a:ext cx="3318448" cy="1917240"/>
          </a:xfrm>
          <a:prstGeom prst="rect">
            <a:avLst/>
          </a:prstGeom>
        </p:spPr>
      </p:pic>
      <p:sp>
        <p:nvSpPr>
          <p:cNvPr id="15" name="テキスト ボックス 14">
            <a:extLst>
              <a:ext uri="{FF2B5EF4-FFF2-40B4-BE49-F238E27FC236}">
                <a16:creationId xmlns:a16="http://schemas.microsoft.com/office/drawing/2014/main" id="{67BD9385-7356-4DB4-951A-BF5C9D6A46A7}"/>
              </a:ext>
            </a:extLst>
          </p:cNvPr>
          <p:cNvSpPr txBox="1"/>
          <p:nvPr/>
        </p:nvSpPr>
        <p:spPr>
          <a:xfrm>
            <a:off x="1218082" y="6144775"/>
            <a:ext cx="3563648" cy="261610"/>
          </a:xfrm>
          <a:prstGeom prst="rect">
            <a:avLst/>
          </a:prstGeom>
          <a:noFill/>
        </p:spPr>
        <p:txBody>
          <a:bodyPr wrap="square" rtlCol="0" anchor="ctr">
            <a:spAutoFit/>
          </a:bodyPr>
          <a:lstStyle/>
          <a:p>
            <a:pPr algn="ctr"/>
            <a:r>
              <a:rPr lang="ja-JP" altLang="en-US" sz="1100" b="1">
                <a:solidFill>
                  <a:schemeClr val="tx1">
                    <a:lumMod val="75000"/>
                    <a:lumOff val="25000"/>
                  </a:schemeClr>
                </a:solidFill>
              </a:rPr>
              <a:t>図．地域みまもりマップ（イメージ）</a:t>
            </a:r>
          </a:p>
        </p:txBody>
      </p:sp>
      <p:graphicFrame>
        <p:nvGraphicFramePr>
          <p:cNvPr id="18" name="オブジェクト 17">
            <a:extLst>
              <a:ext uri="{FF2B5EF4-FFF2-40B4-BE49-F238E27FC236}">
                <a16:creationId xmlns:a16="http://schemas.microsoft.com/office/drawing/2014/main" id="{AA3842D3-EC13-414B-85A7-83DC51674B6B}"/>
              </a:ext>
            </a:extLst>
          </p:cNvPr>
          <p:cNvGraphicFramePr>
            <a:graphicFrameLocks noChangeAspect="1"/>
          </p:cNvGraphicFramePr>
          <p:nvPr>
            <p:extLst>
              <p:ext uri="{D42A27DB-BD31-4B8C-83A1-F6EECF244321}">
                <p14:modId xmlns:p14="http://schemas.microsoft.com/office/powerpoint/2010/main" val="379720695"/>
              </p:ext>
            </p:extLst>
          </p:nvPr>
        </p:nvGraphicFramePr>
        <p:xfrm>
          <a:off x="1800599" y="1252307"/>
          <a:ext cx="879475" cy="346075"/>
        </p:xfrm>
        <a:graphic>
          <a:graphicData uri="http://schemas.openxmlformats.org/presentationml/2006/ole">
            <mc:AlternateContent xmlns:mc="http://schemas.openxmlformats.org/markup-compatibility/2006">
              <mc:Choice xmlns:v="urn:schemas-microsoft-com:vml" Requires="v">
                <p:oleObj spid="_x0000_s3076" name="Document" r:id="rId6" imgW="737915" imgH="286296" progId="Word.Document.12">
                  <p:embed/>
                </p:oleObj>
              </mc:Choice>
              <mc:Fallback>
                <p:oleObj name="Document" r:id="rId6" imgW="737915" imgH="286296" progId="Word.Document.12">
                  <p:embed/>
                  <p:pic>
                    <p:nvPicPr>
                      <p:cNvPr id="18" name="オブジェクト 17">
                        <a:extLst>
                          <a:ext uri="{FF2B5EF4-FFF2-40B4-BE49-F238E27FC236}">
                            <a16:creationId xmlns:a16="http://schemas.microsoft.com/office/drawing/2014/main" id="{AA3842D3-EC13-414B-85A7-83DC51674B6B}"/>
                          </a:ext>
                        </a:extLst>
                      </p:cNvPr>
                      <p:cNvPicPr/>
                      <p:nvPr/>
                    </p:nvPicPr>
                    <p:blipFill>
                      <a:blip r:embed="rId7"/>
                      <a:stretch>
                        <a:fillRect/>
                      </a:stretch>
                    </p:blipFill>
                    <p:spPr>
                      <a:xfrm>
                        <a:off x="1800599" y="1252307"/>
                        <a:ext cx="879475" cy="346075"/>
                      </a:xfrm>
                      <a:prstGeom prst="rect">
                        <a:avLst/>
                      </a:prstGeom>
                    </p:spPr>
                  </p:pic>
                </p:oleObj>
              </mc:Fallback>
            </mc:AlternateContent>
          </a:graphicData>
        </a:graphic>
      </p:graphicFrame>
      <p:sp>
        <p:nvSpPr>
          <p:cNvPr id="17" name="テキスト ボックス 16">
            <a:extLst>
              <a:ext uri="{FF2B5EF4-FFF2-40B4-BE49-F238E27FC236}">
                <a16:creationId xmlns:a16="http://schemas.microsoft.com/office/drawing/2014/main" id="{143FEB31-F66A-4E51-9CA7-D4BFED61AFE3}"/>
              </a:ext>
            </a:extLst>
          </p:cNvPr>
          <p:cNvSpPr txBox="1"/>
          <p:nvPr/>
        </p:nvSpPr>
        <p:spPr>
          <a:xfrm>
            <a:off x="673100" y="6412942"/>
            <a:ext cx="5375189"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参考：内閣府防災「コラム「地域みまもりマップ」による迅速な安否確認（能登半島地震）」</a:t>
            </a:r>
          </a:p>
        </p:txBody>
      </p:sp>
    </p:spTree>
    <p:extLst>
      <p:ext uri="{BB962C8B-B14F-4D97-AF65-F5344CB8AC3E}">
        <p14:creationId xmlns:p14="http://schemas.microsoft.com/office/powerpoint/2010/main" val="1744002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662153-E61D-195E-83DD-E3ABB918B57F}"/>
              </a:ext>
            </a:extLst>
          </p:cNvPr>
          <p:cNvSpPr>
            <a:spLocks noGrp="1"/>
          </p:cNvSpPr>
          <p:nvPr>
            <p:ph type="title"/>
          </p:nvPr>
        </p:nvSpPr>
        <p:spPr/>
        <p:txBody>
          <a:bodyPr/>
          <a:lstStyle/>
          <a:p>
            <a:r>
              <a:rPr lang="en-US" altLang="ja-JP" dirty="0"/>
              <a:t>【</a:t>
            </a:r>
            <a:r>
              <a:rPr lang="ja-JP" altLang="en-US" dirty="0"/>
              <a:t>事例</a:t>
            </a:r>
            <a:r>
              <a:rPr lang="en-US" altLang="ja-JP" dirty="0"/>
              <a:t>】</a:t>
            </a:r>
            <a:r>
              <a:rPr lang="ja-JP" altLang="en-US" dirty="0"/>
              <a:t>　「</a:t>
            </a:r>
            <a:r>
              <a:rPr kumimoji="1" lang="ja-JP" altLang="en-US" dirty="0"/>
              <a:t>安否確認</a:t>
            </a:r>
            <a:r>
              <a:rPr lang="ja-JP" altLang="en-US" dirty="0"/>
              <a:t>」</a:t>
            </a:r>
            <a:r>
              <a:rPr kumimoji="1" lang="ja-JP" altLang="en-US" dirty="0"/>
              <a:t>の先進的な事例</a:t>
            </a:r>
            <a:r>
              <a:rPr kumimoji="1" lang="ja-JP" altLang="en-US" spc="-150" dirty="0"/>
              <a:t>③</a:t>
            </a:r>
            <a:endParaRPr kumimoji="1" lang="ja-JP" altLang="en-US" dirty="0"/>
          </a:p>
        </p:txBody>
      </p:sp>
      <p:sp>
        <p:nvSpPr>
          <p:cNvPr id="3" name="スライド番号プレースホルダー 2">
            <a:extLst>
              <a:ext uri="{FF2B5EF4-FFF2-40B4-BE49-F238E27FC236}">
                <a16:creationId xmlns:a16="http://schemas.microsoft.com/office/drawing/2014/main" id="{379DF4CD-2ACB-9196-A929-597858E0CD53}"/>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 name="コンテンツ プレースホルダー 3">
            <a:extLst>
              <a:ext uri="{FF2B5EF4-FFF2-40B4-BE49-F238E27FC236}">
                <a16:creationId xmlns:a16="http://schemas.microsoft.com/office/drawing/2014/main" id="{261547A1-8B1A-00FD-0ED1-F7DA1455275E}"/>
              </a:ext>
            </a:extLst>
          </p:cNvPr>
          <p:cNvSpPr>
            <a:spLocks noGrp="1"/>
          </p:cNvSpPr>
          <p:nvPr>
            <p:ph sz="quarter" idx="13"/>
          </p:nvPr>
        </p:nvSpPr>
        <p:spPr>
          <a:xfrm>
            <a:off x="462615" y="876300"/>
            <a:ext cx="8362950" cy="1143000"/>
          </a:xfrm>
        </p:spPr>
        <p:txBody>
          <a:bodyPr>
            <a:normAutofit fontScale="92500" lnSpcReduction="10000"/>
          </a:bodyPr>
          <a:lstStyle/>
          <a:p>
            <a:r>
              <a:rPr kumimoji="1" lang="ja-JP" altLang="en-US">
                <a:solidFill>
                  <a:srgbClr val="FF2800"/>
                </a:solidFill>
              </a:rPr>
              <a:t>■超高層マンションにおけるオンライン環境を活用した</a:t>
            </a:r>
            <a:br>
              <a:rPr kumimoji="1" lang="en-US" altLang="ja-JP">
                <a:solidFill>
                  <a:srgbClr val="FF2800"/>
                </a:solidFill>
              </a:rPr>
            </a:br>
            <a:r>
              <a:rPr kumimoji="1" lang="ja-JP" altLang="en-US">
                <a:solidFill>
                  <a:srgbClr val="FF2800"/>
                </a:solidFill>
              </a:rPr>
              <a:t>安否確認体制の構築</a:t>
            </a:r>
            <a:endParaRPr lang="en-US" altLang="ja-JP">
              <a:solidFill>
                <a:srgbClr val="FF2800"/>
              </a:solidFill>
            </a:endParaRPr>
          </a:p>
          <a:p>
            <a:r>
              <a:rPr kumimoji="1" lang="ja-JP" altLang="en-US" sz="1900">
                <a:solidFill>
                  <a:schemeClr val="tx1">
                    <a:lumMod val="75000"/>
                    <a:lumOff val="25000"/>
                  </a:schemeClr>
                </a:solidFill>
              </a:rPr>
              <a:t>（</a:t>
            </a:r>
            <a:r>
              <a:rPr kumimoji="1" lang="zh-TW" altLang="en-US" sz="1900">
                <a:solidFill>
                  <a:schemeClr val="tx1">
                    <a:lumMod val="75000"/>
                    <a:lumOff val="25000"/>
                  </a:schemeClr>
                </a:solidFill>
              </a:rPr>
              <a:t>ＤＥＵＸ ＴＯＵＲＳ防災区民組織</a:t>
            </a:r>
            <a:r>
              <a:rPr lang="ja-JP" altLang="en-US" sz="1900">
                <a:solidFill>
                  <a:schemeClr val="tx1">
                    <a:lumMod val="75000"/>
                    <a:lumOff val="25000"/>
                  </a:schemeClr>
                </a:solidFill>
              </a:rPr>
              <a:t>：東京都）</a:t>
            </a:r>
            <a:endParaRPr kumimoji="1" lang="en-US" altLang="ja-JP" sz="1900">
              <a:solidFill>
                <a:schemeClr val="tx1">
                  <a:lumMod val="75000"/>
                  <a:lumOff val="25000"/>
                </a:schemeClr>
              </a:solidFill>
            </a:endParaRPr>
          </a:p>
        </p:txBody>
      </p:sp>
      <p:sp>
        <p:nvSpPr>
          <p:cNvPr id="5" name="コンテンツ プレースホルダー 4">
            <a:extLst>
              <a:ext uri="{FF2B5EF4-FFF2-40B4-BE49-F238E27FC236}">
                <a16:creationId xmlns:a16="http://schemas.microsoft.com/office/drawing/2014/main" id="{C0655298-F0BE-22F6-DD3C-E0506885FF6B}"/>
              </a:ext>
            </a:extLst>
          </p:cNvPr>
          <p:cNvSpPr>
            <a:spLocks noGrp="1"/>
          </p:cNvSpPr>
          <p:nvPr>
            <p:ph sz="quarter" idx="15"/>
          </p:nvPr>
        </p:nvSpPr>
        <p:spPr/>
        <p:txBody>
          <a:bodyPr>
            <a:normAutofit lnSpcReduction="10000"/>
          </a:bodyPr>
          <a:lstStyle/>
          <a:p>
            <a:r>
              <a:rPr kumimoji="1" lang="ja-JP" altLang="en-US"/>
              <a:t>参考：東京消防庁「第１９回　</a:t>
            </a:r>
            <a:r>
              <a:rPr lang="ja-JP" altLang="en-US"/>
              <a:t>地域の防火防災功労賞 事例集</a:t>
            </a:r>
            <a:r>
              <a:rPr kumimoji="1" lang="ja-JP" altLang="en-US"/>
              <a:t>」（令和５年１月）</a:t>
            </a:r>
          </a:p>
        </p:txBody>
      </p:sp>
      <p:sp>
        <p:nvSpPr>
          <p:cNvPr id="6" name="コンテンツ プレースホルダー 5">
            <a:extLst>
              <a:ext uri="{FF2B5EF4-FFF2-40B4-BE49-F238E27FC236}">
                <a16:creationId xmlns:a16="http://schemas.microsoft.com/office/drawing/2014/main" id="{ACA24D94-55CA-A292-74BC-C60E1CAD620D}"/>
              </a:ext>
            </a:extLst>
          </p:cNvPr>
          <p:cNvSpPr>
            <a:spLocks noGrp="1"/>
          </p:cNvSpPr>
          <p:nvPr>
            <p:ph idx="16"/>
          </p:nvPr>
        </p:nvSpPr>
        <p:spPr>
          <a:xfrm>
            <a:off x="552449" y="1943079"/>
            <a:ext cx="5126456" cy="4265215"/>
          </a:xfrm>
        </p:spPr>
        <p:txBody>
          <a:bodyPr>
            <a:noAutofit/>
          </a:bodyPr>
          <a:lstStyle/>
          <a:p>
            <a:pPr algn="just"/>
            <a:r>
              <a:rPr kumimoji="1" lang="en-US" altLang="ja-JP" sz="2400" spc="-150">
                <a:solidFill>
                  <a:srgbClr val="FF2800"/>
                </a:solidFill>
              </a:rPr>
              <a:t>SNS</a:t>
            </a:r>
            <a:r>
              <a:rPr kumimoji="1" lang="ja-JP" altLang="en-US" sz="2400" spc="-150">
                <a:solidFill>
                  <a:srgbClr val="FF2800"/>
                </a:solidFill>
              </a:rPr>
              <a:t>アプリ（</a:t>
            </a:r>
            <a:r>
              <a:rPr kumimoji="1" lang="en-US" altLang="ja-JP" sz="2400" spc="-150">
                <a:solidFill>
                  <a:srgbClr val="FF2800"/>
                </a:solidFill>
              </a:rPr>
              <a:t>LINE</a:t>
            </a:r>
            <a:r>
              <a:rPr kumimoji="1" lang="ja-JP" altLang="en-US" sz="2400" spc="-150">
                <a:solidFill>
                  <a:srgbClr val="FF2800"/>
                </a:solidFill>
              </a:rPr>
              <a:t>）上のマンション</a:t>
            </a:r>
            <a:br>
              <a:rPr kumimoji="1" lang="en-US" altLang="ja-JP" sz="2400" spc="-150">
                <a:solidFill>
                  <a:srgbClr val="FF2800"/>
                </a:solidFill>
              </a:rPr>
            </a:br>
            <a:r>
              <a:rPr kumimoji="1" lang="ja-JP" altLang="en-US" sz="2400" spc="-150">
                <a:solidFill>
                  <a:srgbClr val="FF2800"/>
                </a:solidFill>
              </a:rPr>
              <a:t>公式アカウントを活用</a:t>
            </a:r>
            <a:r>
              <a:rPr kumimoji="1" lang="ja-JP" altLang="en-US" sz="2400" spc="-150"/>
              <a:t>し、</a:t>
            </a:r>
            <a:r>
              <a:rPr kumimoji="1" lang="ja-JP" altLang="en-US" sz="2400" spc="-150">
                <a:solidFill>
                  <a:schemeClr val="tx1">
                    <a:lumMod val="75000"/>
                    <a:lumOff val="25000"/>
                  </a:schemeClr>
                </a:solidFill>
              </a:rPr>
              <a:t>各居住者が</a:t>
            </a:r>
            <a:r>
              <a:rPr kumimoji="1" lang="ja-JP" altLang="en-US" sz="2400" spc="-150">
                <a:solidFill>
                  <a:srgbClr val="FF2800"/>
                </a:solidFill>
              </a:rPr>
              <a:t>安否情報を登録・送信</a:t>
            </a:r>
            <a:r>
              <a:rPr kumimoji="1" lang="ja-JP" altLang="en-US" sz="2400" spc="-150"/>
              <a:t>することで、</a:t>
            </a:r>
            <a:br>
              <a:rPr kumimoji="1" lang="en-US" altLang="ja-JP" sz="2400" spc="-150"/>
            </a:br>
            <a:r>
              <a:rPr kumimoji="1" lang="ja-JP" altLang="en-US" sz="2400" spc="-150"/>
              <a:t>部屋番号などの情報とともに</a:t>
            </a:r>
            <a:r>
              <a:rPr kumimoji="1" lang="ja-JP" altLang="en-US" sz="2400" spc="-150">
                <a:solidFill>
                  <a:srgbClr val="FF2800"/>
                </a:solidFill>
              </a:rPr>
              <a:t>各戸の安否情報や回答状況等を見える化</a:t>
            </a:r>
            <a:r>
              <a:rPr kumimoji="1" lang="ja-JP" altLang="en-US" sz="2400" spc="-150"/>
              <a:t>し、</a:t>
            </a:r>
            <a:r>
              <a:rPr kumimoji="1" lang="ja-JP" altLang="en-US" sz="2400" spc="-150">
                <a:solidFill>
                  <a:srgbClr val="FF2800"/>
                </a:solidFill>
              </a:rPr>
              <a:t>一括管理できる体制を構築</a:t>
            </a:r>
            <a:r>
              <a:rPr kumimoji="1" lang="ja-JP" altLang="en-US" sz="2400" spc="-150"/>
              <a:t>。</a:t>
            </a:r>
          </a:p>
          <a:p>
            <a:pPr algn="just"/>
            <a:r>
              <a:rPr kumimoji="1" lang="ja-JP" altLang="en-US" sz="2400" spc="-150"/>
              <a:t>各階の「防災フロアリーダー」を対象に、</a:t>
            </a:r>
            <a:r>
              <a:rPr kumimoji="1" lang="en-US" altLang="ja-JP" sz="2400" spc="-150"/>
              <a:t>LINE </a:t>
            </a:r>
            <a:r>
              <a:rPr kumimoji="1" lang="ja-JP" altLang="en-US" sz="2400" spc="-150"/>
              <a:t>の「オープンチャット」を設け、</a:t>
            </a:r>
            <a:br>
              <a:rPr kumimoji="1" lang="en-US" altLang="ja-JP" sz="2400" spc="-150"/>
            </a:br>
            <a:r>
              <a:rPr kumimoji="1" lang="ja-JP" altLang="en-US" sz="2400" spc="-150">
                <a:solidFill>
                  <a:srgbClr val="FF2800"/>
                </a:solidFill>
              </a:rPr>
              <a:t>優先度の高い要配慮者の安否情報の迅速な把握</a:t>
            </a:r>
            <a:r>
              <a:rPr kumimoji="1" lang="ja-JP" altLang="en-US" sz="2400" spc="-150"/>
              <a:t>、各階のリーダーとの</a:t>
            </a:r>
            <a:r>
              <a:rPr kumimoji="1" lang="ja-JP" altLang="en-US" sz="2400" spc="-150">
                <a:solidFill>
                  <a:srgbClr val="FF2800"/>
                </a:solidFill>
              </a:rPr>
              <a:t>相互協力体制を構築</a:t>
            </a:r>
            <a:r>
              <a:rPr kumimoji="1" lang="ja-JP" altLang="en-US" sz="2400" spc="-150"/>
              <a:t>。</a:t>
            </a:r>
          </a:p>
        </p:txBody>
      </p:sp>
      <p:pic>
        <p:nvPicPr>
          <p:cNvPr id="8" name="図 7">
            <a:extLst>
              <a:ext uri="{FF2B5EF4-FFF2-40B4-BE49-F238E27FC236}">
                <a16:creationId xmlns:a16="http://schemas.microsoft.com/office/drawing/2014/main" id="{D6E0F429-773F-F6E1-78C8-8DC662C674E4}"/>
              </a:ext>
            </a:extLst>
          </p:cNvPr>
          <p:cNvPicPr>
            <a:picLocks noChangeAspect="1"/>
          </p:cNvPicPr>
          <p:nvPr/>
        </p:nvPicPr>
        <p:blipFill rotWithShape="1">
          <a:blip r:embed="rId3"/>
          <a:srcRect l="4105" t="5818" r="52711" b="11466"/>
          <a:stretch/>
        </p:blipFill>
        <p:spPr>
          <a:xfrm>
            <a:off x="5835039" y="2019300"/>
            <a:ext cx="2737137" cy="2036527"/>
          </a:xfrm>
          <a:prstGeom prst="rect">
            <a:avLst/>
          </a:prstGeom>
        </p:spPr>
      </p:pic>
      <p:pic>
        <p:nvPicPr>
          <p:cNvPr id="9" name="図 8">
            <a:extLst>
              <a:ext uri="{FF2B5EF4-FFF2-40B4-BE49-F238E27FC236}">
                <a16:creationId xmlns:a16="http://schemas.microsoft.com/office/drawing/2014/main" id="{670713D3-F008-E5D0-4E96-F474E2B6C716}"/>
              </a:ext>
            </a:extLst>
          </p:cNvPr>
          <p:cNvPicPr>
            <a:picLocks noChangeAspect="1"/>
          </p:cNvPicPr>
          <p:nvPr/>
        </p:nvPicPr>
        <p:blipFill rotWithShape="1">
          <a:blip r:embed="rId3"/>
          <a:srcRect l="53830" t="5818" r="2986" b="11466"/>
          <a:stretch/>
        </p:blipFill>
        <p:spPr>
          <a:xfrm>
            <a:off x="5835039" y="4296569"/>
            <a:ext cx="2737137" cy="2036527"/>
          </a:xfrm>
          <a:prstGeom prst="rect">
            <a:avLst/>
          </a:prstGeom>
        </p:spPr>
      </p:pic>
      <p:sp>
        <p:nvSpPr>
          <p:cNvPr id="10" name="テキスト ボックス 9">
            <a:extLst>
              <a:ext uri="{FF2B5EF4-FFF2-40B4-BE49-F238E27FC236}">
                <a16:creationId xmlns:a16="http://schemas.microsoft.com/office/drawing/2014/main" id="{6A6D2F41-BA91-D3F3-166B-75D9F62C2147}"/>
              </a:ext>
            </a:extLst>
          </p:cNvPr>
          <p:cNvSpPr txBox="1"/>
          <p:nvPr/>
        </p:nvSpPr>
        <p:spPr>
          <a:xfrm>
            <a:off x="5835039" y="3715070"/>
            <a:ext cx="2737137" cy="338554"/>
          </a:xfrm>
          <a:prstGeom prst="rect">
            <a:avLst/>
          </a:prstGeom>
          <a:solidFill>
            <a:schemeClr val="bg1">
              <a:alpha val="7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a:ea typeface="HGPｺﾞｼｯｸE"/>
                <a:cs typeface="+mn-cs"/>
              </a:rPr>
              <a:t>マンション公式アカウント画面</a:t>
            </a:r>
          </a:p>
        </p:txBody>
      </p:sp>
      <p:sp>
        <p:nvSpPr>
          <p:cNvPr id="11" name="テキスト ボックス 10">
            <a:extLst>
              <a:ext uri="{FF2B5EF4-FFF2-40B4-BE49-F238E27FC236}">
                <a16:creationId xmlns:a16="http://schemas.microsoft.com/office/drawing/2014/main" id="{486F6F03-55B2-11AC-6404-19C0DD3C9B72}"/>
              </a:ext>
            </a:extLst>
          </p:cNvPr>
          <p:cNvSpPr txBox="1"/>
          <p:nvPr/>
        </p:nvSpPr>
        <p:spPr>
          <a:xfrm>
            <a:off x="5835039" y="5991474"/>
            <a:ext cx="2737137" cy="338554"/>
          </a:xfrm>
          <a:prstGeom prst="rect">
            <a:avLst/>
          </a:prstGeom>
          <a:solidFill>
            <a:schemeClr val="bg1">
              <a:alpha val="70000"/>
            </a:schemeClr>
          </a:solidFill>
        </p:spPr>
        <p:txBody>
          <a:bodyPr wrap="square" lIns="36000" rIns="36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a:ea typeface="HGPｺﾞｼｯｸE"/>
                <a:cs typeface="+mn-cs"/>
              </a:rPr>
              <a:t>関係者とのリモート会議の様子</a:t>
            </a:r>
            <a:endParaRPr kumimoji="1" lang="en-US" altLang="ja-JP" sz="1600" b="0" i="0" u="none" strike="noStrike" kern="1200" cap="none" spc="0" normalizeH="0" baseline="0" noProof="0">
              <a:ln>
                <a:noFill/>
              </a:ln>
              <a:solidFill>
                <a:prstClr val="black">
                  <a:lumMod val="75000"/>
                  <a:lumOff val="25000"/>
                </a:prstClr>
              </a:solidFill>
              <a:effectLst/>
              <a:uLnTx/>
              <a:uFillTx/>
              <a:latin typeface="HGPｺﾞｼｯｸE"/>
              <a:ea typeface="HGPｺﾞｼｯｸE"/>
              <a:cs typeface="+mn-cs"/>
            </a:endParaRPr>
          </a:p>
        </p:txBody>
      </p:sp>
    </p:spTree>
    <p:extLst>
      <p:ext uri="{BB962C8B-B14F-4D97-AF65-F5344CB8AC3E}">
        <p14:creationId xmlns:p14="http://schemas.microsoft.com/office/powerpoint/2010/main" val="3071664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１．地域の情報収集・伝達</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
        <p:nvSpPr>
          <p:cNvPr id="5" name="テキスト ボックス 4">
            <a:extLst>
              <a:ext uri="{FF2B5EF4-FFF2-40B4-BE49-F238E27FC236}">
                <a16:creationId xmlns:a16="http://schemas.microsoft.com/office/drawing/2014/main" id="{BDC37DCD-71C3-611F-B0BA-CBF0B5616965}"/>
              </a:ext>
            </a:extLst>
          </p:cNvPr>
          <p:cNvSpPr txBox="1"/>
          <p:nvPr/>
        </p:nvSpPr>
        <p:spPr>
          <a:xfrm>
            <a:off x="731519" y="2032671"/>
            <a:ext cx="7680960" cy="412420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spc="-150">
                <a:solidFill>
                  <a:srgbClr val="404040"/>
                </a:solidFill>
                <a:latin typeface="HGPｺﾞｼｯｸE" panose="020B0900000000000000" pitchFamily="50" charset="-128"/>
                <a:ea typeface="HGPｺﾞｼｯｸE" panose="020B0900000000000000" pitchFamily="50" charset="-128"/>
              </a:rPr>
              <a:t>災害時に、地域のいのちを守るための</a:t>
            </a:r>
            <a:r>
              <a:rPr kumimoji="1" lang="ja-JP" altLang="en-US" sz="3600">
                <a:solidFill>
                  <a:srgbClr val="404040"/>
                </a:solidFill>
                <a:latin typeface="HGPｺﾞｼｯｸE" panose="020B0900000000000000" pitchFamily="50" charset="-128"/>
                <a:ea typeface="HGPｺﾞｼｯｸE" panose="020B0900000000000000" pitchFamily="50" charset="-128"/>
              </a:rPr>
              <a:t>共助活動を的確に実施するには、</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地域の状況を理解するための情報を収集し、伝達することが不可欠です</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地域で情報収集・伝達や安否確認を円滑に行う仕組みを理解し、地域</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ぐるみで取り組みましょう</a:t>
            </a:r>
          </a:p>
        </p:txBody>
      </p:sp>
    </p:spTree>
    <p:extLst>
      <p:ext uri="{BB962C8B-B14F-4D97-AF65-F5344CB8AC3E}">
        <p14:creationId xmlns:p14="http://schemas.microsoft.com/office/powerpoint/2010/main" val="944187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marL="893763" indent="-893763"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２．要配慮者の地域ぐるみでの支援体制</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7CDD1A62-1B65-4770-B1D9-C995D5D5CAF1}"/>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40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014513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3D4FC64D-B7D4-48F2-9DD7-1B361BCACDD1}"/>
              </a:ext>
            </a:extLst>
          </p:cNvPr>
          <p:cNvSpPr>
            <a:spLocks noGrp="1"/>
          </p:cNvSpPr>
          <p:nvPr>
            <p:ph type="title"/>
          </p:nvPr>
        </p:nvSpPr>
        <p:spPr>
          <a:xfrm>
            <a:off x="0" y="-2697"/>
            <a:ext cx="9144000" cy="650083"/>
          </a:xfrm>
        </p:spPr>
        <p:txBody>
          <a:bodyPr/>
          <a:lstStyle/>
          <a:p>
            <a:r>
              <a:rPr lang="ja-JP" altLang="en-US"/>
              <a:t>要配慮者とは</a:t>
            </a:r>
          </a:p>
        </p:txBody>
      </p:sp>
      <p:sp>
        <p:nvSpPr>
          <p:cNvPr id="42" name="スライド番号プレースホルダー 3">
            <a:extLst>
              <a:ext uri="{FF2B5EF4-FFF2-40B4-BE49-F238E27FC236}">
                <a16:creationId xmlns:a16="http://schemas.microsoft.com/office/drawing/2014/main" id="{4BBB97C8-8E69-4824-A441-7913B810BFC2}"/>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3" name="正方形/長方形 42">
            <a:extLst>
              <a:ext uri="{FF2B5EF4-FFF2-40B4-BE49-F238E27FC236}">
                <a16:creationId xmlns:a16="http://schemas.microsoft.com/office/drawing/2014/main" id="{1D444B06-B84E-4CA3-8849-59B5317C578C}"/>
              </a:ext>
            </a:extLst>
          </p:cNvPr>
          <p:cNvSpPr/>
          <p:nvPr/>
        </p:nvSpPr>
        <p:spPr>
          <a:xfrm>
            <a:off x="371327" y="762592"/>
            <a:ext cx="8401346" cy="2280963"/>
          </a:xfrm>
          <a:prstGeom prst="rect">
            <a:avLst/>
          </a:prstGeom>
          <a:solidFill>
            <a:srgbClr val="35A16B"/>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80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44" name="正方形/長方形 43">
            <a:extLst>
              <a:ext uri="{FF2B5EF4-FFF2-40B4-BE49-F238E27FC236}">
                <a16:creationId xmlns:a16="http://schemas.microsoft.com/office/drawing/2014/main" id="{0D915C20-8900-4227-AE94-6BD7510F386C}"/>
              </a:ext>
            </a:extLst>
          </p:cNvPr>
          <p:cNvSpPr/>
          <p:nvPr/>
        </p:nvSpPr>
        <p:spPr>
          <a:xfrm>
            <a:off x="375751" y="758759"/>
            <a:ext cx="162323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要配慮者</a:t>
            </a:r>
            <a:endParaRPr kumimoji="1" lang="en-US" altLang="ja-JP" sz="2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45" name="正方形/長方形 44">
            <a:extLst>
              <a:ext uri="{FF2B5EF4-FFF2-40B4-BE49-F238E27FC236}">
                <a16:creationId xmlns:a16="http://schemas.microsoft.com/office/drawing/2014/main" id="{DF46D065-DDEC-4D08-A2EE-1C363B6546A2}"/>
              </a:ext>
            </a:extLst>
          </p:cNvPr>
          <p:cNvSpPr/>
          <p:nvPr/>
        </p:nvSpPr>
        <p:spPr>
          <a:xfrm>
            <a:off x="710999" y="1929690"/>
            <a:ext cx="7722003" cy="959731"/>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8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46" name="正方形/長方形 45">
            <a:extLst>
              <a:ext uri="{FF2B5EF4-FFF2-40B4-BE49-F238E27FC236}">
                <a16:creationId xmlns:a16="http://schemas.microsoft.com/office/drawing/2014/main" id="{0F4B7F02-1887-4E92-9B3E-251BFBEF0C90}"/>
              </a:ext>
            </a:extLst>
          </p:cNvPr>
          <p:cNvSpPr/>
          <p:nvPr/>
        </p:nvSpPr>
        <p:spPr>
          <a:xfrm>
            <a:off x="562260" y="1270440"/>
            <a:ext cx="7870741" cy="646331"/>
          </a:xfrm>
          <a:prstGeom prst="rect">
            <a:avLst/>
          </a:prstGeom>
        </p:spPr>
        <p:txBody>
          <a:bodyPr wrap="square">
            <a:spAutoFit/>
          </a:bodyPr>
          <a:lstStyle/>
          <a:p>
            <a:pPr lvl="0" defTabSz="914400">
              <a:defRPr/>
            </a:pPr>
            <a:r>
              <a:rPr kumimoji="1" lang="ja-JP" altLang="en-US"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高齢者、障害</a:t>
            </a:r>
            <a:r>
              <a:rPr kumimoji="1" lang="ja-JP" altLang="en-US">
                <a:solidFill>
                  <a:prstClr val="white"/>
                </a:solidFill>
                <a:latin typeface="HGPｺﾞｼｯｸE" panose="020B0900000000000000" pitchFamily="50" charset="-128"/>
                <a:ea typeface="HGPｺﾞｼｯｸE" panose="020B0900000000000000" pitchFamily="50" charset="-128"/>
              </a:rPr>
              <a:t>者、難病患者、乳幼児、 妊産婦、外国人、</a:t>
            </a:r>
            <a:r>
              <a:rPr kumimoji="1" lang="en-US" altLang="ja-JP">
                <a:solidFill>
                  <a:prstClr val="white"/>
                </a:solidFill>
                <a:latin typeface="HGPｺﾞｼｯｸE" panose="020B0900000000000000" pitchFamily="50" charset="-128"/>
                <a:ea typeface="HGPｺﾞｼｯｸE" panose="020B0900000000000000" pitchFamily="50" charset="-128"/>
              </a:rPr>
              <a:t>LGBT</a:t>
            </a:r>
            <a:r>
              <a:rPr kumimoji="1" lang="ja-JP" altLang="en-US">
                <a:solidFill>
                  <a:prstClr val="white"/>
                </a:solidFill>
                <a:latin typeface="HGPｺﾞｼｯｸE" panose="020B0900000000000000" pitchFamily="50" charset="-128"/>
                <a:ea typeface="HGPｺﾞｼｯｸE" panose="020B0900000000000000" pitchFamily="50" charset="-128"/>
              </a:rPr>
              <a:t>など</a:t>
            </a:r>
            <a:r>
              <a:rPr kumimoji="1" lang="ja-JP" altLang="en-US"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rPr>
              <a:t>特に配慮を要する者</a:t>
            </a:r>
            <a:endParaRPr kumimoji="1" lang="en-US" altLang="ja-JP" sz="180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cs typeface="+mn-cs"/>
            </a:endParaRPr>
          </a:p>
        </p:txBody>
      </p:sp>
      <p:sp>
        <p:nvSpPr>
          <p:cNvPr id="47" name="正方形/長方形 46">
            <a:extLst>
              <a:ext uri="{FF2B5EF4-FFF2-40B4-BE49-F238E27FC236}">
                <a16:creationId xmlns:a16="http://schemas.microsoft.com/office/drawing/2014/main" id="{DCAB82EF-F66E-41AC-88FB-69C78D0B010E}"/>
              </a:ext>
            </a:extLst>
          </p:cNvPr>
          <p:cNvSpPr/>
          <p:nvPr/>
        </p:nvSpPr>
        <p:spPr>
          <a:xfrm>
            <a:off x="710998" y="1939013"/>
            <a:ext cx="2496228" cy="40011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a:ln>
                  <a:noFill/>
                </a:ln>
                <a:solidFill>
                  <a:schemeClr val="tx1">
                    <a:lumMod val="85000"/>
                    <a:lumOff val="15000"/>
                  </a:schemeClr>
                </a:solidFill>
                <a:effectLst/>
                <a:uLnTx/>
                <a:uFillTx/>
                <a:latin typeface="HGPｺﾞｼｯｸE" panose="020B0900000000000000" pitchFamily="50" charset="-128"/>
                <a:ea typeface="HGPｺﾞｼｯｸE" panose="020B0900000000000000" pitchFamily="50" charset="-128"/>
                <a:cs typeface="+mn-cs"/>
              </a:rPr>
              <a:t>避難行動要支援者</a:t>
            </a:r>
            <a:endParaRPr kumimoji="1" lang="en-US" altLang="ja-JP" sz="2000" b="0" i="0" u="none" strike="noStrike" kern="1200" cap="none" spc="0" normalizeH="0" baseline="0" noProof="0">
              <a:ln>
                <a:noFill/>
              </a:ln>
              <a:solidFill>
                <a:schemeClr val="tx1">
                  <a:lumMod val="85000"/>
                  <a:lumOff val="1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52" name="正方形/長方形 51">
            <a:extLst>
              <a:ext uri="{FF2B5EF4-FFF2-40B4-BE49-F238E27FC236}">
                <a16:creationId xmlns:a16="http://schemas.microsoft.com/office/drawing/2014/main" id="{18814665-8DD4-42B2-A5D2-F52B9B8C400C}"/>
              </a:ext>
            </a:extLst>
          </p:cNvPr>
          <p:cNvSpPr/>
          <p:nvPr/>
        </p:nvSpPr>
        <p:spPr>
          <a:xfrm>
            <a:off x="723694" y="2294519"/>
            <a:ext cx="6817843" cy="58477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rPr>
              <a:t>要配慮者のうち、</a:t>
            </a:r>
            <a:r>
              <a:rPr kumimoji="1" lang="ja-JP" altLang="en-US" sz="1600" b="0" i="0" u="sng" strike="noStrike" kern="1200" cap="none" spc="0" normalizeH="0" baseline="0" noProof="0">
                <a:ln>
                  <a:noFill/>
                </a:ln>
                <a:solidFill>
                  <a:srgbClr val="35A16B"/>
                </a:solidFill>
                <a:effectLst/>
                <a:uLnTx/>
                <a:uFillTx/>
                <a:latin typeface="HGPｺﾞｼｯｸE" panose="020B0900000000000000" pitchFamily="50" charset="-128"/>
                <a:ea typeface="HGPｺﾞｼｯｸE" panose="020B0900000000000000" pitchFamily="50" charset="-128"/>
                <a:cs typeface="+mn-cs"/>
              </a:rPr>
              <a:t>災害時等に自ら避難することが難しく、特に支援が必要な者</a:t>
            </a:r>
            <a:endParaRPr kumimoji="1" lang="en-US" altLang="ja-JP" sz="1600" u="sng">
              <a:solidFill>
                <a:srgbClr val="35A16B"/>
              </a:solidFill>
              <a:latin typeface="HGPｺﾞｼｯｸE" panose="020B0900000000000000" pitchFamily="50" charset="-128"/>
              <a:ea typeface="HGPｺﾞｼｯｸE" panose="020B0900000000000000" pitchFamily="50" charset="-128"/>
            </a:endParaRPr>
          </a:p>
          <a:p>
            <a:pPr lvl="0" defTabSz="914400">
              <a:defRPr/>
            </a:pPr>
            <a:r>
              <a:rPr kumimoji="1" lang="ja-JP" altLang="en-US" sz="1600">
                <a:solidFill>
                  <a:srgbClr val="35A16B"/>
                </a:solidFill>
                <a:latin typeface="HGPｺﾞｼｯｸE" panose="020B0900000000000000" pitchFamily="50" charset="-128"/>
                <a:ea typeface="HGPｺﾞｼｯｸE" panose="020B0900000000000000" pitchFamily="50" charset="-128"/>
              </a:rPr>
              <a:t>（介護が必要な高齢者や一定程度の障害を持つ方など）</a:t>
            </a:r>
          </a:p>
        </p:txBody>
      </p:sp>
      <p:sp>
        <p:nvSpPr>
          <p:cNvPr id="53" name="正方形/長方形 52">
            <a:extLst>
              <a:ext uri="{FF2B5EF4-FFF2-40B4-BE49-F238E27FC236}">
                <a16:creationId xmlns:a16="http://schemas.microsoft.com/office/drawing/2014/main" id="{75B9CE79-E745-428B-8919-7A50387D3322}"/>
              </a:ext>
            </a:extLst>
          </p:cNvPr>
          <p:cNvSpPr/>
          <p:nvPr/>
        </p:nvSpPr>
        <p:spPr>
          <a:xfrm>
            <a:off x="371327" y="3611742"/>
            <a:ext cx="8401346" cy="823376"/>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4" name="正方形/長方形 53">
            <a:extLst>
              <a:ext uri="{FF2B5EF4-FFF2-40B4-BE49-F238E27FC236}">
                <a16:creationId xmlns:a16="http://schemas.microsoft.com/office/drawing/2014/main" id="{1D6FE8D4-571A-4228-B66A-7F808B9F4091}"/>
              </a:ext>
            </a:extLst>
          </p:cNvPr>
          <p:cNvSpPr/>
          <p:nvPr/>
        </p:nvSpPr>
        <p:spPr>
          <a:xfrm>
            <a:off x="398976" y="3611742"/>
            <a:ext cx="2688578"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避難支援等関係者</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5" name="正方形/長方形 54">
            <a:extLst>
              <a:ext uri="{FF2B5EF4-FFF2-40B4-BE49-F238E27FC236}">
                <a16:creationId xmlns:a16="http://schemas.microsoft.com/office/drawing/2014/main" id="{C6B78120-75CF-4D79-BC58-1D4262CD2798}"/>
              </a:ext>
            </a:extLst>
          </p:cNvPr>
          <p:cNvSpPr/>
          <p:nvPr/>
        </p:nvSpPr>
        <p:spPr>
          <a:xfrm>
            <a:off x="952120" y="4031627"/>
            <a:ext cx="7412137"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避難行動要支援者の避難支援等に関係する者</a:t>
            </a:r>
            <a:endParaRPr kumimoji="0" lang="en-US" altLang="ja-JP" sz="16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56" name="右矢印 11">
            <a:extLst>
              <a:ext uri="{FF2B5EF4-FFF2-40B4-BE49-F238E27FC236}">
                <a16:creationId xmlns:a16="http://schemas.microsoft.com/office/drawing/2014/main" id="{5B0F7E19-43EA-4EA0-A5AD-F99319B37B7E}"/>
              </a:ext>
            </a:extLst>
          </p:cNvPr>
          <p:cNvSpPr/>
          <p:nvPr/>
        </p:nvSpPr>
        <p:spPr>
          <a:xfrm rot="16200000">
            <a:off x="4331001" y="3030836"/>
            <a:ext cx="481998" cy="598375"/>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Segoe UI"/>
              <a:ea typeface="メイリオ"/>
              <a:cs typeface="+mn-cs"/>
            </a:endParaRPr>
          </a:p>
        </p:txBody>
      </p:sp>
      <p:sp>
        <p:nvSpPr>
          <p:cNvPr id="62" name="テキスト プレースホルダー 6">
            <a:extLst>
              <a:ext uri="{FF2B5EF4-FFF2-40B4-BE49-F238E27FC236}">
                <a16:creationId xmlns:a16="http://schemas.microsoft.com/office/drawing/2014/main" id="{DDD8A8AC-F782-4167-AE7F-000DDB416285}"/>
              </a:ext>
            </a:extLst>
          </p:cNvPr>
          <p:cNvSpPr txBox="1">
            <a:spLocks/>
          </p:cNvSpPr>
          <p:nvPr/>
        </p:nvSpPr>
        <p:spPr>
          <a:xfrm>
            <a:off x="0" y="6566756"/>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 「避難行動要支援者の避難行動支援に関する取組指針（令和３年５月改定）」</a:t>
            </a:r>
          </a:p>
        </p:txBody>
      </p:sp>
      <p:sp>
        <p:nvSpPr>
          <p:cNvPr id="26" name="テキスト ボックス 25">
            <a:extLst>
              <a:ext uri="{FF2B5EF4-FFF2-40B4-BE49-F238E27FC236}">
                <a16:creationId xmlns:a16="http://schemas.microsoft.com/office/drawing/2014/main" id="{EAD20EB8-4541-479E-BA89-E8293143BF06}"/>
              </a:ext>
            </a:extLst>
          </p:cNvPr>
          <p:cNvSpPr txBox="1"/>
          <p:nvPr/>
        </p:nvSpPr>
        <p:spPr>
          <a:xfrm>
            <a:off x="289712" y="4792311"/>
            <a:ext cx="8564576" cy="1323439"/>
          </a:xfrm>
          <a:prstGeom prst="rect">
            <a:avLst/>
          </a:prstGeom>
          <a:noFill/>
        </p:spPr>
        <p:txBody>
          <a:bodyPr wrap="square" rtlCol="0">
            <a:spAutoFit/>
          </a:bodyPr>
          <a:lstStyle/>
          <a:p>
            <a:pPr marL="9525" lvl="1" algn="just"/>
            <a: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避難行動要支援者名簿</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525" lvl="1" algn="just"/>
            <a:r>
              <a:rPr lang="ja-JP" altLang="en-US" sz="2000">
                <a:solidFill>
                  <a:srgbClr val="404040"/>
                </a:solidFill>
                <a:latin typeface="HGPｺﾞｼｯｸE" panose="020B0900000000000000" pitchFamily="50" charset="-128"/>
                <a:ea typeface="HGPｺﾞｼｯｸE" panose="020B0900000000000000" pitchFamily="50" charset="-128"/>
              </a:rPr>
              <a:t>避難支援には、避難行動要支援者名簿の作成が重要です。</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marL="0" lvl="1"/>
            <a:r>
              <a:rPr lang="ja-JP" altLang="en-US" sz="2000" u="sng">
                <a:solidFill>
                  <a:srgbClr val="404040"/>
                </a:solidFill>
                <a:latin typeface="HGPｺﾞｼｯｸE" panose="020B0900000000000000" pitchFamily="50" charset="-128"/>
                <a:ea typeface="HGPｺﾞｼｯｸE" panose="020B0900000000000000" pitchFamily="50" charset="-128"/>
              </a:rPr>
              <a:t>避難行動要支援者名簿は個人情報の取り扱いに注意が必要ですが、全国的に活用が進んでいます。</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27" name="正方形/長方形 26">
            <a:extLst>
              <a:ext uri="{FF2B5EF4-FFF2-40B4-BE49-F238E27FC236}">
                <a16:creationId xmlns:a16="http://schemas.microsoft.com/office/drawing/2014/main" id="{1D6FE8D4-571A-4228-B66A-7F808B9F4091}"/>
              </a:ext>
            </a:extLst>
          </p:cNvPr>
          <p:cNvSpPr/>
          <p:nvPr/>
        </p:nvSpPr>
        <p:spPr>
          <a:xfrm>
            <a:off x="4833338" y="3095526"/>
            <a:ext cx="2688578"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災害時の避難支援</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329606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E7E69F66-1B2D-4AC8-A278-A8E85C85955F}"/>
              </a:ext>
            </a:extLst>
          </p:cNvPr>
          <p:cNvSpPr>
            <a:spLocks noGrp="1"/>
          </p:cNvSpPr>
          <p:nvPr>
            <p:ph type="title"/>
          </p:nvPr>
        </p:nvSpPr>
        <p:spPr>
          <a:xfrm>
            <a:off x="0" y="-2697"/>
            <a:ext cx="9144000" cy="650083"/>
          </a:xfrm>
        </p:spPr>
        <p:txBody>
          <a:bodyPr/>
          <a:lstStyle/>
          <a:p>
            <a:r>
              <a:rPr lang="ja-JP" altLang="en-US"/>
              <a:t>要配慮者への支援の必要</a:t>
            </a:r>
          </a:p>
        </p:txBody>
      </p:sp>
      <p:sp>
        <p:nvSpPr>
          <p:cNvPr id="41" name="スライド番号プレースホルダー 3">
            <a:extLst>
              <a:ext uri="{FF2B5EF4-FFF2-40B4-BE49-F238E27FC236}">
                <a16:creationId xmlns:a16="http://schemas.microsoft.com/office/drawing/2014/main" id="{74E4F3A5-27B7-4D52-B1D8-52886C67BC56}"/>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43" name="テキスト プレースホルダー 6">
            <a:extLst>
              <a:ext uri="{FF2B5EF4-FFF2-40B4-BE49-F238E27FC236}">
                <a16:creationId xmlns:a16="http://schemas.microsoft.com/office/drawing/2014/main" id="{B281EC41-4844-4F7B-B6F6-56E2DAF4DAD6}"/>
              </a:ext>
            </a:extLst>
          </p:cNvPr>
          <p:cNvSpPr txBox="1">
            <a:spLocks/>
          </p:cNvSpPr>
          <p:nvPr/>
        </p:nvSpPr>
        <p:spPr>
          <a:xfrm>
            <a:off x="0" y="6566756"/>
            <a:ext cx="8217632" cy="288000"/>
          </a:xfrm>
          <a:prstGeom prst="rect">
            <a:avLst/>
          </a:prstGeom>
          <a:noFill/>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参考：内閣府防災「避難行動要支援者の避難行動支援に関する取組指針（令和３年５月改定）」</a:t>
            </a:r>
          </a:p>
        </p:txBody>
      </p:sp>
      <p:sp>
        <p:nvSpPr>
          <p:cNvPr id="8" name="正方形/長方形 7">
            <a:extLst>
              <a:ext uri="{FF2B5EF4-FFF2-40B4-BE49-F238E27FC236}">
                <a16:creationId xmlns:a16="http://schemas.microsoft.com/office/drawing/2014/main" id="{460E92E9-4618-412A-A363-A8E74EBFD014}"/>
              </a:ext>
            </a:extLst>
          </p:cNvPr>
          <p:cNvSpPr/>
          <p:nvPr/>
        </p:nvSpPr>
        <p:spPr>
          <a:xfrm>
            <a:off x="259442" y="1536174"/>
            <a:ext cx="8617430" cy="3785652"/>
          </a:xfrm>
          <a:prstGeom prst="rect">
            <a:avLst/>
          </a:prstGeom>
        </p:spPr>
        <p:txBody>
          <a:bodyPr wrap="square">
            <a:spAutoFit/>
          </a:bodyPr>
          <a:lstStyle/>
          <a:p>
            <a:pPr marL="342900" marR="0" lvl="0" indent="-342900" algn="just" defTabSz="4572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2800">
                <a:solidFill>
                  <a:srgbClr val="404040"/>
                </a:solidFill>
                <a:latin typeface="HGPｺﾞｼｯｸE" panose="020B0900000000000000" pitchFamily="50" charset="-128"/>
                <a:ea typeface="HGPｺﾞｼｯｸE" panose="020B0900000000000000" pitchFamily="50" charset="-128"/>
              </a:rPr>
              <a:t>これまでの災害では・・・</a:t>
            </a:r>
            <a:endParaRPr lang="en-US" altLang="ja-JP" sz="2800">
              <a:solidFill>
                <a:srgbClr val="404040"/>
              </a:solidFill>
              <a:latin typeface="HGPｺﾞｼｯｸE" panose="020B0900000000000000" pitchFamily="50" charset="-128"/>
              <a:ea typeface="HGPｺﾞｼｯｸE" panose="020B0900000000000000" pitchFamily="50" charset="-128"/>
            </a:endParaRPr>
          </a:p>
          <a:p>
            <a:pPr lvl="1" algn="just">
              <a:defRPr/>
            </a:pP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高齢者などを中心に、逃げ遅れによって被災したり、過酷な</a:t>
            </a:r>
            <a:br>
              <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避難所生活で病気にかかったりした</a:t>
            </a:r>
            <a:endParaRPr kumimoji="0" lang="en-US" altLang="ja-JP" sz="2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lvl="1" algn="just">
              <a:defRPr/>
            </a:pPr>
            <a:endParaRPr lang="en-US" altLang="ja-JP" sz="2400">
              <a:solidFill>
                <a:srgbClr val="404040"/>
              </a:solidFill>
              <a:latin typeface="HGPｺﾞｼｯｸE" panose="020B0900000000000000" pitchFamily="50" charset="-128"/>
              <a:ea typeface="HGPｺﾞｼｯｸE" panose="020B0900000000000000" pitchFamily="50" charset="-128"/>
            </a:endParaRPr>
          </a:p>
          <a:p>
            <a:pPr marL="342900" indent="-342900" algn="just">
              <a:buFont typeface="Wingdings" panose="05000000000000000000" pitchFamily="2" charset="2"/>
              <a:buChar char="l"/>
              <a:defRPr/>
            </a:pPr>
            <a:r>
              <a:rPr kumimoji="0" lang="ja-JP" altLang="en-US" sz="2800" b="0" i="0" u="none" strike="noStrike" kern="1200" cap="none" spc="-15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このような</a:t>
            </a:r>
            <a:r>
              <a:rPr kumimoji="0" lang="ja-JP" altLang="en-US" sz="2800" b="0" i="0" u="none" strike="noStrike" kern="1200" cap="none" spc="-150" normalizeH="0" baseline="0" noProof="0">
                <a:ln>
                  <a:noFill/>
                </a:ln>
                <a:solidFill>
                  <a:srgbClr val="E12800"/>
                </a:solidFill>
                <a:effectLst/>
                <a:uLnTx/>
                <a:uFillTx/>
                <a:latin typeface="HGPｺﾞｼｯｸE" panose="020B0900000000000000" pitchFamily="50" charset="-128"/>
                <a:ea typeface="HGPｺﾞｼｯｸE" panose="020B0900000000000000" pitchFamily="50" charset="-128"/>
                <a:cs typeface="+mn-cs"/>
              </a:rPr>
              <a:t>要配慮者</a:t>
            </a:r>
            <a:r>
              <a:rPr kumimoji="0" lang="ja-JP" altLang="en-US" sz="2800" b="0" i="0" u="none" strike="noStrike" kern="1200" cap="none" spc="-15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への避難の支援や避難所生活での配慮などは、その人の身近な存在である隣近所同士で</a:t>
            </a:r>
            <a:br>
              <a:rPr kumimoji="0" lang="en-US" altLang="ja-JP" sz="2800" b="0" i="0" u="none" strike="noStrike" kern="1200" cap="none" spc="-15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助け合うことが基本</a:t>
            </a: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algn="just">
              <a:defRPr/>
            </a:pPr>
            <a:endParaRPr kumimoji="0" lang="en-US" altLang="ja-JP" sz="28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marL="342900" indent="-342900" algn="just">
              <a:buFont typeface="Wingdings" panose="05000000000000000000" pitchFamily="2" charset="2"/>
              <a:buChar char="l"/>
              <a:defRPr/>
            </a:pPr>
            <a:r>
              <a:rPr lang="ja-JP" altLang="en-US" sz="2800">
                <a:solidFill>
                  <a:srgbClr val="404040"/>
                </a:solidFill>
                <a:latin typeface="HGPｺﾞｼｯｸE" panose="020B0900000000000000" pitchFamily="50" charset="-128"/>
                <a:ea typeface="HGPｺﾞｼｯｸE" panose="020B0900000000000000" pitchFamily="50" charset="-128"/>
              </a:rPr>
              <a:t>平常時に地域で支援体制をつくっておくことが必要</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61153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455781" y="1016813"/>
            <a:ext cx="7598254" cy="4906909"/>
            <a:chOff x="432335" y="33052"/>
            <a:chExt cx="8173524" cy="4906909"/>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3305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33052"/>
              <a:ext cx="7300688" cy="490690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rIns="0" rtlCol="0" anchor="ctr"/>
            <a:lstStyle/>
            <a:p>
              <a:pPr>
                <a:lnSpc>
                  <a:spcPts val="5000"/>
                </a:lnSpc>
                <a:spcAft>
                  <a:spcPts val="1200"/>
                </a:spcAft>
              </a:pPr>
              <a:r>
                <a:rPr kumimoji="1" lang="ja-JP" altLang="en-US" sz="3600" spc="-300">
                  <a:solidFill>
                    <a:schemeClr val="tx1">
                      <a:lumMod val="75000"/>
                      <a:lumOff val="25000"/>
                    </a:schemeClr>
                  </a:solidFill>
                  <a:latin typeface="HGPｺﾞｼｯｸE" panose="020B0900000000000000" pitchFamily="50" charset="-128"/>
                  <a:ea typeface="HGPｺﾞｼｯｸE" panose="020B0900000000000000" pitchFamily="50" charset="-128"/>
                </a:rPr>
                <a:t>地域の中には、「自力で避難」する</a:t>
              </a:r>
              <a:br>
                <a:rPr kumimoji="1" lang="en-US" altLang="ja-JP" sz="3600" spc="-3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3600" spc="-300">
                  <a:solidFill>
                    <a:schemeClr val="tx1">
                      <a:lumMod val="75000"/>
                      <a:lumOff val="25000"/>
                    </a:schemeClr>
                  </a:solidFill>
                  <a:latin typeface="HGPｺﾞｼｯｸE" panose="020B0900000000000000" pitchFamily="50" charset="-128"/>
                  <a:ea typeface="HGPｺﾞｼｯｸE" panose="020B0900000000000000" pitchFamily="50" charset="-128"/>
                </a:rPr>
                <a:t>ことが困難な方々がいらっしゃいます</a:t>
              </a:r>
            </a:p>
            <a:p>
              <a:pPr algn="just">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どのような方が避難が難しいと</a:t>
              </a:r>
              <a:b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考えられますか？</a:t>
              </a:r>
            </a:p>
          </p:txBody>
        </p:sp>
      </p:grpSp>
      <p:sp>
        <p:nvSpPr>
          <p:cNvPr id="6" name="正方形/長方形 5">
            <a:extLst>
              <a:ext uri="{FF2B5EF4-FFF2-40B4-BE49-F238E27FC236}">
                <a16:creationId xmlns:a16="http://schemas.microsoft.com/office/drawing/2014/main" id="{0EEFC476-731E-42C7-B3D7-DC42C82565F5}"/>
              </a:ext>
            </a:extLst>
          </p:cNvPr>
          <p:cNvSpPr/>
          <p:nvPr/>
        </p:nvSpPr>
        <p:spPr>
          <a:xfrm>
            <a:off x="6996552" y="266041"/>
            <a:ext cx="1605888"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2288561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621392" y="1585780"/>
            <a:ext cx="7886700" cy="960889"/>
          </a:xfrm>
        </p:spPr>
        <p:txBody>
          <a:bodyPr>
            <a:noAutofit/>
          </a:bodyPr>
          <a:lstStyle/>
          <a:p>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災害から住民の命を守るには</a:t>
            </a:r>
          </a:p>
        </p:txBody>
      </p:sp>
      <p:sp>
        <p:nvSpPr>
          <p:cNvPr id="5" name="四角形: 角を丸くする 4">
            <a:extLst>
              <a:ext uri="{FF2B5EF4-FFF2-40B4-BE49-F238E27FC236}">
                <a16:creationId xmlns:a16="http://schemas.microsoft.com/office/drawing/2014/main" id="{AD2D48FA-15EB-479B-B18D-9151B891D57A}"/>
              </a:ext>
            </a:extLst>
          </p:cNvPr>
          <p:cNvSpPr/>
          <p:nvPr/>
        </p:nvSpPr>
        <p:spPr>
          <a:xfrm>
            <a:off x="1001684" y="3248818"/>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sp>
        <p:nvSpPr>
          <p:cNvPr id="7" name="正方形/長方形 6">
            <a:extLst>
              <a:ext uri="{FF2B5EF4-FFF2-40B4-BE49-F238E27FC236}">
                <a16:creationId xmlns:a16="http://schemas.microsoft.com/office/drawing/2014/main" id="{CBACBBE7-4196-46FF-8FE6-908275B6738E}"/>
              </a:ext>
            </a:extLst>
          </p:cNvPr>
          <p:cNvSpPr/>
          <p:nvPr/>
        </p:nvSpPr>
        <p:spPr>
          <a:xfrm>
            <a:off x="1118062" y="3606531"/>
            <a:ext cx="6675120" cy="1938992"/>
          </a:xfrm>
          <a:prstGeom prst="rect">
            <a:avLst/>
          </a:prstGeom>
        </p:spPr>
        <p:txBody>
          <a:bodyPr wrap="square" anchor="t">
            <a:spAutoFit/>
          </a:bodyPr>
          <a:lstStyle/>
          <a:p>
            <a:pPr algn="ctr"/>
            <a:r>
              <a:rPr lang="ja-JP" altLang="en-US" sz="4000">
                <a:solidFill>
                  <a:srgbClr val="404040"/>
                </a:solidFill>
                <a:latin typeface="HGPｺﾞｼｯｸE"/>
                <a:ea typeface="HGPｺﾞｼｯｸE"/>
              </a:rPr>
              <a:t>被害を最小限とするための</a:t>
            </a:r>
            <a:endParaRPr lang="en-US" altLang="ja-JP" sz="4000">
              <a:solidFill>
                <a:srgbClr val="404040"/>
              </a:solidFill>
              <a:latin typeface="HGPｺﾞｼｯｸE"/>
              <a:ea typeface="HGPｺﾞｼｯｸE"/>
            </a:endParaRPr>
          </a:p>
          <a:p>
            <a:pPr algn="ctr"/>
            <a:r>
              <a:rPr lang="ja-JP" altLang="en-US" sz="4000">
                <a:solidFill>
                  <a:srgbClr val="404040"/>
                </a:solidFill>
                <a:latin typeface="HGPｺﾞｼｯｸE"/>
                <a:ea typeface="HGPｺﾞｼｯｸE"/>
              </a:rPr>
              <a:t>取り組みと</a:t>
            </a:r>
            <a:endParaRPr lang="en-US" altLang="ja-JP" sz="4000">
              <a:solidFill>
                <a:srgbClr val="404040"/>
              </a:solidFill>
              <a:latin typeface="HGPｺﾞｼｯｸE"/>
              <a:ea typeface="HGPｺﾞｼｯｸE"/>
            </a:endParaRPr>
          </a:p>
          <a:p>
            <a:pPr algn="ctr"/>
            <a:r>
              <a:rPr lang="ja-JP" altLang="en-US" sz="4000">
                <a:solidFill>
                  <a:srgbClr val="404040"/>
                </a:solidFill>
                <a:latin typeface="HGPｺﾞｼｯｸE"/>
                <a:ea typeface="HGPｺﾞｼｯｸE"/>
              </a:rPr>
              <a:t>地域に対する防災知識の普及</a:t>
            </a:r>
            <a:endParaRPr lang="ja-JP" altLang="en-US" sz="4000">
              <a:solidFill>
                <a:srgbClr val="404040"/>
              </a:solidFill>
              <a:latin typeface="HGPｺﾞｼｯｸE" panose="020B0900000000000000" pitchFamily="50" charset="-128"/>
              <a:ea typeface="HGPｺﾞｼｯｸE" panose="020B0900000000000000" pitchFamily="50" charset="-128"/>
            </a:endParaRPr>
          </a:p>
        </p:txBody>
      </p:sp>
      <p:sp>
        <p:nvSpPr>
          <p:cNvPr id="3" name="四角形: 角を丸くする 2">
            <a:extLst>
              <a:ext uri="{FF2B5EF4-FFF2-40B4-BE49-F238E27FC236}">
                <a16:creationId xmlns:a16="http://schemas.microsoft.com/office/drawing/2014/main" id="{4E4FA109-2AC9-A252-3CEC-3C8CDDAF1850}"/>
              </a:ext>
            </a:extLst>
          </p:cNvPr>
          <p:cNvSpPr/>
          <p:nvPr/>
        </p:nvSpPr>
        <p:spPr>
          <a:xfrm>
            <a:off x="7645689" y="346901"/>
            <a:ext cx="785431" cy="417814"/>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2122BB00-6461-CCB2-8502-FFDDCF6D7BDA}"/>
              </a:ext>
            </a:extLst>
          </p:cNvPr>
          <p:cNvSpPr/>
          <p:nvPr/>
        </p:nvSpPr>
        <p:spPr>
          <a:xfrm>
            <a:off x="7729959" y="264381"/>
            <a:ext cx="616889" cy="523220"/>
          </a:xfrm>
          <a:prstGeom prst="rect">
            <a:avLst/>
          </a:prstGeom>
        </p:spPr>
        <p:txBody>
          <a:bodyPr wrap="square">
            <a:spAutoFit/>
          </a:bodyPr>
          <a:lstStyle/>
          <a:p>
            <a:pPr algn="ct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②</a:t>
            </a:r>
          </a:p>
        </p:txBody>
      </p:sp>
    </p:spTree>
    <p:extLst>
      <p:ext uri="{BB962C8B-B14F-4D97-AF65-F5344CB8AC3E}">
        <p14:creationId xmlns:p14="http://schemas.microsoft.com/office/powerpoint/2010/main" val="2396596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20</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0"/>
            <a:ext cx="9144000" cy="650875"/>
          </a:xfrm>
        </p:spPr>
        <p:txBody>
          <a:bodyPr/>
          <a:lstStyle/>
          <a:p>
            <a:r>
              <a:rPr lang="ja-JP" altLang="en-US" sz="2800"/>
              <a:t>要配慮者の体験談</a:t>
            </a:r>
          </a:p>
        </p:txBody>
      </p:sp>
      <p:graphicFrame>
        <p:nvGraphicFramePr>
          <p:cNvPr id="2" name="表 2">
            <a:extLst>
              <a:ext uri="{FF2B5EF4-FFF2-40B4-BE49-F238E27FC236}">
                <a16:creationId xmlns:a16="http://schemas.microsoft.com/office/drawing/2014/main" id="{641474DD-4BC1-40F4-8F3F-820BC8569551}"/>
              </a:ext>
            </a:extLst>
          </p:cNvPr>
          <p:cNvGraphicFramePr>
            <a:graphicFrameLocks noGrp="1"/>
          </p:cNvGraphicFramePr>
          <p:nvPr>
            <p:extLst>
              <p:ext uri="{D42A27DB-BD31-4B8C-83A1-F6EECF244321}">
                <p14:modId xmlns:p14="http://schemas.microsoft.com/office/powerpoint/2010/main" val="3006061020"/>
              </p:ext>
            </p:extLst>
          </p:nvPr>
        </p:nvGraphicFramePr>
        <p:xfrm>
          <a:off x="252000" y="2097932"/>
          <a:ext cx="8674717" cy="4431912"/>
        </p:xfrm>
        <a:graphic>
          <a:graphicData uri="http://schemas.openxmlformats.org/drawingml/2006/table">
            <a:tbl>
              <a:tblPr firstRow="1" bandRow="1">
                <a:tableStyleId>{F5AB1C69-6EDB-4FF4-983F-18BD219EF322}</a:tableStyleId>
              </a:tblPr>
              <a:tblGrid>
                <a:gridCol w="2301077">
                  <a:extLst>
                    <a:ext uri="{9D8B030D-6E8A-4147-A177-3AD203B41FA5}">
                      <a16:colId xmlns:a16="http://schemas.microsoft.com/office/drawing/2014/main" val="731919039"/>
                    </a:ext>
                  </a:extLst>
                </a:gridCol>
                <a:gridCol w="6373640">
                  <a:extLst>
                    <a:ext uri="{9D8B030D-6E8A-4147-A177-3AD203B41FA5}">
                      <a16:colId xmlns:a16="http://schemas.microsoft.com/office/drawing/2014/main" val="3015551513"/>
                    </a:ext>
                  </a:extLst>
                </a:gridCol>
              </a:tblGrid>
              <a:tr h="438335">
                <a:tc>
                  <a:txBody>
                    <a:bodyPr/>
                    <a:lstStyle/>
                    <a:p>
                      <a:pPr algn="ctr"/>
                      <a:r>
                        <a:rPr kumimoji="1" lang="ja-JP" altLang="en-US" sz="2000" b="0">
                          <a:latin typeface="HGPｺﾞｼｯｸE" panose="020B0900000000000000" pitchFamily="50" charset="-128"/>
                          <a:ea typeface="HGPｺﾞｼｯｸE" panose="020B0900000000000000" pitchFamily="50" charset="-128"/>
                        </a:rPr>
                        <a:t>要配慮者</a:t>
                      </a:r>
                    </a:p>
                  </a:txBody>
                  <a:tcPr>
                    <a:solidFill>
                      <a:srgbClr val="35A16B"/>
                    </a:solidFill>
                  </a:tcPr>
                </a:tc>
                <a:tc>
                  <a:txBody>
                    <a:bodyPr/>
                    <a:lstStyle/>
                    <a:p>
                      <a:pPr algn="ctr"/>
                      <a:r>
                        <a:rPr kumimoji="1" lang="ja-JP" altLang="en-US" sz="2000" b="0">
                          <a:latin typeface="HGPｺﾞｼｯｸE" panose="020B0900000000000000" pitchFamily="50" charset="-128"/>
                          <a:ea typeface="HGPｺﾞｼｯｸE" panose="020B0900000000000000" pitchFamily="50" charset="-128"/>
                        </a:rPr>
                        <a:t>困りごと・体験談</a:t>
                      </a:r>
                    </a:p>
                  </a:txBody>
                  <a:tcPr>
                    <a:solidFill>
                      <a:srgbClr val="35A16B"/>
                    </a:solidFill>
                  </a:tcPr>
                </a:tc>
                <a:extLst>
                  <a:ext uri="{0D108BD9-81ED-4DB2-BD59-A6C34878D82A}">
                    <a16:rowId xmlns:a16="http://schemas.microsoft.com/office/drawing/2014/main" val="1759088867"/>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階段を降りられないため、停電でエレベーターが停止したら避難できない。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858382958"/>
                  </a:ext>
                </a:extLst>
              </a:tr>
              <a:tr h="785992">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車いすの人</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避難する人と車いすがぶつかり、ひっくり返るのではないかと不安。</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r>
                        <a:rPr kumimoji="1" lang="ja-JP" altLang="en-US" sz="1600">
                          <a:solidFill>
                            <a:srgbClr val="404040"/>
                          </a:solidFill>
                          <a:latin typeface="HGPｺﾞｼｯｸE" panose="020B0900000000000000" pitchFamily="50" charset="-128"/>
                          <a:ea typeface="HGPｺﾞｼｯｸE" panose="020B0900000000000000" pitchFamily="50" charset="-128"/>
                        </a:rPr>
                        <a:t>車いすのタイヤは空気ゴムなので、がれきやガラスが散らばっているとパンクして動けない。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149478255"/>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視覚障害</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避難所は障害物が多い。誰かがいてくれれば安心する。</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921326099"/>
                  </a:ext>
                </a:extLst>
              </a:tr>
              <a:tr h="816333">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聴覚障害</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会話はできるが、マイクの音声は聞き取れないので、文字に書いて</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ほしい。口を見て聞いているのでゆっくり話してほしい。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494194589"/>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知的障害等</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a:solidFill>
                            <a:srgbClr val="404040"/>
                          </a:solidFill>
                          <a:latin typeface="HGPｺﾞｼｯｸE" panose="020B0900000000000000" pitchFamily="50" charset="-128"/>
                          <a:ea typeface="HGPｺﾞｼｯｸE" panose="020B0900000000000000" pitchFamily="50" charset="-128"/>
                        </a:rPr>
                        <a:t>自閉症は字が読めなくても、図柄のカードで示されると理解できる人が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多い。場所・手順など避難所の壁にカードなどが貼ってあるといい。</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4098237264"/>
                  </a:ext>
                </a:extLst>
              </a:tr>
              <a:tr h="588571">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心身障害</a:t>
                      </a:r>
                    </a:p>
                  </a:txBody>
                  <a:tcPr anchor="ctr">
                    <a:lnR w="12700" cap="flat" cmpd="sng" algn="ctr">
                      <a:solidFill>
                        <a:srgbClr val="35A16B"/>
                      </a:solidFill>
                      <a:prstDash val="solid"/>
                      <a:round/>
                      <a:headEnd type="none" w="med" len="med"/>
                      <a:tailEnd type="none" w="med" len="med"/>
                    </a:lnR>
                    <a:solidFill>
                      <a:srgbClr val="F0F0F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a:solidFill>
                            <a:srgbClr val="404040"/>
                          </a:solidFill>
                          <a:latin typeface="HGPｺﾞｼｯｸE" panose="020B0900000000000000" pitchFamily="50" charset="-128"/>
                          <a:ea typeface="HGPｺﾞｼｯｸE" panose="020B0900000000000000" pitchFamily="50" charset="-128"/>
                        </a:rPr>
                        <a:t>人が大勢いるところは苦手。静かな空間や、話を聞いてくれる人がいると安心できる。大きな声を出すから周囲の人に迷惑をかけてしまう。</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rgbClr val="F0F0F0"/>
                    </a:solidFill>
                  </a:tcPr>
                </a:tc>
                <a:extLst>
                  <a:ext uri="{0D108BD9-81ED-4DB2-BD59-A6C34878D82A}">
                    <a16:rowId xmlns:a16="http://schemas.microsoft.com/office/drawing/2014/main" val="337170512"/>
                  </a:ext>
                </a:extLst>
              </a:tr>
            </a:tbl>
          </a:graphicData>
        </a:graphic>
      </p:graphicFrame>
      <p:sp>
        <p:nvSpPr>
          <p:cNvPr id="13" name="正方形/長方形 12">
            <a:extLst>
              <a:ext uri="{FF2B5EF4-FFF2-40B4-BE49-F238E27FC236}">
                <a16:creationId xmlns:a16="http://schemas.microsoft.com/office/drawing/2014/main" id="{1102FB36-53D0-4295-88D3-196B891C31D1}"/>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実際に被災した要配慮者や要配慮者の家族の体験談を見てみましょう</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7" name="テキスト プレースホルダー 6">
            <a:extLst>
              <a:ext uri="{FF2B5EF4-FFF2-40B4-BE49-F238E27FC236}">
                <a16:creationId xmlns:a16="http://schemas.microsoft.com/office/drawing/2014/main" id="{84370159-B36D-469C-A3CF-9029DFF15ABD}"/>
              </a:ext>
            </a:extLst>
          </p:cNvPr>
          <p:cNvSpPr txBox="1">
            <a:spLocks/>
          </p:cNvSpPr>
          <p:nvPr/>
        </p:nvSpPr>
        <p:spPr>
          <a:xfrm>
            <a:off x="0" y="6562501"/>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参考：新宿区「災害時要配慮者訪問調査報告書」</a:t>
            </a:r>
          </a:p>
        </p:txBody>
      </p:sp>
    </p:spTree>
    <p:extLst>
      <p:ext uri="{BB962C8B-B14F-4D97-AF65-F5344CB8AC3E}">
        <p14:creationId xmlns:p14="http://schemas.microsoft.com/office/powerpoint/2010/main" val="1750405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14" name="四角形: 角を丸くする 13">
            <a:extLst>
              <a:ext uri="{FF2B5EF4-FFF2-40B4-BE49-F238E27FC236}">
                <a16:creationId xmlns:a16="http://schemas.microsoft.com/office/drawing/2014/main" id="{F906B553-9640-413E-857A-07160E0C59BD}"/>
              </a:ext>
            </a:extLst>
          </p:cNvPr>
          <p:cNvSpPr/>
          <p:nvPr/>
        </p:nvSpPr>
        <p:spPr>
          <a:xfrm>
            <a:off x="637361" y="822715"/>
            <a:ext cx="7205702" cy="221357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＜３分＞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lgn="just">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皆さんの周りにいる、自力で避難が困難な方に</a:t>
            </a:r>
            <a:b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ついて、どのような方がいるかを青色の付せん紙に書き出して下さい。</a:t>
            </a:r>
          </a:p>
        </p:txBody>
      </p:sp>
      <p:sp>
        <p:nvSpPr>
          <p:cNvPr id="16" name="四角形: メモ 15">
            <a:extLst>
              <a:ext uri="{FF2B5EF4-FFF2-40B4-BE49-F238E27FC236}">
                <a16:creationId xmlns:a16="http://schemas.microsoft.com/office/drawing/2014/main" id="{FD7A1F10-7AE7-452A-99B4-2956604C5393}"/>
              </a:ext>
            </a:extLst>
          </p:cNvPr>
          <p:cNvSpPr/>
          <p:nvPr/>
        </p:nvSpPr>
        <p:spPr>
          <a:xfrm>
            <a:off x="1873299" y="3486823"/>
            <a:ext cx="2177687" cy="2177687"/>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800">
                <a:solidFill>
                  <a:schemeClr val="tx1">
                    <a:lumMod val="75000"/>
                    <a:lumOff val="25000"/>
                  </a:schemeClr>
                </a:solidFill>
                <a:latin typeface="HGSｺﾞｼｯｸE" panose="020B0900000000000000" pitchFamily="50" charset="-128"/>
                <a:ea typeface="HGSｺﾞｼｯｸE" panose="020B0900000000000000" pitchFamily="50" charset="-128"/>
              </a:rPr>
              <a:t>足の</a:t>
            </a:r>
            <a:br>
              <a:rPr kumimoji="1" lang="en-US" altLang="ja-JP" sz="2800">
                <a:solidFill>
                  <a:schemeClr val="tx1">
                    <a:lumMod val="75000"/>
                    <a:lumOff val="25000"/>
                  </a:schemeClr>
                </a:solidFill>
                <a:latin typeface="HGSｺﾞｼｯｸE" panose="020B0900000000000000" pitchFamily="50" charset="-128"/>
                <a:ea typeface="HGSｺﾞｼｯｸE" panose="020B0900000000000000" pitchFamily="50" charset="-128"/>
              </a:rPr>
            </a:br>
            <a:r>
              <a:rPr kumimoji="1" lang="ja-JP" altLang="en-US" sz="2800">
                <a:solidFill>
                  <a:schemeClr val="tx1">
                    <a:lumMod val="75000"/>
                    <a:lumOff val="25000"/>
                  </a:schemeClr>
                </a:solidFill>
                <a:latin typeface="HGSｺﾞｼｯｸE" panose="020B0900000000000000" pitchFamily="50" charset="-128"/>
                <a:ea typeface="HGSｺﾞｼｯｸE" panose="020B0900000000000000" pitchFamily="50" charset="-128"/>
              </a:rPr>
              <a:t>不自由な人</a:t>
            </a:r>
          </a:p>
        </p:txBody>
      </p:sp>
      <p:sp>
        <p:nvSpPr>
          <p:cNvPr id="17" name="四角形: メモ 16">
            <a:extLst>
              <a:ext uri="{FF2B5EF4-FFF2-40B4-BE49-F238E27FC236}">
                <a16:creationId xmlns:a16="http://schemas.microsoft.com/office/drawing/2014/main" id="{50F95EAE-1F4D-4722-B8BE-D08FFAAAF7B6}"/>
              </a:ext>
            </a:extLst>
          </p:cNvPr>
          <p:cNvSpPr/>
          <p:nvPr/>
        </p:nvSpPr>
        <p:spPr>
          <a:xfrm>
            <a:off x="5101618" y="3486823"/>
            <a:ext cx="2177687" cy="2177687"/>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800" spc="-300">
                <a:solidFill>
                  <a:schemeClr val="tx1">
                    <a:lumMod val="75000"/>
                    <a:lumOff val="25000"/>
                  </a:schemeClr>
                </a:solidFill>
                <a:latin typeface="HGSｺﾞｼｯｸE" panose="020B0900000000000000" pitchFamily="50" charset="-128"/>
                <a:ea typeface="HGSｺﾞｼｯｸE" panose="020B0900000000000000" pitchFamily="50" charset="-128"/>
              </a:rPr>
              <a:t>寝たきりの人</a:t>
            </a:r>
          </a:p>
        </p:txBody>
      </p:sp>
    </p:spTree>
    <p:extLst>
      <p:ext uri="{BB962C8B-B14F-4D97-AF65-F5344CB8AC3E}">
        <p14:creationId xmlns:p14="http://schemas.microsoft.com/office/powerpoint/2010/main" val="3786518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22</a:t>
            </a:fld>
            <a:endParaRPr kumimoji="1" lang="ja-JP" altLang="en-US"/>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14" name="四角形: 角を丸くする 13">
            <a:extLst>
              <a:ext uri="{FF2B5EF4-FFF2-40B4-BE49-F238E27FC236}">
                <a16:creationId xmlns:a16="http://schemas.microsoft.com/office/drawing/2014/main" id="{F906B553-9640-413E-857A-07160E0C59BD}"/>
              </a:ext>
            </a:extLst>
          </p:cNvPr>
          <p:cNvSpPr/>
          <p:nvPr/>
        </p:nvSpPr>
        <p:spPr>
          <a:xfrm>
            <a:off x="637361" y="822715"/>
            <a:ext cx="7422906" cy="221357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＜３分＞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457200" indent="-457200">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青色の付せん紙に書き出した、自力で避難が困難な方について、避難するときに、どんなことに困るのかを付せん紙（黄色）に書き出して下さい。</a:t>
            </a:r>
          </a:p>
        </p:txBody>
      </p:sp>
      <p:sp>
        <p:nvSpPr>
          <p:cNvPr id="18" name="四角形: メモ 15">
            <a:extLst>
              <a:ext uri="{FF2B5EF4-FFF2-40B4-BE49-F238E27FC236}">
                <a16:creationId xmlns:a16="http://schemas.microsoft.com/office/drawing/2014/main" id="{FD7A1F10-7AE7-452A-99B4-2956604C5393}"/>
              </a:ext>
            </a:extLst>
          </p:cNvPr>
          <p:cNvSpPr/>
          <p:nvPr/>
        </p:nvSpPr>
        <p:spPr>
          <a:xfrm>
            <a:off x="1757683" y="3132928"/>
            <a:ext cx="1512476" cy="1466830"/>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dirty="0">
                <a:solidFill>
                  <a:schemeClr val="tx1">
                    <a:lumMod val="75000"/>
                    <a:lumOff val="25000"/>
                  </a:schemeClr>
                </a:solidFill>
                <a:latin typeface="HGSｺﾞｼｯｸE" panose="020B0900000000000000" pitchFamily="50" charset="-128"/>
                <a:ea typeface="HGSｺﾞｼｯｸE" panose="020B0900000000000000" pitchFamily="50" charset="-128"/>
              </a:rPr>
              <a:t>足の</a:t>
            </a:r>
            <a:br>
              <a:rPr kumimoji="1" lang="en-US" altLang="ja-JP" sz="2000" dirty="0">
                <a:solidFill>
                  <a:schemeClr val="tx1">
                    <a:lumMod val="75000"/>
                    <a:lumOff val="25000"/>
                  </a:schemeClr>
                </a:solidFill>
                <a:latin typeface="HGSｺﾞｼｯｸE" panose="020B0900000000000000" pitchFamily="50" charset="-128"/>
                <a:ea typeface="HGSｺﾞｼｯｸE" panose="020B0900000000000000" pitchFamily="50" charset="-128"/>
              </a:rPr>
            </a:br>
            <a:r>
              <a:rPr kumimoji="1" lang="ja-JP" altLang="en-US" sz="2000" dirty="0">
                <a:solidFill>
                  <a:schemeClr val="tx1">
                    <a:lumMod val="75000"/>
                    <a:lumOff val="25000"/>
                  </a:schemeClr>
                </a:solidFill>
                <a:latin typeface="HGSｺﾞｼｯｸE" panose="020B0900000000000000" pitchFamily="50" charset="-128"/>
                <a:ea typeface="HGSｺﾞｼｯｸE" panose="020B0900000000000000" pitchFamily="50" charset="-128"/>
              </a:rPr>
              <a:t>不自由な人</a:t>
            </a:r>
          </a:p>
        </p:txBody>
      </p:sp>
      <p:sp>
        <p:nvSpPr>
          <p:cNvPr id="7" name="四角形: メモ 15">
            <a:extLst>
              <a:ext uri="{FF2B5EF4-FFF2-40B4-BE49-F238E27FC236}">
                <a16:creationId xmlns:a16="http://schemas.microsoft.com/office/drawing/2014/main" id="{0982C6E9-7FE0-D2B4-D910-A62EC3FB5FA7}"/>
              </a:ext>
            </a:extLst>
          </p:cNvPr>
          <p:cNvSpPr/>
          <p:nvPr/>
        </p:nvSpPr>
        <p:spPr>
          <a:xfrm>
            <a:off x="1757683" y="4860962"/>
            <a:ext cx="1512476" cy="1466830"/>
          </a:xfrm>
          <a:prstGeom prst="foldedCorner">
            <a:avLst/>
          </a:prstGeom>
          <a:solidFill>
            <a:srgbClr val="85E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spc="-300">
                <a:solidFill>
                  <a:schemeClr val="tx1">
                    <a:lumMod val="75000"/>
                    <a:lumOff val="25000"/>
                  </a:schemeClr>
                </a:solidFill>
                <a:latin typeface="HGSｺﾞｼｯｸE" panose="020B0900000000000000" pitchFamily="50" charset="-128"/>
                <a:ea typeface="HGSｺﾞｼｯｸE" panose="020B0900000000000000" pitchFamily="50" charset="-128"/>
              </a:rPr>
              <a:t>寝たきりの人</a:t>
            </a:r>
          </a:p>
        </p:txBody>
      </p:sp>
      <p:sp>
        <p:nvSpPr>
          <p:cNvPr id="8" name="四角形: メモ 15">
            <a:extLst>
              <a:ext uri="{FF2B5EF4-FFF2-40B4-BE49-F238E27FC236}">
                <a16:creationId xmlns:a16="http://schemas.microsoft.com/office/drawing/2014/main" id="{A57AC015-7758-0F24-7DA7-42017AAFF1E6}"/>
              </a:ext>
            </a:extLst>
          </p:cNvPr>
          <p:cNvSpPr/>
          <p:nvPr/>
        </p:nvSpPr>
        <p:spPr>
          <a:xfrm>
            <a:off x="3633840" y="3132928"/>
            <a:ext cx="1512476" cy="1466830"/>
          </a:xfrm>
          <a:prstGeom prst="foldedCorner">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a:solidFill>
                  <a:schemeClr val="tx1">
                    <a:lumMod val="75000"/>
                    <a:lumOff val="25000"/>
                  </a:schemeClr>
                </a:solidFill>
                <a:latin typeface="HGSｺﾞｼｯｸE" panose="020B0900000000000000" pitchFamily="50" charset="-128"/>
                <a:ea typeface="HGSｺﾞｼｯｸE" panose="020B0900000000000000" pitchFamily="50" charset="-128"/>
              </a:rPr>
              <a:t>階段や段差を移動するのが大変</a:t>
            </a:r>
          </a:p>
        </p:txBody>
      </p:sp>
      <p:sp>
        <p:nvSpPr>
          <p:cNvPr id="10" name="四角形: メモ 15">
            <a:extLst>
              <a:ext uri="{FF2B5EF4-FFF2-40B4-BE49-F238E27FC236}">
                <a16:creationId xmlns:a16="http://schemas.microsoft.com/office/drawing/2014/main" id="{8527185D-0D20-1E70-1623-577FD679CFED}"/>
              </a:ext>
            </a:extLst>
          </p:cNvPr>
          <p:cNvSpPr/>
          <p:nvPr/>
        </p:nvSpPr>
        <p:spPr>
          <a:xfrm>
            <a:off x="3633840" y="4860962"/>
            <a:ext cx="1512476" cy="1466830"/>
          </a:xfrm>
          <a:prstGeom prst="foldedCorner">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a:solidFill>
                  <a:schemeClr val="tx1">
                    <a:lumMod val="75000"/>
                    <a:lumOff val="25000"/>
                  </a:schemeClr>
                </a:solidFill>
                <a:latin typeface="HGSｺﾞｼｯｸE" panose="020B0900000000000000" pitchFamily="50" charset="-128"/>
                <a:ea typeface="HGSｺﾞｼｯｸE" panose="020B0900000000000000" pitchFamily="50" charset="-128"/>
              </a:rPr>
              <a:t>一人で避難できない</a:t>
            </a:r>
          </a:p>
        </p:txBody>
      </p:sp>
      <p:sp>
        <p:nvSpPr>
          <p:cNvPr id="12" name="四角形: メモ 15">
            <a:extLst>
              <a:ext uri="{FF2B5EF4-FFF2-40B4-BE49-F238E27FC236}">
                <a16:creationId xmlns:a16="http://schemas.microsoft.com/office/drawing/2014/main" id="{D2D78E98-0954-BBBE-F7DE-898824967950}"/>
              </a:ext>
            </a:extLst>
          </p:cNvPr>
          <p:cNvSpPr/>
          <p:nvPr/>
        </p:nvSpPr>
        <p:spPr>
          <a:xfrm>
            <a:off x="5459564" y="3130990"/>
            <a:ext cx="1512476" cy="1466830"/>
          </a:xfrm>
          <a:prstGeom prst="foldedCorner">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2000">
                <a:solidFill>
                  <a:schemeClr val="tx1">
                    <a:lumMod val="75000"/>
                    <a:lumOff val="25000"/>
                  </a:schemeClr>
                </a:solidFill>
                <a:latin typeface="HGSｺﾞｼｯｸE" panose="020B0900000000000000" pitchFamily="50" charset="-128"/>
                <a:ea typeface="HGSｺﾞｼｯｸE" panose="020B0900000000000000" pitchFamily="50" charset="-128"/>
              </a:rPr>
              <a:t>素早い行動が取れない</a:t>
            </a:r>
          </a:p>
        </p:txBody>
      </p:sp>
      <p:sp>
        <p:nvSpPr>
          <p:cNvPr id="13" name="四角形: メモ 15">
            <a:extLst>
              <a:ext uri="{FF2B5EF4-FFF2-40B4-BE49-F238E27FC236}">
                <a16:creationId xmlns:a16="http://schemas.microsoft.com/office/drawing/2014/main" id="{02B8B072-2C2B-BD4F-F754-A6A2DBAF0FB7}"/>
              </a:ext>
            </a:extLst>
          </p:cNvPr>
          <p:cNvSpPr/>
          <p:nvPr/>
        </p:nvSpPr>
        <p:spPr>
          <a:xfrm>
            <a:off x="5459564" y="4860962"/>
            <a:ext cx="1512476" cy="1466830"/>
          </a:xfrm>
          <a:prstGeom prst="foldedCorner">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216000" rtlCol="0" anchor="ctr"/>
          <a:lstStyle/>
          <a:p>
            <a:pPr algn="ctr"/>
            <a:r>
              <a:rPr kumimoji="1" lang="ja-JP" altLang="en-US" sz="1600">
                <a:solidFill>
                  <a:schemeClr val="tx1">
                    <a:lumMod val="75000"/>
                    <a:lumOff val="25000"/>
                  </a:schemeClr>
                </a:solidFill>
                <a:latin typeface="HGSｺﾞｼｯｸE" panose="020B0900000000000000" pitchFamily="50" charset="-128"/>
                <a:ea typeface="HGSｺﾞｼｯｸE" panose="020B0900000000000000" pitchFamily="50" charset="-128"/>
              </a:rPr>
              <a:t>他の人が一人で背負って</a:t>
            </a:r>
            <a:br>
              <a:rPr kumimoji="1" lang="en-US" altLang="ja-JP" sz="1600">
                <a:solidFill>
                  <a:schemeClr val="tx1">
                    <a:lumMod val="75000"/>
                    <a:lumOff val="25000"/>
                  </a:schemeClr>
                </a:solidFill>
                <a:latin typeface="HGSｺﾞｼｯｸE" panose="020B0900000000000000" pitchFamily="50" charset="-128"/>
                <a:ea typeface="HGSｺﾞｼｯｸE" panose="020B0900000000000000" pitchFamily="50" charset="-128"/>
              </a:rPr>
            </a:br>
            <a:r>
              <a:rPr kumimoji="1" lang="ja-JP" altLang="en-US" sz="1600">
                <a:solidFill>
                  <a:schemeClr val="tx1">
                    <a:lumMod val="75000"/>
                    <a:lumOff val="25000"/>
                  </a:schemeClr>
                </a:solidFill>
                <a:latin typeface="HGSｺﾞｼｯｸE" panose="020B0900000000000000" pitchFamily="50" charset="-128"/>
                <a:ea typeface="HGSｺﾞｼｯｸE" panose="020B0900000000000000" pitchFamily="50" charset="-128"/>
              </a:rPr>
              <a:t>移動するのも大変</a:t>
            </a:r>
          </a:p>
        </p:txBody>
      </p:sp>
    </p:spTree>
    <p:extLst>
      <p:ext uri="{BB962C8B-B14F-4D97-AF65-F5344CB8AC3E}">
        <p14:creationId xmlns:p14="http://schemas.microsoft.com/office/powerpoint/2010/main" val="2872576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23</a:t>
            </a:fld>
            <a:endParaRPr kumimoji="1" lang="ja-JP" altLang="en-US"/>
          </a:p>
        </p:txBody>
      </p:sp>
      <p:sp>
        <p:nvSpPr>
          <p:cNvPr id="5" name="四角形: 角を丸くする 4">
            <a:extLst>
              <a:ext uri="{FF2B5EF4-FFF2-40B4-BE49-F238E27FC236}">
                <a16:creationId xmlns:a16="http://schemas.microsoft.com/office/drawing/2014/main" id="{FDE2B7CF-2981-44D7-B894-ED1E8FBC241B}"/>
              </a:ext>
            </a:extLst>
          </p:cNvPr>
          <p:cNvSpPr/>
          <p:nvPr/>
        </p:nvSpPr>
        <p:spPr>
          <a:xfrm>
            <a:off x="533945" y="1363684"/>
            <a:ext cx="8183046" cy="196279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10</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１人が、青色の付せん紙と関連する黄色の付せん紙を</a:t>
            </a:r>
            <a:b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読み上げ、模造紙に貼ります。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他の人は、同じ内容の付せん紙があったら近くに貼ります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貼り終わったら、次の人の番。（</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と</a:t>
            </a:r>
            <a: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a:t>
            </a: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を繰り返す）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mj-lt"/>
              <a:buAutoNum type="arabicPeriod"/>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全員が貼り終わったら、困る人とその困りごとを、マジック黒丸で囲みます。</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0" name="タイトル 2">
            <a:extLst>
              <a:ext uri="{FF2B5EF4-FFF2-40B4-BE49-F238E27FC236}">
                <a16:creationId xmlns:a16="http://schemas.microsoft.com/office/drawing/2014/main" id="{25FC1A8B-0FC9-4FE6-9005-78C9A9CD9A0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pic>
        <p:nvPicPr>
          <p:cNvPr id="25" name="図 24">
            <a:extLst>
              <a:ext uri="{FF2B5EF4-FFF2-40B4-BE49-F238E27FC236}">
                <a16:creationId xmlns:a16="http://schemas.microsoft.com/office/drawing/2014/main" id="{3C774583-3A70-5D1B-8A01-15BA9EF6D361}"/>
              </a:ext>
            </a:extLst>
          </p:cNvPr>
          <p:cNvPicPr>
            <a:picLocks noChangeAspect="1"/>
          </p:cNvPicPr>
          <p:nvPr/>
        </p:nvPicPr>
        <p:blipFill>
          <a:blip r:embed="rId3"/>
          <a:stretch>
            <a:fillRect/>
          </a:stretch>
        </p:blipFill>
        <p:spPr>
          <a:xfrm>
            <a:off x="1553738" y="3853219"/>
            <a:ext cx="6017274" cy="2773920"/>
          </a:xfrm>
          <a:prstGeom prst="rect">
            <a:avLst/>
          </a:prstGeom>
        </p:spPr>
      </p:pic>
    </p:spTree>
    <p:extLst>
      <p:ext uri="{BB962C8B-B14F-4D97-AF65-F5344CB8AC3E}">
        <p14:creationId xmlns:p14="http://schemas.microsoft.com/office/powerpoint/2010/main" val="2109368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pPr/>
              <a:t>24</a:t>
            </a:fld>
            <a:endParaRPr kumimoji="1" lang="ja-JP" altLang="en-US"/>
          </a:p>
        </p:txBody>
      </p:sp>
      <p:sp>
        <p:nvSpPr>
          <p:cNvPr id="5" name="四角形: 角を丸くする 4">
            <a:extLst>
              <a:ext uri="{FF2B5EF4-FFF2-40B4-BE49-F238E27FC236}">
                <a16:creationId xmlns:a16="http://schemas.microsoft.com/office/drawing/2014/main" id="{FDE2B7CF-2981-44D7-B894-ED1E8FBC241B}"/>
              </a:ext>
            </a:extLst>
          </p:cNvPr>
          <p:cNvSpPr/>
          <p:nvPr/>
        </p:nvSpPr>
        <p:spPr>
          <a:xfrm>
            <a:off x="533945" y="908403"/>
            <a:ext cx="8183046" cy="240597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spcAft>
                <a:spcPts val="600"/>
              </a:spcAft>
            </a:pP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グループ検討</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10</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Arial" panose="020B0604020202020204" pitchFamily="34" charset="0"/>
              <a:buChar char="•"/>
            </a:pPr>
            <a:r>
              <a:rPr lang="ja-JP" altLang="en-US" sz="2400" spc="-150">
                <a:solidFill>
                  <a:schemeClr val="tx1">
                    <a:lumMod val="75000"/>
                    <a:lumOff val="25000"/>
                  </a:schemeClr>
                </a:solidFill>
                <a:latin typeface="HGPｺﾞｼｯｸE" panose="020B0900000000000000" pitchFamily="50" charset="-128"/>
                <a:ea typeface="HGPｺﾞｼｯｸE" panose="020B0900000000000000" pitchFamily="50" charset="-128"/>
              </a:rPr>
              <a:t>グループで作業した結果を見ながら、自力で避難することが</a:t>
            </a:r>
            <a:br>
              <a:rPr lang="en-US" altLang="ja-JP" sz="24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難しい方にどんな支援が必要か、グループで話し合ってみましょう。</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lgn="just">
              <a:buFont typeface="Arial" panose="020B0604020202020204" pitchFamily="34" charset="0"/>
              <a:buChar cha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支援の方法を赤色の付せんに書き出し、青色の付せんの</a:t>
            </a:r>
            <a:br>
              <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近くに貼って、整理してください。</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0" name="タイトル 2">
            <a:extLst>
              <a:ext uri="{FF2B5EF4-FFF2-40B4-BE49-F238E27FC236}">
                <a16:creationId xmlns:a16="http://schemas.microsoft.com/office/drawing/2014/main" id="{25FC1A8B-0FC9-4FE6-9005-78C9A9CD9A0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自力避難が困難な人達のことを考える</a:t>
            </a:r>
          </a:p>
        </p:txBody>
      </p:sp>
      <p:sp>
        <p:nvSpPr>
          <p:cNvPr id="3" name="テキスト ボックス 2">
            <a:extLst>
              <a:ext uri="{FF2B5EF4-FFF2-40B4-BE49-F238E27FC236}">
                <a16:creationId xmlns:a16="http://schemas.microsoft.com/office/drawing/2014/main" id="{832E27FA-D0E1-4A1D-B6AC-CC065E54905D}"/>
              </a:ext>
            </a:extLst>
          </p:cNvPr>
          <p:cNvSpPr txBox="1"/>
          <p:nvPr/>
        </p:nvSpPr>
        <p:spPr>
          <a:xfrm>
            <a:off x="3048632" y="3314379"/>
            <a:ext cx="2954655" cy="461665"/>
          </a:xfrm>
          <a:prstGeom prst="rect">
            <a:avLst/>
          </a:prstGeom>
          <a:noFill/>
        </p:spPr>
        <p:txBody>
          <a:bodyPr wrap="none" rtlCol="0">
            <a:spAutoFit/>
          </a:bodyPr>
          <a:lstStyle/>
          <a:p>
            <a:r>
              <a:rPr kumimoji="1" lang="ja-JP" altLang="en-US" sz="2400">
                <a:solidFill>
                  <a:srgbClr val="FF2800"/>
                </a:solidFill>
                <a:latin typeface="HGSｺﾞｼｯｸE" panose="020B0900000000000000" pitchFamily="50" charset="-128"/>
                <a:ea typeface="HGSｺﾞｼｯｸE" panose="020B0900000000000000" pitchFamily="50" charset="-128"/>
              </a:rPr>
              <a:t>どんな支援が必要か</a:t>
            </a:r>
          </a:p>
        </p:txBody>
      </p:sp>
      <p:pic>
        <p:nvPicPr>
          <p:cNvPr id="21" name="図 20">
            <a:extLst>
              <a:ext uri="{FF2B5EF4-FFF2-40B4-BE49-F238E27FC236}">
                <a16:creationId xmlns:a16="http://schemas.microsoft.com/office/drawing/2014/main" id="{301F0F27-62EC-3713-3AE0-AF38DF7FA2D6}"/>
              </a:ext>
            </a:extLst>
          </p:cNvPr>
          <p:cNvPicPr>
            <a:picLocks noChangeAspect="1"/>
          </p:cNvPicPr>
          <p:nvPr/>
        </p:nvPicPr>
        <p:blipFill>
          <a:blip r:embed="rId3"/>
          <a:stretch>
            <a:fillRect/>
          </a:stretch>
        </p:blipFill>
        <p:spPr>
          <a:xfrm>
            <a:off x="1553738" y="3853219"/>
            <a:ext cx="6017274" cy="2773920"/>
          </a:xfrm>
          <a:prstGeom prst="rect">
            <a:avLst/>
          </a:prstGeom>
        </p:spPr>
      </p:pic>
      <p:sp>
        <p:nvSpPr>
          <p:cNvPr id="4" name="四角形: メモ 3">
            <a:extLst>
              <a:ext uri="{FF2B5EF4-FFF2-40B4-BE49-F238E27FC236}">
                <a16:creationId xmlns:a16="http://schemas.microsoft.com/office/drawing/2014/main" id="{4AC553AA-6A8D-471D-B8E7-4368DA9BE858}"/>
              </a:ext>
            </a:extLst>
          </p:cNvPr>
          <p:cNvSpPr/>
          <p:nvPr/>
        </p:nvSpPr>
        <p:spPr>
          <a:xfrm>
            <a:off x="3585683" y="4355653"/>
            <a:ext cx="1109608" cy="1099925"/>
          </a:xfrm>
          <a:prstGeom prst="foldedCorner">
            <a:avLst/>
          </a:prstGeom>
          <a:solidFill>
            <a:srgbClr val="FFBDFF"/>
          </a:solidFill>
          <a:ln>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lIns="72000" rIns="36000" rtlCol="0" anchor="ctr"/>
          <a:lstStyle/>
          <a:p>
            <a:pPr algn="ct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一緒に避難。避難行動を支援する</a:t>
            </a:r>
          </a:p>
        </p:txBody>
      </p:sp>
      <p:sp>
        <p:nvSpPr>
          <p:cNvPr id="8" name="四角形: メモ 7">
            <a:extLst>
              <a:ext uri="{FF2B5EF4-FFF2-40B4-BE49-F238E27FC236}">
                <a16:creationId xmlns:a16="http://schemas.microsoft.com/office/drawing/2014/main" id="{7AEC62BA-7B59-43BA-9042-342D68955E94}"/>
              </a:ext>
            </a:extLst>
          </p:cNvPr>
          <p:cNvSpPr/>
          <p:nvPr/>
        </p:nvSpPr>
        <p:spPr>
          <a:xfrm>
            <a:off x="6593074" y="4345379"/>
            <a:ext cx="1109608" cy="1099925"/>
          </a:xfrm>
          <a:prstGeom prst="foldedCorner">
            <a:avLst/>
          </a:prstGeom>
          <a:solidFill>
            <a:srgbClr val="FFBDFF"/>
          </a:solidFill>
          <a:ln>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lIns="36000" tIns="144000" rIns="36000" rtlCol="0" anchor="ctr"/>
          <a:lstStyle/>
          <a:p>
            <a:pPr algn="ct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自宅内または近くの避難できる場所の</a:t>
            </a:r>
            <a:br>
              <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確保を検討</a:t>
            </a:r>
          </a:p>
        </p:txBody>
      </p:sp>
      <p:sp>
        <p:nvSpPr>
          <p:cNvPr id="9" name="四角形: メモ 8">
            <a:extLst>
              <a:ext uri="{FF2B5EF4-FFF2-40B4-BE49-F238E27FC236}">
                <a16:creationId xmlns:a16="http://schemas.microsoft.com/office/drawing/2014/main" id="{8EB4F4E3-23BD-4D59-9366-7734FEE28085}"/>
              </a:ext>
            </a:extLst>
          </p:cNvPr>
          <p:cNvSpPr/>
          <p:nvPr/>
        </p:nvSpPr>
        <p:spPr>
          <a:xfrm>
            <a:off x="7751116" y="4345379"/>
            <a:ext cx="1109608" cy="1099925"/>
          </a:xfrm>
          <a:prstGeom prst="foldedCorner">
            <a:avLst/>
          </a:prstGeom>
          <a:solidFill>
            <a:srgbClr val="FFBDFF"/>
          </a:solidFill>
          <a:ln>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lIns="36000" tIns="144000" rIns="36000" rtlCol="0" anchor="ctr"/>
          <a:lstStyle/>
          <a:p>
            <a:pPr algn="ctr"/>
            <a:r>
              <a:rPr kumimoji="1" lang="ja-JP" altLang="en-US" sz="1400">
                <a:solidFill>
                  <a:schemeClr val="tx1"/>
                </a:solidFill>
                <a:latin typeface="HGPｺﾞｼｯｸE" panose="020B0900000000000000" pitchFamily="50" charset="-128"/>
                <a:ea typeface="HGPｺﾞｼｯｸE" panose="020B0900000000000000" pitchFamily="50" charset="-128"/>
              </a:rPr>
              <a:t>・・・・</a:t>
            </a:r>
          </a:p>
        </p:txBody>
      </p:sp>
    </p:spTree>
    <p:extLst>
      <p:ext uri="{BB962C8B-B14F-4D97-AF65-F5344CB8AC3E}">
        <p14:creationId xmlns:p14="http://schemas.microsoft.com/office/powerpoint/2010/main" val="12920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56F096F-3520-48BC-8BD9-917470040827}"/>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sp>
        <p:nvSpPr>
          <p:cNvPr id="3" name="タイトル 2">
            <a:extLst>
              <a:ext uri="{FF2B5EF4-FFF2-40B4-BE49-F238E27FC236}">
                <a16:creationId xmlns:a16="http://schemas.microsoft.com/office/drawing/2014/main" id="{D946E650-73A6-48FE-B306-9E710B9F916C}"/>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ワークのまとめ</a:t>
            </a:r>
          </a:p>
        </p:txBody>
      </p:sp>
      <p:sp>
        <p:nvSpPr>
          <p:cNvPr id="4" name="正方形/長方形 3">
            <a:extLst>
              <a:ext uri="{FF2B5EF4-FFF2-40B4-BE49-F238E27FC236}">
                <a16:creationId xmlns:a16="http://schemas.microsoft.com/office/drawing/2014/main" id="{FEC6F040-3D07-4DB1-8957-210031AF3232}"/>
              </a:ext>
            </a:extLst>
          </p:cNvPr>
          <p:cNvSpPr/>
          <p:nvPr/>
        </p:nvSpPr>
        <p:spPr>
          <a:xfrm>
            <a:off x="327379" y="2304803"/>
            <a:ext cx="8447166" cy="2862322"/>
          </a:xfrm>
          <a:prstGeom prst="rect">
            <a:avLst/>
          </a:prstGeom>
        </p:spPr>
        <p:txBody>
          <a:bodyPr wrap="square">
            <a:spAutoFit/>
          </a:bodyPr>
          <a:lstStyle/>
          <a:p>
            <a:pPr marL="271463" indent="-271463" algn="just">
              <a:buFont typeface="Arial" panose="020B0604020202020204" pitchFamily="34" charset="0"/>
              <a:buChar char="•"/>
            </a:pPr>
            <a:r>
              <a:rPr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地域には様々な要配慮者がいます</a:t>
            </a:r>
            <a:endParaRPr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71463" indent="-271463" algn="just"/>
            <a:endParaRPr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71463" indent="-271463" algn="just">
              <a:buFont typeface="Arial" panose="020B0604020202020204" pitchFamily="34" charset="0"/>
              <a:buChar char="•"/>
            </a:pPr>
            <a:r>
              <a:rPr lang="ja-JP" altLang="en-US" sz="3600" spc="-300">
                <a:solidFill>
                  <a:schemeClr val="tx1">
                    <a:lumMod val="75000"/>
                    <a:lumOff val="25000"/>
                  </a:schemeClr>
                </a:solidFill>
                <a:latin typeface="HGPｺﾞｼｯｸE" panose="020B0900000000000000" pitchFamily="50" charset="-128"/>
                <a:ea typeface="HGPｺﾞｼｯｸE" panose="020B0900000000000000" pitchFamily="50" charset="-128"/>
              </a:rPr>
              <a:t>自力での避難が困難な避難行動要支援者に</a:t>
            </a:r>
            <a:r>
              <a:rPr lang="ja-JP" altLang="en-US" sz="3600" spc="-150">
                <a:solidFill>
                  <a:schemeClr val="tx1">
                    <a:lumMod val="75000"/>
                    <a:lumOff val="25000"/>
                  </a:schemeClr>
                </a:solidFill>
                <a:latin typeface="HGPｺﾞｼｯｸE" panose="020B0900000000000000" pitchFamily="50" charset="-128"/>
                <a:ea typeface="HGPｺﾞｼｯｸE" panose="020B0900000000000000" pitchFamily="50" charset="-128"/>
              </a:rPr>
              <a:t>対してもそれぞれの特性に応じた配慮や</a:t>
            </a:r>
            <a:br>
              <a:rPr lang="en-US" altLang="ja-JP" sz="36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3600" spc="-150">
                <a:solidFill>
                  <a:schemeClr val="tx1">
                    <a:lumMod val="75000"/>
                    <a:lumOff val="25000"/>
                  </a:schemeClr>
                </a:solidFill>
                <a:latin typeface="HGPｺﾞｼｯｸE" panose="020B0900000000000000" pitchFamily="50" charset="-128"/>
                <a:ea typeface="HGPｺﾞｼｯｸE" panose="020B0900000000000000" pitchFamily="50" charset="-128"/>
              </a:rPr>
              <a:t>支援が必要です</a:t>
            </a:r>
            <a:endParaRPr lang="en-US" altLang="ja-JP" sz="3600" spc="-15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720986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26</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要配慮者ごとの避難時や避難生活における配慮や支援①</a:t>
            </a:r>
          </a:p>
        </p:txBody>
      </p:sp>
      <p:graphicFrame>
        <p:nvGraphicFramePr>
          <p:cNvPr id="8" name="表 2">
            <a:extLst>
              <a:ext uri="{FF2B5EF4-FFF2-40B4-BE49-F238E27FC236}">
                <a16:creationId xmlns:a16="http://schemas.microsoft.com/office/drawing/2014/main" id="{E6664402-E0F5-4A3E-9DD0-E814DC95013A}"/>
              </a:ext>
            </a:extLst>
          </p:cNvPr>
          <p:cNvGraphicFramePr>
            <a:graphicFrameLocks noGrp="1"/>
          </p:cNvGraphicFramePr>
          <p:nvPr>
            <p:extLst>
              <p:ext uri="{D42A27DB-BD31-4B8C-83A1-F6EECF244321}">
                <p14:modId xmlns:p14="http://schemas.microsoft.com/office/powerpoint/2010/main" val="947173368"/>
              </p:ext>
            </p:extLst>
          </p:nvPr>
        </p:nvGraphicFramePr>
        <p:xfrm>
          <a:off x="222251" y="2151983"/>
          <a:ext cx="8699498" cy="4340892"/>
        </p:xfrm>
        <a:graphic>
          <a:graphicData uri="http://schemas.openxmlformats.org/drawingml/2006/table">
            <a:tbl>
              <a:tblPr firstRow="1" bandRow="1">
                <a:tableStyleId>{F5AB1C69-6EDB-4FF4-983F-18BD219EF322}</a:tableStyleId>
              </a:tblPr>
              <a:tblGrid>
                <a:gridCol w="2321773">
                  <a:extLst>
                    <a:ext uri="{9D8B030D-6E8A-4147-A177-3AD203B41FA5}">
                      <a16:colId xmlns:a16="http://schemas.microsoft.com/office/drawing/2014/main" val="731919039"/>
                    </a:ext>
                  </a:extLst>
                </a:gridCol>
                <a:gridCol w="3069125">
                  <a:extLst>
                    <a:ext uri="{9D8B030D-6E8A-4147-A177-3AD203B41FA5}">
                      <a16:colId xmlns:a16="http://schemas.microsoft.com/office/drawing/2014/main" val="3015551513"/>
                    </a:ext>
                  </a:extLst>
                </a:gridCol>
                <a:gridCol w="3308600">
                  <a:extLst>
                    <a:ext uri="{9D8B030D-6E8A-4147-A177-3AD203B41FA5}">
                      <a16:colId xmlns:a16="http://schemas.microsoft.com/office/drawing/2014/main" val="2316442270"/>
                    </a:ext>
                  </a:extLst>
                </a:gridCol>
              </a:tblGrid>
              <a:tr h="511423">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nchor="ct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nchor="ct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nchor="ctr">
                    <a:solidFill>
                      <a:srgbClr val="35A16B"/>
                    </a:solidFill>
                  </a:tcPr>
                </a:tc>
                <a:extLst>
                  <a:ext uri="{0D108BD9-81ED-4DB2-BD59-A6C34878D82A}">
                    <a16:rowId xmlns:a16="http://schemas.microsoft.com/office/drawing/2014/main" val="1759088867"/>
                  </a:ext>
                </a:extLst>
              </a:tr>
              <a:tr h="3829469">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（特に要介護高齢者）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緊急判断や素早い行動が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足腰が弱く、ちょっとした段差の登り降り等が難しい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避難所での生活に順応するのが難しく、体調を崩したりすることが</a:t>
                      </a:r>
                      <a:r>
                        <a:rPr kumimoji="1" lang="ja-JP" altLang="en-US" sz="1600">
                          <a:solidFill>
                            <a:srgbClr val="404040"/>
                          </a:solidFill>
                          <a:latin typeface="HGPｺﾞｼｯｸE" panose="020B0900000000000000" pitchFamily="50" charset="-128"/>
                          <a:ea typeface="HGPｺﾞｼｯｸE" panose="020B0900000000000000" pitchFamily="50" charset="-128"/>
                        </a:rPr>
                        <a:t>ある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のどの渇きを認知しにくい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配給される物資などを個人</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スペースにためることがある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優先的な安否確認と避難誘導</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自力で移動できる範囲に適切な避難場所が確保できない場合、移動手段の確保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避難所の個室と段差の解消</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トイレが近い居住場所の確保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居室の温度調整</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徘徊の症状のある認知症の方は、行方不明にならないように周りの方に声をかけてもらう等の配慮</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共用の食事スペースなどの用意</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bl>
          </a:graphicData>
        </a:graphic>
      </p:graphicFrame>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1439809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27</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要配慮者ごとの避難時や避難生活における配慮や支援②</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6" name="表 2">
            <a:extLst>
              <a:ext uri="{FF2B5EF4-FFF2-40B4-BE49-F238E27FC236}">
                <a16:creationId xmlns:a16="http://schemas.microsoft.com/office/drawing/2014/main" id="{A011667B-10D4-4255-BE0B-6281D37BF2AA}"/>
              </a:ext>
            </a:extLst>
          </p:cNvPr>
          <p:cNvGraphicFramePr>
            <a:graphicFrameLocks noGrp="1"/>
          </p:cNvGraphicFramePr>
          <p:nvPr>
            <p:extLst>
              <p:ext uri="{D42A27DB-BD31-4B8C-83A1-F6EECF244321}">
                <p14:modId xmlns:p14="http://schemas.microsoft.com/office/powerpoint/2010/main" val="1676592527"/>
              </p:ext>
            </p:extLst>
          </p:nvPr>
        </p:nvGraphicFramePr>
        <p:xfrm>
          <a:off x="222251" y="2032975"/>
          <a:ext cx="8699498" cy="4535798"/>
        </p:xfrm>
        <a:graphic>
          <a:graphicData uri="http://schemas.openxmlformats.org/drawingml/2006/table">
            <a:tbl>
              <a:tblPr firstRow="1" bandRow="1">
                <a:tableStyleId>{F5AB1C69-6EDB-4FF4-983F-18BD219EF322}</a:tableStyleId>
              </a:tblPr>
              <a:tblGrid>
                <a:gridCol w="2276505">
                  <a:extLst>
                    <a:ext uri="{9D8B030D-6E8A-4147-A177-3AD203B41FA5}">
                      <a16:colId xmlns:a16="http://schemas.microsoft.com/office/drawing/2014/main" val="731919039"/>
                    </a:ext>
                  </a:extLst>
                </a:gridCol>
                <a:gridCol w="2534971">
                  <a:extLst>
                    <a:ext uri="{9D8B030D-6E8A-4147-A177-3AD203B41FA5}">
                      <a16:colId xmlns:a16="http://schemas.microsoft.com/office/drawing/2014/main" val="3015551513"/>
                    </a:ext>
                  </a:extLst>
                </a:gridCol>
                <a:gridCol w="3888022">
                  <a:extLst>
                    <a:ext uri="{9D8B030D-6E8A-4147-A177-3AD203B41FA5}">
                      <a16:colId xmlns:a16="http://schemas.microsoft.com/office/drawing/2014/main" val="2316442270"/>
                    </a:ext>
                  </a:extLst>
                </a:gridCol>
              </a:tblGrid>
              <a:tr h="420514">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知的障害者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避難先での環境変化に対応できない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情報が理解できない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家族と一緒にいられる、落ち着いた</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スペース、個別の居室の提供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家族を通じた情報等の提供</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視覚障害者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目視による状況把握ができない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壁伝いにトイレなどに行くことができる</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ような居住スペースの確保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順路に手すりなどを設け、移動経路上に</a:t>
                      </a:r>
                      <a:br>
                        <a:rPr kumimoji="1" lang="en-US" altLang="ja-JP" sz="1600" spc="-15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障害物を置かない</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聴覚障害者</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音声による情報が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伝わらない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外見からは障害が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あることが分かりづらい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手話通訳者、要約筆記者等の確保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必要な情報は、リーフレットなどの</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印刷物や書き物によって伝達</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2921326099"/>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精神障害者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精神的動揺が激しく</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なる場合がある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服薬が継続できることの確認</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人前で安易に病名等を口にしない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こころのケアチームの巡回や精神科医の</a:t>
                      </a:r>
                      <a:br>
                        <a:rPr kumimoji="1" lang="en-US" altLang="ja-JP" sz="1600" spc="-15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診察が受けられるよう調整</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1494194589"/>
                  </a:ext>
                </a:extLst>
              </a:tr>
            </a:tbl>
          </a:graphicData>
        </a:graphic>
      </p:graphicFrame>
    </p:spTree>
    <p:extLst>
      <p:ext uri="{BB962C8B-B14F-4D97-AF65-F5344CB8AC3E}">
        <p14:creationId xmlns:p14="http://schemas.microsoft.com/office/powerpoint/2010/main" val="4154360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28</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要配慮者ごとの避難時や避難生活における配慮や支援③</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B4189B53-A025-48B3-9E3B-8F272636972E}"/>
              </a:ext>
            </a:extLst>
          </p:cNvPr>
          <p:cNvGraphicFramePr>
            <a:graphicFrameLocks noGrp="1"/>
          </p:cNvGraphicFramePr>
          <p:nvPr>
            <p:extLst>
              <p:ext uri="{D42A27DB-BD31-4B8C-83A1-F6EECF244321}">
                <p14:modId xmlns:p14="http://schemas.microsoft.com/office/powerpoint/2010/main" val="1371175369"/>
              </p:ext>
            </p:extLst>
          </p:nvPr>
        </p:nvGraphicFramePr>
        <p:xfrm>
          <a:off x="116114" y="2032975"/>
          <a:ext cx="8882743" cy="4200518"/>
        </p:xfrm>
        <a:graphic>
          <a:graphicData uri="http://schemas.openxmlformats.org/drawingml/2006/table">
            <a:tbl>
              <a:tblPr firstRow="1" bandRow="1">
                <a:tableStyleId>{F5AB1C69-6EDB-4FF4-983F-18BD219EF322}</a:tableStyleId>
              </a:tblPr>
              <a:tblGrid>
                <a:gridCol w="2324457">
                  <a:extLst>
                    <a:ext uri="{9D8B030D-6E8A-4147-A177-3AD203B41FA5}">
                      <a16:colId xmlns:a16="http://schemas.microsoft.com/office/drawing/2014/main" val="731919039"/>
                    </a:ext>
                  </a:extLst>
                </a:gridCol>
                <a:gridCol w="2465258">
                  <a:extLst>
                    <a:ext uri="{9D8B030D-6E8A-4147-A177-3AD203B41FA5}">
                      <a16:colId xmlns:a16="http://schemas.microsoft.com/office/drawing/2014/main" val="3015551513"/>
                    </a:ext>
                  </a:extLst>
                </a:gridCol>
                <a:gridCol w="4093028">
                  <a:extLst>
                    <a:ext uri="{9D8B030D-6E8A-4147-A177-3AD203B41FA5}">
                      <a16:colId xmlns:a16="http://schemas.microsoft.com/office/drawing/2014/main" val="2316442270"/>
                    </a:ext>
                  </a:extLst>
                </a:gridCol>
              </a:tblGrid>
              <a:tr h="420514">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715464">
                <a:tc>
                  <a:txBody>
                    <a:bodyPr/>
                    <a:lstStyle/>
                    <a:p>
                      <a:pPr algn="l"/>
                      <a:r>
                        <a:rPr lang="ja-JP" altLang="en-US" sz="1600">
                          <a:solidFill>
                            <a:srgbClr val="404040"/>
                          </a:solidFill>
                          <a:effectLst/>
                          <a:latin typeface="HGPｺﾞｼｯｸE" panose="020B0900000000000000" pitchFamily="50" charset="-128"/>
                          <a:ea typeface="HGPｺﾞｼｯｸE" panose="020B0900000000000000" pitchFamily="50" charset="-128"/>
                        </a:rPr>
                        <a:t>肢体不自由者</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補助具がない場合、</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自力での移動が困難</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自力での衣服の着脱、食事、排泄等が困難な</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場合が多い</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lgn="just">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本人の意向を確認の上、できるだけ出入口や</a:t>
                      </a:r>
                      <a:br>
                        <a:rPr kumimoji="1" lang="en-US" altLang="ja-JP" sz="1600" spc="-15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トイレの近い場所を確保する等移動が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少なくて済むよう配慮</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車いす等の補装具及び通れる通路を確保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車椅子の補装具の破損への対応、</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メンテナンスキットの準備</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内部障害者</a:t>
                      </a: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外見からは障害が</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あることが分かりづらい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常時服薬している薬の確保（病状の悪化を</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懸念）</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医療機関と連携し専用の装具や薬品などの物品の入手、透析患者への手配</a:t>
                      </a: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簡易オストメイト対応トイレの配備</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r h="914884">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難病患者</a:t>
                      </a: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特殊な薬剤や継続的な服薬、医療的ケアが必要</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lgn="just">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疾患に応じた必要な医薬品や薬物療法等が、</a:t>
                      </a:r>
                      <a:r>
                        <a:rPr kumimoji="1" lang="ja-JP" altLang="en-US" sz="1600">
                          <a:solidFill>
                            <a:srgbClr val="404040"/>
                          </a:solidFill>
                          <a:latin typeface="HGPｺﾞｼｯｸE" panose="020B0900000000000000" pitchFamily="50" charset="-128"/>
                          <a:ea typeface="HGPｺﾞｼｯｸE" panose="020B0900000000000000" pitchFamily="50" charset="-128"/>
                        </a:rPr>
                        <a:t>継続的に必要な患者に対しての医薬品や医療を確保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2921326099"/>
                  </a:ext>
                </a:extLst>
              </a:tr>
            </a:tbl>
          </a:graphicData>
        </a:graphic>
      </p:graphicFrame>
    </p:spTree>
    <p:extLst>
      <p:ext uri="{BB962C8B-B14F-4D97-AF65-F5344CB8AC3E}">
        <p14:creationId xmlns:p14="http://schemas.microsoft.com/office/powerpoint/2010/main" val="1493516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29</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要配慮者ごとの避難時や避難生活における配慮や支援④</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04E97650-65BC-4FEF-87F5-C1797FF8DAEA}"/>
              </a:ext>
            </a:extLst>
          </p:cNvPr>
          <p:cNvGraphicFramePr>
            <a:graphicFrameLocks noGrp="1"/>
          </p:cNvGraphicFramePr>
          <p:nvPr>
            <p:extLst>
              <p:ext uri="{D42A27DB-BD31-4B8C-83A1-F6EECF244321}">
                <p14:modId xmlns:p14="http://schemas.microsoft.com/office/powerpoint/2010/main" val="2800095625"/>
              </p:ext>
            </p:extLst>
          </p:nvPr>
        </p:nvGraphicFramePr>
        <p:xfrm>
          <a:off x="222251" y="2151983"/>
          <a:ext cx="8699498" cy="2896315"/>
        </p:xfrm>
        <a:graphic>
          <a:graphicData uri="http://schemas.openxmlformats.org/drawingml/2006/table">
            <a:tbl>
              <a:tblPr firstRow="1" bandRow="1">
                <a:tableStyleId>{F5AB1C69-6EDB-4FF4-983F-18BD219EF322}</a:tableStyleId>
              </a:tblPr>
              <a:tblGrid>
                <a:gridCol w="2249345">
                  <a:extLst>
                    <a:ext uri="{9D8B030D-6E8A-4147-A177-3AD203B41FA5}">
                      <a16:colId xmlns:a16="http://schemas.microsoft.com/office/drawing/2014/main" val="731919039"/>
                    </a:ext>
                  </a:extLst>
                </a:gridCol>
                <a:gridCol w="3331675">
                  <a:extLst>
                    <a:ext uri="{9D8B030D-6E8A-4147-A177-3AD203B41FA5}">
                      <a16:colId xmlns:a16="http://schemas.microsoft.com/office/drawing/2014/main" val="3015551513"/>
                    </a:ext>
                  </a:extLst>
                </a:gridCol>
                <a:gridCol w="3118478">
                  <a:extLst>
                    <a:ext uri="{9D8B030D-6E8A-4147-A177-3AD203B41FA5}">
                      <a16:colId xmlns:a16="http://schemas.microsoft.com/office/drawing/2014/main" val="2316442270"/>
                    </a:ext>
                  </a:extLst>
                </a:gridCol>
              </a:tblGrid>
              <a:tr h="408337">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2487978">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妊産婦</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乳幼児</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素早い行動ができない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一人で行動ができない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ゆっくり体を伸ばして休む場所がない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授乳スペースがない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子どもの夜泣きが気になる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ミルクやオムツが必要</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介助者や支援者を確保し、</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避難行動を支援</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妊産婦や乳幼児用のスペースの</a:t>
                      </a:r>
                      <a:r>
                        <a:rPr kumimoji="1" lang="ja-JP" altLang="en-US" sz="1600">
                          <a:solidFill>
                            <a:srgbClr val="404040"/>
                          </a:solidFill>
                          <a:latin typeface="HGPｺﾞｼｯｸE" panose="020B0900000000000000" pitchFamily="50" charset="-128"/>
                          <a:ea typeface="HGPｺﾞｼｯｸE" panose="020B0900000000000000" pitchFamily="50" charset="-128"/>
                        </a:rPr>
                        <a:t>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ミルクやオムツの手配</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適切なアドバイスのできる</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保育士や保健師の支援要請</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子どもの遊び場の確保</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bl>
          </a:graphicData>
        </a:graphic>
      </p:graphicFrame>
    </p:spTree>
    <p:extLst>
      <p:ext uri="{BB962C8B-B14F-4D97-AF65-F5344CB8AC3E}">
        <p14:creationId xmlns:p14="http://schemas.microsoft.com/office/powerpoint/2010/main" val="2186170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3</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308649"/>
            <a:ext cx="7920000" cy="1815882"/>
          </a:xfrm>
          <a:prstGeom prst="rect">
            <a:avLst/>
          </a:prstGeom>
          <a:noFill/>
        </p:spPr>
        <p:txBody>
          <a:bodyPr wrap="square" rtlCol="0">
            <a:spAutoFit/>
          </a:bodyPr>
          <a:lstStyle/>
          <a:p>
            <a:pPr algn="just">
              <a:spcAft>
                <a:spcPts val="3600"/>
              </a:spcAft>
            </a:pPr>
            <a:r>
              <a:rPr kumimoji="1" lang="ja-JP" altLang="en-US" sz="2800" spc="-150">
                <a:solidFill>
                  <a:schemeClr val="tx1">
                    <a:lumMod val="75000"/>
                    <a:lumOff val="25000"/>
                  </a:schemeClr>
                </a:solidFill>
                <a:latin typeface="HGPｺﾞｼｯｸE" panose="020B0900000000000000" pitchFamily="50" charset="-128"/>
                <a:ea typeface="HGPｺﾞｼｯｸE" panose="020B0900000000000000" pitchFamily="50" charset="-128"/>
              </a:rPr>
              <a:t>災害時に必要な地域の情報収集と伝達方法を理解し、</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自主防災組織のリーダーとして、避難の際の</a:t>
            </a:r>
            <a:b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要配慮者への支援及び地域の防災意識を向上する方法を理解する</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410935" y="3429000"/>
            <a:ext cx="8343899" cy="3063876"/>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地域の情報収集・伝達</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要配慮者の地域ぐるみでの支援体制</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ACDFFF4-E98F-4CB3-95D8-8B384B767BC6}"/>
              </a:ext>
            </a:extLst>
          </p:cNvPr>
          <p:cNvSpPr txBox="1"/>
          <p:nvPr/>
        </p:nvSpPr>
        <p:spPr>
          <a:xfrm>
            <a:off x="7021067" y="5335053"/>
            <a:ext cx="1535998"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15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33</a:t>
            </a:r>
          </a:p>
        </p:txBody>
      </p:sp>
      <p:sp>
        <p:nvSpPr>
          <p:cNvPr id="10" name="テキスト ボックス 9">
            <a:extLst>
              <a:ext uri="{FF2B5EF4-FFF2-40B4-BE49-F238E27FC236}">
                <a16:creationId xmlns:a16="http://schemas.microsoft.com/office/drawing/2014/main" id="{702FB2DE-4DA8-4927-BB27-72D2377F3FF1}"/>
              </a:ext>
            </a:extLst>
          </p:cNvPr>
          <p:cNvSpPr txBox="1"/>
          <p:nvPr/>
        </p:nvSpPr>
        <p:spPr>
          <a:xfrm>
            <a:off x="7021067" y="4638895"/>
            <a:ext cx="136928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14</a:t>
            </a:r>
          </a:p>
        </p:txBody>
      </p:sp>
    </p:spTree>
    <p:extLst>
      <p:ext uri="{BB962C8B-B14F-4D97-AF65-F5344CB8AC3E}">
        <p14:creationId xmlns:p14="http://schemas.microsoft.com/office/powerpoint/2010/main" val="2161494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30</a:t>
            </a:fld>
            <a:endParaRPr kumimoji="1" lang="ja-JP" altLang="en-US"/>
          </a:p>
        </p:txBody>
      </p:sp>
      <p:sp>
        <p:nvSpPr>
          <p:cNvPr id="5" name="タイトル 4">
            <a:extLst>
              <a:ext uri="{FF2B5EF4-FFF2-40B4-BE49-F238E27FC236}">
                <a16:creationId xmlns:a16="http://schemas.microsoft.com/office/drawing/2014/main" id="{B429BB3F-47DC-4B01-8D25-815740FE8EF7}"/>
              </a:ext>
            </a:extLst>
          </p:cNvPr>
          <p:cNvSpPr>
            <a:spLocks noGrp="1"/>
          </p:cNvSpPr>
          <p:nvPr>
            <p:ph type="title"/>
          </p:nvPr>
        </p:nvSpPr>
        <p:spPr/>
        <p:txBody>
          <a:bodyPr/>
          <a:lstStyle/>
          <a:p>
            <a:r>
              <a:rPr lang="ja-JP" altLang="en-US" sz="2800"/>
              <a:t>要配慮者ごとの避難時や避難生活における配慮や支援⑤</a:t>
            </a:r>
          </a:p>
        </p:txBody>
      </p:sp>
      <p:sp>
        <p:nvSpPr>
          <p:cNvPr id="9" name="正方形/長方形 8">
            <a:extLst>
              <a:ext uri="{FF2B5EF4-FFF2-40B4-BE49-F238E27FC236}">
                <a16:creationId xmlns:a16="http://schemas.microsoft.com/office/drawing/2014/main" id="{F7BBC4E6-CE27-47C7-8ADB-29F208E37AF7}"/>
              </a:ext>
            </a:extLst>
          </p:cNvPr>
          <p:cNvSpPr/>
          <p:nvPr/>
        </p:nvSpPr>
        <p:spPr>
          <a:xfrm>
            <a:off x="262800" y="875152"/>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要配慮者のそれぞれの特性に応じた、配慮や支援が</a:t>
            </a:r>
            <a:br>
              <a:rPr lang="en-US" altLang="ja-JP" sz="2800">
                <a:solidFill>
                  <a:srgbClr val="404040"/>
                </a:solidFill>
                <a:latin typeface="HGPｺﾞｼｯｸE" panose="020B0900000000000000" pitchFamily="50" charset="-128"/>
                <a:ea typeface="HGPｺﾞｼｯｸE" panose="020B0900000000000000" pitchFamily="50" charset="-128"/>
              </a:rPr>
            </a:br>
            <a:r>
              <a:rPr lang="ja-JP" altLang="en-US" sz="2800">
                <a:solidFill>
                  <a:srgbClr val="404040"/>
                </a:solidFill>
                <a:latin typeface="HGPｺﾞｼｯｸE" panose="020B0900000000000000" pitchFamily="50" charset="-128"/>
                <a:ea typeface="HGPｺﾞｼｯｸE" panose="020B0900000000000000" pitchFamily="50" charset="-128"/>
              </a:rPr>
              <a:t>必要になります</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7" name="表 2">
            <a:extLst>
              <a:ext uri="{FF2B5EF4-FFF2-40B4-BE49-F238E27FC236}">
                <a16:creationId xmlns:a16="http://schemas.microsoft.com/office/drawing/2014/main" id="{2792D579-AB16-47CF-B453-5B1E868D4FF6}"/>
              </a:ext>
            </a:extLst>
          </p:cNvPr>
          <p:cNvGraphicFramePr>
            <a:graphicFrameLocks noGrp="1"/>
          </p:cNvGraphicFramePr>
          <p:nvPr>
            <p:extLst>
              <p:ext uri="{D42A27DB-BD31-4B8C-83A1-F6EECF244321}">
                <p14:modId xmlns:p14="http://schemas.microsoft.com/office/powerpoint/2010/main" val="1031763249"/>
              </p:ext>
            </p:extLst>
          </p:nvPr>
        </p:nvGraphicFramePr>
        <p:xfrm>
          <a:off x="222251" y="2151983"/>
          <a:ext cx="8699498" cy="3908707"/>
        </p:xfrm>
        <a:graphic>
          <a:graphicData uri="http://schemas.openxmlformats.org/drawingml/2006/table">
            <a:tbl>
              <a:tblPr firstRow="1" bandRow="1">
                <a:tableStyleId>{F5AB1C69-6EDB-4FF4-983F-18BD219EF322}</a:tableStyleId>
              </a:tblPr>
              <a:tblGrid>
                <a:gridCol w="2285559">
                  <a:extLst>
                    <a:ext uri="{9D8B030D-6E8A-4147-A177-3AD203B41FA5}">
                      <a16:colId xmlns:a16="http://schemas.microsoft.com/office/drawing/2014/main" val="731919039"/>
                    </a:ext>
                  </a:extLst>
                </a:gridCol>
                <a:gridCol w="2942376">
                  <a:extLst>
                    <a:ext uri="{9D8B030D-6E8A-4147-A177-3AD203B41FA5}">
                      <a16:colId xmlns:a16="http://schemas.microsoft.com/office/drawing/2014/main" val="3015551513"/>
                    </a:ext>
                  </a:extLst>
                </a:gridCol>
                <a:gridCol w="3471563">
                  <a:extLst>
                    <a:ext uri="{9D8B030D-6E8A-4147-A177-3AD203B41FA5}">
                      <a16:colId xmlns:a16="http://schemas.microsoft.com/office/drawing/2014/main" val="2316442270"/>
                    </a:ext>
                  </a:extLst>
                </a:gridCol>
              </a:tblGrid>
              <a:tr h="431197">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困りごとを抱える方</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困りごと</a:t>
                      </a:r>
                    </a:p>
                  </a:txBody>
                  <a:tcPr>
                    <a:solidFill>
                      <a:srgbClr val="35A16B"/>
                    </a:solidFill>
                  </a:tcPr>
                </a:tc>
                <a:tc>
                  <a:txBody>
                    <a:bodyPr/>
                    <a:lstStyle/>
                    <a:p>
                      <a:pPr algn="ctr"/>
                      <a:r>
                        <a:rPr kumimoji="1" lang="ja-JP" altLang="en-US" sz="2000">
                          <a:latin typeface="HGPｺﾞｼｯｸE" panose="020B0900000000000000" pitchFamily="50" charset="-128"/>
                          <a:ea typeface="HGPｺﾞｼｯｸE" panose="020B0900000000000000" pitchFamily="50" charset="-128"/>
                        </a:rPr>
                        <a:t>必要な配慮・支援（例）</a:t>
                      </a:r>
                    </a:p>
                  </a:txBody>
                  <a:tcPr>
                    <a:solidFill>
                      <a:srgbClr val="35A16B"/>
                    </a:solidFill>
                  </a:tcPr>
                </a:tc>
                <a:extLst>
                  <a:ext uri="{0D108BD9-81ED-4DB2-BD59-A6C34878D82A}">
                    <a16:rowId xmlns:a16="http://schemas.microsoft.com/office/drawing/2014/main" val="1759088867"/>
                  </a:ext>
                </a:extLst>
              </a:tr>
              <a:tr h="1895983">
                <a:tc>
                  <a:txBody>
                    <a:bodyPr/>
                    <a:lstStyle/>
                    <a:p>
                      <a:pPr algn="l"/>
                      <a:r>
                        <a:rPr kumimoji="1" lang="ja-JP" altLang="en-US" sz="1600">
                          <a:solidFill>
                            <a:srgbClr val="404040"/>
                          </a:solidFill>
                          <a:latin typeface="HGPｺﾞｼｯｸE" panose="020B0900000000000000" pitchFamily="50" charset="-128"/>
                          <a:ea typeface="HGPｺﾞｼｯｸE" panose="020B0900000000000000" pitchFamily="50" charset="-128"/>
                        </a:rPr>
                        <a:t>外国人</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必要な情報が得られない</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spc="-150">
                          <a:solidFill>
                            <a:srgbClr val="404040"/>
                          </a:solidFill>
                          <a:latin typeface="HGPｺﾞｼｯｸE" panose="020B0900000000000000" pitchFamily="50" charset="-128"/>
                          <a:ea typeface="HGPｺﾞｼｯｸE" panose="020B0900000000000000" pitchFamily="50" charset="-128"/>
                        </a:rPr>
                        <a:t>周囲とのコミュニケーションが</a:t>
                      </a:r>
                      <a:br>
                        <a:rPr kumimoji="1" lang="en-US" altLang="ja-JP" sz="1600" spc="-15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困難</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宗教上の理由により、生活習慣の違いがある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solidFill>
                      <a:schemeClr val="bg1"/>
                    </a:solidFill>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専門用語の対訳されたカードの</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ピクトグラムを活用した</a:t>
                      </a:r>
                      <a:br>
                        <a:rPr kumimoji="1" lang="en-US" altLang="ja-JP" sz="1600">
                          <a:solidFill>
                            <a:srgbClr val="404040"/>
                          </a:solidFill>
                          <a:latin typeface="HGPｺﾞｼｯｸE" panose="020B0900000000000000" pitchFamily="50" charset="-128"/>
                          <a:ea typeface="HGPｺﾞｼｯｸE" panose="020B0900000000000000" pitchFamily="50" charset="-128"/>
                        </a:rPr>
                      </a:br>
                      <a:r>
                        <a:rPr kumimoji="1" lang="ja-JP" altLang="en-US" sz="1600">
                          <a:solidFill>
                            <a:srgbClr val="404040"/>
                          </a:solidFill>
                          <a:latin typeface="HGPｺﾞｼｯｸE" panose="020B0900000000000000" pitchFamily="50" charset="-128"/>
                          <a:ea typeface="HGPｺﾞｼｯｸE" panose="020B0900000000000000" pitchFamily="50" charset="-128"/>
                        </a:rPr>
                        <a:t>コミュニケーション</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お祈りが出来る部屋などの用意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特定の食物をのぞいた食事の用意</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様々な言語を話せる人の確保</a:t>
                      </a:r>
                    </a:p>
                  </a:txBody>
                  <a:tcPr anchor="ctr">
                    <a:lnL w="12700" cap="flat" cmpd="sng" algn="ctr">
                      <a:solidFill>
                        <a:srgbClr val="35A16B"/>
                      </a:solidFill>
                      <a:prstDash val="solid"/>
                      <a:round/>
                      <a:headEnd type="none" w="med" len="med"/>
                      <a:tailEnd type="none" w="med" len="med"/>
                    </a:lnL>
                    <a:solidFill>
                      <a:schemeClr val="bg1"/>
                    </a:solidFill>
                  </a:tcPr>
                </a:tc>
                <a:extLst>
                  <a:ext uri="{0D108BD9-81ED-4DB2-BD59-A6C34878D82A}">
                    <a16:rowId xmlns:a16="http://schemas.microsoft.com/office/drawing/2014/main" val="1858382958"/>
                  </a:ext>
                </a:extLst>
              </a:tr>
              <a:tr h="1581527">
                <a:tc>
                  <a:txBody>
                    <a:bodyPr/>
                    <a:lstStyle/>
                    <a:p>
                      <a:pPr algn="l"/>
                      <a:r>
                        <a:rPr kumimoji="1" lang="en-US" altLang="ja-JP" sz="1600">
                          <a:solidFill>
                            <a:srgbClr val="404040"/>
                          </a:solidFill>
                          <a:latin typeface="HGPｺﾞｼｯｸE" panose="020B0900000000000000" pitchFamily="50" charset="-128"/>
                          <a:ea typeface="HGPｺﾞｼｯｸE" panose="020B0900000000000000" pitchFamily="50" charset="-128"/>
                        </a:rPr>
                        <a:t>LGBT</a:t>
                      </a:r>
                      <a:endParaRPr kumimoji="1" lang="ja-JP" altLang="en-US" sz="160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着替え場所やトイレに困る</a:t>
                      </a:r>
                    </a:p>
                  </a:txBody>
                  <a:tcPr anchor="ctr">
                    <a:lnL w="12700" cap="flat" cmpd="sng" algn="ctr">
                      <a:solidFill>
                        <a:srgbClr val="35A16B"/>
                      </a:solidFill>
                      <a:prstDash val="solid"/>
                      <a:round/>
                      <a:headEnd type="none" w="med" len="med"/>
                      <a:tailEnd type="none" w="med" len="med"/>
                    </a:lnL>
                    <a:lnR w="12700" cap="flat" cmpd="sng" algn="ctr">
                      <a:solidFill>
                        <a:srgbClr val="35A16B"/>
                      </a:solidFill>
                      <a:prstDash val="solid"/>
                      <a:round/>
                      <a:headEnd type="none" w="med" len="med"/>
                      <a:tailEnd type="none" w="med" len="med"/>
                    </a:lnR>
                  </a:tcPr>
                </a:tc>
                <a:tc>
                  <a:txBody>
                    <a:bodyPr/>
                    <a:lstStyle/>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誰でもトイレの確保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個室の更衣室の確保</a:t>
                      </a:r>
                      <a:endParaRPr kumimoji="1" lang="en-US" altLang="ja-JP" sz="1600">
                        <a:solidFill>
                          <a:srgbClr val="404040"/>
                        </a:solidFill>
                        <a:latin typeface="HGPｺﾞｼｯｸE" panose="020B0900000000000000" pitchFamily="50" charset="-128"/>
                        <a:ea typeface="HGPｺﾞｼｯｸE" panose="020B0900000000000000" pitchFamily="50" charset="-128"/>
                      </a:endParaRPr>
                    </a:p>
                    <a:p>
                      <a:pPr marL="285750" indent="-285750">
                        <a:buFont typeface="Arial" panose="020B0604020202020204" pitchFamily="34" charset="0"/>
                        <a:buChar char="•"/>
                      </a:pPr>
                      <a:r>
                        <a:rPr kumimoji="1" lang="ja-JP" altLang="en-US" sz="1600">
                          <a:solidFill>
                            <a:srgbClr val="404040"/>
                          </a:solidFill>
                          <a:latin typeface="HGPｺﾞｼｯｸE" panose="020B0900000000000000" pitchFamily="50" charset="-128"/>
                          <a:ea typeface="HGPｺﾞｼｯｸE" panose="020B0900000000000000" pitchFamily="50" charset="-128"/>
                        </a:rPr>
                        <a:t>当事者や支援者が集まれる空間の確保</a:t>
                      </a:r>
                    </a:p>
                  </a:txBody>
                  <a:tcPr anchor="ctr">
                    <a:lnL w="12700" cap="flat" cmpd="sng" algn="ctr">
                      <a:solidFill>
                        <a:srgbClr val="35A16B"/>
                      </a:solidFill>
                      <a:prstDash val="solid"/>
                      <a:round/>
                      <a:headEnd type="none" w="med" len="med"/>
                      <a:tailEnd type="none" w="med" len="med"/>
                    </a:lnL>
                  </a:tcPr>
                </a:tc>
                <a:extLst>
                  <a:ext uri="{0D108BD9-81ED-4DB2-BD59-A6C34878D82A}">
                    <a16:rowId xmlns:a16="http://schemas.microsoft.com/office/drawing/2014/main" val="2149478255"/>
                  </a:ext>
                </a:extLst>
              </a:tr>
            </a:tbl>
          </a:graphicData>
        </a:graphic>
      </p:graphicFrame>
    </p:spTree>
    <p:extLst>
      <p:ext uri="{BB962C8B-B14F-4D97-AF65-F5344CB8AC3E}">
        <p14:creationId xmlns:p14="http://schemas.microsoft.com/office/powerpoint/2010/main" val="25397757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697"/>
            <a:ext cx="9144000" cy="650083"/>
          </a:xfrm>
        </p:spPr>
        <p:txBody>
          <a:bodyPr/>
          <a:lstStyle/>
          <a:p>
            <a:r>
              <a:rPr lang="en-US" altLang="ja-JP"/>
              <a:t>【</a:t>
            </a:r>
            <a:r>
              <a:rPr lang="ja-JP" altLang="en-US"/>
              <a:t>事例</a:t>
            </a:r>
            <a:r>
              <a:rPr lang="en-US" altLang="ja-JP"/>
              <a:t>】</a:t>
            </a:r>
            <a:r>
              <a:rPr lang="ja-JP" altLang="en-US"/>
              <a:t>　避難支援体制を確保するための取組①</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31</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■「支え合いマップ」の作成</a:t>
            </a:r>
            <a:endParaRPr lang="en-US" altLang="ja-JP">
              <a:solidFill>
                <a:srgbClr val="FF2800"/>
              </a:solidFill>
            </a:endParaRPr>
          </a:p>
          <a:p>
            <a:pPr marL="0" indent="0">
              <a:buNone/>
            </a:pPr>
            <a:r>
              <a:rPr lang="zh-TW" altLang="en-US" sz="2000">
                <a:solidFill>
                  <a:schemeClr val="tx1">
                    <a:lumMod val="75000"/>
                    <a:lumOff val="25000"/>
                  </a:schemeClr>
                </a:solidFill>
              </a:rPr>
              <a:t>（堀之内区自主防災組織：長野県 白馬村</a:t>
            </a:r>
            <a:r>
              <a:rPr lang="ja-JP" altLang="en-US" sz="2000">
                <a:solidFill>
                  <a:schemeClr val="tx1">
                    <a:lumMod val="75000"/>
                    <a:lumOff val="25000"/>
                  </a:schemeClr>
                </a:solidFill>
              </a:rPr>
              <a:t>）</a:t>
            </a:r>
            <a:endParaRPr lang="ja-JP" altLang="en-US" sz="2400">
              <a:solidFill>
                <a:schemeClr val="tx1">
                  <a:lumMod val="75000"/>
                  <a:lumOff val="25000"/>
                </a:schemeClr>
              </a:solidFill>
            </a:endParaRP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23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誰が誰の安否確認を行うのか支え合いマップ作成で特定</a:t>
            </a: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対象者（要配慮者）、組長、民生委員等を中心に調整し、それぞれの対象者（要配慮者）に</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対して、支援者を特定し、マップ上に表示。</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マップの対象者には、常日頃から、民生委員を中心とした見守り活動を実施。</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平成</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26</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年</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11</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月に発生した地震発生時（最大震度 </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6 </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弱）に、円滑に安否確認や避難支援が</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できた。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lgn="just">
              <a:spcAft>
                <a:spcPts val="600"/>
              </a:spcAft>
              <a:buFont typeface="HGPｺﾞｼｯｸE" panose="020B0900000000000000" pitchFamily="50" charset="-128"/>
              <a:buChar char="○"/>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自治会役員と民生委員が連携して</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lgn="just">
              <a:spcAft>
                <a:spcPts val="600"/>
              </a:spcAft>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マップを作成</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spcAft>
                <a:spcPts val="600"/>
              </a:spcAft>
              <a:buFont typeface="HGPｺﾞｼｯｸE" panose="020B0900000000000000" pitchFamily="50" charset="-128"/>
              <a:buChar char="○"/>
              <a:tabLst>
                <a:tab pos="533400" algn="l"/>
              </a:tabLst>
            </a:pPr>
            <a:r>
              <a:rPr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毎年更新できる名簿が必要との認識が</a:t>
            </a:r>
            <a:br>
              <a:rPr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浸透した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55600" lvl="1">
              <a:spcAft>
                <a:spcPts val="300"/>
              </a:spcAft>
              <a:tabLst>
                <a:tab pos="533400" algn="l"/>
              </a:tabLst>
            </a:pP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591DAA6D-921D-4A8A-9543-FD0A8FCFD8E6}"/>
              </a:ext>
            </a:extLst>
          </p:cNvPr>
          <p:cNvSpPr/>
          <p:nvPr/>
        </p:nvSpPr>
        <p:spPr>
          <a:xfrm>
            <a:off x="5313694" y="5947429"/>
            <a:ext cx="2877127" cy="523220"/>
          </a:xfrm>
          <a:prstGeom prst="rect">
            <a:avLst/>
          </a:prstGeom>
        </p:spPr>
        <p:txBody>
          <a:bodyPr wrap="square">
            <a:spAutoFit/>
          </a:bodyPr>
          <a:lstStyle/>
          <a:p>
            <a:pPr algn="ctr"/>
            <a:r>
              <a:rPr lang="ja-JP" altLang="en-US" sz="1400">
                <a:solidFill>
                  <a:srgbClr val="404040"/>
                </a:solidFill>
                <a:latin typeface="HGPｺﾞｼｯｸE" panose="020B0900000000000000" pitchFamily="50" charset="-128"/>
                <a:ea typeface="HGPｺﾞｼｯｸE" panose="020B0900000000000000" pitchFamily="50" charset="-128"/>
              </a:rPr>
              <a:t>災害時住民支え合いマップ</a:t>
            </a:r>
            <a:endParaRPr lang="en-US" altLang="ja-JP" sz="1400">
              <a:solidFill>
                <a:srgbClr val="404040"/>
              </a:solidFill>
              <a:latin typeface="HGPｺﾞｼｯｸE" panose="020B0900000000000000" pitchFamily="50" charset="-128"/>
              <a:ea typeface="HGPｺﾞｼｯｸE" panose="020B0900000000000000" pitchFamily="50" charset="-128"/>
            </a:endParaRPr>
          </a:p>
          <a:p>
            <a:pPr algn="ctr"/>
            <a:r>
              <a:rPr lang="ja-JP" altLang="en-US" sz="1400">
                <a:solidFill>
                  <a:srgbClr val="404040"/>
                </a:solidFill>
                <a:latin typeface="HGPｺﾞｼｯｸE" panose="020B0900000000000000" pitchFamily="50" charset="-128"/>
                <a:ea typeface="HGPｺﾞｼｯｸE" panose="020B0900000000000000" pitchFamily="50" charset="-128"/>
              </a:rPr>
              <a:t>づくりの取組</a:t>
            </a:r>
          </a:p>
        </p:txBody>
      </p:sp>
      <p:pic>
        <p:nvPicPr>
          <p:cNvPr id="3" name="図 2">
            <a:extLst>
              <a:ext uri="{FF2B5EF4-FFF2-40B4-BE49-F238E27FC236}">
                <a16:creationId xmlns:a16="http://schemas.microsoft.com/office/drawing/2014/main" id="{72310F85-63B9-4BC4-B055-5DF9D7C9BA8F}"/>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l="2083" t="42510" r="54583" b="10320"/>
          <a:stretch/>
        </p:blipFill>
        <p:spPr>
          <a:xfrm>
            <a:off x="5299611" y="3788287"/>
            <a:ext cx="2891210" cy="2159141"/>
          </a:xfrm>
          <a:prstGeom prst="rect">
            <a:avLst/>
          </a:prstGeom>
        </p:spPr>
      </p:pic>
      <p:graphicFrame>
        <p:nvGraphicFramePr>
          <p:cNvPr id="11" name="オブジェクト 10">
            <a:extLst>
              <a:ext uri="{FF2B5EF4-FFF2-40B4-BE49-F238E27FC236}">
                <a16:creationId xmlns:a16="http://schemas.microsoft.com/office/drawing/2014/main" id="{AA75BEE6-B7C2-4431-801E-4E3F5CE8A7CD}"/>
              </a:ext>
            </a:extLst>
          </p:cNvPr>
          <p:cNvGraphicFramePr>
            <a:graphicFrameLocks noChangeAspect="1"/>
          </p:cNvGraphicFramePr>
          <p:nvPr>
            <p:extLst>
              <p:ext uri="{D42A27DB-BD31-4B8C-83A1-F6EECF244321}">
                <p14:modId xmlns:p14="http://schemas.microsoft.com/office/powerpoint/2010/main" val="1358655069"/>
              </p:ext>
            </p:extLst>
          </p:nvPr>
        </p:nvGraphicFramePr>
        <p:xfrm>
          <a:off x="4271977" y="1295257"/>
          <a:ext cx="879475" cy="346075"/>
        </p:xfrm>
        <a:graphic>
          <a:graphicData uri="http://schemas.openxmlformats.org/presentationml/2006/ole">
            <mc:AlternateContent xmlns:mc="http://schemas.openxmlformats.org/markup-compatibility/2006">
              <mc:Choice xmlns:v="urn:schemas-microsoft-com:vml" Requires="v">
                <p:oleObj spid="_x0000_s4102" name="Document" r:id="rId6" imgW="737915" imgH="286296" progId="Word.Document.12">
                  <p:embed/>
                </p:oleObj>
              </mc:Choice>
              <mc:Fallback>
                <p:oleObj name="Document" r:id="rId6" imgW="737915" imgH="286296" progId="Word.Document.12">
                  <p:embed/>
                  <p:pic>
                    <p:nvPicPr>
                      <p:cNvPr id="11" name="オブジェクト 10">
                        <a:extLst>
                          <a:ext uri="{FF2B5EF4-FFF2-40B4-BE49-F238E27FC236}">
                            <a16:creationId xmlns:a16="http://schemas.microsoft.com/office/drawing/2014/main" id="{AA75BEE6-B7C2-4431-801E-4E3F5CE8A7CD}"/>
                          </a:ext>
                        </a:extLst>
                      </p:cNvPr>
                      <p:cNvPicPr/>
                      <p:nvPr/>
                    </p:nvPicPr>
                    <p:blipFill>
                      <a:blip r:embed="rId7"/>
                      <a:stretch>
                        <a:fillRect/>
                      </a:stretch>
                    </p:blipFill>
                    <p:spPr>
                      <a:xfrm>
                        <a:off x="4271977" y="1295257"/>
                        <a:ext cx="879475" cy="346075"/>
                      </a:xfrm>
                      <a:prstGeom prst="rect">
                        <a:avLst/>
                      </a:prstGeom>
                    </p:spPr>
                  </p:pic>
                </p:oleObj>
              </mc:Fallback>
            </mc:AlternateContent>
          </a:graphicData>
        </a:graphic>
      </p:graphicFrame>
      <p:graphicFrame>
        <p:nvGraphicFramePr>
          <p:cNvPr id="12" name="オブジェクト 11">
            <a:extLst>
              <a:ext uri="{FF2B5EF4-FFF2-40B4-BE49-F238E27FC236}">
                <a16:creationId xmlns:a16="http://schemas.microsoft.com/office/drawing/2014/main" id="{409EEE35-93D4-4163-935E-10C809BAE838}"/>
              </a:ext>
            </a:extLst>
          </p:cNvPr>
          <p:cNvGraphicFramePr>
            <a:graphicFrameLocks noChangeAspect="1"/>
          </p:cNvGraphicFramePr>
          <p:nvPr>
            <p:extLst>
              <p:ext uri="{D42A27DB-BD31-4B8C-83A1-F6EECF244321}">
                <p14:modId xmlns:p14="http://schemas.microsoft.com/office/powerpoint/2010/main" val="2683635037"/>
              </p:ext>
            </p:extLst>
          </p:nvPr>
        </p:nvGraphicFramePr>
        <p:xfrm>
          <a:off x="765379" y="1301623"/>
          <a:ext cx="879475" cy="346075"/>
        </p:xfrm>
        <a:graphic>
          <a:graphicData uri="http://schemas.openxmlformats.org/presentationml/2006/ole">
            <mc:AlternateContent xmlns:mc="http://schemas.openxmlformats.org/markup-compatibility/2006">
              <mc:Choice xmlns:v="urn:schemas-microsoft-com:vml" Requires="v">
                <p:oleObj spid="_x0000_s4103" name="Document" r:id="rId8" imgW="737915" imgH="286296" progId="Word.Document.12">
                  <p:embed/>
                </p:oleObj>
              </mc:Choice>
              <mc:Fallback>
                <p:oleObj name="Document" r:id="rId8" imgW="737915" imgH="286296" progId="Word.Document.12">
                  <p:embed/>
                  <p:pic>
                    <p:nvPicPr>
                      <p:cNvPr id="12" name="オブジェクト 11">
                        <a:extLst>
                          <a:ext uri="{FF2B5EF4-FFF2-40B4-BE49-F238E27FC236}">
                            <a16:creationId xmlns:a16="http://schemas.microsoft.com/office/drawing/2014/main" id="{409EEE35-93D4-4163-935E-10C809BAE838}"/>
                          </a:ext>
                        </a:extLst>
                      </p:cNvPr>
                      <p:cNvPicPr/>
                      <p:nvPr/>
                    </p:nvPicPr>
                    <p:blipFill>
                      <a:blip r:embed="rId9"/>
                      <a:stretch>
                        <a:fillRect/>
                      </a:stretch>
                    </p:blipFill>
                    <p:spPr>
                      <a:xfrm>
                        <a:off x="765379" y="1301623"/>
                        <a:ext cx="879475" cy="346075"/>
                      </a:xfrm>
                      <a:prstGeom prst="rect">
                        <a:avLst/>
                      </a:prstGeom>
                    </p:spPr>
                  </p:pic>
                </p:oleObj>
              </mc:Fallback>
            </mc:AlternateContent>
          </a:graphicData>
        </a:graphic>
      </p:graphicFrame>
      <p:sp>
        <p:nvSpPr>
          <p:cNvPr id="13" name="テキスト プレースホルダー 6">
            <a:extLst>
              <a:ext uri="{FF2B5EF4-FFF2-40B4-BE49-F238E27FC236}">
                <a16:creationId xmlns:a16="http://schemas.microsoft.com/office/drawing/2014/main" id="{24D9F0CD-2797-42CC-96ED-C30EFB3C7E09}"/>
              </a:ext>
            </a:extLst>
          </p:cNvPr>
          <p:cNvSpPr txBox="1">
            <a:spLocks/>
          </p:cNvSpPr>
          <p:nvPr/>
        </p:nvSpPr>
        <p:spPr>
          <a:xfrm>
            <a:off x="669683" y="6341423"/>
            <a:ext cx="2610998"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参考：長野県神城断層地震災害記録集</a:t>
            </a:r>
          </a:p>
        </p:txBody>
      </p:sp>
    </p:spTree>
    <p:extLst>
      <p:ext uri="{BB962C8B-B14F-4D97-AF65-F5344CB8AC3E}">
        <p14:creationId xmlns:p14="http://schemas.microsoft.com/office/powerpoint/2010/main" val="3379926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　避難支援体制を確保するための取組②</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■「避難支援個別計画」の作成</a:t>
            </a:r>
            <a:endParaRPr lang="en-US" altLang="ja-JP">
              <a:solidFill>
                <a:srgbClr val="FF2800"/>
              </a:solidFill>
            </a:endParaRPr>
          </a:p>
          <a:p>
            <a:pPr marL="0" indent="0">
              <a:buNone/>
            </a:pPr>
            <a:r>
              <a:rPr lang="zh-TW" altLang="en-US" sz="2000">
                <a:solidFill>
                  <a:schemeClr val="tx1">
                    <a:lumMod val="75000"/>
                    <a:lumOff val="25000"/>
                  </a:schemeClr>
                </a:solidFill>
              </a:rPr>
              <a:t>（</a:t>
            </a:r>
            <a:r>
              <a:rPr lang="ja-JP" altLang="en-US" sz="2000">
                <a:solidFill>
                  <a:schemeClr val="tx1">
                    <a:lumMod val="75000"/>
                    <a:lumOff val="25000"/>
                  </a:schemeClr>
                </a:solidFill>
              </a:rPr>
              <a:t>出石町会 防災区民</a:t>
            </a:r>
            <a:r>
              <a:rPr lang="zh-TW" altLang="en-US" sz="2000">
                <a:solidFill>
                  <a:schemeClr val="tx1">
                    <a:lumMod val="75000"/>
                    <a:lumOff val="25000"/>
                  </a:schemeClr>
                </a:solidFill>
              </a:rPr>
              <a:t>組織：</a:t>
            </a:r>
            <a:r>
              <a:rPr lang="ja-JP" altLang="en-US" sz="2000">
                <a:solidFill>
                  <a:schemeClr val="tx1">
                    <a:lumMod val="75000"/>
                    <a:lumOff val="25000"/>
                  </a:schemeClr>
                </a:solidFill>
              </a:rPr>
              <a:t>東京都</a:t>
            </a:r>
            <a:r>
              <a:rPr lang="zh-TW" altLang="en-US" sz="2000">
                <a:solidFill>
                  <a:schemeClr val="tx1">
                    <a:lumMod val="75000"/>
                    <a:lumOff val="25000"/>
                  </a:schemeClr>
                </a:solidFill>
              </a:rPr>
              <a:t> </a:t>
            </a:r>
            <a:r>
              <a:rPr lang="ja-JP" altLang="en-US" sz="2000">
                <a:solidFill>
                  <a:schemeClr val="tx1">
                    <a:lumMod val="75000"/>
                    <a:lumOff val="25000"/>
                  </a:schemeClr>
                </a:solidFill>
              </a:rPr>
              <a:t>品川区）</a:t>
            </a:r>
            <a:endParaRPr lang="ja-JP" altLang="en-US" sz="2400">
              <a:solidFill>
                <a:schemeClr val="tx1">
                  <a:lumMod val="75000"/>
                  <a:lumOff val="25000"/>
                </a:schemeClr>
              </a:solidFill>
            </a:endParaRP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23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7195DB8B-F999-4E34-909A-7FC498472A69}"/>
              </a:ext>
            </a:extLst>
          </p:cNvPr>
          <p:cNvSpPr/>
          <p:nvPr/>
        </p:nvSpPr>
        <p:spPr>
          <a:xfrm>
            <a:off x="685821" y="2033826"/>
            <a:ext cx="4381500" cy="43136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spcAft>
                <a:spcPts val="600"/>
              </a:spcAft>
              <a:buFont typeface="HGPｺﾞｼｯｸE" panose="020B0900000000000000" pitchFamily="50" charset="-128"/>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支援方法や支援者を計画の中で</a:t>
            </a:r>
            <a:br>
              <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決めておく</a:t>
            </a:r>
          </a:p>
          <a:p>
            <a:pPr marL="533400" lvl="1" indent="-177800" algn="just">
              <a:spcAft>
                <a:spcPts val="3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避難行動要支援者一人ひとりの支援方法や</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支援者を事前に決めておく。</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名簿に掲載している避難行動要支援者全員分の個別計画書を作成した。</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lvl="1" indent="-342900" algn="just">
              <a:spcAft>
                <a:spcPts val="600"/>
              </a:spcAft>
              <a:buFont typeface="HGPｺﾞｼｯｸE" panose="020B0900000000000000" pitchFamily="50" charset="-128"/>
              <a:buChar char="○"/>
              <a:tabLst>
                <a:tab pos="533400" algn="l"/>
              </a:tabLst>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継続的な安否確認訓練の実施</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毎年の防災訓練時に、避難行動要支援者への</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安否確認訓練を実施している。</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33400" lvl="1" indent="-177800" algn="just">
              <a:spcAft>
                <a:spcPts val="600"/>
              </a:spcAft>
              <a:buFont typeface="Arial" panose="020B0604020202020204" pitchFamily="34" charset="0"/>
              <a:buChar char="•"/>
              <a:tabLst>
                <a:tab pos="533400" algn="l"/>
              </a:tabLst>
            </a:pP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防災訓練時には個別計画書を活用して、</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計画内容を検証している。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11" name="図 10">
            <a:extLst>
              <a:ext uri="{FF2B5EF4-FFF2-40B4-BE49-F238E27FC236}">
                <a16:creationId xmlns:a16="http://schemas.microsoft.com/office/drawing/2014/main" id="{DAD31104-F2F5-4436-AC6A-D138D0B30706}"/>
              </a:ext>
            </a:extLst>
          </p:cNvPr>
          <p:cNvPicPr>
            <a:picLocks noChangeAspect="1"/>
          </p:cNvPicPr>
          <p:nvPr/>
        </p:nvPicPr>
        <p:blipFill>
          <a:blip r:embed="rId4" cstate="hq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5533804" y="4203982"/>
            <a:ext cx="2466403" cy="1850715"/>
          </a:xfrm>
          <a:prstGeom prst="rect">
            <a:avLst/>
          </a:prstGeom>
          <a:ln>
            <a:solidFill>
              <a:schemeClr val="tx1">
                <a:lumMod val="50000"/>
                <a:lumOff val="50000"/>
              </a:schemeClr>
            </a:solidFill>
          </a:ln>
        </p:spPr>
      </p:pic>
      <p:sp>
        <p:nvSpPr>
          <p:cNvPr id="12" name="正方形/長方形 11">
            <a:extLst>
              <a:ext uri="{FF2B5EF4-FFF2-40B4-BE49-F238E27FC236}">
                <a16:creationId xmlns:a16="http://schemas.microsoft.com/office/drawing/2014/main" id="{C77A31B2-2B9A-4D7B-98D5-61551F1885DE}"/>
              </a:ext>
            </a:extLst>
          </p:cNvPr>
          <p:cNvSpPr/>
          <p:nvPr/>
        </p:nvSpPr>
        <p:spPr>
          <a:xfrm>
            <a:off x="5328443" y="6054697"/>
            <a:ext cx="2877127" cy="307777"/>
          </a:xfrm>
          <a:prstGeom prst="rect">
            <a:avLst/>
          </a:prstGeom>
        </p:spPr>
        <p:txBody>
          <a:bodyPr wrap="square">
            <a:spAutoFit/>
          </a:bodyPr>
          <a:lstStyle/>
          <a:p>
            <a:pPr algn="ctr"/>
            <a:r>
              <a:rPr lang="zh-TW" altLang="en-US" sz="1400">
                <a:solidFill>
                  <a:srgbClr val="404040"/>
                </a:solidFill>
                <a:latin typeface="HGPｺﾞｼｯｸE" panose="020B0900000000000000" pitchFamily="50" charset="-128"/>
                <a:ea typeface="HGPｺﾞｼｯｸE" panose="020B0900000000000000" pitchFamily="50" charset="-128"/>
              </a:rPr>
              <a:t>品川区避難支援個別計画書</a:t>
            </a:r>
          </a:p>
        </p:txBody>
      </p:sp>
      <p:pic>
        <p:nvPicPr>
          <p:cNvPr id="13" name="図 12" descr="室内 が含まれている画像&#10;&#10;自動的に生成された説明">
            <a:extLst>
              <a:ext uri="{FF2B5EF4-FFF2-40B4-BE49-F238E27FC236}">
                <a16:creationId xmlns:a16="http://schemas.microsoft.com/office/drawing/2014/main" id="{DF3B2B0A-2D94-4312-9F89-C0FB356FA9FF}"/>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9558" r="8011"/>
          <a:stretch/>
        </p:blipFill>
        <p:spPr>
          <a:xfrm>
            <a:off x="5533803" y="2120375"/>
            <a:ext cx="2466403" cy="1685376"/>
          </a:xfrm>
          <a:prstGeom prst="rect">
            <a:avLst/>
          </a:prstGeom>
        </p:spPr>
      </p:pic>
      <p:sp>
        <p:nvSpPr>
          <p:cNvPr id="14" name="正方形/長方形 13">
            <a:extLst>
              <a:ext uri="{FF2B5EF4-FFF2-40B4-BE49-F238E27FC236}">
                <a16:creationId xmlns:a16="http://schemas.microsoft.com/office/drawing/2014/main" id="{89B4F94B-CC55-4990-A22A-44AF63F27A2B}"/>
              </a:ext>
            </a:extLst>
          </p:cNvPr>
          <p:cNvSpPr/>
          <p:nvPr/>
        </p:nvSpPr>
        <p:spPr>
          <a:xfrm>
            <a:off x="5339504" y="3786470"/>
            <a:ext cx="2877127" cy="307777"/>
          </a:xfrm>
          <a:prstGeom prst="rect">
            <a:avLst/>
          </a:prstGeom>
        </p:spPr>
        <p:txBody>
          <a:bodyPr wrap="square">
            <a:spAutoFit/>
          </a:bodyPr>
          <a:lstStyle/>
          <a:p>
            <a:pPr algn="ctr"/>
            <a:r>
              <a:rPr lang="ja-JP" altLang="en-US" sz="1400">
                <a:solidFill>
                  <a:srgbClr val="404040"/>
                </a:solidFill>
                <a:latin typeface="HGPｺﾞｼｯｸE" panose="020B0900000000000000" pitchFamily="50" charset="-128"/>
                <a:ea typeface="HGPｺﾞｼｯｸE" panose="020B0900000000000000" pitchFamily="50" charset="-128"/>
              </a:rPr>
              <a:t>避難支援個別計画づくりの取組</a:t>
            </a:r>
            <a:endParaRPr lang="zh-TW" altLang="en-US" sz="1400">
              <a:solidFill>
                <a:srgbClr val="404040"/>
              </a:solidFill>
              <a:latin typeface="HGPｺﾞｼｯｸE" panose="020B0900000000000000" pitchFamily="50" charset="-128"/>
              <a:ea typeface="HGPｺﾞｼｯｸE" panose="020B0900000000000000" pitchFamily="50" charset="-128"/>
            </a:endParaRPr>
          </a:p>
        </p:txBody>
      </p:sp>
      <p:graphicFrame>
        <p:nvGraphicFramePr>
          <p:cNvPr id="16" name="オブジェクト 15">
            <a:extLst>
              <a:ext uri="{FF2B5EF4-FFF2-40B4-BE49-F238E27FC236}">
                <a16:creationId xmlns:a16="http://schemas.microsoft.com/office/drawing/2014/main" id="{0060A313-415D-4649-A8AE-E9D296416D1A}"/>
              </a:ext>
            </a:extLst>
          </p:cNvPr>
          <p:cNvGraphicFramePr>
            <a:graphicFrameLocks noChangeAspect="1"/>
          </p:cNvGraphicFramePr>
          <p:nvPr>
            <p:extLst>
              <p:ext uri="{D42A27DB-BD31-4B8C-83A1-F6EECF244321}">
                <p14:modId xmlns:p14="http://schemas.microsoft.com/office/powerpoint/2010/main" val="362153944"/>
              </p:ext>
            </p:extLst>
          </p:nvPr>
        </p:nvGraphicFramePr>
        <p:xfrm>
          <a:off x="664711" y="1301623"/>
          <a:ext cx="879475" cy="346075"/>
        </p:xfrm>
        <a:graphic>
          <a:graphicData uri="http://schemas.openxmlformats.org/presentationml/2006/ole">
            <mc:AlternateContent xmlns:mc="http://schemas.openxmlformats.org/markup-compatibility/2006">
              <mc:Choice xmlns:v="urn:schemas-microsoft-com:vml" Requires="v">
                <p:oleObj spid="_x0000_s5124" name="Document" r:id="rId7" imgW="737915" imgH="286296" progId="Word.Document.12">
                  <p:embed/>
                </p:oleObj>
              </mc:Choice>
              <mc:Fallback>
                <p:oleObj name="Document" r:id="rId7" imgW="737915" imgH="286296" progId="Word.Document.12">
                  <p:embed/>
                  <p:pic>
                    <p:nvPicPr>
                      <p:cNvPr id="16" name="オブジェクト 15">
                        <a:extLst>
                          <a:ext uri="{FF2B5EF4-FFF2-40B4-BE49-F238E27FC236}">
                            <a16:creationId xmlns:a16="http://schemas.microsoft.com/office/drawing/2014/main" id="{0060A313-415D-4649-A8AE-E9D296416D1A}"/>
                          </a:ext>
                        </a:extLst>
                      </p:cNvPr>
                      <p:cNvPicPr/>
                      <p:nvPr/>
                    </p:nvPicPr>
                    <p:blipFill>
                      <a:blip r:embed="rId8"/>
                      <a:stretch>
                        <a:fillRect/>
                      </a:stretch>
                    </p:blipFill>
                    <p:spPr>
                      <a:xfrm>
                        <a:off x="664711" y="1301623"/>
                        <a:ext cx="879475" cy="346075"/>
                      </a:xfrm>
                      <a:prstGeom prst="rect">
                        <a:avLst/>
                      </a:prstGeom>
                    </p:spPr>
                  </p:pic>
                </p:oleObj>
              </mc:Fallback>
            </mc:AlternateContent>
          </a:graphicData>
        </a:graphic>
      </p:graphicFrame>
      <p:sp>
        <p:nvSpPr>
          <p:cNvPr id="17" name="テキスト プレースホルダー 6">
            <a:extLst>
              <a:ext uri="{FF2B5EF4-FFF2-40B4-BE49-F238E27FC236}">
                <a16:creationId xmlns:a16="http://schemas.microsoft.com/office/drawing/2014/main" id="{C2D31D52-15E3-4E69-B460-BB34674EDB82}"/>
              </a:ext>
            </a:extLst>
          </p:cNvPr>
          <p:cNvSpPr txBox="1">
            <a:spLocks/>
          </p:cNvSpPr>
          <p:nvPr/>
        </p:nvSpPr>
        <p:spPr>
          <a:xfrm>
            <a:off x="669682" y="6341423"/>
            <a:ext cx="4089605"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参考：品川区「避難行動要支援者の支援体制づくりの手引き」</a:t>
            </a:r>
          </a:p>
        </p:txBody>
      </p:sp>
    </p:spTree>
    <p:extLst>
      <p:ext uri="{BB962C8B-B14F-4D97-AF65-F5344CB8AC3E}">
        <p14:creationId xmlns:p14="http://schemas.microsoft.com/office/powerpoint/2010/main" val="21218280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　避難支援体制を確保するための取組③</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33</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■「避難支援個別計画」の作成　</a:t>
            </a:r>
            <a:r>
              <a:rPr lang="zh-TW" altLang="en-US" sz="2000">
                <a:solidFill>
                  <a:schemeClr val="tx1">
                    <a:lumMod val="75000"/>
                    <a:lumOff val="25000"/>
                  </a:schemeClr>
                </a:solidFill>
              </a:rPr>
              <a:t>（</a:t>
            </a:r>
            <a:r>
              <a:rPr lang="ja-JP" altLang="en-US" sz="2000">
                <a:solidFill>
                  <a:schemeClr val="tx1">
                    <a:lumMod val="75000"/>
                    <a:lumOff val="25000"/>
                  </a:schemeClr>
                </a:solidFill>
              </a:rPr>
              <a:t>別府市）</a:t>
            </a:r>
            <a:endParaRPr lang="ja-JP" altLang="en-US" sz="2400">
              <a:solidFill>
                <a:schemeClr val="tx1">
                  <a:lumMod val="75000"/>
                  <a:lumOff val="25000"/>
                </a:schemeClr>
              </a:solidFill>
            </a:endParaRPr>
          </a:p>
          <a:p>
            <a:pPr marL="0" indent="0">
              <a:buNone/>
            </a:pP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84223" y="1479003"/>
            <a:ext cx="7775554" cy="5066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endPar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5" name="図 4">
            <a:extLst>
              <a:ext uri="{FF2B5EF4-FFF2-40B4-BE49-F238E27FC236}">
                <a16:creationId xmlns:a16="http://schemas.microsoft.com/office/drawing/2014/main" id="{73309AE5-327A-4F08-A05B-193CFCA537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5130" y="2391154"/>
            <a:ext cx="7093740" cy="3878604"/>
          </a:xfrm>
          <a:prstGeom prst="rect">
            <a:avLst/>
          </a:prstGeom>
        </p:spPr>
      </p:pic>
      <p:sp>
        <p:nvSpPr>
          <p:cNvPr id="18" name="テキスト プレースホルダー 6">
            <a:extLst>
              <a:ext uri="{FF2B5EF4-FFF2-40B4-BE49-F238E27FC236}">
                <a16:creationId xmlns:a16="http://schemas.microsoft.com/office/drawing/2014/main" id="{E1182E8E-B6A2-47C2-AC31-451DAA16A46D}"/>
              </a:ext>
            </a:extLst>
          </p:cNvPr>
          <p:cNvSpPr txBox="1">
            <a:spLocks/>
          </p:cNvSpPr>
          <p:nvPr/>
        </p:nvSpPr>
        <p:spPr>
          <a:xfrm>
            <a:off x="0" y="6566756"/>
            <a:ext cx="8217632" cy="2880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参考：内閣府防災「避難行動要支援者の避難行動支援に関する取組指針（令和３年５月改定）参考資料（第</a:t>
            </a:r>
            <a:r>
              <a:rPr kumimoji="1" lang="en-US" altLang="ja-JP"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Ⅴ</a:t>
            </a: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部）」</a:t>
            </a:r>
          </a:p>
        </p:txBody>
      </p:sp>
      <p:sp>
        <p:nvSpPr>
          <p:cNvPr id="19" name="正方形/長方形 18">
            <a:extLst>
              <a:ext uri="{FF2B5EF4-FFF2-40B4-BE49-F238E27FC236}">
                <a16:creationId xmlns:a16="http://schemas.microsoft.com/office/drawing/2014/main" id="{13586DC2-8ECA-46B4-8F83-BA975E4214E1}"/>
              </a:ext>
            </a:extLst>
          </p:cNvPr>
          <p:cNvSpPr/>
          <p:nvPr/>
        </p:nvSpPr>
        <p:spPr>
          <a:xfrm>
            <a:off x="1283190" y="6255735"/>
            <a:ext cx="6183938" cy="307777"/>
          </a:xfrm>
          <a:prstGeom prst="rect">
            <a:avLst/>
          </a:prstGeom>
        </p:spPr>
        <p:txBody>
          <a:bodyPr wrap="square">
            <a:spAutoFit/>
          </a:bodyPr>
          <a:lstStyle/>
          <a:p>
            <a:pPr algn="ctr"/>
            <a:r>
              <a:rPr lang="ja-JP" altLang="en-US" sz="1400">
                <a:solidFill>
                  <a:srgbClr val="404040"/>
                </a:solidFill>
                <a:latin typeface="HGPｺﾞｼｯｸE" panose="020B0900000000000000" pitchFamily="50" charset="-128"/>
                <a:ea typeface="HGPｺﾞｼｯｸE" panose="020B0900000000000000" pitchFamily="50" charset="-128"/>
              </a:rPr>
              <a:t>誰一人取り残さない防災　福祉専門職が参画した個別計画の策定（別府市）</a:t>
            </a:r>
            <a:endParaRPr lang="zh-TW" altLang="en-US" sz="1400">
              <a:solidFill>
                <a:srgbClr val="404040"/>
              </a:solidFill>
              <a:latin typeface="HGPｺﾞｼｯｸE" panose="020B0900000000000000" pitchFamily="50" charset="-128"/>
              <a:ea typeface="HGPｺﾞｼｯｸE" panose="020B0900000000000000" pitchFamily="50" charset="-128"/>
            </a:endParaRPr>
          </a:p>
        </p:txBody>
      </p:sp>
      <p:sp>
        <p:nvSpPr>
          <p:cNvPr id="10" name="正方形/長方形 9">
            <a:extLst>
              <a:ext uri="{FF2B5EF4-FFF2-40B4-BE49-F238E27FC236}">
                <a16:creationId xmlns:a16="http://schemas.microsoft.com/office/drawing/2014/main" id="{7195DB8B-F999-4E34-909A-7FC498472A69}"/>
              </a:ext>
            </a:extLst>
          </p:cNvPr>
          <p:cNvSpPr/>
          <p:nvPr/>
        </p:nvSpPr>
        <p:spPr>
          <a:xfrm>
            <a:off x="673100" y="1458230"/>
            <a:ext cx="7797800" cy="1040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gn="just">
              <a:spcAft>
                <a:spcPts val="200"/>
              </a:spcAft>
              <a:buFont typeface="HGPｺﾞｼｯｸE" panose="020B0900000000000000" pitchFamily="50" charset="-128"/>
              <a:buChar char="○"/>
            </a:pPr>
            <a:r>
              <a:rPr lang="ja-JP" altLang="en-US" sz="2000" spc="-60">
                <a:solidFill>
                  <a:schemeClr val="tx1">
                    <a:lumMod val="75000"/>
                    <a:lumOff val="25000"/>
                  </a:schemeClr>
                </a:solidFill>
                <a:latin typeface="HGPｺﾞｼｯｸE" panose="020B0900000000000000" pitchFamily="50" charset="-128"/>
                <a:ea typeface="HGPｺﾞｼｯｸE" panose="020B0900000000000000" pitchFamily="50" charset="-128"/>
              </a:rPr>
              <a:t>平成</a:t>
            </a:r>
            <a:r>
              <a:rPr lang="en-US" altLang="ja-JP" sz="2000" spc="-60">
                <a:solidFill>
                  <a:schemeClr val="tx1">
                    <a:lumMod val="75000"/>
                    <a:lumOff val="25000"/>
                  </a:schemeClr>
                </a:solidFill>
                <a:latin typeface="HGPｺﾞｼｯｸE" panose="020B0900000000000000" pitchFamily="50" charset="-128"/>
                <a:ea typeface="HGPｺﾞｼｯｸE" panose="020B0900000000000000" pitchFamily="50" charset="-128"/>
              </a:rPr>
              <a:t>29</a:t>
            </a:r>
            <a:r>
              <a:rPr lang="ja-JP" altLang="en-US" sz="2000" spc="-60">
                <a:solidFill>
                  <a:schemeClr val="tx1">
                    <a:lumMod val="75000"/>
                    <a:lumOff val="25000"/>
                  </a:schemeClr>
                </a:solidFill>
                <a:latin typeface="HGPｺﾞｼｯｸE" panose="020B0900000000000000" pitchFamily="50" charset="-128"/>
                <a:ea typeface="HGPｺﾞｼｯｸE" panose="020B0900000000000000" pitchFamily="50" charset="-128"/>
              </a:rPr>
              <a:t>年度から、介護支援専門員（ケアマネジャー）や相談支援</a:t>
            </a:r>
            <a:br>
              <a:rPr lang="en-US" altLang="ja-JP" sz="2000" spc="-6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spc="-60">
                <a:solidFill>
                  <a:schemeClr val="tx1">
                    <a:lumMod val="75000"/>
                    <a:lumOff val="25000"/>
                  </a:schemeClr>
                </a:solidFill>
                <a:latin typeface="HGPｺﾞｼｯｸE" panose="020B0900000000000000" pitchFamily="50" charset="-128"/>
                <a:ea typeface="HGPｺﾞｼｯｸE" panose="020B0900000000000000" pitchFamily="50" charset="-128"/>
              </a:rPr>
              <a:t>専門員等の福祉関係者が参加し、当事者や地域、行政等が連携して</a:t>
            </a:r>
            <a:br>
              <a:rPr lang="en-US" altLang="ja-JP" sz="2000" spc="-6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spc="-60">
                <a:solidFill>
                  <a:schemeClr val="tx1">
                    <a:lumMod val="75000"/>
                    <a:lumOff val="25000"/>
                  </a:schemeClr>
                </a:solidFill>
                <a:latin typeface="HGPｺﾞｼｯｸE" panose="020B0900000000000000" pitchFamily="50" charset="-128"/>
                <a:ea typeface="HGPｺﾞｼｯｸE" panose="020B0900000000000000" pitchFamily="50" charset="-128"/>
              </a:rPr>
              <a:t>個別避難計画作成に取り組んでいる。</a:t>
            </a:r>
            <a:endParaRPr lang="en-US" altLang="ja-JP" sz="2000" spc="-6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085405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203A45-23B7-4D49-BF15-05BDBE966538}"/>
              </a:ext>
            </a:extLst>
          </p:cNvPr>
          <p:cNvSpPr>
            <a:spLocks noGrp="1"/>
          </p:cNvSpPr>
          <p:nvPr>
            <p:ph type="title"/>
          </p:nvPr>
        </p:nvSpPr>
        <p:spPr/>
        <p:txBody>
          <a:bodyPr/>
          <a:lstStyle/>
          <a:p>
            <a:r>
              <a:rPr kumimoji="1" lang="en-US" altLang="ja-JP" dirty="0"/>
              <a:t>【</a:t>
            </a:r>
            <a:r>
              <a:rPr kumimoji="1" lang="ja-JP" altLang="en-US" dirty="0"/>
              <a:t>参考</a:t>
            </a:r>
            <a:r>
              <a:rPr kumimoji="1" lang="en-US" altLang="ja-JP" dirty="0"/>
              <a:t>】</a:t>
            </a:r>
            <a:r>
              <a:rPr kumimoji="1" lang="ja-JP" altLang="en-US" dirty="0"/>
              <a:t>　身体障害者補助犬への対応について</a:t>
            </a:r>
          </a:p>
        </p:txBody>
      </p:sp>
      <p:sp>
        <p:nvSpPr>
          <p:cNvPr id="3" name="コンテンツ プレースホルダー 2">
            <a:extLst>
              <a:ext uri="{FF2B5EF4-FFF2-40B4-BE49-F238E27FC236}">
                <a16:creationId xmlns:a16="http://schemas.microsoft.com/office/drawing/2014/main" id="{790609E6-58E2-4C10-825B-47E8F3FBDA2D}"/>
              </a:ext>
            </a:extLst>
          </p:cNvPr>
          <p:cNvSpPr>
            <a:spLocks noGrp="1"/>
          </p:cNvSpPr>
          <p:nvPr>
            <p:ph idx="1"/>
          </p:nvPr>
        </p:nvSpPr>
        <p:spPr>
          <a:xfrm>
            <a:off x="292552" y="760984"/>
            <a:ext cx="8510128" cy="6097016"/>
          </a:xfrm>
        </p:spPr>
        <p:txBody>
          <a:bodyPr>
            <a:normAutofit/>
          </a:bodyPr>
          <a:lstStyle/>
          <a:p>
            <a:pPr>
              <a:lnSpc>
                <a:spcPts val="2880"/>
              </a:lnSpc>
            </a:pPr>
            <a:r>
              <a:rPr kumimoji="1" lang="ja-JP" altLang="en-US" sz="2400" dirty="0">
                <a:solidFill>
                  <a:schemeClr val="tx1">
                    <a:lumMod val="75000"/>
                    <a:lumOff val="25000"/>
                  </a:schemeClr>
                </a:solidFill>
              </a:rPr>
              <a:t>身体障害者補助犬（</a:t>
            </a:r>
            <a:r>
              <a:rPr kumimoji="1" lang="ja-JP" altLang="en-US" sz="2400" u="sng" dirty="0">
                <a:solidFill>
                  <a:schemeClr val="tx1">
                    <a:lumMod val="75000"/>
                    <a:lumOff val="25000"/>
                  </a:schemeClr>
                </a:solidFill>
              </a:rPr>
              <a:t>盲導犬</a:t>
            </a:r>
            <a:r>
              <a:rPr kumimoji="1" lang="ja-JP" altLang="en-US" sz="2400" dirty="0">
                <a:solidFill>
                  <a:schemeClr val="tx1">
                    <a:lumMod val="75000"/>
                    <a:lumOff val="25000"/>
                  </a:schemeClr>
                </a:solidFill>
              </a:rPr>
              <a:t>、</a:t>
            </a:r>
            <a:r>
              <a:rPr kumimoji="1" lang="ja-JP" altLang="en-US" sz="2400" u="sng" dirty="0">
                <a:solidFill>
                  <a:schemeClr val="tx1">
                    <a:lumMod val="75000"/>
                    <a:lumOff val="25000"/>
                  </a:schemeClr>
                </a:solidFill>
              </a:rPr>
              <a:t>介助犬</a:t>
            </a:r>
            <a:r>
              <a:rPr kumimoji="1" lang="ja-JP" altLang="en-US" sz="2400" dirty="0">
                <a:solidFill>
                  <a:schemeClr val="tx1">
                    <a:lumMod val="75000"/>
                    <a:lumOff val="25000"/>
                  </a:schemeClr>
                </a:solidFill>
              </a:rPr>
              <a:t>及び</a:t>
            </a:r>
            <a:r>
              <a:rPr kumimoji="1" lang="ja-JP" altLang="en-US" sz="2400" u="sng" dirty="0">
                <a:solidFill>
                  <a:schemeClr val="tx1">
                    <a:lumMod val="75000"/>
                    <a:lumOff val="25000"/>
                  </a:schemeClr>
                </a:solidFill>
              </a:rPr>
              <a:t>聴導犬</a:t>
            </a:r>
            <a:r>
              <a:rPr kumimoji="1" lang="ja-JP" altLang="en-US" sz="2400" dirty="0">
                <a:solidFill>
                  <a:schemeClr val="tx1">
                    <a:lumMod val="75000"/>
                    <a:lumOff val="25000"/>
                  </a:schemeClr>
                </a:solidFill>
              </a:rPr>
              <a:t>）は、「身体障害者補助犬法」に基づき訓練・認定された犬のことで、</a:t>
            </a:r>
            <a:r>
              <a:rPr kumimoji="1" lang="ja-JP" altLang="en-US" sz="2400" u="sng" dirty="0">
                <a:solidFill>
                  <a:schemeClr val="tx1">
                    <a:lumMod val="75000"/>
                    <a:lumOff val="25000"/>
                  </a:schemeClr>
                </a:solidFill>
              </a:rPr>
              <a:t>ペットとは異なり</a:t>
            </a:r>
            <a:r>
              <a:rPr kumimoji="1" lang="ja-JP" altLang="en-US" sz="2400" dirty="0">
                <a:solidFill>
                  <a:schemeClr val="tx1">
                    <a:lumMod val="75000"/>
                    <a:lumOff val="25000"/>
                  </a:schemeClr>
                </a:solidFill>
              </a:rPr>
              <a:t>、同法に基づく対応が必要になります。</a:t>
            </a:r>
            <a:endParaRPr kumimoji="1" lang="en-US" altLang="ja-JP" sz="2400" dirty="0">
              <a:solidFill>
                <a:schemeClr val="tx1">
                  <a:lumMod val="75000"/>
                  <a:lumOff val="25000"/>
                </a:schemeClr>
              </a:solidFill>
            </a:endParaRPr>
          </a:p>
          <a:p>
            <a:pPr>
              <a:lnSpc>
                <a:spcPts val="2880"/>
              </a:lnSpc>
            </a:pPr>
            <a:r>
              <a:rPr lang="ja-JP" altLang="en-US" sz="2400" dirty="0">
                <a:solidFill>
                  <a:schemeClr val="tx1">
                    <a:lumMod val="75000"/>
                    <a:lumOff val="25000"/>
                  </a:schemeClr>
                </a:solidFill>
              </a:rPr>
              <a:t>このため、</a:t>
            </a:r>
            <a:r>
              <a:rPr lang="ja-JP" altLang="en-US" sz="2400" u="sng" dirty="0">
                <a:solidFill>
                  <a:schemeClr val="tx1">
                    <a:lumMod val="75000"/>
                    <a:lumOff val="25000"/>
                  </a:schemeClr>
                </a:solidFill>
              </a:rPr>
              <a:t>原則として、身体障害者と身体障害者補助犬を分離せず福祉避難所等で受け入れるべき</a:t>
            </a:r>
            <a:r>
              <a:rPr lang="ja-JP" altLang="en-US" sz="2400" dirty="0">
                <a:solidFill>
                  <a:schemeClr val="tx1">
                    <a:lumMod val="75000"/>
                    <a:lumOff val="25000"/>
                  </a:schemeClr>
                </a:solidFill>
              </a:rPr>
              <a:t>とされていることに留意する必要があります。</a:t>
            </a:r>
            <a:endParaRPr kumimoji="1" lang="en-US" altLang="ja-JP" sz="2400" dirty="0">
              <a:solidFill>
                <a:schemeClr val="tx1">
                  <a:lumMod val="75000"/>
                  <a:lumOff val="25000"/>
                </a:schemeClr>
              </a:solidFill>
            </a:endParaRPr>
          </a:p>
          <a:p>
            <a:pPr marL="0" indent="0">
              <a:buNone/>
            </a:pPr>
            <a:endParaRPr kumimoji="1" lang="ja-JP" altLang="en-US" sz="2000" dirty="0"/>
          </a:p>
        </p:txBody>
      </p:sp>
      <p:sp>
        <p:nvSpPr>
          <p:cNvPr id="4" name="スライド番号プレースホルダー 3">
            <a:extLst>
              <a:ext uri="{FF2B5EF4-FFF2-40B4-BE49-F238E27FC236}">
                <a16:creationId xmlns:a16="http://schemas.microsoft.com/office/drawing/2014/main" id="{C6E7E8AF-5E5C-4876-80C2-CF2EB071431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6" name="図 5">
            <a:extLst>
              <a:ext uri="{FF2B5EF4-FFF2-40B4-BE49-F238E27FC236}">
                <a16:creationId xmlns:a16="http://schemas.microsoft.com/office/drawing/2014/main" id="{E1B1F1E3-753D-493B-83E6-5AC67A1E8657}"/>
              </a:ext>
            </a:extLst>
          </p:cNvPr>
          <p:cNvPicPr>
            <a:picLocks noChangeAspect="1"/>
          </p:cNvPicPr>
          <p:nvPr/>
        </p:nvPicPr>
        <p:blipFill rotWithShape="1">
          <a:blip r:embed="rId3"/>
          <a:srcRect t="64895"/>
          <a:stretch/>
        </p:blipFill>
        <p:spPr>
          <a:xfrm>
            <a:off x="4637532" y="4872857"/>
            <a:ext cx="4165148" cy="1912626"/>
          </a:xfrm>
          <a:prstGeom prst="rect">
            <a:avLst/>
          </a:prstGeom>
        </p:spPr>
      </p:pic>
      <p:sp>
        <p:nvSpPr>
          <p:cNvPr id="5" name="テキスト ボックス 4">
            <a:extLst>
              <a:ext uri="{FF2B5EF4-FFF2-40B4-BE49-F238E27FC236}">
                <a16:creationId xmlns:a16="http://schemas.microsoft.com/office/drawing/2014/main" id="{CEA9329B-1F43-431D-8A6B-B606AE606497}"/>
              </a:ext>
            </a:extLst>
          </p:cNvPr>
          <p:cNvSpPr txBox="1"/>
          <p:nvPr/>
        </p:nvSpPr>
        <p:spPr>
          <a:xfrm>
            <a:off x="230477" y="5012967"/>
            <a:ext cx="4517899" cy="175432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盲導犬：視覚障害のある人が街なかを安全に　</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歩けるようにサポートする。</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介助犬：肢体不自由のある人の日常生活動作</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をサポートする。</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聴導犬：聴覚障害のある人に生活の中の必要</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　　　　な音を知らせ、音源まで誘導する。</a:t>
            </a:r>
            <a:endPar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（出典：「人とペットの災害対策ガイドライン」（環境省））</a:t>
            </a:r>
          </a:p>
        </p:txBody>
      </p:sp>
      <p:sp>
        <p:nvSpPr>
          <p:cNvPr id="7" name="正方形/長方形 6">
            <a:extLst>
              <a:ext uri="{FF2B5EF4-FFF2-40B4-BE49-F238E27FC236}">
                <a16:creationId xmlns:a16="http://schemas.microsoft.com/office/drawing/2014/main" id="{162633CE-9127-46C4-8D07-973BA274AA73}"/>
              </a:ext>
            </a:extLst>
          </p:cNvPr>
          <p:cNvSpPr/>
          <p:nvPr/>
        </p:nvSpPr>
        <p:spPr>
          <a:xfrm>
            <a:off x="262800" y="741040"/>
            <a:ext cx="8618400" cy="2392304"/>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テキスト ボックス 7">
            <a:extLst>
              <a:ext uri="{FF2B5EF4-FFF2-40B4-BE49-F238E27FC236}">
                <a16:creationId xmlns:a16="http://schemas.microsoft.com/office/drawing/2014/main" id="{6F3470FB-3CAB-4E5C-8F9F-65A2A1A9236E}"/>
              </a:ext>
            </a:extLst>
          </p:cNvPr>
          <p:cNvSpPr txBox="1"/>
          <p:nvPr/>
        </p:nvSpPr>
        <p:spPr>
          <a:xfrm>
            <a:off x="262800" y="3300376"/>
            <a:ext cx="8618400" cy="1631216"/>
          </a:xfrm>
          <a:prstGeom prst="rect">
            <a:avLst/>
          </a:prstGeom>
          <a:noFill/>
        </p:spPr>
        <p:txBody>
          <a:bodyPr wrap="square" rtlCol="0">
            <a:spAutoFit/>
          </a:bodyPr>
          <a:lstStyle/>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　平時から地域の</a:t>
            </a:r>
            <a:r>
              <a:rPr kumimoji="0"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方々に、災害時においては避難者の方々に、身体障害者補助犬に</a:t>
            </a:r>
            <a:endParaRPr kumimoji="0"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　　 対する理解を求めてください。また、災害時に備えて、避難所での受け入れ訓練など</a:t>
            </a:r>
            <a:endParaRPr kumimoji="0"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0"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     </a:t>
            </a:r>
            <a:r>
              <a:rPr kumimoji="0"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を実施することも大切です。</a:t>
            </a:r>
            <a:endParaRPr kumimoji="1"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　アレルギー等がある方などに対しては、避難所内の生活圏を離す、別室を用意する</a:t>
            </a:r>
            <a:endParaRPr kumimoji="1"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ts val="2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　　 などの配慮が必要となる場合があります。</a:t>
            </a:r>
            <a:endParaRPr kumimoji="1" lang="en-US" altLang="ja-JP" sz="18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896702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772873" y="720038"/>
            <a:ext cx="7598254" cy="2901634"/>
            <a:chOff x="432335" y="33052"/>
            <a:chExt cx="8173524" cy="3275269"/>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3305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endParaRPr kumimoji="1" lang="ja-JP" altLang="en-US" sz="3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33052"/>
              <a:ext cx="7300688" cy="327526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ts val="5000"/>
                </a:lnSpc>
                <a:spcBef>
                  <a:spcPts val="0"/>
                </a:spcBef>
                <a:spcAft>
                  <a:spcPts val="1200"/>
                </a:spcAft>
                <a:buClrTx/>
                <a:buSzTx/>
                <a:buFontTx/>
                <a:buNone/>
                <a:tabLst/>
                <a:defRPr/>
              </a:pPr>
              <a:r>
                <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意思疎通がとれず困っている</a:t>
              </a:r>
              <a:br>
                <a:rPr kumimoji="1" lang="en-US" altLang="ja-JP"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r>
                <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外国人の方と、どのようにコミュニケーションをとりますか？</a:t>
              </a:r>
            </a:p>
          </p:txBody>
        </p:sp>
      </p:grpSp>
      <p:sp>
        <p:nvSpPr>
          <p:cNvPr id="6" name="正方形/長方形 5">
            <a:extLst>
              <a:ext uri="{FF2B5EF4-FFF2-40B4-BE49-F238E27FC236}">
                <a16:creationId xmlns:a16="http://schemas.microsoft.com/office/drawing/2014/main" id="{0EEFC476-731E-42C7-B3D7-DC42C82565F5}"/>
              </a:ext>
            </a:extLst>
          </p:cNvPr>
          <p:cNvSpPr/>
          <p:nvPr/>
        </p:nvSpPr>
        <p:spPr>
          <a:xfrm>
            <a:off x="6996552" y="262828"/>
            <a:ext cx="1605888"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black">
                    <a:lumMod val="65000"/>
                    <a:lumOff val="35000"/>
                  </a:prstClr>
                </a:solidFill>
                <a:effectLst/>
                <a:uLnTx/>
                <a:uFillTx/>
                <a:latin typeface="HGPｺﾞｼｯｸE" panose="020B0900000000000000" pitchFamily="50" charset="-128"/>
                <a:ea typeface="HGPｺﾞｼｯｸE" panose="020B0900000000000000" pitchFamily="50" charset="-128"/>
                <a:cs typeface="+mn-cs"/>
              </a:rPr>
              <a:t>外国人対応</a:t>
            </a:r>
          </a:p>
        </p:txBody>
      </p:sp>
      <p:grpSp>
        <p:nvGrpSpPr>
          <p:cNvPr id="7" name="グループ化 6">
            <a:extLst>
              <a:ext uri="{FF2B5EF4-FFF2-40B4-BE49-F238E27FC236}">
                <a16:creationId xmlns:a16="http://schemas.microsoft.com/office/drawing/2014/main" id="{5E144146-9890-4DE1-BFC0-3C0C68E846C1}"/>
              </a:ext>
            </a:extLst>
          </p:cNvPr>
          <p:cNvGrpSpPr/>
          <p:nvPr/>
        </p:nvGrpSpPr>
        <p:grpSpPr>
          <a:xfrm>
            <a:off x="772873" y="3773803"/>
            <a:ext cx="7598254" cy="2901634"/>
            <a:chOff x="432335" y="170424"/>
            <a:chExt cx="8173524" cy="3275269"/>
          </a:xfrm>
        </p:grpSpPr>
        <p:sp>
          <p:nvSpPr>
            <p:cNvPr id="8" name="直角三角形 7">
              <a:extLst>
                <a:ext uri="{FF2B5EF4-FFF2-40B4-BE49-F238E27FC236}">
                  <a16:creationId xmlns:a16="http://schemas.microsoft.com/office/drawing/2014/main" id="{498A9055-8DAB-441D-BD77-D4428887E12B}"/>
                </a:ext>
              </a:extLst>
            </p:cNvPr>
            <p:cNvSpPr/>
            <p:nvPr/>
          </p:nvSpPr>
          <p:spPr>
            <a:xfrm flipH="1" flipV="1">
              <a:off x="432335" y="170424"/>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50000"/>
                </a:lnSpc>
                <a:spcBef>
                  <a:spcPts val="0"/>
                </a:spcBef>
                <a:spcAft>
                  <a:spcPts val="0"/>
                </a:spcAft>
                <a:buClrTx/>
                <a:buSzTx/>
                <a:buFontTx/>
                <a:buNone/>
                <a:tabLst/>
                <a:defRPr/>
              </a:pPr>
              <a:endParaRPr kumimoji="1" lang="ja-JP" altLang="en-US" sz="3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9" name="四角形: 角を丸くする 8">
              <a:extLst>
                <a:ext uri="{FF2B5EF4-FFF2-40B4-BE49-F238E27FC236}">
                  <a16:creationId xmlns:a16="http://schemas.microsoft.com/office/drawing/2014/main" id="{1FEABABA-D2B4-460D-80C6-C6B74B7DDAF9}"/>
                </a:ext>
              </a:extLst>
            </p:cNvPr>
            <p:cNvSpPr/>
            <p:nvPr/>
          </p:nvSpPr>
          <p:spPr>
            <a:xfrm>
              <a:off x="1305171" y="170424"/>
              <a:ext cx="7300688" cy="327526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457200" rtl="0" eaLnBrk="1" fontAlgn="auto" latinLnBrk="0" hangingPunct="1">
                <a:lnSpc>
                  <a:spcPts val="5000"/>
                </a:lnSpc>
                <a:spcBef>
                  <a:spcPts val="0"/>
                </a:spcBef>
                <a:spcAft>
                  <a:spcPts val="1200"/>
                </a:spcAft>
                <a:buClrTx/>
                <a:buSzTx/>
                <a:buFontTx/>
                <a:buNone/>
                <a:tabLst/>
                <a:defRPr/>
              </a:pPr>
              <a:r>
                <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災害に関する情報の入手が</a:t>
              </a:r>
              <a:br>
                <a:rPr kumimoji="1" lang="en-US" altLang="ja-JP"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r>
                <a:rPr kumimoji="1" lang="ja-JP" altLang="en-US" sz="36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できず困っている外国人の方がいた場合、どのように必要な情報を伝達しますか？</a:t>
              </a:r>
            </a:p>
          </p:txBody>
        </p:sp>
      </p:grpSp>
    </p:spTree>
    <p:extLst>
      <p:ext uri="{BB962C8B-B14F-4D97-AF65-F5344CB8AC3E}">
        <p14:creationId xmlns:p14="http://schemas.microsoft.com/office/powerpoint/2010/main" val="19258974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0"/>
            <a:ext cx="9144000" cy="650875"/>
          </a:xfrm>
        </p:spPr>
        <p:txBody>
          <a:bodyPr/>
          <a:lstStyle/>
          <a:p>
            <a:r>
              <a:rPr lang="ja-JP" altLang="en-US" sz="2800" dirty="0"/>
              <a:t>災害時における外国人対応</a:t>
            </a:r>
          </a:p>
        </p:txBody>
      </p:sp>
      <p:graphicFrame>
        <p:nvGraphicFramePr>
          <p:cNvPr id="2" name="表 2">
            <a:extLst>
              <a:ext uri="{FF2B5EF4-FFF2-40B4-BE49-F238E27FC236}">
                <a16:creationId xmlns:a16="http://schemas.microsoft.com/office/drawing/2014/main" id="{641474DD-4BC1-40F4-8F3F-820BC8569551}"/>
              </a:ext>
            </a:extLst>
          </p:cNvPr>
          <p:cNvGraphicFramePr>
            <a:graphicFrameLocks noGrp="1"/>
          </p:cNvGraphicFramePr>
          <p:nvPr>
            <p:extLst/>
          </p:nvPr>
        </p:nvGraphicFramePr>
        <p:xfrm>
          <a:off x="262800" y="2940713"/>
          <a:ext cx="8674717" cy="3413376"/>
        </p:xfrm>
        <a:graphic>
          <a:graphicData uri="http://schemas.openxmlformats.org/drawingml/2006/table">
            <a:tbl>
              <a:tblPr firstRow="1" bandRow="1">
                <a:tableStyleId>{F5AB1C69-6EDB-4FF4-983F-18BD219EF322}</a:tableStyleId>
              </a:tblPr>
              <a:tblGrid>
                <a:gridCol w="3133543">
                  <a:extLst>
                    <a:ext uri="{9D8B030D-6E8A-4147-A177-3AD203B41FA5}">
                      <a16:colId xmlns:a16="http://schemas.microsoft.com/office/drawing/2014/main" val="731919039"/>
                    </a:ext>
                  </a:extLst>
                </a:gridCol>
                <a:gridCol w="5541174">
                  <a:extLst>
                    <a:ext uri="{9D8B030D-6E8A-4147-A177-3AD203B41FA5}">
                      <a16:colId xmlns:a16="http://schemas.microsoft.com/office/drawing/2014/main" val="3015551513"/>
                    </a:ext>
                  </a:extLst>
                </a:gridCol>
              </a:tblGrid>
              <a:tr h="0">
                <a:tc>
                  <a:txBody>
                    <a:bodyPr/>
                    <a:lstStyle/>
                    <a:p>
                      <a:pPr algn="ctr"/>
                      <a:r>
                        <a:rPr kumimoji="1" lang="ja-JP" altLang="en-US" sz="2000" b="0" dirty="0">
                          <a:latin typeface="HGPｺﾞｼｯｸE" panose="020B0900000000000000" pitchFamily="50" charset="-128"/>
                          <a:ea typeface="HGPｺﾞｼｯｸE" panose="020B0900000000000000" pitchFamily="50" charset="-128"/>
                        </a:rPr>
                        <a:t>情報提供・支援ツールの例</a:t>
                      </a:r>
                    </a:p>
                  </a:txBody>
                  <a:tcPr>
                    <a:solidFill>
                      <a:srgbClr val="35A16B"/>
                    </a:solidFill>
                  </a:tcPr>
                </a:tc>
                <a:tc>
                  <a:txBody>
                    <a:bodyPr/>
                    <a:lstStyle/>
                    <a:p>
                      <a:pPr algn="ctr"/>
                      <a:r>
                        <a:rPr kumimoji="1" lang="ja-JP" altLang="en-US" sz="2000" b="0" dirty="0">
                          <a:latin typeface="HGPｺﾞｼｯｸE" panose="020B0900000000000000" pitchFamily="50" charset="-128"/>
                          <a:ea typeface="HGPｺﾞｼｯｸE" panose="020B0900000000000000" pitchFamily="50" charset="-128"/>
                        </a:rPr>
                        <a:t>ツールの概要</a:t>
                      </a:r>
                    </a:p>
                  </a:txBody>
                  <a:tcPr>
                    <a:solidFill>
                      <a:srgbClr val="35A16B"/>
                    </a:solidFill>
                  </a:tcPr>
                </a:tc>
                <a:extLst>
                  <a:ext uri="{0D108BD9-81ED-4DB2-BD59-A6C34878D82A}">
                    <a16:rowId xmlns:a16="http://schemas.microsoft.com/office/drawing/2014/main" val="1759088867"/>
                  </a:ext>
                </a:extLst>
              </a:tr>
              <a:tr h="1111207">
                <a:tc>
                  <a:txBody>
                    <a:bodyPr/>
                    <a:lstStyle/>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災害時多言語支援シート等</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災害時に避難所や公共交通機関等で活用できる外国人向けの情報提供（支援）ツール。やさしい日本語を含む多言語に対応し、</a:t>
                      </a:r>
                      <a:r>
                        <a:rPr kumimoji="1" lang="en-US" altLang="ja-JP" sz="1600" dirty="0">
                          <a:solidFill>
                            <a:srgbClr val="404040"/>
                          </a:solidFill>
                          <a:latin typeface="HGPｺﾞｼｯｸE" panose="020B0900000000000000" pitchFamily="50" charset="-128"/>
                          <a:ea typeface="HGPｺﾞｼｯｸE" panose="020B0900000000000000" pitchFamily="50" charset="-128"/>
                        </a:rPr>
                        <a:t>HP</a:t>
                      </a:r>
                      <a:r>
                        <a:rPr kumimoji="1" lang="ja-JP" altLang="en-US" sz="1600" dirty="0">
                          <a:solidFill>
                            <a:srgbClr val="404040"/>
                          </a:solidFill>
                          <a:latin typeface="HGPｺﾞｼｯｸE" panose="020B0900000000000000" pitchFamily="50" charset="-128"/>
                          <a:ea typeface="HGPｺﾞｼｯｸE" panose="020B0900000000000000" pitchFamily="50" charset="-128"/>
                        </a:rPr>
                        <a:t>から誰でも簡単操作で活用可能。</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1858382958"/>
                  </a:ext>
                </a:extLst>
              </a:tr>
              <a:tr h="1111207">
                <a:tc>
                  <a:txBody>
                    <a:bodyPr/>
                    <a:lstStyle/>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多言語音声翻訳ツール</a:t>
                      </a:r>
                      <a:endParaRPr kumimoji="1" lang="en-US" altLang="ja-JP" sz="1600" dirty="0">
                        <a:solidFill>
                          <a:srgbClr val="404040"/>
                        </a:solidFill>
                        <a:latin typeface="HGPｺﾞｼｯｸE" panose="020B0900000000000000" pitchFamily="50" charset="-128"/>
                        <a:ea typeface="HGPｺﾞｼｯｸE" panose="020B0900000000000000" pitchFamily="50" charset="-128"/>
                      </a:endParaRPr>
                    </a:p>
                    <a:p>
                      <a:pPr algn="l"/>
                      <a:r>
                        <a:rPr kumimoji="1" lang="ja-JP" altLang="en-US" sz="1600" dirty="0">
                          <a:solidFill>
                            <a:srgbClr val="404040"/>
                          </a:solidFill>
                          <a:latin typeface="HGPｺﾞｼｯｸE" panose="020B0900000000000000" pitchFamily="50" charset="-128"/>
                          <a:ea typeface="HGPｺﾞｼｯｸE" panose="020B0900000000000000" pitchFamily="50" charset="-128"/>
                        </a:rPr>
                        <a:t>（</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ja-JP" altLang="en-US" sz="1600" dirty="0">
                          <a:solidFill>
                            <a:srgbClr val="404040"/>
                          </a:solidFill>
                          <a:latin typeface="HGPｺﾞｼｯｸE" panose="020B0900000000000000" pitchFamily="50" charset="-128"/>
                          <a:ea typeface="HGPｺﾞｼｯｸE" panose="020B0900000000000000" pitchFamily="50" charset="-128"/>
                        </a:rPr>
                        <a:t>等）</a:t>
                      </a:r>
                    </a:p>
                  </a:txBody>
                  <a:tcPr anchor="ctr">
                    <a:lnR w="12700" cap="flat" cmpd="sng" algn="ctr">
                      <a:solidFill>
                        <a:srgbClr val="35A16B"/>
                      </a:solidFill>
                      <a:prstDash val="solid"/>
                      <a:round/>
                      <a:headEnd type="none" w="med" len="med"/>
                      <a:tailEnd type="none" w="med" len="med"/>
                    </a:lnR>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話しかけると外国語に翻訳してくれる音声翻訳アプリ。</a:t>
                      </a: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en-US" altLang="ja-JP" sz="1600" dirty="0">
                          <a:solidFill>
                            <a:srgbClr val="404040"/>
                          </a:solidFill>
                          <a:latin typeface="HGPｺﾞｼｯｸE" panose="020B0900000000000000" pitchFamily="50" charset="-128"/>
                          <a:ea typeface="HGPｺﾞｼｯｸE" panose="020B0900000000000000" pitchFamily="50" charset="-128"/>
                        </a:rPr>
                        <a:t>｣</a:t>
                      </a:r>
                      <a:r>
                        <a:rPr kumimoji="1" lang="ja-JP" altLang="en-US" sz="1600" dirty="0">
                          <a:solidFill>
                            <a:srgbClr val="404040"/>
                          </a:solidFill>
                          <a:latin typeface="HGPｺﾞｼｯｸE" panose="020B0900000000000000" pitchFamily="50" charset="-128"/>
                          <a:ea typeface="HGPｺﾞｼｯｸE" panose="020B0900000000000000" pitchFamily="50" charset="-128"/>
                        </a:rPr>
                        <a:t>や、「</a:t>
                      </a:r>
                      <a:r>
                        <a:rPr kumimoji="1" lang="en-US" altLang="ja-JP" sz="1600" dirty="0" err="1">
                          <a:solidFill>
                            <a:srgbClr val="404040"/>
                          </a:solidFill>
                          <a:latin typeface="HGPｺﾞｼｯｸE" panose="020B0900000000000000" pitchFamily="50" charset="-128"/>
                          <a:ea typeface="HGPｺﾞｼｯｸE" panose="020B0900000000000000" pitchFamily="50" charset="-128"/>
                        </a:rPr>
                        <a:t>VoiceTra</a:t>
                      </a:r>
                      <a:r>
                        <a:rPr kumimoji="1" lang="ja-JP" altLang="en-US" sz="1600" dirty="0">
                          <a:solidFill>
                            <a:srgbClr val="404040"/>
                          </a:solidFill>
                          <a:latin typeface="HGPｺﾞｼｯｸE" panose="020B0900000000000000" pitchFamily="50" charset="-128"/>
                          <a:ea typeface="HGPｺﾞｼｯｸE" panose="020B0900000000000000" pitchFamily="50" charset="-128"/>
                        </a:rPr>
                        <a:t>」の多言語翻訳技術を活用した様々な民間企業の製品・サービスが提供されている。</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149478255"/>
                  </a:ext>
                </a:extLst>
              </a:tr>
              <a:tr h="794722">
                <a:tc>
                  <a:txBody>
                    <a:bodyPr/>
                    <a:lstStyle/>
                    <a:p>
                      <a:pPr algn="l"/>
                      <a:r>
                        <a:rPr kumimoji="1" lang="en-US" altLang="ja-JP" sz="1600" dirty="0">
                          <a:solidFill>
                            <a:srgbClr val="404040"/>
                          </a:solidFill>
                          <a:latin typeface="HGPｺﾞｼｯｸE" panose="020B0900000000000000" pitchFamily="50" charset="-128"/>
                          <a:ea typeface="HGPｺﾞｼｯｸE" panose="020B0900000000000000" pitchFamily="50" charset="-128"/>
                        </a:rPr>
                        <a:t>Safety tips</a:t>
                      </a:r>
                      <a:endParaRPr kumimoji="1" lang="ja-JP" altLang="en-US" sz="1600" dirty="0">
                        <a:solidFill>
                          <a:srgbClr val="404040"/>
                        </a:solidFill>
                        <a:latin typeface="HGPｺﾞｼｯｸE" panose="020B0900000000000000" pitchFamily="50" charset="-128"/>
                        <a:ea typeface="HGPｺﾞｼｯｸE" panose="020B0900000000000000" pitchFamily="50" charset="-128"/>
                      </a:endParaRPr>
                    </a:p>
                  </a:txBody>
                  <a:tcPr anchor="ctr">
                    <a:lnR w="12700" cap="flat" cmpd="sng" algn="ctr">
                      <a:solidFill>
                        <a:srgbClr val="35A16B"/>
                      </a:solidFill>
                      <a:prstDash val="solid"/>
                      <a:round/>
                      <a:headEnd type="none" w="med" len="med"/>
                      <a:tailEnd type="none" w="med" len="med"/>
                    </a:lnR>
                    <a:solidFill>
                      <a:schemeClr val="bg1"/>
                    </a:solidFill>
                  </a:tcPr>
                </a:tc>
                <a:tc>
                  <a:txBody>
                    <a:bodyPr/>
                    <a:lstStyle/>
                    <a:p>
                      <a:r>
                        <a:rPr kumimoji="1" lang="ja-JP" altLang="en-US" sz="1600" dirty="0">
                          <a:solidFill>
                            <a:srgbClr val="404040"/>
                          </a:solidFill>
                          <a:latin typeface="HGPｺﾞｼｯｸE" panose="020B0900000000000000" pitchFamily="50" charset="-128"/>
                          <a:ea typeface="HGPｺﾞｼｯｸE" panose="020B0900000000000000" pitchFamily="50" charset="-128"/>
                        </a:rPr>
                        <a:t>日本国内における緊急地震速報、津波警報、気象特別警報等を多言語かつプッシュ型で通知できる災害時情報提供アプリ。</a:t>
                      </a:r>
                    </a:p>
                  </a:txBody>
                  <a:tcPr anchor="ctr">
                    <a:lnL w="12700" cap="flat" cmpd="sng" algn="ctr">
                      <a:solidFill>
                        <a:srgbClr val="35A16B"/>
                      </a:solidFill>
                      <a:prstDash val="solid"/>
                      <a:round/>
                      <a:headEnd type="none" w="med" len="med"/>
                      <a:tailEnd type="none" w="med" len="med"/>
                    </a:lnL>
                    <a:lnR w="12700" cap="flat" cmpd="sng" algn="ctr">
                      <a:noFill/>
                      <a:prstDash val="solid"/>
                      <a:round/>
                      <a:headEnd type="none" w="med" len="med"/>
                      <a:tailEnd type="none" w="med" len="med"/>
                    </a:lnR>
                    <a:solidFill>
                      <a:schemeClr val="bg1"/>
                    </a:solidFill>
                  </a:tcPr>
                </a:tc>
                <a:extLst>
                  <a:ext uri="{0D108BD9-81ED-4DB2-BD59-A6C34878D82A}">
                    <a16:rowId xmlns:a16="http://schemas.microsoft.com/office/drawing/2014/main" val="2921326099"/>
                  </a:ext>
                </a:extLst>
              </a:tr>
            </a:tbl>
          </a:graphicData>
        </a:graphic>
      </p:graphicFrame>
      <p:sp>
        <p:nvSpPr>
          <p:cNvPr id="13" name="正方形/長方形 12">
            <a:extLst>
              <a:ext uri="{FF2B5EF4-FFF2-40B4-BE49-F238E27FC236}">
                <a16:creationId xmlns:a16="http://schemas.microsoft.com/office/drawing/2014/main" id="{1102FB36-53D0-4295-88D3-196B891C31D1}"/>
              </a:ext>
            </a:extLst>
          </p:cNvPr>
          <p:cNvSpPr/>
          <p:nvPr/>
        </p:nvSpPr>
        <p:spPr>
          <a:xfrm>
            <a:off x="262800" y="875152"/>
            <a:ext cx="8618400" cy="1841284"/>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災害時における多言語での情報提供や避難支援等に</a:t>
            </a:r>
            <a:br>
              <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b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活用可能な各種ツールがあります。</a:t>
            </a:r>
            <a:endPar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あらかじめダウンロードして、積極的に活用しましょう。</a:t>
            </a:r>
            <a:endParaRPr kumimoji="0" lang="en-US" altLang="ja-JP" sz="28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テキスト プレースホルダー 6">
            <a:extLst>
              <a:ext uri="{FF2B5EF4-FFF2-40B4-BE49-F238E27FC236}">
                <a16:creationId xmlns:a16="http://schemas.microsoft.com/office/drawing/2014/main" id="{5243728B-961D-4BDB-9A29-BFF277C9213D}"/>
              </a:ext>
            </a:extLst>
          </p:cNvPr>
          <p:cNvSpPr txBox="1">
            <a:spLocks/>
          </p:cNvSpPr>
          <p:nvPr/>
        </p:nvSpPr>
        <p:spPr>
          <a:xfrm>
            <a:off x="262800" y="6348874"/>
            <a:ext cx="8276516" cy="36512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それぞれの概要は次スライド以降の「</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参考</a:t>
            </a:r>
            <a:r>
              <a:rPr kumimoji="1" lang="en-US" altLang="ja-JP"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a:t>
            </a:r>
            <a:r>
              <a:rPr kumimoji="1" lang="ja-JP" altLang="en-US" sz="1100" b="0" i="0" u="none" strike="noStrike" kern="1200" cap="none" spc="0" normalizeH="0" baseline="0" noProof="0" dirty="0">
                <a:ln>
                  <a:noFill/>
                </a:ln>
                <a:solidFill>
                  <a:srgbClr val="404040"/>
                </a:solidFill>
                <a:effectLst/>
                <a:uLnTx/>
                <a:uFillTx/>
                <a:latin typeface="HGPｺﾞｼｯｸE" panose="020B0900000000000000" pitchFamily="50" charset="-128"/>
                <a:ea typeface="HGPｺﾞｼｯｸE" panose="020B0900000000000000" pitchFamily="50" charset="-128"/>
                <a:cs typeface="+mn-cs"/>
              </a:rPr>
              <a:t>　災害時の外国人への情報提供・災害対応支援ツール」に掲載</a:t>
            </a:r>
          </a:p>
        </p:txBody>
      </p:sp>
    </p:spTree>
    <p:extLst>
      <p:ext uri="{BB962C8B-B14F-4D97-AF65-F5344CB8AC3E}">
        <p14:creationId xmlns:p14="http://schemas.microsoft.com/office/powerpoint/2010/main" val="31697335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8"/>
          <p:cNvSpPr>
            <a:spLocks noChangeArrowheads="1"/>
          </p:cNvSpPr>
          <p:nvPr/>
        </p:nvSpPr>
        <p:spPr bwMode="auto">
          <a:xfrm>
            <a:off x="52754" y="1200153"/>
            <a:ext cx="9038492" cy="5342792"/>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l" defTabSz="422041"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50" charset="-128"/>
              <a:cs typeface="+mn-cs"/>
            </a:endParaRPr>
          </a:p>
        </p:txBody>
      </p:sp>
      <p:sp>
        <p:nvSpPr>
          <p:cNvPr id="14" name="スライド番号プレースホルダー 1">
            <a:extLst>
              <a:ext uri="{FF2B5EF4-FFF2-40B4-BE49-F238E27FC236}">
                <a16:creationId xmlns:a16="http://schemas.microsoft.com/office/drawing/2014/main" id="{1D5BBF93-3614-4D97-A302-F9D2D7E9C6EF}"/>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3" name="図 2">
            <a:extLst>
              <a:ext uri="{FF2B5EF4-FFF2-40B4-BE49-F238E27FC236}">
                <a16:creationId xmlns:a16="http://schemas.microsoft.com/office/drawing/2014/main" id="{1E018C12-22F9-4FBC-983C-054FAAD48FDE}"/>
              </a:ext>
            </a:extLst>
          </p:cNvPr>
          <p:cNvPicPr>
            <a:picLocks noChangeAspect="1"/>
          </p:cNvPicPr>
          <p:nvPr/>
        </p:nvPicPr>
        <p:blipFill>
          <a:blip r:embed="rId3"/>
          <a:stretch>
            <a:fillRect/>
          </a:stretch>
        </p:blipFill>
        <p:spPr>
          <a:xfrm>
            <a:off x="352357" y="749844"/>
            <a:ext cx="8439286" cy="5633809"/>
          </a:xfrm>
          <a:prstGeom prst="rect">
            <a:avLst/>
          </a:prstGeom>
        </p:spPr>
      </p:pic>
      <p:sp>
        <p:nvSpPr>
          <p:cNvPr id="21" name="タイトル 1">
            <a:extLst>
              <a:ext uri="{FF2B5EF4-FFF2-40B4-BE49-F238E27FC236}">
                <a16:creationId xmlns:a16="http://schemas.microsoft.com/office/drawing/2014/main" id="{9DD7E1BE-00F0-4AA3-994E-772D2228C400}"/>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災害時の外国人への情報提供・災害対応支援ツール①</a:t>
            </a:r>
          </a:p>
        </p:txBody>
      </p:sp>
    </p:spTree>
    <p:extLst>
      <p:ext uri="{BB962C8B-B14F-4D97-AF65-F5344CB8AC3E}">
        <p14:creationId xmlns:p14="http://schemas.microsoft.com/office/powerpoint/2010/main" val="22227797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スライド番号プレースホルダー 1">
            <a:extLst>
              <a:ext uri="{FF2B5EF4-FFF2-40B4-BE49-F238E27FC236}">
                <a16:creationId xmlns:a16="http://schemas.microsoft.com/office/drawing/2014/main" id="{4EB69841-CEBA-4F74-B504-6A3CA1E6C040}"/>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24" name="タイトル 1">
            <a:extLst>
              <a:ext uri="{FF2B5EF4-FFF2-40B4-BE49-F238E27FC236}">
                <a16:creationId xmlns:a16="http://schemas.microsoft.com/office/drawing/2014/main" id="{9CBE463F-F4FF-41BE-A3D9-DABDABE2F32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災害時の外国人への情報提供・災害対応支援ツール①</a:t>
            </a:r>
          </a:p>
        </p:txBody>
      </p:sp>
      <p:pic>
        <p:nvPicPr>
          <p:cNvPr id="12" name="図 11">
            <a:extLst>
              <a:ext uri="{FF2B5EF4-FFF2-40B4-BE49-F238E27FC236}">
                <a16:creationId xmlns:a16="http://schemas.microsoft.com/office/drawing/2014/main" id="{0B083C5C-4EE9-4432-B771-96B68D0AD9EE}"/>
              </a:ext>
            </a:extLst>
          </p:cNvPr>
          <p:cNvPicPr>
            <a:picLocks noChangeAspect="1"/>
          </p:cNvPicPr>
          <p:nvPr/>
        </p:nvPicPr>
        <p:blipFill>
          <a:blip r:embed="rId3"/>
          <a:stretch>
            <a:fillRect/>
          </a:stretch>
        </p:blipFill>
        <p:spPr>
          <a:xfrm>
            <a:off x="256495" y="736600"/>
            <a:ext cx="8631009" cy="6045200"/>
          </a:xfrm>
          <a:prstGeom prst="rect">
            <a:avLst/>
          </a:prstGeom>
        </p:spPr>
      </p:pic>
    </p:spTree>
    <p:extLst>
      <p:ext uri="{BB962C8B-B14F-4D97-AF65-F5344CB8AC3E}">
        <p14:creationId xmlns:p14="http://schemas.microsoft.com/office/powerpoint/2010/main" val="3148478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A58A2B86-3DF7-43B7-91D2-56C0D6B408DF}"/>
              </a:ext>
            </a:extLst>
          </p:cNvPr>
          <p:cNvPicPr>
            <a:picLocks noChangeAspect="1"/>
          </p:cNvPicPr>
          <p:nvPr/>
        </p:nvPicPr>
        <p:blipFill rotWithShape="1">
          <a:blip r:embed="rId3">
            <a:extLst>
              <a:ext uri="{28A0092B-C50C-407E-A947-70E740481C1C}">
                <a14:useLocalDpi xmlns:a14="http://schemas.microsoft.com/office/drawing/2010/main"/>
              </a:ext>
            </a:extLst>
          </a:blip>
          <a:srcRect t="2104" b="25790"/>
          <a:stretch/>
        </p:blipFill>
        <p:spPr>
          <a:xfrm>
            <a:off x="4449017" y="739940"/>
            <a:ext cx="4694983" cy="4786675"/>
          </a:xfrm>
          <a:prstGeom prst="rect">
            <a:avLst/>
          </a:prstGeom>
        </p:spPr>
      </p:pic>
      <p:sp>
        <p:nvSpPr>
          <p:cNvPr id="1183" name="スライド番号プレースホルダー 1">
            <a:extLst>
              <a:ext uri="{FF2B5EF4-FFF2-40B4-BE49-F238E27FC236}">
                <a16:creationId xmlns:a16="http://schemas.microsoft.com/office/drawing/2014/main" id="{9063FD1B-94DF-4989-ADF2-A6F1CEEF321F}"/>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1184" name="タイトル 1">
            <a:extLst>
              <a:ext uri="{FF2B5EF4-FFF2-40B4-BE49-F238E27FC236}">
                <a16:creationId xmlns:a16="http://schemas.microsoft.com/office/drawing/2014/main" id="{A6195154-1398-423A-84FE-1F131D15AA1B}"/>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災害時の外国人への情報提供・災害対応支援ツール②</a:t>
            </a:r>
          </a:p>
        </p:txBody>
      </p:sp>
      <p:pic>
        <p:nvPicPr>
          <p:cNvPr id="4" name="図 3">
            <a:extLst>
              <a:ext uri="{FF2B5EF4-FFF2-40B4-BE49-F238E27FC236}">
                <a16:creationId xmlns:a16="http://schemas.microsoft.com/office/drawing/2014/main" id="{503393AC-BCD4-4A95-844D-3CF913477902}"/>
              </a:ext>
            </a:extLst>
          </p:cNvPr>
          <p:cNvPicPr>
            <a:picLocks noChangeAspect="1"/>
          </p:cNvPicPr>
          <p:nvPr/>
        </p:nvPicPr>
        <p:blipFill rotWithShape="1">
          <a:blip r:embed="rId4">
            <a:extLst>
              <a:ext uri="{28A0092B-C50C-407E-A947-70E740481C1C}">
                <a14:useLocalDpi xmlns:a14="http://schemas.microsoft.com/office/drawing/2010/main"/>
              </a:ext>
            </a:extLst>
          </a:blip>
          <a:srcRect t="2982" b="24035"/>
          <a:stretch/>
        </p:blipFill>
        <p:spPr>
          <a:xfrm>
            <a:off x="60166" y="739941"/>
            <a:ext cx="4449017" cy="4591087"/>
          </a:xfrm>
          <a:prstGeom prst="rect">
            <a:avLst/>
          </a:prstGeom>
        </p:spPr>
      </p:pic>
      <p:pic>
        <p:nvPicPr>
          <p:cNvPr id="9" name="図 8">
            <a:extLst>
              <a:ext uri="{FF2B5EF4-FFF2-40B4-BE49-F238E27FC236}">
                <a16:creationId xmlns:a16="http://schemas.microsoft.com/office/drawing/2014/main" id="{85A21E2C-04B5-4997-A099-13523A03571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56409" y="5645317"/>
            <a:ext cx="5871411" cy="806118"/>
          </a:xfrm>
          <a:prstGeom prst="rect">
            <a:avLst/>
          </a:prstGeom>
        </p:spPr>
      </p:pic>
      <p:pic>
        <p:nvPicPr>
          <p:cNvPr id="10" name="図 9">
            <a:extLst>
              <a:ext uri="{FF2B5EF4-FFF2-40B4-BE49-F238E27FC236}">
                <a16:creationId xmlns:a16="http://schemas.microsoft.com/office/drawing/2014/main" id="{B8355F05-E23E-48F2-B0D7-5655AC22D8D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6027820" y="5675216"/>
            <a:ext cx="2645611" cy="365125"/>
          </a:xfrm>
          <a:prstGeom prst="rect">
            <a:avLst/>
          </a:prstGeom>
        </p:spPr>
      </p:pic>
      <p:pic>
        <p:nvPicPr>
          <p:cNvPr id="11" name="図 10">
            <a:extLst>
              <a:ext uri="{FF2B5EF4-FFF2-40B4-BE49-F238E27FC236}">
                <a16:creationId xmlns:a16="http://schemas.microsoft.com/office/drawing/2014/main" id="{22EAF37B-9B01-4BED-AFCF-119FBE74449A}"/>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6087980" y="6040341"/>
            <a:ext cx="2899611" cy="365125"/>
          </a:xfrm>
          <a:prstGeom prst="rect">
            <a:avLst/>
          </a:prstGeom>
        </p:spPr>
      </p:pic>
      <p:sp>
        <p:nvSpPr>
          <p:cNvPr id="12" name="正方形/長方形 11">
            <a:extLst>
              <a:ext uri="{FF2B5EF4-FFF2-40B4-BE49-F238E27FC236}">
                <a16:creationId xmlns:a16="http://schemas.microsoft.com/office/drawing/2014/main" id="{FB46397B-60DC-4447-8808-71B7FE148A65}"/>
              </a:ext>
            </a:extLst>
          </p:cNvPr>
          <p:cNvSpPr/>
          <p:nvPr/>
        </p:nvSpPr>
        <p:spPr>
          <a:xfrm>
            <a:off x="6492642" y="6501754"/>
            <a:ext cx="2426770" cy="263969"/>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（出典） </a:t>
            </a:r>
            <a:r>
              <a:rPr kumimoji="0" lang="en-US" altLang="ja-JP"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https://voicetra.nict.go.jp/</a:t>
            </a:r>
          </a:p>
        </p:txBody>
      </p:sp>
    </p:spTree>
    <p:extLst>
      <p:ext uri="{BB962C8B-B14F-4D97-AF65-F5344CB8AC3E}">
        <p14:creationId xmlns:p14="http://schemas.microsoft.com/office/powerpoint/2010/main" val="1483131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１．地域の情報収集・伝達</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F755A2F2-B94D-43FB-ACF2-F82AD9CCF4AA}"/>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8624391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スライド番号プレースホルダー 1">
            <a:extLst>
              <a:ext uri="{FF2B5EF4-FFF2-40B4-BE49-F238E27FC236}">
                <a16:creationId xmlns:a16="http://schemas.microsoft.com/office/drawing/2014/main" id="{BC3F8173-E633-48A5-B789-F953540A7E6A}"/>
              </a:ext>
            </a:extLst>
          </p:cNvPr>
          <p:cNvSpPr txBox="1">
            <a:spLocks/>
          </p:cNvSpPr>
          <p:nvPr/>
        </p:nvSpPr>
        <p:spPr>
          <a:xfrm>
            <a:off x="7086600" y="6479020"/>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sp>
        <p:nvSpPr>
          <p:cNvPr id="31" name="タイトル 1">
            <a:extLst>
              <a:ext uri="{FF2B5EF4-FFF2-40B4-BE49-F238E27FC236}">
                <a16:creationId xmlns:a16="http://schemas.microsoft.com/office/drawing/2014/main" id="{DF4A2C16-9E82-4F98-BAAB-E438D04938E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災害時の外国人への情報提供・災害対応支援ツール②</a:t>
            </a:r>
          </a:p>
        </p:txBody>
      </p:sp>
      <p:sp>
        <p:nvSpPr>
          <p:cNvPr id="2" name="正方形/長方形 1">
            <a:extLst>
              <a:ext uri="{FF2B5EF4-FFF2-40B4-BE49-F238E27FC236}">
                <a16:creationId xmlns:a16="http://schemas.microsoft.com/office/drawing/2014/main" id="{DCE492C0-CBC7-4130-9A71-394E1381B2E5}"/>
              </a:ext>
            </a:extLst>
          </p:cNvPr>
          <p:cNvSpPr/>
          <p:nvPr/>
        </p:nvSpPr>
        <p:spPr>
          <a:xfrm>
            <a:off x="4984683" y="6501755"/>
            <a:ext cx="3953577" cy="26161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（出典） </a:t>
            </a:r>
            <a:r>
              <a:rPr kumimoji="0" lang="en-US" altLang="ja-JP" sz="11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https://gcp.nict.go.jp/news/flyer_business_GCP.pdf</a:t>
            </a:r>
          </a:p>
        </p:txBody>
      </p:sp>
      <p:pic>
        <p:nvPicPr>
          <p:cNvPr id="3" name="図 2">
            <a:extLst>
              <a:ext uri="{FF2B5EF4-FFF2-40B4-BE49-F238E27FC236}">
                <a16:creationId xmlns:a16="http://schemas.microsoft.com/office/drawing/2014/main" id="{07912215-4E80-45A9-8BF0-31BA2CC11428}"/>
              </a:ext>
            </a:extLst>
          </p:cNvPr>
          <p:cNvPicPr>
            <a:picLocks noChangeAspect="1"/>
          </p:cNvPicPr>
          <p:nvPr/>
        </p:nvPicPr>
        <p:blipFill>
          <a:blip r:embed="rId3"/>
          <a:stretch>
            <a:fillRect/>
          </a:stretch>
        </p:blipFill>
        <p:spPr>
          <a:xfrm>
            <a:off x="0" y="1732436"/>
            <a:ext cx="9144000" cy="4633720"/>
          </a:xfrm>
          <a:prstGeom prst="rect">
            <a:avLst/>
          </a:prstGeom>
        </p:spPr>
      </p:pic>
      <p:pic>
        <p:nvPicPr>
          <p:cNvPr id="5" name="図 4">
            <a:extLst>
              <a:ext uri="{FF2B5EF4-FFF2-40B4-BE49-F238E27FC236}">
                <a16:creationId xmlns:a16="http://schemas.microsoft.com/office/drawing/2014/main" id="{B313D440-74FA-459B-AF23-EF6A20A49D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93131" y="1300245"/>
            <a:ext cx="2181225" cy="516415"/>
          </a:xfrm>
          <a:prstGeom prst="rect">
            <a:avLst/>
          </a:prstGeom>
        </p:spPr>
      </p:pic>
      <p:sp>
        <p:nvSpPr>
          <p:cNvPr id="6" name="正方形/長方形 5">
            <a:extLst>
              <a:ext uri="{FF2B5EF4-FFF2-40B4-BE49-F238E27FC236}">
                <a16:creationId xmlns:a16="http://schemas.microsoft.com/office/drawing/2014/main" id="{F416C05B-43F1-4555-9BEC-F5FDE56F3CC6}"/>
              </a:ext>
            </a:extLst>
          </p:cNvPr>
          <p:cNvSpPr/>
          <p:nvPr/>
        </p:nvSpPr>
        <p:spPr>
          <a:xfrm>
            <a:off x="129038" y="846689"/>
            <a:ext cx="6825115" cy="36933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a:t>
            </a:r>
            <a:r>
              <a:rPr kumimoji="0" lang="en-US" altLang="ja-JP" sz="1800" b="0" i="0" u="none" strike="noStrike" kern="1200" cap="none" spc="0" normalizeH="0" baseline="0" noProof="0" dirty="0" err="1">
                <a:ln>
                  <a:noFill/>
                </a:ln>
                <a:solidFill>
                  <a:prstClr val="black"/>
                </a:solidFill>
                <a:effectLst/>
                <a:uLnTx/>
                <a:uFillTx/>
                <a:latin typeface="HGPｺﾞｼｯｸE" panose="020B0900000000000000" pitchFamily="50" charset="-128"/>
                <a:ea typeface="HGPｺﾞｼｯｸE" panose="020B0900000000000000" pitchFamily="50" charset="-128"/>
                <a:cs typeface="+mn-cs"/>
              </a:rPr>
              <a:t>VoiceTra</a:t>
            </a:r>
            <a:r>
              <a:rPr kumimoji="0" lang="ja-JP" altLang="en-US" sz="1800" b="0" i="0" u="none" strike="noStrike" kern="1200" cap="none" spc="0" normalizeH="0" baseline="0" noProof="0" dirty="0">
                <a:ln>
                  <a:noFill/>
                </a:ln>
                <a:solidFill>
                  <a:prstClr val="black"/>
                </a:solidFill>
                <a:effectLst/>
                <a:uLnTx/>
                <a:uFillTx/>
                <a:latin typeface="HGPｺﾞｼｯｸE" panose="020B0900000000000000" pitchFamily="50" charset="-128"/>
                <a:ea typeface="HGPｺﾞｼｯｸE" panose="020B0900000000000000" pitchFamily="50" charset="-128"/>
                <a:cs typeface="+mn-cs"/>
              </a:rPr>
              <a:t>」の多言語翻訳技術を活用した民間企業の製品・サービス</a:t>
            </a:r>
          </a:p>
        </p:txBody>
      </p:sp>
      <p:pic>
        <p:nvPicPr>
          <p:cNvPr id="9" name="図 8">
            <a:extLst>
              <a:ext uri="{FF2B5EF4-FFF2-40B4-BE49-F238E27FC236}">
                <a16:creationId xmlns:a16="http://schemas.microsoft.com/office/drawing/2014/main" id="{F31AE966-37D0-44B5-A9D7-D4BAAFA8BC2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720190" y="1364919"/>
            <a:ext cx="2181225" cy="399984"/>
          </a:xfrm>
          <a:prstGeom prst="rect">
            <a:avLst/>
          </a:prstGeom>
        </p:spPr>
      </p:pic>
    </p:spTree>
    <p:extLst>
      <p:ext uri="{BB962C8B-B14F-4D97-AF65-F5344CB8AC3E}">
        <p14:creationId xmlns:p14="http://schemas.microsoft.com/office/powerpoint/2010/main" val="18512704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スライド番号プレースホルダー 1">
            <a:extLst>
              <a:ext uri="{FF2B5EF4-FFF2-40B4-BE49-F238E27FC236}">
                <a16:creationId xmlns:a16="http://schemas.microsoft.com/office/drawing/2014/main" id="{56ADB2A3-04B9-442A-8417-D396B6EDB3DB}"/>
              </a:ext>
            </a:extLst>
          </p:cNvPr>
          <p:cNvSpPr txBox="1">
            <a:spLocks/>
          </p:cNvSpPr>
          <p:nvPr/>
        </p:nvSpPr>
        <p:spPr>
          <a:xfrm>
            <a:off x="7086600" y="649287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2" name="図 1">
            <a:extLst>
              <a:ext uri="{FF2B5EF4-FFF2-40B4-BE49-F238E27FC236}">
                <a16:creationId xmlns:a16="http://schemas.microsoft.com/office/drawing/2014/main" id="{D14C99AB-76B1-4193-82FA-868EC7D65BF3}"/>
              </a:ext>
            </a:extLst>
          </p:cNvPr>
          <p:cNvPicPr>
            <a:picLocks noChangeAspect="1"/>
          </p:cNvPicPr>
          <p:nvPr/>
        </p:nvPicPr>
        <p:blipFill>
          <a:blip r:embed="rId3"/>
          <a:stretch>
            <a:fillRect/>
          </a:stretch>
        </p:blipFill>
        <p:spPr>
          <a:xfrm>
            <a:off x="279400" y="751061"/>
            <a:ext cx="8585200" cy="6106939"/>
          </a:xfrm>
          <a:prstGeom prst="rect">
            <a:avLst/>
          </a:prstGeom>
        </p:spPr>
      </p:pic>
      <p:sp>
        <p:nvSpPr>
          <p:cNvPr id="43" name="タイトル 1">
            <a:extLst>
              <a:ext uri="{FF2B5EF4-FFF2-40B4-BE49-F238E27FC236}">
                <a16:creationId xmlns:a16="http://schemas.microsoft.com/office/drawing/2014/main" id="{FC30F1AB-5EBA-434D-B6BD-6F3BC1378085}"/>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災害時の外国人への情報提供・災害対応支援ツール③</a:t>
            </a:r>
          </a:p>
        </p:txBody>
      </p:sp>
    </p:spTree>
    <p:extLst>
      <p:ext uri="{BB962C8B-B14F-4D97-AF65-F5344CB8AC3E}">
        <p14:creationId xmlns:p14="http://schemas.microsoft.com/office/powerpoint/2010/main" val="11819746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スライド番号プレースホルダー 1">
            <a:extLst>
              <a:ext uri="{FF2B5EF4-FFF2-40B4-BE49-F238E27FC236}">
                <a16:creationId xmlns:a16="http://schemas.microsoft.com/office/drawing/2014/main" id="{CACAE257-3D28-4F29-A3A5-064024902C6F}"/>
              </a:ext>
            </a:extLst>
          </p:cNvPr>
          <p:cNvSpPr txBox="1">
            <a:spLocks/>
          </p:cNvSpPr>
          <p:nvPr/>
        </p:nvSpPr>
        <p:spPr>
          <a:xfrm>
            <a:off x="7086600" y="6475929"/>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1" lang="ja-JP" altLang="en-US" sz="1600" b="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2" name="図 1">
            <a:extLst>
              <a:ext uri="{FF2B5EF4-FFF2-40B4-BE49-F238E27FC236}">
                <a16:creationId xmlns:a16="http://schemas.microsoft.com/office/drawing/2014/main" id="{BA445341-A613-4D1D-96F0-AA976231694E}"/>
              </a:ext>
            </a:extLst>
          </p:cNvPr>
          <p:cNvPicPr>
            <a:picLocks noChangeAspect="1"/>
          </p:cNvPicPr>
          <p:nvPr/>
        </p:nvPicPr>
        <p:blipFill>
          <a:blip r:embed="rId3"/>
          <a:stretch>
            <a:fillRect/>
          </a:stretch>
        </p:blipFill>
        <p:spPr>
          <a:xfrm>
            <a:off x="236957" y="822473"/>
            <a:ext cx="8670085" cy="6018581"/>
          </a:xfrm>
          <a:prstGeom prst="rect">
            <a:avLst/>
          </a:prstGeom>
        </p:spPr>
      </p:pic>
      <p:sp>
        <p:nvSpPr>
          <p:cNvPr id="38" name="タイトル 1">
            <a:extLst>
              <a:ext uri="{FF2B5EF4-FFF2-40B4-BE49-F238E27FC236}">
                <a16:creationId xmlns:a16="http://schemas.microsoft.com/office/drawing/2014/main" id="{1929B3AE-8391-4A3D-B5CD-B9DBA1E2715E}"/>
              </a:ext>
            </a:extLst>
          </p:cNvPr>
          <p:cNvSpPr txBox="1">
            <a:spLocks/>
          </p:cNvSpPr>
          <p:nvPr/>
        </p:nvSpPr>
        <p:spPr>
          <a:xfrm>
            <a:off x="0" y="-2697"/>
            <a:ext cx="9144000" cy="650083"/>
          </a:xfrm>
          <a:prstGeom prst="rect">
            <a:avLst/>
          </a:prstGeom>
          <a:solidFill>
            <a:srgbClr val="35A16B"/>
          </a:solidFill>
        </p:spPr>
        <p:txBody>
          <a:bodyPr vert="horz" lIns="91440" tIns="45720" rIns="91440" bIns="45720" rtlCol="0" anchor="ctr">
            <a:noAutofit/>
          </a:bodyPr>
          <a:lstStyle>
            <a:lvl1pPr algn="l" defTabSz="914400" rtl="0" eaLnBrk="1" latinLnBrk="0" hangingPunct="1">
              <a:lnSpc>
                <a:spcPct val="90000"/>
              </a:lnSpc>
              <a:spcBef>
                <a:spcPct val="0"/>
              </a:spcBef>
              <a:buNone/>
              <a:defRPr kumimoji="1" sz="3200" b="0" kern="1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参考</a:t>
            </a:r>
            <a:r>
              <a:rPr kumimoji="1" lang="en-US" altLang="ja-JP"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a:t>
            </a:r>
            <a:r>
              <a:rPr kumimoji="1" lang="ja-JP" altLang="en-US" sz="2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HGPｺﾞｼｯｸE" panose="020B0900000000000000" pitchFamily="50" charset="-128"/>
                <a:ea typeface="HGPｺﾞｼｯｸE" panose="020B0900000000000000" pitchFamily="50" charset="-128"/>
                <a:cs typeface="+mj-cs"/>
              </a:rPr>
              <a:t>　災害時の外国人への情報提供・災害対応支援ツール③</a:t>
            </a:r>
          </a:p>
        </p:txBody>
      </p:sp>
    </p:spTree>
    <p:extLst>
      <p:ext uri="{BB962C8B-B14F-4D97-AF65-F5344CB8AC3E}">
        <p14:creationId xmlns:p14="http://schemas.microsoft.com/office/powerpoint/2010/main" val="41886731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43</a:t>
            </a:fld>
            <a:endParaRPr kumimoji="1" lang="ja-JP" altLang="en-US"/>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685800" y="676646"/>
            <a:ext cx="7780020" cy="1200329"/>
          </a:xfrm>
          <a:prstGeom prst="rect">
            <a:avLst/>
          </a:prstGeom>
          <a:noFill/>
        </p:spPr>
        <p:txBody>
          <a:bodyPr wrap="square" lIns="0" rIns="0"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２．要配慮者の地域ぐるみでの支援体制</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
        <p:nvSpPr>
          <p:cNvPr id="5" name="テキスト ボックス 4">
            <a:extLst>
              <a:ext uri="{FF2B5EF4-FFF2-40B4-BE49-F238E27FC236}">
                <a16:creationId xmlns:a16="http://schemas.microsoft.com/office/drawing/2014/main" id="{32615DE4-61B8-EB41-92FE-D1DE32293F45}"/>
              </a:ext>
            </a:extLst>
          </p:cNvPr>
          <p:cNvSpPr txBox="1"/>
          <p:nvPr/>
        </p:nvSpPr>
        <p:spPr>
          <a:xfrm>
            <a:off x="596927" y="2322877"/>
            <a:ext cx="7971339" cy="3354765"/>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spc="-300">
                <a:solidFill>
                  <a:srgbClr val="404040"/>
                </a:solidFill>
                <a:latin typeface="HGPｺﾞｼｯｸE" panose="020B0900000000000000" pitchFamily="50" charset="-128"/>
                <a:ea typeface="HGPｺﾞｼｯｸE" panose="020B0900000000000000" pitchFamily="50" charset="-128"/>
              </a:rPr>
              <a:t>地域で協力し合って、避難行動要支援者を</a:t>
            </a:r>
            <a:r>
              <a:rPr kumimoji="1" lang="ja-JP" altLang="en-US" sz="3600" spc="-150">
                <a:solidFill>
                  <a:srgbClr val="404040"/>
                </a:solidFill>
                <a:latin typeface="HGPｺﾞｼｯｸE" panose="020B0900000000000000" pitchFamily="50" charset="-128"/>
                <a:ea typeface="HGPｺﾞｼｯｸE" panose="020B0900000000000000" pitchFamily="50" charset="-128"/>
              </a:rPr>
              <a:t>把握し、避難を支援しましょう</a:t>
            </a:r>
            <a:endParaRPr kumimoji="1" lang="en-US" altLang="ja-JP" sz="3600" spc="-150">
              <a:solidFill>
                <a:srgbClr val="404040"/>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Wingdings" panose="05000000000000000000" pitchFamily="2" charset="2"/>
              <a:buChar char="Ø"/>
            </a:pPr>
            <a:r>
              <a:rPr kumimoji="1" lang="ja-JP" altLang="en-US" sz="2400" spc="-300">
                <a:solidFill>
                  <a:srgbClr val="404040"/>
                </a:solidFill>
                <a:latin typeface="HGPｺﾞｼｯｸE" panose="020B0900000000000000" pitchFamily="50" charset="-128"/>
                <a:ea typeface="HGPｺﾞｼｯｸE" panose="020B0900000000000000" pitchFamily="50" charset="-128"/>
              </a:rPr>
              <a:t>個人・自主防災組織・自治会など、避難支援者を確保する</a:t>
            </a:r>
            <a:endParaRPr kumimoji="1" lang="en-US" altLang="ja-JP" sz="2400" spc="-300">
              <a:solidFill>
                <a:srgbClr val="404040"/>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Wingdings" panose="05000000000000000000" pitchFamily="2" charset="2"/>
              <a:buChar char="Ø"/>
            </a:pPr>
            <a:r>
              <a:rPr kumimoji="1" lang="ja-JP" altLang="en-US" sz="2400">
                <a:solidFill>
                  <a:srgbClr val="404040"/>
                </a:solidFill>
                <a:latin typeface="HGPｺﾞｼｯｸE" panose="020B0900000000000000" pitchFamily="50" charset="-128"/>
                <a:ea typeface="HGPｺﾞｼｯｸE" panose="020B0900000000000000" pitchFamily="50" charset="-128"/>
              </a:rPr>
              <a:t>複数人で役割分担し、地域の支援者の輪を広げ、</a:t>
            </a:r>
            <a:br>
              <a:rPr kumimoji="1" lang="en-US" altLang="ja-JP" sz="2400">
                <a:solidFill>
                  <a:srgbClr val="404040"/>
                </a:solidFill>
                <a:latin typeface="HGPｺﾞｼｯｸE" panose="020B0900000000000000" pitchFamily="50" charset="-128"/>
                <a:ea typeface="HGPｺﾞｼｯｸE" panose="020B0900000000000000" pitchFamily="50" charset="-128"/>
              </a:rPr>
            </a:br>
            <a:r>
              <a:rPr kumimoji="1" lang="ja-JP" altLang="en-US" sz="2400">
                <a:solidFill>
                  <a:srgbClr val="404040"/>
                </a:solidFill>
                <a:latin typeface="HGPｺﾞｼｯｸE" panose="020B0900000000000000" pitchFamily="50" charset="-128"/>
                <a:ea typeface="HGPｺﾞｼｯｸE" panose="020B0900000000000000" pitchFamily="50" charset="-128"/>
              </a:rPr>
              <a:t>避難支援者の負担を軽減する</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Wingdings" panose="05000000000000000000" pitchFamily="2" charset="2"/>
              <a:buChar char="Ø"/>
            </a:pPr>
            <a:r>
              <a:rPr kumimoji="1" lang="ja-JP" altLang="en-US" sz="2400">
                <a:solidFill>
                  <a:srgbClr val="404040"/>
                </a:solidFill>
                <a:latin typeface="HGPｺﾞｼｯｸE" panose="020B0900000000000000" pitchFamily="50" charset="-128"/>
                <a:ea typeface="HGPｺﾞｼｯｸE" panose="020B0900000000000000" pitchFamily="50" charset="-128"/>
              </a:rPr>
              <a:t>計画の作成後も、避難訓練を通じて、計画を改善し、避難の実効性の向上を図る</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164404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44</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20" y="676646"/>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598310" y="1994498"/>
            <a:ext cx="7969956" cy="3170099"/>
          </a:xfrm>
          <a:prstGeom prst="rect">
            <a:avLst/>
          </a:prstGeom>
          <a:noFill/>
        </p:spPr>
        <p:txBody>
          <a:bodyPr wrap="square" rtlCol="0">
            <a:spAutoFit/>
          </a:bodyPr>
          <a:lstStyle/>
          <a:p>
            <a:pPr marL="285750" indent="-285750" algn="just">
              <a:spcAft>
                <a:spcPts val="24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地域で情報収集・伝達や安否確認を</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spc="-300">
                <a:solidFill>
                  <a:srgbClr val="404040"/>
                </a:solidFill>
                <a:latin typeface="HGPｺﾞｼｯｸE" panose="020B0900000000000000" pitchFamily="50" charset="-128"/>
                <a:ea typeface="HGPｺﾞｼｯｸE" panose="020B0900000000000000" pitchFamily="50" charset="-128"/>
              </a:rPr>
              <a:t>円滑に行う仕組みを理解し、地域ぐるみで</a:t>
            </a:r>
            <a:br>
              <a:rPr kumimoji="1" lang="en-US" altLang="ja-JP" sz="3600" spc="-3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取り組みましょう</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2400"/>
              </a:spcAft>
              <a:buFont typeface="Arial" panose="020B0604020202020204" pitchFamily="34" charset="0"/>
              <a:buChar char="•"/>
            </a:pPr>
            <a:r>
              <a:rPr kumimoji="1" lang="ja-JP" altLang="en-US" sz="3600" spc="-300">
                <a:solidFill>
                  <a:srgbClr val="404040"/>
                </a:solidFill>
                <a:latin typeface="HGPｺﾞｼｯｸE" panose="020B0900000000000000" pitchFamily="50" charset="-128"/>
                <a:ea typeface="HGPｺﾞｼｯｸE" panose="020B0900000000000000" pitchFamily="50" charset="-128"/>
              </a:rPr>
              <a:t>地域で協力し合って、避難行動要支援者を</a:t>
            </a:r>
            <a:r>
              <a:rPr kumimoji="1" lang="ja-JP" altLang="en-US" sz="3600" spc="-150">
                <a:solidFill>
                  <a:srgbClr val="404040"/>
                </a:solidFill>
                <a:latin typeface="HGPｺﾞｼｯｸE" panose="020B0900000000000000" pitchFamily="50" charset="-128"/>
                <a:ea typeface="HGPｺﾞｼｯｸE" panose="020B0900000000000000" pitchFamily="50" charset="-128"/>
              </a:rPr>
              <a:t>把握し、避難を支援しましょう</a:t>
            </a:r>
            <a:endParaRPr kumimoji="1" lang="en-US" altLang="ja-JP" sz="3600" spc="-15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157293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0" y="0"/>
            <a:ext cx="9144000" cy="651600"/>
          </a:xfrm>
          <a:solidFill>
            <a:srgbClr val="35A16B"/>
          </a:solidFill>
        </p:spPr>
        <p:txBody>
          <a:bodyPr/>
          <a:lstStyle/>
          <a:p>
            <a:r>
              <a:rPr lang="ja-JP" altLang="en-US"/>
              <a:t>災害発生前後にとるべき行動（主に自助・共助）</a:t>
            </a:r>
            <a:endParaRPr kumimoji="1" lang="ja-JP" altLang="en-US"/>
          </a:p>
        </p:txBody>
      </p:sp>
      <p:sp>
        <p:nvSpPr>
          <p:cNvPr id="41" name="スライド番号プレースホルダー 3">
            <a:extLst>
              <a:ext uri="{FF2B5EF4-FFF2-40B4-BE49-F238E27FC236}">
                <a16:creationId xmlns:a16="http://schemas.microsoft.com/office/drawing/2014/main" id="{1FB34F37-D808-48CD-8133-0DCA061AFA7B}"/>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5</a:t>
            </a:fld>
            <a:endParaRPr kumimoji="1" lang="ja-JP" altLang="en-US"/>
          </a:p>
        </p:txBody>
      </p:sp>
      <p:sp>
        <p:nvSpPr>
          <p:cNvPr id="42" name="下矢印 12">
            <a:extLst>
              <a:ext uri="{FF2B5EF4-FFF2-40B4-BE49-F238E27FC236}">
                <a16:creationId xmlns:a16="http://schemas.microsoft.com/office/drawing/2014/main" id="{0212F36D-3D6F-41A0-A0C6-45A8C5748B4F}"/>
              </a:ext>
            </a:extLst>
          </p:cNvPr>
          <p:cNvSpPr/>
          <p:nvPr/>
        </p:nvSpPr>
        <p:spPr>
          <a:xfrm>
            <a:off x="4030974" y="1492458"/>
            <a:ext cx="1082050" cy="5333853"/>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3" name="爆発: 8 pt 42">
            <a:extLst>
              <a:ext uri="{FF2B5EF4-FFF2-40B4-BE49-F238E27FC236}">
                <a16:creationId xmlns:a16="http://schemas.microsoft.com/office/drawing/2014/main" id="{E8E2D4AB-D47F-437B-9C15-20792DDCD6AB}"/>
              </a:ext>
            </a:extLst>
          </p:cNvPr>
          <p:cNvSpPr/>
          <p:nvPr/>
        </p:nvSpPr>
        <p:spPr>
          <a:xfrm>
            <a:off x="1975301" y="4053260"/>
            <a:ext cx="5168449" cy="1462794"/>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latin typeface="HGPｺﾞｼｯｸE" panose="020B0900000000000000" pitchFamily="50" charset="-128"/>
                <a:ea typeface="HGPｺﾞｼｯｸE" panose="020B0900000000000000" pitchFamily="50" charset="-128"/>
              </a:rPr>
              <a:t>洪水・浸水・</a:t>
            </a:r>
            <a:endParaRPr kumimoji="1" lang="en-US" altLang="ja-JP" sz="2000">
              <a:latin typeface="HGPｺﾞｼｯｸE" panose="020B0900000000000000" pitchFamily="50" charset="-128"/>
              <a:ea typeface="HGPｺﾞｼｯｸE" panose="020B0900000000000000" pitchFamily="50" charset="-128"/>
            </a:endParaRPr>
          </a:p>
          <a:p>
            <a:pPr algn="ctr"/>
            <a:r>
              <a:rPr kumimoji="1" lang="ja-JP" altLang="en-US" sz="2000">
                <a:latin typeface="HGPｺﾞｼｯｸE" panose="020B0900000000000000" pitchFamily="50" charset="-128"/>
                <a:ea typeface="HGPｺﾞｼｯｸE" panose="020B0900000000000000" pitchFamily="50" charset="-128"/>
              </a:rPr>
              <a:t>土砂災害・高潮等の発生</a:t>
            </a:r>
          </a:p>
        </p:txBody>
      </p:sp>
      <p:pic>
        <p:nvPicPr>
          <p:cNvPr id="44" name="図 43" descr="時計 が含まれている画像&#10;&#10;自動的に生成された説明">
            <a:extLst>
              <a:ext uri="{FF2B5EF4-FFF2-40B4-BE49-F238E27FC236}">
                <a16:creationId xmlns:a16="http://schemas.microsoft.com/office/drawing/2014/main" id="{8A8ABA54-F6DA-40DA-B081-F9C430AA6655}"/>
              </a:ext>
            </a:extLst>
          </p:cNvPr>
          <p:cNvPicPr>
            <a:picLocks noChangeAspect="1"/>
          </p:cNvPicPr>
          <p:nvPr/>
        </p:nvPicPr>
        <p:blipFill>
          <a:blip r:embed="rId3"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73259" y="2796706"/>
            <a:ext cx="979200" cy="979200"/>
          </a:xfrm>
          <a:prstGeom prst="rect">
            <a:avLst/>
          </a:prstGeom>
          <a:scene3d>
            <a:camera prst="orthographicFront">
              <a:rot lat="0" lon="10800000" rev="0"/>
            </a:camera>
            <a:lightRig rig="threePt" dir="t"/>
          </a:scene3d>
        </p:spPr>
      </p:pic>
      <p:pic>
        <p:nvPicPr>
          <p:cNvPr id="45" name="図 44" descr="挿絵 が含まれている画像&#10;&#10;自動的に生成された説明">
            <a:extLst>
              <a:ext uri="{FF2B5EF4-FFF2-40B4-BE49-F238E27FC236}">
                <a16:creationId xmlns:a16="http://schemas.microsoft.com/office/drawing/2014/main" id="{B2559823-898C-44FB-82C0-5CA49FBE077A}"/>
              </a:ext>
            </a:extLst>
          </p:cNvPr>
          <p:cNvPicPr>
            <a:picLocks noChangeAspect="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l="12915" t="17165" r="12144" b="19916"/>
          <a:stretch/>
        </p:blipFill>
        <p:spPr>
          <a:xfrm>
            <a:off x="343467" y="1355033"/>
            <a:ext cx="979200" cy="822117"/>
          </a:xfrm>
          <a:prstGeom prst="rect">
            <a:avLst/>
          </a:prstGeom>
        </p:spPr>
      </p:pic>
      <p:sp>
        <p:nvSpPr>
          <p:cNvPr id="54" name="テキスト ボックス 53">
            <a:extLst>
              <a:ext uri="{FF2B5EF4-FFF2-40B4-BE49-F238E27FC236}">
                <a16:creationId xmlns:a16="http://schemas.microsoft.com/office/drawing/2014/main" id="{5772A2D7-AE93-4AB1-870B-5BC17733240F}"/>
              </a:ext>
            </a:extLst>
          </p:cNvPr>
          <p:cNvSpPr txBox="1"/>
          <p:nvPr/>
        </p:nvSpPr>
        <p:spPr>
          <a:xfrm>
            <a:off x="6669790" y="5340793"/>
            <a:ext cx="2187132" cy="1027235"/>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場合、避難所運営</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・在宅避難者で食料や救援物資等の支援が必要な</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方への支援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5" name="テキスト ボックス 54">
            <a:extLst>
              <a:ext uri="{FF2B5EF4-FFF2-40B4-BE49-F238E27FC236}">
                <a16:creationId xmlns:a16="http://schemas.microsoft.com/office/drawing/2014/main" id="{467BFAA5-4449-4230-86AE-92A8969A5C29}"/>
              </a:ext>
            </a:extLst>
          </p:cNvPr>
          <p:cNvSpPr txBox="1"/>
          <p:nvPr/>
        </p:nvSpPr>
        <p:spPr>
          <a:xfrm>
            <a:off x="6655114" y="3603392"/>
            <a:ext cx="2201808" cy="551543"/>
          </a:xfrm>
          <a:prstGeom prst="rect">
            <a:avLst/>
          </a:prstGeom>
          <a:noFill/>
        </p:spPr>
        <p:txBody>
          <a:bodyPr wrap="square" lIns="72000" tIns="0" rIns="0" bIns="0" rtlCol="0" anchor="ctr">
            <a:noAutofit/>
          </a:bodyPr>
          <a:lstStyle/>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2" name="テキスト ボックス 61">
            <a:extLst>
              <a:ext uri="{FF2B5EF4-FFF2-40B4-BE49-F238E27FC236}">
                <a16:creationId xmlns:a16="http://schemas.microsoft.com/office/drawing/2014/main" id="{CE7E5DF8-08A5-40E5-9BBA-CFC7C50F3C72}"/>
              </a:ext>
            </a:extLst>
          </p:cNvPr>
          <p:cNvSpPr txBox="1"/>
          <p:nvPr/>
        </p:nvSpPr>
        <p:spPr>
          <a:xfrm>
            <a:off x="6633934" y="3005267"/>
            <a:ext cx="2329314" cy="551543"/>
          </a:xfrm>
          <a:prstGeom prst="rect">
            <a:avLst/>
          </a:prstGeom>
          <a:noFill/>
        </p:spPr>
        <p:txBody>
          <a:bodyPr wrap="square" lIns="72000" tIns="0" rIns="0" bIns="0" rtlCol="0" anchor="ctr">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・より安全な場所（指定緊急</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避難場所や近隣の安全な</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場所等」）への避難</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・避難行動要支援者の避難を支援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63" name="雲 62">
            <a:extLst>
              <a:ext uri="{FF2B5EF4-FFF2-40B4-BE49-F238E27FC236}">
                <a16:creationId xmlns:a16="http://schemas.microsoft.com/office/drawing/2014/main" id="{5057C81D-6781-4689-BF57-8C90C66B06FD}"/>
              </a:ext>
            </a:extLst>
          </p:cNvPr>
          <p:cNvSpPr/>
          <p:nvPr/>
        </p:nvSpPr>
        <p:spPr>
          <a:xfrm>
            <a:off x="2355062" y="744790"/>
            <a:ext cx="4292063" cy="896979"/>
          </a:xfrm>
          <a:prstGeom prst="cloud">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a:p>
        </p:txBody>
      </p:sp>
      <p:sp>
        <p:nvSpPr>
          <p:cNvPr id="64" name="テキスト ボックス 63">
            <a:extLst>
              <a:ext uri="{FF2B5EF4-FFF2-40B4-BE49-F238E27FC236}">
                <a16:creationId xmlns:a16="http://schemas.microsoft.com/office/drawing/2014/main" id="{2315C49B-FC1F-4406-A57B-C4B2B5399806}"/>
              </a:ext>
            </a:extLst>
          </p:cNvPr>
          <p:cNvSpPr txBox="1"/>
          <p:nvPr/>
        </p:nvSpPr>
        <p:spPr>
          <a:xfrm>
            <a:off x="3071107" y="1008613"/>
            <a:ext cx="2912977" cy="369332"/>
          </a:xfrm>
          <a:prstGeom prst="rect">
            <a:avLst/>
          </a:prstGeom>
          <a:noFill/>
        </p:spPr>
        <p:txBody>
          <a:bodyPr wrap="none" rtlCol="0">
            <a:spAutoFit/>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大雨・台風・竜巻等のおそれ</a:t>
            </a:r>
            <a:endParaRPr kumimoji="1" lang="en-US" altLang="ja-JP">
              <a:solidFill>
                <a:srgbClr val="404040"/>
              </a:solidFill>
              <a:latin typeface="HGPｺﾞｼｯｸE" panose="020B0900000000000000" pitchFamily="50" charset="-128"/>
              <a:ea typeface="HGPｺﾞｼｯｸE" panose="020B0900000000000000" pitchFamily="50" charset="-128"/>
            </a:endParaRPr>
          </a:p>
        </p:txBody>
      </p:sp>
      <p:sp>
        <p:nvSpPr>
          <p:cNvPr id="65" name="テキスト ボックス 64">
            <a:extLst>
              <a:ext uri="{FF2B5EF4-FFF2-40B4-BE49-F238E27FC236}">
                <a16:creationId xmlns:a16="http://schemas.microsoft.com/office/drawing/2014/main" id="{7D2D35CA-DB16-46EF-9077-4A823CF66A2F}"/>
              </a:ext>
            </a:extLst>
          </p:cNvPr>
          <p:cNvSpPr txBox="1"/>
          <p:nvPr/>
        </p:nvSpPr>
        <p:spPr>
          <a:xfrm>
            <a:off x="6678260" y="1839259"/>
            <a:ext cx="2178661" cy="551543"/>
          </a:xfrm>
          <a:prstGeom prst="rect">
            <a:avLst/>
          </a:prstGeom>
          <a:noFill/>
        </p:spPr>
        <p:txBody>
          <a:bodyPr wrap="square" lIns="72000" tIns="0" rIns="0" bIns="0" rtlCol="0" anchor="ctr">
            <a:noAutofit/>
          </a:bodyPr>
          <a:lstStyle/>
          <a:p>
            <a:pPr marL="72000" indent="-457200"/>
            <a:r>
              <a:rPr lang="ja-JP" altLang="en-US" sz="1400">
                <a:solidFill>
                  <a:srgbClr val="404040"/>
                </a:solidFill>
                <a:latin typeface="HGPｺﾞｼｯｸE" panose="020B0900000000000000" pitchFamily="50" charset="-128"/>
                <a:ea typeface="HGPｺﾞｼｯｸE" panose="020B0900000000000000" pitchFamily="50" charset="-128"/>
              </a:rPr>
              <a:t>・気象情報や自治体からの避難情報等の情報の収集</a:t>
            </a:r>
            <a:endParaRPr lang="en-US" altLang="ja-JP" sz="1400">
              <a:solidFill>
                <a:srgbClr val="404040"/>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95D5AE78-DC17-408D-9766-73DCA4408403}"/>
              </a:ext>
            </a:extLst>
          </p:cNvPr>
          <p:cNvSpPr txBox="1"/>
          <p:nvPr/>
        </p:nvSpPr>
        <p:spPr>
          <a:xfrm>
            <a:off x="6800764" y="1177461"/>
            <a:ext cx="2178661" cy="551543"/>
          </a:xfrm>
          <a:prstGeom prst="rect">
            <a:avLst/>
          </a:prstGeom>
          <a:noFill/>
        </p:spPr>
        <p:txBody>
          <a:bodyPr wrap="square" lIns="72000" tIns="0" rIns="0" bIns="0" rtlCol="0" anchor="ctr">
            <a:noAutofit/>
          </a:bodyPr>
          <a:lstStyle/>
          <a:p>
            <a:pPr marL="72000" indent="-457200"/>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7" name="正方形/長方形 26">
            <a:extLst>
              <a:ext uri="{FF2B5EF4-FFF2-40B4-BE49-F238E27FC236}">
                <a16:creationId xmlns:a16="http://schemas.microsoft.com/office/drawing/2014/main" id="{D3FDCC73-564F-482E-AB4C-3DFA8DD15ABD}"/>
              </a:ext>
            </a:extLst>
          </p:cNvPr>
          <p:cNvSpPr/>
          <p:nvPr/>
        </p:nvSpPr>
        <p:spPr>
          <a:xfrm>
            <a:off x="2508701" y="1813024"/>
            <a:ext cx="4114702" cy="582362"/>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気象・避難等の情報収集</a:t>
            </a:r>
          </a:p>
        </p:txBody>
      </p:sp>
      <p:sp>
        <p:nvSpPr>
          <p:cNvPr id="28" name="正方形/長方形 27">
            <a:extLst>
              <a:ext uri="{FF2B5EF4-FFF2-40B4-BE49-F238E27FC236}">
                <a16:creationId xmlns:a16="http://schemas.microsoft.com/office/drawing/2014/main" id="{5BA884D6-93D2-4DC9-8EA5-35E405849084}"/>
              </a:ext>
            </a:extLst>
          </p:cNvPr>
          <p:cNvSpPr/>
          <p:nvPr/>
        </p:nvSpPr>
        <p:spPr>
          <a:xfrm>
            <a:off x="2518327" y="2508519"/>
            <a:ext cx="4114702" cy="1517935"/>
          </a:xfrm>
          <a:prstGeom prst="rect">
            <a:avLst/>
          </a:prstGeom>
          <a:solidFill>
            <a:srgbClr val="FF2816"/>
          </a:solidFill>
          <a:ln w="28575">
            <a:solidFill>
              <a:srgbClr val="FF28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　　指定緊急避難場所等への</a:t>
            </a:r>
            <a:br>
              <a:rPr kumimoji="1" lang="en-US" altLang="ja-JP" sz="2000">
                <a:solidFill>
                  <a:schemeClr val="bg1"/>
                </a:solidFill>
                <a:latin typeface="HGPｺﾞｼｯｸE" panose="020B0900000000000000" pitchFamily="50" charset="-128"/>
                <a:ea typeface="HGPｺﾞｼｯｸE" panose="020B0900000000000000" pitchFamily="50" charset="-128"/>
              </a:rPr>
            </a:br>
            <a:r>
              <a:rPr kumimoji="1" lang="ja-JP" altLang="en-US" sz="2000">
                <a:solidFill>
                  <a:schemeClr val="bg1"/>
                </a:solidFill>
                <a:latin typeface="HGPｺﾞｼｯｸE" panose="020B0900000000000000" pitchFamily="50" charset="-128"/>
                <a:ea typeface="HGPｺﾞｼｯｸE" panose="020B0900000000000000" pitchFamily="50" charset="-128"/>
              </a:rPr>
              <a:t>避難・避難支援</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29" name="正方形/長方形 28">
            <a:extLst>
              <a:ext uri="{FF2B5EF4-FFF2-40B4-BE49-F238E27FC236}">
                <a16:creationId xmlns:a16="http://schemas.microsoft.com/office/drawing/2014/main" id="{1B236DBD-994C-41EE-8A3A-87D85B033199}"/>
              </a:ext>
            </a:extLst>
          </p:cNvPr>
          <p:cNvSpPr/>
          <p:nvPr/>
        </p:nvSpPr>
        <p:spPr>
          <a:xfrm>
            <a:off x="2513296" y="5409921"/>
            <a:ext cx="4114702" cy="1122052"/>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指定避難所での避難生活・</a:t>
            </a:r>
            <a:endParaRPr kumimoji="1"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kumimoji="1" lang="zh-TW" altLang="en-US" sz="2000">
                <a:solidFill>
                  <a:srgbClr val="404040"/>
                </a:solidFill>
                <a:latin typeface="HGPｺﾞｼｯｸE" panose="020B0900000000000000" pitchFamily="50" charset="-128"/>
                <a:ea typeface="HGPｺﾞｼｯｸE" panose="020B0900000000000000" pitchFamily="50" charset="-128"/>
              </a:rPr>
              <a:t>在宅避難者支援</a:t>
            </a:r>
          </a:p>
        </p:txBody>
      </p:sp>
      <p:sp>
        <p:nvSpPr>
          <p:cNvPr id="30" name="円/楕円 19">
            <a:extLst>
              <a:ext uri="{FF2B5EF4-FFF2-40B4-BE49-F238E27FC236}">
                <a16:creationId xmlns:a16="http://schemas.microsoft.com/office/drawing/2014/main" id="{FBA0265C-EC93-4EB3-B25A-2B27393F3B09}"/>
              </a:ext>
            </a:extLst>
          </p:cNvPr>
          <p:cNvSpPr/>
          <p:nvPr/>
        </p:nvSpPr>
        <p:spPr>
          <a:xfrm>
            <a:off x="2555087" y="3025268"/>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1" name="円/楕円 24">
            <a:extLst>
              <a:ext uri="{FF2B5EF4-FFF2-40B4-BE49-F238E27FC236}">
                <a16:creationId xmlns:a16="http://schemas.microsoft.com/office/drawing/2014/main" id="{DBE54B57-11A9-4B40-86C1-CC30E63F82F1}"/>
              </a:ext>
            </a:extLst>
          </p:cNvPr>
          <p:cNvSpPr/>
          <p:nvPr/>
        </p:nvSpPr>
        <p:spPr>
          <a:xfrm>
            <a:off x="2555087" y="2538431"/>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sp>
        <p:nvSpPr>
          <p:cNvPr id="32" name="円/楕円 24">
            <a:extLst>
              <a:ext uri="{FF2B5EF4-FFF2-40B4-BE49-F238E27FC236}">
                <a16:creationId xmlns:a16="http://schemas.microsoft.com/office/drawing/2014/main" id="{CA07815E-6261-43AB-91E8-0FD6A4CFB8EE}"/>
              </a:ext>
            </a:extLst>
          </p:cNvPr>
          <p:cNvSpPr/>
          <p:nvPr/>
        </p:nvSpPr>
        <p:spPr>
          <a:xfrm>
            <a:off x="2555087" y="3523553"/>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3" name="円/楕円 24">
            <a:extLst>
              <a:ext uri="{FF2B5EF4-FFF2-40B4-BE49-F238E27FC236}">
                <a16:creationId xmlns:a16="http://schemas.microsoft.com/office/drawing/2014/main" id="{53A62B3A-AEAA-4F02-9EA3-8B695C12D3CF}"/>
              </a:ext>
            </a:extLst>
          </p:cNvPr>
          <p:cNvSpPr/>
          <p:nvPr/>
        </p:nvSpPr>
        <p:spPr>
          <a:xfrm>
            <a:off x="2555087" y="597799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4" name="円/楕円 24">
            <a:extLst>
              <a:ext uri="{FF2B5EF4-FFF2-40B4-BE49-F238E27FC236}">
                <a16:creationId xmlns:a16="http://schemas.microsoft.com/office/drawing/2014/main" id="{F7C630C9-ED65-41D4-9240-70B4F0B7C30D}"/>
              </a:ext>
            </a:extLst>
          </p:cNvPr>
          <p:cNvSpPr/>
          <p:nvPr/>
        </p:nvSpPr>
        <p:spPr>
          <a:xfrm>
            <a:off x="2555087" y="546036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5" name="円/楕円 24">
            <a:extLst>
              <a:ext uri="{FF2B5EF4-FFF2-40B4-BE49-F238E27FC236}">
                <a16:creationId xmlns:a16="http://schemas.microsoft.com/office/drawing/2014/main" id="{A9C37FAD-D3F0-4D9B-BCCD-C3C01CF8F280}"/>
              </a:ext>
            </a:extLst>
          </p:cNvPr>
          <p:cNvSpPr/>
          <p:nvPr/>
        </p:nvSpPr>
        <p:spPr>
          <a:xfrm>
            <a:off x="2555087" y="1870205"/>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pic>
        <p:nvPicPr>
          <p:cNvPr id="3" name="図 2" descr="挿絵 が含まれている画像&#10;&#10;自動的に生成された説明">
            <a:extLst>
              <a:ext uri="{FF2B5EF4-FFF2-40B4-BE49-F238E27FC236}">
                <a16:creationId xmlns:a16="http://schemas.microsoft.com/office/drawing/2014/main" id="{47123567-EC57-7174-11B5-48647F5BA2DA}"/>
              </a:ext>
            </a:extLst>
          </p:cNvPr>
          <p:cNvPicPr>
            <a:picLocks noChangeAspect="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l="12915" t="17165" r="12144" b="19916"/>
          <a:stretch/>
        </p:blipFill>
        <p:spPr>
          <a:xfrm>
            <a:off x="343467" y="1355033"/>
            <a:ext cx="979200" cy="822117"/>
          </a:xfrm>
          <a:prstGeom prst="rect">
            <a:avLst/>
          </a:prstGeom>
        </p:spPr>
      </p:pic>
      <p:pic>
        <p:nvPicPr>
          <p:cNvPr id="4" name="図 3" descr="挿絵 が含まれている画像&#10;&#10;自動的に生成された説明">
            <a:extLst>
              <a:ext uri="{FF2B5EF4-FFF2-40B4-BE49-F238E27FC236}">
                <a16:creationId xmlns:a16="http://schemas.microsoft.com/office/drawing/2014/main" id="{07A97127-01F1-83B3-23F0-A0E12CDFDED7}"/>
              </a:ext>
            </a:extLst>
          </p:cNvPr>
          <p:cNvPicPr>
            <a:picLocks noChangeAspect="1"/>
          </p:cNvPicPr>
          <p:nvPr/>
        </p:nvPicPr>
        <p:blipFill rotWithShape="1">
          <a:blip r:embed="rId5">
            <a:clrChange>
              <a:clrFrom>
                <a:srgbClr val="FEFEFE"/>
              </a:clrFrom>
              <a:clrTo>
                <a:srgbClr val="FEFEFE">
                  <a:alpha val="0"/>
                </a:srgbClr>
              </a:clrTo>
            </a:clrChange>
            <a:alphaModFix/>
            <a:duotone>
              <a:schemeClr val="accent3">
                <a:shade val="45000"/>
                <a:satMod val="135000"/>
              </a:schemeClr>
              <a:prstClr val="white"/>
            </a:duotone>
            <a:extLst>
              <a:ext uri="{28A0092B-C50C-407E-A947-70E740481C1C}">
                <a14:useLocalDpi xmlns:a14="http://schemas.microsoft.com/office/drawing/2010/main" val="0"/>
              </a:ext>
            </a:extLst>
          </a:blip>
          <a:srcRect l="7599" t="22837" r="20250" b="18720"/>
          <a:stretch/>
        </p:blipFill>
        <p:spPr>
          <a:xfrm>
            <a:off x="1244966" y="1085495"/>
            <a:ext cx="979200" cy="793159"/>
          </a:xfrm>
          <a:prstGeom prst="rect">
            <a:avLst/>
          </a:prstGeom>
        </p:spPr>
      </p:pic>
      <p:sp>
        <p:nvSpPr>
          <p:cNvPr id="5" name="テキスト ボックス 4">
            <a:extLst>
              <a:ext uri="{FF2B5EF4-FFF2-40B4-BE49-F238E27FC236}">
                <a16:creationId xmlns:a16="http://schemas.microsoft.com/office/drawing/2014/main" id="{FE8F3C33-33A8-D123-4838-EF8D872CCFBB}"/>
              </a:ext>
            </a:extLst>
          </p:cNvPr>
          <p:cNvSpPr txBox="1"/>
          <p:nvPr/>
        </p:nvSpPr>
        <p:spPr>
          <a:xfrm>
            <a:off x="309634" y="582576"/>
            <a:ext cx="1826141" cy="584775"/>
          </a:xfrm>
          <a:prstGeom prst="rect">
            <a:avLst/>
          </a:prstGeom>
          <a:noFill/>
        </p:spPr>
        <p:txBody>
          <a:bodyPr wrap="none" rtlCol="0">
            <a:spAutoFit/>
          </a:bodyPr>
          <a:lstStyle/>
          <a:p>
            <a:r>
              <a:rPr kumimoji="1" lang="en-US" altLang="ja-JP" sz="3200">
                <a:solidFill>
                  <a:srgbClr val="404040"/>
                </a:solidFill>
                <a:latin typeface="HGPｺﾞｼｯｸE" panose="020B0900000000000000" pitchFamily="50" charset="-128"/>
                <a:ea typeface="HGPｺﾞｼｯｸE" panose="020B0900000000000000" pitchFamily="50" charset="-128"/>
              </a:rPr>
              <a:t>【</a:t>
            </a:r>
            <a:r>
              <a:rPr kumimoji="1" lang="ja-JP" altLang="en-US" sz="3200">
                <a:solidFill>
                  <a:srgbClr val="404040"/>
                </a:solidFill>
                <a:latin typeface="HGPｺﾞｼｯｸE" panose="020B0900000000000000" pitchFamily="50" charset="-128"/>
                <a:ea typeface="HGPｺﾞｼｯｸE" panose="020B0900000000000000" pitchFamily="50" charset="-128"/>
              </a:rPr>
              <a:t>風水害</a:t>
            </a:r>
            <a:r>
              <a:rPr kumimoji="1" lang="en-US" altLang="ja-JP" sz="3200">
                <a:solidFill>
                  <a:srgbClr val="404040"/>
                </a:solidFill>
                <a:latin typeface="HGPｺﾞｼｯｸE" panose="020B0900000000000000" pitchFamily="50" charset="-128"/>
                <a:ea typeface="HGPｺﾞｼｯｸE" panose="020B0900000000000000" pitchFamily="50" charset="-128"/>
              </a:rPr>
              <a:t>】</a:t>
            </a:r>
            <a:endParaRPr kumimoji="1" lang="ja-JP" altLang="en-US" sz="32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531668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下矢印 12">
            <a:extLst>
              <a:ext uri="{FF2B5EF4-FFF2-40B4-BE49-F238E27FC236}">
                <a16:creationId xmlns:a16="http://schemas.microsoft.com/office/drawing/2014/main" id="{26CDE692-DCF3-4F14-AEAE-E234C38DE22C}"/>
              </a:ext>
            </a:extLst>
          </p:cNvPr>
          <p:cNvSpPr/>
          <p:nvPr/>
        </p:nvSpPr>
        <p:spPr>
          <a:xfrm>
            <a:off x="4030974" y="1301286"/>
            <a:ext cx="1082050" cy="5490039"/>
          </a:xfrm>
          <a:prstGeom prst="downArrow">
            <a:avLst>
              <a:gd name="adj1" fmla="val 50000"/>
              <a:gd name="adj2" fmla="val 21461"/>
            </a:avLst>
          </a:prstGeom>
          <a:solidFill>
            <a:schemeClr val="tx1">
              <a:lumMod val="75000"/>
              <a:lumOff val="25000"/>
            </a:schemeClr>
          </a:solidFill>
          <a:ln w="12700">
            <a:solidFill>
              <a:schemeClr val="tx1">
                <a:lumMod val="75000"/>
                <a:lumOff val="2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ja-JP" altLang="en-US"/>
          </a:p>
        </p:txBody>
      </p:sp>
      <p:sp>
        <p:nvSpPr>
          <p:cNvPr id="40" name="スライド番号プレースホルダー 3">
            <a:extLst>
              <a:ext uri="{FF2B5EF4-FFF2-40B4-BE49-F238E27FC236}">
                <a16:creationId xmlns:a16="http://schemas.microsoft.com/office/drawing/2014/main" id="{59748DB0-FB5D-4412-9945-0CC3358F77FF}"/>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6</a:t>
            </a:fld>
            <a:endParaRPr kumimoji="1" lang="ja-JP" altLang="en-US"/>
          </a:p>
        </p:txBody>
      </p:sp>
      <p:sp>
        <p:nvSpPr>
          <p:cNvPr id="42" name="テキスト ボックス 41">
            <a:extLst>
              <a:ext uri="{FF2B5EF4-FFF2-40B4-BE49-F238E27FC236}">
                <a16:creationId xmlns:a16="http://schemas.microsoft.com/office/drawing/2014/main" id="{F0956E00-927B-471C-A7A2-62D1AF12BB98}"/>
              </a:ext>
            </a:extLst>
          </p:cNvPr>
          <p:cNvSpPr txBox="1"/>
          <p:nvPr/>
        </p:nvSpPr>
        <p:spPr>
          <a:xfrm>
            <a:off x="6626647" y="1621853"/>
            <a:ext cx="2279310" cy="904609"/>
          </a:xfrm>
          <a:prstGeom prst="rect">
            <a:avLst/>
          </a:prstGeom>
          <a:noFill/>
        </p:spPr>
        <p:txBody>
          <a:bodyPr wrap="square" lIns="72000" tIns="0" rIns="0" bIns="0" rtlCol="0" anchor="ctr">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・身を守る行動、火の始末、自宅の初期消火、家族の</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安否確認</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47" name="図 46" descr="時計 が含まれている画像&#10;&#10;自動的に生成された説明">
            <a:extLst>
              <a:ext uri="{FF2B5EF4-FFF2-40B4-BE49-F238E27FC236}">
                <a16:creationId xmlns:a16="http://schemas.microsoft.com/office/drawing/2014/main" id="{8D51238D-83AF-47F6-A074-A0A2749CD443}"/>
              </a:ext>
            </a:extLst>
          </p:cNvPr>
          <p:cNvPicPr>
            <a:picLocks noChangeAspect="1"/>
          </p:cNvPicPr>
          <p:nvPr/>
        </p:nvPicPr>
        <p:blipFill>
          <a:blip r:embed="rId3"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1320328" y="4244308"/>
            <a:ext cx="979200" cy="979200"/>
          </a:xfrm>
          <a:prstGeom prst="rect">
            <a:avLst/>
          </a:prstGeom>
          <a:scene3d>
            <a:camera prst="orthographicFront">
              <a:rot lat="0" lon="10800000" rev="0"/>
            </a:camera>
            <a:lightRig rig="threePt" dir="t"/>
          </a:scene3d>
        </p:spPr>
      </p:pic>
      <p:sp>
        <p:nvSpPr>
          <p:cNvPr id="51" name="テキスト ボックス 50">
            <a:extLst>
              <a:ext uri="{FF2B5EF4-FFF2-40B4-BE49-F238E27FC236}">
                <a16:creationId xmlns:a16="http://schemas.microsoft.com/office/drawing/2014/main" id="{73C1EDAC-ADCF-4F9D-9CAF-CFA1E4C6E123}"/>
              </a:ext>
            </a:extLst>
          </p:cNvPr>
          <p:cNvSpPr txBox="1"/>
          <p:nvPr/>
        </p:nvSpPr>
        <p:spPr>
          <a:xfrm>
            <a:off x="6626646" y="4187164"/>
            <a:ext cx="2403053" cy="512469"/>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・避難場所等への避難</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・避難行動要支援者の避難</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支援等</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・避難時にはブレーカーを切る、ガスを止める</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9" name="テキスト ボックス 58">
            <a:extLst>
              <a:ext uri="{FF2B5EF4-FFF2-40B4-BE49-F238E27FC236}">
                <a16:creationId xmlns:a16="http://schemas.microsoft.com/office/drawing/2014/main" id="{39933A97-9614-434B-B00C-15BC07CC564D}"/>
              </a:ext>
            </a:extLst>
          </p:cNvPr>
          <p:cNvSpPr txBox="1"/>
          <p:nvPr/>
        </p:nvSpPr>
        <p:spPr>
          <a:xfrm>
            <a:off x="6626646" y="5479225"/>
            <a:ext cx="2305153" cy="1364099"/>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・避難生活が長期化する場合、指定避難所の運営</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・在宅避難者で食料や救援</a:t>
            </a:r>
            <a:b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物資等の支援が必要な方への支援</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72000" indent="-457200"/>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6" name="テキスト ボックス 25">
            <a:extLst>
              <a:ext uri="{FF2B5EF4-FFF2-40B4-BE49-F238E27FC236}">
                <a16:creationId xmlns:a16="http://schemas.microsoft.com/office/drawing/2014/main" id="{19DA272F-E5BA-464D-9D5F-08EFDC6BBC3B}"/>
              </a:ext>
            </a:extLst>
          </p:cNvPr>
          <p:cNvSpPr txBox="1"/>
          <p:nvPr/>
        </p:nvSpPr>
        <p:spPr>
          <a:xfrm>
            <a:off x="6753139" y="1301286"/>
            <a:ext cx="2178661" cy="551543"/>
          </a:xfrm>
          <a:prstGeom prst="rect">
            <a:avLst/>
          </a:prstGeom>
          <a:noFill/>
        </p:spPr>
        <p:txBody>
          <a:bodyPr wrap="square" lIns="72000" tIns="0" rIns="0" bIns="0" rtlCol="0" anchor="ctr">
            <a:noAutofit/>
          </a:bodyPr>
          <a:lstStyle/>
          <a:p>
            <a:pPr marL="72000" indent="-457200"/>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住民等が取るべき行動</a:t>
            </a:r>
            <a:r>
              <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27" name="爆発: 8 pt 26">
            <a:extLst>
              <a:ext uri="{FF2B5EF4-FFF2-40B4-BE49-F238E27FC236}">
                <a16:creationId xmlns:a16="http://schemas.microsoft.com/office/drawing/2014/main" id="{A871EA27-32BD-497A-9F75-D0077F49A04A}"/>
              </a:ext>
            </a:extLst>
          </p:cNvPr>
          <p:cNvSpPr/>
          <p:nvPr/>
        </p:nvSpPr>
        <p:spPr>
          <a:xfrm>
            <a:off x="1434617" y="2444955"/>
            <a:ext cx="6366358" cy="1064459"/>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latin typeface="HGPｺﾞｼｯｸE" panose="020B0900000000000000" pitchFamily="50" charset="-128"/>
                <a:ea typeface="HGPｺﾞｼｯｸE" panose="020B0900000000000000" pitchFamily="50" charset="-128"/>
              </a:rPr>
              <a:t>建物倒壊・火災の発生等</a:t>
            </a:r>
          </a:p>
        </p:txBody>
      </p:sp>
      <p:sp>
        <p:nvSpPr>
          <p:cNvPr id="29" name="テキスト ボックス 28">
            <a:extLst>
              <a:ext uri="{FF2B5EF4-FFF2-40B4-BE49-F238E27FC236}">
                <a16:creationId xmlns:a16="http://schemas.microsoft.com/office/drawing/2014/main" id="{33CA68AF-8AD2-40C6-B644-847017E61F88}"/>
              </a:ext>
            </a:extLst>
          </p:cNvPr>
          <p:cNvSpPr txBox="1"/>
          <p:nvPr/>
        </p:nvSpPr>
        <p:spPr>
          <a:xfrm>
            <a:off x="6658850" y="3724479"/>
            <a:ext cx="2240906" cy="271235"/>
          </a:xfrm>
          <a:prstGeom prst="rect">
            <a:avLst/>
          </a:prstGeom>
          <a:noFill/>
        </p:spPr>
        <p:txBody>
          <a:bodyPr wrap="square" lIns="72000" tIns="0" rIns="0" bIns="0" rtlCol="0" anchor="t">
            <a:noAutofit/>
          </a:bodyPr>
          <a:lstStyle/>
          <a:p>
            <a:pPr marL="72000" indent="-457200"/>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・安全第一</a:t>
            </a:r>
            <a:endParaRPr lang="zh-TW"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E94209A0-D9BE-42A3-BD2C-F0CE2AE697FB}"/>
              </a:ext>
            </a:extLst>
          </p:cNvPr>
          <p:cNvSpPr>
            <a:spLocks noGrp="1"/>
          </p:cNvSpPr>
          <p:nvPr>
            <p:ph type="title"/>
          </p:nvPr>
        </p:nvSpPr>
        <p:spPr>
          <a:xfrm>
            <a:off x="-1353" y="0"/>
            <a:ext cx="9144000" cy="651600"/>
          </a:xfrm>
        </p:spPr>
        <p:txBody>
          <a:bodyPr/>
          <a:lstStyle/>
          <a:p>
            <a:r>
              <a:rPr lang="ja-JP" altLang="en-US"/>
              <a:t>災害発生前後にとるべき行動（主に自助・共助）</a:t>
            </a:r>
            <a:endParaRPr kumimoji="1" lang="ja-JP" altLang="en-US"/>
          </a:p>
        </p:txBody>
      </p:sp>
      <p:sp>
        <p:nvSpPr>
          <p:cNvPr id="43" name="爆発: 8 pt 42">
            <a:extLst>
              <a:ext uri="{FF2B5EF4-FFF2-40B4-BE49-F238E27FC236}">
                <a16:creationId xmlns:a16="http://schemas.microsoft.com/office/drawing/2014/main" id="{3C91B659-C710-4A2B-85EA-AD0C6E014054}"/>
              </a:ext>
            </a:extLst>
          </p:cNvPr>
          <p:cNvSpPr/>
          <p:nvPr/>
        </p:nvSpPr>
        <p:spPr>
          <a:xfrm>
            <a:off x="2660075" y="672918"/>
            <a:ext cx="3837600" cy="1302344"/>
          </a:xfrm>
          <a:prstGeom prst="irregularSeal1">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地震の発生</a:t>
            </a:r>
          </a:p>
        </p:txBody>
      </p:sp>
      <p:sp>
        <p:nvSpPr>
          <p:cNvPr id="28" name="正方形/長方形 27">
            <a:extLst>
              <a:ext uri="{FF2B5EF4-FFF2-40B4-BE49-F238E27FC236}">
                <a16:creationId xmlns:a16="http://schemas.microsoft.com/office/drawing/2014/main" id="{55A434FF-1A34-409B-B3F4-6291D27A9031}"/>
              </a:ext>
            </a:extLst>
          </p:cNvPr>
          <p:cNvSpPr/>
          <p:nvPr/>
        </p:nvSpPr>
        <p:spPr>
          <a:xfrm>
            <a:off x="2517352" y="3500236"/>
            <a:ext cx="4114800" cy="7452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安否確認・被害情報の収集・</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消火・救出</a:t>
            </a:r>
            <a:r>
              <a:rPr lang="ja-JP" altLang="en-US" sz="2000">
                <a:solidFill>
                  <a:schemeClr val="bg1"/>
                </a:solidFill>
                <a:latin typeface="HGPｺﾞｼｯｸE" panose="020B0900000000000000" pitchFamily="50" charset="-128"/>
                <a:ea typeface="HGPｺﾞｼｯｸE" panose="020B0900000000000000" pitchFamily="50" charset="-128"/>
              </a:rPr>
              <a:t>・救護など</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0F0451BC-A059-47E3-B100-1C8010516B9D}"/>
              </a:ext>
            </a:extLst>
          </p:cNvPr>
          <p:cNvSpPr/>
          <p:nvPr/>
        </p:nvSpPr>
        <p:spPr>
          <a:xfrm>
            <a:off x="2513478" y="4363050"/>
            <a:ext cx="4114800" cy="7452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避難誘導・避難支援・</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sz="2000">
                <a:solidFill>
                  <a:schemeClr val="bg1"/>
                </a:solidFill>
                <a:latin typeface="HGPｺﾞｼｯｸE" panose="020B0900000000000000" pitchFamily="50" charset="-128"/>
                <a:ea typeface="HGPｺﾞｼｯｸE" panose="020B0900000000000000" pitchFamily="50" charset="-128"/>
              </a:rPr>
              <a:t>二次被害の防止など</a:t>
            </a:r>
            <a:endParaRPr kumimoji="1" lang="en-US" altLang="ja-JP" sz="2000">
              <a:solidFill>
                <a:schemeClr val="bg1"/>
              </a:solidFill>
              <a:latin typeface="HGPｺﾞｼｯｸE" panose="020B0900000000000000" pitchFamily="50" charset="-128"/>
              <a:ea typeface="HGPｺﾞｼｯｸE" panose="020B0900000000000000" pitchFamily="50" charset="-128"/>
            </a:endParaRPr>
          </a:p>
        </p:txBody>
      </p:sp>
      <p:sp>
        <p:nvSpPr>
          <p:cNvPr id="32" name="正方形/長方形 31">
            <a:extLst>
              <a:ext uri="{FF2B5EF4-FFF2-40B4-BE49-F238E27FC236}">
                <a16:creationId xmlns:a16="http://schemas.microsoft.com/office/drawing/2014/main" id="{20269422-9FCC-48AC-AC36-D6D1055CDA09}"/>
              </a:ext>
            </a:extLst>
          </p:cNvPr>
          <p:cNvSpPr/>
          <p:nvPr/>
        </p:nvSpPr>
        <p:spPr>
          <a:xfrm>
            <a:off x="2513296" y="5371821"/>
            <a:ext cx="4114702" cy="1122052"/>
          </a:xfrm>
          <a:prstGeom prst="rect">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rgbClr val="404040"/>
                </a:solidFill>
                <a:latin typeface="HGPｺﾞｼｯｸE" panose="020B0900000000000000" pitchFamily="50" charset="-128"/>
                <a:ea typeface="HGPｺﾞｼｯｸE" panose="020B0900000000000000" pitchFamily="50" charset="-128"/>
              </a:rPr>
              <a:t>指定避難所での避難生活・</a:t>
            </a:r>
            <a:endParaRPr kumimoji="1" lang="en-US" altLang="ja-JP" sz="2000">
              <a:solidFill>
                <a:srgbClr val="404040"/>
              </a:solidFill>
              <a:latin typeface="HGPｺﾞｼｯｸE" panose="020B0900000000000000" pitchFamily="50" charset="-128"/>
              <a:ea typeface="HGPｺﾞｼｯｸE" panose="020B0900000000000000" pitchFamily="50" charset="-128"/>
            </a:endParaRPr>
          </a:p>
          <a:p>
            <a:pPr algn="ctr"/>
            <a:r>
              <a:rPr kumimoji="1" lang="zh-TW" altLang="en-US" sz="2000">
                <a:solidFill>
                  <a:srgbClr val="404040"/>
                </a:solidFill>
                <a:latin typeface="HGPｺﾞｼｯｸE" panose="020B0900000000000000" pitchFamily="50" charset="-128"/>
                <a:ea typeface="HGPｺﾞｼｯｸE" panose="020B0900000000000000" pitchFamily="50" charset="-128"/>
              </a:rPr>
              <a:t>在宅避難者支援</a:t>
            </a:r>
          </a:p>
        </p:txBody>
      </p:sp>
      <p:sp>
        <p:nvSpPr>
          <p:cNvPr id="33" name="円/楕円 24">
            <a:extLst>
              <a:ext uri="{FF2B5EF4-FFF2-40B4-BE49-F238E27FC236}">
                <a16:creationId xmlns:a16="http://schemas.microsoft.com/office/drawing/2014/main" id="{51F5C2DA-E450-4886-86BF-02EB14E5B02B}"/>
              </a:ext>
            </a:extLst>
          </p:cNvPr>
          <p:cNvSpPr/>
          <p:nvPr/>
        </p:nvSpPr>
        <p:spPr>
          <a:xfrm>
            <a:off x="2553681" y="5958947"/>
            <a:ext cx="468000" cy="468000"/>
          </a:xfrm>
          <a:prstGeom prst="ellipse">
            <a:avLst/>
          </a:prstGeom>
          <a:solidFill>
            <a:srgbClr val="548235"/>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公助</a:t>
            </a:r>
          </a:p>
        </p:txBody>
      </p:sp>
      <p:sp>
        <p:nvSpPr>
          <p:cNvPr id="34" name="円/楕円 24">
            <a:extLst>
              <a:ext uri="{FF2B5EF4-FFF2-40B4-BE49-F238E27FC236}">
                <a16:creationId xmlns:a16="http://schemas.microsoft.com/office/drawing/2014/main" id="{B1F9AE5E-44D2-4110-8E7F-EA2DCA9C62B7}"/>
              </a:ext>
            </a:extLst>
          </p:cNvPr>
          <p:cNvSpPr/>
          <p:nvPr/>
        </p:nvSpPr>
        <p:spPr>
          <a:xfrm>
            <a:off x="2553681" y="5441313"/>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5" name="円/楕円 24">
            <a:extLst>
              <a:ext uri="{FF2B5EF4-FFF2-40B4-BE49-F238E27FC236}">
                <a16:creationId xmlns:a16="http://schemas.microsoft.com/office/drawing/2014/main" id="{97FCFDF6-079E-4215-A7C4-D658F9A5A3CA}"/>
              </a:ext>
            </a:extLst>
          </p:cNvPr>
          <p:cNvSpPr/>
          <p:nvPr/>
        </p:nvSpPr>
        <p:spPr>
          <a:xfrm>
            <a:off x="2550420" y="3625636"/>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6" name="円/楕円 19">
            <a:extLst>
              <a:ext uri="{FF2B5EF4-FFF2-40B4-BE49-F238E27FC236}">
                <a16:creationId xmlns:a16="http://schemas.microsoft.com/office/drawing/2014/main" id="{D13E434E-621F-446B-AC41-4B5F809B1249}"/>
              </a:ext>
            </a:extLst>
          </p:cNvPr>
          <p:cNvSpPr/>
          <p:nvPr/>
        </p:nvSpPr>
        <p:spPr>
          <a:xfrm>
            <a:off x="2553681" y="4511325"/>
            <a:ext cx="468000" cy="468000"/>
          </a:xfrm>
          <a:prstGeom prst="ellipse">
            <a:avLst/>
          </a:prstGeom>
          <a:solidFill>
            <a:srgbClr val="FF2800"/>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共助</a:t>
            </a:r>
          </a:p>
        </p:txBody>
      </p:sp>
      <p:sp>
        <p:nvSpPr>
          <p:cNvPr id="37" name="正方形/長方形 36">
            <a:extLst>
              <a:ext uri="{FF2B5EF4-FFF2-40B4-BE49-F238E27FC236}">
                <a16:creationId xmlns:a16="http://schemas.microsoft.com/office/drawing/2014/main" id="{02CBE7E7-2DF4-472C-A4B8-700DFC4D5851}"/>
              </a:ext>
            </a:extLst>
          </p:cNvPr>
          <p:cNvSpPr/>
          <p:nvPr/>
        </p:nvSpPr>
        <p:spPr>
          <a:xfrm>
            <a:off x="2513478" y="1865250"/>
            <a:ext cx="4114800" cy="583200"/>
          </a:xfrm>
          <a:prstGeom prst="rect">
            <a:avLst/>
          </a:prstGeom>
          <a:solidFill>
            <a:schemeClr val="bg1"/>
          </a:solidFill>
          <a:ln w="28575">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身の安全の確保・避難</a:t>
            </a:r>
          </a:p>
        </p:txBody>
      </p:sp>
      <p:sp>
        <p:nvSpPr>
          <p:cNvPr id="38" name="円/楕円 24">
            <a:extLst>
              <a:ext uri="{FF2B5EF4-FFF2-40B4-BE49-F238E27FC236}">
                <a16:creationId xmlns:a16="http://schemas.microsoft.com/office/drawing/2014/main" id="{B69549F5-45DA-4715-9059-D02AB83FD900}"/>
              </a:ext>
            </a:extLst>
          </p:cNvPr>
          <p:cNvSpPr/>
          <p:nvPr/>
        </p:nvSpPr>
        <p:spPr>
          <a:xfrm>
            <a:off x="2553681" y="1922850"/>
            <a:ext cx="468000" cy="468000"/>
          </a:xfrm>
          <a:prstGeom prst="ellipse">
            <a:avLst/>
          </a:prstGeom>
          <a:solidFill>
            <a:srgbClr val="52BBCE"/>
          </a:solidFill>
          <a:ln w="28575">
            <a:solidFill>
              <a:schemeClr val="bg1"/>
            </a:solidFill>
          </a:ln>
        </p:spPr>
        <p:style>
          <a:lnRef idx="1">
            <a:schemeClr val="accent5"/>
          </a:lnRef>
          <a:fillRef idx="3">
            <a:schemeClr val="accent5"/>
          </a:fillRef>
          <a:effectRef idx="2">
            <a:schemeClr val="accent5"/>
          </a:effectRef>
          <a:fontRef idx="minor">
            <a:schemeClr val="lt1"/>
          </a:fontRef>
        </p:style>
        <p:txBody>
          <a:bodyPr wrap="none" lIns="0" tIns="0" rIns="0" bIns="0" rtlCol="0" anchor="ctr"/>
          <a:lstStyle/>
          <a:p>
            <a:pPr lvl="0" algn="ctr"/>
            <a:r>
              <a:rPr lang="ja-JP" altLang="en-US" sz="1600">
                <a:solidFill>
                  <a:schemeClr val="bg1"/>
                </a:solidFill>
                <a:latin typeface="HGPｺﾞｼｯｸE" panose="020B0900000000000000" pitchFamily="50" charset="-128"/>
                <a:ea typeface="HGPｺﾞｼｯｸE" panose="020B0900000000000000" pitchFamily="50" charset="-128"/>
              </a:rPr>
              <a:t>自助</a:t>
            </a:r>
          </a:p>
        </p:txBody>
      </p:sp>
      <p:pic>
        <p:nvPicPr>
          <p:cNvPr id="10" name="図 9" descr="抽象, 挿絵, 記号 が含まれている画像&#10;&#10;自動的に生成された説明">
            <a:extLst>
              <a:ext uri="{FF2B5EF4-FFF2-40B4-BE49-F238E27FC236}">
                <a16:creationId xmlns:a16="http://schemas.microsoft.com/office/drawing/2014/main" id="{CEF842EC-1663-7602-6D1B-2B3B0FD4FD25}"/>
              </a:ext>
            </a:extLst>
          </p:cNvPr>
          <p:cNvPicPr>
            <a:picLocks noChangeAspect="1"/>
          </p:cNvPicPr>
          <p:nvPr/>
        </p:nvPicPr>
        <p:blipFill>
          <a:blip r:embed="rId4">
            <a:grayscl/>
            <a:alphaModFix amt="85000"/>
            <a:extLst>
              <a:ext uri="{28A0092B-C50C-407E-A947-70E740481C1C}">
                <a14:useLocalDpi xmlns:a14="http://schemas.microsoft.com/office/drawing/2010/main" val="0"/>
              </a:ext>
            </a:extLst>
          </a:blip>
          <a:stretch>
            <a:fillRect/>
          </a:stretch>
        </p:blipFill>
        <p:spPr>
          <a:xfrm>
            <a:off x="1314855" y="1060967"/>
            <a:ext cx="979200" cy="979200"/>
          </a:xfrm>
          <a:prstGeom prst="rect">
            <a:avLst/>
          </a:prstGeom>
        </p:spPr>
      </p:pic>
      <p:pic>
        <p:nvPicPr>
          <p:cNvPr id="11" name="図 10" descr="黒い背景と白い文字&#10;&#10;自動的に生成された説明">
            <a:extLst>
              <a:ext uri="{FF2B5EF4-FFF2-40B4-BE49-F238E27FC236}">
                <a16:creationId xmlns:a16="http://schemas.microsoft.com/office/drawing/2014/main" id="{2F092D06-5B12-B6D5-7070-41402ADA4D16}"/>
              </a:ext>
            </a:extLst>
          </p:cNvPr>
          <p:cNvPicPr>
            <a:picLocks noChangeAspect="1"/>
          </p:cNvPicPr>
          <p:nvPr/>
        </p:nvPicPr>
        <p:blipFill>
          <a:blip r:embed="rId5" cstate="hq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352353" y="1362758"/>
            <a:ext cx="979200" cy="979200"/>
          </a:xfrm>
          <a:prstGeom prst="rect">
            <a:avLst/>
          </a:prstGeom>
        </p:spPr>
      </p:pic>
      <p:sp>
        <p:nvSpPr>
          <p:cNvPr id="12" name="テキスト ボックス 11">
            <a:extLst>
              <a:ext uri="{FF2B5EF4-FFF2-40B4-BE49-F238E27FC236}">
                <a16:creationId xmlns:a16="http://schemas.microsoft.com/office/drawing/2014/main" id="{9DE82860-70F0-052E-A2EE-13041087EBC2}"/>
              </a:ext>
            </a:extLst>
          </p:cNvPr>
          <p:cNvSpPr txBox="1"/>
          <p:nvPr/>
        </p:nvSpPr>
        <p:spPr>
          <a:xfrm>
            <a:off x="143469" y="590965"/>
            <a:ext cx="2236510" cy="584775"/>
          </a:xfrm>
          <a:prstGeom prst="rect">
            <a:avLst/>
          </a:prstGeom>
          <a:noFill/>
        </p:spPr>
        <p:txBody>
          <a:bodyPr wrap="none" rtlCol="0">
            <a:spAutoFit/>
          </a:bodyPr>
          <a:lstStyle/>
          <a:p>
            <a:r>
              <a:rPr kumimoji="1" lang="en-US" altLang="ja-JP" sz="3200">
                <a:solidFill>
                  <a:srgbClr val="404040"/>
                </a:solidFill>
                <a:latin typeface="HGPｺﾞｼｯｸE" panose="020B0900000000000000" pitchFamily="50" charset="-128"/>
                <a:ea typeface="HGPｺﾞｼｯｸE" panose="020B0900000000000000" pitchFamily="50" charset="-128"/>
              </a:rPr>
              <a:t>【</a:t>
            </a:r>
            <a:r>
              <a:rPr kumimoji="1" lang="ja-JP" altLang="en-US" sz="3200">
                <a:solidFill>
                  <a:srgbClr val="404040"/>
                </a:solidFill>
                <a:latin typeface="HGPｺﾞｼｯｸE" panose="020B0900000000000000" pitchFamily="50" charset="-128"/>
                <a:ea typeface="HGPｺﾞｼｯｸE" panose="020B0900000000000000" pitchFamily="50" charset="-128"/>
              </a:rPr>
              <a:t>地震災害</a:t>
            </a:r>
            <a:r>
              <a:rPr kumimoji="1" lang="en-US" altLang="ja-JP" sz="3200">
                <a:solidFill>
                  <a:srgbClr val="404040"/>
                </a:solidFill>
                <a:latin typeface="HGPｺﾞｼｯｸE" panose="020B0900000000000000" pitchFamily="50" charset="-128"/>
                <a:ea typeface="HGPｺﾞｼｯｸE" panose="020B0900000000000000" pitchFamily="50" charset="-128"/>
              </a:rPr>
              <a:t>】</a:t>
            </a:r>
            <a:endParaRPr kumimoji="1" lang="ja-JP" altLang="en-US" sz="3200">
              <a:solidFill>
                <a:srgbClr val="404040"/>
              </a:solidFill>
              <a:latin typeface="HGPｺﾞｼｯｸE" panose="020B0900000000000000" pitchFamily="50" charset="-128"/>
              <a:ea typeface="HGPｺﾞｼｯｸE" panose="020B0900000000000000" pitchFamily="50" charset="-128"/>
            </a:endParaRPr>
          </a:p>
        </p:txBody>
      </p:sp>
      <p:pic>
        <p:nvPicPr>
          <p:cNvPr id="13" name="図 12" descr="背景パターン が含まれている画像&#10;&#10;自動的に生成された説明">
            <a:extLst>
              <a:ext uri="{FF2B5EF4-FFF2-40B4-BE49-F238E27FC236}">
                <a16:creationId xmlns:a16="http://schemas.microsoft.com/office/drawing/2014/main" id="{A723AE7C-3CAA-86DB-0E28-A4F62D88A074}"/>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56238" y="2254713"/>
            <a:ext cx="742020" cy="742020"/>
          </a:xfrm>
          <a:prstGeom prst="rect">
            <a:avLst/>
          </a:prstGeom>
          <a:noFill/>
        </p:spPr>
      </p:pic>
    </p:spTree>
    <p:extLst>
      <p:ext uri="{BB962C8B-B14F-4D97-AF65-F5344CB8AC3E}">
        <p14:creationId xmlns:p14="http://schemas.microsoft.com/office/powerpoint/2010/main" val="1743290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7</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67185" y="1621239"/>
            <a:ext cx="6773229" cy="3656010"/>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地域のいのちを守るには</a:t>
            </a: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自助の力に加えて</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共助の力で災害を乗り越える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ことが不可欠です</a:t>
            </a:r>
          </a:p>
        </p:txBody>
      </p:sp>
    </p:spTree>
    <p:extLst>
      <p:ext uri="{BB962C8B-B14F-4D97-AF65-F5344CB8AC3E}">
        <p14:creationId xmlns:p14="http://schemas.microsoft.com/office/powerpoint/2010/main" val="20687542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正方形/長方形 25">
            <a:extLst>
              <a:ext uri="{FF2B5EF4-FFF2-40B4-BE49-F238E27FC236}">
                <a16:creationId xmlns:a16="http://schemas.microsoft.com/office/drawing/2014/main" id="{0231A35B-F7AE-4D44-8740-9FAC4D8B7FB5}"/>
              </a:ext>
            </a:extLst>
          </p:cNvPr>
          <p:cNvSpPr/>
          <p:nvPr/>
        </p:nvSpPr>
        <p:spPr>
          <a:xfrm>
            <a:off x="4794808" y="4742570"/>
            <a:ext cx="3942000" cy="1750304"/>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2" name="タイトル 1">
            <a:extLst>
              <a:ext uri="{FF2B5EF4-FFF2-40B4-BE49-F238E27FC236}">
                <a16:creationId xmlns:a16="http://schemas.microsoft.com/office/drawing/2014/main" id="{238B9889-3B6F-4F3F-A1F4-4B4431B4CC98}"/>
              </a:ext>
            </a:extLst>
          </p:cNvPr>
          <p:cNvSpPr>
            <a:spLocks noGrp="1"/>
          </p:cNvSpPr>
          <p:nvPr>
            <p:ph type="title"/>
          </p:nvPr>
        </p:nvSpPr>
        <p:spPr>
          <a:xfrm>
            <a:off x="0" y="-2986"/>
            <a:ext cx="9144000" cy="650083"/>
          </a:xfrm>
        </p:spPr>
        <p:txBody>
          <a:bodyPr/>
          <a:lstStyle/>
          <a:p>
            <a:r>
              <a:rPr lang="ja-JP" altLang="en-US"/>
              <a:t>災害に際しての主な活動内容</a:t>
            </a:r>
            <a:endParaRPr kumimoji="1" lang="ja-JP" altLang="en-US"/>
          </a:p>
        </p:txBody>
      </p:sp>
      <p:sp>
        <p:nvSpPr>
          <p:cNvPr id="4" name="スライド番号プレースホルダー 3">
            <a:extLst>
              <a:ext uri="{FF2B5EF4-FFF2-40B4-BE49-F238E27FC236}">
                <a16:creationId xmlns:a16="http://schemas.microsoft.com/office/drawing/2014/main" id="{5BF8965C-B985-4A41-B208-C28506C96AEC}"/>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5" name="正方形/長方形 4">
            <a:extLst>
              <a:ext uri="{FF2B5EF4-FFF2-40B4-BE49-F238E27FC236}">
                <a16:creationId xmlns:a16="http://schemas.microsoft.com/office/drawing/2014/main" id="{E34EF3F5-EA2D-4FE7-A3CE-96B384F24981}"/>
              </a:ext>
            </a:extLst>
          </p:cNvPr>
          <p:cNvSpPr/>
          <p:nvPr/>
        </p:nvSpPr>
        <p:spPr>
          <a:xfrm>
            <a:off x="698515" y="4125385"/>
            <a:ext cx="2412000" cy="369332"/>
          </a:xfrm>
          <a:prstGeom prst="rect">
            <a:avLst/>
          </a:prstGeom>
        </p:spPr>
        <p:txBody>
          <a:bodyPr wrap="square">
            <a:noAutofit/>
          </a:bodyPr>
          <a:lstStyle/>
          <a:p>
            <a:pPr marL="0" lvl="1" algn="ctr"/>
            <a:r>
              <a:rPr lang="ja-JP" altLang="en-US">
                <a:latin typeface="HGPｺﾞｼｯｸE" panose="020B0900000000000000" pitchFamily="50" charset="-128"/>
                <a:ea typeface="HGPｺﾞｼｯｸE" panose="020B0900000000000000" pitchFamily="50" charset="-128"/>
              </a:rPr>
              <a:t>情報の収集・伝達</a:t>
            </a:r>
            <a:endParaRPr lang="en-US" altLang="ja-JP">
              <a:latin typeface="HGPｺﾞｼｯｸE" panose="020B0900000000000000" pitchFamily="50" charset="-128"/>
              <a:ea typeface="HGPｺﾞｼｯｸE" panose="020B0900000000000000" pitchFamily="50" charset="-128"/>
            </a:endParaRPr>
          </a:p>
          <a:p>
            <a:pPr marL="0" lvl="1" algn="ctr"/>
            <a:r>
              <a:rPr lang="ja-JP" altLang="en-US">
                <a:latin typeface="HGPｺﾞｼｯｸE" panose="020B0900000000000000" pitchFamily="50" charset="-128"/>
                <a:ea typeface="HGPｺﾞｼｯｸE" panose="020B0900000000000000" pitchFamily="50" charset="-128"/>
              </a:rPr>
              <a:t>住民の安否確認</a:t>
            </a:r>
            <a:endParaRPr lang="en-US" altLang="ja-JP">
              <a:latin typeface="HGPｺﾞｼｯｸE" panose="020B0900000000000000" pitchFamily="50" charset="-128"/>
              <a:ea typeface="HGPｺﾞｼｯｸE" panose="020B0900000000000000" pitchFamily="50" charset="-128"/>
            </a:endParaRPr>
          </a:p>
        </p:txBody>
      </p:sp>
      <p:pic>
        <p:nvPicPr>
          <p:cNvPr id="20" name="図 19">
            <a:extLst>
              <a:ext uri="{FF2B5EF4-FFF2-40B4-BE49-F238E27FC236}">
                <a16:creationId xmlns:a16="http://schemas.microsoft.com/office/drawing/2014/main" id="{0311FAAA-E038-4B56-8DC4-1C82FAD03858}"/>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76027" y="982396"/>
            <a:ext cx="1072783" cy="1072783"/>
          </a:xfrm>
          <a:prstGeom prst="rect">
            <a:avLst/>
          </a:prstGeom>
        </p:spPr>
      </p:pic>
      <p:pic>
        <p:nvPicPr>
          <p:cNvPr id="21" name="図 20">
            <a:extLst>
              <a:ext uri="{FF2B5EF4-FFF2-40B4-BE49-F238E27FC236}">
                <a16:creationId xmlns:a16="http://schemas.microsoft.com/office/drawing/2014/main" id="{F97A9BCC-708C-4A0D-827F-956B90E19811}"/>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48613" y="1041637"/>
            <a:ext cx="1686740" cy="954300"/>
          </a:xfrm>
          <a:prstGeom prst="rect">
            <a:avLst/>
          </a:prstGeom>
        </p:spPr>
      </p:pic>
      <p:pic>
        <p:nvPicPr>
          <p:cNvPr id="24" name="図 23">
            <a:extLst>
              <a:ext uri="{FF2B5EF4-FFF2-40B4-BE49-F238E27FC236}">
                <a16:creationId xmlns:a16="http://schemas.microsoft.com/office/drawing/2014/main" id="{2DEFBF38-B266-4C74-8A01-602688F4B147}"/>
              </a:ext>
            </a:extLst>
          </p:cNvPr>
          <p:cNvPicPr>
            <a:picLocks noChangeAspect="1"/>
          </p:cNvPicPr>
          <p:nvPr/>
        </p:nvPicPr>
        <p:blipFill>
          <a:blip r:embed="rId7" cstate="screen">
            <a:extLst>
              <a:ext uri="{BEBA8EAE-BF5A-486C-A8C5-ECC9F3942E4B}">
                <a14:imgProps xmlns:a14="http://schemas.microsoft.com/office/drawing/2010/main">
                  <a14:imgLayer r:embed="rId8">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736443" y="3700450"/>
            <a:ext cx="1333560" cy="1333560"/>
          </a:xfrm>
          <a:prstGeom prst="rect">
            <a:avLst/>
          </a:prstGeom>
        </p:spPr>
      </p:pic>
      <p:pic>
        <p:nvPicPr>
          <p:cNvPr id="25" name="図 24">
            <a:extLst>
              <a:ext uri="{FF2B5EF4-FFF2-40B4-BE49-F238E27FC236}">
                <a16:creationId xmlns:a16="http://schemas.microsoft.com/office/drawing/2014/main" id="{99EA1F9E-932A-4D40-9E7F-CF337F9E11C3}"/>
              </a:ext>
            </a:extLst>
          </p:cNvPr>
          <p:cNvPicPr>
            <a:picLocks noChangeAspect="1"/>
          </p:cNvPicPr>
          <p:nvPr/>
        </p:nvPicPr>
        <p:blipFill>
          <a:blip r:embed="rId9" cstate="screen">
            <a:extLst>
              <a:ext uri="{BEBA8EAE-BF5A-486C-A8C5-ECC9F3942E4B}">
                <a14:imgProps xmlns:a14="http://schemas.microsoft.com/office/drawing/2010/main">
                  <a14:imgLayer r:embed="rId10">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5166020" y="3721303"/>
            <a:ext cx="1332000" cy="1330976"/>
          </a:xfrm>
          <a:prstGeom prst="rect">
            <a:avLst/>
          </a:prstGeom>
        </p:spPr>
      </p:pic>
      <p:sp>
        <p:nvSpPr>
          <p:cNvPr id="14" name="テキスト ボックス 13">
            <a:extLst>
              <a:ext uri="{FF2B5EF4-FFF2-40B4-BE49-F238E27FC236}">
                <a16:creationId xmlns:a16="http://schemas.microsoft.com/office/drawing/2014/main" id="{50E2D46F-3214-4EA9-A057-BBEB66F12EAA}"/>
              </a:ext>
            </a:extLst>
          </p:cNvPr>
          <p:cNvSpPr txBox="1"/>
          <p:nvPr/>
        </p:nvSpPr>
        <p:spPr>
          <a:xfrm>
            <a:off x="4758080" y="2410928"/>
            <a:ext cx="3938929" cy="923330"/>
          </a:xfrm>
          <a:prstGeom prst="rect">
            <a:avLst/>
          </a:prstGeom>
          <a:noFill/>
        </p:spPr>
        <p:txBody>
          <a:bodyPr wrap="square" rtlCol="0">
            <a:spAutoFit/>
          </a:bodyPr>
          <a:lstStyle/>
          <a:p>
            <a:pPr algn="just"/>
            <a:r>
              <a:rPr kumimoji="1" lang="ja-JP" altLang="en-US">
                <a:solidFill>
                  <a:srgbClr val="404040"/>
                </a:solidFill>
                <a:latin typeface="HGPｺﾞｼｯｸE" panose="020B0900000000000000" pitchFamily="50" charset="-128"/>
                <a:ea typeface="HGPｺﾞｼｯｸE" panose="020B0900000000000000" pitchFamily="50" charset="-128"/>
              </a:rPr>
              <a:t>火災を防ぐために火の元を確認し、</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ガスの元栓を閉め、出火したとしても</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小さな炎のうちに消火しましょう。</a:t>
            </a:r>
          </a:p>
        </p:txBody>
      </p:sp>
      <p:sp>
        <p:nvSpPr>
          <p:cNvPr id="15" name="正方形/長方形 14">
            <a:extLst>
              <a:ext uri="{FF2B5EF4-FFF2-40B4-BE49-F238E27FC236}">
                <a16:creationId xmlns:a16="http://schemas.microsoft.com/office/drawing/2014/main" id="{44D8D665-531C-4012-9020-1612B9C0530F}"/>
              </a:ext>
            </a:extLst>
          </p:cNvPr>
          <p:cNvSpPr/>
          <p:nvPr/>
        </p:nvSpPr>
        <p:spPr>
          <a:xfrm>
            <a:off x="490663" y="1980808"/>
            <a:ext cx="3942000" cy="1570748"/>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80DA1C44-A5E4-41F2-94A4-549E1159CA2B}"/>
              </a:ext>
            </a:extLst>
          </p:cNvPr>
          <p:cNvSpPr/>
          <p:nvPr/>
        </p:nvSpPr>
        <p:spPr>
          <a:xfrm>
            <a:off x="4784464" y="1980807"/>
            <a:ext cx="3942000" cy="1570747"/>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17" name="正方形/長方形 16">
            <a:extLst>
              <a:ext uri="{FF2B5EF4-FFF2-40B4-BE49-F238E27FC236}">
                <a16:creationId xmlns:a16="http://schemas.microsoft.com/office/drawing/2014/main" id="{0526B30C-BE31-41CE-99CF-B8A6092AD0AA}"/>
              </a:ext>
            </a:extLst>
          </p:cNvPr>
          <p:cNvSpPr/>
          <p:nvPr/>
        </p:nvSpPr>
        <p:spPr>
          <a:xfrm>
            <a:off x="490275" y="4742571"/>
            <a:ext cx="3942000" cy="1750304"/>
          </a:xfrm>
          <a:prstGeom prst="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endParaRPr kumimoji="1" lang="ja-JP" altLang="en-US" sz="3200">
              <a:solidFill>
                <a:schemeClr val="bg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70E5F5C2-C9DF-4C61-ACBC-FD8DF1443F0B}"/>
              </a:ext>
            </a:extLst>
          </p:cNvPr>
          <p:cNvSpPr txBox="1"/>
          <p:nvPr/>
        </p:nvSpPr>
        <p:spPr>
          <a:xfrm>
            <a:off x="483765" y="2411584"/>
            <a:ext cx="3935107" cy="923330"/>
          </a:xfrm>
          <a:prstGeom prst="rect">
            <a:avLst/>
          </a:prstGeom>
          <a:noFill/>
        </p:spPr>
        <p:txBody>
          <a:bodyPr wrap="square" rtlCol="0">
            <a:spAutoFit/>
          </a:bodyPr>
          <a:lstStyle/>
          <a:p>
            <a:pPr algn="just"/>
            <a:r>
              <a:rPr kumimoji="1" lang="ja-JP" altLang="en-US" spc="-150">
                <a:solidFill>
                  <a:srgbClr val="404040"/>
                </a:solidFill>
                <a:latin typeface="HGPｺﾞｼｯｸE" panose="020B0900000000000000" pitchFamily="50" charset="-128"/>
                <a:ea typeface="HGPｺﾞｼｯｸE" panose="020B0900000000000000" pitchFamily="50" charset="-128"/>
              </a:rPr>
              <a:t>災害に関する正しい情報を把握しながら</a:t>
            </a:r>
            <a:br>
              <a:rPr kumimoji="1" lang="en-US" altLang="ja-JP" spc="-150">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次の行動に備えましょう。また、家族の安否確認も行いましょう。</a:t>
            </a:r>
          </a:p>
        </p:txBody>
      </p:sp>
      <p:sp>
        <p:nvSpPr>
          <p:cNvPr id="28" name="テキスト ボックス 27">
            <a:extLst>
              <a:ext uri="{FF2B5EF4-FFF2-40B4-BE49-F238E27FC236}">
                <a16:creationId xmlns:a16="http://schemas.microsoft.com/office/drawing/2014/main" id="{CCF86824-25C4-4E40-81B2-840C04A3E42A}"/>
              </a:ext>
            </a:extLst>
          </p:cNvPr>
          <p:cNvSpPr txBox="1"/>
          <p:nvPr/>
        </p:nvSpPr>
        <p:spPr>
          <a:xfrm>
            <a:off x="507356" y="5216721"/>
            <a:ext cx="3897341" cy="1200329"/>
          </a:xfrm>
          <a:prstGeom prst="rect">
            <a:avLst/>
          </a:prstGeom>
          <a:noFill/>
        </p:spPr>
        <p:txBody>
          <a:bodyPr wrap="square" rtlCol="0">
            <a:spAutoFit/>
          </a:bodyPr>
          <a:lstStyle/>
          <a:p>
            <a:pPr algn="just"/>
            <a:r>
              <a:rPr kumimoji="1" lang="ja-JP" altLang="en-US">
                <a:solidFill>
                  <a:srgbClr val="404040"/>
                </a:solidFill>
                <a:latin typeface="HGPｺﾞｼｯｸE" panose="020B0900000000000000" pitchFamily="50" charset="-128"/>
                <a:ea typeface="HGPｺﾞｼｯｸE" panose="020B0900000000000000" pitchFamily="50" charset="-128"/>
              </a:rPr>
              <a:t>救急車の到着が遅れ救助活動が間に合わないことも考えられます。</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軽いケガなどの対処法を身に着けて</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おきましょう。</a:t>
            </a:r>
          </a:p>
        </p:txBody>
      </p:sp>
      <p:sp>
        <p:nvSpPr>
          <p:cNvPr id="29" name="テキスト ボックス 28">
            <a:extLst>
              <a:ext uri="{FF2B5EF4-FFF2-40B4-BE49-F238E27FC236}">
                <a16:creationId xmlns:a16="http://schemas.microsoft.com/office/drawing/2014/main" id="{C929149D-BA94-43C7-B193-CC44E5613092}"/>
              </a:ext>
            </a:extLst>
          </p:cNvPr>
          <p:cNvSpPr txBox="1"/>
          <p:nvPr/>
        </p:nvSpPr>
        <p:spPr>
          <a:xfrm>
            <a:off x="4816976" y="5216721"/>
            <a:ext cx="3897664" cy="923330"/>
          </a:xfrm>
          <a:prstGeom prst="rect">
            <a:avLst/>
          </a:prstGeom>
          <a:noFill/>
        </p:spPr>
        <p:txBody>
          <a:bodyPr wrap="square" rtlCol="0">
            <a:spAutoFit/>
          </a:bodyPr>
          <a:lstStyle/>
          <a:p>
            <a:pPr algn="just"/>
            <a:r>
              <a:rPr kumimoji="1" lang="ja-JP" altLang="en-US" spc="-150">
                <a:solidFill>
                  <a:srgbClr val="404040"/>
                </a:solidFill>
                <a:latin typeface="HGPｺﾞｼｯｸE" panose="020B0900000000000000" pitchFamily="50" charset="-128"/>
                <a:ea typeface="HGPｺﾞｼｯｸE" panose="020B0900000000000000" pitchFamily="50" charset="-128"/>
              </a:rPr>
              <a:t>近所で力を合わせながら、配慮や助けが</a:t>
            </a:r>
            <a:r>
              <a:rPr kumimoji="1" lang="ja-JP" altLang="en-US">
                <a:solidFill>
                  <a:srgbClr val="404040"/>
                </a:solidFill>
                <a:latin typeface="HGPｺﾞｼｯｸE" panose="020B0900000000000000" pitchFamily="50" charset="-128"/>
                <a:ea typeface="HGPｺﾞｼｯｸE" panose="020B0900000000000000" pitchFamily="50" charset="-128"/>
              </a:rPr>
              <a:t>必要な人には声をかけ、一緒に避難</a:t>
            </a:r>
            <a:br>
              <a:rPr kumimoji="1" lang="en-US" altLang="ja-JP">
                <a:solidFill>
                  <a:srgbClr val="404040"/>
                </a:solidFill>
                <a:latin typeface="HGPｺﾞｼｯｸE" panose="020B0900000000000000" pitchFamily="50" charset="-128"/>
                <a:ea typeface="HGPｺﾞｼｯｸE" panose="020B0900000000000000" pitchFamily="50" charset="-128"/>
              </a:rPr>
            </a:br>
            <a:r>
              <a:rPr kumimoji="1" lang="ja-JP" altLang="en-US">
                <a:solidFill>
                  <a:srgbClr val="404040"/>
                </a:solidFill>
                <a:latin typeface="HGPｺﾞｼｯｸE" panose="020B0900000000000000" pitchFamily="50" charset="-128"/>
                <a:ea typeface="HGPｺﾞｼｯｸE" panose="020B0900000000000000" pitchFamily="50" charset="-128"/>
              </a:rPr>
              <a:t>誘導をするなどの支援をしましょう。</a:t>
            </a:r>
          </a:p>
        </p:txBody>
      </p:sp>
      <p:sp>
        <p:nvSpPr>
          <p:cNvPr id="18" name="正方形/長方形 17">
            <a:extLst>
              <a:ext uri="{FF2B5EF4-FFF2-40B4-BE49-F238E27FC236}">
                <a16:creationId xmlns:a16="http://schemas.microsoft.com/office/drawing/2014/main" id="{30E0506F-8093-41B0-BCCA-9E7698E285F3}"/>
              </a:ext>
            </a:extLst>
          </p:cNvPr>
          <p:cNvSpPr/>
          <p:nvPr/>
        </p:nvSpPr>
        <p:spPr>
          <a:xfrm>
            <a:off x="476027" y="85278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情報収集・伝達</a:t>
            </a:r>
            <a:endParaRPr kumimoji="1" lang="en-US" altLang="ja-JP" sz="3200">
              <a:solidFill>
                <a:schemeClr val="bg1"/>
              </a:solidFill>
              <a:latin typeface="HGPｺﾞｼｯｸE" panose="020B0900000000000000" pitchFamily="50" charset="-128"/>
              <a:ea typeface="HGPｺﾞｼｯｸE" panose="020B0900000000000000" pitchFamily="50" charset="-128"/>
            </a:endParaRPr>
          </a:p>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安否確認</a:t>
            </a:r>
          </a:p>
        </p:txBody>
      </p:sp>
      <p:sp>
        <p:nvSpPr>
          <p:cNvPr id="19" name="正方形/長方形 18">
            <a:extLst>
              <a:ext uri="{FF2B5EF4-FFF2-40B4-BE49-F238E27FC236}">
                <a16:creationId xmlns:a16="http://schemas.microsoft.com/office/drawing/2014/main" id="{241B09BC-87DF-4650-9A54-99CEB07010BE}"/>
              </a:ext>
            </a:extLst>
          </p:cNvPr>
          <p:cNvSpPr/>
          <p:nvPr/>
        </p:nvSpPr>
        <p:spPr>
          <a:xfrm>
            <a:off x="4769536" y="85278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出火防止</a:t>
            </a:r>
            <a:endParaRPr kumimoji="1" lang="en-US" altLang="ja-JP" sz="3200">
              <a:solidFill>
                <a:schemeClr val="bg1"/>
              </a:solidFill>
              <a:latin typeface="HGPｺﾞｼｯｸE" panose="020B0900000000000000" pitchFamily="50" charset="-128"/>
              <a:ea typeface="HGPｺﾞｼｯｸE" panose="020B0900000000000000" pitchFamily="50" charset="-128"/>
            </a:endParaRPr>
          </a:p>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初期消火</a:t>
            </a:r>
          </a:p>
        </p:txBody>
      </p:sp>
      <p:sp>
        <p:nvSpPr>
          <p:cNvPr id="22" name="正方形/長方形 21">
            <a:extLst>
              <a:ext uri="{FF2B5EF4-FFF2-40B4-BE49-F238E27FC236}">
                <a16:creationId xmlns:a16="http://schemas.microsoft.com/office/drawing/2014/main" id="{AE583E18-4016-49FF-AC33-54FD092B7322}"/>
              </a:ext>
            </a:extLst>
          </p:cNvPr>
          <p:cNvSpPr/>
          <p:nvPr/>
        </p:nvSpPr>
        <p:spPr>
          <a:xfrm>
            <a:off x="478650" y="3692728"/>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救出・救護</a:t>
            </a:r>
          </a:p>
        </p:txBody>
      </p:sp>
      <p:sp>
        <p:nvSpPr>
          <p:cNvPr id="23" name="正方形/長方形 22">
            <a:extLst>
              <a:ext uri="{FF2B5EF4-FFF2-40B4-BE49-F238E27FC236}">
                <a16:creationId xmlns:a16="http://schemas.microsoft.com/office/drawing/2014/main" id="{A0CA9370-AA9F-4E06-A72A-5D7D7D703238}"/>
              </a:ext>
            </a:extLst>
          </p:cNvPr>
          <p:cNvSpPr/>
          <p:nvPr/>
        </p:nvSpPr>
        <p:spPr>
          <a:xfrm>
            <a:off x="4779061" y="3692607"/>
            <a:ext cx="3960000" cy="1332000"/>
          </a:xfrm>
          <a:prstGeom prst="rect">
            <a:avLst/>
          </a:prstGeom>
          <a:solidFill>
            <a:srgbClr val="FF2800"/>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lIns="72000" tIns="0" rIns="216000" bIns="0" rtlCol="0" anchor="ctr"/>
          <a:lstStyle/>
          <a:p>
            <a:pPr lvl="0" algn="r"/>
            <a:r>
              <a:rPr kumimoji="1" lang="ja-JP" altLang="en-US" sz="3200">
                <a:solidFill>
                  <a:schemeClr val="bg1"/>
                </a:solidFill>
                <a:latin typeface="HGPｺﾞｼｯｸE" panose="020B0900000000000000" pitchFamily="50" charset="-128"/>
                <a:ea typeface="HGPｺﾞｼｯｸE" panose="020B0900000000000000" pitchFamily="50" charset="-128"/>
              </a:rPr>
              <a:t>避難誘導</a:t>
            </a:r>
          </a:p>
        </p:txBody>
      </p:sp>
      <p:pic>
        <p:nvPicPr>
          <p:cNvPr id="31" name="図 30">
            <a:extLst>
              <a:ext uri="{FF2B5EF4-FFF2-40B4-BE49-F238E27FC236}">
                <a16:creationId xmlns:a16="http://schemas.microsoft.com/office/drawing/2014/main" id="{8E0DE1A2-6CEF-4D50-BB2C-F56390E67A60}"/>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56187" y="1000082"/>
            <a:ext cx="1072783" cy="1072783"/>
          </a:xfrm>
          <a:prstGeom prst="rect">
            <a:avLst/>
          </a:prstGeom>
        </p:spPr>
      </p:pic>
      <p:pic>
        <p:nvPicPr>
          <p:cNvPr id="32" name="図 31">
            <a:extLst>
              <a:ext uri="{FF2B5EF4-FFF2-40B4-BE49-F238E27FC236}">
                <a16:creationId xmlns:a16="http://schemas.microsoft.com/office/drawing/2014/main" id="{46AA7C0D-5915-428C-93EF-A731A265E96F}"/>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09695" y="1041637"/>
            <a:ext cx="1686740" cy="954300"/>
          </a:xfrm>
          <a:prstGeom prst="rect">
            <a:avLst/>
          </a:prstGeom>
        </p:spPr>
      </p:pic>
      <p:pic>
        <p:nvPicPr>
          <p:cNvPr id="33" name="図 32">
            <a:extLst>
              <a:ext uri="{FF2B5EF4-FFF2-40B4-BE49-F238E27FC236}">
                <a16:creationId xmlns:a16="http://schemas.microsoft.com/office/drawing/2014/main" id="{ED896E9F-535B-426C-8899-45BAAB196E41}"/>
              </a:ext>
            </a:extLst>
          </p:cNvPr>
          <p:cNvPicPr>
            <a:picLocks noChangeAspect="1"/>
          </p:cNvPicPr>
          <p:nvPr/>
        </p:nvPicPr>
        <p:blipFill>
          <a:blip r:embed="rId7" cstate="screen">
            <a:extLst>
              <a:ext uri="{BEBA8EAE-BF5A-486C-A8C5-ECC9F3942E4B}">
                <a14:imgProps xmlns:a14="http://schemas.microsoft.com/office/drawing/2010/main">
                  <a14:imgLayer r:embed="rId8">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490275" y="3706470"/>
            <a:ext cx="1269062" cy="1269062"/>
          </a:xfrm>
          <a:prstGeom prst="rect">
            <a:avLst/>
          </a:prstGeom>
        </p:spPr>
      </p:pic>
      <p:pic>
        <p:nvPicPr>
          <p:cNvPr id="34" name="図 33">
            <a:extLst>
              <a:ext uri="{FF2B5EF4-FFF2-40B4-BE49-F238E27FC236}">
                <a16:creationId xmlns:a16="http://schemas.microsoft.com/office/drawing/2014/main" id="{47D984FE-E277-4E1E-B43E-9585B86B96A2}"/>
              </a:ext>
            </a:extLst>
          </p:cNvPr>
          <p:cNvPicPr>
            <a:picLocks noChangeAspect="1"/>
          </p:cNvPicPr>
          <p:nvPr/>
        </p:nvPicPr>
        <p:blipFill>
          <a:blip r:embed="rId9" cstate="screen">
            <a:extLst>
              <a:ext uri="{BEBA8EAE-BF5A-486C-A8C5-ECC9F3942E4B}">
                <a14:imgProps xmlns:a14="http://schemas.microsoft.com/office/drawing/2010/main">
                  <a14:imgLayer r:embed="rId10">
                    <a14:imgEffect>
                      <a14:sharpenSoften amount="100000"/>
                    </a14:imgEffect>
                    <a14:imgEffect>
                      <a14:brightnessContrast bright="100000" contrast="100000"/>
                    </a14:imgEffect>
                  </a14:imgLayer>
                </a14:imgProps>
              </a:ext>
              <a:ext uri="{28A0092B-C50C-407E-A947-70E740481C1C}">
                <a14:useLocalDpi xmlns:a14="http://schemas.microsoft.com/office/drawing/2010/main"/>
              </a:ext>
            </a:extLst>
          </a:blip>
          <a:stretch>
            <a:fillRect/>
          </a:stretch>
        </p:blipFill>
        <p:spPr>
          <a:xfrm>
            <a:off x="5087065" y="3696598"/>
            <a:ext cx="1332000" cy="1330976"/>
          </a:xfrm>
          <a:prstGeom prst="rect">
            <a:avLst/>
          </a:prstGeom>
        </p:spPr>
      </p:pic>
    </p:spTree>
    <p:extLst>
      <p:ext uri="{BB962C8B-B14F-4D97-AF65-F5344CB8AC3E}">
        <p14:creationId xmlns:p14="http://schemas.microsoft.com/office/powerpoint/2010/main" val="2236166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416"/>
            <a:ext cx="9144000" cy="650083"/>
          </a:xfrm>
        </p:spPr>
        <p:txBody>
          <a:bodyPr/>
          <a:lstStyle/>
          <a:p>
            <a:r>
              <a:rPr lang="ja-JP" altLang="en-US"/>
              <a:t>情報収集・伝達の流れ</a:t>
            </a:r>
            <a:endParaRPr kumimoji="1" lang="ja-JP" altLang="en-US"/>
          </a:p>
        </p:txBody>
      </p:sp>
      <p:sp>
        <p:nvSpPr>
          <p:cNvPr id="4" name="スライド番号プレースホルダー 3"/>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sp>
        <p:nvSpPr>
          <p:cNvPr id="77" name="正方形/長方形 76">
            <a:extLst>
              <a:ext uri="{FF2B5EF4-FFF2-40B4-BE49-F238E27FC236}">
                <a16:creationId xmlns:a16="http://schemas.microsoft.com/office/drawing/2014/main" id="{2192AB56-08A6-40A9-8F57-A842E2E1C701}"/>
              </a:ext>
            </a:extLst>
          </p:cNvPr>
          <p:cNvSpPr/>
          <p:nvPr/>
        </p:nvSpPr>
        <p:spPr>
          <a:xfrm>
            <a:off x="756140" y="2143151"/>
            <a:ext cx="1131381" cy="923330"/>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避難情報</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気象情報等</a:t>
            </a:r>
          </a:p>
        </p:txBody>
      </p:sp>
      <p:sp>
        <p:nvSpPr>
          <p:cNvPr id="78" name="楕円 77">
            <a:extLst>
              <a:ext uri="{FF2B5EF4-FFF2-40B4-BE49-F238E27FC236}">
                <a16:creationId xmlns:a16="http://schemas.microsoft.com/office/drawing/2014/main" id="{E166E806-94A4-4C53-9F48-99B299F53F32}"/>
              </a:ext>
            </a:extLst>
          </p:cNvPr>
          <p:cNvSpPr/>
          <p:nvPr/>
        </p:nvSpPr>
        <p:spPr>
          <a:xfrm>
            <a:off x="576134" y="2073369"/>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14CC84FF-A483-4709-AE07-4F0459628B42}"/>
              </a:ext>
            </a:extLst>
          </p:cNvPr>
          <p:cNvSpPr/>
          <p:nvPr/>
        </p:nvSpPr>
        <p:spPr>
          <a:xfrm>
            <a:off x="3732520" y="1206963"/>
            <a:ext cx="1728000" cy="4138407"/>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en-US" altLang="ja-JP" sz="700">
              <a:latin typeface="HGPｺﾞｼｯｸE" panose="020B0900000000000000" pitchFamily="50" charset="-128"/>
              <a:ea typeface="HGPｺﾞｼｯｸE" panose="020B0900000000000000" pitchFamily="50" charset="-128"/>
            </a:endParaRPr>
          </a:p>
          <a:p>
            <a:pPr algn="ctr"/>
            <a:r>
              <a:rPr kumimoji="1" lang="ja-JP" altLang="en-US">
                <a:latin typeface="HGPｺﾞｼｯｸE" panose="020B0900000000000000" pitchFamily="50" charset="-128"/>
                <a:ea typeface="HGPｺﾞｼｯｸE" panose="020B0900000000000000" pitchFamily="50" charset="-128"/>
              </a:rPr>
              <a:t>自主防災組織</a:t>
            </a:r>
          </a:p>
        </p:txBody>
      </p:sp>
      <p:sp>
        <p:nvSpPr>
          <p:cNvPr id="43" name="正方形/長方形 42">
            <a:extLst>
              <a:ext uri="{FF2B5EF4-FFF2-40B4-BE49-F238E27FC236}">
                <a16:creationId xmlns:a16="http://schemas.microsoft.com/office/drawing/2014/main" id="{741B3125-2445-45C6-9792-EFDA02EDA3E2}"/>
              </a:ext>
            </a:extLst>
          </p:cNvPr>
          <p:cNvSpPr/>
          <p:nvPr/>
        </p:nvSpPr>
        <p:spPr>
          <a:xfrm>
            <a:off x="494071" y="1231278"/>
            <a:ext cx="1727907" cy="735719"/>
          </a:xfrm>
          <a:prstGeom prst="rect">
            <a:avLst/>
          </a:prstGeom>
          <a:solidFill>
            <a:srgbClr val="548235"/>
          </a:solid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市町村等</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からの情報</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例</a:t>
            </a:r>
            <a:r>
              <a:rPr kumimoji="1" lang="en-US" altLang="ja-JP">
                <a:solidFill>
                  <a:schemeClr val="bg1"/>
                </a:solidFill>
                <a:latin typeface="HGPｺﾞｼｯｸE" panose="020B0900000000000000" pitchFamily="50" charset="-128"/>
                <a:ea typeface="HGPｺﾞｼｯｸE" panose="020B0900000000000000" pitchFamily="50" charset="-128"/>
              </a:rPr>
              <a:t>)</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8B0000AF-F3A6-4985-9943-4EEE4944FE54}"/>
              </a:ext>
            </a:extLst>
          </p:cNvPr>
          <p:cNvSpPr/>
          <p:nvPr/>
        </p:nvSpPr>
        <p:spPr>
          <a:xfrm>
            <a:off x="7069015" y="1231277"/>
            <a:ext cx="1727907" cy="735719"/>
          </a:xfrm>
          <a:prstGeom prst="rect">
            <a:avLst/>
          </a:prstGeom>
          <a:solidFill>
            <a:srgbClr val="52BBCE"/>
          </a:solid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地域住民</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からの情報</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例</a:t>
            </a:r>
            <a:r>
              <a:rPr kumimoji="1" lang="en-US" altLang="ja-JP">
                <a:solidFill>
                  <a:schemeClr val="bg1"/>
                </a:solidFill>
                <a:latin typeface="HGPｺﾞｼｯｸE" panose="020B0900000000000000" pitchFamily="50" charset="-128"/>
                <a:ea typeface="HGPｺﾞｼｯｸE" panose="020B0900000000000000" pitchFamily="50" charset="-128"/>
              </a:rPr>
              <a:t>)</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45" name="楕円 44">
            <a:extLst>
              <a:ext uri="{FF2B5EF4-FFF2-40B4-BE49-F238E27FC236}">
                <a16:creationId xmlns:a16="http://schemas.microsoft.com/office/drawing/2014/main" id="{BB8483C5-06DA-4797-9F2C-AA1458E1020F}"/>
              </a:ext>
            </a:extLst>
          </p:cNvPr>
          <p:cNvSpPr/>
          <p:nvPr/>
        </p:nvSpPr>
        <p:spPr>
          <a:xfrm>
            <a:off x="576134" y="3160675"/>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1DA80B4-A510-4E98-B6E7-07CBEF85AD49}"/>
              </a:ext>
            </a:extLst>
          </p:cNvPr>
          <p:cNvSpPr/>
          <p:nvPr/>
        </p:nvSpPr>
        <p:spPr>
          <a:xfrm>
            <a:off x="658441" y="3320366"/>
            <a:ext cx="1349688"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ライフラインの状況等</a:t>
            </a:r>
          </a:p>
        </p:txBody>
      </p:sp>
      <p:sp>
        <p:nvSpPr>
          <p:cNvPr id="47" name="楕円 46">
            <a:extLst>
              <a:ext uri="{FF2B5EF4-FFF2-40B4-BE49-F238E27FC236}">
                <a16:creationId xmlns:a16="http://schemas.microsoft.com/office/drawing/2014/main" id="{17EB09DE-18C6-4963-940B-0040466EBA83}"/>
              </a:ext>
            </a:extLst>
          </p:cNvPr>
          <p:cNvSpPr/>
          <p:nvPr/>
        </p:nvSpPr>
        <p:spPr>
          <a:xfrm>
            <a:off x="609249" y="4220581"/>
            <a:ext cx="1491391" cy="993112"/>
          </a:xfrm>
          <a:prstGeom prst="ellipse">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a:extLst>
              <a:ext uri="{FF2B5EF4-FFF2-40B4-BE49-F238E27FC236}">
                <a16:creationId xmlns:a16="http://schemas.microsoft.com/office/drawing/2014/main" id="{7607F72B-6564-42A2-A5E8-AD57C1EFD72D}"/>
              </a:ext>
            </a:extLst>
          </p:cNvPr>
          <p:cNvSpPr/>
          <p:nvPr/>
        </p:nvSpPr>
        <p:spPr>
          <a:xfrm>
            <a:off x="655473" y="4426413"/>
            <a:ext cx="1469074"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給水・物資の配給等</a:t>
            </a:r>
          </a:p>
        </p:txBody>
      </p:sp>
      <p:sp>
        <p:nvSpPr>
          <p:cNvPr id="49" name="正方形/長方形 48">
            <a:extLst>
              <a:ext uri="{FF2B5EF4-FFF2-40B4-BE49-F238E27FC236}">
                <a16:creationId xmlns:a16="http://schemas.microsoft.com/office/drawing/2014/main" id="{14CA9CBD-61A0-44FC-9B18-B23E5974DE91}"/>
              </a:ext>
            </a:extLst>
          </p:cNvPr>
          <p:cNvSpPr/>
          <p:nvPr/>
        </p:nvSpPr>
        <p:spPr>
          <a:xfrm>
            <a:off x="7380029" y="2754959"/>
            <a:ext cx="1131381"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被害の</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状況等</a:t>
            </a:r>
          </a:p>
        </p:txBody>
      </p:sp>
      <p:sp>
        <p:nvSpPr>
          <p:cNvPr id="51" name="楕円 50">
            <a:extLst>
              <a:ext uri="{FF2B5EF4-FFF2-40B4-BE49-F238E27FC236}">
                <a16:creationId xmlns:a16="http://schemas.microsoft.com/office/drawing/2014/main" id="{C77EEA0F-6039-4E92-9D22-F45EBF4D24EA}"/>
              </a:ext>
            </a:extLst>
          </p:cNvPr>
          <p:cNvSpPr/>
          <p:nvPr/>
        </p:nvSpPr>
        <p:spPr>
          <a:xfrm>
            <a:off x="7200023" y="2567947"/>
            <a:ext cx="1491391" cy="993112"/>
          </a:xfrm>
          <a:prstGeom prst="ellipse">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楕円 52">
            <a:extLst>
              <a:ext uri="{FF2B5EF4-FFF2-40B4-BE49-F238E27FC236}">
                <a16:creationId xmlns:a16="http://schemas.microsoft.com/office/drawing/2014/main" id="{7695707C-26E4-40E1-9019-241D8A1A872D}"/>
              </a:ext>
            </a:extLst>
          </p:cNvPr>
          <p:cNvSpPr/>
          <p:nvPr/>
        </p:nvSpPr>
        <p:spPr>
          <a:xfrm>
            <a:off x="7200023" y="3655253"/>
            <a:ext cx="1491391" cy="993112"/>
          </a:xfrm>
          <a:prstGeom prst="ellipse">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53">
            <a:extLst>
              <a:ext uri="{FF2B5EF4-FFF2-40B4-BE49-F238E27FC236}">
                <a16:creationId xmlns:a16="http://schemas.microsoft.com/office/drawing/2014/main" id="{3DFF64F7-F2B1-414E-A5D1-940790D713A3}"/>
              </a:ext>
            </a:extLst>
          </p:cNvPr>
          <p:cNvSpPr/>
          <p:nvPr/>
        </p:nvSpPr>
        <p:spPr>
          <a:xfrm>
            <a:off x="7359714" y="3821587"/>
            <a:ext cx="1131381" cy="646331"/>
          </a:xfrm>
          <a:prstGeom prst="rect">
            <a:avLst/>
          </a:prstGeom>
        </p:spPr>
        <p:txBody>
          <a:bodyPr wrap="square">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住民の</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安否情報</a:t>
            </a:r>
          </a:p>
        </p:txBody>
      </p:sp>
      <p:sp>
        <p:nvSpPr>
          <p:cNvPr id="6" name="矢印: 右 5">
            <a:extLst>
              <a:ext uri="{FF2B5EF4-FFF2-40B4-BE49-F238E27FC236}">
                <a16:creationId xmlns:a16="http://schemas.microsoft.com/office/drawing/2014/main" id="{9D01BA82-E849-49DF-8D84-0B3ADCCD67E4}"/>
              </a:ext>
            </a:extLst>
          </p:cNvPr>
          <p:cNvSpPr/>
          <p:nvPr/>
        </p:nvSpPr>
        <p:spPr>
          <a:xfrm>
            <a:off x="2333740" y="2232280"/>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矢印: 右 56">
            <a:extLst>
              <a:ext uri="{FF2B5EF4-FFF2-40B4-BE49-F238E27FC236}">
                <a16:creationId xmlns:a16="http://schemas.microsoft.com/office/drawing/2014/main" id="{379E60E2-CC99-4AE6-9486-F62BF1792830}"/>
              </a:ext>
            </a:extLst>
          </p:cNvPr>
          <p:cNvSpPr/>
          <p:nvPr/>
        </p:nvSpPr>
        <p:spPr>
          <a:xfrm>
            <a:off x="5638462" y="2232280"/>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矢印: 右 57">
            <a:extLst>
              <a:ext uri="{FF2B5EF4-FFF2-40B4-BE49-F238E27FC236}">
                <a16:creationId xmlns:a16="http://schemas.microsoft.com/office/drawing/2014/main" id="{41F31581-9919-4D4A-9D60-C6F376250A5A}"/>
              </a:ext>
            </a:extLst>
          </p:cNvPr>
          <p:cNvSpPr/>
          <p:nvPr/>
        </p:nvSpPr>
        <p:spPr>
          <a:xfrm flipH="1">
            <a:off x="5633459" y="3830412"/>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矢印: 右 58">
            <a:extLst>
              <a:ext uri="{FF2B5EF4-FFF2-40B4-BE49-F238E27FC236}">
                <a16:creationId xmlns:a16="http://schemas.microsoft.com/office/drawing/2014/main" id="{FB48B5C4-E1BE-44B3-9E77-B12ADA6E5557}"/>
              </a:ext>
            </a:extLst>
          </p:cNvPr>
          <p:cNvSpPr/>
          <p:nvPr/>
        </p:nvSpPr>
        <p:spPr>
          <a:xfrm flipH="1">
            <a:off x="2315011" y="3830412"/>
            <a:ext cx="1240795" cy="899920"/>
          </a:xfrm>
          <a:prstGeom prst="rightArrow">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E5A61704-AB81-419E-A111-C9804B3CFC0F}"/>
              </a:ext>
            </a:extLst>
          </p:cNvPr>
          <p:cNvSpPr/>
          <p:nvPr/>
        </p:nvSpPr>
        <p:spPr>
          <a:xfrm>
            <a:off x="7069015" y="1981722"/>
            <a:ext cx="1727907" cy="3363648"/>
          </a:xfrm>
          <a:prstGeom prst="rect">
            <a:avLst/>
          </a:prstGeom>
          <a:no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2" name="正方形/長方形 61">
            <a:extLst>
              <a:ext uri="{FF2B5EF4-FFF2-40B4-BE49-F238E27FC236}">
                <a16:creationId xmlns:a16="http://schemas.microsoft.com/office/drawing/2014/main" id="{1224F90D-A143-46E9-8232-90C1DB1F3506}"/>
              </a:ext>
            </a:extLst>
          </p:cNvPr>
          <p:cNvSpPr/>
          <p:nvPr/>
        </p:nvSpPr>
        <p:spPr>
          <a:xfrm>
            <a:off x="494072" y="1981722"/>
            <a:ext cx="1727907" cy="3363648"/>
          </a:xfrm>
          <a:prstGeom prst="rect">
            <a:avLst/>
          </a:prstGeom>
          <a:noFill/>
          <a:ln w="38100">
            <a:solidFill>
              <a:srgbClr val="54823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3" name="正方形/長方形 62">
            <a:extLst>
              <a:ext uri="{FF2B5EF4-FFF2-40B4-BE49-F238E27FC236}">
                <a16:creationId xmlns:a16="http://schemas.microsoft.com/office/drawing/2014/main" id="{B887AFE1-F502-442D-A5C5-28B85BC70BE8}"/>
              </a:ext>
            </a:extLst>
          </p:cNvPr>
          <p:cNvSpPr/>
          <p:nvPr/>
        </p:nvSpPr>
        <p:spPr>
          <a:xfrm>
            <a:off x="2346065" y="1862948"/>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収集</a:t>
            </a:r>
          </a:p>
        </p:txBody>
      </p:sp>
      <p:sp>
        <p:nvSpPr>
          <p:cNvPr id="64" name="正方形/長方形 63">
            <a:extLst>
              <a:ext uri="{FF2B5EF4-FFF2-40B4-BE49-F238E27FC236}">
                <a16:creationId xmlns:a16="http://schemas.microsoft.com/office/drawing/2014/main" id="{1C1AA192-C04B-4617-A247-4DB3910C6E4D}"/>
              </a:ext>
            </a:extLst>
          </p:cNvPr>
          <p:cNvSpPr/>
          <p:nvPr/>
        </p:nvSpPr>
        <p:spPr>
          <a:xfrm>
            <a:off x="5602536" y="1862948"/>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伝達</a:t>
            </a:r>
          </a:p>
        </p:txBody>
      </p:sp>
      <p:sp>
        <p:nvSpPr>
          <p:cNvPr id="65" name="正方形/長方形 64">
            <a:extLst>
              <a:ext uri="{FF2B5EF4-FFF2-40B4-BE49-F238E27FC236}">
                <a16:creationId xmlns:a16="http://schemas.microsoft.com/office/drawing/2014/main" id="{E1E7EB5A-B2F5-4953-B68E-67FC5D7BBD04}"/>
              </a:ext>
            </a:extLst>
          </p:cNvPr>
          <p:cNvSpPr/>
          <p:nvPr/>
        </p:nvSpPr>
        <p:spPr>
          <a:xfrm>
            <a:off x="5602536" y="3398244"/>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収集</a:t>
            </a:r>
          </a:p>
        </p:txBody>
      </p:sp>
      <p:sp>
        <p:nvSpPr>
          <p:cNvPr id="68" name="正方形/長方形 67">
            <a:extLst>
              <a:ext uri="{FF2B5EF4-FFF2-40B4-BE49-F238E27FC236}">
                <a16:creationId xmlns:a16="http://schemas.microsoft.com/office/drawing/2014/main" id="{B563F308-8164-4F0D-B60D-22F6E3C32361}"/>
              </a:ext>
            </a:extLst>
          </p:cNvPr>
          <p:cNvSpPr/>
          <p:nvPr/>
        </p:nvSpPr>
        <p:spPr>
          <a:xfrm>
            <a:off x="2341437" y="3444449"/>
            <a:ext cx="1131381" cy="369332"/>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伝達</a:t>
            </a:r>
          </a:p>
        </p:txBody>
      </p:sp>
      <p:pic>
        <p:nvPicPr>
          <p:cNvPr id="9" name="グラフィックス 8" descr="ユーザー">
            <a:extLst>
              <a:ext uri="{FF2B5EF4-FFF2-40B4-BE49-F238E27FC236}">
                <a16:creationId xmlns:a16="http://schemas.microsoft.com/office/drawing/2014/main" id="{64442894-F543-4CF1-9251-2894E5BBE5B0}"/>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39997" y="2312155"/>
            <a:ext cx="914400" cy="914400"/>
          </a:xfrm>
          <a:prstGeom prst="rect">
            <a:avLst/>
          </a:prstGeom>
        </p:spPr>
      </p:pic>
      <p:pic>
        <p:nvPicPr>
          <p:cNvPr id="102" name="グラフィックス 101" descr="ユーザー">
            <a:extLst>
              <a:ext uri="{FF2B5EF4-FFF2-40B4-BE49-F238E27FC236}">
                <a16:creationId xmlns:a16="http://schemas.microsoft.com/office/drawing/2014/main" id="{5EF4FC64-7A5A-4FF3-83BA-30AEA033926C}"/>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02310" y="2312155"/>
            <a:ext cx="914400" cy="914400"/>
          </a:xfrm>
          <a:prstGeom prst="rect">
            <a:avLst/>
          </a:prstGeom>
        </p:spPr>
      </p:pic>
      <p:sp>
        <p:nvSpPr>
          <p:cNvPr id="103" name="正方形/長方形 102">
            <a:extLst>
              <a:ext uri="{FF2B5EF4-FFF2-40B4-BE49-F238E27FC236}">
                <a16:creationId xmlns:a16="http://schemas.microsoft.com/office/drawing/2014/main" id="{12950DC7-02AF-4C8D-B764-6D330F548BC4}"/>
              </a:ext>
            </a:extLst>
          </p:cNvPr>
          <p:cNvSpPr/>
          <p:nvPr/>
        </p:nvSpPr>
        <p:spPr>
          <a:xfrm>
            <a:off x="3622184" y="1732290"/>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収集</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104" name="正方形/長方形 103">
            <a:extLst>
              <a:ext uri="{FF2B5EF4-FFF2-40B4-BE49-F238E27FC236}">
                <a16:creationId xmlns:a16="http://schemas.microsoft.com/office/drawing/2014/main" id="{0466049E-D55C-4A7E-AD3A-C706A1E8DB48}"/>
              </a:ext>
            </a:extLst>
          </p:cNvPr>
          <p:cNvSpPr/>
          <p:nvPr/>
        </p:nvSpPr>
        <p:spPr>
          <a:xfrm>
            <a:off x="4377632" y="172088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伝達</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105" name="四角形: 角を丸くする 104">
            <a:extLst>
              <a:ext uri="{FF2B5EF4-FFF2-40B4-BE49-F238E27FC236}">
                <a16:creationId xmlns:a16="http://schemas.microsoft.com/office/drawing/2014/main" id="{F90FFBF2-6E89-4F41-9444-1BED8F866754}"/>
              </a:ext>
            </a:extLst>
          </p:cNvPr>
          <p:cNvSpPr/>
          <p:nvPr/>
        </p:nvSpPr>
        <p:spPr>
          <a:xfrm>
            <a:off x="5584602" y="1342000"/>
            <a:ext cx="1346799" cy="4003369"/>
          </a:xfrm>
          <a:prstGeom prst="roundRect">
            <a:avLst/>
          </a:prstGeom>
          <a:noFill/>
          <a:ln w="57150">
            <a:solidFill>
              <a:srgbClr val="FF2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四角形: 角を丸くする 105">
            <a:extLst>
              <a:ext uri="{FF2B5EF4-FFF2-40B4-BE49-F238E27FC236}">
                <a16:creationId xmlns:a16="http://schemas.microsoft.com/office/drawing/2014/main" id="{B1D01056-C001-4101-9FF7-307A7E488974}"/>
              </a:ext>
            </a:extLst>
          </p:cNvPr>
          <p:cNvSpPr/>
          <p:nvPr/>
        </p:nvSpPr>
        <p:spPr>
          <a:xfrm>
            <a:off x="2275838" y="1289368"/>
            <a:ext cx="1372317" cy="4003369"/>
          </a:xfrm>
          <a:prstGeom prst="roundRect">
            <a:avLst/>
          </a:prstGeom>
          <a:noFill/>
          <a:ln w="57150">
            <a:solidFill>
              <a:srgbClr val="FF28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a:extLst>
              <a:ext uri="{FF2B5EF4-FFF2-40B4-BE49-F238E27FC236}">
                <a16:creationId xmlns:a16="http://schemas.microsoft.com/office/drawing/2014/main" id="{2D4E3987-2F9B-46E5-8497-67B3B4BF448D}"/>
              </a:ext>
            </a:extLst>
          </p:cNvPr>
          <p:cNvSpPr/>
          <p:nvPr/>
        </p:nvSpPr>
        <p:spPr>
          <a:xfrm>
            <a:off x="5688165" y="5413159"/>
            <a:ext cx="1131381" cy="923330"/>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地域内の連絡網の整備等</a:t>
            </a:r>
          </a:p>
        </p:txBody>
      </p:sp>
      <p:sp>
        <p:nvSpPr>
          <p:cNvPr id="108" name="正方形/長方形 107">
            <a:extLst>
              <a:ext uri="{FF2B5EF4-FFF2-40B4-BE49-F238E27FC236}">
                <a16:creationId xmlns:a16="http://schemas.microsoft.com/office/drawing/2014/main" id="{8905313E-410B-4BE3-BCFD-7E6E208CF522}"/>
              </a:ext>
            </a:extLst>
          </p:cNvPr>
          <p:cNvSpPr/>
          <p:nvPr/>
        </p:nvSpPr>
        <p:spPr>
          <a:xfrm>
            <a:off x="2174872" y="5369571"/>
            <a:ext cx="1727907" cy="1200329"/>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メディア</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防災行政無線</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インターネット</a:t>
            </a:r>
            <a:endParaRPr lang="en-US" altLang="ja-JP">
              <a:solidFill>
                <a:srgbClr val="FF2800"/>
              </a:solidFill>
              <a:latin typeface="HGPｺﾞｼｯｸE" panose="020B0900000000000000" pitchFamily="50" charset="-128"/>
              <a:ea typeface="HGPｺﾞｼｯｸE" panose="020B0900000000000000" pitchFamily="50" charset="-128"/>
            </a:endParaRPr>
          </a:p>
          <a:p>
            <a:pPr algn="ctr"/>
            <a:r>
              <a:rPr lang="ja-JP" altLang="en-US">
                <a:solidFill>
                  <a:srgbClr val="FF2800"/>
                </a:solidFill>
                <a:latin typeface="HGPｺﾞｼｯｸE" panose="020B0900000000000000" pitchFamily="50" charset="-128"/>
                <a:ea typeface="HGPｺﾞｼｯｸE" panose="020B0900000000000000" pitchFamily="50" charset="-128"/>
              </a:rPr>
              <a:t>等</a:t>
            </a:r>
          </a:p>
        </p:txBody>
      </p:sp>
      <p:sp>
        <p:nvSpPr>
          <p:cNvPr id="109" name="正方形/長方形 108">
            <a:extLst>
              <a:ext uri="{FF2B5EF4-FFF2-40B4-BE49-F238E27FC236}">
                <a16:creationId xmlns:a16="http://schemas.microsoft.com/office/drawing/2014/main" id="{246BB0EF-5871-435E-9486-61AD6832B9FB}"/>
              </a:ext>
            </a:extLst>
          </p:cNvPr>
          <p:cNvSpPr/>
          <p:nvPr/>
        </p:nvSpPr>
        <p:spPr>
          <a:xfrm>
            <a:off x="3854984" y="5438198"/>
            <a:ext cx="1561726" cy="923330"/>
          </a:xfrm>
          <a:prstGeom prst="rect">
            <a:avLst/>
          </a:prstGeom>
        </p:spPr>
        <p:txBody>
          <a:bodyPr wrap="square">
            <a:spAutoFit/>
          </a:bodyPr>
          <a:lstStyle/>
          <a:p>
            <a:pPr algn="ctr"/>
            <a:r>
              <a:rPr lang="ja-JP" altLang="en-US">
                <a:solidFill>
                  <a:srgbClr val="FF2800"/>
                </a:solidFill>
                <a:latin typeface="HGPｺﾞｼｯｸE" panose="020B0900000000000000" pitchFamily="50" charset="-128"/>
                <a:ea typeface="HGPｺﾞｼｯｸE" panose="020B0900000000000000" pitchFamily="50" charset="-128"/>
              </a:rPr>
              <a:t>担当者を明確にすることが望ましい</a:t>
            </a:r>
            <a:endParaRPr lang="en-US" altLang="ja-JP">
              <a:solidFill>
                <a:srgbClr val="FF2800"/>
              </a:solidFill>
              <a:latin typeface="HGPｺﾞｼｯｸE" panose="020B0900000000000000" pitchFamily="50" charset="-128"/>
              <a:ea typeface="HGPｺﾞｼｯｸE" panose="020B0900000000000000" pitchFamily="50" charset="-128"/>
            </a:endParaRPr>
          </a:p>
        </p:txBody>
      </p:sp>
      <p:pic>
        <p:nvPicPr>
          <p:cNvPr id="36" name="グラフィックス 8" descr="ユーザー">
            <a:extLst>
              <a:ext uri="{FF2B5EF4-FFF2-40B4-BE49-F238E27FC236}">
                <a16:creationId xmlns:a16="http://schemas.microsoft.com/office/drawing/2014/main" id="{64442894-F543-4CF1-9251-2894E5BBE5B0}"/>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56427" y="3711207"/>
            <a:ext cx="914400" cy="914400"/>
          </a:xfrm>
          <a:prstGeom prst="rect">
            <a:avLst/>
          </a:prstGeom>
        </p:spPr>
      </p:pic>
      <p:pic>
        <p:nvPicPr>
          <p:cNvPr id="37" name="グラフィックス 101" descr="ユーザー">
            <a:extLst>
              <a:ext uri="{FF2B5EF4-FFF2-40B4-BE49-F238E27FC236}">
                <a16:creationId xmlns:a16="http://schemas.microsoft.com/office/drawing/2014/main" id="{5EF4FC64-7A5A-4FF3-83BA-30AEA033926C}"/>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18740" y="3711207"/>
            <a:ext cx="914400" cy="914400"/>
          </a:xfrm>
          <a:prstGeom prst="rect">
            <a:avLst/>
          </a:prstGeom>
        </p:spPr>
      </p:pic>
      <p:sp>
        <p:nvSpPr>
          <p:cNvPr id="38" name="正方形/長方形 37">
            <a:extLst>
              <a:ext uri="{FF2B5EF4-FFF2-40B4-BE49-F238E27FC236}">
                <a16:creationId xmlns:a16="http://schemas.microsoft.com/office/drawing/2014/main" id="{12950DC7-02AF-4C8D-B764-6D330F548BC4}"/>
              </a:ext>
            </a:extLst>
          </p:cNvPr>
          <p:cNvSpPr/>
          <p:nvPr/>
        </p:nvSpPr>
        <p:spPr>
          <a:xfrm>
            <a:off x="4404728" y="453218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収集</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
        <p:nvSpPr>
          <p:cNvPr id="39" name="正方形/長方形 38">
            <a:extLst>
              <a:ext uri="{FF2B5EF4-FFF2-40B4-BE49-F238E27FC236}">
                <a16:creationId xmlns:a16="http://schemas.microsoft.com/office/drawing/2014/main" id="{0466049E-D55C-4A7E-AD3A-C706A1E8DB48}"/>
              </a:ext>
            </a:extLst>
          </p:cNvPr>
          <p:cNvSpPr/>
          <p:nvPr/>
        </p:nvSpPr>
        <p:spPr>
          <a:xfrm>
            <a:off x="3656931" y="4534551"/>
            <a:ext cx="1131381" cy="646331"/>
          </a:xfrm>
          <a:prstGeom prst="rect">
            <a:avLst/>
          </a:prstGeom>
        </p:spPr>
        <p:txBody>
          <a:bodyPr wrap="square">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伝達</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r>
              <a:rPr lang="ja-JP" altLang="en-US">
                <a:solidFill>
                  <a:schemeClr val="bg1"/>
                </a:solidFill>
                <a:latin typeface="HGPｺﾞｼｯｸE" panose="020B0900000000000000" pitchFamily="50" charset="-128"/>
                <a:ea typeface="HGPｺﾞｼｯｸE" panose="020B0900000000000000" pitchFamily="50" charset="-128"/>
              </a:rPr>
              <a:t>担当</a:t>
            </a:r>
          </a:p>
        </p:txBody>
      </p:sp>
    </p:spTree>
    <p:extLst>
      <p:ext uri="{BB962C8B-B14F-4D97-AF65-F5344CB8AC3E}">
        <p14:creationId xmlns:p14="http://schemas.microsoft.com/office/powerpoint/2010/main" val="271341838"/>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50000">
              <a:srgbClr val="E94716"/>
            </a:gs>
            <a:gs pos="51000">
              <a:srgbClr val="548235"/>
            </a:gs>
          </a:gsLst>
          <a:lin ang="5400000" scaled="1"/>
        </a:gradFill>
        <a:ln>
          <a:solidFill>
            <a:srgbClr val="548235"/>
          </a:solidFill>
        </a:ln>
      </a:spPr>
      <a:bodyPr rtlCol="0" anchor="ctr"/>
      <a:lstStyle>
        <a:defPPr algn="ctr">
          <a:defRPr kumimoji="1" dirty="0">
            <a:latin typeface="HGPｺﾞｼｯｸE" panose="020B0900000000000000" pitchFamily="50" charset="-128"/>
            <a:ea typeface="HGPｺﾞｼｯｸE" panose="020B09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ユーザー定義 1">
      <a:majorFont>
        <a:latin typeface="HGPｺﾞｼｯｸE"/>
        <a:ea typeface="HGPｺﾞｼｯｸE"/>
        <a:cs typeface=""/>
      </a:majorFont>
      <a:minorFont>
        <a:latin typeface="HGPｺﾞｼｯｸE"/>
        <a:ea typeface="HGPｺﾞｼｯｸE"/>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kumimoji="1"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8" ma:contentTypeDescription="新しいドキュメントを作成します。" ma:contentTypeScope="" ma:versionID="c62bdb50600a4316a07d039ee980caae">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ad58be34164fd8de1098075c6f5a9b4d"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8ea27d3f-16ae-4cb1-8a0f-7749649f524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d1f6561d-b863-4b53-a246-1d336a610717}" ma:internalName="TaxCatchAll" ma:showField="CatchAllData" ma:web="87e92068-5d1b-4b37-b84f-05171d1d98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7986456-94c4-43e3-a5cd-23faf3e50be4">
      <Terms xmlns="http://schemas.microsoft.com/office/infopath/2007/PartnerControls"/>
    </lcf76f155ced4ddcb4097134ff3c332f>
    <TaxCatchAll xmlns="87e92068-5d1b-4b37-b84f-05171d1d989c" xsi:nil="true"/>
  </documentManagement>
</p:properties>
</file>

<file path=customXml/itemProps1.xml><?xml version="1.0" encoding="utf-8"?>
<ds:datastoreItem xmlns:ds="http://schemas.openxmlformats.org/officeDocument/2006/customXml" ds:itemID="{8930CF28-603E-4D8D-B537-3B0A1A32C1DE}">
  <ds:schemaRefs>
    <ds:schemaRef ds:uri="http://schemas.microsoft.com/sharepoint/v3/contenttype/forms"/>
  </ds:schemaRefs>
</ds:datastoreItem>
</file>

<file path=customXml/itemProps2.xml><?xml version="1.0" encoding="utf-8"?>
<ds:datastoreItem xmlns:ds="http://schemas.openxmlformats.org/officeDocument/2006/customXml" ds:itemID="{F9ADC287-443C-4B30-A566-D9A773BD1218}">
  <ds:schemaRefs>
    <ds:schemaRef ds:uri="87e92068-5d1b-4b37-b84f-05171d1d989c"/>
    <ds:schemaRef ds:uri="c7986456-94c4-43e3-a5cd-23faf3e50be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0162C36-F5F2-4448-9E4D-F46EA44E44CC}">
  <ds:schemaRefs>
    <ds:schemaRef ds:uri="http://purl.org/dc/dcmitype/"/>
    <ds:schemaRef ds:uri="http://purl.org/dc/elements/1.1/"/>
    <ds:schemaRef ds:uri="http://purl.org/dc/term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schemas.microsoft.com/office/2006/documentManagement/types"/>
    <ds:schemaRef ds:uri="87e92068-5d1b-4b37-b84f-05171d1d989c"/>
    <ds:schemaRef ds:uri="c7986456-94c4-43e3-a5cd-23faf3e50be4"/>
  </ds:schemaRefs>
</ds:datastoreItem>
</file>

<file path=docProps/app.xml><?xml version="1.0" encoding="utf-8"?>
<Properties xmlns="http://schemas.openxmlformats.org/officeDocument/2006/extended-properties" xmlns:vt="http://schemas.openxmlformats.org/officeDocument/2006/docPropsVTypes">
  <Template/>
  <TotalTime>25</TotalTime>
  <Words>8978</Words>
  <Application>Microsoft Office PowerPoint</Application>
  <PresentationFormat>画面に合わせる (4:3)</PresentationFormat>
  <Paragraphs>764</Paragraphs>
  <Slides>44</Slides>
  <Notes>44</Notes>
  <HiddenSlides>0</HiddenSlides>
  <MMClips>0</MMClips>
  <ScaleCrop>false</ScaleCrop>
  <HeadingPairs>
    <vt:vector size="8" baseType="variant">
      <vt:variant>
        <vt:lpstr>使用されているフォント</vt:lpstr>
      </vt:variant>
      <vt:variant>
        <vt:i4>13</vt:i4>
      </vt:variant>
      <vt:variant>
        <vt:lpstr>テーマ</vt:lpstr>
      </vt:variant>
      <vt:variant>
        <vt:i4>2</vt:i4>
      </vt:variant>
      <vt:variant>
        <vt:lpstr>埋め込まれた OLE サーバー</vt:lpstr>
      </vt:variant>
      <vt:variant>
        <vt:i4>1</vt:i4>
      </vt:variant>
      <vt:variant>
        <vt:lpstr>スライド タイトル</vt:lpstr>
      </vt:variant>
      <vt:variant>
        <vt:i4>44</vt:i4>
      </vt:variant>
    </vt:vector>
  </HeadingPairs>
  <TitlesOfParts>
    <vt:vector size="60" baseType="lpstr">
      <vt:lpstr>(日本語用のフォントを使用)</vt:lpstr>
      <vt:lpstr>HGPｺﾞｼｯｸE</vt:lpstr>
      <vt:lpstr>HGSｺﾞｼｯｸE</vt:lpstr>
      <vt:lpstr>ＭＳ Ｐゴシック</vt:lpstr>
      <vt:lpstr>ＭＳ ゴシック</vt:lpstr>
      <vt:lpstr>メイリオ</vt:lpstr>
      <vt:lpstr>游ゴシック</vt:lpstr>
      <vt:lpstr>游ゴシック Light</vt:lpstr>
      <vt:lpstr>Arial</vt:lpstr>
      <vt:lpstr>Calibri</vt:lpstr>
      <vt:lpstr>Calibri Light</vt:lpstr>
      <vt:lpstr>Segoe UI</vt:lpstr>
      <vt:lpstr>Wingdings</vt:lpstr>
      <vt:lpstr>Office テーマ</vt:lpstr>
      <vt:lpstr>1_Office テーマ</vt:lpstr>
      <vt:lpstr>Document</vt:lpstr>
      <vt:lpstr>PowerPoint プレゼンテーション</vt:lpstr>
      <vt:lpstr>災害から住民の命を守るには</vt:lpstr>
      <vt:lpstr>学習目標と内容</vt:lpstr>
      <vt:lpstr>１．地域の情報収集・伝達</vt:lpstr>
      <vt:lpstr>災害発生前後にとるべき行動（主に自助・共助）</vt:lpstr>
      <vt:lpstr>災害発生前後にとるべき行動（主に自助・共助）</vt:lpstr>
      <vt:lpstr>PowerPoint プレゼンテーション</vt:lpstr>
      <vt:lpstr>災害に際しての主な活動内容</vt:lpstr>
      <vt:lpstr>情報収集・伝達の流れ</vt:lpstr>
      <vt:lpstr>【事例】　 「情報伝達」の先進的な事例</vt:lpstr>
      <vt:lpstr>PowerPoint プレゼンテーション</vt:lpstr>
      <vt:lpstr>【事例】　「安否確認」の先進的な事例①</vt:lpstr>
      <vt:lpstr>【事例】　「安否確認」の先進的な事例②</vt:lpstr>
      <vt:lpstr>【事例】　「安否確認」の先進的な事例③</vt:lpstr>
      <vt:lpstr>PowerPoint プレゼンテーション</vt:lpstr>
      <vt:lpstr>２．要配慮者の地域ぐるみでの支援体制</vt:lpstr>
      <vt:lpstr>要配慮者とは</vt:lpstr>
      <vt:lpstr>要配慮者への支援の必要</vt:lpstr>
      <vt:lpstr>PowerPoint プレゼンテーション</vt:lpstr>
      <vt:lpstr>要配慮者の体験談</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要配慮者ごとの避難時や避難生活における配慮や支援①</vt:lpstr>
      <vt:lpstr>要配慮者ごとの避難時や避難生活における配慮や支援②</vt:lpstr>
      <vt:lpstr>要配慮者ごとの避難時や避難生活における配慮や支援③</vt:lpstr>
      <vt:lpstr>要配慮者ごとの避難時や避難生活における配慮や支援④</vt:lpstr>
      <vt:lpstr>要配慮者ごとの避難時や避難生活における配慮や支援⑤</vt:lpstr>
      <vt:lpstr>【事例】　避難支援体制を確保するための取組①</vt:lpstr>
      <vt:lpstr>【事例】　避難支援体制を確保するための取組②</vt:lpstr>
      <vt:lpstr>【事例】　避難支援体制を確保するための取組③</vt:lpstr>
      <vt:lpstr>【参考】　身体障害者補助犬への対応について</vt:lpstr>
      <vt:lpstr>PowerPoint プレゼンテーション</vt:lpstr>
      <vt:lpstr>災害時における外国人対応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cp:lastModifiedBy>野崎　みのり</cp:lastModifiedBy>
  <cp:revision>3</cp:revision>
  <cp:lastPrinted>2024-03-27T06:39:07Z</cp:lastPrinted>
  <dcterms:created xsi:type="dcterms:W3CDTF">2019-09-19T14:17:54Z</dcterms:created>
  <dcterms:modified xsi:type="dcterms:W3CDTF">2024-07-03T05:56:49Z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y fmtid="{D5CDD505-2E9C-101B-9397-08002B2CF9AE}" pid="3" name="MediaServiceImageTags">
    <vt:lpwstr/>
  </property>
</Properties>
</file>