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78" r:id="rId5"/>
    <p:sldMasterId id="2147483694" r:id="rId6"/>
    <p:sldMasterId id="2147483710" r:id="rId7"/>
  </p:sldMasterIdLst>
  <p:notesMasterIdLst>
    <p:notesMasterId r:id="rId60"/>
  </p:notesMasterIdLst>
  <p:sldIdLst>
    <p:sldId id="449" r:id="rId8"/>
    <p:sldId id="450" r:id="rId9"/>
    <p:sldId id="504" r:id="rId10"/>
    <p:sldId id="274" r:id="rId11"/>
    <p:sldId id="521" r:id="rId12"/>
    <p:sldId id="520" r:id="rId13"/>
    <p:sldId id="511" r:id="rId14"/>
    <p:sldId id="516" r:id="rId15"/>
    <p:sldId id="517" r:id="rId16"/>
    <p:sldId id="518" r:id="rId17"/>
    <p:sldId id="519" r:id="rId18"/>
    <p:sldId id="506" r:id="rId19"/>
    <p:sldId id="384" r:id="rId20"/>
    <p:sldId id="476" r:id="rId21"/>
    <p:sldId id="525" r:id="rId22"/>
    <p:sldId id="481" r:id="rId23"/>
    <p:sldId id="479" r:id="rId24"/>
    <p:sldId id="526" r:id="rId25"/>
    <p:sldId id="501" r:id="rId26"/>
    <p:sldId id="482" r:id="rId27"/>
    <p:sldId id="527" r:id="rId28"/>
    <p:sldId id="500" r:id="rId29"/>
    <p:sldId id="485" r:id="rId30"/>
    <p:sldId id="528" r:id="rId31"/>
    <p:sldId id="502" r:id="rId32"/>
    <p:sldId id="488" r:id="rId33"/>
    <p:sldId id="529" r:id="rId34"/>
    <p:sldId id="503" r:id="rId35"/>
    <p:sldId id="522" r:id="rId36"/>
    <p:sldId id="460" r:id="rId37"/>
    <p:sldId id="2147477037" r:id="rId38"/>
    <p:sldId id="2147477038" r:id="rId39"/>
    <p:sldId id="505" r:id="rId40"/>
    <p:sldId id="491" r:id="rId41"/>
    <p:sldId id="492" r:id="rId42"/>
    <p:sldId id="585" r:id="rId43"/>
    <p:sldId id="2147477036" r:id="rId44"/>
    <p:sldId id="2147477033" r:id="rId45"/>
    <p:sldId id="2147477034" r:id="rId46"/>
    <p:sldId id="10547" r:id="rId47"/>
    <p:sldId id="459" r:id="rId48"/>
    <p:sldId id="10560" r:id="rId49"/>
    <p:sldId id="979" r:id="rId50"/>
    <p:sldId id="2174" r:id="rId51"/>
    <p:sldId id="10559" r:id="rId52"/>
    <p:sldId id="507" r:id="rId53"/>
    <p:sldId id="493" r:id="rId54"/>
    <p:sldId id="494" r:id="rId55"/>
    <p:sldId id="495" r:id="rId56"/>
    <p:sldId id="588" r:id="rId57"/>
    <p:sldId id="509" r:id="rId58"/>
    <p:sldId id="510" r:id="rId59"/>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ED"/>
    <a:srgbClr val="00FFFF"/>
    <a:srgbClr val="404040"/>
    <a:srgbClr val="FF2800"/>
    <a:srgbClr val="E12800"/>
    <a:srgbClr val="FF99FF"/>
    <a:srgbClr val="CC00FF"/>
    <a:srgbClr val="35A16B"/>
    <a:srgbClr val="52BBCE"/>
    <a:srgbClr val="D9F0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A8ABCB-4202-49F2-9D44-68BE1385A890}" v="1" dt="2025-05-07T02:40:36.34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824" y="12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5660" cy="498056"/>
          </a:xfrm>
          <a:prstGeom prst="rect">
            <a:avLst/>
          </a:prstGeom>
        </p:spPr>
        <p:txBody>
          <a:bodyPr vert="horz" lIns="91433" tIns="45716" rIns="91433" bIns="4571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3" y="1"/>
            <a:ext cx="2945660" cy="498056"/>
          </a:xfrm>
          <a:prstGeom prst="rect">
            <a:avLst/>
          </a:prstGeom>
        </p:spPr>
        <p:txBody>
          <a:bodyPr vert="horz" lIns="91433" tIns="45716" rIns="91433" bIns="45716" rtlCol="0"/>
          <a:lstStyle>
            <a:lvl1pPr algn="r">
              <a:defRPr sz="1200"/>
            </a:lvl1pPr>
          </a:lstStyle>
          <a:p>
            <a:fld id="{BE51E31B-58F4-40C5-B28E-F4E6428E2D40}" type="datetimeFigureOut">
              <a:rPr kumimoji="1" lang="ja-JP" altLang="en-US" smtClean="0"/>
              <a:t>2025/5/7</a:t>
            </a:fld>
            <a:endParaRPr kumimoji="1" lang="ja-JP" altLang="en-US"/>
          </a:p>
        </p:txBody>
      </p:sp>
      <p:sp>
        <p:nvSpPr>
          <p:cNvPr id="4" name="スライド イメージ プレースホルダー 3"/>
          <p:cNvSpPr>
            <a:spLocks noGrp="1" noRot="1" noChangeAspect="1"/>
          </p:cNvSpPr>
          <p:nvPr>
            <p:ph type="sldImg" idx="2"/>
          </p:nvPr>
        </p:nvSpPr>
        <p:spPr>
          <a:xfrm>
            <a:off x="606425" y="588963"/>
            <a:ext cx="5584825" cy="4187825"/>
          </a:xfrm>
          <a:prstGeom prst="rect">
            <a:avLst/>
          </a:prstGeom>
          <a:noFill/>
          <a:ln w="12700">
            <a:solidFill>
              <a:prstClr val="black"/>
            </a:solidFill>
          </a:ln>
        </p:spPr>
        <p:txBody>
          <a:bodyPr vert="horz" lIns="91433" tIns="45716" rIns="91433" bIns="45716" rtlCol="0" anchor="ctr"/>
          <a:lstStyle/>
          <a:p>
            <a:endParaRPr lang="ja-JP" altLang="en-US"/>
          </a:p>
        </p:txBody>
      </p:sp>
      <p:sp>
        <p:nvSpPr>
          <p:cNvPr id="5" name="ノート プレースホルダー 4"/>
          <p:cNvSpPr>
            <a:spLocks noGrp="1"/>
          </p:cNvSpPr>
          <p:nvPr>
            <p:ph type="body" sz="quarter" idx="3"/>
          </p:nvPr>
        </p:nvSpPr>
        <p:spPr>
          <a:xfrm>
            <a:off x="679768" y="5002469"/>
            <a:ext cx="5438140" cy="3908614"/>
          </a:xfrm>
          <a:prstGeom prst="rect">
            <a:avLst/>
          </a:prstGeom>
        </p:spPr>
        <p:txBody>
          <a:bodyPr vert="horz" lIns="91433" tIns="45716" rIns="91433" bIns="4571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8585"/>
            <a:ext cx="2945660" cy="498055"/>
          </a:xfrm>
          <a:prstGeom prst="rect">
            <a:avLst/>
          </a:prstGeom>
        </p:spPr>
        <p:txBody>
          <a:bodyPr vert="horz" lIns="91433" tIns="45716" rIns="91433" bIns="4571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3" y="9428585"/>
            <a:ext cx="2945660" cy="498055"/>
          </a:xfrm>
          <a:prstGeom prst="rect">
            <a:avLst/>
          </a:prstGeom>
        </p:spPr>
        <p:txBody>
          <a:bodyPr vert="horz" lIns="91433" tIns="45716" rIns="91433" bIns="45716"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89185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集約した避難行動要支援者名簿等の情報の中から、避難行動要支援者の範囲を整理し、災害時に誰を支援するのか、支援対象を明確にする必要があります。</a:t>
            </a:r>
            <a:endParaRPr lang="en-US" altLang="ja-JP"/>
          </a:p>
          <a:p>
            <a:pPr marL="174793" indent="-174793">
              <a:buFont typeface="Arial" panose="020B0604020202020204" pitchFamily="34" charset="0"/>
              <a:buChar char="•"/>
            </a:pPr>
            <a:r>
              <a:rPr lang="ja-JP" altLang="en-US"/>
              <a:t>また、支援を受ける側だけでなく、支援をする側の避難支援等関係者も事前に指定し、誰が誰を支援するのか明確にすることで、迅速な避難につながります。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840353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茨城県笠間市では、ひとり暮らし高齢者等で見守り支援を必要とする方を対象に、救急医療情報キットの設置を進めています。</a:t>
            </a:r>
            <a:endParaRPr lang="en-US" altLang="ja-JP"/>
          </a:p>
          <a:p>
            <a:pPr marL="174793" indent="-174793">
              <a:buFont typeface="Arial" panose="020B0604020202020204" pitchFamily="34" charset="0"/>
              <a:buChar char="•"/>
            </a:pPr>
            <a:r>
              <a:rPr lang="ja-JP" altLang="en-US"/>
              <a:t>ひとり暮らしの避難行動要支援者の場合、急に具合が悪くない緊急通報した際に、既往症や服薬状況などが伝えられない場合に備えた取組みです。</a:t>
            </a:r>
            <a:endParaRPr lang="en-US" altLang="ja-JP"/>
          </a:p>
          <a:p>
            <a:pPr marL="174793" indent="-174793">
              <a:buFont typeface="Arial" panose="020B0604020202020204" pitchFamily="34" charset="0"/>
              <a:buChar char="•"/>
            </a:pPr>
            <a:r>
              <a:rPr lang="ja-JP" altLang="en-US"/>
              <a:t>キットの設置を示すシールを玄関と冷蔵庫に貼り、救急医療情報キットが設置されていることがわかるよう表示しています。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608869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受講者に、「要配慮者の方が、避難生活においてどんなことに困るのか考えてみましょう」と投げかけます。</a:t>
            </a:r>
            <a:endParaRPr lang="en-US" altLang="ja-JP"/>
          </a:p>
          <a:p>
            <a:pPr marL="174793" indent="-174793">
              <a:buFont typeface="Arial" panose="020B0604020202020204" pitchFamily="34" charset="0"/>
              <a:buChar char="•"/>
            </a:pPr>
            <a:r>
              <a:rPr lang="ja-JP" altLang="en-US"/>
              <a:t>（何人かの受講者を指名して、どのような要配慮者をイメージしたかを答えてもらってもよいでしょう。）</a:t>
            </a:r>
          </a:p>
          <a:p>
            <a:pPr marL="174793" indent="-174793">
              <a:buFont typeface="Arial" panose="020B0604020202020204" pitchFamily="34" charset="0"/>
              <a:buChar char="•"/>
            </a:pPr>
            <a:r>
              <a:rPr lang="ja-JP" altLang="en-US"/>
              <a:t>受講者の答えを受けて、「要配慮者（車いすの方、赤ちゃんを抱えた母親、外国人、目が見えない人、耳が聞こえない人　のいずれか）がどんなことに困るのでしょうか？」と、次のワークショップにつなげます。</a:t>
            </a:r>
            <a:endParaRPr lang="en-US" altLang="ja-JP"/>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F7E0199F-F815-4BAA-8DAF-33086E6D4C5F}"/>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786987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被災者情報を台帳のような形で管理することが望ましいです。その際、情報の管理はルールに基づき厳重に行うことが必要です。</a:t>
            </a:r>
            <a:endParaRPr lang="en-US" altLang="ja-JP"/>
          </a:p>
          <a:p>
            <a:pPr marL="174793" indent="-174793">
              <a:buFont typeface="Arial" panose="020B0604020202020204" pitchFamily="34" charset="0"/>
              <a:buChar char="•"/>
            </a:pPr>
            <a:r>
              <a:rPr lang="ja-JP" altLang="en-US"/>
              <a:t>実際の被災現場での意見を参考に、平時から要配慮者に対する対応や備えを検討しておく必要があります。</a:t>
            </a:r>
          </a:p>
          <a:p>
            <a:pPr marL="174793" indent="-174793">
              <a:buFont typeface="Arial" panose="020B0604020202020204" pitchFamily="34" charset="0"/>
              <a:buChar char="•"/>
            </a:pPr>
            <a:endParaRPr lang="ja-JP" altLang="en-US"/>
          </a:p>
          <a:p>
            <a:endParaRPr lang="ja-JP" altLang="en-US"/>
          </a:p>
          <a:p>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21CB68EE-9A4F-4FD9-B9A8-6E4BBF160F8C}"/>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324915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受講者に、「では、今から〇つ目のワークショップを行います」と宣言します。</a:t>
            </a:r>
            <a:endParaRPr lang="en-US" altLang="ja-JP"/>
          </a:p>
          <a:p>
            <a:pPr marL="174793" indent="-174793">
              <a:buFont typeface="Arial" panose="020B0604020202020204" pitchFamily="34" charset="0"/>
              <a:buChar char="•"/>
            </a:pPr>
            <a:r>
              <a:rPr lang="ja-JP" altLang="en-US"/>
              <a:t>「車いすの方は、避難所での生活でどんなことに困るでしょうか。また、どんな支援が必要でしょうか」と投げかけます。</a:t>
            </a:r>
            <a:endParaRPr lang="en-US" altLang="ja-JP"/>
          </a:p>
          <a:p>
            <a:pPr marL="174793" indent="-174793">
              <a:buFont typeface="Arial" panose="020B0604020202020204" pitchFamily="34" charset="0"/>
              <a:buChar char="•"/>
            </a:pPr>
            <a:r>
              <a:rPr lang="ja-JP" altLang="en-US"/>
              <a:t>（何人かの受講者を指名して、答えてもらってもよいでしょう）</a:t>
            </a:r>
            <a:endParaRPr lang="en-US" altLang="ja-JP"/>
          </a:p>
          <a:p>
            <a:pPr marL="174793" indent="-174793">
              <a:buFont typeface="Arial" panose="020B0604020202020204" pitchFamily="34" charset="0"/>
              <a:buChar char="•"/>
            </a:pPr>
            <a:r>
              <a:rPr lang="ja-JP" altLang="en-US"/>
              <a:t>車いすの介助の経験のある方はおられますかなど質問し、答えてもらって、「では、これから皆さんで話し合っていただきます」と、次のグループ検討につながりやすいでしょう。</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A9F83C96-6C19-423F-B2AC-F6BDE4E52212}"/>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576891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8446" indent="-178446">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8446" indent="-178446">
              <a:buFont typeface="Arial" panose="020B0604020202020204" pitchFamily="34" charset="0"/>
              <a:buChar char="•"/>
            </a:pPr>
            <a:r>
              <a:rPr lang="ja-JP" altLang="en-US"/>
              <a:t>ワークショップの方法をスライドに沿って説明します。</a:t>
            </a:r>
            <a:endParaRPr lang="en-US" altLang="ja-JP"/>
          </a:p>
          <a:p>
            <a:endParaRPr lang="en-US" altLang="ja-JP"/>
          </a:p>
          <a:p>
            <a:pPr marL="174793" indent="-174793">
              <a:buFont typeface="Arial" panose="020B0604020202020204" pitchFamily="34" charset="0"/>
              <a:buChar char="•"/>
            </a:pPr>
            <a:r>
              <a:rPr lang="ja-JP" altLang="en-US"/>
              <a:t>誰からでもいいので、発言を促します。</a:t>
            </a:r>
            <a:endParaRPr lang="en-US" altLang="ja-JP"/>
          </a:p>
          <a:p>
            <a:pPr marL="174793" indent="-174793">
              <a:buFont typeface="Arial" panose="020B0604020202020204" pitchFamily="34" charset="0"/>
              <a:buChar char="•"/>
            </a:pPr>
            <a:r>
              <a:rPr lang="ja-JP" altLang="en-US"/>
              <a:t>車いすで介助された方、ケガで車いすを使った経験がある方がいれば発言を促します。（ただし、他の参加者の発言も引き出したいため、特定に人にかたよらないように注意する）</a:t>
            </a:r>
            <a:endParaRPr lang="en-US" altLang="ja-JP"/>
          </a:p>
          <a:p>
            <a:pPr marL="174793" indent="-174793">
              <a:buFont typeface="Arial" panose="020B0604020202020204" pitchFamily="34" charset="0"/>
              <a:buChar char="•"/>
            </a:pPr>
            <a:r>
              <a:rPr lang="ja-JP" altLang="en-US"/>
              <a:t>車いすには一人で乗ることができない方も多いです。</a:t>
            </a:r>
            <a:endParaRPr lang="en-US" altLang="ja-JP"/>
          </a:p>
          <a:p>
            <a:pPr marL="174793" indent="-174793">
              <a:buFont typeface="Arial" panose="020B0604020202020204" pitchFamily="34" charset="0"/>
              <a:buChar char="•"/>
            </a:pPr>
            <a:r>
              <a:rPr lang="ja-JP" altLang="en-US"/>
              <a:t>トイレなども専用のものでないと使いづらいです。</a:t>
            </a:r>
            <a:endParaRPr lang="en-US" altLang="ja-JP"/>
          </a:p>
          <a:p>
            <a:pPr marL="174793" indent="-174793">
              <a:buFont typeface="Arial" panose="020B0604020202020204" pitchFamily="34" charset="0"/>
              <a:buChar char="•"/>
            </a:pPr>
            <a:endParaRPr lang="en-US" altLang="ja-JP"/>
          </a:p>
          <a:p>
            <a:pPr marL="178446" indent="-178446">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8446" indent="-178446">
              <a:buFont typeface="Arial" panose="020B0604020202020204" pitchFamily="34" charset="0"/>
              <a:buChar char="•"/>
            </a:pPr>
            <a:r>
              <a:rPr lang="ja-JP" altLang="en-US"/>
              <a:t>質問があれば対応します。</a:t>
            </a:r>
            <a:endParaRPr lang="en-US" altLang="ja-JP"/>
          </a:p>
          <a:p>
            <a:pPr marL="174793" indent="-174793">
              <a:buFont typeface="Arial" panose="020B0604020202020204" pitchFamily="34" charset="0"/>
              <a:buChar char="•"/>
            </a:pP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99AD8715-8D6A-4B2F-92B1-BF0DA31FB40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824466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車いすであることで困ることと、避難所であることで困ることの両方への対応が必要になります。</a:t>
            </a:r>
            <a:endParaRPr lang="en-US" altLang="ja-JP"/>
          </a:p>
          <a:p>
            <a:pPr marL="174793" indent="-174793">
              <a:buFont typeface="Arial" panose="020B0604020202020204" pitchFamily="34" charset="0"/>
              <a:buChar char="•"/>
            </a:pPr>
            <a:r>
              <a:rPr lang="ja-JP" altLang="en-US"/>
              <a:t>障害者自身が、周囲に負担をさせていると感じ、自宅に戻ってしまう事例もあります。</a:t>
            </a:r>
            <a:endParaRPr lang="en-US" altLang="ja-JP"/>
          </a:p>
          <a:p>
            <a:pPr marL="174793" indent="-174793">
              <a:buFont typeface="Arial" panose="020B0604020202020204" pitchFamily="34" charset="0"/>
              <a:buChar char="•"/>
            </a:pPr>
            <a:r>
              <a:rPr lang="ja-JP" altLang="en-US"/>
              <a:t>避難所のバリアフリー化というハード面、対象者への対応方法検討というソフト面の両方から支援を行う必要があります。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485DAB40-0AB9-4DFF-9C5E-4C4E364F8FE5}"/>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4000415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defTabSz="950410">
              <a:defRPr/>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受講者に、「では、今から〇つ目のワークショップを行います」と宣言します。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「赤ちゃんを抱えた母親の方は、避難所での生活で、どんなことに困るでしょうか。また、どんな支援が必要でしょうか」と投げかけます。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（何人かの受講者を指名して、答えてもらってもよいでしょう。）</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「女性ではなく男性の方はどう思いますか？」など質問し、答えてもらって、「では、これから皆さんで話し合っていただきます」と、次のグループ検討につながりやすいでしょう。</a:t>
            </a:r>
            <a:endParaRPr lang="en-US" altLang="ja-JP">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17</a:t>
            </a:fld>
            <a:endParaRPr kumimoji="1" lang="ja-JP" altLang="en-US"/>
          </a:p>
        </p:txBody>
      </p:sp>
    </p:spTree>
    <p:extLst>
      <p:ext uri="{BB962C8B-B14F-4D97-AF65-F5344CB8AC3E}">
        <p14:creationId xmlns:p14="http://schemas.microsoft.com/office/powerpoint/2010/main" val="458015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8446" indent="-178446">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8446" indent="-178446">
              <a:buFont typeface="Arial" panose="020B0604020202020204" pitchFamily="34" charset="0"/>
              <a:buChar char="•"/>
            </a:pPr>
            <a:r>
              <a:rPr lang="ja-JP" altLang="en-US"/>
              <a:t>ワークショップの方法をスライドに沿って説明します。</a:t>
            </a:r>
            <a:endParaRPr lang="en-US" altLang="ja-JP"/>
          </a:p>
          <a:p>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誰からでもいいので、発言を促します。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子育てした経験から（男女問わず）発言を促します。（どうした点が困るのかを具体的に発言してもらう。）</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赤ちゃん特有の問題という視点で考えてみるよう促します。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主として母親が行うことが多いことを考えてみるよう促します。</a:t>
            </a:r>
          </a:p>
          <a:p>
            <a:pPr marL="174793" indent="-174793">
              <a:buFont typeface="Arial" panose="020B0604020202020204" pitchFamily="34" charset="0"/>
              <a:buChar char="•"/>
            </a:pPr>
            <a:endParaRPr lang="en-US" altLang="ja-JP"/>
          </a:p>
          <a:p>
            <a:pPr marL="178446" indent="-178446">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8446" indent="-178446">
              <a:buFont typeface="Arial" panose="020B0604020202020204" pitchFamily="34" charset="0"/>
              <a:buChar char="•"/>
            </a:pPr>
            <a:r>
              <a:rPr lang="ja-JP" altLang="en-US"/>
              <a:t>質問があれば対応します。</a:t>
            </a:r>
            <a:endParaRPr lang="en-US" altLang="ja-JP"/>
          </a:p>
          <a:p>
            <a:pPr marL="174793" indent="-174793">
              <a:buFont typeface="Arial" panose="020B0604020202020204" pitchFamily="34" charset="0"/>
              <a:buChar char="•"/>
            </a:pP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99AD8715-8D6A-4B2F-92B1-BF0DA31FB40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353743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乳幼児を持つ保護者であることで困ることと、女性であることで困ることの両方への対応が必要になります。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支援物資の受け取りも、乳幼児がいると受け取りに遅れることがあるなど配慮する必要があります。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必需品物資の備蓄状況や受け入れ予定などを対象者へ共有するとよいです。</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19</a:t>
            </a:fld>
            <a:endParaRPr kumimoji="1" lang="ja-JP" altLang="en-US"/>
          </a:p>
        </p:txBody>
      </p:sp>
    </p:spTree>
    <p:extLst>
      <p:ext uri="{BB962C8B-B14F-4D97-AF65-F5344CB8AC3E}">
        <p14:creationId xmlns:p14="http://schemas.microsoft.com/office/powerpoint/2010/main" val="2480960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defTabSz="950410">
              <a:defRPr/>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受講者に、「では、今から〇つ目のワークショップを行います」と宣言します。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「日本語が話せない外国人の方は、避難所での生活で、どんなことに困るでしょうか。また、どんな支援が必要でしょうか」と投げかけます。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（何人かの受講者を指名して、答えてもらってもよいでしょう。）</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外国人と接して困ったことなどないですか？」あるいは、「外国人からこのような困ったことを聞いた」など質問し答えてもらって、「では、これから皆さんで話し合っていただきます」と、次のグループ検討につながりやすいでしょう。</a:t>
            </a:r>
            <a:endParaRPr lang="en-US" altLang="ja-JP">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20</a:t>
            </a:fld>
            <a:endParaRPr kumimoji="1" lang="ja-JP" altLang="en-US"/>
          </a:p>
        </p:txBody>
      </p:sp>
    </p:spTree>
    <p:extLst>
      <p:ext uri="{BB962C8B-B14F-4D97-AF65-F5344CB8AC3E}">
        <p14:creationId xmlns:p14="http://schemas.microsoft.com/office/powerpoint/2010/main" val="5739416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8446" indent="-178446">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8446" indent="-178446">
              <a:buFont typeface="Arial" panose="020B0604020202020204" pitchFamily="34" charset="0"/>
              <a:buChar char="•"/>
            </a:pPr>
            <a:r>
              <a:rPr lang="ja-JP" altLang="en-US"/>
              <a:t>ワークショップの方法をスライドに沿って説明します。</a:t>
            </a:r>
            <a:endParaRPr lang="en-US" altLang="ja-JP"/>
          </a:p>
          <a:p>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誰からでもいいので、発言を促します。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外国人と接した経験から発言を促します。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自分が海外で災害にあった場合を想像してみるよう促します。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使えるツールにはどんなものがあるか考えてみるよう促します。</a:t>
            </a:r>
            <a:endParaRPr lang="en-US" altLang="ja-JP">
              <a:latin typeface="ＭＳ ゴシック" panose="020B0609070205080204" pitchFamily="49" charset="-128"/>
              <a:ea typeface="ＭＳ ゴシック" panose="020B0609070205080204" pitchFamily="49" charset="-128"/>
            </a:endParaRPr>
          </a:p>
          <a:p>
            <a:pPr marL="174793" indent="-174793">
              <a:buFont typeface="Arial" panose="020B0604020202020204" pitchFamily="34" charset="0"/>
              <a:buChar char="•"/>
            </a:pPr>
            <a:endParaRPr lang="en-US" altLang="ja-JP"/>
          </a:p>
          <a:p>
            <a:pPr marL="178446" indent="-178446">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8446" indent="-178446">
              <a:buFont typeface="Arial" panose="020B0604020202020204" pitchFamily="34" charset="0"/>
              <a:buChar char="•"/>
            </a:pPr>
            <a:r>
              <a:rPr lang="ja-JP" altLang="en-US"/>
              <a:t>質問があれば対応します。</a:t>
            </a:r>
            <a:endParaRPr lang="en-US" altLang="ja-JP"/>
          </a:p>
          <a:p>
            <a:pPr marL="174793" indent="-174793">
              <a:buFont typeface="Arial" panose="020B0604020202020204" pitchFamily="34" charset="0"/>
              <a:buChar char="•"/>
            </a:pP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99AD8715-8D6A-4B2F-92B1-BF0DA31FB40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607711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災害に関する知識や経験がない場合があり、日本人よりも不安になりやすいことを念頭におくことが必要です。母国語で話すと安心するため、同国出身同士で集まって大きな声で話すこともあります（不安解消の仕方も国や文化によって異なります）。避難所のルールを伝えれば理解してくれます。</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平時から地域に住む外国人との接点を作っておくことも大切です。</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22</a:t>
            </a:fld>
            <a:endParaRPr kumimoji="1" lang="ja-JP" altLang="en-US"/>
          </a:p>
        </p:txBody>
      </p:sp>
    </p:spTree>
    <p:extLst>
      <p:ext uri="{BB962C8B-B14F-4D97-AF65-F5344CB8AC3E}">
        <p14:creationId xmlns:p14="http://schemas.microsoft.com/office/powerpoint/2010/main" val="378042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defTabSz="950410">
              <a:defRPr/>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受講者に、「では、今から〇つ目のワークショップを行います」と宣言します。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「視覚障害者の方は、避難所での生活で、どんなことに困るでしょうか。また、どんな支援が必要でしょうか」と投げかけます。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（何人かの受講者を指名して、答えてもらってもよいでしょう。）</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「避難所がどういうところなのかイメージして考えてみて下さい」など質問し答えてもらって、「では、これから皆さんで話し合っていただきます」と、次のグループ検討につながりやすいでしょう。</a:t>
            </a:r>
            <a:endParaRPr lang="en-US" altLang="ja-JP">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23</a:t>
            </a:fld>
            <a:endParaRPr kumimoji="1" lang="ja-JP" altLang="en-US"/>
          </a:p>
        </p:txBody>
      </p:sp>
    </p:spTree>
    <p:extLst>
      <p:ext uri="{BB962C8B-B14F-4D97-AF65-F5344CB8AC3E}">
        <p14:creationId xmlns:p14="http://schemas.microsoft.com/office/powerpoint/2010/main" val="3833115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8446" indent="-178446">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8446" indent="-178446">
              <a:buFont typeface="Arial" panose="020B0604020202020204" pitchFamily="34" charset="0"/>
              <a:buChar char="•"/>
            </a:pPr>
            <a:r>
              <a:rPr lang="ja-JP" altLang="en-US"/>
              <a:t>ワークショップの方法をスライドに沿って説明します。</a:t>
            </a:r>
            <a:endParaRPr lang="en-US" altLang="ja-JP"/>
          </a:p>
          <a:p>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誰からでもいいので、発言を促します。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視覚障害者と接した経験から発言を促します。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避難所のイメージをもとに話し合ってもらうよう促します。</a:t>
            </a:r>
            <a:endParaRPr lang="en-US" altLang="ja-JP">
              <a:latin typeface="ＭＳ ゴシック" panose="020B0609070205080204" pitchFamily="49" charset="-128"/>
              <a:ea typeface="ＭＳ ゴシック" panose="020B0609070205080204" pitchFamily="49" charset="-128"/>
            </a:endParaRPr>
          </a:p>
          <a:p>
            <a:pPr marL="178201" indent="-178201">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どのように情報を伝えるかを考えてもらうよう促します。</a:t>
            </a:r>
          </a:p>
          <a:p>
            <a:pPr marL="174793" indent="-174793">
              <a:buFont typeface="Arial" panose="020B0604020202020204" pitchFamily="34" charset="0"/>
              <a:buChar char="•"/>
            </a:pPr>
            <a:endParaRPr lang="en-US" altLang="ja-JP"/>
          </a:p>
          <a:p>
            <a:pPr marL="178446" indent="-178446">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8446" indent="-178446">
              <a:buFont typeface="Arial" panose="020B0604020202020204" pitchFamily="34" charset="0"/>
              <a:buChar char="•"/>
            </a:pPr>
            <a:r>
              <a:rPr lang="ja-JP" altLang="en-US"/>
              <a:t>質問があれば対応します。</a:t>
            </a:r>
            <a:endParaRPr lang="en-US" altLang="ja-JP"/>
          </a:p>
          <a:p>
            <a:pPr marL="174793" indent="-174793">
              <a:buFont typeface="Arial" panose="020B0604020202020204" pitchFamily="34" charset="0"/>
              <a:buChar char="•"/>
            </a:pP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7" name="スライド イメージ プレースホルダー 6">
            <a:extLst>
              <a:ext uri="{FF2B5EF4-FFF2-40B4-BE49-F238E27FC236}">
                <a16:creationId xmlns:a16="http://schemas.microsoft.com/office/drawing/2014/main" id="{99AD8715-8D6A-4B2F-92B1-BF0DA31FB40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825617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健常者と比べ新しい情報を入手しづらいことを理解した上で、配慮を心掛ける必要があります。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視覚障害者にとっては、避難所では非常に困難な状況におかれてしまうため、ときどき声をかけるなどの配慮が求められます。</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25</a:t>
            </a:fld>
            <a:endParaRPr kumimoji="1" lang="ja-JP" altLang="en-US"/>
          </a:p>
        </p:txBody>
      </p:sp>
    </p:spTree>
    <p:extLst>
      <p:ext uri="{BB962C8B-B14F-4D97-AF65-F5344CB8AC3E}">
        <p14:creationId xmlns:p14="http://schemas.microsoft.com/office/powerpoint/2010/main" val="3465575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defTabSz="950410">
              <a:defRPr/>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受講者に、「では、今から〇つ目のワークショップを行います」と宣言します。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「聴覚障害者の方は、避難所での生活で、どんなことに困るでしょうか。また、どんな支援が必要でしょうか」と投げかけます。</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（何人かの受講者を指名して、答えてもらってもよいでしょう。）</a:t>
            </a:r>
            <a:endParaRPr lang="en-US" altLang="ja-JP">
              <a:latin typeface="ＭＳ ゴシック" panose="020B0609070205080204" pitchFamily="49" charset="-128"/>
              <a:ea typeface="ＭＳ ゴシック" panose="020B0609070205080204" pitchFamily="49" charset="-128"/>
            </a:endParaRPr>
          </a:p>
          <a:p>
            <a:pPr marL="174793" indent="-174793" defTabSz="950410">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「音で伝えることなどどのようなことがあるでしょうか？」など質問し答えてもらって、「では、これから皆さんで話し合っていただきます」と、次のグループ検討につながりやすいでしょう。</a:t>
            </a:r>
            <a:endParaRPr lang="en-US" altLang="ja-JP">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26</a:t>
            </a:fld>
            <a:endParaRPr kumimoji="1" lang="ja-JP" altLang="en-US"/>
          </a:p>
        </p:txBody>
      </p:sp>
    </p:spTree>
    <p:extLst>
      <p:ext uri="{BB962C8B-B14F-4D97-AF65-F5344CB8AC3E}">
        <p14:creationId xmlns:p14="http://schemas.microsoft.com/office/powerpoint/2010/main" val="1468180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8446" indent="-178446">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8446" indent="-178446">
              <a:buFont typeface="Arial" panose="020B0604020202020204" pitchFamily="34" charset="0"/>
              <a:buChar char="•"/>
            </a:pPr>
            <a:r>
              <a:rPr lang="ja-JP" altLang="en-US"/>
              <a:t>ワークショップの方法をスライドに沿って説明します。</a:t>
            </a:r>
            <a:endParaRPr lang="en-US" altLang="ja-JP"/>
          </a:p>
          <a:p>
            <a:endParaRPr lang="en-US" altLang="ja-JP">
              <a:latin typeface="ＭＳ ゴシック" panose="020B0609070205080204" pitchFamily="49" charset="-128"/>
              <a:ea typeface="ＭＳ ゴシック" panose="020B0609070205080204" pitchFamily="49" charset="-128"/>
            </a:endParaRPr>
          </a:p>
          <a:p>
            <a:pPr marL="174793" indent="-174793" defTabSz="932231">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音で伝えることが聞こえなかった経験などを投げかけ、その回答から発言を促します。</a:t>
            </a:r>
            <a:endParaRPr lang="en-US" altLang="ja-JP">
              <a:latin typeface="ＭＳ ゴシック" panose="020B0609070205080204" pitchFamily="49" charset="-128"/>
              <a:ea typeface="ＭＳ ゴシック" panose="020B0609070205080204" pitchFamily="49" charset="-128"/>
            </a:endParaRPr>
          </a:p>
          <a:p>
            <a:pPr marL="174793" indent="-174793" defTabSz="932231">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音が聞こえないことで、どのようになる可能性があるのか（孤立してしまうなど）話し合ってもらいます。</a:t>
            </a:r>
            <a:endParaRPr lang="en-US" altLang="ja-JP">
              <a:latin typeface="ＭＳ ゴシック" panose="020B0609070205080204" pitchFamily="49" charset="-128"/>
              <a:ea typeface="ＭＳ ゴシック" panose="020B0609070205080204" pitchFamily="49" charset="-128"/>
            </a:endParaRPr>
          </a:p>
          <a:p>
            <a:pPr marL="174793" indent="-174793" defTabSz="932231">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耳が聞こえない方がいるのかどうか、どのように見分けるのかを考えてもらうように促します。</a:t>
            </a:r>
            <a:endParaRPr lang="en-US" altLang="ja-JP">
              <a:latin typeface="ＭＳ ゴシック" panose="020B0609070205080204" pitchFamily="49" charset="-128"/>
              <a:ea typeface="ＭＳ ゴシック" panose="020B0609070205080204" pitchFamily="49" charset="-128"/>
            </a:endParaRPr>
          </a:p>
          <a:p>
            <a:pPr marL="174793" indent="-174793" defTabSz="932231">
              <a:buFont typeface="Arial" panose="020B0604020202020204" pitchFamily="34" charset="0"/>
              <a:buChar char="•"/>
              <a:defRPr/>
            </a:pPr>
            <a:r>
              <a:rPr lang="ja-JP" altLang="en-US">
                <a:latin typeface="ＭＳ ゴシック" panose="020B0609070205080204" pitchFamily="49" charset="-128"/>
                <a:ea typeface="ＭＳ ゴシック" panose="020B0609070205080204" pitchFamily="49" charset="-128"/>
              </a:rPr>
              <a:t>どのように情報を伝えるかを考えてもらいます。</a:t>
            </a:r>
          </a:p>
          <a:p>
            <a:pPr marL="174793" indent="-174793">
              <a:buFont typeface="Arial" panose="020B0604020202020204" pitchFamily="34" charset="0"/>
              <a:buChar char="•"/>
            </a:pPr>
            <a:endParaRPr lang="en-US" altLang="ja-JP"/>
          </a:p>
          <a:p>
            <a:pPr marL="178446" indent="-178446">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8446" indent="-178446">
              <a:buFont typeface="Arial" panose="020B0604020202020204" pitchFamily="34" charset="0"/>
              <a:buChar char="•"/>
            </a:pPr>
            <a:r>
              <a:rPr lang="ja-JP" altLang="en-US"/>
              <a:t>質問があれば対応します。</a:t>
            </a:r>
            <a:endParaRPr lang="en-US" altLang="ja-JP"/>
          </a:p>
          <a:p>
            <a:pPr marL="174793" indent="-174793">
              <a:buFont typeface="Arial" panose="020B0604020202020204" pitchFamily="34" charset="0"/>
              <a:buChar char="•"/>
            </a:pP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7" name="スライド イメージ プレースホルダー 6">
            <a:extLst>
              <a:ext uri="{FF2B5EF4-FFF2-40B4-BE49-F238E27FC236}">
                <a16:creationId xmlns:a16="http://schemas.microsoft.com/office/drawing/2014/main" id="{99AD8715-8D6A-4B2F-92B1-BF0DA31FB40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7377183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健常者と比べ新しい情報を入手しづらいことを理解した上、配慮を心掛ける必要があります。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聴覚障害者本人に聴覚障害者であることが分かる目印（スカーフ、リボンなど）を付けてもらうとコミュニケーションがとりやすいです。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テレビを設置した場合、衛星放送の（認定</a:t>
            </a:r>
            <a:r>
              <a:rPr lang="en-US" altLang="ja-JP">
                <a:latin typeface="ＭＳ ゴシック" panose="020B0609070205080204" pitchFamily="49" charset="-128"/>
                <a:ea typeface="ＭＳ ゴシック" panose="020B0609070205080204" pitchFamily="49" charset="-128"/>
              </a:rPr>
              <a:t>NPO</a:t>
            </a:r>
            <a:r>
              <a:rPr lang="ja-JP" altLang="en-US">
                <a:latin typeface="ＭＳ ゴシック" panose="020B0609070205080204" pitchFamily="49" charset="-128"/>
                <a:ea typeface="ＭＳ ゴシック" panose="020B0609070205080204" pitchFamily="49" charset="-128"/>
              </a:rPr>
              <a:t>法人）障害者放送通信機構「目で聴くテレビ」では聴覚障害者のために手話、字幕による放送を行っています。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聴覚障害者用情報受信装置（</a:t>
            </a:r>
            <a:r>
              <a:rPr lang="en-US" altLang="ja-JP">
                <a:latin typeface="ＭＳ ゴシック" panose="020B0609070205080204" pitchFamily="49" charset="-128"/>
                <a:ea typeface="ＭＳ ゴシック" panose="020B0609070205080204" pitchFamily="49" charset="-128"/>
              </a:rPr>
              <a:t>CS</a:t>
            </a:r>
            <a:r>
              <a:rPr lang="ja-JP" altLang="en-US">
                <a:latin typeface="ＭＳ ゴシック" panose="020B0609070205080204" pitchFamily="49" charset="-128"/>
                <a:ea typeface="ＭＳ ゴシック" panose="020B0609070205080204" pitchFamily="49" charset="-128"/>
              </a:rPr>
              <a:t>放送受信機）「アイ・ドラゴン</a:t>
            </a:r>
            <a:r>
              <a:rPr lang="en-US" altLang="ja-JP">
                <a:latin typeface="ＭＳ ゴシック" panose="020B0609070205080204" pitchFamily="49" charset="-128"/>
                <a:ea typeface="ＭＳ ゴシック" panose="020B0609070205080204" pitchFamily="49" charset="-128"/>
              </a:rPr>
              <a:t>4</a:t>
            </a:r>
            <a:r>
              <a:rPr lang="ja-JP" altLang="en-US">
                <a:latin typeface="ＭＳ ゴシック" panose="020B0609070205080204" pitchFamily="49" charset="-128"/>
                <a:ea typeface="ＭＳ ゴシック" panose="020B0609070205080204" pitchFamily="49" charset="-128"/>
              </a:rPr>
              <a:t>」というものもありますので、活用してもよいでしょう。</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28</a:t>
            </a:fld>
            <a:endParaRPr kumimoji="1" lang="ja-JP" altLang="en-US"/>
          </a:p>
        </p:txBody>
      </p:sp>
    </p:spTree>
    <p:extLst>
      <p:ext uri="{BB962C8B-B14F-4D97-AF65-F5344CB8AC3E}">
        <p14:creationId xmlns:p14="http://schemas.microsoft.com/office/powerpoint/2010/main" val="8346843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t>危機的状況を瞬時に認識して、危険回避のための行動をとることが困難です。（障害の程度は、常時介護が必要な人から、言語能力や理解力など 一部の発達のみ遅れている人まで様々）</a:t>
            </a:r>
            <a:endParaRPr lang="en-US" altLang="ja-JP"/>
          </a:p>
          <a:p>
            <a:pPr marL="174793" indent="-174793">
              <a:spcBef>
                <a:spcPct val="0"/>
              </a:spcBef>
              <a:buFont typeface="Arial" panose="020B0604020202020204" pitchFamily="34" charset="0"/>
              <a:buChar char="•"/>
            </a:pPr>
            <a:r>
              <a:rPr lang="ja-JP" altLang="en-US"/>
              <a:t>急激な環境変化への対応が苦手で、時にパニックに陥ったまま固まってしまうこともあります。</a:t>
            </a:r>
            <a:endParaRPr lang="en-US" altLang="ja-JP"/>
          </a:p>
          <a:p>
            <a:pPr marL="174793" indent="-174793">
              <a:spcBef>
                <a:spcPct val="0"/>
              </a:spcBef>
              <a:buFont typeface="Arial" panose="020B0604020202020204" pitchFamily="34" charset="0"/>
              <a:buChar char="•"/>
            </a:pPr>
            <a:r>
              <a:rPr lang="ja-JP" altLang="en-US"/>
              <a:t>言語の発達の遅れを伴う場合もあり、コミュニケーションボードなどを活用するなど、コミュニケーションに配慮が必要です。</a:t>
            </a:r>
            <a:endParaRPr lang="en-US" altLang="ja-JP"/>
          </a:p>
          <a:p>
            <a:pPr marL="174793" indent="-174793">
              <a:spcBef>
                <a:spcPct val="0"/>
              </a:spcBef>
              <a:buFont typeface="Arial" panose="020B0604020202020204" pitchFamily="34" charset="0"/>
              <a:buChar char="•"/>
            </a:pPr>
            <a:r>
              <a:rPr lang="ja-JP" altLang="en-US"/>
              <a:t>避難生活を円滑に送るために、周囲の人に障害の特性を理解していただく必要がある場合は、状況に応じて、本人やご家族、支援者などと十分に確認してから行うことが重要です。また、その際は個人情報の取り扱いに十分に注意することが必要です。</a:t>
            </a:r>
            <a:endParaRPr lang="en-US" altLang="ja-JP">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29</a:t>
            </a:fld>
            <a:endParaRPr kumimoji="1" lang="ja-JP" altLang="en-US"/>
          </a:p>
        </p:txBody>
      </p:sp>
    </p:spTree>
    <p:extLst>
      <p:ext uri="{BB962C8B-B14F-4D97-AF65-F5344CB8AC3E}">
        <p14:creationId xmlns:p14="http://schemas.microsoft.com/office/powerpoint/2010/main" val="797726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ja-JP"/>
              <a:t>【</a:t>
            </a:r>
            <a:r>
              <a:rPr lang="ja-JP" altLang="en-US"/>
              <a:t>補足説明</a:t>
            </a:r>
            <a:r>
              <a:rPr lang="ja-JP" altLang="ja-JP"/>
              <a:t>】</a:t>
            </a:r>
            <a:endParaRPr lang="en-US" altLang="ja-JP"/>
          </a:p>
          <a:p>
            <a:pPr marL="174793" indent="-174793">
              <a:buFont typeface="Arial" panose="020B0604020202020204" pitchFamily="34" charset="0"/>
              <a:buChar char="•"/>
            </a:pPr>
            <a:r>
              <a:rPr lang="ja-JP" altLang="en-US"/>
              <a:t>この単元の目標を伝えます。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7" name="スライド イメージ プレースホルダー 6">
            <a:extLst>
              <a:ext uri="{FF2B5EF4-FFF2-40B4-BE49-F238E27FC236}">
                <a16:creationId xmlns:a16="http://schemas.microsoft.com/office/drawing/2014/main" id="{3D6383DF-BC1C-4A4A-B37D-CC3629E819B8}"/>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720981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10" name="ノート プレースホルダー 9">
            <a:extLst>
              <a:ext uri="{FF2B5EF4-FFF2-40B4-BE49-F238E27FC236}">
                <a16:creationId xmlns:a16="http://schemas.microsoft.com/office/drawing/2014/main" id="{76F4460A-DD77-4435-AD41-2B3602967C83}"/>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5033" indent="-175033">
              <a:buFont typeface="Arial" panose="020B0604020202020204" pitchFamily="34" charset="0"/>
              <a:buChar char="•"/>
            </a:pPr>
            <a:r>
              <a:rPr lang="ja-JP" altLang="en-US" dirty="0"/>
              <a:t>令和</a:t>
            </a:r>
            <a:r>
              <a:rPr lang="en-US" altLang="ja-JP" dirty="0"/>
              <a:t>2</a:t>
            </a:r>
            <a:r>
              <a:rPr lang="ja-JP" altLang="en-US" dirty="0"/>
              <a:t>年</a:t>
            </a:r>
            <a:r>
              <a:rPr lang="en-US" altLang="ja-JP" dirty="0"/>
              <a:t>7</a:t>
            </a:r>
            <a:r>
              <a:rPr lang="ja-JP" altLang="en-US" dirty="0"/>
              <a:t>月豪雨において、熊本県は避難所における感染症防止対策を実施</a:t>
            </a:r>
            <a:endParaRPr lang="en-US" altLang="ja-JP" dirty="0"/>
          </a:p>
          <a:p>
            <a:pPr marL="175033" indent="-175033">
              <a:buFont typeface="Arial" panose="020B0604020202020204" pitchFamily="34" charset="0"/>
              <a:buChar char="•"/>
            </a:pPr>
            <a:r>
              <a:rPr lang="ja-JP" altLang="en-US" dirty="0"/>
              <a:t>入所時には検温を行い、立ち入りを貼紙やアナウンスし、避難所への関係者以外の面会場所以外の立ち入りを禁止</a:t>
            </a:r>
            <a:endParaRPr lang="en-US" altLang="ja-JP" dirty="0"/>
          </a:p>
          <a:p>
            <a:pPr marL="175033" indent="-175033">
              <a:buFont typeface="Arial" panose="020B0604020202020204" pitchFamily="34" charset="0"/>
              <a:buChar char="•"/>
            </a:pPr>
            <a:endParaRPr lang="ja-JP" altLang="en-US" dirty="0"/>
          </a:p>
        </p:txBody>
      </p:sp>
      <p:sp>
        <p:nvSpPr>
          <p:cNvPr id="13" name="スライド イメージ プレースホルダー 12">
            <a:extLst>
              <a:ext uri="{FF2B5EF4-FFF2-40B4-BE49-F238E27FC236}">
                <a16:creationId xmlns:a16="http://schemas.microsoft.com/office/drawing/2014/main" id="{870E6976-BD88-4483-9966-40D472784C02}"/>
              </a:ext>
            </a:extLst>
          </p:cNvPr>
          <p:cNvSpPr>
            <a:spLocks noGrp="1" noRot="1" noChangeAspect="1"/>
          </p:cNvSpPr>
          <p:nvPr>
            <p:ph type="sldImg"/>
          </p:nvPr>
        </p:nvSpPr>
        <p:spPr>
          <a:xfrm>
            <a:off x="608013" y="588963"/>
            <a:ext cx="5591175" cy="4194175"/>
          </a:xfrm>
        </p:spPr>
      </p:sp>
    </p:spTree>
    <p:extLst>
      <p:ext uri="{BB962C8B-B14F-4D97-AF65-F5344CB8AC3E}">
        <p14:creationId xmlns:p14="http://schemas.microsoft.com/office/powerpoint/2010/main" val="351699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7607A-726A-4606-004C-45237C0EC9DE}"/>
            </a:ext>
          </a:extLst>
        </p:cNvPr>
        <p:cNvGrpSpPr/>
        <p:nvPr/>
      </p:nvGrpSpPr>
      <p:grpSpPr>
        <a:xfrm>
          <a:off x="0" y="0"/>
          <a:ext cx="0" cy="0"/>
          <a:chOff x="0" y="0"/>
          <a:chExt cx="0" cy="0"/>
        </a:xfrm>
      </p:grpSpPr>
      <p:sp>
        <p:nvSpPr>
          <p:cNvPr id="3" name="ノート プレースホルダー 2">
            <a:extLst>
              <a:ext uri="{FF2B5EF4-FFF2-40B4-BE49-F238E27FC236}">
                <a16:creationId xmlns:a16="http://schemas.microsoft.com/office/drawing/2014/main" id="{DE739188-F665-B029-7627-35946013ADD0}"/>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アレルギーの方や苦手な方が近くを通らなくて良いように、ペットを飼育していない避難者と交わらない場所</a:t>
            </a:r>
          </a:p>
          <a:p>
            <a:pPr marL="171450" indent="-171450">
              <a:buFont typeface="Arial" panose="020B0604020202020204" pitchFamily="34" charset="0"/>
              <a:buChar char="•"/>
            </a:pPr>
            <a:r>
              <a:rPr lang="ja-JP" altLang="en-US" dirty="0"/>
              <a:t>炊き出しや車両の出入りなどの避難所活動の妨げとならない場所</a:t>
            </a:r>
          </a:p>
          <a:p>
            <a:pPr marL="171450" indent="-171450">
              <a:buFont typeface="Arial" panose="020B0604020202020204" pitchFamily="34" charset="0"/>
              <a:buChar char="•"/>
            </a:pPr>
            <a:r>
              <a:rPr lang="ja-JP" altLang="en-US" dirty="0"/>
              <a:t>トラブルの原因となるため鳴き声や臭い等の影響が少ない場所</a:t>
            </a:r>
          </a:p>
          <a:p>
            <a:pPr marL="171450" indent="-171450">
              <a:buFont typeface="Arial" panose="020B0604020202020204" pitchFamily="34" charset="0"/>
              <a:buChar char="•"/>
            </a:pPr>
            <a:r>
              <a:rPr lang="ja-JP" altLang="en-US" dirty="0"/>
              <a:t>犬にリードを着けて避難してくる方が多いと思われるため、犬をけい留できるフェンスや柱がある場所</a:t>
            </a:r>
          </a:p>
          <a:p>
            <a:pPr marL="171450" indent="-171450">
              <a:buFont typeface="Arial" panose="020B0604020202020204" pitchFamily="34" charset="0"/>
              <a:buChar char="•"/>
            </a:pPr>
            <a:r>
              <a:rPr lang="ja-JP" altLang="en-US" dirty="0"/>
              <a:t>直射日光や雨をしのげるような屋根やひさしがある又はブルーシートなどで容易に対応できる場所</a:t>
            </a:r>
          </a:p>
          <a:p>
            <a:pPr marL="171450" indent="-171450">
              <a:buFont typeface="Arial" panose="020B0604020202020204" pitchFamily="34" charset="0"/>
              <a:buChar char="•"/>
            </a:pPr>
            <a:r>
              <a:rPr lang="ja-JP" altLang="en-US" dirty="0"/>
              <a:t>部外者や動物好きの方が近づいて事故が起こらないように、部外者の立入制限等をかけやすい場所</a:t>
            </a:r>
          </a:p>
          <a:p>
            <a:pPr marL="171450" indent="-171450">
              <a:buFont typeface="Arial" panose="020B0604020202020204" pitchFamily="34" charset="0"/>
              <a:buChar char="•"/>
            </a:pPr>
            <a:r>
              <a:rPr lang="ja-JP" altLang="en-US" dirty="0"/>
              <a:t>清潔にすることで避難者のペットに対する印象も良くなるため、清掃しやすい場所</a:t>
            </a:r>
            <a:endParaRPr lang="en-US" altLang="ja-JP" dirty="0"/>
          </a:p>
          <a:p>
            <a:pPr marL="171450" indent="-171450">
              <a:buFont typeface="Arial" panose="020B0604020202020204" pitchFamily="34" charset="0"/>
              <a:buChar char="•"/>
            </a:pPr>
            <a:endParaRPr lang="en-US" altLang="ja-JP" dirty="0"/>
          </a:p>
          <a:p>
            <a:pPr marL="171450" indent="-171450">
              <a:buFont typeface="Arial" panose="020B0604020202020204" pitchFamily="34" charset="0"/>
              <a:buChar char="•"/>
            </a:pPr>
            <a:r>
              <a:rPr lang="ja-JP" altLang="en-US" dirty="0"/>
              <a:t>ペットスペース設置のポイントは全てを満たす必要はありません。</a:t>
            </a:r>
            <a:endParaRPr lang="en-US" altLang="ja-JP" dirty="0"/>
          </a:p>
          <a:p>
            <a:pPr marL="171450" indent="-171450">
              <a:buFont typeface="Arial" panose="020B0604020202020204" pitchFamily="34" charset="0"/>
              <a:buChar char="•"/>
            </a:pPr>
            <a:r>
              <a:rPr lang="ja-JP" altLang="en-US" dirty="0"/>
              <a:t>避難所の実情に応じてよりよい場所を設定しましょう。</a:t>
            </a:r>
            <a:endParaRPr lang="en-US" altLang="ja-JP" dirty="0"/>
          </a:p>
          <a:p>
            <a:pPr marL="171450" indent="-171450">
              <a:buFont typeface="Arial" panose="020B0604020202020204" pitchFamily="34" charset="0"/>
              <a:buChar char="•"/>
            </a:pPr>
            <a:r>
              <a:rPr lang="ja-JP" altLang="en-US" dirty="0"/>
              <a:t>発災後、被害状況により使用できないことや飼い主から場所変更の相談があるかもしれません。 </a:t>
            </a:r>
            <a:endParaRPr lang="en-US" altLang="ja-JP" dirty="0"/>
          </a:p>
          <a:p>
            <a:pPr marL="171450" indent="-171450">
              <a:buFont typeface="Arial" panose="020B0604020202020204" pitchFamily="34" charset="0"/>
              <a:buChar char="•"/>
            </a:pPr>
            <a:r>
              <a:rPr lang="ja-JP" altLang="en-US" dirty="0"/>
              <a:t>その際は、場所の変更を検討してください。</a:t>
            </a:r>
          </a:p>
        </p:txBody>
      </p:sp>
      <p:sp>
        <p:nvSpPr>
          <p:cNvPr id="4" name="スライド番号プレースホルダー 3">
            <a:extLst>
              <a:ext uri="{FF2B5EF4-FFF2-40B4-BE49-F238E27FC236}">
                <a16:creationId xmlns:a16="http://schemas.microsoft.com/office/drawing/2014/main" id="{29E705C2-26BD-9275-1458-11F1C80C925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9" name="スライド イメージ プレースホルダー 8">
            <a:extLst>
              <a:ext uri="{FF2B5EF4-FFF2-40B4-BE49-F238E27FC236}">
                <a16:creationId xmlns:a16="http://schemas.microsoft.com/office/drawing/2014/main" id="{E7266D40-CA8F-2EEA-4346-28CE0E803328}"/>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4655668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CC329-0759-8CEF-3555-19762414A4BB}"/>
            </a:ext>
          </a:extLst>
        </p:cNvPr>
        <p:cNvGrpSpPr/>
        <p:nvPr/>
      </p:nvGrpSpPr>
      <p:grpSpPr>
        <a:xfrm>
          <a:off x="0" y="0"/>
          <a:ext cx="0" cy="0"/>
          <a:chOff x="0" y="0"/>
          <a:chExt cx="0" cy="0"/>
        </a:xfrm>
      </p:grpSpPr>
      <p:sp>
        <p:nvSpPr>
          <p:cNvPr id="3" name="ノート プレースホルダー 2">
            <a:extLst>
              <a:ext uri="{FF2B5EF4-FFF2-40B4-BE49-F238E27FC236}">
                <a16:creationId xmlns:a16="http://schemas.microsoft.com/office/drawing/2014/main" id="{4BE9EAA5-71FF-5896-822E-B76C3EDE19C2}"/>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1450" indent="-171450">
              <a:buFont typeface="Arial" panose="020B0604020202020204" pitchFamily="34" charset="0"/>
              <a:buChar char="•"/>
            </a:pPr>
            <a:r>
              <a:rPr lang="ja-JP" altLang="en-US" dirty="0"/>
              <a:t>清掃方法やペットの排泄場所等の詳細な飼育管理ルールは、飼い主同士が話し合いのうえ設定しましょう。</a:t>
            </a:r>
            <a:endParaRPr lang="en-US" altLang="ja-JP" dirty="0"/>
          </a:p>
          <a:p>
            <a:pPr marL="171450" indent="-171450">
              <a:buFont typeface="Arial" panose="020B0604020202020204" pitchFamily="34" charset="0"/>
              <a:buChar char="•"/>
            </a:pPr>
            <a:r>
              <a:rPr lang="ja-JP" altLang="en-US" dirty="0"/>
              <a:t>ルールの設定時は必ず、避難所運営本部への相談を行ないます。</a:t>
            </a:r>
          </a:p>
          <a:p>
            <a:pPr marL="171450" indent="-171450">
              <a:buFont typeface="Arial" panose="020B0604020202020204" pitchFamily="34" charset="0"/>
              <a:buChar char="•"/>
            </a:pPr>
            <a:r>
              <a:rPr lang="ja-JP" altLang="en-US" dirty="0"/>
              <a:t>様々な避難者へ配慮したルール作りを心がけてください。 </a:t>
            </a:r>
          </a:p>
        </p:txBody>
      </p:sp>
      <p:sp>
        <p:nvSpPr>
          <p:cNvPr id="4" name="スライド番号プレースホルダー 3">
            <a:extLst>
              <a:ext uri="{FF2B5EF4-FFF2-40B4-BE49-F238E27FC236}">
                <a16:creationId xmlns:a16="http://schemas.microsoft.com/office/drawing/2014/main" id="{12B209FD-7A01-DBFD-E0F3-76F503EA9C8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9" name="スライド イメージ プレースホルダー 8">
            <a:extLst>
              <a:ext uri="{FF2B5EF4-FFF2-40B4-BE49-F238E27FC236}">
                <a16:creationId xmlns:a16="http://schemas.microsoft.com/office/drawing/2014/main" id="{5EDB0957-DB44-7617-58A4-3C217CA22E99}"/>
              </a:ext>
            </a:extLst>
          </p:cNvPr>
          <p:cNvSpPr>
            <a:spLocks noGrp="1" noRot="1" noChangeAspect="1"/>
          </p:cNvSpPr>
          <p:nvPr>
            <p:ph type="sldImg"/>
          </p:nvPr>
        </p:nvSpPr>
        <p:spPr>
          <a:xfrm>
            <a:off x="571500" y="579438"/>
            <a:ext cx="5492750" cy="4121150"/>
          </a:xfrm>
        </p:spPr>
      </p:sp>
    </p:spTree>
    <p:extLst>
      <p:ext uri="{BB962C8B-B14F-4D97-AF65-F5344CB8AC3E}">
        <p14:creationId xmlns:p14="http://schemas.microsoft.com/office/powerpoint/2010/main" val="35330447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AEAD5-3EE8-FE38-563E-53E141FC6DBE}"/>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AC0602A-D5D5-2B46-8390-335738EBA86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10" name="ノート プレースホルダー 9">
            <a:extLst>
              <a:ext uri="{FF2B5EF4-FFF2-40B4-BE49-F238E27FC236}">
                <a16:creationId xmlns:a16="http://schemas.microsoft.com/office/drawing/2014/main" id="{170230E1-FD54-A214-2563-5FE9D172DEE9}"/>
              </a:ext>
            </a:extLst>
          </p:cNvPr>
          <p:cNvSpPr>
            <a:spLocks noGrp="1"/>
          </p:cNvSpPr>
          <p:nvPr>
            <p:ph type="body" idx="1"/>
          </p:nvPr>
        </p:nvSpPr>
        <p:spPr/>
        <p:txBody>
          <a:bodyPr/>
          <a:lstStyle/>
          <a:p>
            <a:r>
              <a:rPr lang="en-US" altLang="ja-JP" dirty="0"/>
              <a:t>【</a:t>
            </a:r>
            <a:r>
              <a:rPr lang="ja-JP" altLang="en-US" dirty="0"/>
              <a:t>補足説明</a:t>
            </a:r>
            <a:r>
              <a:rPr lang="en-US" altLang="ja-JP" dirty="0"/>
              <a:t>】</a:t>
            </a:r>
          </a:p>
          <a:p>
            <a:pPr marL="175033" indent="-175033">
              <a:buFont typeface="Arial" panose="020B0604020202020204" pitchFamily="34" charset="0"/>
              <a:buChar char="•"/>
            </a:pPr>
            <a:r>
              <a:rPr lang="ja-JP" altLang="en-US" dirty="0"/>
              <a:t>地域の防災訓練だけでなく仙台市動物管理センター及び仙台市獣医師会とボランティアによるペットとの同行避難と動物救護所設営運用訓練も実施している。</a:t>
            </a:r>
            <a:endParaRPr lang="en-US" altLang="ja-JP" dirty="0"/>
          </a:p>
          <a:p>
            <a:pPr marL="175033" indent="-175033">
              <a:buFont typeface="Arial" panose="020B0604020202020204" pitchFamily="34" charset="0"/>
              <a:buChar char="•"/>
            </a:pPr>
            <a:endParaRPr lang="en-US" altLang="ja-JP" dirty="0"/>
          </a:p>
        </p:txBody>
      </p:sp>
      <p:sp>
        <p:nvSpPr>
          <p:cNvPr id="13" name="スライド イメージ プレースホルダー 12">
            <a:extLst>
              <a:ext uri="{FF2B5EF4-FFF2-40B4-BE49-F238E27FC236}">
                <a16:creationId xmlns:a16="http://schemas.microsoft.com/office/drawing/2014/main" id="{252F6121-F5E4-0EE1-37D4-D62146E11D25}"/>
              </a:ext>
            </a:extLst>
          </p:cNvPr>
          <p:cNvSpPr>
            <a:spLocks noGrp="1" noRot="1" noChangeAspect="1"/>
          </p:cNvSpPr>
          <p:nvPr>
            <p:ph type="sldImg"/>
          </p:nvPr>
        </p:nvSpPr>
        <p:spPr>
          <a:xfrm>
            <a:off x="608013" y="588963"/>
            <a:ext cx="5591175" cy="4194175"/>
          </a:xfrm>
        </p:spPr>
      </p:sp>
    </p:spTree>
    <p:extLst>
      <p:ext uri="{BB962C8B-B14F-4D97-AF65-F5344CB8AC3E}">
        <p14:creationId xmlns:p14="http://schemas.microsoft.com/office/powerpoint/2010/main" val="277189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pPr>
              <a:spcBef>
                <a:spcPct val="0"/>
              </a:spcBef>
            </a:pPr>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要配慮者のそれぞれの特性を知り、その特性に合わせた配慮や支援が必要であることを説明します。</a:t>
            </a:r>
            <a:endParaRPr lang="en-US" altLang="ja-JP">
              <a:latin typeface="ＭＳ ゴシック" panose="020B0609070205080204" pitchFamily="49" charset="-128"/>
              <a:ea typeface="ＭＳ ゴシック" panose="020B0609070205080204" pitchFamily="49" charset="-128"/>
            </a:endParaRPr>
          </a:p>
          <a:p>
            <a:pPr marL="174793" indent="-174793">
              <a:spcBef>
                <a:spcPct val="0"/>
              </a:spcBef>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これらの特性を台帳等で管理することが望ましいです。その際、台帳は個人情報を扱うため、厳重に管理を行う必要があります。</a:t>
            </a:r>
            <a:endParaRPr lang="en-US" altLang="ja-JP">
              <a:latin typeface="ＭＳ ゴシック" panose="020B0609070205080204" pitchFamily="49" charset="-128"/>
              <a:ea typeface="ＭＳ ゴシック" panose="020B0609070205080204" pitchFamily="49" charset="-128"/>
            </a:endParaRPr>
          </a:p>
          <a:p>
            <a:endParaRPr lang="ja-JP" altLang="en-US">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34</a:t>
            </a:fld>
            <a:endParaRPr kumimoji="1" lang="ja-JP" altLang="en-US"/>
          </a:p>
        </p:txBody>
      </p:sp>
    </p:spTree>
    <p:extLst>
      <p:ext uri="{BB962C8B-B14F-4D97-AF65-F5344CB8AC3E}">
        <p14:creationId xmlns:p14="http://schemas.microsoft.com/office/powerpoint/2010/main" val="5431561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r>
              <a:rPr lang="en-US" altLang="ja-JP">
                <a:latin typeface="ＭＳ ゴシック" panose="020B0609070205080204" pitchFamily="49" charset="-128"/>
                <a:ea typeface="ＭＳ ゴシック" panose="020B0609070205080204" pitchFamily="49" charset="-128"/>
              </a:rPr>
              <a:t>【</a:t>
            </a:r>
            <a:r>
              <a:rPr lang="ja-JP" altLang="en-US">
                <a:latin typeface="ＭＳ ゴシック" panose="020B0609070205080204" pitchFamily="49" charset="-128"/>
                <a:ea typeface="ＭＳ ゴシック" panose="020B0609070205080204" pitchFamily="49" charset="-128"/>
              </a:rPr>
              <a:t>補足説明</a:t>
            </a:r>
            <a:r>
              <a:rPr lang="en-US" altLang="ja-JP">
                <a:latin typeface="ＭＳ ゴシック" panose="020B0609070205080204" pitchFamily="49" charset="-128"/>
                <a:ea typeface="ＭＳ ゴシック" panose="020B0609070205080204" pitchFamily="49" charset="-128"/>
              </a:rPr>
              <a:t>】</a:t>
            </a:r>
          </a:p>
          <a:p>
            <a:pPr marL="174793" indent="-174793">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避難者カードや、相談窓口、医師・保健師、ケアマネージャー等の巡回相談の機会を通じて本人や家族から丁寧に聞き取りを行う必要があります。</a:t>
            </a:r>
            <a:endParaRPr lang="en-US" altLang="ja-JP">
              <a:latin typeface="ＭＳ ゴシック" panose="020B0609070205080204" pitchFamily="49" charset="-128"/>
              <a:ea typeface="ＭＳ ゴシック" panose="020B0609070205080204" pitchFamily="49" charset="-128"/>
            </a:endParaRPr>
          </a:p>
          <a:p>
            <a:pPr marL="174793" indent="-174793">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個室などを用意し、プライバシーに配慮します。</a:t>
            </a:r>
            <a:endParaRPr lang="en-US" altLang="ja-JP">
              <a:latin typeface="ＭＳ ゴシック" panose="020B0609070205080204" pitchFamily="49" charset="-128"/>
              <a:ea typeface="ＭＳ ゴシック" panose="020B0609070205080204" pitchFamily="49" charset="-128"/>
            </a:endParaRPr>
          </a:p>
          <a:p>
            <a:pPr marL="174793" indent="-174793">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外見からでは分かりにくい「精神的なケア」についても配慮が求められます。</a:t>
            </a:r>
            <a:endParaRPr lang="en-US" altLang="ja-JP">
              <a:latin typeface="ＭＳ ゴシック" panose="020B0609070205080204" pitchFamily="49" charset="-128"/>
              <a:ea typeface="ＭＳ ゴシック" panose="020B0609070205080204" pitchFamily="49" charset="-128"/>
            </a:endParaRPr>
          </a:p>
          <a:p>
            <a:pPr marL="174793" indent="-174793">
              <a:buFont typeface="Arial" panose="020B0604020202020204" pitchFamily="34" charset="0"/>
              <a:buChar char="•"/>
            </a:pPr>
            <a:r>
              <a:rPr lang="ja-JP" altLang="en-US">
                <a:latin typeface="ＭＳ ゴシック" panose="020B0609070205080204" pitchFamily="49" charset="-128"/>
                <a:ea typeface="ＭＳ ゴシック" panose="020B0609070205080204" pitchFamily="49" charset="-128"/>
              </a:rPr>
              <a:t>避難生活の長期化で支援の必要性が高い要配慮者についても理解しておくことが必要です。</a:t>
            </a:r>
          </a:p>
          <a:p>
            <a:pPr marL="587232" lvl="2" indent="-220212"/>
            <a:r>
              <a:rPr lang="ja-JP" altLang="en-US">
                <a:latin typeface="ＭＳ ゴシック" panose="020B0609070205080204" pitchFamily="49" charset="-128"/>
                <a:ea typeface="ＭＳ ゴシック" panose="020B0609070205080204" pitchFamily="49" charset="-128"/>
              </a:rPr>
              <a:t>（例） </a:t>
            </a:r>
            <a:r>
              <a:rPr lang="en-US" altLang="ja-JP">
                <a:latin typeface="ＭＳ ゴシック" panose="020B0609070205080204" pitchFamily="49" charset="-128"/>
                <a:ea typeface="ＭＳ ゴシック" panose="020B0609070205080204" pitchFamily="49" charset="-128"/>
              </a:rPr>
              <a:t>1 </a:t>
            </a:r>
            <a:r>
              <a:rPr lang="ja-JP" altLang="en-US">
                <a:latin typeface="ＭＳ ゴシック" panose="020B0609070205080204" pitchFamily="49" charset="-128"/>
                <a:ea typeface="ＭＳ ゴシック" panose="020B0609070205080204" pitchFamily="49" charset="-128"/>
              </a:rPr>
              <a:t>慢性疾患患者、持病のある方（生活習慣病、虚弱高齢者など）</a:t>
            </a:r>
            <a:endParaRPr lang="en-US" altLang="ja-JP">
              <a:latin typeface="ＭＳ ゴシック" panose="020B0609070205080204" pitchFamily="49" charset="-128"/>
              <a:ea typeface="ＭＳ ゴシック" panose="020B0609070205080204" pitchFamily="49" charset="-128"/>
            </a:endParaRPr>
          </a:p>
          <a:p>
            <a:pPr marL="587232" lvl="2" indent="-220212"/>
            <a:r>
              <a:rPr lang="ja-JP" altLang="en-US">
                <a:latin typeface="ＭＳ ゴシック" panose="020B0609070205080204" pitchFamily="49" charset="-128"/>
                <a:ea typeface="ＭＳ ゴシック" panose="020B0609070205080204" pitchFamily="49" charset="-128"/>
              </a:rPr>
              <a:t>（例） </a:t>
            </a:r>
            <a:r>
              <a:rPr lang="en-US" altLang="ja-JP">
                <a:latin typeface="ＭＳ ゴシック" panose="020B0609070205080204" pitchFamily="49" charset="-128"/>
                <a:ea typeface="ＭＳ ゴシック" panose="020B0609070205080204" pitchFamily="49" charset="-128"/>
              </a:rPr>
              <a:t>2</a:t>
            </a:r>
            <a:r>
              <a:rPr lang="ja-JP" altLang="en-US">
                <a:latin typeface="ＭＳ ゴシック" panose="020B0609070205080204" pitchFamily="49" charset="-128"/>
                <a:ea typeface="ＭＳ ゴシック" panose="020B0609070205080204" pitchFamily="49" charset="-128"/>
              </a:rPr>
              <a:t>集団生活に馴染むことが困難な方（精神疾患患者 ・認知症患者・発達障害児 ・乳幼児 ・妊産婦など）</a:t>
            </a:r>
          </a:p>
          <a:p>
            <a:pPr marL="0" lvl="1">
              <a:spcBef>
                <a:spcPct val="0"/>
              </a:spcBef>
            </a:pPr>
            <a:endParaRPr lang="en-US" altLang="ja-JP">
              <a:latin typeface="ＭＳ ゴシック" panose="020B0609070205080204" pitchFamily="49" charset="-128"/>
              <a:ea typeface="ＭＳ ゴシック" panose="020B0609070205080204" pitchFamily="49"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35</a:t>
            </a:fld>
            <a:endParaRPr kumimoji="1" lang="ja-JP" altLang="en-US"/>
          </a:p>
        </p:txBody>
      </p:sp>
    </p:spTree>
    <p:extLst>
      <p:ext uri="{BB962C8B-B14F-4D97-AF65-F5344CB8AC3E}">
        <p14:creationId xmlns:p14="http://schemas.microsoft.com/office/powerpoint/2010/main" val="9575647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a:t>【</a:t>
            </a:r>
            <a:r>
              <a:rPr kumimoji="1" lang="ja-JP" altLang="en-US"/>
              <a:t>補足説明</a:t>
            </a:r>
            <a:r>
              <a:rPr kumimoji="1" lang="en-US" altLang="ja-JP"/>
              <a:t>】</a:t>
            </a:r>
          </a:p>
          <a:p>
            <a:pPr marL="171450" indent="-171450">
              <a:buFont typeface="Arial" panose="020B0604020202020204" pitchFamily="34" charset="0"/>
              <a:buChar char="•"/>
            </a:pPr>
            <a:r>
              <a:rPr kumimoji="1" lang="ja-JP" altLang="en-US"/>
              <a:t>聴覚障害者の視点に立った防災対策（豊橋手話通訳学習者の会・豊橋手話ネットワーク：愛知県　豊橋市）</a:t>
            </a:r>
          </a:p>
          <a:p>
            <a:pPr marL="171450" indent="-171450">
              <a:buFont typeface="Arial" panose="020B0604020202020204" pitchFamily="34" charset="0"/>
              <a:buChar char="•"/>
            </a:pPr>
            <a:r>
              <a:rPr kumimoji="1" lang="ja-JP" altLang="en-US"/>
              <a:t>「避難所でのお知らせ絵カード」は多言語対応のものも作成。</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10832837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・盲導犬などの「身体障害者補助犬」は、ペットとは違います。このため、身体障害者と補助犬を分離せず福祉避難所等で受け入れるべきとされています。</a:t>
            </a:r>
            <a:endParaRPr kumimoji="1" lang="en-US" altLang="ja-JP" dirty="0"/>
          </a:p>
          <a:p>
            <a:r>
              <a:rPr kumimoji="1" lang="ja-JP" altLang="en-US" dirty="0"/>
              <a:t>・災害時に福祉避難所等が開設された場合に備え、平時から、地域の方々に身体障害者補助犬の理解を求めるとともに、身体障害者と補助犬の避難所での受け入れ訓練などを実施することも大切です。</a:t>
            </a:r>
            <a:endParaRPr kumimoji="1" lang="en-US" altLang="ja-JP" dirty="0"/>
          </a:p>
          <a:p>
            <a:r>
              <a:rPr kumimoji="1" lang="ja-JP" altLang="en-US" dirty="0"/>
              <a:t>・また、災害時には、避難所に避難している方々に、補助犬はペットと違うことについて理解を求めることも大切です。</a:t>
            </a:r>
            <a:endParaRPr kumimoji="1" lang="en-US" altLang="ja-JP" dirty="0"/>
          </a:p>
          <a:p>
            <a:r>
              <a:rPr kumimoji="1" lang="ja-JP" altLang="en-US" dirty="0"/>
              <a:t>・アレルギーがある方、動物が苦手な方などに対しては、避難所において、生活圏を離す、別室を用意するなどの配慮が必要となる場合があります。</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37</a:t>
            </a:fld>
            <a:endParaRPr kumimoji="1" lang="ja-JP" altLang="en-US"/>
          </a:p>
        </p:txBody>
      </p:sp>
    </p:spTree>
    <p:extLst>
      <p:ext uri="{BB962C8B-B14F-4D97-AF65-F5344CB8AC3E}">
        <p14:creationId xmlns:p14="http://schemas.microsoft.com/office/powerpoint/2010/main" val="17848181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8674" indent="-178674" defTabSz="933420">
              <a:buFont typeface="Arial" panose="020B0604020202020204" pitchFamily="34" charset="0"/>
              <a:buChar char="•"/>
            </a:pPr>
            <a:r>
              <a:rPr lang="ja-JP" altLang="en-US" kern="0" dirty="0">
                <a:solidFill>
                  <a:prstClr val="black"/>
                </a:solidFill>
                <a:latin typeface="ＭＳ Ｐゴシック" panose="020B0600070205080204" pitchFamily="50" charset="-128"/>
              </a:rPr>
              <a:t>在留外国人数は</a:t>
            </a:r>
            <a:r>
              <a:rPr lang="en-US" altLang="ja-JP" kern="0" dirty="0">
                <a:solidFill>
                  <a:prstClr val="black"/>
                </a:solidFill>
                <a:latin typeface="ＭＳ Ｐゴシック" panose="020B0600070205080204" pitchFamily="50" charset="-128"/>
              </a:rPr>
              <a:t>1990</a:t>
            </a:r>
            <a:r>
              <a:rPr lang="ja-JP" altLang="en-US" kern="0" dirty="0">
                <a:solidFill>
                  <a:prstClr val="black"/>
                </a:solidFill>
                <a:latin typeface="ＭＳ Ｐゴシック" panose="020B0600070205080204" pitchFamily="50" charset="-128"/>
              </a:rPr>
              <a:t>年ごろから大幅に増加し、</a:t>
            </a:r>
            <a:r>
              <a:rPr lang="en-US" altLang="ja-JP" kern="0" dirty="0">
                <a:solidFill>
                  <a:prstClr val="black"/>
                </a:solidFill>
                <a:latin typeface="ＭＳ Ｐゴシック" panose="020B0600070205080204" pitchFamily="50" charset="-128"/>
              </a:rPr>
              <a:t>2023</a:t>
            </a:r>
            <a:r>
              <a:rPr lang="ja-JP" altLang="en-US" kern="0" dirty="0">
                <a:solidFill>
                  <a:prstClr val="black"/>
                </a:solidFill>
                <a:latin typeface="ＭＳ Ｐゴシック" panose="020B0600070205080204" pitchFamily="50" charset="-128"/>
              </a:rPr>
              <a:t>年</a:t>
            </a:r>
            <a:r>
              <a:rPr lang="en-US" altLang="ja-JP" kern="0" dirty="0">
                <a:solidFill>
                  <a:prstClr val="black"/>
                </a:solidFill>
                <a:latin typeface="ＭＳ Ｐゴシック" panose="020B0600070205080204" pitchFamily="50" charset="-128"/>
              </a:rPr>
              <a:t>12</a:t>
            </a:r>
            <a:r>
              <a:rPr lang="ja-JP" altLang="en-US" kern="0" dirty="0">
                <a:solidFill>
                  <a:prstClr val="black"/>
                </a:solidFill>
                <a:latin typeface="ＭＳ Ｐゴシック" panose="020B0600070205080204" pitchFamily="50" charset="-128"/>
              </a:rPr>
              <a:t>月時点において</a:t>
            </a:r>
            <a:r>
              <a:rPr lang="en-US" altLang="ja-JP" kern="0" dirty="0">
                <a:solidFill>
                  <a:prstClr val="black"/>
                </a:solidFill>
                <a:latin typeface="ＭＳ Ｐゴシック" panose="020B0600070205080204" pitchFamily="50" charset="-128"/>
              </a:rPr>
              <a:t>341</a:t>
            </a:r>
            <a:r>
              <a:rPr lang="ja-JP" altLang="en-US" kern="0" dirty="0">
                <a:solidFill>
                  <a:prstClr val="black"/>
                </a:solidFill>
                <a:latin typeface="ＭＳ Ｐゴシック" panose="020B0600070205080204" pitchFamily="50" charset="-128"/>
              </a:rPr>
              <a:t>万人となり過去最高を更新しています。また訪日外国人も増加しており、要配慮者としての外国人対応が重要になっています。</a:t>
            </a:r>
            <a:endParaRPr lang="en-US" altLang="ja-JP" dirty="0"/>
          </a:p>
          <a:p>
            <a:pPr marL="655138" lvl="1" indent="-178674">
              <a:buFont typeface="Arial" panose="020B0604020202020204" pitchFamily="34" charset="0"/>
              <a:buChar char="•"/>
            </a:pPr>
            <a:r>
              <a:rPr lang="ja-JP" altLang="en-US" dirty="0"/>
              <a:t>受講者に、「避難所で意思疎通がとれず困っている外国人の方がいた場合、どのようにコミュニケーションをとりますか？」、「避難所で災害に関する情報の入手ができず困っている外国人の方がいた場合、どのように必要な情報を伝達しますか？」と投げかけます。</a:t>
            </a:r>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pPr defTabSz="466710"/>
            <a:fld id="{9D42ABD0-7D1A-4E09-B627-17A06166555A}" type="slidenum">
              <a:rPr lang="ja-JP" altLang="en-US">
                <a:solidFill>
                  <a:prstClr val="black"/>
                </a:solidFill>
                <a:latin typeface="Calibri"/>
                <a:ea typeface="ＭＳ ゴシック"/>
              </a:rPr>
              <a:pPr defTabSz="466710"/>
              <a:t>38</a:t>
            </a:fld>
            <a:endParaRPr lang="ja-JP" altLang="en-US">
              <a:solidFill>
                <a:prstClr val="black"/>
              </a:solidFill>
              <a:latin typeface="Calibri"/>
              <a:ea typeface="ＭＳ ゴシック"/>
            </a:endParaRPr>
          </a:p>
        </p:txBody>
      </p:sp>
      <p:sp>
        <p:nvSpPr>
          <p:cNvPr id="7" name="スライド イメージ プレースホルダー 6">
            <a:extLst>
              <a:ext uri="{FF2B5EF4-FFF2-40B4-BE49-F238E27FC236}">
                <a16:creationId xmlns:a16="http://schemas.microsoft.com/office/drawing/2014/main" id="{3460052E-4361-469A-8353-77BDB2446570}"/>
              </a:ext>
            </a:extLst>
          </p:cNvPr>
          <p:cNvSpPr>
            <a:spLocks noGrp="1" noRot="1" noChangeAspect="1"/>
          </p:cNvSpPr>
          <p:nvPr>
            <p:ph type="sldImg"/>
          </p:nvPr>
        </p:nvSpPr>
        <p:spPr>
          <a:xfrm>
            <a:off x="606425" y="588963"/>
            <a:ext cx="5592763" cy="4194175"/>
          </a:xfrm>
        </p:spPr>
      </p:sp>
    </p:spTree>
    <p:extLst>
      <p:ext uri="{BB962C8B-B14F-4D97-AF65-F5344CB8AC3E}">
        <p14:creationId xmlns:p14="http://schemas.microsoft.com/office/powerpoint/2010/main" val="26806786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8674" indent="-178674">
              <a:buFont typeface="Arial" panose="020B0604020202020204" pitchFamily="34" charset="0"/>
              <a:buChar char="•"/>
            </a:pPr>
            <a:r>
              <a:rPr lang="ja-JP" altLang="en-US" dirty="0"/>
              <a:t>災害時における外国人対応においては、下に紹介する災害時多言語支援シートや多言語翻訳ツールなど</a:t>
            </a:r>
            <a:endParaRPr lang="en-US" altLang="ja-JP" dirty="0"/>
          </a:p>
          <a:p>
            <a:pPr marL="0" indent="0">
              <a:buFont typeface="Arial" panose="020B0604020202020204" pitchFamily="34" charset="0"/>
              <a:buNone/>
            </a:pPr>
            <a:r>
              <a:rPr lang="ja-JP" altLang="en-US" dirty="0"/>
              <a:t>　　災害時における多言語での情報提供や避難支援等に活用可能な各種ツールがあります。</a:t>
            </a:r>
            <a:endParaRPr lang="en-US" altLang="ja-JP" dirty="0"/>
          </a:p>
          <a:p>
            <a:pPr marL="0" indent="0">
              <a:buFont typeface="Arial" panose="020B0604020202020204" pitchFamily="34" charset="0"/>
              <a:buNone/>
            </a:pPr>
            <a:endParaRPr lang="en-US" altLang="ja-JP" dirty="0"/>
          </a:p>
          <a:p>
            <a:pPr marL="171450" indent="-171450">
              <a:buFont typeface="Arial" panose="020B0604020202020204" pitchFamily="34" charset="0"/>
              <a:buChar char="•"/>
            </a:pPr>
            <a:r>
              <a:rPr lang="ja-JP" altLang="en-US" dirty="0"/>
              <a:t>予めダウンロードし、日頃から使ったり、訓練などで試すなどツールに慣れることが重要です。</a:t>
            </a:r>
            <a:endParaRPr lang="en-US" altLang="ja-JP" dirty="0"/>
          </a:p>
          <a:p>
            <a:pPr marL="171450" indent="-171450">
              <a:buFont typeface="Arial" panose="020B0604020202020204" pitchFamily="34" charset="0"/>
              <a:buChar char="•"/>
            </a:pPr>
            <a:endParaRPr lang="en-US" altLang="ja-JP" dirty="0"/>
          </a:p>
          <a:p>
            <a:pPr marL="171450" indent="-171450">
              <a:buFont typeface="Arial" panose="020B0604020202020204" pitchFamily="34" charset="0"/>
              <a:buChar char="•"/>
            </a:pPr>
            <a:r>
              <a:rPr lang="ja-JP" altLang="en-US" dirty="0"/>
              <a:t>これらツールを積極的に活用しましょう。</a:t>
            </a:r>
          </a:p>
        </p:txBody>
      </p:sp>
      <p:sp>
        <p:nvSpPr>
          <p:cNvPr id="4" name="スライド番号プレースホルダー 3"/>
          <p:cNvSpPr>
            <a:spLocks noGrp="1"/>
          </p:cNvSpPr>
          <p:nvPr>
            <p:ph type="sldNum" sz="quarter" idx="5"/>
          </p:nvPr>
        </p:nvSpPr>
        <p:spPr/>
        <p:txBody>
          <a:bodyPr/>
          <a:lstStyle/>
          <a:p>
            <a:pPr defTabSz="466710"/>
            <a:fld id="{9D42ABD0-7D1A-4E09-B627-17A06166555A}" type="slidenum">
              <a:rPr lang="ja-JP" altLang="en-US">
                <a:solidFill>
                  <a:prstClr val="black"/>
                </a:solidFill>
                <a:latin typeface="Calibri"/>
                <a:ea typeface="ＭＳ ゴシック"/>
              </a:rPr>
              <a:pPr defTabSz="466710"/>
              <a:t>39</a:t>
            </a:fld>
            <a:endParaRPr lang="ja-JP" altLang="en-US">
              <a:solidFill>
                <a:prstClr val="black"/>
              </a:solidFill>
              <a:latin typeface="Calibri"/>
              <a:ea typeface="ＭＳ ゴシック"/>
            </a:endParaRPr>
          </a:p>
        </p:txBody>
      </p:sp>
      <p:sp>
        <p:nvSpPr>
          <p:cNvPr id="7" name="スライド イメージ プレースホルダー 6">
            <a:extLst>
              <a:ext uri="{FF2B5EF4-FFF2-40B4-BE49-F238E27FC236}">
                <a16:creationId xmlns:a16="http://schemas.microsoft.com/office/drawing/2014/main" id="{5679202B-8EDF-4F06-B300-0EC4BB1B8489}"/>
              </a:ext>
            </a:extLst>
          </p:cNvPr>
          <p:cNvSpPr>
            <a:spLocks noGrp="1" noRot="1" noChangeAspect="1"/>
          </p:cNvSpPr>
          <p:nvPr>
            <p:ph type="sldImg"/>
          </p:nvPr>
        </p:nvSpPr>
        <p:spPr>
          <a:xfrm>
            <a:off x="606425" y="588963"/>
            <a:ext cx="5592763" cy="4194175"/>
          </a:xfrm>
        </p:spPr>
      </p:sp>
    </p:spTree>
    <p:extLst>
      <p:ext uri="{BB962C8B-B14F-4D97-AF65-F5344CB8AC3E}">
        <p14:creationId xmlns:p14="http://schemas.microsoft.com/office/powerpoint/2010/main" val="1663655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災害時多言語表示シートは、災害時に避難所や公共交通機関等で掲示する情報について、多言語に翻訳したシートです。</a:t>
            </a:r>
            <a:endParaRPr kumimoji="1" lang="en-US" altLang="ja-JP" dirty="0"/>
          </a:p>
          <a:p>
            <a:r>
              <a:rPr kumimoji="1" lang="ja-JP" altLang="en-US" dirty="0"/>
              <a:t>「避難所」、「受付」、「トイレ」等の施設を示す情報や、「この水は飲めません」、「ここで携帯電話の充電ができます」等の案内情報など、</a:t>
            </a:r>
            <a:r>
              <a:rPr kumimoji="1" lang="en-US" altLang="ja-JP" dirty="0"/>
              <a:t>396</a:t>
            </a:r>
            <a:r>
              <a:rPr kumimoji="1" lang="ja-JP" altLang="en-US" dirty="0"/>
              <a:t>の文例を多言語表示しており、直ぐに打ち出して活用することができます。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7745846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66788" y="758825"/>
            <a:ext cx="5056187" cy="3790950"/>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多言語指さしボードは、災害時に、避難所等において外国人と“とりあえず”のコミュニケーションができるツールです。</a:t>
            </a:r>
            <a:endParaRPr kumimoji="1" lang="en-US" altLang="ja-JP" dirty="0"/>
          </a:p>
          <a:p>
            <a:r>
              <a:rPr kumimoji="1" lang="ja-JP" altLang="en-US" dirty="0"/>
              <a:t>「翻訳アプリを使っていますか？」と聞いて、使っているアプリを指さしで示してもらったり、「何か困っていることはありますか？」といった簡単な質問を多言語表示により伝えることができます。</a:t>
            </a:r>
            <a:endParaRPr kumimoji="1" lang="en-US" altLang="ja-JP" dirty="0"/>
          </a:p>
          <a:p>
            <a:endParaRPr kumimoji="1" lang="en-US" altLang="ja-JP" dirty="0"/>
          </a:p>
          <a:p>
            <a:r>
              <a:rPr kumimoji="1" lang="ja-JP" altLang="en-US" dirty="0"/>
              <a:t>災害時外国人支援用ピクトグラムは、ピクトグラム（案内用図記号）に日本語・やさしい日本語・英語での案内文を付記したツールと、食材の絵文字を使用した食べられないものチェックシートです。平時に前もって印刷しておくことで、災害時に避難所や外国人が集まる施設などでご活用ください。</a:t>
            </a:r>
          </a:p>
        </p:txBody>
      </p:sp>
      <p:sp>
        <p:nvSpPr>
          <p:cNvPr id="4" name="スライド番号プレースホルダー 3"/>
          <p:cNvSpPr>
            <a:spLocks noGrp="1"/>
          </p:cNvSpPr>
          <p:nvPr>
            <p:ph type="sldNum" sz="quarter" idx="10"/>
          </p:nvPr>
        </p:nvSpPr>
        <p:spPr/>
        <p:txBody>
          <a:bodyPr/>
          <a:lstStyle/>
          <a:p>
            <a:pPr marL="0" marR="0" lvl="0" indent="0" algn="r" defTabSz="933420" rtl="0" eaLnBrk="1" fontAlgn="base" latinLnBrk="0" hangingPunct="1">
              <a:lnSpc>
                <a:spcPct val="100000"/>
              </a:lnSpc>
              <a:spcBef>
                <a:spcPct val="0"/>
              </a:spcBef>
              <a:spcAft>
                <a:spcPct val="0"/>
              </a:spcAft>
              <a:buClrTx/>
              <a:buSzTx/>
              <a:buFontTx/>
              <a:buNone/>
              <a:tabLst/>
              <a:defRPr/>
            </a:pPr>
            <a:fld id="{D7AE1A84-3B42-4D20-BF20-8329EC0086B8}" type="slidenum">
              <a:rPr kumimoji="1" lang="en-US" altLang="ja-JP" sz="11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33420" rtl="0" eaLnBrk="1" fontAlgn="base" latinLnBrk="0" hangingPunct="1">
                <a:lnSpc>
                  <a:spcPct val="100000"/>
                </a:lnSpc>
                <a:spcBef>
                  <a:spcPct val="0"/>
                </a:spcBef>
                <a:spcAft>
                  <a:spcPct val="0"/>
                </a:spcAft>
                <a:buClrTx/>
                <a:buSzTx/>
                <a:buFontTx/>
                <a:buNone/>
                <a:tabLst/>
                <a:defRPr/>
              </a:pPr>
              <a:t>41</a:t>
            </a:fld>
            <a:endParaRPr kumimoji="1" lang="en-US" altLang="ja-JP" sz="11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868688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補足情報</a:t>
            </a:r>
            <a:r>
              <a:rPr kumimoji="1" lang="en-US" altLang="ja-JP" dirty="0"/>
              <a:t>】</a:t>
            </a:r>
          </a:p>
          <a:p>
            <a:r>
              <a:rPr kumimoji="1" lang="ja-JP" altLang="en-US" dirty="0"/>
              <a:t>総務省および</a:t>
            </a:r>
            <a:r>
              <a:rPr kumimoji="1" lang="zh-TW" altLang="en-US" dirty="0"/>
              <a:t>国立研究開発法人情報通信研究機構</a:t>
            </a:r>
            <a:r>
              <a:rPr kumimoji="1" lang="ja-JP" altLang="en-US" dirty="0"/>
              <a:t>（</a:t>
            </a:r>
            <a:r>
              <a:rPr kumimoji="1" lang="en-US" altLang="ja-JP" dirty="0"/>
              <a:t>NICT</a:t>
            </a:r>
            <a:r>
              <a:rPr kumimoji="1" lang="ja-JP" altLang="en-US" dirty="0"/>
              <a:t>）では、タブレットやスマートフォン用に、多言語音声翻訳アプリ</a:t>
            </a:r>
            <a:r>
              <a:rPr kumimoji="1" lang="en-US" altLang="ja-JP" dirty="0" err="1"/>
              <a:t>VoiceTra</a:t>
            </a:r>
            <a:r>
              <a:rPr kumimoji="1" lang="ja-JP" altLang="en-US" dirty="0"/>
              <a:t>を無料で提供しています。</a:t>
            </a:r>
            <a:endParaRPr kumimoji="1" lang="en-US" altLang="ja-JP" dirty="0"/>
          </a:p>
          <a:p>
            <a:r>
              <a:rPr kumimoji="1" lang="ja-JP" altLang="en-US" dirty="0"/>
              <a:t>現在、</a:t>
            </a:r>
            <a:r>
              <a:rPr kumimoji="1" lang="en-US" altLang="ja-JP" dirty="0"/>
              <a:t>18</a:t>
            </a:r>
            <a:r>
              <a:rPr kumimoji="1" lang="ja-JP" altLang="en-US" dirty="0"/>
              <a:t>の重点対応言語において、訪日・在留外国人対応等における実用レベルの音声翻訳が可能となっています。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18533235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補足情報</a:t>
            </a:r>
            <a:r>
              <a:rPr kumimoji="1" lang="en-US" altLang="ja-JP" dirty="0"/>
              <a:t>】</a:t>
            </a:r>
          </a:p>
          <a:p>
            <a:r>
              <a:rPr kumimoji="1" lang="ja-JP" altLang="en-US" dirty="0"/>
              <a:t>総務省及び</a:t>
            </a:r>
            <a:r>
              <a:rPr kumimoji="1" lang="en-US" altLang="ja-JP" dirty="0"/>
              <a:t>NICT</a:t>
            </a:r>
            <a:r>
              <a:rPr kumimoji="1" lang="ja-JP" altLang="en-US" dirty="0"/>
              <a:t>が開発した多言語翻訳技術は、先ほどの</a:t>
            </a:r>
            <a:r>
              <a:rPr kumimoji="1" lang="en-US" altLang="ja-JP" dirty="0" err="1"/>
              <a:t>VoiceTra</a:t>
            </a:r>
            <a:r>
              <a:rPr kumimoji="1" lang="ja-JP" altLang="en-US" dirty="0"/>
              <a:t>に活用されている他、多くの民間企業の製品・サービスに活用されています。</a:t>
            </a:r>
            <a:endParaRPr kumimoji="1" lang="en-US" altLang="ja-JP" dirty="0"/>
          </a:p>
          <a:p>
            <a:r>
              <a:rPr kumimoji="1" lang="en-US" altLang="ja-JP" dirty="0" err="1"/>
              <a:t>VoiceTra</a:t>
            </a:r>
            <a:r>
              <a:rPr kumimoji="1" lang="ja-JP" altLang="en-US" dirty="0"/>
              <a:t>等の多言語翻訳技術を試していただくなどして、積極的に災害時の外国人対応に活用ください。</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40393148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災害時情報提供アプリ「</a:t>
            </a:r>
            <a:r>
              <a:rPr kumimoji="1" lang="en-US" altLang="ja-JP" dirty="0"/>
              <a:t>Safety tips</a:t>
            </a:r>
            <a:r>
              <a:rPr kumimoji="1" lang="ja-JP" altLang="en-US" dirty="0"/>
              <a:t>」は、観光庁監修のもと開発された、災害に関する緊急情報を多言語で提供する無料アプリです。</a:t>
            </a:r>
            <a:endParaRPr kumimoji="1" lang="en-US" altLang="ja-JP" dirty="0"/>
          </a:p>
          <a:p>
            <a:r>
              <a:rPr kumimoji="1" lang="ja-JP" altLang="en-US" dirty="0"/>
              <a:t>現在</a:t>
            </a:r>
            <a:r>
              <a:rPr kumimoji="1" lang="en-US" altLang="ja-JP" dirty="0"/>
              <a:t>15</a:t>
            </a:r>
            <a:r>
              <a:rPr kumimoji="1" lang="ja-JP" altLang="en-US" dirty="0"/>
              <a:t>言語に対応しており、緊急地震速報、津波警報、気象特別警報等をプッシュ型で通知できる他、周囲の状況に照らした避難行動を示した</a:t>
            </a:r>
            <a:endParaRPr kumimoji="1" lang="en-US" altLang="ja-JP" dirty="0"/>
          </a:p>
          <a:p>
            <a:r>
              <a:rPr kumimoji="1" lang="ja-JP" altLang="en-US" dirty="0"/>
              <a:t>対応フローチャート、避難所情報など、災害時に必要な情報を収集できるリンクなどを提供しています。</a:t>
            </a:r>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1645507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こちらが</a:t>
            </a:r>
            <a:r>
              <a:rPr kumimoji="1" lang="en-US" altLang="ja-JP" dirty="0"/>
              <a:t>Safety tips</a:t>
            </a:r>
            <a:r>
              <a:rPr kumimoji="1" lang="ja-JP" altLang="en-US" dirty="0"/>
              <a:t>のトップ画面です。</a:t>
            </a:r>
            <a:endParaRPr kumimoji="1" lang="en-US" altLang="ja-JP" dirty="0"/>
          </a:p>
          <a:p>
            <a:r>
              <a:rPr kumimoji="1" lang="ja-JP" altLang="en-US" dirty="0"/>
              <a:t>それぞれのアイコンをタップすることで、気象情報や交通機関の情報、避難情報、緊急連絡先等の情報を入手することができます。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7817002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中項目「１．要配慮者の地域ぐるみでの支援体制」で学んだことをまとめます。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46</a:t>
            </a:fld>
            <a:endParaRPr lang="ja-JP" altLang="en-US"/>
          </a:p>
        </p:txBody>
      </p:sp>
      <p:sp>
        <p:nvSpPr>
          <p:cNvPr id="7" name="スライド イメージ プレースホルダー 6">
            <a:extLst>
              <a:ext uri="{FF2B5EF4-FFF2-40B4-BE49-F238E27FC236}">
                <a16:creationId xmlns:a16="http://schemas.microsoft.com/office/drawing/2014/main" id="{123008DB-7EDD-49F0-B5D3-66D562CB46C4}"/>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5213611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47</a:t>
            </a:fld>
            <a:endParaRPr kumimoji="1" lang="ja-JP" altLang="en-US"/>
          </a:p>
        </p:txBody>
      </p:sp>
    </p:spTree>
    <p:extLst>
      <p:ext uri="{BB962C8B-B14F-4D97-AF65-F5344CB8AC3E}">
        <p14:creationId xmlns:p14="http://schemas.microsoft.com/office/powerpoint/2010/main" val="8921481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災害ボランティアは、被災した地域の復旧や復興、被災さ れた人たちへの寄り添いやお手伝いなどに大きな役割を果たします。</a:t>
            </a:r>
            <a:endParaRPr lang="en-US" altLang="ja-JP"/>
          </a:p>
          <a:p>
            <a:pPr marL="174793" indent="-174793">
              <a:buFont typeface="Arial" panose="020B0604020202020204" pitchFamily="34" charset="0"/>
              <a:buChar char="•"/>
            </a:pPr>
            <a:r>
              <a:rPr lang="ja-JP" altLang="en-US"/>
              <a:t>地域外のボランティアの力をうまく引き出すことは、被災地の復旧や復興を 早めるなど、地域防災力を高めることにつながります。</a:t>
            </a:r>
            <a:endParaRPr lang="en-US" altLang="ja-JP"/>
          </a:p>
          <a:p>
            <a:pPr marL="174793" indent="-174793">
              <a:buFont typeface="Arial" panose="020B0604020202020204" pitchFamily="34" charset="0"/>
              <a:buChar char="•"/>
            </a:pPr>
            <a:r>
              <a:rPr lang="ja-JP" altLang="en-US"/>
              <a:t>災害ボランティアの活動の例を写真でみていきます。</a:t>
            </a:r>
          </a:p>
          <a:p>
            <a:pPr marL="640909" lvl="1" indent="-174793">
              <a:buFont typeface="Arial" panose="020B0604020202020204" pitchFamily="34" charset="0"/>
              <a:buChar char="•"/>
            </a:pPr>
            <a:r>
              <a:rPr lang="ja-JP" altLang="en-US"/>
              <a:t>家屋周辺の泥出しをしている様子（福井県）</a:t>
            </a:r>
            <a:r>
              <a:rPr lang="en-US" altLang="ja-JP"/>
              <a:t>…</a:t>
            </a:r>
            <a:r>
              <a:rPr lang="ja-JP" altLang="en-US"/>
              <a:t>水害時の活動</a:t>
            </a:r>
          </a:p>
          <a:p>
            <a:pPr marL="640909" lvl="1" indent="-174793">
              <a:buFont typeface="Arial" panose="020B0604020202020204" pitchFamily="34" charset="0"/>
              <a:buChar char="•"/>
            </a:pPr>
            <a:r>
              <a:rPr lang="ja-JP" altLang="en-US"/>
              <a:t>崩れた土蔵の片付けをしている様子（石川県輪島市）</a:t>
            </a:r>
            <a:r>
              <a:rPr lang="en-US" altLang="ja-JP"/>
              <a:t>…</a:t>
            </a:r>
            <a:r>
              <a:rPr lang="ja-JP" altLang="en-US"/>
              <a:t>地震の時の活動</a:t>
            </a:r>
          </a:p>
          <a:p>
            <a:pPr marL="640909" lvl="1" indent="-174793">
              <a:buFont typeface="Arial" panose="020B0604020202020204" pitchFamily="34" charset="0"/>
              <a:buChar char="•"/>
            </a:pPr>
            <a:r>
              <a:rPr lang="ja-JP" altLang="en-US"/>
              <a:t>家屋内外の片付けをしている様子（宮城県）</a:t>
            </a:r>
          </a:p>
          <a:p>
            <a:pPr marL="640909" lvl="1" indent="-174793">
              <a:buFont typeface="Arial" panose="020B0604020202020204" pitchFamily="34" charset="0"/>
              <a:buChar char="•"/>
            </a:pPr>
            <a:r>
              <a:rPr lang="ja-JP" altLang="en-US"/>
              <a:t>現地に到着したボランティアバスの様子</a:t>
            </a:r>
          </a:p>
          <a:p>
            <a:pPr marL="174793" indent="-174793">
              <a:buFont typeface="Arial" panose="020B0604020202020204" pitchFamily="34" charset="0"/>
              <a:buChar char="•"/>
            </a:pPr>
            <a:r>
              <a:rPr lang="ja-JP" altLang="en-US"/>
              <a:t>ボランティアの活動の重要性は災害対策基本法にも明記されており、国・地方公共団体はボランティアとの連携に努めなければならないと規定されています。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48</a:t>
            </a:fld>
            <a:endParaRPr lang="ja-JP" altLang="en-US"/>
          </a:p>
        </p:txBody>
      </p:sp>
      <p:sp>
        <p:nvSpPr>
          <p:cNvPr id="7" name="スライド イメージ プレースホルダー 6">
            <a:extLst>
              <a:ext uri="{FF2B5EF4-FFF2-40B4-BE49-F238E27FC236}">
                <a16:creationId xmlns:a16="http://schemas.microsoft.com/office/drawing/2014/main" id="{AA8E1232-6584-40D4-A513-DC4BA6B83DC9}"/>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019987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ボランティアに支援をお願いする際には、そのとき、どんな支援が必要とされているのかという地域のニーズをできるだけ具体的に伝えることが重要です。</a:t>
            </a:r>
            <a:endParaRPr lang="en-US" altLang="ja-JP"/>
          </a:p>
          <a:p>
            <a:pPr marL="174793" indent="-174793">
              <a:buFont typeface="Arial" panose="020B0604020202020204" pitchFamily="34" charset="0"/>
              <a:buChar char="•"/>
            </a:pPr>
            <a:r>
              <a:rPr lang="ja-JP" altLang="en-US"/>
              <a:t>発災直後から、復旧、復興と時間の経過とともに、地域のニーズは変わっていきますので、その把握のための情報収集も重要です。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49</a:t>
            </a:fld>
            <a:endParaRPr lang="ja-JP" altLang="en-US"/>
          </a:p>
        </p:txBody>
      </p:sp>
      <p:sp>
        <p:nvSpPr>
          <p:cNvPr id="7" name="スライド イメージ プレースホルダー 6">
            <a:extLst>
              <a:ext uri="{FF2B5EF4-FFF2-40B4-BE49-F238E27FC236}">
                <a16:creationId xmlns:a16="http://schemas.microsoft.com/office/drawing/2014/main" id="{D8661E41-FBE3-4397-B216-5E12AFF48068}"/>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4261621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避難所には、様々な避難者が集まりますが、その中には特段の配慮を要する「要配慮者」がいます。</a:t>
            </a:r>
            <a:endParaRPr lang="en-US" altLang="ja-JP"/>
          </a:p>
          <a:p>
            <a:pPr marL="174793" indent="-174793">
              <a:buFont typeface="Arial" panose="020B0604020202020204" pitchFamily="34" charset="0"/>
              <a:buChar char="•"/>
            </a:pPr>
            <a:r>
              <a:rPr lang="ja-JP" altLang="en-US"/>
              <a:t>要配慮者とは、乳幼児、高齢者、妊産婦、傷病者、障害者、外国人、</a:t>
            </a:r>
            <a:r>
              <a:rPr lang="en-US" altLang="ja-JP"/>
              <a:t>LGBT</a:t>
            </a:r>
            <a:r>
              <a:rPr lang="ja-JP" altLang="en-US"/>
              <a:t>などの方で特に配慮が必要な方です。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9088757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84825" cy="4187825"/>
          </a:xfrm>
        </p:spPr>
      </p:sp>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静岡県の避難所運営マニュアルより、ボランティア受付の様式事例です。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33314670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中項目「２．災害ボランティアの受入、被災地への応援協力」で学んだことをまとめます。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51</a:t>
            </a:fld>
            <a:endParaRPr lang="ja-JP" altLang="en-US"/>
          </a:p>
        </p:txBody>
      </p:sp>
      <p:sp>
        <p:nvSpPr>
          <p:cNvPr id="7" name="スライド イメージ プレースホルダー 6">
            <a:extLst>
              <a:ext uri="{FF2B5EF4-FFF2-40B4-BE49-F238E27FC236}">
                <a16:creationId xmlns:a16="http://schemas.microsoft.com/office/drawing/2014/main" id="{DF534246-9DC0-4BE3-BCD9-DC8E2471E2A5}"/>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1846808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この単元、「要配慮者への支援と災害ボランティアの受入」で学んだことをまとめます。</a:t>
            </a:r>
            <a:endParaRPr lang="en-US" altLang="ja-JP"/>
          </a:p>
          <a:p>
            <a:endParaRPr lang="en-US" altLang="ja-JP"/>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52</a:t>
            </a:fld>
            <a:endParaRPr lang="ja-JP" altLang="en-US"/>
          </a:p>
        </p:txBody>
      </p:sp>
      <p:sp>
        <p:nvSpPr>
          <p:cNvPr id="7" name="スライド イメージ プレースホルダー 6">
            <a:extLst>
              <a:ext uri="{FF2B5EF4-FFF2-40B4-BE49-F238E27FC236}">
                <a16:creationId xmlns:a16="http://schemas.microsoft.com/office/drawing/2014/main" id="{DEC97979-3745-4BC0-9A0E-6259E2FF4CBC}"/>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404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普段利用しているサービスや支援がうけられなるなどの環境の変化、避難先でなじめなかったりなど、様々なリスクを抱えます。</a:t>
            </a:r>
            <a:endParaRPr lang="en-US" altLang="ja-JP"/>
          </a:p>
          <a:p>
            <a:pPr marL="174793" indent="-174793">
              <a:buFont typeface="Arial" panose="020B0604020202020204" pitchFamily="34" charset="0"/>
              <a:buChar char="•"/>
            </a:pPr>
            <a:r>
              <a:rPr lang="ja-JP" altLang="en-US"/>
              <a:t>困っていてもそれを表にださない、だせない要配慮者もいます。</a:t>
            </a:r>
            <a:endParaRPr lang="en-US" altLang="ja-JP"/>
          </a:p>
          <a:p>
            <a:pPr marL="174793" indent="-174793">
              <a:buFont typeface="Arial" panose="020B0604020202020204" pitchFamily="34" charset="0"/>
              <a:buChar char="•"/>
            </a:pPr>
            <a:r>
              <a:rPr lang="ja-JP" altLang="en-US"/>
              <a:t>地域には、どんな要配慮者が住んでいるのか、どんなことに困るのか、どんな支援が必要なのか、を理解しましょう。</a:t>
            </a:r>
            <a:endParaRPr lang="en-US" altLang="ja-JP"/>
          </a:p>
          <a:p>
            <a:pPr marL="174793" indent="-174793">
              <a:buFont typeface="Arial" panose="020B0604020202020204" pitchFamily="34" charset="0"/>
              <a:buChar char="•"/>
            </a:pPr>
            <a:r>
              <a:rPr lang="ja-JP" altLang="en-US"/>
              <a:t>支援には、専門的な能力やスキルが必要な場合もあるため、社会福祉協議会等とも協力するなどの支援体制づくりも大切です。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0633EC5C-32CF-4092-ADF7-92567066F8A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039568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要配慮者とは、乳幼児、高齢者、妊産婦、傷病者、障害者、外国人、</a:t>
            </a:r>
            <a:r>
              <a:rPr lang="en-US" altLang="ja-JP"/>
              <a:t>LGBT</a:t>
            </a:r>
            <a:r>
              <a:rPr lang="ja-JP" altLang="en-US"/>
              <a:t>などの方で特に配慮が必要な方です。</a:t>
            </a:r>
            <a:endParaRPr lang="en-US" altLang="ja-JP"/>
          </a:p>
          <a:p>
            <a:pPr marL="174793" indent="-174793">
              <a:buFont typeface="Arial" panose="020B0604020202020204" pitchFamily="34" charset="0"/>
              <a:buChar char="•"/>
            </a:pPr>
            <a:r>
              <a:rPr lang="ja-JP" altLang="en-US"/>
              <a:t>避難行動要支援者とは、要配慮者のうち、災害時等に自ら避難することが難しく、特に支援が必要な方です。</a:t>
            </a:r>
            <a:endParaRPr lang="en-US" altLang="ja-JP"/>
          </a:p>
          <a:p>
            <a:pPr marL="174793" indent="-174793">
              <a:buFont typeface="Arial" panose="020B0604020202020204" pitchFamily="34" charset="0"/>
              <a:buChar char="•"/>
            </a:pPr>
            <a:r>
              <a:rPr lang="ja-JP" altLang="en-US"/>
              <a:t>避難神津要支援者の災害時の避難を支援する方を避難支援等関係者と呼んでいます。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775743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避難行動要支援者の災害時の避難を支援するため、避難行動要支援者名簿を作成することが義務化されており、ほぼ全ての市町村で作成されております。</a:t>
            </a:r>
            <a:endParaRPr lang="en-US" altLang="ja-JP"/>
          </a:p>
          <a:p>
            <a:pPr marL="174793" indent="-174793">
              <a:buFont typeface="Arial" panose="020B0604020202020204" pitchFamily="34" charset="0"/>
              <a:buChar char="•"/>
            </a:pPr>
            <a:r>
              <a:rPr lang="ja-JP" altLang="en-US"/>
              <a:t>令和３年５月災害対策基本法の改正に伴い、避難行動要支援者ごとに「個別避難計画」の作成が、市町村の努力義務となりました。</a:t>
            </a:r>
            <a:endParaRPr lang="en-US" altLang="ja-JP"/>
          </a:p>
          <a:p>
            <a:pPr marL="174793" indent="-174793">
              <a:buFont typeface="Arial" panose="020B0604020202020204" pitchFamily="34" charset="0"/>
              <a:buChar char="•"/>
            </a:pPr>
            <a:r>
              <a:rPr lang="ja-JP" altLang="en-US"/>
              <a:t>（参考）個別避難計画の取組事例</a:t>
            </a:r>
            <a:br>
              <a:rPr lang="en-US" altLang="ja-JP"/>
            </a:br>
            <a:r>
              <a:rPr lang="ja-JP" altLang="en-US"/>
              <a:t>兵庫県では、平常時のケアプラン等の作成に合わせ、要支援者の心身状況や生活環境等を熟知した福祉専門職（介護支援専門員、相談支援専門員等）が地域とともに個別支援計画を作成する事業に取り組んでい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581055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避難行動要支援者名簿の情報を、避難支援等関係者にも共有し、避難行動要支援者の災害時の避難を支援する体制を作るべきですが、個人情報の取扱いには注意が必要です。</a:t>
            </a:r>
            <a:endParaRPr lang="en-US" altLang="ja-JP"/>
          </a:p>
          <a:p>
            <a:pPr marL="174793" indent="-174793">
              <a:buFont typeface="Arial" panose="020B0604020202020204" pitchFamily="34" charset="0"/>
              <a:buChar char="•"/>
            </a:pPr>
            <a:r>
              <a:rPr lang="ja-JP" altLang="en-US"/>
              <a:t>（参考）横浜市の災害時要援護者支援の取組み</a:t>
            </a:r>
            <a:endParaRPr lang="en-US" altLang="ja-JP"/>
          </a:p>
          <a:p>
            <a:r>
              <a:rPr lang="ja-JP" altLang="en-US"/>
              <a:t>　自主防災組織をはじめとする地域の方が、災害時要援護者名簿の情報を</a:t>
            </a:r>
            <a:endParaRPr lang="en-US" altLang="ja-JP"/>
          </a:p>
          <a:p>
            <a:r>
              <a:rPr lang="ja-JP" altLang="en-US"/>
              <a:t>　活用しやすい方式を選択し、地域の状況に応じて要援護者名簿を提供し</a:t>
            </a:r>
            <a:endParaRPr lang="en-US" altLang="ja-JP"/>
          </a:p>
          <a:p>
            <a:r>
              <a:rPr lang="ja-JP" altLang="en-US"/>
              <a:t>　ています。</a:t>
            </a:r>
            <a:endParaRPr lang="en-US" altLang="ja-JP"/>
          </a:p>
          <a:p>
            <a:r>
              <a:rPr lang="ja-JP" altLang="en-US"/>
              <a:t>　同意方式、情報共有方式では、横浜市が対象の要援護者へ個人情報の</a:t>
            </a:r>
            <a:endParaRPr lang="en-US" altLang="ja-JP"/>
          </a:p>
          <a:p>
            <a:r>
              <a:rPr lang="ja-JP" altLang="en-US"/>
              <a:t>　提供に対する意思を確認し、開示が可能となった対象者の名簿情報を</a:t>
            </a:r>
            <a:endParaRPr lang="en-US" altLang="ja-JP"/>
          </a:p>
          <a:p>
            <a:r>
              <a:rPr lang="ja-JP" altLang="en-US"/>
              <a:t>　地域に提供しています。</a:t>
            </a:r>
            <a:endParaRPr lang="en-US" altLang="ja-JP"/>
          </a:p>
          <a:p>
            <a:r>
              <a:rPr lang="ja-JP" altLang="en-US"/>
              <a:t>　また、地域独自の取組みとして、手上げ方式では、自主防災組織が対象　</a:t>
            </a:r>
            <a:endParaRPr lang="en-US" altLang="ja-JP"/>
          </a:p>
          <a:p>
            <a:r>
              <a:rPr lang="ja-JP" altLang="en-US"/>
              <a:t>　の要援護者へ、要援護者名簿への登録・支援の希望の有無について地域</a:t>
            </a:r>
            <a:endParaRPr lang="en-US" altLang="ja-JP"/>
          </a:p>
          <a:p>
            <a:r>
              <a:rPr lang="ja-JP" altLang="en-US"/>
              <a:t>　内で周知し、名簿登録・支援の希望をとりまとめ、情報を共有する取組</a:t>
            </a:r>
            <a:endParaRPr lang="en-US" altLang="ja-JP"/>
          </a:p>
          <a:p>
            <a:r>
              <a:rPr lang="ja-JP" altLang="en-US"/>
              <a:t>　みも行われています。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8" name="スライド イメージ プレースホルダー 7">
            <a:extLst>
              <a:ext uri="{FF2B5EF4-FFF2-40B4-BE49-F238E27FC236}">
                <a16:creationId xmlns:a16="http://schemas.microsoft.com/office/drawing/2014/main" id="{D480FEA8-6CD0-4BBD-834C-1183B9FD38F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1451464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hasCustomPrompt="1"/>
          </p:nvPr>
        </p:nvSpPr>
        <p:spPr>
          <a:xfrm>
            <a:off x="621392" y="1550082"/>
            <a:ext cx="7886700" cy="2513918"/>
          </a:xfrm>
          <a:prstGeom prst="rect">
            <a:avLst/>
          </a:prstGeom>
        </p:spPr>
        <p:txBody>
          <a:bodyPr anchor="b">
            <a:normAutofit/>
          </a:bodyPr>
          <a:lstStyle>
            <a:lvl1pPr algn="l">
              <a:defRPr sz="5400">
                <a:latin typeface="HGPｺﾞｼｯｸE" panose="020B0900000000000000" pitchFamily="50" charset="-128"/>
                <a:ea typeface="HGPｺﾞｼｯｸE" panose="020B0900000000000000" pitchFamily="50" charset="-128"/>
              </a:defRPr>
            </a:lvl1pPr>
          </a:lstStyle>
          <a:p>
            <a:r>
              <a:rPr lang="en-US" altLang="ja-JP"/>
              <a:t>1.</a:t>
            </a:r>
            <a:r>
              <a:rPr lang="ja-JP" altLang="en-US"/>
              <a:t>タイトル</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9139313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A99E9E78-F228-86A7-ADA8-AFC2F2C04BDC}"/>
              </a:ext>
            </a:extLst>
          </p:cNvPr>
          <p:cNvSpPr/>
          <p:nvPr userDrawn="1"/>
        </p:nvSpPr>
        <p:spPr>
          <a:xfrm>
            <a:off x="1246185" y="1598470"/>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bg1"/>
              </a:solidFill>
              <a:latin typeface="HGPｺﾞｼｯｸE" panose="020B0900000000000000" pitchFamily="50" charset="-128"/>
              <a:ea typeface="HGPｺﾞｼｯｸE" panose="020B0900000000000000" pitchFamily="50" charset="-128"/>
            </a:endParaRP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252534" y="1600599"/>
            <a:ext cx="6638932" cy="3640522"/>
          </a:xfrm>
        </p:spPr>
        <p:txBody>
          <a:bodyPr bIns="216000" anchor="ctr" anchorCtr="1">
            <a:normAutofit/>
          </a:bodyPr>
          <a:lstStyle>
            <a:lvl1pPr marL="0" indent="0" algn="ctr">
              <a:lnSpc>
                <a:spcPct val="150000"/>
              </a:lnSpc>
              <a:spcBef>
                <a:spcPts val="0"/>
              </a:spcBef>
              <a:spcAft>
                <a:spcPts val="0"/>
              </a:spcAft>
              <a:buNone/>
              <a:defRPr sz="3600">
                <a:solidFill>
                  <a:schemeClr val="bg1"/>
                </a:solidFill>
              </a:defRPr>
            </a:lvl1pPr>
          </a:lstStyle>
          <a:p>
            <a:pPr lvl="0"/>
            <a:r>
              <a:rPr kumimoji="1" lang="ja-JP" altLang="en-US"/>
              <a:t>テキスト　</a:t>
            </a:r>
            <a:r>
              <a:rPr kumimoji="1" lang="en-US" altLang="ja-JP"/>
              <a:t>36</a:t>
            </a:r>
            <a:r>
              <a:rPr kumimoji="1" lang="ja-JP" altLang="en-US"/>
              <a:t>ｐｔ</a:t>
            </a:r>
            <a:endParaRPr kumimoji="1" lang="en-US" altLang="ja-JP"/>
          </a:p>
        </p:txBody>
      </p:sp>
    </p:spTree>
    <p:extLst>
      <p:ext uri="{BB962C8B-B14F-4D97-AF65-F5344CB8AC3E}">
        <p14:creationId xmlns:p14="http://schemas.microsoft.com/office/powerpoint/2010/main" val="1239119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コンテンツ プレースホルダー 27">
            <a:extLst>
              <a:ext uri="{FF2B5EF4-FFF2-40B4-BE49-F238E27FC236}">
                <a16:creationId xmlns:a16="http://schemas.microsoft.com/office/drawing/2014/main" id="{6DE67C09-FE39-1CEC-A814-AB6D0F5D6663}"/>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14176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262800" y="816286"/>
            <a:ext cx="8632756" cy="891162"/>
          </a:xfrm>
          <a:ln w="38100">
            <a:solidFill>
              <a:srgbClr val="35A16B"/>
            </a:solidFill>
          </a:ln>
        </p:spPr>
        <p:txBody>
          <a:bodyPr/>
          <a:lstStyle>
            <a:lvl1pPr marL="0" indent="0">
              <a:buFont typeface="Wingdings" panose="05000000000000000000" pitchFamily="2" charset="2"/>
              <a:buNone/>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テキスト　</a:t>
            </a:r>
            <a:r>
              <a:rPr lang="en-US" altLang="ja-JP"/>
              <a:t>28pt</a:t>
            </a:r>
            <a:endParaRPr lang="en-US"/>
          </a:p>
        </p:txBody>
      </p:sp>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5" name="四角形: 角を丸くする 24">
            <a:extLst>
              <a:ext uri="{FF2B5EF4-FFF2-40B4-BE49-F238E27FC236}">
                <a16:creationId xmlns:a16="http://schemas.microsoft.com/office/drawing/2014/main" id="{995BA917-EA3A-0EF6-8983-3D216A3E10B7}"/>
              </a:ext>
            </a:extLst>
          </p:cNvPr>
          <p:cNvSpPr/>
          <p:nvPr userDrawn="1"/>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7">
            <a:extLst>
              <a:ext uri="{FF2B5EF4-FFF2-40B4-BE49-F238E27FC236}">
                <a16:creationId xmlns:a16="http://schemas.microsoft.com/office/drawing/2014/main" id="{D01C2F2A-3680-4CAA-BCDF-0F041535FD0C}"/>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4" name="Content Placeholder 2">
            <a:extLst>
              <a:ext uri="{FF2B5EF4-FFF2-40B4-BE49-F238E27FC236}">
                <a16:creationId xmlns:a16="http://schemas.microsoft.com/office/drawing/2014/main" id="{EE3A582F-3706-CBFF-9BC9-84ACC7D7734F}"/>
              </a:ext>
            </a:extLst>
          </p:cNvPr>
          <p:cNvSpPr>
            <a:spLocks noGrp="1"/>
          </p:cNvSpPr>
          <p:nvPr>
            <p:ph idx="16" hasCustomPrompt="1"/>
          </p:nvPr>
        </p:nvSpPr>
        <p:spPr>
          <a:xfrm>
            <a:off x="383177" y="1928490"/>
            <a:ext cx="8275048" cy="4535523"/>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Tree>
    <p:extLst>
      <p:ext uri="{BB962C8B-B14F-4D97-AF65-F5344CB8AC3E}">
        <p14:creationId xmlns:p14="http://schemas.microsoft.com/office/powerpoint/2010/main" val="24810912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事例紹介</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コンテンツ プレースホルダー 4">
            <a:extLst>
              <a:ext uri="{FF2B5EF4-FFF2-40B4-BE49-F238E27FC236}">
                <a16:creationId xmlns:a16="http://schemas.microsoft.com/office/drawing/2014/main" id="{CD585649-1646-7FF2-3168-21C753FB3783}"/>
              </a:ext>
            </a:extLst>
          </p:cNvPr>
          <p:cNvSpPr txBox="1">
            <a:spLocks/>
          </p:cNvSpPr>
          <p:nvPr userDrawn="1"/>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8" name="正方形/長方形 17">
            <a:extLst>
              <a:ext uri="{FF2B5EF4-FFF2-40B4-BE49-F238E27FC236}">
                <a16:creationId xmlns:a16="http://schemas.microsoft.com/office/drawing/2014/main" id="{F004BD71-05DD-B969-C3C1-7E65996B948B}"/>
              </a:ext>
            </a:extLst>
          </p:cNvPr>
          <p:cNvSpPr/>
          <p:nvPr userDrawn="1"/>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7">
            <a:extLst>
              <a:ext uri="{FF2B5EF4-FFF2-40B4-BE49-F238E27FC236}">
                <a16:creationId xmlns:a16="http://schemas.microsoft.com/office/drawing/2014/main" id="{6B4180A7-EF30-9CBD-C84D-507F82E9309B}"/>
              </a:ext>
            </a:extLst>
          </p:cNvPr>
          <p:cNvSpPr>
            <a:spLocks noGrp="1"/>
          </p:cNvSpPr>
          <p:nvPr>
            <p:ph sz="quarter" idx="13" hasCustomPrompt="1"/>
          </p:nvPr>
        </p:nvSpPr>
        <p:spPr>
          <a:xfrm>
            <a:off x="462615" y="939839"/>
            <a:ext cx="8362950" cy="649287"/>
          </a:xfrm>
        </p:spPr>
        <p:txBody>
          <a:bodyPr>
            <a:normAutofit/>
          </a:bodyPr>
          <a:lstStyle>
            <a:lvl1pPr marL="0" indent="0">
              <a:buNone/>
              <a:defRPr sz="2800">
                <a:solidFill>
                  <a:srgbClr val="FF0000"/>
                </a:solidFill>
              </a:defRPr>
            </a:lvl1pPr>
          </a:lstStyle>
          <a:p>
            <a:pPr lvl="0"/>
            <a:r>
              <a:rPr kumimoji="1" lang="ja-JP" altLang="en-US"/>
              <a:t>■タイトル（赤字）</a:t>
            </a:r>
            <a:r>
              <a:rPr kumimoji="1" lang="en-US" altLang="ja-JP"/>
              <a:t>28pt</a:t>
            </a:r>
            <a:br>
              <a:rPr kumimoji="1" lang="en-US" altLang="ja-JP"/>
            </a:br>
            <a:r>
              <a:rPr kumimoji="1" lang="ja-JP" altLang="en-US"/>
              <a:t>（団体名：県名）（黒字）</a:t>
            </a:r>
            <a:r>
              <a:rPr kumimoji="1" lang="en-US" altLang="ja-JP"/>
              <a:t>20pt</a:t>
            </a:r>
            <a:endParaRPr kumimoji="1" lang="ja-JP" altLang="en-US"/>
          </a:p>
        </p:txBody>
      </p:sp>
      <p:sp>
        <p:nvSpPr>
          <p:cNvPr id="31" name="コンテンツ プレースホルダー 27">
            <a:extLst>
              <a:ext uri="{FF2B5EF4-FFF2-40B4-BE49-F238E27FC236}">
                <a16:creationId xmlns:a16="http://schemas.microsoft.com/office/drawing/2014/main" id="{827329B4-A652-6847-86C5-9CE1D04DCA36}"/>
              </a:ext>
            </a:extLst>
          </p:cNvPr>
          <p:cNvSpPr>
            <a:spLocks noGrp="1"/>
          </p:cNvSpPr>
          <p:nvPr>
            <p:ph sz="quarter" idx="15"/>
          </p:nvPr>
        </p:nvSpPr>
        <p:spPr>
          <a:xfrm>
            <a:off x="640587" y="6333096"/>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6" name="Content Placeholder 2">
            <a:extLst>
              <a:ext uri="{FF2B5EF4-FFF2-40B4-BE49-F238E27FC236}">
                <a16:creationId xmlns:a16="http://schemas.microsoft.com/office/drawing/2014/main" id="{A19D4672-3E6C-B427-B0F8-3BC9FCBC480F}"/>
              </a:ext>
            </a:extLst>
          </p:cNvPr>
          <p:cNvSpPr>
            <a:spLocks noGrp="1"/>
          </p:cNvSpPr>
          <p:nvPr>
            <p:ph idx="16"/>
          </p:nvPr>
        </p:nvSpPr>
        <p:spPr>
          <a:xfrm>
            <a:off x="552449" y="1943080"/>
            <a:ext cx="8062161" cy="3771920"/>
          </a:xfrm>
        </p:spPr>
        <p:txBody>
          <a:bodyPr>
            <a:normAutofit/>
          </a:bodyPr>
          <a:lstStyle>
            <a:lvl1pPr marL="447675" indent="-447675">
              <a:spcBef>
                <a:spcPts val="0"/>
              </a:spcBef>
              <a:spcAft>
                <a:spcPts val="600"/>
              </a:spcAft>
              <a:buFont typeface="HGPｺﾞｼｯｸE" panose="020B0900000000000000" pitchFamily="50" charset="-128"/>
              <a:buChar char="○"/>
              <a:defRPr lang="en-US" altLang="ja-JP" sz="2000" kern="1200" dirty="0" smtClean="0">
                <a:solidFill>
                  <a:prstClr val="black">
                    <a:lumMod val="75000"/>
                    <a:lumOff val="25000"/>
                  </a:prstClr>
                </a:solidFill>
                <a:latin typeface="HGPｺﾞｼｯｸE" panose="020B0900000000000000" pitchFamily="50" charset="-128"/>
                <a:ea typeface="HGPｺﾞｼｯｸE" panose="020B0900000000000000" pitchFamily="50" charset="-128"/>
                <a:cs typeface="+mn-cs"/>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marL="342900" lvl="0" indent="-342900" algn="l" defTabSz="457200" rtl="0" eaLnBrk="1" latinLnBrk="0" hangingPunct="1">
              <a:spcAft>
                <a:spcPts val="600"/>
              </a:spcAft>
              <a:buFont typeface="HGPｺﾞｼｯｸE" panose="020B0900000000000000" pitchFamily="50" charset="-128"/>
              <a:buChar char="○"/>
              <a:defRPr/>
            </a:pPr>
            <a:r>
              <a:rPr lang="ja-JP" altLang="en-US"/>
              <a:t>マスター テキストの書式設定</a:t>
            </a:r>
            <a:endParaRPr lang="en-US" altLang="ja-JP"/>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a:p>
        </p:txBody>
      </p:sp>
    </p:spTree>
    <p:extLst>
      <p:ext uri="{BB962C8B-B14F-4D97-AF65-F5344CB8AC3E}">
        <p14:creationId xmlns:p14="http://schemas.microsoft.com/office/powerpoint/2010/main" val="1320289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フリーフォーム: 図形 7">
            <a:extLst>
              <a:ext uri="{FF2B5EF4-FFF2-40B4-BE49-F238E27FC236}">
                <a16:creationId xmlns:a16="http://schemas.microsoft.com/office/drawing/2014/main" id="{C143F10E-1918-34CC-D74F-9A7E4D217F2F}"/>
              </a:ext>
            </a:extLst>
          </p:cNvPr>
          <p:cNvSpPr/>
          <p:nvPr userDrawn="1"/>
        </p:nvSpPr>
        <p:spPr>
          <a:xfrm>
            <a:off x="564220" y="1519522"/>
            <a:ext cx="7428965" cy="4141048"/>
          </a:xfrm>
          <a:custGeom>
            <a:avLst/>
            <a:gdLst>
              <a:gd name="connsiteX0" fmla="*/ 0 w 7428965"/>
              <a:gd name="connsiteY0" fmla="*/ 0 h 4141048"/>
              <a:gd name="connsiteX1" fmla="*/ 1707067 w 7428965"/>
              <a:gd name="connsiteY1" fmla="*/ 0 h 4141048"/>
              <a:gd name="connsiteX2" fmla="*/ 1707067 w 7428965"/>
              <a:gd name="connsiteY2" fmla="*/ 1 h 4141048"/>
              <a:gd name="connsiteX3" fmla="*/ 6762505 w 7428965"/>
              <a:gd name="connsiteY3" fmla="*/ 1 h 4141048"/>
              <a:gd name="connsiteX4" fmla="*/ 7428965 w 7428965"/>
              <a:gd name="connsiteY4" fmla="*/ 666461 h 4141048"/>
              <a:gd name="connsiteX5" fmla="*/ 7428965 w 7428965"/>
              <a:gd name="connsiteY5" fmla="*/ 3474588 h 4141048"/>
              <a:gd name="connsiteX6" fmla="*/ 6762505 w 7428965"/>
              <a:gd name="connsiteY6" fmla="*/ 4141048 h 4141048"/>
              <a:gd name="connsiteX7" fmla="*/ 1697795 w 7428965"/>
              <a:gd name="connsiteY7" fmla="*/ 4141048 h 4141048"/>
              <a:gd name="connsiteX8" fmla="*/ 1031335 w 7428965"/>
              <a:gd name="connsiteY8" fmla="*/ 3474588 h 4141048"/>
              <a:gd name="connsiteX9" fmla="*/ 1031335 w 7428965"/>
              <a:gd name="connsiteY9" fmla="*/ 1030891 h 414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8965" h="4141048">
                <a:moveTo>
                  <a:pt x="0" y="0"/>
                </a:moveTo>
                <a:lnTo>
                  <a:pt x="1707067" y="0"/>
                </a:lnTo>
                <a:lnTo>
                  <a:pt x="1707067" y="1"/>
                </a:lnTo>
                <a:lnTo>
                  <a:pt x="6762505" y="1"/>
                </a:lnTo>
                <a:cubicBezTo>
                  <a:pt x="7130581" y="1"/>
                  <a:pt x="7428965" y="298385"/>
                  <a:pt x="7428965" y="666461"/>
                </a:cubicBezTo>
                <a:lnTo>
                  <a:pt x="7428965" y="3474588"/>
                </a:lnTo>
                <a:cubicBezTo>
                  <a:pt x="7428965" y="3842664"/>
                  <a:pt x="7130581" y="4141048"/>
                  <a:pt x="6762505" y="4141048"/>
                </a:cubicBezTo>
                <a:lnTo>
                  <a:pt x="1697795" y="4141048"/>
                </a:lnTo>
                <a:cubicBezTo>
                  <a:pt x="1329719" y="4141048"/>
                  <a:pt x="1031335" y="3842664"/>
                  <a:pt x="1031335" y="3474588"/>
                </a:cubicBezTo>
                <a:lnTo>
                  <a:pt x="1031335" y="103089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C2F4F7F1-16B9-CF9E-AE30-2BAB2C42E9F8}"/>
              </a:ext>
            </a:extLst>
          </p:cNvPr>
          <p:cNvSpPr/>
          <p:nvPr userDrawn="1"/>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ワークショップ</a:t>
            </a: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609724" y="1534094"/>
            <a:ext cx="6383461" cy="4126476"/>
          </a:xfrm>
        </p:spPr>
        <p:txBody>
          <a:bodyPr anchor="ctr" anchorCtr="1">
            <a:normAutofit/>
          </a:bodyPr>
          <a:lstStyle>
            <a:lvl1pPr marL="0" indent="0" algn="ctr">
              <a:lnSpc>
                <a:spcPct val="1500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Tree>
    <p:extLst>
      <p:ext uri="{BB962C8B-B14F-4D97-AF65-F5344CB8AC3E}">
        <p14:creationId xmlns:p14="http://schemas.microsoft.com/office/powerpoint/2010/main" val="4039757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7" name="Content Placeholder 2">
            <a:extLst>
              <a:ext uri="{FF2B5EF4-FFF2-40B4-BE49-F238E27FC236}">
                <a16:creationId xmlns:a16="http://schemas.microsoft.com/office/drawing/2014/main" id="{D2ED7039-7240-DA24-8BA6-1D2BDEFB4F43}"/>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コンテンツ プレースホルダー 27">
            <a:extLst>
              <a:ext uri="{FF2B5EF4-FFF2-40B4-BE49-F238E27FC236}">
                <a16:creationId xmlns:a16="http://schemas.microsoft.com/office/drawing/2014/main" id="{4A52F39E-72C8-609B-56E9-20A624DF48F7}"/>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9623641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白紙">
    <p:bg>
      <p:bgPr>
        <a:solidFill>
          <a:srgbClr val="FFC30C"/>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6DB48874-6F15-E1F2-F800-185C1D7F4A57}"/>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a:t>タイトル　３２</a:t>
            </a:r>
            <a:r>
              <a:rPr kumimoji="1" lang="en-US" altLang="ja-JP"/>
              <a:t>pt</a:t>
            </a: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2" name="Content Placeholder 2">
            <a:extLst>
              <a:ext uri="{FF2B5EF4-FFF2-40B4-BE49-F238E27FC236}">
                <a16:creationId xmlns:a16="http://schemas.microsoft.com/office/drawing/2014/main" id="{F13CBBF9-CDFD-1878-2E43-9A76673F7AD6}"/>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Tree>
    <p:extLst>
      <p:ext uri="{BB962C8B-B14F-4D97-AF65-F5344CB8AC3E}">
        <p14:creationId xmlns:p14="http://schemas.microsoft.com/office/powerpoint/2010/main" val="3636350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白紙">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5BB4FAE5-E45B-5176-65C8-5A1FD4669915}"/>
              </a:ext>
            </a:extLst>
          </p:cNvPr>
          <p:cNvSpPr>
            <a:spLocks noGrp="1"/>
          </p:cNvSpPr>
          <p:nvPr>
            <p:ph type="body" sz="quarter" idx="14" hasCustomPrompt="1"/>
          </p:nvPr>
        </p:nvSpPr>
        <p:spPr>
          <a:xfrm>
            <a:off x="2469794" y="1107309"/>
            <a:ext cx="5554726" cy="584775"/>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
        <p:nvSpPr>
          <p:cNvPr id="2" name="四角形: 角を丸くする 1">
            <a:extLst>
              <a:ext uri="{FF2B5EF4-FFF2-40B4-BE49-F238E27FC236}">
                <a16:creationId xmlns:a16="http://schemas.microsoft.com/office/drawing/2014/main" id="{4C4094D8-B1E7-F3A0-BFFC-537DA03B2D71}"/>
              </a:ext>
            </a:extLst>
          </p:cNvPr>
          <p:cNvSpPr/>
          <p:nvPr userDrawn="1"/>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テキスト プレースホルダー 3">
            <a:extLst>
              <a:ext uri="{FF2B5EF4-FFF2-40B4-BE49-F238E27FC236}">
                <a16:creationId xmlns:a16="http://schemas.microsoft.com/office/drawing/2014/main" id="{64DBFA4A-25F7-AD99-B80A-6077FC794475}"/>
              </a:ext>
            </a:extLst>
          </p:cNvPr>
          <p:cNvSpPr>
            <a:spLocks noGrp="1"/>
          </p:cNvSpPr>
          <p:nvPr>
            <p:ph type="body" sz="quarter" idx="13" hasCustomPrompt="1"/>
          </p:nvPr>
        </p:nvSpPr>
        <p:spPr>
          <a:xfrm>
            <a:off x="1246185" y="2202828"/>
            <a:ext cx="6651630" cy="3046179"/>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pic>
        <p:nvPicPr>
          <p:cNvPr id="4" name="Picture 2" descr="関連画像">
            <a:extLst>
              <a:ext uri="{FF2B5EF4-FFF2-40B4-BE49-F238E27FC236}">
                <a16:creationId xmlns:a16="http://schemas.microsoft.com/office/drawing/2014/main" id="{9FA8734E-840E-8712-B51F-CA5003790689}"/>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743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テキスト プレースホルダー 7">
            <a:extLst>
              <a:ext uri="{FF2B5EF4-FFF2-40B4-BE49-F238E27FC236}">
                <a16:creationId xmlns:a16="http://schemas.microsoft.com/office/drawing/2014/main" id="{92FB88D4-F2E7-4EE9-F0F5-685AF05B108D}"/>
              </a:ext>
            </a:extLst>
          </p:cNvPr>
          <p:cNvSpPr>
            <a:spLocks noGrp="1"/>
          </p:cNvSpPr>
          <p:nvPr>
            <p:ph type="body" sz="quarter" idx="13" hasCustomPrompt="1"/>
          </p:nvPr>
        </p:nvSpPr>
        <p:spPr>
          <a:xfrm>
            <a:off x="431801" y="647701"/>
            <a:ext cx="8280400" cy="637794"/>
          </a:xfrm>
        </p:spPr>
        <p:txBody>
          <a:bodyPr>
            <a:normAutofit/>
          </a:bodyPr>
          <a:lstStyle>
            <a:lvl1pPr marL="0" indent="0" algn="ctr" defTabSz="457200" rtl="0" eaLnBrk="1" latinLnBrk="0" hangingPunct="1">
              <a:buNone/>
              <a:def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defRPr>
            </a:lvl1pPr>
          </a:lstStyle>
          <a:p>
            <a:pPr lvl="0"/>
            <a:r>
              <a:rPr kumimoji="1" lang="ja-JP" altLang="en-US" sz="3600" kern="1200">
                <a:solidFill>
                  <a:srgbClr val="404040"/>
                </a:solidFill>
                <a:latin typeface="HGPｺﾞｼｯｸE" panose="020B0900000000000000" pitchFamily="50" charset="-128"/>
                <a:ea typeface="HGPｺﾞｼｯｸE" panose="020B0900000000000000" pitchFamily="50" charset="-128"/>
                <a:cs typeface="+mn-cs"/>
              </a:rPr>
              <a:t>１</a:t>
            </a:r>
            <a:r>
              <a:rPr kumimoji="1" lang="en-US" altLang="ja-JP" sz="3600" kern="1200">
                <a:solidFill>
                  <a:srgbClr val="404040"/>
                </a:solidFill>
                <a:latin typeface="HGPｺﾞｼｯｸE" panose="020B0900000000000000" pitchFamily="50" charset="-128"/>
                <a:ea typeface="HGPｺﾞｼｯｸE" panose="020B0900000000000000" pitchFamily="50" charset="-128"/>
                <a:cs typeface="+mn-cs"/>
              </a:rPr>
              <a:t>.</a:t>
            </a:r>
            <a:r>
              <a:rPr kumimoji="1" lang="ja-JP" altLang="en-US" sz="3600" kern="1200">
                <a:solidFill>
                  <a:srgbClr val="404040"/>
                </a:solidFill>
                <a:latin typeface="HGPｺﾞｼｯｸE" panose="020B0900000000000000" pitchFamily="50" charset="-128"/>
                <a:ea typeface="HGPｺﾞｼｯｸE" panose="020B0900000000000000" pitchFamily="50" charset="-128"/>
                <a:cs typeface="+mn-cs"/>
              </a:rPr>
              <a:t>講座タイトル　３６</a:t>
            </a:r>
            <a:r>
              <a:rPr kumimoji="1" lang="en-US" altLang="ja-JP" sz="3600" kern="1200">
                <a:solidFill>
                  <a:srgbClr val="404040"/>
                </a:solidFill>
                <a:latin typeface="HGPｺﾞｼｯｸE" panose="020B0900000000000000" pitchFamily="50" charset="-128"/>
                <a:ea typeface="HGPｺﾞｼｯｸE" panose="020B0900000000000000" pitchFamily="50" charset="-128"/>
                <a:cs typeface="+mn-cs"/>
              </a:rPr>
              <a:t>pt</a:t>
            </a:r>
          </a:p>
        </p:txBody>
      </p:sp>
      <p:sp>
        <p:nvSpPr>
          <p:cNvPr id="10" name="テキスト ボックス 9">
            <a:extLst>
              <a:ext uri="{FF2B5EF4-FFF2-40B4-BE49-F238E27FC236}">
                <a16:creationId xmlns:a16="http://schemas.microsoft.com/office/drawing/2014/main" id="{7A2A3081-A4A9-F198-FEB2-948B1C39C7F6}"/>
              </a:ext>
            </a:extLst>
          </p:cNvPr>
          <p:cNvSpPr txBox="1"/>
          <p:nvPr userDrawn="1"/>
        </p:nvSpPr>
        <p:spPr>
          <a:xfrm>
            <a:off x="2276475" y="1285494"/>
            <a:ext cx="4591050" cy="590931"/>
          </a:xfrm>
          <a:prstGeom prst="rect">
            <a:avLst/>
          </a:prstGeom>
          <a:noFill/>
        </p:spPr>
        <p:txBody>
          <a:bodyPr wrap="square">
            <a:spAutoFit/>
          </a:bodyPr>
          <a:lstStyle/>
          <a:p>
            <a:pPr marL="0" marR="0" lvl="0" indent="0" algn="ctr" defTabSz="4572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
        <p:nvSpPr>
          <p:cNvPr id="13" name="テキスト プレースホルダー 12">
            <a:extLst>
              <a:ext uri="{FF2B5EF4-FFF2-40B4-BE49-F238E27FC236}">
                <a16:creationId xmlns:a16="http://schemas.microsoft.com/office/drawing/2014/main" id="{05C2C75A-427C-6793-D6D6-D91112E1639D}"/>
              </a:ext>
            </a:extLst>
          </p:cNvPr>
          <p:cNvSpPr>
            <a:spLocks noGrp="1"/>
          </p:cNvSpPr>
          <p:nvPr>
            <p:ph type="body" sz="quarter" idx="14" hasCustomPrompt="1"/>
          </p:nvPr>
        </p:nvSpPr>
        <p:spPr>
          <a:xfrm>
            <a:off x="685800" y="2285999"/>
            <a:ext cx="7753350" cy="4048125"/>
          </a:xfrm>
        </p:spPr>
        <p:txBody>
          <a:bodyPr>
            <a:normAutofit/>
          </a:bodyPr>
          <a:lstStyle>
            <a:lvl1pPr marL="457200" indent="-457200">
              <a:buFont typeface="Arial" panose="020B0604020202020204" pitchFamily="34" charset="0"/>
              <a:buChar char="•"/>
              <a:defRPr sz="3600"/>
            </a:lvl1pPr>
          </a:lstStyle>
          <a:p>
            <a:pPr lvl="0"/>
            <a:r>
              <a:rPr kumimoji="1" lang="ja-JP" altLang="en-US"/>
              <a:t>テキスト</a:t>
            </a:r>
          </a:p>
        </p:txBody>
      </p:sp>
    </p:spTree>
    <p:extLst>
      <p:ext uri="{BB962C8B-B14F-4D97-AF65-F5344CB8AC3E}">
        <p14:creationId xmlns:p14="http://schemas.microsoft.com/office/powerpoint/2010/main" val="6289653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882771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42" name="テキスト プレースホルダー 41">
            <a:extLst>
              <a:ext uri="{FF2B5EF4-FFF2-40B4-BE49-F238E27FC236}">
                <a16:creationId xmlns:a16="http://schemas.microsoft.com/office/drawing/2014/main" id="{71D47848-AFC2-B663-C6BC-6D4CF6CA1419}"/>
              </a:ext>
            </a:extLst>
          </p:cNvPr>
          <p:cNvSpPr>
            <a:spLocks noGrp="1"/>
          </p:cNvSpPr>
          <p:nvPr>
            <p:ph type="body" sz="quarter" idx="18" hasCustomPrompt="1"/>
          </p:nvPr>
        </p:nvSpPr>
        <p:spPr>
          <a:xfrm>
            <a:off x="688975" y="1312863"/>
            <a:ext cx="7920038" cy="1116012"/>
          </a:xfrm>
        </p:spPr>
        <p:txBody>
          <a:bodyPr/>
          <a:lstStyle>
            <a:lvl1pPr marL="0" indent="0">
              <a:buNone/>
              <a:defRPr/>
            </a:lvl1pPr>
          </a:lstStyle>
          <a:p>
            <a:pPr lvl="0"/>
            <a:r>
              <a:rPr kumimoji="1" lang="ja-JP" altLang="en-US"/>
              <a:t>目標　２８</a:t>
            </a:r>
            <a:r>
              <a:rPr kumimoji="1" lang="en-US" altLang="ja-JP"/>
              <a:t>pt</a:t>
            </a:r>
            <a:endParaRPr kumimoji="1" lang="ja-JP" altLang="en-US"/>
          </a:p>
        </p:txBody>
      </p:sp>
      <p:sp>
        <p:nvSpPr>
          <p:cNvPr id="33" name="Content Placeholder 2">
            <a:extLst>
              <a:ext uri="{FF2B5EF4-FFF2-40B4-BE49-F238E27FC236}">
                <a16:creationId xmlns:a16="http://schemas.microsoft.com/office/drawing/2014/main" id="{9293497E-8D77-E834-F041-473950E712F1}"/>
              </a:ext>
            </a:extLst>
          </p:cNvPr>
          <p:cNvSpPr>
            <a:spLocks noGrp="1"/>
          </p:cNvSpPr>
          <p:nvPr>
            <p:ph idx="17" hasCustomPrompt="1"/>
          </p:nvPr>
        </p:nvSpPr>
        <p:spPr>
          <a:xfrm>
            <a:off x="409575" y="2719148"/>
            <a:ext cx="8343899" cy="3367088"/>
          </a:xfrm>
          <a:ln w="38100">
            <a:solidFill>
              <a:srgbClr val="35A16B"/>
            </a:solidFill>
          </a:ln>
        </p:spPr>
        <p:txBody>
          <a:bodyPr tIns="720000"/>
          <a:lstStyle>
            <a:lvl1pPr marL="457200" indent="-457200" algn="l">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目次の項目　２８</a:t>
            </a:r>
            <a:r>
              <a:rPr lang="en-US" altLang="ja-JP"/>
              <a:t>pt</a:t>
            </a:r>
            <a:endParaRPr lang="ja-JP" altLang="en-US"/>
          </a:p>
        </p:txBody>
      </p:sp>
      <p:sp>
        <p:nvSpPr>
          <p:cNvPr id="24" name="正方形/長方形 23">
            <a:extLst>
              <a:ext uri="{FF2B5EF4-FFF2-40B4-BE49-F238E27FC236}">
                <a16:creationId xmlns:a16="http://schemas.microsoft.com/office/drawing/2014/main" id="{F65E7374-5B17-EDFC-DB57-8E1271728F62}"/>
              </a:ext>
            </a:extLst>
          </p:cNvPr>
          <p:cNvSpPr/>
          <p:nvPr userDrawn="1"/>
        </p:nvSpPr>
        <p:spPr>
          <a:xfrm>
            <a:off x="0" y="0"/>
            <a:ext cx="9144000" cy="650083"/>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914400" rtl="0" eaLnBrk="1" latinLnBrk="0" hangingPunct="1">
              <a:lnSpc>
                <a:spcPct val="90000"/>
              </a:lnSpc>
              <a:spcBef>
                <a:spcPct val="0"/>
              </a:spcBef>
              <a:buNone/>
            </a:pPr>
            <a:r>
              <a:rPr kumimoji="1" lang="ja-JP" altLang="en-US"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rPr>
              <a:t>学習目標と内容</a:t>
            </a:r>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テキスト ボックス 16">
            <a:extLst>
              <a:ext uri="{FF2B5EF4-FFF2-40B4-BE49-F238E27FC236}">
                <a16:creationId xmlns:a16="http://schemas.microsoft.com/office/drawing/2014/main" id="{4B705C1E-862A-C1AB-412E-DF608A93043C}"/>
              </a:ext>
            </a:extLst>
          </p:cNvPr>
          <p:cNvSpPr txBox="1"/>
          <p:nvPr userDrawn="1"/>
        </p:nvSpPr>
        <p:spPr>
          <a:xfrm>
            <a:off x="465138" y="2750676"/>
            <a:ext cx="1620957" cy="523220"/>
          </a:xfrm>
          <a:prstGeom prst="rect">
            <a:avLst/>
          </a:prstGeom>
          <a:noFill/>
        </p:spPr>
        <p:txBody>
          <a:bodyPr wrap="none" rtlCol="0">
            <a:spAutoFit/>
          </a:bodyPr>
          <a:lstStyle/>
          <a:p>
            <a:pPr marL="0" lvl="1" algn="just">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p>
        </p:txBody>
      </p:sp>
      <p:sp>
        <p:nvSpPr>
          <p:cNvPr id="26" name="テキスト プレースホルダー 25">
            <a:extLst>
              <a:ext uri="{FF2B5EF4-FFF2-40B4-BE49-F238E27FC236}">
                <a16:creationId xmlns:a16="http://schemas.microsoft.com/office/drawing/2014/main" id="{65EE58B3-7A76-655F-C20B-A3E1A36A25BE}"/>
              </a:ext>
            </a:extLst>
          </p:cNvPr>
          <p:cNvSpPr>
            <a:spLocks noGrp="1"/>
          </p:cNvSpPr>
          <p:nvPr>
            <p:ph type="body" sz="quarter" idx="16" hasCustomPrompt="1"/>
          </p:nvPr>
        </p:nvSpPr>
        <p:spPr>
          <a:xfrm>
            <a:off x="7132053" y="3429000"/>
            <a:ext cx="1478548" cy="386706"/>
          </a:xfrm>
        </p:spPr>
        <p:txBody>
          <a:bodyPr>
            <a:noAutofit/>
          </a:bodyPr>
          <a:lstStyle>
            <a:lvl1pPr marL="0" indent="0">
              <a:buNone/>
              <a:defRPr sz="2400"/>
            </a:lvl1pPr>
          </a:lstStyle>
          <a:p>
            <a:pPr lvl="0"/>
            <a:r>
              <a:rPr kumimoji="1" lang="en-US" altLang="ja-JP"/>
              <a:t>P.●</a:t>
            </a:r>
            <a:r>
              <a:rPr kumimoji="1" lang="ja-JP" altLang="en-US"/>
              <a:t>～●</a:t>
            </a:r>
          </a:p>
        </p:txBody>
      </p:sp>
      <p:sp>
        <p:nvSpPr>
          <p:cNvPr id="40" name="テキスト ボックス 39">
            <a:extLst>
              <a:ext uri="{FF2B5EF4-FFF2-40B4-BE49-F238E27FC236}">
                <a16:creationId xmlns:a16="http://schemas.microsoft.com/office/drawing/2014/main" id="{0DC3B87E-829C-2415-7C20-F9334224C6B6}"/>
              </a:ext>
            </a:extLst>
          </p:cNvPr>
          <p:cNvSpPr txBox="1"/>
          <p:nvPr userDrawn="1"/>
        </p:nvSpPr>
        <p:spPr>
          <a:xfrm>
            <a:off x="409575" y="762107"/>
            <a:ext cx="8343898" cy="480131"/>
          </a:xfrm>
          <a:prstGeom prst="rect">
            <a:avLst/>
          </a:prstGeom>
          <a:noFill/>
        </p:spPr>
        <p:txBody>
          <a:bodyPr wrap="square" rtlCol="0">
            <a:spAutoFit/>
          </a:bodyPr>
          <a:lstStyle/>
          <a:p>
            <a:pPr marL="228600" indent="-228600" algn="l" defTabSz="914400" rtl="0" eaLnBrk="1" latinLnBrk="0" hangingPunct="1">
              <a:lnSpc>
                <a:spcPct val="90000"/>
              </a:lnSpc>
              <a:spcBef>
                <a:spcPts val="1000"/>
              </a:spcBef>
              <a:spcAft>
                <a:spcPts val="3600"/>
              </a:spcAft>
              <a:buFont typeface="Wingdings" panose="05000000000000000000" pitchFamily="2" charset="2"/>
              <a:buChar char="l"/>
            </a:pPr>
            <a:r>
              <a:rPr kumimoji="1" lang="ja-JP" altLang="en-US" sz="28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rPr>
              <a:t>学習目標</a:t>
            </a:r>
            <a:endParaRPr kumimoji="1" lang="en-US" altLang="ja-JP" sz="28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34394026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75B9B57-56B0-AE16-7431-4C501BB41D63}"/>
              </a:ext>
            </a:extLst>
          </p:cNvPr>
          <p:cNvSpPr txBox="1"/>
          <p:nvPr userDrawn="1"/>
        </p:nvSpPr>
        <p:spPr>
          <a:xfrm>
            <a:off x="3867320" y="667938"/>
            <a:ext cx="1409360" cy="646331"/>
          </a:xfrm>
          <a:prstGeom prst="rect">
            <a:avLst/>
          </a:prstGeom>
          <a:noFill/>
        </p:spPr>
        <p:txBody>
          <a:bodyPr wrap="none" rtlCol="0">
            <a:spAutoFit/>
          </a:bodyPr>
          <a:lstStyle/>
          <a:p>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6" name="テキスト プレースホルダー 12">
            <a:extLst>
              <a:ext uri="{FF2B5EF4-FFF2-40B4-BE49-F238E27FC236}">
                <a16:creationId xmlns:a16="http://schemas.microsoft.com/office/drawing/2014/main" id="{CFC0F973-DF6D-F6C6-76AF-DFCD49AA92E8}"/>
              </a:ext>
            </a:extLst>
          </p:cNvPr>
          <p:cNvSpPr>
            <a:spLocks noGrp="1"/>
          </p:cNvSpPr>
          <p:nvPr>
            <p:ph type="body" sz="quarter" idx="14" hasCustomPrompt="1"/>
          </p:nvPr>
        </p:nvSpPr>
        <p:spPr>
          <a:xfrm>
            <a:off x="685800" y="2009775"/>
            <a:ext cx="7753350" cy="3048000"/>
          </a:xfrm>
        </p:spPr>
        <p:txBody>
          <a:bodyPr>
            <a:normAutofit/>
          </a:bodyPr>
          <a:lstStyle>
            <a:lvl1pPr marL="457200" indent="-457200">
              <a:buFont typeface="Arial" panose="020B0604020202020204" pitchFamily="34" charset="0"/>
              <a:buChar char="•"/>
              <a:defRPr sz="3600"/>
            </a:lvl1pPr>
          </a:lstStyle>
          <a:p>
            <a:pPr lvl="0"/>
            <a:r>
              <a:rPr kumimoji="1" lang="ja-JP" altLang="en-US"/>
              <a:t>テキスト</a:t>
            </a:r>
          </a:p>
        </p:txBody>
      </p:sp>
    </p:spTree>
    <p:extLst>
      <p:ext uri="{BB962C8B-B14F-4D97-AF65-F5344CB8AC3E}">
        <p14:creationId xmlns:p14="http://schemas.microsoft.com/office/powerpoint/2010/main" val="2480243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白紙">
    <p:bg>
      <p:bgPr>
        <a:solidFill>
          <a:srgbClr val="52BBCE"/>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3" name="Content Placeholder 2">
            <a:extLst>
              <a:ext uri="{FF2B5EF4-FFF2-40B4-BE49-F238E27FC236}">
                <a16:creationId xmlns:a16="http://schemas.microsoft.com/office/drawing/2014/main" id="{74A9DF9A-F858-9EF3-2518-D77460A4C472}"/>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テキスト プレースホルダー 7">
            <a:extLst>
              <a:ext uri="{FF2B5EF4-FFF2-40B4-BE49-F238E27FC236}">
                <a16:creationId xmlns:a16="http://schemas.microsoft.com/office/drawing/2014/main" id="{A119E065-F0A3-A94C-E72B-64C63AE92CEE}"/>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a:t>タイトル　３２</a:t>
            </a:r>
            <a:r>
              <a:rPr kumimoji="1" lang="en-US" altLang="ja-JP"/>
              <a:t>pt</a:t>
            </a:r>
            <a:endParaRPr kumimoji="1" lang="ja-JP" altLang="en-US"/>
          </a:p>
        </p:txBody>
      </p:sp>
    </p:spTree>
    <p:extLst>
      <p:ext uri="{BB962C8B-B14F-4D97-AF65-F5344CB8AC3E}">
        <p14:creationId xmlns:p14="http://schemas.microsoft.com/office/powerpoint/2010/main" val="497450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89245158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hasCustomPrompt="1"/>
          </p:nvPr>
        </p:nvSpPr>
        <p:spPr>
          <a:xfrm>
            <a:off x="621392" y="1550082"/>
            <a:ext cx="7886700" cy="2513918"/>
          </a:xfrm>
          <a:prstGeom prst="rect">
            <a:avLst/>
          </a:prstGeom>
        </p:spPr>
        <p:txBody>
          <a:bodyPr anchor="b">
            <a:normAutofit/>
          </a:bodyPr>
          <a:lstStyle>
            <a:lvl1pPr algn="l">
              <a:defRPr sz="5400">
                <a:latin typeface="HGPｺﾞｼｯｸE" panose="020B0900000000000000" pitchFamily="50" charset="-128"/>
                <a:ea typeface="HGPｺﾞｼｯｸE" panose="020B0900000000000000" pitchFamily="50" charset="-128"/>
              </a:defRPr>
            </a:lvl1pPr>
          </a:lstStyle>
          <a:p>
            <a:r>
              <a:rPr lang="en-US" altLang="ja-JP" dirty="0"/>
              <a:t>1.</a:t>
            </a:r>
            <a:r>
              <a:rPr lang="ja-JP" altLang="en-US" dirty="0"/>
              <a:t>タイトル</a:t>
            </a:r>
            <a:endParaRPr lang="en-US" dirty="0"/>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3312751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A99E9E78-F228-86A7-ADA8-AFC2F2C04BDC}"/>
              </a:ext>
            </a:extLst>
          </p:cNvPr>
          <p:cNvSpPr/>
          <p:nvPr userDrawn="1"/>
        </p:nvSpPr>
        <p:spPr>
          <a:xfrm>
            <a:off x="1246185" y="1598470"/>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dirty="0">
              <a:solidFill>
                <a:schemeClr val="bg1"/>
              </a:solidFill>
              <a:latin typeface="HGPｺﾞｼｯｸE" panose="020B0900000000000000" pitchFamily="50" charset="-128"/>
              <a:ea typeface="HGPｺﾞｼｯｸE" panose="020B0900000000000000" pitchFamily="50" charset="-128"/>
            </a:endParaRP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252534" y="1600599"/>
            <a:ext cx="6638932" cy="3640522"/>
          </a:xfrm>
        </p:spPr>
        <p:txBody>
          <a:bodyPr bIns="216000" anchor="ctr" anchorCtr="1">
            <a:normAutofit/>
          </a:bodyPr>
          <a:lstStyle>
            <a:lvl1pPr marL="0" indent="0" algn="ctr">
              <a:lnSpc>
                <a:spcPct val="150000"/>
              </a:lnSpc>
              <a:spcBef>
                <a:spcPts val="0"/>
              </a:spcBef>
              <a:spcAft>
                <a:spcPts val="0"/>
              </a:spcAft>
              <a:buNone/>
              <a:defRPr sz="3600">
                <a:solidFill>
                  <a:schemeClr val="bg1"/>
                </a:solidFill>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Tree>
    <p:extLst>
      <p:ext uri="{BB962C8B-B14F-4D97-AF65-F5344CB8AC3E}">
        <p14:creationId xmlns:p14="http://schemas.microsoft.com/office/powerpoint/2010/main" val="9870565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3" name="コンテンツ プレースホルダー 27">
            <a:extLst>
              <a:ext uri="{FF2B5EF4-FFF2-40B4-BE49-F238E27FC236}">
                <a16:creationId xmlns:a16="http://schemas.microsoft.com/office/drawing/2014/main" id="{6DE67C09-FE39-1CEC-A814-AB6D0F5D6663}"/>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348413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262800" y="816286"/>
            <a:ext cx="8632756" cy="891162"/>
          </a:xfrm>
          <a:ln w="38100">
            <a:solidFill>
              <a:srgbClr val="35A16B"/>
            </a:solidFill>
          </a:ln>
        </p:spPr>
        <p:txBody>
          <a:bodyPr/>
          <a:lstStyle>
            <a:lvl1pPr marL="0" indent="0">
              <a:buFont typeface="Wingdings" panose="05000000000000000000" pitchFamily="2" charset="2"/>
              <a:buNone/>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テキスト　</a:t>
            </a:r>
            <a:r>
              <a:rPr lang="en-US" altLang="ja-JP" dirty="0"/>
              <a:t>28pt</a:t>
            </a:r>
            <a:endParaRPr lang="en-US" dirty="0"/>
          </a:p>
        </p:txBody>
      </p:sp>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5" name="四角形: 角を丸くする 24">
            <a:extLst>
              <a:ext uri="{FF2B5EF4-FFF2-40B4-BE49-F238E27FC236}">
                <a16:creationId xmlns:a16="http://schemas.microsoft.com/office/drawing/2014/main" id="{995BA917-EA3A-0EF6-8983-3D216A3E10B7}"/>
              </a:ext>
            </a:extLst>
          </p:cNvPr>
          <p:cNvSpPr/>
          <p:nvPr userDrawn="1"/>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7">
            <a:extLst>
              <a:ext uri="{FF2B5EF4-FFF2-40B4-BE49-F238E27FC236}">
                <a16:creationId xmlns:a16="http://schemas.microsoft.com/office/drawing/2014/main" id="{D01C2F2A-3680-4CAA-BCDF-0F041535FD0C}"/>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4" name="Content Placeholder 2">
            <a:extLst>
              <a:ext uri="{FF2B5EF4-FFF2-40B4-BE49-F238E27FC236}">
                <a16:creationId xmlns:a16="http://schemas.microsoft.com/office/drawing/2014/main" id="{EE3A582F-3706-CBFF-9BC9-84ACC7D7734F}"/>
              </a:ext>
            </a:extLst>
          </p:cNvPr>
          <p:cNvSpPr>
            <a:spLocks noGrp="1"/>
          </p:cNvSpPr>
          <p:nvPr>
            <p:ph idx="16" hasCustomPrompt="1"/>
          </p:nvPr>
        </p:nvSpPr>
        <p:spPr>
          <a:xfrm>
            <a:off x="383177" y="1928490"/>
            <a:ext cx="8275048" cy="4535523"/>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Tree>
    <p:extLst>
      <p:ext uri="{BB962C8B-B14F-4D97-AF65-F5344CB8AC3E}">
        <p14:creationId xmlns:p14="http://schemas.microsoft.com/office/powerpoint/2010/main" val="2641320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事例紹介</a:t>
            </a:r>
            <a:endParaRPr lang="en-US" dirty="0"/>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コンテンツ プレースホルダー 4">
            <a:extLst>
              <a:ext uri="{FF2B5EF4-FFF2-40B4-BE49-F238E27FC236}">
                <a16:creationId xmlns:a16="http://schemas.microsoft.com/office/drawing/2014/main" id="{CD585649-1646-7FF2-3168-21C753FB3783}"/>
              </a:ext>
            </a:extLst>
          </p:cNvPr>
          <p:cNvSpPr txBox="1">
            <a:spLocks/>
          </p:cNvSpPr>
          <p:nvPr userDrawn="1"/>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8" name="正方形/長方形 17">
            <a:extLst>
              <a:ext uri="{FF2B5EF4-FFF2-40B4-BE49-F238E27FC236}">
                <a16:creationId xmlns:a16="http://schemas.microsoft.com/office/drawing/2014/main" id="{F004BD71-05DD-B969-C3C1-7E65996B948B}"/>
              </a:ext>
            </a:extLst>
          </p:cNvPr>
          <p:cNvSpPr/>
          <p:nvPr userDrawn="1"/>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7">
            <a:extLst>
              <a:ext uri="{FF2B5EF4-FFF2-40B4-BE49-F238E27FC236}">
                <a16:creationId xmlns:a16="http://schemas.microsoft.com/office/drawing/2014/main" id="{6B4180A7-EF30-9CBD-C84D-507F82E9309B}"/>
              </a:ext>
            </a:extLst>
          </p:cNvPr>
          <p:cNvSpPr>
            <a:spLocks noGrp="1"/>
          </p:cNvSpPr>
          <p:nvPr>
            <p:ph sz="quarter" idx="13" hasCustomPrompt="1"/>
          </p:nvPr>
        </p:nvSpPr>
        <p:spPr>
          <a:xfrm>
            <a:off x="462615" y="939839"/>
            <a:ext cx="8362950" cy="649287"/>
          </a:xfrm>
        </p:spPr>
        <p:txBody>
          <a:bodyPr>
            <a:normAutofit/>
          </a:bodyPr>
          <a:lstStyle>
            <a:lvl1pPr marL="0" indent="0">
              <a:buNone/>
              <a:defRPr sz="2800">
                <a:solidFill>
                  <a:srgbClr val="FF2800"/>
                </a:solidFill>
              </a:defRPr>
            </a:lvl1pPr>
          </a:lstStyle>
          <a:p>
            <a:pPr lvl="0"/>
            <a:r>
              <a:rPr kumimoji="1" lang="ja-JP" altLang="en-US" dirty="0"/>
              <a:t>■タイトル（赤字）</a:t>
            </a:r>
            <a:r>
              <a:rPr kumimoji="1" lang="en-US" altLang="ja-JP" dirty="0"/>
              <a:t>28pt</a:t>
            </a:r>
            <a:br>
              <a:rPr kumimoji="1" lang="en-US" altLang="ja-JP" dirty="0"/>
            </a:br>
            <a:r>
              <a:rPr kumimoji="1" lang="ja-JP" altLang="en-US" dirty="0"/>
              <a:t>（団体名：県名）（黒字）</a:t>
            </a:r>
            <a:r>
              <a:rPr kumimoji="1" lang="en-US" altLang="ja-JP" dirty="0"/>
              <a:t>20pt</a:t>
            </a:r>
            <a:endParaRPr kumimoji="1" lang="ja-JP" altLang="en-US" dirty="0"/>
          </a:p>
        </p:txBody>
      </p:sp>
      <p:sp>
        <p:nvSpPr>
          <p:cNvPr id="31" name="コンテンツ プレースホルダー 27">
            <a:extLst>
              <a:ext uri="{FF2B5EF4-FFF2-40B4-BE49-F238E27FC236}">
                <a16:creationId xmlns:a16="http://schemas.microsoft.com/office/drawing/2014/main" id="{827329B4-A652-6847-86C5-9CE1D04DCA36}"/>
              </a:ext>
            </a:extLst>
          </p:cNvPr>
          <p:cNvSpPr>
            <a:spLocks noGrp="1"/>
          </p:cNvSpPr>
          <p:nvPr>
            <p:ph sz="quarter" idx="15" hasCustomPrompt="1"/>
          </p:nvPr>
        </p:nvSpPr>
        <p:spPr>
          <a:xfrm>
            <a:off x="640587" y="6333096"/>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6" name="Content Placeholder 2">
            <a:extLst>
              <a:ext uri="{FF2B5EF4-FFF2-40B4-BE49-F238E27FC236}">
                <a16:creationId xmlns:a16="http://schemas.microsoft.com/office/drawing/2014/main" id="{A19D4672-3E6C-B427-B0F8-3BC9FCBC480F}"/>
              </a:ext>
            </a:extLst>
          </p:cNvPr>
          <p:cNvSpPr>
            <a:spLocks noGrp="1"/>
          </p:cNvSpPr>
          <p:nvPr>
            <p:ph idx="16"/>
          </p:nvPr>
        </p:nvSpPr>
        <p:spPr>
          <a:xfrm>
            <a:off x="552449" y="1943080"/>
            <a:ext cx="8062161" cy="3771920"/>
          </a:xfrm>
        </p:spPr>
        <p:txBody>
          <a:bodyPr>
            <a:normAutofit/>
          </a:bodyPr>
          <a:lstStyle>
            <a:lvl1pPr marL="447675" indent="-447675">
              <a:spcBef>
                <a:spcPts val="0"/>
              </a:spcBef>
              <a:spcAft>
                <a:spcPts val="600"/>
              </a:spcAft>
              <a:buFont typeface="HGPｺﾞｼｯｸE" panose="020B0900000000000000" pitchFamily="50" charset="-128"/>
              <a:buChar char="○"/>
              <a:defRPr lang="en-US" altLang="ja-JP" sz="2000" kern="1200" dirty="0" smtClean="0">
                <a:solidFill>
                  <a:prstClr val="black">
                    <a:lumMod val="75000"/>
                    <a:lumOff val="25000"/>
                  </a:prstClr>
                </a:solidFill>
                <a:latin typeface="HGPｺﾞｼｯｸE" panose="020B0900000000000000" pitchFamily="50" charset="-128"/>
                <a:ea typeface="HGPｺﾞｼｯｸE" panose="020B0900000000000000" pitchFamily="50" charset="-128"/>
                <a:cs typeface="+mn-cs"/>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marL="342900" lvl="0" indent="-342900" algn="l" defTabSz="457200" rtl="0" eaLnBrk="1" latinLnBrk="0" hangingPunct="1">
              <a:spcAft>
                <a:spcPts val="600"/>
              </a:spcAft>
              <a:buFont typeface="HGPｺﾞｼｯｸE" panose="020B0900000000000000" pitchFamily="50" charset="-128"/>
              <a:buChar char="○"/>
              <a:defRPr/>
            </a:pPr>
            <a:r>
              <a:rPr lang="ja-JP" altLang="en-US" dirty="0"/>
              <a:t>マスター テキストの書式設定</a:t>
            </a:r>
            <a:endParaRPr lang="en-US" altLang="ja-JP" dirty="0"/>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dirty="0"/>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dirty="0"/>
          </a:p>
        </p:txBody>
      </p:sp>
    </p:spTree>
    <p:extLst>
      <p:ext uri="{BB962C8B-B14F-4D97-AF65-F5344CB8AC3E}">
        <p14:creationId xmlns:p14="http://schemas.microsoft.com/office/powerpoint/2010/main" val="30352744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フリーフォーム: 図形 7">
            <a:extLst>
              <a:ext uri="{FF2B5EF4-FFF2-40B4-BE49-F238E27FC236}">
                <a16:creationId xmlns:a16="http://schemas.microsoft.com/office/drawing/2014/main" id="{C143F10E-1918-34CC-D74F-9A7E4D217F2F}"/>
              </a:ext>
            </a:extLst>
          </p:cNvPr>
          <p:cNvSpPr/>
          <p:nvPr userDrawn="1"/>
        </p:nvSpPr>
        <p:spPr>
          <a:xfrm>
            <a:off x="564220" y="1519522"/>
            <a:ext cx="7428965" cy="4141048"/>
          </a:xfrm>
          <a:custGeom>
            <a:avLst/>
            <a:gdLst>
              <a:gd name="connsiteX0" fmla="*/ 0 w 7428965"/>
              <a:gd name="connsiteY0" fmla="*/ 0 h 4141048"/>
              <a:gd name="connsiteX1" fmla="*/ 1707067 w 7428965"/>
              <a:gd name="connsiteY1" fmla="*/ 0 h 4141048"/>
              <a:gd name="connsiteX2" fmla="*/ 1707067 w 7428965"/>
              <a:gd name="connsiteY2" fmla="*/ 1 h 4141048"/>
              <a:gd name="connsiteX3" fmla="*/ 6762505 w 7428965"/>
              <a:gd name="connsiteY3" fmla="*/ 1 h 4141048"/>
              <a:gd name="connsiteX4" fmla="*/ 7428965 w 7428965"/>
              <a:gd name="connsiteY4" fmla="*/ 666461 h 4141048"/>
              <a:gd name="connsiteX5" fmla="*/ 7428965 w 7428965"/>
              <a:gd name="connsiteY5" fmla="*/ 3474588 h 4141048"/>
              <a:gd name="connsiteX6" fmla="*/ 6762505 w 7428965"/>
              <a:gd name="connsiteY6" fmla="*/ 4141048 h 4141048"/>
              <a:gd name="connsiteX7" fmla="*/ 1697795 w 7428965"/>
              <a:gd name="connsiteY7" fmla="*/ 4141048 h 4141048"/>
              <a:gd name="connsiteX8" fmla="*/ 1031335 w 7428965"/>
              <a:gd name="connsiteY8" fmla="*/ 3474588 h 4141048"/>
              <a:gd name="connsiteX9" fmla="*/ 1031335 w 7428965"/>
              <a:gd name="connsiteY9" fmla="*/ 1030891 h 414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8965" h="4141048">
                <a:moveTo>
                  <a:pt x="0" y="0"/>
                </a:moveTo>
                <a:lnTo>
                  <a:pt x="1707067" y="0"/>
                </a:lnTo>
                <a:lnTo>
                  <a:pt x="1707067" y="1"/>
                </a:lnTo>
                <a:lnTo>
                  <a:pt x="6762505" y="1"/>
                </a:lnTo>
                <a:cubicBezTo>
                  <a:pt x="7130581" y="1"/>
                  <a:pt x="7428965" y="298385"/>
                  <a:pt x="7428965" y="666461"/>
                </a:cubicBezTo>
                <a:lnTo>
                  <a:pt x="7428965" y="3474588"/>
                </a:lnTo>
                <a:cubicBezTo>
                  <a:pt x="7428965" y="3842664"/>
                  <a:pt x="7130581" y="4141048"/>
                  <a:pt x="6762505" y="4141048"/>
                </a:cubicBezTo>
                <a:lnTo>
                  <a:pt x="1697795" y="4141048"/>
                </a:lnTo>
                <a:cubicBezTo>
                  <a:pt x="1329719" y="4141048"/>
                  <a:pt x="1031335" y="3842664"/>
                  <a:pt x="1031335" y="3474588"/>
                </a:cubicBezTo>
                <a:lnTo>
                  <a:pt x="1031335" y="103089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C2F4F7F1-16B9-CF9E-AE30-2BAB2C42E9F8}"/>
              </a:ext>
            </a:extLst>
          </p:cNvPr>
          <p:cNvSpPr/>
          <p:nvPr userDrawn="1"/>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ワークショップ</a:t>
            </a: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609724" y="1534094"/>
            <a:ext cx="6383461" cy="4126476"/>
          </a:xfrm>
        </p:spPr>
        <p:txBody>
          <a:bodyPr anchor="ctr" anchorCtr="1">
            <a:normAutofit/>
          </a:bodyPr>
          <a:lstStyle>
            <a:lvl1pPr marL="0" indent="0" algn="ctr">
              <a:lnSpc>
                <a:spcPct val="1500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Tree>
    <p:extLst>
      <p:ext uri="{BB962C8B-B14F-4D97-AF65-F5344CB8AC3E}">
        <p14:creationId xmlns:p14="http://schemas.microsoft.com/office/powerpoint/2010/main" val="26608337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7" name="Content Placeholder 2">
            <a:extLst>
              <a:ext uri="{FF2B5EF4-FFF2-40B4-BE49-F238E27FC236}">
                <a16:creationId xmlns:a16="http://schemas.microsoft.com/office/drawing/2014/main" id="{D2ED7039-7240-DA24-8BA6-1D2BDEFB4F43}"/>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3" name="コンテンツ プレースホルダー 27">
            <a:extLst>
              <a:ext uri="{FF2B5EF4-FFF2-40B4-BE49-F238E27FC236}">
                <a16:creationId xmlns:a16="http://schemas.microsoft.com/office/drawing/2014/main" id="{4A52F39E-72C8-609B-56E9-20A624DF48F7}"/>
              </a:ext>
            </a:extLst>
          </p:cNvPr>
          <p:cNvSpPr>
            <a:spLocks noGrp="1"/>
          </p:cNvSpPr>
          <p:nvPr>
            <p:ph sz="quarter" idx="15" hasCustomPrompt="1"/>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dirty="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dirty="0">
                <a:solidFill>
                  <a:srgbClr val="404040"/>
                </a:solidFill>
                <a:latin typeface="HGPｺﾞｼｯｸE" panose="020B0900000000000000" pitchFamily="50" charset="-128"/>
                <a:ea typeface="HGPｺﾞｼｯｸE" panose="020B0900000000000000" pitchFamily="50" charset="-128"/>
              </a:rPr>
              <a:t>30</a:t>
            </a:r>
            <a:r>
              <a:rPr kumimoji="1" lang="ja-JP" altLang="en-US" sz="1100" dirty="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dirty="0">
                <a:solidFill>
                  <a:srgbClr val="404040"/>
                </a:solidFill>
                <a:latin typeface="HGPｺﾞｼｯｸE" panose="020B0900000000000000" pitchFamily="50" charset="-128"/>
                <a:ea typeface="HGPｺﾞｼｯｸE" panose="020B0900000000000000" pitchFamily="50" charset="-128"/>
              </a:rPr>
              <a:t>】</a:t>
            </a:r>
            <a:r>
              <a:rPr kumimoji="1" lang="ja-JP" altLang="en-US" sz="11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0942658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白紙">
    <p:bg>
      <p:bgPr>
        <a:solidFill>
          <a:srgbClr val="FFC30C"/>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6DB48874-6F15-E1F2-F800-185C1D7F4A57}"/>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dirty="0"/>
              <a:t>タイトル　３２</a:t>
            </a:r>
            <a:r>
              <a:rPr kumimoji="1" lang="en-US" altLang="ja-JP" dirty="0"/>
              <a:t>pt</a:t>
            </a:r>
            <a:endParaRPr kumimoji="1" lang="ja-JP" altLang="en-US"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2" name="Content Placeholder 2">
            <a:extLst>
              <a:ext uri="{FF2B5EF4-FFF2-40B4-BE49-F238E27FC236}">
                <a16:creationId xmlns:a16="http://schemas.microsoft.com/office/drawing/2014/main" id="{F13CBBF9-CDFD-1878-2E43-9A76673F7AD6}"/>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Tree>
    <p:extLst>
      <p:ext uri="{BB962C8B-B14F-4D97-AF65-F5344CB8AC3E}">
        <p14:creationId xmlns:p14="http://schemas.microsoft.com/office/powerpoint/2010/main" val="1427034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白紙">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5BB4FAE5-E45B-5176-65C8-5A1FD4669915}"/>
              </a:ext>
            </a:extLst>
          </p:cNvPr>
          <p:cNvSpPr>
            <a:spLocks noGrp="1"/>
          </p:cNvSpPr>
          <p:nvPr>
            <p:ph type="body" sz="quarter" idx="14" hasCustomPrompt="1"/>
          </p:nvPr>
        </p:nvSpPr>
        <p:spPr>
          <a:xfrm>
            <a:off x="2469794" y="1107309"/>
            <a:ext cx="5554726" cy="584775"/>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
        <p:nvSpPr>
          <p:cNvPr id="2" name="四角形: 角を丸くする 1">
            <a:extLst>
              <a:ext uri="{FF2B5EF4-FFF2-40B4-BE49-F238E27FC236}">
                <a16:creationId xmlns:a16="http://schemas.microsoft.com/office/drawing/2014/main" id="{4C4094D8-B1E7-F3A0-BFFC-537DA03B2D71}"/>
              </a:ext>
            </a:extLst>
          </p:cNvPr>
          <p:cNvSpPr/>
          <p:nvPr userDrawn="1"/>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テキスト プレースホルダー 3">
            <a:extLst>
              <a:ext uri="{FF2B5EF4-FFF2-40B4-BE49-F238E27FC236}">
                <a16:creationId xmlns:a16="http://schemas.microsoft.com/office/drawing/2014/main" id="{64DBFA4A-25F7-AD99-B80A-6077FC794475}"/>
              </a:ext>
            </a:extLst>
          </p:cNvPr>
          <p:cNvSpPr>
            <a:spLocks noGrp="1"/>
          </p:cNvSpPr>
          <p:nvPr>
            <p:ph type="body" sz="quarter" idx="13" hasCustomPrompt="1"/>
          </p:nvPr>
        </p:nvSpPr>
        <p:spPr>
          <a:xfrm>
            <a:off x="1246185" y="2202828"/>
            <a:ext cx="6651630" cy="3046179"/>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dirty="0"/>
              <a:t>テキスト　</a:t>
            </a:r>
            <a:r>
              <a:rPr kumimoji="1" lang="en-US" altLang="ja-JP" dirty="0"/>
              <a:t>36</a:t>
            </a:r>
            <a:r>
              <a:rPr kumimoji="1" lang="ja-JP" altLang="en-US" dirty="0"/>
              <a:t>ｐｔ</a:t>
            </a:r>
            <a:endParaRPr kumimoji="1" lang="en-US" altLang="ja-JP"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pic>
        <p:nvPicPr>
          <p:cNvPr id="4" name="Picture 2" descr="関連画像">
            <a:extLst>
              <a:ext uri="{FF2B5EF4-FFF2-40B4-BE49-F238E27FC236}">
                <a16:creationId xmlns:a16="http://schemas.microsoft.com/office/drawing/2014/main" id="{9FA8734E-840E-8712-B51F-CA5003790689}"/>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8351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テキスト プレースホルダー 7">
            <a:extLst>
              <a:ext uri="{FF2B5EF4-FFF2-40B4-BE49-F238E27FC236}">
                <a16:creationId xmlns:a16="http://schemas.microsoft.com/office/drawing/2014/main" id="{92FB88D4-F2E7-4EE9-F0F5-685AF05B108D}"/>
              </a:ext>
            </a:extLst>
          </p:cNvPr>
          <p:cNvSpPr>
            <a:spLocks noGrp="1"/>
          </p:cNvSpPr>
          <p:nvPr>
            <p:ph type="body" sz="quarter" idx="13" hasCustomPrompt="1"/>
          </p:nvPr>
        </p:nvSpPr>
        <p:spPr>
          <a:xfrm>
            <a:off x="431801" y="647701"/>
            <a:ext cx="8280400" cy="637794"/>
          </a:xfrm>
        </p:spPr>
        <p:txBody>
          <a:bodyPr>
            <a:normAutofit/>
          </a:bodyPr>
          <a:lstStyle>
            <a:lvl1pPr marL="0" indent="0" algn="ctr" defTabSz="457200" rtl="0" eaLnBrk="1" latinLnBrk="0" hangingPunct="1">
              <a:buNone/>
              <a:def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defRPr>
            </a:lvl1pPr>
          </a:lstStyle>
          <a:p>
            <a:pPr lvl="0"/>
            <a:r>
              <a: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rPr>
              <a:t>１</a:t>
            </a:r>
            <a:r>
              <a:rPr kumimoji="1" lang="en-US" altLang="ja-JP" sz="3600" kern="1200" dirty="0">
                <a:solidFill>
                  <a:srgbClr val="404040"/>
                </a:solidFill>
                <a:latin typeface="HGPｺﾞｼｯｸE" panose="020B0900000000000000" pitchFamily="50" charset="-128"/>
                <a:ea typeface="HGPｺﾞｼｯｸE" panose="020B0900000000000000" pitchFamily="50" charset="-128"/>
                <a:cs typeface="+mn-cs"/>
              </a:rPr>
              <a:t>.</a:t>
            </a:r>
            <a:r>
              <a: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rPr>
              <a:t>講座タイトル　３６</a:t>
            </a:r>
            <a:r>
              <a:rPr kumimoji="1" lang="en-US" altLang="ja-JP" sz="3600" kern="1200" dirty="0">
                <a:solidFill>
                  <a:srgbClr val="404040"/>
                </a:solidFill>
                <a:latin typeface="HGPｺﾞｼｯｸE" panose="020B0900000000000000" pitchFamily="50" charset="-128"/>
                <a:ea typeface="HGPｺﾞｼｯｸE" panose="020B0900000000000000" pitchFamily="50" charset="-128"/>
                <a:cs typeface="+mn-cs"/>
              </a:rPr>
              <a:t>pt</a:t>
            </a:r>
          </a:p>
        </p:txBody>
      </p:sp>
      <p:sp>
        <p:nvSpPr>
          <p:cNvPr id="10" name="テキスト ボックス 9">
            <a:extLst>
              <a:ext uri="{FF2B5EF4-FFF2-40B4-BE49-F238E27FC236}">
                <a16:creationId xmlns:a16="http://schemas.microsoft.com/office/drawing/2014/main" id="{7A2A3081-A4A9-F198-FEB2-948B1C39C7F6}"/>
              </a:ext>
            </a:extLst>
          </p:cNvPr>
          <p:cNvSpPr txBox="1"/>
          <p:nvPr userDrawn="1"/>
        </p:nvSpPr>
        <p:spPr>
          <a:xfrm>
            <a:off x="2276475" y="1285494"/>
            <a:ext cx="4591050" cy="590931"/>
          </a:xfrm>
          <a:prstGeom prst="rect">
            <a:avLst/>
          </a:prstGeom>
          <a:noFill/>
        </p:spPr>
        <p:txBody>
          <a:bodyPr wrap="square">
            <a:spAutoFit/>
          </a:bodyPr>
          <a:lstStyle/>
          <a:p>
            <a:pPr marL="0" marR="0" lvl="0" indent="0" algn="ctr" defTabSz="4572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3600" dirty="0">
                <a:solidFill>
                  <a:srgbClr val="404040"/>
                </a:solidFill>
                <a:latin typeface="HGPｺﾞｼｯｸE" panose="020B0900000000000000" pitchFamily="50" charset="-128"/>
                <a:ea typeface="HGPｺﾞｼｯｸE" panose="020B0900000000000000" pitchFamily="50" charset="-128"/>
              </a:rPr>
              <a:t>- </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600" dirty="0">
              <a:solidFill>
                <a:srgbClr val="404040"/>
              </a:solidFill>
              <a:latin typeface="HGPｺﾞｼｯｸE" panose="020B0900000000000000" pitchFamily="50" charset="-128"/>
              <a:ea typeface="HGPｺﾞｼｯｸE" panose="020B0900000000000000" pitchFamily="50" charset="-128"/>
            </a:endParaRPr>
          </a:p>
        </p:txBody>
      </p:sp>
      <p:sp>
        <p:nvSpPr>
          <p:cNvPr id="13" name="テキスト プレースホルダー 12">
            <a:extLst>
              <a:ext uri="{FF2B5EF4-FFF2-40B4-BE49-F238E27FC236}">
                <a16:creationId xmlns:a16="http://schemas.microsoft.com/office/drawing/2014/main" id="{05C2C75A-427C-6793-D6D6-D91112E1639D}"/>
              </a:ext>
            </a:extLst>
          </p:cNvPr>
          <p:cNvSpPr>
            <a:spLocks noGrp="1"/>
          </p:cNvSpPr>
          <p:nvPr>
            <p:ph type="body" sz="quarter" idx="14" hasCustomPrompt="1"/>
          </p:nvPr>
        </p:nvSpPr>
        <p:spPr>
          <a:xfrm>
            <a:off x="685800" y="2285999"/>
            <a:ext cx="7753350" cy="4048125"/>
          </a:xfrm>
        </p:spPr>
        <p:txBody>
          <a:bodyPr>
            <a:normAutofit/>
          </a:bodyPr>
          <a:lstStyle>
            <a:lvl1pPr marL="457200" indent="-457200">
              <a:buFont typeface="Arial" panose="020B0604020202020204" pitchFamily="34" charset="0"/>
              <a:buChar char="•"/>
              <a:defRPr sz="3600"/>
            </a:lvl1pPr>
          </a:lstStyle>
          <a:p>
            <a:pPr lvl="0"/>
            <a:r>
              <a:rPr kumimoji="1" lang="ja-JP" altLang="en-US" dirty="0"/>
              <a:t>テキスト</a:t>
            </a:r>
          </a:p>
        </p:txBody>
      </p:sp>
    </p:spTree>
    <p:extLst>
      <p:ext uri="{BB962C8B-B14F-4D97-AF65-F5344CB8AC3E}">
        <p14:creationId xmlns:p14="http://schemas.microsoft.com/office/powerpoint/2010/main" val="4231045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414499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42" name="テキスト プレースホルダー 41">
            <a:extLst>
              <a:ext uri="{FF2B5EF4-FFF2-40B4-BE49-F238E27FC236}">
                <a16:creationId xmlns:a16="http://schemas.microsoft.com/office/drawing/2014/main" id="{71D47848-AFC2-B663-C6BC-6D4CF6CA1419}"/>
              </a:ext>
            </a:extLst>
          </p:cNvPr>
          <p:cNvSpPr>
            <a:spLocks noGrp="1"/>
          </p:cNvSpPr>
          <p:nvPr>
            <p:ph type="body" sz="quarter" idx="18" hasCustomPrompt="1"/>
          </p:nvPr>
        </p:nvSpPr>
        <p:spPr>
          <a:xfrm>
            <a:off x="688975" y="1312863"/>
            <a:ext cx="7920038" cy="1116012"/>
          </a:xfrm>
        </p:spPr>
        <p:txBody>
          <a:bodyPr/>
          <a:lstStyle>
            <a:lvl1pPr marL="0" indent="0">
              <a:buNone/>
              <a:defRPr/>
            </a:lvl1pPr>
          </a:lstStyle>
          <a:p>
            <a:pPr lvl="0"/>
            <a:r>
              <a:rPr kumimoji="1" lang="ja-JP" altLang="en-US" dirty="0"/>
              <a:t>目標　２８</a:t>
            </a:r>
            <a:r>
              <a:rPr kumimoji="1" lang="en-US" altLang="ja-JP" dirty="0"/>
              <a:t>pt</a:t>
            </a:r>
            <a:endParaRPr kumimoji="1" lang="ja-JP" altLang="en-US" dirty="0"/>
          </a:p>
        </p:txBody>
      </p:sp>
      <p:sp>
        <p:nvSpPr>
          <p:cNvPr id="33" name="Content Placeholder 2">
            <a:extLst>
              <a:ext uri="{FF2B5EF4-FFF2-40B4-BE49-F238E27FC236}">
                <a16:creationId xmlns:a16="http://schemas.microsoft.com/office/drawing/2014/main" id="{9293497E-8D77-E834-F041-473950E712F1}"/>
              </a:ext>
            </a:extLst>
          </p:cNvPr>
          <p:cNvSpPr>
            <a:spLocks noGrp="1"/>
          </p:cNvSpPr>
          <p:nvPr>
            <p:ph idx="17" hasCustomPrompt="1"/>
          </p:nvPr>
        </p:nvSpPr>
        <p:spPr>
          <a:xfrm>
            <a:off x="409575" y="2719148"/>
            <a:ext cx="8343899" cy="3367088"/>
          </a:xfrm>
          <a:ln w="38100">
            <a:solidFill>
              <a:srgbClr val="35A16B"/>
            </a:solidFill>
          </a:ln>
        </p:spPr>
        <p:txBody>
          <a:bodyPr tIns="720000"/>
          <a:lstStyle>
            <a:lvl1pPr marL="457200" indent="-457200" algn="l">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dirty="0"/>
              <a:t>目次の項目　２８</a:t>
            </a:r>
            <a:r>
              <a:rPr lang="en-US" altLang="ja-JP" dirty="0"/>
              <a:t>pt</a:t>
            </a:r>
            <a:endParaRPr lang="ja-JP" altLang="en-US" dirty="0"/>
          </a:p>
        </p:txBody>
      </p:sp>
      <p:sp>
        <p:nvSpPr>
          <p:cNvPr id="24" name="正方形/長方形 23">
            <a:extLst>
              <a:ext uri="{FF2B5EF4-FFF2-40B4-BE49-F238E27FC236}">
                <a16:creationId xmlns:a16="http://schemas.microsoft.com/office/drawing/2014/main" id="{F65E7374-5B17-EDFC-DB57-8E1271728F62}"/>
              </a:ext>
            </a:extLst>
          </p:cNvPr>
          <p:cNvSpPr/>
          <p:nvPr userDrawn="1"/>
        </p:nvSpPr>
        <p:spPr>
          <a:xfrm>
            <a:off x="0" y="0"/>
            <a:ext cx="9144000" cy="650083"/>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914400" rtl="0" eaLnBrk="1" latinLnBrk="0" hangingPunct="1">
              <a:lnSpc>
                <a:spcPct val="90000"/>
              </a:lnSpc>
              <a:spcBef>
                <a:spcPct val="0"/>
              </a:spcBef>
              <a:buNone/>
            </a:pPr>
            <a:r>
              <a:rPr kumimoji="1" lang="ja-JP" altLang="en-US" sz="3200" b="0" kern="1200" dirty="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rPr>
              <a:t>学習目標と内容</a:t>
            </a:r>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テキスト ボックス 16">
            <a:extLst>
              <a:ext uri="{FF2B5EF4-FFF2-40B4-BE49-F238E27FC236}">
                <a16:creationId xmlns:a16="http://schemas.microsoft.com/office/drawing/2014/main" id="{4B705C1E-862A-C1AB-412E-DF608A93043C}"/>
              </a:ext>
            </a:extLst>
          </p:cNvPr>
          <p:cNvSpPr txBox="1"/>
          <p:nvPr userDrawn="1"/>
        </p:nvSpPr>
        <p:spPr>
          <a:xfrm>
            <a:off x="465138" y="2750676"/>
            <a:ext cx="1620957" cy="523220"/>
          </a:xfrm>
          <a:prstGeom prst="rect">
            <a:avLst/>
          </a:prstGeom>
          <a:noFill/>
        </p:spPr>
        <p:txBody>
          <a:bodyPr wrap="none" rtlCol="0">
            <a:spAutoFit/>
          </a:bodyPr>
          <a:lstStyle/>
          <a:p>
            <a:pPr marL="0" lvl="1" algn="just">
              <a:spcAft>
                <a:spcPts val="12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＜目次＞</a:t>
            </a:r>
          </a:p>
        </p:txBody>
      </p:sp>
      <p:sp>
        <p:nvSpPr>
          <p:cNvPr id="26" name="テキスト プレースホルダー 25">
            <a:extLst>
              <a:ext uri="{FF2B5EF4-FFF2-40B4-BE49-F238E27FC236}">
                <a16:creationId xmlns:a16="http://schemas.microsoft.com/office/drawing/2014/main" id="{65EE58B3-7A76-655F-C20B-A3E1A36A25BE}"/>
              </a:ext>
            </a:extLst>
          </p:cNvPr>
          <p:cNvSpPr>
            <a:spLocks noGrp="1"/>
          </p:cNvSpPr>
          <p:nvPr>
            <p:ph type="body" sz="quarter" idx="16" hasCustomPrompt="1"/>
          </p:nvPr>
        </p:nvSpPr>
        <p:spPr>
          <a:xfrm>
            <a:off x="7132053" y="3429000"/>
            <a:ext cx="1478548" cy="386706"/>
          </a:xfrm>
        </p:spPr>
        <p:txBody>
          <a:bodyPr>
            <a:noAutofit/>
          </a:bodyPr>
          <a:lstStyle>
            <a:lvl1pPr marL="0" indent="0">
              <a:buNone/>
              <a:defRPr sz="2400"/>
            </a:lvl1pPr>
          </a:lstStyle>
          <a:p>
            <a:pPr lvl="0"/>
            <a:r>
              <a:rPr kumimoji="1" lang="en-US" altLang="ja-JP" dirty="0"/>
              <a:t>P.●</a:t>
            </a:r>
            <a:r>
              <a:rPr kumimoji="1" lang="ja-JP" altLang="en-US" dirty="0"/>
              <a:t>～●</a:t>
            </a:r>
          </a:p>
        </p:txBody>
      </p:sp>
      <p:sp>
        <p:nvSpPr>
          <p:cNvPr id="40" name="テキスト ボックス 39">
            <a:extLst>
              <a:ext uri="{FF2B5EF4-FFF2-40B4-BE49-F238E27FC236}">
                <a16:creationId xmlns:a16="http://schemas.microsoft.com/office/drawing/2014/main" id="{0DC3B87E-829C-2415-7C20-F9334224C6B6}"/>
              </a:ext>
            </a:extLst>
          </p:cNvPr>
          <p:cNvSpPr txBox="1"/>
          <p:nvPr userDrawn="1"/>
        </p:nvSpPr>
        <p:spPr>
          <a:xfrm>
            <a:off x="409575" y="762107"/>
            <a:ext cx="8343898" cy="480131"/>
          </a:xfrm>
          <a:prstGeom prst="rect">
            <a:avLst/>
          </a:prstGeom>
          <a:noFill/>
        </p:spPr>
        <p:txBody>
          <a:bodyPr wrap="square" rtlCol="0">
            <a:spAutoFit/>
          </a:bodyPr>
          <a:lstStyle/>
          <a:p>
            <a:pPr marL="228600" indent="-228600" algn="l" defTabSz="914400" rtl="0" eaLnBrk="1" latinLnBrk="0" hangingPunct="1">
              <a:lnSpc>
                <a:spcPct val="90000"/>
              </a:lnSpc>
              <a:spcBef>
                <a:spcPts val="1000"/>
              </a:spcBef>
              <a:spcAft>
                <a:spcPts val="3600"/>
              </a:spcAft>
              <a:buFont typeface="Wingdings" panose="05000000000000000000" pitchFamily="2" charset="2"/>
              <a:buChar char="l"/>
            </a:pPr>
            <a:r>
              <a:rPr kumimoji="1" lang="ja-JP" altLang="en-US" sz="2800" kern="1200" dirty="0">
                <a:solidFill>
                  <a:schemeClr val="tx1">
                    <a:lumMod val="75000"/>
                    <a:lumOff val="25000"/>
                  </a:schemeClr>
                </a:solidFill>
                <a:latin typeface="HGPｺﾞｼｯｸE" panose="020B0900000000000000" pitchFamily="50" charset="-128"/>
                <a:ea typeface="HGPｺﾞｼｯｸE" panose="020B0900000000000000" pitchFamily="50" charset="-128"/>
                <a:cs typeface="+mn-cs"/>
              </a:rPr>
              <a:t>学習目標</a:t>
            </a:r>
            <a:endParaRPr kumimoji="1" lang="en-US" altLang="ja-JP" sz="2800" kern="1200" dirty="0">
              <a:solidFill>
                <a:schemeClr val="tx1">
                  <a:lumMod val="75000"/>
                  <a:lumOff val="25000"/>
                </a:schemeClr>
              </a:solidFill>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1551764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75B9B57-56B0-AE16-7431-4C501BB41D63}"/>
              </a:ext>
            </a:extLst>
          </p:cNvPr>
          <p:cNvSpPr txBox="1"/>
          <p:nvPr userDrawn="1"/>
        </p:nvSpPr>
        <p:spPr>
          <a:xfrm>
            <a:off x="3867320" y="667938"/>
            <a:ext cx="1409360" cy="646331"/>
          </a:xfrm>
          <a:prstGeom prst="rect">
            <a:avLst/>
          </a:prstGeom>
          <a:noFill/>
        </p:spPr>
        <p:txBody>
          <a:bodyPr wrap="none" rtlCol="0">
            <a:spAutoFit/>
          </a:bodyPr>
          <a:lstStyle/>
          <a:p>
            <a:r>
              <a:rPr kumimoji="1" lang="ja-JP" altLang="en-US" sz="3600" dirty="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6" name="テキスト プレースホルダー 12">
            <a:extLst>
              <a:ext uri="{FF2B5EF4-FFF2-40B4-BE49-F238E27FC236}">
                <a16:creationId xmlns:a16="http://schemas.microsoft.com/office/drawing/2014/main" id="{CFC0F973-DF6D-F6C6-76AF-DFCD49AA92E8}"/>
              </a:ext>
            </a:extLst>
          </p:cNvPr>
          <p:cNvSpPr>
            <a:spLocks noGrp="1"/>
          </p:cNvSpPr>
          <p:nvPr>
            <p:ph type="body" sz="quarter" idx="14" hasCustomPrompt="1"/>
          </p:nvPr>
        </p:nvSpPr>
        <p:spPr>
          <a:xfrm>
            <a:off x="685800" y="2009775"/>
            <a:ext cx="7753350" cy="3048000"/>
          </a:xfrm>
        </p:spPr>
        <p:txBody>
          <a:bodyPr>
            <a:normAutofit/>
          </a:bodyPr>
          <a:lstStyle>
            <a:lvl1pPr marL="457200" indent="-457200">
              <a:buFont typeface="Arial" panose="020B0604020202020204" pitchFamily="34" charset="0"/>
              <a:buChar char="•"/>
              <a:defRPr sz="3600"/>
            </a:lvl1pPr>
          </a:lstStyle>
          <a:p>
            <a:pPr lvl="0"/>
            <a:r>
              <a:rPr kumimoji="1" lang="ja-JP" altLang="en-US" dirty="0"/>
              <a:t>テキスト</a:t>
            </a:r>
          </a:p>
        </p:txBody>
      </p:sp>
    </p:spTree>
    <p:extLst>
      <p:ext uri="{BB962C8B-B14F-4D97-AF65-F5344CB8AC3E}">
        <p14:creationId xmlns:p14="http://schemas.microsoft.com/office/powerpoint/2010/main" val="8468282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白紙">
    <p:bg>
      <p:bgPr>
        <a:solidFill>
          <a:srgbClr val="52BBCE"/>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3" name="Content Placeholder 2">
            <a:extLst>
              <a:ext uri="{FF2B5EF4-FFF2-40B4-BE49-F238E27FC236}">
                <a16:creationId xmlns:a16="http://schemas.microsoft.com/office/drawing/2014/main" id="{74A9DF9A-F858-9EF3-2518-D77460A4C472}"/>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dirty="0"/>
              <a:t> 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テキスト プレースホルダー 7">
            <a:extLst>
              <a:ext uri="{FF2B5EF4-FFF2-40B4-BE49-F238E27FC236}">
                <a16:creationId xmlns:a16="http://schemas.microsoft.com/office/drawing/2014/main" id="{A119E065-F0A3-A94C-E72B-64C63AE92CEE}"/>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dirty="0"/>
              <a:t>タイトル　３２</a:t>
            </a:r>
            <a:r>
              <a:rPr kumimoji="1" lang="en-US" altLang="ja-JP" dirty="0"/>
              <a:t>pt</a:t>
            </a:r>
            <a:endParaRPr kumimoji="1" lang="ja-JP" altLang="en-US" dirty="0"/>
          </a:p>
        </p:txBody>
      </p:sp>
    </p:spTree>
    <p:extLst>
      <p:ext uri="{BB962C8B-B14F-4D97-AF65-F5344CB8AC3E}">
        <p14:creationId xmlns:p14="http://schemas.microsoft.com/office/powerpoint/2010/main" val="26630692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4582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3850522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3061561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4582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42276028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963902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64259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19580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3847439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2025/5/7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1494350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2025/5/7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8354902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789699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16839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074726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100092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906622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2025/5/7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5097702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2025/5/7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301264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2025/5/7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2025/5/7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6" Type="http://schemas.openxmlformats.org/officeDocument/2006/relationships/theme" Target="../theme/theme4.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2025/5/7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2"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日本語用のフォントを使用)"/>
                <a:ea typeface="HGPｺﾞｼｯｸE" panose="020B0900000000000000" pitchFamily="50" charset="-128"/>
              </a:defRPr>
            </a:lvl1pPr>
          </a:lstStyle>
          <a:p>
            <a:fld id="{E1F85713-B5C3-436A-892A-C08907ECB122}" type="datetime1">
              <a:rPr kumimoji="1" lang="ja-JP" altLang="en-US" smtClean="0"/>
              <a:pPr/>
              <a:t>2025/5/7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日本語用のフォントを使用)"/>
                <a:ea typeface="HGPｺﾞｼｯｸE" panose="020B0900000000000000" pitchFamily="50" charset="-128"/>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9756387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ftr="0" dt="0"/>
  <p:txStyles>
    <p:titleStyle>
      <a:lvl1pPr algn="l" defTabSz="914400" rtl="0" eaLnBrk="1" latinLnBrk="0" hangingPunct="1">
        <a:lnSpc>
          <a:spcPct val="90000"/>
        </a:lnSpc>
        <a:spcBef>
          <a:spcPct val="0"/>
        </a:spcBef>
        <a:buNone/>
        <a:defRPr kumimoji="1" sz="4400" kern="1200">
          <a:solidFill>
            <a:schemeClr val="tx1">
              <a:lumMod val="75000"/>
              <a:lumOff val="25000"/>
            </a:schemeClr>
          </a:solidFill>
          <a:latin typeface="(日本語用のフォントを使用)"/>
          <a:ea typeface="HGPｺﾞｼｯｸE" panose="020B09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日本語用のフォントを使用)"/>
          <a:ea typeface="HGPｺﾞｼｯｸE"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lumMod val="75000"/>
              <a:lumOff val="25000"/>
            </a:schemeClr>
          </a:solidFill>
          <a:latin typeface="(日本語用のフォントを使用)"/>
          <a:ea typeface="HGPｺﾞｼｯｸE" panose="020B09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lumMod val="75000"/>
              <a:lumOff val="25000"/>
            </a:schemeClr>
          </a:solidFill>
          <a:latin typeface="(日本語用のフォントを使用)"/>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日本語用のフォントを使用)"/>
                <a:ea typeface="HGPｺﾞｼｯｸE" panose="020B0900000000000000" pitchFamily="50" charset="-128"/>
              </a:defRPr>
            </a:lvl1pPr>
          </a:lstStyle>
          <a:p>
            <a:fld id="{E1F85713-B5C3-436A-892A-C08907ECB122}" type="datetime1">
              <a:rPr kumimoji="1" lang="ja-JP" altLang="en-US" smtClean="0"/>
              <a:pPr/>
              <a:t>2025/5/7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日本語用のフォントを使用)"/>
                <a:ea typeface="HGPｺﾞｼｯｸE" panose="020B0900000000000000" pitchFamily="50" charset="-128"/>
              </a:defRPr>
            </a:lvl1pPr>
          </a:lstStyle>
          <a:p>
            <a:endParaRPr kumimoji="1" lang="ja-JP" altLang="en-US" dirty="0"/>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dirty="0"/>
          </a:p>
        </p:txBody>
      </p:sp>
      <p:grpSp>
        <p:nvGrpSpPr>
          <p:cNvPr id="19" name="グループ化 18">
            <a:extLst>
              <a:ext uri="{FF2B5EF4-FFF2-40B4-BE49-F238E27FC236}">
                <a16:creationId xmlns:a16="http://schemas.microsoft.com/office/drawing/2014/main" id="{EC3A196A-7276-25D8-A006-4E61D482ECE7}"/>
              </a:ext>
            </a:extLst>
          </p:cNvPr>
          <p:cNvGrpSpPr/>
          <p:nvPr userDrawn="1"/>
        </p:nvGrpSpPr>
        <p:grpSpPr>
          <a:xfrm>
            <a:off x="9330431" y="0"/>
            <a:ext cx="1633491" cy="2574524"/>
            <a:chOff x="9330431" y="133165"/>
            <a:chExt cx="1633491" cy="2574524"/>
          </a:xfrm>
        </p:grpSpPr>
        <p:sp>
          <p:nvSpPr>
            <p:cNvPr id="18" name="正方形/長方形 17">
              <a:extLst>
                <a:ext uri="{FF2B5EF4-FFF2-40B4-BE49-F238E27FC236}">
                  <a16:creationId xmlns:a16="http://schemas.microsoft.com/office/drawing/2014/main" id="{019AEA9E-A2DC-3D7D-014E-CBFF3C86E0A1}"/>
                </a:ext>
              </a:extLst>
            </p:cNvPr>
            <p:cNvSpPr/>
            <p:nvPr userDrawn="1"/>
          </p:nvSpPr>
          <p:spPr>
            <a:xfrm>
              <a:off x="9330431" y="133165"/>
              <a:ext cx="1633491" cy="257452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75D3A48-5040-F542-5CA6-650484E8458D}"/>
                </a:ext>
              </a:extLst>
            </p:cNvPr>
            <p:cNvSpPr/>
            <p:nvPr userDrawn="1"/>
          </p:nvSpPr>
          <p:spPr>
            <a:xfrm>
              <a:off x="9525740" y="301841"/>
              <a:ext cx="1225118" cy="30184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文字の黒</a:t>
              </a:r>
            </a:p>
          </p:txBody>
        </p:sp>
        <p:sp>
          <p:nvSpPr>
            <p:cNvPr id="14" name="正方形/長方形 13">
              <a:extLst>
                <a:ext uri="{FF2B5EF4-FFF2-40B4-BE49-F238E27FC236}">
                  <a16:creationId xmlns:a16="http://schemas.microsoft.com/office/drawing/2014/main" id="{31B1129A-E89B-6362-076F-F8062197152E}"/>
                </a:ext>
              </a:extLst>
            </p:cNvPr>
            <p:cNvSpPr/>
            <p:nvPr userDrawn="1"/>
          </p:nvSpPr>
          <p:spPr>
            <a:xfrm>
              <a:off x="9525740" y="791593"/>
              <a:ext cx="1225118" cy="30184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文字の赤</a:t>
              </a:r>
            </a:p>
          </p:txBody>
        </p:sp>
        <p:sp>
          <p:nvSpPr>
            <p:cNvPr id="15" name="正方形/長方形 14">
              <a:extLst>
                <a:ext uri="{FF2B5EF4-FFF2-40B4-BE49-F238E27FC236}">
                  <a16:creationId xmlns:a16="http://schemas.microsoft.com/office/drawing/2014/main" id="{AD970888-34FA-4A8D-ADAA-56A39032996C}"/>
                </a:ext>
              </a:extLst>
            </p:cNvPr>
            <p:cNvSpPr/>
            <p:nvPr userDrawn="1"/>
          </p:nvSpPr>
          <p:spPr>
            <a:xfrm>
              <a:off x="9525740" y="1281345"/>
              <a:ext cx="1225118" cy="3018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t>図形の緑</a:t>
              </a:r>
            </a:p>
          </p:txBody>
        </p:sp>
        <p:sp>
          <p:nvSpPr>
            <p:cNvPr id="16" name="正方形/長方形 15">
              <a:extLst>
                <a:ext uri="{FF2B5EF4-FFF2-40B4-BE49-F238E27FC236}">
                  <a16:creationId xmlns:a16="http://schemas.microsoft.com/office/drawing/2014/main" id="{354A3A84-6225-039D-0C5C-178A00CF7FF2}"/>
                </a:ext>
              </a:extLst>
            </p:cNvPr>
            <p:cNvSpPr/>
            <p:nvPr userDrawn="1"/>
          </p:nvSpPr>
          <p:spPr>
            <a:xfrm>
              <a:off x="9525740" y="1771097"/>
              <a:ext cx="1225118" cy="3018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t>図形のオレンジ</a:t>
              </a:r>
            </a:p>
          </p:txBody>
        </p:sp>
        <p:sp>
          <p:nvSpPr>
            <p:cNvPr id="17" name="正方形/長方形 16">
              <a:extLst>
                <a:ext uri="{FF2B5EF4-FFF2-40B4-BE49-F238E27FC236}">
                  <a16:creationId xmlns:a16="http://schemas.microsoft.com/office/drawing/2014/main" id="{6888E1EE-6DEA-17F9-A308-1D582DAF275C}"/>
                </a:ext>
              </a:extLst>
            </p:cNvPr>
            <p:cNvSpPr/>
            <p:nvPr userDrawn="1"/>
          </p:nvSpPr>
          <p:spPr>
            <a:xfrm>
              <a:off x="9525740" y="2260849"/>
              <a:ext cx="1225118" cy="30184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lumMod val="75000"/>
                      <a:lumOff val="25000"/>
                    </a:schemeClr>
                  </a:solidFill>
                </a:rPr>
                <a:t>背景のグレー</a:t>
              </a:r>
            </a:p>
          </p:txBody>
        </p:sp>
      </p:grpSp>
    </p:spTree>
    <p:extLst>
      <p:ext uri="{BB962C8B-B14F-4D97-AF65-F5344CB8AC3E}">
        <p14:creationId xmlns:p14="http://schemas.microsoft.com/office/powerpoint/2010/main" val="78614241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Lst>
  <p:hf hdr="0" ftr="0" dt="0"/>
  <p:txStyles>
    <p:titleStyle>
      <a:lvl1pPr algn="l" defTabSz="914400" rtl="0" eaLnBrk="1" latinLnBrk="0" hangingPunct="1">
        <a:lnSpc>
          <a:spcPct val="90000"/>
        </a:lnSpc>
        <a:spcBef>
          <a:spcPct val="0"/>
        </a:spcBef>
        <a:buNone/>
        <a:defRPr kumimoji="1" sz="4400" kern="1200">
          <a:solidFill>
            <a:schemeClr val="tx1">
              <a:lumMod val="75000"/>
              <a:lumOff val="25000"/>
            </a:schemeClr>
          </a:solidFill>
          <a:latin typeface="(日本語用のフォントを使用)"/>
          <a:ea typeface="HGPｺﾞｼｯｸE" panose="020B09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日本語用のフォントを使用)"/>
          <a:ea typeface="HGPｺﾞｼｯｸE"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lumMod val="75000"/>
              <a:lumOff val="25000"/>
            </a:schemeClr>
          </a:solidFill>
          <a:latin typeface="(日本語用のフォントを使用)"/>
          <a:ea typeface="HGPｺﾞｼｯｸE" panose="020B09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lumMod val="75000"/>
              <a:lumOff val="25000"/>
            </a:schemeClr>
          </a:solidFill>
          <a:latin typeface="(日本語用のフォントを使用)"/>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2025/5/7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4404921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6.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3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3.xml"/><Relationship Id="rId1" Type="http://schemas.openxmlformats.org/officeDocument/2006/relationships/slideLayout" Target="../slideLayouts/slideLayout27.xml"/><Relationship Id="rId5" Type="http://schemas.openxmlformats.org/officeDocument/2006/relationships/image" Target="../media/image24.png"/><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1"/>
            <a:ext cx="9144000" cy="7197505"/>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テーマ：　３．避難所の運営を円滑に進めるには</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単元名：　２ 要配慮者への支援と災害ボランティアの受入</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a:solidFill>
                  <a:schemeClr val="tx1"/>
                </a:solidFill>
                <a:latin typeface="HGPｺﾞｼｯｸE" panose="020B0900000000000000" pitchFamily="50" charset="-128"/>
                <a:ea typeface="HGPｺﾞｼｯｸE" panose="020B0900000000000000" pitchFamily="50" charset="-128"/>
              </a:rPr>
              <a:t>60</a:t>
            </a:r>
            <a:r>
              <a:rPr kumimoji="1" lang="ja-JP" altLang="en-US" sz="240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ワークショップ用に、各班に</a:t>
            </a:r>
            <a:r>
              <a:rPr kumimoji="1" lang="en-US" altLang="ja-JP" sz="2400">
                <a:solidFill>
                  <a:schemeClr val="tx1"/>
                </a:solidFill>
                <a:latin typeface="HGPｺﾞｼｯｸE" panose="020B0900000000000000" pitchFamily="50" charset="-128"/>
                <a:ea typeface="HGPｺﾞｼｯｸE" panose="020B0900000000000000" pitchFamily="50" charset="-128"/>
              </a:rPr>
              <a:t>1</a:t>
            </a:r>
            <a:r>
              <a:rPr kumimoji="1" lang="ja-JP" altLang="en-US" sz="2400">
                <a:solidFill>
                  <a:schemeClr val="tx1"/>
                </a:solidFill>
                <a:latin typeface="HGPｺﾞｼｯｸE" panose="020B0900000000000000" pitchFamily="50" charset="-128"/>
                <a:ea typeface="HGPｺﾞｼｯｸE" panose="020B0900000000000000" pitchFamily="50" charset="-128"/>
              </a:rPr>
              <a:t>枚の模造紙と付せん紙（３色）</a:t>
            </a:r>
            <a:r>
              <a:rPr kumimoji="1" lang="en-US" altLang="ja-JP" sz="2400">
                <a:solidFill>
                  <a:schemeClr val="tx1"/>
                </a:solidFill>
                <a:latin typeface="HGPｺﾞｼｯｸE" panose="020B0900000000000000" pitchFamily="50" charset="-128"/>
                <a:ea typeface="HGPｺﾞｼｯｸE" panose="020B0900000000000000" pitchFamily="50" charset="-128"/>
              </a:rPr>
              <a:t>1</a:t>
            </a:r>
            <a:r>
              <a:rPr kumimoji="1" lang="ja-JP" altLang="en-US" sz="2400">
                <a:solidFill>
                  <a:schemeClr val="tx1"/>
                </a:solidFill>
                <a:latin typeface="HGPｺﾞｼｯｸE" panose="020B0900000000000000" pitchFamily="50" charset="-128"/>
                <a:ea typeface="HGPｺﾞｼｯｸE" panose="020B0900000000000000" pitchFamily="50" charset="-128"/>
              </a:rPr>
              <a:t>組、参加者人数分の細マジック（黒）を準備して下さい。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長いかなど）に応じて、内容の追加・削減や修正・変更を</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検討することで、より良い研修効果が期待できます。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避難所、要配慮者支援、ボランティアについて、自治体による支援メニューを紹介するスライドを追加する等、カスタマイズを検討するとよりよい効果が期待できます。</a:t>
            </a:r>
          </a:p>
        </p:txBody>
      </p:sp>
    </p:spTree>
    <p:extLst>
      <p:ext uri="{BB962C8B-B14F-4D97-AF65-F5344CB8AC3E}">
        <p14:creationId xmlns:p14="http://schemas.microsoft.com/office/powerpoint/2010/main" val="4071754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ja-JP" altLang="en-US"/>
              <a:t>避難行動要支援者に対する避難支援者選定方法</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6" name="テキスト プレースホルダー 6">
            <a:extLst>
              <a:ext uri="{FF2B5EF4-FFF2-40B4-BE49-F238E27FC236}">
                <a16:creationId xmlns:a16="http://schemas.microsoft.com/office/drawing/2014/main" id="{1D30029C-D497-4B26-80BB-42119DD0314B}"/>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参考：内閣府防災「避難行動要支援者の避難行動に関する取組指針」、東京都文京区、神奈川県平塚市、富山県</a:t>
            </a:r>
          </a:p>
        </p:txBody>
      </p:sp>
      <p:sp>
        <p:nvSpPr>
          <p:cNvPr id="7" name="正方形/長方形 6">
            <a:extLst>
              <a:ext uri="{FF2B5EF4-FFF2-40B4-BE49-F238E27FC236}">
                <a16:creationId xmlns:a16="http://schemas.microsoft.com/office/drawing/2014/main" id="{87F82D1D-86E0-46AE-85F9-30A81B89C307}"/>
              </a:ext>
            </a:extLst>
          </p:cNvPr>
          <p:cNvSpPr/>
          <p:nvPr/>
        </p:nvSpPr>
        <p:spPr>
          <a:xfrm>
            <a:off x="312380" y="787651"/>
            <a:ext cx="8616548" cy="2246769"/>
          </a:xfrm>
          <a:prstGeom prst="rect">
            <a:avLst/>
          </a:prstGeom>
        </p:spPr>
        <p:txBody>
          <a:bodyPr wrap="square">
            <a:spAutoFit/>
          </a:bodyPr>
          <a:lstStyle/>
          <a:p>
            <a:pPr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集約された情報は、避難行動要支援者の範囲について整理し、</a:t>
            </a:r>
            <a:r>
              <a:rPr kumimoji="0" lang="ja-JP" altLang="en-US" sz="2800" u="sng">
                <a:solidFill>
                  <a:srgbClr val="FF2800"/>
                </a:solidFill>
                <a:latin typeface="HGPｺﾞｼｯｸE" panose="020B0900000000000000" pitchFamily="50" charset="-128"/>
                <a:ea typeface="HGPｺﾞｼｯｸE" panose="020B0900000000000000" pitchFamily="50" charset="-128"/>
              </a:rPr>
              <a:t>支援対象を明確にする必要</a:t>
            </a:r>
            <a:r>
              <a:rPr kumimoji="0" lang="ja-JP" altLang="en-US" sz="2800">
                <a:solidFill>
                  <a:srgbClr val="404040"/>
                </a:solidFill>
                <a:latin typeface="HGPｺﾞｼｯｸE" panose="020B0900000000000000" pitchFamily="50" charset="-128"/>
                <a:ea typeface="HGPｺﾞｼｯｸE" panose="020B0900000000000000" pitchFamily="50" charset="-128"/>
              </a:rPr>
              <a:t>があります。</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defTabSz="457200">
              <a:defRPr/>
            </a:pPr>
            <a:r>
              <a:rPr kumimoji="0" lang="ja-JP" altLang="en-US" sz="2800" spc="-150">
                <a:solidFill>
                  <a:srgbClr val="404040"/>
                </a:solidFill>
                <a:latin typeface="HGPｺﾞｼｯｸE" panose="020B0900000000000000" pitchFamily="50" charset="-128"/>
                <a:ea typeface="HGPｺﾞｼｯｸE" panose="020B0900000000000000" pitchFamily="50" charset="-128"/>
              </a:rPr>
              <a:t>また、事前に</a:t>
            </a:r>
            <a:r>
              <a:rPr kumimoji="0" lang="zh-TW" altLang="en-US" sz="2800" spc="-150">
                <a:solidFill>
                  <a:srgbClr val="404040"/>
                </a:solidFill>
                <a:latin typeface="HGPｺﾞｼｯｸE" panose="020B0900000000000000" pitchFamily="50" charset="-128"/>
                <a:ea typeface="HGPｺﾞｼｯｸE" panose="020B0900000000000000" pitchFamily="50" charset="-128"/>
              </a:rPr>
              <a:t>避難支援等関係者</a:t>
            </a:r>
            <a:r>
              <a:rPr kumimoji="0" lang="ja-JP" altLang="en-US" sz="2800" spc="-150">
                <a:solidFill>
                  <a:srgbClr val="404040"/>
                </a:solidFill>
                <a:latin typeface="HGPｺﾞｼｯｸE" panose="020B0900000000000000" pitchFamily="50" charset="-128"/>
                <a:ea typeface="HGPｺﾞｼｯｸE" panose="020B0900000000000000" pitchFamily="50" charset="-128"/>
              </a:rPr>
              <a:t>を指定しておく取り組みも</a:t>
            </a:r>
            <a:br>
              <a:rPr kumimoji="0" lang="en-US" altLang="ja-JP" sz="2800" spc="-150">
                <a:solidFill>
                  <a:srgbClr val="404040"/>
                </a:solidFill>
                <a:latin typeface="HGPｺﾞｼｯｸE" panose="020B0900000000000000" pitchFamily="50" charset="-128"/>
                <a:ea typeface="HGPｺﾞｼｯｸE" panose="020B0900000000000000" pitchFamily="50" charset="-128"/>
              </a:rPr>
            </a:br>
            <a:r>
              <a:rPr kumimoji="0" lang="ja-JP" altLang="en-US" sz="2800">
                <a:solidFill>
                  <a:srgbClr val="404040"/>
                </a:solidFill>
                <a:latin typeface="HGPｺﾞｼｯｸE" panose="020B0900000000000000" pitchFamily="50" charset="-128"/>
                <a:ea typeface="HGPｺﾞｼｯｸE" panose="020B0900000000000000" pitchFamily="50" charset="-128"/>
              </a:rPr>
              <a:t>迅速な避難に繋がります。</a:t>
            </a:r>
            <a:endParaRPr kumimoji="0" lang="zh-TW" altLang="en-US" sz="2800">
              <a:solidFill>
                <a:srgbClr val="404040"/>
              </a:solidFill>
              <a:latin typeface="HGPｺﾞｼｯｸE" panose="020B0900000000000000" pitchFamily="50" charset="-128"/>
              <a:ea typeface="HGPｺﾞｼｯｸE" panose="020B0900000000000000" pitchFamily="50" charset="-128"/>
            </a:endParaRPr>
          </a:p>
          <a:p>
            <a:pPr defTabSz="457200">
              <a:defRPr/>
            </a:pPr>
            <a:endParaRPr kumimoji="0"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739ACC20-F8BF-413C-9396-FDD088D49CC9}"/>
              </a:ext>
            </a:extLst>
          </p:cNvPr>
          <p:cNvSpPr/>
          <p:nvPr/>
        </p:nvSpPr>
        <p:spPr>
          <a:xfrm>
            <a:off x="358195" y="3188922"/>
            <a:ext cx="8427610" cy="282765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25BD9138-5E66-4CC2-B41E-92F5149E374D}"/>
              </a:ext>
            </a:extLst>
          </p:cNvPr>
          <p:cNvSpPr/>
          <p:nvPr/>
        </p:nvSpPr>
        <p:spPr>
          <a:xfrm>
            <a:off x="289629" y="2718290"/>
            <a:ext cx="4094421" cy="415498"/>
          </a:xfrm>
          <a:prstGeom prst="rect">
            <a:avLst/>
          </a:prstGeom>
        </p:spPr>
        <p:txBody>
          <a:bodyPr wrap="square">
            <a:spAutoFit/>
          </a:bodyPr>
          <a:lstStyle/>
          <a:p>
            <a:r>
              <a:rPr lang="en-US" altLang="ja-JP" sz="2100">
                <a:solidFill>
                  <a:srgbClr val="404040"/>
                </a:solidFill>
                <a:latin typeface="HGPｺﾞｼｯｸE" panose="020B0900000000000000" pitchFamily="50" charset="-128"/>
                <a:ea typeface="HGPｺﾞｼｯｸE" panose="020B0900000000000000" pitchFamily="50" charset="-128"/>
              </a:rPr>
              <a:t>※</a:t>
            </a:r>
            <a:r>
              <a:rPr lang="ja-JP" altLang="en-US" sz="2100">
                <a:solidFill>
                  <a:srgbClr val="404040"/>
                </a:solidFill>
                <a:latin typeface="HGPｺﾞｼｯｸE" panose="020B0900000000000000" pitchFamily="50" charset="-128"/>
                <a:ea typeface="HGPｺﾞｼｯｸE" panose="020B0900000000000000" pitchFamily="50" charset="-128"/>
              </a:rPr>
              <a:t>避難支援者の選定方法の一例</a:t>
            </a:r>
            <a:endParaRPr lang="ja-JP" altLang="ja-JP" sz="2100">
              <a:solidFill>
                <a:srgbClr val="404040"/>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AB717239-349A-43C5-AAC7-7192DA850093}"/>
              </a:ext>
            </a:extLst>
          </p:cNvPr>
          <p:cNvSpPr/>
          <p:nvPr/>
        </p:nvSpPr>
        <p:spPr>
          <a:xfrm>
            <a:off x="369897" y="3155247"/>
            <a:ext cx="8138205" cy="2862322"/>
          </a:xfrm>
          <a:prstGeom prst="rect">
            <a:avLst/>
          </a:prstGeom>
        </p:spPr>
        <p:txBody>
          <a:bodyPr wrap="square">
            <a:spAutoFit/>
          </a:bodyPr>
          <a:lstStyle/>
          <a:p>
            <a:r>
              <a:rPr lang="ja-JP" altLang="en-US">
                <a:solidFill>
                  <a:srgbClr val="404040"/>
                </a:solidFill>
                <a:latin typeface="HGPｺﾞｼｯｸE" panose="020B0900000000000000" pitchFamily="50" charset="-128"/>
                <a:ea typeface="HGPｺﾞｼｯｸE" panose="020B0900000000000000" pitchFamily="50" charset="-128"/>
              </a:rPr>
              <a:t>・東京都文京区（文京区避難行動要支援者避難支援プラン（全体計画））</a:t>
            </a:r>
            <a:r>
              <a:rPr lang="ja-JP" altLang="ja-JP">
                <a:solidFill>
                  <a:srgbClr val="404040"/>
                </a:solidFill>
                <a:latin typeface="HGPｺﾞｼｯｸE" panose="020B0900000000000000" pitchFamily="50" charset="-128"/>
                <a:ea typeface="HGPｺﾞｼｯｸE" panose="020B0900000000000000" pitchFamily="50" charset="-128"/>
              </a:rPr>
              <a:t>　</a:t>
            </a:r>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　原則、要支援１人に対し、２名以上の安否確認者を配する</a:t>
            </a:r>
            <a:endParaRPr lang="en-US" altLang="ja-JP">
              <a:solidFill>
                <a:srgbClr val="404040"/>
              </a:solidFill>
              <a:latin typeface="HGPｺﾞｼｯｸE" panose="020B0900000000000000" pitchFamily="50" charset="-128"/>
              <a:ea typeface="HGPｺﾞｼｯｸE" panose="020B0900000000000000" pitchFamily="50" charset="-128"/>
            </a:endParaRPr>
          </a:p>
          <a:p>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・神奈川県平塚市（平塚市避難行動要支援者避難支援指針）</a:t>
            </a:r>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　避難支援者は、マッチング方式やチームディフェンス方式（</a:t>
            </a:r>
            <a:r>
              <a:rPr lang="en-US" altLang="ja-JP">
                <a:solidFill>
                  <a:srgbClr val="404040"/>
                </a:solidFill>
                <a:latin typeface="HGPｺﾞｼｯｸE" panose="020B0900000000000000" pitchFamily="50" charset="-128"/>
                <a:ea typeface="HGPｺﾞｼｯｸE" panose="020B0900000000000000" pitchFamily="50" charset="-128"/>
              </a:rPr>
              <a:t>※</a:t>
            </a:r>
            <a:r>
              <a:rPr lang="ja-JP" altLang="en-US">
                <a:solidFill>
                  <a:srgbClr val="404040"/>
                </a:solidFill>
                <a:latin typeface="HGPｺﾞｼｯｸE" panose="020B0900000000000000" pitchFamily="50" charset="-128"/>
                <a:ea typeface="HGPｺﾞｼｯｸE" panose="020B0900000000000000" pitchFamily="50" charset="-128"/>
              </a:rPr>
              <a:t>１）を参考に、</a:t>
            </a:r>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　二つの方式を併用することなども含め、地域の実情に即し選出する</a:t>
            </a:r>
            <a:endParaRPr lang="en-US" altLang="ja-JP">
              <a:solidFill>
                <a:srgbClr val="404040"/>
              </a:solidFill>
              <a:latin typeface="HGPｺﾞｼｯｸE" panose="020B0900000000000000" pitchFamily="50" charset="-128"/>
              <a:ea typeface="HGPｺﾞｼｯｸE" panose="020B0900000000000000" pitchFamily="50" charset="-128"/>
            </a:endParaRPr>
          </a:p>
          <a:p>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・富山県富山市（富山市避難行動要支援者支援マニュアル）</a:t>
            </a:r>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　地域支援者は、できるだけ近所の方でかつ複数の方を</a:t>
            </a:r>
            <a:endParaRPr lang="en-US" altLang="ja-JP">
              <a:solidFill>
                <a:srgbClr val="404040"/>
              </a:solidFill>
              <a:latin typeface="HGPｺﾞｼｯｸE" panose="020B0900000000000000" pitchFamily="50" charset="-128"/>
              <a:ea typeface="HGPｺﾞｼｯｸE" panose="020B0900000000000000" pitchFamily="50" charset="-128"/>
            </a:endParaRPr>
          </a:p>
          <a:p>
            <a:r>
              <a:rPr lang="ja-JP" altLang="en-US">
                <a:solidFill>
                  <a:srgbClr val="404040"/>
                </a:solidFill>
                <a:latin typeface="HGPｺﾞｼｯｸE" panose="020B0900000000000000" pitchFamily="50" charset="-128"/>
                <a:ea typeface="HGPｺﾞｼｯｸE" panose="020B0900000000000000" pitchFamily="50" charset="-128"/>
              </a:rPr>
              <a:t>　選定するのが望ましい</a:t>
            </a:r>
            <a:endParaRPr lang="ja-JP" altLang="ja-JP">
              <a:solidFill>
                <a:srgbClr val="404040"/>
              </a:solidFill>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33AC33EE-D6F1-4D00-83AE-9D380FAD71B4}"/>
              </a:ext>
            </a:extLst>
          </p:cNvPr>
          <p:cNvSpPr/>
          <p:nvPr/>
        </p:nvSpPr>
        <p:spPr>
          <a:xfrm>
            <a:off x="197217" y="6000236"/>
            <a:ext cx="8033182" cy="461665"/>
          </a:xfrm>
          <a:prstGeom prst="rect">
            <a:avLst/>
          </a:prstGeom>
        </p:spPr>
        <p:txBody>
          <a:bodyPr wrap="square">
            <a:spAutoFit/>
          </a:bodyPr>
          <a:lstStyle/>
          <a:p>
            <a:r>
              <a:rPr lang="en-US" altLang="ja-JP" sz="1200">
                <a:solidFill>
                  <a:srgbClr val="404040"/>
                </a:solidFill>
                <a:latin typeface="HGPｺﾞｼｯｸE" panose="020B0900000000000000" pitchFamily="50" charset="-128"/>
                <a:ea typeface="HGPｺﾞｼｯｸE" panose="020B0900000000000000" pitchFamily="50" charset="-128"/>
              </a:rPr>
              <a:t>※</a:t>
            </a:r>
            <a:r>
              <a:rPr lang="ja-JP" altLang="en-US" sz="1200">
                <a:solidFill>
                  <a:srgbClr val="404040"/>
                </a:solidFill>
                <a:latin typeface="HGPｺﾞｼｯｸE" panose="020B0900000000000000" pitchFamily="50" charset="-128"/>
                <a:ea typeface="HGPｺﾞｼｯｸE" panose="020B0900000000000000" pitchFamily="50" charset="-128"/>
              </a:rPr>
              <a:t>１　マッチング方式とは、避難行動要支援者に対して、１～２人程度の避難支援者を決める方式</a:t>
            </a:r>
            <a:endParaRPr lang="en-US" altLang="ja-JP" sz="1200">
              <a:solidFill>
                <a:srgbClr val="404040"/>
              </a:solidFill>
              <a:latin typeface="HGPｺﾞｼｯｸE" panose="020B0900000000000000" pitchFamily="50" charset="-128"/>
              <a:ea typeface="HGPｺﾞｼｯｸE" panose="020B0900000000000000" pitchFamily="50" charset="-128"/>
            </a:endParaRPr>
          </a:p>
          <a:p>
            <a:r>
              <a:rPr lang="ja-JP" altLang="en-US" sz="1200">
                <a:solidFill>
                  <a:srgbClr val="404040"/>
                </a:solidFill>
                <a:latin typeface="HGPｺﾞｼｯｸE" panose="020B0900000000000000" pitchFamily="50" charset="-128"/>
                <a:ea typeface="HGPｺﾞｼｯｸE" panose="020B0900000000000000" pitchFamily="50" charset="-128"/>
              </a:rPr>
              <a:t>　　　 チームディフェンス方式とは、 自治会（自主防災組織）の組等の複数のメンバーで避難支援を行う方式</a:t>
            </a:r>
            <a:endParaRPr lang="ja-JP" altLang="ja-JP" sz="12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837188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en-US" altLang="ja-JP" sz="2400" spc="-200"/>
              <a:t>【</a:t>
            </a:r>
            <a:r>
              <a:rPr lang="ja-JP" altLang="en-US" sz="2400" spc="-200"/>
              <a:t>実例</a:t>
            </a:r>
            <a:r>
              <a:rPr lang="en-US" altLang="ja-JP" sz="2400" spc="-200"/>
              <a:t>】</a:t>
            </a:r>
            <a:r>
              <a:rPr lang="ja-JP" altLang="en-US" sz="2400" spc="-200"/>
              <a:t>　避難行動要支援者の取組・・・救急医療情報キット（茨城県笠間市）</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6" name="テキスト プレースホルダー 6">
            <a:extLst>
              <a:ext uri="{FF2B5EF4-FFF2-40B4-BE49-F238E27FC236}">
                <a16:creationId xmlns:a16="http://schemas.microsoft.com/office/drawing/2014/main" id="{1D30029C-D497-4B26-80BB-42119DD0314B}"/>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参考：内閣府「避難行動要支援者の避難行動支援に関する取組指針」、笠間市</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7" name="正方形/長方形 6">
            <a:extLst>
              <a:ext uri="{FF2B5EF4-FFF2-40B4-BE49-F238E27FC236}">
                <a16:creationId xmlns:a16="http://schemas.microsoft.com/office/drawing/2014/main" id="{69F10B53-8F56-4E7F-8E0A-F84E09EE26D9}"/>
              </a:ext>
            </a:extLst>
          </p:cNvPr>
          <p:cNvSpPr/>
          <p:nvPr/>
        </p:nvSpPr>
        <p:spPr>
          <a:xfrm>
            <a:off x="477982" y="795687"/>
            <a:ext cx="5879276" cy="5262979"/>
          </a:xfrm>
          <a:prstGeom prst="rect">
            <a:avLst/>
          </a:prstGeom>
        </p:spPr>
        <p:txBody>
          <a:bodyPr wrap="square">
            <a:spAutoFit/>
          </a:bodyPr>
          <a:lstStyle/>
          <a:p>
            <a:pPr algn="just"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救急医療情報キットとは？</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r>
              <a:rPr kumimoji="0" lang="ja-JP" altLang="en-US" sz="2800" spc="-150">
                <a:solidFill>
                  <a:srgbClr val="404040"/>
                </a:solidFill>
                <a:latin typeface="HGPｺﾞｼｯｸE" panose="020B0900000000000000" pitchFamily="50" charset="-128"/>
                <a:ea typeface="HGPｺﾞｼｯｸE" panose="020B0900000000000000" pitchFamily="50" charset="-128"/>
              </a:rPr>
              <a:t>自宅で急に具合が悪くなり緊急通報</a:t>
            </a:r>
            <a:br>
              <a:rPr kumimoji="0" lang="en-US" altLang="ja-JP" sz="2800" spc="-150">
                <a:solidFill>
                  <a:srgbClr val="404040"/>
                </a:solidFill>
                <a:latin typeface="HGPｺﾞｼｯｸE" panose="020B0900000000000000" pitchFamily="50" charset="-128"/>
                <a:ea typeface="HGPｺﾞｼｯｸE" panose="020B0900000000000000" pitchFamily="50" charset="-128"/>
              </a:rPr>
            </a:br>
            <a:r>
              <a:rPr kumimoji="0" lang="ja-JP" altLang="en-US" sz="2800" spc="-150">
                <a:solidFill>
                  <a:srgbClr val="404040"/>
                </a:solidFill>
                <a:latin typeface="HGPｺﾞｼｯｸE" panose="020B0900000000000000" pitchFamily="50" charset="-128"/>
                <a:ea typeface="HGPｺﾞｼｯｸE" panose="020B0900000000000000" pitchFamily="50" charset="-128"/>
              </a:rPr>
              <a:t>した</a:t>
            </a:r>
            <a:r>
              <a:rPr kumimoji="0" lang="ja-JP" altLang="en-US" sz="2800">
                <a:solidFill>
                  <a:srgbClr val="404040"/>
                </a:solidFill>
                <a:latin typeface="HGPｺﾞｼｯｸE" panose="020B0900000000000000" pitchFamily="50" charset="-128"/>
                <a:ea typeface="HGPｺﾞｼｯｸE" panose="020B0900000000000000" pitchFamily="50" charset="-128"/>
              </a:rPr>
              <a:t>際に、既往症や服薬状況などを</a:t>
            </a:r>
            <a:br>
              <a:rPr kumimoji="0" lang="en-US" altLang="ja-JP" sz="2800">
                <a:solidFill>
                  <a:srgbClr val="404040"/>
                </a:solidFill>
                <a:latin typeface="HGPｺﾞｼｯｸE" panose="020B0900000000000000" pitchFamily="50" charset="-128"/>
                <a:ea typeface="HGPｺﾞｼｯｸE" panose="020B0900000000000000" pitchFamily="50" charset="-128"/>
              </a:rPr>
            </a:br>
            <a:r>
              <a:rPr kumimoji="0" lang="ja-JP" altLang="en-US" sz="2800">
                <a:solidFill>
                  <a:srgbClr val="404040"/>
                </a:solidFill>
                <a:latin typeface="HGPｺﾞｼｯｸE" panose="020B0900000000000000" pitchFamily="50" charset="-128"/>
                <a:ea typeface="HGPｺﾞｼｯｸE" panose="020B0900000000000000" pitchFamily="50" charset="-128"/>
              </a:rPr>
              <a:t>伝えられない場合があります。</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その様な際に、駆け付けた救急隊員などが迅速に対応できるよう、医療</a:t>
            </a:r>
            <a:br>
              <a:rPr kumimoji="0" lang="en-US" altLang="ja-JP" sz="2800">
                <a:solidFill>
                  <a:srgbClr val="404040"/>
                </a:solidFill>
                <a:latin typeface="HGPｺﾞｼｯｸE" panose="020B0900000000000000" pitchFamily="50" charset="-128"/>
                <a:ea typeface="HGPｺﾞｼｯｸE" panose="020B0900000000000000" pitchFamily="50" charset="-128"/>
              </a:rPr>
            </a:br>
            <a:r>
              <a:rPr kumimoji="0" lang="ja-JP" altLang="en-US" sz="2800">
                <a:solidFill>
                  <a:srgbClr val="404040"/>
                </a:solidFill>
                <a:latin typeface="HGPｺﾞｼｯｸE" panose="020B0900000000000000" pitchFamily="50" charset="-128"/>
                <a:ea typeface="HGPｺﾞｼｯｸE" panose="020B0900000000000000" pitchFamily="50" charset="-128"/>
              </a:rPr>
              <a:t>情報や緊急連絡先などを記入した</a:t>
            </a:r>
            <a:br>
              <a:rPr kumimoji="0" lang="en-US" altLang="ja-JP" sz="2800">
                <a:solidFill>
                  <a:srgbClr val="404040"/>
                </a:solidFill>
                <a:latin typeface="HGPｺﾞｼｯｸE" panose="020B0900000000000000" pitchFamily="50" charset="-128"/>
                <a:ea typeface="HGPｺﾞｼｯｸE" panose="020B0900000000000000" pitchFamily="50" charset="-128"/>
              </a:rPr>
            </a:br>
            <a:r>
              <a:rPr kumimoji="0" lang="ja-JP" altLang="en-US" sz="2800">
                <a:solidFill>
                  <a:srgbClr val="404040"/>
                </a:solidFill>
                <a:latin typeface="HGPｺﾞｼｯｸE" panose="020B0900000000000000" pitchFamily="50" charset="-128"/>
                <a:ea typeface="HGPｺﾞｼｯｸE" panose="020B0900000000000000" pitchFamily="50" charset="-128"/>
              </a:rPr>
              <a:t>救急情報用紙と保険証・診察券・</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薬剤情報提供書の写しなどを入れて</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algn="just"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冷蔵庫に保管しておくものです。</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p:txBody>
      </p:sp>
      <p:pic>
        <p:nvPicPr>
          <p:cNvPr id="8" name="図 7">
            <a:extLst>
              <a:ext uri="{FF2B5EF4-FFF2-40B4-BE49-F238E27FC236}">
                <a16:creationId xmlns:a16="http://schemas.microsoft.com/office/drawing/2014/main" id="{6F7243BD-2357-4EF2-9ADB-BD3DFF747C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1545" y="2292056"/>
            <a:ext cx="2388868" cy="3030811"/>
          </a:xfrm>
          <a:prstGeom prst="rect">
            <a:avLst/>
          </a:prstGeom>
        </p:spPr>
      </p:pic>
    </p:spTree>
    <p:extLst>
      <p:ext uri="{BB962C8B-B14F-4D97-AF65-F5344CB8AC3E}">
        <p14:creationId xmlns:p14="http://schemas.microsoft.com/office/powerpoint/2010/main" val="27945227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D06AAD5-ADF9-4F77-93E7-B1D26A02526A}"/>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8" name="スライド番号プレースホルダー 3">
            <a:extLst>
              <a:ext uri="{FF2B5EF4-FFF2-40B4-BE49-F238E27FC236}">
                <a16:creationId xmlns:a16="http://schemas.microsoft.com/office/drawing/2014/main" id="{34454EDE-34A7-4A23-AB16-4E8CFC8628CF}"/>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12</a:t>
            </a:fld>
            <a:endParaRPr kumimoji="1" lang="ja-JP" altLang="en-US"/>
          </a:p>
        </p:txBody>
      </p:sp>
      <p:sp>
        <p:nvSpPr>
          <p:cNvPr id="9" name="四角形: 角を丸くする 8">
            <a:extLst>
              <a:ext uri="{FF2B5EF4-FFF2-40B4-BE49-F238E27FC236}">
                <a16:creationId xmlns:a16="http://schemas.microsoft.com/office/drawing/2014/main" id="{FEF38585-5B57-4F8D-A242-170728FB8508}"/>
              </a:ext>
            </a:extLst>
          </p:cNvPr>
          <p:cNvSpPr/>
          <p:nvPr/>
        </p:nvSpPr>
        <p:spPr>
          <a:xfrm>
            <a:off x="1267185" y="1612899"/>
            <a:ext cx="6773229"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要配慮者の方が</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避難生活において</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どんなことに困るのか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考えてみましょう</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599727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E2BE6C9-9FDE-4357-AD48-CB6190205C1C}"/>
              </a:ext>
            </a:extLst>
          </p:cNvPr>
          <p:cNvSpPr>
            <a:spLocks noGrp="1"/>
          </p:cNvSpPr>
          <p:nvPr>
            <p:ph type="title"/>
          </p:nvPr>
        </p:nvSpPr>
        <p:spPr/>
        <p:txBody>
          <a:bodyPr/>
          <a:lstStyle/>
          <a:p>
            <a:r>
              <a:rPr lang="ja-JP" altLang="en-US"/>
              <a:t>災害時における要配慮者が抱える困難の例</a:t>
            </a:r>
          </a:p>
        </p:txBody>
      </p:sp>
      <p:sp>
        <p:nvSpPr>
          <p:cNvPr id="20" name="スライド番号プレースホルダー 3">
            <a:extLst>
              <a:ext uri="{FF2B5EF4-FFF2-40B4-BE49-F238E27FC236}">
                <a16:creationId xmlns:a16="http://schemas.microsoft.com/office/drawing/2014/main" id="{F2C63C2B-2935-451B-8463-D1672B4E3BBD}"/>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13</a:t>
            </a:fld>
            <a:endParaRPr kumimoji="1" lang="ja-JP" altLang="en-US"/>
          </a:p>
        </p:txBody>
      </p:sp>
      <p:sp>
        <p:nvSpPr>
          <p:cNvPr id="21" name="正方形/長方形 20">
            <a:extLst>
              <a:ext uri="{FF2B5EF4-FFF2-40B4-BE49-F238E27FC236}">
                <a16:creationId xmlns:a16="http://schemas.microsoft.com/office/drawing/2014/main" id="{4C1E3319-C023-4277-95AF-BEC7D1C87D9D}"/>
              </a:ext>
            </a:extLst>
          </p:cNvPr>
          <p:cNvSpPr/>
          <p:nvPr/>
        </p:nvSpPr>
        <p:spPr>
          <a:xfrm>
            <a:off x="252000" y="875152"/>
            <a:ext cx="8682474" cy="711371"/>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災害時に要配慮者は様々な困難を抱えることになります</a:t>
            </a:r>
          </a:p>
        </p:txBody>
      </p:sp>
      <p:sp>
        <p:nvSpPr>
          <p:cNvPr id="29" name="テキスト プレースホルダー 6">
            <a:extLst>
              <a:ext uri="{FF2B5EF4-FFF2-40B4-BE49-F238E27FC236}">
                <a16:creationId xmlns:a16="http://schemas.microsoft.com/office/drawing/2014/main" id="{E6E6EE93-15DD-4A3E-8C4F-D449039EC714}"/>
              </a:ext>
            </a:extLst>
          </p:cNvPr>
          <p:cNvSpPr txBox="1">
            <a:spLocks/>
          </p:cNvSpPr>
          <p:nvPr/>
        </p:nvSpPr>
        <p:spPr>
          <a:xfrm>
            <a:off x="0" y="6395785"/>
            <a:ext cx="8217632" cy="46221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700"/>
              </a:lnSpc>
              <a:buNone/>
            </a:pPr>
            <a:r>
              <a:rPr lang="ja-JP" altLang="en-US" sz="1100">
                <a:solidFill>
                  <a:srgbClr val="404040"/>
                </a:solidFill>
                <a:latin typeface="HGPｺﾞｼｯｸE" panose="020B0900000000000000" pitchFamily="50" charset="-128"/>
                <a:ea typeface="HGPｺﾞｼｯｸE" panose="020B0900000000000000" pitchFamily="50" charset="-128"/>
              </a:rPr>
              <a:t>参考：社会福祉法人東京都社会福祉協議会「東日本大震災 高齢者、障害者、子どもを支えた人たち」</a:t>
            </a:r>
          </a:p>
          <a:p>
            <a:pPr marL="0" indent="0">
              <a:lnSpc>
                <a:spcPts val="700"/>
              </a:lnSpc>
              <a:buNone/>
            </a:pPr>
            <a:r>
              <a:rPr lang="ja-JP" altLang="en-US" sz="1100">
                <a:solidFill>
                  <a:srgbClr val="404040"/>
                </a:solidFill>
                <a:latin typeface="HGPｺﾞｼｯｸE" panose="020B0900000000000000" pitchFamily="50" charset="-128"/>
                <a:ea typeface="HGPｺﾞｼｯｸE" panose="020B0900000000000000" pitchFamily="50" charset="-128"/>
              </a:rPr>
              <a:t>参考：社会福祉法人東京都社会福祉協議会「</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災害に強い福祉</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要配慮者支援活動事例集」</a:t>
            </a:r>
          </a:p>
        </p:txBody>
      </p:sp>
      <p:graphicFrame>
        <p:nvGraphicFramePr>
          <p:cNvPr id="30" name="表 2">
            <a:extLst>
              <a:ext uri="{FF2B5EF4-FFF2-40B4-BE49-F238E27FC236}">
                <a16:creationId xmlns:a16="http://schemas.microsoft.com/office/drawing/2014/main" id="{CCE4EA3B-17EB-4421-A0CD-35B9E7938C19}"/>
              </a:ext>
            </a:extLst>
          </p:cNvPr>
          <p:cNvGraphicFramePr>
            <a:graphicFrameLocks noGrp="1"/>
          </p:cNvGraphicFramePr>
          <p:nvPr>
            <p:extLst>
              <p:ext uri="{D42A27DB-BD31-4B8C-83A1-F6EECF244321}">
                <p14:modId xmlns:p14="http://schemas.microsoft.com/office/powerpoint/2010/main" val="2497152125"/>
              </p:ext>
            </p:extLst>
          </p:nvPr>
        </p:nvGraphicFramePr>
        <p:xfrm>
          <a:off x="165188" y="1860499"/>
          <a:ext cx="8813624" cy="4209438"/>
        </p:xfrm>
        <a:graphic>
          <a:graphicData uri="http://schemas.openxmlformats.org/drawingml/2006/table">
            <a:tbl>
              <a:tblPr firstRow="1" bandRow="1">
                <a:tableStyleId>{F5AB1C69-6EDB-4FF4-983F-18BD219EF322}</a:tableStyleId>
              </a:tblPr>
              <a:tblGrid>
                <a:gridCol w="2466949">
                  <a:extLst>
                    <a:ext uri="{9D8B030D-6E8A-4147-A177-3AD203B41FA5}">
                      <a16:colId xmlns:a16="http://schemas.microsoft.com/office/drawing/2014/main" val="1058457472"/>
                    </a:ext>
                  </a:extLst>
                </a:gridCol>
                <a:gridCol w="6346675">
                  <a:extLst>
                    <a:ext uri="{9D8B030D-6E8A-4147-A177-3AD203B41FA5}">
                      <a16:colId xmlns:a16="http://schemas.microsoft.com/office/drawing/2014/main" val="3509419075"/>
                    </a:ext>
                  </a:extLst>
                </a:gridCol>
              </a:tblGrid>
              <a:tr h="551268">
                <a:tc>
                  <a:txBody>
                    <a:bodyPr/>
                    <a:lstStyle/>
                    <a:p>
                      <a:pPr algn="ctr"/>
                      <a:r>
                        <a:rPr kumimoji="1" lang="ja-JP" altLang="en-US" sz="2000">
                          <a:latin typeface="HGPｺﾞｼｯｸE" panose="020B0900000000000000" pitchFamily="50" charset="-128"/>
                          <a:ea typeface="HGPｺﾞｼｯｸE" panose="020B0900000000000000" pitchFamily="50" charset="-128"/>
                        </a:rPr>
                        <a:t>要配慮者</a:t>
                      </a:r>
                    </a:p>
                  </a:txBody>
                  <a:tcPr anchor="ct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対応の実態</a:t>
                      </a:r>
                    </a:p>
                  </a:txBody>
                  <a:tcPr anchor="ctr">
                    <a:solidFill>
                      <a:srgbClr val="35A16B"/>
                    </a:solidFill>
                  </a:tcPr>
                </a:tc>
                <a:extLst>
                  <a:ext uri="{0D108BD9-81ED-4DB2-BD59-A6C34878D82A}">
                    <a16:rowId xmlns:a16="http://schemas.microsoft.com/office/drawing/2014/main" val="1721426770"/>
                  </a:ext>
                </a:extLst>
              </a:tr>
              <a:tr h="731634">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避難所で生活している</a:t>
                      </a:r>
                      <a:r>
                        <a:rPr kumimoji="1" lang="ja-JP" altLang="en-US">
                          <a:solidFill>
                            <a:srgbClr val="FF2800"/>
                          </a:solidFill>
                          <a:latin typeface="HGPｺﾞｼｯｸE" panose="020B0900000000000000" pitchFamily="50" charset="-128"/>
                          <a:ea typeface="HGPｺﾞｼｯｸE" panose="020B0900000000000000" pitchFamily="50" charset="-128"/>
                        </a:rPr>
                        <a:t>高齢者</a:t>
                      </a:r>
                    </a:p>
                  </a:txBody>
                  <a:tcPr anchor="ctr">
                    <a:lnR w="12700" cap="flat" cmpd="sng" algn="ctr">
                      <a:solidFill>
                        <a:srgbClr val="35A16B"/>
                      </a:solidFill>
                      <a:prstDash val="solid"/>
                      <a:round/>
                      <a:headEnd type="none" w="med" len="med"/>
                      <a:tailEnd type="none" w="med" len="med"/>
                    </a:lnR>
                    <a:noFill/>
                  </a:tcPr>
                </a:tc>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冬のような寒さから</a:t>
                      </a:r>
                      <a:r>
                        <a:rPr kumimoji="1" lang="ja-JP" altLang="en-US" u="sng">
                          <a:solidFill>
                            <a:srgbClr val="FF2800"/>
                          </a:solidFill>
                          <a:latin typeface="HGPｺﾞｼｯｸE" panose="020B0900000000000000" pitchFamily="50" charset="-128"/>
                          <a:ea typeface="HGPｺﾞｼｯｸE" panose="020B0900000000000000" pitchFamily="50" charset="-128"/>
                        </a:rPr>
                        <a:t>体力が著しく低下</a:t>
                      </a:r>
                      <a:r>
                        <a:rPr kumimoji="1" lang="ja-JP" altLang="en-US">
                          <a:solidFill>
                            <a:srgbClr val="404040"/>
                          </a:solidFill>
                          <a:latin typeface="HGPｺﾞｼｯｸE" panose="020B0900000000000000" pitchFamily="50" charset="-128"/>
                          <a:ea typeface="HGPｺﾞｼｯｸE" panose="020B0900000000000000" pitchFamily="50" charset="-128"/>
                        </a:rPr>
                        <a:t>したり、環境の激変で</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u="sng">
                          <a:solidFill>
                            <a:srgbClr val="FF2800"/>
                          </a:solidFill>
                          <a:latin typeface="HGPｺﾞｼｯｸE" panose="020B0900000000000000" pitchFamily="50" charset="-128"/>
                          <a:ea typeface="HGPｺﾞｼｯｸE" panose="020B0900000000000000" pitchFamily="50" charset="-128"/>
                        </a:rPr>
                        <a:t>認知症状が悪化</a:t>
                      </a:r>
                      <a:r>
                        <a:rPr kumimoji="1" lang="ja-JP" altLang="en-US">
                          <a:solidFill>
                            <a:srgbClr val="404040"/>
                          </a:solidFill>
                          <a:latin typeface="HGPｺﾞｼｯｸE" panose="020B0900000000000000" pitchFamily="50" charset="-128"/>
                          <a:ea typeface="HGPｺﾞｼｯｸE" panose="020B0900000000000000" pitchFamily="50" charset="-128"/>
                        </a:rPr>
                        <a:t>した方がいた</a:t>
                      </a:r>
                    </a:p>
                  </a:txBody>
                  <a:tcP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3687168270"/>
                  </a:ext>
                </a:extLst>
              </a:tr>
              <a:tr h="731634">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身体に</a:t>
                      </a:r>
                      <a:r>
                        <a:rPr kumimoji="1" lang="ja-JP" altLang="en-US">
                          <a:solidFill>
                            <a:srgbClr val="FF2800"/>
                          </a:solidFill>
                          <a:latin typeface="HGPｺﾞｼｯｸE" panose="020B0900000000000000" pitchFamily="50" charset="-128"/>
                          <a:ea typeface="HGPｺﾞｼｯｸE" panose="020B0900000000000000" pitchFamily="50" charset="-128"/>
                        </a:rPr>
                        <a:t>障害</a:t>
                      </a:r>
                      <a:r>
                        <a:rPr kumimoji="1" lang="ja-JP" altLang="en-US">
                          <a:solidFill>
                            <a:srgbClr val="404040"/>
                          </a:solidFill>
                          <a:latin typeface="HGPｺﾞｼｯｸE" panose="020B0900000000000000" pitchFamily="50" charset="-128"/>
                          <a:ea typeface="HGPｺﾞｼｯｸE" panose="020B0900000000000000" pitchFamily="50" charset="-128"/>
                        </a:rPr>
                        <a:t>を持つ方</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目や耳が不自由な方は</a:t>
                      </a:r>
                      <a:r>
                        <a:rPr kumimoji="1" lang="ja-JP" altLang="en-US" u="sng">
                          <a:solidFill>
                            <a:srgbClr val="FF2800"/>
                          </a:solidFill>
                          <a:latin typeface="HGPｺﾞｼｯｸE" panose="020B0900000000000000" pitchFamily="50" charset="-128"/>
                          <a:ea typeface="HGPｺﾞｼｯｸE" panose="020B0900000000000000" pitchFamily="50" charset="-128"/>
                        </a:rPr>
                        <a:t>情報を得にくい</a:t>
                      </a:r>
                      <a:r>
                        <a:rPr kumimoji="1" lang="ja-JP" altLang="en-US">
                          <a:solidFill>
                            <a:srgbClr val="404040"/>
                          </a:solidFill>
                          <a:latin typeface="HGPｺﾞｼｯｸE" panose="020B0900000000000000" pitchFamily="50" charset="-128"/>
                          <a:ea typeface="HGPｺﾞｼｯｸE" panose="020B0900000000000000" pitchFamily="50" charset="-128"/>
                        </a:rPr>
                        <a:t>。車いす等の方は</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u="sng">
                          <a:solidFill>
                            <a:srgbClr val="FF2800"/>
                          </a:solidFill>
                          <a:latin typeface="HGPｺﾞｼｯｸE" panose="020B0900000000000000" pitchFamily="50" charset="-128"/>
                          <a:ea typeface="HGPｺﾞｼｯｸE" panose="020B0900000000000000" pitchFamily="50" charset="-128"/>
                        </a:rPr>
                        <a:t>トイレに行くのも大変だった</a:t>
                      </a:r>
                    </a:p>
                  </a:txBody>
                  <a:tcP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1031619105"/>
                  </a:ext>
                </a:extLst>
              </a:tr>
              <a:tr h="731634">
                <a:tc>
                  <a:txBody>
                    <a:bodyPr/>
                    <a:lstStyle/>
                    <a:p>
                      <a:r>
                        <a:rPr kumimoji="1" lang="ja-JP" altLang="en-US">
                          <a:solidFill>
                            <a:srgbClr val="FF2800"/>
                          </a:solidFill>
                          <a:latin typeface="HGPｺﾞｼｯｸE" panose="020B0900000000000000" pitchFamily="50" charset="-128"/>
                          <a:ea typeface="HGPｺﾞｼｯｸE" panose="020B0900000000000000" pitchFamily="50" charset="-128"/>
                        </a:rPr>
                        <a:t>小さな子供</a:t>
                      </a:r>
                      <a:r>
                        <a:rPr kumimoji="1" lang="ja-JP" altLang="en-US">
                          <a:solidFill>
                            <a:srgbClr val="404040"/>
                          </a:solidFill>
                          <a:latin typeface="HGPｺﾞｼｯｸE" panose="020B0900000000000000" pitchFamily="50" charset="-128"/>
                          <a:ea typeface="HGPｺﾞｼｯｸE" panose="020B0900000000000000" pitchFamily="50" charset="-128"/>
                        </a:rPr>
                        <a:t>がいる家庭</a:t>
                      </a:r>
                    </a:p>
                  </a:txBody>
                  <a:tcPr anchor="ctr">
                    <a:lnR w="12700" cap="flat" cmpd="sng" algn="ctr">
                      <a:solidFill>
                        <a:srgbClr val="35A16B"/>
                      </a:solidFill>
                      <a:prstDash val="solid"/>
                      <a:round/>
                      <a:headEnd type="none" w="med" len="med"/>
                      <a:tailEnd type="none" w="med" len="med"/>
                    </a:lnR>
                    <a:noFill/>
                  </a:tcPr>
                </a:tc>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意見をなかなか言いづらいと感じていたため、</a:t>
                      </a:r>
                      <a:r>
                        <a:rPr kumimoji="1" lang="ja-JP" altLang="en-US" u="sng">
                          <a:solidFill>
                            <a:srgbClr val="FF2800"/>
                          </a:solidFill>
                          <a:latin typeface="HGPｺﾞｼｯｸE" panose="020B0900000000000000" pitchFamily="50" charset="-128"/>
                          <a:ea typeface="HGPｺﾞｼｯｸE" panose="020B0900000000000000" pitchFamily="50" charset="-128"/>
                        </a:rPr>
                        <a:t>目安箱などを</a:t>
                      </a:r>
                      <a:br>
                        <a:rPr kumimoji="1" lang="en-US" altLang="ja-JP" u="sng">
                          <a:solidFill>
                            <a:srgbClr val="FF2800"/>
                          </a:solidFill>
                          <a:latin typeface="HGPｺﾞｼｯｸE" panose="020B0900000000000000" pitchFamily="50" charset="-128"/>
                          <a:ea typeface="HGPｺﾞｼｯｸE" panose="020B0900000000000000" pitchFamily="50" charset="-128"/>
                        </a:rPr>
                      </a:br>
                      <a:r>
                        <a:rPr kumimoji="1" lang="ja-JP" altLang="en-US" u="sng">
                          <a:solidFill>
                            <a:srgbClr val="FF2800"/>
                          </a:solidFill>
                          <a:latin typeface="HGPｺﾞｼｯｸE" panose="020B0900000000000000" pitchFamily="50" charset="-128"/>
                          <a:ea typeface="HGPｺﾞｼｯｸE" panose="020B0900000000000000" pitchFamily="50" charset="-128"/>
                        </a:rPr>
                        <a:t>設置</a:t>
                      </a:r>
                      <a:r>
                        <a:rPr kumimoji="1" lang="ja-JP" altLang="en-US">
                          <a:solidFill>
                            <a:srgbClr val="404040"/>
                          </a:solidFill>
                          <a:latin typeface="HGPｺﾞｼｯｸE" panose="020B0900000000000000" pitchFamily="50" charset="-128"/>
                          <a:ea typeface="HGPｺﾞｼｯｸE" panose="020B0900000000000000" pitchFamily="50" charset="-128"/>
                        </a:rPr>
                        <a:t>して配慮した</a:t>
                      </a:r>
                    </a:p>
                  </a:txBody>
                  <a:tcP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4111724179"/>
                  </a:ext>
                </a:extLst>
              </a:tr>
              <a:tr h="731634">
                <a:tc>
                  <a:txBody>
                    <a:bodyPr/>
                    <a:lstStyle/>
                    <a:p>
                      <a:r>
                        <a:rPr kumimoji="1" lang="ja-JP" altLang="en-US">
                          <a:solidFill>
                            <a:srgbClr val="FF2800"/>
                          </a:solidFill>
                          <a:latin typeface="HGPｺﾞｼｯｸE" panose="020B0900000000000000" pitchFamily="50" charset="-128"/>
                          <a:ea typeface="HGPｺﾞｼｯｸE" panose="020B0900000000000000" pitchFamily="50" charset="-128"/>
                        </a:rPr>
                        <a:t>服薬</a:t>
                      </a:r>
                      <a:r>
                        <a:rPr kumimoji="1" lang="ja-JP" altLang="en-US">
                          <a:solidFill>
                            <a:srgbClr val="404040"/>
                          </a:solidFill>
                          <a:latin typeface="HGPｺﾞｼｯｸE" panose="020B0900000000000000" pitchFamily="50" charset="-128"/>
                          <a:ea typeface="HGPｺﾞｼｯｸE" panose="020B0900000000000000" pitchFamily="50" charset="-128"/>
                        </a:rPr>
                        <a:t>のある方</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薬を</a:t>
                      </a:r>
                      <a:r>
                        <a:rPr kumimoji="1" lang="ja-JP" altLang="en-US" u="sng">
                          <a:solidFill>
                            <a:srgbClr val="FF2800"/>
                          </a:solidFill>
                          <a:latin typeface="HGPｺﾞｼｯｸE" panose="020B0900000000000000" pitchFamily="50" charset="-128"/>
                          <a:ea typeface="HGPｺﾞｼｯｸE" panose="020B0900000000000000" pitchFamily="50" charset="-128"/>
                        </a:rPr>
                        <a:t>いつどのくらい飲む</a:t>
                      </a:r>
                      <a:r>
                        <a:rPr kumimoji="1" lang="ja-JP" altLang="en-US">
                          <a:solidFill>
                            <a:srgbClr val="404040"/>
                          </a:solidFill>
                          <a:latin typeface="HGPｺﾞｼｯｸE" panose="020B0900000000000000" pitchFamily="50" charset="-128"/>
                          <a:ea typeface="HGPｺﾞｼｯｸE" panose="020B0900000000000000" pitchFamily="50" charset="-128"/>
                        </a:rPr>
                        <a:t>のか、</a:t>
                      </a:r>
                      <a:r>
                        <a:rPr kumimoji="1" lang="ja-JP" altLang="en-US" u="sng">
                          <a:solidFill>
                            <a:srgbClr val="FF2800"/>
                          </a:solidFill>
                          <a:latin typeface="HGPｺﾞｼｯｸE" panose="020B0900000000000000" pitchFamily="50" charset="-128"/>
                          <a:ea typeface="HGPｺﾞｼｯｸE" panose="020B0900000000000000" pitchFamily="50" charset="-128"/>
                        </a:rPr>
                        <a:t>どこの病院に通院</a:t>
                      </a:r>
                      <a:r>
                        <a:rPr kumimoji="1" lang="ja-JP" altLang="en-US">
                          <a:solidFill>
                            <a:srgbClr val="404040"/>
                          </a:solidFill>
                          <a:latin typeface="HGPｺﾞｼｯｸE" panose="020B0900000000000000" pitchFamily="50" charset="-128"/>
                          <a:ea typeface="HGPｺﾞｼｯｸE" panose="020B0900000000000000" pitchFamily="50" charset="-128"/>
                        </a:rPr>
                        <a:t>しているのか</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などを把握し対応することが大変だった</a:t>
                      </a:r>
                    </a:p>
                  </a:txBody>
                  <a:tcP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4093715647"/>
                  </a:ext>
                </a:extLst>
              </a:tr>
              <a:tr h="731634">
                <a:tc>
                  <a:txBody>
                    <a:bodyPr/>
                    <a:lstStyle/>
                    <a:p>
                      <a:r>
                        <a:rPr kumimoji="1" lang="ja-JP" altLang="en-US">
                          <a:solidFill>
                            <a:srgbClr val="FF2800"/>
                          </a:solidFill>
                          <a:latin typeface="HGPｺﾞｼｯｸE" panose="020B0900000000000000" pitchFamily="50" charset="-128"/>
                          <a:ea typeface="HGPｺﾞｼｯｸE" panose="020B0900000000000000" pitchFamily="50" charset="-128"/>
                        </a:rPr>
                        <a:t>外国人</a:t>
                      </a:r>
                      <a:r>
                        <a:rPr kumimoji="1" lang="ja-JP" altLang="en-US">
                          <a:solidFill>
                            <a:srgbClr val="404040"/>
                          </a:solidFill>
                          <a:latin typeface="HGPｺﾞｼｯｸE" panose="020B0900000000000000" pitchFamily="50" charset="-128"/>
                          <a:ea typeface="HGPｺﾞｼｯｸE" panose="020B0900000000000000" pitchFamily="50" charset="-128"/>
                        </a:rPr>
                        <a:t>の避難者</a:t>
                      </a:r>
                    </a:p>
                  </a:txBody>
                  <a:tcPr anchor="ctr">
                    <a:lnR w="12700" cap="flat" cmpd="sng" algn="ctr">
                      <a:solidFill>
                        <a:srgbClr val="35A16B"/>
                      </a:solidFill>
                      <a:prstDash val="solid"/>
                      <a:round/>
                      <a:headEnd type="none" w="med" len="med"/>
                      <a:tailEnd type="none" w="med" len="med"/>
                    </a:lnR>
                    <a:noFill/>
                  </a:tcPr>
                </a:tc>
                <a:tc>
                  <a:txBody>
                    <a:bodyPr/>
                    <a:lstStyle/>
                    <a:p>
                      <a:r>
                        <a:rPr kumimoji="1" lang="ja-JP" altLang="en-US" dirty="0">
                          <a:solidFill>
                            <a:srgbClr val="404040"/>
                          </a:solidFill>
                          <a:latin typeface="HGPｺﾞｼｯｸE" panose="020B0900000000000000" pitchFamily="50" charset="-128"/>
                          <a:ea typeface="HGPｺﾞｼｯｸE" panose="020B0900000000000000" pitchFamily="50" charset="-128"/>
                        </a:rPr>
                        <a:t>言語の違いから、</a:t>
                      </a:r>
                      <a:r>
                        <a:rPr kumimoji="1" lang="ja-JP" altLang="en-US" u="sng" dirty="0">
                          <a:solidFill>
                            <a:srgbClr val="FF2800"/>
                          </a:solidFill>
                          <a:latin typeface="HGPｺﾞｼｯｸE" panose="020B0900000000000000" pitchFamily="50" charset="-128"/>
                          <a:ea typeface="HGPｺﾞｼｯｸE" panose="020B0900000000000000" pitchFamily="50" charset="-128"/>
                        </a:rPr>
                        <a:t>間違ったニュアンスで伝わってしまう</a:t>
                      </a:r>
                      <a:r>
                        <a:rPr kumimoji="1" lang="ja-JP" altLang="en-US" dirty="0">
                          <a:solidFill>
                            <a:srgbClr val="404040"/>
                          </a:solidFill>
                          <a:latin typeface="HGPｺﾞｼｯｸE" panose="020B0900000000000000" pitchFamily="50" charset="-128"/>
                          <a:ea typeface="HGPｺﾞｼｯｸE" panose="020B0900000000000000" pitchFamily="50" charset="-128"/>
                        </a:rPr>
                        <a:t>ことが</a:t>
                      </a:r>
                      <a:br>
                        <a:rPr kumimoji="1" lang="en-US" altLang="ja-JP" dirty="0">
                          <a:solidFill>
                            <a:srgbClr val="404040"/>
                          </a:solidFill>
                          <a:latin typeface="HGPｺﾞｼｯｸE" panose="020B0900000000000000" pitchFamily="50" charset="-128"/>
                          <a:ea typeface="HGPｺﾞｼｯｸE" panose="020B0900000000000000" pitchFamily="50" charset="-128"/>
                        </a:rPr>
                      </a:br>
                      <a:r>
                        <a:rPr kumimoji="1" lang="ja-JP" altLang="en-US" dirty="0">
                          <a:solidFill>
                            <a:srgbClr val="404040"/>
                          </a:solidFill>
                          <a:latin typeface="HGPｺﾞｼｯｸE" panose="020B0900000000000000" pitchFamily="50" charset="-128"/>
                          <a:ea typeface="HGPｺﾞｼｯｸE" panose="020B0900000000000000" pitchFamily="50" charset="-128"/>
                        </a:rPr>
                        <a:t>あった</a:t>
                      </a:r>
                    </a:p>
                  </a:txBody>
                  <a:tcP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1680196854"/>
                  </a:ext>
                </a:extLst>
              </a:tr>
            </a:tbl>
          </a:graphicData>
        </a:graphic>
      </p:graphicFrame>
    </p:spTree>
    <p:extLst>
      <p:ext uri="{BB962C8B-B14F-4D97-AF65-F5344CB8AC3E}">
        <p14:creationId xmlns:p14="http://schemas.microsoft.com/office/powerpoint/2010/main" val="603938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E72DB00-A620-4A46-B584-9F654D68F345}"/>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sp>
        <p:nvSpPr>
          <p:cNvPr id="9" name="スライド番号プレースホルダー 3">
            <a:extLst>
              <a:ext uri="{FF2B5EF4-FFF2-40B4-BE49-F238E27FC236}">
                <a16:creationId xmlns:a16="http://schemas.microsoft.com/office/drawing/2014/main" id="{666B6D98-CC12-430C-87A2-86992310FF77}"/>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14</a:t>
            </a:fld>
            <a:endParaRPr kumimoji="1" lang="ja-JP" altLang="en-US"/>
          </a:p>
        </p:txBody>
      </p:sp>
      <p:grpSp>
        <p:nvGrpSpPr>
          <p:cNvPr id="10" name="グループ化 9">
            <a:extLst>
              <a:ext uri="{FF2B5EF4-FFF2-40B4-BE49-F238E27FC236}">
                <a16:creationId xmlns:a16="http://schemas.microsoft.com/office/drawing/2014/main" id="{7F3ED376-45B8-4A89-A28D-0DFFD24C90F2}"/>
              </a:ext>
            </a:extLst>
          </p:cNvPr>
          <p:cNvGrpSpPr/>
          <p:nvPr/>
        </p:nvGrpSpPr>
        <p:grpSpPr>
          <a:xfrm>
            <a:off x="455781" y="1612899"/>
            <a:ext cx="7891263" cy="4160575"/>
            <a:chOff x="432335" y="629138"/>
            <a:chExt cx="8488718" cy="4160575"/>
          </a:xfrm>
        </p:grpSpPr>
        <p:sp>
          <p:nvSpPr>
            <p:cNvPr id="11" name="直角三角形 10">
              <a:extLst>
                <a:ext uri="{FF2B5EF4-FFF2-40B4-BE49-F238E27FC236}">
                  <a16:creationId xmlns:a16="http://schemas.microsoft.com/office/drawing/2014/main" id="{601FF87B-E8AC-4AF6-AB25-0C04B63AA2FF}"/>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2" name="四角形: 角を丸くする 11">
              <a:extLst>
                <a:ext uri="{FF2B5EF4-FFF2-40B4-BE49-F238E27FC236}">
                  <a16:creationId xmlns:a16="http://schemas.microsoft.com/office/drawing/2014/main" id="{27F4FE02-C3F5-4F64-BC40-FEFAD563DE7F}"/>
                </a:ext>
              </a:extLst>
            </p:cNvPr>
            <p:cNvSpPr/>
            <p:nvPr/>
          </p:nvSpPr>
          <p:spPr>
            <a:xfrm>
              <a:off x="1135332" y="629138"/>
              <a:ext cx="7785721"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車いすの方は、避難所での生活でどんなことに困るでしょうか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また、どんな支援が必要でしょうか</a:t>
              </a:r>
            </a:p>
          </p:txBody>
        </p:sp>
      </p:grpSp>
      <p:sp>
        <p:nvSpPr>
          <p:cNvPr id="13" name="正方形/長方形 12">
            <a:extLst>
              <a:ext uri="{FF2B5EF4-FFF2-40B4-BE49-F238E27FC236}">
                <a16:creationId xmlns:a16="http://schemas.microsoft.com/office/drawing/2014/main" id="{05A40426-4620-4EA9-BF6D-4D791FB46A2F}"/>
              </a:ext>
            </a:extLst>
          </p:cNvPr>
          <p:cNvSpPr/>
          <p:nvPr/>
        </p:nvSpPr>
        <p:spPr>
          <a:xfrm>
            <a:off x="13746" y="638574"/>
            <a:ext cx="9144000" cy="14665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複数のワークショップを用意しています。研修を行う地域の事情に合うワークショップを選んで下さい</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６０分の単元の場合は３つが標準的）。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14" name="正方形/長方形 13">
            <a:extLst>
              <a:ext uri="{FF2B5EF4-FFF2-40B4-BE49-F238E27FC236}">
                <a16:creationId xmlns:a16="http://schemas.microsoft.com/office/drawing/2014/main" id="{26DF5864-485C-4AAF-83EC-9080A0E93BD1}"/>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3815071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16AF6A-23E0-4417-8FCC-CC935379EA09}"/>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sp>
        <p:nvSpPr>
          <p:cNvPr id="3" name="スライド番号プレースホルダー 1">
            <a:extLst>
              <a:ext uri="{FF2B5EF4-FFF2-40B4-BE49-F238E27FC236}">
                <a16:creationId xmlns:a16="http://schemas.microsoft.com/office/drawing/2014/main" id="{640717CC-9481-4162-972F-6902B426C08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15</a:t>
            </a:fld>
            <a:endParaRPr kumimoji="1" lang="ja-JP" altLang="en-US"/>
          </a:p>
        </p:txBody>
      </p:sp>
      <p:grpSp>
        <p:nvGrpSpPr>
          <p:cNvPr id="9" name="グループ化 8">
            <a:extLst>
              <a:ext uri="{FF2B5EF4-FFF2-40B4-BE49-F238E27FC236}">
                <a16:creationId xmlns:a16="http://schemas.microsoft.com/office/drawing/2014/main" id="{20C0B969-625F-6903-0F27-3164140CA78E}"/>
              </a:ext>
            </a:extLst>
          </p:cNvPr>
          <p:cNvGrpSpPr/>
          <p:nvPr/>
        </p:nvGrpSpPr>
        <p:grpSpPr>
          <a:xfrm>
            <a:off x="2094774" y="3512345"/>
            <a:ext cx="4972776" cy="3235644"/>
            <a:chOff x="2094774" y="3403484"/>
            <a:chExt cx="4972776" cy="3235644"/>
          </a:xfrm>
        </p:grpSpPr>
        <p:sp>
          <p:nvSpPr>
            <p:cNvPr id="18" name="正方形/長方形 17">
              <a:extLst>
                <a:ext uri="{FF2B5EF4-FFF2-40B4-BE49-F238E27FC236}">
                  <a16:creationId xmlns:a16="http://schemas.microsoft.com/office/drawing/2014/main" id="{D4715592-63F3-8F63-B96F-EA26366B96E6}"/>
                </a:ext>
              </a:extLst>
            </p:cNvPr>
            <p:cNvSpPr/>
            <p:nvPr/>
          </p:nvSpPr>
          <p:spPr>
            <a:xfrm>
              <a:off x="2094774" y="3403484"/>
              <a:ext cx="4972776" cy="32356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5E63D16C-3B29-933E-3746-891232E894C5}"/>
                </a:ext>
              </a:extLst>
            </p:cNvPr>
            <p:cNvGrpSpPr/>
            <p:nvPr/>
          </p:nvGrpSpPr>
          <p:grpSpPr>
            <a:xfrm>
              <a:off x="2094774" y="3464652"/>
              <a:ext cx="4767319" cy="3130611"/>
              <a:chOff x="2094774" y="3464652"/>
              <a:chExt cx="4767319" cy="3130611"/>
            </a:xfrm>
          </p:grpSpPr>
          <p:sp>
            <p:nvSpPr>
              <p:cNvPr id="19" name="四角形: メモ 8">
                <a:extLst>
                  <a:ext uri="{FF2B5EF4-FFF2-40B4-BE49-F238E27FC236}">
                    <a16:creationId xmlns:a16="http://schemas.microsoft.com/office/drawing/2014/main" id="{6AD5C9AC-83D4-3418-1284-34F539CD4057}"/>
                  </a:ext>
                </a:extLst>
              </p:cNvPr>
              <p:cNvSpPr/>
              <p:nvPr/>
            </p:nvSpPr>
            <p:spPr>
              <a:xfrm>
                <a:off x="2221018" y="4418896"/>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車いす</a:t>
                </a:r>
              </a:p>
            </p:txBody>
          </p:sp>
          <p:sp>
            <p:nvSpPr>
              <p:cNvPr id="20" name="テキスト ボックス 19">
                <a:extLst>
                  <a:ext uri="{FF2B5EF4-FFF2-40B4-BE49-F238E27FC236}">
                    <a16:creationId xmlns:a16="http://schemas.microsoft.com/office/drawing/2014/main" id="{0991E89B-9352-9026-C9C3-6B894A23C123}"/>
                  </a:ext>
                </a:extLst>
              </p:cNvPr>
              <p:cNvSpPr txBox="1"/>
              <p:nvPr/>
            </p:nvSpPr>
            <p:spPr>
              <a:xfrm>
                <a:off x="2263430" y="3741144"/>
                <a:ext cx="646331" cy="369332"/>
              </a:xfrm>
              <a:prstGeom prst="rect">
                <a:avLst/>
              </a:prstGeom>
              <a:noFill/>
            </p:spPr>
            <p:txBody>
              <a:bodyPr wrap="none" rtlCol="0">
                <a:spAutoFit/>
              </a:bodyPr>
              <a:lstStyle/>
              <a:p>
                <a:r>
                  <a:rPr kumimoji="1" lang="ja-JP" altLang="en-US" b="1">
                    <a:solidFill>
                      <a:schemeClr val="tx1">
                        <a:lumMod val="75000"/>
                        <a:lumOff val="25000"/>
                      </a:schemeClr>
                    </a:solidFill>
                  </a:rPr>
                  <a:t>課題</a:t>
                </a:r>
              </a:p>
            </p:txBody>
          </p:sp>
          <p:cxnSp>
            <p:nvCxnSpPr>
              <p:cNvPr id="21" name="直線コネクタ 20">
                <a:extLst>
                  <a:ext uri="{FF2B5EF4-FFF2-40B4-BE49-F238E27FC236}">
                    <a16:creationId xmlns:a16="http://schemas.microsoft.com/office/drawing/2014/main" id="{77ADA5DA-5723-01D7-2AA8-ADD5B29B1DF3}"/>
                  </a:ext>
                </a:extLst>
              </p:cNvPr>
              <p:cNvCxnSpPr>
                <a:cxnSpLocks/>
              </p:cNvCxnSpPr>
              <p:nvPr/>
            </p:nvCxnSpPr>
            <p:spPr>
              <a:xfrm>
                <a:off x="3021118"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99DDB8B-0E9C-28CA-4EC9-9B87D3661C88}"/>
                  </a:ext>
                </a:extLst>
              </p:cNvPr>
              <p:cNvCxnSpPr/>
              <p:nvPr/>
            </p:nvCxnSpPr>
            <p:spPr>
              <a:xfrm>
                <a:off x="2094774" y="4258019"/>
                <a:ext cx="47529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四角形: メモ 20">
                <a:extLst>
                  <a:ext uri="{FF2B5EF4-FFF2-40B4-BE49-F238E27FC236}">
                    <a16:creationId xmlns:a16="http://schemas.microsoft.com/office/drawing/2014/main" id="{4DDDA017-253D-88A8-F53C-29C30EC6C154}"/>
                  </a:ext>
                </a:extLst>
              </p:cNvPr>
              <p:cNvSpPr/>
              <p:nvPr/>
            </p:nvSpPr>
            <p:spPr>
              <a:xfrm>
                <a:off x="30949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トイレの介助</a:t>
                </a:r>
                <a:endParaRPr kumimoji="1" lang="ja-JP" altLang="en-US" sz="1200">
                  <a:solidFill>
                    <a:schemeClr val="tx1"/>
                  </a:solidFill>
                </a:endParaRPr>
              </a:p>
            </p:txBody>
          </p:sp>
          <p:sp>
            <p:nvSpPr>
              <p:cNvPr id="24" name="四角形: メモ 21">
                <a:extLst>
                  <a:ext uri="{FF2B5EF4-FFF2-40B4-BE49-F238E27FC236}">
                    <a16:creationId xmlns:a16="http://schemas.microsoft.com/office/drawing/2014/main" id="{D32FA4EE-5B2A-14F7-4D51-C94C935297D9}"/>
                  </a:ext>
                </a:extLst>
              </p:cNvPr>
              <p:cNvSpPr/>
              <p:nvPr/>
            </p:nvSpPr>
            <p:spPr>
              <a:xfrm>
                <a:off x="38398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cxnSp>
            <p:nvCxnSpPr>
              <p:cNvPr id="25" name="直線コネクタ 24">
                <a:extLst>
                  <a:ext uri="{FF2B5EF4-FFF2-40B4-BE49-F238E27FC236}">
                    <a16:creationId xmlns:a16="http://schemas.microsoft.com/office/drawing/2014/main" id="{464D99BE-3400-FB4C-D310-7ABCAD0B9339}"/>
                  </a:ext>
                </a:extLst>
              </p:cNvPr>
              <p:cNvCxnSpPr>
                <a:cxnSpLocks/>
              </p:cNvCxnSpPr>
              <p:nvPr/>
            </p:nvCxnSpPr>
            <p:spPr>
              <a:xfrm>
                <a:off x="5086974"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CEB45A9-1A7E-E8B8-41FA-AA8368CA036F}"/>
                  </a:ext>
                </a:extLst>
              </p:cNvPr>
              <p:cNvSpPr txBox="1"/>
              <p:nvPr/>
            </p:nvSpPr>
            <p:spPr>
              <a:xfrm>
                <a:off x="3364779" y="3741144"/>
                <a:ext cx="1338828" cy="369332"/>
              </a:xfrm>
              <a:prstGeom prst="rect">
                <a:avLst/>
              </a:prstGeom>
              <a:noFill/>
            </p:spPr>
            <p:txBody>
              <a:bodyPr wrap="none" rtlCol="0">
                <a:spAutoFit/>
              </a:bodyPr>
              <a:lstStyle/>
              <a:p>
                <a:r>
                  <a:rPr kumimoji="1" lang="ja-JP" altLang="en-US" b="1">
                    <a:solidFill>
                      <a:schemeClr val="tx1">
                        <a:lumMod val="75000"/>
                        <a:lumOff val="25000"/>
                      </a:schemeClr>
                    </a:solidFill>
                  </a:rPr>
                  <a:t>必要な支援</a:t>
                </a:r>
              </a:p>
            </p:txBody>
          </p:sp>
          <p:sp>
            <p:nvSpPr>
              <p:cNvPr id="33" name="四角形: メモ 23">
                <a:extLst>
                  <a:ext uri="{FF2B5EF4-FFF2-40B4-BE49-F238E27FC236}">
                    <a16:creationId xmlns:a16="http://schemas.microsoft.com/office/drawing/2014/main" id="{F1BE536E-08E3-9D95-9634-94D6AB4E94B2}"/>
                  </a:ext>
                </a:extLst>
              </p:cNvPr>
              <p:cNvSpPr/>
              <p:nvPr/>
            </p:nvSpPr>
            <p:spPr>
              <a:xfrm>
                <a:off x="515146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介護</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福祉士</a:t>
                </a:r>
                <a:endParaRPr kumimoji="1" lang="ja-JP" altLang="en-US" sz="1200">
                  <a:solidFill>
                    <a:schemeClr val="tx1"/>
                  </a:solidFill>
                </a:endParaRPr>
              </a:p>
            </p:txBody>
          </p:sp>
          <p:sp>
            <p:nvSpPr>
              <p:cNvPr id="34" name="四角形: メモ 24">
                <a:extLst>
                  <a:ext uri="{FF2B5EF4-FFF2-40B4-BE49-F238E27FC236}">
                    <a16:creationId xmlns:a16="http://schemas.microsoft.com/office/drawing/2014/main" id="{4DFCC28E-E1EF-4633-76A1-2D8E371AD983}"/>
                  </a:ext>
                </a:extLst>
              </p:cNvPr>
              <p:cNvSpPr/>
              <p:nvPr/>
            </p:nvSpPr>
            <p:spPr>
              <a:xfrm>
                <a:off x="589441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39" name="テキスト ボックス 38">
                <a:extLst>
                  <a:ext uri="{FF2B5EF4-FFF2-40B4-BE49-F238E27FC236}">
                    <a16:creationId xmlns:a16="http://schemas.microsoft.com/office/drawing/2014/main" id="{FC957AD3-47E1-592F-2200-7FD1435ECBE2}"/>
                  </a:ext>
                </a:extLst>
              </p:cNvPr>
              <p:cNvSpPr txBox="1"/>
              <p:nvPr/>
            </p:nvSpPr>
            <p:spPr>
              <a:xfrm>
                <a:off x="5292433" y="3573369"/>
                <a:ext cx="1569660" cy="646331"/>
              </a:xfrm>
              <a:prstGeom prst="rect">
                <a:avLst/>
              </a:prstGeom>
              <a:noFill/>
            </p:spPr>
            <p:txBody>
              <a:bodyPr wrap="none" rtlCol="0">
                <a:spAutoFit/>
              </a:bodyPr>
              <a:lstStyle/>
              <a:p>
                <a:pPr algn="ctr"/>
                <a:r>
                  <a:rPr kumimoji="1" lang="ja-JP" altLang="en-US" b="1">
                    <a:solidFill>
                      <a:schemeClr val="tx1">
                        <a:lumMod val="75000"/>
                        <a:lumOff val="25000"/>
                      </a:schemeClr>
                    </a:solidFill>
                  </a:rPr>
                  <a:t>連携・協力</a:t>
                </a:r>
                <a:endParaRPr kumimoji="1" lang="en-US" altLang="ja-JP" b="1">
                  <a:solidFill>
                    <a:schemeClr val="tx1">
                      <a:lumMod val="75000"/>
                      <a:lumOff val="25000"/>
                    </a:schemeClr>
                  </a:solidFill>
                </a:endParaRPr>
              </a:p>
              <a:p>
                <a:pPr algn="ctr"/>
                <a:r>
                  <a:rPr lang="ja-JP" altLang="en-US" b="1">
                    <a:solidFill>
                      <a:schemeClr val="tx1">
                        <a:lumMod val="75000"/>
                        <a:lumOff val="25000"/>
                      </a:schemeClr>
                    </a:solidFill>
                  </a:rPr>
                  <a:t>すると良い方</a:t>
                </a:r>
                <a:endParaRPr kumimoji="1" lang="ja-JP" altLang="en-US" b="1">
                  <a:solidFill>
                    <a:schemeClr val="tx1">
                      <a:lumMod val="75000"/>
                      <a:lumOff val="25000"/>
                    </a:schemeClr>
                  </a:solidFill>
                </a:endParaRPr>
              </a:p>
            </p:txBody>
          </p:sp>
        </p:grpSp>
      </p:grpSp>
      <p:sp>
        <p:nvSpPr>
          <p:cNvPr id="4" name="タイトル 2">
            <a:extLst>
              <a:ext uri="{FF2B5EF4-FFF2-40B4-BE49-F238E27FC236}">
                <a16:creationId xmlns:a16="http://schemas.microsoft.com/office/drawing/2014/main" id="{12B99422-E259-C827-1F93-5D62589A2C9D}"/>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避難所の運営をイメージしましょう</a:t>
            </a:r>
          </a:p>
        </p:txBody>
      </p:sp>
      <p:sp>
        <p:nvSpPr>
          <p:cNvPr id="7" name="四角形: 角を丸くする 6">
            <a:extLst>
              <a:ext uri="{FF2B5EF4-FFF2-40B4-BE49-F238E27FC236}">
                <a16:creationId xmlns:a16="http://schemas.microsoft.com/office/drawing/2014/main" id="{68E3958C-7BF3-45E2-C431-9B6C1E72874A}"/>
              </a:ext>
            </a:extLst>
          </p:cNvPr>
          <p:cNvSpPr/>
          <p:nvPr/>
        </p:nvSpPr>
        <p:spPr>
          <a:xfrm>
            <a:off x="761813" y="924076"/>
            <a:ext cx="7765738" cy="250492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グループ内検討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青色の付せん紙に「車いす」と記入し模造紙に貼ります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続いて、必要な支援を赤色の付せん紙に書き出し模造紙に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続いて、避難生活が長期化する場合に連携・協力すると良いと</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考えられる知識・能力を持った方について緑色の付せん紙に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書き出し模造紙に貼ります。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153709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a:xfrm>
            <a:off x="0" y="-2697"/>
            <a:ext cx="9144000" cy="650083"/>
          </a:xfrm>
        </p:spPr>
        <p:txBody>
          <a:bodyPr/>
          <a:lstStyle/>
          <a:p>
            <a:r>
              <a:rPr kumimoji="1" lang="ja-JP" altLang="en-US"/>
              <a:t>車いすの避難者への対応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16</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16</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3262689"/>
            <a:ext cx="8533914" cy="3225088"/>
            <a:chOff x="303381" y="3410169"/>
            <a:chExt cx="8533914" cy="3225088"/>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3225088"/>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48955"/>
              <a:ext cx="8453849" cy="2677656"/>
            </a:xfrm>
            <a:prstGeom prst="rect">
              <a:avLst/>
            </a:prstGeom>
          </p:spPr>
          <p:txBody>
            <a:bodyPr wrap="square">
              <a:spAutoFit/>
            </a:bodyPr>
            <a:lstStyle/>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居住スペースの通路側にスペースを確保し、移動距離を</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短くする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トイレなどの介助は、未経験者や力が十分にない人が行うと</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事故につながる恐れがあるため、家族や経験者の協力を</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得ることが重要</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避難生活が長期化する場合、福祉避難所への移送やホームヘルパー、介護福祉士、介護支援専門員などと連携・協力する</a:t>
              </a: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3938389"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2277423"/>
            <a:chOff x="303381" y="988291"/>
            <a:chExt cx="8533913" cy="2277423"/>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8003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723549"/>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避難所内の移動</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や</a:t>
              </a:r>
              <a:r>
                <a:rPr kumimoji="1" lang="ja-JP" altLang="en-US" sz="2400">
                  <a:solidFill>
                    <a:srgbClr val="FF2800"/>
                  </a:solidFill>
                  <a:latin typeface="HGPｺﾞｼｯｸE" panose="020B0900000000000000" pitchFamily="50" charset="-128"/>
                  <a:ea typeface="HGPｺﾞｼｯｸE" panose="020B0900000000000000" pitchFamily="50" charset="-128"/>
                </a:rPr>
                <a:t>トイレ</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が難しい場合がある</a:t>
              </a:r>
            </a:p>
            <a:p>
              <a:pPr marL="285750" lvl="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床面に座ることが難しい</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場合がある</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lvl="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脊髄を損傷している人は、感覚が無い上に</a:t>
              </a:r>
              <a:r>
                <a:rPr kumimoji="1" lang="ja-JP" altLang="en-US" sz="2400">
                  <a:solidFill>
                    <a:srgbClr val="FF2800"/>
                  </a:solidFill>
                  <a:latin typeface="HGPｺﾞｼｯｸE" panose="020B0900000000000000" pitchFamily="50" charset="-128"/>
                  <a:ea typeface="HGPｺﾞｼｯｸE" panose="020B0900000000000000" pitchFamily="50" charset="-128"/>
                </a:rPr>
                <a:t>体温調節が難しい</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場合がある</a:t>
              </a: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9081"/>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1828688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3D7FF31-808A-453A-B44F-008C85600B5A}"/>
              </a:ext>
            </a:extLst>
          </p:cNvPr>
          <p:cNvSpPr>
            <a:spLocks noGrp="1"/>
          </p:cNvSpPr>
          <p:nvPr>
            <p:ph type="sldNum" sz="quarter" idx="12"/>
          </p:nvPr>
        </p:nvSpPr>
        <p:spPr/>
        <p:txBody>
          <a:bodyPr/>
          <a:lstStyle/>
          <a:p>
            <a:fld id="{48C0FCB9-D989-46F1-965E-624BDAC7E129}" type="slidenum">
              <a:rPr kumimoji="1" lang="ja-JP" altLang="en-US" smtClean="0"/>
              <a:pPr/>
              <a:t>17</a:t>
            </a:fld>
            <a:endParaRPr kumimoji="1" lang="ja-JP" altLang="en-US"/>
          </a:p>
        </p:txBody>
      </p:sp>
      <p:sp>
        <p:nvSpPr>
          <p:cNvPr id="3" name="スライド番号プレースホルダー 3">
            <a:extLst>
              <a:ext uri="{FF2B5EF4-FFF2-40B4-BE49-F238E27FC236}">
                <a16:creationId xmlns:a16="http://schemas.microsoft.com/office/drawing/2014/main" id="{37174DD5-3CAD-4F20-BD47-1ECE0CF049CC}"/>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17</a:t>
            </a:fld>
            <a:endParaRPr kumimoji="1" lang="ja-JP" altLang="en-US"/>
          </a:p>
        </p:txBody>
      </p:sp>
      <p:grpSp>
        <p:nvGrpSpPr>
          <p:cNvPr id="4" name="グループ化 3">
            <a:extLst>
              <a:ext uri="{FF2B5EF4-FFF2-40B4-BE49-F238E27FC236}">
                <a16:creationId xmlns:a16="http://schemas.microsoft.com/office/drawing/2014/main" id="{C304BE3A-65CA-4231-BE90-95AAE0FC3E50}"/>
              </a:ext>
            </a:extLst>
          </p:cNvPr>
          <p:cNvGrpSpPr/>
          <p:nvPr/>
        </p:nvGrpSpPr>
        <p:grpSpPr>
          <a:xfrm>
            <a:off x="455781" y="1612899"/>
            <a:ext cx="8008711" cy="4160575"/>
            <a:chOff x="432335" y="629138"/>
            <a:chExt cx="8615057" cy="4160575"/>
          </a:xfrm>
        </p:grpSpPr>
        <p:sp>
          <p:nvSpPr>
            <p:cNvPr id="5" name="直角三角形 4">
              <a:extLst>
                <a:ext uri="{FF2B5EF4-FFF2-40B4-BE49-F238E27FC236}">
                  <a16:creationId xmlns:a16="http://schemas.microsoft.com/office/drawing/2014/main" id="{A682DC40-76DC-445B-8CBB-947108C1A8A8}"/>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4CA58BFC-1A32-4AE8-BA14-2AA862674B8A}"/>
                </a:ext>
              </a:extLst>
            </p:cNvPr>
            <p:cNvSpPr/>
            <p:nvPr/>
          </p:nvSpPr>
          <p:spPr>
            <a:xfrm>
              <a:off x="1305171" y="629138"/>
              <a:ext cx="7742221"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赤ちゃんを抱えた母親の方は、</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避難所での生活で、どんなことに困るでしょうか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また、どんな支援が必要でしょうか</a:t>
              </a:r>
            </a:p>
          </p:txBody>
        </p:sp>
      </p:grpSp>
      <p:sp>
        <p:nvSpPr>
          <p:cNvPr id="7" name="正方形/長方形 6">
            <a:extLst>
              <a:ext uri="{FF2B5EF4-FFF2-40B4-BE49-F238E27FC236}">
                <a16:creationId xmlns:a16="http://schemas.microsoft.com/office/drawing/2014/main" id="{3EA4D8F6-672F-4872-B331-E96FC607D75D}"/>
              </a:ext>
            </a:extLst>
          </p:cNvPr>
          <p:cNvSpPr/>
          <p:nvPr/>
        </p:nvSpPr>
        <p:spPr>
          <a:xfrm>
            <a:off x="0" y="686074"/>
            <a:ext cx="9144000" cy="14665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複数のワークショップを用意しています。研修を行う地域の事情に合うワークショップを選んで下さい</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６０分の単元の場合は３つが標準的）。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A40519DE-577F-4173-BACF-F398DFE19ABE}"/>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1408712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16AF6A-23E0-4417-8FCC-CC935379EA09}"/>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sp>
        <p:nvSpPr>
          <p:cNvPr id="3" name="スライド番号プレースホルダー 1">
            <a:extLst>
              <a:ext uri="{FF2B5EF4-FFF2-40B4-BE49-F238E27FC236}">
                <a16:creationId xmlns:a16="http://schemas.microsoft.com/office/drawing/2014/main" id="{640717CC-9481-4162-972F-6902B426C08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18</a:t>
            </a:fld>
            <a:endParaRPr kumimoji="1" lang="ja-JP" altLang="en-US"/>
          </a:p>
        </p:txBody>
      </p:sp>
      <p:grpSp>
        <p:nvGrpSpPr>
          <p:cNvPr id="9" name="グループ化 8">
            <a:extLst>
              <a:ext uri="{FF2B5EF4-FFF2-40B4-BE49-F238E27FC236}">
                <a16:creationId xmlns:a16="http://schemas.microsoft.com/office/drawing/2014/main" id="{20C0B969-625F-6903-0F27-3164140CA78E}"/>
              </a:ext>
            </a:extLst>
          </p:cNvPr>
          <p:cNvGrpSpPr/>
          <p:nvPr/>
        </p:nvGrpSpPr>
        <p:grpSpPr>
          <a:xfrm>
            <a:off x="2094774" y="3512345"/>
            <a:ext cx="4972776" cy="3235644"/>
            <a:chOff x="2094774" y="3403484"/>
            <a:chExt cx="4972776" cy="3235644"/>
          </a:xfrm>
        </p:grpSpPr>
        <p:sp>
          <p:nvSpPr>
            <p:cNvPr id="18" name="正方形/長方形 17">
              <a:extLst>
                <a:ext uri="{FF2B5EF4-FFF2-40B4-BE49-F238E27FC236}">
                  <a16:creationId xmlns:a16="http://schemas.microsoft.com/office/drawing/2014/main" id="{D4715592-63F3-8F63-B96F-EA26366B96E6}"/>
                </a:ext>
              </a:extLst>
            </p:cNvPr>
            <p:cNvSpPr/>
            <p:nvPr/>
          </p:nvSpPr>
          <p:spPr>
            <a:xfrm>
              <a:off x="2094774" y="3403484"/>
              <a:ext cx="4972776" cy="32356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5E63D16C-3B29-933E-3746-891232E894C5}"/>
                </a:ext>
              </a:extLst>
            </p:cNvPr>
            <p:cNvGrpSpPr/>
            <p:nvPr/>
          </p:nvGrpSpPr>
          <p:grpSpPr>
            <a:xfrm>
              <a:off x="2094774" y="3407624"/>
              <a:ext cx="4767319" cy="3187639"/>
              <a:chOff x="2094774" y="3407624"/>
              <a:chExt cx="4767319" cy="3187639"/>
            </a:xfrm>
          </p:grpSpPr>
          <p:sp>
            <p:nvSpPr>
              <p:cNvPr id="14" name="正方形/長方形 13">
                <a:extLst>
                  <a:ext uri="{FF2B5EF4-FFF2-40B4-BE49-F238E27FC236}">
                    <a16:creationId xmlns:a16="http://schemas.microsoft.com/office/drawing/2014/main" id="{FC6C5146-1754-4B80-926E-A4C0BABC0AB2}"/>
                  </a:ext>
                </a:extLst>
              </p:cNvPr>
              <p:cNvSpPr/>
              <p:nvPr/>
            </p:nvSpPr>
            <p:spPr>
              <a:xfrm>
                <a:off x="4440393" y="3407624"/>
                <a:ext cx="263214" cy="369332"/>
              </a:xfrm>
              <a:prstGeom prst="rect">
                <a:avLst/>
              </a:prstGeom>
            </p:spPr>
            <p:txBody>
              <a:bodyPr wrap="none">
                <a:spAutoFit/>
              </a:bodyPr>
              <a:lstStyle/>
              <a:p>
                <a:r>
                  <a:rPr lang="ja-JP" altLang="en-US">
                    <a:solidFill>
                      <a:srgbClr val="000000"/>
                    </a:solidFill>
                    <a:latin typeface="Meiryo" panose="020B0604030504040204" pitchFamily="50" charset="-128"/>
                    <a:ea typeface="Meiryo" panose="020B0604030504040204" pitchFamily="50" charset="-128"/>
                  </a:rPr>
                  <a:t> </a:t>
                </a:r>
                <a:endParaRPr lang="ja-JP" altLang="en-US"/>
              </a:p>
            </p:txBody>
          </p:sp>
          <p:sp>
            <p:nvSpPr>
              <p:cNvPr id="19" name="四角形: メモ 8">
                <a:extLst>
                  <a:ext uri="{FF2B5EF4-FFF2-40B4-BE49-F238E27FC236}">
                    <a16:creationId xmlns:a16="http://schemas.microsoft.com/office/drawing/2014/main" id="{6AD5C9AC-83D4-3418-1284-34F539CD4057}"/>
                  </a:ext>
                </a:extLst>
              </p:cNvPr>
              <p:cNvSpPr/>
              <p:nvPr/>
            </p:nvSpPr>
            <p:spPr>
              <a:xfrm>
                <a:off x="2221018" y="4418896"/>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車いす</a:t>
                </a:r>
              </a:p>
            </p:txBody>
          </p:sp>
          <p:sp>
            <p:nvSpPr>
              <p:cNvPr id="20" name="テキスト ボックス 19">
                <a:extLst>
                  <a:ext uri="{FF2B5EF4-FFF2-40B4-BE49-F238E27FC236}">
                    <a16:creationId xmlns:a16="http://schemas.microsoft.com/office/drawing/2014/main" id="{0991E89B-9352-9026-C9C3-6B894A23C123}"/>
                  </a:ext>
                </a:extLst>
              </p:cNvPr>
              <p:cNvSpPr txBox="1"/>
              <p:nvPr/>
            </p:nvSpPr>
            <p:spPr>
              <a:xfrm>
                <a:off x="2263430" y="3741144"/>
                <a:ext cx="646331" cy="369332"/>
              </a:xfrm>
              <a:prstGeom prst="rect">
                <a:avLst/>
              </a:prstGeom>
              <a:noFill/>
            </p:spPr>
            <p:txBody>
              <a:bodyPr wrap="none" rtlCol="0">
                <a:spAutoFit/>
              </a:bodyPr>
              <a:lstStyle/>
              <a:p>
                <a:r>
                  <a:rPr kumimoji="1" lang="ja-JP" altLang="en-US" b="1">
                    <a:solidFill>
                      <a:schemeClr val="tx1">
                        <a:lumMod val="75000"/>
                        <a:lumOff val="25000"/>
                      </a:schemeClr>
                    </a:solidFill>
                  </a:rPr>
                  <a:t>課題</a:t>
                </a:r>
              </a:p>
            </p:txBody>
          </p:sp>
          <p:cxnSp>
            <p:nvCxnSpPr>
              <p:cNvPr id="21" name="直線コネクタ 20">
                <a:extLst>
                  <a:ext uri="{FF2B5EF4-FFF2-40B4-BE49-F238E27FC236}">
                    <a16:creationId xmlns:a16="http://schemas.microsoft.com/office/drawing/2014/main" id="{77ADA5DA-5723-01D7-2AA8-ADD5B29B1DF3}"/>
                  </a:ext>
                </a:extLst>
              </p:cNvPr>
              <p:cNvCxnSpPr>
                <a:cxnSpLocks/>
              </p:cNvCxnSpPr>
              <p:nvPr/>
            </p:nvCxnSpPr>
            <p:spPr>
              <a:xfrm>
                <a:off x="3021118"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99DDB8B-0E9C-28CA-4EC9-9B87D3661C88}"/>
                  </a:ext>
                </a:extLst>
              </p:cNvPr>
              <p:cNvCxnSpPr/>
              <p:nvPr/>
            </p:nvCxnSpPr>
            <p:spPr>
              <a:xfrm>
                <a:off x="2094774" y="4258019"/>
                <a:ext cx="47529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四角形: メモ 20">
                <a:extLst>
                  <a:ext uri="{FF2B5EF4-FFF2-40B4-BE49-F238E27FC236}">
                    <a16:creationId xmlns:a16="http://schemas.microsoft.com/office/drawing/2014/main" id="{4DDDA017-253D-88A8-F53C-29C30EC6C154}"/>
                  </a:ext>
                </a:extLst>
              </p:cNvPr>
              <p:cNvSpPr/>
              <p:nvPr/>
            </p:nvSpPr>
            <p:spPr>
              <a:xfrm>
                <a:off x="30949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トイレの介助</a:t>
                </a:r>
                <a:endParaRPr kumimoji="1" lang="ja-JP" altLang="en-US" sz="1200">
                  <a:solidFill>
                    <a:schemeClr val="tx1"/>
                  </a:solidFill>
                </a:endParaRPr>
              </a:p>
            </p:txBody>
          </p:sp>
          <p:sp>
            <p:nvSpPr>
              <p:cNvPr id="24" name="四角形: メモ 21">
                <a:extLst>
                  <a:ext uri="{FF2B5EF4-FFF2-40B4-BE49-F238E27FC236}">
                    <a16:creationId xmlns:a16="http://schemas.microsoft.com/office/drawing/2014/main" id="{D32FA4EE-5B2A-14F7-4D51-C94C935297D9}"/>
                  </a:ext>
                </a:extLst>
              </p:cNvPr>
              <p:cNvSpPr/>
              <p:nvPr/>
            </p:nvSpPr>
            <p:spPr>
              <a:xfrm>
                <a:off x="38398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cxnSp>
            <p:nvCxnSpPr>
              <p:cNvPr id="25" name="直線コネクタ 24">
                <a:extLst>
                  <a:ext uri="{FF2B5EF4-FFF2-40B4-BE49-F238E27FC236}">
                    <a16:creationId xmlns:a16="http://schemas.microsoft.com/office/drawing/2014/main" id="{464D99BE-3400-FB4C-D310-7ABCAD0B9339}"/>
                  </a:ext>
                </a:extLst>
              </p:cNvPr>
              <p:cNvCxnSpPr>
                <a:cxnSpLocks/>
              </p:cNvCxnSpPr>
              <p:nvPr/>
            </p:nvCxnSpPr>
            <p:spPr>
              <a:xfrm>
                <a:off x="5086974"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CEB45A9-1A7E-E8B8-41FA-AA8368CA036F}"/>
                  </a:ext>
                </a:extLst>
              </p:cNvPr>
              <p:cNvSpPr txBox="1"/>
              <p:nvPr/>
            </p:nvSpPr>
            <p:spPr>
              <a:xfrm>
                <a:off x="3364779" y="3741144"/>
                <a:ext cx="1338828" cy="369332"/>
              </a:xfrm>
              <a:prstGeom prst="rect">
                <a:avLst/>
              </a:prstGeom>
              <a:noFill/>
            </p:spPr>
            <p:txBody>
              <a:bodyPr wrap="none" rtlCol="0">
                <a:spAutoFit/>
              </a:bodyPr>
              <a:lstStyle/>
              <a:p>
                <a:r>
                  <a:rPr kumimoji="1" lang="ja-JP" altLang="en-US" b="1">
                    <a:solidFill>
                      <a:schemeClr val="tx1">
                        <a:lumMod val="75000"/>
                        <a:lumOff val="25000"/>
                      </a:schemeClr>
                    </a:solidFill>
                  </a:rPr>
                  <a:t>必要な支援</a:t>
                </a:r>
              </a:p>
            </p:txBody>
          </p:sp>
          <p:sp>
            <p:nvSpPr>
              <p:cNvPr id="33" name="四角形: メモ 23">
                <a:extLst>
                  <a:ext uri="{FF2B5EF4-FFF2-40B4-BE49-F238E27FC236}">
                    <a16:creationId xmlns:a16="http://schemas.microsoft.com/office/drawing/2014/main" id="{F1BE536E-08E3-9D95-9634-94D6AB4E94B2}"/>
                  </a:ext>
                </a:extLst>
              </p:cNvPr>
              <p:cNvSpPr/>
              <p:nvPr/>
            </p:nvSpPr>
            <p:spPr>
              <a:xfrm>
                <a:off x="515146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介護</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福祉士</a:t>
                </a:r>
                <a:endParaRPr kumimoji="1" lang="ja-JP" altLang="en-US" sz="1200">
                  <a:solidFill>
                    <a:schemeClr val="tx1"/>
                  </a:solidFill>
                </a:endParaRPr>
              </a:p>
            </p:txBody>
          </p:sp>
          <p:sp>
            <p:nvSpPr>
              <p:cNvPr id="34" name="四角形: メモ 24">
                <a:extLst>
                  <a:ext uri="{FF2B5EF4-FFF2-40B4-BE49-F238E27FC236}">
                    <a16:creationId xmlns:a16="http://schemas.microsoft.com/office/drawing/2014/main" id="{4DFCC28E-E1EF-4633-76A1-2D8E371AD983}"/>
                  </a:ext>
                </a:extLst>
              </p:cNvPr>
              <p:cNvSpPr/>
              <p:nvPr/>
            </p:nvSpPr>
            <p:spPr>
              <a:xfrm>
                <a:off x="589441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39" name="テキスト ボックス 38">
                <a:extLst>
                  <a:ext uri="{FF2B5EF4-FFF2-40B4-BE49-F238E27FC236}">
                    <a16:creationId xmlns:a16="http://schemas.microsoft.com/office/drawing/2014/main" id="{FC957AD3-47E1-592F-2200-7FD1435ECBE2}"/>
                  </a:ext>
                </a:extLst>
              </p:cNvPr>
              <p:cNvSpPr txBox="1"/>
              <p:nvPr/>
            </p:nvSpPr>
            <p:spPr>
              <a:xfrm>
                <a:off x="5292433" y="3573369"/>
                <a:ext cx="1569660" cy="646331"/>
              </a:xfrm>
              <a:prstGeom prst="rect">
                <a:avLst/>
              </a:prstGeom>
              <a:noFill/>
            </p:spPr>
            <p:txBody>
              <a:bodyPr wrap="none" rtlCol="0">
                <a:spAutoFit/>
              </a:bodyPr>
              <a:lstStyle/>
              <a:p>
                <a:pPr algn="ctr"/>
                <a:r>
                  <a:rPr kumimoji="1" lang="ja-JP" altLang="en-US" b="1">
                    <a:solidFill>
                      <a:schemeClr val="tx1">
                        <a:lumMod val="75000"/>
                        <a:lumOff val="25000"/>
                      </a:schemeClr>
                    </a:solidFill>
                  </a:rPr>
                  <a:t>連携・協力</a:t>
                </a:r>
                <a:endParaRPr kumimoji="1" lang="en-US" altLang="ja-JP" b="1">
                  <a:solidFill>
                    <a:schemeClr val="tx1">
                      <a:lumMod val="75000"/>
                      <a:lumOff val="25000"/>
                    </a:schemeClr>
                  </a:solidFill>
                </a:endParaRPr>
              </a:p>
              <a:p>
                <a:pPr algn="ctr"/>
                <a:r>
                  <a:rPr lang="ja-JP" altLang="en-US" b="1">
                    <a:solidFill>
                      <a:schemeClr val="tx1">
                        <a:lumMod val="75000"/>
                        <a:lumOff val="25000"/>
                      </a:schemeClr>
                    </a:solidFill>
                  </a:rPr>
                  <a:t>すると良い方</a:t>
                </a:r>
                <a:endParaRPr kumimoji="1" lang="ja-JP" altLang="en-US" b="1">
                  <a:solidFill>
                    <a:schemeClr val="tx1">
                      <a:lumMod val="75000"/>
                      <a:lumOff val="25000"/>
                    </a:schemeClr>
                  </a:solidFill>
                </a:endParaRPr>
              </a:p>
            </p:txBody>
          </p:sp>
        </p:grpSp>
      </p:grpSp>
      <p:sp>
        <p:nvSpPr>
          <p:cNvPr id="4" name="タイトル 2">
            <a:extLst>
              <a:ext uri="{FF2B5EF4-FFF2-40B4-BE49-F238E27FC236}">
                <a16:creationId xmlns:a16="http://schemas.microsoft.com/office/drawing/2014/main" id="{12B99422-E259-C827-1F93-5D62589A2C9D}"/>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避難所の運営をイメージしましょう</a:t>
            </a:r>
          </a:p>
        </p:txBody>
      </p:sp>
      <p:sp>
        <p:nvSpPr>
          <p:cNvPr id="7" name="四角形: 角を丸くする 6">
            <a:extLst>
              <a:ext uri="{FF2B5EF4-FFF2-40B4-BE49-F238E27FC236}">
                <a16:creationId xmlns:a16="http://schemas.microsoft.com/office/drawing/2014/main" id="{68E3958C-7BF3-45E2-C431-9B6C1E72874A}"/>
              </a:ext>
            </a:extLst>
          </p:cNvPr>
          <p:cNvSpPr/>
          <p:nvPr/>
        </p:nvSpPr>
        <p:spPr>
          <a:xfrm>
            <a:off x="761813" y="924076"/>
            <a:ext cx="7765738" cy="250492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グループ内検討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青色の付せん紙に「乳幼児連れ」と記入し模造紙に貼ります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続いて、必要な支援を赤色の付せん紙に書き出し模造紙に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続いて、避難生活が長期化する場合に連携・協力すると良いと</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考えられる知識・能力を持った方について緑色の付せん紙に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書き出し模造紙に貼ります。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メモ 8">
            <a:extLst>
              <a:ext uri="{FF2B5EF4-FFF2-40B4-BE49-F238E27FC236}">
                <a16:creationId xmlns:a16="http://schemas.microsoft.com/office/drawing/2014/main" id="{7B95A554-307F-F129-DD18-A4F34FED9685}"/>
              </a:ext>
            </a:extLst>
          </p:cNvPr>
          <p:cNvSpPr/>
          <p:nvPr/>
        </p:nvSpPr>
        <p:spPr>
          <a:xfrm>
            <a:off x="2221018" y="5297951"/>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乳幼児連れ</a:t>
            </a:r>
          </a:p>
        </p:txBody>
      </p:sp>
      <p:sp>
        <p:nvSpPr>
          <p:cNvPr id="6" name="四角形: メモ 20">
            <a:extLst>
              <a:ext uri="{FF2B5EF4-FFF2-40B4-BE49-F238E27FC236}">
                <a16:creationId xmlns:a16="http://schemas.microsoft.com/office/drawing/2014/main" id="{DBE96406-FE75-FCF4-DBD5-AD43CD9F5898}"/>
              </a:ext>
            </a:extLst>
          </p:cNvPr>
          <p:cNvSpPr/>
          <p:nvPr/>
        </p:nvSpPr>
        <p:spPr>
          <a:xfrm>
            <a:off x="30949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授乳スペース</a:t>
            </a:r>
            <a:endParaRPr kumimoji="1" lang="ja-JP" altLang="en-US" sz="1200">
              <a:solidFill>
                <a:schemeClr val="tx1"/>
              </a:solidFill>
            </a:endParaRPr>
          </a:p>
        </p:txBody>
      </p:sp>
      <p:sp>
        <p:nvSpPr>
          <p:cNvPr id="10" name="四角形: メモ 21">
            <a:extLst>
              <a:ext uri="{FF2B5EF4-FFF2-40B4-BE49-F238E27FC236}">
                <a16:creationId xmlns:a16="http://schemas.microsoft.com/office/drawing/2014/main" id="{61A6182E-3AE1-BF6F-DB7F-1F9B2799B29E}"/>
              </a:ext>
            </a:extLst>
          </p:cNvPr>
          <p:cNvSpPr/>
          <p:nvPr/>
        </p:nvSpPr>
        <p:spPr>
          <a:xfrm>
            <a:off x="38398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1" name="四角形: メモ 23">
            <a:extLst>
              <a:ext uri="{FF2B5EF4-FFF2-40B4-BE49-F238E27FC236}">
                <a16:creationId xmlns:a16="http://schemas.microsoft.com/office/drawing/2014/main" id="{30DBF9E3-F4E0-31A1-110E-B8CF3F59CF0A}"/>
              </a:ext>
            </a:extLst>
          </p:cNvPr>
          <p:cNvSpPr/>
          <p:nvPr/>
        </p:nvSpPr>
        <p:spPr>
          <a:xfrm>
            <a:off x="515146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保健士</a:t>
            </a:r>
            <a:endParaRPr kumimoji="1" lang="ja-JP" altLang="en-US" sz="1200">
              <a:solidFill>
                <a:schemeClr val="tx1"/>
              </a:solidFill>
            </a:endParaRPr>
          </a:p>
        </p:txBody>
      </p:sp>
      <p:sp>
        <p:nvSpPr>
          <p:cNvPr id="12" name="四角形: メモ 24">
            <a:extLst>
              <a:ext uri="{FF2B5EF4-FFF2-40B4-BE49-F238E27FC236}">
                <a16:creationId xmlns:a16="http://schemas.microsoft.com/office/drawing/2014/main" id="{A2A81E11-B130-4DAF-7A64-58E629F40823}"/>
              </a:ext>
            </a:extLst>
          </p:cNvPr>
          <p:cNvSpPr/>
          <p:nvPr/>
        </p:nvSpPr>
        <p:spPr>
          <a:xfrm>
            <a:off x="589441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Tree>
    <p:extLst>
      <p:ext uri="{BB962C8B-B14F-4D97-AF65-F5344CB8AC3E}">
        <p14:creationId xmlns:p14="http://schemas.microsoft.com/office/powerpoint/2010/main" val="2894456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p:txBody>
          <a:bodyPr/>
          <a:lstStyle/>
          <a:p>
            <a:r>
              <a:rPr kumimoji="1" lang="ja-JP" altLang="en-US"/>
              <a:t>乳幼児を持つ保護者への対応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19</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3262689"/>
            <a:ext cx="8533914" cy="2990627"/>
            <a:chOff x="303381" y="3410169"/>
            <a:chExt cx="8533914" cy="2990627"/>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2990627"/>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78451"/>
              <a:ext cx="8453849" cy="2308324"/>
            </a:xfrm>
            <a:prstGeom prst="rect">
              <a:avLst/>
            </a:prstGeom>
          </p:spPr>
          <p:txBody>
            <a:bodyPr wrap="square">
              <a:spAutoFit/>
            </a:bodyPr>
            <a:lstStyle/>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授乳スペースやおむつ交換スペース等を確保する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哺乳瓶の煮沸消毒や薬液消毒ができないときは、使い捨ての紙コップなどを活用して少しずつ飲ませる（硬水は避ける）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おむつが無い場合は、タオルを代用する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避難生活が長期化する場合、医療機関関係者、保健師、</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保育士などと連携・協力する</a:t>
              </a: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400805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2059705"/>
            <a:chOff x="303381" y="988291"/>
            <a:chExt cx="8533913" cy="2059705"/>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5853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354217"/>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プライバシーを守れる</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場所が必要（授乳室、おむつ交換室）</a:t>
              </a:r>
            </a:p>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哺乳瓶の消毒</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が困難な場合がある</a:t>
              </a:r>
            </a:p>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乳児のための</a:t>
              </a:r>
              <a:r>
                <a:rPr kumimoji="1" lang="ja-JP" altLang="en-US" sz="2400">
                  <a:solidFill>
                    <a:srgbClr val="FF2800"/>
                  </a:solidFill>
                  <a:latin typeface="HGPｺﾞｼｯｸE" panose="020B0900000000000000" pitchFamily="50" charset="-128"/>
                  <a:ea typeface="HGPｺﾞｼｯｸE" panose="020B0900000000000000" pitchFamily="50" charset="-128"/>
                </a:rPr>
                <a:t>必需品不足</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（粉ミルク、おむつ、おしりふきなど）</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0372"/>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3008663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a16="http://schemas.microsoft.com/office/drawing/2014/main" id="{E18FE92C-DCA8-41FB-A242-C008E9D4FF29}"/>
              </a:ext>
            </a:extLst>
          </p:cNvPr>
          <p:cNvSpPr>
            <a:spLocks noGrp="1"/>
          </p:cNvSpPr>
          <p:nvPr>
            <p:ph type="title"/>
          </p:nvPr>
        </p:nvSpPr>
        <p:spPr>
          <a:xfrm>
            <a:off x="621392" y="1585780"/>
            <a:ext cx="7886700" cy="960889"/>
          </a:xfrm>
        </p:spPr>
        <p:txBody>
          <a:bodyPr>
            <a:noAutofit/>
          </a:bodyPr>
          <a:lstStyle/>
          <a:p>
            <a:r>
              <a:rPr kumimoji="1"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避難所の運営を円滑に進めるには</a:t>
            </a:r>
          </a:p>
        </p:txBody>
      </p:sp>
      <p:sp>
        <p:nvSpPr>
          <p:cNvPr id="5" name="正方形/長方形 4">
            <a:extLst>
              <a:ext uri="{FF2B5EF4-FFF2-40B4-BE49-F238E27FC236}">
                <a16:creationId xmlns:a16="http://schemas.microsoft.com/office/drawing/2014/main" id="{E93DAAC1-F1A6-4A9C-B3D8-D32178928136}"/>
              </a:ext>
            </a:extLst>
          </p:cNvPr>
          <p:cNvSpPr/>
          <p:nvPr/>
        </p:nvSpPr>
        <p:spPr>
          <a:xfrm>
            <a:off x="1234440" y="3719141"/>
            <a:ext cx="6675120" cy="1446550"/>
          </a:xfrm>
          <a:prstGeom prst="rect">
            <a:avLst/>
          </a:prstGeom>
        </p:spPr>
        <p:txBody>
          <a:bodyPr wrap="square">
            <a:spAutoFit/>
          </a:bodyPr>
          <a:lstStyle/>
          <a:p>
            <a:pPr algn="ctr"/>
            <a:r>
              <a:rPr lang="ja-JP" altLang="en-US" sz="4400">
                <a:solidFill>
                  <a:srgbClr val="404040"/>
                </a:solidFill>
                <a:latin typeface="HGPｺﾞｼｯｸE" panose="020B0900000000000000" pitchFamily="50" charset="-128"/>
                <a:ea typeface="HGPｺﾞｼｯｸE" panose="020B0900000000000000" pitchFamily="50" charset="-128"/>
              </a:rPr>
              <a:t>要配慮者への支援と</a:t>
            </a:r>
            <a:endParaRPr lang="en-US" altLang="ja-JP" sz="4400">
              <a:solidFill>
                <a:srgbClr val="404040"/>
              </a:solidFill>
              <a:latin typeface="HGPｺﾞｼｯｸE" panose="020B0900000000000000" pitchFamily="50" charset="-128"/>
              <a:ea typeface="HGPｺﾞｼｯｸE" panose="020B0900000000000000" pitchFamily="50" charset="-128"/>
            </a:endParaRPr>
          </a:p>
          <a:p>
            <a:pPr algn="ctr"/>
            <a:r>
              <a:rPr lang="ja-JP" altLang="en-US" sz="4400">
                <a:solidFill>
                  <a:srgbClr val="404040"/>
                </a:solidFill>
                <a:latin typeface="HGPｺﾞｼｯｸE" panose="020B0900000000000000" pitchFamily="50" charset="-128"/>
                <a:ea typeface="HGPｺﾞｼｯｸE" panose="020B0900000000000000" pitchFamily="50" charset="-128"/>
              </a:rPr>
              <a:t>災害ボランティアの受入</a:t>
            </a:r>
          </a:p>
        </p:txBody>
      </p:sp>
      <p:sp>
        <p:nvSpPr>
          <p:cNvPr id="2" name="四角形: 角を丸くする 1">
            <a:extLst>
              <a:ext uri="{FF2B5EF4-FFF2-40B4-BE49-F238E27FC236}">
                <a16:creationId xmlns:a16="http://schemas.microsoft.com/office/drawing/2014/main" id="{04673DA4-77CB-214C-25A4-B6AD438261CB}"/>
              </a:ext>
            </a:extLst>
          </p:cNvPr>
          <p:cNvSpPr/>
          <p:nvPr/>
        </p:nvSpPr>
        <p:spPr>
          <a:xfrm>
            <a:off x="7645689" y="346901"/>
            <a:ext cx="785431" cy="417814"/>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F461BDB5-1507-11D3-01D8-716477C6E0C0}"/>
              </a:ext>
            </a:extLst>
          </p:cNvPr>
          <p:cNvSpPr/>
          <p:nvPr/>
        </p:nvSpPr>
        <p:spPr>
          <a:xfrm>
            <a:off x="7729959" y="272426"/>
            <a:ext cx="616889" cy="523220"/>
          </a:xfrm>
          <a:prstGeom prst="rect">
            <a:avLst/>
          </a:prstGeom>
        </p:spPr>
        <p:txBody>
          <a:bodyPr wrap="square">
            <a:spAutoFit/>
          </a:bodyPr>
          <a:lstStyle/>
          <a:p>
            <a:pPr algn="ct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②</a:t>
            </a:r>
          </a:p>
        </p:txBody>
      </p:sp>
    </p:spTree>
    <p:extLst>
      <p:ext uri="{BB962C8B-B14F-4D97-AF65-F5344CB8AC3E}">
        <p14:creationId xmlns:p14="http://schemas.microsoft.com/office/powerpoint/2010/main" val="3771709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C84B1F-BA68-46EF-8249-A2EF1CAA20E1}"/>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3" name="スライド番号プレースホルダー 3">
            <a:extLst>
              <a:ext uri="{FF2B5EF4-FFF2-40B4-BE49-F238E27FC236}">
                <a16:creationId xmlns:a16="http://schemas.microsoft.com/office/drawing/2014/main" id="{E632868E-6AE9-416B-A1AF-77FC16663585}"/>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20</a:t>
            </a:fld>
            <a:endParaRPr kumimoji="1" lang="ja-JP" altLang="en-US"/>
          </a:p>
        </p:txBody>
      </p:sp>
      <p:grpSp>
        <p:nvGrpSpPr>
          <p:cNvPr id="4" name="グループ化 3">
            <a:extLst>
              <a:ext uri="{FF2B5EF4-FFF2-40B4-BE49-F238E27FC236}">
                <a16:creationId xmlns:a16="http://schemas.microsoft.com/office/drawing/2014/main" id="{5C97D71A-46F9-4F47-A7DB-B50EDE58B8F9}"/>
              </a:ext>
            </a:extLst>
          </p:cNvPr>
          <p:cNvGrpSpPr/>
          <p:nvPr/>
        </p:nvGrpSpPr>
        <p:grpSpPr>
          <a:xfrm>
            <a:off x="455781" y="1612899"/>
            <a:ext cx="8000322" cy="4160575"/>
            <a:chOff x="432335" y="629138"/>
            <a:chExt cx="8606033" cy="4160575"/>
          </a:xfrm>
        </p:grpSpPr>
        <p:sp>
          <p:nvSpPr>
            <p:cNvPr id="5" name="直角三角形 4">
              <a:extLst>
                <a:ext uri="{FF2B5EF4-FFF2-40B4-BE49-F238E27FC236}">
                  <a16:creationId xmlns:a16="http://schemas.microsoft.com/office/drawing/2014/main" id="{7A3A51B0-A15B-43B0-9D87-DED60D223C3E}"/>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E1E6B911-1DD2-4D97-9E12-7C3CFB301677}"/>
                </a:ext>
              </a:extLst>
            </p:cNvPr>
            <p:cNvSpPr/>
            <p:nvPr/>
          </p:nvSpPr>
          <p:spPr>
            <a:xfrm>
              <a:off x="1305171" y="629138"/>
              <a:ext cx="7733197"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日本語が話せない外国人の方は、避難所での生活で、どんなことに困るでしょうか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また、どんな支援が必要でしょうか</a:t>
              </a:r>
            </a:p>
          </p:txBody>
        </p:sp>
      </p:grpSp>
      <p:sp>
        <p:nvSpPr>
          <p:cNvPr id="7" name="正方形/長方形 6">
            <a:extLst>
              <a:ext uri="{FF2B5EF4-FFF2-40B4-BE49-F238E27FC236}">
                <a16:creationId xmlns:a16="http://schemas.microsoft.com/office/drawing/2014/main" id="{AF5B9271-EA65-4607-B115-BAD2F6546048}"/>
              </a:ext>
            </a:extLst>
          </p:cNvPr>
          <p:cNvSpPr/>
          <p:nvPr/>
        </p:nvSpPr>
        <p:spPr>
          <a:xfrm>
            <a:off x="0" y="686074"/>
            <a:ext cx="9144000" cy="14665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複数のワークショップを用意しています。研修を行う地域の事情に合うワークショップを選んで下さい</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６０分の単元の場合は３つが標準的）。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5373ED89-7230-49C5-A18A-BD9AD34638BB}"/>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823432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16AF6A-23E0-4417-8FCC-CC935379EA09}"/>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3" name="スライド番号プレースホルダー 1">
            <a:extLst>
              <a:ext uri="{FF2B5EF4-FFF2-40B4-BE49-F238E27FC236}">
                <a16:creationId xmlns:a16="http://schemas.microsoft.com/office/drawing/2014/main" id="{640717CC-9481-4162-972F-6902B426C08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21</a:t>
            </a:fld>
            <a:endParaRPr kumimoji="1" lang="ja-JP" altLang="en-US"/>
          </a:p>
        </p:txBody>
      </p:sp>
      <p:grpSp>
        <p:nvGrpSpPr>
          <p:cNvPr id="9" name="グループ化 8">
            <a:extLst>
              <a:ext uri="{FF2B5EF4-FFF2-40B4-BE49-F238E27FC236}">
                <a16:creationId xmlns:a16="http://schemas.microsoft.com/office/drawing/2014/main" id="{20C0B969-625F-6903-0F27-3164140CA78E}"/>
              </a:ext>
            </a:extLst>
          </p:cNvPr>
          <p:cNvGrpSpPr/>
          <p:nvPr/>
        </p:nvGrpSpPr>
        <p:grpSpPr>
          <a:xfrm>
            <a:off x="2094774" y="3512345"/>
            <a:ext cx="4972776" cy="3235644"/>
            <a:chOff x="2094774" y="3403484"/>
            <a:chExt cx="4972776" cy="3235644"/>
          </a:xfrm>
        </p:grpSpPr>
        <p:sp>
          <p:nvSpPr>
            <p:cNvPr id="18" name="正方形/長方形 17">
              <a:extLst>
                <a:ext uri="{FF2B5EF4-FFF2-40B4-BE49-F238E27FC236}">
                  <a16:creationId xmlns:a16="http://schemas.microsoft.com/office/drawing/2014/main" id="{D4715592-63F3-8F63-B96F-EA26366B96E6}"/>
                </a:ext>
              </a:extLst>
            </p:cNvPr>
            <p:cNvSpPr/>
            <p:nvPr/>
          </p:nvSpPr>
          <p:spPr>
            <a:xfrm>
              <a:off x="2094774" y="3403484"/>
              <a:ext cx="4972776" cy="32356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5E63D16C-3B29-933E-3746-891232E894C5}"/>
                </a:ext>
              </a:extLst>
            </p:cNvPr>
            <p:cNvGrpSpPr/>
            <p:nvPr/>
          </p:nvGrpSpPr>
          <p:grpSpPr>
            <a:xfrm>
              <a:off x="2094774" y="3407624"/>
              <a:ext cx="4767319" cy="3187639"/>
              <a:chOff x="2094774" y="3407624"/>
              <a:chExt cx="4767319" cy="3187639"/>
            </a:xfrm>
          </p:grpSpPr>
          <p:sp>
            <p:nvSpPr>
              <p:cNvPr id="14" name="正方形/長方形 13">
                <a:extLst>
                  <a:ext uri="{FF2B5EF4-FFF2-40B4-BE49-F238E27FC236}">
                    <a16:creationId xmlns:a16="http://schemas.microsoft.com/office/drawing/2014/main" id="{FC6C5146-1754-4B80-926E-A4C0BABC0AB2}"/>
                  </a:ext>
                </a:extLst>
              </p:cNvPr>
              <p:cNvSpPr/>
              <p:nvPr/>
            </p:nvSpPr>
            <p:spPr>
              <a:xfrm>
                <a:off x="4440393" y="3407624"/>
                <a:ext cx="263214" cy="369332"/>
              </a:xfrm>
              <a:prstGeom prst="rect">
                <a:avLst/>
              </a:prstGeom>
            </p:spPr>
            <p:txBody>
              <a:bodyPr wrap="none">
                <a:spAutoFit/>
              </a:bodyPr>
              <a:lstStyle/>
              <a:p>
                <a:r>
                  <a:rPr lang="ja-JP" altLang="en-US">
                    <a:solidFill>
                      <a:srgbClr val="000000"/>
                    </a:solidFill>
                    <a:latin typeface="Meiryo" panose="020B0604030504040204" pitchFamily="50" charset="-128"/>
                    <a:ea typeface="Meiryo" panose="020B0604030504040204" pitchFamily="50" charset="-128"/>
                  </a:rPr>
                  <a:t> </a:t>
                </a:r>
                <a:endParaRPr lang="ja-JP" altLang="en-US"/>
              </a:p>
            </p:txBody>
          </p:sp>
          <p:sp>
            <p:nvSpPr>
              <p:cNvPr id="19" name="四角形: メモ 8">
                <a:extLst>
                  <a:ext uri="{FF2B5EF4-FFF2-40B4-BE49-F238E27FC236}">
                    <a16:creationId xmlns:a16="http://schemas.microsoft.com/office/drawing/2014/main" id="{6AD5C9AC-83D4-3418-1284-34F539CD4057}"/>
                  </a:ext>
                </a:extLst>
              </p:cNvPr>
              <p:cNvSpPr/>
              <p:nvPr/>
            </p:nvSpPr>
            <p:spPr>
              <a:xfrm>
                <a:off x="2221018" y="4418896"/>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車いす</a:t>
                </a:r>
              </a:p>
            </p:txBody>
          </p:sp>
          <p:sp>
            <p:nvSpPr>
              <p:cNvPr id="20" name="テキスト ボックス 19">
                <a:extLst>
                  <a:ext uri="{FF2B5EF4-FFF2-40B4-BE49-F238E27FC236}">
                    <a16:creationId xmlns:a16="http://schemas.microsoft.com/office/drawing/2014/main" id="{0991E89B-9352-9026-C9C3-6B894A23C123}"/>
                  </a:ext>
                </a:extLst>
              </p:cNvPr>
              <p:cNvSpPr txBox="1"/>
              <p:nvPr/>
            </p:nvSpPr>
            <p:spPr>
              <a:xfrm>
                <a:off x="2263430" y="3741144"/>
                <a:ext cx="646331" cy="369332"/>
              </a:xfrm>
              <a:prstGeom prst="rect">
                <a:avLst/>
              </a:prstGeom>
              <a:noFill/>
            </p:spPr>
            <p:txBody>
              <a:bodyPr wrap="none" rtlCol="0">
                <a:spAutoFit/>
              </a:bodyPr>
              <a:lstStyle/>
              <a:p>
                <a:r>
                  <a:rPr kumimoji="1" lang="ja-JP" altLang="en-US" b="1">
                    <a:solidFill>
                      <a:schemeClr val="tx1">
                        <a:lumMod val="75000"/>
                        <a:lumOff val="25000"/>
                      </a:schemeClr>
                    </a:solidFill>
                  </a:rPr>
                  <a:t>課題</a:t>
                </a:r>
              </a:p>
            </p:txBody>
          </p:sp>
          <p:cxnSp>
            <p:nvCxnSpPr>
              <p:cNvPr id="21" name="直線コネクタ 20">
                <a:extLst>
                  <a:ext uri="{FF2B5EF4-FFF2-40B4-BE49-F238E27FC236}">
                    <a16:creationId xmlns:a16="http://schemas.microsoft.com/office/drawing/2014/main" id="{77ADA5DA-5723-01D7-2AA8-ADD5B29B1DF3}"/>
                  </a:ext>
                </a:extLst>
              </p:cNvPr>
              <p:cNvCxnSpPr>
                <a:cxnSpLocks/>
              </p:cNvCxnSpPr>
              <p:nvPr/>
            </p:nvCxnSpPr>
            <p:spPr>
              <a:xfrm>
                <a:off x="3021118"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99DDB8B-0E9C-28CA-4EC9-9B87D3661C88}"/>
                  </a:ext>
                </a:extLst>
              </p:cNvPr>
              <p:cNvCxnSpPr/>
              <p:nvPr/>
            </p:nvCxnSpPr>
            <p:spPr>
              <a:xfrm>
                <a:off x="2094774" y="4258019"/>
                <a:ext cx="47529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四角形: メモ 20">
                <a:extLst>
                  <a:ext uri="{FF2B5EF4-FFF2-40B4-BE49-F238E27FC236}">
                    <a16:creationId xmlns:a16="http://schemas.microsoft.com/office/drawing/2014/main" id="{4DDDA017-253D-88A8-F53C-29C30EC6C154}"/>
                  </a:ext>
                </a:extLst>
              </p:cNvPr>
              <p:cNvSpPr/>
              <p:nvPr/>
            </p:nvSpPr>
            <p:spPr>
              <a:xfrm>
                <a:off x="30949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トイレの介助</a:t>
                </a:r>
                <a:endParaRPr kumimoji="1" lang="ja-JP" altLang="en-US" sz="1200">
                  <a:solidFill>
                    <a:schemeClr val="tx1"/>
                  </a:solidFill>
                </a:endParaRPr>
              </a:p>
            </p:txBody>
          </p:sp>
          <p:sp>
            <p:nvSpPr>
              <p:cNvPr id="24" name="四角形: メモ 21">
                <a:extLst>
                  <a:ext uri="{FF2B5EF4-FFF2-40B4-BE49-F238E27FC236}">
                    <a16:creationId xmlns:a16="http://schemas.microsoft.com/office/drawing/2014/main" id="{D32FA4EE-5B2A-14F7-4D51-C94C935297D9}"/>
                  </a:ext>
                </a:extLst>
              </p:cNvPr>
              <p:cNvSpPr/>
              <p:nvPr/>
            </p:nvSpPr>
            <p:spPr>
              <a:xfrm>
                <a:off x="38398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cxnSp>
            <p:nvCxnSpPr>
              <p:cNvPr id="25" name="直線コネクタ 24">
                <a:extLst>
                  <a:ext uri="{FF2B5EF4-FFF2-40B4-BE49-F238E27FC236}">
                    <a16:creationId xmlns:a16="http://schemas.microsoft.com/office/drawing/2014/main" id="{464D99BE-3400-FB4C-D310-7ABCAD0B9339}"/>
                  </a:ext>
                </a:extLst>
              </p:cNvPr>
              <p:cNvCxnSpPr>
                <a:cxnSpLocks/>
              </p:cNvCxnSpPr>
              <p:nvPr/>
            </p:nvCxnSpPr>
            <p:spPr>
              <a:xfrm>
                <a:off x="5086974"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CEB45A9-1A7E-E8B8-41FA-AA8368CA036F}"/>
                  </a:ext>
                </a:extLst>
              </p:cNvPr>
              <p:cNvSpPr txBox="1"/>
              <p:nvPr/>
            </p:nvSpPr>
            <p:spPr>
              <a:xfrm>
                <a:off x="3364779" y="3741144"/>
                <a:ext cx="1338828" cy="369332"/>
              </a:xfrm>
              <a:prstGeom prst="rect">
                <a:avLst/>
              </a:prstGeom>
              <a:noFill/>
            </p:spPr>
            <p:txBody>
              <a:bodyPr wrap="none" rtlCol="0">
                <a:spAutoFit/>
              </a:bodyPr>
              <a:lstStyle/>
              <a:p>
                <a:r>
                  <a:rPr kumimoji="1" lang="ja-JP" altLang="en-US" b="1">
                    <a:solidFill>
                      <a:schemeClr val="tx1">
                        <a:lumMod val="75000"/>
                        <a:lumOff val="25000"/>
                      </a:schemeClr>
                    </a:solidFill>
                  </a:rPr>
                  <a:t>必要な支援</a:t>
                </a:r>
              </a:p>
            </p:txBody>
          </p:sp>
          <p:sp>
            <p:nvSpPr>
              <p:cNvPr id="33" name="四角形: メモ 23">
                <a:extLst>
                  <a:ext uri="{FF2B5EF4-FFF2-40B4-BE49-F238E27FC236}">
                    <a16:creationId xmlns:a16="http://schemas.microsoft.com/office/drawing/2014/main" id="{F1BE536E-08E3-9D95-9634-94D6AB4E94B2}"/>
                  </a:ext>
                </a:extLst>
              </p:cNvPr>
              <p:cNvSpPr/>
              <p:nvPr/>
            </p:nvSpPr>
            <p:spPr>
              <a:xfrm>
                <a:off x="515146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介護</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福祉士</a:t>
                </a:r>
                <a:endParaRPr kumimoji="1" lang="ja-JP" altLang="en-US" sz="1200">
                  <a:solidFill>
                    <a:schemeClr val="tx1"/>
                  </a:solidFill>
                </a:endParaRPr>
              </a:p>
            </p:txBody>
          </p:sp>
          <p:sp>
            <p:nvSpPr>
              <p:cNvPr id="34" name="四角形: メモ 24">
                <a:extLst>
                  <a:ext uri="{FF2B5EF4-FFF2-40B4-BE49-F238E27FC236}">
                    <a16:creationId xmlns:a16="http://schemas.microsoft.com/office/drawing/2014/main" id="{4DFCC28E-E1EF-4633-76A1-2D8E371AD983}"/>
                  </a:ext>
                </a:extLst>
              </p:cNvPr>
              <p:cNvSpPr/>
              <p:nvPr/>
            </p:nvSpPr>
            <p:spPr>
              <a:xfrm>
                <a:off x="589441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39" name="テキスト ボックス 38">
                <a:extLst>
                  <a:ext uri="{FF2B5EF4-FFF2-40B4-BE49-F238E27FC236}">
                    <a16:creationId xmlns:a16="http://schemas.microsoft.com/office/drawing/2014/main" id="{FC957AD3-47E1-592F-2200-7FD1435ECBE2}"/>
                  </a:ext>
                </a:extLst>
              </p:cNvPr>
              <p:cNvSpPr txBox="1"/>
              <p:nvPr/>
            </p:nvSpPr>
            <p:spPr>
              <a:xfrm>
                <a:off x="5292433" y="3573369"/>
                <a:ext cx="1569660" cy="646331"/>
              </a:xfrm>
              <a:prstGeom prst="rect">
                <a:avLst/>
              </a:prstGeom>
              <a:noFill/>
            </p:spPr>
            <p:txBody>
              <a:bodyPr wrap="none" rtlCol="0">
                <a:spAutoFit/>
              </a:bodyPr>
              <a:lstStyle/>
              <a:p>
                <a:pPr algn="ctr"/>
                <a:r>
                  <a:rPr kumimoji="1" lang="ja-JP" altLang="en-US" b="1">
                    <a:solidFill>
                      <a:schemeClr val="tx1">
                        <a:lumMod val="75000"/>
                        <a:lumOff val="25000"/>
                      </a:schemeClr>
                    </a:solidFill>
                  </a:rPr>
                  <a:t>連携・協力</a:t>
                </a:r>
                <a:endParaRPr kumimoji="1" lang="en-US" altLang="ja-JP" b="1">
                  <a:solidFill>
                    <a:schemeClr val="tx1">
                      <a:lumMod val="75000"/>
                      <a:lumOff val="25000"/>
                    </a:schemeClr>
                  </a:solidFill>
                </a:endParaRPr>
              </a:p>
              <a:p>
                <a:pPr algn="ctr"/>
                <a:r>
                  <a:rPr lang="ja-JP" altLang="en-US" b="1">
                    <a:solidFill>
                      <a:schemeClr val="tx1">
                        <a:lumMod val="75000"/>
                        <a:lumOff val="25000"/>
                      </a:schemeClr>
                    </a:solidFill>
                  </a:rPr>
                  <a:t>すると良い方</a:t>
                </a:r>
                <a:endParaRPr kumimoji="1" lang="ja-JP" altLang="en-US" b="1">
                  <a:solidFill>
                    <a:schemeClr val="tx1">
                      <a:lumMod val="75000"/>
                      <a:lumOff val="25000"/>
                    </a:schemeClr>
                  </a:solidFill>
                </a:endParaRPr>
              </a:p>
            </p:txBody>
          </p:sp>
        </p:grpSp>
      </p:grpSp>
      <p:sp>
        <p:nvSpPr>
          <p:cNvPr id="4" name="タイトル 2">
            <a:extLst>
              <a:ext uri="{FF2B5EF4-FFF2-40B4-BE49-F238E27FC236}">
                <a16:creationId xmlns:a16="http://schemas.microsoft.com/office/drawing/2014/main" id="{12B99422-E259-C827-1F93-5D62589A2C9D}"/>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避難所の運営をイメージしましょう</a:t>
            </a:r>
          </a:p>
        </p:txBody>
      </p:sp>
      <p:sp>
        <p:nvSpPr>
          <p:cNvPr id="7" name="四角形: 角を丸くする 6">
            <a:extLst>
              <a:ext uri="{FF2B5EF4-FFF2-40B4-BE49-F238E27FC236}">
                <a16:creationId xmlns:a16="http://schemas.microsoft.com/office/drawing/2014/main" id="{68E3958C-7BF3-45E2-C431-9B6C1E72874A}"/>
              </a:ext>
            </a:extLst>
          </p:cNvPr>
          <p:cNvSpPr/>
          <p:nvPr/>
        </p:nvSpPr>
        <p:spPr>
          <a:xfrm>
            <a:off x="761813" y="924076"/>
            <a:ext cx="7765738" cy="250492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グループ内検討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青色の付せん紙に「外国人」と記入し模造紙に貼ります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続いて、必要な支援を赤色の付せん紙に書き出し模造紙に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続いて、避難生活が長期化する場合に連携・協力すると良いと</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考えられる知識・能力を持った方について緑色の付せん紙に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書き出し模造紙に貼ります。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メモ 8">
            <a:extLst>
              <a:ext uri="{FF2B5EF4-FFF2-40B4-BE49-F238E27FC236}">
                <a16:creationId xmlns:a16="http://schemas.microsoft.com/office/drawing/2014/main" id="{7B95A554-307F-F129-DD18-A4F34FED9685}"/>
              </a:ext>
            </a:extLst>
          </p:cNvPr>
          <p:cNvSpPr/>
          <p:nvPr/>
        </p:nvSpPr>
        <p:spPr>
          <a:xfrm>
            <a:off x="2221018" y="5297951"/>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乳幼児連れ</a:t>
            </a:r>
          </a:p>
        </p:txBody>
      </p:sp>
      <p:sp>
        <p:nvSpPr>
          <p:cNvPr id="6" name="四角形: メモ 20">
            <a:extLst>
              <a:ext uri="{FF2B5EF4-FFF2-40B4-BE49-F238E27FC236}">
                <a16:creationId xmlns:a16="http://schemas.microsoft.com/office/drawing/2014/main" id="{DBE96406-FE75-FCF4-DBD5-AD43CD9F5898}"/>
              </a:ext>
            </a:extLst>
          </p:cNvPr>
          <p:cNvSpPr/>
          <p:nvPr/>
        </p:nvSpPr>
        <p:spPr>
          <a:xfrm>
            <a:off x="30949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授乳スペース</a:t>
            </a:r>
            <a:endParaRPr kumimoji="1" lang="ja-JP" altLang="en-US" sz="1200">
              <a:solidFill>
                <a:schemeClr val="tx1"/>
              </a:solidFill>
            </a:endParaRPr>
          </a:p>
        </p:txBody>
      </p:sp>
      <p:sp>
        <p:nvSpPr>
          <p:cNvPr id="10" name="四角形: メモ 21">
            <a:extLst>
              <a:ext uri="{FF2B5EF4-FFF2-40B4-BE49-F238E27FC236}">
                <a16:creationId xmlns:a16="http://schemas.microsoft.com/office/drawing/2014/main" id="{61A6182E-3AE1-BF6F-DB7F-1F9B2799B29E}"/>
              </a:ext>
            </a:extLst>
          </p:cNvPr>
          <p:cNvSpPr/>
          <p:nvPr/>
        </p:nvSpPr>
        <p:spPr>
          <a:xfrm>
            <a:off x="38398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1" name="四角形: メモ 23">
            <a:extLst>
              <a:ext uri="{FF2B5EF4-FFF2-40B4-BE49-F238E27FC236}">
                <a16:creationId xmlns:a16="http://schemas.microsoft.com/office/drawing/2014/main" id="{30DBF9E3-F4E0-31A1-110E-B8CF3F59CF0A}"/>
              </a:ext>
            </a:extLst>
          </p:cNvPr>
          <p:cNvSpPr/>
          <p:nvPr/>
        </p:nvSpPr>
        <p:spPr>
          <a:xfrm>
            <a:off x="515146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保健士</a:t>
            </a:r>
            <a:endParaRPr kumimoji="1" lang="ja-JP" altLang="en-US" sz="1200">
              <a:solidFill>
                <a:schemeClr val="tx1"/>
              </a:solidFill>
            </a:endParaRPr>
          </a:p>
        </p:txBody>
      </p:sp>
      <p:sp>
        <p:nvSpPr>
          <p:cNvPr id="12" name="四角形: メモ 24">
            <a:extLst>
              <a:ext uri="{FF2B5EF4-FFF2-40B4-BE49-F238E27FC236}">
                <a16:creationId xmlns:a16="http://schemas.microsoft.com/office/drawing/2014/main" id="{A2A81E11-B130-4DAF-7A64-58E629F40823}"/>
              </a:ext>
            </a:extLst>
          </p:cNvPr>
          <p:cNvSpPr/>
          <p:nvPr/>
        </p:nvSpPr>
        <p:spPr>
          <a:xfrm>
            <a:off x="589441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3" name="四角形: メモ 8">
            <a:extLst>
              <a:ext uri="{FF2B5EF4-FFF2-40B4-BE49-F238E27FC236}">
                <a16:creationId xmlns:a16="http://schemas.microsoft.com/office/drawing/2014/main" id="{20C1A4CC-46CD-A08C-8EFD-18B514EACC4D}"/>
              </a:ext>
            </a:extLst>
          </p:cNvPr>
          <p:cNvSpPr/>
          <p:nvPr/>
        </p:nvSpPr>
        <p:spPr>
          <a:xfrm>
            <a:off x="2224593" y="6068145"/>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外国人</a:t>
            </a:r>
          </a:p>
        </p:txBody>
      </p:sp>
      <p:sp>
        <p:nvSpPr>
          <p:cNvPr id="15" name="四角形: メモ 20">
            <a:extLst>
              <a:ext uri="{FF2B5EF4-FFF2-40B4-BE49-F238E27FC236}">
                <a16:creationId xmlns:a16="http://schemas.microsoft.com/office/drawing/2014/main" id="{F2DD9A3D-10C0-E28D-D09E-E58EBCC72DCD}"/>
              </a:ext>
            </a:extLst>
          </p:cNvPr>
          <p:cNvSpPr/>
          <p:nvPr/>
        </p:nvSpPr>
        <p:spPr>
          <a:xfrm>
            <a:off x="30984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やさしい</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日本語</a:t>
            </a:r>
            <a:endParaRPr kumimoji="1" lang="ja-JP" altLang="en-US" sz="1200">
              <a:solidFill>
                <a:schemeClr val="tx1"/>
              </a:solidFill>
            </a:endParaRPr>
          </a:p>
        </p:txBody>
      </p:sp>
      <p:sp>
        <p:nvSpPr>
          <p:cNvPr id="16" name="四角形: メモ 21">
            <a:extLst>
              <a:ext uri="{FF2B5EF4-FFF2-40B4-BE49-F238E27FC236}">
                <a16:creationId xmlns:a16="http://schemas.microsoft.com/office/drawing/2014/main" id="{EF275520-840B-163A-5E8C-1B14F7C0586F}"/>
              </a:ext>
            </a:extLst>
          </p:cNvPr>
          <p:cNvSpPr/>
          <p:nvPr/>
        </p:nvSpPr>
        <p:spPr>
          <a:xfrm>
            <a:off x="38433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7" name="四角形: メモ 23">
            <a:extLst>
              <a:ext uri="{FF2B5EF4-FFF2-40B4-BE49-F238E27FC236}">
                <a16:creationId xmlns:a16="http://schemas.microsoft.com/office/drawing/2014/main" id="{9B9E6A94-C033-C930-1D42-F1B99D336F8D}"/>
              </a:ext>
            </a:extLst>
          </p:cNvPr>
          <p:cNvSpPr/>
          <p:nvPr/>
        </p:nvSpPr>
        <p:spPr>
          <a:xfrm>
            <a:off x="515504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通訳が出来る人</a:t>
            </a:r>
            <a:endParaRPr kumimoji="1" lang="ja-JP" altLang="en-US" sz="1200">
              <a:solidFill>
                <a:schemeClr val="tx1"/>
              </a:solidFill>
            </a:endParaRPr>
          </a:p>
        </p:txBody>
      </p:sp>
      <p:sp>
        <p:nvSpPr>
          <p:cNvPr id="27" name="四角形: メモ 24">
            <a:extLst>
              <a:ext uri="{FF2B5EF4-FFF2-40B4-BE49-F238E27FC236}">
                <a16:creationId xmlns:a16="http://schemas.microsoft.com/office/drawing/2014/main" id="{8B83E6A1-E4D8-7AB9-F79F-416287267586}"/>
              </a:ext>
            </a:extLst>
          </p:cNvPr>
          <p:cNvSpPr/>
          <p:nvPr/>
        </p:nvSpPr>
        <p:spPr>
          <a:xfrm>
            <a:off x="589799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Tree>
    <p:extLst>
      <p:ext uri="{BB962C8B-B14F-4D97-AF65-F5344CB8AC3E}">
        <p14:creationId xmlns:p14="http://schemas.microsoft.com/office/powerpoint/2010/main" val="17428451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p:txBody>
          <a:bodyPr/>
          <a:lstStyle/>
          <a:p>
            <a:r>
              <a:rPr kumimoji="1" lang="ja-JP" altLang="en-US"/>
              <a:t>日本語が話せない外国人への対応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22</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22</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3262689"/>
            <a:ext cx="8533914" cy="2970963"/>
            <a:chOff x="303381" y="3410169"/>
            <a:chExt cx="8533914" cy="2970963"/>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2970963"/>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78451"/>
              <a:ext cx="8453849" cy="2308324"/>
            </a:xfrm>
            <a:prstGeom prst="rect">
              <a:avLst/>
            </a:prstGeom>
          </p:spPr>
          <p:txBody>
            <a:bodyPr wrap="square">
              <a:spAutoFit/>
            </a:bodyPr>
            <a:lstStyle/>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スマートフォンなどの翻訳機能を活用する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やさしい日本語やボディランゲージを活用し情報提供する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看板や張り紙はイラストや図を中心に分かりやすく表示する</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宗教上食べられない食材などを本人に確認して対応する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通訳ができる方（避難者、ボランティアなど）や日本語が</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理解できる外国人の避難者などと協力・連携する</a:t>
              </a: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396451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1941718"/>
            <a:chOff x="303381" y="988291"/>
            <a:chExt cx="8533913" cy="1941718"/>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467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277273"/>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言葉の壁で情報が得られないため、ルールの理解など</a:t>
              </a:r>
              <a:b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400">
                  <a:solidFill>
                    <a:srgbClr val="FF2800"/>
                  </a:solidFill>
                  <a:latin typeface="HGPｺﾞｼｯｸE" panose="020B0900000000000000" pitchFamily="50" charset="-128"/>
                  <a:ea typeface="HGPｺﾞｼｯｸE" panose="020B0900000000000000" pitchFamily="50" charset="-128"/>
                </a:rPr>
                <a:t>意思疎通が難しい</a:t>
              </a:r>
            </a:p>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宗教や習慣の違い</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で誤解が生じることがある</a:t>
              </a: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0372"/>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3489568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6342213-CC6F-4C02-B9FF-386806AEF5AC}"/>
              </a:ext>
            </a:extLst>
          </p:cNvPr>
          <p:cNvSpPr>
            <a:spLocks noGrp="1"/>
          </p:cNvSpPr>
          <p:nvPr>
            <p:ph type="sldNum" sz="quarter" idx="12"/>
          </p:nvPr>
        </p:nvSpPr>
        <p:spPr/>
        <p:txBody>
          <a:bodyPr/>
          <a:lstStyle/>
          <a:p>
            <a:fld id="{48C0FCB9-D989-46F1-965E-624BDAC7E129}" type="slidenum">
              <a:rPr kumimoji="1" lang="ja-JP" altLang="en-US" smtClean="0"/>
              <a:pPr/>
              <a:t>23</a:t>
            </a:fld>
            <a:endParaRPr kumimoji="1" lang="ja-JP" altLang="en-US"/>
          </a:p>
        </p:txBody>
      </p:sp>
      <p:sp>
        <p:nvSpPr>
          <p:cNvPr id="3" name="スライド番号プレースホルダー 3">
            <a:extLst>
              <a:ext uri="{FF2B5EF4-FFF2-40B4-BE49-F238E27FC236}">
                <a16:creationId xmlns:a16="http://schemas.microsoft.com/office/drawing/2014/main" id="{B0AE6971-942A-4ECB-8794-DF0DC17BF6B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23</a:t>
            </a:fld>
            <a:endParaRPr kumimoji="1" lang="ja-JP" altLang="en-US"/>
          </a:p>
        </p:txBody>
      </p:sp>
      <p:grpSp>
        <p:nvGrpSpPr>
          <p:cNvPr id="4" name="グループ化 3">
            <a:extLst>
              <a:ext uri="{FF2B5EF4-FFF2-40B4-BE49-F238E27FC236}">
                <a16:creationId xmlns:a16="http://schemas.microsoft.com/office/drawing/2014/main" id="{2605EFE6-D5E7-438C-B70F-325DA1338BBF}"/>
              </a:ext>
            </a:extLst>
          </p:cNvPr>
          <p:cNvGrpSpPr/>
          <p:nvPr/>
        </p:nvGrpSpPr>
        <p:grpSpPr>
          <a:xfrm>
            <a:off x="455781" y="1612899"/>
            <a:ext cx="8000322" cy="4160575"/>
            <a:chOff x="432335" y="629138"/>
            <a:chExt cx="8606033" cy="4160575"/>
          </a:xfrm>
        </p:grpSpPr>
        <p:sp>
          <p:nvSpPr>
            <p:cNvPr id="5" name="直角三角形 4">
              <a:extLst>
                <a:ext uri="{FF2B5EF4-FFF2-40B4-BE49-F238E27FC236}">
                  <a16:creationId xmlns:a16="http://schemas.microsoft.com/office/drawing/2014/main" id="{536410C1-904F-4C31-AF73-2BCED0BF036E}"/>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CBA6E088-EDC3-47BA-B607-572FD85B29CD}"/>
                </a:ext>
              </a:extLst>
            </p:cNvPr>
            <p:cNvSpPr/>
            <p:nvPr/>
          </p:nvSpPr>
          <p:spPr>
            <a:xfrm>
              <a:off x="1305171" y="629138"/>
              <a:ext cx="7733197"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pPr>
              <a:r>
                <a:rPr kumimoji="1" lang="ja-JP" altLang="en-US" sz="3600" spc="-150">
                  <a:solidFill>
                    <a:srgbClr val="404040"/>
                  </a:solidFill>
                  <a:latin typeface="HGPｺﾞｼｯｸE" panose="020B0900000000000000" pitchFamily="50" charset="-128"/>
                  <a:ea typeface="HGPｺﾞｼｯｸE" panose="020B0900000000000000" pitchFamily="50" charset="-128"/>
                </a:rPr>
                <a:t>視覚障害者の方は、避難所での</a:t>
              </a:r>
              <a:br>
                <a:rPr kumimoji="1" lang="en-US" altLang="ja-JP" sz="3600" spc="-150">
                  <a:solidFill>
                    <a:srgbClr val="404040"/>
                  </a:solidFill>
                  <a:latin typeface="HGPｺﾞｼｯｸE" panose="020B0900000000000000" pitchFamily="50" charset="-128"/>
                  <a:ea typeface="HGPｺﾞｼｯｸE" panose="020B0900000000000000" pitchFamily="50" charset="-128"/>
                </a:rPr>
              </a:br>
              <a:r>
                <a:rPr kumimoji="1" lang="ja-JP" altLang="en-US" sz="3600" spc="-150">
                  <a:solidFill>
                    <a:srgbClr val="404040"/>
                  </a:solidFill>
                  <a:latin typeface="HGPｺﾞｼｯｸE" panose="020B0900000000000000" pitchFamily="50" charset="-128"/>
                  <a:ea typeface="HGPｺﾞｼｯｸE" panose="020B0900000000000000" pitchFamily="50" charset="-128"/>
                </a:rPr>
                <a:t>生活で、どんなことに困るでしょうか</a:t>
              </a:r>
              <a:endParaRPr kumimoji="1" lang="en-US" altLang="ja-JP" sz="3600" spc="-150">
                <a:solidFill>
                  <a:srgbClr val="404040"/>
                </a:solidFill>
                <a:latin typeface="HGPｺﾞｼｯｸE" panose="020B0900000000000000" pitchFamily="50" charset="-128"/>
                <a:ea typeface="HGPｺﾞｼｯｸE" panose="020B0900000000000000" pitchFamily="50" charset="-128"/>
              </a:endParaRPr>
            </a:p>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また、どんな支援が必要でしょうか</a:t>
              </a:r>
            </a:p>
          </p:txBody>
        </p:sp>
      </p:grpSp>
      <p:sp>
        <p:nvSpPr>
          <p:cNvPr id="7" name="正方形/長方形 6">
            <a:extLst>
              <a:ext uri="{FF2B5EF4-FFF2-40B4-BE49-F238E27FC236}">
                <a16:creationId xmlns:a16="http://schemas.microsoft.com/office/drawing/2014/main" id="{7C740A31-99E8-475D-A26A-461AF5757E93}"/>
              </a:ext>
            </a:extLst>
          </p:cNvPr>
          <p:cNvSpPr/>
          <p:nvPr/>
        </p:nvSpPr>
        <p:spPr>
          <a:xfrm>
            <a:off x="0" y="686074"/>
            <a:ext cx="9144000" cy="14665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複数のワークショップを用意しています。研修を行う地域の事情に合うワークショップを選んで下さい</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６０分の単元の場合は３つが標準的）。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7EB7313F-7B20-46C6-B6F6-F36C251187A5}"/>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102549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16AF6A-23E0-4417-8FCC-CC935379EA09}"/>
              </a:ext>
            </a:extLst>
          </p:cNvPr>
          <p:cNvSpPr>
            <a:spLocks noGrp="1"/>
          </p:cNvSpPr>
          <p:nvPr>
            <p:ph type="sldNum" sz="quarter" idx="12"/>
          </p:nvPr>
        </p:nvSpPr>
        <p:spPr/>
        <p:txBody>
          <a:bodyPr/>
          <a:lstStyle/>
          <a:p>
            <a:fld id="{48C0FCB9-D989-46F1-965E-624BDAC7E129}" type="slidenum">
              <a:rPr kumimoji="1" lang="ja-JP" altLang="en-US" smtClean="0"/>
              <a:pPr/>
              <a:t>24</a:t>
            </a:fld>
            <a:endParaRPr kumimoji="1" lang="ja-JP" altLang="en-US"/>
          </a:p>
        </p:txBody>
      </p:sp>
      <p:sp>
        <p:nvSpPr>
          <p:cNvPr id="3" name="スライド番号プレースホルダー 1">
            <a:extLst>
              <a:ext uri="{FF2B5EF4-FFF2-40B4-BE49-F238E27FC236}">
                <a16:creationId xmlns:a16="http://schemas.microsoft.com/office/drawing/2014/main" id="{640717CC-9481-4162-972F-6902B426C08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24</a:t>
            </a:fld>
            <a:endParaRPr kumimoji="1" lang="ja-JP" altLang="en-US"/>
          </a:p>
        </p:txBody>
      </p:sp>
      <p:grpSp>
        <p:nvGrpSpPr>
          <p:cNvPr id="9" name="グループ化 8">
            <a:extLst>
              <a:ext uri="{FF2B5EF4-FFF2-40B4-BE49-F238E27FC236}">
                <a16:creationId xmlns:a16="http://schemas.microsoft.com/office/drawing/2014/main" id="{20C0B969-625F-6903-0F27-3164140CA78E}"/>
              </a:ext>
            </a:extLst>
          </p:cNvPr>
          <p:cNvGrpSpPr/>
          <p:nvPr/>
        </p:nvGrpSpPr>
        <p:grpSpPr>
          <a:xfrm>
            <a:off x="2094774" y="3512345"/>
            <a:ext cx="4972776" cy="3235644"/>
            <a:chOff x="2094774" y="3403484"/>
            <a:chExt cx="4972776" cy="3235644"/>
          </a:xfrm>
        </p:grpSpPr>
        <p:sp>
          <p:nvSpPr>
            <p:cNvPr id="18" name="正方形/長方形 17">
              <a:extLst>
                <a:ext uri="{FF2B5EF4-FFF2-40B4-BE49-F238E27FC236}">
                  <a16:creationId xmlns:a16="http://schemas.microsoft.com/office/drawing/2014/main" id="{D4715592-63F3-8F63-B96F-EA26366B96E6}"/>
                </a:ext>
              </a:extLst>
            </p:cNvPr>
            <p:cNvSpPr/>
            <p:nvPr/>
          </p:nvSpPr>
          <p:spPr>
            <a:xfrm>
              <a:off x="2094774" y="3403484"/>
              <a:ext cx="4972776" cy="32356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5E63D16C-3B29-933E-3746-891232E894C5}"/>
                </a:ext>
              </a:extLst>
            </p:cNvPr>
            <p:cNvGrpSpPr/>
            <p:nvPr/>
          </p:nvGrpSpPr>
          <p:grpSpPr>
            <a:xfrm>
              <a:off x="2094774" y="3407624"/>
              <a:ext cx="4767319" cy="3187639"/>
              <a:chOff x="2094774" y="3407624"/>
              <a:chExt cx="4767319" cy="3187639"/>
            </a:xfrm>
          </p:grpSpPr>
          <p:sp>
            <p:nvSpPr>
              <p:cNvPr id="14" name="正方形/長方形 13">
                <a:extLst>
                  <a:ext uri="{FF2B5EF4-FFF2-40B4-BE49-F238E27FC236}">
                    <a16:creationId xmlns:a16="http://schemas.microsoft.com/office/drawing/2014/main" id="{FC6C5146-1754-4B80-926E-A4C0BABC0AB2}"/>
                  </a:ext>
                </a:extLst>
              </p:cNvPr>
              <p:cNvSpPr/>
              <p:nvPr/>
            </p:nvSpPr>
            <p:spPr>
              <a:xfrm>
                <a:off x="4440393" y="3407624"/>
                <a:ext cx="263214" cy="369332"/>
              </a:xfrm>
              <a:prstGeom prst="rect">
                <a:avLst/>
              </a:prstGeom>
            </p:spPr>
            <p:txBody>
              <a:bodyPr wrap="none">
                <a:spAutoFit/>
              </a:bodyPr>
              <a:lstStyle/>
              <a:p>
                <a:r>
                  <a:rPr lang="ja-JP" altLang="en-US">
                    <a:solidFill>
                      <a:srgbClr val="000000"/>
                    </a:solidFill>
                    <a:latin typeface="Meiryo" panose="020B0604030504040204" pitchFamily="50" charset="-128"/>
                    <a:ea typeface="Meiryo" panose="020B0604030504040204" pitchFamily="50" charset="-128"/>
                  </a:rPr>
                  <a:t> </a:t>
                </a:r>
                <a:endParaRPr lang="ja-JP" altLang="en-US"/>
              </a:p>
            </p:txBody>
          </p:sp>
          <p:sp>
            <p:nvSpPr>
              <p:cNvPr id="19" name="四角形: メモ 8">
                <a:extLst>
                  <a:ext uri="{FF2B5EF4-FFF2-40B4-BE49-F238E27FC236}">
                    <a16:creationId xmlns:a16="http://schemas.microsoft.com/office/drawing/2014/main" id="{6AD5C9AC-83D4-3418-1284-34F539CD4057}"/>
                  </a:ext>
                </a:extLst>
              </p:cNvPr>
              <p:cNvSpPr/>
              <p:nvPr/>
            </p:nvSpPr>
            <p:spPr>
              <a:xfrm>
                <a:off x="2221018" y="4418896"/>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車いす</a:t>
                </a:r>
              </a:p>
            </p:txBody>
          </p:sp>
          <p:sp>
            <p:nvSpPr>
              <p:cNvPr id="20" name="テキスト ボックス 19">
                <a:extLst>
                  <a:ext uri="{FF2B5EF4-FFF2-40B4-BE49-F238E27FC236}">
                    <a16:creationId xmlns:a16="http://schemas.microsoft.com/office/drawing/2014/main" id="{0991E89B-9352-9026-C9C3-6B894A23C123}"/>
                  </a:ext>
                </a:extLst>
              </p:cNvPr>
              <p:cNvSpPr txBox="1"/>
              <p:nvPr/>
            </p:nvSpPr>
            <p:spPr>
              <a:xfrm>
                <a:off x="2263430" y="3741144"/>
                <a:ext cx="646331" cy="369332"/>
              </a:xfrm>
              <a:prstGeom prst="rect">
                <a:avLst/>
              </a:prstGeom>
              <a:noFill/>
            </p:spPr>
            <p:txBody>
              <a:bodyPr wrap="none" rtlCol="0">
                <a:spAutoFit/>
              </a:bodyPr>
              <a:lstStyle/>
              <a:p>
                <a:r>
                  <a:rPr kumimoji="1" lang="ja-JP" altLang="en-US" b="1">
                    <a:solidFill>
                      <a:schemeClr val="tx1">
                        <a:lumMod val="75000"/>
                        <a:lumOff val="25000"/>
                      </a:schemeClr>
                    </a:solidFill>
                  </a:rPr>
                  <a:t>課題</a:t>
                </a:r>
              </a:p>
            </p:txBody>
          </p:sp>
          <p:cxnSp>
            <p:nvCxnSpPr>
              <p:cNvPr id="21" name="直線コネクタ 20">
                <a:extLst>
                  <a:ext uri="{FF2B5EF4-FFF2-40B4-BE49-F238E27FC236}">
                    <a16:creationId xmlns:a16="http://schemas.microsoft.com/office/drawing/2014/main" id="{77ADA5DA-5723-01D7-2AA8-ADD5B29B1DF3}"/>
                  </a:ext>
                </a:extLst>
              </p:cNvPr>
              <p:cNvCxnSpPr>
                <a:cxnSpLocks/>
              </p:cNvCxnSpPr>
              <p:nvPr/>
            </p:nvCxnSpPr>
            <p:spPr>
              <a:xfrm>
                <a:off x="3021118"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99DDB8B-0E9C-28CA-4EC9-9B87D3661C88}"/>
                  </a:ext>
                </a:extLst>
              </p:cNvPr>
              <p:cNvCxnSpPr/>
              <p:nvPr/>
            </p:nvCxnSpPr>
            <p:spPr>
              <a:xfrm>
                <a:off x="2094774" y="4258019"/>
                <a:ext cx="47529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四角形: メモ 20">
                <a:extLst>
                  <a:ext uri="{FF2B5EF4-FFF2-40B4-BE49-F238E27FC236}">
                    <a16:creationId xmlns:a16="http://schemas.microsoft.com/office/drawing/2014/main" id="{4DDDA017-253D-88A8-F53C-29C30EC6C154}"/>
                  </a:ext>
                </a:extLst>
              </p:cNvPr>
              <p:cNvSpPr/>
              <p:nvPr/>
            </p:nvSpPr>
            <p:spPr>
              <a:xfrm>
                <a:off x="30949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トイレの介助</a:t>
                </a:r>
                <a:endParaRPr kumimoji="1" lang="ja-JP" altLang="en-US" sz="1200">
                  <a:solidFill>
                    <a:schemeClr val="tx1"/>
                  </a:solidFill>
                </a:endParaRPr>
              </a:p>
            </p:txBody>
          </p:sp>
          <p:sp>
            <p:nvSpPr>
              <p:cNvPr id="24" name="四角形: メモ 21">
                <a:extLst>
                  <a:ext uri="{FF2B5EF4-FFF2-40B4-BE49-F238E27FC236}">
                    <a16:creationId xmlns:a16="http://schemas.microsoft.com/office/drawing/2014/main" id="{D32FA4EE-5B2A-14F7-4D51-C94C935297D9}"/>
                  </a:ext>
                </a:extLst>
              </p:cNvPr>
              <p:cNvSpPr/>
              <p:nvPr/>
            </p:nvSpPr>
            <p:spPr>
              <a:xfrm>
                <a:off x="38398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cxnSp>
            <p:nvCxnSpPr>
              <p:cNvPr id="25" name="直線コネクタ 24">
                <a:extLst>
                  <a:ext uri="{FF2B5EF4-FFF2-40B4-BE49-F238E27FC236}">
                    <a16:creationId xmlns:a16="http://schemas.microsoft.com/office/drawing/2014/main" id="{464D99BE-3400-FB4C-D310-7ABCAD0B9339}"/>
                  </a:ext>
                </a:extLst>
              </p:cNvPr>
              <p:cNvCxnSpPr>
                <a:cxnSpLocks/>
              </p:cNvCxnSpPr>
              <p:nvPr/>
            </p:nvCxnSpPr>
            <p:spPr>
              <a:xfrm>
                <a:off x="5086974"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CEB45A9-1A7E-E8B8-41FA-AA8368CA036F}"/>
                  </a:ext>
                </a:extLst>
              </p:cNvPr>
              <p:cNvSpPr txBox="1"/>
              <p:nvPr/>
            </p:nvSpPr>
            <p:spPr>
              <a:xfrm>
                <a:off x="3364779" y="3741144"/>
                <a:ext cx="1338828" cy="369332"/>
              </a:xfrm>
              <a:prstGeom prst="rect">
                <a:avLst/>
              </a:prstGeom>
              <a:noFill/>
            </p:spPr>
            <p:txBody>
              <a:bodyPr wrap="none" rtlCol="0">
                <a:spAutoFit/>
              </a:bodyPr>
              <a:lstStyle/>
              <a:p>
                <a:r>
                  <a:rPr kumimoji="1" lang="ja-JP" altLang="en-US" b="1">
                    <a:solidFill>
                      <a:schemeClr val="tx1">
                        <a:lumMod val="75000"/>
                        <a:lumOff val="25000"/>
                      </a:schemeClr>
                    </a:solidFill>
                  </a:rPr>
                  <a:t>必要な支援</a:t>
                </a:r>
              </a:p>
            </p:txBody>
          </p:sp>
          <p:sp>
            <p:nvSpPr>
              <p:cNvPr id="33" name="四角形: メモ 23">
                <a:extLst>
                  <a:ext uri="{FF2B5EF4-FFF2-40B4-BE49-F238E27FC236}">
                    <a16:creationId xmlns:a16="http://schemas.microsoft.com/office/drawing/2014/main" id="{F1BE536E-08E3-9D95-9634-94D6AB4E94B2}"/>
                  </a:ext>
                </a:extLst>
              </p:cNvPr>
              <p:cNvSpPr/>
              <p:nvPr/>
            </p:nvSpPr>
            <p:spPr>
              <a:xfrm>
                <a:off x="515146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介護</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福祉士</a:t>
                </a:r>
                <a:endParaRPr kumimoji="1" lang="ja-JP" altLang="en-US" sz="1200">
                  <a:solidFill>
                    <a:schemeClr val="tx1"/>
                  </a:solidFill>
                </a:endParaRPr>
              </a:p>
            </p:txBody>
          </p:sp>
          <p:sp>
            <p:nvSpPr>
              <p:cNvPr id="34" name="四角形: メモ 24">
                <a:extLst>
                  <a:ext uri="{FF2B5EF4-FFF2-40B4-BE49-F238E27FC236}">
                    <a16:creationId xmlns:a16="http://schemas.microsoft.com/office/drawing/2014/main" id="{4DFCC28E-E1EF-4633-76A1-2D8E371AD983}"/>
                  </a:ext>
                </a:extLst>
              </p:cNvPr>
              <p:cNvSpPr/>
              <p:nvPr/>
            </p:nvSpPr>
            <p:spPr>
              <a:xfrm>
                <a:off x="589441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39" name="テキスト ボックス 38">
                <a:extLst>
                  <a:ext uri="{FF2B5EF4-FFF2-40B4-BE49-F238E27FC236}">
                    <a16:creationId xmlns:a16="http://schemas.microsoft.com/office/drawing/2014/main" id="{FC957AD3-47E1-592F-2200-7FD1435ECBE2}"/>
                  </a:ext>
                </a:extLst>
              </p:cNvPr>
              <p:cNvSpPr txBox="1"/>
              <p:nvPr/>
            </p:nvSpPr>
            <p:spPr>
              <a:xfrm>
                <a:off x="5292433" y="3573369"/>
                <a:ext cx="1569660" cy="646331"/>
              </a:xfrm>
              <a:prstGeom prst="rect">
                <a:avLst/>
              </a:prstGeom>
              <a:noFill/>
            </p:spPr>
            <p:txBody>
              <a:bodyPr wrap="none" rtlCol="0">
                <a:spAutoFit/>
              </a:bodyPr>
              <a:lstStyle/>
              <a:p>
                <a:pPr algn="ctr"/>
                <a:r>
                  <a:rPr kumimoji="1" lang="ja-JP" altLang="en-US" b="1">
                    <a:solidFill>
                      <a:schemeClr val="tx1">
                        <a:lumMod val="75000"/>
                        <a:lumOff val="25000"/>
                      </a:schemeClr>
                    </a:solidFill>
                  </a:rPr>
                  <a:t>連携・協力</a:t>
                </a:r>
                <a:endParaRPr kumimoji="1" lang="en-US" altLang="ja-JP" b="1">
                  <a:solidFill>
                    <a:schemeClr val="tx1">
                      <a:lumMod val="75000"/>
                      <a:lumOff val="25000"/>
                    </a:schemeClr>
                  </a:solidFill>
                </a:endParaRPr>
              </a:p>
              <a:p>
                <a:pPr algn="ctr"/>
                <a:r>
                  <a:rPr lang="ja-JP" altLang="en-US" b="1">
                    <a:solidFill>
                      <a:schemeClr val="tx1">
                        <a:lumMod val="75000"/>
                        <a:lumOff val="25000"/>
                      </a:schemeClr>
                    </a:solidFill>
                  </a:rPr>
                  <a:t>すると良い方</a:t>
                </a:r>
                <a:endParaRPr kumimoji="1" lang="ja-JP" altLang="en-US" b="1">
                  <a:solidFill>
                    <a:schemeClr val="tx1">
                      <a:lumMod val="75000"/>
                      <a:lumOff val="25000"/>
                    </a:schemeClr>
                  </a:solidFill>
                </a:endParaRPr>
              </a:p>
            </p:txBody>
          </p:sp>
        </p:grpSp>
      </p:grpSp>
      <p:sp>
        <p:nvSpPr>
          <p:cNvPr id="4" name="タイトル 2">
            <a:extLst>
              <a:ext uri="{FF2B5EF4-FFF2-40B4-BE49-F238E27FC236}">
                <a16:creationId xmlns:a16="http://schemas.microsoft.com/office/drawing/2014/main" id="{12B99422-E259-C827-1F93-5D62589A2C9D}"/>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避難所の運営をイメージしましょう</a:t>
            </a:r>
          </a:p>
        </p:txBody>
      </p:sp>
      <p:sp>
        <p:nvSpPr>
          <p:cNvPr id="7" name="四角形: 角を丸くする 6">
            <a:extLst>
              <a:ext uri="{FF2B5EF4-FFF2-40B4-BE49-F238E27FC236}">
                <a16:creationId xmlns:a16="http://schemas.microsoft.com/office/drawing/2014/main" id="{68E3958C-7BF3-45E2-C431-9B6C1E72874A}"/>
              </a:ext>
            </a:extLst>
          </p:cNvPr>
          <p:cNvSpPr/>
          <p:nvPr/>
        </p:nvSpPr>
        <p:spPr>
          <a:xfrm>
            <a:off x="761813" y="924076"/>
            <a:ext cx="7765738" cy="250492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グループ内検討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青色の付せん紙に「視覚障害者」と記入し模造紙に貼ります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続いて、必要な支援を赤色の付せん紙に書き出し模造紙に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続いて、避難生活が長期化する場合に連携・協力すると良いと</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考えられる知識・能力を持った方について緑色の付せん紙に書き出し模造紙に貼ります。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メモ 8">
            <a:extLst>
              <a:ext uri="{FF2B5EF4-FFF2-40B4-BE49-F238E27FC236}">
                <a16:creationId xmlns:a16="http://schemas.microsoft.com/office/drawing/2014/main" id="{7B95A554-307F-F129-DD18-A4F34FED9685}"/>
              </a:ext>
            </a:extLst>
          </p:cNvPr>
          <p:cNvSpPr/>
          <p:nvPr/>
        </p:nvSpPr>
        <p:spPr>
          <a:xfrm>
            <a:off x="2221018" y="5297951"/>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乳幼児連れ</a:t>
            </a:r>
          </a:p>
        </p:txBody>
      </p:sp>
      <p:sp>
        <p:nvSpPr>
          <p:cNvPr id="6" name="四角形: メモ 20">
            <a:extLst>
              <a:ext uri="{FF2B5EF4-FFF2-40B4-BE49-F238E27FC236}">
                <a16:creationId xmlns:a16="http://schemas.microsoft.com/office/drawing/2014/main" id="{DBE96406-FE75-FCF4-DBD5-AD43CD9F5898}"/>
              </a:ext>
            </a:extLst>
          </p:cNvPr>
          <p:cNvSpPr/>
          <p:nvPr/>
        </p:nvSpPr>
        <p:spPr>
          <a:xfrm>
            <a:off x="30949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授乳スペース</a:t>
            </a:r>
            <a:endParaRPr kumimoji="1" lang="ja-JP" altLang="en-US" sz="1200">
              <a:solidFill>
                <a:schemeClr val="tx1"/>
              </a:solidFill>
            </a:endParaRPr>
          </a:p>
        </p:txBody>
      </p:sp>
      <p:sp>
        <p:nvSpPr>
          <p:cNvPr id="10" name="四角形: メモ 21">
            <a:extLst>
              <a:ext uri="{FF2B5EF4-FFF2-40B4-BE49-F238E27FC236}">
                <a16:creationId xmlns:a16="http://schemas.microsoft.com/office/drawing/2014/main" id="{61A6182E-3AE1-BF6F-DB7F-1F9B2799B29E}"/>
              </a:ext>
            </a:extLst>
          </p:cNvPr>
          <p:cNvSpPr/>
          <p:nvPr/>
        </p:nvSpPr>
        <p:spPr>
          <a:xfrm>
            <a:off x="38398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1" name="四角形: メモ 23">
            <a:extLst>
              <a:ext uri="{FF2B5EF4-FFF2-40B4-BE49-F238E27FC236}">
                <a16:creationId xmlns:a16="http://schemas.microsoft.com/office/drawing/2014/main" id="{30DBF9E3-F4E0-31A1-110E-B8CF3F59CF0A}"/>
              </a:ext>
            </a:extLst>
          </p:cNvPr>
          <p:cNvSpPr/>
          <p:nvPr/>
        </p:nvSpPr>
        <p:spPr>
          <a:xfrm>
            <a:off x="515146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保健士</a:t>
            </a:r>
            <a:endParaRPr kumimoji="1" lang="ja-JP" altLang="en-US" sz="1200">
              <a:solidFill>
                <a:schemeClr val="tx1"/>
              </a:solidFill>
            </a:endParaRPr>
          </a:p>
        </p:txBody>
      </p:sp>
      <p:sp>
        <p:nvSpPr>
          <p:cNvPr id="12" name="四角形: メモ 24">
            <a:extLst>
              <a:ext uri="{FF2B5EF4-FFF2-40B4-BE49-F238E27FC236}">
                <a16:creationId xmlns:a16="http://schemas.microsoft.com/office/drawing/2014/main" id="{A2A81E11-B130-4DAF-7A64-58E629F40823}"/>
              </a:ext>
            </a:extLst>
          </p:cNvPr>
          <p:cNvSpPr/>
          <p:nvPr/>
        </p:nvSpPr>
        <p:spPr>
          <a:xfrm>
            <a:off x="589441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3" name="四角形: メモ 8">
            <a:extLst>
              <a:ext uri="{FF2B5EF4-FFF2-40B4-BE49-F238E27FC236}">
                <a16:creationId xmlns:a16="http://schemas.microsoft.com/office/drawing/2014/main" id="{20C1A4CC-46CD-A08C-8EFD-18B514EACC4D}"/>
              </a:ext>
            </a:extLst>
          </p:cNvPr>
          <p:cNvSpPr/>
          <p:nvPr/>
        </p:nvSpPr>
        <p:spPr>
          <a:xfrm>
            <a:off x="2224593" y="6068145"/>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外国人</a:t>
            </a:r>
          </a:p>
        </p:txBody>
      </p:sp>
      <p:sp>
        <p:nvSpPr>
          <p:cNvPr id="15" name="四角形: メモ 20">
            <a:extLst>
              <a:ext uri="{FF2B5EF4-FFF2-40B4-BE49-F238E27FC236}">
                <a16:creationId xmlns:a16="http://schemas.microsoft.com/office/drawing/2014/main" id="{F2DD9A3D-10C0-E28D-D09E-E58EBCC72DCD}"/>
              </a:ext>
            </a:extLst>
          </p:cNvPr>
          <p:cNvSpPr/>
          <p:nvPr/>
        </p:nvSpPr>
        <p:spPr>
          <a:xfrm>
            <a:off x="30984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やさしい</a:t>
            </a:r>
            <a:endPar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日本語</a:t>
            </a:r>
            <a:endParaRPr kumimoji="1" lang="ja-JP" altLang="en-US" sz="1200">
              <a:solidFill>
                <a:schemeClr val="tx1"/>
              </a:solidFill>
            </a:endParaRPr>
          </a:p>
        </p:txBody>
      </p:sp>
      <p:sp>
        <p:nvSpPr>
          <p:cNvPr id="16" name="四角形: メモ 21">
            <a:extLst>
              <a:ext uri="{FF2B5EF4-FFF2-40B4-BE49-F238E27FC236}">
                <a16:creationId xmlns:a16="http://schemas.microsoft.com/office/drawing/2014/main" id="{EF275520-840B-163A-5E8C-1B14F7C0586F}"/>
              </a:ext>
            </a:extLst>
          </p:cNvPr>
          <p:cNvSpPr/>
          <p:nvPr/>
        </p:nvSpPr>
        <p:spPr>
          <a:xfrm>
            <a:off x="38433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7" name="四角形: メモ 23">
            <a:extLst>
              <a:ext uri="{FF2B5EF4-FFF2-40B4-BE49-F238E27FC236}">
                <a16:creationId xmlns:a16="http://schemas.microsoft.com/office/drawing/2014/main" id="{9B9E6A94-C033-C930-1D42-F1B99D336F8D}"/>
              </a:ext>
            </a:extLst>
          </p:cNvPr>
          <p:cNvSpPr/>
          <p:nvPr/>
        </p:nvSpPr>
        <p:spPr>
          <a:xfrm>
            <a:off x="515504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通訳が出来る人</a:t>
            </a:r>
            <a:endParaRPr kumimoji="1" lang="ja-JP" altLang="en-US" sz="1200">
              <a:solidFill>
                <a:schemeClr val="tx1"/>
              </a:solidFill>
            </a:endParaRPr>
          </a:p>
        </p:txBody>
      </p:sp>
      <p:sp>
        <p:nvSpPr>
          <p:cNvPr id="27" name="四角形: メモ 24">
            <a:extLst>
              <a:ext uri="{FF2B5EF4-FFF2-40B4-BE49-F238E27FC236}">
                <a16:creationId xmlns:a16="http://schemas.microsoft.com/office/drawing/2014/main" id="{8B83E6A1-E4D8-7AB9-F79F-416287267586}"/>
              </a:ext>
            </a:extLst>
          </p:cNvPr>
          <p:cNvSpPr/>
          <p:nvPr/>
        </p:nvSpPr>
        <p:spPr>
          <a:xfrm>
            <a:off x="589799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Tree>
    <p:extLst>
      <p:ext uri="{BB962C8B-B14F-4D97-AF65-F5344CB8AC3E}">
        <p14:creationId xmlns:p14="http://schemas.microsoft.com/office/powerpoint/2010/main" val="755406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p:txBody>
          <a:bodyPr/>
          <a:lstStyle/>
          <a:p>
            <a:r>
              <a:rPr kumimoji="1" lang="ja-JP" altLang="en-US"/>
              <a:t>視覚障害者の避難者への対応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25</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2918569"/>
            <a:ext cx="8533914" cy="3585774"/>
            <a:chOff x="303381" y="3410169"/>
            <a:chExt cx="8533914" cy="3585774"/>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3569208"/>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48955"/>
              <a:ext cx="8453849" cy="3046988"/>
            </a:xfrm>
            <a:prstGeom prst="rect">
              <a:avLst/>
            </a:prstGeom>
          </p:spPr>
          <p:txBody>
            <a:bodyPr wrap="square">
              <a:spAutoFit/>
            </a:bodyPr>
            <a:lstStyle/>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壁伝いにトイレなどに行くことができるような居住スペースの</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確保</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順路に手すりなどを設け、移動経路上に障害物を置かない</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放送等による情報伝達</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驚かせることのないよう、正面から話しかける配慮</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点字タイプライターの手配</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パソコンなどで読上機能を使えるように資料のテキスト形式データを用意</a:t>
              </a: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392968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1941718"/>
            <a:chOff x="303381" y="988291"/>
            <a:chExt cx="8533913" cy="1941718"/>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467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277273"/>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視覚による状況判断ができない</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為、避難所内での各所への</a:t>
              </a:r>
              <a:b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移動が困難</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掲示物や案内板などから</a:t>
              </a:r>
              <a:r>
                <a:rPr kumimoji="1" lang="ja-JP" altLang="en-US" sz="2400">
                  <a:solidFill>
                    <a:srgbClr val="FF2800"/>
                  </a:solidFill>
                  <a:latin typeface="HGPｺﾞｼｯｸE" panose="020B0900000000000000" pitchFamily="50" charset="-128"/>
                  <a:ea typeface="HGPｺﾞｼｯｸE" panose="020B0900000000000000" pitchFamily="50" charset="-128"/>
                </a:rPr>
                <a:t>情報収集することができない</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0372"/>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36272588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2A29D02-4097-4283-AE6F-20D5CE18B315}"/>
              </a:ext>
            </a:extLst>
          </p:cNvPr>
          <p:cNvSpPr>
            <a:spLocks noGrp="1"/>
          </p:cNvSpPr>
          <p:nvPr>
            <p:ph type="sldNum" sz="quarter" idx="12"/>
          </p:nvPr>
        </p:nvSpPr>
        <p:spPr/>
        <p:txBody>
          <a:bodyPr/>
          <a:lstStyle/>
          <a:p>
            <a:fld id="{48C0FCB9-D989-46F1-965E-624BDAC7E129}" type="slidenum">
              <a:rPr kumimoji="1" lang="ja-JP" altLang="en-US" smtClean="0"/>
              <a:pPr/>
              <a:t>26</a:t>
            </a:fld>
            <a:endParaRPr kumimoji="1" lang="ja-JP" altLang="en-US"/>
          </a:p>
        </p:txBody>
      </p:sp>
      <p:sp>
        <p:nvSpPr>
          <p:cNvPr id="3" name="スライド番号プレースホルダー 3">
            <a:extLst>
              <a:ext uri="{FF2B5EF4-FFF2-40B4-BE49-F238E27FC236}">
                <a16:creationId xmlns:a16="http://schemas.microsoft.com/office/drawing/2014/main" id="{55D317A8-BBBD-427A-9E81-D47AE2C5BDFB}"/>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26</a:t>
            </a:fld>
            <a:endParaRPr kumimoji="1" lang="ja-JP" altLang="en-US"/>
          </a:p>
        </p:txBody>
      </p:sp>
      <p:grpSp>
        <p:nvGrpSpPr>
          <p:cNvPr id="4" name="グループ化 3">
            <a:extLst>
              <a:ext uri="{FF2B5EF4-FFF2-40B4-BE49-F238E27FC236}">
                <a16:creationId xmlns:a16="http://schemas.microsoft.com/office/drawing/2014/main" id="{16459DD8-4D7E-4E1B-8B6F-9969828CD9D4}"/>
              </a:ext>
            </a:extLst>
          </p:cNvPr>
          <p:cNvGrpSpPr/>
          <p:nvPr/>
        </p:nvGrpSpPr>
        <p:grpSpPr>
          <a:xfrm>
            <a:off x="455781" y="1612899"/>
            <a:ext cx="8232438" cy="4160575"/>
            <a:chOff x="432335" y="629138"/>
            <a:chExt cx="8855722" cy="4160575"/>
          </a:xfrm>
        </p:grpSpPr>
        <p:sp>
          <p:nvSpPr>
            <p:cNvPr id="5" name="直角三角形 4">
              <a:extLst>
                <a:ext uri="{FF2B5EF4-FFF2-40B4-BE49-F238E27FC236}">
                  <a16:creationId xmlns:a16="http://schemas.microsoft.com/office/drawing/2014/main" id="{292B3D76-F9A6-40C6-8121-F18E7375A589}"/>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2C51D2A0-09A3-4C22-B9B5-8118CE90213E}"/>
                </a:ext>
              </a:extLst>
            </p:cNvPr>
            <p:cNvSpPr/>
            <p:nvPr/>
          </p:nvSpPr>
          <p:spPr>
            <a:xfrm>
              <a:off x="1305171" y="629138"/>
              <a:ext cx="7982886"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聴覚障害者の方は、避難所での</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生活で、どんなことに困るでしょうか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just">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また、どんな支援が必要でしょうか</a:t>
              </a:r>
            </a:p>
          </p:txBody>
        </p:sp>
      </p:grpSp>
      <p:sp>
        <p:nvSpPr>
          <p:cNvPr id="7" name="正方形/長方形 6">
            <a:extLst>
              <a:ext uri="{FF2B5EF4-FFF2-40B4-BE49-F238E27FC236}">
                <a16:creationId xmlns:a16="http://schemas.microsoft.com/office/drawing/2014/main" id="{86A73691-18D1-4401-8435-CFA8B9CCE01C}"/>
              </a:ext>
            </a:extLst>
          </p:cNvPr>
          <p:cNvSpPr/>
          <p:nvPr/>
        </p:nvSpPr>
        <p:spPr>
          <a:xfrm>
            <a:off x="0" y="686074"/>
            <a:ext cx="9144000" cy="146655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複数のワークショップを用意しています。研修を行う地域の事情に合うワークショップを選んで下さい</a:t>
            </a: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６０分の単元の場合は３つが標準的）。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5522A9DF-E5A5-4035-8F6B-8E584A956B12}"/>
              </a:ext>
            </a:extLst>
          </p:cNvPr>
          <p:cNvSpPr/>
          <p:nvPr/>
        </p:nvSpPr>
        <p:spPr>
          <a:xfrm>
            <a:off x="7086601" y="219741"/>
            <a:ext cx="1668234"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236942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16AF6A-23E0-4417-8FCC-CC935379EA09}"/>
              </a:ext>
            </a:extLst>
          </p:cNvPr>
          <p:cNvSpPr>
            <a:spLocks noGrp="1"/>
          </p:cNvSpPr>
          <p:nvPr>
            <p:ph type="sldNum" sz="quarter" idx="12"/>
          </p:nvPr>
        </p:nvSpPr>
        <p:spPr/>
        <p:txBody>
          <a:bodyPr/>
          <a:lstStyle/>
          <a:p>
            <a:fld id="{48C0FCB9-D989-46F1-965E-624BDAC7E129}" type="slidenum">
              <a:rPr kumimoji="1" lang="ja-JP" altLang="en-US" smtClean="0"/>
              <a:pPr/>
              <a:t>27</a:t>
            </a:fld>
            <a:endParaRPr kumimoji="1" lang="ja-JP" altLang="en-US"/>
          </a:p>
        </p:txBody>
      </p:sp>
      <p:sp>
        <p:nvSpPr>
          <p:cNvPr id="3" name="スライド番号プレースホルダー 1">
            <a:extLst>
              <a:ext uri="{FF2B5EF4-FFF2-40B4-BE49-F238E27FC236}">
                <a16:creationId xmlns:a16="http://schemas.microsoft.com/office/drawing/2014/main" id="{640717CC-9481-4162-972F-6902B426C08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27</a:t>
            </a:fld>
            <a:endParaRPr kumimoji="1" lang="ja-JP" altLang="en-US"/>
          </a:p>
        </p:txBody>
      </p:sp>
      <p:grpSp>
        <p:nvGrpSpPr>
          <p:cNvPr id="9" name="グループ化 8">
            <a:extLst>
              <a:ext uri="{FF2B5EF4-FFF2-40B4-BE49-F238E27FC236}">
                <a16:creationId xmlns:a16="http://schemas.microsoft.com/office/drawing/2014/main" id="{20C0B969-625F-6903-0F27-3164140CA78E}"/>
              </a:ext>
            </a:extLst>
          </p:cNvPr>
          <p:cNvGrpSpPr/>
          <p:nvPr/>
        </p:nvGrpSpPr>
        <p:grpSpPr>
          <a:xfrm>
            <a:off x="2094774" y="3512345"/>
            <a:ext cx="4972776" cy="3235644"/>
            <a:chOff x="2094774" y="3403484"/>
            <a:chExt cx="4972776" cy="3235644"/>
          </a:xfrm>
        </p:grpSpPr>
        <p:sp>
          <p:nvSpPr>
            <p:cNvPr id="18" name="正方形/長方形 17">
              <a:extLst>
                <a:ext uri="{FF2B5EF4-FFF2-40B4-BE49-F238E27FC236}">
                  <a16:creationId xmlns:a16="http://schemas.microsoft.com/office/drawing/2014/main" id="{D4715592-63F3-8F63-B96F-EA26366B96E6}"/>
                </a:ext>
              </a:extLst>
            </p:cNvPr>
            <p:cNvSpPr/>
            <p:nvPr/>
          </p:nvSpPr>
          <p:spPr>
            <a:xfrm>
              <a:off x="2094774" y="3403484"/>
              <a:ext cx="4972776" cy="323564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5E63D16C-3B29-933E-3746-891232E894C5}"/>
                </a:ext>
              </a:extLst>
            </p:cNvPr>
            <p:cNvGrpSpPr/>
            <p:nvPr/>
          </p:nvGrpSpPr>
          <p:grpSpPr>
            <a:xfrm>
              <a:off x="2094774" y="3407624"/>
              <a:ext cx="4767319" cy="3187639"/>
              <a:chOff x="2094774" y="3407624"/>
              <a:chExt cx="4767319" cy="3187639"/>
            </a:xfrm>
          </p:grpSpPr>
          <p:sp>
            <p:nvSpPr>
              <p:cNvPr id="14" name="正方形/長方形 13">
                <a:extLst>
                  <a:ext uri="{FF2B5EF4-FFF2-40B4-BE49-F238E27FC236}">
                    <a16:creationId xmlns:a16="http://schemas.microsoft.com/office/drawing/2014/main" id="{FC6C5146-1754-4B80-926E-A4C0BABC0AB2}"/>
                  </a:ext>
                </a:extLst>
              </p:cNvPr>
              <p:cNvSpPr/>
              <p:nvPr/>
            </p:nvSpPr>
            <p:spPr>
              <a:xfrm>
                <a:off x="4440393" y="3407624"/>
                <a:ext cx="263214" cy="369332"/>
              </a:xfrm>
              <a:prstGeom prst="rect">
                <a:avLst/>
              </a:prstGeom>
            </p:spPr>
            <p:txBody>
              <a:bodyPr wrap="none">
                <a:spAutoFit/>
              </a:bodyPr>
              <a:lstStyle/>
              <a:p>
                <a:r>
                  <a:rPr lang="ja-JP" altLang="en-US">
                    <a:solidFill>
                      <a:srgbClr val="000000"/>
                    </a:solidFill>
                    <a:latin typeface="Meiryo" panose="020B0604030504040204" pitchFamily="50" charset="-128"/>
                    <a:ea typeface="Meiryo" panose="020B0604030504040204" pitchFamily="50" charset="-128"/>
                  </a:rPr>
                  <a:t> </a:t>
                </a:r>
                <a:endParaRPr lang="ja-JP" altLang="en-US"/>
              </a:p>
            </p:txBody>
          </p:sp>
          <p:sp>
            <p:nvSpPr>
              <p:cNvPr id="19" name="四角形: メモ 8">
                <a:extLst>
                  <a:ext uri="{FF2B5EF4-FFF2-40B4-BE49-F238E27FC236}">
                    <a16:creationId xmlns:a16="http://schemas.microsoft.com/office/drawing/2014/main" id="{6AD5C9AC-83D4-3418-1284-34F539CD4057}"/>
                  </a:ext>
                </a:extLst>
              </p:cNvPr>
              <p:cNvSpPr/>
              <p:nvPr/>
            </p:nvSpPr>
            <p:spPr>
              <a:xfrm>
                <a:off x="2221018" y="4418896"/>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車いす</a:t>
                </a:r>
              </a:p>
            </p:txBody>
          </p:sp>
          <p:sp>
            <p:nvSpPr>
              <p:cNvPr id="20" name="テキスト ボックス 19">
                <a:extLst>
                  <a:ext uri="{FF2B5EF4-FFF2-40B4-BE49-F238E27FC236}">
                    <a16:creationId xmlns:a16="http://schemas.microsoft.com/office/drawing/2014/main" id="{0991E89B-9352-9026-C9C3-6B894A23C123}"/>
                  </a:ext>
                </a:extLst>
              </p:cNvPr>
              <p:cNvSpPr txBox="1"/>
              <p:nvPr/>
            </p:nvSpPr>
            <p:spPr>
              <a:xfrm>
                <a:off x="2263430" y="3741144"/>
                <a:ext cx="646331" cy="369332"/>
              </a:xfrm>
              <a:prstGeom prst="rect">
                <a:avLst/>
              </a:prstGeom>
              <a:noFill/>
            </p:spPr>
            <p:txBody>
              <a:bodyPr wrap="none" rtlCol="0">
                <a:spAutoFit/>
              </a:bodyPr>
              <a:lstStyle/>
              <a:p>
                <a:r>
                  <a:rPr kumimoji="1" lang="ja-JP" altLang="en-US" b="1">
                    <a:solidFill>
                      <a:schemeClr val="tx1">
                        <a:lumMod val="75000"/>
                        <a:lumOff val="25000"/>
                      </a:schemeClr>
                    </a:solidFill>
                  </a:rPr>
                  <a:t>課題</a:t>
                </a:r>
              </a:p>
            </p:txBody>
          </p:sp>
          <p:cxnSp>
            <p:nvCxnSpPr>
              <p:cNvPr id="21" name="直線コネクタ 20">
                <a:extLst>
                  <a:ext uri="{FF2B5EF4-FFF2-40B4-BE49-F238E27FC236}">
                    <a16:creationId xmlns:a16="http://schemas.microsoft.com/office/drawing/2014/main" id="{77ADA5DA-5723-01D7-2AA8-ADD5B29B1DF3}"/>
                  </a:ext>
                </a:extLst>
              </p:cNvPr>
              <p:cNvCxnSpPr>
                <a:cxnSpLocks/>
              </p:cNvCxnSpPr>
              <p:nvPr/>
            </p:nvCxnSpPr>
            <p:spPr>
              <a:xfrm>
                <a:off x="3021118"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999DDB8B-0E9C-28CA-4EC9-9B87D3661C88}"/>
                  </a:ext>
                </a:extLst>
              </p:cNvPr>
              <p:cNvCxnSpPr/>
              <p:nvPr/>
            </p:nvCxnSpPr>
            <p:spPr>
              <a:xfrm>
                <a:off x="2094774" y="4258019"/>
                <a:ext cx="47529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四角形: メモ 20">
                <a:extLst>
                  <a:ext uri="{FF2B5EF4-FFF2-40B4-BE49-F238E27FC236}">
                    <a16:creationId xmlns:a16="http://schemas.microsoft.com/office/drawing/2014/main" id="{4DDDA017-253D-88A8-F53C-29C30EC6C154}"/>
                  </a:ext>
                </a:extLst>
              </p:cNvPr>
              <p:cNvSpPr/>
              <p:nvPr/>
            </p:nvSpPr>
            <p:spPr>
              <a:xfrm>
                <a:off x="30949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トイレの介助</a:t>
                </a:r>
                <a:endParaRPr kumimoji="1" lang="ja-JP" altLang="en-US" sz="1200">
                  <a:solidFill>
                    <a:schemeClr val="tx1"/>
                  </a:solidFill>
                </a:endParaRPr>
              </a:p>
            </p:txBody>
          </p:sp>
          <p:sp>
            <p:nvSpPr>
              <p:cNvPr id="24" name="四角形: メモ 21">
                <a:extLst>
                  <a:ext uri="{FF2B5EF4-FFF2-40B4-BE49-F238E27FC236}">
                    <a16:creationId xmlns:a16="http://schemas.microsoft.com/office/drawing/2014/main" id="{D32FA4EE-5B2A-14F7-4D51-C94C935297D9}"/>
                  </a:ext>
                </a:extLst>
              </p:cNvPr>
              <p:cNvSpPr/>
              <p:nvPr/>
            </p:nvSpPr>
            <p:spPr>
              <a:xfrm>
                <a:off x="3839800" y="4418896"/>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cxnSp>
            <p:nvCxnSpPr>
              <p:cNvPr id="25" name="直線コネクタ 24">
                <a:extLst>
                  <a:ext uri="{FF2B5EF4-FFF2-40B4-BE49-F238E27FC236}">
                    <a16:creationId xmlns:a16="http://schemas.microsoft.com/office/drawing/2014/main" id="{464D99BE-3400-FB4C-D310-7ABCAD0B9339}"/>
                  </a:ext>
                </a:extLst>
              </p:cNvPr>
              <p:cNvCxnSpPr>
                <a:cxnSpLocks/>
              </p:cNvCxnSpPr>
              <p:nvPr/>
            </p:nvCxnSpPr>
            <p:spPr>
              <a:xfrm>
                <a:off x="5086974" y="3464652"/>
                <a:ext cx="0" cy="31306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1CEB45A9-1A7E-E8B8-41FA-AA8368CA036F}"/>
                  </a:ext>
                </a:extLst>
              </p:cNvPr>
              <p:cNvSpPr txBox="1"/>
              <p:nvPr/>
            </p:nvSpPr>
            <p:spPr>
              <a:xfrm>
                <a:off x="3364779" y="3741144"/>
                <a:ext cx="1338828" cy="369332"/>
              </a:xfrm>
              <a:prstGeom prst="rect">
                <a:avLst/>
              </a:prstGeom>
              <a:noFill/>
            </p:spPr>
            <p:txBody>
              <a:bodyPr wrap="none" rtlCol="0">
                <a:spAutoFit/>
              </a:bodyPr>
              <a:lstStyle/>
              <a:p>
                <a:r>
                  <a:rPr kumimoji="1" lang="ja-JP" altLang="en-US" b="1">
                    <a:solidFill>
                      <a:schemeClr val="tx1">
                        <a:lumMod val="75000"/>
                        <a:lumOff val="25000"/>
                      </a:schemeClr>
                    </a:solidFill>
                  </a:rPr>
                  <a:t>必要な支援</a:t>
                </a:r>
              </a:p>
            </p:txBody>
          </p:sp>
          <p:sp>
            <p:nvSpPr>
              <p:cNvPr id="33" name="四角形: メモ 23">
                <a:extLst>
                  <a:ext uri="{FF2B5EF4-FFF2-40B4-BE49-F238E27FC236}">
                    <a16:creationId xmlns:a16="http://schemas.microsoft.com/office/drawing/2014/main" id="{F1BE536E-08E3-9D95-9634-94D6AB4E94B2}"/>
                  </a:ext>
                </a:extLst>
              </p:cNvPr>
              <p:cNvSpPr/>
              <p:nvPr/>
            </p:nvSpPr>
            <p:spPr>
              <a:xfrm>
                <a:off x="515146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介護</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福祉士</a:t>
                </a:r>
                <a:endParaRPr kumimoji="1" lang="ja-JP" altLang="en-US" sz="1200">
                  <a:solidFill>
                    <a:schemeClr val="tx1"/>
                  </a:solidFill>
                </a:endParaRPr>
              </a:p>
            </p:txBody>
          </p:sp>
          <p:sp>
            <p:nvSpPr>
              <p:cNvPr id="34" name="四角形: メモ 24">
                <a:extLst>
                  <a:ext uri="{FF2B5EF4-FFF2-40B4-BE49-F238E27FC236}">
                    <a16:creationId xmlns:a16="http://schemas.microsoft.com/office/drawing/2014/main" id="{4DFCC28E-E1EF-4633-76A1-2D8E371AD983}"/>
                  </a:ext>
                </a:extLst>
              </p:cNvPr>
              <p:cNvSpPr/>
              <p:nvPr/>
            </p:nvSpPr>
            <p:spPr>
              <a:xfrm>
                <a:off x="5894419" y="4418896"/>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39" name="テキスト ボックス 38">
                <a:extLst>
                  <a:ext uri="{FF2B5EF4-FFF2-40B4-BE49-F238E27FC236}">
                    <a16:creationId xmlns:a16="http://schemas.microsoft.com/office/drawing/2014/main" id="{FC957AD3-47E1-592F-2200-7FD1435ECBE2}"/>
                  </a:ext>
                </a:extLst>
              </p:cNvPr>
              <p:cNvSpPr txBox="1"/>
              <p:nvPr/>
            </p:nvSpPr>
            <p:spPr>
              <a:xfrm>
                <a:off x="5292433" y="3573369"/>
                <a:ext cx="1569660" cy="646331"/>
              </a:xfrm>
              <a:prstGeom prst="rect">
                <a:avLst/>
              </a:prstGeom>
              <a:noFill/>
            </p:spPr>
            <p:txBody>
              <a:bodyPr wrap="none" rtlCol="0">
                <a:spAutoFit/>
              </a:bodyPr>
              <a:lstStyle/>
              <a:p>
                <a:pPr algn="ctr"/>
                <a:r>
                  <a:rPr kumimoji="1" lang="ja-JP" altLang="en-US" b="1">
                    <a:solidFill>
                      <a:schemeClr val="tx1">
                        <a:lumMod val="75000"/>
                        <a:lumOff val="25000"/>
                      </a:schemeClr>
                    </a:solidFill>
                  </a:rPr>
                  <a:t>連携・協力</a:t>
                </a:r>
                <a:endParaRPr kumimoji="1" lang="en-US" altLang="ja-JP" b="1">
                  <a:solidFill>
                    <a:schemeClr val="tx1">
                      <a:lumMod val="75000"/>
                      <a:lumOff val="25000"/>
                    </a:schemeClr>
                  </a:solidFill>
                </a:endParaRPr>
              </a:p>
              <a:p>
                <a:pPr algn="ctr"/>
                <a:r>
                  <a:rPr lang="ja-JP" altLang="en-US" b="1">
                    <a:solidFill>
                      <a:schemeClr val="tx1">
                        <a:lumMod val="75000"/>
                        <a:lumOff val="25000"/>
                      </a:schemeClr>
                    </a:solidFill>
                  </a:rPr>
                  <a:t>すると良い方</a:t>
                </a:r>
                <a:endParaRPr kumimoji="1" lang="ja-JP" altLang="en-US" b="1">
                  <a:solidFill>
                    <a:schemeClr val="tx1">
                      <a:lumMod val="75000"/>
                      <a:lumOff val="25000"/>
                    </a:schemeClr>
                  </a:solidFill>
                </a:endParaRPr>
              </a:p>
            </p:txBody>
          </p:sp>
        </p:grpSp>
      </p:grpSp>
      <p:sp>
        <p:nvSpPr>
          <p:cNvPr id="4" name="タイトル 2">
            <a:extLst>
              <a:ext uri="{FF2B5EF4-FFF2-40B4-BE49-F238E27FC236}">
                <a16:creationId xmlns:a16="http://schemas.microsoft.com/office/drawing/2014/main" id="{12B99422-E259-C827-1F93-5D62589A2C9D}"/>
              </a:ext>
            </a:extLst>
          </p:cNvPr>
          <p:cNvSpPr txBox="1">
            <a:spLocks/>
          </p:cNvSpPr>
          <p:nvPr/>
        </p:nvSpPr>
        <p:spPr>
          <a:xfrm>
            <a:off x="693957" y="172632"/>
            <a:ext cx="775608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避難所の運営をイメージしましょう</a:t>
            </a:r>
          </a:p>
        </p:txBody>
      </p:sp>
      <p:sp>
        <p:nvSpPr>
          <p:cNvPr id="7" name="四角形: 角を丸くする 6">
            <a:extLst>
              <a:ext uri="{FF2B5EF4-FFF2-40B4-BE49-F238E27FC236}">
                <a16:creationId xmlns:a16="http://schemas.microsoft.com/office/drawing/2014/main" id="{68E3958C-7BF3-45E2-C431-9B6C1E72874A}"/>
              </a:ext>
            </a:extLst>
          </p:cNvPr>
          <p:cNvSpPr/>
          <p:nvPr/>
        </p:nvSpPr>
        <p:spPr>
          <a:xfrm>
            <a:off x="761813" y="924076"/>
            <a:ext cx="7765738" cy="250492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グループ内検討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青色の付せん紙に「聴覚障害者」と記入し模造紙に貼ります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続いて、必要な支援を赤色の付せん紙に書き出し模造紙に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spcAft>
                <a:spcPts val="600"/>
              </a:spcAft>
              <a:buFontTx/>
              <a:buAutoNum type="arabicPeriod"/>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続いて、避難生活が長期化する場合に連携・協力すると良いと</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考えられる知識・能力を持った方について緑色の付せん紙に</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書き出し模造紙に貼ります。</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メモ 8">
            <a:extLst>
              <a:ext uri="{FF2B5EF4-FFF2-40B4-BE49-F238E27FC236}">
                <a16:creationId xmlns:a16="http://schemas.microsoft.com/office/drawing/2014/main" id="{7B95A554-307F-F129-DD18-A4F34FED9685}"/>
              </a:ext>
            </a:extLst>
          </p:cNvPr>
          <p:cNvSpPr/>
          <p:nvPr/>
        </p:nvSpPr>
        <p:spPr>
          <a:xfrm>
            <a:off x="2221018" y="5297951"/>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乳幼児連れ</a:t>
            </a:r>
          </a:p>
        </p:txBody>
      </p:sp>
      <p:sp>
        <p:nvSpPr>
          <p:cNvPr id="6" name="四角形: メモ 20">
            <a:extLst>
              <a:ext uri="{FF2B5EF4-FFF2-40B4-BE49-F238E27FC236}">
                <a16:creationId xmlns:a16="http://schemas.microsoft.com/office/drawing/2014/main" id="{DBE96406-FE75-FCF4-DBD5-AD43CD9F5898}"/>
              </a:ext>
            </a:extLst>
          </p:cNvPr>
          <p:cNvSpPr/>
          <p:nvPr/>
        </p:nvSpPr>
        <p:spPr>
          <a:xfrm>
            <a:off x="30949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授乳スペース</a:t>
            </a:r>
            <a:endParaRPr kumimoji="1" lang="ja-JP" altLang="en-US" sz="1200">
              <a:solidFill>
                <a:schemeClr val="tx1"/>
              </a:solidFill>
            </a:endParaRPr>
          </a:p>
        </p:txBody>
      </p:sp>
      <p:sp>
        <p:nvSpPr>
          <p:cNvPr id="10" name="四角形: メモ 21">
            <a:extLst>
              <a:ext uri="{FF2B5EF4-FFF2-40B4-BE49-F238E27FC236}">
                <a16:creationId xmlns:a16="http://schemas.microsoft.com/office/drawing/2014/main" id="{61A6182E-3AE1-BF6F-DB7F-1F9B2799B29E}"/>
              </a:ext>
            </a:extLst>
          </p:cNvPr>
          <p:cNvSpPr/>
          <p:nvPr/>
        </p:nvSpPr>
        <p:spPr>
          <a:xfrm>
            <a:off x="3839800" y="5297951"/>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1" name="四角形: メモ 23">
            <a:extLst>
              <a:ext uri="{FF2B5EF4-FFF2-40B4-BE49-F238E27FC236}">
                <a16:creationId xmlns:a16="http://schemas.microsoft.com/office/drawing/2014/main" id="{30DBF9E3-F4E0-31A1-110E-B8CF3F59CF0A}"/>
              </a:ext>
            </a:extLst>
          </p:cNvPr>
          <p:cNvSpPr/>
          <p:nvPr/>
        </p:nvSpPr>
        <p:spPr>
          <a:xfrm>
            <a:off x="515146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保健士</a:t>
            </a:r>
            <a:endParaRPr kumimoji="1" lang="ja-JP" altLang="en-US" sz="1200">
              <a:solidFill>
                <a:schemeClr val="tx1"/>
              </a:solidFill>
            </a:endParaRPr>
          </a:p>
        </p:txBody>
      </p:sp>
      <p:sp>
        <p:nvSpPr>
          <p:cNvPr id="12" name="四角形: メモ 24">
            <a:extLst>
              <a:ext uri="{FF2B5EF4-FFF2-40B4-BE49-F238E27FC236}">
                <a16:creationId xmlns:a16="http://schemas.microsoft.com/office/drawing/2014/main" id="{A2A81E11-B130-4DAF-7A64-58E629F40823}"/>
              </a:ext>
            </a:extLst>
          </p:cNvPr>
          <p:cNvSpPr/>
          <p:nvPr/>
        </p:nvSpPr>
        <p:spPr>
          <a:xfrm>
            <a:off x="5894419" y="5297951"/>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3" name="四角形: メモ 8">
            <a:extLst>
              <a:ext uri="{FF2B5EF4-FFF2-40B4-BE49-F238E27FC236}">
                <a16:creationId xmlns:a16="http://schemas.microsoft.com/office/drawing/2014/main" id="{20C1A4CC-46CD-A08C-8EFD-18B514EACC4D}"/>
              </a:ext>
            </a:extLst>
          </p:cNvPr>
          <p:cNvSpPr/>
          <p:nvPr/>
        </p:nvSpPr>
        <p:spPr>
          <a:xfrm>
            <a:off x="2224593" y="6068145"/>
            <a:ext cx="686849" cy="686849"/>
          </a:xfrm>
          <a:prstGeom prst="foldedCorner">
            <a:avLst/>
          </a:prstGeom>
          <a:solidFill>
            <a:srgbClr val="99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500">
              <a:solidFill>
                <a:schemeClr val="tx1"/>
              </a:solidFill>
              <a:latin typeface="HGPｺﾞｼｯｸE" panose="020B0900000000000000" pitchFamily="50" charset="-128"/>
              <a:ea typeface="HGPｺﾞｼｯｸE" panose="020B0900000000000000" pitchFamily="50" charset="-128"/>
            </a:endParaRPr>
          </a:p>
          <a:p>
            <a:pPr algn="ctr"/>
            <a:r>
              <a:rPr kumimoji="1" lang="ja-JP" altLang="en-US" sz="1200">
                <a:solidFill>
                  <a:schemeClr val="tx1"/>
                </a:solidFill>
                <a:latin typeface="HGPｺﾞｼｯｸE" panose="020B0900000000000000" pitchFamily="50" charset="-128"/>
                <a:ea typeface="HGPｺﾞｼｯｸE" panose="020B0900000000000000" pitchFamily="50" charset="-128"/>
              </a:rPr>
              <a:t>外国人</a:t>
            </a:r>
          </a:p>
        </p:txBody>
      </p:sp>
      <p:sp>
        <p:nvSpPr>
          <p:cNvPr id="15" name="四角形: メモ 20">
            <a:extLst>
              <a:ext uri="{FF2B5EF4-FFF2-40B4-BE49-F238E27FC236}">
                <a16:creationId xmlns:a16="http://schemas.microsoft.com/office/drawing/2014/main" id="{F2DD9A3D-10C0-E28D-D09E-E58EBCC72DCD}"/>
              </a:ext>
            </a:extLst>
          </p:cNvPr>
          <p:cNvSpPr/>
          <p:nvPr/>
        </p:nvSpPr>
        <p:spPr>
          <a:xfrm>
            <a:off x="30984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やさしい</a:t>
            </a:r>
            <a:b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日本語</a:t>
            </a:r>
            <a:endParaRPr kumimoji="1" lang="ja-JP" altLang="en-US" sz="1200">
              <a:solidFill>
                <a:schemeClr val="tx1"/>
              </a:solidFill>
            </a:endParaRPr>
          </a:p>
        </p:txBody>
      </p:sp>
      <p:sp>
        <p:nvSpPr>
          <p:cNvPr id="16" name="四角形: メモ 21">
            <a:extLst>
              <a:ext uri="{FF2B5EF4-FFF2-40B4-BE49-F238E27FC236}">
                <a16:creationId xmlns:a16="http://schemas.microsoft.com/office/drawing/2014/main" id="{EF275520-840B-163A-5E8C-1B14F7C0586F}"/>
              </a:ext>
            </a:extLst>
          </p:cNvPr>
          <p:cNvSpPr/>
          <p:nvPr/>
        </p:nvSpPr>
        <p:spPr>
          <a:xfrm>
            <a:off x="3843375" y="6068145"/>
            <a:ext cx="686849" cy="686849"/>
          </a:xfrm>
          <a:prstGeom prst="foldedCorner">
            <a:avLst/>
          </a:prstGeom>
          <a:solidFill>
            <a:srgbClr val="FF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
        <p:nvSpPr>
          <p:cNvPr id="17" name="四角形: メモ 23">
            <a:extLst>
              <a:ext uri="{FF2B5EF4-FFF2-40B4-BE49-F238E27FC236}">
                <a16:creationId xmlns:a16="http://schemas.microsoft.com/office/drawing/2014/main" id="{9B9E6A94-C033-C930-1D42-F1B99D336F8D}"/>
              </a:ext>
            </a:extLst>
          </p:cNvPr>
          <p:cNvSpPr/>
          <p:nvPr/>
        </p:nvSpPr>
        <p:spPr>
          <a:xfrm>
            <a:off x="515504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通訳が出来る人</a:t>
            </a:r>
            <a:endParaRPr kumimoji="1" lang="ja-JP" altLang="en-US" sz="1200">
              <a:solidFill>
                <a:schemeClr val="tx1"/>
              </a:solidFill>
            </a:endParaRPr>
          </a:p>
        </p:txBody>
      </p:sp>
      <p:sp>
        <p:nvSpPr>
          <p:cNvPr id="27" name="四角形: メモ 24">
            <a:extLst>
              <a:ext uri="{FF2B5EF4-FFF2-40B4-BE49-F238E27FC236}">
                <a16:creationId xmlns:a16="http://schemas.microsoft.com/office/drawing/2014/main" id="{8B83E6A1-E4D8-7AB9-F79F-416287267586}"/>
              </a:ext>
            </a:extLst>
          </p:cNvPr>
          <p:cNvSpPr/>
          <p:nvPr/>
        </p:nvSpPr>
        <p:spPr>
          <a:xfrm>
            <a:off x="5897994" y="6068145"/>
            <a:ext cx="686849" cy="686849"/>
          </a:xfrm>
          <a:prstGeom prst="foldedCorner">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1200">
              <a:solidFill>
                <a:schemeClr val="tx1"/>
              </a:solidFill>
            </a:endParaRPr>
          </a:p>
        </p:txBody>
      </p:sp>
    </p:spTree>
    <p:extLst>
      <p:ext uri="{BB962C8B-B14F-4D97-AF65-F5344CB8AC3E}">
        <p14:creationId xmlns:p14="http://schemas.microsoft.com/office/powerpoint/2010/main" val="34855307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p:txBody>
          <a:bodyPr/>
          <a:lstStyle/>
          <a:p>
            <a:r>
              <a:rPr kumimoji="1" lang="ja-JP" altLang="en-US"/>
              <a:t>聴覚障害者の避難者への対応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28</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28</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3164369"/>
            <a:ext cx="8533914" cy="3263955"/>
            <a:chOff x="303381" y="3410169"/>
            <a:chExt cx="8533914" cy="3263955"/>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3263955"/>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78451"/>
              <a:ext cx="8453849" cy="2677656"/>
            </a:xfrm>
            <a:prstGeom prst="rect">
              <a:avLst/>
            </a:prstGeom>
          </p:spPr>
          <p:txBody>
            <a:bodyPr wrap="square">
              <a:spAutoFit/>
            </a:bodyPr>
            <a:lstStyle/>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手話通訳者などの確保</a:t>
              </a: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必要な情報は、リーフレットなどの印刷物や書き物によって</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伝達</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積極的なコミュニケーションをとるよう配慮する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支援者の識別表示（帽子・ジャンバー等）を用意</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「手話通訳・要約筆記が必要な人はいますか」などの張り紙を用意</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404289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1941718"/>
            <a:chOff x="303381" y="988291"/>
            <a:chExt cx="8533913" cy="1941718"/>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467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354217"/>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音声による情報</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が伝わらない</a:t>
              </a:r>
            </a:p>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外見からは</a:t>
              </a:r>
              <a:r>
                <a:rPr kumimoji="1" lang="ja-JP" altLang="en-US" sz="2400">
                  <a:solidFill>
                    <a:srgbClr val="FF2800"/>
                  </a:solidFill>
                  <a:latin typeface="HGPｺﾞｼｯｸE" panose="020B0900000000000000" pitchFamily="50" charset="-128"/>
                  <a:ea typeface="HGPｺﾞｼｯｸE" panose="020B0900000000000000" pitchFamily="50" charset="-128"/>
                </a:rPr>
                <a:t>障害があることが分からない</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コミュニケーションがとりづらい為、</a:t>
              </a:r>
              <a:r>
                <a:rPr kumimoji="1" lang="ja-JP" altLang="en-US" sz="2400">
                  <a:solidFill>
                    <a:srgbClr val="FF2800"/>
                  </a:solidFill>
                  <a:latin typeface="HGPｺﾞｼｯｸE" panose="020B0900000000000000" pitchFamily="50" charset="-128"/>
                  <a:ea typeface="HGPｺﾞｼｯｸE" panose="020B0900000000000000" pitchFamily="50" charset="-128"/>
                </a:rPr>
                <a:t>ストレスを抱えやすい</a:t>
              </a: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0372"/>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17787000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A3F076-E440-4A89-B887-97C37070D93B}"/>
              </a:ext>
            </a:extLst>
          </p:cNvPr>
          <p:cNvSpPr>
            <a:spLocks noGrp="1"/>
          </p:cNvSpPr>
          <p:nvPr>
            <p:ph type="title"/>
          </p:nvPr>
        </p:nvSpPr>
        <p:spPr/>
        <p:txBody>
          <a:bodyPr/>
          <a:lstStyle/>
          <a:p>
            <a:r>
              <a:rPr lang="ja-JP" altLang="en-US"/>
              <a:t>（参考）知的</a:t>
            </a:r>
            <a:r>
              <a:rPr kumimoji="1" lang="ja-JP" altLang="en-US"/>
              <a:t>障害者の避難者への対応</a:t>
            </a:r>
          </a:p>
        </p:txBody>
      </p:sp>
      <p:sp>
        <p:nvSpPr>
          <p:cNvPr id="4" name="スライド番号プレースホルダー 3">
            <a:extLst>
              <a:ext uri="{FF2B5EF4-FFF2-40B4-BE49-F238E27FC236}">
                <a16:creationId xmlns:a16="http://schemas.microsoft.com/office/drawing/2014/main" id="{36ABFF9A-AF8A-4385-AEA0-A8274C944E51}"/>
              </a:ext>
            </a:extLst>
          </p:cNvPr>
          <p:cNvSpPr>
            <a:spLocks noGrp="1"/>
          </p:cNvSpPr>
          <p:nvPr>
            <p:ph type="sldNum" sz="quarter" idx="12"/>
          </p:nvPr>
        </p:nvSpPr>
        <p:spPr/>
        <p:txBody>
          <a:bodyPr/>
          <a:lstStyle/>
          <a:p>
            <a:fld id="{48C0FCB9-D989-46F1-965E-624BDAC7E129}" type="slidenum">
              <a:rPr kumimoji="1" lang="ja-JP" altLang="en-US" smtClean="0"/>
              <a:pPr/>
              <a:t>29</a:t>
            </a:fld>
            <a:endParaRPr kumimoji="1" lang="ja-JP" altLang="en-US"/>
          </a:p>
        </p:txBody>
      </p:sp>
      <p:sp>
        <p:nvSpPr>
          <p:cNvPr id="6" name="スライド番号プレースホルダー 3">
            <a:extLst>
              <a:ext uri="{FF2B5EF4-FFF2-40B4-BE49-F238E27FC236}">
                <a16:creationId xmlns:a16="http://schemas.microsoft.com/office/drawing/2014/main" id="{0E3646D4-016F-4362-9451-A27D3BF17F9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29</a:t>
            </a:fld>
            <a:endParaRPr kumimoji="1" lang="ja-JP" altLang="en-US"/>
          </a:p>
        </p:txBody>
      </p:sp>
      <p:grpSp>
        <p:nvGrpSpPr>
          <p:cNvPr id="20" name="グループ化 19">
            <a:extLst>
              <a:ext uri="{FF2B5EF4-FFF2-40B4-BE49-F238E27FC236}">
                <a16:creationId xmlns:a16="http://schemas.microsoft.com/office/drawing/2014/main" id="{F60DF363-4B02-40B9-97A0-6B314C39D5C8}"/>
              </a:ext>
            </a:extLst>
          </p:cNvPr>
          <p:cNvGrpSpPr/>
          <p:nvPr/>
        </p:nvGrpSpPr>
        <p:grpSpPr>
          <a:xfrm>
            <a:off x="303381" y="3164369"/>
            <a:ext cx="8533914" cy="3263955"/>
            <a:chOff x="303381" y="3410169"/>
            <a:chExt cx="8533914" cy="3263955"/>
          </a:xfrm>
        </p:grpSpPr>
        <p:sp>
          <p:nvSpPr>
            <p:cNvPr id="8" name="矢印: 五方向 7">
              <a:extLst>
                <a:ext uri="{FF2B5EF4-FFF2-40B4-BE49-F238E27FC236}">
                  <a16:creationId xmlns:a16="http://schemas.microsoft.com/office/drawing/2014/main" id="{097C9B5F-E1AB-49F3-8F80-5C41869C0B71}"/>
                </a:ext>
              </a:extLst>
            </p:cNvPr>
            <p:cNvSpPr/>
            <p:nvPr/>
          </p:nvSpPr>
          <p:spPr>
            <a:xfrm>
              <a:off x="303382" y="3422574"/>
              <a:ext cx="7104597" cy="477073"/>
            </a:xfrm>
            <a:prstGeom prst="homePlate">
              <a:avLst/>
            </a:prstGeom>
            <a:solidFill>
              <a:srgbClr val="FF2800"/>
            </a:solidFill>
            <a:ln>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E94716"/>
                </a:solidFill>
              </a:endParaRPr>
            </a:p>
          </p:txBody>
        </p:sp>
        <p:sp>
          <p:nvSpPr>
            <p:cNvPr id="9" name="正方形/長方形 8">
              <a:extLst>
                <a:ext uri="{FF2B5EF4-FFF2-40B4-BE49-F238E27FC236}">
                  <a16:creationId xmlns:a16="http://schemas.microsoft.com/office/drawing/2014/main" id="{CE13EC18-B28F-40DD-AAE7-0C96D51CD273}"/>
                </a:ext>
              </a:extLst>
            </p:cNvPr>
            <p:cNvSpPr/>
            <p:nvPr/>
          </p:nvSpPr>
          <p:spPr>
            <a:xfrm>
              <a:off x="303381" y="3410169"/>
              <a:ext cx="8533914" cy="3263955"/>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03167263-33D2-43BC-B18F-DBD45DE25948}"/>
                </a:ext>
              </a:extLst>
            </p:cNvPr>
            <p:cNvSpPr/>
            <p:nvPr/>
          </p:nvSpPr>
          <p:spPr>
            <a:xfrm>
              <a:off x="383444" y="3927651"/>
              <a:ext cx="8453849" cy="2677656"/>
            </a:xfrm>
            <a:prstGeom prst="rect">
              <a:avLst/>
            </a:prstGeom>
          </p:spPr>
          <p:txBody>
            <a:bodyPr wrap="square">
              <a:spAutoFit/>
            </a:bodyPr>
            <a:lstStyle/>
            <a:p>
              <a:pPr marL="28575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家族等と一緒に生活できるような安心できる環境が何より大切</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本人が伝えたいことをゆっくりと聞き、「ゆっくり」「ていねいに」「くりかえし」など「わかりやすい言葉」で接する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できるだけ一人にしないように努める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spc="-150">
                  <a:solidFill>
                    <a:srgbClr val="404040"/>
                  </a:solidFill>
                  <a:latin typeface="HGPｺﾞｼｯｸE" panose="020B0900000000000000" pitchFamily="50" charset="-128"/>
                  <a:ea typeface="HGPｺﾞｼｯｸE" panose="020B0900000000000000" pitchFamily="50" charset="-128"/>
                </a:rPr>
                <a:t>パニックをおこす前に騒がしい場所から静養室などの落ち着ける</a:t>
              </a:r>
              <a:br>
                <a:rPr kumimoji="1" lang="en-US" altLang="ja-JP" sz="2400" spc="-15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場所で対応する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285750" lvl="0" indent="-285750" algn="just" defTabSz="914400">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医療機関などと連携し、薬等が入手できる支援体制を構築</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F1618D4D-79B2-4062-8902-032FB6452728}"/>
                </a:ext>
              </a:extLst>
            </p:cNvPr>
            <p:cNvSpPr/>
            <p:nvPr/>
          </p:nvSpPr>
          <p:spPr>
            <a:xfrm>
              <a:off x="372354" y="3418814"/>
              <a:ext cx="404289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対応方法と連携・協力先（例）</a:t>
              </a:r>
            </a:p>
          </p:txBody>
        </p:sp>
      </p:grpSp>
      <p:grpSp>
        <p:nvGrpSpPr>
          <p:cNvPr id="3" name="グループ化 2">
            <a:extLst>
              <a:ext uri="{FF2B5EF4-FFF2-40B4-BE49-F238E27FC236}">
                <a16:creationId xmlns:a16="http://schemas.microsoft.com/office/drawing/2014/main" id="{D2D69C13-9D2C-4C4B-BEDA-BA5F88ED7E30}"/>
              </a:ext>
            </a:extLst>
          </p:cNvPr>
          <p:cNvGrpSpPr/>
          <p:nvPr/>
        </p:nvGrpSpPr>
        <p:grpSpPr>
          <a:xfrm>
            <a:off x="303381" y="840811"/>
            <a:ext cx="8533913" cy="1941718"/>
            <a:chOff x="303381" y="988291"/>
            <a:chExt cx="8533913" cy="1941718"/>
          </a:xfrm>
        </p:grpSpPr>
        <p:sp>
          <p:nvSpPr>
            <p:cNvPr id="10" name="正方形/長方形 9">
              <a:extLst>
                <a:ext uri="{FF2B5EF4-FFF2-40B4-BE49-F238E27FC236}">
                  <a16:creationId xmlns:a16="http://schemas.microsoft.com/office/drawing/2014/main" id="{2B76E81C-B33B-43D0-8A2E-283E8E17442E}"/>
                </a:ext>
              </a:extLst>
            </p:cNvPr>
            <p:cNvSpPr/>
            <p:nvPr/>
          </p:nvSpPr>
          <p:spPr>
            <a:xfrm>
              <a:off x="303381" y="1462689"/>
              <a:ext cx="8533913" cy="1467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44F21ADD-55A1-4C58-A2EF-3AB5A2D2CE83}"/>
                </a:ext>
              </a:extLst>
            </p:cNvPr>
            <p:cNvSpPr/>
            <p:nvPr/>
          </p:nvSpPr>
          <p:spPr>
            <a:xfrm>
              <a:off x="383444" y="1542165"/>
              <a:ext cx="8453850" cy="1354217"/>
            </a:xfrm>
            <a:prstGeom prst="rect">
              <a:avLst/>
            </a:prstGeom>
          </p:spPr>
          <p:txBody>
            <a:bodyPr wrap="square">
              <a:spAutoFit/>
            </a:bodyPr>
            <a:lstStyle/>
            <a:p>
              <a:pPr marL="285750" indent="-285750" algn="just" defTabSz="914400">
                <a:spcAft>
                  <a:spcPts val="600"/>
                </a:spcAft>
                <a:buFont typeface="Wingdings" panose="05000000000000000000" pitchFamily="2" charset="2"/>
                <a:buChar char="l"/>
                <a:defRPr/>
              </a:pPr>
              <a:r>
                <a:rPr kumimoji="1" lang="ja-JP" altLang="en-US" sz="2400">
                  <a:solidFill>
                    <a:srgbClr val="404040"/>
                  </a:solidFill>
                  <a:latin typeface="HGPｺﾞｼｯｸE" panose="020B0900000000000000" pitchFamily="50" charset="-128"/>
                  <a:ea typeface="HGPｺﾞｼｯｸE" panose="020B0900000000000000" pitchFamily="50" charset="-128"/>
                </a:rPr>
                <a:t>外見からは</a:t>
              </a:r>
              <a:r>
                <a:rPr kumimoji="1" lang="ja-JP" altLang="en-US" sz="2400">
                  <a:solidFill>
                    <a:srgbClr val="FF2800"/>
                  </a:solidFill>
                  <a:latin typeface="HGPｺﾞｼｯｸE" panose="020B0900000000000000" pitchFamily="50" charset="-128"/>
                  <a:ea typeface="HGPｺﾞｼｯｸE" panose="020B0900000000000000" pitchFamily="50" charset="-128"/>
                </a:rPr>
                <a:t>障害の有無が判断しにくい</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a:p>
              <a:pPr marL="285750" indent="-285750" algn="just" defTabSz="914400">
                <a:spcAft>
                  <a:spcPts val="600"/>
                </a:spcAft>
                <a:buFont typeface="Wingdings" panose="05000000000000000000" pitchFamily="2" charset="2"/>
                <a:buChar char="l"/>
                <a:defRPr/>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不安になり、</a:t>
              </a:r>
              <a:r>
                <a:rPr kumimoji="1" lang="ja-JP" altLang="en-US" sz="2400">
                  <a:solidFill>
                    <a:srgbClr val="FF2800"/>
                  </a:solidFill>
                  <a:latin typeface="HGPｺﾞｼｯｸE" panose="020B0900000000000000" pitchFamily="50" charset="-128"/>
                  <a:ea typeface="HGPｺﾞｼｯｸE" panose="020B0900000000000000" pitchFamily="50" charset="-128"/>
                </a:rPr>
                <a:t>パニックになる場合がある</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a:p>
              <a:pPr marL="285750" indent="-285750" algn="just" defTabSz="914400">
                <a:spcAft>
                  <a:spcPts val="600"/>
                </a:spcAft>
                <a:buClr>
                  <a:srgbClr val="404040"/>
                </a:buClr>
                <a:buFont typeface="Wingdings" panose="05000000000000000000" pitchFamily="2" charset="2"/>
                <a:buChar char="l"/>
                <a:defRPr/>
              </a:pPr>
              <a:r>
                <a:rPr kumimoji="1" lang="ja-JP" altLang="en-US" sz="2400">
                  <a:solidFill>
                    <a:srgbClr val="FF2800"/>
                  </a:solidFill>
                  <a:latin typeface="HGPｺﾞｼｯｸE" panose="020B0900000000000000" pitchFamily="50" charset="-128"/>
                  <a:ea typeface="HGPｺﾞｼｯｸE" panose="020B0900000000000000" pitchFamily="50" charset="-128"/>
                </a:rPr>
                <a:t>集団生活のペースやルールについていけない</a:t>
              </a:r>
              <a:r>
                <a:rPr kumimoji="1" lang="ja-JP" altLang="en-US" sz="2400">
                  <a:solidFill>
                    <a:srgbClr val="404040"/>
                  </a:solidFill>
                  <a:latin typeface="HGPｺﾞｼｯｸE" panose="020B0900000000000000" pitchFamily="50" charset="-128"/>
                  <a:ea typeface="HGPｺﾞｼｯｸE" panose="020B0900000000000000" pitchFamily="50" charset="-128"/>
                </a:rPr>
                <a:t>場合がある</a:t>
              </a:r>
            </a:p>
          </p:txBody>
        </p:sp>
        <p:sp>
          <p:nvSpPr>
            <p:cNvPr id="14" name="矢印: 五方向 13">
              <a:extLst>
                <a:ext uri="{FF2B5EF4-FFF2-40B4-BE49-F238E27FC236}">
                  <a16:creationId xmlns:a16="http://schemas.microsoft.com/office/drawing/2014/main" id="{A484D05A-F0AE-4B9B-88FB-F3F31222B1DC}"/>
                </a:ext>
              </a:extLst>
            </p:cNvPr>
            <p:cNvSpPr/>
            <p:nvPr/>
          </p:nvSpPr>
          <p:spPr>
            <a:xfrm>
              <a:off x="303382" y="988291"/>
              <a:ext cx="5600261" cy="477073"/>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6C76FAB9-EB9E-44A2-BBC4-C52AC60AC8E0}"/>
                </a:ext>
              </a:extLst>
            </p:cNvPr>
            <p:cNvSpPr txBox="1"/>
            <p:nvPr/>
          </p:nvSpPr>
          <p:spPr>
            <a:xfrm>
              <a:off x="383444" y="990372"/>
              <a:ext cx="2462534" cy="461665"/>
            </a:xfrm>
            <a:prstGeom prst="rect">
              <a:avLst/>
            </a:prstGeom>
            <a:noFill/>
          </p:spPr>
          <p:txBody>
            <a:bodyPr wrap="none" rtlCol="0">
              <a:spAutoFit/>
            </a:bodyPr>
            <a:lstStyle/>
            <a:p>
              <a:r>
                <a:rPr kumimoji="1" lang="ja-JP" altLang="en-US" sz="2400">
                  <a:solidFill>
                    <a:schemeClr val="bg1"/>
                  </a:solidFill>
                  <a:latin typeface="HGPｺﾞｼｯｸE" panose="020B0900000000000000" pitchFamily="50" charset="-128"/>
                  <a:ea typeface="HGPｺﾞｼｯｸE" panose="020B0900000000000000" pitchFamily="50" charset="-128"/>
                </a:rPr>
                <a:t>避難所で困ること</a:t>
              </a:r>
              <a:endParaRPr kumimoji="1" lang="ja-JP" altLang="en-US" sz="2400" baseline="30000">
                <a:solidFill>
                  <a:schemeClr val="bg1"/>
                </a:solidFill>
                <a:latin typeface="HGPｺﾞｼｯｸE" panose="020B0900000000000000" pitchFamily="50" charset="-128"/>
                <a:ea typeface="HGPｺﾞｼｯｸE" panose="020B0900000000000000" pitchFamily="50" charset="-128"/>
              </a:endParaRPr>
            </a:p>
          </p:txBody>
        </p:sp>
      </p:grpSp>
      <p:sp>
        <p:nvSpPr>
          <p:cNvPr id="16" name="テキスト ボックス 15">
            <a:extLst>
              <a:ext uri="{FF2B5EF4-FFF2-40B4-BE49-F238E27FC236}">
                <a16:creationId xmlns:a16="http://schemas.microsoft.com/office/drawing/2014/main" id="{96EA923A-54CB-4343-85E1-153FF254A495}"/>
              </a:ext>
            </a:extLst>
          </p:cNvPr>
          <p:cNvSpPr txBox="1"/>
          <p:nvPr/>
        </p:nvSpPr>
        <p:spPr>
          <a:xfrm>
            <a:off x="33643" y="6536937"/>
            <a:ext cx="7644074" cy="261610"/>
          </a:xfrm>
          <a:prstGeom prst="rect">
            <a:avLst/>
          </a:prstGeom>
          <a:noFill/>
        </p:spPr>
        <p:txBody>
          <a:bodyPr wrap="square" rtlCol="0">
            <a:spAutoFit/>
          </a:bodyPr>
          <a:lstStyle/>
          <a:p>
            <a:pPr defTabSz="685800"/>
            <a:r>
              <a:rPr kumimoji="1" lang="ja-JP" altLang="en-US" sz="1100">
                <a:solidFill>
                  <a:prstClr val="black">
                    <a:lumMod val="75000"/>
                    <a:lumOff val="25000"/>
                  </a:prstClr>
                </a:solidFill>
                <a:latin typeface="HGPｺﾞｼｯｸE" panose="020B0900000000000000" pitchFamily="50" charset="-128"/>
                <a:ea typeface="HGPｺﾞｼｯｸE" panose="020B0900000000000000" pitchFamily="50" charset="-128"/>
              </a:rPr>
              <a:t>参考：京都府「福祉避難コーナー設置ガイドライン」</a:t>
            </a:r>
          </a:p>
        </p:txBody>
      </p:sp>
    </p:spTree>
    <p:extLst>
      <p:ext uri="{BB962C8B-B14F-4D97-AF65-F5344CB8AC3E}">
        <p14:creationId xmlns:p14="http://schemas.microsoft.com/office/powerpoint/2010/main" val="970714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448"/>
            <a:ext cx="9144000" cy="650083"/>
          </a:xfrm>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3</a:t>
            </a:fld>
            <a:endParaRPr kumimoji="1" lang="ja-JP" altLang="en-US"/>
          </a:p>
        </p:txBody>
      </p:sp>
      <p:sp>
        <p:nvSpPr>
          <p:cNvPr id="9" name="テキスト ボックス 8">
            <a:extLst>
              <a:ext uri="{FF2B5EF4-FFF2-40B4-BE49-F238E27FC236}">
                <a16:creationId xmlns:a16="http://schemas.microsoft.com/office/drawing/2014/main" id="{6C6CF004-661B-4BB0-9CFA-62BCAD3CB065}"/>
              </a:ext>
            </a:extLst>
          </p:cNvPr>
          <p:cNvSpPr txBox="1"/>
          <p:nvPr/>
        </p:nvSpPr>
        <p:spPr>
          <a:xfrm>
            <a:off x="689201" y="1308649"/>
            <a:ext cx="7920000" cy="954107"/>
          </a:xfrm>
          <a:prstGeom prst="rect">
            <a:avLst/>
          </a:prstGeom>
          <a:noFill/>
        </p:spPr>
        <p:txBody>
          <a:bodyPr wrap="square" rtlCol="0">
            <a:spAutoFit/>
          </a:bodyPr>
          <a:lstStyle/>
          <a:p>
            <a:pPr algn="just">
              <a:spcAft>
                <a:spcPts val="36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避難所を円滑に運営するために必要な要配慮者への支援や災害ボランティアの受入について理解する</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C02A1429-8088-4883-84C5-37B25147C11D}"/>
              </a:ext>
            </a:extLst>
          </p:cNvPr>
          <p:cNvSpPr/>
          <p:nvPr/>
        </p:nvSpPr>
        <p:spPr>
          <a:xfrm>
            <a:off x="410935" y="2798837"/>
            <a:ext cx="8343899" cy="3535702"/>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要配慮者の地域ぐるみでの支援体制</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災害ボランティアの受入、被災地への応援協力</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1" name="テキスト ボックス 10">
            <a:extLst>
              <a:ext uri="{FF2B5EF4-FFF2-40B4-BE49-F238E27FC236}">
                <a16:creationId xmlns:a16="http://schemas.microsoft.com/office/drawing/2014/main" id="{C5EEF07A-BD87-444D-8FA6-24AD0A4D6F9D}"/>
              </a:ext>
            </a:extLst>
          </p:cNvPr>
          <p:cNvSpPr txBox="1"/>
          <p:nvPr/>
        </p:nvSpPr>
        <p:spPr>
          <a:xfrm>
            <a:off x="7409593" y="4337604"/>
            <a:ext cx="133722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32</a:t>
            </a:r>
          </a:p>
        </p:txBody>
      </p:sp>
      <p:sp>
        <p:nvSpPr>
          <p:cNvPr id="14" name="テキスト ボックス 13">
            <a:extLst>
              <a:ext uri="{FF2B5EF4-FFF2-40B4-BE49-F238E27FC236}">
                <a16:creationId xmlns:a16="http://schemas.microsoft.com/office/drawing/2014/main" id="{0028FABC-2A5F-4398-BBCA-1B2F65CC4A4B}"/>
              </a:ext>
            </a:extLst>
          </p:cNvPr>
          <p:cNvSpPr txBox="1"/>
          <p:nvPr/>
        </p:nvSpPr>
        <p:spPr>
          <a:xfrm>
            <a:off x="7345473" y="5335197"/>
            <a:ext cx="143340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P.33</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36</a:t>
            </a:r>
          </a:p>
        </p:txBody>
      </p:sp>
    </p:spTree>
    <p:extLst>
      <p:ext uri="{BB962C8B-B14F-4D97-AF65-F5344CB8AC3E}">
        <p14:creationId xmlns:p14="http://schemas.microsoft.com/office/powerpoint/2010/main" val="33615802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7C0B5A08-6C2A-4D13-8893-CD76884BA6DD}"/>
              </a:ext>
            </a:extLst>
          </p:cNvPr>
          <p:cNvSpPr/>
          <p:nvPr/>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HGPｺﾞｼｯｸE"/>
              <a:ea typeface="HGPｺﾞｼｯｸE"/>
              <a:cs typeface="+mn-cs"/>
            </a:endParaRPr>
          </a:p>
        </p:txBody>
      </p:sp>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dirty="0"/>
              <a:t>【</a:t>
            </a:r>
            <a:r>
              <a:rPr lang="ja-JP" altLang="en-US" dirty="0"/>
              <a:t>事例</a:t>
            </a:r>
            <a:r>
              <a:rPr lang="en-US" altLang="ja-JP" dirty="0"/>
              <a:t>】</a:t>
            </a:r>
            <a:r>
              <a:rPr kumimoji="1" lang="ja-JP" altLang="en-US" dirty="0"/>
              <a:t>感染症防止対策</a:t>
            </a:r>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0" name="コンテンツ プレースホルダー 19">
            <a:extLst>
              <a:ext uri="{FF2B5EF4-FFF2-40B4-BE49-F238E27FC236}">
                <a16:creationId xmlns:a16="http://schemas.microsoft.com/office/drawing/2014/main" id="{7E4140A8-51F8-6DF6-7539-5EAC69572625}"/>
              </a:ext>
            </a:extLst>
          </p:cNvPr>
          <p:cNvSpPr>
            <a:spLocks noGrp="1"/>
          </p:cNvSpPr>
          <p:nvPr>
            <p:ph sz="quarter" idx="13"/>
          </p:nvPr>
        </p:nvSpPr>
        <p:spPr/>
        <p:txBody>
          <a:bodyPr>
            <a:noAutofit/>
          </a:bodyPr>
          <a:lstStyle/>
          <a:p>
            <a:r>
              <a:rPr lang="ja-JP" altLang="en-US" dirty="0"/>
              <a:t>■避難所における感染症防止対策</a:t>
            </a:r>
          </a:p>
          <a:p>
            <a:r>
              <a:rPr lang="ja-JP" altLang="en-US" sz="2000" dirty="0">
                <a:solidFill>
                  <a:schemeClr val="tx1">
                    <a:lumMod val="75000"/>
                    <a:lumOff val="25000"/>
                  </a:schemeClr>
                </a:solidFill>
              </a:rPr>
              <a:t>（熊本県）</a:t>
            </a:r>
          </a:p>
        </p:txBody>
      </p:sp>
      <p:sp>
        <p:nvSpPr>
          <p:cNvPr id="25" name="コンテンツ プレースホルダー 24">
            <a:extLst>
              <a:ext uri="{FF2B5EF4-FFF2-40B4-BE49-F238E27FC236}">
                <a16:creationId xmlns:a16="http://schemas.microsoft.com/office/drawing/2014/main" id="{F21E924E-ED20-5B5F-9812-F9088756E7BC}"/>
              </a:ext>
            </a:extLst>
          </p:cNvPr>
          <p:cNvSpPr>
            <a:spLocks noGrp="1"/>
          </p:cNvSpPr>
          <p:nvPr>
            <p:ph sz="quarter" idx="15"/>
          </p:nvPr>
        </p:nvSpPr>
        <p:spPr/>
        <p:txBody>
          <a:bodyPr>
            <a:normAutofit lnSpcReduction="10000"/>
          </a:bodyPr>
          <a:lstStyle/>
          <a:p>
            <a:r>
              <a:rPr lang="ja-JP" altLang="en-US" dirty="0"/>
              <a:t>参考：熊本県「コロナ禍における 熊本県の災害対応について　～令和２年７月豪雨を事例として～」</a:t>
            </a:r>
          </a:p>
        </p:txBody>
      </p:sp>
      <p:sp>
        <p:nvSpPr>
          <p:cNvPr id="22" name="コンテンツ プレースホルダー 21">
            <a:extLst>
              <a:ext uri="{FF2B5EF4-FFF2-40B4-BE49-F238E27FC236}">
                <a16:creationId xmlns:a16="http://schemas.microsoft.com/office/drawing/2014/main" id="{29FE124D-99DA-FDB2-EA25-4C925691454B}"/>
              </a:ext>
            </a:extLst>
          </p:cNvPr>
          <p:cNvSpPr>
            <a:spLocks noGrp="1"/>
          </p:cNvSpPr>
          <p:nvPr>
            <p:ph idx="16"/>
          </p:nvPr>
        </p:nvSpPr>
        <p:spPr>
          <a:xfrm>
            <a:off x="552449" y="1943080"/>
            <a:ext cx="5495926" cy="3771920"/>
          </a:xfrm>
        </p:spPr>
        <p:txBody>
          <a:bodyPr/>
          <a:lstStyle/>
          <a:p>
            <a:pPr algn="just"/>
            <a:r>
              <a:rPr lang="ja-JP" altLang="en-US" dirty="0">
                <a:solidFill>
                  <a:srgbClr val="FF2800"/>
                </a:solidFill>
              </a:rPr>
              <a:t>入所時の検温</a:t>
            </a:r>
            <a:r>
              <a:rPr lang="ja-JP" altLang="en-US" dirty="0"/>
              <a:t>や</a:t>
            </a:r>
            <a:r>
              <a:rPr lang="ja-JP" altLang="en-US" dirty="0">
                <a:solidFill>
                  <a:srgbClr val="FF2800"/>
                </a:solidFill>
              </a:rPr>
              <a:t>避難所への関係者以外の</a:t>
            </a:r>
            <a:br>
              <a:rPr lang="en-US" altLang="ja-JP" dirty="0">
                <a:solidFill>
                  <a:srgbClr val="FF2800"/>
                </a:solidFill>
              </a:rPr>
            </a:br>
            <a:r>
              <a:rPr lang="ja-JP" altLang="en-US" dirty="0">
                <a:solidFill>
                  <a:srgbClr val="FF2800"/>
                </a:solidFill>
              </a:rPr>
              <a:t>立ち入りを禁止</a:t>
            </a:r>
            <a:r>
              <a:rPr lang="ja-JP" altLang="en-US" dirty="0"/>
              <a:t>するなどの対応を徹底</a:t>
            </a:r>
            <a:endParaRPr lang="en-US" altLang="ja-JP" dirty="0"/>
          </a:p>
          <a:p>
            <a:pPr algn="just"/>
            <a:r>
              <a:rPr lang="ja-JP" altLang="en-US" dirty="0"/>
              <a:t>避難所では、</a:t>
            </a:r>
            <a:r>
              <a:rPr lang="ja-JP" altLang="en-US" dirty="0">
                <a:solidFill>
                  <a:srgbClr val="FF2800"/>
                </a:solidFill>
              </a:rPr>
              <a:t>パーティションや段ボールベッド</a:t>
            </a:r>
            <a:br>
              <a:rPr lang="en-US" altLang="ja-JP" dirty="0">
                <a:solidFill>
                  <a:srgbClr val="FF2800"/>
                </a:solidFill>
              </a:rPr>
            </a:br>
            <a:r>
              <a:rPr lang="ja-JP" altLang="en-US" dirty="0">
                <a:solidFill>
                  <a:srgbClr val="FF2800"/>
                </a:solidFill>
              </a:rPr>
              <a:t>を活用</a:t>
            </a:r>
            <a:r>
              <a:rPr lang="ja-JP" altLang="en-US" dirty="0"/>
              <a:t>し、</a:t>
            </a:r>
            <a:r>
              <a:rPr lang="ja-JP" altLang="en-US" dirty="0">
                <a:solidFill>
                  <a:srgbClr val="FF2800"/>
                </a:solidFill>
              </a:rPr>
              <a:t>避難者間のスペースを確保</a:t>
            </a:r>
            <a:endParaRPr lang="en-US" altLang="ja-JP" dirty="0">
              <a:solidFill>
                <a:srgbClr val="FF2800"/>
              </a:solidFill>
            </a:endParaRPr>
          </a:p>
        </p:txBody>
      </p:sp>
      <p:pic>
        <p:nvPicPr>
          <p:cNvPr id="3" name="図 2">
            <a:extLst>
              <a:ext uri="{FF2B5EF4-FFF2-40B4-BE49-F238E27FC236}">
                <a16:creationId xmlns:a16="http://schemas.microsoft.com/office/drawing/2014/main" id="{42838A8B-FEAE-0DA9-B99D-E5D37AC5713C}"/>
              </a:ext>
            </a:extLst>
          </p:cNvPr>
          <p:cNvPicPr>
            <a:picLocks noChangeAspect="1"/>
          </p:cNvPicPr>
          <p:nvPr/>
        </p:nvPicPr>
        <p:blipFill>
          <a:blip r:embed="rId3"/>
          <a:srcRect l="67045" t="1025" r="637"/>
          <a:stretch/>
        </p:blipFill>
        <p:spPr>
          <a:xfrm>
            <a:off x="6166528" y="2538216"/>
            <a:ext cx="2329931" cy="3091141"/>
          </a:xfrm>
          <a:prstGeom prst="rect">
            <a:avLst/>
          </a:prstGeom>
        </p:spPr>
      </p:pic>
      <p:pic>
        <p:nvPicPr>
          <p:cNvPr id="8" name="図 7">
            <a:extLst>
              <a:ext uri="{FF2B5EF4-FFF2-40B4-BE49-F238E27FC236}">
                <a16:creationId xmlns:a16="http://schemas.microsoft.com/office/drawing/2014/main" id="{A1748CE6-6F53-824F-1E33-CA5940FA0093}"/>
              </a:ext>
            </a:extLst>
          </p:cNvPr>
          <p:cNvPicPr>
            <a:picLocks noChangeAspect="1"/>
          </p:cNvPicPr>
          <p:nvPr/>
        </p:nvPicPr>
        <p:blipFill>
          <a:blip r:embed="rId4"/>
          <a:srcRect l="51136" t="3650" r="1110" b="2231"/>
          <a:stretch/>
        </p:blipFill>
        <p:spPr>
          <a:xfrm>
            <a:off x="712024" y="3389055"/>
            <a:ext cx="4267200" cy="2573279"/>
          </a:xfrm>
          <a:prstGeom prst="rect">
            <a:avLst/>
          </a:prstGeom>
        </p:spPr>
      </p:pic>
      <p:sp>
        <p:nvSpPr>
          <p:cNvPr id="11" name="テキスト プレースホルダー 2">
            <a:extLst>
              <a:ext uri="{FF2B5EF4-FFF2-40B4-BE49-F238E27FC236}">
                <a16:creationId xmlns:a16="http://schemas.microsoft.com/office/drawing/2014/main" id="{BEC84BED-35EA-6FA5-AD62-AEF61EE57E33}"/>
              </a:ext>
            </a:extLst>
          </p:cNvPr>
          <p:cNvSpPr txBox="1">
            <a:spLocks/>
          </p:cNvSpPr>
          <p:nvPr/>
        </p:nvSpPr>
        <p:spPr>
          <a:xfrm>
            <a:off x="640586" y="5968402"/>
            <a:ext cx="4410076"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1"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ja-JP" altLang="en-US" sz="1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避難所に配備された布パーティション</a:t>
            </a:r>
          </a:p>
        </p:txBody>
      </p:sp>
      <p:sp>
        <p:nvSpPr>
          <p:cNvPr id="13" name="テキスト プレースホルダー 2">
            <a:extLst>
              <a:ext uri="{FF2B5EF4-FFF2-40B4-BE49-F238E27FC236}">
                <a16:creationId xmlns:a16="http://schemas.microsoft.com/office/drawing/2014/main" id="{77BA7B10-89CB-E808-A943-2295536C1DF9}"/>
              </a:ext>
            </a:extLst>
          </p:cNvPr>
          <p:cNvSpPr txBox="1">
            <a:spLocks/>
          </p:cNvSpPr>
          <p:nvPr/>
        </p:nvSpPr>
        <p:spPr>
          <a:xfrm>
            <a:off x="6166527" y="5608156"/>
            <a:ext cx="2329931"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1"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ja-JP" altLang="en-US" sz="1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面会場所の設置</a:t>
            </a:r>
          </a:p>
        </p:txBody>
      </p:sp>
    </p:spTree>
    <p:extLst>
      <p:ext uri="{BB962C8B-B14F-4D97-AF65-F5344CB8AC3E}">
        <p14:creationId xmlns:p14="http://schemas.microsoft.com/office/powerpoint/2010/main" val="13486926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A3BF9-478C-D994-9ADD-1AEB053D038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F1DBF52-EC56-A822-6824-DE82431F18B0}"/>
              </a:ext>
            </a:extLst>
          </p:cNvPr>
          <p:cNvSpPr>
            <a:spLocks noGrp="1"/>
          </p:cNvSpPr>
          <p:nvPr>
            <p:ph type="title"/>
          </p:nvPr>
        </p:nvSpPr>
        <p:spPr>
          <a:xfrm>
            <a:off x="0" y="-350"/>
            <a:ext cx="9144000" cy="650083"/>
          </a:xfrm>
        </p:spPr>
        <p:txBody>
          <a:bodyPr/>
          <a:lstStyle/>
          <a:p>
            <a:r>
              <a:rPr lang="ja-JP" altLang="en-US" dirty="0"/>
              <a:t>避難所でのペットスペース</a:t>
            </a:r>
          </a:p>
        </p:txBody>
      </p:sp>
      <p:sp>
        <p:nvSpPr>
          <p:cNvPr id="4" name="スライド番号プレースホルダー 3">
            <a:extLst>
              <a:ext uri="{FF2B5EF4-FFF2-40B4-BE49-F238E27FC236}">
                <a16:creationId xmlns:a16="http://schemas.microsoft.com/office/drawing/2014/main" id="{DE50046E-41D9-9F6B-7F7B-22FAF066418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5" name="スライド番号プレースホルダー 3">
            <a:extLst>
              <a:ext uri="{FF2B5EF4-FFF2-40B4-BE49-F238E27FC236}">
                <a16:creationId xmlns:a16="http://schemas.microsoft.com/office/drawing/2014/main" id="{30282C18-756A-97C2-A34E-65558E342D4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0" name="正方形/長方形 9">
            <a:extLst>
              <a:ext uri="{FF2B5EF4-FFF2-40B4-BE49-F238E27FC236}">
                <a16:creationId xmlns:a16="http://schemas.microsoft.com/office/drawing/2014/main" id="{94AE9B20-BE34-82E7-A4A4-F0DCFD184DFD}"/>
              </a:ext>
            </a:extLst>
          </p:cNvPr>
          <p:cNvSpPr/>
          <p:nvPr/>
        </p:nvSpPr>
        <p:spPr>
          <a:xfrm>
            <a:off x="262015" y="739235"/>
            <a:ext cx="8619970" cy="1477905"/>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避難所でのペットと人との「住み分け」は、避難者数や</a:t>
            </a:r>
            <a:br>
              <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避難所内の状況に応じ、避難所運営本部とともに検討が必要です</a:t>
            </a:r>
          </a:p>
        </p:txBody>
      </p:sp>
      <p:sp>
        <p:nvSpPr>
          <p:cNvPr id="12" name="矢印: 五方向 11">
            <a:extLst>
              <a:ext uri="{FF2B5EF4-FFF2-40B4-BE49-F238E27FC236}">
                <a16:creationId xmlns:a16="http://schemas.microsoft.com/office/drawing/2014/main" id="{0C269129-8E31-B44F-6BAC-DBFABB451DB3}"/>
              </a:ext>
            </a:extLst>
          </p:cNvPr>
          <p:cNvSpPr/>
          <p:nvPr/>
        </p:nvSpPr>
        <p:spPr>
          <a:xfrm>
            <a:off x="358086" y="2537958"/>
            <a:ext cx="5021220" cy="475397"/>
          </a:xfrm>
          <a:prstGeom prst="homePlat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ペットスペース設置のポイント </a:t>
            </a:r>
            <a:endParaRPr kumimoji="0" lang="en-US" altLang="ja-JP" sz="2400" b="1" i="0" u="none" strike="noStrike" kern="1200" cap="none" spc="0" normalizeH="0" baseline="0" noProof="0" dirty="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14" name="テキスト プレースホルダー 2">
            <a:extLst>
              <a:ext uri="{FF2B5EF4-FFF2-40B4-BE49-F238E27FC236}">
                <a16:creationId xmlns:a16="http://schemas.microsoft.com/office/drawing/2014/main" id="{FA217BCB-4BC6-915A-FA12-5DBFD694F8F6}"/>
              </a:ext>
            </a:extLst>
          </p:cNvPr>
          <p:cNvSpPr txBox="1">
            <a:spLocks/>
          </p:cNvSpPr>
          <p:nvPr/>
        </p:nvSpPr>
        <p:spPr>
          <a:xfrm>
            <a:off x="0" y="3131317"/>
            <a:ext cx="4846162" cy="34386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ペットを飼育していない避難者と</a:t>
            </a: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交わらない</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避難所活動の妨げとならない</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鳴き声や臭い等の影響が少ない</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犬をけい留できるフェンスや柱がある</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直射日光や雨をしのげる</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部外者の立入制限等をかけやすい</a:t>
            </a:r>
          </a:p>
          <a:p>
            <a:pPr marL="685800" marR="0" lvl="1" indent="-228600" algn="just" defTabSz="914400" rtl="0" eaLnBrk="1" fontAlgn="auto" latinLnBrk="0" hangingPunct="1">
              <a:lnSpc>
                <a:spcPct val="110000"/>
              </a:lnSpc>
              <a:spcBef>
                <a:spcPts val="500"/>
              </a:spcBef>
              <a:spcAft>
                <a:spcPts val="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清掃しやすい</a:t>
            </a:r>
            <a:endPar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8" name="図 7">
            <a:extLst>
              <a:ext uri="{FF2B5EF4-FFF2-40B4-BE49-F238E27FC236}">
                <a16:creationId xmlns:a16="http://schemas.microsoft.com/office/drawing/2014/main" id="{3B5ADD06-C23B-F7F1-3BD2-3BCCF7A92960}"/>
              </a:ext>
            </a:extLst>
          </p:cNvPr>
          <p:cNvPicPr>
            <a:picLocks noChangeAspect="1"/>
          </p:cNvPicPr>
          <p:nvPr/>
        </p:nvPicPr>
        <p:blipFill>
          <a:blip r:embed="rId3"/>
          <a:srcRect l="2479" t="1520" r="1440" b="766"/>
          <a:stretch/>
        </p:blipFill>
        <p:spPr>
          <a:xfrm>
            <a:off x="5626100" y="2361141"/>
            <a:ext cx="3084512" cy="4352859"/>
          </a:xfrm>
          <a:prstGeom prst="rect">
            <a:avLst/>
          </a:prstGeom>
          <a:ln>
            <a:solidFill>
              <a:schemeClr val="tx1"/>
            </a:solidFill>
          </a:ln>
        </p:spPr>
      </p:pic>
      <p:sp>
        <p:nvSpPr>
          <p:cNvPr id="9" name="テキスト プレースホルダー 3">
            <a:extLst>
              <a:ext uri="{FF2B5EF4-FFF2-40B4-BE49-F238E27FC236}">
                <a16:creationId xmlns:a16="http://schemas.microsoft.com/office/drawing/2014/main" id="{750195ED-0974-FBAD-E784-A6E03A9FA752}"/>
              </a:ext>
            </a:extLst>
          </p:cNvPr>
          <p:cNvSpPr txBox="1">
            <a:spLocks/>
          </p:cNvSpPr>
          <p:nvPr/>
        </p:nvSpPr>
        <p:spPr>
          <a:xfrm>
            <a:off x="41013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参考：静岡県「避難所のペット飼育管理ガイドライン（平成</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29</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年</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3</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月策定）」</a:t>
            </a:r>
          </a:p>
        </p:txBody>
      </p:sp>
    </p:spTree>
    <p:extLst>
      <p:ext uri="{BB962C8B-B14F-4D97-AF65-F5344CB8AC3E}">
        <p14:creationId xmlns:p14="http://schemas.microsoft.com/office/powerpoint/2010/main" val="2453861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E91D-2117-C885-D0AE-9F9E4D554CE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62BE437-4336-002F-AB38-C952A2CD2E6B}"/>
              </a:ext>
            </a:extLst>
          </p:cNvPr>
          <p:cNvSpPr>
            <a:spLocks noGrp="1"/>
          </p:cNvSpPr>
          <p:nvPr>
            <p:ph type="title"/>
          </p:nvPr>
        </p:nvSpPr>
        <p:spPr>
          <a:xfrm>
            <a:off x="0" y="-350"/>
            <a:ext cx="9144000" cy="650083"/>
          </a:xfrm>
        </p:spPr>
        <p:txBody>
          <a:bodyPr/>
          <a:lstStyle/>
          <a:p>
            <a:r>
              <a:rPr lang="ja-JP" altLang="en-US" dirty="0"/>
              <a:t>避難所でのペット飼育管理ルールの検討</a:t>
            </a:r>
          </a:p>
        </p:txBody>
      </p:sp>
      <p:sp>
        <p:nvSpPr>
          <p:cNvPr id="4" name="スライド番号プレースホルダー 3">
            <a:extLst>
              <a:ext uri="{FF2B5EF4-FFF2-40B4-BE49-F238E27FC236}">
                <a16:creationId xmlns:a16="http://schemas.microsoft.com/office/drawing/2014/main" id="{3A1FAA85-1278-376A-514C-98CDB38CED8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5" name="スライド番号プレースホルダー 3">
            <a:extLst>
              <a:ext uri="{FF2B5EF4-FFF2-40B4-BE49-F238E27FC236}">
                <a16:creationId xmlns:a16="http://schemas.microsoft.com/office/drawing/2014/main" id="{53E3B583-9C47-785E-14BF-E372793E8B7D}"/>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0" name="正方形/長方形 9">
            <a:extLst>
              <a:ext uri="{FF2B5EF4-FFF2-40B4-BE49-F238E27FC236}">
                <a16:creationId xmlns:a16="http://schemas.microsoft.com/office/drawing/2014/main" id="{F6CEA023-745F-3467-7EC3-83B9AF8AC762}"/>
              </a:ext>
            </a:extLst>
          </p:cNvPr>
          <p:cNvSpPr/>
          <p:nvPr/>
        </p:nvSpPr>
        <p:spPr>
          <a:xfrm>
            <a:off x="262015" y="739236"/>
            <a:ext cx="8619970" cy="1068267"/>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ペットスペースは飼い主が責任を持って管理し、トラブル防止のためにルールの設定が必要です</a:t>
            </a:r>
          </a:p>
        </p:txBody>
      </p:sp>
      <p:sp>
        <p:nvSpPr>
          <p:cNvPr id="9" name="テキスト プレースホルダー 3">
            <a:extLst>
              <a:ext uri="{FF2B5EF4-FFF2-40B4-BE49-F238E27FC236}">
                <a16:creationId xmlns:a16="http://schemas.microsoft.com/office/drawing/2014/main" id="{89FEADB5-7645-6178-48AD-5BD974F4D452}"/>
              </a:ext>
            </a:extLst>
          </p:cNvPr>
          <p:cNvSpPr txBox="1">
            <a:spLocks/>
          </p:cNvSpPr>
          <p:nvPr/>
        </p:nvSpPr>
        <p:spPr>
          <a:xfrm>
            <a:off x="410135" y="6570000"/>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参考：静岡県「避難所のペット飼育管理ガイドライン（平成</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29</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年</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3</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月策定）」</a:t>
            </a:r>
          </a:p>
        </p:txBody>
      </p:sp>
      <p:graphicFrame>
        <p:nvGraphicFramePr>
          <p:cNvPr id="3" name="表 2">
            <a:extLst>
              <a:ext uri="{FF2B5EF4-FFF2-40B4-BE49-F238E27FC236}">
                <a16:creationId xmlns:a16="http://schemas.microsoft.com/office/drawing/2014/main" id="{4C543836-2206-9810-1E85-1B42ED507AB9}"/>
              </a:ext>
            </a:extLst>
          </p:cNvPr>
          <p:cNvGraphicFramePr>
            <a:graphicFrameLocks noGrp="1"/>
          </p:cNvGraphicFramePr>
          <p:nvPr/>
        </p:nvGraphicFramePr>
        <p:xfrm>
          <a:off x="262014" y="2131629"/>
          <a:ext cx="8619970" cy="4114245"/>
        </p:xfrm>
        <a:graphic>
          <a:graphicData uri="http://schemas.openxmlformats.org/drawingml/2006/table">
            <a:tbl>
              <a:tblPr firstRow="1" bandRow="1">
                <a:tableStyleId>{5C22544A-7EE6-4342-B048-85BDC9FD1C3A}</a:tableStyleId>
              </a:tblPr>
              <a:tblGrid>
                <a:gridCol w="4309985">
                  <a:extLst>
                    <a:ext uri="{9D8B030D-6E8A-4147-A177-3AD203B41FA5}">
                      <a16:colId xmlns:a16="http://schemas.microsoft.com/office/drawing/2014/main" val="3790075891"/>
                    </a:ext>
                  </a:extLst>
                </a:gridCol>
                <a:gridCol w="4309985">
                  <a:extLst>
                    <a:ext uri="{9D8B030D-6E8A-4147-A177-3AD203B41FA5}">
                      <a16:colId xmlns:a16="http://schemas.microsoft.com/office/drawing/2014/main" val="86612640"/>
                    </a:ext>
                  </a:extLst>
                </a:gridCol>
              </a:tblGrid>
              <a:tr h="609045">
                <a:tc gridSpan="2">
                  <a:txBody>
                    <a:bodyPr/>
                    <a:lstStyle/>
                    <a:p>
                      <a:pPr algn="ctr"/>
                      <a:r>
                        <a:rPr kumimoji="1" lang="ja-JP" altLang="en-US" sz="2400" dirty="0">
                          <a:solidFill>
                            <a:schemeClr val="bg1"/>
                          </a:solidFill>
                        </a:rPr>
                        <a:t>ペット飼育管理ルール（例）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5A16B"/>
                    </a:solidFill>
                  </a:tcPr>
                </a:tc>
                <a:tc hMerge="1">
                  <a:txBody>
                    <a:bodyPr/>
                    <a:lstStyle/>
                    <a:p>
                      <a:endParaRPr kumimoji="1" lang="ja-JP" altLang="en-US" dirty="0">
                        <a:solidFill>
                          <a:schemeClr val="tx1">
                            <a:lumMod val="75000"/>
                            <a:lumOff val="2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7065182"/>
                  </a:ext>
                </a:extLst>
              </a:tr>
              <a:tr h="370840">
                <a:tc>
                  <a:txBody>
                    <a:bodyPr/>
                    <a:lstStyle/>
                    <a:p>
                      <a:pPr algn="just"/>
                      <a:r>
                        <a:rPr kumimoji="1" lang="ja-JP" altLang="en-US" sz="2000" dirty="0">
                          <a:solidFill>
                            <a:schemeClr val="tx1">
                              <a:lumMod val="75000"/>
                              <a:lumOff val="25000"/>
                            </a:schemeClr>
                          </a:solidFill>
                        </a:rPr>
                        <a:t>避難所運営本部の指示には必ず従う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決められた場所で排泄させ、ルールに従って処分する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263944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ペットは、指定されたペットスペース</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及び方法で飼育する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餌の時間を決めて、その都度片付ける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231661304"/>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ペットスペースは飼い主の責任で管理（受付、清掃等）する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運動やブラッシングは屋外で実施し、抜け毛はきちんと片付ける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5282509"/>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ペットを体育館や校舎等、人の居住</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区域に入れないようにする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名札等を装着し、飼い主が分かるようにする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2556422"/>
                  </a:ext>
                </a:extLst>
              </a:tr>
              <a:tr h="3708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ペットによる苦情、危害防止に努める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ペットとのふれあいの時間を決め、</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夜間の接触はなるべく控える</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4462247"/>
                  </a:ext>
                </a:extLst>
              </a:tr>
            </a:tbl>
          </a:graphicData>
        </a:graphic>
      </p:graphicFrame>
    </p:spTree>
    <p:extLst>
      <p:ext uri="{BB962C8B-B14F-4D97-AF65-F5344CB8AC3E}">
        <p14:creationId xmlns:p14="http://schemas.microsoft.com/office/powerpoint/2010/main" val="65190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DB209-332B-C23E-7433-A3DB1423B5BD}"/>
            </a:ext>
          </a:extLst>
        </p:cNvPr>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F203EF30-3189-0DE8-F3D8-8C3692E64D65}"/>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br>
              <a:rPr kumimoji="1"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AD326F69-5FE4-6718-93D5-D00167BFCD82}"/>
              </a:ext>
            </a:extLst>
          </p:cNvPr>
          <p:cNvSpPr/>
          <p:nvPr/>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HGPｺﾞｼｯｸE"/>
              <a:ea typeface="HGPｺﾞｼｯｸE"/>
              <a:cs typeface="+mn-cs"/>
            </a:endParaRPr>
          </a:p>
        </p:txBody>
      </p:sp>
      <p:sp>
        <p:nvSpPr>
          <p:cNvPr id="2" name="タイトル 1">
            <a:extLst>
              <a:ext uri="{FF2B5EF4-FFF2-40B4-BE49-F238E27FC236}">
                <a16:creationId xmlns:a16="http://schemas.microsoft.com/office/drawing/2014/main" id="{3E373CC5-6F9F-BBF3-1431-E91F759F054E}"/>
              </a:ext>
            </a:extLst>
          </p:cNvPr>
          <p:cNvSpPr>
            <a:spLocks noGrp="1"/>
          </p:cNvSpPr>
          <p:nvPr>
            <p:ph type="title"/>
          </p:nvPr>
        </p:nvSpPr>
        <p:spPr/>
        <p:txBody>
          <a:bodyPr/>
          <a:lstStyle/>
          <a:p>
            <a:r>
              <a:rPr lang="en-US" altLang="ja-JP" dirty="0"/>
              <a:t>【</a:t>
            </a:r>
            <a:r>
              <a:rPr lang="ja-JP" altLang="en-US" dirty="0"/>
              <a:t>事例</a:t>
            </a:r>
            <a:r>
              <a:rPr lang="en-US" altLang="ja-JP" dirty="0"/>
              <a:t>】</a:t>
            </a:r>
            <a:r>
              <a:rPr lang="ja-JP" altLang="en-US" dirty="0"/>
              <a:t>ペットの避難訓練</a:t>
            </a:r>
            <a:endParaRPr kumimoji="1" lang="ja-JP" altLang="en-US" dirty="0"/>
          </a:p>
        </p:txBody>
      </p:sp>
      <p:sp>
        <p:nvSpPr>
          <p:cNvPr id="4" name="スライド番号プレースホルダー 3">
            <a:extLst>
              <a:ext uri="{FF2B5EF4-FFF2-40B4-BE49-F238E27FC236}">
                <a16:creationId xmlns:a16="http://schemas.microsoft.com/office/drawing/2014/main" id="{6ADAB741-829E-9352-B780-B5F287B3C0D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0" name="コンテンツ プレースホルダー 19">
            <a:extLst>
              <a:ext uri="{FF2B5EF4-FFF2-40B4-BE49-F238E27FC236}">
                <a16:creationId xmlns:a16="http://schemas.microsoft.com/office/drawing/2014/main" id="{EA5D7416-4DE9-412F-8E43-E2A8914E2B84}"/>
              </a:ext>
            </a:extLst>
          </p:cNvPr>
          <p:cNvSpPr>
            <a:spLocks noGrp="1"/>
          </p:cNvSpPr>
          <p:nvPr>
            <p:ph sz="quarter" idx="13"/>
          </p:nvPr>
        </p:nvSpPr>
        <p:spPr/>
        <p:txBody>
          <a:bodyPr>
            <a:noAutofit/>
          </a:bodyPr>
          <a:lstStyle/>
          <a:p>
            <a:r>
              <a:rPr lang="ja-JP" altLang="en-US" dirty="0"/>
              <a:t>■ペットの同行避難訓練</a:t>
            </a:r>
          </a:p>
          <a:p>
            <a:r>
              <a:rPr lang="ja-JP" altLang="en-US" sz="2000" dirty="0">
                <a:solidFill>
                  <a:schemeClr val="tx1">
                    <a:lumMod val="75000"/>
                    <a:lumOff val="25000"/>
                  </a:schemeClr>
                </a:solidFill>
              </a:rPr>
              <a:t>（宮城県仙台市）</a:t>
            </a:r>
          </a:p>
        </p:txBody>
      </p:sp>
      <p:sp>
        <p:nvSpPr>
          <p:cNvPr id="25" name="コンテンツ プレースホルダー 24">
            <a:extLst>
              <a:ext uri="{FF2B5EF4-FFF2-40B4-BE49-F238E27FC236}">
                <a16:creationId xmlns:a16="http://schemas.microsoft.com/office/drawing/2014/main" id="{90340713-D449-2189-DDAB-3C3496CA1881}"/>
              </a:ext>
            </a:extLst>
          </p:cNvPr>
          <p:cNvSpPr>
            <a:spLocks noGrp="1"/>
          </p:cNvSpPr>
          <p:nvPr>
            <p:ph sz="quarter" idx="15"/>
          </p:nvPr>
        </p:nvSpPr>
        <p:spPr/>
        <p:txBody>
          <a:bodyPr>
            <a:normAutofit lnSpcReduction="10000"/>
          </a:bodyPr>
          <a:lstStyle/>
          <a:p>
            <a:r>
              <a:rPr lang="ja-JP" altLang="en-US" dirty="0"/>
              <a:t>参考：環境省「人とペットの災害ガイドライン」</a:t>
            </a:r>
          </a:p>
        </p:txBody>
      </p:sp>
      <p:sp>
        <p:nvSpPr>
          <p:cNvPr id="22" name="コンテンツ プレースホルダー 21">
            <a:extLst>
              <a:ext uri="{FF2B5EF4-FFF2-40B4-BE49-F238E27FC236}">
                <a16:creationId xmlns:a16="http://schemas.microsoft.com/office/drawing/2014/main" id="{2DA2E5F9-CEDA-7A55-D73D-56E4F2838E81}"/>
              </a:ext>
            </a:extLst>
          </p:cNvPr>
          <p:cNvSpPr>
            <a:spLocks noGrp="1"/>
          </p:cNvSpPr>
          <p:nvPr>
            <p:ph idx="16"/>
          </p:nvPr>
        </p:nvSpPr>
        <p:spPr>
          <a:xfrm>
            <a:off x="552449" y="1943080"/>
            <a:ext cx="8062160" cy="3771920"/>
          </a:xfrm>
        </p:spPr>
        <p:txBody>
          <a:bodyPr/>
          <a:lstStyle/>
          <a:p>
            <a:pPr algn="just"/>
            <a:r>
              <a:rPr lang="ja-JP" altLang="en-US" dirty="0">
                <a:solidFill>
                  <a:schemeClr val="tx1">
                    <a:lumMod val="75000"/>
                    <a:lumOff val="25000"/>
                  </a:schemeClr>
                </a:solidFill>
              </a:rPr>
              <a:t>東日本大震災での経験から、仙台市と協力ボランティア団体は、</a:t>
            </a:r>
            <a:br>
              <a:rPr lang="en-US" altLang="ja-JP" dirty="0">
                <a:solidFill>
                  <a:schemeClr val="tx1">
                    <a:lumMod val="75000"/>
                    <a:lumOff val="25000"/>
                  </a:schemeClr>
                </a:solidFill>
              </a:rPr>
            </a:br>
            <a:r>
              <a:rPr lang="ja-JP" altLang="en-US" dirty="0">
                <a:solidFill>
                  <a:srgbClr val="FF0000"/>
                </a:solidFill>
              </a:rPr>
              <a:t>避難場所までのペットとの同行避難訓練</a:t>
            </a:r>
            <a:r>
              <a:rPr lang="ja-JP" altLang="en-US" dirty="0">
                <a:solidFill>
                  <a:schemeClr val="tx1">
                    <a:lumMod val="75000"/>
                    <a:lumOff val="25000"/>
                  </a:schemeClr>
                </a:solidFill>
              </a:rPr>
              <a:t>をするだけでなく、避難所の運営管理者等と協力し、避難所運営の際に課題となる</a:t>
            </a:r>
            <a:r>
              <a:rPr lang="ja-JP" altLang="en-US" dirty="0">
                <a:solidFill>
                  <a:srgbClr val="FF0000"/>
                </a:solidFill>
              </a:rPr>
              <a:t>避難所でのペットの受入れスペースの確保</a:t>
            </a:r>
            <a:r>
              <a:rPr lang="ja-JP" altLang="en-US" dirty="0">
                <a:solidFill>
                  <a:schemeClr val="tx1">
                    <a:lumMod val="75000"/>
                    <a:lumOff val="25000"/>
                  </a:schemeClr>
                </a:solidFill>
              </a:rPr>
              <a:t>などについても、</a:t>
            </a:r>
            <a:r>
              <a:rPr lang="ja-JP" altLang="en-US" dirty="0">
                <a:solidFill>
                  <a:srgbClr val="FF0000"/>
                </a:solidFill>
              </a:rPr>
              <a:t>実際に室内にペットを入れて確認</a:t>
            </a:r>
            <a:endParaRPr lang="en-US" altLang="ja-JP" dirty="0">
              <a:solidFill>
                <a:srgbClr val="FF0000"/>
              </a:solidFill>
            </a:endParaRPr>
          </a:p>
        </p:txBody>
      </p:sp>
      <p:sp>
        <p:nvSpPr>
          <p:cNvPr id="11" name="テキスト プレースホルダー 2">
            <a:extLst>
              <a:ext uri="{FF2B5EF4-FFF2-40B4-BE49-F238E27FC236}">
                <a16:creationId xmlns:a16="http://schemas.microsoft.com/office/drawing/2014/main" id="{CC03F046-EE1F-2238-4667-F9839324DF50}"/>
              </a:ext>
            </a:extLst>
          </p:cNvPr>
          <p:cNvSpPr txBox="1">
            <a:spLocks/>
          </p:cNvSpPr>
          <p:nvPr/>
        </p:nvSpPr>
        <p:spPr>
          <a:xfrm>
            <a:off x="1948609" y="5930500"/>
            <a:ext cx="2138580"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1"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ja-JP" altLang="en-US" sz="1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実際のペットを同行</a:t>
            </a:r>
          </a:p>
        </p:txBody>
      </p:sp>
      <p:pic>
        <p:nvPicPr>
          <p:cNvPr id="6" name="図 5">
            <a:extLst>
              <a:ext uri="{FF2B5EF4-FFF2-40B4-BE49-F238E27FC236}">
                <a16:creationId xmlns:a16="http://schemas.microsoft.com/office/drawing/2014/main" id="{4C9081E2-7896-80C3-DC93-23D15A78043D}"/>
              </a:ext>
            </a:extLst>
          </p:cNvPr>
          <p:cNvPicPr>
            <a:picLocks noChangeAspect="1"/>
          </p:cNvPicPr>
          <p:nvPr/>
        </p:nvPicPr>
        <p:blipFill>
          <a:blip r:embed="rId3"/>
          <a:srcRect l="1118" t="2886" r="65461" b="59098"/>
          <a:stretch/>
        </p:blipFill>
        <p:spPr>
          <a:xfrm>
            <a:off x="1974555" y="3454654"/>
            <a:ext cx="2138580" cy="2502252"/>
          </a:xfrm>
          <a:prstGeom prst="rect">
            <a:avLst/>
          </a:prstGeom>
        </p:spPr>
      </p:pic>
      <p:pic>
        <p:nvPicPr>
          <p:cNvPr id="9" name="図 8">
            <a:extLst>
              <a:ext uri="{FF2B5EF4-FFF2-40B4-BE49-F238E27FC236}">
                <a16:creationId xmlns:a16="http://schemas.microsoft.com/office/drawing/2014/main" id="{B6252703-4E9C-EB33-2CD2-602A7F683DAD}"/>
              </a:ext>
            </a:extLst>
          </p:cNvPr>
          <p:cNvPicPr>
            <a:picLocks noChangeAspect="1"/>
          </p:cNvPicPr>
          <p:nvPr/>
        </p:nvPicPr>
        <p:blipFill>
          <a:blip r:embed="rId3"/>
          <a:srcRect l="1684" t="53729" r="53118" b="5674"/>
          <a:stretch/>
        </p:blipFill>
        <p:spPr>
          <a:xfrm>
            <a:off x="5034605" y="3454653"/>
            <a:ext cx="2708276" cy="2502253"/>
          </a:xfrm>
          <a:prstGeom prst="rect">
            <a:avLst/>
          </a:prstGeom>
        </p:spPr>
      </p:pic>
      <p:sp>
        <p:nvSpPr>
          <p:cNvPr id="10" name="テキスト プレースホルダー 2">
            <a:extLst>
              <a:ext uri="{FF2B5EF4-FFF2-40B4-BE49-F238E27FC236}">
                <a16:creationId xmlns:a16="http://schemas.microsoft.com/office/drawing/2014/main" id="{15507977-2BF5-EB97-83CB-360E63ACF222}"/>
              </a:ext>
            </a:extLst>
          </p:cNvPr>
          <p:cNvSpPr txBox="1">
            <a:spLocks/>
          </p:cNvSpPr>
          <p:nvPr/>
        </p:nvSpPr>
        <p:spPr>
          <a:xfrm>
            <a:off x="4572000" y="5930500"/>
            <a:ext cx="4008220" cy="4088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1" indent="0" algn="ctr"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1" lang="ja-JP" altLang="en-US" sz="1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ペット同行避難住み分けモデルの展示</a:t>
            </a:r>
          </a:p>
        </p:txBody>
      </p:sp>
    </p:spTree>
    <p:extLst>
      <p:ext uri="{BB962C8B-B14F-4D97-AF65-F5344CB8AC3E}">
        <p14:creationId xmlns:p14="http://schemas.microsoft.com/office/powerpoint/2010/main" val="3688619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ED9FDD-0015-421C-B82D-9C6C092CE291}"/>
              </a:ext>
            </a:extLst>
          </p:cNvPr>
          <p:cNvSpPr>
            <a:spLocks noGrp="1"/>
          </p:cNvSpPr>
          <p:nvPr>
            <p:ph type="title"/>
          </p:nvPr>
        </p:nvSpPr>
        <p:spPr/>
        <p:txBody>
          <a:bodyPr/>
          <a:lstStyle/>
          <a:p>
            <a:r>
              <a:rPr kumimoji="1" lang="ja-JP" altLang="en-US"/>
              <a:t>要配慮者ごとの配慮のポイント</a:t>
            </a:r>
          </a:p>
        </p:txBody>
      </p:sp>
      <p:sp>
        <p:nvSpPr>
          <p:cNvPr id="4" name="スライド番号プレースホルダー 3">
            <a:extLst>
              <a:ext uri="{FF2B5EF4-FFF2-40B4-BE49-F238E27FC236}">
                <a16:creationId xmlns:a16="http://schemas.microsoft.com/office/drawing/2014/main" id="{88DFBE8E-5EB2-4BC7-8980-F5721D174FC0}"/>
              </a:ext>
            </a:extLst>
          </p:cNvPr>
          <p:cNvSpPr>
            <a:spLocks noGrp="1"/>
          </p:cNvSpPr>
          <p:nvPr>
            <p:ph type="sldNum" sz="quarter" idx="12"/>
          </p:nvPr>
        </p:nvSpPr>
        <p:spPr/>
        <p:txBody>
          <a:bodyPr/>
          <a:lstStyle/>
          <a:p>
            <a:fld id="{48C0FCB9-D989-46F1-965E-624BDAC7E129}" type="slidenum">
              <a:rPr kumimoji="1" lang="ja-JP" altLang="en-US" smtClean="0"/>
              <a:pPr/>
              <a:t>34</a:t>
            </a:fld>
            <a:endParaRPr kumimoji="1" lang="ja-JP" altLang="en-US"/>
          </a:p>
        </p:txBody>
      </p:sp>
      <p:sp>
        <p:nvSpPr>
          <p:cNvPr id="6" name="スライド番号プレースホルダー 3">
            <a:extLst>
              <a:ext uri="{FF2B5EF4-FFF2-40B4-BE49-F238E27FC236}">
                <a16:creationId xmlns:a16="http://schemas.microsoft.com/office/drawing/2014/main" id="{28BEC464-8D1F-41A6-BBEC-7EC6AFCA18E1}"/>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34</a:t>
            </a:fld>
            <a:endParaRPr kumimoji="1" lang="ja-JP" altLang="en-US"/>
          </a:p>
        </p:txBody>
      </p:sp>
      <p:sp>
        <p:nvSpPr>
          <p:cNvPr id="7" name="正方形/長方形 6">
            <a:extLst>
              <a:ext uri="{FF2B5EF4-FFF2-40B4-BE49-F238E27FC236}">
                <a16:creationId xmlns:a16="http://schemas.microsoft.com/office/drawing/2014/main" id="{CDDD59C1-B453-4451-AFD4-734C0B322649}"/>
              </a:ext>
            </a:extLst>
          </p:cNvPr>
          <p:cNvSpPr/>
          <p:nvPr/>
        </p:nvSpPr>
        <p:spPr>
          <a:xfrm>
            <a:off x="252000" y="770644"/>
            <a:ext cx="8501231"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8" name="表 7">
            <a:extLst>
              <a:ext uri="{FF2B5EF4-FFF2-40B4-BE49-F238E27FC236}">
                <a16:creationId xmlns:a16="http://schemas.microsoft.com/office/drawing/2014/main" id="{C578B0E0-2751-491F-8E21-3E298B7AB3AA}"/>
              </a:ext>
            </a:extLst>
          </p:cNvPr>
          <p:cNvGraphicFramePr>
            <a:graphicFrameLocks noGrp="1"/>
          </p:cNvGraphicFramePr>
          <p:nvPr>
            <p:extLst>
              <p:ext uri="{D42A27DB-BD31-4B8C-83A1-F6EECF244321}">
                <p14:modId xmlns:p14="http://schemas.microsoft.com/office/powerpoint/2010/main" val="19842765"/>
              </p:ext>
            </p:extLst>
          </p:nvPr>
        </p:nvGraphicFramePr>
        <p:xfrm>
          <a:off x="178137" y="2000609"/>
          <a:ext cx="8787725" cy="4524197"/>
        </p:xfrm>
        <a:graphic>
          <a:graphicData uri="http://schemas.openxmlformats.org/drawingml/2006/table">
            <a:tbl>
              <a:tblPr>
                <a:tableStyleId>{F5AB1C69-6EDB-4FF4-983F-18BD219EF322}</a:tableStyleId>
              </a:tblPr>
              <a:tblGrid>
                <a:gridCol w="2211609">
                  <a:extLst>
                    <a:ext uri="{9D8B030D-6E8A-4147-A177-3AD203B41FA5}">
                      <a16:colId xmlns:a16="http://schemas.microsoft.com/office/drawing/2014/main" val="1357757811"/>
                    </a:ext>
                  </a:extLst>
                </a:gridCol>
                <a:gridCol w="3158178">
                  <a:extLst>
                    <a:ext uri="{9D8B030D-6E8A-4147-A177-3AD203B41FA5}">
                      <a16:colId xmlns:a16="http://schemas.microsoft.com/office/drawing/2014/main" val="3920347717"/>
                    </a:ext>
                  </a:extLst>
                </a:gridCol>
                <a:gridCol w="3417938">
                  <a:extLst>
                    <a:ext uri="{9D8B030D-6E8A-4147-A177-3AD203B41FA5}">
                      <a16:colId xmlns:a16="http://schemas.microsoft.com/office/drawing/2014/main" val="3526015543"/>
                    </a:ext>
                  </a:extLst>
                </a:gridCol>
              </a:tblGrid>
              <a:tr h="360152">
                <a:tc>
                  <a:txBody>
                    <a:bodyPr/>
                    <a:lstStyle/>
                    <a:p>
                      <a:pPr algn="l" fontAlgn="base"/>
                      <a:r>
                        <a:rPr lang="ja-JP" altLang="en-US" sz="1800" b="1">
                          <a:solidFill>
                            <a:schemeClr val="bg1"/>
                          </a:solidFill>
                          <a:effectLst/>
                          <a:latin typeface="HGPｺﾞｼｯｸE" panose="020B0900000000000000" pitchFamily="50" charset="-128"/>
                          <a:ea typeface="HGPｺﾞｼｯｸE" panose="020B0900000000000000" pitchFamily="50" charset="-128"/>
                        </a:rPr>
                        <a:t>困りごとを抱える方​</a:t>
                      </a:r>
                      <a:endParaRPr lang="ja-JP" altLang="en-US" sz="2000" b="1" i="0">
                        <a:solidFill>
                          <a:schemeClr val="bg1"/>
                        </a:solidFill>
                        <a:effectLst/>
                        <a:latin typeface="HGPｺﾞｼｯｸE" panose="020B0900000000000000" pitchFamily="50" charset="-128"/>
                        <a:ea typeface="HGPｺﾞｼｯｸE" panose="020B0900000000000000" pitchFamily="50" charset="-128"/>
                      </a:endParaRPr>
                    </a:p>
                  </a:txBody>
                  <a:tcPr marL="82207" marR="82207" marT="41103" marB="41103">
                    <a:solidFill>
                      <a:srgbClr val="35A16B"/>
                    </a:solidFill>
                  </a:tcPr>
                </a:tc>
                <a:tc>
                  <a:txBody>
                    <a:bodyPr/>
                    <a:lstStyle/>
                    <a:p>
                      <a:pPr algn="l" fontAlgn="base"/>
                      <a:r>
                        <a:rPr lang="ja-JP" altLang="en-US" sz="1800" b="1">
                          <a:solidFill>
                            <a:schemeClr val="bg1"/>
                          </a:solidFill>
                          <a:effectLst/>
                          <a:latin typeface="HGPｺﾞｼｯｸE" panose="020B0900000000000000" pitchFamily="50" charset="-128"/>
                          <a:ea typeface="HGPｺﾞｼｯｸE" panose="020B0900000000000000" pitchFamily="50" charset="-128"/>
                        </a:rPr>
                        <a:t>困りごと​</a:t>
                      </a:r>
                      <a:endParaRPr lang="ja-JP" altLang="en-US" sz="2000" b="1" i="0">
                        <a:solidFill>
                          <a:schemeClr val="bg1"/>
                        </a:solidFill>
                        <a:effectLst/>
                        <a:latin typeface="HGPｺﾞｼｯｸE" panose="020B0900000000000000" pitchFamily="50" charset="-128"/>
                        <a:ea typeface="HGPｺﾞｼｯｸE" panose="020B0900000000000000" pitchFamily="50" charset="-128"/>
                      </a:endParaRPr>
                    </a:p>
                  </a:txBody>
                  <a:tcPr marL="82207" marR="82207" marT="41103" marB="41103">
                    <a:solidFill>
                      <a:srgbClr val="35A16B"/>
                    </a:solidFill>
                  </a:tcPr>
                </a:tc>
                <a:tc>
                  <a:txBody>
                    <a:bodyPr/>
                    <a:lstStyle/>
                    <a:p>
                      <a:pPr algn="l" fontAlgn="base"/>
                      <a:r>
                        <a:rPr lang="ja-JP" altLang="en-US" sz="1800" b="1">
                          <a:solidFill>
                            <a:schemeClr val="bg1"/>
                          </a:solidFill>
                          <a:effectLst/>
                          <a:latin typeface="HGPｺﾞｼｯｸE" panose="020B0900000000000000" pitchFamily="50" charset="-128"/>
                          <a:ea typeface="HGPｺﾞｼｯｸE" panose="020B0900000000000000" pitchFamily="50" charset="-128"/>
                        </a:rPr>
                        <a:t>必要な配慮</a:t>
                      </a:r>
                      <a:r>
                        <a:rPr lang="en-US" altLang="ja-JP" sz="1800" b="1">
                          <a:solidFill>
                            <a:schemeClr val="bg1"/>
                          </a:solidFill>
                          <a:effectLst/>
                          <a:latin typeface="HGPｺﾞｼｯｸE" panose="020B0900000000000000" pitchFamily="50" charset="-128"/>
                          <a:ea typeface="HGPｺﾞｼｯｸE" panose="020B0900000000000000" pitchFamily="50" charset="-128"/>
                        </a:rPr>
                        <a:t>/</a:t>
                      </a:r>
                      <a:r>
                        <a:rPr lang="ja-JP" altLang="en-US" sz="1800" b="1">
                          <a:solidFill>
                            <a:schemeClr val="bg1"/>
                          </a:solidFill>
                          <a:effectLst/>
                          <a:latin typeface="HGPｺﾞｼｯｸE" panose="020B0900000000000000" pitchFamily="50" charset="-128"/>
                          <a:ea typeface="HGPｺﾞｼｯｸE" panose="020B0900000000000000" pitchFamily="50" charset="-128"/>
                        </a:rPr>
                        <a:t>支援​（例）</a:t>
                      </a:r>
                      <a:endParaRPr lang="ja-JP" altLang="en-US" sz="2000" b="1" i="0">
                        <a:solidFill>
                          <a:schemeClr val="bg1"/>
                        </a:solidFill>
                        <a:effectLst/>
                        <a:latin typeface="HGPｺﾞｼｯｸE" panose="020B0900000000000000" pitchFamily="50" charset="-128"/>
                        <a:ea typeface="HGPｺﾞｼｯｸE" panose="020B0900000000000000" pitchFamily="50" charset="-128"/>
                      </a:endParaRPr>
                    </a:p>
                  </a:txBody>
                  <a:tcPr marL="82207" marR="82207" marT="41103" marB="41103">
                    <a:solidFill>
                      <a:srgbClr val="35A16B"/>
                    </a:solidFill>
                  </a:tcPr>
                </a:tc>
                <a:extLst>
                  <a:ext uri="{0D108BD9-81ED-4DB2-BD59-A6C34878D82A}">
                    <a16:rowId xmlns:a16="http://schemas.microsoft.com/office/drawing/2014/main" val="1840969033"/>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肢体不自由者​</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避難所を安全に利用できない等​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介助者や支援者の確保等​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2409792213"/>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難病患者​</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特殊機器</a:t>
                      </a:r>
                      <a:r>
                        <a:rPr lang="en-US" altLang="ja-JP" sz="1600">
                          <a:solidFill>
                            <a:srgbClr val="404040"/>
                          </a:solidFill>
                          <a:effectLst/>
                          <a:latin typeface="HGPｺﾞｼｯｸE" panose="020B0900000000000000" pitchFamily="50" charset="-128"/>
                          <a:ea typeface="HGPｺﾞｼｯｸE" panose="020B0900000000000000" pitchFamily="50" charset="-128"/>
                        </a:rPr>
                        <a:t>/</a:t>
                      </a:r>
                      <a:r>
                        <a:rPr lang="ja-JP" altLang="en-US" sz="1600">
                          <a:solidFill>
                            <a:srgbClr val="404040"/>
                          </a:solidFill>
                          <a:effectLst/>
                          <a:latin typeface="HGPｺﾞｼｯｸE" panose="020B0900000000000000" pitchFamily="50" charset="-128"/>
                          <a:ea typeface="HGPｺﾞｼｯｸE" panose="020B0900000000000000" pitchFamily="50" charset="-128"/>
                        </a:rPr>
                        <a:t>受診を要する等​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常時使用する医療機器や薬の調達等​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766268236"/>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視覚障害者​</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目視による状況把握ができない等​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手すりの設置、障害物の撤去等​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2966481886"/>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聴覚障害者​</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音声による情報が伝わらない等​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印刷物で伝達、手話通訳者の確保等​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3687592368"/>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高齢者​</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体調を崩しやすい等​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優先的な安否確認と避難誘導等​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92116631"/>
                  </a:ext>
                </a:extLst>
              </a:tr>
              <a:tr h="514504">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妊産婦や乳幼児​</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素早い行動ができない、授乳等​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介助者や支援者の確保等​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1418379339"/>
                  </a:ext>
                </a:extLst>
              </a:tr>
              <a:tr h="521363">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外国人​</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コミュニケーションが困難等​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noFill/>
                  </a:tcPr>
                </a:tc>
                <a:tc>
                  <a:txBody>
                    <a:bodyPr/>
                    <a:lstStyle/>
                    <a:p>
                      <a:pPr algn="l" fontAlgn="base"/>
                      <a:r>
                        <a:rPr lang="ja-JP" altLang="en-US" sz="1600">
                          <a:solidFill>
                            <a:srgbClr val="404040"/>
                          </a:solidFill>
                          <a:effectLst/>
                          <a:latin typeface="HGPｺﾞｼｯｸE" panose="020B0900000000000000" pitchFamily="50" charset="-128"/>
                          <a:ea typeface="HGPｺﾞｼｯｸE" panose="020B0900000000000000" pitchFamily="50" charset="-128"/>
                        </a:rPr>
                        <a:t>ピクトグラムの活用、通訳の確保等​</a:t>
                      </a:r>
                      <a:endParaRPr lang="ja-JP" altLang="en-US" sz="18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L w="12700" cap="flat" cmpd="sng" algn="ctr">
                      <a:solidFill>
                        <a:srgbClr val="35A16B"/>
                      </a:solidFill>
                      <a:prstDash val="solid"/>
                      <a:round/>
                      <a:headEnd type="none" w="med" len="med"/>
                      <a:tailEnd type="none" w="med" len="med"/>
                    </a:lnL>
                    <a:noFill/>
                  </a:tcPr>
                </a:tc>
                <a:extLst>
                  <a:ext uri="{0D108BD9-81ED-4DB2-BD59-A6C34878D82A}">
                    <a16:rowId xmlns:a16="http://schemas.microsoft.com/office/drawing/2014/main" val="3837558190"/>
                  </a:ext>
                </a:extLst>
              </a:tr>
              <a:tr h="521363">
                <a:tc>
                  <a:txBody>
                    <a:bodyPr/>
                    <a:lstStyle/>
                    <a:p>
                      <a:pPr algn="l" fontAlgn="base"/>
                      <a:r>
                        <a:rPr lang="en-US" altLang="ja-JP" sz="1600" b="0" i="0">
                          <a:solidFill>
                            <a:srgbClr val="404040"/>
                          </a:solidFill>
                          <a:effectLst/>
                          <a:latin typeface="HGPｺﾞｼｯｸE" panose="020B0900000000000000" pitchFamily="50" charset="-128"/>
                          <a:ea typeface="HGPｺﾞｼｯｸE" panose="020B0900000000000000" pitchFamily="50" charset="-128"/>
                        </a:rPr>
                        <a:t>LGBT</a:t>
                      </a:r>
                      <a:endParaRPr lang="ja-JP" altLang="en-US" sz="1600" b="0" i="0">
                        <a:solidFill>
                          <a:srgbClr val="404040"/>
                        </a:solidFill>
                        <a:effectLst/>
                        <a:latin typeface="HGPｺﾞｼｯｸE" panose="020B0900000000000000" pitchFamily="50" charset="-128"/>
                        <a:ea typeface="HGPｺﾞｼｯｸE" panose="020B0900000000000000" pitchFamily="50" charset="-128"/>
                      </a:endParaRPr>
                    </a:p>
                  </a:txBody>
                  <a:tcPr marL="82207" marR="82207" marT="41103" marB="41103" anchor="ctr">
                    <a:lnR w="12700" cap="flat" cmpd="sng" algn="ctr">
                      <a:solidFill>
                        <a:srgbClr val="35A16B"/>
                      </a:solidFill>
                      <a:prstDash val="solid"/>
                      <a:round/>
                      <a:headEnd type="none" w="med" len="med"/>
                      <a:tailEnd type="none" w="med" len="med"/>
                    </a:lnR>
                    <a:solidFill>
                      <a:srgbClr val="F0F0F0"/>
                    </a:solidFill>
                  </a:tcPr>
                </a:tc>
                <a:tc>
                  <a:txBody>
                    <a:bodyPr/>
                    <a:lstStyle/>
                    <a:p>
                      <a:pPr algn="l" fontAlgn="base"/>
                      <a:r>
                        <a:rPr lang="ja-JP" altLang="en-US" sz="1600" b="0" i="0">
                          <a:solidFill>
                            <a:srgbClr val="404040"/>
                          </a:solidFill>
                          <a:effectLst/>
                          <a:latin typeface="HGPｺﾞｼｯｸE" panose="020B0900000000000000" pitchFamily="50" charset="-128"/>
                          <a:ea typeface="HGPｺﾞｼｯｸE" panose="020B0900000000000000" pitchFamily="50" charset="-128"/>
                        </a:rPr>
                        <a:t>トイレ・物資（衣類等）が男女別</a:t>
                      </a:r>
                    </a:p>
                  </a:txBody>
                  <a:tcPr marL="82207" marR="82207" marT="41103" marB="41103"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rgbClr val="F0F0F0"/>
                    </a:solidFill>
                  </a:tcPr>
                </a:tc>
                <a:tc>
                  <a:txBody>
                    <a:bodyPr/>
                    <a:lstStyle/>
                    <a:p>
                      <a:pPr algn="l" fontAlgn="base"/>
                      <a:r>
                        <a:rPr lang="ja-JP" altLang="en-US" sz="1600" b="0" i="0" dirty="0">
                          <a:solidFill>
                            <a:srgbClr val="404040"/>
                          </a:solidFill>
                          <a:effectLst/>
                          <a:latin typeface="HGPｺﾞｼｯｸE" panose="020B0900000000000000" pitchFamily="50" charset="-128"/>
                          <a:ea typeface="HGPｺﾞｼｯｸE" panose="020B0900000000000000" pitchFamily="50" charset="-128"/>
                        </a:rPr>
                        <a:t>多目的トイレの準備、サイズ別で分類</a:t>
                      </a:r>
                    </a:p>
                  </a:txBody>
                  <a:tcPr marL="82207" marR="82207" marT="41103" marB="41103" anchor="ctr">
                    <a:lnL w="12700" cap="flat" cmpd="sng" algn="ctr">
                      <a:solidFill>
                        <a:srgbClr val="35A16B"/>
                      </a:solidFill>
                      <a:prstDash val="solid"/>
                      <a:round/>
                      <a:headEnd type="none" w="med" len="med"/>
                      <a:tailEnd type="none" w="med" len="med"/>
                    </a:lnL>
                    <a:solidFill>
                      <a:srgbClr val="F0F0F0"/>
                    </a:solidFill>
                  </a:tcPr>
                </a:tc>
                <a:extLst>
                  <a:ext uri="{0D108BD9-81ED-4DB2-BD59-A6C34878D82A}">
                    <a16:rowId xmlns:a16="http://schemas.microsoft.com/office/drawing/2014/main" val="1549054154"/>
                  </a:ext>
                </a:extLst>
              </a:tr>
            </a:tbl>
          </a:graphicData>
        </a:graphic>
      </p:graphicFrame>
    </p:spTree>
    <p:extLst>
      <p:ext uri="{BB962C8B-B14F-4D97-AF65-F5344CB8AC3E}">
        <p14:creationId xmlns:p14="http://schemas.microsoft.com/office/powerpoint/2010/main" val="2498596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D40DC5-E9CD-43E4-AB51-88DAD08AD5C5}"/>
              </a:ext>
            </a:extLst>
          </p:cNvPr>
          <p:cNvSpPr>
            <a:spLocks noGrp="1"/>
          </p:cNvSpPr>
          <p:nvPr>
            <p:ph type="title"/>
          </p:nvPr>
        </p:nvSpPr>
        <p:spPr/>
        <p:txBody>
          <a:bodyPr/>
          <a:lstStyle/>
          <a:p>
            <a:r>
              <a:rPr kumimoji="1" lang="ja-JP" altLang="en-US"/>
              <a:t>配慮が必要な方への対応</a:t>
            </a:r>
          </a:p>
        </p:txBody>
      </p:sp>
      <p:sp>
        <p:nvSpPr>
          <p:cNvPr id="4" name="スライド番号プレースホルダー 3">
            <a:extLst>
              <a:ext uri="{FF2B5EF4-FFF2-40B4-BE49-F238E27FC236}">
                <a16:creationId xmlns:a16="http://schemas.microsoft.com/office/drawing/2014/main" id="{1AA97A4D-E2D6-4208-A95A-8B345D0EA8CD}"/>
              </a:ext>
            </a:extLst>
          </p:cNvPr>
          <p:cNvSpPr>
            <a:spLocks noGrp="1"/>
          </p:cNvSpPr>
          <p:nvPr>
            <p:ph type="sldNum" sz="quarter" idx="12"/>
          </p:nvPr>
        </p:nvSpPr>
        <p:spPr/>
        <p:txBody>
          <a:bodyPr/>
          <a:lstStyle/>
          <a:p>
            <a:fld id="{48C0FCB9-D989-46F1-965E-624BDAC7E129}" type="slidenum">
              <a:rPr kumimoji="1" lang="ja-JP" altLang="en-US" smtClean="0"/>
              <a:pPr/>
              <a:t>35</a:t>
            </a:fld>
            <a:endParaRPr kumimoji="1" lang="ja-JP" altLang="en-US"/>
          </a:p>
        </p:txBody>
      </p:sp>
      <p:sp>
        <p:nvSpPr>
          <p:cNvPr id="5" name="矢印: 五方向 4">
            <a:extLst>
              <a:ext uri="{FF2B5EF4-FFF2-40B4-BE49-F238E27FC236}">
                <a16:creationId xmlns:a16="http://schemas.microsoft.com/office/drawing/2014/main" id="{D8EEA97A-EC66-4FC6-AE36-297276422E81}"/>
              </a:ext>
            </a:extLst>
          </p:cNvPr>
          <p:cNvSpPr/>
          <p:nvPr/>
        </p:nvSpPr>
        <p:spPr>
          <a:xfrm>
            <a:off x="358087" y="4820084"/>
            <a:ext cx="7104597" cy="477073"/>
          </a:xfrm>
          <a:prstGeom prst="homePlate">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3">
            <a:extLst>
              <a:ext uri="{FF2B5EF4-FFF2-40B4-BE49-F238E27FC236}">
                <a16:creationId xmlns:a16="http://schemas.microsoft.com/office/drawing/2014/main" id="{8FC8D494-FB2A-4508-BB43-10A89F50BA0F}"/>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35</a:t>
            </a:fld>
            <a:endParaRPr kumimoji="1" lang="ja-JP" altLang="en-US"/>
          </a:p>
        </p:txBody>
      </p:sp>
      <p:sp>
        <p:nvSpPr>
          <p:cNvPr id="8" name="正方形/長方形 7">
            <a:extLst>
              <a:ext uri="{FF2B5EF4-FFF2-40B4-BE49-F238E27FC236}">
                <a16:creationId xmlns:a16="http://schemas.microsoft.com/office/drawing/2014/main" id="{62E44F17-0C9D-4C09-84F8-105105CC8B0B}"/>
              </a:ext>
            </a:extLst>
          </p:cNvPr>
          <p:cNvSpPr/>
          <p:nvPr/>
        </p:nvSpPr>
        <p:spPr>
          <a:xfrm>
            <a:off x="358086" y="4803138"/>
            <a:ext cx="8533914" cy="1667347"/>
          </a:xfrm>
          <a:prstGeom prst="rect">
            <a:avLst/>
          </a:prstGeom>
          <a:no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DA1550C5-3E83-49F6-86AC-95028584E0E7}"/>
              </a:ext>
            </a:extLst>
          </p:cNvPr>
          <p:cNvSpPr/>
          <p:nvPr/>
        </p:nvSpPr>
        <p:spPr>
          <a:xfrm>
            <a:off x="358086" y="2945171"/>
            <a:ext cx="8533913" cy="17312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10" name="テキスト プレースホルダー 2">
            <a:extLst>
              <a:ext uri="{FF2B5EF4-FFF2-40B4-BE49-F238E27FC236}">
                <a16:creationId xmlns:a16="http://schemas.microsoft.com/office/drawing/2014/main" id="{ECAC0BA9-7675-4960-89D3-04427011E8F0}"/>
              </a:ext>
            </a:extLst>
          </p:cNvPr>
          <p:cNvSpPr txBox="1">
            <a:spLocks/>
          </p:cNvSpPr>
          <p:nvPr/>
        </p:nvSpPr>
        <p:spPr>
          <a:xfrm>
            <a:off x="0" y="6570000"/>
            <a:ext cx="8217632" cy="28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参考：東京都「避難所管理運営の指針 解説版」</a:t>
            </a:r>
          </a:p>
        </p:txBody>
      </p:sp>
      <p:sp>
        <p:nvSpPr>
          <p:cNvPr id="11" name="正方形/長方形 10">
            <a:extLst>
              <a:ext uri="{FF2B5EF4-FFF2-40B4-BE49-F238E27FC236}">
                <a16:creationId xmlns:a16="http://schemas.microsoft.com/office/drawing/2014/main" id="{34EC4791-D1EB-40C3-BB37-E13D2E411B1C}"/>
              </a:ext>
            </a:extLst>
          </p:cNvPr>
          <p:cNvSpPr/>
          <p:nvPr/>
        </p:nvSpPr>
        <p:spPr>
          <a:xfrm>
            <a:off x="438150" y="3632823"/>
            <a:ext cx="8453850" cy="1000274"/>
          </a:xfrm>
          <a:prstGeom prst="rect">
            <a:avLst/>
          </a:prstGeom>
        </p:spPr>
        <p:txBody>
          <a:bodyPr wrap="square">
            <a:spAutoFit/>
          </a:bodyPr>
          <a:lstStyle/>
          <a:p>
            <a:pPr marL="285750" marR="0" lvl="0" indent="-285750" defTabSz="914400" rtl="0" eaLnBrk="1" fontAlgn="auto" latinLnBrk="0" hangingPunct="1">
              <a:lnSpc>
                <a:spcPct val="100000"/>
              </a:lnSpc>
              <a:spcBef>
                <a:spcPts val="0"/>
              </a:spcBef>
              <a:spcAft>
                <a:spcPts val="60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rPr>
              <a:t>段差の解消や外国語による避難所内情報の提供</a:t>
            </a: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など、環境整備の検討</a:t>
            </a:r>
          </a:p>
          <a:p>
            <a:pPr marL="285750" marR="0" lvl="0" indent="-285750" defTabSz="914400" rtl="0" eaLnBrk="1" fontAlgn="auto" latinLnBrk="0" hangingPunct="1">
              <a:lnSpc>
                <a:spcPct val="100000"/>
              </a:lnSpc>
              <a:spcBef>
                <a:spcPts val="0"/>
              </a:spcBef>
              <a:spcAft>
                <a:spcPts val="60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rPr>
              <a:t>避難者同士の見守り体制の確保</a:t>
            </a: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（家族や支援者が一時的に離れることが</a:t>
            </a:r>
            <a:br>
              <a:rPr kumimoji="1" lang="en-US" altLang="ja-JP"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b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できるような配慮）</a:t>
            </a:r>
          </a:p>
        </p:txBody>
      </p:sp>
      <p:sp>
        <p:nvSpPr>
          <p:cNvPr id="12" name="正方形/長方形 11">
            <a:extLst>
              <a:ext uri="{FF2B5EF4-FFF2-40B4-BE49-F238E27FC236}">
                <a16:creationId xmlns:a16="http://schemas.microsoft.com/office/drawing/2014/main" id="{20D77D41-7531-4346-90E5-B99FE348A343}"/>
              </a:ext>
            </a:extLst>
          </p:cNvPr>
          <p:cNvSpPr/>
          <p:nvPr/>
        </p:nvSpPr>
        <p:spPr>
          <a:xfrm>
            <a:off x="427059" y="3293068"/>
            <a:ext cx="4572000" cy="369332"/>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ヒアリング後に実施</a:t>
            </a:r>
          </a:p>
        </p:txBody>
      </p:sp>
      <p:sp>
        <p:nvSpPr>
          <p:cNvPr id="13" name="正方形/長方形 12">
            <a:extLst>
              <a:ext uri="{FF2B5EF4-FFF2-40B4-BE49-F238E27FC236}">
                <a16:creationId xmlns:a16="http://schemas.microsoft.com/office/drawing/2014/main" id="{3FEC278D-1B57-425F-8CB1-ADE0F6E950AA}"/>
              </a:ext>
            </a:extLst>
          </p:cNvPr>
          <p:cNvSpPr/>
          <p:nvPr/>
        </p:nvSpPr>
        <p:spPr>
          <a:xfrm>
            <a:off x="438149" y="5277987"/>
            <a:ext cx="7923051" cy="1200329"/>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福祉避難所や病院への移動を検討する</a:t>
            </a:r>
            <a:endParaRPr kumimoji="1" lang="en-US" altLang="ja-JP"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要配慮者の状況を詳しく引き継げるよう、避難所での聞き取り記録の整理</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福祉避難所等への移動手段について、福祉タクシーや施設の車の利用などの検討・確保</a:t>
            </a:r>
          </a:p>
        </p:txBody>
      </p:sp>
      <p:sp>
        <p:nvSpPr>
          <p:cNvPr id="14" name="正方形/長方形 13">
            <a:extLst>
              <a:ext uri="{FF2B5EF4-FFF2-40B4-BE49-F238E27FC236}">
                <a16:creationId xmlns:a16="http://schemas.microsoft.com/office/drawing/2014/main" id="{BED7F6C2-F21B-4059-939A-C00ABBB84CC0}"/>
              </a:ext>
            </a:extLst>
          </p:cNvPr>
          <p:cNvSpPr/>
          <p:nvPr/>
        </p:nvSpPr>
        <p:spPr>
          <a:xfrm>
            <a:off x="361398" y="4817627"/>
            <a:ext cx="7215600" cy="461665"/>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専門的</a:t>
            </a:r>
            <a:r>
              <a:rPr kumimoji="1" lang="ja-JP" altLang="en-US" sz="2400" b="1" i="0" u="none" strike="noStrike" kern="1200" cap="none" spc="0" normalizeH="0" baseline="0" noProof="0">
                <a:ln>
                  <a:noFill/>
                </a:ln>
                <a:solidFill>
                  <a:schemeClr val="bg1"/>
                </a:solidFill>
                <a:effectLst/>
                <a:uLnTx/>
                <a:uFillTx/>
                <a:latin typeface="HGPｺﾞｼｯｸE" panose="020B0900000000000000" pitchFamily="50" charset="-128"/>
                <a:ea typeface="HGPｺﾞｼｯｸE" panose="020B0900000000000000" pitchFamily="50" charset="-128"/>
              </a:rPr>
              <a:t>な介護・医療・支援などが必要となる場合（例）</a:t>
            </a:r>
          </a:p>
        </p:txBody>
      </p:sp>
      <p:sp>
        <p:nvSpPr>
          <p:cNvPr id="16" name="正方形/長方形 15">
            <a:extLst>
              <a:ext uri="{FF2B5EF4-FFF2-40B4-BE49-F238E27FC236}">
                <a16:creationId xmlns:a16="http://schemas.microsoft.com/office/drawing/2014/main" id="{FFF203FA-6B8F-47A4-81CC-88F1FCA60E46}"/>
              </a:ext>
            </a:extLst>
          </p:cNvPr>
          <p:cNvSpPr/>
          <p:nvPr/>
        </p:nvSpPr>
        <p:spPr>
          <a:xfrm>
            <a:off x="358087" y="780561"/>
            <a:ext cx="8619970" cy="1131465"/>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配慮が必要な方には、健康状態や困っていることなど、</a:t>
            </a:r>
            <a:r>
              <a:rPr lang="ja-JP" altLang="en-US" sz="2800" spc="-150">
                <a:solidFill>
                  <a:srgbClr val="404040"/>
                </a:solidFill>
                <a:latin typeface="HGPｺﾞｼｯｸE" panose="020B0900000000000000" pitchFamily="50" charset="-128"/>
                <a:ea typeface="HGPｺﾞｼｯｸE" panose="020B0900000000000000" pitchFamily="50" charset="-128"/>
              </a:rPr>
              <a:t>本人や家族から丁寧に話を聞き、必要な支援を行いましょう</a:t>
            </a:r>
            <a:endParaRPr lang="en-US" altLang="ja-JP" sz="2800" spc="-150">
              <a:solidFill>
                <a:srgbClr val="404040"/>
              </a:solidFill>
              <a:latin typeface="HGPｺﾞｼｯｸE" panose="020B0900000000000000" pitchFamily="50" charset="-128"/>
              <a:ea typeface="HGPｺﾞｼｯｸE" panose="020B0900000000000000" pitchFamily="50" charset="-128"/>
            </a:endParaRPr>
          </a:p>
        </p:txBody>
      </p:sp>
      <p:sp>
        <p:nvSpPr>
          <p:cNvPr id="17" name="矢印: 五方向 16">
            <a:extLst>
              <a:ext uri="{FF2B5EF4-FFF2-40B4-BE49-F238E27FC236}">
                <a16:creationId xmlns:a16="http://schemas.microsoft.com/office/drawing/2014/main" id="{F53FB625-A56E-4594-B7F1-2ECB29581E34}"/>
              </a:ext>
            </a:extLst>
          </p:cNvPr>
          <p:cNvSpPr/>
          <p:nvPr/>
        </p:nvSpPr>
        <p:spPr>
          <a:xfrm>
            <a:off x="358087" y="2337367"/>
            <a:ext cx="5600261" cy="477073"/>
          </a:xfrm>
          <a:prstGeom prst="homePlate">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33B7A077-E5CC-45F4-ABBB-7440EE971FED}"/>
              </a:ext>
            </a:extLst>
          </p:cNvPr>
          <p:cNvSpPr txBox="1"/>
          <p:nvPr/>
        </p:nvSpPr>
        <p:spPr>
          <a:xfrm>
            <a:off x="438149" y="2282346"/>
            <a:ext cx="4235455" cy="523220"/>
          </a:xfrm>
          <a:prstGeom prst="rect">
            <a:avLst/>
          </a:prstGeom>
          <a:noFill/>
        </p:spPr>
        <p:txBody>
          <a:bodyPr wrap="none" rtlCol="0">
            <a:spAutoFit/>
          </a:bodyPr>
          <a:lstStyle/>
          <a:p>
            <a:r>
              <a:rPr kumimoji="1" lang="ja-JP" altLang="en-US" sz="2800">
                <a:solidFill>
                  <a:schemeClr val="bg1"/>
                </a:solidFill>
                <a:latin typeface="HGPｺﾞｼｯｸE" panose="020B0900000000000000" pitchFamily="50" charset="-128"/>
                <a:ea typeface="HGPｺﾞｼｯｸE" panose="020B0900000000000000" pitchFamily="50" charset="-128"/>
              </a:rPr>
              <a:t>配慮が必要な方への対応</a:t>
            </a:r>
            <a:endParaRPr kumimoji="1" lang="ja-JP" altLang="en-US" sz="2800" baseline="30000">
              <a:solidFill>
                <a:schemeClr val="bg1"/>
              </a:solidFill>
              <a:latin typeface="HGPｺﾞｼｯｸE" panose="020B0900000000000000" pitchFamily="50" charset="-128"/>
              <a:ea typeface="HGPｺﾞｼｯｸE" panose="020B0900000000000000" pitchFamily="50" charset="-128"/>
            </a:endParaRPr>
          </a:p>
        </p:txBody>
      </p:sp>
      <p:pic>
        <p:nvPicPr>
          <p:cNvPr id="19" name="グラフィックス 18" descr="注射針">
            <a:extLst>
              <a:ext uri="{FF2B5EF4-FFF2-40B4-BE49-F238E27FC236}">
                <a16:creationId xmlns:a16="http://schemas.microsoft.com/office/drawing/2014/main" id="{BA80070D-138E-429E-BA7C-5C2489B671B8}"/>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1631" y="4818440"/>
            <a:ext cx="649569" cy="649569"/>
          </a:xfrm>
          <a:prstGeom prst="rect">
            <a:avLst/>
          </a:prstGeom>
        </p:spPr>
      </p:pic>
      <p:pic>
        <p:nvPicPr>
          <p:cNvPr id="20" name="グラフィックス 19" descr="医療">
            <a:extLst>
              <a:ext uri="{FF2B5EF4-FFF2-40B4-BE49-F238E27FC236}">
                <a16:creationId xmlns:a16="http://schemas.microsoft.com/office/drawing/2014/main" id="{9E46D235-C340-446D-9563-15E456FDFFCA}"/>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87497" y="5037664"/>
            <a:ext cx="649569" cy="649569"/>
          </a:xfrm>
          <a:prstGeom prst="rect">
            <a:avLst/>
          </a:prstGeom>
        </p:spPr>
      </p:pic>
      <p:sp>
        <p:nvSpPr>
          <p:cNvPr id="21" name="正方形/長方形 20">
            <a:extLst>
              <a:ext uri="{FF2B5EF4-FFF2-40B4-BE49-F238E27FC236}">
                <a16:creationId xmlns:a16="http://schemas.microsoft.com/office/drawing/2014/main" id="{0D82930A-74EA-438E-9951-780BDA3FB712}"/>
              </a:ext>
            </a:extLst>
          </p:cNvPr>
          <p:cNvSpPr/>
          <p:nvPr/>
        </p:nvSpPr>
        <p:spPr>
          <a:xfrm>
            <a:off x="438149" y="2926001"/>
            <a:ext cx="8453850" cy="369332"/>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600"/>
              </a:spcAft>
              <a:buClrTx/>
              <a:buSzTx/>
              <a:buFont typeface="Wingdings" panose="05000000000000000000" pitchFamily="2" charset="2"/>
              <a:buChar char="l"/>
              <a:tabLst/>
              <a:defRPr/>
            </a:pPr>
            <a:r>
              <a:rPr kumimoji="1" lang="ja-JP" altLang="en-US" sz="180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rPr>
              <a:t>まずヒアリングを実施</a:t>
            </a:r>
          </a:p>
        </p:txBody>
      </p:sp>
    </p:spTree>
    <p:extLst>
      <p:ext uri="{BB962C8B-B14F-4D97-AF65-F5344CB8AC3E}">
        <p14:creationId xmlns:p14="http://schemas.microsoft.com/office/powerpoint/2010/main" val="6509696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D85CAA-2A06-B68B-25BF-5F422071C36A}"/>
              </a:ext>
            </a:extLst>
          </p:cNvPr>
          <p:cNvSpPr>
            <a:spLocks noGrp="1"/>
          </p:cNvSpPr>
          <p:nvPr>
            <p:ph type="title"/>
          </p:nvPr>
        </p:nvSpPr>
        <p:spPr/>
        <p:txBody>
          <a:bodyPr/>
          <a:lstStyle/>
          <a:p>
            <a:r>
              <a:rPr kumimoji="1" lang="en-US" altLang="ja-JP" dirty="0"/>
              <a:t>【</a:t>
            </a:r>
            <a:r>
              <a:rPr kumimoji="1" lang="ja-JP" altLang="en-US" dirty="0"/>
              <a:t>参考</a:t>
            </a:r>
            <a:r>
              <a:rPr kumimoji="1" lang="en-US" altLang="ja-JP" dirty="0"/>
              <a:t>】</a:t>
            </a:r>
            <a:r>
              <a:rPr kumimoji="1" lang="ja-JP" altLang="en-US" dirty="0"/>
              <a:t>　要配慮者への支援の取組　</a:t>
            </a:r>
          </a:p>
        </p:txBody>
      </p:sp>
      <p:sp>
        <p:nvSpPr>
          <p:cNvPr id="3" name="スライド番号プレースホルダー 2">
            <a:extLst>
              <a:ext uri="{FF2B5EF4-FFF2-40B4-BE49-F238E27FC236}">
                <a16:creationId xmlns:a16="http://schemas.microsoft.com/office/drawing/2014/main" id="{AB4B7307-78A0-3C59-2D68-459D59ADAE9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 name="コンテンツ プレースホルダー 3">
            <a:extLst>
              <a:ext uri="{FF2B5EF4-FFF2-40B4-BE49-F238E27FC236}">
                <a16:creationId xmlns:a16="http://schemas.microsoft.com/office/drawing/2014/main" id="{7496082E-8175-EB1C-E39D-258B66A9C5D2}"/>
              </a:ext>
            </a:extLst>
          </p:cNvPr>
          <p:cNvSpPr>
            <a:spLocks noGrp="1"/>
          </p:cNvSpPr>
          <p:nvPr>
            <p:ph sz="quarter" idx="13"/>
          </p:nvPr>
        </p:nvSpPr>
        <p:spPr>
          <a:xfrm>
            <a:off x="462615" y="939839"/>
            <a:ext cx="8362950" cy="1003241"/>
          </a:xfrm>
        </p:spPr>
        <p:txBody>
          <a:bodyPr>
            <a:normAutofit/>
          </a:bodyPr>
          <a:lstStyle/>
          <a:p>
            <a:r>
              <a:rPr lang="ja-JP" altLang="en-US">
                <a:solidFill>
                  <a:srgbClr val="FF2800"/>
                </a:solidFill>
              </a:rPr>
              <a:t>■聴覚障害者の視点に立った防災対策</a:t>
            </a:r>
            <a:endParaRPr lang="en-US" altLang="ja-JP">
              <a:solidFill>
                <a:srgbClr val="FF2800"/>
              </a:solidFill>
            </a:endParaRPr>
          </a:p>
          <a:p>
            <a:r>
              <a:rPr kumimoji="1" lang="ja-JP" altLang="en-US" sz="2000">
                <a:solidFill>
                  <a:schemeClr val="tx1">
                    <a:lumMod val="75000"/>
                    <a:lumOff val="25000"/>
                  </a:schemeClr>
                </a:solidFill>
              </a:rPr>
              <a:t>（豊橋手話通訳学習者の会・豊橋手話ネットワーク：愛知県　豊橋市）</a:t>
            </a:r>
          </a:p>
        </p:txBody>
      </p:sp>
      <p:sp>
        <p:nvSpPr>
          <p:cNvPr id="5" name="コンテンツ プレースホルダー 4">
            <a:extLst>
              <a:ext uri="{FF2B5EF4-FFF2-40B4-BE49-F238E27FC236}">
                <a16:creationId xmlns:a16="http://schemas.microsoft.com/office/drawing/2014/main" id="{8DD2B5EE-4002-18AB-E6CB-C99460CF936E}"/>
              </a:ext>
            </a:extLst>
          </p:cNvPr>
          <p:cNvSpPr>
            <a:spLocks noGrp="1"/>
          </p:cNvSpPr>
          <p:nvPr>
            <p:ph sz="quarter" idx="15"/>
          </p:nvPr>
        </p:nvSpPr>
        <p:spPr/>
        <p:txBody>
          <a:bodyPr>
            <a:normAutofit lnSpcReduction="10000"/>
          </a:bodyPr>
          <a:lstStyle/>
          <a:p>
            <a:r>
              <a:rPr kumimoji="1" lang="ja-JP" altLang="en-US"/>
              <a:t>参考：総務省</a:t>
            </a:r>
            <a:r>
              <a:rPr kumimoji="1" lang="ja-JP" altLang="en-US" dirty="0"/>
              <a:t>消防庁「第２５回防災まちづくり大賞　受賞事例集」</a:t>
            </a:r>
          </a:p>
        </p:txBody>
      </p:sp>
      <p:sp>
        <p:nvSpPr>
          <p:cNvPr id="6" name="コンテンツ プレースホルダー 5">
            <a:extLst>
              <a:ext uri="{FF2B5EF4-FFF2-40B4-BE49-F238E27FC236}">
                <a16:creationId xmlns:a16="http://schemas.microsoft.com/office/drawing/2014/main" id="{7D2FB02A-AC5B-78B3-91ED-0E10C4695713}"/>
              </a:ext>
            </a:extLst>
          </p:cNvPr>
          <p:cNvSpPr>
            <a:spLocks noGrp="1"/>
          </p:cNvSpPr>
          <p:nvPr>
            <p:ph idx="16"/>
          </p:nvPr>
        </p:nvSpPr>
        <p:spPr>
          <a:xfrm>
            <a:off x="552447" y="1943080"/>
            <a:ext cx="8039103" cy="4390016"/>
          </a:xfrm>
        </p:spPr>
        <p:txBody>
          <a:bodyPr>
            <a:noAutofit/>
          </a:bodyPr>
          <a:lstStyle/>
          <a:p>
            <a:pPr algn="just"/>
            <a:r>
              <a:rPr lang="ja-JP" altLang="en-US"/>
              <a:t>地域の防災訓練に参加を続けてきた経験を基に、避難所で行われる情報発信やコミュニケーション場面を想定し、「</a:t>
            </a:r>
            <a:r>
              <a:rPr lang="ja-JP" altLang="en-US">
                <a:solidFill>
                  <a:srgbClr val="FF2800"/>
                </a:solidFill>
              </a:rPr>
              <a:t>避難所でのお知らせ絵</a:t>
            </a:r>
            <a:br>
              <a:rPr lang="en-US" altLang="ja-JP">
                <a:solidFill>
                  <a:srgbClr val="FF2800"/>
                </a:solidFill>
              </a:rPr>
            </a:br>
            <a:r>
              <a:rPr lang="ja-JP" altLang="en-US">
                <a:solidFill>
                  <a:srgbClr val="FF2800"/>
                </a:solidFill>
              </a:rPr>
              <a:t>カード</a:t>
            </a:r>
            <a:r>
              <a:rPr lang="ja-JP" altLang="en-US"/>
              <a:t>」等を制作。</a:t>
            </a:r>
            <a:endParaRPr lang="en-US" altLang="ja-JP"/>
          </a:p>
          <a:p>
            <a:pPr algn="just"/>
            <a:r>
              <a:rPr lang="ja-JP" altLang="en-US"/>
              <a:t>「避難所でのお知らせ絵カード」等は、</a:t>
            </a:r>
            <a:r>
              <a:rPr lang="ja-JP" altLang="en-US">
                <a:solidFill>
                  <a:srgbClr val="FF2800"/>
                </a:solidFill>
              </a:rPr>
              <a:t>聴覚障害者</a:t>
            </a:r>
            <a:r>
              <a:rPr lang="ja-JP" altLang="en-US">
                <a:solidFill>
                  <a:schemeClr val="tx1">
                    <a:lumMod val="75000"/>
                    <a:lumOff val="25000"/>
                  </a:schemeClr>
                </a:solidFill>
              </a:rPr>
              <a:t>だけでなく、</a:t>
            </a:r>
            <a:br>
              <a:rPr lang="en-US" altLang="ja-JP" b="1">
                <a:solidFill>
                  <a:schemeClr val="tx1">
                    <a:lumMod val="75000"/>
                    <a:lumOff val="25000"/>
                  </a:schemeClr>
                </a:solidFill>
              </a:rPr>
            </a:br>
            <a:r>
              <a:rPr lang="ja-JP" altLang="en-US">
                <a:solidFill>
                  <a:srgbClr val="FF2800"/>
                </a:solidFill>
              </a:rPr>
              <a:t>日本語の分からない方</a:t>
            </a:r>
            <a:r>
              <a:rPr lang="ja-JP" altLang="en-US">
                <a:solidFill>
                  <a:schemeClr val="tx1">
                    <a:lumMod val="75000"/>
                    <a:lumOff val="25000"/>
                  </a:schemeClr>
                </a:solidFill>
              </a:rPr>
              <a:t>や</a:t>
            </a:r>
            <a:r>
              <a:rPr lang="ja-JP" altLang="en-US">
                <a:solidFill>
                  <a:srgbClr val="FF2800"/>
                </a:solidFill>
              </a:rPr>
              <a:t>大声が制限される状況</a:t>
            </a:r>
            <a:r>
              <a:rPr lang="ja-JP" altLang="en-US">
                <a:solidFill>
                  <a:schemeClr val="tx1">
                    <a:lumMod val="75000"/>
                    <a:lumOff val="25000"/>
                  </a:schemeClr>
                </a:solidFill>
              </a:rPr>
              <a:t>に対しても</a:t>
            </a:r>
            <a:r>
              <a:rPr lang="ja-JP" altLang="en-US">
                <a:solidFill>
                  <a:srgbClr val="FF2800"/>
                </a:solidFill>
              </a:rPr>
              <a:t>有効</a:t>
            </a:r>
            <a:endParaRPr lang="en-US" altLang="ja-JP"/>
          </a:p>
        </p:txBody>
      </p:sp>
      <p:pic>
        <p:nvPicPr>
          <p:cNvPr id="8" name="図 7">
            <a:extLst>
              <a:ext uri="{FF2B5EF4-FFF2-40B4-BE49-F238E27FC236}">
                <a16:creationId xmlns:a16="http://schemas.microsoft.com/office/drawing/2014/main" id="{3B24D036-722E-010F-5DAE-64A6CC56BB60}"/>
              </a:ext>
            </a:extLst>
          </p:cNvPr>
          <p:cNvPicPr>
            <a:picLocks noChangeAspect="1"/>
          </p:cNvPicPr>
          <p:nvPr/>
        </p:nvPicPr>
        <p:blipFill rotWithShape="1">
          <a:blip r:embed="rId3"/>
          <a:srcRect l="494" t="529" r="308" b="760"/>
          <a:stretch/>
        </p:blipFill>
        <p:spPr>
          <a:xfrm>
            <a:off x="1368096" y="3837922"/>
            <a:ext cx="3066116" cy="2080239"/>
          </a:xfrm>
          <a:prstGeom prst="rect">
            <a:avLst/>
          </a:prstGeom>
          <a:ln>
            <a:solidFill>
              <a:schemeClr val="tx1"/>
            </a:solidFill>
          </a:ln>
        </p:spPr>
      </p:pic>
      <p:pic>
        <p:nvPicPr>
          <p:cNvPr id="10" name="図 9">
            <a:extLst>
              <a:ext uri="{FF2B5EF4-FFF2-40B4-BE49-F238E27FC236}">
                <a16:creationId xmlns:a16="http://schemas.microsoft.com/office/drawing/2014/main" id="{EA6CA29B-BA3F-0757-AFE5-2DAB6E4C3E41}"/>
              </a:ext>
            </a:extLst>
          </p:cNvPr>
          <p:cNvPicPr>
            <a:picLocks noChangeAspect="1"/>
          </p:cNvPicPr>
          <p:nvPr/>
        </p:nvPicPr>
        <p:blipFill rotWithShape="1">
          <a:blip r:embed="rId4"/>
          <a:srcRect l="1431" t="2859" r="1689" b="2049"/>
          <a:stretch/>
        </p:blipFill>
        <p:spPr>
          <a:xfrm>
            <a:off x="4722614" y="3837922"/>
            <a:ext cx="3066114" cy="2081598"/>
          </a:xfrm>
          <a:prstGeom prst="rect">
            <a:avLst/>
          </a:prstGeom>
          <a:ln>
            <a:solidFill>
              <a:schemeClr val="tx1"/>
            </a:solidFill>
          </a:ln>
        </p:spPr>
      </p:pic>
      <p:sp>
        <p:nvSpPr>
          <p:cNvPr id="13" name="正方形/長方形 12">
            <a:extLst>
              <a:ext uri="{FF2B5EF4-FFF2-40B4-BE49-F238E27FC236}">
                <a16:creationId xmlns:a16="http://schemas.microsoft.com/office/drawing/2014/main" id="{FBE52ACA-7124-6811-B080-752D97EAD2B3}"/>
              </a:ext>
            </a:extLst>
          </p:cNvPr>
          <p:cNvSpPr/>
          <p:nvPr/>
        </p:nvSpPr>
        <p:spPr>
          <a:xfrm>
            <a:off x="1462591" y="5909352"/>
            <a:ext cx="2877127"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避難所でのお知らせ絵カード</a:t>
            </a:r>
            <a:endParaRPr kumimoji="0" lang="zh-TW"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14" name="正方形/長方形 13">
            <a:extLst>
              <a:ext uri="{FF2B5EF4-FFF2-40B4-BE49-F238E27FC236}">
                <a16:creationId xmlns:a16="http://schemas.microsoft.com/office/drawing/2014/main" id="{B596470B-C8A0-E2C7-70B1-50D334ADAC29}"/>
              </a:ext>
            </a:extLst>
          </p:cNvPr>
          <p:cNvSpPr/>
          <p:nvPr/>
        </p:nvSpPr>
        <p:spPr>
          <a:xfrm>
            <a:off x="4817107" y="5925410"/>
            <a:ext cx="2877127"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薬に関する絵カード</a:t>
            </a:r>
            <a:endParaRPr kumimoji="0" lang="zh-TW"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31353322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203A45-23B7-4D49-BF15-05BDBE966538}"/>
              </a:ext>
            </a:extLst>
          </p:cNvPr>
          <p:cNvSpPr>
            <a:spLocks noGrp="1"/>
          </p:cNvSpPr>
          <p:nvPr>
            <p:ph type="title"/>
          </p:nvPr>
        </p:nvSpPr>
        <p:spPr/>
        <p:txBody>
          <a:bodyPr/>
          <a:lstStyle/>
          <a:p>
            <a:r>
              <a:rPr kumimoji="1" lang="en-US" altLang="ja-JP" dirty="0"/>
              <a:t>【</a:t>
            </a:r>
            <a:r>
              <a:rPr kumimoji="1" lang="ja-JP" altLang="en-US" dirty="0"/>
              <a:t>参考</a:t>
            </a:r>
            <a:r>
              <a:rPr kumimoji="1" lang="en-US" altLang="ja-JP" dirty="0"/>
              <a:t>】</a:t>
            </a:r>
            <a:r>
              <a:rPr kumimoji="1" lang="ja-JP" altLang="en-US" dirty="0"/>
              <a:t>　身体障害者補助犬への対応について</a:t>
            </a:r>
          </a:p>
        </p:txBody>
      </p:sp>
      <p:sp>
        <p:nvSpPr>
          <p:cNvPr id="3" name="コンテンツ プレースホルダー 2">
            <a:extLst>
              <a:ext uri="{FF2B5EF4-FFF2-40B4-BE49-F238E27FC236}">
                <a16:creationId xmlns:a16="http://schemas.microsoft.com/office/drawing/2014/main" id="{790609E6-58E2-4C10-825B-47E8F3FBDA2D}"/>
              </a:ext>
            </a:extLst>
          </p:cNvPr>
          <p:cNvSpPr>
            <a:spLocks noGrp="1"/>
          </p:cNvSpPr>
          <p:nvPr>
            <p:ph idx="1"/>
          </p:nvPr>
        </p:nvSpPr>
        <p:spPr>
          <a:xfrm>
            <a:off x="292552" y="760984"/>
            <a:ext cx="8510128" cy="6097016"/>
          </a:xfrm>
        </p:spPr>
        <p:txBody>
          <a:bodyPr>
            <a:normAutofit/>
          </a:bodyPr>
          <a:lstStyle/>
          <a:p>
            <a:pPr>
              <a:lnSpc>
                <a:spcPts val="2880"/>
              </a:lnSpc>
            </a:pPr>
            <a:r>
              <a:rPr kumimoji="1" lang="ja-JP" altLang="en-US" sz="2400" dirty="0">
                <a:solidFill>
                  <a:schemeClr val="tx1">
                    <a:lumMod val="75000"/>
                    <a:lumOff val="25000"/>
                  </a:schemeClr>
                </a:solidFill>
              </a:rPr>
              <a:t>身体障害者補助犬（</a:t>
            </a:r>
            <a:r>
              <a:rPr kumimoji="1" lang="ja-JP" altLang="en-US" sz="2400" u="sng" dirty="0">
                <a:solidFill>
                  <a:schemeClr val="tx1">
                    <a:lumMod val="75000"/>
                    <a:lumOff val="25000"/>
                  </a:schemeClr>
                </a:solidFill>
              </a:rPr>
              <a:t>盲導犬</a:t>
            </a:r>
            <a:r>
              <a:rPr kumimoji="1" lang="ja-JP" altLang="en-US" sz="2400" dirty="0">
                <a:solidFill>
                  <a:schemeClr val="tx1">
                    <a:lumMod val="75000"/>
                    <a:lumOff val="25000"/>
                  </a:schemeClr>
                </a:solidFill>
              </a:rPr>
              <a:t>、</a:t>
            </a:r>
            <a:r>
              <a:rPr kumimoji="1" lang="ja-JP" altLang="en-US" sz="2400" u="sng" dirty="0">
                <a:solidFill>
                  <a:schemeClr val="tx1">
                    <a:lumMod val="75000"/>
                    <a:lumOff val="25000"/>
                  </a:schemeClr>
                </a:solidFill>
              </a:rPr>
              <a:t>介助犬</a:t>
            </a:r>
            <a:r>
              <a:rPr kumimoji="1" lang="ja-JP" altLang="en-US" sz="2400" dirty="0">
                <a:solidFill>
                  <a:schemeClr val="tx1">
                    <a:lumMod val="75000"/>
                    <a:lumOff val="25000"/>
                  </a:schemeClr>
                </a:solidFill>
              </a:rPr>
              <a:t>及び</a:t>
            </a:r>
            <a:r>
              <a:rPr kumimoji="1" lang="ja-JP" altLang="en-US" sz="2400" u="sng" dirty="0">
                <a:solidFill>
                  <a:schemeClr val="tx1">
                    <a:lumMod val="75000"/>
                    <a:lumOff val="25000"/>
                  </a:schemeClr>
                </a:solidFill>
              </a:rPr>
              <a:t>聴導犬</a:t>
            </a:r>
            <a:r>
              <a:rPr kumimoji="1" lang="ja-JP" altLang="en-US" sz="2400" dirty="0">
                <a:solidFill>
                  <a:schemeClr val="tx1">
                    <a:lumMod val="75000"/>
                    <a:lumOff val="25000"/>
                  </a:schemeClr>
                </a:solidFill>
              </a:rPr>
              <a:t>）は、「身体障害者補助犬法」に基づき訓練・認定された犬のことで、</a:t>
            </a:r>
            <a:r>
              <a:rPr kumimoji="1" lang="ja-JP" altLang="en-US" sz="2400" u="sng" dirty="0">
                <a:solidFill>
                  <a:schemeClr val="tx1">
                    <a:lumMod val="75000"/>
                    <a:lumOff val="25000"/>
                  </a:schemeClr>
                </a:solidFill>
              </a:rPr>
              <a:t>ペットとは異なり</a:t>
            </a:r>
            <a:r>
              <a:rPr kumimoji="1" lang="ja-JP" altLang="en-US" sz="2400" dirty="0">
                <a:solidFill>
                  <a:schemeClr val="tx1">
                    <a:lumMod val="75000"/>
                    <a:lumOff val="25000"/>
                  </a:schemeClr>
                </a:solidFill>
              </a:rPr>
              <a:t>、同法に基づく対応が必要になります。</a:t>
            </a:r>
            <a:endParaRPr kumimoji="1" lang="en-US" altLang="ja-JP" sz="2400" dirty="0">
              <a:solidFill>
                <a:schemeClr val="tx1">
                  <a:lumMod val="75000"/>
                  <a:lumOff val="25000"/>
                </a:schemeClr>
              </a:solidFill>
            </a:endParaRPr>
          </a:p>
          <a:p>
            <a:pPr>
              <a:lnSpc>
                <a:spcPts val="2880"/>
              </a:lnSpc>
            </a:pPr>
            <a:r>
              <a:rPr lang="ja-JP" altLang="en-US" sz="2400" dirty="0">
                <a:solidFill>
                  <a:schemeClr val="tx1">
                    <a:lumMod val="75000"/>
                    <a:lumOff val="25000"/>
                  </a:schemeClr>
                </a:solidFill>
              </a:rPr>
              <a:t>このため、</a:t>
            </a:r>
            <a:r>
              <a:rPr lang="ja-JP" altLang="en-US" sz="2400" u="sng" dirty="0">
                <a:solidFill>
                  <a:schemeClr val="tx1">
                    <a:lumMod val="75000"/>
                    <a:lumOff val="25000"/>
                  </a:schemeClr>
                </a:solidFill>
              </a:rPr>
              <a:t>原則として、身体障害者と身体障害者補助犬を分離せず福祉避難所等で受け入れるべき</a:t>
            </a:r>
            <a:r>
              <a:rPr lang="ja-JP" altLang="en-US" sz="2400" dirty="0">
                <a:solidFill>
                  <a:schemeClr val="tx1">
                    <a:lumMod val="75000"/>
                    <a:lumOff val="25000"/>
                  </a:schemeClr>
                </a:solidFill>
              </a:rPr>
              <a:t>とされていることに留意する必要があります。</a:t>
            </a:r>
            <a:endParaRPr kumimoji="1" lang="en-US" altLang="ja-JP" sz="2400" dirty="0">
              <a:solidFill>
                <a:schemeClr val="tx1">
                  <a:lumMod val="75000"/>
                  <a:lumOff val="25000"/>
                </a:schemeClr>
              </a:solidFill>
            </a:endParaRPr>
          </a:p>
          <a:p>
            <a:pPr marL="0" indent="0">
              <a:buNone/>
            </a:pPr>
            <a:endParaRPr kumimoji="1" lang="ja-JP" altLang="en-US" sz="2000" dirty="0"/>
          </a:p>
        </p:txBody>
      </p:sp>
      <p:sp>
        <p:nvSpPr>
          <p:cNvPr id="4" name="スライド番号プレースホルダー 3">
            <a:extLst>
              <a:ext uri="{FF2B5EF4-FFF2-40B4-BE49-F238E27FC236}">
                <a16:creationId xmlns:a16="http://schemas.microsoft.com/office/drawing/2014/main" id="{C6E7E8AF-5E5C-4876-80C2-CF2EB071431E}"/>
              </a:ext>
            </a:extLst>
          </p:cNvPr>
          <p:cNvSpPr>
            <a:spLocks noGrp="1"/>
          </p:cNvSpPr>
          <p:nvPr>
            <p:ph type="sldNum" sz="quarter" idx="12"/>
          </p:nvPr>
        </p:nvSpPr>
        <p:spPr/>
        <p:txBody>
          <a:bodyPr/>
          <a:lstStyle/>
          <a:p>
            <a:fld id="{48C0FCB9-D989-46F1-965E-624BDAC7E129}" type="slidenum">
              <a:rPr kumimoji="1" lang="ja-JP" altLang="en-US" smtClean="0"/>
              <a:pPr/>
              <a:t>37</a:t>
            </a:fld>
            <a:endParaRPr kumimoji="1" lang="ja-JP" altLang="en-US"/>
          </a:p>
        </p:txBody>
      </p:sp>
      <p:pic>
        <p:nvPicPr>
          <p:cNvPr id="6" name="図 5">
            <a:extLst>
              <a:ext uri="{FF2B5EF4-FFF2-40B4-BE49-F238E27FC236}">
                <a16:creationId xmlns:a16="http://schemas.microsoft.com/office/drawing/2014/main" id="{E1B1F1E3-753D-493B-83E6-5AC67A1E8657}"/>
              </a:ext>
            </a:extLst>
          </p:cNvPr>
          <p:cNvPicPr>
            <a:picLocks noChangeAspect="1"/>
          </p:cNvPicPr>
          <p:nvPr/>
        </p:nvPicPr>
        <p:blipFill rotWithShape="1">
          <a:blip r:embed="rId3"/>
          <a:srcRect t="64895"/>
          <a:stretch/>
        </p:blipFill>
        <p:spPr>
          <a:xfrm>
            <a:off x="4637532" y="4872857"/>
            <a:ext cx="4165148" cy="1912626"/>
          </a:xfrm>
          <a:prstGeom prst="rect">
            <a:avLst/>
          </a:prstGeom>
        </p:spPr>
      </p:pic>
      <p:sp>
        <p:nvSpPr>
          <p:cNvPr id="5" name="テキスト ボックス 4">
            <a:extLst>
              <a:ext uri="{FF2B5EF4-FFF2-40B4-BE49-F238E27FC236}">
                <a16:creationId xmlns:a16="http://schemas.microsoft.com/office/drawing/2014/main" id="{CEA9329B-1F43-431D-8A6B-B606AE606497}"/>
              </a:ext>
            </a:extLst>
          </p:cNvPr>
          <p:cNvSpPr txBox="1"/>
          <p:nvPr/>
        </p:nvSpPr>
        <p:spPr>
          <a:xfrm>
            <a:off x="230477" y="5012967"/>
            <a:ext cx="4517899" cy="1754326"/>
          </a:xfrm>
          <a:prstGeom prst="rect">
            <a:avLst/>
          </a:prstGeom>
          <a:noFill/>
        </p:spPr>
        <p:txBody>
          <a:bodyPr wrap="square" rtlCol="0">
            <a:spAutoFit/>
          </a:bodyPr>
          <a:lstStyle/>
          <a:p>
            <a:r>
              <a:rPr kumimoji="1" lang="ja-JP" altLang="en-US" sz="1600" dirty="0"/>
              <a:t>盲導犬：視覚障害のある人が街なかを安全に　</a:t>
            </a:r>
            <a:endParaRPr kumimoji="1" lang="en-US" altLang="ja-JP" sz="1600" dirty="0"/>
          </a:p>
          <a:p>
            <a:r>
              <a:rPr kumimoji="1" lang="ja-JP" altLang="en-US" sz="1600" dirty="0"/>
              <a:t>　　　　歩けるようにサポートする。</a:t>
            </a:r>
            <a:endParaRPr kumimoji="1" lang="en-US" altLang="ja-JP" sz="1600" dirty="0"/>
          </a:p>
          <a:p>
            <a:r>
              <a:rPr kumimoji="1" lang="ja-JP" altLang="en-US" sz="1600" dirty="0"/>
              <a:t>介助犬：肢体不自由のある人の日常生活動作</a:t>
            </a:r>
            <a:endParaRPr kumimoji="1" lang="en-US" altLang="ja-JP" sz="1600" dirty="0"/>
          </a:p>
          <a:p>
            <a:r>
              <a:rPr kumimoji="1" lang="ja-JP" altLang="en-US" sz="1600" dirty="0"/>
              <a:t>　　　　をサポートする。</a:t>
            </a:r>
            <a:endParaRPr kumimoji="1" lang="en-US" altLang="ja-JP" sz="1600" dirty="0"/>
          </a:p>
          <a:p>
            <a:r>
              <a:rPr kumimoji="1" lang="ja-JP" altLang="en-US" sz="1600" dirty="0"/>
              <a:t>聴導犬：聴覚障害のある人に生活の中の必要</a:t>
            </a:r>
            <a:endParaRPr kumimoji="1" lang="en-US" altLang="ja-JP" sz="1600" dirty="0"/>
          </a:p>
          <a:p>
            <a:r>
              <a:rPr kumimoji="1" lang="ja-JP" altLang="en-US" sz="1600" dirty="0"/>
              <a:t>　　　　な音を知らせ、音源まで誘導する。</a:t>
            </a:r>
            <a:endParaRPr kumimoji="1" lang="en-US" altLang="ja-JP" sz="1600" dirty="0"/>
          </a:p>
          <a:p>
            <a:r>
              <a:rPr kumimoji="1" lang="ja-JP" altLang="en-US" sz="1200" dirty="0"/>
              <a:t>（出典：「人とペットの災害対策ガイドライン」（環境省））</a:t>
            </a:r>
          </a:p>
        </p:txBody>
      </p:sp>
      <p:sp>
        <p:nvSpPr>
          <p:cNvPr id="7" name="正方形/長方形 6">
            <a:extLst>
              <a:ext uri="{FF2B5EF4-FFF2-40B4-BE49-F238E27FC236}">
                <a16:creationId xmlns:a16="http://schemas.microsoft.com/office/drawing/2014/main" id="{162633CE-9127-46C4-8D07-973BA274AA73}"/>
              </a:ext>
            </a:extLst>
          </p:cNvPr>
          <p:cNvSpPr/>
          <p:nvPr/>
        </p:nvSpPr>
        <p:spPr>
          <a:xfrm>
            <a:off x="262800" y="741040"/>
            <a:ext cx="8618400" cy="239230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テキスト ボックス 7">
            <a:extLst>
              <a:ext uri="{FF2B5EF4-FFF2-40B4-BE49-F238E27FC236}">
                <a16:creationId xmlns:a16="http://schemas.microsoft.com/office/drawing/2014/main" id="{6F3470FB-3CAB-4E5C-8F9F-65A2A1A9236E}"/>
              </a:ext>
            </a:extLst>
          </p:cNvPr>
          <p:cNvSpPr txBox="1"/>
          <p:nvPr/>
        </p:nvSpPr>
        <p:spPr>
          <a:xfrm>
            <a:off x="262800" y="3300376"/>
            <a:ext cx="8618400" cy="1631216"/>
          </a:xfrm>
          <a:prstGeom prst="rect">
            <a:avLst/>
          </a:prstGeom>
          <a:noFill/>
        </p:spPr>
        <p:txBody>
          <a:bodyPr wrap="square" rtlCol="0">
            <a:spAutoFit/>
          </a:bodyPr>
          <a:lstStyle/>
          <a:p>
            <a:pPr>
              <a:lnSpc>
                <a:spcPts val="2000"/>
              </a:lnSpc>
            </a:pP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　平時から地域の</a:t>
            </a: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方々に、災害時においては避難者の方々に、身体障害者補助犬に</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ts val="2000"/>
              </a:lnSpc>
            </a:pP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　　 対する理解を求めてください。また、災害時に備えて、避難所での受け入れ訓練など</a:t>
            </a:r>
            <a:endPar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ts val="2000"/>
              </a:lnSpc>
            </a:pPr>
            <a:r>
              <a:rPr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を実施することも大切です。</a:t>
            </a:r>
            <a:endPar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ts val="2000"/>
              </a:lnSpc>
            </a:pPr>
            <a:endPar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ts val="2000"/>
              </a:lnSpc>
            </a:pP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　アレルギー等がある方などに対しては、避難所内の生活圏を離す、別室を用意する</a:t>
            </a:r>
            <a:endPar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ts val="2000"/>
              </a:lnSpc>
            </a:pP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　　 などの配慮が必要となる場合があります。</a:t>
            </a:r>
            <a:endPar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896702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772873" y="720038"/>
            <a:ext cx="7598254" cy="2901634"/>
            <a:chOff x="432335" y="33052"/>
            <a:chExt cx="8173524" cy="3275269"/>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3305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endParaRPr kumimoji="1" lang="ja-JP" altLang="en-US" sz="3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33052"/>
              <a:ext cx="7300688" cy="327526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ts val="5000"/>
                </a:lnSpc>
                <a:spcAft>
                  <a:spcPts val="1200"/>
                </a:spcAft>
              </a:pPr>
              <a:r>
                <a:rPr kumimoji="1" lang="ja-JP" altLang="en-US" sz="3600" dirty="0">
                  <a:solidFill>
                    <a:prstClr val="black">
                      <a:lumMod val="75000"/>
                      <a:lumOff val="25000"/>
                    </a:prstClr>
                  </a:solidFill>
                  <a:latin typeface="HGPｺﾞｼｯｸE" panose="020B0900000000000000" pitchFamily="50" charset="-128"/>
                  <a:ea typeface="HGPｺﾞｼｯｸE" panose="020B0900000000000000" pitchFamily="50" charset="-128"/>
                </a:rPr>
                <a:t>意思疎通がとれず困っている</a:t>
              </a:r>
              <a:br>
                <a:rPr kumimoji="1" lang="en-US" altLang="ja-JP" sz="3600" dirty="0">
                  <a:solidFill>
                    <a:prstClr val="black">
                      <a:lumMod val="75000"/>
                      <a:lumOff val="25000"/>
                    </a:prstClr>
                  </a:solidFill>
                  <a:latin typeface="HGPｺﾞｼｯｸE" panose="020B0900000000000000" pitchFamily="50" charset="-128"/>
                  <a:ea typeface="HGPｺﾞｼｯｸE" panose="020B0900000000000000" pitchFamily="50" charset="-128"/>
                </a:rPr>
              </a:br>
              <a:r>
                <a:rPr kumimoji="1" lang="ja-JP" altLang="en-US" sz="3600" dirty="0">
                  <a:solidFill>
                    <a:prstClr val="black">
                      <a:lumMod val="75000"/>
                      <a:lumOff val="25000"/>
                    </a:prstClr>
                  </a:solidFill>
                  <a:latin typeface="HGPｺﾞｼｯｸE" panose="020B0900000000000000" pitchFamily="50" charset="-128"/>
                  <a:ea typeface="HGPｺﾞｼｯｸE" panose="020B0900000000000000" pitchFamily="50" charset="-128"/>
                </a:rPr>
                <a:t>外国人の方と、どのようにコミュニケーションをとりますか？</a:t>
              </a:r>
              <a:endPar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sp>
        <p:nvSpPr>
          <p:cNvPr id="6" name="正方形/長方形 5">
            <a:extLst>
              <a:ext uri="{FF2B5EF4-FFF2-40B4-BE49-F238E27FC236}">
                <a16:creationId xmlns:a16="http://schemas.microsoft.com/office/drawing/2014/main" id="{0EEFC476-731E-42C7-B3D7-DC42C82565F5}"/>
              </a:ext>
            </a:extLst>
          </p:cNvPr>
          <p:cNvSpPr/>
          <p:nvPr/>
        </p:nvSpPr>
        <p:spPr>
          <a:xfrm>
            <a:off x="6996552" y="262828"/>
            <a:ext cx="1605888"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lumMod val="65000"/>
                    <a:lumOff val="35000"/>
                  </a:prstClr>
                </a:solidFill>
                <a:effectLst/>
                <a:uLnTx/>
                <a:uFillTx/>
                <a:latin typeface="HGPｺﾞｼｯｸE" panose="020B0900000000000000" pitchFamily="50" charset="-128"/>
                <a:ea typeface="HGPｺﾞｼｯｸE" panose="020B0900000000000000" pitchFamily="50" charset="-128"/>
                <a:cs typeface="+mn-cs"/>
              </a:rPr>
              <a:t>外国人対応</a:t>
            </a:r>
          </a:p>
        </p:txBody>
      </p:sp>
      <p:grpSp>
        <p:nvGrpSpPr>
          <p:cNvPr id="7" name="グループ化 6">
            <a:extLst>
              <a:ext uri="{FF2B5EF4-FFF2-40B4-BE49-F238E27FC236}">
                <a16:creationId xmlns:a16="http://schemas.microsoft.com/office/drawing/2014/main" id="{5E144146-9890-4DE1-BFC0-3C0C68E846C1}"/>
              </a:ext>
            </a:extLst>
          </p:cNvPr>
          <p:cNvGrpSpPr/>
          <p:nvPr/>
        </p:nvGrpSpPr>
        <p:grpSpPr>
          <a:xfrm>
            <a:off x="772873" y="3773803"/>
            <a:ext cx="7598254" cy="2901634"/>
            <a:chOff x="432335" y="170424"/>
            <a:chExt cx="8173524" cy="3275269"/>
          </a:xfrm>
        </p:grpSpPr>
        <p:sp>
          <p:nvSpPr>
            <p:cNvPr id="8" name="直角三角形 7">
              <a:extLst>
                <a:ext uri="{FF2B5EF4-FFF2-40B4-BE49-F238E27FC236}">
                  <a16:creationId xmlns:a16="http://schemas.microsoft.com/office/drawing/2014/main" id="{498A9055-8DAB-441D-BD77-D4428887E12B}"/>
                </a:ext>
              </a:extLst>
            </p:cNvPr>
            <p:cNvSpPr/>
            <p:nvPr/>
          </p:nvSpPr>
          <p:spPr>
            <a:xfrm flipH="1" flipV="1">
              <a:off x="432335" y="170424"/>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endParaRPr kumimoji="1" lang="ja-JP" altLang="en-US" sz="3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9" name="四角形: 角を丸くする 8">
              <a:extLst>
                <a:ext uri="{FF2B5EF4-FFF2-40B4-BE49-F238E27FC236}">
                  <a16:creationId xmlns:a16="http://schemas.microsoft.com/office/drawing/2014/main" id="{1FEABABA-D2B4-460D-80C6-C6B74B7DDAF9}"/>
                </a:ext>
              </a:extLst>
            </p:cNvPr>
            <p:cNvSpPr/>
            <p:nvPr/>
          </p:nvSpPr>
          <p:spPr>
            <a:xfrm>
              <a:off x="1305171" y="170424"/>
              <a:ext cx="7300688" cy="327526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lnSpc>
                  <a:spcPts val="5000"/>
                </a:lnSpc>
                <a:spcAft>
                  <a:spcPts val="1200"/>
                </a:spcAft>
              </a:pPr>
              <a:r>
                <a:rPr kumimoji="1" lang="ja-JP" altLang="en-US" sz="3600" dirty="0">
                  <a:solidFill>
                    <a:prstClr val="black">
                      <a:lumMod val="75000"/>
                      <a:lumOff val="25000"/>
                    </a:prstClr>
                  </a:solidFill>
                  <a:latin typeface="HGPｺﾞｼｯｸE" panose="020B0900000000000000" pitchFamily="50" charset="-128"/>
                  <a:ea typeface="HGPｺﾞｼｯｸE" panose="020B0900000000000000" pitchFamily="50" charset="-128"/>
                </a:rPr>
                <a:t>災害に関する情報の入手が</a:t>
              </a:r>
              <a:br>
                <a:rPr kumimoji="1" lang="en-US" altLang="ja-JP" sz="3600" dirty="0">
                  <a:solidFill>
                    <a:prstClr val="black">
                      <a:lumMod val="75000"/>
                      <a:lumOff val="25000"/>
                    </a:prstClr>
                  </a:solidFill>
                  <a:latin typeface="HGPｺﾞｼｯｸE" panose="020B0900000000000000" pitchFamily="50" charset="-128"/>
                  <a:ea typeface="HGPｺﾞｼｯｸE" panose="020B0900000000000000" pitchFamily="50" charset="-128"/>
                </a:rPr>
              </a:br>
              <a:r>
                <a:rPr kumimoji="1" lang="ja-JP" altLang="en-US" sz="3600" dirty="0">
                  <a:solidFill>
                    <a:prstClr val="black">
                      <a:lumMod val="75000"/>
                      <a:lumOff val="25000"/>
                    </a:prstClr>
                  </a:solidFill>
                  <a:latin typeface="HGPｺﾞｼｯｸE" panose="020B0900000000000000" pitchFamily="50" charset="-128"/>
                  <a:ea typeface="HGPｺﾞｼｯｸE" panose="020B0900000000000000" pitchFamily="50" charset="-128"/>
                </a:rPr>
                <a:t>できず困っている外国人の方がいた場合、どのように必要な情報を伝達しますか？</a:t>
              </a:r>
              <a:endPar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spTree>
    <p:extLst>
      <p:ext uri="{BB962C8B-B14F-4D97-AF65-F5344CB8AC3E}">
        <p14:creationId xmlns:p14="http://schemas.microsoft.com/office/powerpoint/2010/main" val="1925897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0"/>
            <a:ext cx="9144000" cy="650875"/>
          </a:xfrm>
        </p:spPr>
        <p:txBody>
          <a:bodyPr/>
          <a:lstStyle/>
          <a:p>
            <a:r>
              <a:rPr lang="ja-JP" altLang="en-US" sz="2800" dirty="0"/>
              <a:t>災害時における外国人対応</a:t>
            </a:r>
          </a:p>
        </p:txBody>
      </p:sp>
      <p:graphicFrame>
        <p:nvGraphicFramePr>
          <p:cNvPr id="2" name="表 2">
            <a:extLst>
              <a:ext uri="{FF2B5EF4-FFF2-40B4-BE49-F238E27FC236}">
                <a16:creationId xmlns:a16="http://schemas.microsoft.com/office/drawing/2014/main" id="{641474DD-4BC1-40F4-8F3F-820BC8569551}"/>
              </a:ext>
            </a:extLst>
          </p:cNvPr>
          <p:cNvGraphicFramePr>
            <a:graphicFrameLocks noGrp="1"/>
          </p:cNvGraphicFramePr>
          <p:nvPr/>
        </p:nvGraphicFramePr>
        <p:xfrm>
          <a:off x="262800" y="2940713"/>
          <a:ext cx="8674717" cy="3413376"/>
        </p:xfrm>
        <a:graphic>
          <a:graphicData uri="http://schemas.openxmlformats.org/drawingml/2006/table">
            <a:tbl>
              <a:tblPr firstRow="1" bandRow="1">
                <a:tableStyleId>{F5AB1C69-6EDB-4FF4-983F-18BD219EF322}</a:tableStyleId>
              </a:tblPr>
              <a:tblGrid>
                <a:gridCol w="3133543">
                  <a:extLst>
                    <a:ext uri="{9D8B030D-6E8A-4147-A177-3AD203B41FA5}">
                      <a16:colId xmlns:a16="http://schemas.microsoft.com/office/drawing/2014/main" val="731919039"/>
                    </a:ext>
                  </a:extLst>
                </a:gridCol>
                <a:gridCol w="5541174">
                  <a:extLst>
                    <a:ext uri="{9D8B030D-6E8A-4147-A177-3AD203B41FA5}">
                      <a16:colId xmlns:a16="http://schemas.microsoft.com/office/drawing/2014/main" val="3015551513"/>
                    </a:ext>
                  </a:extLst>
                </a:gridCol>
              </a:tblGrid>
              <a:tr h="0">
                <a:tc>
                  <a:txBody>
                    <a:bodyPr/>
                    <a:lstStyle/>
                    <a:p>
                      <a:pPr algn="ctr"/>
                      <a:r>
                        <a:rPr kumimoji="1" lang="ja-JP" altLang="en-US" sz="2000" b="0" dirty="0">
                          <a:latin typeface="HGPｺﾞｼｯｸE" panose="020B0900000000000000" pitchFamily="50" charset="-128"/>
                          <a:ea typeface="HGPｺﾞｼｯｸE" panose="020B0900000000000000" pitchFamily="50" charset="-128"/>
                        </a:rPr>
                        <a:t>情報提供・支援ツールの例</a:t>
                      </a:r>
                    </a:p>
                  </a:txBody>
                  <a:tcPr>
                    <a:solidFill>
                      <a:srgbClr val="35A16B"/>
                    </a:solidFill>
                  </a:tcPr>
                </a:tc>
                <a:tc>
                  <a:txBody>
                    <a:bodyPr/>
                    <a:lstStyle/>
                    <a:p>
                      <a:pPr algn="ctr"/>
                      <a:r>
                        <a:rPr kumimoji="1" lang="ja-JP" altLang="en-US" sz="2000" b="0" dirty="0">
                          <a:latin typeface="HGPｺﾞｼｯｸE" panose="020B0900000000000000" pitchFamily="50" charset="-128"/>
                          <a:ea typeface="HGPｺﾞｼｯｸE" panose="020B0900000000000000" pitchFamily="50" charset="-128"/>
                        </a:rPr>
                        <a:t>ツールの概要</a:t>
                      </a:r>
                    </a:p>
                  </a:txBody>
                  <a:tcPr>
                    <a:solidFill>
                      <a:srgbClr val="35A16B"/>
                    </a:solidFill>
                  </a:tcPr>
                </a:tc>
                <a:extLst>
                  <a:ext uri="{0D108BD9-81ED-4DB2-BD59-A6C34878D82A}">
                    <a16:rowId xmlns:a16="http://schemas.microsoft.com/office/drawing/2014/main" val="1759088867"/>
                  </a:ext>
                </a:extLst>
              </a:tr>
              <a:tr h="1111207">
                <a:tc>
                  <a:txBody>
                    <a:bodyPr/>
                    <a:lstStyle/>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災害時多言語支援シート等</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災害時に避難所や公共交通機関等で活用できる外国人向けの情報提供（支援）ツール。やさしい日本語を含む多言語に対応し、</a:t>
                      </a:r>
                      <a:r>
                        <a:rPr kumimoji="1" lang="en-US" altLang="ja-JP" sz="1600" dirty="0">
                          <a:solidFill>
                            <a:srgbClr val="404040"/>
                          </a:solidFill>
                          <a:latin typeface="HGPｺﾞｼｯｸE" panose="020B0900000000000000" pitchFamily="50" charset="-128"/>
                          <a:ea typeface="HGPｺﾞｼｯｸE" panose="020B0900000000000000" pitchFamily="50" charset="-128"/>
                        </a:rPr>
                        <a:t>HP</a:t>
                      </a:r>
                      <a:r>
                        <a:rPr kumimoji="1" lang="ja-JP" altLang="en-US" sz="1600" dirty="0">
                          <a:solidFill>
                            <a:srgbClr val="404040"/>
                          </a:solidFill>
                          <a:latin typeface="HGPｺﾞｼｯｸE" panose="020B0900000000000000" pitchFamily="50" charset="-128"/>
                          <a:ea typeface="HGPｺﾞｼｯｸE" panose="020B0900000000000000" pitchFamily="50" charset="-128"/>
                        </a:rPr>
                        <a:t>から誰でも簡単操作で活用可能。</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858382958"/>
                  </a:ext>
                </a:extLst>
              </a:tr>
              <a:tr h="1111207">
                <a:tc>
                  <a:txBody>
                    <a:bodyPr/>
                    <a:lstStyle/>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多言語音声翻訳ツール</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ja-JP" altLang="en-US" sz="1600" dirty="0">
                          <a:solidFill>
                            <a:srgbClr val="404040"/>
                          </a:solidFill>
                          <a:latin typeface="HGPｺﾞｼｯｸE" panose="020B0900000000000000" pitchFamily="50" charset="-128"/>
                          <a:ea typeface="HGPｺﾞｼｯｸE" panose="020B0900000000000000" pitchFamily="50" charset="-128"/>
                        </a:rPr>
                        <a:t>等）</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話しかけると外国語に翻訳してくれる音声翻訳アプリ。</a:t>
                      </a: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ja-JP" altLang="en-US" sz="1600" dirty="0">
                          <a:solidFill>
                            <a:srgbClr val="404040"/>
                          </a:solidFill>
                          <a:latin typeface="HGPｺﾞｼｯｸE" panose="020B0900000000000000" pitchFamily="50" charset="-128"/>
                          <a:ea typeface="HGPｺﾞｼｯｸE" panose="020B0900000000000000" pitchFamily="50" charset="-128"/>
                        </a:rPr>
                        <a:t>や、「</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ja-JP" altLang="en-US" sz="1600" dirty="0">
                          <a:solidFill>
                            <a:srgbClr val="404040"/>
                          </a:solidFill>
                          <a:latin typeface="HGPｺﾞｼｯｸE" panose="020B0900000000000000" pitchFamily="50" charset="-128"/>
                          <a:ea typeface="HGPｺﾞｼｯｸE" panose="020B0900000000000000" pitchFamily="50" charset="-128"/>
                        </a:rPr>
                        <a:t>」の多言語翻訳技術を活用した様々な民間企業の製品・サービスが提供されている。</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149478255"/>
                  </a:ext>
                </a:extLst>
              </a:tr>
              <a:tr h="794722">
                <a:tc>
                  <a:txBody>
                    <a:bodyPr/>
                    <a:lstStyle/>
                    <a:p>
                      <a:pPr algn="l"/>
                      <a:r>
                        <a:rPr kumimoji="1" lang="en-US" altLang="ja-JP" sz="1600" dirty="0">
                          <a:solidFill>
                            <a:srgbClr val="404040"/>
                          </a:solidFill>
                          <a:latin typeface="HGPｺﾞｼｯｸE" panose="020B0900000000000000" pitchFamily="50" charset="-128"/>
                          <a:ea typeface="HGPｺﾞｼｯｸE" panose="020B0900000000000000" pitchFamily="50" charset="-128"/>
                        </a:rPr>
                        <a:t>Safety tips</a:t>
                      </a:r>
                      <a:endParaRPr kumimoji="1" lang="ja-JP" altLang="en-US" sz="1600" dirty="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日本国内における緊急地震速報、津波警報、気象特別警報等を多言語かつプッシュ型で通知できる災害時情報提供アプリ。</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921326099"/>
                  </a:ext>
                </a:extLst>
              </a:tr>
            </a:tbl>
          </a:graphicData>
        </a:graphic>
      </p:graphicFrame>
      <p:sp>
        <p:nvSpPr>
          <p:cNvPr id="13" name="正方形/長方形 12">
            <a:extLst>
              <a:ext uri="{FF2B5EF4-FFF2-40B4-BE49-F238E27FC236}">
                <a16:creationId xmlns:a16="http://schemas.microsoft.com/office/drawing/2014/main" id="{1102FB36-53D0-4295-88D3-196B891C31D1}"/>
              </a:ext>
            </a:extLst>
          </p:cNvPr>
          <p:cNvSpPr/>
          <p:nvPr/>
        </p:nvSpPr>
        <p:spPr>
          <a:xfrm>
            <a:off x="262800" y="875152"/>
            <a:ext cx="8618400" cy="1841284"/>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2800" dirty="0">
                <a:solidFill>
                  <a:srgbClr val="404040"/>
                </a:solidFill>
                <a:latin typeface="HGPｺﾞｼｯｸE" panose="020B0900000000000000" pitchFamily="50" charset="-128"/>
                <a:ea typeface="HGPｺﾞｼｯｸE" panose="020B0900000000000000" pitchFamily="50" charset="-128"/>
              </a:rPr>
              <a:t>災害時における多言語での情報提供や避難支援等に</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活用可能な各種ツールがあります。</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a:p>
            <a:pPr lvl="0"/>
            <a:r>
              <a:rPr lang="ja-JP" altLang="en-US" sz="2800" dirty="0">
                <a:solidFill>
                  <a:srgbClr val="404040"/>
                </a:solidFill>
                <a:latin typeface="HGPｺﾞｼｯｸE" panose="020B0900000000000000" pitchFamily="50" charset="-128"/>
                <a:ea typeface="HGPｺﾞｼｯｸE" panose="020B0900000000000000" pitchFamily="50" charset="-128"/>
              </a:rPr>
              <a:t>あらかじめダウンロードして、積極的に活用しましょう。</a:t>
            </a:r>
            <a:endPar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テキスト プレースホルダー 6">
            <a:extLst>
              <a:ext uri="{FF2B5EF4-FFF2-40B4-BE49-F238E27FC236}">
                <a16:creationId xmlns:a16="http://schemas.microsoft.com/office/drawing/2014/main" id="{5243728B-961D-4BDB-9A29-BFF277C9213D}"/>
              </a:ext>
            </a:extLst>
          </p:cNvPr>
          <p:cNvSpPr txBox="1">
            <a:spLocks/>
          </p:cNvSpPr>
          <p:nvPr/>
        </p:nvSpPr>
        <p:spPr>
          <a:xfrm>
            <a:off x="262800" y="6348874"/>
            <a:ext cx="8276516" cy="3651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buNone/>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それぞれの概要は次スライド以降の「</a:t>
            </a:r>
            <a:r>
              <a:rPr lang="en-US" altLang="ja-JP" sz="1100" dirty="0">
                <a:solidFill>
                  <a:srgbClr val="404040"/>
                </a:solidFill>
                <a:latin typeface="HGPｺﾞｼｯｸE" panose="020B0900000000000000" pitchFamily="50" charset="-128"/>
                <a:ea typeface="HGPｺﾞｼｯｸE" panose="020B0900000000000000" pitchFamily="50" charset="-128"/>
              </a:rPr>
              <a:t>【</a:t>
            </a:r>
            <a:r>
              <a:rPr lang="ja-JP" altLang="en-US" sz="1100" dirty="0">
                <a:solidFill>
                  <a:srgbClr val="404040"/>
                </a:solidFill>
                <a:latin typeface="HGPｺﾞｼｯｸE" panose="020B0900000000000000" pitchFamily="50" charset="-128"/>
                <a:ea typeface="HGPｺﾞｼｯｸE" panose="020B0900000000000000" pitchFamily="50" charset="-128"/>
              </a:rPr>
              <a:t>参考</a:t>
            </a:r>
            <a:r>
              <a:rPr lang="en-US" altLang="ja-JP" sz="1100" dirty="0">
                <a:solidFill>
                  <a:srgbClr val="404040"/>
                </a:solidFill>
                <a:latin typeface="HGPｺﾞｼｯｸE" panose="020B0900000000000000" pitchFamily="50" charset="-128"/>
                <a:ea typeface="HGPｺﾞｼｯｸE" panose="020B0900000000000000" pitchFamily="50" charset="-128"/>
              </a:rPr>
              <a:t>】</a:t>
            </a:r>
            <a:r>
              <a:rPr lang="ja-JP" altLang="en-US" sz="1100" dirty="0">
                <a:solidFill>
                  <a:srgbClr val="404040"/>
                </a:solidFill>
                <a:latin typeface="HGPｺﾞｼｯｸE" panose="020B0900000000000000" pitchFamily="50" charset="-128"/>
                <a:ea typeface="HGPｺﾞｼｯｸE" panose="020B0900000000000000" pitchFamily="50" charset="-128"/>
              </a:rPr>
              <a:t>　災害時の外国人への情報提供・災害対応支援ツール」</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に掲載</a:t>
            </a:r>
          </a:p>
        </p:txBody>
      </p:sp>
    </p:spTree>
    <p:extLst>
      <p:ext uri="{BB962C8B-B14F-4D97-AF65-F5344CB8AC3E}">
        <p14:creationId xmlns:p14="http://schemas.microsoft.com/office/powerpoint/2010/main" val="3169733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F1AF525C-266A-4CC5-A585-BEA3FDD06D73}"/>
              </a:ext>
            </a:extLst>
          </p:cNvPr>
          <p:cNvSpPr>
            <a:spLocks noGrp="1"/>
          </p:cNvSpPr>
          <p:nvPr>
            <p:ph type="title"/>
          </p:nvPr>
        </p:nvSpPr>
        <p:spPr>
          <a:xfrm>
            <a:off x="621392" y="1550082"/>
            <a:ext cx="8000094" cy="2513918"/>
          </a:xfrm>
        </p:spPr>
        <p:txBody>
          <a:bodyPr>
            <a:noAutofit/>
          </a:bodyPr>
          <a:lstStyle/>
          <a:p>
            <a:pPr marL="898525" indent="-898525" algn="l"/>
            <a:r>
              <a:rPr lang="ja-JP" altLang="en-US">
                <a:solidFill>
                  <a:schemeClr val="tx1">
                    <a:lumMod val="75000"/>
                    <a:lumOff val="25000"/>
                  </a:schemeClr>
                </a:solidFill>
                <a:latin typeface="HGPｺﾞｼｯｸE"/>
                <a:ea typeface="HGPｺﾞｼｯｸE"/>
              </a:rPr>
              <a:t>１．要配慮者の地域ぐるみでの支援体制</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BACDEE2C-0BA7-414B-99EC-DFD22C0C1897}"/>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50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9318801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8"/>
          <p:cNvSpPr>
            <a:spLocks noChangeArrowheads="1"/>
          </p:cNvSpPr>
          <p:nvPr/>
        </p:nvSpPr>
        <p:spPr bwMode="auto">
          <a:xfrm>
            <a:off x="52754" y="1200153"/>
            <a:ext cx="9038492" cy="534279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422041"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4" name="スライド番号プレースホルダー 1">
            <a:extLst>
              <a:ext uri="{FF2B5EF4-FFF2-40B4-BE49-F238E27FC236}">
                <a16:creationId xmlns:a16="http://schemas.microsoft.com/office/drawing/2014/main" id="{1D5BBF93-3614-4D97-A302-F9D2D7E9C6EF}"/>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3" name="図 2">
            <a:extLst>
              <a:ext uri="{FF2B5EF4-FFF2-40B4-BE49-F238E27FC236}">
                <a16:creationId xmlns:a16="http://schemas.microsoft.com/office/drawing/2014/main" id="{1E018C12-22F9-4FBC-983C-054FAAD48FDE}"/>
              </a:ext>
            </a:extLst>
          </p:cNvPr>
          <p:cNvPicPr>
            <a:picLocks noChangeAspect="1"/>
          </p:cNvPicPr>
          <p:nvPr/>
        </p:nvPicPr>
        <p:blipFill>
          <a:blip r:embed="rId3"/>
          <a:stretch>
            <a:fillRect/>
          </a:stretch>
        </p:blipFill>
        <p:spPr>
          <a:xfrm>
            <a:off x="352357" y="749844"/>
            <a:ext cx="8439286" cy="5633809"/>
          </a:xfrm>
          <a:prstGeom prst="rect">
            <a:avLst/>
          </a:prstGeom>
        </p:spPr>
      </p:pic>
      <p:sp>
        <p:nvSpPr>
          <p:cNvPr id="21" name="タイトル 1">
            <a:extLst>
              <a:ext uri="{FF2B5EF4-FFF2-40B4-BE49-F238E27FC236}">
                <a16:creationId xmlns:a16="http://schemas.microsoft.com/office/drawing/2014/main" id="{9DD7E1BE-00F0-4AA3-994E-772D2228C400}"/>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災害時の外国人への情報提供・災害対応支援ツール①</a:t>
            </a:r>
          </a:p>
        </p:txBody>
      </p:sp>
    </p:spTree>
    <p:extLst>
      <p:ext uri="{BB962C8B-B14F-4D97-AF65-F5344CB8AC3E}">
        <p14:creationId xmlns:p14="http://schemas.microsoft.com/office/powerpoint/2010/main" val="22227797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スライド番号プレースホルダー 1">
            <a:extLst>
              <a:ext uri="{FF2B5EF4-FFF2-40B4-BE49-F238E27FC236}">
                <a16:creationId xmlns:a16="http://schemas.microsoft.com/office/drawing/2014/main" id="{4EB69841-CEBA-4F74-B504-6A3CA1E6C040}"/>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24" name="タイトル 1">
            <a:extLst>
              <a:ext uri="{FF2B5EF4-FFF2-40B4-BE49-F238E27FC236}">
                <a16:creationId xmlns:a16="http://schemas.microsoft.com/office/drawing/2014/main" id="{9CBE463F-F4FF-41BE-A3D9-DABDABE2F32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災害時の外国人への情報提供・災害対応支援ツール①</a:t>
            </a:r>
          </a:p>
        </p:txBody>
      </p:sp>
      <p:pic>
        <p:nvPicPr>
          <p:cNvPr id="12" name="図 11">
            <a:extLst>
              <a:ext uri="{FF2B5EF4-FFF2-40B4-BE49-F238E27FC236}">
                <a16:creationId xmlns:a16="http://schemas.microsoft.com/office/drawing/2014/main" id="{0B083C5C-4EE9-4432-B771-96B68D0AD9EE}"/>
              </a:ext>
            </a:extLst>
          </p:cNvPr>
          <p:cNvPicPr>
            <a:picLocks noChangeAspect="1"/>
          </p:cNvPicPr>
          <p:nvPr/>
        </p:nvPicPr>
        <p:blipFill>
          <a:blip r:embed="rId3"/>
          <a:stretch>
            <a:fillRect/>
          </a:stretch>
        </p:blipFill>
        <p:spPr>
          <a:xfrm>
            <a:off x="256495" y="736600"/>
            <a:ext cx="8631009" cy="6045200"/>
          </a:xfrm>
          <a:prstGeom prst="rect">
            <a:avLst/>
          </a:prstGeom>
        </p:spPr>
      </p:pic>
    </p:spTree>
    <p:extLst>
      <p:ext uri="{BB962C8B-B14F-4D97-AF65-F5344CB8AC3E}">
        <p14:creationId xmlns:p14="http://schemas.microsoft.com/office/powerpoint/2010/main" val="31484781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58A2B86-3DF7-43B7-91D2-56C0D6B408DF}"/>
              </a:ext>
            </a:extLst>
          </p:cNvPr>
          <p:cNvPicPr>
            <a:picLocks noChangeAspect="1"/>
          </p:cNvPicPr>
          <p:nvPr/>
        </p:nvPicPr>
        <p:blipFill rotWithShape="1">
          <a:blip r:embed="rId3">
            <a:extLst>
              <a:ext uri="{28A0092B-C50C-407E-A947-70E740481C1C}">
                <a14:useLocalDpi xmlns:a14="http://schemas.microsoft.com/office/drawing/2010/main"/>
              </a:ext>
            </a:extLst>
          </a:blip>
          <a:srcRect t="2104" b="25790"/>
          <a:stretch/>
        </p:blipFill>
        <p:spPr>
          <a:xfrm>
            <a:off x="4449017" y="739940"/>
            <a:ext cx="4694983" cy="4786675"/>
          </a:xfrm>
          <a:prstGeom prst="rect">
            <a:avLst/>
          </a:prstGeom>
        </p:spPr>
      </p:pic>
      <p:sp>
        <p:nvSpPr>
          <p:cNvPr id="1183" name="スライド番号プレースホルダー 1">
            <a:extLst>
              <a:ext uri="{FF2B5EF4-FFF2-40B4-BE49-F238E27FC236}">
                <a16:creationId xmlns:a16="http://schemas.microsoft.com/office/drawing/2014/main" id="{9063FD1B-94DF-4989-ADF2-A6F1CEEF321F}"/>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1184" name="タイトル 1">
            <a:extLst>
              <a:ext uri="{FF2B5EF4-FFF2-40B4-BE49-F238E27FC236}">
                <a16:creationId xmlns:a16="http://schemas.microsoft.com/office/drawing/2014/main" id="{A6195154-1398-423A-84FE-1F131D15AA1B}"/>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災害時の外国人への情報提供・災害対応支援ツール②</a:t>
            </a:r>
          </a:p>
        </p:txBody>
      </p:sp>
      <p:pic>
        <p:nvPicPr>
          <p:cNvPr id="4" name="図 3">
            <a:extLst>
              <a:ext uri="{FF2B5EF4-FFF2-40B4-BE49-F238E27FC236}">
                <a16:creationId xmlns:a16="http://schemas.microsoft.com/office/drawing/2014/main" id="{503393AC-BCD4-4A95-844D-3CF913477902}"/>
              </a:ext>
            </a:extLst>
          </p:cNvPr>
          <p:cNvPicPr>
            <a:picLocks noChangeAspect="1"/>
          </p:cNvPicPr>
          <p:nvPr/>
        </p:nvPicPr>
        <p:blipFill rotWithShape="1">
          <a:blip r:embed="rId4">
            <a:extLst>
              <a:ext uri="{28A0092B-C50C-407E-A947-70E740481C1C}">
                <a14:useLocalDpi xmlns:a14="http://schemas.microsoft.com/office/drawing/2010/main"/>
              </a:ext>
            </a:extLst>
          </a:blip>
          <a:srcRect t="2982" b="24035"/>
          <a:stretch/>
        </p:blipFill>
        <p:spPr>
          <a:xfrm>
            <a:off x="60166" y="739941"/>
            <a:ext cx="4449017" cy="4591087"/>
          </a:xfrm>
          <a:prstGeom prst="rect">
            <a:avLst/>
          </a:prstGeom>
        </p:spPr>
      </p:pic>
      <p:pic>
        <p:nvPicPr>
          <p:cNvPr id="9" name="図 8">
            <a:extLst>
              <a:ext uri="{FF2B5EF4-FFF2-40B4-BE49-F238E27FC236}">
                <a16:creationId xmlns:a16="http://schemas.microsoft.com/office/drawing/2014/main" id="{85A21E2C-04B5-4997-A099-13523A03571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56409" y="5645317"/>
            <a:ext cx="5871411" cy="806118"/>
          </a:xfrm>
          <a:prstGeom prst="rect">
            <a:avLst/>
          </a:prstGeom>
        </p:spPr>
      </p:pic>
      <p:pic>
        <p:nvPicPr>
          <p:cNvPr id="10" name="図 9">
            <a:extLst>
              <a:ext uri="{FF2B5EF4-FFF2-40B4-BE49-F238E27FC236}">
                <a16:creationId xmlns:a16="http://schemas.microsoft.com/office/drawing/2014/main" id="{B8355F05-E23E-48F2-B0D7-5655AC22D8D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6027820" y="5675216"/>
            <a:ext cx="2645611" cy="365125"/>
          </a:xfrm>
          <a:prstGeom prst="rect">
            <a:avLst/>
          </a:prstGeom>
        </p:spPr>
      </p:pic>
      <p:pic>
        <p:nvPicPr>
          <p:cNvPr id="11" name="図 10">
            <a:extLst>
              <a:ext uri="{FF2B5EF4-FFF2-40B4-BE49-F238E27FC236}">
                <a16:creationId xmlns:a16="http://schemas.microsoft.com/office/drawing/2014/main" id="{22EAF37B-9B01-4BED-AFCF-119FBE74449A}"/>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6087980" y="6040341"/>
            <a:ext cx="2899611" cy="365125"/>
          </a:xfrm>
          <a:prstGeom prst="rect">
            <a:avLst/>
          </a:prstGeom>
        </p:spPr>
      </p:pic>
      <p:sp>
        <p:nvSpPr>
          <p:cNvPr id="12" name="正方形/長方形 11">
            <a:extLst>
              <a:ext uri="{FF2B5EF4-FFF2-40B4-BE49-F238E27FC236}">
                <a16:creationId xmlns:a16="http://schemas.microsoft.com/office/drawing/2014/main" id="{FB46397B-60DC-4447-8808-71B7FE148A65}"/>
              </a:ext>
            </a:extLst>
          </p:cNvPr>
          <p:cNvSpPr/>
          <p:nvPr/>
        </p:nvSpPr>
        <p:spPr>
          <a:xfrm>
            <a:off x="6492642" y="6501754"/>
            <a:ext cx="2426770" cy="26396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（出典） </a:t>
            </a:r>
            <a:r>
              <a:rPr kumimoji="0" lang="en-US" altLang="ja-JP"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https://voicetra.nict.go.jp/</a:t>
            </a:r>
          </a:p>
        </p:txBody>
      </p:sp>
    </p:spTree>
    <p:extLst>
      <p:ext uri="{BB962C8B-B14F-4D97-AF65-F5344CB8AC3E}">
        <p14:creationId xmlns:p14="http://schemas.microsoft.com/office/powerpoint/2010/main" val="14831310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1">
            <a:extLst>
              <a:ext uri="{FF2B5EF4-FFF2-40B4-BE49-F238E27FC236}">
                <a16:creationId xmlns:a16="http://schemas.microsoft.com/office/drawing/2014/main" id="{BC3F8173-E633-48A5-B789-F953540A7E6A}"/>
              </a:ext>
            </a:extLst>
          </p:cNvPr>
          <p:cNvSpPr txBox="1">
            <a:spLocks/>
          </p:cNvSpPr>
          <p:nvPr/>
        </p:nvSpPr>
        <p:spPr>
          <a:xfrm>
            <a:off x="7086600" y="6479020"/>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31" name="タイトル 1">
            <a:extLst>
              <a:ext uri="{FF2B5EF4-FFF2-40B4-BE49-F238E27FC236}">
                <a16:creationId xmlns:a16="http://schemas.microsoft.com/office/drawing/2014/main" id="{DF4A2C16-9E82-4F98-BAAB-E438D04938E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災害時の外国人への情報提供・災害対応支援ツール②</a:t>
            </a:r>
          </a:p>
        </p:txBody>
      </p:sp>
      <p:sp>
        <p:nvSpPr>
          <p:cNvPr id="2" name="正方形/長方形 1">
            <a:extLst>
              <a:ext uri="{FF2B5EF4-FFF2-40B4-BE49-F238E27FC236}">
                <a16:creationId xmlns:a16="http://schemas.microsoft.com/office/drawing/2014/main" id="{DCE492C0-CBC7-4130-9A71-394E1381B2E5}"/>
              </a:ext>
            </a:extLst>
          </p:cNvPr>
          <p:cNvSpPr/>
          <p:nvPr/>
        </p:nvSpPr>
        <p:spPr>
          <a:xfrm>
            <a:off x="4984683" y="6501755"/>
            <a:ext cx="395357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（出典） </a:t>
            </a:r>
            <a:r>
              <a:rPr kumimoji="0" lang="en-US" altLang="ja-JP"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https://gcp.nict.go.jp/news/flyer_business_GCP.pdf</a:t>
            </a:r>
          </a:p>
        </p:txBody>
      </p:sp>
      <p:pic>
        <p:nvPicPr>
          <p:cNvPr id="3" name="図 2">
            <a:extLst>
              <a:ext uri="{FF2B5EF4-FFF2-40B4-BE49-F238E27FC236}">
                <a16:creationId xmlns:a16="http://schemas.microsoft.com/office/drawing/2014/main" id="{07912215-4E80-45A9-8BF0-31BA2CC11428}"/>
              </a:ext>
            </a:extLst>
          </p:cNvPr>
          <p:cNvPicPr>
            <a:picLocks noChangeAspect="1"/>
          </p:cNvPicPr>
          <p:nvPr/>
        </p:nvPicPr>
        <p:blipFill>
          <a:blip r:embed="rId3"/>
          <a:stretch>
            <a:fillRect/>
          </a:stretch>
        </p:blipFill>
        <p:spPr>
          <a:xfrm>
            <a:off x="0" y="1732436"/>
            <a:ext cx="9144000" cy="4633720"/>
          </a:xfrm>
          <a:prstGeom prst="rect">
            <a:avLst/>
          </a:prstGeom>
        </p:spPr>
      </p:pic>
      <p:pic>
        <p:nvPicPr>
          <p:cNvPr id="5" name="図 4">
            <a:extLst>
              <a:ext uri="{FF2B5EF4-FFF2-40B4-BE49-F238E27FC236}">
                <a16:creationId xmlns:a16="http://schemas.microsoft.com/office/drawing/2014/main" id="{B313D440-74FA-459B-AF23-EF6A20A49D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93131" y="1300245"/>
            <a:ext cx="2181225" cy="516415"/>
          </a:xfrm>
          <a:prstGeom prst="rect">
            <a:avLst/>
          </a:prstGeom>
        </p:spPr>
      </p:pic>
      <p:sp>
        <p:nvSpPr>
          <p:cNvPr id="6" name="正方形/長方形 5">
            <a:extLst>
              <a:ext uri="{FF2B5EF4-FFF2-40B4-BE49-F238E27FC236}">
                <a16:creationId xmlns:a16="http://schemas.microsoft.com/office/drawing/2014/main" id="{F416C05B-43F1-4555-9BEC-F5FDE56F3CC6}"/>
              </a:ext>
            </a:extLst>
          </p:cNvPr>
          <p:cNvSpPr/>
          <p:nvPr/>
        </p:nvSpPr>
        <p:spPr>
          <a:xfrm>
            <a:off x="129038" y="846689"/>
            <a:ext cx="6825115" cy="36933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a:t>
            </a:r>
            <a:r>
              <a:rPr kumimoji="0" lang="en-US" altLang="ja-JP" sz="1800" b="0" i="0" u="none" strike="noStrike" kern="1200" cap="none" spc="0" normalizeH="0" baseline="0" noProof="0" dirty="0" err="1">
                <a:ln>
                  <a:noFill/>
                </a:ln>
                <a:solidFill>
                  <a:prstClr val="black"/>
                </a:solidFill>
                <a:effectLst/>
                <a:uLnTx/>
                <a:uFillTx/>
                <a:latin typeface="HGPｺﾞｼｯｸE" panose="020B0900000000000000" pitchFamily="50" charset="-128"/>
                <a:ea typeface="HGPｺﾞｼｯｸE" panose="020B0900000000000000" pitchFamily="50" charset="-128"/>
                <a:cs typeface="+mn-cs"/>
              </a:rPr>
              <a:t>VoiceTra</a:t>
            </a:r>
            <a:r>
              <a:rPr kumimoji="0" lang="ja-JP" altLang="en-US" sz="18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」の多言語翻訳技術を活用した民間企業の製品・サービス</a:t>
            </a:r>
          </a:p>
        </p:txBody>
      </p:sp>
      <p:pic>
        <p:nvPicPr>
          <p:cNvPr id="9" name="図 8">
            <a:extLst>
              <a:ext uri="{FF2B5EF4-FFF2-40B4-BE49-F238E27FC236}">
                <a16:creationId xmlns:a16="http://schemas.microsoft.com/office/drawing/2014/main" id="{F31AE966-37D0-44B5-A9D7-D4BAAFA8BC2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20190" y="1364919"/>
            <a:ext cx="2181225" cy="399984"/>
          </a:xfrm>
          <a:prstGeom prst="rect">
            <a:avLst/>
          </a:prstGeom>
        </p:spPr>
      </p:pic>
    </p:spTree>
    <p:extLst>
      <p:ext uri="{BB962C8B-B14F-4D97-AF65-F5344CB8AC3E}">
        <p14:creationId xmlns:p14="http://schemas.microsoft.com/office/powerpoint/2010/main" val="18512704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スライド番号プレースホルダー 1">
            <a:extLst>
              <a:ext uri="{FF2B5EF4-FFF2-40B4-BE49-F238E27FC236}">
                <a16:creationId xmlns:a16="http://schemas.microsoft.com/office/drawing/2014/main" id="{56ADB2A3-04B9-442A-8417-D396B6EDB3DB}"/>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2" name="図 1">
            <a:extLst>
              <a:ext uri="{FF2B5EF4-FFF2-40B4-BE49-F238E27FC236}">
                <a16:creationId xmlns:a16="http://schemas.microsoft.com/office/drawing/2014/main" id="{D14C99AB-76B1-4193-82FA-868EC7D65BF3}"/>
              </a:ext>
            </a:extLst>
          </p:cNvPr>
          <p:cNvPicPr>
            <a:picLocks noChangeAspect="1"/>
          </p:cNvPicPr>
          <p:nvPr/>
        </p:nvPicPr>
        <p:blipFill>
          <a:blip r:embed="rId3"/>
          <a:stretch>
            <a:fillRect/>
          </a:stretch>
        </p:blipFill>
        <p:spPr>
          <a:xfrm>
            <a:off x="279400" y="751061"/>
            <a:ext cx="8585200" cy="6106939"/>
          </a:xfrm>
          <a:prstGeom prst="rect">
            <a:avLst/>
          </a:prstGeom>
        </p:spPr>
      </p:pic>
      <p:sp>
        <p:nvSpPr>
          <p:cNvPr id="43" name="タイトル 1">
            <a:extLst>
              <a:ext uri="{FF2B5EF4-FFF2-40B4-BE49-F238E27FC236}">
                <a16:creationId xmlns:a16="http://schemas.microsoft.com/office/drawing/2014/main" id="{FC30F1AB-5EBA-434D-B6BD-6F3BC137808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災害時の外国人への情報提供・災害対応支援ツール③</a:t>
            </a:r>
          </a:p>
        </p:txBody>
      </p:sp>
    </p:spTree>
    <p:extLst>
      <p:ext uri="{BB962C8B-B14F-4D97-AF65-F5344CB8AC3E}">
        <p14:creationId xmlns:p14="http://schemas.microsoft.com/office/powerpoint/2010/main" val="11819746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スライド番号プレースホルダー 1">
            <a:extLst>
              <a:ext uri="{FF2B5EF4-FFF2-40B4-BE49-F238E27FC236}">
                <a16:creationId xmlns:a16="http://schemas.microsoft.com/office/drawing/2014/main" id="{CACAE257-3D28-4F29-A3A5-064024902C6F}"/>
              </a:ext>
            </a:extLst>
          </p:cNvPr>
          <p:cNvSpPr txBox="1">
            <a:spLocks/>
          </p:cNvSpPr>
          <p:nvPr/>
        </p:nvSpPr>
        <p:spPr>
          <a:xfrm>
            <a:off x="7086600" y="6475929"/>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2" name="図 1">
            <a:extLst>
              <a:ext uri="{FF2B5EF4-FFF2-40B4-BE49-F238E27FC236}">
                <a16:creationId xmlns:a16="http://schemas.microsoft.com/office/drawing/2014/main" id="{BA445341-A613-4D1D-96F0-AA976231694E}"/>
              </a:ext>
            </a:extLst>
          </p:cNvPr>
          <p:cNvPicPr>
            <a:picLocks noChangeAspect="1"/>
          </p:cNvPicPr>
          <p:nvPr/>
        </p:nvPicPr>
        <p:blipFill>
          <a:blip r:embed="rId3"/>
          <a:stretch>
            <a:fillRect/>
          </a:stretch>
        </p:blipFill>
        <p:spPr>
          <a:xfrm>
            <a:off x="236957" y="822473"/>
            <a:ext cx="8670085" cy="6018581"/>
          </a:xfrm>
          <a:prstGeom prst="rect">
            <a:avLst/>
          </a:prstGeom>
        </p:spPr>
      </p:pic>
      <p:sp>
        <p:nvSpPr>
          <p:cNvPr id="38" name="タイトル 1">
            <a:extLst>
              <a:ext uri="{FF2B5EF4-FFF2-40B4-BE49-F238E27FC236}">
                <a16:creationId xmlns:a16="http://schemas.microsoft.com/office/drawing/2014/main" id="{1929B3AE-8391-4A3D-B5CD-B9DBA1E2715E}"/>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災害時の外国人への情報提供・災害対応支援ツール③</a:t>
            </a:r>
          </a:p>
        </p:txBody>
      </p:sp>
    </p:spTree>
    <p:extLst>
      <p:ext uri="{BB962C8B-B14F-4D97-AF65-F5344CB8AC3E}">
        <p14:creationId xmlns:p14="http://schemas.microsoft.com/office/powerpoint/2010/main" val="41886731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1">
            <a:extLst>
              <a:ext uri="{FF2B5EF4-FFF2-40B4-BE49-F238E27FC236}">
                <a16:creationId xmlns:a16="http://schemas.microsoft.com/office/drawing/2014/main" id="{127BEA6F-C222-4F63-B609-EFA02AD75DEE}"/>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46</a:t>
            </a:fld>
            <a:endParaRPr kumimoji="1" lang="ja-JP" altLang="en-US"/>
          </a:p>
        </p:txBody>
      </p:sp>
      <p:sp>
        <p:nvSpPr>
          <p:cNvPr id="6" name="テキスト ボックス 5">
            <a:extLst>
              <a:ext uri="{FF2B5EF4-FFF2-40B4-BE49-F238E27FC236}">
                <a16:creationId xmlns:a16="http://schemas.microsoft.com/office/drawing/2014/main" id="{AF401176-E194-4975-AC6F-0F016799D71E}"/>
              </a:ext>
            </a:extLst>
          </p:cNvPr>
          <p:cNvSpPr txBox="1"/>
          <p:nvPr/>
        </p:nvSpPr>
        <p:spPr>
          <a:xfrm>
            <a:off x="592282" y="2557194"/>
            <a:ext cx="7959436" cy="1200329"/>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要配慮者それぞれの事情にあわせて</a:t>
            </a:r>
            <a:r>
              <a:rPr kumimoji="1" lang="ja-JP" altLang="en-US" sz="3600" spc="-150">
                <a:solidFill>
                  <a:srgbClr val="404040"/>
                </a:solidFill>
                <a:latin typeface="HGPｺﾞｼｯｸE" panose="020B0900000000000000" pitchFamily="50" charset="-128"/>
                <a:ea typeface="HGPｺﾞｼｯｸE" panose="020B0900000000000000" pitchFamily="50" charset="-128"/>
              </a:rPr>
              <a:t>必要な配慮や支援を行うことが必要です</a:t>
            </a:r>
          </a:p>
        </p:txBody>
      </p:sp>
      <p:sp>
        <p:nvSpPr>
          <p:cNvPr id="9" name="テキスト ボックス 8">
            <a:extLst>
              <a:ext uri="{FF2B5EF4-FFF2-40B4-BE49-F238E27FC236}">
                <a16:creationId xmlns:a16="http://schemas.microsoft.com/office/drawing/2014/main" id="{E5278969-03A2-484D-B8B4-A5042435E8AD}"/>
              </a:ext>
            </a:extLst>
          </p:cNvPr>
          <p:cNvSpPr txBox="1"/>
          <p:nvPr/>
        </p:nvSpPr>
        <p:spPr>
          <a:xfrm>
            <a:off x="495425" y="676646"/>
            <a:ext cx="8154058"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１．要配慮者の地域ぐるみでの支援体制</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4254608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EFD632C9-BCBF-4858-AAA3-6719A6EEE6D7}"/>
              </a:ext>
            </a:extLst>
          </p:cNvPr>
          <p:cNvSpPr>
            <a:spLocks noGrp="1"/>
          </p:cNvSpPr>
          <p:nvPr>
            <p:ph type="title"/>
          </p:nvPr>
        </p:nvSpPr>
        <p:spPr>
          <a:xfrm>
            <a:off x="621392" y="1550082"/>
            <a:ext cx="8133442" cy="2513918"/>
          </a:xfrm>
        </p:spPr>
        <p:txBody>
          <a:bodyPr>
            <a:noAutofit/>
          </a:bodyPr>
          <a:lstStyle/>
          <a:p>
            <a:pPr marL="898525" indent="-898525" algn="l"/>
            <a:r>
              <a:rPr lang="ja-JP" altLang="en-US">
                <a:solidFill>
                  <a:schemeClr val="tx1">
                    <a:lumMod val="75000"/>
                    <a:lumOff val="25000"/>
                  </a:schemeClr>
                </a:solidFill>
                <a:latin typeface="HGPｺﾞｼｯｸE"/>
                <a:ea typeface="HGPｺﾞｼｯｸE"/>
              </a:rPr>
              <a:t>２．災害ボランティアの受入、被災地への応援協力</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 name="正方形/長方形 3">
            <a:extLst>
              <a:ext uri="{FF2B5EF4-FFF2-40B4-BE49-F238E27FC236}">
                <a16:creationId xmlns:a16="http://schemas.microsoft.com/office/drawing/2014/main" id="{E28EEC90-18FC-4899-82D5-FD663843EF55}"/>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10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3011794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CBA887-1E7A-449D-A2CD-83F010DBD164}"/>
              </a:ext>
            </a:extLst>
          </p:cNvPr>
          <p:cNvSpPr>
            <a:spLocks noGrp="1"/>
          </p:cNvSpPr>
          <p:nvPr>
            <p:ph type="title"/>
          </p:nvPr>
        </p:nvSpPr>
        <p:spPr/>
        <p:txBody>
          <a:bodyPr/>
          <a:lstStyle/>
          <a:p>
            <a:r>
              <a:rPr kumimoji="1" lang="ja-JP" altLang="en-US"/>
              <a:t>様々な活動を支援するボランティア</a:t>
            </a:r>
          </a:p>
        </p:txBody>
      </p:sp>
      <p:sp>
        <p:nvSpPr>
          <p:cNvPr id="4" name="スライド番号プレースホルダー 3">
            <a:extLst>
              <a:ext uri="{FF2B5EF4-FFF2-40B4-BE49-F238E27FC236}">
                <a16:creationId xmlns:a16="http://schemas.microsoft.com/office/drawing/2014/main" id="{6C4B1285-FB40-4A42-B29C-5FC4BAB111CF}"/>
              </a:ext>
            </a:extLst>
          </p:cNvPr>
          <p:cNvSpPr>
            <a:spLocks noGrp="1"/>
          </p:cNvSpPr>
          <p:nvPr>
            <p:ph type="sldNum" sz="quarter" idx="12"/>
          </p:nvPr>
        </p:nvSpPr>
        <p:spPr/>
        <p:txBody>
          <a:bodyPr/>
          <a:lstStyle/>
          <a:p>
            <a:fld id="{48C0FCB9-D989-46F1-965E-624BDAC7E129}" type="slidenum">
              <a:rPr kumimoji="1" lang="ja-JP" altLang="en-US" smtClean="0"/>
              <a:pPr/>
              <a:t>48</a:t>
            </a:fld>
            <a:endParaRPr kumimoji="1" lang="ja-JP" altLang="en-US"/>
          </a:p>
        </p:txBody>
      </p:sp>
      <p:sp>
        <p:nvSpPr>
          <p:cNvPr id="5" name="スライド番号プレースホルダー 3">
            <a:extLst>
              <a:ext uri="{FF2B5EF4-FFF2-40B4-BE49-F238E27FC236}">
                <a16:creationId xmlns:a16="http://schemas.microsoft.com/office/drawing/2014/main" id="{61B621B6-E633-4340-B60C-335925A10F48}"/>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48</a:t>
            </a:fld>
            <a:endParaRPr kumimoji="1" lang="ja-JP" altLang="en-US"/>
          </a:p>
        </p:txBody>
      </p:sp>
      <p:sp>
        <p:nvSpPr>
          <p:cNvPr id="7" name="正方形/長方形 6">
            <a:extLst>
              <a:ext uri="{FF2B5EF4-FFF2-40B4-BE49-F238E27FC236}">
                <a16:creationId xmlns:a16="http://schemas.microsoft.com/office/drawing/2014/main" id="{17EAE655-1997-4803-8F6E-1B113E4FA1AD}"/>
              </a:ext>
            </a:extLst>
          </p:cNvPr>
          <p:cNvSpPr/>
          <p:nvPr/>
        </p:nvSpPr>
        <p:spPr>
          <a:xfrm>
            <a:off x="247732" y="753481"/>
            <a:ext cx="8729217" cy="1045554"/>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災害ボランティアは、被災地で多様な支援活動を行い、活躍しています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pic>
        <p:nvPicPr>
          <p:cNvPr id="8" name="図 7">
            <a:extLst>
              <a:ext uri="{FF2B5EF4-FFF2-40B4-BE49-F238E27FC236}">
                <a16:creationId xmlns:a16="http://schemas.microsoft.com/office/drawing/2014/main" id="{9F7BBEEB-347C-4195-8B1D-3A27C39708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10717" y="2252182"/>
            <a:ext cx="2160000" cy="1885829"/>
          </a:xfrm>
          <a:prstGeom prst="rect">
            <a:avLst/>
          </a:prstGeom>
        </p:spPr>
      </p:pic>
      <p:pic>
        <p:nvPicPr>
          <p:cNvPr id="10" name="図 9">
            <a:extLst>
              <a:ext uri="{FF2B5EF4-FFF2-40B4-BE49-F238E27FC236}">
                <a16:creationId xmlns:a16="http://schemas.microsoft.com/office/drawing/2014/main" id="{6A49F231-740B-4494-A64E-1301915647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52946" y="4292196"/>
            <a:ext cx="2160000" cy="1638402"/>
          </a:xfrm>
          <a:prstGeom prst="rect">
            <a:avLst/>
          </a:prstGeom>
        </p:spPr>
      </p:pic>
      <p:pic>
        <p:nvPicPr>
          <p:cNvPr id="11" name="図 10">
            <a:extLst>
              <a:ext uri="{FF2B5EF4-FFF2-40B4-BE49-F238E27FC236}">
                <a16:creationId xmlns:a16="http://schemas.microsoft.com/office/drawing/2014/main" id="{3CF03754-10DA-47EA-80A5-CFC11218F00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810578" y="4292196"/>
            <a:ext cx="2160000" cy="1820498"/>
          </a:xfrm>
          <a:prstGeom prst="rect">
            <a:avLst/>
          </a:prstGeom>
        </p:spPr>
      </p:pic>
      <p:sp>
        <p:nvSpPr>
          <p:cNvPr id="12" name="テキスト プレースホルダー 6">
            <a:extLst>
              <a:ext uri="{FF2B5EF4-FFF2-40B4-BE49-F238E27FC236}">
                <a16:creationId xmlns:a16="http://schemas.microsoft.com/office/drawing/2014/main" id="{45F2F221-FCFF-403B-A796-A773185E8A95}"/>
              </a:ext>
            </a:extLst>
          </p:cNvPr>
          <p:cNvSpPr txBox="1">
            <a:spLocks/>
          </p:cNvSpPr>
          <p:nvPr/>
        </p:nvSpPr>
        <p:spPr>
          <a:xfrm>
            <a:off x="-2" y="6570000"/>
            <a:ext cx="8217632" cy="28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参考：内閣府「地域の「受援力」を高めるために（</a:t>
            </a:r>
            <a:r>
              <a:rPr lang="en-US" altLang="ja-JP" sz="1100">
                <a:solidFill>
                  <a:srgbClr val="404040"/>
                </a:solidFill>
                <a:latin typeface="HGPｺﾞｼｯｸE" panose="020B0900000000000000" pitchFamily="50" charset="-128"/>
                <a:ea typeface="HGPｺﾞｼｯｸE" panose="020B0900000000000000" pitchFamily="50" charset="-128"/>
              </a:rPr>
              <a:t>http://www.bousai.go.jp/kyoiku/pdf/juenryoku.pdf</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graphicFrame>
        <p:nvGraphicFramePr>
          <p:cNvPr id="13" name="表 4">
            <a:extLst>
              <a:ext uri="{FF2B5EF4-FFF2-40B4-BE49-F238E27FC236}">
                <a16:creationId xmlns:a16="http://schemas.microsoft.com/office/drawing/2014/main" id="{239DA6D2-5D87-44BB-929F-0069366FD696}"/>
              </a:ext>
            </a:extLst>
          </p:cNvPr>
          <p:cNvGraphicFramePr>
            <a:graphicFrameLocks noGrp="1"/>
          </p:cNvGraphicFramePr>
          <p:nvPr/>
        </p:nvGraphicFramePr>
        <p:xfrm>
          <a:off x="272145" y="2062371"/>
          <a:ext cx="4063428" cy="4027375"/>
        </p:xfrm>
        <a:graphic>
          <a:graphicData uri="http://schemas.openxmlformats.org/drawingml/2006/table">
            <a:tbl>
              <a:tblPr firstRow="1" bandRow="1">
                <a:tableStyleId>{5C22544A-7EE6-4342-B048-85BDC9FD1C3A}</a:tableStyleId>
              </a:tblPr>
              <a:tblGrid>
                <a:gridCol w="4063428">
                  <a:extLst>
                    <a:ext uri="{9D8B030D-6E8A-4147-A177-3AD203B41FA5}">
                      <a16:colId xmlns:a16="http://schemas.microsoft.com/office/drawing/2014/main" val="521414731"/>
                    </a:ext>
                  </a:extLst>
                </a:gridCol>
              </a:tblGrid>
              <a:tr h="366125">
                <a:tc>
                  <a:txBody>
                    <a:bodyPr/>
                    <a:lstStyle/>
                    <a:p>
                      <a:pPr algn="ctr"/>
                      <a:r>
                        <a:rPr kumimoji="1" lang="ja-JP" altLang="en-US" b="0">
                          <a:latin typeface="HGPｺﾞｼｯｸE" panose="020B0900000000000000" pitchFamily="50" charset="-128"/>
                          <a:ea typeface="HGPｺﾞｼｯｸE" panose="020B0900000000000000" pitchFamily="50" charset="-128"/>
                        </a:rPr>
                        <a:t>活動例</a:t>
                      </a:r>
                    </a:p>
                  </a:txBody>
                  <a:tcPr anchor="ctr">
                    <a:solidFill>
                      <a:srgbClr val="35A16B"/>
                    </a:solidFill>
                  </a:tcPr>
                </a:tc>
                <a:extLst>
                  <a:ext uri="{0D108BD9-81ED-4DB2-BD59-A6C34878D82A}">
                    <a16:rowId xmlns:a16="http://schemas.microsoft.com/office/drawing/2014/main" val="3784561743"/>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避難所でのお手伝い（炊き出し、洗濯など） </a:t>
                      </a:r>
                    </a:p>
                  </a:txBody>
                  <a:tcPr anchor="ctr"/>
                </a:tc>
                <a:extLst>
                  <a:ext uri="{0D108BD9-81ED-4DB2-BD59-A6C34878D82A}">
                    <a16:rowId xmlns:a16="http://schemas.microsoft.com/office/drawing/2014/main" val="1790651775"/>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話し相手、子どもの遊び相手、託児代行 </a:t>
                      </a:r>
                    </a:p>
                  </a:txBody>
                  <a:tcPr anchor="ctr"/>
                </a:tc>
                <a:extLst>
                  <a:ext uri="{0D108BD9-81ED-4DB2-BD59-A6C34878D82A}">
                    <a16:rowId xmlns:a16="http://schemas.microsoft.com/office/drawing/2014/main" val="2239511653"/>
                  </a:ext>
                </a:extLst>
              </a:tr>
              <a:tr h="366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solidFill>
                            <a:srgbClr val="404040"/>
                          </a:solidFill>
                          <a:latin typeface="HGPｺﾞｼｯｸE" panose="020B0900000000000000" pitchFamily="50" charset="-128"/>
                          <a:ea typeface="HGPｺﾞｼｯｸE" panose="020B0900000000000000" pitchFamily="50" charset="-128"/>
                        </a:rPr>
                        <a:t>水害の際の泥出し</a:t>
                      </a:r>
                    </a:p>
                  </a:txBody>
                  <a:tcPr anchor="ctr"/>
                </a:tc>
                <a:extLst>
                  <a:ext uri="{0D108BD9-81ED-4DB2-BD59-A6C34878D82A}">
                    <a16:rowId xmlns:a16="http://schemas.microsoft.com/office/drawing/2014/main" val="1691386317"/>
                  </a:ext>
                </a:extLst>
              </a:tr>
              <a:tr h="366125">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60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暮らしに必要な情報の提供支援、家の片付け </a:t>
                      </a:r>
                      <a:endParaRPr kumimoji="1" lang="en-US" altLang="ja-JP"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txBody>
                  <a:tcPr anchor="ctr"/>
                </a:tc>
                <a:extLst>
                  <a:ext uri="{0D108BD9-81ED-4DB2-BD59-A6C34878D82A}">
                    <a16:rowId xmlns:a16="http://schemas.microsoft.com/office/drawing/2014/main" val="2988840426"/>
                  </a:ext>
                </a:extLst>
              </a:tr>
              <a:tr h="366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ペットの世話 </a:t>
                      </a:r>
                      <a:endParaRPr kumimoji="1" lang="en-US" altLang="ja-JP"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txBody>
                  <a:tcPr anchor="ctr"/>
                </a:tc>
                <a:extLst>
                  <a:ext uri="{0D108BD9-81ED-4DB2-BD59-A6C34878D82A}">
                    <a16:rowId xmlns:a16="http://schemas.microsoft.com/office/drawing/2014/main" val="2957122784"/>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暮らしのお手伝い （買い物、家事手伝いなど） </a:t>
                      </a:r>
                    </a:p>
                  </a:txBody>
                  <a:tcPr anchor="ctr"/>
                </a:tc>
                <a:extLst>
                  <a:ext uri="{0D108BD9-81ED-4DB2-BD59-A6C34878D82A}">
                    <a16:rowId xmlns:a16="http://schemas.microsoft.com/office/drawing/2014/main" val="2660236472"/>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配食サービス、生活物資等の配布</a:t>
                      </a:r>
                    </a:p>
                  </a:txBody>
                  <a:tcPr anchor="ctr"/>
                </a:tc>
                <a:extLst>
                  <a:ext uri="{0D108BD9-81ED-4DB2-BD59-A6C34878D82A}">
                    <a16:rowId xmlns:a16="http://schemas.microsoft.com/office/drawing/2014/main" val="2431902147"/>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交流機会づくり、イベント開催 </a:t>
                      </a:r>
                    </a:p>
                  </a:txBody>
                  <a:tcPr anchor="ctr"/>
                </a:tc>
                <a:extLst>
                  <a:ext uri="{0D108BD9-81ED-4DB2-BD59-A6C34878D82A}">
                    <a16:rowId xmlns:a16="http://schemas.microsoft.com/office/drawing/2014/main" val="2451192800"/>
                  </a:ext>
                </a:extLst>
              </a:tr>
              <a:tr h="366125">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暮らしの再建のための専門家の相談会</a:t>
                      </a:r>
                    </a:p>
                  </a:txBody>
                  <a:tcPr anchor="ctr"/>
                </a:tc>
                <a:extLst>
                  <a:ext uri="{0D108BD9-81ED-4DB2-BD59-A6C34878D82A}">
                    <a16:rowId xmlns:a16="http://schemas.microsoft.com/office/drawing/2014/main" val="1536709103"/>
                  </a:ext>
                </a:extLst>
              </a:tr>
              <a:tr h="366125">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復興期における地域おこしのお手伝いなど</a:t>
                      </a:r>
                    </a:p>
                  </a:txBody>
                  <a:tcPr anchor="ctr"/>
                </a:tc>
                <a:extLst>
                  <a:ext uri="{0D108BD9-81ED-4DB2-BD59-A6C34878D82A}">
                    <a16:rowId xmlns:a16="http://schemas.microsoft.com/office/drawing/2014/main" val="1982914206"/>
                  </a:ext>
                </a:extLst>
              </a:tr>
            </a:tbl>
          </a:graphicData>
        </a:graphic>
      </p:graphicFrame>
      <p:pic>
        <p:nvPicPr>
          <p:cNvPr id="15" name="図 14">
            <a:extLst>
              <a:ext uri="{FF2B5EF4-FFF2-40B4-BE49-F238E27FC236}">
                <a16:creationId xmlns:a16="http://schemas.microsoft.com/office/drawing/2014/main" id="{B4AFA7AC-8711-4EAA-91E6-1DBB265F8677}"/>
              </a:ext>
            </a:extLst>
          </p:cNvPr>
          <p:cNvPicPr>
            <a:picLocks noChangeAspect="1"/>
          </p:cNvPicPr>
          <p:nvPr/>
        </p:nvPicPr>
        <p:blipFill>
          <a:blip r:embed="rId6"/>
          <a:stretch>
            <a:fillRect/>
          </a:stretch>
        </p:blipFill>
        <p:spPr>
          <a:xfrm>
            <a:off x="4464771" y="2252182"/>
            <a:ext cx="2248175" cy="1912627"/>
          </a:xfrm>
          <a:prstGeom prst="rect">
            <a:avLst/>
          </a:prstGeom>
        </p:spPr>
      </p:pic>
    </p:spTree>
    <p:extLst>
      <p:ext uri="{BB962C8B-B14F-4D97-AF65-F5344CB8AC3E}">
        <p14:creationId xmlns:p14="http://schemas.microsoft.com/office/powerpoint/2010/main" val="30078703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CCFC04F-8713-477C-81A7-A425CFF9A432}"/>
              </a:ext>
            </a:extLst>
          </p:cNvPr>
          <p:cNvSpPr>
            <a:spLocks noGrp="1"/>
          </p:cNvSpPr>
          <p:nvPr>
            <p:ph type="title"/>
          </p:nvPr>
        </p:nvSpPr>
        <p:spPr/>
        <p:txBody>
          <a:bodyPr/>
          <a:lstStyle/>
          <a:p>
            <a:r>
              <a:rPr kumimoji="1" lang="ja-JP" altLang="en-US"/>
              <a:t>ボランティアを受け入れる</a:t>
            </a:r>
          </a:p>
        </p:txBody>
      </p:sp>
      <p:sp>
        <p:nvSpPr>
          <p:cNvPr id="4" name="スライド番号プレースホルダー 3">
            <a:extLst>
              <a:ext uri="{FF2B5EF4-FFF2-40B4-BE49-F238E27FC236}">
                <a16:creationId xmlns:a16="http://schemas.microsoft.com/office/drawing/2014/main" id="{5A7F9EBA-BD31-4C8B-B1E8-A12B76607EDB}"/>
              </a:ext>
            </a:extLst>
          </p:cNvPr>
          <p:cNvSpPr>
            <a:spLocks noGrp="1"/>
          </p:cNvSpPr>
          <p:nvPr>
            <p:ph type="sldNum" sz="quarter" idx="12"/>
          </p:nvPr>
        </p:nvSpPr>
        <p:spPr/>
        <p:txBody>
          <a:bodyPr/>
          <a:lstStyle/>
          <a:p>
            <a:fld id="{48C0FCB9-D989-46F1-965E-624BDAC7E129}" type="slidenum">
              <a:rPr kumimoji="1" lang="ja-JP" altLang="en-US" smtClean="0"/>
              <a:pPr/>
              <a:t>49</a:t>
            </a:fld>
            <a:endParaRPr kumimoji="1" lang="ja-JP" altLang="en-US"/>
          </a:p>
        </p:txBody>
      </p:sp>
      <p:sp>
        <p:nvSpPr>
          <p:cNvPr id="6" name="スライド番号プレースホルダー 3">
            <a:extLst>
              <a:ext uri="{FF2B5EF4-FFF2-40B4-BE49-F238E27FC236}">
                <a16:creationId xmlns:a16="http://schemas.microsoft.com/office/drawing/2014/main" id="{5EE7C43A-1309-4532-9D1B-DA8F991EED83}"/>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49</a:t>
            </a:fld>
            <a:endParaRPr kumimoji="1" lang="ja-JP" altLang="en-US"/>
          </a:p>
        </p:txBody>
      </p:sp>
      <p:sp>
        <p:nvSpPr>
          <p:cNvPr id="7" name="正方形/長方形 6">
            <a:extLst>
              <a:ext uri="{FF2B5EF4-FFF2-40B4-BE49-F238E27FC236}">
                <a16:creationId xmlns:a16="http://schemas.microsoft.com/office/drawing/2014/main" id="{87A73998-140B-49E6-846A-3A659589BCE5}"/>
              </a:ext>
            </a:extLst>
          </p:cNvPr>
          <p:cNvSpPr/>
          <p:nvPr/>
        </p:nvSpPr>
        <p:spPr>
          <a:xfrm>
            <a:off x="252000" y="875152"/>
            <a:ext cx="8501231" cy="131055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spc="-150">
                <a:solidFill>
                  <a:srgbClr val="404040"/>
                </a:solidFill>
                <a:latin typeface="HGPｺﾞｼｯｸE" panose="020B0900000000000000" pitchFamily="50" charset="-128"/>
                <a:ea typeface="HGPｺﾞｼｯｸE" panose="020B0900000000000000" pitchFamily="50" charset="-128"/>
              </a:rPr>
              <a:t>時間の経過とともに支援のニーズが変わることを把握して、</a:t>
            </a:r>
            <a:r>
              <a:rPr lang="ja-JP" altLang="en-US" sz="2800">
                <a:solidFill>
                  <a:srgbClr val="404040"/>
                </a:solidFill>
                <a:latin typeface="HGPｺﾞｼｯｸE" panose="020B0900000000000000" pitchFamily="50" charset="-128"/>
                <a:ea typeface="HGPｺﾞｼｯｸE" panose="020B0900000000000000" pitchFamily="50" charset="-128"/>
              </a:rPr>
              <a:t>必要なボランティアを受け入れ、避難所運営や地域の復旧活動に協力してもらいましょう</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8" name="楕円 7">
            <a:extLst>
              <a:ext uri="{FF2B5EF4-FFF2-40B4-BE49-F238E27FC236}">
                <a16:creationId xmlns:a16="http://schemas.microsoft.com/office/drawing/2014/main" id="{1562382C-9C78-431B-8041-E8640CC7FC6F}"/>
              </a:ext>
            </a:extLst>
          </p:cNvPr>
          <p:cNvSpPr/>
          <p:nvPr/>
        </p:nvSpPr>
        <p:spPr>
          <a:xfrm>
            <a:off x="358857" y="2602925"/>
            <a:ext cx="6746885" cy="3797398"/>
          </a:xfrm>
          <a:prstGeom prst="ellipse">
            <a:avLst/>
          </a:prstGeom>
          <a:solidFill>
            <a:srgbClr val="D9F0FB"/>
          </a:solidFill>
          <a:ln>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F8FCBEB3-FCEF-4B04-AC4E-F090A04383BA}"/>
              </a:ext>
            </a:extLst>
          </p:cNvPr>
          <p:cNvSpPr/>
          <p:nvPr/>
        </p:nvSpPr>
        <p:spPr>
          <a:xfrm>
            <a:off x="4564636" y="3474397"/>
            <a:ext cx="2210346" cy="1753861"/>
          </a:xfrm>
          <a:prstGeom prst="roundRect">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プレースホルダー 6">
            <a:extLst>
              <a:ext uri="{FF2B5EF4-FFF2-40B4-BE49-F238E27FC236}">
                <a16:creationId xmlns:a16="http://schemas.microsoft.com/office/drawing/2014/main" id="{11354545-A3A7-4FD6-92D6-6158D4F004BD}"/>
              </a:ext>
            </a:extLst>
          </p:cNvPr>
          <p:cNvSpPr txBox="1">
            <a:spLocks/>
          </p:cNvSpPr>
          <p:nvPr/>
        </p:nvSpPr>
        <p:spPr>
          <a:xfrm>
            <a:off x="-2" y="6570000"/>
            <a:ext cx="8217632" cy="28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参考：消防庁「自主防災組織の手引」</a:t>
            </a:r>
          </a:p>
        </p:txBody>
      </p:sp>
      <p:sp>
        <p:nvSpPr>
          <p:cNvPr id="11" name="楕円 10">
            <a:extLst>
              <a:ext uri="{FF2B5EF4-FFF2-40B4-BE49-F238E27FC236}">
                <a16:creationId xmlns:a16="http://schemas.microsoft.com/office/drawing/2014/main" id="{DD3C6172-BE9D-4DAF-A099-B78B4E701DCF}"/>
              </a:ext>
            </a:extLst>
          </p:cNvPr>
          <p:cNvSpPr/>
          <p:nvPr/>
        </p:nvSpPr>
        <p:spPr>
          <a:xfrm>
            <a:off x="428923" y="2536884"/>
            <a:ext cx="2857841" cy="1721892"/>
          </a:xfrm>
          <a:prstGeom prst="ellipse">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kumimoji="1" lang="ja-JP" altLang="en-US" sz="2400">
                <a:solidFill>
                  <a:schemeClr val="tx1">
                    <a:lumMod val="75000"/>
                    <a:lumOff val="25000"/>
                  </a:schemeClr>
                </a:solidFill>
                <a:latin typeface="HGSｺﾞｼｯｸE" panose="020B0900000000000000" pitchFamily="50" charset="-128"/>
                <a:ea typeface="HGSｺﾞｼｯｸE" panose="020B0900000000000000" pitchFamily="50" charset="-128"/>
              </a:rPr>
              <a:t>自主防災組織</a:t>
            </a:r>
          </a:p>
        </p:txBody>
      </p:sp>
      <p:sp>
        <p:nvSpPr>
          <p:cNvPr id="12" name="正方形/長方形 11">
            <a:extLst>
              <a:ext uri="{FF2B5EF4-FFF2-40B4-BE49-F238E27FC236}">
                <a16:creationId xmlns:a16="http://schemas.microsoft.com/office/drawing/2014/main" id="{8FAA1A1D-5BED-410A-B618-483FE2C75089}"/>
              </a:ext>
            </a:extLst>
          </p:cNvPr>
          <p:cNvSpPr/>
          <p:nvPr/>
        </p:nvSpPr>
        <p:spPr>
          <a:xfrm>
            <a:off x="2172199" y="5388606"/>
            <a:ext cx="1107996" cy="461665"/>
          </a:xfrm>
          <a:prstGeom prst="rect">
            <a:avLst/>
          </a:prstGeom>
        </p:spPr>
        <p:txBody>
          <a:bodyPr wrap="none">
            <a:spAutoFit/>
          </a:bodyPr>
          <a:lstStyle/>
          <a:p>
            <a:r>
              <a:rPr lang="ja-JP" altLang="en-US" sz="2400">
                <a:solidFill>
                  <a:srgbClr val="404040"/>
                </a:solidFill>
                <a:latin typeface="HGPｺﾞｼｯｸE" panose="020B0900000000000000" pitchFamily="50" charset="-128"/>
                <a:ea typeface="HGPｺﾞｼｯｸE" panose="020B0900000000000000" pitchFamily="50" charset="-128"/>
              </a:rPr>
              <a:t>被災者</a:t>
            </a:r>
            <a:endParaRPr lang="en-US" altLang="ja-JP" sz="2400">
              <a:solidFill>
                <a:srgbClr val="404040"/>
              </a:solidFill>
              <a:latin typeface="HGPｺﾞｼｯｸE" panose="020B0900000000000000" pitchFamily="50" charset="-128"/>
              <a:ea typeface="HGPｺﾞｼｯｸE" panose="020B0900000000000000" pitchFamily="50" charset="-128"/>
            </a:endParaRPr>
          </a:p>
        </p:txBody>
      </p:sp>
      <p:grpSp>
        <p:nvGrpSpPr>
          <p:cNvPr id="13" name="グループ化 12">
            <a:extLst>
              <a:ext uri="{FF2B5EF4-FFF2-40B4-BE49-F238E27FC236}">
                <a16:creationId xmlns:a16="http://schemas.microsoft.com/office/drawing/2014/main" id="{D82E476D-0CF1-4819-8F2C-15693DF1191D}"/>
              </a:ext>
            </a:extLst>
          </p:cNvPr>
          <p:cNvGrpSpPr/>
          <p:nvPr/>
        </p:nvGrpSpPr>
        <p:grpSpPr>
          <a:xfrm>
            <a:off x="5117578" y="4301509"/>
            <a:ext cx="1172752" cy="823280"/>
            <a:chOff x="5240337" y="3481227"/>
            <a:chExt cx="1060429" cy="761527"/>
          </a:xfrm>
        </p:grpSpPr>
        <p:grpSp>
          <p:nvGrpSpPr>
            <p:cNvPr id="14" name="グループ化 13">
              <a:extLst>
                <a:ext uri="{FF2B5EF4-FFF2-40B4-BE49-F238E27FC236}">
                  <a16:creationId xmlns:a16="http://schemas.microsoft.com/office/drawing/2014/main" id="{69AFE9D9-A9FD-4762-B5D5-2AE3218705EF}"/>
                </a:ext>
              </a:extLst>
            </p:cNvPr>
            <p:cNvGrpSpPr/>
            <p:nvPr/>
          </p:nvGrpSpPr>
          <p:grpSpPr>
            <a:xfrm>
              <a:off x="5240337" y="3481227"/>
              <a:ext cx="1060429" cy="761527"/>
              <a:chOff x="5292725" y="3902548"/>
              <a:chExt cx="1060429" cy="761527"/>
            </a:xfrm>
          </p:grpSpPr>
          <p:sp>
            <p:nvSpPr>
              <p:cNvPr id="18" name="正方形/長方形 17">
                <a:extLst>
                  <a:ext uri="{FF2B5EF4-FFF2-40B4-BE49-F238E27FC236}">
                    <a16:creationId xmlns:a16="http://schemas.microsoft.com/office/drawing/2014/main" id="{9F301CB2-2F39-43FF-85C2-6260E6C4D696}"/>
                  </a:ext>
                </a:extLst>
              </p:cNvPr>
              <p:cNvSpPr/>
              <p:nvPr/>
            </p:nvSpPr>
            <p:spPr>
              <a:xfrm>
                <a:off x="5292725" y="4263335"/>
                <a:ext cx="1060429" cy="40074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二等辺三角形 18">
                <a:extLst>
                  <a:ext uri="{FF2B5EF4-FFF2-40B4-BE49-F238E27FC236}">
                    <a16:creationId xmlns:a16="http://schemas.microsoft.com/office/drawing/2014/main" id="{D4C23C25-0E0D-48D1-94C3-29F852E94D60}"/>
                  </a:ext>
                </a:extLst>
              </p:cNvPr>
              <p:cNvSpPr/>
              <p:nvPr/>
            </p:nvSpPr>
            <p:spPr>
              <a:xfrm>
                <a:off x="5292725" y="3902548"/>
                <a:ext cx="372823" cy="360787"/>
              </a:xfrm>
              <a:prstGeom prs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二等辺三角形 19">
                <a:extLst>
                  <a:ext uri="{FF2B5EF4-FFF2-40B4-BE49-F238E27FC236}">
                    <a16:creationId xmlns:a16="http://schemas.microsoft.com/office/drawing/2014/main" id="{C2961E49-16D0-4348-B7A2-50350D44D4B8}"/>
                  </a:ext>
                </a:extLst>
              </p:cNvPr>
              <p:cNvSpPr/>
              <p:nvPr/>
            </p:nvSpPr>
            <p:spPr>
              <a:xfrm>
                <a:off x="5980331" y="3902548"/>
                <a:ext cx="372823" cy="360787"/>
              </a:xfrm>
              <a:prstGeom prs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DD56190-4D41-4DF2-9DB7-B469534F320C}"/>
                  </a:ext>
                </a:extLst>
              </p:cNvPr>
              <p:cNvSpPr/>
              <p:nvPr/>
            </p:nvSpPr>
            <p:spPr>
              <a:xfrm>
                <a:off x="5480252" y="3902548"/>
                <a:ext cx="684237" cy="36078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a:extLst>
                <a:ext uri="{FF2B5EF4-FFF2-40B4-BE49-F238E27FC236}">
                  <a16:creationId xmlns:a16="http://schemas.microsoft.com/office/drawing/2014/main" id="{9E2E7738-A2BA-44B2-9D10-47FA79B702EA}"/>
                </a:ext>
              </a:extLst>
            </p:cNvPr>
            <p:cNvGrpSpPr/>
            <p:nvPr/>
          </p:nvGrpSpPr>
          <p:grpSpPr>
            <a:xfrm>
              <a:off x="5603840" y="3877285"/>
              <a:ext cx="342089" cy="332758"/>
              <a:chOff x="5570563" y="3703686"/>
              <a:chExt cx="342089" cy="332758"/>
            </a:xfrm>
          </p:grpSpPr>
          <p:sp>
            <p:nvSpPr>
              <p:cNvPr id="16" name="正方形/長方形 15">
                <a:extLst>
                  <a:ext uri="{FF2B5EF4-FFF2-40B4-BE49-F238E27FC236}">
                    <a16:creationId xmlns:a16="http://schemas.microsoft.com/office/drawing/2014/main" id="{09D6EEF9-AC1C-438B-8C3F-9DE0FA2F86A7}"/>
                  </a:ext>
                </a:extLst>
              </p:cNvPr>
              <p:cNvSpPr/>
              <p:nvPr/>
            </p:nvSpPr>
            <p:spPr>
              <a:xfrm>
                <a:off x="5570563" y="3703686"/>
                <a:ext cx="161580" cy="332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963BEEB3-70C3-47B0-8AD1-32C2F1A50558}"/>
                  </a:ext>
                </a:extLst>
              </p:cNvPr>
              <p:cNvSpPr/>
              <p:nvPr/>
            </p:nvSpPr>
            <p:spPr>
              <a:xfrm>
                <a:off x="5751072" y="3703686"/>
                <a:ext cx="161580" cy="332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2" name="正方形/長方形 21">
            <a:extLst>
              <a:ext uri="{FF2B5EF4-FFF2-40B4-BE49-F238E27FC236}">
                <a16:creationId xmlns:a16="http://schemas.microsoft.com/office/drawing/2014/main" id="{20619306-0A02-461A-8E0A-1D030B61C8E6}"/>
              </a:ext>
            </a:extLst>
          </p:cNvPr>
          <p:cNvSpPr/>
          <p:nvPr/>
        </p:nvSpPr>
        <p:spPr>
          <a:xfrm>
            <a:off x="4664246" y="3528730"/>
            <a:ext cx="2079416" cy="707886"/>
          </a:xfrm>
          <a:prstGeom prst="rect">
            <a:avLst/>
          </a:prstGeom>
        </p:spPr>
        <p:txBody>
          <a:bodyPr wrap="none">
            <a:spAutoFit/>
          </a:bodyPr>
          <a:lstStyle/>
          <a:p>
            <a:pPr algn="ctr"/>
            <a:r>
              <a:rPr lang="ja-JP" altLang="en-US" sz="2000">
                <a:solidFill>
                  <a:srgbClr val="404040"/>
                </a:solidFill>
                <a:latin typeface="HGPｺﾞｼｯｸE" panose="020B0900000000000000" pitchFamily="50" charset="-128"/>
                <a:ea typeface="HGPｺﾞｼｯｸE" panose="020B0900000000000000" pitchFamily="50" charset="-128"/>
              </a:rPr>
              <a:t>災害ボランティア</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lang="ja-JP" altLang="en-US" sz="2000">
                <a:solidFill>
                  <a:srgbClr val="404040"/>
                </a:solidFill>
                <a:latin typeface="HGPｺﾞｼｯｸE" panose="020B0900000000000000" pitchFamily="50" charset="-128"/>
                <a:ea typeface="HGPｺﾞｼｯｸE" panose="020B0900000000000000" pitchFamily="50" charset="-128"/>
              </a:rPr>
              <a:t>センター・</a:t>
            </a:r>
            <a:r>
              <a:rPr lang="en-US" altLang="ja-JP" sz="2000">
                <a:solidFill>
                  <a:srgbClr val="404040"/>
                </a:solidFill>
                <a:latin typeface="HGPｺﾞｼｯｸE" panose="020B0900000000000000" pitchFamily="50" charset="-128"/>
                <a:ea typeface="HGPｺﾞｼｯｸE" panose="020B0900000000000000" pitchFamily="50" charset="-128"/>
              </a:rPr>
              <a:t>NPO</a:t>
            </a:r>
            <a:r>
              <a:rPr lang="ja-JP" altLang="en-US" sz="2000">
                <a:solidFill>
                  <a:srgbClr val="404040"/>
                </a:solidFill>
                <a:latin typeface="HGPｺﾞｼｯｸE" panose="020B0900000000000000" pitchFamily="50" charset="-128"/>
                <a:ea typeface="HGPｺﾞｼｯｸE" panose="020B0900000000000000" pitchFamily="50" charset="-128"/>
              </a:rPr>
              <a:t>等</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cxnSp>
        <p:nvCxnSpPr>
          <p:cNvPr id="23" name="直線矢印コネクタ 22">
            <a:extLst>
              <a:ext uri="{FF2B5EF4-FFF2-40B4-BE49-F238E27FC236}">
                <a16:creationId xmlns:a16="http://schemas.microsoft.com/office/drawing/2014/main" id="{E71B9449-A20E-477B-A6C7-25D5095560FE}"/>
              </a:ext>
            </a:extLst>
          </p:cNvPr>
          <p:cNvCxnSpPr>
            <a:cxnSpLocks/>
          </p:cNvCxnSpPr>
          <p:nvPr/>
        </p:nvCxnSpPr>
        <p:spPr>
          <a:xfrm flipH="1">
            <a:off x="3142133" y="2959339"/>
            <a:ext cx="1429869" cy="12248"/>
          </a:xfrm>
          <a:prstGeom prst="straightConnector1">
            <a:avLst/>
          </a:prstGeom>
          <a:ln w="76200">
            <a:solidFill>
              <a:srgbClr val="FF28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E2CEF136-8FE8-4A2F-B046-629CFD05F893}"/>
              </a:ext>
            </a:extLst>
          </p:cNvPr>
          <p:cNvCxnSpPr>
            <a:cxnSpLocks/>
          </p:cNvCxnSpPr>
          <p:nvPr/>
        </p:nvCxnSpPr>
        <p:spPr>
          <a:xfrm flipH="1">
            <a:off x="3142133" y="3864920"/>
            <a:ext cx="1429868" cy="0"/>
          </a:xfrm>
          <a:prstGeom prst="straightConnector1">
            <a:avLst/>
          </a:prstGeom>
          <a:ln w="76200">
            <a:solidFill>
              <a:srgbClr val="FF28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1640A138-D32D-47C7-9583-C2DCB92BB657}"/>
              </a:ext>
            </a:extLst>
          </p:cNvPr>
          <p:cNvCxnSpPr>
            <a:cxnSpLocks/>
          </p:cNvCxnSpPr>
          <p:nvPr/>
        </p:nvCxnSpPr>
        <p:spPr>
          <a:xfrm>
            <a:off x="2668642" y="4155523"/>
            <a:ext cx="0" cy="1225246"/>
          </a:xfrm>
          <a:prstGeom prst="straightConnector1">
            <a:avLst/>
          </a:prstGeom>
          <a:ln w="76200">
            <a:solidFill>
              <a:srgbClr val="FF28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744AD13E-20EF-49FB-96BB-1CA06C950F40}"/>
              </a:ext>
            </a:extLst>
          </p:cNvPr>
          <p:cNvCxnSpPr>
            <a:cxnSpLocks/>
          </p:cNvCxnSpPr>
          <p:nvPr/>
        </p:nvCxnSpPr>
        <p:spPr>
          <a:xfrm flipV="1">
            <a:off x="3142133" y="4066262"/>
            <a:ext cx="1412557" cy="14046"/>
          </a:xfrm>
          <a:prstGeom prst="straightConnector1">
            <a:avLst/>
          </a:prstGeom>
          <a:ln w="76200">
            <a:solidFill>
              <a:srgbClr val="FF28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1F674BAB-C645-4C31-9858-CBB988BA0A8F}"/>
              </a:ext>
            </a:extLst>
          </p:cNvPr>
          <p:cNvCxnSpPr>
            <a:cxnSpLocks/>
            <a:stCxn id="9" idx="1"/>
          </p:cNvCxnSpPr>
          <p:nvPr/>
        </p:nvCxnSpPr>
        <p:spPr>
          <a:xfrm flipH="1">
            <a:off x="2879861" y="4351328"/>
            <a:ext cx="1684775" cy="994196"/>
          </a:xfrm>
          <a:prstGeom prst="straightConnector1">
            <a:avLst/>
          </a:prstGeom>
          <a:ln w="76200">
            <a:solidFill>
              <a:srgbClr val="FF2800"/>
            </a:solidFill>
            <a:tailEnd type="triangle"/>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0CDA370C-3CA5-447C-A638-C7577B1DFAC5}"/>
              </a:ext>
            </a:extLst>
          </p:cNvPr>
          <p:cNvSpPr/>
          <p:nvPr/>
        </p:nvSpPr>
        <p:spPr>
          <a:xfrm>
            <a:off x="6991977" y="4932951"/>
            <a:ext cx="2024913" cy="400110"/>
          </a:xfrm>
          <a:prstGeom prst="rect">
            <a:avLst/>
          </a:prstGeom>
        </p:spPr>
        <p:txBody>
          <a:bodyPr wrap="none">
            <a:spAutoFit/>
          </a:bodyPr>
          <a:lstStyle/>
          <a:p>
            <a:r>
              <a:rPr lang="ja-JP" altLang="en-US" sz="2000">
                <a:solidFill>
                  <a:srgbClr val="404040"/>
                </a:solidFill>
                <a:latin typeface="HGPｺﾞｼｯｸE" panose="020B0900000000000000" pitchFamily="50" charset="-128"/>
                <a:ea typeface="HGPｺﾞｼｯｸE" panose="020B0900000000000000" pitchFamily="50" charset="-128"/>
              </a:rPr>
              <a:t>災害ボランティア</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grpSp>
        <p:nvGrpSpPr>
          <p:cNvPr id="29" name="グループ化 28">
            <a:extLst>
              <a:ext uri="{FF2B5EF4-FFF2-40B4-BE49-F238E27FC236}">
                <a16:creationId xmlns:a16="http://schemas.microsoft.com/office/drawing/2014/main" id="{685AE618-B3DE-4943-85DE-4A01AFC597D0}"/>
              </a:ext>
            </a:extLst>
          </p:cNvPr>
          <p:cNvGrpSpPr>
            <a:grpSpLocks noChangeAspect="1"/>
          </p:cNvGrpSpPr>
          <p:nvPr/>
        </p:nvGrpSpPr>
        <p:grpSpPr>
          <a:xfrm>
            <a:off x="8027373" y="5345524"/>
            <a:ext cx="215839" cy="653001"/>
            <a:chOff x="4850474" y="2137453"/>
            <a:chExt cx="743395" cy="2249066"/>
          </a:xfrm>
          <a:solidFill>
            <a:srgbClr val="35A16B"/>
          </a:solidFill>
        </p:grpSpPr>
        <p:sp>
          <p:nvSpPr>
            <p:cNvPr id="30" name="楕円 29">
              <a:extLst>
                <a:ext uri="{FF2B5EF4-FFF2-40B4-BE49-F238E27FC236}">
                  <a16:creationId xmlns:a16="http://schemas.microsoft.com/office/drawing/2014/main" id="{9D4C668C-1AAC-4059-AFF8-02F7F9CB627E}"/>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id="{381B8550-A413-4550-888A-CBFB8861E0A8}"/>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四角形: 角を丸くする 31">
              <a:extLst>
                <a:ext uri="{FF2B5EF4-FFF2-40B4-BE49-F238E27FC236}">
                  <a16:creationId xmlns:a16="http://schemas.microsoft.com/office/drawing/2014/main" id="{A4B1C192-1D16-47A0-A566-26705C3E5EA3}"/>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四角形: 角を丸くする 32">
              <a:extLst>
                <a:ext uri="{FF2B5EF4-FFF2-40B4-BE49-F238E27FC236}">
                  <a16:creationId xmlns:a16="http://schemas.microsoft.com/office/drawing/2014/main" id="{BEB3C48D-A747-43EC-BE76-C2F9285C1954}"/>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a:extLst>
                <a:ext uri="{FF2B5EF4-FFF2-40B4-BE49-F238E27FC236}">
                  <a16:creationId xmlns:a16="http://schemas.microsoft.com/office/drawing/2014/main" id="{4E3E3ECB-351A-4BDA-928E-36AB2B32BB59}"/>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楕円 34">
              <a:extLst>
                <a:ext uri="{FF2B5EF4-FFF2-40B4-BE49-F238E27FC236}">
                  <a16:creationId xmlns:a16="http://schemas.microsoft.com/office/drawing/2014/main" id="{60FAEA4B-3795-4CD6-ABDF-830B1F0AEEB2}"/>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楕円 35">
              <a:extLst>
                <a:ext uri="{FF2B5EF4-FFF2-40B4-BE49-F238E27FC236}">
                  <a16:creationId xmlns:a16="http://schemas.microsoft.com/office/drawing/2014/main" id="{4F6DC8A1-BE1F-4779-AB7A-C0731D3D28D3}"/>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四角形: 角を丸くする 36">
              <a:extLst>
                <a:ext uri="{FF2B5EF4-FFF2-40B4-BE49-F238E27FC236}">
                  <a16:creationId xmlns:a16="http://schemas.microsoft.com/office/drawing/2014/main" id="{7270C505-3BED-4667-9CBA-243818ADE66E}"/>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四角形: 角を丸くする 37">
              <a:extLst>
                <a:ext uri="{FF2B5EF4-FFF2-40B4-BE49-F238E27FC236}">
                  <a16:creationId xmlns:a16="http://schemas.microsoft.com/office/drawing/2014/main" id="{4C5BD34C-3BC7-4D46-B1EC-4BA4FBC89664}"/>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EE5547D8-FD81-4BD5-8CD4-3517E348D2E7}"/>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49FCD0E4-EBB2-4C6B-B2F7-0E4F31F36DF5}"/>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1" name="グループ化 40">
              <a:extLst>
                <a:ext uri="{FF2B5EF4-FFF2-40B4-BE49-F238E27FC236}">
                  <a16:creationId xmlns:a16="http://schemas.microsoft.com/office/drawing/2014/main" id="{06076F89-AF24-4D8B-A2B0-0C8858D42A24}"/>
                </a:ext>
              </a:extLst>
            </p:cNvPr>
            <p:cNvGrpSpPr/>
            <p:nvPr/>
          </p:nvGrpSpPr>
          <p:grpSpPr>
            <a:xfrm flipH="1">
              <a:off x="4850474" y="2695492"/>
              <a:ext cx="400464" cy="747377"/>
              <a:chOff x="5345805" y="2847892"/>
              <a:chExt cx="400464" cy="747377"/>
            </a:xfrm>
            <a:grpFill/>
          </p:grpSpPr>
          <p:sp>
            <p:nvSpPr>
              <p:cNvPr id="42" name="楕円 41">
                <a:extLst>
                  <a:ext uri="{FF2B5EF4-FFF2-40B4-BE49-F238E27FC236}">
                    <a16:creationId xmlns:a16="http://schemas.microsoft.com/office/drawing/2014/main" id="{1706E2A4-F70B-473B-AF7B-E134A8CA9F0C}"/>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四角形: 角を丸くする 42">
                <a:extLst>
                  <a:ext uri="{FF2B5EF4-FFF2-40B4-BE49-F238E27FC236}">
                    <a16:creationId xmlns:a16="http://schemas.microsoft.com/office/drawing/2014/main" id="{007144E5-3519-4A08-AAA2-9E70DD8E7706}"/>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四角形: 角を丸くする 43">
                <a:extLst>
                  <a:ext uri="{FF2B5EF4-FFF2-40B4-BE49-F238E27FC236}">
                    <a16:creationId xmlns:a16="http://schemas.microsoft.com/office/drawing/2014/main" id="{532227D7-4E87-433C-96A4-1508E04A11BE}"/>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936CBD49-0DC3-46E5-BBBB-04852278B209}"/>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25C32F75-3BA0-45F5-87A2-B618DB036B57}"/>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47" name="グループ化 46">
            <a:extLst>
              <a:ext uri="{FF2B5EF4-FFF2-40B4-BE49-F238E27FC236}">
                <a16:creationId xmlns:a16="http://schemas.microsoft.com/office/drawing/2014/main" id="{B56BBD49-5DD0-4F8A-A1DF-8543123B99BF}"/>
              </a:ext>
            </a:extLst>
          </p:cNvPr>
          <p:cNvGrpSpPr>
            <a:grpSpLocks noChangeAspect="1"/>
          </p:cNvGrpSpPr>
          <p:nvPr/>
        </p:nvGrpSpPr>
        <p:grpSpPr>
          <a:xfrm>
            <a:off x="7738963" y="5738536"/>
            <a:ext cx="215839" cy="653001"/>
            <a:chOff x="4850474" y="2137453"/>
            <a:chExt cx="743395" cy="2249066"/>
          </a:xfrm>
          <a:solidFill>
            <a:srgbClr val="35A16B"/>
          </a:solidFill>
        </p:grpSpPr>
        <p:sp>
          <p:nvSpPr>
            <p:cNvPr id="48" name="楕円 47">
              <a:extLst>
                <a:ext uri="{FF2B5EF4-FFF2-40B4-BE49-F238E27FC236}">
                  <a16:creationId xmlns:a16="http://schemas.microsoft.com/office/drawing/2014/main" id="{32C8FBEE-A4A9-4A36-B37F-D08F35232431}"/>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四角形: 角を丸くする 48">
              <a:extLst>
                <a:ext uri="{FF2B5EF4-FFF2-40B4-BE49-F238E27FC236}">
                  <a16:creationId xmlns:a16="http://schemas.microsoft.com/office/drawing/2014/main" id="{C1F924CB-A6F6-4107-A42C-0E2A5C26B308}"/>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四角形: 角を丸くする 49">
              <a:extLst>
                <a:ext uri="{FF2B5EF4-FFF2-40B4-BE49-F238E27FC236}">
                  <a16:creationId xmlns:a16="http://schemas.microsoft.com/office/drawing/2014/main" id="{5168AA80-8EE1-48E1-8AC6-31E7AC598353}"/>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四角形: 角を丸くする 50">
              <a:extLst>
                <a:ext uri="{FF2B5EF4-FFF2-40B4-BE49-F238E27FC236}">
                  <a16:creationId xmlns:a16="http://schemas.microsoft.com/office/drawing/2014/main" id="{485E913A-4C8F-45FB-8E8D-10B3AA14E096}"/>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022AE73B-0252-4885-A041-1C1942CABA57}"/>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楕円 52">
              <a:extLst>
                <a:ext uri="{FF2B5EF4-FFF2-40B4-BE49-F238E27FC236}">
                  <a16:creationId xmlns:a16="http://schemas.microsoft.com/office/drawing/2014/main" id="{CC6ED7A9-3CB7-430A-8047-18C2FD185A5F}"/>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48630E66-801D-4BEA-99A4-35DB2CF40043}"/>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8063CB22-C758-42FB-9DA6-C4349DF84328}"/>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5DFC4DE2-019D-45EF-A931-E83DCCC829E0}"/>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a:extLst>
                <a:ext uri="{FF2B5EF4-FFF2-40B4-BE49-F238E27FC236}">
                  <a16:creationId xmlns:a16="http://schemas.microsoft.com/office/drawing/2014/main" id="{EA2C196D-F58A-4FDC-A60C-89F677B5DC86}"/>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a:extLst>
                <a:ext uri="{FF2B5EF4-FFF2-40B4-BE49-F238E27FC236}">
                  <a16:creationId xmlns:a16="http://schemas.microsoft.com/office/drawing/2014/main" id="{25978A70-0005-4CB6-BB82-108B54E0DC2E}"/>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a:extLst>
                <a:ext uri="{FF2B5EF4-FFF2-40B4-BE49-F238E27FC236}">
                  <a16:creationId xmlns:a16="http://schemas.microsoft.com/office/drawing/2014/main" id="{4F3484A5-9636-42AD-9FDD-F14BE7DA359D}"/>
                </a:ext>
              </a:extLst>
            </p:cNvPr>
            <p:cNvGrpSpPr/>
            <p:nvPr/>
          </p:nvGrpSpPr>
          <p:grpSpPr>
            <a:xfrm flipH="1">
              <a:off x="4850474" y="2695492"/>
              <a:ext cx="400464" cy="747377"/>
              <a:chOff x="5345805" y="2847892"/>
              <a:chExt cx="400464" cy="747377"/>
            </a:xfrm>
            <a:grpFill/>
          </p:grpSpPr>
          <p:sp>
            <p:nvSpPr>
              <p:cNvPr id="60" name="楕円 59">
                <a:extLst>
                  <a:ext uri="{FF2B5EF4-FFF2-40B4-BE49-F238E27FC236}">
                    <a16:creationId xmlns:a16="http://schemas.microsoft.com/office/drawing/2014/main" id="{55E6505F-8449-4BC5-BF72-ECE9FD83C777}"/>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四角形: 角を丸くする 60">
                <a:extLst>
                  <a:ext uri="{FF2B5EF4-FFF2-40B4-BE49-F238E27FC236}">
                    <a16:creationId xmlns:a16="http://schemas.microsoft.com/office/drawing/2014/main" id="{DF704AD1-2484-4802-8EF6-BFDC0DB7941C}"/>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四角形: 角を丸くする 61">
                <a:extLst>
                  <a:ext uri="{FF2B5EF4-FFF2-40B4-BE49-F238E27FC236}">
                    <a16:creationId xmlns:a16="http://schemas.microsoft.com/office/drawing/2014/main" id="{DF918CD7-4CB3-489B-AE8C-94F2BE3C2C21}"/>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1CC498F9-F14F-4147-98CA-5EEA9D6587A1}"/>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228E6541-FA59-4392-B5B0-419480B85182}"/>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65" name="グループ化 64">
            <a:extLst>
              <a:ext uri="{FF2B5EF4-FFF2-40B4-BE49-F238E27FC236}">
                <a16:creationId xmlns:a16="http://schemas.microsoft.com/office/drawing/2014/main" id="{148A4963-7FD7-4B73-8311-ECD0ADE76B53}"/>
              </a:ext>
            </a:extLst>
          </p:cNvPr>
          <p:cNvGrpSpPr>
            <a:grpSpLocks noChangeAspect="1"/>
          </p:cNvGrpSpPr>
          <p:nvPr/>
        </p:nvGrpSpPr>
        <p:grpSpPr>
          <a:xfrm>
            <a:off x="8310578" y="5747322"/>
            <a:ext cx="215839" cy="653001"/>
            <a:chOff x="4850474" y="2137453"/>
            <a:chExt cx="743395" cy="2249066"/>
          </a:xfrm>
          <a:solidFill>
            <a:srgbClr val="35A16B"/>
          </a:solidFill>
        </p:grpSpPr>
        <p:sp>
          <p:nvSpPr>
            <p:cNvPr id="66" name="楕円 65">
              <a:extLst>
                <a:ext uri="{FF2B5EF4-FFF2-40B4-BE49-F238E27FC236}">
                  <a16:creationId xmlns:a16="http://schemas.microsoft.com/office/drawing/2014/main" id="{080C3A97-4CE5-4286-BE88-8088B3D8BA81}"/>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四角形: 角を丸くする 66">
              <a:extLst>
                <a:ext uri="{FF2B5EF4-FFF2-40B4-BE49-F238E27FC236}">
                  <a16:creationId xmlns:a16="http://schemas.microsoft.com/office/drawing/2014/main" id="{CCE96606-EEA1-4C3F-BCC1-AE793432BAB3}"/>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四角形: 角を丸くする 67">
              <a:extLst>
                <a:ext uri="{FF2B5EF4-FFF2-40B4-BE49-F238E27FC236}">
                  <a16:creationId xmlns:a16="http://schemas.microsoft.com/office/drawing/2014/main" id="{D1C503B4-3B85-4B65-963D-7E9D63DEF470}"/>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四角形: 角を丸くする 68">
              <a:extLst>
                <a:ext uri="{FF2B5EF4-FFF2-40B4-BE49-F238E27FC236}">
                  <a16:creationId xmlns:a16="http://schemas.microsoft.com/office/drawing/2014/main" id="{0FD3A185-184D-4807-ADCF-91F1422B5D93}"/>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楕円 69">
              <a:extLst>
                <a:ext uri="{FF2B5EF4-FFF2-40B4-BE49-F238E27FC236}">
                  <a16:creationId xmlns:a16="http://schemas.microsoft.com/office/drawing/2014/main" id="{76A3DB72-987A-4F78-A9FC-23FB29219956}"/>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楕円 70">
              <a:extLst>
                <a:ext uri="{FF2B5EF4-FFF2-40B4-BE49-F238E27FC236}">
                  <a16:creationId xmlns:a16="http://schemas.microsoft.com/office/drawing/2014/main" id="{555926EE-35D5-411A-A146-4BD9DB748046}"/>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楕円 71">
              <a:extLst>
                <a:ext uri="{FF2B5EF4-FFF2-40B4-BE49-F238E27FC236}">
                  <a16:creationId xmlns:a16="http://schemas.microsoft.com/office/drawing/2014/main" id="{34F13ACA-7E7F-49EB-A5DD-14342F62124E}"/>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四角形: 角を丸くする 72">
              <a:extLst>
                <a:ext uri="{FF2B5EF4-FFF2-40B4-BE49-F238E27FC236}">
                  <a16:creationId xmlns:a16="http://schemas.microsoft.com/office/drawing/2014/main" id="{82C043EA-1BDE-4C26-943A-F07AA71374D6}"/>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四角形: 角を丸くする 73">
              <a:extLst>
                <a:ext uri="{FF2B5EF4-FFF2-40B4-BE49-F238E27FC236}">
                  <a16:creationId xmlns:a16="http://schemas.microsoft.com/office/drawing/2014/main" id="{2054ADE4-5A00-47B9-A20B-5FDF301C4A92}"/>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楕円 74">
              <a:extLst>
                <a:ext uri="{FF2B5EF4-FFF2-40B4-BE49-F238E27FC236}">
                  <a16:creationId xmlns:a16="http://schemas.microsoft.com/office/drawing/2014/main" id="{6B7DF7E5-7486-4747-A364-4EA9D5F6B876}"/>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a:extLst>
                <a:ext uri="{FF2B5EF4-FFF2-40B4-BE49-F238E27FC236}">
                  <a16:creationId xmlns:a16="http://schemas.microsoft.com/office/drawing/2014/main" id="{365A5F51-5636-4674-9176-8862BD4E5430}"/>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7" name="グループ化 76">
              <a:extLst>
                <a:ext uri="{FF2B5EF4-FFF2-40B4-BE49-F238E27FC236}">
                  <a16:creationId xmlns:a16="http://schemas.microsoft.com/office/drawing/2014/main" id="{589584C3-2E96-46E9-8F86-47E663D3ED2E}"/>
                </a:ext>
              </a:extLst>
            </p:cNvPr>
            <p:cNvGrpSpPr/>
            <p:nvPr/>
          </p:nvGrpSpPr>
          <p:grpSpPr>
            <a:xfrm flipH="1">
              <a:off x="4850474" y="2695492"/>
              <a:ext cx="400464" cy="747377"/>
              <a:chOff x="5345805" y="2847892"/>
              <a:chExt cx="400464" cy="747377"/>
            </a:xfrm>
            <a:grpFill/>
          </p:grpSpPr>
          <p:sp>
            <p:nvSpPr>
              <p:cNvPr id="78" name="楕円 77">
                <a:extLst>
                  <a:ext uri="{FF2B5EF4-FFF2-40B4-BE49-F238E27FC236}">
                    <a16:creationId xmlns:a16="http://schemas.microsoft.com/office/drawing/2014/main" id="{F4F8D4F6-A9D0-4A33-A6E9-0BCBD33E1E46}"/>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四角形: 角を丸くする 78">
                <a:extLst>
                  <a:ext uri="{FF2B5EF4-FFF2-40B4-BE49-F238E27FC236}">
                    <a16:creationId xmlns:a16="http://schemas.microsoft.com/office/drawing/2014/main" id="{DFAC9308-4AA5-42B5-AE99-156C52D4CCF3}"/>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四角形: 角を丸くする 79">
                <a:extLst>
                  <a:ext uri="{FF2B5EF4-FFF2-40B4-BE49-F238E27FC236}">
                    <a16:creationId xmlns:a16="http://schemas.microsoft.com/office/drawing/2014/main" id="{6CD6CDD6-1857-4BD3-B8E3-1557C0B6CF6D}"/>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楕円 80">
                <a:extLst>
                  <a:ext uri="{FF2B5EF4-FFF2-40B4-BE49-F238E27FC236}">
                    <a16:creationId xmlns:a16="http://schemas.microsoft.com/office/drawing/2014/main" id="{42AEC33B-69C7-4E2C-ABF1-B9CC2AC615F0}"/>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正方形/長方形 81">
                <a:extLst>
                  <a:ext uri="{FF2B5EF4-FFF2-40B4-BE49-F238E27FC236}">
                    <a16:creationId xmlns:a16="http://schemas.microsoft.com/office/drawing/2014/main" id="{4C03F3F4-DAA6-4007-AAE3-E800494B2D22}"/>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83" name="正方形/長方形 82">
            <a:extLst>
              <a:ext uri="{FF2B5EF4-FFF2-40B4-BE49-F238E27FC236}">
                <a16:creationId xmlns:a16="http://schemas.microsoft.com/office/drawing/2014/main" id="{2BB10302-1923-444F-A3F5-10FCF8772C77}"/>
              </a:ext>
            </a:extLst>
          </p:cNvPr>
          <p:cNvSpPr/>
          <p:nvPr/>
        </p:nvSpPr>
        <p:spPr>
          <a:xfrm>
            <a:off x="3262336" y="4088008"/>
            <a:ext cx="1205779" cy="338554"/>
          </a:xfrm>
          <a:prstGeom prst="rect">
            <a:avLst/>
          </a:prstGeom>
        </p:spPr>
        <p:txBody>
          <a:bodyPr wrap="none">
            <a:spAutoFit/>
          </a:bodyPr>
          <a:lstStyle/>
          <a:p>
            <a:pPr algn="ctr"/>
            <a:r>
              <a:rPr lang="ja-JP" altLang="en-US" sz="1600">
                <a:solidFill>
                  <a:srgbClr val="FF2800"/>
                </a:solidFill>
                <a:latin typeface="HGPｺﾞｼｯｸE" panose="020B0900000000000000" pitchFamily="50" charset="-128"/>
                <a:ea typeface="HGPｺﾞｼｯｸE" panose="020B0900000000000000" pitchFamily="50" charset="-128"/>
              </a:rPr>
              <a:t>支援の伝達</a:t>
            </a:r>
            <a:endParaRPr lang="en-US" altLang="ja-JP" sz="1600">
              <a:solidFill>
                <a:srgbClr val="FF2800"/>
              </a:solidFill>
              <a:latin typeface="HGPｺﾞｼｯｸE" panose="020B0900000000000000" pitchFamily="50" charset="-128"/>
              <a:ea typeface="HGPｺﾞｼｯｸE" panose="020B0900000000000000" pitchFamily="50" charset="-128"/>
            </a:endParaRPr>
          </a:p>
        </p:txBody>
      </p:sp>
      <p:sp>
        <p:nvSpPr>
          <p:cNvPr id="84" name="正方形/長方形 83">
            <a:extLst>
              <a:ext uri="{FF2B5EF4-FFF2-40B4-BE49-F238E27FC236}">
                <a16:creationId xmlns:a16="http://schemas.microsoft.com/office/drawing/2014/main" id="{C4D13AA8-5494-4B67-8D62-ACBA05060E25}"/>
              </a:ext>
            </a:extLst>
          </p:cNvPr>
          <p:cNvSpPr/>
          <p:nvPr/>
        </p:nvSpPr>
        <p:spPr>
          <a:xfrm>
            <a:off x="3376140" y="2612353"/>
            <a:ext cx="1160005" cy="338554"/>
          </a:xfrm>
          <a:prstGeom prst="rect">
            <a:avLst/>
          </a:prstGeom>
        </p:spPr>
        <p:txBody>
          <a:bodyPr wrap="square">
            <a:spAutoFit/>
          </a:bodyPr>
          <a:lstStyle/>
          <a:p>
            <a:pPr algn="ctr"/>
            <a:r>
              <a:rPr lang="ja-JP" altLang="en-US" sz="1600">
                <a:solidFill>
                  <a:srgbClr val="FF2800"/>
                </a:solidFill>
                <a:latin typeface="HGPｺﾞｼｯｸE" panose="020B0900000000000000" pitchFamily="50" charset="-128"/>
                <a:ea typeface="HGPｺﾞｼｯｸE" panose="020B0900000000000000" pitchFamily="50" charset="-128"/>
              </a:rPr>
              <a:t>復旧支援</a:t>
            </a:r>
            <a:endParaRPr lang="en-US" altLang="ja-JP" sz="1600">
              <a:solidFill>
                <a:srgbClr val="FF2800"/>
              </a:solidFill>
              <a:latin typeface="HGPｺﾞｼｯｸE" panose="020B0900000000000000" pitchFamily="50" charset="-128"/>
              <a:ea typeface="HGPｺﾞｼｯｸE" panose="020B0900000000000000" pitchFamily="50" charset="-128"/>
            </a:endParaRPr>
          </a:p>
        </p:txBody>
      </p:sp>
      <p:sp>
        <p:nvSpPr>
          <p:cNvPr id="85" name="正方形/長方形 84">
            <a:extLst>
              <a:ext uri="{FF2B5EF4-FFF2-40B4-BE49-F238E27FC236}">
                <a16:creationId xmlns:a16="http://schemas.microsoft.com/office/drawing/2014/main" id="{7B116BF5-A6E7-4E0E-B888-2D141F1385E6}"/>
              </a:ext>
            </a:extLst>
          </p:cNvPr>
          <p:cNvSpPr/>
          <p:nvPr/>
        </p:nvSpPr>
        <p:spPr>
          <a:xfrm>
            <a:off x="3211350" y="3443200"/>
            <a:ext cx="1429868" cy="338554"/>
          </a:xfrm>
          <a:prstGeom prst="rect">
            <a:avLst/>
          </a:prstGeom>
        </p:spPr>
        <p:txBody>
          <a:bodyPr wrap="square">
            <a:spAutoFit/>
          </a:bodyPr>
          <a:lstStyle/>
          <a:p>
            <a:pPr algn="ctr"/>
            <a:r>
              <a:rPr lang="ja-JP" altLang="en-US" sz="1600">
                <a:solidFill>
                  <a:srgbClr val="FF2800"/>
                </a:solidFill>
                <a:latin typeface="HGPｺﾞｼｯｸE" panose="020B0900000000000000" pitchFamily="50" charset="-128"/>
                <a:ea typeface="HGPｺﾞｼｯｸE" panose="020B0900000000000000" pitchFamily="50" charset="-128"/>
              </a:rPr>
              <a:t>調整等の依頼</a:t>
            </a:r>
            <a:endParaRPr lang="en-US" altLang="ja-JP" sz="1600">
              <a:solidFill>
                <a:srgbClr val="FF2800"/>
              </a:solidFill>
              <a:latin typeface="HGPｺﾞｼｯｸE" panose="020B0900000000000000" pitchFamily="50" charset="-128"/>
              <a:ea typeface="HGPｺﾞｼｯｸE" panose="020B0900000000000000" pitchFamily="50" charset="-128"/>
            </a:endParaRPr>
          </a:p>
        </p:txBody>
      </p:sp>
      <p:sp>
        <p:nvSpPr>
          <p:cNvPr id="86" name="正方形/長方形 85">
            <a:extLst>
              <a:ext uri="{FF2B5EF4-FFF2-40B4-BE49-F238E27FC236}">
                <a16:creationId xmlns:a16="http://schemas.microsoft.com/office/drawing/2014/main" id="{ADB67D2D-A5F6-41BB-8D2D-C823DC620980}"/>
              </a:ext>
            </a:extLst>
          </p:cNvPr>
          <p:cNvSpPr/>
          <p:nvPr/>
        </p:nvSpPr>
        <p:spPr>
          <a:xfrm>
            <a:off x="3213537" y="5096061"/>
            <a:ext cx="1415772" cy="338554"/>
          </a:xfrm>
          <a:prstGeom prst="rect">
            <a:avLst/>
          </a:prstGeom>
        </p:spPr>
        <p:txBody>
          <a:bodyPr wrap="none">
            <a:spAutoFit/>
          </a:bodyPr>
          <a:lstStyle/>
          <a:p>
            <a:pPr algn="ctr"/>
            <a:r>
              <a:rPr lang="ja-JP" altLang="en-US" sz="1600">
                <a:solidFill>
                  <a:srgbClr val="FF2800"/>
                </a:solidFill>
                <a:latin typeface="HGPｺﾞｼｯｸE" panose="020B0900000000000000" pitchFamily="50" charset="-128"/>
                <a:ea typeface="HGPｺﾞｼｯｸE" panose="020B0900000000000000" pitchFamily="50" charset="-128"/>
              </a:rPr>
              <a:t>復旧支援活動</a:t>
            </a:r>
            <a:endParaRPr lang="en-US" altLang="ja-JP" sz="1600">
              <a:solidFill>
                <a:srgbClr val="FF2800"/>
              </a:solidFill>
              <a:latin typeface="HGPｺﾞｼｯｸE" panose="020B0900000000000000" pitchFamily="50" charset="-128"/>
              <a:ea typeface="HGPｺﾞｼｯｸE" panose="020B0900000000000000" pitchFamily="50" charset="-128"/>
            </a:endParaRPr>
          </a:p>
        </p:txBody>
      </p:sp>
      <p:sp>
        <p:nvSpPr>
          <p:cNvPr id="87" name="正方形/長方形 86">
            <a:extLst>
              <a:ext uri="{FF2B5EF4-FFF2-40B4-BE49-F238E27FC236}">
                <a16:creationId xmlns:a16="http://schemas.microsoft.com/office/drawing/2014/main" id="{B8D7D217-FF14-48AC-A87A-72B3A6A5345C}"/>
              </a:ext>
            </a:extLst>
          </p:cNvPr>
          <p:cNvSpPr/>
          <p:nvPr/>
        </p:nvSpPr>
        <p:spPr>
          <a:xfrm>
            <a:off x="400009" y="4243486"/>
            <a:ext cx="2268633" cy="830997"/>
          </a:xfrm>
          <a:prstGeom prst="rect">
            <a:avLst/>
          </a:prstGeom>
        </p:spPr>
        <p:txBody>
          <a:bodyPr wrap="none">
            <a:spAutoFit/>
          </a:bodyPr>
          <a:lstStyle/>
          <a:p>
            <a:pPr algn="r"/>
            <a:r>
              <a:rPr lang="ja-JP" altLang="en-US" sz="1600">
                <a:solidFill>
                  <a:srgbClr val="FF2800"/>
                </a:solidFill>
                <a:latin typeface="HGPｺﾞｼｯｸE" panose="020B0900000000000000" pitchFamily="50" charset="-128"/>
                <a:ea typeface="HGPｺﾞｼｯｸE" panose="020B0900000000000000" pitchFamily="50" charset="-128"/>
              </a:rPr>
              <a:t>災害ボランティアの周知</a:t>
            </a:r>
            <a:endParaRPr lang="en-US" altLang="ja-JP" sz="1600">
              <a:solidFill>
                <a:srgbClr val="FF2800"/>
              </a:solidFill>
              <a:latin typeface="HGPｺﾞｼｯｸE" panose="020B0900000000000000" pitchFamily="50" charset="-128"/>
              <a:ea typeface="HGPｺﾞｼｯｸE" panose="020B0900000000000000" pitchFamily="50" charset="-128"/>
            </a:endParaRPr>
          </a:p>
          <a:p>
            <a:pPr algn="r"/>
            <a:r>
              <a:rPr lang="ja-JP" altLang="en-US" sz="1600">
                <a:solidFill>
                  <a:srgbClr val="FF2800"/>
                </a:solidFill>
                <a:latin typeface="HGPｺﾞｼｯｸE" panose="020B0900000000000000" pitchFamily="50" charset="-128"/>
                <a:ea typeface="HGPｺﾞｼｯｸE" panose="020B0900000000000000" pitchFamily="50" charset="-128"/>
              </a:rPr>
              <a:t>作業の立会い</a:t>
            </a:r>
            <a:endParaRPr lang="en-US" altLang="ja-JP" sz="1600">
              <a:solidFill>
                <a:srgbClr val="FF2800"/>
              </a:solidFill>
              <a:latin typeface="HGPｺﾞｼｯｸE" panose="020B0900000000000000" pitchFamily="50" charset="-128"/>
              <a:ea typeface="HGPｺﾞｼｯｸE" panose="020B0900000000000000" pitchFamily="50" charset="-128"/>
            </a:endParaRPr>
          </a:p>
          <a:p>
            <a:pPr algn="r"/>
            <a:r>
              <a:rPr lang="ja-JP" altLang="en-US" sz="1600">
                <a:solidFill>
                  <a:srgbClr val="FF2800"/>
                </a:solidFill>
                <a:latin typeface="HGPｺﾞｼｯｸE" panose="020B0900000000000000" pitchFamily="50" charset="-128"/>
                <a:ea typeface="HGPｺﾞｼｯｸE" panose="020B0900000000000000" pitchFamily="50" charset="-128"/>
              </a:rPr>
              <a:t>ニーズの確認</a:t>
            </a:r>
            <a:endParaRPr lang="en-US" altLang="ja-JP" sz="1600">
              <a:solidFill>
                <a:srgbClr val="FF2800"/>
              </a:solidFill>
              <a:latin typeface="HGPｺﾞｼｯｸE" panose="020B0900000000000000" pitchFamily="50" charset="-128"/>
              <a:ea typeface="HGPｺﾞｼｯｸE" panose="020B0900000000000000" pitchFamily="50" charset="-128"/>
            </a:endParaRPr>
          </a:p>
        </p:txBody>
      </p:sp>
      <p:cxnSp>
        <p:nvCxnSpPr>
          <p:cNvPr id="88" name="直線矢印コネクタ 192">
            <a:extLst>
              <a:ext uri="{FF2B5EF4-FFF2-40B4-BE49-F238E27FC236}">
                <a16:creationId xmlns:a16="http://schemas.microsoft.com/office/drawing/2014/main" id="{BCC898FD-AD54-4494-BCAE-DC65E362352D}"/>
              </a:ext>
            </a:extLst>
          </p:cNvPr>
          <p:cNvCxnSpPr>
            <a:cxnSpLocks/>
          </p:cNvCxnSpPr>
          <p:nvPr/>
        </p:nvCxnSpPr>
        <p:spPr>
          <a:xfrm rot="10800000">
            <a:off x="5646783" y="5307237"/>
            <a:ext cx="1945840" cy="548440"/>
          </a:xfrm>
          <a:prstGeom prst="bentConnector3">
            <a:avLst>
              <a:gd name="adj1" fmla="val 100186"/>
            </a:avLst>
          </a:prstGeom>
          <a:ln w="76200">
            <a:solidFill>
              <a:srgbClr val="35A16B"/>
            </a:solidFill>
            <a:tailEnd type="triangle"/>
          </a:ln>
        </p:spPr>
        <p:style>
          <a:lnRef idx="1">
            <a:schemeClr val="accent1"/>
          </a:lnRef>
          <a:fillRef idx="0">
            <a:schemeClr val="accent1"/>
          </a:fillRef>
          <a:effectRef idx="0">
            <a:schemeClr val="accent1"/>
          </a:effectRef>
          <a:fontRef idx="minor">
            <a:schemeClr val="tx1"/>
          </a:fontRef>
        </p:style>
      </p:cxnSp>
      <p:sp>
        <p:nvSpPr>
          <p:cNvPr id="89" name="正方形/長方形 88">
            <a:extLst>
              <a:ext uri="{FF2B5EF4-FFF2-40B4-BE49-F238E27FC236}">
                <a16:creationId xmlns:a16="http://schemas.microsoft.com/office/drawing/2014/main" id="{63B1EA8B-B614-490B-8B2B-DCD953321950}"/>
              </a:ext>
            </a:extLst>
          </p:cNvPr>
          <p:cNvSpPr/>
          <p:nvPr/>
        </p:nvSpPr>
        <p:spPr>
          <a:xfrm>
            <a:off x="6763434" y="5493064"/>
            <a:ext cx="646331" cy="369332"/>
          </a:xfrm>
          <a:prstGeom prst="rect">
            <a:avLst/>
          </a:prstGeom>
        </p:spPr>
        <p:txBody>
          <a:bodyPr wrap="none">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登録</a:t>
            </a:r>
            <a:endParaRPr lang="en-US" altLang="ja-JP">
              <a:solidFill>
                <a:srgbClr val="404040"/>
              </a:solidFill>
              <a:latin typeface="HGPｺﾞｼｯｸE" panose="020B0900000000000000" pitchFamily="50" charset="-128"/>
              <a:ea typeface="HGPｺﾞｼｯｸE" panose="020B0900000000000000" pitchFamily="50" charset="-128"/>
            </a:endParaRPr>
          </a:p>
        </p:txBody>
      </p:sp>
      <p:cxnSp>
        <p:nvCxnSpPr>
          <p:cNvPr id="90" name="直線矢印コネクタ 203">
            <a:extLst>
              <a:ext uri="{FF2B5EF4-FFF2-40B4-BE49-F238E27FC236}">
                <a16:creationId xmlns:a16="http://schemas.microsoft.com/office/drawing/2014/main" id="{C72EAC99-87CB-42FC-B12D-527B158A8768}"/>
              </a:ext>
            </a:extLst>
          </p:cNvPr>
          <p:cNvCxnSpPr>
            <a:cxnSpLocks/>
          </p:cNvCxnSpPr>
          <p:nvPr/>
        </p:nvCxnSpPr>
        <p:spPr>
          <a:xfrm>
            <a:off x="6779992" y="3996683"/>
            <a:ext cx="1424829" cy="893965"/>
          </a:xfrm>
          <a:prstGeom prst="bentConnector3">
            <a:avLst>
              <a:gd name="adj1" fmla="val 99223"/>
            </a:avLst>
          </a:prstGeom>
          <a:ln w="76200">
            <a:solidFill>
              <a:srgbClr val="35A16B"/>
            </a:solidFill>
            <a:tailEnd type="triangle"/>
          </a:ln>
        </p:spPr>
        <p:style>
          <a:lnRef idx="1">
            <a:schemeClr val="accent1"/>
          </a:lnRef>
          <a:fillRef idx="0">
            <a:schemeClr val="accent1"/>
          </a:fillRef>
          <a:effectRef idx="0">
            <a:schemeClr val="accent1"/>
          </a:effectRef>
          <a:fontRef idx="minor">
            <a:schemeClr val="tx1"/>
          </a:fontRef>
        </p:style>
      </p:cxnSp>
      <p:sp>
        <p:nvSpPr>
          <p:cNvPr id="91" name="正方形/長方形 90">
            <a:extLst>
              <a:ext uri="{FF2B5EF4-FFF2-40B4-BE49-F238E27FC236}">
                <a16:creationId xmlns:a16="http://schemas.microsoft.com/office/drawing/2014/main" id="{EBF502E8-7BD4-4754-981D-56038D4863FF}"/>
              </a:ext>
            </a:extLst>
          </p:cNvPr>
          <p:cNvSpPr/>
          <p:nvPr/>
        </p:nvSpPr>
        <p:spPr>
          <a:xfrm>
            <a:off x="7445490" y="3984128"/>
            <a:ext cx="646331" cy="369332"/>
          </a:xfrm>
          <a:prstGeom prst="rect">
            <a:avLst/>
          </a:prstGeom>
        </p:spPr>
        <p:txBody>
          <a:bodyPr wrap="none">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募集</a:t>
            </a:r>
            <a:endParaRPr lang="en-US" altLang="ja-JP">
              <a:solidFill>
                <a:srgbClr val="404040"/>
              </a:solidFill>
              <a:latin typeface="HGPｺﾞｼｯｸE" panose="020B0900000000000000" pitchFamily="50" charset="-128"/>
              <a:ea typeface="HGPｺﾞｼｯｸE" panose="020B0900000000000000" pitchFamily="50" charset="-128"/>
            </a:endParaRPr>
          </a:p>
        </p:txBody>
      </p:sp>
      <p:sp>
        <p:nvSpPr>
          <p:cNvPr id="92" name="正方形/長方形 91">
            <a:extLst>
              <a:ext uri="{FF2B5EF4-FFF2-40B4-BE49-F238E27FC236}">
                <a16:creationId xmlns:a16="http://schemas.microsoft.com/office/drawing/2014/main" id="{840E0295-B104-4BF3-867B-C407C16BA414}"/>
              </a:ext>
            </a:extLst>
          </p:cNvPr>
          <p:cNvSpPr/>
          <p:nvPr/>
        </p:nvSpPr>
        <p:spPr>
          <a:xfrm>
            <a:off x="7086600" y="3400050"/>
            <a:ext cx="1952779" cy="584775"/>
          </a:xfrm>
          <a:prstGeom prst="rect">
            <a:avLst/>
          </a:prstGeom>
        </p:spPr>
        <p:txBody>
          <a:bodyPr wrap="none">
            <a:spAutoFit/>
          </a:bodyPr>
          <a:lstStyle/>
          <a:p>
            <a:pPr algn="ctr"/>
            <a:r>
              <a:rPr lang="ja-JP" altLang="en-US" sz="1600">
                <a:solidFill>
                  <a:srgbClr val="404040"/>
                </a:solidFill>
                <a:latin typeface="HGPｺﾞｼｯｸE" panose="020B0900000000000000" pitchFamily="50" charset="-128"/>
                <a:ea typeface="HGPｺﾞｼｯｸE" panose="020B0900000000000000" pitchFamily="50" charset="-128"/>
              </a:rPr>
              <a:t>活動資機材の確保</a:t>
            </a:r>
            <a:endParaRPr lang="en-US" altLang="ja-JP" sz="1600">
              <a:solidFill>
                <a:srgbClr val="404040"/>
              </a:solidFill>
              <a:latin typeface="HGPｺﾞｼｯｸE" panose="020B0900000000000000" pitchFamily="50" charset="-128"/>
              <a:ea typeface="HGPｺﾞｼｯｸE" panose="020B0900000000000000" pitchFamily="50" charset="-128"/>
            </a:endParaRPr>
          </a:p>
          <a:p>
            <a:r>
              <a:rPr lang="ja-JP" altLang="en-US" sz="1600">
                <a:solidFill>
                  <a:srgbClr val="404040"/>
                </a:solidFill>
                <a:latin typeface="HGPｺﾞｼｯｸE" panose="020B0900000000000000" pitchFamily="50" charset="-128"/>
                <a:ea typeface="HGPｺﾞｼｯｸE" panose="020B0900000000000000" pitchFamily="50" charset="-128"/>
              </a:rPr>
              <a:t>ボランティアの調整</a:t>
            </a:r>
            <a:endParaRPr lang="en-US" altLang="ja-JP" sz="1600">
              <a:solidFill>
                <a:srgbClr val="404040"/>
              </a:solidFill>
              <a:latin typeface="HGPｺﾞｼｯｸE" panose="020B0900000000000000" pitchFamily="50" charset="-128"/>
              <a:ea typeface="HGPｺﾞｼｯｸE" panose="020B0900000000000000" pitchFamily="50" charset="-128"/>
            </a:endParaRPr>
          </a:p>
        </p:txBody>
      </p:sp>
      <p:sp>
        <p:nvSpPr>
          <p:cNvPr id="93" name="四角形: 角を丸くする 92">
            <a:extLst>
              <a:ext uri="{FF2B5EF4-FFF2-40B4-BE49-F238E27FC236}">
                <a16:creationId xmlns:a16="http://schemas.microsoft.com/office/drawing/2014/main" id="{DB548ABB-38AD-485F-9CB8-7531071E94F3}"/>
              </a:ext>
            </a:extLst>
          </p:cNvPr>
          <p:cNvSpPr/>
          <p:nvPr/>
        </p:nvSpPr>
        <p:spPr>
          <a:xfrm>
            <a:off x="4554691" y="2505829"/>
            <a:ext cx="2210346" cy="790684"/>
          </a:xfrm>
          <a:prstGeom prst="roundRect">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a:extLst>
              <a:ext uri="{FF2B5EF4-FFF2-40B4-BE49-F238E27FC236}">
                <a16:creationId xmlns:a16="http://schemas.microsoft.com/office/drawing/2014/main" id="{2A9A3915-EB20-4146-A11E-CC6B31A32BA3}"/>
              </a:ext>
            </a:extLst>
          </p:cNvPr>
          <p:cNvSpPr/>
          <p:nvPr/>
        </p:nvSpPr>
        <p:spPr>
          <a:xfrm>
            <a:off x="4479755" y="2536883"/>
            <a:ext cx="2285281" cy="707886"/>
          </a:xfrm>
          <a:prstGeom prst="rect">
            <a:avLst/>
          </a:prstGeom>
        </p:spPr>
        <p:txBody>
          <a:bodyPr wrap="square">
            <a:spAutoFit/>
          </a:bodyPr>
          <a:lstStyle/>
          <a:p>
            <a:pPr algn="ctr"/>
            <a:r>
              <a:rPr lang="ja-JP" altLang="en-US" sz="2000">
                <a:solidFill>
                  <a:srgbClr val="404040"/>
                </a:solidFill>
                <a:latin typeface="HGPｺﾞｼｯｸE" panose="020B0900000000000000" pitchFamily="50" charset="-128"/>
                <a:ea typeface="HGPｺﾞｼｯｸE" panose="020B0900000000000000" pitchFamily="50" charset="-128"/>
              </a:rPr>
              <a:t>自治体</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lang="ja-JP" altLang="en-US" sz="2000">
                <a:solidFill>
                  <a:srgbClr val="404040"/>
                </a:solidFill>
                <a:latin typeface="HGPｺﾞｼｯｸE" panose="020B0900000000000000" pitchFamily="50" charset="-128"/>
                <a:ea typeface="HGPｺﾞｼｯｸE" panose="020B0900000000000000" pitchFamily="50" charset="-128"/>
              </a:rPr>
              <a:t>（災害対策本部等）</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95" name="正方形/長方形 94">
            <a:extLst>
              <a:ext uri="{FF2B5EF4-FFF2-40B4-BE49-F238E27FC236}">
                <a16:creationId xmlns:a16="http://schemas.microsoft.com/office/drawing/2014/main" id="{9DD023C9-A974-4A6D-A5EC-66879365BDEE}"/>
              </a:ext>
            </a:extLst>
          </p:cNvPr>
          <p:cNvSpPr/>
          <p:nvPr/>
        </p:nvSpPr>
        <p:spPr>
          <a:xfrm>
            <a:off x="3755602" y="5773568"/>
            <a:ext cx="1415772" cy="584775"/>
          </a:xfrm>
          <a:prstGeom prst="rect">
            <a:avLst/>
          </a:prstGeom>
        </p:spPr>
        <p:txBody>
          <a:bodyPr wrap="none">
            <a:spAutoFit/>
          </a:bodyPr>
          <a:lstStyle/>
          <a:p>
            <a:r>
              <a:rPr lang="ja-JP" altLang="en-US" sz="3200">
                <a:solidFill>
                  <a:srgbClr val="404040"/>
                </a:solidFill>
                <a:latin typeface="HGPｺﾞｼｯｸE" panose="020B0900000000000000" pitchFamily="50" charset="-128"/>
                <a:ea typeface="HGPｺﾞｼｯｸE" panose="020B0900000000000000" pitchFamily="50" charset="-128"/>
              </a:rPr>
              <a:t>被災地</a:t>
            </a:r>
            <a:endParaRPr lang="en-US" altLang="ja-JP" sz="32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62363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ja-JP" altLang="en-US"/>
              <a:t>多様な避難者と要配慮者とは</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5" name="正方形/長方形 24">
            <a:extLst>
              <a:ext uri="{FF2B5EF4-FFF2-40B4-BE49-F238E27FC236}">
                <a16:creationId xmlns:a16="http://schemas.microsoft.com/office/drawing/2014/main" id="{DC7B9DA2-24C8-4DAF-9B07-EAD69E8BAA97}"/>
              </a:ext>
            </a:extLst>
          </p:cNvPr>
          <p:cNvSpPr/>
          <p:nvPr/>
        </p:nvSpPr>
        <p:spPr>
          <a:xfrm>
            <a:off x="252000" y="875152"/>
            <a:ext cx="8682474" cy="1024566"/>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避難所には様々な避難者がおり、その中でも特に配慮を要する「要配慮者」がいます</a:t>
            </a:r>
          </a:p>
        </p:txBody>
      </p:sp>
      <p:sp>
        <p:nvSpPr>
          <p:cNvPr id="28" name="円/楕円 1">
            <a:extLst>
              <a:ext uri="{FF2B5EF4-FFF2-40B4-BE49-F238E27FC236}">
                <a16:creationId xmlns:a16="http://schemas.microsoft.com/office/drawing/2014/main" id="{279EA9E7-964A-42FF-93B6-69C5BA04AAF3}"/>
              </a:ext>
            </a:extLst>
          </p:cNvPr>
          <p:cNvSpPr/>
          <p:nvPr/>
        </p:nvSpPr>
        <p:spPr>
          <a:xfrm>
            <a:off x="312380" y="2184213"/>
            <a:ext cx="8472391" cy="4236835"/>
          </a:xfrm>
          <a:prstGeom prst="ellipse">
            <a:avLst/>
          </a:prstGeom>
          <a:solidFill>
            <a:srgbClr val="D9F0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B05BE9DC-C717-48F7-AA8F-2F5D3020FC9A}"/>
              </a:ext>
            </a:extLst>
          </p:cNvPr>
          <p:cNvSpPr txBox="1"/>
          <p:nvPr/>
        </p:nvSpPr>
        <p:spPr>
          <a:xfrm>
            <a:off x="2355028" y="4914713"/>
            <a:ext cx="1707571" cy="523220"/>
          </a:xfrm>
          <a:prstGeom prst="rect">
            <a:avLst/>
          </a:prstGeom>
          <a:noFill/>
          <a:ln w="25400">
            <a:noFill/>
          </a:ln>
        </p:spPr>
        <p:txBody>
          <a:bodyPr wrap="none" rtlCol="0" anchor="ctr" anchorCtr="0">
            <a:noAutofit/>
          </a:bodyPr>
          <a:lstStyle/>
          <a:p>
            <a:pPr algn="ctr"/>
            <a:r>
              <a:rPr lang="ja-JP" altLang="en-US" sz="2400">
                <a:solidFill>
                  <a:srgbClr val="404040"/>
                </a:solidFill>
                <a:latin typeface="HGPｺﾞｼｯｸE" panose="020B0900000000000000" pitchFamily="50" charset="-128"/>
                <a:ea typeface="HGPｺﾞｼｯｸE" panose="020B0900000000000000" pitchFamily="50" charset="-128"/>
              </a:rPr>
              <a:t>単身者</a:t>
            </a:r>
            <a:endParaRPr kumimoji="1" lang="ja-JP" altLang="en-US" sz="2400">
              <a:solidFill>
                <a:srgbClr val="404040"/>
              </a:solidFill>
              <a:latin typeface="HGPｺﾞｼｯｸE" panose="020B0900000000000000" pitchFamily="50" charset="-128"/>
              <a:ea typeface="HGPｺﾞｼｯｸE" panose="020B0900000000000000" pitchFamily="50" charset="-128"/>
            </a:endParaRPr>
          </a:p>
        </p:txBody>
      </p:sp>
      <p:sp>
        <p:nvSpPr>
          <p:cNvPr id="3" name="楕円 2">
            <a:extLst>
              <a:ext uri="{FF2B5EF4-FFF2-40B4-BE49-F238E27FC236}">
                <a16:creationId xmlns:a16="http://schemas.microsoft.com/office/drawing/2014/main" id="{10343AB1-4F72-4A30-B3E1-F2E50B6AEF16}"/>
              </a:ext>
            </a:extLst>
          </p:cNvPr>
          <p:cNvSpPr/>
          <p:nvPr/>
        </p:nvSpPr>
        <p:spPr>
          <a:xfrm>
            <a:off x="3841383" y="2989495"/>
            <a:ext cx="4562387" cy="2910562"/>
          </a:xfrm>
          <a:prstGeom prst="ellipse">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618DDD5B-F12B-4A8D-B7ED-82B99DDDB828}"/>
              </a:ext>
            </a:extLst>
          </p:cNvPr>
          <p:cNvSpPr txBox="1"/>
          <p:nvPr/>
        </p:nvSpPr>
        <p:spPr>
          <a:xfrm>
            <a:off x="5399183" y="3255281"/>
            <a:ext cx="1620957" cy="523220"/>
          </a:xfrm>
          <a:prstGeom prst="rect">
            <a:avLst/>
          </a:prstGeom>
          <a:solidFill>
            <a:schemeClr val="bg1"/>
          </a:solidFill>
        </p:spPr>
        <p:txBody>
          <a:bodyPr wrap="none" rtlCol="0">
            <a:spAutoFit/>
          </a:bodyPr>
          <a:lstStyle/>
          <a:p>
            <a:r>
              <a:rPr kumimoji="1" lang="ja-JP" altLang="en-US" sz="2800">
                <a:solidFill>
                  <a:srgbClr val="404040"/>
                </a:solidFill>
                <a:latin typeface="HGPｺﾞｼｯｸE" panose="020B0900000000000000" pitchFamily="50" charset="-128"/>
                <a:ea typeface="HGPｺﾞｼｯｸE" panose="020B0900000000000000" pitchFamily="50" charset="-128"/>
              </a:rPr>
              <a:t>要配慮者</a:t>
            </a:r>
          </a:p>
        </p:txBody>
      </p:sp>
      <p:sp>
        <p:nvSpPr>
          <p:cNvPr id="29" name="テキスト ボックス 28">
            <a:extLst>
              <a:ext uri="{FF2B5EF4-FFF2-40B4-BE49-F238E27FC236}">
                <a16:creationId xmlns:a16="http://schemas.microsoft.com/office/drawing/2014/main" id="{1C66E703-35B7-48BF-ADED-BF62F4C7D620}"/>
              </a:ext>
            </a:extLst>
          </p:cNvPr>
          <p:cNvSpPr txBox="1"/>
          <p:nvPr/>
        </p:nvSpPr>
        <p:spPr>
          <a:xfrm>
            <a:off x="6215830" y="3855628"/>
            <a:ext cx="1707571" cy="523220"/>
          </a:xfrm>
          <a:prstGeom prst="rect">
            <a:avLst/>
          </a:prstGeom>
          <a:noFill/>
          <a:ln w="25400">
            <a:noFill/>
          </a:ln>
        </p:spPr>
        <p:txBody>
          <a:bodyPr wrap="none" rtlCol="0" anchor="ctr" anchorCtr="0">
            <a:no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高齢者</a:t>
            </a:r>
            <a:endParaRPr kumimoji="1" lang="ja-JP" altLang="en-US" sz="2400">
              <a:solidFill>
                <a:schemeClr val="bg1"/>
              </a:solidFill>
              <a:latin typeface="HGPｺﾞｼｯｸE" panose="020B0900000000000000" pitchFamily="50" charset="-128"/>
              <a:ea typeface="HGPｺﾞｼｯｸE" panose="020B0900000000000000" pitchFamily="50" charset="-128"/>
            </a:endParaRPr>
          </a:p>
        </p:txBody>
      </p:sp>
      <p:sp>
        <p:nvSpPr>
          <p:cNvPr id="30" name="テキスト ボックス 29">
            <a:extLst>
              <a:ext uri="{FF2B5EF4-FFF2-40B4-BE49-F238E27FC236}">
                <a16:creationId xmlns:a16="http://schemas.microsoft.com/office/drawing/2014/main" id="{94A995F6-60FC-40BB-B290-EAFAF70F8524}"/>
              </a:ext>
            </a:extLst>
          </p:cNvPr>
          <p:cNvSpPr txBox="1"/>
          <p:nvPr/>
        </p:nvSpPr>
        <p:spPr>
          <a:xfrm>
            <a:off x="4500991" y="4848185"/>
            <a:ext cx="1707571" cy="523220"/>
          </a:xfrm>
          <a:prstGeom prst="rect">
            <a:avLst/>
          </a:prstGeom>
          <a:noFill/>
          <a:ln w="25400">
            <a:noFill/>
          </a:ln>
        </p:spPr>
        <p:txBody>
          <a:bodyPr wrap="none" rtlCol="0" anchor="ctr" anchorCtr="0">
            <a:no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障害者</a:t>
            </a:r>
            <a:endParaRPr kumimoji="1" lang="ja-JP" altLang="en-US" sz="2400">
              <a:solidFill>
                <a:schemeClr val="bg1"/>
              </a:solidFill>
              <a:latin typeface="HGPｺﾞｼｯｸE" panose="020B0900000000000000" pitchFamily="50" charset="-128"/>
              <a:ea typeface="HGPｺﾞｼｯｸE" panose="020B0900000000000000" pitchFamily="50" charset="-128"/>
            </a:endParaRPr>
          </a:p>
        </p:txBody>
      </p:sp>
      <p:sp>
        <p:nvSpPr>
          <p:cNvPr id="31" name="テキスト ボックス 30">
            <a:extLst>
              <a:ext uri="{FF2B5EF4-FFF2-40B4-BE49-F238E27FC236}">
                <a16:creationId xmlns:a16="http://schemas.microsoft.com/office/drawing/2014/main" id="{0DA14F3B-CC64-4AA5-82E0-9684F710573E}"/>
              </a:ext>
            </a:extLst>
          </p:cNvPr>
          <p:cNvSpPr txBox="1"/>
          <p:nvPr/>
        </p:nvSpPr>
        <p:spPr>
          <a:xfrm>
            <a:off x="4500991" y="3855628"/>
            <a:ext cx="1707571" cy="523220"/>
          </a:xfrm>
          <a:prstGeom prst="rect">
            <a:avLst/>
          </a:prstGeom>
          <a:noFill/>
          <a:ln w="25400">
            <a:noFill/>
          </a:ln>
        </p:spPr>
        <p:txBody>
          <a:bodyPr wrap="none" rtlCol="0" anchor="ctr" anchorCtr="0">
            <a:noAutofit/>
          </a:bodyPr>
          <a:lstStyle/>
          <a:p>
            <a:pPr algn="ctr"/>
            <a:r>
              <a:rPr kumimoji="1" lang="ja-JP" altLang="en-US" sz="2400">
                <a:solidFill>
                  <a:schemeClr val="bg1"/>
                </a:solidFill>
                <a:latin typeface="HGPｺﾞｼｯｸE" panose="020B0900000000000000" pitchFamily="50" charset="-128"/>
                <a:ea typeface="HGPｺﾞｼｯｸE" panose="020B0900000000000000" pitchFamily="50" charset="-128"/>
              </a:rPr>
              <a:t>乳幼児</a:t>
            </a:r>
          </a:p>
        </p:txBody>
      </p:sp>
      <p:sp>
        <p:nvSpPr>
          <p:cNvPr id="37" name="テキスト ボックス 36">
            <a:extLst>
              <a:ext uri="{FF2B5EF4-FFF2-40B4-BE49-F238E27FC236}">
                <a16:creationId xmlns:a16="http://schemas.microsoft.com/office/drawing/2014/main" id="{7912F94E-444B-438B-BC23-AB808C30F43A}"/>
              </a:ext>
            </a:extLst>
          </p:cNvPr>
          <p:cNvSpPr txBox="1"/>
          <p:nvPr/>
        </p:nvSpPr>
        <p:spPr>
          <a:xfrm>
            <a:off x="3758441" y="4428318"/>
            <a:ext cx="1707571" cy="523220"/>
          </a:xfrm>
          <a:prstGeom prst="rect">
            <a:avLst/>
          </a:prstGeom>
          <a:noFill/>
          <a:ln w="25400">
            <a:noFill/>
          </a:ln>
        </p:spPr>
        <p:txBody>
          <a:bodyPr wrap="none" rtlCol="0" anchor="ctr" anchorCtr="0">
            <a:noAutofit/>
          </a:bodyPr>
          <a:lstStyle/>
          <a:p>
            <a:pPr algn="ctr"/>
            <a:r>
              <a:rPr kumimoji="1" lang="ja-JP" altLang="en-US" sz="2400">
                <a:solidFill>
                  <a:schemeClr val="bg1"/>
                </a:solidFill>
                <a:latin typeface="HGPｺﾞｼｯｸE" panose="020B0900000000000000" pitchFamily="50" charset="-128"/>
                <a:ea typeface="HGPｺﾞｼｯｸE" panose="020B0900000000000000" pitchFamily="50" charset="-128"/>
              </a:rPr>
              <a:t>妊産婦</a:t>
            </a:r>
          </a:p>
        </p:txBody>
      </p:sp>
      <p:sp>
        <p:nvSpPr>
          <p:cNvPr id="27" name="テキスト ボックス 26">
            <a:extLst>
              <a:ext uri="{FF2B5EF4-FFF2-40B4-BE49-F238E27FC236}">
                <a16:creationId xmlns:a16="http://schemas.microsoft.com/office/drawing/2014/main" id="{A8EFF288-8B2F-402B-85F9-B5D52AAA7841}"/>
              </a:ext>
            </a:extLst>
          </p:cNvPr>
          <p:cNvSpPr txBox="1"/>
          <p:nvPr/>
        </p:nvSpPr>
        <p:spPr>
          <a:xfrm>
            <a:off x="5559103" y="6177122"/>
            <a:ext cx="1707571" cy="523220"/>
          </a:xfrm>
          <a:prstGeom prst="rect">
            <a:avLst/>
          </a:prstGeom>
          <a:noFill/>
          <a:ln w="25400">
            <a:noFill/>
          </a:ln>
        </p:spPr>
        <p:txBody>
          <a:bodyPr wrap="none" rtlCol="0" anchor="ctr" anchorCtr="0">
            <a:noAutofit/>
          </a:bodyP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ＬＧＢＴ</a:t>
            </a:r>
          </a:p>
        </p:txBody>
      </p:sp>
      <p:sp>
        <p:nvSpPr>
          <p:cNvPr id="35" name="テキスト ボックス 34">
            <a:extLst>
              <a:ext uri="{FF2B5EF4-FFF2-40B4-BE49-F238E27FC236}">
                <a16:creationId xmlns:a16="http://schemas.microsoft.com/office/drawing/2014/main" id="{3C157E35-1A5A-4DF0-A791-8FB7C1611A96}"/>
              </a:ext>
            </a:extLst>
          </p:cNvPr>
          <p:cNvSpPr txBox="1"/>
          <p:nvPr/>
        </p:nvSpPr>
        <p:spPr>
          <a:xfrm>
            <a:off x="809119" y="4914713"/>
            <a:ext cx="1707571" cy="523220"/>
          </a:xfrm>
          <a:prstGeom prst="rect">
            <a:avLst/>
          </a:prstGeom>
          <a:noFill/>
          <a:ln w="25400">
            <a:noFill/>
          </a:ln>
        </p:spPr>
        <p:txBody>
          <a:bodyPr wrap="none" rtlCol="0" anchor="ctr" anchorCtr="0">
            <a:noAutofit/>
          </a:bodyPr>
          <a:lstStyle/>
          <a:p>
            <a:pPr algn="ctr"/>
            <a:r>
              <a:rPr kumimoji="1" lang="ja-JP" altLang="en-US" sz="2400">
                <a:solidFill>
                  <a:srgbClr val="404040"/>
                </a:solidFill>
                <a:latin typeface="HGPｺﾞｼｯｸE" panose="020B0900000000000000" pitchFamily="50" charset="-128"/>
                <a:ea typeface="HGPｺﾞｼｯｸE" panose="020B0900000000000000" pitchFamily="50" charset="-128"/>
              </a:rPr>
              <a:t>家族</a:t>
            </a:r>
          </a:p>
        </p:txBody>
      </p:sp>
      <p:sp>
        <p:nvSpPr>
          <p:cNvPr id="33" name="テキスト ボックス 32">
            <a:extLst>
              <a:ext uri="{FF2B5EF4-FFF2-40B4-BE49-F238E27FC236}">
                <a16:creationId xmlns:a16="http://schemas.microsoft.com/office/drawing/2014/main" id="{9C095A2D-6E32-4D2F-9685-9A8D4D9A74BA}"/>
              </a:ext>
            </a:extLst>
          </p:cNvPr>
          <p:cNvSpPr txBox="1"/>
          <p:nvPr/>
        </p:nvSpPr>
        <p:spPr>
          <a:xfrm>
            <a:off x="6215830" y="4848185"/>
            <a:ext cx="1707571" cy="523220"/>
          </a:xfrm>
          <a:prstGeom prst="rect">
            <a:avLst/>
          </a:prstGeom>
          <a:noFill/>
          <a:ln w="25400">
            <a:noFill/>
          </a:ln>
        </p:spPr>
        <p:txBody>
          <a:bodyPr wrap="none" rtlCol="0" anchor="ctr" anchorCtr="0">
            <a:no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外国人</a:t>
            </a:r>
            <a:endParaRPr kumimoji="1" lang="ja-JP" altLang="en-US" sz="2400">
              <a:solidFill>
                <a:schemeClr val="bg1"/>
              </a:solidFill>
              <a:latin typeface="HGPｺﾞｼｯｸE" panose="020B0900000000000000" pitchFamily="50" charset="-128"/>
              <a:ea typeface="HGPｺﾞｼｯｸE" panose="020B0900000000000000" pitchFamily="50" charset="-128"/>
            </a:endParaRPr>
          </a:p>
        </p:txBody>
      </p:sp>
      <p:sp>
        <p:nvSpPr>
          <p:cNvPr id="34" name="テキスト ボックス 33">
            <a:extLst>
              <a:ext uri="{FF2B5EF4-FFF2-40B4-BE49-F238E27FC236}">
                <a16:creationId xmlns:a16="http://schemas.microsoft.com/office/drawing/2014/main" id="{E9D97317-C575-4544-AAB7-A84168EEF816}"/>
              </a:ext>
            </a:extLst>
          </p:cNvPr>
          <p:cNvSpPr txBox="1"/>
          <p:nvPr/>
        </p:nvSpPr>
        <p:spPr>
          <a:xfrm>
            <a:off x="5377807" y="4341232"/>
            <a:ext cx="1707571" cy="523220"/>
          </a:xfrm>
          <a:prstGeom prst="rect">
            <a:avLst/>
          </a:prstGeom>
          <a:noFill/>
          <a:ln w="25400">
            <a:noFill/>
          </a:ln>
        </p:spPr>
        <p:txBody>
          <a:bodyPr wrap="none" rtlCol="0" anchor="ctr" anchorCtr="0">
            <a:noAutofit/>
          </a:bodyPr>
          <a:lstStyle/>
          <a:p>
            <a:pPr algn="ctr"/>
            <a:r>
              <a:rPr kumimoji="1" lang="ja-JP" altLang="en-US" sz="2400">
                <a:solidFill>
                  <a:schemeClr val="bg1"/>
                </a:solidFill>
                <a:latin typeface="HGPｺﾞｼｯｸE" panose="020B0900000000000000" pitchFamily="50" charset="-128"/>
                <a:ea typeface="HGPｺﾞｼｯｸE" panose="020B0900000000000000" pitchFamily="50" charset="-128"/>
              </a:rPr>
              <a:t>傷病者</a:t>
            </a:r>
          </a:p>
        </p:txBody>
      </p:sp>
      <p:sp>
        <p:nvSpPr>
          <p:cNvPr id="38" name="テキスト ボックス 37">
            <a:extLst>
              <a:ext uri="{FF2B5EF4-FFF2-40B4-BE49-F238E27FC236}">
                <a16:creationId xmlns:a16="http://schemas.microsoft.com/office/drawing/2014/main" id="{F12DD434-0479-43EA-BEA9-0B2BEE610D69}"/>
              </a:ext>
            </a:extLst>
          </p:cNvPr>
          <p:cNvSpPr txBox="1"/>
          <p:nvPr/>
        </p:nvSpPr>
        <p:spPr>
          <a:xfrm>
            <a:off x="6821343" y="4341232"/>
            <a:ext cx="1707571" cy="523220"/>
          </a:xfrm>
          <a:prstGeom prst="rect">
            <a:avLst/>
          </a:prstGeom>
          <a:noFill/>
          <a:ln w="25400">
            <a:noFill/>
          </a:ln>
        </p:spPr>
        <p:txBody>
          <a:bodyPr wrap="none" rtlCol="0" anchor="ctr" anchorCtr="0">
            <a:noAutofit/>
          </a:bodyPr>
          <a:lstStyle/>
          <a:p>
            <a:pPr algn="ctr"/>
            <a:r>
              <a:rPr kumimoji="1" lang="en-US" altLang="ja-JP" sz="2400">
                <a:solidFill>
                  <a:schemeClr val="bg1"/>
                </a:solidFill>
                <a:latin typeface="HGPｺﾞｼｯｸE" panose="020B0900000000000000" pitchFamily="50" charset="-128"/>
                <a:ea typeface="HGPｺﾞｼｯｸE" panose="020B0900000000000000" pitchFamily="50" charset="-128"/>
              </a:rPr>
              <a:t>LGBT</a:t>
            </a:r>
            <a:endParaRPr kumimoji="1" lang="ja-JP" altLang="en-US" sz="2400">
              <a:solidFill>
                <a:schemeClr val="bg1"/>
              </a:solidFill>
              <a:latin typeface="HGPｺﾞｼｯｸE" panose="020B0900000000000000" pitchFamily="50" charset="-128"/>
              <a:ea typeface="HGPｺﾞｼｯｸE" panose="020B0900000000000000" pitchFamily="50" charset="-128"/>
            </a:endParaRPr>
          </a:p>
        </p:txBody>
      </p:sp>
      <p:sp>
        <p:nvSpPr>
          <p:cNvPr id="39" name="テキスト ボックス 38">
            <a:extLst>
              <a:ext uri="{FF2B5EF4-FFF2-40B4-BE49-F238E27FC236}">
                <a16:creationId xmlns:a16="http://schemas.microsoft.com/office/drawing/2014/main" id="{20DFDCBD-FDC5-4FFE-B7DF-44B8AB84D2AC}"/>
              </a:ext>
            </a:extLst>
          </p:cNvPr>
          <p:cNvSpPr txBox="1"/>
          <p:nvPr/>
        </p:nvSpPr>
        <p:spPr>
          <a:xfrm>
            <a:off x="809119" y="4135961"/>
            <a:ext cx="1707571" cy="523220"/>
          </a:xfrm>
          <a:prstGeom prst="rect">
            <a:avLst/>
          </a:prstGeom>
          <a:noFill/>
          <a:ln w="25400">
            <a:noFill/>
          </a:ln>
        </p:spPr>
        <p:txBody>
          <a:bodyPr wrap="none" rtlCol="0" anchor="ctr" anchorCtr="0">
            <a:noAutofit/>
          </a:bodyPr>
          <a:lstStyle/>
          <a:p>
            <a:pPr algn="ctr"/>
            <a:r>
              <a:rPr kumimoji="1" lang="ja-JP" altLang="en-US" sz="2400">
                <a:solidFill>
                  <a:srgbClr val="404040"/>
                </a:solidFill>
                <a:latin typeface="HGPｺﾞｼｯｸE" panose="020B0900000000000000" pitchFamily="50" charset="-128"/>
                <a:ea typeface="HGPｺﾞｼｯｸE" panose="020B0900000000000000" pitchFamily="50" charset="-128"/>
              </a:rPr>
              <a:t>小中学生</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40" name="テキスト ボックス 39">
            <a:extLst>
              <a:ext uri="{FF2B5EF4-FFF2-40B4-BE49-F238E27FC236}">
                <a16:creationId xmlns:a16="http://schemas.microsoft.com/office/drawing/2014/main" id="{0A644377-924B-440B-9C0A-3F217C803F00}"/>
              </a:ext>
            </a:extLst>
          </p:cNvPr>
          <p:cNvSpPr txBox="1"/>
          <p:nvPr/>
        </p:nvSpPr>
        <p:spPr>
          <a:xfrm>
            <a:off x="2355028" y="4135961"/>
            <a:ext cx="1707571" cy="523220"/>
          </a:xfrm>
          <a:prstGeom prst="rect">
            <a:avLst/>
          </a:prstGeom>
          <a:noFill/>
          <a:ln w="25400">
            <a:noFill/>
          </a:ln>
        </p:spPr>
        <p:txBody>
          <a:bodyPr wrap="none" rtlCol="0" anchor="ctr" anchorCtr="0">
            <a:noAutofit/>
          </a:bodyPr>
          <a:lstStyle/>
          <a:p>
            <a:pPr algn="ctr"/>
            <a:r>
              <a:rPr kumimoji="1" lang="ja-JP" altLang="en-US" sz="2400">
                <a:solidFill>
                  <a:srgbClr val="404040"/>
                </a:solidFill>
                <a:latin typeface="HGPｺﾞｼｯｸE" panose="020B0900000000000000" pitchFamily="50" charset="-128"/>
                <a:ea typeface="HGPｺﾞｼｯｸE" panose="020B0900000000000000" pitchFamily="50" charset="-128"/>
              </a:rPr>
              <a:t>高校生</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43" name="テキスト ボックス 42">
            <a:extLst>
              <a:ext uri="{FF2B5EF4-FFF2-40B4-BE49-F238E27FC236}">
                <a16:creationId xmlns:a16="http://schemas.microsoft.com/office/drawing/2014/main" id="{D780952E-821E-451E-B2B5-B9933E6F8D38}"/>
              </a:ext>
            </a:extLst>
          </p:cNvPr>
          <p:cNvSpPr txBox="1"/>
          <p:nvPr/>
        </p:nvSpPr>
        <p:spPr>
          <a:xfrm>
            <a:off x="2355028" y="3388349"/>
            <a:ext cx="1707571" cy="523220"/>
          </a:xfrm>
          <a:prstGeom prst="rect">
            <a:avLst/>
          </a:prstGeom>
          <a:noFill/>
          <a:ln w="25400">
            <a:noFill/>
          </a:ln>
        </p:spPr>
        <p:txBody>
          <a:bodyPr wrap="none" rtlCol="0" anchor="ctr" anchorCtr="0">
            <a:noAutofit/>
          </a:bodyPr>
          <a:lstStyle/>
          <a:p>
            <a:pPr algn="ctr"/>
            <a:r>
              <a:rPr kumimoji="1" lang="ja-JP" altLang="en-US" sz="2400">
                <a:solidFill>
                  <a:srgbClr val="404040"/>
                </a:solidFill>
                <a:latin typeface="HGPｺﾞｼｯｸE" panose="020B0900000000000000" pitchFamily="50" charset="-128"/>
                <a:ea typeface="HGPｺﾞｼｯｸE" panose="020B0900000000000000" pitchFamily="50" charset="-128"/>
              </a:rPr>
              <a:t>大学生</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45" name="テキスト ボックス 44">
            <a:extLst>
              <a:ext uri="{FF2B5EF4-FFF2-40B4-BE49-F238E27FC236}">
                <a16:creationId xmlns:a16="http://schemas.microsoft.com/office/drawing/2014/main" id="{427C6330-A66C-4A21-8242-4E7514A27773}"/>
              </a:ext>
            </a:extLst>
          </p:cNvPr>
          <p:cNvSpPr txBox="1"/>
          <p:nvPr/>
        </p:nvSpPr>
        <p:spPr>
          <a:xfrm>
            <a:off x="809119" y="3388349"/>
            <a:ext cx="1707571" cy="523220"/>
          </a:xfrm>
          <a:prstGeom prst="rect">
            <a:avLst/>
          </a:prstGeom>
          <a:noFill/>
          <a:ln w="25400">
            <a:noFill/>
          </a:ln>
        </p:spPr>
        <p:txBody>
          <a:bodyPr wrap="none" rtlCol="0" anchor="ctr" anchorCtr="0">
            <a:noAutofit/>
          </a:bodyPr>
          <a:lstStyle/>
          <a:p>
            <a:pPr algn="ctr"/>
            <a:r>
              <a:rPr kumimoji="1" lang="ja-JP" altLang="en-US" sz="2400">
                <a:solidFill>
                  <a:srgbClr val="404040"/>
                </a:solidFill>
                <a:latin typeface="HGPｺﾞｼｯｸE" panose="020B0900000000000000" pitchFamily="50" charset="-128"/>
                <a:ea typeface="HGPｺﾞｼｯｸE" panose="020B0900000000000000" pitchFamily="50" charset="-128"/>
              </a:rPr>
              <a:t>成年</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46" name="テキスト ボックス 45">
            <a:extLst>
              <a:ext uri="{FF2B5EF4-FFF2-40B4-BE49-F238E27FC236}">
                <a16:creationId xmlns:a16="http://schemas.microsoft.com/office/drawing/2014/main" id="{512A83D8-F4AC-4BF1-8C4E-00ACB1B080C4}"/>
              </a:ext>
            </a:extLst>
          </p:cNvPr>
          <p:cNvSpPr txBox="1"/>
          <p:nvPr/>
        </p:nvSpPr>
        <p:spPr>
          <a:xfrm>
            <a:off x="3208813" y="2428606"/>
            <a:ext cx="2318263" cy="523220"/>
          </a:xfrm>
          <a:prstGeom prst="rect">
            <a:avLst/>
          </a:prstGeom>
          <a:solidFill>
            <a:schemeClr val="bg1"/>
          </a:solidFill>
        </p:spPr>
        <p:txBody>
          <a:bodyPr wrap="none" rtlCol="0">
            <a:spAutoFit/>
          </a:bodyPr>
          <a:lstStyle/>
          <a:p>
            <a:pPr algn="ctr"/>
            <a:r>
              <a:rPr kumimoji="1" lang="ja-JP" altLang="en-US" sz="2800">
                <a:solidFill>
                  <a:srgbClr val="404040"/>
                </a:solidFill>
                <a:latin typeface="HGPｺﾞｼｯｸE" panose="020B0900000000000000" pitchFamily="50" charset="-128"/>
                <a:ea typeface="HGPｺﾞｼｯｸE" panose="020B0900000000000000" pitchFamily="50" charset="-128"/>
              </a:rPr>
              <a:t>多様な避難者</a:t>
            </a:r>
          </a:p>
        </p:txBody>
      </p:sp>
      <p:sp>
        <p:nvSpPr>
          <p:cNvPr id="47" name="テキスト ボックス 46">
            <a:extLst>
              <a:ext uri="{FF2B5EF4-FFF2-40B4-BE49-F238E27FC236}">
                <a16:creationId xmlns:a16="http://schemas.microsoft.com/office/drawing/2014/main" id="{DF7429AD-24D7-4DDD-9ACB-B8BBBF56968B}"/>
              </a:ext>
            </a:extLst>
          </p:cNvPr>
          <p:cNvSpPr txBox="1"/>
          <p:nvPr/>
        </p:nvSpPr>
        <p:spPr>
          <a:xfrm>
            <a:off x="5377630" y="5250956"/>
            <a:ext cx="1707571" cy="523220"/>
          </a:xfrm>
          <a:prstGeom prst="rect">
            <a:avLst/>
          </a:prstGeom>
          <a:noFill/>
          <a:ln w="25400">
            <a:noFill/>
          </a:ln>
        </p:spPr>
        <p:txBody>
          <a:bodyPr wrap="none" rtlCol="0" anchor="ctr" anchorCtr="0">
            <a:no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など</a:t>
            </a:r>
            <a:endParaRPr kumimoji="1" lang="ja-JP" altLang="en-US" sz="2400">
              <a:solidFill>
                <a:schemeClr val="bg1"/>
              </a:solidFill>
              <a:latin typeface="HGPｺﾞｼｯｸE" panose="020B0900000000000000" pitchFamily="50" charset="-128"/>
              <a:ea typeface="HGPｺﾞｼｯｸE" panose="020B0900000000000000" pitchFamily="50" charset="-128"/>
            </a:endParaRPr>
          </a:p>
        </p:txBody>
      </p:sp>
      <p:sp>
        <p:nvSpPr>
          <p:cNvPr id="48" name="テキスト ボックス 47">
            <a:extLst>
              <a:ext uri="{FF2B5EF4-FFF2-40B4-BE49-F238E27FC236}">
                <a16:creationId xmlns:a16="http://schemas.microsoft.com/office/drawing/2014/main" id="{DAF0A6BE-F872-4DEC-B019-76D16D0F38CB}"/>
              </a:ext>
            </a:extLst>
          </p:cNvPr>
          <p:cNvSpPr txBox="1"/>
          <p:nvPr/>
        </p:nvSpPr>
        <p:spPr>
          <a:xfrm>
            <a:off x="1533900" y="5512566"/>
            <a:ext cx="1707571" cy="523220"/>
          </a:xfrm>
          <a:prstGeom prst="rect">
            <a:avLst/>
          </a:prstGeom>
          <a:noFill/>
          <a:ln w="25400">
            <a:noFill/>
          </a:ln>
        </p:spPr>
        <p:txBody>
          <a:bodyPr wrap="none" rtlCol="0" anchor="ctr" anchorCtr="0">
            <a:noAutofit/>
          </a:bodyPr>
          <a:lstStyle/>
          <a:p>
            <a:pPr algn="ctr"/>
            <a:r>
              <a:rPr lang="ja-JP" altLang="en-US" sz="2400">
                <a:solidFill>
                  <a:srgbClr val="404040"/>
                </a:solidFill>
                <a:latin typeface="HGPｺﾞｼｯｸE" panose="020B0900000000000000" pitchFamily="50" charset="-128"/>
                <a:ea typeface="HGPｺﾞｼｯｸE" panose="020B0900000000000000" pitchFamily="50" charset="-128"/>
              </a:rPr>
              <a:t>など</a:t>
            </a:r>
            <a:endParaRPr kumimoji="1" lang="ja-JP" altLang="en-US" sz="24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382685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5C76CC0F-E3BE-E234-8149-D1655ED68260}"/>
              </a:ext>
            </a:extLst>
          </p:cNvPr>
          <p:cNvSpPr/>
          <p:nvPr/>
        </p:nvSpPr>
        <p:spPr>
          <a:xfrm>
            <a:off x="398475" y="986370"/>
            <a:ext cx="8347045" cy="5406041"/>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80D40DC5-E9CD-43E4-AB51-88DAD08AD5C5}"/>
              </a:ext>
            </a:extLst>
          </p:cNvPr>
          <p:cNvSpPr>
            <a:spLocks noGrp="1"/>
          </p:cNvSpPr>
          <p:nvPr>
            <p:ph type="title"/>
          </p:nvPr>
        </p:nvSpPr>
        <p:spPr/>
        <p:txBody>
          <a:bodyPr/>
          <a:lstStyle/>
          <a:p>
            <a:r>
              <a:rPr lang="en-US" altLang="zh-CN" spc="-160" dirty="0"/>
              <a:t>【</a:t>
            </a:r>
            <a:r>
              <a:rPr lang="ja-JP" altLang="en-US" spc="-160" dirty="0"/>
              <a:t>参考</a:t>
            </a:r>
            <a:r>
              <a:rPr lang="en-US" altLang="zh-CN" spc="-160" dirty="0"/>
              <a:t>】</a:t>
            </a:r>
            <a:r>
              <a:rPr lang="zh-CN" altLang="en-US" spc="-160" dirty="0"/>
              <a:t>　</a:t>
            </a:r>
            <a:r>
              <a:rPr lang="ja-JP" altLang="en-US" spc="-160" dirty="0"/>
              <a:t>避難所でのボランティア受付</a:t>
            </a:r>
            <a:r>
              <a:rPr kumimoji="1" lang="ja-JP" altLang="en-US" dirty="0"/>
              <a:t>　</a:t>
            </a:r>
          </a:p>
        </p:txBody>
      </p:sp>
      <p:sp>
        <p:nvSpPr>
          <p:cNvPr id="4" name="スライド番号プレースホルダー 3">
            <a:extLst>
              <a:ext uri="{FF2B5EF4-FFF2-40B4-BE49-F238E27FC236}">
                <a16:creationId xmlns:a16="http://schemas.microsoft.com/office/drawing/2014/main" id="{1AA97A4D-E2D6-4208-A95A-8B345D0EA8C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6" name="スライド番号プレースホルダー 3">
            <a:extLst>
              <a:ext uri="{FF2B5EF4-FFF2-40B4-BE49-F238E27FC236}">
                <a16:creationId xmlns:a16="http://schemas.microsoft.com/office/drawing/2014/main" id="{8FC8D494-FB2A-4508-BB43-10A89F50BA0F}"/>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0" name="テキスト プレースホルダー 2">
            <a:extLst>
              <a:ext uri="{FF2B5EF4-FFF2-40B4-BE49-F238E27FC236}">
                <a16:creationId xmlns:a16="http://schemas.microsoft.com/office/drawing/2014/main" id="{ECAC0BA9-7675-4960-89D3-04427011E8F0}"/>
              </a:ext>
            </a:extLst>
          </p:cNvPr>
          <p:cNvSpPr txBox="1">
            <a:spLocks/>
          </p:cNvSpPr>
          <p:nvPr/>
        </p:nvSpPr>
        <p:spPr>
          <a:xfrm>
            <a:off x="0" y="6570000"/>
            <a:ext cx="8217632" cy="28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a:t>
            </a:r>
            <a:r>
              <a:rPr kumimoji="0" lang="ja-JP" altLang="en-US" sz="1100" dirty="0">
                <a:solidFill>
                  <a:prstClr val="black">
                    <a:lumMod val="75000"/>
                    <a:lumOff val="25000"/>
                  </a:prstClr>
                </a:solidFill>
                <a:latin typeface="HGPｺﾞｼｯｸE" panose="020B0900000000000000" pitchFamily="50" charset="-128"/>
                <a:ea typeface="HGPｺﾞｼｯｸE" panose="020B0900000000000000" pitchFamily="50" charset="-128"/>
              </a:rPr>
              <a:t>静岡県「避難所運営マニュアル」</a:t>
            </a:r>
          </a:p>
        </p:txBody>
      </p:sp>
      <p:sp>
        <p:nvSpPr>
          <p:cNvPr id="15" name="正方形/長方形 14">
            <a:extLst>
              <a:ext uri="{FF2B5EF4-FFF2-40B4-BE49-F238E27FC236}">
                <a16:creationId xmlns:a16="http://schemas.microsoft.com/office/drawing/2014/main" id="{5886C008-4164-DAC3-AF18-B0C482C35E7C}"/>
              </a:ext>
            </a:extLst>
          </p:cNvPr>
          <p:cNvSpPr/>
          <p:nvPr/>
        </p:nvSpPr>
        <p:spPr>
          <a:xfrm>
            <a:off x="1182539" y="5967710"/>
            <a:ext cx="2877127"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ボランティア受付票</a:t>
            </a:r>
            <a:endParaRPr kumimoji="0" lang="zh-TW"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22" name="正方形/長方形 21">
            <a:extLst>
              <a:ext uri="{FF2B5EF4-FFF2-40B4-BE49-F238E27FC236}">
                <a16:creationId xmlns:a16="http://schemas.microsoft.com/office/drawing/2014/main" id="{876D32F5-1E25-3209-A0DB-FFA377E5CBB1}"/>
              </a:ext>
            </a:extLst>
          </p:cNvPr>
          <p:cNvSpPr/>
          <p:nvPr/>
        </p:nvSpPr>
        <p:spPr>
          <a:xfrm>
            <a:off x="5293146" y="5967710"/>
            <a:ext cx="2877127"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ja-JP" altLang="en-US" sz="1400" dirty="0">
                <a:solidFill>
                  <a:srgbClr val="404040"/>
                </a:solidFill>
                <a:latin typeface="HGPｺﾞｼｯｸE" panose="020B0900000000000000" pitchFamily="50" charset="-128"/>
                <a:ea typeface="HGPｺﾞｼｯｸE" panose="020B0900000000000000" pitchFamily="50" charset="-128"/>
              </a:rPr>
              <a:t>ボランティア活動時の注意事項</a:t>
            </a:r>
            <a:endParaRPr kumimoji="0" lang="zh-TW" altLang="en-US" sz="14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pic>
        <p:nvPicPr>
          <p:cNvPr id="23" name="図 22">
            <a:extLst>
              <a:ext uri="{FF2B5EF4-FFF2-40B4-BE49-F238E27FC236}">
                <a16:creationId xmlns:a16="http://schemas.microsoft.com/office/drawing/2014/main" id="{1B1CE6F4-0AC5-37D8-E352-324E48F1111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96407" y="1270907"/>
            <a:ext cx="3253355" cy="4600723"/>
          </a:xfrm>
          <a:prstGeom prst="rect">
            <a:avLst/>
          </a:prstGeom>
          <a:ln w="6350">
            <a:solidFill>
              <a:schemeClr val="bg1">
                <a:lumMod val="50000"/>
              </a:schemeClr>
            </a:solidFill>
          </a:ln>
        </p:spPr>
      </p:pic>
      <p:pic>
        <p:nvPicPr>
          <p:cNvPr id="24" name="図 23">
            <a:extLst>
              <a:ext uri="{FF2B5EF4-FFF2-40B4-BE49-F238E27FC236}">
                <a16:creationId xmlns:a16="http://schemas.microsoft.com/office/drawing/2014/main" id="{BE153814-4360-4952-3531-AA7B58FDF2D2}"/>
              </a:ext>
            </a:extLst>
          </p:cNvPr>
          <p:cNvPicPr>
            <a:picLocks noChangeAspect="1"/>
          </p:cNvPicPr>
          <p:nvPr/>
        </p:nvPicPr>
        <p:blipFill>
          <a:blip r:embed="rId4"/>
          <a:stretch>
            <a:fillRect/>
          </a:stretch>
        </p:blipFill>
        <p:spPr>
          <a:xfrm>
            <a:off x="985800" y="1286159"/>
            <a:ext cx="3253355" cy="4585471"/>
          </a:xfrm>
          <a:prstGeom prst="rect">
            <a:avLst/>
          </a:prstGeom>
          <a:ln>
            <a:solidFill>
              <a:schemeClr val="bg1">
                <a:lumMod val="50000"/>
              </a:schemeClr>
            </a:solidFill>
          </a:ln>
        </p:spPr>
      </p:pic>
    </p:spTree>
    <p:extLst>
      <p:ext uri="{BB962C8B-B14F-4D97-AF65-F5344CB8AC3E}">
        <p14:creationId xmlns:p14="http://schemas.microsoft.com/office/powerpoint/2010/main" val="33774701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74CA385-D0ED-485A-BCF5-DCCDE3D913D1}"/>
              </a:ext>
            </a:extLst>
          </p:cNvPr>
          <p:cNvSpPr>
            <a:spLocks noGrp="1"/>
          </p:cNvSpPr>
          <p:nvPr>
            <p:ph type="sldNum" sz="quarter" idx="12"/>
          </p:nvPr>
        </p:nvSpPr>
        <p:spPr/>
        <p:txBody>
          <a:bodyPr/>
          <a:lstStyle/>
          <a:p>
            <a:fld id="{48C0FCB9-D989-46F1-965E-624BDAC7E129}" type="slidenum">
              <a:rPr kumimoji="1" lang="ja-JP" altLang="en-US" smtClean="0"/>
              <a:pPr/>
              <a:t>51</a:t>
            </a:fld>
            <a:endParaRPr kumimoji="1" lang="ja-JP" altLang="en-US"/>
          </a:p>
        </p:txBody>
      </p:sp>
      <p:sp>
        <p:nvSpPr>
          <p:cNvPr id="3" name="スライド番号プレースホルダー 1">
            <a:extLst>
              <a:ext uri="{FF2B5EF4-FFF2-40B4-BE49-F238E27FC236}">
                <a16:creationId xmlns:a16="http://schemas.microsoft.com/office/drawing/2014/main" id="{9DDBB155-2A10-455E-8FCC-C3DBEB09D534}"/>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51</a:t>
            </a:fld>
            <a:endParaRPr kumimoji="1" lang="ja-JP" altLang="en-US"/>
          </a:p>
        </p:txBody>
      </p:sp>
      <p:sp>
        <p:nvSpPr>
          <p:cNvPr id="4" name="テキスト ボックス 3">
            <a:extLst>
              <a:ext uri="{FF2B5EF4-FFF2-40B4-BE49-F238E27FC236}">
                <a16:creationId xmlns:a16="http://schemas.microsoft.com/office/drawing/2014/main" id="{7B1C3AC8-5E4E-46A2-A3D9-DF69D777427F}"/>
              </a:ext>
            </a:extLst>
          </p:cNvPr>
          <p:cNvSpPr txBox="1"/>
          <p:nvPr/>
        </p:nvSpPr>
        <p:spPr>
          <a:xfrm>
            <a:off x="474643" y="2930423"/>
            <a:ext cx="8066684" cy="175432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spc="-150">
                <a:solidFill>
                  <a:srgbClr val="404040"/>
                </a:solidFill>
                <a:latin typeface="HGPｺﾞｼｯｸE" panose="020B0900000000000000" pitchFamily="50" charset="-128"/>
                <a:ea typeface="HGPｺﾞｼｯｸE" panose="020B0900000000000000" pitchFamily="50" charset="-128"/>
              </a:rPr>
              <a:t>災害ボランティアによる活動は重要であり、</a:t>
            </a:r>
            <a:r>
              <a:rPr kumimoji="1" lang="ja-JP" altLang="en-US" sz="3600" spc="-300">
                <a:solidFill>
                  <a:srgbClr val="404040"/>
                </a:solidFill>
                <a:latin typeface="HGPｺﾞｼｯｸE" panose="020B0900000000000000" pitchFamily="50" charset="-128"/>
                <a:ea typeface="HGPｺﾞｼｯｸE" panose="020B0900000000000000" pitchFamily="50" charset="-128"/>
              </a:rPr>
              <a:t>平時からボランティアを受け入れるための</a:t>
            </a:r>
            <a:r>
              <a:rPr kumimoji="1" lang="ja-JP" altLang="en-US" sz="3600" spc="-150">
                <a:solidFill>
                  <a:srgbClr val="404040"/>
                </a:solidFill>
                <a:latin typeface="HGPｺﾞｼｯｸE" panose="020B0900000000000000" pitchFamily="50" charset="-128"/>
                <a:ea typeface="HGPｺﾞｼｯｸE" panose="020B0900000000000000" pitchFamily="50" charset="-128"/>
              </a:rPr>
              <a:t>ニーズを把握することが重要です</a:t>
            </a:r>
          </a:p>
        </p:txBody>
      </p:sp>
      <p:sp>
        <p:nvSpPr>
          <p:cNvPr id="5" name="テキスト ボックス 4">
            <a:extLst>
              <a:ext uri="{FF2B5EF4-FFF2-40B4-BE49-F238E27FC236}">
                <a16:creationId xmlns:a16="http://schemas.microsoft.com/office/drawing/2014/main" id="{81E59045-2D38-4021-B943-858815AC7ABC}"/>
              </a:ext>
            </a:extLst>
          </p:cNvPr>
          <p:cNvSpPr txBox="1"/>
          <p:nvPr/>
        </p:nvSpPr>
        <p:spPr>
          <a:xfrm>
            <a:off x="495425" y="676646"/>
            <a:ext cx="8154058" cy="1754326"/>
          </a:xfrm>
          <a:prstGeom prst="rect">
            <a:avLst/>
          </a:prstGeom>
          <a:noFill/>
        </p:spPr>
        <p:txBody>
          <a:bodyPr wrap="squar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　　　　２．災害ボランティアの受入、</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r>
              <a:rPr kumimoji="1" lang="ja-JP" altLang="en-US" sz="3600">
                <a:solidFill>
                  <a:srgbClr val="404040"/>
                </a:solidFill>
                <a:latin typeface="HGPｺﾞｼｯｸE" panose="020B0900000000000000" pitchFamily="50" charset="-128"/>
                <a:ea typeface="HGPｺﾞｼｯｸE" panose="020B0900000000000000" pitchFamily="50" charset="-128"/>
              </a:rPr>
              <a:t>　　　　　　被災地への応援協力</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693426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03DC41E-663E-411F-A723-B4752CBFB8AB}"/>
              </a:ext>
            </a:extLst>
          </p:cNvPr>
          <p:cNvSpPr>
            <a:spLocks noGrp="1"/>
          </p:cNvSpPr>
          <p:nvPr>
            <p:ph type="sldNum" sz="quarter" idx="12"/>
          </p:nvPr>
        </p:nvSpPr>
        <p:spPr/>
        <p:txBody>
          <a:bodyPr/>
          <a:lstStyle/>
          <a:p>
            <a:fld id="{48C0FCB9-D989-46F1-965E-624BDAC7E129}" type="slidenum">
              <a:rPr kumimoji="1" lang="ja-JP" altLang="en-US" smtClean="0"/>
              <a:pPr/>
              <a:t>52</a:t>
            </a:fld>
            <a:endParaRPr kumimoji="1" lang="ja-JP" altLang="en-US"/>
          </a:p>
        </p:txBody>
      </p:sp>
      <p:sp>
        <p:nvSpPr>
          <p:cNvPr id="3" name="スライド番号プレースホルダー 3">
            <a:extLst>
              <a:ext uri="{FF2B5EF4-FFF2-40B4-BE49-F238E27FC236}">
                <a16:creationId xmlns:a16="http://schemas.microsoft.com/office/drawing/2014/main" id="{918CB0C1-D18B-4CC5-86C9-221054CE49DF}"/>
              </a:ext>
            </a:extLst>
          </p:cNvPr>
          <p:cNvSpPr txBox="1">
            <a:spLocks/>
          </p:cNvSpPr>
          <p:nvPr/>
        </p:nvSpPr>
        <p:spPr>
          <a:xfrm>
            <a:off x="7086600" y="6492875"/>
            <a:ext cx="2057400" cy="365125"/>
          </a:xfrm>
          <a:prstGeom prst="rect">
            <a:avLst/>
          </a:prstGeom>
        </p:spPr>
        <p:txBody>
          <a:bodyPr/>
          <a:lstStyle>
            <a:defPPr>
              <a:defRPr lang="en-US"/>
            </a:defPPr>
            <a:lvl1pPr marL="0" algn="r" defTabSz="457200" rtl="0" eaLnBrk="1" latinLnBrk="0" hangingPunct="1">
              <a:defRPr sz="16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C0FCB9-D989-46F1-965E-624BDAC7E129}" type="slidenum">
              <a:rPr kumimoji="1" lang="ja-JP" altLang="en-US" smtClean="0"/>
              <a:pPr/>
              <a:t>52</a:t>
            </a:fld>
            <a:endParaRPr kumimoji="1" lang="ja-JP" altLang="en-US"/>
          </a:p>
        </p:txBody>
      </p:sp>
      <p:sp>
        <p:nvSpPr>
          <p:cNvPr id="4" name="テキスト ボックス 3">
            <a:extLst>
              <a:ext uri="{FF2B5EF4-FFF2-40B4-BE49-F238E27FC236}">
                <a16:creationId xmlns:a16="http://schemas.microsoft.com/office/drawing/2014/main" id="{05020A57-051F-4A92-AFE5-7520B04C6277}"/>
              </a:ext>
            </a:extLst>
          </p:cNvPr>
          <p:cNvSpPr txBox="1"/>
          <p:nvPr/>
        </p:nvSpPr>
        <p:spPr>
          <a:xfrm>
            <a:off x="3867320" y="676646"/>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5" name="テキスト ボックス 4">
            <a:extLst>
              <a:ext uri="{FF2B5EF4-FFF2-40B4-BE49-F238E27FC236}">
                <a16:creationId xmlns:a16="http://schemas.microsoft.com/office/drawing/2014/main" id="{813E90F2-93E6-4874-AD8C-6AA890D423D6}"/>
              </a:ext>
            </a:extLst>
          </p:cNvPr>
          <p:cNvSpPr txBox="1"/>
          <p:nvPr/>
        </p:nvSpPr>
        <p:spPr>
          <a:xfrm>
            <a:off x="488374" y="1501002"/>
            <a:ext cx="8104908" cy="3016210"/>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要配慮者それぞれの事情にあわせて</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spc="-150">
                <a:solidFill>
                  <a:srgbClr val="404040"/>
                </a:solidFill>
                <a:latin typeface="HGPｺﾞｼｯｸE" panose="020B0900000000000000" pitchFamily="50" charset="-128"/>
                <a:ea typeface="HGPｺﾞｼｯｸE" panose="020B0900000000000000" pitchFamily="50" charset="-128"/>
              </a:rPr>
              <a:t>必要な配慮や支援を行うことが必要です</a:t>
            </a:r>
          </a:p>
          <a:p>
            <a:pPr marL="285750" indent="-285750" algn="just">
              <a:spcAft>
                <a:spcPts val="1200"/>
              </a:spcAft>
              <a:buFont typeface="Arial" panose="020B0604020202020204" pitchFamily="34" charset="0"/>
              <a:buChar char="•"/>
            </a:pPr>
            <a:r>
              <a:rPr kumimoji="1" lang="ja-JP" altLang="en-US" sz="3600" spc="-300">
                <a:solidFill>
                  <a:srgbClr val="404040"/>
                </a:solidFill>
                <a:latin typeface="HGPｺﾞｼｯｸE" panose="020B0900000000000000" pitchFamily="50" charset="-128"/>
                <a:ea typeface="HGPｺﾞｼｯｸE" panose="020B0900000000000000" pitchFamily="50" charset="-128"/>
              </a:rPr>
              <a:t>災害ボランティアによる活動は重要であり、平時からボランティアを受け入れるための</a:t>
            </a:r>
            <a:r>
              <a:rPr kumimoji="1" lang="ja-JP" altLang="en-US" sz="3600" spc="-150">
                <a:solidFill>
                  <a:srgbClr val="404040"/>
                </a:solidFill>
                <a:latin typeface="HGPｺﾞｼｯｸE" panose="020B0900000000000000" pitchFamily="50" charset="-128"/>
                <a:ea typeface="HGPｺﾞｼｯｸE" panose="020B0900000000000000" pitchFamily="50" charset="-128"/>
              </a:rPr>
              <a:t>ニーズを把握することが重要です</a:t>
            </a:r>
          </a:p>
        </p:txBody>
      </p:sp>
    </p:spTree>
    <p:extLst>
      <p:ext uri="{BB962C8B-B14F-4D97-AF65-F5344CB8AC3E}">
        <p14:creationId xmlns:p14="http://schemas.microsoft.com/office/powerpoint/2010/main" val="2312491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E7E69F66-1B2D-4AC8-A278-A8E85C85955F}"/>
              </a:ext>
            </a:extLst>
          </p:cNvPr>
          <p:cNvSpPr>
            <a:spLocks noGrp="1"/>
          </p:cNvSpPr>
          <p:nvPr>
            <p:ph type="title"/>
          </p:nvPr>
        </p:nvSpPr>
        <p:spPr>
          <a:xfrm>
            <a:off x="0" y="-2780"/>
            <a:ext cx="9144000" cy="650083"/>
          </a:xfrm>
        </p:spPr>
        <p:txBody>
          <a:bodyPr/>
          <a:lstStyle/>
          <a:p>
            <a:r>
              <a:rPr lang="ja-JP" altLang="en-US"/>
              <a:t>要配慮者への支援の必要</a:t>
            </a:r>
          </a:p>
        </p:txBody>
      </p:sp>
      <p:sp>
        <p:nvSpPr>
          <p:cNvPr id="41" name="スライド番号プレースホルダー 3">
            <a:extLst>
              <a:ext uri="{FF2B5EF4-FFF2-40B4-BE49-F238E27FC236}">
                <a16:creationId xmlns:a16="http://schemas.microsoft.com/office/drawing/2014/main" id="{74E4F3A5-27B7-4D52-B1D8-52886C67BC56}"/>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3" name="テキスト プレースホルダー 6">
            <a:extLst>
              <a:ext uri="{FF2B5EF4-FFF2-40B4-BE49-F238E27FC236}">
                <a16:creationId xmlns:a16="http://schemas.microsoft.com/office/drawing/2014/main" id="{B281EC41-4844-4F7B-B6F6-56E2DAF4DAD6}"/>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参考：内閣府防災「避難行動要支援者の避難行動支援に関する取組指針（令和３年５月改定）」</a:t>
            </a:r>
          </a:p>
        </p:txBody>
      </p:sp>
      <p:sp>
        <p:nvSpPr>
          <p:cNvPr id="9" name="正方形/長方形 8">
            <a:extLst>
              <a:ext uri="{FF2B5EF4-FFF2-40B4-BE49-F238E27FC236}">
                <a16:creationId xmlns:a16="http://schemas.microsoft.com/office/drawing/2014/main" id="{82A6E6CA-0AA6-43E2-8415-1C949DB1A6AC}"/>
              </a:ext>
            </a:extLst>
          </p:cNvPr>
          <p:cNvSpPr/>
          <p:nvPr/>
        </p:nvSpPr>
        <p:spPr>
          <a:xfrm>
            <a:off x="259442" y="1536174"/>
            <a:ext cx="8617430" cy="3785652"/>
          </a:xfrm>
          <a:prstGeom prst="rect">
            <a:avLst/>
          </a:prstGeom>
        </p:spPr>
        <p:txBody>
          <a:bodyPr wrap="square">
            <a:spAutoFit/>
          </a:bodyPr>
          <a:lstStyle/>
          <a:p>
            <a:pPr marL="342900" marR="0" lvl="0" indent="-342900" algn="just"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2800">
                <a:solidFill>
                  <a:srgbClr val="404040"/>
                </a:solidFill>
                <a:latin typeface="HGPｺﾞｼｯｸE" panose="020B0900000000000000" pitchFamily="50" charset="-128"/>
                <a:ea typeface="HGPｺﾞｼｯｸE" panose="020B0900000000000000" pitchFamily="50" charset="-128"/>
              </a:rPr>
              <a:t>これまでの災害では・・・</a:t>
            </a:r>
            <a:endParaRPr lang="en-US" altLang="ja-JP" sz="2800">
              <a:solidFill>
                <a:srgbClr val="404040"/>
              </a:solidFill>
              <a:latin typeface="HGPｺﾞｼｯｸE" panose="020B0900000000000000" pitchFamily="50" charset="-128"/>
              <a:ea typeface="HGPｺﾞｼｯｸE" panose="020B0900000000000000" pitchFamily="50" charset="-128"/>
            </a:endParaRPr>
          </a:p>
          <a:p>
            <a:pPr lvl="1" algn="ju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高齢者などを中心に、逃げ遅れによって被災したり、過酷な</a:t>
            </a:r>
            <a:br>
              <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避難所生活で病気にかかったりした</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lvl="1" algn="just">
              <a:defRPr/>
            </a:pPr>
            <a:endParaRPr lang="en-US" altLang="ja-JP" sz="2400">
              <a:solidFill>
                <a:srgbClr val="404040"/>
              </a:solidFill>
              <a:latin typeface="HGPｺﾞｼｯｸE" panose="020B0900000000000000" pitchFamily="50" charset="-128"/>
              <a:ea typeface="HGPｺﾞｼｯｸE" panose="020B0900000000000000" pitchFamily="50" charset="-128"/>
            </a:endParaRPr>
          </a:p>
          <a:p>
            <a:pPr marL="342900" indent="-342900" algn="just">
              <a:buFont typeface="Wingdings" panose="05000000000000000000" pitchFamily="2" charset="2"/>
              <a:buChar char="l"/>
              <a:defRPr/>
            </a:pPr>
            <a:r>
              <a:rPr kumimoji="0" lang="ja-JP" altLang="en-US" sz="2800" b="0" i="0" u="none" strike="noStrike" kern="1200" cap="none" spc="-15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このような</a:t>
            </a:r>
            <a:r>
              <a:rPr kumimoji="0" lang="ja-JP" altLang="en-US" sz="2800" b="0" i="0" u="none" strike="noStrike" kern="1200" cap="none" spc="-150" normalizeH="0" baseline="0" noProof="0">
                <a:ln>
                  <a:noFill/>
                </a:ln>
                <a:solidFill>
                  <a:srgbClr val="E12800"/>
                </a:solidFill>
                <a:effectLst/>
                <a:uLnTx/>
                <a:uFillTx/>
                <a:latin typeface="HGPｺﾞｼｯｸE" panose="020B0900000000000000" pitchFamily="50" charset="-128"/>
                <a:ea typeface="HGPｺﾞｼｯｸE" panose="020B0900000000000000" pitchFamily="50" charset="-128"/>
                <a:cs typeface="+mn-cs"/>
              </a:rPr>
              <a:t>要配慮者</a:t>
            </a:r>
            <a:r>
              <a:rPr kumimoji="0" lang="ja-JP" altLang="en-US" sz="2800" b="0" i="0" u="none" strike="noStrike" kern="1200" cap="none" spc="-15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への避難の支援や避難所生活での</a:t>
            </a:r>
            <a:r>
              <a:rPr kumimoji="0" lang="ja-JP" altLang="en-US"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配慮などは、その人の身近な存在である隣近所</a:t>
            </a:r>
            <a:br>
              <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同士で助け合うことが基本</a:t>
            </a: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algn="just">
              <a:defRPr/>
            </a:pP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marL="342900" indent="-342900" algn="just">
              <a:buFont typeface="Wingdings" panose="05000000000000000000" pitchFamily="2" charset="2"/>
              <a:buChar char="l"/>
              <a:defRPr/>
            </a:pPr>
            <a:r>
              <a:rPr lang="ja-JP" altLang="en-US" sz="2800">
                <a:solidFill>
                  <a:srgbClr val="404040"/>
                </a:solidFill>
                <a:latin typeface="HGPｺﾞｼｯｸE" panose="020B0900000000000000" pitchFamily="50" charset="-128"/>
                <a:ea typeface="HGPｺﾞｼｯｸE" panose="020B0900000000000000" pitchFamily="50" charset="-128"/>
              </a:rPr>
              <a:t>平常時に地域で支援体制をつくっておくことが必要</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173557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ja-JP" altLang="en-US"/>
              <a:t>避難行動要支援者とは</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36" name="正方形/長方形 35">
            <a:extLst>
              <a:ext uri="{FF2B5EF4-FFF2-40B4-BE49-F238E27FC236}">
                <a16:creationId xmlns:a16="http://schemas.microsoft.com/office/drawing/2014/main" id="{1A15A0E4-6784-4164-946B-C309ED8038AE}"/>
              </a:ext>
            </a:extLst>
          </p:cNvPr>
          <p:cNvSpPr/>
          <p:nvPr/>
        </p:nvSpPr>
        <p:spPr>
          <a:xfrm>
            <a:off x="371327" y="909073"/>
            <a:ext cx="8401346" cy="2280963"/>
          </a:xfrm>
          <a:prstGeom prst="rect">
            <a:avLst/>
          </a:prstGeom>
          <a:solidFill>
            <a:srgbClr val="35A16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41" name="正方形/長方形 40">
            <a:extLst>
              <a:ext uri="{FF2B5EF4-FFF2-40B4-BE49-F238E27FC236}">
                <a16:creationId xmlns:a16="http://schemas.microsoft.com/office/drawing/2014/main" id="{6DF22F71-50B4-4F7E-8156-70C11C0FC6E9}"/>
              </a:ext>
            </a:extLst>
          </p:cNvPr>
          <p:cNvSpPr/>
          <p:nvPr/>
        </p:nvSpPr>
        <p:spPr>
          <a:xfrm>
            <a:off x="711000" y="2076171"/>
            <a:ext cx="7722003" cy="95973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800" b="1">
              <a:solidFill>
                <a:srgbClr val="404040"/>
              </a:solidFill>
              <a:latin typeface="HGPｺﾞｼｯｸE" panose="020B0900000000000000" pitchFamily="50" charset="-128"/>
              <a:ea typeface="HGPｺﾞｼｯｸE" panose="020B0900000000000000" pitchFamily="50" charset="-128"/>
            </a:endParaRPr>
          </a:p>
        </p:txBody>
      </p:sp>
      <p:sp>
        <p:nvSpPr>
          <p:cNvPr id="49" name="正方形/長方形 48">
            <a:extLst>
              <a:ext uri="{FF2B5EF4-FFF2-40B4-BE49-F238E27FC236}">
                <a16:creationId xmlns:a16="http://schemas.microsoft.com/office/drawing/2014/main" id="{501D633E-EC4B-4362-89D5-0F40A3966750}"/>
              </a:ext>
            </a:extLst>
          </p:cNvPr>
          <p:cNvSpPr/>
          <p:nvPr/>
        </p:nvSpPr>
        <p:spPr>
          <a:xfrm>
            <a:off x="562261" y="1416921"/>
            <a:ext cx="7870742" cy="646331"/>
          </a:xfrm>
          <a:prstGeom prst="rect">
            <a:avLst/>
          </a:prstGeom>
        </p:spPr>
        <p:txBody>
          <a:bodyPr wrap="square">
            <a:spAutoFit/>
          </a:bodyPr>
          <a:lstStyle/>
          <a:p>
            <a:pPr>
              <a:defRPr/>
            </a:pPr>
            <a:r>
              <a:rPr lang="ja-JP" altLang="en-US">
                <a:solidFill>
                  <a:prstClr val="white"/>
                </a:solidFill>
                <a:latin typeface="HGPｺﾞｼｯｸE" panose="020B0900000000000000" pitchFamily="50" charset="-128"/>
                <a:ea typeface="HGPｺﾞｼｯｸE" panose="020B0900000000000000" pitchFamily="50" charset="-128"/>
              </a:rPr>
              <a:t>高齢者、障害者、難病患者、乳幼児、 妊産婦、外国人、</a:t>
            </a:r>
            <a:r>
              <a:rPr lang="en-US" altLang="ja-JP">
                <a:solidFill>
                  <a:prstClr val="white"/>
                </a:solidFill>
                <a:latin typeface="HGPｺﾞｼｯｸE" panose="020B0900000000000000" pitchFamily="50" charset="-128"/>
                <a:ea typeface="HGPｺﾞｼｯｸE" panose="020B0900000000000000" pitchFamily="50" charset="-128"/>
              </a:rPr>
              <a:t>LGBT</a:t>
            </a:r>
            <a:r>
              <a:rPr lang="ja-JP" altLang="en-US">
                <a:solidFill>
                  <a:prstClr val="white"/>
                </a:solidFill>
                <a:latin typeface="HGPｺﾞｼｯｸE" panose="020B0900000000000000" pitchFamily="50" charset="-128"/>
                <a:ea typeface="HGPｺﾞｼｯｸE" panose="020B0900000000000000" pitchFamily="50" charset="-128"/>
              </a:rPr>
              <a:t>など特に配慮を</a:t>
            </a:r>
            <a:br>
              <a:rPr lang="en-US" altLang="ja-JP">
                <a:solidFill>
                  <a:prstClr val="white"/>
                </a:solidFill>
                <a:latin typeface="HGPｺﾞｼｯｸE" panose="020B0900000000000000" pitchFamily="50" charset="-128"/>
                <a:ea typeface="HGPｺﾞｼｯｸE" panose="020B0900000000000000" pitchFamily="50" charset="-128"/>
              </a:rPr>
            </a:br>
            <a:r>
              <a:rPr lang="ja-JP" altLang="en-US">
                <a:solidFill>
                  <a:prstClr val="white"/>
                </a:solidFill>
                <a:latin typeface="HGPｺﾞｼｯｸE" panose="020B0900000000000000" pitchFamily="50" charset="-128"/>
                <a:ea typeface="HGPｺﾞｼｯｸE" panose="020B0900000000000000" pitchFamily="50" charset="-128"/>
              </a:rPr>
              <a:t>要する者</a:t>
            </a:r>
            <a:endParaRPr lang="en-US" altLang="ja-JP">
              <a:solidFill>
                <a:prstClr val="white"/>
              </a:solidFill>
              <a:latin typeface="HGPｺﾞｼｯｸE" panose="020B0900000000000000" pitchFamily="50" charset="-128"/>
              <a:ea typeface="HGPｺﾞｼｯｸE" panose="020B0900000000000000" pitchFamily="50" charset="-128"/>
            </a:endParaRPr>
          </a:p>
        </p:txBody>
      </p:sp>
      <p:sp>
        <p:nvSpPr>
          <p:cNvPr id="50" name="正方形/長方形 49">
            <a:extLst>
              <a:ext uri="{FF2B5EF4-FFF2-40B4-BE49-F238E27FC236}">
                <a16:creationId xmlns:a16="http://schemas.microsoft.com/office/drawing/2014/main" id="{1A3905F9-EA06-4787-9D92-6B92D08C9067}"/>
              </a:ext>
            </a:extLst>
          </p:cNvPr>
          <p:cNvSpPr/>
          <p:nvPr/>
        </p:nvSpPr>
        <p:spPr>
          <a:xfrm>
            <a:off x="710998" y="2085493"/>
            <a:ext cx="2496228" cy="400110"/>
          </a:xfrm>
          <a:prstGeom prst="rect">
            <a:avLst/>
          </a:prstGeom>
        </p:spPr>
        <p:txBody>
          <a:bodyPr wrap="square">
            <a:spAutoFit/>
          </a:bodyPr>
          <a:lstStyle/>
          <a:p>
            <a:pPr>
              <a:defRPr/>
            </a:pPr>
            <a:r>
              <a:rPr lang="ja-JP" altLang="en-US" sz="2000">
                <a:solidFill>
                  <a:srgbClr val="404040"/>
                </a:solidFill>
                <a:latin typeface="HGPｺﾞｼｯｸE" panose="020B0900000000000000" pitchFamily="50" charset="-128"/>
                <a:ea typeface="HGPｺﾞｼｯｸE" panose="020B0900000000000000" pitchFamily="50" charset="-128"/>
              </a:rPr>
              <a:t>避難行動要支援者</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51" name="正方形/長方形 50">
            <a:extLst>
              <a:ext uri="{FF2B5EF4-FFF2-40B4-BE49-F238E27FC236}">
                <a16:creationId xmlns:a16="http://schemas.microsoft.com/office/drawing/2014/main" id="{A5E7C264-47BC-4806-B77C-19FA831CA4FA}"/>
              </a:ext>
            </a:extLst>
          </p:cNvPr>
          <p:cNvSpPr/>
          <p:nvPr/>
        </p:nvSpPr>
        <p:spPr>
          <a:xfrm>
            <a:off x="723695" y="2441000"/>
            <a:ext cx="6817843" cy="584775"/>
          </a:xfrm>
          <a:prstGeom prst="rect">
            <a:avLst/>
          </a:prstGeom>
        </p:spPr>
        <p:txBody>
          <a:bodyPr wrap="square">
            <a:spAutoFit/>
          </a:bodyPr>
          <a:lstStyle/>
          <a:p>
            <a:pPr>
              <a:defRPr/>
            </a:pPr>
            <a:r>
              <a:rPr lang="ja-JP" altLang="en-US" sz="1600">
                <a:solidFill>
                  <a:srgbClr val="35A16B"/>
                </a:solidFill>
                <a:latin typeface="HGPｺﾞｼｯｸE" panose="020B0900000000000000" pitchFamily="50" charset="-128"/>
                <a:ea typeface="HGPｺﾞｼｯｸE" panose="020B0900000000000000" pitchFamily="50" charset="-128"/>
              </a:rPr>
              <a:t>要配慮者のうち、</a:t>
            </a:r>
            <a:r>
              <a:rPr lang="ja-JP" altLang="en-US" sz="1600" u="sng">
                <a:solidFill>
                  <a:srgbClr val="35A16B"/>
                </a:solidFill>
                <a:latin typeface="HGPｺﾞｼｯｸE" panose="020B0900000000000000" pitchFamily="50" charset="-128"/>
                <a:ea typeface="HGPｺﾞｼｯｸE" panose="020B0900000000000000" pitchFamily="50" charset="-128"/>
              </a:rPr>
              <a:t>災害時等に自ら避難することが難しく、特に支援が必要な者</a:t>
            </a:r>
            <a:endParaRPr lang="en-US" altLang="ja-JP" sz="1600" u="sng">
              <a:solidFill>
                <a:srgbClr val="35A16B"/>
              </a:solidFill>
              <a:latin typeface="HGPｺﾞｼｯｸE" panose="020B0900000000000000" pitchFamily="50" charset="-128"/>
              <a:ea typeface="HGPｺﾞｼｯｸE" panose="020B0900000000000000" pitchFamily="50" charset="-128"/>
            </a:endParaRPr>
          </a:p>
          <a:p>
            <a:pPr>
              <a:defRPr/>
            </a:pPr>
            <a:r>
              <a:rPr lang="ja-JP" altLang="en-US" sz="1600">
                <a:solidFill>
                  <a:srgbClr val="35A16B"/>
                </a:solidFill>
                <a:latin typeface="HGPｺﾞｼｯｸE" panose="020B0900000000000000" pitchFamily="50" charset="-128"/>
                <a:ea typeface="HGPｺﾞｼｯｸE" panose="020B0900000000000000" pitchFamily="50" charset="-128"/>
              </a:rPr>
              <a:t>（介護が必要な高齢者や一定程度の障害を持つ方など）</a:t>
            </a:r>
          </a:p>
        </p:txBody>
      </p:sp>
      <p:sp>
        <p:nvSpPr>
          <p:cNvPr id="52" name="正方形/長方形 51">
            <a:extLst>
              <a:ext uri="{FF2B5EF4-FFF2-40B4-BE49-F238E27FC236}">
                <a16:creationId xmlns:a16="http://schemas.microsoft.com/office/drawing/2014/main" id="{DCD8572F-BA7F-48B4-9885-EA19B0B82D7A}"/>
              </a:ext>
            </a:extLst>
          </p:cNvPr>
          <p:cNvSpPr/>
          <p:nvPr/>
        </p:nvSpPr>
        <p:spPr>
          <a:xfrm>
            <a:off x="343678" y="4840792"/>
            <a:ext cx="8401346" cy="1074892"/>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53" name="正方形/長方形 52">
            <a:extLst>
              <a:ext uri="{FF2B5EF4-FFF2-40B4-BE49-F238E27FC236}">
                <a16:creationId xmlns:a16="http://schemas.microsoft.com/office/drawing/2014/main" id="{926777A9-A651-47C2-9D56-A3FD37AF2238}"/>
              </a:ext>
            </a:extLst>
          </p:cNvPr>
          <p:cNvSpPr/>
          <p:nvPr/>
        </p:nvSpPr>
        <p:spPr>
          <a:xfrm>
            <a:off x="398976" y="4916573"/>
            <a:ext cx="2688578" cy="461665"/>
          </a:xfrm>
          <a:prstGeom prst="rect">
            <a:avLst/>
          </a:prstGeom>
        </p:spPr>
        <p:txBody>
          <a:bodyPr wrap="square">
            <a:spAutoFit/>
          </a:bodyPr>
          <a:lstStyle/>
          <a:p>
            <a:pPr defTabSz="457200">
              <a:defRPr/>
            </a:pPr>
            <a:r>
              <a:rPr kumimoji="0" lang="ja-JP" altLang="en-US" sz="2400">
                <a:solidFill>
                  <a:srgbClr val="404040"/>
                </a:solidFill>
                <a:latin typeface="HGPｺﾞｼｯｸE" panose="020B0900000000000000" pitchFamily="50" charset="-128"/>
                <a:ea typeface="HGPｺﾞｼｯｸE" panose="020B0900000000000000" pitchFamily="50" charset="-128"/>
              </a:rPr>
              <a:t>避難支援等関係者</a:t>
            </a: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54" name="正方形/長方形 53">
            <a:extLst>
              <a:ext uri="{FF2B5EF4-FFF2-40B4-BE49-F238E27FC236}">
                <a16:creationId xmlns:a16="http://schemas.microsoft.com/office/drawing/2014/main" id="{C8A26863-3D6F-4839-AAF8-8DE259EC1C4E}"/>
              </a:ext>
            </a:extLst>
          </p:cNvPr>
          <p:cNvSpPr/>
          <p:nvPr/>
        </p:nvSpPr>
        <p:spPr>
          <a:xfrm>
            <a:off x="1259244" y="5382160"/>
            <a:ext cx="7412137" cy="400110"/>
          </a:xfrm>
          <a:prstGeom prst="rect">
            <a:avLst/>
          </a:prstGeom>
        </p:spPr>
        <p:txBody>
          <a:bodyPr wrap="square">
            <a:spAutoFit/>
          </a:bodyPr>
          <a:lstStyle/>
          <a:p>
            <a:pPr defTabSz="457200">
              <a:defRPr/>
            </a:pPr>
            <a:r>
              <a:rPr kumimoji="0" lang="ja-JP" altLang="en-US" sz="2000">
                <a:solidFill>
                  <a:srgbClr val="404040"/>
                </a:solidFill>
                <a:latin typeface="HGPｺﾞｼｯｸE" panose="020B0900000000000000" pitchFamily="50" charset="-128"/>
                <a:ea typeface="HGPｺﾞｼｯｸE" panose="020B0900000000000000" pitchFamily="50" charset="-128"/>
              </a:rPr>
              <a:t>避難行動要支援者の避難支援等に関係する者</a:t>
            </a:r>
            <a:endParaRPr kumimoji="0"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55" name="右矢印 11">
            <a:extLst>
              <a:ext uri="{FF2B5EF4-FFF2-40B4-BE49-F238E27FC236}">
                <a16:creationId xmlns:a16="http://schemas.microsoft.com/office/drawing/2014/main" id="{B11F41F3-B5BE-4FD8-B9EF-55D06F4921C4}"/>
              </a:ext>
            </a:extLst>
          </p:cNvPr>
          <p:cNvSpPr/>
          <p:nvPr/>
        </p:nvSpPr>
        <p:spPr>
          <a:xfrm rot="16200000">
            <a:off x="3796027" y="3399813"/>
            <a:ext cx="1313292" cy="1191589"/>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algn="ctr">
              <a:defRPr/>
            </a:pPr>
            <a:endParaRPr lang="ja-JP" altLang="en-US">
              <a:solidFill>
                <a:prstClr val="black"/>
              </a:solidFill>
              <a:latin typeface="Segoe UI"/>
              <a:ea typeface="メイリオ"/>
            </a:endParaRPr>
          </a:p>
        </p:txBody>
      </p:sp>
      <p:sp>
        <p:nvSpPr>
          <p:cNvPr id="56" name="正方形/長方形 55">
            <a:extLst>
              <a:ext uri="{FF2B5EF4-FFF2-40B4-BE49-F238E27FC236}">
                <a16:creationId xmlns:a16="http://schemas.microsoft.com/office/drawing/2014/main" id="{D51CC1FF-2CF1-450E-82DA-F9DDC7709E7D}"/>
              </a:ext>
            </a:extLst>
          </p:cNvPr>
          <p:cNvSpPr/>
          <p:nvPr/>
        </p:nvSpPr>
        <p:spPr>
          <a:xfrm>
            <a:off x="5529054" y="3895469"/>
            <a:ext cx="2688578" cy="461665"/>
          </a:xfrm>
          <a:prstGeom prst="rect">
            <a:avLst/>
          </a:prstGeom>
        </p:spPr>
        <p:txBody>
          <a:bodyPr wrap="square">
            <a:spAutoFit/>
          </a:bodyPr>
          <a:lstStyle/>
          <a:p>
            <a:pPr defTabSz="457200">
              <a:defRPr/>
            </a:pPr>
            <a:r>
              <a:rPr kumimoji="0" lang="ja-JP" altLang="en-US" sz="2400">
                <a:solidFill>
                  <a:srgbClr val="404040"/>
                </a:solidFill>
                <a:latin typeface="HGPｺﾞｼｯｸE" panose="020B0900000000000000" pitchFamily="50" charset="-128"/>
                <a:ea typeface="HGPｺﾞｼｯｸE" panose="020B0900000000000000" pitchFamily="50" charset="-128"/>
              </a:rPr>
              <a:t>災害時の避難支援</a:t>
            </a: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57" name="テキスト プレースホルダー 6">
            <a:extLst>
              <a:ext uri="{FF2B5EF4-FFF2-40B4-BE49-F238E27FC236}">
                <a16:creationId xmlns:a16="http://schemas.microsoft.com/office/drawing/2014/main" id="{4D87EAE5-2677-42DB-9372-7CD75779070B}"/>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参考：内閣府防災「避難行動要支援者の避難行動支援に関する取組指針（令和３年５月改定）」</a:t>
            </a:r>
          </a:p>
        </p:txBody>
      </p:sp>
      <p:sp>
        <p:nvSpPr>
          <p:cNvPr id="58" name="正方形/長方形 57">
            <a:extLst>
              <a:ext uri="{FF2B5EF4-FFF2-40B4-BE49-F238E27FC236}">
                <a16:creationId xmlns:a16="http://schemas.microsoft.com/office/drawing/2014/main" id="{8B783F8D-1CBE-436C-A1D8-6725D95E1C7C}"/>
              </a:ext>
            </a:extLst>
          </p:cNvPr>
          <p:cNvSpPr/>
          <p:nvPr/>
        </p:nvSpPr>
        <p:spPr>
          <a:xfrm>
            <a:off x="527174" y="921964"/>
            <a:ext cx="1623233" cy="523220"/>
          </a:xfrm>
          <a:prstGeom prst="rect">
            <a:avLst/>
          </a:prstGeom>
        </p:spPr>
        <p:txBody>
          <a:bodyPr wrap="square">
            <a:spAutoFit/>
          </a:bodyPr>
          <a:lstStyle/>
          <a:p>
            <a:pPr algn="ctr">
              <a:defRPr/>
            </a:pPr>
            <a:r>
              <a:rPr lang="ja-JP" altLang="en-US" sz="2800">
                <a:solidFill>
                  <a:prstClr val="white"/>
                </a:solidFill>
                <a:latin typeface="HGPｺﾞｼｯｸE" panose="020B0900000000000000" pitchFamily="50" charset="-128"/>
                <a:ea typeface="HGPｺﾞｼｯｸE" panose="020B0900000000000000" pitchFamily="50" charset="-128"/>
              </a:rPr>
              <a:t>要配慮者</a:t>
            </a:r>
            <a:endParaRPr lang="en-US" altLang="ja-JP" sz="2800">
              <a:solidFill>
                <a:prstClr val="white"/>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321214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ja-JP" altLang="en-US"/>
              <a:t>避難行動要支援者名簿とは</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4" name="正方形/長方形 43">
            <a:extLst>
              <a:ext uri="{FF2B5EF4-FFF2-40B4-BE49-F238E27FC236}">
                <a16:creationId xmlns:a16="http://schemas.microsoft.com/office/drawing/2014/main" id="{0D915C20-8900-4227-AE94-6BD7510F386C}"/>
              </a:ext>
            </a:extLst>
          </p:cNvPr>
          <p:cNvSpPr/>
          <p:nvPr/>
        </p:nvSpPr>
        <p:spPr>
          <a:xfrm>
            <a:off x="312380" y="758759"/>
            <a:ext cx="162323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要配慮者</a:t>
            </a:r>
            <a:endParaRPr kumimoji="1" lang="en-US" altLang="ja-JP"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6" name="正方形/長方形 5">
            <a:extLst>
              <a:ext uri="{FF2B5EF4-FFF2-40B4-BE49-F238E27FC236}">
                <a16:creationId xmlns:a16="http://schemas.microsoft.com/office/drawing/2014/main" id="{F901BB5F-135A-468B-9CC9-167DF43FEEA5}"/>
              </a:ext>
            </a:extLst>
          </p:cNvPr>
          <p:cNvSpPr/>
          <p:nvPr/>
        </p:nvSpPr>
        <p:spPr>
          <a:xfrm>
            <a:off x="370800" y="879918"/>
            <a:ext cx="8402400" cy="1906365"/>
          </a:xfrm>
          <a:prstGeom prst="rect">
            <a:avLst/>
          </a:prstGeom>
          <a:solidFill>
            <a:srgbClr val="35A16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BD16D404-B00A-448C-B6B1-5B73B2D5D110}"/>
              </a:ext>
            </a:extLst>
          </p:cNvPr>
          <p:cNvSpPr/>
          <p:nvPr/>
        </p:nvSpPr>
        <p:spPr>
          <a:xfrm>
            <a:off x="319400" y="925040"/>
            <a:ext cx="4010854" cy="523220"/>
          </a:xfrm>
          <a:prstGeom prst="rect">
            <a:avLst/>
          </a:prstGeom>
        </p:spPr>
        <p:txBody>
          <a:bodyPr wrap="square">
            <a:spAutoFit/>
          </a:bodyPr>
          <a:lstStyle/>
          <a:p>
            <a:pPr algn="ctr">
              <a:defRPr/>
            </a:pPr>
            <a:r>
              <a:rPr lang="ja-JP" altLang="en-US" sz="2800" dirty="0">
                <a:solidFill>
                  <a:schemeClr val="bg1"/>
                </a:solidFill>
                <a:latin typeface="HGPｺﾞｼｯｸE" panose="020B0900000000000000" pitchFamily="50" charset="-128"/>
                <a:ea typeface="HGPｺﾞｼｯｸE" panose="020B0900000000000000" pitchFamily="50" charset="-128"/>
              </a:rPr>
              <a:t>避難行動要支援者名簿</a:t>
            </a:r>
            <a:endParaRPr lang="en-US" altLang="ja-JP" sz="2800" dirty="0">
              <a:solidFill>
                <a:prstClr val="white"/>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6BA2A8C4-B915-410E-85A7-E4BE69D878E7}"/>
              </a:ext>
            </a:extLst>
          </p:cNvPr>
          <p:cNvSpPr/>
          <p:nvPr/>
        </p:nvSpPr>
        <p:spPr>
          <a:xfrm>
            <a:off x="461639" y="1567946"/>
            <a:ext cx="8311561" cy="1015663"/>
          </a:xfrm>
          <a:prstGeom prst="rect">
            <a:avLst/>
          </a:prstGeom>
        </p:spPr>
        <p:txBody>
          <a:bodyPr wrap="square">
            <a:spAutoFit/>
          </a:bodyPr>
          <a:lstStyle/>
          <a:p>
            <a:pPr algn="dist">
              <a:defRPr/>
            </a:pPr>
            <a:r>
              <a:rPr lang="ja-JP" altLang="en-US" sz="2000" spc="-150" dirty="0">
                <a:solidFill>
                  <a:prstClr val="white"/>
                </a:solidFill>
                <a:latin typeface="HGPｺﾞｼｯｸE" panose="020B0900000000000000" pitchFamily="50" charset="-128"/>
                <a:ea typeface="HGPｺﾞｼｯｸE" panose="020B0900000000000000" pitchFamily="50" charset="-128"/>
              </a:rPr>
              <a:t>平成２５年の災害対策基本法の改正より、災害時に自ら避難することが困難な</a:t>
            </a:r>
            <a:br>
              <a:rPr lang="en-US" altLang="ja-JP" sz="2000" spc="-150" dirty="0">
                <a:solidFill>
                  <a:prstClr val="white"/>
                </a:solidFill>
                <a:latin typeface="HGPｺﾞｼｯｸE" panose="020B0900000000000000" pitchFamily="50" charset="-128"/>
                <a:ea typeface="HGPｺﾞｼｯｸE" panose="020B0900000000000000" pitchFamily="50" charset="-128"/>
              </a:rPr>
            </a:br>
            <a:r>
              <a:rPr lang="ja-JP" altLang="en-US" sz="2000" spc="-150" dirty="0">
                <a:solidFill>
                  <a:prstClr val="white"/>
                </a:solidFill>
                <a:latin typeface="HGPｺﾞｼｯｸE" panose="020B0900000000000000" pitchFamily="50" charset="-128"/>
                <a:ea typeface="HGPｺﾞｼｯｸE" panose="020B0900000000000000" pitchFamily="50" charset="-128"/>
              </a:rPr>
              <a:t>高齢者や障害者等の避難行動要支援者について、避難行動要支援者名簿を</a:t>
            </a:r>
            <a:endParaRPr lang="en-US" altLang="ja-JP" sz="2000" spc="-150" dirty="0">
              <a:solidFill>
                <a:prstClr val="white"/>
              </a:solidFill>
              <a:latin typeface="HGPｺﾞｼｯｸE" panose="020B0900000000000000" pitchFamily="50" charset="-128"/>
              <a:ea typeface="HGPｺﾞｼｯｸE" panose="020B0900000000000000" pitchFamily="50" charset="-128"/>
            </a:endParaRPr>
          </a:p>
          <a:p>
            <a:pPr>
              <a:defRPr/>
            </a:pPr>
            <a:r>
              <a:rPr lang="ja-JP" altLang="en-US" sz="2000" spc="-150" dirty="0">
                <a:solidFill>
                  <a:prstClr val="white"/>
                </a:solidFill>
                <a:latin typeface="HGPｺﾞｼｯｸE" panose="020B0900000000000000" pitchFamily="50" charset="-128"/>
                <a:ea typeface="HGPｺﾞｼｯｸE" panose="020B0900000000000000" pitchFamily="50" charset="-128"/>
              </a:rPr>
              <a:t>作成することが市町村の義務となった。</a:t>
            </a:r>
            <a:endParaRPr lang="en-US" altLang="ja-JP" sz="2000" dirty="0">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B07CCCAE-ADA9-45F2-B638-E6F3379820C4}"/>
              </a:ext>
            </a:extLst>
          </p:cNvPr>
          <p:cNvSpPr/>
          <p:nvPr/>
        </p:nvSpPr>
        <p:spPr>
          <a:xfrm>
            <a:off x="370800" y="3860151"/>
            <a:ext cx="8402400" cy="1009835"/>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10" name="右矢印 11">
            <a:extLst>
              <a:ext uri="{FF2B5EF4-FFF2-40B4-BE49-F238E27FC236}">
                <a16:creationId xmlns:a16="http://schemas.microsoft.com/office/drawing/2014/main" id="{F08C7835-214A-4B13-8838-64AF45EEF98C}"/>
              </a:ext>
            </a:extLst>
          </p:cNvPr>
          <p:cNvSpPr/>
          <p:nvPr/>
        </p:nvSpPr>
        <p:spPr>
          <a:xfrm rot="5400000">
            <a:off x="4152296" y="2808049"/>
            <a:ext cx="839407" cy="1057745"/>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algn="ctr">
              <a:defRPr/>
            </a:pPr>
            <a:endParaRPr lang="ja-JP" altLang="en-US">
              <a:solidFill>
                <a:prstClr val="black"/>
              </a:solidFill>
              <a:latin typeface="Segoe UI"/>
              <a:ea typeface="メイリオ"/>
            </a:endParaRPr>
          </a:p>
        </p:txBody>
      </p:sp>
      <p:sp>
        <p:nvSpPr>
          <p:cNvPr id="11" name="テキスト ボックス 10">
            <a:extLst>
              <a:ext uri="{FF2B5EF4-FFF2-40B4-BE49-F238E27FC236}">
                <a16:creationId xmlns:a16="http://schemas.microsoft.com/office/drawing/2014/main" id="{521D7AE2-BDF5-4284-851D-15D7E784F2E7}"/>
              </a:ext>
            </a:extLst>
          </p:cNvPr>
          <p:cNvSpPr txBox="1"/>
          <p:nvPr/>
        </p:nvSpPr>
        <p:spPr>
          <a:xfrm>
            <a:off x="285835" y="5311578"/>
            <a:ext cx="8564576" cy="707886"/>
          </a:xfrm>
          <a:prstGeom prst="rect">
            <a:avLst/>
          </a:prstGeom>
          <a:noFill/>
        </p:spPr>
        <p:txBody>
          <a:bodyPr wrap="square" rtlCol="0">
            <a:spAutoFit/>
          </a:bodyPr>
          <a:lstStyle/>
          <a:p>
            <a:pPr marL="0" lvl="1"/>
            <a:r>
              <a:rPr lang="ja-JP" altLang="en-US" sz="2000" u="sng">
                <a:solidFill>
                  <a:srgbClr val="404040"/>
                </a:solidFill>
                <a:latin typeface="HGPｺﾞｼｯｸE" panose="020B0900000000000000" pitchFamily="50" charset="-128"/>
                <a:ea typeface="HGPｺﾞｼｯｸE" panose="020B0900000000000000" pitchFamily="50" charset="-128"/>
              </a:rPr>
              <a:t>避難行動要支援者名簿は個人情報の取り扱いに注意が必要ですが、全国的に活用が進んでいます。</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12" name="テキスト ボックス 11">
            <a:extLst>
              <a:ext uri="{FF2B5EF4-FFF2-40B4-BE49-F238E27FC236}">
                <a16:creationId xmlns:a16="http://schemas.microsoft.com/office/drawing/2014/main" id="{1F487F71-1877-41B1-A4C9-DEC6E9892DD9}"/>
              </a:ext>
            </a:extLst>
          </p:cNvPr>
          <p:cNvSpPr txBox="1"/>
          <p:nvPr/>
        </p:nvSpPr>
        <p:spPr>
          <a:xfrm>
            <a:off x="370800" y="3997359"/>
            <a:ext cx="8293844" cy="707886"/>
          </a:xfrm>
          <a:prstGeom prst="rect">
            <a:avLst/>
          </a:prstGeom>
          <a:noFill/>
        </p:spPr>
        <p:txBody>
          <a:bodyPr wrap="square" rtlCol="0">
            <a:spAutoFit/>
          </a:bodyPr>
          <a:lstStyle/>
          <a:p>
            <a:pPr marL="0" lvl="1"/>
            <a:r>
              <a:rPr lang="ja-JP" altLang="en-US" sz="2000">
                <a:solidFill>
                  <a:srgbClr val="404040"/>
                </a:solidFill>
                <a:latin typeface="HGPｺﾞｼｯｸE" panose="020B0900000000000000" pitchFamily="50" charset="-128"/>
                <a:ea typeface="HGPｺﾞｼｯｸE" panose="020B0900000000000000" pitchFamily="50" charset="-128"/>
              </a:rPr>
              <a:t>令和３年５月、避難行動要支援者ごとの「個別避難計画」の作成が市町村の</a:t>
            </a:r>
            <a:r>
              <a:rPr lang="ja-JP" altLang="en-US" sz="2000" u="sng">
                <a:solidFill>
                  <a:srgbClr val="E12800"/>
                </a:solidFill>
                <a:latin typeface="HGPｺﾞｼｯｸE" panose="020B0900000000000000" pitchFamily="50" charset="-128"/>
                <a:ea typeface="HGPｺﾞｼｯｸE" panose="020B0900000000000000" pitchFamily="50" charset="-128"/>
              </a:rPr>
              <a:t>努力義務</a:t>
            </a:r>
            <a:r>
              <a:rPr lang="ja-JP" altLang="en-US" sz="2000">
                <a:solidFill>
                  <a:srgbClr val="404040"/>
                </a:solidFill>
                <a:latin typeface="HGPｺﾞｼｯｸE" panose="020B0900000000000000" pitchFamily="50" charset="-128"/>
                <a:ea typeface="HGPｺﾞｼｯｸE" panose="020B0900000000000000" pitchFamily="50" charset="-128"/>
              </a:rPr>
              <a:t>となった。</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13" name="テキスト プレースホルダー 6">
            <a:extLst>
              <a:ext uri="{FF2B5EF4-FFF2-40B4-BE49-F238E27FC236}">
                <a16:creationId xmlns:a16="http://schemas.microsoft.com/office/drawing/2014/main" id="{3E0D3314-C90D-4445-94F0-FFCEDC5B9EDF}"/>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参考：「避難行動要支援者の避難行動支援に関する取組指針（令和３年５月改定）」</a:t>
            </a:r>
          </a:p>
        </p:txBody>
      </p:sp>
    </p:spTree>
    <p:extLst>
      <p:ext uri="{BB962C8B-B14F-4D97-AF65-F5344CB8AC3E}">
        <p14:creationId xmlns:p14="http://schemas.microsoft.com/office/powerpoint/2010/main" val="1537108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448"/>
            <a:ext cx="9144000" cy="650083"/>
          </a:xfrm>
        </p:spPr>
        <p:txBody>
          <a:bodyPr/>
          <a:lstStyle/>
          <a:p>
            <a:r>
              <a:rPr lang="en-US" altLang="ja-JP" sz="2800"/>
              <a:t>【</a:t>
            </a:r>
            <a:r>
              <a:rPr lang="ja-JP" altLang="en-US" sz="2800"/>
              <a:t>実例</a:t>
            </a:r>
            <a:r>
              <a:rPr lang="en-US" altLang="ja-JP" sz="2800"/>
              <a:t>】</a:t>
            </a:r>
            <a:r>
              <a:rPr lang="ja-JP" altLang="en-US" sz="2800"/>
              <a:t>　避難行動要支援者名簿情報の提供方法（横浜市）</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6" name="正方形/長方形 5">
            <a:extLst>
              <a:ext uri="{FF2B5EF4-FFF2-40B4-BE49-F238E27FC236}">
                <a16:creationId xmlns:a16="http://schemas.microsoft.com/office/drawing/2014/main" id="{D5F722A6-FA7A-47A9-9B77-3E7A359AD344}"/>
              </a:ext>
            </a:extLst>
          </p:cNvPr>
          <p:cNvSpPr/>
          <p:nvPr/>
        </p:nvSpPr>
        <p:spPr>
          <a:xfrm>
            <a:off x="559761" y="2620406"/>
            <a:ext cx="8446508" cy="3323987"/>
          </a:xfrm>
          <a:prstGeom prst="rect">
            <a:avLst/>
          </a:prstGeom>
        </p:spPr>
        <p:txBody>
          <a:bodyPr wrap="square">
            <a:spAutoFit/>
          </a:bodyPr>
          <a:lstStyle/>
          <a:p>
            <a:r>
              <a:rPr lang="ja-JP" altLang="en-US" sz="2100">
                <a:solidFill>
                  <a:srgbClr val="404040"/>
                </a:solidFill>
                <a:latin typeface="HGPｺﾞｼｯｸE" panose="020B0900000000000000" pitchFamily="50" charset="-128"/>
                <a:ea typeface="HGPｺﾞｼｯｸE" panose="020B0900000000000000" pitchFamily="50" charset="-128"/>
              </a:rPr>
              <a:t>・</a:t>
            </a:r>
            <a:r>
              <a:rPr lang="ja-JP" altLang="ja-JP" sz="2100">
                <a:solidFill>
                  <a:srgbClr val="404040"/>
                </a:solidFill>
                <a:latin typeface="HGPｺﾞｼｯｸE" panose="020B0900000000000000" pitchFamily="50" charset="-128"/>
                <a:ea typeface="HGPｺﾞｼｯｸE" panose="020B0900000000000000" pitchFamily="50" charset="-128"/>
              </a:rPr>
              <a:t>同意方式　</a:t>
            </a:r>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en-US" sz="2100">
                <a:solidFill>
                  <a:srgbClr val="404040"/>
                </a:solidFill>
                <a:latin typeface="HGPｺﾞｼｯｸE" panose="020B0900000000000000" pitchFamily="50" charset="-128"/>
                <a:ea typeface="HGPｺﾞｼｯｸE" panose="020B0900000000000000" pitchFamily="50" charset="-128"/>
              </a:rPr>
              <a:t>　</a:t>
            </a:r>
            <a:r>
              <a:rPr lang="ja-JP" altLang="ja-JP" sz="2100">
                <a:solidFill>
                  <a:srgbClr val="404040"/>
                </a:solidFill>
                <a:latin typeface="HGPｺﾞｼｯｸE" panose="020B0900000000000000" pitchFamily="50" charset="-128"/>
                <a:ea typeface="HGPｺﾞｼｯｸE" panose="020B0900000000000000" pitchFamily="50" charset="-128"/>
              </a:rPr>
              <a:t>個人情報提供に対</a:t>
            </a:r>
            <a:r>
              <a:rPr lang="ja-JP" altLang="en-US" sz="2100">
                <a:solidFill>
                  <a:srgbClr val="404040"/>
                </a:solidFill>
                <a:latin typeface="HGPｺﾞｼｯｸE" panose="020B0900000000000000" pitchFamily="50" charset="-128"/>
                <a:ea typeface="HGPｺﾞｼｯｸE" panose="020B0900000000000000" pitchFamily="50" charset="-128"/>
              </a:rPr>
              <a:t>し、</a:t>
            </a:r>
            <a:r>
              <a:rPr lang="ja-JP" altLang="ja-JP" sz="2100">
                <a:solidFill>
                  <a:srgbClr val="404040"/>
                </a:solidFill>
                <a:latin typeface="HGPｺﾞｼｯｸE" panose="020B0900000000000000" pitchFamily="50" charset="-128"/>
                <a:ea typeface="HGPｺﾞｼｯｸE" panose="020B0900000000000000" pitchFamily="50" charset="-128"/>
              </a:rPr>
              <a:t>同意をした要援護者の情報を</a:t>
            </a:r>
            <a:r>
              <a:rPr lang="ja-JP" altLang="en-US" sz="2100">
                <a:solidFill>
                  <a:srgbClr val="404040"/>
                </a:solidFill>
                <a:latin typeface="HGPｺﾞｼｯｸE" panose="020B0900000000000000" pitchFamily="50" charset="-128"/>
                <a:ea typeface="HGPｺﾞｼｯｸE" panose="020B0900000000000000" pitchFamily="50" charset="-128"/>
              </a:rPr>
              <a:t>記載</a:t>
            </a:r>
            <a:endParaRPr lang="en-US" altLang="ja-JP" sz="2100">
              <a:solidFill>
                <a:srgbClr val="404040"/>
              </a:solidFill>
              <a:latin typeface="HGPｺﾞｼｯｸE" panose="020B0900000000000000" pitchFamily="50" charset="-128"/>
              <a:ea typeface="HGPｺﾞｼｯｸE" panose="020B0900000000000000" pitchFamily="50" charset="-128"/>
            </a:endParaRPr>
          </a:p>
          <a:p>
            <a:endParaRPr lang="ja-JP" altLang="ja-JP" sz="2100">
              <a:solidFill>
                <a:srgbClr val="404040"/>
              </a:solidFill>
              <a:latin typeface="HGPｺﾞｼｯｸE" panose="020B0900000000000000" pitchFamily="50" charset="-128"/>
              <a:ea typeface="HGPｺﾞｼｯｸE" panose="020B0900000000000000" pitchFamily="50" charset="-128"/>
            </a:endParaRPr>
          </a:p>
          <a:p>
            <a:r>
              <a:rPr lang="ja-JP" altLang="en-US" sz="2100">
                <a:solidFill>
                  <a:srgbClr val="404040"/>
                </a:solidFill>
                <a:latin typeface="HGPｺﾞｼｯｸE" panose="020B0900000000000000" pitchFamily="50" charset="-128"/>
                <a:ea typeface="HGPｺﾞｼｯｸE" panose="020B0900000000000000" pitchFamily="50" charset="-128"/>
              </a:rPr>
              <a:t>・</a:t>
            </a:r>
            <a:r>
              <a:rPr lang="ja-JP" altLang="ja-JP" sz="2100">
                <a:solidFill>
                  <a:srgbClr val="404040"/>
                </a:solidFill>
                <a:latin typeface="HGPｺﾞｼｯｸE" panose="020B0900000000000000" pitchFamily="50" charset="-128"/>
                <a:ea typeface="HGPｺﾞｼｯｸE" panose="020B0900000000000000" pitchFamily="50" charset="-128"/>
              </a:rPr>
              <a:t>情報共有方式</a:t>
            </a:r>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ja-JP" sz="2100">
                <a:solidFill>
                  <a:srgbClr val="404040"/>
                </a:solidFill>
                <a:latin typeface="HGPｺﾞｼｯｸE" panose="020B0900000000000000" pitchFamily="50" charset="-128"/>
                <a:ea typeface="HGPｺﾞｼｯｸE" panose="020B0900000000000000" pitchFamily="50" charset="-128"/>
              </a:rPr>
              <a:t>　個人情報の提供を望まない方は「拒否」の意思表示をし、</a:t>
            </a:r>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en-US" sz="2100">
                <a:solidFill>
                  <a:srgbClr val="404040"/>
                </a:solidFill>
                <a:latin typeface="HGPｺﾞｼｯｸE" panose="020B0900000000000000" pitchFamily="50" charset="-128"/>
                <a:ea typeface="HGPｺﾞｼｯｸE" panose="020B0900000000000000" pitchFamily="50" charset="-128"/>
              </a:rPr>
              <a:t>　</a:t>
            </a:r>
            <a:r>
              <a:rPr lang="ja-JP" altLang="ja-JP" sz="2100">
                <a:solidFill>
                  <a:srgbClr val="404040"/>
                </a:solidFill>
                <a:latin typeface="HGPｺﾞｼｯｸE" panose="020B0900000000000000" pitchFamily="50" charset="-128"/>
                <a:ea typeface="HGPｺﾞｼｯｸE" panose="020B0900000000000000" pitchFamily="50" charset="-128"/>
              </a:rPr>
              <a:t>「拒否」の意思表示をしていない要援護者の情報を</a:t>
            </a:r>
            <a:r>
              <a:rPr lang="ja-JP" altLang="en-US" sz="2100">
                <a:solidFill>
                  <a:srgbClr val="404040"/>
                </a:solidFill>
                <a:latin typeface="HGPｺﾞｼｯｸE" panose="020B0900000000000000" pitchFamily="50" charset="-128"/>
                <a:ea typeface="HGPｺﾞｼｯｸE" panose="020B0900000000000000" pitchFamily="50" charset="-128"/>
              </a:rPr>
              <a:t>記載</a:t>
            </a:r>
            <a:endParaRPr lang="en-US" altLang="ja-JP" sz="2100">
              <a:solidFill>
                <a:srgbClr val="404040"/>
              </a:solidFill>
              <a:latin typeface="HGPｺﾞｼｯｸE" panose="020B0900000000000000" pitchFamily="50" charset="-128"/>
              <a:ea typeface="HGPｺﾞｼｯｸE" panose="020B0900000000000000" pitchFamily="50" charset="-128"/>
            </a:endParaRPr>
          </a:p>
          <a:p>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en-US" sz="2100">
                <a:solidFill>
                  <a:srgbClr val="404040"/>
                </a:solidFill>
                <a:latin typeface="HGPｺﾞｼｯｸE" panose="020B0900000000000000" pitchFamily="50" charset="-128"/>
                <a:ea typeface="HGPｺﾞｼｯｸE" panose="020B0900000000000000" pitchFamily="50" charset="-128"/>
              </a:rPr>
              <a:t>・</a:t>
            </a:r>
            <a:r>
              <a:rPr lang="ja-JP" altLang="ja-JP" sz="2100">
                <a:solidFill>
                  <a:srgbClr val="404040"/>
                </a:solidFill>
                <a:latin typeface="HGPｺﾞｼｯｸE" panose="020B0900000000000000" pitchFamily="50" charset="-128"/>
                <a:ea typeface="HGPｺﾞｼｯｸE" panose="020B0900000000000000" pitchFamily="50" charset="-128"/>
              </a:rPr>
              <a:t>手上げ方式</a:t>
            </a:r>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ja-JP" sz="2100">
                <a:solidFill>
                  <a:srgbClr val="404040"/>
                </a:solidFill>
                <a:latin typeface="HGPｺﾞｼｯｸE" panose="020B0900000000000000" pitchFamily="50" charset="-128"/>
                <a:ea typeface="HGPｺﾞｼｯｸE" panose="020B0900000000000000" pitchFamily="50" charset="-128"/>
              </a:rPr>
              <a:t>　要援護者名簿への登録・支援の希望を取り、</a:t>
            </a:r>
            <a:endParaRPr lang="en-US" altLang="ja-JP" sz="2100">
              <a:solidFill>
                <a:srgbClr val="404040"/>
              </a:solidFill>
              <a:latin typeface="HGPｺﾞｼｯｸE" panose="020B0900000000000000" pitchFamily="50" charset="-128"/>
              <a:ea typeface="HGPｺﾞｼｯｸE" panose="020B0900000000000000" pitchFamily="50" charset="-128"/>
            </a:endParaRPr>
          </a:p>
          <a:p>
            <a:r>
              <a:rPr lang="ja-JP" altLang="en-US" sz="2100">
                <a:solidFill>
                  <a:srgbClr val="404040"/>
                </a:solidFill>
                <a:latin typeface="HGPｺﾞｼｯｸE" panose="020B0900000000000000" pitchFamily="50" charset="-128"/>
                <a:ea typeface="HGPｺﾞｼｯｸE" panose="020B0900000000000000" pitchFamily="50" charset="-128"/>
              </a:rPr>
              <a:t>　</a:t>
            </a:r>
            <a:r>
              <a:rPr lang="ja-JP" altLang="ja-JP" sz="2100">
                <a:solidFill>
                  <a:srgbClr val="404040"/>
                </a:solidFill>
                <a:latin typeface="HGPｺﾞｼｯｸE" panose="020B0900000000000000" pitchFamily="50" charset="-128"/>
                <a:ea typeface="HGPｺﾞｼｯｸE" panose="020B0900000000000000" pitchFamily="50" charset="-128"/>
              </a:rPr>
              <a:t>登録・支援を希望者した要援護者の情報を</a:t>
            </a:r>
            <a:r>
              <a:rPr lang="ja-JP" altLang="en-US" sz="2100">
                <a:solidFill>
                  <a:srgbClr val="404040"/>
                </a:solidFill>
                <a:latin typeface="HGPｺﾞｼｯｸE" panose="020B0900000000000000" pitchFamily="50" charset="-128"/>
                <a:ea typeface="HGPｺﾞｼｯｸE" panose="020B0900000000000000" pitchFamily="50" charset="-128"/>
              </a:rPr>
              <a:t>記載</a:t>
            </a:r>
            <a:endParaRPr lang="ja-JP" altLang="ja-JP" sz="2100">
              <a:solidFill>
                <a:srgbClr val="404040"/>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1E9725DC-91C5-4CA5-B4BB-45ECD54FC1B6}"/>
              </a:ext>
            </a:extLst>
          </p:cNvPr>
          <p:cNvSpPr/>
          <p:nvPr/>
        </p:nvSpPr>
        <p:spPr>
          <a:xfrm>
            <a:off x="568011" y="963388"/>
            <a:ext cx="8151043" cy="954107"/>
          </a:xfrm>
          <a:prstGeom prst="rect">
            <a:avLst/>
          </a:prstGeom>
        </p:spPr>
        <p:txBody>
          <a:bodyPr wrap="square">
            <a:spAutoFit/>
          </a:bodyPr>
          <a:lstStyle/>
          <a:p>
            <a:pPr defTabSz="457200">
              <a:defRPr/>
            </a:pPr>
            <a:r>
              <a:rPr kumimoji="0" lang="ja-JP" altLang="en-US" sz="2800" u="sng">
                <a:solidFill>
                  <a:srgbClr val="FF2800"/>
                </a:solidFill>
                <a:latin typeface="HGPｺﾞｼｯｸE" panose="020B0900000000000000" pitchFamily="50" charset="-128"/>
                <a:ea typeface="HGPｺﾞｼｯｸE" panose="020B0900000000000000" pitchFamily="50" charset="-128"/>
              </a:rPr>
              <a:t>個人情報の取り扱いに注意</a:t>
            </a:r>
            <a:r>
              <a:rPr kumimoji="0" lang="ja-JP" altLang="en-US" sz="2800">
                <a:solidFill>
                  <a:srgbClr val="404040"/>
                </a:solidFill>
                <a:latin typeface="HGPｺﾞｼｯｸE" panose="020B0900000000000000" pitchFamily="50" charset="-128"/>
                <a:ea typeface="HGPｺﾞｼｯｸE" panose="020B0900000000000000" pitchFamily="50" charset="-128"/>
              </a:rPr>
              <a:t>し、避難支援等関係者へ</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a:p>
            <a:pPr defTabSz="457200">
              <a:defRPr/>
            </a:pPr>
            <a:r>
              <a:rPr kumimoji="0" lang="ja-JP" altLang="en-US" sz="2800">
                <a:solidFill>
                  <a:srgbClr val="404040"/>
                </a:solidFill>
                <a:latin typeface="HGPｺﾞｼｯｸE" panose="020B0900000000000000" pitchFamily="50" charset="-128"/>
                <a:ea typeface="HGPｺﾞｼｯｸE" panose="020B0900000000000000" pitchFamily="50" charset="-128"/>
              </a:rPr>
              <a:t>名簿情報を提供する必要があります。</a:t>
            </a:r>
            <a:endParaRPr kumimoji="0"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49D48423-DF3E-403E-BF59-3FDA030F5E25}"/>
              </a:ext>
            </a:extLst>
          </p:cNvPr>
          <p:cNvSpPr/>
          <p:nvPr/>
        </p:nvSpPr>
        <p:spPr>
          <a:xfrm>
            <a:off x="606045" y="2627238"/>
            <a:ext cx="8113009" cy="3323986"/>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a:defRPr/>
            </a:pPr>
            <a:endParaRPr kumimoji="0" lang="en-US" altLang="ja-JP" sz="2400">
              <a:solidFill>
                <a:srgbClr val="404040"/>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2AAFDB0F-45BC-490D-808A-A036FF85BD2A}"/>
              </a:ext>
            </a:extLst>
          </p:cNvPr>
          <p:cNvSpPr/>
          <p:nvPr/>
        </p:nvSpPr>
        <p:spPr>
          <a:xfrm>
            <a:off x="559761" y="2212374"/>
            <a:ext cx="2378743" cy="415498"/>
          </a:xfrm>
          <a:prstGeom prst="rect">
            <a:avLst/>
          </a:prstGeom>
        </p:spPr>
        <p:txBody>
          <a:bodyPr wrap="square">
            <a:spAutoFit/>
          </a:bodyPr>
          <a:lstStyle/>
          <a:p>
            <a:r>
              <a:rPr lang="en-US" altLang="ja-JP" sz="2100">
                <a:solidFill>
                  <a:srgbClr val="404040"/>
                </a:solidFill>
                <a:latin typeface="HGPｺﾞｼｯｸE" panose="020B0900000000000000" pitchFamily="50" charset="-128"/>
                <a:ea typeface="HGPｺﾞｼｯｸE" panose="020B0900000000000000" pitchFamily="50" charset="-128"/>
              </a:rPr>
              <a:t>※</a:t>
            </a:r>
            <a:r>
              <a:rPr lang="ja-JP" altLang="en-US" sz="2100">
                <a:solidFill>
                  <a:srgbClr val="404040"/>
                </a:solidFill>
                <a:latin typeface="HGPｺﾞｼｯｸE" panose="020B0900000000000000" pitchFamily="50" charset="-128"/>
                <a:ea typeface="HGPｺﾞｼｯｸE" panose="020B0900000000000000" pitchFamily="50" charset="-128"/>
              </a:rPr>
              <a:t>提供方法の一例</a:t>
            </a:r>
            <a:endParaRPr lang="ja-JP" altLang="ja-JP" sz="2100">
              <a:solidFill>
                <a:srgbClr val="404040"/>
              </a:solidFill>
              <a:latin typeface="HGPｺﾞｼｯｸE" panose="020B0900000000000000" pitchFamily="50" charset="-128"/>
              <a:ea typeface="HGPｺﾞｼｯｸE" panose="020B0900000000000000" pitchFamily="50" charset="-128"/>
            </a:endParaRPr>
          </a:p>
        </p:txBody>
      </p:sp>
      <p:sp>
        <p:nvSpPr>
          <p:cNvPr id="12" name="テキスト プレースホルダー 6">
            <a:extLst>
              <a:ext uri="{FF2B5EF4-FFF2-40B4-BE49-F238E27FC236}">
                <a16:creationId xmlns:a16="http://schemas.microsoft.com/office/drawing/2014/main" id="{88717DD7-9A60-49C0-9493-5BA1E0375082}"/>
              </a:ext>
            </a:extLst>
          </p:cNvPr>
          <p:cNvSpPr txBox="1">
            <a:spLocks/>
          </p:cNvSpPr>
          <p:nvPr/>
        </p:nvSpPr>
        <p:spPr>
          <a:xfrm>
            <a:off x="0" y="6530544"/>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参考：内閣府防災「避難行動要支援者の避難行動に関する取組指針」、横浜市「共助による災害時要援護者支援の活動事例集」</a:t>
            </a:r>
          </a:p>
        </p:txBody>
      </p:sp>
    </p:spTree>
    <p:extLst>
      <p:ext uri="{BB962C8B-B14F-4D97-AF65-F5344CB8AC3E}">
        <p14:creationId xmlns:p14="http://schemas.microsoft.com/office/powerpoint/2010/main" val="3333659271"/>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ユーザー定義 1">
      <a:majorFont>
        <a:latin typeface="HGPｺﾞｼｯｸE"/>
        <a:ea typeface="HGPｺﾞｼｯｸE"/>
        <a:cs typeface=""/>
      </a:majorFont>
      <a:minorFont>
        <a:latin typeface="HGPｺﾞｼｯｸE"/>
        <a:ea typeface="HGPｺﾞｼｯｸ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ユーザー定義 1">
      <a:majorFont>
        <a:latin typeface="HGPｺﾞｼｯｸE"/>
        <a:ea typeface="HGPｺﾞｼｯｸE"/>
        <a:cs typeface=""/>
      </a:majorFont>
      <a:minorFont>
        <a:latin typeface="HGPｺﾞｼｯｸE"/>
        <a:ea typeface="HGPｺﾞｼｯｸ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0246C3E9140314CBA6B36EA69F3A195" ma:contentTypeVersion="14" ma:contentTypeDescription="新しいドキュメントを作成します。" ma:contentTypeScope="" ma:versionID="f17e25d9a353f8e13bd344681324a1a7">
  <xsd:schema xmlns:xsd="http://www.w3.org/2001/XMLSchema" xmlns:xs="http://www.w3.org/2001/XMLSchema" xmlns:p="http://schemas.microsoft.com/office/2006/metadata/properties" xmlns:ns2="0f0a1785-67e6-4062-95df-bba3a4e9fea7" xmlns:ns3="1d397f78-0df8-4b09-af30-c349055ccc08" targetNamespace="http://schemas.microsoft.com/office/2006/metadata/properties" ma:root="true" ma:fieldsID="4e643750572f812af87f97a987fb6eaf" ns2:_="" ns3:_="">
    <xsd:import namespace="0f0a1785-67e6-4062-95df-bba3a4e9fea7"/>
    <xsd:import namespace="1d397f78-0df8-4b09-af30-c349055ccc0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a1785-67e6-4062-95df-bba3a4e9fe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397f78-0df8-4b09-af30-c349055ccc0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0324393-e475-4683-aea3-62c5e6556801}" ma:internalName="TaxCatchAll" ma:showField="CatchAllData" ma:web="1d397f78-0df8-4b09-af30-c349055ccc0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f0a1785-67e6-4062-95df-bba3a4e9fea7">
      <Terms xmlns="http://schemas.microsoft.com/office/infopath/2007/PartnerControls"/>
    </lcf76f155ced4ddcb4097134ff3c332f>
    <TaxCatchAll xmlns="1d397f78-0df8-4b09-af30-c349055ccc08" xsi:nil="true"/>
  </documentManagement>
</p:properties>
</file>

<file path=customXml/itemProps1.xml><?xml version="1.0" encoding="utf-8"?>
<ds:datastoreItem xmlns:ds="http://schemas.openxmlformats.org/officeDocument/2006/customXml" ds:itemID="{AB4606C1-1199-47BC-82EB-8AA9CC976A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0a1785-67e6-4062-95df-bba3a4e9fea7"/>
    <ds:schemaRef ds:uri="1d397f78-0df8-4b09-af30-c349055ccc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4C7C7E0-9206-49AC-9D4F-09DDF12C4E86}">
  <ds:schemaRefs>
    <ds:schemaRef ds:uri="http://schemas.microsoft.com/sharepoint/v3/contenttype/forms"/>
  </ds:schemaRefs>
</ds:datastoreItem>
</file>

<file path=customXml/itemProps3.xml><?xml version="1.0" encoding="utf-8"?>
<ds:datastoreItem xmlns:ds="http://schemas.openxmlformats.org/officeDocument/2006/customXml" ds:itemID="{ECCB5B21-0EE3-48A3-8CAB-BF1715D51FE6}">
  <ds:schemaRefs>
    <ds:schemaRef ds:uri="http://purl.org/dc/elements/1.1/"/>
    <ds:schemaRef ds:uri="http://schemas.microsoft.com/office/infopath/2007/PartnerControls"/>
    <ds:schemaRef ds:uri="1d397f78-0df8-4b09-af30-c349055ccc08"/>
    <ds:schemaRef ds:uri="http://schemas.openxmlformats.org/package/2006/metadata/core-properties"/>
    <ds:schemaRef ds:uri="http://purl.org/dc/dcmitype/"/>
    <ds:schemaRef ds:uri="http://schemas.microsoft.com/office/2006/documentManagement/types"/>
    <ds:schemaRef ds:uri="http://www.w3.org/XML/1998/namespace"/>
    <ds:schemaRef ds:uri="0f0a1785-67e6-4062-95df-bba3a4e9fea7"/>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0</TotalTime>
  <Words>9789</Words>
  <Application>Microsoft Office PowerPoint</Application>
  <PresentationFormat>画面に合わせる (4:3)</PresentationFormat>
  <Paragraphs>900</Paragraphs>
  <Slides>52</Slides>
  <Notes>52</Notes>
  <HiddenSlides>0</HiddenSlides>
  <MMClips>0</MMClips>
  <ScaleCrop>false</ScaleCrop>
  <HeadingPairs>
    <vt:vector size="6" baseType="variant">
      <vt:variant>
        <vt:lpstr>使用されているフォント</vt:lpstr>
      </vt:variant>
      <vt:variant>
        <vt:i4>11</vt:i4>
      </vt:variant>
      <vt:variant>
        <vt:lpstr>テーマ</vt:lpstr>
      </vt:variant>
      <vt:variant>
        <vt:i4>4</vt:i4>
      </vt:variant>
      <vt:variant>
        <vt:lpstr>スライド タイトル</vt:lpstr>
      </vt:variant>
      <vt:variant>
        <vt:i4>52</vt:i4>
      </vt:variant>
    </vt:vector>
  </HeadingPairs>
  <TitlesOfParts>
    <vt:vector size="67" baseType="lpstr">
      <vt:lpstr>(日本語用のフォントを使用)</vt:lpstr>
      <vt:lpstr>HGPｺﾞｼｯｸE</vt:lpstr>
      <vt:lpstr>HGSｺﾞｼｯｸE</vt:lpstr>
      <vt:lpstr>ＭＳ Ｐゴシック</vt:lpstr>
      <vt:lpstr>ＭＳ ゴシック</vt:lpstr>
      <vt:lpstr>Meiryo</vt:lpstr>
      <vt:lpstr>Arial</vt:lpstr>
      <vt:lpstr>Calibri</vt:lpstr>
      <vt:lpstr>Calibri Light</vt:lpstr>
      <vt:lpstr>Segoe UI</vt:lpstr>
      <vt:lpstr>Wingdings</vt:lpstr>
      <vt:lpstr>Office テーマ</vt:lpstr>
      <vt:lpstr>1_Office テーマ</vt:lpstr>
      <vt:lpstr>2_Office テーマ</vt:lpstr>
      <vt:lpstr>3_Office テーマ</vt:lpstr>
      <vt:lpstr>PowerPoint プレゼンテーション</vt:lpstr>
      <vt:lpstr>避難所の運営を円滑に進めるには</vt:lpstr>
      <vt:lpstr>学習目標と内容</vt:lpstr>
      <vt:lpstr>１．要配慮者の地域ぐるみでの支援体制</vt:lpstr>
      <vt:lpstr>多様な避難者と要配慮者とは</vt:lpstr>
      <vt:lpstr>要配慮者への支援の必要</vt:lpstr>
      <vt:lpstr>避難行動要支援者とは</vt:lpstr>
      <vt:lpstr>避難行動要支援者名簿とは</vt:lpstr>
      <vt:lpstr>【実例】　避難行動要支援者名簿情報の提供方法（横浜市）</vt:lpstr>
      <vt:lpstr>避難行動要支援者に対する避難支援者選定方法</vt:lpstr>
      <vt:lpstr>【実例】　避難行動要支援者の取組・・・救急医療情報キット（茨城県笠間市）</vt:lpstr>
      <vt:lpstr>PowerPoint プレゼンテーション</vt:lpstr>
      <vt:lpstr>災害時における要配慮者が抱える困難の例</vt:lpstr>
      <vt:lpstr>PowerPoint プレゼンテーション</vt:lpstr>
      <vt:lpstr>PowerPoint プレゼンテーション</vt:lpstr>
      <vt:lpstr>車いすの避難者への対応</vt:lpstr>
      <vt:lpstr>PowerPoint プレゼンテーション</vt:lpstr>
      <vt:lpstr>PowerPoint プレゼンテーション</vt:lpstr>
      <vt:lpstr>乳幼児を持つ保護者への対応</vt:lpstr>
      <vt:lpstr>PowerPoint プレゼンテーション</vt:lpstr>
      <vt:lpstr>PowerPoint プレゼンテーション</vt:lpstr>
      <vt:lpstr>日本語が話せない外国人への対応</vt:lpstr>
      <vt:lpstr>PowerPoint プレゼンテーション</vt:lpstr>
      <vt:lpstr>PowerPoint プレゼンテーション</vt:lpstr>
      <vt:lpstr>視覚障害者の避難者への対応</vt:lpstr>
      <vt:lpstr>PowerPoint プレゼンテーション</vt:lpstr>
      <vt:lpstr>PowerPoint プレゼンテーション</vt:lpstr>
      <vt:lpstr>聴覚障害者の避難者への対応</vt:lpstr>
      <vt:lpstr>（参考）知的障害者の避難者への対応</vt:lpstr>
      <vt:lpstr>【事例】感染症防止対策</vt:lpstr>
      <vt:lpstr>避難所でのペットスペース</vt:lpstr>
      <vt:lpstr>避難所でのペット飼育管理ルールの検討</vt:lpstr>
      <vt:lpstr>【事例】ペットの避難訓練</vt:lpstr>
      <vt:lpstr>要配慮者ごとの配慮のポイント</vt:lpstr>
      <vt:lpstr>配慮が必要な方への対応</vt:lpstr>
      <vt:lpstr>【参考】　要配慮者への支援の取組　</vt:lpstr>
      <vt:lpstr>【参考】　身体障害者補助犬への対応について</vt:lpstr>
      <vt:lpstr>PowerPoint プレゼンテーション</vt:lpstr>
      <vt:lpstr>災害時における外国人対応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２．災害ボランティアの受入、被災地への応援協力</vt:lpstr>
      <vt:lpstr>様々な活動を支援するボランティア</vt:lpstr>
      <vt:lpstr>ボランティアを受け入れる</vt:lpstr>
      <vt:lpstr>【参考】　避難所でのボランティア受付　</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2025-03-27T08:15:45Z</dcterms:created>
  <dcterms:modified xsi:type="dcterms:W3CDTF">2025-05-07T02:42:37Z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0x01010050246C3E9140314CBA6B36EA69F3A195</vt:lpwstr>
  </property>
</Properties>
</file>