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46"/>
  </p:notesMasterIdLst>
  <p:sldIdLst>
    <p:sldId id="670" r:id="rId2"/>
    <p:sldId id="671" r:id="rId3"/>
    <p:sldId id="672" r:id="rId4"/>
    <p:sldId id="601" r:id="rId5"/>
    <p:sldId id="602" r:id="rId6"/>
    <p:sldId id="603" r:id="rId7"/>
    <p:sldId id="757" r:id="rId8"/>
    <p:sldId id="758" r:id="rId9"/>
    <p:sldId id="604" r:id="rId10"/>
    <p:sldId id="774" r:id="rId11"/>
    <p:sldId id="606" r:id="rId12"/>
    <p:sldId id="673" r:id="rId13"/>
    <p:sldId id="674" r:id="rId14"/>
    <p:sldId id="675" r:id="rId15"/>
    <p:sldId id="676" r:id="rId16"/>
    <p:sldId id="764" r:id="rId17"/>
    <p:sldId id="766" r:id="rId18"/>
    <p:sldId id="677" r:id="rId19"/>
    <p:sldId id="765" r:id="rId20"/>
    <p:sldId id="678" r:id="rId21"/>
    <p:sldId id="679" r:id="rId22"/>
    <p:sldId id="680" r:id="rId23"/>
    <p:sldId id="681" r:id="rId24"/>
    <p:sldId id="682" r:id="rId25"/>
    <p:sldId id="683" r:id="rId26"/>
    <p:sldId id="684" r:id="rId27"/>
    <p:sldId id="685" r:id="rId28"/>
    <p:sldId id="686" r:id="rId29"/>
    <p:sldId id="687" r:id="rId30"/>
    <p:sldId id="688" r:id="rId31"/>
    <p:sldId id="689" r:id="rId32"/>
    <p:sldId id="690" r:id="rId33"/>
    <p:sldId id="691" r:id="rId34"/>
    <p:sldId id="692" r:id="rId35"/>
    <p:sldId id="693" r:id="rId36"/>
    <p:sldId id="694" r:id="rId37"/>
    <p:sldId id="695" r:id="rId38"/>
    <p:sldId id="696" r:id="rId39"/>
    <p:sldId id="697" r:id="rId40"/>
    <p:sldId id="760" r:id="rId41"/>
    <p:sldId id="761" r:id="rId42"/>
    <p:sldId id="762" r:id="rId43"/>
    <p:sldId id="773" r:id="rId44"/>
    <p:sldId id="698" r:id="rId45"/>
  </p:sldIdLst>
  <p:sldSz cx="12192000" cy="6858000"/>
  <p:notesSz cx="6635750" cy="9767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2" autoAdjust="0"/>
    <p:restoredTop sz="76147" autoAdjust="0"/>
  </p:normalViewPr>
  <p:slideViewPr>
    <p:cSldViewPr snapToGrid="0">
      <p:cViewPr varScale="1">
        <p:scale>
          <a:sx n="52" d="100"/>
          <a:sy n="52" d="100"/>
        </p:scale>
        <p:origin x="1176" y="52"/>
      </p:cViewPr>
      <p:guideLst/>
    </p:cSldViewPr>
  </p:slideViewPr>
  <p:notesTextViewPr>
    <p:cViewPr>
      <p:scale>
        <a:sx n="1" d="1"/>
        <a:sy n="1" d="1"/>
      </p:scale>
      <p:origin x="0" y="0"/>
    </p:cViewPr>
  </p:notesTextViewPr>
  <p:notesViewPr>
    <p:cSldViewPr snapToGrid="0">
      <p:cViewPr varScale="1">
        <p:scale>
          <a:sx n="49" d="100"/>
          <a:sy n="49" d="100"/>
        </p:scale>
        <p:origin x="2772"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875492" cy="490090"/>
          </a:xfrm>
          <a:prstGeom prst="rect">
            <a:avLst/>
          </a:prstGeom>
        </p:spPr>
        <p:txBody>
          <a:bodyPr vert="horz" lIns="89551" tIns="44775" rIns="89551" bIns="44775" rtlCol="0"/>
          <a:lstStyle>
            <a:lvl1pPr algn="l">
              <a:defRPr sz="1200"/>
            </a:lvl1pPr>
          </a:lstStyle>
          <a:p>
            <a:endParaRPr kumimoji="1" lang="ja-JP" altLang="en-US"/>
          </a:p>
        </p:txBody>
      </p:sp>
      <p:sp>
        <p:nvSpPr>
          <p:cNvPr id="3" name="日付プレースホルダー 2"/>
          <p:cNvSpPr>
            <a:spLocks noGrp="1"/>
          </p:cNvSpPr>
          <p:nvPr>
            <p:ph type="dt" idx="1"/>
          </p:nvPr>
        </p:nvSpPr>
        <p:spPr>
          <a:xfrm>
            <a:off x="3758724" y="1"/>
            <a:ext cx="2875492" cy="490090"/>
          </a:xfrm>
          <a:prstGeom prst="rect">
            <a:avLst/>
          </a:prstGeom>
        </p:spPr>
        <p:txBody>
          <a:bodyPr vert="horz" lIns="89551" tIns="44775" rIns="89551" bIns="44775" rtlCol="0"/>
          <a:lstStyle>
            <a:lvl1pPr algn="r">
              <a:defRPr sz="1200"/>
            </a:lvl1pPr>
          </a:lstStyle>
          <a:p>
            <a:fld id="{AC982D05-081E-42E7-AC4F-191A7EB79ACD}" type="datetimeFigureOut">
              <a:rPr kumimoji="1" lang="ja-JP" altLang="en-US" smtClean="0"/>
              <a:t>2021/2/10</a:t>
            </a:fld>
            <a:endParaRPr kumimoji="1" lang="ja-JP" altLang="en-US"/>
          </a:p>
        </p:txBody>
      </p:sp>
      <p:sp>
        <p:nvSpPr>
          <p:cNvPr id="4" name="スライド イメージ プレースホルダー 3"/>
          <p:cNvSpPr>
            <a:spLocks noGrp="1" noRot="1" noChangeAspect="1"/>
          </p:cNvSpPr>
          <p:nvPr>
            <p:ph type="sldImg" idx="2"/>
          </p:nvPr>
        </p:nvSpPr>
        <p:spPr>
          <a:xfrm>
            <a:off x="387350" y="1220788"/>
            <a:ext cx="5861050" cy="3297237"/>
          </a:xfrm>
          <a:prstGeom prst="rect">
            <a:avLst/>
          </a:prstGeom>
          <a:noFill/>
          <a:ln w="12700">
            <a:solidFill>
              <a:prstClr val="black"/>
            </a:solidFill>
          </a:ln>
        </p:spPr>
        <p:txBody>
          <a:bodyPr vert="horz" lIns="89551" tIns="44775" rIns="89551" bIns="44775" rtlCol="0" anchor="ctr"/>
          <a:lstStyle/>
          <a:p>
            <a:endParaRPr lang="ja-JP" altLang="en-US"/>
          </a:p>
        </p:txBody>
      </p:sp>
      <p:sp>
        <p:nvSpPr>
          <p:cNvPr id="5" name="ノート プレースホルダー 4"/>
          <p:cNvSpPr>
            <a:spLocks noGrp="1"/>
          </p:cNvSpPr>
          <p:nvPr>
            <p:ph type="body" sz="quarter" idx="3"/>
          </p:nvPr>
        </p:nvSpPr>
        <p:spPr>
          <a:xfrm>
            <a:off x="663575" y="4700797"/>
            <a:ext cx="5308600" cy="3846106"/>
          </a:xfrm>
          <a:prstGeom prst="rect">
            <a:avLst/>
          </a:prstGeom>
        </p:spPr>
        <p:txBody>
          <a:bodyPr vert="horz" lIns="89551" tIns="44775" rIns="89551" bIns="4477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277801"/>
            <a:ext cx="2875492" cy="490089"/>
          </a:xfrm>
          <a:prstGeom prst="rect">
            <a:avLst/>
          </a:prstGeom>
        </p:spPr>
        <p:txBody>
          <a:bodyPr vert="horz" lIns="89551" tIns="44775" rIns="89551" bIns="4477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58724" y="9277801"/>
            <a:ext cx="2875492" cy="490089"/>
          </a:xfrm>
          <a:prstGeom prst="rect">
            <a:avLst/>
          </a:prstGeom>
        </p:spPr>
        <p:txBody>
          <a:bodyPr vert="horz" lIns="89551" tIns="44775" rIns="89551" bIns="44775" rtlCol="0" anchor="b"/>
          <a:lstStyle>
            <a:lvl1pPr algn="r">
              <a:defRPr sz="1200"/>
            </a:lvl1pPr>
          </a:lstStyle>
          <a:p>
            <a:fld id="{DC0BDF27-5FA0-47A3-9215-3C30F09D3E50}" type="slidenum">
              <a:rPr kumimoji="1" lang="ja-JP" altLang="en-US" smtClean="0"/>
              <a:t>‹#›</a:t>
            </a:fld>
            <a:endParaRPr kumimoji="1" lang="ja-JP" altLang="en-US"/>
          </a:p>
        </p:txBody>
      </p:sp>
    </p:spTree>
    <p:extLst>
      <p:ext uri="{BB962C8B-B14F-4D97-AF65-F5344CB8AC3E}">
        <p14:creationId xmlns:p14="http://schemas.microsoft.com/office/powerpoint/2010/main" val="17980078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276225" y="676275"/>
            <a:ext cx="6011863" cy="3382963"/>
          </a:xfrm>
        </p:spPr>
      </p:sp>
      <p:sp>
        <p:nvSpPr>
          <p:cNvPr id="7" name="ノート プレースホルダー 6"/>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1959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9250" y="1128713"/>
            <a:ext cx="6165850" cy="3468687"/>
          </a:xfrm>
        </p:spPr>
      </p:sp>
      <p:sp>
        <p:nvSpPr>
          <p:cNvPr id="3" name="ノート プレースホルダー 2"/>
          <p:cNvSpPr>
            <a:spLocks noGrp="1"/>
          </p:cNvSpPr>
          <p:nvPr>
            <p:ph type="body" idx="1"/>
          </p:nvPr>
        </p:nvSpPr>
        <p:spPr>
          <a:xfrm>
            <a:off x="158567" y="5094000"/>
            <a:ext cx="6269464" cy="2907870"/>
          </a:xfrm>
        </p:spPr>
        <p:txBody>
          <a:bodyPr/>
          <a:lstStyle/>
          <a:p>
            <a:r>
              <a:rPr lang="en-US" altLang="ja-JP" sz="1000" dirty="0"/>
              <a:t>【</a:t>
            </a:r>
            <a:r>
              <a:rPr lang="ja-JP" altLang="en-US" sz="1000" dirty="0"/>
              <a:t>補足説明</a:t>
            </a:r>
            <a:r>
              <a:rPr lang="en-US" altLang="ja-JP" sz="1000" dirty="0"/>
              <a:t>】</a:t>
            </a:r>
          </a:p>
          <a:p>
            <a:r>
              <a:rPr kumimoji="1" lang="ja-JP" altLang="en-US" dirty="0" smtClean="0">
                <a:latin typeface="+mn-ea"/>
              </a:rPr>
              <a:t>・地区防災計画を定めた地区について、地区居住者参加の下、地域防災力充実強化するための具体的な事業計画を定めることとされています。</a:t>
            </a:r>
            <a:endParaRPr kumimoji="1" lang="en-US" altLang="ja-JP" dirty="0" smtClean="0">
              <a:latin typeface="+mn-ea"/>
            </a:endParaRPr>
          </a:p>
          <a:p>
            <a:r>
              <a:rPr kumimoji="1" lang="ja-JP" altLang="en-US" dirty="0" smtClean="0"/>
              <a:t>・地区防災計画と具体的事業計画の策定は、地域の防災に関わる組織や住民が参画・議論する有益な機会となり得るため、積極的な策定が期待されます。</a:t>
            </a:r>
            <a:endParaRPr kumimoji="1" lang="en-US" altLang="ja-JP" dirty="0" smtClean="0"/>
          </a:p>
          <a:p>
            <a:r>
              <a:rPr kumimoji="1" lang="ja-JP" altLang="en-US" dirty="0" smtClean="0"/>
              <a:t>・消防庁としても、地区防災計画や具体的事業計画の策定に対して、消防団・自主防災組織等連携促進支援事業で支援しているので、積極的に活用していただくようお願いします。</a:t>
            </a:r>
            <a:endParaRPr kumimoji="1" lang="en-US" altLang="ja-JP" dirty="0" smtClean="0"/>
          </a:p>
          <a:p>
            <a:r>
              <a:rPr kumimoji="1" lang="ja-JP" altLang="en-US" dirty="0" smtClean="0"/>
              <a:t>・この他、内閣府でも、具体的事業計画の例を公表していますので、参考にしてください。</a:t>
            </a:r>
            <a:endParaRPr kumimoji="1" lang="ja-JP" altLang="en-US" dirty="0"/>
          </a:p>
        </p:txBody>
      </p:sp>
      <p:sp>
        <p:nvSpPr>
          <p:cNvPr id="5" name="フッター プレースホルダー 4"/>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6" name="スライド番号プレースホルダー 5"/>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8</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76913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中項目</a:t>
            </a:r>
            <a:r>
              <a:rPr lang="ja-JP" altLang="en-US" dirty="0" smtClean="0"/>
              <a:t>「１．</a:t>
            </a:r>
            <a:r>
              <a:rPr lang="ja-JP" altLang="en-US" dirty="0"/>
              <a:t>わが町（地域）の地区防災計画」で学んだことをまとめます。</a:t>
            </a:r>
          </a:p>
          <a:p>
            <a:endParaRPr lang="ja-JP" altLang="en-US" dirty="0"/>
          </a:p>
        </p:txBody>
      </p:sp>
      <p:sp>
        <p:nvSpPr>
          <p:cNvPr id="7" name="スライド イメージ プレースホルダー 6">
            <a:extLst>
              <a:ext uri="{FF2B5EF4-FFF2-40B4-BE49-F238E27FC236}">
                <a16:creationId xmlns:a16="http://schemas.microsoft.com/office/drawing/2014/main" id="{CC1926F6-B580-40AC-99EF-E18D4E9FF4B3}"/>
              </a:ext>
            </a:extLst>
          </p:cNvPr>
          <p:cNvSpPr>
            <a:spLocks noGrp="1" noRot="1" noChangeAspect="1"/>
          </p:cNvSpPr>
          <p:nvPr>
            <p:ph type="sldImg"/>
          </p:nvPr>
        </p:nvSpPr>
        <p:spPr>
          <a:xfrm>
            <a:off x="398463" y="720725"/>
            <a:ext cx="5629275" cy="316706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08279" y="8787711"/>
            <a:ext cx="2875492" cy="490089"/>
          </a:xfrm>
        </p:spPr>
        <p:txBody>
          <a:bodyPr/>
          <a:lstStyle/>
          <a:p>
            <a:r>
              <a:rPr kumimoji="1" lang="en-US" altLang="ja-JP" dirty="0"/>
              <a:t>6</a:t>
            </a:r>
            <a:endParaRPr kumimoji="1" lang="ja-JP" altLang="en-US" dirty="0"/>
          </a:p>
        </p:txBody>
      </p:sp>
    </p:spTree>
    <p:extLst>
      <p:ext uri="{BB962C8B-B14F-4D97-AF65-F5344CB8AC3E}">
        <p14:creationId xmlns:p14="http://schemas.microsoft.com/office/powerpoint/2010/main" val="2215230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268288" y="550863"/>
            <a:ext cx="6076950" cy="3419475"/>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5" y="8787711"/>
            <a:ext cx="2875492" cy="490089"/>
          </a:xfrm>
        </p:spPr>
        <p:txBody>
          <a:bodyPr/>
          <a:lstStyle/>
          <a:p>
            <a:r>
              <a:rPr kumimoji="1" lang="en-US" altLang="ja-JP" dirty="0"/>
              <a:t>7</a:t>
            </a:r>
            <a:endParaRPr kumimoji="1" lang="ja-JP" altLang="en-US" dirty="0"/>
          </a:p>
        </p:txBody>
      </p:sp>
    </p:spTree>
    <p:extLst>
      <p:ext uri="{BB962C8B-B14F-4D97-AF65-F5344CB8AC3E}">
        <p14:creationId xmlns:p14="http://schemas.microsoft.com/office/powerpoint/2010/main" val="2350342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受講者に、「地域の防災リーダーとして果たす役割は何だと思うか」を問いかけます。</a:t>
            </a:r>
            <a:endParaRPr lang="en-US" altLang="ja-JP"/>
          </a:p>
          <a:p>
            <a:r>
              <a:rPr lang="ja-JP" altLang="en-US"/>
              <a:t>（何人かの受講者を指名して答えていただいてもよいでしょうか。）</a:t>
            </a:r>
            <a:endParaRPr lang="en-US" altLang="ja-JP"/>
          </a:p>
        </p:txBody>
      </p:sp>
      <p:sp>
        <p:nvSpPr>
          <p:cNvPr id="7" name="スライド イメージ プレースホルダー 6">
            <a:extLst>
              <a:ext uri="{FF2B5EF4-FFF2-40B4-BE49-F238E27FC236}">
                <a16:creationId xmlns:a16="http://schemas.microsoft.com/office/drawing/2014/main" id="{D6FD7C17-77CE-431F-AFC5-257494169E6F}"/>
              </a:ext>
            </a:extLst>
          </p:cNvPr>
          <p:cNvSpPr>
            <a:spLocks noGrp="1" noRot="1" noChangeAspect="1"/>
          </p:cNvSpPr>
          <p:nvPr>
            <p:ph type="sldImg"/>
          </p:nvPr>
        </p:nvSpPr>
        <p:spPr>
          <a:xfrm>
            <a:off x="400050" y="825500"/>
            <a:ext cx="5589588" cy="314483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03411" y="8787711"/>
            <a:ext cx="2875492" cy="490089"/>
          </a:xfrm>
        </p:spPr>
        <p:txBody>
          <a:bodyPr/>
          <a:lstStyle/>
          <a:p>
            <a:r>
              <a:rPr kumimoji="1" lang="en-US" altLang="ja-JP" dirty="0"/>
              <a:t>8</a:t>
            </a:r>
            <a:endParaRPr kumimoji="1" lang="ja-JP" altLang="en-US" dirty="0"/>
          </a:p>
        </p:txBody>
      </p:sp>
    </p:spTree>
    <p:extLst>
      <p:ext uri="{BB962C8B-B14F-4D97-AF65-F5344CB8AC3E}">
        <p14:creationId xmlns:p14="http://schemas.microsoft.com/office/powerpoint/2010/main" val="20397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地域の防災リーダーは、災害時にリーダーシップをとり、地域住民の先頭に立って、地域の防災活動を主導していくことが求められます。</a:t>
            </a:r>
            <a:endParaRPr lang="en-US" altLang="ja-JP" dirty="0"/>
          </a:p>
          <a:p>
            <a:pPr marL="167908" indent="-167908">
              <a:buFont typeface="Arial" panose="020B0604020202020204" pitchFamily="34" charset="0"/>
              <a:buChar char="•"/>
            </a:pPr>
            <a:r>
              <a:rPr lang="ja-JP" altLang="en-US" dirty="0"/>
              <a:t>災害時にリーダーとしての役割を果たすためには、平常時から地域で中心となって防災活動を進めておくことが必要です。</a:t>
            </a:r>
          </a:p>
          <a:p>
            <a:endParaRPr lang="en-US" altLang="ja-JP" dirty="0"/>
          </a:p>
        </p:txBody>
      </p:sp>
      <p:sp>
        <p:nvSpPr>
          <p:cNvPr id="7" name="スライド イメージ プレースホルダー 6">
            <a:extLst>
              <a:ext uri="{FF2B5EF4-FFF2-40B4-BE49-F238E27FC236}">
                <a16:creationId xmlns:a16="http://schemas.microsoft.com/office/drawing/2014/main" id="{9EEB45B5-0922-4443-A967-665950A6139A}"/>
              </a:ext>
            </a:extLst>
          </p:cNvPr>
          <p:cNvSpPr>
            <a:spLocks noGrp="1" noRot="1" noChangeAspect="1"/>
          </p:cNvSpPr>
          <p:nvPr>
            <p:ph type="sldImg"/>
          </p:nvPr>
        </p:nvSpPr>
        <p:spPr>
          <a:xfrm>
            <a:off x="166688" y="912813"/>
            <a:ext cx="6092825" cy="3427412"/>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9</a:t>
            </a:r>
          </a:p>
        </p:txBody>
      </p:sp>
    </p:spTree>
    <p:extLst>
      <p:ext uri="{BB962C8B-B14F-4D97-AF65-F5344CB8AC3E}">
        <p14:creationId xmlns:p14="http://schemas.microsoft.com/office/powerpoint/2010/main" val="3599709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595985" y="4157166"/>
            <a:ext cx="5452226" cy="4416869"/>
          </a:xfrm>
        </p:spPr>
        <p:txBody>
          <a:bodyPr/>
          <a:lstStyle/>
          <a:p>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補足説明</a:t>
            </a:r>
            <a:r>
              <a:rPr lang="en-US" altLang="ja-JP" dirty="0">
                <a:latin typeface="游ゴシック" panose="020B0400000000000000" pitchFamily="50" charset="-128"/>
                <a:ea typeface="游ゴシック" panose="020B0400000000000000" pitchFamily="50" charset="-128"/>
              </a:rPr>
              <a:t>】</a:t>
            </a:r>
          </a:p>
          <a:p>
            <a:r>
              <a:rPr lang="ja-JP" altLang="en-US" dirty="0">
                <a:latin typeface="游ゴシック" panose="020B0400000000000000" pitchFamily="50" charset="-128"/>
                <a:ea typeface="游ゴシック" panose="020B0400000000000000" pitchFamily="50" charset="-128"/>
              </a:rPr>
              <a:t>リーダーシップをとるための７項目のコツを説明します。</a:t>
            </a:r>
            <a:endParaRPr lang="en-US" altLang="ja-JP"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①地域の一個人ではできないことでも、地域防災リーダーという立場や肩書を利用することで、活動しやすくなることは多いはずです。</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②自主防災組織で活発な活動をしている団体には、みんなが楽しんで活動しているという特徴が見られます。</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③一人だけで組織を運営していこうとせず、組織運営等のリーダー業務について相談や役割分担ができる３人程度の仲間（協力者＝役員的な立</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場）を作ることで、リーダーに係る実質的及び精神的な負担を軽減する</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ことができます。</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④他の人に任せられる作業は、積極的に任せていくことで、リーダーの負担軽減を図ります。</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⑤リーダーが地域住民全員の顔を覚えることは不可能ですが、地域住民がリーダーの顔を覚えることは容易です。地域の人的なネットワークを広げ「顔の見える関係」が重要です。</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⑥災害発生時の被害を抑えるためには、自助が重要になることを地域の人に伝えよう。</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⑦防災活動に参加してきた住民に対して、さらに地域防災の必要性を説明して、特に高い関心を持ってくれた人には、継続的な活動への参加・協力を促します。</a:t>
            </a:r>
            <a:endParaRPr lang="en-US" altLang="ja-JP" dirty="0">
              <a:latin typeface="游ゴシック" panose="020B0400000000000000" pitchFamily="50" charset="-128"/>
              <a:ea typeface="游ゴシック" panose="020B0400000000000000" pitchFamily="50" charset="-128"/>
            </a:endParaRPr>
          </a:p>
        </p:txBody>
      </p:sp>
      <p:sp>
        <p:nvSpPr>
          <p:cNvPr id="7" name="スライド イメージ プレースホルダー 6">
            <a:extLst>
              <a:ext uri="{FF2B5EF4-FFF2-40B4-BE49-F238E27FC236}">
                <a16:creationId xmlns:a16="http://schemas.microsoft.com/office/drawing/2014/main" id="{2BA450FE-2589-44AA-B867-ADFAC4640693}"/>
              </a:ext>
            </a:extLst>
          </p:cNvPr>
          <p:cNvSpPr>
            <a:spLocks noGrp="1" noRot="1" noChangeAspect="1"/>
          </p:cNvSpPr>
          <p:nvPr>
            <p:ph type="sldImg"/>
          </p:nvPr>
        </p:nvSpPr>
        <p:spPr>
          <a:xfrm>
            <a:off x="315913" y="460375"/>
            <a:ext cx="5940425" cy="334168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9255" y="8787711"/>
            <a:ext cx="2875492" cy="490089"/>
          </a:xfrm>
        </p:spPr>
        <p:txBody>
          <a:bodyPr/>
          <a:lstStyle/>
          <a:p>
            <a:r>
              <a:rPr kumimoji="1" lang="en-US" altLang="ja-JP" dirty="0"/>
              <a:t>10</a:t>
            </a:r>
            <a:endParaRPr kumimoji="1" lang="ja-JP" altLang="en-US" dirty="0"/>
          </a:p>
        </p:txBody>
      </p:sp>
    </p:spTree>
    <p:extLst>
      <p:ext uri="{BB962C8B-B14F-4D97-AF65-F5344CB8AC3E}">
        <p14:creationId xmlns:p14="http://schemas.microsoft.com/office/powerpoint/2010/main" val="2730651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442406" y="4086522"/>
            <a:ext cx="5452226" cy="4416869"/>
          </a:xfrm>
        </p:spPr>
        <p:txBody>
          <a:bodyPr/>
          <a:lstStyle/>
          <a:p>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補足説明</a:t>
            </a:r>
            <a:r>
              <a:rPr lang="en-US" altLang="ja-JP" dirty="0">
                <a:latin typeface="游ゴシック" panose="020B0400000000000000" pitchFamily="50" charset="-128"/>
                <a:ea typeface="游ゴシック" panose="020B0400000000000000" pitchFamily="50" charset="-128"/>
              </a:rPr>
              <a:t>】</a:t>
            </a:r>
          </a:p>
          <a:p>
            <a:pPr indent="-175277" defTabSz="621096">
              <a:defRPr/>
            </a:pPr>
            <a:r>
              <a:rPr lang="ja-JP" altLang="en-US" dirty="0">
                <a:latin typeface="游ゴシック" panose="020B0400000000000000" pitchFamily="50" charset="-128"/>
                <a:ea typeface="游ゴシック" panose="020B0400000000000000" pitchFamily="50" charset="-128"/>
              </a:rPr>
              <a:t>［①リーダーという立場を最大限利用しよう］</a:t>
            </a:r>
            <a:endParaRPr lang="en-US" altLang="ja-JP" dirty="0">
              <a:latin typeface="游ゴシック" panose="020B0400000000000000" pitchFamily="50" charset="-128"/>
              <a:ea typeface="游ゴシック" panose="020B0400000000000000" pitchFamily="50" charset="-128"/>
            </a:endParaRPr>
          </a:p>
          <a:p>
            <a:pPr indent="-175277" defTabSz="621096">
              <a:defRPr/>
            </a:pPr>
            <a:endParaRPr lang="en-US" altLang="ja-JP" dirty="0">
              <a:latin typeface="游ゴシック" panose="020B0400000000000000" pitchFamily="50" charset="-128"/>
              <a:ea typeface="游ゴシック" panose="020B0400000000000000" pitchFamily="50" charset="-128"/>
            </a:endParaRPr>
          </a:p>
          <a:p>
            <a:pPr indent="-175277" defTabSz="621096">
              <a:defRPr/>
            </a:pPr>
            <a:r>
              <a:rPr lang="ja-JP" altLang="en-US" dirty="0">
                <a:latin typeface="游ゴシック" panose="020B0400000000000000" pitchFamily="50" charset="-128"/>
                <a:ea typeface="游ゴシック" panose="020B0400000000000000" pitchFamily="50" charset="-128"/>
              </a:rPr>
              <a:t>○みなさんは、まず地域に認められた「地域防災リーダー」であることを自ら認識し、そのことに自信をもって行動してください。それがリーダーシップをとる第一歩です。</a:t>
            </a:r>
            <a:endParaRPr lang="en-US" altLang="ja-JP" dirty="0">
              <a:latin typeface="游ゴシック" panose="020B0400000000000000" pitchFamily="50" charset="-128"/>
              <a:ea typeface="游ゴシック" panose="020B0400000000000000" pitchFamily="50" charset="-128"/>
            </a:endParaRPr>
          </a:p>
          <a:p>
            <a:pPr indent="-175277" defTabSz="621096">
              <a:defRPr/>
            </a:pPr>
            <a:r>
              <a:rPr lang="ja-JP" altLang="en-US" dirty="0">
                <a:latin typeface="游ゴシック" panose="020B0400000000000000" pitchFamily="50" charset="-128"/>
                <a:ea typeface="游ゴシック" panose="020B0400000000000000" pitchFamily="50" charset="-128"/>
              </a:rPr>
              <a:t>○地域防災リーダーという立場（肩書き）を最大限利用することをかんがえてみてください。</a:t>
            </a:r>
            <a:endParaRPr lang="en-US" altLang="ja-JP" dirty="0">
              <a:latin typeface="游ゴシック" panose="020B0400000000000000" pitchFamily="50" charset="-128"/>
              <a:ea typeface="游ゴシック" panose="020B0400000000000000" pitchFamily="50" charset="-128"/>
            </a:endParaRPr>
          </a:p>
          <a:p>
            <a:pPr indent="-175277" defTabSz="621096">
              <a:defRPr/>
            </a:pPr>
            <a:r>
              <a:rPr lang="ja-JP" altLang="en-US" dirty="0">
                <a:latin typeface="游ゴシック" panose="020B0400000000000000" pitchFamily="50" charset="-128"/>
                <a:ea typeface="游ゴシック" panose="020B0400000000000000" pitchFamily="50" charset="-128"/>
              </a:rPr>
              <a:t>○地域の一個人ではできないことでも、地域防災リーダーという立場や肩書を利用することで、活動しやすくなることは多いはずです。</a:t>
            </a:r>
            <a:endParaRPr lang="en-US" altLang="ja-JP" dirty="0">
              <a:latin typeface="游ゴシック" panose="020B0400000000000000" pitchFamily="50" charset="-128"/>
              <a:ea typeface="游ゴシック" panose="020B0400000000000000" pitchFamily="50" charset="-128"/>
            </a:endParaRPr>
          </a:p>
          <a:p>
            <a:pPr indent="-175277" defTabSz="621096">
              <a:defRPr/>
            </a:pPr>
            <a:r>
              <a:rPr lang="ja-JP" altLang="en-US" dirty="0">
                <a:latin typeface="游ゴシック" panose="020B0400000000000000" pitchFamily="50" charset="-128"/>
                <a:ea typeface="游ゴシック" panose="020B0400000000000000" pitchFamily="50" charset="-128"/>
              </a:rPr>
              <a:t>○例えば</a:t>
            </a:r>
            <a:r>
              <a:rPr lang="en-US" altLang="ja-JP" dirty="0">
                <a:latin typeface="游ゴシック" panose="020B0400000000000000" pitchFamily="50" charset="-128"/>
                <a:ea typeface="游ゴシック" panose="020B0400000000000000" pitchFamily="50" charset="-128"/>
              </a:rPr>
              <a:t>. . . </a:t>
            </a:r>
          </a:p>
          <a:p>
            <a:pPr indent="-175277" defTabSz="621096">
              <a:defRPr/>
            </a:pPr>
            <a:r>
              <a:rPr lang="ja-JP" altLang="en-US" dirty="0">
                <a:latin typeface="游ゴシック" panose="020B0400000000000000" pitchFamily="50" charset="-128"/>
                <a:ea typeface="游ゴシック" panose="020B0400000000000000" pitchFamily="50" charset="-128"/>
              </a:rPr>
              <a:t>・地域住民に対しては、防災活動への参加など積極的に声をかけてみる。</a:t>
            </a:r>
            <a:endParaRPr lang="en-US" altLang="ja-JP" dirty="0">
              <a:latin typeface="游ゴシック" panose="020B0400000000000000" pitchFamily="50" charset="-128"/>
              <a:ea typeface="游ゴシック" panose="020B0400000000000000" pitchFamily="50" charset="-128"/>
            </a:endParaRPr>
          </a:p>
          <a:p>
            <a:pPr indent="-175277" defTabSz="621096">
              <a:defRPr/>
            </a:pPr>
            <a:r>
              <a:rPr lang="ja-JP" altLang="en-US" dirty="0">
                <a:latin typeface="游ゴシック" panose="020B0400000000000000" pitchFamily="50" charset="-128"/>
                <a:ea typeface="游ゴシック" panose="020B0400000000000000" pitchFamily="50" charset="-128"/>
              </a:rPr>
              <a:t>・行政や他の組織に対しては、地域の防災組織の代表という立場で協力や依頼を行う。</a:t>
            </a:r>
            <a:endParaRPr lang="en-US" altLang="ja-JP" dirty="0">
              <a:latin typeface="游ゴシック" panose="020B0400000000000000" pitchFamily="50" charset="-128"/>
              <a:ea typeface="游ゴシック" panose="020B0400000000000000" pitchFamily="50" charset="-128"/>
            </a:endParaRPr>
          </a:p>
          <a:p>
            <a:endParaRPr lang="en-US" altLang="ja-JP" dirty="0">
              <a:latin typeface="ＭＳ ゴシック" panose="020B0609070205080204" pitchFamily="49" charset="-128"/>
              <a:ea typeface="ＭＳ ゴシック" panose="020B0609070205080204" pitchFamily="49" charset="-128"/>
            </a:endParaRPr>
          </a:p>
        </p:txBody>
      </p:sp>
      <p:sp>
        <p:nvSpPr>
          <p:cNvPr id="7" name="スライド イメージ プレースホルダー 6">
            <a:extLst>
              <a:ext uri="{FF2B5EF4-FFF2-40B4-BE49-F238E27FC236}">
                <a16:creationId xmlns:a16="http://schemas.microsoft.com/office/drawing/2014/main" id="{2BA450FE-2589-44AA-B867-ADFAC4640693}"/>
              </a:ext>
            </a:extLst>
          </p:cNvPr>
          <p:cNvSpPr>
            <a:spLocks noGrp="1" noRot="1" noChangeAspect="1"/>
          </p:cNvSpPr>
          <p:nvPr>
            <p:ph type="sldImg"/>
          </p:nvPr>
        </p:nvSpPr>
        <p:spPr>
          <a:xfrm>
            <a:off x="315913" y="460375"/>
            <a:ext cx="5940425" cy="334168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9255" y="8787711"/>
            <a:ext cx="2875492" cy="490089"/>
          </a:xfrm>
        </p:spPr>
        <p:txBody>
          <a:bodyPr/>
          <a:lstStyle/>
          <a:p>
            <a:r>
              <a:rPr kumimoji="1" lang="en-US" altLang="ja-JP" dirty="0"/>
              <a:t>10</a:t>
            </a:r>
            <a:endParaRPr kumimoji="1" lang="ja-JP" altLang="en-US" dirty="0"/>
          </a:p>
        </p:txBody>
      </p:sp>
    </p:spTree>
    <p:extLst>
      <p:ext uri="{BB962C8B-B14F-4D97-AF65-F5344CB8AC3E}">
        <p14:creationId xmlns:p14="http://schemas.microsoft.com/office/powerpoint/2010/main" val="3141017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442406" y="4086522"/>
            <a:ext cx="5452226" cy="4416869"/>
          </a:xfrm>
        </p:spPr>
        <p:txBody>
          <a:bodyPr/>
          <a:lstStyle/>
          <a:p>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補足説明</a:t>
            </a:r>
            <a:r>
              <a:rPr lang="en-US" altLang="ja-JP" dirty="0">
                <a:latin typeface="游ゴシック" panose="020B0400000000000000" pitchFamily="50" charset="-128"/>
                <a:ea typeface="游ゴシック" panose="020B0400000000000000" pitchFamily="50" charset="-128"/>
              </a:rPr>
              <a:t>】</a:t>
            </a:r>
          </a:p>
          <a:p>
            <a:pPr indent="-175277" defTabSz="621096">
              <a:defRPr/>
            </a:pPr>
            <a:r>
              <a:rPr lang="ja-JP" altLang="en-US" dirty="0">
                <a:latin typeface="游ゴシック" panose="020B0400000000000000" pitchFamily="50" charset="-128"/>
                <a:ea typeface="游ゴシック" panose="020B0400000000000000" pitchFamily="50" charset="-128"/>
              </a:rPr>
              <a:t>［②楽しく活動を進めよう］</a:t>
            </a:r>
          </a:p>
          <a:p>
            <a:pPr indent="-175277" defTabSz="621096">
              <a:defRPr/>
            </a:pPr>
            <a:r>
              <a:rPr lang="ja-JP" altLang="en-US" dirty="0">
                <a:latin typeface="游ゴシック" panose="020B0400000000000000" pitchFamily="50" charset="-128"/>
                <a:ea typeface="游ゴシック" panose="020B0400000000000000" pitchFamily="50" charset="-128"/>
              </a:rPr>
              <a:t>○地域防災組織で活発な活動をしている団体には、みんなが楽しんで活動しているという団体が少なくありません。</a:t>
            </a:r>
          </a:p>
          <a:p>
            <a:pPr indent="-175277" defTabSz="621096">
              <a:defRPr/>
            </a:pPr>
            <a:r>
              <a:rPr lang="ja-JP" altLang="en-US" dirty="0">
                <a:latin typeface="游ゴシック" panose="020B0400000000000000" pitchFamily="50" charset="-128"/>
                <a:ea typeface="游ゴシック" panose="020B0400000000000000" pitchFamily="50" charset="-128"/>
              </a:rPr>
              <a:t>○楽しく活動することの効果として、</a:t>
            </a:r>
          </a:p>
          <a:p>
            <a:pPr indent="-175277" defTabSz="621096">
              <a:defRPr/>
            </a:pPr>
            <a:r>
              <a:rPr lang="ja-JP" altLang="en-US" dirty="0">
                <a:latin typeface="游ゴシック" panose="020B0400000000000000" pitchFamily="50" charset="-128"/>
                <a:ea typeface="游ゴシック" panose="020B0400000000000000" pitchFamily="50" charset="-128"/>
              </a:rPr>
              <a:t>・次の新しい活動への意欲が湧き、活動が継続していく。</a:t>
            </a:r>
          </a:p>
          <a:p>
            <a:pPr indent="-175277" defTabSz="621096">
              <a:defRPr/>
            </a:pPr>
            <a:r>
              <a:rPr lang="ja-JP" altLang="en-US" dirty="0">
                <a:latin typeface="游ゴシック" panose="020B0400000000000000" pitchFamily="50" charset="-128"/>
                <a:ea typeface="游ゴシック" panose="020B0400000000000000" pitchFamily="50" charset="-128"/>
              </a:rPr>
              <a:t>・参加者が増えていき、地域全体に活動が認知され、地域防災の重要性が浸透していく。</a:t>
            </a:r>
          </a:p>
          <a:p>
            <a:pPr indent="-175277" defTabSz="621096">
              <a:defRPr/>
            </a:pPr>
            <a:r>
              <a:rPr lang="ja-JP" altLang="en-US" dirty="0">
                <a:latin typeface="游ゴシック" panose="020B0400000000000000" pitchFamily="50" charset="-128"/>
                <a:ea typeface="游ゴシック" panose="020B0400000000000000" pitchFamily="50" charset="-128"/>
              </a:rPr>
              <a:t>○よって、リーダーは「楽しく」活動することを考えることは大変重要です。ただし、決してただの「お遊び」にならないように注意しましょう。</a:t>
            </a:r>
          </a:p>
          <a:p>
            <a:pPr indent="-175277" defTabSz="621096">
              <a:defRPr/>
            </a:pPr>
            <a:r>
              <a:rPr lang="ja-JP" altLang="en-US" dirty="0">
                <a:latin typeface="游ゴシック" panose="020B0400000000000000" pitchFamily="50" charset="-128"/>
                <a:ea typeface="游ゴシック" panose="020B0400000000000000" pitchFamily="50" charset="-128"/>
              </a:rPr>
              <a:t>○例えば、</a:t>
            </a:r>
          </a:p>
          <a:p>
            <a:pPr indent="-175277" defTabSz="621096">
              <a:defRPr/>
            </a:pPr>
            <a:r>
              <a:rPr lang="ja-JP" altLang="en-US" dirty="0">
                <a:latin typeface="游ゴシック" panose="020B0400000000000000" pitchFamily="50" charset="-128"/>
                <a:ea typeface="游ゴシック" panose="020B0400000000000000" pitchFamily="50" charset="-128"/>
              </a:rPr>
              <a:t>・夏祭り、運動会などの地域のイベントを活用して「防災」を入れ込んでみる。</a:t>
            </a:r>
          </a:p>
          <a:p>
            <a:pPr indent="-175277" defTabSz="621096">
              <a:defRPr/>
            </a:pPr>
            <a:r>
              <a:rPr lang="ja-JP" altLang="en-US" dirty="0">
                <a:latin typeface="游ゴシック" panose="020B0400000000000000" pitchFamily="50" charset="-128"/>
                <a:ea typeface="游ゴシック" panose="020B0400000000000000" pitchFamily="50" charset="-128"/>
              </a:rPr>
              <a:t>・防災訓練やイベントを実施するときにも、コンクール、ゲーム、映画会などで楽しんで「防災」に取り組めるようにする。</a:t>
            </a:r>
          </a:p>
          <a:p>
            <a:pPr indent="-175277" defTabSz="621096">
              <a:defRPr/>
            </a:pPr>
            <a:r>
              <a:rPr lang="ja-JP" altLang="en-US" dirty="0">
                <a:latin typeface="游ゴシック" panose="020B0400000000000000" pitchFamily="50" charset="-128"/>
                <a:ea typeface="游ゴシック" panose="020B0400000000000000" pitchFamily="50" charset="-128"/>
              </a:rPr>
              <a:t>○実際に自分たちの地域で楽しい活動に取り組むときには、他の組織の活動事例を参考にし、またリーダーだけでなく、地域のみんなで色々なアイデアを出しあって、工夫して地域で作り上げていくことが重要となります。</a:t>
            </a:r>
          </a:p>
          <a:p>
            <a:endParaRPr lang="en-US" altLang="ja-JP" dirty="0">
              <a:latin typeface="ＭＳ ゴシック" panose="020B0609070205080204" pitchFamily="49" charset="-128"/>
              <a:ea typeface="ＭＳ ゴシック" panose="020B0609070205080204" pitchFamily="49" charset="-128"/>
            </a:endParaRPr>
          </a:p>
        </p:txBody>
      </p:sp>
      <p:sp>
        <p:nvSpPr>
          <p:cNvPr id="7" name="スライド イメージ プレースホルダー 6">
            <a:extLst>
              <a:ext uri="{FF2B5EF4-FFF2-40B4-BE49-F238E27FC236}">
                <a16:creationId xmlns:a16="http://schemas.microsoft.com/office/drawing/2014/main" id="{2BA450FE-2589-44AA-B867-ADFAC4640693}"/>
              </a:ext>
            </a:extLst>
          </p:cNvPr>
          <p:cNvSpPr>
            <a:spLocks noGrp="1" noRot="1" noChangeAspect="1"/>
          </p:cNvSpPr>
          <p:nvPr>
            <p:ph type="sldImg"/>
          </p:nvPr>
        </p:nvSpPr>
        <p:spPr>
          <a:xfrm>
            <a:off x="315913" y="460375"/>
            <a:ext cx="5940425" cy="334168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9255" y="8787711"/>
            <a:ext cx="2875492" cy="490089"/>
          </a:xfrm>
        </p:spPr>
        <p:txBody>
          <a:bodyPr/>
          <a:lstStyle/>
          <a:p>
            <a:r>
              <a:rPr kumimoji="1" lang="en-US" altLang="ja-JP" dirty="0"/>
              <a:t>10</a:t>
            </a:r>
            <a:endParaRPr kumimoji="1" lang="ja-JP" altLang="en-US" dirty="0"/>
          </a:p>
        </p:txBody>
      </p:sp>
    </p:spTree>
    <p:extLst>
      <p:ext uri="{BB962C8B-B14F-4D97-AF65-F5344CB8AC3E}">
        <p14:creationId xmlns:p14="http://schemas.microsoft.com/office/powerpoint/2010/main" val="3906759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福岡県 朝倉市</a:t>
            </a:r>
            <a:endParaRPr lang="en-US" altLang="ja-JP" dirty="0"/>
          </a:p>
          <a:p>
            <a:pPr marL="615661" lvl="1" indent="-167908">
              <a:buFont typeface="Arial" panose="020B0604020202020204" pitchFamily="34" charset="0"/>
              <a:buChar char="•"/>
            </a:pPr>
            <a:r>
              <a:rPr lang="ja-JP" altLang="en-US" dirty="0"/>
              <a:t>地域の役員が参加し、意見を出し合いながら地域と行政の協働で作り上げていくワークショップ手法によりマップを作成し、地区内の各世帯に配布しました。</a:t>
            </a:r>
            <a:endParaRPr lang="en-US" altLang="ja-JP" dirty="0"/>
          </a:p>
          <a:p>
            <a:pPr marL="615661" lvl="1" indent="-167908">
              <a:buFont typeface="Arial" panose="020B0604020202020204" pitchFamily="34" charset="0"/>
              <a:buChar char="•"/>
            </a:pPr>
            <a:r>
              <a:rPr lang="ja-JP" altLang="en-US" dirty="0"/>
              <a:t>平成２９年７月豪雨でも、班長、隣組長が避難を呼びかけました。</a:t>
            </a:r>
            <a:endParaRPr lang="en-US" altLang="ja-JP" dirty="0"/>
          </a:p>
          <a:p>
            <a:pPr marL="615661" lvl="1" indent="-167908">
              <a:buFont typeface="Arial" panose="020B0604020202020204" pitchFamily="34" charset="0"/>
              <a:buChar char="•"/>
            </a:pPr>
            <a:r>
              <a:rPr lang="ja-JP" altLang="en-US" dirty="0"/>
              <a:t>６０代の支援員が８０代の方を連れて小学校に避難（その方の家は山からの土砂で押し潰された）するなど、助かった方がいました。</a:t>
            </a:r>
          </a:p>
        </p:txBody>
      </p:sp>
      <p:sp>
        <p:nvSpPr>
          <p:cNvPr id="7" name="スライド イメージ プレースホルダー 6">
            <a:extLst>
              <a:ext uri="{FF2B5EF4-FFF2-40B4-BE49-F238E27FC236}">
                <a16:creationId xmlns:a16="http://schemas.microsoft.com/office/drawing/2014/main" id="{574409E5-4565-4060-B658-00B7000A3B26}"/>
              </a:ext>
            </a:extLst>
          </p:cNvPr>
          <p:cNvSpPr>
            <a:spLocks noGrp="1" noRot="1" noChangeAspect="1"/>
          </p:cNvSpPr>
          <p:nvPr>
            <p:ph type="sldImg"/>
          </p:nvPr>
        </p:nvSpPr>
        <p:spPr>
          <a:xfrm>
            <a:off x="217488" y="490538"/>
            <a:ext cx="5967412" cy="3357562"/>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667307"/>
            <a:ext cx="2875492" cy="490089"/>
          </a:xfrm>
        </p:spPr>
        <p:txBody>
          <a:bodyPr/>
          <a:lstStyle/>
          <a:p>
            <a:r>
              <a:rPr kumimoji="1" lang="en-US" altLang="ja-JP" dirty="0"/>
              <a:t>11</a:t>
            </a:r>
          </a:p>
        </p:txBody>
      </p:sp>
    </p:spTree>
    <p:extLst>
      <p:ext uri="{BB962C8B-B14F-4D97-AF65-F5344CB8AC3E}">
        <p14:creationId xmlns:p14="http://schemas.microsoft.com/office/powerpoint/2010/main" val="18263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smtClean="0"/>
              <a:t>【</a:t>
            </a:r>
            <a:r>
              <a:rPr lang="ja-JP" altLang="en-US" dirty="0" smtClean="0"/>
              <a:t>補足説明</a:t>
            </a:r>
            <a:r>
              <a:rPr lang="en-US" altLang="ja-JP" dirty="0" smtClean="0"/>
              <a:t>】</a:t>
            </a:r>
          </a:p>
          <a:p>
            <a:pPr marL="167908" indent="-167908">
              <a:buFont typeface="Arial" panose="020B0604020202020204" pitchFamily="34" charset="0"/>
              <a:buChar char="•"/>
            </a:pPr>
            <a:r>
              <a:rPr lang="ja-JP" altLang="en-US" dirty="0" smtClean="0"/>
              <a:t>愛媛県 大洲市 三善自治会</a:t>
            </a:r>
            <a:endParaRPr lang="en-US" altLang="ja-JP" dirty="0"/>
          </a:p>
          <a:p>
            <a:pPr marL="615661" lvl="1" indent="-167908">
              <a:buFont typeface="Arial" panose="020B0604020202020204" pitchFamily="34" charset="0"/>
              <a:buChar char="•"/>
            </a:pPr>
            <a:r>
              <a:rPr lang="ja-JP" altLang="en-US" dirty="0" smtClean="0"/>
              <a:t>平成</a:t>
            </a:r>
            <a:r>
              <a:rPr lang="en-US" altLang="ja-JP" dirty="0"/>
              <a:t>28</a:t>
            </a:r>
            <a:r>
              <a:rPr lang="ja-JP" altLang="en-US" dirty="0"/>
              <a:t>年度、内閣府が募集した「災害・避難カード事業」を</a:t>
            </a:r>
            <a:r>
              <a:rPr lang="ja-JP" altLang="en-US" dirty="0" smtClean="0"/>
              <a:t>活　</a:t>
            </a:r>
            <a:r>
              <a:rPr lang="ja-JP" altLang="en-US" dirty="0" err="1" smtClean="0"/>
              <a:t>用</a:t>
            </a:r>
            <a:r>
              <a:rPr lang="ja-JP" altLang="en-US" dirty="0" err="1"/>
              <a:t>し</a:t>
            </a:r>
            <a:r>
              <a:rPr lang="ja-JP" altLang="en-US" dirty="0"/>
              <a:t>、</a:t>
            </a:r>
            <a:r>
              <a:rPr lang="ja-JP" altLang="en-US" dirty="0" smtClean="0"/>
              <a:t>モデル</a:t>
            </a:r>
            <a:r>
              <a:rPr lang="ja-JP" altLang="en-US" dirty="0"/>
              <a:t>地区として同事業を実施</a:t>
            </a:r>
            <a:r>
              <a:rPr lang="ja-JP" altLang="en-US" dirty="0" smtClean="0"/>
              <a:t>しました。</a:t>
            </a:r>
            <a:endParaRPr lang="en-US" altLang="ja-JP" dirty="0" smtClean="0"/>
          </a:p>
          <a:p>
            <a:pPr marL="615661" lvl="1" indent="-167908">
              <a:buFont typeface="Arial" panose="020B0604020202020204" pitchFamily="34" charset="0"/>
              <a:buChar char="•"/>
            </a:pPr>
            <a:r>
              <a:rPr lang="ja-JP" altLang="en-US" dirty="0" smtClean="0"/>
              <a:t>モデル</a:t>
            </a:r>
            <a:r>
              <a:rPr lang="ja-JP" altLang="en-US" dirty="0"/>
              <a:t>事業で作成した「災害・避難カード」を地域全体に</a:t>
            </a:r>
            <a:r>
              <a:rPr lang="ja-JP" altLang="en-US" dirty="0" smtClean="0"/>
              <a:t>根付かせるため</a:t>
            </a:r>
            <a:r>
              <a:rPr lang="ja-JP" altLang="en-US" dirty="0"/>
              <a:t>、平成</a:t>
            </a:r>
            <a:r>
              <a:rPr lang="en-US" altLang="ja-JP" dirty="0"/>
              <a:t>29</a:t>
            </a:r>
            <a:r>
              <a:rPr lang="ja-JP" altLang="en-US" dirty="0"/>
              <a:t>年度に自治会及び自主防災組織役員が地域内の全区</a:t>
            </a:r>
            <a:r>
              <a:rPr lang="ja-JP" altLang="en-US" dirty="0" smtClean="0"/>
              <a:t>でワークショップ</a:t>
            </a:r>
            <a:r>
              <a:rPr lang="ja-JP" altLang="en-US" dirty="0"/>
              <a:t>を開催し、その説明を行うとともに、活用を促すなど、</a:t>
            </a:r>
            <a:r>
              <a:rPr lang="ja-JP" altLang="en-US" dirty="0" smtClean="0"/>
              <a:t>自助</a:t>
            </a:r>
            <a:r>
              <a:rPr lang="ja-JP" altLang="en-US" dirty="0"/>
              <a:t>を促す共助の取り組みを</a:t>
            </a:r>
            <a:r>
              <a:rPr lang="ja-JP" altLang="en-US" dirty="0" smtClean="0"/>
              <a:t>行いました。</a:t>
            </a:r>
            <a:endParaRPr lang="en-US" altLang="ja-JP" dirty="0" smtClean="0"/>
          </a:p>
          <a:p>
            <a:pPr marL="615661" lvl="1" indent="-167908">
              <a:buFont typeface="Arial" panose="020B0604020202020204" pitchFamily="34" charset="0"/>
              <a:buChar char="•"/>
            </a:pPr>
            <a:r>
              <a:rPr lang="ja-JP" altLang="en-US" dirty="0" smtClean="0"/>
              <a:t>三善</a:t>
            </a:r>
            <a:r>
              <a:rPr lang="ja-JP" altLang="en-US" dirty="0"/>
              <a:t>地区では約８０世帯が浸水の被害を受けたが、一人の犠牲者も</a:t>
            </a:r>
            <a:r>
              <a:rPr lang="ja-JP" altLang="en-US" dirty="0" smtClean="0"/>
              <a:t>出す</a:t>
            </a:r>
            <a:r>
              <a:rPr lang="ja-JP" altLang="en-US" dirty="0"/>
              <a:t>ことなく、スムーズな避難が</a:t>
            </a:r>
            <a:r>
              <a:rPr lang="ja-JP" altLang="en-US" dirty="0" smtClean="0"/>
              <a:t>出来ました。</a:t>
            </a:r>
            <a:endParaRPr lang="ja-JP" altLang="en-US" dirty="0"/>
          </a:p>
        </p:txBody>
      </p:sp>
      <p:sp>
        <p:nvSpPr>
          <p:cNvPr id="7" name="スライド イメージ プレースホルダー 6">
            <a:extLst>
              <a:ext uri="{FF2B5EF4-FFF2-40B4-BE49-F238E27FC236}">
                <a16:creationId xmlns:a16="http://schemas.microsoft.com/office/drawing/2014/main" id="{574409E5-4565-4060-B658-00B7000A3B26}"/>
              </a:ext>
            </a:extLst>
          </p:cNvPr>
          <p:cNvSpPr>
            <a:spLocks noGrp="1" noRot="1" noChangeAspect="1"/>
          </p:cNvSpPr>
          <p:nvPr>
            <p:ph type="sldImg"/>
          </p:nvPr>
        </p:nvSpPr>
        <p:spPr>
          <a:xfrm>
            <a:off x="217488" y="490538"/>
            <a:ext cx="5967412" cy="3357562"/>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667307"/>
            <a:ext cx="2875492" cy="490089"/>
          </a:xfrm>
        </p:spPr>
        <p:txBody>
          <a:bodyPr/>
          <a:lstStyle/>
          <a:p>
            <a:r>
              <a:rPr kumimoji="1" lang="en-US" altLang="ja-JP" dirty="0"/>
              <a:t>11</a:t>
            </a:r>
          </a:p>
        </p:txBody>
      </p:sp>
    </p:spTree>
    <p:extLst>
      <p:ext uri="{BB962C8B-B14F-4D97-AF65-F5344CB8AC3E}">
        <p14:creationId xmlns:p14="http://schemas.microsoft.com/office/powerpoint/2010/main" val="1006412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381000" y="650875"/>
            <a:ext cx="5937250" cy="3340100"/>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67504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中項目「２．地域の防災リーダーの役割」で学んだことをまとめます。</a:t>
            </a:r>
          </a:p>
          <a:p>
            <a:endParaRPr lang="ja-JP" altLang="en-US" dirty="0"/>
          </a:p>
        </p:txBody>
      </p:sp>
      <p:sp>
        <p:nvSpPr>
          <p:cNvPr id="7" name="スライド イメージ プレースホルダー 6">
            <a:extLst>
              <a:ext uri="{FF2B5EF4-FFF2-40B4-BE49-F238E27FC236}">
                <a16:creationId xmlns:a16="http://schemas.microsoft.com/office/drawing/2014/main" id="{CC1926F6-B580-40AC-99EF-E18D4E9FF4B3}"/>
              </a:ext>
            </a:extLst>
          </p:cNvPr>
          <p:cNvSpPr>
            <a:spLocks noGrp="1" noRot="1" noChangeAspect="1"/>
          </p:cNvSpPr>
          <p:nvPr>
            <p:ph type="sldImg"/>
          </p:nvPr>
        </p:nvSpPr>
        <p:spPr>
          <a:xfrm>
            <a:off x="384175" y="630238"/>
            <a:ext cx="5935663" cy="334010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12</a:t>
            </a:r>
          </a:p>
        </p:txBody>
      </p:sp>
    </p:spTree>
    <p:extLst>
      <p:ext uri="{BB962C8B-B14F-4D97-AF65-F5344CB8AC3E}">
        <p14:creationId xmlns:p14="http://schemas.microsoft.com/office/powerpoint/2010/main" val="1190194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385763" y="693738"/>
            <a:ext cx="5864225" cy="3298825"/>
          </a:xfrm>
        </p:spPr>
      </p:sp>
      <p:sp>
        <p:nvSpPr>
          <p:cNvPr id="7" name="ノート プレースホルダー 6"/>
          <p:cNvSpPr>
            <a:spLocks noGrp="1"/>
          </p:cNvSpPr>
          <p:nvPr>
            <p:ph type="body" idx="1"/>
          </p:nvPr>
        </p:nvSpPr>
        <p:spPr/>
        <p:txBody>
          <a:bodyPr/>
          <a:lstStyle/>
          <a:p>
            <a:endParaRPr kumimoji="1" lang="ja-JP" altLang="en-US" dirty="0"/>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5" y="8787711"/>
            <a:ext cx="2875492" cy="490089"/>
          </a:xfrm>
        </p:spPr>
        <p:txBody>
          <a:bodyPr/>
          <a:lstStyle/>
          <a:p>
            <a:r>
              <a:rPr kumimoji="1" lang="en-US" altLang="ja-JP" dirty="0"/>
              <a:t>13</a:t>
            </a:r>
            <a:endParaRPr kumimoji="1" lang="ja-JP" altLang="en-US" dirty="0"/>
          </a:p>
        </p:txBody>
      </p:sp>
    </p:spTree>
    <p:extLst>
      <p:ext uri="{BB962C8B-B14F-4D97-AF65-F5344CB8AC3E}">
        <p14:creationId xmlns:p14="http://schemas.microsoft.com/office/powerpoint/2010/main" val="2278210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受講者に、「皆さんが自主防災組織として活動をしている中で、悩んでいることや不安なことはありませんか？」と投げかけます。</a:t>
            </a:r>
            <a:endParaRPr lang="en-US" altLang="ja-JP" dirty="0"/>
          </a:p>
          <a:p>
            <a:pPr marL="167908" indent="-167908">
              <a:buFont typeface="Arial" panose="020B0604020202020204" pitchFamily="34" charset="0"/>
              <a:buChar char="•"/>
            </a:pPr>
            <a:r>
              <a:rPr lang="ja-JP" altLang="en-US" dirty="0"/>
              <a:t>例えば、「高齢化で役をやる人が少ない」「組織内に若い人がいない」「宣伝しようと思ってもチラシを作れる人がいない」など。</a:t>
            </a:r>
            <a:endParaRPr lang="en-US" altLang="ja-JP" dirty="0"/>
          </a:p>
          <a:p>
            <a:pPr marL="167908" indent="-167908">
              <a:buFont typeface="Arial" panose="020B0604020202020204" pitchFamily="34" charset="0"/>
              <a:buChar char="•"/>
            </a:pPr>
            <a:r>
              <a:rPr lang="ja-JP" altLang="en-US" dirty="0"/>
              <a:t>受講者に、「では、今からワークショップを行います」と宣言します。</a:t>
            </a:r>
            <a:endParaRPr lang="en-US" altLang="ja-JP" dirty="0"/>
          </a:p>
          <a:p>
            <a:pPr marL="167908" indent="-167908">
              <a:buFont typeface="Arial" panose="020B0604020202020204" pitchFamily="34" charset="0"/>
              <a:buChar char="•"/>
            </a:pPr>
            <a:r>
              <a:rPr lang="ja-JP" altLang="en-US" dirty="0"/>
              <a:t>「自主防災組織の活動についての悩み事や不安なことをグループで話し合ってみましょう」と投げかけます。</a:t>
            </a:r>
            <a:endParaRPr lang="en-US" altLang="ja-JP" dirty="0"/>
          </a:p>
        </p:txBody>
      </p:sp>
      <p:sp>
        <p:nvSpPr>
          <p:cNvPr id="7" name="スライド イメージ プレースホルダー 6">
            <a:extLst>
              <a:ext uri="{FF2B5EF4-FFF2-40B4-BE49-F238E27FC236}">
                <a16:creationId xmlns:a16="http://schemas.microsoft.com/office/drawing/2014/main" id="{F9F1FD4E-E918-47F0-8A8B-04E66AAD560D}"/>
              </a:ext>
            </a:extLst>
          </p:cNvPr>
          <p:cNvSpPr>
            <a:spLocks noGrp="1" noRot="1" noChangeAspect="1"/>
          </p:cNvSpPr>
          <p:nvPr>
            <p:ph type="sldImg"/>
          </p:nvPr>
        </p:nvSpPr>
        <p:spPr>
          <a:xfrm>
            <a:off x="325438" y="684213"/>
            <a:ext cx="6018212" cy="338613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85775" y="8787711"/>
            <a:ext cx="2875492" cy="490089"/>
          </a:xfrm>
        </p:spPr>
        <p:txBody>
          <a:bodyPr/>
          <a:lstStyle/>
          <a:p>
            <a:r>
              <a:rPr kumimoji="1" lang="en-US" altLang="ja-JP" dirty="0"/>
              <a:t>14</a:t>
            </a:r>
            <a:endParaRPr kumimoji="1" lang="ja-JP" altLang="en-US" dirty="0"/>
          </a:p>
        </p:txBody>
      </p:sp>
    </p:spTree>
    <p:extLst>
      <p:ext uri="{BB962C8B-B14F-4D97-AF65-F5344CB8AC3E}">
        <p14:creationId xmlns:p14="http://schemas.microsoft.com/office/powerpoint/2010/main" val="1279555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en-US" altLang="ja-JP" dirty="0"/>
              <a:t>【</a:t>
            </a:r>
            <a:r>
              <a:rPr lang="ja-JP" altLang="en-US" dirty="0"/>
              <a:t>グループ検討</a:t>
            </a:r>
            <a:r>
              <a:rPr lang="en-US" altLang="ja-JP" dirty="0"/>
              <a:t>】</a:t>
            </a:r>
            <a:r>
              <a:rPr lang="ja-JP" altLang="en-US" dirty="0"/>
              <a:t>であることを伝え、自主防災組織の活動の悩み事や不安なことなどについてグループ内で話し合うよう促します。</a:t>
            </a:r>
            <a:endParaRPr lang="en-US" altLang="ja-JP" dirty="0"/>
          </a:p>
          <a:p>
            <a:endParaRPr lang="en-US" altLang="ja-JP" dirty="0"/>
          </a:p>
          <a:p>
            <a:pPr marL="167908" indent="-167908">
              <a:buFont typeface="Arial" panose="020B0604020202020204" pitchFamily="34" charset="0"/>
              <a:buChar char="•"/>
            </a:pPr>
            <a:r>
              <a:rPr lang="ja-JP" altLang="en-US" dirty="0"/>
              <a:t>各グループを見て回り、発言が活発でなければ、質問したり、ヒントを与えるなどして発言を促します。</a:t>
            </a:r>
            <a:endParaRPr lang="en-US" altLang="ja-JP" dirty="0"/>
          </a:p>
          <a:p>
            <a:pPr marL="167908" indent="-167908">
              <a:buFont typeface="Arial" panose="020B0604020202020204" pitchFamily="34" charset="0"/>
              <a:buChar char="•"/>
            </a:pPr>
            <a:r>
              <a:rPr lang="ja-JP" altLang="en-US" dirty="0"/>
              <a:t>質問があれば対応します。</a:t>
            </a:r>
            <a:endParaRPr lang="en-US" altLang="ja-JP" dirty="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7F0127A0-D77F-476A-883B-F6A336665130}"/>
              </a:ext>
            </a:extLst>
          </p:cNvPr>
          <p:cNvSpPr>
            <a:spLocks noGrp="1" noRot="1" noChangeAspect="1"/>
          </p:cNvSpPr>
          <p:nvPr>
            <p:ph type="sldImg"/>
          </p:nvPr>
        </p:nvSpPr>
        <p:spPr>
          <a:xfrm>
            <a:off x="584200" y="625475"/>
            <a:ext cx="5664200" cy="318770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83328" y="8787711"/>
            <a:ext cx="2875492" cy="490089"/>
          </a:xfrm>
        </p:spPr>
        <p:txBody>
          <a:bodyPr/>
          <a:lstStyle/>
          <a:p>
            <a:r>
              <a:rPr kumimoji="1" lang="en-US" altLang="ja-JP" dirty="0"/>
              <a:t>15</a:t>
            </a:r>
            <a:endParaRPr kumimoji="1" lang="ja-JP" altLang="en-US" dirty="0"/>
          </a:p>
        </p:txBody>
      </p:sp>
    </p:spTree>
    <p:extLst>
      <p:ext uri="{BB962C8B-B14F-4D97-AF65-F5344CB8AC3E}">
        <p14:creationId xmlns:p14="http://schemas.microsoft.com/office/powerpoint/2010/main" val="1669417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受講者に、「皆さんの悩みや不安は仲間を増やすことで解決できることが多いのではないでしょうか？」と投げかけます。</a:t>
            </a:r>
          </a:p>
          <a:p>
            <a:endParaRPr lang="ja-JP" altLang="en-US"/>
          </a:p>
        </p:txBody>
      </p:sp>
      <p:sp>
        <p:nvSpPr>
          <p:cNvPr id="7" name="スライド イメージ プレースホルダー 6">
            <a:extLst>
              <a:ext uri="{FF2B5EF4-FFF2-40B4-BE49-F238E27FC236}">
                <a16:creationId xmlns:a16="http://schemas.microsoft.com/office/drawing/2014/main" id="{754F3A94-DBF3-4C3F-B71D-475DDD2C6103}"/>
              </a:ext>
            </a:extLst>
          </p:cNvPr>
          <p:cNvSpPr>
            <a:spLocks noGrp="1" noRot="1" noChangeAspect="1"/>
          </p:cNvSpPr>
          <p:nvPr>
            <p:ph type="sldImg"/>
          </p:nvPr>
        </p:nvSpPr>
        <p:spPr>
          <a:xfrm>
            <a:off x="354013" y="661988"/>
            <a:ext cx="6045200" cy="34004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62394" y="8787711"/>
            <a:ext cx="2875492" cy="490089"/>
          </a:xfrm>
        </p:spPr>
        <p:txBody>
          <a:bodyPr/>
          <a:lstStyle/>
          <a:p>
            <a:r>
              <a:rPr kumimoji="1" lang="en-US" altLang="ja-JP" dirty="0"/>
              <a:t>16</a:t>
            </a:r>
            <a:endParaRPr kumimoji="1" lang="ja-JP" altLang="en-US" dirty="0"/>
          </a:p>
        </p:txBody>
      </p:sp>
    </p:spTree>
    <p:extLst>
      <p:ext uri="{BB962C8B-B14F-4D97-AF65-F5344CB8AC3E}">
        <p14:creationId xmlns:p14="http://schemas.microsoft.com/office/powerpoint/2010/main" val="2270095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受講者に、「仲間を増やすにどうしたらいいか、ワークショップを通して学んでいきましょう」と投げかけます。</a:t>
            </a:r>
            <a:endParaRPr lang="en-US" altLang="ja-JP"/>
          </a:p>
          <a:p>
            <a:pPr marL="167908" indent="-167908">
              <a:buFont typeface="Arial" panose="020B0604020202020204" pitchFamily="34" charset="0"/>
              <a:buChar char="•"/>
            </a:pPr>
            <a:r>
              <a:rPr lang="ja-JP" altLang="en-US"/>
              <a:t>受講者に、「皆さんの地域にどんな人がいるか考えてみましょう」と問いかけます。</a:t>
            </a:r>
            <a:endParaRPr lang="en-US" altLang="ja-JP"/>
          </a:p>
        </p:txBody>
      </p:sp>
      <p:sp>
        <p:nvSpPr>
          <p:cNvPr id="7" name="スライド イメージ プレースホルダー 6">
            <a:extLst>
              <a:ext uri="{FF2B5EF4-FFF2-40B4-BE49-F238E27FC236}">
                <a16:creationId xmlns:a16="http://schemas.microsoft.com/office/drawing/2014/main" id="{8C1D300D-9D90-4E18-893D-547A9A855D30}"/>
              </a:ext>
            </a:extLst>
          </p:cNvPr>
          <p:cNvSpPr>
            <a:spLocks noGrp="1" noRot="1" noChangeAspect="1"/>
          </p:cNvSpPr>
          <p:nvPr>
            <p:ph type="sldImg"/>
          </p:nvPr>
        </p:nvSpPr>
        <p:spPr>
          <a:xfrm>
            <a:off x="471488" y="722313"/>
            <a:ext cx="5773737" cy="3248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900553"/>
            <a:ext cx="2875492" cy="490089"/>
          </a:xfrm>
        </p:spPr>
        <p:txBody>
          <a:bodyPr/>
          <a:lstStyle/>
          <a:p>
            <a:r>
              <a:rPr kumimoji="1" lang="en-US" altLang="ja-JP" dirty="0"/>
              <a:t>17</a:t>
            </a:r>
            <a:endParaRPr kumimoji="1" lang="ja-JP" altLang="en-US" dirty="0"/>
          </a:p>
        </p:txBody>
      </p:sp>
    </p:spTree>
    <p:extLst>
      <p:ext uri="{BB962C8B-B14F-4D97-AF65-F5344CB8AC3E}">
        <p14:creationId xmlns:p14="http://schemas.microsoft.com/office/powerpoint/2010/main" val="3897142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個人による検討であることを伝えます。</a:t>
            </a:r>
            <a:endParaRPr lang="en-US" altLang="ja-JP" dirty="0"/>
          </a:p>
          <a:p>
            <a:pPr marL="167908" indent="-167908">
              <a:buFont typeface="Arial" panose="020B0604020202020204" pitchFamily="34" charset="0"/>
              <a:buChar char="•"/>
            </a:pPr>
            <a:r>
              <a:rPr lang="ja-JP" altLang="en-US" dirty="0"/>
              <a:t>自分たちの地域に住んでいる人のカテゴライズを促します。</a:t>
            </a:r>
            <a:r>
              <a:rPr lang="en-US" altLang="ja-JP" dirty="0"/>
              <a:t>EX)</a:t>
            </a:r>
            <a:r>
              <a:rPr lang="ja-JP" altLang="en-US" dirty="0"/>
              <a:t>パソコンが得意な人、料理が得意な人、医者、消防士</a:t>
            </a:r>
            <a:r>
              <a:rPr lang="en-US" altLang="ja-JP" dirty="0"/>
              <a:t>OB</a:t>
            </a:r>
            <a:r>
              <a:rPr lang="ja-JP" altLang="en-US" dirty="0"/>
              <a:t>、大工、イベント企画が得意な人　など</a:t>
            </a:r>
            <a:endParaRPr lang="en-US" altLang="ja-JP" dirty="0"/>
          </a:p>
          <a:p>
            <a:endParaRPr lang="en-US" altLang="ja-JP" dirty="0"/>
          </a:p>
          <a:p>
            <a:pPr marL="167908" indent="-167908">
              <a:buFont typeface="Arial" panose="020B0604020202020204" pitchFamily="34" charset="0"/>
              <a:buChar char="•"/>
            </a:pPr>
            <a:r>
              <a:rPr lang="ja-JP" altLang="en-US" dirty="0"/>
              <a:t>各グループを見て回り、作業が滞っている場合は、ヒントを与えるなどして作業を促します。</a:t>
            </a:r>
            <a:endParaRPr lang="en-US" altLang="ja-JP" dirty="0"/>
          </a:p>
          <a:p>
            <a:pPr marL="167908" indent="-167908">
              <a:buFont typeface="Arial" panose="020B0604020202020204" pitchFamily="34" charset="0"/>
              <a:buChar char="•"/>
            </a:pPr>
            <a:r>
              <a:rPr lang="ja-JP" altLang="en-US" dirty="0"/>
              <a:t>質問があれば対応します。</a:t>
            </a:r>
            <a:endParaRPr lang="en-US" altLang="ja-JP" dirty="0"/>
          </a:p>
          <a:p>
            <a:pPr lvl="1"/>
            <a:endParaRPr lang="en-US" altLang="ja-JP" dirty="0"/>
          </a:p>
          <a:p>
            <a:endParaRPr lang="ja-JP" altLang="en-US" dirty="0"/>
          </a:p>
        </p:txBody>
      </p:sp>
      <p:sp>
        <p:nvSpPr>
          <p:cNvPr id="11" name="スライド イメージ プレースホルダー 10">
            <a:extLst>
              <a:ext uri="{FF2B5EF4-FFF2-40B4-BE49-F238E27FC236}">
                <a16:creationId xmlns:a16="http://schemas.microsoft.com/office/drawing/2014/main" id="{84C2586C-0C02-47E2-BDDB-61892490868B}"/>
              </a:ext>
            </a:extLst>
          </p:cNvPr>
          <p:cNvSpPr>
            <a:spLocks noGrp="1" noRot="1" noChangeAspect="1"/>
          </p:cNvSpPr>
          <p:nvPr>
            <p:ph type="sldImg"/>
          </p:nvPr>
        </p:nvSpPr>
        <p:spPr>
          <a:xfrm>
            <a:off x="479425" y="661988"/>
            <a:ext cx="5880100" cy="33083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7655" y="8787711"/>
            <a:ext cx="2875492" cy="490089"/>
          </a:xfrm>
        </p:spPr>
        <p:txBody>
          <a:bodyPr/>
          <a:lstStyle/>
          <a:p>
            <a:r>
              <a:rPr kumimoji="1" lang="en-US" altLang="ja-JP" dirty="0"/>
              <a:t>18</a:t>
            </a:r>
            <a:endParaRPr kumimoji="1" lang="ja-JP" altLang="en-US" dirty="0"/>
          </a:p>
        </p:txBody>
      </p:sp>
    </p:spTree>
    <p:extLst>
      <p:ext uri="{BB962C8B-B14F-4D97-AF65-F5344CB8AC3E}">
        <p14:creationId xmlns:p14="http://schemas.microsoft.com/office/powerpoint/2010/main" val="3444532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個人による検討であることを伝えます。</a:t>
            </a:r>
            <a:endParaRPr lang="en-US" altLang="ja-JP" dirty="0"/>
          </a:p>
          <a:p>
            <a:pPr marL="167908" indent="-167908">
              <a:buFont typeface="Arial" panose="020B0604020202020204" pitchFamily="34" charset="0"/>
              <a:buChar char="•"/>
            </a:pPr>
            <a:r>
              <a:rPr lang="ja-JP" altLang="en-US" dirty="0"/>
              <a:t>先程と別の色の付せん紙を使用し、黄色の付せん紙に書き出した人が「平常時」「災害時」にどんな防災の取組みができるか考えるよう促します。</a:t>
            </a:r>
            <a:endParaRPr lang="en-US" altLang="ja-JP" dirty="0"/>
          </a:p>
          <a:p>
            <a:endParaRPr lang="en-US" altLang="ja-JP" dirty="0"/>
          </a:p>
          <a:p>
            <a:pPr marL="167908" indent="-167908">
              <a:buFont typeface="Arial" panose="020B0604020202020204" pitchFamily="34" charset="0"/>
              <a:buChar char="•"/>
            </a:pPr>
            <a:r>
              <a:rPr lang="ja-JP" altLang="en-US" dirty="0"/>
              <a:t>各グループを見て回り、作業が滞っている場合は、質問したり、ヒントを与えるなどして作業を促します。</a:t>
            </a:r>
            <a:endParaRPr lang="en-US" altLang="ja-JP" dirty="0"/>
          </a:p>
          <a:p>
            <a:pPr marL="167908" indent="-167908">
              <a:buFont typeface="Arial" panose="020B0604020202020204" pitchFamily="34" charset="0"/>
              <a:buChar char="•"/>
            </a:pPr>
            <a:r>
              <a:rPr lang="ja-JP" altLang="en-US" dirty="0"/>
              <a:t>質問があれば対応します。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EBD38CD0-0414-4C35-8FBF-31A47D35D407}"/>
              </a:ext>
            </a:extLst>
          </p:cNvPr>
          <p:cNvSpPr>
            <a:spLocks noGrp="1" noRot="1" noChangeAspect="1"/>
          </p:cNvSpPr>
          <p:nvPr>
            <p:ph type="sldImg"/>
          </p:nvPr>
        </p:nvSpPr>
        <p:spPr>
          <a:xfrm>
            <a:off x="382588" y="661988"/>
            <a:ext cx="5948362" cy="33464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5024" y="8787711"/>
            <a:ext cx="2875492" cy="490089"/>
          </a:xfrm>
        </p:spPr>
        <p:txBody>
          <a:bodyPr/>
          <a:lstStyle/>
          <a:p>
            <a:r>
              <a:rPr kumimoji="1" lang="en-US" altLang="ja-JP" dirty="0"/>
              <a:t>19</a:t>
            </a:r>
            <a:endParaRPr kumimoji="1" lang="ja-JP" altLang="en-US" dirty="0"/>
          </a:p>
        </p:txBody>
      </p:sp>
    </p:spTree>
    <p:extLst>
      <p:ext uri="{BB962C8B-B14F-4D97-AF65-F5344CB8AC3E}">
        <p14:creationId xmlns:p14="http://schemas.microsoft.com/office/powerpoint/2010/main" val="910598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グループ内での検討であることを伝え、地域にどんな人材がいるか、またその人材を活用できる防災の取組みについてグループ内で検討するよう促します。</a:t>
            </a:r>
            <a:endParaRPr lang="en-US" altLang="ja-JP" dirty="0"/>
          </a:p>
          <a:p>
            <a:pPr marL="167908" indent="-167908">
              <a:buFont typeface="Arial" panose="020B0604020202020204" pitchFamily="34" charset="0"/>
              <a:buChar char="•"/>
            </a:pPr>
            <a:r>
              <a:rPr lang="ja-JP" altLang="en-US" dirty="0"/>
              <a:t>検討の仕方をスライドに沿って説明します。</a:t>
            </a:r>
            <a:endParaRPr lang="en-US" altLang="ja-JP" dirty="0"/>
          </a:p>
          <a:p>
            <a:endParaRPr lang="en-US" altLang="ja-JP" dirty="0"/>
          </a:p>
          <a:p>
            <a:pPr marL="167908" indent="-167908">
              <a:buFont typeface="Arial" panose="020B0604020202020204" pitchFamily="34" charset="0"/>
              <a:buChar char="•"/>
            </a:pPr>
            <a:r>
              <a:rPr lang="ja-JP" altLang="en-US" dirty="0"/>
              <a:t>各グループを見て回り、作業が滞っている場合は、質問したり、ヒントを与えるなどして作業を促します。</a:t>
            </a:r>
            <a:endParaRPr lang="en-US" altLang="ja-JP" dirty="0"/>
          </a:p>
          <a:p>
            <a:pPr marL="167908" indent="-167908">
              <a:buFont typeface="Arial" panose="020B0604020202020204" pitchFamily="34" charset="0"/>
              <a:buChar char="•"/>
            </a:pPr>
            <a:r>
              <a:rPr lang="ja-JP" altLang="en-US" dirty="0"/>
              <a:t>質問があれば対応します。</a:t>
            </a:r>
            <a:endParaRPr lang="en-US" altLang="ja-JP" dirty="0"/>
          </a:p>
          <a:p>
            <a:endParaRPr lang="ja-JP" altLang="en-US" dirty="0"/>
          </a:p>
        </p:txBody>
      </p:sp>
      <p:sp>
        <p:nvSpPr>
          <p:cNvPr id="6" name="スライド イメージ プレースホルダー 5">
            <a:extLst>
              <a:ext uri="{FF2B5EF4-FFF2-40B4-BE49-F238E27FC236}">
                <a16:creationId xmlns:a16="http://schemas.microsoft.com/office/drawing/2014/main" id="{E3ADDBE1-77DC-4C4C-A285-BE0A9D8B2BEF}"/>
              </a:ext>
            </a:extLst>
          </p:cNvPr>
          <p:cNvSpPr>
            <a:spLocks noGrp="1" noRot="1" noChangeAspect="1"/>
          </p:cNvSpPr>
          <p:nvPr>
            <p:ph type="sldImg"/>
          </p:nvPr>
        </p:nvSpPr>
        <p:spPr>
          <a:xfrm>
            <a:off x="461963" y="868363"/>
            <a:ext cx="5711825" cy="321310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20</a:t>
            </a:r>
            <a:endParaRPr kumimoji="1" lang="ja-JP" altLang="en-US" dirty="0"/>
          </a:p>
        </p:txBody>
      </p:sp>
    </p:spTree>
    <p:extLst>
      <p:ext uri="{BB962C8B-B14F-4D97-AF65-F5344CB8AC3E}">
        <p14:creationId xmlns:p14="http://schemas.microsoft.com/office/powerpoint/2010/main" val="1665287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グループ内での検討であることを伝え、地域にどんな人材がいるか、またその人材を活用できる防災の取組みについてグループ内で検討するよう促します。</a:t>
            </a:r>
            <a:endParaRPr lang="en-US" altLang="ja-JP" dirty="0"/>
          </a:p>
          <a:p>
            <a:pPr marL="167908" indent="-167908">
              <a:buFont typeface="Arial" panose="020B0604020202020204" pitchFamily="34" charset="0"/>
              <a:buChar char="•"/>
            </a:pPr>
            <a:r>
              <a:rPr lang="ja-JP" altLang="en-US" dirty="0"/>
              <a:t>検討の仕方をスライドに沿って説明します。</a:t>
            </a:r>
            <a:endParaRPr lang="en-US" altLang="ja-JP" dirty="0"/>
          </a:p>
          <a:p>
            <a:endParaRPr lang="en-US" altLang="ja-JP" dirty="0"/>
          </a:p>
          <a:p>
            <a:pPr marL="167908" indent="-167908">
              <a:buFont typeface="Arial" panose="020B0604020202020204" pitchFamily="34" charset="0"/>
              <a:buChar char="•"/>
            </a:pPr>
            <a:r>
              <a:rPr lang="ja-JP" altLang="en-US" dirty="0"/>
              <a:t>各グループを見て回り、作業が滞っている場合は、質問したり、ヒントを与えるなどして作業を促します。</a:t>
            </a:r>
            <a:endParaRPr lang="en-US" altLang="ja-JP" dirty="0"/>
          </a:p>
          <a:p>
            <a:pPr marL="167908" indent="-167908">
              <a:buFont typeface="Arial" panose="020B0604020202020204" pitchFamily="34" charset="0"/>
              <a:buChar char="•"/>
            </a:pPr>
            <a:r>
              <a:rPr lang="ja-JP" altLang="en-US" dirty="0"/>
              <a:t>質問があれば対応します。</a:t>
            </a:r>
            <a:endParaRPr lang="en-US" altLang="ja-JP" dirty="0"/>
          </a:p>
          <a:p>
            <a:endParaRPr lang="ja-JP" altLang="en-US" dirty="0"/>
          </a:p>
        </p:txBody>
      </p:sp>
      <p:sp>
        <p:nvSpPr>
          <p:cNvPr id="6" name="スライド イメージ プレースホルダー 5">
            <a:extLst>
              <a:ext uri="{FF2B5EF4-FFF2-40B4-BE49-F238E27FC236}">
                <a16:creationId xmlns:a16="http://schemas.microsoft.com/office/drawing/2014/main" id="{2F61E7E6-3DD7-4C9F-91F8-C5ED2C7CD03C}"/>
              </a:ext>
            </a:extLst>
          </p:cNvPr>
          <p:cNvSpPr>
            <a:spLocks noGrp="1" noRot="1" noChangeAspect="1"/>
          </p:cNvSpPr>
          <p:nvPr>
            <p:ph type="sldImg"/>
          </p:nvPr>
        </p:nvSpPr>
        <p:spPr>
          <a:xfrm>
            <a:off x="298450" y="625475"/>
            <a:ext cx="5953125" cy="33496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2468"/>
            <a:ext cx="2875492" cy="490089"/>
          </a:xfrm>
        </p:spPr>
        <p:txBody>
          <a:bodyPr/>
          <a:lstStyle/>
          <a:p>
            <a:r>
              <a:rPr kumimoji="1" lang="en-US" altLang="ja-JP" dirty="0"/>
              <a:t>21</a:t>
            </a:r>
            <a:endParaRPr kumimoji="1" lang="ja-JP" altLang="en-US" dirty="0"/>
          </a:p>
        </p:txBody>
      </p:sp>
    </p:spTree>
    <p:extLst>
      <p:ext uri="{BB962C8B-B14F-4D97-AF65-F5344CB8AC3E}">
        <p14:creationId xmlns:p14="http://schemas.microsoft.com/office/powerpoint/2010/main" val="1360626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この単元の目標を伝えます。</a:t>
            </a:r>
          </a:p>
          <a:p>
            <a:endParaRPr lang="ja-JP" altLang="en-US" dirty="0"/>
          </a:p>
        </p:txBody>
      </p:sp>
      <p:sp>
        <p:nvSpPr>
          <p:cNvPr id="4" name="スライド番号プレースホルダー 3"/>
          <p:cNvSpPr>
            <a:spLocks noGrp="1"/>
          </p:cNvSpPr>
          <p:nvPr>
            <p:ph type="sldNum" sz="quarter" idx="5"/>
          </p:nvPr>
        </p:nvSpPr>
        <p:spPr/>
        <p:txBody>
          <a:bodyPr/>
          <a:lstStyle/>
          <a:p>
            <a:pPr defTabSz="447754">
              <a:defRPr/>
            </a:pPr>
            <a:endParaRPr lang="ja-JP" altLang="en-US" dirty="0">
              <a:solidFill>
                <a:prstClr val="black"/>
              </a:solidFill>
              <a:latin typeface="Calibri"/>
              <a:ea typeface="ＭＳ ゴシック"/>
            </a:endParaRPr>
          </a:p>
        </p:txBody>
      </p:sp>
      <p:sp>
        <p:nvSpPr>
          <p:cNvPr id="7" name="スライド イメージ プレースホルダー 6">
            <a:extLst>
              <a:ext uri="{FF2B5EF4-FFF2-40B4-BE49-F238E27FC236}">
                <a16:creationId xmlns:a16="http://schemas.microsoft.com/office/drawing/2014/main" id="{478AC4E9-4133-4101-8F6D-66292D48A007}"/>
              </a:ext>
            </a:extLst>
          </p:cNvPr>
          <p:cNvSpPr>
            <a:spLocks noGrp="1" noRot="1" noChangeAspect="1"/>
          </p:cNvSpPr>
          <p:nvPr>
            <p:ph type="sldImg"/>
          </p:nvPr>
        </p:nvSpPr>
        <p:spPr>
          <a:xfrm>
            <a:off x="274638" y="671513"/>
            <a:ext cx="5862637" cy="3298825"/>
          </a:xfrm>
        </p:spPr>
      </p:sp>
    </p:spTree>
    <p:extLst>
      <p:ext uri="{BB962C8B-B14F-4D97-AF65-F5344CB8AC3E}">
        <p14:creationId xmlns:p14="http://schemas.microsoft.com/office/powerpoint/2010/main" val="3707044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en-US" altLang="ja-JP" dirty="0"/>
              <a:t>【</a:t>
            </a:r>
            <a:r>
              <a:rPr lang="ja-JP" altLang="en-US" dirty="0"/>
              <a:t>グループ検討</a:t>
            </a:r>
            <a:r>
              <a:rPr lang="en-US" altLang="ja-JP" dirty="0"/>
              <a:t>】</a:t>
            </a:r>
            <a:r>
              <a:rPr lang="ja-JP" altLang="en-US" dirty="0"/>
              <a:t>であることを伝え、自主防災組織の活動の悩み事や不安なことなどについてグループ内で話し合うよう促します。</a:t>
            </a:r>
            <a:endParaRPr lang="en-US" altLang="ja-JP" dirty="0"/>
          </a:p>
          <a:p>
            <a:endParaRPr lang="en-US" altLang="ja-JP" dirty="0"/>
          </a:p>
          <a:p>
            <a:pPr marL="167908" indent="-167908">
              <a:buFont typeface="Arial" panose="020B0604020202020204" pitchFamily="34" charset="0"/>
              <a:buChar char="•"/>
            </a:pPr>
            <a:r>
              <a:rPr lang="ja-JP" altLang="en-US" dirty="0"/>
              <a:t>各グループを見て回り、発言が活発でなければ、質問したり、ヒントを与えるなどして発言を促します。</a:t>
            </a:r>
            <a:endParaRPr lang="en-US" altLang="ja-JP" dirty="0"/>
          </a:p>
          <a:p>
            <a:pPr marL="167908" indent="-167908">
              <a:buFont typeface="Arial" panose="020B0604020202020204" pitchFamily="34" charset="0"/>
              <a:buChar char="•"/>
            </a:pPr>
            <a:r>
              <a:rPr lang="ja-JP" altLang="en-US" dirty="0"/>
              <a:t>質問があれば対応します。</a:t>
            </a:r>
            <a:endParaRPr lang="en-US" altLang="ja-JP" dirty="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7F0127A0-D77F-476A-883B-F6A336665130}"/>
              </a:ext>
            </a:extLst>
          </p:cNvPr>
          <p:cNvSpPr>
            <a:spLocks noGrp="1" noRot="1" noChangeAspect="1"/>
          </p:cNvSpPr>
          <p:nvPr>
            <p:ph type="sldImg"/>
          </p:nvPr>
        </p:nvSpPr>
        <p:spPr>
          <a:xfrm>
            <a:off x="388938" y="674688"/>
            <a:ext cx="5857875" cy="32956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0"/>
            <a:ext cx="2875492" cy="490089"/>
          </a:xfrm>
        </p:spPr>
        <p:txBody>
          <a:bodyPr/>
          <a:lstStyle/>
          <a:p>
            <a:r>
              <a:rPr kumimoji="1" lang="en-US" altLang="ja-JP" dirty="0"/>
              <a:t>22</a:t>
            </a:r>
            <a:endParaRPr kumimoji="1" lang="ja-JP" altLang="en-US" dirty="0"/>
          </a:p>
        </p:txBody>
      </p:sp>
    </p:spTree>
    <p:extLst>
      <p:ext uri="{BB962C8B-B14F-4D97-AF65-F5344CB8AC3E}">
        <p14:creationId xmlns:p14="http://schemas.microsoft.com/office/powerpoint/2010/main" val="272242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ひとつ前のワークショップで出た内容についても触れるようにするとよいでしょう。</a:t>
            </a:r>
            <a:endParaRPr lang="en-US" altLang="ja-JP"/>
          </a:p>
        </p:txBody>
      </p:sp>
      <p:sp>
        <p:nvSpPr>
          <p:cNvPr id="7" name="スライド イメージ プレースホルダー 6">
            <a:extLst>
              <a:ext uri="{FF2B5EF4-FFF2-40B4-BE49-F238E27FC236}">
                <a16:creationId xmlns:a16="http://schemas.microsoft.com/office/drawing/2014/main" id="{9077B114-3EB5-403F-A76A-97868B4E60D3}"/>
              </a:ext>
            </a:extLst>
          </p:cNvPr>
          <p:cNvSpPr>
            <a:spLocks noGrp="1" noRot="1" noChangeAspect="1"/>
          </p:cNvSpPr>
          <p:nvPr>
            <p:ph type="sldImg"/>
          </p:nvPr>
        </p:nvSpPr>
        <p:spPr>
          <a:xfrm>
            <a:off x="344488" y="601663"/>
            <a:ext cx="5903912" cy="332263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667307"/>
            <a:ext cx="2875492" cy="490089"/>
          </a:xfrm>
        </p:spPr>
        <p:txBody>
          <a:bodyPr/>
          <a:lstStyle/>
          <a:p>
            <a:r>
              <a:rPr kumimoji="1" lang="en-US" altLang="ja-JP" dirty="0"/>
              <a:t>23</a:t>
            </a:r>
            <a:endParaRPr kumimoji="1" lang="ja-JP" altLang="en-US" dirty="0"/>
          </a:p>
        </p:txBody>
      </p:sp>
    </p:spTree>
    <p:extLst>
      <p:ext uri="{BB962C8B-B14F-4D97-AF65-F5344CB8AC3E}">
        <p14:creationId xmlns:p14="http://schemas.microsoft.com/office/powerpoint/2010/main" val="2180466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93813" y="4180314"/>
            <a:ext cx="5165309" cy="4596781"/>
          </a:xfrm>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広報</a:t>
            </a:r>
            <a:endParaRPr lang="en-US" altLang="ja-JP" dirty="0"/>
          </a:p>
          <a:p>
            <a:pPr lvl="1"/>
            <a:r>
              <a:rPr lang="ja-JP" altLang="en-US" dirty="0"/>
              <a:t>広報紙、アンケート、マスコミ等を活用しながら、地域の活動をＰＲし、参加者の拡大を図りましょう。</a:t>
            </a:r>
            <a:endParaRPr lang="en-US" altLang="ja-JP" dirty="0"/>
          </a:p>
          <a:p>
            <a:pPr lvl="1"/>
            <a:r>
              <a:rPr lang="ja-JP" altLang="en-US" dirty="0"/>
              <a:t>地域のあらゆるイベントの場で活動を伝えましょう。</a:t>
            </a:r>
          </a:p>
          <a:p>
            <a:endParaRPr lang="en-US" altLang="ja-JP" dirty="0"/>
          </a:p>
          <a:p>
            <a:pPr marL="167908" indent="-167908">
              <a:buFont typeface="Arial" panose="020B0604020202020204" pitchFamily="34" charset="0"/>
              <a:buChar char="•"/>
            </a:pPr>
            <a:r>
              <a:rPr lang="ja-JP" altLang="en-US" dirty="0"/>
              <a:t>女性</a:t>
            </a:r>
            <a:endParaRPr lang="en-US" altLang="ja-JP" dirty="0"/>
          </a:p>
          <a:p>
            <a:pPr lvl="1"/>
            <a:r>
              <a:rPr lang="ja-JP" altLang="en-US" dirty="0"/>
              <a:t>地域における生活者の多様な視点を反映するためにも、女性の参画を促進しましょう。</a:t>
            </a:r>
            <a:endParaRPr lang="en-US" altLang="ja-JP" dirty="0"/>
          </a:p>
          <a:p>
            <a:pPr lvl="1"/>
            <a:r>
              <a:rPr lang="ja-JP" altLang="en-US" dirty="0"/>
              <a:t>リーダーに複数の女性が含まれるようにしましょう。</a:t>
            </a:r>
          </a:p>
          <a:p>
            <a:endParaRPr lang="en-US" altLang="ja-JP" dirty="0"/>
          </a:p>
          <a:p>
            <a:pPr marL="167908" indent="-167908">
              <a:buFont typeface="Arial" panose="020B0604020202020204" pitchFamily="34" charset="0"/>
              <a:buChar char="•"/>
            </a:pPr>
            <a:r>
              <a:rPr lang="ja-JP" altLang="en-US" dirty="0"/>
              <a:t>場</a:t>
            </a:r>
            <a:endParaRPr lang="en-US" altLang="ja-JP" dirty="0"/>
          </a:p>
          <a:p>
            <a:pPr lvl="1"/>
            <a:r>
              <a:rPr lang="ja-JP" altLang="en-US" dirty="0"/>
              <a:t>地域活動を楽しいものにし、参加者のモチベーションを上げながら多くの住民を巻き込み、多様な人材が参加したくなる雰囲気を醸成しましょう。</a:t>
            </a:r>
            <a:endParaRPr lang="en-US" altLang="ja-JP" dirty="0"/>
          </a:p>
          <a:p>
            <a:endParaRPr lang="en-US" altLang="ja-JP" dirty="0"/>
          </a:p>
          <a:p>
            <a:pPr marL="167908" indent="-167908">
              <a:buFont typeface="Arial" panose="020B0604020202020204" pitchFamily="34" charset="0"/>
              <a:buChar char="•"/>
            </a:pPr>
            <a:r>
              <a:rPr lang="ja-JP" altLang="en-US" dirty="0"/>
              <a:t>次世代</a:t>
            </a:r>
            <a:endParaRPr lang="en-US" altLang="ja-JP" dirty="0"/>
          </a:p>
          <a:p>
            <a:pPr lvl="1"/>
            <a:r>
              <a:rPr lang="ja-JP" altLang="en-US" dirty="0"/>
              <a:t>将来にわたって継続的に活動できるよう、幅広い世代の人材を育成しましょう。</a:t>
            </a:r>
            <a:endParaRPr lang="en-US" altLang="ja-JP" dirty="0"/>
          </a:p>
          <a:p>
            <a:pPr lvl="1"/>
            <a:r>
              <a:rPr lang="ja-JP" altLang="en-US" dirty="0"/>
              <a:t>学校等と連携し、小さな頃から防災意識を持ってもらい、中学生、高校生、若者を巻き込みましょう。</a:t>
            </a:r>
          </a:p>
          <a:p>
            <a:endParaRPr lang="ja-JP" altLang="en-US" dirty="0"/>
          </a:p>
          <a:p>
            <a:endParaRPr lang="en-US" altLang="ja-JP" dirty="0"/>
          </a:p>
        </p:txBody>
      </p:sp>
      <p:sp>
        <p:nvSpPr>
          <p:cNvPr id="7" name="スライド イメージ プレースホルダー 6">
            <a:extLst>
              <a:ext uri="{FF2B5EF4-FFF2-40B4-BE49-F238E27FC236}">
                <a16:creationId xmlns:a16="http://schemas.microsoft.com/office/drawing/2014/main" id="{42DCA590-1FE1-45FA-BBAE-2AC2CF14F937}"/>
              </a:ext>
            </a:extLst>
          </p:cNvPr>
          <p:cNvSpPr>
            <a:spLocks noGrp="1" noRot="1" noChangeAspect="1"/>
          </p:cNvSpPr>
          <p:nvPr>
            <p:ph type="sldImg"/>
          </p:nvPr>
        </p:nvSpPr>
        <p:spPr>
          <a:xfrm>
            <a:off x="258763" y="514350"/>
            <a:ext cx="6026150" cy="339090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28942" y="8805208"/>
            <a:ext cx="2875492" cy="490089"/>
          </a:xfrm>
        </p:spPr>
        <p:txBody>
          <a:bodyPr/>
          <a:lstStyle/>
          <a:p>
            <a:r>
              <a:rPr kumimoji="1" lang="en-US" altLang="ja-JP" dirty="0"/>
              <a:t>24</a:t>
            </a:r>
            <a:endParaRPr kumimoji="1" lang="ja-JP" altLang="en-US" dirty="0"/>
          </a:p>
        </p:txBody>
      </p:sp>
    </p:spTree>
    <p:extLst>
      <p:ext uri="{BB962C8B-B14F-4D97-AF65-F5344CB8AC3E}">
        <p14:creationId xmlns:p14="http://schemas.microsoft.com/office/powerpoint/2010/main" val="3122249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公郷台自治会自主防災組織</a:t>
            </a:r>
            <a:endParaRPr lang="en-US" altLang="ja-JP" dirty="0"/>
          </a:p>
          <a:p>
            <a:pPr marL="615661" lvl="1" indent="-167908">
              <a:buFont typeface="Arial" panose="020B0604020202020204" pitchFamily="34" charset="0"/>
              <a:buChar char="•"/>
            </a:pPr>
            <a:r>
              <a:rPr lang="ja-JP" altLang="en-US" dirty="0"/>
              <a:t>町内に潜在する災害対応専門人材や、災害時に協力してもらえる事業者を、同自主防災組織の「防災人材バンク」に登録してもらい、平常時はアドバイザー役として、災害発生時は戦力として協力体制を構築しました。</a:t>
            </a:r>
            <a:endParaRPr lang="en-US" altLang="ja-JP" dirty="0"/>
          </a:p>
          <a:p>
            <a:pPr marL="615661" lvl="1" indent="-167908">
              <a:buFont typeface="Arial" panose="020B0604020202020204" pitchFamily="34" charset="0"/>
              <a:buChar char="•"/>
            </a:pPr>
            <a:r>
              <a:rPr lang="ja-JP" altLang="en-US" dirty="0"/>
              <a:t>登録者には、消防職員や看護師・介護士、工務店、水道工事店がいることから地域住民に安心を提供しています。</a:t>
            </a:r>
            <a:endParaRPr lang="en-US" altLang="ja-JP" dirty="0"/>
          </a:p>
        </p:txBody>
      </p:sp>
      <p:sp>
        <p:nvSpPr>
          <p:cNvPr id="7" name="スライド イメージ プレースホルダー 6">
            <a:extLst>
              <a:ext uri="{FF2B5EF4-FFF2-40B4-BE49-F238E27FC236}">
                <a16:creationId xmlns:a16="http://schemas.microsoft.com/office/drawing/2014/main" id="{A09949FD-3171-4FF2-A165-A5EB63AD6842}"/>
              </a:ext>
            </a:extLst>
          </p:cNvPr>
          <p:cNvSpPr>
            <a:spLocks noGrp="1" noRot="1" noChangeAspect="1"/>
          </p:cNvSpPr>
          <p:nvPr>
            <p:ph type="sldImg"/>
          </p:nvPr>
        </p:nvSpPr>
        <p:spPr>
          <a:xfrm>
            <a:off x="627063" y="661988"/>
            <a:ext cx="5511800" cy="31019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25</a:t>
            </a:r>
            <a:endParaRPr kumimoji="1" lang="ja-JP" altLang="en-US" dirty="0"/>
          </a:p>
        </p:txBody>
      </p:sp>
    </p:spTree>
    <p:extLst>
      <p:ext uri="{BB962C8B-B14F-4D97-AF65-F5344CB8AC3E}">
        <p14:creationId xmlns:p14="http://schemas.microsoft.com/office/powerpoint/2010/main" val="3232250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12729" y="4483733"/>
            <a:ext cx="5308600" cy="3846106"/>
          </a:xfrm>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石神自主防災会</a:t>
            </a:r>
            <a:endParaRPr lang="en-US" altLang="ja-JP" dirty="0"/>
          </a:p>
          <a:p>
            <a:pPr marL="615661" lvl="1" indent="-167908">
              <a:buFont typeface="Arial" panose="020B0604020202020204" pitchFamily="34" charset="0"/>
              <a:buChar char="•"/>
            </a:pPr>
            <a:r>
              <a:rPr lang="ja-JP" altLang="en-US" dirty="0"/>
              <a:t>石神小学校体育館を利用した「お泊り訓練」を実施しました</a:t>
            </a:r>
            <a:endParaRPr lang="en-US" altLang="ja-JP" dirty="0"/>
          </a:p>
          <a:p>
            <a:pPr marL="615661" lvl="1" indent="-167908">
              <a:buFont typeface="Arial" panose="020B0604020202020204" pitchFamily="34" charset="0"/>
              <a:buChar char="•"/>
            </a:pPr>
            <a:r>
              <a:rPr lang="ja-JP" altLang="en-US" dirty="0"/>
              <a:t>お泊り訓練のないようについては、誰でも参加しやすいソフトな訓練項目、楽しいゲームや子供との災害料理を作る等。</a:t>
            </a:r>
            <a:r>
              <a:rPr lang="en-US" altLang="ja-JP" dirty="0"/>
              <a:t>PTA</a:t>
            </a:r>
            <a:r>
              <a:rPr lang="ja-JP" altLang="en-US" dirty="0"/>
              <a:t>、親父の会も参加しました。</a:t>
            </a:r>
            <a:endParaRPr lang="en-US" altLang="ja-JP" dirty="0"/>
          </a:p>
          <a:p>
            <a:pPr marL="615661" lvl="1" indent="-167908">
              <a:buFont typeface="Arial" panose="020B0604020202020204" pitchFamily="34" charset="0"/>
              <a:buChar char="•"/>
            </a:pPr>
            <a:r>
              <a:rPr lang="ja-JP" altLang="en-US" dirty="0"/>
              <a:t>スタンプラリー・町会炊き出し班と子ども達の共同炊事・簡易ランタンや新聞紙スリッパの作成・段ボールブロック設置などを行いました。</a:t>
            </a:r>
            <a:endParaRPr lang="en-US" altLang="ja-JP" dirty="0"/>
          </a:p>
        </p:txBody>
      </p:sp>
      <p:sp>
        <p:nvSpPr>
          <p:cNvPr id="6" name="スライド イメージ プレースホルダー 5">
            <a:extLst>
              <a:ext uri="{FF2B5EF4-FFF2-40B4-BE49-F238E27FC236}">
                <a16:creationId xmlns:a16="http://schemas.microsoft.com/office/drawing/2014/main" id="{3C33BDC3-F95B-4B37-9A96-67A1BE688E74}"/>
              </a:ext>
            </a:extLst>
          </p:cNvPr>
          <p:cNvSpPr>
            <a:spLocks noGrp="1" noRot="1" noChangeAspect="1"/>
          </p:cNvSpPr>
          <p:nvPr>
            <p:ph type="sldImg"/>
          </p:nvPr>
        </p:nvSpPr>
        <p:spPr>
          <a:xfrm>
            <a:off x="293688" y="615950"/>
            <a:ext cx="6010275" cy="33813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45839" y="8872129"/>
            <a:ext cx="2875492" cy="490089"/>
          </a:xfrm>
        </p:spPr>
        <p:txBody>
          <a:bodyPr/>
          <a:lstStyle/>
          <a:p>
            <a:r>
              <a:rPr kumimoji="1" lang="en-US" altLang="ja-JP" dirty="0"/>
              <a:t>26</a:t>
            </a:r>
            <a:endParaRPr kumimoji="1" lang="ja-JP" altLang="en-US" dirty="0"/>
          </a:p>
        </p:txBody>
      </p:sp>
    </p:spTree>
    <p:extLst>
      <p:ext uri="{BB962C8B-B14F-4D97-AF65-F5344CB8AC3E}">
        <p14:creationId xmlns:p14="http://schemas.microsoft.com/office/powerpoint/2010/main" val="3339096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中項目「３．仲間を増やす」で学んだことをまとめます。</a:t>
            </a:r>
          </a:p>
          <a:p>
            <a:endParaRPr lang="ja-JP" altLang="en-US" dirty="0"/>
          </a:p>
        </p:txBody>
      </p:sp>
      <p:sp>
        <p:nvSpPr>
          <p:cNvPr id="7" name="スライド イメージ プレースホルダー 6">
            <a:extLst>
              <a:ext uri="{FF2B5EF4-FFF2-40B4-BE49-F238E27FC236}">
                <a16:creationId xmlns:a16="http://schemas.microsoft.com/office/drawing/2014/main" id="{889DB786-A6FC-496C-9247-1DB7A1C68D84}"/>
              </a:ext>
            </a:extLst>
          </p:cNvPr>
          <p:cNvSpPr>
            <a:spLocks noGrp="1" noRot="1" noChangeAspect="1"/>
          </p:cNvSpPr>
          <p:nvPr>
            <p:ph type="sldImg"/>
          </p:nvPr>
        </p:nvSpPr>
        <p:spPr>
          <a:xfrm>
            <a:off x="342900" y="661988"/>
            <a:ext cx="5878513" cy="33083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69035" y="8787710"/>
            <a:ext cx="2875492" cy="490089"/>
          </a:xfrm>
        </p:spPr>
        <p:txBody>
          <a:bodyPr/>
          <a:lstStyle/>
          <a:p>
            <a:r>
              <a:rPr kumimoji="1" lang="en-US" altLang="ja-JP" dirty="0"/>
              <a:t>27</a:t>
            </a:r>
            <a:endParaRPr kumimoji="1" lang="ja-JP" altLang="en-US" dirty="0"/>
          </a:p>
        </p:txBody>
      </p:sp>
    </p:spTree>
    <p:extLst>
      <p:ext uri="{BB962C8B-B14F-4D97-AF65-F5344CB8AC3E}">
        <p14:creationId xmlns:p14="http://schemas.microsoft.com/office/powerpoint/2010/main" val="281375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85725" y="661988"/>
            <a:ext cx="6199188" cy="3487737"/>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124667" y="8787711"/>
            <a:ext cx="2875492" cy="490089"/>
          </a:xfrm>
        </p:spPr>
        <p:txBody>
          <a:bodyPr/>
          <a:lstStyle/>
          <a:p>
            <a:r>
              <a:rPr kumimoji="1" lang="en-US" altLang="ja-JP" dirty="0"/>
              <a:t>28</a:t>
            </a:r>
            <a:endParaRPr kumimoji="1" lang="ja-JP" altLang="en-US" dirty="0"/>
          </a:p>
        </p:txBody>
      </p:sp>
    </p:spTree>
    <p:extLst>
      <p:ext uri="{BB962C8B-B14F-4D97-AF65-F5344CB8AC3E}">
        <p14:creationId xmlns:p14="http://schemas.microsoft.com/office/powerpoint/2010/main" val="4038244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地域には、防災に携わる多様な人や団体があります。地域の防災力の向上のために、地域の様々な人や団体と連携しながら活動しましょう。</a:t>
            </a:r>
            <a:endParaRPr lang="en-US" altLang="ja-JP"/>
          </a:p>
          <a:p>
            <a:pPr marL="167908" indent="-167908">
              <a:buFont typeface="Arial" panose="020B0604020202020204" pitchFamily="34" charset="0"/>
              <a:buChar char="•"/>
            </a:pPr>
            <a:r>
              <a:rPr lang="ja-JP" altLang="en-US"/>
              <a:t>災害が発生した場合は、地域コミュニティが持つあらゆる力が必要で、平時から、地域の様々な人や団体との協働体制づくりが求められます。</a:t>
            </a:r>
            <a:endParaRPr lang="en-US" altLang="ja-JP"/>
          </a:p>
          <a:p>
            <a:pPr marL="167908" indent="-167908">
              <a:buFont typeface="Arial" panose="020B0604020202020204" pitchFamily="34" charset="0"/>
              <a:buChar char="•"/>
            </a:pPr>
            <a:r>
              <a:rPr lang="ja-JP" altLang="en-US"/>
              <a:t>小学校区等のより広域な単位で災害の様々な状況に対応できる体制を構築するのも有効です。</a:t>
            </a:r>
            <a:endParaRPr lang="en-US" altLang="ja-JP"/>
          </a:p>
          <a:p>
            <a:pPr marL="167908" indent="-167908">
              <a:buFont typeface="Arial" panose="020B0604020202020204" pitchFamily="34" charset="0"/>
              <a:buChar char="•"/>
            </a:pPr>
            <a:r>
              <a:rPr lang="ja-JP" altLang="en-US"/>
              <a:t>「仲間を増やす」（</a:t>
            </a:r>
            <a:r>
              <a:rPr lang="en-US" altLang="ja-JP"/>
              <a:t>P16</a:t>
            </a:r>
            <a:r>
              <a:rPr lang="ja-JP" altLang="en-US"/>
              <a:t>～</a:t>
            </a:r>
            <a:r>
              <a:rPr lang="en-US" altLang="ja-JP"/>
              <a:t>27</a:t>
            </a:r>
            <a:r>
              <a:rPr lang="ja-JP" altLang="en-US"/>
              <a:t>）などで増やした仲間をきっかけとして、他の団体と連携することも有効です。</a:t>
            </a:r>
          </a:p>
          <a:p>
            <a:pPr marL="167908" indent="-167908">
              <a:buFont typeface="Arial" panose="020B0604020202020204" pitchFamily="34" charset="0"/>
              <a:buChar char="•"/>
            </a:pPr>
            <a:r>
              <a:rPr lang="ja-JP" altLang="en-US"/>
              <a:t>（連携の例）</a:t>
            </a:r>
            <a:endParaRPr lang="en-US" altLang="ja-JP"/>
          </a:p>
          <a:p>
            <a:pPr lvl="1"/>
            <a:r>
              <a:rPr lang="ja-JP" altLang="en-US"/>
              <a:t>行政：組織の運営支援、防災研修・訓練、避難所の運営</a:t>
            </a:r>
            <a:endParaRPr lang="en-US" altLang="ja-JP"/>
          </a:p>
          <a:p>
            <a:pPr lvl="1"/>
            <a:r>
              <a:rPr lang="ja-JP" altLang="en-US"/>
              <a:t>学校：共同の防災訓練、ＰＴＡとの協力</a:t>
            </a:r>
            <a:endParaRPr lang="en-US" altLang="ja-JP"/>
          </a:p>
          <a:p>
            <a:pPr lvl="1"/>
            <a:r>
              <a:rPr lang="ja-JP" altLang="en-US"/>
              <a:t>女性の会：避難所の運営協力</a:t>
            </a:r>
            <a:endParaRPr lang="en-US" altLang="ja-JP"/>
          </a:p>
          <a:p>
            <a:pPr lvl="1"/>
            <a:r>
              <a:rPr lang="ja-JP" altLang="en-US"/>
              <a:t>近隣の自主防災組織：情報共有</a:t>
            </a:r>
            <a:endParaRPr lang="en-US" altLang="ja-JP"/>
          </a:p>
          <a:p>
            <a:pPr lvl="1"/>
            <a:r>
              <a:rPr lang="ja-JP" altLang="en-US"/>
              <a:t>消防団：防災訓練の講師</a:t>
            </a:r>
            <a:endParaRPr lang="en-US" altLang="ja-JP"/>
          </a:p>
        </p:txBody>
      </p:sp>
      <p:sp>
        <p:nvSpPr>
          <p:cNvPr id="10" name="スライド イメージ プレースホルダー 9">
            <a:extLst>
              <a:ext uri="{FF2B5EF4-FFF2-40B4-BE49-F238E27FC236}">
                <a16:creationId xmlns:a16="http://schemas.microsoft.com/office/drawing/2014/main" id="{C696A137-D4FF-42DE-BE64-5117EBDD70E5}"/>
              </a:ext>
            </a:extLst>
          </p:cNvPr>
          <p:cNvSpPr>
            <a:spLocks noGrp="1" noRot="1" noChangeAspect="1"/>
          </p:cNvSpPr>
          <p:nvPr>
            <p:ph type="sldImg"/>
          </p:nvPr>
        </p:nvSpPr>
        <p:spPr>
          <a:xfrm>
            <a:off x="457200" y="661988"/>
            <a:ext cx="5878513" cy="33083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84240" y="8787710"/>
            <a:ext cx="2875492" cy="490089"/>
          </a:xfrm>
        </p:spPr>
        <p:txBody>
          <a:bodyPr/>
          <a:lstStyle/>
          <a:p>
            <a:r>
              <a:rPr kumimoji="1" lang="en-US" altLang="ja-JP" dirty="0"/>
              <a:t>29</a:t>
            </a:r>
            <a:endParaRPr kumimoji="1" lang="ja-JP" altLang="en-US" dirty="0"/>
          </a:p>
        </p:txBody>
      </p:sp>
    </p:spTree>
    <p:extLst>
      <p:ext uri="{BB962C8B-B14F-4D97-AF65-F5344CB8AC3E}">
        <p14:creationId xmlns:p14="http://schemas.microsoft.com/office/powerpoint/2010/main" val="1200684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他団体との連携事例を共有し、今後の活動に活かしましょう。</a:t>
            </a:r>
          </a:p>
        </p:txBody>
      </p:sp>
      <p:sp>
        <p:nvSpPr>
          <p:cNvPr id="7" name="スライド イメージ プレースホルダー 6">
            <a:extLst>
              <a:ext uri="{FF2B5EF4-FFF2-40B4-BE49-F238E27FC236}">
                <a16:creationId xmlns:a16="http://schemas.microsoft.com/office/drawing/2014/main" id="{72EF7872-BD2A-45F3-8E7B-BC4F6F1719D7}"/>
              </a:ext>
            </a:extLst>
          </p:cNvPr>
          <p:cNvSpPr>
            <a:spLocks noGrp="1" noRot="1" noChangeAspect="1"/>
          </p:cNvSpPr>
          <p:nvPr>
            <p:ph type="sldImg"/>
          </p:nvPr>
        </p:nvSpPr>
        <p:spPr>
          <a:xfrm>
            <a:off x="384175" y="766763"/>
            <a:ext cx="5943600" cy="3344862"/>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3486" y="8787711"/>
            <a:ext cx="2875492" cy="490089"/>
          </a:xfrm>
        </p:spPr>
        <p:txBody>
          <a:bodyPr/>
          <a:lstStyle/>
          <a:p>
            <a:r>
              <a:rPr kumimoji="1" lang="en-US" altLang="ja-JP" dirty="0"/>
              <a:t>30</a:t>
            </a:r>
            <a:endParaRPr kumimoji="1" lang="ja-JP" altLang="en-US" dirty="0"/>
          </a:p>
        </p:txBody>
      </p:sp>
    </p:spTree>
    <p:extLst>
      <p:ext uri="{BB962C8B-B14F-4D97-AF65-F5344CB8AC3E}">
        <p14:creationId xmlns:p14="http://schemas.microsoft.com/office/powerpoint/2010/main" val="1006918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他団体との連携事例を共有し、今後の活動に活かしましょう。</a:t>
            </a:r>
          </a:p>
        </p:txBody>
      </p:sp>
      <p:sp>
        <p:nvSpPr>
          <p:cNvPr id="7" name="スライド イメージ プレースホルダー 6">
            <a:extLst>
              <a:ext uri="{FF2B5EF4-FFF2-40B4-BE49-F238E27FC236}">
                <a16:creationId xmlns:a16="http://schemas.microsoft.com/office/drawing/2014/main" id="{76A99CE8-8C95-4FAE-8155-4C6CE9CF528E}"/>
              </a:ext>
            </a:extLst>
          </p:cNvPr>
          <p:cNvSpPr>
            <a:spLocks noGrp="1" noRot="1" noChangeAspect="1"/>
          </p:cNvSpPr>
          <p:nvPr>
            <p:ph type="sldImg"/>
          </p:nvPr>
        </p:nvSpPr>
        <p:spPr>
          <a:xfrm>
            <a:off x="381000" y="635000"/>
            <a:ext cx="6005513" cy="337978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28786" y="8787711"/>
            <a:ext cx="2875492" cy="490089"/>
          </a:xfrm>
        </p:spPr>
        <p:txBody>
          <a:bodyPr/>
          <a:lstStyle/>
          <a:p>
            <a:r>
              <a:rPr kumimoji="1" lang="en-US" altLang="ja-JP" dirty="0"/>
              <a:t>31</a:t>
            </a:r>
            <a:endParaRPr kumimoji="1" lang="ja-JP" altLang="en-US" dirty="0"/>
          </a:p>
        </p:txBody>
      </p:sp>
    </p:spTree>
    <p:extLst>
      <p:ext uri="{BB962C8B-B14F-4D97-AF65-F5344CB8AC3E}">
        <p14:creationId xmlns:p14="http://schemas.microsoft.com/office/powerpoint/2010/main" val="76836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379413" y="766763"/>
            <a:ext cx="6027737" cy="3390900"/>
          </a:xfrm>
        </p:spPr>
      </p:sp>
      <p:sp>
        <p:nvSpPr>
          <p:cNvPr id="7" name="ノート プレースホルダー 6"/>
          <p:cNvSpPr>
            <a:spLocks noGrp="1"/>
          </p:cNvSpPr>
          <p:nvPr>
            <p:ph type="body" idx="1"/>
          </p:nvPr>
        </p:nvSpPr>
        <p:spPr/>
        <p:txBody>
          <a:bodyPr/>
          <a:lstStyle/>
          <a:p>
            <a:endParaRPr kumimoji="1" lang="ja-JP" altLang="en-US" dirty="0"/>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5" y="8844519"/>
            <a:ext cx="2875492" cy="490089"/>
          </a:xfrm>
        </p:spPr>
        <p:txBody>
          <a:bodyPr/>
          <a:lstStyle/>
          <a:p>
            <a:r>
              <a:rPr kumimoji="1" lang="en-US" altLang="ja-JP" dirty="0"/>
              <a:t>1</a:t>
            </a:r>
            <a:endParaRPr kumimoji="1" lang="ja-JP" altLang="en-US" dirty="0"/>
          </a:p>
        </p:txBody>
      </p:sp>
    </p:spTree>
    <p:extLst>
      <p:ext uri="{BB962C8B-B14F-4D97-AF65-F5344CB8AC3E}">
        <p14:creationId xmlns:p14="http://schemas.microsoft.com/office/powerpoint/2010/main" val="82997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20675" y="558800"/>
            <a:ext cx="6038850" cy="3397250"/>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補足説明</a:t>
            </a:r>
            <a:r>
              <a:rPr kumimoji="1" lang="en-US" altLang="ja-JP" dirty="0"/>
              <a:t>】</a:t>
            </a:r>
          </a:p>
          <a:p>
            <a:r>
              <a:rPr kumimoji="1" lang="ja-JP" altLang="en-US" dirty="0"/>
              <a:t>・消防団や自主防災組織が学校や医療機関など他の組織と連携して実施する防災教育や防災訓練等の取組を支援する事業を消防庁で行っています。</a:t>
            </a:r>
            <a:endParaRPr kumimoji="1" lang="en-US" altLang="ja-JP" dirty="0"/>
          </a:p>
          <a:p>
            <a:r>
              <a:rPr kumimoji="1" lang="ja-JP" altLang="en-US" dirty="0"/>
              <a:t>・都道府県や市町村を介して募集をしています。</a:t>
            </a:r>
          </a:p>
        </p:txBody>
      </p:sp>
      <p:sp>
        <p:nvSpPr>
          <p:cNvPr id="4" name="スライド番号プレースホルダー 3"/>
          <p:cNvSpPr>
            <a:spLocks noGrp="1"/>
          </p:cNvSpPr>
          <p:nvPr>
            <p:ph type="sldNum" sz="quarter" idx="10"/>
          </p:nvPr>
        </p:nvSpPr>
        <p:spPr>
          <a:xfrm>
            <a:off x="2841137" y="8458917"/>
            <a:ext cx="2832797" cy="485045"/>
          </a:xfrm>
        </p:spPr>
        <p:txBody>
          <a:bodyPr/>
          <a:lstStyle/>
          <a:p>
            <a:r>
              <a:rPr kumimoji="1" lang="en-US" altLang="ja-JP" dirty="0"/>
              <a:t>32</a:t>
            </a:r>
            <a:endParaRPr kumimoji="1" lang="ja-JP" altLang="en-US" dirty="0"/>
          </a:p>
        </p:txBody>
      </p:sp>
    </p:spTree>
    <p:extLst>
      <p:ext uri="{BB962C8B-B14F-4D97-AF65-F5344CB8AC3E}">
        <p14:creationId xmlns:p14="http://schemas.microsoft.com/office/powerpoint/2010/main" val="3381590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9358" indent="-169358">
              <a:buFont typeface="Arial" panose="020B0604020202020204" pitchFamily="34" charset="0"/>
              <a:buChar char="•"/>
            </a:pPr>
            <a:r>
              <a:rPr lang="ja-JP" altLang="en-US" dirty="0"/>
              <a:t>消防団・自主防災組織等連携促進支援事業で提案のあった事業です。（青森県）</a:t>
            </a:r>
            <a:endParaRPr lang="en-US" altLang="ja-JP" dirty="0"/>
          </a:p>
          <a:p>
            <a:pPr marL="169358" indent="-169358">
              <a:buFont typeface="Arial" panose="020B0604020202020204" pitchFamily="34" charset="0"/>
              <a:buChar char="•"/>
            </a:pPr>
            <a:r>
              <a:rPr lang="ja-JP" altLang="en-US" dirty="0"/>
              <a:t>地域の様々な団体が防災活動に参画することで、衰退しつつある地域コミュニティの活性化につなげるとともに、地域が主体となって、地域で備えるべき災害について認識を共有し、その災害に備えるために自ら訓練内容を考え、実際に訓練を実施することで、地域に防災活動を根付かせ、地域防災力の向上を目指す事業です。</a:t>
            </a:r>
          </a:p>
        </p:txBody>
      </p:sp>
      <p:sp>
        <p:nvSpPr>
          <p:cNvPr id="4" name="スライド番号プレースホルダー 3"/>
          <p:cNvSpPr>
            <a:spLocks noGrp="1"/>
          </p:cNvSpPr>
          <p:nvPr>
            <p:ph type="sldNum" sz="quarter" idx="5"/>
          </p:nvPr>
        </p:nvSpPr>
        <p:spPr>
          <a:xfrm>
            <a:off x="2976555" y="8599900"/>
            <a:ext cx="2832797" cy="485045"/>
          </a:xfrm>
        </p:spPr>
        <p:txBody>
          <a:bodyPr/>
          <a:lstStyle/>
          <a:p>
            <a:r>
              <a:rPr lang="en-US" altLang="ja-JP" dirty="0"/>
              <a:t>33</a:t>
            </a:r>
            <a:endParaRPr lang="ja-JP" altLang="en-US" dirty="0"/>
          </a:p>
        </p:txBody>
      </p:sp>
      <p:sp>
        <p:nvSpPr>
          <p:cNvPr id="7" name="スライド イメージ プレースホルダー 6">
            <a:extLst>
              <a:ext uri="{FF2B5EF4-FFF2-40B4-BE49-F238E27FC236}">
                <a16:creationId xmlns:a16="http://schemas.microsoft.com/office/drawing/2014/main" id="{72EF7872-BD2A-45F3-8E7B-BC4F6F1719D7}"/>
              </a:ext>
            </a:extLst>
          </p:cNvPr>
          <p:cNvSpPr>
            <a:spLocks noGrp="1" noRot="1" noChangeAspect="1"/>
          </p:cNvSpPr>
          <p:nvPr>
            <p:ph type="sldImg"/>
          </p:nvPr>
        </p:nvSpPr>
        <p:spPr>
          <a:xfrm>
            <a:off x="509588" y="822325"/>
            <a:ext cx="5600700" cy="3151188"/>
          </a:xfrm>
        </p:spPr>
      </p:sp>
    </p:spTree>
    <p:extLst>
      <p:ext uri="{BB962C8B-B14F-4D97-AF65-F5344CB8AC3E}">
        <p14:creationId xmlns:p14="http://schemas.microsoft.com/office/powerpoint/2010/main" val="908883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814807" y="4652404"/>
            <a:ext cx="4907609" cy="3604051"/>
          </a:xfrm>
        </p:spPr>
        <p:txBody>
          <a:bodyPr/>
          <a:lstStyle/>
          <a:p>
            <a:r>
              <a:rPr lang="en-US" altLang="ja-JP" dirty="0"/>
              <a:t>【</a:t>
            </a:r>
            <a:r>
              <a:rPr lang="ja-JP" altLang="en-US" dirty="0"/>
              <a:t>補足説明</a:t>
            </a:r>
            <a:r>
              <a:rPr lang="en-US" altLang="ja-JP" dirty="0"/>
              <a:t>】</a:t>
            </a:r>
          </a:p>
          <a:p>
            <a:r>
              <a:rPr lang="ja-JP" altLang="en-US" dirty="0"/>
              <a:t>・地域の実情を反映し、住民の合意形成の上で災害に備えるための訓練を実施するなどの取組みに参考となる事例です。</a:t>
            </a:r>
          </a:p>
        </p:txBody>
      </p:sp>
      <p:sp>
        <p:nvSpPr>
          <p:cNvPr id="4" name="スライド番号プレースホルダー 3"/>
          <p:cNvSpPr>
            <a:spLocks noGrp="1"/>
          </p:cNvSpPr>
          <p:nvPr>
            <p:ph type="sldNum" sz="quarter" idx="5"/>
          </p:nvPr>
        </p:nvSpPr>
        <p:spPr>
          <a:xfrm>
            <a:off x="3050595" y="8555751"/>
            <a:ext cx="2832797" cy="485045"/>
          </a:xfrm>
        </p:spPr>
        <p:txBody>
          <a:bodyPr/>
          <a:lstStyle/>
          <a:p>
            <a:r>
              <a:rPr lang="en-US" altLang="ja-JP" dirty="0"/>
              <a:t>34</a:t>
            </a:r>
            <a:endParaRPr lang="ja-JP" altLang="en-US" dirty="0"/>
          </a:p>
        </p:txBody>
      </p:sp>
      <p:sp>
        <p:nvSpPr>
          <p:cNvPr id="7" name="スライド イメージ プレースホルダー 6">
            <a:extLst>
              <a:ext uri="{FF2B5EF4-FFF2-40B4-BE49-F238E27FC236}">
                <a16:creationId xmlns:a16="http://schemas.microsoft.com/office/drawing/2014/main" id="{72EF7872-BD2A-45F3-8E7B-BC4F6F1719D7}"/>
              </a:ext>
            </a:extLst>
          </p:cNvPr>
          <p:cNvSpPr>
            <a:spLocks noGrp="1" noRot="1" noChangeAspect="1"/>
          </p:cNvSpPr>
          <p:nvPr>
            <p:ph type="sldImg"/>
          </p:nvPr>
        </p:nvSpPr>
        <p:spPr>
          <a:xfrm>
            <a:off x="479425" y="893763"/>
            <a:ext cx="5424488" cy="3052762"/>
          </a:xfrm>
        </p:spPr>
      </p:sp>
    </p:spTree>
    <p:extLst>
      <p:ext uri="{BB962C8B-B14F-4D97-AF65-F5344CB8AC3E}">
        <p14:creationId xmlns:p14="http://schemas.microsoft.com/office/powerpoint/2010/main" val="1321542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52463" y="965200"/>
            <a:ext cx="5535612" cy="3114675"/>
          </a:xfrm>
        </p:spPr>
      </p:sp>
      <p:sp>
        <p:nvSpPr>
          <p:cNvPr id="3" name="ノート プレースホルダー 2"/>
          <p:cNvSpPr>
            <a:spLocks noGrp="1"/>
          </p:cNvSpPr>
          <p:nvPr>
            <p:ph type="body" idx="1"/>
          </p:nvPr>
        </p:nvSpPr>
        <p:spPr>
          <a:xfrm>
            <a:off x="925846" y="4652404"/>
            <a:ext cx="4757472" cy="3430492"/>
          </a:xfrm>
        </p:spPr>
        <p:txBody>
          <a:bodyPr/>
          <a:lstStyle/>
          <a:p>
            <a:r>
              <a:rPr kumimoji="1" lang="en-US" altLang="ja-JP" dirty="0"/>
              <a:t>【</a:t>
            </a:r>
            <a:r>
              <a:rPr kumimoji="1" lang="ja-JP" altLang="en-US" dirty="0"/>
              <a:t>補足説明</a:t>
            </a:r>
            <a:r>
              <a:rPr kumimoji="1" lang="en-US" altLang="ja-JP" dirty="0"/>
              <a:t>】</a:t>
            </a:r>
          </a:p>
          <a:p>
            <a:r>
              <a:rPr kumimoji="1" lang="ja-JP" altLang="en-US" dirty="0"/>
              <a:t>・自主防災組織同士の連携を高め、相互の連絡調整を図る取組として、自主防災組織同士の連絡協議会の設立について、支援する事業を消防庁で行っています。</a:t>
            </a:r>
            <a:endParaRPr kumimoji="1" lang="en-US" altLang="ja-JP" dirty="0"/>
          </a:p>
          <a:p>
            <a:r>
              <a:rPr kumimoji="1" lang="ja-JP" altLang="en-US" dirty="0"/>
              <a:t>・</a:t>
            </a:r>
            <a:r>
              <a:rPr lang="ja-JP" altLang="en-US" dirty="0"/>
              <a:t>都道府県や市町村を介して募集をしています。</a:t>
            </a:r>
            <a:endParaRPr kumimoji="1" lang="ja-JP" altLang="en-US" dirty="0"/>
          </a:p>
        </p:txBody>
      </p:sp>
      <p:sp>
        <p:nvSpPr>
          <p:cNvPr id="4" name="スライド番号プレースホルダー 3"/>
          <p:cNvSpPr>
            <a:spLocks noGrp="1"/>
          </p:cNvSpPr>
          <p:nvPr>
            <p:ph type="sldNum" sz="quarter" idx="10"/>
          </p:nvPr>
        </p:nvSpPr>
        <p:spPr>
          <a:xfrm>
            <a:off x="2949240" y="8785582"/>
            <a:ext cx="2832797" cy="485045"/>
          </a:xfrm>
        </p:spPr>
        <p:txBody>
          <a:bodyPr/>
          <a:lstStyle/>
          <a:p>
            <a:r>
              <a:rPr kumimoji="1" lang="en-US" altLang="ja-JP" dirty="0"/>
              <a:t>35</a:t>
            </a:r>
            <a:endParaRPr kumimoji="1" lang="ja-JP" altLang="en-US" dirty="0"/>
          </a:p>
        </p:txBody>
      </p:sp>
    </p:spTree>
    <p:extLst>
      <p:ext uri="{BB962C8B-B14F-4D97-AF65-F5344CB8AC3E}">
        <p14:creationId xmlns:p14="http://schemas.microsoft.com/office/powerpoint/2010/main" val="2790308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67908" indent="-167908">
              <a:buFont typeface="Arial" panose="020B0604020202020204" pitchFamily="34" charset="0"/>
              <a:buChar char="•"/>
            </a:pPr>
            <a:r>
              <a:rPr lang="ja-JP" altLang="en-US"/>
              <a:t>中項目「４．地域を取り巻く団体等との連携」で学んだことをまとめます。</a:t>
            </a:r>
          </a:p>
          <a:p>
            <a:endParaRPr lang="ja-JP" altLang="en-US"/>
          </a:p>
        </p:txBody>
      </p:sp>
      <p:sp>
        <p:nvSpPr>
          <p:cNvPr id="7" name="スライド イメージ プレースホルダー 6">
            <a:extLst>
              <a:ext uri="{FF2B5EF4-FFF2-40B4-BE49-F238E27FC236}">
                <a16:creationId xmlns:a16="http://schemas.microsoft.com/office/drawing/2014/main" id="{616A664A-DD1A-4D3D-847E-E7796125C28B}"/>
              </a:ext>
            </a:extLst>
          </p:cNvPr>
          <p:cNvSpPr>
            <a:spLocks noGrp="1" noRot="1" noChangeAspect="1"/>
          </p:cNvSpPr>
          <p:nvPr>
            <p:ph type="sldImg"/>
          </p:nvPr>
        </p:nvSpPr>
        <p:spPr>
          <a:xfrm>
            <a:off x="168275" y="612775"/>
            <a:ext cx="6022975" cy="338931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9631" y="8755490"/>
            <a:ext cx="2875492" cy="490089"/>
          </a:xfrm>
        </p:spPr>
        <p:txBody>
          <a:bodyPr/>
          <a:lstStyle/>
          <a:p>
            <a:r>
              <a:rPr kumimoji="1" lang="en-US" altLang="ja-JP" dirty="0"/>
              <a:t>32</a:t>
            </a:r>
            <a:endParaRPr kumimoji="1" lang="ja-JP" altLang="en-US" dirty="0"/>
          </a:p>
        </p:txBody>
      </p:sp>
    </p:spTree>
    <p:extLst>
      <p:ext uri="{BB962C8B-B14F-4D97-AF65-F5344CB8AC3E}">
        <p14:creationId xmlns:p14="http://schemas.microsoft.com/office/powerpoint/2010/main" val="355418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4175" y="933450"/>
            <a:ext cx="5864225" cy="3298825"/>
          </a:xfrm>
        </p:spPr>
      </p:sp>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r>
              <a:rPr kumimoji="1" lang="ja-JP" altLang="en-US" dirty="0"/>
              <a:t>・地区防災計画</a:t>
            </a:r>
            <a:r>
              <a:rPr lang="ja-JP" altLang="en-US" dirty="0"/>
              <a:t>の概要を説明します。</a:t>
            </a:r>
            <a:endParaRPr kumimoji="1" lang="ja-JP" altLang="en-US" dirty="0"/>
          </a:p>
          <a:p>
            <a:r>
              <a:rPr kumimoji="1" lang="ja-JP" altLang="en-US" dirty="0"/>
              <a:t>・災害による被害をできるだけ少なくするためには、自助、共助、公助による連携が不可欠です。</a:t>
            </a:r>
          </a:p>
          <a:p>
            <a:r>
              <a:rPr kumimoji="1" lang="ja-JP" altLang="en-US" dirty="0"/>
              <a:t>・地区防災計画は、地区住民（事業者）等が地域コミュニティの共助力向上のために、自発的に行う防災活動に関する計画です。</a:t>
            </a:r>
            <a:endParaRPr kumimoji="1" lang="en-US" altLang="ja-JP" dirty="0"/>
          </a:p>
          <a:p>
            <a:r>
              <a:rPr kumimoji="1" lang="ja-JP" altLang="en-US" dirty="0"/>
              <a:t>・地区の特性に応じて、自由に定めることができます。</a:t>
            </a:r>
            <a:endParaRPr kumimoji="1" lang="en-US" altLang="ja-JP" dirty="0"/>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a:xfrm>
            <a:off x="3096685" y="8710991"/>
            <a:ext cx="2875492" cy="490089"/>
          </a:xfrm>
        </p:spPr>
        <p:txBody>
          <a:bodyPr/>
          <a:lstStyle/>
          <a:p>
            <a:r>
              <a:rPr kumimoji="1" lang="en-US" altLang="ja-JP" dirty="0"/>
              <a:t>2</a:t>
            </a:r>
            <a:endParaRPr kumimoji="1" lang="ja-JP" altLang="en-US" dirty="0"/>
          </a:p>
        </p:txBody>
      </p:sp>
    </p:spTree>
    <p:extLst>
      <p:ext uri="{BB962C8B-B14F-4D97-AF65-F5344CB8AC3E}">
        <p14:creationId xmlns:p14="http://schemas.microsoft.com/office/powerpoint/2010/main" val="207763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4663" y="647700"/>
            <a:ext cx="5592762" cy="3146425"/>
          </a:xfrm>
        </p:spPr>
      </p:sp>
      <p:sp>
        <p:nvSpPr>
          <p:cNvPr id="3" name="ノート プレースホルダー 2"/>
          <p:cNvSpPr>
            <a:spLocks noGrp="1"/>
          </p:cNvSpPr>
          <p:nvPr>
            <p:ph type="body" idx="1"/>
          </p:nvPr>
        </p:nvSpPr>
        <p:spPr>
          <a:xfrm>
            <a:off x="832826" y="4141554"/>
            <a:ext cx="4970099" cy="4930677"/>
          </a:xfrm>
        </p:spPr>
        <p:txBody>
          <a:bodyPr/>
          <a:lstStyle/>
          <a:p>
            <a:r>
              <a:rPr lang="en-US" altLang="ja-JP" dirty="0"/>
              <a:t>【</a:t>
            </a:r>
            <a:r>
              <a:rPr lang="ja-JP" altLang="en-US" dirty="0"/>
              <a:t>補足説明</a:t>
            </a:r>
            <a:r>
              <a:rPr lang="en-US" altLang="ja-JP" dirty="0"/>
              <a:t>】</a:t>
            </a:r>
            <a:endParaRPr kumimoji="1" lang="en-US" altLang="ja-JP" dirty="0"/>
          </a:p>
          <a:p>
            <a:r>
              <a:rPr kumimoji="1" lang="ja-JP" altLang="en-US" dirty="0"/>
              <a:t>・地区防災計画は、各地区の特性から想定される災害に応じて、計画の作成や防災活動の主体、防災活動を行う地域コミュニティの範囲、計画の内容等を自由に決められます。これによって、さらにきめ細かい、実効性のある防災計画が策定・推進できるようになりました。</a:t>
            </a:r>
            <a:endParaRPr kumimoji="1" lang="en-US" altLang="ja-JP" dirty="0"/>
          </a:p>
          <a:p>
            <a:endParaRPr lang="en-US" altLang="ja-JP" dirty="0"/>
          </a:p>
          <a:p>
            <a:r>
              <a:rPr lang="ja-JP" altLang="en-US" dirty="0"/>
              <a:t>・地区防災計画の特徴は</a:t>
            </a:r>
            <a:r>
              <a:rPr lang="en-US" altLang="ja-JP" dirty="0"/>
              <a:t>3</a:t>
            </a:r>
            <a:r>
              <a:rPr lang="ja-JP" altLang="en-US" dirty="0"/>
              <a:t>点です。</a:t>
            </a:r>
            <a:endParaRPr lang="en-US" altLang="ja-JP" dirty="0"/>
          </a:p>
          <a:p>
            <a:endParaRPr lang="en-US" altLang="ja-JP" dirty="0"/>
          </a:p>
          <a:p>
            <a:r>
              <a:rPr kumimoji="1" lang="ja-JP" altLang="en-US" dirty="0"/>
              <a:t>①地域コミュニティ主体のボトムアップ型の計画</a:t>
            </a:r>
          </a:p>
          <a:p>
            <a:r>
              <a:rPr kumimoji="1" lang="ja-JP" altLang="en-US" dirty="0"/>
              <a:t>　地区居住者等により自発的に行われる防災活動に関する計画であり、地域コミュニティが主体となったボトムアップ型の計画です。</a:t>
            </a:r>
            <a:endParaRPr kumimoji="1" lang="en-US" altLang="ja-JP" dirty="0"/>
          </a:p>
          <a:p>
            <a:endParaRPr kumimoji="1" lang="en-US" altLang="ja-JP" dirty="0"/>
          </a:p>
          <a:p>
            <a:r>
              <a:rPr kumimoji="1" lang="ja-JP" altLang="en-US" dirty="0"/>
              <a:t>②地区の特性に応じた計画</a:t>
            </a:r>
            <a:endParaRPr kumimoji="1" lang="en-US" altLang="ja-JP" dirty="0"/>
          </a:p>
          <a:p>
            <a:r>
              <a:rPr lang="ja-JP" altLang="en-US" dirty="0"/>
              <a:t>　計画の策定主体や防災活動の主体、地区の範囲、計画の内容など、各地区の特性や想定される災害等に応じて自由に策定できます。</a:t>
            </a:r>
            <a:endParaRPr kumimoji="1" lang="ja-JP" altLang="en-US" dirty="0"/>
          </a:p>
          <a:p>
            <a:endParaRPr kumimoji="1" lang="en-US" altLang="ja-JP" dirty="0"/>
          </a:p>
          <a:p>
            <a:r>
              <a:rPr kumimoji="1" lang="ja-JP" altLang="en-US" dirty="0"/>
              <a:t>③継続的に地域防災力を向上させる計画</a:t>
            </a:r>
          </a:p>
          <a:p>
            <a:r>
              <a:rPr kumimoji="1" lang="ja-JP" altLang="en-US" dirty="0"/>
              <a:t>　地区防災計画を策定した後も、日頃から地区居住者等が力を合わせて計</a:t>
            </a:r>
            <a:endParaRPr kumimoji="1" lang="en-US" altLang="ja-JP" dirty="0"/>
          </a:p>
          <a:p>
            <a:r>
              <a:rPr lang="ja-JP" altLang="en-US" dirty="0"/>
              <a:t>　</a:t>
            </a:r>
            <a:r>
              <a:rPr kumimoji="1" lang="ja-JP" altLang="en-US" dirty="0"/>
              <a:t>画に基づいた防災活動を実践し、必要に応じて評価や見直しを行うなど</a:t>
            </a:r>
            <a:endParaRPr kumimoji="1" lang="en-US" altLang="ja-JP" dirty="0"/>
          </a:p>
          <a:p>
            <a:r>
              <a:rPr lang="ja-JP" altLang="en-US" dirty="0"/>
              <a:t>　</a:t>
            </a:r>
            <a:r>
              <a:rPr kumimoji="1" lang="ja-JP" altLang="en-US" dirty="0"/>
              <a:t>防災活動を継続していくことが重要です。</a:t>
            </a:r>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a:xfrm>
            <a:off x="2942066" y="8787711"/>
            <a:ext cx="2875492" cy="490089"/>
          </a:xfrm>
        </p:spPr>
        <p:txBody>
          <a:bodyPr/>
          <a:lstStyle/>
          <a:p>
            <a:r>
              <a:rPr kumimoji="1" lang="en-US" altLang="ja-JP" dirty="0"/>
              <a:t>3</a:t>
            </a:r>
            <a:endParaRPr kumimoji="1" lang="ja-JP" altLang="en-US" dirty="0"/>
          </a:p>
        </p:txBody>
      </p:sp>
    </p:spTree>
    <p:extLst>
      <p:ext uri="{BB962C8B-B14F-4D97-AF65-F5344CB8AC3E}">
        <p14:creationId xmlns:p14="http://schemas.microsoft.com/office/powerpoint/2010/main" val="3680826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2088" y="957263"/>
            <a:ext cx="6176962" cy="3475037"/>
          </a:xfrm>
        </p:spPr>
      </p:sp>
      <p:sp>
        <p:nvSpPr>
          <p:cNvPr id="3" name="ノート プレースホルダー 2"/>
          <p:cNvSpPr>
            <a:spLocks noGrp="1"/>
          </p:cNvSpPr>
          <p:nvPr>
            <p:ph type="body" idx="1"/>
          </p:nvPr>
        </p:nvSpPr>
        <p:spPr>
          <a:xfrm>
            <a:off x="581891" y="5051577"/>
            <a:ext cx="5203273" cy="3014692"/>
          </a:xfrm>
        </p:spPr>
        <p:txBody>
          <a:bodyPr/>
          <a:lstStyle/>
          <a:p>
            <a:r>
              <a:rPr lang="en-US" altLang="ja-JP" sz="1000" dirty="0"/>
              <a:t>【</a:t>
            </a:r>
            <a:r>
              <a:rPr lang="ja-JP" altLang="en-US" sz="1000" dirty="0"/>
              <a:t>補足説明</a:t>
            </a:r>
            <a:r>
              <a:rPr lang="en-US" altLang="ja-JP" sz="1000" dirty="0"/>
              <a:t>】</a:t>
            </a:r>
            <a:endParaRPr lang="en-US" altLang="ja-JP" sz="1000" dirty="0">
              <a:latin typeface="ＭＳ ゴシック" panose="020B0609070205080204" pitchFamily="49" charset="-128"/>
              <a:ea typeface="ＭＳ ゴシック" panose="020B0609070205080204" pitchFamily="49" charset="-128"/>
            </a:endParaRPr>
          </a:p>
          <a:p>
            <a:r>
              <a:rPr kumimoji="1" lang="ja-JP" altLang="en-US" dirty="0" smtClean="0"/>
              <a:t>●地域防災計画のガイドラインの使い方</a:t>
            </a:r>
            <a:endParaRPr kumimoji="1" lang="en-US" altLang="ja-JP" dirty="0" smtClean="0"/>
          </a:p>
          <a:p>
            <a:endParaRPr kumimoji="1" lang="en-US" altLang="ja-JP" dirty="0" smtClean="0"/>
          </a:p>
          <a:p>
            <a:r>
              <a:rPr lang="ja-JP" altLang="en-US" dirty="0" smtClean="0"/>
              <a:t>①ガイドライン</a:t>
            </a:r>
            <a:r>
              <a:rPr lang="ja-JP" altLang="en-US" dirty="0"/>
              <a:t>の概要を見た上で</a:t>
            </a:r>
            <a:r>
              <a:rPr lang="ja-JP" altLang="en-US" dirty="0" smtClean="0"/>
              <a:t>、全体像を把握。</a:t>
            </a:r>
            <a:endParaRPr lang="en-US" altLang="ja-JP" dirty="0" smtClean="0"/>
          </a:p>
          <a:p>
            <a:r>
              <a:rPr kumimoji="1" lang="ja-JP" altLang="en-US" dirty="0" smtClean="0"/>
              <a:t>②</a:t>
            </a:r>
            <a:r>
              <a:rPr lang="ja-JP" altLang="en-US" dirty="0" smtClean="0"/>
              <a:t>防災</a:t>
            </a:r>
            <a:r>
              <a:rPr lang="ja-JP" altLang="en-US" dirty="0"/>
              <a:t>活動を行う方々や活動を行う団体の方々の活動内容やレベル、地区の特性等に応じて、気になる箇所や地区の課題に対応している部分をチェックするため、本体の必要な部分を</a:t>
            </a:r>
            <a:r>
              <a:rPr lang="ja-JP" altLang="en-US" dirty="0" smtClean="0"/>
              <a:t>参照。</a:t>
            </a:r>
            <a:endParaRPr lang="en-US" altLang="ja-JP" dirty="0" smtClean="0"/>
          </a:p>
          <a:p>
            <a:r>
              <a:rPr lang="ja-JP" altLang="en-US" dirty="0" smtClean="0"/>
              <a:t>③</a:t>
            </a:r>
            <a:r>
              <a:rPr lang="ja-JP" altLang="en-US" dirty="0"/>
              <a:t>ガイドラインを参考に、地域コミュニティの課題と対策について検討を</a:t>
            </a:r>
            <a:r>
              <a:rPr lang="ja-JP" altLang="en-US" dirty="0" smtClean="0"/>
              <a:t>行う。</a:t>
            </a:r>
            <a:endParaRPr lang="en-US" altLang="ja-JP" dirty="0" smtClean="0"/>
          </a:p>
          <a:p>
            <a:r>
              <a:rPr lang="ja-JP" altLang="en-US" dirty="0" smtClean="0"/>
              <a:t>④</a:t>
            </a:r>
            <a:r>
              <a:rPr lang="ja-JP" altLang="en-US" dirty="0"/>
              <a:t>地域コミュニティの地区防災計画を作成するとともに、最終的には、計画に沿った活動の実践や見直しにも活用いただくことが</a:t>
            </a:r>
            <a:r>
              <a:rPr lang="ja-JP" altLang="en-US" dirty="0" smtClean="0"/>
              <a:t>有効。</a:t>
            </a:r>
            <a:endParaRPr kumimoji="1" lang="ja-JP" altLang="en-US" dirty="0"/>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p:txBody>
          <a:bodyPr/>
          <a:lstStyle/>
          <a:p>
            <a:r>
              <a:rPr kumimoji="1" lang="en-US" altLang="ja-JP" dirty="0" smtClean="0"/>
              <a:t>4</a:t>
            </a:r>
            <a:endParaRPr kumimoji="1" lang="ja-JP" altLang="en-US" dirty="0"/>
          </a:p>
        </p:txBody>
      </p:sp>
    </p:spTree>
    <p:extLst>
      <p:ext uri="{BB962C8B-B14F-4D97-AF65-F5344CB8AC3E}">
        <p14:creationId xmlns:p14="http://schemas.microsoft.com/office/powerpoint/2010/main" val="3633613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2088" y="957263"/>
            <a:ext cx="6176962" cy="3475037"/>
          </a:xfrm>
        </p:spPr>
      </p:sp>
      <p:sp>
        <p:nvSpPr>
          <p:cNvPr id="3" name="ノート プレースホルダー 2"/>
          <p:cNvSpPr>
            <a:spLocks noGrp="1"/>
          </p:cNvSpPr>
          <p:nvPr>
            <p:ph type="body" idx="1"/>
          </p:nvPr>
        </p:nvSpPr>
        <p:spPr>
          <a:xfrm>
            <a:off x="872896" y="4982304"/>
            <a:ext cx="4815346" cy="2942496"/>
          </a:xfrm>
        </p:spPr>
        <p:txBody>
          <a:bodyPr/>
          <a:lstStyle/>
          <a:p>
            <a:r>
              <a:rPr lang="en-US" altLang="ja-JP" sz="1000" dirty="0"/>
              <a:t>【</a:t>
            </a:r>
            <a:r>
              <a:rPr lang="ja-JP" altLang="en-US" sz="1000" dirty="0"/>
              <a:t>補足説明</a:t>
            </a:r>
            <a:r>
              <a:rPr lang="en-US" altLang="ja-JP" sz="1000" dirty="0"/>
              <a:t>】</a:t>
            </a:r>
            <a:endParaRPr lang="en-US" altLang="ja-JP" sz="1000" dirty="0">
              <a:latin typeface="ＭＳ ゴシック" panose="020B0609070205080204" pitchFamily="49" charset="-128"/>
              <a:ea typeface="ＭＳ ゴシック" panose="020B0609070205080204" pitchFamily="49" charset="-128"/>
            </a:endParaRPr>
          </a:p>
          <a:p>
            <a:r>
              <a:rPr kumimoji="1" lang="ja-JP" altLang="en-US" dirty="0" smtClean="0"/>
              <a:t>・</a:t>
            </a:r>
            <a:r>
              <a:rPr lang="ja-JP" altLang="en-US" dirty="0" smtClean="0"/>
              <a:t>自主</a:t>
            </a:r>
            <a:r>
              <a:rPr lang="ja-JP" altLang="en-US" dirty="0"/>
              <a:t>防災組織等において、計画に基づく防災活動についてメンバーの理解が十分に得られており、実際に防災活動を実施できる体制にある場合には、自主防災組織等の役員等が、共同して計画提案を行うことも可能です</a:t>
            </a:r>
            <a:r>
              <a:rPr lang="ja-JP" altLang="en-US" dirty="0" smtClean="0"/>
              <a:t>。</a:t>
            </a:r>
            <a:endParaRPr lang="en-US" altLang="ja-JP" dirty="0" smtClean="0"/>
          </a:p>
          <a:p>
            <a:r>
              <a:rPr kumimoji="1" lang="ja-JP" altLang="en-US" dirty="0" smtClean="0"/>
              <a:t>・</a:t>
            </a:r>
            <a:r>
              <a:rPr lang="ja-JP" altLang="en-US" dirty="0"/>
              <a:t>なお、計画提案に当たっては、当該地区の地区居住者等であることを証明するために住民票、法人の登記事項証明書等が必要になります（災害対策基本法施行規則第１条）</a:t>
            </a:r>
            <a:r>
              <a:rPr lang="ja-JP" altLang="en-US" dirty="0" smtClean="0"/>
              <a:t>。</a:t>
            </a:r>
            <a:endParaRPr lang="en-US" altLang="ja-JP" dirty="0" smtClean="0"/>
          </a:p>
          <a:p>
            <a:endParaRPr kumimoji="1" lang="ja-JP" altLang="en-US" dirty="0"/>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p:txBody>
          <a:bodyPr/>
          <a:lstStyle/>
          <a:p>
            <a:r>
              <a:rPr kumimoji="1" lang="en-US" altLang="ja-JP" dirty="0" smtClean="0"/>
              <a:t>4</a:t>
            </a:r>
            <a:endParaRPr kumimoji="1" lang="ja-JP" altLang="en-US" dirty="0"/>
          </a:p>
        </p:txBody>
      </p:sp>
    </p:spTree>
    <p:extLst>
      <p:ext uri="{BB962C8B-B14F-4D97-AF65-F5344CB8AC3E}">
        <p14:creationId xmlns:p14="http://schemas.microsoft.com/office/powerpoint/2010/main" val="1501974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4175" y="730250"/>
            <a:ext cx="5867400" cy="3302000"/>
          </a:xfrm>
        </p:spPr>
      </p:sp>
      <p:sp>
        <p:nvSpPr>
          <p:cNvPr id="3" name="ノート プレースホルダー 2"/>
          <p:cNvSpPr>
            <a:spLocks noGrp="1"/>
          </p:cNvSpPr>
          <p:nvPr>
            <p:ph type="body" idx="1"/>
          </p:nvPr>
        </p:nvSpPr>
        <p:spPr>
          <a:xfrm>
            <a:off x="530399" y="4410957"/>
            <a:ext cx="5670188" cy="3430632"/>
          </a:xfrm>
        </p:spPr>
        <p:txBody>
          <a:bodyPr/>
          <a:lstStyle/>
          <a:p>
            <a:r>
              <a:rPr lang="en-US" altLang="ja-JP" sz="1000" dirty="0"/>
              <a:t>【</a:t>
            </a:r>
            <a:r>
              <a:rPr lang="ja-JP" altLang="en-US" sz="1000" dirty="0"/>
              <a:t>補足説明</a:t>
            </a:r>
            <a:r>
              <a:rPr lang="en-US" altLang="ja-JP" sz="1000" dirty="0"/>
              <a:t>】</a:t>
            </a:r>
            <a:endParaRPr lang="en-US" altLang="ja-JP" sz="1000" dirty="0">
              <a:latin typeface="ＭＳ ゴシック" panose="020B0609070205080204" pitchFamily="49" charset="-128"/>
              <a:ea typeface="ＭＳ ゴシック" panose="020B0609070205080204" pitchFamily="49" charset="-128"/>
            </a:endParaRPr>
          </a:p>
          <a:p>
            <a:r>
              <a:rPr kumimoji="1" lang="ja-JP" altLang="en-US" dirty="0"/>
              <a:t>・地区防災計画の項目の例はあくまでもイメージです。</a:t>
            </a:r>
            <a:endParaRPr kumimoji="1" lang="en-US" altLang="ja-JP" dirty="0"/>
          </a:p>
          <a:p>
            <a:r>
              <a:rPr kumimoji="1" lang="ja-JP" altLang="en-US" dirty="0"/>
              <a:t>・各地区の特性に応じて、実際に地域コミュニティの住民等の意向を反映する形で、実際に実践することができる防災計画を作成することが重要です。</a:t>
            </a:r>
            <a:endParaRPr kumimoji="1" lang="en-US" altLang="ja-JP" dirty="0"/>
          </a:p>
          <a:p>
            <a:endParaRPr kumimoji="1" lang="ja-JP" altLang="en-US" dirty="0"/>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a:xfrm>
            <a:off x="3098654" y="8787711"/>
            <a:ext cx="2875492" cy="490089"/>
          </a:xfrm>
        </p:spPr>
        <p:txBody>
          <a:bodyPr/>
          <a:lstStyle/>
          <a:p>
            <a:r>
              <a:rPr kumimoji="1" lang="en-US" altLang="ja-JP" dirty="0"/>
              <a:t>4</a:t>
            </a:r>
            <a:endParaRPr kumimoji="1" lang="ja-JP" altLang="en-US" dirty="0"/>
          </a:p>
        </p:txBody>
      </p:sp>
    </p:spTree>
    <p:extLst>
      <p:ext uri="{BB962C8B-B14F-4D97-AF65-F5344CB8AC3E}">
        <p14:creationId xmlns:p14="http://schemas.microsoft.com/office/powerpoint/2010/main" val="411276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455567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5753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913782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17109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F9C48F9-D698-4017-9A11-304778DF7FF5}"/>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8" name="正方形/長方形 7">
            <a:extLst>
              <a:ext uri="{FF2B5EF4-FFF2-40B4-BE49-F238E27FC236}">
                <a16:creationId xmlns:a16="http://schemas.microsoft.com/office/drawing/2014/main" id="{8F1C02F1-8491-4966-BF0D-929A5F991ABF}"/>
              </a:ext>
            </a:extLst>
          </p:cNvPr>
          <p:cNvSpPr/>
          <p:nvPr userDrawn="1"/>
        </p:nvSpPr>
        <p:spPr>
          <a:xfrm>
            <a:off x="0" y="0"/>
            <a:ext cx="12192000" cy="6858000"/>
          </a:xfrm>
          <a:prstGeom prst="rect">
            <a:avLst/>
          </a:prstGeom>
          <a:solidFill>
            <a:srgbClr val="FFC3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正方形/長方形 8">
            <a:extLst>
              <a:ext uri="{FF2B5EF4-FFF2-40B4-BE49-F238E27FC236}">
                <a16:creationId xmlns:a16="http://schemas.microsoft.com/office/drawing/2014/main" id="{291F2353-37C4-4867-9574-9E6EA92223AB}"/>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10" name="Picture 4" descr="「ピクトグラム　フリー　ペン」の画像検索結果">
            <a:extLst>
              <a:ext uri="{FF2B5EF4-FFF2-40B4-BE49-F238E27FC236}">
                <a16:creationId xmlns:a16="http://schemas.microsoft.com/office/drawing/2014/main" id="{404DB53B-6D2D-44B9-975F-F6598F6B9D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061" y="-43312"/>
            <a:ext cx="1186968" cy="8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297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40218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575734" y="431801"/>
            <a:ext cx="11040533"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881870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912018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292869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561168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945460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22564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23966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62381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9332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830504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551085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25221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6289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4282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0C3BBE-E19A-4AA9-951A-B23FC6E08954}" type="datetimeFigureOut">
              <a:rPr kumimoji="1" lang="ja-JP" altLang="en-US" smtClean="0"/>
              <a:t>2021/2/10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88612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C3BBE-E19A-4AA9-951A-B23FC6E08954}" type="datetimeFigureOut">
              <a:rPr kumimoji="1" lang="ja-JP" altLang="en-US" smtClean="0"/>
              <a:t>2021/2/10</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92806812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61" r:id="rId14"/>
    <p:sldLayoutId id="2147483684" r:id="rId15"/>
    <p:sldLayoutId id="2147483662"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package" Target="../embeddings/Microsoft_Word___.docx"/><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package" Target="../embeddings/Microsoft_Word___1.docx"/></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package" Target="../embeddings/Microsoft_Word___2.docx"/></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38.xml"/><Relationship Id="rId7" Type="http://schemas.openxmlformats.org/officeDocument/2006/relationships/package" Target="../embeddings/Microsoft_Word___3.doc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5.emf"/><Relationship Id="rId4" Type="http://schemas.openxmlformats.org/officeDocument/2006/relationships/image" Target="../media/image26.png"/><Relationship Id="rId9" Type="http://schemas.openxmlformats.org/officeDocument/2006/relationships/package" Target="../embeddings/Microsoft_Word___4.docx"/></Relationships>
</file>

<file path=ppt/slides/_rels/slide39.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notesSlide" Target="../notesSlides/notesSlide39.xml"/><Relationship Id="rId7" Type="http://schemas.openxmlformats.org/officeDocument/2006/relationships/package" Target="../embeddings/Microsoft_Word___6.docx"/><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9.emf"/><Relationship Id="rId5" Type="http://schemas.openxmlformats.org/officeDocument/2006/relationships/package" Target="../embeddings/Microsoft_Word___5.docx"/><Relationship Id="rId10" Type="http://schemas.openxmlformats.org/officeDocument/2006/relationships/image" Target="../media/image31.emf"/><Relationship Id="rId4" Type="http://schemas.openxmlformats.org/officeDocument/2006/relationships/image" Target="../media/image32.png"/><Relationship Id="rId9" Type="http://schemas.openxmlformats.org/officeDocument/2006/relationships/package" Target="../embeddings/Microsoft_Word___7.docx"/></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jpe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41.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bousai.go.jp/kyoiku/pdf/guidline.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www.bousai.go.jp/kyoiku/pdf/guidline.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1"/>
            <a:ext cx="12192000" cy="68579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just">
              <a:spcAft>
                <a:spcPts val="600"/>
              </a:spcAft>
            </a:pPr>
            <a:r>
              <a:rPr kumimoji="1" lang="en-US" altLang="ja-JP" sz="2400" dirty="0">
                <a:solidFill>
                  <a:schemeClr val="tx1"/>
                </a:solidFill>
                <a:latin typeface="HGPｺﾞｼｯｸE" panose="020B0900000000000000" pitchFamily="50" charset="-128"/>
                <a:ea typeface="HGPｺﾞｼｯｸE" panose="020B0900000000000000" pitchFamily="50" charset="-128"/>
              </a:rPr>
              <a:t>【</a:t>
            </a:r>
            <a:r>
              <a:rPr kumimoji="1" lang="ja-JP" altLang="en-US" sz="2400" dirty="0">
                <a:solidFill>
                  <a:schemeClr val="tx1"/>
                </a:solidFill>
                <a:latin typeface="HGPｺﾞｼｯｸE" panose="020B0900000000000000" pitchFamily="50" charset="-128"/>
                <a:ea typeface="HGPｺﾞｼｯｸE" panose="020B0900000000000000" pitchFamily="50" charset="-128"/>
              </a:rPr>
              <a:t>本教材について</a:t>
            </a:r>
            <a:r>
              <a:rPr kumimoji="1" lang="en-US" altLang="ja-JP" sz="2400" dirty="0">
                <a:solidFill>
                  <a:schemeClr val="tx1"/>
                </a:solidFill>
                <a:latin typeface="HGPｺﾞｼｯｸE" panose="020B0900000000000000" pitchFamily="50" charset="-128"/>
                <a:ea typeface="HGPｺﾞｼｯｸE" panose="020B0900000000000000" pitchFamily="50" charset="-128"/>
              </a:rPr>
              <a:t>】</a:t>
            </a:r>
          </a:p>
          <a:p>
            <a:pPr marL="360000" indent="-360000" algn="just">
              <a:spcAft>
                <a:spcPts val="600"/>
              </a:spcAft>
              <a:buFont typeface="Wingdings" panose="05000000000000000000" pitchFamily="2" charset="2"/>
              <a:buChar char="l"/>
            </a:pPr>
            <a:r>
              <a:rPr kumimoji="1" lang="ja-JP" altLang="en-US" sz="2400" dirty="0">
                <a:solidFill>
                  <a:schemeClr val="tx1"/>
                </a:solidFill>
                <a:latin typeface="HGPｺﾞｼｯｸE" panose="020B0900000000000000" pitchFamily="50" charset="-128"/>
                <a:ea typeface="HGPｺﾞｼｯｸE" panose="020B0900000000000000" pitchFamily="50" charset="-128"/>
              </a:rPr>
              <a:t>テーマ：　</a:t>
            </a:r>
            <a:r>
              <a:rPr kumimoji="1" lang="ja-JP" altLang="en-US" sz="2300" dirty="0">
                <a:solidFill>
                  <a:schemeClr val="tx1"/>
                </a:solidFill>
                <a:latin typeface="HGPｺﾞｼｯｸE"/>
                <a:ea typeface="HGPｺﾞｼｯｸE"/>
              </a:rPr>
              <a:t>防災リーダーの役割</a:t>
            </a:r>
            <a:r>
              <a:rPr kumimoji="1" lang="en-US" altLang="ja-JP" sz="2300" dirty="0">
                <a:solidFill>
                  <a:schemeClr val="tx1"/>
                </a:solidFill>
                <a:latin typeface="HGPｺﾞｼｯｸE"/>
                <a:ea typeface="HGPｺﾞｼｯｸE"/>
              </a:rPr>
              <a:t>/</a:t>
            </a:r>
            <a:r>
              <a:rPr kumimoji="1" lang="ja-JP" altLang="en-US" sz="2300" dirty="0">
                <a:solidFill>
                  <a:schemeClr val="tx1"/>
                </a:solidFill>
                <a:latin typeface="HGPｺﾞｼｯｸE"/>
                <a:ea typeface="HGPｺﾞｼｯｸE"/>
              </a:rPr>
              <a:t>住民(構成員)の自助意識を高めるには</a:t>
            </a:r>
            <a:endParaRPr lang="ja-JP" altLang="en-US" sz="2300" dirty="0">
              <a:solidFill>
                <a:schemeClr val="tx1"/>
              </a:solidFill>
              <a:latin typeface="HGPｺﾞｼｯｸE" panose="020B0900000000000000" pitchFamily="50" charset="-128"/>
              <a:ea typeface="HGPｺﾞｼｯｸE" panose="020B0900000000000000" pitchFamily="50" charset="-128"/>
            </a:endParaRPr>
          </a:p>
          <a:p>
            <a:pPr marL="342900" indent="-342900" algn="just">
              <a:spcAft>
                <a:spcPts val="1200"/>
              </a:spcAft>
              <a:buFont typeface="Wingdings" panose="05000000000000000000" pitchFamily="2" charset="2"/>
              <a:buChar char="l"/>
            </a:pPr>
            <a:r>
              <a:rPr kumimoji="1" lang="ja-JP" altLang="en-US" sz="2400" dirty="0">
                <a:solidFill>
                  <a:schemeClr val="tx1"/>
                </a:solidFill>
                <a:latin typeface="HGPｺﾞｼｯｸE" panose="020B0900000000000000" pitchFamily="50" charset="-128"/>
                <a:ea typeface="HGPｺﾞｼｯｸE" panose="020B0900000000000000" pitchFamily="50" charset="-128"/>
              </a:rPr>
              <a:t>単元名：　２ </a:t>
            </a:r>
            <a:r>
              <a:rPr kumimoji="1" lang="ja-JP" altLang="en-US" sz="2400" dirty="0">
                <a:solidFill>
                  <a:schemeClr val="tx1"/>
                </a:solidFill>
                <a:latin typeface="HGPｺﾞｼｯｸE"/>
                <a:ea typeface="HGPｺﾞｼｯｸE"/>
              </a:rPr>
              <a:t>地域防災リーダーの役割</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pPr marL="342900" indent="-342900" algn="just">
              <a:spcAft>
                <a:spcPts val="1200"/>
              </a:spcAft>
              <a:buFont typeface="Wingdings" panose="05000000000000000000" pitchFamily="2" charset="2"/>
              <a:buChar char="l"/>
            </a:pPr>
            <a:r>
              <a:rPr kumimoji="1" lang="ja-JP" altLang="en-US" sz="2400" dirty="0">
                <a:solidFill>
                  <a:schemeClr val="tx1"/>
                </a:solidFill>
                <a:latin typeface="HGPｺﾞｼｯｸE" panose="020B0900000000000000" pitchFamily="50" charset="-128"/>
                <a:ea typeface="HGPｺﾞｼｯｸE" panose="020B0900000000000000" pitchFamily="50" charset="-128"/>
              </a:rPr>
              <a:t>所要時間：　</a:t>
            </a:r>
            <a:r>
              <a:rPr kumimoji="1" lang="en-US" altLang="ja-JP" sz="2400" dirty="0">
                <a:solidFill>
                  <a:schemeClr val="tx1"/>
                </a:solidFill>
                <a:latin typeface="HGPｺﾞｼｯｸE" panose="020B0900000000000000" pitchFamily="50" charset="-128"/>
                <a:ea typeface="HGPｺﾞｼｯｸE" panose="020B0900000000000000" pitchFamily="50" charset="-128"/>
              </a:rPr>
              <a:t>60</a:t>
            </a:r>
            <a:r>
              <a:rPr kumimoji="1" lang="ja-JP" altLang="en-US" sz="2400" dirty="0">
                <a:solidFill>
                  <a:schemeClr val="tx1"/>
                </a:solidFill>
                <a:latin typeface="HGPｺﾞｼｯｸE" panose="020B0900000000000000" pitchFamily="50" charset="-128"/>
                <a:ea typeface="HGPｺﾞｼｯｸE" panose="020B0900000000000000" pitchFamily="50" charset="-128"/>
              </a:rPr>
              <a:t>分程度</a:t>
            </a:r>
          </a:p>
          <a:p>
            <a:pPr marL="342900" indent="-342900" algn="just">
              <a:spcAft>
                <a:spcPts val="600"/>
              </a:spcAft>
              <a:buFont typeface="Wingdings" panose="05000000000000000000" pitchFamily="2" charset="2"/>
              <a:buChar char="l"/>
            </a:pPr>
            <a:r>
              <a:rPr kumimoji="1" lang="ja-JP" altLang="en-US" sz="2400" dirty="0">
                <a:solidFill>
                  <a:schemeClr val="tx1"/>
                </a:solidFill>
                <a:latin typeface="HGPｺﾞｼｯｸE" panose="020B0900000000000000" pitchFamily="50" charset="-128"/>
                <a:ea typeface="HGPｺﾞｼｯｸE" panose="020B0900000000000000" pitchFamily="50" charset="-128"/>
              </a:rPr>
              <a:t>準備：</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400" dirty="0">
                <a:solidFill>
                  <a:schemeClr val="tx1"/>
                </a:solidFill>
                <a:latin typeface="HGPｺﾞｼｯｸE" panose="020B0900000000000000" pitchFamily="50" charset="-128"/>
                <a:ea typeface="HGPｺﾞｼｯｸE" panose="020B0900000000000000" pitchFamily="50" charset="-128"/>
              </a:rPr>
              <a:t>ワークショップ用に、各班に</a:t>
            </a:r>
            <a:r>
              <a:rPr kumimoji="1" lang="en-US" altLang="ja-JP" sz="2400" dirty="0">
                <a:solidFill>
                  <a:schemeClr val="tx1"/>
                </a:solidFill>
                <a:latin typeface="HGPｺﾞｼｯｸE" panose="020B0900000000000000" pitchFamily="50" charset="-128"/>
                <a:ea typeface="HGPｺﾞｼｯｸE" panose="020B0900000000000000" pitchFamily="50" charset="-128"/>
              </a:rPr>
              <a:t>1</a:t>
            </a:r>
            <a:r>
              <a:rPr kumimoji="1" lang="ja-JP" altLang="en-US" sz="2400" dirty="0">
                <a:solidFill>
                  <a:schemeClr val="tx1"/>
                </a:solidFill>
                <a:latin typeface="HGPｺﾞｼｯｸE" panose="020B0900000000000000" pitchFamily="50" charset="-128"/>
                <a:ea typeface="HGPｺﾞｼｯｸE" panose="020B0900000000000000" pitchFamily="50" charset="-128"/>
              </a:rPr>
              <a:t>枚の模造紙と付せん紙（３色）</a:t>
            </a:r>
            <a:r>
              <a:rPr kumimoji="1" lang="en-US" altLang="ja-JP" sz="2400" dirty="0">
                <a:solidFill>
                  <a:schemeClr val="tx1"/>
                </a:solidFill>
                <a:latin typeface="HGPｺﾞｼｯｸE" panose="020B0900000000000000" pitchFamily="50" charset="-128"/>
                <a:ea typeface="HGPｺﾞｼｯｸE" panose="020B0900000000000000" pitchFamily="50" charset="-128"/>
              </a:rPr>
              <a:t>1</a:t>
            </a:r>
            <a:r>
              <a:rPr kumimoji="1" lang="ja-JP" altLang="en-US" sz="2400" dirty="0">
                <a:solidFill>
                  <a:schemeClr val="tx1"/>
                </a:solidFill>
                <a:latin typeface="HGPｺﾞｼｯｸE" panose="020B0900000000000000" pitchFamily="50" charset="-128"/>
                <a:ea typeface="HGPｺﾞｼｯｸE" panose="020B0900000000000000" pitchFamily="50" charset="-128"/>
              </a:rPr>
              <a:t>組、参加者人数分の細マジック（黒）を準備して下さい。</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400" dirty="0">
                <a:solidFill>
                  <a:schemeClr val="tx1"/>
                </a:solidFill>
                <a:latin typeface="HGPｺﾞｼｯｸE" panose="020B0900000000000000" pitchFamily="50" charset="-128"/>
                <a:ea typeface="HGPｺﾞｼｯｸE" panose="020B0900000000000000" pitchFamily="50" charset="-128"/>
              </a:rPr>
              <a:t>適宜、スライドの追加や変更をすることができます。参加者の特性（自主防災組織等の会長が多いか、在職期間が長いかなど）に応じて、内容の追加・削除や修正・変更を検討することで、より良い研修効果が期待できます。</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400" dirty="0">
                <a:solidFill>
                  <a:schemeClr val="tx1"/>
                </a:solidFill>
                <a:latin typeface="HGPｺﾞｼｯｸE" panose="020B0900000000000000" pitchFamily="50" charset="-128"/>
                <a:ea typeface="HGPｺﾞｼｯｸE" panose="020B0900000000000000" pitchFamily="50" charset="-128"/>
              </a:rPr>
              <a:t>実際に研修を行う前に、何人かのグループを作り、練習し合う場を設けることもよい研修とするうえで効果的です。</a:t>
            </a:r>
          </a:p>
        </p:txBody>
      </p:sp>
    </p:spTree>
    <p:extLst>
      <p:ext uri="{BB962C8B-B14F-4D97-AF65-F5344CB8AC3E}">
        <p14:creationId xmlns:p14="http://schemas.microsoft.com/office/powerpoint/2010/main" val="127068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nvPr>
        </p:nvGraphicFramePr>
        <p:xfrm>
          <a:off x="360628" y="979192"/>
          <a:ext cx="11511332" cy="4756578"/>
        </p:xfrm>
        <a:graphic>
          <a:graphicData uri="http://schemas.openxmlformats.org/drawingml/2006/table">
            <a:tbl>
              <a:tblPr firstRow="1" bandRow="1">
                <a:tableStyleId>{5940675A-B579-460E-94D1-54222C63F5DA}</a:tableStyleId>
              </a:tblPr>
              <a:tblGrid>
                <a:gridCol w="5735330">
                  <a:extLst>
                    <a:ext uri="{9D8B030D-6E8A-4147-A177-3AD203B41FA5}">
                      <a16:colId xmlns:a16="http://schemas.microsoft.com/office/drawing/2014/main" val="20000"/>
                    </a:ext>
                  </a:extLst>
                </a:gridCol>
                <a:gridCol w="5776002">
                  <a:extLst>
                    <a:ext uri="{9D8B030D-6E8A-4147-A177-3AD203B41FA5}">
                      <a16:colId xmlns:a16="http://schemas.microsoft.com/office/drawing/2014/main" val="20001"/>
                    </a:ext>
                  </a:extLst>
                </a:gridCol>
              </a:tblGrid>
              <a:tr h="340790">
                <a:tc gridSpan="2">
                  <a:txBody>
                    <a:bodyPr/>
                    <a:lstStyle/>
                    <a:p>
                      <a:pPr algn="ctr">
                        <a:lnSpc>
                          <a:spcPct val="150000"/>
                        </a:lnSpc>
                      </a:pPr>
                      <a:r>
                        <a:rPr kumimoji="1" lang="ja-JP" altLang="en-US" sz="1200" b="1" dirty="0" smtClean="0">
                          <a:latin typeface="ＭＳ ゴシック" panose="020B0609070205080204" pitchFamily="49" charset="-128"/>
                          <a:ea typeface="ＭＳ ゴシック" panose="020B0609070205080204" pitchFamily="49" charset="-128"/>
                        </a:rPr>
                        <a:t>［記載例］（消防庁）○○市○○地区　地域防災力を充実強化するための具体的な事業に関する計画　（令和○年○月）</a:t>
                      </a:r>
                      <a:endParaRPr kumimoji="1" lang="ja-JP" altLang="en-US" sz="1200" b="1" dirty="0">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470086">
                <a:tc>
                  <a:txBody>
                    <a:bodyPr/>
                    <a:lstStyle/>
                    <a:p>
                      <a:pPr algn="l">
                        <a:lnSpc>
                          <a:spcPct val="200000"/>
                        </a:lnSpc>
                      </a:pPr>
                      <a:r>
                        <a:rPr kumimoji="1" lang="ja-JP" altLang="en-US" sz="1200" b="1" dirty="0" smtClean="0">
                          <a:latin typeface="ＭＳ ゴシック" panose="020B0609070205080204" pitchFamily="49" charset="-128"/>
                          <a:ea typeface="ＭＳ ゴシック" panose="020B0609070205080204" pitchFamily="49" charset="-128"/>
                        </a:rPr>
                        <a:t>１　防災組織の現状　</a:t>
                      </a:r>
                      <a:r>
                        <a:rPr kumimoji="1" lang="en-US" altLang="ja-JP" sz="1200" b="1" dirty="0" smtClean="0">
                          <a:latin typeface="ＭＳ ゴシック" panose="020B0609070205080204" pitchFamily="49" charset="-128"/>
                          <a:ea typeface="ＭＳ ゴシック" panose="020B0609070205080204" pitchFamily="49" charset="-128"/>
                        </a:rPr>
                        <a:t>【</a:t>
                      </a:r>
                      <a:r>
                        <a:rPr kumimoji="1" lang="ja-JP" altLang="en-US" sz="1200" b="1" dirty="0" smtClean="0">
                          <a:latin typeface="ＭＳ ゴシック" panose="020B0609070205080204" pitchFamily="49" charset="-128"/>
                          <a:ea typeface="ＭＳ ゴシック" panose="020B0609070205080204" pitchFamily="49" charset="-128"/>
                        </a:rPr>
                        <a:t>記載例</a:t>
                      </a:r>
                      <a:r>
                        <a:rPr kumimoji="1" lang="en-US" altLang="ja-JP" sz="1200" b="1" dirty="0" smtClean="0">
                          <a:latin typeface="ＭＳ ゴシック" panose="020B0609070205080204" pitchFamily="49" charset="-128"/>
                          <a:ea typeface="ＭＳ ゴシック" panose="020B0609070205080204" pitchFamily="49" charset="-128"/>
                        </a:rPr>
                        <a:t>】</a:t>
                      </a:r>
                    </a:p>
                    <a:p>
                      <a:pPr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（１）○○市消防団○○分団（構成人数　○○人）</a:t>
                      </a:r>
                      <a:endParaRPr kumimoji="1" lang="en-US" altLang="ja-JP" sz="1050" dirty="0" smtClean="0">
                        <a:latin typeface="ＭＳ ゴシック" panose="020B0609070205080204" pitchFamily="49" charset="-128"/>
                        <a:ea typeface="ＭＳ ゴシック" panose="020B0609070205080204" pitchFamily="49" charset="-128"/>
                      </a:endParaRPr>
                    </a:p>
                    <a:p>
                      <a:pPr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（２）○○自主防災会（構成世帯数等　○○世帯○○人）</a:t>
                      </a:r>
                      <a:endParaRPr kumimoji="1" lang="en-US" altLang="ja-JP" sz="1050" dirty="0" smtClean="0">
                        <a:latin typeface="ＭＳ ゴシック" panose="020B0609070205080204" pitchFamily="49" charset="-128"/>
                        <a:ea typeface="ＭＳ ゴシック" panose="020B0609070205080204" pitchFamily="49" charset="-128"/>
                      </a:endParaRPr>
                    </a:p>
                    <a:p>
                      <a:pPr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（３）○○地区女性防火クラブ（構成人数　○○人）</a:t>
                      </a:r>
                      <a:endParaRPr kumimoji="1" lang="en-US" altLang="ja-JP" sz="1050" dirty="0" smtClean="0">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l">
                        <a:lnSpc>
                          <a:spcPct val="200000"/>
                        </a:lnSpc>
                      </a:pPr>
                      <a:r>
                        <a:rPr kumimoji="1" lang="ja-JP" altLang="en-US" sz="1200" b="1" dirty="0" smtClean="0">
                          <a:latin typeface="ＭＳ ゴシック" panose="020B0609070205080204" pitchFamily="49" charset="-128"/>
                          <a:ea typeface="ＭＳ ゴシック" panose="020B0609070205080204" pitchFamily="49" charset="-128"/>
                        </a:rPr>
                        <a:t>４　基本方針に基づく市の具体的事業　</a:t>
                      </a:r>
                      <a:r>
                        <a:rPr kumimoji="1" lang="en-US" altLang="ja-JP" sz="1200" b="1" dirty="0" smtClean="0">
                          <a:latin typeface="ＭＳ ゴシック" panose="020B0609070205080204" pitchFamily="49" charset="-128"/>
                          <a:ea typeface="ＭＳ ゴシック" panose="020B0609070205080204" pitchFamily="49" charset="-128"/>
                        </a:rPr>
                        <a:t>【</a:t>
                      </a:r>
                      <a:r>
                        <a:rPr kumimoji="1" lang="ja-JP" altLang="en-US" sz="1200" b="1" dirty="0" smtClean="0">
                          <a:latin typeface="ＭＳ ゴシック" panose="020B0609070205080204" pitchFamily="49" charset="-128"/>
                          <a:ea typeface="ＭＳ ゴシック" panose="020B0609070205080204" pitchFamily="49" charset="-128"/>
                        </a:rPr>
                        <a:t>記載例</a:t>
                      </a:r>
                      <a:r>
                        <a:rPr kumimoji="1" lang="en-US" altLang="ja-JP" sz="1200" b="1" dirty="0" smtClean="0">
                          <a:latin typeface="ＭＳ ゴシック" panose="020B0609070205080204" pitchFamily="49" charset="-128"/>
                          <a:ea typeface="ＭＳ ゴシック" panose="020B0609070205080204" pitchFamily="49" charset="-128"/>
                        </a:rPr>
                        <a:t>】</a:t>
                      </a:r>
                    </a:p>
                    <a:p>
                      <a:pPr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（１）防災リーダーの育成支援</a:t>
                      </a:r>
                      <a:endParaRPr kumimoji="1" lang="en-US" altLang="ja-JP" sz="1050" dirty="0" smtClean="0">
                        <a:latin typeface="ＭＳ ゴシック" panose="020B0609070205080204" pitchFamily="49" charset="-128"/>
                        <a:ea typeface="ＭＳ ゴシック" panose="020B0609070205080204" pitchFamily="49" charset="-128"/>
                      </a:endParaRPr>
                    </a:p>
                    <a:p>
                      <a:pPr marL="296863" indent="-114300"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①市が主催する若者を対象とした防災リーダー育成講習会について、○○自主防災会の推薦を受けた者の参加を奨励する。</a:t>
                      </a:r>
                      <a:endParaRPr kumimoji="1" lang="en-US" altLang="ja-JP" sz="1050" dirty="0" smtClean="0">
                        <a:latin typeface="ＭＳ ゴシック" panose="020B0609070205080204" pitchFamily="49" charset="-128"/>
                        <a:ea typeface="ＭＳ ゴシック" panose="020B0609070205080204" pitchFamily="49" charset="-128"/>
                      </a:endParaRPr>
                    </a:p>
                    <a:p>
                      <a:pPr marL="320675" indent="-138113"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②○○地区女性防火クラブによる新規クラブ員勧誘活動に対し、支援を行う。</a:t>
                      </a:r>
                      <a:endParaRPr kumimoji="1" lang="en-US" altLang="ja-JP" sz="1050" dirty="0" smtClean="0">
                        <a:latin typeface="ＭＳ ゴシック" panose="020B0609070205080204" pitchFamily="49" charset="-128"/>
                        <a:ea typeface="ＭＳ ゴシック" panose="020B0609070205080204" pitchFamily="49" charset="-128"/>
                      </a:endParaRPr>
                    </a:p>
                    <a:p>
                      <a:pPr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（２）資材又は機材の整備に対する支援及び防災訓練への消防団員の派遣</a:t>
                      </a:r>
                      <a:endParaRPr kumimoji="1" lang="en-US" altLang="ja-JP" sz="1050" dirty="0" smtClean="0">
                        <a:latin typeface="ＭＳ ゴシック" panose="020B0609070205080204" pitchFamily="49" charset="-128"/>
                        <a:ea typeface="ＭＳ ゴシック" panose="020B0609070205080204" pitchFamily="49" charset="-128"/>
                      </a:endParaRPr>
                    </a:p>
                    <a:p>
                      <a:pPr marL="284163" indent="-111125"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①平成○年度までに○○自主防災会が行う初期消火資機材（スタンドパイプ等）の整備に対し、支援を行う。</a:t>
                      </a:r>
                      <a:endParaRPr kumimoji="1" lang="en-US" altLang="ja-JP" sz="1050" dirty="0" smtClean="0">
                        <a:latin typeface="ＭＳ ゴシック" panose="020B0609070205080204" pitchFamily="49" charset="-128"/>
                        <a:ea typeface="ＭＳ ゴシック" panose="020B0609070205080204" pitchFamily="49" charset="-128"/>
                      </a:endParaRPr>
                    </a:p>
                    <a:p>
                      <a:pPr marL="284163" indent="-111125"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②○○自主防災会が行う初期消火訓練に対し、消防団員を派遣し、初期消火資機材の取扱に係る指導を行う。</a:t>
                      </a:r>
                      <a:endParaRPr kumimoji="1" lang="en-US" altLang="ja-JP" sz="1050" dirty="0" smtClean="0">
                        <a:latin typeface="ＭＳ ゴシック" panose="020B0609070205080204" pitchFamily="49" charset="-128"/>
                        <a:ea typeface="ＭＳ ゴシック" panose="020B0609070205080204" pitchFamily="49" charset="-128"/>
                      </a:endParaRPr>
                    </a:p>
                    <a:p>
                      <a:pPr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（３）備蓄倉庫の整備及び物資等の備蓄の支援</a:t>
                      </a:r>
                      <a:endParaRPr kumimoji="1" lang="en-US" altLang="ja-JP" sz="1050" dirty="0" smtClean="0">
                        <a:latin typeface="ＭＳ ゴシック" panose="020B0609070205080204" pitchFamily="49" charset="-128"/>
                        <a:ea typeface="ＭＳ ゴシック" panose="020B0609070205080204" pitchFamily="49" charset="-128"/>
                      </a:endParaRPr>
                    </a:p>
                    <a:p>
                      <a:pPr marL="295275" indent="-117475"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①○○自主防災会が行う備蓄倉庫の整備に際し、市管理地の無償貸与等の支援を行う。</a:t>
                      </a:r>
                      <a:endParaRPr kumimoji="1" lang="en-US" altLang="ja-JP" sz="1050" dirty="0" smtClean="0">
                        <a:latin typeface="ＭＳ ゴシック" panose="020B0609070205080204" pitchFamily="49" charset="-128"/>
                        <a:ea typeface="ＭＳ ゴシック" panose="020B0609070205080204" pitchFamily="49" charset="-128"/>
                      </a:endParaRPr>
                    </a:p>
                    <a:p>
                      <a:pPr marL="295275" indent="-117475"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②平成○年度までに○○自主防災会が行う食料・毛布等の生活支援物資等の整備に対し、支援を行う。</a:t>
                      </a:r>
                      <a:endParaRPr kumimoji="1" lang="en-US" altLang="ja-JP" sz="1050" dirty="0" smtClean="0">
                        <a:latin typeface="ＭＳ ゴシック" panose="020B0609070205080204" pitchFamily="49" charset="-128"/>
                        <a:ea typeface="ＭＳ ゴシック" panose="020B0609070205080204" pitchFamily="49" charset="-128"/>
                      </a:endParaRPr>
                    </a:p>
                    <a:p>
                      <a:pPr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（４）教育訓練を受ける機会の充実及び防災に関する学習の進行</a:t>
                      </a:r>
                      <a:endParaRPr kumimoji="1" lang="en-US" altLang="ja-JP" sz="1050" dirty="0" smtClean="0">
                        <a:latin typeface="ＭＳ ゴシック" panose="020B0609070205080204" pitchFamily="49" charset="-128"/>
                        <a:ea typeface="ＭＳ ゴシック" panose="020B0609070205080204" pitchFamily="49" charset="-128"/>
                      </a:endParaRPr>
                    </a:p>
                    <a:p>
                      <a:pPr marL="295275" indent="-117475"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①○○自主防災会や○○地区女性防火クラブと連携の下、地区住民に対し、毎年度○回防災講演会を開催する。</a:t>
                      </a:r>
                      <a:endParaRPr kumimoji="1" lang="en-US" altLang="ja-JP" sz="1050" dirty="0" smtClean="0">
                        <a:latin typeface="ＭＳ ゴシック" panose="020B0609070205080204" pitchFamily="49" charset="-128"/>
                        <a:ea typeface="ＭＳ ゴシック" panose="020B0609070205080204" pitchFamily="49" charset="-128"/>
                      </a:endParaRPr>
                    </a:p>
                    <a:p>
                      <a:pPr marL="295275" indent="-117475"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②地区の小中学校へ消防団又は○○自主防災会を派遣し、地域の実情を踏まえた防災学習を行う。</a:t>
                      </a:r>
                      <a:endParaRPr kumimoji="1" lang="en-US" altLang="ja-JP" sz="1050" dirty="0" smtClean="0">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470086">
                <a:tc>
                  <a:txBody>
                    <a:bodyPr/>
                    <a:lstStyle/>
                    <a:p>
                      <a:pPr algn="l">
                        <a:lnSpc>
                          <a:spcPct val="200000"/>
                        </a:lnSpc>
                      </a:pPr>
                      <a:r>
                        <a:rPr kumimoji="1" lang="ja-JP" altLang="en-US" sz="1200" b="1" dirty="0" smtClean="0">
                          <a:latin typeface="ＭＳ ゴシック" panose="020B0609070205080204" pitchFamily="49" charset="-128"/>
                          <a:ea typeface="ＭＳ ゴシック" panose="020B0609070205080204" pitchFamily="49" charset="-128"/>
                        </a:rPr>
                        <a:t>２　地域防災力の課題</a:t>
                      </a:r>
                      <a:r>
                        <a:rPr kumimoji="1" lang="en-US" altLang="ja-JP" sz="1200" b="1" dirty="0" smtClean="0">
                          <a:latin typeface="ＭＳ ゴシック" panose="020B0609070205080204" pitchFamily="49" charset="-128"/>
                          <a:ea typeface="ＭＳ ゴシック" panose="020B0609070205080204" pitchFamily="49" charset="-128"/>
                        </a:rPr>
                        <a:t>【</a:t>
                      </a:r>
                      <a:r>
                        <a:rPr kumimoji="1" lang="ja-JP" altLang="en-US" sz="1200" b="1" dirty="0" smtClean="0">
                          <a:latin typeface="ＭＳ ゴシック" panose="020B0609070205080204" pitchFamily="49" charset="-128"/>
                          <a:ea typeface="ＭＳ ゴシック" panose="020B0609070205080204" pitchFamily="49" charset="-128"/>
                        </a:rPr>
                        <a:t>記載例</a:t>
                      </a:r>
                      <a:r>
                        <a:rPr kumimoji="1" lang="en-US" altLang="ja-JP" sz="1200" b="1" dirty="0" smtClean="0">
                          <a:latin typeface="ＭＳ ゴシック" panose="020B0609070205080204" pitchFamily="49" charset="-128"/>
                          <a:ea typeface="ＭＳ ゴシック" panose="020B0609070205080204" pitchFamily="49" charset="-128"/>
                        </a:rPr>
                        <a:t>】</a:t>
                      </a:r>
                    </a:p>
                    <a:p>
                      <a:pPr marL="360363" indent="-360363"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（１）防災リーダーの高齢化が進んでいるほか、女性防火クラブの加入者が減少している。</a:t>
                      </a:r>
                      <a:endParaRPr kumimoji="1" lang="en-US" altLang="ja-JP" sz="1050" dirty="0" smtClean="0">
                        <a:latin typeface="ＭＳ ゴシック" panose="020B0609070205080204" pitchFamily="49" charset="-128"/>
                        <a:ea typeface="ＭＳ ゴシック" panose="020B0609070205080204" pitchFamily="49" charset="-128"/>
                      </a:endParaRPr>
                    </a:p>
                    <a:p>
                      <a:pPr marL="360363" indent="-360363"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（２）木造住宅密集市街地であり、類焼の危険性が高く、消防車が進入できない箇所が多い。</a:t>
                      </a:r>
                      <a:endParaRPr kumimoji="1" lang="en-US" altLang="ja-JP" sz="1050" dirty="0" smtClean="0">
                        <a:latin typeface="ＭＳ ゴシック" panose="020B0609070205080204" pitchFamily="49" charset="-128"/>
                        <a:ea typeface="ＭＳ ゴシック" panose="020B0609070205080204" pitchFamily="49" charset="-128"/>
                      </a:endParaRPr>
                    </a:p>
                    <a:p>
                      <a:pPr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（３）備蓄物資を保管する備蓄倉庫を有していない。</a:t>
                      </a:r>
                      <a:endParaRPr kumimoji="1" lang="en-US" altLang="ja-JP" sz="1050" dirty="0" smtClean="0">
                        <a:latin typeface="ＭＳ ゴシック" panose="020B0609070205080204" pitchFamily="49" charset="-128"/>
                        <a:ea typeface="ＭＳ ゴシック" panose="020B0609070205080204" pitchFamily="49" charset="-128"/>
                      </a:endParaRPr>
                    </a:p>
                    <a:p>
                      <a:pPr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（４）新興住宅地に居住する世帯の防災意識が低く、災害に対する備えが十分でない。</a:t>
                      </a:r>
                      <a:endParaRPr kumimoji="1" lang="en-US" altLang="ja-JP" sz="1050" dirty="0" smtClean="0">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a:endParaRPr kumimoji="1" lang="ja-JP" altLang="en-US" sz="1000" dirty="0">
                        <a:latin typeface="+mn-ea"/>
                        <a:ea typeface="+mn-ea"/>
                      </a:endParaRP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70086">
                <a:tc>
                  <a:txBody>
                    <a:bodyPr/>
                    <a:lstStyle/>
                    <a:p>
                      <a:pPr algn="l">
                        <a:lnSpc>
                          <a:spcPct val="200000"/>
                        </a:lnSpc>
                      </a:pPr>
                      <a:r>
                        <a:rPr kumimoji="1" lang="ja-JP" altLang="en-US" sz="1200" b="1" dirty="0" smtClean="0">
                          <a:latin typeface="ＭＳ ゴシック" panose="020B0609070205080204" pitchFamily="49" charset="-128"/>
                          <a:ea typeface="ＭＳ ゴシック" panose="020B0609070205080204" pitchFamily="49" charset="-128"/>
                        </a:rPr>
                        <a:t>３　地域防災力の充実強化のための基本方針　</a:t>
                      </a:r>
                      <a:r>
                        <a:rPr kumimoji="1" lang="en-US" altLang="ja-JP" sz="1200" b="1" dirty="0" smtClean="0">
                          <a:latin typeface="ＭＳ ゴシック" panose="020B0609070205080204" pitchFamily="49" charset="-128"/>
                          <a:ea typeface="ＭＳ ゴシック" panose="020B0609070205080204" pitchFamily="49" charset="-128"/>
                        </a:rPr>
                        <a:t>【</a:t>
                      </a:r>
                      <a:r>
                        <a:rPr kumimoji="1" lang="ja-JP" altLang="en-US" sz="1200" b="1" dirty="0" smtClean="0">
                          <a:latin typeface="ＭＳ ゴシック" panose="020B0609070205080204" pitchFamily="49" charset="-128"/>
                          <a:ea typeface="ＭＳ ゴシック" panose="020B0609070205080204" pitchFamily="49" charset="-128"/>
                        </a:rPr>
                        <a:t>記載例</a:t>
                      </a:r>
                      <a:r>
                        <a:rPr kumimoji="1" lang="en-US" altLang="ja-JP" sz="1200" b="1" dirty="0" smtClean="0">
                          <a:latin typeface="ＭＳ ゴシック" panose="020B0609070205080204" pitchFamily="49" charset="-128"/>
                          <a:ea typeface="ＭＳ ゴシック" panose="020B0609070205080204" pitchFamily="49" charset="-128"/>
                        </a:rPr>
                        <a:t>】</a:t>
                      </a:r>
                    </a:p>
                    <a:p>
                      <a:pPr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（１）若手防災リーダーの育成を図るとともに、女性防火クラブの加入促進を図る。</a:t>
                      </a:r>
                      <a:endParaRPr kumimoji="1" lang="en-US" altLang="ja-JP" sz="1050" dirty="0" smtClean="0">
                        <a:latin typeface="ＭＳ ゴシック" panose="020B0609070205080204" pitchFamily="49" charset="-128"/>
                        <a:ea typeface="ＭＳ ゴシック" panose="020B0609070205080204" pitchFamily="49" charset="-128"/>
                      </a:endParaRPr>
                    </a:p>
                    <a:p>
                      <a:pPr marL="371475" indent="-371475"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（２）消防隊到着前の初期消火活動の充実のため、消防団による訓練指導体制の構築等を図る。</a:t>
                      </a:r>
                      <a:endParaRPr kumimoji="1" lang="en-US" altLang="ja-JP" sz="1050" dirty="0" smtClean="0">
                        <a:latin typeface="ＭＳ ゴシック" panose="020B0609070205080204" pitchFamily="49" charset="-128"/>
                        <a:ea typeface="ＭＳ ゴシック" panose="020B0609070205080204" pitchFamily="49" charset="-128"/>
                      </a:endParaRPr>
                    </a:p>
                    <a:p>
                      <a:pPr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（３）大規模災害に備え、生活支援物資等の備蓄体制の整備を促進する。</a:t>
                      </a:r>
                      <a:endParaRPr kumimoji="1" lang="en-US" altLang="ja-JP" sz="1050" dirty="0" smtClean="0">
                        <a:latin typeface="ＭＳ ゴシック" panose="020B0609070205080204" pitchFamily="49" charset="-128"/>
                        <a:ea typeface="ＭＳ ゴシック" panose="020B0609070205080204" pitchFamily="49" charset="-128"/>
                      </a:endParaRPr>
                    </a:p>
                    <a:p>
                      <a:pPr algn="l">
                        <a:lnSpc>
                          <a:spcPct val="130000"/>
                        </a:lnSpc>
                      </a:pPr>
                      <a:r>
                        <a:rPr kumimoji="1" lang="ja-JP" altLang="en-US" sz="1050" dirty="0" smtClean="0">
                          <a:latin typeface="ＭＳ ゴシック" panose="020B0609070205080204" pitchFamily="49" charset="-128"/>
                          <a:ea typeface="ＭＳ ゴシック" panose="020B0609070205080204" pitchFamily="49" charset="-128"/>
                        </a:rPr>
                        <a:t>（４）地区住民の防災意識の向上を図る。</a:t>
                      </a:r>
                      <a:endParaRPr kumimoji="1" lang="en-US" altLang="ja-JP" sz="1050" dirty="0" smtClean="0">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a:endParaRPr kumimoji="1" lang="ja-JP" altLang="en-US" sz="1000" dirty="0">
                        <a:latin typeface="+mn-ea"/>
                        <a:ea typeface="+mn-ea"/>
                      </a:endParaRP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8" name="正方形/長方形 7"/>
          <p:cNvSpPr/>
          <p:nvPr/>
        </p:nvSpPr>
        <p:spPr>
          <a:xfrm>
            <a:off x="360628" y="5848171"/>
            <a:ext cx="11637783" cy="67312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内閣府「</a:t>
            </a:r>
            <a:r>
              <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地区防災計画</a:t>
            </a:r>
            <a:r>
              <a:rPr kumimoji="0" lang="ja-JP" altLang="en-US" sz="1800" b="0" i="0" u="none" strike="noStrike" kern="1200" cap="none" spc="0" normalizeH="0" baseline="0" noProof="0" dirty="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ガイドライン」</a:t>
            </a:r>
            <a:r>
              <a:rPr kumimoji="0" lang="en-US" altLang="ja-JP" sz="1800" b="0" i="0" u="none" strike="noStrike" kern="1200" cap="none" spc="100" normalizeH="0" noProof="0" dirty="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https</a:t>
            </a:r>
            <a:r>
              <a:rPr kumimoji="0" lang="en-US" altLang="ja-JP" sz="1800" b="0" i="0" u="none" strike="noStrike" kern="1200" cap="none" spc="100" normalizeH="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://www.fdma.go.jp/mission/bousai/ikusei/item/ikusei001_02_h19_shidou_ji </a:t>
            </a:r>
            <a:r>
              <a:rPr kumimoji="0" lang="en-US" altLang="ja-JP" sz="1800" b="0" i="0" u="none" strike="noStrike" kern="1200" cap="none" spc="100" normalizeH="0" noProof="0" dirty="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syu_st.pdf</a:t>
            </a:r>
            <a:endParaRPr kumimoji="0" lang="ja-JP" altLang="en-US" sz="1800" b="0" i="0" u="none" strike="noStrike" kern="1200" cap="none" spc="100" normalizeH="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9" name="正方形/長方形 8"/>
          <p:cNvSpPr/>
          <p:nvPr/>
        </p:nvSpPr>
        <p:spPr>
          <a:xfrm>
            <a:off x="9967538" y="3181234"/>
            <a:ext cx="2030873"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12"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具体的事業計画の例</a:t>
            </a:r>
          </a:p>
        </p:txBody>
      </p:sp>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8</a:t>
            </a:r>
            <a:endParaRPr kumimoji="1" lang="ja-JP" altLang="en-US" dirty="0"/>
          </a:p>
        </p:txBody>
      </p:sp>
    </p:spTree>
    <p:extLst>
      <p:ext uri="{BB962C8B-B14F-4D97-AF65-F5344CB8AC3E}">
        <p14:creationId xmlns:p14="http://schemas.microsoft.com/office/powerpoint/2010/main" val="2486615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432AE7-83AD-4637-A691-C79EE34F7128}"/>
              </a:ext>
            </a:extLst>
          </p:cNvPr>
          <p:cNvSpPr>
            <a:spLocks noGrp="1"/>
          </p:cNvSpPr>
          <p:nvPr>
            <p:ph type="sldNum" sz="quarter" idx="12"/>
          </p:nvPr>
        </p:nvSpPr>
        <p:spPr>
          <a:xfrm>
            <a:off x="8675717" y="6052589"/>
            <a:ext cx="2743200" cy="365125"/>
          </a:xfrm>
        </p:spPr>
        <p:txBody>
          <a:bodyPr/>
          <a:lstStyle/>
          <a:p>
            <a:r>
              <a:rPr kumimoji="1" lang="en-US" altLang="ja-JP" sz="1400" dirty="0">
                <a:latin typeface="+mj-lt"/>
              </a:rPr>
              <a:t>6</a:t>
            </a:r>
            <a:endParaRPr kumimoji="1" lang="ja-JP" altLang="en-US" sz="1400" dirty="0">
              <a:latin typeface="+mj-lt"/>
            </a:endParaRPr>
          </a:p>
        </p:txBody>
      </p:sp>
      <p:sp>
        <p:nvSpPr>
          <p:cNvPr id="3" name="テキスト ボックス 2">
            <a:extLst>
              <a:ext uri="{FF2B5EF4-FFF2-40B4-BE49-F238E27FC236}">
                <a16:creationId xmlns:a16="http://schemas.microsoft.com/office/drawing/2014/main" id="{CDC327C7-C699-43A5-B5EB-66C8B5B2DA9F}"/>
              </a:ext>
            </a:extLst>
          </p:cNvPr>
          <p:cNvSpPr txBox="1"/>
          <p:nvPr/>
        </p:nvSpPr>
        <p:spPr>
          <a:xfrm>
            <a:off x="1205547" y="3744265"/>
            <a:ext cx="9321715" cy="2308324"/>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ja-JP" altLang="en-US" sz="3600" dirty="0">
                <a:solidFill>
                  <a:srgbClr val="404040"/>
                </a:solidFill>
                <a:latin typeface="HGPｺﾞｼｯｸE" panose="020B0900000000000000" pitchFamily="50" charset="-128"/>
                <a:ea typeface="HGPｺﾞｼｯｸE" panose="020B0900000000000000" pitchFamily="50" charset="-128"/>
              </a:rPr>
              <a:t>自主防災組織を含む地域で活動する防災組織との連携や、それぞれの防災組織の役割分担について、市町村と自主防災組織等が一緒に話し合う場としましょう。</a:t>
            </a:r>
          </a:p>
        </p:txBody>
      </p:sp>
      <p:sp>
        <p:nvSpPr>
          <p:cNvPr id="4" name="テキスト ボックス 3">
            <a:extLst>
              <a:ext uri="{FF2B5EF4-FFF2-40B4-BE49-F238E27FC236}">
                <a16:creationId xmlns:a16="http://schemas.microsoft.com/office/drawing/2014/main" id="{729A51E0-4209-46E0-B34A-865A88606D34}"/>
              </a:ext>
            </a:extLst>
          </p:cNvPr>
          <p:cNvSpPr txBox="1"/>
          <p:nvPr/>
        </p:nvSpPr>
        <p:spPr>
          <a:xfrm>
            <a:off x="2672563" y="676647"/>
            <a:ext cx="6846875" cy="1200329"/>
          </a:xfrm>
          <a:prstGeom prst="rect">
            <a:avLst/>
          </a:prstGeom>
          <a:noFill/>
        </p:spPr>
        <p:txBody>
          <a:bodyPr wrap="square" rtlCol="0">
            <a:spAutoFit/>
          </a:bodyPr>
          <a:lstStyle/>
          <a:p>
            <a:pPr algn="ctr"/>
            <a:r>
              <a:rPr lang="en-US" altLang="ja-JP" sz="3600" dirty="0">
                <a:solidFill>
                  <a:srgbClr val="404040"/>
                </a:solidFill>
                <a:latin typeface="HGPｺﾞｼｯｸE" panose="020B0900000000000000" pitchFamily="50" charset="-128"/>
                <a:ea typeface="HGPｺﾞｼｯｸE" panose="020B0900000000000000" pitchFamily="50" charset="-128"/>
              </a:rPr>
              <a:t>1</a:t>
            </a:r>
            <a:r>
              <a:rPr lang="ja-JP" altLang="en-US" sz="3600" dirty="0" err="1">
                <a:solidFill>
                  <a:srgbClr val="404040"/>
                </a:solidFill>
                <a:latin typeface="HGPｺﾞｼｯｸE" panose="020B0900000000000000" pitchFamily="50" charset="-128"/>
                <a:ea typeface="HGPｺﾞｼｯｸE" panose="020B0900000000000000" pitchFamily="50" charset="-128"/>
              </a:rPr>
              <a:t>．</a:t>
            </a:r>
            <a:r>
              <a:rPr kumimoji="1"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わがまち（地域）の地区防災計画</a:t>
            </a:r>
            <a:r>
              <a:rPr lang="en-US" altLang="ja-JP" sz="3600" dirty="0">
                <a:solidFill>
                  <a:srgbClr val="404040"/>
                </a:solidFill>
                <a:latin typeface="HGPｺﾞｼｯｸE" panose="020B0900000000000000" pitchFamily="50" charset="-128"/>
                <a:ea typeface="HGPｺﾞｼｯｸE" panose="020B0900000000000000" pitchFamily="50" charset="-128"/>
              </a:rPr>
              <a:t>-</a:t>
            </a:r>
            <a:r>
              <a:rPr lang="ja-JP" altLang="en-US" sz="3600" dirty="0">
                <a:solidFill>
                  <a:srgbClr val="404040"/>
                </a:solidFill>
                <a:latin typeface="HGPｺﾞｼｯｸE" panose="020B0900000000000000" pitchFamily="50" charset="-128"/>
                <a:ea typeface="HGPｺﾞｼｯｸE" panose="020B0900000000000000" pitchFamily="50" charset="-128"/>
              </a:rPr>
              <a:t> まとめ </a:t>
            </a:r>
            <a:r>
              <a:rPr lang="en-US" altLang="ja-JP" sz="3600" dirty="0">
                <a:solidFill>
                  <a:srgbClr val="404040"/>
                </a:solidFill>
                <a:latin typeface="HGPｺﾞｼｯｸE" panose="020B0900000000000000" pitchFamily="50" charset="-128"/>
                <a:ea typeface="HGPｺﾞｼｯｸE" panose="020B0900000000000000" pitchFamily="50" charset="-128"/>
              </a:rPr>
              <a:t>-</a:t>
            </a:r>
            <a:endParaRPr lang="ja-JP" altLang="en-US" sz="3600" dirty="0">
              <a:solidFill>
                <a:srgbClr val="404040"/>
              </a:solidFill>
              <a:latin typeface="HGPｺﾞｼｯｸE" panose="020B0900000000000000" pitchFamily="50" charset="-128"/>
              <a:ea typeface="HGPｺﾞｼｯｸE" panose="020B0900000000000000" pitchFamily="50" charset="-128"/>
            </a:endParaRPr>
          </a:p>
        </p:txBody>
      </p:sp>
      <p:sp>
        <p:nvSpPr>
          <p:cNvPr id="5" name="テキスト ボックス 4">
            <a:extLst>
              <a:ext uri="{FF2B5EF4-FFF2-40B4-BE49-F238E27FC236}">
                <a16:creationId xmlns:a16="http://schemas.microsoft.com/office/drawing/2014/main" id="{CDC327C7-C699-43A5-B5EB-66C8B5B2DA9F}"/>
              </a:ext>
            </a:extLst>
          </p:cNvPr>
          <p:cNvSpPr txBox="1"/>
          <p:nvPr/>
        </p:nvSpPr>
        <p:spPr>
          <a:xfrm>
            <a:off x="1205547" y="1769796"/>
            <a:ext cx="9321715" cy="1754326"/>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ja-JP" altLang="en-US" sz="3600" dirty="0">
                <a:solidFill>
                  <a:srgbClr val="404040"/>
                </a:solidFill>
                <a:latin typeface="HGPｺﾞｼｯｸE" panose="020B0900000000000000" pitchFamily="50" charset="-128"/>
                <a:ea typeface="HGPｺﾞｼｯｸE" panose="020B0900000000000000" pitchFamily="50" charset="-128"/>
              </a:rPr>
              <a:t>地区防災計画は、自主防災組織等が行う自発的な防災活動に関する計画で、地区の特性に応じて自由に決められます。</a:t>
            </a:r>
          </a:p>
        </p:txBody>
      </p:sp>
    </p:spTree>
    <p:extLst>
      <p:ext uri="{BB962C8B-B14F-4D97-AF65-F5344CB8AC3E}">
        <p14:creationId xmlns:p14="http://schemas.microsoft.com/office/powerpoint/2010/main" val="3936399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861774" y="1633209"/>
            <a:ext cx="10515600" cy="2513918"/>
          </a:xfrm>
        </p:spPr>
        <p:txBody>
          <a:bodyPr/>
          <a:lstStyle/>
          <a:p>
            <a:pPr marL="540000" indent="-1080000" algn="l"/>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２</a:t>
            </a:r>
            <a:r>
              <a:rPr kumimoji="1"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地域の防災リーダー</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の</a:t>
            </a:r>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役割</a:t>
            </a:r>
          </a:p>
        </p:txBody>
      </p:sp>
      <p:sp>
        <p:nvSpPr>
          <p:cNvPr id="5" name="正方形/長方形 4">
            <a:extLst>
              <a:ext uri="{FF2B5EF4-FFF2-40B4-BE49-F238E27FC236}">
                <a16:creationId xmlns:a16="http://schemas.microsoft.com/office/drawing/2014/main" id="{286393CF-4A09-4591-B893-BDDC9C9EB4D7}"/>
              </a:ext>
            </a:extLst>
          </p:cNvPr>
          <p:cNvSpPr/>
          <p:nvPr/>
        </p:nvSpPr>
        <p:spPr>
          <a:xfrm>
            <a:off x="9228968" y="266042"/>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10</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Tree>
    <p:extLst>
      <p:ext uri="{BB962C8B-B14F-4D97-AF65-F5344CB8AC3E}">
        <p14:creationId xmlns:p14="http://schemas.microsoft.com/office/powerpoint/2010/main" val="1712723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a:t>8</a:t>
            </a:r>
            <a:endParaRPr kumimoji="1" lang="ja-JP" altLang="en-US" sz="1400" dirty="0"/>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2770185" y="1531795"/>
            <a:ext cx="6651630"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bg1"/>
                </a:solidFill>
                <a:latin typeface="HGPｺﾞｼｯｸE" panose="020B0900000000000000" pitchFamily="50" charset="-128"/>
                <a:ea typeface="HGPｺﾞｼｯｸE" panose="020B0900000000000000" pitchFamily="50" charset="-128"/>
              </a:rPr>
              <a:t>地域の防災リーダーとして</a:t>
            </a:r>
            <a:endParaRPr lang="en-US" altLang="ja-JP" sz="3600" dirty="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bg1"/>
                </a:solidFill>
                <a:latin typeface="HGPｺﾞｼｯｸE" panose="020B0900000000000000" pitchFamily="50" charset="-128"/>
                <a:ea typeface="HGPｺﾞｼｯｸE" panose="020B0900000000000000" pitchFamily="50" charset="-128"/>
              </a:rPr>
              <a:t>果たす役割は何でしょうか？</a:t>
            </a:r>
          </a:p>
        </p:txBody>
      </p:sp>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135299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8CD8312-17D8-4896-B0ED-B3816DB4A06A}"/>
              </a:ext>
            </a:extLst>
          </p:cNvPr>
          <p:cNvSpPr>
            <a:spLocks noGrp="1"/>
          </p:cNvSpPr>
          <p:nvPr>
            <p:ph type="title"/>
          </p:nvPr>
        </p:nvSpPr>
        <p:spPr>
          <a:xfrm>
            <a:off x="-2232" y="19421"/>
            <a:ext cx="12194232" cy="651600"/>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地域の防災リーダーの役割</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3" name="スライド番号プレースホルダー 2">
            <a:extLst>
              <a:ext uri="{FF2B5EF4-FFF2-40B4-BE49-F238E27FC236}">
                <a16:creationId xmlns:a16="http://schemas.microsoft.com/office/drawing/2014/main" id="{A358402F-54F3-4631-90AC-ECE3F48CCD8A}"/>
              </a:ext>
            </a:extLst>
          </p:cNvPr>
          <p:cNvSpPr>
            <a:spLocks noGrp="1"/>
          </p:cNvSpPr>
          <p:nvPr>
            <p:ph type="sldNum" sz="quarter" idx="12"/>
          </p:nvPr>
        </p:nvSpPr>
        <p:spPr/>
        <p:txBody>
          <a:bodyPr/>
          <a:lstStyle/>
          <a:p>
            <a:r>
              <a:rPr kumimoji="1" lang="en-US" altLang="ja-JP" sz="1400" dirty="0"/>
              <a:t>9</a:t>
            </a:r>
            <a:endParaRPr kumimoji="1" lang="ja-JP" altLang="en-US" sz="1400" dirty="0"/>
          </a:p>
        </p:txBody>
      </p:sp>
      <p:grpSp>
        <p:nvGrpSpPr>
          <p:cNvPr id="17" name="グループ化 16">
            <a:extLst>
              <a:ext uri="{FF2B5EF4-FFF2-40B4-BE49-F238E27FC236}">
                <a16:creationId xmlns:a16="http://schemas.microsoft.com/office/drawing/2014/main" id="{3927E8C9-3B5E-4849-984F-91EEF050441E}"/>
              </a:ext>
            </a:extLst>
          </p:cNvPr>
          <p:cNvGrpSpPr/>
          <p:nvPr/>
        </p:nvGrpSpPr>
        <p:grpSpPr>
          <a:xfrm>
            <a:off x="5638800" y="2646404"/>
            <a:ext cx="1055196" cy="824660"/>
            <a:chOff x="4042951" y="4153735"/>
            <a:chExt cx="1608165" cy="915402"/>
          </a:xfrm>
          <a:solidFill>
            <a:srgbClr val="FFC000"/>
          </a:solidFill>
        </p:grpSpPr>
        <p:sp>
          <p:nvSpPr>
            <p:cNvPr id="18" name="右矢印 51">
              <a:extLst>
                <a:ext uri="{FF2B5EF4-FFF2-40B4-BE49-F238E27FC236}">
                  <a16:creationId xmlns:a16="http://schemas.microsoft.com/office/drawing/2014/main" id="{A9453A91-AA4D-45B7-8E3B-EFB8902FCA4A}"/>
                </a:ext>
              </a:extLst>
            </p:cNvPr>
            <p:cNvSpPr/>
            <p:nvPr/>
          </p:nvSpPr>
          <p:spPr>
            <a:xfrm>
              <a:off x="5156296" y="4153735"/>
              <a:ext cx="494820" cy="915402"/>
            </a:xfrm>
            <a:prstGeom prst="rightArrow">
              <a:avLst>
                <a:gd name="adj1" fmla="val 50000"/>
                <a:gd name="adj2" fmla="val 718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a:extLst>
                <a:ext uri="{FF2B5EF4-FFF2-40B4-BE49-F238E27FC236}">
                  <a16:creationId xmlns:a16="http://schemas.microsoft.com/office/drawing/2014/main" id="{A3359AA4-E56B-4FE4-8FBB-E03E270E47A7}"/>
                </a:ext>
              </a:extLst>
            </p:cNvPr>
            <p:cNvSpPr/>
            <p:nvPr/>
          </p:nvSpPr>
          <p:spPr>
            <a:xfrm>
              <a:off x="4785182" y="4382586"/>
              <a:ext cx="247410" cy="457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正方形/長方形 19">
              <a:extLst>
                <a:ext uri="{FF2B5EF4-FFF2-40B4-BE49-F238E27FC236}">
                  <a16:creationId xmlns:a16="http://schemas.microsoft.com/office/drawing/2014/main" id="{248ED13A-5304-410D-8F66-27E4C1102226}"/>
                </a:ext>
              </a:extLst>
            </p:cNvPr>
            <p:cNvSpPr/>
            <p:nvPr/>
          </p:nvSpPr>
          <p:spPr>
            <a:xfrm>
              <a:off x="4414066" y="4382585"/>
              <a:ext cx="247410" cy="457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a:extLst>
                <a:ext uri="{FF2B5EF4-FFF2-40B4-BE49-F238E27FC236}">
                  <a16:creationId xmlns:a16="http://schemas.microsoft.com/office/drawing/2014/main" id="{65A9ABAF-0B47-4B84-B58B-D2CA669151B2}"/>
                </a:ext>
              </a:extLst>
            </p:cNvPr>
            <p:cNvSpPr/>
            <p:nvPr/>
          </p:nvSpPr>
          <p:spPr>
            <a:xfrm>
              <a:off x="4042951" y="4382585"/>
              <a:ext cx="247410" cy="457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26" name="グループ化 47">
            <a:extLst>
              <a:ext uri="{FF2B5EF4-FFF2-40B4-BE49-F238E27FC236}">
                <a16:creationId xmlns:a16="http://schemas.microsoft.com/office/drawing/2014/main" id="{7397050D-1971-4233-BA5D-016A6BF57B87}"/>
              </a:ext>
            </a:extLst>
          </p:cNvPr>
          <p:cNvGrpSpPr>
            <a:grpSpLocks/>
          </p:cNvGrpSpPr>
          <p:nvPr/>
        </p:nvGrpSpPr>
        <p:grpSpPr bwMode="auto">
          <a:xfrm>
            <a:off x="2330301" y="4788510"/>
            <a:ext cx="2339975" cy="1620837"/>
            <a:chOff x="791517" y="2888931"/>
            <a:chExt cx="2340299" cy="1620207"/>
          </a:xfrm>
        </p:grpSpPr>
        <p:sp>
          <p:nvSpPr>
            <p:cNvPr id="28" name="スマイル 27">
              <a:extLst>
                <a:ext uri="{FF2B5EF4-FFF2-40B4-BE49-F238E27FC236}">
                  <a16:creationId xmlns:a16="http://schemas.microsoft.com/office/drawing/2014/main" id="{323F324B-6F89-460E-A73D-3E959378EDF3}"/>
                </a:ext>
              </a:extLst>
            </p:cNvPr>
            <p:cNvSpPr/>
            <p:nvPr/>
          </p:nvSpPr>
          <p:spPr>
            <a:xfrm>
              <a:off x="1512342" y="2888931"/>
              <a:ext cx="898649" cy="899762"/>
            </a:xfrm>
            <a:prstGeom prst="smileyFace">
              <a:avLst/>
            </a:prstGeom>
            <a:solidFill>
              <a:srgbClr val="FF2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スマイル 28">
              <a:extLst>
                <a:ext uri="{FF2B5EF4-FFF2-40B4-BE49-F238E27FC236}">
                  <a16:creationId xmlns:a16="http://schemas.microsoft.com/office/drawing/2014/main" id="{2322831D-E29E-403B-A286-95AF331E6062}"/>
                </a:ext>
              </a:extLst>
            </p:cNvPr>
            <p:cNvSpPr/>
            <p:nvPr/>
          </p:nvSpPr>
          <p:spPr>
            <a:xfrm>
              <a:off x="791517" y="2888931"/>
              <a:ext cx="539825" cy="539540"/>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スマイル 29">
              <a:extLst>
                <a:ext uri="{FF2B5EF4-FFF2-40B4-BE49-F238E27FC236}">
                  <a16:creationId xmlns:a16="http://schemas.microsoft.com/office/drawing/2014/main" id="{09DDB759-5BEF-49CF-BE69-57AD5B946CCB}"/>
                </a:ext>
              </a:extLst>
            </p:cNvPr>
            <p:cNvSpPr/>
            <p:nvPr/>
          </p:nvSpPr>
          <p:spPr>
            <a:xfrm>
              <a:off x="2591991" y="2888931"/>
              <a:ext cx="539825" cy="539540"/>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スマイル 30">
              <a:extLst>
                <a:ext uri="{FF2B5EF4-FFF2-40B4-BE49-F238E27FC236}">
                  <a16:creationId xmlns:a16="http://schemas.microsoft.com/office/drawing/2014/main" id="{C3071224-5AAE-41C7-8086-C416FFC76A43}"/>
                </a:ext>
              </a:extLst>
            </p:cNvPr>
            <p:cNvSpPr/>
            <p:nvPr/>
          </p:nvSpPr>
          <p:spPr>
            <a:xfrm>
              <a:off x="970930" y="3609376"/>
              <a:ext cx="541412" cy="539540"/>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スマイル 31">
              <a:extLst>
                <a:ext uri="{FF2B5EF4-FFF2-40B4-BE49-F238E27FC236}">
                  <a16:creationId xmlns:a16="http://schemas.microsoft.com/office/drawing/2014/main" id="{5454B688-EFF8-49D8-B48C-D24CFCF2A213}"/>
                </a:ext>
              </a:extLst>
            </p:cNvPr>
            <p:cNvSpPr/>
            <p:nvPr/>
          </p:nvSpPr>
          <p:spPr>
            <a:xfrm>
              <a:off x="1691755" y="3969598"/>
              <a:ext cx="539825" cy="539540"/>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スマイル 32">
              <a:extLst>
                <a:ext uri="{FF2B5EF4-FFF2-40B4-BE49-F238E27FC236}">
                  <a16:creationId xmlns:a16="http://schemas.microsoft.com/office/drawing/2014/main" id="{2CC35132-1C4E-493D-AAFD-E8F0437F2CA8}"/>
                </a:ext>
              </a:extLst>
            </p:cNvPr>
            <p:cNvSpPr/>
            <p:nvPr/>
          </p:nvSpPr>
          <p:spPr>
            <a:xfrm>
              <a:off x="2410991" y="3609376"/>
              <a:ext cx="541413" cy="539540"/>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2" name="スマイル 41">
            <a:extLst>
              <a:ext uri="{FF2B5EF4-FFF2-40B4-BE49-F238E27FC236}">
                <a16:creationId xmlns:a16="http://schemas.microsoft.com/office/drawing/2014/main" id="{21C8F3F3-6228-48BB-B44B-04F297C304D0}"/>
              </a:ext>
            </a:extLst>
          </p:cNvPr>
          <p:cNvSpPr/>
          <p:nvPr/>
        </p:nvSpPr>
        <p:spPr bwMode="auto">
          <a:xfrm>
            <a:off x="7610624" y="4567960"/>
            <a:ext cx="900112" cy="901700"/>
          </a:xfrm>
          <a:prstGeom prst="smileyFace">
            <a:avLst/>
          </a:prstGeom>
          <a:solidFill>
            <a:srgbClr val="FF2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大波 45">
            <a:extLst>
              <a:ext uri="{FF2B5EF4-FFF2-40B4-BE49-F238E27FC236}">
                <a16:creationId xmlns:a16="http://schemas.microsoft.com/office/drawing/2014/main" id="{B633F3E8-0868-46D0-BCB3-3D336B37D70A}"/>
              </a:ext>
            </a:extLst>
          </p:cNvPr>
          <p:cNvSpPr/>
          <p:nvPr/>
        </p:nvSpPr>
        <p:spPr bwMode="auto">
          <a:xfrm>
            <a:off x="8691712" y="4334677"/>
            <a:ext cx="900113" cy="720725"/>
          </a:xfrm>
          <a:prstGeom prst="wave">
            <a:avLst/>
          </a:prstGeom>
          <a:solidFill>
            <a:srgbClr val="00B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4" name="直線矢印コネクタ 43">
            <a:extLst>
              <a:ext uri="{FF2B5EF4-FFF2-40B4-BE49-F238E27FC236}">
                <a16:creationId xmlns:a16="http://schemas.microsoft.com/office/drawing/2014/main" id="{05E629D9-5368-4076-A6AB-40770CCF04CA}"/>
              </a:ext>
            </a:extLst>
          </p:cNvPr>
          <p:cNvCxnSpPr/>
          <p:nvPr/>
        </p:nvCxnSpPr>
        <p:spPr bwMode="auto">
          <a:xfrm flipV="1">
            <a:off x="8691711" y="4388572"/>
            <a:ext cx="0" cy="1081088"/>
          </a:xfrm>
          <a:prstGeom prst="straightConnector1">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6" name="グループ化 34">
            <a:extLst>
              <a:ext uri="{FF2B5EF4-FFF2-40B4-BE49-F238E27FC236}">
                <a16:creationId xmlns:a16="http://schemas.microsoft.com/office/drawing/2014/main" id="{9B248664-9F24-46AD-8F01-25D22C68281C}"/>
              </a:ext>
            </a:extLst>
          </p:cNvPr>
          <p:cNvGrpSpPr>
            <a:grpSpLocks/>
          </p:cNvGrpSpPr>
          <p:nvPr/>
        </p:nvGrpSpPr>
        <p:grpSpPr bwMode="auto">
          <a:xfrm>
            <a:off x="7070874" y="5468866"/>
            <a:ext cx="1980746" cy="1080294"/>
            <a:chOff x="4932046" y="3519012"/>
            <a:chExt cx="1980253" cy="1080138"/>
          </a:xfrm>
        </p:grpSpPr>
        <p:sp>
          <p:nvSpPr>
            <p:cNvPr id="37" name="スマイル 36">
              <a:extLst>
                <a:ext uri="{FF2B5EF4-FFF2-40B4-BE49-F238E27FC236}">
                  <a16:creationId xmlns:a16="http://schemas.microsoft.com/office/drawing/2014/main" id="{31ED150D-02A2-4F36-853A-040EFF634BCA}"/>
                </a:ext>
              </a:extLst>
            </p:cNvPr>
            <p:cNvSpPr/>
            <p:nvPr/>
          </p:nvSpPr>
          <p:spPr>
            <a:xfrm>
              <a:off x="5292318" y="3519806"/>
              <a:ext cx="539616" cy="539672"/>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 name="スマイル 37">
              <a:extLst>
                <a:ext uri="{FF2B5EF4-FFF2-40B4-BE49-F238E27FC236}">
                  <a16:creationId xmlns:a16="http://schemas.microsoft.com/office/drawing/2014/main" id="{2E56A294-4B8A-4876-B9AE-DF85594F2738}"/>
                </a:ext>
              </a:extLst>
            </p:cNvPr>
            <p:cNvSpPr/>
            <p:nvPr/>
          </p:nvSpPr>
          <p:spPr>
            <a:xfrm>
              <a:off x="6012864" y="3519806"/>
              <a:ext cx="539616" cy="539672"/>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スマイル 38">
              <a:extLst>
                <a:ext uri="{FF2B5EF4-FFF2-40B4-BE49-F238E27FC236}">
                  <a16:creationId xmlns:a16="http://schemas.microsoft.com/office/drawing/2014/main" id="{CDD8817B-35E1-4C19-9E4D-A1C60A3A466E}"/>
                </a:ext>
              </a:extLst>
            </p:cNvPr>
            <p:cNvSpPr/>
            <p:nvPr/>
          </p:nvSpPr>
          <p:spPr>
            <a:xfrm>
              <a:off x="4932046" y="4059478"/>
              <a:ext cx="539616" cy="539672"/>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 name="スマイル 39">
              <a:extLst>
                <a:ext uri="{FF2B5EF4-FFF2-40B4-BE49-F238E27FC236}">
                  <a16:creationId xmlns:a16="http://schemas.microsoft.com/office/drawing/2014/main" id="{D4C8B947-E45B-4697-8443-5B03361902E5}"/>
                </a:ext>
              </a:extLst>
            </p:cNvPr>
            <p:cNvSpPr/>
            <p:nvPr/>
          </p:nvSpPr>
          <p:spPr>
            <a:xfrm>
              <a:off x="5652592" y="4059478"/>
              <a:ext cx="539616" cy="539672"/>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 name="スマイル 40">
              <a:extLst>
                <a:ext uri="{FF2B5EF4-FFF2-40B4-BE49-F238E27FC236}">
                  <a16:creationId xmlns:a16="http://schemas.microsoft.com/office/drawing/2014/main" id="{33AFC0DD-6032-49BE-A044-C212C429B9F5}"/>
                </a:ext>
              </a:extLst>
            </p:cNvPr>
            <p:cNvSpPr/>
            <p:nvPr/>
          </p:nvSpPr>
          <p:spPr>
            <a:xfrm>
              <a:off x="6373137" y="4059478"/>
              <a:ext cx="539616" cy="539672"/>
            </a:xfrm>
            <a:prstGeom prst="smileyFac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5" name="テキスト ボックス 48">
            <a:extLst>
              <a:ext uri="{FF2B5EF4-FFF2-40B4-BE49-F238E27FC236}">
                <a16:creationId xmlns:a16="http://schemas.microsoft.com/office/drawing/2014/main" id="{B8CD409F-6090-4926-88CF-FEE74C318B89}"/>
              </a:ext>
            </a:extLst>
          </p:cNvPr>
          <p:cNvSpPr txBox="1">
            <a:spLocks noChangeArrowheads="1"/>
          </p:cNvSpPr>
          <p:nvPr/>
        </p:nvSpPr>
        <p:spPr bwMode="auto">
          <a:xfrm>
            <a:off x="6874572" y="2305303"/>
            <a:ext cx="329670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just" eaLnBrk="1" hangingPunct="1"/>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災害時、地域住民の先頭に立って、地域の防災活動を主導していくことができる</a:t>
            </a:r>
          </a:p>
        </p:txBody>
      </p:sp>
      <p:sp>
        <p:nvSpPr>
          <p:cNvPr id="46" name="テキスト ボックス 49">
            <a:extLst>
              <a:ext uri="{FF2B5EF4-FFF2-40B4-BE49-F238E27FC236}">
                <a16:creationId xmlns:a16="http://schemas.microsoft.com/office/drawing/2014/main" id="{BA3DC286-2702-4F47-8BCF-EAADB3591963}"/>
              </a:ext>
            </a:extLst>
          </p:cNvPr>
          <p:cNvSpPr txBox="1">
            <a:spLocks noChangeArrowheads="1"/>
          </p:cNvSpPr>
          <p:nvPr/>
        </p:nvSpPr>
        <p:spPr bwMode="auto">
          <a:xfrm>
            <a:off x="1893908" y="2305304"/>
            <a:ext cx="34110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just" eaLnBrk="1" hangingPunct="1"/>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平常時から、リーダーとして地域で中心となり活動することで</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endPar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nvGrpSpPr>
          <p:cNvPr id="56" name="図形グループ 10">
            <a:extLst>
              <a:ext uri="{FF2B5EF4-FFF2-40B4-BE49-F238E27FC236}">
                <a16:creationId xmlns:a16="http://schemas.microsoft.com/office/drawing/2014/main" id="{4FE91A9F-C0D5-4A10-ADA2-363CB4671553}"/>
              </a:ext>
            </a:extLst>
          </p:cNvPr>
          <p:cNvGrpSpPr>
            <a:grpSpLocks/>
          </p:cNvGrpSpPr>
          <p:nvPr/>
        </p:nvGrpSpPr>
        <p:grpSpPr bwMode="auto">
          <a:xfrm>
            <a:off x="1806208" y="642291"/>
            <a:ext cx="8579582" cy="1620838"/>
            <a:chOff x="611493" y="728700"/>
            <a:chExt cx="7921013" cy="1620180"/>
          </a:xfrm>
        </p:grpSpPr>
        <p:sp>
          <p:nvSpPr>
            <p:cNvPr id="57" name="山形 11">
              <a:extLst>
                <a:ext uri="{FF2B5EF4-FFF2-40B4-BE49-F238E27FC236}">
                  <a16:creationId xmlns:a16="http://schemas.microsoft.com/office/drawing/2014/main" id="{2331DAC7-20B3-4985-97B9-77CD358F5F44}"/>
                </a:ext>
              </a:extLst>
            </p:cNvPr>
            <p:cNvSpPr/>
            <p:nvPr/>
          </p:nvSpPr>
          <p:spPr>
            <a:xfrm>
              <a:off x="611493" y="998465"/>
              <a:ext cx="4370887" cy="1080649"/>
            </a:xfrm>
            <a:prstGeom prst="chevron">
              <a:avLst>
                <a:gd name="adj" fmla="val 3467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4400">
                  <a:solidFill>
                    <a:schemeClr val="tx1"/>
                  </a:solidFill>
                  <a:latin typeface="HGP創英角ｺﾞｼｯｸUB" panose="020B0900000000000000" pitchFamily="50" charset="-128"/>
                  <a:ea typeface="HGP創英角ｺﾞｼｯｸUB" panose="020B0900000000000000" pitchFamily="50" charset="-128"/>
                </a:rPr>
                <a:t>　 </a:t>
              </a:r>
              <a:r>
                <a:rPr lang="ja-JP" altLang="en-US" sz="4400">
                  <a:solidFill>
                    <a:srgbClr val="404040"/>
                  </a:solidFill>
                  <a:latin typeface="HGP創英角ｺﾞｼｯｸUB" panose="020B0900000000000000" pitchFamily="50" charset="-128"/>
                  <a:ea typeface="HGP創英角ｺﾞｼｯｸUB" panose="020B0900000000000000" pitchFamily="50" charset="-128"/>
                </a:rPr>
                <a:t>平常時</a:t>
              </a:r>
            </a:p>
          </p:txBody>
        </p:sp>
        <p:sp>
          <p:nvSpPr>
            <p:cNvPr id="58" name="山形 12">
              <a:extLst>
                <a:ext uri="{FF2B5EF4-FFF2-40B4-BE49-F238E27FC236}">
                  <a16:creationId xmlns:a16="http://schemas.microsoft.com/office/drawing/2014/main" id="{E6A7364E-2738-4EBE-8FEC-66CADEF44BBE}"/>
                </a:ext>
              </a:extLst>
            </p:cNvPr>
            <p:cNvSpPr/>
            <p:nvPr/>
          </p:nvSpPr>
          <p:spPr>
            <a:xfrm>
              <a:off x="4419574" y="998465"/>
              <a:ext cx="4112932" cy="1080649"/>
            </a:xfrm>
            <a:prstGeom prst="chevron">
              <a:avLst>
                <a:gd name="adj" fmla="val 34674"/>
              </a:avLst>
            </a:prstGeom>
            <a:solidFill>
              <a:srgbClr val="FF2800"/>
            </a:solidFill>
            <a:ln>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400">
                  <a:solidFill>
                    <a:schemeClr val="tx1"/>
                  </a:solidFill>
                  <a:latin typeface="HGP創英角ｺﾞｼｯｸUB" panose="020B0900000000000000" pitchFamily="50" charset="-128"/>
                  <a:ea typeface="HGP創英角ｺﾞｼｯｸUB" panose="020B0900000000000000" pitchFamily="50" charset="-128"/>
                </a:rPr>
                <a:t>　　</a:t>
              </a:r>
              <a:r>
                <a:rPr lang="ja-JP" altLang="en-US" sz="4400">
                  <a:solidFill>
                    <a:srgbClr val="404040"/>
                  </a:solidFill>
                  <a:latin typeface="HGP創英角ｺﾞｼｯｸUB" panose="020B0900000000000000" pitchFamily="50" charset="-128"/>
                  <a:ea typeface="HGP創英角ｺﾞｼｯｸUB" panose="020B0900000000000000" pitchFamily="50" charset="-128"/>
                </a:rPr>
                <a:t>災害時</a:t>
              </a:r>
            </a:p>
          </p:txBody>
        </p:sp>
        <p:sp>
          <p:nvSpPr>
            <p:cNvPr id="59" name="爆発 1 13">
              <a:extLst>
                <a:ext uri="{FF2B5EF4-FFF2-40B4-BE49-F238E27FC236}">
                  <a16:creationId xmlns:a16="http://schemas.microsoft.com/office/drawing/2014/main" id="{C8058B1B-699A-457E-8875-ABFCC0A3CE11}"/>
                </a:ext>
              </a:extLst>
            </p:cNvPr>
            <p:cNvSpPr/>
            <p:nvPr/>
          </p:nvSpPr>
          <p:spPr>
            <a:xfrm>
              <a:off x="3671957" y="728700"/>
              <a:ext cx="1800086" cy="1620180"/>
            </a:xfrm>
            <a:prstGeom prst="irregularSeal1">
              <a:avLst/>
            </a:prstGeom>
            <a:solidFill>
              <a:srgbClr val="FFFF00">
                <a:alpha val="90000"/>
              </a:srgbClr>
            </a:solidFill>
            <a:ln w="57150">
              <a:solidFill>
                <a:srgbClr val="FFFF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a:solidFill>
                    <a:schemeClr val="tx1"/>
                  </a:solidFill>
                  <a:latin typeface="+mn-ea"/>
                </a:rPr>
                <a:t>災害発生</a:t>
              </a:r>
            </a:p>
          </p:txBody>
        </p:sp>
      </p:grpSp>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51431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B3EE37-A9B2-4C6E-851C-AE4613D0EB12}"/>
              </a:ext>
            </a:extLst>
          </p:cNvPr>
          <p:cNvSpPr>
            <a:spLocks noGrp="1"/>
          </p:cNvSpPr>
          <p:nvPr>
            <p:ph type="title"/>
          </p:nvPr>
        </p:nvSpPr>
        <p:spPr>
          <a:xfrm>
            <a:off x="0" y="-8411"/>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リーダーとして心掛けたいこと</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B538DF9-C557-4280-B833-2F5EFCAEBF00}"/>
              </a:ext>
            </a:extLst>
          </p:cNvPr>
          <p:cNvSpPr>
            <a:spLocks noGrp="1"/>
          </p:cNvSpPr>
          <p:nvPr>
            <p:ph type="sldNum" sz="quarter" idx="12"/>
          </p:nvPr>
        </p:nvSpPr>
        <p:spPr/>
        <p:txBody>
          <a:bodyPr/>
          <a:lstStyle/>
          <a:p>
            <a:r>
              <a:rPr kumimoji="1" lang="en-US" altLang="ja-JP" sz="1400" dirty="0"/>
              <a:t>10</a:t>
            </a:r>
            <a:endParaRPr kumimoji="1" lang="ja-JP" altLang="en-US" sz="1400" dirty="0"/>
          </a:p>
        </p:txBody>
      </p:sp>
      <p:sp>
        <p:nvSpPr>
          <p:cNvPr id="17" name="四角形: 角を丸くする 16">
            <a:extLst>
              <a:ext uri="{FF2B5EF4-FFF2-40B4-BE49-F238E27FC236}">
                <a16:creationId xmlns:a16="http://schemas.microsoft.com/office/drawing/2014/main" id="{8B757AF8-0414-4F83-A97F-D9DE3212DF89}"/>
              </a:ext>
            </a:extLst>
          </p:cNvPr>
          <p:cNvSpPr/>
          <p:nvPr/>
        </p:nvSpPr>
        <p:spPr>
          <a:xfrm>
            <a:off x="8394166" y="-1072345"/>
            <a:ext cx="2351314" cy="61749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lumMod val="75000"/>
                    <a:lumOff val="25000"/>
                  </a:schemeClr>
                </a:solidFill>
              </a:rPr>
              <a:t>写真を用いる</a:t>
            </a:r>
          </a:p>
        </p:txBody>
      </p:sp>
      <p:sp>
        <p:nvSpPr>
          <p:cNvPr id="18" name="円/楕円 6">
            <a:extLst>
              <a:ext uri="{FF2B5EF4-FFF2-40B4-BE49-F238E27FC236}">
                <a16:creationId xmlns:a16="http://schemas.microsoft.com/office/drawing/2014/main" id="{8F6E7411-4F73-4C40-973E-A272B9DAEB90}"/>
              </a:ext>
            </a:extLst>
          </p:cNvPr>
          <p:cNvSpPr/>
          <p:nvPr/>
        </p:nvSpPr>
        <p:spPr>
          <a:xfrm>
            <a:off x="3419027" y="1592891"/>
            <a:ext cx="5569993" cy="4104205"/>
          </a:xfrm>
          <a:prstGeom prst="ellipse">
            <a:avLst/>
          </a:prstGeom>
          <a:solidFill>
            <a:srgbClr val="C7E9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リーダーとして</a:t>
            </a:r>
            <a:endParaRPr lang="en-US" altLang="ja-JP" sz="360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spcAft>
                <a:spcPts val="600"/>
              </a:spcAft>
              <a:defRPr/>
            </a:pPr>
            <a:r>
              <a:rPr lang="ja-JP" altLang="en-US" sz="360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心掛けたいこと</a:t>
            </a:r>
            <a:endParaRPr lang="en-US" altLang="ja-JP" sz="360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9" name="角丸四角形吹き出し 7">
            <a:extLst>
              <a:ext uri="{FF2B5EF4-FFF2-40B4-BE49-F238E27FC236}">
                <a16:creationId xmlns:a16="http://schemas.microsoft.com/office/drawing/2014/main" id="{20742F1E-8477-4D80-9D98-1FB9638ECB98}"/>
              </a:ext>
            </a:extLst>
          </p:cNvPr>
          <p:cNvSpPr/>
          <p:nvPr/>
        </p:nvSpPr>
        <p:spPr>
          <a:xfrm>
            <a:off x="1838397" y="2504623"/>
            <a:ext cx="1779516" cy="1024838"/>
          </a:xfrm>
          <a:prstGeom prst="wedgeRoundRectCallout">
            <a:avLst>
              <a:gd name="adj1" fmla="val 106793"/>
              <a:gd name="adj2" fmla="val 47470"/>
              <a:gd name="adj3" fmla="val 16667"/>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defRP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②</a:t>
            </a:r>
            <a:r>
              <a:rPr lang="ja-JP" altLang="en-US" sz="2000">
                <a:solidFill>
                  <a:srgbClr val="FF2800"/>
                </a:solidFill>
                <a:latin typeface="HGPｺﾞｼｯｸE" panose="020B0900000000000000" pitchFamily="50" charset="-128"/>
                <a:ea typeface="HGPｺﾞｼｯｸE" panose="020B0900000000000000" pitchFamily="50" charset="-128"/>
              </a:rPr>
              <a:t>楽しく活動</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しよう</a:t>
            </a:r>
          </a:p>
        </p:txBody>
      </p:sp>
      <p:sp>
        <p:nvSpPr>
          <p:cNvPr id="22" name="角丸四角形吹き出し 8">
            <a:extLst>
              <a:ext uri="{FF2B5EF4-FFF2-40B4-BE49-F238E27FC236}">
                <a16:creationId xmlns:a16="http://schemas.microsoft.com/office/drawing/2014/main" id="{532EAED9-8EC6-464B-B7B1-38E3AA63F16A}"/>
              </a:ext>
            </a:extLst>
          </p:cNvPr>
          <p:cNvSpPr/>
          <p:nvPr/>
        </p:nvSpPr>
        <p:spPr>
          <a:xfrm>
            <a:off x="1686590" y="4251234"/>
            <a:ext cx="2685861" cy="1291015"/>
          </a:xfrm>
          <a:prstGeom prst="wedgeRoundRectCallout">
            <a:avLst>
              <a:gd name="adj1" fmla="val 78259"/>
              <a:gd name="adj2" fmla="val -31061"/>
              <a:gd name="adj3" fmla="val 16667"/>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lgn="just">
              <a:defRPr/>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③</a:t>
            </a:r>
            <a:r>
              <a:rPr lang="ja-JP" altLang="en-US" sz="2000" dirty="0">
                <a:solidFill>
                  <a:srgbClr val="FF2800"/>
                </a:solidFill>
                <a:latin typeface="HGPｺﾞｼｯｸE" panose="020B0900000000000000" pitchFamily="50" charset="-128"/>
                <a:ea typeface="HGPｺﾞｼｯｸE" panose="020B0900000000000000" pitchFamily="50" charset="-128"/>
              </a:rPr>
              <a:t>仲間</a:t>
            </a: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（３人程度の協力者）を作ろう</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3" name="角丸四角形吹き出し 9">
            <a:extLst>
              <a:ext uri="{FF2B5EF4-FFF2-40B4-BE49-F238E27FC236}">
                <a16:creationId xmlns:a16="http://schemas.microsoft.com/office/drawing/2014/main" id="{0C2A8E36-E5B5-40CE-ACC3-1C5A2F05B56D}"/>
              </a:ext>
            </a:extLst>
          </p:cNvPr>
          <p:cNvSpPr/>
          <p:nvPr/>
        </p:nvSpPr>
        <p:spPr>
          <a:xfrm>
            <a:off x="6964251" y="713362"/>
            <a:ext cx="2646474" cy="1193552"/>
          </a:xfrm>
          <a:prstGeom prst="wedgeRoundRectCallout">
            <a:avLst>
              <a:gd name="adj1" fmla="val -53135"/>
              <a:gd name="adj2" fmla="val 108676"/>
              <a:gd name="adj3" fmla="val 16667"/>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lgn="just">
              <a:defRP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④</a:t>
            </a:r>
            <a:r>
              <a:rPr lang="ja-JP" altLang="en-US" sz="2000">
                <a:solidFill>
                  <a:srgbClr val="FF2800"/>
                </a:solidFill>
                <a:latin typeface="HGPｺﾞｼｯｸE" panose="020B0900000000000000" pitchFamily="50" charset="-128"/>
                <a:ea typeface="HGPｺﾞｼｯｸE" panose="020B0900000000000000" pitchFamily="50" charset="-128"/>
              </a:rPr>
              <a:t>役割を分担</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しよう（一人で担わない）</a:t>
            </a:r>
          </a:p>
        </p:txBody>
      </p:sp>
      <p:sp>
        <p:nvSpPr>
          <p:cNvPr id="25" name="角丸四角形吹き出し 10">
            <a:extLst>
              <a:ext uri="{FF2B5EF4-FFF2-40B4-BE49-F238E27FC236}">
                <a16:creationId xmlns:a16="http://schemas.microsoft.com/office/drawing/2014/main" id="{F54BCFDC-724B-4355-BC83-C50CEFF367D5}"/>
              </a:ext>
            </a:extLst>
          </p:cNvPr>
          <p:cNvSpPr/>
          <p:nvPr/>
        </p:nvSpPr>
        <p:spPr>
          <a:xfrm>
            <a:off x="7361408" y="5264559"/>
            <a:ext cx="2823133" cy="956926"/>
          </a:xfrm>
          <a:prstGeom prst="wedgeRoundRectCallout">
            <a:avLst>
              <a:gd name="adj1" fmla="val -59208"/>
              <a:gd name="adj2" fmla="val -55957"/>
              <a:gd name="adj3" fmla="val 16667"/>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lgn="just">
              <a:defRP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⑦地域の防災活動に参加する</a:t>
            </a:r>
            <a:r>
              <a:rPr lang="ja-JP" altLang="en-US" sz="2000">
                <a:solidFill>
                  <a:srgbClr val="FF2800"/>
                </a:solidFill>
                <a:latin typeface="HGPｺﾞｼｯｸE" panose="020B0900000000000000" pitchFamily="50" charset="-128"/>
                <a:ea typeface="HGPｺﾞｼｯｸE" panose="020B0900000000000000" pitchFamily="50" charset="-128"/>
              </a:rPr>
              <a:t>人を育てよう</a:t>
            </a:r>
            <a:endParaRPr lang="en-US" altLang="ja-JP" sz="2000">
              <a:solidFill>
                <a:srgbClr val="FF2800"/>
              </a:solidFill>
              <a:latin typeface="HGPｺﾞｼｯｸE" panose="020B0900000000000000" pitchFamily="50" charset="-128"/>
              <a:ea typeface="HGPｺﾞｼｯｸE" panose="020B0900000000000000" pitchFamily="50" charset="-128"/>
            </a:endParaRPr>
          </a:p>
        </p:txBody>
      </p:sp>
      <p:sp>
        <p:nvSpPr>
          <p:cNvPr id="27" name="角丸四角形吹き出し 13">
            <a:extLst>
              <a:ext uri="{FF2B5EF4-FFF2-40B4-BE49-F238E27FC236}">
                <a16:creationId xmlns:a16="http://schemas.microsoft.com/office/drawing/2014/main" id="{B83F69F6-4613-4B40-9A13-94B69E7EEF7B}"/>
              </a:ext>
            </a:extLst>
          </p:cNvPr>
          <p:cNvSpPr/>
          <p:nvPr/>
        </p:nvSpPr>
        <p:spPr>
          <a:xfrm>
            <a:off x="2640013" y="832607"/>
            <a:ext cx="2352603" cy="1368425"/>
          </a:xfrm>
          <a:prstGeom prst="wedgeRoundRectCallout">
            <a:avLst>
              <a:gd name="adj1" fmla="val 83025"/>
              <a:gd name="adj2" fmla="val 81966"/>
              <a:gd name="adj3" fmla="val 16667"/>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defRP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①</a:t>
            </a:r>
            <a:r>
              <a:rPr lang="ja-JP" altLang="en-US" sz="2000">
                <a:solidFill>
                  <a:srgbClr val="FF2800"/>
                </a:solidFill>
                <a:latin typeface="HGPｺﾞｼｯｸE" panose="020B0900000000000000" pitchFamily="50" charset="-128"/>
                <a:ea typeface="HGPｺﾞｼｯｸE" panose="020B0900000000000000" pitchFamily="50" charset="-128"/>
              </a:rPr>
              <a:t>リーダーという立場</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を最大限利用しよう</a:t>
            </a:r>
          </a:p>
        </p:txBody>
      </p:sp>
      <p:sp>
        <p:nvSpPr>
          <p:cNvPr id="26" name="角丸四角形吹き出し 12">
            <a:extLst>
              <a:ext uri="{FF2B5EF4-FFF2-40B4-BE49-F238E27FC236}">
                <a16:creationId xmlns:a16="http://schemas.microsoft.com/office/drawing/2014/main" id="{ABD24432-86DB-4BF1-9890-B7708C0A8E91}"/>
              </a:ext>
            </a:extLst>
          </p:cNvPr>
          <p:cNvSpPr/>
          <p:nvPr/>
        </p:nvSpPr>
        <p:spPr>
          <a:xfrm>
            <a:off x="7703076" y="2163978"/>
            <a:ext cx="2823133" cy="1062957"/>
          </a:xfrm>
          <a:prstGeom prst="wedgeRoundRectCallout">
            <a:avLst>
              <a:gd name="adj1" fmla="val -39191"/>
              <a:gd name="adj2" fmla="val 68741"/>
              <a:gd name="adj3" fmla="val 16667"/>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defRP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⑤地域住民と</a:t>
            </a:r>
            <a:r>
              <a:rPr lang="ja-JP" altLang="en-US" sz="2000">
                <a:solidFill>
                  <a:srgbClr val="FF2800"/>
                </a:solidFill>
                <a:latin typeface="HGPｺﾞｼｯｸE" panose="020B0900000000000000" pitchFamily="50" charset="-128"/>
                <a:ea typeface="HGPｺﾞｼｯｸE" panose="020B0900000000000000" pitchFamily="50" charset="-128"/>
              </a:rPr>
              <a:t>コミュニケーション</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を図ろう</a:t>
            </a:r>
          </a:p>
        </p:txBody>
      </p:sp>
      <p:sp>
        <p:nvSpPr>
          <p:cNvPr id="3" name="下矢印 2"/>
          <p:cNvSpPr/>
          <p:nvPr/>
        </p:nvSpPr>
        <p:spPr>
          <a:xfrm>
            <a:off x="5434001" y="5788950"/>
            <a:ext cx="1540042" cy="497061"/>
          </a:xfrm>
          <a:prstGeom prst="downArrow">
            <a:avLst/>
          </a:prstGeom>
          <a:solidFill>
            <a:srgbClr val="35A16B"/>
          </a:solidFill>
          <a:ln>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テキスト ボックス 3"/>
          <p:cNvSpPr txBox="1"/>
          <p:nvPr/>
        </p:nvSpPr>
        <p:spPr>
          <a:xfrm>
            <a:off x="3980357" y="6286010"/>
            <a:ext cx="4474926" cy="523220"/>
          </a:xfrm>
          <a:prstGeom prst="rect">
            <a:avLst/>
          </a:prstGeom>
          <a:noFill/>
        </p:spPr>
        <p:txBody>
          <a:bodyPr wrap="square" rtlCol="0">
            <a:spAutoFit/>
          </a:bodyPr>
          <a:lstStyle/>
          <a:p>
            <a:r>
              <a:rPr lang="ja-JP" altLang="en-US" sz="2800">
                <a:solidFill>
                  <a:srgbClr val="FF2800"/>
                </a:solidFill>
                <a:latin typeface="HGPｺﾞｼｯｸE" panose="020B0900000000000000" pitchFamily="50" charset="-128"/>
                <a:ea typeface="HGPｺﾞｼｯｸE" panose="020B0900000000000000" pitchFamily="50" charset="-128"/>
              </a:rPr>
              <a:t>リーダーシップを発揮できる</a:t>
            </a:r>
          </a:p>
        </p:txBody>
      </p:sp>
      <p:sp>
        <p:nvSpPr>
          <p:cNvPr id="16" name="角丸四角形吹き出し 10">
            <a:extLst>
              <a:ext uri="{FF2B5EF4-FFF2-40B4-BE49-F238E27FC236}">
                <a16:creationId xmlns:a16="http://schemas.microsoft.com/office/drawing/2014/main" id="{8D7DE64F-58A7-4A90-A397-03DED1F08591}"/>
              </a:ext>
            </a:extLst>
          </p:cNvPr>
          <p:cNvSpPr/>
          <p:nvPr/>
        </p:nvSpPr>
        <p:spPr>
          <a:xfrm>
            <a:off x="8173606" y="3712626"/>
            <a:ext cx="2352603" cy="1291015"/>
          </a:xfrm>
          <a:prstGeom prst="wedgeRoundRectCallout">
            <a:avLst>
              <a:gd name="adj1" fmla="val -68085"/>
              <a:gd name="adj2" fmla="val 974"/>
              <a:gd name="adj3" fmla="val 16667"/>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Ins="0" anchor="ctr"/>
          <a:lstStyle/>
          <a:p>
            <a:pPr marL="268288" indent="-268288" algn="just">
              <a:defRP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⑥地域の</a:t>
            </a:r>
            <a:r>
              <a:rPr lang="ja-JP" altLang="en-US" sz="2000">
                <a:solidFill>
                  <a:srgbClr val="FF2800"/>
                </a:solidFill>
                <a:latin typeface="HGPｺﾞｼｯｸE" panose="020B0900000000000000" pitchFamily="50" charset="-128"/>
                <a:ea typeface="HGPｺﾞｼｯｸE" panose="020B0900000000000000" pitchFamily="50" charset="-128"/>
              </a:rPr>
              <a:t>自助意識</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を高めるよう地域の人に伝えよう</a:t>
            </a:r>
            <a:endParaRPr lang="en-US" altLang="ja-JP" sz="2000">
              <a:solidFill>
                <a:srgbClr val="E94716"/>
              </a:solidFill>
              <a:latin typeface="HGPｺﾞｼｯｸE" panose="020B0900000000000000" pitchFamily="50" charset="-128"/>
              <a:ea typeface="HGPｺﾞｼｯｸE" panose="020B0900000000000000" pitchFamily="50" charset="-128"/>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64268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B3EE37-A9B2-4C6E-851C-AE4613D0EB12}"/>
              </a:ext>
            </a:extLst>
          </p:cNvPr>
          <p:cNvSpPr>
            <a:spLocks noGrp="1"/>
          </p:cNvSpPr>
          <p:nvPr>
            <p:ph type="title"/>
          </p:nvPr>
        </p:nvSpPr>
        <p:spPr>
          <a:xfrm>
            <a:off x="0" y="-8411"/>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リーダー</a:t>
            </a:r>
            <a:r>
              <a:rPr lang="ja-JP" altLang="en-US" sz="32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という立場を最大限利用しよう</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B538DF9-C557-4280-B833-2F5EFCAEBF00}"/>
              </a:ext>
            </a:extLst>
          </p:cNvPr>
          <p:cNvSpPr>
            <a:spLocks noGrp="1"/>
          </p:cNvSpPr>
          <p:nvPr>
            <p:ph type="sldNum" sz="quarter" idx="12"/>
          </p:nvPr>
        </p:nvSpPr>
        <p:spPr/>
        <p:txBody>
          <a:bodyPr/>
          <a:lstStyle/>
          <a:p>
            <a:r>
              <a:rPr kumimoji="1" lang="en-US" altLang="ja-JP" sz="1400" dirty="0"/>
              <a:t>10</a:t>
            </a:r>
            <a:endParaRPr kumimoji="1" lang="ja-JP" altLang="en-US" sz="1400" dirty="0"/>
          </a:p>
        </p:txBody>
      </p:sp>
      <p:sp>
        <p:nvSpPr>
          <p:cNvPr id="20" name="円形吹き出し 19"/>
          <p:cNvSpPr/>
          <p:nvPr/>
        </p:nvSpPr>
        <p:spPr>
          <a:xfrm>
            <a:off x="7810336" y="1217454"/>
            <a:ext cx="2879725" cy="1747837"/>
          </a:xfrm>
          <a:prstGeom prst="wedgeEllipseCallout">
            <a:avLst>
              <a:gd name="adj1" fmla="val 14329"/>
              <a:gd name="adj2" fmla="val 76292"/>
            </a:avLst>
          </a:prstGeom>
          <a:solidFill>
            <a:schemeClr val="accent1">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fontAlgn="auto" hangingPunct="1">
              <a:spcBef>
                <a:spcPts val="0"/>
              </a:spcBef>
              <a:spcAft>
                <a:spcPts val="0"/>
              </a:spcAft>
              <a:defRPr/>
            </a:pPr>
            <a:r>
              <a:rPr lang="ja-JP" altLang="en-US" sz="2800" b="1" dirty="0">
                <a:solidFill>
                  <a:schemeClr val="tx1"/>
                </a:solidFill>
              </a:rPr>
              <a:t>リーダー</a:t>
            </a:r>
            <a:endParaRPr lang="en-US" altLang="ja-JP" sz="2800" b="1" dirty="0">
              <a:solidFill>
                <a:schemeClr val="tx1"/>
              </a:solidFill>
            </a:endParaRPr>
          </a:p>
          <a:p>
            <a:pPr algn="ctr" eaLnBrk="1" fontAlgn="auto" hangingPunct="1">
              <a:spcBef>
                <a:spcPts val="0"/>
              </a:spcBef>
              <a:spcAft>
                <a:spcPts val="0"/>
              </a:spcAft>
              <a:defRPr/>
            </a:pPr>
            <a:r>
              <a:rPr lang="ja-JP" altLang="en-US" sz="2800" b="1" dirty="0">
                <a:solidFill>
                  <a:schemeClr val="tx1"/>
                </a:solidFill>
              </a:rPr>
              <a:t>だからこそ</a:t>
            </a:r>
            <a:endParaRPr lang="en-US" altLang="ja-JP" sz="2800" b="1" dirty="0">
              <a:solidFill>
                <a:schemeClr val="tx1"/>
              </a:solidFill>
            </a:endParaRPr>
          </a:p>
          <a:p>
            <a:pPr algn="ctr" eaLnBrk="1" fontAlgn="auto" hangingPunct="1">
              <a:spcBef>
                <a:spcPts val="0"/>
              </a:spcBef>
              <a:spcAft>
                <a:spcPts val="0"/>
              </a:spcAft>
              <a:defRPr/>
            </a:pPr>
            <a:r>
              <a:rPr lang="ja-JP" altLang="en-US" sz="2800" b="1" dirty="0">
                <a:solidFill>
                  <a:schemeClr val="tx1"/>
                </a:solidFill>
              </a:rPr>
              <a:t>できること！</a:t>
            </a:r>
          </a:p>
        </p:txBody>
      </p:sp>
      <p:grpSp>
        <p:nvGrpSpPr>
          <p:cNvPr id="21" name="グループ化 20"/>
          <p:cNvGrpSpPr>
            <a:grpSpLocks/>
          </p:cNvGrpSpPr>
          <p:nvPr/>
        </p:nvGrpSpPr>
        <p:grpSpPr bwMode="auto">
          <a:xfrm>
            <a:off x="8610600" y="3369468"/>
            <a:ext cx="2103439" cy="2295526"/>
            <a:chOff x="7015361" y="2888940"/>
            <a:chExt cx="2102144" cy="2295255"/>
          </a:xfrm>
        </p:grpSpPr>
        <p:sp>
          <p:nvSpPr>
            <p:cNvPr id="24" name="円/楕円 13"/>
            <p:cNvSpPr/>
            <p:nvPr/>
          </p:nvSpPr>
          <p:spPr>
            <a:xfrm>
              <a:off x="7581750" y="4752446"/>
              <a:ext cx="905904" cy="4317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fontAlgn="auto" hangingPunct="1">
                <a:spcBef>
                  <a:spcPts val="0"/>
                </a:spcBef>
                <a:spcAft>
                  <a:spcPts val="0"/>
                </a:spcAft>
                <a:defRPr/>
              </a:pPr>
              <a:endParaRPr lang="ja-JP" altLang="en-US"/>
            </a:p>
          </p:txBody>
        </p:sp>
        <p:pic>
          <p:nvPicPr>
            <p:cNvPr id="28" name="Picture 10" descr="C:\Users\okanishi\Download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361" y="2888940"/>
              <a:ext cx="2102144" cy="210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テキスト ボックス 6"/>
          <p:cNvSpPr txBox="1"/>
          <p:nvPr/>
        </p:nvSpPr>
        <p:spPr>
          <a:xfrm>
            <a:off x="1228561" y="3863975"/>
            <a:ext cx="8021637" cy="2492375"/>
          </a:xfrm>
          <a:prstGeom prst="rect">
            <a:avLst/>
          </a:prstGeom>
          <a:noFill/>
        </p:spPr>
        <p:txBody>
          <a:bodyPr>
            <a:spAutoFit/>
          </a:bodyPr>
          <a:ls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90488" indent="-90488" eaLnBrk="1" fontAlgn="auto" hangingPunct="1">
              <a:spcBef>
                <a:spcPts val="600"/>
              </a:spcBef>
              <a:spcAft>
                <a:spcPts val="0"/>
              </a:spcAft>
              <a:buClr>
                <a:srgbClr val="FF3399"/>
              </a:buClr>
              <a:defRPr/>
            </a:pPr>
            <a:r>
              <a:rPr lang="ja-JP" altLang="en-US" sz="2400" dirty="0">
                <a:latin typeface="HG丸ｺﾞｼｯｸM-PRO" panose="020F0600000000000000" pitchFamily="50" charset="-128"/>
                <a:ea typeface="HG丸ｺﾞｼｯｸM-PRO" panose="020F0600000000000000" pitchFamily="50" charset="-128"/>
              </a:rPr>
              <a:t>＜例えば</a:t>
            </a:r>
            <a:r>
              <a:rPr lang="en-US" altLang="ja-JP" sz="2400" dirty="0">
                <a:latin typeface="HG丸ｺﾞｼｯｸM-PRO" panose="020F0600000000000000" pitchFamily="50" charset="-128"/>
                <a:ea typeface="HG丸ｺﾞｼｯｸM-PRO" panose="020F0600000000000000" pitchFamily="50" charset="-128"/>
              </a:rPr>
              <a:t>. . . </a:t>
            </a:r>
            <a:r>
              <a:rPr lang="ja-JP" altLang="en-US" sz="2400" dirty="0">
                <a:latin typeface="HG丸ｺﾞｼｯｸM-PRO" panose="020F0600000000000000" pitchFamily="50" charset="-128"/>
                <a:ea typeface="HG丸ｺﾞｼｯｸM-PRO" panose="020F0600000000000000" pitchFamily="50" charset="-128"/>
              </a:rPr>
              <a:t>＞</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marL="742950" lvl="1" indent="-382588" eaLnBrk="1" fontAlgn="auto" hangingPunct="1">
              <a:spcBef>
                <a:spcPts val="600"/>
              </a:spcBef>
              <a:spcAft>
                <a:spcPts val="0"/>
              </a:spcAft>
              <a:buClr>
                <a:srgbClr val="FF3399"/>
              </a:buClr>
              <a:defRPr/>
            </a:pPr>
            <a:r>
              <a:rPr lang="en-US" altLang="ja-JP" sz="2800" b="1" dirty="0">
                <a:latin typeface="+mn-ea"/>
                <a:ea typeface="+mn-ea"/>
              </a:rPr>
              <a:t>【</a:t>
            </a:r>
            <a:r>
              <a:rPr lang="ja-JP" altLang="en-US" sz="2800" b="1" dirty="0">
                <a:latin typeface="+mn-ea"/>
                <a:ea typeface="+mn-ea"/>
              </a:rPr>
              <a:t>地域の住民に対して</a:t>
            </a:r>
            <a:r>
              <a:rPr lang="en-US" altLang="ja-JP" sz="2800" b="1" dirty="0">
                <a:latin typeface="+mn-ea"/>
                <a:ea typeface="+mn-ea"/>
              </a:rPr>
              <a:t>】</a:t>
            </a:r>
          </a:p>
          <a:p>
            <a:pPr marL="742950" lvl="1" indent="-382588" eaLnBrk="1" fontAlgn="auto" hangingPunct="1">
              <a:spcBef>
                <a:spcPts val="600"/>
              </a:spcBef>
              <a:spcAft>
                <a:spcPts val="0"/>
              </a:spcAft>
              <a:buClr>
                <a:srgbClr val="FF3399"/>
              </a:buClr>
              <a:defRPr/>
            </a:pPr>
            <a:r>
              <a:rPr lang="ja-JP" altLang="en-US" sz="28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防災活動等への参加を積極的に声をかける</a:t>
            </a:r>
            <a:endParaRPr lang="en-US" altLang="ja-JP" sz="2400" dirty="0">
              <a:latin typeface="HG丸ｺﾞｼｯｸM-PRO" panose="020F0600000000000000" pitchFamily="50" charset="-128"/>
              <a:ea typeface="HG丸ｺﾞｼｯｸM-PRO" panose="020F0600000000000000" pitchFamily="50" charset="-128"/>
            </a:endParaRPr>
          </a:p>
          <a:p>
            <a:pPr marL="742950" lvl="1" indent="-382588" eaLnBrk="1" fontAlgn="auto" hangingPunct="1">
              <a:spcBef>
                <a:spcPts val="600"/>
              </a:spcBef>
              <a:spcAft>
                <a:spcPts val="0"/>
              </a:spcAft>
              <a:buClr>
                <a:srgbClr val="FF3399"/>
              </a:buClr>
              <a:defRPr/>
            </a:pPr>
            <a:r>
              <a:rPr lang="en-US" altLang="ja-JP" sz="2800" b="1" dirty="0">
                <a:latin typeface="+mn-ea"/>
                <a:ea typeface="+mn-ea"/>
              </a:rPr>
              <a:t>【</a:t>
            </a:r>
            <a:r>
              <a:rPr lang="ja-JP" altLang="en-US" sz="2800" b="1" dirty="0">
                <a:latin typeface="+mn-ea"/>
                <a:ea typeface="+mn-ea"/>
              </a:rPr>
              <a:t>行政や他の地域組織に対して</a:t>
            </a:r>
            <a:r>
              <a:rPr lang="en-US" altLang="ja-JP" sz="2800" b="1" dirty="0">
                <a:latin typeface="+mn-ea"/>
                <a:ea typeface="+mn-ea"/>
              </a:rPr>
              <a:t>】</a:t>
            </a:r>
          </a:p>
          <a:p>
            <a:pPr marL="742950" lvl="1" indent="-382588" eaLnBrk="1" fontAlgn="auto" hangingPunct="1">
              <a:spcBef>
                <a:spcPts val="600"/>
              </a:spcBef>
              <a:spcAft>
                <a:spcPts val="0"/>
              </a:spcAft>
              <a:buClr>
                <a:srgbClr val="FF3399"/>
              </a:buClr>
              <a:defRPr/>
            </a:pPr>
            <a:r>
              <a:rPr lang="ja-JP" altLang="en-US" sz="28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組織同士という立場で話し合いや協力を依頼する</a:t>
            </a:r>
            <a:endParaRPr lang="en-US" altLang="ja-JP" sz="2400" dirty="0">
              <a:latin typeface="HG丸ｺﾞｼｯｸM-PRO" panose="020F0600000000000000" pitchFamily="50" charset="-128"/>
              <a:ea typeface="HG丸ｺﾞｼｯｸM-PRO" panose="020F0600000000000000" pitchFamily="50" charset="-128"/>
            </a:endParaRPr>
          </a:p>
        </p:txBody>
      </p:sp>
      <p:sp>
        <p:nvSpPr>
          <p:cNvPr id="30" name="テキスト ボックス 11"/>
          <p:cNvSpPr txBox="1">
            <a:spLocks noChangeArrowheads="1"/>
          </p:cNvSpPr>
          <p:nvPr/>
        </p:nvSpPr>
        <p:spPr bwMode="auto">
          <a:xfrm>
            <a:off x="654559" y="897892"/>
            <a:ext cx="5986463"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eaLnBrk="1" hangingPunct="1">
              <a:spcBef>
                <a:spcPts val="1200"/>
              </a:spcBef>
              <a:buClr>
                <a:schemeClr val="accent2"/>
              </a:buClr>
              <a:buSzPct val="85000"/>
              <a:buFont typeface="ＭＳ Ｐゴシック" panose="020B0600070205080204" pitchFamily="50" charset="-128"/>
              <a:buChar char="●"/>
            </a:pPr>
            <a:r>
              <a:rPr lang="ja-JP" altLang="en-US" sz="3200" dirty="0">
                <a:latin typeface="HGP創英角ｺﾞｼｯｸUB" panose="020B0900000000000000" pitchFamily="50" charset="-128"/>
                <a:ea typeface="HGP創英角ｺﾞｼｯｸUB" panose="020B0900000000000000" pitchFamily="50" charset="-128"/>
              </a:rPr>
              <a:t>地域に認められた「地域防災リーダー」ということの認識と自信を持つ</a:t>
            </a:r>
            <a:endParaRPr lang="en-US" altLang="ja-JP" sz="3200" dirty="0">
              <a:latin typeface="HGP創英角ｺﾞｼｯｸUB" panose="020B0900000000000000" pitchFamily="50" charset="-128"/>
              <a:ea typeface="HGP創英角ｺﾞｼｯｸUB" panose="020B0900000000000000" pitchFamily="50" charset="-128"/>
            </a:endParaRPr>
          </a:p>
          <a:p>
            <a:pPr eaLnBrk="1" hangingPunct="1">
              <a:spcBef>
                <a:spcPts val="1200"/>
              </a:spcBef>
              <a:buClr>
                <a:schemeClr val="accent2"/>
              </a:buClr>
              <a:buSzPct val="85000"/>
              <a:buFont typeface="ＭＳ Ｐゴシック" panose="020B0600070205080204" pitchFamily="50" charset="-128"/>
              <a:buChar char="●"/>
            </a:pPr>
            <a:r>
              <a:rPr lang="ja-JP" altLang="en-US" sz="3200" dirty="0">
                <a:latin typeface="HGP創英角ｺﾞｼｯｸUB" panose="020B0900000000000000" pitchFamily="50" charset="-128"/>
                <a:ea typeface="HGP創英角ｺﾞｼｯｸUB" panose="020B0900000000000000" pitchFamily="50" charset="-128"/>
              </a:rPr>
              <a:t>リーダーの立場を最大限利用することを考える</a:t>
            </a:r>
            <a:endParaRPr lang="en-US" altLang="ja-JP" sz="3200" dirty="0">
              <a:latin typeface="HGP創英角ｺﾞｼｯｸUB" panose="020B0900000000000000" pitchFamily="50" charset="-128"/>
              <a:ea typeface="HGP創英角ｺﾞｼｯｸUB" panose="020B0900000000000000" pitchFamily="50" charset="-128"/>
            </a:endParaRPr>
          </a:p>
        </p:txBody>
      </p:sp>
      <p:sp>
        <p:nvSpPr>
          <p:cNvPr id="31" name="テキスト ボックス 30">
            <a:extLst>
              <a:ext uri="{FF2B5EF4-FFF2-40B4-BE49-F238E27FC236}">
                <a16:creationId xmlns:a16="http://schemas.microsoft.com/office/drawing/2014/main" id="{AFA37A72-38F1-40DB-8CB3-A33794C27275}"/>
              </a:ext>
            </a:extLst>
          </p:cNvPr>
          <p:cNvSpPr txBox="1"/>
          <p:nvPr/>
        </p:nvSpPr>
        <p:spPr>
          <a:xfrm>
            <a:off x="2603715" y="6458681"/>
            <a:ext cx="5749872" cy="307777"/>
          </a:xfrm>
          <a:prstGeom prst="rect">
            <a:avLst/>
          </a:prstGeom>
          <a:noFill/>
        </p:spPr>
        <p:txBody>
          <a:bodyPr wrap="square" rtlCol="0">
            <a:spAutoFit/>
          </a:bodyPr>
          <a:lstStyle/>
          <a:p>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参考：内閣府</a:t>
            </a:r>
            <a:r>
              <a:rPr lang="ja-JP" altLang="en-US" sz="14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「地域防災リーダー入門」テキスト</a:t>
            </a:r>
            <a:endPar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606985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B3EE37-A9B2-4C6E-851C-AE4613D0EB12}"/>
              </a:ext>
            </a:extLst>
          </p:cNvPr>
          <p:cNvSpPr>
            <a:spLocks noGrp="1"/>
          </p:cNvSpPr>
          <p:nvPr>
            <p:ph type="title"/>
          </p:nvPr>
        </p:nvSpPr>
        <p:spPr>
          <a:xfrm>
            <a:off x="0" y="-8411"/>
            <a:ext cx="12192000" cy="650083"/>
          </a:xfrm>
          <a:solidFill>
            <a:srgbClr val="00B050"/>
          </a:solidFill>
        </p:spPr>
        <p:txBody>
          <a:bodyPr>
            <a:normAutofit/>
          </a:bodyPr>
          <a:lstStyle/>
          <a:p>
            <a:r>
              <a:rPr kumimoji="1" lang="ja-JP" altLang="en-US" sz="32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楽しく活動を進めよう</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B538DF9-C557-4280-B833-2F5EFCAEBF00}"/>
              </a:ext>
            </a:extLst>
          </p:cNvPr>
          <p:cNvSpPr>
            <a:spLocks noGrp="1"/>
          </p:cNvSpPr>
          <p:nvPr>
            <p:ph type="sldNum" sz="quarter" idx="12"/>
          </p:nvPr>
        </p:nvSpPr>
        <p:spPr>
          <a:xfrm>
            <a:off x="9093898" y="6321283"/>
            <a:ext cx="2743200" cy="365125"/>
          </a:xfrm>
        </p:spPr>
        <p:txBody>
          <a:bodyPr/>
          <a:lstStyle/>
          <a:p>
            <a:r>
              <a:rPr kumimoji="1" lang="en-US" altLang="ja-JP" sz="1400" dirty="0"/>
              <a:t>10</a:t>
            </a:r>
            <a:endParaRPr kumimoji="1" lang="ja-JP" altLang="en-US" sz="1400" dirty="0"/>
          </a:p>
        </p:txBody>
      </p:sp>
      <p:sp>
        <p:nvSpPr>
          <p:cNvPr id="31" name="テキスト ボックス 30">
            <a:extLst>
              <a:ext uri="{FF2B5EF4-FFF2-40B4-BE49-F238E27FC236}">
                <a16:creationId xmlns:a16="http://schemas.microsoft.com/office/drawing/2014/main" id="{AFA37A72-38F1-40DB-8CB3-A33794C27275}"/>
              </a:ext>
            </a:extLst>
          </p:cNvPr>
          <p:cNvSpPr txBox="1"/>
          <p:nvPr/>
        </p:nvSpPr>
        <p:spPr>
          <a:xfrm>
            <a:off x="2603715" y="6458681"/>
            <a:ext cx="5749872" cy="307777"/>
          </a:xfrm>
          <a:prstGeom prst="rect">
            <a:avLst/>
          </a:prstGeom>
          <a:noFill/>
        </p:spPr>
        <p:txBody>
          <a:bodyPr wrap="square" rtlCol="0">
            <a:spAutoFit/>
          </a:bodyPr>
          <a:lstStyle/>
          <a:p>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参考：内閣府</a:t>
            </a:r>
            <a:r>
              <a:rPr lang="ja-JP" altLang="en-US" sz="14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「地域防災リーダー入門」テキスト</a:t>
            </a:r>
            <a:endPar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1" name="正方形/長方形 10"/>
          <p:cNvSpPr>
            <a:spLocks noChangeArrowheads="1"/>
          </p:cNvSpPr>
          <p:nvPr/>
        </p:nvSpPr>
        <p:spPr bwMode="auto">
          <a:xfrm>
            <a:off x="374648" y="1211124"/>
            <a:ext cx="71786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eaLnBrk="1" hangingPunct="1">
              <a:spcBef>
                <a:spcPts val="600"/>
              </a:spcBef>
              <a:buClr>
                <a:schemeClr val="accent2"/>
              </a:buClr>
              <a:buSzPct val="85000"/>
              <a:buFont typeface="ＭＳ Ｐゴシック" panose="020B0600070205080204" pitchFamily="50" charset="-128"/>
              <a:buChar char="●"/>
            </a:pPr>
            <a:r>
              <a:rPr lang="ja-JP" altLang="en-US" sz="3200" dirty="0">
                <a:latin typeface="HGP創英角ｺﾞｼｯｸUB" panose="020B0900000000000000" pitchFamily="50" charset="-128"/>
                <a:ea typeface="HGP創英角ｺﾞｼｯｸUB" panose="020B0900000000000000" pitchFamily="50" charset="-128"/>
              </a:rPr>
              <a:t>活動が活発な団体には、みんなが楽しんで活動している事例が少なくない</a:t>
            </a:r>
            <a:endParaRPr lang="en-US" altLang="ja-JP" sz="3200" dirty="0">
              <a:latin typeface="HGP創英角ｺﾞｼｯｸUB" panose="020B0900000000000000" pitchFamily="50" charset="-128"/>
              <a:ea typeface="HGP創英角ｺﾞｼｯｸUB" panose="020B0900000000000000" pitchFamily="50" charset="-128"/>
            </a:endParaRPr>
          </a:p>
        </p:txBody>
      </p:sp>
      <p:grpSp>
        <p:nvGrpSpPr>
          <p:cNvPr id="16" name="グループ化 15"/>
          <p:cNvGrpSpPr>
            <a:grpSpLocks/>
          </p:cNvGrpSpPr>
          <p:nvPr/>
        </p:nvGrpSpPr>
        <p:grpSpPr bwMode="auto">
          <a:xfrm>
            <a:off x="8553947" y="1031769"/>
            <a:ext cx="2853141" cy="2518407"/>
            <a:chOff x="6306067" y="1316544"/>
            <a:chExt cx="2852668" cy="2518619"/>
          </a:xfrm>
        </p:grpSpPr>
        <p:sp>
          <p:nvSpPr>
            <p:cNvPr id="17" name="円/楕円 9"/>
            <p:cNvSpPr/>
            <p:nvPr/>
          </p:nvSpPr>
          <p:spPr>
            <a:xfrm>
              <a:off x="6392682" y="2151639"/>
              <a:ext cx="2620527" cy="1370127"/>
            </a:xfrm>
            <a:prstGeom prst="ellipse">
              <a:avLst/>
            </a:prstGeom>
            <a:solidFill>
              <a:srgbClr val="FF66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fontAlgn="auto" hangingPunct="1">
                <a:spcBef>
                  <a:spcPts val="0"/>
                </a:spcBef>
                <a:spcAft>
                  <a:spcPts val="0"/>
                </a:spcAft>
                <a:defRPr/>
              </a:pPr>
              <a:endParaRPr lang="ja-JP" altLang="en-US"/>
            </a:p>
          </p:txBody>
        </p:sp>
        <p:pic>
          <p:nvPicPr>
            <p:cNvPr id="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545" y="2043007"/>
              <a:ext cx="1265197" cy="126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415" y="1946614"/>
              <a:ext cx="1329986" cy="132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環状矢印 21"/>
            <p:cNvSpPr/>
            <p:nvPr/>
          </p:nvSpPr>
          <p:spPr>
            <a:xfrm flipH="1">
              <a:off x="7348199" y="1437204"/>
              <a:ext cx="1679296" cy="1679716"/>
            </a:xfrm>
            <a:prstGeom prst="circularArrow">
              <a:avLst>
                <a:gd name="adj1" fmla="val 12500"/>
                <a:gd name="adj2" fmla="val 1142319"/>
                <a:gd name="adj3" fmla="val 20457681"/>
                <a:gd name="adj4" fmla="val 16170256"/>
                <a:gd name="adj5" fmla="val 125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fontAlgn="auto" hangingPunct="1">
                <a:spcBef>
                  <a:spcPts val="0"/>
                </a:spcBef>
                <a:spcAft>
                  <a:spcPts val="0"/>
                </a:spcAft>
                <a:defRPr/>
              </a:pPr>
              <a:endParaRPr lang="ja-JP" altLang="en-US">
                <a:solidFill>
                  <a:schemeClr val="tx1"/>
                </a:solidFill>
              </a:endParaRPr>
            </a:p>
          </p:txBody>
        </p:sp>
        <p:sp>
          <p:nvSpPr>
            <p:cNvPr id="23" name="角丸四角形 22"/>
            <p:cNvSpPr/>
            <p:nvPr/>
          </p:nvSpPr>
          <p:spPr>
            <a:xfrm>
              <a:off x="7797386" y="1316544"/>
              <a:ext cx="1215823" cy="63029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fontAlgn="auto" hangingPunct="1">
                <a:spcBef>
                  <a:spcPts val="0"/>
                </a:spcBef>
                <a:spcAft>
                  <a:spcPts val="0"/>
                </a:spcAft>
                <a:defRPr/>
              </a:pPr>
              <a:r>
                <a:rPr lang="ja-JP" altLang="en-US" sz="2800" b="1" dirty="0"/>
                <a:t>防災</a:t>
              </a:r>
            </a:p>
          </p:txBody>
        </p:sp>
        <p:sp>
          <p:nvSpPr>
            <p:cNvPr id="25" name="正方形/長方形 24"/>
            <p:cNvSpPr/>
            <p:nvPr/>
          </p:nvSpPr>
          <p:spPr>
            <a:xfrm>
              <a:off x="6306067" y="3391518"/>
              <a:ext cx="2852668" cy="443645"/>
            </a:xfrm>
            <a:prstGeom prst="rect">
              <a:avLst/>
            </a:prstGeom>
            <a:solidFill>
              <a:srgbClr val="FF66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fontAlgn="auto" hangingPunct="1">
                <a:spcBef>
                  <a:spcPts val="0"/>
                </a:spcBef>
                <a:spcAft>
                  <a:spcPts val="0"/>
                </a:spcAft>
                <a:defRPr/>
              </a:pPr>
              <a:r>
                <a:rPr lang="ja-JP" altLang="en-US" sz="2000" b="1" dirty="0"/>
                <a:t>地域の祭・イベント</a:t>
              </a:r>
            </a:p>
          </p:txBody>
        </p:sp>
      </p:grpSp>
      <p:sp>
        <p:nvSpPr>
          <p:cNvPr id="26" name="正方形/長方形 25"/>
          <p:cNvSpPr/>
          <p:nvPr/>
        </p:nvSpPr>
        <p:spPr>
          <a:xfrm>
            <a:off x="374648" y="2368019"/>
            <a:ext cx="7936227" cy="3698448"/>
          </a:xfrm>
          <a:prstGeom prst="rect">
            <a:avLst/>
          </a:prstGeom>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444500" indent="-444500" eaLnBrk="1" fontAlgn="auto" hangingPunct="1">
              <a:spcBef>
                <a:spcPts val="600"/>
              </a:spcBef>
              <a:spcAft>
                <a:spcPts val="0"/>
              </a:spcAft>
              <a:buClr>
                <a:schemeClr val="accent2"/>
              </a:buClr>
              <a:buSzPct val="85000"/>
              <a:buFont typeface="ＭＳ Ｐゴシック" panose="020B0600070205080204" pitchFamily="50" charset="-128"/>
              <a:buChar char="●"/>
              <a:defRPr/>
            </a:pPr>
            <a:r>
              <a:rPr lang="ja-JP" altLang="en-US" sz="3200" dirty="0">
                <a:latin typeface="HGP創英角ｺﾞｼｯｸUB" panose="020B0900000000000000" pitchFamily="50" charset="-128"/>
                <a:ea typeface="HGP創英角ｺﾞｼｯｸUB" panose="020B0900000000000000" pitchFamily="50" charset="-128"/>
              </a:rPr>
              <a:t>楽しく活動することにより</a:t>
            </a:r>
            <a:r>
              <a:rPr lang="en-US" altLang="ja-JP" sz="3200" dirty="0">
                <a:latin typeface="HGP創英角ｺﾞｼｯｸUB" panose="020B0900000000000000" pitchFamily="50" charset="-128"/>
                <a:ea typeface="HGP創英角ｺﾞｼｯｸUB" panose="020B0900000000000000" pitchFamily="50" charset="-128"/>
              </a:rPr>
              <a:t>. . . </a:t>
            </a:r>
          </a:p>
          <a:p>
            <a:pPr marL="989013" lvl="1" indent="-365125" eaLnBrk="1" fontAlgn="auto" hangingPunct="1">
              <a:spcBef>
                <a:spcPts val="400"/>
              </a:spcBef>
              <a:spcAft>
                <a:spcPts val="0"/>
              </a:spcAft>
              <a:buClr>
                <a:schemeClr val="accent2"/>
              </a:buClr>
              <a:buFont typeface="Wingdings" panose="05000000000000000000" pitchFamily="2" charset="2"/>
              <a:buChar char="ü"/>
              <a:defRPr/>
            </a:pPr>
            <a:r>
              <a:rPr lang="ja-JP" altLang="en-US" sz="2400" dirty="0">
                <a:latin typeface="HG丸ｺﾞｼｯｸM-PRO" pitchFamily="50" charset="-128"/>
                <a:ea typeface="HG丸ｺﾞｼｯｸM-PRO" pitchFamily="50" charset="-128"/>
              </a:rPr>
              <a:t>活動の達成が得られ、次の活動への意欲がわく</a:t>
            </a:r>
            <a:endParaRPr lang="en-US" altLang="ja-JP" sz="2400" dirty="0">
              <a:latin typeface="HG丸ｺﾞｼｯｸM-PRO" pitchFamily="50" charset="-128"/>
              <a:ea typeface="HG丸ｺﾞｼｯｸM-PRO" pitchFamily="50" charset="-128"/>
            </a:endParaRPr>
          </a:p>
          <a:p>
            <a:pPr marL="989013" lvl="1" indent="-365125" eaLnBrk="1" fontAlgn="auto" hangingPunct="1">
              <a:spcBef>
                <a:spcPts val="400"/>
              </a:spcBef>
              <a:spcAft>
                <a:spcPts val="0"/>
              </a:spcAft>
              <a:buClr>
                <a:schemeClr val="accent2"/>
              </a:buClr>
              <a:buFont typeface="Wingdings" panose="05000000000000000000" pitchFamily="2" charset="2"/>
              <a:buChar char="ü"/>
              <a:defRPr/>
            </a:pPr>
            <a:r>
              <a:rPr lang="ja-JP" altLang="en-US" sz="2400" dirty="0">
                <a:latin typeface="HG丸ｺﾞｼｯｸM-PRO" pitchFamily="50" charset="-128"/>
                <a:ea typeface="HG丸ｺﾞｼｯｸM-PRO" pitchFamily="50" charset="-128"/>
              </a:rPr>
              <a:t>参加する住民の輪が広がる</a:t>
            </a:r>
            <a:endParaRPr lang="en-US" altLang="ja-JP" sz="2400" dirty="0">
              <a:latin typeface="HG丸ｺﾞｼｯｸM-PRO" pitchFamily="50" charset="-128"/>
              <a:ea typeface="HG丸ｺﾞｼｯｸM-PRO" pitchFamily="50" charset="-128"/>
            </a:endParaRPr>
          </a:p>
          <a:p>
            <a:pPr marL="444500" indent="-444500" eaLnBrk="1" fontAlgn="auto" hangingPunct="1">
              <a:spcBef>
                <a:spcPts val="600"/>
              </a:spcBef>
              <a:spcAft>
                <a:spcPts val="0"/>
              </a:spcAft>
              <a:buClr>
                <a:schemeClr val="accent2"/>
              </a:buClr>
              <a:buSzPct val="85000"/>
              <a:buFont typeface="ＭＳ Ｐゴシック" panose="020B0600070205080204" pitchFamily="50" charset="-128"/>
              <a:buChar char="●"/>
              <a:defRPr/>
            </a:pPr>
            <a:r>
              <a:rPr lang="ja-JP" altLang="en-US" sz="3200" spc="-200" dirty="0">
                <a:latin typeface="HGP創英角ｺﾞｼｯｸUB" panose="020B0900000000000000" pitchFamily="50" charset="-128"/>
                <a:ea typeface="HGP創英角ｺﾞｼｯｸUB" panose="020B0900000000000000" pitchFamily="50" charset="-128"/>
              </a:rPr>
              <a:t>「楽しく」をキーワードに活動していくことを考えてみる</a:t>
            </a:r>
          </a:p>
          <a:p>
            <a:pPr marL="989013" lvl="1" indent="-365125" eaLnBrk="1" fontAlgn="auto" hangingPunct="1">
              <a:spcBef>
                <a:spcPts val="400"/>
              </a:spcBef>
              <a:spcAft>
                <a:spcPts val="0"/>
              </a:spcAft>
              <a:buClr>
                <a:schemeClr val="accent2"/>
              </a:buClr>
              <a:buFont typeface="Wingdings" panose="05000000000000000000" pitchFamily="2" charset="2"/>
              <a:buChar char="ü"/>
              <a:defRPr/>
            </a:pPr>
            <a:r>
              <a:rPr lang="ja-JP" altLang="en-US" sz="2400" dirty="0">
                <a:latin typeface="HG丸ｺﾞｼｯｸM-PRO" pitchFamily="50" charset="-128"/>
                <a:ea typeface="HG丸ｺﾞｼｯｸM-PRO" pitchFamily="50" charset="-128"/>
              </a:rPr>
              <a:t>地域のイベントを活用して「防災」を入れ込む</a:t>
            </a:r>
            <a:endParaRPr lang="en-US" altLang="ja-JP" sz="2400" dirty="0">
              <a:latin typeface="HG丸ｺﾞｼｯｸM-PRO" pitchFamily="50" charset="-128"/>
              <a:ea typeface="HG丸ｺﾞｼｯｸM-PRO" pitchFamily="50" charset="-128"/>
            </a:endParaRPr>
          </a:p>
          <a:p>
            <a:pPr marL="989013" lvl="1" indent="-365125" eaLnBrk="1" fontAlgn="auto" hangingPunct="1">
              <a:spcBef>
                <a:spcPts val="400"/>
              </a:spcBef>
              <a:spcAft>
                <a:spcPts val="0"/>
              </a:spcAft>
              <a:buClr>
                <a:schemeClr val="accent2"/>
              </a:buClr>
              <a:buFont typeface="Wingdings" panose="05000000000000000000" pitchFamily="2" charset="2"/>
              <a:buChar char="ü"/>
              <a:defRPr/>
            </a:pPr>
            <a:r>
              <a:rPr lang="ja-JP" altLang="en-US" sz="2400" dirty="0">
                <a:latin typeface="HG丸ｺﾞｼｯｸM-PRO" pitchFamily="50" charset="-128"/>
                <a:ea typeface="HG丸ｺﾞｼｯｸM-PRO" pitchFamily="50" charset="-128"/>
              </a:rPr>
              <a:t>コンクール、ゲーム、映画会など訓練やイベントを楽しめる工夫を取り入れる</a:t>
            </a:r>
            <a:endParaRPr lang="en-US" altLang="ja-JP" sz="2400" dirty="0">
              <a:latin typeface="HG丸ｺﾞｼｯｸM-PRO" pitchFamily="50" charset="-128"/>
              <a:ea typeface="HG丸ｺﾞｼｯｸM-PRO" pitchFamily="50" charset="-128"/>
            </a:endParaRPr>
          </a:p>
        </p:txBody>
      </p:sp>
      <p:grpSp>
        <p:nvGrpSpPr>
          <p:cNvPr id="27" name="グループ化 26"/>
          <p:cNvGrpSpPr>
            <a:grpSpLocks/>
          </p:cNvGrpSpPr>
          <p:nvPr/>
        </p:nvGrpSpPr>
        <p:grpSpPr bwMode="auto">
          <a:xfrm>
            <a:off x="8553947" y="3936403"/>
            <a:ext cx="2853141" cy="2720974"/>
            <a:chOff x="6392682" y="3699029"/>
            <a:chExt cx="2853211" cy="2721414"/>
          </a:xfrm>
        </p:grpSpPr>
        <p:sp>
          <p:nvSpPr>
            <p:cNvPr id="32" name="角丸四角形 31"/>
            <p:cNvSpPr/>
            <p:nvPr/>
          </p:nvSpPr>
          <p:spPr>
            <a:xfrm>
              <a:off x="6392682" y="4913663"/>
              <a:ext cx="2574988" cy="130513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fontAlgn="auto" hangingPunct="1">
                <a:spcBef>
                  <a:spcPts val="0"/>
                </a:spcBef>
                <a:spcAft>
                  <a:spcPts val="0"/>
                </a:spcAft>
                <a:defRPr/>
              </a:pPr>
              <a:endParaRPr lang="ja-JP" altLang="en-US" sz="2800" b="1" dirty="0"/>
            </a:p>
          </p:txBody>
        </p:sp>
        <p:pic>
          <p:nvPicPr>
            <p:cNvPr id="3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2682" y="4689140"/>
              <a:ext cx="1305145" cy="130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正方形/長方形 33"/>
            <p:cNvSpPr/>
            <p:nvPr/>
          </p:nvSpPr>
          <p:spPr>
            <a:xfrm>
              <a:off x="6567311" y="6018741"/>
              <a:ext cx="2260655" cy="401702"/>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fontAlgn="auto" hangingPunct="1">
                <a:spcBef>
                  <a:spcPts val="0"/>
                </a:spcBef>
                <a:spcAft>
                  <a:spcPts val="0"/>
                </a:spcAft>
                <a:defRPr/>
              </a:pPr>
              <a:r>
                <a:rPr lang="ja-JP" altLang="en-US" sz="2000" b="1" dirty="0"/>
                <a:t>防災訓練</a:t>
              </a:r>
            </a:p>
          </p:txBody>
        </p:sp>
        <p:sp>
          <p:nvSpPr>
            <p:cNvPr id="35" name="環状矢印 34"/>
            <p:cNvSpPr/>
            <p:nvPr/>
          </p:nvSpPr>
          <p:spPr>
            <a:xfrm flipH="1">
              <a:off x="7257890" y="4194409"/>
              <a:ext cx="1679616" cy="1679846"/>
            </a:xfrm>
            <a:prstGeom prst="circularArrow">
              <a:avLst>
                <a:gd name="adj1" fmla="val 12500"/>
                <a:gd name="adj2" fmla="val 1142319"/>
                <a:gd name="adj3" fmla="val 20457681"/>
                <a:gd name="adj4" fmla="val 16170256"/>
                <a:gd name="adj5" fmla="val 12500"/>
              </a:avLst>
            </a:prstGeom>
            <a:solidFill>
              <a:srgbClr val="FF66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fontAlgn="auto" hangingPunct="1">
                <a:spcBef>
                  <a:spcPts val="0"/>
                </a:spcBef>
                <a:spcAft>
                  <a:spcPts val="0"/>
                </a:spcAft>
                <a:defRPr/>
              </a:pPr>
              <a:endParaRPr lang="ja-JP" altLang="en-US">
                <a:solidFill>
                  <a:schemeClr val="tx1"/>
                </a:solidFill>
              </a:endParaRPr>
            </a:p>
          </p:txBody>
        </p:sp>
        <p:sp>
          <p:nvSpPr>
            <p:cNvPr id="36" name="円/楕円 21"/>
            <p:cNvSpPr/>
            <p:nvPr/>
          </p:nvSpPr>
          <p:spPr>
            <a:xfrm>
              <a:off x="7362668" y="3699029"/>
              <a:ext cx="1883225" cy="1035217"/>
            </a:xfrm>
            <a:prstGeom prst="ellipse">
              <a:avLst/>
            </a:prstGeom>
            <a:solidFill>
              <a:srgbClr val="FF66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fontAlgn="auto" hangingPunct="1">
                <a:spcBef>
                  <a:spcPts val="0"/>
                </a:spcBef>
                <a:spcAft>
                  <a:spcPts val="0"/>
                </a:spcAft>
                <a:defRPr/>
              </a:pPr>
              <a:r>
                <a:rPr lang="ja-JP" altLang="en-US" sz="2800" b="1" dirty="0"/>
                <a:t>楽しむ</a:t>
              </a:r>
              <a:endParaRPr lang="en-US" altLang="ja-JP" sz="2800" b="1" dirty="0"/>
            </a:p>
            <a:p>
              <a:pPr algn="ctr" eaLnBrk="1" fontAlgn="auto" hangingPunct="1">
                <a:spcBef>
                  <a:spcPts val="0"/>
                </a:spcBef>
                <a:spcAft>
                  <a:spcPts val="0"/>
                </a:spcAft>
                <a:defRPr/>
              </a:pPr>
              <a:r>
                <a:rPr lang="ja-JP" altLang="en-US" sz="2800" b="1" dirty="0"/>
                <a:t>工夫</a:t>
              </a:r>
            </a:p>
          </p:txBody>
        </p:sp>
        <p:pic>
          <p:nvPicPr>
            <p:cNvPr id="3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20" y="4599130"/>
              <a:ext cx="1395155" cy="139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20434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650083"/>
          </a:xfrm>
          <a:solidFill>
            <a:srgbClr val="00B050"/>
          </a:solidFill>
        </p:spPr>
        <p:txBody>
          <a:bodyPr>
            <a:normAutofit/>
          </a:bodyPr>
          <a:lstStyle/>
          <a:p>
            <a:r>
              <a:rPr kumimoji="1" lang="en-US" altLang="ja-JP" sz="3200" dirty="0">
                <a:solidFill>
                  <a:schemeClr val="bg1"/>
                </a:solidFill>
                <a:effectLst>
                  <a:outerShdw blurRad="38100" dist="38100" dir="2700000" algn="tl">
                    <a:srgbClr val="000000">
                      <a:alpha val="43137"/>
                    </a:srgbClr>
                  </a:outerShdw>
                </a:effectLst>
              </a:rPr>
              <a:t>【</a:t>
            </a:r>
            <a:r>
              <a:rPr kumimoji="1" lang="ja-JP" altLang="en-US" sz="32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事例①</a:t>
            </a:r>
            <a:r>
              <a:rPr kumimoji="1" lang="en-US" altLang="ja-JP" sz="32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防災リーダーの役割</a:t>
            </a:r>
          </a:p>
        </p:txBody>
      </p:sp>
      <p:sp>
        <p:nvSpPr>
          <p:cNvPr id="4" name="スライド番号プレースホルダー 3"/>
          <p:cNvSpPr>
            <a:spLocks noGrp="1"/>
          </p:cNvSpPr>
          <p:nvPr>
            <p:ph type="sldNum" sz="quarter" idx="12"/>
          </p:nvPr>
        </p:nvSpPr>
        <p:spPr/>
        <p:txBody>
          <a:bodyPr/>
          <a:lstStyle/>
          <a:p>
            <a:r>
              <a:rPr kumimoji="1" lang="en-US" altLang="ja-JP" sz="1400" dirty="0"/>
              <a:t>11</a:t>
            </a:r>
            <a:endParaRPr kumimoji="1" lang="ja-JP" altLang="en-US" sz="1400" dirty="0"/>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6" y="840978"/>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■地域における避難の声かけ等の行動</a:t>
            </a:r>
          </a:p>
          <a:p>
            <a:pPr marL="0" indent="0">
              <a:buNone/>
            </a:pPr>
            <a:r>
              <a:rPr lang="ja-JP" altLang="en-US" sz="2000">
                <a:solidFill>
                  <a:schemeClr val="tx1">
                    <a:lumMod val="75000"/>
                    <a:lumOff val="25000"/>
                  </a:schemeClr>
                </a:solidFill>
              </a:rPr>
              <a:t>（福岡県　朝倉市）</a:t>
            </a: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197100" y="1915715"/>
            <a:ext cx="7930126" cy="4715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地域の役員が参加し、意見を出し合いながら地域と行政の協働で作り上げていくワークショップ手法によりマップを作成し、地区内の各世帯に配布。</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平成２９年７月豪雨でも、班長、隣組長が避難を呼びかけ。６０代の支援員が８０代の方を連れて小学校に避難（その方の家は山からの土砂で押し潰された）するなど、助かった方がいる。</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9" name="テキスト ボックス 8">
            <a:extLst>
              <a:ext uri="{FF2B5EF4-FFF2-40B4-BE49-F238E27FC236}">
                <a16:creationId xmlns:a16="http://schemas.microsoft.com/office/drawing/2014/main" id="{AFA37A72-38F1-40DB-8CB3-A33794C27275}"/>
              </a:ext>
            </a:extLst>
          </p:cNvPr>
          <p:cNvSpPr txBox="1"/>
          <p:nvPr/>
        </p:nvSpPr>
        <p:spPr>
          <a:xfrm>
            <a:off x="2199682" y="6360928"/>
            <a:ext cx="7927544" cy="261610"/>
          </a:xfrm>
          <a:prstGeom prst="rect">
            <a:avLst/>
          </a:prstGeom>
          <a:noFill/>
        </p:spPr>
        <p:txBody>
          <a:bodyPr wrap="square" rtlCol="0">
            <a:spAutoFit/>
          </a:bodyPr>
          <a:lstStyle/>
          <a:p>
            <a:r>
              <a:rPr lang="ja-JP" altLang="en-US" sz="1100" dirty="0">
                <a:solidFill>
                  <a:schemeClr val="tx1">
                    <a:lumMod val="75000"/>
                    <a:lumOff val="25000"/>
                  </a:schemeClr>
                </a:solidFill>
                <a:latin typeface="HGPｺﾞｼｯｸE" panose="020B0900000000000000" pitchFamily="50" charset="-128"/>
                <a:ea typeface="HGPｺﾞｼｯｸE" panose="020B0900000000000000" pitchFamily="50" charset="-128"/>
              </a:rPr>
              <a:t>参考：内閣府「平成</a:t>
            </a:r>
            <a:r>
              <a:rPr lang="en-US" altLang="ja-JP" sz="1100" dirty="0">
                <a:solidFill>
                  <a:schemeClr val="tx1">
                    <a:lumMod val="75000"/>
                    <a:lumOff val="25000"/>
                  </a:schemeClr>
                </a:solidFill>
                <a:latin typeface="HGPｺﾞｼｯｸE" panose="020B0900000000000000" pitchFamily="50" charset="-128"/>
                <a:ea typeface="HGPｺﾞｼｯｸE" panose="020B0900000000000000" pitchFamily="50" charset="-128"/>
              </a:rPr>
              <a:t>29</a:t>
            </a:r>
            <a:r>
              <a:rPr lang="ja-JP" altLang="en-US" sz="1100" dirty="0">
                <a:solidFill>
                  <a:schemeClr val="tx1">
                    <a:lumMod val="75000"/>
                    <a:lumOff val="25000"/>
                  </a:schemeClr>
                </a:solidFill>
                <a:latin typeface="HGPｺﾞｼｯｸE" panose="020B0900000000000000" pitchFamily="50" charset="-128"/>
                <a:ea typeface="HGPｺﾞｼｯｸE" panose="020B0900000000000000" pitchFamily="50" charset="-128"/>
              </a:rPr>
              <a:t>年</a:t>
            </a:r>
            <a:r>
              <a:rPr lang="en-US" altLang="ja-JP" sz="1100" dirty="0">
                <a:solidFill>
                  <a:schemeClr val="tx1">
                    <a:lumMod val="75000"/>
                    <a:lumOff val="25000"/>
                  </a:schemeClr>
                </a:solidFill>
                <a:latin typeface="HGPｺﾞｼｯｸE" panose="020B0900000000000000" pitchFamily="50" charset="-128"/>
                <a:ea typeface="HGPｺﾞｼｯｸE" panose="020B0900000000000000" pitchFamily="50" charset="-128"/>
              </a:rPr>
              <a:t>7</a:t>
            </a:r>
            <a:r>
              <a:rPr lang="ja-JP" altLang="en-US" sz="1100" dirty="0">
                <a:solidFill>
                  <a:schemeClr val="tx1">
                    <a:lumMod val="75000"/>
                    <a:lumOff val="25000"/>
                  </a:schemeClr>
                </a:solidFill>
                <a:latin typeface="HGPｺﾞｼｯｸE" panose="020B0900000000000000" pitchFamily="50" charset="-128"/>
                <a:ea typeface="HGPｺﾞｼｯｸE" panose="020B0900000000000000" pitchFamily="50" charset="-128"/>
              </a:rPr>
              <a:t>月九州北部豪雨災害を踏まえた避難に関する今後の取組について」</a:t>
            </a:r>
          </a:p>
        </p:txBody>
      </p:sp>
      <p:pic>
        <p:nvPicPr>
          <p:cNvPr id="12" name="図 11"/>
          <p:cNvPicPr>
            <a:picLocks noChangeAspect="1"/>
          </p:cNvPicPr>
          <p:nvPr/>
        </p:nvPicPr>
        <p:blipFill>
          <a:blip r:embed="rId4"/>
          <a:stretch>
            <a:fillRect/>
          </a:stretch>
        </p:blipFill>
        <p:spPr>
          <a:xfrm>
            <a:off x="3488812" y="4667981"/>
            <a:ext cx="5214376" cy="1683867"/>
          </a:xfrm>
          <a:prstGeom prst="rect">
            <a:avLst/>
          </a:prstGeom>
        </p:spPr>
      </p:pic>
      <p:graphicFrame>
        <p:nvGraphicFramePr>
          <p:cNvPr id="11" name="オブジェクト 10">
            <a:extLst>
              <a:ext uri="{FF2B5EF4-FFF2-40B4-BE49-F238E27FC236}">
                <a16:creationId xmlns:a16="http://schemas.microsoft.com/office/drawing/2014/main" id="{2C4F3A44-FCE7-4A60-9FB2-7C4F79C48659}"/>
              </a:ext>
            </a:extLst>
          </p:cNvPr>
          <p:cNvGraphicFramePr>
            <a:graphicFrameLocks noChangeAspect="1"/>
          </p:cNvGraphicFramePr>
          <p:nvPr/>
        </p:nvGraphicFramePr>
        <p:xfrm>
          <a:off x="3216621" y="1343496"/>
          <a:ext cx="790575" cy="228600"/>
        </p:xfrm>
        <a:graphic>
          <a:graphicData uri="http://schemas.openxmlformats.org/presentationml/2006/ole">
            <mc:AlternateContent xmlns:mc="http://schemas.openxmlformats.org/markup-compatibility/2006">
              <mc:Choice xmlns:v="urn:schemas-microsoft-com:vml" Requires="v">
                <p:oleObj spid="_x0000_s1055" name="Document" r:id="rId5" imgW="814516" imgH="236897" progId="Word.Document.12">
                  <p:embed/>
                </p:oleObj>
              </mc:Choice>
              <mc:Fallback>
                <p:oleObj name="Document" r:id="rId5" imgW="814516" imgH="236897" progId="Word.Document.12">
                  <p:embed/>
                  <p:pic>
                    <p:nvPicPr>
                      <p:cNvPr id="11" name="オブジェクト 10">
                        <a:extLst>
                          <a:ext uri="{FF2B5EF4-FFF2-40B4-BE49-F238E27FC236}">
                            <a16:creationId xmlns:a16="http://schemas.microsoft.com/office/drawing/2014/main" id="{2C4F3A44-FCE7-4A60-9FB2-7C4F79C48659}"/>
                          </a:ext>
                        </a:extLst>
                      </p:cNvPr>
                      <p:cNvPicPr/>
                      <p:nvPr/>
                    </p:nvPicPr>
                    <p:blipFill>
                      <a:blip r:embed="rId6"/>
                      <a:stretch>
                        <a:fillRect/>
                      </a:stretch>
                    </p:blipFill>
                    <p:spPr>
                      <a:xfrm>
                        <a:off x="3216621" y="1343496"/>
                        <a:ext cx="790575" cy="228600"/>
                      </a:xfrm>
                      <a:prstGeom prst="rect">
                        <a:avLst/>
                      </a:prstGeom>
                    </p:spPr>
                  </p:pic>
                </p:oleObj>
              </mc:Fallback>
            </mc:AlternateContent>
          </a:graphicData>
        </a:graphic>
      </p:graphicFrame>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421189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650083"/>
          </a:xfrm>
          <a:solidFill>
            <a:srgbClr val="00B050"/>
          </a:solidFill>
        </p:spPr>
        <p:txBody>
          <a:bodyPr>
            <a:normAutofit/>
          </a:bodyPr>
          <a:lstStyle/>
          <a:p>
            <a:r>
              <a:rPr kumimoji="1" lang="en-US" altLang="ja-JP" sz="3200" dirty="0">
                <a:solidFill>
                  <a:schemeClr val="bg1"/>
                </a:solidFill>
                <a:effectLst>
                  <a:outerShdw blurRad="38100" dist="38100" dir="2700000" algn="tl">
                    <a:srgbClr val="000000">
                      <a:alpha val="43137"/>
                    </a:srgbClr>
                  </a:outerShdw>
                </a:effectLst>
              </a:rPr>
              <a:t>【</a:t>
            </a:r>
            <a:r>
              <a:rPr kumimoji="1" lang="ja-JP" altLang="en-US" sz="32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事例②</a:t>
            </a:r>
            <a:r>
              <a:rPr kumimoji="1" lang="en-US" altLang="ja-JP" sz="32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kumimoji="1" lang="ja-JP" altLang="en-US" sz="32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防災リーダーの役割</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p:cNvSpPr>
            <a:spLocks noGrp="1"/>
          </p:cNvSpPr>
          <p:nvPr>
            <p:ph type="sldNum" sz="quarter" idx="12"/>
          </p:nvPr>
        </p:nvSpPr>
        <p:spPr/>
        <p:txBody>
          <a:bodyPr/>
          <a:lstStyle/>
          <a:p>
            <a:r>
              <a:rPr kumimoji="1" lang="en-US" altLang="ja-JP" sz="1400" dirty="0"/>
              <a:t>11</a:t>
            </a:r>
            <a:endParaRPr kumimoji="1" lang="ja-JP" altLang="en-US" sz="1400" dirty="0"/>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6" y="840978"/>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smtClean="0">
                <a:solidFill>
                  <a:srgbClr val="FF2800"/>
                </a:solidFill>
              </a:rPr>
              <a:t>■災害・避難カード作成と自助を促す共助の取組</a:t>
            </a:r>
            <a:endParaRPr lang="ja-JP" altLang="en-US" dirty="0">
              <a:solidFill>
                <a:srgbClr val="FF2800"/>
              </a:solidFill>
            </a:endParaRPr>
          </a:p>
          <a:p>
            <a:pPr marL="0" indent="0">
              <a:buNone/>
            </a:pPr>
            <a:r>
              <a:rPr lang="ja-JP" altLang="en-US" sz="2000" dirty="0" smtClean="0">
                <a:solidFill>
                  <a:schemeClr val="tx1">
                    <a:lumMod val="75000"/>
                    <a:lumOff val="25000"/>
                  </a:schemeClr>
                </a:solidFill>
              </a:rPr>
              <a:t>（第２４回防災まちづくり大賞　総務大臣賞　三善自治会）</a:t>
            </a:r>
            <a:r>
              <a:rPr lang="en-US" altLang="ja-JP" sz="2000" dirty="0">
                <a:solidFill>
                  <a:schemeClr val="tx1">
                    <a:lumMod val="75000"/>
                    <a:lumOff val="25000"/>
                  </a:schemeClr>
                </a:solidFill>
              </a:rPr>
              <a:t/>
            </a:r>
            <a:br>
              <a:rPr lang="en-US" altLang="ja-JP" sz="2000" dirty="0">
                <a:solidFill>
                  <a:schemeClr val="tx1">
                    <a:lumMod val="75000"/>
                    <a:lumOff val="25000"/>
                  </a:schemeClr>
                </a:solidFill>
              </a:rPr>
            </a:br>
            <a:endParaRPr lang="ja-JP" altLang="en-US" sz="2000" dirty="0">
              <a:solidFill>
                <a:schemeClr val="tx1">
                  <a:lumMod val="75000"/>
                  <a:lumOff val="25000"/>
                </a:schemeClr>
              </a:solidFill>
            </a:endParaRPr>
          </a:p>
          <a:p>
            <a:endParaRPr lang="ja-JP" altLang="en-US" dirty="0">
              <a:solidFill>
                <a:schemeClr val="tx1">
                  <a:lumMod val="75000"/>
                  <a:lumOff val="25000"/>
                </a:schemeClr>
              </a:solidFill>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197100" y="1915715"/>
            <a:ext cx="7892297" cy="4853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　</a:t>
            </a: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平成</a:t>
            </a:r>
            <a:r>
              <a:rPr lang="en-US" altLang="ja-JP" sz="2300" dirty="0">
                <a:solidFill>
                  <a:schemeClr val="tx1">
                    <a:lumMod val="75000"/>
                    <a:lumOff val="25000"/>
                  </a:schemeClr>
                </a:solidFill>
                <a:latin typeface="HGPｺﾞｼｯｸE" panose="020B0900000000000000" pitchFamily="50" charset="-128"/>
                <a:ea typeface="HGPｺﾞｼｯｸE" panose="020B0900000000000000" pitchFamily="50" charset="-128"/>
              </a:rPr>
              <a:t>30</a:t>
            </a: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年</a:t>
            </a:r>
            <a:r>
              <a:rPr lang="en-US" altLang="ja-JP" sz="2300" dirty="0">
                <a:solidFill>
                  <a:schemeClr val="tx1">
                    <a:lumMod val="75000"/>
                    <a:lumOff val="25000"/>
                  </a:schemeClr>
                </a:solidFill>
                <a:latin typeface="HGPｺﾞｼｯｸE" panose="020B0900000000000000" pitchFamily="50" charset="-128"/>
                <a:ea typeface="HGPｺﾞｼｯｸE" panose="020B0900000000000000" pitchFamily="50" charset="-128"/>
              </a:rPr>
              <a:t>7</a:t>
            </a: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月豪雨災害による災害発生当日、自主防災組織役員が</a:t>
            </a:r>
            <a:r>
              <a:rPr lang="ja-JP" altLang="en-US"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公民館</a:t>
            </a: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へ集まり、地域内の災害対策本部を</a:t>
            </a:r>
            <a:r>
              <a:rPr lang="ja-JP" altLang="en-US"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開設。雨</a:t>
            </a: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やダムの状況</a:t>
            </a:r>
            <a:r>
              <a:rPr lang="ja-JP" altLang="en-US"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など</a:t>
            </a: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の情報収集にあたり</a:t>
            </a:r>
            <a:r>
              <a:rPr lang="ja-JP" altLang="en-US"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、地域</a:t>
            </a: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の有線放送など</a:t>
            </a:r>
            <a:r>
              <a:rPr lang="ja-JP" altLang="en-US"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を用い</a:t>
            </a: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、避難を呼びかけるなどの支援活動を</a:t>
            </a:r>
            <a:r>
              <a:rPr lang="ja-JP" altLang="en-US"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行った。</a:t>
            </a:r>
            <a:endParaRPr lang="en-US" altLang="ja-JP"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「災害・避難カード」の中には、避難行動時要支援者を記載するようになっており、その情報に基づいて声かけ・避難支援を行った。</a:t>
            </a:r>
            <a:endParaRPr lang="en-US" altLang="ja-JP" sz="23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 name="フッター プレースホルダー 2"/>
          <p:cNvSpPr>
            <a:spLocks noGrp="1"/>
          </p:cNvSpPr>
          <p:nvPr>
            <p:ph type="ftr" sz="quarter" idx="11"/>
          </p:nvPr>
        </p:nvSpPr>
        <p:spPr/>
        <p:txBody>
          <a:bodyPr/>
          <a:lstStyle/>
          <a:p>
            <a:endParaRPr kumimoji="1" lang="ja-JP" altLang="en-US" dirty="0"/>
          </a:p>
        </p:txBody>
      </p:sp>
      <p:pic>
        <p:nvPicPr>
          <p:cNvPr id="5" name="図 4"/>
          <p:cNvPicPr>
            <a:picLocks noChangeAspect="1"/>
          </p:cNvPicPr>
          <p:nvPr/>
        </p:nvPicPr>
        <p:blipFill>
          <a:blip r:embed="rId3"/>
          <a:stretch>
            <a:fillRect/>
          </a:stretch>
        </p:blipFill>
        <p:spPr>
          <a:xfrm>
            <a:off x="2510724" y="4541904"/>
            <a:ext cx="3597167" cy="2095867"/>
          </a:xfrm>
          <a:prstGeom prst="rect">
            <a:avLst/>
          </a:prstGeom>
        </p:spPr>
      </p:pic>
      <p:pic>
        <p:nvPicPr>
          <p:cNvPr id="6" name="図 5"/>
          <p:cNvPicPr>
            <a:picLocks noChangeAspect="1"/>
          </p:cNvPicPr>
          <p:nvPr/>
        </p:nvPicPr>
        <p:blipFill>
          <a:blip r:embed="rId4"/>
          <a:stretch>
            <a:fillRect/>
          </a:stretch>
        </p:blipFill>
        <p:spPr>
          <a:xfrm>
            <a:off x="6295969" y="4541904"/>
            <a:ext cx="3427591" cy="2116760"/>
          </a:xfrm>
          <a:prstGeom prst="rect">
            <a:avLst/>
          </a:prstGeom>
        </p:spPr>
      </p:pic>
    </p:spTree>
    <p:extLst>
      <p:ext uri="{BB962C8B-B14F-4D97-AF65-F5344CB8AC3E}">
        <p14:creationId xmlns:p14="http://schemas.microsoft.com/office/powerpoint/2010/main" val="1715817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10BCA073-86ED-4745-A267-8F559899C15B}"/>
              </a:ext>
            </a:extLst>
          </p:cNvPr>
          <p:cNvSpPr/>
          <p:nvPr/>
        </p:nvSpPr>
        <p:spPr>
          <a:xfrm>
            <a:off x="2654531" y="3208714"/>
            <a:ext cx="6907876" cy="2654419"/>
          </a:xfrm>
          <a:prstGeom prst="roundRect">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F05CA02-5E42-4BD3-8375-AB1FCF1DB287}"/>
              </a:ext>
            </a:extLst>
          </p:cNvPr>
          <p:cNvSpPr>
            <a:spLocks noGrp="1"/>
          </p:cNvSpPr>
          <p:nvPr>
            <p:ph type="title"/>
          </p:nvPr>
        </p:nvSpPr>
        <p:spPr>
          <a:xfrm>
            <a:off x="1534284" y="1836535"/>
            <a:ext cx="9139095" cy="960889"/>
          </a:xfrm>
        </p:spPr>
        <p:txBody>
          <a:bodyPr>
            <a:noAutofit/>
          </a:bodyPr>
          <a:lstStyle/>
          <a:p>
            <a:r>
              <a:rPr lang="ja-JP" altLang="en-US" sz="4000">
                <a:solidFill>
                  <a:schemeClr val="tx1">
                    <a:lumMod val="75000"/>
                    <a:lumOff val="25000"/>
                  </a:schemeClr>
                </a:solidFill>
                <a:latin typeface="HGPｺﾞｼｯｸE"/>
                <a:ea typeface="HGPｺﾞｼｯｸE"/>
              </a:rPr>
              <a:t>防災リーダーの役割</a:t>
            </a:r>
            <a:r>
              <a:rPr lang="en-US" altLang="ja-JP" sz="4000">
                <a:solidFill>
                  <a:schemeClr val="tx1">
                    <a:lumMod val="75000"/>
                    <a:lumOff val="25000"/>
                  </a:schemeClr>
                </a:solidFill>
                <a:latin typeface="HGPｺﾞｼｯｸE"/>
                <a:ea typeface="HGPｺﾞｼｯｸE"/>
              </a:rPr>
              <a:t>/</a:t>
            </a:r>
            <a:r>
              <a:rPr lang="ja-JP" altLang="en-US" sz="4000">
                <a:solidFill>
                  <a:schemeClr val="tx1">
                    <a:lumMod val="75000"/>
                    <a:lumOff val="25000"/>
                  </a:schemeClr>
                </a:solidFill>
                <a:latin typeface="HGPｺﾞｼｯｸE"/>
                <a:ea typeface="HGPｺﾞｼｯｸE"/>
              </a:rPr>
              <a:t>住民</a:t>
            </a:r>
            <a:br>
              <a:rPr lang="ja-JP" altLang="en-US" sz="4000">
                <a:solidFill>
                  <a:schemeClr val="tx1">
                    <a:lumMod val="75000"/>
                    <a:lumOff val="25000"/>
                  </a:schemeClr>
                </a:solidFill>
                <a:latin typeface="HGPｺﾞｼｯｸE"/>
                <a:ea typeface="HGPｺﾞｼｯｸE"/>
              </a:rPr>
            </a:br>
            <a:r>
              <a:rPr lang="en-US" altLang="ja-JP" sz="4000">
                <a:solidFill>
                  <a:schemeClr val="tx1">
                    <a:lumMod val="75000"/>
                    <a:lumOff val="25000"/>
                  </a:schemeClr>
                </a:solidFill>
                <a:latin typeface="HGPｺﾞｼｯｸE"/>
                <a:ea typeface="HGPｺﾞｼｯｸE"/>
              </a:rPr>
              <a:t>(</a:t>
            </a:r>
            <a:r>
              <a:rPr lang="ja-JP" altLang="en-US" sz="4000">
                <a:solidFill>
                  <a:schemeClr val="tx1">
                    <a:lumMod val="75000"/>
                    <a:lumOff val="25000"/>
                  </a:schemeClr>
                </a:solidFill>
                <a:latin typeface="HGPｺﾞｼｯｸE"/>
                <a:ea typeface="HGPｺﾞｼｯｸE"/>
              </a:rPr>
              <a:t>構成員</a:t>
            </a:r>
            <a:r>
              <a:rPr lang="en-US" altLang="ja-JP" sz="4000">
                <a:solidFill>
                  <a:schemeClr val="tx1">
                    <a:lumMod val="75000"/>
                    <a:lumOff val="25000"/>
                  </a:schemeClr>
                </a:solidFill>
                <a:latin typeface="HGPｺﾞｼｯｸE"/>
                <a:ea typeface="HGPｺﾞｼｯｸE"/>
              </a:rPr>
              <a:t>)</a:t>
            </a:r>
            <a:r>
              <a:rPr lang="ja-JP" altLang="en-US" sz="4000">
                <a:solidFill>
                  <a:schemeClr val="tx1">
                    <a:lumMod val="75000"/>
                    <a:lumOff val="25000"/>
                  </a:schemeClr>
                </a:solidFill>
                <a:latin typeface="HGPｺﾞｼｯｸE"/>
                <a:ea typeface="HGPｺﾞｼｯｸE"/>
              </a:rPr>
              <a:t>の自助意識を高めるには</a:t>
            </a:r>
            <a:endParaRPr lang="ja-JP" altLang="en-US" sz="4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 name="正方形/長方形 2">
            <a:extLst>
              <a:ext uri="{FF2B5EF4-FFF2-40B4-BE49-F238E27FC236}">
                <a16:creationId xmlns:a16="http://schemas.microsoft.com/office/drawing/2014/main" id="{95A81B4A-9519-4B31-95F7-349F2404619F}"/>
              </a:ext>
            </a:extLst>
          </p:cNvPr>
          <p:cNvSpPr/>
          <p:nvPr/>
        </p:nvSpPr>
        <p:spPr>
          <a:xfrm>
            <a:off x="2763057" y="4149513"/>
            <a:ext cx="6675120" cy="769441"/>
          </a:xfrm>
          <a:prstGeom prst="rect">
            <a:avLst/>
          </a:prstGeom>
        </p:spPr>
        <p:txBody>
          <a:bodyPr wrap="square" anchor="t">
            <a:spAutoFit/>
          </a:bodyPr>
          <a:lstStyle/>
          <a:p>
            <a:pPr algn="ctr"/>
            <a:r>
              <a:rPr lang="ja-JP" altLang="en-US" sz="4400">
                <a:solidFill>
                  <a:schemeClr val="tx1">
                    <a:lumMod val="75000"/>
                    <a:lumOff val="25000"/>
                  </a:schemeClr>
                </a:solidFill>
                <a:latin typeface="HGPｺﾞｼｯｸE"/>
                <a:ea typeface="HGPｺﾞｼｯｸE"/>
              </a:rPr>
              <a:t>地域防災リーダーの役割</a:t>
            </a:r>
            <a:endParaRPr lang="ja-JP" altLang="en-US" sz="4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589495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432AE7-83AD-4637-A691-C79EE34F7128}"/>
              </a:ext>
            </a:extLst>
          </p:cNvPr>
          <p:cNvSpPr>
            <a:spLocks noGrp="1"/>
          </p:cNvSpPr>
          <p:nvPr>
            <p:ph type="sldNum" sz="quarter" idx="12"/>
          </p:nvPr>
        </p:nvSpPr>
        <p:spPr>
          <a:xfrm>
            <a:off x="8564879" y="6043989"/>
            <a:ext cx="2743200" cy="365125"/>
          </a:xfrm>
        </p:spPr>
        <p:txBody>
          <a:bodyPr/>
          <a:lstStyle/>
          <a:p>
            <a:r>
              <a:rPr kumimoji="1" lang="en-US" altLang="ja-JP" sz="1400" dirty="0">
                <a:latin typeface="+mj-lt"/>
              </a:rPr>
              <a:t>12</a:t>
            </a:r>
            <a:endParaRPr kumimoji="1" lang="ja-JP" altLang="en-US" sz="1400" dirty="0">
              <a:latin typeface="+mj-lt"/>
            </a:endParaRPr>
          </a:p>
        </p:txBody>
      </p:sp>
      <p:sp>
        <p:nvSpPr>
          <p:cNvPr id="3" name="テキスト ボックス 2">
            <a:extLst>
              <a:ext uri="{FF2B5EF4-FFF2-40B4-BE49-F238E27FC236}">
                <a16:creationId xmlns:a16="http://schemas.microsoft.com/office/drawing/2014/main" id="{CDC327C7-C699-43A5-B5EB-66C8B5B2DA9F}"/>
              </a:ext>
            </a:extLst>
          </p:cNvPr>
          <p:cNvSpPr txBox="1"/>
          <p:nvPr/>
        </p:nvSpPr>
        <p:spPr>
          <a:xfrm>
            <a:off x="2255519" y="2555906"/>
            <a:ext cx="7680960" cy="2308324"/>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ja-JP" altLang="en-US" sz="3600" dirty="0">
                <a:solidFill>
                  <a:srgbClr val="404040"/>
                </a:solidFill>
                <a:latin typeface="HGPｺﾞｼｯｸE" panose="020B0900000000000000" pitchFamily="50" charset="-128"/>
                <a:ea typeface="HGPｺﾞｼｯｸE" panose="020B0900000000000000" pitchFamily="50" charset="-128"/>
              </a:rPr>
              <a:t>地域の防災リーダーは、災害時に先頭に立って防災活動を行うために、災害時だけではなく、平常時からリーダーシップを発揮して活動しましょう</a:t>
            </a:r>
          </a:p>
        </p:txBody>
      </p:sp>
      <p:sp>
        <p:nvSpPr>
          <p:cNvPr id="4" name="テキスト ボックス 3">
            <a:extLst>
              <a:ext uri="{FF2B5EF4-FFF2-40B4-BE49-F238E27FC236}">
                <a16:creationId xmlns:a16="http://schemas.microsoft.com/office/drawing/2014/main" id="{729A51E0-4209-46E0-B34A-865A88606D34}"/>
              </a:ext>
            </a:extLst>
          </p:cNvPr>
          <p:cNvSpPr txBox="1"/>
          <p:nvPr/>
        </p:nvSpPr>
        <p:spPr>
          <a:xfrm>
            <a:off x="2672563" y="676647"/>
            <a:ext cx="6846875" cy="1200329"/>
          </a:xfrm>
          <a:prstGeom prst="rect">
            <a:avLst/>
          </a:prstGeom>
          <a:noFill/>
        </p:spPr>
        <p:txBody>
          <a:bodyPr wrap="square" rtlCol="0">
            <a:spAutoFit/>
          </a:bodyPr>
          <a:lstStyle/>
          <a:p>
            <a:pPr algn="ctr"/>
            <a:r>
              <a:rPr lang="ja-JP" altLang="en-US" sz="3600" dirty="0">
                <a:solidFill>
                  <a:srgbClr val="404040"/>
                </a:solidFill>
                <a:latin typeface="HGPｺﾞｼｯｸE" panose="020B0900000000000000" pitchFamily="50" charset="-128"/>
                <a:ea typeface="HGPｺﾞｼｯｸE" panose="020B0900000000000000" pitchFamily="50" charset="-128"/>
              </a:rPr>
              <a:t>２．地域の防災リーダーの役割</a:t>
            </a:r>
            <a:endParaRPr lang="en-US" altLang="ja-JP" sz="3600" dirty="0">
              <a:solidFill>
                <a:srgbClr val="404040"/>
              </a:solidFill>
              <a:latin typeface="HGPｺﾞｼｯｸE" panose="020B0900000000000000" pitchFamily="50" charset="-128"/>
              <a:ea typeface="HGPｺﾞｼｯｸE" panose="020B0900000000000000" pitchFamily="50" charset="-128"/>
            </a:endParaRPr>
          </a:p>
          <a:p>
            <a:pPr algn="ctr"/>
            <a:r>
              <a:rPr lang="en-US" altLang="ja-JP" sz="3600" dirty="0">
                <a:solidFill>
                  <a:srgbClr val="404040"/>
                </a:solidFill>
                <a:latin typeface="HGPｺﾞｼｯｸE" panose="020B0900000000000000" pitchFamily="50" charset="-128"/>
                <a:ea typeface="HGPｺﾞｼｯｸE" panose="020B0900000000000000" pitchFamily="50" charset="-128"/>
              </a:rPr>
              <a:t>-</a:t>
            </a:r>
            <a:r>
              <a:rPr lang="ja-JP" altLang="en-US" sz="3600" dirty="0">
                <a:solidFill>
                  <a:srgbClr val="404040"/>
                </a:solidFill>
                <a:latin typeface="HGPｺﾞｼｯｸE" panose="020B0900000000000000" pitchFamily="50" charset="-128"/>
                <a:ea typeface="HGPｺﾞｼｯｸE" panose="020B0900000000000000" pitchFamily="50" charset="-128"/>
              </a:rPr>
              <a:t> まとめ </a:t>
            </a:r>
            <a:r>
              <a:rPr lang="en-US" altLang="ja-JP" sz="3600" dirty="0">
                <a:solidFill>
                  <a:srgbClr val="404040"/>
                </a:solidFill>
                <a:latin typeface="HGPｺﾞｼｯｸE" panose="020B0900000000000000" pitchFamily="50" charset="-128"/>
                <a:ea typeface="HGPｺﾞｼｯｸE" panose="020B0900000000000000" pitchFamily="50" charset="-128"/>
              </a:rPr>
              <a:t>-</a:t>
            </a:r>
            <a:endParaRPr lang="ja-JP" altLang="en-US" sz="3600" dirty="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66829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828523" y="1641522"/>
            <a:ext cx="10515600" cy="2513918"/>
          </a:xfrm>
        </p:spPr>
        <p:txBody>
          <a:bodyPr/>
          <a:lstStyle/>
          <a:p>
            <a:pPr algn="l"/>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３</a:t>
            </a:r>
            <a:r>
              <a:rPr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仲間を増やす</a:t>
            </a:r>
          </a:p>
        </p:txBody>
      </p:sp>
      <p:sp>
        <p:nvSpPr>
          <p:cNvPr id="5" name="正方形/長方形 4">
            <a:extLst>
              <a:ext uri="{FF2B5EF4-FFF2-40B4-BE49-F238E27FC236}">
                <a16:creationId xmlns:a16="http://schemas.microsoft.com/office/drawing/2014/main" id="{286393CF-4A09-4591-B893-BDDC9C9EB4D7}"/>
              </a:ext>
            </a:extLst>
          </p:cNvPr>
          <p:cNvSpPr/>
          <p:nvPr/>
        </p:nvSpPr>
        <p:spPr>
          <a:xfrm>
            <a:off x="9281961" y="238882"/>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lumMod val="65000"/>
                    <a:lumOff val="35000"/>
                  </a:schemeClr>
                </a:solidFill>
                <a:latin typeface="HGPｺﾞｼｯｸE" panose="020B0900000000000000" pitchFamily="50" charset="-128"/>
                <a:ea typeface="HGPｺﾞｼｯｸE" panose="020B0900000000000000" pitchFamily="50" charset="-128"/>
              </a:rPr>
              <a:t>25</a:t>
            </a:r>
            <a:r>
              <a:rPr lang="ja-JP" altLang="en-US" dirty="0" smtClean="0">
                <a:solidFill>
                  <a:schemeClr val="tx1">
                    <a:lumMod val="65000"/>
                    <a:lumOff val="35000"/>
                  </a:schemeClr>
                </a:solidFill>
                <a:latin typeface="HGPｺﾞｼｯｸE" panose="020B0900000000000000" pitchFamily="50" charset="-128"/>
                <a:ea typeface="HGPｺﾞｼｯｸE" panose="020B0900000000000000" pitchFamily="50" charset="-128"/>
              </a:rPr>
              <a:t>分</a:t>
            </a:r>
            <a:endPar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673575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885C8B5-CA3D-4092-8825-CD43E8B233B6}"/>
              </a:ext>
            </a:extLst>
          </p:cNvPr>
          <p:cNvSpPr>
            <a:spLocks noGrp="1"/>
          </p:cNvSpPr>
          <p:nvPr>
            <p:ph type="sldNum" sz="quarter" idx="12"/>
          </p:nvPr>
        </p:nvSpPr>
        <p:spPr>
          <a:xfrm>
            <a:off x="9092738" y="6210243"/>
            <a:ext cx="2057400" cy="365125"/>
          </a:xfrm>
        </p:spPr>
        <p:txBody>
          <a:bodyPr/>
          <a:lstStyle/>
          <a:p>
            <a:r>
              <a:rPr kumimoji="1" lang="en-US" altLang="ja-JP" sz="1400" dirty="0"/>
              <a:t>14</a:t>
            </a:r>
            <a:endParaRPr kumimoji="1" lang="ja-JP" altLang="en-US" sz="1400" dirty="0"/>
          </a:p>
        </p:txBody>
      </p:sp>
      <p:grpSp>
        <p:nvGrpSpPr>
          <p:cNvPr id="5" name="グループ化 4">
            <a:extLst>
              <a:ext uri="{FF2B5EF4-FFF2-40B4-BE49-F238E27FC236}">
                <a16:creationId xmlns:a16="http://schemas.microsoft.com/office/drawing/2014/main" id="{F88C69D4-DFE2-4C25-89AC-306F44FADE2F}"/>
              </a:ext>
            </a:extLst>
          </p:cNvPr>
          <p:cNvGrpSpPr/>
          <p:nvPr/>
        </p:nvGrpSpPr>
        <p:grpSpPr>
          <a:xfrm>
            <a:off x="1979781" y="1612900"/>
            <a:ext cx="7606410" cy="4160575"/>
            <a:chOff x="432335" y="629138"/>
            <a:chExt cx="8182298" cy="4160575"/>
          </a:xfrm>
        </p:grpSpPr>
        <p:sp>
          <p:nvSpPr>
            <p:cNvPr id="6" name="直角三角形 5">
              <a:extLst>
                <a:ext uri="{FF2B5EF4-FFF2-40B4-BE49-F238E27FC236}">
                  <a16:creationId xmlns:a16="http://schemas.microsoft.com/office/drawing/2014/main" id="{5CF9106A-E6B9-444E-AE15-5ED4E75DE889}"/>
                </a:ext>
              </a:extLst>
            </p:cNvPr>
            <p:cNvSpPr/>
            <p:nvPr/>
          </p:nvSpPr>
          <p:spPr>
            <a:xfrm flipH="1" flipV="1">
              <a:off x="432335" y="629138"/>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7" name="四角形: 角を丸くする 6">
              <a:extLst>
                <a:ext uri="{FF2B5EF4-FFF2-40B4-BE49-F238E27FC236}">
                  <a16:creationId xmlns:a16="http://schemas.microsoft.com/office/drawing/2014/main" id="{9CE3E8BA-57E2-4441-BE3E-D376B3ADCEAB}"/>
                </a:ext>
              </a:extLst>
            </p:cNvPr>
            <p:cNvSpPr/>
            <p:nvPr/>
          </p:nvSpPr>
          <p:spPr>
            <a:xfrm>
              <a:off x="1135334" y="629138"/>
              <a:ext cx="7479299" cy="4160575"/>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皆さんが自主防災組織として</a:t>
              </a:r>
            </a:p>
            <a:p>
              <a:pPr algn="ctr">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活動をしている中で、</a:t>
              </a:r>
            </a:p>
            <a:p>
              <a:pPr algn="ctr">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悩んでいることや不安なことを</a:t>
              </a:r>
              <a:endParaRPr lang="en-US" altLang="ja-JP" sz="3600">
                <a:solidFill>
                  <a:srgbClr val="404040"/>
                </a:solidFill>
                <a:latin typeface="HGPｺﾞｼｯｸE" panose="020B0900000000000000" pitchFamily="50" charset="-128"/>
                <a:ea typeface="HGPｺﾞｼｯｸE" panose="020B0900000000000000" pitchFamily="50" charset="-128"/>
              </a:endParaRPr>
            </a:p>
            <a:p>
              <a:pPr algn="ctr">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グループで話し合ってみましょう</a:t>
              </a:r>
            </a:p>
          </p:txBody>
        </p:sp>
      </p:grpSp>
      <p:sp>
        <p:nvSpPr>
          <p:cNvPr id="9" name="正方形/長方形 8">
            <a:extLst>
              <a:ext uri="{FF2B5EF4-FFF2-40B4-BE49-F238E27FC236}">
                <a16:creationId xmlns:a16="http://schemas.microsoft.com/office/drawing/2014/main" id="{2489B4D8-D34C-464F-98BE-74867AC1B419}"/>
              </a:ext>
            </a:extLst>
          </p:cNvPr>
          <p:cNvSpPr/>
          <p:nvPr/>
        </p:nvSpPr>
        <p:spPr>
          <a:xfrm>
            <a:off x="8610601" y="219742"/>
            <a:ext cx="1668234" cy="372533"/>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Tree>
    <p:extLst>
      <p:ext uri="{BB962C8B-B14F-4D97-AF65-F5344CB8AC3E}">
        <p14:creationId xmlns:p14="http://schemas.microsoft.com/office/powerpoint/2010/main" val="1510470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379C1C5-6938-4F6A-AE38-13886350A9E9}"/>
              </a:ext>
            </a:extLst>
          </p:cNvPr>
          <p:cNvSpPr>
            <a:spLocks noGrp="1"/>
          </p:cNvSpPr>
          <p:nvPr>
            <p:ph type="sldNum" sz="quarter" idx="12"/>
          </p:nvPr>
        </p:nvSpPr>
        <p:spPr>
          <a:xfrm>
            <a:off x="9042861" y="6143742"/>
            <a:ext cx="2057400" cy="365125"/>
          </a:xfrm>
        </p:spPr>
        <p:txBody>
          <a:bodyPr/>
          <a:lstStyle/>
          <a:p>
            <a:r>
              <a:rPr kumimoji="1" lang="en-US" altLang="ja-JP" sz="1400" dirty="0">
                <a:latin typeface="+mj-lt"/>
              </a:rPr>
              <a:t>15</a:t>
            </a:r>
            <a:endParaRPr kumimoji="1" lang="ja-JP" altLang="en-US" sz="1400" dirty="0">
              <a:latin typeface="+mj-lt"/>
            </a:endParaRPr>
          </a:p>
        </p:txBody>
      </p:sp>
      <p:sp>
        <p:nvSpPr>
          <p:cNvPr id="3" name="タイトル 2">
            <a:extLst>
              <a:ext uri="{FF2B5EF4-FFF2-40B4-BE49-F238E27FC236}">
                <a16:creationId xmlns:a16="http://schemas.microsoft.com/office/drawing/2014/main" id="{4D76C501-EDBA-4ECF-A375-C13B08629C9D}"/>
              </a:ext>
            </a:extLst>
          </p:cNvPr>
          <p:cNvSpPr txBox="1">
            <a:spLocks/>
          </p:cNvSpPr>
          <p:nvPr/>
        </p:nvSpPr>
        <p:spPr>
          <a:xfrm>
            <a:off x="2217957" y="172633"/>
            <a:ext cx="775608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悩みや不安を共有しましょう</a:t>
            </a:r>
          </a:p>
        </p:txBody>
      </p:sp>
      <p:sp>
        <p:nvSpPr>
          <p:cNvPr id="4" name="正方形/長方形 3">
            <a:extLst>
              <a:ext uri="{FF2B5EF4-FFF2-40B4-BE49-F238E27FC236}">
                <a16:creationId xmlns:a16="http://schemas.microsoft.com/office/drawing/2014/main" id="{DFC6E13B-BEC9-4C8E-B540-8125904C07AD}"/>
              </a:ext>
            </a:extLst>
          </p:cNvPr>
          <p:cNvSpPr/>
          <p:nvPr/>
        </p:nvSpPr>
        <p:spPr>
          <a:xfrm>
            <a:off x="1807865" y="958448"/>
            <a:ext cx="8479136" cy="1384995"/>
          </a:xfrm>
          <a:prstGeom prst="rect">
            <a:avLst/>
          </a:prstGeom>
        </p:spPr>
        <p:txBody>
          <a:bodyPr wrap="square">
            <a:spAutoFit/>
          </a:bodyPr>
          <a:lstStyle/>
          <a:p>
            <a:r>
              <a:rPr lang="en-US" altLang="ja-JP" sz="2800">
                <a:solidFill>
                  <a:srgbClr val="404040"/>
                </a:solidFill>
                <a:latin typeface="HGPｺﾞｼｯｸE" panose="020B0900000000000000" pitchFamily="50" charset="-128"/>
                <a:ea typeface="HGPｺﾞｼｯｸE" panose="020B0900000000000000" pitchFamily="50" charset="-128"/>
              </a:rPr>
              <a:t>【</a:t>
            </a:r>
            <a:r>
              <a:rPr lang="ja-JP" altLang="en-US" sz="2800">
                <a:solidFill>
                  <a:srgbClr val="404040"/>
                </a:solidFill>
                <a:latin typeface="HGPｺﾞｼｯｸE" panose="020B0900000000000000" pitchFamily="50" charset="-128"/>
                <a:ea typeface="HGPｺﾞｼｯｸE" panose="020B0900000000000000" pitchFamily="50" charset="-128"/>
              </a:rPr>
              <a:t>グループ検討</a:t>
            </a:r>
            <a:r>
              <a:rPr lang="en-US" altLang="ja-JP" sz="2800">
                <a:solidFill>
                  <a:srgbClr val="404040"/>
                </a:solidFill>
                <a:latin typeface="HGPｺﾞｼｯｸE" panose="020B0900000000000000" pitchFamily="50" charset="-128"/>
                <a:ea typeface="HGPｺﾞｼｯｸE" panose="020B0900000000000000" pitchFamily="50" charset="-128"/>
              </a:rPr>
              <a:t>】</a:t>
            </a:r>
            <a:r>
              <a:rPr lang="ja-JP" altLang="en-US" sz="2800">
                <a:solidFill>
                  <a:srgbClr val="404040"/>
                </a:solidFill>
                <a:latin typeface="HGPｺﾞｼｯｸE" panose="020B0900000000000000" pitchFamily="50" charset="-128"/>
                <a:ea typeface="HGPｺﾞｼｯｸE" panose="020B0900000000000000" pitchFamily="50" charset="-128"/>
              </a:rPr>
              <a:t>５分</a:t>
            </a:r>
            <a:endParaRPr lang="en-US" altLang="ja-JP" sz="2800">
              <a:solidFill>
                <a:srgbClr val="404040"/>
              </a:solidFill>
              <a:latin typeface="HGPｺﾞｼｯｸE" panose="020B0900000000000000" pitchFamily="50" charset="-128"/>
              <a:ea typeface="HGPｺﾞｼｯｸE" panose="020B0900000000000000" pitchFamily="50" charset="-128"/>
            </a:endParaRPr>
          </a:p>
          <a:p>
            <a:pPr marL="342900" indent="-342900" algn="just">
              <a:buFont typeface="Arial" panose="020B0604020202020204" pitchFamily="34" charset="0"/>
              <a:buChar char="•"/>
            </a:pPr>
            <a:r>
              <a:rPr lang="ja-JP" altLang="en-US" sz="2800">
                <a:solidFill>
                  <a:srgbClr val="404040"/>
                </a:solidFill>
                <a:latin typeface="HGPｺﾞｼｯｸE" panose="020B0900000000000000" pitchFamily="50" charset="-128"/>
                <a:ea typeface="HGPｺﾞｼｯｸE" panose="020B0900000000000000" pitchFamily="50" charset="-128"/>
              </a:rPr>
              <a:t>自主防災組織として活動する中で、悩み事や不安なことなどを、グループで話し合いましょう</a:t>
            </a:r>
          </a:p>
        </p:txBody>
      </p:sp>
      <p:sp>
        <p:nvSpPr>
          <p:cNvPr id="5" name="スマイル 4">
            <a:extLst>
              <a:ext uri="{FF2B5EF4-FFF2-40B4-BE49-F238E27FC236}">
                <a16:creationId xmlns:a16="http://schemas.microsoft.com/office/drawing/2014/main" id="{23DE12ED-E850-4292-B798-1BFC23EA0FD2}"/>
              </a:ext>
            </a:extLst>
          </p:cNvPr>
          <p:cNvSpPr/>
          <p:nvPr/>
        </p:nvSpPr>
        <p:spPr bwMode="auto">
          <a:xfrm>
            <a:off x="3984624" y="3885016"/>
            <a:ext cx="539750" cy="539750"/>
          </a:xfrm>
          <a:prstGeom prst="smileyFace">
            <a:avLst/>
          </a:prstGeom>
          <a:solidFill>
            <a:srgbClr val="FFC3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スマイル 5">
            <a:extLst>
              <a:ext uri="{FF2B5EF4-FFF2-40B4-BE49-F238E27FC236}">
                <a16:creationId xmlns:a16="http://schemas.microsoft.com/office/drawing/2014/main" id="{6ED14F3A-8C23-48A2-82DE-8CB1394043A8}"/>
              </a:ext>
            </a:extLst>
          </p:cNvPr>
          <p:cNvSpPr/>
          <p:nvPr/>
        </p:nvSpPr>
        <p:spPr bwMode="auto">
          <a:xfrm>
            <a:off x="7585075" y="5278438"/>
            <a:ext cx="539750" cy="539750"/>
          </a:xfrm>
          <a:prstGeom prst="smileyFace">
            <a:avLst/>
          </a:prstGeom>
          <a:solidFill>
            <a:srgbClr val="FFC3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スマイル 6">
            <a:extLst>
              <a:ext uri="{FF2B5EF4-FFF2-40B4-BE49-F238E27FC236}">
                <a16:creationId xmlns:a16="http://schemas.microsoft.com/office/drawing/2014/main" id="{67A6B2B8-0028-479E-A60C-2ACEB5B9B0E5}"/>
              </a:ext>
            </a:extLst>
          </p:cNvPr>
          <p:cNvSpPr/>
          <p:nvPr/>
        </p:nvSpPr>
        <p:spPr bwMode="auto">
          <a:xfrm>
            <a:off x="3983832" y="4542241"/>
            <a:ext cx="541337" cy="539750"/>
          </a:xfrm>
          <a:prstGeom prst="smileyFace">
            <a:avLst/>
          </a:prstGeom>
          <a:solidFill>
            <a:srgbClr val="FFC3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スマイル 7">
            <a:extLst>
              <a:ext uri="{FF2B5EF4-FFF2-40B4-BE49-F238E27FC236}">
                <a16:creationId xmlns:a16="http://schemas.microsoft.com/office/drawing/2014/main" id="{2B837D01-BC18-4E82-87F2-7901B735882D}"/>
              </a:ext>
            </a:extLst>
          </p:cNvPr>
          <p:cNvSpPr/>
          <p:nvPr/>
        </p:nvSpPr>
        <p:spPr bwMode="auto">
          <a:xfrm>
            <a:off x="3984624" y="5232803"/>
            <a:ext cx="539750" cy="539750"/>
          </a:xfrm>
          <a:prstGeom prst="smileyFace">
            <a:avLst/>
          </a:prstGeom>
          <a:solidFill>
            <a:srgbClr val="FFC3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スマイル 8">
            <a:extLst>
              <a:ext uri="{FF2B5EF4-FFF2-40B4-BE49-F238E27FC236}">
                <a16:creationId xmlns:a16="http://schemas.microsoft.com/office/drawing/2014/main" id="{314DF88F-8850-4E48-9E47-40BE8300E439}"/>
              </a:ext>
            </a:extLst>
          </p:cNvPr>
          <p:cNvSpPr/>
          <p:nvPr/>
        </p:nvSpPr>
        <p:spPr bwMode="auto">
          <a:xfrm>
            <a:off x="7585075" y="3915570"/>
            <a:ext cx="539750" cy="539750"/>
          </a:xfrm>
          <a:prstGeom prst="smileyFace">
            <a:avLst/>
          </a:prstGeom>
          <a:solidFill>
            <a:srgbClr val="FFC3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スマイル 9">
            <a:extLst>
              <a:ext uri="{FF2B5EF4-FFF2-40B4-BE49-F238E27FC236}">
                <a16:creationId xmlns:a16="http://schemas.microsoft.com/office/drawing/2014/main" id="{A23EE285-A935-45BD-B5FE-B07FEDED4EB5}"/>
              </a:ext>
            </a:extLst>
          </p:cNvPr>
          <p:cNvSpPr/>
          <p:nvPr/>
        </p:nvSpPr>
        <p:spPr bwMode="auto">
          <a:xfrm>
            <a:off x="7584281" y="4609308"/>
            <a:ext cx="541338" cy="539750"/>
          </a:xfrm>
          <a:prstGeom prst="smileyFace">
            <a:avLst/>
          </a:prstGeom>
          <a:solidFill>
            <a:srgbClr val="FFC3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四角形: 角を丸くする 10">
            <a:extLst>
              <a:ext uri="{FF2B5EF4-FFF2-40B4-BE49-F238E27FC236}">
                <a16:creationId xmlns:a16="http://schemas.microsoft.com/office/drawing/2014/main" id="{1D9448F6-DC3A-4B57-B298-CD16BF4ADBC3}"/>
              </a:ext>
            </a:extLst>
          </p:cNvPr>
          <p:cNvSpPr/>
          <p:nvPr/>
        </p:nvSpPr>
        <p:spPr>
          <a:xfrm>
            <a:off x="4762010" y="4084639"/>
            <a:ext cx="2603500" cy="1589088"/>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話し合い</a:t>
            </a:r>
          </a:p>
        </p:txBody>
      </p:sp>
      <p:sp>
        <p:nvSpPr>
          <p:cNvPr id="12" name="正方形/長方形 11">
            <a:extLst>
              <a:ext uri="{FF2B5EF4-FFF2-40B4-BE49-F238E27FC236}">
                <a16:creationId xmlns:a16="http://schemas.microsoft.com/office/drawing/2014/main" id="{BD2472D2-B497-4445-B40B-67FA46D9BDBC}"/>
              </a:ext>
            </a:extLst>
          </p:cNvPr>
          <p:cNvSpPr/>
          <p:nvPr/>
        </p:nvSpPr>
        <p:spPr>
          <a:xfrm>
            <a:off x="5389754" y="4627969"/>
            <a:ext cx="1696847" cy="523220"/>
          </a:xfrm>
          <a:prstGeom prst="rect">
            <a:avLst/>
          </a:prstGeom>
        </p:spPr>
        <p:txBody>
          <a:bodyPr wrap="square">
            <a:spAutoFit/>
          </a:bodyPr>
          <a:lstStyle/>
          <a:p>
            <a:r>
              <a:rPr lang="ja-JP" altLang="en-US" sz="2800">
                <a:solidFill>
                  <a:srgbClr val="404040"/>
                </a:solidFill>
                <a:latin typeface="HGPｺﾞｼｯｸE" panose="020B0900000000000000" pitchFamily="50" charset="-128"/>
                <a:ea typeface="HGPｺﾞｼｯｸE" panose="020B0900000000000000" pitchFamily="50" charset="-128"/>
              </a:rPr>
              <a:t>話し合い</a:t>
            </a:r>
          </a:p>
        </p:txBody>
      </p:sp>
      <p:sp>
        <p:nvSpPr>
          <p:cNvPr id="13" name="正方形/長方形 12">
            <a:extLst>
              <a:ext uri="{FF2B5EF4-FFF2-40B4-BE49-F238E27FC236}">
                <a16:creationId xmlns:a16="http://schemas.microsoft.com/office/drawing/2014/main" id="{BECAFC62-3502-4E4B-A3C0-953E0BB64E88}"/>
              </a:ext>
            </a:extLst>
          </p:cNvPr>
          <p:cNvSpPr/>
          <p:nvPr/>
        </p:nvSpPr>
        <p:spPr>
          <a:xfrm>
            <a:off x="5964393" y="3244334"/>
            <a:ext cx="263214" cy="369332"/>
          </a:xfrm>
          <a:prstGeom prst="rect">
            <a:avLst/>
          </a:prstGeom>
        </p:spPr>
        <p:txBody>
          <a:bodyPr wrap="none">
            <a:spAutoFit/>
          </a:bodyPr>
          <a:lstStyle/>
          <a:p>
            <a:r>
              <a:rPr lang="ja-JP" altLang="en-US">
                <a:solidFill>
                  <a:srgbClr val="000000"/>
                </a:solidFill>
                <a:latin typeface="Meiryo" panose="020B0604030504040204" pitchFamily="50" charset="-128"/>
                <a:ea typeface="Meiryo" panose="020B0604030504040204" pitchFamily="50" charset="-128"/>
              </a:rPr>
              <a:t> </a:t>
            </a:r>
            <a:endParaRPr lang="ja-JP" altLang="en-US"/>
          </a:p>
        </p:txBody>
      </p:sp>
    </p:spTree>
    <p:extLst>
      <p:ext uri="{BB962C8B-B14F-4D97-AF65-F5344CB8AC3E}">
        <p14:creationId xmlns:p14="http://schemas.microsoft.com/office/powerpoint/2010/main" val="2867518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7376D886-2E1B-4A16-8A77-B1A9C16B906E}"/>
              </a:ext>
            </a:extLst>
          </p:cNvPr>
          <p:cNvSpPr>
            <a:spLocks noGrp="1"/>
          </p:cNvSpPr>
          <p:nvPr>
            <p:ph type="sldNum" sz="quarter" idx="12"/>
          </p:nvPr>
        </p:nvSpPr>
        <p:spPr>
          <a:xfrm>
            <a:off x="9275619" y="6201931"/>
            <a:ext cx="2057400" cy="365125"/>
          </a:xfrm>
        </p:spPr>
        <p:txBody>
          <a:bodyPr/>
          <a:lstStyle/>
          <a:p>
            <a:r>
              <a:rPr kumimoji="1" lang="en-US" altLang="ja-JP" sz="1400" dirty="0"/>
              <a:t>16</a:t>
            </a:r>
            <a:endParaRPr kumimoji="1" lang="ja-JP" altLang="en-US" sz="1400" dirty="0"/>
          </a:p>
        </p:txBody>
      </p:sp>
      <p:sp>
        <p:nvSpPr>
          <p:cNvPr id="3" name="四角形: 角を丸くする 2">
            <a:extLst>
              <a:ext uri="{FF2B5EF4-FFF2-40B4-BE49-F238E27FC236}">
                <a16:creationId xmlns:a16="http://schemas.microsoft.com/office/drawing/2014/main" id="{6EBCF403-ED1B-45C4-A6CC-F0E4B4B7850F}"/>
              </a:ext>
            </a:extLst>
          </p:cNvPr>
          <p:cNvSpPr/>
          <p:nvPr/>
        </p:nvSpPr>
        <p:spPr>
          <a:xfrm>
            <a:off x="2791186" y="1612900"/>
            <a:ext cx="6773229" cy="4160575"/>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皆さんの悩みや不安は</a:t>
            </a:r>
            <a:endParaRPr lang="en-US" altLang="ja-JP" sz="3600">
              <a:solidFill>
                <a:srgbClr val="404040"/>
              </a:solidFill>
              <a:latin typeface="HGPｺﾞｼｯｸE" panose="020B0900000000000000" pitchFamily="50" charset="-128"/>
              <a:ea typeface="HGPｺﾞｼｯｸE" panose="020B0900000000000000" pitchFamily="50" charset="-128"/>
            </a:endParaRPr>
          </a:p>
          <a:p>
            <a:pPr algn="ctr">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仲間を増やすことで</a:t>
            </a:r>
            <a:endParaRPr lang="en-US" altLang="ja-JP" sz="3600">
              <a:solidFill>
                <a:srgbClr val="404040"/>
              </a:solidFill>
              <a:latin typeface="HGPｺﾞｼｯｸE" panose="020B0900000000000000" pitchFamily="50" charset="-128"/>
              <a:ea typeface="HGPｺﾞｼｯｸE" panose="020B0900000000000000" pitchFamily="50" charset="-128"/>
            </a:endParaRPr>
          </a:p>
          <a:p>
            <a:pPr algn="ctr">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解決できることが多い</a:t>
            </a:r>
            <a:endParaRPr lang="en-US" altLang="ja-JP" sz="3600">
              <a:solidFill>
                <a:srgbClr val="404040"/>
              </a:solidFill>
              <a:latin typeface="HGPｺﾞｼｯｸE" panose="020B0900000000000000" pitchFamily="50" charset="-128"/>
              <a:ea typeface="HGPｺﾞｼｯｸE" panose="020B0900000000000000" pitchFamily="50" charset="-128"/>
            </a:endParaRPr>
          </a:p>
          <a:p>
            <a:pPr algn="ctr">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のではないでしょうか？</a:t>
            </a:r>
            <a:endParaRPr lang="en-US" altLang="ja-JP" sz="360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041394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a:xfrm>
            <a:off x="8618913" y="6231659"/>
            <a:ext cx="2743200" cy="365125"/>
          </a:xfrm>
        </p:spPr>
        <p:txBody>
          <a:bodyPr/>
          <a:lstStyle/>
          <a:p>
            <a:r>
              <a:rPr kumimoji="1" lang="en-US" altLang="ja-JP" sz="1400" dirty="0"/>
              <a:t>17</a:t>
            </a:r>
            <a:endParaRPr kumimoji="1" lang="ja-JP" altLang="en-US" sz="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1979782" y="1612900"/>
            <a:ext cx="7584633" cy="4160575"/>
            <a:chOff x="432335" y="629138"/>
            <a:chExt cx="8158872" cy="4160575"/>
          </a:xfrm>
        </p:grpSpPr>
        <p:sp>
          <p:nvSpPr>
            <p:cNvPr id="2" name="直角三角形 1">
              <a:extLst>
                <a:ext uri="{FF2B5EF4-FFF2-40B4-BE49-F238E27FC236}">
                  <a16:creationId xmlns:a16="http://schemas.microsoft.com/office/drawing/2014/main" id="{02E3BFED-6107-4E75-A6C3-D06AAF8D1256}"/>
                </a:ext>
              </a:extLst>
            </p:cNvPr>
            <p:cNvSpPr/>
            <p:nvPr/>
          </p:nvSpPr>
          <p:spPr>
            <a:xfrm flipH="1" flipV="1">
              <a:off x="432335" y="629138"/>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1305171" y="629138"/>
              <a:ext cx="7286036" cy="4160575"/>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0"/>
                </a:lnSpc>
              </a:pPr>
              <a:r>
                <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皆さんの地域に</a:t>
              </a:r>
              <a:endParaRPr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000"/>
                </a:lnSpc>
              </a:pPr>
              <a:r>
                <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どんな人がいるか、</a:t>
              </a:r>
              <a:endParaRPr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000"/>
                </a:lnSpc>
              </a:pPr>
              <a:r>
                <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自主防災組織として活動</a:t>
              </a:r>
              <a:endParaRPr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000"/>
                </a:lnSpc>
              </a:pPr>
              <a:r>
                <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する上で仲間を増やせるか、</a:t>
              </a:r>
              <a:endParaRPr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000"/>
                </a:lnSpc>
              </a:pPr>
              <a:r>
                <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考えてみましょう</a:t>
              </a:r>
              <a:endParaRPr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061784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795931" y="6258826"/>
            <a:ext cx="2743200" cy="365125"/>
          </a:xfrm>
        </p:spPr>
        <p:txBody>
          <a:bodyPr/>
          <a:lstStyle/>
          <a:p>
            <a:r>
              <a:rPr kumimoji="1" lang="en-US" altLang="ja-JP" sz="1400" dirty="0">
                <a:latin typeface="+mj-lt"/>
              </a:rPr>
              <a:t>18</a:t>
            </a:r>
            <a:endParaRPr kumimoji="1" lang="ja-JP" altLang="en-US" sz="1400" dirty="0">
              <a:latin typeface="+mj-lt"/>
            </a:endParaRPr>
          </a:p>
        </p:txBody>
      </p:sp>
      <p:sp>
        <p:nvSpPr>
          <p:cNvPr id="5" name="四角形: 角を丸くする 4">
            <a:extLst>
              <a:ext uri="{FF2B5EF4-FFF2-40B4-BE49-F238E27FC236}">
                <a16:creationId xmlns:a16="http://schemas.microsoft.com/office/drawing/2014/main" id="{FDE2B7CF-2981-44D7-B894-ED1E8FBC241B}"/>
              </a:ext>
            </a:extLst>
          </p:cNvPr>
          <p:cNvSpPr/>
          <p:nvPr/>
        </p:nvSpPr>
        <p:spPr>
          <a:xfrm>
            <a:off x="2285813" y="924077"/>
            <a:ext cx="7620374" cy="221357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spcAft>
                <a:spcPts val="600"/>
              </a:spcAft>
            </a:pP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個人検討</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＜３分＞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57200" indent="-457200" algn="just">
              <a:buFont typeface="Arial" panose="020B0604020202020204" pitchFamily="34" charset="0"/>
              <a:buChar char="•"/>
            </a:pP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皆さんの地域にどんな人がいるか考え、</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黄色の付せん紙に書き出してみましょう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5" name="タイトル 2">
            <a:extLst>
              <a:ext uri="{FF2B5EF4-FFF2-40B4-BE49-F238E27FC236}">
                <a16:creationId xmlns:a16="http://schemas.microsoft.com/office/drawing/2014/main" id="{1ECC25D9-9505-43E9-BBD9-6DD25EEF75A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chemeClr val="tx1">
                    <a:lumMod val="75000"/>
                    <a:lumOff val="25000"/>
                  </a:schemeClr>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仲間を増やす</a:t>
            </a:r>
          </a:p>
        </p:txBody>
      </p:sp>
      <p:sp>
        <p:nvSpPr>
          <p:cNvPr id="9" name="四角形: メモ 8">
            <a:extLst>
              <a:ext uri="{FF2B5EF4-FFF2-40B4-BE49-F238E27FC236}">
                <a16:creationId xmlns:a16="http://schemas.microsoft.com/office/drawing/2014/main" id="{995202AA-CDFC-4628-97E9-CDF396104093}"/>
              </a:ext>
            </a:extLst>
          </p:cNvPr>
          <p:cNvSpPr/>
          <p:nvPr/>
        </p:nvSpPr>
        <p:spPr>
          <a:xfrm>
            <a:off x="3389925" y="3700675"/>
            <a:ext cx="2177687" cy="2177687"/>
          </a:xfrm>
          <a:prstGeom prst="foldedCorner">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a:r>
              <a:rPr lang="ja-JP" altLang="en-US" sz="2800">
                <a:solidFill>
                  <a:schemeClr val="tx1">
                    <a:lumMod val="75000"/>
                    <a:lumOff val="25000"/>
                  </a:schemeClr>
                </a:solidFill>
                <a:latin typeface="HGSｺﾞｼｯｸE" panose="020B0900000000000000" pitchFamily="50" charset="-128"/>
                <a:ea typeface="HGSｺﾞｼｯｸE" panose="020B0900000000000000" pitchFamily="50" charset="-128"/>
              </a:rPr>
              <a:t>パソコンが得意な人</a:t>
            </a:r>
            <a:endParaRPr lang="en-US" altLang="ja-JP" sz="2800">
              <a:solidFill>
                <a:schemeClr val="tx1">
                  <a:lumMod val="75000"/>
                  <a:lumOff val="25000"/>
                </a:schemeClr>
              </a:solidFill>
              <a:latin typeface="HGSｺﾞｼｯｸE" panose="020B0900000000000000" pitchFamily="50" charset="-128"/>
              <a:ea typeface="HGSｺﾞｼｯｸE" panose="020B0900000000000000" pitchFamily="50" charset="-128"/>
            </a:endParaRPr>
          </a:p>
        </p:txBody>
      </p:sp>
      <p:sp>
        <p:nvSpPr>
          <p:cNvPr id="21" name="四角形: メモ 20">
            <a:extLst>
              <a:ext uri="{FF2B5EF4-FFF2-40B4-BE49-F238E27FC236}">
                <a16:creationId xmlns:a16="http://schemas.microsoft.com/office/drawing/2014/main" id="{3E05440E-394B-42A1-942B-C2691D67C762}"/>
              </a:ext>
            </a:extLst>
          </p:cNvPr>
          <p:cNvSpPr/>
          <p:nvPr/>
        </p:nvSpPr>
        <p:spPr>
          <a:xfrm>
            <a:off x="6618244" y="3700675"/>
            <a:ext cx="2177687" cy="2177687"/>
          </a:xfrm>
          <a:prstGeom prst="foldedCorner">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a:r>
              <a:rPr lang="ja-JP" altLang="en-US" sz="2800">
                <a:solidFill>
                  <a:schemeClr val="tx1">
                    <a:lumMod val="75000"/>
                    <a:lumOff val="25000"/>
                  </a:schemeClr>
                </a:solidFill>
                <a:latin typeface="HGSｺﾞｼｯｸE" panose="020B0900000000000000" pitchFamily="50" charset="-128"/>
                <a:ea typeface="HGSｺﾞｼｯｸE" panose="020B0900000000000000" pitchFamily="50" charset="-128"/>
              </a:rPr>
              <a:t>料理が得意な人</a:t>
            </a:r>
            <a:endParaRPr lang="en-US" altLang="ja-JP" sz="2800">
              <a:solidFill>
                <a:schemeClr val="tx1">
                  <a:lumMod val="75000"/>
                  <a:lumOff val="25000"/>
                </a:schemeClr>
              </a:solidFill>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3581618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802077" y="6235182"/>
            <a:ext cx="2743200" cy="365125"/>
          </a:xfrm>
        </p:spPr>
        <p:txBody>
          <a:bodyPr/>
          <a:lstStyle/>
          <a:p>
            <a:r>
              <a:rPr kumimoji="1" lang="en-US" altLang="ja-JP" sz="1400" dirty="0">
                <a:latin typeface="+mj-lt"/>
              </a:rPr>
              <a:t>19</a:t>
            </a:r>
            <a:endParaRPr kumimoji="1" lang="ja-JP" altLang="en-US" sz="1400" dirty="0">
              <a:latin typeface="+mj-lt"/>
            </a:endParaRPr>
          </a:p>
        </p:txBody>
      </p:sp>
      <p:sp>
        <p:nvSpPr>
          <p:cNvPr id="20" name="タイトル 2">
            <a:extLst>
              <a:ext uri="{FF2B5EF4-FFF2-40B4-BE49-F238E27FC236}">
                <a16:creationId xmlns:a16="http://schemas.microsoft.com/office/drawing/2014/main" id="{25FC1A8B-0FC9-4FE6-9005-78C9A9CD9A0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chemeClr val="tx1">
                    <a:lumMod val="75000"/>
                    <a:lumOff val="25000"/>
                  </a:schemeClr>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仲間を増やす</a:t>
            </a:r>
          </a:p>
        </p:txBody>
      </p:sp>
      <p:sp>
        <p:nvSpPr>
          <p:cNvPr id="18" name="四角形: 角を丸くする 17">
            <a:extLst>
              <a:ext uri="{FF2B5EF4-FFF2-40B4-BE49-F238E27FC236}">
                <a16:creationId xmlns:a16="http://schemas.microsoft.com/office/drawing/2014/main" id="{FBCE3B7A-CC53-4BB1-AE97-8C2A44CFBF64}"/>
              </a:ext>
            </a:extLst>
          </p:cNvPr>
          <p:cNvSpPr/>
          <p:nvPr/>
        </p:nvSpPr>
        <p:spPr>
          <a:xfrm>
            <a:off x="2285813" y="924077"/>
            <a:ext cx="7620374" cy="221357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spcAft>
                <a:spcPts val="600"/>
              </a:spcAft>
            </a:pP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個人検討</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＜３分＞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57200" indent="-457200" algn="just">
              <a:buFont typeface="Arial" panose="020B0604020202020204" pitchFamily="34" charset="0"/>
              <a:buChar char="•"/>
            </a:pP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黄色の付せん紙に書き出した地域の人が、「平常時」「災害時」にどんな防災の取組みができるか考え、青色（平常時）と赤色（災害時）の付せん紙に書き出してみましょう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2" name="四角形: メモ 21">
            <a:extLst>
              <a:ext uri="{FF2B5EF4-FFF2-40B4-BE49-F238E27FC236}">
                <a16:creationId xmlns:a16="http://schemas.microsoft.com/office/drawing/2014/main" id="{85E21DE7-2C71-4984-8C7F-259C5519E4DB}"/>
              </a:ext>
            </a:extLst>
          </p:cNvPr>
          <p:cNvSpPr/>
          <p:nvPr/>
        </p:nvSpPr>
        <p:spPr>
          <a:xfrm>
            <a:off x="3389925" y="3980075"/>
            <a:ext cx="2177687" cy="2177687"/>
          </a:xfrm>
          <a:prstGeom prst="foldedCorner">
            <a:avLst/>
          </a:prstGeom>
          <a:solidFill>
            <a:schemeClr val="accent1">
              <a:lumMod val="40000"/>
              <a:lumOff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a:r>
              <a:rPr lang="ja-JP" altLang="en-US" sz="2800">
                <a:solidFill>
                  <a:schemeClr val="tx1">
                    <a:lumMod val="75000"/>
                    <a:lumOff val="25000"/>
                  </a:schemeClr>
                </a:solidFill>
                <a:latin typeface="HGSｺﾞｼｯｸE" panose="020B0900000000000000" pitchFamily="50" charset="-128"/>
                <a:ea typeface="HGSｺﾞｼｯｸE" panose="020B0900000000000000" pitchFamily="50" charset="-128"/>
              </a:rPr>
              <a:t>ちらしの</a:t>
            </a:r>
            <a:endParaRPr lang="en-US" altLang="ja-JP" sz="2800">
              <a:solidFill>
                <a:schemeClr val="tx1">
                  <a:lumMod val="75000"/>
                  <a:lumOff val="25000"/>
                </a:schemeClr>
              </a:solidFill>
              <a:latin typeface="HGSｺﾞｼｯｸE" panose="020B0900000000000000" pitchFamily="50" charset="-128"/>
              <a:ea typeface="HGSｺﾞｼｯｸE" panose="020B0900000000000000" pitchFamily="50" charset="-128"/>
            </a:endParaRPr>
          </a:p>
          <a:p>
            <a:pPr algn="ctr"/>
            <a:r>
              <a:rPr lang="ja-JP" altLang="en-US" sz="2800">
                <a:solidFill>
                  <a:schemeClr val="tx1">
                    <a:lumMod val="75000"/>
                    <a:lumOff val="25000"/>
                  </a:schemeClr>
                </a:solidFill>
                <a:latin typeface="HGSｺﾞｼｯｸE" panose="020B0900000000000000" pitchFamily="50" charset="-128"/>
                <a:ea typeface="HGSｺﾞｼｯｸE" panose="020B0900000000000000" pitchFamily="50" charset="-128"/>
              </a:rPr>
              <a:t>作成</a:t>
            </a:r>
            <a:endParaRPr lang="en-US" altLang="ja-JP" sz="2800">
              <a:solidFill>
                <a:schemeClr val="tx1">
                  <a:lumMod val="75000"/>
                  <a:lumOff val="25000"/>
                </a:schemeClr>
              </a:solidFill>
              <a:latin typeface="HGSｺﾞｼｯｸE" panose="020B0900000000000000" pitchFamily="50" charset="-128"/>
              <a:ea typeface="HGSｺﾞｼｯｸE" panose="020B0900000000000000" pitchFamily="50" charset="-128"/>
            </a:endParaRPr>
          </a:p>
        </p:txBody>
      </p:sp>
      <p:sp>
        <p:nvSpPr>
          <p:cNvPr id="8" name="四角形: メモ 7">
            <a:extLst>
              <a:ext uri="{FF2B5EF4-FFF2-40B4-BE49-F238E27FC236}">
                <a16:creationId xmlns:a16="http://schemas.microsoft.com/office/drawing/2014/main" id="{F4191695-67A1-4EC3-A306-6EE6BB5AA9E4}"/>
              </a:ext>
            </a:extLst>
          </p:cNvPr>
          <p:cNvSpPr/>
          <p:nvPr/>
        </p:nvSpPr>
        <p:spPr>
          <a:xfrm>
            <a:off x="6624390" y="3980074"/>
            <a:ext cx="2177687" cy="2177687"/>
          </a:xfrm>
          <a:prstGeom prst="foldedCorner">
            <a:avLst/>
          </a:prstGeom>
          <a:solidFill>
            <a:srgbClr val="E89CD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a:r>
              <a:rPr lang="ja-JP" altLang="en-US" sz="2800">
                <a:solidFill>
                  <a:schemeClr val="tx1">
                    <a:lumMod val="75000"/>
                    <a:lumOff val="25000"/>
                  </a:schemeClr>
                </a:solidFill>
                <a:latin typeface="HGSｺﾞｼｯｸE" panose="020B0900000000000000" pitchFamily="50" charset="-128"/>
                <a:ea typeface="HGSｺﾞｼｯｸE" panose="020B0900000000000000" pitchFamily="50" charset="-128"/>
              </a:rPr>
              <a:t>炊き出し</a:t>
            </a:r>
            <a:endParaRPr lang="en-US" altLang="ja-JP" sz="2800">
              <a:solidFill>
                <a:schemeClr val="tx1">
                  <a:lumMod val="75000"/>
                  <a:lumOff val="25000"/>
                </a:schemeClr>
              </a:solidFill>
              <a:latin typeface="HGSｺﾞｼｯｸE" panose="020B0900000000000000" pitchFamily="50" charset="-128"/>
              <a:ea typeface="HGSｺﾞｼｯｸE" panose="020B0900000000000000" pitchFamily="50" charset="-128"/>
            </a:endParaRPr>
          </a:p>
        </p:txBody>
      </p:sp>
      <p:sp>
        <p:nvSpPr>
          <p:cNvPr id="7" name="四角形: 角を丸くする 17">
            <a:extLst>
              <a:ext uri="{FF2B5EF4-FFF2-40B4-BE49-F238E27FC236}">
                <a16:creationId xmlns:a16="http://schemas.microsoft.com/office/drawing/2014/main" id="{FBCE3B7A-CC53-4BB1-AE97-8C2A44CFBF64}"/>
              </a:ext>
            </a:extLst>
          </p:cNvPr>
          <p:cNvSpPr/>
          <p:nvPr/>
        </p:nvSpPr>
        <p:spPr>
          <a:xfrm>
            <a:off x="3644714" y="3239009"/>
            <a:ext cx="5054787" cy="7896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spcAft>
                <a:spcPts val="600"/>
              </a:spcAft>
            </a:pP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「平常時」　　　　　　　　「災害時」</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54057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867422" y="6270973"/>
            <a:ext cx="2743200" cy="365125"/>
          </a:xfrm>
        </p:spPr>
        <p:txBody>
          <a:bodyPr/>
          <a:lstStyle/>
          <a:p>
            <a:r>
              <a:rPr kumimoji="1" lang="en-US" altLang="ja-JP" sz="1400" dirty="0">
                <a:latin typeface="+mj-lt"/>
              </a:rPr>
              <a:t>20</a:t>
            </a:r>
            <a:endParaRPr kumimoji="1" lang="ja-JP" altLang="en-US" sz="1400" dirty="0">
              <a:latin typeface="+mj-lt"/>
            </a:endParaRPr>
          </a:p>
        </p:txBody>
      </p:sp>
      <p:sp>
        <p:nvSpPr>
          <p:cNvPr id="20" name="タイトル 2">
            <a:extLst>
              <a:ext uri="{FF2B5EF4-FFF2-40B4-BE49-F238E27FC236}">
                <a16:creationId xmlns:a16="http://schemas.microsoft.com/office/drawing/2014/main" id="{25FC1A8B-0FC9-4FE6-9005-78C9A9CD9A0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chemeClr val="tx1">
                    <a:lumMod val="75000"/>
                    <a:lumOff val="25000"/>
                  </a:schemeClr>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仲間を増やす</a:t>
            </a:r>
          </a:p>
        </p:txBody>
      </p:sp>
      <p:sp>
        <p:nvSpPr>
          <p:cNvPr id="7" name="四角形: 角を丸くする 6">
            <a:extLst>
              <a:ext uri="{FF2B5EF4-FFF2-40B4-BE49-F238E27FC236}">
                <a16:creationId xmlns:a16="http://schemas.microsoft.com/office/drawing/2014/main" id="{B965FE5E-2447-4A98-98F4-B6FE6FBAEF4B}"/>
              </a:ext>
            </a:extLst>
          </p:cNvPr>
          <p:cNvSpPr/>
          <p:nvPr/>
        </p:nvSpPr>
        <p:spPr>
          <a:xfrm>
            <a:off x="2285813" y="1167919"/>
            <a:ext cx="7953209" cy="15809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spcAft>
                <a:spcPts val="600"/>
              </a:spcAft>
            </a:pP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グループ内検討準備</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＜１分＞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lgn="just">
              <a:spcAft>
                <a:spcPts val="600"/>
              </a:spcAft>
              <a:buFont typeface="Arial" panose="020B0604020202020204" pitchFamily="34" charset="0"/>
              <a:buChar char="•"/>
            </a:pP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模造紙に、マジックで「地域にいる人」「平常時」「災害時」と下の例のように書きます</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8" name="四角形: 角を丸くする 7">
            <a:extLst>
              <a:ext uri="{FF2B5EF4-FFF2-40B4-BE49-F238E27FC236}">
                <a16:creationId xmlns:a16="http://schemas.microsoft.com/office/drawing/2014/main" id="{06FF8A31-73EB-454C-9907-795EBD4B2C2E}"/>
              </a:ext>
            </a:extLst>
          </p:cNvPr>
          <p:cNvSpPr/>
          <p:nvPr/>
        </p:nvSpPr>
        <p:spPr>
          <a:xfrm>
            <a:off x="4869684" y="2793801"/>
            <a:ext cx="2672069" cy="55405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spcAft>
                <a:spcPts val="600"/>
              </a:spcAft>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模造紙（横）記入例</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pic>
        <p:nvPicPr>
          <p:cNvPr id="9" name="図 8" descr="白いバックグラウンドのスクリーンショット&#10;&#10;自動的に生成された説明">
            <a:extLst>
              <a:ext uri="{FF2B5EF4-FFF2-40B4-BE49-F238E27FC236}">
                <a16:creationId xmlns:a16="http://schemas.microsoft.com/office/drawing/2014/main" id="{5D6242AC-4F27-4680-A3D8-932C16819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508" y="3392745"/>
            <a:ext cx="5584420" cy="3243353"/>
          </a:xfrm>
          <a:prstGeom prst="rect">
            <a:avLst/>
          </a:prstGeom>
        </p:spPr>
      </p:pic>
    </p:spTree>
    <p:extLst>
      <p:ext uri="{BB962C8B-B14F-4D97-AF65-F5344CB8AC3E}">
        <p14:creationId xmlns:p14="http://schemas.microsoft.com/office/powerpoint/2010/main" val="1700339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842172" y="6284186"/>
            <a:ext cx="2743200" cy="365125"/>
          </a:xfrm>
        </p:spPr>
        <p:txBody>
          <a:bodyPr/>
          <a:lstStyle/>
          <a:p>
            <a:r>
              <a:rPr kumimoji="1" lang="en-US" altLang="ja-JP" sz="1400" dirty="0">
                <a:latin typeface="+mj-lt"/>
              </a:rPr>
              <a:t>21</a:t>
            </a:r>
            <a:endParaRPr kumimoji="1" lang="ja-JP" altLang="en-US" sz="1400" dirty="0">
              <a:latin typeface="+mj-lt"/>
            </a:endParaRPr>
          </a:p>
        </p:txBody>
      </p:sp>
      <p:sp>
        <p:nvSpPr>
          <p:cNvPr id="20" name="タイトル 2">
            <a:extLst>
              <a:ext uri="{FF2B5EF4-FFF2-40B4-BE49-F238E27FC236}">
                <a16:creationId xmlns:a16="http://schemas.microsoft.com/office/drawing/2014/main" id="{25FC1A8B-0FC9-4FE6-9005-78C9A9CD9A0B}"/>
              </a:ext>
            </a:extLst>
          </p:cNvPr>
          <p:cNvSpPr txBox="1">
            <a:spLocks/>
          </p:cNvSpPr>
          <p:nvPr/>
        </p:nvSpPr>
        <p:spPr>
          <a:xfrm>
            <a:off x="1660524" y="132528"/>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tx1">
                    <a:lumMod val="75000"/>
                    <a:lumOff val="25000"/>
                  </a:schemeClr>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仲間を増やす</a:t>
            </a:r>
          </a:p>
        </p:txBody>
      </p:sp>
      <p:sp>
        <p:nvSpPr>
          <p:cNvPr id="18" name="四角形: 角を丸くする 17">
            <a:extLst>
              <a:ext uri="{FF2B5EF4-FFF2-40B4-BE49-F238E27FC236}">
                <a16:creationId xmlns:a16="http://schemas.microsoft.com/office/drawing/2014/main" id="{FBCE3B7A-CC53-4BB1-AE97-8C2A44CFBF64}"/>
              </a:ext>
            </a:extLst>
          </p:cNvPr>
          <p:cNvSpPr/>
          <p:nvPr/>
        </p:nvSpPr>
        <p:spPr>
          <a:xfrm>
            <a:off x="2285813" y="924076"/>
            <a:ext cx="7765738" cy="250492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spcAft>
                <a:spcPts val="600"/>
              </a:spcAft>
            </a:pP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グループ内検討</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＜１０分＞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57200" indent="-457200" algn="just">
              <a:spcAft>
                <a:spcPts val="600"/>
              </a:spcAft>
              <a:buAutoNum type="arabicPeriod"/>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グループ内の１人が、黄色の付せん紙に書き出した「地域にいる人」を読み上げ模造紙に貼ります</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57200" indent="-457200" algn="just">
              <a:spcAft>
                <a:spcPts val="600"/>
              </a:spcAft>
              <a:buFontTx/>
              <a:buAutoNum type="arabicPeriod"/>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続いて、「地域にいる人」が活動できる防災に関する取組み（青色と赤色の付せん紙）を読み上げ、平常時と災害時にわけて貼ります。</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57200" indent="-457200" algn="just">
              <a:spcAft>
                <a:spcPts val="600"/>
              </a:spcAft>
              <a:buFontTx/>
              <a:buAutoNum type="arabicPeriod"/>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他の人は、同じ内容の付せん紙があったら近くに貼ります</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57200" indent="-457200" algn="just">
              <a:spcAft>
                <a:spcPts val="600"/>
              </a:spcAft>
              <a:buAutoNum type="arabicPeriod"/>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貼り終わったら、次の人の番です</a:t>
            </a:r>
            <a:r>
              <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rPr>
              <a:t>(1</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rPr>
              <a:t>3</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を繰り返す</a:t>
            </a:r>
            <a:r>
              <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rPr>
              <a:t>)</a:t>
            </a:r>
          </a:p>
        </p:txBody>
      </p:sp>
      <p:pic>
        <p:nvPicPr>
          <p:cNvPr id="7" name="図 6" descr="備え, 時計, 吊るす, ブラック が含まれている画像&#10;&#10;自動的に生成された説明">
            <a:extLst>
              <a:ext uri="{FF2B5EF4-FFF2-40B4-BE49-F238E27FC236}">
                <a16:creationId xmlns:a16="http://schemas.microsoft.com/office/drawing/2014/main" id="{E4E08D46-09E9-45A5-BF84-D16839D54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752" y="3503502"/>
            <a:ext cx="5584420" cy="3145809"/>
          </a:xfrm>
          <a:prstGeom prst="rect">
            <a:avLst/>
          </a:prstGeom>
        </p:spPr>
      </p:pic>
    </p:spTree>
    <p:extLst>
      <p:ext uri="{BB962C8B-B14F-4D97-AF65-F5344CB8AC3E}">
        <p14:creationId xmlns:p14="http://schemas.microsoft.com/office/powerpoint/2010/main" val="2180898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0"/>
            <a:ext cx="12192000" cy="638363"/>
          </a:xfrm>
          <a:solidFill>
            <a:srgbClr val="00B050"/>
          </a:solidFill>
        </p:spPr>
        <p:txBody>
          <a:bodyPr>
            <a:normAutofit/>
          </a:bodyPr>
          <a:lstStyle/>
          <a:p>
            <a:r>
              <a:rPr kumimoji="1" lang="ja-JP" altLang="en-US" sz="3200" b="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学習目標と内容</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934936" y="758033"/>
            <a:ext cx="8343899" cy="551543"/>
          </a:xfrm>
        </p:spPr>
        <p:txBody>
          <a:bodyPr/>
          <a:lstStyle/>
          <a:p>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学習目標</a:t>
            </a:r>
            <a:endParaRPr kumimoji="1"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lvl="1"/>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lang="en-US" altLang="ja-JP"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endParaRPr kumimoji="1" lang="ja-JP" altLang="en-US" dirty="0">
              <a:solidFill>
                <a:prstClr val="black">
                  <a:lumMod val="75000"/>
                  <a:lumOff val="25000"/>
                </a:prstClr>
              </a:solidFill>
            </a:endParaRPr>
          </a:p>
        </p:txBody>
      </p:sp>
      <p:sp>
        <p:nvSpPr>
          <p:cNvPr id="7" name="テキスト ボックス 6">
            <a:extLst>
              <a:ext uri="{FF2B5EF4-FFF2-40B4-BE49-F238E27FC236}">
                <a16:creationId xmlns:a16="http://schemas.microsoft.com/office/drawing/2014/main" id="{09A349B5-D88D-4943-9188-825BB2B3CB56}"/>
              </a:ext>
            </a:extLst>
          </p:cNvPr>
          <p:cNvSpPr txBox="1"/>
          <p:nvPr/>
        </p:nvSpPr>
        <p:spPr>
          <a:xfrm>
            <a:off x="2146884" y="1395082"/>
            <a:ext cx="7920000" cy="954107"/>
          </a:xfrm>
          <a:prstGeom prst="rect">
            <a:avLst/>
          </a:prstGeom>
          <a:noFill/>
        </p:spPr>
        <p:txBody>
          <a:bodyPr wrap="square" rtlCol="0">
            <a:spAutoFit/>
          </a:bodyPr>
          <a:lstStyle/>
          <a:p>
            <a:pPr algn="just">
              <a:spcAft>
                <a:spcPts val="3600"/>
              </a:spcAft>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地域で自主防災活動に取り組む際に、リーダーとして最低限必要と考えられる知識を身につける</a:t>
            </a:r>
          </a:p>
        </p:txBody>
      </p:sp>
      <p:sp>
        <p:nvSpPr>
          <p:cNvPr id="9" name="正方形/長方形 8">
            <a:extLst>
              <a:ext uri="{FF2B5EF4-FFF2-40B4-BE49-F238E27FC236}">
                <a16:creationId xmlns:a16="http://schemas.microsoft.com/office/drawing/2014/main" id="{104B1802-FF1D-420E-8F49-CF8ECD1C94D3}"/>
              </a:ext>
            </a:extLst>
          </p:cNvPr>
          <p:cNvSpPr/>
          <p:nvPr/>
        </p:nvSpPr>
        <p:spPr>
          <a:xfrm>
            <a:off x="1923600" y="2886076"/>
            <a:ext cx="8344800" cy="3589734"/>
          </a:xfrm>
          <a:prstGeom prst="rect">
            <a:avLst/>
          </a:prstGeom>
          <a:no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marL="0" lvl="1" algn="just">
              <a:spcAft>
                <a:spcPts val="1200"/>
              </a:spcAft>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＜目次＞</a:t>
            </a:r>
            <a:endParaRPr kumimoji="1" lang="en-US" altLang="ja-JP"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lgn="just">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わがまち（地域）の地区防災計画　　　　　</a:t>
            </a:r>
            <a:endPar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lgn="just">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地域の防災リーダーの役割　　</a:t>
            </a:r>
            <a:endPar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lgn="just">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仲間を増やす　　　　　　　　　　　 </a:t>
            </a:r>
            <a:endPar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lgn="just">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地域をとりまく団体等との連携</a:t>
            </a:r>
          </a:p>
        </p:txBody>
      </p:sp>
      <p:sp>
        <p:nvSpPr>
          <p:cNvPr id="5" name="テキスト ボックス 4">
            <a:extLst>
              <a:ext uri="{FF2B5EF4-FFF2-40B4-BE49-F238E27FC236}">
                <a16:creationId xmlns:a16="http://schemas.microsoft.com/office/drawing/2014/main" id="{0C957F94-0550-4D6B-A084-42899944642E}"/>
              </a:ext>
            </a:extLst>
          </p:cNvPr>
          <p:cNvSpPr txBox="1"/>
          <p:nvPr/>
        </p:nvSpPr>
        <p:spPr>
          <a:xfrm>
            <a:off x="7831414" y="3895569"/>
            <a:ext cx="1170513"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 1</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6</a:t>
            </a:r>
          </a:p>
        </p:txBody>
      </p:sp>
      <p:sp>
        <p:nvSpPr>
          <p:cNvPr id="10" name="テキスト ボックス 9">
            <a:extLst>
              <a:ext uri="{FF2B5EF4-FFF2-40B4-BE49-F238E27FC236}">
                <a16:creationId xmlns:a16="http://schemas.microsoft.com/office/drawing/2014/main" id="{AE9DF9AD-BB55-47B5-B1FD-82183ED5D09F}"/>
              </a:ext>
            </a:extLst>
          </p:cNvPr>
          <p:cNvSpPr txBox="1"/>
          <p:nvPr/>
        </p:nvSpPr>
        <p:spPr>
          <a:xfrm>
            <a:off x="7831414" y="4476904"/>
            <a:ext cx="1234633"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P.7</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12</a:t>
            </a:r>
          </a:p>
        </p:txBody>
      </p:sp>
      <p:sp>
        <p:nvSpPr>
          <p:cNvPr id="11" name="テキスト ボックス 10">
            <a:extLst>
              <a:ext uri="{FF2B5EF4-FFF2-40B4-BE49-F238E27FC236}">
                <a16:creationId xmlns:a16="http://schemas.microsoft.com/office/drawing/2014/main" id="{B566833D-6BD3-4B2F-91C3-9265625B9D17}"/>
              </a:ext>
            </a:extLst>
          </p:cNvPr>
          <p:cNvSpPr txBox="1"/>
          <p:nvPr/>
        </p:nvSpPr>
        <p:spPr>
          <a:xfrm>
            <a:off x="7764088" y="5058239"/>
            <a:ext cx="1401346"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P.13</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27</a:t>
            </a:r>
          </a:p>
        </p:txBody>
      </p:sp>
      <p:sp>
        <p:nvSpPr>
          <p:cNvPr id="12" name="テキスト ボックス 11">
            <a:extLst>
              <a:ext uri="{FF2B5EF4-FFF2-40B4-BE49-F238E27FC236}">
                <a16:creationId xmlns:a16="http://schemas.microsoft.com/office/drawing/2014/main" id="{50CEA2C9-52D6-47FC-9C93-783DFDC8435C}"/>
              </a:ext>
            </a:extLst>
          </p:cNvPr>
          <p:cNvSpPr txBox="1"/>
          <p:nvPr/>
        </p:nvSpPr>
        <p:spPr>
          <a:xfrm>
            <a:off x="7748058" y="5638304"/>
            <a:ext cx="1401346"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P.28</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32</a:t>
            </a:r>
          </a:p>
        </p:txBody>
      </p:sp>
    </p:spTree>
    <p:extLst>
      <p:ext uri="{BB962C8B-B14F-4D97-AF65-F5344CB8AC3E}">
        <p14:creationId xmlns:p14="http://schemas.microsoft.com/office/powerpoint/2010/main" val="443477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379C1C5-6938-4F6A-AE38-13886350A9E9}"/>
              </a:ext>
            </a:extLst>
          </p:cNvPr>
          <p:cNvSpPr>
            <a:spLocks noGrp="1"/>
          </p:cNvSpPr>
          <p:nvPr>
            <p:ph type="sldNum" sz="quarter" idx="12"/>
          </p:nvPr>
        </p:nvSpPr>
        <p:spPr>
          <a:xfrm>
            <a:off x="9367058" y="6222808"/>
            <a:ext cx="2057400" cy="365125"/>
          </a:xfrm>
        </p:spPr>
        <p:txBody>
          <a:bodyPr/>
          <a:lstStyle/>
          <a:p>
            <a:r>
              <a:rPr kumimoji="1" lang="en-US" altLang="ja-JP" sz="1400" dirty="0">
                <a:latin typeface="+mj-lt"/>
              </a:rPr>
              <a:t>22</a:t>
            </a:r>
            <a:endParaRPr kumimoji="1" lang="ja-JP" altLang="en-US" sz="1400" dirty="0">
              <a:latin typeface="+mj-lt"/>
            </a:endParaRPr>
          </a:p>
        </p:txBody>
      </p:sp>
      <p:sp>
        <p:nvSpPr>
          <p:cNvPr id="13" name="正方形/長方形 12">
            <a:extLst>
              <a:ext uri="{FF2B5EF4-FFF2-40B4-BE49-F238E27FC236}">
                <a16:creationId xmlns:a16="http://schemas.microsoft.com/office/drawing/2014/main" id="{BECAFC62-3502-4E4B-A3C0-953E0BB64E88}"/>
              </a:ext>
            </a:extLst>
          </p:cNvPr>
          <p:cNvSpPr/>
          <p:nvPr/>
        </p:nvSpPr>
        <p:spPr>
          <a:xfrm>
            <a:off x="5964393" y="3244334"/>
            <a:ext cx="263214" cy="369332"/>
          </a:xfrm>
          <a:prstGeom prst="rect">
            <a:avLst/>
          </a:prstGeom>
        </p:spPr>
        <p:txBody>
          <a:bodyPr wrap="none">
            <a:spAutoFit/>
          </a:bodyPr>
          <a:lstStyle/>
          <a:p>
            <a:r>
              <a:rPr lang="ja-JP" altLang="en-US">
                <a:solidFill>
                  <a:srgbClr val="000000"/>
                </a:solidFill>
                <a:latin typeface="Meiryo" panose="020B0604030504040204" pitchFamily="50" charset="-128"/>
                <a:ea typeface="Meiryo" panose="020B0604030504040204" pitchFamily="50" charset="-128"/>
              </a:rPr>
              <a:t> </a:t>
            </a:r>
            <a:endParaRPr lang="ja-JP" altLang="en-US"/>
          </a:p>
        </p:txBody>
      </p:sp>
      <p:sp>
        <p:nvSpPr>
          <p:cNvPr id="19" name="タイトル 2">
            <a:extLst>
              <a:ext uri="{FF2B5EF4-FFF2-40B4-BE49-F238E27FC236}">
                <a16:creationId xmlns:a16="http://schemas.microsoft.com/office/drawing/2014/main" id="{C9CF843F-9682-4FDA-9FC1-A5E75CE423F0}"/>
              </a:ext>
            </a:extLst>
          </p:cNvPr>
          <p:cNvSpPr txBox="1">
            <a:spLocks/>
          </p:cNvSpPr>
          <p:nvPr/>
        </p:nvSpPr>
        <p:spPr>
          <a:xfrm>
            <a:off x="1434382" y="112521"/>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tx1">
                    <a:lumMod val="75000"/>
                    <a:lumOff val="25000"/>
                  </a:schemeClr>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仲間を増やす</a:t>
            </a:r>
          </a:p>
        </p:txBody>
      </p:sp>
      <p:pic>
        <p:nvPicPr>
          <p:cNvPr id="5" name="図 4" descr="備え, 時計, 吊るす, ブラック が含まれている画像&#10;&#10;自動的に生成された説明">
            <a:extLst>
              <a:ext uri="{FF2B5EF4-FFF2-40B4-BE49-F238E27FC236}">
                <a16:creationId xmlns:a16="http://schemas.microsoft.com/office/drawing/2014/main" id="{9551B90A-45C1-4FCA-BE1D-971FCB236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183" y="3259562"/>
            <a:ext cx="5584420" cy="3145809"/>
          </a:xfrm>
          <a:prstGeom prst="rect">
            <a:avLst/>
          </a:prstGeom>
        </p:spPr>
      </p:pic>
      <p:sp>
        <p:nvSpPr>
          <p:cNvPr id="6" name="四角形: 角を丸くする 5">
            <a:extLst>
              <a:ext uri="{FF2B5EF4-FFF2-40B4-BE49-F238E27FC236}">
                <a16:creationId xmlns:a16="http://schemas.microsoft.com/office/drawing/2014/main" id="{8C98A422-C640-41CF-BBAC-E8C5F22746A3}"/>
              </a:ext>
            </a:extLst>
          </p:cNvPr>
          <p:cNvSpPr/>
          <p:nvPr/>
        </p:nvSpPr>
        <p:spPr>
          <a:xfrm>
            <a:off x="2285813" y="924077"/>
            <a:ext cx="7620374" cy="221357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spcAft>
                <a:spcPts val="600"/>
              </a:spcAft>
            </a:pP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グループ内検討</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＜５分＞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57200" indent="-457200" algn="just">
              <a:buFont typeface="Arial" panose="020B0604020202020204" pitchFamily="34" charset="0"/>
              <a:buChar char="•"/>
            </a:pP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黄色の付せん紙に書き出した「地域にいる人」が、防災の取組みに参加するためには、何をしたらよいか話し合ってみましょう</a:t>
            </a:r>
          </a:p>
        </p:txBody>
      </p:sp>
    </p:spTree>
    <p:extLst>
      <p:ext uri="{BB962C8B-B14F-4D97-AF65-F5344CB8AC3E}">
        <p14:creationId xmlns:p14="http://schemas.microsoft.com/office/powerpoint/2010/main" val="3895268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74BECF-FCC5-42B1-953E-7F05F42396F8}"/>
              </a:ext>
            </a:extLst>
          </p:cNvPr>
          <p:cNvSpPr>
            <a:spLocks noGrp="1"/>
          </p:cNvSpPr>
          <p:nvPr>
            <p:ph type="title"/>
          </p:nvPr>
        </p:nvSpPr>
        <p:spPr>
          <a:xfrm>
            <a:off x="0" y="11704"/>
            <a:ext cx="12192000" cy="740459"/>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地域の資源</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人</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を活かす</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37" name="コンテンツ プレースホルダー 2">
            <a:extLst>
              <a:ext uri="{FF2B5EF4-FFF2-40B4-BE49-F238E27FC236}">
                <a16:creationId xmlns:a16="http://schemas.microsoft.com/office/drawing/2014/main" id="{221F22E9-70DF-4BC1-B48B-07F669878997}"/>
              </a:ext>
            </a:extLst>
          </p:cNvPr>
          <p:cNvSpPr>
            <a:spLocks noGrp="1"/>
          </p:cNvSpPr>
          <p:nvPr>
            <p:ph idx="1"/>
          </p:nvPr>
        </p:nvSpPr>
        <p:spPr>
          <a:xfrm>
            <a:off x="1656377" y="917940"/>
            <a:ext cx="8618400" cy="1088558"/>
          </a:xfrm>
          <a:solidFill>
            <a:schemeClr val="bg1"/>
          </a:solidFill>
          <a:ln w="28575">
            <a:solidFill>
              <a:srgbClr val="35A16B"/>
            </a:solidFill>
          </a:ln>
        </p:spPr>
        <p:txBody>
          <a:bodyPr vert="horz" lIns="144000" tIns="0" rIns="72000" bIns="45720" rtlCol="0" anchor="ctr">
            <a:normAutofit/>
          </a:bodyPr>
          <a:lstStyle/>
          <a:p>
            <a:pPr marL="174625" indent="0">
              <a:lnSpc>
                <a:spcPct val="100000"/>
              </a:lnSpc>
              <a:spcBef>
                <a:spcPts val="0"/>
              </a:spcBef>
              <a:buNone/>
            </a:pP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地域の資源（人）を活かし、平時から防災の取組みに参加してもらえるように、声をかけてみましょう</a:t>
            </a:r>
          </a:p>
        </p:txBody>
      </p:sp>
      <p:sp>
        <p:nvSpPr>
          <p:cNvPr id="4" name="スライド番号プレースホルダー 3">
            <a:extLst>
              <a:ext uri="{FF2B5EF4-FFF2-40B4-BE49-F238E27FC236}">
                <a16:creationId xmlns:a16="http://schemas.microsoft.com/office/drawing/2014/main" id="{2BE7FF24-0CA5-44D0-BCBD-EBE1ED8643CF}"/>
              </a:ext>
            </a:extLst>
          </p:cNvPr>
          <p:cNvSpPr>
            <a:spLocks noGrp="1"/>
          </p:cNvSpPr>
          <p:nvPr>
            <p:ph type="sldNum" sz="quarter" idx="12"/>
          </p:nvPr>
        </p:nvSpPr>
        <p:spPr/>
        <p:txBody>
          <a:bodyPr/>
          <a:lstStyle/>
          <a:p>
            <a:r>
              <a:rPr kumimoji="1" lang="en-US" altLang="ja-JP" sz="1400" dirty="0"/>
              <a:t>23</a:t>
            </a:r>
            <a:endParaRPr kumimoji="1" lang="ja-JP" altLang="en-US" sz="1400" dirty="0"/>
          </a:p>
        </p:txBody>
      </p:sp>
      <p:sp>
        <p:nvSpPr>
          <p:cNvPr id="24" name="四角形: 角を丸くする 23">
            <a:extLst>
              <a:ext uri="{FF2B5EF4-FFF2-40B4-BE49-F238E27FC236}">
                <a16:creationId xmlns:a16="http://schemas.microsoft.com/office/drawing/2014/main" id="{C5D49EA2-351A-4230-B4D9-0F16AEFB694D}"/>
              </a:ext>
            </a:extLst>
          </p:cNvPr>
          <p:cNvSpPr/>
          <p:nvPr/>
        </p:nvSpPr>
        <p:spPr>
          <a:xfrm>
            <a:off x="1883597" y="2042291"/>
            <a:ext cx="2102336" cy="610838"/>
          </a:xfrm>
          <a:prstGeom prst="roundRect">
            <a:avLst>
              <a:gd name="adj" fmla="val 0"/>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rgbClr val="404040"/>
              </a:solidFill>
              <a:latin typeface="HGPｺﾞｼｯｸE" panose="020B0900000000000000" pitchFamily="50" charset="-128"/>
              <a:ea typeface="HGPｺﾞｼｯｸE" panose="020B0900000000000000" pitchFamily="50" charset="-128"/>
            </a:endParaRPr>
          </a:p>
        </p:txBody>
      </p:sp>
      <p:sp>
        <p:nvSpPr>
          <p:cNvPr id="25" name="四角形: 角を丸くする 24">
            <a:extLst>
              <a:ext uri="{FF2B5EF4-FFF2-40B4-BE49-F238E27FC236}">
                <a16:creationId xmlns:a16="http://schemas.microsoft.com/office/drawing/2014/main" id="{16AA2F25-DA3B-4DD7-BB61-E9F5104C9097}"/>
              </a:ext>
            </a:extLst>
          </p:cNvPr>
          <p:cNvSpPr/>
          <p:nvPr/>
        </p:nvSpPr>
        <p:spPr>
          <a:xfrm>
            <a:off x="5572375" y="2042292"/>
            <a:ext cx="2070880" cy="571207"/>
          </a:xfrm>
          <a:prstGeom prst="roundRect">
            <a:avLst>
              <a:gd name="adj" fmla="val 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r>
              <a:rPr lang="ja-JP" altLang="en-US" sz="2800">
                <a:solidFill>
                  <a:srgbClr val="404040"/>
                </a:solidFill>
                <a:latin typeface="HGPｺﾞｼｯｸE" panose="020B0900000000000000" pitchFamily="50" charset="-128"/>
                <a:ea typeface="HGPｺﾞｼｯｸE" panose="020B0900000000000000" pitchFamily="50" charset="-128"/>
              </a:rPr>
              <a:t>平時</a:t>
            </a:r>
            <a:endParaRPr lang="en-US" altLang="ja-JP" sz="2800">
              <a:solidFill>
                <a:srgbClr val="404040"/>
              </a:solidFill>
              <a:latin typeface="HGPｺﾞｼｯｸE" panose="020B0900000000000000" pitchFamily="50" charset="-128"/>
              <a:ea typeface="HGPｺﾞｼｯｸE" panose="020B0900000000000000" pitchFamily="50" charset="-128"/>
            </a:endParaRPr>
          </a:p>
        </p:txBody>
      </p:sp>
      <p:sp>
        <p:nvSpPr>
          <p:cNvPr id="26" name="四角形: 角を丸くする 25">
            <a:extLst>
              <a:ext uri="{FF2B5EF4-FFF2-40B4-BE49-F238E27FC236}">
                <a16:creationId xmlns:a16="http://schemas.microsoft.com/office/drawing/2014/main" id="{66BB464F-9A69-490B-A19F-0AB76C5268C7}"/>
              </a:ext>
            </a:extLst>
          </p:cNvPr>
          <p:cNvSpPr/>
          <p:nvPr/>
        </p:nvSpPr>
        <p:spPr>
          <a:xfrm>
            <a:off x="7898337" y="2042292"/>
            <a:ext cx="2070880" cy="571207"/>
          </a:xfrm>
          <a:prstGeom prst="roundRect">
            <a:avLst>
              <a:gd name="adj" fmla="val 0"/>
            </a:avLst>
          </a:prstGeom>
          <a:solidFill>
            <a:srgbClr val="E89CD8"/>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r>
              <a:rPr lang="ja-JP" altLang="en-US" sz="2800">
                <a:solidFill>
                  <a:srgbClr val="404040"/>
                </a:solidFill>
                <a:latin typeface="HGPｺﾞｼｯｸE" panose="020B0900000000000000" pitchFamily="50" charset="-128"/>
                <a:ea typeface="HGPｺﾞｼｯｸE" panose="020B0900000000000000" pitchFamily="50" charset="-128"/>
              </a:rPr>
              <a:t>災害時</a:t>
            </a:r>
            <a:endParaRPr lang="en-US" altLang="ja-JP" sz="2800">
              <a:solidFill>
                <a:srgbClr val="404040"/>
              </a:solidFill>
              <a:latin typeface="HGPｺﾞｼｯｸE" panose="020B0900000000000000" pitchFamily="50" charset="-128"/>
              <a:ea typeface="HGPｺﾞｼｯｸE" panose="020B0900000000000000" pitchFamily="50" charset="-128"/>
            </a:endParaRPr>
          </a:p>
        </p:txBody>
      </p:sp>
      <p:sp>
        <p:nvSpPr>
          <p:cNvPr id="29" name="四角形: 角を丸くする 28">
            <a:extLst>
              <a:ext uri="{FF2B5EF4-FFF2-40B4-BE49-F238E27FC236}">
                <a16:creationId xmlns:a16="http://schemas.microsoft.com/office/drawing/2014/main" id="{D88B9E06-0ECB-4FC9-8B5F-208E10D06074}"/>
              </a:ext>
            </a:extLst>
          </p:cNvPr>
          <p:cNvSpPr/>
          <p:nvPr/>
        </p:nvSpPr>
        <p:spPr>
          <a:xfrm>
            <a:off x="1916763" y="4719438"/>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CE0CAC5D-49FC-46CD-AF6B-B51823CCA41E}"/>
              </a:ext>
            </a:extLst>
          </p:cNvPr>
          <p:cNvSpPr txBox="1"/>
          <p:nvPr/>
        </p:nvSpPr>
        <p:spPr>
          <a:xfrm>
            <a:off x="1989863" y="4769645"/>
            <a:ext cx="19246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医師</a:t>
            </a:r>
          </a:p>
        </p:txBody>
      </p:sp>
      <p:sp>
        <p:nvSpPr>
          <p:cNvPr id="32" name="四角形: 角を丸くする 31">
            <a:extLst>
              <a:ext uri="{FF2B5EF4-FFF2-40B4-BE49-F238E27FC236}">
                <a16:creationId xmlns:a16="http://schemas.microsoft.com/office/drawing/2014/main" id="{44675C59-D0EA-4F62-8644-4F5BD4D12CB0}"/>
              </a:ext>
            </a:extLst>
          </p:cNvPr>
          <p:cNvSpPr/>
          <p:nvPr/>
        </p:nvSpPr>
        <p:spPr>
          <a:xfrm>
            <a:off x="1916763" y="5393401"/>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3" name="テキスト ボックス 32">
            <a:extLst>
              <a:ext uri="{FF2B5EF4-FFF2-40B4-BE49-F238E27FC236}">
                <a16:creationId xmlns:a16="http://schemas.microsoft.com/office/drawing/2014/main" id="{99F6C692-9ACD-428B-A9D1-F50DF197C179}"/>
              </a:ext>
            </a:extLst>
          </p:cNvPr>
          <p:cNvSpPr txBox="1"/>
          <p:nvPr/>
        </p:nvSpPr>
        <p:spPr>
          <a:xfrm>
            <a:off x="1916763" y="5443608"/>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消防士ＯＢ</a:t>
            </a:r>
          </a:p>
        </p:txBody>
      </p:sp>
      <p:sp>
        <p:nvSpPr>
          <p:cNvPr id="35" name="四角形: 角を丸くする 34">
            <a:extLst>
              <a:ext uri="{FF2B5EF4-FFF2-40B4-BE49-F238E27FC236}">
                <a16:creationId xmlns:a16="http://schemas.microsoft.com/office/drawing/2014/main" id="{EE56F16D-38C3-4DE2-A614-38CA3D520F41}"/>
              </a:ext>
            </a:extLst>
          </p:cNvPr>
          <p:cNvSpPr/>
          <p:nvPr/>
        </p:nvSpPr>
        <p:spPr>
          <a:xfrm>
            <a:off x="1916763" y="2703339"/>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6" name="テキスト ボックス 35">
            <a:extLst>
              <a:ext uri="{FF2B5EF4-FFF2-40B4-BE49-F238E27FC236}">
                <a16:creationId xmlns:a16="http://schemas.microsoft.com/office/drawing/2014/main" id="{1E898720-FA0E-446F-BE48-EFABC6E79501}"/>
              </a:ext>
            </a:extLst>
          </p:cNvPr>
          <p:cNvSpPr txBox="1"/>
          <p:nvPr/>
        </p:nvSpPr>
        <p:spPr>
          <a:xfrm>
            <a:off x="1916763" y="2753546"/>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パソコンが得意</a:t>
            </a:r>
          </a:p>
        </p:txBody>
      </p:sp>
      <p:sp>
        <p:nvSpPr>
          <p:cNvPr id="38" name="四角形: 角を丸くする 37">
            <a:extLst>
              <a:ext uri="{FF2B5EF4-FFF2-40B4-BE49-F238E27FC236}">
                <a16:creationId xmlns:a16="http://schemas.microsoft.com/office/drawing/2014/main" id="{30367319-D0C8-4056-A45B-6962CB04FA17}"/>
              </a:ext>
            </a:extLst>
          </p:cNvPr>
          <p:cNvSpPr/>
          <p:nvPr/>
        </p:nvSpPr>
        <p:spPr>
          <a:xfrm>
            <a:off x="1916763" y="3377302"/>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9" name="テキスト ボックス 38">
            <a:extLst>
              <a:ext uri="{FF2B5EF4-FFF2-40B4-BE49-F238E27FC236}">
                <a16:creationId xmlns:a16="http://schemas.microsoft.com/office/drawing/2014/main" id="{0756A3DC-01B3-4161-B83B-107FEC9084DF}"/>
              </a:ext>
            </a:extLst>
          </p:cNvPr>
          <p:cNvSpPr txBox="1"/>
          <p:nvPr/>
        </p:nvSpPr>
        <p:spPr>
          <a:xfrm>
            <a:off x="1916763" y="3427509"/>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料理が得意</a:t>
            </a:r>
          </a:p>
        </p:txBody>
      </p:sp>
      <p:sp>
        <p:nvSpPr>
          <p:cNvPr id="41" name="四角形: 角を丸くする 40">
            <a:extLst>
              <a:ext uri="{FF2B5EF4-FFF2-40B4-BE49-F238E27FC236}">
                <a16:creationId xmlns:a16="http://schemas.microsoft.com/office/drawing/2014/main" id="{4A86B251-62C3-4F0E-A4FA-71F10E43C5EB}"/>
              </a:ext>
            </a:extLst>
          </p:cNvPr>
          <p:cNvSpPr/>
          <p:nvPr/>
        </p:nvSpPr>
        <p:spPr>
          <a:xfrm>
            <a:off x="5572375" y="4719438"/>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42" name="テキスト ボックス 41">
            <a:extLst>
              <a:ext uri="{FF2B5EF4-FFF2-40B4-BE49-F238E27FC236}">
                <a16:creationId xmlns:a16="http://schemas.microsoft.com/office/drawing/2014/main" id="{5EE22077-C82F-4FCA-ABE2-7035AB8CB239}"/>
              </a:ext>
            </a:extLst>
          </p:cNvPr>
          <p:cNvSpPr txBox="1"/>
          <p:nvPr/>
        </p:nvSpPr>
        <p:spPr>
          <a:xfrm>
            <a:off x="5488769" y="4769645"/>
            <a:ext cx="2238093"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応急手当のやり方</a:t>
            </a:r>
          </a:p>
        </p:txBody>
      </p:sp>
      <p:sp>
        <p:nvSpPr>
          <p:cNvPr id="44" name="四角形: 角を丸くする 43">
            <a:extLst>
              <a:ext uri="{FF2B5EF4-FFF2-40B4-BE49-F238E27FC236}">
                <a16:creationId xmlns:a16="http://schemas.microsoft.com/office/drawing/2014/main" id="{40263EE0-AD76-436E-B836-70AAE028CCAA}"/>
              </a:ext>
            </a:extLst>
          </p:cNvPr>
          <p:cNvSpPr/>
          <p:nvPr/>
        </p:nvSpPr>
        <p:spPr>
          <a:xfrm>
            <a:off x="5572375" y="5393401"/>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45" name="テキスト ボックス 44">
            <a:extLst>
              <a:ext uri="{FF2B5EF4-FFF2-40B4-BE49-F238E27FC236}">
                <a16:creationId xmlns:a16="http://schemas.microsoft.com/office/drawing/2014/main" id="{7FF4FB06-0C16-43D9-B72E-5F1ED03E5805}"/>
              </a:ext>
            </a:extLst>
          </p:cNvPr>
          <p:cNvSpPr txBox="1"/>
          <p:nvPr/>
        </p:nvSpPr>
        <p:spPr>
          <a:xfrm>
            <a:off x="5572375" y="5443608"/>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救命講習</a:t>
            </a:r>
          </a:p>
        </p:txBody>
      </p:sp>
      <p:sp>
        <p:nvSpPr>
          <p:cNvPr id="47" name="四角形: 角を丸くする 46">
            <a:extLst>
              <a:ext uri="{FF2B5EF4-FFF2-40B4-BE49-F238E27FC236}">
                <a16:creationId xmlns:a16="http://schemas.microsoft.com/office/drawing/2014/main" id="{4D652FE9-0FC7-489A-86E7-394856644B5D}"/>
              </a:ext>
            </a:extLst>
          </p:cNvPr>
          <p:cNvSpPr/>
          <p:nvPr/>
        </p:nvSpPr>
        <p:spPr>
          <a:xfrm>
            <a:off x="5572375" y="2703339"/>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67215670-10F2-4EE7-9BDD-4336C7A776A6}"/>
              </a:ext>
            </a:extLst>
          </p:cNvPr>
          <p:cNvSpPr txBox="1"/>
          <p:nvPr/>
        </p:nvSpPr>
        <p:spPr>
          <a:xfrm>
            <a:off x="5572375" y="2753546"/>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チラシづくり</a:t>
            </a:r>
          </a:p>
        </p:txBody>
      </p:sp>
      <p:sp>
        <p:nvSpPr>
          <p:cNvPr id="50" name="四角形: 角を丸くする 49">
            <a:extLst>
              <a:ext uri="{FF2B5EF4-FFF2-40B4-BE49-F238E27FC236}">
                <a16:creationId xmlns:a16="http://schemas.microsoft.com/office/drawing/2014/main" id="{BE925F5E-6627-4A47-AF4F-BCE8689CDCB0}"/>
              </a:ext>
            </a:extLst>
          </p:cNvPr>
          <p:cNvSpPr/>
          <p:nvPr/>
        </p:nvSpPr>
        <p:spPr>
          <a:xfrm>
            <a:off x="5572375" y="3377302"/>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1" name="テキスト ボックス 50">
            <a:extLst>
              <a:ext uri="{FF2B5EF4-FFF2-40B4-BE49-F238E27FC236}">
                <a16:creationId xmlns:a16="http://schemas.microsoft.com/office/drawing/2014/main" id="{2C145030-3FF5-416C-949C-C86D214A49CF}"/>
              </a:ext>
            </a:extLst>
          </p:cNvPr>
          <p:cNvSpPr txBox="1"/>
          <p:nvPr/>
        </p:nvSpPr>
        <p:spPr>
          <a:xfrm>
            <a:off x="5572375" y="3427509"/>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炊出し訓練</a:t>
            </a:r>
          </a:p>
        </p:txBody>
      </p:sp>
      <p:sp>
        <p:nvSpPr>
          <p:cNvPr id="52" name="四角形: 角を丸くする 51">
            <a:extLst>
              <a:ext uri="{FF2B5EF4-FFF2-40B4-BE49-F238E27FC236}">
                <a16:creationId xmlns:a16="http://schemas.microsoft.com/office/drawing/2014/main" id="{88F0AD14-E9BB-4952-8CC3-F4A3E38A9C15}"/>
              </a:ext>
            </a:extLst>
          </p:cNvPr>
          <p:cNvSpPr/>
          <p:nvPr/>
        </p:nvSpPr>
        <p:spPr>
          <a:xfrm>
            <a:off x="7898337" y="4719438"/>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3" name="テキスト ボックス 52">
            <a:extLst>
              <a:ext uri="{FF2B5EF4-FFF2-40B4-BE49-F238E27FC236}">
                <a16:creationId xmlns:a16="http://schemas.microsoft.com/office/drawing/2014/main" id="{6466F31C-9ABF-49D6-9DB8-A8CD48F74D2A}"/>
              </a:ext>
            </a:extLst>
          </p:cNvPr>
          <p:cNvSpPr txBox="1"/>
          <p:nvPr/>
        </p:nvSpPr>
        <p:spPr>
          <a:xfrm>
            <a:off x="7971437" y="4769645"/>
            <a:ext cx="19246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応急処置</a:t>
            </a:r>
          </a:p>
        </p:txBody>
      </p:sp>
      <p:sp>
        <p:nvSpPr>
          <p:cNvPr id="55" name="四角形: 角を丸くする 54">
            <a:extLst>
              <a:ext uri="{FF2B5EF4-FFF2-40B4-BE49-F238E27FC236}">
                <a16:creationId xmlns:a16="http://schemas.microsoft.com/office/drawing/2014/main" id="{90DC695B-1C9B-4201-868D-8B71866DB562}"/>
              </a:ext>
            </a:extLst>
          </p:cNvPr>
          <p:cNvSpPr/>
          <p:nvPr/>
        </p:nvSpPr>
        <p:spPr>
          <a:xfrm>
            <a:off x="7898337" y="5393401"/>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6EC9C1C4-B4D8-4767-AC8E-CC3C1AD2F39D}"/>
              </a:ext>
            </a:extLst>
          </p:cNvPr>
          <p:cNvSpPr txBox="1"/>
          <p:nvPr/>
        </p:nvSpPr>
        <p:spPr>
          <a:xfrm>
            <a:off x="7898337" y="5443608"/>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救急救命活動</a:t>
            </a:r>
          </a:p>
        </p:txBody>
      </p:sp>
      <p:sp>
        <p:nvSpPr>
          <p:cNvPr id="59" name="四角形: 角を丸くする 58">
            <a:extLst>
              <a:ext uri="{FF2B5EF4-FFF2-40B4-BE49-F238E27FC236}">
                <a16:creationId xmlns:a16="http://schemas.microsoft.com/office/drawing/2014/main" id="{1CF3DB8E-8991-42B8-9945-6405C4BFF4D5}"/>
              </a:ext>
            </a:extLst>
          </p:cNvPr>
          <p:cNvSpPr/>
          <p:nvPr/>
        </p:nvSpPr>
        <p:spPr>
          <a:xfrm>
            <a:off x="7898337" y="2703339"/>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61" name="テキスト ボックス 60">
            <a:extLst>
              <a:ext uri="{FF2B5EF4-FFF2-40B4-BE49-F238E27FC236}">
                <a16:creationId xmlns:a16="http://schemas.microsoft.com/office/drawing/2014/main" id="{4DC92031-CB8C-4FD5-8BBA-806FB1899FE0}"/>
              </a:ext>
            </a:extLst>
          </p:cNvPr>
          <p:cNvSpPr txBox="1"/>
          <p:nvPr/>
        </p:nvSpPr>
        <p:spPr>
          <a:xfrm>
            <a:off x="7898337" y="2753546"/>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情報の整理</a:t>
            </a:r>
          </a:p>
        </p:txBody>
      </p:sp>
      <p:sp>
        <p:nvSpPr>
          <p:cNvPr id="62" name="四角形: 角を丸くする 61">
            <a:extLst>
              <a:ext uri="{FF2B5EF4-FFF2-40B4-BE49-F238E27FC236}">
                <a16:creationId xmlns:a16="http://schemas.microsoft.com/office/drawing/2014/main" id="{8280F917-9433-4D66-89BB-8DC70E4E15A5}"/>
              </a:ext>
            </a:extLst>
          </p:cNvPr>
          <p:cNvSpPr/>
          <p:nvPr/>
        </p:nvSpPr>
        <p:spPr>
          <a:xfrm>
            <a:off x="7898337" y="3377302"/>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63" name="テキスト ボックス 62">
            <a:extLst>
              <a:ext uri="{FF2B5EF4-FFF2-40B4-BE49-F238E27FC236}">
                <a16:creationId xmlns:a16="http://schemas.microsoft.com/office/drawing/2014/main" id="{2BD6B877-58F5-4511-9B5D-070C5D7D6242}"/>
              </a:ext>
            </a:extLst>
          </p:cNvPr>
          <p:cNvSpPr txBox="1"/>
          <p:nvPr/>
        </p:nvSpPr>
        <p:spPr>
          <a:xfrm>
            <a:off x="7898337" y="3427509"/>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炊き出し</a:t>
            </a:r>
          </a:p>
        </p:txBody>
      </p:sp>
      <p:cxnSp>
        <p:nvCxnSpPr>
          <p:cNvPr id="65" name="直線矢印コネクタ 64">
            <a:extLst>
              <a:ext uri="{FF2B5EF4-FFF2-40B4-BE49-F238E27FC236}">
                <a16:creationId xmlns:a16="http://schemas.microsoft.com/office/drawing/2014/main" id="{3BD1A386-E65F-4DE4-8509-F8828B2D40EA}"/>
              </a:ext>
            </a:extLst>
          </p:cNvPr>
          <p:cNvCxnSpPr>
            <a:cxnSpLocks/>
          </p:cNvCxnSpPr>
          <p:nvPr/>
        </p:nvCxnSpPr>
        <p:spPr>
          <a:xfrm>
            <a:off x="4521606" y="4983806"/>
            <a:ext cx="564776" cy="0"/>
          </a:xfrm>
          <a:prstGeom prst="straightConnector1">
            <a:avLst/>
          </a:prstGeom>
          <a:ln w="57150">
            <a:solidFill>
              <a:srgbClr val="35A16B"/>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31922935-E3D8-4D62-B368-FCBF8E98E624}"/>
              </a:ext>
            </a:extLst>
          </p:cNvPr>
          <p:cNvCxnSpPr>
            <a:cxnSpLocks/>
          </p:cNvCxnSpPr>
          <p:nvPr/>
        </p:nvCxnSpPr>
        <p:spPr>
          <a:xfrm>
            <a:off x="4521606" y="5643663"/>
            <a:ext cx="564776" cy="0"/>
          </a:xfrm>
          <a:prstGeom prst="straightConnector1">
            <a:avLst/>
          </a:prstGeom>
          <a:ln w="57150">
            <a:solidFill>
              <a:srgbClr val="35A16B"/>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9A9FD2AE-E960-485C-828F-4513CE35F670}"/>
              </a:ext>
            </a:extLst>
          </p:cNvPr>
          <p:cNvCxnSpPr>
            <a:cxnSpLocks/>
          </p:cNvCxnSpPr>
          <p:nvPr/>
        </p:nvCxnSpPr>
        <p:spPr>
          <a:xfrm>
            <a:off x="4521606" y="2953601"/>
            <a:ext cx="564776" cy="0"/>
          </a:xfrm>
          <a:prstGeom prst="straightConnector1">
            <a:avLst/>
          </a:prstGeom>
          <a:ln w="57150">
            <a:solidFill>
              <a:srgbClr val="35A16B"/>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F8FA20DD-2576-4019-82BB-A7922B2F0A23}"/>
              </a:ext>
            </a:extLst>
          </p:cNvPr>
          <p:cNvCxnSpPr>
            <a:cxnSpLocks/>
          </p:cNvCxnSpPr>
          <p:nvPr/>
        </p:nvCxnSpPr>
        <p:spPr>
          <a:xfrm>
            <a:off x="4521606" y="3627564"/>
            <a:ext cx="564776" cy="0"/>
          </a:xfrm>
          <a:prstGeom prst="straightConnector1">
            <a:avLst/>
          </a:prstGeom>
          <a:ln w="57150">
            <a:solidFill>
              <a:srgbClr val="35A16B"/>
            </a:solidFill>
            <a:tailEnd type="triangle"/>
          </a:ln>
        </p:spPr>
        <p:style>
          <a:lnRef idx="1">
            <a:schemeClr val="accent1"/>
          </a:lnRef>
          <a:fillRef idx="0">
            <a:schemeClr val="accent1"/>
          </a:fillRef>
          <a:effectRef idx="0">
            <a:schemeClr val="accent1"/>
          </a:effectRef>
          <a:fontRef idx="minor">
            <a:schemeClr val="tx1"/>
          </a:fontRef>
        </p:style>
      </p:cxnSp>
      <p:sp>
        <p:nvSpPr>
          <p:cNvPr id="40" name="四角形: 角を丸くする 39">
            <a:extLst>
              <a:ext uri="{FF2B5EF4-FFF2-40B4-BE49-F238E27FC236}">
                <a16:creationId xmlns:a16="http://schemas.microsoft.com/office/drawing/2014/main" id="{6925250D-A8B2-4705-A76C-DAF541A20FAC}"/>
              </a:ext>
            </a:extLst>
          </p:cNvPr>
          <p:cNvSpPr/>
          <p:nvPr/>
        </p:nvSpPr>
        <p:spPr>
          <a:xfrm>
            <a:off x="1915053" y="4043405"/>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43" name="テキスト ボックス 42">
            <a:extLst>
              <a:ext uri="{FF2B5EF4-FFF2-40B4-BE49-F238E27FC236}">
                <a16:creationId xmlns:a16="http://schemas.microsoft.com/office/drawing/2014/main" id="{8BD47E82-5B42-4836-B845-E5B52F7EEF19}"/>
              </a:ext>
            </a:extLst>
          </p:cNvPr>
          <p:cNvSpPr txBox="1"/>
          <p:nvPr/>
        </p:nvSpPr>
        <p:spPr>
          <a:xfrm>
            <a:off x="1915053" y="4093612"/>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企画が得意</a:t>
            </a:r>
          </a:p>
        </p:txBody>
      </p:sp>
      <p:sp>
        <p:nvSpPr>
          <p:cNvPr id="46" name="四角形: 角を丸くする 45">
            <a:extLst>
              <a:ext uri="{FF2B5EF4-FFF2-40B4-BE49-F238E27FC236}">
                <a16:creationId xmlns:a16="http://schemas.microsoft.com/office/drawing/2014/main" id="{F8588473-AD20-4BF3-AED2-A5A384C77420}"/>
              </a:ext>
            </a:extLst>
          </p:cNvPr>
          <p:cNvSpPr/>
          <p:nvPr/>
        </p:nvSpPr>
        <p:spPr>
          <a:xfrm>
            <a:off x="5570665" y="4043405"/>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D15C6BE6-3E38-4238-9AA8-A5EFF61514AC}"/>
              </a:ext>
            </a:extLst>
          </p:cNvPr>
          <p:cNvSpPr txBox="1"/>
          <p:nvPr/>
        </p:nvSpPr>
        <p:spPr>
          <a:xfrm>
            <a:off x="5570665" y="4093612"/>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イベント企画</a:t>
            </a:r>
          </a:p>
        </p:txBody>
      </p:sp>
      <p:sp>
        <p:nvSpPr>
          <p:cNvPr id="54" name="四角形: 角を丸くする 53">
            <a:extLst>
              <a:ext uri="{FF2B5EF4-FFF2-40B4-BE49-F238E27FC236}">
                <a16:creationId xmlns:a16="http://schemas.microsoft.com/office/drawing/2014/main" id="{29584074-D901-40FD-957A-97AAB8AF5EF0}"/>
              </a:ext>
            </a:extLst>
          </p:cNvPr>
          <p:cNvSpPr/>
          <p:nvPr/>
        </p:nvSpPr>
        <p:spPr>
          <a:xfrm>
            <a:off x="7896627" y="4043405"/>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cxnSp>
        <p:nvCxnSpPr>
          <p:cNvPr id="58" name="直線矢印コネクタ 57">
            <a:extLst>
              <a:ext uri="{FF2B5EF4-FFF2-40B4-BE49-F238E27FC236}">
                <a16:creationId xmlns:a16="http://schemas.microsoft.com/office/drawing/2014/main" id="{167C3CE0-B20E-4C9D-945B-F7B7E47AE36E}"/>
              </a:ext>
            </a:extLst>
          </p:cNvPr>
          <p:cNvCxnSpPr>
            <a:cxnSpLocks/>
          </p:cNvCxnSpPr>
          <p:nvPr/>
        </p:nvCxnSpPr>
        <p:spPr>
          <a:xfrm>
            <a:off x="4519896" y="4293667"/>
            <a:ext cx="564776" cy="0"/>
          </a:xfrm>
          <a:prstGeom prst="straightConnector1">
            <a:avLst/>
          </a:prstGeom>
          <a:ln w="57150">
            <a:solidFill>
              <a:srgbClr val="35A16B"/>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CA350520-7F76-4E77-B59A-12BBFC5E71F6}"/>
              </a:ext>
            </a:extLst>
          </p:cNvPr>
          <p:cNvSpPr txBox="1"/>
          <p:nvPr/>
        </p:nvSpPr>
        <p:spPr>
          <a:xfrm>
            <a:off x="7825237" y="4104514"/>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レクリエーション</a:t>
            </a:r>
          </a:p>
        </p:txBody>
      </p:sp>
      <p:sp>
        <p:nvSpPr>
          <p:cNvPr id="64" name="四角形: 角を丸くする 63">
            <a:extLst>
              <a:ext uri="{FF2B5EF4-FFF2-40B4-BE49-F238E27FC236}">
                <a16:creationId xmlns:a16="http://schemas.microsoft.com/office/drawing/2014/main" id="{6D90B12F-7836-4C63-85D3-EF19D06476E8}"/>
              </a:ext>
            </a:extLst>
          </p:cNvPr>
          <p:cNvSpPr/>
          <p:nvPr/>
        </p:nvSpPr>
        <p:spPr>
          <a:xfrm>
            <a:off x="1915053" y="6038953"/>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66" name="テキスト ボックス 65">
            <a:extLst>
              <a:ext uri="{FF2B5EF4-FFF2-40B4-BE49-F238E27FC236}">
                <a16:creationId xmlns:a16="http://schemas.microsoft.com/office/drawing/2014/main" id="{9591010B-14B3-4F56-BACF-DBE07040F4E8}"/>
              </a:ext>
            </a:extLst>
          </p:cNvPr>
          <p:cNvSpPr txBox="1"/>
          <p:nvPr/>
        </p:nvSpPr>
        <p:spPr>
          <a:xfrm>
            <a:off x="1915053" y="6089160"/>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若者</a:t>
            </a:r>
          </a:p>
        </p:txBody>
      </p:sp>
      <p:sp>
        <p:nvSpPr>
          <p:cNvPr id="70" name="四角形: 角を丸くする 69">
            <a:extLst>
              <a:ext uri="{FF2B5EF4-FFF2-40B4-BE49-F238E27FC236}">
                <a16:creationId xmlns:a16="http://schemas.microsoft.com/office/drawing/2014/main" id="{7B798A28-358A-4DF4-B33E-8DA4554F9B95}"/>
              </a:ext>
            </a:extLst>
          </p:cNvPr>
          <p:cNvSpPr/>
          <p:nvPr/>
        </p:nvSpPr>
        <p:spPr>
          <a:xfrm>
            <a:off x="5570665" y="6038953"/>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71" name="テキスト ボックス 70">
            <a:extLst>
              <a:ext uri="{FF2B5EF4-FFF2-40B4-BE49-F238E27FC236}">
                <a16:creationId xmlns:a16="http://schemas.microsoft.com/office/drawing/2014/main" id="{7AABCBFC-064A-4878-8527-961D545E1539}"/>
              </a:ext>
            </a:extLst>
          </p:cNvPr>
          <p:cNvSpPr txBox="1"/>
          <p:nvPr/>
        </p:nvSpPr>
        <p:spPr>
          <a:xfrm>
            <a:off x="5570665" y="6089160"/>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新しいアイディア</a:t>
            </a:r>
          </a:p>
        </p:txBody>
      </p:sp>
      <p:sp>
        <p:nvSpPr>
          <p:cNvPr id="72" name="四角形: 角を丸くする 71">
            <a:extLst>
              <a:ext uri="{FF2B5EF4-FFF2-40B4-BE49-F238E27FC236}">
                <a16:creationId xmlns:a16="http://schemas.microsoft.com/office/drawing/2014/main" id="{B7FF5844-1A23-47E2-9F56-F587F0A00F2D}"/>
              </a:ext>
            </a:extLst>
          </p:cNvPr>
          <p:cNvSpPr/>
          <p:nvPr/>
        </p:nvSpPr>
        <p:spPr>
          <a:xfrm>
            <a:off x="7896627" y="6038953"/>
            <a:ext cx="2070880" cy="500527"/>
          </a:xfrm>
          <a:prstGeom prst="roundRect">
            <a:avLst>
              <a:gd name="adj" fmla="val 0"/>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73" name="テキスト ボックス 72">
            <a:extLst>
              <a:ext uri="{FF2B5EF4-FFF2-40B4-BE49-F238E27FC236}">
                <a16:creationId xmlns:a16="http://schemas.microsoft.com/office/drawing/2014/main" id="{7B5E52D5-A55B-462D-A9C5-D0925DDF132B}"/>
              </a:ext>
            </a:extLst>
          </p:cNvPr>
          <p:cNvSpPr txBox="1"/>
          <p:nvPr/>
        </p:nvSpPr>
        <p:spPr>
          <a:xfrm>
            <a:off x="7896627" y="6089160"/>
            <a:ext cx="2070880" cy="400110"/>
          </a:xfrm>
          <a:prstGeom prst="rect">
            <a:avLst/>
          </a:prstGeom>
          <a:noFill/>
        </p:spPr>
        <p:txBody>
          <a:bodyPr wrap="square" rtlCol="0">
            <a:spAutoFit/>
          </a:bodyPr>
          <a:lstStyle/>
          <a:p>
            <a:pPr algn="ct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力仕事</a:t>
            </a:r>
          </a:p>
        </p:txBody>
      </p:sp>
      <p:cxnSp>
        <p:nvCxnSpPr>
          <p:cNvPr id="74" name="直線矢印コネクタ 73">
            <a:extLst>
              <a:ext uri="{FF2B5EF4-FFF2-40B4-BE49-F238E27FC236}">
                <a16:creationId xmlns:a16="http://schemas.microsoft.com/office/drawing/2014/main" id="{DEC9972D-5C4F-48DD-8E8B-D939E190E19A}"/>
              </a:ext>
            </a:extLst>
          </p:cNvPr>
          <p:cNvCxnSpPr>
            <a:cxnSpLocks/>
          </p:cNvCxnSpPr>
          <p:nvPr/>
        </p:nvCxnSpPr>
        <p:spPr>
          <a:xfrm>
            <a:off x="4519896" y="6289215"/>
            <a:ext cx="564776" cy="0"/>
          </a:xfrm>
          <a:prstGeom prst="straightConnector1">
            <a:avLst/>
          </a:prstGeom>
          <a:ln w="57150">
            <a:solidFill>
              <a:srgbClr val="35A16B"/>
            </a:solidFill>
            <a:tailEnd type="triangle"/>
          </a:ln>
        </p:spPr>
        <p:style>
          <a:lnRef idx="1">
            <a:schemeClr val="accent1"/>
          </a:lnRef>
          <a:fillRef idx="0">
            <a:schemeClr val="accent1"/>
          </a:fillRef>
          <a:effectRef idx="0">
            <a:schemeClr val="accent1"/>
          </a:effectRef>
          <a:fontRef idx="minor">
            <a:schemeClr val="tx1"/>
          </a:fontRef>
        </p:style>
      </p:cxnSp>
      <p:sp>
        <p:nvSpPr>
          <p:cNvPr id="56" name="四角形: 角を丸くする 23">
            <a:extLst>
              <a:ext uri="{FF2B5EF4-FFF2-40B4-BE49-F238E27FC236}">
                <a16:creationId xmlns:a16="http://schemas.microsoft.com/office/drawing/2014/main" id="{C5D49EA2-351A-4230-B4D9-0F16AEFB694D}"/>
              </a:ext>
            </a:extLst>
          </p:cNvPr>
          <p:cNvSpPr/>
          <p:nvPr/>
        </p:nvSpPr>
        <p:spPr>
          <a:xfrm>
            <a:off x="1656377" y="2028601"/>
            <a:ext cx="2525639" cy="610838"/>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rtlCol="0" anchor="t"/>
          <a:lstStyle/>
          <a:p>
            <a:pPr algn="ctr">
              <a:lnSpc>
                <a:spcPts val="4000"/>
              </a:lnSpc>
            </a:pPr>
            <a:r>
              <a:rPr lang="ja-JP" altLang="en-US" sz="2000">
                <a:solidFill>
                  <a:srgbClr val="404040"/>
                </a:solidFill>
                <a:latin typeface="HGPｺﾞｼｯｸE" panose="020B0900000000000000" pitchFamily="50" charset="-128"/>
                <a:ea typeface="HGPｺﾞｼｯｸE" panose="020B0900000000000000" pitchFamily="50" charset="-128"/>
              </a:rPr>
              <a:t>地域の資源（人）</a:t>
            </a:r>
            <a:endParaRPr lang="en-US" altLang="ja-JP" sz="200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666651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74BECF-FCC5-42B1-953E-7F05F42396F8}"/>
              </a:ext>
            </a:extLst>
          </p:cNvPr>
          <p:cNvSpPr>
            <a:spLocks noGrp="1"/>
          </p:cNvSpPr>
          <p:nvPr>
            <p:ph type="title"/>
          </p:nvPr>
        </p:nvSpPr>
        <p:spPr>
          <a:xfrm>
            <a:off x="0" y="3802"/>
            <a:ext cx="12192000" cy="706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自主防災組織に参加する仲間を増やす</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54" name="コンテンツ プレースホルダー 2">
            <a:extLst>
              <a:ext uri="{FF2B5EF4-FFF2-40B4-BE49-F238E27FC236}">
                <a16:creationId xmlns:a16="http://schemas.microsoft.com/office/drawing/2014/main" id="{CC6E36B5-725A-4EE0-96CD-7BDFFC1852E1}"/>
              </a:ext>
            </a:extLst>
          </p:cNvPr>
          <p:cNvSpPr>
            <a:spLocks noGrp="1"/>
          </p:cNvSpPr>
          <p:nvPr>
            <p:ph idx="1"/>
          </p:nvPr>
        </p:nvSpPr>
        <p:spPr>
          <a:xfrm>
            <a:off x="1625797" y="1119420"/>
            <a:ext cx="8618400" cy="1343275"/>
          </a:xfrm>
          <a:solidFill>
            <a:schemeClr val="bg1"/>
          </a:solidFill>
          <a:ln w="28575">
            <a:solidFill>
              <a:srgbClr val="35A16B"/>
            </a:solidFill>
          </a:ln>
        </p:spPr>
        <p:txBody>
          <a:bodyPr vert="horz" lIns="144000" tIns="0" rIns="72000" bIns="45720" rtlCol="0" anchor="ctr">
            <a:normAutofit/>
          </a:bodyPr>
          <a:lstStyle/>
          <a:p>
            <a:pPr marL="174625" indent="0">
              <a:lnSpc>
                <a:spcPct val="100000"/>
              </a:lnSpc>
              <a:spcBef>
                <a:spcPts val="0"/>
              </a:spcBef>
              <a:buNone/>
            </a:pP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多様な人達が一人一人</a:t>
            </a:r>
            <a:r>
              <a:rPr lang="ja-JP" altLang="en-US" dirty="0">
                <a:solidFill>
                  <a:srgbClr val="FF2800"/>
                </a:solidFill>
                <a:latin typeface="HGPｺﾞｼｯｸE" panose="020B0900000000000000" pitchFamily="50" charset="-128"/>
                <a:ea typeface="HGPｺﾞｼｯｸE" panose="020B0900000000000000" pitchFamily="50" charset="-128"/>
              </a:rPr>
              <a:t>役割</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を得て、</a:t>
            </a:r>
            <a:r>
              <a:rPr lang="ja-JP" altLang="en-US" dirty="0">
                <a:solidFill>
                  <a:srgbClr val="FF2800"/>
                </a:solidFill>
                <a:latin typeface="HGPｺﾞｼｯｸE" panose="020B0900000000000000" pitchFamily="50" charset="-128"/>
                <a:ea typeface="HGPｺﾞｼｯｸE" panose="020B0900000000000000" pitchFamily="50" charset="-128"/>
              </a:rPr>
              <a:t>やりがい</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を感じながら、</a:t>
            </a:r>
            <a:r>
              <a:rPr lang="ja-JP" altLang="en-US" dirty="0">
                <a:solidFill>
                  <a:srgbClr val="FF2800"/>
                </a:solidFill>
                <a:latin typeface="HGPｺﾞｼｯｸE" panose="020B0900000000000000" pitchFamily="50" charset="-128"/>
                <a:ea typeface="HGPｺﾞｼｯｸE" panose="020B0900000000000000" pitchFamily="50" charset="-128"/>
              </a:rPr>
              <a:t>楽しみ、前向き</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に取り組むことができるように心掛けましょう</a:t>
            </a:r>
          </a:p>
        </p:txBody>
      </p:sp>
      <p:sp>
        <p:nvSpPr>
          <p:cNvPr id="4" name="スライド番号プレースホルダー 3">
            <a:extLst>
              <a:ext uri="{FF2B5EF4-FFF2-40B4-BE49-F238E27FC236}">
                <a16:creationId xmlns:a16="http://schemas.microsoft.com/office/drawing/2014/main" id="{2BE7FF24-0CA5-44D0-BCBD-EBE1ED8643CF}"/>
              </a:ext>
            </a:extLst>
          </p:cNvPr>
          <p:cNvSpPr>
            <a:spLocks noGrp="1"/>
          </p:cNvSpPr>
          <p:nvPr>
            <p:ph type="sldNum" sz="quarter" idx="12"/>
          </p:nvPr>
        </p:nvSpPr>
        <p:spPr/>
        <p:txBody>
          <a:bodyPr/>
          <a:lstStyle/>
          <a:p>
            <a:r>
              <a:rPr kumimoji="1" lang="en-US" altLang="ja-JP" sz="1400" dirty="0"/>
              <a:t>24</a:t>
            </a:r>
            <a:endParaRPr kumimoji="1" lang="ja-JP" altLang="en-US" sz="1400" dirty="0"/>
          </a:p>
        </p:txBody>
      </p:sp>
      <p:sp>
        <p:nvSpPr>
          <p:cNvPr id="5" name="楕円 4">
            <a:extLst>
              <a:ext uri="{FF2B5EF4-FFF2-40B4-BE49-F238E27FC236}">
                <a16:creationId xmlns:a16="http://schemas.microsoft.com/office/drawing/2014/main" id="{1BECB8A4-7F9C-476A-AE19-D28875392636}"/>
              </a:ext>
            </a:extLst>
          </p:cNvPr>
          <p:cNvSpPr/>
          <p:nvPr/>
        </p:nvSpPr>
        <p:spPr>
          <a:xfrm>
            <a:off x="1951902" y="2546828"/>
            <a:ext cx="1800000" cy="1800000"/>
          </a:xfrm>
          <a:prstGeom prst="ellipse">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a:latin typeface="HGPｺﾞｼｯｸE" panose="020B0900000000000000" pitchFamily="50" charset="-128"/>
                <a:ea typeface="HGPｺﾞｼｯｸE" panose="020B0900000000000000" pitchFamily="50" charset="-128"/>
              </a:rPr>
              <a:t>広報</a:t>
            </a:r>
          </a:p>
        </p:txBody>
      </p:sp>
      <p:sp>
        <p:nvSpPr>
          <p:cNvPr id="8" name="テキスト ボックス 7">
            <a:extLst>
              <a:ext uri="{FF2B5EF4-FFF2-40B4-BE49-F238E27FC236}">
                <a16:creationId xmlns:a16="http://schemas.microsoft.com/office/drawing/2014/main" id="{72CE9C63-1993-4F2F-A593-BFDA39A29610}"/>
              </a:ext>
            </a:extLst>
          </p:cNvPr>
          <p:cNvSpPr txBox="1"/>
          <p:nvPr/>
        </p:nvSpPr>
        <p:spPr>
          <a:xfrm>
            <a:off x="3834094" y="3340075"/>
            <a:ext cx="2139696" cy="584775"/>
          </a:xfrm>
          <a:prstGeom prst="rect">
            <a:avLst/>
          </a:prstGeom>
          <a:noFill/>
        </p:spPr>
        <p:txBody>
          <a:bodyPr wrap="square" rtlCol="0">
            <a:spAutoFit/>
          </a:bodyPr>
          <a:lstStyle/>
          <a:p>
            <a:pPr algn="just"/>
            <a:r>
              <a:rPr lang="ja-JP" altLang="en-US" sz="1600">
                <a:solidFill>
                  <a:srgbClr val="404040"/>
                </a:solidFill>
                <a:latin typeface="HGPｺﾞｼｯｸE" panose="020B0900000000000000" pitchFamily="50" charset="-128"/>
                <a:ea typeface="HGPｺﾞｼｯｸE" panose="020B0900000000000000" pitchFamily="50" charset="-128"/>
              </a:rPr>
              <a:t>広報紙、アンケート、</a:t>
            </a:r>
            <a:endParaRPr lang="en-US" altLang="ja-JP" sz="1600">
              <a:solidFill>
                <a:srgbClr val="404040"/>
              </a:solidFill>
              <a:latin typeface="HGPｺﾞｼｯｸE" panose="020B0900000000000000" pitchFamily="50" charset="-128"/>
              <a:ea typeface="HGPｺﾞｼｯｸE" panose="020B0900000000000000" pitchFamily="50" charset="-128"/>
            </a:endParaRPr>
          </a:p>
          <a:p>
            <a:pPr algn="just"/>
            <a:r>
              <a:rPr lang="ja-JP" altLang="en-US" sz="1600">
                <a:solidFill>
                  <a:srgbClr val="404040"/>
                </a:solidFill>
                <a:latin typeface="HGPｺﾞｼｯｸE" panose="020B0900000000000000" pitchFamily="50" charset="-128"/>
                <a:ea typeface="HGPｺﾞｼｯｸE" panose="020B0900000000000000" pitchFamily="50" charset="-128"/>
              </a:rPr>
              <a:t>イベントでＰＲ</a:t>
            </a:r>
          </a:p>
        </p:txBody>
      </p:sp>
      <p:sp>
        <p:nvSpPr>
          <p:cNvPr id="3" name="テキスト ボックス 2">
            <a:extLst>
              <a:ext uri="{FF2B5EF4-FFF2-40B4-BE49-F238E27FC236}">
                <a16:creationId xmlns:a16="http://schemas.microsoft.com/office/drawing/2014/main" id="{10459F6A-CA63-4AB9-BA0E-B6C4AC6E825D}"/>
              </a:ext>
            </a:extLst>
          </p:cNvPr>
          <p:cNvSpPr txBox="1"/>
          <p:nvPr/>
        </p:nvSpPr>
        <p:spPr>
          <a:xfrm>
            <a:off x="3829246" y="2933457"/>
            <a:ext cx="1734770" cy="461665"/>
          </a:xfrm>
          <a:prstGeom prst="rect">
            <a:avLst/>
          </a:prstGeom>
          <a:noFill/>
        </p:spPr>
        <p:txBody>
          <a:bodyPr wrap="none" rtlCol="0">
            <a:spAutoFit/>
          </a:bodyPr>
          <a:lstStyle/>
          <a:p>
            <a:r>
              <a:rPr lang="ja-JP" altLang="en-US" sz="2400">
                <a:solidFill>
                  <a:srgbClr val="FF2800"/>
                </a:solidFill>
                <a:latin typeface="HGPｺﾞｼｯｸE" panose="020B0900000000000000" pitchFamily="50" charset="-128"/>
                <a:ea typeface="HGPｺﾞｼｯｸE" panose="020B0900000000000000" pitchFamily="50" charset="-128"/>
              </a:rPr>
              <a:t>知ってもらう</a:t>
            </a:r>
          </a:p>
        </p:txBody>
      </p:sp>
      <p:sp>
        <p:nvSpPr>
          <p:cNvPr id="58" name="楕円 57">
            <a:extLst>
              <a:ext uri="{FF2B5EF4-FFF2-40B4-BE49-F238E27FC236}">
                <a16:creationId xmlns:a16="http://schemas.microsoft.com/office/drawing/2014/main" id="{71B6E1C1-D716-43A1-9ECD-EB1985793B70}"/>
              </a:ext>
            </a:extLst>
          </p:cNvPr>
          <p:cNvSpPr/>
          <p:nvPr/>
        </p:nvSpPr>
        <p:spPr>
          <a:xfrm>
            <a:off x="1951902" y="4507670"/>
            <a:ext cx="1800000" cy="1800000"/>
          </a:xfrm>
          <a:prstGeom prst="ellipse">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a:latin typeface="HGPｺﾞｼｯｸE" panose="020B0900000000000000" pitchFamily="50" charset="-128"/>
                <a:ea typeface="HGPｺﾞｼｯｸE" panose="020B0900000000000000" pitchFamily="50" charset="-128"/>
              </a:rPr>
              <a:t>女性</a:t>
            </a:r>
            <a:endParaRPr lang="en-US" altLang="ja-JP" sz="3200">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A4CE3DB8-9ACF-4340-8903-C0F43CFF77A6}"/>
              </a:ext>
            </a:extLst>
          </p:cNvPr>
          <p:cNvSpPr txBox="1"/>
          <p:nvPr/>
        </p:nvSpPr>
        <p:spPr>
          <a:xfrm>
            <a:off x="3804980" y="5175791"/>
            <a:ext cx="3152915" cy="584775"/>
          </a:xfrm>
          <a:prstGeom prst="rect">
            <a:avLst/>
          </a:prstGeom>
          <a:noFill/>
        </p:spPr>
        <p:txBody>
          <a:bodyPr wrap="square" rtlCol="0">
            <a:spAutoFit/>
          </a:bodyPr>
          <a:lstStyle/>
          <a:p>
            <a:r>
              <a:rPr lang="ja-JP" altLang="en-US" sz="1600">
                <a:solidFill>
                  <a:srgbClr val="404040"/>
                </a:solidFill>
                <a:latin typeface="HGPｺﾞｼｯｸE" panose="020B0900000000000000" pitchFamily="50" charset="-128"/>
                <a:ea typeface="HGPｺﾞｼｯｸE" panose="020B0900000000000000" pitchFamily="50" charset="-128"/>
              </a:rPr>
              <a:t>女性にしかできない</a:t>
            </a:r>
            <a:endParaRPr lang="en-US" altLang="ja-JP" sz="1600">
              <a:solidFill>
                <a:srgbClr val="404040"/>
              </a:solidFill>
              <a:latin typeface="HGPｺﾞｼｯｸE" panose="020B0900000000000000" pitchFamily="50" charset="-128"/>
              <a:ea typeface="HGPｺﾞｼｯｸE" panose="020B0900000000000000" pitchFamily="50" charset="-128"/>
            </a:endParaRPr>
          </a:p>
          <a:p>
            <a:r>
              <a:rPr lang="ja-JP" altLang="en-US" sz="1600">
                <a:solidFill>
                  <a:srgbClr val="404040"/>
                </a:solidFill>
                <a:latin typeface="HGPｺﾞｼｯｸE" panose="020B0900000000000000" pitchFamily="50" charset="-128"/>
                <a:ea typeface="HGPｺﾞｼｯｸE" panose="020B0900000000000000" pitchFamily="50" charset="-128"/>
              </a:rPr>
              <a:t>ことがある</a:t>
            </a:r>
          </a:p>
        </p:txBody>
      </p:sp>
      <p:sp>
        <p:nvSpPr>
          <p:cNvPr id="20" name="テキスト ボックス 19">
            <a:extLst>
              <a:ext uri="{FF2B5EF4-FFF2-40B4-BE49-F238E27FC236}">
                <a16:creationId xmlns:a16="http://schemas.microsoft.com/office/drawing/2014/main" id="{9B7D48CF-BC18-44FA-B52C-A6A9FB68B3DA}"/>
              </a:ext>
            </a:extLst>
          </p:cNvPr>
          <p:cNvSpPr txBox="1"/>
          <p:nvPr/>
        </p:nvSpPr>
        <p:spPr>
          <a:xfrm>
            <a:off x="3783308" y="4781805"/>
            <a:ext cx="2023311" cy="461665"/>
          </a:xfrm>
          <a:prstGeom prst="rect">
            <a:avLst/>
          </a:prstGeom>
          <a:noFill/>
        </p:spPr>
        <p:txBody>
          <a:bodyPr wrap="none" rtlCol="0">
            <a:spAutoFit/>
          </a:bodyPr>
          <a:lstStyle/>
          <a:p>
            <a:r>
              <a:rPr lang="ja-JP" altLang="en-US" sz="2400">
                <a:solidFill>
                  <a:srgbClr val="FF2800"/>
                </a:solidFill>
                <a:latin typeface="HGPｺﾞｼｯｸE" panose="020B0900000000000000" pitchFamily="50" charset="-128"/>
                <a:ea typeface="HGPｺﾞｼｯｸE" panose="020B0900000000000000" pitchFamily="50" charset="-128"/>
              </a:rPr>
              <a:t>女性は不可欠</a:t>
            </a:r>
          </a:p>
        </p:txBody>
      </p:sp>
      <p:sp>
        <p:nvSpPr>
          <p:cNvPr id="56" name="楕円 55">
            <a:extLst>
              <a:ext uri="{FF2B5EF4-FFF2-40B4-BE49-F238E27FC236}">
                <a16:creationId xmlns:a16="http://schemas.microsoft.com/office/drawing/2014/main" id="{0683B93A-501E-4DE5-9BAB-A88B9518ED5A}"/>
              </a:ext>
            </a:extLst>
          </p:cNvPr>
          <p:cNvSpPr/>
          <p:nvPr/>
        </p:nvSpPr>
        <p:spPr>
          <a:xfrm>
            <a:off x="5890504" y="2521006"/>
            <a:ext cx="1800000" cy="1800000"/>
          </a:xfrm>
          <a:prstGeom prst="ellipse">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a:latin typeface="HGPｺﾞｼｯｸE" panose="020B0900000000000000" pitchFamily="50" charset="-128"/>
                <a:ea typeface="HGPｺﾞｼｯｸE" panose="020B0900000000000000" pitchFamily="50" charset="-128"/>
              </a:rPr>
              <a:t>場</a:t>
            </a:r>
          </a:p>
        </p:txBody>
      </p:sp>
      <p:sp>
        <p:nvSpPr>
          <p:cNvPr id="64" name="テキスト ボックス 63">
            <a:extLst>
              <a:ext uri="{FF2B5EF4-FFF2-40B4-BE49-F238E27FC236}">
                <a16:creationId xmlns:a16="http://schemas.microsoft.com/office/drawing/2014/main" id="{D4FBAAAD-67A0-4A7B-934C-08C13C5267C4}"/>
              </a:ext>
            </a:extLst>
          </p:cNvPr>
          <p:cNvSpPr txBox="1"/>
          <p:nvPr/>
        </p:nvSpPr>
        <p:spPr>
          <a:xfrm>
            <a:off x="7690505" y="3307282"/>
            <a:ext cx="3080367" cy="584775"/>
          </a:xfrm>
          <a:prstGeom prst="rect">
            <a:avLst/>
          </a:prstGeom>
          <a:noFill/>
        </p:spPr>
        <p:txBody>
          <a:bodyPr wrap="square" rtlCol="0">
            <a:spAutoFit/>
          </a:bodyPr>
          <a:lstStyle/>
          <a:p>
            <a:pPr algn="just"/>
            <a:r>
              <a:rPr lang="ja-JP" altLang="en-US" sz="1600">
                <a:solidFill>
                  <a:srgbClr val="404040"/>
                </a:solidFill>
                <a:latin typeface="HGPｺﾞｼｯｸE" panose="020B0900000000000000" pitchFamily="50" charset="-128"/>
                <a:ea typeface="HGPｺﾞｼｯｸE" panose="020B0900000000000000" pitchFamily="50" charset="-128"/>
              </a:rPr>
              <a:t>参加したくなる</a:t>
            </a:r>
            <a:endParaRPr lang="en-US" altLang="ja-JP" sz="1600">
              <a:solidFill>
                <a:srgbClr val="404040"/>
              </a:solidFill>
              <a:latin typeface="HGPｺﾞｼｯｸE" panose="020B0900000000000000" pitchFamily="50" charset="-128"/>
              <a:ea typeface="HGPｺﾞｼｯｸE" panose="020B0900000000000000" pitchFamily="50" charset="-128"/>
            </a:endParaRPr>
          </a:p>
          <a:p>
            <a:pPr algn="just"/>
            <a:r>
              <a:rPr lang="ja-JP" altLang="en-US" sz="1600">
                <a:solidFill>
                  <a:srgbClr val="404040"/>
                </a:solidFill>
                <a:latin typeface="HGPｺﾞｼｯｸE" panose="020B0900000000000000" pitchFamily="50" charset="-128"/>
                <a:ea typeface="HGPｺﾞｼｯｸE" panose="020B0900000000000000" pitchFamily="50" charset="-128"/>
              </a:rPr>
              <a:t>雰囲気づくり</a:t>
            </a:r>
          </a:p>
        </p:txBody>
      </p:sp>
      <p:sp>
        <p:nvSpPr>
          <p:cNvPr id="21" name="テキスト ボックス 20">
            <a:extLst>
              <a:ext uri="{FF2B5EF4-FFF2-40B4-BE49-F238E27FC236}">
                <a16:creationId xmlns:a16="http://schemas.microsoft.com/office/drawing/2014/main" id="{961F5F62-150A-431B-974B-65205E3FAB02}"/>
              </a:ext>
            </a:extLst>
          </p:cNvPr>
          <p:cNvSpPr txBox="1"/>
          <p:nvPr/>
        </p:nvSpPr>
        <p:spPr>
          <a:xfrm>
            <a:off x="7690505" y="2921773"/>
            <a:ext cx="2029723" cy="461665"/>
          </a:xfrm>
          <a:prstGeom prst="rect">
            <a:avLst/>
          </a:prstGeom>
          <a:noFill/>
        </p:spPr>
        <p:txBody>
          <a:bodyPr wrap="none" rtlCol="0">
            <a:spAutoFit/>
          </a:bodyPr>
          <a:lstStyle/>
          <a:p>
            <a:r>
              <a:rPr lang="ja-JP" altLang="en-US" sz="2400">
                <a:solidFill>
                  <a:srgbClr val="FF2800"/>
                </a:solidFill>
                <a:latin typeface="HGPｺﾞｼｯｸE" panose="020B0900000000000000" pitchFamily="50" charset="-128"/>
                <a:ea typeface="HGPｺﾞｼｯｸE" panose="020B0900000000000000" pitchFamily="50" charset="-128"/>
              </a:rPr>
              <a:t>楽しい場づくり</a:t>
            </a:r>
          </a:p>
        </p:txBody>
      </p:sp>
      <p:sp>
        <p:nvSpPr>
          <p:cNvPr id="60" name="楕円 59">
            <a:extLst>
              <a:ext uri="{FF2B5EF4-FFF2-40B4-BE49-F238E27FC236}">
                <a16:creationId xmlns:a16="http://schemas.microsoft.com/office/drawing/2014/main" id="{73E68C3D-3B2C-4381-B45D-9F59AD8D3706}"/>
              </a:ext>
            </a:extLst>
          </p:cNvPr>
          <p:cNvSpPr/>
          <p:nvPr/>
        </p:nvSpPr>
        <p:spPr>
          <a:xfrm>
            <a:off x="5890504" y="4503661"/>
            <a:ext cx="1800000" cy="1800000"/>
          </a:xfrm>
          <a:prstGeom prst="ellipse">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HGPｺﾞｼｯｸE" panose="020B0900000000000000" pitchFamily="50" charset="-128"/>
              <a:ea typeface="HGPｺﾞｼｯｸE" panose="020B0900000000000000" pitchFamily="50" charset="-128"/>
            </a:endParaRPr>
          </a:p>
        </p:txBody>
      </p:sp>
      <p:sp>
        <p:nvSpPr>
          <p:cNvPr id="66" name="テキスト ボックス 65">
            <a:extLst>
              <a:ext uri="{FF2B5EF4-FFF2-40B4-BE49-F238E27FC236}">
                <a16:creationId xmlns:a16="http://schemas.microsoft.com/office/drawing/2014/main" id="{41F9E69C-9099-4D80-92A2-F197991F5DFE}"/>
              </a:ext>
            </a:extLst>
          </p:cNvPr>
          <p:cNvSpPr txBox="1"/>
          <p:nvPr/>
        </p:nvSpPr>
        <p:spPr>
          <a:xfrm>
            <a:off x="7674658" y="5278270"/>
            <a:ext cx="3080367" cy="338554"/>
          </a:xfrm>
          <a:prstGeom prst="rect">
            <a:avLst/>
          </a:prstGeom>
          <a:noFill/>
        </p:spPr>
        <p:txBody>
          <a:bodyPr wrap="square" rtlCol="0">
            <a:spAutoFit/>
          </a:bodyPr>
          <a:lstStyle/>
          <a:p>
            <a:pPr algn="just"/>
            <a:r>
              <a:rPr lang="ja-JP" altLang="en-US" sz="1600">
                <a:solidFill>
                  <a:srgbClr val="404040"/>
                </a:solidFill>
                <a:latin typeface="HGPｺﾞｼｯｸE" panose="020B0900000000000000" pitchFamily="50" charset="-128"/>
                <a:ea typeface="HGPｺﾞｼｯｸE" panose="020B0900000000000000" pitchFamily="50" charset="-128"/>
              </a:rPr>
              <a:t>継続的な活動を意識</a:t>
            </a:r>
          </a:p>
        </p:txBody>
      </p:sp>
      <p:sp>
        <p:nvSpPr>
          <p:cNvPr id="22" name="テキスト ボックス 21">
            <a:extLst>
              <a:ext uri="{FF2B5EF4-FFF2-40B4-BE49-F238E27FC236}">
                <a16:creationId xmlns:a16="http://schemas.microsoft.com/office/drawing/2014/main" id="{C8D3BC5A-E2CC-4CE4-9DD2-38E626F5D64D}"/>
              </a:ext>
            </a:extLst>
          </p:cNvPr>
          <p:cNvSpPr txBox="1"/>
          <p:nvPr/>
        </p:nvSpPr>
        <p:spPr>
          <a:xfrm>
            <a:off x="7704380" y="4861358"/>
            <a:ext cx="2385589" cy="461665"/>
          </a:xfrm>
          <a:prstGeom prst="rect">
            <a:avLst/>
          </a:prstGeom>
          <a:noFill/>
        </p:spPr>
        <p:txBody>
          <a:bodyPr wrap="none" rtlCol="0">
            <a:spAutoFit/>
          </a:bodyPr>
          <a:lstStyle/>
          <a:p>
            <a:r>
              <a:rPr lang="ja-JP" altLang="en-US" sz="2400">
                <a:solidFill>
                  <a:srgbClr val="FF2800"/>
                </a:solidFill>
                <a:latin typeface="HGPｺﾞｼｯｸE" panose="020B0900000000000000" pitchFamily="50" charset="-128"/>
                <a:ea typeface="HGPｺﾞｼｯｸE" panose="020B0900000000000000" pitchFamily="50" charset="-128"/>
              </a:rPr>
              <a:t>育てる・巻き込む</a:t>
            </a:r>
          </a:p>
        </p:txBody>
      </p:sp>
      <p:sp>
        <p:nvSpPr>
          <p:cNvPr id="13" name="テキスト ボックス 12">
            <a:extLst>
              <a:ext uri="{FF2B5EF4-FFF2-40B4-BE49-F238E27FC236}">
                <a16:creationId xmlns:a16="http://schemas.microsoft.com/office/drawing/2014/main" id="{33337D00-BB22-4F3A-9729-23AE22715763}"/>
              </a:ext>
            </a:extLst>
          </p:cNvPr>
          <p:cNvSpPr txBox="1"/>
          <p:nvPr/>
        </p:nvSpPr>
        <p:spPr>
          <a:xfrm>
            <a:off x="6093561" y="5080452"/>
            <a:ext cx="1415772" cy="584775"/>
          </a:xfrm>
          <a:prstGeom prst="rect">
            <a:avLst/>
          </a:prstGeom>
          <a:noFill/>
        </p:spPr>
        <p:txBody>
          <a:bodyPr wrap="none" rtlCol="0">
            <a:spAutoFit/>
          </a:bodyPr>
          <a:lstStyle/>
          <a:p>
            <a:r>
              <a:rPr lang="ja-JP" altLang="en-US" sz="3200">
                <a:solidFill>
                  <a:schemeClr val="bg1"/>
                </a:solidFill>
                <a:latin typeface="HGPｺﾞｼｯｸE" panose="020B0900000000000000" pitchFamily="50" charset="-128"/>
                <a:ea typeface="HGPｺﾞｼｯｸE" panose="020B0900000000000000" pitchFamily="50" charset="-128"/>
              </a:rPr>
              <a:t>次世代</a:t>
            </a:r>
          </a:p>
        </p:txBody>
      </p:sp>
    </p:spTree>
    <p:extLst>
      <p:ext uri="{BB962C8B-B14F-4D97-AF65-F5344CB8AC3E}">
        <p14:creationId xmlns:p14="http://schemas.microsoft.com/office/powerpoint/2010/main" val="346721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74BECF-FCC5-42B1-953E-7F05F42396F8}"/>
              </a:ext>
            </a:extLst>
          </p:cNvPr>
          <p:cNvSpPr>
            <a:spLocks noGrp="1"/>
          </p:cNvSpPr>
          <p:nvPr>
            <p:ph type="title"/>
          </p:nvPr>
        </p:nvSpPr>
        <p:spPr>
          <a:xfrm>
            <a:off x="0" y="0"/>
            <a:ext cx="12192000" cy="614989"/>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自主防災組織に参加する仲間を増やす</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2BE7FF24-0CA5-44D0-BCBD-EBE1ED8643CF}"/>
              </a:ext>
            </a:extLst>
          </p:cNvPr>
          <p:cNvSpPr>
            <a:spLocks noGrp="1"/>
          </p:cNvSpPr>
          <p:nvPr>
            <p:ph type="sldNum" sz="quarter" idx="12"/>
          </p:nvPr>
        </p:nvSpPr>
        <p:spPr/>
        <p:txBody>
          <a:bodyPr/>
          <a:lstStyle/>
          <a:p>
            <a:r>
              <a:rPr kumimoji="1" lang="en-US" altLang="ja-JP" sz="1400" dirty="0"/>
              <a:t>25</a:t>
            </a:r>
            <a:endParaRPr kumimoji="1" lang="ja-JP" altLang="en-US" sz="1400" dirty="0"/>
          </a:p>
        </p:txBody>
      </p:sp>
      <p:sp>
        <p:nvSpPr>
          <p:cNvPr id="23" name="コンテンツ プレースホルダー 4">
            <a:extLst>
              <a:ext uri="{FF2B5EF4-FFF2-40B4-BE49-F238E27FC236}">
                <a16:creationId xmlns:a16="http://schemas.microsoft.com/office/drawing/2014/main" id="{E2E1278D-0CD0-4926-AA8E-E931CC8C89CD}"/>
              </a:ext>
            </a:extLst>
          </p:cNvPr>
          <p:cNvSpPr txBox="1">
            <a:spLocks/>
          </p:cNvSpPr>
          <p:nvPr/>
        </p:nvSpPr>
        <p:spPr>
          <a:xfrm>
            <a:off x="1912927" y="980114"/>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solidFill>
                  <a:srgbClr val="FF2800"/>
                </a:solidFill>
              </a:rPr>
              <a:t>■地域にいる専門人材を活用した人材の育成</a:t>
            </a:r>
            <a:endParaRPr lang="en-US" altLang="ja-JP" dirty="0">
              <a:solidFill>
                <a:srgbClr val="FF2800"/>
              </a:solidFill>
            </a:endParaRPr>
          </a:p>
          <a:p>
            <a:pPr marL="0" indent="0">
              <a:buNone/>
            </a:pPr>
            <a:r>
              <a:rPr lang="ja-JP" altLang="en-US" sz="2000" dirty="0">
                <a:solidFill>
                  <a:schemeClr val="tx1">
                    <a:lumMod val="75000"/>
                    <a:lumOff val="25000"/>
                  </a:schemeClr>
                </a:solidFill>
              </a:rPr>
              <a:t>（公郷台自治会自主防災組織：神奈川県　横須賀市）</a:t>
            </a:r>
            <a:r>
              <a:rPr lang="en-US" altLang="ja-JP" sz="2000" dirty="0">
                <a:solidFill>
                  <a:schemeClr val="tx1">
                    <a:lumMod val="75000"/>
                    <a:lumOff val="25000"/>
                  </a:schemeClr>
                </a:solidFill>
              </a:rPr>
              <a:t/>
            </a:r>
            <a:br>
              <a:rPr lang="en-US" altLang="ja-JP" sz="2000" dirty="0">
                <a:solidFill>
                  <a:schemeClr val="tx1">
                    <a:lumMod val="75000"/>
                    <a:lumOff val="25000"/>
                  </a:schemeClr>
                </a:solidFill>
              </a:rPr>
            </a:br>
            <a:endParaRPr lang="ja-JP" altLang="en-US" sz="2000" dirty="0">
              <a:solidFill>
                <a:schemeClr val="tx1">
                  <a:lumMod val="75000"/>
                  <a:lumOff val="25000"/>
                </a:schemeClr>
              </a:solidFill>
            </a:endParaRPr>
          </a:p>
          <a:p>
            <a:endParaRPr lang="ja-JP" altLang="en-US" dirty="0">
              <a:solidFill>
                <a:schemeClr val="tx1">
                  <a:lumMod val="75000"/>
                  <a:lumOff val="25000"/>
                </a:schemeClr>
              </a:solidFill>
            </a:endParaRPr>
          </a:p>
        </p:txBody>
      </p:sp>
      <p:sp>
        <p:nvSpPr>
          <p:cNvPr id="24" name="正方形/長方形 23">
            <a:extLst>
              <a:ext uri="{FF2B5EF4-FFF2-40B4-BE49-F238E27FC236}">
                <a16:creationId xmlns:a16="http://schemas.microsoft.com/office/drawing/2014/main" id="{E83AD410-A422-4392-A94E-1DD0495A27CE}"/>
              </a:ext>
            </a:extLst>
          </p:cNvPr>
          <p:cNvSpPr/>
          <p:nvPr/>
        </p:nvSpPr>
        <p:spPr>
          <a:xfrm>
            <a:off x="1935174" y="2018468"/>
            <a:ext cx="7775554" cy="4715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町内に潜在する災害対応専門人材や、災害時に協力してもらえる事業者を、同自主防災組織の「防災人材バンク」に登録してもらい、平常時はアドバイザー役として、災害発生時は戦力として協力体制を構築した</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登録者には、消防職員や看護師・介護士、工務店、水道工事店がいることから地域住民に安心を提供している</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5" name="テキスト ボックス 24">
            <a:extLst>
              <a:ext uri="{FF2B5EF4-FFF2-40B4-BE49-F238E27FC236}">
                <a16:creationId xmlns:a16="http://schemas.microsoft.com/office/drawing/2014/main" id="{005534DD-35FB-465D-8E11-9241BED96BAD}"/>
              </a:ext>
            </a:extLst>
          </p:cNvPr>
          <p:cNvSpPr txBox="1"/>
          <p:nvPr/>
        </p:nvSpPr>
        <p:spPr>
          <a:xfrm>
            <a:off x="2219346" y="6360928"/>
            <a:ext cx="2367956" cy="261610"/>
          </a:xfrm>
          <a:prstGeom prst="rect">
            <a:avLst/>
          </a:prstGeom>
          <a:noFill/>
        </p:spPr>
        <p:txBody>
          <a:bodyPr wrap="none" rtlCol="0">
            <a:spAutoFit/>
          </a:bodyPr>
          <a:lstStyle/>
          <a:p>
            <a:r>
              <a:rPr lang="ja-JP" altLang="en-US" sz="1100" dirty="0">
                <a:solidFill>
                  <a:schemeClr val="tx1">
                    <a:lumMod val="75000"/>
                    <a:lumOff val="25000"/>
                  </a:schemeClr>
                </a:solidFill>
                <a:latin typeface="HGPｺﾞｼｯｸE" panose="020B0900000000000000" pitchFamily="50" charset="-128"/>
                <a:ea typeface="HGPｺﾞｼｯｸE" panose="020B0900000000000000" pitchFamily="50" charset="-128"/>
              </a:rPr>
              <a:t>参考：消防庁「自主防災組織の手引」</a:t>
            </a:r>
          </a:p>
        </p:txBody>
      </p:sp>
      <p:graphicFrame>
        <p:nvGraphicFramePr>
          <p:cNvPr id="26" name="オブジェクト 25">
            <a:extLst>
              <a:ext uri="{FF2B5EF4-FFF2-40B4-BE49-F238E27FC236}">
                <a16:creationId xmlns:a16="http://schemas.microsoft.com/office/drawing/2014/main" id="{18B13F0F-2A15-4B4C-8FB4-5ACDDD3E17F5}"/>
              </a:ext>
            </a:extLst>
          </p:cNvPr>
          <p:cNvGraphicFramePr>
            <a:graphicFrameLocks noChangeAspect="1"/>
          </p:cNvGraphicFramePr>
          <p:nvPr/>
        </p:nvGraphicFramePr>
        <p:xfrm>
          <a:off x="2313458" y="1480009"/>
          <a:ext cx="803275" cy="230187"/>
        </p:xfrm>
        <a:graphic>
          <a:graphicData uri="http://schemas.openxmlformats.org/presentationml/2006/ole">
            <mc:AlternateContent xmlns:mc="http://schemas.openxmlformats.org/markup-compatibility/2006">
              <mc:Choice xmlns:v="urn:schemas-microsoft-com:vml" Requires="v">
                <p:oleObj spid="_x0000_s2078" name="Document" r:id="rId4" imgW="814516" imgH="236897" progId="Word.Document.12">
                  <p:embed/>
                </p:oleObj>
              </mc:Choice>
              <mc:Fallback>
                <p:oleObj name="Document" r:id="rId4" imgW="814516" imgH="236897" progId="Word.Document.12">
                  <p:embed/>
                  <p:pic>
                    <p:nvPicPr>
                      <p:cNvPr id="26" name="オブジェクト 25">
                        <a:extLst>
                          <a:ext uri="{FF2B5EF4-FFF2-40B4-BE49-F238E27FC236}">
                            <a16:creationId xmlns:a16="http://schemas.microsoft.com/office/drawing/2014/main" id="{18B13F0F-2A15-4B4C-8FB4-5ACDDD3E17F5}"/>
                          </a:ext>
                        </a:extLst>
                      </p:cNvPr>
                      <p:cNvPicPr/>
                      <p:nvPr/>
                    </p:nvPicPr>
                    <p:blipFill>
                      <a:blip r:embed="rId5"/>
                      <a:stretch>
                        <a:fillRect/>
                      </a:stretch>
                    </p:blipFill>
                    <p:spPr>
                      <a:xfrm>
                        <a:off x="2313458" y="1480009"/>
                        <a:ext cx="803275" cy="230187"/>
                      </a:xfrm>
                      <a:prstGeom prst="rect">
                        <a:avLst/>
                      </a:prstGeom>
                    </p:spPr>
                  </p:pic>
                </p:oleObj>
              </mc:Fallback>
            </mc:AlternateContent>
          </a:graphicData>
        </a:graphic>
      </p:graphicFrame>
      <p:pic>
        <p:nvPicPr>
          <p:cNvPr id="27" name="図 26">
            <a:extLst>
              <a:ext uri="{FF2B5EF4-FFF2-40B4-BE49-F238E27FC236}">
                <a16:creationId xmlns:a16="http://schemas.microsoft.com/office/drawing/2014/main" id="{41F221F7-059E-4E53-AF78-335795D8EBEB}"/>
              </a:ext>
            </a:extLst>
          </p:cNvPr>
          <p:cNvPicPr>
            <a:picLocks noChangeAspect="1"/>
          </p:cNvPicPr>
          <p:nvPr/>
        </p:nvPicPr>
        <p:blipFill>
          <a:blip r:embed="rId6"/>
          <a:stretch>
            <a:fillRect/>
          </a:stretch>
        </p:blipFill>
        <p:spPr>
          <a:xfrm>
            <a:off x="3436108" y="4376420"/>
            <a:ext cx="5319785" cy="1947513"/>
          </a:xfrm>
          <a:prstGeom prst="rect">
            <a:avLst/>
          </a:prstGeom>
        </p:spPr>
      </p:pic>
    </p:spTree>
    <p:extLst>
      <p:ext uri="{BB962C8B-B14F-4D97-AF65-F5344CB8AC3E}">
        <p14:creationId xmlns:p14="http://schemas.microsoft.com/office/powerpoint/2010/main" val="1656843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a:extLst>
              <a:ext uri="{FF2B5EF4-FFF2-40B4-BE49-F238E27FC236}">
                <a16:creationId xmlns:a16="http://schemas.microsoft.com/office/drawing/2014/main" id="{A7246330-51FD-47BD-B603-5FDFE78CDCBC}"/>
              </a:ext>
            </a:extLst>
          </p:cNvPr>
          <p:cNvSpPr>
            <a:spLocks noGrp="1"/>
          </p:cNvSpPr>
          <p:nvPr>
            <p:ph type="title"/>
          </p:nvPr>
        </p:nvSpPr>
        <p:spPr>
          <a:xfrm>
            <a:off x="0" y="-21828"/>
            <a:ext cx="12192000" cy="650875"/>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自主防災組織に参加する仲間を増やす</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a:xfrm>
            <a:off x="9207478" y="6266494"/>
            <a:ext cx="2057400" cy="365125"/>
          </a:xfrm>
        </p:spPr>
        <p:txBody>
          <a:bodyPr/>
          <a:lstStyle/>
          <a:p>
            <a:r>
              <a:rPr kumimoji="1" lang="en-US" altLang="ja-JP" sz="1400" dirty="0"/>
              <a:t>26</a:t>
            </a:r>
            <a:endParaRPr kumimoji="1" lang="ja-JP" altLang="en-US" sz="1400" dirty="0"/>
          </a:p>
        </p:txBody>
      </p:sp>
      <p:sp>
        <p:nvSpPr>
          <p:cNvPr id="10" name="コンテンツ プレースホルダー 4">
            <a:extLst>
              <a:ext uri="{FF2B5EF4-FFF2-40B4-BE49-F238E27FC236}">
                <a16:creationId xmlns:a16="http://schemas.microsoft.com/office/drawing/2014/main" id="{DCC7E4AC-A9D1-434C-8B78-4EDF06B9EF10}"/>
              </a:ext>
            </a:extLst>
          </p:cNvPr>
          <p:cNvSpPr txBox="1">
            <a:spLocks/>
          </p:cNvSpPr>
          <p:nvPr/>
        </p:nvSpPr>
        <p:spPr>
          <a:xfrm>
            <a:off x="1933576" y="840978"/>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■子どもも楽しめる訓練で高まる地域の防災意識</a:t>
            </a:r>
            <a:endParaRPr lang="en-US" altLang="ja-JP">
              <a:solidFill>
                <a:srgbClr val="FF2800"/>
              </a:solidFill>
            </a:endParaRPr>
          </a:p>
          <a:p>
            <a:pPr marL="0" indent="0">
              <a:buNone/>
            </a:pPr>
            <a:r>
              <a:rPr lang="ja-JP" altLang="en-US" sz="2000">
                <a:solidFill>
                  <a:schemeClr val="tx1">
                    <a:lumMod val="75000"/>
                    <a:lumOff val="25000"/>
                  </a:schemeClr>
                </a:solidFill>
              </a:rPr>
              <a:t>（石神自主防災会：埼玉県　新座市）</a:t>
            </a: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11" name="正方形/長方形 10">
            <a:extLst>
              <a:ext uri="{FF2B5EF4-FFF2-40B4-BE49-F238E27FC236}">
                <a16:creationId xmlns:a16="http://schemas.microsoft.com/office/drawing/2014/main" id="{B5F855B2-FCEE-4B88-A803-2F1CB4644C26}"/>
              </a:ext>
            </a:extLst>
          </p:cNvPr>
          <p:cNvSpPr/>
          <p:nvPr/>
        </p:nvSpPr>
        <p:spPr>
          <a:xfrm>
            <a:off x="2197100" y="1915715"/>
            <a:ext cx="7775554" cy="4715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石神小学校体育館を利用した「お泊り訓練」を実施</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お泊り訓練の内容については、誰でも参加しやすいソフトな訓練項目、楽しいゲームや子供との災害料理を作る等。</a:t>
            </a:r>
            <a:r>
              <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rPr>
              <a:t>PTA</a:t>
            </a: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、親父の会も参加</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スタンプラリー・町会炊き出し</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08000" indent="216000">
              <a:spcAft>
                <a:spcPts val="600"/>
              </a:spcAft>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班と子ども達の共同炊事・</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08000" indent="216000">
              <a:spcAft>
                <a:spcPts val="600"/>
              </a:spcAft>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簡易ランタンや新聞紙</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08000" indent="216000">
              <a:spcAft>
                <a:spcPts val="600"/>
              </a:spcAft>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スリッパの作成・段ボール</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08000" indent="216000">
              <a:spcAft>
                <a:spcPts val="600"/>
              </a:spcAft>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ブロック設置などを行った</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3" name="テキスト ボックス 12">
            <a:extLst>
              <a:ext uri="{FF2B5EF4-FFF2-40B4-BE49-F238E27FC236}">
                <a16:creationId xmlns:a16="http://schemas.microsoft.com/office/drawing/2014/main" id="{70011267-C37A-41BA-BB95-A1B9842BE2D4}"/>
              </a:ext>
            </a:extLst>
          </p:cNvPr>
          <p:cNvSpPr txBox="1"/>
          <p:nvPr/>
        </p:nvSpPr>
        <p:spPr>
          <a:xfrm>
            <a:off x="2197100" y="6181177"/>
            <a:ext cx="2367956" cy="430887"/>
          </a:xfrm>
          <a:prstGeom prst="rect">
            <a:avLst/>
          </a:prstGeom>
          <a:noFill/>
        </p:spPr>
        <p:txBody>
          <a:bodyPr wrap="none" rtlCol="0">
            <a:spAutoFit/>
          </a:bodyPr>
          <a:lstStyle/>
          <a:p>
            <a:r>
              <a:rPr lang="ja-JP" altLang="en-US" sz="1100" dirty="0">
                <a:solidFill>
                  <a:schemeClr val="tx1">
                    <a:lumMod val="75000"/>
                    <a:lumOff val="25000"/>
                  </a:schemeClr>
                </a:solidFill>
                <a:latin typeface="HGPｺﾞｼｯｸE" panose="020B0900000000000000" pitchFamily="50" charset="-128"/>
                <a:ea typeface="HGPｺﾞｼｯｸE" panose="020B0900000000000000" pitchFamily="50" charset="-128"/>
              </a:rPr>
              <a:t>参考：消防庁「自主防災組織の手引」</a:t>
            </a:r>
            <a:endParaRPr lang="en-US" altLang="ja-JP" sz="11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r>
              <a:rPr lang="ja-JP" altLang="en-US" sz="1100" dirty="0">
                <a:solidFill>
                  <a:schemeClr val="tx1">
                    <a:lumMod val="75000"/>
                    <a:lumOff val="25000"/>
                  </a:schemeClr>
                </a:solidFill>
                <a:latin typeface="HGPｺﾞｼｯｸE" panose="020B0900000000000000" pitchFamily="50" charset="-128"/>
                <a:ea typeface="HGPｺﾞｼｯｸE" panose="020B0900000000000000" pitchFamily="50" charset="-128"/>
              </a:rPr>
              <a:t>写真：新座市ホームページ</a:t>
            </a:r>
          </a:p>
        </p:txBody>
      </p:sp>
      <p:graphicFrame>
        <p:nvGraphicFramePr>
          <p:cNvPr id="14" name="オブジェクト 13">
            <a:extLst>
              <a:ext uri="{FF2B5EF4-FFF2-40B4-BE49-F238E27FC236}">
                <a16:creationId xmlns:a16="http://schemas.microsoft.com/office/drawing/2014/main" id="{C7DFA782-E326-4D84-9C76-95FCB5D51123}"/>
              </a:ext>
            </a:extLst>
          </p:cNvPr>
          <p:cNvGraphicFramePr>
            <a:graphicFrameLocks noChangeAspect="1"/>
          </p:cNvGraphicFramePr>
          <p:nvPr/>
        </p:nvGraphicFramePr>
        <p:xfrm>
          <a:off x="2276657" y="1332821"/>
          <a:ext cx="803275" cy="230187"/>
        </p:xfrm>
        <a:graphic>
          <a:graphicData uri="http://schemas.openxmlformats.org/presentationml/2006/ole">
            <mc:AlternateContent xmlns:mc="http://schemas.openxmlformats.org/markup-compatibility/2006">
              <mc:Choice xmlns:v="urn:schemas-microsoft-com:vml" Requires="v">
                <p:oleObj spid="_x0000_s3102" name="Document" r:id="rId4" imgW="814516" imgH="236897" progId="Word.Document.12">
                  <p:embed/>
                </p:oleObj>
              </mc:Choice>
              <mc:Fallback>
                <p:oleObj name="Document" r:id="rId4" imgW="814516" imgH="236897" progId="Word.Document.12">
                  <p:embed/>
                  <p:pic>
                    <p:nvPicPr>
                      <p:cNvPr id="14" name="オブジェクト 13">
                        <a:extLst>
                          <a:ext uri="{FF2B5EF4-FFF2-40B4-BE49-F238E27FC236}">
                            <a16:creationId xmlns:a16="http://schemas.microsoft.com/office/drawing/2014/main" id="{C7DFA782-E326-4D84-9C76-95FCB5D51123}"/>
                          </a:ext>
                        </a:extLst>
                      </p:cNvPr>
                      <p:cNvPicPr/>
                      <p:nvPr/>
                    </p:nvPicPr>
                    <p:blipFill>
                      <a:blip r:embed="rId5"/>
                      <a:stretch>
                        <a:fillRect/>
                      </a:stretch>
                    </p:blipFill>
                    <p:spPr>
                      <a:xfrm>
                        <a:off x="2276657" y="1332821"/>
                        <a:ext cx="803275" cy="230187"/>
                      </a:xfrm>
                      <a:prstGeom prst="rect">
                        <a:avLst/>
                      </a:prstGeom>
                    </p:spPr>
                  </p:pic>
                </p:oleObj>
              </mc:Fallback>
            </mc:AlternateContent>
          </a:graphicData>
        </a:graphic>
      </p:graphicFrame>
      <p:pic>
        <p:nvPicPr>
          <p:cNvPr id="16" name="図 15">
            <a:extLst>
              <a:ext uri="{FF2B5EF4-FFF2-40B4-BE49-F238E27FC236}">
                <a16:creationId xmlns:a16="http://schemas.microsoft.com/office/drawing/2014/main" id="{9AEF2FE5-09B8-4080-BA91-11DCF1F8308C}"/>
              </a:ext>
            </a:extLst>
          </p:cNvPr>
          <p:cNvPicPr>
            <a:picLocks noChangeAspect="1"/>
          </p:cNvPicPr>
          <p:nvPr/>
        </p:nvPicPr>
        <p:blipFill>
          <a:blip r:embed="rId6"/>
          <a:stretch>
            <a:fillRect/>
          </a:stretch>
        </p:blipFill>
        <p:spPr>
          <a:xfrm>
            <a:off x="6572191" y="4013156"/>
            <a:ext cx="3128812" cy="2342238"/>
          </a:xfrm>
          <a:prstGeom prst="rect">
            <a:avLst/>
          </a:prstGeom>
        </p:spPr>
      </p:pic>
    </p:spTree>
    <p:extLst>
      <p:ext uri="{BB962C8B-B14F-4D97-AF65-F5344CB8AC3E}">
        <p14:creationId xmlns:p14="http://schemas.microsoft.com/office/powerpoint/2010/main" val="3641627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432AE7-83AD-4637-A691-C79EE34F7128}"/>
              </a:ext>
            </a:extLst>
          </p:cNvPr>
          <p:cNvSpPr>
            <a:spLocks noGrp="1"/>
          </p:cNvSpPr>
          <p:nvPr>
            <p:ph type="sldNum" sz="quarter" idx="12"/>
          </p:nvPr>
        </p:nvSpPr>
        <p:spPr>
          <a:xfrm>
            <a:off x="8564879" y="6010737"/>
            <a:ext cx="2743200" cy="365125"/>
          </a:xfrm>
        </p:spPr>
        <p:txBody>
          <a:bodyPr/>
          <a:lstStyle/>
          <a:p>
            <a:r>
              <a:rPr kumimoji="1" lang="en-US" altLang="ja-JP" sz="1400" dirty="0">
                <a:latin typeface="+mj-lt"/>
              </a:rPr>
              <a:t>27</a:t>
            </a:r>
            <a:endParaRPr kumimoji="1" lang="ja-JP" altLang="en-US" sz="1400" dirty="0">
              <a:latin typeface="+mj-lt"/>
            </a:endParaRPr>
          </a:p>
        </p:txBody>
      </p:sp>
      <p:sp>
        <p:nvSpPr>
          <p:cNvPr id="3" name="テキスト ボックス 2">
            <a:extLst>
              <a:ext uri="{FF2B5EF4-FFF2-40B4-BE49-F238E27FC236}">
                <a16:creationId xmlns:a16="http://schemas.microsoft.com/office/drawing/2014/main" id="{CDC327C7-C699-43A5-B5EB-66C8B5B2DA9F}"/>
              </a:ext>
            </a:extLst>
          </p:cNvPr>
          <p:cNvSpPr txBox="1"/>
          <p:nvPr/>
        </p:nvSpPr>
        <p:spPr>
          <a:xfrm>
            <a:off x="2255519" y="2564295"/>
            <a:ext cx="7680960" cy="1754326"/>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ja-JP" altLang="en-US" sz="3600" dirty="0">
                <a:solidFill>
                  <a:srgbClr val="404040"/>
                </a:solidFill>
                <a:latin typeface="HGPｺﾞｼｯｸE" panose="020B0900000000000000" pitchFamily="50" charset="-128"/>
                <a:ea typeface="HGPｺﾞｼｯｸE" panose="020B0900000000000000" pitchFamily="50" charset="-128"/>
              </a:rPr>
              <a:t>女性をはじめ、地域に暮らす多様な人達を巻き込み、活動に参画する仲間を増やしましょう</a:t>
            </a:r>
          </a:p>
        </p:txBody>
      </p:sp>
      <p:sp>
        <p:nvSpPr>
          <p:cNvPr id="4" name="テキスト ボックス 3">
            <a:extLst>
              <a:ext uri="{FF2B5EF4-FFF2-40B4-BE49-F238E27FC236}">
                <a16:creationId xmlns:a16="http://schemas.microsoft.com/office/drawing/2014/main" id="{729A51E0-4209-46E0-B34A-865A88606D34}"/>
              </a:ext>
            </a:extLst>
          </p:cNvPr>
          <p:cNvSpPr txBox="1"/>
          <p:nvPr/>
        </p:nvSpPr>
        <p:spPr>
          <a:xfrm>
            <a:off x="2672563" y="676647"/>
            <a:ext cx="6846875" cy="1200329"/>
          </a:xfrm>
          <a:prstGeom prst="rect">
            <a:avLst/>
          </a:prstGeom>
          <a:noFill/>
        </p:spPr>
        <p:txBody>
          <a:bodyPr wrap="square" rtlCol="0">
            <a:spAutoFit/>
          </a:bodyPr>
          <a:lstStyle/>
          <a:p>
            <a:pPr algn="ctr"/>
            <a:r>
              <a:rPr lang="ja-JP" altLang="en-US" sz="3600" dirty="0">
                <a:solidFill>
                  <a:srgbClr val="404040"/>
                </a:solidFill>
                <a:latin typeface="HGPｺﾞｼｯｸE" panose="020B0900000000000000" pitchFamily="50" charset="-128"/>
                <a:ea typeface="HGPｺﾞｼｯｸE" panose="020B0900000000000000" pitchFamily="50" charset="-128"/>
              </a:rPr>
              <a:t>３．仲間を増やす</a:t>
            </a:r>
            <a:endParaRPr lang="en-US" altLang="ja-JP" sz="3600" dirty="0">
              <a:solidFill>
                <a:srgbClr val="404040"/>
              </a:solidFill>
              <a:latin typeface="HGPｺﾞｼｯｸE" panose="020B0900000000000000" pitchFamily="50" charset="-128"/>
              <a:ea typeface="HGPｺﾞｼｯｸE" panose="020B0900000000000000" pitchFamily="50" charset="-128"/>
            </a:endParaRPr>
          </a:p>
          <a:p>
            <a:pPr algn="ctr"/>
            <a:r>
              <a:rPr lang="en-US" altLang="ja-JP" sz="3600" dirty="0">
                <a:solidFill>
                  <a:srgbClr val="404040"/>
                </a:solidFill>
                <a:latin typeface="HGPｺﾞｼｯｸE" panose="020B0900000000000000" pitchFamily="50" charset="-128"/>
                <a:ea typeface="HGPｺﾞｼｯｸE" panose="020B0900000000000000" pitchFamily="50" charset="-128"/>
              </a:rPr>
              <a:t>-</a:t>
            </a:r>
            <a:r>
              <a:rPr lang="ja-JP" altLang="en-US" sz="3600" dirty="0">
                <a:solidFill>
                  <a:srgbClr val="404040"/>
                </a:solidFill>
                <a:latin typeface="HGPｺﾞｼｯｸE" panose="020B0900000000000000" pitchFamily="50" charset="-128"/>
                <a:ea typeface="HGPｺﾞｼｯｸE" panose="020B0900000000000000" pitchFamily="50" charset="-128"/>
              </a:rPr>
              <a:t> まとめ </a:t>
            </a:r>
            <a:r>
              <a:rPr lang="en-US" altLang="ja-JP" sz="3600" dirty="0">
                <a:solidFill>
                  <a:srgbClr val="404040"/>
                </a:solidFill>
                <a:latin typeface="HGPｺﾞｼｯｸE" panose="020B0900000000000000" pitchFamily="50" charset="-128"/>
                <a:ea typeface="HGPｺﾞｼｯｸE" panose="020B0900000000000000" pitchFamily="50" charset="-128"/>
              </a:rPr>
              <a:t>-</a:t>
            </a:r>
            <a:endParaRPr lang="ja-JP" altLang="en-US" sz="3600" dirty="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298493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p:txBody>
          <a:bodyPr/>
          <a:lstStyle/>
          <a:p>
            <a:pPr algn="l"/>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４．</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地域をとりまく団体等との連携</a:t>
            </a:r>
            <a:endPar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正方形/長方形 4">
            <a:extLst>
              <a:ext uri="{FF2B5EF4-FFF2-40B4-BE49-F238E27FC236}">
                <a16:creationId xmlns:a16="http://schemas.microsoft.com/office/drawing/2014/main" id="{286393CF-4A09-4591-B893-BDDC9C9EB4D7}"/>
              </a:ext>
            </a:extLst>
          </p:cNvPr>
          <p:cNvSpPr/>
          <p:nvPr/>
        </p:nvSpPr>
        <p:spPr>
          <a:xfrm>
            <a:off x="9228968" y="266042"/>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lumMod val="65000"/>
                    <a:lumOff val="35000"/>
                  </a:schemeClr>
                </a:solidFill>
                <a:latin typeface="HGPｺﾞｼｯｸE" panose="020B0900000000000000" pitchFamily="50" charset="-128"/>
                <a:ea typeface="HGPｺﾞｼｯｸE" panose="020B0900000000000000" pitchFamily="50" charset="-128"/>
              </a:rPr>
              <a:t>１</a:t>
            </a:r>
            <a:r>
              <a:rPr lang="en-US" altLang="ja-JP" dirty="0" smtClean="0">
                <a:solidFill>
                  <a:schemeClr val="tx1">
                    <a:lumMod val="65000"/>
                    <a:lumOff val="35000"/>
                  </a:schemeClr>
                </a:solidFill>
                <a:latin typeface="HGPｺﾞｼｯｸE" panose="020B0900000000000000" pitchFamily="50" charset="-128"/>
                <a:ea typeface="HGPｺﾞｼｯｸE" panose="020B0900000000000000" pitchFamily="50" charset="-128"/>
              </a:rPr>
              <a:t>5</a:t>
            </a:r>
            <a:r>
              <a:rPr lang="ja-JP" altLang="en-US" dirty="0" smtClean="0">
                <a:solidFill>
                  <a:schemeClr val="tx1">
                    <a:lumMod val="65000"/>
                    <a:lumOff val="35000"/>
                  </a:schemeClr>
                </a:solidFill>
                <a:latin typeface="HGPｺﾞｼｯｸE" panose="020B0900000000000000" pitchFamily="50" charset="-128"/>
                <a:ea typeface="HGPｺﾞｼｯｸE" panose="020B0900000000000000" pitchFamily="50" charset="-128"/>
              </a:rPr>
              <a:t>分</a:t>
            </a:r>
            <a:endPar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954167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74BECF-FCC5-42B1-953E-7F05F42396F8}"/>
              </a:ext>
            </a:extLst>
          </p:cNvPr>
          <p:cNvSpPr>
            <a:spLocks noGrp="1"/>
          </p:cNvSpPr>
          <p:nvPr>
            <p:ph type="title"/>
          </p:nvPr>
        </p:nvSpPr>
        <p:spPr>
          <a:xfrm>
            <a:off x="0" y="-6907"/>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地域の様々な人や団体との連携・協力</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54" name="コンテンツ プレースホルダー 2">
            <a:extLst>
              <a:ext uri="{FF2B5EF4-FFF2-40B4-BE49-F238E27FC236}">
                <a16:creationId xmlns:a16="http://schemas.microsoft.com/office/drawing/2014/main" id="{CC6E36B5-725A-4EE0-96CD-7BDFFC1852E1}"/>
              </a:ext>
            </a:extLst>
          </p:cNvPr>
          <p:cNvSpPr>
            <a:spLocks noGrp="1"/>
          </p:cNvSpPr>
          <p:nvPr>
            <p:ph idx="1"/>
          </p:nvPr>
        </p:nvSpPr>
        <p:spPr>
          <a:xfrm>
            <a:off x="1786800" y="772441"/>
            <a:ext cx="8618400" cy="1236325"/>
          </a:xfrm>
          <a:solidFill>
            <a:schemeClr val="bg1"/>
          </a:solidFill>
          <a:ln w="28575">
            <a:solidFill>
              <a:srgbClr val="35A16B"/>
            </a:solidFill>
          </a:ln>
        </p:spPr>
        <p:txBody>
          <a:bodyPr vert="horz" lIns="144000" tIns="0" rIns="144000" bIns="45720" rtlCol="0" anchor="ctr">
            <a:normAutofit lnSpcReduction="10000"/>
          </a:bodyPr>
          <a:lstStyle/>
          <a:p>
            <a:pPr marL="0" indent="0">
              <a:lnSpc>
                <a:spcPct val="100000"/>
              </a:lnSpc>
              <a:spcBef>
                <a:spcPts val="0"/>
              </a:spcBef>
              <a:spcAft>
                <a:spcPts val="600"/>
              </a:spcAft>
              <a:buNone/>
            </a:pPr>
            <a:r>
              <a:rPr lang="ja-JP" altLang="en-US" dirty="0">
                <a:solidFill>
                  <a:schemeClr val="tx1">
                    <a:lumMod val="75000"/>
                    <a:lumOff val="25000"/>
                  </a:schemeClr>
                </a:solidFill>
              </a:rPr>
              <a:t>地域には多様な人や団体があるので、まずは連携できる人や団体と協力しながら、自主防災活動を進めましょう</a:t>
            </a:r>
          </a:p>
        </p:txBody>
      </p:sp>
      <p:sp>
        <p:nvSpPr>
          <p:cNvPr id="4" name="スライド番号プレースホルダー 3">
            <a:extLst>
              <a:ext uri="{FF2B5EF4-FFF2-40B4-BE49-F238E27FC236}">
                <a16:creationId xmlns:a16="http://schemas.microsoft.com/office/drawing/2014/main" id="{2BE7FF24-0CA5-44D0-BCBD-EBE1ED8643CF}"/>
              </a:ext>
            </a:extLst>
          </p:cNvPr>
          <p:cNvSpPr>
            <a:spLocks noGrp="1"/>
          </p:cNvSpPr>
          <p:nvPr>
            <p:ph type="sldNum" sz="quarter" idx="12"/>
          </p:nvPr>
        </p:nvSpPr>
        <p:spPr/>
        <p:txBody>
          <a:bodyPr/>
          <a:lstStyle/>
          <a:p>
            <a:r>
              <a:rPr kumimoji="1" lang="en-US" altLang="ja-JP" sz="1400" dirty="0"/>
              <a:t>29</a:t>
            </a:r>
            <a:endParaRPr kumimoji="1" lang="ja-JP" altLang="en-US" sz="1400" dirty="0"/>
          </a:p>
        </p:txBody>
      </p:sp>
      <p:grpSp>
        <p:nvGrpSpPr>
          <p:cNvPr id="5" name="グループ化 4">
            <a:extLst>
              <a:ext uri="{FF2B5EF4-FFF2-40B4-BE49-F238E27FC236}">
                <a16:creationId xmlns:a16="http://schemas.microsoft.com/office/drawing/2014/main" id="{D361BA8D-F2E8-4985-8267-F18FAFC3FF3A}"/>
              </a:ext>
            </a:extLst>
          </p:cNvPr>
          <p:cNvGrpSpPr>
            <a:grpSpLocks noChangeAspect="1"/>
          </p:cNvGrpSpPr>
          <p:nvPr/>
        </p:nvGrpSpPr>
        <p:grpSpPr>
          <a:xfrm>
            <a:off x="2475341" y="2064725"/>
            <a:ext cx="7492003" cy="4784814"/>
            <a:chOff x="671035" y="1947318"/>
            <a:chExt cx="8041748" cy="5135912"/>
          </a:xfrm>
        </p:grpSpPr>
        <p:grpSp>
          <p:nvGrpSpPr>
            <p:cNvPr id="87" name="グループ化 86">
              <a:extLst>
                <a:ext uri="{FF2B5EF4-FFF2-40B4-BE49-F238E27FC236}">
                  <a16:creationId xmlns:a16="http://schemas.microsoft.com/office/drawing/2014/main" id="{639284AD-5AD4-4C74-8C8B-F7B878413D0C}"/>
                </a:ext>
              </a:extLst>
            </p:cNvPr>
            <p:cNvGrpSpPr/>
            <p:nvPr/>
          </p:nvGrpSpPr>
          <p:grpSpPr>
            <a:xfrm>
              <a:off x="3766997" y="5228433"/>
              <a:ext cx="1854796" cy="1854797"/>
              <a:chOff x="3588176" y="4912883"/>
              <a:chExt cx="1854796" cy="1854797"/>
            </a:xfrm>
          </p:grpSpPr>
          <p:sp>
            <p:nvSpPr>
              <p:cNvPr id="88" name="楕円 87">
                <a:extLst>
                  <a:ext uri="{FF2B5EF4-FFF2-40B4-BE49-F238E27FC236}">
                    <a16:creationId xmlns:a16="http://schemas.microsoft.com/office/drawing/2014/main" id="{A4512399-1073-4F09-AD7A-5E22F06AC65A}"/>
                  </a:ext>
                </a:extLst>
              </p:cNvPr>
              <p:cNvSpPr/>
              <p:nvPr/>
            </p:nvSpPr>
            <p:spPr>
              <a:xfrm>
                <a:off x="3588176" y="4912883"/>
                <a:ext cx="1854796" cy="185479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9" name="テキスト ボックス 88">
                <a:extLst>
                  <a:ext uri="{FF2B5EF4-FFF2-40B4-BE49-F238E27FC236}">
                    <a16:creationId xmlns:a16="http://schemas.microsoft.com/office/drawing/2014/main" id="{A990A34C-D31E-410C-A937-C53A2132A863}"/>
                  </a:ext>
                </a:extLst>
              </p:cNvPr>
              <p:cNvSpPr txBox="1"/>
              <p:nvPr/>
            </p:nvSpPr>
            <p:spPr>
              <a:xfrm>
                <a:off x="3782133" y="5399720"/>
                <a:ext cx="1526540" cy="891973"/>
              </a:xfrm>
              <a:prstGeom prst="rect">
                <a:avLst/>
              </a:prstGeom>
              <a:noFill/>
            </p:spPr>
            <p:txBody>
              <a:bodyPr wrap="none" rtlCol="0">
                <a:spAutoFit/>
              </a:bodyPr>
              <a:lstStyle/>
              <a:p>
                <a:pPr algn="ctr"/>
                <a:r>
                  <a:rPr lang="ja-JP" altLang="en-US" sz="2400" b="1">
                    <a:solidFill>
                      <a:srgbClr val="404040"/>
                    </a:solidFill>
                    <a:latin typeface="HGPｺﾞｼｯｸE" panose="020B0900000000000000" pitchFamily="50" charset="-128"/>
                    <a:ea typeface="HGPｺﾞｼｯｸE" panose="020B0900000000000000" pitchFamily="50" charset="-128"/>
                  </a:rPr>
                  <a:t>他地域</a:t>
                </a:r>
                <a:endParaRPr lang="en-US" altLang="ja-JP" sz="2400" b="1">
                  <a:solidFill>
                    <a:srgbClr val="404040"/>
                  </a:solidFill>
                  <a:latin typeface="HGPｺﾞｼｯｸE" panose="020B0900000000000000" pitchFamily="50" charset="-128"/>
                  <a:ea typeface="HGPｺﾞｼｯｸE" panose="020B0900000000000000" pitchFamily="50" charset="-128"/>
                </a:endParaRPr>
              </a:p>
              <a:p>
                <a:pPr algn="ctr"/>
                <a:r>
                  <a:rPr lang="ja-JP" altLang="en-US" sz="2400" b="1">
                    <a:solidFill>
                      <a:srgbClr val="404040"/>
                    </a:solidFill>
                    <a:latin typeface="HGPｺﾞｼｯｸE" panose="020B0900000000000000" pitchFamily="50" charset="-128"/>
                    <a:ea typeface="HGPｺﾞｼｯｸE" panose="020B0900000000000000" pitchFamily="50" charset="-128"/>
                  </a:rPr>
                  <a:t>防災組織</a:t>
                </a:r>
                <a:endParaRPr lang="en-US" altLang="ja-JP" sz="2400" b="1">
                  <a:solidFill>
                    <a:srgbClr val="404040"/>
                  </a:solidFill>
                  <a:latin typeface="HGPｺﾞｼｯｸE" panose="020B0900000000000000" pitchFamily="50" charset="-128"/>
                  <a:ea typeface="HGPｺﾞｼｯｸE" panose="020B0900000000000000" pitchFamily="50" charset="-128"/>
                </a:endParaRPr>
              </a:p>
            </p:txBody>
          </p:sp>
        </p:grpSp>
        <p:grpSp>
          <p:nvGrpSpPr>
            <p:cNvPr id="90" name="グループ化 89">
              <a:extLst>
                <a:ext uri="{FF2B5EF4-FFF2-40B4-BE49-F238E27FC236}">
                  <a16:creationId xmlns:a16="http://schemas.microsoft.com/office/drawing/2014/main" id="{326CD0A8-24B4-4E7B-B9A2-3DA1FA7A3040}"/>
                </a:ext>
              </a:extLst>
            </p:cNvPr>
            <p:cNvGrpSpPr/>
            <p:nvPr/>
          </p:nvGrpSpPr>
          <p:grpSpPr>
            <a:xfrm>
              <a:off x="2065548" y="5117402"/>
              <a:ext cx="1854796" cy="1854797"/>
              <a:chOff x="1538455" y="4266577"/>
              <a:chExt cx="1854796" cy="1854797"/>
            </a:xfrm>
          </p:grpSpPr>
          <p:sp>
            <p:nvSpPr>
              <p:cNvPr id="91" name="楕円 90">
                <a:extLst>
                  <a:ext uri="{FF2B5EF4-FFF2-40B4-BE49-F238E27FC236}">
                    <a16:creationId xmlns:a16="http://schemas.microsoft.com/office/drawing/2014/main" id="{E09F8C0D-B106-4AA6-9D6C-A4A3A90DCD95}"/>
                  </a:ext>
                </a:extLst>
              </p:cNvPr>
              <p:cNvSpPr/>
              <p:nvPr/>
            </p:nvSpPr>
            <p:spPr>
              <a:xfrm>
                <a:off x="1538455" y="4266577"/>
                <a:ext cx="1854796" cy="185479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92" name="テキスト ボックス 91">
                <a:extLst>
                  <a:ext uri="{FF2B5EF4-FFF2-40B4-BE49-F238E27FC236}">
                    <a16:creationId xmlns:a16="http://schemas.microsoft.com/office/drawing/2014/main" id="{27241C50-4FD8-4DCE-9BD8-81FB32B1C7EA}"/>
                  </a:ext>
                </a:extLst>
              </p:cNvPr>
              <p:cNvSpPr txBox="1"/>
              <p:nvPr/>
            </p:nvSpPr>
            <p:spPr>
              <a:xfrm>
                <a:off x="1934809" y="4714212"/>
                <a:ext cx="1053010" cy="1090190"/>
              </a:xfrm>
              <a:prstGeom prst="rect">
                <a:avLst/>
              </a:prstGeom>
              <a:noFill/>
            </p:spPr>
            <p:txBody>
              <a:bodyPr wrap="square" rtlCol="0">
                <a:spAutoFit/>
              </a:bodyPr>
              <a:lstStyle/>
              <a:p>
                <a:pPr algn="ctr"/>
                <a:r>
                  <a:rPr lang="ja-JP" altLang="en-US" sz="2000" b="1">
                    <a:solidFill>
                      <a:srgbClr val="404040"/>
                    </a:solidFill>
                    <a:latin typeface="HGPｺﾞｼｯｸE" panose="020B0900000000000000" pitchFamily="50" charset="-128"/>
                    <a:ea typeface="HGPｺﾞｼｯｸE" panose="020B0900000000000000" pitchFamily="50" charset="-128"/>
                  </a:rPr>
                  <a:t>近隣の</a:t>
                </a:r>
                <a:endParaRPr lang="en-US" altLang="ja-JP" sz="2000" b="1">
                  <a:solidFill>
                    <a:srgbClr val="404040"/>
                  </a:solidFill>
                  <a:latin typeface="HGPｺﾞｼｯｸE" panose="020B0900000000000000" pitchFamily="50" charset="-128"/>
                  <a:ea typeface="HGPｺﾞｼｯｸE" panose="020B0900000000000000" pitchFamily="50" charset="-128"/>
                </a:endParaRPr>
              </a:p>
              <a:p>
                <a:pPr algn="ctr"/>
                <a:r>
                  <a:rPr lang="ja-JP" altLang="en-US" sz="2000" b="1">
                    <a:solidFill>
                      <a:srgbClr val="404040"/>
                    </a:solidFill>
                    <a:latin typeface="HGPｺﾞｼｯｸE" panose="020B0900000000000000" pitchFamily="50" charset="-128"/>
                    <a:ea typeface="HGPｺﾞｼｯｸE" panose="020B0900000000000000" pitchFamily="50" charset="-128"/>
                  </a:rPr>
                  <a:t>自治会</a:t>
                </a:r>
                <a:endParaRPr lang="en-US" altLang="ja-JP" sz="2000" b="1">
                  <a:solidFill>
                    <a:srgbClr val="404040"/>
                  </a:solidFill>
                  <a:latin typeface="HGPｺﾞｼｯｸE" panose="020B0900000000000000" pitchFamily="50" charset="-128"/>
                  <a:ea typeface="HGPｺﾞｼｯｸE" panose="020B0900000000000000" pitchFamily="50" charset="-128"/>
                </a:endParaRPr>
              </a:p>
              <a:p>
                <a:pPr algn="ctr"/>
                <a:r>
                  <a:rPr lang="ja-JP" altLang="en-US" sz="2000" b="1">
                    <a:solidFill>
                      <a:srgbClr val="404040"/>
                    </a:solidFill>
                    <a:latin typeface="HGPｺﾞｼｯｸE" panose="020B0900000000000000" pitchFamily="50" charset="-128"/>
                    <a:ea typeface="HGPｺﾞｼｯｸE" panose="020B0900000000000000" pitchFamily="50" charset="-128"/>
                  </a:rPr>
                  <a:t>町内会</a:t>
                </a:r>
                <a:endParaRPr lang="en-US" altLang="ja-JP" sz="2000" b="1">
                  <a:solidFill>
                    <a:srgbClr val="404040"/>
                  </a:solidFill>
                  <a:latin typeface="HGPｺﾞｼｯｸE" panose="020B0900000000000000" pitchFamily="50" charset="-128"/>
                  <a:ea typeface="HGPｺﾞｼｯｸE" panose="020B0900000000000000" pitchFamily="50" charset="-128"/>
                </a:endParaRPr>
              </a:p>
            </p:txBody>
          </p:sp>
        </p:grpSp>
        <p:grpSp>
          <p:nvGrpSpPr>
            <p:cNvPr id="93" name="グループ化 92">
              <a:extLst>
                <a:ext uri="{FF2B5EF4-FFF2-40B4-BE49-F238E27FC236}">
                  <a16:creationId xmlns:a16="http://schemas.microsoft.com/office/drawing/2014/main" id="{5CFF7689-5EC2-484E-9D0A-CC4F429525F5}"/>
                </a:ext>
              </a:extLst>
            </p:cNvPr>
            <p:cNvGrpSpPr/>
            <p:nvPr/>
          </p:nvGrpSpPr>
          <p:grpSpPr>
            <a:xfrm>
              <a:off x="5646539" y="2164379"/>
              <a:ext cx="2031305" cy="1980000"/>
              <a:chOff x="5805373" y="1987518"/>
              <a:chExt cx="2031305" cy="1980000"/>
            </a:xfrm>
          </p:grpSpPr>
          <p:sp>
            <p:nvSpPr>
              <p:cNvPr id="94" name="楕円 93">
                <a:extLst>
                  <a:ext uri="{FF2B5EF4-FFF2-40B4-BE49-F238E27FC236}">
                    <a16:creationId xmlns:a16="http://schemas.microsoft.com/office/drawing/2014/main" id="{B4B0EB88-7CE5-48EA-9AF9-568710997DAE}"/>
                  </a:ext>
                </a:extLst>
              </p:cNvPr>
              <p:cNvSpPr/>
              <p:nvPr/>
            </p:nvSpPr>
            <p:spPr>
              <a:xfrm>
                <a:off x="5805373" y="1987518"/>
                <a:ext cx="1980000" cy="1980000"/>
              </a:xfrm>
              <a:prstGeom prst="ellipse">
                <a:avLst/>
              </a:prstGeom>
              <a:solidFill>
                <a:srgbClr val="FF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5" name="テキスト ボックス 94">
                <a:extLst>
                  <a:ext uri="{FF2B5EF4-FFF2-40B4-BE49-F238E27FC236}">
                    <a16:creationId xmlns:a16="http://schemas.microsoft.com/office/drawing/2014/main" id="{0B40AFAE-0FDB-49C0-9BD3-8C14FEDDBACB}"/>
                  </a:ext>
                </a:extLst>
              </p:cNvPr>
              <p:cNvSpPr txBox="1"/>
              <p:nvPr/>
            </p:nvSpPr>
            <p:spPr>
              <a:xfrm>
                <a:off x="5869443" y="2337472"/>
                <a:ext cx="1967235" cy="1486622"/>
              </a:xfrm>
              <a:prstGeom prst="rect">
                <a:avLst/>
              </a:prstGeom>
              <a:noFill/>
            </p:spPr>
            <p:txBody>
              <a:bodyPr wrap="square" rtlCol="0">
                <a:spAutoFit/>
              </a:bodyPr>
              <a:lstStyle/>
              <a:p>
                <a:pPr algn="ctr"/>
                <a:r>
                  <a:rPr lang="ja-JP" altLang="en-US" sz="2800" b="1">
                    <a:solidFill>
                      <a:schemeClr val="bg1"/>
                    </a:solidFill>
                    <a:latin typeface="HGPｺﾞｼｯｸE" panose="020B0900000000000000" pitchFamily="50" charset="-128"/>
                    <a:ea typeface="HGPｺﾞｼｯｸE" panose="020B0900000000000000" pitchFamily="50" charset="-128"/>
                  </a:rPr>
                  <a:t>女性の会・女性防火クラブ</a:t>
                </a:r>
                <a:endParaRPr lang="en-US" altLang="ja-JP" sz="2800" b="1">
                  <a:solidFill>
                    <a:schemeClr val="bg1"/>
                  </a:solidFill>
                  <a:latin typeface="HGPｺﾞｼｯｸE" panose="020B0900000000000000" pitchFamily="50" charset="-128"/>
                  <a:ea typeface="HGPｺﾞｼｯｸE" panose="020B0900000000000000" pitchFamily="50" charset="-128"/>
                </a:endParaRPr>
              </a:p>
            </p:txBody>
          </p:sp>
        </p:grpSp>
        <p:grpSp>
          <p:nvGrpSpPr>
            <p:cNvPr id="96" name="グループ化 95">
              <a:extLst>
                <a:ext uri="{FF2B5EF4-FFF2-40B4-BE49-F238E27FC236}">
                  <a16:creationId xmlns:a16="http://schemas.microsoft.com/office/drawing/2014/main" id="{402F8993-705E-4B75-84EC-B3A41B0233F0}"/>
                </a:ext>
              </a:extLst>
            </p:cNvPr>
            <p:cNvGrpSpPr/>
            <p:nvPr/>
          </p:nvGrpSpPr>
          <p:grpSpPr>
            <a:xfrm>
              <a:off x="7452783" y="3268091"/>
              <a:ext cx="1260000" cy="1260000"/>
              <a:chOff x="7572139" y="1128019"/>
              <a:chExt cx="1260000" cy="1260000"/>
            </a:xfrm>
          </p:grpSpPr>
          <p:sp>
            <p:nvSpPr>
              <p:cNvPr id="97" name="楕円 96">
                <a:extLst>
                  <a:ext uri="{FF2B5EF4-FFF2-40B4-BE49-F238E27FC236}">
                    <a16:creationId xmlns:a16="http://schemas.microsoft.com/office/drawing/2014/main" id="{1A5939EF-98B6-4D05-91A4-43ECD9305255}"/>
                  </a:ext>
                </a:extLst>
              </p:cNvPr>
              <p:cNvSpPr/>
              <p:nvPr/>
            </p:nvSpPr>
            <p:spPr>
              <a:xfrm>
                <a:off x="7572139" y="1128019"/>
                <a:ext cx="1260000" cy="1260000"/>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　</a:t>
                </a:r>
              </a:p>
            </p:txBody>
          </p:sp>
          <p:sp>
            <p:nvSpPr>
              <p:cNvPr id="98" name="テキスト ボックス 97">
                <a:extLst>
                  <a:ext uri="{FF2B5EF4-FFF2-40B4-BE49-F238E27FC236}">
                    <a16:creationId xmlns:a16="http://schemas.microsoft.com/office/drawing/2014/main" id="{B53B9A36-83EF-4D0A-BBD4-C7CAB29279AB}"/>
                  </a:ext>
                </a:extLst>
              </p:cNvPr>
              <p:cNvSpPr txBox="1"/>
              <p:nvPr/>
            </p:nvSpPr>
            <p:spPr>
              <a:xfrm>
                <a:off x="7728794" y="1434854"/>
                <a:ext cx="946690" cy="693757"/>
              </a:xfrm>
              <a:prstGeom prst="rect">
                <a:avLst/>
              </a:prstGeom>
              <a:noFill/>
            </p:spPr>
            <p:txBody>
              <a:bodyPr wrap="none" rtlCol="0">
                <a:spAutoFit/>
              </a:bodyPr>
              <a:lstStyle/>
              <a:p>
                <a:pPr algn="ctr"/>
                <a:r>
                  <a:rPr lang="ja-JP" altLang="en-US" b="1">
                    <a:solidFill>
                      <a:schemeClr val="bg1"/>
                    </a:solidFill>
                    <a:latin typeface="HGPｺﾞｼｯｸE" panose="020B0900000000000000" pitchFamily="50" charset="-128"/>
                    <a:ea typeface="HGPｺﾞｼｯｸE" panose="020B0900000000000000" pitchFamily="50" charset="-128"/>
                  </a:rPr>
                  <a:t>商工</a:t>
                </a:r>
                <a:endParaRPr lang="en-US" altLang="ja-JP" b="1">
                  <a:solidFill>
                    <a:schemeClr val="bg1"/>
                  </a:solidFill>
                  <a:latin typeface="HGPｺﾞｼｯｸE" panose="020B0900000000000000" pitchFamily="50" charset="-128"/>
                  <a:ea typeface="HGPｺﾞｼｯｸE" panose="020B0900000000000000" pitchFamily="50" charset="-128"/>
                </a:endParaRPr>
              </a:p>
              <a:p>
                <a:pPr algn="ctr"/>
                <a:r>
                  <a:rPr lang="ja-JP" altLang="en-US" b="1">
                    <a:solidFill>
                      <a:schemeClr val="bg1"/>
                    </a:solidFill>
                    <a:latin typeface="HGPｺﾞｼｯｸE" panose="020B0900000000000000" pitchFamily="50" charset="-128"/>
                    <a:ea typeface="HGPｺﾞｼｯｸE" panose="020B0900000000000000" pitchFamily="50" charset="-128"/>
                  </a:rPr>
                  <a:t>企業系</a:t>
                </a:r>
                <a:endParaRPr lang="en-US" altLang="ja-JP" b="1">
                  <a:solidFill>
                    <a:schemeClr val="bg1"/>
                  </a:solidFill>
                  <a:latin typeface="HGPｺﾞｼｯｸE" panose="020B0900000000000000" pitchFamily="50" charset="-128"/>
                  <a:ea typeface="HGPｺﾞｼｯｸE" panose="020B0900000000000000" pitchFamily="50" charset="-128"/>
                </a:endParaRPr>
              </a:p>
            </p:txBody>
          </p:sp>
        </p:grpSp>
        <p:grpSp>
          <p:nvGrpSpPr>
            <p:cNvPr id="99" name="グループ化 98">
              <a:extLst>
                <a:ext uri="{FF2B5EF4-FFF2-40B4-BE49-F238E27FC236}">
                  <a16:creationId xmlns:a16="http://schemas.microsoft.com/office/drawing/2014/main" id="{BD33A4DA-3575-4669-8DF0-93D149A2DF41}"/>
                </a:ext>
              </a:extLst>
            </p:cNvPr>
            <p:cNvGrpSpPr/>
            <p:nvPr/>
          </p:nvGrpSpPr>
          <p:grpSpPr>
            <a:xfrm>
              <a:off x="6780140" y="4363248"/>
              <a:ext cx="1345874" cy="1260000"/>
              <a:chOff x="7644170" y="4941737"/>
              <a:chExt cx="1345874" cy="1260000"/>
            </a:xfrm>
          </p:grpSpPr>
          <p:sp>
            <p:nvSpPr>
              <p:cNvPr id="100" name="楕円 99">
                <a:extLst>
                  <a:ext uri="{FF2B5EF4-FFF2-40B4-BE49-F238E27FC236}">
                    <a16:creationId xmlns:a16="http://schemas.microsoft.com/office/drawing/2014/main" id="{735BD4D1-D8D0-49F1-BBB2-E6D53724C337}"/>
                  </a:ext>
                </a:extLst>
              </p:cNvPr>
              <p:cNvSpPr/>
              <p:nvPr/>
            </p:nvSpPr>
            <p:spPr>
              <a:xfrm>
                <a:off x="7687108" y="4941737"/>
                <a:ext cx="1260000" cy="1260000"/>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1" name="テキスト ボックス 100">
                <a:extLst>
                  <a:ext uri="{FF2B5EF4-FFF2-40B4-BE49-F238E27FC236}">
                    <a16:creationId xmlns:a16="http://schemas.microsoft.com/office/drawing/2014/main" id="{DC401064-5B54-4F52-BCB4-2A0C104F8EC5}"/>
                  </a:ext>
                </a:extLst>
              </p:cNvPr>
              <p:cNvSpPr txBox="1"/>
              <p:nvPr/>
            </p:nvSpPr>
            <p:spPr>
              <a:xfrm>
                <a:off x="7644170" y="5248572"/>
                <a:ext cx="1345874" cy="627684"/>
              </a:xfrm>
              <a:prstGeom prst="rect">
                <a:avLst/>
              </a:prstGeom>
              <a:noFill/>
            </p:spPr>
            <p:txBody>
              <a:bodyPr wrap="none" rtlCol="0">
                <a:spAutoFit/>
              </a:bodyPr>
              <a:lstStyle/>
              <a:p>
                <a:pPr algn="ctr"/>
                <a:r>
                  <a:rPr lang="ja-JP" altLang="en-US" sz="1600" b="1">
                    <a:solidFill>
                      <a:schemeClr val="bg1"/>
                    </a:solidFill>
                    <a:latin typeface="HGPｺﾞｼｯｸE" panose="020B0900000000000000" pitchFamily="50" charset="-128"/>
                    <a:ea typeface="HGPｺﾞｼｯｸE" panose="020B0900000000000000" pitchFamily="50" charset="-128"/>
                  </a:rPr>
                  <a:t>ボランティア</a:t>
                </a:r>
                <a:endParaRPr lang="en-US" altLang="ja-JP" sz="1600" b="1">
                  <a:solidFill>
                    <a:schemeClr val="bg1"/>
                  </a:solidFill>
                  <a:latin typeface="HGPｺﾞｼｯｸE" panose="020B0900000000000000" pitchFamily="50" charset="-128"/>
                  <a:ea typeface="HGPｺﾞｼｯｸE" panose="020B0900000000000000" pitchFamily="50" charset="-128"/>
                </a:endParaRPr>
              </a:p>
              <a:p>
                <a:pPr algn="ctr"/>
                <a:r>
                  <a:rPr lang="ja-JP" altLang="en-US" sz="1600" b="1">
                    <a:solidFill>
                      <a:schemeClr val="bg1"/>
                    </a:solidFill>
                    <a:latin typeface="HGPｺﾞｼｯｸE" panose="020B0900000000000000" pitchFamily="50" charset="-128"/>
                    <a:ea typeface="HGPｺﾞｼｯｸE" panose="020B0900000000000000" pitchFamily="50" charset="-128"/>
                  </a:rPr>
                  <a:t>団体</a:t>
                </a:r>
                <a:endParaRPr lang="en-US" altLang="ja-JP" sz="1600" b="1">
                  <a:solidFill>
                    <a:schemeClr val="bg1"/>
                  </a:solidFill>
                  <a:latin typeface="HGPｺﾞｼｯｸE" panose="020B0900000000000000" pitchFamily="50" charset="-128"/>
                  <a:ea typeface="HGPｺﾞｼｯｸE" panose="020B0900000000000000" pitchFamily="50" charset="-128"/>
                </a:endParaRPr>
              </a:p>
            </p:txBody>
          </p:sp>
        </p:grpSp>
        <p:grpSp>
          <p:nvGrpSpPr>
            <p:cNvPr id="102" name="グループ化 101">
              <a:extLst>
                <a:ext uri="{FF2B5EF4-FFF2-40B4-BE49-F238E27FC236}">
                  <a16:creationId xmlns:a16="http://schemas.microsoft.com/office/drawing/2014/main" id="{751017EB-9FD7-4134-8D63-255E3FC9C7E7}"/>
                </a:ext>
              </a:extLst>
            </p:cNvPr>
            <p:cNvGrpSpPr/>
            <p:nvPr/>
          </p:nvGrpSpPr>
          <p:grpSpPr>
            <a:xfrm>
              <a:off x="671035" y="3448209"/>
              <a:ext cx="1260000" cy="1260000"/>
              <a:chOff x="305622" y="2411784"/>
              <a:chExt cx="1260000" cy="1260000"/>
            </a:xfrm>
          </p:grpSpPr>
          <p:sp>
            <p:nvSpPr>
              <p:cNvPr id="103" name="楕円 102">
                <a:extLst>
                  <a:ext uri="{FF2B5EF4-FFF2-40B4-BE49-F238E27FC236}">
                    <a16:creationId xmlns:a16="http://schemas.microsoft.com/office/drawing/2014/main" id="{47A92E9A-26B1-4EA4-85C3-24472FF631B3}"/>
                  </a:ext>
                </a:extLst>
              </p:cNvPr>
              <p:cNvSpPr/>
              <p:nvPr/>
            </p:nvSpPr>
            <p:spPr>
              <a:xfrm>
                <a:off x="305622" y="2411784"/>
                <a:ext cx="1260000" cy="1260000"/>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4" name="テキスト ボックス 103">
                <a:extLst>
                  <a:ext uri="{FF2B5EF4-FFF2-40B4-BE49-F238E27FC236}">
                    <a16:creationId xmlns:a16="http://schemas.microsoft.com/office/drawing/2014/main" id="{F940D633-F643-4FCA-A0D9-56EAF2289463}"/>
                  </a:ext>
                </a:extLst>
              </p:cNvPr>
              <p:cNvSpPr txBox="1"/>
              <p:nvPr/>
            </p:nvSpPr>
            <p:spPr>
              <a:xfrm>
                <a:off x="462277" y="2803850"/>
                <a:ext cx="946690" cy="396433"/>
              </a:xfrm>
              <a:prstGeom prst="rect">
                <a:avLst/>
              </a:prstGeom>
              <a:noFill/>
            </p:spPr>
            <p:txBody>
              <a:bodyPr wrap="none" rtlCol="0">
                <a:spAutoFit/>
              </a:bodyPr>
              <a:lstStyle/>
              <a:p>
                <a:pPr algn="ctr"/>
                <a:r>
                  <a:rPr lang="ja-JP" altLang="en-US" b="1">
                    <a:solidFill>
                      <a:schemeClr val="bg1"/>
                    </a:solidFill>
                    <a:latin typeface="HGPｺﾞｼｯｸE" panose="020B0900000000000000" pitchFamily="50" charset="-128"/>
                    <a:ea typeface="HGPｺﾞｼｯｸE" panose="020B0900000000000000" pitchFamily="50" charset="-128"/>
                  </a:rPr>
                  <a:t>医療系</a:t>
                </a:r>
                <a:endParaRPr lang="en-US" altLang="ja-JP" b="1">
                  <a:solidFill>
                    <a:schemeClr val="bg1"/>
                  </a:solidFill>
                  <a:latin typeface="HGPｺﾞｼｯｸE" panose="020B0900000000000000" pitchFamily="50" charset="-128"/>
                  <a:ea typeface="HGPｺﾞｼｯｸE" panose="020B0900000000000000" pitchFamily="50" charset="-128"/>
                </a:endParaRPr>
              </a:p>
            </p:txBody>
          </p:sp>
          <p:sp>
            <p:nvSpPr>
              <p:cNvPr id="105" name="正方形/長方形 104">
                <a:extLst>
                  <a:ext uri="{FF2B5EF4-FFF2-40B4-BE49-F238E27FC236}">
                    <a16:creationId xmlns:a16="http://schemas.microsoft.com/office/drawing/2014/main" id="{C81BC1FB-131C-4456-B72C-0CEDE4335EE5}"/>
                  </a:ext>
                </a:extLst>
              </p:cNvPr>
              <p:cNvSpPr/>
              <p:nvPr/>
            </p:nvSpPr>
            <p:spPr>
              <a:xfrm>
                <a:off x="404857" y="3158326"/>
                <a:ext cx="1061531" cy="297324"/>
              </a:xfrm>
              <a:prstGeom prst="rect">
                <a:avLst/>
              </a:prstGeom>
            </p:spPr>
            <p:txBody>
              <a:bodyPr wrap="square">
                <a:spAutoFit/>
              </a:bodyPr>
              <a:lstStyle/>
              <a:p>
                <a:pPr algn="ctr">
                  <a:defRPr/>
                </a:pPr>
                <a:r>
                  <a:rPr lang="ja-JP" altLang="en-US" sz="1200">
                    <a:solidFill>
                      <a:schemeClr val="bg1"/>
                    </a:solidFill>
                    <a:latin typeface="HGPｺﾞｼｯｸE" panose="020B0900000000000000" pitchFamily="50" charset="-128"/>
                    <a:ea typeface="HGPｺﾞｼｯｸE" panose="020B0900000000000000" pitchFamily="50" charset="-128"/>
                  </a:rPr>
                  <a:t>病院など</a:t>
                </a:r>
                <a:endParaRPr lang="en-US" altLang="ja-JP" sz="1200">
                  <a:solidFill>
                    <a:schemeClr val="bg1"/>
                  </a:solidFill>
                  <a:latin typeface="HGPｺﾞｼｯｸE" panose="020B0900000000000000" pitchFamily="50" charset="-128"/>
                  <a:ea typeface="HGPｺﾞｼｯｸE" panose="020B0900000000000000" pitchFamily="50" charset="-128"/>
                </a:endParaRPr>
              </a:p>
            </p:txBody>
          </p:sp>
        </p:grpSp>
        <p:grpSp>
          <p:nvGrpSpPr>
            <p:cNvPr id="106" name="グループ化 105">
              <a:extLst>
                <a:ext uri="{FF2B5EF4-FFF2-40B4-BE49-F238E27FC236}">
                  <a16:creationId xmlns:a16="http://schemas.microsoft.com/office/drawing/2014/main" id="{08549647-90EE-417D-A8F3-6DABAD831201}"/>
                </a:ext>
              </a:extLst>
            </p:cNvPr>
            <p:cNvGrpSpPr/>
            <p:nvPr/>
          </p:nvGrpSpPr>
          <p:grpSpPr>
            <a:xfrm>
              <a:off x="5410901" y="5080509"/>
              <a:ext cx="2093138" cy="1854797"/>
              <a:chOff x="5438092" y="4565050"/>
              <a:chExt cx="2093138" cy="1854797"/>
            </a:xfrm>
          </p:grpSpPr>
          <p:sp>
            <p:nvSpPr>
              <p:cNvPr id="107" name="楕円 106">
                <a:extLst>
                  <a:ext uri="{FF2B5EF4-FFF2-40B4-BE49-F238E27FC236}">
                    <a16:creationId xmlns:a16="http://schemas.microsoft.com/office/drawing/2014/main" id="{C1DC81BE-F752-4FB9-9EF6-E92BC7B004C9}"/>
                  </a:ext>
                </a:extLst>
              </p:cNvPr>
              <p:cNvSpPr/>
              <p:nvPr/>
            </p:nvSpPr>
            <p:spPr>
              <a:xfrm>
                <a:off x="5545052" y="4565050"/>
                <a:ext cx="1854797" cy="185479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8" name="テキスト ボックス 107">
                <a:extLst>
                  <a:ext uri="{FF2B5EF4-FFF2-40B4-BE49-F238E27FC236}">
                    <a16:creationId xmlns:a16="http://schemas.microsoft.com/office/drawing/2014/main" id="{09FE0614-33F7-4B7C-BE9F-BFAE49E0C640}"/>
                  </a:ext>
                </a:extLst>
              </p:cNvPr>
              <p:cNvSpPr txBox="1"/>
              <p:nvPr/>
            </p:nvSpPr>
            <p:spPr>
              <a:xfrm>
                <a:off x="5438092" y="5038692"/>
                <a:ext cx="2093138" cy="891973"/>
              </a:xfrm>
              <a:prstGeom prst="rect">
                <a:avLst/>
              </a:prstGeom>
              <a:noFill/>
            </p:spPr>
            <p:txBody>
              <a:bodyPr wrap="square" rtlCol="0">
                <a:spAutoFit/>
              </a:bodyPr>
              <a:lstStyle/>
              <a:p>
                <a:pPr algn="ctr"/>
                <a:r>
                  <a:rPr lang="ja-JP" altLang="en-US" sz="2400" b="1">
                    <a:solidFill>
                      <a:srgbClr val="404040"/>
                    </a:solidFill>
                    <a:latin typeface="HGPｺﾞｼｯｸE" panose="020B0900000000000000" pitchFamily="50" charset="-128"/>
                    <a:ea typeface="HGPｺﾞｼｯｸE" panose="020B0900000000000000" pitchFamily="50" charset="-128"/>
                  </a:rPr>
                  <a:t>消防・</a:t>
                </a:r>
                <a:endParaRPr lang="en-US" altLang="ja-JP" sz="2400" b="1">
                  <a:solidFill>
                    <a:srgbClr val="404040"/>
                  </a:solidFill>
                  <a:latin typeface="HGPｺﾞｼｯｸE" panose="020B0900000000000000" pitchFamily="50" charset="-128"/>
                  <a:ea typeface="HGPｺﾞｼｯｸE" panose="020B0900000000000000" pitchFamily="50" charset="-128"/>
                </a:endParaRPr>
              </a:p>
              <a:p>
                <a:pPr algn="ctr"/>
                <a:r>
                  <a:rPr lang="ja-JP" altLang="en-US" sz="2400" b="1">
                    <a:solidFill>
                      <a:srgbClr val="404040"/>
                    </a:solidFill>
                    <a:latin typeface="HGPｺﾞｼｯｸE" panose="020B0900000000000000" pitchFamily="50" charset="-128"/>
                    <a:ea typeface="HGPｺﾞｼｯｸE" panose="020B0900000000000000" pitchFamily="50" charset="-128"/>
                  </a:rPr>
                  <a:t>警察系</a:t>
                </a:r>
                <a:endParaRPr lang="en-US" altLang="ja-JP" sz="2400" b="1">
                  <a:solidFill>
                    <a:srgbClr val="404040"/>
                  </a:solidFill>
                  <a:latin typeface="HGPｺﾞｼｯｸE" panose="020B0900000000000000" pitchFamily="50" charset="-128"/>
                  <a:ea typeface="HGPｺﾞｼｯｸE" panose="020B0900000000000000" pitchFamily="50" charset="-128"/>
                </a:endParaRPr>
              </a:p>
            </p:txBody>
          </p:sp>
          <p:sp>
            <p:nvSpPr>
              <p:cNvPr id="109" name="正方形/長方形 108">
                <a:extLst>
                  <a:ext uri="{FF2B5EF4-FFF2-40B4-BE49-F238E27FC236}">
                    <a16:creationId xmlns:a16="http://schemas.microsoft.com/office/drawing/2014/main" id="{0BB8D100-6044-4C85-8B97-EBA94922EF19}"/>
                  </a:ext>
                </a:extLst>
              </p:cNvPr>
              <p:cNvSpPr/>
              <p:nvPr/>
            </p:nvSpPr>
            <p:spPr>
              <a:xfrm>
                <a:off x="5937510" y="5907547"/>
                <a:ext cx="1571022" cy="363396"/>
              </a:xfrm>
              <a:prstGeom prst="rect">
                <a:avLst/>
              </a:prstGeom>
            </p:spPr>
            <p:txBody>
              <a:bodyPr wrap="square">
                <a:spAutoFit/>
              </a:bodyPr>
              <a:lstStyle/>
              <a:p>
                <a:pPr>
                  <a:defRPr/>
                </a:pPr>
                <a:r>
                  <a:rPr lang="ja-JP" altLang="en-US" sz="1600" b="1">
                    <a:solidFill>
                      <a:srgbClr val="404040"/>
                    </a:solidFill>
                    <a:latin typeface="HGPｺﾞｼｯｸE" panose="020B0900000000000000" pitchFamily="50" charset="-128"/>
                    <a:ea typeface="HGPｺﾞｼｯｸE" panose="020B0900000000000000" pitchFamily="50" charset="-128"/>
                  </a:rPr>
                  <a:t>消防団等</a:t>
                </a:r>
              </a:p>
            </p:txBody>
          </p:sp>
        </p:grpSp>
        <p:grpSp>
          <p:nvGrpSpPr>
            <p:cNvPr id="110" name="グループ化 109">
              <a:extLst>
                <a:ext uri="{FF2B5EF4-FFF2-40B4-BE49-F238E27FC236}">
                  <a16:creationId xmlns:a16="http://schemas.microsoft.com/office/drawing/2014/main" id="{F5AC78CC-90AA-415B-9AF1-9A39CE0109FB}"/>
                </a:ext>
              </a:extLst>
            </p:cNvPr>
            <p:cNvGrpSpPr/>
            <p:nvPr/>
          </p:nvGrpSpPr>
          <p:grpSpPr>
            <a:xfrm>
              <a:off x="3668026" y="1947318"/>
              <a:ext cx="1980000" cy="1980000"/>
              <a:chOff x="3825373" y="1247196"/>
              <a:chExt cx="1980000" cy="1980000"/>
            </a:xfrm>
          </p:grpSpPr>
          <p:sp>
            <p:nvSpPr>
              <p:cNvPr id="111" name="楕円 110">
                <a:extLst>
                  <a:ext uri="{FF2B5EF4-FFF2-40B4-BE49-F238E27FC236}">
                    <a16:creationId xmlns:a16="http://schemas.microsoft.com/office/drawing/2014/main" id="{992B50AA-C93C-4811-B573-B0A89ADFBFEA}"/>
                  </a:ext>
                </a:extLst>
              </p:cNvPr>
              <p:cNvSpPr/>
              <p:nvPr/>
            </p:nvSpPr>
            <p:spPr>
              <a:xfrm>
                <a:off x="3825373" y="1247196"/>
                <a:ext cx="1980000" cy="1980000"/>
              </a:xfrm>
              <a:prstGeom prst="ellipse">
                <a:avLst/>
              </a:prstGeom>
              <a:solidFill>
                <a:srgbClr val="FF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2" name="テキスト ボックス 111">
                <a:extLst>
                  <a:ext uri="{FF2B5EF4-FFF2-40B4-BE49-F238E27FC236}">
                    <a16:creationId xmlns:a16="http://schemas.microsoft.com/office/drawing/2014/main" id="{9A5D6297-5A0A-43B5-9351-125F4406633D}"/>
                  </a:ext>
                </a:extLst>
              </p:cNvPr>
              <p:cNvSpPr txBox="1"/>
              <p:nvPr/>
            </p:nvSpPr>
            <p:spPr>
              <a:xfrm>
                <a:off x="4083899" y="1895684"/>
                <a:ext cx="1517510" cy="594649"/>
              </a:xfrm>
              <a:prstGeom prst="rect">
                <a:avLst/>
              </a:prstGeom>
              <a:noFill/>
            </p:spPr>
            <p:txBody>
              <a:bodyPr wrap="square" rtlCol="0">
                <a:spAutoFit/>
              </a:bodyPr>
              <a:lstStyle/>
              <a:p>
                <a:pPr algn="ctr"/>
                <a:r>
                  <a:rPr lang="ja-JP" altLang="en-US" sz="3000" b="1">
                    <a:solidFill>
                      <a:schemeClr val="bg1"/>
                    </a:solidFill>
                    <a:latin typeface="HGPｺﾞｼｯｸE" panose="020B0900000000000000" pitchFamily="50" charset="-128"/>
                    <a:ea typeface="HGPｺﾞｼｯｸE" panose="020B0900000000000000" pitchFamily="50" charset="-128"/>
                  </a:rPr>
                  <a:t>学　校</a:t>
                </a:r>
                <a:endParaRPr lang="en-US" altLang="ja-JP" sz="3000" b="1">
                  <a:solidFill>
                    <a:schemeClr val="bg1"/>
                  </a:solidFill>
                  <a:latin typeface="HGPｺﾞｼｯｸE" panose="020B0900000000000000" pitchFamily="50" charset="-128"/>
                  <a:ea typeface="HGPｺﾞｼｯｸE" panose="020B0900000000000000" pitchFamily="50" charset="-128"/>
                </a:endParaRPr>
              </a:p>
            </p:txBody>
          </p:sp>
          <p:sp>
            <p:nvSpPr>
              <p:cNvPr id="113" name="正方形/長方形 112">
                <a:extLst>
                  <a:ext uri="{FF2B5EF4-FFF2-40B4-BE49-F238E27FC236}">
                    <a16:creationId xmlns:a16="http://schemas.microsoft.com/office/drawing/2014/main" id="{2EC62A37-36E5-4DB2-9626-F296298F5780}"/>
                  </a:ext>
                </a:extLst>
              </p:cNvPr>
              <p:cNvSpPr/>
              <p:nvPr/>
            </p:nvSpPr>
            <p:spPr>
              <a:xfrm>
                <a:off x="4155025" y="2373971"/>
                <a:ext cx="1320696" cy="297325"/>
              </a:xfrm>
              <a:prstGeom prst="rect">
                <a:avLst/>
              </a:prstGeom>
            </p:spPr>
            <p:txBody>
              <a:bodyPr wrap="square">
                <a:spAutoFit/>
              </a:bodyPr>
              <a:lstStyle/>
              <a:p>
                <a:pPr algn="ctr">
                  <a:defRPr/>
                </a:pPr>
                <a:r>
                  <a:rPr lang="ja-JP" altLang="en-US" sz="1200">
                    <a:solidFill>
                      <a:schemeClr val="bg1"/>
                    </a:solidFill>
                    <a:latin typeface="HGPｺﾞｼｯｸE" panose="020B0900000000000000" pitchFamily="50" charset="-128"/>
                    <a:ea typeface="HGPｺﾞｼｯｸE" panose="020B0900000000000000" pitchFamily="50" charset="-128"/>
                  </a:rPr>
                  <a:t>学校、ＰＴＡなど</a:t>
                </a:r>
              </a:p>
            </p:txBody>
          </p:sp>
        </p:grpSp>
        <p:grpSp>
          <p:nvGrpSpPr>
            <p:cNvPr id="114" name="グループ化 113">
              <a:extLst>
                <a:ext uri="{FF2B5EF4-FFF2-40B4-BE49-F238E27FC236}">
                  <a16:creationId xmlns:a16="http://schemas.microsoft.com/office/drawing/2014/main" id="{288FD883-F4F5-42C6-9C5B-53C1C93E7C2C}"/>
                </a:ext>
              </a:extLst>
            </p:cNvPr>
            <p:cNvGrpSpPr/>
            <p:nvPr/>
          </p:nvGrpSpPr>
          <p:grpSpPr>
            <a:xfrm>
              <a:off x="1241797" y="4547469"/>
              <a:ext cx="1322709" cy="1260000"/>
              <a:chOff x="302163" y="4995361"/>
              <a:chExt cx="1322709" cy="1260000"/>
            </a:xfrm>
          </p:grpSpPr>
          <p:sp>
            <p:nvSpPr>
              <p:cNvPr id="115" name="楕円 114">
                <a:extLst>
                  <a:ext uri="{FF2B5EF4-FFF2-40B4-BE49-F238E27FC236}">
                    <a16:creationId xmlns:a16="http://schemas.microsoft.com/office/drawing/2014/main" id="{45B14BE8-D612-46EB-9D9F-CC1E810A71DA}"/>
                  </a:ext>
                </a:extLst>
              </p:cNvPr>
              <p:cNvSpPr/>
              <p:nvPr/>
            </p:nvSpPr>
            <p:spPr>
              <a:xfrm>
                <a:off x="314496" y="4995361"/>
                <a:ext cx="1260000" cy="1260000"/>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6" name="テキスト ボックス 115">
                <a:extLst>
                  <a:ext uri="{FF2B5EF4-FFF2-40B4-BE49-F238E27FC236}">
                    <a16:creationId xmlns:a16="http://schemas.microsoft.com/office/drawing/2014/main" id="{A75AD856-ABF8-4354-9FA1-99AE5CAA4B5F}"/>
                  </a:ext>
                </a:extLst>
              </p:cNvPr>
              <p:cNvSpPr txBox="1"/>
              <p:nvPr/>
            </p:nvSpPr>
            <p:spPr>
              <a:xfrm>
                <a:off x="471151" y="5307525"/>
                <a:ext cx="946690" cy="396433"/>
              </a:xfrm>
              <a:prstGeom prst="rect">
                <a:avLst/>
              </a:prstGeom>
              <a:noFill/>
            </p:spPr>
            <p:txBody>
              <a:bodyPr wrap="none" rtlCol="0">
                <a:spAutoFit/>
              </a:bodyPr>
              <a:lstStyle/>
              <a:p>
                <a:pPr algn="ctr"/>
                <a:r>
                  <a:rPr lang="ja-JP" altLang="en-US" b="1">
                    <a:solidFill>
                      <a:schemeClr val="bg1"/>
                    </a:solidFill>
                    <a:latin typeface="HGPｺﾞｼｯｸE" panose="020B0900000000000000" pitchFamily="50" charset="-128"/>
                    <a:ea typeface="HGPｺﾞｼｯｸE" panose="020B0900000000000000" pitchFamily="50" charset="-128"/>
                  </a:rPr>
                  <a:t>福祉系</a:t>
                </a:r>
                <a:endParaRPr lang="en-US" altLang="ja-JP" b="1">
                  <a:solidFill>
                    <a:schemeClr val="bg1"/>
                  </a:solidFill>
                  <a:latin typeface="HGPｺﾞｼｯｸE" panose="020B0900000000000000" pitchFamily="50" charset="-128"/>
                  <a:ea typeface="HGPｺﾞｼｯｸE" panose="020B0900000000000000" pitchFamily="50" charset="-128"/>
                </a:endParaRPr>
              </a:p>
            </p:txBody>
          </p:sp>
          <p:sp>
            <p:nvSpPr>
              <p:cNvPr id="117" name="正方形/長方形 116">
                <a:extLst>
                  <a:ext uri="{FF2B5EF4-FFF2-40B4-BE49-F238E27FC236}">
                    <a16:creationId xmlns:a16="http://schemas.microsoft.com/office/drawing/2014/main" id="{C1E64A32-FF0C-4E89-8A21-548EE0FFCC35}"/>
                  </a:ext>
                </a:extLst>
              </p:cNvPr>
              <p:cNvSpPr/>
              <p:nvPr/>
            </p:nvSpPr>
            <p:spPr>
              <a:xfrm>
                <a:off x="302163" y="5655448"/>
                <a:ext cx="1322709" cy="297324"/>
              </a:xfrm>
              <a:prstGeom prst="rect">
                <a:avLst/>
              </a:prstGeom>
            </p:spPr>
            <p:txBody>
              <a:bodyPr wrap="square">
                <a:spAutoFit/>
              </a:bodyPr>
              <a:lstStyle/>
              <a:p>
                <a:pPr algn="ctr">
                  <a:defRPr/>
                </a:pPr>
                <a:r>
                  <a:rPr lang="ja-JP" altLang="en-US" sz="1200">
                    <a:solidFill>
                      <a:schemeClr val="bg1"/>
                    </a:solidFill>
                    <a:latin typeface="HGPｺﾞｼｯｸE" panose="020B0900000000000000" pitchFamily="50" charset="-128"/>
                    <a:ea typeface="HGPｺﾞｼｯｸE" panose="020B0900000000000000" pitchFamily="50" charset="-128"/>
                  </a:rPr>
                  <a:t>民生委員など</a:t>
                </a:r>
              </a:p>
            </p:txBody>
          </p:sp>
        </p:grpSp>
        <p:grpSp>
          <p:nvGrpSpPr>
            <p:cNvPr id="118" name="グループ化 117">
              <a:extLst>
                <a:ext uri="{FF2B5EF4-FFF2-40B4-BE49-F238E27FC236}">
                  <a16:creationId xmlns:a16="http://schemas.microsoft.com/office/drawing/2014/main" id="{8AC5AC7A-595E-483D-83DB-4A141BB9958B}"/>
                </a:ext>
              </a:extLst>
            </p:cNvPr>
            <p:cNvGrpSpPr/>
            <p:nvPr/>
          </p:nvGrpSpPr>
          <p:grpSpPr>
            <a:xfrm>
              <a:off x="1535452" y="2189410"/>
              <a:ext cx="2290459" cy="1980000"/>
              <a:chOff x="1644822" y="1637296"/>
              <a:chExt cx="2290459" cy="1980000"/>
            </a:xfrm>
          </p:grpSpPr>
          <p:sp>
            <p:nvSpPr>
              <p:cNvPr id="119" name="楕円 118">
                <a:extLst>
                  <a:ext uri="{FF2B5EF4-FFF2-40B4-BE49-F238E27FC236}">
                    <a16:creationId xmlns:a16="http://schemas.microsoft.com/office/drawing/2014/main" id="{5CCD796C-AB48-437F-83EE-4861F0375EBE}"/>
                  </a:ext>
                </a:extLst>
              </p:cNvPr>
              <p:cNvSpPr/>
              <p:nvPr/>
            </p:nvSpPr>
            <p:spPr>
              <a:xfrm>
                <a:off x="1800051" y="1637296"/>
                <a:ext cx="1980000" cy="1980000"/>
              </a:xfrm>
              <a:prstGeom prst="ellipse">
                <a:avLst/>
              </a:prstGeom>
              <a:solidFill>
                <a:srgbClr val="FF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0" name="テキスト ボックス 119">
                <a:extLst>
                  <a:ext uri="{FF2B5EF4-FFF2-40B4-BE49-F238E27FC236}">
                    <a16:creationId xmlns:a16="http://schemas.microsoft.com/office/drawing/2014/main" id="{4E079CF7-68B2-489C-9805-C3C082FE8D3E}"/>
                  </a:ext>
                </a:extLst>
              </p:cNvPr>
              <p:cNvSpPr txBox="1"/>
              <p:nvPr/>
            </p:nvSpPr>
            <p:spPr>
              <a:xfrm>
                <a:off x="1644822" y="2119465"/>
                <a:ext cx="2290459" cy="925009"/>
              </a:xfrm>
              <a:prstGeom prst="rect">
                <a:avLst/>
              </a:prstGeom>
              <a:noFill/>
            </p:spPr>
            <p:txBody>
              <a:bodyPr wrap="square" rtlCol="0">
                <a:spAutoFit/>
              </a:bodyPr>
              <a:lstStyle/>
              <a:p>
                <a:pPr algn="ctr"/>
                <a:r>
                  <a:rPr lang="ja-JP" altLang="en-US" sz="3000" b="1">
                    <a:solidFill>
                      <a:schemeClr val="bg1"/>
                    </a:solidFill>
                    <a:latin typeface="HGPｺﾞｼｯｸE" panose="020B0900000000000000" pitchFamily="50" charset="-128"/>
                    <a:ea typeface="HGPｺﾞｼｯｸE" panose="020B0900000000000000" pitchFamily="50" charset="-128"/>
                  </a:rPr>
                  <a:t>行　政</a:t>
                </a:r>
                <a:r>
                  <a:rPr lang="en-US" altLang="ja-JP" sz="3000" b="1">
                    <a:solidFill>
                      <a:schemeClr val="bg1"/>
                    </a:solidFill>
                    <a:latin typeface="HGPｺﾞｼｯｸE" panose="020B0900000000000000" pitchFamily="50" charset="-128"/>
                    <a:ea typeface="HGPｺﾞｼｯｸE" panose="020B0900000000000000" pitchFamily="50" charset="-128"/>
                  </a:rPr>
                  <a:t/>
                </a:r>
                <a:br>
                  <a:rPr lang="en-US" altLang="ja-JP" sz="3000" b="1">
                    <a:solidFill>
                      <a:schemeClr val="bg1"/>
                    </a:solidFill>
                    <a:latin typeface="HGPｺﾞｼｯｸE" panose="020B0900000000000000" pitchFamily="50" charset="-128"/>
                    <a:ea typeface="HGPｺﾞｼｯｸE" panose="020B0900000000000000" pitchFamily="50" charset="-128"/>
                  </a:rPr>
                </a:br>
                <a:r>
                  <a:rPr lang="ja-JP" altLang="en-US" sz="2000" b="1">
                    <a:solidFill>
                      <a:schemeClr val="bg1"/>
                    </a:solidFill>
                    <a:latin typeface="HGPｺﾞｼｯｸE" panose="020B0900000000000000" pitchFamily="50" charset="-128"/>
                    <a:ea typeface="HGPｺﾞｼｯｸE" panose="020B0900000000000000" pitchFamily="50" charset="-128"/>
                  </a:rPr>
                  <a:t>（市区町村）</a:t>
                </a:r>
                <a:endParaRPr lang="en-US" altLang="ja-JP" sz="3000" b="1">
                  <a:solidFill>
                    <a:schemeClr val="bg1"/>
                  </a:solidFill>
                  <a:latin typeface="HGPｺﾞｼｯｸE" panose="020B0900000000000000" pitchFamily="50" charset="-128"/>
                  <a:ea typeface="HGPｺﾞｼｯｸE" panose="020B0900000000000000" pitchFamily="50" charset="-128"/>
                </a:endParaRPr>
              </a:p>
            </p:txBody>
          </p:sp>
        </p:grpSp>
        <p:grpSp>
          <p:nvGrpSpPr>
            <p:cNvPr id="121" name="グループ化 39">
              <a:extLst>
                <a:ext uri="{FF2B5EF4-FFF2-40B4-BE49-F238E27FC236}">
                  <a16:creationId xmlns:a16="http://schemas.microsoft.com/office/drawing/2014/main" id="{411EE9BD-E64C-41E8-8723-32DD167E367C}"/>
                </a:ext>
              </a:extLst>
            </p:cNvPr>
            <p:cNvGrpSpPr>
              <a:grpSpLocks/>
            </p:cNvGrpSpPr>
            <p:nvPr/>
          </p:nvGrpSpPr>
          <p:grpSpPr bwMode="auto">
            <a:xfrm>
              <a:off x="2531824" y="3729152"/>
              <a:ext cx="4271499" cy="1580261"/>
              <a:chOff x="2906815" y="2889314"/>
              <a:chExt cx="2802842" cy="1343397"/>
            </a:xfrm>
          </p:grpSpPr>
          <p:sp>
            <p:nvSpPr>
              <p:cNvPr id="122" name="円/楕円 21">
                <a:extLst>
                  <a:ext uri="{FF2B5EF4-FFF2-40B4-BE49-F238E27FC236}">
                    <a16:creationId xmlns:a16="http://schemas.microsoft.com/office/drawing/2014/main" id="{61FA6C94-9318-45B5-B289-E2A5C0A9EE95}"/>
                  </a:ext>
                </a:extLst>
              </p:cNvPr>
              <p:cNvSpPr/>
              <p:nvPr/>
            </p:nvSpPr>
            <p:spPr>
              <a:xfrm>
                <a:off x="2906815" y="2889314"/>
                <a:ext cx="2790310" cy="1343397"/>
              </a:xfrm>
              <a:prstGeom prst="ellipse">
                <a:avLst/>
              </a:prstGeom>
              <a:solidFill>
                <a:srgbClr val="52BBCE"/>
              </a:solidFill>
              <a:ln>
                <a:solidFill>
                  <a:srgbClr val="52BBCE"/>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600">
                  <a:latin typeface="ＭＳ ゴシック" panose="020B0609070205080204" pitchFamily="49" charset="-128"/>
                  <a:ea typeface="ＭＳ ゴシック" panose="020B0609070205080204" pitchFamily="49" charset="-128"/>
                </a:endParaRPr>
              </a:p>
            </p:txBody>
          </p:sp>
          <p:sp>
            <p:nvSpPr>
              <p:cNvPr id="123" name="テキスト ボックス 20">
                <a:extLst>
                  <a:ext uri="{FF2B5EF4-FFF2-40B4-BE49-F238E27FC236}">
                    <a16:creationId xmlns:a16="http://schemas.microsoft.com/office/drawing/2014/main" id="{C4A28369-6983-4D1E-8EA5-60FD9806D4F7}"/>
                  </a:ext>
                </a:extLst>
              </p:cNvPr>
              <p:cNvSpPr txBox="1">
                <a:spLocks noChangeArrowheads="1"/>
              </p:cNvSpPr>
              <p:nvPr/>
            </p:nvSpPr>
            <p:spPr bwMode="auto">
              <a:xfrm>
                <a:off x="3182364" y="3293611"/>
                <a:ext cx="2340260" cy="47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b="1">
                    <a:solidFill>
                      <a:schemeClr val="bg1"/>
                    </a:solidFill>
                    <a:latin typeface="HGPｺﾞｼｯｸE" panose="020B0900000000000000" pitchFamily="50" charset="-128"/>
                    <a:ea typeface="HGPｺﾞｼｯｸE" panose="020B0900000000000000" pitchFamily="50" charset="-128"/>
                  </a:rPr>
                  <a:t>自主防災組織</a:t>
                </a:r>
              </a:p>
            </p:txBody>
          </p:sp>
          <p:grpSp>
            <p:nvGrpSpPr>
              <p:cNvPr id="124" name="グループ化 38">
                <a:extLst>
                  <a:ext uri="{FF2B5EF4-FFF2-40B4-BE49-F238E27FC236}">
                    <a16:creationId xmlns:a16="http://schemas.microsoft.com/office/drawing/2014/main" id="{921B588B-E3A2-4D24-BA08-10D9DDED933F}"/>
                  </a:ext>
                </a:extLst>
              </p:cNvPr>
              <p:cNvGrpSpPr>
                <a:grpSpLocks/>
              </p:cNvGrpSpPr>
              <p:nvPr/>
            </p:nvGrpSpPr>
            <p:grpSpPr bwMode="auto">
              <a:xfrm>
                <a:off x="4752815" y="3023771"/>
                <a:ext cx="956842" cy="956841"/>
                <a:chOff x="4752815" y="3023771"/>
                <a:chExt cx="956842" cy="956841"/>
              </a:xfrm>
            </p:grpSpPr>
            <p:pic>
              <p:nvPicPr>
                <p:cNvPr id="125" name="Picture 3" descr="C:\Users\okanishi\Downloads\6.gif">
                  <a:extLst>
                    <a:ext uri="{FF2B5EF4-FFF2-40B4-BE49-F238E27FC236}">
                      <a16:creationId xmlns:a16="http://schemas.microsoft.com/office/drawing/2014/main" id="{5B1E79DC-99B8-4DC5-95DF-4FD39A4D82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52815" y="3023771"/>
                  <a:ext cx="956842" cy="95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テキスト ボックス 22">
                  <a:extLst>
                    <a:ext uri="{FF2B5EF4-FFF2-40B4-BE49-F238E27FC236}">
                      <a16:creationId xmlns:a16="http://schemas.microsoft.com/office/drawing/2014/main" id="{B7B005DF-B450-4A8D-A45E-E0933CC8F873}"/>
                    </a:ext>
                  </a:extLst>
                </p:cNvPr>
                <p:cNvSpPr txBox="1">
                  <a:spLocks noChangeArrowheads="1"/>
                </p:cNvSpPr>
                <p:nvPr/>
              </p:nvSpPr>
              <p:spPr bwMode="auto">
                <a:xfrm>
                  <a:off x="4856832" y="3337120"/>
                  <a:ext cx="733779" cy="280844"/>
                </a:xfrm>
                <a:prstGeom prst="rect">
                  <a:avLst/>
                </a:prstGeom>
                <a:solidFill>
                  <a:srgbClr val="FFFF99">
                    <a:alpha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400" b="1">
                      <a:latin typeface="HGPｺﾞｼｯｸE" panose="020B0900000000000000" pitchFamily="50" charset="-128"/>
                      <a:ea typeface="HGPｺﾞｼｯｸE" panose="020B0900000000000000" pitchFamily="50" charset="-128"/>
                    </a:rPr>
                    <a:t>リーダー</a:t>
                  </a:r>
                </a:p>
              </p:txBody>
            </p:sp>
          </p:grpSp>
        </p:grpSp>
      </p:gr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890518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0" y="-34815"/>
            <a:ext cx="12192000" cy="805459"/>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自主防災組織と他団体との連携（平時からの協力）</a:t>
            </a: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p:txBody>
          <a:bodyPr/>
          <a:lstStyle/>
          <a:p>
            <a:r>
              <a:rPr kumimoji="1" lang="en-US" altLang="ja-JP" sz="1400" dirty="0"/>
              <a:t>30</a:t>
            </a:r>
            <a:endParaRPr kumimoji="1" lang="ja-JP" altLang="en-US" sz="1400" dirty="0"/>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5" y="840978"/>
            <a:ext cx="8455456"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■自主防災組織と小学校の連携</a:t>
            </a:r>
            <a:endParaRPr lang="en-US" altLang="ja-JP">
              <a:solidFill>
                <a:srgbClr val="FF2800"/>
              </a:solidFill>
            </a:endParaRPr>
          </a:p>
          <a:p>
            <a:pPr marL="0" indent="0">
              <a:buNone/>
            </a:pPr>
            <a:r>
              <a:rPr lang="ja-JP" altLang="en-US" sz="2000">
                <a:solidFill>
                  <a:schemeClr val="tx1">
                    <a:lumMod val="75000"/>
                    <a:lumOff val="25000"/>
                  </a:schemeClr>
                </a:solidFill>
              </a:rPr>
              <a:t>（宇佐町自主防災連絡協議会等：高知県）</a:t>
            </a: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197100" y="1915715"/>
            <a:ext cx="7775554" cy="1795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小学校と連携し、学校行事の防災キャンプで、避難訓練を実施</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子育て世代が参加</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ＰＴＡ役員も参加</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2" name="コンテンツ プレースホルダー 4">
            <a:extLst>
              <a:ext uri="{FF2B5EF4-FFF2-40B4-BE49-F238E27FC236}">
                <a16:creationId xmlns:a16="http://schemas.microsoft.com/office/drawing/2014/main" id="{524FED63-2E28-4C38-8655-96DE6C164B10}"/>
              </a:ext>
            </a:extLst>
          </p:cNvPr>
          <p:cNvSpPr txBox="1">
            <a:spLocks/>
          </p:cNvSpPr>
          <p:nvPr/>
        </p:nvSpPr>
        <p:spPr>
          <a:xfrm>
            <a:off x="1933575" y="3666986"/>
            <a:ext cx="8455456" cy="3057725"/>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■自主防災組織、消防団、地元企業と共同で防災訓練</a:t>
            </a:r>
            <a:endParaRPr lang="en-US" altLang="ja-JP">
              <a:solidFill>
                <a:srgbClr val="FF2800"/>
              </a:solidFill>
            </a:endParaRPr>
          </a:p>
          <a:p>
            <a:pPr marL="0" indent="0">
              <a:buNone/>
            </a:pPr>
            <a:r>
              <a:rPr lang="ja-JP" altLang="en-US" sz="2000">
                <a:solidFill>
                  <a:schemeClr val="tx1">
                    <a:lumMod val="75000"/>
                    <a:lumOff val="25000"/>
                  </a:schemeClr>
                </a:solidFill>
              </a:rPr>
              <a:t>（柳島自主防災会：静岡県　富士市）</a:t>
            </a: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13" name="正方形/長方形 12">
            <a:extLst>
              <a:ext uri="{FF2B5EF4-FFF2-40B4-BE49-F238E27FC236}">
                <a16:creationId xmlns:a16="http://schemas.microsoft.com/office/drawing/2014/main" id="{33246749-B874-457E-B2DE-C9B023658976}"/>
              </a:ext>
            </a:extLst>
          </p:cNvPr>
          <p:cNvSpPr/>
          <p:nvPr/>
        </p:nvSpPr>
        <p:spPr>
          <a:xfrm>
            <a:off x="2197100" y="4720488"/>
            <a:ext cx="7775554" cy="1892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消防団・地元企業と協同で防災訓練を実施</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地元の信用金庫の非常発電を災害時に</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spcAft>
                <a:spcPts val="600"/>
              </a:spcAft>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　　活用する訓練等を実施</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pic>
        <p:nvPicPr>
          <p:cNvPr id="14" name="図 13" descr="屋外, 人, 民衆, グループ が含まれている画像&#10;&#10;自動的に生成された説明">
            <a:extLst>
              <a:ext uri="{FF2B5EF4-FFF2-40B4-BE49-F238E27FC236}">
                <a16:creationId xmlns:a16="http://schemas.microsoft.com/office/drawing/2014/main" id="{79301D90-92E9-46BC-8FAA-AAD796E2BEB2}"/>
              </a:ext>
            </a:extLst>
          </p:cNvPr>
          <p:cNvPicPr>
            <a:picLocks noChangeAspect="1"/>
          </p:cNvPicPr>
          <p:nvPr/>
        </p:nvPicPr>
        <p:blipFill rotWithShape="1">
          <a:blip r:embed="rId4">
            <a:extLst>
              <a:ext uri="{28A0092B-C50C-407E-A947-70E740481C1C}">
                <a14:useLocalDpi xmlns:a14="http://schemas.microsoft.com/office/drawing/2010/main" val="0"/>
              </a:ext>
            </a:extLst>
          </a:blip>
          <a:srcRect t="11569" b="9527"/>
          <a:stretch/>
        </p:blipFill>
        <p:spPr>
          <a:xfrm>
            <a:off x="7666188" y="5306838"/>
            <a:ext cx="2043355" cy="1195037"/>
          </a:xfrm>
          <a:prstGeom prst="rect">
            <a:avLst/>
          </a:prstGeom>
        </p:spPr>
      </p:pic>
      <p:pic>
        <p:nvPicPr>
          <p:cNvPr id="9" name="図 8">
            <a:extLst>
              <a:ext uri="{FF2B5EF4-FFF2-40B4-BE49-F238E27FC236}">
                <a16:creationId xmlns:a16="http://schemas.microsoft.com/office/drawing/2014/main" id="{E42EBC06-6803-4095-875D-21A28895A410}"/>
              </a:ext>
            </a:extLst>
          </p:cNvPr>
          <p:cNvPicPr>
            <a:picLocks noChangeAspect="1"/>
          </p:cNvPicPr>
          <p:nvPr/>
        </p:nvPicPr>
        <p:blipFill>
          <a:blip r:embed="rId5"/>
          <a:stretch>
            <a:fillRect/>
          </a:stretch>
        </p:blipFill>
        <p:spPr>
          <a:xfrm>
            <a:off x="8001112" y="2513286"/>
            <a:ext cx="1373509" cy="1033282"/>
          </a:xfrm>
          <a:prstGeom prst="rect">
            <a:avLst/>
          </a:prstGeom>
        </p:spPr>
      </p:pic>
      <p:pic>
        <p:nvPicPr>
          <p:cNvPr id="10" name="図 9">
            <a:extLst>
              <a:ext uri="{FF2B5EF4-FFF2-40B4-BE49-F238E27FC236}">
                <a16:creationId xmlns:a16="http://schemas.microsoft.com/office/drawing/2014/main" id="{D13BB18D-CA6D-4170-8182-F6E1A21A7262}"/>
              </a:ext>
            </a:extLst>
          </p:cNvPr>
          <p:cNvPicPr>
            <a:picLocks noChangeAspect="1"/>
          </p:cNvPicPr>
          <p:nvPr/>
        </p:nvPicPr>
        <p:blipFill>
          <a:blip r:embed="rId6"/>
          <a:stretch>
            <a:fillRect/>
          </a:stretch>
        </p:blipFill>
        <p:spPr>
          <a:xfrm>
            <a:off x="6495840" y="2534887"/>
            <a:ext cx="1373509" cy="1020680"/>
          </a:xfrm>
          <a:prstGeom prst="rect">
            <a:avLst/>
          </a:prstGeom>
        </p:spPr>
      </p:pic>
      <p:sp>
        <p:nvSpPr>
          <p:cNvPr id="3" name="テキスト ボックス 2">
            <a:extLst>
              <a:ext uri="{FF2B5EF4-FFF2-40B4-BE49-F238E27FC236}">
                <a16:creationId xmlns:a16="http://schemas.microsoft.com/office/drawing/2014/main" id="{6A839077-C588-48ED-847B-2880B510E75C}"/>
              </a:ext>
            </a:extLst>
          </p:cNvPr>
          <p:cNvSpPr txBox="1"/>
          <p:nvPr/>
        </p:nvSpPr>
        <p:spPr>
          <a:xfrm>
            <a:off x="2219346" y="3402873"/>
            <a:ext cx="2371162" cy="261610"/>
          </a:xfrm>
          <a:prstGeom prst="rect">
            <a:avLst/>
          </a:prstGeom>
          <a:noFill/>
        </p:spPr>
        <p:txBody>
          <a:bodyPr wrap="none" rtlCol="0">
            <a:spAutoFit/>
          </a:bodyPr>
          <a:lstStyle/>
          <a:p>
            <a:r>
              <a:rPr lang="ja-JP" altLang="en-US" sz="1100" dirty="0">
                <a:solidFill>
                  <a:srgbClr val="404040"/>
                </a:solidFill>
                <a:latin typeface="HGPｺﾞｼｯｸE" panose="020B0900000000000000" pitchFamily="50" charset="-128"/>
                <a:ea typeface="HGPｺﾞｼｯｸE" panose="020B0900000000000000" pitchFamily="50" charset="-128"/>
              </a:rPr>
              <a:t>参考：高知県「自主防災活動事例集」</a:t>
            </a:r>
          </a:p>
        </p:txBody>
      </p:sp>
      <p:sp>
        <p:nvSpPr>
          <p:cNvPr id="15" name="テキスト ボックス 14">
            <a:extLst>
              <a:ext uri="{FF2B5EF4-FFF2-40B4-BE49-F238E27FC236}">
                <a16:creationId xmlns:a16="http://schemas.microsoft.com/office/drawing/2014/main" id="{D32AFE7B-0E18-41C6-A24D-9FC4AACB2410}"/>
              </a:ext>
            </a:extLst>
          </p:cNvPr>
          <p:cNvSpPr txBox="1"/>
          <p:nvPr/>
        </p:nvSpPr>
        <p:spPr>
          <a:xfrm>
            <a:off x="2197100" y="6377459"/>
            <a:ext cx="2491388" cy="261610"/>
          </a:xfrm>
          <a:prstGeom prst="rect">
            <a:avLst/>
          </a:prstGeom>
          <a:noFill/>
        </p:spPr>
        <p:txBody>
          <a:bodyPr wrap="none" rtlCol="0">
            <a:spAutoFit/>
          </a:bodyPr>
          <a:lstStyle/>
          <a:p>
            <a:r>
              <a:rPr lang="ja-JP" altLang="en-US" sz="1100" dirty="0">
                <a:solidFill>
                  <a:srgbClr val="404040"/>
                </a:solidFill>
                <a:latin typeface="HGPｺﾞｼｯｸE" panose="020B0900000000000000" pitchFamily="50" charset="-128"/>
                <a:ea typeface="HGPｺﾞｼｯｸE" panose="020B0900000000000000" pitchFamily="50" charset="-128"/>
              </a:rPr>
              <a:t>参考：消防庁「自主防災組織の手引き」</a:t>
            </a:r>
          </a:p>
        </p:txBody>
      </p:sp>
      <p:graphicFrame>
        <p:nvGraphicFramePr>
          <p:cNvPr id="5" name="オブジェクト 4">
            <a:extLst>
              <a:ext uri="{FF2B5EF4-FFF2-40B4-BE49-F238E27FC236}">
                <a16:creationId xmlns:a16="http://schemas.microsoft.com/office/drawing/2014/main" id="{74260ED8-1DBF-4CCE-899C-AA32F5F39035}"/>
              </a:ext>
            </a:extLst>
          </p:cNvPr>
          <p:cNvGraphicFramePr>
            <a:graphicFrameLocks noChangeAspect="1"/>
          </p:cNvGraphicFramePr>
          <p:nvPr/>
        </p:nvGraphicFramePr>
        <p:xfrm>
          <a:off x="2287589" y="1295400"/>
          <a:ext cx="1500187" cy="488950"/>
        </p:xfrm>
        <a:graphic>
          <a:graphicData uri="http://schemas.openxmlformats.org/presentationml/2006/ole">
            <mc:AlternateContent xmlns:mc="http://schemas.openxmlformats.org/markup-compatibility/2006">
              <mc:Choice xmlns:v="urn:schemas-microsoft-com:vml" Requires="v">
                <p:oleObj spid="_x0000_s4154" name="Document" r:id="rId7" imgW="1240362" imgH="403843" progId="Word.Document.12">
                  <p:embed/>
                </p:oleObj>
              </mc:Choice>
              <mc:Fallback>
                <p:oleObj name="Document" r:id="rId7" imgW="1240362" imgH="403843" progId="Word.Document.12">
                  <p:embed/>
                  <p:pic>
                    <p:nvPicPr>
                      <p:cNvPr id="5" name="オブジェクト 4">
                        <a:extLst>
                          <a:ext uri="{FF2B5EF4-FFF2-40B4-BE49-F238E27FC236}">
                            <a16:creationId xmlns:a16="http://schemas.microsoft.com/office/drawing/2014/main" id="{74260ED8-1DBF-4CCE-899C-AA32F5F39035}"/>
                          </a:ext>
                        </a:extLst>
                      </p:cNvPr>
                      <p:cNvPicPr/>
                      <p:nvPr/>
                    </p:nvPicPr>
                    <p:blipFill>
                      <a:blip r:embed="rId8"/>
                      <a:stretch>
                        <a:fillRect/>
                      </a:stretch>
                    </p:blipFill>
                    <p:spPr>
                      <a:xfrm>
                        <a:off x="2287589" y="1295400"/>
                        <a:ext cx="1500187" cy="488950"/>
                      </a:xfrm>
                      <a:prstGeom prst="rect">
                        <a:avLst/>
                      </a:prstGeom>
                    </p:spPr>
                  </p:pic>
                </p:oleObj>
              </mc:Fallback>
            </mc:AlternateContent>
          </a:graphicData>
        </a:graphic>
      </p:graphicFrame>
      <p:graphicFrame>
        <p:nvGraphicFramePr>
          <p:cNvPr id="16" name="オブジェクト 15">
            <a:extLst>
              <a:ext uri="{FF2B5EF4-FFF2-40B4-BE49-F238E27FC236}">
                <a16:creationId xmlns:a16="http://schemas.microsoft.com/office/drawing/2014/main" id="{30A5A7C8-6182-4CC6-B3E8-D07511E6F00A}"/>
              </a:ext>
            </a:extLst>
          </p:cNvPr>
          <p:cNvGraphicFramePr>
            <a:graphicFrameLocks noChangeAspect="1"/>
          </p:cNvGraphicFramePr>
          <p:nvPr/>
        </p:nvGraphicFramePr>
        <p:xfrm>
          <a:off x="2140249" y="4114800"/>
          <a:ext cx="1489075" cy="488950"/>
        </p:xfrm>
        <a:graphic>
          <a:graphicData uri="http://schemas.openxmlformats.org/presentationml/2006/ole">
            <mc:AlternateContent xmlns:mc="http://schemas.openxmlformats.org/markup-compatibility/2006">
              <mc:Choice xmlns:v="urn:schemas-microsoft-com:vml" Requires="v">
                <p:oleObj spid="_x0000_s4155" name="Document" r:id="rId9" imgW="1240362" imgH="403843" progId="Word.Document.12">
                  <p:embed/>
                </p:oleObj>
              </mc:Choice>
              <mc:Fallback>
                <p:oleObj name="Document" r:id="rId9" imgW="1240362" imgH="403843" progId="Word.Document.12">
                  <p:embed/>
                  <p:pic>
                    <p:nvPicPr>
                      <p:cNvPr id="16" name="オブジェクト 15">
                        <a:extLst>
                          <a:ext uri="{FF2B5EF4-FFF2-40B4-BE49-F238E27FC236}">
                            <a16:creationId xmlns:a16="http://schemas.microsoft.com/office/drawing/2014/main" id="{30A5A7C8-6182-4CC6-B3E8-D07511E6F00A}"/>
                          </a:ext>
                        </a:extLst>
                      </p:cNvPr>
                      <p:cNvPicPr/>
                      <p:nvPr/>
                    </p:nvPicPr>
                    <p:blipFill>
                      <a:blip r:embed="rId10"/>
                      <a:stretch>
                        <a:fillRect/>
                      </a:stretch>
                    </p:blipFill>
                    <p:spPr>
                      <a:xfrm>
                        <a:off x="2140249" y="4114800"/>
                        <a:ext cx="1489075" cy="488950"/>
                      </a:xfrm>
                      <a:prstGeom prst="rect">
                        <a:avLst/>
                      </a:prstGeom>
                    </p:spPr>
                  </p:pic>
                </p:oleObj>
              </mc:Fallback>
            </mc:AlternateContent>
          </a:graphicData>
        </a:graphic>
      </p:graphicFrame>
      <p:sp>
        <p:nvSpPr>
          <p:cNvPr id="6" name="フッター プレースホルダー 5"/>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467874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0" y="11479"/>
            <a:ext cx="12192000" cy="814307"/>
          </a:xfrm>
          <a:solidFill>
            <a:srgbClr val="00B050"/>
          </a:solidFill>
        </p:spPr>
        <p:txBody>
          <a:bodyPr/>
          <a:lstStyle/>
          <a:p>
            <a:r>
              <a:rPr lang="en-US" altLang="ja-JP" sz="2800" dirty="0">
                <a:solidFill>
                  <a:schemeClr val="bg1"/>
                </a:solidFill>
                <a:effectLst>
                  <a:outerShdw blurRad="38100" dist="38100" dir="2700000" algn="tl">
                    <a:srgbClr val="000000">
                      <a:alpha val="43137"/>
                    </a:srgbClr>
                  </a:outerShdw>
                </a:effectLst>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自主防災組織と他団体との連携（災害時の協力）</a:t>
            </a: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p:txBody>
          <a:bodyPr/>
          <a:lstStyle/>
          <a:p>
            <a:r>
              <a:rPr kumimoji="1" lang="en-US" altLang="ja-JP" sz="1400" dirty="0"/>
              <a:t>31</a:t>
            </a:r>
            <a:endParaRPr kumimoji="1" lang="ja-JP" altLang="en-US" sz="1400" dirty="0"/>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6" y="840978"/>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■災害時相互協力協定の効果</a:t>
            </a:r>
            <a:endParaRPr lang="en-US" altLang="ja-JP">
              <a:solidFill>
                <a:srgbClr val="FF2800"/>
              </a:solidFill>
            </a:endParaRPr>
          </a:p>
          <a:p>
            <a:pPr marL="0" indent="0">
              <a:buNone/>
            </a:pPr>
            <a:r>
              <a:rPr lang="ja-JP" altLang="en-US" sz="2000">
                <a:solidFill>
                  <a:schemeClr val="tx1">
                    <a:lumMod val="75000"/>
                    <a:lumOff val="25000"/>
                  </a:schemeClr>
                </a:solidFill>
              </a:rPr>
              <a:t>（福住町町内会：宮城県　仙台市）</a:t>
            </a:r>
            <a:r>
              <a:rPr lang="en-US" altLang="ja-JP" sz="2000">
                <a:solidFill>
                  <a:schemeClr val="tx1">
                    <a:lumMod val="75000"/>
                    <a:lumOff val="25000"/>
                  </a:schemeClr>
                </a:solidFill>
              </a:rPr>
              <a:t/>
            </a:r>
            <a:br>
              <a:rPr lang="en-US" altLang="ja-JP" sz="2000">
                <a:solidFill>
                  <a:schemeClr val="tx1">
                    <a:lumMod val="75000"/>
                    <a:lumOff val="25000"/>
                  </a:schemeClr>
                </a:solidFill>
              </a:rPr>
            </a:br>
            <a:endParaRPr lang="ja-JP" altLang="en-US" sz="2000">
              <a:solidFill>
                <a:schemeClr val="tx1">
                  <a:lumMod val="75000"/>
                  <a:lumOff val="25000"/>
                </a:schemeClr>
              </a:solidFill>
            </a:endParaRPr>
          </a:p>
          <a:p>
            <a:endParaRPr lang="ja-JP" altLang="en-US">
              <a:solidFill>
                <a:schemeClr val="tx1">
                  <a:lumMod val="75000"/>
                  <a:lumOff val="25000"/>
                </a:schemeClr>
              </a:solidFill>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197100" y="1915715"/>
            <a:ext cx="7775554" cy="2060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他県の町内会や民間会社と、「協力協定」を締結</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内容はたった１項目「災害が起きたらできるだけ支援・協力を行う」</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東日本大震災の４日後には</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spcAft>
                <a:spcPts val="600"/>
              </a:spcAft>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　　協定先から食べ物が届けられた。</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spcAft>
                <a:spcPts val="600"/>
              </a:spcAft>
            </a:pP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pic>
        <p:nvPicPr>
          <p:cNvPr id="3" name="図 2">
            <a:extLst>
              <a:ext uri="{FF2B5EF4-FFF2-40B4-BE49-F238E27FC236}">
                <a16:creationId xmlns:a16="http://schemas.microsoft.com/office/drawing/2014/main" id="{7146BE72-1BBF-43CE-8976-2774CDC88821}"/>
              </a:ext>
            </a:extLst>
          </p:cNvPr>
          <p:cNvPicPr>
            <a:picLocks noChangeAspect="1"/>
          </p:cNvPicPr>
          <p:nvPr/>
        </p:nvPicPr>
        <p:blipFill>
          <a:blip r:embed="rId4"/>
          <a:stretch>
            <a:fillRect/>
          </a:stretch>
        </p:blipFill>
        <p:spPr>
          <a:xfrm>
            <a:off x="7637697" y="2863544"/>
            <a:ext cx="1444774" cy="1003316"/>
          </a:xfrm>
          <a:prstGeom prst="rect">
            <a:avLst/>
          </a:prstGeom>
        </p:spPr>
      </p:pic>
      <p:sp>
        <p:nvSpPr>
          <p:cNvPr id="15" name="コンテンツ プレースホルダー 4">
            <a:extLst>
              <a:ext uri="{FF2B5EF4-FFF2-40B4-BE49-F238E27FC236}">
                <a16:creationId xmlns:a16="http://schemas.microsoft.com/office/drawing/2014/main" id="{B1E74027-3501-4016-9970-133DFFC0F1DB}"/>
              </a:ext>
            </a:extLst>
          </p:cNvPr>
          <p:cNvSpPr txBox="1">
            <a:spLocks/>
          </p:cNvSpPr>
          <p:nvPr/>
        </p:nvSpPr>
        <p:spPr>
          <a:xfrm>
            <a:off x="1947751" y="3991769"/>
            <a:ext cx="8329724" cy="2281444"/>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rgbClr val="FF2800"/>
                </a:solidFill>
              </a:rPr>
              <a:t>■災害時の協力</a:t>
            </a:r>
            <a:endParaRPr lang="en-US" altLang="ja-JP">
              <a:solidFill>
                <a:srgbClr val="FF2800"/>
              </a:solidFill>
            </a:endParaRPr>
          </a:p>
          <a:p>
            <a:pPr marL="0" indent="0">
              <a:buNone/>
            </a:pPr>
            <a:r>
              <a:rPr lang="ja-JP" altLang="en-US" sz="2000">
                <a:solidFill>
                  <a:schemeClr val="tx1">
                    <a:lumMod val="75000"/>
                    <a:lumOff val="25000"/>
                  </a:schemeClr>
                </a:solidFill>
              </a:rPr>
              <a:t>（角田市枝野地区防災組織：宮城県　角田市）</a:t>
            </a:r>
          </a:p>
        </p:txBody>
      </p:sp>
      <p:sp>
        <p:nvSpPr>
          <p:cNvPr id="10" name="正方形/長方形 9">
            <a:extLst>
              <a:ext uri="{FF2B5EF4-FFF2-40B4-BE49-F238E27FC236}">
                <a16:creationId xmlns:a16="http://schemas.microsoft.com/office/drawing/2014/main" id="{A2C7C961-5CC9-4352-B5F9-570E7D36F330}"/>
              </a:ext>
            </a:extLst>
          </p:cNvPr>
          <p:cNvSpPr/>
          <p:nvPr/>
        </p:nvSpPr>
        <p:spPr>
          <a:xfrm>
            <a:off x="2180011" y="5147815"/>
            <a:ext cx="7775554" cy="1433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消防団・交通安全協会の方に、夜間の防犯パトロールと、避難所の当直をしてもらった</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民間企業から暖房、燃料、機材の提供を受けた</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6" name="テキスト ボックス 15">
            <a:extLst>
              <a:ext uri="{FF2B5EF4-FFF2-40B4-BE49-F238E27FC236}">
                <a16:creationId xmlns:a16="http://schemas.microsoft.com/office/drawing/2014/main" id="{82A91381-F7BA-4374-AD70-D219C62144D6}"/>
              </a:ext>
            </a:extLst>
          </p:cNvPr>
          <p:cNvSpPr txBox="1"/>
          <p:nvPr/>
        </p:nvSpPr>
        <p:spPr>
          <a:xfrm>
            <a:off x="2197100" y="6325205"/>
            <a:ext cx="4860626" cy="261610"/>
          </a:xfrm>
          <a:prstGeom prst="rect">
            <a:avLst/>
          </a:prstGeom>
          <a:noFill/>
        </p:spPr>
        <p:txBody>
          <a:bodyPr wrap="none" rtlCol="0">
            <a:spAutoFit/>
          </a:bodyPr>
          <a:lstStyle/>
          <a:p>
            <a:r>
              <a:rPr lang="ja-JP" altLang="en-US" sz="1100" dirty="0">
                <a:solidFill>
                  <a:srgbClr val="404040"/>
                </a:solidFill>
                <a:latin typeface="HGPｺﾞｼｯｸE" panose="020B0900000000000000" pitchFamily="50" charset="-128"/>
                <a:ea typeface="HGPｺﾞｼｯｸE" panose="020B0900000000000000" pitchFamily="50" charset="-128"/>
              </a:rPr>
              <a:t>参考：消防庁「東日本大震災時における宮城県内自主防災組織の活動事例集」</a:t>
            </a:r>
          </a:p>
        </p:txBody>
      </p:sp>
      <p:sp>
        <p:nvSpPr>
          <p:cNvPr id="17" name="テキスト ボックス 16">
            <a:extLst>
              <a:ext uri="{FF2B5EF4-FFF2-40B4-BE49-F238E27FC236}">
                <a16:creationId xmlns:a16="http://schemas.microsoft.com/office/drawing/2014/main" id="{E3F99A53-4159-4968-8D98-9D0365AA5A95}"/>
              </a:ext>
            </a:extLst>
          </p:cNvPr>
          <p:cNvSpPr txBox="1"/>
          <p:nvPr/>
        </p:nvSpPr>
        <p:spPr>
          <a:xfrm>
            <a:off x="2180012" y="3725130"/>
            <a:ext cx="4296369" cy="261610"/>
          </a:xfrm>
          <a:prstGeom prst="rect">
            <a:avLst/>
          </a:prstGeom>
          <a:noFill/>
        </p:spPr>
        <p:txBody>
          <a:bodyPr wrap="none" rtlCol="0">
            <a:spAutoFit/>
          </a:bodyPr>
          <a:lstStyle/>
          <a:p>
            <a:r>
              <a:rPr lang="ja-JP" altLang="en-US" sz="1100" dirty="0">
                <a:solidFill>
                  <a:srgbClr val="404040"/>
                </a:solidFill>
                <a:latin typeface="HGPｺﾞｼｯｸE" panose="020B0900000000000000" pitchFamily="50" charset="-128"/>
                <a:ea typeface="HGPｺﾞｼｯｸE" panose="020B0900000000000000" pitchFamily="50" charset="-128"/>
              </a:rPr>
              <a:t>参考：消防庁「東日本大震災時における自主防災組織の活動事例集」</a:t>
            </a:r>
          </a:p>
        </p:txBody>
      </p:sp>
      <p:graphicFrame>
        <p:nvGraphicFramePr>
          <p:cNvPr id="11" name="オブジェクト 10">
            <a:extLst>
              <a:ext uri="{FF2B5EF4-FFF2-40B4-BE49-F238E27FC236}">
                <a16:creationId xmlns:a16="http://schemas.microsoft.com/office/drawing/2014/main" id="{A4C64B8D-87F2-4538-A0C2-2138EA528986}"/>
              </a:ext>
            </a:extLst>
          </p:cNvPr>
          <p:cNvGraphicFramePr>
            <a:graphicFrameLocks noChangeAspect="1"/>
          </p:cNvGraphicFramePr>
          <p:nvPr/>
        </p:nvGraphicFramePr>
        <p:xfrm>
          <a:off x="2173288" y="1284289"/>
          <a:ext cx="1428750" cy="350837"/>
        </p:xfrm>
        <a:graphic>
          <a:graphicData uri="http://schemas.openxmlformats.org/presentationml/2006/ole">
            <mc:AlternateContent xmlns:mc="http://schemas.openxmlformats.org/markup-compatibility/2006">
              <mc:Choice xmlns:v="urn:schemas-microsoft-com:vml" Requires="v">
                <p:oleObj spid="_x0000_s5206" name="Document" r:id="rId5" imgW="1064252" imgH="263940" progId="Word.Document.12">
                  <p:embed/>
                </p:oleObj>
              </mc:Choice>
              <mc:Fallback>
                <p:oleObj name="Document" r:id="rId5" imgW="1064252" imgH="263940" progId="Word.Document.12">
                  <p:embed/>
                  <p:pic>
                    <p:nvPicPr>
                      <p:cNvPr id="11" name="オブジェクト 10">
                        <a:extLst>
                          <a:ext uri="{FF2B5EF4-FFF2-40B4-BE49-F238E27FC236}">
                            <a16:creationId xmlns:a16="http://schemas.microsoft.com/office/drawing/2014/main" id="{A4C64B8D-87F2-4538-A0C2-2138EA528986}"/>
                          </a:ext>
                        </a:extLst>
                      </p:cNvPr>
                      <p:cNvPicPr/>
                      <p:nvPr/>
                    </p:nvPicPr>
                    <p:blipFill>
                      <a:blip r:embed="rId6"/>
                      <a:stretch>
                        <a:fillRect/>
                      </a:stretch>
                    </p:blipFill>
                    <p:spPr>
                      <a:xfrm>
                        <a:off x="2173288" y="1284289"/>
                        <a:ext cx="1428750" cy="350837"/>
                      </a:xfrm>
                      <a:prstGeom prst="rect">
                        <a:avLst/>
                      </a:prstGeom>
                    </p:spPr>
                  </p:pic>
                </p:oleObj>
              </mc:Fallback>
            </mc:AlternateContent>
          </a:graphicData>
        </a:graphic>
      </p:graphicFrame>
      <p:graphicFrame>
        <p:nvGraphicFramePr>
          <p:cNvPr id="12" name="オブジェクト 11">
            <a:extLst>
              <a:ext uri="{FF2B5EF4-FFF2-40B4-BE49-F238E27FC236}">
                <a16:creationId xmlns:a16="http://schemas.microsoft.com/office/drawing/2014/main" id="{FD16B0CC-DD32-49D5-81A9-0C7028D00ADA}"/>
              </a:ext>
            </a:extLst>
          </p:cNvPr>
          <p:cNvGraphicFramePr>
            <a:graphicFrameLocks noChangeAspect="1"/>
          </p:cNvGraphicFramePr>
          <p:nvPr/>
        </p:nvGraphicFramePr>
        <p:xfrm>
          <a:off x="2290252" y="4445000"/>
          <a:ext cx="1487487" cy="488950"/>
        </p:xfrm>
        <a:graphic>
          <a:graphicData uri="http://schemas.openxmlformats.org/presentationml/2006/ole">
            <mc:AlternateContent xmlns:mc="http://schemas.openxmlformats.org/markup-compatibility/2006">
              <mc:Choice xmlns:v="urn:schemas-microsoft-com:vml" Requires="v">
                <p:oleObj spid="_x0000_s5207" name="Document" r:id="rId7" imgW="1240362" imgH="403843" progId="Word.Document.12">
                  <p:embed/>
                </p:oleObj>
              </mc:Choice>
              <mc:Fallback>
                <p:oleObj name="Document" r:id="rId7" imgW="1240362" imgH="403843" progId="Word.Document.12">
                  <p:embed/>
                  <p:pic>
                    <p:nvPicPr>
                      <p:cNvPr id="12" name="オブジェクト 11">
                        <a:extLst>
                          <a:ext uri="{FF2B5EF4-FFF2-40B4-BE49-F238E27FC236}">
                            <a16:creationId xmlns:a16="http://schemas.microsoft.com/office/drawing/2014/main" id="{FD16B0CC-DD32-49D5-81A9-0C7028D00ADA}"/>
                          </a:ext>
                        </a:extLst>
                      </p:cNvPr>
                      <p:cNvPicPr/>
                      <p:nvPr/>
                    </p:nvPicPr>
                    <p:blipFill>
                      <a:blip r:embed="rId8"/>
                      <a:stretch>
                        <a:fillRect/>
                      </a:stretch>
                    </p:blipFill>
                    <p:spPr>
                      <a:xfrm>
                        <a:off x="2290252" y="4445000"/>
                        <a:ext cx="1487487" cy="488950"/>
                      </a:xfrm>
                      <a:prstGeom prst="rect">
                        <a:avLst/>
                      </a:prstGeom>
                    </p:spPr>
                  </p:pic>
                </p:oleObj>
              </mc:Fallback>
            </mc:AlternateContent>
          </a:graphicData>
        </a:graphic>
      </p:graphicFrame>
      <p:graphicFrame>
        <p:nvGraphicFramePr>
          <p:cNvPr id="13" name="オブジェクト 12">
            <a:extLst>
              <a:ext uri="{FF2B5EF4-FFF2-40B4-BE49-F238E27FC236}">
                <a16:creationId xmlns:a16="http://schemas.microsoft.com/office/drawing/2014/main" id="{62FAABC5-2A9B-4A18-942A-BFD3D3B61CB9}"/>
              </a:ext>
            </a:extLst>
          </p:cNvPr>
          <p:cNvGraphicFramePr>
            <a:graphicFrameLocks noChangeAspect="1"/>
          </p:cNvGraphicFramePr>
          <p:nvPr/>
        </p:nvGraphicFramePr>
        <p:xfrm>
          <a:off x="3044197" y="4445000"/>
          <a:ext cx="1466850" cy="477838"/>
        </p:xfrm>
        <a:graphic>
          <a:graphicData uri="http://schemas.openxmlformats.org/presentationml/2006/ole">
            <mc:AlternateContent xmlns:mc="http://schemas.openxmlformats.org/markup-compatibility/2006">
              <mc:Choice xmlns:v="urn:schemas-microsoft-com:vml" Requires="v">
                <p:oleObj spid="_x0000_s5208" name="Document" r:id="rId9" imgW="1240362" imgH="403843" progId="Word.Document.12">
                  <p:embed/>
                </p:oleObj>
              </mc:Choice>
              <mc:Fallback>
                <p:oleObj name="Document" r:id="rId9" imgW="1240362" imgH="403843" progId="Word.Document.12">
                  <p:embed/>
                  <p:pic>
                    <p:nvPicPr>
                      <p:cNvPr id="13" name="オブジェクト 12">
                        <a:extLst>
                          <a:ext uri="{FF2B5EF4-FFF2-40B4-BE49-F238E27FC236}">
                            <a16:creationId xmlns:a16="http://schemas.microsoft.com/office/drawing/2014/main" id="{62FAABC5-2A9B-4A18-942A-BFD3D3B61CB9}"/>
                          </a:ext>
                        </a:extLst>
                      </p:cNvPr>
                      <p:cNvPicPr/>
                      <p:nvPr/>
                    </p:nvPicPr>
                    <p:blipFill>
                      <a:blip r:embed="rId10"/>
                      <a:stretch>
                        <a:fillRect/>
                      </a:stretch>
                    </p:blipFill>
                    <p:spPr>
                      <a:xfrm>
                        <a:off x="3044197" y="4445000"/>
                        <a:ext cx="1466850" cy="477838"/>
                      </a:xfrm>
                      <a:prstGeom prst="rect">
                        <a:avLst/>
                      </a:prstGeom>
                    </p:spPr>
                  </p:pic>
                </p:oleObj>
              </mc:Fallback>
            </mc:AlternateContent>
          </a:graphicData>
        </a:graphic>
      </p:graphicFrame>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20752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p:txBody>
          <a:bodyPr/>
          <a:lstStyle/>
          <a:p>
            <a:pPr marL="540000" indent="-1080000" algn="l"/>
            <a:r>
              <a:rPr kumimoji="1"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rPr>
              <a:t>1.</a:t>
            </a:r>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わがまち（地域）の地区防災計画</a:t>
            </a:r>
          </a:p>
        </p:txBody>
      </p:sp>
      <p:sp>
        <p:nvSpPr>
          <p:cNvPr id="5" name="正方形/長方形 4">
            <a:extLst>
              <a:ext uri="{FF2B5EF4-FFF2-40B4-BE49-F238E27FC236}">
                <a16:creationId xmlns:a16="http://schemas.microsoft.com/office/drawing/2014/main" id="{286393CF-4A09-4591-B893-BDDC9C9EB4D7}"/>
              </a:ext>
            </a:extLst>
          </p:cNvPr>
          <p:cNvSpPr/>
          <p:nvPr/>
        </p:nvSpPr>
        <p:spPr>
          <a:xfrm>
            <a:off x="9228968" y="266042"/>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10</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Tree>
    <p:extLst>
      <p:ext uri="{BB962C8B-B14F-4D97-AF65-F5344CB8AC3E}">
        <p14:creationId xmlns:p14="http://schemas.microsoft.com/office/powerpoint/2010/main" val="2902102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6618910" y="1447076"/>
            <a:ext cx="4377188" cy="5328592"/>
          </a:xfrm>
          <a:prstGeom prst="roundRect">
            <a:avLst>
              <a:gd name="adj" fmla="val 4694"/>
            </a:avLst>
          </a:prstGeom>
          <a:solidFill>
            <a:srgbClr val="FFC000">
              <a:alpha val="32000"/>
            </a:srgb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1600">
              <a:solidFill>
                <a:prstClr val="black"/>
              </a:solidFill>
              <a:latin typeface="Calibri"/>
              <a:ea typeface="ＭＳ Ｐゴシック" panose="020B0600070205080204" pitchFamily="50" charset="-128"/>
            </a:endParaRPr>
          </a:p>
        </p:txBody>
      </p:sp>
      <p:sp>
        <p:nvSpPr>
          <p:cNvPr id="49" name="Rectangle 11"/>
          <p:cNvSpPr>
            <a:spLocks noChangeArrowheads="1"/>
          </p:cNvSpPr>
          <p:nvPr/>
        </p:nvSpPr>
        <p:spPr bwMode="auto">
          <a:xfrm>
            <a:off x="0" y="-23675"/>
            <a:ext cx="12192000" cy="535929"/>
          </a:xfrm>
          <a:prstGeom prst="rect">
            <a:avLst/>
          </a:prstGeom>
          <a:solidFill>
            <a:srgbClr val="00B050"/>
          </a:solidFill>
          <a:ln>
            <a:noFill/>
          </a:ln>
          <a:effectLst/>
        </p:spPr>
        <p:txBody>
          <a:bodyPr wrap="none" lIns="95721" tIns="47859" rIns="95721" bIns="47859" anchor="t"/>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56690" fontAlgn="base">
              <a:spcBef>
                <a:spcPct val="0"/>
              </a:spcBef>
              <a:spcAft>
                <a:spcPct val="0"/>
              </a:spcAft>
              <a:tabLst>
                <a:tab pos="4845317" algn="l"/>
              </a:tabLst>
              <a:defRPr/>
            </a:pPr>
            <a:r>
              <a:rPr lang="ja-JP" altLang="en-US" sz="3200" dirty="0">
                <a:solidFill>
                  <a:prstClr val="white"/>
                </a:solidFill>
                <a:effectLst>
                  <a:outerShdw blurRad="38100" dist="38100" dir="2700000" algn="tl">
                    <a:srgbClr val="000000"/>
                  </a:outerShdw>
                </a:effectLst>
                <a:latin typeface="HGPｺﾞｼｯｸE" panose="020B0900000000000000" pitchFamily="50" charset="-128"/>
                <a:ea typeface="HGPｺﾞｼｯｸE" panose="020B0900000000000000" pitchFamily="50" charset="-128"/>
              </a:rPr>
              <a:t>消防団・自主防災組織等連携促進支援事業</a:t>
            </a:r>
          </a:p>
        </p:txBody>
      </p:sp>
      <p:sp>
        <p:nvSpPr>
          <p:cNvPr id="51" name="Oval 2"/>
          <p:cNvSpPr>
            <a:spLocks noChangeArrowheads="1"/>
          </p:cNvSpPr>
          <p:nvPr/>
        </p:nvSpPr>
        <p:spPr bwMode="auto">
          <a:xfrm>
            <a:off x="2126004" y="2826049"/>
            <a:ext cx="3651510" cy="2094422"/>
          </a:xfrm>
          <a:prstGeom prst="ellipse">
            <a:avLst/>
          </a:prstGeom>
          <a:solidFill>
            <a:srgbClr val="FFCCFF"/>
          </a:solidFill>
          <a:ln w="9525">
            <a:solidFill>
              <a:srgbClr val="000000"/>
            </a:solidFill>
            <a:round/>
            <a:headEnd/>
            <a:tailEnd/>
          </a:ln>
          <a:effectLst>
            <a:outerShdw dist="35921" dir="2700000" algn="ctr" rotWithShape="0">
              <a:srgbClr val="808080"/>
            </a:outerShdw>
          </a:effectLst>
        </p:spPr>
        <p:txBody>
          <a:bodyPr lIns="74259" tIns="8887" rIns="74259" bIns="8887"/>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endParaRPr lang="ja-JP" altLang="ja-JP" sz="1600" kern="0">
              <a:solidFill>
                <a:prstClr val="black"/>
              </a:solidFill>
            </a:endParaRPr>
          </a:p>
        </p:txBody>
      </p:sp>
      <p:sp>
        <p:nvSpPr>
          <p:cNvPr id="57" name="Oval 10"/>
          <p:cNvSpPr>
            <a:spLocks noChangeArrowheads="1"/>
          </p:cNvSpPr>
          <p:nvPr/>
        </p:nvSpPr>
        <p:spPr bwMode="auto">
          <a:xfrm>
            <a:off x="2506521" y="3497039"/>
            <a:ext cx="2695112" cy="845184"/>
          </a:xfrm>
          <a:prstGeom prst="ellipse">
            <a:avLst/>
          </a:prstGeom>
          <a:solidFill>
            <a:schemeClr val="bg1"/>
          </a:solidFill>
          <a:ln w="9525">
            <a:solidFill>
              <a:srgbClr val="000000"/>
            </a:solidFill>
            <a:round/>
            <a:headEnd/>
            <a:tailEnd/>
          </a:ln>
          <a:effectLst/>
        </p:spPr>
        <p:txBody>
          <a:bodyPr lIns="74259" tIns="8887" rIns="74259" bIns="8887"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600" b="1" kern="0" dirty="0">
                <a:solidFill>
                  <a:prstClr val="black"/>
                </a:solidFill>
              </a:rPr>
              <a:t>連携する取組</a:t>
            </a:r>
          </a:p>
        </p:txBody>
      </p:sp>
      <p:sp>
        <p:nvSpPr>
          <p:cNvPr id="54" name="Oval 7"/>
          <p:cNvSpPr>
            <a:spLocks noChangeArrowheads="1"/>
          </p:cNvSpPr>
          <p:nvPr/>
        </p:nvSpPr>
        <p:spPr bwMode="auto">
          <a:xfrm>
            <a:off x="4694211" y="2763288"/>
            <a:ext cx="1187620" cy="467850"/>
          </a:xfrm>
          <a:prstGeom prst="ellipse">
            <a:avLst/>
          </a:prstGeom>
          <a:solidFill>
            <a:srgbClr val="FF99CC"/>
          </a:solidFill>
          <a:ln w="9525">
            <a:solidFill>
              <a:srgbClr val="000000"/>
            </a:solidFill>
            <a:round/>
            <a:headEnd/>
            <a:tailEnd/>
          </a:ln>
          <a:effectLst>
            <a:outerShdw dist="35921" dir="2700000" algn="ctr" rotWithShape="0">
              <a:srgbClr val="808080"/>
            </a:outerShdw>
          </a:effectLst>
        </p:spPr>
        <p:txBody>
          <a:bodyPr lIns="74259" tIns="8887" rIns="74259" bIns="8887" anchor="ctr" anchorCtr="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600" kern="0" dirty="0">
                <a:solidFill>
                  <a:prstClr val="black"/>
                </a:solidFill>
                <a:latin typeface="Century" pitchFamily="18" charset="0"/>
              </a:rPr>
              <a:t>学校</a:t>
            </a:r>
            <a:endParaRPr lang="ja-JP" altLang="en-US" sz="1600" kern="0" dirty="0">
              <a:solidFill>
                <a:prstClr val="black"/>
              </a:solidFill>
            </a:endParaRPr>
          </a:p>
        </p:txBody>
      </p:sp>
      <p:sp>
        <p:nvSpPr>
          <p:cNvPr id="76" name="Oval 6"/>
          <p:cNvSpPr>
            <a:spLocks noChangeArrowheads="1"/>
          </p:cNvSpPr>
          <p:nvPr/>
        </p:nvSpPr>
        <p:spPr bwMode="auto">
          <a:xfrm>
            <a:off x="5076943" y="3219012"/>
            <a:ext cx="1187620" cy="467850"/>
          </a:xfrm>
          <a:prstGeom prst="ellipse">
            <a:avLst/>
          </a:prstGeom>
          <a:solidFill>
            <a:srgbClr val="FF99CC"/>
          </a:solidFill>
          <a:ln w="9525">
            <a:solidFill>
              <a:srgbClr val="000000"/>
            </a:solidFill>
            <a:round/>
            <a:headEnd/>
            <a:tailEnd/>
          </a:ln>
          <a:effectLst>
            <a:outerShdw dist="35921" dir="2700000" algn="ctr" rotWithShape="0">
              <a:srgbClr val="808080"/>
            </a:outerShdw>
          </a:effectLst>
        </p:spPr>
        <p:txBody>
          <a:bodyPr lIns="74259" tIns="8887" rIns="74259" bIns="8887" anchor="ctr" anchorCtr="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600" kern="0" dirty="0">
                <a:solidFill>
                  <a:prstClr val="black"/>
                </a:solidFill>
                <a:latin typeface="Century" pitchFamily="18" charset="0"/>
              </a:rPr>
              <a:t>事業所</a:t>
            </a:r>
            <a:endParaRPr lang="ja-JP" altLang="en-US" sz="1600" kern="0" dirty="0">
              <a:solidFill>
                <a:prstClr val="black"/>
              </a:solidFill>
            </a:endParaRPr>
          </a:p>
        </p:txBody>
      </p:sp>
      <p:sp>
        <p:nvSpPr>
          <p:cNvPr id="77" name="Oval 6"/>
          <p:cNvSpPr>
            <a:spLocks noChangeArrowheads="1"/>
          </p:cNvSpPr>
          <p:nvPr/>
        </p:nvSpPr>
        <p:spPr bwMode="auto">
          <a:xfrm>
            <a:off x="1552684" y="4211492"/>
            <a:ext cx="1187620" cy="467850"/>
          </a:xfrm>
          <a:prstGeom prst="ellipse">
            <a:avLst/>
          </a:prstGeom>
          <a:solidFill>
            <a:srgbClr val="FF99CC"/>
          </a:solidFill>
          <a:ln w="9525">
            <a:solidFill>
              <a:srgbClr val="000000"/>
            </a:solidFill>
            <a:round/>
            <a:headEnd/>
            <a:tailEnd/>
          </a:ln>
          <a:effectLst>
            <a:outerShdw dist="35921" dir="2700000" algn="ctr" rotWithShape="0">
              <a:srgbClr val="808080"/>
            </a:outerShdw>
          </a:effectLst>
        </p:spPr>
        <p:txBody>
          <a:bodyPr lIns="74259" tIns="8887" rIns="74259" bIns="8887" anchor="ctr" anchorCtr="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200" b="1" kern="0" dirty="0">
                <a:solidFill>
                  <a:prstClr val="black"/>
                </a:solidFill>
                <a:latin typeface="Century" pitchFamily="18" charset="0"/>
              </a:rPr>
              <a:t>医療機関</a:t>
            </a:r>
            <a:endParaRPr lang="ja-JP" altLang="en-US" sz="1200" b="1" kern="0" dirty="0">
              <a:solidFill>
                <a:prstClr val="black"/>
              </a:solidFill>
            </a:endParaRPr>
          </a:p>
        </p:txBody>
      </p:sp>
      <p:sp>
        <p:nvSpPr>
          <p:cNvPr id="78" name="Oval 6"/>
          <p:cNvSpPr>
            <a:spLocks noChangeArrowheads="1"/>
          </p:cNvSpPr>
          <p:nvPr/>
        </p:nvSpPr>
        <p:spPr bwMode="auto">
          <a:xfrm>
            <a:off x="5058949" y="4193661"/>
            <a:ext cx="1223608" cy="467850"/>
          </a:xfrm>
          <a:prstGeom prst="ellipse">
            <a:avLst/>
          </a:prstGeom>
          <a:solidFill>
            <a:srgbClr val="FF99CC"/>
          </a:solidFill>
          <a:ln w="9525">
            <a:solidFill>
              <a:srgbClr val="000000"/>
            </a:solidFill>
            <a:round/>
            <a:headEnd/>
            <a:tailEnd/>
          </a:ln>
          <a:effectLst>
            <a:outerShdw dist="35921" dir="2700000" algn="ctr" rotWithShape="0">
              <a:srgbClr val="808080"/>
            </a:outerShdw>
          </a:effectLst>
        </p:spPr>
        <p:txBody>
          <a:bodyPr lIns="74259" tIns="8887" rIns="74259" bIns="8887" anchor="ctr" anchorCtr="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100" b="1" kern="0" dirty="0">
                <a:solidFill>
                  <a:prstClr val="black"/>
                </a:solidFill>
                <a:latin typeface="Century" pitchFamily="18" charset="0"/>
              </a:rPr>
              <a:t>ボランティア</a:t>
            </a:r>
            <a:endParaRPr lang="ja-JP" altLang="en-US" sz="1100" b="1" kern="0" dirty="0">
              <a:solidFill>
                <a:prstClr val="black"/>
              </a:solidFill>
            </a:endParaRPr>
          </a:p>
        </p:txBody>
      </p:sp>
      <p:sp>
        <p:nvSpPr>
          <p:cNvPr id="89" name="Text Box 24"/>
          <p:cNvSpPr txBox="1">
            <a:spLocks noChangeArrowheads="1"/>
          </p:cNvSpPr>
          <p:nvPr/>
        </p:nvSpPr>
        <p:spPr bwMode="auto">
          <a:xfrm>
            <a:off x="3216839" y="6170774"/>
            <a:ext cx="1223744" cy="44003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anchor="ctr" anchorCtr="1">
            <a:no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50000"/>
              </a:spcBef>
              <a:spcAft>
                <a:spcPct val="0"/>
              </a:spcAft>
              <a:defRPr/>
            </a:pPr>
            <a:r>
              <a:rPr lang="ja-JP" altLang="en-US" sz="2000" kern="0" dirty="0">
                <a:solidFill>
                  <a:prstClr val="black"/>
                </a:solidFill>
                <a:ea typeface="ＤＦ特太ゴシック体" pitchFamily="1" charset="-128"/>
              </a:rPr>
              <a:t>消防庁</a:t>
            </a:r>
          </a:p>
        </p:txBody>
      </p:sp>
      <p:sp>
        <p:nvSpPr>
          <p:cNvPr id="90" name="V 字形矢印 89"/>
          <p:cNvSpPr/>
          <p:nvPr/>
        </p:nvSpPr>
        <p:spPr>
          <a:xfrm rot="16200000">
            <a:off x="3108747" y="5383515"/>
            <a:ext cx="998304" cy="494181"/>
          </a:xfrm>
          <a:prstGeom prst="notched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1600">
              <a:solidFill>
                <a:prstClr val="black"/>
              </a:solidFill>
              <a:latin typeface="Calibri"/>
              <a:ea typeface="ＭＳ Ｐゴシック" panose="020B0600070205080204" pitchFamily="50" charset="-128"/>
            </a:endParaRPr>
          </a:p>
        </p:txBody>
      </p:sp>
      <p:sp>
        <p:nvSpPr>
          <p:cNvPr id="94" name="下矢印 93"/>
          <p:cNvSpPr/>
          <p:nvPr/>
        </p:nvSpPr>
        <p:spPr>
          <a:xfrm rot="16200000">
            <a:off x="4463778" y="6123485"/>
            <a:ext cx="570580" cy="521171"/>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1600">
              <a:solidFill>
                <a:prstClr val="black"/>
              </a:solidFill>
              <a:latin typeface="Calibri"/>
              <a:ea typeface="ＭＳ Ｐゴシック" panose="020B0600070205080204" pitchFamily="50" charset="-128"/>
            </a:endParaRPr>
          </a:p>
        </p:txBody>
      </p:sp>
      <p:sp>
        <p:nvSpPr>
          <p:cNvPr id="95" name="テキスト ボックス 94"/>
          <p:cNvSpPr txBox="1"/>
          <p:nvPr/>
        </p:nvSpPr>
        <p:spPr>
          <a:xfrm>
            <a:off x="5057590" y="5954785"/>
            <a:ext cx="1499348" cy="70766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base">
              <a:spcBef>
                <a:spcPct val="0"/>
              </a:spcBef>
              <a:spcAft>
                <a:spcPct val="0"/>
              </a:spcAft>
              <a:defRPr/>
            </a:pPr>
            <a:r>
              <a:rPr lang="ja-JP" altLang="en-US" sz="2000" dirty="0">
                <a:solidFill>
                  <a:prstClr val="black"/>
                </a:solidFill>
                <a:latin typeface="ＤＦ特太ゴシック体" panose="020B0509000000000000" pitchFamily="49" charset="-128"/>
                <a:ea typeface="ＤＦ特太ゴシック体" panose="020B0509000000000000" pitchFamily="49" charset="-128"/>
              </a:rPr>
              <a:t>全国に事例を共有</a:t>
            </a:r>
          </a:p>
        </p:txBody>
      </p:sp>
      <p:sp>
        <p:nvSpPr>
          <p:cNvPr id="29" name="Oval 6"/>
          <p:cNvSpPr>
            <a:spLocks noChangeArrowheads="1"/>
          </p:cNvSpPr>
          <p:nvPr/>
        </p:nvSpPr>
        <p:spPr bwMode="auto">
          <a:xfrm>
            <a:off x="3729090" y="2489166"/>
            <a:ext cx="1187620" cy="467850"/>
          </a:xfrm>
          <a:prstGeom prst="ellipse">
            <a:avLst/>
          </a:prstGeom>
          <a:solidFill>
            <a:schemeClr val="accent1"/>
          </a:solidFill>
          <a:ln w="9525">
            <a:solidFill>
              <a:srgbClr val="000000"/>
            </a:solidFill>
            <a:round/>
            <a:headEnd/>
            <a:tailEnd/>
          </a:ln>
          <a:effectLst>
            <a:outerShdw dist="35921" dir="2700000" algn="ctr" rotWithShape="0">
              <a:srgbClr val="808080"/>
            </a:outerShdw>
          </a:effectLst>
        </p:spPr>
        <p:txBody>
          <a:bodyPr lIns="74259" tIns="8887" rIns="74259" bIns="8887" anchor="ctr" anchorCtr="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600" kern="0" dirty="0">
                <a:solidFill>
                  <a:prstClr val="black"/>
                </a:solidFill>
                <a:latin typeface="Century" pitchFamily="18" charset="0"/>
              </a:rPr>
              <a:t>自主防災組織</a:t>
            </a:r>
            <a:endParaRPr lang="ja-JP" altLang="en-US" sz="1600" kern="0" dirty="0">
              <a:solidFill>
                <a:prstClr val="black"/>
              </a:solidFill>
            </a:endParaRPr>
          </a:p>
        </p:txBody>
      </p:sp>
      <p:sp>
        <p:nvSpPr>
          <p:cNvPr id="52" name="Oval 6"/>
          <p:cNvSpPr>
            <a:spLocks noChangeArrowheads="1"/>
          </p:cNvSpPr>
          <p:nvPr/>
        </p:nvSpPr>
        <p:spPr bwMode="auto">
          <a:xfrm>
            <a:off x="2571247" y="2521159"/>
            <a:ext cx="1187620" cy="467850"/>
          </a:xfrm>
          <a:prstGeom prst="ellipse">
            <a:avLst/>
          </a:prstGeom>
          <a:solidFill>
            <a:schemeClr val="accent1"/>
          </a:solidFill>
          <a:ln w="9525">
            <a:solidFill>
              <a:srgbClr val="000000"/>
            </a:solidFill>
            <a:round/>
            <a:headEnd/>
            <a:tailEnd/>
          </a:ln>
          <a:effectLst>
            <a:outerShdw dist="35921" dir="2700000" algn="ctr" rotWithShape="0">
              <a:srgbClr val="808080"/>
            </a:outerShdw>
          </a:effectLst>
        </p:spPr>
        <p:txBody>
          <a:bodyPr lIns="74259" tIns="8887" rIns="74259" bIns="8887" anchor="ctr" anchorCtr="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600" kern="0" dirty="0">
                <a:solidFill>
                  <a:prstClr val="black"/>
                </a:solidFill>
                <a:latin typeface="Century" pitchFamily="18" charset="0"/>
              </a:rPr>
              <a:t>消防団</a:t>
            </a:r>
            <a:endParaRPr lang="ja-JP" altLang="en-US" sz="1600" kern="0" dirty="0">
              <a:solidFill>
                <a:prstClr val="black"/>
              </a:solidFill>
            </a:endParaRPr>
          </a:p>
        </p:txBody>
      </p:sp>
      <p:sp>
        <p:nvSpPr>
          <p:cNvPr id="28" name="Oval 6"/>
          <p:cNvSpPr>
            <a:spLocks noChangeArrowheads="1"/>
          </p:cNvSpPr>
          <p:nvPr/>
        </p:nvSpPr>
        <p:spPr bwMode="auto">
          <a:xfrm>
            <a:off x="1199456" y="3753872"/>
            <a:ext cx="1187620" cy="467850"/>
          </a:xfrm>
          <a:prstGeom prst="ellipse">
            <a:avLst/>
          </a:prstGeom>
          <a:solidFill>
            <a:srgbClr val="FF99CC"/>
          </a:solidFill>
          <a:ln w="9525">
            <a:solidFill>
              <a:srgbClr val="000000"/>
            </a:solidFill>
            <a:round/>
            <a:headEnd/>
            <a:tailEnd/>
          </a:ln>
          <a:effectLst>
            <a:outerShdw dist="35921" dir="2700000" algn="ctr" rotWithShape="0">
              <a:srgbClr val="808080"/>
            </a:outerShdw>
          </a:effectLst>
        </p:spPr>
        <p:txBody>
          <a:bodyPr lIns="74259" tIns="8887" rIns="74259" bIns="8887"/>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200" b="1" kern="0" dirty="0">
                <a:solidFill>
                  <a:prstClr val="black"/>
                </a:solidFill>
                <a:latin typeface="Century" pitchFamily="18" charset="0"/>
              </a:rPr>
              <a:t>女性防火</a:t>
            </a:r>
            <a:endParaRPr lang="en-US" altLang="ja-JP" sz="1200" b="1" kern="0" dirty="0">
              <a:solidFill>
                <a:prstClr val="black"/>
              </a:solidFill>
              <a:latin typeface="Century" pitchFamily="18" charset="0"/>
            </a:endParaRPr>
          </a:p>
          <a:p>
            <a:pPr algn="ctr" eaLnBrk="1" fontAlgn="base" hangingPunct="1">
              <a:spcBef>
                <a:spcPct val="0"/>
              </a:spcBef>
              <a:spcAft>
                <a:spcPct val="0"/>
              </a:spcAft>
              <a:defRPr/>
            </a:pPr>
            <a:r>
              <a:rPr lang="ja-JP" altLang="en-US" sz="1200" b="1" kern="0" dirty="0">
                <a:solidFill>
                  <a:prstClr val="black"/>
                </a:solidFill>
                <a:latin typeface="Century" pitchFamily="18" charset="0"/>
              </a:rPr>
              <a:t>クラブ</a:t>
            </a:r>
            <a:endParaRPr lang="ja-JP" altLang="en-US" sz="1200" b="1" kern="0" dirty="0">
              <a:solidFill>
                <a:prstClr val="black"/>
              </a:solidFill>
            </a:endParaRPr>
          </a:p>
        </p:txBody>
      </p:sp>
      <p:sp>
        <p:nvSpPr>
          <p:cNvPr id="30" name="Oval 6"/>
          <p:cNvSpPr>
            <a:spLocks noChangeArrowheads="1"/>
          </p:cNvSpPr>
          <p:nvPr/>
        </p:nvSpPr>
        <p:spPr bwMode="auto">
          <a:xfrm>
            <a:off x="1455428" y="3282764"/>
            <a:ext cx="1187620" cy="467850"/>
          </a:xfrm>
          <a:prstGeom prst="ellipse">
            <a:avLst/>
          </a:prstGeom>
          <a:solidFill>
            <a:srgbClr val="FF99CC"/>
          </a:solidFill>
          <a:ln w="9525">
            <a:solidFill>
              <a:srgbClr val="000000"/>
            </a:solidFill>
            <a:round/>
            <a:headEnd/>
            <a:tailEnd/>
          </a:ln>
          <a:effectLst>
            <a:outerShdw dist="35921" dir="2700000" algn="ctr" rotWithShape="0">
              <a:srgbClr val="808080"/>
            </a:outerShdw>
          </a:effectLst>
        </p:spPr>
        <p:txBody>
          <a:bodyPr lIns="74259" tIns="8887" rIns="74259" bIns="8887" anchor="ctr" anchorCtr="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200" b="1" kern="0" dirty="0">
                <a:solidFill>
                  <a:prstClr val="black"/>
                </a:solidFill>
                <a:latin typeface="Century" pitchFamily="18" charset="0"/>
              </a:rPr>
              <a:t>少年消防クラブ</a:t>
            </a:r>
            <a:endParaRPr lang="ja-JP" altLang="en-US" sz="1200" b="1" kern="0" dirty="0">
              <a:solidFill>
                <a:prstClr val="black"/>
              </a:solidFill>
            </a:endParaRPr>
          </a:p>
        </p:txBody>
      </p:sp>
      <p:sp>
        <p:nvSpPr>
          <p:cNvPr id="31" name="Oval 6"/>
          <p:cNvSpPr>
            <a:spLocks noChangeArrowheads="1"/>
          </p:cNvSpPr>
          <p:nvPr/>
        </p:nvSpPr>
        <p:spPr bwMode="auto">
          <a:xfrm>
            <a:off x="1998435" y="4643187"/>
            <a:ext cx="1187620" cy="467850"/>
          </a:xfrm>
          <a:prstGeom prst="ellipse">
            <a:avLst/>
          </a:prstGeom>
          <a:solidFill>
            <a:srgbClr val="FF99CC"/>
          </a:solidFill>
          <a:ln w="9525">
            <a:solidFill>
              <a:srgbClr val="000000"/>
            </a:solidFill>
            <a:round/>
            <a:headEnd/>
            <a:tailEnd/>
          </a:ln>
          <a:effectLst>
            <a:outerShdw dist="35921" dir="2700000" algn="ctr" rotWithShape="0">
              <a:srgbClr val="808080"/>
            </a:outerShdw>
          </a:effectLst>
        </p:spPr>
        <p:txBody>
          <a:bodyPr lIns="74259" tIns="0" rIns="74259" bIns="0" anchor="ctr" anchorCtr="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200" b="1" kern="0" dirty="0">
                <a:solidFill>
                  <a:prstClr val="black"/>
                </a:solidFill>
                <a:latin typeface="Century" pitchFamily="18" charset="0"/>
              </a:rPr>
              <a:t>社会福祉</a:t>
            </a:r>
            <a:endParaRPr lang="en-US" altLang="ja-JP" sz="1100" b="1" kern="0" dirty="0">
              <a:solidFill>
                <a:prstClr val="black"/>
              </a:solidFill>
              <a:latin typeface="Century" pitchFamily="18" charset="0"/>
            </a:endParaRPr>
          </a:p>
          <a:p>
            <a:pPr algn="ctr" eaLnBrk="1" fontAlgn="base" hangingPunct="1">
              <a:spcBef>
                <a:spcPct val="0"/>
              </a:spcBef>
              <a:spcAft>
                <a:spcPct val="0"/>
              </a:spcAft>
              <a:defRPr/>
            </a:pPr>
            <a:r>
              <a:rPr lang="ja-JP" altLang="en-US" sz="1200" b="1" kern="0" dirty="0">
                <a:solidFill>
                  <a:prstClr val="black"/>
                </a:solidFill>
                <a:latin typeface="Century" pitchFamily="18" charset="0"/>
              </a:rPr>
              <a:t>協議会</a:t>
            </a:r>
            <a:endParaRPr lang="ja-JP" altLang="en-US" sz="1600" b="1" kern="0" dirty="0">
              <a:solidFill>
                <a:prstClr val="black"/>
              </a:solidFill>
            </a:endParaRPr>
          </a:p>
        </p:txBody>
      </p:sp>
      <p:sp>
        <p:nvSpPr>
          <p:cNvPr id="33" name="Oval 7"/>
          <p:cNvSpPr>
            <a:spLocks noChangeArrowheads="1"/>
          </p:cNvSpPr>
          <p:nvPr/>
        </p:nvSpPr>
        <p:spPr bwMode="auto">
          <a:xfrm>
            <a:off x="4409799" y="4622770"/>
            <a:ext cx="1187620" cy="467850"/>
          </a:xfrm>
          <a:prstGeom prst="ellipse">
            <a:avLst/>
          </a:prstGeom>
          <a:solidFill>
            <a:srgbClr val="FF99CC"/>
          </a:solidFill>
          <a:ln w="9525">
            <a:solidFill>
              <a:srgbClr val="000000"/>
            </a:solidFill>
            <a:round/>
            <a:headEnd/>
            <a:tailEnd/>
          </a:ln>
          <a:effectLst>
            <a:outerShdw dist="35921" dir="2700000" algn="ctr" rotWithShape="0">
              <a:srgbClr val="808080"/>
            </a:outerShdw>
          </a:effectLst>
        </p:spPr>
        <p:txBody>
          <a:bodyPr lIns="74259" tIns="8887" rIns="74259" bIns="8887" anchor="ctr" anchorCtr="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en-US" altLang="ja-JP" sz="1600" kern="0" dirty="0">
                <a:solidFill>
                  <a:prstClr val="black"/>
                </a:solidFill>
              </a:rPr>
              <a:t>NPO</a:t>
            </a:r>
            <a:endParaRPr lang="ja-JP" altLang="en-US" sz="1600" kern="0" dirty="0">
              <a:solidFill>
                <a:prstClr val="black"/>
              </a:solidFill>
            </a:endParaRPr>
          </a:p>
        </p:txBody>
      </p:sp>
      <p:sp>
        <p:nvSpPr>
          <p:cNvPr id="4" name="正方形/長方形 3"/>
          <p:cNvSpPr/>
          <p:nvPr/>
        </p:nvSpPr>
        <p:spPr>
          <a:xfrm>
            <a:off x="6580682" y="1467546"/>
            <a:ext cx="4535694" cy="420996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①具体的事業計画（地域防災力充実強化法７条２項）　</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に基づく事業</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②消防団、自主防災組織が地域の防災組織等と連携</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して行う事業</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（対象事業の例）</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　具体的事業計画に基づく取組</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　感染症対策を踏まえた避難所運営合同訓練の実施（訓練の実施に伴</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い、マスク、消毒液、体温計、パーティションを、感染症対策として備蓄</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a:t>
            </a:r>
            <a:r>
              <a:rPr lang="ja-JP" altLang="en-US" sz="1100" dirty="0">
                <a:solidFill>
                  <a:schemeClr val="tx1"/>
                </a:solidFill>
                <a:latin typeface="Calibri"/>
                <a:ea typeface="ＭＳ Ｐゴシック" panose="020B0600070205080204" pitchFamily="50" charset="-128"/>
              </a:rPr>
              <a:t>　　すること等を含む）</a:t>
            </a:r>
            <a:endParaRPr lang="en-US" altLang="ja-JP" sz="1100" dirty="0">
              <a:solidFill>
                <a:schemeClr val="tx1"/>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schemeClr val="tx1"/>
                </a:solidFill>
                <a:latin typeface="Calibri"/>
                <a:ea typeface="ＭＳ Ｐゴシック" panose="020B0600070205080204" pitchFamily="50" charset="-128"/>
              </a:rPr>
              <a:t>　・　新型コロナ環境下における消防団や自主防災組織等の活動内容の</a:t>
            </a:r>
            <a:endParaRPr lang="en-US" altLang="ja-JP" sz="1100" dirty="0">
              <a:solidFill>
                <a:schemeClr val="tx1"/>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schemeClr val="tx1"/>
                </a:solidFill>
                <a:latin typeface="Calibri"/>
                <a:ea typeface="ＭＳ Ｐゴシック" panose="020B0600070205080204" pitchFamily="50" charset="-128"/>
              </a:rPr>
              <a:t>　　　検討</a:t>
            </a:r>
            <a:endParaRPr lang="en-US" altLang="ja-JP" sz="1100" dirty="0">
              <a:solidFill>
                <a:schemeClr val="tx1"/>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schemeClr val="tx1"/>
                </a:solidFill>
                <a:latin typeface="Calibri"/>
                <a:ea typeface="ＭＳ Ｐゴシック" panose="020B0600070205080204" pitchFamily="50" charset="-128"/>
              </a:rPr>
              <a:t>　・　消防団員が減少している中での初期消火など自主防災組織の役割</a:t>
            </a:r>
            <a:endParaRPr lang="en-US" altLang="ja-JP" sz="1100" dirty="0">
              <a:solidFill>
                <a:schemeClr val="tx1"/>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schemeClr val="tx1"/>
                </a:solidFill>
                <a:latin typeface="Calibri"/>
                <a:ea typeface="ＭＳ Ｐゴシック" panose="020B0600070205080204" pitchFamily="50" charset="-128"/>
              </a:rPr>
              <a:t>　　　拡大に向けた検討</a:t>
            </a:r>
            <a:endParaRPr lang="en-US" altLang="ja-JP" sz="1100" dirty="0">
              <a:solidFill>
                <a:schemeClr val="tx1"/>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　消防団、住民、事業者等で構成される協議会等の設立・運営</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　自主防災組織の設立支援</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　少年消防クラブの設立支援</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　防災マップの作成</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　自主防災組織等への加入促進のため</a:t>
            </a:r>
            <a:r>
              <a:rPr lang="ja-JP" altLang="en-US" sz="1100" dirty="0">
                <a:solidFill>
                  <a:prstClr val="black"/>
                </a:solidFill>
                <a:latin typeface="ＭＳ Ｐゴシック" panose="020B0600070205080204" pitchFamily="50" charset="-128"/>
                <a:ea typeface="ＭＳ Ｐゴシック" panose="020B0600070205080204" pitchFamily="50" charset="-128"/>
              </a:rPr>
              <a:t>の</a:t>
            </a:r>
            <a:r>
              <a:rPr lang="en-US" altLang="ja-JP" sz="1100" dirty="0">
                <a:solidFill>
                  <a:prstClr val="black"/>
                </a:solidFill>
                <a:latin typeface="ＭＳ Ｐゴシック" panose="020B0600070205080204" pitchFamily="50" charset="-128"/>
                <a:ea typeface="ＭＳ Ｐゴシック" panose="020B0600070205080204" pitchFamily="50" charset="-128"/>
              </a:rPr>
              <a:t>PR</a:t>
            </a:r>
            <a:r>
              <a:rPr lang="ja-JP" altLang="en-US" sz="1100" dirty="0">
                <a:solidFill>
                  <a:prstClr val="black"/>
                </a:solidFill>
                <a:latin typeface="ＭＳ Ｐゴシック" panose="020B0600070205080204" pitchFamily="50" charset="-128"/>
                <a:ea typeface="ＭＳ Ｐゴシック" panose="020B0600070205080204" pitchFamily="50" charset="-128"/>
              </a:rPr>
              <a:t>活動</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　防災訓練の実施</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　防災教育の実施（防災講演会、リーダーの育成を</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はじめとする防災研修会　等）</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ja-JP" altLang="en-US" sz="1100" dirty="0">
                <a:solidFill>
                  <a:prstClr val="black"/>
                </a:solidFill>
                <a:latin typeface="Calibri"/>
                <a:ea typeface="ＭＳ Ｐゴシック" panose="020B0600070205080204" pitchFamily="50" charset="-128"/>
              </a:rPr>
              <a:t>　・　防災資機材の整備　</a:t>
            </a:r>
            <a:endParaRPr lang="en-US" altLang="ja-JP" sz="1100" dirty="0">
              <a:solidFill>
                <a:prstClr val="black"/>
              </a:solidFill>
              <a:latin typeface="Calibri"/>
              <a:ea typeface="ＭＳ Ｐゴシック" panose="020B0600070205080204" pitchFamily="50" charset="-128"/>
            </a:endParaRPr>
          </a:p>
          <a:p>
            <a:pPr fontAlgn="base">
              <a:lnSpc>
                <a:spcPts val="1500"/>
              </a:lnSpc>
              <a:spcBef>
                <a:spcPct val="0"/>
              </a:spcBef>
              <a:spcAft>
                <a:spcPct val="0"/>
              </a:spcAft>
              <a:defRPr/>
            </a:pPr>
            <a:r>
              <a:rPr lang="en-US" altLang="ja-JP" sz="1400" dirty="0">
                <a:solidFill>
                  <a:srgbClr val="FF0000"/>
                </a:solidFill>
                <a:latin typeface="Calibri"/>
                <a:ea typeface="ＭＳ Ｐゴシック" panose="020B0600070205080204" pitchFamily="50" charset="-128"/>
              </a:rPr>
              <a:t> </a:t>
            </a:r>
            <a:r>
              <a:rPr lang="en-US" altLang="ja-JP" sz="1400" b="1" dirty="0">
                <a:solidFill>
                  <a:prstClr val="black"/>
                </a:solidFill>
                <a:latin typeface="Calibri"/>
                <a:ea typeface="ＭＳ Ｐゴシック" panose="020B0600070205080204" pitchFamily="50" charset="-128"/>
              </a:rPr>
              <a:t>※</a:t>
            </a:r>
            <a:r>
              <a:rPr lang="ja-JP" altLang="ja-JP" sz="1400" b="1" dirty="0">
                <a:solidFill>
                  <a:prstClr val="black"/>
                </a:solidFill>
                <a:latin typeface="Calibri"/>
                <a:ea typeface="ＭＳ Ｐゴシック" panose="020B0600070205080204" pitchFamily="50" charset="-128"/>
              </a:rPr>
              <a:t>資機材や消耗品等の物品の購入のみの事業は</a:t>
            </a:r>
            <a:r>
              <a:rPr lang="ja-JP" altLang="en-US" sz="1400" b="1" dirty="0">
                <a:solidFill>
                  <a:prstClr val="black"/>
                </a:solidFill>
                <a:latin typeface="Calibri"/>
                <a:ea typeface="ＭＳ Ｐゴシック" panose="020B0600070205080204" pitchFamily="50" charset="-128"/>
              </a:rPr>
              <a:t>不可</a:t>
            </a:r>
            <a:endParaRPr lang="en-US" altLang="ja-JP" sz="1400" b="1" dirty="0">
              <a:solidFill>
                <a:srgbClr val="FF0000"/>
              </a:solidFill>
              <a:latin typeface="Calibri"/>
              <a:ea typeface="ＭＳ Ｐゴシック" panose="020B0600070205080204" pitchFamily="50" charset="-128"/>
            </a:endParaRPr>
          </a:p>
        </p:txBody>
      </p:sp>
      <p:pic>
        <p:nvPicPr>
          <p:cNvPr id="7" name="図 6"/>
          <p:cNvPicPr>
            <a:picLocks noChangeAspect="1"/>
          </p:cNvPicPr>
          <p:nvPr/>
        </p:nvPicPr>
        <p:blipFill>
          <a:blip r:embed="rId3"/>
          <a:stretch>
            <a:fillRect/>
          </a:stretch>
        </p:blipFill>
        <p:spPr>
          <a:xfrm>
            <a:off x="8969918" y="5910186"/>
            <a:ext cx="1941445" cy="828593"/>
          </a:xfrm>
          <a:prstGeom prst="rect">
            <a:avLst/>
          </a:prstGeom>
        </p:spPr>
      </p:pic>
      <p:pic>
        <p:nvPicPr>
          <p:cNvPr id="10" name="図 9"/>
          <p:cNvPicPr>
            <a:picLocks noChangeAspect="1"/>
          </p:cNvPicPr>
          <p:nvPr/>
        </p:nvPicPr>
        <p:blipFill>
          <a:blip r:embed="rId4"/>
          <a:stretch>
            <a:fillRect/>
          </a:stretch>
        </p:blipFill>
        <p:spPr>
          <a:xfrm>
            <a:off x="6818136" y="5910185"/>
            <a:ext cx="2067045" cy="850390"/>
          </a:xfrm>
          <a:prstGeom prst="rect">
            <a:avLst/>
          </a:prstGeom>
        </p:spPr>
      </p:pic>
      <p:sp>
        <p:nvSpPr>
          <p:cNvPr id="34" name="テキスト ボックス 33"/>
          <p:cNvSpPr txBox="1"/>
          <p:nvPr/>
        </p:nvSpPr>
        <p:spPr>
          <a:xfrm>
            <a:off x="1201263" y="5198501"/>
            <a:ext cx="2411408" cy="830731"/>
          </a:xfrm>
          <a:prstGeom prst="rect">
            <a:avLst/>
          </a:prstGeom>
          <a:noFill/>
        </p:spPr>
        <p:txBody>
          <a:bodyPr wrap="square" rtlCol="0">
            <a:spAutoFit/>
          </a:bodyPr>
          <a:lstStyle/>
          <a:p>
            <a:pPr fontAlgn="base">
              <a:spcBef>
                <a:spcPct val="0"/>
              </a:spcBef>
              <a:spcAft>
                <a:spcPct val="0"/>
              </a:spcAft>
              <a:defRPr/>
            </a:pPr>
            <a:r>
              <a:rPr lang="ja-JP" altLang="en-US" sz="1200" dirty="0">
                <a:solidFill>
                  <a:prstClr val="black"/>
                </a:solidFill>
                <a:latin typeface="ＭＳ ゴシック" panose="020B0609070205080204" pitchFamily="49" charset="-128"/>
                <a:ea typeface="ＭＳ ゴシック" panose="020B0609070205080204" pitchFamily="49" charset="-128"/>
              </a:rPr>
              <a:t>都道府県・市町村からの</a:t>
            </a: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fontAlgn="base">
              <a:spcBef>
                <a:spcPct val="0"/>
              </a:spcBef>
              <a:spcAft>
                <a:spcPct val="0"/>
              </a:spcAft>
              <a:defRPr/>
            </a:pPr>
            <a:r>
              <a:rPr lang="ja-JP" altLang="en-US" sz="1200" dirty="0">
                <a:solidFill>
                  <a:prstClr val="black"/>
                </a:solidFill>
                <a:latin typeface="ＭＳ ゴシック" panose="020B0609070205080204" pitchFamily="49" charset="-128"/>
                <a:ea typeface="ＭＳ ゴシック" panose="020B0609070205080204" pitchFamily="49" charset="-128"/>
              </a:rPr>
              <a:t>提案を受け、先進的な取組を</a:t>
            </a: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fontAlgn="base">
              <a:spcBef>
                <a:spcPct val="0"/>
              </a:spcBef>
              <a:spcAft>
                <a:spcPct val="0"/>
              </a:spcAft>
              <a:defRPr/>
            </a:pPr>
            <a:r>
              <a:rPr lang="ja-JP" altLang="en-US" sz="1200" b="1" u="sng" dirty="0">
                <a:solidFill>
                  <a:prstClr val="black"/>
                </a:solidFill>
                <a:latin typeface="ＭＳ ゴシック" panose="020B0609070205080204" pitchFamily="49" charset="-128"/>
                <a:ea typeface="ＭＳ ゴシック" panose="020B0609070205080204" pitchFamily="49" charset="-128"/>
              </a:rPr>
              <a:t>委託調査事業として採択</a:t>
            </a:r>
          </a:p>
          <a:p>
            <a:pPr fontAlgn="base">
              <a:spcBef>
                <a:spcPct val="0"/>
              </a:spcBef>
              <a:spcAft>
                <a:spcPct val="0"/>
              </a:spcAft>
              <a:defRPr/>
            </a:pPr>
            <a:endParaRPr lang="ja-JP" altLang="en-US" sz="1200" b="1" u="sng" dirty="0">
              <a:solidFill>
                <a:prstClr val="black"/>
              </a:solidFill>
              <a:latin typeface="ＭＳ ゴシック" panose="020B0609070205080204" pitchFamily="49" charset="-128"/>
              <a:ea typeface="ＭＳ ゴシック" panose="020B0609070205080204" pitchFamily="49" charset="-128"/>
            </a:endParaRPr>
          </a:p>
        </p:txBody>
      </p:sp>
      <p:sp>
        <p:nvSpPr>
          <p:cNvPr id="35" name="テキスト ボックス 34"/>
          <p:cNvSpPr txBox="1"/>
          <p:nvPr/>
        </p:nvSpPr>
        <p:spPr>
          <a:xfrm>
            <a:off x="4440583" y="5225367"/>
            <a:ext cx="2096838" cy="646123"/>
          </a:xfrm>
          <a:prstGeom prst="rect">
            <a:avLst/>
          </a:prstGeom>
          <a:noFill/>
        </p:spPr>
        <p:txBody>
          <a:bodyPr wrap="square" rtlCol="0">
            <a:spAutoFit/>
          </a:bodyPr>
          <a:lstStyle/>
          <a:p>
            <a:pPr fontAlgn="base">
              <a:spcBef>
                <a:spcPct val="0"/>
              </a:spcBef>
              <a:spcAft>
                <a:spcPct val="0"/>
              </a:spcAft>
              <a:defRPr/>
            </a:pPr>
            <a:r>
              <a:rPr lang="ja-JP" altLang="en-US" sz="1200" dirty="0">
                <a:solidFill>
                  <a:prstClr val="black"/>
                </a:solidFill>
                <a:latin typeface="ＭＳ ゴシック" panose="020B0609070205080204" pitchFamily="49" charset="-128"/>
                <a:ea typeface="ＭＳ ゴシック" panose="020B0609070205080204" pitchFamily="49" charset="-128"/>
              </a:rPr>
              <a:t>委託調査事業の実施後、</a:t>
            </a: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fontAlgn="base">
              <a:spcBef>
                <a:spcPct val="0"/>
              </a:spcBef>
              <a:spcAft>
                <a:spcPct val="0"/>
              </a:spcAft>
              <a:defRPr/>
            </a:pPr>
            <a:r>
              <a:rPr lang="ja-JP" altLang="en-US" sz="1200" dirty="0">
                <a:solidFill>
                  <a:prstClr val="black"/>
                </a:solidFill>
                <a:latin typeface="ＭＳ ゴシック" panose="020B0609070205080204" pitchFamily="49" charset="-128"/>
                <a:ea typeface="ＭＳ ゴシック" panose="020B0609070205080204" pitchFamily="49" charset="-128"/>
              </a:rPr>
              <a:t>取組の成果を検証し、</a:t>
            </a: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fontAlgn="base">
              <a:spcBef>
                <a:spcPct val="0"/>
              </a:spcBef>
              <a:spcAft>
                <a:spcPct val="0"/>
              </a:spcAft>
              <a:defRPr/>
            </a:pPr>
            <a:r>
              <a:rPr lang="ja-JP" altLang="en-US" sz="1200" dirty="0">
                <a:solidFill>
                  <a:prstClr val="black"/>
                </a:solidFill>
                <a:latin typeface="ＭＳ ゴシック" panose="020B0609070205080204" pitchFamily="49" charset="-128"/>
                <a:ea typeface="ＭＳ ゴシック" panose="020B0609070205080204" pitchFamily="49" charset="-128"/>
              </a:rPr>
              <a:t>消防庁に報告</a:t>
            </a:r>
          </a:p>
        </p:txBody>
      </p:sp>
      <p:sp>
        <p:nvSpPr>
          <p:cNvPr id="36" name="V 字形矢印 35"/>
          <p:cNvSpPr/>
          <p:nvPr/>
        </p:nvSpPr>
        <p:spPr>
          <a:xfrm rot="5400000">
            <a:off x="3612645" y="5383516"/>
            <a:ext cx="998303" cy="494181"/>
          </a:xfrm>
          <a:prstGeom prst="notched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1600">
              <a:solidFill>
                <a:prstClr val="black"/>
              </a:solidFill>
              <a:latin typeface="Calibri"/>
              <a:ea typeface="ＭＳ Ｐゴシック" panose="020B0600070205080204" pitchFamily="50" charset="-128"/>
            </a:endParaRPr>
          </a:p>
        </p:txBody>
      </p:sp>
      <p:sp>
        <p:nvSpPr>
          <p:cNvPr id="32" name="Oval 6"/>
          <p:cNvSpPr>
            <a:spLocks noChangeArrowheads="1"/>
          </p:cNvSpPr>
          <p:nvPr/>
        </p:nvSpPr>
        <p:spPr bwMode="auto">
          <a:xfrm>
            <a:off x="5301846" y="3717221"/>
            <a:ext cx="1187620" cy="467850"/>
          </a:xfrm>
          <a:prstGeom prst="ellipse">
            <a:avLst/>
          </a:prstGeom>
          <a:solidFill>
            <a:srgbClr val="FF99CC"/>
          </a:solidFill>
          <a:ln w="9525">
            <a:solidFill>
              <a:srgbClr val="000000"/>
            </a:solidFill>
            <a:round/>
            <a:headEnd/>
            <a:tailEnd/>
          </a:ln>
          <a:effectLst>
            <a:outerShdw dist="35921" dir="2700000" algn="ctr" rotWithShape="0">
              <a:srgbClr val="808080"/>
            </a:outerShdw>
          </a:effectLst>
        </p:spPr>
        <p:txBody>
          <a:bodyPr lIns="74259" tIns="8887" rIns="74259" bIns="8887" anchor="ctr" anchorCtr="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200" b="1" kern="0" dirty="0">
                <a:solidFill>
                  <a:prstClr val="black"/>
                </a:solidFill>
              </a:rPr>
              <a:t>防災士会</a:t>
            </a:r>
          </a:p>
        </p:txBody>
      </p:sp>
      <p:sp>
        <p:nvSpPr>
          <p:cNvPr id="27" name="Text Box 24"/>
          <p:cNvSpPr txBox="1">
            <a:spLocks noChangeArrowheads="1"/>
          </p:cNvSpPr>
          <p:nvPr/>
        </p:nvSpPr>
        <p:spPr bwMode="auto">
          <a:xfrm>
            <a:off x="3186426" y="4444499"/>
            <a:ext cx="1223375" cy="58468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600" kern="0" dirty="0">
                <a:solidFill>
                  <a:prstClr val="black"/>
                </a:solidFill>
                <a:ea typeface="ＤＦ特太ゴシック体" pitchFamily="1" charset="-128"/>
              </a:rPr>
              <a:t>都道府県</a:t>
            </a:r>
            <a:endParaRPr lang="en-US" altLang="ja-JP" sz="1600" kern="0" dirty="0">
              <a:solidFill>
                <a:prstClr val="black"/>
              </a:solidFill>
              <a:ea typeface="ＤＦ特太ゴシック体" pitchFamily="1" charset="-128"/>
            </a:endParaRPr>
          </a:p>
          <a:p>
            <a:pPr algn="ctr" eaLnBrk="1" fontAlgn="base" hangingPunct="1">
              <a:spcBef>
                <a:spcPct val="0"/>
              </a:spcBef>
              <a:spcAft>
                <a:spcPct val="0"/>
              </a:spcAft>
              <a:defRPr/>
            </a:pPr>
            <a:r>
              <a:rPr lang="ja-JP" altLang="en-US" sz="1600" kern="0" dirty="0">
                <a:solidFill>
                  <a:prstClr val="black"/>
                </a:solidFill>
                <a:ea typeface="ＤＦ特太ゴシック体" pitchFamily="1" charset="-128"/>
              </a:rPr>
              <a:t>市町村</a:t>
            </a:r>
          </a:p>
        </p:txBody>
      </p:sp>
      <p:sp>
        <p:nvSpPr>
          <p:cNvPr id="39" name="Rectangle 11"/>
          <p:cNvSpPr>
            <a:spLocks noChangeArrowheads="1"/>
          </p:cNvSpPr>
          <p:nvPr/>
        </p:nvSpPr>
        <p:spPr bwMode="auto">
          <a:xfrm>
            <a:off x="2679478" y="189678"/>
            <a:ext cx="6728530" cy="611706"/>
          </a:xfrm>
          <a:prstGeom prst="rect">
            <a:avLst/>
          </a:prstGeom>
          <a:noFill/>
          <a:ln>
            <a:noFill/>
          </a:ln>
          <a:effectLst/>
        </p:spPr>
        <p:txBody>
          <a:bodyPr wrap="none" lIns="95721" tIns="47859" rIns="95721" bIns="47859"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56690" fontAlgn="base">
              <a:spcBef>
                <a:spcPct val="0"/>
              </a:spcBef>
              <a:spcAft>
                <a:spcPct val="0"/>
              </a:spcAft>
              <a:tabLst>
                <a:tab pos="4845317" algn="l"/>
              </a:tabLst>
              <a:defRPr/>
            </a:pPr>
            <a:endParaRPr lang="ja-JP" altLang="en-US" sz="1600" dirty="0">
              <a:solidFill>
                <a:prstClr val="white"/>
              </a:solidFill>
              <a:effectLst>
                <a:outerShdw blurRad="38100" dist="38100" dir="2700000" algn="tl">
                  <a:srgbClr val="000000"/>
                </a:outerShdw>
              </a:effectLst>
              <a:latin typeface="Calibri"/>
              <a:ea typeface="ＤＦ特太ゴシック体" pitchFamily="1" charset="-128"/>
            </a:endParaRPr>
          </a:p>
        </p:txBody>
      </p:sp>
      <p:sp>
        <p:nvSpPr>
          <p:cNvPr id="41" name="正方形/長方形 40"/>
          <p:cNvSpPr/>
          <p:nvPr/>
        </p:nvSpPr>
        <p:spPr>
          <a:xfrm>
            <a:off x="1243805" y="799111"/>
            <a:ext cx="9704394" cy="830864"/>
          </a:xfrm>
          <a:prstGeom prst="rect">
            <a:avLst/>
          </a:prstGeom>
        </p:spPr>
        <p:txBody>
          <a:bodyPr wrap="square">
            <a:spAutoFit/>
          </a:bodyPr>
          <a:lstStyle/>
          <a:p>
            <a:pPr algn="just" fontAlgn="base">
              <a:spcBef>
                <a:spcPct val="0"/>
              </a:spcBef>
              <a:spcAft>
                <a:spcPct val="0"/>
              </a:spcAft>
              <a:defRPr/>
            </a:pPr>
            <a:r>
              <a:rPr lang="ja-JP" altLang="en-US" sz="1600" kern="0" dirty="0">
                <a:solidFill>
                  <a:prstClr val="black"/>
                </a:solidFill>
                <a:latin typeface="ＭＳ ゴシック" panose="020B0609070205080204" pitchFamily="49" charset="-128"/>
                <a:ea typeface="ＭＳ ゴシック" panose="020B0609070205080204" pitchFamily="49" charset="-128"/>
              </a:rPr>
              <a:t>　地区防災計画を策定した地区において定めるべき具体的事業計画（地域防災力充実強化法７条２項）に基づく事業や、消防団又は自主防災組織が地域の防災組織等と連携して行う事業を支援し、消防団の充実強化、地域防災力の向上を図る。</a:t>
            </a:r>
            <a:endParaRPr lang="en-US" altLang="ja-JP" sz="1400" kern="0" dirty="0">
              <a:solidFill>
                <a:prstClr val="black"/>
              </a:solidFill>
              <a:latin typeface="ＭＳ ゴシック" panose="020B0609070205080204" pitchFamily="49" charset="-128"/>
              <a:ea typeface="ＭＳ ゴシック" panose="020B0609070205080204" pitchFamily="49" charset="-128"/>
            </a:endParaRPr>
          </a:p>
        </p:txBody>
      </p:sp>
      <p:sp>
        <p:nvSpPr>
          <p:cNvPr id="42" name="テキスト ボックス 41"/>
          <p:cNvSpPr txBox="1"/>
          <p:nvPr/>
        </p:nvSpPr>
        <p:spPr>
          <a:xfrm>
            <a:off x="1295008" y="476672"/>
            <a:ext cx="2641445" cy="399982"/>
          </a:xfrm>
          <a:prstGeom prst="rect">
            <a:avLst/>
          </a:prstGeom>
          <a:noFill/>
        </p:spPr>
        <p:txBody>
          <a:bodyPr wrap="square" rtlCol="0">
            <a:spAutoFit/>
          </a:bodyPr>
          <a:lstStyle/>
          <a:p>
            <a:pPr fontAlgn="base">
              <a:spcBef>
                <a:spcPct val="0"/>
              </a:spcBef>
              <a:spcAft>
                <a:spcPct val="0"/>
              </a:spcAft>
              <a:defRPr/>
            </a:pPr>
            <a:r>
              <a:rPr lang="en-US" altLang="ja-JP" sz="2000" dirty="0">
                <a:solidFill>
                  <a:prstClr val="black"/>
                </a:solidFill>
                <a:latin typeface="ＭＳ Ｐゴシック" panose="020B0600070205080204" pitchFamily="50" charset="-128"/>
                <a:ea typeface="ＭＳ Ｐゴシック" charset="-128"/>
              </a:rPr>
              <a:t>【</a:t>
            </a:r>
            <a:r>
              <a:rPr lang="ja-JP" altLang="en-US" sz="2000" dirty="0">
                <a:solidFill>
                  <a:prstClr val="black"/>
                </a:solidFill>
                <a:latin typeface="ＭＳ Ｐゴシック" panose="020B0600070205080204" pitchFamily="50" charset="-128"/>
                <a:ea typeface="ＭＳ Ｐゴシック" charset="-128"/>
              </a:rPr>
              <a:t>趣旨及び事業内容</a:t>
            </a:r>
            <a:r>
              <a:rPr lang="en-US" altLang="ja-JP" sz="2000" dirty="0">
                <a:solidFill>
                  <a:prstClr val="black"/>
                </a:solidFill>
                <a:latin typeface="ＭＳ Ｐゴシック" panose="020B0600070205080204" pitchFamily="50" charset="-128"/>
                <a:ea typeface="ＭＳ Ｐゴシック" charset="-128"/>
              </a:rPr>
              <a:t>】</a:t>
            </a:r>
            <a:endParaRPr lang="ja-JP" altLang="en-US" sz="2000" dirty="0">
              <a:solidFill>
                <a:prstClr val="black"/>
              </a:solidFill>
              <a:latin typeface="ＭＳ Ｐゴシック" panose="020B0600070205080204" pitchFamily="50" charset="-128"/>
              <a:ea typeface="ＭＳ Ｐゴシック" charset="-128"/>
            </a:endParaRPr>
          </a:p>
        </p:txBody>
      </p:sp>
      <p:sp>
        <p:nvSpPr>
          <p:cNvPr id="43" name="テキスト ボックス 42"/>
          <p:cNvSpPr txBox="1"/>
          <p:nvPr/>
        </p:nvSpPr>
        <p:spPr>
          <a:xfrm>
            <a:off x="1201263" y="1916832"/>
            <a:ext cx="2087562" cy="399982"/>
          </a:xfrm>
          <a:prstGeom prst="rect">
            <a:avLst/>
          </a:prstGeom>
          <a:noFill/>
        </p:spPr>
        <p:txBody>
          <a:bodyPr wrap="square" rtlCol="0">
            <a:spAutoFit/>
          </a:bodyPr>
          <a:lstStyle/>
          <a:p>
            <a:pPr fontAlgn="base">
              <a:spcBef>
                <a:spcPct val="0"/>
              </a:spcBef>
              <a:spcAft>
                <a:spcPct val="0"/>
              </a:spcAft>
              <a:defRPr/>
            </a:pPr>
            <a:r>
              <a:rPr lang="en-US" altLang="ja-JP" sz="2000" dirty="0">
                <a:solidFill>
                  <a:prstClr val="black"/>
                </a:solidFill>
                <a:latin typeface="ＭＳ Ｐゴシック" panose="020B0600070205080204" pitchFamily="50" charset="-128"/>
                <a:ea typeface="ＭＳ Ｐゴシック" charset="-128"/>
              </a:rPr>
              <a:t>【</a:t>
            </a:r>
            <a:r>
              <a:rPr lang="ja-JP" altLang="en-US" sz="2000" dirty="0">
                <a:solidFill>
                  <a:prstClr val="black"/>
                </a:solidFill>
                <a:latin typeface="ＭＳ Ｐゴシック" panose="020B0600070205080204" pitchFamily="50" charset="-128"/>
                <a:ea typeface="ＭＳ Ｐゴシック" charset="-128"/>
              </a:rPr>
              <a:t>事業スキーム</a:t>
            </a:r>
            <a:r>
              <a:rPr lang="en-US" altLang="ja-JP" sz="2000" dirty="0">
                <a:solidFill>
                  <a:prstClr val="black"/>
                </a:solidFill>
                <a:latin typeface="ＭＳ Ｐゴシック" panose="020B0600070205080204" pitchFamily="50" charset="-128"/>
                <a:ea typeface="ＭＳ Ｐゴシック" charset="-128"/>
              </a:rPr>
              <a:t>】</a:t>
            </a:r>
            <a:endParaRPr lang="ja-JP" altLang="en-US" sz="2000" dirty="0">
              <a:solidFill>
                <a:prstClr val="black"/>
              </a:solidFill>
              <a:latin typeface="ＭＳ Ｐゴシック" panose="020B0600070205080204" pitchFamily="50" charset="-128"/>
              <a:ea typeface="ＭＳ Ｐゴシック" charset="-128"/>
            </a:endParaRPr>
          </a:p>
        </p:txBody>
      </p:sp>
      <p:sp>
        <p:nvSpPr>
          <p:cNvPr id="44" name="Oval 6"/>
          <p:cNvSpPr>
            <a:spLocks noChangeArrowheads="1"/>
          </p:cNvSpPr>
          <p:nvPr/>
        </p:nvSpPr>
        <p:spPr bwMode="auto">
          <a:xfrm>
            <a:off x="1818257" y="2848951"/>
            <a:ext cx="1187620" cy="467850"/>
          </a:xfrm>
          <a:prstGeom prst="ellipse">
            <a:avLst/>
          </a:prstGeom>
          <a:solidFill>
            <a:srgbClr val="FF99CC"/>
          </a:solidFill>
          <a:ln w="9525">
            <a:solidFill>
              <a:srgbClr val="000000"/>
            </a:solidFill>
            <a:round/>
            <a:headEnd/>
            <a:tailEnd/>
          </a:ln>
          <a:effectLst>
            <a:outerShdw dist="35921" dir="2700000" algn="ctr" rotWithShape="0">
              <a:srgbClr val="808080"/>
            </a:outerShdw>
          </a:effectLst>
        </p:spPr>
        <p:txBody>
          <a:bodyPr lIns="74259" tIns="8887" rIns="74259" bIns="8887" anchor="ctr" anchorCtr="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200" b="1" kern="0" dirty="0">
                <a:solidFill>
                  <a:prstClr val="black"/>
                </a:solidFill>
              </a:rPr>
              <a:t>消防本部・消防署</a:t>
            </a:r>
          </a:p>
        </p:txBody>
      </p:sp>
      <p:sp>
        <p:nvSpPr>
          <p:cNvPr id="37" name="Oval 10"/>
          <p:cNvSpPr>
            <a:spLocks noChangeArrowheads="1"/>
          </p:cNvSpPr>
          <p:nvPr/>
        </p:nvSpPr>
        <p:spPr bwMode="auto">
          <a:xfrm>
            <a:off x="2506521" y="3497039"/>
            <a:ext cx="2695112" cy="845184"/>
          </a:xfrm>
          <a:prstGeom prst="ellipse">
            <a:avLst/>
          </a:prstGeom>
          <a:solidFill>
            <a:srgbClr val="FFCC00">
              <a:alpha val="35000"/>
            </a:srgbClr>
          </a:solidFill>
          <a:ln w="9525">
            <a:solidFill>
              <a:srgbClr val="000000"/>
            </a:solidFill>
            <a:prstDash val="solid"/>
            <a:round/>
            <a:headEnd/>
            <a:tailEnd/>
          </a:ln>
          <a:effectLst/>
        </p:spPr>
        <p:txBody>
          <a:bodyPr lIns="74259" tIns="8887" rIns="74259" bIns="8887"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0"/>
              </a:spcBef>
              <a:spcAft>
                <a:spcPct val="0"/>
              </a:spcAft>
              <a:defRPr/>
            </a:pPr>
            <a:r>
              <a:rPr lang="ja-JP" altLang="en-US" sz="1600" b="1" kern="0" dirty="0">
                <a:solidFill>
                  <a:prstClr val="black"/>
                </a:solidFill>
              </a:rPr>
              <a:t>連携する取組</a:t>
            </a:r>
          </a:p>
        </p:txBody>
      </p:sp>
      <p:sp>
        <p:nvSpPr>
          <p:cNvPr id="45" name="フリーフォーム 44"/>
          <p:cNvSpPr/>
          <p:nvPr/>
        </p:nvSpPr>
        <p:spPr>
          <a:xfrm rot="13411835">
            <a:off x="5131699" y="1115796"/>
            <a:ext cx="619387" cy="2935586"/>
          </a:xfrm>
          <a:custGeom>
            <a:avLst/>
            <a:gdLst>
              <a:gd name="connsiteX0" fmla="*/ 396277 w 716009"/>
              <a:gd name="connsiteY0" fmla="*/ 2489236 h 2754449"/>
              <a:gd name="connsiteX1" fmla="*/ 388945 w 716009"/>
              <a:gd name="connsiteY1" fmla="*/ 2496569 h 2754449"/>
              <a:gd name="connsiteX2" fmla="*/ 381102 w 716009"/>
              <a:gd name="connsiteY2" fmla="*/ 2507092 h 2754449"/>
              <a:gd name="connsiteX3" fmla="*/ 321392 w 716009"/>
              <a:gd name="connsiteY3" fmla="*/ 2564125 h 2754449"/>
              <a:gd name="connsiteX4" fmla="*/ 292841 w 716009"/>
              <a:gd name="connsiteY4" fmla="*/ 2592677 h 2754449"/>
              <a:gd name="connsiteX5" fmla="*/ 288840 w 716009"/>
              <a:gd name="connsiteY5" fmla="*/ 2595217 h 2754449"/>
              <a:gd name="connsiteX6" fmla="*/ 284512 w 716009"/>
              <a:gd name="connsiteY6" fmla="*/ 2599351 h 2754449"/>
              <a:gd name="connsiteX7" fmla="*/ 179002 w 716009"/>
              <a:gd name="connsiteY7" fmla="*/ 2664948 h 2754449"/>
              <a:gd name="connsiteX8" fmla="*/ 179002 w 716009"/>
              <a:gd name="connsiteY8" fmla="*/ 2754449 h 2754449"/>
              <a:gd name="connsiteX9" fmla="*/ 0 w 716009"/>
              <a:gd name="connsiteY9" fmla="*/ 2616699 h 2754449"/>
              <a:gd name="connsiteX10" fmla="*/ 179002 w 716009"/>
              <a:gd name="connsiteY10" fmla="*/ 2396445 h 2754449"/>
              <a:gd name="connsiteX11" fmla="*/ 179002 w 716009"/>
              <a:gd name="connsiteY11" fmla="*/ 2485946 h 2754449"/>
              <a:gd name="connsiteX12" fmla="*/ 280686 w 716009"/>
              <a:gd name="connsiteY12" fmla="*/ 2422322 h 2754449"/>
              <a:gd name="connsiteX13" fmla="*/ 311792 w 716009"/>
              <a:gd name="connsiteY13" fmla="*/ 2394300 h 2754449"/>
              <a:gd name="connsiteX14" fmla="*/ 374446 w 716009"/>
              <a:gd name="connsiteY14" fmla="*/ 2333628 h 2754449"/>
              <a:gd name="connsiteX15" fmla="*/ 407833 w 716009"/>
              <a:gd name="connsiteY15" fmla="*/ 2292386 h 2754449"/>
              <a:gd name="connsiteX16" fmla="*/ 459268 w 716009"/>
              <a:gd name="connsiteY16" fmla="*/ 2221997 h 2754449"/>
              <a:gd name="connsiteX17" fmla="*/ 490431 w 716009"/>
              <a:gd name="connsiteY17" fmla="*/ 2171075 h 2754449"/>
              <a:gd name="connsiteX18" fmla="*/ 534178 w 716009"/>
              <a:gd name="connsiteY18" fmla="*/ 2089274 h 2754449"/>
              <a:gd name="connsiteX19" fmla="*/ 561223 w 716009"/>
              <a:gd name="connsiteY19" fmla="*/ 2031387 h 2754449"/>
              <a:gd name="connsiteX20" fmla="*/ 598309 w 716009"/>
              <a:gd name="connsiteY20" fmla="*/ 1936480 h 2754449"/>
              <a:gd name="connsiteX21" fmla="*/ 619878 w 716009"/>
              <a:gd name="connsiteY21" fmla="*/ 1875249 h 2754449"/>
              <a:gd name="connsiteX22" fmla="*/ 651234 w 716009"/>
              <a:gd name="connsiteY22" fmla="*/ 1761137 h 2754449"/>
              <a:gd name="connsiteX23" fmla="*/ 665605 w 716009"/>
              <a:gd name="connsiteY23" fmla="*/ 1704797 h 2754449"/>
              <a:gd name="connsiteX24" fmla="*/ 697449 w 716009"/>
              <a:gd name="connsiteY24" fmla="*/ 1522252 h 2754449"/>
              <a:gd name="connsiteX25" fmla="*/ 697449 w 716009"/>
              <a:gd name="connsiteY25" fmla="*/ 1522250 h 2754449"/>
              <a:gd name="connsiteX26" fmla="*/ 710074 w 716009"/>
              <a:gd name="connsiteY26" fmla="*/ 1368996 h 2754449"/>
              <a:gd name="connsiteX27" fmla="*/ 713717 w 716009"/>
              <a:gd name="connsiteY27" fmla="*/ 1324763 h 2754449"/>
              <a:gd name="connsiteX28" fmla="*/ 712312 w 716009"/>
              <a:gd name="connsiteY28" fmla="*/ 1274280 h 2754449"/>
              <a:gd name="connsiteX29" fmla="*/ 692689 w 716009"/>
              <a:gd name="connsiteY29" fmla="*/ 1094012 h 2754449"/>
              <a:gd name="connsiteX30" fmla="*/ 670419 w 716009"/>
              <a:gd name="connsiteY30" fmla="*/ 963848 h 2754449"/>
              <a:gd name="connsiteX31" fmla="*/ 647824 w 716009"/>
              <a:gd name="connsiteY31" fmla="*/ 861603 h 2754449"/>
              <a:gd name="connsiteX32" fmla="*/ 612331 w 716009"/>
              <a:gd name="connsiteY32" fmla="*/ 742960 h 2754449"/>
              <a:gd name="connsiteX33" fmla="*/ 580590 w 716009"/>
              <a:gd name="connsiteY33" fmla="*/ 651882 h 2754449"/>
              <a:gd name="connsiteX34" fmla="*/ 532970 w 716009"/>
              <a:gd name="connsiteY34" fmla="*/ 547166 h 2754449"/>
              <a:gd name="connsiteX35" fmla="*/ 493601 w 716009"/>
              <a:gd name="connsiteY35" fmla="*/ 469503 h 2754449"/>
              <a:gd name="connsiteX36" fmla="*/ 434552 w 716009"/>
              <a:gd name="connsiteY36" fmla="*/ 381109 h 2754449"/>
              <a:gd name="connsiteX37" fmla="*/ 389451 w 716009"/>
              <a:gd name="connsiteY37" fmla="*/ 319164 h 2754449"/>
              <a:gd name="connsiteX38" fmla="*/ 318654 w 716009"/>
              <a:gd name="connsiteY38" fmla="*/ 249443 h 2754449"/>
              <a:gd name="connsiteX39" fmla="*/ 270731 w 716009"/>
              <a:gd name="connsiteY39" fmla="*/ 205610 h 2754449"/>
              <a:gd name="connsiteX40" fmla="*/ 184155 w 716009"/>
              <a:gd name="connsiteY40" fmla="*/ 156849 h 2754449"/>
              <a:gd name="connsiteX41" fmla="*/ 140042 w 716009"/>
              <a:gd name="connsiteY41" fmla="*/ 133624 h 2754449"/>
              <a:gd name="connsiteX42" fmla="*/ 66984 w 716009"/>
              <a:gd name="connsiteY42" fmla="*/ 120262 h 2754449"/>
              <a:gd name="connsiteX43" fmla="*/ 194457 w 716009"/>
              <a:gd name="connsiteY43" fmla="*/ 25626 h 2754449"/>
              <a:gd name="connsiteX44" fmla="*/ 223488 w 716009"/>
              <a:gd name="connsiteY44" fmla="*/ 0 h 2754449"/>
              <a:gd name="connsiteX45" fmla="*/ 278703 w 716009"/>
              <a:gd name="connsiteY45" fmla="*/ 31097 h 2754449"/>
              <a:gd name="connsiteX46" fmla="*/ 716009 w 716009"/>
              <a:gd name="connsiteY46" fmla="*/ 1228103 h 2754449"/>
              <a:gd name="connsiteX47" fmla="*/ 716009 w 716009"/>
              <a:gd name="connsiteY47" fmla="*/ 1407105 h 2754449"/>
              <a:gd name="connsiteX48" fmla="*/ 712544 w 716009"/>
              <a:gd name="connsiteY48" fmla="*/ 1481846 h 2754449"/>
              <a:gd name="connsiteX49" fmla="*/ 711830 w 716009"/>
              <a:gd name="connsiteY49" fmla="*/ 1548364 h 2754449"/>
              <a:gd name="connsiteX50" fmla="*/ 707523 w 716009"/>
              <a:gd name="connsiteY50" fmla="*/ 1590162 h 2754449"/>
              <a:gd name="connsiteX51" fmla="*/ 705901 w 716009"/>
              <a:gd name="connsiteY51" fmla="*/ 1625158 h 2754449"/>
              <a:gd name="connsiteX52" fmla="*/ 698580 w 716009"/>
              <a:gd name="connsiteY52" fmla="*/ 1676942 h 2754449"/>
              <a:gd name="connsiteX53" fmla="*/ 691817 w 716009"/>
              <a:gd name="connsiteY53" fmla="*/ 1742575 h 2754449"/>
              <a:gd name="connsiteX54" fmla="*/ 682406 w 716009"/>
              <a:gd name="connsiteY54" fmla="*/ 1791357 h 2754449"/>
              <a:gd name="connsiteX55" fmla="*/ 676558 w 716009"/>
              <a:gd name="connsiteY55" fmla="*/ 1832729 h 2754449"/>
              <a:gd name="connsiteX56" fmla="*/ 666254 w 716009"/>
              <a:gd name="connsiteY56" fmla="*/ 1875085 h 2754449"/>
              <a:gd name="connsiteX57" fmla="*/ 656297 w 716009"/>
              <a:gd name="connsiteY57" fmla="*/ 1926699 h 2754449"/>
              <a:gd name="connsiteX58" fmla="*/ 640594 w 716009"/>
              <a:gd name="connsiteY58" fmla="*/ 1980565 h 2754449"/>
              <a:gd name="connsiteX59" fmla="*/ 629451 w 716009"/>
              <a:gd name="connsiteY59" fmla="*/ 2026371 h 2754449"/>
              <a:gd name="connsiteX60" fmla="*/ 617789 w 716009"/>
              <a:gd name="connsiteY60" fmla="*/ 2058795 h 2754449"/>
              <a:gd name="connsiteX61" fmla="*/ 606368 w 716009"/>
              <a:gd name="connsiteY61" fmla="*/ 2097976 h 2754449"/>
              <a:gd name="connsiteX62" fmla="*/ 583080 w 716009"/>
              <a:gd name="connsiteY62" fmla="*/ 2155299 h 2754449"/>
              <a:gd name="connsiteX63" fmla="*/ 566055 w 716009"/>
              <a:gd name="connsiteY63" fmla="*/ 2202635 h 2754449"/>
              <a:gd name="connsiteX64" fmla="*/ 554607 w 716009"/>
              <a:gd name="connsiteY64" fmla="*/ 2225384 h 2754449"/>
              <a:gd name="connsiteX65" fmla="*/ 543127 w 716009"/>
              <a:gd name="connsiteY65" fmla="*/ 2253642 h 2754449"/>
              <a:gd name="connsiteX66" fmla="*/ 510677 w 716009"/>
              <a:gd name="connsiteY66" fmla="*/ 2312687 h 2754449"/>
              <a:gd name="connsiteX67" fmla="*/ 487839 w 716009"/>
              <a:gd name="connsiteY67" fmla="*/ 2358073 h 2754449"/>
              <a:gd name="connsiteX68" fmla="*/ 477940 w 716009"/>
              <a:gd name="connsiteY68" fmla="*/ 2372253 h 2754449"/>
              <a:gd name="connsiteX69" fmla="*/ 467673 w 716009"/>
              <a:gd name="connsiteY69" fmla="*/ 2390935 h 2754449"/>
              <a:gd name="connsiteX70" fmla="*/ 423885 w 716009"/>
              <a:gd name="connsiteY70" fmla="*/ 2449688 h 2754449"/>
              <a:gd name="connsiteX0" fmla="*/ 396277 w 716009"/>
              <a:gd name="connsiteY0" fmla="*/ 2489236 h 2754449"/>
              <a:gd name="connsiteX1" fmla="*/ 388945 w 716009"/>
              <a:gd name="connsiteY1" fmla="*/ 2496569 h 2754449"/>
              <a:gd name="connsiteX2" fmla="*/ 381102 w 716009"/>
              <a:gd name="connsiteY2" fmla="*/ 2507092 h 2754449"/>
              <a:gd name="connsiteX3" fmla="*/ 321392 w 716009"/>
              <a:gd name="connsiteY3" fmla="*/ 2564125 h 2754449"/>
              <a:gd name="connsiteX4" fmla="*/ 292841 w 716009"/>
              <a:gd name="connsiteY4" fmla="*/ 2592677 h 2754449"/>
              <a:gd name="connsiteX5" fmla="*/ 288840 w 716009"/>
              <a:gd name="connsiteY5" fmla="*/ 2595217 h 2754449"/>
              <a:gd name="connsiteX6" fmla="*/ 284512 w 716009"/>
              <a:gd name="connsiteY6" fmla="*/ 2599351 h 2754449"/>
              <a:gd name="connsiteX7" fmla="*/ 179002 w 716009"/>
              <a:gd name="connsiteY7" fmla="*/ 2664948 h 2754449"/>
              <a:gd name="connsiteX8" fmla="*/ 179002 w 716009"/>
              <a:gd name="connsiteY8" fmla="*/ 2754449 h 2754449"/>
              <a:gd name="connsiteX9" fmla="*/ 0 w 716009"/>
              <a:gd name="connsiteY9" fmla="*/ 2616699 h 2754449"/>
              <a:gd name="connsiteX10" fmla="*/ 101376 w 716009"/>
              <a:gd name="connsiteY10" fmla="*/ 2338082 h 2754449"/>
              <a:gd name="connsiteX11" fmla="*/ 179002 w 716009"/>
              <a:gd name="connsiteY11" fmla="*/ 2485946 h 2754449"/>
              <a:gd name="connsiteX12" fmla="*/ 280686 w 716009"/>
              <a:gd name="connsiteY12" fmla="*/ 2422322 h 2754449"/>
              <a:gd name="connsiteX13" fmla="*/ 311792 w 716009"/>
              <a:gd name="connsiteY13" fmla="*/ 2394300 h 2754449"/>
              <a:gd name="connsiteX14" fmla="*/ 374446 w 716009"/>
              <a:gd name="connsiteY14" fmla="*/ 2333628 h 2754449"/>
              <a:gd name="connsiteX15" fmla="*/ 407833 w 716009"/>
              <a:gd name="connsiteY15" fmla="*/ 2292386 h 2754449"/>
              <a:gd name="connsiteX16" fmla="*/ 459268 w 716009"/>
              <a:gd name="connsiteY16" fmla="*/ 2221997 h 2754449"/>
              <a:gd name="connsiteX17" fmla="*/ 490431 w 716009"/>
              <a:gd name="connsiteY17" fmla="*/ 2171075 h 2754449"/>
              <a:gd name="connsiteX18" fmla="*/ 534178 w 716009"/>
              <a:gd name="connsiteY18" fmla="*/ 2089274 h 2754449"/>
              <a:gd name="connsiteX19" fmla="*/ 561223 w 716009"/>
              <a:gd name="connsiteY19" fmla="*/ 2031387 h 2754449"/>
              <a:gd name="connsiteX20" fmla="*/ 598309 w 716009"/>
              <a:gd name="connsiteY20" fmla="*/ 1936480 h 2754449"/>
              <a:gd name="connsiteX21" fmla="*/ 619878 w 716009"/>
              <a:gd name="connsiteY21" fmla="*/ 1875249 h 2754449"/>
              <a:gd name="connsiteX22" fmla="*/ 651234 w 716009"/>
              <a:gd name="connsiteY22" fmla="*/ 1761137 h 2754449"/>
              <a:gd name="connsiteX23" fmla="*/ 665605 w 716009"/>
              <a:gd name="connsiteY23" fmla="*/ 1704797 h 2754449"/>
              <a:gd name="connsiteX24" fmla="*/ 697449 w 716009"/>
              <a:gd name="connsiteY24" fmla="*/ 1522252 h 2754449"/>
              <a:gd name="connsiteX25" fmla="*/ 697449 w 716009"/>
              <a:gd name="connsiteY25" fmla="*/ 1522250 h 2754449"/>
              <a:gd name="connsiteX26" fmla="*/ 710074 w 716009"/>
              <a:gd name="connsiteY26" fmla="*/ 1368996 h 2754449"/>
              <a:gd name="connsiteX27" fmla="*/ 713717 w 716009"/>
              <a:gd name="connsiteY27" fmla="*/ 1324763 h 2754449"/>
              <a:gd name="connsiteX28" fmla="*/ 712312 w 716009"/>
              <a:gd name="connsiteY28" fmla="*/ 1274280 h 2754449"/>
              <a:gd name="connsiteX29" fmla="*/ 692689 w 716009"/>
              <a:gd name="connsiteY29" fmla="*/ 1094012 h 2754449"/>
              <a:gd name="connsiteX30" fmla="*/ 670419 w 716009"/>
              <a:gd name="connsiteY30" fmla="*/ 963848 h 2754449"/>
              <a:gd name="connsiteX31" fmla="*/ 647824 w 716009"/>
              <a:gd name="connsiteY31" fmla="*/ 861603 h 2754449"/>
              <a:gd name="connsiteX32" fmla="*/ 612331 w 716009"/>
              <a:gd name="connsiteY32" fmla="*/ 742960 h 2754449"/>
              <a:gd name="connsiteX33" fmla="*/ 580590 w 716009"/>
              <a:gd name="connsiteY33" fmla="*/ 651882 h 2754449"/>
              <a:gd name="connsiteX34" fmla="*/ 532970 w 716009"/>
              <a:gd name="connsiteY34" fmla="*/ 547166 h 2754449"/>
              <a:gd name="connsiteX35" fmla="*/ 493601 w 716009"/>
              <a:gd name="connsiteY35" fmla="*/ 469503 h 2754449"/>
              <a:gd name="connsiteX36" fmla="*/ 434552 w 716009"/>
              <a:gd name="connsiteY36" fmla="*/ 381109 h 2754449"/>
              <a:gd name="connsiteX37" fmla="*/ 389451 w 716009"/>
              <a:gd name="connsiteY37" fmla="*/ 319164 h 2754449"/>
              <a:gd name="connsiteX38" fmla="*/ 318654 w 716009"/>
              <a:gd name="connsiteY38" fmla="*/ 249443 h 2754449"/>
              <a:gd name="connsiteX39" fmla="*/ 270731 w 716009"/>
              <a:gd name="connsiteY39" fmla="*/ 205610 h 2754449"/>
              <a:gd name="connsiteX40" fmla="*/ 184155 w 716009"/>
              <a:gd name="connsiteY40" fmla="*/ 156849 h 2754449"/>
              <a:gd name="connsiteX41" fmla="*/ 140042 w 716009"/>
              <a:gd name="connsiteY41" fmla="*/ 133624 h 2754449"/>
              <a:gd name="connsiteX42" fmla="*/ 66984 w 716009"/>
              <a:gd name="connsiteY42" fmla="*/ 120262 h 2754449"/>
              <a:gd name="connsiteX43" fmla="*/ 194457 w 716009"/>
              <a:gd name="connsiteY43" fmla="*/ 25626 h 2754449"/>
              <a:gd name="connsiteX44" fmla="*/ 223488 w 716009"/>
              <a:gd name="connsiteY44" fmla="*/ 0 h 2754449"/>
              <a:gd name="connsiteX45" fmla="*/ 278703 w 716009"/>
              <a:gd name="connsiteY45" fmla="*/ 31097 h 2754449"/>
              <a:gd name="connsiteX46" fmla="*/ 716009 w 716009"/>
              <a:gd name="connsiteY46" fmla="*/ 1228103 h 2754449"/>
              <a:gd name="connsiteX47" fmla="*/ 716009 w 716009"/>
              <a:gd name="connsiteY47" fmla="*/ 1407105 h 2754449"/>
              <a:gd name="connsiteX48" fmla="*/ 712544 w 716009"/>
              <a:gd name="connsiteY48" fmla="*/ 1481846 h 2754449"/>
              <a:gd name="connsiteX49" fmla="*/ 711830 w 716009"/>
              <a:gd name="connsiteY49" fmla="*/ 1548364 h 2754449"/>
              <a:gd name="connsiteX50" fmla="*/ 707523 w 716009"/>
              <a:gd name="connsiteY50" fmla="*/ 1590162 h 2754449"/>
              <a:gd name="connsiteX51" fmla="*/ 705901 w 716009"/>
              <a:gd name="connsiteY51" fmla="*/ 1625158 h 2754449"/>
              <a:gd name="connsiteX52" fmla="*/ 698580 w 716009"/>
              <a:gd name="connsiteY52" fmla="*/ 1676942 h 2754449"/>
              <a:gd name="connsiteX53" fmla="*/ 691817 w 716009"/>
              <a:gd name="connsiteY53" fmla="*/ 1742575 h 2754449"/>
              <a:gd name="connsiteX54" fmla="*/ 682406 w 716009"/>
              <a:gd name="connsiteY54" fmla="*/ 1791357 h 2754449"/>
              <a:gd name="connsiteX55" fmla="*/ 676558 w 716009"/>
              <a:gd name="connsiteY55" fmla="*/ 1832729 h 2754449"/>
              <a:gd name="connsiteX56" fmla="*/ 666254 w 716009"/>
              <a:gd name="connsiteY56" fmla="*/ 1875085 h 2754449"/>
              <a:gd name="connsiteX57" fmla="*/ 656297 w 716009"/>
              <a:gd name="connsiteY57" fmla="*/ 1926699 h 2754449"/>
              <a:gd name="connsiteX58" fmla="*/ 640594 w 716009"/>
              <a:gd name="connsiteY58" fmla="*/ 1980565 h 2754449"/>
              <a:gd name="connsiteX59" fmla="*/ 629451 w 716009"/>
              <a:gd name="connsiteY59" fmla="*/ 2026371 h 2754449"/>
              <a:gd name="connsiteX60" fmla="*/ 617789 w 716009"/>
              <a:gd name="connsiteY60" fmla="*/ 2058795 h 2754449"/>
              <a:gd name="connsiteX61" fmla="*/ 606368 w 716009"/>
              <a:gd name="connsiteY61" fmla="*/ 2097976 h 2754449"/>
              <a:gd name="connsiteX62" fmla="*/ 583080 w 716009"/>
              <a:gd name="connsiteY62" fmla="*/ 2155299 h 2754449"/>
              <a:gd name="connsiteX63" fmla="*/ 566055 w 716009"/>
              <a:gd name="connsiteY63" fmla="*/ 2202635 h 2754449"/>
              <a:gd name="connsiteX64" fmla="*/ 554607 w 716009"/>
              <a:gd name="connsiteY64" fmla="*/ 2225384 h 2754449"/>
              <a:gd name="connsiteX65" fmla="*/ 543127 w 716009"/>
              <a:gd name="connsiteY65" fmla="*/ 2253642 h 2754449"/>
              <a:gd name="connsiteX66" fmla="*/ 510677 w 716009"/>
              <a:gd name="connsiteY66" fmla="*/ 2312687 h 2754449"/>
              <a:gd name="connsiteX67" fmla="*/ 487839 w 716009"/>
              <a:gd name="connsiteY67" fmla="*/ 2358073 h 2754449"/>
              <a:gd name="connsiteX68" fmla="*/ 477940 w 716009"/>
              <a:gd name="connsiteY68" fmla="*/ 2372253 h 2754449"/>
              <a:gd name="connsiteX69" fmla="*/ 467673 w 716009"/>
              <a:gd name="connsiteY69" fmla="*/ 2390935 h 2754449"/>
              <a:gd name="connsiteX70" fmla="*/ 423885 w 716009"/>
              <a:gd name="connsiteY70" fmla="*/ 2449688 h 2754449"/>
              <a:gd name="connsiteX71" fmla="*/ 396277 w 716009"/>
              <a:gd name="connsiteY71" fmla="*/ 2489236 h 2754449"/>
              <a:gd name="connsiteX0" fmla="*/ 396277 w 716009"/>
              <a:gd name="connsiteY0" fmla="*/ 2489236 h 2754449"/>
              <a:gd name="connsiteX1" fmla="*/ 388945 w 716009"/>
              <a:gd name="connsiteY1" fmla="*/ 2496569 h 2754449"/>
              <a:gd name="connsiteX2" fmla="*/ 381102 w 716009"/>
              <a:gd name="connsiteY2" fmla="*/ 2507092 h 2754449"/>
              <a:gd name="connsiteX3" fmla="*/ 321392 w 716009"/>
              <a:gd name="connsiteY3" fmla="*/ 2564125 h 2754449"/>
              <a:gd name="connsiteX4" fmla="*/ 292841 w 716009"/>
              <a:gd name="connsiteY4" fmla="*/ 2592677 h 2754449"/>
              <a:gd name="connsiteX5" fmla="*/ 288840 w 716009"/>
              <a:gd name="connsiteY5" fmla="*/ 2595217 h 2754449"/>
              <a:gd name="connsiteX6" fmla="*/ 462966 w 716009"/>
              <a:gd name="connsiteY6" fmla="*/ 2658090 h 2754449"/>
              <a:gd name="connsiteX7" fmla="*/ 179002 w 716009"/>
              <a:gd name="connsiteY7" fmla="*/ 2664948 h 2754449"/>
              <a:gd name="connsiteX8" fmla="*/ 179002 w 716009"/>
              <a:gd name="connsiteY8" fmla="*/ 2754449 h 2754449"/>
              <a:gd name="connsiteX9" fmla="*/ 0 w 716009"/>
              <a:gd name="connsiteY9" fmla="*/ 2616699 h 2754449"/>
              <a:gd name="connsiteX10" fmla="*/ 101376 w 716009"/>
              <a:gd name="connsiteY10" fmla="*/ 2338082 h 2754449"/>
              <a:gd name="connsiteX11" fmla="*/ 179002 w 716009"/>
              <a:gd name="connsiteY11" fmla="*/ 2485946 h 2754449"/>
              <a:gd name="connsiteX12" fmla="*/ 280686 w 716009"/>
              <a:gd name="connsiteY12" fmla="*/ 2422322 h 2754449"/>
              <a:gd name="connsiteX13" fmla="*/ 311792 w 716009"/>
              <a:gd name="connsiteY13" fmla="*/ 2394300 h 2754449"/>
              <a:gd name="connsiteX14" fmla="*/ 374446 w 716009"/>
              <a:gd name="connsiteY14" fmla="*/ 2333628 h 2754449"/>
              <a:gd name="connsiteX15" fmla="*/ 407833 w 716009"/>
              <a:gd name="connsiteY15" fmla="*/ 2292386 h 2754449"/>
              <a:gd name="connsiteX16" fmla="*/ 459268 w 716009"/>
              <a:gd name="connsiteY16" fmla="*/ 2221997 h 2754449"/>
              <a:gd name="connsiteX17" fmla="*/ 490431 w 716009"/>
              <a:gd name="connsiteY17" fmla="*/ 2171075 h 2754449"/>
              <a:gd name="connsiteX18" fmla="*/ 534178 w 716009"/>
              <a:gd name="connsiteY18" fmla="*/ 2089274 h 2754449"/>
              <a:gd name="connsiteX19" fmla="*/ 561223 w 716009"/>
              <a:gd name="connsiteY19" fmla="*/ 2031387 h 2754449"/>
              <a:gd name="connsiteX20" fmla="*/ 598309 w 716009"/>
              <a:gd name="connsiteY20" fmla="*/ 1936480 h 2754449"/>
              <a:gd name="connsiteX21" fmla="*/ 619878 w 716009"/>
              <a:gd name="connsiteY21" fmla="*/ 1875249 h 2754449"/>
              <a:gd name="connsiteX22" fmla="*/ 651234 w 716009"/>
              <a:gd name="connsiteY22" fmla="*/ 1761137 h 2754449"/>
              <a:gd name="connsiteX23" fmla="*/ 665605 w 716009"/>
              <a:gd name="connsiteY23" fmla="*/ 1704797 h 2754449"/>
              <a:gd name="connsiteX24" fmla="*/ 697449 w 716009"/>
              <a:gd name="connsiteY24" fmla="*/ 1522252 h 2754449"/>
              <a:gd name="connsiteX25" fmla="*/ 697449 w 716009"/>
              <a:gd name="connsiteY25" fmla="*/ 1522250 h 2754449"/>
              <a:gd name="connsiteX26" fmla="*/ 710074 w 716009"/>
              <a:gd name="connsiteY26" fmla="*/ 1368996 h 2754449"/>
              <a:gd name="connsiteX27" fmla="*/ 713717 w 716009"/>
              <a:gd name="connsiteY27" fmla="*/ 1324763 h 2754449"/>
              <a:gd name="connsiteX28" fmla="*/ 712312 w 716009"/>
              <a:gd name="connsiteY28" fmla="*/ 1274280 h 2754449"/>
              <a:gd name="connsiteX29" fmla="*/ 692689 w 716009"/>
              <a:gd name="connsiteY29" fmla="*/ 1094012 h 2754449"/>
              <a:gd name="connsiteX30" fmla="*/ 670419 w 716009"/>
              <a:gd name="connsiteY30" fmla="*/ 963848 h 2754449"/>
              <a:gd name="connsiteX31" fmla="*/ 647824 w 716009"/>
              <a:gd name="connsiteY31" fmla="*/ 861603 h 2754449"/>
              <a:gd name="connsiteX32" fmla="*/ 612331 w 716009"/>
              <a:gd name="connsiteY32" fmla="*/ 742960 h 2754449"/>
              <a:gd name="connsiteX33" fmla="*/ 580590 w 716009"/>
              <a:gd name="connsiteY33" fmla="*/ 651882 h 2754449"/>
              <a:gd name="connsiteX34" fmla="*/ 532970 w 716009"/>
              <a:gd name="connsiteY34" fmla="*/ 547166 h 2754449"/>
              <a:gd name="connsiteX35" fmla="*/ 493601 w 716009"/>
              <a:gd name="connsiteY35" fmla="*/ 469503 h 2754449"/>
              <a:gd name="connsiteX36" fmla="*/ 434552 w 716009"/>
              <a:gd name="connsiteY36" fmla="*/ 381109 h 2754449"/>
              <a:gd name="connsiteX37" fmla="*/ 389451 w 716009"/>
              <a:gd name="connsiteY37" fmla="*/ 319164 h 2754449"/>
              <a:gd name="connsiteX38" fmla="*/ 318654 w 716009"/>
              <a:gd name="connsiteY38" fmla="*/ 249443 h 2754449"/>
              <a:gd name="connsiteX39" fmla="*/ 270731 w 716009"/>
              <a:gd name="connsiteY39" fmla="*/ 205610 h 2754449"/>
              <a:gd name="connsiteX40" fmla="*/ 184155 w 716009"/>
              <a:gd name="connsiteY40" fmla="*/ 156849 h 2754449"/>
              <a:gd name="connsiteX41" fmla="*/ 140042 w 716009"/>
              <a:gd name="connsiteY41" fmla="*/ 133624 h 2754449"/>
              <a:gd name="connsiteX42" fmla="*/ 66984 w 716009"/>
              <a:gd name="connsiteY42" fmla="*/ 120262 h 2754449"/>
              <a:gd name="connsiteX43" fmla="*/ 194457 w 716009"/>
              <a:gd name="connsiteY43" fmla="*/ 25626 h 2754449"/>
              <a:gd name="connsiteX44" fmla="*/ 223488 w 716009"/>
              <a:gd name="connsiteY44" fmla="*/ 0 h 2754449"/>
              <a:gd name="connsiteX45" fmla="*/ 278703 w 716009"/>
              <a:gd name="connsiteY45" fmla="*/ 31097 h 2754449"/>
              <a:gd name="connsiteX46" fmla="*/ 716009 w 716009"/>
              <a:gd name="connsiteY46" fmla="*/ 1228103 h 2754449"/>
              <a:gd name="connsiteX47" fmla="*/ 716009 w 716009"/>
              <a:gd name="connsiteY47" fmla="*/ 1407105 h 2754449"/>
              <a:gd name="connsiteX48" fmla="*/ 712544 w 716009"/>
              <a:gd name="connsiteY48" fmla="*/ 1481846 h 2754449"/>
              <a:gd name="connsiteX49" fmla="*/ 711830 w 716009"/>
              <a:gd name="connsiteY49" fmla="*/ 1548364 h 2754449"/>
              <a:gd name="connsiteX50" fmla="*/ 707523 w 716009"/>
              <a:gd name="connsiteY50" fmla="*/ 1590162 h 2754449"/>
              <a:gd name="connsiteX51" fmla="*/ 705901 w 716009"/>
              <a:gd name="connsiteY51" fmla="*/ 1625158 h 2754449"/>
              <a:gd name="connsiteX52" fmla="*/ 698580 w 716009"/>
              <a:gd name="connsiteY52" fmla="*/ 1676942 h 2754449"/>
              <a:gd name="connsiteX53" fmla="*/ 691817 w 716009"/>
              <a:gd name="connsiteY53" fmla="*/ 1742575 h 2754449"/>
              <a:gd name="connsiteX54" fmla="*/ 682406 w 716009"/>
              <a:gd name="connsiteY54" fmla="*/ 1791357 h 2754449"/>
              <a:gd name="connsiteX55" fmla="*/ 676558 w 716009"/>
              <a:gd name="connsiteY55" fmla="*/ 1832729 h 2754449"/>
              <a:gd name="connsiteX56" fmla="*/ 666254 w 716009"/>
              <a:gd name="connsiteY56" fmla="*/ 1875085 h 2754449"/>
              <a:gd name="connsiteX57" fmla="*/ 656297 w 716009"/>
              <a:gd name="connsiteY57" fmla="*/ 1926699 h 2754449"/>
              <a:gd name="connsiteX58" fmla="*/ 640594 w 716009"/>
              <a:gd name="connsiteY58" fmla="*/ 1980565 h 2754449"/>
              <a:gd name="connsiteX59" fmla="*/ 629451 w 716009"/>
              <a:gd name="connsiteY59" fmla="*/ 2026371 h 2754449"/>
              <a:gd name="connsiteX60" fmla="*/ 617789 w 716009"/>
              <a:gd name="connsiteY60" fmla="*/ 2058795 h 2754449"/>
              <a:gd name="connsiteX61" fmla="*/ 606368 w 716009"/>
              <a:gd name="connsiteY61" fmla="*/ 2097976 h 2754449"/>
              <a:gd name="connsiteX62" fmla="*/ 583080 w 716009"/>
              <a:gd name="connsiteY62" fmla="*/ 2155299 h 2754449"/>
              <a:gd name="connsiteX63" fmla="*/ 566055 w 716009"/>
              <a:gd name="connsiteY63" fmla="*/ 2202635 h 2754449"/>
              <a:gd name="connsiteX64" fmla="*/ 554607 w 716009"/>
              <a:gd name="connsiteY64" fmla="*/ 2225384 h 2754449"/>
              <a:gd name="connsiteX65" fmla="*/ 543127 w 716009"/>
              <a:gd name="connsiteY65" fmla="*/ 2253642 h 2754449"/>
              <a:gd name="connsiteX66" fmla="*/ 510677 w 716009"/>
              <a:gd name="connsiteY66" fmla="*/ 2312687 h 2754449"/>
              <a:gd name="connsiteX67" fmla="*/ 487839 w 716009"/>
              <a:gd name="connsiteY67" fmla="*/ 2358073 h 2754449"/>
              <a:gd name="connsiteX68" fmla="*/ 477940 w 716009"/>
              <a:gd name="connsiteY68" fmla="*/ 2372253 h 2754449"/>
              <a:gd name="connsiteX69" fmla="*/ 467673 w 716009"/>
              <a:gd name="connsiteY69" fmla="*/ 2390935 h 2754449"/>
              <a:gd name="connsiteX70" fmla="*/ 423885 w 716009"/>
              <a:gd name="connsiteY70" fmla="*/ 2449688 h 2754449"/>
              <a:gd name="connsiteX71" fmla="*/ 396277 w 716009"/>
              <a:gd name="connsiteY71" fmla="*/ 2489236 h 2754449"/>
              <a:gd name="connsiteX0" fmla="*/ 396277 w 716009"/>
              <a:gd name="connsiteY0" fmla="*/ 2489236 h 2668028"/>
              <a:gd name="connsiteX1" fmla="*/ 388945 w 716009"/>
              <a:gd name="connsiteY1" fmla="*/ 2496569 h 2668028"/>
              <a:gd name="connsiteX2" fmla="*/ 381102 w 716009"/>
              <a:gd name="connsiteY2" fmla="*/ 2507092 h 2668028"/>
              <a:gd name="connsiteX3" fmla="*/ 321392 w 716009"/>
              <a:gd name="connsiteY3" fmla="*/ 2564125 h 2668028"/>
              <a:gd name="connsiteX4" fmla="*/ 292841 w 716009"/>
              <a:gd name="connsiteY4" fmla="*/ 2592677 h 2668028"/>
              <a:gd name="connsiteX5" fmla="*/ 288840 w 716009"/>
              <a:gd name="connsiteY5" fmla="*/ 2595217 h 2668028"/>
              <a:gd name="connsiteX6" fmla="*/ 462966 w 716009"/>
              <a:gd name="connsiteY6" fmla="*/ 2658090 h 2668028"/>
              <a:gd name="connsiteX7" fmla="*/ 179002 w 716009"/>
              <a:gd name="connsiteY7" fmla="*/ 2664948 h 2668028"/>
              <a:gd name="connsiteX8" fmla="*/ 0 w 716009"/>
              <a:gd name="connsiteY8" fmla="*/ 2616699 h 2668028"/>
              <a:gd name="connsiteX9" fmla="*/ 101376 w 716009"/>
              <a:gd name="connsiteY9" fmla="*/ 2338082 h 2668028"/>
              <a:gd name="connsiteX10" fmla="*/ 179002 w 716009"/>
              <a:gd name="connsiteY10" fmla="*/ 2485946 h 2668028"/>
              <a:gd name="connsiteX11" fmla="*/ 280686 w 716009"/>
              <a:gd name="connsiteY11" fmla="*/ 2422322 h 2668028"/>
              <a:gd name="connsiteX12" fmla="*/ 311792 w 716009"/>
              <a:gd name="connsiteY12" fmla="*/ 2394300 h 2668028"/>
              <a:gd name="connsiteX13" fmla="*/ 374446 w 716009"/>
              <a:gd name="connsiteY13" fmla="*/ 2333628 h 2668028"/>
              <a:gd name="connsiteX14" fmla="*/ 407833 w 716009"/>
              <a:gd name="connsiteY14" fmla="*/ 2292386 h 2668028"/>
              <a:gd name="connsiteX15" fmla="*/ 459268 w 716009"/>
              <a:gd name="connsiteY15" fmla="*/ 2221997 h 2668028"/>
              <a:gd name="connsiteX16" fmla="*/ 490431 w 716009"/>
              <a:gd name="connsiteY16" fmla="*/ 2171075 h 2668028"/>
              <a:gd name="connsiteX17" fmla="*/ 534178 w 716009"/>
              <a:gd name="connsiteY17" fmla="*/ 2089274 h 2668028"/>
              <a:gd name="connsiteX18" fmla="*/ 561223 w 716009"/>
              <a:gd name="connsiteY18" fmla="*/ 2031387 h 2668028"/>
              <a:gd name="connsiteX19" fmla="*/ 598309 w 716009"/>
              <a:gd name="connsiteY19" fmla="*/ 1936480 h 2668028"/>
              <a:gd name="connsiteX20" fmla="*/ 619878 w 716009"/>
              <a:gd name="connsiteY20" fmla="*/ 1875249 h 2668028"/>
              <a:gd name="connsiteX21" fmla="*/ 651234 w 716009"/>
              <a:gd name="connsiteY21" fmla="*/ 1761137 h 2668028"/>
              <a:gd name="connsiteX22" fmla="*/ 665605 w 716009"/>
              <a:gd name="connsiteY22" fmla="*/ 1704797 h 2668028"/>
              <a:gd name="connsiteX23" fmla="*/ 697449 w 716009"/>
              <a:gd name="connsiteY23" fmla="*/ 1522252 h 2668028"/>
              <a:gd name="connsiteX24" fmla="*/ 697449 w 716009"/>
              <a:gd name="connsiteY24" fmla="*/ 1522250 h 2668028"/>
              <a:gd name="connsiteX25" fmla="*/ 710074 w 716009"/>
              <a:gd name="connsiteY25" fmla="*/ 1368996 h 2668028"/>
              <a:gd name="connsiteX26" fmla="*/ 713717 w 716009"/>
              <a:gd name="connsiteY26" fmla="*/ 1324763 h 2668028"/>
              <a:gd name="connsiteX27" fmla="*/ 712312 w 716009"/>
              <a:gd name="connsiteY27" fmla="*/ 1274280 h 2668028"/>
              <a:gd name="connsiteX28" fmla="*/ 692689 w 716009"/>
              <a:gd name="connsiteY28" fmla="*/ 1094012 h 2668028"/>
              <a:gd name="connsiteX29" fmla="*/ 670419 w 716009"/>
              <a:gd name="connsiteY29" fmla="*/ 963848 h 2668028"/>
              <a:gd name="connsiteX30" fmla="*/ 647824 w 716009"/>
              <a:gd name="connsiteY30" fmla="*/ 861603 h 2668028"/>
              <a:gd name="connsiteX31" fmla="*/ 612331 w 716009"/>
              <a:gd name="connsiteY31" fmla="*/ 742960 h 2668028"/>
              <a:gd name="connsiteX32" fmla="*/ 580590 w 716009"/>
              <a:gd name="connsiteY32" fmla="*/ 651882 h 2668028"/>
              <a:gd name="connsiteX33" fmla="*/ 532970 w 716009"/>
              <a:gd name="connsiteY33" fmla="*/ 547166 h 2668028"/>
              <a:gd name="connsiteX34" fmla="*/ 493601 w 716009"/>
              <a:gd name="connsiteY34" fmla="*/ 469503 h 2668028"/>
              <a:gd name="connsiteX35" fmla="*/ 434552 w 716009"/>
              <a:gd name="connsiteY35" fmla="*/ 381109 h 2668028"/>
              <a:gd name="connsiteX36" fmla="*/ 389451 w 716009"/>
              <a:gd name="connsiteY36" fmla="*/ 319164 h 2668028"/>
              <a:gd name="connsiteX37" fmla="*/ 318654 w 716009"/>
              <a:gd name="connsiteY37" fmla="*/ 249443 h 2668028"/>
              <a:gd name="connsiteX38" fmla="*/ 270731 w 716009"/>
              <a:gd name="connsiteY38" fmla="*/ 205610 h 2668028"/>
              <a:gd name="connsiteX39" fmla="*/ 184155 w 716009"/>
              <a:gd name="connsiteY39" fmla="*/ 156849 h 2668028"/>
              <a:gd name="connsiteX40" fmla="*/ 140042 w 716009"/>
              <a:gd name="connsiteY40" fmla="*/ 133624 h 2668028"/>
              <a:gd name="connsiteX41" fmla="*/ 66984 w 716009"/>
              <a:gd name="connsiteY41" fmla="*/ 120262 h 2668028"/>
              <a:gd name="connsiteX42" fmla="*/ 194457 w 716009"/>
              <a:gd name="connsiteY42" fmla="*/ 25626 h 2668028"/>
              <a:gd name="connsiteX43" fmla="*/ 223488 w 716009"/>
              <a:gd name="connsiteY43" fmla="*/ 0 h 2668028"/>
              <a:gd name="connsiteX44" fmla="*/ 278703 w 716009"/>
              <a:gd name="connsiteY44" fmla="*/ 31097 h 2668028"/>
              <a:gd name="connsiteX45" fmla="*/ 716009 w 716009"/>
              <a:gd name="connsiteY45" fmla="*/ 1228103 h 2668028"/>
              <a:gd name="connsiteX46" fmla="*/ 716009 w 716009"/>
              <a:gd name="connsiteY46" fmla="*/ 1407105 h 2668028"/>
              <a:gd name="connsiteX47" fmla="*/ 712544 w 716009"/>
              <a:gd name="connsiteY47" fmla="*/ 1481846 h 2668028"/>
              <a:gd name="connsiteX48" fmla="*/ 711830 w 716009"/>
              <a:gd name="connsiteY48" fmla="*/ 1548364 h 2668028"/>
              <a:gd name="connsiteX49" fmla="*/ 707523 w 716009"/>
              <a:gd name="connsiteY49" fmla="*/ 1590162 h 2668028"/>
              <a:gd name="connsiteX50" fmla="*/ 705901 w 716009"/>
              <a:gd name="connsiteY50" fmla="*/ 1625158 h 2668028"/>
              <a:gd name="connsiteX51" fmla="*/ 698580 w 716009"/>
              <a:gd name="connsiteY51" fmla="*/ 1676942 h 2668028"/>
              <a:gd name="connsiteX52" fmla="*/ 691817 w 716009"/>
              <a:gd name="connsiteY52" fmla="*/ 1742575 h 2668028"/>
              <a:gd name="connsiteX53" fmla="*/ 682406 w 716009"/>
              <a:gd name="connsiteY53" fmla="*/ 1791357 h 2668028"/>
              <a:gd name="connsiteX54" fmla="*/ 676558 w 716009"/>
              <a:gd name="connsiteY54" fmla="*/ 1832729 h 2668028"/>
              <a:gd name="connsiteX55" fmla="*/ 666254 w 716009"/>
              <a:gd name="connsiteY55" fmla="*/ 1875085 h 2668028"/>
              <a:gd name="connsiteX56" fmla="*/ 656297 w 716009"/>
              <a:gd name="connsiteY56" fmla="*/ 1926699 h 2668028"/>
              <a:gd name="connsiteX57" fmla="*/ 640594 w 716009"/>
              <a:gd name="connsiteY57" fmla="*/ 1980565 h 2668028"/>
              <a:gd name="connsiteX58" fmla="*/ 629451 w 716009"/>
              <a:gd name="connsiteY58" fmla="*/ 2026371 h 2668028"/>
              <a:gd name="connsiteX59" fmla="*/ 617789 w 716009"/>
              <a:gd name="connsiteY59" fmla="*/ 2058795 h 2668028"/>
              <a:gd name="connsiteX60" fmla="*/ 606368 w 716009"/>
              <a:gd name="connsiteY60" fmla="*/ 2097976 h 2668028"/>
              <a:gd name="connsiteX61" fmla="*/ 583080 w 716009"/>
              <a:gd name="connsiteY61" fmla="*/ 2155299 h 2668028"/>
              <a:gd name="connsiteX62" fmla="*/ 566055 w 716009"/>
              <a:gd name="connsiteY62" fmla="*/ 2202635 h 2668028"/>
              <a:gd name="connsiteX63" fmla="*/ 554607 w 716009"/>
              <a:gd name="connsiteY63" fmla="*/ 2225384 h 2668028"/>
              <a:gd name="connsiteX64" fmla="*/ 543127 w 716009"/>
              <a:gd name="connsiteY64" fmla="*/ 2253642 h 2668028"/>
              <a:gd name="connsiteX65" fmla="*/ 510677 w 716009"/>
              <a:gd name="connsiteY65" fmla="*/ 2312687 h 2668028"/>
              <a:gd name="connsiteX66" fmla="*/ 487839 w 716009"/>
              <a:gd name="connsiteY66" fmla="*/ 2358073 h 2668028"/>
              <a:gd name="connsiteX67" fmla="*/ 477940 w 716009"/>
              <a:gd name="connsiteY67" fmla="*/ 2372253 h 2668028"/>
              <a:gd name="connsiteX68" fmla="*/ 467673 w 716009"/>
              <a:gd name="connsiteY68" fmla="*/ 2390935 h 2668028"/>
              <a:gd name="connsiteX69" fmla="*/ 423885 w 716009"/>
              <a:gd name="connsiteY69" fmla="*/ 2449688 h 2668028"/>
              <a:gd name="connsiteX70" fmla="*/ 396277 w 716009"/>
              <a:gd name="connsiteY70" fmla="*/ 2489236 h 2668028"/>
              <a:gd name="connsiteX0" fmla="*/ 383963 w 703695"/>
              <a:gd name="connsiteY0" fmla="*/ 2489236 h 2668028"/>
              <a:gd name="connsiteX1" fmla="*/ 376631 w 703695"/>
              <a:gd name="connsiteY1" fmla="*/ 2496569 h 2668028"/>
              <a:gd name="connsiteX2" fmla="*/ 368788 w 703695"/>
              <a:gd name="connsiteY2" fmla="*/ 2507092 h 2668028"/>
              <a:gd name="connsiteX3" fmla="*/ 309078 w 703695"/>
              <a:gd name="connsiteY3" fmla="*/ 2564125 h 2668028"/>
              <a:gd name="connsiteX4" fmla="*/ 280527 w 703695"/>
              <a:gd name="connsiteY4" fmla="*/ 2592677 h 2668028"/>
              <a:gd name="connsiteX5" fmla="*/ 276526 w 703695"/>
              <a:gd name="connsiteY5" fmla="*/ 2595217 h 2668028"/>
              <a:gd name="connsiteX6" fmla="*/ 450652 w 703695"/>
              <a:gd name="connsiteY6" fmla="*/ 2658090 h 2668028"/>
              <a:gd name="connsiteX7" fmla="*/ 166688 w 703695"/>
              <a:gd name="connsiteY7" fmla="*/ 2664948 h 2668028"/>
              <a:gd name="connsiteX8" fmla="*/ 0 w 703695"/>
              <a:gd name="connsiteY8" fmla="*/ 2635249 h 2668028"/>
              <a:gd name="connsiteX9" fmla="*/ 89062 w 703695"/>
              <a:gd name="connsiteY9" fmla="*/ 2338082 h 2668028"/>
              <a:gd name="connsiteX10" fmla="*/ 166688 w 703695"/>
              <a:gd name="connsiteY10" fmla="*/ 2485946 h 2668028"/>
              <a:gd name="connsiteX11" fmla="*/ 268372 w 703695"/>
              <a:gd name="connsiteY11" fmla="*/ 2422322 h 2668028"/>
              <a:gd name="connsiteX12" fmla="*/ 299478 w 703695"/>
              <a:gd name="connsiteY12" fmla="*/ 2394300 h 2668028"/>
              <a:gd name="connsiteX13" fmla="*/ 362132 w 703695"/>
              <a:gd name="connsiteY13" fmla="*/ 2333628 h 2668028"/>
              <a:gd name="connsiteX14" fmla="*/ 395519 w 703695"/>
              <a:gd name="connsiteY14" fmla="*/ 2292386 h 2668028"/>
              <a:gd name="connsiteX15" fmla="*/ 446954 w 703695"/>
              <a:gd name="connsiteY15" fmla="*/ 2221997 h 2668028"/>
              <a:gd name="connsiteX16" fmla="*/ 478117 w 703695"/>
              <a:gd name="connsiteY16" fmla="*/ 2171075 h 2668028"/>
              <a:gd name="connsiteX17" fmla="*/ 521864 w 703695"/>
              <a:gd name="connsiteY17" fmla="*/ 2089274 h 2668028"/>
              <a:gd name="connsiteX18" fmla="*/ 548909 w 703695"/>
              <a:gd name="connsiteY18" fmla="*/ 2031387 h 2668028"/>
              <a:gd name="connsiteX19" fmla="*/ 585995 w 703695"/>
              <a:gd name="connsiteY19" fmla="*/ 1936480 h 2668028"/>
              <a:gd name="connsiteX20" fmla="*/ 607564 w 703695"/>
              <a:gd name="connsiteY20" fmla="*/ 1875249 h 2668028"/>
              <a:gd name="connsiteX21" fmla="*/ 638920 w 703695"/>
              <a:gd name="connsiteY21" fmla="*/ 1761137 h 2668028"/>
              <a:gd name="connsiteX22" fmla="*/ 653291 w 703695"/>
              <a:gd name="connsiteY22" fmla="*/ 1704797 h 2668028"/>
              <a:gd name="connsiteX23" fmla="*/ 685135 w 703695"/>
              <a:gd name="connsiteY23" fmla="*/ 1522252 h 2668028"/>
              <a:gd name="connsiteX24" fmla="*/ 685135 w 703695"/>
              <a:gd name="connsiteY24" fmla="*/ 1522250 h 2668028"/>
              <a:gd name="connsiteX25" fmla="*/ 697760 w 703695"/>
              <a:gd name="connsiteY25" fmla="*/ 1368996 h 2668028"/>
              <a:gd name="connsiteX26" fmla="*/ 701403 w 703695"/>
              <a:gd name="connsiteY26" fmla="*/ 1324763 h 2668028"/>
              <a:gd name="connsiteX27" fmla="*/ 699998 w 703695"/>
              <a:gd name="connsiteY27" fmla="*/ 1274280 h 2668028"/>
              <a:gd name="connsiteX28" fmla="*/ 680375 w 703695"/>
              <a:gd name="connsiteY28" fmla="*/ 1094012 h 2668028"/>
              <a:gd name="connsiteX29" fmla="*/ 658105 w 703695"/>
              <a:gd name="connsiteY29" fmla="*/ 963848 h 2668028"/>
              <a:gd name="connsiteX30" fmla="*/ 635510 w 703695"/>
              <a:gd name="connsiteY30" fmla="*/ 861603 h 2668028"/>
              <a:gd name="connsiteX31" fmla="*/ 600017 w 703695"/>
              <a:gd name="connsiteY31" fmla="*/ 742960 h 2668028"/>
              <a:gd name="connsiteX32" fmla="*/ 568276 w 703695"/>
              <a:gd name="connsiteY32" fmla="*/ 651882 h 2668028"/>
              <a:gd name="connsiteX33" fmla="*/ 520656 w 703695"/>
              <a:gd name="connsiteY33" fmla="*/ 547166 h 2668028"/>
              <a:gd name="connsiteX34" fmla="*/ 481287 w 703695"/>
              <a:gd name="connsiteY34" fmla="*/ 469503 h 2668028"/>
              <a:gd name="connsiteX35" fmla="*/ 422238 w 703695"/>
              <a:gd name="connsiteY35" fmla="*/ 381109 h 2668028"/>
              <a:gd name="connsiteX36" fmla="*/ 377137 w 703695"/>
              <a:gd name="connsiteY36" fmla="*/ 319164 h 2668028"/>
              <a:gd name="connsiteX37" fmla="*/ 306340 w 703695"/>
              <a:gd name="connsiteY37" fmla="*/ 249443 h 2668028"/>
              <a:gd name="connsiteX38" fmla="*/ 258417 w 703695"/>
              <a:gd name="connsiteY38" fmla="*/ 205610 h 2668028"/>
              <a:gd name="connsiteX39" fmla="*/ 171841 w 703695"/>
              <a:gd name="connsiteY39" fmla="*/ 156849 h 2668028"/>
              <a:gd name="connsiteX40" fmla="*/ 127728 w 703695"/>
              <a:gd name="connsiteY40" fmla="*/ 133624 h 2668028"/>
              <a:gd name="connsiteX41" fmla="*/ 54670 w 703695"/>
              <a:gd name="connsiteY41" fmla="*/ 120262 h 2668028"/>
              <a:gd name="connsiteX42" fmla="*/ 182143 w 703695"/>
              <a:gd name="connsiteY42" fmla="*/ 25626 h 2668028"/>
              <a:gd name="connsiteX43" fmla="*/ 211174 w 703695"/>
              <a:gd name="connsiteY43" fmla="*/ 0 h 2668028"/>
              <a:gd name="connsiteX44" fmla="*/ 266389 w 703695"/>
              <a:gd name="connsiteY44" fmla="*/ 31097 h 2668028"/>
              <a:gd name="connsiteX45" fmla="*/ 703695 w 703695"/>
              <a:gd name="connsiteY45" fmla="*/ 1228103 h 2668028"/>
              <a:gd name="connsiteX46" fmla="*/ 703695 w 703695"/>
              <a:gd name="connsiteY46" fmla="*/ 1407105 h 2668028"/>
              <a:gd name="connsiteX47" fmla="*/ 700230 w 703695"/>
              <a:gd name="connsiteY47" fmla="*/ 1481846 h 2668028"/>
              <a:gd name="connsiteX48" fmla="*/ 699516 w 703695"/>
              <a:gd name="connsiteY48" fmla="*/ 1548364 h 2668028"/>
              <a:gd name="connsiteX49" fmla="*/ 695209 w 703695"/>
              <a:gd name="connsiteY49" fmla="*/ 1590162 h 2668028"/>
              <a:gd name="connsiteX50" fmla="*/ 693587 w 703695"/>
              <a:gd name="connsiteY50" fmla="*/ 1625158 h 2668028"/>
              <a:gd name="connsiteX51" fmla="*/ 686266 w 703695"/>
              <a:gd name="connsiteY51" fmla="*/ 1676942 h 2668028"/>
              <a:gd name="connsiteX52" fmla="*/ 679503 w 703695"/>
              <a:gd name="connsiteY52" fmla="*/ 1742575 h 2668028"/>
              <a:gd name="connsiteX53" fmla="*/ 670092 w 703695"/>
              <a:gd name="connsiteY53" fmla="*/ 1791357 h 2668028"/>
              <a:gd name="connsiteX54" fmla="*/ 664244 w 703695"/>
              <a:gd name="connsiteY54" fmla="*/ 1832729 h 2668028"/>
              <a:gd name="connsiteX55" fmla="*/ 653940 w 703695"/>
              <a:gd name="connsiteY55" fmla="*/ 1875085 h 2668028"/>
              <a:gd name="connsiteX56" fmla="*/ 643983 w 703695"/>
              <a:gd name="connsiteY56" fmla="*/ 1926699 h 2668028"/>
              <a:gd name="connsiteX57" fmla="*/ 628280 w 703695"/>
              <a:gd name="connsiteY57" fmla="*/ 1980565 h 2668028"/>
              <a:gd name="connsiteX58" fmla="*/ 617137 w 703695"/>
              <a:gd name="connsiteY58" fmla="*/ 2026371 h 2668028"/>
              <a:gd name="connsiteX59" fmla="*/ 605475 w 703695"/>
              <a:gd name="connsiteY59" fmla="*/ 2058795 h 2668028"/>
              <a:gd name="connsiteX60" fmla="*/ 594054 w 703695"/>
              <a:gd name="connsiteY60" fmla="*/ 2097976 h 2668028"/>
              <a:gd name="connsiteX61" fmla="*/ 570766 w 703695"/>
              <a:gd name="connsiteY61" fmla="*/ 2155299 h 2668028"/>
              <a:gd name="connsiteX62" fmla="*/ 553741 w 703695"/>
              <a:gd name="connsiteY62" fmla="*/ 2202635 h 2668028"/>
              <a:gd name="connsiteX63" fmla="*/ 542293 w 703695"/>
              <a:gd name="connsiteY63" fmla="*/ 2225384 h 2668028"/>
              <a:gd name="connsiteX64" fmla="*/ 530813 w 703695"/>
              <a:gd name="connsiteY64" fmla="*/ 2253642 h 2668028"/>
              <a:gd name="connsiteX65" fmla="*/ 498363 w 703695"/>
              <a:gd name="connsiteY65" fmla="*/ 2312687 h 2668028"/>
              <a:gd name="connsiteX66" fmla="*/ 475525 w 703695"/>
              <a:gd name="connsiteY66" fmla="*/ 2358073 h 2668028"/>
              <a:gd name="connsiteX67" fmla="*/ 465626 w 703695"/>
              <a:gd name="connsiteY67" fmla="*/ 2372253 h 2668028"/>
              <a:gd name="connsiteX68" fmla="*/ 455359 w 703695"/>
              <a:gd name="connsiteY68" fmla="*/ 2390935 h 2668028"/>
              <a:gd name="connsiteX69" fmla="*/ 411571 w 703695"/>
              <a:gd name="connsiteY69" fmla="*/ 2449688 h 2668028"/>
              <a:gd name="connsiteX70" fmla="*/ 383963 w 703695"/>
              <a:gd name="connsiteY70" fmla="*/ 2489236 h 2668028"/>
              <a:gd name="connsiteX0" fmla="*/ 383963 w 703695"/>
              <a:gd name="connsiteY0" fmla="*/ 2489236 h 2669173"/>
              <a:gd name="connsiteX1" fmla="*/ 376631 w 703695"/>
              <a:gd name="connsiteY1" fmla="*/ 2496569 h 2669173"/>
              <a:gd name="connsiteX2" fmla="*/ 368788 w 703695"/>
              <a:gd name="connsiteY2" fmla="*/ 2507092 h 2669173"/>
              <a:gd name="connsiteX3" fmla="*/ 309078 w 703695"/>
              <a:gd name="connsiteY3" fmla="*/ 2564125 h 2669173"/>
              <a:gd name="connsiteX4" fmla="*/ 280527 w 703695"/>
              <a:gd name="connsiteY4" fmla="*/ 2592677 h 2669173"/>
              <a:gd name="connsiteX5" fmla="*/ 276526 w 703695"/>
              <a:gd name="connsiteY5" fmla="*/ 2595217 h 2669173"/>
              <a:gd name="connsiteX6" fmla="*/ 450652 w 703695"/>
              <a:gd name="connsiteY6" fmla="*/ 2658090 h 2669173"/>
              <a:gd name="connsiteX7" fmla="*/ 0 w 703695"/>
              <a:gd name="connsiteY7" fmla="*/ 2635249 h 2669173"/>
              <a:gd name="connsiteX8" fmla="*/ 89062 w 703695"/>
              <a:gd name="connsiteY8" fmla="*/ 2338082 h 2669173"/>
              <a:gd name="connsiteX9" fmla="*/ 166688 w 703695"/>
              <a:gd name="connsiteY9" fmla="*/ 2485946 h 2669173"/>
              <a:gd name="connsiteX10" fmla="*/ 268372 w 703695"/>
              <a:gd name="connsiteY10" fmla="*/ 2422322 h 2669173"/>
              <a:gd name="connsiteX11" fmla="*/ 299478 w 703695"/>
              <a:gd name="connsiteY11" fmla="*/ 2394300 h 2669173"/>
              <a:gd name="connsiteX12" fmla="*/ 362132 w 703695"/>
              <a:gd name="connsiteY12" fmla="*/ 2333628 h 2669173"/>
              <a:gd name="connsiteX13" fmla="*/ 395519 w 703695"/>
              <a:gd name="connsiteY13" fmla="*/ 2292386 h 2669173"/>
              <a:gd name="connsiteX14" fmla="*/ 446954 w 703695"/>
              <a:gd name="connsiteY14" fmla="*/ 2221997 h 2669173"/>
              <a:gd name="connsiteX15" fmla="*/ 478117 w 703695"/>
              <a:gd name="connsiteY15" fmla="*/ 2171075 h 2669173"/>
              <a:gd name="connsiteX16" fmla="*/ 521864 w 703695"/>
              <a:gd name="connsiteY16" fmla="*/ 2089274 h 2669173"/>
              <a:gd name="connsiteX17" fmla="*/ 548909 w 703695"/>
              <a:gd name="connsiteY17" fmla="*/ 2031387 h 2669173"/>
              <a:gd name="connsiteX18" fmla="*/ 585995 w 703695"/>
              <a:gd name="connsiteY18" fmla="*/ 1936480 h 2669173"/>
              <a:gd name="connsiteX19" fmla="*/ 607564 w 703695"/>
              <a:gd name="connsiteY19" fmla="*/ 1875249 h 2669173"/>
              <a:gd name="connsiteX20" fmla="*/ 638920 w 703695"/>
              <a:gd name="connsiteY20" fmla="*/ 1761137 h 2669173"/>
              <a:gd name="connsiteX21" fmla="*/ 653291 w 703695"/>
              <a:gd name="connsiteY21" fmla="*/ 1704797 h 2669173"/>
              <a:gd name="connsiteX22" fmla="*/ 685135 w 703695"/>
              <a:gd name="connsiteY22" fmla="*/ 1522252 h 2669173"/>
              <a:gd name="connsiteX23" fmla="*/ 685135 w 703695"/>
              <a:gd name="connsiteY23" fmla="*/ 1522250 h 2669173"/>
              <a:gd name="connsiteX24" fmla="*/ 697760 w 703695"/>
              <a:gd name="connsiteY24" fmla="*/ 1368996 h 2669173"/>
              <a:gd name="connsiteX25" fmla="*/ 701403 w 703695"/>
              <a:gd name="connsiteY25" fmla="*/ 1324763 h 2669173"/>
              <a:gd name="connsiteX26" fmla="*/ 699998 w 703695"/>
              <a:gd name="connsiteY26" fmla="*/ 1274280 h 2669173"/>
              <a:gd name="connsiteX27" fmla="*/ 680375 w 703695"/>
              <a:gd name="connsiteY27" fmla="*/ 1094012 h 2669173"/>
              <a:gd name="connsiteX28" fmla="*/ 658105 w 703695"/>
              <a:gd name="connsiteY28" fmla="*/ 963848 h 2669173"/>
              <a:gd name="connsiteX29" fmla="*/ 635510 w 703695"/>
              <a:gd name="connsiteY29" fmla="*/ 861603 h 2669173"/>
              <a:gd name="connsiteX30" fmla="*/ 600017 w 703695"/>
              <a:gd name="connsiteY30" fmla="*/ 742960 h 2669173"/>
              <a:gd name="connsiteX31" fmla="*/ 568276 w 703695"/>
              <a:gd name="connsiteY31" fmla="*/ 651882 h 2669173"/>
              <a:gd name="connsiteX32" fmla="*/ 520656 w 703695"/>
              <a:gd name="connsiteY32" fmla="*/ 547166 h 2669173"/>
              <a:gd name="connsiteX33" fmla="*/ 481287 w 703695"/>
              <a:gd name="connsiteY33" fmla="*/ 469503 h 2669173"/>
              <a:gd name="connsiteX34" fmla="*/ 422238 w 703695"/>
              <a:gd name="connsiteY34" fmla="*/ 381109 h 2669173"/>
              <a:gd name="connsiteX35" fmla="*/ 377137 w 703695"/>
              <a:gd name="connsiteY35" fmla="*/ 319164 h 2669173"/>
              <a:gd name="connsiteX36" fmla="*/ 306340 w 703695"/>
              <a:gd name="connsiteY36" fmla="*/ 249443 h 2669173"/>
              <a:gd name="connsiteX37" fmla="*/ 258417 w 703695"/>
              <a:gd name="connsiteY37" fmla="*/ 205610 h 2669173"/>
              <a:gd name="connsiteX38" fmla="*/ 171841 w 703695"/>
              <a:gd name="connsiteY38" fmla="*/ 156849 h 2669173"/>
              <a:gd name="connsiteX39" fmla="*/ 127728 w 703695"/>
              <a:gd name="connsiteY39" fmla="*/ 133624 h 2669173"/>
              <a:gd name="connsiteX40" fmla="*/ 54670 w 703695"/>
              <a:gd name="connsiteY40" fmla="*/ 120262 h 2669173"/>
              <a:gd name="connsiteX41" fmla="*/ 182143 w 703695"/>
              <a:gd name="connsiteY41" fmla="*/ 25626 h 2669173"/>
              <a:gd name="connsiteX42" fmla="*/ 211174 w 703695"/>
              <a:gd name="connsiteY42" fmla="*/ 0 h 2669173"/>
              <a:gd name="connsiteX43" fmla="*/ 266389 w 703695"/>
              <a:gd name="connsiteY43" fmla="*/ 31097 h 2669173"/>
              <a:gd name="connsiteX44" fmla="*/ 703695 w 703695"/>
              <a:gd name="connsiteY44" fmla="*/ 1228103 h 2669173"/>
              <a:gd name="connsiteX45" fmla="*/ 703695 w 703695"/>
              <a:gd name="connsiteY45" fmla="*/ 1407105 h 2669173"/>
              <a:gd name="connsiteX46" fmla="*/ 700230 w 703695"/>
              <a:gd name="connsiteY46" fmla="*/ 1481846 h 2669173"/>
              <a:gd name="connsiteX47" fmla="*/ 699516 w 703695"/>
              <a:gd name="connsiteY47" fmla="*/ 1548364 h 2669173"/>
              <a:gd name="connsiteX48" fmla="*/ 695209 w 703695"/>
              <a:gd name="connsiteY48" fmla="*/ 1590162 h 2669173"/>
              <a:gd name="connsiteX49" fmla="*/ 693587 w 703695"/>
              <a:gd name="connsiteY49" fmla="*/ 1625158 h 2669173"/>
              <a:gd name="connsiteX50" fmla="*/ 686266 w 703695"/>
              <a:gd name="connsiteY50" fmla="*/ 1676942 h 2669173"/>
              <a:gd name="connsiteX51" fmla="*/ 679503 w 703695"/>
              <a:gd name="connsiteY51" fmla="*/ 1742575 h 2669173"/>
              <a:gd name="connsiteX52" fmla="*/ 670092 w 703695"/>
              <a:gd name="connsiteY52" fmla="*/ 1791357 h 2669173"/>
              <a:gd name="connsiteX53" fmla="*/ 664244 w 703695"/>
              <a:gd name="connsiteY53" fmla="*/ 1832729 h 2669173"/>
              <a:gd name="connsiteX54" fmla="*/ 653940 w 703695"/>
              <a:gd name="connsiteY54" fmla="*/ 1875085 h 2669173"/>
              <a:gd name="connsiteX55" fmla="*/ 643983 w 703695"/>
              <a:gd name="connsiteY55" fmla="*/ 1926699 h 2669173"/>
              <a:gd name="connsiteX56" fmla="*/ 628280 w 703695"/>
              <a:gd name="connsiteY56" fmla="*/ 1980565 h 2669173"/>
              <a:gd name="connsiteX57" fmla="*/ 617137 w 703695"/>
              <a:gd name="connsiteY57" fmla="*/ 2026371 h 2669173"/>
              <a:gd name="connsiteX58" fmla="*/ 605475 w 703695"/>
              <a:gd name="connsiteY58" fmla="*/ 2058795 h 2669173"/>
              <a:gd name="connsiteX59" fmla="*/ 594054 w 703695"/>
              <a:gd name="connsiteY59" fmla="*/ 2097976 h 2669173"/>
              <a:gd name="connsiteX60" fmla="*/ 570766 w 703695"/>
              <a:gd name="connsiteY60" fmla="*/ 2155299 h 2669173"/>
              <a:gd name="connsiteX61" fmla="*/ 553741 w 703695"/>
              <a:gd name="connsiteY61" fmla="*/ 2202635 h 2669173"/>
              <a:gd name="connsiteX62" fmla="*/ 542293 w 703695"/>
              <a:gd name="connsiteY62" fmla="*/ 2225384 h 2669173"/>
              <a:gd name="connsiteX63" fmla="*/ 530813 w 703695"/>
              <a:gd name="connsiteY63" fmla="*/ 2253642 h 2669173"/>
              <a:gd name="connsiteX64" fmla="*/ 498363 w 703695"/>
              <a:gd name="connsiteY64" fmla="*/ 2312687 h 2669173"/>
              <a:gd name="connsiteX65" fmla="*/ 475525 w 703695"/>
              <a:gd name="connsiteY65" fmla="*/ 2358073 h 2669173"/>
              <a:gd name="connsiteX66" fmla="*/ 465626 w 703695"/>
              <a:gd name="connsiteY66" fmla="*/ 2372253 h 2669173"/>
              <a:gd name="connsiteX67" fmla="*/ 455359 w 703695"/>
              <a:gd name="connsiteY67" fmla="*/ 2390935 h 2669173"/>
              <a:gd name="connsiteX68" fmla="*/ 411571 w 703695"/>
              <a:gd name="connsiteY68" fmla="*/ 2449688 h 2669173"/>
              <a:gd name="connsiteX69" fmla="*/ 383963 w 703695"/>
              <a:gd name="connsiteY69" fmla="*/ 2489236 h 2669173"/>
              <a:gd name="connsiteX0" fmla="*/ 383963 w 703695"/>
              <a:gd name="connsiteY0" fmla="*/ 2489236 h 2660276"/>
              <a:gd name="connsiteX1" fmla="*/ 376631 w 703695"/>
              <a:gd name="connsiteY1" fmla="*/ 2496569 h 2660276"/>
              <a:gd name="connsiteX2" fmla="*/ 368788 w 703695"/>
              <a:gd name="connsiteY2" fmla="*/ 2507092 h 2660276"/>
              <a:gd name="connsiteX3" fmla="*/ 309078 w 703695"/>
              <a:gd name="connsiteY3" fmla="*/ 2564125 h 2660276"/>
              <a:gd name="connsiteX4" fmla="*/ 280527 w 703695"/>
              <a:gd name="connsiteY4" fmla="*/ 2592677 h 2660276"/>
              <a:gd name="connsiteX5" fmla="*/ 276526 w 703695"/>
              <a:gd name="connsiteY5" fmla="*/ 2595217 h 2660276"/>
              <a:gd name="connsiteX6" fmla="*/ 450652 w 703695"/>
              <a:gd name="connsiteY6" fmla="*/ 2658090 h 2660276"/>
              <a:gd name="connsiteX7" fmla="*/ 0 w 703695"/>
              <a:gd name="connsiteY7" fmla="*/ 2635249 h 2660276"/>
              <a:gd name="connsiteX8" fmla="*/ 89062 w 703695"/>
              <a:gd name="connsiteY8" fmla="*/ 2338082 h 2660276"/>
              <a:gd name="connsiteX9" fmla="*/ 166688 w 703695"/>
              <a:gd name="connsiteY9" fmla="*/ 2485946 h 2660276"/>
              <a:gd name="connsiteX10" fmla="*/ 268372 w 703695"/>
              <a:gd name="connsiteY10" fmla="*/ 2422322 h 2660276"/>
              <a:gd name="connsiteX11" fmla="*/ 299478 w 703695"/>
              <a:gd name="connsiteY11" fmla="*/ 2394300 h 2660276"/>
              <a:gd name="connsiteX12" fmla="*/ 362132 w 703695"/>
              <a:gd name="connsiteY12" fmla="*/ 2333628 h 2660276"/>
              <a:gd name="connsiteX13" fmla="*/ 395519 w 703695"/>
              <a:gd name="connsiteY13" fmla="*/ 2292386 h 2660276"/>
              <a:gd name="connsiteX14" fmla="*/ 446954 w 703695"/>
              <a:gd name="connsiteY14" fmla="*/ 2221997 h 2660276"/>
              <a:gd name="connsiteX15" fmla="*/ 478117 w 703695"/>
              <a:gd name="connsiteY15" fmla="*/ 2171075 h 2660276"/>
              <a:gd name="connsiteX16" fmla="*/ 521864 w 703695"/>
              <a:gd name="connsiteY16" fmla="*/ 2089274 h 2660276"/>
              <a:gd name="connsiteX17" fmla="*/ 548909 w 703695"/>
              <a:gd name="connsiteY17" fmla="*/ 2031387 h 2660276"/>
              <a:gd name="connsiteX18" fmla="*/ 585995 w 703695"/>
              <a:gd name="connsiteY18" fmla="*/ 1936480 h 2660276"/>
              <a:gd name="connsiteX19" fmla="*/ 607564 w 703695"/>
              <a:gd name="connsiteY19" fmla="*/ 1875249 h 2660276"/>
              <a:gd name="connsiteX20" fmla="*/ 638920 w 703695"/>
              <a:gd name="connsiteY20" fmla="*/ 1761137 h 2660276"/>
              <a:gd name="connsiteX21" fmla="*/ 653291 w 703695"/>
              <a:gd name="connsiteY21" fmla="*/ 1704797 h 2660276"/>
              <a:gd name="connsiteX22" fmla="*/ 685135 w 703695"/>
              <a:gd name="connsiteY22" fmla="*/ 1522252 h 2660276"/>
              <a:gd name="connsiteX23" fmla="*/ 685135 w 703695"/>
              <a:gd name="connsiteY23" fmla="*/ 1522250 h 2660276"/>
              <a:gd name="connsiteX24" fmla="*/ 697760 w 703695"/>
              <a:gd name="connsiteY24" fmla="*/ 1368996 h 2660276"/>
              <a:gd name="connsiteX25" fmla="*/ 701403 w 703695"/>
              <a:gd name="connsiteY25" fmla="*/ 1324763 h 2660276"/>
              <a:gd name="connsiteX26" fmla="*/ 699998 w 703695"/>
              <a:gd name="connsiteY26" fmla="*/ 1274280 h 2660276"/>
              <a:gd name="connsiteX27" fmla="*/ 680375 w 703695"/>
              <a:gd name="connsiteY27" fmla="*/ 1094012 h 2660276"/>
              <a:gd name="connsiteX28" fmla="*/ 658105 w 703695"/>
              <a:gd name="connsiteY28" fmla="*/ 963848 h 2660276"/>
              <a:gd name="connsiteX29" fmla="*/ 635510 w 703695"/>
              <a:gd name="connsiteY29" fmla="*/ 861603 h 2660276"/>
              <a:gd name="connsiteX30" fmla="*/ 600017 w 703695"/>
              <a:gd name="connsiteY30" fmla="*/ 742960 h 2660276"/>
              <a:gd name="connsiteX31" fmla="*/ 568276 w 703695"/>
              <a:gd name="connsiteY31" fmla="*/ 651882 h 2660276"/>
              <a:gd name="connsiteX32" fmla="*/ 520656 w 703695"/>
              <a:gd name="connsiteY32" fmla="*/ 547166 h 2660276"/>
              <a:gd name="connsiteX33" fmla="*/ 481287 w 703695"/>
              <a:gd name="connsiteY33" fmla="*/ 469503 h 2660276"/>
              <a:gd name="connsiteX34" fmla="*/ 422238 w 703695"/>
              <a:gd name="connsiteY34" fmla="*/ 381109 h 2660276"/>
              <a:gd name="connsiteX35" fmla="*/ 377137 w 703695"/>
              <a:gd name="connsiteY35" fmla="*/ 319164 h 2660276"/>
              <a:gd name="connsiteX36" fmla="*/ 306340 w 703695"/>
              <a:gd name="connsiteY36" fmla="*/ 249443 h 2660276"/>
              <a:gd name="connsiteX37" fmla="*/ 258417 w 703695"/>
              <a:gd name="connsiteY37" fmla="*/ 205610 h 2660276"/>
              <a:gd name="connsiteX38" fmla="*/ 171841 w 703695"/>
              <a:gd name="connsiteY38" fmla="*/ 156849 h 2660276"/>
              <a:gd name="connsiteX39" fmla="*/ 127728 w 703695"/>
              <a:gd name="connsiteY39" fmla="*/ 133624 h 2660276"/>
              <a:gd name="connsiteX40" fmla="*/ 54670 w 703695"/>
              <a:gd name="connsiteY40" fmla="*/ 120262 h 2660276"/>
              <a:gd name="connsiteX41" fmla="*/ 182143 w 703695"/>
              <a:gd name="connsiteY41" fmla="*/ 25626 h 2660276"/>
              <a:gd name="connsiteX42" fmla="*/ 211174 w 703695"/>
              <a:gd name="connsiteY42" fmla="*/ 0 h 2660276"/>
              <a:gd name="connsiteX43" fmla="*/ 266389 w 703695"/>
              <a:gd name="connsiteY43" fmla="*/ 31097 h 2660276"/>
              <a:gd name="connsiteX44" fmla="*/ 703695 w 703695"/>
              <a:gd name="connsiteY44" fmla="*/ 1228103 h 2660276"/>
              <a:gd name="connsiteX45" fmla="*/ 703695 w 703695"/>
              <a:gd name="connsiteY45" fmla="*/ 1407105 h 2660276"/>
              <a:gd name="connsiteX46" fmla="*/ 700230 w 703695"/>
              <a:gd name="connsiteY46" fmla="*/ 1481846 h 2660276"/>
              <a:gd name="connsiteX47" fmla="*/ 699516 w 703695"/>
              <a:gd name="connsiteY47" fmla="*/ 1548364 h 2660276"/>
              <a:gd name="connsiteX48" fmla="*/ 695209 w 703695"/>
              <a:gd name="connsiteY48" fmla="*/ 1590162 h 2660276"/>
              <a:gd name="connsiteX49" fmla="*/ 693587 w 703695"/>
              <a:gd name="connsiteY49" fmla="*/ 1625158 h 2660276"/>
              <a:gd name="connsiteX50" fmla="*/ 686266 w 703695"/>
              <a:gd name="connsiteY50" fmla="*/ 1676942 h 2660276"/>
              <a:gd name="connsiteX51" fmla="*/ 679503 w 703695"/>
              <a:gd name="connsiteY51" fmla="*/ 1742575 h 2660276"/>
              <a:gd name="connsiteX52" fmla="*/ 670092 w 703695"/>
              <a:gd name="connsiteY52" fmla="*/ 1791357 h 2660276"/>
              <a:gd name="connsiteX53" fmla="*/ 664244 w 703695"/>
              <a:gd name="connsiteY53" fmla="*/ 1832729 h 2660276"/>
              <a:gd name="connsiteX54" fmla="*/ 653940 w 703695"/>
              <a:gd name="connsiteY54" fmla="*/ 1875085 h 2660276"/>
              <a:gd name="connsiteX55" fmla="*/ 643983 w 703695"/>
              <a:gd name="connsiteY55" fmla="*/ 1926699 h 2660276"/>
              <a:gd name="connsiteX56" fmla="*/ 628280 w 703695"/>
              <a:gd name="connsiteY56" fmla="*/ 1980565 h 2660276"/>
              <a:gd name="connsiteX57" fmla="*/ 617137 w 703695"/>
              <a:gd name="connsiteY57" fmla="*/ 2026371 h 2660276"/>
              <a:gd name="connsiteX58" fmla="*/ 605475 w 703695"/>
              <a:gd name="connsiteY58" fmla="*/ 2058795 h 2660276"/>
              <a:gd name="connsiteX59" fmla="*/ 594054 w 703695"/>
              <a:gd name="connsiteY59" fmla="*/ 2097976 h 2660276"/>
              <a:gd name="connsiteX60" fmla="*/ 570766 w 703695"/>
              <a:gd name="connsiteY60" fmla="*/ 2155299 h 2660276"/>
              <a:gd name="connsiteX61" fmla="*/ 553741 w 703695"/>
              <a:gd name="connsiteY61" fmla="*/ 2202635 h 2660276"/>
              <a:gd name="connsiteX62" fmla="*/ 542293 w 703695"/>
              <a:gd name="connsiteY62" fmla="*/ 2225384 h 2660276"/>
              <a:gd name="connsiteX63" fmla="*/ 530813 w 703695"/>
              <a:gd name="connsiteY63" fmla="*/ 2253642 h 2660276"/>
              <a:gd name="connsiteX64" fmla="*/ 498363 w 703695"/>
              <a:gd name="connsiteY64" fmla="*/ 2312687 h 2660276"/>
              <a:gd name="connsiteX65" fmla="*/ 475525 w 703695"/>
              <a:gd name="connsiteY65" fmla="*/ 2358073 h 2660276"/>
              <a:gd name="connsiteX66" fmla="*/ 465626 w 703695"/>
              <a:gd name="connsiteY66" fmla="*/ 2372253 h 2660276"/>
              <a:gd name="connsiteX67" fmla="*/ 455359 w 703695"/>
              <a:gd name="connsiteY67" fmla="*/ 2390935 h 2660276"/>
              <a:gd name="connsiteX68" fmla="*/ 411571 w 703695"/>
              <a:gd name="connsiteY68" fmla="*/ 2449688 h 2660276"/>
              <a:gd name="connsiteX69" fmla="*/ 383963 w 703695"/>
              <a:gd name="connsiteY69" fmla="*/ 2489236 h 2660276"/>
              <a:gd name="connsiteX0" fmla="*/ 341851 w 661583"/>
              <a:gd name="connsiteY0" fmla="*/ 2489236 h 2671476"/>
              <a:gd name="connsiteX1" fmla="*/ 334519 w 661583"/>
              <a:gd name="connsiteY1" fmla="*/ 2496569 h 2671476"/>
              <a:gd name="connsiteX2" fmla="*/ 326676 w 661583"/>
              <a:gd name="connsiteY2" fmla="*/ 2507092 h 2671476"/>
              <a:gd name="connsiteX3" fmla="*/ 266966 w 661583"/>
              <a:gd name="connsiteY3" fmla="*/ 2564125 h 2671476"/>
              <a:gd name="connsiteX4" fmla="*/ 238415 w 661583"/>
              <a:gd name="connsiteY4" fmla="*/ 2592677 h 2671476"/>
              <a:gd name="connsiteX5" fmla="*/ 234414 w 661583"/>
              <a:gd name="connsiteY5" fmla="*/ 2595217 h 2671476"/>
              <a:gd name="connsiteX6" fmla="*/ 408540 w 661583"/>
              <a:gd name="connsiteY6" fmla="*/ 2658090 h 2671476"/>
              <a:gd name="connsiteX7" fmla="*/ 0 w 661583"/>
              <a:gd name="connsiteY7" fmla="*/ 2661760 h 2671476"/>
              <a:gd name="connsiteX8" fmla="*/ 46950 w 661583"/>
              <a:gd name="connsiteY8" fmla="*/ 2338082 h 2671476"/>
              <a:gd name="connsiteX9" fmla="*/ 124576 w 661583"/>
              <a:gd name="connsiteY9" fmla="*/ 2485946 h 2671476"/>
              <a:gd name="connsiteX10" fmla="*/ 226260 w 661583"/>
              <a:gd name="connsiteY10" fmla="*/ 2422322 h 2671476"/>
              <a:gd name="connsiteX11" fmla="*/ 257366 w 661583"/>
              <a:gd name="connsiteY11" fmla="*/ 2394300 h 2671476"/>
              <a:gd name="connsiteX12" fmla="*/ 320020 w 661583"/>
              <a:gd name="connsiteY12" fmla="*/ 2333628 h 2671476"/>
              <a:gd name="connsiteX13" fmla="*/ 353407 w 661583"/>
              <a:gd name="connsiteY13" fmla="*/ 2292386 h 2671476"/>
              <a:gd name="connsiteX14" fmla="*/ 404842 w 661583"/>
              <a:gd name="connsiteY14" fmla="*/ 2221997 h 2671476"/>
              <a:gd name="connsiteX15" fmla="*/ 436005 w 661583"/>
              <a:gd name="connsiteY15" fmla="*/ 2171075 h 2671476"/>
              <a:gd name="connsiteX16" fmla="*/ 479752 w 661583"/>
              <a:gd name="connsiteY16" fmla="*/ 2089274 h 2671476"/>
              <a:gd name="connsiteX17" fmla="*/ 506797 w 661583"/>
              <a:gd name="connsiteY17" fmla="*/ 2031387 h 2671476"/>
              <a:gd name="connsiteX18" fmla="*/ 543883 w 661583"/>
              <a:gd name="connsiteY18" fmla="*/ 1936480 h 2671476"/>
              <a:gd name="connsiteX19" fmla="*/ 565452 w 661583"/>
              <a:gd name="connsiteY19" fmla="*/ 1875249 h 2671476"/>
              <a:gd name="connsiteX20" fmla="*/ 596808 w 661583"/>
              <a:gd name="connsiteY20" fmla="*/ 1761137 h 2671476"/>
              <a:gd name="connsiteX21" fmla="*/ 611179 w 661583"/>
              <a:gd name="connsiteY21" fmla="*/ 1704797 h 2671476"/>
              <a:gd name="connsiteX22" fmla="*/ 643023 w 661583"/>
              <a:gd name="connsiteY22" fmla="*/ 1522252 h 2671476"/>
              <a:gd name="connsiteX23" fmla="*/ 643023 w 661583"/>
              <a:gd name="connsiteY23" fmla="*/ 1522250 h 2671476"/>
              <a:gd name="connsiteX24" fmla="*/ 655648 w 661583"/>
              <a:gd name="connsiteY24" fmla="*/ 1368996 h 2671476"/>
              <a:gd name="connsiteX25" fmla="*/ 659291 w 661583"/>
              <a:gd name="connsiteY25" fmla="*/ 1324763 h 2671476"/>
              <a:gd name="connsiteX26" fmla="*/ 657886 w 661583"/>
              <a:gd name="connsiteY26" fmla="*/ 1274280 h 2671476"/>
              <a:gd name="connsiteX27" fmla="*/ 638263 w 661583"/>
              <a:gd name="connsiteY27" fmla="*/ 1094012 h 2671476"/>
              <a:gd name="connsiteX28" fmla="*/ 615993 w 661583"/>
              <a:gd name="connsiteY28" fmla="*/ 963848 h 2671476"/>
              <a:gd name="connsiteX29" fmla="*/ 593398 w 661583"/>
              <a:gd name="connsiteY29" fmla="*/ 861603 h 2671476"/>
              <a:gd name="connsiteX30" fmla="*/ 557905 w 661583"/>
              <a:gd name="connsiteY30" fmla="*/ 742960 h 2671476"/>
              <a:gd name="connsiteX31" fmla="*/ 526164 w 661583"/>
              <a:gd name="connsiteY31" fmla="*/ 651882 h 2671476"/>
              <a:gd name="connsiteX32" fmla="*/ 478544 w 661583"/>
              <a:gd name="connsiteY32" fmla="*/ 547166 h 2671476"/>
              <a:gd name="connsiteX33" fmla="*/ 439175 w 661583"/>
              <a:gd name="connsiteY33" fmla="*/ 469503 h 2671476"/>
              <a:gd name="connsiteX34" fmla="*/ 380126 w 661583"/>
              <a:gd name="connsiteY34" fmla="*/ 381109 h 2671476"/>
              <a:gd name="connsiteX35" fmla="*/ 335025 w 661583"/>
              <a:gd name="connsiteY35" fmla="*/ 319164 h 2671476"/>
              <a:gd name="connsiteX36" fmla="*/ 264228 w 661583"/>
              <a:gd name="connsiteY36" fmla="*/ 249443 h 2671476"/>
              <a:gd name="connsiteX37" fmla="*/ 216305 w 661583"/>
              <a:gd name="connsiteY37" fmla="*/ 205610 h 2671476"/>
              <a:gd name="connsiteX38" fmla="*/ 129729 w 661583"/>
              <a:gd name="connsiteY38" fmla="*/ 156849 h 2671476"/>
              <a:gd name="connsiteX39" fmla="*/ 85616 w 661583"/>
              <a:gd name="connsiteY39" fmla="*/ 133624 h 2671476"/>
              <a:gd name="connsiteX40" fmla="*/ 12558 w 661583"/>
              <a:gd name="connsiteY40" fmla="*/ 120262 h 2671476"/>
              <a:gd name="connsiteX41" fmla="*/ 140031 w 661583"/>
              <a:gd name="connsiteY41" fmla="*/ 25626 h 2671476"/>
              <a:gd name="connsiteX42" fmla="*/ 169062 w 661583"/>
              <a:gd name="connsiteY42" fmla="*/ 0 h 2671476"/>
              <a:gd name="connsiteX43" fmla="*/ 224277 w 661583"/>
              <a:gd name="connsiteY43" fmla="*/ 31097 h 2671476"/>
              <a:gd name="connsiteX44" fmla="*/ 661583 w 661583"/>
              <a:gd name="connsiteY44" fmla="*/ 1228103 h 2671476"/>
              <a:gd name="connsiteX45" fmla="*/ 661583 w 661583"/>
              <a:gd name="connsiteY45" fmla="*/ 1407105 h 2671476"/>
              <a:gd name="connsiteX46" fmla="*/ 658118 w 661583"/>
              <a:gd name="connsiteY46" fmla="*/ 1481846 h 2671476"/>
              <a:gd name="connsiteX47" fmla="*/ 657404 w 661583"/>
              <a:gd name="connsiteY47" fmla="*/ 1548364 h 2671476"/>
              <a:gd name="connsiteX48" fmla="*/ 653097 w 661583"/>
              <a:gd name="connsiteY48" fmla="*/ 1590162 h 2671476"/>
              <a:gd name="connsiteX49" fmla="*/ 651475 w 661583"/>
              <a:gd name="connsiteY49" fmla="*/ 1625158 h 2671476"/>
              <a:gd name="connsiteX50" fmla="*/ 644154 w 661583"/>
              <a:gd name="connsiteY50" fmla="*/ 1676942 h 2671476"/>
              <a:gd name="connsiteX51" fmla="*/ 637391 w 661583"/>
              <a:gd name="connsiteY51" fmla="*/ 1742575 h 2671476"/>
              <a:gd name="connsiteX52" fmla="*/ 627980 w 661583"/>
              <a:gd name="connsiteY52" fmla="*/ 1791357 h 2671476"/>
              <a:gd name="connsiteX53" fmla="*/ 622132 w 661583"/>
              <a:gd name="connsiteY53" fmla="*/ 1832729 h 2671476"/>
              <a:gd name="connsiteX54" fmla="*/ 611828 w 661583"/>
              <a:gd name="connsiteY54" fmla="*/ 1875085 h 2671476"/>
              <a:gd name="connsiteX55" fmla="*/ 601871 w 661583"/>
              <a:gd name="connsiteY55" fmla="*/ 1926699 h 2671476"/>
              <a:gd name="connsiteX56" fmla="*/ 586168 w 661583"/>
              <a:gd name="connsiteY56" fmla="*/ 1980565 h 2671476"/>
              <a:gd name="connsiteX57" fmla="*/ 575025 w 661583"/>
              <a:gd name="connsiteY57" fmla="*/ 2026371 h 2671476"/>
              <a:gd name="connsiteX58" fmla="*/ 563363 w 661583"/>
              <a:gd name="connsiteY58" fmla="*/ 2058795 h 2671476"/>
              <a:gd name="connsiteX59" fmla="*/ 551942 w 661583"/>
              <a:gd name="connsiteY59" fmla="*/ 2097976 h 2671476"/>
              <a:gd name="connsiteX60" fmla="*/ 528654 w 661583"/>
              <a:gd name="connsiteY60" fmla="*/ 2155299 h 2671476"/>
              <a:gd name="connsiteX61" fmla="*/ 511629 w 661583"/>
              <a:gd name="connsiteY61" fmla="*/ 2202635 h 2671476"/>
              <a:gd name="connsiteX62" fmla="*/ 500181 w 661583"/>
              <a:gd name="connsiteY62" fmla="*/ 2225384 h 2671476"/>
              <a:gd name="connsiteX63" fmla="*/ 488701 w 661583"/>
              <a:gd name="connsiteY63" fmla="*/ 2253642 h 2671476"/>
              <a:gd name="connsiteX64" fmla="*/ 456251 w 661583"/>
              <a:gd name="connsiteY64" fmla="*/ 2312687 h 2671476"/>
              <a:gd name="connsiteX65" fmla="*/ 433413 w 661583"/>
              <a:gd name="connsiteY65" fmla="*/ 2358073 h 2671476"/>
              <a:gd name="connsiteX66" fmla="*/ 423514 w 661583"/>
              <a:gd name="connsiteY66" fmla="*/ 2372253 h 2671476"/>
              <a:gd name="connsiteX67" fmla="*/ 413247 w 661583"/>
              <a:gd name="connsiteY67" fmla="*/ 2390935 h 2671476"/>
              <a:gd name="connsiteX68" fmla="*/ 369459 w 661583"/>
              <a:gd name="connsiteY68" fmla="*/ 2449688 h 2671476"/>
              <a:gd name="connsiteX69" fmla="*/ 341851 w 661583"/>
              <a:gd name="connsiteY69" fmla="*/ 2489236 h 267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61583" h="2671476">
                <a:moveTo>
                  <a:pt x="341851" y="2489236"/>
                </a:moveTo>
                <a:lnTo>
                  <a:pt x="334519" y="2496569"/>
                </a:lnTo>
                <a:lnTo>
                  <a:pt x="326676" y="2507092"/>
                </a:lnTo>
                <a:lnTo>
                  <a:pt x="266966" y="2564125"/>
                </a:lnTo>
                <a:lnTo>
                  <a:pt x="238415" y="2592677"/>
                </a:lnTo>
                <a:lnTo>
                  <a:pt x="234414" y="2595217"/>
                </a:lnTo>
                <a:lnTo>
                  <a:pt x="408540" y="2658090"/>
                </a:lnTo>
                <a:cubicBezTo>
                  <a:pt x="362452" y="2664762"/>
                  <a:pt x="69832" y="2682400"/>
                  <a:pt x="0" y="2661760"/>
                </a:cubicBezTo>
                <a:lnTo>
                  <a:pt x="46950" y="2338082"/>
                </a:lnTo>
                <a:lnTo>
                  <a:pt x="124576" y="2485946"/>
                </a:lnTo>
                <a:lnTo>
                  <a:pt x="226260" y="2422322"/>
                </a:lnTo>
                <a:lnTo>
                  <a:pt x="257366" y="2394300"/>
                </a:lnTo>
                <a:lnTo>
                  <a:pt x="320020" y="2333628"/>
                </a:lnTo>
                <a:lnTo>
                  <a:pt x="353407" y="2292386"/>
                </a:lnTo>
                <a:lnTo>
                  <a:pt x="404842" y="2221997"/>
                </a:lnTo>
                <a:lnTo>
                  <a:pt x="436005" y="2171075"/>
                </a:lnTo>
                <a:lnTo>
                  <a:pt x="479752" y="2089274"/>
                </a:lnTo>
                <a:lnTo>
                  <a:pt x="506797" y="2031387"/>
                </a:lnTo>
                <a:lnTo>
                  <a:pt x="543883" y="1936480"/>
                </a:lnTo>
                <a:lnTo>
                  <a:pt x="565452" y="1875249"/>
                </a:lnTo>
                <a:lnTo>
                  <a:pt x="596808" y="1761137"/>
                </a:lnTo>
                <a:lnTo>
                  <a:pt x="611179" y="1704797"/>
                </a:lnTo>
                <a:lnTo>
                  <a:pt x="643023" y="1522252"/>
                </a:lnTo>
                <a:lnTo>
                  <a:pt x="643023" y="1522250"/>
                </a:lnTo>
                <a:lnTo>
                  <a:pt x="655648" y="1368996"/>
                </a:lnTo>
                <a:lnTo>
                  <a:pt x="659291" y="1324763"/>
                </a:lnTo>
                <a:cubicBezTo>
                  <a:pt x="658823" y="1307935"/>
                  <a:pt x="658354" y="1291108"/>
                  <a:pt x="657886" y="1274280"/>
                </a:cubicBezTo>
                <a:lnTo>
                  <a:pt x="638263" y="1094012"/>
                </a:lnTo>
                <a:lnTo>
                  <a:pt x="615993" y="963848"/>
                </a:lnTo>
                <a:lnTo>
                  <a:pt x="593398" y="861603"/>
                </a:lnTo>
                <a:lnTo>
                  <a:pt x="557905" y="742960"/>
                </a:lnTo>
                <a:lnTo>
                  <a:pt x="526164" y="651882"/>
                </a:lnTo>
                <a:lnTo>
                  <a:pt x="478544" y="547166"/>
                </a:lnTo>
                <a:lnTo>
                  <a:pt x="439175" y="469503"/>
                </a:lnTo>
                <a:lnTo>
                  <a:pt x="380126" y="381109"/>
                </a:lnTo>
                <a:lnTo>
                  <a:pt x="335025" y="319164"/>
                </a:lnTo>
                <a:lnTo>
                  <a:pt x="264228" y="249443"/>
                </a:lnTo>
                <a:lnTo>
                  <a:pt x="216305" y="205610"/>
                </a:lnTo>
                <a:lnTo>
                  <a:pt x="129729" y="156849"/>
                </a:lnTo>
                <a:lnTo>
                  <a:pt x="85616" y="133624"/>
                </a:lnTo>
                <a:lnTo>
                  <a:pt x="12558" y="120262"/>
                </a:lnTo>
                <a:lnTo>
                  <a:pt x="140031" y="25626"/>
                </a:lnTo>
                <a:lnTo>
                  <a:pt x="169062" y="0"/>
                </a:lnTo>
                <a:lnTo>
                  <a:pt x="224277" y="31097"/>
                </a:lnTo>
                <a:cubicBezTo>
                  <a:pt x="481263" y="228311"/>
                  <a:pt x="661583" y="690000"/>
                  <a:pt x="661583" y="1228103"/>
                </a:cubicBezTo>
                <a:lnTo>
                  <a:pt x="661583" y="1407105"/>
                </a:lnTo>
                <a:lnTo>
                  <a:pt x="658118" y="1481846"/>
                </a:lnTo>
                <a:lnTo>
                  <a:pt x="657404" y="1548364"/>
                </a:lnTo>
                <a:lnTo>
                  <a:pt x="653097" y="1590162"/>
                </a:lnTo>
                <a:cubicBezTo>
                  <a:pt x="652556" y="1601827"/>
                  <a:pt x="652016" y="1613493"/>
                  <a:pt x="651475" y="1625158"/>
                </a:cubicBezTo>
                <a:lnTo>
                  <a:pt x="644154" y="1676942"/>
                </a:lnTo>
                <a:lnTo>
                  <a:pt x="637391" y="1742575"/>
                </a:lnTo>
                <a:lnTo>
                  <a:pt x="627980" y="1791357"/>
                </a:lnTo>
                <a:lnTo>
                  <a:pt x="622132" y="1832729"/>
                </a:lnTo>
                <a:lnTo>
                  <a:pt x="611828" y="1875085"/>
                </a:lnTo>
                <a:lnTo>
                  <a:pt x="601871" y="1926699"/>
                </a:lnTo>
                <a:lnTo>
                  <a:pt x="586168" y="1980565"/>
                </a:lnTo>
                <a:lnTo>
                  <a:pt x="575025" y="2026371"/>
                </a:lnTo>
                <a:lnTo>
                  <a:pt x="563363" y="2058795"/>
                </a:lnTo>
                <a:lnTo>
                  <a:pt x="551942" y="2097976"/>
                </a:lnTo>
                <a:lnTo>
                  <a:pt x="528654" y="2155299"/>
                </a:lnTo>
                <a:lnTo>
                  <a:pt x="511629" y="2202635"/>
                </a:lnTo>
                <a:lnTo>
                  <a:pt x="500181" y="2225384"/>
                </a:lnTo>
                <a:lnTo>
                  <a:pt x="488701" y="2253642"/>
                </a:lnTo>
                <a:lnTo>
                  <a:pt x="456251" y="2312687"/>
                </a:lnTo>
                <a:lnTo>
                  <a:pt x="433413" y="2358073"/>
                </a:lnTo>
                <a:lnTo>
                  <a:pt x="423514" y="2372253"/>
                </a:lnTo>
                <a:lnTo>
                  <a:pt x="413247" y="2390935"/>
                </a:lnTo>
                <a:lnTo>
                  <a:pt x="369459" y="2449688"/>
                </a:lnTo>
                <a:lnTo>
                  <a:pt x="341851" y="2489236"/>
                </a:lnTo>
                <a:close/>
              </a:path>
            </a:pathLst>
          </a:cu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spcBef>
                <a:spcPct val="0"/>
              </a:spcBef>
              <a:spcAft>
                <a:spcPct val="0"/>
              </a:spcAft>
              <a:defRPr/>
            </a:pPr>
            <a:endParaRPr lang="ja-JP" altLang="en-US" sz="1600">
              <a:solidFill>
                <a:prstClr val="black"/>
              </a:solidFill>
              <a:latin typeface="Calibri"/>
              <a:ea typeface="ＭＳ Ｐゴシック" panose="020B0600070205080204" pitchFamily="50" charset="-128"/>
            </a:endParaRPr>
          </a:p>
        </p:txBody>
      </p:sp>
      <p:sp>
        <p:nvSpPr>
          <p:cNvPr id="40" name="フリーフォーム 39"/>
          <p:cNvSpPr/>
          <p:nvPr/>
        </p:nvSpPr>
        <p:spPr>
          <a:xfrm rot="13411835">
            <a:off x="5131699" y="1115796"/>
            <a:ext cx="619387" cy="2935586"/>
          </a:xfrm>
          <a:custGeom>
            <a:avLst/>
            <a:gdLst>
              <a:gd name="connsiteX0" fmla="*/ 396277 w 716009"/>
              <a:gd name="connsiteY0" fmla="*/ 2489236 h 2754449"/>
              <a:gd name="connsiteX1" fmla="*/ 388945 w 716009"/>
              <a:gd name="connsiteY1" fmla="*/ 2496569 h 2754449"/>
              <a:gd name="connsiteX2" fmla="*/ 381102 w 716009"/>
              <a:gd name="connsiteY2" fmla="*/ 2507092 h 2754449"/>
              <a:gd name="connsiteX3" fmla="*/ 321392 w 716009"/>
              <a:gd name="connsiteY3" fmla="*/ 2564125 h 2754449"/>
              <a:gd name="connsiteX4" fmla="*/ 292841 w 716009"/>
              <a:gd name="connsiteY4" fmla="*/ 2592677 h 2754449"/>
              <a:gd name="connsiteX5" fmla="*/ 288840 w 716009"/>
              <a:gd name="connsiteY5" fmla="*/ 2595217 h 2754449"/>
              <a:gd name="connsiteX6" fmla="*/ 284512 w 716009"/>
              <a:gd name="connsiteY6" fmla="*/ 2599351 h 2754449"/>
              <a:gd name="connsiteX7" fmla="*/ 179002 w 716009"/>
              <a:gd name="connsiteY7" fmla="*/ 2664948 h 2754449"/>
              <a:gd name="connsiteX8" fmla="*/ 179002 w 716009"/>
              <a:gd name="connsiteY8" fmla="*/ 2754449 h 2754449"/>
              <a:gd name="connsiteX9" fmla="*/ 0 w 716009"/>
              <a:gd name="connsiteY9" fmla="*/ 2616699 h 2754449"/>
              <a:gd name="connsiteX10" fmla="*/ 179002 w 716009"/>
              <a:gd name="connsiteY10" fmla="*/ 2396445 h 2754449"/>
              <a:gd name="connsiteX11" fmla="*/ 179002 w 716009"/>
              <a:gd name="connsiteY11" fmla="*/ 2485946 h 2754449"/>
              <a:gd name="connsiteX12" fmla="*/ 280686 w 716009"/>
              <a:gd name="connsiteY12" fmla="*/ 2422322 h 2754449"/>
              <a:gd name="connsiteX13" fmla="*/ 311792 w 716009"/>
              <a:gd name="connsiteY13" fmla="*/ 2394300 h 2754449"/>
              <a:gd name="connsiteX14" fmla="*/ 374446 w 716009"/>
              <a:gd name="connsiteY14" fmla="*/ 2333628 h 2754449"/>
              <a:gd name="connsiteX15" fmla="*/ 407833 w 716009"/>
              <a:gd name="connsiteY15" fmla="*/ 2292386 h 2754449"/>
              <a:gd name="connsiteX16" fmla="*/ 459268 w 716009"/>
              <a:gd name="connsiteY16" fmla="*/ 2221997 h 2754449"/>
              <a:gd name="connsiteX17" fmla="*/ 490431 w 716009"/>
              <a:gd name="connsiteY17" fmla="*/ 2171075 h 2754449"/>
              <a:gd name="connsiteX18" fmla="*/ 534178 w 716009"/>
              <a:gd name="connsiteY18" fmla="*/ 2089274 h 2754449"/>
              <a:gd name="connsiteX19" fmla="*/ 561223 w 716009"/>
              <a:gd name="connsiteY19" fmla="*/ 2031387 h 2754449"/>
              <a:gd name="connsiteX20" fmla="*/ 598309 w 716009"/>
              <a:gd name="connsiteY20" fmla="*/ 1936480 h 2754449"/>
              <a:gd name="connsiteX21" fmla="*/ 619878 w 716009"/>
              <a:gd name="connsiteY21" fmla="*/ 1875249 h 2754449"/>
              <a:gd name="connsiteX22" fmla="*/ 651234 w 716009"/>
              <a:gd name="connsiteY22" fmla="*/ 1761137 h 2754449"/>
              <a:gd name="connsiteX23" fmla="*/ 665605 w 716009"/>
              <a:gd name="connsiteY23" fmla="*/ 1704797 h 2754449"/>
              <a:gd name="connsiteX24" fmla="*/ 697449 w 716009"/>
              <a:gd name="connsiteY24" fmla="*/ 1522252 h 2754449"/>
              <a:gd name="connsiteX25" fmla="*/ 697449 w 716009"/>
              <a:gd name="connsiteY25" fmla="*/ 1522250 h 2754449"/>
              <a:gd name="connsiteX26" fmla="*/ 710074 w 716009"/>
              <a:gd name="connsiteY26" fmla="*/ 1368996 h 2754449"/>
              <a:gd name="connsiteX27" fmla="*/ 713717 w 716009"/>
              <a:gd name="connsiteY27" fmla="*/ 1324763 h 2754449"/>
              <a:gd name="connsiteX28" fmla="*/ 712312 w 716009"/>
              <a:gd name="connsiteY28" fmla="*/ 1274280 h 2754449"/>
              <a:gd name="connsiteX29" fmla="*/ 692689 w 716009"/>
              <a:gd name="connsiteY29" fmla="*/ 1094012 h 2754449"/>
              <a:gd name="connsiteX30" fmla="*/ 670419 w 716009"/>
              <a:gd name="connsiteY30" fmla="*/ 963848 h 2754449"/>
              <a:gd name="connsiteX31" fmla="*/ 647824 w 716009"/>
              <a:gd name="connsiteY31" fmla="*/ 861603 h 2754449"/>
              <a:gd name="connsiteX32" fmla="*/ 612331 w 716009"/>
              <a:gd name="connsiteY32" fmla="*/ 742960 h 2754449"/>
              <a:gd name="connsiteX33" fmla="*/ 580590 w 716009"/>
              <a:gd name="connsiteY33" fmla="*/ 651882 h 2754449"/>
              <a:gd name="connsiteX34" fmla="*/ 532970 w 716009"/>
              <a:gd name="connsiteY34" fmla="*/ 547166 h 2754449"/>
              <a:gd name="connsiteX35" fmla="*/ 493601 w 716009"/>
              <a:gd name="connsiteY35" fmla="*/ 469503 h 2754449"/>
              <a:gd name="connsiteX36" fmla="*/ 434552 w 716009"/>
              <a:gd name="connsiteY36" fmla="*/ 381109 h 2754449"/>
              <a:gd name="connsiteX37" fmla="*/ 389451 w 716009"/>
              <a:gd name="connsiteY37" fmla="*/ 319164 h 2754449"/>
              <a:gd name="connsiteX38" fmla="*/ 318654 w 716009"/>
              <a:gd name="connsiteY38" fmla="*/ 249443 h 2754449"/>
              <a:gd name="connsiteX39" fmla="*/ 270731 w 716009"/>
              <a:gd name="connsiteY39" fmla="*/ 205610 h 2754449"/>
              <a:gd name="connsiteX40" fmla="*/ 184155 w 716009"/>
              <a:gd name="connsiteY40" fmla="*/ 156849 h 2754449"/>
              <a:gd name="connsiteX41" fmla="*/ 140042 w 716009"/>
              <a:gd name="connsiteY41" fmla="*/ 133624 h 2754449"/>
              <a:gd name="connsiteX42" fmla="*/ 66984 w 716009"/>
              <a:gd name="connsiteY42" fmla="*/ 120262 h 2754449"/>
              <a:gd name="connsiteX43" fmla="*/ 194457 w 716009"/>
              <a:gd name="connsiteY43" fmla="*/ 25626 h 2754449"/>
              <a:gd name="connsiteX44" fmla="*/ 223488 w 716009"/>
              <a:gd name="connsiteY44" fmla="*/ 0 h 2754449"/>
              <a:gd name="connsiteX45" fmla="*/ 278703 w 716009"/>
              <a:gd name="connsiteY45" fmla="*/ 31097 h 2754449"/>
              <a:gd name="connsiteX46" fmla="*/ 716009 w 716009"/>
              <a:gd name="connsiteY46" fmla="*/ 1228103 h 2754449"/>
              <a:gd name="connsiteX47" fmla="*/ 716009 w 716009"/>
              <a:gd name="connsiteY47" fmla="*/ 1407105 h 2754449"/>
              <a:gd name="connsiteX48" fmla="*/ 712544 w 716009"/>
              <a:gd name="connsiteY48" fmla="*/ 1481846 h 2754449"/>
              <a:gd name="connsiteX49" fmla="*/ 711830 w 716009"/>
              <a:gd name="connsiteY49" fmla="*/ 1548364 h 2754449"/>
              <a:gd name="connsiteX50" fmla="*/ 707523 w 716009"/>
              <a:gd name="connsiteY50" fmla="*/ 1590162 h 2754449"/>
              <a:gd name="connsiteX51" fmla="*/ 705901 w 716009"/>
              <a:gd name="connsiteY51" fmla="*/ 1625158 h 2754449"/>
              <a:gd name="connsiteX52" fmla="*/ 698580 w 716009"/>
              <a:gd name="connsiteY52" fmla="*/ 1676942 h 2754449"/>
              <a:gd name="connsiteX53" fmla="*/ 691817 w 716009"/>
              <a:gd name="connsiteY53" fmla="*/ 1742575 h 2754449"/>
              <a:gd name="connsiteX54" fmla="*/ 682406 w 716009"/>
              <a:gd name="connsiteY54" fmla="*/ 1791357 h 2754449"/>
              <a:gd name="connsiteX55" fmla="*/ 676558 w 716009"/>
              <a:gd name="connsiteY55" fmla="*/ 1832729 h 2754449"/>
              <a:gd name="connsiteX56" fmla="*/ 666254 w 716009"/>
              <a:gd name="connsiteY56" fmla="*/ 1875085 h 2754449"/>
              <a:gd name="connsiteX57" fmla="*/ 656297 w 716009"/>
              <a:gd name="connsiteY57" fmla="*/ 1926699 h 2754449"/>
              <a:gd name="connsiteX58" fmla="*/ 640594 w 716009"/>
              <a:gd name="connsiteY58" fmla="*/ 1980565 h 2754449"/>
              <a:gd name="connsiteX59" fmla="*/ 629451 w 716009"/>
              <a:gd name="connsiteY59" fmla="*/ 2026371 h 2754449"/>
              <a:gd name="connsiteX60" fmla="*/ 617789 w 716009"/>
              <a:gd name="connsiteY60" fmla="*/ 2058795 h 2754449"/>
              <a:gd name="connsiteX61" fmla="*/ 606368 w 716009"/>
              <a:gd name="connsiteY61" fmla="*/ 2097976 h 2754449"/>
              <a:gd name="connsiteX62" fmla="*/ 583080 w 716009"/>
              <a:gd name="connsiteY62" fmla="*/ 2155299 h 2754449"/>
              <a:gd name="connsiteX63" fmla="*/ 566055 w 716009"/>
              <a:gd name="connsiteY63" fmla="*/ 2202635 h 2754449"/>
              <a:gd name="connsiteX64" fmla="*/ 554607 w 716009"/>
              <a:gd name="connsiteY64" fmla="*/ 2225384 h 2754449"/>
              <a:gd name="connsiteX65" fmla="*/ 543127 w 716009"/>
              <a:gd name="connsiteY65" fmla="*/ 2253642 h 2754449"/>
              <a:gd name="connsiteX66" fmla="*/ 510677 w 716009"/>
              <a:gd name="connsiteY66" fmla="*/ 2312687 h 2754449"/>
              <a:gd name="connsiteX67" fmla="*/ 487839 w 716009"/>
              <a:gd name="connsiteY67" fmla="*/ 2358073 h 2754449"/>
              <a:gd name="connsiteX68" fmla="*/ 477940 w 716009"/>
              <a:gd name="connsiteY68" fmla="*/ 2372253 h 2754449"/>
              <a:gd name="connsiteX69" fmla="*/ 467673 w 716009"/>
              <a:gd name="connsiteY69" fmla="*/ 2390935 h 2754449"/>
              <a:gd name="connsiteX70" fmla="*/ 423885 w 716009"/>
              <a:gd name="connsiteY70" fmla="*/ 2449688 h 2754449"/>
              <a:gd name="connsiteX0" fmla="*/ 396277 w 716009"/>
              <a:gd name="connsiteY0" fmla="*/ 2489236 h 2754449"/>
              <a:gd name="connsiteX1" fmla="*/ 388945 w 716009"/>
              <a:gd name="connsiteY1" fmla="*/ 2496569 h 2754449"/>
              <a:gd name="connsiteX2" fmla="*/ 381102 w 716009"/>
              <a:gd name="connsiteY2" fmla="*/ 2507092 h 2754449"/>
              <a:gd name="connsiteX3" fmla="*/ 321392 w 716009"/>
              <a:gd name="connsiteY3" fmla="*/ 2564125 h 2754449"/>
              <a:gd name="connsiteX4" fmla="*/ 292841 w 716009"/>
              <a:gd name="connsiteY4" fmla="*/ 2592677 h 2754449"/>
              <a:gd name="connsiteX5" fmla="*/ 288840 w 716009"/>
              <a:gd name="connsiteY5" fmla="*/ 2595217 h 2754449"/>
              <a:gd name="connsiteX6" fmla="*/ 284512 w 716009"/>
              <a:gd name="connsiteY6" fmla="*/ 2599351 h 2754449"/>
              <a:gd name="connsiteX7" fmla="*/ 179002 w 716009"/>
              <a:gd name="connsiteY7" fmla="*/ 2664948 h 2754449"/>
              <a:gd name="connsiteX8" fmla="*/ 179002 w 716009"/>
              <a:gd name="connsiteY8" fmla="*/ 2754449 h 2754449"/>
              <a:gd name="connsiteX9" fmla="*/ 0 w 716009"/>
              <a:gd name="connsiteY9" fmla="*/ 2616699 h 2754449"/>
              <a:gd name="connsiteX10" fmla="*/ 101376 w 716009"/>
              <a:gd name="connsiteY10" fmla="*/ 2338082 h 2754449"/>
              <a:gd name="connsiteX11" fmla="*/ 179002 w 716009"/>
              <a:gd name="connsiteY11" fmla="*/ 2485946 h 2754449"/>
              <a:gd name="connsiteX12" fmla="*/ 280686 w 716009"/>
              <a:gd name="connsiteY12" fmla="*/ 2422322 h 2754449"/>
              <a:gd name="connsiteX13" fmla="*/ 311792 w 716009"/>
              <a:gd name="connsiteY13" fmla="*/ 2394300 h 2754449"/>
              <a:gd name="connsiteX14" fmla="*/ 374446 w 716009"/>
              <a:gd name="connsiteY14" fmla="*/ 2333628 h 2754449"/>
              <a:gd name="connsiteX15" fmla="*/ 407833 w 716009"/>
              <a:gd name="connsiteY15" fmla="*/ 2292386 h 2754449"/>
              <a:gd name="connsiteX16" fmla="*/ 459268 w 716009"/>
              <a:gd name="connsiteY16" fmla="*/ 2221997 h 2754449"/>
              <a:gd name="connsiteX17" fmla="*/ 490431 w 716009"/>
              <a:gd name="connsiteY17" fmla="*/ 2171075 h 2754449"/>
              <a:gd name="connsiteX18" fmla="*/ 534178 w 716009"/>
              <a:gd name="connsiteY18" fmla="*/ 2089274 h 2754449"/>
              <a:gd name="connsiteX19" fmla="*/ 561223 w 716009"/>
              <a:gd name="connsiteY19" fmla="*/ 2031387 h 2754449"/>
              <a:gd name="connsiteX20" fmla="*/ 598309 w 716009"/>
              <a:gd name="connsiteY20" fmla="*/ 1936480 h 2754449"/>
              <a:gd name="connsiteX21" fmla="*/ 619878 w 716009"/>
              <a:gd name="connsiteY21" fmla="*/ 1875249 h 2754449"/>
              <a:gd name="connsiteX22" fmla="*/ 651234 w 716009"/>
              <a:gd name="connsiteY22" fmla="*/ 1761137 h 2754449"/>
              <a:gd name="connsiteX23" fmla="*/ 665605 w 716009"/>
              <a:gd name="connsiteY23" fmla="*/ 1704797 h 2754449"/>
              <a:gd name="connsiteX24" fmla="*/ 697449 w 716009"/>
              <a:gd name="connsiteY24" fmla="*/ 1522252 h 2754449"/>
              <a:gd name="connsiteX25" fmla="*/ 697449 w 716009"/>
              <a:gd name="connsiteY25" fmla="*/ 1522250 h 2754449"/>
              <a:gd name="connsiteX26" fmla="*/ 710074 w 716009"/>
              <a:gd name="connsiteY26" fmla="*/ 1368996 h 2754449"/>
              <a:gd name="connsiteX27" fmla="*/ 713717 w 716009"/>
              <a:gd name="connsiteY27" fmla="*/ 1324763 h 2754449"/>
              <a:gd name="connsiteX28" fmla="*/ 712312 w 716009"/>
              <a:gd name="connsiteY28" fmla="*/ 1274280 h 2754449"/>
              <a:gd name="connsiteX29" fmla="*/ 692689 w 716009"/>
              <a:gd name="connsiteY29" fmla="*/ 1094012 h 2754449"/>
              <a:gd name="connsiteX30" fmla="*/ 670419 w 716009"/>
              <a:gd name="connsiteY30" fmla="*/ 963848 h 2754449"/>
              <a:gd name="connsiteX31" fmla="*/ 647824 w 716009"/>
              <a:gd name="connsiteY31" fmla="*/ 861603 h 2754449"/>
              <a:gd name="connsiteX32" fmla="*/ 612331 w 716009"/>
              <a:gd name="connsiteY32" fmla="*/ 742960 h 2754449"/>
              <a:gd name="connsiteX33" fmla="*/ 580590 w 716009"/>
              <a:gd name="connsiteY33" fmla="*/ 651882 h 2754449"/>
              <a:gd name="connsiteX34" fmla="*/ 532970 w 716009"/>
              <a:gd name="connsiteY34" fmla="*/ 547166 h 2754449"/>
              <a:gd name="connsiteX35" fmla="*/ 493601 w 716009"/>
              <a:gd name="connsiteY35" fmla="*/ 469503 h 2754449"/>
              <a:gd name="connsiteX36" fmla="*/ 434552 w 716009"/>
              <a:gd name="connsiteY36" fmla="*/ 381109 h 2754449"/>
              <a:gd name="connsiteX37" fmla="*/ 389451 w 716009"/>
              <a:gd name="connsiteY37" fmla="*/ 319164 h 2754449"/>
              <a:gd name="connsiteX38" fmla="*/ 318654 w 716009"/>
              <a:gd name="connsiteY38" fmla="*/ 249443 h 2754449"/>
              <a:gd name="connsiteX39" fmla="*/ 270731 w 716009"/>
              <a:gd name="connsiteY39" fmla="*/ 205610 h 2754449"/>
              <a:gd name="connsiteX40" fmla="*/ 184155 w 716009"/>
              <a:gd name="connsiteY40" fmla="*/ 156849 h 2754449"/>
              <a:gd name="connsiteX41" fmla="*/ 140042 w 716009"/>
              <a:gd name="connsiteY41" fmla="*/ 133624 h 2754449"/>
              <a:gd name="connsiteX42" fmla="*/ 66984 w 716009"/>
              <a:gd name="connsiteY42" fmla="*/ 120262 h 2754449"/>
              <a:gd name="connsiteX43" fmla="*/ 194457 w 716009"/>
              <a:gd name="connsiteY43" fmla="*/ 25626 h 2754449"/>
              <a:gd name="connsiteX44" fmla="*/ 223488 w 716009"/>
              <a:gd name="connsiteY44" fmla="*/ 0 h 2754449"/>
              <a:gd name="connsiteX45" fmla="*/ 278703 w 716009"/>
              <a:gd name="connsiteY45" fmla="*/ 31097 h 2754449"/>
              <a:gd name="connsiteX46" fmla="*/ 716009 w 716009"/>
              <a:gd name="connsiteY46" fmla="*/ 1228103 h 2754449"/>
              <a:gd name="connsiteX47" fmla="*/ 716009 w 716009"/>
              <a:gd name="connsiteY47" fmla="*/ 1407105 h 2754449"/>
              <a:gd name="connsiteX48" fmla="*/ 712544 w 716009"/>
              <a:gd name="connsiteY48" fmla="*/ 1481846 h 2754449"/>
              <a:gd name="connsiteX49" fmla="*/ 711830 w 716009"/>
              <a:gd name="connsiteY49" fmla="*/ 1548364 h 2754449"/>
              <a:gd name="connsiteX50" fmla="*/ 707523 w 716009"/>
              <a:gd name="connsiteY50" fmla="*/ 1590162 h 2754449"/>
              <a:gd name="connsiteX51" fmla="*/ 705901 w 716009"/>
              <a:gd name="connsiteY51" fmla="*/ 1625158 h 2754449"/>
              <a:gd name="connsiteX52" fmla="*/ 698580 w 716009"/>
              <a:gd name="connsiteY52" fmla="*/ 1676942 h 2754449"/>
              <a:gd name="connsiteX53" fmla="*/ 691817 w 716009"/>
              <a:gd name="connsiteY53" fmla="*/ 1742575 h 2754449"/>
              <a:gd name="connsiteX54" fmla="*/ 682406 w 716009"/>
              <a:gd name="connsiteY54" fmla="*/ 1791357 h 2754449"/>
              <a:gd name="connsiteX55" fmla="*/ 676558 w 716009"/>
              <a:gd name="connsiteY55" fmla="*/ 1832729 h 2754449"/>
              <a:gd name="connsiteX56" fmla="*/ 666254 w 716009"/>
              <a:gd name="connsiteY56" fmla="*/ 1875085 h 2754449"/>
              <a:gd name="connsiteX57" fmla="*/ 656297 w 716009"/>
              <a:gd name="connsiteY57" fmla="*/ 1926699 h 2754449"/>
              <a:gd name="connsiteX58" fmla="*/ 640594 w 716009"/>
              <a:gd name="connsiteY58" fmla="*/ 1980565 h 2754449"/>
              <a:gd name="connsiteX59" fmla="*/ 629451 w 716009"/>
              <a:gd name="connsiteY59" fmla="*/ 2026371 h 2754449"/>
              <a:gd name="connsiteX60" fmla="*/ 617789 w 716009"/>
              <a:gd name="connsiteY60" fmla="*/ 2058795 h 2754449"/>
              <a:gd name="connsiteX61" fmla="*/ 606368 w 716009"/>
              <a:gd name="connsiteY61" fmla="*/ 2097976 h 2754449"/>
              <a:gd name="connsiteX62" fmla="*/ 583080 w 716009"/>
              <a:gd name="connsiteY62" fmla="*/ 2155299 h 2754449"/>
              <a:gd name="connsiteX63" fmla="*/ 566055 w 716009"/>
              <a:gd name="connsiteY63" fmla="*/ 2202635 h 2754449"/>
              <a:gd name="connsiteX64" fmla="*/ 554607 w 716009"/>
              <a:gd name="connsiteY64" fmla="*/ 2225384 h 2754449"/>
              <a:gd name="connsiteX65" fmla="*/ 543127 w 716009"/>
              <a:gd name="connsiteY65" fmla="*/ 2253642 h 2754449"/>
              <a:gd name="connsiteX66" fmla="*/ 510677 w 716009"/>
              <a:gd name="connsiteY66" fmla="*/ 2312687 h 2754449"/>
              <a:gd name="connsiteX67" fmla="*/ 487839 w 716009"/>
              <a:gd name="connsiteY67" fmla="*/ 2358073 h 2754449"/>
              <a:gd name="connsiteX68" fmla="*/ 477940 w 716009"/>
              <a:gd name="connsiteY68" fmla="*/ 2372253 h 2754449"/>
              <a:gd name="connsiteX69" fmla="*/ 467673 w 716009"/>
              <a:gd name="connsiteY69" fmla="*/ 2390935 h 2754449"/>
              <a:gd name="connsiteX70" fmla="*/ 423885 w 716009"/>
              <a:gd name="connsiteY70" fmla="*/ 2449688 h 2754449"/>
              <a:gd name="connsiteX71" fmla="*/ 396277 w 716009"/>
              <a:gd name="connsiteY71" fmla="*/ 2489236 h 2754449"/>
              <a:gd name="connsiteX0" fmla="*/ 396277 w 716009"/>
              <a:gd name="connsiteY0" fmla="*/ 2489236 h 2754449"/>
              <a:gd name="connsiteX1" fmla="*/ 388945 w 716009"/>
              <a:gd name="connsiteY1" fmla="*/ 2496569 h 2754449"/>
              <a:gd name="connsiteX2" fmla="*/ 381102 w 716009"/>
              <a:gd name="connsiteY2" fmla="*/ 2507092 h 2754449"/>
              <a:gd name="connsiteX3" fmla="*/ 321392 w 716009"/>
              <a:gd name="connsiteY3" fmla="*/ 2564125 h 2754449"/>
              <a:gd name="connsiteX4" fmla="*/ 292841 w 716009"/>
              <a:gd name="connsiteY4" fmla="*/ 2592677 h 2754449"/>
              <a:gd name="connsiteX5" fmla="*/ 288840 w 716009"/>
              <a:gd name="connsiteY5" fmla="*/ 2595217 h 2754449"/>
              <a:gd name="connsiteX6" fmla="*/ 462966 w 716009"/>
              <a:gd name="connsiteY6" fmla="*/ 2658090 h 2754449"/>
              <a:gd name="connsiteX7" fmla="*/ 179002 w 716009"/>
              <a:gd name="connsiteY7" fmla="*/ 2664948 h 2754449"/>
              <a:gd name="connsiteX8" fmla="*/ 179002 w 716009"/>
              <a:gd name="connsiteY8" fmla="*/ 2754449 h 2754449"/>
              <a:gd name="connsiteX9" fmla="*/ 0 w 716009"/>
              <a:gd name="connsiteY9" fmla="*/ 2616699 h 2754449"/>
              <a:gd name="connsiteX10" fmla="*/ 101376 w 716009"/>
              <a:gd name="connsiteY10" fmla="*/ 2338082 h 2754449"/>
              <a:gd name="connsiteX11" fmla="*/ 179002 w 716009"/>
              <a:gd name="connsiteY11" fmla="*/ 2485946 h 2754449"/>
              <a:gd name="connsiteX12" fmla="*/ 280686 w 716009"/>
              <a:gd name="connsiteY12" fmla="*/ 2422322 h 2754449"/>
              <a:gd name="connsiteX13" fmla="*/ 311792 w 716009"/>
              <a:gd name="connsiteY13" fmla="*/ 2394300 h 2754449"/>
              <a:gd name="connsiteX14" fmla="*/ 374446 w 716009"/>
              <a:gd name="connsiteY14" fmla="*/ 2333628 h 2754449"/>
              <a:gd name="connsiteX15" fmla="*/ 407833 w 716009"/>
              <a:gd name="connsiteY15" fmla="*/ 2292386 h 2754449"/>
              <a:gd name="connsiteX16" fmla="*/ 459268 w 716009"/>
              <a:gd name="connsiteY16" fmla="*/ 2221997 h 2754449"/>
              <a:gd name="connsiteX17" fmla="*/ 490431 w 716009"/>
              <a:gd name="connsiteY17" fmla="*/ 2171075 h 2754449"/>
              <a:gd name="connsiteX18" fmla="*/ 534178 w 716009"/>
              <a:gd name="connsiteY18" fmla="*/ 2089274 h 2754449"/>
              <a:gd name="connsiteX19" fmla="*/ 561223 w 716009"/>
              <a:gd name="connsiteY19" fmla="*/ 2031387 h 2754449"/>
              <a:gd name="connsiteX20" fmla="*/ 598309 w 716009"/>
              <a:gd name="connsiteY20" fmla="*/ 1936480 h 2754449"/>
              <a:gd name="connsiteX21" fmla="*/ 619878 w 716009"/>
              <a:gd name="connsiteY21" fmla="*/ 1875249 h 2754449"/>
              <a:gd name="connsiteX22" fmla="*/ 651234 w 716009"/>
              <a:gd name="connsiteY22" fmla="*/ 1761137 h 2754449"/>
              <a:gd name="connsiteX23" fmla="*/ 665605 w 716009"/>
              <a:gd name="connsiteY23" fmla="*/ 1704797 h 2754449"/>
              <a:gd name="connsiteX24" fmla="*/ 697449 w 716009"/>
              <a:gd name="connsiteY24" fmla="*/ 1522252 h 2754449"/>
              <a:gd name="connsiteX25" fmla="*/ 697449 w 716009"/>
              <a:gd name="connsiteY25" fmla="*/ 1522250 h 2754449"/>
              <a:gd name="connsiteX26" fmla="*/ 710074 w 716009"/>
              <a:gd name="connsiteY26" fmla="*/ 1368996 h 2754449"/>
              <a:gd name="connsiteX27" fmla="*/ 713717 w 716009"/>
              <a:gd name="connsiteY27" fmla="*/ 1324763 h 2754449"/>
              <a:gd name="connsiteX28" fmla="*/ 712312 w 716009"/>
              <a:gd name="connsiteY28" fmla="*/ 1274280 h 2754449"/>
              <a:gd name="connsiteX29" fmla="*/ 692689 w 716009"/>
              <a:gd name="connsiteY29" fmla="*/ 1094012 h 2754449"/>
              <a:gd name="connsiteX30" fmla="*/ 670419 w 716009"/>
              <a:gd name="connsiteY30" fmla="*/ 963848 h 2754449"/>
              <a:gd name="connsiteX31" fmla="*/ 647824 w 716009"/>
              <a:gd name="connsiteY31" fmla="*/ 861603 h 2754449"/>
              <a:gd name="connsiteX32" fmla="*/ 612331 w 716009"/>
              <a:gd name="connsiteY32" fmla="*/ 742960 h 2754449"/>
              <a:gd name="connsiteX33" fmla="*/ 580590 w 716009"/>
              <a:gd name="connsiteY33" fmla="*/ 651882 h 2754449"/>
              <a:gd name="connsiteX34" fmla="*/ 532970 w 716009"/>
              <a:gd name="connsiteY34" fmla="*/ 547166 h 2754449"/>
              <a:gd name="connsiteX35" fmla="*/ 493601 w 716009"/>
              <a:gd name="connsiteY35" fmla="*/ 469503 h 2754449"/>
              <a:gd name="connsiteX36" fmla="*/ 434552 w 716009"/>
              <a:gd name="connsiteY36" fmla="*/ 381109 h 2754449"/>
              <a:gd name="connsiteX37" fmla="*/ 389451 w 716009"/>
              <a:gd name="connsiteY37" fmla="*/ 319164 h 2754449"/>
              <a:gd name="connsiteX38" fmla="*/ 318654 w 716009"/>
              <a:gd name="connsiteY38" fmla="*/ 249443 h 2754449"/>
              <a:gd name="connsiteX39" fmla="*/ 270731 w 716009"/>
              <a:gd name="connsiteY39" fmla="*/ 205610 h 2754449"/>
              <a:gd name="connsiteX40" fmla="*/ 184155 w 716009"/>
              <a:gd name="connsiteY40" fmla="*/ 156849 h 2754449"/>
              <a:gd name="connsiteX41" fmla="*/ 140042 w 716009"/>
              <a:gd name="connsiteY41" fmla="*/ 133624 h 2754449"/>
              <a:gd name="connsiteX42" fmla="*/ 66984 w 716009"/>
              <a:gd name="connsiteY42" fmla="*/ 120262 h 2754449"/>
              <a:gd name="connsiteX43" fmla="*/ 194457 w 716009"/>
              <a:gd name="connsiteY43" fmla="*/ 25626 h 2754449"/>
              <a:gd name="connsiteX44" fmla="*/ 223488 w 716009"/>
              <a:gd name="connsiteY44" fmla="*/ 0 h 2754449"/>
              <a:gd name="connsiteX45" fmla="*/ 278703 w 716009"/>
              <a:gd name="connsiteY45" fmla="*/ 31097 h 2754449"/>
              <a:gd name="connsiteX46" fmla="*/ 716009 w 716009"/>
              <a:gd name="connsiteY46" fmla="*/ 1228103 h 2754449"/>
              <a:gd name="connsiteX47" fmla="*/ 716009 w 716009"/>
              <a:gd name="connsiteY47" fmla="*/ 1407105 h 2754449"/>
              <a:gd name="connsiteX48" fmla="*/ 712544 w 716009"/>
              <a:gd name="connsiteY48" fmla="*/ 1481846 h 2754449"/>
              <a:gd name="connsiteX49" fmla="*/ 711830 w 716009"/>
              <a:gd name="connsiteY49" fmla="*/ 1548364 h 2754449"/>
              <a:gd name="connsiteX50" fmla="*/ 707523 w 716009"/>
              <a:gd name="connsiteY50" fmla="*/ 1590162 h 2754449"/>
              <a:gd name="connsiteX51" fmla="*/ 705901 w 716009"/>
              <a:gd name="connsiteY51" fmla="*/ 1625158 h 2754449"/>
              <a:gd name="connsiteX52" fmla="*/ 698580 w 716009"/>
              <a:gd name="connsiteY52" fmla="*/ 1676942 h 2754449"/>
              <a:gd name="connsiteX53" fmla="*/ 691817 w 716009"/>
              <a:gd name="connsiteY53" fmla="*/ 1742575 h 2754449"/>
              <a:gd name="connsiteX54" fmla="*/ 682406 w 716009"/>
              <a:gd name="connsiteY54" fmla="*/ 1791357 h 2754449"/>
              <a:gd name="connsiteX55" fmla="*/ 676558 w 716009"/>
              <a:gd name="connsiteY55" fmla="*/ 1832729 h 2754449"/>
              <a:gd name="connsiteX56" fmla="*/ 666254 w 716009"/>
              <a:gd name="connsiteY56" fmla="*/ 1875085 h 2754449"/>
              <a:gd name="connsiteX57" fmla="*/ 656297 w 716009"/>
              <a:gd name="connsiteY57" fmla="*/ 1926699 h 2754449"/>
              <a:gd name="connsiteX58" fmla="*/ 640594 w 716009"/>
              <a:gd name="connsiteY58" fmla="*/ 1980565 h 2754449"/>
              <a:gd name="connsiteX59" fmla="*/ 629451 w 716009"/>
              <a:gd name="connsiteY59" fmla="*/ 2026371 h 2754449"/>
              <a:gd name="connsiteX60" fmla="*/ 617789 w 716009"/>
              <a:gd name="connsiteY60" fmla="*/ 2058795 h 2754449"/>
              <a:gd name="connsiteX61" fmla="*/ 606368 w 716009"/>
              <a:gd name="connsiteY61" fmla="*/ 2097976 h 2754449"/>
              <a:gd name="connsiteX62" fmla="*/ 583080 w 716009"/>
              <a:gd name="connsiteY62" fmla="*/ 2155299 h 2754449"/>
              <a:gd name="connsiteX63" fmla="*/ 566055 w 716009"/>
              <a:gd name="connsiteY63" fmla="*/ 2202635 h 2754449"/>
              <a:gd name="connsiteX64" fmla="*/ 554607 w 716009"/>
              <a:gd name="connsiteY64" fmla="*/ 2225384 h 2754449"/>
              <a:gd name="connsiteX65" fmla="*/ 543127 w 716009"/>
              <a:gd name="connsiteY65" fmla="*/ 2253642 h 2754449"/>
              <a:gd name="connsiteX66" fmla="*/ 510677 w 716009"/>
              <a:gd name="connsiteY66" fmla="*/ 2312687 h 2754449"/>
              <a:gd name="connsiteX67" fmla="*/ 487839 w 716009"/>
              <a:gd name="connsiteY67" fmla="*/ 2358073 h 2754449"/>
              <a:gd name="connsiteX68" fmla="*/ 477940 w 716009"/>
              <a:gd name="connsiteY68" fmla="*/ 2372253 h 2754449"/>
              <a:gd name="connsiteX69" fmla="*/ 467673 w 716009"/>
              <a:gd name="connsiteY69" fmla="*/ 2390935 h 2754449"/>
              <a:gd name="connsiteX70" fmla="*/ 423885 w 716009"/>
              <a:gd name="connsiteY70" fmla="*/ 2449688 h 2754449"/>
              <a:gd name="connsiteX71" fmla="*/ 396277 w 716009"/>
              <a:gd name="connsiteY71" fmla="*/ 2489236 h 2754449"/>
              <a:gd name="connsiteX0" fmla="*/ 396277 w 716009"/>
              <a:gd name="connsiteY0" fmla="*/ 2489236 h 2668028"/>
              <a:gd name="connsiteX1" fmla="*/ 388945 w 716009"/>
              <a:gd name="connsiteY1" fmla="*/ 2496569 h 2668028"/>
              <a:gd name="connsiteX2" fmla="*/ 381102 w 716009"/>
              <a:gd name="connsiteY2" fmla="*/ 2507092 h 2668028"/>
              <a:gd name="connsiteX3" fmla="*/ 321392 w 716009"/>
              <a:gd name="connsiteY3" fmla="*/ 2564125 h 2668028"/>
              <a:gd name="connsiteX4" fmla="*/ 292841 w 716009"/>
              <a:gd name="connsiteY4" fmla="*/ 2592677 h 2668028"/>
              <a:gd name="connsiteX5" fmla="*/ 288840 w 716009"/>
              <a:gd name="connsiteY5" fmla="*/ 2595217 h 2668028"/>
              <a:gd name="connsiteX6" fmla="*/ 462966 w 716009"/>
              <a:gd name="connsiteY6" fmla="*/ 2658090 h 2668028"/>
              <a:gd name="connsiteX7" fmla="*/ 179002 w 716009"/>
              <a:gd name="connsiteY7" fmla="*/ 2664948 h 2668028"/>
              <a:gd name="connsiteX8" fmla="*/ 0 w 716009"/>
              <a:gd name="connsiteY8" fmla="*/ 2616699 h 2668028"/>
              <a:gd name="connsiteX9" fmla="*/ 101376 w 716009"/>
              <a:gd name="connsiteY9" fmla="*/ 2338082 h 2668028"/>
              <a:gd name="connsiteX10" fmla="*/ 179002 w 716009"/>
              <a:gd name="connsiteY10" fmla="*/ 2485946 h 2668028"/>
              <a:gd name="connsiteX11" fmla="*/ 280686 w 716009"/>
              <a:gd name="connsiteY11" fmla="*/ 2422322 h 2668028"/>
              <a:gd name="connsiteX12" fmla="*/ 311792 w 716009"/>
              <a:gd name="connsiteY12" fmla="*/ 2394300 h 2668028"/>
              <a:gd name="connsiteX13" fmla="*/ 374446 w 716009"/>
              <a:gd name="connsiteY13" fmla="*/ 2333628 h 2668028"/>
              <a:gd name="connsiteX14" fmla="*/ 407833 w 716009"/>
              <a:gd name="connsiteY14" fmla="*/ 2292386 h 2668028"/>
              <a:gd name="connsiteX15" fmla="*/ 459268 w 716009"/>
              <a:gd name="connsiteY15" fmla="*/ 2221997 h 2668028"/>
              <a:gd name="connsiteX16" fmla="*/ 490431 w 716009"/>
              <a:gd name="connsiteY16" fmla="*/ 2171075 h 2668028"/>
              <a:gd name="connsiteX17" fmla="*/ 534178 w 716009"/>
              <a:gd name="connsiteY17" fmla="*/ 2089274 h 2668028"/>
              <a:gd name="connsiteX18" fmla="*/ 561223 w 716009"/>
              <a:gd name="connsiteY18" fmla="*/ 2031387 h 2668028"/>
              <a:gd name="connsiteX19" fmla="*/ 598309 w 716009"/>
              <a:gd name="connsiteY19" fmla="*/ 1936480 h 2668028"/>
              <a:gd name="connsiteX20" fmla="*/ 619878 w 716009"/>
              <a:gd name="connsiteY20" fmla="*/ 1875249 h 2668028"/>
              <a:gd name="connsiteX21" fmla="*/ 651234 w 716009"/>
              <a:gd name="connsiteY21" fmla="*/ 1761137 h 2668028"/>
              <a:gd name="connsiteX22" fmla="*/ 665605 w 716009"/>
              <a:gd name="connsiteY22" fmla="*/ 1704797 h 2668028"/>
              <a:gd name="connsiteX23" fmla="*/ 697449 w 716009"/>
              <a:gd name="connsiteY23" fmla="*/ 1522252 h 2668028"/>
              <a:gd name="connsiteX24" fmla="*/ 697449 w 716009"/>
              <a:gd name="connsiteY24" fmla="*/ 1522250 h 2668028"/>
              <a:gd name="connsiteX25" fmla="*/ 710074 w 716009"/>
              <a:gd name="connsiteY25" fmla="*/ 1368996 h 2668028"/>
              <a:gd name="connsiteX26" fmla="*/ 713717 w 716009"/>
              <a:gd name="connsiteY26" fmla="*/ 1324763 h 2668028"/>
              <a:gd name="connsiteX27" fmla="*/ 712312 w 716009"/>
              <a:gd name="connsiteY27" fmla="*/ 1274280 h 2668028"/>
              <a:gd name="connsiteX28" fmla="*/ 692689 w 716009"/>
              <a:gd name="connsiteY28" fmla="*/ 1094012 h 2668028"/>
              <a:gd name="connsiteX29" fmla="*/ 670419 w 716009"/>
              <a:gd name="connsiteY29" fmla="*/ 963848 h 2668028"/>
              <a:gd name="connsiteX30" fmla="*/ 647824 w 716009"/>
              <a:gd name="connsiteY30" fmla="*/ 861603 h 2668028"/>
              <a:gd name="connsiteX31" fmla="*/ 612331 w 716009"/>
              <a:gd name="connsiteY31" fmla="*/ 742960 h 2668028"/>
              <a:gd name="connsiteX32" fmla="*/ 580590 w 716009"/>
              <a:gd name="connsiteY32" fmla="*/ 651882 h 2668028"/>
              <a:gd name="connsiteX33" fmla="*/ 532970 w 716009"/>
              <a:gd name="connsiteY33" fmla="*/ 547166 h 2668028"/>
              <a:gd name="connsiteX34" fmla="*/ 493601 w 716009"/>
              <a:gd name="connsiteY34" fmla="*/ 469503 h 2668028"/>
              <a:gd name="connsiteX35" fmla="*/ 434552 w 716009"/>
              <a:gd name="connsiteY35" fmla="*/ 381109 h 2668028"/>
              <a:gd name="connsiteX36" fmla="*/ 389451 w 716009"/>
              <a:gd name="connsiteY36" fmla="*/ 319164 h 2668028"/>
              <a:gd name="connsiteX37" fmla="*/ 318654 w 716009"/>
              <a:gd name="connsiteY37" fmla="*/ 249443 h 2668028"/>
              <a:gd name="connsiteX38" fmla="*/ 270731 w 716009"/>
              <a:gd name="connsiteY38" fmla="*/ 205610 h 2668028"/>
              <a:gd name="connsiteX39" fmla="*/ 184155 w 716009"/>
              <a:gd name="connsiteY39" fmla="*/ 156849 h 2668028"/>
              <a:gd name="connsiteX40" fmla="*/ 140042 w 716009"/>
              <a:gd name="connsiteY40" fmla="*/ 133624 h 2668028"/>
              <a:gd name="connsiteX41" fmla="*/ 66984 w 716009"/>
              <a:gd name="connsiteY41" fmla="*/ 120262 h 2668028"/>
              <a:gd name="connsiteX42" fmla="*/ 194457 w 716009"/>
              <a:gd name="connsiteY42" fmla="*/ 25626 h 2668028"/>
              <a:gd name="connsiteX43" fmla="*/ 223488 w 716009"/>
              <a:gd name="connsiteY43" fmla="*/ 0 h 2668028"/>
              <a:gd name="connsiteX44" fmla="*/ 278703 w 716009"/>
              <a:gd name="connsiteY44" fmla="*/ 31097 h 2668028"/>
              <a:gd name="connsiteX45" fmla="*/ 716009 w 716009"/>
              <a:gd name="connsiteY45" fmla="*/ 1228103 h 2668028"/>
              <a:gd name="connsiteX46" fmla="*/ 716009 w 716009"/>
              <a:gd name="connsiteY46" fmla="*/ 1407105 h 2668028"/>
              <a:gd name="connsiteX47" fmla="*/ 712544 w 716009"/>
              <a:gd name="connsiteY47" fmla="*/ 1481846 h 2668028"/>
              <a:gd name="connsiteX48" fmla="*/ 711830 w 716009"/>
              <a:gd name="connsiteY48" fmla="*/ 1548364 h 2668028"/>
              <a:gd name="connsiteX49" fmla="*/ 707523 w 716009"/>
              <a:gd name="connsiteY49" fmla="*/ 1590162 h 2668028"/>
              <a:gd name="connsiteX50" fmla="*/ 705901 w 716009"/>
              <a:gd name="connsiteY50" fmla="*/ 1625158 h 2668028"/>
              <a:gd name="connsiteX51" fmla="*/ 698580 w 716009"/>
              <a:gd name="connsiteY51" fmla="*/ 1676942 h 2668028"/>
              <a:gd name="connsiteX52" fmla="*/ 691817 w 716009"/>
              <a:gd name="connsiteY52" fmla="*/ 1742575 h 2668028"/>
              <a:gd name="connsiteX53" fmla="*/ 682406 w 716009"/>
              <a:gd name="connsiteY53" fmla="*/ 1791357 h 2668028"/>
              <a:gd name="connsiteX54" fmla="*/ 676558 w 716009"/>
              <a:gd name="connsiteY54" fmla="*/ 1832729 h 2668028"/>
              <a:gd name="connsiteX55" fmla="*/ 666254 w 716009"/>
              <a:gd name="connsiteY55" fmla="*/ 1875085 h 2668028"/>
              <a:gd name="connsiteX56" fmla="*/ 656297 w 716009"/>
              <a:gd name="connsiteY56" fmla="*/ 1926699 h 2668028"/>
              <a:gd name="connsiteX57" fmla="*/ 640594 w 716009"/>
              <a:gd name="connsiteY57" fmla="*/ 1980565 h 2668028"/>
              <a:gd name="connsiteX58" fmla="*/ 629451 w 716009"/>
              <a:gd name="connsiteY58" fmla="*/ 2026371 h 2668028"/>
              <a:gd name="connsiteX59" fmla="*/ 617789 w 716009"/>
              <a:gd name="connsiteY59" fmla="*/ 2058795 h 2668028"/>
              <a:gd name="connsiteX60" fmla="*/ 606368 w 716009"/>
              <a:gd name="connsiteY60" fmla="*/ 2097976 h 2668028"/>
              <a:gd name="connsiteX61" fmla="*/ 583080 w 716009"/>
              <a:gd name="connsiteY61" fmla="*/ 2155299 h 2668028"/>
              <a:gd name="connsiteX62" fmla="*/ 566055 w 716009"/>
              <a:gd name="connsiteY62" fmla="*/ 2202635 h 2668028"/>
              <a:gd name="connsiteX63" fmla="*/ 554607 w 716009"/>
              <a:gd name="connsiteY63" fmla="*/ 2225384 h 2668028"/>
              <a:gd name="connsiteX64" fmla="*/ 543127 w 716009"/>
              <a:gd name="connsiteY64" fmla="*/ 2253642 h 2668028"/>
              <a:gd name="connsiteX65" fmla="*/ 510677 w 716009"/>
              <a:gd name="connsiteY65" fmla="*/ 2312687 h 2668028"/>
              <a:gd name="connsiteX66" fmla="*/ 487839 w 716009"/>
              <a:gd name="connsiteY66" fmla="*/ 2358073 h 2668028"/>
              <a:gd name="connsiteX67" fmla="*/ 477940 w 716009"/>
              <a:gd name="connsiteY67" fmla="*/ 2372253 h 2668028"/>
              <a:gd name="connsiteX68" fmla="*/ 467673 w 716009"/>
              <a:gd name="connsiteY68" fmla="*/ 2390935 h 2668028"/>
              <a:gd name="connsiteX69" fmla="*/ 423885 w 716009"/>
              <a:gd name="connsiteY69" fmla="*/ 2449688 h 2668028"/>
              <a:gd name="connsiteX70" fmla="*/ 396277 w 716009"/>
              <a:gd name="connsiteY70" fmla="*/ 2489236 h 2668028"/>
              <a:gd name="connsiteX0" fmla="*/ 383963 w 703695"/>
              <a:gd name="connsiteY0" fmla="*/ 2489236 h 2668028"/>
              <a:gd name="connsiteX1" fmla="*/ 376631 w 703695"/>
              <a:gd name="connsiteY1" fmla="*/ 2496569 h 2668028"/>
              <a:gd name="connsiteX2" fmla="*/ 368788 w 703695"/>
              <a:gd name="connsiteY2" fmla="*/ 2507092 h 2668028"/>
              <a:gd name="connsiteX3" fmla="*/ 309078 w 703695"/>
              <a:gd name="connsiteY3" fmla="*/ 2564125 h 2668028"/>
              <a:gd name="connsiteX4" fmla="*/ 280527 w 703695"/>
              <a:gd name="connsiteY4" fmla="*/ 2592677 h 2668028"/>
              <a:gd name="connsiteX5" fmla="*/ 276526 w 703695"/>
              <a:gd name="connsiteY5" fmla="*/ 2595217 h 2668028"/>
              <a:gd name="connsiteX6" fmla="*/ 450652 w 703695"/>
              <a:gd name="connsiteY6" fmla="*/ 2658090 h 2668028"/>
              <a:gd name="connsiteX7" fmla="*/ 166688 w 703695"/>
              <a:gd name="connsiteY7" fmla="*/ 2664948 h 2668028"/>
              <a:gd name="connsiteX8" fmla="*/ 0 w 703695"/>
              <a:gd name="connsiteY8" fmla="*/ 2635249 h 2668028"/>
              <a:gd name="connsiteX9" fmla="*/ 89062 w 703695"/>
              <a:gd name="connsiteY9" fmla="*/ 2338082 h 2668028"/>
              <a:gd name="connsiteX10" fmla="*/ 166688 w 703695"/>
              <a:gd name="connsiteY10" fmla="*/ 2485946 h 2668028"/>
              <a:gd name="connsiteX11" fmla="*/ 268372 w 703695"/>
              <a:gd name="connsiteY11" fmla="*/ 2422322 h 2668028"/>
              <a:gd name="connsiteX12" fmla="*/ 299478 w 703695"/>
              <a:gd name="connsiteY12" fmla="*/ 2394300 h 2668028"/>
              <a:gd name="connsiteX13" fmla="*/ 362132 w 703695"/>
              <a:gd name="connsiteY13" fmla="*/ 2333628 h 2668028"/>
              <a:gd name="connsiteX14" fmla="*/ 395519 w 703695"/>
              <a:gd name="connsiteY14" fmla="*/ 2292386 h 2668028"/>
              <a:gd name="connsiteX15" fmla="*/ 446954 w 703695"/>
              <a:gd name="connsiteY15" fmla="*/ 2221997 h 2668028"/>
              <a:gd name="connsiteX16" fmla="*/ 478117 w 703695"/>
              <a:gd name="connsiteY16" fmla="*/ 2171075 h 2668028"/>
              <a:gd name="connsiteX17" fmla="*/ 521864 w 703695"/>
              <a:gd name="connsiteY17" fmla="*/ 2089274 h 2668028"/>
              <a:gd name="connsiteX18" fmla="*/ 548909 w 703695"/>
              <a:gd name="connsiteY18" fmla="*/ 2031387 h 2668028"/>
              <a:gd name="connsiteX19" fmla="*/ 585995 w 703695"/>
              <a:gd name="connsiteY19" fmla="*/ 1936480 h 2668028"/>
              <a:gd name="connsiteX20" fmla="*/ 607564 w 703695"/>
              <a:gd name="connsiteY20" fmla="*/ 1875249 h 2668028"/>
              <a:gd name="connsiteX21" fmla="*/ 638920 w 703695"/>
              <a:gd name="connsiteY21" fmla="*/ 1761137 h 2668028"/>
              <a:gd name="connsiteX22" fmla="*/ 653291 w 703695"/>
              <a:gd name="connsiteY22" fmla="*/ 1704797 h 2668028"/>
              <a:gd name="connsiteX23" fmla="*/ 685135 w 703695"/>
              <a:gd name="connsiteY23" fmla="*/ 1522252 h 2668028"/>
              <a:gd name="connsiteX24" fmla="*/ 685135 w 703695"/>
              <a:gd name="connsiteY24" fmla="*/ 1522250 h 2668028"/>
              <a:gd name="connsiteX25" fmla="*/ 697760 w 703695"/>
              <a:gd name="connsiteY25" fmla="*/ 1368996 h 2668028"/>
              <a:gd name="connsiteX26" fmla="*/ 701403 w 703695"/>
              <a:gd name="connsiteY26" fmla="*/ 1324763 h 2668028"/>
              <a:gd name="connsiteX27" fmla="*/ 699998 w 703695"/>
              <a:gd name="connsiteY27" fmla="*/ 1274280 h 2668028"/>
              <a:gd name="connsiteX28" fmla="*/ 680375 w 703695"/>
              <a:gd name="connsiteY28" fmla="*/ 1094012 h 2668028"/>
              <a:gd name="connsiteX29" fmla="*/ 658105 w 703695"/>
              <a:gd name="connsiteY29" fmla="*/ 963848 h 2668028"/>
              <a:gd name="connsiteX30" fmla="*/ 635510 w 703695"/>
              <a:gd name="connsiteY30" fmla="*/ 861603 h 2668028"/>
              <a:gd name="connsiteX31" fmla="*/ 600017 w 703695"/>
              <a:gd name="connsiteY31" fmla="*/ 742960 h 2668028"/>
              <a:gd name="connsiteX32" fmla="*/ 568276 w 703695"/>
              <a:gd name="connsiteY32" fmla="*/ 651882 h 2668028"/>
              <a:gd name="connsiteX33" fmla="*/ 520656 w 703695"/>
              <a:gd name="connsiteY33" fmla="*/ 547166 h 2668028"/>
              <a:gd name="connsiteX34" fmla="*/ 481287 w 703695"/>
              <a:gd name="connsiteY34" fmla="*/ 469503 h 2668028"/>
              <a:gd name="connsiteX35" fmla="*/ 422238 w 703695"/>
              <a:gd name="connsiteY35" fmla="*/ 381109 h 2668028"/>
              <a:gd name="connsiteX36" fmla="*/ 377137 w 703695"/>
              <a:gd name="connsiteY36" fmla="*/ 319164 h 2668028"/>
              <a:gd name="connsiteX37" fmla="*/ 306340 w 703695"/>
              <a:gd name="connsiteY37" fmla="*/ 249443 h 2668028"/>
              <a:gd name="connsiteX38" fmla="*/ 258417 w 703695"/>
              <a:gd name="connsiteY38" fmla="*/ 205610 h 2668028"/>
              <a:gd name="connsiteX39" fmla="*/ 171841 w 703695"/>
              <a:gd name="connsiteY39" fmla="*/ 156849 h 2668028"/>
              <a:gd name="connsiteX40" fmla="*/ 127728 w 703695"/>
              <a:gd name="connsiteY40" fmla="*/ 133624 h 2668028"/>
              <a:gd name="connsiteX41" fmla="*/ 54670 w 703695"/>
              <a:gd name="connsiteY41" fmla="*/ 120262 h 2668028"/>
              <a:gd name="connsiteX42" fmla="*/ 182143 w 703695"/>
              <a:gd name="connsiteY42" fmla="*/ 25626 h 2668028"/>
              <a:gd name="connsiteX43" fmla="*/ 211174 w 703695"/>
              <a:gd name="connsiteY43" fmla="*/ 0 h 2668028"/>
              <a:gd name="connsiteX44" fmla="*/ 266389 w 703695"/>
              <a:gd name="connsiteY44" fmla="*/ 31097 h 2668028"/>
              <a:gd name="connsiteX45" fmla="*/ 703695 w 703695"/>
              <a:gd name="connsiteY45" fmla="*/ 1228103 h 2668028"/>
              <a:gd name="connsiteX46" fmla="*/ 703695 w 703695"/>
              <a:gd name="connsiteY46" fmla="*/ 1407105 h 2668028"/>
              <a:gd name="connsiteX47" fmla="*/ 700230 w 703695"/>
              <a:gd name="connsiteY47" fmla="*/ 1481846 h 2668028"/>
              <a:gd name="connsiteX48" fmla="*/ 699516 w 703695"/>
              <a:gd name="connsiteY48" fmla="*/ 1548364 h 2668028"/>
              <a:gd name="connsiteX49" fmla="*/ 695209 w 703695"/>
              <a:gd name="connsiteY49" fmla="*/ 1590162 h 2668028"/>
              <a:gd name="connsiteX50" fmla="*/ 693587 w 703695"/>
              <a:gd name="connsiteY50" fmla="*/ 1625158 h 2668028"/>
              <a:gd name="connsiteX51" fmla="*/ 686266 w 703695"/>
              <a:gd name="connsiteY51" fmla="*/ 1676942 h 2668028"/>
              <a:gd name="connsiteX52" fmla="*/ 679503 w 703695"/>
              <a:gd name="connsiteY52" fmla="*/ 1742575 h 2668028"/>
              <a:gd name="connsiteX53" fmla="*/ 670092 w 703695"/>
              <a:gd name="connsiteY53" fmla="*/ 1791357 h 2668028"/>
              <a:gd name="connsiteX54" fmla="*/ 664244 w 703695"/>
              <a:gd name="connsiteY54" fmla="*/ 1832729 h 2668028"/>
              <a:gd name="connsiteX55" fmla="*/ 653940 w 703695"/>
              <a:gd name="connsiteY55" fmla="*/ 1875085 h 2668028"/>
              <a:gd name="connsiteX56" fmla="*/ 643983 w 703695"/>
              <a:gd name="connsiteY56" fmla="*/ 1926699 h 2668028"/>
              <a:gd name="connsiteX57" fmla="*/ 628280 w 703695"/>
              <a:gd name="connsiteY57" fmla="*/ 1980565 h 2668028"/>
              <a:gd name="connsiteX58" fmla="*/ 617137 w 703695"/>
              <a:gd name="connsiteY58" fmla="*/ 2026371 h 2668028"/>
              <a:gd name="connsiteX59" fmla="*/ 605475 w 703695"/>
              <a:gd name="connsiteY59" fmla="*/ 2058795 h 2668028"/>
              <a:gd name="connsiteX60" fmla="*/ 594054 w 703695"/>
              <a:gd name="connsiteY60" fmla="*/ 2097976 h 2668028"/>
              <a:gd name="connsiteX61" fmla="*/ 570766 w 703695"/>
              <a:gd name="connsiteY61" fmla="*/ 2155299 h 2668028"/>
              <a:gd name="connsiteX62" fmla="*/ 553741 w 703695"/>
              <a:gd name="connsiteY62" fmla="*/ 2202635 h 2668028"/>
              <a:gd name="connsiteX63" fmla="*/ 542293 w 703695"/>
              <a:gd name="connsiteY63" fmla="*/ 2225384 h 2668028"/>
              <a:gd name="connsiteX64" fmla="*/ 530813 w 703695"/>
              <a:gd name="connsiteY64" fmla="*/ 2253642 h 2668028"/>
              <a:gd name="connsiteX65" fmla="*/ 498363 w 703695"/>
              <a:gd name="connsiteY65" fmla="*/ 2312687 h 2668028"/>
              <a:gd name="connsiteX66" fmla="*/ 475525 w 703695"/>
              <a:gd name="connsiteY66" fmla="*/ 2358073 h 2668028"/>
              <a:gd name="connsiteX67" fmla="*/ 465626 w 703695"/>
              <a:gd name="connsiteY67" fmla="*/ 2372253 h 2668028"/>
              <a:gd name="connsiteX68" fmla="*/ 455359 w 703695"/>
              <a:gd name="connsiteY68" fmla="*/ 2390935 h 2668028"/>
              <a:gd name="connsiteX69" fmla="*/ 411571 w 703695"/>
              <a:gd name="connsiteY69" fmla="*/ 2449688 h 2668028"/>
              <a:gd name="connsiteX70" fmla="*/ 383963 w 703695"/>
              <a:gd name="connsiteY70" fmla="*/ 2489236 h 2668028"/>
              <a:gd name="connsiteX0" fmla="*/ 383963 w 703695"/>
              <a:gd name="connsiteY0" fmla="*/ 2489236 h 2669173"/>
              <a:gd name="connsiteX1" fmla="*/ 376631 w 703695"/>
              <a:gd name="connsiteY1" fmla="*/ 2496569 h 2669173"/>
              <a:gd name="connsiteX2" fmla="*/ 368788 w 703695"/>
              <a:gd name="connsiteY2" fmla="*/ 2507092 h 2669173"/>
              <a:gd name="connsiteX3" fmla="*/ 309078 w 703695"/>
              <a:gd name="connsiteY3" fmla="*/ 2564125 h 2669173"/>
              <a:gd name="connsiteX4" fmla="*/ 280527 w 703695"/>
              <a:gd name="connsiteY4" fmla="*/ 2592677 h 2669173"/>
              <a:gd name="connsiteX5" fmla="*/ 276526 w 703695"/>
              <a:gd name="connsiteY5" fmla="*/ 2595217 h 2669173"/>
              <a:gd name="connsiteX6" fmla="*/ 450652 w 703695"/>
              <a:gd name="connsiteY6" fmla="*/ 2658090 h 2669173"/>
              <a:gd name="connsiteX7" fmla="*/ 0 w 703695"/>
              <a:gd name="connsiteY7" fmla="*/ 2635249 h 2669173"/>
              <a:gd name="connsiteX8" fmla="*/ 89062 w 703695"/>
              <a:gd name="connsiteY8" fmla="*/ 2338082 h 2669173"/>
              <a:gd name="connsiteX9" fmla="*/ 166688 w 703695"/>
              <a:gd name="connsiteY9" fmla="*/ 2485946 h 2669173"/>
              <a:gd name="connsiteX10" fmla="*/ 268372 w 703695"/>
              <a:gd name="connsiteY10" fmla="*/ 2422322 h 2669173"/>
              <a:gd name="connsiteX11" fmla="*/ 299478 w 703695"/>
              <a:gd name="connsiteY11" fmla="*/ 2394300 h 2669173"/>
              <a:gd name="connsiteX12" fmla="*/ 362132 w 703695"/>
              <a:gd name="connsiteY12" fmla="*/ 2333628 h 2669173"/>
              <a:gd name="connsiteX13" fmla="*/ 395519 w 703695"/>
              <a:gd name="connsiteY13" fmla="*/ 2292386 h 2669173"/>
              <a:gd name="connsiteX14" fmla="*/ 446954 w 703695"/>
              <a:gd name="connsiteY14" fmla="*/ 2221997 h 2669173"/>
              <a:gd name="connsiteX15" fmla="*/ 478117 w 703695"/>
              <a:gd name="connsiteY15" fmla="*/ 2171075 h 2669173"/>
              <a:gd name="connsiteX16" fmla="*/ 521864 w 703695"/>
              <a:gd name="connsiteY16" fmla="*/ 2089274 h 2669173"/>
              <a:gd name="connsiteX17" fmla="*/ 548909 w 703695"/>
              <a:gd name="connsiteY17" fmla="*/ 2031387 h 2669173"/>
              <a:gd name="connsiteX18" fmla="*/ 585995 w 703695"/>
              <a:gd name="connsiteY18" fmla="*/ 1936480 h 2669173"/>
              <a:gd name="connsiteX19" fmla="*/ 607564 w 703695"/>
              <a:gd name="connsiteY19" fmla="*/ 1875249 h 2669173"/>
              <a:gd name="connsiteX20" fmla="*/ 638920 w 703695"/>
              <a:gd name="connsiteY20" fmla="*/ 1761137 h 2669173"/>
              <a:gd name="connsiteX21" fmla="*/ 653291 w 703695"/>
              <a:gd name="connsiteY21" fmla="*/ 1704797 h 2669173"/>
              <a:gd name="connsiteX22" fmla="*/ 685135 w 703695"/>
              <a:gd name="connsiteY22" fmla="*/ 1522252 h 2669173"/>
              <a:gd name="connsiteX23" fmla="*/ 685135 w 703695"/>
              <a:gd name="connsiteY23" fmla="*/ 1522250 h 2669173"/>
              <a:gd name="connsiteX24" fmla="*/ 697760 w 703695"/>
              <a:gd name="connsiteY24" fmla="*/ 1368996 h 2669173"/>
              <a:gd name="connsiteX25" fmla="*/ 701403 w 703695"/>
              <a:gd name="connsiteY25" fmla="*/ 1324763 h 2669173"/>
              <a:gd name="connsiteX26" fmla="*/ 699998 w 703695"/>
              <a:gd name="connsiteY26" fmla="*/ 1274280 h 2669173"/>
              <a:gd name="connsiteX27" fmla="*/ 680375 w 703695"/>
              <a:gd name="connsiteY27" fmla="*/ 1094012 h 2669173"/>
              <a:gd name="connsiteX28" fmla="*/ 658105 w 703695"/>
              <a:gd name="connsiteY28" fmla="*/ 963848 h 2669173"/>
              <a:gd name="connsiteX29" fmla="*/ 635510 w 703695"/>
              <a:gd name="connsiteY29" fmla="*/ 861603 h 2669173"/>
              <a:gd name="connsiteX30" fmla="*/ 600017 w 703695"/>
              <a:gd name="connsiteY30" fmla="*/ 742960 h 2669173"/>
              <a:gd name="connsiteX31" fmla="*/ 568276 w 703695"/>
              <a:gd name="connsiteY31" fmla="*/ 651882 h 2669173"/>
              <a:gd name="connsiteX32" fmla="*/ 520656 w 703695"/>
              <a:gd name="connsiteY32" fmla="*/ 547166 h 2669173"/>
              <a:gd name="connsiteX33" fmla="*/ 481287 w 703695"/>
              <a:gd name="connsiteY33" fmla="*/ 469503 h 2669173"/>
              <a:gd name="connsiteX34" fmla="*/ 422238 w 703695"/>
              <a:gd name="connsiteY34" fmla="*/ 381109 h 2669173"/>
              <a:gd name="connsiteX35" fmla="*/ 377137 w 703695"/>
              <a:gd name="connsiteY35" fmla="*/ 319164 h 2669173"/>
              <a:gd name="connsiteX36" fmla="*/ 306340 w 703695"/>
              <a:gd name="connsiteY36" fmla="*/ 249443 h 2669173"/>
              <a:gd name="connsiteX37" fmla="*/ 258417 w 703695"/>
              <a:gd name="connsiteY37" fmla="*/ 205610 h 2669173"/>
              <a:gd name="connsiteX38" fmla="*/ 171841 w 703695"/>
              <a:gd name="connsiteY38" fmla="*/ 156849 h 2669173"/>
              <a:gd name="connsiteX39" fmla="*/ 127728 w 703695"/>
              <a:gd name="connsiteY39" fmla="*/ 133624 h 2669173"/>
              <a:gd name="connsiteX40" fmla="*/ 54670 w 703695"/>
              <a:gd name="connsiteY40" fmla="*/ 120262 h 2669173"/>
              <a:gd name="connsiteX41" fmla="*/ 182143 w 703695"/>
              <a:gd name="connsiteY41" fmla="*/ 25626 h 2669173"/>
              <a:gd name="connsiteX42" fmla="*/ 211174 w 703695"/>
              <a:gd name="connsiteY42" fmla="*/ 0 h 2669173"/>
              <a:gd name="connsiteX43" fmla="*/ 266389 w 703695"/>
              <a:gd name="connsiteY43" fmla="*/ 31097 h 2669173"/>
              <a:gd name="connsiteX44" fmla="*/ 703695 w 703695"/>
              <a:gd name="connsiteY44" fmla="*/ 1228103 h 2669173"/>
              <a:gd name="connsiteX45" fmla="*/ 703695 w 703695"/>
              <a:gd name="connsiteY45" fmla="*/ 1407105 h 2669173"/>
              <a:gd name="connsiteX46" fmla="*/ 700230 w 703695"/>
              <a:gd name="connsiteY46" fmla="*/ 1481846 h 2669173"/>
              <a:gd name="connsiteX47" fmla="*/ 699516 w 703695"/>
              <a:gd name="connsiteY47" fmla="*/ 1548364 h 2669173"/>
              <a:gd name="connsiteX48" fmla="*/ 695209 w 703695"/>
              <a:gd name="connsiteY48" fmla="*/ 1590162 h 2669173"/>
              <a:gd name="connsiteX49" fmla="*/ 693587 w 703695"/>
              <a:gd name="connsiteY49" fmla="*/ 1625158 h 2669173"/>
              <a:gd name="connsiteX50" fmla="*/ 686266 w 703695"/>
              <a:gd name="connsiteY50" fmla="*/ 1676942 h 2669173"/>
              <a:gd name="connsiteX51" fmla="*/ 679503 w 703695"/>
              <a:gd name="connsiteY51" fmla="*/ 1742575 h 2669173"/>
              <a:gd name="connsiteX52" fmla="*/ 670092 w 703695"/>
              <a:gd name="connsiteY52" fmla="*/ 1791357 h 2669173"/>
              <a:gd name="connsiteX53" fmla="*/ 664244 w 703695"/>
              <a:gd name="connsiteY53" fmla="*/ 1832729 h 2669173"/>
              <a:gd name="connsiteX54" fmla="*/ 653940 w 703695"/>
              <a:gd name="connsiteY54" fmla="*/ 1875085 h 2669173"/>
              <a:gd name="connsiteX55" fmla="*/ 643983 w 703695"/>
              <a:gd name="connsiteY55" fmla="*/ 1926699 h 2669173"/>
              <a:gd name="connsiteX56" fmla="*/ 628280 w 703695"/>
              <a:gd name="connsiteY56" fmla="*/ 1980565 h 2669173"/>
              <a:gd name="connsiteX57" fmla="*/ 617137 w 703695"/>
              <a:gd name="connsiteY57" fmla="*/ 2026371 h 2669173"/>
              <a:gd name="connsiteX58" fmla="*/ 605475 w 703695"/>
              <a:gd name="connsiteY58" fmla="*/ 2058795 h 2669173"/>
              <a:gd name="connsiteX59" fmla="*/ 594054 w 703695"/>
              <a:gd name="connsiteY59" fmla="*/ 2097976 h 2669173"/>
              <a:gd name="connsiteX60" fmla="*/ 570766 w 703695"/>
              <a:gd name="connsiteY60" fmla="*/ 2155299 h 2669173"/>
              <a:gd name="connsiteX61" fmla="*/ 553741 w 703695"/>
              <a:gd name="connsiteY61" fmla="*/ 2202635 h 2669173"/>
              <a:gd name="connsiteX62" fmla="*/ 542293 w 703695"/>
              <a:gd name="connsiteY62" fmla="*/ 2225384 h 2669173"/>
              <a:gd name="connsiteX63" fmla="*/ 530813 w 703695"/>
              <a:gd name="connsiteY63" fmla="*/ 2253642 h 2669173"/>
              <a:gd name="connsiteX64" fmla="*/ 498363 w 703695"/>
              <a:gd name="connsiteY64" fmla="*/ 2312687 h 2669173"/>
              <a:gd name="connsiteX65" fmla="*/ 475525 w 703695"/>
              <a:gd name="connsiteY65" fmla="*/ 2358073 h 2669173"/>
              <a:gd name="connsiteX66" fmla="*/ 465626 w 703695"/>
              <a:gd name="connsiteY66" fmla="*/ 2372253 h 2669173"/>
              <a:gd name="connsiteX67" fmla="*/ 455359 w 703695"/>
              <a:gd name="connsiteY67" fmla="*/ 2390935 h 2669173"/>
              <a:gd name="connsiteX68" fmla="*/ 411571 w 703695"/>
              <a:gd name="connsiteY68" fmla="*/ 2449688 h 2669173"/>
              <a:gd name="connsiteX69" fmla="*/ 383963 w 703695"/>
              <a:gd name="connsiteY69" fmla="*/ 2489236 h 2669173"/>
              <a:gd name="connsiteX0" fmla="*/ 383963 w 703695"/>
              <a:gd name="connsiteY0" fmla="*/ 2489236 h 2660276"/>
              <a:gd name="connsiteX1" fmla="*/ 376631 w 703695"/>
              <a:gd name="connsiteY1" fmla="*/ 2496569 h 2660276"/>
              <a:gd name="connsiteX2" fmla="*/ 368788 w 703695"/>
              <a:gd name="connsiteY2" fmla="*/ 2507092 h 2660276"/>
              <a:gd name="connsiteX3" fmla="*/ 309078 w 703695"/>
              <a:gd name="connsiteY3" fmla="*/ 2564125 h 2660276"/>
              <a:gd name="connsiteX4" fmla="*/ 280527 w 703695"/>
              <a:gd name="connsiteY4" fmla="*/ 2592677 h 2660276"/>
              <a:gd name="connsiteX5" fmla="*/ 276526 w 703695"/>
              <a:gd name="connsiteY5" fmla="*/ 2595217 h 2660276"/>
              <a:gd name="connsiteX6" fmla="*/ 450652 w 703695"/>
              <a:gd name="connsiteY6" fmla="*/ 2658090 h 2660276"/>
              <a:gd name="connsiteX7" fmla="*/ 0 w 703695"/>
              <a:gd name="connsiteY7" fmla="*/ 2635249 h 2660276"/>
              <a:gd name="connsiteX8" fmla="*/ 89062 w 703695"/>
              <a:gd name="connsiteY8" fmla="*/ 2338082 h 2660276"/>
              <a:gd name="connsiteX9" fmla="*/ 166688 w 703695"/>
              <a:gd name="connsiteY9" fmla="*/ 2485946 h 2660276"/>
              <a:gd name="connsiteX10" fmla="*/ 268372 w 703695"/>
              <a:gd name="connsiteY10" fmla="*/ 2422322 h 2660276"/>
              <a:gd name="connsiteX11" fmla="*/ 299478 w 703695"/>
              <a:gd name="connsiteY11" fmla="*/ 2394300 h 2660276"/>
              <a:gd name="connsiteX12" fmla="*/ 362132 w 703695"/>
              <a:gd name="connsiteY12" fmla="*/ 2333628 h 2660276"/>
              <a:gd name="connsiteX13" fmla="*/ 395519 w 703695"/>
              <a:gd name="connsiteY13" fmla="*/ 2292386 h 2660276"/>
              <a:gd name="connsiteX14" fmla="*/ 446954 w 703695"/>
              <a:gd name="connsiteY14" fmla="*/ 2221997 h 2660276"/>
              <a:gd name="connsiteX15" fmla="*/ 478117 w 703695"/>
              <a:gd name="connsiteY15" fmla="*/ 2171075 h 2660276"/>
              <a:gd name="connsiteX16" fmla="*/ 521864 w 703695"/>
              <a:gd name="connsiteY16" fmla="*/ 2089274 h 2660276"/>
              <a:gd name="connsiteX17" fmla="*/ 548909 w 703695"/>
              <a:gd name="connsiteY17" fmla="*/ 2031387 h 2660276"/>
              <a:gd name="connsiteX18" fmla="*/ 585995 w 703695"/>
              <a:gd name="connsiteY18" fmla="*/ 1936480 h 2660276"/>
              <a:gd name="connsiteX19" fmla="*/ 607564 w 703695"/>
              <a:gd name="connsiteY19" fmla="*/ 1875249 h 2660276"/>
              <a:gd name="connsiteX20" fmla="*/ 638920 w 703695"/>
              <a:gd name="connsiteY20" fmla="*/ 1761137 h 2660276"/>
              <a:gd name="connsiteX21" fmla="*/ 653291 w 703695"/>
              <a:gd name="connsiteY21" fmla="*/ 1704797 h 2660276"/>
              <a:gd name="connsiteX22" fmla="*/ 685135 w 703695"/>
              <a:gd name="connsiteY22" fmla="*/ 1522252 h 2660276"/>
              <a:gd name="connsiteX23" fmla="*/ 685135 w 703695"/>
              <a:gd name="connsiteY23" fmla="*/ 1522250 h 2660276"/>
              <a:gd name="connsiteX24" fmla="*/ 697760 w 703695"/>
              <a:gd name="connsiteY24" fmla="*/ 1368996 h 2660276"/>
              <a:gd name="connsiteX25" fmla="*/ 701403 w 703695"/>
              <a:gd name="connsiteY25" fmla="*/ 1324763 h 2660276"/>
              <a:gd name="connsiteX26" fmla="*/ 699998 w 703695"/>
              <a:gd name="connsiteY26" fmla="*/ 1274280 h 2660276"/>
              <a:gd name="connsiteX27" fmla="*/ 680375 w 703695"/>
              <a:gd name="connsiteY27" fmla="*/ 1094012 h 2660276"/>
              <a:gd name="connsiteX28" fmla="*/ 658105 w 703695"/>
              <a:gd name="connsiteY28" fmla="*/ 963848 h 2660276"/>
              <a:gd name="connsiteX29" fmla="*/ 635510 w 703695"/>
              <a:gd name="connsiteY29" fmla="*/ 861603 h 2660276"/>
              <a:gd name="connsiteX30" fmla="*/ 600017 w 703695"/>
              <a:gd name="connsiteY30" fmla="*/ 742960 h 2660276"/>
              <a:gd name="connsiteX31" fmla="*/ 568276 w 703695"/>
              <a:gd name="connsiteY31" fmla="*/ 651882 h 2660276"/>
              <a:gd name="connsiteX32" fmla="*/ 520656 w 703695"/>
              <a:gd name="connsiteY32" fmla="*/ 547166 h 2660276"/>
              <a:gd name="connsiteX33" fmla="*/ 481287 w 703695"/>
              <a:gd name="connsiteY33" fmla="*/ 469503 h 2660276"/>
              <a:gd name="connsiteX34" fmla="*/ 422238 w 703695"/>
              <a:gd name="connsiteY34" fmla="*/ 381109 h 2660276"/>
              <a:gd name="connsiteX35" fmla="*/ 377137 w 703695"/>
              <a:gd name="connsiteY35" fmla="*/ 319164 h 2660276"/>
              <a:gd name="connsiteX36" fmla="*/ 306340 w 703695"/>
              <a:gd name="connsiteY36" fmla="*/ 249443 h 2660276"/>
              <a:gd name="connsiteX37" fmla="*/ 258417 w 703695"/>
              <a:gd name="connsiteY37" fmla="*/ 205610 h 2660276"/>
              <a:gd name="connsiteX38" fmla="*/ 171841 w 703695"/>
              <a:gd name="connsiteY38" fmla="*/ 156849 h 2660276"/>
              <a:gd name="connsiteX39" fmla="*/ 127728 w 703695"/>
              <a:gd name="connsiteY39" fmla="*/ 133624 h 2660276"/>
              <a:gd name="connsiteX40" fmla="*/ 54670 w 703695"/>
              <a:gd name="connsiteY40" fmla="*/ 120262 h 2660276"/>
              <a:gd name="connsiteX41" fmla="*/ 182143 w 703695"/>
              <a:gd name="connsiteY41" fmla="*/ 25626 h 2660276"/>
              <a:gd name="connsiteX42" fmla="*/ 211174 w 703695"/>
              <a:gd name="connsiteY42" fmla="*/ 0 h 2660276"/>
              <a:gd name="connsiteX43" fmla="*/ 266389 w 703695"/>
              <a:gd name="connsiteY43" fmla="*/ 31097 h 2660276"/>
              <a:gd name="connsiteX44" fmla="*/ 703695 w 703695"/>
              <a:gd name="connsiteY44" fmla="*/ 1228103 h 2660276"/>
              <a:gd name="connsiteX45" fmla="*/ 703695 w 703695"/>
              <a:gd name="connsiteY45" fmla="*/ 1407105 h 2660276"/>
              <a:gd name="connsiteX46" fmla="*/ 700230 w 703695"/>
              <a:gd name="connsiteY46" fmla="*/ 1481846 h 2660276"/>
              <a:gd name="connsiteX47" fmla="*/ 699516 w 703695"/>
              <a:gd name="connsiteY47" fmla="*/ 1548364 h 2660276"/>
              <a:gd name="connsiteX48" fmla="*/ 695209 w 703695"/>
              <a:gd name="connsiteY48" fmla="*/ 1590162 h 2660276"/>
              <a:gd name="connsiteX49" fmla="*/ 693587 w 703695"/>
              <a:gd name="connsiteY49" fmla="*/ 1625158 h 2660276"/>
              <a:gd name="connsiteX50" fmla="*/ 686266 w 703695"/>
              <a:gd name="connsiteY50" fmla="*/ 1676942 h 2660276"/>
              <a:gd name="connsiteX51" fmla="*/ 679503 w 703695"/>
              <a:gd name="connsiteY51" fmla="*/ 1742575 h 2660276"/>
              <a:gd name="connsiteX52" fmla="*/ 670092 w 703695"/>
              <a:gd name="connsiteY52" fmla="*/ 1791357 h 2660276"/>
              <a:gd name="connsiteX53" fmla="*/ 664244 w 703695"/>
              <a:gd name="connsiteY53" fmla="*/ 1832729 h 2660276"/>
              <a:gd name="connsiteX54" fmla="*/ 653940 w 703695"/>
              <a:gd name="connsiteY54" fmla="*/ 1875085 h 2660276"/>
              <a:gd name="connsiteX55" fmla="*/ 643983 w 703695"/>
              <a:gd name="connsiteY55" fmla="*/ 1926699 h 2660276"/>
              <a:gd name="connsiteX56" fmla="*/ 628280 w 703695"/>
              <a:gd name="connsiteY56" fmla="*/ 1980565 h 2660276"/>
              <a:gd name="connsiteX57" fmla="*/ 617137 w 703695"/>
              <a:gd name="connsiteY57" fmla="*/ 2026371 h 2660276"/>
              <a:gd name="connsiteX58" fmla="*/ 605475 w 703695"/>
              <a:gd name="connsiteY58" fmla="*/ 2058795 h 2660276"/>
              <a:gd name="connsiteX59" fmla="*/ 594054 w 703695"/>
              <a:gd name="connsiteY59" fmla="*/ 2097976 h 2660276"/>
              <a:gd name="connsiteX60" fmla="*/ 570766 w 703695"/>
              <a:gd name="connsiteY60" fmla="*/ 2155299 h 2660276"/>
              <a:gd name="connsiteX61" fmla="*/ 553741 w 703695"/>
              <a:gd name="connsiteY61" fmla="*/ 2202635 h 2660276"/>
              <a:gd name="connsiteX62" fmla="*/ 542293 w 703695"/>
              <a:gd name="connsiteY62" fmla="*/ 2225384 h 2660276"/>
              <a:gd name="connsiteX63" fmla="*/ 530813 w 703695"/>
              <a:gd name="connsiteY63" fmla="*/ 2253642 h 2660276"/>
              <a:gd name="connsiteX64" fmla="*/ 498363 w 703695"/>
              <a:gd name="connsiteY64" fmla="*/ 2312687 h 2660276"/>
              <a:gd name="connsiteX65" fmla="*/ 475525 w 703695"/>
              <a:gd name="connsiteY65" fmla="*/ 2358073 h 2660276"/>
              <a:gd name="connsiteX66" fmla="*/ 465626 w 703695"/>
              <a:gd name="connsiteY66" fmla="*/ 2372253 h 2660276"/>
              <a:gd name="connsiteX67" fmla="*/ 455359 w 703695"/>
              <a:gd name="connsiteY67" fmla="*/ 2390935 h 2660276"/>
              <a:gd name="connsiteX68" fmla="*/ 411571 w 703695"/>
              <a:gd name="connsiteY68" fmla="*/ 2449688 h 2660276"/>
              <a:gd name="connsiteX69" fmla="*/ 383963 w 703695"/>
              <a:gd name="connsiteY69" fmla="*/ 2489236 h 2660276"/>
              <a:gd name="connsiteX0" fmla="*/ 341851 w 661583"/>
              <a:gd name="connsiteY0" fmla="*/ 2489236 h 2671476"/>
              <a:gd name="connsiteX1" fmla="*/ 334519 w 661583"/>
              <a:gd name="connsiteY1" fmla="*/ 2496569 h 2671476"/>
              <a:gd name="connsiteX2" fmla="*/ 326676 w 661583"/>
              <a:gd name="connsiteY2" fmla="*/ 2507092 h 2671476"/>
              <a:gd name="connsiteX3" fmla="*/ 266966 w 661583"/>
              <a:gd name="connsiteY3" fmla="*/ 2564125 h 2671476"/>
              <a:gd name="connsiteX4" fmla="*/ 238415 w 661583"/>
              <a:gd name="connsiteY4" fmla="*/ 2592677 h 2671476"/>
              <a:gd name="connsiteX5" fmla="*/ 234414 w 661583"/>
              <a:gd name="connsiteY5" fmla="*/ 2595217 h 2671476"/>
              <a:gd name="connsiteX6" fmla="*/ 408540 w 661583"/>
              <a:gd name="connsiteY6" fmla="*/ 2658090 h 2671476"/>
              <a:gd name="connsiteX7" fmla="*/ 0 w 661583"/>
              <a:gd name="connsiteY7" fmla="*/ 2661760 h 2671476"/>
              <a:gd name="connsiteX8" fmla="*/ 46950 w 661583"/>
              <a:gd name="connsiteY8" fmla="*/ 2338082 h 2671476"/>
              <a:gd name="connsiteX9" fmla="*/ 124576 w 661583"/>
              <a:gd name="connsiteY9" fmla="*/ 2485946 h 2671476"/>
              <a:gd name="connsiteX10" fmla="*/ 226260 w 661583"/>
              <a:gd name="connsiteY10" fmla="*/ 2422322 h 2671476"/>
              <a:gd name="connsiteX11" fmla="*/ 257366 w 661583"/>
              <a:gd name="connsiteY11" fmla="*/ 2394300 h 2671476"/>
              <a:gd name="connsiteX12" fmla="*/ 320020 w 661583"/>
              <a:gd name="connsiteY12" fmla="*/ 2333628 h 2671476"/>
              <a:gd name="connsiteX13" fmla="*/ 353407 w 661583"/>
              <a:gd name="connsiteY13" fmla="*/ 2292386 h 2671476"/>
              <a:gd name="connsiteX14" fmla="*/ 404842 w 661583"/>
              <a:gd name="connsiteY14" fmla="*/ 2221997 h 2671476"/>
              <a:gd name="connsiteX15" fmla="*/ 436005 w 661583"/>
              <a:gd name="connsiteY15" fmla="*/ 2171075 h 2671476"/>
              <a:gd name="connsiteX16" fmla="*/ 479752 w 661583"/>
              <a:gd name="connsiteY16" fmla="*/ 2089274 h 2671476"/>
              <a:gd name="connsiteX17" fmla="*/ 506797 w 661583"/>
              <a:gd name="connsiteY17" fmla="*/ 2031387 h 2671476"/>
              <a:gd name="connsiteX18" fmla="*/ 543883 w 661583"/>
              <a:gd name="connsiteY18" fmla="*/ 1936480 h 2671476"/>
              <a:gd name="connsiteX19" fmla="*/ 565452 w 661583"/>
              <a:gd name="connsiteY19" fmla="*/ 1875249 h 2671476"/>
              <a:gd name="connsiteX20" fmla="*/ 596808 w 661583"/>
              <a:gd name="connsiteY20" fmla="*/ 1761137 h 2671476"/>
              <a:gd name="connsiteX21" fmla="*/ 611179 w 661583"/>
              <a:gd name="connsiteY21" fmla="*/ 1704797 h 2671476"/>
              <a:gd name="connsiteX22" fmla="*/ 643023 w 661583"/>
              <a:gd name="connsiteY22" fmla="*/ 1522252 h 2671476"/>
              <a:gd name="connsiteX23" fmla="*/ 643023 w 661583"/>
              <a:gd name="connsiteY23" fmla="*/ 1522250 h 2671476"/>
              <a:gd name="connsiteX24" fmla="*/ 655648 w 661583"/>
              <a:gd name="connsiteY24" fmla="*/ 1368996 h 2671476"/>
              <a:gd name="connsiteX25" fmla="*/ 659291 w 661583"/>
              <a:gd name="connsiteY25" fmla="*/ 1324763 h 2671476"/>
              <a:gd name="connsiteX26" fmla="*/ 657886 w 661583"/>
              <a:gd name="connsiteY26" fmla="*/ 1274280 h 2671476"/>
              <a:gd name="connsiteX27" fmla="*/ 638263 w 661583"/>
              <a:gd name="connsiteY27" fmla="*/ 1094012 h 2671476"/>
              <a:gd name="connsiteX28" fmla="*/ 615993 w 661583"/>
              <a:gd name="connsiteY28" fmla="*/ 963848 h 2671476"/>
              <a:gd name="connsiteX29" fmla="*/ 593398 w 661583"/>
              <a:gd name="connsiteY29" fmla="*/ 861603 h 2671476"/>
              <a:gd name="connsiteX30" fmla="*/ 557905 w 661583"/>
              <a:gd name="connsiteY30" fmla="*/ 742960 h 2671476"/>
              <a:gd name="connsiteX31" fmla="*/ 526164 w 661583"/>
              <a:gd name="connsiteY31" fmla="*/ 651882 h 2671476"/>
              <a:gd name="connsiteX32" fmla="*/ 478544 w 661583"/>
              <a:gd name="connsiteY32" fmla="*/ 547166 h 2671476"/>
              <a:gd name="connsiteX33" fmla="*/ 439175 w 661583"/>
              <a:gd name="connsiteY33" fmla="*/ 469503 h 2671476"/>
              <a:gd name="connsiteX34" fmla="*/ 380126 w 661583"/>
              <a:gd name="connsiteY34" fmla="*/ 381109 h 2671476"/>
              <a:gd name="connsiteX35" fmla="*/ 335025 w 661583"/>
              <a:gd name="connsiteY35" fmla="*/ 319164 h 2671476"/>
              <a:gd name="connsiteX36" fmla="*/ 264228 w 661583"/>
              <a:gd name="connsiteY36" fmla="*/ 249443 h 2671476"/>
              <a:gd name="connsiteX37" fmla="*/ 216305 w 661583"/>
              <a:gd name="connsiteY37" fmla="*/ 205610 h 2671476"/>
              <a:gd name="connsiteX38" fmla="*/ 129729 w 661583"/>
              <a:gd name="connsiteY38" fmla="*/ 156849 h 2671476"/>
              <a:gd name="connsiteX39" fmla="*/ 85616 w 661583"/>
              <a:gd name="connsiteY39" fmla="*/ 133624 h 2671476"/>
              <a:gd name="connsiteX40" fmla="*/ 12558 w 661583"/>
              <a:gd name="connsiteY40" fmla="*/ 120262 h 2671476"/>
              <a:gd name="connsiteX41" fmla="*/ 140031 w 661583"/>
              <a:gd name="connsiteY41" fmla="*/ 25626 h 2671476"/>
              <a:gd name="connsiteX42" fmla="*/ 169062 w 661583"/>
              <a:gd name="connsiteY42" fmla="*/ 0 h 2671476"/>
              <a:gd name="connsiteX43" fmla="*/ 224277 w 661583"/>
              <a:gd name="connsiteY43" fmla="*/ 31097 h 2671476"/>
              <a:gd name="connsiteX44" fmla="*/ 661583 w 661583"/>
              <a:gd name="connsiteY44" fmla="*/ 1228103 h 2671476"/>
              <a:gd name="connsiteX45" fmla="*/ 661583 w 661583"/>
              <a:gd name="connsiteY45" fmla="*/ 1407105 h 2671476"/>
              <a:gd name="connsiteX46" fmla="*/ 658118 w 661583"/>
              <a:gd name="connsiteY46" fmla="*/ 1481846 h 2671476"/>
              <a:gd name="connsiteX47" fmla="*/ 657404 w 661583"/>
              <a:gd name="connsiteY47" fmla="*/ 1548364 h 2671476"/>
              <a:gd name="connsiteX48" fmla="*/ 653097 w 661583"/>
              <a:gd name="connsiteY48" fmla="*/ 1590162 h 2671476"/>
              <a:gd name="connsiteX49" fmla="*/ 651475 w 661583"/>
              <a:gd name="connsiteY49" fmla="*/ 1625158 h 2671476"/>
              <a:gd name="connsiteX50" fmla="*/ 644154 w 661583"/>
              <a:gd name="connsiteY50" fmla="*/ 1676942 h 2671476"/>
              <a:gd name="connsiteX51" fmla="*/ 637391 w 661583"/>
              <a:gd name="connsiteY51" fmla="*/ 1742575 h 2671476"/>
              <a:gd name="connsiteX52" fmla="*/ 627980 w 661583"/>
              <a:gd name="connsiteY52" fmla="*/ 1791357 h 2671476"/>
              <a:gd name="connsiteX53" fmla="*/ 622132 w 661583"/>
              <a:gd name="connsiteY53" fmla="*/ 1832729 h 2671476"/>
              <a:gd name="connsiteX54" fmla="*/ 611828 w 661583"/>
              <a:gd name="connsiteY54" fmla="*/ 1875085 h 2671476"/>
              <a:gd name="connsiteX55" fmla="*/ 601871 w 661583"/>
              <a:gd name="connsiteY55" fmla="*/ 1926699 h 2671476"/>
              <a:gd name="connsiteX56" fmla="*/ 586168 w 661583"/>
              <a:gd name="connsiteY56" fmla="*/ 1980565 h 2671476"/>
              <a:gd name="connsiteX57" fmla="*/ 575025 w 661583"/>
              <a:gd name="connsiteY57" fmla="*/ 2026371 h 2671476"/>
              <a:gd name="connsiteX58" fmla="*/ 563363 w 661583"/>
              <a:gd name="connsiteY58" fmla="*/ 2058795 h 2671476"/>
              <a:gd name="connsiteX59" fmla="*/ 551942 w 661583"/>
              <a:gd name="connsiteY59" fmla="*/ 2097976 h 2671476"/>
              <a:gd name="connsiteX60" fmla="*/ 528654 w 661583"/>
              <a:gd name="connsiteY60" fmla="*/ 2155299 h 2671476"/>
              <a:gd name="connsiteX61" fmla="*/ 511629 w 661583"/>
              <a:gd name="connsiteY61" fmla="*/ 2202635 h 2671476"/>
              <a:gd name="connsiteX62" fmla="*/ 500181 w 661583"/>
              <a:gd name="connsiteY62" fmla="*/ 2225384 h 2671476"/>
              <a:gd name="connsiteX63" fmla="*/ 488701 w 661583"/>
              <a:gd name="connsiteY63" fmla="*/ 2253642 h 2671476"/>
              <a:gd name="connsiteX64" fmla="*/ 456251 w 661583"/>
              <a:gd name="connsiteY64" fmla="*/ 2312687 h 2671476"/>
              <a:gd name="connsiteX65" fmla="*/ 433413 w 661583"/>
              <a:gd name="connsiteY65" fmla="*/ 2358073 h 2671476"/>
              <a:gd name="connsiteX66" fmla="*/ 423514 w 661583"/>
              <a:gd name="connsiteY66" fmla="*/ 2372253 h 2671476"/>
              <a:gd name="connsiteX67" fmla="*/ 413247 w 661583"/>
              <a:gd name="connsiteY67" fmla="*/ 2390935 h 2671476"/>
              <a:gd name="connsiteX68" fmla="*/ 369459 w 661583"/>
              <a:gd name="connsiteY68" fmla="*/ 2449688 h 2671476"/>
              <a:gd name="connsiteX69" fmla="*/ 341851 w 661583"/>
              <a:gd name="connsiteY69" fmla="*/ 2489236 h 267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61583" h="2671476">
                <a:moveTo>
                  <a:pt x="341851" y="2489236"/>
                </a:moveTo>
                <a:lnTo>
                  <a:pt x="334519" y="2496569"/>
                </a:lnTo>
                <a:lnTo>
                  <a:pt x="326676" y="2507092"/>
                </a:lnTo>
                <a:lnTo>
                  <a:pt x="266966" y="2564125"/>
                </a:lnTo>
                <a:lnTo>
                  <a:pt x="238415" y="2592677"/>
                </a:lnTo>
                <a:lnTo>
                  <a:pt x="234414" y="2595217"/>
                </a:lnTo>
                <a:lnTo>
                  <a:pt x="408540" y="2658090"/>
                </a:lnTo>
                <a:cubicBezTo>
                  <a:pt x="362452" y="2664762"/>
                  <a:pt x="69832" y="2682400"/>
                  <a:pt x="0" y="2661760"/>
                </a:cubicBezTo>
                <a:lnTo>
                  <a:pt x="46950" y="2338082"/>
                </a:lnTo>
                <a:lnTo>
                  <a:pt x="124576" y="2485946"/>
                </a:lnTo>
                <a:lnTo>
                  <a:pt x="226260" y="2422322"/>
                </a:lnTo>
                <a:lnTo>
                  <a:pt x="257366" y="2394300"/>
                </a:lnTo>
                <a:lnTo>
                  <a:pt x="320020" y="2333628"/>
                </a:lnTo>
                <a:lnTo>
                  <a:pt x="353407" y="2292386"/>
                </a:lnTo>
                <a:lnTo>
                  <a:pt x="404842" y="2221997"/>
                </a:lnTo>
                <a:lnTo>
                  <a:pt x="436005" y="2171075"/>
                </a:lnTo>
                <a:lnTo>
                  <a:pt x="479752" y="2089274"/>
                </a:lnTo>
                <a:lnTo>
                  <a:pt x="506797" y="2031387"/>
                </a:lnTo>
                <a:lnTo>
                  <a:pt x="543883" y="1936480"/>
                </a:lnTo>
                <a:lnTo>
                  <a:pt x="565452" y="1875249"/>
                </a:lnTo>
                <a:lnTo>
                  <a:pt x="596808" y="1761137"/>
                </a:lnTo>
                <a:lnTo>
                  <a:pt x="611179" y="1704797"/>
                </a:lnTo>
                <a:lnTo>
                  <a:pt x="643023" y="1522252"/>
                </a:lnTo>
                <a:lnTo>
                  <a:pt x="643023" y="1522250"/>
                </a:lnTo>
                <a:lnTo>
                  <a:pt x="655648" y="1368996"/>
                </a:lnTo>
                <a:lnTo>
                  <a:pt x="659291" y="1324763"/>
                </a:lnTo>
                <a:cubicBezTo>
                  <a:pt x="658823" y="1307935"/>
                  <a:pt x="658354" y="1291108"/>
                  <a:pt x="657886" y="1274280"/>
                </a:cubicBezTo>
                <a:lnTo>
                  <a:pt x="638263" y="1094012"/>
                </a:lnTo>
                <a:lnTo>
                  <a:pt x="615993" y="963848"/>
                </a:lnTo>
                <a:lnTo>
                  <a:pt x="593398" y="861603"/>
                </a:lnTo>
                <a:lnTo>
                  <a:pt x="557905" y="742960"/>
                </a:lnTo>
                <a:lnTo>
                  <a:pt x="526164" y="651882"/>
                </a:lnTo>
                <a:lnTo>
                  <a:pt x="478544" y="547166"/>
                </a:lnTo>
                <a:lnTo>
                  <a:pt x="439175" y="469503"/>
                </a:lnTo>
                <a:lnTo>
                  <a:pt x="380126" y="381109"/>
                </a:lnTo>
                <a:lnTo>
                  <a:pt x="335025" y="319164"/>
                </a:lnTo>
                <a:lnTo>
                  <a:pt x="264228" y="249443"/>
                </a:lnTo>
                <a:lnTo>
                  <a:pt x="216305" y="205610"/>
                </a:lnTo>
                <a:lnTo>
                  <a:pt x="129729" y="156849"/>
                </a:lnTo>
                <a:lnTo>
                  <a:pt x="85616" y="133624"/>
                </a:lnTo>
                <a:lnTo>
                  <a:pt x="12558" y="120262"/>
                </a:lnTo>
                <a:lnTo>
                  <a:pt x="140031" y="25626"/>
                </a:lnTo>
                <a:lnTo>
                  <a:pt x="169062" y="0"/>
                </a:lnTo>
                <a:lnTo>
                  <a:pt x="224277" y="31097"/>
                </a:lnTo>
                <a:cubicBezTo>
                  <a:pt x="481263" y="228311"/>
                  <a:pt x="661583" y="690000"/>
                  <a:pt x="661583" y="1228103"/>
                </a:cubicBezTo>
                <a:lnTo>
                  <a:pt x="661583" y="1407105"/>
                </a:lnTo>
                <a:lnTo>
                  <a:pt x="658118" y="1481846"/>
                </a:lnTo>
                <a:lnTo>
                  <a:pt x="657404" y="1548364"/>
                </a:lnTo>
                <a:lnTo>
                  <a:pt x="653097" y="1590162"/>
                </a:lnTo>
                <a:cubicBezTo>
                  <a:pt x="652556" y="1601827"/>
                  <a:pt x="652016" y="1613493"/>
                  <a:pt x="651475" y="1625158"/>
                </a:cubicBezTo>
                <a:lnTo>
                  <a:pt x="644154" y="1676942"/>
                </a:lnTo>
                <a:lnTo>
                  <a:pt x="637391" y="1742575"/>
                </a:lnTo>
                <a:lnTo>
                  <a:pt x="627980" y="1791357"/>
                </a:lnTo>
                <a:lnTo>
                  <a:pt x="622132" y="1832729"/>
                </a:lnTo>
                <a:lnTo>
                  <a:pt x="611828" y="1875085"/>
                </a:lnTo>
                <a:lnTo>
                  <a:pt x="601871" y="1926699"/>
                </a:lnTo>
                <a:lnTo>
                  <a:pt x="586168" y="1980565"/>
                </a:lnTo>
                <a:lnTo>
                  <a:pt x="575025" y="2026371"/>
                </a:lnTo>
                <a:lnTo>
                  <a:pt x="563363" y="2058795"/>
                </a:lnTo>
                <a:lnTo>
                  <a:pt x="551942" y="2097976"/>
                </a:lnTo>
                <a:lnTo>
                  <a:pt x="528654" y="2155299"/>
                </a:lnTo>
                <a:lnTo>
                  <a:pt x="511629" y="2202635"/>
                </a:lnTo>
                <a:lnTo>
                  <a:pt x="500181" y="2225384"/>
                </a:lnTo>
                <a:lnTo>
                  <a:pt x="488701" y="2253642"/>
                </a:lnTo>
                <a:lnTo>
                  <a:pt x="456251" y="2312687"/>
                </a:lnTo>
                <a:lnTo>
                  <a:pt x="433413" y="2358073"/>
                </a:lnTo>
                <a:lnTo>
                  <a:pt x="423514" y="2372253"/>
                </a:lnTo>
                <a:lnTo>
                  <a:pt x="413247" y="2390935"/>
                </a:lnTo>
                <a:lnTo>
                  <a:pt x="369459" y="2449688"/>
                </a:lnTo>
                <a:lnTo>
                  <a:pt x="341851" y="2489236"/>
                </a:lnTo>
                <a:close/>
              </a:path>
            </a:pathLst>
          </a:custGeom>
          <a:solidFill>
            <a:srgbClr val="FFC000">
              <a:alpha val="35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spcBef>
                <a:spcPct val="0"/>
              </a:spcBef>
              <a:spcAft>
                <a:spcPct val="0"/>
              </a:spcAft>
              <a:defRPr/>
            </a:pPr>
            <a:endParaRPr lang="ja-JP" altLang="en-US" sz="1600">
              <a:solidFill>
                <a:prstClr val="black"/>
              </a:solidFill>
              <a:latin typeface="Calibri"/>
              <a:ea typeface="ＭＳ Ｐゴシック" panose="020B0600070205080204" pitchFamily="50" charset="-128"/>
            </a:endParaRPr>
          </a:p>
        </p:txBody>
      </p:sp>
      <p:sp>
        <p:nvSpPr>
          <p:cNvPr id="3" name="角丸四角形 2"/>
          <p:cNvSpPr/>
          <p:nvPr/>
        </p:nvSpPr>
        <p:spPr>
          <a:xfrm>
            <a:off x="1295008" y="5833546"/>
            <a:ext cx="1792236" cy="1024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ja-JP" sz="1100" dirty="0">
                <a:solidFill>
                  <a:prstClr val="white"/>
                </a:solidFill>
                <a:latin typeface="Calibri"/>
                <a:ea typeface="ＭＳ Ｐゴシック" panose="020B0600070205080204" pitchFamily="50" charset="-128"/>
              </a:rPr>
              <a:t>※</a:t>
            </a:r>
            <a:r>
              <a:rPr lang="ja-JP" altLang="en-US" sz="1100">
                <a:solidFill>
                  <a:prstClr val="white"/>
                </a:solidFill>
                <a:latin typeface="Calibri"/>
                <a:ea typeface="ＭＳ Ｐゴシック" panose="020B0600070205080204" pitchFamily="50" charset="-128"/>
              </a:rPr>
              <a:t>自主防災組織同士</a:t>
            </a:r>
            <a:r>
              <a:rPr lang="ja-JP" altLang="en-US" sz="1100" dirty="0">
                <a:solidFill>
                  <a:prstClr val="white"/>
                </a:solidFill>
                <a:latin typeface="Calibri"/>
                <a:ea typeface="ＭＳ Ｐゴシック" panose="020B0600070205080204" pitchFamily="50" charset="-128"/>
              </a:rPr>
              <a:t>の連絡協議会を設立する事業は、令和２年度に創設した「自主防災組織の連絡協議会の設立支援事業」の対象</a:t>
            </a:r>
          </a:p>
        </p:txBody>
      </p:sp>
      <p:sp>
        <p:nvSpPr>
          <p:cNvPr id="38" name="スライド番号プレースホルダー 3">
            <a:extLst>
              <a:ext uri="{FF2B5EF4-FFF2-40B4-BE49-F238E27FC236}">
                <a16:creationId xmlns:a16="http://schemas.microsoft.com/office/drawing/2014/main" id="{9D52DEC0-15F2-444A-A307-0A9A9746733D}"/>
              </a:ext>
            </a:extLst>
          </p:cNvPr>
          <p:cNvSpPr>
            <a:spLocks noGrp="1"/>
          </p:cNvSpPr>
          <p:nvPr>
            <p:ph type="sldNum" sz="quarter" idx="12"/>
          </p:nvPr>
        </p:nvSpPr>
        <p:spPr>
          <a:xfrm>
            <a:off x="8601054" y="6273213"/>
            <a:ext cx="2743200" cy="365125"/>
          </a:xfrm>
        </p:spPr>
        <p:txBody>
          <a:bodyPr/>
          <a:lstStyle/>
          <a:p>
            <a:r>
              <a:rPr kumimoji="1" lang="en-US" altLang="ja-JP" sz="1400" dirty="0"/>
              <a:t>32</a:t>
            </a:r>
            <a:endParaRPr kumimoji="1" lang="ja-JP" altLang="en-US" sz="1400" dirty="0"/>
          </a:p>
        </p:txBody>
      </p:sp>
    </p:spTree>
    <p:extLst>
      <p:ext uri="{BB962C8B-B14F-4D97-AF65-F5344CB8AC3E}">
        <p14:creationId xmlns:p14="http://schemas.microsoft.com/office/powerpoint/2010/main" val="5687935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0" y="-34815"/>
            <a:ext cx="12192000" cy="805459"/>
          </a:xfrm>
          <a:solidFill>
            <a:srgbClr val="00B050"/>
          </a:solidFill>
        </p:spPr>
        <p:txBody>
          <a:bodyPr>
            <a:normAutofit fontScale="90000"/>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地域防災リーダー人材のネットワーク化・防災活動実践研修事業①</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r>
            <a:b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br>
            <a:r>
              <a:rPr lang="ja-JP" altLang="en-US" sz="20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（自主防災組織等のリーダー育成・連携促進支援事業　</a:t>
            </a:r>
            <a:r>
              <a:rPr lang="ja-JP" altLang="en-US" sz="20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長野県</a:t>
            </a:r>
            <a:r>
              <a:rPr lang="ja-JP" altLang="en-US" sz="20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en-US" altLang="ja-JP" sz="20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H30</a:t>
            </a:r>
            <a:r>
              <a:rPr lang="ja-JP" altLang="en-US" sz="20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年</a:t>
            </a:r>
            <a:r>
              <a:rPr lang="ja-JP" altLang="en-US" sz="20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a:xfrm>
            <a:off x="8687865" y="6273944"/>
            <a:ext cx="2743200" cy="365125"/>
          </a:xfrm>
        </p:spPr>
        <p:txBody>
          <a:bodyPr/>
          <a:lstStyle/>
          <a:p>
            <a:r>
              <a:rPr kumimoji="1" lang="en-US" altLang="ja-JP" sz="1400" dirty="0"/>
              <a:t>33</a:t>
            </a:r>
            <a:endParaRPr kumimoji="1" lang="ja-JP" altLang="en-US" sz="1400" dirty="0"/>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622036" y="874013"/>
            <a:ext cx="8455456"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solidFill>
                  <a:srgbClr val="FF2800"/>
                </a:solidFill>
              </a:rPr>
              <a:t>■事業概要</a:t>
            </a:r>
            <a:endParaRPr lang="en-US" altLang="ja-JP" dirty="0">
              <a:solidFill>
                <a:srgbClr val="FF2800"/>
              </a:solidFill>
            </a:endParaRPr>
          </a:p>
          <a:p>
            <a:pPr marL="0" indent="0">
              <a:buNone/>
            </a:pPr>
            <a:r>
              <a:rPr lang="ja-JP" altLang="en-US" sz="2400" dirty="0">
                <a:solidFill>
                  <a:srgbClr val="FF2800"/>
                </a:solidFill>
              </a:rPr>
              <a:t>行政・自主防災組織との連携や人材同士の横の連携を、防災士育成のノウハウを持つ大学と連携してネットワーク化を図るとともに、そのネットワークにおける実践研修の場を提供するための講座の実施や使用資機材の整備を行う。</a:t>
            </a:r>
            <a:r>
              <a:rPr lang="en-US" altLang="ja-JP" sz="2000" dirty="0">
                <a:solidFill>
                  <a:schemeClr val="tx1">
                    <a:lumMod val="75000"/>
                    <a:lumOff val="25000"/>
                  </a:schemeClr>
                </a:solidFill>
              </a:rPr>
              <a:t/>
            </a:r>
            <a:br>
              <a:rPr lang="en-US" altLang="ja-JP" sz="2000" dirty="0">
                <a:solidFill>
                  <a:schemeClr val="tx1">
                    <a:lumMod val="75000"/>
                    <a:lumOff val="25000"/>
                  </a:schemeClr>
                </a:solidFill>
              </a:rPr>
            </a:br>
            <a:endParaRPr lang="ja-JP" altLang="en-US" sz="2000" dirty="0">
              <a:solidFill>
                <a:schemeClr val="tx1">
                  <a:lumMod val="75000"/>
                  <a:lumOff val="25000"/>
                </a:schemeClr>
              </a:solidFill>
            </a:endParaRPr>
          </a:p>
          <a:p>
            <a:endParaRPr lang="ja-JP" altLang="en-US" dirty="0">
              <a:solidFill>
                <a:schemeClr val="tx1">
                  <a:lumMod val="75000"/>
                  <a:lumOff val="25000"/>
                </a:schemeClr>
              </a:solidFill>
            </a:endParaRPr>
          </a:p>
        </p:txBody>
      </p:sp>
      <p:sp>
        <p:nvSpPr>
          <p:cNvPr id="35" name="正方形/長方形 34">
            <a:extLst>
              <a:ext uri="{FF2B5EF4-FFF2-40B4-BE49-F238E27FC236}">
                <a16:creationId xmlns:a16="http://schemas.microsoft.com/office/drawing/2014/main" id="{33246749-B874-457E-B2DE-C9B023658976}"/>
              </a:ext>
            </a:extLst>
          </p:cNvPr>
          <p:cNvSpPr/>
          <p:nvPr/>
        </p:nvSpPr>
        <p:spPr>
          <a:xfrm>
            <a:off x="7805766" y="2697354"/>
            <a:ext cx="2389352" cy="81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algn="ctr">
              <a:spcAft>
                <a:spcPts val="600"/>
              </a:spcAft>
            </a:pPr>
            <a:r>
              <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事業採択額</a:t>
            </a:r>
            <a:r>
              <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p>
          <a:p>
            <a:pPr algn="ctr">
              <a:spcAft>
                <a:spcPts val="600"/>
              </a:spcAft>
            </a:pPr>
            <a:r>
              <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t>1,718</a:t>
            </a: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千円</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nvGrpSpPr>
          <p:cNvPr id="36" name="グループ化 35"/>
          <p:cNvGrpSpPr/>
          <p:nvPr/>
        </p:nvGrpSpPr>
        <p:grpSpPr>
          <a:xfrm>
            <a:off x="1886720" y="2991812"/>
            <a:ext cx="7113722" cy="3804834"/>
            <a:chOff x="257430" y="3364908"/>
            <a:chExt cx="7249793" cy="3453494"/>
          </a:xfrm>
        </p:grpSpPr>
        <p:pic>
          <p:nvPicPr>
            <p:cNvPr id="37" name="図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176" y="3706165"/>
              <a:ext cx="2097337" cy="122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グループ化 1"/>
            <p:cNvGrpSpPr>
              <a:grpSpLocks/>
            </p:cNvGrpSpPr>
            <p:nvPr/>
          </p:nvGrpSpPr>
          <p:grpSpPr bwMode="auto">
            <a:xfrm>
              <a:off x="1272641" y="4930743"/>
              <a:ext cx="886772" cy="662851"/>
              <a:chOff x="6370638" y="2347913"/>
              <a:chExt cx="2043112" cy="1530350"/>
            </a:xfrm>
          </p:grpSpPr>
          <p:pic>
            <p:nvPicPr>
              <p:cNvPr id="88" name="図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638" y="2347913"/>
                <a:ext cx="2043112"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図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0188" y="2546350"/>
                <a:ext cx="162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図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430" y="4833511"/>
              <a:ext cx="946743" cy="80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正方形/長方形 15"/>
            <p:cNvSpPr>
              <a:spLocks noChangeArrowheads="1"/>
            </p:cNvSpPr>
            <p:nvPr/>
          </p:nvSpPr>
          <p:spPr bwMode="auto">
            <a:xfrm>
              <a:off x="520356" y="4556263"/>
              <a:ext cx="1635126" cy="42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900" dirty="0">
                  <a:latin typeface="メイリオ" panose="020B0604030504040204" pitchFamily="50" charset="-128"/>
                  <a:ea typeface="メイリオ" panose="020B0604030504040204" pitchFamily="50" charset="-128"/>
                </a:rPr>
                <a:t>自主防災</a:t>
              </a:r>
              <a:r>
                <a:rPr lang="ja-JP" altLang="en-US" sz="900" dirty="0" smtClean="0">
                  <a:latin typeface="メイリオ" panose="020B0604030504040204" pitchFamily="50" charset="-128"/>
                  <a:ea typeface="メイリオ" panose="020B0604030504040204" pitchFamily="50" charset="-128"/>
                </a:rPr>
                <a:t>組織</a:t>
              </a:r>
              <a:endParaRPr lang="en-US" altLang="ja-JP" sz="900" dirty="0" smtClean="0">
                <a:latin typeface="メイリオ" panose="020B0604030504040204" pitchFamily="50" charset="-128"/>
                <a:ea typeface="メイリオ" panose="020B0604030504040204" pitchFamily="50" charset="-128"/>
              </a:endParaRPr>
            </a:p>
            <a:p>
              <a:pPr algn="ctr"/>
              <a:r>
                <a:rPr lang="ja-JP" altLang="en-US" sz="900" dirty="0" smtClean="0">
                  <a:latin typeface="メイリオ" panose="020B0604030504040204" pitchFamily="50" charset="-128"/>
                  <a:ea typeface="メイリオ" panose="020B0604030504040204" pitchFamily="50" charset="-128"/>
                </a:rPr>
                <a:t>・企業等</a:t>
              </a:r>
              <a:endParaRPr lang="ja-JP" altLang="en-US" sz="900" dirty="0">
                <a:latin typeface="メイリオ" panose="020B0604030504040204" pitchFamily="50" charset="-128"/>
                <a:ea typeface="メイリオ" panose="020B0604030504040204" pitchFamily="50" charset="-128"/>
              </a:endParaRPr>
            </a:p>
          </p:txBody>
        </p:sp>
        <p:sp>
          <p:nvSpPr>
            <p:cNvPr id="41" name="角丸四角形 40"/>
            <p:cNvSpPr/>
            <p:nvPr/>
          </p:nvSpPr>
          <p:spPr>
            <a:xfrm>
              <a:off x="394672" y="5630683"/>
              <a:ext cx="1698444" cy="894673"/>
            </a:xfrm>
            <a:prstGeom prst="roundRect">
              <a:avLst>
                <a:gd name="adj" fmla="val 879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850" dirty="0">
                  <a:solidFill>
                    <a:schemeClr val="tx1"/>
                  </a:solidFill>
                  <a:latin typeface="メイリオ" panose="020B0604030504040204" pitchFamily="50" charset="-128"/>
                  <a:ea typeface="メイリオ" panose="020B0604030504040204" pitchFamily="50" charset="-128"/>
                </a:rPr>
                <a:t>少子高齢化や人材の不足等により、訓練参加者の固定化や</a:t>
              </a:r>
              <a:r>
                <a:rPr lang="ja-JP" altLang="en-US" sz="850" dirty="0" smtClean="0">
                  <a:solidFill>
                    <a:schemeClr val="tx1"/>
                  </a:solidFill>
                  <a:latin typeface="メイリオ" panose="020B0604030504040204" pitchFamily="50" charset="-128"/>
                  <a:ea typeface="メイリオ" panose="020B0604030504040204" pitchFamily="50" charset="-128"/>
                </a:rPr>
                <a:t>マンネリ化</a:t>
              </a:r>
              <a:endParaRPr lang="en-US" altLang="ja-JP" sz="850" dirty="0">
                <a:solidFill>
                  <a:schemeClr val="tx1"/>
                </a:solidFill>
                <a:latin typeface="メイリオ" panose="020B0604030504040204" pitchFamily="50" charset="-128"/>
                <a:ea typeface="メイリオ" panose="020B0604030504040204" pitchFamily="50" charset="-128"/>
              </a:endParaRPr>
            </a:p>
            <a:p>
              <a:pPr algn="ctr">
                <a:defRPr/>
              </a:pPr>
              <a:r>
                <a:rPr lang="ja-JP" altLang="en-US" sz="850" dirty="0">
                  <a:solidFill>
                    <a:schemeClr val="tx1"/>
                  </a:solidFill>
                  <a:latin typeface="メイリオ" panose="020B0604030504040204" pitchFamily="50" charset="-128"/>
                  <a:ea typeface="メイリオ" panose="020B0604030504040204" pitchFamily="50" charset="-128"/>
                </a:rPr>
                <a:t>若い世代や女性の参加率が低い</a:t>
              </a:r>
              <a:r>
                <a:rPr lang="ja-JP" altLang="en-US" sz="850" dirty="0" smtClean="0">
                  <a:solidFill>
                    <a:schemeClr val="tx1"/>
                  </a:solidFill>
                  <a:latin typeface="メイリオ" panose="020B0604030504040204" pitchFamily="50" charset="-128"/>
                  <a:ea typeface="メイリオ" panose="020B0604030504040204" pitchFamily="50" charset="-128"/>
                </a:rPr>
                <a:t>傾向</a:t>
              </a:r>
              <a:endParaRPr lang="ja-JP" altLang="en-US" sz="850" dirty="0">
                <a:solidFill>
                  <a:schemeClr val="tx1"/>
                </a:solidFill>
                <a:latin typeface="メイリオ" panose="020B0604030504040204" pitchFamily="50" charset="-128"/>
                <a:ea typeface="メイリオ" panose="020B0604030504040204" pitchFamily="50" charset="-128"/>
              </a:endParaRPr>
            </a:p>
          </p:txBody>
        </p:sp>
        <p:pic>
          <p:nvPicPr>
            <p:cNvPr id="42" name="図 41"/>
            <p:cNvPicPr>
              <a:picLocks noChangeAspect="1"/>
            </p:cNvPicPr>
            <p:nvPr/>
          </p:nvPicPr>
          <p:blipFill>
            <a:blip r:embed="rId7"/>
            <a:stretch>
              <a:fillRect/>
            </a:stretch>
          </p:blipFill>
          <p:spPr>
            <a:xfrm>
              <a:off x="4725131" y="5379336"/>
              <a:ext cx="1158506" cy="562519"/>
            </a:xfrm>
            <a:prstGeom prst="rect">
              <a:avLst/>
            </a:prstGeom>
          </p:spPr>
        </p:pic>
        <p:grpSp>
          <p:nvGrpSpPr>
            <p:cNvPr id="43" name="グループ化 42"/>
            <p:cNvGrpSpPr/>
            <p:nvPr/>
          </p:nvGrpSpPr>
          <p:grpSpPr>
            <a:xfrm>
              <a:off x="3542374" y="5351246"/>
              <a:ext cx="1611098" cy="486272"/>
              <a:chOff x="5685661" y="5186627"/>
              <a:chExt cx="1671075" cy="486272"/>
            </a:xfrm>
          </p:grpSpPr>
          <p:sp>
            <p:nvSpPr>
              <p:cNvPr id="86" name="円/楕円 22"/>
              <p:cNvSpPr/>
              <p:nvPr/>
            </p:nvSpPr>
            <p:spPr>
              <a:xfrm>
                <a:off x="5685661" y="5186627"/>
                <a:ext cx="1671075" cy="486272"/>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tx1"/>
                  </a:solidFill>
                  <a:latin typeface="メイリオ" pitchFamily="50" charset="-128"/>
                  <a:ea typeface="メイリオ" pitchFamily="50" charset="-128"/>
                  <a:cs typeface="メイリオ" pitchFamily="50" charset="-128"/>
                </a:endParaRPr>
              </a:p>
            </p:txBody>
          </p:sp>
          <p:sp>
            <p:nvSpPr>
              <p:cNvPr id="87" name="正方形/長方形 15"/>
              <p:cNvSpPr>
                <a:spLocks noChangeArrowheads="1"/>
              </p:cNvSpPr>
              <p:nvPr/>
            </p:nvSpPr>
            <p:spPr bwMode="auto">
              <a:xfrm>
                <a:off x="5685992" y="5198932"/>
                <a:ext cx="1635125" cy="46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dirty="0" smtClean="0">
                    <a:latin typeface="メイリオ" panose="020B0604030504040204" pitchFamily="50" charset="-128"/>
                    <a:ea typeface="メイリオ" panose="020B0604030504040204" pitchFamily="50" charset="-128"/>
                  </a:rPr>
                  <a:t>松本大学</a:t>
                </a:r>
                <a:endParaRPr lang="en-US" altLang="ja-JP" sz="1000" dirty="0" smtClean="0">
                  <a:latin typeface="メイリオ" panose="020B0604030504040204" pitchFamily="50" charset="-128"/>
                  <a:ea typeface="メイリオ" panose="020B0604030504040204" pitchFamily="50" charset="-128"/>
                </a:endParaRPr>
              </a:p>
              <a:p>
                <a:pPr algn="ctr"/>
                <a:r>
                  <a:rPr lang="en-US" altLang="ja-JP" sz="1000" dirty="0" smtClean="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防災士研修機関）</a:t>
                </a:r>
                <a:endParaRPr lang="ja-JP" altLang="en-US" sz="1000" dirty="0">
                  <a:latin typeface="メイリオ" panose="020B0604030504040204" pitchFamily="50" charset="-128"/>
                  <a:ea typeface="メイリオ" panose="020B0604030504040204" pitchFamily="50" charset="-128"/>
                </a:endParaRPr>
              </a:p>
            </p:txBody>
          </p:sp>
        </p:grpSp>
        <p:grpSp>
          <p:nvGrpSpPr>
            <p:cNvPr id="44" name="グループ化 43"/>
            <p:cNvGrpSpPr/>
            <p:nvPr/>
          </p:nvGrpSpPr>
          <p:grpSpPr>
            <a:xfrm>
              <a:off x="5825034" y="6272725"/>
              <a:ext cx="1682189" cy="486272"/>
              <a:chOff x="5685661" y="5186627"/>
              <a:chExt cx="1671075" cy="486272"/>
            </a:xfrm>
          </p:grpSpPr>
          <p:sp>
            <p:nvSpPr>
              <p:cNvPr id="84" name="円/楕円 50"/>
              <p:cNvSpPr/>
              <p:nvPr/>
            </p:nvSpPr>
            <p:spPr>
              <a:xfrm>
                <a:off x="5685661" y="5186627"/>
                <a:ext cx="1671075" cy="486272"/>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tx1"/>
                  </a:solidFill>
                  <a:latin typeface="メイリオ" pitchFamily="50" charset="-128"/>
                  <a:ea typeface="メイリオ" pitchFamily="50" charset="-128"/>
                  <a:cs typeface="メイリオ" pitchFamily="50" charset="-128"/>
                </a:endParaRPr>
              </a:p>
            </p:txBody>
          </p:sp>
          <p:sp>
            <p:nvSpPr>
              <p:cNvPr id="85" name="正方形/長方形 15"/>
              <p:cNvSpPr>
                <a:spLocks noChangeArrowheads="1"/>
              </p:cNvSpPr>
              <p:nvPr/>
            </p:nvSpPr>
            <p:spPr bwMode="auto">
              <a:xfrm>
                <a:off x="5986970" y="5198932"/>
                <a:ext cx="1334147" cy="46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dirty="0" smtClean="0">
                    <a:latin typeface="メイリオ" panose="020B0604030504040204" pitchFamily="50" charset="-128"/>
                    <a:ea typeface="メイリオ" panose="020B0604030504040204" pitchFamily="50" charset="-128"/>
                  </a:rPr>
                  <a:t>市町村</a:t>
                </a:r>
                <a:r>
                  <a:rPr lang="en-US" altLang="ja-JP" sz="1000" dirty="0" smtClean="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自主防災組織連携機関）</a:t>
                </a:r>
                <a:endParaRPr lang="ja-JP" altLang="en-US" sz="1000" dirty="0">
                  <a:latin typeface="メイリオ" panose="020B0604030504040204" pitchFamily="50" charset="-128"/>
                  <a:ea typeface="メイリオ" panose="020B0604030504040204" pitchFamily="50" charset="-128"/>
                </a:endParaRPr>
              </a:p>
            </p:txBody>
          </p:sp>
        </p:grpSp>
        <p:pic>
          <p:nvPicPr>
            <p:cNvPr id="45" name="図 44"/>
            <p:cNvPicPr>
              <a:picLocks noChangeAspect="1"/>
            </p:cNvPicPr>
            <p:nvPr/>
          </p:nvPicPr>
          <p:blipFill>
            <a:blip r:embed="rId8"/>
            <a:stretch>
              <a:fillRect/>
            </a:stretch>
          </p:blipFill>
          <p:spPr>
            <a:xfrm>
              <a:off x="5621294" y="6076986"/>
              <a:ext cx="542894" cy="635624"/>
            </a:xfrm>
            <a:prstGeom prst="rect">
              <a:avLst/>
            </a:prstGeom>
          </p:spPr>
        </p:pic>
        <p:grpSp>
          <p:nvGrpSpPr>
            <p:cNvPr id="46" name="グループ化 45"/>
            <p:cNvGrpSpPr/>
            <p:nvPr/>
          </p:nvGrpSpPr>
          <p:grpSpPr>
            <a:xfrm>
              <a:off x="3873096" y="3364908"/>
              <a:ext cx="3067832" cy="1818253"/>
              <a:chOff x="3862638" y="3358289"/>
              <a:chExt cx="3067832" cy="1818253"/>
            </a:xfrm>
          </p:grpSpPr>
          <p:grpSp>
            <p:nvGrpSpPr>
              <p:cNvPr id="60" name="グループ化 59"/>
              <p:cNvGrpSpPr/>
              <p:nvPr/>
            </p:nvGrpSpPr>
            <p:grpSpPr>
              <a:xfrm>
                <a:off x="3862638" y="3399320"/>
                <a:ext cx="3067832" cy="1777222"/>
                <a:chOff x="3684923" y="3417258"/>
                <a:chExt cx="3067832" cy="1777222"/>
              </a:xfrm>
            </p:grpSpPr>
            <p:sp>
              <p:nvSpPr>
                <p:cNvPr id="62" name="円/楕円 23"/>
                <p:cNvSpPr/>
                <p:nvPr/>
              </p:nvSpPr>
              <p:spPr>
                <a:xfrm>
                  <a:off x="3809128" y="3818362"/>
                  <a:ext cx="2904753" cy="894884"/>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tx1"/>
                    </a:solidFill>
                    <a:latin typeface="メイリオ" pitchFamily="50" charset="-128"/>
                    <a:ea typeface="メイリオ" pitchFamily="50" charset="-128"/>
                    <a:cs typeface="メイリオ" pitchFamily="50" charset="-128"/>
                  </a:endParaRPr>
                </a:p>
              </p:txBody>
            </p:sp>
            <p:pic>
              <p:nvPicPr>
                <p:cNvPr id="63" name="Picture 4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45140" y="3527180"/>
                  <a:ext cx="334124" cy="484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4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4747" y="4340268"/>
                  <a:ext cx="341429" cy="49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4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90515" y="3442240"/>
                  <a:ext cx="361600" cy="52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図 65"/>
                <p:cNvPicPr>
                  <a:picLocks noChangeAspect="1"/>
                </p:cNvPicPr>
                <p:nvPr/>
              </p:nvPicPr>
              <p:blipFill>
                <a:blip r:embed="rId12"/>
                <a:stretch>
                  <a:fillRect/>
                </a:stretch>
              </p:blipFill>
              <p:spPr>
                <a:xfrm>
                  <a:off x="3974911" y="3701648"/>
                  <a:ext cx="201441" cy="552204"/>
                </a:xfrm>
                <a:prstGeom prst="rect">
                  <a:avLst/>
                </a:prstGeom>
              </p:spPr>
            </p:pic>
            <p:pic>
              <p:nvPicPr>
                <p:cNvPr id="67" name="図 66"/>
                <p:cNvPicPr>
                  <a:picLocks noChangeAspect="1"/>
                </p:cNvPicPr>
                <p:nvPr/>
              </p:nvPicPr>
              <p:blipFill>
                <a:blip r:embed="rId13"/>
                <a:stretch>
                  <a:fillRect/>
                </a:stretch>
              </p:blipFill>
              <p:spPr>
                <a:xfrm>
                  <a:off x="4837451" y="4627889"/>
                  <a:ext cx="205171" cy="565813"/>
                </a:xfrm>
                <a:prstGeom prst="rect">
                  <a:avLst/>
                </a:prstGeom>
              </p:spPr>
            </p:pic>
            <p:pic>
              <p:nvPicPr>
                <p:cNvPr id="68" name="図 67"/>
                <p:cNvPicPr>
                  <a:picLocks noChangeAspect="1"/>
                </p:cNvPicPr>
                <p:nvPr/>
              </p:nvPicPr>
              <p:blipFill>
                <a:blip r:embed="rId14"/>
                <a:stretch>
                  <a:fillRect/>
                </a:stretch>
              </p:blipFill>
              <p:spPr>
                <a:xfrm>
                  <a:off x="6585376" y="3915105"/>
                  <a:ext cx="167379" cy="545271"/>
                </a:xfrm>
                <a:prstGeom prst="rect">
                  <a:avLst/>
                </a:prstGeom>
              </p:spPr>
            </p:pic>
            <p:pic>
              <p:nvPicPr>
                <p:cNvPr id="69" name="図 68"/>
                <p:cNvPicPr>
                  <a:picLocks noChangeAspect="1"/>
                </p:cNvPicPr>
                <p:nvPr/>
              </p:nvPicPr>
              <p:blipFill>
                <a:blip r:embed="rId15"/>
                <a:stretch>
                  <a:fillRect/>
                </a:stretch>
              </p:blipFill>
              <p:spPr>
                <a:xfrm>
                  <a:off x="4269730" y="3480474"/>
                  <a:ext cx="167107" cy="530811"/>
                </a:xfrm>
                <a:prstGeom prst="rect">
                  <a:avLst/>
                </a:prstGeom>
              </p:spPr>
            </p:pic>
            <p:pic>
              <p:nvPicPr>
                <p:cNvPr id="70" name="図 69"/>
                <p:cNvPicPr>
                  <a:picLocks noChangeAspect="1"/>
                </p:cNvPicPr>
                <p:nvPr/>
              </p:nvPicPr>
              <p:blipFill>
                <a:blip r:embed="rId16"/>
                <a:stretch>
                  <a:fillRect/>
                </a:stretch>
              </p:blipFill>
              <p:spPr>
                <a:xfrm>
                  <a:off x="3684923" y="3984822"/>
                  <a:ext cx="213787" cy="543875"/>
                </a:xfrm>
                <a:prstGeom prst="rect">
                  <a:avLst/>
                </a:prstGeom>
              </p:spPr>
            </p:pic>
            <p:pic>
              <p:nvPicPr>
                <p:cNvPr id="71" name="図 70"/>
                <p:cNvPicPr>
                  <a:picLocks noChangeAspect="1"/>
                </p:cNvPicPr>
                <p:nvPr/>
              </p:nvPicPr>
              <p:blipFill>
                <a:blip r:embed="rId17"/>
                <a:stretch>
                  <a:fillRect/>
                </a:stretch>
              </p:blipFill>
              <p:spPr>
                <a:xfrm>
                  <a:off x="4539062" y="3424220"/>
                  <a:ext cx="208156" cy="564994"/>
                </a:xfrm>
                <a:prstGeom prst="rect">
                  <a:avLst/>
                </a:prstGeom>
              </p:spPr>
            </p:pic>
            <p:pic>
              <p:nvPicPr>
                <p:cNvPr id="72" name="図 71"/>
                <p:cNvPicPr>
                  <a:picLocks noChangeAspect="1"/>
                </p:cNvPicPr>
                <p:nvPr/>
              </p:nvPicPr>
              <p:blipFill>
                <a:blip r:embed="rId18"/>
                <a:stretch>
                  <a:fillRect/>
                </a:stretch>
              </p:blipFill>
              <p:spPr>
                <a:xfrm>
                  <a:off x="4176347" y="4535158"/>
                  <a:ext cx="252124" cy="541143"/>
                </a:xfrm>
                <a:prstGeom prst="rect">
                  <a:avLst/>
                </a:prstGeom>
              </p:spPr>
            </p:pic>
            <p:pic>
              <p:nvPicPr>
                <p:cNvPr id="73" name="図 72"/>
                <p:cNvPicPr>
                  <a:picLocks noChangeAspect="1"/>
                </p:cNvPicPr>
                <p:nvPr/>
              </p:nvPicPr>
              <p:blipFill>
                <a:blip r:embed="rId19"/>
                <a:stretch>
                  <a:fillRect/>
                </a:stretch>
              </p:blipFill>
              <p:spPr>
                <a:xfrm>
                  <a:off x="4507651" y="4581153"/>
                  <a:ext cx="204911" cy="580278"/>
                </a:xfrm>
                <a:prstGeom prst="rect">
                  <a:avLst/>
                </a:prstGeom>
              </p:spPr>
            </p:pic>
            <p:pic>
              <p:nvPicPr>
                <p:cNvPr id="74" name="図 73"/>
                <p:cNvPicPr>
                  <a:picLocks noChangeAspect="1"/>
                </p:cNvPicPr>
                <p:nvPr/>
              </p:nvPicPr>
              <p:blipFill>
                <a:blip r:embed="rId19"/>
                <a:stretch>
                  <a:fillRect/>
                </a:stretch>
              </p:blipFill>
              <p:spPr>
                <a:xfrm>
                  <a:off x="6405931" y="4277175"/>
                  <a:ext cx="230202" cy="651899"/>
                </a:xfrm>
                <a:prstGeom prst="rect">
                  <a:avLst/>
                </a:prstGeom>
              </p:spPr>
            </p:pic>
            <p:pic>
              <p:nvPicPr>
                <p:cNvPr id="75" name="図 74"/>
                <p:cNvPicPr>
                  <a:picLocks noChangeAspect="1"/>
                </p:cNvPicPr>
                <p:nvPr/>
              </p:nvPicPr>
              <p:blipFill>
                <a:blip r:embed="rId12"/>
                <a:stretch>
                  <a:fillRect/>
                </a:stretch>
              </p:blipFill>
              <p:spPr>
                <a:xfrm>
                  <a:off x="6330376" y="3691837"/>
                  <a:ext cx="201441" cy="552204"/>
                </a:xfrm>
                <a:prstGeom prst="rect">
                  <a:avLst/>
                </a:prstGeom>
              </p:spPr>
            </p:pic>
            <p:pic>
              <p:nvPicPr>
                <p:cNvPr id="76" name="図 75"/>
                <p:cNvPicPr>
                  <a:picLocks noChangeAspect="1"/>
                </p:cNvPicPr>
                <p:nvPr/>
              </p:nvPicPr>
              <p:blipFill>
                <a:blip r:embed="rId12"/>
                <a:stretch>
                  <a:fillRect/>
                </a:stretch>
              </p:blipFill>
              <p:spPr>
                <a:xfrm>
                  <a:off x="5664520" y="4611033"/>
                  <a:ext cx="201441" cy="552204"/>
                </a:xfrm>
                <a:prstGeom prst="rect">
                  <a:avLst/>
                </a:prstGeom>
              </p:spPr>
            </p:pic>
            <p:pic>
              <p:nvPicPr>
                <p:cNvPr id="77" name="図 76"/>
                <p:cNvPicPr>
                  <a:picLocks noChangeAspect="1"/>
                </p:cNvPicPr>
                <p:nvPr/>
              </p:nvPicPr>
              <p:blipFill>
                <a:blip r:embed="rId17"/>
                <a:stretch>
                  <a:fillRect/>
                </a:stretch>
              </p:blipFill>
              <p:spPr>
                <a:xfrm>
                  <a:off x="5913568" y="4583390"/>
                  <a:ext cx="208156" cy="564994"/>
                </a:xfrm>
                <a:prstGeom prst="rect">
                  <a:avLst/>
                </a:prstGeom>
              </p:spPr>
            </p:pic>
            <p:pic>
              <p:nvPicPr>
                <p:cNvPr id="78" name="図 77"/>
                <p:cNvPicPr>
                  <a:picLocks noChangeAspect="1"/>
                </p:cNvPicPr>
                <p:nvPr/>
              </p:nvPicPr>
              <p:blipFill>
                <a:blip r:embed="rId18"/>
                <a:stretch>
                  <a:fillRect/>
                </a:stretch>
              </p:blipFill>
              <p:spPr>
                <a:xfrm>
                  <a:off x="5664520" y="3440775"/>
                  <a:ext cx="252124" cy="541143"/>
                </a:xfrm>
                <a:prstGeom prst="rect">
                  <a:avLst/>
                </a:prstGeom>
              </p:spPr>
            </p:pic>
            <p:pic>
              <p:nvPicPr>
                <p:cNvPr id="79" name="図 78"/>
                <p:cNvPicPr>
                  <a:picLocks noChangeAspect="1"/>
                </p:cNvPicPr>
                <p:nvPr/>
              </p:nvPicPr>
              <p:blipFill>
                <a:blip r:embed="rId14"/>
                <a:stretch>
                  <a:fillRect/>
                </a:stretch>
              </p:blipFill>
              <p:spPr>
                <a:xfrm>
                  <a:off x="5387998" y="4614355"/>
                  <a:ext cx="167379" cy="545271"/>
                </a:xfrm>
                <a:prstGeom prst="rect">
                  <a:avLst/>
                </a:prstGeom>
              </p:spPr>
            </p:pic>
            <p:pic>
              <p:nvPicPr>
                <p:cNvPr id="80" name="図 79"/>
                <p:cNvPicPr>
                  <a:picLocks noChangeAspect="1"/>
                </p:cNvPicPr>
                <p:nvPr/>
              </p:nvPicPr>
              <p:blipFill>
                <a:blip r:embed="rId15"/>
                <a:stretch>
                  <a:fillRect/>
                </a:stretch>
              </p:blipFill>
              <p:spPr>
                <a:xfrm>
                  <a:off x="5130210" y="4663669"/>
                  <a:ext cx="167107" cy="530811"/>
                </a:xfrm>
                <a:prstGeom prst="rect">
                  <a:avLst/>
                </a:prstGeom>
              </p:spPr>
            </p:pic>
            <p:pic>
              <p:nvPicPr>
                <p:cNvPr id="81" name="図 80"/>
                <p:cNvPicPr>
                  <a:picLocks noChangeAspect="1"/>
                </p:cNvPicPr>
                <p:nvPr/>
              </p:nvPicPr>
              <p:blipFill>
                <a:blip r:embed="rId16"/>
                <a:stretch>
                  <a:fillRect/>
                </a:stretch>
              </p:blipFill>
              <p:spPr>
                <a:xfrm>
                  <a:off x="5144553" y="3417258"/>
                  <a:ext cx="213787" cy="543875"/>
                </a:xfrm>
                <a:prstGeom prst="rect">
                  <a:avLst/>
                </a:prstGeom>
              </p:spPr>
            </p:pic>
            <p:pic>
              <p:nvPicPr>
                <p:cNvPr id="82" name="図 81"/>
                <p:cNvPicPr>
                  <a:picLocks noChangeAspect="1"/>
                </p:cNvPicPr>
                <p:nvPr/>
              </p:nvPicPr>
              <p:blipFill>
                <a:blip r:embed="rId16"/>
                <a:stretch>
                  <a:fillRect/>
                </a:stretch>
              </p:blipFill>
              <p:spPr>
                <a:xfrm>
                  <a:off x="6172367" y="4491444"/>
                  <a:ext cx="213787" cy="543875"/>
                </a:xfrm>
                <a:prstGeom prst="rect">
                  <a:avLst/>
                </a:prstGeom>
              </p:spPr>
            </p:pic>
            <p:sp>
              <p:nvSpPr>
                <p:cNvPr id="83" name="正方形/長方形 15"/>
                <p:cNvSpPr>
                  <a:spLocks noChangeArrowheads="1"/>
                </p:cNvSpPr>
                <p:nvPr/>
              </p:nvSpPr>
              <p:spPr bwMode="auto">
                <a:xfrm>
                  <a:off x="4279169" y="3987644"/>
                  <a:ext cx="1891697" cy="622147"/>
                </a:xfrm>
                <a:prstGeom prst="roundRect">
                  <a:avLst>
                    <a:gd name="adj" fmla="val 16667"/>
                  </a:avLst>
                </a:prstGeom>
                <a:solidFill>
                  <a:schemeClr val="accent1"/>
                </a:solidFill>
                <a:ln w="9525">
                  <a:solidFill>
                    <a:schemeClr val="tx1"/>
                  </a:solidFill>
                  <a:round/>
                  <a:headEnd/>
                  <a:tailEnd/>
                </a:ln>
              </p:spPr>
              <p:txBody>
                <a:bodyPr wrap="square" lIns="0" tIns="0" rIns="0" bIns="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50" dirty="0" smtClean="0">
                      <a:solidFill>
                        <a:schemeClr val="bg1"/>
                      </a:solidFill>
                      <a:latin typeface="メイリオ" panose="020B0604030504040204" pitchFamily="50" charset="-128"/>
                      <a:ea typeface="メイリオ" panose="020B0604030504040204" pitchFamily="50" charset="-128"/>
                    </a:rPr>
                    <a:t>人材のネットワーク化</a:t>
                  </a:r>
                  <a:endParaRPr lang="en-US" altLang="ja-JP" sz="1050" dirty="0" smtClean="0">
                    <a:solidFill>
                      <a:schemeClr val="bg1"/>
                    </a:solidFill>
                    <a:latin typeface="メイリオ" panose="020B0604030504040204" pitchFamily="50" charset="-128"/>
                    <a:ea typeface="メイリオ" panose="020B0604030504040204" pitchFamily="50" charset="-128"/>
                  </a:endParaRPr>
                </a:p>
                <a:p>
                  <a:pPr algn="ctr"/>
                  <a:r>
                    <a:rPr lang="ja-JP" altLang="en-US" sz="1050" dirty="0" smtClean="0">
                      <a:solidFill>
                        <a:schemeClr val="bg1"/>
                      </a:solidFill>
                      <a:latin typeface="メイリオ" panose="020B0604030504040204" pitchFamily="50" charset="-128"/>
                      <a:ea typeface="メイリオ" panose="020B0604030504040204" pitchFamily="50" charset="-128"/>
                    </a:rPr>
                    <a:t>（様々な立場の防災士・</a:t>
                  </a:r>
                  <a:endParaRPr lang="en-US" altLang="ja-JP" sz="1050" dirty="0" smtClean="0">
                    <a:solidFill>
                      <a:schemeClr val="bg1"/>
                    </a:solidFill>
                    <a:latin typeface="メイリオ" panose="020B0604030504040204" pitchFamily="50" charset="-128"/>
                    <a:ea typeface="メイリオ" panose="020B0604030504040204" pitchFamily="50" charset="-128"/>
                  </a:endParaRPr>
                </a:p>
                <a:p>
                  <a:pPr algn="ctr"/>
                  <a:r>
                    <a:rPr lang="ja-JP" altLang="en-US" sz="1050" dirty="0" smtClean="0">
                      <a:solidFill>
                        <a:schemeClr val="bg1"/>
                      </a:solidFill>
                      <a:latin typeface="メイリオ" panose="020B0604030504040204" pitchFamily="50" charset="-128"/>
                      <a:ea typeface="メイリオ" panose="020B0604030504040204" pitchFamily="50" charset="-128"/>
                    </a:rPr>
                    <a:t>自主</a:t>
                  </a:r>
                  <a:r>
                    <a:rPr lang="ja-JP" altLang="en-US" sz="1050" dirty="0">
                      <a:solidFill>
                        <a:schemeClr val="bg1"/>
                      </a:solidFill>
                      <a:latin typeface="メイリオ" panose="020B0604030504040204" pitchFamily="50" charset="-128"/>
                      <a:ea typeface="メイリオ" panose="020B0604030504040204" pitchFamily="50" charset="-128"/>
                    </a:rPr>
                    <a:t>防災</a:t>
                  </a:r>
                  <a:r>
                    <a:rPr lang="ja-JP" altLang="en-US" sz="1050" dirty="0" smtClean="0">
                      <a:solidFill>
                        <a:schemeClr val="bg1"/>
                      </a:solidFill>
                      <a:latin typeface="メイリオ" panose="020B0604030504040204" pitchFamily="50" charset="-128"/>
                      <a:ea typeface="メイリオ" panose="020B0604030504040204" pitchFamily="50" charset="-128"/>
                    </a:rPr>
                    <a:t>ｱﾄﾞﾊﾞｲｻﾞｰ）</a:t>
                  </a:r>
                  <a:endParaRPr lang="ja-JP" altLang="en-US" sz="1050" dirty="0">
                    <a:solidFill>
                      <a:schemeClr val="bg1"/>
                    </a:solidFill>
                    <a:latin typeface="メイリオ" panose="020B0604030504040204" pitchFamily="50" charset="-128"/>
                    <a:ea typeface="メイリオ" panose="020B0604030504040204" pitchFamily="50" charset="-128"/>
                  </a:endParaRPr>
                </a:p>
              </p:txBody>
            </p:sp>
          </p:grpSp>
          <p:pic>
            <p:nvPicPr>
              <p:cNvPr id="61" name="図 60"/>
              <p:cNvPicPr>
                <a:picLocks noChangeAspect="1"/>
              </p:cNvPicPr>
              <p:nvPr/>
            </p:nvPicPr>
            <p:blipFill>
              <a:blip r:embed="rId19"/>
              <a:stretch>
                <a:fillRect/>
              </a:stretch>
            </p:blipFill>
            <p:spPr>
              <a:xfrm>
                <a:off x="5599898" y="3358289"/>
                <a:ext cx="211130" cy="597890"/>
              </a:xfrm>
              <a:prstGeom prst="rect">
                <a:avLst/>
              </a:prstGeom>
            </p:spPr>
          </p:pic>
        </p:grpSp>
        <p:sp>
          <p:nvSpPr>
            <p:cNvPr id="47" name="正方形/長方形 15"/>
            <p:cNvSpPr>
              <a:spLocks noChangeArrowheads="1"/>
            </p:cNvSpPr>
            <p:nvPr/>
          </p:nvSpPr>
          <p:spPr bwMode="auto">
            <a:xfrm>
              <a:off x="2573643" y="3453194"/>
              <a:ext cx="1249844" cy="671525"/>
            </a:xfrm>
            <a:prstGeom prst="roundRect">
              <a:avLst>
                <a:gd name="adj" fmla="val 16667"/>
              </a:avLst>
            </a:prstGeom>
            <a:solidFill>
              <a:schemeClr val="bg1"/>
            </a:solidFill>
            <a:ln w="9525">
              <a:solidFill>
                <a:schemeClr val="tx1"/>
              </a:solidFill>
              <a:round/>
              <a:headEnd/>
              <a:tailEnd/>
            </a:ln>
          </p:spPr>
          <p:txBody>
            <a:bodyPr wrap="square" lIns="0" tIns="0" rIns="0" bIns="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850" dirty="0" smtClean="0">
                  <a:latin typeface="メイリオ" panose="020B0604030504040204" pitchFamily="50" charset="-128"/>
                  <a:ea typeface="メイリオ" panose="020B0604030504040204" pitchFamily="50" charset="-128"/>
                </a:rPr>
                <a:t>地域防災活動実施において会議や研修</a:t>
              </a:r>
              <a:r>
                <a:rPr lang="ja-JP" altLang="en-US" sz="850" dirty="0">
                  <a:latin typeface="メイリオ" panose="020B0604030504040204" pitchFamily="50" charset="-128"/>
                  <a:ea typeface="メイリオ" panose="020B0604030504040204" pitchFamily="50" charset="-128"/>
                </a:rPr>
                <a:t>で得たノウハウを</a:t>
              </a:r>
              <a:r>
                <a:rPr lang="ja-JP" altLang="en-US" sz="850" dirty="0" smtClean="0">
                  <a:latin typeface="メイリオ" panose="020B0604030504040204" pitchFamily="50" charset="-128"/>
                  <a:ea typeface="メイリオ" panose="020B0604030504040204" pitchFamily="50" charset="-128"/>
                </a:rPr>
                <a:t>活用</a:t>
              </a:r>
              <a:endParaRPr lang="en-US" altLang="ja-JP" sz="850" dirty="0" smtClean="0">
                <a:latin typeface="メイリオ" panose="020B0604030504040204" pitchFamily="50" charset="-128"/>
                <a:ea typeface="メイリオ" panose="020B0604030504040204" pitchFamily="50" charset="-128"/>
              </a:endParaRPr>
            </a:p>
            <a:p>
              <a:pPr algn="ctr"/>
              <a:r>
                <a:rPr lang="ja-JP" altLang="en-US" sz="850" dirty="0" smtClean="0">
                  <a:latin typeface="メイリオ" panose="020B0604030504040204" pitchFamily="50" charset="-128"/>
                  <a:ea typeface="メイリオ" panose="020B0604030504040204" pitchFamily="50" charset="-128"/>
                </a:rPr>
                <a:t>貸出用資</a:t>
              </a:r>
              <a:r>
                <a:rPr lang="ja-JP" altLang="en-US" sz="850" dirty="0">
                  <a:latin typeface="メイリオ" panose="020B0604030504040204" pitchFamily="50" charset="-128"/>
                  <a:ea typeface="メイリオ" panose="020B0604030504040204" pitchFamily="50" charset="-128"/>
                </a:rPr>
                <a:t>機材</a:t>
              </a:r>
              <a:r>
                <a:rPr lang="ja-JP" altLang="en-US" sz="850" dirty="0" smtClean="0">
                  <a:latin typeface="メイリオ" panose="020B0604030504040204" pitchFamily="50" charset="-128"/>
                  <a:ea typeface="メイリオ" panose="020B0604030504040204" pitchFamily="50" charset="-128"/>
                </a:rPr>
                <a:t>も利用</a:t>
              </a:r>
              <a:endParaRPr lang="ja-JP" altLang="en-US" sz="850" dirty="0">
                <a:latin typeface="メイリオ" panose="020B0604030504040204" pitchFamily="50" charset="-128"/>
                <a:ea typeface="メイリオ" panose="020B0604030504040204" pitchFamily="50" charset="-128"/>
              </a:endParaRPr>
            </a:p>
          </p:txBody>
        </p:sp>
        <p:sp>
          <p:nvSpPr>
            <p:cNvPr id="48" name="左矢印 47"/>
            <p:cNvSpPr/>
            <p:nvPr/>
          </p:nvSpPr>
          <p:spPr>
            <a:xfrm rot="5400000">
              <a:off x="5160679" y="4223857"/>
              <a:ext cx="286604" cy="1909532"/>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9" name="正方形/長方形 15"/>
            <p:cNvSpPr>
              <a:spLocks noChangeArrowheads="1"/>
            </p:cNvSpPr>
            <p:nvPr/>
          </p:nvSpPr>
          <p:spPr bwMode="auto">
            <a:xfrm>
              <a:off x="6139308" y="5073373"/>
              <a:ext cx="1277327" cy="1036913"/>
            </a:xfrm>
            <a:prstGeom prst="wedgeRoundRectCallout">
              <a:avLst>
                <a:gd name="adj1" fmla="val -89613"/>
                <a:gd name="adj2" fmla="val -39296"/>
                <a:gd name="adj3" fmla="val 16667"/>
              </a:avLst>
            </a:prstGeom>
            <a:solidFill>
              <a:schemeClr val="accent1"/>
            </a:solidFill>
            <a:ln w="9525">
              <a:solidFill>
                <a:schemeClr val="tx1"/>
              </a:solidFill>
              <a:round/>
              <a:headEnd/>
              <a:tailEnd/>
            </a:ln>
          </p:spPr>
          <p:txBody>
            <a:bodyPr wrap="square" lIns="0" tIns="0" rIns="0" bIns="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50" dirty="0" smtClean="0">
                  <a:solidFill>
                    <a:schemeClr val="bg1"/>
                  </a:solidFill>
                  <a:latin typeface="メイリオ" panose="020B0604030504040204" pitchFamily="50" charset="-128"/>
                  <a:ea typeface="メイリオ" panose="020B0604030504040204" pitchFamily="50" charset="-128"/>
                </a:rPr>
                <a:t>ﾈｯﾄﾜｰｸ化会議</a:t>
              </a:r>
              <a:endParaRPr lang="en-US" altLang="ja-JP" sz="1050" dirty="0" smtClean="0">
                <a:solidFill>
                  <a:schemeClr val="bg1"/>
                </a:solidFill>
                <a:latin typeface="メイリオ" panose="020B0604030504040204" pitchFamily="50" charset="-128"/>
                <a:ea typeface="メイリオ" panose="020B0604030504040204" pitchFamily="50" charset="-128"/>
              </a:endParaRPr>
            </a:p>
            <a:p>
              <a:pPr algn="ctr"/>
              <a:r>
                <a:rPr lang="ja-JP" altLang="en-US" sz="1050" dirty="0" smtClean="0">
                  <a:solidFill>
                    <a:schemeClr val="bg1"/>
                  </a:solidFill>
                  <a:latin typeface="メイリオ" panose="020B0604030504040204" pitchFamily="50" charset="-128"/>
                  <a:ea typeface="メイリオ" panose="020B0604030504040204" pitchFamily="50" charset="-128"/>
                </a:rPr>
                <a:t>講座ﾉｳﾊｳ提供</a:t>
              </a:r>
              <a:endParaRPr lang="en-US" altLang="ja-JP" sz="1050" dirty="0" smtClean="0">
                <a:solidFill>
                  <a:schemeClr val="bg1"/>
                </a:solidFill>
                <a:latin typeface="メイリオ" panose="020B0604030504040204" pitchFamily="50" charset="-128"/>
                <a:ea typeface="メイリオ" panose="020B0604030504040204" pitchFamily="50" charset="-128"/>
              </a:endParaRPr>
            </a:p>
            <a:p>
              <a:pPr algn="ctr"/>
              <a:r>
                <a:rPr lang="ja-JP" altLang="en-US" sz="1050" dirty="0" smtClean="0">
                  <a:solidFill>
                    <a:schemeClr val="bg1"/>
                  </a:solidFill>
                  <a:latin typeface="メイリオ" panose="020B0604030504040204" pitchFamily="50" charset="-128"/>
                  <a:ea typeface="メイリオ" panose="020B0604030504040204" pitchFamily="50" charset="-128"/>
                </a:rPr>
                <a:t>活躍の場提供</a:t>
              </a:r>
              <a:endParaRPr lang="en-US" altLang="ja-JP" sz="1050" dirty="0" smtClean="0">
                <a:solidFill>
                  <a:schemeClr val="bg1"/>
                </a:solidFill>
                <a:latin typeface="メイリオ" panose="020B0604030504040204" pitchFamily="50" charset="-128"/>
                <a:ea typeface="メイリオ" panose="020B0604030504040204" pitchFamily="50" charset="-128"/>
              </a:endParaRPr>
            </a:p>
            <a:p>
              <a:pPr algn="ctr"/>
              <a:r>
                <a:rPr lang="ja-JP" altLang="en-US" sz="1050" dirty="0" smtClean="0">
                  <a:solidFill>
                    <a:schemeClr val="bg1"/>
                  </a:solidFill>
                  <a:latin typeface="メイリオ" panose="020B0604030504040204" pitchFamily="50" charset="-128"/>
                  <a:ea typeface="メイリオ" panose="020B0604030504040204" pitchFamily="50" charset="-128"/>
                </a:rPr>
                <a:t>防災ﾌﾟﾛｸﾞﾗﾑ提供</a:t>
              </a:r>
              <a:endParaRPr lang="en-US" altLang="ja-JP" sz="1050" dirty="0" smtClean="0">
                <a:solidFill>
                  <a:schemeClr val="bg1"/>
                </a:solidFill>
                <a:latin typeface="メイリオ" panose="020B0604030504040204" pitchFamily="50" charset="-128"/>
                <a:ea typeface="メイリオ" panose="020B0604030504040204" pitchFamily="50" charset="-128"/>
              </a:endParaRPr>
            </a:p>
            <a:p>
              <a:pPr algn="ctr"/>
              <a:r>
                <a:rPr lang="ja-JP" altLang="en-US" sz="1050" spc="-150" dirty="0" smtClean="0">
                  <a:solidFill>
                    <a:schemeClr val="bg1"/>
                  </a:solidFill>
                  <a:latin typeface="メイリオ" panose="020B0604030504040204" pitchFamily="50" charset="-128"/>
                  <a:ea typeface="メイリオ" panose="020B0604030504040204" pitchFamily="50" charset="-128"/>
                </a:rPr>
                <a:t>貸出用資機材提供</a:t>
              </a:r>
              <a:endParaRPr lang="ja-JP" altLang="en-US" sz="1050" spc="-150" dirty="0">
                <a:solidFill>
                  <a:schemeClr val="bg1"/>
                </a:solidFill>
                <a:latin typeface="メイリオ" panose="020B0604030504040204" pitchFamily="50" charset="-128"/>
                <a:ea typeface="メイリオ" panose="020B0604030504040204" pitchFamily="50" charset="-128"/>
              </a:endParaRPr>
            </a:p>
          </p:txBody>
        </p:sp>
        <p:sp>
          <p:nvSpPr>
            <p:cNvPr id="50" name="曲折矢印 49"/>
            <p:cNvSpPr/>
            <p:nvPr/>
          </p:nvSpPr>
          <p:spPr>
            <a:xfrm flipH="1">
              <a:off x="2494505" y="4722964"/>
              <a:ext cx="496081" cy="695021"/>
            </a:xfrm>
            <a:prstGeom prst="bentArrow">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1" name="図 50"/>
            <p:cNvPicPr>
              <a:picLocks noChangeAspect="1"/>
            </p:cNvPicPr>
            <p:nvPr/>
          </p:nvPicPr>
          <p:blipFill>
            <a:blip r:embed="rId20"/>
            <a:stretch>
              <a:fillRect/>
            </a:stretch>
          </p:blipFill>
          <p:spPr>
            <a:xfrm>
              <a:off x="2517334" y="5383601"/>
              <a:ext cx="1020971" cy="999115"/>
            </a:xfrm>
            <a:prstGeom prst="rect">
              <a:avLst/>
            </a:prstGeom>
          </p:spPr>
        </p:pic>
        <p:pic>
          <p:nvPicPr>
            <p:cNvPr id="52" name="図 51"/>
            <p:cNvPicPr>
              <a:picLocks noChangeAspect="1"/>
            </p:cNvPicPr>
            <p:nvPr/>
          </p:nvPicPr>
          <p:blipFill>
            <a:blip r:embed="rId21"/>
            <a:stretch>
              <a:fillRect/>
            </a:stretch>
          </p:blipFill>
          <p:spPr>
            <a:xfrm>
              <a:off x="2286747" y="6198685"/>
              <a:ext cx="1308457" cy="570450"/>
            </a:xfrm>
            <a:prstGeom prst="rect">
              <a:avLst/>
            </a:prstGeom>
          </p:spPr>
        </p:pic>
        <p:grpSp>
          <p:nvGrpSpPr>
            <p:cNvPr id="53" name="グループ化 52"/>
            <p:cNvGrpSpPr/>
            <p:nvPr/>
          </p:nvGrpSpPr>
          <p:grpSpPr>
            <a:xfrm>
              <a:off x="3415552" y="6343489"/>
              <a:ext cx="1430363" cy="474913"/>
              <a:chOff x="5685661" y="5186627"/>
              <a:chExt cx="1671075" cy="542545"/>
            </a:xfrm>
          </p:grpSpPr>
          <p:sp>
            <p:nvSpPr>
              <p:cNvPr id="58" name="円/楕円 47"/>
              <p:cNvSpPr/>
              <p:nvPr/>
            </p:nvSpPr>
            <p:spPr>
              <a:xfrm>
                <a:off x="5685661" y="5186627"/>
                <a:ext cx="1671075" cy="486272"/>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tx1"/>
                  </a:solidFill>
                  <a:latin typeface="メイリオ" pitchFamily="50" charset="-128"/>
                  <a:ea typeface="メイリオ" pitchFamily="50" charset="-128"/>
                  <a:cs typeface="メイリオ" pitchFamily="50" charset="-128"/>
                </a:endParaRPr>
              </a:p>
            </p:txBody>
          </p:sp>
          <p:sp>
            <p:nvSpPr>
              <p:cNvPr id="59" name="正方形/長方形 15"/>
              <p:cNvSpPr>
                <a:spLocks noChangeArrowheads="1"/>
              </p:cNvSpPr>
              <p:nvPr/>
            </p:nvSpPr>
            <p:spPr bwMode="auto">
              <a:xfrm>
                <a:off x="5685992" y="5198931"/>
                <a:ext cx="1635125" cy="53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00" dirty="0" smtClean="0">
                    <a:latin typeface="メイリオ" panose="020B0604030504040204" pitchFamily="50" charset="-128"/>
                    <a:ea typeface="メイリオ" panose="020B0604030504040204" pitchFamily="50" charset="-128"/>
                  </a:rPr>
                  <a:t>県</a:t>
                </a:r>
                <a:r>
                  <a:rPr lang="en-US" altLang="ja-JP" sz="1000" dirty="0" smtClean="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出前講座</a:t>
                </a:r>
                <a:endParaRPr lang="en-US" altLang="ja-JP" sz="1000" dirty="0" smtClean="0">
                  <a:latin typeface="メイリオ" panose="020B0604030504040204" pitchFamily="50" charset="-128"/>
                  <a:ea typeface="メイリオ" panose="020B0604030504040204" pitchFamily="50" charset="-128"/>
                </a:endParaRPr>
              </a:p>
              <a:p>
                <a:pPr algn="ctr"/>
                <a:r>
                  <a:rPr lang="ja-JP" altLang="en-US" sz="1000" dirty="0" smtClean="0">
                    <a:latin typeface="メイリオ" panose="020B0604030504040204" pitchFamily="50" charset="-128"/>
                    <a:ea typeface="メイリオ" panose="020B0604030504040204" pitchFamily="50" charset="-128"/>
                  </a:rPr>
                  <a:t>実施機関）</a:t>
                </a:r>
                <a:endParaRPr lang="ja-JP" altLang="en-US" sz="1000" dirty="0">
                  <a:latin typeface="メイリオ" panose="020B0604030504040204" pitchFamily="50" charset="-128"/>
                  <a:ea typeface="メイリオ" panose="020B0604030504040204" pitchFamily="50" charset="-128"/>
                </a:endParaRPr>
              </a:p>
            </p:txBody>
          </p:sp>
        </p:grpSp>
        <p:pic>
          <p:nvPicPr>
            <p:cNvPr id="54" name="図 53"/>
            <p:cNvPicPr>
              <a:picLocks noChangeAspect="1"/>
            </p:cNvPicPr>
            <p:nvPr/>
          </p:nvPicPr>
          <p:blipFill>
            <a:blip r:embed="rId22"/>
            <a:stretch>
              <a:fillRect/>
            </a:stretch>
          </p:blipFill>
          <p:spPr>
            <a:xfrm>
              <a:off x="4533519" y="6034689"/>
              <a:ext cx="482197" cy="677922"/>
            </a:xfrm>
            <a:prstGeom prst="rect">
              <a:avLst/>
            </a:prstGeom>
          </p:spPr>
        </p:pic>
        <p:sp>
          <p:nvSpPr>
            <p:cNvPr id="55" name="左矢印 54"/>
            <p:cNvSpPr/>
            <p:nvPr/>
          </p:nvSpPr>
          <p:spPr>
            <a:xfrm>
              <a:off x="2499162" y="4070349"/>
              <a:ext cx="1363285" cy="797168"/>
            </a:xfrm>
            <a:prstGeom prst="leftArrow">
              <a:avLst>
                <a:gd name="adj1" fmla="val 50000"/>
                <a:gd name="adj2" fmla="val 2250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6" name="二等辺三角形 55"/>
            <p:cNvSpPr/>
            <p:nvPr/>
          </p:nvSpPr>
          <p:spPr>
            <a:xfrm>
              <a:off x="4850131" y="5768985"/>
              <a:ext cx="903722" cy="738840"/>
            </a:xfrm>
            <a:prstGeom prst="triangle">
              <a:avLst>
                <a:gd name="adj" fmla="val 48107"/>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15"/>
            <p:cNvSpPr>
              <a:spLocks noChangeArrowheads="1"/>
            </p:cNvSpPr>
            <p:nvPr/>
          </p:nvSpPr>
          <p:spPr bwMode="auto">
            <a:xfrm>
              <a:off x="5046660" y="6117440"/>
              <a:ext cx="520713" cy="310569"/>
            </a:xfrm>
            <a:prstGeom prst="roundRect">
              <a:avLst>
                <a:gd name="adj" fmla="val 16667"/>
              </a:avLst>
            </a:prstGeom>
            <a:solidFill>
              <a:schemeClr val="accent1"/>
            </a:solidFill>
            <a:ln w="9525">
              <a:solidFill>
                <a:schemeClr val="tx1"/>
              </a:solidFill>
              <a:round/>
              <a:headEnd/>
              <a:tailEnd/>
            </a:ln>
          </p:spPr>
          <p:txBody>
            <a:bodyPr wrap="square" lIns="0" tIns="36000" rIns="0" bIns="360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050" dirty="0" smtClean="0">
                  <a:solidFill>
                    <a:schemeClr val="bg1"/>
                  </a:solidFill>
                  <a:latin typeface="メイリオ" panose="020B0604030504040204" pitchFamily="50" charset="-128"/>
                  <a:ea typeface="メイリオ" panose="020B0604030504040204" pitchFamily="50" charset="-128"/>
                </a:rPr>
                <a:t>連携</a:t>
              </a:r>
              <a:endParaRPr lang="ja-JP" altLang="en-US" sz="1050" dirty="0">
                <a:solidFill>
                  <a:schemeClr val="bg1"/>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5195732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0" y="-34815"/>
            <a:ext cx="12192000" cy="805459"/>
          </a:xfrm>
          <a:solidFill>
            <a:srgbClr val="00B050"/>
          </a:solidFill>
        </p:spPr>
        <p:txBody>
          <a:bodyPr>
            <a:normAutofit fontScale="90000"/>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地域防災リーダー人材のネットワーク化・防災活動実践研修事業②</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r>
            <a:b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br>
            <a:r>
              <a:rPr lang="ja-JP" altLang="en-US" sz="20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（自主防災組織等のリーダー育成・連携促進支援事業　長野県　</a:t>
            </a:r>
            <a:r>
              <a:rPr lang="en-US" altLang="ja-JP" sz="20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H30</a:t>
            </a:r>
            <a:r>
              <a:rPr lang="ja-JP" altLang="en-US" sz="20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年）</a:t>
            </a: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a:xfrm>
            <a:off x="8687865" y="6273944"/>
            <a:ext cx="2743200" cy="365125"/>
          </a:xfrm>
        </p:spPr>
        <p:txBody>
          <a:bodyPr/>
          <a:lstStyle/>
          <a:p>
            <a:r>
              <a:rPr kumimoji="1" lang="en-US" altLang="ja-JP" sz="1400" dirty="0"/>
              <a:t>34</a:t>
            </a:r>
            <a:endParaRPr kumimoji="1" lang="ja-JP" altLang="en-US" sz="1400" dirty="0"/>
          </a:p>
        </p:txBody>
      </p:sp>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868272" y="770644"/>
            <a:ext cx="8455456"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solidFill>
                  <a:srgbClr val="FF2800"/>
                </a:solidFill>
              </a:rPr>
              <a:t>■事業の成果</a:t>
            </a:r>
            <a:endParaRPr lang="en-US" altLang="ja-JP" dirty="0">
              <a:solidFill>
                <a:srgbClr val="FF2800"/>
              </a:solidFill>
            </a:endParaRPr>
          </a:p>
        </p:txBody>
      </p:sp>
      <p:sp>
        <p:nvSpPr>
          <p:cNvPr id="35" name="正方形/長方形 34">
            <a:extLst>
              <a:ext uri="{FF2B5EF4-FFF2-40B4-BE49-F238E27FC236}">
                <a16:creationId xmlns:a16="http://schemas.microsoft.com/office/drawing/2014/main" id="{2086BBD0-C758-43E9-967E-3FA3B81994F2}"/>
              </a:ext>
            </a:extLst>
          </p:cNvPr>
          <p:cNvSpPr/>
          <p:nvPr/>
        </p:nvSpPr>
        <p:spPr>
          <a:xfrm>
            <a:off x="2108918" y="1427039"/>
            <a:ext cx="7974163" cy="5062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a:spcAft>
                <a:spcPts val="600"/>
              </a:spcAft>
              <a:buFont typeface="HGPｺﾞｼｯｸE" panose="020B0900000000000000" pitchFamily="50" charset="-128"/>
              <a:buChar char="○"/>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意欲を持つ防災士や、自主防災アドバイザーを地域防災力の向上に有効に結びつけるために、個人の取り組みではなく組織体として検討・活動することが</a:t>
            </a:r>
            <a:r>
              <a:rPr lang="ja-JP" altLang="en-US" sz="20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できた。</a:t>
            </a:r>
            <a:endParaRPr lang="en-US" altLang="ja-JP" sz="2000" dirty="0" smtClean="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pPr>
            <a:r>
              <a:rPr lang="ja-JP" altLang="en-US" sz="20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既</a:t>
            </a: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に地域において活動を行っている防災士が持つノウハウの共有や大学・行政機関との連携を組織的に行うことができ、地域防災に実際に活用できる人材の確保を継続的・全県的な取り組みに広げていくことができた。</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6" name="テキスト ボックス 35">
            <a:extLst>
              <a:ext uri="{FF2B5EF4-FFF2-40B4-BE49-F238E27FC236}">
                <a16:creationId xmlns:a16="http://schemas.microsoft.com/office/drawing/2014/main" id="{E3F99A53-4159-4968-8D98-9D0365AA5A95}"/>
              </a:ext>
            </a:extLst>
          </p:cNvPr>
          <p:cNvSpPr txBox="1"/>
          <p:nvPr/>
        </p:nvSpPr>
        <p:spPr>
          <a:xfrm>
            <a:off x="3877263" y="6201971"/>
            <a:ext cx="1970411" cy="261610"/>
          </a:xfrm>
          <a:prstGeom prst="rect">
            <a:avLst/>
          </a:prstGeom>
          <a:noFill/>
        </p:spPr>
        <p:txBody>
          <a:bodyPr wrap="none" rtlCol="0">
            <a:spAutoFit/>
          </a:bodyPr>
          <a:lstStyle/>
          <a:p>
            <a:r>
              <a:rPr lang="ja-JP" altLang="en-US" sz="1100" dirty="0" smtClean="0">
                <a:solidFill>
                  <a:srgbClr val="404040"/>
                </a:solidFill>
                <a:latin typeface="HGPｺﾞｼｯｸE" panose="020B0900000000000000" pitchFamily="50" charset="-128"/>
                <a:ea typeface="HGPｺﾞｼｯｸE" panose="020B0900000000000000" pitchFamily="50" charset="-128"/>
              </a:rPr>
              <a:t>兵庫県立大学　室﨑教授講演</a:t>
            </a:r>
            <a:endParaRPr lang="ja-JP" altLang="en-US" sz="1100" dirty="0">
              <a:solidFill>
                <a:srgbClr val="404040"/>
              </a:solidFill>
              <a:latin typeface="HGPｺﾞｼｯｸE" panose="020B0900000000000000" pitchFamily="50" charset="-128"/>
              <a:ea typeface="HGPｺﾞｼｯｸE" panose="020B0900000000000000" pitchFamily="50" charset="-128"/>
            </a:endParaRPr>
          </a:p>
        </p:txBody>
      </p:sp>
      <p:sp>
        <p:nvSpPr>
          <p:cNvPr id="37" name="テキスト ボックス 36">
            <a:extLst>
              <a:ext uri="{FF2B5EF4-FFF2-40B4-BE49-F238E27FC236}">
                <a16:creationId xmlns:a16="http://schemas.microsoft.com/office/drawing/2014/main" id="{E3F99A53-4159-4968-8D98-9D0365AA5A95}"/>
              </a:ext>
            </a:extLst>
          </p:cNvPr>
          <p:cNvSpPr txBox="1"/>
          <p:nvPr/>
        </p:nvSpPr>
        <p:spPr>
          <a:xfrm>
            <a:off x="7616019" y="6214246"/>
            <a:ext cx="1406154" cy="261610"/>
          </a:xfrm>
          <a:prstGeom prst="rect">
            <a:avLst/>
          </a:prstGeom>
          <a:noFill/>
        </p:spPr>
        <p:txBody>
          <a:bodyPr wrap="none" rtlCol="0">
            <a:spAutoFit/>
          </a:bodyPr>
          <a:lstStyle/>
          <a:p>
            <a:r>
              <a:rPr lang="ja-JP" altLang="en-US" sz="1100" dirty="0" smtClean="0">
                <a:solidFill>
                  <a:srgbClr val="404040"/>
                </a:solidFill>
                <a:latin typeface="HGPｺﾞｼｯｸE" panose="020B0900000000000000" pitchFamily="50" charset="-128"/>
                <a:ea typeface="HGPｺﾞｼｯｸE" panose="020B0900000000000000" pitchFamily="50" charset="-128"/>
              </a:rPr>
              <a:t>消化器取り扱い訓練</a:t>
            </a:r>
            <a:endParaRPr lang="ja-JP" altLang="en-US" sz="1100" dirty="0">
              <a:solidFill>
                <a:srgbClr val="404040"/>
              </a:solidFill>
              <a:latin typeface="HGPｺﾞｼｯｸE" panose="020B0900000000000000" pitchFamily="50" charset="-128"/>
              <a:ea typeface="HGPｺﾞｼｯｸE" panose="020B0900000000000000" pitchFamily="50" charset="-128"/>
            </a:endParaRPr>
          </a:p>
        </p:txBody>
      </p:sp>
      <p:pic>
        <p:nvPicPr>
          <p:cNvPr id="10" name="図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609698" y="3793917"/>
            <a:ext cx="3324715" cy="2435755"/>
          </a:xfrm>
          <a:prstGeom prst="rect">
            <a:avLst/>
          </a:prstGeom>
        </p:spPr>
      </p:pic>
      <p:pic>
        <p:nvPicPr>
          <p:cNvPr id="11" name="図 10"/>
          <p:cNvPicPr>
            <a:picLocks/>
          </p:cNvPicPr>
          <p:nvPr/>
        </p:nvPicPr>
        <p:blipFill>
          <a:blip r:embed="rId4">
            <a:extLst>
              <a:ext uri="{28A0092B-C50C-407E-A947-70E740481C1C}">
                <a14:useLocalDpi xmlns:a14="http://schemas.microsoft.com/office/drawing/2010/main" val="0"/>
              </a:ext>
            </a:extLst>
          </a:blip>
          <a:stretch>
            <a:fillRect/>
          </a:stretch>
        </p:blipFill>
        <p:spPr>
          <a:xfrm>
            <a:off x="2882685" y="3766216"/>
            <a:ext cx="3486367" cy="2435755"/>
          </a:xfrm>
          <a:prstGeom prst="rect">
            <a:avLst/>
          </a:prstGeom>
        </p:spPr>
      </p:pic>
    </p:spTree>
    <p:extLst>
      <p:ext uri="{BB962C8B-B14F-4D97-AF65-F5344CB8AC3E}">
        <p14:creationId xmlns:p14="http://schemas.microsoft.com/office/powerpoint/2010/main" val="1323514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コネクタ 26"/>
          <p:cNvCxnSpPr/>
          <p:nvPr/>
        </p:nvCxnSpPr>
        <p:spPr>
          <a:xfrm>
            <a:off x="6534555" y="3779145"/>
            <a:ext cx="2044019" cy="1358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6534555" y="3124256"/>
            <a:ext cx="16950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6550658" y="3997745"/>
            <a:ext cx="1791714" cy="108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直線コネクタ 2"/>
          <p:cNvCxnSpPr/>
          <p:nvPr/>
        </p:nvCxnSpPr>
        <p:spPr>
          <a:xfrm>
            <a:off x="6465037" y="3566821"/>
            <a:ext cx="2947044" cy="223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11"/>
          <p:cNvSpPr>
            <a:spLocks noChangeArrowheads="1"/>
          </p:cNvSpPr>
          <p:nvPr/>
        </p:nvSpPr>
        <p:spPr bwMode="auto">
          <a:xfrm>
            <a:off x="0" y="-12801"/>
            <a:ext cx="12192000" cy="555640"/>
          </a:xfrm>
          <a:prstGeom prst="rect">
            <a:avLst/>
          </a:prstGeom>
          <a:solidFill>
            <a:srgbClr val="00B050"/>
          </a:solidFill>
          <a:ln>
            <a:noFill/>
          </a:ln>
          <a:effectLst/>
        </p:spPr>
        <p:txBody>
          <a:bodyPr wrap="none" lIns="95766" tIns="47883" rIns="95766" bIns="4788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57263" fontAlgn="base">
              <a:spcBef>
                <a:spcPct val="0"/>
              </a:spcBef>
              <a:spcAft>
                <a:spcPct val="0"/>
              </a:spcAft>
              <a:tabLst>
                <a:tab pos="4848225" algn="l"/>
              </a:tabLst>
              <a:defRPr/>
            </a:pPr>
            <a:r>
              <a:rPr lang="ja-JP" altLang="en-US" sz="3200" dirty="0">
                <a:solidFill>
                  <a:prstClr val="white"/>
                </a:solidFill>
                <a:effectLst>
                  <a:outerShdw blurRad="38100" dist="38100" dir="2700000" algn="tl">
                    <a:srgbClr val="000000"/>
                  </a:outerShdw>
                </a:effectLst>
                <a:latin typeface="HGPｺﾞｼｯｸE" panose="020B0900000000000000" pitchFamily="50" charset="-128"/>
                <a:ea typeface="HGPｺﾞｼｯｸE" panose="020B0900000000000000" pitchFamily="50" charset="-128"/>
              </a:rPr>
              <a:t>自主防災組織の連絡協議会の設立支援事業</a:t>
            </a:r>
          </a:p>
        </p:txBody>
      </p:sp>
      <p:sp>
        <p:nvSpPr>
          <p:cNvPr id="11" name="テキスト ボックス 10"/>
          <p:cNvSpPr txBox="1"/>
          <p:nvPr/>
        </p:nvSpPr>
        <p:spPr>
          <a:xfrm>
            <a:off x="764158" y="5691460"/>
            <a:ext cx="1888928" cy="400110"/>
          </a:xfrm>
          <a:prstGeom prst="rect">
            <a:avLst/>
          </a:prstGeom>
          <a:noFill/>
        </p:spPr>
        <p:txBody>
          <a:bodyPr wrap="square" rtlCol="0">
            <a:spAutoFit/>
          </a:bodyPr>
          <a:lstStyle/>
          <a:p>
            <a:r>
              <a:rPr lang="en-US" altLang="ja-JP" sz="2000" dirty="0">
                <a:solidFill>
                  <a:prstClr val="black"/>
                </a:solidFill>
                <a:latin typeface="ＭＳ Ｐゴシック" panose="020B0600070205080204" pitchFamily="50" charset="-128"/>
                <a:ea typeface="ＭＳ Ｐゴシック" panose="020B0600070205080204" pitchFamily="50" charset="-128"/>
              </a:rPr>
              <a:t>【</a:t>
            </a:r>
            <a:r>
              <a:rPr lang="ja-JP" altLang="en-US" sz="2000" dirty="0">
                <a:solidFill>
                  <a:prstClr val="black"/>
                </a:solidFill>
                <a:latin typeface="ＭＳ Ｐゴシック" panose="020B0600070205080204" pitchFamily="50" charset="-128"/>
                <a:ea typeface="ＭＳ Ｐゴシック" panose="020B0600070205080204" pitchFamily="50" charset="-128"/>
              </a:rPr>
              <a:t>委託上限額</a:t>
            </a:r>
            <a:r>
              <a:rPr lang="en-US" altLang="ja-JP" sz="2000" dirty="0">
                <a:solidFill>
                  <a:prstClr val="black"/>
                </a:solidFill>
                <a:latin typeface="ＭＳ Ｐゴシック" panose="020B0600070205080204" pitchFamily="50" charset="-128"/>
                <a:ea typeface="ＭＳ Ｐゴシック" panose="020B0600070205080204" pitchFamily="50" charset="-128"/>
              </a:rPr>
              <a:t>】</a:t>
            </a:r>
            <a:endParaRPr lang="ja-JP" altLang="en-US" dirty="0">
              <a:solidFill>
                <a:prstClr val="black"/>
              </a:solidFill>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1165750" y="551435"/>
            <a:ext cx="3608955" cy="400110"/>
          </a:xfrm>
          <a:prstGeom prst="rect">
            <a:avLst/>
          </a:prstGeom>
          <a:noFill/>
        </p:spPr>
        <p:txBody>
          <a:bodyPr wrap="square" rtlCol="0">
            <a:spAutoFit/>
          </a:bodyPr>
          <a:lstStyle/>
          <a:p>
            <a:r>
              <a:rPr lang="en-US" altLang="ja-JP" sz="2000" dirty="0">
                <a:solidFill>
                  <a:prstClr val="black"/>
                </a:solidFill>
                <a:latin typeface="ＭＳ Ｐゴシック" panose="020B0600070205080204" pitchFamily="50" charset="-128"/>
                <a:ea typeface="ＭＳ Ｐゴシック" panose="020B0600070205080204" pitchFamily="50" charset="-128"/>
              </a:rPr>
              <a:t>【</a:t>
            </a:r>
            <a:r>
              <a:rPr lang="ja-JP" altLang="en-US" sz="2000" dirty="0">
                <a:solidFill>
                  <a:prstClr val="black"/>
                </a:solidFill>
                <a:latin typeface="ＭＳ Ｐゴシック" panose="020B0600070205080204" pitchFamily="50" charset="-128"/>
                <a:ea typeface="ＭＳ Ｐゴシック" panose="020B0600070205080204" pitchFamily="50" charset="-128"/>
              </a:rPr>
              <a:t>趣旨及び事業内容</a:t>
            </a:r>
            <a:r>
              <a:rPr lang="en-US" altLang="ja-JP" sz="2000" dirty="0">
                <a:solidFill>
                  <a:prstClr val="black"/>
                </a:solidFill>
                <a:latin typeface="ＭＳ Ｐゴシック" panose="020B0600070205080204" pitchFamily="50" charset="-128"/>
                <a:ea typeface="ＭＳ Ｐゴシック" panose="020B0600070205080204" pitchFamily="50" charset="-128"/>
              </a:rPr>
              <a:t>】</a:t>
            </a:r>
            <a:endParaRPr lang="ja-JP" altLang="en-US" sz="2000" dirty="0">
              <a:solidFill>
                <a:prstClr val="black"/>
              </a:solidFill>
              <a:latin typeface="ＭＳ Ｐゴシック" panose="020B0600070205080204" pitchFamily="50" charset="-128"/>
              <a:ea typeface="ＭＳ Ｐゴシック" panose="020B0600070205080204" pitchFamily="50" charset="-128"/>
            </a:endParaRPr>
          </a:p>
        </p:txBody>
      </p:sp>
      <p:sp>
        <p:nvSpPr>
          <p:cNvPr id="14" name="正方形/長方形 13"/>
          <p:cNvSpPr/>
          <p:nvPr/>
        </p:nvSpPr>
        <p:spPr>
          <a:xfrm>
            <a:off x="1308090" y="870040"/>
            <a:ext cx="9858673" cy="1938992"/>
          </a:xfrm>
          <a:prstGeom prst="rect">
            <a:avLst/>
          </a:prstGeom>
        </p:spPr>
        <p:txBody>
          <a:bodyPr wrap="square">
            <a:spAutoFit/>
          </a:bodyPr>
          <a:lstStyle/>
          <a:p>
            <a:r>
              <a:rPr lang="ja-JP" altLang="en-US" sz="2000" dirty="0">
                <a:solidFill>
                  <a:prstClr val="black"/>
                </a:solidFill>
                <a:latin typeface="Calibri"/>
                <a:ea typeface="ＭＳ Ｐゴシック" panose="020B0600070205080204" pitchFamily="50" charset="-128"/>
              </a:rPr>
              <a:t>　</a:t>
            </a:r>
            <a:r>
              <a:rPr lang="ja-JP" altLang="ja-JP" sz="2000" dirty="0">
                <a:solidFill>
                  <a:prstClr val="black"/>
                </a:solidFill>
                <a:latin typeface="Calibri"/>
                <a:ea typeface="ＭＳ Ｐゴシック" panose="020B0600070205080204" pitchFamily="50" charset="-128"/>
              </a:rPr>
              <a:t>地域防災力の充実強化のためには、自主防災組織同士の連携を高め、相互の連絡調整を図る取組として、自主防災組織同士の連絡協</a:t>
            </a:r>
            <a:r>
              <a:rPr lang="ja-JP" altLang="ja-JP" sz="2000" dirty="0">
                <a:latin typeface="Calibri"/>
                <a:ea typeface="ＭＳ Ｐゴシック" panose="020B0600070205080204" pitchFamily="50" charset="-128"/>
              </a:rPr>
              <a:t>議会の設立が重要。</a:t>
            </a:r>
            <a:r>
              <a:rPr lang="ja-JP" altLang="en-US" sz="2000" dirty="0">
                <a:latin typeface="Calibri"/>
                <a:ea typeface="ＭＳ Ｐゴシック" panose="020B0600070205080204" pitchFamily="50" charset="-128"/>
              </a:rPr>
              <a:t>また、例えば、「河川沿いの複数の自主防災組織が、ハザードマップに基づき有効な避難方法等を協議する。」など特定の課題等を協議・解決するための設立も重要。</a:t>
            </a:r>
            <a:r>
              <a:rPr lang="ja-JP" altLang="ja-JP" sz="2000" dirty="0">
                <a:latin typeface="Calibri"/>
                <a:ea typeface="ＭＳ Ｐゴシック" panose="020B0600070205080204" pitchFamily="50" charset="-128"/>
              </a:rPr>
              <a:t>その</a:t>
            </a:r>
            <a:r>
              <a:rPr lang="ja-JP" altLang="ja-JP" sz="2000" dirty="0">
                <a:solidFill>
                  <a:prstClr val="black"/>
                </a:solidFill>
                <a:latin typeface="Calibri"/>
                <a:ea typeface="ＭＳ Ｐゴシック" panose="020B0600070205080204" pitchFamily="50" charset="-128"/>
              </a:rPr>
              <a:t>ため、</a:t>
            </a:r>
            <a:r>
              <a:rPr lang="ja-JP" altLang="en-US" sz="2000" dirty="0">
                <a:solidFill>
                  <a:prstClr val="black"/>
                </a:solidFill>
                <a:latin typeface="ＭＳ Ｐゴシック" panose="020B0600070205080204" pitchFamily="50" charset="-128"/>
                <a:ea typeface="ＭＳ Ｐゴシック" panose="020B0600070205080204" pitchFamily="50" charset="-128"/>
              </a:rPr>
              <a:t>自主防災組織同士の地域単位、市町村単位又は都道府県単位の連絡協議会の設立の取組を支援。</a:t>
            </a:r>
            <a:endParaRPr lang="en-US" altLang="ja-JP" sz="2000" dirty="0">
              <a:solidFill>
                <a:prstClr val="black"/>
              </a:solidFill>
              <a:latin typeface="ＭＳ Ｐゴシック" panose="020B0600070205080204" pitchFamily="50" charset="-128"/>
              <a:ea typeface="ＭＳ Ｐゴシック" panose="020B0600070205080204" pitchFamily="50" charset="-128"/>
            </a:endParaRPr>
          </a:p>
          <a:p>
            <a:r>
              <a:rPr lang="ja-JP" altLang="en-US" sz="2000" dirty="0">
                <a:solidFill>
                  <a:prstClr val="black"/>
                </a:solidFill>
                <a:latin typeface="ＭＳ Ｐゴシック" panose="020B0600070205080204" pitchFamily="50" charset="-128"/>
                <a:ea typeface="ＭＳ Ｐゴシック" panose="020B0600070205080204" pitchFamily="50" charset="-128"/>
              </a:rPr>
              <a:t>　　</a:t>
            </a:r>
            <a:r>
              <a:rPr lang="en-US" altLang="ja-JP" sz="2000" dirty="0">
                <a:solidFill>
                  <a:prstClr val="black"/>
                </a:solidFill>
                <a:latin typeface="ＭＳ Ｐゴシック" panose="020B0600070205080204" pitchFamily="50" charset="-128"/>
                <a:ea typeface="ＭＳ Ｐゴシック" panose="020B0600070205080204" pitchFamily="50" charset="-128"/>
              </a:rPr>
              <a:t>※</a:t>
            </a:r>
            <a:r>
              <a:rPr lang="ja-JP" altLang="en-US" sz="2000" dirty="0">
                <a:solidFill>
                  <a:prstClr val="black"/>
                </a:solidFill>
                <a:latin typeface="ＭＳ Ｐゴシック" panose="020B0600070205080204" pitchFamily="50" charset="-128"/>
                <a:ea typeface="ＭＳ Ｐゴシック" panose="020B0600070205080204" pitchFamily="50" charset="-128"/>
              </a:rPr>
              <a:t>　自主防災組織の連合体を有する市町村数は、</a:t>
            </a:r>
            <a:r>
              <a:rPr lang="en-US" altLang="ja-JP" sz="2000" dirty="0">
                <a:solidFill>
                  <a:prstClr val="black"/>
                </a:solidFill>
                <a:latin typeface="ＭＳ Ｐゴシック" panose="020B0600070205080204" pitchFamily="50" charset="-128"/>
                <a:ea typeface="ＭＳ Ｐゴシック" panose="020B0600070205080204" pitchFamily="50" charset="-128"/>
              </a:rPr>
              <a:t>437</a:t>
            </a:r>
            <a:r>
              <a:rPr lang="ja-JP" altLang="en-US" sz="2000" dirty="0">
                <a:solidFill>
                  <a:prstClr val="black"/>
                </a:solidFill>
                <a:latin typeface="ＭＳ Ｐゴシック" panose="020B0600070205080204" pitchFamily="50" charset="-128"/>
                <a:ea typeface="ＭＳ Ｐゴシック" panose="020B0600070205080204" pitchFamily="50" charset="-128"/>
              </a:rPr>
              <a:t>団体（</a:t>
            </a:r>
            <a:r>
              <a:rPr lang="en-US" altLang="ja-JP" sz="2000" dirty="0">
                <a:solidFill>
                  <a:prstClr val="black"/>
                </a:solidFill>
                <a:latin typeface="ＭＳ Ｐゴシック" panose="020B0600070205080204" pitchFamily="50" charset="-128"/>
                <a:ea typeface="ＭＳ Ｐゴシック" panose="020B0600070205080204" pitchFamily="50" charset="-128"/>
              </a:rPr>
              <a:t>25.1%</a:t>
            </a:r>
            <a:r>
              <a:rPr lang="ja-JP" altLang="en-US" sz="2000" dirty="0">
                <a:solidFill>
                  <a:prstClr val="black"/>
                </a:solidFill>
                <a:latin typeface="ＭＳ Ｐゴシック" panose="020B0600070205080204" pitchFamily="50" charset="-128"/>
                <a:ea typeface="ＭＳ Ｐゴシック" panose="020B0600070205080204" pitchFamily="50" charset="-128"/>
              </a:rPr>
              <a:t>（</a:t>
            </a:r>
            <a:r>
              <a:rPr lang="en-US" altLang="ja-JP" sz="2000" dirty="0">
                <a:solidFill>
                  <a:prstClr val="black"/>
                </a:solidFill>
                <a:latin typeface="ＭＳ Ｐゴシック" panose="020B0600070205080204" pitchFamily="50" charset="-128"/>
                <a:ea typeface="ＭＳ Ｐゴシック" panose="020B0600070205080204" pitchFamily="50" charset="-128"/>
              </a:rPr>
              <a:t>H31.4.1</a:t>
            </a:r>
            <a:r>
              <a:rPr lang="ja-JP" altLang="en-US" sz="2000" dirty="0">
                <a:solidFill>
                  <a:prstClr val="black"/>
                </a:solidFill>
                <a:latin typeface="ＭＳ Ｐゴシック" panose="020B0600070205080204" pitchFamily="50" charset="-128"/>
                <a:ea typeface="ＭＳ Ｐゴシック" panose="020B0600070205080204" pitchFamily="50" charset="-128"/>
              </a:rPr>
              <a:t>））</a:t>
            </a:r>
          </a:p>
        </p:txBody>
      </p:sp>
      <p:sp>
        <p:nvSpPr>
          <p:cNvPr id="17" name="正方形/長方形 16"/>
          <p:cNvSpPr/>
          <p:nvPr/>
        </p:nvSpPr>
        <p:spPr>
          <a:xfrm>
            <a:off x="2558124" y="3124256"/>
            <a:ext cx="3005730" cy="979392"/>
          </a:xfrm>
          <a:prstGeom prst="rect">
            <a:avLst/>
          </a:prstGeom>
          <a:ln w="444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ja-JP" sz="2000" b="1" dirty="0">
                <a:solidFill>
                  <a:srgbClr val="0070C0"/>
                </a:solidFill>
                <a:latin typeface="Calibri"/>
                <a:ea typeface="ＭＳ Ｐゴシック" panose="020B0600070205080204" pitchFamily="50" charset="-128"/>
              </a:rPr>
              <a:t>α</a:t>
            </a:r>
            <a:r>
              <a:rPr lang="ja-JP" altLang="en-US" sz="2000" b="1" dirty="0">
                <a:solidFill>
                  <a:srgbClr val="FF0000"/>
                </a:solidFill>
                <a:latin typeface="Calibri"/>
                <a:ea typeface="ＭＳ Ｐゴシック" panose="020B0600070205080204" pitchFamily="50" charset="-128"/>
              </a:rPr>
              <a:t>市自主防災組織</a:t>
            </a:r>
            <a:endParaRPr lang="en-US" altLang="ja-JP" sz="2000" b="1" dirty="0">
              <a:solidFill>
                <a:srgbClr val="FF0000"/>
              </a:solidFill>
              <a:latin typeface="Calibri"/>
              <a:ea typeface="ＭＳ Ｐゴシック" panose="020B0600070205080204" pitchFamily="50" charset="-128"/>
            </a:endParaRPr>
          </a:p>
          <a:p>
            <a:pPr algn="ctr"/>
            <a:r>
              <a:rPr lang="ja-JP" altLang="en-US" sz="2000" b="1" dirty="0">
                <a:solidFill>
                  <a:srgbClr val="FF0000"/>
                </a:solidFill>
                <a:latin typeface="Calibri"/>
                <a:ea typeface="ＭＳ Ｐゴシック" panose="020B0600070205080204" pitchFamily="50" charset="-128"/>
              </a:rPr>
              <a:t>連絡協議会の設置</a:t>
            </a:r>
            <a:endParaRPr lang="en-US" altLang="ja-JP" sz="2000" b="1" dirty="0">
              <a:solidFill>
                <a:srgbClr val="FF0000"/>
              </a:solidFill>
              <a:latin typeface="Calibri"/>
              <a:ea typeface="ＭＳ Ｐゴシック" panose="020B0600070205080204" pitchFamily="50" charset="-128"/>
            </a:endParaRPr>
          </a:p>
          <a:p>
            <a:pPr algn="ctr"/>
            <a:r>
              <a:rPr lang="ja-JP" altLang="en-US" b="1" dirty="0">
                <a:solidFill>
                  <a:prstClr val="white"/>
                </a:solidFill>
                <a:latin typeface="Calibri"/>
                <a:ea typeface="ＭＳ Ｐゴシック" panose="020B0600070205080204" pitchFamily="50" charset="-128"/>
              </a:rPr>
              <a:t>（規約の作成が必要）</a:t>
            </a:r>
          </a:p>
        </p:txBody>
      </p:sp>
      <p:sp>
        <p:nvSpPr>
          <p:cNvPr id="18" name="正方形/長方形 17"/>
          <p:cNvSpPr/>
          <p:nvPr/>
        </p:nvSpPr>
        <p:spPr>
          <a:xfrm>
            <a:off x="8210077" y="2999583"/>
            <a:ext cx="1992854" cy="3434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50" charset="-128"/>
              </a:rPr>
              <a:t>自主防災組織Ａ</a:t>
            </a:r>
          </a:p>
        </p:txBody>
      </p:sp>
      <p:sp>
        <p:nvSpPr>
          <p:cNvPr id="19" name="正方形/長方形 18"/>
          <p:cNvSpPr/>
          <p:nvPr/>
        </p:nvSpPr>
        <p:spPr>
          <a:xfrm>
            <a:off x="8210077" y="3339788"/>
            <a:ext cx="2002654" cy="27635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50" charset="-128"/>
              </a:rPr>
              <a:t>自主防災組織Ｂ</a:t>
            </a:r>
          </a:p>
        </p:txBody>
      </p:sp>
      <p:sp>
        <p:nvSpPr>
          <p:cNvPr id="20" name="正方形/長方形 19"/>
          <p:cNvSpPr/>
          <p:nvPr/>
        </p:nvSpPr>
        <p:spPr>
          <a:xfrm>
            <a:off x="8204714" y="3615066"/>
            <a:ext cx="2021953" cy="19687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50" charset="-128"/>
              </a:rPr>
              <a:t>・・・・・・・・・・</a:t>
            </a:r>
          </a:p>
        </p:txBody>
      </p:sp>
      <p:cxnSp>
        <p:nvCxnSpPr>
          <p:cNvPr id="23" name="直線コネクタ 22"/>
          <p:cNvCxnSpPr/>
          <p:nvPr/>
        </p:nvCxnSpPr>
        <p:spPr>
          <a:xfrm>
            <a:off x="6517013" y="3119900"/>
            <a:ext cx="14860" cy="10887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7"/>
          <p:cNvSpPr>
            <a:spLocks noChangeArrowheads="1"/>
          </p:cNvSpPr>
          <p:nvPr/>
        </p:nvSpPr>
        <p:spPr bwMode="auto">
          <a:xfrm>
            <a:off x="1165750" y="2917066"/>
            <a:ext cx="1619891" cy="616085"/>
          </a:xfrm>
          <a:prstGeom prst="ellipse">
            <a:avLst/>
          </a:prstGeom>
          <a:solidFill>
            <a:srgbClr val="FF99CC"/>
          </a:solidFill>
          <a:ln w="9525">
            <a:solidFill>
              <a:srgbClr val="000000"/>
            </a:solidFill>
            <a:round/>
            <a:headEnd/>
            <a:tailEnd/>
          </a:ln>
          <a:effectLst>
            <a:outerShdw dist="35921" dir="2700000" algn="ctr" rotWithShape="0">
              <a:srgbClr val="808080"/>
            </a:outerShdw>
          </a:effectLst>
        </p:spPr>
        <p:txBody>
          <a:bodyPr lIns="74259" tIns="8887" rIns="74259" bIns="8887" anchor="ctr" anchorCtr="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ja-JP" altLang="en-US" sz="1600" kern="0" dirty="0">
                <a:solidFill>
                  <a:prstClr val="black"/>
                </a:solidFill>
              </a:rPr>
              <a:t>市単位の例</a:t>
            </a:r>
          </a:p>
        </p:txBody>
      </p:sp>
      <p:cxnSp>
        <p:nvCxnSpPr>
          <p:cNvPr id="26" name="直線コネクタ 25"/>
          <p:cNvCxnSpPr/>
          <p:nvPr/>
        </p:nvCxnSpPr>
        <p:spPr>
          <a:xfrm flipV="1">
            <a:off x="6548722" y="3373983"/>
            <a:ext cx="1666719" cy="39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5528461" y="3566821"/>
            <a:ext cx="99176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6534555" y="4231646"/>
            <a:ext cx="1882356" cy="64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 Box 24"/>
          <p:cNvSpPr txBox="1">
            <a:spLocks noChangeArrowheads="1"/>
          </p:cNvSpPr>
          <p:nvPr/>
        </p:nvSpPr>
        <p:spPr bwMode="auto">
          <a:xfrm>
            <a:off x="3074428" y="4182821"/>
            <a:ext cx="1949491" cy="33855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ja-JP" altLang="en-US" sz="1600" kern="0" dirty="0">
                <a:solidFill>
                  <a:prstClr val="black"/>
                </a:solidFill>
                <a:ea typeface="ＤＦ特太ゴシック体" pitchFamily="1" charset="-128"/>
              </a:rPr>
              <a:t>実施主体：市町村</a:t>
            </a:r>
          </a:p>
        </p:txBody>
      </p:sp>
      <p:sp>
        <p:nvSpPr>
          <p:cNvPr id="30" name="Text Box 24"/>
          <p:cNvSpPr txBox="1">
            <a:spLocks noChangeArrowheads="1"/>
          </p:cNvSpPr>
          <p:nvPr/>
        </p:nvSpPr>
        <p:spPr bwMode="auto">
          <a:xfrm>
            <a:off x="3368134" y="5303566"/>
            <a:ext cx="1223744" cy="29275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anchor="ctr" anchorCtr="1">
            <a:no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defRPr/>
            </a:pPr>
            <a:r>
              <a:rPr lang="ja-JP" altLang="en-US" sz="1600" kern="0" dirty="0">
                <a:solidFill>
                  <a:prstClr val="black"/>
                </a:solidFill>
                <a:ea typeface="ＤＦ特太ゴシック体" pitchFamily="1" charset="-128"/>
              </a:rPr>
              <a:t>消防庁</a:t>
            </a:r>
          </a:p>
        </p:txBody>
      </p:sp>
      <p:sp>
        <p:nvSpPr>
          <p:cNvPr id="31" name="テキスト ボックス 30"/>
          <p:cNvSpPr txBox="1"/>
          <p:nvPr/>
        </p:nvSpPr>
        <p:spPr>
          <a:xfrm>
            <a:off x="5267981" y="5275830"/>
            <a:ext cx="193889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1600" dirty="0">
                <a:solidFill>
                  <a:prstClr val="black"/>
                </a:solidFill>
                <a:latin typeface="ＤＦ特太ゴシック体" panose="020B0509000000000000" pitchFamily="49" charset="-128"/>
                <a:ea typeface="ＤＦ特太ゴシック体" panose="020B0509000000000000" pitchFamily="49" charset="-128"/>
              </a:rPr>
              <a:t>全国に事例を共有</a:t>
            </a:r>
          </a:p>
        </p:txBody>
      </p:sp>
      <p:sp>
        <p:nvSpPr>
          <p:cNvPr id="32" name="V 字形矢印 31"/>
          <p:cNvSpPr/>
          <p:nvPr/>
        </p:nvSpPr>
        <p:spPr>
          <a:xfrm rot="16200000">
            <a:off x="3550598" y="4774514"/>
            <a:ext cx="487689" cy="275913"/>
          </a:xfrm>
          <a:prstGeom prst="notched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sp>
        <p:nvSpPr>
          <p:cNvPr id="33" name="V 字形矢印 32"/>
          <p:cNvSpPr/>
          <p:nvPr/>
        </p:nvSpPr>
        <p:spPr>
          <a:xfrm rot="5400000">
            <a:off x="4061496" y="4735509"/>
            <a:ext cx="482495" cy="307439"/>
          </a:xfrm>
          <a:prstGeom prst="notchedRightArrow">
            <a:avLst>
              <a:gd name="adj1" fmla="val 50000"/>
              <a:gd name="adj2" fmla="val 5410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sp>
        <p:nvSpPr>
          <p:cNvPr id="34" name="下矢印 33"/>
          <p:cNvSpPr/>
          <p:nvPr/>
        </p:nvSpPr>
        <p:spPr>
          <a:xfrm rot="16200000">
            <a:off x="4816822" y="5310366"/>
            <a:ext cx="340591" cy="3527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sp>
        <p:nvSpPr>
          <p:cNvPr id="35" name="テキスト ボックス 34"/>
          <p:cNvSpPr txBox="1"/>
          <p:nvPr/>
        </p:nvSpPr>
        <p:spPr>
          <a:xfrm>
            <a:off x="1038452" y="4506939"/>
            <a:ext cx="2618034" cy="1015663"/>
          </a:xfrm>
          <a:prstGeom prst="rect">
            <a:avLst/>
          </a:prstGeom>
          <a:noFill/>
        </p:spPr>
        <p:txBody>
          <a:bodyPr wrap="square" rtlCol="0">
            <a:spAutoFit/>
          </a:bodyPr>
          <a:lstStyle/>
          <a:p>
            <a:r>
              <a:rPr lang="ja-JP" altLang="en-US" sz="1600" dirty="0">
                <a:solidFill>
                  <a:prstClr val="black"/>
                </a:solidFill>
                <a:latin typeface="ＭＳ ゴシック" panose="020B0609070205080204" pitchFamily="49" charset="-128"/>
                <a:ea typeface="ＭＳ ゴシック" panose="020B0609070205080204" pitchFamily="49" charset="-128"/>
              </a:rPr>
              <a:t>都道府県・市町村からの</a:t>
            </a:r>
            <a:endParaRPr lang="en-US" altLang="ja-JP" sz="1600" dirty="0">
              <a:solidFill>
                <a:prstClr val="black"/>
              </a:solidFill>
              <a:latin typeface="ＭＳ ゴシック" panose="020B0609070205080204" pitchFamily="49" charset="-128"/>
              <a:ea typeface="ＭＳ ゴシック" panose="020B0609070205080204" pitchFamily="49" charset="-128"/>
            </a:endParaRPr>
          </a:p>
          <a:p>
            <a:r>
              <a:rPr lang="ja-JP" altLang="en-US" sz="1600" dirty="0">
                <a:solidFill>
                  <a:prstClr val="black"/>
                </a:solidFill>
                <a:latin typeface="ＭＳ ゴシック" panose="020B0609070205080204" pitchFamily="49" charset="-128"/>
                <a:ea typeface="ＭＳ ゴシック" panose="020B0609070205080204" pitchFamily="49" charset="-128"/>
              </a:rPr>
              <a:t>提案を受け、</a:t>
            </a:r>
            <a:r>
              <a:rPr lang="ja-JP" altLang="en-US" sz="1600" b="1" u="sng" dirty="0">
                <a:solidFill>
                  <a:prstClr val="black"/>
                </a:solidFill>
                <a:latin typeface="ＭＳ ゴシック" panose="020B0609070205080204" pitchFamily="49" charset="-128"/>
                <a:ea typeface="ＭＳ ゴシック" panose="020B0609070205080204" pitchFamily="49" charset="-128"/>
              </a:rPr>
              <a:t>委託調査事業として採択</a:t>
            </a:r>
          </a:p>
          <a:p>
            <a:endParaRPr lang="ja-JP" altLang="en-US" sz="1200" b="1" u="sng" dirty="0">
              <a:solidFill>
                <a:prstClr val="black"/>
              </a:solidFill>
              <a:latin typeface="ＭＳ ゴシック" panose="020B0609070205080204" pitchFamily="49" charset="-128"/>
              <a:ea typeface="ＭＳ ゴシック" panose="020B0609070205080204" pitchFamily="49" charset="-128"/>
            </a:endParaRPr>
          </a:p>
        </p:txBody>
      </p:sp>
      <p:sp>
        <p:nvSpPr>
          <p:cNvPr id="37" name="正方形/長方形 36"/>
          <p:cNvSpPr/>
          <p:nvPr/>
        </p:nvSpPr>
        <p:spPr>
          <a:xfrm>
            <a:off x="8210077" y="3806928"/>
            <a:ext cx="2021953" cy="19687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50" charset="-128"/>
              </a:rPr>
              <a:t>・・・・・・・・・・</a:t>
            </a:r>
          </a:p>
        </p:txBody>
      </p:sp>
      <p:sp>
        <p:nvSpPr>
          <p:cNvPr id="39" name="正方形/長方形 38"/>
          <p:cNvSpPr/>
          <p:nvPr/>
        </p:nvSpPr>
        <p:spPr>
          <a:xfrm>
            <a:off x="8215441" y="3968931"/>
            <a:ext cx="2011226" cy="3065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50" charset="-128"/>
              </a:rPr>
              <a:t>自主防災組織Ｙ</a:t>
            </a:r>
          </a:p>
        </p:txBody>
      </p:sp>
      <p:sp>
        <p:nvSpPr>
          <p:cNvPr id="40" name="正方形/長方形 39"/>
          <p:cNvSpPr/>
          <p:nvPr/>
        </p:nvSpPr>
        <p:spPr>
          <a:xfrm>
            <a:off x="8215441" y="4281010"/>
            <a:ext cx="2011226" cy="3065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50" charset="-128"/>
              </a:rPr>
              <a:t>自主防災組織Ｚ</a:t>
            </a:r>
          </a:p>
        </p:txBody>
      </p:sp>
      <p:sp>
        <p:nvSpPr>
          <p:cNvPr id="44" name="テキスト ボックス 43"/>
          <p:cNvSpPr txBox="1"/>
          <p:nvPr/>
        </p:nvSpPr>
        <p:spPr>
          <a:xfrm>
            <a:off x="5047580" y="4444421"/>
            <a:ext cx="2096838" cy="830997"/>
          </a:xfrm>
          <a:prstGeom prst="rect">
            <a:avLst/>
          </a:prstGeom>
          <a:noFill/>
        </p:spPr>
        <p:txBody>
          <a:bodyPr wrap="square" rtlCol="0">
            <a:spAutoFit/>
          </a:bodyPr>
          <a:lstStyle/>
          <a:p>
            <a:r>
              <a:rPr lang="ja-JP" altLang="en-US" sz="1600" dirty="0">
                <a:solidFill>
                  <a:prstClr val="black"/>
                </a:solidFill>
                <a:latin typeface="ＭＳ ゴシック" panose="020B0609070205080204" pitchFamily="49" charset="-128"/>
                <a:ea typeface="ＭＳ ゴシック" panose="020B0609070205080204" pitchFamily="49" charset="-128"/>
              </a:rPr>
              <a:t>事業の</a:t>
            </a:r>
            <a:r>
              <a:rPr lang="ja-JP" altLang="en-US" sz="1600" dirty="0" smtClean="0">
                <a:solidFill>
                  <a:prstClr val="black"/>
                </a:solidFill>
                <a:latin typeface="ＭＳ ゴシック" panose="020B0609070205080204" pitchFamily="49" charset="-128"/>
                <a:ea typeface="ＭＳ ゴシック" panose="020B0609070205080204" pitchFamily="49" charset="-128"/>
              </a:rPr>
              <a:t>実施後取組</a:t>
            </a:r>
            <a:r>
              <a:rPr lang="ja-JP" altLang="en-US" sz="1600" dirty="0">
                <a:solidFill>
                  <a:prstClr val="black"/>
                </a:solidFill>
                <a:latin typeface="ＭＳ ゴシック" panose="020B0609070205080204" pitchFamily="49" charset="-128"/>
                <a:ea typeface="ＭＳ ゴシック" panose="020B0609070205080204" pitchFamily="49" charset="-128"/>
              </a:rPr>
              <a:t>の成果を検証し、消防庁に報告</a:t>
            </a:r>
          </a:p>
        </p:txBody>
      </p:sp>
      <p:sp>
        <p:nvSpPr>
          <p:cNvPr id="45" name="正方形/長方形 44"/>
          <p:cNvSpPr/>
          <p:nvPr/>
        </p:nvSpPr>
        <p:spPr>
          <a:xfrm>
            <a:off x="645347" y="6017684"/>
            <a:ext cx="10901305" cy="615553"/>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　５０万円</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sz="1600" dirty="0">
                <a:solidFill>
                  <a:prstClr val="black"/>
                </a:solidFill>
                <a:latin typeface="ＭＳ Ｐゴシック" panose="020B0600070205080204" pitchFamily="50" charset="-128"/>
                <a:ea typeface="ＭＳ Ｐゴシック" panose="020B0600070205080204" pitchFamily="50" charset="-128"/>
              </a:rPr>
              <a:t>　　想定している経費の例：講師・アドバイザーへの謝金、会議費、会場借上料、通信運搬費、資料作成費、印刷製本費、等</a:t>
            </a:r>
          </a:p>
        </p:txBody>
      </p:sp>
      <p:sp>
        <p:nvSpPr>
          <p:cNvPr id="42" name="スライド番号プレースホルダー 3">
            <a:extLst>
              <a:ext uri="{FF2B5EF4-FFF2-40B4-BE49-F238E27FC236}">
                <a16:creationId xmlns:a16="http://schemas.microsoft.com/office/drawing/2014/main" id="{821E6265-F2BD-458E-AE43-D14112690031}"/>
              </a:ext>
            </a:extLst>
          </p:cNvPr>
          <p:cNvSpPr>
            <a:spLocks noGrp="1"/>
          </p:cNvSpPr>
          <p:nvPr>
            <p:ph type="sldNum" sz="quarter" idx="12"/>
          </p:nvPr>
        </p:nvSpPr>
        <p:spPr>
          <a:xfrm>
            <a:off x="9376908" y="6432051"/>
            <a:ext cx="2743200" cy="365125"/>
          </a:xfrm>
        </p:spPr>
        <p:txBody>
          <a:bodyPr/>
          <a:lstStyle/>
          <a:p>
            <a:r>
              <a:rPr kumimoji="1" lang="en-US" altLang="ja-JP" sz="1400" dirty="0"/>
              <a:t>35</a:t>
            </a:r>
            <a:endParaRPr kumimoji="1" lang="ja-JP" altLang="en-US" sz="1400" dirty="0"/>
          </a:p>
        </p:txBody>
      </p:sp>
    </p:spTree>
    <p:extLst>
      <p:ext uri="{BB962C8B-B14F-4D97-AF65-F5344CB8AC3E}">
        <p14:creationId xmlns:p14="http://schemas.microsoft.com/office/powerpoint/2010/main" val="36408197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432AE7-83AD-4637-A691-C79EE34F7128}"/>
              </a:ext>
            </a:extLst>
          </p:cNvPr>
          <p:cNvSpPr>
            <a:spLocks noGrp="1"/>
          </p:cNvSpPr>
          <p:nvPr>
            <p:ph type="sldNum" sz="quarter" idx="12"/>
          </p:nvPr>
        </p:nvSpPr>
        <p:spPr>
          <a:xfrm>
            <a:off x="8692342" y="6077239"/>
            <a:ext cx="2743200" cy="365125"/>
          </a:xfrm>
        </p:spPr>
        <p:txBody>
          <a:bodyPr/>
          <a:lstStyle/>
          <a:p>
            <a:r>
              <a:rPr kumimoji="1" lang="en-US" altLang="ja-JP" sz="1400" dirty="0">
                <a:latin typeface="+mj-lt"/>
              </a:rPr>
              <a:t>32</a:t>
            </a:r>
            <a:endParaRPr kumimoji="1" lang="ja-JP" altLang="en-US" sz="1400" dirty="0">
              <a:latin typeface="+mj-lt"/>
            </a:endParaRPr>
          </a:p>
        </p:txBody>
      </p:sp>
      <p:sp>
        <p:nvSpPr>
          <p:cNvPr id="3" name="テキスト ボックス 2">
            <a:extLst>
              <a:ext uri="{FF2B5EF4-FFF2-40B4-BE49-F238E27FC236}">
                <a16:creationId xmlns:a16="http://schemas.microsoft.com/office/drawing/2014/main" id="{CDC327C7-C699-43A5-B5EB-66C8B5B2DA9F}"/>
              </a:ext>
            </a:extLst>
          </p:cNvPr>
          <p:cNvSpPr txBox="1"/>
          <p:nvPr/>
        </p:nvSpPr>
        <p:spPr>
          <a:xfrm>
            <a:off x="2255519" y="2564296"/>
            <a:ext cx="7680960" cy="646331"/>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ja-JP" altLang="en-US" sz="3600" dirty="0">
                <a:solidFill>
                  <a:srgbClr val="404040"/>
                </a:solidFill>
                <a:latin typeface="HGPｺﾞｼｯｸE" panose="020B0900000000000000" pitchFamily="50" charset="-128"/>
                <a:ea typeface="HGPｺﾞｼｯｸE" panose="020B0900000000000000" pitchFamily="50" charset="-128"/>
              </a:rPr>
              <a:t>様々な団体等と連携・協力しましょう</a:t>
            </a:r>
          </a:p>
        </p:txBody>
      </p:sp>
      <p:sp>
        <p:nvSpPr>
          <p:cNvPr id="4" name="テキスト ボックス 3">
            <a:extLst>
              <a:ext uri="{FF2B5EF4-FFF2-40B4-BE49-F238E27FC236}">
                <a16:creationId xmlns:a16="http://schemas.microsoft.com/office/drawing/2014/main" id="{729A51E0-4209-46E0-B34A-865A88606D34}"/>
              </a:ext>
            </a:extLst>
          </p:cNvPr>
          <p:cNvSpPr txBox="1"/>
          <p:nvPr/>
        </p:nvSpPr>
        <p:spPr>
          <a:xfrm>
            <a:off x="2672563" y="676647"/>
            <a:ext cx="6846875" cy="1200329"/>
          </a:xfrm>
          <a:prstGeom prst="rect">
            <a:avLst/>
          </a:prstGeom>
          <a:noFill/>
        </p:spPr>
        <p:txBody>
          <a:bodyPr wrap="square" rtlCol="0">
            <a:spAutoFit/>
          </a:bodyPr>
          <a:lstStyle/>
          <a:p>
            <a:pPr algn="ctr"/>
            <a:r>
              <a:rPr lang="ja-JP" altLang="en-US" sz="3600" dirty="0">
                <a:solidFill>
                  <a:srgbClr val="404040"/>
                </a:solidFill>
                <a:latin typeface="HGPｺﾞｼｯｸE" panose="020B0900000000000000" pitchFamily="50" charset="-128"/>
                <a:ea typeface="HGPｺﾞｼｯｸE" panose="020B0900000000000000" pitchFamily="50" charset="-128"/>
              </a:rPr>
              <a:t>４．地域を取り巻く団体等との連携</a:t>
            </a:r>
            <a:endParaRPr lang="en-US" altLang="ja-JP" sz="3600" dirty="0">
              <a:solidFill>
                <a:srgbClr val="404040"/>
              </a:solidFill>
              <a:latin typeface="HGPｺﾞｼｯｸE" panose="020B0900000000000000" pitchFamily="50" charset="-128"/>
              <a:ea typeface="HGPｺﾞｼｯｸE" panose="020B0900000000000000" pitchFamily="50" charset="-128"/>
            </a:endParaRPr>
          </a:p>
          <a:p>
            <a:pPr algn="ctr"/>
            <a:r>
              <a:rPr lang="en-US" altLang="ja-JP" sz="3600" dirty="0">
                <a:solidFill>
                  <a:srgbClr val="404040"/>
                </a:solidFill>
                <a:latin typeface="HGPｺﾞｼｯｸE" panose="020B0900000000000000" pitchFamily="50" charset="-128"/>
                <a:ea typeface="HGPｺﾞｼｯｸE" panose="020B0900000000000000" pitchFamily="50" charset="-128"/>
              </a:rPr>
              <a:t>-</a:t>
            </a:r>
            <a:r>
              <a:rPr lang="ja-JP" altLang="en-US" sz="3600" dirty="0">
                <a:solidFill>
                  <a:srgbClr val="404040"/>
                </a:solidFill>
                <a:latin typeface="HGPｺﾞｼｯｸE" panose="020B0900000000000000" pitchFamily="50" charset="-128"/>
                <a:ea typeface="HGPｺﾞｼｯｸE" panose="020B0900000000000000" pitchFamily="50" charset="-128"/>
              </a:rPr>
              <a:t> まとめ </a:t>
            </a:r>
            <a:r>
              <a:rPr lang="en-US" altLang="ja-JP" sz="3600" dirty="0">
                <a:solidFill>
                  <a:srgbClr val="404040"/>
                </a:solidFill>
                <a:latin typeface="HGPｺﾞｼｯｸE" panose="020B0900000000000000" pitchFamily="50" charset="-128"/>
                <a:ea typeface="HGPｺﾞｼｯｸE" panose="020B0900000000000000" pitchFamily="50" charset="-128"/>
              </a:rPr>
              <a:t>-</a:t>
            </a:r>
            <a:endParaRPr lang="ja-JP" altLang="en-US" sz="3600" dirty="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600078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9249" y="2746285"/>
            <a:ext cx="2436522" cy="3685309"/>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6CC39DEC-CAD4-4DC6-9491-353A4AAF7093}"/>
              </a:ext>
            </a:extLst>
          </p:cNvPr>
          <p:cNvSpPr txBox="1"/>
          <p:nvPr/>
        </p:nvSpPr>
        <p:spPr>
          <a:xfrm>
            <a:off x="8901864" y="5940597"/>
            <a:ext cx="3148819" cy="276999"/>
          </a:xfrm>
          <a:prstGeom prst="rect">
            <a:avLst/>
          </a:prstGeom>
          <a:noFill/>
        </p:spPr>
        <p:txBody>
          <a:bodyPr wrap="square">
            <a:spAutoFit/>
          </a:bodyPr>
          <a:lstStyle/>
          <a:p>
            <a:r>
              <a:rPr lang="ja-JP" altLang="en-US" sz="1200" b="0" i="0" dirty="0">
                <a:solidFill>
                  <a:srgbClr val="444444"/>
                </a:solidFill>
                <a:effectLst/>
                <a:latin typeface="ＭＳ Ｐゴシック" panose="020B0600070205080204" pitchFamily="50" charset="-128"/>
                <a:ea typeface="ＭＳ Ｐゴシック" panose="020B0600070205080204" pitchFamily="50" charset="-128"/>
              </a:rPr>
              <a:t>出典：内閣府「みんなでつくる地区防災計画」</a:t>
            </a:r>
            <a:endParaRPr lang="ja-JP" altLang="en-US" sz="1200" dirty="0">
              <a:latin typeface="ＭＳ Ｐゴシック" panose="020B0600070205080204" pitchFamily="50" charset="-128"/>
              <a:ea typeface="ＭＳ Ｐゴシック" panose="020B0600070205080204" pitchFamily="50" charset="-128"/>
            </a:endParaRPr>
          </a:p>
        </p:txBody>
      </p:sp>
      <p:sp>
        <p:nvSpPr>
          <p:cNvPr id="7" name="タイトル 1">
            <a:extLst>
              <a:ext uri="{FF2B5EF4-FFF2-40B4-BE49-F238E27FC236}">
                <a16:creationId xmlns:a16="http://schemas.microsoft.com/office/drawing/2014/main" id="{80850899-F0D1-475B-A930-73CF455B26EE}"/>
              </a:ext>
            </a:extLst>
          </p:cNvPr>
          <p:cNvSpPr txBox="1">
            <a:spLocks/>
          </p:cNvSpPr>
          <p:nvPr/>
        </p:nvSpPr>
        <p:spPr>
          <a:xfrm>
            <a:off x="0" y="3069"/>
            <a:ext cx="12192000" cy="650083"/>
          </a:xfrm>
          <a:prstGeom prst="rect">
            <a:avLst/>
          </a:prstGeom>
          <a:solidFill>
            <a:srgbClr val="00B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地区防災計画とは</a:t>
            </a:r>
          </a:p>
        </p:txBody>
      </p:sp>
      <p:sp>
        <p:nvSpPr>
          <p:cNvPr id="8" name="正方形/長方形 7">
            <a:extLst>
              <a:ext uri="{FF2B5EF4-FFF2-40B4-BE49-F238E27FC236}">
                <a16:creationId xmlns:a16="http://schemas.microsoft.com/office/drawing/2014/main" id="{861CB8AE-836E-429E-9110-28BA160D05BA}"/>
              </a:ext>
            </a:extLst>
          </p:cNvPr>
          <p:cNvSpPr/>
          <p:nvPr/>
        </p:nvSpPr>
        <p:spPr>
          <a:xfrm>
            <a:off x="278969" y="735529"/>
            <a:ext cx="11437750" cy="1241323"/>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rgbClr val="404040"/>
                </a:solidFill>
                <a:latin typeface="HGPｺﾞｼｯｸE" panose="020B0900000000000000" pitchFamily="50" charset="-128"/>
                <a:ea typeface="HGPｺﾞｼｯｸE" panose="020B0900000000000000" pitchFamily="50" charset="-128"/>
              </a:rPr>
              <a:t>東日本大震災の教訓を踏まえ、平成</a:t>
            </a:r>
            <a:r>
              <a:rPr lang="en-US" altLang="ja-JP" sz="2800" dirty="0">
                <a:solidFill>
                  <a:srgbClr val="404040"/>
                </a:solidFill>
                <a:latin typeface="HGPｺﾞｼｯｸE" panose="020B0900000000000000" pitchFamily="50" charset="-128"/>
                <a:ea typeface="HGPｺﾞｼｯｸE" panose="020B0900000000000000" pitchFamily="50" charset="-128"/>
              </a:rPr>
              <a:t>25</a:t>
            </a:r>
            <a:r>
              <a:rPr lang="ja-JP" altLang="en-US" sz="2800" dirty="0">
                <a:solidFill>
                  <a:srgbClr val="404040"/>
                </a:solidFill>
                <a:latin typeface="HGPｺﾞｼｯｸE" panose="020B0900000000000000" pitchFamily="50" charset="-128"/>
                <a:ea typeface="HGPｺﾞｼｯｸE" panose="020B0900000000000000" pitchFamily="50" charset="-128"/>
              </a:rPr>
              <a:t>年の災害対策基本法改正において、地域コミュニティにおける共助による防災活動を推進するため、創設されました。</a:t>
            </a:r>
          </a:p>
        </p:txBody>
      </p:sp>
      <p:pic>
        <p:nvPicPr>
          <p:cNvPr id="9" name="Picture 8">
            <a:extLst>
              <a:ext uri="{FF2B5EF4-FFF2-40B4-BE49-F238E27FC236}">
                <a16:creationId xmlns:a16="http://schemas.microsoft.com/office/drawing/2014/main" id="{D0D45780-1D17-47DC-9229-9C5B26846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073" y="2086727"/>
            <a:ext cx="5797618" cy="4612766"/>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4"/>
          <a:stretch>
            <a:fillRect/>
          </a:stretch>
        </p:blipFill>
        <p:spPr>
          <a:xfrm>
            <a:off x="9349858" y="2948470"/>
            <a:ext cx="2134385" cy="2247209"/>
          </a:xfrm>
          <a:prstGeom prst="rect">
            <a:avLst/>
          </a:prstGeom>
        </p:spPr>
      </p:pic>
      <p:sp>
        <p:nvSpPr>
          <p:cNvPr id="4" name="正方形/長方形 3"/>
          <p:cNvSpPr/>
          <p:nvPr/>
        </p:nvSpPr>
        <p:spPr>
          <a:xfrm>
            <a:off x="382074" y="3095647"/>
            <a:ext cx="2030873" cy="2862322"/>
          </a:xfrm>
          <a:prstGeom prst="rect">
            <a:avLst/>
          </a:prstGeom>
        </p:spPr>
        <p:txBody>
          <a:bodyPr wrap="square">
            <a:spAutoFit/>
          </a:bodyPr>
          <a:lstStyle/>
          <a:p>
            <a:r>
              <a:rPr lang="ja-JP" altLang="en-US" sz="2000" dirty="0">
                <a:solidFill>
                  <a:srgbClr val="404040"/>
                </a:solidFill>
                <a:latin typeface="HGPｺﾞｼｯｸE" panose="020B0900000000000000" pitchFamily="50" charset="-128"/>
                <a:ea typeface="HGPｺﾞｼｯｸE" panose="020B0900000000000000" pitchFamily="50" charset="-128"/>
              </a:rPr>
              <a:t>地区居住者等が、地区防災計画（素案）を作成し、市町村地域防災計画に地区防災計画を定めるよう、市町村防災会議に提案することができます</a:t>
            </a:r>
            <a:r>
              <a:rPr lang="ja-JP" altLang="en-US" dirty="0">
                <a:solidFill>
                  <a:srgbClr val="404040"/>
                </a:solidFill>
                <a:latin typeface="HGPｺﾞｼｯｸE" panose="020B0900000000000000" pitchFamily="50" charset="-128"/>
                <a:ea typeface="HGPｺﾞｼｯｸE" panose="020B0900000000000000" pitchFamily="50" charset="-128"/>
              </a:rPr>
              <a:t>。</a:t>
            </a:r>
          </a:p>
        </p:txBody>
      </p:sp>
      <p:sp>
        <p:nvSpPr>
          <p:cNvPr id="2" name="フッター プレースホルダー 1"/>
          <p:cNvSpPr>
            <a:spLocks noGrp="1"/>
          </p:cNvSpPr>
          <p:nvPr>
            <p:ph type="ftr" sz="quarter" idx="11"/>
          </p:nvPr>
        </p:nvSpPr>
        <p:spPr/>
        <p:txBody>
          <a:bodyPr/>
          <a:lstStyle/>
          <a:p>
            <a:endParaRPr kumimoji="1" lang="ja-JP" altLang="en-US"/>
          </a:p>
        </p:txBody>
      </p:sp>
      <p:sp>
        <p:nvSpPr>
          <p:cNvPr id="10" name="スライド番号プレースホルダー 3">
            <a:extLst>
              <a:ext uri="{FF2B5EF4-FFF2-40B4-BE49-F238E27FC236}">
                <a16:creationId xmlns:a16="http://schemas.microsoft.com/office/drawing/2014/main" id="{9A70C627-520D-4980-834C-D1568E04BDA8}"/>
              </a:ext>
            </a:extLst>
          </p:cNvPr>
          <p:cNvSpPr>
            <a:spLocks noGrp="1"/>
          </p:cNvSpPr>
          <p:nvPr>
            <p:ph type="sldNum" sz="quarter" idx="12"/>
          </p:nvPr>
        </p:nvSpPr>
        <p:spPr>
          <a:xfrm>
            <a:off x="8807545" y="6334368"/>
            <a:ext cx="2743200" cy="365125"/>
          </a:xfrm>
        </p:spPr>
        <p:txBody>
          <a:bodyPr/>
          <a:lstStyle/>
          <a:p>
            <a:r>
              <a:rPr kumimoji="1" lang="en-US" altLang="ja-JP" sz="1400" dirty="0">
                <a:latin typeface="+mj-lt"/>
              </a:rPr>
              <a:t>2</a:t>
            </a:r>
            <a:endParaRPr kumimoji="1" lang="ja-JP" altLang="en-US" sz="1400" dirty="0">
              <a:latin typeface="+mj-lt"/>
            </a:endParaRPr>
          </a:p>
        </p:txBody>
      </p:sp>
    </p:spTree>
    <p:extLst>
      <p:ext uri="{BB962C8B-B14F-4D97-AF65-F5344CB8AC3E}">
        <p14:creationId xmlns:p14="http://schemas.microsoft.com/office/powerpoint/2010/main" val="2236088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9C90EAB0-40D2-482B-9CA0-4E79CD846429}"/>
              </a:ext>
            </a:extLst>
          </p:cNvPr>
          <p:cNvSpPr txBox="1"/>
          <p:nvPr/>
        </p:nvSpPr>
        <p:spPr>
          <a:xfrm>
            <a:off x="9127006" y="4687744"/>
            <a:ext cx="2175221" cy="553998"/>
          </a:xfrm>
          <a:prstGeom prst="rect">
            <a:avLst/>
          </a:prstGeom>
          <a:noFill/>
        </p:spPr>
        <p:txBody>
          <a:bodyPr wrap="square">
            <a:spAutoFit/>
          </a:bodyPr>
          <a:lstStyle/>
          <a:p>
            <a:r>
              <a:rPr lang="ja-JP" altLang="en-US" b="0" i="0" dirty="0">
                <a:solidFill>
                  <a:srgbClr val="000000"/>
                </a:solidFill>
                <a:effectLst/>
                <a:latin typeface="Meiryo" panose="020B0604030504040204" pitchFamily="50" charset="-128"/>
                <a:ea typeface="Meiryo" panose="020B0604030504040204" pitchFamily="50" charset="-128"/>
              </a:rPr>
              <a:t> </a:t>
            </a:r>
            <a:r>
              <a:rPr lang="ja-JP" altLang="en-US" sz="1200" b="0" i="0" dirty="0">
                <a:solidFill>
                  <a:srgbClr val="000000"/>
                </a:solidFill>
                <a:effectLst/>
                <a:latin typeface="ＭＳ Ｐゴシック" panose="020B0600070205080204" pitchFamily="50" charset="-128"/>
                <a:ea typeface="ＭＳ Ｐゴシック" panose="020B0600070205080204" pitchFamily="50" charset="-128"/>
              </a:rPr>
              <a:t>出典</a:t>
            </a:r>
            <a:r>
              <a:rPr lang="ja-JP" altLang="en-US" sz="1200" dirty="0">
                <a:solidFill>
                  <a:srgbClr val="000000"/>
                </a:solidFill>
                <a:latin typeface="ＭＳ Ｐゴシック" panose="020B0600070205080204" pitchFamily="50" charset="-128"/>
                <a:ea typeface="ＭＳ Ｐゴシック" panose="020B0600070205080204" pitchFamily="50" charset="-128"/>
              </a:rPr>
              <a:t>：</a:t>
            </a:r>
            <a:r>
              <a:rPr lang="ja-JP" altLang="en-US" sz="1200" b="0" i="0" dirty="0">
                <a:solidFill>
                  <a:srgbClr val="000000"/>
                </a:solidFill>
                <a:effectLst/>
                <a:latin typeface="ＭＳ Ｐゴシック" panose="020B0600070205080204" pitchFamily="50" charset="-128"/>
                <a:ea typeface="ＭＳ Ｐゴシック" panose="020B0600070205080204" pitchFamily="50" charset="-128"/>
              </a:rPr>
              <a:t>内閣府「地区防災計画ガイドライン」</a:t>
            </a:r>
            <a:endParaRPr lang="ja-JP" altLang="en-US" sz="1200" dirty="0">
              <a:latin typeface="ＭＳ Ｐゴシック" panose="020B0600070205080204" pitchFamily="50" charset="-128"/>
              <a:ea typeface="ＭＳ Ｐゴシック" panose="020B0600070205080204" pitchFamily="50" charset="-128"/>
            </a:endParaRPr>
          </a:p>
        </p:txBody>
      </p:sp>
      <p:sp>
        <p:nvSpPr>
          <p:cNvPr id="2" name="タイトル 1">
            <a:extLst>
              <a:ext uri="{FF2B5EF4-FFF2-40B4-BE49-F238E27FC236}">
                <a16:creationId xmlns:a16="http://schemas.microsoft.com/office/drawing/2014/main" id="{1B7226F0-08D6-49D2-8B96-E12055C94A18}"/>
              </a:ext>
            </a:extLst>
          </p:cNvPr>
          <p:cNvSpPr txBox="1">
            <a:spLocks/>
          </p:cNvSpPr>
          <p:nvPr/>
        </p:nvSpPr>
        <p:spPr>
          <a:xfrm>
            <a:off x="0" y="3069"/>
            <a:ext cx="12192000" cy="650083"/>
          </a:xfrm>
          <a:prstGeom prst="rect">
            <a:avLst/>
          </a:prstGeom>
          <a:solidFill>
            <a:srgbClr val="00B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計画の基本的な考え方</a:t>
            </a:r>
          </a:p>
        </p:txBody>
      </p:sp>
      <p:sp>
        <p:nvSpPr>
          <p:cNvPr id="9" name="正方形/長方形 8">
            <a:extLst>
              <a:ext uri="{FF2B5EF4-FFF2-40B4-BE49-F238E27FC236}">
                <a16:creationId xmlns:a16="http://schemas.microsoft.com/office/drawing/2014/main" id="{861CB8AE-836E-429E-9110-28BA160D05BA}"/>
              </a:ext>
            </a:extLst>
          </p:cNvPr>
          <p:cNvSpPr/>
          <p:nvPr/>
        </p:nvSpPr>
        <p:spPr>
          <a:xfrm>
            <a:off x="263471" y="735529"/>
            <a:ext cx="11385731" cy="1265555"/>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rgbClr val="404040"/>
                </a:solidFill>
                <a:latin typeface="HGPｺﾞｼｯｸE" panose="020B0900000000000000" pitchFamily="50" charset="-128"/>
                <a:ea typeface="HGPｺﾞｼｯｸE" panose="020B0900000000000000" pitchFamily="50" charset="-128"/>
              </a:rPr>
              <a:t>地区防災計画を作成する際には、「災害時に、誰が、何を、どれだけ、どのようにすべきか」について、地域で活動する防災組織のメンバーが話し合って決めていくことが重要です。</a:t>
            </a:r>
          </a:p>
        </p:txBody>
      </p:sp>
      <p:pic>
        <p:nvPicPr>
          <p:cNvPr id="5" name="図 4"/>
          <p:cNvPicPr>
            <a:picLocks noChangeAspect="1"/>
          </p:cNvPicPr>
          <p:nvPr/>
        </p:nvPicPr>
        <p:blipFill rotWithShape="1">
          <a:blip r:embed="rId3"/>
          <a:srcRect l="13666" t="26570" r="35912" b="10257"/>
          <a:stretch/>
        </p:blipFill>
        <p:spPr>
          <a:xfrm>
            <a:off x="2340429" y="2151477"/>
            <a:ext cx="6678200" cy="4706523"/>
          </a:xfrm>
          <a:prstGeom prst="rect">
            <a:avLst/>
          </a:prstGeom>
        </p:spPr>
      </p:pic>
      <p:sp>
        <p:nvSpPr>
          <p:cNvPr id="3" name="フッター プレースホルダー 2"/>
          <p:cNvSpPr>
            <a:spLocks noGrp="1"/>
          </p:cNvSpPr>
          <p:nvPr>
            <p:ph type="ftr" sz="quarter" idx="11"/>
          </p:nvPr>
        </p:nvSpPr>
        <p:spPr/>
        <p:txBody>
          <a:bodyPr/>
          <a:lstStyle/>
          <a:p>
            <a:endParaRPr kumimoji="1" lang="ja-JP" altLang="en-US"/>
          </a:p>
        </p:txBody>
      </p:sp>
      <p:sp>
        <p:nvSpPr>
          <p:cNvPr id="7" name="スライド番号プレースホルダー 3">
            <a:extLst>
              <a:ext uri="{FF2B5EF4-FFF2-40B4-BE49-F238E27FC236}">
                <a16:creationId xmlns:a16="http://schemas.microsoft.com/office/drawing/2014/main" id="{9A70C627-520D-4980-834C-D1568E04BDA8}"/>
              </a:ext>
            </a:extLst>
          </p:cNvPr>
          <p:cNvSpPr>
            <a:spLocks noGrp="1"/>
          </p:cNvSpPr>
          <p:nvPr>
            <p:ph type="sldNum" sz="quarter" idx="12"/>
          </p:nvPr>
        </p:nvSpPr>
        <p:spPr>
          <a:xfrm>
            <a:off x="8667404" y="6173787"/>
            <a:ext cx="2743200" cy="365125"/>
          </a:xfrm>
        </p:spPr>
        <p:txBody>
          <a:bodyPr/>
          <a:lstStyle/>
          <a:p>
            <a:r>
              <a:rPr kumimoji="1" lang="en-US" altLang="ja-JP" sz="1400" dirty="0">
                <a:latin typeface="+mj-lt"/>
              </a:rPr>
              <a:t>3</a:t>
            </a:r>
            <a:endParaRPr kumimoji="1" lang="ja-JP" altLang="en-US" sz="1400" dirty="0">
              <a:latin typeface="+mj-lt"/>
            </a:endParaRPr>
          </a:p>
        </p:txBody>
      </p:sp>
    </p:spTree>
    <p:extLst>
      <p:ext uri="{BB962C8B-B14F-4D97-AF65-F5344CB8AC3E}">
        <p14:creationId xmlns:p14="http://schemas.microsoft.com/office/powerpoint/2010/main" val="853089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2337EC-E44B-4298-B450-73CA9388E41F}"/>
              </a:ext>
            </a:extLst>
          </p:cNvPr>
          <p:cNvSpPr txBox="1">
            <a:spLocks/>
          </p:cNvSpPr>
          <p:nvPr/>
        </p:nvSpPr>
        <p:spPr>
          <a:xfrm>
            <a:off x="0" y="0"/>
            <a:ext cx="12192000" cy="650083"/>
          </a:xfrm>
          <a:prstGeom prst="rect">
            <a:avLst/>
          </a:prstGeom>
          <a:solidFill>
            <a:srgbClr val="00B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32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地区防災計画のガイドラインの活用</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33" name="正方形/長方形 32">
            <a:extLst>
              <a:ext uri="{FF2B5EF4-FFF2-40B4-BE49-F238E27FC236}">
                <a16:creationId xmlns:a16="http://schemas.microsoft.com/office/drawing/2014/main" id="{861CB8AE-836E-429E-9110-28BA160D05BA}"/>
              </a:ext>
            </a:extLst>
          </p:cNvPr>
          <p:cNvSpPr/>
          <p:nvPr/>
        </p:nvSpPr>
        <p:spPr>
          <a:xfrm>
            <a:off x="263471" y="735530"/>
            <a:ext cx="11385731" cy="1566758"/>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smtClean="0">
                <a:solidFill>
                  <a:srgbClr val="404040"/>
                </a:solidFill>
                <a:latin typeface="HGPｺﾞｼｯｸE" panose="020B0900000000000000" pitchFamily="50" charset="-128"/>
                <a:ea typeface="HGPｺﾞｼｯｸE" panose="020B0900000000000000" pitchFamily="50" charset="-128"/>
              </a:rPr>
              <a:t>内閣府出典の「地区防災計画ガイドライン」では、地区防災計画を実際に作成したり、計画提案を行ったりする際に活用できるように、制度の背景、計画の基本的考え方、計画提案の手続等がまとめられています。</a:t>
            </a:r>
            <a:endParaRPr lang="ja-JP" altLang="en-US" sz="2800" dirty="0">
              <a:solidFill>
                <a:srgbClr val="404040"/>
              </a:solidFill>
              <a:latin typeface="HGPｺﾞｼｯｸE" panose="020B0900000000000000" pitchFamily="50" charset="-128"/>
              <a:ea typeface="HGPｺﾞｼｯｸE" panose="020B0900000000000000" pitchFamily="50" charset="-128"/>
            </a:endParaRPr>
          </a:p>
        </p:txBody>
      </p:sp>
      <p:sp>
        <p:nvSpPr>
          <p:cNvPr id="6" name="テキスト ボックス 5">
            <a:extLst>
              <a:ext uri="{FF2B5EF4-FFF2-40B4-BE49-F238E27FC236}">
                <a16:creationId xmlns:a16="http://schemas.microsoft.com/office/drawing/2014/main" id="{9C90EAB0-40D2-482B-9CA0-4E79CD846429}"/>
              </a:ext>
            </a:extLst>
          </p:cNvPr>
          <p:cNvSpPr txBox="1"/>
          <p:nvPr/>
        </p:nvSpPr>
        <p:spPr>
          <a:xfrm>
            <a:off x="10787265" y="2763953"/>
            <a:ext cx="1544428" cy="738664"/>
          </a:xfrm>
          <a:prstGeom prst="rect">
            <a:avLst/>
          </a:prstGeom>
          <a:noFill/>
        </p:spPr>
        <p:txBody>
          <a:bodyPr wrap="square">
            <a:spAutoFit/>
          </a:bodyPr>
          <a:lstStyle/>
          <a:p>
            <a:r>
              <a:rPr lang="ja-JP" altLang="en-US" b="0" i="0" dirty="0">
                <a:solidFill>
                  <a:srgbClr val="000000"/>
                </a:solidFill>
                <a:effectLst/>
                <a:latin typeface="Meiryo" panose="020B0604030504040204" pitchFamily="50" charset="-128"/>
                <a:ea typeface="Meiryo" panose="020B0604030504040204" pitchFamily="50" charset="-128"/>
              </a:rPr>
              <a:t> </a:t>
            </a:r>
            <a:r>
              <a:rPr lang="ja-JP" altLang="en-US" sz="1200" b="0" i="0" dirty="0">
                <a:solidFill>
                  <a:srgbClr val="000000"/>
                </a:solidFill>
                <a:effectLst/>
                <a:latin typeface="ＭＳ Ｐゴシック" panose="020B0600070205080204" pitchFamily="50" charset="-128"/>
                <a:ea typeface="ＭＳ Ｐゴシック" panose="020B0600070205080204" pitchFamily="50" charset="-128"/>
              </a:rPr>
              <a:t>出典</a:t>
            </a:r>
            <a:r>
              <a:rPr lang="ja-JP" altLang="en-US" sz="1200" dirty="0" smtClean="0">
                <a:solidFill>
                  <a:srgbClr val="000000"/>
                </a:solidFill>
                <a:latin typeface="ＭＳ Ｐゴシック" panose="020B0600070205080204" pitchFamily="50" charset="-128"/>
                <a:ea typeface="ＭＳ Ｐゴシック" panose="020B0600070205080204" pitchFamily="50" charset="-128"/>
              </a:rPr>
              <a:t>：</a:t>
            </a:r>
            <a:endParaRPr lang="en-US" altLang="ja-JP" sz="1200" dirty="0" smtClean="0">
              <a:solidFill>
                <a:srgbClr val="000000"/>
              </a:solidFill>
              <a:latin typeface="ＭＳ Ｐゴシック" panose="020B0600070205080204" pitchFamily="50" charset="-128"/>
              <a:ea typeface="ＭＳ Ｐゴシック" panose="020B0600070205080204" pitchFamily="50" charset="-128"/>
            </a:endParaRPr>
          </a:p>
          <a:p>
            <a:r>
              <a:rPr lang="ja-JP" altLang="en-US" sz="1200" b="0" i="0" dirty="0" smtClean="0">
                <a:solidFill>
                  <a:srgbClr val="000000"/>
                </a:solidFill>
                <a:effectLst/>
                <a:latin typeface="ＭＳ Ｐゴシック" panose="020B0600070205080204" pitchFamily="50" charset="-128"/>
                <a:ea typeface="ＭＳ Ｐゴシック" panose="020B0600070205080204" pitchFamily="50" charset="-128"/>
              </a:rPr>
              <a:t>内閣府</a:t>
            </a:r>
            <a:r>
              <a:rPr lang="ja-JP" altLang="en-US" sz="1200" b="0" i="0" dirty="0">
                <a:solidFill>
                  <a:srgbClr val="000000"/>
                </a:solidFill>
                <a:effectLst/>
                <a:latin typeface="ＭＳ Ｐゴシック" panose="020B0600070205080204" pitchFamily="50" charset="-128"/>
                <a:ea typeface="ＭＳ Ｐゴシック" panose="020B0600070205080204" pitchFamily="50" charset="-128"/>
              </a:rPr>
              <a:t>「地区防災</a:t>
            </a:r>
            <a:r>
              <a:rPr lang="ja-JP" altLang="en-US" sz="1200" b="0" i="0" dirty="0" smtClean="0">
                <a:solidFill>
                  <a:srgbClr val="000000"/>
                </a:solidFill>
                <a:effectLst/>
                <a:latin typeface="ＭＳ Ｐゴシック" panose="020B0600070205080204" pitchFamily="50" charset="-128"/>
                <a:ea typeface="ＭＳ Ｐゴシック" panose="020B0600070205080204" pitchFamily="50" charset="-128"/>
              </a:rPr>
              <a:t>計画ガイドライン」</a:t>
            </a:r>
            <a:endParaRPr lang="ja-JP" altLang="en-US" sz="1200" dirty="0">
              <a:latin typeface="ＭＳ Ｐゴシック" panose="020B0600070205080204" pitchFamily="50" charset="-128"/>
              <a:ea typeface="ＭＳ Ｐゴシック" panose="020B0600070205080204" pitchFamily="50" charset="-128"/>
            </a:endParaRPr>
          </a:p>
        </p:txBody>
      </p:sp>
      <p:sp>
        <p:nvSpPr>
          <p:cNvPr id="4" name="フッター プレースホルダー 3"/>
          <p:cNvSpPr>
            <a:spLocks noGrp="1"/>
          </p:cNvSpPr>
          <p:nvPr>
            <p:ph type="ftr" sz="quarter" idx="11"/>
          </p:nvPr>
        </p:nvSpPr>
        <p:spPr/>
        <p:txBody>
          <a:bodyPr/>
          <a:lstStyle/>
          <a:p>
            <a:endParaRPr kumimoji="1" lang="ja-JP" altLang="en-US"/>
          </a:p>
        </p:txBody>
      </p:sp>
      <p:sp>
        <p:nvSpPr>
          <p:cNvPr id="7" name="スライド番号プレースホルダー 3">
            <a:extLst>
              <a:ext uri="{FF2B5EF4-FFF2-40B4-BE49-F238E27FC236}">
                <a16:creationId xmlns:a16="http://schemas.microsoft.com/office/drawing/2014/main" id="{9A70C627-520D-4980-834C-D1568E04BDA8}"/>
              </a:ext>
            </a:extLst>
          </p:cNvPr>
          <p:cNvSpPr>
            <a:spLocks noGrp="1"/>
          </p:cNvSpPr>
          <p:nvPr>
            <p:ph type="sldNum" sz="quarter" idx="12"/>
          </p:nvPr>
        </p:nvSpPr>
        <p:spPr>
          <a:xfrm>
            <a:off x="9448800" y="6404169"/>
            <a:ext cx="2743200" cy="365125"/>
          </a:xfrm>
        </p:spPr>
        <p:txBody>
          <a:bodyPr/>
          <a:lstStyle/>
          <a:p>
            <a:r>
              <a:rPr kumimoji="1" lang="en-US" altLang="ja-JP" sz="1400" dirty="0" smtClean="0">
                <a:latin typeface="+mj-lt"/>
              </a:rPr>
              <a:t>4</a:t>
            </a:r>
            <a:endParaRPr kumimoji="1" lang="ja-JP" altLang="en-US" sz="1400" dirty="0">
              <a:latin typeface="+mj-lt"/>
            </a:endParaRPr>
          </a:p>
        </p:txBody>
      </p:sp>
      <p:sp>
        <p:nvSpPr>
          <p:cNvPr id="8" name="正方形/長方形 7"/>
          <p:cNvSpPr/>
          <p:nvPr/>
        </p:nvSpPr>
        <p:spPr>
          <a:xfrm>
            <a:off x="10787265" y="3551635"/>
            <a:ext cx="1359339" cy="1200329"/>
          </a:xfrm>
          <a:prstGeom prst="rect">
            <a:avLst/>
          </a:prstGeom>
        </p:spPr>
        <p:txBody>
          <a:bodyPr wrap="square">
            <a:spAutoFit/>
          </a:bodyPr>
          <a:lstStyle/>
          <a:p>
            <a:r>
              <a:rPr lang="en-US" altLang="ja-JP" dirty="0">
                <a:hlinkClick r:id="rId3"/>
              </a:rPr>
              <a:t>http://</a:t>
            </a:r>
            <a:r>
              <a:rPr lang="en-US" altLang="ja-JP" dirty="0" smtClean="0">
                <a:hlinkClick r:id="rId3"/>
              </a:rPr>
              <a:t>www.bousai.go.jp/kyoiku/pdf/guidline.pdf</a:t>
            </a:r>
            <a:endParaRPr lang="en-US" altLang="ja-JP" dirty="0" smtClean="0"/>
          </a:p>
        </p:txBody>
      </p:sp>
      <p:pic>
        <p:nvPicPr>
          <p:cNvPr id="3" name="図 2"/>
          <p:cNvPicPr>
            <a:picLocks noChangeAspect="1"/>
          </p:cNvPicPr>
          <p:nvPr/>
        </p:nvPicPr>
        <p:blipFill>
          <a:blip r:embed="rId4"/>
          <a:stretch>
            <a:fillRect/>
          </a:stretch>
        </p:blipFill>
        <p:spPr>
          <a:xfrm>
            <a:off x="572655" y="2659778"/>
            <a:ext cx="9876376" cy="3999323"/>
          </a:xfrm>
          <a:prstGeom prst="rect">
            <a:avLst/>
          </a:prstGeom>
        </p:spPr>
      </p:pic>
    </p:spTree>
    <p:extLst>
      <p:ext uri="{BB962C8B-B14F-4D97-AF65-F5344CB8AC3E}">
        <p14:creationId xmlns:p14="http://schemas.microsoft.com/office/powerpoint/2010/main" val="3966059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2337EC-E44B-4298-B450-73CA9388E41F}"/>
              </a:ext>
            </a:extLst>
          </p:cNvPr>
          <p:cNvSpPr txBox="1">
            <a:spLocks/>
          </p:cNvSpPr>
          <p:nvPr/>
        </p:nvSpPr>
        <p:spPr>
          <a:xfrm>
            <a:off x="0" y="0"/>
            <a:ext cx="12192000" cy="650083"/>
          </a:xfrm>
          <a:prstGeom prst="rect">
            <a:avLst/>
          </a:prstGeom>
          <a:solidFill>
            <a:srgbClr val="00B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32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計画提案の流れ</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33" name="正方形/長方形 32">
            <a:extLst>
              <a:ext uri="{FF2B5EF4-FFF2-40B4-BE49-F238E27FC236}">
                <a16:creationId xmlns:a16="http://schemas.microsoft.com/office/drawing/2014/main" id="{861CB8AE-836E-429E-9110-28BA160D05BA}"/>
              </a:ext>
            </a:extLst>
          </p:cNvPr>
          <p:cNvSpPr/>
          <p:nvPr/>
        </p:nvSpPr>
        <p:spPr>
          <a:xfrm>
            <a:off x="433953" y="733534"/>
            <a:ext cx="11587566" cy="1566758"/>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rgbClr val="404040"/>
                </a:solidFill>
                <a:latin typeface="HGPｺﾞｼｯｸE" panose="020B0900000000000000" pitchFamily="50" charset="-128"/>
                <a:ea typeface="HGPｺﾞｼｯｸE" panose="020B0900000000000000" pitchFamily="50" charset="-128"/>
              </a:rPr>
              <a:t>計画提案を行うためには</a:t>
            </a:r>
            <a:r>
              <a:rPr lang="ja-JP" altLang="en-US" sz="2800" dirty="0" smtClean="0">
                <a:solidFill>
                  <a:srgbClr val="404040"/>
                </a:solidFill>
                <a:latin typeface="HGPｺﾞｼｯｸE" panose="020B0900000000000000" pitchFamily="50" charset="-128"/>
                <a:ea typeface="HGPｺﾞｼｯｸE" panose="020B0900000000000000" pitchFamily="50" charset="-128"/>
              </a:rPr>
              <a:t>、当該 </a:t>
            </a:r>
            <a:r>
              <a:rPr lang="ja-JP" altLang="en-US" sz="2800" dirty="0">
                <a:solidFill>
                  <a:srgbClr val="404040"/>
                </a:solidFill>
                <a:latin typeface="HGPｺﾞｼｯｸE" panose="020B0900000000000000" pitchFamily="50" charset="-128"/>
                <a:ea typeface="HGPｺﾞｼｯｸE" panose="020B0900000000000000" pitchFamily="50" charset="-128"/>
              </a:rPr>
              <a:t>地区において防災活動を行う地区</a:t>
            </a:r>
            <a:r>
              <a:rPr lang="ja-JP" altLang="en-US" sz="2800" dirty="0" smtClean="0">
                <a:solidFill>
                  <a:srgbClr val="404040"/>
                </a:solidFill>
                <a:latin typeface="HGPｺﾞｼｯｸE" panose="020B0900000000000000" pitchFamily="50" charset="-128"/>
                <a:ea typeface="HGPｺﾞｼｯｸE" panose="020B0900000000000000" pitchFamily="50" charset="-128"/>
              </a:rPr>
              <a:t>居住者等</a:t>
            </a:r>
            <a:r>
              <a:rPr lang="ja-JP" altLang="en-US" sz="2800" dirty="0">
                <a:solidFill>
                  <a:srgbClr val="404040"/>
                </a:solidFill>
                <a:latin typeface="HGPｺﾞｼｯｸE" panose="020B0900000000000000" pitchFamily="50" charset="-128"/>
                <a:ea typeface="HGPｺﾞｼｯｸE" panose="020B0900000000000000" pitchFamily="50" charset="-128"/>
              </a:rPr>
              <a:t>が</a:t>
            </a:r>
            <a:r>
              <a:rPr lang="ja-JP" altLang="en-US" sz="2800" dirty="0" smtClean="0">
                <a:solidFill>
                  <a:srgbClr val="404040"/>
                </a:solidFill>
                <a:latin typeface="HGPｺﾞｼｯｸE" panose="020B0900000000000000" pitchFamily="50" charset="-128"/>
                <a:ea typeface="HGPｺﾞｼｯｸE" panose="020B0900000000000000" pitchFamily="50" charset="-128"/>
              </a:rPr>
              <a:t>提案書</a:t>
            </a:r>
            <a:r>
              <a:rPr lang="ja-JP" altLang="en-US" sz="2800" dirty="0">
                <a:solidFill>
                  <a:srgbClr val="404040"/>
                </a:solidFill>
                <a:latin typeface="HGPｺﾞｼｯｸE" panose="020B0900000000000000" pitchFamily="50" charset="-128"/>
                <a:ea typeface="HGPｺﾞｼｯｸE" panose="020B0900000000000000" pitchFamily="50" charset="-128"/>
              </a:rPr>
              <a:t>を作成し、地区防災計画の素案とともに市町村防災会議に提案すること</a:t>
            </a:r>
            <a:r>
              <a:rPr lang="ja-JP" altLang="en-US" sz="2800" dirty="0" smtClean="0">
                <a:solidFill>
                  <a:srgbClr val="404040"/>
                </a:solidFill>
                <a:latin typeface="HGPｺﾞｼｯｸE" panose="020B0900000000000000" pitchFamily="50" charset="-128"/>
                <a:ea typeface="HGPｺﾞｼｯｸE" panose="020B0900000000000000" pitchFamily="50" charset="-128"/>
              </a:rPr>
              <a:t>ができます </a:t>
            </a:r>
            <a:r>
              <a:rPr lang="ja-JP" altLang="en-US" sz="2800" dirty="0">
                <a:solidFill>
                  <a:srgbClr val="404040"/>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9C90EAB0-40D2-482B-9CA0-4E79CD846429}"/>
              </a:ext>
            </a:extLst>
          </p:cNvPr>
          <p:cNvSpPr txBox="1"/>
          <p:nvPr/>
        </p:nvSpPr>
        <p:spPr>
          <a:xfrm>
            <a:off x="8870396" y="2922979"/>
            <a:ext cx="1544428" cy="738664"/>
          </a:xfrm>
          <a:prstGeom prst="rect">
            <a:avLst/>
          </a:prstGeom>
          <a:noFill/>
        </p:spPr>
        <p:txBody>
          <a:bodyPr wrap="square">
            <a:spAutoFit/>
          </a:bodyPr>
          <a:lstStyle/>
          <a:p>
            <a:r>
              <a:rPr lang="ja-JP" altLang="en-US" b="0" i="0" dirty="0">
                <a:solidFill>
                  <a:srgbClr val="000000"/>
                </a:solidFill>
                <a:effectLst/>
                <a:latin typeface="Meiryo" panose="020B0604030504040204" pitchFamily="50" charset="-128"/>
                <a:ea typeface="Meiryo" panose="020B0604030504040204" pitchFamily="50" charset="-128"/>
              </a:rPr>
              <a:t> </a:t>
            </a:r>
            <a:r>
              <a:rPr lang="ja-JP" altLang="en-US" sz="1200" b="0" i="0" dirty="0">
                <a:solidFill>
                  <a:srgbClr val="000000"/>
                </a:solidFill>
                <a:effectLst/>
                <a:latin typeface="ＭＳ Ｐゴシック" panose="020B0600070205080204" pitchFamily="50" charset="-128"/>
                <a:ea typeface="ＭＳ Ｐゴシック" panose="020B0600070205080204" pitchFamily="50" charset="-128"/>
              </a:rPr>
              <a:t>出典</a:t>
            </a:r>
            <a:r>
              <a:rPr lang="ja-JP" altLang="en-US" sz="1200" dirty="0" smtClean="0">
                <a:solidFill>
                  <a:srgbClr val="000000"/>
                </a:solidFill>
                <a:latin typeface="ＭＳ Ｐゴシック" panose="020B0600070205080204" pitchFamily="50" charset="-128"/>
                <a:ea typeface="ＭＳ Ｐゴシック" panose="020B0600070205080204" pitchFamily="50" charset="-128"/>
              </a:rPr>
              <a:t>：</a:t>
            </a:r>
            <a:endParaRPr lang="en-US" altLang="ja-JP" sz="1200" dirty="0" smtClean="0">
              <a:solidFill>
                <a:srgbClr val="000000"/>
              </a:solidFill>
              <a:latin typeface="ＭＳ Ｐゴシック" panose="020B0600070205080204" pitchFamily="50" charset="-128"/>
              <a:ea typeface="ＭＳ Ｐゴシック" panose="020B0600070205080204" pitchFamily="50" charset="-128"/>
            </a:endParaRPr>
          </a:p>
          <a:p>
            <a:r>
              <a:rPr lang="ja-JP" altLang="en-US" sz="1200" b="0" i="0" dirty="0" smtClean="0">
                <a:solidFill>
                  <a:srgbClr val="000000"/>
                </a:solidFill>
                <a:effectLst/>
                <a:latin typeface="ＭＳ Ｐゴシック" panose="020B0600070205080204" pitchFamily="50" charset="-128"/>
                <a:ea typeface="ＭＳ Ｐゴシック" panose="020B0600070205080204" pitchFamily="50" charset="-128"/>
              </a:rPr>
              <a:t>内閣府</a:t>
            </a:r>
            <a:r>
              <a:rPr lang="ja-JP" altLang="en-US" sz="1200" b="0" i="0" dirty="0">
                <a:solidFill>
                  <a:srgbClr val="000000"/>
                </a:solidFill>
                <a:effectLst/>
                <a:latin typeface="ＭＳ Ｐゴシック" panose="020B0600070205080204" pitchFamily="50" charset="-128"/>
                <a:ea typeface="ＭＳ Ｐゴシック" panose="020B0600070205080204" pitchFamily="50" charset="-128"/>
              </a:rPr>
              <a:t>「地区防災</a:t>
            </a:r>
            <a:r>
              <a:rPr lang="ja-JP" altLang="en-US" sz="1200" b="0" i="0" dirty="0" smtClean="0">
                <a:solidFill>
                  <a:srgbClr val="000000"/>
                </a:solidFill>
                <a:effectLst/>
                <a:latin typeface="ＭＳ Ｐゴシック" panose="020B0600070205080204" pitchFamily="50" charset="-128"/>
                <a:ea typeface="ＭＳ Ｐゴシック" panose="020B0600070205080204" pitchFamily="50" charset="-128"/>
              </a:rPr>
              <a:t>計画ガイドライン」</a:t>
            </a:r>
            <a:endParaRPr lang="ja-JP" altLang="en-US" sz="1200" dirty="0">
              <a:latin typeface="ＭＳ Ｐゴシック" panose="020B0600070205080204" pitchFamily="50" charset="-128"/>
              <a:ea typeface="ＭＳ Ｐゴシック" panose="020B0600070205080204" pitchFamily="50" charset="-128"/>
            </a:endParaRPr>
          </a:p>
        </p:txBody>
      </p:sp>
      <p:sp>
        <p:nvSpPr>
          <p:cNvPr id="4" name="フッター プレースホルダー 3"/>
          <p:cNvSpPr>
            <a:spLocks noGrp="1"/>
          </p:cNvSpPr>
          <p:nvPr>
            <p:ph type="ftr" sz="quarter" idx="11"/>
          </p:nvPr>
        </p:nvSpPr>
        <p:spPr/>
        <p:txBody>
          <a:bodyPr/>
          <a:lstStyle/>
          <a:p>
            <a:endParaRPr kumimoji="1" lang="ja-JP" altLang="en-US"/>
          </a:p>
        </p:txBody>
      </p:sp>
      <p:sp>
        <p:nvSpPr>
          <p:cNvPr id="7" name="スライド番号プレースホルダー 3">
            <a:extLst>
              <a:ext uri="{FF2B5EF4-FFF2-40B4-BE49-F238E27FC236}">
                <a16:creationId xmlns:a16="http://schemas.microsoft.com/office/drawing/2014/main" id="{9A70C627-520D-4980-834C-D1568E04BDA8}"/>
              </a:ext>
            </a:extLst>
          </p:cNvPr>
          <p:cNvSpPr>
            <a:spLocks noGrp="1"/>
          </p:cNvSpPr>
          <p:nvPr>
            <p:ph type="sldNum" sz="quarter" idx="12"/>
          </p:nvPr>
        </p:nvSpPr>
        <p:spPr>
          <a:xfrm>
            <a:off x="9448800" y="6404169"/>
            <a:ext cx="2743200" cy="365125"/>
          </a:xfrm>
        </p:spPr>
        <p:txBody>
          <a:bodyPr/>
          <a:lstStyle/>
          <a:p>
            <a:r>
              <a:rPr kumimoji="1" lang="en-US" altLang="ja-JP" sz="1400" dirty="0" smtClean="0">
                <a:latin typeface="+mj-lt"/>
              </a:rPr>
              <a:t>4</a:t>
            </a:r>
            <a:endParaRPr kumimoji="1" lang="ja-JP" altLang="en-US" sz="1400" dirty="0">
              <a:latin typeface="+mj-lt"/>
            </a:endParaRPr>
          </a:p>
        </p:txBody>
      </p:sp>
      <p:sp>
        <p:nvSpPr>
          <p:cNvPr id="8" name="正方形/長方形 7"/>
          <p:cNvSpPr/>
          <p:nvPr/>
        </p:nvSpPr>
        <p:spPr>
          <a:xfrm>
            <a:off x="8844212" y="3745094"/>
            <a:ext cx="2804990" cy="646331"/>
          </a:xfrm>
          <a:prstGeom prst="rect">
            <a:avLst/>
          </a:prstGeom>
        </p:spPr>
        <p:txBody>
          <a:bodyPr wrap="square">
            <a:spAutoFit/>
          </a:bodyPr>
          <a:lstStyle/>
          <a:p>
            <a:r>
              <a:rPr lang="en-US" altLang="ja-JP" dirty="0">
                <a:hlinkClick r:id="rId3"/>
              </a:rPr>
              <a:t>http://</a:t>
            </a:r>
            <a:r>
              <a:rPr lang="en-US" altLang="ja-JP" dirty="0" smtClean="0">
                <a:hlinkClick r:id="rId3"/>
              </a:rPr>
              <a:t>www.bousai.go.jp/kyoiku/pdf/guidline.pdf</a:t>
            </a:r>
            <a:endParaRPr lang="en-US" altLang="ja-JP" dirty="0" smtClean="0"/>
          </a:p>
        </p:txBody>
      </p:sp>
      <p:pic>
        <p:nvPicPr>
          <p:cNvPr id="10" name="図 9"/>
          <p:cNvPicPr>
            <a:picLocks noChangeAspect="1"/>
          </p:cNvPicPr>
          <p:nvPr/>
        </p:nvPicPr>
        <p:blipFill rotWithShape="1">
          <a:blip r:embed="rId4"/>
          <a:srcRect l="18913" t="12071" r="33109" b="29606"/>
          <a:stretch/>
        </p:blipFill>
        <p:spPr>
          <a:xfrm>
            <a:off x="2057398" y="2387735"/>
            <a:ext cx="6440557" cy="4403931"/>
          </a:xfrm>
          <a:prstGeom prst="rect">
            <a:avLst/>
          </a:prstGeom>
        </p:spPr>
      </p:pic>
    </p:spTree>
    <p:extLst>
      <p:ext uri="{BB962C8B-B14F-4D97-AF65-F5344CB8AC3E}">
        <p14:creationId xmlns:p14="http://schemas.microsoft.com/office/powerpoint/2010/main" val="37921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2337EC-E44B-4298-B450-73CA9388E41F}"/>
              </a:ext>
            </a:extLst>
          </p:cNvPr>
          <p:cNvSpPr txBox="1">
            <a:spLocks/>
          </p:cNvSpPr>
          <p:nvPr/>
        </p:nvSpPr>
        <p:spPr>
          <a:xfrm>
            <a:off x="0" y="0"/>
            <a:ext cx="12192000" cy="650083"/>
          </a:xfrm>
          <a:prstGeom prst="rect">
            <a:avLst/>
          </a:prstGeom>
          <a:solidFill>
            <a:srgbClr val="00B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参考</a:t>
            </a:r>
            <a:r>
              <a:rPr kumimoji="1"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地区防災計画の項目例（イメージ）</a:t>
            </a:r>
          </a:p>
        </p:txBody>
      </p:sp>
      <p:sp>
        <p:nvSpPr>
          <p:cNvPr id="33" name="正方形/長方形 32">
            <a:extLst>
              <a:ext uri="{FF2B5EF4-FFF2-40B4-BE49-F238E27FC236}">
                <a16:creationId xmlns:a16="http://schemas.microsoft.com/office/drawing/2014/main" id="{861CB8AE-836E-429E-9110-28BA160D05BA}"/>
              </a:ext>
            </a:extLst>
          </p:cNvPr>
          <p:cNvSpPr/>
          <p:nvPr/>
        </p:nvSpPr>
        <p:spPr>
          <a:xfrm>
            <a:off x="263471" y="735530"/>
            <a:ext cx="11385731" cy="1201760"/>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rgbClr val="404040"/>
                </a:solidFill>
                <a:latin typeface="HGPｺﾞｼｯｸE" panose="020B0900000000000000" pitchFamily="50" charset="-128"/>
                <a:ea typeface="HGPｺﾞｼｯｸE" panose="020B0900000000000000" pitchFamily="50" charset="-128"/>
              </a:rPr>
              <a:t>組織活動のレベルにあわせて徐々に地域防災力を向上させる継続的な計画・活動を心がけましょう。</a:t>
            </a:r>
          </a:p>
        </p:txBody>
      </p:sp>
      <p:pic>
        <p:nvPicPr>
          <p:cNvPr id="3" name="図 2"/>
          <p:cNvPicPr>
            <a:picLocks noChangeAspect="1"/>
          </p:cNvPicPr>
          <p:nvPr/>
        </p:nvPicPr>
        <p:blipFill rotWithShape="1">
          <a:blip r:embed="rId3"/>
          <a:srcRect l="28296" t="17696" r="29121" b="6785"/>
          <a:stretch/>
        </p:blipFill>
        <p:spPr>
          <a:xfrm>
            <a:off x="2844799" y="2022737"/>
            <a:ext cx="5578765" cy="4794790"/>
          </a:xfrm>
          <a:prstGeom prst="rect">
            <a:avLst/>
          </a:prstGeom>
        </p:spPr>
      </p:pic>
      <p:sp>
        <p:nvSpPr>
          <p:cNvPr id="6" name="テキスト ボックス 5">
            <a:extLst>
              <a:ext uri="{FF2B5EF4-FFF2-40B4-BE49-F238E27FC236}">
                <a16:creationId xmlns:a16="http://schemas.microsoft.com/office/drawing/2014/main" id="{9C90EAB0-40D2-482B-9CA0-4E79CD846429}"/>
              </a:ext>
            </a:extLst>
          </p:cNvPr>
          <p:cNvSpPr txBox="1"/>
          <p:nvPr/>
        </p:nvSpPr>
        <p:spPr>
          <a:xfrm>
            <a:off x="8304356" y="4931900"/>
            <a:ext cx="2175221" cy="553998"/>
          </a:xfrm>
          <a:prstGeom prst="rect">
            <a:avLst/>
          </a:prstGeom>
          <a:noFill/>
        </p:spPr>
        <p:txBody>
          <a:bodyPr wrap="square">
            <a:spAutoFit/>
          </a:bodyPr>
          <a:lstStyle/>
          <a:p>
            <a:r>
              <a:rPr lang="ja-JP" altLang="en-US" b="0" i="0" dirty="0">
                <a:solidFill>
                  <a:srgbClr val="000000"/>
                </a:solidFill>
                <a:effectLst/>
                <a:latin typeface="Meiryo" panose="020B0604030504040204" pitchFamily="50" charset="-128"/>
                <a:ea typeface="Meiryo" panose="020B0604030504040204" pitchFamily="50" charset="-128"/>
              </a:rPr>
              <a:t> </a:t>
            </a:r>
            <a:r>
              <a:rPr lang="ja-JP" altLang="en-US" sz="1200" b="0" i="0" dirty="0">
                <a:solidFill>
                  <a:srgbClr val="000000"/>
                </a:solidFill>
                <a:effectLst/>
                <a:latin typeface="ＭＳ Ｐゴシック" panose="020B0600070205080204" pitchFamily="50" charset="-128"/>
                <a:ea typeface="ＭＳ Ｐゴシック" panose="020B0600070205080204" pitchFamily="50" charset="-128"/>
              </a:rPr>
              <a:t>出典</a:t>
            </a:r>
            <a:r>
              <a:rPr lang="ja-JP" altLang="en-US" sz="1200" dirty="0">
                <a:solidFill>
                  <a:srgbClr val="000000"/>
                </a:solidFill>
                <a:latin typeface="ＭＳ Ｐゴシック" panose="020B0600070205080204" pitchFamily="50" charset="-128"/>
                <a:ea typeface="ＭＳ Ｐゴシック" panose="020B0600070205080204" pitchFamily="50" charset="-128"/>
              </a:rPr>
              <a:t>：</a:t>
            </a:r>
            <a:r>
              <a:rPr lang="ja-JP" altLang="en-US" sz="1200" b="0" i="0" dirty="0">
                <a:solidFill>
                  <a:srgbClr val="000000"/>
                </a:solidFill>
                <a:effectLst/>
                <a:latin typeface="ＭＳ Ｐゴシック" panose="020B0600070205080204" pitchFamily="50" charset="-128"/>
                <a:ea typeface="ＭＳ Ｐゴシック" panose="020B0600070205080204" pitchFamily="50" charset="-128"/>
              </a:rPr>
              <a:t>内閣府「地区防災計画ガイドライン」</a:t>
            </a:r>
            <a:endParaRPr lang="ja-JP" altLang="en-US" sz="1200" dirty="0">
              <a:latin typeface="ＭＳ Ｐゴシック" panose="020B0600070205080204" pitchFamily="50" charset="-128"/>
              <a:ea typeface="ＭＳ Ｐゴシック" panose="020B0600070205080204" pitchFamily="50" charset="-128"/>
            </a:endParaRPr>
          </a:p>
        </p:txBody>
      </p:sp>
      <p:sp>
        <p:nvSpPr>
          <p:cNvPr id="4" name="フッター プレースホルダー 3"/>
          <p:cNvSpPr>
            <a:spLocks noGrp="1"/>
          </p:cNvSpPr>
          <p:nvPr>
            <p:ph type="ftr" sz="quarter" idx="11"/>
          </p:nvPr>
        </p:nvSpPr>
        <p:spPr/>
        <p:txBody>
          <a:bodyPr/>
          <a:lstStyle/>
          <a:p>
            <a:endParaRPr kumimoji="1" lang="ja-JP" altLang="en-US"/>
          </a:p>
        </p:txBody>
      </p:sp>
      <p:sp>
        <p:nvSpPr>
          <p:cNvPr id="7" name="スライド番号プレースホルダー 3">
            <a:extLst>
              <a:ext uri="{FF2B5EF4-FFF2-40B4-BE49-F238E27FC236}">
                <a16:creationId xmlns:a16="http://schemas.microsoft.com/office/drawing/2014/main" id="{9A70C627-520D-4980-834C-D1568E04BDA8}"/>
              </a:ext>
            </a:extLst>
          </p:cNvPr>
          <p:cNvSpPr>
            <a:spLocks noGrp="1"/>
          </p:cNvSpPr>
          <p:nvPr>
            <p:ph type="sldNum" sz="quarter" idx="12"/>
          </p:nvPr>
        </p:nvSpPr>
        <p:spPr>
          <a:xfrm>
            <a:off x="8659091" y="6173787"/>
            <a:ext cx="2743200" cy="365125"/>
          </a:xfrm>
        </p:spPr>
        <p:txBody>
          <a:bodyPr/>
          <a:lstStyle/>
          <a:p>
            <a:r>
              <a:rPr kumimoji="1" lang="en-US" altLang="ja-JP" sz="1400" dirty="0">
                <a:latin typeface="+mj-lt"/>
              </a:rPr>
              <a:t>4</a:t>
            </a:r>
            <a:endParaRPr kumimoji="1" lang="ja-JP" altLang="en-US" sz="1400" dirty="0">
              <a:latin typeface="+mj-lt"/>
            </a:endParaRPr>
          </a:p>
        </p:txBody>
      </p:sp>
    </p:spTree>
    <p:extLst>
      <p:ext uri="{BB962C8B-B14F-4D97-AF65-F5344CB8AC3E}">
        <p14:creationId xmlns:p14="http://schemas.microsoft.com/office/powerpoint/2010/main" val="830318703"/>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1795</TotalTime>
  <Words>7699</Words>
  <Application>Microsoft Office PowerPoint</Application>
  <PresentationFormat>ワイド画面</PresentationFormat>
  <Paragraphs>688</Paragraphs>
  <Slides>44</Slides>
  <Notes>44</Notes>
  <HiddenSlides>0</HiddenSlides>
  <MMClips>0</MMClips>
  <ScaleCrop>false</ScaleCrop>
  <HeadingPairs>
    <vt:vector size="8" baseType="variant">
      <vt:variant>
        <vt:lpstr>使用されているフォント</vt:lpstr>
      </vt:variant>
      <vt:variant>
        <vt:i4>16</vt:i4>
      </vt:variant>
      <vt:variant>
        <vt:lpstr>テーマ</vt:lpstr>
      </vt:variant>
      <vt:variant>
        <vt:i4>1</vt:i4>
      </vt:variant>
      <vt:variant>
        <vt:lpstr>埋め込まれた OLE サーバー</vt:lpstr>
      </vt:variant>
      <vt:variant>
        <vt:i4>1</vt:i4>
      </vt:variant>
      <vt:variant>
        <vt:lpstr>スライド タイトル</vt:lpstr>
      </vt:variant>
      <vt:variant>
        <vt:i4>44</vt:i4>
      </vt:variant>
    </vt:vector>
  </HeadingPairs>
  <TitlesOfParts>
    <vt:vector size="62" baseType="lpstr">
      <vt:lpstr>ＤＦ特太ゴシック体</vt:lpstr>
      <vt:lpstr>HGPｺﾞｼｯｸE</vt:lpstr>
      <vt:lpstr>HGP創英角ｺﾞｼｯｸUB</vt:lpstr>
      <vt:lpstr>HGSｺﾞｼｯｸE</vt:lpstr>
      <vt:lpstr>HG丸ｺﾞｼｯｸM-PRO</vt:lpstr>
      <vt:lpstr>ＭＳ Ｐゴシック</vt:lpstr>
      <vt:lpstr>ＭＳ ゴシック</vt:lpstr>
      <vt:lpstr>メイリオ</vt:lpstr>
      <vt:lpstr>メイリオ</vt:lpstr>
      <vt:lpstr>游ゴシック</vt:lpstr>
      <vt:lpstr>游ゴシック Light</vt:lpstr>
      <vt:lpstr>Arial</vt:lpstr>
      <vt:lpstr>Calibri</vt:lpstr>
      <vt:lpstr>Calibri Light</vt:lpstr>
      <vt:lpstr>Century</vt:lpstr>
      <vt:lpstr>Wingdings</vt:lpstr>
      <vt:lpstr>Office Theme</vt:lpstr>
      <vt:lpstr>Document</vt:lpstr>
      <vt:lpstr>PowerPoint プレゼンテーション</vt:lpstr>
      <vt:lpstr>防災リーダーの役割/住民 (構成員)の自助意識を高めるには</vt:lpstr>
      <vt:lpstr>学習目標と内容</vt:lpstr>
      <vt:lpstr>1.わがまち（地域）の地区防災計画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２.地域の防災リーダーの役割</vt:lpstr>
      <vt:lpstr>PowerPoint プレゼンテーション</vt:lpstr>
      <vt:lpstr>地域の防災リーダーの役割</vt:lpstr>
      <vt:lpstr>リーダーとして心掛けたいこと</vt:lpstr>
      <vt:lpstr>リーダーという立場を最大限利用しよう</vt:lpstr>
      <vt:lpstr>楽しく活動を進めよう</vt:lpstr>
      <vt:lpstr>【事例①】 防災リーダーの役割</vt:lpstr>
      <vt:lpstr>【事例②】 防災リーダーの役割</vt:lpstr>
      <vt:lpstr>PowerPoint プレゼンテーション</vt:lpstr>
      <vt:lpstr>３.仲間を増やす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地域の資源(人)を活かす</vt:lpstr>
      <vt:lpstr>自主防災組織に参加する仲間を増やす</vt:lpstr>
      <vt:lpstr>【事例】 自主防災組織に参加する仲間を増やす</vt:lpstr>
      <vt:lpstr>【事例】 自主防災組織に参加する仲間を増やす</vt:lpstr>
      <vt:lpstr>PowerPoint プレゼンテーション</vt:lpstr>
      <vt:lpstr>４．地域をとりまく団体等との連携</vt:lpstr>
      <vt:lpstr>地域の様々な人や団体との連携・協力</vt:lpstr>
      <vt:lpstr>【事例】 自主防災組織と他団体との連携（平時からの協力）</vt:lpstr>
      <vt:lpstr>【事例】 自主防災組織と他団体との連携（災害時の協力）</vt:lpstr>
      <vt:lpstr>PowerPoint プレゼンテーション</vt:lpstr>
      <vt:lpstr>【事例】地域防災リーダー人材のネットワーク化・防災活動実践研修事業① （自主防災組織等のリーダー育成・連携促進支援事業　長野県　H30年）</vt:lpstr>
      <vt:lpstr>【事例】地域防災リーダー人材のネットワーク化・防災活動実践研修事業② （自主防災組織等のリーダー育成・連携促進支援事業　長野県　H30年）</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安斉 敏明</dc:creator>
  <cp:lastModifiedBy>武井　唯理恵(013614)</cp:lastModifiedBy>
  <cp:revision>73</cp:revision>
  <cp:lastPrinted>2020-11-09T07:29:13Z</cp:lastPrinted>
  <dcterms:created xsi:type="dcterms:W3CDTF">2020-10-03T01:56:16Z</dcterms:created>
  <dcterms:modified xsi:type="dcterms:W3CDTF">2021-02-10T05:24:42Z</dcterms:modified>
</cp:coreProperties>
</file>