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59"/>
  </p:notesMasterIdLst>
  <p:sldIdLst>
    <p:sldId id="699" r:id="rId2"/>
    <p:sldId id="700" r:id="rId3"/>
    <p:sldId id="701" r:id="rId4"/>
    <p:sldId id="702" r:id="rId5"/>
    <p:sldId id="703" r:id="rId6"/>
    <p:sldId id="704" r:id="rId7"/>
    <p:sldId id="705" r:id="rId8"/>
    <p:sldId id="706" r:id="rId9"/>
    <p:sldId id="707" r:id="rId10"/>
    <p:sldId id="708" r:id="rId11"/>
    <p:sldId id="709" r:id="rId12"/>
    <p:sldId id="710" r:id="rId13"/>
    <p:sldId id="711" r:id="rId14"/>
    <p:sldId id="712" r:id="rId15"/>
    <p:sldId id="713" r:id="rId16"/>
    <p:sldId id="714" r:id="rId17"/>
    <p:sldId id="715" r:id="rId18"/>
    <p:sldId id="716" r:id="rId19"/>
    <p:sldId id="717" r:id="rId20"/>
    <p:sldId id="718" r:id="rId21"/>
    <p:sldId id="719" r:id="rId22"/>
    <p:sldId id="720" r:id="rId23"/>
    <p:sldId id="721" r:id="rId24"/>
    <p:sldId id="722" r:id="rId25"/>
    <p:sldId id="723" r:id="rId26"/>
    <p:sldId id="754" r:id="rId27"/>
    <p:sldId id="726" r:id="rId28"/>
    <p:sldId id="727" r:id="rId29"/>
    <p:sldId id="728" r:id="rId30"/>
    <p:sldId id="729" r:id="rId31"/>
    <p:sldId id="730" r:id="rId32"/>
    <p:sldId id="731" r:id="rId33"/>
    <p:sldId id="732" r:id="rId34"/>
    <p:sldId id="733" r:id="rId35"/>
    <p:sldId id="734" r:id="rId36"/>
    <p:sldId id="735" r:id="rId37"/>
    <p:sldId id="736" r:id="rId38"/>
    <p:sldId id="737" r:id="rId39"/>
    <p:sldId id="613" r:id="rId40"/>
    <p:sldId id="616" r:id="rId41"/>
    <p:sldId id="617" r:id="rId42"/>
    <p:sldId id="738" r:id="rId43"/>
    <p:sldId id="739" r:id="rId44"/>
    <p:sldId id="740" r:id="rId45"/>
    <p:sldId id="741" r:id="rId46"/>
    <p:sldId id="742" r:id="rId47"/>
    <p:sldId id="743" r:id="rId48"/>
    <p:sldId id="744" r:id="rId49"/>
    <p:sldId id="745" r:id="rId50"/>
    <p:sldId id="746" r:id="rId51"/>
    <p:sldId id="747" r:id="rId52"/>
    <p:sldId id="767" r:id="rId53"/>
    <p:sldId id="768" r:id="rId54"/>
    <p:sldId id="769" r:id="rId55"/>
    <p:sldId id="770" r:id="rId56"/>
    <p:sldId id="771" r:id="rId57"/>
    <p:sldId id="772" r:id="rId58"/>
  </p:sldIdLst>
  <p:sldSz cx="12192000" cy="6858000"/>
  <p:notesSz cx="6635750" cy="9767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2" autoAdjust="0"/>
    <p:restoredTop sz="73526" autoAdjust="0"/>
  </p:normalViewPr>
  <p:slideViewPr>
    <p:cSldViewPr snapToGrid="0">
      <p:cViewPr varScale="1">
        <p:scale>
          <a:sx n="50" d="100"/>
          <a:sy n="50" d="100"/>
        </p:scale>
        <p:origin x="1228" y="44"/>
      </p:cViewPr>
      <p:guideLst/>
    </p:cSldViewPr>
  </p:slideViewPr>
  <p:notesTextViewPr>
    <p:cViewPr>
      <p:scale>
        <a:sx n="1" d="1"/>
        <a:sy n="1" d="1"/>
      </p:scale>
      <p:origin x="0" y="0"/>
    </p:cViewPr>
  </p:notesTextViewPr>
  <p:notesViewPr>
    <p:cSldViewPr snapToGrid="0">
      <p:cViewPr varScale="1">
        <p:scale>
          <a:sx n="49" d="100"/>
          <a:sy n="49" d="100"/>
        </p:scale>
        <p:origin x="2772"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875492" cy="490090"/>
          </a:xfrm>
          <a:prstGeom prst="rect">
            <a:avLst/>
          </a:prstGeom>
        </p:spPr>
        <p:txBody>
          <a:bodyPr vert="horz" lIns="89551" tIns="44775" rIns="89551" bIns="4477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89551" tIns="44775" rIns="89551" bIns="44775" rtlCol="0"/>
          <a:lstStyle>
            <a:lvl1pPr algn="r">
              <a:defRPr sz="1200"/>
            </a:lvl1pPr>
          </a:lstStyle>
          <a:p>
            <a:fld id="{AC982D05-081E-42E7-AC4F-191A7EB79ACD}" type="datetimeFigureOut">
              <a:rPr kumimoji="1" lang="ja-JP" altLang="en-US" smtClean="0"/>
              <a:t>2021/2/10</a:t>
            </a:fld>
            <a:endParaRPr kumimoji="1" lang="ja-JP" altLang="en-US"/>
          </a:p>
        </p:txBody>
      </p:sp>
      <p:sp>
        <p:nvSpPr>
          <p:cNvPr id="4" name="スライド イメージ プレースホルダー 3"/>
          <p:cNvSpPr>
            <a:spLocks noGrp="1" noRot="1" noChangeAspect="1"/>
          </p:cNvSpPr>
          <p:nvPr>
            <p:ph type="sldImg" idx="2"/>
          </p:nvPr>
        </p:nvSpPr>
        <p:spPr>
          <a:xfrm>
            <a:off x="387350" y="1220788"/>
            <a:ext cx="5861050" cy="3297237"/>
          </a:xfrm>
          <a:prstGeom prst="rect">
            <a:avLst/>
          </a:prstGeom>
          <a:noFill/>
          <a:ln w="12700">
            <a:solidFill>
              <a:prstClr val="black"/>
            </a:solidFill>
          </a:ln>
        </p:spPr>
        <p:txBody>
          <a:bodyPr vert="horz" lIns="89551" tIns="44775" rIns="89551" bIns="44775" rtlCol="0" anchor="ctr"/>
          <a:lstStyle/>
          <a:p>
            <a:endParaRPr lang="ja-JP" altLang="en-US"/>
          </a:p>
        </p:txBody>
      </p:sp>
      <p:sp>
        <p:nvSpPr>
          <p:cNvPr id="5" name="ノート プレースホルダー 4"/>
          <p:cNvSpPr>
            <a:spLocks noGrp="1"/>
          </p:cNvSpPr>
          <p:nvPr>
            <p:ph type="body" sz="quarter" idx="3"/>
          </p:nvPr>
        </p:nvSpPr>
        <p:spPr>
          <a:xfrm>
            <a:off x="663575" y="4700797"/>
            <a:ext cx="5308600" cy="3846106"/>
          </a:xfrm>
          <a:prstGeom prst="rect">
            <a:avLst/>
          </a:prstGeom>
        </p:spPr>
        <p:txBody>
          <a:bodyPr vert="horz" lIns="89551" tIns="44775" rIns="89551" bIns="4477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77801"/>
            <a:ext cx="2875492" cy="490089"/>
          </a:xfrm>
          <a:prstGeom prst="rect">
            <a:avLst/>
          </a:prstGeom>
        </p:spPr>
        <p:txBody>
          <a:bodyPr vert="horz" lIns="89551" tIns="44775" rIns="89551" bIns="4477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1"/>
            <a:ext cx="2875492" cy="490089"/>
          </a:xfrm>
          <a:prstGeom prst="rect">
            <a:avLst/>
          </a:prstGeom>
        </p:spPr>
        <p:txBody>
          <a:bodyPr vert="horz" lIns="89551" tIns="44775" rIns="89551" bIns="44775" rtlCol="0" anchor="b"/>
          <a:lstStyle>
            <a:lvl1pPr algn="r">
              <a:defRPr sz="1200"/>
            </a:lvl1pPr>
          </a:lstStyle>
          <a:p>
            <a:fld id="{DC0BDF27-5FA0-47A3-9215-3C30F09D3E50}" type="slidenum">
              <a:rPr kumimoji="1" lang="ja-JP" altLang="en-US" smtClean="0"/>
              <a:t>‹#›</a:t>
            </a:fld>
            <a:endParaRPr kumimoji="1" lang="ja-JP" altLang="en-US"/>
          </a:p>
        </p:txBody>
      </p:sp>
    </p:spTree>
    <p:extLst>
      <p:ext uri="{BB962C8B-B14F-4D97-AF65-F5344CB8AC3E}">
        <p14:creationId xmlns:p14="http://schemas.microsoft.com/office/powerpoint/2010/main" val="17980078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7350" y="1171575"/>
            <a:ext cx="5861050" cy="3297238"/>
          </a:xfrm>
        </p:spPr>
      </p:sp>
      <p:sp>
        <p:nvSpPr>
          <p:cNvPr id="7" name="ノート プレースホルダー 6"/>
          <p:cNvSpPr>
            <a:spLocks noGrp="1"/>
          </p:cNvSpPr>
          <p:nvPr>
            <p:ph type="body" idx="1"/>
          </p:nvPr>
        </p:nvSpPr>
        <p:spPr>
          <a:xfrm>
            <a:off x="663575" y="4938213"/>
            <a:ext cx="5308600" cy="3846106"/>
          </a:xfrm>
        </p:spPr>
        <p:txBody>
          <a:bodyPr/>
          <a:lstStyle/>
          <a:p>
            <a:endParaRPr kumimoji="1" lang="ja-JP" altLang="en-US" dirty="0"/>
          </a:p>
        </p:txBody>
      </p:sp>
    </p:spTree>
    <p:extLst>
      <p:ext uri="{BB962C8B-B14F-4D97-AF65-F5344CB8AC3E}">
        <p14:creationId xmlns:p14="http://schemas.microsoft.com/office/powerpoint/2010/main" val="206488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情報収集・伝達の中でも住民の安否の情報は重要です。</a:t>
            </a:r>
            <a:endParaRPr lang="en-US" altLang="ja-JP"/>
          </a:p>
          <a:p>
            <a:pPr marL="167908" indent="-167908">
              <a:buFont typeface="Arial" panose="020B0604020202020204" pitchFamily="34" charset="0"/>
              <a:buChar char="•"/>
            </a:pPr>
            <a:r>
              <a:rPr lang="ja-JP" altLang="en-US"/>
              <a:t>受講者に、「皆さんの地域では住民の安否確認の方法は決まっていますか？」と投げかけます。</a:t>
            </a:r>
            <a:endParaRPr lang="en-US" altLang="ja-JP"/>
          </a:p>
          <a:p>
            <a:r>
              <a:rPr lang="ja-JP" altLang="en-US"/>
              <a:t>（何人かの受講者を指名して、答えてもらってもいいでしょう。）</a:t>
            </a:r>
          </a:p>
          <a:p>
            <a:endParaRPr lang="ja-JP" altLang="en-US"/>
          </a:p>
        </p:txBody>
      </p:sp>
      <p:sp>
        <p:nvSpPr>
          <p:cNvPr id="7" name="スライド イメージ プレースホルダー 6">
            <a:extLst>
              <a:ext uri="{FF2B5EF4-FFF2-40B4-BE49-F238E27FC236}">
                <a16:creationId xmlns:a16="http://schemas.microsoft.com/office/drawing/2014/main" id="{F23471B7-356B-4DA3-8116-624B24FFD227}"/>
              </a:ext>
            </a:extLst>
          </p:cNvPr>
          <p:cNvSpPr>
            <a:spLocks noGrp="1" noRot="1" noChangeAspect="1"/>
          </p:cNvSpPr>
          <p:nvPr>
            <p:ph type="sldImg"/>
          </p:nvPr>
        </p:nvSpPr>
        <p:spPr>
          <a:xfrm>
            <a:off x="601663" y="914400"/>
            <a:ext cx="5432425" cy="30559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0"/>
            <a:ext cx="2875492" cy="490089"/>
          </a:xfrm>
        </p:spPr>
        <p:txBody>
          <a:bodyPr/>
          <a:lstStyle/>
          <a:p>
            <a:r>
              <a:rPr kumimoji="1" lang="en-US" altLang="ja-JP" dirty="0"/>
              <a:t>7</a:t>
            </a:r>
            <a:endParaRPr kumimoji="1" lang="ja-JP" altLang="en-US" dirty="0"/>
          </a:p>
        </p:txBody>
      </p:sp>
    </p:spTree>
    <p:extLst>
      <p:ext uri="{BB962C8B-B14F-4D97-AF65-F5344CB8AC3E}">
        <p14:creationId xmlns:p14="http://schemas.microsoft.com/office/powerpoint/2010/main" val="319612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10736" y="4509850"/>
            <a:ext cx="5244700" cy="3846106"/>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目印を利用した安否確認（鈎取ニュータウン町内会：宮城県 仙台市）</a:t>
            </a:r>
            <a:endParaRPr lang="en-US" altLang="ja-JP" dirty="0"/>
          </a:p>
          <a:p>
            <a:pPr lvl="1"/>
            <a:r>
              <a:rPr lang="ja-JP" altLang="en-US" dirty="0"/>
              <a:t>このように、無事かどうかの目印を玄関に掲げると、安否確認を簡単に素早く行うことができます。そのためには、地域の皆さんが「災害時にはこのようにする」というルールを実行できるようになっている必要があります。</a:t>
            </a:r>
          </a:p>
          <a:p>
            <a:pPr marL="167908" indent="-167908">
              <a:buFont typeface="Arial" panose="020B0604020202020204" pitchFamily="34" charset="0"/>
              <a:buChar char="•"/>
            </a:pPr>
            <a:endParaRPr lang="ja-JP" altLang="en-US" dirty="0"/>
          </a:p>
          <a:p>
            <a:r>
              <a:rPr lang="en-US" altLang="ja-JP" dirty="0"/>
              <a:t>	</a:t>
            </a:r>
          </a:p>
          <a:p>
            <a:pPr marL="167908" indent="-167908">
              <a:buFont typeface="Arial" panose="020B0604020202020204" pitchFamily="34" charset="0"/>
              <a:buChar char="•"/>
            </a:pPr>
            <a:r>
              <a:rPr lang="ja-JP" altLang="en-US" dirty="0"/>
              <a:t>ホワイトボードを利用した安否確認</a:t>
            </a:r>
            <a:endParaRPr lang="en-US" altLang="ja-JP" dirty="0"/>
          </a:p>
          <a:p>
            <a:pPr marL="167908" indent="-167908">
              <a:buFont typeface="Arial" panose="020B0604020202020204" pitchFamily="34" charset="0"/>
              <a:buChar char="•"/>
            </a:pPr>
            <a:r>
              <a:rPr lang="ja-JP" altLang="en-US" dirty="0"/>
              <a:t>（グランフォーレ戸塚ヒルブリーズ自治会：神奈川県 横浜市）</a:t>
            </a:r>
            <a:endParaRPr lang="en-US" altLang="ja-JP" dirty="0"/>
          </a:p>
          <a:p>
            <a:pPr lvl="1"/>
            <a:r>
              <a:rPr lang="ja-JP" altLang="en-US" dirty="0"/>
              <a:t>このように、決まった箇所に安否情報を集約して記入、表示をしていると、誰が安否確認できていないのか、住民同士でも確認することができます。</a:t>
            </a:r>
          </a:p>
          <a:p>
            <a:pPr marL="167908" indent="-167908">
              <a:buFont typeface="Arial" panose="020B0604020202020204" pitchFamily="34" charset="0"/>
              <a:buChar char="•"/>
            </a:pPr>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212BC9A7-4649-4F7B-B125-6739603B720F}"/>
              </a:ext>
            </a:extLst>
          </p:cNvPr>
          <p:cNvSpPr>
            <a:spLocks noGrp="1" noRot="1" noChangeAspect="1"/>
          </p:cNvSpPr>
          <p:nvPr>
            <p:ph type="sldImg"/>
          </p:nvPr>
        </p:nvSpPr>
        <p:spPr>
          <a:xfrm>
            <a:off x="515938" y="904875"/>
            <a:ext cx="5603875" cy="31527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04289" y="8787711"/>
            <a:ext cx="2875492" cy="490089"/>
          </a:xfrm>
        </p:spPr>
        <p:txBody>
          <a:bodyPr/>
          <a:lstStyle/>
          <a:p>
            <a:r>
              <a:rPr kumimoji="1" lang="en-US" altLang="ja-JP" dirty="0"/>
              <a:t>8</a:t>
            </a:r>
            <a:endParaRPr kumimoji="1" lang="ja-JP" altLang="en-US" dirty="0"/>
          </a:p>
        </p:txBody>
      </p:sp>
    </p:spTree>
    <p:extLst>
      <p:ext uri="{BB962C8B-B14F-4D97-AF65-F5344CB8AC3E}">
        <p14:creationId xmlns:p14="http://schemas.microsoft.com/office/powerpoint/2010/main" val="110042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マップを利用した安否確認</a:t>
            </a:r>
            <a:r>
              <a:rPr lang="zh-TW" altLang="en-US" dirty="0"/>
              <a:t>（能登半島地震：石川県 輪島市）</a:t>
            </a:r>
            <a:endParaRPr lang="en-US" altLang="ja-JP" dirty="0"/>
          </a:p>
          <a:p>
            <a:pPr lvl="1"/>
            <a:r>
              <a:rPr lang="ja-JP" altLang="en-US" dirty="0"/>
              <a:t>自力での避難が困難な人は、災害が発生した場合、安否の情報を発信することも困難なため、安否の確認が難しい。</a:t>
            </a:r>
            <a:endParaRPr lang="en-US" altLang="ja-JP" dirty="0"/>
          </a:p>
          <a:p>
            <a:pPr lvl="1"/>
            <a:r>
              <a:rPr lang="ja-JP" altLang="en-US" dirty="0"/>
              <a:t>この事例のように、避難行動を支援すべき人の所在地を地図にしておくことで、その人達の安否確認や避難行動の支援にも役立ちます。</a:t>
            </a:r>
          </a:p>
          <a:p>
            <a:pPr lvl="1"/>
            <a:r>
              <a:rPr lang="ja-JP" altLang="en-US" dirty="0"/>
              <a:t>また、在宅医療を受けている方や障害者など、在宅での避難を行う場合の、物資の支援などにも役立ちます。</a:t>
            </a:r>
            <a:r>
              <a:rPr lang="en-US" altLang="ja-JP" dirty="0"/>
              <a:t>	</a:t>
            </a:r>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A64E3375-A547-4E99-A450-D0A90687040D}"/>
              </a:ext>
            </a:extLst>
          </p:cNvPr>
          <p:cNvSpPr>
            <a:spLocks noGrp="1" noRot="1" noChangeAspect="1"/>
          </p:cNvSpPr>
          <p:nvPr>
            <p:ph type="sldImg"/>
          </p:nvPr>
        </p:nvSpPr>
        <p:spPr>
          <a:xfrm>
            <a:off x="361950" y="895350"/>
            <a:ext cx="5861050" cy="32972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24815" y="8787711"/>
            <a:ext cx="2875492" cy="490089"/>
          </a:xfrm>
        </p:spPr>
        <p:txBody>
          <a:bodyPr/>
          <a:lstStyle/>
          <a:p>
            <a:r>
              <a:rPr kumimoji="1" lang="en-US" altLang="ja-JP" dirty="0"/>
              <a:t>9</a:t>
            </a:r>
            <a:endParaRPr kumimoji="1" lang="ja-JP" altLang="en-US" dirty="0"/>
          </a:p>
        </p:txBody>
      </p:sp>
    </p:spTree>
    <p:extLst>
      <p:ext uri="{BB962C8B-B14F-4D97-AF65-F5344CB8AC3E}">
        <p14:creationId xmlns:p14="http://schemas.microsoft.com/office/powerpoint/2010/main" val="268799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中項目「１．地域の情報収集・伝達」で学んだことをまとめます。</a:t>
            </a:r>
          </a:p>
          <a:p>
            <a:endParaRPr lang="ja-JP" altLang="en-US"/>
          </a:p>
        </p:txBody>
      </p:sp>
      <p:sp>
        <p:nvSpPr>
          <p:cNvPr id="7" name="スライド イメージ プレースホルダー 6">
            <a:extLst>
              <a:ext uri="{FF2B5EF4-FFF2-40B4-BE49-F238E27FC236}">
                <a16:creationId xmlns:a16="http://schemas.microsoft.com/office/drawing/2014/main" id="{62550564-5B93-451C-8D69-FDD0966E1F30}"/>
              </a:ext>
            </a:extLst>
          </p:cNvPr>
          <p:cNvSpPr>
            <a:spLocks noGrp="1" noRot="1" noChangeAspect="1"/>
          </p:cNvSpPr>
          <p:nvPr>
            <p:ph type="sldImg"/>
          </p:nvPr>
        </p:nvSpPr>
        <p:spPr>
          <a:xfrm>
            <a:off x="387350" y="1038225"/>
            <a:ext cx="5861050" cy="32972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350864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69850" y="666750"/>
            <a:ext cx="6353175" cy="3575050"/>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11</a:t>
            </a:r>
            <a:endParaRPr kumimoji="1" lang="ja-JP" altLang="en-US" dirty="0"/>
          </a:p>
        </p:txBody>
      </p:sp>
    </p:spTree>
    <p:extLst>
      <p:ext uri="{BB962C8B-B14F-4D97-AF65-F5344CB8AC3E}">
        <p14:creationId xmlns:p14="http://schemas.microsoft.com/office/powerpoint/2010/main" val="198109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32390" y="4179843"/>
            <a:ext cx="5308600" cy="4231394"/>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避難支援等関係者、要配慮者、避難行動要支援者の関係と自身の地域における該当者を平時から確認し、把握しておくことが大切です。</a:t>
            </a:r>
          </a:p>
          <a:p>
            <a:pPr marL="167908" indent="-167908">
              <a:buFont typeface="Arial" panose="020B0604020202020204" pitchFamily="34" charset="0"/>
              <a:buChar char="•"/>
            </a:pPr>
            <a:r>
              <a:rPr lang="ja-JP" altLang="en-US" dirty="0"/>
              <a:t>「ヘルプマーク」の人たちにも配慮が必要です。</a:t>
            </a:r>
          </a:p>
          <a:p>
            <a:pPr marL="167908" indent="-167908">
              <a:buFont typeface="Arial" panose="020B0604020202020204" pitchFamily="34" charset="0"/>
              <a:buChar char="•"/>
            </a:pPr>
            <a:r>
              <a:rPr lang="ja-JP" altLang="en-US" dirty="0"/>
              <a:t>ヘルプマークは、義足や人工関節を使用している方、内部障害や難病の方、または妊娠初期の方など、外見から分からなくても援助や配慮を必要としている方々が、周囲の方に配慮を必要としていることを知らせることができるマークです。（</a:t>
            </a:r>
            <a:r>
              <a:rPr lang="en-US" altLang="ja-JP" dirty="0"/>
              <a:t>JIS</a:t>
            </a:r>
            <a:r>
              <a:rPr lang="ja-JP" altLang="en-US" dirty="0"/>
              <a:t>規格）</a:t>
            </a:r>
          </a:p>
          <a:p>
            <a:pPr lvl="1"/>
            <a:endParaRPr lang="en-US" altLang="ja-JP" dirty="0"/>
          </a:p>
          <a:p>
            <a:pPr lvl="1"/>
            <a:r>
              <a:rPr lang="ja-JP" altLang="en-US" dirty="0"/>
              <a:t>（参考）ヘルプマーク</a:t>
            </a:r>
          </a:p>
          <a:p>
            <a:endParaRPr lang="en-US" altLang="ja-JP" dirty="0"/>
          </a:p>
          <a:p>
            <a:endParaRPr lang="en-US" altLang="ja-JP" dirty="0"/>
          </a:p>
          <a:p>
            <a:endParaRPr lang="en-US" altLang="ja-JP" dirty="0"/>
          </a:p>
          <a:p>
            <a:endParaRPr lang="en-US" altLang="ja-JP" dirty="0"/>
          </a:p>
          <a:p>
            <a:pPr marL="167908" indent="-167908">
              <a:buFont typeface="Arial" panose="020B0604020202020204" pitchFamily="34" charset="0"/>
              <a:buChar char="•"/>
            </a:pPr>
            <a:r>
              <a:rPr lang="en-US" altLang="ja-JP" dirty="0"/>
              <a:t>LGBT</a:t>
            </a:r>
            <a:r>
              <a:rPr lang="ja-JP" altLang="en-US" dirty="0"/>
              <a:t>とは、性的マイノリティの方で、女性同性愛者（レズビアン）、男性同性愛者（ゲイ）、両性愛者（バイセクシュアル）、トランスジェンダーの各単語の頭文字を組み合わせた表現です。</a:t>
            </a:r>
            <a:endParaRPr lang="en-US" altLang="ja-JP" dirty="0"/>
          </a:p>
          <a:p>
            <a:pPr marL="167908" indent="-167908">
              <a:buFont typeface="Arial" panose="020B0604020202020204" pitchFamily="34" charset="0"/>
              <a:buChar char="•"/>
            </a:pPr>
            <a:r>
              <a:rPr lang="ja-JP" altLang="en-US" dirty="0"/>
              <a:t>要配慮者名簿は要介護状態区分、障害支援区分、家族の状況等を考慮し、避難行動要支援者の要件を設定の上作成し、地域の避難時に特に支援が必要な要配慮者を把握します。</a:t>
            </a:r>
          </a:p>
        </p:txBody>
      </p:sp>
      <p:pic>
        <p:nvPicPr>
          <p:cNvPr id="5" name="図 4">
            <a:extLst>
              <a:ext uri="{FF2B5EF4-FFF2-40B4-BE49-F238E27FC236}">
                <a16:creationId xmlns:a16="http://schemas.microsoft.com/office/drawing/2014/main" id="{C775245A-35E6-4DD4-808B-DEE0AAA3CD87}"/>
              </a:ext>
            </a:extLst>
          </p:cNvPr>
          <p:cNvPicPr>
            <a:picLocks noChangeAspect="1"/>
          </p:cNvPicPr>
          <p:nvPr/>
        </p:nvPicPr>
        <p:blipFill>
          <a:blip r:embed="rId3"/>
          <a:stretch>
            <a:fillRect/>
          </a:stretch>
        </p:blipFill>
        <p:spPr>
          <a:xfrm>
            <a:off x="2598955" y="5985421"/>
            <a:ext cx="772991" cy="757816"/>
          </a:xfrm>
          <a:prstGeom prst="rect">
            <a:avLst/>
          </a:prstGeom>
        </p:spPr>
      </p:pic>
      <p:sp>
        <p:nvSpPr>
          <p:cNvPr id="9" name="スライド イメージ プレースホルダー 8">
            <a:extLst>
              <a:ext uri="{FF2B5EF4-FFF2-40B4-BE49-F238E27FC236}">
                <a16:creationId xmlns:a16="http://schemas.microsoft.com/office/drawing/2014/main" id="{9CF504B0-954F-46CF-BE34-48493DC128C8}"/>
              </a:ext>
            </a:extLst>
          </p:cNvPr>
          <p:cNvSpPr>
            <a:spLocks noGrp="1" noRot="1" noChangeAspect="1"/>
          </p:cNvSpPr>
          <p:nvPr>
            <p:ph type="sldImg"/>
          </p:nvPr>
        </p:nvSpPr>
        <p:spPr>
          <a:xfrm>
            <a:off x="388938" y="674688"/>
            <a:ext cx="5857875" cy="3295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99351" y="8755150"/>
            <a:ext cx="2875492" cy="490089"/>
          </a:xfrm>
        </p:spPr>
        <p:txBody>
          <a:bodyPr/>
          <a:lstStyle/>
          <a:p>
            <a:endParaRPr kumimoji="1" lang="en-US" altLang="ja-JP" dirty="0"/>
          </a:p>
          <a:p>
            <a:endParaRPr kumimoji="1" lang="en-US" altLang="ja-JP" dirty="0"/>
          </a:p>
          <a:p>
            <a:endParaRPr kumimoji="1" lang="en-US" altLang="ja-JP" dirty="0"/>
          </a:p>
          <a:p>
            <a:r>
              <a:rPr kumimoji="1" lang="en-US" altLang="ja-JP" dirty="0"/>
              <a:t>12</a:t>
            </a:r>
            <a:endParaRPr kumimoji="1" lang="ja-JP" altLang="en-US" dirty="0"/>
          </a:p>
        </p:txBody>
      </p:sp>
    </p:spTree>
    <p:extLst>
      <p:ext uri="{BB962C8B-B14F-4D97-AF65-F5344CB8AC3E}">
        <p14:creationId xmlns:p14="http://schemas.microsoft.com/office/powerpoint/2010/main" val="252719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普段利用しているサービスや支援がうけられなるなどの環境の変化、避難先でなじめなかったりなど、様々なリスクを抱えます。</a:t>
            </a:r>
            <a:endParaRPr lang="en-US" altLang="ja-JP"/>
          </a:p>
          <a:p>
            <a:pPr marL="167908" indent="-167908">
              <a:buFont typeface="Arial" panose="020B0604020202020204" pitchFamily="34" charset="0"/>
              <a:buChar char="•"/>
            </a:pPr>
            <a:r>
              <a:rPr lang="ja-JP" altLang="en-US"/>
              <a:t>困っていてもそれを表にださない、だせない要配慮者もいます。</a:t>
            </a:r>
            <a:endParaRPr lang="en-US" altLang="ja-JP"/>
          </a:p>
          <a:p>
            <a:pPr marL="167908" indent="-167908">
              <a:buFont typeface="Arial" panose="020B0604020202020204" pitchFamily="34" charset="0"/>
              <a:buChar char="•"/>
            </a:pPr>
            <a:r>
              <a:rPr lang="ja-JP" altLang="en-US"/>
              <a:t>地域には、どんな要配慮者が住んでいるのか、どんなことに困るのか、どんな支援が必要なのか、を理解しましょう。</a:t>
            </a:r>
            <a:endParaRPr lang="en-US" altLang="ja-JP"/>
          </a:p>
          <a:p>
            <a:pPr marL="167908" indent="-167908">
              <a:buFont typeface="Arial" panose="020B0604020202020204" pitchFamily="34" charset="0"/>
              <a:buChar char="•"/>
            </a:pPr>
            <a:r>
              <a:rPr lang="ja-JP" altLang="en-US"/>
              <a:t>支援には、専門的な能力やスキルが必要な場合もあるため、社会福祉協議会等とも協力するなどの支援体制づくりも大切です。</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FEA6170E-7C77-42BA-9CA1-5948ACA8D936}"/>
              </a:ext>
            </a:extLst>
          </p:cNvPr>
          <p:cNvSpPr>
            <a:spLocks noGrp="1" noRot="1" noChangeAspect="1"/>
          </p:cNvSpPr>
          <p:nvPr>
            <p:ph type="sldImg"/>
          </p:nvPr>
        </p:nvSpPr>
        <p:spPr>
          <a:xfrm>
            <a:off x="387350" y="1038225"/>
            <a:ext cx="5861050" cy="32972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13</a:t>
            </a:r>
            <a:endParaRPr kumimoji="1" lang="ja-JP" altLang="en-US" dirty="0"/>
          </a:p>
        </p:txBody>
      </p:sp>
    </p:spTree>
    <p:extLst>
      <p:ext uri="{BB962C8B-B14F-4D97-AF65-F5344CB8AC3E}">
        <p14:creationId xmlns:p14="http://schemas.microsoft.com/office/powerpoint/2010/main" val="258858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要配慮者とは、災害時に特に配慮や支援が必要な方です。災害時、被害を最小限とするためには、要配慮者の方への支援が必要です。</a:t>
            </a:r>
            <a:endParaRPr lang="en-US" altLang="ja-JP"/>
          </a:p>
          <a:p>
            <a:pPr marL="615661" lvl="1" indent="-167908">
              <a:buFont typeface="Arial" panose="020B0604020202020204" pitchFamily="34" charset="0"/>
              <a:buChar char="•"/>
            </a:pPr>
            <a:r>
              <a:rPr lang="ja-JP" altLang="en-US"/>
              <a:t>受講者に、「今からワークショップをはじめます」、と宣言します。</a:t>
            </a:r>
            <a:endParaRPr lang="en-US" altLang="ja-JP"/>
          </a:p>
          <a:p>
            <a:pPr marL="615661" lvl="1" indent="-167908">
              <a:buFont typeface="Arial" panose="020B0604020202020204" pitchFamily="34" charset="0"/>
              <a:buChar char="•"/>
            </a:pPr>
            <a:r>
              <a:rPr lang="ja-JP" altLang="en-US"/>
              <a:t>受講者に、「地域の中には、「自力で避難」することが困難な方々がいらっしゃいます。どのような方が避難が難しいと考えられるでしょうか？」と投げかけます。</a:t>
            </a:r>
          </a:p>
          <a:p>
            <a:endParaRPr lang="ja-JP" altLang="en-US"/>
          </a:p>
          <a:p>
            <a:endParaRPr lang="ja-JP" altLang="en-US"/>
          </a:p>
        </p:txBody>
      </p:sp>
      <p:sp>
        <p:nvSpPr>
          <p:cNvPr id="7" name="スライド イメージ プレースホルダー 6">
            <a:extLst>
              <a:ext uri="{FF2B5EF4-FFF2-40B4-BE49-F238E27FC236}">
                <a16:creationId xmlns:a16="http://schemas.microsoft.com/office/drawing/2014/main" id="{3460052E-4361-469A-8353-77BDB2446570}"/>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14</a:t>
            </a:r>
            <a:endParaRPr kumimoji="1" lang="ja-JP" altLang="en-US" dirty="0"/>
          </a:p>
        </p:txBody>
      </p:sp>
    </p:spTree>
    <p:extLst>
      <p:ext uri="{BB962C8B-B14F-4D97-AF65-F5344CB8AC3E}">
        <p14:creationId xmlns:p14="http://schemas.microsoft.com/office/powerpoint/2010/main" val="1940509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要配慮者の特性</a:t>
            </a:r>
            <a:endParaRPr lang="en-US" altLang="ja-JP" dirty="0"/>
          </a:p>
          <a:p>
            <a:pPr marL="615661" lvl="1" indent="-167908">
              <a:buFont typeface="Arial" panose="020B0604020202020204" pitchFamily="34" charset="0"/>
              <a:buChar char="•"/>
            </a:pPr>
            <a:r>
              <a:rPr lang="ja-JP" altLang="en-US" dirty="0"/>
              <a:t>災害の危険を察知することが困難です。</a:t>
            </a:r>
            <a:endParaRPr lang="en-US" altLang="ja-JP" dirty="0"/>
          </a:p>
          <a:p>
            <a:pPr marL="615661" lvl="1" indent="-167908">
              <a:buFont typeface="Arial" panose="020B0604020202020204" pitchFamily="34" charset="0"/>
              <a:buChar char="•"/>
            </a:pPr>
            <a:r>
              <a:rPr lang="ja-JP" altLang="en-US" dirty="0"/>
              <a:t>自分の身に危険が差し迫っても、助けを求めることができない、もしくは困難です。</a:t>
            </a:r>
            <a:endParaRPr lang="en-US" altLang="ja-JP" dirty="0"/>
          </a:p>
          <a:p>
            <a:pPr marL="615661" lvl="1" indent="-167908">
              <a:buFont typeface="Arial" panose="020B0604020202020204" pitchFamily="34" charset="0"/>
              <a:buChar char="•"/>
            </a:pPr>
            <a:r>
              <a:rPr lang="ja-JP" altLang="en-US" dirty="0"/>
              <a:t>危険を知らせる情報を受け取ることや正しく理解することができない、もしくは困難です。</a:t>
            </a:r>
            <a:endParaRPr lang="en-US" altLang="ja-JP" dirty="0"/>
          </a:p>
          <a:p>
            <a:pPr marL="615661" lvl="1" indent="-167908">
              <a:buFont typeface="Arial" panose="020B0604020202020204" pitchFamily="34" charset="0"/>
              <a:buChar char="•"/>
            </a:pPr>
            <a:r>
              <a:rPr lang="ja-JP" altLang="en-US" dirty="0"/>
              <a:t>危険を知らせる情報が送られてきても、それに対応して行動することができない、もしくは困難です。</a:t>
            </a:r>
            <a:endParaRPr lang="en-US" altLang="ja-JP" dirty="0"/>
          </a:p>
          <a:p>
            <a:endParaRPr lang="en-US" altLang="ja-JP" dirty="0"/>
          </a:p>
          <a:p>
            <a:pPr marL="167908" indent="-167908">
              <a:buFont typeface="Arial" panose="020B0604020202020204" pitchFamily="34" charset="0"/>
              <a:buChar char="•"/>
            </a:pPr>
            <a:r>
              <a:rPr lang="ja-JP" altLang="en-US" dirty="0"/>
              <a:t>要配慮者の特性のため、避難所に避難することをためらうこともあります。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679202B-8EDF-4F06-B300-0EC4BB1B8489}"/>
              </a:ext>
            </a:extLst>
          </p:cNvPr>
          <p:cNvSpPr>
            <a:spLocks noGrp="1" noRot="1" noChangeAspect="1"/>
          </p:cNvSpPr>
          <p:nvPr>
            <p:ph type="sldImg"/>
          </p:nvPr>
        </p:nvSpPr>
        <p:spPr>
          <a:xfrm>
            <a:off x="290513" y="998538"/>
            <a:ext cx="5859462" cy="32972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15</a:t>
            </a:r>
            <a:endParaRPr kumimoji="1" lang="ja-JP" altLang="en-US" dirty="0"/>
          </a:p>
        </p:txBody>
      </p:sp>
    </p:spTree>
    <p:extLst>
      <p:ext uri="{BB962C8B-B14F-4D97-AF65-F5344CB8AC3E}">
        <p14:creationId xmlns:p14="http://schemas.microsoft.com/office/powerpoint/2010/main" val="142849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a:t>　　　　・付せん紙（青色）</a:t>
            </a:r>
            <a:endParaRPr lang="en-US" altLang="ja-JP" dirty="0"/>
          </a:p>
          <a:p>
            <a:r>
              <a:rPr lang="ja-JP" altLang="en-US" dirty="0"/>
              <a:t>　　　　・付せん紙（黄色）</a:t>
            </a:r>
            <a:endParaRPr lang="en-US" altLang="ja-JP" dirty="0"/>
          </a:p>
          <a:p>
            <a:r>
              <a:rPr lang="ja-JP" altLang="en-US" dirty="0"/>
              <a:t>　　　　・黒マジック</a:t>
            </a:r>
            <a:endParaRPr lang="en-US" altLang="ja-JP" dirty="0"/>
          </a:p>
          <a:p>
            <a:endParaRPr lang="en-US" altLang="ja-JP" dirty="0"/>
          </a:p>
          <a:p>
            <a:pPr marL="167908" indent="-167908">
              <a:buFont typeface="Arial" panose="020B0604020202020204" pitchFamily="34" charset="0"/>
              <a:buChar char="•"/>
            </a:pPr>
            <a:r>
              <a:rPr lang="ja-JP" altLang="en-US" dirty="0"/>
              <a:t>「皆さんの周りにいる、自力で避難が困難な方について、どのような方かを付せん紙（青色）に書き出して下さい」</a:t>
            </a:r>
            <a:endParaRPr lang="en-US" altLang="ja-JP" dirty="0"/>
          </a:p>
          <a:p>
            <a:endParaRPr lang="en-US" altLang="ja-JP" dirty="0"/>
          </a:p>
          <a:p>
            <a:r>
              <a:rPr lang="ja-JP" altLang="en-US" dirty="0"/>
              <a:t>例）：身体の不自由な人、寝たきりの人、赤ちゃん、視覚障がい者、聴覚障がい者、外国人など。</a:t>
            </a:r>
          </a:p>
          <a:p>
            <a:endParaRPr lang="ja-JP" altLang="en-US" dirty="0"/>
          </a:p>
          <a:p>
            <a:endParaRPr lang="ja-JP" altLang="en-US" dirty="0"/>
          </a:p>
          <a:p>
            <a:endParaRPr lang="ja-JP" altLang="en-US" dirty="0"/>
          </a:p>
          <a:p>
            <a:pPr lvl="1"/>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1E9C1A13-E561-4327-82FA-7547868FDBEF}"/>
              </a:ext>
            </a:extLst>
          </p:cNvPr>
          <p:cNvSpPr>
            <a:spLocks noGrp="1" noRot="1" noChangeAspect="1"/>
          </p:cNvSpPr>
          <p:nvPr>
            <p:ph type="sldImg"/>
          </p:nvPr>
        </p:nvSpPr>
        <p:spPr>
          <a:xfrm>
            <a:off x="387350" y="850900"/>
            <a:ext cx="5861050" cy="32972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667307"/>
            <a:ext cx="2875492" cy="490089"/>
          </a:xfrm>
        </p:spPr>
        <p:txBody>
          <a:bodyPr/>
          <a:lstStyle/>
          <a:p>
            <a:r>
              <a:rPr kumimoji="1" lang="en-US" altLang="ja-JP" dirty="0"/>
              <a:t>16</a:t>
            </a:r>
            <a:endParaRPr kumimoji="1" lang="ja-JP" altLang="en-US" dirty="0"/>
          </a:p>
        </p:txBody>
      </p:sp>
    </p:spTree>
    <p:extLst>
      <p:ext uri="{BB962C8B-B14F-4D97-AF65-F5344CB8AC3E}">
        <p14:creationId xmlns:p14="http://schemas.microsoft.com/office/powerpoint/2010/main" val="244381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73063" y="720725"/>
            <a:ext cx="6146800" cy="3457575"/>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12866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endParaRPr lang="en-US" altLang="ja-JP" dirty="0"/>
          </a:p>
          <a:p>
            <a:pPr marL="167908" indent="-167908">
              <a:buFont typeface="Arial" panose="020B0604020202020204" pitchFamily="34" charset="0"/>
              <a:buChar char="•"/>
            </a:pPr>
            <a:r>
              <a:rPr lang="ja-JP" altLang="en-US" dirty="0"/>
              <a:t>「書き出した自力で避難が困難な方について、避難するときに、どんなことに困るのかを付せん紙（黄色）に書き出して下さい」</a:t>
            </a:r>
            <a:endParaRPr lang="en-US" altLang="ja-JP" dirty="0"/>
          </a:p>
          <a:p>
            <a:endParaRPr lang="en-US" altLang="ja-JP" dirty="0"/>
          </a:p>
          <a:p>
            <a:r>
              <a:rPr lang="ja-JP" altLang="en-US" dirty="0"/>
              <a:t>例）</a:t>
            </a:r>
            <a:endParaRPr lang="en-US" altLang="ja-JP" dirty="0"/>
          </a:p>
          <a:p>
            <a:r>
              <a:rPr lang="ja-JP" altLang="en-US" dirty="0"/>
              <a:t>身体の不自由な人：階段や段差を移動するのが大変、素早い行動が取れない　など</a:t>
            </a:r>
            <a:endParaRPr lang="en-US" altLang="ja-JP" dirty="0"/>
          </a:p>
          <a:p>
            <a:r>
              <a:rPr lang="ja-JP" altLang="en-US" dirty="0"/>
              <a:t>寝たきりの人　　：一人で避難できない、他の人が一人が背負って移動するのも大変　など</a:t>
            </a:r>
          </a:p>
        </p:txBody>
      </p:sp>
      <p:sp>
        <p:nvSpPr>
          <p:cNvPr id="7" name="スライド イメージ プレースホルダー 6">
            <a:extLst>
              <a:ext uri="{FF2B5EF4-FFF2-40B4-BE49-F238E27FC236}">
                <a16:creationId xmlns:a16="http://schemas.microsoft.com/office/drawing/2014/main" id="{938E5457-96B9-4406-9754-6661C54BD22A}"/>
              </a:ext>
            </a:extLst>
          </p:cNvPr>
          <p:cNvSpPr>
            <a:spLocks noGrp="1" noRot="1" noChangeAspect="1"/>
          </p:cNvSpPr>
          <p:nvPr>
            <p:ph type="sldImg"/>
          </p:nvPr>
        </p:nvSpPr>
        <p:spPr>
          <a:xfrm>
            <a:off x="311150" y="939800"/>
            <a:ext cx="5856288" cy="3295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88903" y="8766512"/>
            <a:ext cx="2875492" cy="490089"/>
          </a:xfrm>
        </p:spPr>
        <p:txBody>
          <a:bodyPr/>
          <a:lstStyle/>
          <a:p>
            <a:r>
              <a:rPr kumimoji="1" lang="en-US" altLang="ja-JP" dirty="0"/>
              <a:t>17</a:t>
            </a:r>
            <a:endParaRPr kumimoji="1" lang="ja-JP" altLang="en-US" dirty="0"/>
          </a:p>
        </p:txBody>
      </p:sp>
    </p:spTree>
    <p:extLst>
      <p:ext uri="{BB962C8B-B14F-4D97-AF65-F5344CB8AC3E}">
        <p14:creationId xmlns:p14="http://schemas.microsoft.com/office/powerpoint/2010/main" val="50292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であることを伝えます。</a:t>
            </a:r>
            <a:endParaRPr lang="en-US" altLang="ja-JP" dirty="0"/>
          </a:p>
          <a:p>
            <a:pPr marL="167908" indent="-167908">
              <a:buFont typeface="Arial" panose="020B0604020202020204" pitchFamily="34" charset="0"/>
              <a:buChar char="•"/>
            </a:pPr>
            <a:r>
              <a:rPr lang="ja-JP" altLang="en-US" dirty="0"/>
              <a:t>ワークショップの方法をスライドに沿って説明します。</a:t>
            </a:r>
            <a:endParaRPr lang="en-US" altLang="ja-JP" dirty="0"/>
          </a:p>
          <a:p>
            <a:pPr marL="167908" indent="-167908">
              <a:buFont typeface="Arial" panose="020B0604020202020204" pitchFamily="34" charset="0"/>
              <a:buChar char="•"/>
            </a:pPr>
            <a:r>
              <a:rPr lang="ja-JP" altLang="en-US" dirty="0"/>
              <a:t>今行った個人検討の結果をグループ内で発表します。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各グループを見て回り、作業が滞っている場合は、質問したり、ヒントを与えるなどして作業を促します。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B9064A6-AA06-4165-B597-4AFA17A226D7}"/>
              </a:ext>
            </a:extLst>
          </p:cNvPr>
          <p:cNvSpPr>
            <a:spLocks noGrp="1" noRot="1" noChangeAspect="1"/>
          </p:cNvSpPr>
          <p:nvPr>
            <p:ph type="sldImg"/>
          </p:nvPr>
        </p:nvSpPr>
        <p:spPr>
          <a:xfrm>
            <a:off x="387350" y="1038225"/>
            <a:ext cx="5861050" cy="32972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667307"/>
            <a:ext cx="2875492" cy="490089"/>
          </a:xfrm>
        </p:spPr>
        <p:txBody>
          <a:bodyPr/>
          <a:lstStyle/>
          <a:p>
            <a:r>
              <a:rPr kumimoji="1" lang="en-US" altLang="ja-JP" dirty="0"/>
              <a:t>18</a:t>
            </a:r>
            <a:endParaRPr kumimoji="1" lang="ja-JP" altLang="en-US" dirty="0"/>
          </a:p>
        </p:txBody>
      </p:sp>
    </p:spTree>
    <p:extLst>
      <p:ext uri="{BB962C8B-B14F-4D97-AF65-F5344CB8AC3E}">
        <p14:creationId xmlns:p14="http://schemas.microsoft.com/office/powerpoint/2010/main" val="91059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であることを伝えます。</a:t>
            </a:r>
            <a:endParaRPr lang="en-US" altLang="ja-JP" dirty="0"/>
          </a:p>
          <a:p>
            <a:pPr marL="167908" indent="-167908">
              <a:buFont typeface="Arial" panose="020B0604020202020204" pitchFamily="34" charset="0"/>
              <a:buChar char="•"/>
            </a:pPr>
            <a:r>
              <a:rPr lang="ja-JP" altLang="en-US" dirty="0"/>
              <a:t>ワークショップの方法をスライドに沿って説明します。</a:t>
            </a:r>
            <a:endParaRPr lang="en-US" altLang="ja-JP" dirty="0"/>
          </a:p>
          <a:p>
            <a:pPr marL="167908" indent="-167908">
              <a:buFont typeface="Arial" panose="020B0604020202020204" pitchFamily="34" charset="0"/>
              <a:buChar char="•"/>
            </a:pPr>
            <a:r>
              <a:rPr lang="ja-JP" altLang="en-US" dirty="0"/>
              <a:t>自力避難が困難な人達に、避難する際にどんな支援が必要かを考えるように促します。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各グループを見て回り、あまり発言がされていない場合は、質問したり、ヒントを与えるなどして、発言のきっかけを作ります。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B48280C-7480-4158-AA8E-F961298D8857}"/>
              </a:ext>
            </a:extLst>
          </p:cNvPr>
          <p:cNvSpPr>
            <a:spLocks noGrp="1" noRot="1" noChangeAspect="1"/>
          </p:cNvSpPr>
          <p:nvPr>
            <p:ph type="sldImg"/>
          </p:nvPr>
        </p:nvSpPr>
        <p:spPr>
          <a:xfrm>
            <a:off x="385763" y="1019175"/>
            <a:ext cx="5864225" cy="32988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351" y="8787711"/>
            <a:ext cx="2875492" cy="490089"/>
          </a:xfrm>
        </p:spPr>
        <p:txBody>
          <a:bodyPr/>
          <a:lstStyle/>
          <a:p>
            <a:r>
              <a:rPr kumimoji="1" lang="en-US" altLang="ja-JP" dirty="0"/>
              <a:t>19</a:t>
            </a:r>
            <a:endParaRPr kumimoji="1" lang="ja-JP" altLang="en-US" dirty="0"/>
          </a:p>
        </p:txBody>
      </p:sp>
    </p:spTree>
    <p:extLst>
      <p:ext uri="{BB962C8B-B14F-4D97-AF65-F5344CB8AC3E}">
        <p14:creationId xmlns:p14="http://schemas.microsoft.com/office/powerpoint/2010/main" val="211200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917575"/>
            <a:ext cx="5857875" cy="3295650"/>
          </a:xfrm>
        </p:spPr>
      </p:sp>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r>
              <a:rPr lang="ja-JP" altLang="en-US"/>
              <a:t>・ワークで学んだことをまとめます。</a:t>
            </a:r>
          </a:p>
          <a:p>
            <a:endParaRPr kumimoji="1" lang="ja-JP" altLang="en-US"/>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96685" y="8667307"/>
            <a:ext cx="2875492" cy="490089"/>
          </a:xfrm>
        </p:spPr>
        <p:txBody>
          <a:bodyPr/>
          <a:lstStyle/>
          <a:p>
            <a:r>
              <a:rPr kumimoji="1" lang="en-US" altLang="ja-JP" dirty="0"/>
              <a:t>20</a:t>
            </a:r>
            <a:endParaRPr kumimoji="1" lang="ja-JP" altLang="en-US" dirty="0"/>
          </a:p>
        </p:txBody>
      </p:sp>
    </p:spTree>
    <p:extLst>
      <p:ext uri="{BB962C8B-B14F-4D97-AF65-F5344CB8AC3E}">
        <p14:creationId xmlns:p14="http://schemas.microsoft.com/office/powerpoint/2010/main" val="322022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6A41F30F-A1B5-4616-8E72-286723B88232}"/>
              </a:ext>
            </a:extLst>
          </p:cNvPr>
          <p:cNvSpPr>
            <a:spLocks noGrp="1" noRot="1" noChangeAspect="1"/>
          </p:cNvSpPr>
          <p:nvPr>
            <p:ph type="sldImg"/>
          </p:nvPr>
        </p:nvSpPr>
        <p:spPr>
          <a:xfrm>
            <a:off x="388938" y="928688"/>
            <a:ext cx="5857875" cy="3295650"/>
          </a:xfrm>
        </p:spPr>
      </p:sp>
      <p:sp>
        <p:nvSpPr>
          <p:cNvPr id="7" name="ノート プレースホルダー 6">
            <a:extLst>
              <a:ext uri="{FF2B5EF4-FFF2-40B4-BE49-F238E27FC236}">
                <a16:creationId xmlns:a16="http://schemas.microsoft.com/office/drawing/2014/main" id="{43D6BB6D-85BA-431D-BA33-8C55DE5BF540}"/>
              </a:ext>
            </a:extLst>
          </p:cNvPr>
          <p:cNvSpPr>
            <a:spLocks noGrp="1"/>
          </p:cNvSpPr>
          <p:nvPr>
            <p:ph type="body" idx="1"/>
          </p:nvPr>
        </p:nvSpPr>
        <p:spPr/>
        <p:txBody>
          <a:bodyPr/>
          <a:lstStyle/>
          <a:p>
            <a:r>
              <a:rPr lang="en-US" altLang="ja-JP"/>
              <a:t>【</a:t>
            </a:r>
            <a:r>
              <a:rPr lang="ja-JP" altLang="en-US"/>
              <a:t>補足説明</a:t>
            </a:r>
            <a:r>
              <a:rPr lang="en-US" altLang="ja-JP"/>
              <a:t>】</a:t>
            </a:r>
          </a:p>
          <a:p>
            <a:r>
              <a:rPr lang="ja-JP" altLang="en-US"/>
              <a:t>その他の困りごと等</a:t>
            </a:r>
            <a:endParaRPr lang="en-US" altLang="ja-JP"/>
          </a:p>
          <a:p>
            <a:pPr marL="167908" indent="-167908">
              <a:buFont typeface="Arial" panose="020B0604020202020204" pitchFamily="34" charset="0"/>
              <a:buChar char="•"/>
            </a:pPr>
            <a:r>
              <a:rPr lang="ja-JP" altLang="en-US"/>
              <a:t>要介護高齢者</a:t>
            </a:r>
            <a:endParaRPr lang="en-US" altLang="ja-JP"/>
          </a:p>
          <a:p>
            <a:pPr lvl="1"/>
            <a:r>
              <a:rPr lang="ja-JP" altLang="en-US"/>
              <a:t>段差・傾斜が苦手で体をまっすぐに保つことができないため、</a:t>
            </a:r>
            <a:endParaRPr lang="en-US" altLang="ja-JP"/>
          </a:p>
          <a:p>
            <a:pPr lvl="1"/>
            <a:r>
              <a:rPr lang="ja-JP" altLang="en-US"/>
              <a:t>トイレはシルバーカーごと入れる広いトイレが必要です。</a:t>
            </a:r>
            <a:endParaRPr lang="en-US" altLang="ja-JP"/>
          </a:p>
          <a:p>
            <a:pPr lvl="1"/>
            <a:r>
              <a:rPr lang="ja-JP" altLang="en-US"/>
              <a:t>避難所が坂の上にあるなど高低差が大きい場合、一人では避難できない可能性があるため、支援が必要です。</a:t>
            </a:r>
            <a:endParaRPr lang="en-US" altLang="ja-JP"/>
          </a:p>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78382"/>
            <a:ext cx="2875492" cy="490089"/>
          </a:xfrm>
        </p:spPr>
        <p:txBody>
          <a:bodyPr/>
          <a:lstStyle/>
          <a:p>
            <a:r>
              <a:rPr kumimoji="1" lang="en-US" altLang="ja-JP" dirty="0"/>
              <a:t>21</a:t>
            </a:r>
            <a:endParaRPr kumimoji="1" lang="ja-JP" altLang="en-US" dirty="0"/>
          </a:p>
        </p:txBody>
      </p:sp>
    </p:spTree>
    <p:extLst>
      <p:ext uri="{BB962C8B-B14F-4D97-AF65-F5344CB8AC3E}">
        <p14:creationId xmlns:p14="http://schemas.microsoft.com/office/powerpoint/2010/main" val="1454933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4244748D-6794-4DDE-B3E2-C25F78853D37}"/>
              </a:ext>
            </a:extLst>
          </p:cNvPr>
          <p:cNvSpPr>
            <a:spLocks noGrp="1" noRot="1" noChangeAspect="1"/>
          </p:cNvSpPr>
          <p:nvPr>
            <p:ph type="sldImg"/>
          </p:nvPr>
        </p:nvSpPr>
        <p:spPr>
          <a:xfrm>
            <a:off x="387350" y="700088"/>
            <a:ext cx="5861050" cy="3297237"/>
          </a:xfrm>
        </p:spPr>
      </p:sp>
      <p:sp>
        <p:nvSpPr>
          <p:cNvPr id="7" name="ノート プレースホルダー 6">
            <a:extLst>
              <a:ext uri="{FF2B5EF4-FFF2-40B4-BE49-F238E27FC236}">
                <a16:creationId xmlns:a16="http://schemas.microsoft.com/office/drawing/2014/main" id="{DE69FD41-F84A-443B-B0D8-C27F7E5A23E8}"/>
              </a:ext>
            </a:extLst>
          </p:cNvPr>
          <p:cNvSpPr>
            <a:spLocks noGrp="1"/>
          </p:cNvSpPr>
          <p:nvPr>
            <p:ph type="body" idx="1"/>
          </p:nvPr>
        </p:nvSpPr>
        <p:spPr>
          <a:xfrm>
            <a:off x="832827" y="4274856"/>
            <a:ext cx="5139350" cy="4501344"/>
          </a:xfrm>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67908" indent="-167908">
              <a:buFont typeface="Arial" panose="020B0604020202020204" pitchFamily="34" charset="0"/>
              <a:buChar char="•"/>
            </a:pPr>
            <a:r>
              <a:rPr lang="ja-JP" altLang="en-US" dirty="0"/>
              <a:t>知的障がい者</a:t>
            </a:r>
            <a:endParaRPr lang="en-US" altLang="ja-JP" dirty="0"/>
          </a:p>
          <a:p>
            <a:pPr lvl="1"/>
            <a:r>
              <a:rPr lang="ja-JP" altLang="en-US" dirty="0"/>
              <a:t>自分が気に入ったものがなかったりすると、大きな声を出してしまったりする等の行動を起こすことがあるため、しっかりと話を聞いてあげることが大切です。</a:t>
            </a:r>
            <a:endParaRPr lang="en-US" altLang="ja-JP" dirty="0"/>
          </a:p>
          <a:p>
            <a:pPr lvl="1"/>
            <a:r>
              <a:rPr lang="ja-JP" altLang="en-US" dirty="0"/>
              <a:t>配給の物資を代わりの人に取りに行ってもらうなど、介助をする人が傍にいられる状況を作ることも必要です。</a:t>
            </a:r>
            <a:endParaRPr lang="en-US" altLang="ja-JP" dirty="0"/>
          </a:p>
          <a:p>
            <a:pPr lvl="1"/>
            <a:endParaRPr lang="en-US" altLang="ja-JP" dirty="0"/>
          </a:p>
          <a:p>
            <a:pPr marL="167908" indent="-167908">
              <a:buFont typeface="Arial" panose="020B0604020202020204" pitchFamily="34" charset="0"/>
              <a:buChar char="•"/>
            </a:pPr>
            <a:r>
              <a:rPr lang="ja-JP" altLang="en-US" dirty="0"/>
              <a:t>視覚障がい者</a:t>
            </a:r>
            <a:endParaRPr lang="en-US" altLang="ja-JP" dirty="0"/>
          </a:p>
          <a:p>
            <a:pPr lvl="1"/>
            <a:r>
              <a:rPr lang="ja-JP" altLang="en-US" dirty="0"/>
              <a:t>障害物が怖いので、誰かが傍にいてあげるだけでも安心します。</a:t>
            </a:r>
            <a:endParaRPr lang="en-US" altLang="ja-JP" dirty="0"/>
          </a:p>
          <a:p>
            <a:pPr lvl="1"/>
            <a:endParaRPr lang="en-US" altLang="ja-JP" dirty="0"/>
          </a:p>
          <a:p>
            <a:pPr marL="167908" indent="-167908">
              <a:buFont typeface="Arial" panose="020B0604020202020204" pitchFamily="34" charset="0"/>
              <a:buChar char="•"/>
            </a:pPr>
            <a:r>
              <a:rPr lang="ja-JP" altLang="en-US" dirty="0"/>
              <a:t>聴覚障がい者</a:t>
            </a:r>
            <a:endParaRPr lang="en-US" altLang="ja-JP" dirty="0"/>
          </a:p>
          <a:p>
            <a:pPr lvl="1"/>
            <a:r>
              <a:rPr lang="ja-JP" altLang="en-US" dirty="0"/>
              <a:t>停電すると補聴器の電池が充電ができなくなるため、予備のバッテリーが必要になります。</a:t>
            </a:r>
            <a:endParaRPr lang="en-US" altLang="ja-JP" dirty="0"/>
          </a:p>
          <a:p>
            <a:pPr lvl="1"/>
            <a:endParaRPr lang="en-US" altLang="ja-JP" dirty="0"/>
          </a:p>
          <a:p>
            <a:pPr marL="167908" indent="-167908">
              <a:buFont typeface="Arial" panose="020B0604020202020204" pitchFamily="34" charset="0"/>
              <a:buChar char="•"/>
            </a:pPr>
            <a:r>
              <a:rPr lang="ja-JP" altLang="en-US" dirty="0"/>
              <a:t>精神障がい者</a:t>
            </a:r>
            <a:endParaRPr lang="en-US" altLang="ja-JP" dirty="0"/>
          </a:p>
          <a:p>
            <a:pPr lvl="1"/>
            <a:r>
              <a:rPr lang="ja-JP" altLang="en-US" dirty="0"/>
              <a:t>人が大勢いるところが苦手なため、静かな空間や話を聞いてくれる人がいると安心します。</a:t>
            </a:r>
            <a:endParaRPr lang="en-US" altLang="ja-JP" dirty="0"/>
          </a:p>
          <a:p>
            <a:pPr lvl="1"/>
            <a:r>
              <a:rPr lang="ja-JP" altLang="en-US" dirty="0"/>
              <a:t>普段は障がいが分かりにくいため、見た目だけで判断しないように注意が必要です。</a:t>
            </a:r>
            <a:endParaRPr lang="en-US" altLang="ja-JP" dirty="0"/>
          </a:p>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4" y="8776201"/>
            <a:ext cx="2875492" cy="490089"/>
          </a:xfrm>
        </p:spPr>
        <p:txBody>
          <a:bodyPr/>
          <a:lstStyle/>
          <a:p>
            <a:r>
              <a:rPr kumimoji="1" lang="en-US" altLang="ja-JP" dirty="0"/>
              <a:t>22</a:t>
            </a:r>
            <a:endParaRPr kumimoji="1" lang="ja-JP" altLang="en-US" dirty="0"/>
          </a:p>
        </p:txBody>
      </p:sp>
    </p:spTree>
    <p:extLst>
      <p:ext uri="{BB962C8B-B14F-4D97-AF65-F5344CB8AC3E}">
        <p14:creationId xmlns:p14="http://schemas.microsoft.com/office/powerpoint/2010/main" val="837229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63575" y="4700797"/>
            <a:ext cx="5308600" cy="4235716"/>
          </a:xfrm>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67908" indent="-167908">
              <a:buFont typeface="Arial" panose="020B0604020202020204" pitchFamily="34" charset="0"/>
              <a:buChar char="•"/>
            </a:pPr>
            <a:r>
              <a:rPr lang="ja-JP" altLang="en-US" dirty="0"/>
              <a:t>肢体不自由者</a:t>
            </a:r>
            <a:endParaRPr lang="en-US" altLang="ja-JP" dirty="0"/>
          </a:p>
          <a:p>
            <a:pPr lvl="1"/>
            <a:r>
              <a:rPr lang="ja-JP" altLang="en-US" dirty="0"/>
              <a:t>和式トイレの使用は難しいため、避難先には車いすごと入れるなどバリアフリーのトイレがある場所が望ましいです。</a:t>
            </a:r>
            <a:endParaRPr lang="en-US" altLang="ja-JP" dirty="0"/>
          </a:p>
          <a:p>
            <a:pPr lvl="1"/>
            <a:r>
              <a:rPr lang="ja-JP" altLang="en-US" dirty="0"/>
              <a:t>車いすのタイヤは空気ゴムなので、がれき等でパンクしてしまい動けなくなることもあるため、車いすでも通れるルートが必要です。</a:t>
            </a:r>
            <a:endParaRPr lang="en-US" altLang="ja-JP" dirty="0"/>
          </a:p>
          <a:p>
            <a:pPr marL="167908" indent="-167908">
              <a:buFont typeface="Arial" panose="020B0604020202020204" pitchFamily="34" charset="0"/>
              <a:buChar char="•"/>
            </a:pPr>
            <a:endParaRPr lang="en-US" altLang="ja-JP" dirty="0"/>
          </a:p>
          <a:p>
            <a:pPr marL="167908" indent="-167908">
              <a:buFont typeface="Arial" panose="020B0604020202020204" pitchFamily="34" charset="0"/>
              <a:buChar char="•"/>
            </a:pPr>
            <a:r>
              <a:rPr lang="ja-JP" altLang="en-US" dirty="0"/>
              <a:t>内部障がい者</a:t>
            </a:r>
            <a:endParaRPr lang="en-US" altLang="ja-JP" dirty="0"/>
          </a:p>
          <a:p>
            <a:pPr lvl="1"/>
            <a:r>
              <a:rPr lang="ja-JP" altLang="en-US" dirty="0" smtClean="0"/>
              <a:t>腎臓病患者（透析患者）がカリウムを取り過ぎると心臓に負担がかかるため、食事は、生野菜を流水で洗うなどカリウムを減らす配慮が必要です。</a:t>
            </a:r>
            <a:endParaRPr lang="en-US" altLang="ja-JP" dirty="0" smtClean="0"/>
          </a:p>
          <a:p>
            <a:pPr lvl="1"/>
            <a:endParaRPr lang="en-US" altLang="ja-JP" dirty="0"/>
          </a:p>
          <a:p>
            <a:pPr marL="167908" indent="-167908">
              <a:buFont typeface="Arial" panose="020B0604020202020204" pitchFamily="34" charset="0"/>
              <a:buChar char="•"/>
            </a:pPr>
            <a:r>
              <a:rPr lang="ja-JP" altLang="en-US" dirty="0"/>
              <a:t>難病患者</a:t>
            </a:r>
            <a:endParaRPr lang="en-US" altLang="ja-JP" dirty="0"/>
          </a:p>
          <a:p>
            <a:pPr lvl="1"/>
            <a:r>
              <a:rPr lang="ja-JP" altLang="en-US" dirty="0"/>
              <a:t>固いものが食べられないため、刻むかミキサー食にして少しずつ食べさせたりすることが必要な場合もあります。</a:t>
            </a:r>
            <a:endParaRPr lang="en-US" altLang="ja-JP" dirty="0"/>
          </a:p>
          <a:p>
            <a:pPr lvl="1"/>
            <a:r>
              <a:rPr lang="ja-JP" altLang="en-US" dirty="0"/>
              <a:t>薬を飲む際には、とろみ食や服薬用ゼリーが必要になる場合もあります。</a:t>
            </a:r>
            <a:endParaRPr lang="en-US" altLang="ja-JP" dirty="0"/>
          </a:p>
          <a:p>
            <a:pPr lvl="1"/>
            <a:r>
              <a:rPr lang="ja-JP" altLang="en-US" dirty="0"/>
              <a:t>車いすに長時間座ることが難しいため、ベッドが必要になる。</a:t>
            </a:r>
            <a:endParaRPr lang="en-US" altLang="ja-JP" dirty="0"/>
          </a:p>
          <a:p>
            <a:pPr lvl="1"/>
            <a:r>
              <a:rPr lang="ja-JP" altLang="en-US" dirty="0"/>
              <a:t>自分で温度管理をすることがてきないため、個室あるいは少人数の空間があると望ましいです。</a:t>
            </a:r>
            <a:endParaRPr lang="en-US" altLang="ja-JP" dirty="0"/>
          </a:p>
        </p:txBody>
      </p:sp>
      <p:sp>
        <p:nvSpPr>
          <p:cNvPr id="4" name="スライド番号プレースホルダー 3"/>
          <p:cNvSpPr>
            <a:spLocks noGrp="1"/>
          </p:cNvSpPr>
          <p:nvPr>
            <p:ph type="sldNum" sz="quarter" idx="5"/>
          </p:nvPr>
        </p:nvSpPr>
        <p:spPr>
          <a:xfrm>
            <a:off x="3096685" y="8936513"/>
            <a:ext cx="2875492" cy="490089"/>
          </a:xfrm>
        </p:spPr>
        <p:txBody>
          <a:bodyPr/>
          <a:lstStyle/>
          <a:p>
            <a:pPr defTabSz="447754">
              <a:defRPr/>
            </a:pPr>
            <a:r>
              <a:rPr lang="en-US" altLang="ja-JP" dirty="0">
                <a:solidFill>
                  <a:prstClr val="black"/>
                </a:solidFill>
                <a:latin typeface="Calibri"/>
                <a:ea typeface="ＭＳ ゴシック"/>
              </a:rPr>
              <a:t>24</a:t>
            </a: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D385F2E4-0562-45BE-BE25-F9B7059AD43B}"/>
              </a:ext>
            </a:extLst>
          </p:cNvPr>
          <p:cNvSpPr>
            <a:spLocks noGrp="1" noRot="1" noChangeAspect="1"/>
          </p:cNvSpPr>
          <p:nvPr>
            <p:ph type="sldImg"/>
          </p:nvPr>
        </p:nvSpPr>
        <p:spPr/>
      </p:sp>
    </p:spTree>
    <p:extLst>
      <p:ext uri="{BB962C8B-B14F-4D97-AF65-F5344CB8AC3E}">
        <p14:creationId xmlns:p14="http://schemas.microsoft.com/office/powerpoint/2010/main" val="594039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C4D1A683-67F8-47ED-97DC-ACF47BFB383A}"/>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9247F88F-93D0-44C4-B909-BEAD255964F8}"/>
              </a:ext>
            </a:extLst>
          </p:cNvPr>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67908" indent="-167908">
              <a:buFont typeface="Arial" panose="020B0604020202020204" pitchFamily="34" charset="0"/>
              <a:buChar char="•"/>
            </a:pPr>
            <a:r>
              <a:rPr lang="ja-JP" altLang="en-US" dirty="0"/>
              <a:t>妊産婦・乳幼児</a:t>
            </a:r>
            <a:endParaRPr lang="en-US" altLang="ja-JP" dirty="0"/>
          </a:p>
          <a:p>
            <a:pPr lvl="1"/>
            <a:r>
              <a:rPr lang="ja-JP" altLang="en-US" dirty="0"/>
              <a:t>震災のショックやストレスで母乳が止まってしまう人もいるため、ミルクの備蓄や妊産婦や乳幼児用のスペースが必要な場合もあります。</a:t>
            </a:r>
            <a:endParaRPr lang="en-US" altLang="ja-JP" dirty="0"/>
          </a:p>
          <a:p>
            <a:pPr lvl="1"/>
            <a:r>
              <a:rPr lang="ja-JP" altLang="en-US" dirty="0"/>
              <a:t>乳幼児はおむつかぶれを起こしやすいため、おむつをこまめに交換できるようにしたり、お尻だけでもお湯で洗えればうれしいという意見もあります。</a:t>
            </a:r>
            <a:endParaRPr lang="en-US" altLang="ja-JP" dirty="0"/>
          </a:p>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67372" y="8667307"/>
            <a:ext cx="2875492" cy="490089"/>
          </a:xfrm>
        </p:spPr>
        <p:txBody>
          <a:bodyPr/>
          <a:lstStyle/>
          <a:p>
            <a:r>
              <a:rPr kumimoji="1" lang="en-US" altLang="ja-JP" dirty="0"/>
              <a:t>25</a:t>
            </a:r>
            <a:endParaRPr kumimoji="1" lang="ja-JP" altLang="en-US" dirty="0"/>
          </a:p>
        </p:txBody>
      </p:sp>
    </p:spTree>
    <p:extLst>
      <p:ext uri="{BB962C8B-B14F-4D97-AF65-F5344CB8AC3E}">
        <p14:creationId xmlns:p14="http://schemas.microsoft.com/office/powerpoint/2010/main" val="614279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0ADE099E-EF7B-4FBB-8FDC-BA9F760060B7}"/>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228A23B3-7A04-4D48-9312-8D0A3F312F6B}"/>
              </a:ext>
            </a:extLst>
          </p:cNvPr>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67908" indent="-167908">
              <a:buFont typeface="Arial" panose="020B0604020202020204" pitchFamily="34" charset="0"/>
              <a:buChar char="•"/>
            </a:pPr>
            <a:r>
              <a:rPr lang="ja-JP" altLang="en-US" dirty="0"/>
              <a:t>外国人</a:t>
            </a:r>
            <a:endParaRPr lang="en-US" altLang="ja-JP" dirty="0"/>
          </a:p>
          <a:p>
            <a:pPr lvl="1"/>
            <a:r>
              <a:rPr lang="ja-JP" altLang="en-US" dirty="0"/>
              <a:t>地震に慣れていないため、地震そのものを理解できなかったり、地震の揺れに過剰に反応したり混乱する場合もあるため、何が発生したのか</a:t>
            </a:r>
            <a:r>
              <a:rPr lang="ja-JP" altLang="en-US" dirty="0" err="1"/>
              <a:t>や</a:t>
            </a:r>
            <a:r>
              <a:rPr lang="ja-JP" altLang="en-US" dirty="0"/>
              <a:t>施設の安全性など様々な情報を説明することが望ましいです。</a:t>
            </a:r>
            <a:endParaRPr lang="en-US" altLang="ja-JP" dirty="0"/>
          </a:p>
          <a:p>
            <a:pPr lvl="1"/>
            <a:endParaRPr lang="en-US" altLang="ja-JP" dirty="0"/>
          </a:p>
          <a:p>
            <a:pPr marL="167908" indent="-167908">
              <a:buFont typeface="Arial" panose="020B0604020202020204" pitchFamily="34" charset="0"/>
              <a:buChar char="•"/>
            </a:pPr>
            <a:r>
              <a:rPr lang="en-US" altLang="ja-JP" dirty="0"/>
              <a:t>LGBT</a:t>
            </a:r>
          </a:p>
          <a:p>
            <a:pPr lvl="1"/>
            <a:r>
              <a:rPr lang="ja-JP" altLang="en-US" dirty="0"/>
              <a:t>物資など、周囲の認識と欲しいものが一致しない場合（衣服や化粧品など）受け取ることが困難なため、性別で分けるのではなく、サイズ別に分けるなどの配慮が必要です。</a:t>
            </a:r>
            <a:endParaRPr lang="en-US" altLang="ja-JP" dirty="0"/>
          </a:p>
          <a:p>
            <a:pPr lvl="1"/>
            <a:r>
              <a:rPr lang="ja-JP" altLang="en-US" dirty="0"/>
              <a:t>理解してもらえるかが不安で、困っていることや辛さを話せないため、相談をできる場所や相手がほしいという意見もあります。</a:t>
            </a:r>
            <a:endParaRPr lang="en-US" altLang="ja-JP" dirty="0"/>
          </a:p>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41988" y="8787711"/>
            <a:ext cx="2875492" cy="490089"/>
          </a:xfrm>
        </p:spPr>
        <p:txBody>
          <a:bodyPr/>
          <a:lstStyle/>
          <a:p>
            <a:r>
              <a:rPr kumimoji="1" lang="en-US" altLang="ja-JP" dirty="0"/>
              <a:t>26</a:t>
            </a:r>
            <a:endParaRPr kumimoji="1" lang="ja-JP" altLang="en-US" dirty="0"/>
          </a:p>
        </p:txBody>
      </p:sp>
    </p:spTree>
    <p:extLst>
      <p:ext uri="{BB962C8B-B14F-4D97-AF65-F5344CB8AC3E}">
        <p14:creationId xmlns:p14="http://schemas.microsoft.com/office/powerpoint/2010/main" val="3529140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「支え合いマップ」の作成（</a:t>
            </a:r>
            <a:r>
              <a:rPr lang="zh-TW" altLang="en-US" dirty="0"/>
              <a:t>堀之内区自主防災組織：長野県 白馬村</a:t>
            </a:r>
            <a:r>
              <a:rPr lang="ja-JP" altLang="en-US" dirty="0"/>
              <a:t>）</a:t>
            </a:r>
          </a:p>
          <a:p>
            <a:pPr marL="167908" indent="-167908">
              <a:buFont typeface="Arial" panose="020B0604020202020204" pitchFamily="34" charset="0"/>
              <a:buChar char="•"/>
            </a:pPr>
            <a:r>
              <a:rPr lang="ja-JP" altLang="en-US" dirty="0"/>
              <a:t>マップ作成ににより支援を要する人と支援する人を特定しておくことで、災害時の支援行動が円滑に進むだけでなく、平時の見守りや、地域の支え合いの意識の向上なども期待できます。</a:t>
            </a:r>
            <a:endParaRPr lang="en-US" altLang="ja-JP" dirty="0"/>
          </a:p>
          <a:p>
            <a:endParaRPr lang="en-US" altLang="ja-JP" dirty="0"/>
          </a:p>
        </p:txBody>
      </p:sp>
      <p:sp>
        <p:nvSpPr>
          <p:cNvPr id="6" name="スライド イメージ プレースホルダー 5">
            <a:extLst>
              <a:ext uri="{FF2B5EF4-FFF2-40B4-BE49-F238E27FC236}">
                <a16:creationId xmlns:a16="http://schemas.microsoft.com/office/drawing/2014/main" id="{DE7564DD-B6CE-4153-8F11-4551EB3075FF}"/>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30053"/>
            <a:ext cx="2875492" cy="490089"/>
          </a:xfrm>
        </p:spPr>
        <p:txBody>
          <a:bodyPr/>
          <a:lstStyle/>
          <a:p>
            <a:r>
              <a:rPr kumimoji="1" lang="en-US" altLang="ja-JP" dirty="0"/>
              <a:t>27</a:t>
            </a:r>
            <a:endParaRPr kumimoji="1" lang="ja-JP" altLang="en-US" dirty="0"/>
          </a:p>
        </p:txBody>
      </p:sp>
    </p:spTree>
    <p:extLst>
      <p:ext uri="{BB962C8B-B14F-4D97-AF65-F5344CB8AC3E}">
        <p14:creationId xmlns:p14="http://schemas.microsoft.com/office/powerpoint/2010/main" val="2356320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この単元の目標を伝えます。</a:t>
            </a:r>
          </a:p>
          <a:p>
            <a:endParaRPr lang="ja-JP" altLang="en-US" dirty="0"/>
          </a:p>
        </p:txBody>
      </p:sp>
      <p:sp>
        <p:nvSpPr>
          <p:cNvPr id="7" name="スライド イメージ プレースホルダー 6">
            <a:extLst>
              <a:ext uri="{FF2B5EF4-FFF2-40B4-BE49-F238E27FC236}">
                <a16:creationId xmlns:a16="http://schemas.microsoft.com/office/drawing/2014/main" id="{0D04DBCA-2E45-401B-8EF4-063EBCB6BB16}"/>
              </a:ext>
            </a:extLst>
          </p:cNvPr>
          <p:cNvSpPr>
            <a:spLocks noGrp="1" noRot="1" noChangeAspect="1"/>
          </p:cNvSpPr>
          <p:nvPr>
            <p:ph type="sldImg"/>
          </p:nvPr>
        </p:nvSpPr>
        <p:spPr>
          <a:xfrm>
            <a:off x="142875" y="679450"/>
            <a:ext cx="6350000" cy="3573463"/>
          </a:xfrm>
        </p:spPr>
      </p:sp>
    </p:spTree>
    <p:extLst>
      <p:ext uri="{BB962C8B-B14F-4D97-AF65-F5344CB8AC3E}">
        <p14:creationId xmlns:p14="http://schemas.microsoft.com/office/powerpoint/2010/main" val="2887777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「避難支援個別計画」の作成。（</a:t>
            </a:r>
            <a:r>
              <a:rPr lang="zh-TW" altLang="en-US" dirty="0"/>
              <a:t>出石町会 防災区民組織：東京都 品川区</a:t>
            </a:r>
            <a:r>
              <a:rPr lang="ja-JP" altLang="en-US" dirty="0"/>
              <a:t>）</a:t>
            </a:r>
          </a:p>
          <a:p>
            <a:pPr marL="167908" indent="-167908">
              <a:buFont typeface="Arial" panose="020B0604020202020204" pitchFamily="34" charset="0"/>
              <a:buChar char="•"/>
            </a:pPr>
            <a:r>
              <a:rPr lang="ja-JP" altLang="en-US" dirty="0"/>
              <a:t>避難行動要支援者ごとに避難計画をつくることで、支援を受ける方も安心し、円滑な避難ができる。継続的な訓練を行いながら、支援対象者と支援する人との更新</a:t>
            </a:r>
            <a:r>
              <a:rPr lang="ja-JP" altLang="en-US"/>
              <a:t>も行えます。</a:t>
            </a:r>
            <a:endParaRPr lang="ja-JP" altLang="en-US" dirty="0"/>
          </a:p>
        </p:txBody>
      </p:sp>
      <p:sp>
        <p:nvSpPr>
          <p:cNvPr id="6" name="スライド イメージ プレースホルダー 5">
            <a:extLst>
              <a:ext uri="{FF2B5EF4-FFF2-40B4-BE49-F238E27FC236}">
                <a16:creationId xmlns:a16="http://schemas.microsoft.com/office/drawing/2014/main" id="{DAA85B3E-6B7B-42A2-A14A-E47000C45488}"/>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351" y="8667307"/>
            <a:ext cx="2875492" cy="490089"/>
          </a:xfrm>
        </p:spPr>
        <p:txBody>
          <a:bodyPr/>
          <a:lstStyle/>
          <a:p>
            <a:r>
              <a:rPr kumimoji="1" lang="en-US" altLang="ja-JP" dirty="0"/>
              <a:t>28</a:t>
            </a:r>
            <a:endParaRPr kumimoji="1" lang="ja-JP" altLang="en-US" dirty="0"/>
          </a:p>
        </p:txBody>
      </p:sp>
    </p:spTree>
    <p:extLst>
      <p:ext uri="{BB962C8B-B14F-4D97-AF65-F5344CB8AC3E}">
        <p14:creationId xmlns:p14="http://schemas.microsoft.com/office/powerpoint/2010/main" val="3420681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中項目「２．要配慮者の地域ぐるみでの支援体制」で学んだことをまとめます。</a:t>
            </a:r>
          </a:p>
          <a:p>
            <a:endParaRPr lang="ja-JP" altLang="en-US"/>
          </a:p>
        </p:txBody>
      </p:sp>
      <p:sp>
        <p:nvSpPr>
          <p:cNvPr id="7" name="スライド イメージ プレースホルダー 6">
            <a:extLst>
              <a:ext uri="{FF2B5EF4-FFF2-40B4-BE49-F238E27FC236}">
                <a16:creationId xmlns:a16="http://schemas.microsoft.com/office/drawing/2014/main" id="{7E46DCD7-5095-4A11-BC97-4F78C365C55C}"/>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52650" y="8773735"/>
            <a:ext cx="2875492" cy="490089"/>
          </a:xfrm>
        </p:spPr>
        <p:txBody>
          <a:bodyPr/>
          <a:lstStyle/>
          <a:p>
            <a:r>
              <a:rPr kumimoji="1" lang="en-US" altLang="ja-JP" dirty="0"/>
              <a:t>29</a:t>
            </a:r>
            <a:endParaRPr kumimoji="1" lang="ja-JP" altLang="en-US" dirty="0"/>
          </a:p>
        </p:txBody>
      </p:sp>
    </p:spTree>
    <p:extLst>
      <p:ext uri="{BB962C8B-B14F-4D97-AF65-F5344CB8AC3E}">
        <p14:creationId xmlns:p14="http://schemas.microsoft.com/office/powerpoint/2010/main" val="3472289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69850" y="666750"/>
            <a:ext cx="6354763" cy="3575050"/>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30</a:t>
            </a:r>
            <a:endParaRPr kumimoji="1" lang="ja-JP" altLang="en-US" dirty="0"/>
          </a:p>
        </p:txBody>
      </p:sp>
    </p:spTree>
    <p:extLst>
      <p:ext uri="{BB962C8B-B14F-4D97-AF65-F5344CB8AC3E}">
        <p14:creationId xmlns:p14="http://schemas.microsoft.com/office/powerpoint/2010/main" val="3317024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安全対策を十分に行い、災害の直後を生き延びることができても、その後家族がうまく生き延びていくためには「備え」が必要です。</a:t>
            </a:r>
            <a:endParaRPr lang="en-US" altLang="ja-JP"/>
          </a:p>
          <a:p>
            <a:endParaRPr lang="en-US" altLang="ja-JP"/>
          </a:p>
          <a:p>
            <a:pPr lvl="0"/>
            <a:r>
              <a:rPr lang="ja-JP" altLang="en-US"/>
              <a:t>［三つのポイント］</a:t>
            </a:r>
            <a:endParaRPr lang="en-US" altLang="ja-JP"/>
          </a:p>
          <a:p>
            <a:pPr marL="167908" indent="-167908">
              <a:buFont typeface="Arial" panose="020B0604020202020204" pitchFamily="34" charset="0"/>
              <a:buChar char="•"/>
            </a:pPr>
            <a:r>
              <a:rPr lang="ja-JP" altLang="en-US"/>
              <a:t>ライフラインの途絶が発生することで、電気・ガス・水道の共有がストップします。</a:t>
            </a:r>
            <a:endParaRPr lang="en-US" altLang="ja-JP"/>
          </a:p>
          <a:p>
            <a:pPr marL="167908" indent="-167908">
              <a:buFont typeface="Arial" panose="020B0604020202020204" pitchFamily="34" charset="0"/>
              <a:buChar char="•"/>
            </a:pPr>
            <a:r>
              <a:rPr lang="ja-JP" altLang="en-US"/>
              <a:t>避難生活が続くことで、生活必需品が不足します。大規模な災害が発生すると、物流が滞り、コンビニやスーパー等にも商品が入ってきません。</a:t>
            </a:r>
            <a:endParaRPr lang="en-US" altLang="ja-JP"/>
          </a:p>
          <a:p>
            <a:pPr marL="167908" indent="-167908">
              <a:buFont typeface="Arial" panose="020B0604020202020204" pitchFamily="34" charset="0"/>
              <a:buChar char="•"/>
            </a:pPr>
            <a:r>
              <a:rPr lang="ja-JP" altLang="en-US"/>
              <a:t>年齢、性別、持病など異なる個々人の事情によって対策をとる必要があります。</a:t>
            </a:r>
            <a:endParaRPr lang="en-US" altLang="ja-JP"/>
          </a:p>
        </p:txBody>
      </p:sp>
      <p:sp>
        <p:nvSpPr>
          <p:cNvPr id="7" name="スライド イメージ プレースホルダー 6">
            <a:extLst>
              <a:ext uri="{FF2B5EF4-FFF2-40B4-BE49-F238E27FC236}">
                <a16:creationId xmlns:a16="http://schemas.microsoft.com/office/drawing/2014/main" id="{D5DA40E8-3DF9-4A71-923D-C8A1AF06D247}"/>
              </a:ext>
            </a:extLst>
          </p:cNvPr>
          <p:cNvSpPr>
            <a:spLocks noGrp="1" noRot="1" noChangeAspect="1"/>
          </p:cNvSpPr>
          <p:nvPr>
            <p:ph type="sldImg"/>
          </p:nvPr>
        </p:nvSpPr>
        <p:spPr>
          <a:xfrm>
            <a:off x="257175" y="679450"/>
            <a:ext cx="6065838" cy="34131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63308" y="8787711"/>
            <a:ext cx="2875492" cy="490089"/>
          </a:xfrm>
        </p:spPr>
        <p:txBody>
          <a:bodyPr/>
          <a:lstStyle/>
          <a:p>
            <a:r>
              <a:rPr kumimoji="1" lang="en-US" altLang="ja-JP" dirty="0"/>
              <a:t>31</a:t>
            </a:r>
            <a:endParaRPr kumimoji="1" lang="ja-JP" altLang="en-US" dirty="0"/>
          </a:p>
        </p:txBody>
      </p:sp>
    </p:spTree>
    <p:extLst>
      <p:ext uri="{BB962C8B-B14F-4D97-AF65-F5344CB8AC3E}">
        <p14:creationId xmlns:p14="http://schemas.microsoft.com/office/powerpoint/2010/main" val="1324915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災害後に生き延びていくためには、食料・飲料水、生活するうえで必要な物資が不可欠です。スライドにある①非常持出品と、②備蓄の</a:t>
            </a:r>
            <a:r>
              <a:rPr lang="en-US" altLang="ja-JP"/>
              <a:t>2</a:t>
            </a:r>
            <a:r>
              <a:rPr lang="ja-JP" altLang="en-US"/>
              <a:t>つの観点から必要なものを必要数量、備えておきます。</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48589C71-112B-4B5B-8596-652E64AFF999}"/>
              </a:ext>
            </a:extLst>
          </p:cNvPr>
          <p:cNvSpPr>
            <a:spLocks noGrp="1" noRot="1" noChangeAspect="1"/>
          </p:cNvSpPr>
          <p:nvPr>
            <p:ph type="sldImg"/>
          </p:nvPr>
        </p:nvSpPr>
        <p:spPr>
          <a:xfrm>
            <a:off x="180975" y="782638"/>
            <a:ext cx="6157913" cy="346551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2617" y="8754946"/>
            <a:ext cx="2875492" cy="490089"/>
          </a:xfrm>
        </p:spPr>
        <p:txBody>
          <a:bodyPr/>
          <a:lstStyle/>
          <a:p>
            <a:r>
              <a:rPr kumimoji="1" lang="en-US" altLang="ja-JP" dirty="0"/>
              <a:t>32</a:t>
            </a:r>
            <a:endParaRPr kumimoji="1" lang="ja-JP" altLang="en-US" dirty="0"/>
          </a:p>
        </p:txBody>
      </p:sp>
    </p:spTree>
    <p:extLst>
      <p:ext uri="{BB962C8B-B14F-4D97-AF65-F5344CB8AC3E}">
        <p14:creationId xmlns:p14="http://schemas.microsoft.com/office/powerpoint/2010/main" val="3127952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「非常用持出品チェックシート」は持ち帰って、各家庭に配布してもらうようにします。</a:t>
            </a:r>
            <a:endParaRPr lang="en-US" altLang="ja-JP"/>
          </a:p>
          <a:p>
            <a:pPr marL="167908" indent="-167908">
              <a:buFont typeface="Arial" panose="020B0604020202020204" pitchFamily="34" charset="0"/>
              <a:buChar char="•"/>
            </a:pPr>
            <a:r>
              <a:rPr lang="ja-JP" altLang="en-US"/>
              <a:t>飲食物などの他に、常用している薬など、ご家族にとって必要なものを用意しましょう。</a:t>
            </a:r>
          </a:p>
          <a:p>
            <a:pPr marL="167908" indent="-167908">
              <a:buFont typeface="Arial" panose="020B0604020202020204" pitchFamily="34" charset="0"/>
              <a:buChar char="•"/>
            </a:pPr>
            <a:r>
              <a:rPr lang="ja-JP" altLang="en-US"/>
              <a:t>避難するときに、両手が空くようにリュックなどに入れましょう。</a:t>
            </a:r>
          </a:p>
          <a:p>
            <a:pPr marL="167908" indent="-167908">
              <a:buFont typeface="Arial" panose="020B0604020202020204" pitchFamily="34" charset="0"/>
              <a:buChar char="•"/>
            </a:pPr>
            <a:r>
              <a:rPr lang="ja-JP" altLang="en-US"/>
              <a:t>避難所まで歩ける重さにしましょう。</a:t>
            </a:r>
          </a:p>
          <a:p>
            <a:pPr marL="167908" indent="-167908">
              <a:buFont typeface="Arial" panose="020B0604020202020204" pitchFamily="34" charset="0"/>
              <a:buChar char="•"/>
            </a:pPr>
            <a:r>
              <a:rPr lang="ja-JP" altLang="en-US"/>
              <a:t>玄関などすぐ持っていける場所に、置いておきましょう。</a:t>
            </a:r>
          </a:p>
          <a:p>
            <a:endParaRPr lang="en-US" altLang="ja-JP"/>
          </a:p>
          <a:p>
            <a:endParaRPr lang="en-US" altLang="ja-JP"/>
          </a:p>
          <a:p>
            <a:pPr lvl="0"/>
            <a:endParaRPr lang="en-US" altLang="ja-JP"/>
          </a:p>
          <a:p>
            <a:pPr lvl="0"/>
            <a:endParaRPr lang="en-US" altLang="ja-JP"/>
          </a:p>
        </p:txBody>
      </p:sp>
      <p:sp>
        <p:nvSpPr>
          <p:cNvPr id="7" name="スライド イメージ プレースホルダー 6">
            <a:extLst>
              <a:ext uri="{FF2B5EF4-FFF2-40B4-BE49-F238E27FC236}">
                <a16:creationId xmlns:a16="http://schemas.microsoft.com/office/drawing/2014/main" id="{6525DDD2-9C54-48E0-9A70-8EA456AAE0D1}"/>
              </a:ext>
            </a:extLst>
          </p:cNvPr>
          <p:cNvSpPr>
            <a:spLocks noGrp="1" noRot="1" noChangeAspect="1"/>
          </p:cNvSpPr>
          <p:nvPr>
            <p:ph type="sldImg"/>
          </p:nvPr>
        </p:nvSpPr>
        <p:spPr>
          <a:xfrm>
            <a:off x="90488" y="679450"/>
            <a:ext cx="6169025" cy="34702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35845" y="8787711"/>
            <a:ext cx="2875492" cy="490089"/>
          </a:xfrm>
        </p:spPr>
        <p:txBody>
          <a:bodyPr/>
          <a:lstStyle/>
          <a:p>
            <a:r>
              <a:rPr kumimoji="1" lang="en-US" altLang="ja-JP" dirty="0"/>
              <a:t>33</a:t>
            </a:r>
            <a:endParaRPr kumimoji="1" lang="ja-JP" altLang="en-US" dirty="0"/>
          </a:p>
        </p:txBody>
      </p:sp>
    </p:spTree>
    <p:extLst>
      <p:ext uri="{BB962C8B-B14F-4D97-AF65-F5344CB8AC3E}">
        <p14:creationId xmlns:p14="http://schemas.microsoft.com/office/powerpoint/2010/main" val="1487122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33189D85-F4B1-4782-ABD7-5601EFE210F9}"/>
              </a:ext>
            </a:extLst>
          </p:cNvPr>
          <p:cNvSpPr>
            <a:spLocks noGrp="1" noRot="1" noChangeAspect="1"/>
          </p:cNvSpPr>
          <p:nvPr>
            <p:ph type="sldImg"/>
          </p:nvPr>
        </p:nvSpPr>
        <p:spPr>
          <a:xfrm>
            <a:off x="314325" y="738188"/>
            <a:ext cx="5937250" cy="3340100"/>
          </a:xfrm>
        </p:spPr>
      </p:sp>
      <p:sp>
        <p:nvSpPr>
          <p:cNvPr id="7" name="ノート プレースホルダー 6">
            <a:extLst>
              <a:ext uri="{FF2B5EF4-FFF2-40B4-BE49-F238E27FC236}">
                <a16:creationId xmlns:a16="http://schemas.microsoft.com/office/drawing/2014/main" id="{F53C4FF9-BC57-4DC8-A2C5-FB29F11914DC}"/>
              </a:ext>
            </a:extLst>
          </p:cNvPr>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34</a:t>
            </a:r>
            <a:endParaRPr kumimoji="1" lang="ja-JP" altLang="en-US" dirty="0"/>
          </a:p>
        </p:txBody>
      </p:sp>
    </p:spTree>
    <p:extLst>
      <p:ext uri="{BB962C8B-B14F-4D97-AF65-F5344CB8AC3E}">
        <p14:creationId xmlns:p14="http://schemas.microsoft.com/office/powerpoint/2010/main" val="294673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受講者に、「皆さんの自宅では備蓄をおこなっていますか」と問いかけます。</a:t>
            </a:r>
            <a:endParaRPr lang="en-US" altLang="ja-JP"/>
          </a:p>
          <a:p>
            <a:r>
              <a:rPr lang="ja-JP" altLang="en-US"/>
              <a:t>（何人かの受講者を指名して答えていただくのもよいでしょう。）</a:t>
            </a:r>
            <a:endParaRPr lang="en-US" altLang="ja-JP"/>
          </a:p>
          <a:p>
            <a:pPr marL="167908" indent="-167908">
              <a:buFont typeface="Arial" panose="020B0604020202020204" pitchFamily="34" charset="0"/>
              <a:buChar char="•"/>
            </a:pPr>
            <a:r>
              <a:rPr lang="ja-JP" altLang="en-US"/>
              <a:t>回答結果を踏まえ、次のワークショップの理解につなげます。</a:t>
            </a:r>
          </a:p>
        </p:txBody>
      </p:sp>
      <p:sp>
        <p:nvSpPr>
          <p:cNvPr id="7" name="スライド イメージ プレースホルダー 6">
            <a:extLst>
              <a:ext uri="{FF2B5EF4-FFF2-40B4-BE49-F238E27FC236}">
                <a16:creationId xmlns:a16="http://schemas.microsoft.com/office/drawing/2014/main" id="{A2CA13F8-ACAD-46AD-8DFA-6994CE534AFF}"/>
              </a:ext>
            </a:extLst>
          </p:cNvPr>
          <p:cNvSpPr>
            <a:spLocks noGrp="1" noRot="1" noChangeAspect="1"/>
          </p:cNvSpPr>
          <p:nvPr>
            <p:ph type="sldImg"/>
          </p:nvPr>
        </p:nvSpPr>
        <p:spPr>
          <a:xfrm>
            <a:off x="187325" y="642938"/>
            <a:ext cx="6088063" cy="34258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43645" y="8787711"/>
            <a:ext cx="2875492" cy="490089"/>
          </a:xfrm>
        </p:spPr>
        <p:txBody>
          <a:bodyPr/>
          <a:lstStyle/>
          <a:p>
            <a:r>
              <a:rPr kumimoji="1" lang="en-US" altLang="ja-JP" dirty="0"/>
              <a:t>35</a:t>
            </a:r>
            <a:endParaRPr kumimoji="1" lang="ja-JP" altLang="en-US" dirty="0"/>
          </a:p>
        </p:txBody>
      </p:sp>
    </p:spTree>
    <p:extLst>
      <p:ext uri="{BB962C8B-B14F-4D97-AF65-F5344CB8AC3E}">
        <p14:creationId xmlns:p14="http://schemas.microsoft.com/office/powerpoint/2010/main" val="1587711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個人による検討であることを伝え、「わが家の備蓄チェックシート」を使って、</a:t>
            </a:r>
            <a:r>
              <a:rPr lang="en-US" altLang="ja-JP"/>
              <a:t>3</a:t>
            </a:r>
            <a:r>
              <a:rPr lang="ja-JP" altLang="en-US"/>
              <a:t>日間生活するのに必要な備蓄量を確認し、今の自宅にある備蓄が必要数足りているか検討するよう促します。</a:t>
            </a:r>
            <a:endParaRPr lang="en-US" altLang="ja-JP"/>
          </a:p>
          <a:p>
            <a:pPr marL="167908" indent="-167908">
              <a:buFont typeface="Arial" panose="020B0604020202020204" pitchFamily="34" charset="0"/>
              <a:buChar char="•"/>
            </a:pPr>
            <a:r>
              <a:rPr lang="ja-JP" altLang="en-US"/>
              <a:t>検討の仕方をスライドに沿って説明します。</a:t>
            </a:r>
            <a:endParaRPr lang="en-US" altLang="ja-JP"/>
          </a:p>
          <a:p>
            <a:endParaRPr lang="en-US" altLang="ja-JP"/>
          </a:p>
          <a:p>
            <a:pPr marL="167908" indent="-167908">
              <a:buFont typeface="Arial" panose="020B0604020202020204" pitchFamily="34" charset="0"/>
              <a:buChar char="•"/>
            </a:pPr>
            <a:r>
              <a:rPr lang="ja-JP" altLang="en-US"/>
              <a:t>各人を見て回り、作業が滞っている場合は、ヒントを与えるなどして作業を促す。</a:t>
            </a:r>
            <a:endParaRPr lang="en-US" altLang="ja-JP"/>
          </a:p>
          <a:p>
            <a:pPr marL="167908" indent="-167908">
              <a:buFont typeface="Arial" panose="020B0604020202020204" pitchFamily="34" charset="0"/>
              <a:buChar char="•"/>
            </a:pPr>
            <a:r>
              <a:rPr lang="ja-JP" altLang="en-US"/>
              <a:t>質問があれば対応する。</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721A1179-F751-4060-85FB-62E4051CE2D8}"/>
              </a:ext>
            </a:extLst>
          </p:cNvPr>
          <p:cNvSpPr>
            <a:spLocks noGrp="1" noRot="1" noChangeAspect="1"/>
          </p:cNvSpPr>
          <p:nvPr>
            <p:ph type="sldImg"/>
          </p:nvPr>
        </p:nvSpPr>
        <p:spPr>
          <a:xfrm>
            <a:off x="242888" y="812800"/>
            <a:ext cx="5938837" cy="33416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2249" y="8787711"/>
            <a:ext cx="2875492" cy="490089"/>
          </a:xfrm>
        </p:spPr>
        <p:txBody>
          <a:bodyPr/>
          <a:lstStyle/>
          <a:p>
            <a:r>
              <a:rPr kumimoji="1" lang="en-US" altLang="ja-JP" dirty="0"/>
              <a:t>36</a:t>
            </a:r>
            <a:endParaRPr kumimoji="1" lang="ja-JP" altLang="en-US" dirty="0"/>
          </a:p>
        </p:txBody>
      </p:sp>
    </p:spTree>
    <p:extLst>
      <p:ext uri="{BB962C8B-B14F-4D97-AF65-F5344CB8AC3E}">
        <p14:creationId xmlns:p14="http://schemas.microsoft.com/office/powerpoint/2010/main" val="1920220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31330" y="8787711"/>
            <a:ext cx="2875492" cy="490089"/>
          </a:xfrm>
        </p:spPr>
        <p:txBody>
          <a:bodyPr/>
          <a:lstStyle/>
          <a:p>
            <a:r>
              <a:rPr kumimoji="1" lang="en-US" altLang="ja-JP" dirty="0"/>
              <a:t>37</a:t>
            </a:r>
            <a:endParaRPr kumimoji="1" lang="ja-JP" altLang="en-US" dirty="0"/>
          </a:p>
        </p:txBody>
      </p:sp>
    </p:spTree>
    <p:extLst>
      <p:ext uri="{BB962C8B-B14F-4D97-AF65-F5344CB8AC3E}">
        <p14:creationId xmlns:p14="http://schemas.microsoft.com/office/powerpoint/2010/main" val="286600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100013" y="873125"/>
            <a:ext cx="6238875" cy="3509963"/>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864021"/>
            <a:ext cx="2875492" cy="490089"/>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881886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879763"/>
            <a:ext cx="2875492" cy="490089"/>
          </a:xfrm>
        </p:spPr>
        <p:txBody>
          <a:bodyPr/>
          <a:lstStyle/>
          <a:p>
            <a:r>
              <a:rPr kumimoji="1" lang="en-US" altLang="ja-JP" dirty="0"/>
              <a:t>38</a:t>
            </a:r>
            <a:endParaRPr kumimoji="1" lang="ja-JP" altLang="en-US" dirty="0"/>
          </a:p>
        </p:txBody>
      </p:sp>
    </p:spTree>
    <p:extLst>
      <p:ext uri="{BB962C8B-B14F-4D97-AF65-F5344CB8AC3E}">
        <p14:creationId xmlns:p14="http://schemas.microsoft.com/office/powerpoint/2010/main" val="2558358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351" y="8787711"/>
            <a:ext cx="2875492" cy="490089"/>
          </a:xfrm>
        </p:spPr>
        <p:txBody>
          <a:bodyPr/>
          <a:lstStyle/>
          <a:p>
            <a:r>
              <a:rPr kumimoji="1" lang="en-US" altLang="ja-JP" dirty="0"/>
              <a:t>39</a:t>
            </a:r>
            <a:endParaRPr kumimoji="1" lang="ja-JP" altLang="en-US" dirty="0"/>
          </a:p>
        </p:txBody>
      </p:sp>
    </p:spTree>
    <p:extLst>
      <p:ext uri="{BB962C8B-B14F-4D97-AF65-F5344CB8AC3E}">
        <p14:creationId xmlns:p14="http://schemas.microsoft.com/office/powerpoint/2010/main" val="2835271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ワークの結果をもとに取るべき行動を説明します。</a:t>
            </a:r>
            <a:endParaRPr lang="en-US" altLang="ja-JP"/>
          </a:p>
          <a:p>
            <a:pPr marL="615661" lvl="1" indent="-167908">
              <a:buFont typeface="Wingdings" panose="05000000000000000000" pitchFamily="2" charset="2"/>
              <a:buChar char="ü"/>
            </a:pPr>
            <a:r>
              <a:rPr lang="ja-JP" altLang="en-US"/>
              <a:t>「①足りる」場合、</a:t>
            </a:r>
            <a:r>
              <a:rPr lang="en-US" altLang="ja-JP"/>
              <a:t>1</a:t>
            </a:r>
            <a:r>
              <a:rPr lang="ja-JP" altLang="en-US"/>
              <a:t>週間を生き延びるために、さらに必要なものを必要数量購入しましょう。</a:t>
            </a:r>
            <a:endParaRPr lang="en-US" altLang="ja-JP"/>
          </a:p>
          <a:p>
            <a:pPr marL="615661" lvl="1" indent="-167908">
              <a:buFont typeface="Wingdings" panose="05000000000000000000" pitchFamily="2" charset="2"/>
              <a:buChar char="ü"/>
            </a:pPr>
            <a:r>
              <a:rPr lang="ja-JP" altLang="en-US"/>
              <a:t>「②足りない」場合、</a:t>
            </a:r>
            <a:r>
              <a:rPr lang="en-US" altLang="ja-JP"/>
              <a:t>3</a:t>
            </a:r>
            <a:r>
              <a:rPr lang="ja-JP" altLang="en-US"/>
              <a:t>日間を生き延びるために、足りないものを購入しましょう。</a:t>
            </a:r>
            <a:endParaRPr lang="en-US" altLang="ja-JP"/>
          </a:p>
          <a:p>
            <a:pPr marL="615661" lvl="1" indent="-167908">
              <a:buFont typeface="Wingdings" panose="05000000000000000000" pitchFamily="2" charset="2"/>
              <a:buChar char="ü"/>
            </a:pPr>
            <a:r>
              <a:rPr lang="ja-JP" altLang="en-US"/>
              <a:t>「③分からない」場合、まずは確認し「足りない」場合の行動を考えましょう。</a:t>
            </a:r>
            <a:endParaRPr lang="en-US" altLang="ja-JP"/>
          </a:p>
          <a:p>
            <a:endParaRPr lang="en-US" altLang="ja-JP"/>
          </a:p>
          <a:p>
            <a:endParaRPr lang="en-US" altLang="ja-JP"/>
          </a:p>
          <a:p>
            <a:pPr marL="167908" indent="-167908">
              <a:buFont typeface="Arial" panose="020B0604020202020204" pitchFamily="34" charset="0"/>
              <a:buChar char="•"/>
            </a:pPr>
            <a:r>
              <a:rPr lang="ja-JP" altLang="en-US"/>
              <a:t>備蓄品の例について説明します。</a:t>
            </a:r>
            <a:endParaRPr lang="en-US" altLang="ja-JP"/>
          </a:p>
        </p:txBody>
      </p:sp>
      <p:sp>
        <p:nvSpPr>
          <p:cNvPr id="7" name="スライド イメージ プレースホルダー 6">
            <a:extLst>
              <a:ext uri="{FF2B5EF4-FFF2-40B4-BE49-F238E27FC236}">
                <a16:creationId xmlns:a16="http://schemas.microsoft.com/office/drawing/2014/main" id="{5A403C20-3D44-4A06-91C8-0B64072D238C}"/>
              </a:ext>
            </a:extLst>
          </p:cNvPr>
          <p:cNvSpPr>
            <a:spLocks noGrp="1" noRot="1" noChangeAspect="1"/>
          </p:cNvSpPr>
          <p:nvPr>
            <p:ph type="sldImg"/>
          </p:nvPr>
        </p:nvSpPr>
        <p:spPr>
          <a:xfrm>
            <a:off x="382588" y="1017588"/>
            <a:ext cx="5983287" cy="33670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08817" y="8787711"/>
            <a:ext cx="2875492" cy="490089"/>
          </a:xfrm>
        </p:spPr>
        <p:txBody>
          <a:bodyPr/>
          <a:lstStyle/>
          <a:p>
            <a:r>
              <a:rPr kumimoji="1" lang="en-US" altLang="ja-JP" dirty="0"/>
              <a:t>40</a:t>
            </a:r>
            <a:endParaRPr kumimoji="1" lang="ja-JP" altLang="en-US" dirty="0"/>
          </a:p>
        </p:txBody>
      </p:sp>
    </p:spTree>
    <p:extLst>
      <p:ext uri="{BB962C8B-B14F-4D97-AF65-F5344CB8AC3E}">
        <p14:creationId xmlns:p14="http://schemas.microsoft.com/office/powerpoint/2010/main" val="2880324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常に必要数の備蓄を準備することが可能です。ぜひ地域の皆さんにも勧めましょう。</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254FAA8B-825E-43D8-9C6D-0BCD7C8CB948}"/>
              </a:ext>
            </a:extLst>
          </p:cNvPr>
          <p:cNvSpPr>
            <a:spLocks noGrp="1" noRot="1" noChangeAspect="1"/>
          </p:cNvSpPr>
          <p:nvPr>
            <p:ph type="sldImg"/>
          </p:nvPr>
        </p:nvSpPr>
        <p:spPr>
          <a:xfrm>
            <a:off x="225425" y="1071563"/>
            <a:ext cx="5969000" cy="33575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79538"/>
            <a:ext cx="2875492" cy="490089"/>
          </a:xfrm>
        </p:spPr>
        <p:txBody>
          <a:bodyPr/>
          <a:lstStyle/>
          <a:p>
            <a:r>
              <a:rPr kumimoji="1" lang="en-US" altLang="ja-JP" dirty="0"/>
              <a:t>41</a:t>
            </a:r>
            <a:endParaRPr kumimoji="1" lang="ja-JP" altLang="en-US" dirty="0"/>
          </a:p>
        </p:txBody>
      </p:sp>
    </p:spTree>
    <p:extLst>
      <p:ext uri="{BB962C8B-B14F-4D97-AF65-F5344CB8AC3E}">
        <p14:creationId xmlns:p14="http://schemas.microsoft.com/office/powerpoint/2010/main" val="26020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中央ゆめづくり協議会　防災防犯部会</a:t>
            </a:r>
            <a:endParaRPr lang="en-US" altLang="ja-JP"/>
          </a:p>
          <a:p>
            <a:pPr marL="615661" lvl="1" indent="-167908">
              <a:buFont typeface="Arial" panose="020B0604020202020204" pitchFamily="34" charset="0"/>
              <a:buChar char="•"/>
            </a:pPr>
            <a:r>
              <a:rPr lang="ja-JP" altLang="en-US"/>
              <a:t>協議会の地域は子育て世帯が多く、平均年齢もずば抜けて低いため、新しい住宅が多い。そのため、在宅避難中の食を考えるオリジナルの「サバイバルクッキングゲーム」の開発やトイレの工夫、ペットの防災対策、乳幼児のいる世帯向けの研修などを行っています。</a:t>
            </a:r>
            <a:endParaRPr lang="en-US" altLang="ja-JP"/>
          </a:p>
          <a:p>
            <a:pPr lvl="1"/>
            <a:endParaRPr lang="en-US" altLang="ja-JP"/>
          </a:p>
          <a:p>
            <a:pPr marL="167908" indent="-167908">
              <a:buFont typeface="Arial" panose="020B0604020202020204" pitchFamily="34" charset="0"/>
              <a:buChar char="•"/>
            </a:pPr>
            <a:r>
              <a:rPr lang="ja-JP" altLang="en-US"/>
              <a:t>南町田自主防災組織</a:t>
            </a:r>
            <a:endParaRPr lang="en-US" altLang="ja-JP"/>
          </a:p>
          <a:p>
            <a:pPr marL="615661" lvl="1" indent="-167908">
              <a:buFont typeface="Arial" panose="020B0604020202020204" pitchFamily="34" charset="0"/>
              <a:buChar char="•"/>
            </a:pPr>
            <a:r>
              <a:rPr lang="ja-JP" altLang="en-US"/>
              <a:t>住民からは「なぜ自分たちが金を出し合って備蓄しなければいけないのか」という意見が多かったが、市や避難所の調査を行い、行政には１日分の備蓄しかないことがわかり、自分達で自己防衛しようということになりました。</a:t>
            </a:r>
            <a:endParaRPr lang="en-US" altLang="ja-JP"/>
          </a:p>
          <a:p>
            <a:pPr marL="615661" lvl="1" indent="-167908">
              <a:buFont typeface="Arial" panose="020B0604020202020204" pitchFamily="34" charset="0"/>
              <a:buChar char="•"/>
            </a:pPr>
            <a:r>
              <a:rPr lang="ja-JP" altLang="en-US"/>
              <a:t>現状調査による分析を行い、丁寧な購入計画の説明を行い、それを継続しています。</a:t>
            </a:r>
            <a:endParaRPr lang="en-US" altLang="ja-JP"/>
          </a:p>
          <a:p>
            <a:pPr lvl="1"/>
            <a:endParaRPr lang="en-US" altLang="ja-JP"/>
          </a:p>
        </p:txBody>
      </p:sp>
      <p:sp>
        <p:nvSpPr>
          <p:cNvPr id="7" name="スライド イメージ プレースホルダー 6">
            <a:extLst>
              <a:ext uri="{FF2B5EF4-FFF2-40B4-BE49-F238E27FC236}">
                <a16:creationId xmlns:a16="http://schemas.microsoft.com/office/drawing/2014/main" id="{8311FC1D-9A8E-4830-86B1-B8E469EA9007}"/>
              </a:ext>
            </a:extLst>
          </p:cNvPr>
          <p:cNvSpPr>
            <a:spLocks noGrp="1" noRot="1" noChangeAspect="1"/>
          </p:cNvSpPr>
          <p:nvPr>
            <p:ph type="sldImg"/>
          </p:nvPr>
        </p:nvSpPr>
        <p:spPr>
          <a:xfrm>
            <a:off x="285750" y="827088"/>
            <a:ext cx="6048375" cy="34036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5024" y="8787711"/>
            <a:ext cx="2875492" cy="490089"/>
          </a:xfrm>
        </p:spPr>
        <p:txBody>
          <a:bodyPr/>
          <a:lstStyle/>
          <a:p>
            <a:r>
              <a:rPr kumimoji="1" lang="en-US" altLang="ja-JP" dirty="0"/>
              <a:t>42</a:t>
            </a:r>
            <a:endParaRPr kumimoji="1" lang="ja-JP" altLang="en-US" dirty="0"/>
          </a:p>
        </p:txBody>
      </p:sp>
    </p:spTree>
    <p:extLst>
      <p:ext uri="{BB962C8B-B14F-4D97-AF65-F5344CB8AC3E}">
        <p14:creationId xmlns:p14="http://schemas.microsoft.com/office/powerpoint/2010/main" val="4286255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a:t>
            </a:r>
            <a:r>
              <a:rPr lang="ja-JP" altLang="en-US" dirty="0" smtClean="0"/>
              <a:t>「３．</a:t>
            </a:r>
            <a:r>
              <a:rPr lang="ja-JP" altLang="en-US" dirty="0"/>
              <a:t>事前の備え」で学んだことをまとめます。</a:t>
            </a:r>
          </a:p>
          <a:p>
            <a:endParaRPr lang="ja-JP" altLang="en-US" dirty="0"/>
          </a:p>
        </p:txBody>
      </p:sp>
      <p:sp>
        <p:nvSpPr>
          <p:cNvPr id="7" name="スライド イメージ プレースホルダー 6">
            <a:extLst>
              <a:ext uri="{FF2B5EF4-FFF2-40B4-BE49-F238E27FC236}">
                <a16:creationId xmlns:a16="http://schemas.microsoft.com/office/drawing/2014/main" id="{B8EDFBCA-C71D-402C-AEC3-28B334523D47}"/>
              </a:ext>
            </a:extLst>
          </p:cNvPr>
          <p:cNvSpPr>
            <a:spLocks noGrp="1" noRot="1" noChangeAspect="1"/>
          </p:cNvSpPr>
          <p:nvPr>
            <p:ph type="sldImg"/>
          </p:nvPr>
        </p:nvSpPr>
        <p:spPr>
          <a:xfrm>
            <a:off x="74613" y="679450"/>
            <a:ext cx="6332537" cy="35623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41075" y="8787711"/>
            <a:ext cx="2875492" cy="490089"/>
          </a:xfrm>
        </p:spPr>
        <p:txBody>
          <a:bodyPr/>
          <a:lstStyle/>
          <a:p>
            <a:r>
              <a:rPr kumimoji="1" lang="en-US" altLang="ja-JP" dirty="0"/>
              <a:t>43</a:t>
            </a:r>
            <a:endParaRPr kumimoji="1" lang="ja-JP" altLang="en-US" dirty="0"/>
          </a:p>
        </p:txBody>
      </p:sp>
    </p:spTree>
    <p:extLst>
      <p:ext uri="{BB962C8B-B14F-4D97-AF65-F5344CB8AC3E}">
        <p14:creationId xmlns:p14="http://schemas.microsoft.com/office/powerpoint/2010/main" val="2619900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30188" y="709613"/>
            <a:ext cx="6061075" cy="3409950"/>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31330" y="8787711"/>
            <a:ext cx="2875492" cy="490089"/>
          </a:xfrm>
        </p:spPr>
        <p:txBody>
          <a:bodyPr/>
          <a:lstStyle/>
          <a:p>
            <a:r>
              <a:rPr kumimoji="1" lang="en-US" altLang="ja-JP" dirty="0"/>
              <a:t>45</a:t>
            </a:r>
            <a:endParaRPr kumimoji="1" lang="ja-JP" altLang="en-US" dirty="0"/>
          </a:p>
        </p:txBody>
      </p:sp>
    </p:spTree>
    <p:extLst>
      <p:ext uri="{BB962C8B-B14F-4D97-AF65-F5344CB8AC3E}">
        <p14:creationId xmlns:p14="http://schemas.microsoft.com/office/powerpoint/2010/main" val="3592154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地域の安否確認や情報収集・伝達、要配慮者への支援には、地域ぐるみでの取り組みが不可欠です。そのためにも、地域の住民の防災意識が向上する取り組みを行いましょう。</a:t>
            </a:r>
            <a:endParaRPr lang="en-US" altLang="ja-JP"/>
          </a:p>
          <a:p>
            <a:endParaRPr lang="en-US" altLang="ja-JP"/>
          </a:p>
          <a:p>
            <a:pPr lvl="1"/>
            <a:r>
              <a:rPr lang="ja-JP" altLang="en-US"/>
              <a:t>仕組みを整える　　</a:t>
            </a:r>
            <a:endParaRPr lang="en-US" altLang="ja-JP"/>
          </a:p>
          <a:p>
            <a:pPr marL="615661" lvl="1" indent="-167908">
              <a:buFont typeface="Arial" panose="020B0604020202020204" pitchFamily="34" charset="0"/>
              <a:buChar char="•"/>
            </a:pPr>
            <a:r>
              <a:rPr lang="ja-JP" altLang="en-US"/>
              <a:t>地域の状態も日々変化していく（転入出など）ことを前提に、「体制」「手順・方法」「道具」を整えることが必要です。</a:t>
            </a:r>
            <a:endParaRPr lang="en-US" altLang="ja-JP"/>
          </a:p>
          <a:p>
            <a:pPr marL="615661" lvl="1" indent="-167908">
              <a:buFont typeface="Arial" panose="020B0604020202020204" pitchFamily="34" charset="0"/>
              <a:buChar char="•"/>
            </a:pPr>
            <a:r>
              <a:rPr lang="ja-JP" altLang="en-US"/>
              <a:t>実践を繰り返す</a:t>
            </a:r>
            <a:endParaRPr lang="en-US" altLang="ja-JP"/>
          </a:p>
          <a:p>
            <a:pPr marL="615661" lvl="1" indent="-167908">
              <a:buFont typeface="Arial" panose="020B0604020202020204" pitchFamily="34" charset="0"/>
              <a:buChar char="•"/>
            </a:pPr>
            <a:r>
              <a:rPr lang="ja-JP" altLang="en-US"/>
              <a:t>「普段やっていることしかできない」ことを念頭に、訓練を繰り返し、防災力の向上を図ることが必要です。</a:t>
            </a:r>
            <a:endParaRPr lang="en-US" altLang="ja-JP"/>
          </a:p>
          <a:p>
            <a:pPr lvl="1"/>
            <a:endParaRPr lang="en-US" altLang="ja-JP"/>
          </a:p>
          <a:p>
            <a:pPr lvl="1"/>
            <a:r>
              <a:rPr lang="ja-JP" altLang="en-US"/>
              <a:t>継続的な取り組みにより、地域に防災意識を根付かせ、活動を改善していきましょう。</a:t>
            </a:r>
          </a:p>
        </p:txBody>
      </p:sp>
      <p:sp>
        <p:nvSpPr>
          <p:cNvPr id="6" name="スライド イメージ プレースホルダー 5">
            <a:extLst>
              <a:ext uri="{FF2B5EF4-FFF2-40B4-BE49-F238E27FC236}">
                <a16:creationId xmlns:a16="http://schemas.microsoft.com/office/drawing/2014/main" id="{6EFF6EEF-3437-4C00-B5AA-5E8FA75D7B72}"/>
              </a:ext>
            </a:extLst>
          </p:cNvPr>
          <p:cNvSpPr>
            <a:spLocks noGrp="1" noRot="1" noChangeAspect="1"/>
          </p:cNvSpPr>
          <p:nvPr>
            <p:ph type="sldImg"/>
          </p:nvPr>
        </p:nvSpPr>
        <p:spPr>
          <a:xfrm>
            <a:off x="393700" y="815975"/>
            <a:ext cx="5772150" cy="3248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21417" y="8787711"/>
            <a:ext cx="2875492" cy="490089"/>
          </a:xfrm>
        </p:spPr>
        <p:txBody>
          <a:bodyPr/>
          <a:lstStyle/>
          <a:p>
            <a:r>
              <a:rPr kumimoji="1" lang="en-US" altLang="ja-JP" dirty="0"/>
              <a:t>46</a:t>
            </a:r>
            <a:endParaRPr kumimoji="1" lang="ja-JP" altLang="en-US" dirty="0"/>
          </a:p>
        </p:txBody>
      </p:sp>
    </p:spTree>
    <p:extLst>
      <p:ext uri="{BB962C8B-B14F-4D97-AF65-F5344CB8AC3E}">
        <p14:creationId xmlns:p14="http://schemas.microsoft.com/office/powerpoint/2010/main" val="4147969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訓練の実施</a:t>
            </a:r>
            <a:endParaRPr lang="en-US" altLang="ja-JP"/>
          </a:p>
          <a:p>
            <a:pPr lvl="1"/>
            <a:r>
              <a:rPr lang="ja-JP" altLang="en-US"/>
              <a:t>「個別訓練」：救命訓練や避難訓練、安否確認訓練など</a:t>
            </a:r>
            <a:endParaRPr lang="en-US" altLang="ja-JP"/>
          </a:p>
          <a:p>
            <a:pPr lvl="1"/>
            <a:r>
              <a:rPr lang="ja-JP" altLang="en-US"/>
              <a:t>「総合訓練」：避難訓練と避難所運営訓練をあわせた総合防災訓練など</a:t>
            </a:r>
          </a:p>
          <a:p>
            <a:pPr lvl="1"/>
            <a:r>
              <a:rPr lang="ja-JP" altLang="en-US"/>
              <a:t>「体験イベント型訓練」：地震体験車の体験、煙の体験など</a:t>
            </a:r>
          </a:p>
          <a:p>
            <a:pPr lvl="1"/>
            <a:r>
              <a:rPr lang="ja-JP" altLang="en-US"/>
              <a:t>「イメージトレーニング」：避難所運営ゲームＨＵＧなど</a:t>
            </a:r>
          </a:p>
          <a:p>
            <a:pPr lvl="1"/>
            <a:r>
              <a:rPr lang="ja-JP" altLang="en-US"/>
              <a:t>「他団体と連携した訓練」：消防団との合同防災訓練など</a:t>
            </a:r>
            <a:endParaRPr lang="en-US" altLang="ja-JP"/>
          </a:p>
          <a:p>
            <a:pPr marL="167908" indent="-167908">
              <a:buFont typeface="Arial" panose="020B0604020202020204" pitchFamily="34" charset="0"/>
              <a:buChar char="•"/>
            </a:pPr>
            <a:r>
              <a:rPr lang="ja-JP" altLang="en-US"/>
              <a:t>その他、お祭りなどに防災に関するパネル展示、防災食の試食など　</a:t>
            </a:r>
            <a:endParaRPr lang="en-US" altLang="ja-JP"/>
          </a:p>
          <a:p>
            <a:pPr lvl="1"/>
            <a:r>
              <a:rPr lang="ja-JP" altLang="en-US"/>
              <a:t>普及・啓発（教育機会の確保）　</a:t>
            </a:r>
            <a:endParaRPr lang="en-US" altLang="ja-JP"/>
          </a:p>
          <a:p>
            <a:pPr lvl="1"/>
            <a:r>
              <a:rPr lang="ja-JP" altLang="en-US"/>
              <a:t>避難訓練や防災訓練は安全・安心に関わる大切なことです。お祭りや町内会の会合、地域のイベントなどで防災の知識や取組みに触れるなど、参加しやすい環境を作りましょう。</a:t>
            </a:r>
            <a:endParaRPr lang="en-US" altLang="ja-JP"/>
          </a:p>
          <a:p>
            <a:endParaRPr lang="ja-JP" altLang="en-US"/>
          </a:p>
        </p:txBody>
      </p:sp>
      <p:sp>
        <p:nvSpPr>
          <p:cNvPr id="6" name="スライド イメージ プレースホルダー 5">
            <a:extLst>
              <a:ext uri="{FF2B5EF4-FFF2-40B4-BE49-F238E27FC236}">
                <a16:creationId xmlns:a16="http://schemas.microsoft.com/office/drawing/2014/main" id="{296D0E75-6632-44C7-BB9E-1842912B6088}"/>
              </a:ext>
            </a:extLst>
          </p:cNvPr>
          <p:cNvSpPr>
            <a:spLocks noGrp="1" noRot="1" noChangeAspect="1"/>
          </p:cNvSpPr>
          <p:nvPr>
            <p:ph type="sldImg"/>
          </p:nvPr>
        </p:nvSpPr>
        <p:spPr>
          <a:xfrm>
            <a:off x="284163" y="630238"/>
            <a:ext cx="6051550" cy="34051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5024" y="8787711"/>
            <a:ext cx="2875492" cy="490089"/>
          </a:xfrm>
        </p:spPr>
        <p:txBody>
          <a:bodyPr/>
          <a:lstStyle/>
          <a:p>
            <a:r>
              <a:rPr kumimoji="1" lang="en-US" altLang="ja-JP" dirty="0"/>
              <a:t>47</a:t>
            </a:r>
            <a:endParaRPr kumimoji="1" lang="ja-JP" altLang="en-US" dirty="0"/>
          </a:p>
        </p:txBody>
      </p:sp>
    </p:spTree>
    <p:extLst>
      <p:ext uri="{BB962C8B-B14F-4D97-AF65-F5344CB8AC3E}">
        <p14:creationId xmlns:p14="http://schemas.microsoft.com/office/powerpoint/2010/main" val="1436119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石神自主防災会</a:t>
            </a:r>
            <a:endParaRPr lang="en-US" altLang="ja-JP"/>
          </a:p>
          <a:p>
            <a:pPr marL="615661" lvl="1" indent="-167908">
              <a:buFont typeface="Arial" panose="020B0604020202020204" pitchFamily="34" charset="0"/>
              <a:buChar char="•"/>
            </a:pPr>
            <a:r>
              <a:rPr lang="ja-JP" altLang="en-US"/>
              <a:t>石神小学校体育館を利用した「お泊り訓練」を実施しました</a:t>
            </a:r>
            <a:endParaRPr lang="en-US" altLang="ja-JP"/>
          </a:p>
          <a:p>
            <a:pPr marL="615661" lvl="1" indent="-167908">
              <a:buFont typeface="Arial" panose="020B0604020202020204" pitchFamily="34" charset="0"/>
              <a:buChar char="•"/>
            </a:pPr>
            <a:r>
              <a:rPr lang="ja-JP" altLang="en-US"/>
              <a:t>お泊り訓練のないようについては、誰でも参加しやすいソフトな訓練項目、楽しいゲームや子供との災害料理を作る等。</a:t>
            </a:r>
            <a:r>
              <a:rPr lang="en-US" altLang="ja-JP"/>
              <a:t>PTA</a:t>
            </a:r>
            <a:r>
              <a:rPr lang="ja-JP" altLang="en-US"/>
              <a:t>、親父の会も参加。</a:t>
            </a:r>
            <a:endParaRPr lang="en-US" altLang="ja-JP"/>
          </a:p>
          <a:p>
            <a:pPr marL="615661" lvl="1" indent="-167908">
              <a:buFont typeface="Arial" panose="020B0604020202020204" pitchFamily="34" charset="0"/>
              <a:buChar char="•"/>
            </a:pPr>
            <a:r>
              <a:rPr lang="ja-JP" altLang="en-US"/>
              <a:t>スタンプラリー・町会炊き出し班と子ども達の共同炊事・簡易ランタンや新聞紙スリッパの作成・段ボールブロック設置などを行いました。</a:t>
            </a:r>
            <a:endParaRPr lang="en-US" altLang="ja-JP"/>
          </a:p>
        </p:txBody>
      </p:sp>
      <p:sp>
        <p:nvSpPr>
          <p:cNvPr id="6" name="スライド イメージ プレースホルダー 5">
            <a:extLst>
              <a:ext uri="{FF2B5EF4-FFF2-40B4-BE49-F238E27FC236}">
                <a16:creationId xmlns:a16="http://schemas.microsoft.com/office/drawing/2014/main" id="{AF7592A6-7638-49FA-928A-ADE73C3F35FE}"/>
              </a:ext>
            </a:extLst>
          </p:cNvPr>
          <p:cNvSpPr>
            <a:spLocks noGrp="1" noRot="1" noChangeAspect="1"/>
          </p:cNvSpPr>
          <p:nvPr>
            <p:ph type="sldImg"/>
          </p:nvPr>
        </p:nvSpPr>
        <p:spPr>
          <a:xfrm>
            <a:off x="590550" y="804863"/>
            <a:ext cx="5624513" cy="31654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4958" y="8718182"/>
            <a:ext cx="2875492" cy="490089"/>
          </a:xfrm>
        </p:spPr>
        <p:txBody>
          <a:bodyPr/>
          <a:lstStyle/>
          <a:p>
            <a:r>
              <a:rPr kumimoji="1" lang="en-US" altLang="ja-JP" dirty="0"/>
              <a:t>48</a:t>
            </a:r>
            <a:endParaRPr kumimoji="1" lang="ja-JP" altLang="en-US" dirty="0"/>
          </a:p>
        </p:txBody>
      </p:sp>
    </p:spTree>
    <p:extLst>
      <p:ext uri="{BB962C8B-B14F-4D97-AF65-F5344CB8AC3E}">
        <p14:creationId xmlns:p14="http://schemas.microsoft.com/office/powerpoint/2010/main" val="333909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風水害</a:t>
            </a:r>
            <a:endParaRPr lang="en-US" altLang="ja-JP" dirty="0"/>
          </a:p>
          <a:p>
            <a:pPr lvl="1"/>
            <a:r>
              <a:rPr lang="ja-JP" altLang="en-US" dirty="0"/>
              <a:t>自助：気象・避難情報等の収集した情報にもとづき、避難が必要な</a:t>
            </a:r>
            <a:endParaRPr lang="en-US" altLang="ja-JP" dirty="0"/>
          </a:p>
          <a:p>
            <a:pPr lvl="1"/>
            <a:r>
              <a:rPr lang="ja-JP" altLang="en-US" dirty="0"/>
              <a:t>　　　場合は避難します。</a:t>
            </a:r>
            <a:endParaRPr lang="en-US" altLang="ja-JP" dirty="0"/>
          </a:p>
          <a:p>
            <a:pPr lvl="1"/>
            <a:r>
              <a:rPr lang="ja-JP" altLang="en-US" dirty="0"/>
              <a:t>共助：避難する際、地域の住民にも避難を促す。また足が不自由な</a:t>
            </a:r>
            <a:endParaRPr lang="en-US" altLang="ja-JP" dirty="0"/>
          </a:p>
          <a:p>
            <a:pPr lvl="1"/>
            <a:r>
              <a:rPr lang="ja-JP" altLang="en-US" dirty="0"/>
              <a:t>　　　方や一人では避難できない方が近くにいれば、地域の住民と</a:t>
            </a:r>
            <a:endParaRPr lang="en-US" altLang="ja-JP" dirty="0"/>
          </a:p>
          <a:p>
            <a:pPr lvl="1"/>
            <a:r>
              <a:rPr lang="ja-JP" altLang="en-US" dirty="0"/>
              <a:t>　　　協力して避難支援。避難支援を行うときは、あくまでも自分</a:t>
            </a:r>
            <a:endParaRPr lang="en-US" altLang="ja-JP" dirty="0"/>
          </a:p>
          <a:p>
            <a:pPr lvl="1"/>
            <a:r>
              <a:rPr lang="ja-JP" altLang="en-US" dirty="0"/>
              <a:t>　　　のいのち、安全が第一です。</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EED81A43-7EA2-4927-B25B-343626F5D4E6}"/>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10009" y="8787711"/>
            <a:ext cx="2875492" cy="490089"/>
          </a:xfrm>
        </p:spPr>
        <p:txBody>
          <a:bodyPr/>
          <a:lstStyle/>
          <a:p>
            <a:r>
              <a:rPr kumimoji="1" lang="en-US" altLang="ja-JP" dirty="0"/>
              <a:t>2</a:t>
            </a:r>
          </a:p>
        </p:txBody>
      </p:sp>
    </p:spTree>
    <p:extLst>
      <p:ext uri="{BB962C8B-B14F-4D97-AF65-F5344CB8AC3E}">
        <p14:creationId xmlns:p14="http://schemas.microsoft.com/office/powerpoint/2010/main" val="1992152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zh-CN" altLang="en-US"/>
              <a:t>西山町会防災会</a:t>
            </a:r>
            <a:endParaRPr lang="en-US" altLang="zh-CN"/>
          </a:p>
          <a:p>
            <a:pPr marL="615661" lvl="1" indent="-167908">
              <a:buFont typeface="Arial" panose="020B0604020202020204" pitchFamily="34" charset="0"/>
              <a:buChar char="•"/>
            </a:pPr>
            <a:r>
              <a:rPr lang="ja-JP" altLang="en-US"/>
              <a:t>避難行動要支援者対策のための訓練において、ダミー人形を実際の人に見立てたり、具体的な被害状況（火災発生・家屋損壊など）を仮定し、参加者に被害状況を本部に報告させたりするなど、限りなく被災時に近い訓練を重ねています。</a:t>
            </a:r>
          </a:p>
        </p:txBody>
      </p:sp>
      <p:sp>
        <p:nvSpPr>
          <p:cNvPr id="7" name="スライド イメージ プレースホルダー 6">
            <a:extLst>
              <a:ext uri="{FF2B5EF4-FFF2-40B4-BE49-F238E27FC236}">
                <a16:creationId xmlns:a16="http://schemas.microsoft.com/office/drawing/2014/main" id="{DA48B4C2-1532-4F00-BC1C-953291FF2F3D}"/>
              </a:ext>
            </a:extLst>
          </p:cNvPr>
          <p:cNvSpPr>
            <a:spLocks noGrp="1" noRot="1" noChangeAspect="1"/>
          </p:cNvSpPr>
          <p:nvPr>
            <p:ph type="sldImg"/>
          </p:nvPr>
        </p:nvSpPr>
        <p:spPr>
          <a:xfrm>
            <a:off x="174625" y="862013"/>
            <a:ext cx="5962650" cy="33543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49</a:t>
            </a:r>
            <a:endParaRPr kumimoji="1" lang="ja-JP" altLang="en-US" dirty="0"/>
          </a:p>
        </p:txBody>
      </p:sp>
    </p:spTree>
    <p:extLst>
      <p:ext uri="{BB962C8B-B14F-4D97-AF65-F5344CB8AC3E}">
        <p14:creationId xmlns:p14="http://schemas.microsoft.com/office/powerpoint/2010/main" val="2203435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a:t>
            </a:r>
            <a:r>
              <a:rPr lang="ja-JP" altLang="en-US" dirty="0" smtClean="0"/>
              <a:t>「４．</a:t>
            </a:r>
            <a:r>
              <a:rPr lang="ja-JP" altLang="en-US" dirty="0"/>
              <a:t>住民の防災意識の向上」で学んだことをまとめます。</a:t>
            </a:r>
          </a:p>
          <a:p>
            <a:endParaRPr lang="ja-JP" altLang="en-US" dirty="0"/>
          </a:p>
        </p:txBody>
      </p:sp>
      <p:sp>
        <p:nvSpPr>
          <p:cNvPr id="10" name="スライド イメージ プレースホルダー 9">
            <a:extLst>
              <a:ext uri="{FF2B5EF4-FFF2-40B4-BE49-F238E27FC236}">
                <a16:creationId xmlns:a16="http://schemas.microsoft.com/office/drawing/2014/main" id="{14B4672D-7D60-47B7-8ADC-5C57E8438008}"/>
              </a:ext>
            </a:extLst>
          </p:cNvPr>
          <p:cNvSpPr>
            <a:spLocks noGrp="1" noRot="1" noChangeAspect="1"/>
          </p:cNvSpPr>
          <p:nvPr>
            <p:ph type="sldImg"/>
          </p:nvPr>
        </p:nvSpPr>
        <p:spPr>
          <a:xfrm>
            <a:off x="411163" y="512763"/>
            <a:ext cx="5994400" cy="33718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28562" y="8787711"/>
            <a:ext cx="2875492" cy="490089"/>
          </a:xfrm>
        </p:spPr>
        <p:txBody>
          <a:bodyPr/>
          <a:lstStyle/>
          <a:p>
            <a:r>
              <a:rPr kumimoji="1" lang="en-US" altLang="ja-JP" dirty="0"/>
              <a:t>50</a:t>
            </a:r>
            <a:endParaRPr kumimoji="1" lang="ja-JP" altLang="en-US" dirty="0"/>
          </a:p>
        </p:txBody>
      </p:sp>
    </p:spTree>
    <p:extLst>
      <p:ext uri="{BB962C8B-B14F-4D97-AF65-F5344CB8AC3E}">
        <p14:creationId xmlns:p14="http://schemas.microsoft.com/office/powerpoint/2010/main" val="565634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055395" y="8594051"/>
            <a:ext cx="2832797" cy="485045"/>
          </a:xfrm>
        </p:spPr>
        <p:txBody>
          <a:bodyPr/>
          <a:lstStyle/>
          <a:p>
            <a:r>
              <a:rPr lang="en-US" altLang="ja-JP" dirty="0"/>
              <a:t>43</a:t>
            </a:r>
            <a:endParaRPr lang="ja-JP" altLang="en-US" dirty="0"/>
          </a:p>
        </p:txBody>
      </p:sp>
      <p:sp>
        <p:nvSpPr>
          <p:cNvPr id="6" name="スライド イメージ プレースホルダー 5">
            <a:extLst>
              <a:ext uri="{FF2B5EF4-FFF2-40B4-BE49-F238E27FC236}">
                <a16:creationId xmlns:a16="http://schemas.microsoft.com/office/drawing/2014/main" id="{5D70EA88-28CA-4D76-B80C-C8C875821263}"/>
              </a:ext>
            </a:extLst>
          </p:cNvPr>
          <p:cNvSpPr>
            <a:spLocks noGrp="1" noRot="1" noChangeAspect="1"/>
          </p:cNvSpPr>
          <p:nvPr>
            <p:ph type="sldImg"/>
          </p:nvPr>
        </p:nvSpPr>
        <p:spPr>
          <a:xfrm>
            <a:off x="762000" y="1114425"/>
            <a:ext cx="5138738" cy="2890838"/>
          </a:xfrm>
        </p:spPr>
      </p:sp>
      <p:sp>
        <p:nvSpPr>
          <p:cNvPr id="7" name="ノート プレースホルダー 6">
            <a:extLst>
              <a:ext uri="{FF2B5EF4-FFF2-40B4-BE49-F238E27FC236}">
                <a16:creationId xmlns:a16="http://schemas.microsoft.com/office/drawing/2014/main" id="{CE79946A-1D0A-495A-B899-126778F09901}"/>
              </a:ext>
            </a:extLst>
          </p:cNvPr>
          <p:cNvSpPr>
            <a:spLocks noGrp="1"/>
          </p:cNvSpPr>
          <p:nvPr>
            <p:ph type="body" idx="1"/>
          </p:nvPr>
        </p:nvSpPr>
        <p:spPr>
          <a:xfrm>
            <a:off x="774146" y="4652405"/>
            <a:ext cx="4993624" cy="3294124"/>
          </a:xfrm>
        </p:spPr>
        <p:txBody>
          <a:bodyPr/>
          <a:lstStyle/>
          <a:p>
            <a:endParaRPr kumimoji="1" lang="ja-JP" altLang="en-US" dirty="0"/>
          </a:p>
        </p:txBody>
      </p:sp>
    </p:spTree>
    <p:extLst>
      <p:ext uri="{BB962C8B-B14F-4D97-AF65-F5344CB8AC3E}">
        <p14:creationId xmlns:p14="http://schemas.microsoft.com/office/powerpoint/2010/main" val="1565191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050702" y="8550593"/>
            <a:ext cx="2832797" cy="485045"/>
          </a:xfrm>
        </p:spPr>
        <p:txBody>
          <a:bodyPr/>
          <a:lstStyle/>
          <a:p>
            <a:r>
              <a:rPr lang="en-US" altLang="ja-JP" dirty="0"/>
              <a:t>44</a:t>
            </a:r>
            <a:endParaRPr lang="ja-JP" altLang="en-US" dirty="0"/>
          </a:p>
        </p:txBody>
      </p:sp>
      <p:sp>
        <p:nvSpPr>
          <p:cNvPr id="6" name="スライド イメージ プレースホルダー 5">
            <a:extLst>
              <a:ext uri="{FF2B5EF4-FFF2-40B4-BE49-F238E27FC236}">
                <a16:creationId xmlns:a16="http://schemas.microsoft.com/office/drawing/2014/main" id="{40C4E84C-9B05-448E-8DAB-C58CBD046D22}"/>
              </a:ext>
            </a:extLst>
          </p:cNvPr>
          <p:cNvSpPr>
            <a:spLocks noGrp="1" noRot="1" noChangeAspect="1"/>
          </p:cNvSpPr>
          <p:nvPr>
            <p:ph type="sldImg"/>
          </p:nvPr>
        </p:nvSpPr>
        <p:spPr>
          <a:xfrm>
            <a:off x="728663" y="1208088"/>
            <a:ext cx="5080000" cy="2857500"/>
          </a:xfrm>
        </p:spPr>
      </p:sp>
      <p:sp>
        <p:nvSpPr>
          <p:cNvPr id="7" name="ノート プレースホルダー 6">
            <a:extLst>
              <a:ext uri="{FF2B5EF4-FFF2-40B4-BE49-F238E27FC236}">
                <a16:creationId xmlns:a16="http://schemas.microsoft.com/office/drawing/2014/main" id="{14F60A38-DFA8-4AC9-9098-C0B49D82CFD6}"/>
              </a:ext>
            </a:extLst>
          </p:cNvPr>
          <p:cNvSpPr>
            <a:spLocks noGrp="1"/>
          </p:cNvSpPr>
          <p:nvPr>
            <p:ph type="body" idx="1"/>
          </p:nvPr>
        </p:nvSpPr>
        <p:spPr>
          <a:xfrm>
            <a:off x="825754" y="4652404"/>
            <a:ext cx="5057745" cy="3554463"/>
          </a:xfrm>
        </p:spPr>
        <p:txBody>
          <a:bodyPr/>
          <a:lstStyle/>
          <a:p>
            <a:endParaRPr kumimoji="1" lang="ja-JP" altLang="en-US" dirty="0"/>
          </a:p>
        </p:txBody>
      </p:sp>
    </p:spTree>
    <p:extLst>
      <p:ext uri="{BB962C8B-B14F-4D97-AF65-F5344CB8AC3E}">
        <p14:creationId xmlns:p14="http://schemas.microsoft.com/office/powerpoint/2010/main" val="855099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072598" y="8691644"/>
            <a:ext cx="2832797" cy="485045"/>
          </a:xfrm>
        </p:spPr>
        <p:txBody>
          <a:bodyPr/>
          <a:lstStyle/>
          <a:p>
            <a:r>
              <a:rPr lang="en-US" altLang="ja-JP" dirty="0"/>
              <a:t>45</a:t>
            </a:r>
            <a:endParaRPr lang="ja-JP" altLang="en-US" dirty="0"/>
          </a:p>
        </p:txBody>
      </p:sp>
      <p:sp>
        <p:nvSpPr>
          <p:cNvPr id="6" name="スライド イメージ プレースホルダー 5">
            <a:extLst>
              <a:ext uri="{FF2B5EF4-FFF2-40B4-BE49-F238E27FC236}">
                <a16:creationId xmlns:a16="http://schemas.microsoft.com/office/drawing/2014/main" id="{56F2AF08-2985-4832-ACD4-4F773E4B0521}"/>
              </a:ext>
            </a:extLst>
          </p:cNvPr>
          <p:cNvSpPr>
            <a:spLocks noGrp="1" noRot="1" noChangeAspect="1"/>
          </p:cNvSpPr>
          <p:nvPr>
            <p:ph type="sldImg"/>
          </p:nvPr>
        </p:nvSpPr>
        <p:spPr>
          <a:xfrm>
            <a:off x="754063" y="976313"/>
            <a:ext cx="5162550" cy="2905125"/>
          </a:xfrm>
        </p:spPr>
      </p:sp>
      <p:sp>
        <p:nvSpPr>
          <p:cNvPr id="7" name="ノート プレースホルダー 6">
            <a:extLst>
              <a:ext uri="{FF2B5EF4-FFF2-40B4-BE49-F238E27FC236}">
                <a16:creationId xmlns:a16="http://schemas.microsoft.com/office/drawing/2014/main" id="{D8ADB83B-FFFB-42D4-B4A3-FACA99618E16}"/>
              </a:ext>
            </a:extLst>
          </p:cNvPr>
          <p:cNvSpPr>
            <a:spLocks noGrp="1"/>
          </p:cNvSpPr>
          <p:nvPr>
            <p:ph type="body" idx="1"/>
          </p:nvPr>
        </p:nvSpPr>
        <p:spPr>
          <a:xfrm>
            <a:off x="764761" y="4652404"/>
            <a:ext cx="5118738" cy="3703227"/>
          </a:xfrm>
        </p:spPr>
        <p:txBody>
          <a:bodyPr/>
          <a:lstStyle/>
          <a:p>
            <a:endParaRPr kumimoji="1" lang="ja-JP" altLang="en-US" dirty="0"/>
          </a:p>
        </p:txBody>
      </p:sp>
    </p:spTree>
    <p:extLst>
      <p:ext uri="{BB962C8B-B14F-4D97-AF65-F5344CB8AC3E}">
        <p14:creationId xmlns:p14="http://schemas.microsoft.com/office/powerpoint/2010/main" val="3568923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050702" y="8642942"/>
            <a:ext cx="2832797" cy="485045"/>
          </a:xfrm>
        </p:spPr>
        <p:txBody>
          <a:bodyPr/>
          <a:lstStyle/>
          <a:p>
            <a:r>
              <a:rPr lang="en-US" altLang="ja-JP" dirty="0"/>
              <a:t>46</a:t>
            </a:r>
            <a:endParaRPr lang="ja-JP" altLang="en-US" dirty="0"/>
          </a:p>
        </p:txBody>
      </p:sp>
      <p:sp>
        <p:nvSpPr>
          <p:cNvPr id="6" name="スライド イメージ プレースホルダー 5">
            <a:extLst>
              <a:ext uri="{FF2B5EF4-FFF2-40B4-BE49-F238E27FC236}">
                <a16:creationId xmlns:a16="http://schemas.microsoft.com/office/drawing/2014/main" id="{9B75C2A0-68B8-4BC2-B51C-7A51E395B6D9}"/>
              </a:ext>
            </a:extLst>
          </p:cNvPr>
          <p:cNvSpPr>
            <a:spLocks noGrp="1" noRot="1" noChangeAspect="1"/>
          </p:cNvSpPr>
          <p:nvPr>
            <p:ph type="sldImg"/>
          </p:nvPr>
        </p:nvSpPr>
        <p:spPr>
          <a:xfrm>
            <a:off x="728663" y="1084263"/>
            <a:ext cx="5080000" cy="2857500"/>
          </a:xfrm>
        </p:spPr>
      </p:sp>
      <p:sp>
        <p:nvSpPr>
          <p:cNvPr id="7" name="ノート プレースホルダー 6">
            <a:extLst>
              <a:ext uri="{FF2B5EF4-FFF2-40B4-BE49-F238E27FC236}">
                <a16:creationId xmlns:a16="http://schemas.microsoft.com/office/drawing/2014/main" id="{14F4A5A4-692B-42B4-9955-3AEEA7354763}"/>
              </a:ext>
            </a:extLst>
          </p:cNvPr>
          <p:cNvSpPr>
            <a:spLocks noGrp="1"/>
          </p:cNvSpPr>
          <p:nvPr>
            <p:ph type="body" idx="1"/>
          </p:nvPr>
        </p:nvSpPr>
        <p:spPr>
          <a:xfrm>
            <a:off x="739738" y="4652405"/>
            <a:ext cx="5143761" cy="3765213"/>
          </a:xfrm>
        </p:spPr>
        <p:txBody>
          <a:bodyPr/>
          <a:lstStyle/>
          <a:p>
            <a:endParaRPr kumimoji="1" lang="ja-JP" altLang="en-US" dirty="0"/>
          </a:p>
        </p:txBody>
      </p:sp>
    </p:spTree>
    <p:extLst>
      <p:ext uri="{BB962C8B-B14F-4D97-AF65-F5344CB8AC3E}">
        <p14:creationId xmlns:p14="http://schemas.microsoft.com/office/powerpoint/2010/main" val="1886273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2995966" y="8657925"/>
            <a:ext cx="2832797" cy="485045"/>
          </a:xfrm>
        </p:spPr>
        <p:txBody>
          <a:bodyPr/>
          <a:lstStyle/>
          <a:p>
            <a:r>
              <a:rPr lang="en-US" altLang="ja-JP" dirty="0"/>
              <a:t>47</a:t>
            </a:r>
            <a:endParaRPr lang="ja-JP" altLang="en-US" dirty="0"/>
          </a:p>
        </p:txBody>
      </p:sp>
      <p:sp>
        <p:nvSpPr>
          <p:cNvPr id="6" name="スライド イメージ プレースホルダー 5">
            <a:extLst>
              <a:ext uri="{FF2B5EF4-FFF2-40B4-BE49-F238E27FC236}">
                <a16:creationId xmlns:a16="http://schemas.microsoft.com/office/drawing/2014/main" id="{B200C560-FA31-46AB-BD68-2580CB0EF262}"/>
              </a:ext>
            </a:extLst>
          </p:cNvPr>
          <p:cNvSpPr>
            <a:spLocks noGrp="1" noRot="1" noChangeAspect="1"/>
          </p:cNvSpPr>
          <p:nvPr>
            <p:ph type="sldImg"/>
          </p:nvPr>
        </p:nvSpPr>
        <p:spPr>
          <a:xfrm>
            <a:off x="641350" y="1203325"/>
            <a:ext cx="5199063" cy="2925763"/>
          </a:xfrm>
        </p:spPr>
      </p:sp>
      <p:sp>
        <p:nvSpPr>
          <p:cNvPr id="7" name="ノート プレースホルダー 6">
            <a:extLst>
              <a:ext uri="{FF2B5EF4-FFF2-40B4-BE49-F238E27FC236}">
                <a16:creationId xmlns:a16="http://schemas.microsoft.com/office/drawing/2014/main" id="{1ED66783-57D4-4029-9F75-DABC7DD96299}"/>
              </a:ext>
            </a:extLst>
          </p:cNvPr>
          <p:cNvSpPr>
            <a:spLocks noGrp="1"/>
          </p:cNvSpPr>
          <p:nvPr>
            <p:ph type="body" idx="1"/>
          </p:nvPr>
        </p:nvSpPr>
        <p:spPr>
          <a:xfrm>
            <a:off x="653722" y="4652404"/>
            <a:ext cx="5175041" cy="3811423"/>
          </a:xfrm>
        </p:spPr>
        <p:txBody>
          <a:bodyPr/>
          <a:lstStyle/>
          <a:p>
            <a:endParaRPr kumimoji="1" lang="ja-JP" altLang="en-US" dirty="0"/>
          </a:p>
        </p:txBody>
      </p:sp>
    </p:spTree>
    <p:extLst>
      <p:ext uri="{BB962C8B-B14F-4D97-AF65-F5344CB8AC3E}">
        <p14:creationId xmlns:p14="http://schemas.microsoft.com/office/powerpoint/2010/main" val="1599679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016426" y="8592993"/>
            <a:ext cx="2832797" cy="485045"/>
          </a:xfrm>
        </p:spPr>
        <p:txBody>
          <a:bodyPr/>
          <a:lstStyle/>
          <a:p>
            <a:r>
              <a:rPr lang="en-US" altLang="ja-JP" dirty="0"/>
              <a:t>48</a:t>
            </a:r>
            <a:endParaRPr lang="ja-JP" altLang="en-US" dirty="0"/>
          </a:p>
        </p:txBody>
      </p:sp>
      <p:sp>
        <p:nvSpPr>
          <p:cNvPr id="6" name="スライド イメージ プレースホルダー 5">
            <a:extLst>
              <a:ext uri="{FF2B5EF4-FFF2-40B4-BE49-F238E27FC236}">
                <a16:creationId xmlns:a16="http://schemas.microsoft.com/office/drawing/2014/main" id="{03703901-C276-4F6D-9B1A-42813A539157}"/>
              </a:ext>
            </a:extLst>
          </p:cNvPr>
          <p:cNvSpPr>
            <a:spLocks noGrp="1" noRot="1" noChangeAspect="1"/>
          </p:cNvSpPr>
          <p:nvPr>
            <p:ph type="sldImg"/>
          </p:nvPr>
        </p:nvSpPr>
        <p:spPr>
          <a:xfrm>
            <a:off x="782638" y="1114425"/>
            <a:ext cx="4970462" cy="2797175"/>
          </a:xfrm>
        </p:spPr>
      </p:sp>
      <p:sp>
        <p:nvSpPr>
          <p:cNvPr id="7" name="ノート プレースホルダー 6">
            <a:extLst>
              <a:ext uri="{FF2B5EF4-FFF2-40B4-BE49-F238E27FC236}">
                <a16:creationId xmlns:a16="http://schemas.microsoft.com/office/drawing/2014/main" id="{B507431B-1027-4D5C-B87E-D8172DFD9BC3}"/>
              </a:ext>
            </a:extLst>
          </p:cNvPr>
          <p:cNvSpPr>
            <a:spLocks noGrp="1"/>
          </p:cNvSpPr>
          <p:nvPr>
            <p:ph type="body" idx="1"/>
          </p:nvPr>
        </p:nvSpPr>
        <p:spPr>
          <a:xfrm>
            <a:off x="932101" y="4652404"/>
            <a:ext cx="4812210" cy="3442889"/>
          </a:xfrm>
        </p:spPr>
        <p:txBody>
          <a:bodyPr/>
          <a:lstStyle/>
          <a:p>
            <a:endParaRPr kumimoji="1" lang="ja-JP" altLang="en-US" dirty="0"/>
          </a:p>
        </p:txBody>
      </p:sp>
    </p:spTree>
    <p:extLst>
      <p:ext uri="{BB962C8B-B14F-4D97-AF65-F5344CB8AC3E}">
        <p14:creationId xmlns:p14="http://schemas.microsoft.com/office/powerpoint/2010/main" val="8460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地震</a:t>
            </a:r>
            <a:endParaRPr lang="en-US" altLang="ja-JP" dirty="0"/>
          </a:p>
          <a:p>
            <a:pPr lvl="1"/>
            <a:r>
              <a:rPr lang="ja-JP" altLang="en-US" dirty="0"/>
              <a:t>自助：地震の揺れを感じたら、身の安全を確保し、その後は家族の</a:t>
            </a:r>
            <a:endParaRPr lang="en-US" altLang="ja-JP" dirty="0"/>
          </a:p>
          <a:p>
            <a:pPr lvl="1"/>
            <a:r>
              <a:rPr lang="ja-JP" altLang="en-US" dirty="0"/>
              <a:t>　　　安全を確認。必要に応じて自宅の初期消火、避難を行います。</a:t>
            </a:r>
            <a:endParaRPr lang="en-US" altLang="ja-JP" dirty="0"/>
          </a:p>
          <a:p>
            <a:pPr lvl="1"/>
            <a:r>
              <a:rPr lang="ja-JP" altLang="en-US" dirty="0"/>
              <a:t>共助：まずは地域の住民の安否確認。地域の建物や道路、川、上下</a:t>
            </a:r>
            <a:endParaRPr lang="en-US" altLang="ja-JP" dirty="0"/>
          </a:p>
          <a:p>
            <a:pPr lvl="1"/>
            <a:r>
              <a:rPr lang="ja-JP" altLang="en-US" dirty="0"/>
              <a:t>　　　水道、電気、ガス等の被害情報の収集。地域のどこかで火災</a:t>
            </a:r>
            <a:endParaRPr lang="en-US" altLang="ja-JP" dirty="0"/>
          </a:p>
          <a:p>
            <a:pPr lvl="1"/>
            <a:r>
              <a:rPr lang="ja-JP" altLang="en-US" dirty="0"/>
              <a:t>　　　が発生している場合は初期消火を行います。</a:t>
            </a:r>
            <a:endParaRPr lang="en-US" altLang="ja-JP" dirty="0"/>
          </a:p>
          <a:p>
            <a:pPr lvl="2"/>
            <a:r>
              <a:rPr lang="ja-JP" altLang="en-US" dirty="0"/>
              <a:t>崩れた家等に住民が閉じ込められている場合、消防団、消防・自衛隊などと協力して救出・救護します。</a:t>
            </a:r>
            <a:endParaRPr lang="en-US" altLang="ja-JP" dirty="0"/>
          </a:p>
          <a:p>
            <a:pPr lvl="2"/>
            <a:r>
              <a:rPr lang="ja-JP" altLang="en-US" dirty="0"/>
              <a:t>救出・救護する際は、あくまでも自分のいのち、安全が第一です。危険な状況下では２次災害を引き起こす可能性があります。</a:t>
            </a:r>
            <a:endParaRPr lang="en-US" altLang="ja-JP" dirty="0"/>
          </a:p>
          <a:p>
            <a:pPr lvl="1"/>
            <a:r>
              <a:rPr lang="ja-JP" altLang="en-US" dirty="0"/>
              <a:t>共助：避難所への避難誘導、お年寄りや体が不自由な人などへの避</a:t>
            </a:r>
            <a:endParaRPr lang="en-US" altLang="ja-JP" dirty="0"/>
          </a:p>
          <a:p>
            <a:pPr lvl="1"/>
            <a:r>
              <a:rPr lang="ja-JP" altLang="en-US" dirty="0"/>
              <a:t>　　　難支援を行いましょう。</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a:p>
            <a:pPr lvl="1"/>
            <a:endParaRPr lang="ja-JP" altLang="en-US" dirty="0"/>
          </a:p>
          <a:p>
            <a:endParaRPr lang="ja-JP" altLang="en-US" dirty="0"/>
          </a:p>
        </p:txBody>
      </p:sp>
      <p:sp>
        <p:nvSpPr>
          <p:cNvPr id="7" name="スライド イメージ プレースホルダー 6">
            <a:extLst>
              <a:ext uri="{FF2B5EF4-FFF2-40B4-BE49-F238E27FC236}">
                <a16:creationId xmlns:a16="http://schemas.microsoft.com/office/drawing/2014/main" id="{909C47AB-7328-4AAD-A349-4F1BDC429648}"/>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361698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86460" y="4362772"/>
            <a:ext cx="5176500" cy="4530548"/>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情報収集・伝達・安否確認</a:t>
            </a:r>
            <a:endParaRPr lang="en-US" altLang="ja-JP" dirty="0"/>
          </a:p>
          <a:p>
            <a:pPr lvl="1"/>
            <a:r>
              <a:rPr lang="ja-JP" altLang="en-US" dirty="0"/>
              <a:t>災害発生後は、速やかに住民の安否を確認するとともに、火災の発生や建物の倒壊など、地域の被害状況を把握しましょう。</a:t>
            </a:r>
          </a:p>
          <a:p>
            <a:pPr lvl="1"/>
            <a:r>
              <a:rPr lang="ja-JP" altLang="en-US" dirty="0"/>
              <a:t>災害発生後、時間の経過とともに状況は変化します。電気・水道・ガス・通信のインフラの被害状況、浸水や土砂災害、通れない道路があるか、避難所の開設状況などを確認し、次の行動を判断するために必要な情報を集めましょう。</a:t>
            </a:r>
            <a:r>
              <a:rPr lang="en-US" altLang="ja-JP" dirty="0"/>
              <a:t>	</a:t>
            </a:r>
          </a:p>
          <a:p>
            <a:pPr marL="167908" indent="-167908">
              <a:buFont typeface="Arial" panose="020B0604020202020204" pitchFamily="34" charset="0"/>
              <a:buChar char="•"/>
            </a:pPr>
            <a:r>
              <a:rPr lang="ja-JP" altLang="en-US" dirty="0"/>
              <a:t>出火防止・初期消火</a:t>
            </a:r>
            <a:endParaRPr lang="en-US" altLang="ja-JP" dirty="0"/>
          </a:p>
          <a:p>
            <a:pPr lvl="1"/>
            <a:r>
              <a:rPr lang="ja-JP" altLang="en-US" dirty="0"/>
              <a:t>自身の安全を確保した後、近所で出火しているところがないか確認しましょう。出火している場合は、消防団などに火災発生を伝えるとともに、近所の人たちに呼びかけをし、協力して初期消火を行いましょう。</a:t>
            </a:r>
            <a:endParaRPr lang="en-US" altLang="ja-JP" dirty="0"/>
          </a:p>
          <a:p>
            <a:pPr marL="167908" indent="-167908">
              <a:buFont typeface="Arial" panose="020B0604020202020204" pitchFamily="34" charset="0"/>
              <a:buChar char="•"/>
            </a:pPr>
            <a:r>
              <a:rPr lang="ja-JP" altLang="en-US" dirty="0"/>
              <a:t>救出・救護</a:t>
            </a:r>
            <a:endParaRPr lang="en-US" altLang="ja-JP" dirty="0"/>
          </a:p>
          <a:p>
            <a:pPr lvl="1"/>
            <a:r>
              <a:rPr lang="ja-JP" altLang="en-US" dirty="0"/>
              <a:t>救出や救護が必要な人がいた場合、まず近くの人に協力を呼びかけます。安全な場所に移動させるなどの措置を行います。周りに危険がないか気を配るとともに、余震などにも気を付けて、安全を最優先に活動することが大事です。</a:t>
            </a:r>
            <a:endParaRPr lang="en-US" altLang="ja-JP" dirty="0"/>
          </a:p>
          <a:p>
            <a:pPr marL="167908" indent="-167908">
              <a:buFont typeface="Arial" panose="020B0604020202020204" pitchFamily="34" charset="0"/>
              <a:buChar char="•"/>
            </a:pPr>
            <a:r>
              <a:rPr lang="ja-JP" altLang="en-US" dirty="0"/>
              <a:t>避難誘導</a:t>
            </a:r>
            <a:endParaRPr lang="en-US" altLang="ja-JP" dirty="0"/>
          </a:p>
          <a:p>
            <a:pPr lvl="1"/>
            <a:r>
              <a:rPr lang="ja-JP" altLang="en-US" dirty="0"/>
              <a:t>地域には高齢のため、体が不自由な方や一人では避難できない方がいらっしゃるでしょう。避難に際し、支援が必要な人たちがどこにいるのか「避難行動要支援者名簿」を作成し把握しておくことが必要です。</a:t>
            </a:r>
            <a:endParaRPr lang="en-US" altLang="ja-JP" dirty="0"/>
          </a:p>
        </p:txBody>
      </p:sp>
      <p:sp>
        <p:nvSpPr>
          <p:cNvPr id="6" name="スライド イメージ プレースホルダー 5">
            <a:extLst>
              <a:ext uri="{FF2B5EF4-FFF2-40B4-BE49-F238E27FC236}">
                <a16:creationId xmlns:a16="http://schemas.microsoft.com/office/drawing/2014/main" id="{61802B68-5BED-4CAE-B28D-7C1BBE24ADDC}"/>
              </a:ext>
            </a:extLst>
          </p:cNvPr>
          <p:cNvSpPr>
            <a:spLocks noGrp="1" noRot="1" noChangeAspect="1"/>
          </p:cNvSpPr>
          <p:nvPr>
            <p:ph type="sldImg"/>
          </p:nvPr>
        </p:nvSpPr>
        <p:spPr>
          <a:xfrm>
            <a:off x="515938" y="796925"/>
            <a:ext cx="5715000" cy="32162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87467" y="8893321"/>
            <a:ext cx="2875492" cy="490089"/>
          </a:xfrm>
        </p:spPr>
        <p:txBody>
          <a:bodyPr/>
          <a:lstStyle/>
          <a:p>
            <a:r>
              <a:rPr kumimoji="1" lang="en-US" altLang="ja-JP" dirty="0"/>
              <a:t>4</a:t>
            </a:r>
            <a:endParaRPr kumimoji="1" lang="ja-JP" altLang="en-US" dirty="0"/>
          </a:p>
        </p:txBody>
      </p:sp>
    </p:spTree>
    <p:extLst>
      <p:ext uri="{BB962C8B-B14F-4D97-AF65-F5344CB8AC3E}">
        <p14:creationId xmlns:p14="http://schemas.microsoft.com/office/powerpoint/2010/main" val="100761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伝達すべき情報を事前に地域ごとに決めておきます。</a:t>
            </a:r>
            <a:endParaRPr lang="en-US" altLang="ja-JP" dirty="0"/>
          </a:p>
          <a:p>
            <a:pPr marL="167908" indent="-167908">
              <a:buFont typeface="Arial" panose="020B0604020202020204" pitchFamily="34" charset="0"/>
              <a:buChar char="•"/>
            </a:pPr>
            <a:r>
              <a:rPr lang="ja-JP" altLang="en-US" dirty="0"/>
              <a:t>自主防災組織は、情報班をおき、収集担当と伝達担当を明確にすることが望ましいです。</a:t>
            </a:r>
            <a:endParaRPr lang="en-US" altLang="ja-JP" dirty="0"/>
          </a:p>
          <a:p>
            <a:pPr marL="167908" indent="-167908">
              <a:buFont typeface="Arial" panose="020B0604020202020204" pitchFamily="34" charset="0"/>
              <a:buChar char="•"/>
            </a:pPr>
            <a:r>
              <a:rPr lang="ja-JP" altLang="en-US" dirty="0"/>
              <a:t>自主防災組織を災害情報の中継点として位置づけ、これを通じて市町村や消防関係機関等からの情報を地域住民に伝え、また逆に地域の被害状況、住民の避難状況などを自主防災組織で収集し、市町村や消防関係機関等に報告を行います。</a:t>
            </a:r>
            <a:endParaRPr lang="en-US" altLang="ja-JP" dirty="0"/>
          </a:p>
          <a:p>
            <a:pPr lvl="1"/>
            <a:endParaRPr lang="en-US" altLang="ja-JP" dirty="0"/>
          </a:p>
          <a:p>
            <a:endParaRPr lang="en-US" altLang="ja-JP" dirty="0"/>
          </a:p>
        </p:txBody>
      </p:sp>
      <p:sp>
        <p:nvSpPr>
          <p:cNvPr id="8" name="スライド イメージ プレースホルダー 7">
            <a:extLst>
              <a:ext uri="{FF2B5EF4-FFF2-40B4-BE49-F238E27FC236}">
                <a16:creationId xmlns:a16="http://schemas.microsoft.com/office/drawing/2014/main" id="{931C5083-7493-46D7-8DDB-AD511DDC9D4E}"/>
              </a:ext>
            </a:extLst>
          </p:cNvPr>
          <p:cNvSpPr>
            <a:spLocks noGrp="1" noRot="1" noChangeAspect="1"/>
          </p:cNvSpPr>
          <p:nvPr>
            <p:ph type="sldImg"/>
          </p:nvPr>
        </p:nvSpPr>
        <p:spPr>
          <a:xfrm>
            <a:off x="396875" y="914400"/>
            <a:ext cx="5662613" cy="31861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66019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63575" y="4334502"/>
            <a:ext cx="5308600" cy="3846106"/>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放送を活用した情報伝達</a:t>
            </a:r>
            <a:r>
              <a:rPr lang="zh-TW" altLang="en-US" dirty="0"/>
              <a:t>（</a:t>
            </a:r>
            <a:r>
              <a:rPr lang="ja-JP" altLang="en-US" dirty="0"/>
              <a:t>百合地地区防災会：兵庫県　豊岡市</a:t>
            </a:r>
            <a:r>
              <a:rPr lang="zh-TW" altLang="en-US" dirty="0"/>
              <a:t>）</a:t>
            </a:r>
            <a:endParaRPr lang="en-US" altLang="ja-JP" dirty="0"/>
          </a:p>
          <a:p>
            <a:pPr lvl="1"/>
            <a:r>
              <a:rPr lang="ja-JP" altLang="en-US" dirty="0"/>
              <a:t>どのようにしたら確実に情報が伝えられるのか、地域で考えることも大切です（防災行政無線は、屋内にいると聞こえない場合があります）。</a:t>
            </a:r>
          </a:p>
          <a:p>
            <a:endParaRPr lang="en-US" altLang="ja-JP" dirty="0"/>
          </a:p>
          <a:p>
            <a:pPr marL="167908" indent="-167908">
              <a:buFont typeface="Arial" panose="020B0604020202020204" pitchFamily="34" charset="0"/>
              <a:buChar char="•"/>
            </a:pPr>
            <a:r>
              <a:rPr lang="ja-JP" altLang="en-US" dirty="0"/>
              <a:t>ブロックごとに被害状況を報告</a:t>
            </a:r>
            <a:endParaRPr lang="en-US" altLang="ja-JP" dirty="0"/>
          </a:p>
          <a:p>
            <a:r>
              <a:rPr lang="ja-JP" altLang="en-US" dirty="0"/>
              <a:t>　 </a:t>
            </a:r>
            <a:r>
              <a:rPr lang="zh-TW" altLang="en-US" dirty="0"/>
              <a:t>（</a:t>
            </a:r>
            <a:r>
              <a:rPr lang="ja-JP" altLang="en-US" dirty="0"/>
              <a:t>清水区折戸五区自主防災部会：静岡県　静岡市</a:t>
            </a:r>
            <a:r>
              <a:rPr lang="zh-TW" altLang="en-US" dirty="0"/>
              <a:t>）</a:t>
            </a:r>
            <a:endParaRPr lang="en-US" altLang="ja-JP" dirty="0"/>
          </a:p>
          <a:p>
            <a:pPr lvl="1"/>
            <a:r>
              <a:rPr lang="ja-JP" altLang="en-US" dirty="0"/>
              <a:t>災害が発生すると、全体の状況を把握するのに時間がかかります。このように、地区の世帯をいくつかのグループに分け、そのグループの代表がグループごとの被害状況をまとめて報告する仕組みがあると、地域全体の状況を把握しやすいです。</a:t>
            </a:r>
          </a:p>
          <a:p>
            <a:endParaRPr lang="en-US" altLang="ja-JP" dirty="0"/>
          </a:p>
          <a:p>
            <a:pPr lvl="1"/>
            <a:endParaRPr lang="en-US" altLang="ja-JP" dirty="0"/>
          </a:p>
        </p:txBody>
      </p:sp>
      <p:sp>
        <p:nvSpPr>
          <p:cNvPr id="6" name="スライド イメージ プレースホルダー 5">
            <a:extLst>
              <a:ext uri="{FF2B5EF4-FFF2-40B4-BE49-F238E27FC236}">
                <a16:creationId xmlns:a16="http://schemas.microsoft.com/office/drawing/2014/main" id="{03DEDD12-0419-4CC4-9309-34F9DC1F5C37}"/>
              </a:ext>
            </a:extLst>
          </p:cNvPr>
          <p:cNvSpPr>
            <a:spLocks noGrp="1" noRot="1" noChangeAspect="1"/>
          </p:cNvSpPr>
          <p:nvPr>
            <p:ph type="sldImg"/>
          </p:nvPr>
        </p:nvSpPr>
        <p:spPr>
          <a:xfrm>
            <a:off x="617538" y="850900"/>
            <a:ext cx="5451475" cy="30670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266310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45556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575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91378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171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402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18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1201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29286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6116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4546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2256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96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2381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332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83050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55108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25221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628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428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8861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28068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84" r:id="rId15"/>
    <p:sldLayoutId id="2147483662"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Word___2.docx"/><Relationship Id="rId3" Type="http://schemas.openxmlformats.org/officeDocument/2006/relationships/notesSlide" Target="../notesSlides/notesSlide11.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__1.docx"/><Relationship Id="rId5" Type="http://schemas.openxmlformats.org/officeDocument/2006/relationships/image" Target="../media/image16.emf"/><Relationship Id="rId10" Type="http://schemas.openxmlformats.org/officeDocument/2006/relationships/image" Target="../media/image17.emf"/><Relationship Id="rId4" Type="http://schemas.openxmlformats.org/officeDocument/2006/relationships/image" Target="../media/image15.emf"/><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Word___3.docx"/><Relationship Id="rId5" Type="http://schemas.microsoft.com/office/2007/relationships/hdphoto" Target="../media/hdphoto5.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package" Target="../embeddings/Microsoft_Word___5.docx"/><Relationship Id="rId3" Type="http://schemas.openxmlformats.org/officeDocument/2006/relationships/notesSlide" Target="../notesSlides/notesSlide29.xml"/><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__4.docx"/><Relationship Id="rId5"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2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30.xml"/><Relationship Id="rId7" Type="http://schemas.openxmlformats.org/officeDocument/2006/relationships/package" Target="../embeddings/Microsoft_Word___6.doc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2.jpeg"/><Relationship Id="rId5" Type="http://schemas.microsoft.com/office/2007/relationships/hdphoto" Target="../media/hdphoto7.wdp"/><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package" Target="../embeddings/Microsoft_Word___7.docx"/></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package" Target="../embeddings/Microsoft_Word___8.docx"/></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5.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Word___.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just">
              <a:spcAft>
                <a:spcPts val="600"/>
              </a:spcAft>
            </a:pP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p>
          <a:p>
            <a:pPr marL="342900" indent="-3429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テーマ：　１．</a:t>
            </a:r>
            <a:r>
              <a:rPr kumimoji="1" lang="ja-JP" altLang="en-US" sz="2300" dirty="0">
                <a:solidFill>
                  <a:schemeClr val="tx1"/>
                </a:solidFill>
                <a:latin typeface="HGPｺﾞｼｯｸE"/>
                <a:ea typeface="HGPｺﾞｼｯｸE"/>
              </a:rPr>
              <a:t>防災リーダーの役割</a:t>
            </a:r>
            <a:r>
              <a:rPr kumimoji="1" lang="en-US" altLang="ja-JP" sz="2300" dirty="0">
                <a:solidFill>
                  <a:schemeClr val="tx1"/>
                </a:solidFill>
                <a:latin typeface="HGPｺﾞｼｯｸE"/>
                <a:ea typeface="HGPｺﾞｼｯｸE"/>
              </a:rPr>
              <a:t>/</a:t>
            </a:r>
            <a:r>
              <a:rPr kumimoji="1" lang="ja-JP" altLang="en-US" sz="2300" dirty="0">
                <a:solidFill>
                  <a:schemeClr val="tx1"/>
                </a:solidFill>
                <a:latin typeface="HGPｺﾞｼｯｸE"/>
                <a:ea typeface="HGPｺﾞｼｯｸE"/>
              </a:rPr>
              <a:t>住民(構成員)の自助意識を高めるには</a:t>
            </a:r>
            <a:endParaRPr lang="ja-JP" altLang="en-US" sz="23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単元名：　</a:t>
            </a:r>
            <a:r>
              <a:rPr kumimoji="1" lang="en-US" altLang="ja-JP" sz="2400" dirty="0">
                <a:solidFill>
                  <a:schemeClr val="tx1"/>
                </a:solidFill>
                <a:latin typeface="HGPｺﾞｼｯｸE" panose="020B0900000000000000" pitchFamily="50" charset="-128"/>
                <a:ea typeface="HGPｺﾞｼｯｸE" panose="020B0900000000000000" pitchFamily="50" charset="-128"/>
              </a:rPr>
              <a:t>3 </a:t>
            </a:r>
            <a:r>
              <a:rPr kumimoji="1" lang="ja-JP" altLang="en-US" sz="2400" dirty="0">
                <a:solidFill>
                  <a:schemeClr val="tx1"/>
                </a:solidFill>
                <a:latin typeface="HGPｺﾞｼｯｸE" panose="020B0900000000000000" pitchFamily="50" charset="-128"/>
                <a:ea typeface="HGPｺﾞｼｯｸE" panose="020B0900000000000000" pitchFamily="50" charset="-128"/>
              </a:rPr>
              <a:t>自助・共助の重要性と災害への備え</a:t>
            </a:r>
          </a:p>
          <a:p>
            <a:pPr marL="342900" indent="-3429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所要時間：　</a:t>
            </a:r>
            <a:r>
              <a:rPr kumimoji="1" lang="en-US" altLang="ja-JP" sz="2400" dirty="0">
                <a:solidFill>
                  <a:schemeClr val="tx1"/>
                </a:solidFill>
                <a:latin typeface="HGPｺﾞｼｯｸE" panose="020B0900000000000000" pitchFamily="50" charset="-128"/>
                <a:ea typeface="HGPｺﾞｼｯｸE" panose="020B0900000000000000" pitchFamily="50" charset="-128"/>
              </a:rPr>
              <a:t>60</a:t>
            </a:r>
            <a:r>
              <a:rPr kumimoji="1" lang="ja-JP" altLang="en-US" sz="2400" dirty="0">
                <a:solidFill>
                  <a:schemeClr val="tx1"/>
                </a:solidFill>
                <a:latin typeface="HGPｺﾞｼｯｸE" panose="020B0900000000000000" pitchFamily="50" charset="-128"/>
                <a:ea typeface="HGPｺﾞｼｯｸE" panose="020B0900000000000000" pitchFamily="50" charset="-128"/>
              </a:rPr>
              <a:t>分程度</a:t>
            </a:r>
          </a:p>
          <a:p>
            <a:pPr marL="342900" indent="-3429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準備：</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班の分だけの模造紙と、参加者の分だけの細マジック（黒）、付箋紙（２色）を準備してください。</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ワークショップ用の資料</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「わが家の備蓄チェックシート」</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と記入用のボールペン１本を参加者に配布して下さい。</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204625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7</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791186" y="1621239"/>
            <a:ext cx="6773229" cy="3656010"/>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ja-JP" altLang="en-US" sz="3600">
                <a:solidFill>
                  <a:schemeClr val="bg1"/>
                </a:solidFill>
                <a:latin typeface="HGPｺﾞｼｯｸE" panose="020B0900000000000000" pitchFamily="50" charset="-128"/>
                <a:ea typeface="HGPｺﾞｼｯｸE" panose="020B0900000000000000" pitchFamily="50" charset="-128"/>
              </a:rPr>
              <a:t>皆さんの地域では</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bg1"/>
                </a:solidFill>
                <a:latin typeface="HGPｺﾞｼｯｸE" panose="020B0900000000000000" pitchFamily="50" charset="-128"/>
                <a:ea typeface="HGPｺﾞｼｯｸE" panose="020B0900000000000000" pitchFamily="50" charset="-128"/>
              </a:rPr>
              <a:t>住民の安否確認の方法は</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bg1"/>
                </a:solidFill>
                <a:latin typeface="HGPｺﾞｼｯｸE" panose="020B0900000000000000" pitchFamily="50" charset="-128"/>
                <a:ea typeface="HGPｺﾞｼｯｸE" panose="020B0900000000000000" pitchFamily="50" charset="-128"/>
              </a:rPr>
              <a:t>決まっていますか？</a:t>
            </a: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282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17175" y="-19389"/>
            <a:ext cx="12174825" cy="650083"/>
          </a:xfrm>
          <a:solidFill>
            <a:srgbClr val="00B050"/>
          </a:solidFill>
        </p:spPr>
        <p:txBody>
          <a:bodyPr>
            <a:normAutofit/>
          </a:bodyPr>
          <a:lstStyle/>
          <a:p>
            <a:r>
              <a:rPr lang="en-US" altLang="ja-JP" sz="36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6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6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6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「安否確認」の先進的な事例①</a:t>
            </a:r>
            <a:endParaRPr kumimoji="1" lang="ja-JP" altLang="en-US" sz="36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8</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■目印を利用した安否確認</a:t>
            </a:r>
            <a:endParaRPr lang="en-US" altLang="ja-JP">
              <a:solidFill>
                <a:srgbClr val="FF2800"/>
              </a:solidFill>
            </a:endParaRPr>
          </a:p>
          <a:p>
            <a:pPr marL="0" indent="0">
              <a:buNone/>
            </a:pPr>
            <a:r>
              <a:rPr lang="ja-JP" altLang="en-US" sz="2000">
                <a:solidFill>
                  <a:schemeClr val="tx1">
                    <a:lumMod val="75000"/>
                    <a:lumOff val="25000"/>
                  </a:schemeClr>
                </a:solidFill>
              </a:rPr>
              <a:t>（鈎取ニュータウン町内会：宮城県 仙台市）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217747" y="1856676"/>
            <a:ext cx="7775554" cy="22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住民自ら自宅の玄関に「目印」を掲げて、</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spcAft>
                <a:spcPts val="600"/>
              </a:spcAf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「無事」を知らせる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班長は、地域を見回り、目印が掲げられて</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spcAft>
                <a:spcPts val="600"/>
              </a:spcAf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ない世帯の無事を確認する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地震発生後 </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35 </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分で、全 </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129 </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世帯約 </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400 </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人の安否を確認できた</a:t>
            </a:r>
          </a:p>
          <a:p>
            <a:pPr marL="342900" indent="-342900">
              <a:spcAft>
                <a:spcPts val="600"/>
              </a:spcAft>
              <a:buFont typeface="HGPｺﾞｼｯｸE" panose="020B0900000000000000" pitchFamily="50" charset="-128"/>
              <a:buChar char="○"/>
            </a:pPr>
            <a:endPar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11" name="グループ化 10">
            <a:extLst>
              <a:ext uri="{FF2B5EF4-FFF2-40B4-BE49-F238E27FC236}">
                <a16:creationId xmlns:a16="http://schemas.microsoft.com/office/drawing/2014/main" id="{C25AB930-424E-466F-B4A9-49A617898F1A}"/>
              </a:ext>
            </a:extLst>
          </p:cNvPr>
          <p:cNvGrpSpPr/>
          <p:nvPr/>
        </p:nvGrpSpPr>
        <p:grpSpPr>
          <a:xfrm>
            <a:off x="7654572" y="2013948"/>
            <a:ext cx="1912057" cy="1415053"/>
            <a:chOff x="0" y="0"/>
            <a:chExt cx="14773275" cy="9877425"/>
          </a:xfrm>
        </p:grpSpPr>
        <p:pic>
          <p:nvPicPr>
            <p:cNvPr id="12" name="図 11">
              <a:extLst>
                <a:ext uri="{FF2B5EF4-FFF2-40B4-BE49-F238E27FC236}">
                  <a16:creationId xmlns:a16="http://schemas.microsoft.com/office/drawing/2014/main" id="{52EC0D36-D906-4BD7-8FF1-3ABBDD44A9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4773275" cy="506730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327B370F-722C-4659-BC37-DA86440E87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791075"/>
              <a:ext cx="14773275" cy="508635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コンテンツ プレースホルダー 4">
            <a:extLst>
              <a:ext uri="{FF2B5EF4-FFF2-40B4-BE49-F238E27FC236}">
                <a16:creationId xmlns:a16="http://schemas.microsoft.com/office/drawing/2014/main" id="{100099B0-2632-4217-B600-3CB7D3C3C185}"/>
              </a:ext>
            </a:extLst>
          </p:cNvPr>
          <p:cNvSpPr txBox="1">
            <a:spLocks/>
          </p:cNvSpPr>
          <p:nvPr/>
        </p:nvSpPr>
        <p:spPr>
          <a:xfrm>
            <a:off x="1933576" y="4024409"/>
            <a:ext cx="8343899" cy="2619509"/>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■ホワイトボードを利用した安否確認</a:t>
            </a:r>
            <a:endParaRPr lang="en-US" altLang="ja-JP">
              <a:solidFill>
                <a:srgbClr val="FF2800"/>
              </a:solidFill>
            </a:endParaRPr>
          </a:p>
          <a:p>
            <a:pPr marL="0" indent="0">
              <a:buNone/>
            </a:pPr>
            <a:r>
              <a:rPr lang="ja-JP" altLang="en-US" sz="2000">
                <a:solidFill>
                  <a:schemeClr val="tx1">
                    <a:lumMod val="75000"/>
                    <a:lumOff val="25000"/>
                  </a:schemeClr>
                </a:solidFill>
              </a:rPr>
              <a:t>（グランフォーレ戸塚ヒルブリーズ自治会：神奈川県 横浜市）</a:t>
            </a:r>
          </a:p>
          <a:p>
            <a:pPr marL="0" indent="0">
              <a:buNone/>
            </a:pP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15" name="正方形/長方形 14">
            <a:extLst>
              <a:ext uri="{FF2B5EF4-FFF2-40B4-BE49-F238E27FC236}">
                <a16:creationId xmlns:a16="http://schemas.microsoft.com/office/drawing/2014/main" id="{1DED2835-84E6-4A31-819F-3120A33CF2D6}"/>
              </a:ext>
            </a:extLst>
          </p:cNvPr>
          <p:cNvSpPr/>
          <p:nvPr/>
        </p:nvSpPr>
        <p:spPr>
          <a:xfrm>
            <a:off x="2197100" y="4980094"/>
            <a:ext cx="5862014" cy="172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管理棟に、各戸の部屋番号が予め記入されたホワイトボードを常設し、災害時には各世帯が自分で安否の状況を書き込む</a:t>
            </a:r>
          </a:p>
          <a:p>
            <a:pPr>
              <a:spcAft>
                <a:spcPts val="600"/>
              </a:spcAft>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cxnSp>
        <p:nvCxnSpPr>
          <p:cNvPr id="19" name="直線コネクタ 18">
            <a:extLst>
              <a:ext uri="{FF2B5EF4-FFF2-40B4-BE49-F238E27FC236}">
                <a16:creationId xmlns:a16="http://schemas.microsoft.com/office/drawing/2014/main" id="{EEEA19BD-9CBD-48C5-9715-5D0670736997}"/>
              </a:ext>
            </a:extLst>
          </p:cNvPr>
          <p:cNvCxnSpPr>
            <a:cxnSpLocks/>
          </p:cNvCxnSpPr>
          <p:nvPr/>
        </p:nvCxnSpPr>
        <p:spPr>
          <a:xfrm flipH="1">
            <a:off x="8603827" y="5952880"/>
            <a:ext cx="686683" cy="49686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オブジェクト 2">
            <a:extLst>
              <a:ext uri="{FF2B5EF4-FFF2-40B4-BE49-F238E27FC236}">
                <a16:creationId xmlns:a16="http://schemas.microsoft.com/office/drawing/2014/main" id="{AFAD09AC-DBBE-4FCF-A15B-25ADA4730B55}"/>
              </a:ext>
            </a:extLst>
          </p:cNvPr>
          <p:cNvGraphicFramePr>
            <a:graphicFrameLocks noChangeAspect="1"/>
          </p:cNvGraphicFramePr>
          <p:nvPr/>
        </p:nvGraphicFramePr>
        <p:xfrm>
          <a:off x="2213879" y="1301624"/>
          <a:ext cx="879475" cy="346075"/>
        </p:xfrm>
        <a:graphic>
          <a:graphicData uri="http://schemas.openxmlformats.org/presentationml/2006/ole">
            <mc:AlternateContent xmlns:mc="http://schemas.openxmlformats.org/markup-compatibility/2006">
              <mc:Choice xmlns:v="urn:schemas-microsoft-com:vml" Requires="v">
                <p:oleObj spid="_x0000_s7228" name="Document" r:id="rId6" imgW="737915" imgH="285935" progId="Word.Document.12">
                  <p:embed/>
                </p:oleObj>
              </mc:Choice>
              <mc:Fallback>
                <p:oleObj name="Document" r:id="rId6" imgW="737915" imgH="285935" progId="Word.Document.12">
                  <p:embed/>
                  <p:pic>
                    <p:nvPicPr>
                      <p:cNvPr id="3" name="オブジェクト 2">
                        <a:extLst>
                          <a:ext uri="{FF2B5EF4-FFF2-40B4-BE49-F238E27FC236}">
                            <a16:creationId xmlns:a16="http://schemas.microsoft.com/office/drawing/2014/main" id="{AFAD09AC-DBBE-4FCF-A15B-25ADA4730B55}"/>
                          </a:ext>
                        </a:extLst>
                      </p:cNvPr>
                      <p:cNvPicPr/>
                      <p:nvPr/>
                    </p:nvPicPr>
                    <p:blipFill>
                      <a:blip r:embed="rId7"/>
                      <a:stretch>
                        <a:fillRect/>
                      </a:stretch>
                    </p:blipFill>
                    <p:spPr>
                      <a:xfrm>
                        <a:off x="2213879" y="1301624"/>
                        <a:ext cx="879475" cy="346075"/>
                      </a:xfrm>
                      <a:prstGeom prst="rect">
                        <a:avLst/>
                      </a:prstGeom>
                    </p:spPr>
                  </p:pic>
                </p:oleObj>
              </mc:Fallback>
            </mc:AlternateContent>
          </a:graphicData>
        </a:graphic>
      </p:graphicFrame>
      <p:graphicFrame>
        <p:nvGraphicFramePr>
          <p:cNvPr id="23" name="オブジェクト 22">
            <a:extLst>
              <a:ext uri="{FF2B5EF4-FFF2-40B4-BE49-F238E27FC236}">
                <a16:creationId xmlns:a16="http://schemas.microsoft.com/office/drawing/2014/main" id="{4F8FC105-653C-42D0-83A3-C05A718D8569}"/>
              </a:ext>
            </a:extLst>
          </p:cNvPr>
          <p:cNvGraphicFramePr>
            <a:graphicFrameLocks noChangeAspect="1"/>
          </p:cNvGraphicFramePr>
          <p:nvPr/>
        </p:nvGraphicFramePr>
        <p:xfrm>
          <a:off x="3817574" y="4429198"/>
          <a:ext cx="879475" cy="346075"/>
        </p:xfrm>
        <a:graphic>
          <a:graphicData uri="http://schemas.openxmlformats.org/presentationml/2006/ole">
            <mc:AlternateContent xmlns:mc="http://schemas.openxmlformats.org/markup-compatibility/2006">
              <mc:Choice xmlns:v="urn:schemas-microsoft-com:vml" Requires="v">
                <p:oleObj spid="_x0000_s7229" name="Document" r:id="rId8" imgW="737915" imgH="286296" progId="Word.Document.12">
                  <p:embed/>
                </p:oleObj>
              </mc:Choice>
              <mc:Fallback>
                <p:oleObj name="Document" r:id="rId8" imgW="737915" imgH="286296" progId="Word.Document.12">
                  <p:embed/>
                  <p:pic>
                    <p:nvPicPr>
                      <p:cNvPr id="23" name="オブジェクト 22">
                        <a:extLst>
                          <a:ext uri="{FF2B5EF4-FFF2-40B4-BE49-F238E27FC236}">
                            <a16:creationId xmlns:a16="http://schemas.microsoft.com/office/drawing/2014/main" id="{4F8FC105-653C-42D0-83A3-C05A718D8569}"/>
                          </a:ext>
                        </a:extLst>
                      </p:cNvPr>
                      <p:cNvPicPr/>
                      <p:nvPr/>
                    </p:nvPicPr>
                    <p:blipFill>
                      <a:blip r:embed="rId9"/>
                      <a:stretch>
                        <a:fillRect/>
                      </a:stretch>
                    </p:blipFill>
                    <p:spPr>
                      <a:xfrm>
                        <a:off x="3817574" y="4429198"/>
                        <a:ext cx="879475" cy="346075"/>
                      </a:xfrm>
                      <a:prstGeom prst="rect">
                        <a:avLst/>
                      </a:prstGeom>
                    </p:spPr>
                  </p:pic>
                </p:oleObj>
              </mc:Fallback>
            </mc:AlternateContent>
          </a:graphicData>
        </a:graphic>
      </p:graphicFrame>
      <p:sp>
        <p:nvSpPr>
          <p:cNvPr id="5" name="正方形/長方形 4">
            <a:extLst>
              <a:ext uri="{FF2B5EF4-FFF2-40B4-BE49-F238E27FC236}">
                <a16:creationId xmlns:a16="http://schemas.microsoft.com/office/drawing/2014/main" id="{8433105B-C684-4FE4-8298-B6E09B90AEE9}"/>
              </a:ext>
            </a:extLst>
          </p:cNvPr>
          <p:cNvSpPr/>
          <p:nvPr/>
        </p:nvSpPr>
        <p:spPr>
          <a:xfrm>
            <a:off x="7991376" y="4980094"/>
            <a:ext cx="1984405" cy="172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 name="グループ化 5">
            <a:extLst>
              <a:ext uri="{FF2B5EF4-FFF2-40B4-BE49-F238E27FC236}">
                <a16:creationId xmlns:a16="http://schemas.microsoft.com/office/drawing/2014/main" id="{9309EB3B-54D0-4901-82BC-E27C3205E53E}"/>
              </a:ext>
            </a:extLst>
          </p:cNvPr>
          <p:cNvGrpSpPr/>
          <p:nvPr/>
        </p:nvGrpSpPr>
        <p:grpSpPr>
          <a:xfrm>
            <a:off x="8139584" y="5192406"/>
            <a:ext cx="1984405" cy="1225785"/>
            <a:chOff x="6535114" y="5427854"/>
            <a:chExt cx="1984405" cy="1225785"/>
          </a:xfrm>
        </p:grpSpPr>
        <p:sp>
          <p:nvSpPr>
            <p:cNvPr id="17" name="テキスト ボックス 16">
              <a:extLst>
                <a:ext uri="{FF2B5EF4-FFF2-40B4-BE49-F238E27FC236}">
                  <a16:creationId xmlns:a16="http://schemas.microsoft.com/office/drawing/2014/main" id="{5D555580-3209-40F4-868E-D832D47F8A2E}"/>
                </a:ext>
              </a:extLst>
            </p:cNvPr>
            <p:cNvSpPr txBox="1"/>
            <p:nvPr/>
          </p:nvSpPr>
          <p:spPr>
            <a:xfrm>
              <a:off x="6729197" y="6222873"/>
              <a:ext cx="1755842" cy="261610"/>
            </a:xfrm>
            <a:prstGeom prst="rect">
              <a:avLst/>
            </a:prstGeom>
            <a:noFill/>
          </p:spPr>
          <p:txBody>
            <a:bodyPr wrap="square" rtlCol="0">
              <a:spAutoFit/>
            </a:bodyPr>
            <a:lstStyle/>
            <a:p>
              <a:pPr algn="ctr"/>
              <a:r>
                <a:rPr lang="ja-JP" altLang="en-US" sz="1050" b="1"/>
                <a:t>居住者数</a:t>
              </a:r>
            </a:p>
          </p:txBody>
        </p:sp>
        <p:sp>
          <p:nvSpPr>
            <p:cNvPr id="18" name="楕円 17">
              <a:extLst>
                <a:ext uri="{FF2B5EF4-FFF2-40B4-BE49-F238E27FC236}">
                  <a16:creationId xmlns:a16="http://schemas.microsoft.com/office/drawing/2014/main" id="{B70F5AD0-7E3F-488C-A692-A4C420D3A723}"/>
                </a:ext>
              </a:extLst>
            </p:cNvPr>
            <p:cNvSpPr/>
            <p:nvPr/>
          </p:nvSpPr>
          <p:spPr>
            <a:xfrm>
              <a:off x="6770026" y="5733612"/>
              <a:ext cx="1272602" cy="920027"/>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C947BD6A-FC3A-4905-B3A1-BFD3B4C0E3A1}"/>
                </a:ext>
              </a:extLst>
            </p:cNvPr>
            <p:cNvSpPr txBox="1"/>
            <p:nvPr/>
          </p:nvSpPr>
          <p:spPr>
            <a:xfrm>
              <a:off x="6535114" y="5907319"/>
              <a:ext cx="1365720" cy="261610"/>
            </a:xfrm>
            <a:prstGeom prst="rect">
              <a:avLst/>
            </a:prstGeom>
            <a:noFill/>
          </p:spPr>
          <p:txBody>
            <a:bodyPr wrap="square" rtlCol="0">
              <a:spAutoFit/>
            </a:bodyPr>
            <a:lstStyle/>
            <a:p>
              <a:pPr algn="ctr"/>
              <a:r>
                <a:rPr lang="ja-JP" altLang="en-US" sz="1050" b="1"/>
                <a:t>安否確認数</a:t>
              </a:r>
            </a:p>
          </p:txBody>
        </p:sp>
        <p:sp>
          <p:nvSpPr>
            <p:cNvPr id="22" name="テキスト ボックス 21">
              <a:extLst>
                <a:ext uri="{FF2B5EF4-FFF2-40B4-BE49-F238E27FC236}">
                  <a16:creationId xmlns:a16="http://schemas.microsoft.com/office/drawing/2014/main" id="{DF85E976-8BBF-41DE-9413-4CA35A7527FC}"/>
                </a:ext>
              </a:extLst>
            </p:cNvPr>
            <p:cNvSpPr txBox="1"/>
            <p:nvPr/>
          </p:nvSpPr>
          <p:spPr>
            <a:xfrm>
              <a:off x="7563390" y="5427854"/>
              <a:ext cx="956129" cy="338554"/>
            </a:xfrm>
            <a:prstGeom prst="rect">
              <a:avLst/>
            </a:prstGeom>
            <a:noFill/>
          </p:spPr>
          <p:txBody>
            <a:bodyPr wrap="square" rtlCol="0">
              <a:spAutoFit/>
            </a:bodyPr>
            <a:lstStyle/>
            <a:p>
              <a:r>
                <a:rPr lang="ja-JP" altLang="en-US" sz="1600" b="1">
                  <a:solidFill>
                    <a:srgbClr val="404040"/>
                  </a:solidFill>
                </a:rPr>
                <a:t>記入例</a:t>
              </a:r>
            </a:p>
          </p:txBody>
        </p:sp>
      </p:grpSp>
      <p:pic>
        <p:nvPicPr>
          <p:cNvPr id="16" name="図 15">
            <a:extLst>
              <a:ext uri="{FF2B5EF4-FFF2-40B4-BE49-F238E27FC236}">
                <a16:creationId xmlns:a16="http://schemas.microsoft.com/office/drawing/2014/main" id="{00CFB9AD-EDA4-4B80-BD6B-49677CF57ED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7369" y="5745488"/>
            <a:ext cx="1367106" cy="875311"/>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03AAAA99-5154-49FE-9BA9-E012BAB5B3CA}"/>
              </a:ext>
            </a:extLst>
          </p:cNvPr>
          <p:cNvSpPr txBox="1"/>
          <p:nvPr/>
        </p:nvSpPr>
        <p:spPr>
          <a:xfrm>
            <a:off x="2192591" y="3762798"/>
            <a:ext cx="3623108"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参考：仙台市「東日本大震災時の自主防災活動</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あの日</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25" name="テキスト ボックス 24">
            <a:extLst>
              <a:ext uri="{FF2B5EF4-FFF2-40B4-BE49-F238E27FC236}">
                <a16:creationId xmlns:a16="http://schemas.microsoft.com/office/drawing/2014/main" id="{6383C6B4-EFEA-42C7-AFEE-B30A9F910F95}"/>
              </a:ext>
            </a:extLst>
          </p:cNvPr>
          <p:cNvSpPr txBox="1"/>
          <p:nvPr/>
        </p:nvSpPr>
        <p:spPr>
          <a:xfrm>
            <a:off x="2156254" y="6449748"/>
            <a:ext cx="3498073"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参考：横浜市危機管理室「ヨコハマの「減災」アイデア集」</a:t>
            </a:r>
          </a:p>
        </p:txBody>
      </p:sp>
      <p:sp>
        <p:nvSpPr>
          <p:cNvPr id="9" name="フッター プレースホルダー 8"/>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13087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18078"/>
            <a:ext cx="12192000" cy="568189"/>
          </a:xfrm>
          <a:solidFill>
            <a:srgbClr val="00B050"/>
          </a:solidFill>
        </p:spPr>
        <p:txBody>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「安否確認」の先進的な事例②</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9</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745977"/>
            <a:ext cx="8343899" cy="6016962"/>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■マップを利用した安否確認</a:t>
            </a:r>
            <a:endParaRPr lang="en-US" altLang="ja-JP">
              <a:solidFill>
                <a:srgbClr val="FF2800"/>
              </a:solidFill>
            </a:endParaRPr>
          </a:p>
          <a:p>
            <a:pPr marL="0" indent="0">
              <a:lnSpc>
                <a:spcPct val="110000"/>
              </a:lnSpc>
              <a:buNone/>
            </a:pPr>
            <a:r>
              <a:rPr lang="ja-JP" altLang="en-US" sz="2000">
                <a:solidFill>
                  <a:srgbClr val="404040"/>
                </a:solidFill>
              </a:rPr>
              <a:t>（能登半島地震：石川県 輪島市）</a:t>
            </a:r>
          </a:p>
          <a:p>
            <a:pPr marL="0" indent="0">
              <a:buNone/>
            </a:pP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820716"/>
            <a:ext cx="7775554" cy="485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lgn="just">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地域マップは、寝たきりや一人暮らしの高齢者などの所在地を蛍光ペンで色分けして、あらかじめ明らかにした地図</a:t>
            </a:r>
          </a:p>
          <a:p>
            <a:pPr marL="342900" indent="-342900" algn="just">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民生委員や福祉推進委員が日頃の見まわり活動を通じて、高齢者などの所在地が頭に入っていたこと、顔なじみになっていたことが功を奏した</a:t>
            </a:r>
          </a:p>
          <a:p>
            <a:pPr marL="342900" indent="-342900" algn="just">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発災直後の避難誘導活動だけでなく、その後の在宅避難者支援（特に要配慮者）などの活動でも役立った</a:t>
            </a:r>
          </a:p>
        </p:txBody>
      </p:sp>
      <p:grpSp>
        <p:nvGrpSpPr>
          <p:cNvPr id="11" name="グループ化 10">
            <a:extLst>
              <a:ext uri="{FF2B5EF4-FFF2-40B4-BE49-F238E27FC236}">
                <a16:creationId xmlns:a16="http://schemas.microsoft.com/office/drawing/2014/main" id="{0DD1FAF5-2AC1-4D4F-9681-2D73D668036A}"/>
              </a:ext>
            </a:extLst>
          </p:cNvPr>
          <p:cNvGrpSpPr/>
          <p:nvPr/>
        </p:nvGrpSpPr>
        <p:grpSpPr>
          <a:xfrm>
            <a:off x="6089812" y="4265041"/>
            <a:ext cx="3528713" cy="1857813"/>
            <a:chOff x="1591021" y="4471332"/>
            <a:chExt cx="3041012" cy="1601047"/>
          </a:xfrm>
        </p:grpSpPr>
        <p:pic>
          <p:nvPicPr>
            <p:cNvPr id="12" name="図 11">
              <a:extLst>
                <a:ext uri="{FF2B5EF4-FFF2-40B4-BE49-F238E27FC236}">
                  <a16:creationId xmlns:a16="http://schemas.microsoft.com/office/drawing/2014/main" id="{BE80E720-747D-4E34-8AB2-4FF5BE02A22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52" t="57464" r="21460" b="1646"/>
            <a:stretch/>
          </p:blipFill>
          <p:spPr>
            <a:xfrm>
              <a:off x="1591021" y="4475034"/>
              <a:ext cx="3041012" cy="1597345"/>
            </a:xfrm>
            <a:prstGeom prst="rect">
              <a:avLst/>
            </a:prstGeom>
          </p:spPr>
        </p:pic>
        <p:cxnSp>
          <p:nvCxnSpPr>
            <p:cNvPr id="13" name="直線コネクタ 12">
              <a:extLst>
                <a:ext uri="{FF2B5EF4-FFF2-40B4-BE49-F238E27FC236}">
                  <a16:creationId xmlns:a16="http://schemas.microsoft.com/office/drawing/2014/main" id="{F7494CF8-D524-4B96-8EB0-40BEDE363DED}"/>
                </a:ext>
              </a:extLst>
            </p:cNvPr>
            <p:cNvCxnSpPr/>
            <p:nvPr/>
          </p:nvCxnSpPr>
          <p:spPr>
            <a:xfrm>
              <a:off x="1676753" y="4471332"/>
              <a:ext cx="28858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図 13">
            <a:extLst>
              <a:ext uri="{FF2B5EF4-FFF2-40B4-BE49-F238E27FC236}">
                <a16:creationId xmlns:a16="http://schemas.microsoft.com/office/drawing/2014/main" id="{01872B30-5231-446B-8242-AEB2BD2CF59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b="42697"/>
          <a:stretch/>
        </p:blipFill>
        <p:spPr>
          <a:xfrm>
            <a:off x="2735790" y="4211692"/>
            <a:ext cx="3318448" cy="1917240"/>
          </a:xfrm>
          <a:prstGeom prst="rect">
            <a:avLst/>
          </a:prstGeom>
        </p:spPr>
      </p:pic>
      <p:sp>
        <p:nvSpPr>
          <p:cNvPr id="15" name="テキスト ボックス 14">
            <a:extLst>
              <a:ext uri="{FF2B5EF4-FFF2-40B4-BE49-F238E27FC236}">
                <a16:creationId xmlns:a16="http://schemas.microsoft.com/office/drawing/2014/main" id="{67BD9385-7356-4DB4-951A-BF5C9D6A46A7}"/>
              </a:ext>
            </a:extLst>
          </p:cNvPr>
          <p:cNvSpPr txBox="1"/>
          <p:nvPr/>
        </p:nvSpPr>
        <p:spPr>
          <a:xfrm>
            <a:off x="2742082" y="6144775"/>
            <a:ext cx="3563648" cy="261610"/>
          </a:xfrm>
          <a:prstGeom prst="rect">
            <a:avLst/>
          </a:prstGeom>
          <a:noFill/>
        </p:spPr>
        <p:txBody>
          <a:bodyPr wrap="square" rtlCol="0" anchor="ctr">
            <a:spAutoFit/>
          </a:bodyPr>
          <a:lstStyle/>
          <a:p>
            <a:pPr algn="ctr"/>
            <a:r>
              <a:rPr lang="ja-JP" altLang="en-US" sz="1100" b="1">
                <a:solidFill>
                  <a:schemeClr val="tx1">
                    <a:lumMod val="75000"/>
                    <a:lumOff val="25000"/>
                  </a:schemeClr>
                </a:solidFill>
              </a:rPr>
              <a:t>図．地域みまもりマップ（イメージ）</a:t>
            </a:r>
          </a:p>
        </p:txBody>
      </p:sp>
      <p:graphicFrame>
        <p:nvGraphicFramePr>
          <p:cNvPr id="18" name="オブジェクト 17">
            <a:extLst>
              <a:ext uri="{FF2B5EF4-FFF2-40B4-BE49-F238E27FC236}">
                <a16:creationId xmlns:a16="http://schemas.microsoft.com/office/drawing/2014/main" id="{AA3842D3-EC13-414B-85A7-83DC51674B6B}"/>
              </a:ext>
            </a:extLst>
          </p:cNvPr>
          <p:cNvGraphicFramePr>
            <a:graphicFrameLocks noChangeAspect="1"/>
          </p:cNvGraphicFramePr>
          <p:nvPr/>
        </p:nvGraphicFramePr>
        <p:xfrm>
          <a:off x="2280991" y="1223402"/>
          <a:ext cx="879475" cy="346075"/>
        </p:xfrm>
        <a:graphic>
          <a:graphicData uri="http://schemas.openxmlformats.org/presentationml/2006/ole">
            <mc:AlternateContent xmlns:mc="http://schemas.openxmlformats.org/markup-compatibility/2006">
              <mc:Choice xmlns:v="urn:schemas-microsoft-com:vml" Requires="v">
                <p:oleObj spid="_x0000_s8223" name="Document" r:id="rId6" imgW="737915" imgH="286296" progId="Word.Document.12">
                  <p:embed/>
                </p:oleObj>
              </mc:Choice>
              <mc:Fallback>
                <p:oleObj name="Document" r:id="rId6" imgW="737915" imgH="286296" progId="Word.Document.12">
                  <p:embed/>
                  <p:pic>
                    <p:nvPicPr>
                      <p:cNvPr id="18" name="オブジェクト 17">
                        <a:extLst>
                          <a:ext uri="{FF2B5EF4-FFF2-40B4-BE49-F238E27FC236}">
                            <a16:creationId xmlns:a16="http://schemas.microsoft.com/office/drawing/2014/main" id="{AA3842D3-EC13-414B-85A7-83DC51674B6B}"/>
                          </a:ext>
                        </a:extLst>
                      </p:cNvPr>
                      <p:cNvPicPr/>
                      <p:nvPr/>
                    </p:nvPicPr>
                    <p:blipFill>
                      <a:blip r:embed="rId7"/>
                      <a:stretch>
                        <a:fillRect/>
                      </a:stretch>
                    </p:blipFill>
                    <p:spPr>
                      <a:xfrm>
                        <a:off x="2280991" y="1223402"/>
                        <a:ext cx="879475" cy="346075"/>
                      </a:xfrm>
                      <a:prstGeom prst="rect">
                        <a:avLst/>
                      </a:prstGeom>
                    </p:spPr>
                  </p:pic>
                </p:oleObj>
              </mc:Fallback>
            </mc:AlternateContent>
          </a:graphicData>
        </a:graphic>
      </p:graphicFrame>
      <p:sp>
        <p:nvSpPr>
          <p:cNvPr id="17" name="テキスト ボックス 16">
            <a:extLst>
              <a:ext uri="{FF2B5EF4-FFF2-40B4-BE49-F238E27FC236}">
                <a16:creationId xmlns:a16="http://schemas.microsoft.com/office/drawing/2014/main" id="{143FEB31-F66A-4E51-9CA7-D4BFED61AFE3}"/>
              </a:ext>
            </a:extLst>
          </p:cNvPr>
          <p:cNvSpPr txBox="1"/>
          <p:nvPr/>
        </p:nvSpPr>
        <p:spPr>
          <a:xfrm>
            <a:off x="2197101" y="6412942"/>
            <a:ext cx="5375189"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参考：内閣府防災「コラム「地域みまもりマップ」による迅速な安否確認（能登半島地震）」</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865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AC193D-E1C3-4289-8307-327A138E0643}"/>
              </a:ext>
            </a:extLst>
          </p:cNvPr>
          <p:cNvSpPr>
            <a:spLocks noGrp="1"/>
          </p:cNvSpPr>
          <p:nvPr>
            <p:ph type="sldNum" sz="quarter" idx="12"/>
          </p:nvPr>
        </p:nvSpPr>
        <p:spPr>
          <a:xfrm>
            <a:off x="8750531" y="6102178"/>
            <a:ext cx="2743200" cy="365125"/>
          </a:xfrm>
        </p:spPr>
        <p:txBody>
          <a:bodyPr/>
          <a:lstStyle/>
          <a:p>
            <a:r>
              <a:rPr kumimoji="1" lang="en-US" altLang="ja-JP" sz="1400" dirty="0">
                <a:latin typeface="+mj-lt"/>
              </a:rPr>
              <a:t>10</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4F159FB7-8967-4892-AB5D-0A8EA1F417E3}"/>
              </a:ext>
            </a:extLst>
          </p:cNvPr>
          <p:cNvSpPr txBox="1"/>
          <p:nvPr/>
        </p:nvSpPr>
        <p:spPr>
          <a:xfrm>
            <a:off x="2255519" y="2557194"/>
            <a:ext cx="7680960" cy="175432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a:solidFill>
                  <a:srgbClr val="404040"/>
                </a:solidFill>
                <a:latin typeface="HGPｺﾞｼｯｸE" panose="020B0900000000000000" pitchFamily="50" charset="-128"/>
                <a:ea typeface="HGPｺﾞｼｯｸE" panose="020B0900000000000000" pitchFamily="50" charset="-128"/>
              </a:rPr>
              <a:t>地域で情報収集・伝達や安否確認を円滑に行う仕組みを理解し、地域ぐるみで取り組みましょう</a:t>
            </a:r>
          </a:p>
        </p:txBody>
      </p:sp>
      <p:sp>
        <p:nvSpPr>
          <p:cNvPr id="4" name="テキスト ボックス 3">
            <a:extLst>
              <a:ext uri="{FF2B5EF4-FFF2-40B4-BE49-F238E27FC236}">
                <a16:creationId xmlns:a16="http://schemas.microsoft.com/office/drawing/2014/main" id="{5E7761D7-D8CB-45F6-A31D-1F72ACFE14FD}"/>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a:solidFill>
                  <a:srgbClr val="404040"/>
                </a:solidFill>
                <a:latin typeface="HGPｺﾞｼｯｸE" panose="020B0900000000000000" pitchFamily="50" charset="-128"/>
                <a:ea typeface="HGPｺﾞｼｯｸE" panose="020B0900000000000000" pitchFamily="50" charset="-128"/>
              </a:rPr>
              <a:t>１．地域の情報収集・伝達</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a:solidFill>
                  <a:srgbClr val="404040"/>
                </a:solidFill>
                <a:latin typeface="HGPｺﾞｼｯｸE" panose="020B0900000000000000" pitchFamily="50" charset="-128"/>
                <a:ea typeface="HGPｺﾞｼｯｸE" panose="020B0900000000000000" pitchFamily="50" charset="-128"/>
              </a:rPr>
              <a:t>- </a:t>
            </a:r>
            <a:r>
              <a:rPr lang="ja-JP" altLang="en-US" sz="3600">
                <a:solidFill>
                  <a:srgbClr val="404040"/>
                </a:solidFill>
                <a:latin typeface="HGPｺﾞｼｯｸE" panose="020B0900000000000000" pitchFamily="50" charset="-128"/>
                <a:ea typeface="HGPｺﾞｼｯｸE" panose="020B0900000000000000" pitchFamily="50" charset="-128"/>
              </a:rPr>
              <a:t>まとめ </a:t>
            </a:r>
            <a:r>
              <a:rPr lang="en-US" altLang="ja-JP" sz="3600">
                <a:solidFill>
                  <a:srgbClr val="404040"/>
                </a:solidFill>
                <a:latin typeface="HGPｺﾞｼｯｸE" panose="020B0900000000000000" pitchFamily="50" charset="-128"/>
                <a:ea typeface="HGPｺﾞｼｯｸE" panose="020B0900000000000000" pitchFamily="50" charset="-128"/>
              </a:rPr>
              <a:t>-</a:t>
            </a:r>
            <a:endParaRPr lang="ja-JP" altLang="en-US" sz="36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33661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1352396" y="1782838"/>
            <a:ext cx="9213080" cy="2513918"/>
          </a:xfrm>
        </p:spPr>
        <p:txBody>
          <a:bodyPr>
            <a:noAutofit/>
          </a:bodyPr>
          <a:lstStyle/>
          <a:p>
            <a:pPr marL="893763" indent="-893763"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２．要配慮者の地域ぐるみで</a:t>
            </a:r>
            <a:r>
              <a:rPr lang="ja-JP" altLang="en-US" dirty="0" err="1">
                <a:solidFill>
                  <a:schemeClr val="tx1">
                    <a:lumMod val="75000"/>
                    <a:lumOff val="25000"/>
                  </a:schemeClr>
                </a:solidFill>
                <a:latin typeface="HGPｺﾞｼｯｸE" panose="020B0900000000000000" pitchFamily="50" charset="-128"/>
                <a:ea typeface="HGPｺﾞｼｯｸE" panose="020B0900000000000000" pitchFamily="50" charset="-128"/>
              </a:rPr>
              <a:t>の</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支援体制</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7CDD1A62-1B65-4770-B1D9-C995D5D5CAF1}"/>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15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140068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D4FC64D-B7D4-48F2-9DD7-1B361BCACDD1}"/>
              </a:ext>
            </a:extLst>
          </p:cNvPr>
          <p:cNvSpPr>
            <a:spLocks noGrp="1"/>
          </p:cNvSpPr>
          <p:nvPr>
            <p:ph type="title"/>
          </p:nvPr>
        </p:nvSpPr>
        <p:spPr>
          <a:xfrm>
            <a:off x="0" y="11224"/>
            <a:ext cx="12192000" cy="650083"/>
          </a:xfrm>
          <a:solidFill>
            <a:srgbClr val="00B050"/>
          </a:solidFill>
        </p:spPr>
        <p:txBody>
          <a:bodyPr>
            <a:normAutofit/>
          </a:bodyPr>
          <a:lstStyle/>
          <a:p>
            <a:r>
              <a:rPr lang="ja-JP" altLang="en-US" sz="3200" dirty="0">
                <a:solidFill>
                  <a:schemeClr val="bg1"/>
                </a:solidFill>
                <a:latin typeface="HGPｺﾞｼｯｸE" panose="020B0900000000000000" pitchFamily="50" charset="-128"/>
                <a:ea typeface="HGPｺﾞｼｯｸE" panose="020B0900000000000000" pitchFamily="50" charset="-128"/>
              </a:rPr>
              <a:t>要配慮者とは</a:t>
            </a:r>
          </a:p>
        </p:txBody>
      </p:sp>
      <p:sp>
        <p:nvSpPr>
          <p:cNvPr id="42" name="スライド番号プレースホルダー 3">
            <a:extLst>
              <a:ext uri="{FF2B5EF4-FFF2-40B4-BE49-F238E27FC236}">
                <a16:creationId xmlns:a16="http://schemas.microsoft.com/office/drawing/2014/main" id="{4BBB97C8-8E69-4824-A441-7913B810BFC2}"/>
              </a:ext>
            </a:extLst>
          </p:cNvPr>
          <p:cNvSpPr>
            <a:spLocks noGrp="1"/>
          </p:cNvSpPr>
          <p:nvPr>
            <p:ph type="sldNum" sz="quarter" idx="12"/>
          </p:nvPr>
        </p:nvSpPr>
        <p:spPr>
          <a:xfrm>
            <a:off x="9065538" y="6326157"/>
            <a:ext cx="2057400" cy="365125"/>
          </a:xfrm>
        </p:spPr>
        <p:txBody>
          <a:bodyPr/>
          <a:lstStyle/>
          <a:p>
            <a:pPr defTabSz="457200">
              <a:defRPr/>
            </a:pPr>
            <a:r>
              <a:rPr lang="en-US" altLang="ja-JP" sz="1400" dirty="0">
                <a:solidFill>
                  <a:prstClr val="black">
                    <a:lumMod val="75000"/>
                    <a:lumOff val="25000"/>
                  </a:prstClr>
                </a:solidFill>
                <a:latin typeface="+mj-lt"/>
                <a:ea typeface="HGPｺﾞｼｯｸE" panose="020B0900000000000000" pitchFamily="50" charset="-128"/>
              </a:rPr>
              <a:t>12</a:t>
            </a:r>
            <a:endParaRPr lang="ja-JP" altLang="en-US" sz="1400" dirty="0">
              <a:solidFill>
                <a:prstClr val="black">
                  <a:lumMod val="75000"/>
                  <a:lumOff val="25000"/>
                </a:prstClr>
              </a:solidFill>
              <a:latin typeface="+mj-lt"/>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1D444B06-B84E-4CA3-8849-59B5317C578C}"/>
              </a:ext>
            </a:extLst>
          </p:cNvPr>
          <p:cNvSpPr/>
          <p:nvPr/>
        </p:nvSpPr>
        <p:spPr>
          <a:xfrm>
            <a:off x="1895327" y="762593"/>
            <a:ext cx="8401346" cy="2280963"/>
          </a:xfrm>
          <a:prstGeom prst="rect">
            <a:avLst/>
          </a:prstGeom>
          <a:solidFill>
            <a:srgbClr val="35A16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endParaRPr kumimoji="0"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44" name="正方形/長方形 43">
            <a:extLst>
              <a:ext uri="{FF2B5EF4-FFF2-40B4-BE49-F238E27FC236}">
                <a16:creationId xmlns:a16="http://schemas.microsoft.com/office/drawing/2014/main" id="{0D915C20-8900-4227-AE94-6BD7510F386C}"/>
              </a:ext>
            </a:extLst>
          </p:cNvPr>
          <p:cNvSpPr/>
          <p:nvPr/>
        </p:nvSpPr>
        <p:spPr>
          <a:xfrm>
            <a:off x="1899752" y="758759"/>
            <a:ext cx="1623233" cy="523220"/>
          </a:xfrm>
          <a:prstGeom prst="rect">
            <a:avLst/>
          </a:prstGeom>
        </p:spPr>
        <p:txBody>
          <a:bodyPr wrap="square">
            <a:spAutoFit/>
          </a:bodyPr>
          <a:lstStyle/>
          <a:p>
            <a:pPr algn="ctr">
              <a:defRPr/>
            </a:pPr>
            <a:r>
              <a:rPr lang="ja-JP" altLang="en-US" sz="2800">
                <a:solidFill>
                  <a:prstClr val="white"/>
                </a:solidFill>
                <a:latin typeface="HGPｺﾞｼｯｸE" panose="020B0900000000000000" pitchFamily="50" charset="-128"/>
                <a:ea typeface="HGPｺﾞｼｯｸE" panose="020B0900000000000000" pitchFamily="50" charset="-128"/>
              </a:rPr>
              <a:t>要配慮者</a:t>
            </a:r>
            <a:endParaRPr lang="en-US" altLang="ja-JP" sz="2800">
              <a:solidFill>
                <a:prstClr val="white"/>
              </a:solidFill>
              <a:latin typeface="HGPｺﾞｼｯｸE" panose="020B0900000000000000" pitchFamily="50" charset="-128"/>
              <a:ea typeface="HGPｺﾞｼｯｸE" panose="020B0900000000000000" pitchFamily="50" charset="-128"/>
            </a:endParaRPr>
          </a:p>
        </p:txBody>
      </p:sp>
      <p:sp>
        <p:nvSpPr>
          <p:cNvPr id="45" name="正方形/長方形 44">
            <a:extLst>
              <a:ext uri="{FF2B5EF4-FFF2-40B4-BE49-F238E27FC236}">
                <a16:creationId xmlns:a16="http://schemas.microsoft.com/office/drawing/2014/main" id="{DF46D065-DDEC-4D08-A2EE-1C363B6546A2}"/>
              </a:ext>
            </a:extLst>
          </p:cNvPr>
          <p:cNvSpPr/>
          <p:nvPr/>
        </p:nvSpPr>
        <p:spPr>
          <a:xfrm>
            <a:off x="2235000" y="1929691"/>
            <a:ext cx="7722003" cy="9597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endParaRPr kumimoji="0" lang="en-US" altLang="ja-JP" sz="2800" b="1">
              <a:solidFill>
                <a:srgbClr val="404040"/>
              </a:solidFill>
              <a:latin typeface="HGPｺﾞｼｯｸE" panose="020B0900000000000000" pitchFamily="50" charset="-128"/>
              <a:ea typeface="HGPｺﾞｼｯｸE" panose="020B0900000000000000" pitchFamily="50" charset="-128"/>
            </a:endParaRPr>
          </a:p>
        </p:txBody>
      </p:sp>
      <p:sp>
        <p:nvSpPr>
          <p:cNvPr id="46" name="正方形/長方形 45">
            <a:extLst>
              <a:ext uri="{FF2B5EF4-FFF2-40B4-BE49-F238E27FC236}">
                <a16:creationId xmlns:a16="http://schemas.microsoft.com/office/drawing/2014/main" id="{0F4B7F02-1887-4E92-9B3E-251BFBEF0C90}"/>
              </a:ext>
            </a:extLst>
          </p:cNvPr>
          <p:cNvSpPr/>
          <p:nvPr/>
        </p:nvSpPr>
        <p:spPr>
          <a:xfrm>
            <a:off x="2086261" y="1270441"/>
            <a:ext cx="7780824" cy="646331"/>
          </a:xfrm>
          <a:prstGeom prst="rect">
            <a:avLst/>
          </a:prstGeom>
        </p:spPr>
        <p:txBody>
          <a:bodyPr wrap="square">
            <a:spAutoFit/>
          </a:bodyPr>
          <a:lstStyle/>
          <a:p>
            <a:pPr>
              <a:defRPr/>
            </a:pPr>
            <a:r>
              <a:rPr lang="ja-JP" altLang="en-US">
                <a:solidFill>
                  <a:prstClr val="white"/>
                </a:solidFill>
                <a:latin typeface="HGPｺﾞｼｯｸE" panose="020B0900000000000000" pitchFamily="50" charset="-128"/>
                <a:ea typeface="HGPｺﾞｼｯｸE" panose="020B0900000000000000" pitchFamily="50" charset="-128"/>
              </a:rPr>
              <a:t>高齢者、</a:t>
            </a:r>
            <a:r>
              <a:rPr lang="ja-JP" altLang="en-US" err="1">
                <a:solidFill>
                  <a:prstClr val="white"/>
                </a:solidFill>
                <a:latin typeface="HGPｺﾞｼｯｸE" panose="020B0900000000000000" pitchFamily="50" charset="-128"/>
                <a:ea typeface="HGPｺﾞｼｯｸE" panose="020B0900000000000000" pitchFamily="50" charset="-128"/>
              </a:rPr>
              <a:t>障がい</a:t>
            </a:r>
            <a:r>
              <a:rPr lang="ja-JP" altLang="en-US">
                <a:solidFill>
                  <a:prstClr val="white"/>
                </a:solidFill>
                <a:latin typeface="HGPｺﾞｼｯｸE" panose="020B0900000000000000" pitchFamily="50" charset="-128"/>
                <a:ea typeface="HGPｺﾞｼｯｸE" panose="020B0900000000000000" pitchFamily="50" charset="-128"/>
              </a:rPr>
              <a:t>者、難病患者、乳幼児、 妊産婦、外国人、</a:t>
            </a:r>
            <a:r>
              <a:rPr lang="en-US" altLang="ja-JP">
                <a:solidFill>
                  <a:prstClr val="white"/>
                </a:solidFill>
                <a:latin typeface="HGPｺﾞｼｯｸE" panose="020B0900000000000000" pitchFamily="50" charset="-128"/>
                <a:ea typeface="HGPｺﾞｼｯｸE" panose="020B0900000000000000" pitchFamily="50" charset="-128"/>
              </a:rPr>
              <a:t>LGBT</a:t>
            </a:r>
            <a:r>
              <a:rPr lang="ja-JP" altLang="en-US">
                <a:solidFill>
                  <a:prstClr val="white"/>
                </a:solidFill>
                <a:latin typeface="HGPｺﾞｼｯｸE" panose="020B0900000000000000" pitchFamily="50" charset="-128"/>
                <a:ea typeface="HGPｺﾞｼｯｸE" panose="020B0900000000000000" pitchFamily="50" charset="-128"/>
              </a:rPr>
              <a:t>など特に配慮を要する者</a:t>
            </a:r>
            <a:endParaRPr lang="en-US" altLang="ja-JP">
              <a:solidFill>
                <a:prstClr val="white"/>
              </a:solidFill>
              <a:latin typeface="HGPｺﾞｼｯｸE" panose="020B0900000000000000" pitchFamily="50" charset="-128"/>
              <a:ea typeface="HGPｺﾞｼｯｸE" panose="020B0900000000000000" pitchFamily="50" charset="-128"/>
            </a:endParaRPr>
          </a:p>
        </p:txBody>
      </p:sp>
      <p:sp>
        <p:nvSpPr>
          <p:cNvPr id="47" name="正方形/長方形 46">
            <a:extLst>
              <a:ext uri="{FF2B5EF4-FFF2-40B4-BE49-F238E27FC236}">
                <a16:creationId xmlns:a16="http://schemas.microsoft.com/office/drawing/2014/main" id="{DCAB82EF-F66E-41AC-88FB-69C78D0B010E}"/>
              </a:ext>
            </a:extLst>
          </p:cNvPr>
          <p:cNvSpPr/>
          <p:nvPr/>
        </p:nvSpPr>
        <p:spPr>
          <a:xfrm>
            <a:off x="2234998" y="1939013"/>
            <a:ext cx="2496228" cy="400110"/>
          </a:xfrm>
          <a:prstGeom prst="rect">
            <a:avLst/>
          </a:prstGeom>
        </p:spPr>
        <p:txBody>
          <a:bodyPr wrap="square">
            <a:spAutoFit/>
          </a:bodyPr>
          <a:lstStyle/>
          <a:p>
            <a:pPr>
              <a:defRPr/>
            </a:pPr>
            <a:r>
              <a:rPr lang="ja-JP" altLang="en-US" sz="2000">
                <a:solidFill>
                  <a:srgbClr val="35A16B"/>
                </a:solidFill>
                <a:latin typeface="HGPｺﾞｼｯｸE" panose="020B0900000000000000" pitchFamily="50" charset="-128"/>
                <a:ea typeface="HGPｺﾞｼｯｸE" panose="020B0900000000000000" pitchFamily="50" charset="-128"/>
              </a:rPr>
              <a:t>避難行動要支援者</a:t>
            </a:r>
            <a:endParaRPr lang="en-US" altLang="ja-JP" sz="2000">
              <a:solidFill>
                <a:srgbClr val="35A16B"/>
              </a:solidFill>
              <a:latin typeface="HGPｺﾞｼｯｸE" panose="020B0900000000000000" pitchFamily="50" charset="-128"/>
              <a:ea typeface="HGPｺﾞｼｯｸE" panose="020B0900000000000000" pitchFamily="50" charset="-128"/>
            </a:endParaRPr>
          </a:p>
        </p:txBody>
      </p:sp>
      <p:sp>
        <p:nvSpPr>
          <p:cNvPr id="52" name="正方形/長方形 51">
            <a:extLst>
              <a:ext uri="{FF2B5EF4-FFF2-40B4-BE49-F238E27FC236}">
                <a16:creationId xmlns:a16="http://schemas.microsoft.com/office/drawing/2014/main" id="{18814665-8DD4-42B2-A5D2-F52B9B8C400C}"/>
              </a:ext>
            </a:extLst>
          </p:cNvPr>
          <p:cNvSpPr/>
          <p:nvPr/>
        </p:nvSpPr>
        <p:spPr>
          <a:xfrm>
            <a:off x="2247695" y="2294520"/>
            <a:ext cx="6817843" cy="584775"/>
          </a:xfrm>
          <a:prstGeom prst="rect">
            <a:avLst/>
          </a:prstGeom>
        </p:spPr>
        <p:txBody>
          <a:bodyPr wrap="square">
            <a:spAutoFit/>
          </a:bodyPr>
          <a:lstStyle/>
          <a:p>
            <a:pPr>
              <a:defRPr/>
            </a:pPr>
            <a:r>
              <a:rPr lang="ja-JP" altLang="en-US" sz="1600">
                <a:solidFill>
                  <a:srgbClr val="35A16B"/>
                </a:solidFill>
                <a:latin typeface="HGPｺﾞｼｯｸE" panose="020B0900000000000000" pitchFamily="50" charset="-128"/>
                <a:ea typeface="HGPｺﾞｼｯｸE" panose="020B0900000000000000" pitchFamily="50" charset="-128"/>
              </a:rPr>
              <a:t>要配慮者のうち、</a:t>
            </a:r>
            <a:r>
              <a:rPr lang="ja-JP" altLang="en-US" sz="1600" u="sng">
                <a:solidFill>
                  <a:srgbClr val="35A16B"/>
                </a:solidFill>
                <a:latin typeface="HGPｺﾞｼｯｸE" panose="020B0900000000000000" pitchFamily="50" charset="-128"/>
                <a:ea typeface="HGPｺﾞｼｯｸE" panose="020B0900000000000000" pitchFamily="50" charset="-128"/>
              </a:rPr>
              <a:t>災害時等に自ら避難することが難しく、特に支援が必要な者</a:t>
            </a:r>
            <a:endParaRPr lang="en-US" altLang="ja-JP" sz="1600" u="sng">
              <a:solidFill>
                <a:srgbClr val="35A16B"/>
              </a:solidFill>
              <a:latin typeface="HGPｺﾞｼｯｸE" panose="020B0900000000000000" pitchFamily="50" charset="-128"/>
              <a:ea typeface="HGPｺﾞｼｯｸE" panose="020B0900000000000000" pitchFamily="50" charset="-128"/>
            </a:endParaRPr>
          </a:p>
          <a:p>
            <a:pPr>
              <a:defRPr/>
            </a:pPr>
            <a:r>
              <a:rPr lang="ja-JP" altLang="en-US" sz="1600">
                <a:solidFill>
                  <a:srgbClr val="35A16B"/>
                </a:solidFill>
                <a:latin typeface="HGPｺﾞｼｯｸE" panose="020B0900000000000000" pitchFamily="50" charset="-128"/>
                <a:ea typeface="HGPｺﾞｼｯｸE" panose="020B0900000000000000" pitchFamily="50" charset="-128"/>
              </a:rPr>
              <a:t>（介護が必要な高齢者や一定程度の障がいを持つ方など）</a:t>
            </a:r>
          </a:p>
        </p:txBody>
      </p:sp>
      <p:sp>
        <p:nvSpPr>
          <p:cNvPr id="53" name="正方形/長方形 52">
            <a:extLst>
              <a:ext uri="{FF2B5EF4-FFF2-40B4-BE49-F238E27FC236}">
                <a16:creationId xmlns:a16="http://schemas.microsoft.com/office/drawing/2014/main" id="{75B9CE79-E745-428B-8919-7A50387D3322}"/>
              </a:ext>
            </a:extLst>
          </p:cNvPr>
          <p:cNvSpPr/>
          <p:nvPr/>
        </p:nvSpPr>
        <p:spPr>
          <a:xfrm>
            <a:off x="1895327" y="3611742"/>
            <a:ext cx="8401346" cy="823376"/>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endParaRPr kumimoji="0" lang="en-US" altLang="ja-JP" sz="2400">
              <a:solidFill>
                <a:srgbClr val="404040"/>
              </a:solidFill>
              <a:latin typeface="HGPｺﾞｼｯｸE" panose="020B0900000000000000" pitchFamily="50" charset="-128"/>
              <a:ea typeface="HGPｺﾞｼｯｸE" panose="020B0900000000000000" pitchFamily="50" charset="-128"/>
            </a:endParaRPr>
          </a:p>
        </p:txBody>
      </p:sp>
      <p:sp>
        <p:nvSpPr>
          <p:cNvPr id="54" name="正方形/長方形 53">
            <a:extLst>
              <a:ext uri="{FF2B5EF4-FFF2-40B4-BE49-F238E27FC236}">
                <a16:creationId xmlns:a16="http://schemas.microsoft.com/office/drawing/2014/main" id="{1D6FE8D4-571A-4228-B66A-7F808B9F4091}"/>
              </a:ext>
            </a:extLst>
          </p:cNvPr>
          <p:cNvSpPr/>
          <p:nvPr/>
        </p:nvSpPr>
        <p:spPr>
          <a:xfrm>
            <a:off x="1922976" y="3611743"/>
            <a:ext cx="2688578" cy="461665"/>
          </a:xfrm>
          <a:prstGeom prst="rect">
            <a:avLst/>
          </a:prstGeom>
        </p:spPr>
        <p:txBody>
          <a:bodyPr wrap="square">
            <a:spAutoFit/>
          </a:bodyPr>
          <a:lstStyle/>
          <a:p>
            <a:pPr defTabSz="457200">
              <a:defRPr/>
            </a:pPr>
            <a:r>
              <a:rPr kumimoji="0" lang="ja-JP" altLang="en-US" sz="2400">
                <a:solidFill>
                  <a:srgbClr val="404040"/>
                </a:solidFill>
                <a:latin typeface="HGPｺﾞｼｯｸE" panose="020B0900000000000000" pitchFamily="50" charset="-128"/>
                <a:ea typeface="HGPｺﾞｼｯｸE" panose="020B0900000000000000" pitchFamily="50" charset="-128"/>
              </a:rPr>
              <a:t>避難支援等関係者</a:t>
            </a:r>
            <a:endParaRPr kumimoji="0" lang="en-US" altLang="ja-JP" sz="2400">
              <a:solidFill>
                <a:srgbClr val="404040"/>
              </a:solidFill>
              <a:latin typeface="HGPｺﾞｼｯｸE" panose="020B0900000000000000" pitchFamily="50" charset="-128"/>
              <a:ea typeface="HGPｺﾞｼｯｸE" panose="020B0900000000000000" pitchFamily="50" charset="-128"/>
            </a:endParaRPr>
          </a:p>
        </p:txBody>
      </p:sp>
      <p:sp>
        <p:nvSpPr>
          <p:cNvPr id="55" name="正方形/長方形 54">
            <a:extLst>
              <a:ext uri="{FF2B5EF4-FFF2-40B4-BE49-F238E27FC236}">
                <a16:creationId xmlns:a16="http://schemas.microsoft.com/office/drawing/2014/main" id="{C6B78120-75CF-4D79-BC58-1D4262CD2798}"/>
              </a:ext>
            </a:extLst>
          </p:cNvPr>
          <p:cNvSpPr/>
          <p:nvPr/>
        </p:nvSpPr>
        <p:spPr>
          <a:xfrm>
            <a:off x="2476121" y="4031627"/>
            <a:ext cx="7412137" cy="338554"/>
          </a:xfrm>
          <a:prstGeom prst="rect">
            <a:avLst/>
          </a:prstGeom>
        </p:spPr>
        <p:txBody>
          <a:bodyPr wrap="square">
            <a:spAutoFit/>
          </a:bodyPr>
          <a:lstStyle/>
          <a:p>
            <a:pPr defTabSz="457200">
              <a:defRPr/>
            </a:pPr>
            <a:r>
              <a:rPr kumimoji="0" lang="ja-JP" altLang="en-US" sz="1600">
                <a:solidFill>
                  <a:srgbClr val="404040"/>
                </a:solidFill>
                <a:latin typeface="HGPｺﾞｼｯｸE" panose="020B0900000000000000" pitchFamily="50" charset="-128"/>
                <a:ea typeface="HGPｺﾞｼｯｸE" panose="020B0900000000000000" pitchFamily="50" charset="-128"/>
              </a:rPr>
              <a:t>避難行動要支援者の避難支援等に関係する者</a:t>
            </a:r>
            <a:endParaRPr kumimoji="0" lang="en-US" altLang="ja-JP" sz="1600">
              <a:solidFill>
                <a:srgbClr val="404040"/>
              </a:solidFill>
              <a:latin typeface="HGPｺﾞｼｯｸE" panose="020B0900000000000000" pitchFamily="50" charset="-128"/>
              <a:ea typeface="HGPｺﾞｼｯｸE" panose="020B0900000000000000" pitchFamily="50" charset="-128"/>
            </a:endParaRPr>
          </a:p>
        </p:txBody>
      </p:sp>
      <p:sp>
        <p:nvSpPr>
          <p:cNvPr id="56" name="右矢印 11">
            <a:extLst>
              <a:ext uri="{FF2B5EF4-FFF2-40B4-BE49-F238E27FC236}">
                <a16:creationId xmlns:a16="http://schemas.microsoft.com/office/drawing/2014/main" id="{5B0F7E19-43EA-4EA0-A5AD-F99319B37B7E}"/>
              </a:ext>
            </a:extLst>
          </p:cNvPr>
          <p:cNvSpPr/>
          <p:nvPr/>
        </p:nvSpPr>
        <p:spPr>
          <a:xfrm rot="16200000">
            <a:off x="5855001" y="3030837"/>
            <a:ext cx="481998" cy="598375"/>
          </a:xfrm>
          <a:prstGeom prst="rightArrow">
            <a:avLst/>
          </a:prstGeom>
          <a:solidFill>
            <a:schemeClr val="tx1">
              <a:lumMod val="75000"/>
              <a:lumOff val="25000"/>
            </a:schemeClr>
          </a:solidFill>
          <a:ln w="28575">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ja-JP" altLang="en-US">
              <a:solidFill>
                <a:prstClr val="black"/>
              </a:solidFill>
              <a:latin typeface="Segoe UI"/>
              <a:ea typeface="メイリオ"/>
            </a:endParaRPr>
          </a:p>
        </p:txBody>
      </p:sp>
      <p:sp>
        <p:nvSpPr>
          <p:cNvPr id="62" name="テキスト プレースホルダー 6">
            <a:extLst>
              <a:ext uri="{FF2B5EF4-FFF2-40B4-BE49-F238E27FC236}">
                <a16:creationId xmlns:a16="http://schemas.microsoft.com/office/drawing/2014/main" id="{DDD8A8AC-F782-4167-AE7F-000DDB416285}"/>
              </a:ext>
            </a:extLst>
          </p:cNvPr>
          <p:cNvSpPr txBox="1">
            <a:spLocks/>
          </p:cNvSpPr>
          <p:nvPr/>
        </p:nvSpPr>
        <p:spPr>
          <a:xfrm>
            <a:off x="1524000" y="6566756"/>
            <a:ext cx="8217632"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参考：内閣府防災「避難行動要支援者の避難行動に関する取組指針」</a:t>
            </a:r>
          </a:p>
        </p:txBody>
      </p:sp>
      <p:sp>
        <p:nvSpPr>
          <p:cNvPr id="26" name="テキスト ボックス 25">
            <a:extLst>
              <a:ext uri="{FF2B5EF4-FFF2-40B4-BE49-F238E27FC236}">
                <a16:creationId xmlns:a16="http://schemas.microsoft.com/office/drawing/2014/main" id="{EAD20EB8-4541-479E-BA89-E8293143BF06}"/>
              </a:ext>
            </a:extLst>
          </p:cNvPr>
          <p:cNvSpPr txBox="1"/>
          <p:nvPr/>
        </p:nvSpPr>
        <p:spPr>
          <a:xfrm>
            <a:off x="1813712" y="4792312"/>
            <a:ext cx="8564576" cy="1323439"/>
          </a:xfrm>
          <a:prstGeom prst="rect">
            <a:avLst/>
          </a:prstGeom>
          <a:noFill/>
        </p:spPr>
        <p:txBody>
          <a:bodyPr wrap="square" rtlCol="0">
            <a:spAutoFit/>
          </a:bodyPr>
          <a:lstStyle/>
          <a:p>
            <a:pPr marL="9525" lvl="1" algn="just"/>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避難行動要支援者名簿</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525" lvl="1" algn="just"/>
            <a:r>
              <a:rPr lang="ja-JP" altLang="en-US" sz="2000">
                <a:solidFill>
                  <a:srgbClr val="404040"/>
                </a:solidFill>
                <a:latin typeface="HGPｺﾞｼｯｸE" panose="020B0900000000000000" pitchFamily="50" charset="-128"/>
                <a:ea typeface="HGPｺﾞｼｯｸE" panose="020B0900000000000000" pitchFamily="50" charset="-128"/>
              </a:rPr>
              <a:t>避難支援には、避難行動要支援者名簿の作成が重要です。</a:t>
            </a:r>
            <a:endParaRPr lang="en-US" altLang="ja-JP" sz="2000">
              <a:solidFill>
                <a:srgbClr val="404040"/>
              </a:solidFill>
              <a:latin typeface="HGPｺﾞｼｯｸE" panose="020B0900000000000000" pitchFamily="50" charset="-128"/>
              <a:ea typeface="HGPｺﾞｼｯｸE" panose="020B0900000000000000" pitchFamily="50" charset="-128"/>
            </a:endParaRPr>
          </a:p>
          <a:p>
            <a:pPr marL="0" lvl="1"/>
            <a:r>
              <a:rPr lang="ja-JP" altLang="en-US" sz="2000" u="sng">
                <a:solidFill>
                  <a:srgbClr val="404040"/>
                </a:solidFill>
                <a:latin typeface="HGPｺﾞｼｯｸE" panose="020B0900000000000000" pitchFamily="50" charset="-128"/>
                <a:ea typeface="HGPｺﾞｼｯｸE" panose="020B0900000000000000" pitchFamily="50" charset="-128"/>
              </a:rPr>
              <a:t>避難行動要支援者名簿は個人情報の取り扱いに注意が必要ですが、全国的に活用が進んでいます。</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1D6FE8D4-571A-4228-B66A-7F808B9F4091}"/>
              </a:ext>
            </a:extLst>
          </p:cNvPr>
          <p:cNvSpPr/>
          <p:nvPr/>
        </p:nvSpPr>
        <p:spPr>
          <a:xfrm>
            <a:off x="6357338" y="3095527"/>
            <a:ext cx="2688578" cy="461665"/>
          </a:xfrm>
          <a:prstGeom prst="rect">
            <a:avLst/>
          </a:prstGeom>
        </p:spPr>
        <p:txBody>
          <a:bodyPr wrap="square">
            <a:spAutoFit/>
          </a:bodyPr>
          <a:lstStyle/>
          <a:p>
            <a:pPr defTabSz="457200">
              <a:defRPr/>
            </a:pPr>
            <a:r>
              <a:rPr kumimoji="0" lang="ja-JP" altLang="en-US" sz="2400">
                <a:solidFill>
                  <a:srgbClr val="404040"/>
                </a:solidFill>
                <a:latin typeface="HGPｺﾞｼｯｸE" panose="020B0900000000000000" pitchFamily="50" charset="-128"/>
                <a:ea typeface="HGPｺﾞｼｯｸE" panose="020B0900000000000000" pitchFamily="50" charset="-128"/>
              </a:rPr>
              <a:t>災害時の避難支援</a:t>
            </a:r>
            <a:endParaRPr kumimoji="0" lang="en-US" altLang="ja-JP" sz="2400">
              <a:solidFill>
                <a:srgbClr val="404040"/>
              </a:solidFill>
              <a:latin typeface="HGPｺﾞｼｯｸE" panose="020B0900000000000000" pitchFamily="50" charset="-128"/>
              <a:ea typeface="HGPｺﾞｼｯｸE" panose="020B0900000000000000" pitchFamily="50" charset="-128"/>
            </a:endParaRP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37651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7E69F66-1B2D-4AC8-A278-A8E85C85955F}"/>
              </a:ext>
            </a:extLst>
          </p:cNvPr>
          <p:cNvSpPr>
            <a:spLocks noGrp="1"/>
          </p:cNvSpPr>
          <p:nvPr>
            <p:ph type="title"/>
          </p:nvPr>
        </p:nvSpPr>
        <p:spPr>
          <a:xfrm>
            <a:off x="0" y="0"/>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要配慮者への支援の必要</a:t>
            </a:r>
          </a:p>
        </p:txBody>
      </p:sp>
      <p:sp>
        <p:nvSpPr>
          <p:cNvPr id="41" name="スライド番号プレースホルダー 3">
            <a:extLst>
              <a:ext uri="{FF2B5EF4-FFF2-40B4-BE49-F238E27FC236}">
                <a16:creationId xmlns:a16="http://schemas.microsoft.com/office/drawing/2014/main" id="{74E4F3A5-27B7-4D52-B1D8-52886C67BC56}"/>
              </a:ext>
            </a:extLst>
          </p:cNvPr>
          <p:cNvSpPr>
            <a:spLocks noGrp="1"/>
          </p:cNvSpPr>
          <p:nvPr>
            <p:ph type="sldNum" sz="quarter" idx="12"/>
          </p:nvPr>
        </p:nvSpPr>
        <p:spPr>
          <a:xfrm>
            <a:off x="9017924" y="6278991"/>
            <a:ext cx="2057400" cy="365125"/>
          </a:xfrm>
        </p:spPr>
        <p:txBody>
          <a:bodyPr/>
          <a:lstStyle/>
          <a:p>
            <a:pPr defTabSz="457200">
              <a:defRPr/>
            </a:pPr>
            <a:r>
              <a:rPr lang="en-US" altLang="ja-JP" sz="1400" dirty="0">
                <a:solidFill>
                  <a:prstClr val="black">
                    <a:lumMod val="75000"/>
                    <a:lumOff val="25000"/>
                  </a:prstClr>
                </a:solidFill>
                <a:latin typeface="+mj-lt"/>
                <a:ea typeface="HGPｺﾞｼｯｸE" panose="020B0900000000000000" pitchFamily="50" charset="-128"/>
              </a:rPr>
              <a:t>13</a:t>
            </a:r>
            <a:endParaRPr lang="ja-JP" altLang="en-US" sz="1400" dirty="0">
              <a:solidFill>
                <a:prstClr val="black">
                  <a:lumMod val="75000"/>
                  <a:lumOff val="25000"/>
                </a:prstClr>
              </a:solidFill>
              <a:latin typeface="+mj-lt"/>
              <a:ea typeface="HGPｺﾞｼｯｸE" panose="020B0900000000000000" pitchFamily="50" charset="-128"/>
            </a:endParaRPr>
          </a:p>
        </p:txBody>
      </p:sp>
      <p:sp>
        <p:nvSpPr>
          <p:cNvPr id="43" name="テキスト プレースホルダー 6">
            <a:extLst>
              <a:ext uri="{FF2B5EF4-FFF2-40B4-BE49-F238E27FC236}">
                <a16:creationId xmlns:a16="http://schemas.microsoft.com/office/drawing/2014/main" id="{B281EC41-4844-4F7B-B6F6-56E2DAF4DAD6}"/>
              </a:ext>
            </a:extLst>
          </p:cNvPr>
          <p:cNvSpPr txBox="1">
            <a:spLocks/>
          </p:cNvSpPr>
          <p:nvPr/>
        </p:nvSpPr>
        <p:spPr>
          <a:xfrm>
            <a:off x="1783442" y="5656408"/>
            <a:ext cx="8217632"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参考：内閣府防災「避難行動要支援者の避難行動に関する取組指針」</a:t>
            </a:r>
          </a:p>
        </p:txBody>
      </p:sp>
      <p:sp>
        <p:nvSpPr>
          <p:cNvPr id="8" name="正方形/長方形 7">
            <a:extLst>
              <a:ext uri="{FF2B5EF4-FFF2-40B4-BE49-F238E27FC236}">
                <a16:creationId xmlns:a16="http://schemas.microsoft.com/office/drawing/2014/main" id="{460E92E9-4618-412A-A363-A8E74EBFD014}"/>
              </a:ext>
            </a:extLst>
          </p:cNvPr>
          <p:cNvSpPr/>
          <p:nvPr/>
        </p:nvSpPr>
        <p:spPr>
          <a:xfrm>
            <a:off x="1783442" y="1536174"/>
            <a:ext cx="8617430" cy="3785652"/>
          </a:xfrm>
          <a:prstGeom prst="rect">
            <a:avLst/>
          </a:prstGeom>
        </p:spPr>
        <p:txBody>
          <a:bodyPr wrap="square">
            <a:spAutoFit/>
          </a:bodyPr>
          <a:lstStyle/>
          <a:p>
            <a:pPr marL="342900" indent="-342900" defTabSz="457200">
              <a:buFont typeface="Wingdings" panose="05000000000000000000" pitchFamily="2" charset="2"/>
              <a:buChar char="l"/>
              <a:defRPr/>
            </a:pPr>
            <a:r>
              <a:rPr lang="ja-JP" altLang="en-US" sz="2800">
                <a:solidFill>
                  <a:srgbClr val="404040"/>
                </a:solidFill>
                <a:latin typeface="HGPｺﾞｼｯｸE" panose="020B0900000000000000" pitchFamily="50" charset="-128"/>
                <a:ea typeface="HGPｺﾞｼｯｸE" panose="020B0900000000000000" pitchFamily="50" charset="-128"/>
              </a:rPr>
              <a:t>これまでの災害では・・・</a:t>
            </a:r>
            <a:endParaRPr lang="en-US" altLang="ja-JP" sz="2800">
              <a:solidFill>
                <a:srgbClr val="404040"/>
              </a:solidFill>
              <a:latin typeface="HGPｺﾞｼｯｸE" panose="020B0900000000000000" pitchFamily="50" charset="-128"/>
              <a:ea typeface="HGPｺﾞｼｯｸE" panose="020B0900000000000000" pitchFamily="50" charset="-128"/>
            </a:endParaRPr>
          </a:p>
          <a:p>
            <a:pPr lvl="1">
              <a:defRPr/>
            </a:pPr>
            <a:r>
              <a:rPr kumimoji="0" lang="ja-JP" altLang="en-US" sz="2400">
                <a:solidFill>
                  <a:srgbClr val="404040"/>
                </a:solidFill>
                <a:latin typeface="HGPｺﾞｼｯｸE" panose="020B0900000000000000" pitchFamily="50" charset="-128"/>
                <a:ea typeface="HGPｺﾞｼｯｸE" panose="020B0900000000000000" pitchFamily="50" charset="-128"/>
              </a:rPr>
              <a:t>高齢者などを中心に、逃げ遅れによって被災したり、過酷な避難所生活で病気にかかったりした</a:t>
            </a:r>
            <a:endParaRPr kumimoji="0" lang="en-US" altLang="ja-JP" sz="2400">
              <a:solidFill>
                <a:srgbClr val="404040"/>
              </a:solidFill>
              <a:latin typeface="HGPｺﾞｼｯｸE" panose="020B0900000000000000" pitchFamily="50" charset="-128"/>
              <a:ea typeface="HGPｺﾞｼｯｸE" panose="020B0900000000000000" pitchFamily="50" charset="-128"/>
            </a:endParaRPr>
          </a:p>
          <a:p>
            <a:pPr lvl="1">
              <a:defRPr/>
            </a:pPr>
            <a:endParaRPr lang="en-US" altLang="ja-JP" sz="2400">
              <a:solidFill>
                <a:srgbClr val="404040"/>
              </a:solidFill>
              <a:latin typeface="HGPｺﾞｼｯｸE" panose="020B0900000000000000" pitchFamily="50" charset="-128"/>
              <a:ea typeface="HGPｺﾞｼｯｸE" panose="020B0900000000000000" pitchFamily="50" charset="-128"/>
            </a:endParaRPr>
          </a:p>
          <a:p>
            <a:pPr marL="342900" indent="-342900">
              <a:buFont typeface="Wingdings" panose="05000000000000000000" pitchFamily="2" charset="2"/>
              <a:buChar char="l"/>
              <a:defRPr/>
            </a:pPr>
            <a:r>
              <a:rPr kumimoji="0" lang="ja-JP" altLang="en-US" sz="2800">
                <a:solidFill>
                  <a:srgbClr val="404040"/>
                </a:solidFill>
                <a:latin typeface="HGPｺﾞｼｯｸE" panose="020B0900000000000000" pitchFamily="50" charset="-128"/>
                <a:ea typeface="HGPｺﾞｼｯｸE" panose="020B0900000000000000" pitchFamily="50" charset="-128"/>
              </a:rPr>
              <a:t>このような</a:t>
            </a:r>
            <a:r>
              <a:rPr kumimoji="0" lang="ja-JP" altLang="en-US" sz="2800">
                <a:solidFill>
                  <a:srgbClr val="E12800"/>
                </a:solidFill>
                <a:latin typeface="HGPｺﾞｼｯｸE" panose="020B0900000000000000" pitchFamily="50" charset="-128"/>
                <a:ea typeface="HGPｺﾞｼｯｸE" panose="020B0900000000000000" pitchFamily="50" charset="-128"/>
              </a:rPr>
              <a:t>要配慮者</a:t>
            </a:r>
            <a:r>
              <a:rPr kumimoji="0" lang="ja-JP" altLang="en-US" sz="2800">
                <a:solidFill>
                  <a:srgbClr val="404040"/>
                </a:solidFill>
                <a:latin typeface="HGPｺﾞｼｯｸE" panose="020B0900000000000000" pitchFamily="50" charset="-128"/>
                <a:ea typeface="HGPｺﾞｼｯｸE" panose="020B0900000000000000" pitchFamily="50" charset="-128"/>
              </a:rPr>
              <a:t>への避難の支援や避難所生活での配慮などは、その人の身近な存在である隣近所同士で助け合うことが基本</a:t>
            </a:r>
            <a:endParaRPr kumimoji="0" lang="en-US" altLang="ja-JP" sz="2800">
              <a:solidFill>
                <a:srgbClr val="404040"/>
              </a:solidFill>
              <a:latin typeface="HGPｺﾞｼｯｸE" panose="020B0900000000000000" pitchFamily="50" charset="-128"/>
              <a:ea typeface="HGPｺﾞｼｯｸE" panose="020B0900000000000000" pitchFamily="50" charset="-128"/>
            </a:endParaRPr>
          </a:p>
          <a:p>
            <a:pPr>
              <a:defRPr/>
            </a:pPr>
            <a:endParaRPr kumimoji="0" lang="en-US" altLang="ja-JP" sz="2800">
              <a:solidFill>
                <a:srgbClr val="404040"/>
              </a:solidFill>
              <a:latin typeface="HGPｺﾞｼｯｸE" panose="020B0900000000000000" pitchFamily="50" charset="-128"/>
              <a:ea typeface="HGPｺﾞｼｯｸE" panose="020B0900000000000000" pitchFamily="50" charset="-128"/>
            </a:endParaRPr>
          </a:p>
          <a:p>
            <a:pPr marL="342900" indent="-342900">
              <a:buFont typeface="Wingdings" panose="05000000000000000000" pitchFamily="2" charset="2"/>
              <a:buChar char="l"/>
              <a:defRPr/>
            </a:pPr>
            <a:r>
              <a:rPr lang="ja-JP" altLang="en-US" sz="2800">
                <a:solidFill>
                  <a:srgbClr val="404040"/>
                </a:solidFill>
                <a:latin typeface="HGPｺﾞｼｯｸE" panose="020B0900000000000000" pitchFamily="50" charset="-128"/>
                <a:ea typeface="HGPｺﾞｼｯｸE" panose="020B0900000000000000" pitchFamily="50" charset="-128"/>
              </a:rPr>
              <a:t>平常時に地域で支援体制をつくっておくことが必要</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724634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8638309" y="6384059"/>
            <a:ext cx="2743200" cy="365125"/>
          </a:xfrm>
        </p:spPr>
        <p:txBody>
          <a:bodyPr/>
          <a:lstStyle/>
          <a:p>
            <a:r>
              <a:rPr kumimoji="1" lang="en-US" altLang="ja-JP" sz="1400" dirty="0"/>
              <a:t>14</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1979781" y="1016814"/>
            <a:ext cx="7598254" cy="4906909"/>
            <a:chOff x="432335" y="33052"/>
            <a:chExt cx="8173524" cy="4906909"/>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3305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05171" y="33052"/>
              <a:ext cx="7300688" cy="490690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5000"/>
                </a:lnSpc>
                <a:spcAft>
                  <a:spcPts val="1200"/>
                </a:spcAft>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地域の中には、「自力で避難」することが困難な方々がいらっしゃいます</a:t>
              </a:r>
            </a:p>
            <a:p>
              <a:pPr algn="just">
                <a:lnSpc>
                  <a:spcPts val="5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どのような方が避難が難しいと考えられますか？</a:t>
              </a:r>
            </a:p>
          </p:txBody>
        </p:sp>
      </p:grpSp>
      <p:sp>
        <p:nvSpPr>
          <p:cNvPr id="6" name="正方形/長方形 5">
            <a:extLst>
              <a:ext uri="{FF2B5EF4-FFF2-40B4-BE49-F238E27FC236}">
                <a16:creationId xmlns:a16="http://schemas.microsoft.com/office/drawing/2014/main" id="{0EEFC476-731E-42C7-B3D7-DC42C82565F5}"/>
              </a:ext>
            </a:extLst>
          </p:cNvPr>
          <p:cNvSpPr/>
          <p:nvPr/>
        </p:nvSpPr>
        <p:spPr>
          <a:xfrm>
            <a:off x="8520552"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410159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7499"/>
            <a:ext cx="12192000" cy="650875"/>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要配慮者の体験談</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422018" y="6392901"/>
            <a:ext cx="2057400" cy="365125"/>
          </a:xfrm>
        </p:spPr>
        <p:txBody>
          <a:bodyPr/>
          <a:lstStyle/>
          <a:p>
            <a:r>
              <a:rPr kumimoji="1" lang="en-US" altLang="ja-JP" sz="1400" dirty="0"/>
              <a:t>15</a:t>
            </a:r>
            <a:endParaRPr kumimoji="1" lang="ja-JP" altLang="en-US" sz="1400" dirty="0"/>
          </a:p>
        </p:txBody>
      </p:sp>
      <p:graphicFrame>
        <p:nvGraphicFramePr>
          <p:cNvPr id="2" name="表 2">
            <a:extLst>
              <a:ext uri="{FF2B5EF4-FFF2-40B4-BE49-F238E27FC236}">
                <a16:creationId xmlns:a16="http://schemas.microsoft.com/office/drawing/2014/main" id="{641474DD-4BC1-40F4-8F3F-820BC8569551}"/>
              </a:ext>
            </a:extLst>
          </p:cNvPr>
          <p:cNvGraphicFramePr>
            <a:graphicFrameLocks noGrp="1"/>
          </p:cNvGraphicFramePr>
          <p:nvPr/>
        </p:nvGraphicFramePr>
        <p:xfrm>
          <a:off x="1776001" y="2097932"/>
          <a:ext cx="8674717" cy="4431912"/>
        </p:xfrm>
        <a:graphic>
          <a:graphicData uri="http://schemas.openxmlformats.org/drawingml/2006/table">
            <a:tbl>
              <a:tblPr firstRow="1" bandRow="1">
                <a:tableStyleId>{F5AB1C69-6EDB-4FF4-983F-18BD219EF322}</a:tableStyleId>
              </a:tblPr>
              <a:tblGrid>
                <a:gridCol w="2301077">
                  <a:extLst>
                    <a:ext uri="{9D8B030D-6E8A-4147-A177-3AD203B41FA5}">
                      <a16:colId xmlns:a16="http://schemas.microsoft.com/office/drawing/2014/main" val="731919039"/>
                    </a:ext>
                  </a:extLst>
                </a:gridCol>
                <a:gridCol w="6373640">
                  <a:extLst>
                    <a:ext uri="{9D8B030D-6E8A-4147-A177-3AD203B41FA5}">
                      <a16:colId xmlns:a16="http://schemas.microsoft.com/office/drawing/2014/main" val="3015551513"/>
                    </a:ext>
                  </a:extLst>
                </a:gridCol>
              </a:tblGrid>
              <a:tr h="438335">
                <a:tc>
                  <a:txBody>
                    <a:bodyPr/>
                    <a:lstStyle/>
                    <a:p>
                      <a:pPr algn="ctr"/>
                      <a:r>
                        <a:rPr kumimoji="1" lang="ja-JP" altLang="en-US" sz="2000" b="0">
                          <a:latin typeface="HGPｺﾞｼｯｸE" panose="020B0900000000000000" pitchFamily="50" charset="-128"/>
                          <a:ea typeface="HGPｺﾞｼｯｸE" panose="020B0900000000000000" pitchFamily="50" charset="-128"/>
                        </a:rPr>
                        <a:t>要配慮者</a:t>
                      </a:r>
                    </a:p>
                  </a:txBody>
                  <a:tcPr>
                    <a:solidFill>
                      <a:srgbClr val="35A16B"/>
                    </a:solidFill>
                  </a:tcPr>
                </a:tc>
                <a:tc>
                  <a:txBody>
                    <a:bodyPr/>
                    <a:lstStyle/>
                    <a:p>
                      <a:pPr algn="ctr"/>
                      <a:r>
                        <a:rPr kumimoji="1" lang="ja-JP" altLang="en-US" sz="2000" b="0">
                          <a:latin typeface="HGPｺﾞｼｯｸE" panose="020B0900000000000000" pitchFamily="50" charset="-128"/>
                          <a:ea typeface="HGPｺﾞｼｯｸE" panose="020B0900000000000000" pitchFamily="50" charset="-128"/>
                        </a:rPr>
                        <a:t>困りごと・体験談</a:t>
                      </a:r>
                    </a:p>
                  </a:txBody>
                  <a:tcPr>
                    <a:solidFill>
                      <a:srgbClr val="35A16B"/>
                    </a:solidFill>
                  </a:tcPr>
                </a:tc>
                <a:extLst>
                  <a:ext uri="{0D108BD9-81ED-4DB2-BD59-A6C34878D82A}">
                    <a16:rowId xmlns:a16="http://schemas.microsoft.com/office/drawing/2014/main" val="1759088867"/>
                  </a:ext>
                </a:extLst>
              </a:tr>
              <a:tr h="588571">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高齢者</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r>
                        <a:rPr kumimoji="1" lang="ja-JP" altLang="en-US" sz="1600">
                          <a:solidFill>
                            <a:srgbClr val="404040"/>
                          </a:solidFill>
                          <a:latin typeface="HGPｺﾞｼｯｸE" panose="020B0900000000000000" pitchFamily="50" charset="-128"/>
                          <a:ea typeface="HGPｺﾞｼｯｸE" panose="020B0900000000000000" pitchFamily="50" charset="-128"/>
                        </a:rPr>
                        <a:t>階段を降りられないため、停電でエレベーターが停止したら避難できない。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858382958"/>
                  </a:ext>
                </a:extLst>
              </a:tr>
              <a:tr h="785992">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車いすの人</a:t>
                      </a:r>
                    </a:p>
                  </a:txBody>
                  <a:tcPr anchor="ctr">
                    <a:lnR w="12700" cap="flat" cmpd="sng" algn="ctr">
                      <a:solidFill>
                        <a:srgbClr val="35A16B"/>
                      </a:solidFill>
                      <a:prstDash val="solid"/>
                      <a:round/>
                      <a:headEnd type="none" w="med" len="med"/>
                      <a:tailEnd type="none" w="med" len="med"/>
                    </a:lnR>
                  </a:tcPr>
                </a:tc>
                <a:tc>
                  <a:txBody>
                    <a:bodyPr/>
                    <a:lstStyle/>
                    <a:p>
                      <a:r>
                        <a:rPr kumimoji="1" lang="ja-JP" altLang="en-US" sz="1600">
                          <a:solidFill>
                            <a:srgbClr val="404040"/>
                          </a:solidFill>
                          <a:latin typeface="HGPｺﾞｼｯｸE" panose="020B0900000000000000" pitchFamily="50" charset="-128"/>
                          <a:ea typeface="HGPｺﾞｼｯｸE" panose="020B0900000000000000" pitchFamily="50" charset="-128"/>
                        </a:rPr>
                        <a:t>避難する人と車いすがぶつかり、ひっくり返るのではないかと不安。</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r>
                        <a:rPr kumimoji="1" lang="ja-JP" altLang="en-US" sz="1600">
                          <a:solidFill>
                            <a:srgbClr val="404040"/>
                          </a:solidFill>
                          <a:latin typeface="HGPｺﾞｼｯｸE" panose="020B0900000000000000" pitchFamily="50" charset="-128"/>
                          <a:ea typeface="HGPｺﾞｼｯｸE" panose="020B0900000000000000" pitchFamily="50" charset="-128"/>
                        </a:rPr>
                        <a:t>車いすのタイヤは空気ゴムなので、がれきやガラスが散らばっているとパンクして動けない。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149478255"/>
                  </a:ext>
                </a:extLst>
              </a:tr>
              <a:tr h="588571">
                <a:tc>
                  <a:txBody>
                    <a:bodyPr/>
                    <a:lstStyle/>
                    <a:p>
                      <a:pPr algn="l"/>
                      <a:r>
                        <a:rPr kumimoji="1" lang="ja-JP" altLang="en-US" sz="1600" err="1">
                          <a:solidFill>
                            <a:srgbClr val="404040"/>
                          </a:solidFill>
                          <a:latin typeface="HGPｺﾞｼｯｸE" panose="020B0900000000000000" pitchFamily="50" charset="-128"/>
                          <a:ea typeface="HGPｺﾞｼｯｸE" panose="020B0900000000000000" pitchFamily="50" charset="-128"/>
                        </a:rPr>
                        <a:t>視覚障がい</a:t>
                      </a:r>
                      <a:endParaRPr kumimoji="1" lang="ja-JP" altLang="en-US"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r>
                        <a:rPr kumimoji="1" lang="ja-JP" altLang="en-US" sz="1600">
                          <a:solidFill>
                            <a:srgbClr val="404040"/>
                          </a:solidFill>
                          <a:latin typeface="HGPｺﾞｼｯｸE" panose="020B0900000000000000" pitchFamily="50" charset="-128"/>
                          <a:ea typeface="HGPｺﾞｼｯｸE" panose="020B0900000000000000" pitchFamily="50" charset="-128"/>
                        </a:rPr>
                        <a:t>避難所は障害物が多い。誰かがいてくれれば安心する。</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921326099"/>
                  </a:ext>
                </a:extLst>
              </a:tr>
              <a:tr h="816333">
                <a:tc>
                  <a:txBody>
                    <a:bodyPr/>
                    <a:lstStyle/>
                    <a:p>
                      <a:pPr algn="l"/>
                      <a:r>
                        <a:rPr kumimoji="1" lang="ja-JP" altLang="en-US" sz="1600" err="1">
                          <a:solidFill>
                            <a:srgbClr val="404040"/>
                          </a:solidFill>
                          <a:latin typeface="HGPｺﾞｼｯｸE" panose="020B0900000000000000" pitchFamily="50" charset="-128"/>
                          <a:ea typeface="HGPｺﾞｼｯｸE" panose="020B0900000000000000" pitchFamily="50" charset="-128"/>
                        </a:rPr>
                        <a:t>聴覚障がい</a:t>
                      </a:r>
                      <a:endParaRPr kumimoji="1" lang="ja-JP" altLang="en-US"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tcPr>
                </a:tc>
                <a:tc>
                  <a:txBody>
                    <a:bodyPr/>
                    <a:lstStyle/>
                    <a:p>
                      <a:r>
                        <a:rPr kumimoji="1" lang="ja-JP" altLang="en-US" sz="1600">
                          <a:solidFill>
                            <a:srgbClr val="404040"/>
                          </a:solidFill>
                          <a:latin typeface="HGPｺﾞｼｯｸE" panose="020B0900000000000000" pitchFamily="50" charset="-128"/>
                          <a:ea typeface="HGPｺﾞｼｯｸE" panose="020B0900000000000000" pitchFamily="50" charset="-128"/>
                        </a:rPr>
                        <a:t>会話はできるが、マイクの音声は聞き取れないので、文字に書いてほしい。口を見て聞いているのでゆっくり話してほしい。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4194589"/>
                  </a:ext>
                </a:extLst>
              </a:tr>
              <a:tr h="588571">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知的</a:t>
                      </a:r>
                      <a:r>
                        <a:rPr kumimoji="1" lang="ja-JP" altLang="en-US" sz="1600" err="1">
                          <a:solidFill>
                            <a:srgbClr val="404040"/>
                          </a:solidFill>
                          <a:latin typeface="HGPｺﾞｼｯｸE" panose="020B0900000000000000" pitchFamily="50" charset="-128"/>
                          <a:ea typeface="HGPｺﾞｼｯｸE" panose="020B0900000000000000" pitchFamily="50" charset="-128"/>
                        </a:rPr>
                        <a:t>障がい</a:t>
                      </a:r>
                      <a:r>
                        <a:rPr kumimoji="1" lang="ja-JP" altLang="en-US" sz="1600">
                          <a:solidFill>
                            <a:srgbClr val="404040"/>
                          </a:solidFill>
                          <a:latin typeface="HGPｺﾞｼｯｸE" panose="020B0900000000000000" pitchFamily="50" charset="-128"/>
                          <a:ea typeface="HGPｺﾞｼｯｸE" panose="020B0900000000000000" pitchFamily="50" charset="-128"/>
                        </a:rPr>
                        <a:t>等</a:t>
                      </a: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r>
                        <a:rPr kumimoji="1" lang="ja-JP" altLang="en-US" sz="1600">
                          <a:solidFill>
                            <a:srgbClr val="404040"/>
                          </a:solidFill>
                          <a:latin typeface="HGPｺﾞｼｯｸE" panose="020B0900000000000000" pitchFamily="50" charset="-128"/>
                          <a:ea typeface="HGPｺﾞｼｯｸE" panose="020B0900000000000000" pitchFamily="50" charset="-128"/>
                        </a:rPr>
                        <a:t>自閉症は字が読めなくても、図柄のカードで示されると理解できる人が多い。場所・手順など避難所の壁にカードなどが貼ってあるといい。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98237264"/>
                  </a:ext>
                </a:extLst>
              </a:tr>
              <a:tr h="588571">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心身障が</a:t>
                      </a:r>
                      <a:r>
                        <a:rPr kumimoji="1" lang="ja-JP" altLang="en-US" sz="1600" err="1">
                          <a:solidFill>
                            <a:srgbClr val="404040"/>
                          </a:solidFill>
                          <a:latin typeface="HGPｺﾞｼｯｸE" panose="020B0900000000000000" pitchFamily="50" charset="-128"/>
                          <a:ea typeface="HGPｺﾞｼｯｸE" panose="020B0900000000000000" pitchFamily="50" charset="-128"/>
                        </a:rPr>
                        <a:t>い</a:t>
                      </a:r>
                      <a:endParaRPr kumimoji="1" lang="ja-JP" altLang="en-US"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rgbClr val="F0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solidFill>
                            <a:srgbClr val="404040"/>
                          </a:solidFill>
                          <a:latin typeface="HGPｺﾞｼｯｸE" panose="020B0900000000000000" pitchFamily="50" charset="-128"/>
                          <a:ea typeface="HGPｺﾞｼｯｸE" panose="020B0900000000000000" pitchFamily="50" charset="-128"/>
                        </a:rPr>
                        <a:t>人が大勢いるところは苦手。静かな空間や、話を聞いてくれる人がいると安心できる。大きな声を出すから周囲の人に迷惑をかけてしまう。</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rgbClr val="F0F0F0"/>
                    </a:solidFill>
                  </a:tcPr>
                </a:tc>
                <a:extLst>
                  <a:ext uri="{0D108BD9-81ED-4DB2-BD59-A6C34878D82A}">
                    <a16:rowId xmlns:a16="http://schemas.microsoft.com/office/drawing/2014/main" val="337170512"/>
                  </a:ext>
                </a:extLst>
              </a:tr>
            </a:tbl>
          </a:graphicData>
        </a:graphic>
      </p:graphicFrame>
      <p:sp>
        <p:nvSpPr>
          <p:cNvPr id="13" name="正方形/長方形 12">
            <a:extLst>
              <a:ext uri="{FF2B5EF4-FFF2-40B4-BE49-F238E27FC236}">
                <a16:creationId xmlns:a16="http://schemas.microsoft.com/office/drawing/2014/main" id="{1102FB36-53D0-4295-88D3-196B891C31D1}"/>
              </a:ext>
            </a:extLst>
          </p:cNvPr>
          <p:cNvSpPr/>
          <p:nvPr/>
        </p:nvSpPr>
        <p:spPr>
          <a:xfrm>
            <a:off x="1786800" y="875153"/>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a:solidFill>
                  <a:srgbClr val="404040"/>
                </a:solidFill>
                <a:latin typeface="HGPｺﾞｼｯｸE" panose="020B0900000000000000" pitchFamily="50" charset="-128"/>
                <a:ea typeface="HGPｺﾞｼｯｸE" panose="020B0900000000000000" pitchFamily="50" charset="-128"/>
              </a:rPr>
              <a:t>実際に被災した要配慮者や要配慮者の家族の体験談を見てみましょう</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7" name="テキスト プレースホルダー 6">
            <a:extLst>
              <a:ext uri="{FF2B5EF4-FFF2-40B4-BE49-F238E27FC236}">
                <a16:creationId xmlns:a16="http://schemas.microsoft.com/office/drawing/2014/main" id="{84370159-B36D-469C-A3CF-9029DFF15ABD}"/>
              </a:ext>
            </a:extLst>
          </p:cNvPr>
          <p:cNvSpPr txBox="1">
            <a:spLocks/>
          </p:cNvSpPr>
          <p:nvPr/>
        </p:nvSpPr>
        <p:spPr>
          <a:xfrm>
            <a:off x="1524000" y="6562501"/>
            <a:ext cx="8217632"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参考：新宿区「災害時要配慮者訪問調査報告書」</a:t>
            </a:r>
          </a:p>
        </p:txBody>
      </p:sp>
    </p:spTree>
    <p:extLst>
      <p:ext uri="{BB962C8B-B14F-4D97-AF65-F5344CB8AC3E}">
        <p14:creationId xmlns:p14="http://schemas.microsoft.com/office/powerpoint/2010/main" val="124747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916785" y="6276745"/>
            <a:ext cx="2743200" cy="365125"/>
          </a:xfrm>
        </p:spPr>
        <p:txBody>
          <a:bodyPr/>
          <a:lstStyle/>
          <a:p>
            <a:r>
              <a:rPr kumimoji="1" lang="en-US" altLang="ja-JP" sz="1400" dirty="0">
                <a:latin typeface="+mj-lt"/>
              </a:rPr>
              <a:t>16</a:t>
            </a:r>
            <a:endParaRPr kumimoji="1" lang="ja-JP" altLang="en-US" sz="1400" dirty="0">
              <a:latin typeface="+mj-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自力避難が困難な人達のことを考える</a:t>
            </a:r>
          </a:p>
        </p:txBody>
      </p:sp>
      <p:sp>
        <p:nvSpPr>
          <p:cNvPr id="14" name="四角形: 角を丸くする 13">
            <a:extLst>
              <a:ext uri="{FF2B5EF4-FFF2-40B4-BE49-F238E27FC236}">
                <a16:creationId xmlns:a16="http://schemas.microsoft.com/office/drawing/2014/main" id="{F906B553-9640-413E-857A-07160E0C59BD}"/>
              </a:ext>
            </a:extLst>
          </p:cNvPr>
          <p:cNvSpPr/>
          <p:nvPr/>
        </p:nvSpPr>
        <p:spPr>
          <a:xfrm>
            <a:off x="2161361" y="822716"/>
            <a:ext cx="7205702" cy="22135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＜３分＞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buFont typeface="Arial" panose="020B0604020202020204" pitchFamily="34" charset="0"/>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皆さんの周りにいる、自力で避難が困難な方について、どのような方がいるかを青色の付せん紙に書き出して下さい。</a:t>
            </a:r>
          </a:p>
        </p:txBody>
      </p:sp>
      <p:sp>
        <p:nvSpPr>
          <p:cNvPr id="16" name="四角形: メモ 15">
            <a:extLst>
              <a:ext uri="{FF2B5EF4-FFF2-40B4-BE49-F238E27FC236}">
                <a16:creationId xmlns:a16="http://schemas.microsoft.com/office/drawing/2014/main" id="{FD7A1F10-7AE7-452A-99B4-2956604C5393}"/>
              </a:ext>
            </a:extLst>
          </p:cNvPr>
          <p:cNvSpPr/>
          <p:nvPr/>
        </p:nvSpPr>
        <p:spPr>
          <a:xfrm>
            <a:off x="3397300" y="3486824"/>
            <a:ext cx="2177687" cy="2177687"/>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身体の不自由な人</a:t>
            </a:r>
          </a:p>
        </p:txBody>
      </p:sp>
      <p:sp>
        <p:nvSpPr>
          <p:cNvPr id="17" name="四角形: メモ 16">
            <a:extLst>
              <a:ext uri="{FF2B5EF4-FFF2-40B4-BE49-F238E27FC236}">
                <a16:creationId xmlns:a16="http://schemas.microsoft.com/office/drawing/2014/main" id="{50F95EAE-1F4D-4722-B8BE-D08FFAAAF7B6}"/>
              </a:ext>
            </a:extLst>
          </p:cNvPr>
          <p:cNvSpPr/>
          <p:nvPr/>
        </p:nvSpPr>
        <p:spPr>
          <a:xfrm>
            <a:off x="6625619" y="3486824"/>
            <a:ext cx="2177687" cy="2177687"/>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寝たきりの人</a:t>
            </a:r>
          </a:p>
        </p:txBody>
      </p:sp>
    </p:spTree>
    <p:extLst>
      <p:ext uri="{BB962C8B-B14F-4D97-AF65-F5344CB8AC3E}">
        <p14:creationId xmlns:p14="http://schemas.microsoft.com/office/powerpoint/2010/main" val="382802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0BCA073-86ED-4745-A267-8F559899C15B}"/>
              </a:ext>
            </a:extLst>
          </p:cNvPr>
          <p:cNvSpPr/>
          <p:nvPr/>
        </p:nvSpPr>
        <p:spPr>
          <a:xfrm>
            <a:off x="2654531" y="3208714"/>
            <a:ext cx="6907876" cy="2654419"/>
          </a:xfrm>
          <a:prstGeom prst="roundRect">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1965786" y="1894004"/>
            <a:ext cx="8302609" cy="960889"/>
          </a:xfrm>
        </p:spPr>
        <p:txBody>
          <a:bodyPr>
            <a:noAutofit/>
          </a:bodyPr>
          <a:lstStyle/>
          <a:p>
            <a:r>
              <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rPr>
              <a:t>防災リーダーの役割</a:t>
            </a:r>
            <a:r>
              <a:rPr lang="en-US" altLang="ja-JP" sz="4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rPr>
              <a:t>住民</a:t>
            </a:r>
            <a:br>
              <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rPr>
            </a:br>
            <a:r>
              <a:rPr lang="en-US" altLang="ja-JP" sz="4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rPr>
              <a:t>構成員</a:t>
            </a:r>
            <a:r>
              <a:rPr lang="en-US" altLang="ja-JP" sz="4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rPr>
              <a:t>の自助意識を高めるには</a:t>
            </a:r>
          </a:p>
        </p:txBody>
      </p:sp>
      <p:sp>
        <p:nvSpPr>
          <p:cNvPr id="3" name="正方形/長方形 2">
            <a:extLst>
              <a:ext uri="{FF2B5EF4-FFF2-40B4-BE49-F238E27FC236}">
                <a16:creationId xmlns:a16="http://schemas.microsoft.com/office/drawing/2014/main" id="{95A81B4A-9519-4B31-95F7-349F2404619F}"/>
              </a:ext>
            </a:extLst>
          </p:cNvPr>
          <p:cNvSpPr/>
          <p:nvPr/>
        </p:nvSpPr>
        <p:spPr>
          <a:xfrm>
            <a:off x="2758440" y="3743283"/>
            <a:ext cx="6675120" cy="1569660"/>
          </a:xfrm>
          <a:prstGeom prst="rect">
            <a:avLst/>
          </a:prstGeom>
        </p:spPr>
        <p:txBody>
          <a:bodyPr wrap="square">
            <a:spAutoFit/>
          </a:bodyPr>
          <a:lstStyle/>
          <a:p>
            <a:pPr algn="ctr"/>
            <a:r>
              <a:rPr lang="ja-JP" altLang="en-US" sz="4800" dirty="0">
                <a:solidFill>
                  <a:schemeClr val="tx1">
                    <a:lumMod val="75000"/>
                    <a:lumOff val="25000"/>
                  </a:schemeClr>
                </a:solidFill>
                <a:latin typeface="HGPｺﾞｼｯｸE" panose="020B0900000000000000" pitchFamily="50" charset="-128"/>
                <a:ea typeface="HGPｺﾞｼｯｸE" panose="020B0900000000000000" pitchFamily="50" charset="-128"/>
              </a:rPr>
              <a:t>自助・共助の重要性と</a:t>
            </a:r>
            <a:endParaRPr lang="en-US" altLang="ja-JP" sz="4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4800" dirty="0">
                <a:solidFill>
                  <a:schemeClr val="tx1">
                    <a:lumMod val="75000"/>
                    <a:lumOff val="25000"/>
                  </a:schemeClr>
                </a:solidFill>
                <a:latin typeface="HGPｺﾞｼｯｸE" panose="020B0900000000000000" pitchFamily="50" charset="-128"/>
                <a:ea typeface="HGPｺﾞｼｯｸE" panose="020B0900000000000000" pitchFamily="50" charset="-128"/>
              </a:rPr>
              <a:t>災害への備え</a:t>
            </a:r>
          </a:p>
        </p:txBody>
      </p:sp>
    </p:spTree>
    <p:extLst>
      <p:ext uri="{BB962C8B-B14F-4D97-AF65-F5344CB8AC3E}">
        <p14:creationId xmlns:p14="http://schemas.microsoft.com/office/powerpoint/2010/main" val="155272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950036" y="6243494"/>
            <a:ext cx="2743200" cy="365125"/>
          </a:xfrm>
        </p:spPr>
        <p:txBody>
          <a:bodyPr/>
          <a:lstStyle/>
          <a:p>
            <a:r>
              <a:rPr kumimoji="1" lang="en-US" altLang="ja-JP" sz="1400" dirty="0">
                <a:latin typeface="+mj-lt"/>
              </a:rPr>
              <a:t>17</a:t>
            </a:r>
            <a:endParaRPr kumimoji="1" lang="ja-JP" altLang="en-US" sz="1400" dirty="0">
              <a:latin typeface="+mj-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自力避難が困難な人達のことを考える</a:t>
            </a:r>
          </a:p>
        </p:txBody>
      </p:sp>
      <p:sp>
        <p:nvSpPr>
          <p:cNvPr id="14" name="四角形: 角を丸くする 13">
            <a:extLst>
              <a:ext uri="{FF2B5EF4-FFF2-40B4-BE49-F238E27FC236}">
                <a16:creationId xmlns:a16="http://schemas.microsoft.com/office/drawing/2014/main" id="{F906B553-9640-413E-857A-07160E0C59BD}"/>
              </a:ext>
            </a:extLst>
          </p:cNvPr>
          <p:cNvSpPr/>
          <p:nvPr/>
        </p:nvSpPr>
        <p:spPr>
          <a:xfrm>
            <a:off x="2161361" y="822716"/>
            <a:ext cx="7205702" cy="22135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＜３分＞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buFont typeface="Arial" panose="020B0604020202020204" pitchFamily="34" charset="0"/>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青色の付せん紙に書き出した、自力で避難が困難な方について、避難するときに、どんなことに困るのかを付せん紙（黄色）に書き出して下さい。</a:t>
            </a:r>
          </a:p>
        </p:txBody>
      </p:sp>
      <p:pic>
        <p:nvPicPr>
          <p:cNvPr id="4" name="図 3">
            <a:extLst>
              <a:ext uri="{FF2B5EF4-FFF2-40B4-BE49-F238E27FC236}">
                <a16:creationId xmlns:a16="http://schemas.microsoft.com/office/drawing/2014/main" id="{F76449F0-B252-4C03-9649-71AD74C2113B}"/>
              </a:ext>
            </a:extLst>
          </p:cNvPr>
          <p:cNvPicPr>
            <a:picLocks noChangeAspect="1"/>
          </p:cNvPicPr>
          <p:nvPr/>
        </p:nvPicPr>
        <p:blipFill>
          <a:blip r:embed="rId3"/>
          <a:stretch>
            <a:fillRect/>
          </a:stretch>
        </p:blipFill>
        <p:spPr>
          <a:xfrm>
            <a:off x="3281684" y="4860963"/>
            <a:ext cx="1487259" cy="1466830"/>
          </a:xfrm>
          <a:prstGeom prst="rect">
            <a:avLst/>
          </a:prstGeom>
        </p:spPr>
      </p:pic>
      <p:pic>
        <p:nvPicPr>
          <p:cNvPr id="5" name="図 4">
            <a:extLst>
              <a:ext uri="{FF2B5EF4-FFF2-40B4-BE49-F238E27FC236}">
                <a16:creationId xmlns:a16="http://schemas.microsoft.com/office/drawing/2014/main" id="{FA95096C-2283-4D8D-ACA3-9C6DAB64A803}"/>
              </a:ext>
            </a:extLst>
          </p:cNvPr>
          <p:cNvPicPr>
            <a:picLocks noChangeAspect="1"/>
          </p:cNvPicPr>
          <p:nvPr/>
        </p:nvPicPr>
        <p:blipFill>
          <a:blip r:embed="rId4"/>
          <a:stretch>
            <a:fillRect/>
          </a:stretch>
        </p:blipFill>
        <p:spPr>
          <a:xfrm>
            <a:off x="5157841" y="3132928"/>
            <a:ext cx="1487259" cy="1466830"/>
          </a:xfrm>
          <a:prstGeom prst="rect">
            <a:avLst/>
          </a:prstGeom>
        </p:spPr>
      </p:pic>
      <p:pic>
        <p:nvPicPr>
          <p:cNvPr id="6" name="図 5">
            <a:extLst>
              <a:ext uri="{FF2B5EF4-FFF2-40B4-BE49-F238E27FC236}">
                <a16:creationId xmlns:a16="http://schemas.microsoft.com/office/drawing/2014/main" id="{A9026CB6-4AFC-4626-88CE-2269255B28EC}"/>
              </a:ext>
            </a:extLst>
          </p:cNvPr>
          <p:cNvPicPr>
            <a:picLocks noChangeAspect="1"/>
          </p:cNvPicPr>
          <p:nvPr/>
        </p:nvPicPr>
        <p:blipFill>
          <a:blip r:embed="rId5"/>
          <a:stretch>
            <a:fillRect/>
          </a:stretch>
        </p:blipFill>
        <p:spPr>
          <a:xfrm>
            <a:off x="7008782" y="3132929"/>
            <a:ext cx="1487259" cy="1470871"/>
          </a:xfrm>
          <a:prstGeom prst="rect">
            <a:avLst/>
          </a:prstGeom>
        </p:spPr>
      </p:pic>
      <p:pic>
        <p:nvPicPr>
          <p:cNvPr id="11" name="図 10">
            <a:extLst>
              <a:ext uri="{FF2B5EF4-FFF2-40B4-BE49-F238E27FC236}">
                <a16:creationId xmlns:a16="http://schemas.microsoft.com/office/drawing/2014/main" id="{F1C5A834-534F-4674-B03A-1953AA291360}"/>
              </a:ext>
            </a:extLst>
          </p:cNvPr>
          <p:cNvPicPr>
            <a:picLocks noChangeAspect="1"/>
          </p:cNvPicPr>
          <p:nvPr/>
        </p:nvPicPr>
        <p:blipFill>
          <a:blip r:embed="rId6"/>
          <a:stretch>
            <a:fillRect/>
          </a:stretch>
        </p:blipFill>
        <p:spPr>
          <a:xfrm>
            <a:off x="5157841" y="4860963"/>
            <a:ext cx="1487259" cy="1474967"/>
          </a:xfrm>
          <a:prstGeom prst="rect">
            <a:avLst/>
          </a:prstGeom>
        </p:spPr>
      </p:pic>
      <p:sp>
        <p:nvSpPr>
          <p:cNvPr id="18" name="四角形: メモ 15">
            <a:extLst>
              <a:ext uri="{FF2B5EF4-FFF2-40B4-BE49-F238E27FC236}">
                <a16:creationId xmlns:a16="http://schemas.microsoft.com/office/drawing/2014/main" id="{FD7A1F10-7AE7-452A-99B4-2956604C5393}"/>
              </a:ext>
            </a:extLst>
          </p:cNvPr>
          <p:cNvSpPr/>
          <p:nvPr/>
        </p:nvSpPr>
        <p:spPr>
          <a:xfrm>
            <a:off x="3281683" y="3132928"/>
            <a:ext cx="1512476" cy="1466830"/>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000">
                <a:solidFill>
                  <a:schemeClr val="tx1">
                    <a:lumMod val="75000"/>
                    <a:lumOff val="25000"/>
                  </a:schemeClr>
                </a:solidFill>
                <a:latin typeface="HGSｺﾞｼｯｸE" panose="020B0900000000000000" pitchFamily="50" charset="-128"/>
                <a:ea typeface="HGSｺﾞｼｯｸE" panose="020B0900000000000000" pitchFamily="50" charset="-128"/>
              </a:rPr>
              <a:t>身体の不自由な人</a:t>
            </a:r>
          </a:p>
        </p:txBody>
      </p:sp>
      <p:pic>
        <p:nvPicPr>
          <p:cNvPr id="9" name="図 8"/>
          <p:cNvPicPr>
            <a:picLocks noChangeAspect="1"/>
          </p:cNvPicPr>
          <p:nvPr/>
        </p:nvPicPr>
        <p:blipFill>
          <a:blip r:embed="rId7"/>
          <a:stretch>
            <a:fillRect/>
          </a:stretch>
        </p:blipFill>
        <p:spPr>
          <a:xfrm>
            <a:off x="6989396" y="4860963"/>
            <a:ext cx="1506645" cy="1490089"/>
          </a:xfrm>
          <a:prstGeom prst="rect">
            <a:avLst/>
          </a:prstGeom>
        </p:spPr>
      </p:pic>
    </p:spTree>
    <p:extLst>
      <p:ext uri="{BB962C8B-B14F-4D97-AF65-F5344CB8AC3E}">
        <p14:creationId xmlns:p14="http://schemas.microsoft.com/office/powerpoint/2010/main" val="411943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 b="32279"/>
          <a:stretch/>
        </p:blipFill>
        <p:spPr>
          <a:xfrm>
            <a:off x="3111366" y="3847673"/>
            <a:ext cx="6018793" cy="2777105"/>
          </a:xfrm>
          <a:prstGeom prst="rect">
            <a:avLst/>
          </a:prstGeom>
        </p:spPr>
      </p:pic>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988843" y="6259653"/>
            <a:ext cx="2743200" cy="365125"/>
          </a:xfrm>
        </p:spPr>
        <p:txBody>
          <a:bodyPr/>
          <a:lstStyle/>
          <a:p>
            <a:r>
              <a:rPr kumimoji="1" lang="en-US" altLang="ja-JP" sz="1400" dirty="0">
                <a:latin typeface="+mj-lt"/>
              </a:rPr>
              <a:t>18</a:t>
            </a:r>
            <a:endParaRPr kumimoji="1" lang="ja-JP" altLang="en-US" sz="1400" dirty="0">
              <a:latin typeface="+mj-lt"/>
            </a:endParaRPr>
          </a:p>
        </p:txBody>
      </p:sp>
      <p:sp>
        <p:nvSpPr>
          <p:cNvPr id="5" name="四角形: 角を丸くする 4">
            <a:extLst>
              <a:ext uri="{FF2B5EF4-FFF2-40B4-BE49-F238E27FC236}">
                <a16:creationId xmlns:a16="http://schemas.microsoft.com/office/drawing/2014/main" id="{FDE2B7CF-2981-44D7-B894-ED1E8FBC241B}"/>
              </a:ext>
            </a:extLst>
          </p:cNvPr>
          <p:cNvSpPr/>
          <p:nvPr/>
        </p:nvSpPr>
        <p:spPr>
          <a:xfrm>
            <a:off x="2057945" y="1363684"/>
            <a:ext cx="8183046" cy="196279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グループ検討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10</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lgn="just">
              <a:buFont typeface="+mj-lt"/>
              <a:buAutoNum type="arabicPeriod"/>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１人が、青色の付せん紙と関連する黄色の付せん紙を読み上げ、模造紙に貼ります。</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lgn="just">
              <a:buFont typeface="+mj-lt"/>
              <a:buAutoNum type="arabicPeriod"/>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他の人は、同じ内容の付せん紙があったら近くに貼ります</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lgn="just">
              <a:buFont typeface="+mj-lt"/>
              <a:buAutoNum type="arabicPeriod"/>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貼り終わったら、次の人の番。（</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1</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と</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2</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を繰り返す）</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lgn="just">
              <a:buFont typeface="+mj-lt"/>
              <a:buAutoNum type="arabicPeriod"/>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全員が貼り終わったら、困る人とその困りごとを、マジック黒丸で囲みます。</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0" name="タイトル 2">
            <a:extLst>
              <a:ext uri="{FF2B5EF4-FFF2-40B4-BE49-F238E27FC236}">
                <a16:creationId xmlns:a16="http://schemas.microsoft.com/office/drawing/2014/main" id="{25FC1A8B-0FC9-4FE6-9005-78C9A9CD9A0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自力避難が困難な人達のことを考える</a:t>
            </a:r>
          </a:p>
        </p:txBody>
      </p:sp>
    </p:spTree>
    <p:extLst>
      <p:ext uri="{BB962C8B-B14F-4D97-AF65-F5344CB8AC3E}">
        <p14:creationId xmlns:p14="http://schemas.microsoft.com/office/powerpoint/2010/main" val="255914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69391" y="6260453"/>
            <a:ext cx="2743200" cy="365125"/>
          </a:xfrm>
        </p:spPr>
        <p:txBody>
          <a:bodyPr/>
          <a:lstStyle/>
          <a:p>
            <a:r>
              <a:rPr kumimoji="1" lang="en-US" altLang="ja-JP" sz="1400" dirty="0">
                <a:latin typeface="+mj-lt"/>
              </a:rPr>
              <a:t>19</a:t>
            </a:r>
            <a:endParaRPr kumimoji="1" lang="ja-JP" altLang="en-US" sz="1400" dirty="0">
              <a:latin typeface="+mj-lt"/>
            </a:endParaRPr>
          </a:p>
        </p:txBody>
      </p:sp>
      <p:sp>
        <p:nvSpPr>
          <p:cNvPr id="5" name="四角形: 角を丸くする 4">
            <a:extLst>
              <a:ext uri="{FF2B5EF4-FFF2-40B4-BE49-F238E27FC236}">
                <a16:creationId xmlns:a16="http://schemas.microsoft.com/office/drawing/2014/main" id="{FDE2B7CF-2981-44D7-B894-ED1E8FBC241B}"/>
              </a:ext>
            </a:extLst>
          </p:cNvPr>
          <p:cNvSpPr/>
          <p:nvPr/>
        </p:nvSpPr>
        <p:spPr>
          <a:xfrm>
            <a:off x="2057945" y="1023024"/>
            <a:ext cx="8183046" cy="196279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グループ検討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10</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lgn="just">
              <a:buFont typeface="Arial" panose="020B0604020202020204" pitchFamily="34" charset="0"/>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グループで作業した結果を見ながら、自力で避難することが難しい方にどんな支援が必要か、グループで話し合ってみましょう。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0" name="タイトル 2">
            <a:extLst>
              <a:ext uri="{FF2B5EF4-FFF2-40B4-BE49-F238E27FC236}">
                <a16:creationId xmlns:a16="http://schemas.microsoft.com/office/drawing/2014/main" id="{25FC1A8B-0FC9-4FE6-9005-78C9A9CD9A0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自力避難が困難な人達のことを考える</a:t>
            </a:r>
          </a:p>
        </p:txBody>
      </p:sp>
      <p:sp>
        <p:nvSpPr>
          <p:cNvPr id="3" name="テキスト ボックス 2">
            <a:extLst>
              <a:ext uri="{FF2B5EF4-FFF2-40B4-BE49-F238E27FC236}">
                <a16:creationId xmlns:a16="http://schemas.microsoft.com/office/drawing/2014/main" id="{832E27FA-D0E1-4A1D-B6AC-CC065E54905D}"/>
              </a:ext>
            </a:extLst>
          </p:cNvPr>
          <p:cNvSpPr txBox="1"/>
          <p:nvPr/>
        </p:nvSpPr>
        <p:spPr>
          <a:xfrm>
            <a:off x="4572633" y="2955291"/>
            <a:ext cx="2954655" cy="461665"/>
          </a:xfrm>
          <a:prstGeom prst="rect">
            <a:avLst/>
          </a:prstGeom>
          <a:noFill/>
        </p:spPr>
        <p:txBody>
          <a:bodyPr wrap="none" rtlCol="0">
            <a:spAutoFit/>
          </a:bodyPr>
          <a:lstStyle/>
          <a:p>
            <a:r>
              <a:rPr lang="ja-JP" altLang="en-US" sz="2400" dirty="0">
                <a:solidFill>
                  <a:srgbClr val="FF2800"/>
                </a:solidFill>
                <a:latin typeface="HGSｺﾞｼｯｸE" panose="020B0900000000000000" pitchFamily="50" charset="-128"/>
                <a:ea typeface="HGSｺﾞｼｯｸE" panose="020B0900000000000000" pitchFamily="50" charset="-128"/>
              </a:rPr>
              <a:t>どんな支援が必要か</a:t>
            </a:r>
          </a:p>
        </p:txBody>
      </p:sp>
      <p:pic>
        <p:nvPicPr>
          <p:cNvPr id="25" name="図 24"/>
          <p:cNvPicPr>
            <a:picLocks noChangeAspect="1"/>
          </p:cNvPicPr>
          <p:nvPr/>
        </p:nvPicPr>
        <p:blipFill rotWithShape="1">
          <a:blip r:embed="rId3"/>
          <a:srcRect t="-1" b="32279"/>
          <a:stretch/>
        </p:blipFill>
        <p:spPr>
          <a:xfrm>
            <a:off x="3040563" y="3499654"/>
            <a:ext cx="6018793" cy="2777105"/>
          </a:xfrm>
          <a:prstGeom prst="rect">
            <a:avLst/>
          </a:prstGeom>
        </p:spPr>
      </p:pic>
    </p:spTree>
    <p:extLst>
      <p:ext uri="{BB962C8B-B14F-4D97-AF65-F5344CB8AC3E}">
        <p14:creationId xmlns:p14="http://schemas.microsoft.com/office/powerpoint/2010/main" val="19226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56F096F-3520-48BC-8BD9-917470040827}"/>
              </a:ext>
            </a:extLst>
          </p:cNvPr>
          <p:cNvSpPr>
            <a:spLocks noGrp="1"/>
          </p:cNvSpPr>
          <p:nvPr>
            <p:ph type="sldNum" sz="quarter" idx="12"/>
          </p:nvPr>
        </p:nvSpPr>
        <p:spPr>
          <a:xfrm>
            <a:off x="8802254" y="6210243"/>
            <a:ext cx="2743200" cy="365125"/>
          </a:xfrm>
        </p:spPr>
        <p:txBody>
          <a:bodyPr/>
          <a:lstStyle/>
          <a:p>
            <a:r>
              <a:rPr kumimoji="1" lang="en-US" altLang="ja-JP" sz="1400" dirty="0">
                <a:latin typeface="+mj-lt"/>
              </a:rPr>
              <a:t>20</a:t>
            </a:r>
            <a:endParaRPr kumimoji="1" lang="ja-JP" altLang="en-US" sz="1400" dirty="0">
              <a:latin typeface="+mj-lt"/>
            </a:endParaRPr>
          </a:p>
        </p:txBody>
      </p:sp>
      <p:sp>
        <p:nvSpPr>
          <p:cNvPr id="3" name="タイトル 2">
            <a:extLst>
              <a:ext uri="{FF2B5EF4-FFF2-40B4-BE49-F238E27FC236}">
                <a16:creationId xmlns:a16="http://schemas.microsoft.com/office/drawing/2014/main" id="{D946E650-73A6-48FE-B306-9E710B9F916C}"/>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ワークのまとめ</a:t>
            </a:r>
          </a:p>
        </p:txBody>
      </p:sp>
      <p:sp>
        <p:nvSpPr>
          <p:cNvPr id="4" name="正方形/長方形 3">
            <a:extLst>
              <a:ext uri="{FF2B5EF4-FFF2-40B4-BE49-F238E27FC236}">
                <a16:creationId xmlns:a16="http://schemas.microsoft.com/office/drawing/2014/main" id="{FEC6F040-3D07-4DB1-8957-210031AF3232}"/>
              </a:ext>
            </a:extLst>
          </p:cNvPr>
          <p:cNvSpPr/>
          <p:nvPr/>
        </p:nvSpPr>
        <p:spPr>
          <a:xfrm>
            <a:off x="1989178" y="2304803"/>
            <a:ext cx="8309367" cy="2308324"/>
          </a:xfrm>
          <a:prstGeom prst="rect">
            <a:avLst/>
          </a:prstGeom>
        </p:spPr>
        <p:txBody>
          <a:bodyPr wrap="square">
            <a:spAutoFit/>
          </a:bodyPr>
          <a:lstStyle/>
          <a:p>
            <a:pPr marL="571500" indent="-571500" algn="just">
              <a:buFont typeface="Arial" panose="020B0604020202020204" pitchFamily="34" charset="0"/>
              <a:buChar char="•"/>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地域には様々な要配慮者がいます</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それぞれの特性に応じた配慮や支援が必要です</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52433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429BB3F-47DC-4B01-8D25-815740FE8EF7}"/>
              </a:ext>
            </a:extLst>
          </p:cNvPr>
          <p:cNvSpPr>
            <a:spLocks noGrp="1"/>
          </p:cNvSpPr>
          <p:nvPr>
            <p:ph type="title"/>
          </p:nvPr>
        </p:nvSpPr>
        <p:spPr>
          <a:xfrm>
            <a:off x="0" y="9368"/>
            <a:ext cx="12192000" cy="711514"/>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要配慮者ごとの避難時や避難生活における配慮や支援①</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092738" y="6310312"/>
            <a:ext cx="2057400" cy="365125"/>
          </a:xfrm>
        </p:spPr>
        <p:txBody>
          <a:bodyPr/>
          <a:lstStyle/>
          <a:p>
            <a:r>
              <a:rPr kumimoji="1" lang="en-US" altLang="ja-JP" sz="1400" dirty="0"/>
              <a:t>21</a:t>
            </a:r>
            <a:endParaRPr kumimoji="1" lang="ja-JP" altLang="en-US" sz="1400" dirty="0"/>
          </a:p>
        </p:txBody>
      </p:sp>
      <p:graphicFrame>
        <p:nvGraphicFramePr>
          <p:cNvPr id="8" name="表 2">
            <a:extLst>
              <a:ext uri="{FF2B5EF4-FFF2-40B4-BE49-F238E27FC236}">
                <a16:creationId xmlns:a16="http://schemas.microsoft.com/office/drawing/2014/main" id="{E6664402-E0F5-4A3E-9DD0-E814DC95013A}"/>
              </a:ext>
            </a:extLst>
          </p:cNvPr>
          <p:cNvGraphicFramePr>
            <a:graphicFrameLocks noGrp="1"/>
          </p:cNvGraphicFramePr>
          <p:nvPr/>
        </p:nvGraphicFramePr>
        <p:xfrm>
          <a:off x="1746251" y="2151983"/>
          <a:ext cx="8699498" cy="4340892"/>
        </p:xfrm>
        <a:graphic>
          <a:graphicData uri="http://schemas.openxmlformats.org/drawingml/2006/table">
            <a:tbl>
              <a:tblPr firstRow="1" bandRow="1">
                <a:tableStyleId>{F5AB1C69-6EDB-4FF4-983F-18BD219EF322}</a:tableStyleId>
              </a:tblPr>
              <a:tblGrid>
                <a:gridCol w="2321773">
                  <a:extLst>
                    <a:ext uri="{9D8B030D-6E8A-4147-A177-3AD203B41FA5}">
                      <a16:colId xmlns:a16="http://schemas.microsoft.com/office/drawing/2014/main" val="731919039"/>
                    </a:ext>
                  </a:extLst>
                </a:gridCol>
                <a:gridCol w="3069125">
                  <a:extLst>
                    <a:ext uri="{9D8B030D-6E8A-4147-A177-3AD203B41FA5}">
                      <a16:colId xmlns:a16="http://schemas.microsoft.com/office/drawing/2014/main" val="3015551513"/>
                    </a:ext>
                  </a:extLst>
                </a:gridCol>
                <a:gridCol w="3308600">
                  <a:extLst>
                    <a:ext uri="{9D8B030D-6E8A-4147-A177-3AD203B41FA5}">
                      <a16:colId xmlns:a16="http://schemas.microsoft.com/office/drawing/2014/main" val="2316442270"/>
                    </a:ext>
                  </a:extLst>
                </a:gridCol>
              </a:tblGrid>
              <a:tr h="511423">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困りごとを抱える方</a:t>
                      </a:r>
                    </a:p>
                  </a:txBody>
                  <a:tcPr anchor="ct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a:t>
                      </a:r>
                    </a:p>
                  </a:txBody>
                  <a:tcPr anchor="ct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必要な配慮・支援（例）</a:t>
                      </a:r>
                    </a:p>
                  </a:txBody>
                  <a:tcPr anchor="ctr">
                    <a:solidFill>
                      <a:srgbClr val="35A16B"/>
                    </a:solidFill>
                  </a:tcPr>
                </a:tc>
                <a:extLst>
                  <a:ext uri="{0D108BD9-81ED-4DB2-BD59-A6C34878D82A}">
                    <a16:rowId xmlns:a16="http://schemas.microsoft.com/office/drawing/2014/main" val="1759088867"/>
                  </a:ext>
                </a:extLst>
              </a:tr>
              <a:tr h="3829469">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高齢者</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（特に要介護高齢者）</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緊急判断や素早い行動ができない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足腰が弱く、ちょっとした段差の登り降り等が難しい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避難所での生活に順応するのが難しく、体調を崩したりすることがある</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のどの渇きを認知しにくい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配給される物資などを個人スペースにためることがある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優先的な安否確認と避難誘導</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自力で移動できる範囲に適切な避難場所が確保できない場合、移動手段の確保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避難所の個室と段差の解消</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トイレが近い居住場所の確保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居室の温度調整</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徘徊の症状のある認知症の方は、行方不明にならないように周りの方に声をかけてもらう等の配慮</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共用の食事スペースなどの用意</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1858382958"/>
                  </a:ext>
                </a:extLst>
              </a:tr>
            </a:tbl>
          </a:graphicData>
        </a:graphic>
      </p:graphicFrame>
      <p:sp>
        <p:nvSpPr>
          <p:cNvPr id="9" name="正方形/長方形 8">
            <a:extLst>
              <a:ext uri="{FF2B5EF4-FFF2-40B4-BE49-F238E27FC236}">
                <a16:creationId xmlns:a16="http://schemas.microsoft.com/office/drawing/2014/main" id="{F7BBC4E6-CE27-47C7-8ADB-29F208E37AF7}"/>
              </a:ext>
            </a:extLst>
          </p:cNvPr>
          <p:cNvSpPr/>
          <p:nvPr/>
        </p:nvSpPr>
        <p:spPr>
          <a:xfrm>
            <a:off x="1786800" y="875153"/>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要配慮者のそれぞれの特性に応じた、配慮や支援が必要になります</a:t>
            </a:r>
            <a:endParaRPr lang="en-US" altLang="ja-JP" sz="28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461408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429BB3F-47DC-4B01-8D25-815740FE8EF7}"/>
              </a:ext>
            </a:extLst>
          </p:cNvPr>
          <p:cNvSpPr>
            <a:spLocks noGrp="1"/>
          </p:cNvSpPr>
          <p:nvPr>
            <p:ph type="title"/>
          </p:nvPr>
        </p:nvSpPr>
        <p:spPr>
          <a:xfrm>
            <a:off x="0" y="0"/>
            <a:ext cx="12192000" cy="693780"/>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要配慮者ごとの避難時や避難生活における配慮や支援②</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101051" y="6279999"/>
            <a:ext cx="2057400" cy="365125"/>
          </a:xfrm>
        </p:spPr>
        <p:txBody>
          <a:bodyPr/>
          <a:lstStyle/>
          <a:p>
            <a:r>
              <a:rPr kumimoji="1" lang="en-US" altLang="ja-JP" sz="1400" dirty="0"/>
              <a:t>22</a:t>
            </a:r>
            <a:endParaRPr kumimoji="1" lang="ja-JP" altLang="en-US" sz="1400" dirty="0"/>
          </a:p>
        </p:txBody>
      </p:sp>
      <p:sp>
        <p:nvSpPr>
          <p:cNvPr id="9" name="正方形/長方形 8">
            <a:extLst>
              <a:ext uri="{FF2B5EF4-FFF2-40B4-BE49-F238E27FC236}">
                <a16:creationId xmlns:a16="http://schemas.microsoft.com/office/drawing/2014/main" id="{F7BBC4E6-CE27-47C7-8ADB-29F208E37AF7}"/>
              </a:ext>
            </a:extLst>
          </p:cNvPr>
          <p:cNvSpPr/>
          <p:nvPr/>
        </p:nvSpPr>
        <p:spPr>
          <a:xfrm>
            <a:off x="1786800" y="875153"/>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a:solidFill>
                  <a:srgbClr val="404040"/>
                </a:solidFill>
                <a:latin typeface="HGPｺﾞｼｯｸE" panose="020B0900000000000000" pitchFamily="50" charset="-128"/>
                <a:ea typeface="HGPｺﾞｼｯｸE" panose="020B0900000000000000" pitchFamily="50" charset="-128"/>
              </a:rPr>
              <a:t>要配慮者のそれぞれの特性に応じた、配慮や支援が必要になります</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graphicFrame>
        <p:nvGraphicFramePr>
          <p:cNvPr id="6" name="表 2">
            <a:extLst>
              <a:ext uri="{FF2B5EF4-FFF2-40B4-BE49-F238E27FC236}">
                <a16:creationId xmlns:a16="http://schemas.microsoft.com/office/drawing/2014/main" id="{A011667B-10D4-4255-BE0B-6281D37BF2AA}"/>
              </a:ext>
            </a:extLst>
          </p:cNvPr>
          <p:cNvGraphicFramePr>
            <a:graphicFrameLocks noGrp="1"/>
          </p:cNvGraphicFramePr>
          <p:nvPr/>
        </p:nvGraphicFramePr>
        <p:xfrm>
          <a:off x="1746251" y="2032975"/>
          <a:ext cx="8699498" cy="4535798"/>
        </p:xfrm>
        <a:graphic>
          <a:graphicData uri="http://schemas.openxmlformats.org/drawingml/2006/table">
            <a:tbl>
              <a:tblPr firstRow="1" bandRow="1">
                <a:tableStyleId>{F5AB1C69-6EDB-4FF4-983F-18BD219EF322}</a:tableStyleId>
              </a:tblPr>
              <a:tblGrid>
                <a:gridCol w="2276505">
                  <a:extLst>
                    <a:ext uri="{9D8B030D-6E8A-4147-A177-3AD203B41FA5}">
                      <a16:colId xmlns:a16="http://schemas.microsoft.com/office/drawing/2014/main" val="731919039"/>
                    </a:ext>
                  </a:extLst>
                </a:gridCol>
                <a:gridCol w="2534971">
                  <a:extLst>
                    <a:ext uri="{9D8B030D-6E8A-4147-A177-3AD203B41FA5}">
                      <a16:colId xmlns:a16="http://schemas.microsoft.com/office/drawing/2014/main" val="3015551513"/>
                    </a:ext>
                  </a:extLst>
                </a:gridCol>
                <a:gridCol w="3888022">
                  <a:extLst>
                    <a:ext uri="{9D8B030D-6E8A-4147-A177-3AD203B41FA5}">
                      <a16:colId xmlns:a16="http://schemas.microsoft.com/office/drawing/2014/main" val="2316442270"/>
                    </a:ext>
                  </a:extLst>
                </a:gridCol>
              </a:tblGrid>
              <a:tr h="420514">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困りごとを抱える方</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必要な配慮・支援（例）</a:t>
                      </a:r>
                    </a:p>
                  </a:txBody>
                  <a:tcPr>
                    <a:solidFill>
                      <a:srgbClr val="35A16B"/>
                    </a:solidFill>
                  </a:tcPr>
                </a:tc>
                <a:extLst>
                  <a:ext uri="{0D108BD9-81ED-4DB2-BD59-A6C34878D82A}">
                    <a16:rowId xmlns:a16="http://schemas.microsoft.com/office/drawing/2014/main" val="1759088867"/>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知的障がい者</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避難先での環境変化に対応できない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情報が理解できない</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家族と一緒にいられる、落ち着いたスペース、個別の居室の提供</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家族を通じた情報等の提供</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1858382958"/>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視覚障がい者</a:t>
                      </a:r>
                    </a:p>
                  </a:txBody>
                  <a:tcPr anchor="ctr">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目視による状況把握ができない</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壁伝いにトイレなどに行くことができるような居住スペースの確保</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順路に手すりなどを設け、移動経路上に障害物を置かない</a:t>
                      </a:r>
                    </a:p>
                  </a:txBody>
                  <a:tcPr anchor="ctr">
                    <a:lnL w="12700" cap="flat" cmpd="sng" algn="ctr">
                      <a:solidFill>
                        <a:srgbClr val="35A16B"/>
                      </a:solidFill>
                      <a:prstDash val="solid"/>
                      <a:round/>
                      <a:headEnd type="none" w="med" len="med"/>
                      <a:tailEnd type="none" w="med" len="med"/>
                    </a:lnL>
                  </a:tcPr>
                </a:tc>
                <a:extLst>
                  <a:ext uri="{0D108BD9-81ED-4DB2-BD59-A6C34878D82A}">
                    <a16:rowId xmlns:a16="http://schemas.microsoft.com/office/drawing/2014/main" val="2149478255"/>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聴覚障がい者</a:t>
                      </a: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音声による情報が伝わらない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外見からは障がいがあることが分かりづらい</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手話通訳者、要約筆記者等の確保</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必要な情報は、リーフレットなどの印刷物や書き物によって伝達</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2921326099"/>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精神障がい者</a:t>
                      </a:r>
                    </a:p>
                  </a:txBody>
                  <a:tcPr anchor="ctr">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精神的動揺が激しくなる場合がある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服薬が継続できることの確認</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人前で安易に病名等を口にしない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こころのケアチームの巡回や精神科医の診察が受けられるよう調整</a:t>
                      </a:r>
                    </a:p>
                  </a:txBody>
                  <a:tcPr anchor="ctr">
                    <a:lnL w="12700" cap="flat" cmpd="sng" algn="ctr">
                      <a:solidFill>
                        <a:srgbClr val="35A16B"/>
                      </a:solidFill>
                      <a:prstDash val="solid"/>
                      <a:round/>
                      <a:headEnd type="none" w="med" len="med"/>
                      <a:tailEnd type="none" w="med" len="med"/>
                    </a:lnL>
                  </a:tcPr>
                </a:tc>
                <a:extLst>
                  <a:ext uri="{0D108BD9-81ED-4DB2-BD59-A6C34878D82A}">
                    <a16:rowId xmlns:a16="http://schemas.microsoft.com/office/drawing/2014/main" val="1494194589"/>
                  </a:ext>
                </a:extLst>
              </a:tr>
            </a:tbl>
          </a:graphicData>
        </a:graphic>
      </p:graphicFrame>
    </p:spTree>
    <p:extLst>
      <p:ext uri="{BB962C8B-B14F-4D97-AF65-F5344CB8AC3E}">
        <p14:creationId xmlns:p14="http://schemas.microsoft.com/office/powerpoint/2010/main" val="307954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1"/>
            <a:ext cx="12192000" cy="662472"/>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要配慮者ごとの避難時や避難生活における配慮や</a:t>
            </a:r>
            <a:r>
              <a:rPr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支援③</a:t>
            </a:r>
            <a:endPar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graphicFrame>
        <p:nvGraphicFramePr>
          <p:cNvPr id="2" name="表 2">
            <a:extLst>
              <a:ext uri="{FF2B5EF4-FFF2-40B4-BE49-F238E27FC236}">
                <a16:creationId xmlns:a16="http://schemas.microsoft.com/office/drawing/2014/main" id="{641474DD-4BC1-40F4-8F3F-820BC8569551}"/>
              </a:ext>
            </a:extLst>
          </p:cNvPr>
          <p:cNvGraphicFramePr>
            <a:graphicFrameLocks noGrp="1"/>
          </p:cNvGraphicFramePr>
          <p:nvPr>
            <p:extLst/>
          </p:nvPr>
        </p:nvGraphicFramePr>
        <p:xfrm>
          <a:off x="1746251" y="2350967"/>
          <a:ext cx="8699498" cy="4294157"/>
        </p:xfrm>
        <a:graphic>
          <a:graphicData uri="http://schemas.openxmlformats.org/drawingml/2006/table">
            <a:tbl>
              <a:tblPr firstRow="1" bandRow="1">
                <a:tableStyleId>{F5AB1C69-6EDB-4FF4-983F-18BD219EF322}</a:tableStyleId>
              </a:tblPr>
              <a:tblGrid>
                <a:gridCol w="2321773">
                  <a:extLst>
                    <a:ext uri="{9D8B030D-6E8A-4147-A177-3AD203B41FA5}">
                      <a16:colId xmlns:a16="http://schemas.microsoft.com/office/drawing/2014/main" val="731919039"/>
                    </a:ext>
                  </a:extLst>
                </a:gridCol>
                <a:gridCol w="3503691">
                  <a:extLst>
                    <a:ext uri="{9D8B030D-6E8A-4147-A177-3AD203B41FA5}">
                      <a16:colId xmlns:a16="http://schemas.microsoft.com/office/drawing/2014/main" val="3015551513"/>
                    </a:ext>
                  </a:extLst>
                </a:gridCol>
                <a:gridCol w="2874034">
                  <a:extLst>
                    <a:ext uri="{9D8B030D-6E8A-4147-A177-3AD203B41FA5}">
                      <a16:colId xmlns:a16="http://schemas.microsoft.com/office/drawing/2014/main" val="2316442270"/>
                    </a:ext>
                  </a:extLst>
                </a:gridCol>
              </a:tblGrid>
              <a:tr h="626165">
                <a:tc>
                  <a:txBody>
                    <a:bodyPr/>
                    <a:lstStyle/>
                    <a:p>
                      <a:pPr algn="ctr"/>
                      <a:r>
                        <a:rPr kumimoji="1" lang="ja-JP" altLang="en-US" sz="2000" dirty="0">
                          <a:latin typeface="HGPｺﾞｼｯｸE" panose="020B0900000000000000" pitchFamily="50" charset="-128"/>
                          <a:ea typeface="HGPｺﾞｼｯｸE" panose="020B0900000000000000" pitchFamily="50" charset="-128"/>
                        </a:rPr>
                        <a:t>困りごとを抱える方</a:t>
                      </a:r>
                    </a:p>
                  </a:txBody>
                  <a:tcPr>
                    <a:solidFill>
                      <a:srgbClr val="35A16B"/>
                    </a:solidFill>
                  </a:tcP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困りごと</a:t>
                      </a:r>
                    </a:p>
                  </a:txBody>
                  <a:tcPr>
                    <a:solidFill>
                      <a:srgbClr val="35A16B"/>
                    </a:solidFill>
                  </a:tcP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必要な配慮・支援（例）</a:t>
                      </a:r>
                    </a:p>
                  </a:txBody>
                  <a:tcPr>
                    <a:solidFill>
                      <a:srgbClr val="35A16B"/>
                    </a:solidFill>
                  </a:tcPr>
                </a:tc>
                <a:extLst>
                  <a:ext uri="{0D108BD9-81ED-4DB2-BD59-A6C34878D82A}">
                    <a16:rowId xmlns:a16="http://schemas.microsoft.com/office/drawing/2014/main" val="1759088867"/>
                  </a:ext>
                </a:extLst>
              </a:tr>
              <a:tr h="1222664">
                <a:tc>
                  <a:txBody>
                    <a:bodyPr/>
                    <a:lstStyle/>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肢体不自由者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介護用品の</a:t>
                      </a:r>
                      <a:r>
                        <a:rPr kumimoji="1" lang="ja-JP" altLang="en-US" sz="1600" dirty="0" smtClean="0">
                          <a:solidFill>
                            <a:srgbClr val="404040"/>
                          </a:solidFill>
                          <a:latin typeface="HGPｺﾞｼｯｸE" panose="020B0900000000000000" pitchFamily="50" charset="-128"/>
                          <a:ea typeface="HGPｺﾞｼｯｸE" panose="020B0900000000000000" pitchFamily="50" charset="-128"/>
                        </a:rPr>
                        <a:t>持ち出しや確保を自ら行うこと</a:t>
                      </a:r>
                      <a:r>
                        <a:rPr kumimoji="1" lang="ja-JP" altLang="en-US" sz="1600" dirty="0">
                          <a:solidFill>
                            <a:srgbClr val="404040"/>
                          </a:solidFill>
                          <a:latin typeface="HGPｺﾞｼｯｸE" panose="020B0900000000000000" pitchFamily="50" charset="-128"/>
                          <a:ea typeface="HGPｺﾞｼｯｸE" panose="020B0900000000000000" pitchFamily="50" charset="-128"/>
                        </a:rPr>
                        <a:t>が困難</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避難所を整備しても安全に利用できない方もいる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身体機能に合った、安全で利用可能なトイレ、ベッド、椅子などの用意</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介助者や支援者の確保</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1858382958"/>
                  </a:ext>
                </a:extLst>
              </a:tr>
              <a:tr h="1222664">
                <a:tc>
                  <a:txBody>
                    <a:bodyPr/>
                    <a:lstStyle/>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内部障がい者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難病患者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人工呼吸器使用者</a:t>
                      </a:r>
                    </a:p>
                  </a:txBody>
                  <a:tcPr anchor="ctr">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透析など</a:t>
                      </a:r>
                      <a:r>
                        <a:rPr kumimoji="1" lang="ja-JP" altLang="en-US" sz="1600" dirty="0" smtClean="0">
                          <a:solidFill>
                            <a:srgbClr val="404040"/>
                          </a:solidFill>
                          <a:latin typeface="HGPｺﾞｼｯｸE" panose="020B0900000000000000" pitchFamily="50" charset="-128"/>
                          <a:ea typeface="HGPｺﾞｼｯｸE" panose="020B0900000000000000" pitchFamily="50" charset="-128"/>
                        </a:rPr>
                        <a:t>、頻繁に専門機関の受診</a:t>
                      </a:r>
                      <a:r>
                        <a:rPr kumimoji="1" lang="ja-JP" altLang="en-US" sz="1600" dirty="0">
                          <a:solidFill>
                            <a:srgbClr val="404040"/>
                          </a:solidFill>
                          <a:latin typeface="HGPｺﾞｼｯｸE" panose="020B0900000000000000" pitchFamily="50" charset="-128"/>
                          <a:ea typeface="HGPｺﾞｼｯｸE" panose="020B0900000000000000" pitchFamily="50" charset="-128"/>
                        </a:rPr>
                        <a:t>を要する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常用の医療機器がある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人工肛門など、特殊措置を要する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常時使用する医療機器、日常生活用具や薬の調達</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医療機関の協力を得て、巡回診療の実施</a:t>
                      </a:r>
                    </a:p>
                  </a:txBody>
                  <a:tcPr anchor="ctr">
                    <a:lnL w="12700" cap="flat" cmpd="sng" algn="ctr">
                      <a:solidFill>
                        <a:srgbClr val="35A16B"/>
                      </a:solidFill>
                      <a:prstDash val="solid"/>
                      <a:round/>
                      <a:headEnd type="none" w="med" len="med"/>
                      <a:tailEnd type="none" w="med" len="med"/>
                    </a:lnL>
                  </a:tcPr>
                </a:tc>
                <a:extLst>
                  <a:ext uri="{0D108BD9-81ED-4DB2-BD59-A6C34878D82A}">
                    <a16:rowId xmlns:a16="http://schemas.microsoft.com/office/drawing/2014/main" val="2149478255"/>
                  </a:ext>
                </a:extLst>
              </a:tr>
              <a:tr h="1222664">
                <a:tc>
                  <a:txBody>
                    <a:bodyPr/>
                    <a:lstStyle/>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在宅で療養している方</a:t>
                      </a: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素早い行動や集団での行動が困難</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補聴器やストーマ用装具、酸素ボンベ、歩行器等、生活をする上で必要な医療機器が必要</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介助者や支援者を確保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機材の手配</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2921326099"/>
                  </a:ext>
                </a:extLst>
              </a:tr>
            </a:tbl>
          </a:graphicData>
        </a:graphic>
      </p:graphicFrame>
      <p:sp>
        <p:nvSpPr>
          <p:cNvPr id="13" name="正方形/長方形 12">
            <a:extLst>
              <a:ext uri="{FF2B5EF4-FFF2-40B4-BE49-F238E27FC236}">
                <a16:creationId xmlns:a16="http://schemas.microsoft.com/office/drawing/2014/main" id="{1102FB36-53D0-4295-88D3-196B891C31D1}"/>
              </a:ext>
            </a:extLst>
          </p:cNvPr>
          <p:cNvSpPr/>
          <p:nvPr/>
        </p:nvSpPr>
        <p:spPr>
          <a:xfrm>
            <a:off x="1746251" y="1137966"/>
            <a:ext cx="8501231"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要配慮者のそれぞれの特性に応じた、配慮や支援が必要になります</a:t>
            </a:r>
            <a:endParaRPr kumimoji="0" lang="en-US" altLang="ja-JP" sz="2800" b="1"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8" name="スライド番号プレースホルダー 3">
            <a:extLst>
              <a:ext uri="{FF2B5EF4-FFF2-40B4-BE49-F238E27FC236}">
                <a16:creationId xmlns:a16="http://schemas.microsoft.com/office/drawing/2014/main" id="{82088444-4A2C-4F10-9501-0DDC191B5C81}"/>
              </a:ext>
            </a:extLst>
          </p:cNvPr>
          <p:cNvSpPr txBox="1">
            <a:spLocks/>
          </p:cNvSpPr>
          <p:nvPr/>
        </p:nvSpPr>
        <p:spPr>
          <a:xfrm>
            <a:off x="9109364" y="6279999"/>
            <a:ext cx="2057400" cy="365125"/>
          </a:xfrm>
          <a:prstGeom prst="rect">
            <a:avLst/>
          </a:prstGeom>
        </p:spPr>
        <p:txBody>
          <a:bodyPr/>
          <a:lstStyle>
            <a:defPPr>
              <a:defRPr lang="en-US"/>
            </a:defPPr>
            <a:lvl1pPr marL="0" algn="r" defTabSz="457200" rtl="0" eaLnBrk="1" latinLnBrk="0" hangingPunct="1">
              <a:defRPr sz="1600" kern="120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lumMod val="75000"/>
                    <a:lumOff val="25000"/>
                  </a:prstClr>
                </a:solidFill>
                <a:effectLst/>
                <a:uLnTx/>
                <a:uFillTx/>
                <a:latin typeface="+mn-ea"/>
                <a:ea typeface="+mn-ea"/>
                <a:cs typeface="+mn-cs"/>
              </a:rPr>
              <a:t>24</a:t>
            </a:r>
            <a:endParaRPr kumimoji="1" lang="ja-JP" altLang="en-US" sz="1200" b="0" i="0" u="none" strike="noStrike" kern="1200" cap="none" spc="0" normalizeH="0" baseline="0" noProof="0" dirty="0">
              <a:ln>
                <a:noFill/>
              </a:ln>
              <a:solidFill>
                <a:prstClr val="black">
                  <a:lumMod val="75000"/>
                  <a:lumOff val="25000"/>
                </a:prstClr>
              </a:solidFill>
              <a:effectLst/>
              <a:uLnTx/>
              <a:uFillTx/>
              <a:latin typeface="+mn-ea"/>
              <a:ea typeface="+mn-ea"/>
              <a:cs typeface="+mn-cs"/>
            </a:endParaRPr>
          </a:p>
        </p:txBody>
      </p:sp>
    </p:spTree>
    <p:extLst>
      <p:ext uri="{BB962C8B-B14F-4D97-AF65-F5344CB8AC3E}">
        <p14:creationId xmlns:p14="http://schemas.microsoft.com/office/powerpoint/2010/main" val="234344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429BB3F-47DC-4B01-8D25-815740FE8EF7}"/>
              </a:ext>
            </a:extLst>
          </p:cNvPr>
          <p:cNvSpPr>
            <a:spLocks noGrp="1"/>
          </p:cNvSpPr>
          <p:nvPr>
            <p:ph type="title"/>
          </p:nvPr>
        </p:nvSpPr>
        <p:spPr>
          <a:xfrm>
            <a:off x="0" y="-26607"/>
            <a:ext cx="12192000" cy="734014"/>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要配慮者ごとの避難時や避難生活における配慮や支援④</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102820" y="6127751"/>
            <a:ext cx="2057400" cy="365125"/>
          </a:xfrm>
        </p:spPr>
        <p:txBody>
          <a:bodyPr/>
          <a:lstStyle/>
          <a:p>
            <a:r>
              <a:rPr kumimoji="1" lang="en-US" altLang="ja-JP" sz="1400" dirty="0"/>
              <a:t>25</a:t>
            </a:r>
            <a:endParaRPr kumimoji="1" lang="ja-JP" altLang="en-US" sz="1400" dirty="0"/>
          </a:p>
        </p:txBody>
      </p:sp>
      <p:sp>
        <p:nvSpPr>
          <p:cNvPr id="9" name="正方形/長方形 8">
            <a:extLst>
              <a:ext uri="{FF2B5EF4-FFF2-40B4-BE49-F238E27FC236}">
                <a16:creationId xmlns:a16="http://schemas.microsoft.com/office/drawing/2014/main" id="{F7BBC4E6-CE27-47C7-8ADB-29F208E37AF7}"/>
              </a:ext>
            </a:extLst>
          </p:cNvPr>
          <p:cNvSpPr/>
          <p:nvPr/>
        </p:nvSpPr>
        <p:spPr>
          <a:xfrm>
            <a:off x="1786800" y="875153"/>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要配慮者のそれぞれの特性に応じた、配慮や支援が必要になります</a:t>
            </a:r>
            <a:endParaRPr lang="en-US" altLang="ja-JP" sz="2800" dirty="0">
              <a:solidFill>
                <a:srgbClr val="404040"/>
              </a:solidFill>
              <a:latin typeface="HGPｺﾞｼｯｸE" panose="020B0900000000000000" pitchFamily="50" charset="-128"/>
              <a:ea typeface="HGPｺﾞｼｯｸE" panose="020B0900000000000000" pitchFamily="50" charset="-128"/>
            </a:endParaRPr>
          </a:p>
        </p:txBody>
      </p:sp>
      <p:graphicFrame>
        <p:nvGraphicFramePr>
          <p:cNvPr id="7" name="表 2">
            <a:extLst>
              <a:ext uri="{FF2B5EF4-FFF2-40B4-BE49-F238E27FC236}">
                <a16:creationId xmlns:a16="http://schemas.microsoft.com/office/drawing/2014/main" id="{04E97650-65BC-4FEF-87F5-C1797FF8DAEA}"/>
              </a:ext>
            </a:extLst>
          </p:cNvPr>
          <p:cNvGraphicFramePr>
            <a:graphicFrameLocks noGrp="1"/>
          </p:cNvGraphicFramePr>
          <p:nvPr/>
        </p:nvGraphicFramePr>
        <p:xfrm>
          <a:off x="1746251" y="2151984"/>
          <a:ext cx="8699498" cy="2896315"/>
        </p:xfrm>
        <a:graphic>
          <a:graphicData uri="http://schemas.openxmlformats.org/drawingml/2006/table">
            <a:tbl>
              <a:tblPr firstRow="1" bandRow="1">
                <a:tableStyleId>{F5AB1C69-6EDB-4FF4-983F-18BD219EF322}</a:tableStyleId>
              </a:tblPr>
              <a:tblGrid>
                <a:gridCol w="2249345">
                  <a:extLst>
                    <a:ext uri="{9D8B030D-6E8A-4147-A177-3AD203B41FA5}">
                      <a16:colId xmlns:a16="http://schemas.microsoft.com/office/drawing/2014/main" val="731919039"/>
                    </a:ext>
                  </a:extLst>
                </a:gridCol>
                <a:gridCol w="3331675">
                  <a:extLst>
                    <a:ext uri="{9D8B030D-6E8A-4147-A177-3AD203B41FA5}">
                      <a16:colId xmlns:a16="http://schemas.microsoft.com/office/drawing/2014/main" val="3015551513"/>
                    </a:ext>
                  </a:extLst>
                </a:gridCol>
                <a:gridCol w="3118478">
                  <a:extLst>
                    <a:ext uri="{9D8B030D-6E8A-4147-A177-3AD203B41FA5}">
                      <a16:colId xmlns:a16="http://schemas.microsoft.com/office/drawing/2014/main" val="2316442270"/>
                    </a:ext>
                  </a:extLst>
                </a:gridCol>
              </a:tblGrid>
              <a:tr h="408337">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困りごとを抱える方</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必要な配慮・支援（例）</a:t>
                      </a:r>
                    </a:p>
                  </a:txBody>
                  <a:tcPr>
                    <a:solidFill>
                      <a:srgbClr val="35A16B"/>
                    </a:solidFill>
                  </a:tcPr>
                </a:tc>
                <a:extLst>
                  <a:ext uri="{0D108BD9-81ED-4DB2-BD59-A6C34878D82A}">
                    <a16:rowId xmlns:a16="http://schemas.microsoft.com/office/drawing/2014/main" val="1759088867"/>
                  </a:ext>
                </a:extLst>
              </a:tr>
              <a:tr h="2487978">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妊産婦</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乳幼児</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素早い行動ができない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一人で行動ができない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ゆっくり体を伸ばして休む場所がない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授乳スペースがない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子どもの夜泣きが気になる</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ミルクやオムツが必要</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介助者や支援者を確保し、避難行動を支援</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妊産婦や乳幼児用のスペースの確保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ミルクやオムツの手配</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適切なアドバイスのできる保育士や保健師の支援要請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子どもの遊び場の確保</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1858382958"/>
                  </a:ext>
                </a:extLst>
              </a:tr>
            </a:tbl>
          </a:graphicData>
        </a:graphic>
      </p:graphicFrame>
    </p:spTree>
    <p:extLst>
      <p:ext uri="{BB962C8B-B14F-4D97-AF65-F5344CB8AC3E}">
        <p14:creationId xmlns:p14="http://schemas.microsoft.com/office/powerpoint/2010/main" val="2057330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429BB3F-47DC-4B01-8D25-815740FE8EF7}"/>
              </a:ext>
            </a:extLst>
          </p:cNvPr>
          <p:cNvSpPr>
            <a:spLocks noGrp="1"/>
          </p:cNvSpPr>
          <p:nvPr>
            <p:ph type="title"/>
          </p:nvPr>
        </p:nvSpPr>
        <p:spPr>
          <a:xfrm>
            <a:off x="0" y="-22559"/>
            <a:ext cx="12192000" cy="760588"/>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要配慮者ごとの避難時や避難生活における配慮や支援⑤</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214778" y="6247176"/>
            <a:ext cx="2057400" cy="365125"/>
          </a:xfrm>
        </p:spPr>
        <p:txBody>
          <a:bodyPr/>
          <a:lstStyle/>
          <a:p>
            <a:r>
              <a:rPr kumimoji="1" lang="en-US" altLang="ja-JP" sz="1400" dirty="0"/>
              <a:t>26</a:t>
            </a:r>
            <a:endParaRPr kumimoji="1" lang="ja-JP" altLang="en-US" sz="1400" dirty="0"/>
          </a:p>
        </p:txBody>
      </p:sp>
      <p:sp>
        <p:nvSpPr>
          <p:cNvPr id="9" name="正方形/長方形 8">
            <a:extLst>
              <a:ext uri="{FF2B5EF4-FFF2-40B4-BE49-F238E27FC236}">
                <a16:creationId xmlns:a16="http://schemas.microsoft.com/office/drawing/2014/main" id="{F7BBC4E6-CE27-47C7-8ADB-29F208E37AF7}"/>
              </a:ext>
            </a:extLst>
          </p:cNvPr>
          <p:cNvSpPr/>
          <p:nvPr/>
        </p:nvSpPr>
        <p:spPr>
          <a:xfrm>
            <a:off x="1786800" y="875153"/>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要配慮者のそれぞれの特性に応じた、配慮や支援が必要になります</a:t>
            </a:r>
            <a:endParaRPr lang="en-US" altLang="ja-JP" sz="2800" dirty="0">
              <a:solidFill>
                <a:srgbClr val="404040"/>
              </a:solidFill>
              <a:latin typeface="HGPｺﾞｼｯｸE" panose="020B0900000000000000" pitchFamily="50" charset="-128"/>
              <a:ea typeface="HGPｺﾞｼｯｸE" panose="020B0900000000000000" pitchFamily="50" charset="-128"/>
            </a:endParaRPr>
          </a:p>
        </p:txBody>
      </p:sp>
      <p:graphicFrame>
        <p:nvGraphicFramePr>
          <p:cNvPr id="7" name="表 2">
            <a:extLst>
              <a:ext uri="{FF2B5EF4-FFF2-40B4-BE49-F238E27FC236}">
                <a16:creationId xmlns:a16="http://schemas.microsoft.com/office/drawing/2014/main" id="{2792D579-AB16-47CF-B453-5B1E868D4FF6}"/>
              </a:ext>
            </a:extLst>
          </p:cNvPr>
          <p:cNvGraphicFramePr>
            <a:graphicFrameLocks noGrp="1"/>
          </p:cNvGraphicFramePr>
          <p:nvPr/>
        </p:nvGraphicFramePr>
        <p:xfrm>
          <a:off x="1746251" y="2151984"/>
          <a:ext cx="8699498" cy="3908707"/>
        </p:xfrm>
        <a:graphic>
          <a:graphicData uri="http://schemas.openxmlformats.org/drawingml/2006/table">
            <a:tbl>
              <a:tblPr firstRow="1" bandRow="1">
                <a:tableStyleId>{F5AB1C69-6EDB-4FF4-983F-18BD219EF322}</a:tableStyleId>
              </a:tblPr>
              <a:tblGrid>
                <a:gridCol w="2285559">
                  <a:extLst>
                    <a:ext uri="{9D8B030D-6E8A-4147-A177-3AD203B41FA5}">
                      <a16:colId xmlns:a16="http://schemas.microsoft.com/office/drawing/2014/main" val="731919039"/>
                    </a:ext>
                  </a:extLst>
                </a:gridCol>
                <a:gridCol w="2942376">
                  <a:extLst>
                    <a:ext uri="{9D8B030D-6E8A-4147-A177-3AD203B41FA5}">
                      <a16:colId xmlns:a16="http://schemas.microsoft.com/office/drawing/2014/main" val="3015551513"/>
                    </a:ext>
                  </a:extLst>
                </a:gridCol>
                <a:gridCol w="3471563">
                  <a:extLst>
                    <a:ext uri="{9D8B030D-6E8A-4147-A177-3AD203B41FA5}">
                      <a16:colId xmlns:a16="http://schemas.microsoft.com/office/drawing/2014/main" val="2316442270"/>
                    </a:ext>
                  </a:extLst>
                </a:gridCol>
              </a:tblGrid>
              <a:tr h="431197">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困りごとを抱える方</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困りごと</a:t>
                      </a:r>
                    </a:p>
                  </a:txBody>
                  <a:tcPr>
                    <a:solidFill>
                      <a:srgbClr val="35A16B"/>
                    </a:solidFill>
                  </a:tcPr>
                </a:tc>
                <a:tc>
                  <a:txBody>
                    <a:bodyPr/>
                    <a:lstStyle/>
                    <a:p>
                      <a:pPr algn="ctr"/>
                      <a:r>
                        <a:rPr kumimoji="1" lang="ja-JP" altLang="en-US" sz="2000">
                          <a:latin typeface="HGPｺﾞｼｯｸE" panose="020B0900000000000000" pitchFamily="50" charset="-128"/>
                          <a:ea typeface="HGPｺﾞｼｯｸE" panose="020B0900000000000000" pitchFamily="50" charset="-128"/>
                        </a:rPr>
                        <a:t>必要な配慮・支援（例）</a:t>
                      </a:r>
                    </a:p>
                  </a:txBody>
                  <a:tcPr>
                    <a:solidFill>
                      <a:srgbClr val="35A16B"/>
                    </a:solidFill>
                  </a:tcPr>
                </a:tc>
                <a:extLst>
                  <a:ext uri="{0D108BD9-81ED-4DB2-BD59-A6C34878D82A}">
                    <a16:rowId xmlns:a16="http://schemas.microsoft.com/office/drawing/2014/main" val="1759088867"/>
                  </a:ext>
                </a:extLst>
              </a:tr>
              <a:tr h="1895983">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外国人</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必要な情報が得られない</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周囲とのコミュニケーションが困難</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宗教上の理由により、生活習慣の違いがある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専門用語の対訳されたカードの用意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ピクトグラムを活用したコミュニケーション</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お祈りが出来る部屋などの用意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特定の食物をのぞいた食事の用意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様々な言語を話せる人の確保</a:t>
                      </a:r>
                    </a:p>
                  </a:txBody>
                  <a:tcPr anchor="ctr">
                    <a:lnL w="12700" cap="flat" cmpd="sng" algn="ctr">
                      <a:solidFill>
                        <a:srgbClr val="35A16B"/>
                      </a:solidFill>
                      <a:prstDash val="solid"/>
                      <a:round/>
                      <a:headEnd type="none" w="med" len="med"/>
                      <a:tailEnd type="none" w="med" len="med"/>
                    </a:lnL>
                    <a:solidFill>
                      <a:schemeClr val="bg1"/>
                    </a:solidFill>
                  </a:tcPr>
                </a:tc>
                <a:extLst>
                  <a:ext uri="{0D108BD9-81ED-4DB2-BD59-A6C34878D82A}">
                    <a16:rowId xmlns:a16="http://schemas.microsoft.com/office/drawing/2014/main" val="1858382958"/>
                  </a:ext>
                </a:extLst>
              </a:tr>
              <a:tr h="1581527">
                <a:tc>
                  <a:txBody>
                    <a:bodyPr/>
                    <a:lstStyle/>
                    <a:p>
                      <a:pPr algn="l"/>
                      <a:r>
                        <a:rPr kumimoji="1" lang="en-US" altLang="ja-JP" sz="1600">
                          <a:solidFill>
                            <a:srgbClr val="404040"/>
                          </a:solidFill>
                          <a:latin typeface="HGPｺﾞｼｯｸE" panose="020B0900000000000000" pitchFamily="50" charset="-128"/>
                          <a:ea typeface="HGPｺﾞｼｯｸE" panose="020B0900000000000000" pitchFamily="50" charset="-128"/>
                        </a:rPr>
                        <a:t>LGBT</a:t>
                      </a:r>
                      <a:endParaRPr kumimoji="1" lang="ja-JP" altLang="en-US" sz="160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着替え場所やトイレに困る</a:t>
                      </a:r>
                    </a:p>
                  </a:txBody>
                  <a:tcPr anchor="ctr">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誰でもトイレの確保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個室の更衣室の確保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当事者や支援者が集まれる空間の確保</a:t>
                      </a:r>
                    </a:p>
                  </a:txBody>
                  <a:tcPr anchor="ctr">
                    <a:lnL w="12700" cap="flat" cmpd="sng" algn="ctr">
                      <a:solidFill>
                        <a:srgbClr val="35A16B"/>
                      </a:solidFill>
                      <a:prstDash val="solid"/>
                      <a:round/>
                      <a:headEnd type="none" w="med" len="med"/>
                      <a:tailEnd type="none" w="med" len="med"/>
                    </a:lnL>
                  </a:tcPr>
                </a:tc>
                <a:extLst>
                  <a:ext uri="{0D108BD9-81ED-4DB2-BD59-A6C34878D82A}">
                    <a16:rowId xmlns:a16="http://schemas.microsoft.com/office/drawing/2014/main" val="2149478255"/>
                  </a:ext>
                </a:extLst>
              </a:tr>
            </a:tbl>
          </a:graphicData>
        </a:graphic>
      </p:graphicFrame>
    </p:spTree>
    <p:extLst>
      <p:ext uri="{BB962C8B-B14F-4D97-AF65-F5344CB8AC3E}">
        <p14:creationId xmlns:p14="http://schemas.microsoft.com/office/powerpoint/2010/main" val="420598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11123" y="4306"/>
            <a:ext cx="12192000" cy="65008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避難支援体制を確保するための取組①</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27</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■「支え合いマップ」の作成</a:t>
            </a:r>
            <a:endParaRPr lang="en-US" altLang="ja-JP">
              <a:solidFill>
                <a:srgbClr val="FF2800"/>
              </a:solidFill>
            </a:endParaRPr>
          </a:p>
          <a:p>
            <a:pPr marL="0" indent="0">
              <a:buNone/>
            </a:pPr>
            <a:r>
              <a:rPr lang="zh-TW" altLang="en-US" sz="2000">
                <a:solidFill>
                  <a:schemeClr val="tx1">
                    <a:lumMod val="75000"/>
                    <a:lumOff val="25000"/>
                  </a:schemeClr>
                </a:solidFill>
              </a:rPr>
              <a:t>（堀之内区自主防災組織：長野県 白馬村</a:t>
            </a:r>
            <a:r>
              <a:rPr lang="ja-JP" altLang="en-US" sz="2000">
                <a:solidFill>
                  <a:schemeClr val="tx1">
                    <a:lumMod val="75000"/>
                    <a:lumOff val="25000"/>
                  </a:schemeClr>
                </a:solidFill>
              </a:rPr>
              <a:t>）</a:t>
            </a:r>
            <a:endParaRPr lang="ja-JP" altLang="en-US" sz="2400">
              <a:solidFill>
                <a:schemeClr val="tx1">
                  <a:lumMod val="75000"/>
                  <a:lumOff val="25000"/>
                </a:schemeClr>
              </a:solidFill>
            </a:endParaRPr>
          </a:p>
          <a:p>
            <a:pPr marL="0" indent="0">
              <a:buNone/>
            </a:pP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6"/>
            <a:ext cx="7775554" cy="472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誰が誰の安否確認を行うのか支え合いマップ作成で特定</a:t>
            </a:r>
          </a:p>
          <a:p>
            <a:pPr marL="533400" lvl="1" indent="-177800">
              <a:spcAft>
                <a:spcPts val="3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対象者（要配慮者）、組長、民生委員等を中心に調整し、それぞれの対象者（要配慮者）に対して、支援者を特定し、マップ上に表示。</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33400" lvl="1" indent="-177800">
              <a:spcAft>
                <a:spcPts val="3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マップの対象者には、常日頃から、民生委員を中心とした見守り活動を実施。</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33400" lvl="1" indent="-177800">
              <a:spcAft>
                <a:spcPts val="3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平成</a:t>
            </a:r>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26</a:t>
            </a: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年</a:t>
            </a:r>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11</a:t>
            </a: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月に発生した地震発生時（最大震度 </a:t>
            </a:r>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6 </a:t>
            </a: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弱）に、円滑に安否確認や避難支援ができた。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lvl="1" indent="-342900" algn="just">
              <a:spcAft>
                <a:spcPts val="600"/>
              </a:spcAft>
              <a:buFont typeface="HGPｺﾞｼｯｸE" panose="020B0900000000000000" pitchFamily="50" charset="-128"/>
              <a:buChar char="○"/>
              <a:tabLst>
                <a:tab pos="533400" algn="l"/>
              </a:tabLs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自治会役員と民生委員が連携して</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0" lvl="1" algn="just">
              <a:spcAft>
                <a:spcPts val="600"/>
              </a:spcAft>
              <a:tabLst>
                <a:tab pos="533400" algn="l"/>
              </a:tabLs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マップを作成</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lvl="1" indent="-342900" algn="just">
              <a:spcAft>
                <a:spcPts val="600"/>
              </a:spcAft>
              <a:buFont typeface="HGPｺﾞｼｯｸE" panose="020B0900000000000000" pitchFamily="50" charset="-128"/>
              <a:buChar char="○"/>
              <a:tabLst>
                <a:tab pos="533400" algn="l"/>
              </a:tabLs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毎年更新できる名簿が必要との認識</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0" lvl="1" algn="just">
              <a:spcAft>
                <a:spcPts val="600"/>
              </a:spcAft>
              <a:tabLst>
                <a:tab pos="533400" algn="l"/>
              </a:tabLs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が浸透した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55600" lvl="1">
              <a:spcAft>
                <a:spcPts val="300"/>
              </a:spcAft>
              <a:tabLst>
                <a:tab pos="533400" algn="l"/>
              </a:tabLst>
            </a:pP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591DAA6D-921D-4A8A-9543-FD0A8FCFD8E6}"/>
              </a:ext>
            </a:extLst>
          </p:cNvPr>
          <p:cNvSpPr/>
          <p:nvPr/>
        </p:nvSpPr>
        <p:spPr>
          <a:xfrm>
            <a:off x="6837695" y="5947429"/>
            <a:ext cx="2877127" cy="523220"/>
          </a:xfrm>
          <a:prstGeom prst="rect">
            <a:avLst/>
          </a:prstGeom>
        </p:spPr>
        <p:txBody>
          <a:bodyPr wrap="square">
            <a:spAutoFit/>
          </a:bodyPr>
          <a:lstStyle/>
          <a:p>
            <a:pPr algn="ctr"/>
            <a:r>
              <a:rPr lang="ja-JP" altLang="en-US" sz="1400">
                <a:solidFill>
                  <a:srgbClr val="404040"/>
                </a:solidFill>
                <a:latin typeface="HGPｺﾞｼｯｸE" panose="020B0900000000000000" pitchFamily="50" charset="-128"/>
                <a:ea typeface="HGPｺﾞｼｯｸE" panose="020B0900000000000000" pitchFamily="50" charset="-128"/>
              </a:rPr>
              <a:t>災害時住民支え合いマップ</a:t>
            </a:r>
            <a:endParaRPr lang="en-US" altLang="ja-JP" sz="1400">
              <a:solidFill>
                <a:srgbClr val="404040"/>
              </a:solidFill>
              <a:latin typeface="HGPｺﾞｼｯｸE" panose="020B0900000000000000" pitchFamily="50" charset="-128"/>
              <a:ea typeface="HGPｺﾞｼｯｸE" panose="020B0900000000000000" pitchFamily="50" charset="-128"/>
            </a:endParaRPr>
          </a:p>
          <a:p>
            <a:pPr algn="ctr"/>
            <a:r>
              <a:rPr lang="ja-JP" altLang="en-US" sz="1400">
                <a:solidFill>
                  <a:srgbClr val="404040"/>
                </a:solidFill>
                <a:latin typeface="HGPｺﾞｼｯｸE" panose="020B0900000000000000" pitchFamily="50" charset="-128"/>
                <a:ea typeface="HGPｺﾞｼｯｸE" panose="020B0900000000000000" pitchFamily="50" charset="-128"/>
              </a:rPr>
              <a:t>づくりの取組</a:t>
            </a:r>
          </a:p>
        </p:txBody>
      </p:sp>
      <p:pic>
        <p:nvPicPr>
          <p:cNvPr id="3" name="図 2">
            <a:extLst>
              <a:ext uri="{FF2B5EF4-FFF2-40B4-BE49-F238E27FC236}">
                <a16:creationId xmlns:a16="http://schemas.microsoft.com/office/drawing/2014/main" id="{72310F85-63B9-4BC4-B055-5DF9D7C9BA8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083" t="42510" r="54583" b="10320"/>
          <a:stretch/>
        </p:blipFill>
        <p:spPr>
          <a:xfrm>
            <a:off x="6823611" y="3788288"/>
            <a:ext cx="2891210" cy="2159141"/>
          </a:xfrm>
          <a:prstGeom prst="rect">
            <a:avLst/>
          </a:prstGeom>
        </p:spPr>
      </p:pic>
      <p:graphicFrame>
        <p:nvGraphicFramePr>
          <p:cNvPr id="11" name="オブジェクト 10">
            <a:extLst>
              <a:ext uri="{FF2B5EF4-FFF2-40B4-BE49-F238E27FC236}">
                <a16:creationId xmlns:a16="http://schemas.microsoft.com/office/drawing/2014/main" id="{AA75BEE6-B7C2-4431-801E-4E3F5CE8A7CD}"/>
              </a:ext>
            </a:extLst>
          </p:cNvPr>
          <p:cNvGraphicFramePr>
            <a:graphicFrameLocks noChangeAspect="1"/>
          </p:cNvGraphicFramePr>
          <p:nvPr/>
        </p:nvGraphicFramePr>
        <p:xfrm>
          <a:off x="5795978" y="1295258"/>
          <a:ext cx="879475" cy="346075"/>
        </p:xfrm>
        <a:graphic>
          <a:graphicData uri="http://schemas.openxmlformats.org/presentationml/2006/ole">
            <mc:AlternateContent xmlns:mc="http://schemas.openxmlformats.org/markup-compatibility/2006">
              <mc:Choice xmlns:v="urn:schemas-microsoft-com:vml" Requires="v">
                <p:oleObj spid="_x0000_s9276" name="Document" r:id="rId6" imgW="737915" imgH="286296" progId="Word.Document.12">
                  <p:embed/>
                </p:oleObj>
              </mc:Choice>
              <mc:Fallback>
                <p:oleObj name="Document" r:id="rId6" imgW="737915" imgH="286296" progId="Word.Document.12">
                  <p:embed/>
                  <p:pic>
                    <p:nvPicPr>
                      <p:cNvPr id="11" name="オブジェクト 10">
                        <a:extLst>
                          <a:ext uri="{FF2B5EF4-FFF2-40B4-BE49-F238E27FC236}">
                            <a16:creationId xmlns:a16="http://schemas.microsoft.com/office/drawing/2014/main" id="{AA75BEE6-B7C2-4431-801E-4E3F5CE8A7CD}"/>
                          </a:ext>
                        </a:extLst>
                      </p:cNvPr>
                      <p:cNvPicPr/>
                      <p:nvPr/>
                    </p:nvPicPr>
                    <p:blipFill>
                      <a:blip r:embed="rId7"/>
                      <a:stretch>
                        <a:fillRect/>
                      </a:stretch>
                    </p:blipFill>
                    <p:spPr>
                      <a:xfrm>
                        <a:off x="5795978" y="1295258"/>
                        <a:ext cx="879475" cy="346075"/>
                      </a:xfrm>
                      <a:prstGeom prst="rect">
                        <a:avLst/>
                      </a:prstGeom>
                    </p:spPr>
                  </p:pic>
                </p:oleObj>
              </mc:Fallback>
            </mc:AlternateContent>
          </a:graphicData>
        </a:graphic>
      </p:graphicFrame>
      <p:graphicFrame>
        <p:nvGraphicFramePr>
          <p:cNvPr id="12" name="オブジェクト 11">
            <a:extLst>
              <a:ext uri="{FF2B5EF4-FFF2-40B4-BE49-F238E27FC236}">
                <a16:creationId xmlns:a16="http://schemas.microsoft.com/office/drawing/2014/main" id="{409EEE35-93D4-4163-935E-10C809BAE838}"/>
              </a:ext>
            </a:extLst>
          </p:cNvPr>
          <p:cNvGraphicFramePr>
            <a:graphicFrameLocks noChangeAspect="1"/>
          </p:cNvGraphicFramePr>
          <p:nvPr/>
        </p:nvGraphicFramePr>
        <p:xfrm>
          <a:off x="2289380" y="1301624"/>
          <a:ext cx="879475" cy="346075"/>
        </p:xfrm>
        <a:graphic>
          <a:graphicData uri="http://schemas.openxmlformats.org/presentationml/2006/ole">
            <mc:AlternateContent xmlns:mc="http://schemas.openxmlformats.org/markup-compatibility/2006">
              <mc:Choice xmlns:v="urn:schemas-microsoft-com:vml" Requires="v">
                <p:oleObj spid="_x0000_s9277" name="Document" r:id="rId8" imgW="737915" imgH="286296" progId="Word.Document.12">
                  <p:embed/>
                </p:oleObj>
              </mc:Choice>
              <mc:Fallback>
                <p:oleObj name="Document" r:id="rId8" imgW="737915" imgH="286296" progId="Word.Document.12">
                  <p:embed/>
                  <p:pic>
                    <p:nvPicPr>
                      <p:cNvPr id="12" name="オブジェクト 11">
                        <a:extLst>
                          <a:ext uri="{FF2B5EF4-FFF2-40B4-BE49-F238E27FC236}">
                            <a16:creationId xmlns:a16="http://schemas.microsoft.com/office/drawing/2014/main" id="{409EEE35-93D4-4163-935E-10C809BAE838}"/>
                          </a:ext>
                        </a:extLst>
                      </p:cNvPr>
                      <p:cNvPicPr/>
                      <p:nvPr/>
                    </p:nvPicPr>
                    <p:blipFill>
                      <a:blip r:embed="rId9"/>
                      <a:stretch>
                        <a:fillRect/>
                      </a:stretch>
                    </p:blipFill>
                    <p:spPr>
                      <a:xfrm>
                        <a:off x="2289380" y="1301624"/>
                        <a:ext cx="879475" cy="346075"/>
                      </a:xfrm>
                      <a:prstGeom prst="rect">
                        <a:avLst/>
                      </a:prstGeom>
                    </p:spPr>
                  </p:pic>
                </p:oleObj>
              </mc:Fallback>
            </mc:AlternateContent>
          </a:graphicData>
        </a:graphic>
      </p:graphicFrame>
      <p:sp>
        <p:nvSpPr>
          <p:cNvPr id="13" name="テキスト プレースホルダー 6">
            <a:extLst>
              <a:ext uri="{FF2B5EF4-FFF2-40B4-BE49-F238E27FC236}">
                <a16:creationId xmlns:a16="http://schemas.microsoft.com/office/drawing/2014/main" id="{24D9F0CD-2797-42CC-96ED-C30EFB3C7E09}"/>
              </a:ext>
            </a:extLst>
          </p:cNvPr>
          <p:cNvSpPr txBox="1">
            <a:spLocks/>
          </p:cNvSpPr>
          <p:nvPr/>
        </p:nvSpPr>
        <p:spPr>
          <a:xfrm>
            <a:off x="2193683" y="6341423"/>
            <a:ext cx="2610998"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1100">
                <a:solidFill>
                  <a:srgbClr val="404040"/>
                </a:solidFill>
                <a:latin typeface="HGPｺﾞｼｯｸE" panose="020B0900000000000000" pitchFamily="50" charset="-128"/>
                <a:ea typeface="HGPｺﾞｼｯｸE" panose="020B0900000000000000" pitchFamily="50" charset="-128"/>
              </a:rPr>
              <a:t>参考：長野県神城断層地震災害記録集</a:t>
            </a:r>
          </a:p>
        </p:txBody>
      </p:sp>
    </p:spTree>
    <p:extLst>
      <p:ext uri="{BB962C8B-B14F-4D97-AF65-F5344CB8AC3E}">
        <p14:creationId xmlns:p14="http://schemas.microsoft.com/office/powerpoint/2010/main" val="267669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1735"/>
            <a:ext cx="12192000" cy="707241"/>
          </a:xfrm>
          <a:solidFill>
            <a:srgbClr val="35A16B"/>
          </a:solidFill>
        </p:spPr>
        <p:txBody>
          <a:bodyPr/>
          <a:lstStyle/>
          <a:p>
            <a:r>
              <a:rPr kumimoji="1" lang="ja-JP" altLang="en-US" b="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学習目標</a:t>
            </a:r>
            <a:endPar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lvl="1"/>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endParaRPr kumimoji="1" lang="ja-JP" altLang="en-US" dirty="0">
              <a:solidFill>
                <a:prstClr val="black">
                  <a:lumMod val="75000"/>
                  <a:lumOff val="25000"/>
                </a:prstClr>
              </a:solidFill>
            </a:endParaRP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2213200" y="1281178"/>
            <a:ext cx="7920000" cy="1815882"/>
          </a:xfrm>
          <a:prstGeom prst="rect">
            <a:avLst/>
          </a:prstGeom>
          <a:noFill/>
        </p:spPr>
        <p:txBody>
          <a:bodyPr wrap="square" rtlCol="0">
            <a:spAutoFit/>
          </a:bodyPr>
          <a:lstStyle/>
          <a:p>
            <a:pPr>
              <a:spcAft>
                <a:spcPts val="36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各家庭での安全対策と災害への事前の備えは、地域の自助意識を向上させるために必要であり、防災リーダーはこれらを実施するとともに、地域に伝えることの重要性を理解する</a:t>
            </a:r>
            <a:endParaRPr kumimoji="1" lang="en-US" altLang="ja-JP" sz="32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104B1802-FF1D-420E-8F49-CF8ECD1C94D3}"/>
              </a:ext>
            </a:extLst>
          </p:cNvPr>
          <p:cNvSpPr/>
          <p:nvPr/>
        </p:nvSpPr>
        <p:spPr>
          <a:xfrm>
            <a:off x="1923600" y="3293616"/>
            <a:ext cx="8344800" cy="2920754"/>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0" lvl="1">
              <a:spcAft>
                <a:spcPts val="1200"/>
              </a:spcAft>
            </a:pP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0" lvl="1">
              <a:spcAft>
                <a:spcPts val="12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＜目次＞</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地域での情報収集・伝達</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要配慮者の地域ぐるみで</a:t>
            </a:r>
            <a:r>
              <a:rPr kumimoji="1" lang="ja-JP" altLang="en-US" sz="2800" dirty="0" err="1">
                <a:solidFill>
                  <a:prstClr val="black">
                    <a:lumMod val="75000"/>
                    <a:lumOff val="25000"/>
                  </a:prstClr>
                </a:solidFill>
                <a:latin typeface="HGPｺﾞｼｯｸE" panose="020B0900000000000000" pitchFamily="50" charset="-128"/>
                <a:ea typeface="HGPｺﾞｼｯｸE" panose="020B0900000000000000" pitchFamily="50" charset="-128"/>
              </a:rPr>
              <a:t>の</a:t>
            </a: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支援体制</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事前の備え</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住民の防災意識の向上</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0" lvl="1">
              <a:spcAft>
                <a:spcPts val="1200"/>
              </a:spcAft>
            </a:pP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D65D5CD6-BC8F-4848-8DAB-5B1F9AA6342D}"/>
              </a:ext>
            </a:extLst>
          </p:cNvPr>
          <p:cNvSpPr txBox="1"/>
          <p:nvPr/>
        </p:nvSpPr>
        <p:spPr>
          <a:xfrm>
            <a:off x="8481042" y="4569263"/>
            <a:ext cx="1503938"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28</a:t>
            </a:r>
          </a:p>
        </p:txBody>
      </p:sp>
      <p:sp>
        <p:nvSpPr>
          <p:cNvPr id="16" name="テキスト ボックス 15">
            <a:extLst>
              <a:ext uri="{FF2B5EF4-FFF2-40B4-BE49-F238E27FC236}">
                <a16:creationId xmlns:a16="http://schemas.microsoft.com/office/drawing/2014/main" id="{4FED887D-1973-4A14-A049-15B4DCF7E26F}"/>
              </a:ext>
            </a:extLst>
          </p:cNvPr>
          <p:cNvSpPr txBox="1"/>
          <p:nvPr/>
        </p:nvSpPr>
        <p:spPr>
          <a:xfrm>
            <a:off x="8564398" y="5140886"/>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P.29</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42</a:t>
            </a:r>
          </a:p>
        </p:txBody>
      </p:sp>
      <p:sp>
        <p:nvSpPr>
          <p:cNvPr id="10" name="テキスト ボックス 9">
            <a:extLst>
              <a:ext uri="{FF2B5EF4-FFF2-40B4-BE49-F238E27FC236}">
                <a16:creationId xmlns:a16="http://schemas.microsoft.com/office/drawing/2014/main" id="{754E73A1-A840-4A6F-8FBB-F9EC75084152}"/>
              </a:ext>
            </a:extLst>
          </p:cNvPr>
          <p:cNvSpPr txBox="1"/>
          <p:nvPr/>
        </p:nvSpPr>
        <p:spPr>
          <a:xfrm>
            <a:off x="8564398" y="5700829"/>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P.43</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54</a:t>
            </a:r>
          </a:p>
        </p:txBody>
      </p:sp>
      <p:sp>
        <p:nvSpPr>
          <p:cNvPr id="11" name="テキスト ボックス 10">
            <a:extLst>
              <a:ext uri="{FF2B5EF4-FFF2-40B4-BE49-F238E27FC236}">
                <a16:creationId xmlns:a16="http://schemas.microsoft.com/office/drawing/2014/main" id="{D65D5CD6-BC8F-4848-8DAB-5B1F9AA6342D}"/>
              </a:ext>
            </a:extLst>
          </p:cNvPr>
          <p:cNvSpPr txBox="1"/>
          <p:nvPr/>
        </p:nvSpPr>
        <p:spPr>
          <a:xfrm>
            <a:off x="8564398" y="4009320"/>
            <a:ext cx="133722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10</a:t>
            </a:r>
          </a:p>
        </p:txBody>
      </p:sp>
    </p:spTree>
    <p:extLst>
      <p:ext uri="{BB962C8B-B14F-4D97-AF65-F5344CB8AC3E}">
        <p14:creationId xmlns:p14="http://schemas.microsoft.com/office/powerpoint/2010/main" val="45075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12236"/>
            <a:ext cx="12192000" cy="700458"/>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避難支援体制を確保するための取組②</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28</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■「避難支援個別計画」の作成</a:t>
            </a:r>
            <a:endParaRPr lang="en-US" altLang="ja-JP">
              <a:solidFill>
                <a:srgbClr val="FF2800"/>
              </a:solidFill>
            </a:endParaRPr>
          </a:p>
          <a:p>
            <a:pPr marL="0" indent="0">
              <a:buNone/>
            </a:pPr>
            <a:r>
              <a:rPr lang="zh-TW" altLang="en-US" sz="2000">
                <a:solidFill>
                  <a:schemeClr val="tx1">
                    <a:lumMod val="75000"/>
                    <a:lumOff val="25000"/>
                  </a:schemeClr>
                </a:solidFill>
              </a:rPr>
              <a:t>（</a:t>
            </a:r>
            <a:r>
              <a:rPr lang="ja-JP" altLang="en-US" sz="2000">
                <a:solidFill>
                  <a:schemeClr val="tx1">
                    <a:lumMod val="75000"/>
                    <a:lumOff val="25000"/>
                  </a:schemeClr>
                </a:solidFill>
              </a:rPr>
              <a:t>出石町会 防災区民</a:t>
            </a:r>
            <a:r>
              <a:rPr lang="zh-TW" altLang="en-US" sz="2000">
                <a:solidFill>
                  <a:schemeClr val="tx1">
                    <a:lumMod val="75000"/>
                    <a:lumOff val="25000"/>
                  </a:schemeClr>
                </a:solidFill>
              </a:rPr>
              <a:t>組織：</a:t>
            </a:r>
            <a:r>
              <a:rPr lang="ja-JP" altLang="en-US" sz="2000">
                <a:solidFill>
                  <a:schemeClr val="tx1">
                    <a:lumMod val="75000"/>
                    <a:lumOff val="25000"/>
                  </a:schemeClr>
                </a:solidFill>
              </a:rPr>
              <a:t>東京都</a:t>
            </a:r>
            <a:r>
              <a:rPr lang="zh-TW" altLang="en-US" sz="2000">
                <a:solidFill>
                  <a:schemeClr val="tx1">
                    <a:lumMod val="75000"/>
                    <a:lumOff val="25000"/>
                  </a:schemeClr>
                </a:solidFill>
              </a:rPr>
              <a:t> </a:t>
            </a:r>
            <a:r>
              <a:rPr lang="ja-JP" altLang="en-US" sz="2000">
                <a:solidFill>
                  <a:schemeClr val="tx1">
                    <a:lumMod val="75000"/>
                    <a:lumOff val="25000"/>
                  </a:schemeClr>
                </a:solidFill>
              </a:rPr>
              <a:t>品川区）</a:t>
            </a:r>
            <a:endParaRPr lang="ja-JP" altLang="en-US" sz="2400">
              <a:solidFill>
                <a:schemeClr val="tx1">
                  <a:lumMod val="75000"/>
                  <a:lumOff val="25000"/>
                </a:schemeClr>
              </a:solidFill>
            </a:endParaRPr>
          </a:p>
          <a:p>
            <a:pPr marL="0" indent="0">
              <a:buNone/>
            </a:pP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6"/>
            <a:ext cx="7775554" cy="472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a:spcAft>
                <a:spcPts val="600"/>
              </a:spcAft>
            </a:pPr>
            <a:endPar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0" name="正方形/長方形 9">
            <a:extLst>
              <a:ext uri="{FF2B5EF4-FFF2-40B4-BE49-F238E27FC236}">
                <a16:creationId xmlns:a16="http://schemas.microsoft.com/office/drawing/2014/main" id="{7195DB8B-F999-4E34-909A-7FC498472A69}"/>
              </a:ext>
            </a:extLst>
          </p:cNvPr>
          <p:cNvSpPr/>
          <p:nvPr/>
        </p:nvSpPr>
        <p:spPr>
          <a:xfrm>
            <a:off x="2209821" y="2033826"/>
            <a:ext cx="4381500" cy="43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支援方法や支援者を計画の中で決めておく</a:t>
            </a:r>
          </a:p>
          <a:p>
            <a:pPr marL="533400" lvl="1" indent="-177800">
              <a:spcAft>
                <a:spcPts val="3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避難行動要支援者一人ひとりの支援方法や支援者を事前に決めておく。</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33400" lvl="1" indent="-177800" algn="just">
              <a:spcAft>
                <a:spcPts val="6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名簿に掲載している避難行動要支援者全員分の個別計画書を作成した。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lvl="1" indent="-342900" algn="just">
              <a:spcAft>
                <a:spcPts val="600"/>
              </a:spcAft>
              <a:buFont typeface="HGPｺﾞｼｯｸE" panose="020B0900000000000000" pitchFamily="50" charset="-128"/>
              <a:buChar char="○"/>
              <a:tabLst>
                <a:tab pos="533400" algn="l"/>
              </a:tabLs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継続的な安否確認訓練の実施</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33400" lvl="1" indent="-177800" algn="just">
              <a:spcAft>
                <a:spcPts val="6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毎年の防災訓練時に、避難行動要支援者への安否確認訓練を実施している。</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33400" lvl="1" indent="-177800" algn="just">
              <a:spcAft>
                <a:spcPts val="600"/>
              </a:spcAft>
              <a:buFont typeface="Arial" panose="020B0604020202020204" pitchFamily="34" charset="0"/>
              <a:buChar char="•"/>
              <a:tabLst>
                <a:tab pos="533400" algn="l"/>
              </a:tabLst>
            </a:pP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防災訓練時には個別計画書を活用して、計画内容を検証している。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11" name="図 10">
            <a:extLst>
              <a:ext uri="{FF2B5EF4-FFF2-40B4-BE49-F238E27FC236}">
                <a16:creationId xmlns:a16="http://schemas.microsoft.com/office/drawing/2014/main" id="{DAD31104-F2F5-4436-AC6A-D138D0B30706}"/>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057805" y="4203983"/>
            <a:ext cx="2466403" cy="1850715"/>
          </a:xfrm>
          <a:prstGeom prst="rect">
            <a:avLst/>
          </a:prstGeom>
          <a:ln>
            <a:solidFill>
              <a:schemeClr val="tx1">
                <a:lumMod val="50000"/>
                <a:lumOff val="50000"/>
              </a:schemeClr>
            </a:solidFill>
          </a:ln>
        </p:spPr>
      </p:pic>
      <p:sp>
        <p:nvSpPr>
          <p:cNvPr id="12" name="正方形/長方形 11">
            <a:extLst>
              <a:ext uri="{FF2B5EF4-FFF2-40B4-BE49-F238E27FC236}">
                <a16:creationId xmlns:a16="http://schemas.microsoft.com/office/drawing/2014/main" id="{C77A31B2-2B9A-4D7B-98D5-61551F1885DE}"/>
              </a:ext>
            </a:extLst>
          </p:cNvPr>
          <p:cNvSpPr/>
          <p:nvPr/>
        </p:nvSpPr>
        <p:spPr>
          <a:xfrm>
            <a:off x="6852444" y="6054698"/>
            <a:ext cx="2877127" cy="307777"/>
          </a:xfrm>
          <a:prstGeom prst="rect">
            <a:avLst/>
          </a:prstGeom>
        </p:spPr>
        <p:txBody>
          <a:bodyPr wrap="square">
            <a:spAutoFit/>
          </a:bodyPr>
          <a:lstStyle/>
          <a:p>
            <a:pPr algn="ctr"/>
            <a:r>
              <a:rPr lang="zh-TW" altLang="en-US" sz="1400">
                <a:solidFill>
                  <a:srgbClr val="404040"/>
                </a:solidFill>
                <a:latin typeface="HGPｺﾞｼｯｸE" panose="020B0900000000000000" pitchFamily="50" charset="-128"/>
                <a:ea typeface="HGPｺﾞｼｯｸE" panose="020B0900000000000000" pitchFamily="50" charset="-128"/>
              </a:rPr>
              <a:t>品川区避難支援個別計画書</a:t>
            </a:r>
          </a:p>
        </p:txBody>
      </p:sp>
      <p:pic>
        <p:nvPicPr>
          <p:cNvPr id="13" name="図 12" descr="室内 が含まれている画像&#10;&#10;自動的に生成された説明">
            <a:extLst>
              <a:ext uri="{FF2B5EF4-FFF2-40B4-BE49-F238E27FC236}">
                <a16:creationId xmlns:a16="http://schemas.microsoft.com/office/drawing/2014/main" id="{DF3B2B0A-2D94-4312-9F89-C0FB356FA9F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9558" r="8011"/>
          <a:stretch/>
        </p:blipFill>
        <p:spPr>
          <a:xfrm>
            <a:off x="7057804" y="2120375"/>
            <a:ext cx="2466403" cy="1685376"/>
          </a:xfrm>
          <a:prstGeom prst="rect">
            <a:avLst/>
          </a:prstGeom>
        </p:spPr>
      </p:pic>
      <p:sp>
        <p:nvSpPr>
          <p:cNvPr id="14" name="正方形/長方形 13">
            <a:extLst>
              <a:ext uri="{FF2B5EF4-FFF2-40B4-BE49-F238E27FC236}">
                <a16:creationId xmlns:a16="http://schemas.microsoft.com/office/drawing/2014/main" id="{89B4F94B-CC55-4990-A22A-44AF63F27A2B}"/>
              </a:ext>
            </a:extLst>
          </p:cNvPr>
          <p:cNvSpPr/>
          <p:nvPr/>
        </p:nvSpPr>
        <p:spPr>
          <a:xfrm>
            <a:off x="6863505" y="3786471"/>
            <a:ext cx="2877127" cy="307777"/>
          </a:xfrm>
          <a:prstGeom prst="rect">
            <a:avLst/>
          </a:prstGeom>
        </p:spPr>
        <p:txBody>
          <a:bodyPr wrap="square">
            <a:spAutoFit/>
          </a:bodyPr>
          <a:lstStyle/>
          <a:p>
            <a:pPr algn="ctr"/>
            <a:r>
              <a:rPr lang="ja-JP" altLang="en-US" sz="1400">
                <a:solidFill>
                  <a:srgbClr val="404040"/>
                </a:solidFill>
                <a:latin typeface="HGPｺﾞｼｯｸE" panose="020B0900000000000000" pitchFamily="50" charset="-128"/>
                <a:ea typeface="HGPｺﾞｼｯｸE" panose="020B0900000000000000" pitchFamily="50" charset="-128"/>
              </a:rPr>
              <a:t>避難支援個別計画づくりの取組</a:t>
            </a:r>
            <a:endParaRPr lang="zh-TW" altLang="en-US" sz="1400">
              <a:solidFill>
                <a:srgbClr val="404040"/>
              </a:solidFill>
              <a:latin typeface="HGPｺﾞｼｯｸE" panose="020B0900000000000000" pitchFamily="50" charset="-128"/>
              <a:ea typeface="HGPｺﾞｼｯｸE" panose="020B0900000000000000" pitchFamily="50" charset="-128"/>
            </a:endParaRPr>
          </a:p>
        </p:txBody>
      </p:sp>
      <p:graphicFrame>
        <p:nvGraphicFramePr>
          <p:cNvPr id="16" name="オブジェクト 15">
            <a:extLst>
              <a:ext uri="{FF2B5EF4-FFF2-40B4-BE49-F238E27FC236}">
                <a16:creationId xmlns:a16="http://schemas.microsoft.com/office/drawing/2014/main" id="{0060A313-415D-4649-A8AE-E9D296416D1A}"/>
              </a:ext>
            </a:extLst>
          </p:cNvPr>
          <p:cNvGraphicFramePr>
            <a:graphicFrameLocks noChangeAspect="1"/>
          </p:cNvGraphicFramePr>
          <p:nvPr/>
        </p:nvGraphicFramePr>
        <p:xfrm>
          <a:off x="2188712" y="1301624"/>
          <a:ext cx="879475" cy="346075"/>
        </p:xfrm>
        <a:graphic>
          <a:graphicData uri="http://schemas.openxmlformats.org/presentationml/2006/ole">
            <mc:AlternateContent xmlns:mc="http://schemas.openxmlformats.org/markup-compatibility/2006">
              <mc:Choice xmlns:v="urn:schemas-microsoft-com:vml" Requires="v">
                <p:oleObj spid="_x0000_s10271" name="Document" r:id="rId7" imgW="737915" imgH="286296" progId="Word.Document.12">
                  <p:embed/>
                </p:oleObj>
              </mc:Choice>
              <mc:Fallback>
                <p:oleObj name="Document" r:id="rId7" imgW="737915" imgH="286296" progId="Word.Document.12">
                  <p:embed/>
                  <p:pic>
                    <p:nvPicPr>
                      <p:cNvPr id="16" name="オブジェクト 15">
                        <a:extLst>
                          <a:ext uri="{FF2B5EF4-FFF2-40B4-BE49-F238E27FC236}">
                            <a16:creationId xmlns:a16="http://schemas.microsoft.com/office/drawing/2014/main" id="{0060A313-415D-4649-A8AE-E9D296416D1A}"/>
                          </a:ext>
                        </a:extLst>
                      </p:cNvPr>
                      <p:cNvPicPr/>
                      <p:nvPr/>
                    </p:nvPicPr>
                    <p:blipFill>
                      <a:blip r:embed="rId8"/>
                      <a:stretch>
                        <a:fillRect/>
                      </a:stretch>
                    </p:blipFill>
                    <p:spPr>
                      <a:xfrm>
                        <a:off x="2188712" y="1301624"/>
                        <a:ext cx="879475" cy="346075"/>
                      </a:xfrm>
                      <a:prstGeom prst="rect">
                        <a:avLst/>
                      </a:prstGeom>
                    </p:spPr>
                  </p:pic>
                </p:oleObj>
              </mc:Fallback>
            </mc:AlternateContent>
          </a:graphicData>
        </a:graphic>
      </p:graphicFrame>
      <p:sp>
        <p:nvSpPr>
          <p:cNvPr id="17" name="テキスト プレースホルダー 6">
            <a:extLst>
              <a:ext uri="{FF2B5EF4-FFF2-40B4-BE49-F238E27FC236}">
                <a16:creationId xmlns:a16="http://schemas.microsoft.com/office/drawing/2014/main" id="{C2D31D52-15E3-4E69-B460-BB34674EDB82}"/>
              </a:ext>
            </a:extLst>
          </p:cNvPr>
          <p:cNvSpPr txBox="1">
            <a:spLocks/>
          </p:cNvSpPr>
          <p:nvPr/>
        </p:nvSpPr>
        <p:spPr>
          <a:xfrm>
            <a:off x="2193683" y="6341423"/>
            <a:ext cx="4089605"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1100">
                <a:solidFill>
                  <a:srgbClr val="404040"/>
                </a:solidFill>
                <a:latin typeface="HGPｺﾞｼｯｸE" panose="020B0900000000000000" pitchFamily="50" charset="-128"/>
                <a:ea typeface="HGPｺﾞｼｯｸE" panose="020B0900000000000000" pitchFamily="50" charset="-128"/>
              </a:rPr>
              <a:t>参考：品川区「避難行動要支援者の支援体制づくりの手引き」</a:t>
            </a:r>
          </a:p>
        </p:txBody>
      </p:sp>
    </p:spTree>
    <p:extLst>
      <p:ext uri="{BB962C8B-B14F-4D97-AF65-F5344CB8AC3E}">
        <p14:creationId xmlns:p14="http://schemas.microsoft.com/office/powerpoint/2010/main" val="210736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AC193D-E1C3-4289-8307-327A138E0643}"/>
              </a:ext>
            </a:extLst>
          </p:cNvPr>
          <p:cNvSpPr>
            <a:spLocks noGrp="1"/>
          </p:cNvSpPr>
          <p:nvPr>
            <p:ph type="sldNum" sz="quarter" idx="12"/>
          </p:nvPr>
        </p:nvSpPr>
        <p:spPr>
          <a:xfrm>
            <a:off x="8564879" y="6043988"/>
            <a:ext cx="2743200" cy="365125"/>
          </a:xfrm>
        </p:spPr>
        <p:txBody>
          <a:bodyPr/>
          <a:lstStyle/>
          <a:p>
            <a:r>
              <a:rPr kumimoji="1" lang="en-US" altLang="ja-JP" sz="1400" dirty="0">
                <a:latin typeface="+mj-lt"/>
              </a:rPr>
              <a:t>29</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4F159FB7-8967-4892-AB5D-0A8EA1F417E3}"/>
              </a:ext>
            </a:extLst>
          </p:cNvPr>
          <p:cNvSpPr txBox="1"/>
          <p:nvPr/>
        </p:nvSpPr>
        <p:spPr>
          <a:xfrm>
            <a:off x="2255519" y="2557195"/>
            <a:ext cx="7680960" cy="1200329"/>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a:solidFill>
                  <a:srgbClr val="404040"/>
                </a:solidFill>
                <a:latin typeface="HGPｺﾞｼｯｸE" panose="020B0900000000000000" pitchFamily="50" charset="-128"/>
                <a:ea typeface="HGPｺﾞｼｯｸE" panose="020B0900000000000000" pitchFamily="50" charset="-128"/>
              </a:rPr>
              <a:t>地域で協力し合って、避難行動要支援者を把握し、避難を支援しましょう</a:t>
            </a:r>
          </a:p>
        </p:txBody>
      </p:sp>
      <p:sp>
        <p:nvSpPr>
          <p:cNvPr id="4" name="テキスト ボックス 3">
            <a:extLst>
              <a:ext uri="{FF2B5EF4-FFF2-40B4-BE49-F238E27FC236}">
                <a16:creationId xmlns:a16="http://schemas.microsoft.com/office/drawing/2014/main" id="{5E7761D7-D8CB-45F6-A31D-1F72ACFE14FD}"/>
              </a:ext>
            </a:extLst>
          </p:cNvPr>
          <p:cNvSpPr txBox="1"/>
          <p:nvPr/>
        </p:nvSpPr>
        <p:spPr>
          <a:xfrm>
            <a:off x="2209800" y="676647"/>
            <a:ext cx="7780020" cy="1200329"/>
          </a:xfrm>
          <a:prstGeom prst="rect">
            <a:avLst/>
          </a:prstGeom>
          <a:noFill/>
        </p:spPr>
        <p:txBody>
          <a:bodyPr wrap="square" lIns="0" rIns="0" rtlCol="0">
            <a:spAutoFit/>
          </a:bodyPr>
          <a:lstStyle/>
          <a:p>
            <a:pPr algn="ctr"/>
            <a:r>
              <a:rPr lang="ja-JP" altLang="en-US" sz="3600">
                <a:solidFill>
                  <a:srgbClr val="404040"/>
                </a:solidFill>
                <a:latin typeface="HGPｺﾞｼｯｸE" panose="020B0900000000000000" pitchFamily="50" charset="-128"/>
                <a:ea typeface="HGPｺﾞｼｯｸE" panose="020B0900000000000000" pitchFamily="50" charset="-128"/>
              </a:rPr>
              <a:t>２．要配慮者の地域ぐるみでの支援体制</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a:solidFill>
                  <a:srgbClr val="404040"/>
                </a:solidFill>
                <a:latin typeface="HGPｺﾞｼｯｸE" panose="020B0900000000000000" pitchFamily="50" charset="-128"/>
                <a:ea typeface="HGPｺﾞｼｯｸE" panose="020B0900000000000000" pitchFamily="50" charset="-128"/>
              </a:rPr>
              <a:t>- </a:t>
            </a:r>
            <a:r>
              <a:rPr lang="ja-JP" altLang="en-US" sz="3600">
                <a:solidFill>
                  <a:srgbClr val="404040"/>
                </a:solidFill>
                <a:latin typeface="HGPｺﾞｼｯｸE" panose="020B0900000000000000" pitchFamily="50" charset="-128"/>
                <a:ea typeface="HGPｺﾞｼｯｸE" panose="020B0900000000000000" pitchFamily="50" charset="-128"/>
              </a:rPr>
              <a:t>まとめ </a:t>
            </a:r>
            <a:r>
              <a:rPr lang="en-US" altLang="ja-JP" sz="3600">
                <a:solidFill>
                  <a:srgbClr val="404040"/>
                </a:solidFill>
                <a:latin typeface="HGPｺﾞｼｯｸE" panose="020B0900000000000000" pitchFamily="50" charset="-128"/>
                <a:ea typeface="HGPｺﾞｼｯｸE" panose="020B0900000000000000" pitchFamily="50" charset="-128"/>
              </a:rPr>
              <a:t>-</a:t>
            </a:r>
            <a:endParaRPr lang="ja-JP" altLang="en-US" sz="36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3939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1920948" y="1666461"/>
            <a:ext cx="8116208" cy="2513918"/>
          </a:xfrm>
        </p:spPr>
        <p:txBody>
          <a:bodyPr vert="horz" lIns="91440" tIns="45720" rIns="91440" bIns="45720" rtlCol="0" anchor="b">
            <a:noAutofit/>
          </a:bodyPr>
          <a:lstStyle/>
          <a:p>
            <a:pPr marL="1080000" indent="-1080000" algn="l">
              <a:lnSpc>
                <a:spcPct val="100000"/>
              </a:lnSpc>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３</a:t>
            </a:r>
            <a:r>
              <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事前の備え</a:t>
            </a:r>
            <a:endParaRPr lang="ja-JP" altLang="en-US" sz="4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EBB00BB2-229B-4137-9828-1AB07FDB4F64}"/>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20</a:t>
            </a: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3759903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3667"/>
            <a:ext cx="12192000" cy="681604"/>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大規模災害が発生すると・・・</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31</a:t>
            </a:r>
            <a:endParaRPr kumimoji="1" lang="ja-JP" altLang="en-US" sz="1400" dirty="0"/>
          </a:p>
        </p:txBody>
      </p:sp>
      <p:sp>
        <p:nvSpPr>
          <p:cNvPr id="16" name="矢印: 下 15">
            <a:extLst>
              <a:ext uri="{FF2B5EF4-FFF2-40B4-BE49-F238E27FC236}">
                <a16:creationId xmlns:a16="http://schemas.microsoft.com/office/drawing/2014/main" id="{29BE6DDE-D40A-4A4C-8867-636ECE074CE2}"/>
              </a:ext>
            </a:extLst>
          </p:cNvPr>
          <p:cNvSpPr/>
          <p:nvPr/>
        </p:nvSpPr>
        <p:spPr>
          <a:xfrm>
            <a:off x="5665169" y="4021526"/>
            <a:ext cx="861662" cy="650082"/>
          </a:xfrm>
          <a:prstGeom prst="downArrow">
            <a:avLst/>
          </a:prstGeom>
          <a:solidFill>
            <a:srgbClr val="40404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44A50041-6E7C-447C-AA18-D56D5AA6182E}"/>
              </a:ext>
            </a:extLst>
          </p:cNvPr>
          <p:cNvSpPr/>
          <p:nvPr/>
        </p:nvSpPr>
        <p:spPr>
          <a:xfrm>
            <a:off x="1900871" y="2035007"/>
            <a:ext cx="2579690" cy="1614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13" name="コンテンツ プレースホルダー 2">
            <a:extLst>
              <a:ext uri="{FF2B5EF4-FFF2-40B4-BE49-F238E27FC236}">
                <a16:creationId xmlns:a16="http://schemas.microsoft.com/office/drawing/2014/main" id="{20D2ECA5-0981-4FA5-95A7-20434042C83A}"/>
              </a:ext>
            </a:extLst>
          </p:cNvPr>
          <p:cNvSpPr txBox="1">
            <a:spLocks/>
          </p:cNvSpPr>
          <p:nvPr/>
        </p:nvSpPr>
        <p:spPr>
          <a:xfrm>
            <a:off x="1849176" y="2057757"/>
            <a:ext cx="2683081"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a:solidFill>
                  <a:srgbClr val="FF2800"/>
                </a:solidFill>
                <a:latin typeface="HGPｺﾞｼｯｸE" panose="020B0900000000000000" pitchFamily="50" charset="-128"/>
                <a:ea typeface="HGPｺﾞｼｯｸE" panose="020B0900000000000000" pitchFamily="50" charset="-128"/>
              </a:rPr>
              <a:t>ライフラインの途絶</a:t>
            </a:r>
            <a:endParaRPr lang="en-US" altLang="ja-JP">
              <a:solidFill>
                <a:srgbClr val="FF2800"/>
              </a:solidFill>
              <a:latin typeface="HGPｺﾞｼｯｸE" panose="020B0900000000000000" pitchFamily="50" charset="-128"/>
              <a:ea typeface="HGPｺﾞｼｯｸE" panose="020B0900000000000000" pitchFamily="50" charset="-128"/>
            </a:endParaRPr>
          </a:p>
        </p:txBody>
      </p:sp>
      <p:sp>
        <p:nvSpPr>
          <p:cNvPr id="14" name="正方形/長方形 13">
            <a:extLst>
              <a:ext uri="{FF2B5EF4-FFF2-40B4-BE49-F238E27FC236}">
                <a16:creationId xmlns:a16="http://schemas.microsoft.com/office/drawing/2014/main" id="{7A92537D-C90D-433D-B599-D8FDD4A3F6BF}"/>
              </a:ext>
            </a:extLst>
          </p:cNvPr>
          <p:cNvSpPr/>
          <p:nvPr/>
        </p:nvSpPr>
        <p:spPr>
          <a:xfrm>
            <a:off x="4682710" y="2041960"/>
            <a:ext cx="2579690" cy="1614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17" name="コンテンツ プレースホルダー 2">
            <a:extLst>
              <a:ext uri="{FF2B5EF4-FFF2-40B4-BE49-F238E27FC236}">
                <a16:creationId xmlns:a16="http://schemas.microsoft.com/office/drawing/2014/main" id="{B482DD35-4BD2-4DEA-972F-D57871D9C625}"/>
              </a:ext>
            </a:extLst>
          </p:cNvPr>
          <p:cNvSpPr txBox="1">
            <a:spLocks/>
          </p:cNvSpPr>
          <p:nvPr/>
        </p:nvSpPr>
        <p:spPr>
          <a:xfrm>
            <a:off x="4691653" y="2060899"/>
            <a:ext cx="2570747"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rgbClr val="FF2800"/>
                </a:solidFill>
                <a:latin typeface="HGPｺﾞｼｯｸE" panose="020B0900000000000000" pitchFamily="50" charset="-128"/>
                <a:ea typeface="HGPｺﾞｼｯｸE" panose="020B0900000000000000" pitchFamily="50" charset="-128"/>
              </a:rPr>
              <a:t>避難生活が続く</a:t>
            </a:r>
            <a:endParaRPr lang="en-US" altLang="ja-JP">
              <a:solidFill>
                <a:srgbClr val="FF2800"/>
              </a:solidFill>
              <a:latin typeface="HGPｺﾞｼｯｸE" panose="020B0900000000000000" pitchFamily="50" charset="-128"/>
              <a:ea typeface="HGPｺﾞｼｯｸE" panose="020B0900000000000000" pitchFamily="50" charset="-128"/>
            </a:endParaRPr>
          </a:p>
        </p:txBody>
      </p:sp>
      <p:sp>
        <p:nvSpPr>
          <p:cNvPr id="20" name="正方形/長方形 19">
            <a:extLst>
              <a:ext uri="{FF2B5EF4-FFF2-40B4-BE49-F238E27FC236}">
                <a16:creationId xmlns:a16="http://schemas.microsoft.com/office/drawing/2014/main" id="{447DE94E-FE2B-4D6E-AF48-E4A861D85236}"/>
              </a:ext>
            </a:extLst>
          </p:cNvPr>
          <p:cNvSpPr/>
          <p:nvPr/>
        </p:nvSpPr>
        <p:spPr>
          <a:xfrm>
            <a:off x="7482436" y="2035007"/>
            <a:ext cx="2931309" cy="1614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21" name="コンテンツ プレースホルダー 2">
            <a:extLst>
              <a:ext uri="{FF2B5EF4-FFF2-40B4-BE49-F238E27FC236}">
                <a16:creationId xmlns:a16="http://schemas.microsoft.com/office/drawing/2014/main" id="{F0290543-5241-4711-8CBB-6CA2AC521001}"/>
              </a:ext>
            </a:extLst>
          </p:cNvPr>
          <p:cNvSpPr txBox="1">
            <a:spLocks/>
          </p:cNvSpPr>
          <p:nvPr/>
        </p:nvSpPr>
        <p:spPr>
          <a:xfrm>
            <a:off x="7482436" y="2066582"/>
            <a:ext cx="2931309"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a:solidFill>
                  <a:srgbClr val="FF2800"/>
                </a:solidFill>
                <a:latin typeface="HGPｺﾞｼｯｸE" panose="020B0900000000000000" pitchFamily="50" charset="-128"/>
                <a:ea typeface="HGPｺﾞｼｯｸE" panose="020B0900000000000000" pitchFamily="50" charset="-128"/>
              </a:rPr>
              <a:t>異なる個々人の事情</a:t>
            </a:r>
            <a:endParaRPr lang="en-US" altLang="ja-JP">
              <a:solidFill>
                <a:srgbClr val="FF2800"/>
              </a:solidFill>
              <a:latin typeface="HGPｺﾞｼｯｸE" panose="020B0900000000000000" pitchFamily="50" charset="-128"/>
              <a:ea typeface="HGPｺﾞｼｯｸE" panose="020B0900000000000000" pitchFamily="50" charset="-128"/>
            </a:endParaRPr>
          </a:p>
        </p:txBody>
      </p:sp>
      <p:sp>
        <p:nvSpPr>
          <p:cNvPr id="28" name="コンテンツ プレースホルダー 2">
            <a:extLst>
              <a:ext uri="{FF2B5EF4-FFF2-40B4-BE49-F238E27FC236}">
                <a16:creationId xmlns:a16="http://schemas.microsoft.com/office/drawing/2014/main" id="{39DCF4EE-304A-467B-AC1E-D35F96518C2E}"/>
              </a:ext>
            </a:extLst>
          </p:cNvPr>
          <p:cNvSpPr txBox="1">
            <a:spLocks/>
          </p:cNvSpPr>
          <p:nvPr/>
        </p:nvSpPr>
        <p:spPr>
          <a:xfrm>
            <a:off x="1888245" y="2902963"/>
            <a:ext cx="2561803"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2000">
                <a:solidFill>
                  <a:srgbClr val="404040"/>
                </a:solidFill>
                <a:latin typeface="HGPｺﾞｼｯｸE" panose="020B0900000000000000" pitchFamily="50" charset="-128"/>
                <a:ea typeface="HGPｺﾞｼｯｸE" panose="020B0900000000000000" pitchFamily="50" charset="-128"/>
              </a:rPr>
              <a:t>電気・ガス・水道</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29" name="コンテンツ プレースホルダー 2">
            <a:extLst>
              <a:ext uri="{FF2B5EF4-FFF2-40B4-BE49-F238E27FC236}">
                <a16:creationId xmlns:a16="http://schemas.microsoft.com/office/drawing/2014/main" id="{4B8DE73D-4A18-4444-98DD-38CEC3FC9F6D}"/>
              </a:ext>
            </a:extLst>
          </p:cNvPr>
          <p:cNvSpPr txBox="1">
            <a:spLocks/>
          </p:cNvSpPr>
          <p:nvPr/>
        </p:nvSpPr>
        <p:spPr>
          <a:xfrm>
            <a:off x="4682711" y="2902962"/>
            <a:ext cx="2561803"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2000">
                <a:solidFill>
                  <a:srgbClr val="404040"/>
                </a:solidFill>
                <a:latin typeface="HGPｺﾞｼｯｸE" panose="020B0900000000000000" pitchFamily="50" charset="-128"/>
                <a:ea typeface="HGPｺﾞｼｯｸE" panose="020B0900000000000000" pitchFamily="50" charset="-128"/>
              </a:rPr>
              <a:t>生活必需品が不足</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30" name="コンテンツ プレースホルダー 2">
            <a:extLst>
              <a:ext uri="{FF2B5EF4-FFF2-40B4-BE49-F238E27FC236}">
                <a16:creationId xmlns:a16="http://schemas.microsoft.com/office/drawing/2014/main" id="{B50BE9E6-0D90-486C-8DB4-61354F2BFFC2}"/>
              </a:ext>
            </a:extLst>
          </p:cNvPr>
          <p:cNvSpPr txBox="1">
            <a:spLocks/>
          </p:cNvSpPr>
          <p:nvPr/>
        </p:nvSpPr>
        <p:spPr>
          <a:xfrm>
            <a:off x="7548228" y="2923758"/>
            <a:ext cx="2799723"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2000">
                <a:solidFill>
                  <a:srgbClr val="404040"/>
                </a:solidFill>
                <a:latin typeface="HGPｺﾞｼｯｸE" panose="020B0900000000000000" pitchFamily="50" charset="-128"/>
                <a:ea typeface="HGPｺﾞｼｯｸE" panose="020B0900000000000000" pitchFamily="50" charset="-128"/>
              </a:rPr>
              <a:t>年齢、性別、持病など</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0A10353D-7045-4C91-932C-C0EAEE22DB9B}"/>
              </a:ext>
            </a:extLst>
          </p:cNvPr>
          <p:cNvSpPr txBox="1"/>
          <p:nvPr/>
        </p:nvSpPr>
        <p:spPr>
          <a:xfrm>
            <a:off x="3345888" y="1157260"/>
            <a:ext cx="5500224" cy="584775"/>
          </a:xfrm>
          <a:prstGeom prst="rect">
            <a:avLst/>
          </a:prstGeom>
          <a:noFill/>
        </p:spPr>
        <p:txBody>
          <a:bodyPr wrap="none" rtlCol="0">
            <a:spAutoFit/>
          </a:bodyPr>
          <a:lstStyle/>
          <a:p>
            <a:r>
              <a:rPr lang="ja-JP" altLang="en-US" sz="3200" dirty="0">
                <a:solidFill>
                  <a:srgbClr val="404040"/>
                </a:solidFill>
                <a:latin typeface="HGPｺﾞｼｯｸE" panose="020B0900000000000000" pitchFamily="50" charset="-128"/>
                <a:ea typeface="HGPｺﾞｼｯｸE" panose="020B0900000000000000" pitchFamily="50" charset="-128"/>
              </a:rPr>
              <a:t>災害の直後を生き延びても・・・</a:t>
            </a:r>
          </a:p>
        </p:txBody>
      </p:sp>
      <p:sp>
        <p:nvSpPr>
          <p:cNvPr id="32" name="正方形/長方形 31">
            <a:extLst>
              <a:ext uri="{FF2B5EF4-FFF2-40B4-BE49-F238E27FC236}">
                <a16:creationId xmlns:a16="http://schemas.microsoft.com/office/drawing/2014/main" id="{5609C973-D96D-436B-8635-B2BE305D551C}"/>
              </a:ext>
            </a:extLst>
          </p:cNvPr>
          <p:cNvSpPr/>
          <p:nvPr/>
        </p:nvSpPr>
        <p:spPr>
          <a:xfrm>
            <a:off x="1907986" y="5094680"/>
            <a:ext cx="8376028" cy="650082"/>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2800">
                <a:solidFill>
                  <a:prstClr val="white"/>
                </a:solidFill>
                <a:latin typeface="HGPｺﾞｼｯｸE" panose="020B0900000000000000" pitchFamily="50" charset="-128"/>
                <a:ea typeface="HGPｺﾞｼｯｸE" panose="020B0900000000000000" pitchFamily="50" charset="-128"/>
              </a:rPr>
              <a:t>うまく生き延びていくための「備え」が必要</a:t>
            </a:r>
            <a:endParaRPr lang="en-US" altLang="ja-JP" sz="2800">
              <a:solidFill>
                <a:prstClr val="white"/>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234752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78E3-130D-4A0D-AB57-F1B4870B3D69}"/>
              </a:ext>
            </a:extLst>
          </p:cNvPr>
          <p:cNvSpPr>
            <a:spLocks noGrp="1"/>
          </p:cNvSpPr>
          <p:nvPr>
            <p:ph type="title"/>
          </p:nvPr>
        </p:nvSpPr>
        <p:spPr>
          <a:xfrm>
            <a:off x="0" y="-2870"/>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備えておく物</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070D4F8-AC4A-485C-B571-5CDB3D5896CF}"/>
              </a:ext>
            </a:extLst>
          </p:cNvPr>
          <p:cNvSpPr>
            <a:spLocks noGrp="1"/>
          </p:cNvSpPr>
          <p:nvPr>
            <p:ph type="sldNum" sz="quarter" idx="12"/>
          </p:nvPr>
        </p:nvSpPr>
        <p:spPr/>
        <p:txBody>
          <a:bodyPr/>
          <a:lstStyle/>
          <a:p>
            <a:r>
              <a:rPr kumimoji="1" lang="en-US" altLang="ja-JP" sz="1400" dirty="0"/>
              <a:t>32</a:t>
            </a:r>
            <a:endParaRPr kumimoji="1" lang="ja-JP" altLang="en-US" sz="1400" dirty="0"/>
          </a:p>
        </p:txBody>
      </p:sp>
      <p:sp>
        <p:nvSpPr>
          <p:cNvPr id="16" name="正方形/長方形 15">
            <a:extLst>
              <a:ext uri="{FF2B5EF4-FFF2-40B4-BE49-F238E27FC236}">
                <a16:creationId xmlns:a16="http://schemas.microsoft.com/office/drawing/2014/main" id="{F00E0184-241A-47B8-81A7-188BDC4AD230}"/>
              </a:ext>
            </a:extLst>
          </p:cNvPr>
          <p:cNvSpPr/>
          <p:nvPr/>
        </p:nvSpPr>
        <p:spPr>
          <a:xfrm>
            <a:off x="1903581" y="1195875"/>
            <a:ext cx="4109404" cy="3378790"/>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20" name="正方形/長方形 19">
            <a:extLst>
              <a:ext uri="{FF2B5EF4-FFF2-40B4-BE49-F238E27FC236}">
                <a16:creationId xmlns:a16="http://schemas.microsoft.com/office/drawing/2014/main" id="{F99D39B6-AAA3-45F4-B220-0A7B68A96356}"/>
              </a:ext>
            </a:extLst>
          </p:cNvPr>
          <p:cNvSpPr/>
          <p:nvPr/>
        </p:nvSpPr>
        <p:spPr>
          <a:xfrm>
            <a:off x="1903581" y="1195875"/>
            <a:ext cx="4109403"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2800">
                <a:solidFill>
                  <a:prstClr val="white"/>
                </a:solidFill>
                <a:latin typeface="HGPｺﾞｼｯｸE" panose="020B0900000000000000" pitchFamily="50" charset="-128"/>
                <a:ea typeface="HGPｺﾞｼｯｸE" panose="020B0900000000000000" pitchFamily="50" charset="-128"/>
              </a:rPr>
              <a:t>①非常持出品</a:t>
            </a:r>
            <a:endParaRPr lang="en-US" altLang="ja-JP" sz="2800">
              <a:solidFill>
                <a:prstClr val="white"/>
              </a:solidFill>
              <a:latin typeface="HGPｺﾞｼｯｸE" panose="020B0900000000000000" pitchFamily="50" charset="-128"/>
              <a:ea typeface="HGPｺﾞｼｯｸE" panose="020B0900000000000000" pitchFamily="50" charset="-128"/>
            </a:endParaRPr>
          </a:p>
        </p:txBody>
      </p:sp>
      <p:sp>
        <p:nvSpPr>
          <p:cNvPr id="21" name="コンテンツ プレースホルダー 2">
            <a:extLst>
              <a:ext uri="{FF2B5EF4-FFF2-40B4-BE49-F238E27FC236}">
                <a16:creationId xmlns:a16="http://schemas.microsoft.com/office/drawing/2014/main" id="{DA73A3E2-6C39-4059-A377-AB9E5A0F0E3E}"/>
              </a:ext>
            </a:extLst>
          </p:cNvPr>
          <p:cNvSpPr txBox="1">
            <a:spLocks/>
          </p:cNvSpPr>
          <p:nvPr/>
        </p:nvSpPr>
        <p:spPr>
          <a:xfrm>
            <a:off x="1989309" y="2028317"/>
            <a:ext cx="4109403" cy="1151356"/>
          </a:xfrm>
          <a:prstGeom prst="rect">
            <a:avLst/>
          </a:prstGeom>
        </p:spPr>
        <p:txBody>
          <a:bodyPr anchor="t"/>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a:solidFill>
                  <a:srgbClr val="FF2800"/>
                </a:solidFill>
                <a:latin typeface="HGPｺﾞｼｯｸE" panose="020B0900000000000000" pitchFamily="50" charset="-128"/>
                <a:ea typeface="HGPｺﾞｼｯｸE" panose="020B0900000000000000" pitchFamily="50" charset="-128"/>
              </a:rPr>
              <a:t>避難</a:t>
            </a:r>
            <a:r>
              <a:rPr lang="ja-JP" altLang="en-US">
                <a:latin typeface="HGPｺﾞｼｯｸE" panose="020B0900000000000000" pitchFamily="50" charset="-128"/>
                <a:ea typeface="HGPｺﾞｼｯｸE" panose="020B0900000000000000" pitchFamily="50" charset="-128"/>
              </a:rPr>
              <a:t>するときにまず</a:t>
            </a:r>
            <a:r>
              <a:rPr lang="ja-JP" altLang="en-US">
                <a:solidFill>
                  <a:srgbClr val="FF2800"/>
                </a:solidFill>
                <a:latin typeface="HGPｺﾞｼｯｸE" panose="020B0900000000000000" pitchFamily="50" charset="-128"/>
                <a:ea typeface="HGPｺﾞｼｯｸE" panose="020B0900000000000000" pitchFamily="50" charset="-128"/>
              </a:rPr>
              <a:t>持ち出す</a:t>
            </a:r>
            <a:r>
              <a:rPr lang="ja-JP" altLang="en-US">
                <a:latin typeface="HGPｺﾞｼｯｸE" panose="020B0900000000000000" pitchFamily="50" charset="-128"/>
                <a:ea typeface="HGPｺﾞｼｯｸE" panose="020B0900000000000000" pitchFamily="50" charset="-128"/>
              </a:rPr>
              <a:t>べきもの。</a:t>
            </a:r>
            <a:endParaRPr lang="en-US" altLang="ja-JP">
              <a:latin typeface="HGPｺﾞｼｯｸE" panose="020B0900000000000000" pitchFamily="50" charset="-128"/>
              <a:ea typeface="HGPｺﾞｼｯｸE" panose="020B0900000000000000" pitchFamily="50" charset="-128"/>
            </a:endParaRPr>
          </a:p>
          <a:p>
            <a:pPr marL="0" indent="0">
              <a:buNone/>
            </a:pPr>
            <a:r>
              <a:rPr lang="ja-JP" altLang="en-US" sz="2000">
                <a:latin typeface="HGPｺﾞｼｯｸE" panose="020B0900000000000000" pitchFamily="50" charset="-128"/>
                <a:ea typeface="HGPｺﾞｼｯｸE" panose="020B0900000000000000" pitchFamily="50" charset="-128"/>
              </a:rPr>
              <a:t>被災した最初の１日間をしのぐために、必要最低限を備える。</a:t>
            </a:r>
            <a:endParaRPr lang="en-US" altLang="ja-JP" sz="2000">
              <a:latin typeface="HGPｺﾞｼｯｸE" panose="020B0900000000000000" pitchFamily="50" charset="-128"/>
              <a:ea typeface="HGPｺﾞｼｯｸE" panose="020B0900000000000000" pitchFamily="50" charset="-128"/>
            </a:endParaRPr>
          </a:p>
        </p:txBody>
      </p:sp>
      <p:sp>
        <p:nvSpPr>
          <p:cNvPr id="22" name="コンテンツ プレースホルダー 2">
            <a:extLst>
              <a:ext uri="{FF2B5EF4-FFF2-40B4-BE49-F238E27FC236}">
                <a16:creationId xmlns:a16="http://schemas.microsoft.com/office/drawing/2014/main" id="{E449892C-CEAF-49DD-90BA-35681FB5A881}"/>
              </a:ext>
            </a:extLst>
          </p:cNvPr>
          <p:cNvSpPr txBox="1">
            <a:spLocks/>
          </p:cNvSpPr>
          <p:nvPr/>
        </p:nvSpPr>
        <p:spPr>
          <a:xfrm>
            <a:off x="1962633" y="3557724"/>
            <a:ext cx="3976081" cy="829599"/>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None/>
            </a:pPr>
            <a:r>
              <a:rPr lang="ja-JP" altLang="en-US" sz="1400">
                <a:solidFill>
                  <a:srgbClr val="404040"/>
                </a:solidFill>
                <a:latin typeface="HGPｺﾞｼｯｸE" panose="020B0900000000000000" pitchFamily="50" charset="-128"/>
                <a:ea typeface="HGPｺﾞｼｯｸE" panose="020B0900000000000000" pitchFamily="50" charset="-128"/>
              </a:rPr>
              <a:t>例えば</a:t>
            </a:r>
            <a:endParaRPr lang="en-US" altLang="ja-JP" sz="1400">
              <a:solidFill>
                <a:srgbClr val="404040"/>
              </a:solidFill>
              <a:latin typeface="HGPｺﾞｼｯｸE" panose="020B0900000000000000" pitchFamily="50" charset="-128"/>
              <a:ea typeface="HGPｺﾞｼｯｸE" panose="020B0900000000000000" pitchFamily="50" charset="-128"/>
            </a:endParaRPr>
          </a:p>
          <a:p>
            <a:pPr marL="0" indent="0">
              <a:lnSpc>
                <a:spcPct val="100000"/>
              </a:lnSpc>
              <a:spcBef>
                <a:spcPts val="0"/>
              </a:spcBef>
              <a:buNone/>
            </a:pPr>
            <a:r>
              <a:rPr lang="ja-JP" altLang="en-US" sz="1800">
                <a:solidFill>
                  <a:srgbClr val="404040"/>
                </a:solidFill>
                <a:latin typeface="HGPｺﾞｼｯｸE" panose="020B0900000000000000" pitchFamily="50" charset="-128"/>
                <a:ea typeface="HGPｺﾞｼｯｸE" panose="020B0900000000000000" pitchFamily="50" charset="-128"/>
              </a:rPr>
              <a:t>現金、スマートフォン、食料・飲料水、救急用品、カッパ、懐中電灯、ラジオなど</a:t>
            </a:r>
            <a:endParaRPr lang="en-US" altLang="ja-JP" sz="1800">
              <a:solidFill>
                <a:srgbClr val="404040"/>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A2BAAC47-2665-4C78-8982-CD633F75D5AF}"/>
              </a:ext>
            </a:extLst>
          </p:cNvPr>
          <p:cNvSpPr/>
          <p:nvPr/>
        </p:nvSpPr>
        <p:spPr>
          <a:xfrm>
            <a:off x="6184438" y="1195875"/>
            <a:ext cx="4109404" cy="3378790"/>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DB2B6FBA-D1C0-49E0-9C4C-61A77ED7B5E6}"/>
              </a:ext>
            </a:extLst>
          </p:cNvPr>
          <p:cNvSpPr/>
          <p:nvPr/>
        </p:nvSpPr>
        <p:spPr>
          <a:xfrm>
            <a:off x="6184438" y="1195875"/>
            <a:ext cx="4109403"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2800">
                <a:solidFill>
                  <a:prstClr val="white"/>
                </a:solidFill>
                <a:latin typeface="HGPｺﾞｼｯｸE" panose="020B0900000000000000" pitchFamily="50" charset="-128"/>
                <a:ea typeface="HGPｺﾞｼｯｸE" panose="020B0900000000000000" pitchFamily="50" charset="-128"/>
              </a:rPr>
              <a:t>②備蓄　（非常備蓄品）</a:t>
            </a:r>
            <a:endParaRPr lang="en-US" altLang="ja-JP" sz="2800">
              <a:solidFill>
                <a:prstClr val="white"/>
              </a:solidFill>
              <a:latin typeface="HGPｺﾞｼｯｸE" panose="020B0900000000000000" pitchFamily="50" charset="-128"/>
              <a:ea typeface="HGPｺﾞｼｯｸE" panose="020B0900000000000000" pitchFamily="50" charset="-128"/>
            </a:endParaRPr>
          </a:p>
        </p:txBody>
      </p:sp>
      <p:sp>
        <p:nvSpPr>
          <p:cNvPr id="25" name="コンテンツ プレースホルダー 2">
            <a:extLst>
              <a:ext uri="{FF2B5EF4-FFF2-40B4-BE49-F238E27FC236}">
                <a16:creationId xmlns:a16="http://schemas.microsoft.com/office/drawing/2014/main" id="{F28B8A1D-36A7-483E-9277-E77AE6C13246}"/>
              </a:ext>
            </a:extLst>
          </p:cNvPr>
          <p:cNvSpPr txBox="1">
            <a:spLocks/>
          </p:cNvSpPr>
          <p:nvPr/>
        </p:nvSpPr>
        <p:spPr>
          <a:xfrm>
            <a:off x="6310740" y="2028318"/>
            <a:ext cx="3856795" cy="1517417"/>
          </a:xfrm>
          <a:prstGeom prst="rect">
            <a:avLst/>
          </a:prstGeom>
        </p:spPr>
        <p:txBody>
          <a:bodyPr anchor="t"/>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just">
              <a:buNone/>
            </a:pPr>
            <a:r>
              <a:rPr lang="ja-JP" altLang="en-US">
                <a:solidFill>
                  <a:srgbClr val="404040"/>
                </a:solidFill>
                <a:latin typeface="HGPｺﾞｼｯｸE" panose="020B0900000000000000" pitchFamily="50" charset="-128"/>
                <a:ea typeface="HGPｺﾞｼｯｸE" panose="020B0900000000000000" pitchFamily="50" charset="-128"/>
              </a:rPr>
              <a:t>発災後の</a:t>
            </a:r>
            <a:r>
              <a:rPr lang="ja-JP" altLang="en-US">
                <a:solidFill>
                  <a:srgbClr val="FF2800"/>
                </a:solidFill>
                <a:latin typeface="HGPｺﾞｼｯｸE" panose="020B0900000000000000" pitchFamily="50" charset="-128"/>
                <a:ea typeface="HGPｺﾞｼｯｸE" panose="020B0900000000000000" pitchFamily="50" charset="-128"/>
              </a:rPr>
              <a:t>避難生活</a:t>
            </a:r>
            <a:r>
              <a:rPr lang="en-US" altLang="ja-JP">
                <a:solidFill>
                  <a:srgbClr val="FF2800"/>
                </a:solidFill>
                <a:latin typeface="HGPｺﾞｼｯｸE" panose="020B0900000000000000" pitchFamily="50" charset="-128"/>
                <a:ea typeface="HGPｺﾞｼｯｸE" panose="020B0900000000000000" pitchFamily="50" charset="-128"/>
              </a:rPr>
              <a:t>(</a:t>
            </a:r>
            <a:r>
              <a:rPr lang="ja-JP" altLang="en-US">
                <a:solidFill>
                  <a:srgbClr val="FF2800"/>
                </a:solidFill>
                <a:latin typeface="HGPｺﾞｼｯｸE" panose="020B0900000000000000" pitchFamily="50" charset="-128"/>
                <a:ea typeface="HGPｺﾞｼｯｸE" panose="020B0900000000000000" pitchFamily="50" charset="-128"/>
              </a:rPr>
              <a:t>３日程度</a:t>
            </a:r>
            <a:r>
              <a:rPr lang="en-US" altLang="ja-JP">
                <a:solidFill>
                  <a:srgbClr val="FF2800"/>
                </a:solidFill>
                <a:latin typeface="HGPｺﾞｼｯｸE" panose="020B0900000000000000" pitchFamily="50" charset="-128"/>
                <a:ea typeface="HGPｺﾞｼｯｸE" panose="020B0900000000000000" pitchFamily="50" charset="-128"/>
              </a:rPr>
              <a:t>)</a:t>
            </a:r>
            <a:r>
              <a:rPr lang="ja-JP" altLang="en-US">
                <a:solidFill>
                  <a:srgbClr val="FF2800"/>
                </a:solidFill>
                <a:latin typeface="HGPｺﾞｼｯｸE" panose="020B0900000000000000" pitchFamily="50" charset="-128"/>
                <a:ea typeface="HGPｺﾞｼｯｸE" panose="020B0900000000000000" pitchFamily="50" charset="-128"/>
              </a:rPr>
              <a:t>に必要</a:t>
            </a:r>
            <a:r>
              <a:rPr lang="ja-JP" altLang="en-US">
                <a:solidFill>
                  <a:srgbClr val="404040"/>
                </a:solidFill>
                <a:latin typeface="HGPｺﾞｼｯｸE" panose="020B0900000000000000" pitchFamily="50" charset="-128"/>
                <a:ea typeface="HGPｺﾞｼｯｸE" panose="020B0900000000000000" pitchFamily="50" charset="-128"/>
              </a:rPr>
              <a:t>なもの。</a:t>
            </a:r>
            <a:endParaRPr lang="en-US" altLang="ja-JP">
              <a:solidFill>
                <a:srgbClr val="404040"/>
              </a:solidFill>
              <a:latin typeface="HGPｺﾞｼｯｸE" panose="020B0900000000000000" pitchFamily="50" charset="-128"/>
              <a:ea typeface="HGPｺﾞｼｯｸE" panose="020B0900000000000000" pitchFamily="50" charset="-128"/>
            </a:endParaRPr>
          </a:p>
          <a:p>
            <a:pPr marL="0" indent="0" algn="just">
              <a:buNone/>
            </a:pPr>
            <a:r>
              <a:rPr lang="ja-JP" altLang="en-US" sz="2000">
                <a:latin typeface="HGPｺﾞｼｯｸE" panose="020B0900000000000000" pitchFamily="50" charset="-128"/>
                <a:ea typeface="HGPｺﾞｼｯｸE" panose="020B0900000000000000" pitchFamily="50" charset="-128"/>
              </a:rPr>
              <a:t>救援物資の到着までに最低限必要なモノを準備しておく。</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26" name="コンテンツ プレースホルダー 2">
            <a:extLst>
              <a:ext uri="{FF2B5EF4-FFF2-40B4-BE49-F238E27FC236}">
                <a16:creationId xmlns:a16="http://schemas.microsoft.com/office/drawing/2014/main" id="{E69D383E-AD03-4EB1-9C37-5614E08E900A}"/>
              </a:ext>
            </a:extLst>
          </p:cNvPr>
          <p:cNvSpPr txBox="1">
            <a:spLocks/>
          </p:cNvSpPr>
          <p:nvPr/>
        </p:nvSpPr>
        <p:spPr>
          <a:xfrm>
            <a:off x="6219591" y="3389000"/>
            <a:ext cx="4068829" cy="829599"/>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400">
                <a:solidFill>
                  <a:srgbClr val="404040"/>
                </a:solidFill>
                <a:latin typeface="HGPｺﾞｼｯｸE" panose="020B0900000000000000" pitchFamily="50" charset="-128"/>
                <a:ea typeface="HGPｺﾞｼｯｸE" panose="020B0900000000000000" pitchFamily="50" charset="-128"/>
              </a:rPr>
              <a:t>例えば</a:t>
            </a:r>
            <a:endParaRPr lang="en-US" altLang="ja-JP" sz="1400">
              <a:solidFill>
                <a:srgbClr val="404040"/>
              </a:solidFill>
              <a:latin typeface="HGPｺﾞｼｯｸE" panose="020B0900000000000000" pitchFamily="50" charset="-128"/>
              <a:ea typeface="HGPｺﾞｼｯｸE" panose="020B0900000000000000" pitchFamily="50" charset="-128"/>
            </a:endParaRPr>
          </a:p>
          <a:p>
            <a:pPr marL="0" indent="0">
              <a:spcBef>
                <a:spcPts val="0"/>
              </a:spcBef>
              <a:buNone/>
            </a:pPr>
            <a:r>
              <a:rPr lang="ja-JP" altLang="en-US" sz="1800">
                <a:solidFill>
                  <a:srgbClr val="404040"/>
                </a:solidFill>
                <a:latin typeface="HGPｺﾞｼｯｸE" panose="020B0900000000000000" pitchFamily="50" charset="-128"/>
                <a:ea typeface="HGPｺﾞｼｯｸE" panose="020B0900000000000000" pitchFamily="50" charset="-128"/>
              </a:rPr>
              <a:t>食料・飲料水・簡易トイレ・生活用品など</a:t>
            </a:r>
            <a:endParaRPr lang="en-US" altLang="ja-JP" sz="1800">
              <a:solidFill>
                <a:srgbClr val="404040"/>
              </a:solidFill>
              <a:latin typeface="HGPｺﾞｼｯｸE" panose="020B0900000000000000" pitchFamily="50" charset="-128"/>
              <a:ea typeface="HGPｺﾞｼｯｸE" panose="020B0900000000000000" pitchFamily="50" charset="-128"/>
            </a:endParaRPr>
          </a:p>
        </p:txBody>
      </p:sp>
      <p:sp>
        <p:nvSpPr>
          <p:cNvPr id="27" name="矢印: 下 26">
            <a:extLst>
              <a:ext uri="{FF2B5EF4-FFF2-40B4-BE49-F238E27FC236}">
                <a16:creationId xmlns:a16="http://schemas.microsoft.com/office/drawing/2014/main" id="{50D10043-13A3-4695-881D-595EA3721CA0}"/>
              </a:ext>
            </a:extLst>
          </p:cNvPr>
          <p:cNvSpPr/>
          <p:nvPr/>
        </p:nvSpPr>
        <p:spPr>
          <a:xfrm>
            <a:off x="5596001" y="4734542"/>
            <a:ext cx="999999" cy="803267"/>
          </a:xfrm>
          <a:prstGeom prst="downArrow">
            <a:avLst/>
          </a:prstGeom>
          <a:solidFill>
            <a:srgbClr val="40404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404040"/>
              </a:solidFill>
              <a:latin typeface="HGPｺﾞｼｯｸE" panose="020B0900000000000000" pitchFamily="50" charset="-128"/>
              <a:ea typeface="HGPｺﾞｼｯｸE" panose="020B0900000000000000" pitchFamily="50" charset="-128"/>
            </a:endParaRPr>
          </a:p>
        </p:txBody>
      </p:sp>
      <p:sp>
        <p:nvSpPr>
          <p:cNvPr id="28" name="テキスト ボックス 27">
            <a:extLst>
              <a:ext uri="{FF2B5EF4-FFF2-40B4-BE49-F238E27FC236}">
                <a16:creationId xmlns:a16="http://schemas.microsoft.com/office/drawing/2014/main" id="{151C456A-1FEB-4404-8A8E-3A74CA44A4FF}"/>
              </a:ext>
            </a:extLst>
          </p:cNvPr>
          <p:cNvSpPr txBox="1"/>
          <p:nvPr/>
        </p:nvSpPr>
        <p:spPr>
          <a:xfrm>
            <a:off x="2933115" y="5585979"/>
            <a:ext cx="6325771" cy="830997"/>
          </a:xfrm>
          <a:prstGeom prst="rect">
            <a:avLst/>
          </a:prstGeom>
          <a:noFill/>
        </p:spPr>
        <p:txBody>
          <a:bodyPr wrap="none" rtlCol="0">
            <a:spAutoFit/>
          </a:bodyPr>
          <a:lstStyle/>
          <a:p>
            <a:pPr marL="342900" indent="-342900">
              <a:buFont typeface="Arial" panose="020B0604020202020204" pitchFamily="34" charset="0"/>
              <a:buChar char="•"/>
            </a:pPr>
            <a:r>
              <a:rPr lang="ja-JP" altLang="en-US" sz="2400" dirty="0">
                <a:solidFill>
                  <a:srgbClr val="FF2800"/>
                </a:solidFill>
                <a:latin typeface="HGPｺﾞｼｯｸE" panose="020B0900000000000000" pitchFamily="50" charset="-128"/>
                <a:ea typeface="HGPｺﾞｼｯｸE" panose="020B0900000000000000" pitchFamily="50" charset="-128"/>
              </a:rPr>
              <a:t>家族構成や一人一人の特性に合わせて準備</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marL="342900" indent="-342900">
              <a:buFont typeface="Arial" panose="020B0604020202020204" pitchFamily="34" charset="0"/>
              <a:buChar char="•"/>
            </a:pPr>
            <a:r>
              <a:rPr lang="ja-JP" altLang="en-US" sz="2400" dirty="0">
                <a:solidFill>
                  <a:srgbClr val="FF2800"/>
                </a:solidFill>
                <a:latin typeface="HGPｺﾞｼｯｸE" panose="020B0900000000000000" pitchFamily="50" charset="-128"/>
                <a:ea typeface="HGPｺﾞｼｯｸE" panose="020B0900000000000000" pitchFamily="50" charset="-128"/>
              </a:rPr>
              <a:t>リーダーとして地域に伝えましょう</a:t>
            </a:r>
          </a:p>
        </p:txBody>
      </p:sp>
    </p:spTree>
    <p:extLst>
      <p:ext uri="{BB962C8B-B14F-4D97-AF65-F5344CB8AC3E}">
        <p14:creationId xmlns:p14="http://schemas.microsoft.com/office/powerpoint/2010/main" val="7780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8819"/>
            <a:ext cx="12192000" cy="770155"/>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非常持出品のポイント</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229382" y="6217804"/>
            <a:ext cx="2057400" cy="365125"/>
          </a:xfrm>
        </p:spPr>
        <p:txBody>
          <a:bodyPr/>
          <a:lstStyle/>
          <a:p>
            <a:r>
              <a:rPr kumimoji="1" lang="en-US" altLang="ja-JP" sz="1400" dirty="0"/>
              <a:t>33</a:t>
            </a:r>
            <a:endParaRPr kumimoji="1" lang="ja-JP" altLang="en-US" sz="1400" dirty="0"/>
          </a:p>
        </p:txBody>
      </p:sp>
      <p:sp>
        <p:nvSpPr>
          <p:cNvPr id="5" name="テキスト ボックス 4">
            <a:extLst>
              <a:ext uri="{FF2B5EF4-FFF2-40B4-BE49-F238E27FC236}">
                <a16:creationId xmlns:a16="http://schemas.microsoft.com/office/drawing/2014/main" id="{15B98B28-F789-42CF-BA9E-8E5DA31D9222}"/>
              </a:ext>
            </a:extLst>
          </p:cNvPr>
          <p:cNvSpPr txBox="1"/>
          <p:nvPr/>
        </p:nvSpPr>
        <p:spPr>
          <a:xfrm>
            <a:off x="1786800" y="906469"/>
            <a:ext cx="8618400" cy="1509710"/>
          </a:xfrm>
          <a:prstGeom prst="rect">
            <a:avLst/>
          </a:prstGeom>
          <a:noFill/>
          <a:ln w="28575">
            <a:solidFill>
              <a:srgbClr val="35A16B"/>
            </a:solidFill>
          </a:ln>
        </p:spPr>
        <p:txBody>
          <a:bodyPr wrap="square" lIns="252000" rIns="144000" rtlCol="0" anchor="ctr">
            <a:noAutofit/>
          </a:bodyPr>
          <a:lstStyle/>
          <a:p>
            <a:pPr defTabSz="685800"/>
            <a:r>
              <a:rPr lang="ja-JP" altLang="en-US" sz="2800">
                <a:solidFill>
                  <a:srgbClr val="404040"/>
                </a:solidFill>
                <a:latin typeface="HGPｺﾞｼｯｸE" panose="020B0900000000000000" pitchFamily="50" charset="-128"/>
                <a:ea typeface="HGPｺﾞｼｯｸE" panose="020B0900000000000000" pitchFamily="50" charset="-128"/>
              </a:rPr>
              <a:t>非常用持出袋に入れ、玄関など持ち出しやすい場所に</a:t>
            </a:r>
            <a:endParaRPr lang="en-US" altLang="ja-JP" sz="2800">
              <a:solidFill>
                <a:srgbClr val="404040"/>
              </a:solidFill>
              <a:latin typeface="HGPｺﾞｼｯｸE" panose="020B0900000000000000" pitchFamily="50" charset="-128"/>
              <a:ea typeface="HGPｺﾞｼｯｸE" panose="020B0900000000000000" pitchFamily="50" charset="-128"/>
            </a:endParaRPr>
          </a:p>
          <a:p>
            <a:pPr defTabSz="685800">
              <a:spcAft>
                <a:spcPts val="1200"/>
              </a:spcAft>
            </a:pPr>
            <a:r>
              <a:rPr lang="ja-JP" altLang="en-US" sz="2800">
                <a:solidFill>
                  <a:srgbClr val="404040"/>
                </a:solidFill>
                <a:latin typeface="HGPｺﾞｼｯｸE" panose="020B0900000000000000" pitchFamily="50" charset="-128"/>
                <a:ea typeface="HGPｺﾞｼｯｸE" panose="020B0900000000000000" pitchFamily="50" charset="-128"/>
              </a:rPr>
              <a:t>「非常用持出品チェックシート」を地域の各家庭に配布し、準備を進めるよう伝えましょう</a:t>
            </a:r>
          </a:p>
        </p:txBody>
      </p:sp>
      <p:sp>
        <p:nvSpPr>
          <p:cNvPr id="8" name="テキスト ボックス 7">
            <a:extLst>
              <a:ext uri="{FF2B5EF4-FFF2-40B4-BE49-F238E27FC236}">
                <a16:creationId xmlns:a16="http://schemas.microsoft.com/office/drawing/2014/main" id="{FE17DAEB-39F7-4F64-B72D-4335A413569D}"/>
              </a:ext>
            </a:extLst>
          </p:cNvPr>
          <p:cNvSpPr txBox="1"/>
          <p:nvPr/>
        </p:nvSpPr>
        <p:spPr>
          <a:xfrm>
            <a:off x="1582190" y="6277302"/>
            <a:ext cx="5527475" cy="261610"/>
          </a:xfrm>
          <a:prstGeom prst="rect">
            <a:avLst/>
          </a:prstGeom>
          <a:noFill/>
        </p:spPr>
        <p:txBody>
          <a:bodyPr wrap="none" rtlCol="0">
            <a:spAutoFit/>
          </a:bodyPr>
          <a:lstStyle/>
          <a:p>
            <a:pPr defTabSz="685800"/>
            <a:r>
              <a:rPr lang="ja-JP" altLang="en-US" sz="1100" dirty="0">
                <a:solidFill>
                  <a:srgbClr val="404040"/>
                </a:solidFill>
                <a:latin typeface="HGPｺﾞｼｯｸE" panose="020B0900000000000000" pitchFamily="50" charset="-128"/>
                <a:ea typeface="HGPｺﾞｼｯｸE" panose="020B0900000000000000" pitchFamily="50" charset="-128"/>
              </a:rPr>
              <a:t>参考：消防庁　</a:t>
            </a:r>
            <a:r>
              <a:rPr lang="en-US" altLang="ja-JP" sz="1100" dirty="0">
                <a:solidFill>
                  <a:srgbClr val="404040"/>
                </a:solidFill>
                <a:latin typeface="HGPｺﾞｼｯｸE" panose="020B0900000000000000" pitchFamily="50" charset="-128"/>
                <a:ea typeface="HGPｺﾞｼｯｸE" panose="020B0900000000000000" pitchFamily="50" charset="-128"/>
              </a:rPr>
              <a:t>https://www.fdma.go.jp/relocation/bousai_manual/too/pdf/mocidashi.pdf</a:t>
            </a:r>
            <a:endParaRPr lang="ja-JP" altLang="en-US" sz="1100" dirty="0">
              <a:solidFill>
                <a:srgbClr val="404040"/>
              </a:solidFill>
              <a:latin typeface="HGPｺﾞｼｯｸE" panose="020B0900000000000000" pitchFamily="50" charset="-128"/>
              <a:ea typeface="HGPｺﾞｼｯｸE" panose="020B0900000000000000" pitchFamily="50" charset="-128"/>
            </a:endParaRPr>
          </a:p>
        </p:txBody>
      </p:sp>
      <p:pic>
        <p:nvPicPr>
          <p:cNvPr id="3" name="図 2">
            <a:extLst>
              <a:ext uri="{FF2B5EF4-FFF2-40B4-BE49-F238E27FC236}">
                <a16:creationId xmlns:a16="http://schemas.microsoft.com/office/drawing/2014/main" id="{F00A6ECB-67B6-4455-BDE7-D2771D1619D1}"/>
              </a:ext>
            </a:extLst>
          </p:cNvPr>
          <p:cNvPicPr>
            <a:picLocks noChangeAspect="1"/>
          </p:cNvPicPr>
          <p:nvPr/>
        </p:nvPicPr>
        <p:blipFill rotWithShape="1">
          <a:blip r:embed="rId3"/>
          <a:srcRect l="32101" t="18800" r="35630" b="6182"/>
          <a:stretch/>
        </p:blipFill>
        <p:spPr>
          <a:xfrm>
            <a:off x="7171982" y="2586891"/>
            <a:ext cx="2722936" cy="3857492"/>
          </a:xfrm>
          <a:prstGeom prst="rect">
            <a:avLst/>
          </a:prstGeom>
        </p:spPr>
      </p:pic>
      <p:sp>
        <p:nvSpPr>
          <p:cNvPr id="6" name="四角形: 角を丸くする 5">
            <a:extLst>
              <a:ext uri="{FF2B5EF4-FFF2-40B4-BE49-F238E27FC236}">
                <a16:creationId xmlns:a16="http://schemas.microsoft.com/office/drawing/2014/main" id="{1ACDAA4C-F5DE-4A5D-AB7D-0CF574B08A63}"/>
              </a:ext>
            </a:extLst>
          </p:cNvPr>
          <p:cNvSpPr/>
          <p:nvPr/>
        </p:nvSpPr>
        <p:spPr>
          <a:xfrm>
            <a:off x="2170958" y="2810561"/>
            <a:ext cx="4524132" cy="640467"/>
          </a:xfrm>
          <a:prstGeom prst="roundRect">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bg1"/>
              </a:solidFill>
            </a:endParaRPr>
          </a:p>
        </p:txBody>
      </p:sp>
      <p:sp>
        <p:nvSpPr>
          <p:cNvPr id="9" name="四角形: 角を丸くする 8">
            <a:extLst>
              <a:ext uri="{FF2B5EF4-FFF2-40B4-BE49-F238E27FC236}">
                <a16:creationId xmlns:a16="http://schemas.microsoft.com/office/drawing/2014/main" id="{1FF60AB7-B0BD-4597-B4B7-00958C0605DF}"/>
              </a:ext>
            </a:extLst>
          </p:cNvPr>
          <p:cNvSpPr/>
          <p:nvPr/>
        </p:nvSpPr>
        <p:spPr>
          <a:xfrm>
            <a:off x="2170958" y="5554621"/>
            <a:ext cx="4524132" cy="640467"/>
          </a:xfrm>
          <a:prstGeom prst="roundRect">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bg1"/>
              </a:solidFill>
            </a:endParaRPr>
          </a:p>
        </p:txBody>
      </p:sp>
      <p:sp>
        <p:nvSpPr>
          <p:cNvPr id="10" name="四角形: 角を丸くする 9">
            <a:extLst>
              <a:ext uri="{FF2B5EF4-FFF2-40B4-BE49-F238E27FC236}">
                <a16:creationId xmlns:a16="http://schemas.microsoft.com/office/drawing/2014/main" id="{2BEA854F-DE5C-45FD-84B2-8F5E5E3BCDBD}"/>
              </a:ext>
            </a:extLst>
          </p:cNvPr>
          <p:cNvSpPr/>
          <p:nvPr/>
        </p:nvSpPr>
        <p:spPr>
          <a:xfrm>
            <a:off x="2170958" y="4639935"/>
            <a:ext cx="4524132" cy="640467"/>
          </a:xfrm>
          <a:prstGeom prst="roundRect">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bg1"/>
              </a:solidFill>
            </a:endParaRPr>
          </a:p>
        </p:txBody>
      </p:sp>
      <p:sp>
        <p:nvSpPr>
          <p:cNvPr id="11" name="四角形: 角を丸くする 10">
            <a:extLst>
              <a:ext uri="{FF2B5EF4-FFF2-40B4-BE49-F238E27FC236}">
                <a16:creationId xmlns:a16="http://schemas.microsoft.com/office/drawing/2014/main" id="{0B582362-ABA2-4138-B1A7-A5613DFFB4A0}"/>
              </a:ext>
            </a:extLst>
          </p:cNvPr>
          <p:cNvSpPr/>
          <p:nvPr/>
        </p:nvSpPr>
        <p:spPr>
          <a:xfrm>
            <a:off x="2170958" y="3725248"/>
            <a:ext cx="4524132" cy="640467"/>
          </a:xfrm>
          <a:prstGeom prst="roundRect">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bg1"/>
              </a:solidFill>
            </a:endParaRPr>
          </a:p>
        </p:txBody>
      </p:sp>
      <p:sp>
        <p:nvSpPr>
          <p:cNvPr id="12" name="正方形/長方形 11">
            <a:extLst>
              <a:ext uri="{FF2B5EF4-FFF2-40B4-BE49-F238E27FC236}">
                <a16:creationId xmlns:a16="http://schemas.microsoft.com/office/drawing/2014/main" id="{C339C32B-523E-453C-8018-B549EE56B6EC}"/>
              </a:ext>
            </a:extLst>
          </p:cNvPr>
          <p:cNvSpPr/>
          <p:nvPr/>
        </p:nvSpPr>
        <p:spPr>
          <a:xfrm>
            <a:off x="2170958" y="2899962"/>
            <a:ext cx="4524133" cy="461665"/>
          </a:xfrm>
          <a:prstGeom prst="rect">
            <a:avLst/>
          </a:prstGeom>
        </p:spPr>
        <p:txBody>
          <a:bodyPr wrap="square">
            <a:spAutoFit/>
          </a:bodyPr>
          <a:lstStyle/>
          <a:p>
            <a:r>
              <a:rPr lang="ja-JP" altLang="en-US" sz="2400">
                <a:solidFill>
                  <a:schemeClr val="bg1"/>
                </a:solidFill>
                <a:latin typeface="HGPｺﾞｼｯｸE" panose="020B0900000000000000" pitchFamily="50" charset="-128"/>
                <a:ea typeface="HGPｺﾞｼｯｸE" panose="020B0900000000000000" pitchFamily="50" charset="-128"/>
              </a:rPr>
              <a:t>①各家庭において必要なものを</a:t>
            </a:r>
          </a:p>
        </p:txBody>
      </p:sp>
      <p:sp>
        <p:nvSpPr>
          <p:cNvPr id="13" name="正方形/長方形 12">
            <a:extLst>
              <a:ext uri="{FF2B5EF4-FFF2-40B4-BE49-F238E27FC236}">
                <a16:creationId xmlns:a16="http://schemas.microsoft.com/office/drawing/2014/main" id="{4610F494-E99A-4623-801A-EDBF62B2EEAC}"/>
              </a:ext>
            </a:extLst>
          </p:cNvPr>
          <p:cNvSpPr/>
          <p:nvPr/>
        </p:nvSpPr>
        <p:spPr>
          <a:xfrm>
            <a:off x="2170958" y="3814649"/>
            <a:ext cx="4192721" cy="461665"/>
          </a:xfrm>
          <a:prstGeom prst="rect">
            <a:avLst/>
          </a:prstGeom>
        </p:spPr>
        <p:txBody>
          <a:bodyPr wrap="square">
            <a:spAutoFit/>
          </a:bodyPr>
          <a:lstStyle/>
          <a:p>
            <a:r>
              <a:rPr lang="ja-JP" altLang="en-US" sz="2400">
                <a:solidFill>
                  <a:schemeClr val="bg1"/>
                </a:solidFill>
                <a:latin typeface="HGPｺﾞｼｯｸE" panose="020B0900000000000000" pitchFamily="50" charset="-128"/>
                <a:ea typeface="HGPｺﾞｼｯｸE" panose="020B0900000000000000" pitchFamily="50" charset="-128"/>
              </a:rPr>
              <a:t>②両手が空くよう、リュック等に</a:t>
            </a:r>
          </a:p>
        </p:txBody>
      </p:sp>
      <p:sp>
        <p:nvSpPr>
          <p:cNvPr id="14" name="正方形/長方形 13">
            <a:extLst>
              <a:ext uri="{FF2B5EF4-FFF2-40B4-BE49-F238E27FC236}">
                <a16:creationId xmlns:a16="http://schemas.microsoft.com/office/drawing/2014/main" id="{13225E8B-149D-42D4-B081-CDE2A2A5A905}"/>
              </a:ext>
            </a:extLst>
          </p:cNvPr>
          <p:cNvSpPr/>
          <p:nvPr/>
        </p:nvSpPr>
        <p:spPr>
          <a:xfrm>
            <a:off x="2170958" y="4729336"/>
            <a:ext cx="4192721" cy="461665"/>
          </a:xfrm>
          <a:prstGeom prst="rect">
            <a:avLst/>
          </a:prstGeom>
        </p:spPr>
        <p:txBody>
          <a:bodyPr wrap="square">
            <a:spAutoFit/>
          </a:bodyPr>
          <a:lstStyle/>
          <a:p>
            <a:r>
              <a:rPr lang="ja-JP" altLang="en-US" sz="2400">
                <a:solidFill>
                  <a:schemeClr val="bg1"/>
                </a:solidFill>
                <a:latin typeface="HGPｺﾞｼｯｸE" panose="020B0900000000000000" pitchFamily="50" charset="-128"/>
                <a:ea typeface="HGPｺﾞｼｯｸE" panose="020B0900000000000000" pitchFamily="50" charset="-128"/>
              </a:rPr>
              <a:t>③歩ける重さに</a:t>
            </a:r>
          </a:p>
        </p:txBody>
      </p:sp>
      <p:sp>
        <p:nvSpPr>
          <p:cNvPr id="15" name="正方形/長方形 14">
            <a:extLst>
              <a:ext uri="{FF2B5EF4-FFF2-40B4-BE49-F238E27FC236}">
                <a16:creationId xmlns:a16="http://schemas.microsoft.com/office/drawing/2014/main" id="{111E4680-3A3E-44BA-9FCB-D48927D5B644}"/>
              </a:ext>
            </a:extLst>
          </p:cNvPr>
          <p:cNvSpPr/>
          <p:nvPr/>
        </p:nvSpPr>
        <p:spPr>
          <a:xfrm>
            <a:off x="2170958" y="5644022"/>
            <a:ext cx="4192721" cy="461665"/>
          </a:xfrm>
          <a:prstGeom prst="rect">
            <a:avLst/>
          </a:prstGeom>
        </p:spPr>
        <p:txBody>
          <a:bodyPr wrap="square">
            <a:spAutoFit/>
          </a:bodyPr>
          <a:lstStyle/>
          <a:p>
            <a:r>
              <a:rPr lang="ja-JP" altLang="en-US" sz="2400">
                <a:solidFill>
                  <a:schemeClr val="bg1"/>
                </a:solidFill>
                <a:latin typeface="HGPｺﾞｼｯｸE" panose="020B0900000000000000" pitchFamily="50" charset="-128"/>
                <a:ea typeface="HGPｺﾞｼｯｸE" panose="020B0900000000000000" pitchFamily="50" charset="-128"/>
              </a:rPr>
              <a:t>④すぐ持っていける場所に</a:t>
            </a:r>
          </a:p>
        </p:txBody>
      </p:sp>
    </p:spTree>
    <p:extLst>
      <p:ext uri="{BB962C8B-B14F-4D97-AF65-F5344CB8AC3E}">
        <p14:creationId xmlns:p14="http://schemas.microsoft.com/office/powerpoint/2010/main" val="2211585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78E3-130D-4A0D-AB57-F1B4870B3D69}"/>
              </a:ext>
            </a:extLst>
          </p:cNvPr>
          <p:cNvSpPr>
            <a:spLocks noGrp="1"/>
          </p:cNvSpPr>
          <p:nvPr>
            <p:ph type="title"/>
          </p:nvPr>
        </p:nvSpPr>
        <p:spPr>
          <a:xfrm>
            <a:off x="0" y="16712"/>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備蓄の基本</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070D4F8-AC4A-485C-B571-5CDB3D5896CF}"/>
              </a:ext>
            </a:extLst>
          </p:cNvPr>
          <p:cNvSpPr>
            <a:spLocks noGrp="1"/>
          </p:cNvSpPr>
          <p:nvPr>
            <p:ph type="sldNum" sz="quarter" idx="12"/>
          </p:nvPr>
        </p:nvSpPr>
        <p:spPr/>
        <p:txBody>
          <a:bodyPr/>
          <a:lstStyle/>
          <a:p>
            <a:r>
              <a:rPr kumimoji="1" lang="en-US" altLang="ja-JP" sz="1400" dirty="0"/>
              <a:t>34</a:t>
            </a:r>
            <a:endParaRPr kumimoji="1" lang="ja-JP" altLang="en-US" sz="1400" dirty="0"/>
          </a:p>
        </p:txBody>
      </p:sp>
      <p:sp>
        <p:nvSpPr>
          <p:cNvPr id="27" name="正方形/長方形 26">
            <a:extLst>
              <a:ext uri="{FF2B5EF4-FFF2-40B4-BE49-F238E27FC236}">
                <a16:creationId xmlns:a16="http://schemas.microsoft.com/office/drawing/2014/main" id="{2A2E457C-D086-4F9E-8653-6232B5480563}"/>
              </a:ext>
            </a:extLst>
          </p:cNvPr>
          <p:cNvSpPr/>
          <p:nvPr/>
        </p:nvSpPr>
        <p:spPr>
          <a:xfrm>
            <a:off x="2492186" y="909002"/>
            <a:ext cx="7207628" cy="2519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a:extLst>
              <a:ext uri="{FF2B5EF4-FFF2-40B4-BE49-F238E27FC236}">
                <a16:creationId xmlns:a16="http://schemas.microsoft.com/office/drawing/2014/main" id="{83A6F80D-2692-4589-ADC4-F93821D54B90}"/>
              </a:ext>
            </a:extLst>
          </p:cNvPr>
          <p:cNvSpPr/>
          <p:nvPr/>
        </p:nvSpPr>
        <p:spPr>
          <a:xfrm>
            <a:off x="2492186" y="931875"/>
            <a:ext cx="7207628" cy="596949"/>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tIns="0" bIns="0" rtlCol="0" anchor="ctr"/>
          <a:lstStyle/>
          <a:p>
            <a:pPr algn="ctr"/>
            <a:endParaRPr lang="ja-JP" altLang="en-US"/>
          </a:p>
        </p:txBody>
      </p:sp>
      <p:sp>
        <p:nvSpPr>
          <p:cNvPr id="29" name="テキスト ボックス 28">
            <a:extLst>
              <a:ext uri="{FF2B5EF4-FFF2-40B4-BE49-F238E27FC236}">
                <a16:creationId xmlns:a16="http://schemas.microsoft.com/office/drawing/2014/main" id="{136B81F4-77C1-4401-8C7E-89AA9920F349}"/>
              </a:ext>
            </a:extLst>
          </p:cNvPr>
          <p:cNvSpPr txBox="1"/>
          <p:nvPr/>
        </p:nvSpPr>
        <p:spPr>
          <a:xfrm>
            <a:off x="4507536" y="1011070"/>
            <a:ext cx="3176931" cy="461665"/>
          </a:xfrm>
          <a:prstGeom prst="rect">
            <a:avLst/>
          </a:prstGeom>
          <a:noFill/>
        </p:spPr>
        <p:txBody>
          <a:bodyPr wrap="square" rtlCol="0">
            <a:spAutoFit/>
          </a:bodyPr>
          <a:lstStyle/>
          <a:p>
            <a:pPr algn="ctr"/>
            <a:r>
              <a:rPr lang="ja-JP" altLang="en-US" sz="2400">
                <a:solidFill>
                  <a:schemeClr val="bg1"/>
                </a:solidFill>
                <a:latin typeface="HGPｺﾞｼｯｸE" panose="020B0900000000000000" pitchFamily="50" charset="-128"/>
                <a:ea typeface="HGPｺﾞｼｯｸE" panose="020B0900000000000000" pitchFamily="50" charset="-128"/>
              </a:rPr>
              <a:t>食べ物と飲料水</a:t>
            </a:r>
            <a:endParaRPr lang="ja-JP" altLang="en-US" sz="1600">
              <a:solidFill>
                <a:schemeClr val="bg1"/>
              </a:solidFill>
              <a:latin typeface="HGPｺﾞｼｯｸE" panose="020B0900000000000000" pitchFamily="50" charset="-128"/>
              <a:ea typeface="HGPｺﾞｼｯｸE" panose="020B0900000000000000" pitchFamily="50" charset="-128"/>
            </a:endParaRPr>
          </a:p>
        </p:txBody>
      </p:sp>
      <p:sp>
        <p:nvSpPr>
          <p:cNvPr id="30" name="コンテンツ プレースホルダー 2">
            <a:extLst>
              <a:ext uri="{FF2B5EF4-FFF2-40B4-BE49-F238E27FC236}">
                <a16:creationId xmlns:a16="http://schemas.microsoft.com/office/drawing/2014/main" id="{4437ADF7-EAF4-4F4C-93AF-FD3E44B54B72}"/>
              </a:ext>
            </a:extLst>
          </p:cNvPr>
          <p:cNvSpPr txBox="1">
            <a:spLocks/>
          </p:cNvSpPr>
          <p:nvPr/>
        </p:nvSpPr>
        <p:spPr>
          <a:xfrm>
            <a:off x="2492186" y="1534528"/>
            <a:ext cx="7207628" cy="1928395"/>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4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spcAft>
                <a:spcPts val="600"/>
              </a:spcAft>
            </a:pPr>
            <a:r>
              <a:rPr lang="ja-JP" altLang="en-US" sz="2800">
                <a:solidFill>
                  <a:srgbClr val="FF2800"/>
                </a:solidFill>
                <a:latin typeface="HGPｺﾞｼｯｸE" panose="020B0900000000000000" pitchFamily="50" charset="-128"/>
                <a:ea typeface="HGPｺﾞｼｯｸE" panose="020B0900000000000000" pitchFamily="50" charset="-128"/>
              </a:rPr>
              <a:t>最低３日、可能であれば１週間分</a:t>
            </a:r>
            <a:endParaRPr lang="en-US" altLang="ja-JP" sz="2800">
              <a:solidFill>
                <a:srgbClr val="FF2800"/>
              </a:solidFill>
              <a:latin typeface="HGPｺﾞｼｯｸE" panose="020B0900000000000000" pitchFamily="50" charset="-128"/>
              <a:ea typeface="HGPｺﾞｼｯｸE" panose="020B0900000000000000" pitchFamily="50" charset="-128"/>
            </a:endParaRPr>
          </a:p>
          <a:p>
            <a:pPr>
              <a:lnSpc>
                <a:spcPct val="100000"/>
              </a:lnSpc>
              <a:spcBef>
                <a:spcPts val="0"/>
              </a:spcBef>
              <a:spcAft>
                <a:spcPts val="600"/>
              </a:spcAft>
            </a:pPr>
            <a:r>
              <a:rPr lang="ja-JP" altLang="en-US" sz="2800">
                <a:solidFill>
                  <a:srgbClr val="FF2800"/>
                </a:solidFill>
                <a:latin typeface="HGPｺﾞｼｯｸE" panose="020B0900000000000000" pitchFamily="50" charset="-128"/>
                <a:ea typeface="HGPｺﾞｼｯｸE" panose="020B0900000000000000" pitchFamily="50" charset="-128"/>
              </a:rPr>
              <a:t>飲料水は１人１日３リットル</a:t>
            </a:r>
            <a:endParaRPr lang="en-US" altLang="ja-JP" sz="2800">
              <a:solidFill>
                <a:srgbClr val="FF2800"/>
              </a:solidFill>
              <a:latin typeface="HGPｺﾞｼｯｸE" panose="020B0900000000000000" pitchFamily="50" charset="-128"/>
              <a:ea typeface="HGPｺﾞｼｯｸE" panose="020B0900000000000000" pitchFamily="50" charset="-128"/>
            </a:endParaRPr>
          </a:p>
        </p:txBody>
      </p:sp>
      <p:sp>
        <p:nvSpPr>
          <p:cNvPr id="31" name="正方形/長方形 30">
            <a:extLst>
              <a:ext uri="{FF2B5EF4-FFF2-40B4-BE49-F238E27FC236}">
                <a16:creationId xmlns:a16="http://schemas.microsoft.com/office/drawing/2014/main" id="{7BBB16BF-6112-4695-9F2F-FE4BB468FE4F}"/>
              </a:ext>
            </a:extLst>
          </p:cNvPr>
          <p:cNvSpPr/>
          <p:nvPr/>
        </p:nvSpPr>
        <p:spPr>
          <a:xfrm>
            <a:off x="2492186" y="3797883"/>
            <a:ext cx="7207628" cy="2519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ja-JP" altLang="en-US"/>
          </a:p>
        </p:txBody>
      </p:sp>
      <p:sp>
        <p:nvSpPr>
          <p:cNvPr id="32" name="正方形/長方形 31">
            <a:extLst>
              <a:ext uri="{FF2B5EF4-FFF2-40B4-BE49-F238E27FC236}">
                <a16:creationId xmlns:a16="http://schemas.microsoft.com/office/drawing/2014/main" id="{443A02D7-10BA-4305-8862-D6EF03539322}"/>
              </a:ext>
            </a:extLst>
          </p:cNvPr>
          <p:cNvSpPr/>
          <p:nvPr/>
        </p:nvSpPr>
        <p:spPr>
          <a:xfrm>
            <a:off x="2492186" y="3803106"/>
            <a:ext cx="7207628" cy="620055"/>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tIns="0" bIns="0" rtlCol="0" anchor="ctr"/>
          <a:lstStyle/>
          <a:p>
            <a:pPr algn="ctr"/>
            <a:endParaRPr lang="ja-JP" altLang="en-US"/>
          </a:p>
        </p:txBody>
      </p:sp>
      <p:sp>
        <p:nvSpPr>
          <p:cNvPr id="33" name="テキスト ボックス 32">
            <a:extLst>
              <a:ext uri="{FF2B5EF4-FFF2-40B4-BE49-F238E27FC236}">
                <a16:creationId xmlns:a16="http://schemas.microsoft.com/office/drawing/2014/main" id="{330AF6B9-D036-4B1C-AF0A-EFCA03C22ADF}"/>
              </a:ext>
            </a:extLst>
          </p:cNvPr>
          <p:cNvSpPr txBox="1"/>
          <p:nvPr/>
        </p:nvSpPr>
        <p:spPr>
          <a:xfrm>
            <a:off x="4507536" y="3882301"/>
            <a:ext cx="3176931" cy="461665"/>
          </a:xfrm>
          <a:prstGeom prst="rect">
            <a:avLst/>
          </a:prstGeom>
          <a:noFill/>
        </p:spPr>
        <p:txBody>
          <a:bodyPr wrap="square" rtlCol="0">
            <a:spAutoFit/>
          </a:bodyPr>
          <a:lstStyle/>
          <a:p>
            <a:pPr algn="ctr"/>
            <a:r>
              <a:rPr lang="ja-JP" altLang="en-US" sz="2400">
                <a:solidFill>
                  <a:schemeClr val="bg1"/>
                </a:solidFill>
                <a:latin typeface="HGPｺﾞｼｯｸE" panose="020B0900000000000000" pitchFamily="50" charset="-128"/>
                <a:ea typeface="HGPｺﾞｼｯｸE" panose="020B0900000000000000" pitchFamily="50" charset="-128"/>
              </a:rPr>
              <a:t>その他</a:t>
            </a:r>
            <a:endParaRPr lang="ja-JP" altLang="en-US" sz="1600">
              <a:solidFill>
                <a:schemeClr val="bg1"/>
              </a:solidFill>
              <a:latin typeface="HGPｺﾞｼｯｸE" panose="020B0900000000000000" pitchFamily="50" charset="-128"/>
              <a:ea typeface="HGPｺﾞｼｯｸE" panose="020B0900000000000000" pitchFamily="50" charset="-128"/>
            </a:endParaRPr>
          </a:p>
        </p:txBody>
      </p:sp>
      <p:sp>
        <p:nvSpPr>
          <p:cNvPr id="34" name="コンテンツ プレースホルダー 2">
            <a:extLst>
              <a:ext uri="{FF2B5EF4-FFF2-40B4-BE49-F238E27FC236}">
                <a16:creationId xmlns:a16="http://schemas.microsoft.com/office/drawing/2014/main" id="{D8596AC6-A73B-43C4-BBF8-182985F72A04}"/>
              </a:ext>
            </a:extLst>
          </p:cNvPr>
          <p:cNvSpPr txBox="1">
            <a:spLocks/>
          </p:cNvSpPr>
          <p:nvPr/>
        </p:nvSpPr>
        <p:spPr>
          <a:xfrm>
            <a:off x="2492186" y="4423161"/>
            <a:ext cx="7207628" cy="1894721"/>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4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spcAft>
                <a:spcPts val="600"/>
              </a:spcAft>
            </a:pPr>
            <a:r>
              <a:rPr lang="ja-JP" altLang="en-US" sz="2800">
                <a:solidFill>
                  <a:srgbClr val="FF2800"/>
                </a:solidFill>
                <a:latin typeface="HGPｺﾞｼｯｸE" panose="020B0900000000000000" pitchFamily="50" charset="-128"/>
                <a:ea typeface="HGPｺﾞｼｯｸE" panose="020B0900000000000000" pitchFamily="50" charset="-128"/>
              </a:rPr>
              <a:t>簡易トイレ、生活用水（浴槽にためておく等）、常用している薬、ミルク、おむつなど各家庭において特に必要なもの</a:t>
            </a:r>
            <a:endParaRPr lang="en-US" altLang="ja-JP" sz="2800">
              <a:solidFill>
                <a:srgbClr val="FF28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214871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8610601" y="6299364"/>
            <a:ext cx="2743200" cy="365125"/>
          </a:xfrm>
        </p:spPr>
        <p:txBody>
          <a:bodyPr/>
          <a:lstStyle/>
          <a:p>
            <a:r>
              <a:rPr kumimoji="1" lang="en-US" altLang="ja-JP" sz="1400" dirty="0"/>
              <a:t>35</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1979781" y="1348713"/>
            <a:ext cx="7584634" cy="4160575"/>
            <a:chOff x="432335" y="629138"/>
            <a:chExt cx="8158872" cy="4160575"/>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6291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05171" y="629138"/>
              <a:ext cx="7286036" cy="4160575"/>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皆さんの自宅には</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spcAft>
                  <a:spcPts val="1200"/>
                </a:spcAft>
              </a:pPr>
              <a:r>
                <a:rPr lang="ja-JP" altLang="en-US" sz="3600">
                  <a:solidFill>
                    <a:srgbClr val="404040"/>
                  </a:solidFill>
                  <a:latin typeface="HGPｺﾞｼｯｸE" panose="020B0900000000000000" pitchFamily="50" charset="-128"/>
                  <a:ea typeface="HGPｺﾞｼｯｸE" panose="020B0900000000000000" pitchFamily="50" charset="-128"/>
                </a:rPr>
                <a:t>どれくらいの備蓄がありますか？</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spcAft>
                  <a:spcPts val="1200"/>
                </a:spcAft>
              </a:pPr>
              <a:r>
                <a:rPr lang="ja-JP" altLang="en-US" sz="3600">
                  <a:solidFill>
                    <a:srgbClr val="404040"/>
                  </a:solidFill>
                  <a:latin typeface="HGPｺﾞｼｯｸE" panose="020B0900000000000000" pitchFamily="50" charset="-128"/>
                  <a:ea typeface="HGPｺﾞｼｯｸE" panose="020B0900000000000000" pitchFamily="50" charset="-128"/>
                </a:rPr>
                <a:t>チェックシートを使って</a:t>
              </a:r>
              <a:r>
                <a:rPr lang="en-US" altLang="ja-JP" sz="3600">
                  <a:solidFill>
                    <a:srgbClr val="404040"/>
                  </a:solidFill>
                  <a:latin typeface="HGPｺﾞｼｯｸE" panose="020B0900000000000000" pitchFamily="50" charset="-128"/>
                  <a:ea typeface="HGPｺﾞｼｯｸE" panose="020B0900000000000000" pitchFamily="50" charset="-128"/>
                </a:rPr>
                <a:t/>
              </a:r>
              <a:br>
                <a:rPr lang="en-US" altLang="ja-JP" sz="3600">
                  <a:solidFill>
                    <a:srgbClr val="404040"/>
                  </a:solidFill>
                  <a:latin typeface="HGPｺﾞｼｯｸE" panose="020B0900000000000000" pitchFamily="50" charset="-128"/>
                  <a:ea typeface="HGPｺﾞｼｯｸE" panose="020B0900000000000000" pitchFamily="50" charset="-128"/>
                </a:rPr>
              </a:br>
              <a:r>
                <a:rPr lang="ja-JP" altLang="en-US" sz="3600">
                  <a:solidFill>
                    <a:srgbClr val="404040"/>
                  </a:solidFill>
                  <a:latin typeface="HGPｺﾞｼｯｸE" panose="020B0900000000000000" pitchFamily="50" charset="-128"/>
                  <a:ea typeface="HGPｺﾞｼｯｸE" panose="020B0900000000000000" pitchFamily="50" charset="-128"/>
                </a:rPr>
                <a:t>確認してみましょう</a:t>
              </a:r>
            </a:p>
          </p:txBody>
        </p:sp>
      </p:grpSp>
      <p:sp>
        <p:nvSpPr>
          <p:cNvPr id="6" name="正方形/長方形 5">
            <a:extLst>
              <a:ext uri="{FF2B5EF4-FFF2-40B4-BE49-F238E27FC236}">
                <a16:creationId xmlns:a16="http://schemas.microsoft.com/office/drawing/2014/main" id="{3C5A9D2D-6226-4795-B4BE-E61E8FD29343}"/>
              </a:ext>
            </a:extLst>
          </p:cNvPr>
          <p:cNvSpPr/>
          <p:nvPr/>
        </p:nvSpPr>
        <p:spPr>
          <a:xfrm>
            <a:off x="8610601" y="186104"/>
            <a:ext cx="1805173"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3422104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794629" y="6250475"/>
            <a:ext cx="2743200" cy="365125"/>
          </a:xfrm>
        </p:spPr>
        <p:txBody>
          <a:bodyPr/>
          <a:lstStyle/>
          <a:p>
            <a:r>
              <a:rPr kumimoji="1" lang="en-US" altLang="ja-JP" sz="1400" dirty="0">
                <a:solidFill>
                  <a:srgbClr val="595959"/>
                </a:solidFill>
                <a:latin typeface="+mj-lt"/>
              </a:rPr>
              <a:t>36</a:t>
            </a:r>
            <a:endParaRPr kumimoji="1" lang="ja-JP" altLang="en-US" sz="1400" dirty="0">
              <a:solidFill>
                <a:srgbClr val="595959"/>
              </a:solidFill>
              <a:latin typeface="+mj-lt"/>
            </a:endParaRPr>
          </a:p>
        </p:txBody>
      </p:sp>
      <p:sp>
        <p:nvSpPr>
          <p:cNvPr id="66" name="四角形: 角を丸くする 65">
            <a:extLst>
              <a:ext uri="{FF2B5EF4-FFF2-40B4-BE49-F238E27FC236}">
                <a16:creationId xmlns:a16="http://schemas.microsoft.com/office/drawing/2014/main" id="{180726F3-35AA-4746-BEEF-3166ACC63731}"/>
              </a:ext>
            </a:extLst>
          </p:cNvPr>
          <p:cNvSpPr/>
          <p:nvPr/>
        </p:nvSpPr>
        <p:spPr>
          <a:xfrm>
            <a:off x="1970352" y="912510"/>
            <a:ext cx="8291304" cy="131365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lstStyle/>
          <a:p>
            <a:pPr algn="just">
              <a:spcAft>
                <a:spcPts val="600"/>
              </a:spcAft>
            </a:pP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作業①</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３日間生活するのに必要な備蓄量を確認し、皆さんの自宅にある備蓄が必要数に足りているか、「わが家の備蓄チェックシート」を使って確認しましょう。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76" name="図 75">
            <a:extLst>
              <a:ext uri="{FF2B5EF4-FFF2-40B4-BE49-F238E27FC236}">
                <a16:creationId xmlns:a16="http://schemas.microsoft.com/office/drawing/2014/main" id="{ADFCE8AF-847D-4908-88A3-44496BDA7765}"/>
              </a:ext>
            </a:extLst>
          </p:cNvPr>
          <p:cNvPicPr>
            <a:picLocks noChangeAspect="1"/>
          </p:cNvPicPr>
          <p:nvPr/>
        </p:nvPicPr>
        <p:blipFill>
          <a:blip r:embed="rId3"/>
          <a:stretch>
            <a:fillRect/>
          </a:stretch>
        </p:blipFill>
        <p:spPr>
          <a:xfrm>
            <a:off x="2666177" y="3297828"/>
            <a:ext cx="1426588" cy="566977"/>
          </a:xfrm>
          <a:prstGeom prst="rect">
            <a:avLst/>
          </a:prstGeom>
        </p:spPr>
      </p:pic>
      <p:sp>
        <p:nvSpPr>
          <p:cNvPr id="78" name="テキスト ボックス 77">
            <a:extLst>
              <a:ext uri="{FF2B5EF4-FFF2-40B4-BE49-F238E27FC236}">
                <a16:creationId xmlns:a16="http://schemas.microsoft.com/office/drawing/2014/main" id="{0567C518-1036-4AA2-A5B9-9EE90DB2F14E}"/>
              </a:ext>
            </a:extLst>
          </p:cNvPr>
          <p:cNvSpPr txBox="1"/>
          <p:nvPr/>
        </p:nvSpPr>
        <p:spPr>
          <a:xfrm>
            <a:off x="2183401" y="2898556"/>
            <a:ext cx="2236510" cy="338554"/>
          </a:xfrm>
          <a:prstGeom prst="rect">
            <a:avLst/>
          </a:prstGeom>
          <a:noFill/>
        </p:spPr>
        <p:txBody>
          <a:bodyPr wrap="none" rtlCol="0">
            <a:spAutoFit/>
          </a:bodyPr>
          <a:lstStyle/>
          <a:p>
            <a:r>
              <a:rPr lang="ja-JP" altLang="en-US" sz="1600">
                <a:solidFill>
                  <a:srgbClr val="FF2800"/>
                </a:solidFill>
                <a:latin typeface="ＭＳ ゴシック" panose="020B0609070205080204" pitchFamily="49" charset="-128"/>
                <a:ea typeface="ＭＳ ゴシック" panose="020B0609070205080204" pitchFamily="49" charset="-128"/>
              </a:rPr>
              <a:t>家族の人数</a:t>
            </a:r>
            <a:r>
              <a:rPr lang="ja-JP" altLang="en-US" sz="1600">
                <a:solidFill>
                  <a:schemeClr val="tx1">
                    <a:lumMod val="75000"/>
                    <a:lumOff val="25000"/>
                  </a:schemeClr>
                </a:solidFill>
                <a:latin typeface="ＭＳ ゴシック" panose="020B0609070205080204" pitchFamily="49" charset="-128"/>
                <a:ea typeface="ＭＳ ゴシック" panose="020B0609070205080204" pitchFamily="49" charset="-128"/>
              </a:rPr>
              <a:t>を書きます</a:t>
            </a:r>
          </a:p>
        </p:txBody>
      </p:sp>
      <p:grpSp>
        <p:nvGrpSpPr>
          <p:cNvPr id="94" name="グループ化 93">
            <a:extLst>
              <a:ext uri="{FF2B5EF4-FFF2-40B4-BE49-F238E27FC236}">
                <a16:creationId xmlns:a16="http://schemas.microsoft.com/office/drawing/2014/main" id="{E19D21DE-7212-4F75-83C9-2457DCE99E80}"/>
              </a:ext>
            </a:extLst>
          </p:cNvPr>
          <p:cNvGrpSpPr/>
          <p:nvPr/>
        </p:nvGrpSpPr>
        <p:grpSpPr>
          <a:xfrm>
            <a:off x="5013961" y="2992691"/>
            <a:ext cx="4994639" cy="3500185"/>
            <a:chOff x="3489960" y="2847910"/>
            <a:chExt cx="4994639" cy="3500185"/>
          </a:xfrm>
        </p:grpSpPr>
        <p:pic>
          <p:nvPicPr>
            <p:cNvPr id="93" name="図 92">
              <a:extLst>
                <a:ext uri="{FF2B5EF4-FFF2-40B4-BE49-F238E27FC236}">
                  <a16:creationId xmlns:a16="http://schemas.microsoft.com/office/drawing/2014/main" id="{F42B2678-5A1E-4FFC-8F3F-013A3A357158}"/>
                </a:ext>
              </a:extLst>
            </p:cNvPr>
            <p:cNvPicPr>
              <a:picLocks noChangeAspect="1"/>
            </p:cNvPicPr>
            <p:nvPr/>
          </p:nvPicPr>
          <p:blipFill>
            <a:blip r:embed="rId4"/>
            <a:stretch>
              <a:fillRect/>
            </a:stretch>
          </p:blipFill>
          <p:spPr>
            <a:xfrm>
              <a:off x="3647589" y="2901461"/>
              <a:ext cx="4643384" cy="3352064"/>
            </a:xfrm>
            <a:prstGeom prst="rect">
              <a:avLst/>
            </a:prstGeom>
          </p:spPr>
        </p:pic>
        <p:sp>
          <p:nvSpPr>
            <p:cNvPr id="12" name="正方形/長方形 11">
              <a:extLst>
                <a:ext uri="{FF2B5EF4-FFF2-40B4-BE49-F238E27FC236}">
                  <a16:creationId xmlns:a16="http://schemas.microsoft.com/office/drawing/2014/main" id="{377909B8-B5E9-49A6-AE27-2E370F25DB58}"/>
                </a:ext>
              </a:extLst>
            </p:cNvPr>
            <p:cNvSpPr/>
            <p:nvPr/>
          </p:nvSpPr>
          <p:spPr>
            <a:xfrm>
              <a:off x="3489960" y="2847910"/>
              <a:ext cx="4994639" cy="350018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70" name="直線矢印コネクタ 69">
            <a:extLst>
              <a:ext uri="{FF2B5EF4-FFF2-40B4-BE49-F238E27FC236}">
                <a16:creationId xmlns:a16="http://schemas.microsoft.com/office/drawing/2014/main" id="{D5555B77-BDF5-40C8-B2EE-D27F6670C755}"/>
              </a:ext>
            </a:extLst>
          </p:cNvPr>
          <p:cNvCxnSpPr>
            <a:cxnSpLocks/>
            <a:stCxn id="76" idx="3"/>
          </p:cNvCxnSpPr>
          <p:nvPr/>
        </p:nvCxnSpPr>
        <p:spPr>
          <a:xfrm>
            <a:off x="4092766" y="3581317"/>
            <a:ext cx="2090271" cy="532977"/>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92600F2C-550E-425E-A91D-EF585C4FE46E}"/>
              </a:ext>
            </a:extLst>
          </p:cNvPr>
          <p:cNvCxnSpPr>
            <a:cxnSpLocks/>
          </p:cNvCxnSpPr>
          <p:nvPr/>
        </p:nvCxnSpPr>
        <p:spPr>
          <a:xfrm>
            <a:off x="7353300" y="2778704"/>
            <a:ext cx="0" cy="1183696"/>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E7F25D3E-1FB3-4614-9C41-78E867CC718E}"/>
              </a:ext>
            </a:extLst>
          </p:cNvPr>
          <p:cNvSpPr txBox="1"/>
          <p:nvPr/>
        </p:nvSpPr>
        <p:spPr>
          <a:xfrm>
            <a:off x="5343283" y="2440150"/>
            <a:ext cx="3158123" cy="338554"/>
          </a:xfrm>
          <a:prstGeom prst="rect">
            <a:avLst/>
          </a:prstGeom>
          <a:noFill/>
        </p:spPr>
        <p:txBody>
          <a:bodyPr wrap="square" rtlCol="0">
            <a:spAutoFit/>
          </a:bodyPr>
          <a:lstStyle/>
          <a:p>
            <a:r>
              <a:rPr lang="ja-JP" altLang="en-US" sz="1600">
                <a:solidFill>
                  <a:srgbClr val="FF2800"/>
                </a:solidFill>
                <a:latin typeface="ＭＳ ゴシック" panose="020B0609070205080204" pitchFamily="49" charset="-128"/>
                <a:ea typeface="ＭＳ ゴシック" panose="020B0609070205080204" pitchFamily="49" charset="-128"/>
              </a:rPr>
              <a:t>掛け算で</a:t>
            </a:r>
            <a:r>
              <a:rPr lang="ja-JP" altLang="en-US" sz="1600">
                <a:solidFill>
                  <a:schemeClr val="tx1">
                    <a:lumMod val="75000"/>
                    <a:lumOff val="25000"/>
                  </a:schemeClr>
                </a:solidFill>
                <a:latin typeface="ＭＳ ゴシック" panose="020B0609070205080204" pitchFamily="49" charset="-128"/>
                <a:ea typeface="ＭＳ ゴシック" panose="020B0609070205080204" pitchFamily="49" charset="-128"/>
              </a:rPr>
              <a:t>必要な数・量を算出</a:t>
            </a:r>
          </a:p>
        </p:txBody>
      </p:sp>
      <p:cxnSp>
        <p:nvCxnSpPr>
          <p:cNvPr id="90" name="直線矢印コネクタ 89">
            <a:extLst>
              <a:ext uri="{FF2B5EF4-FFF2-40B4-BE49-F238E27FC236}">
                <a16:creationId xmlns:a16="http://schemas.microsoft.com/office/drawing/2014/main" id="{312F1251-9F3C-4B5F-B3FD-DD74938D7FB4}"/>
              </a:ext>
            </a:extLst>
          </p:cNvPr>
          <p:cNvCxnSpPr>
            <a:cxnSpLocks/>
          </p:cNvCxnSpPr>
          <p:nvPr/>
        </p:nvCxnSpPr>
        <p:spPr>
          <a:xfrm>
            <a:off x="4693920" y="5364480"/>
            <a:ext cx="2865122" cy="411480"/>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BFD60948-8CB3-4BD6-B016-4063EBE098F4}"/>
              </a:ext>
            </a:extLst>
          </p:cNvPr>
          <p:cNvSpPr txBox="1"/>
          <p:nvPr/>
        </p:nvSpPr>
        <p:spPr>
          <a:xfrm>
            <a:off x="1898576" y="4908501"/>
            <a:ext cx="2865120" cy="1323439"/>
          </a:xfrm>
          <a:prstGeom prst="rect">
            <a:avLst/>
          </a:prstGeom>
          <a:noFill/>
        </p:spPr>
        <p:txBody>
          <a:bodyPr wrap="square" rtlCol="0">
            <a:spAutoFit/>
          </a:bodyPr>
          <a:lstStyle/>
          <a:p>
            <a:pPr algn="just"/>
            <a:r>
              <a:rPr lang="ja-JP" altLang="en-US" sz="1600">
                <a:latin typeface="ＭＳ ゴシック" panose="020B0609070205080204" pitchFamily="49" charset="-128"/>
                <a:ea typeface="ＭＳ ゴシック" panose="020B0609070205080204" pitchFamily="49" charset="-128"/>
              </a:rPr>
              <a:t>赤ちゃんがいるご家庭なら「おむつ・ミルク・哺乳瓶」など、</a:t>
            </a:r>
            <a:r>
              <a:rPr lang="ja-JP" altLang="en-US" sz="1600">
                <a:solidFill>
                  <a:srgbClr val="FF2800"/>
                </a:solidFill>
                <a:latin typeface="ＭＳ ゴシック" panose="020B0609070205080204" pitchFamily="49" charset="-128"/>
                <a:ea typeface="ＭＳ ゴシック" panose="020B0609070205080204" pitchFamily="49" charset="-128"/>
              </a:rPr>
              <a:t>ご家庭で特に必要なもの（ないと困るもの）</a:t>
            </a:r>
            <a:r>
              <a:rPr lang="ja-JP" altLang="en-US" sz="1600">
                <a:latin typeface="ＭＳ ゴシック" panose="020B0609070205080204" pitchFamily="49" charset="-128"/>
                <a:ea typeface="ＭＳ ゴシック" panose="020B0609070205080204" pitchFamily="49" charset="-128"/>
              </a:rPr>
              <a:t>を書き出しましょう。</a:t>
            </a:r>
          </a:p>
        </p:txBody>
      </p:sp>
      <p:cxnSp>
        <p:nvCxnSpPr>
          <p:cNvPr id="100" name="直線矢印コネクタ 99">
            <a:extLst>
              <a:ext uri="{FF2B5EF4-FFF2-40B4-BE49-F238E27FC236}">
                <a16:creationId xmlns:a16="http://schemas.microsoft.com/office/drawing/2014/main" id="{5487A12A-FBD4-4139-9151-04F982D32D5A}"/>
              </a:ext>
            </a:extLst>
          </p:cNvPr>
          <p:cNvCxnSpPr>
            <a:cxnSpLocks/>
          </p:cNvCxnSpPr>
          <p:nvPr/>
        </p:nvCxnSpPr>
        <p:spPr>
          <a:xfrm flipH="1">
            <a:off x="9649510" y="2778704"/>
            <a:ext cx="76421" cy="1183696"/>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7C6533F3-4B3A-49F3-953F-9DAE948DF82D}"/>
              </a:ext>
            </a:extLst>
          </p:cNvPr>
          <p:cNvSpPr/>
          <p:nvPr/>
        </p:nvSpPr>
        <p:spPr>
          <a:xfrm>
            <a:off x="6183036" y="3962400"/>
            <a:ext cx="65992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正方形/長方形 107">
            <a:extLst>
              <a:ext uri="{FF2B5EF4-FFF2-40B4-BE49-F238E27FC236}">
                <a16:creationId xmlns:a16="http://schemas.microsoft.com/office/drawing/2014/main" id="{C179B343-DE22-4419-8792-DF3782DFE858}"/>
              </a:ext>
            </a:extLst>
          </p:cNvPr>
          <p:cNvSpPr/>
          <p:nvPr/>
        </p:nvSpPr>
        <p:spPr>
          <a:xfrm>
            <a:off x="6951055" y="3962400"/>
            <a:ext cx="65992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正方形/長方形 108">
            <a:extLst>
              <a:ext uri="{FF2B5EF4-FFF2-40B4-BE49-F238E27FC236}">
                <a16:creationId xmlns:a16="http://schemas.microsoft.com/office/drawing/2014/main" id="{AFCF6D6E-0E82-440E-B3C0-D2ECD2A9755E}"/>
              </a:ext>
            </a:extLst>
          </p:cNvPr>
          <p:cNvSpPr/>
          <p:nvPr/>
        </p:nvSpPr>
        <p:spPr>
          <a:xfrm>
            <a:off x="8185153" y="3962400"/>
            <a:ext cx="155560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4" name="テキスト ボックス 113">
            <a:extLst>
              <a:ext uri="{FF2B5EF4-FFF2-40B4-BE49-F238E27FC236}">
                <a16:creationId xmlns:a16="http://schemas.microsoft.com/office/drawing/2014/main" id="{323471C0-0D15-4EDC-AFD4-3C0883D15399}"/>
              </a:ext>
            </a:extLst>
          </p:cNvPr>
          <p:cNvSpPr txBox="1"/>
          <p:nvPr/>
        </p:nvSpPr>
        <p:spPr>
          <a:xfrm>
            <a:off x="8304700" y="2440150"/>
            <a:ext cx="2299174" cy="338554"/>
          </a:xfrm>
          <a:prstGeom prst="rect">
            <a:avLst/>
          </a:prstGeom>
          <a:noFill/>
        </p:spPr>
        <p:txBody>
          <a:bodyPr wrap="square" rtlCol="0">
            <a:spAutoFit/>
          </a:bodyPr>
          <a:lstStyle/>
          <a:p>
            <a:r>
              <a:rPr lang="ja-JP" altLang="en-US" sz="1600">
                <a:solidFill>
                  <a:srgbClr val="FF2800"/>
                </a:solidFill>
                <a:latin typeface="ＭＳ ゴシック" panose="020B0609070205080204" pitchFamily="49" charset="-128"/>
                <a:ea typeface="ＭＳ ゴシック" panose="020B0609070205080204" pitchFamily="49" charset="-128"/>
              </a:rPr>
              <a:t>あてはまる</a:t>
            </a:r>
            <a:r>
              <a:rPr lang="ja-JP" altLang="en-US" sz="1600">
                <a:solidFill>
                  <a:schemeClr val="tx1">
                    <a:lumMod val="75000"/>
                    <a:lumOff val="25000"/>
                  </a:schemeClr>
                </a:solidFill>
                <a:latin typeface="ＭＳ ゴシック" panose="020B0609070205080204" pitchFamily="49" charset="-128"/>
                <a:ea typeface="ＭＳ ゴシック" panose="020B0609070205080204" pitchFamily="49" charset="-128"/>
              </a:rPr>
              <a:t>ものに</a:t>
            </a:r>
            <a:r>
              <a:rPr lang="ja-JP" altLang="en-US" sz="1600">
                <a:solidFill>
                  <a:srgbClr val="FF2800"/>
                </a:solidFill>
                <a:latin typeface="ＭＳ ゴシック" panose="020B0609070205080204" pitchFamily="49" charset="-128"/>
                <a:ea typeface="ＭＳ ゴシック" panose="020B0609070205080204" pitchFamily="49" charset="-128"/>
              </a:rPr>
              <a:t>○</a:t>
            </a:r>
          </a:p>
        </p:txBody>
      </p:sp>
      <p:sp>
        <p:nvSpPr>
          <p:cNvPr id="21" name="テキスト ボックス 20">
            <a:extLst>
              <a:ext uri="{FF2B5EF4-FFF2-40B4-BE49-F238E27FC236}">
                <a16:creationId xmlns:a16="http://schemas.microsoft.com/office/drawing/2014/main" id="{B4816EB0-1900-496B-AD0C-897F91BC1715}"/>
              </a:ext>
            </a:extLst>
          </p:cNvPr>
          <p:cNvSpPr txBox="1"/>
          <p:nvPr/>
        </p:nvSpPr>
        <p:spPr>
          <a:xfrm>
            <a:off x="2919096" y="113748"/>
            <a:ext cx="6181926" cy="584775"/>
          </a:xfrm>
          <a:prstGeom prst="rect">
            <a:avLst/>
          </a:prstGeom>
          <a:noFill/>
        </p:spPr>
        <p:txBody>
          <a:bodyPr wrap="square">
            <a:spAutoFit/>
          </a:bodyPr>
          <a:lstStyle/>
          <a:p>
            <a:pPr algn="ctr"/>
            <a:r>
              <a:rPr lang="ja-JP" altLang="en-US" sz="3200" dirty="0">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備蓄状況を確認しましょう</a:t>
            </a:r>
          </a:p>
        </p:txBody>
      </p:sp>
    </p:spTree>
    <p:extLst>
      <p:ext uri="{BB962C8B-B14F-4D97-AF65-F5344CB8AC3E}">
        <p14:creationId xmlns:p14="http://schemas.microsoft.com/office/powerpoint/2010/main" val="2644157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1865656" y="436137"/>
            <a:ext cx="4012637" cy="483209"/>
          </a:xfrm>
          <a:prstGeom prst="rect">
            <a:avLst/>
          </a:prstGeom>
          <a:noFill/>
        </p:spPr>
        <p:txBody>
          <a:bodyPr wrap="none" rtlCol="0">
            <a:spAutoFit/>
          </a:bodyPr>
          <a:lstStyle/>
          <a:p>
            <a:r>
              <a:rPr kumimoji="1" lang="ja-JP" altLang="en-US" sz="2540" dirty="0">
                <a:latin typeface="HGPｺﾞｼｯｸE" panose="020B0900000000000000" pitchFamily="50" charset="-128"/>
                <a:ea typeface="HGPｺﾞｼｯｸE" panose="020B0900000000000000" pitchFamily="50" charset="-128"/>
              </a:rPr>
              <a:t>わが家の備蓄チェックシート</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1895946" y="925118"/>
            <a:ext cx="6599884" cy="259943"/>
          </a:xfrm>
          <a:prstGeom prst="rect">
            <a:avLst/>
          </a:prstGeom>
          <a:noFill/>
        </p:spPr>
        <p:txBody>
          <a:bodyPr wrap="none" rtlCol="0">
            <a:spAutoFit/>
          </a:bodyPr>
          <a:lstStyle/>
          <a:p>
            <a:pPr>
              <a:spcAft>
                <a:spcPts val="544"/>
              </a:spcAft>
            </a:pPr>
            <a:r>
              <a:rPr lang="ja-JP" altLang="en-US" sz="1089" dirty="0">
                <a:latin typeface="ＭＳ ゴシック" panose="020B0609070205080204" pitchFamily="49" charset="-128"/>
                <a:ea typeface="ＭＳ ゴシック" panose="020B0609070205080204" pitchFamily="49" charset="-128"/>
              </a:rPr>
              <a:t>災害発生直後は、水道・ガス・電気が使えないことを考慮して食べものが足りるか考えてみましょう。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1934117" y="2021583"/>
            <a:ext cx="8361938" cy="258009"/>
          </a:xfrm>
          <a:prstGeom prst="rect">
            <a:avLst/>
          </a:prstGeom>
          <a:solidFill>
            <a:schemeClr val="bg1">
              <a:lumMod val="85000"/>
            </a:schemeClr>
          </a:solidFill>
        </p:spPr>
        <p:txBody>
          <a:bodyPr wrap="square">
            <a:noAutofit/>
          </a:bodyPr>
          <a:lstStyle/>
          <a:p>
            <a:r>
              <a:rPr lang="ja-JP" altLang="en-US" sz="1089" dirty="0">
                <a:latin typeface="HGPｺﾞｼｯｸE" panose="020B0900000000000000" pitchFamily="50" charset="-128"/>
                <a:ea typeface="HGPｺﾞｼｯｸE" panose="020B0900000000000000" pitchFamily="50" charset="-128"/>
              </a:rPr>
              <a:t>（１） 食べ物の数</a:t>
            </a:r>
          </a:p>
        </p:txBody>
      </p:sp>
      <p:sp>
        <p:nvSpPr>
          <p:cNvPr id="9" name="正方形/長方形 8">
            <a:extLst>
              <a:ext uri="{FF2B5EF4-FFF2-40B4-BE49-F238E27FC236}">
                <a16:creationId xmlns:a16="http://schemas.microsoft.com/office/drawing/2014/main" id="{8BD552C1-A24E-4D20-B7AB-992815CC88D5}"/>
              </a:ext>
            </a:extLst>
          </p:cNvPr>
          <p:cNvSpPr/>
          <p:nvPr/>
        </p:nvSpPr>
        <p:spPr>
          <a:xfrm>
            <a:off x="1895945" y="1574877"/>
            <a:ext cx="3997928" cy="287771"/>
          </a:xfrm>
          <a:prstGeom prst="rect">
            <a:avLst/>
          </a:prstGeom>
        </p:spPr>
        <p:txBody>
          <a:bodyPr wrap="square">
            <a:spAutoFit/>
          </a:bodyPr>
          <a:lstStyle/>
          <a:p>
            <a:r>
              <a:rPr lang="ja-JP" altLang="en-US" sz="1270" dirty="0">
                <a:latin typeface="HGPｺﾞｼｯｸE" panose="020B0900000000000000" pitchFamily="50" charset="-128"/>
                <a:ea typeface="HGPｺﾞｼｯｸE" panose="020B0900000000000000" pitchFamily="50" charset="-128"/>
              </a:rPr>
              <a:t>３日間生活するのに必要な備蓄量を確認しましょう。</a:t>
            </a:r>
          </a:p>
        </p:txBody>
      </p:sp>
      <p:sp>
        <p:nvSpPr>
          <p:cNvPr id="10" name="正方形/長方形 9">
            <a:extLst>
              <a:ext uri="{FF2B5EF4-FFF2-40B4-BE49-F238E27FC236}">
                <a16:creationId xmlns:a16="http://schemas.microsoft.com/office/drawing/2014/main" id="{83840585-2D53-48D1-B91E-456378DB12BA}"/>
              </a:ext>
            </a:extLst>
          </p:cNvPr>
          <p:cNvSpPr/>
          <p:nvPr/>
        </p:nvSpPr>
        <p:spPr>
          <a:xfrm>
            <a:off x="1934117" y="2978669"/>
            <a:ext cx="8361938" cy="258009"/>
          </a:xfrm>
          <a:prstGeom prst="rect">
            <a:avLst/>
          </a:prstGeom>
          <a:solidFill>
            <a:schemeClr val="bg1">
              <a:lumMod val="85000"/>
            </a:schemeClr>
          </a:solidFill>
        </p:spPr>
        <p:txBody>
          <a:bodyPr wrap="square">
            <a:noAutofit/>
          </a:bodyPr>
          <a:lstStyle/>
          <a:p>
            <a:r>
              <a:rPr lang="ja-JP" altLang="en-US" sz="1089" dirty="0">
                <a:latin typeface="HGPｺﾞｼｯｸE" panose="020B0900000000000000" pitchFamily="50" charset="-128"/>
                <a:ea typeface="HGPｺﾞｼｯｸE" panose="020B0900000000000000" pitchFamily="50" charset="-128"/>
              </a:rPr>
              <a:t>（２） 飲料水の量</a:t>
            </a:r>
          </a:p>
        </p:txBody>
      </p:sp>
      <p:sp>
        <p:nvSpPr>
          <p:cNvPr id="11" name="正方形/長方形 10">
            <a:extLst>
              <a:ext uri="{FF2B5EF4-FFF2-40B4-BE49-F238E27FC236}">
                <a16:creationId xmlns:a16="http://schemas.microsoft.com/office/drawing/2014/main" id="{0BB203AE-0AA8-4C0B-9A7B-9C94B0291027}"/>
              </a:ext>
            </a:extLst>
          </p:cNvPr>
          <p:cNvSpPr/>
          <p:nvPr/>
        </p:nvSpPr>
        <p:spPr>
          <a:xfrm>
            <a:off x="1934117" y="3996356"/>
            <a:ext cx="8361938" cy="258009"/>
          </a:xfrm>
          <a:prstGeom prst="rect">
            <a:avLst/>
          </a:prstGeom>
          <a:solidFill>
            <a:schemeClr val="bg1">
              <a:lumMod val="85000"/>
            </a:schemeClr>
          </a:solidFill>
        </p:spPr>
        <p:txBody>
          <a:bodyPr wrap="square">
            <a:noAutofit/>
          </a:bodyPr>
          <a:lstStyle/>
          <a:p>
            <a:r>
              <a:rPr lang="ja-JP" altLang="en-US" sz="1089" dirty="0">
                <a:latin typeface="HGPｺﾞｼｯｸE" panose="020B0900000000000000" pitchFamily="50" charset="-128"/>
                <a:ea typeface="HGPｺﾞｼｯｸE" panose="020B0900000000000000" pitchFamily="50" charset="-128"/>
              </a:rPr>
              <a:t>（３） 簡易トイレの数</a:t>
            </a:r>
          </a:p>
        </p:txBody>
      </p:sp>
      <p:sp>
        <p:nvSpPr>
          <p:cNvPr id="12" name="正方形/長方形 11">
            <a:extLst>
              <a:ext uri="{FF2B5EF4-FFF2-40B4-BE49-F238E27FC236}">
                <a16:creationId xmlns:a16="http://schemas.microsoft.com/office/drawing/2014/main" id="{B20D0803-E52C-47F0-89D7-703794CFA2FE}"/>
              </a:ext>
            </a:extLst>
          </p:cNvPr>
          <p:cNvSpPr/>
          <p:nvPr/>
        </p:nvSpPr>
        <p:spPr>
          <a:xfrm>
            <a:off x="2416916" y="2445890"/>
            <a:ext cx="413896"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３食</a:t>
            </a:r>
          </a:p>
        </p:txBody>
      </p:sp>
      <p:sp>
        <p:nvSpPr>
          <p:cNvPr id="13" name="正方形/長方形 12">
            <a:extLst>
              <a:ext uri="{FF2B5EF4-FFF2-40B4-BE49-F238E27FC236}">
                <a16:creationId xmlns:a16="http://schemas.microsoft.com/office/drawing/2014/main" id="{7424AA50-6757-4ABA-AE5F-D2CDF59FF04C}"/>
              </a:ext>
            </a:extLst>
          </p:cNvPr>
          <p:cNvSpPr/>
          <p:nvPr/>
        </p:nvSpPr>
        <p:spPr>
          <a:xfrm>
            <a:off x="2265432" y="3396340"/>
            <a:ext cx="716864" cy="42755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３</a:t>
            </a:r>
            <a:r>
              <a:rPr lang="en-US" altLang="ja-JP" sz="1089" dirty="0">
                <a:latin typeface="HGPｺﾞｼｯｸE" panose="020B0900000000000000" pitchFamily="50" charset="-128"/>
                <a:ea typeface="HGPｺﾞｼｯｸE" panose="020B0900000000000000" pitchFamily="50" charset="-128"/>
              </a:rPr>
              <a:t>L</a:t>
            </a:r>
          </a:p>
          <a:p>
            <a:pPr algn="ctr"/>
            <a:r>
              <a:rPr lang="en-US" altLang="ja-JP" sz="1089" dirty="0">
                <a:latin typeface="HGPｺﾞｼｯｸE" panose="020B0900000000000000" pitchFamily="50" charset="-128"/>
                <a:ea typeface="HGPｺﾞｼｯｸE" panose="020B0900000000000000" pitchFamily="50" charset="-128"/>
              </a:rPr>
              <a:t>(</a:t>
            </a:r>
            <a:r>
              <a:rPr lang="ja-JP" altLang="en-US" sz="1089" dirty="0">
                <a:latin typeface="HGPｺﾞｼｯｸE" panose="020B0900000000000000" pitchFamily="50" charset="-128"/>
                <a:ea typeface="HGPｺﾞｼｯｸE" panose="020B0900000000000000" pitchFamily="50" charset="-128"/>
              </a:rPr>
              <a:t>リットル</a:t>
            </a:r>
            <a:r>
              <a:rPr lang="en-US" altLang="ja-JP" sz="1089" dirty="0">
                <a:latin typeface="HGPｺﾞｼｯｸE" panose="020B0900000000000000" pitchFamily="50" charset="-128"/>
                <a:ea typeface="HGPｺﾞｼｯｸE" panose="020B0900000000000000" pitchFamily="50" charset="-128"/>
              </a:rPr>
              <a:t>)</a:t>
            </a:r>
            <a:endParaRPr lang="ja-JP" altLang="en-US" sz="1089" dirty="0">
              <a:latin typeface="HGPｺﾞｼｯｸE" panose="020B0900000000000000" pitchFamily="50" charset="-128"/>
              <a:ea typeface="HGPｺﾞｼｯｸE" panose="020B0900000000000000" pitchFamily="50" charset="-128"/>
            </a:endParaRPr>
          </a:p>
        </p:txBody>
      </p:sp>
      <p:sp>
        <p:nvSpPr>
          <p:cNvPr id="14" name="正方形/長方形 13">
            <a:extLst>
              <a:ext uri="{FF2B5EF4-FFF2-40B4-BE49-F238E27FC236}">
                <a16:creationId xmlns:a16="http://schemas.microsoft.com/office/drawing/2014/main" id="{60197C0F-9D50-42B2-B5E6-321F72FFBF4E}"/>
              </a:ext>
            </a:extLst>
          </p:cNvPr>
          <p:cNvSpPr/>
          <p:nvPr/>
        </p:nvSpPr>
        <p:spPr>
          <a:xfrm>
            <a:off x="2342376" y="4383899"/>
            <a:ext cx="562976" cy="42755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５回</a:t>
            </a:r>
            <a:endParaRPr lang="en-US" altLang="ja-JP" sz="1089" dirty="0">
              <a:latin typeface="HGPｺﾞｼｯｸE" panose="020B0900000000000000" pitchFamily="50" charset="-128"/>
              <a:ea typeface="HGPｺﾞｼｯｸE" panose="020B0900000000000000" pitchFamily="50" charset="-128"/>
            </a:endParaRPr>
          </a:p>
          <a:p>
            <a:pPr algn="ctr"/>
            <a:r>
              <a:rPr lang="en-US" altLang="ja-JP" sz="1089" dirty="0">
                <a:latin typeface="HGPｺﾞｼｯｸE" panose="020B0900000000000000" pitchFamily="50" charset="-128"/>
                <a:ea typeface="HGPｺﾞｼｯｸE" panose="020B0900000000000000" pitchFamily="50" charset="-128"/>
              </a:rPr>
              <a:t>(</a:t>
            </a:r>
            <a:r>
              <a:rPr lang="ja-JP" altLang="en-US" sz="1089" dirty="0">
                <a:latin typeface="HGPｺﾞｼｯｸE" panose="020B0900000000000000" pitchFamily="50" charset="-128"/>
                <a:ea typeface="HGPｺﾞｼｯｸE" panose="020B0900000000000000" pitchFamily="50" charset="-128"/>
              </a:rPr>
              <a:t>目安</a:t>
            </a:r>
            <a:r>
              <a:rPr lang="en-US" altLang="ja-JP" sz="1089" dirty="0">
                <a:latin typeface="HGPｺﾞｼｯｸE" panose="020B0900000000000000" pitchFamily="50" charset="-128"/>
                <a:ea typeface="HGPｺﾞｼｯｸE" panose="020B0900000000000000" pitchFamily="50" charset="-128"/>
              </a:rPr>
              <a:t>)</a:t>
            </a:r>
            <a:endParaRPr lang="ja-JP" altLang="en-US" sz="1089" dirty="0">
              <a:latin typeface="HGPｺﾞｼｯｸE" panose="020B0900000000000000" pitchFamily="50" charset="-128"/>
              <a:ea typeface="HGPｺﾞｼｯｸE" panose="020B0900000000000000" pitchFamily="50" charset="-128"/>
            </a:endParaRPr>
          </a:p>
        </p:txBody>
      </p:sp>
      <p:sp>
        <p:nvSpPr>
          <p:cNvPr id="15" name="正方形/長方形 14">
            <a:extLst>
              <a:ext uri="{FF2B5EF4-FFF2-40B4-BE49-F238E27FC236}">
                <a16:creationId xmlns:a16="http://schemas.microsoft.com/office/drawing/2014/main" id="{FD73996F-A649-4CC4-88DF-58CA80F64222}"/>
              </a:ext>
            </a:extLst>
          </p:cNvPr>
          <p:cNvSpPr/>
          <p:nvPr/>
        </p:nvSpPr>
        <p:spPr>
          <a:xfrm>
            <a:off x="2850657" y="2445890"/>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16" name="正方形/長方形 15">
            <a:extLst>
              <a:ext uri="{FF2B5EF4-FFF2-40B4-BE49-F238E27FC236}">
                <a16:creationId xmlns:a16="http://schemas.microsoft.com/office/drawing/2014/main" id="{3B78852B-03F6-4B67-A06B-905EA41594E8}"/>
              </a:ext>
            </a:extLst>
          </p:cNvPr>
          <p:cNvSpPr/>
          <p:nvPr/>
        </p:nvSpPr>
        <p:spPr>
          <a:xfrm>
            <a:off x="2850654" y="3476166"/>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17" name="正方形/長方形 16">
            <a:extLst>
              <a:ext uri="{FF2B5EF4-FFF2-40B4-BE49-F238E27FC236}">
                <a16:creationId xmlns:a16="http://schemas.microsoft.com/office/drawing/2014/main" id="{8D2E975D-9FD1-44E8-98A1-EAE1EEF07B44}"/>
              </a:ext>
            </a:extLst>
          </p:cNvPr>
          <p:cNvSpPr/>
          <p:nvPr/>
        </p:nvSpPr>
        <p:spPr>
          <a:xfrm>
            <a:off x="2850656" y="4480990"/>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18" name="正方形/長方形 17">
            <a:extLst>
              <a:ext uri="{FF2B5EF4-FFF2-40B4-BE49-F238E27FC236}">
                <a16:creationId xmlns:a16="http://schemas.microsoft.com/office/drawing/2014/main" id="{BF260877-B19E-4CD6-A4F2-D2C28C32DFAE}"/>
              </a:ext>
            </a:extLst>
          </p:cNvPr>
          <p:cNvSpPr/>
          <p:nvPr/>
        </p:nvSpPr>
        <p:spPr>
          <a:xfrm>
            <a:off x="3473349" y="2441321"/>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19" name="正方形/長方形 18">
            <a:extLst>
              <a:ext uri="{FF2B5EF4-FFF2-40B4-BE49-F238E27FC236}">
                <a16:creationId xmlns:a16="http://schemas.microsoft.com/office/drawing/2014/main" id="{9757F263-F1ED-4FD4-8F75-DB19D6F5B06F}"/>
              </a:ext>
            </a:extLst>
          </p:cNvPr>
          <p:cNvSpPr/>
          <p:nvPr/>
        </p:nvSpPr>
        <p:spPr>
          <a:xfrm>
            <a:off x="3473349" y="3487847"/>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20" name="正方形/長方形 19">
            <a:extLst>
              <a:ext uri="{FF2B5EF4-FFF2-40B4-BE49-F238E27FC236}">
                <a16:creationId xmlns:a16="http://schemas.microsoft.com/office/drawing/2014/main" id="{2125118E-DF21-4944-A465-929F28216EFC}"/>
              </a:ext>
            </a:extLst>
          </p:cNvPr>
          <p:cNvSpPr/>
          <p:nvPr/>
        </p:nvSpPr>
        <p:spPr>
          <a:xfrm>
            <a:off x="3473349" y="4484808"/>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21" name="正方形/長方形 20">
            <a:extLst>
              <a:ext uri="{FF2B5EF4-FFF2-40B4-BE49-F238E27FC236}">
                <a16:creationId xmlns:a16="http://schemas.microsoft.com/office/drawing/2014/main" id="{05B1273A-C832-45A1-8A74-7772D566DD9D}"/>
              </a:ext>
            </a:extLst>
          </p:cNvPr>
          <p:cNvSpPr/>
          <p:nvPr/>
        </p:nvSpPr>
        <p:spPr>
          <a:xfrm>
            <a:off x="3069931" y="2447087"/>
            <a:ext cx="553357"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３日分</a:t>
            </a:r>
          </a:p>
        </p:txBody>
      </p:sp>
      <p:sp>
        <p:nvSpPr>
          <p:cNvPr id="22" name="正方形/長方形 21">
            <a:extLst>
              <a:ext uri="{FF2B5EF4-FFF2-40B4-BE49-F238E27FC236}">
                <a16:creationId xmlns:a16="http://schemas.microsoft.com/office/drawing/2014/main" id="{4ABA1E08-94A4-4A9D-B64A-0506081F67C6}"/>
              </a:ext>
            </a:extLst>
          </p:cNvPr>
          <p:cNvSpPr/>
          <p:nvPr/>
        </p:nvSpPr>
        <p:spPr>
          <a:xfrm>
            <a:off x="3069930" y="3477363"/>
            <a:ext cx="553357"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３日分</a:t>
            </a:r>
          </a:p>
        </p:txBody>
      </p:sp>
      <p:sp>
        <p:nvSpPr>
          <p:cNvPr id="23" name="正方形/長方形 22">
            <a:extLst>
              <a:ext uri="{FF2B5EF4-FFF2-40B4-BE49-F238E27FC236}">
                <a16:creationId xmlns:a16="http://schemas.microsoft.com/office/drawing/2014/main" id="{F4FCC159-97D9-484D-8658-25EB0E46F741}"/>
              </a:ext>
            </a:extLst>
          </p:cNvPr>
          <p:cNvSpPr/>
          <p:nvPr/>
        </p:nvSpPr>
        <p:spPr>
          <a:xfrm>
            <a:off x="3069932" y="4482188"/>
            <a:ext cx="553357"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３日分</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3788977" y="237259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25" name="正方形/長方形 24">
            <a:extLst>
              <a:ext uri="{FF2B5EF4-FFF2-40B4-BE49-F238E27FC236}">
                <a16:creationId xmlns:a16="http://schemas.microsoft.com/office/drawing/2014/main" id="{48F576B3-63D3-4D77-B030-5F4D8B3A5AE0}"/>
              </a:ext>
            </a:extLst>
          </p:cNvPr>
          <p:cNvSpPr/>
          <p:nvPr/>
        </p:nvSpPr>
        <p:spPr>
          <a:xfrm>
            <a:off x="3788977" y="336206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C64B30B8-3A36-4B88-B55E-E8E322467836}"/>
              </a:ext>
            </a:extLst>
          </p:cNvPr>
          <p:cNvSpPr/>
          <p:nvPr/>
        </p:nvSpPr>
        <p:spPr>
          <a:xfrm>
            <a:off x="3788977" y="4370015"/>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DB9874EE-9D7B-4886-B9AF-39A0C735FA27}"/>
              </a:ext>
            </a:extLst>
          </p:cNvPr>
          <p:cNvSpPr/>
          <p:nvPr/>
        </p:nvSpPr>
        <p:spPr>
          <a:xfrm>
            <a:off x="5217812" y="237259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28" name="正方形/長方形 27">
            <a:extLst>
              <a:ext uri="{FF2B5EF4-FFF2-40B4-BE49-F238E27FC236}">
                <a16:creationId xmlns:a16="http://schemas.microsoft.com/office/drawing/2014/main" id="{1EC0F38D-07E5-44D1-A956-FEDD6D198EC7}"/>
              </a:ext>
            </a:extLst>
          </p:cNvPr>
          <p:cNvSpPr/>
          <p:nvPr/>
        </p:nvSpPr>
        <p:spPr>
          <a:xfrm>
            <a:off x="5217812" y="336206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48BE91DF-4A09-486F-ABA4-CE9BBF9F7FF0}"/>
              </a:ext>
            </a:extLst>
          </p:cNvPr>
          <p:cNvSpPr/>
          <p:nvPr/>
        </p:nvSpPr>
        <p:spPr>
          <a:xfrm>
            <a:off x="5217812" y="4370015"/>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30" name="正方形/長方形 29">
            <a:extLst>
              <a:ext uri="{FF2B5EF4-FFF2-40B4-BE49-F238E27FC236}">
                <a16:creationId xmlns:a16="http://schemas.microsoft.com/office/drawing/2014/main" id="{7056B022-D951-4211-B639-2F4AA9D8CA31}"/>
              </a:ext>
            </a:extLst>
          </p:cNvPr>
          <p:cNvSpPr/>
          <p:nvPr/>
        </p:nvSpPr>
        <p:spPr>
          <a:xfrm>
            <a:off x="4936250" y="2441321"/>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31" name="正方形/長方形 30">
            <a:extLst>
              <a:ext uri="{FF2B5EF4-FFF2-40B4-BE49-F238E27FC236}">
                <a16:creationId xmlns:a16="http://schemas.microsoft.com/office/drawing/2014/main" id="{0D37A44B-8260-4164-B4FD-4D935C65AFD6}"/>
              </a:ext>
            </a:extLst>
          </p:cNvPr>
          <p:cNvSpPr/>
          <p:nvPr/>
        </p:nvSpPr>
        <p:spPr>
          <a:xfrm>
            <a:off x="4936250" y="3487847"/>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32" name="正方形/長方形 31">
            <a:extLst>
              <a:ext uri="{FF2B5EF4-FFF2-40B4-BE49-F238E27FC236}">
                <a16:creationId xmlns:a16="http://schemas.microsoft.com/office/drawing/2014/main" id="{41CD0529-4295-4B8D-BD27-7A245C7A8E98}"/>
              </a:ext>
            </a:extLst>
          </p:cNvPr>
          <p:cNvSpPr/>
          <p:nvPr/>
        </p:nvSpPr>
        <p:spPr>
          <a:xfrm>
            <a:off x="4936250" y="4484808"/>
            <a:ext cx="32412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a:t>
            </a:r>
          </a:p>
        </p:txBody>
      </p:sp>
      <p:sp>
        <p:nvSpPr>
          <p:cNvPr id="33" name="正方形/長方形 32">
            <a:extLst>
              <a:ext uri="{FF2B5EF4-FFF2-40B4-BE49-F238E27FC236}">
                <a16:creationId xmlns:a16="http://schemas.microsoft.com/office/drawing/2014/main" id="{D2347734-2F6F-4762-9153-8F8ECE6B364E}"/>
              </a:ext>
            </a:extLst>
          </p:cNvPr>
          <p:cNvSpPr/>
          <p:nvPr/>
        </p:nvSpPr>
        <p:spPr>
          <a:xfrm>
            <a:off x="4615649" y="2440018"/>
            <a:ext cx="46358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人分</a:t>
            </a:r>
          </a:p>
        </p:txBody>
      </p:sp>
      <p:sp>
        <p:nvSpPr>
          <p:cNvPr id="34" name="正方形/長方形 33">
            <a:extLst>
              <a:ext uri="{FF2B5EF4-FFF2-40B4-BE49-F238E27FC236}">
                <a16:creationId xmlns:a16="http://schemas.microsoft.com/office/drawing/2014/main" id="{F3EEB2AA-3E3C-4F6B-9997-D5A5188C35B4}"/>
              </a:ext>
            </a:extLst>
          </p:cNvPr>
          <p:cNvSpPr/>
          <p:nvPr/>
        </p:nvSpPr>
        <p:spPr>
          <a:xfrm>
            <a:off x="4615649" y="3486544"/>
            <a:ext cx="46358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人分</a:t>
            </a:r>
          </a:p>
        </p:txBody>
      </p:sp>
      <p:sp>
        <p:nvSpPr>
          <p:cNvPr id="35" name="正方形/長方形 34">
            <a:extLst>
              <a:ext uri="{FF2B5EF4-FFF2-40B4-BE49-F238E27FC236}">
                <a16:creationId xmlns:a16="http://schemas.microsoft.com/office/drawing/2014/main" id="{B89078D2-7FEC-42CA-916E-5747A2EC5482}"/>
              </a:ext>
            </a:extLst>
          </p:cNvPr>
          <p:cNvSpPr/>
          <p:nvPr/>
        </p:nvSpPr>
        <p:spPr>
          <a:xfrm>
            <a:off x="4615649" y="4483504"/>
            <a:ext cx="46358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人分</a:t>
            </a:r>
          </a:p>
        </p:txBody>
      </p:sp>
      <p:sp>
        <p:nvSpPr>
          <p:cNvPr id="36" name="正方形/長方形 35">
            <a:extLst>
              <a:ext uri="{FF2B5EF4-FFF2-40B4-BE49-F238E27FC236}">
                <a16:creationId xmlns:a16="http://schemas.microsoft.com/office/drawing/2014/main" id="{66CA39B0-5D69-4C8F-85D9-F9A34E2F0907}"/>
              </a:ext>
            </a:extLst>
          </p:cNvPr>
          <p:cNvSpPr/>
          <p:nvPr/>
        </p:nvSpPr>
        <p:spPr>
          <a:xfrm>
            <a:off x="6073549" y="2491993"/>
            <a:ext cx="603050"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食必要</a:t>
            </a:r>
          </a:p>
        </p:txBody>
      </p:sp>
      <p:sp>
        <p:nvSpPr>
          <p:cNvPr id="37" name="正方形/長方形 36">
            <a:extLst>
              <a:ext uri="{FF2B5EF4-FFF2-40B4-BE49-F238E27FC236}">
                <a16:creationId xmlns:a16="http://schemas.microsoft.com/office/drawing/2014/main" id="{A169A6E1-1512-4FAE-AC53-1183B52D9FCF}"/>
              </a:ext>
            </a:extLst>
          </p:cNvPr>
          <p:cNvSpPr/>
          <p:nvPr/>
        </p:nvSpPr>
        <p:spPr>
          <a:xfrm>
            <a:off x="6072941" y="3393269"/>
            <a:ext cx="835485" cy="427553"/>
          </a:xfrm>
          <a:prstGeom prst="rect">
            <a:avLst/>
          </a:prstGeom>
        </p:spPr>
        <p:txBody>
          <a:bodyPr wrap="none">
            <a:spAutoFit/>
          </a:bodyPr>
          <a:lstStyle/>
          <a:p>
            <a:pPr algn="ctr"/>
            <a:r>
              <a:rPr lang="en-US" altLang="ja-JP" sz="1089" dirty="0">
                <a:latin typeface="HGPｺﾞｼｯｸE" panose="020B0900000000000000" pitchFamily="50" charset="-128"/>
                <a:ea typeface="HGPｺﾞｼｯｸE" panose="020B0900000000000000" pitchFamily="50" charset="-128"/>
              </a:rPr>
              <a:t>L</a:t>
            </a:r>
            <a:r>
              <a:rPr lang="ja-JP" altLang="en-US" sz="1089" dirty="0">
                <a:latin typeface="HGPｺﾞｼｯｸE" panose="020B0900000000000000" pitchFamily="50" charset="-128"/>
                <a:ea typeface="HGPｺﾞｼｯｸE" panose="020B0900000000000000" pitchFamily="50" charset="-128"/>
              </a:rPr>
              <a:t>（リットル）</a:t>
            </a:r>
            <a:endParaRPr lang="en-US" altLang="ja-JP" sz="1089" dirty="0">
              <a:latin typeface="HGPｺﾞｼｯｸE" panose="020B0900000000000000" pitchFamily="50" charset="-128"/>
              <a:ea typeface="HGPｺﾞｼｯｸE" panose="020B0900000000000000" pitchFamily="50" charset="-128"/>
            </a:endParaRPr>
          </a:p>
          <a:p>
            <a:pPr algn="ctr"/>
            <a:r>
              <a:rPr lang="ja-JP" altLang="en-US" sz="1089" dirty="0">
                <a:latin typeface="HGPｺﾞｼｯｸE" panose="020B0900000000000000" pitchFamily="50" charset="-128"/>
                <a:ea typeface="HGPｺﾞｼｯｸE" panose="020B0900000000000000" pitchFamily="50" charset="-128"/>
              </a:rPr>
              <a:t>必要</a:t>
            </a:r>
          </a:p>
        </p:txBody>
      </p:sp>
      <p:sp>
        <p:nvSpPr>
          <p:cNvPr id="38" name="正方形/長方形 37">
            <a:extLst>
              <a:ext uri="{FF2B5EF4-FFF2-40B4-BE49-F238E27FC236}">
                <a16:creationId xmlns:a16="http://schemas.microsoft.com/office/drawing/2014/main" id="{CEDA6D69-D91B-4A98-BCCA-F00836796D7D}"/>
              </a:ext>
            </a:extLst>
          </p:cNvPr>
          <p:cNvSpPr/>
          <p:nvPr/>
        </p:nvSpPr>
        <p:spPr>
          <a:xfrm>
            <a:off x="6073478" y="4480990"/>
            <a:ext cx="463588" cy="259943"/>
          </a:xfrm>
          <a:prstGeom prst="rect">
            <a:avLst/>
          </a:prstGeom>
        </p:spPr>
        <p:txBody>
          <a:bodyPr wrap="none">
            <a:spAutoFit/>
          </a:bodyPr>
          <a:lstStyle/>
          <a:p>
            <a:pPr algn="ctr"/>
            <a:r>
              <a:rPr lang="ja-JP" altLang="en-US" sz="1089" dirty="0">
                <a:latin typeface="HGPｺﾞｼｯｸE" panose="020B0900000000000000" pitchFamily="50" charset="-128"/>
                <a:ea typeface="HGPｺﾞｼｯｸE" panose="020B0900000000000000" pitchFamily="50" charset="-128"/>
              </a:rPr>
              <a:t>回分</a:t>
            </a:r>
          </a:p>
        </p:txBody>
      </p:sp>
      <p:sp>
        <p:nvSpPr>
          <p:cNvPr id="39" name="矢印: 右 38">
            <a:extLst>
              <a:ext uri="{FF2B5EF4-FFF2-40B4-BE49-F238E27FC236}">
                <a16:creationId xmlns:a16="http://schemas.microsoft.com/office/drawing/2014/main" id="{D2C22447-736E-4F01-9948-7842392EA38F}"/>
              </a:ext>
            </a:extLst>
          </p:cNvPr>
          <p:cNvSpPr/>
          <p:nvPr/>
        </p:nvSpPr>
        <p:spPr>
          <a:xfrm>
            <a:off x="6974135" y="2465012"/>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40" name="矢印: 右 39">
            <a:extLst>
              <a:ext uri="{FF2B5EF4-FFF2-40B4-BE49-F238E27FC236}">
                <a16:creationId xmlns:a16="http://schemas.microsoft.com/office/drawing/2014/main" id="{B18BA254-F21B-44C6-8CE9-5E8E3521852F}"/>
              </a:ext>
            </a:extLst>
          </p:cNvPr>
          <p:cNvSpPr/>
          <p:nvPr/>
        </p:nvSpPr>
        <p:spPr>
          <a:xfrm>
            <a:off x="6974135" y="3459391"/>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41" name="矢印: 右 40">
            <a:extLst>
              <a:ext uri="{FF2B5EF4-FFF2-40B4-BE49-F238E27FC236}">
                <a16:creationId xmlns:a16="http://schemas.microsoft.com/office/drawing/2014/main" id="{5F9484BD-09AA-4D91-ABBF-F8EABC631C41}"/>
              </a:ext>
            </a:extLst>
          </p:cNvPr>
          <p:cNvSpPr/>
          <p:nvPr/>
        </p:nvSpPr>
        <p:spPr>
          <a:xfrm>
            <a:off x="6974135" y="4468330"/>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sp>
        <p:nvSpPr>
          <p:cNvPr id="42" name="正方形/長方形 41">
            <a:extLst>
              <a:ext uri="{FF2B5EF4-FFF2-40B4-BE49-F238E27FC236}">
                <a16:creationId xmlns:a16="http://schemas.microsoft.com/office/drawing/2014/main" id="{4CDBE13C-EB11-40C7-B9F4-51FC111301A0}"/>
              </a:ext>
            </a:extLst>
          </p:cNvPr>
          <p:cNvSpPr/>
          <p:nvPr/>
        </p:nvSpPr>
        <p:spPr>
          <a:xfrm>
            <a:off x="7124436" y="1560717"/>
            <a:ext cx="3216822" cy="483209"/>
          </a:xfrm>
          <a:prstGeom prst="rect">
            <a:avLst/>
          </a:prstGeom>
        </p:spPr>
        <p:txBody>
          <a:bodyPr wrap="square">
            <a:spAutoFit/>
          </a:bodyPr>
          <a:lstStyle/>
          <a:p>
            <a:pPr algn="just"/>
            <a:r>
              <a:rPr lang="ja-JP" altLang="en-US" sz="1270" dirty="0">
                <a:latin typeface="HGPｺﾞｼｯｸE" panose="020B0900000000000000" pitchFamily="50" charset="-128"/>
                <a:ea typeface="HGPｺﾞｼｯｸE" panose="020B0900000000000000" pitchFamily="50" charset="-128"/>
              </a:rPr>
              <a:t>自宅の状況を思い出し、必要分足りるか考えて、当てはまるものに○をつけてください。</a:t>
            </a:r>
          </a:p>
        </p:txBody>
      </p:sp>
      <p:sp>
        <p:nvSpPr>
          <p:cNvPr id="43" name="正方形/長方形 42">
            <a:extLst>
              <a:ext uri="{FF2B5EF4-FFF2-40B4-BE49-F238E27FC236}">
                <a16:creationId xmlns:a16="http://schemas.microsoft.com/office/drawing/2014/main" id="{C0D41872-2971-466A-BC0D-8AB9F47E6F0A}"/>
              </a:ext>
            </a:extLst>
          </p:cNvPr>
          <p:cNvSpPr/>
          <p:nvPr/>
        </p:nvSpPr>
        <p:spPr>
          <a:xfrm>
            <a:off x="7316529" y="2475392"/>
            <a:ext cx="769763"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①足りる</a:t>
            </a:r>
          </a:p>
        </p:txBody>
      </p:sp>
      <p:sp>
        <p:nvSpPr>
          <p:cNvPr id="44" name="正方形/長方形 43">
            <a:extLst>
              <a:ext uri="{FF2B5EF4-FFF2-40B4-BE49-F238E27FC236}">
                <a16:creationId xmlns:a16="http://schemas.microsoft.com/office/drawing/2014/main" id="{739C74B9-7DF2-4E7C-A5BF-4DCD6767C61B}"/>
              </a:ext>
            </a:extLst>
          </p:cNvPr>
          <p:cNvSpPr/>
          <p:nvPr/>
        </p:nvSpPr>
        <p:spPr>
          <a:xfrm>
            <a:off x="7316529" y="3475815"/>
            <a:ext cx="769763"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①足りる</a:t>
            </a:r>
          </a:p>
        </p:txBody>
      </p:sp>
      <p:sp>
        <p:nvSpPr>
          <p:cNvPr id="45" name="正方形/長方形 44">
            <a:extLst>
              <a:ext uri="{FF2B5EF4-FFF2-40B4-BE49-F238E27FC236}">
                <a16:creationId xmlns:a16="http://schemas.microsoft.com/office/drawing/2014/main" id="{D3035D21-7CD9-4E99-8612-81AC9ACD2C2F}"/>
              </a:ext>
            </a:extLst>
          </p:cNvPr>
          <p:cNvSpPr/>
          <p:nvPr/>
        </p:nvSpPr>
        <p:spPr>
          <a:xfrm>
            <a:off x="7316529" y="4472776"/>
            <a:ext cx="769763"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①足りる</a:t>
            </a:r>
          </a:p>
        </p:txBody>
      </p:sp>
      <p:sp>
        <p:nvSpPr>
          <p:cNvPr id="46" name="正方形/長方形 45">
            <a:extLst>
              <a:ext uri="{FF2B5EF4-FFF2-40B4-BE49-F238E27FC236}">
                <a16:creationId xmlns:a16="http://schemas.microsoft.com/office/drawing/2014/main" id="{C4E40045-D900-4F7F-A04F-49E442DA674F}"/>
              </a:ext>
            </a:extLst>
          </p:cNvPr>
          <p:cNvSpPr/>
          <p:nvPr/>
        </p:nvSpPr>
        <p:spPr>
          <a:xfrm>
            <a:off x="8151063" y="2467423"/>
            <a:ext cx="933269"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②足りない</a:t>
            </a:r>
          </a:p>
        </p:txBody>
      </p:sp>
      <p:sp>
        <p:nvSpPr>
          <p:cNvPr id="47" name="正方形/長方形 46">
            <a:extLst>
              <a:ext uri="{FF2B5EF4-FFF2-40B4-BE49-F238E27FC236}">
                <a16:creationId xmlns:a16="http://schemas.microsoft.com/office/drawing/2014/main" id="{AAF64415-FA81-47D2-B5CB-CFE1CFD0A4E1}"/>
              </a:ext>
            </a:extLst>
          </p:cNvPr>
          <p:cNvSpPr/>
          <p:nvPr/>
        </p:nvSpPr>
        <p:spPr>
          <a:xfrm>
            <a:off x="8151063" y="3467846"/>
            <a:ext cx="933269"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②足りない</a:t>
            </a:r>
          </a:p>
        </p:txBody>
      </p:sp>
      <p:sp>
        <p:nvSpPr>
          <p:cNvPr id="48" name="正方形/長方形 47">
            <a:extLst>
              <a:ext uri="{FF2B5EF4-FFF2-40B4-BE49-F238E27FC236}">
                <a16:creationId xmlns:a16="http://schemas.microsoft.com/office/drawing/2014/main" id="{55ED54E3-18DE-4146-A500-E05BB020FCBE}"/>
              </a:ext>
            </a:extLst>
          </p:cNvPr>
          <p:cNvSpPr/>
          <p:nvPr/>
        </p:nvSpPr>
        <p:spPr>
          <a:xfrm>
            <a:off x="8151063" y="4464806"/>
            <a:ext cx="933269"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②足りない</a:t>
            </a:r>
          </a:p>
        </p:txBody>
      </p:sp>
      <p:sp>
        <p:nvSpPr>
          <p:cNvPr id="49" name="正方形/長方形 48">
            <a:extLst>
              <a:ext uri="{FF2B5EF4-FFF2-40B4-BE49-F238E27FC236}">
                <a16:creationId xmlns:a16="http://schemas.microsoft.com/office/drawing/2014/main" id="{9FBA28EE-2375-4269-A24A-3D76B4704140}"/>
              </a:ext>
            </a:extLst>
          </p:cNvPr>
          <p:cNvSpPr/>
          <p:nvPr/>
        </p:nvSpPr>
        <p:spPr>
          <a:xfrm>
            <a:off x="9162193" y="2463627"/>
            <a:ext cx="1104791"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③分からない</a:t>
            </a:r>
          </a:p>
        </p:txBody>
      </p:sp>
      <p:sp>
        <p:nvSpPr>
          <p:cNvPr id="50" name="正方形/長方形 49">
            <a:extLst>
              <a:ext uri="{FF2B5EF4-FFF2-40B4-BE49-F238E27FC236}">
                <a16:creationId xmlns:a16="http://schemas.microsoft.com/office/drawing/2014/main" id="{149364B3-1BAF-4664-9799-7A0B7D65A3AB}"/>
              </a:ext>
            </a:extLst>
          </p:cNvPr>
          <p:cNvSpPr/>
          <p:nvPr/>
        </p:nvSpPr>
        <p:spPr>
          <a:xfrm>
            <a:off x="9162193" y="3464050"/>
            <a:ext cx="1104791"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③分からない</a:t>
            </a:r>
          </a:p>
        </p:txBody>
      </p:sp>
      <p:sp>
        <p:nvSpPr>
          <p:cNvPr id="51" name="正方形/長方形 50">
            <a:extLst>
              <a:ext uri="{FF2B5EF4-FFF2-40B4-BE49-F238E27FC236}">
                <a16:creationId xmlns:a16="http://schemas.microsoft.com/office/drawing/2014/main" id="{D73AAE5F-9811-4684-A142-5FC7964B8081}"/>
              </a:ext>
            </a:extLst>
          </p:cNvPr>
          <p:cNvSpPr/>
          <p:nvPr/>
        </p:nvSpPr>
        <p:spPr>
          <a:xfrm>
            <a:off x="9162193" y="4461010"/>
            <a:ext cx="1104791" cy="287771"/>
          </a:xfrm>
          <a:prstGeom prst="rect">
            <a:avLst/>
          </a:prstGeom>
        </p:spPr>
        <p:txBody>
          <a:bodyPr wrap="none">
            <a:spAutoFit/>
          </a:bodyPr>
          <a:lstStyle/>
          <a:p>
            <a:pPr algn="ctr"/>
            <a:r>
              <a:rPr lang="ja-JP" altLang="en-US" sz="1270" dirty="0">
                <a:latin typeface="HGPｺﾞｼｯｸE" panose="020B0900000000000000" pitchFamily="50" charset="-128"/>
                <a:ea typeface="HGPｺﾞｼｯｸE" panose="020B0900000000000000" pitchFamily="50" charset="-128"/>
              </a:rPr>
              <a:t>③分からない</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1941147" y="911989"/>
            <a:ext cx="836193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9DE7F46E-F6DC-4C0D-8947-6D2A0A957986}"/>
              </a:ext>
            </a:extLst>
          </p:cNvPr>
          <p:cNvSpPr/>
          <p:nvPr/>
        </p:nvSpPr>
        <p:spPr>
          <a:xfrm>
            <a:off x="1941147" y="5348462"/>
            <a:ext cx="3683605" cy="1284967"/>
          </a:xfrm>
          <a:prstGeom prst="rect">
            <a:avLst/>
          </a:prstGeom>
        </p:spPr>
        <p:txBody>
          <a:bodyPr wrap="square">
            <a:spAutoFit/>
          </a:bodyPr>
          <a:lstStyle/>
          <a:p>
            <a:pPr algn="just" defTabSz="622158">
              <a:lnSpc>
                <a:spcPts val="1633"/>
              </a:lnSpc>
              <a:spcAft>
                <a:spcPts val="272"/>
              </a:spcAft>
            </a:pPr>
            <a:r>
              <a:rPr lang="ja-JP" altLang="en-US" sz="1270" dirty="0">
                <a:latin typeface="HGPｺﾞｼｯｸE" panose="020B0900000000000000" pitchFamily="50" charset="-128"/>
                <a:ea typeface="HGPｺﾞｼｯｸE" panose="020B0900000000000000" pitchFamily="50" charset="-128"/>
              </a:rPr>
              <a:t>食べ物、飲料水、簡易トイレ以外に、自分や家族に必要なものは何があるか、考えてみましょう！</a:t>
            </a:r>
          </a:p>
          <a:p>
            <a:pPr algn="just" defTabSz="622158">
              <a:lnSpc>
                <a:spcPts val="1361"/>
              </a:lnSpc>
            </a:pPr>
            <a:r>
              <a:rPr lang="ja-JP" altLang="en-US" sz="998" dirty="0">
                <a:latin typeface="HGPｺﾞｼｯｸE" panose="020B0900000000000000" pitchFamily="50" charset="-128"/>
                <a:ea typeface="HGPｺﾞｼｯｸE" panose="020B0900000000000000" pitchFamily="50" charset="-128"/>
              </a:rPr>
              <a:t>（</a:t>
            </a:r>
            <a:r>
              <a:rPr kumimoji="1" lang="ja-JP" altLang="en-US" sz="998" dirty="0">
                <a:latin typeface="HGPｺﾞｼｯｸE" panose="020B0900000000000000" pitchFamily="50" charset="-128"/>
                <a:ea typeface="HGPｺﾞｼｯｸE" panose="020B0900000000000000" pitchFamily="50" charset="-128"/>
              </a:rPr>
              <a:t>赤ちゃんがいる、自分や家族に持病がある、アレルギーがある家族がいる、電動式の医療器具を使っている人など、それぞれのご家庭の状況で必要なものは異なります。）</a:t>
            </a:r>
          </a:p>
          <a:p>
            <a:pPr algn="just" defTabSz="622158">
              <a:lnSpc>
                <a:spcPts val="1633"/>
              </a:lnSpc>
            </a:pPr>
            <a:endParaRPr kumimoji="1" lang="ja-JP" altLang="en-US" sz="1270" dirty="0">
              <a:latin typeface="HGPｺﾞｼｯｸE" panose="020B0900000000000000" pitchFamily="50" charset="-128"/>
              <a:ea typeface="HGPｺﾞｼｯｸE" panose="020B0900000000000000" pitchFamily="50" charset="-128"/>
            </a:endParaRPr>
          </a:p>
        </p:txBody>
      </p:sp>
      <p:sp>
        <p:nvSpPr>
          <p:cNvPr id="67" name="正方形/長方形 66">
            <a:extLst>
              <a:ext uri="{FF2B5EF4-FFF2-40B4-BE49-F238E27FC236}">
                <a16:creationId xmlns:a16="http://schemas.microsoft.com/office/drawing/2014/main" id="{33F6D3CD-8E14-461A-8A10-480197B569C7}"/>
              </a:ext>
            </a:extLst>
          </p:cNvPr>
          <p:cNvSpPr/>
          <p:nvPr/>
        </p:nvSpPr>
        <p:spPr>
          <a:xfrm>
            <a:off x="5691174" y="5092555"/>
            <a:ext cx="4604881" cy="13851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schemeClr val="tx1"/>
              </a:solidFill>
              <a:latin typeface="HGPｺﾞｼｯｸE" panose="020B0900000000000000" pitchFamily="50" charset="-128"/>
              <a:ea typeface="HGPｺﾞｼｯｸE" panose="020B0900000000000000" pitchFamily="50" charset="-128"/>
            </a:endParaRPr>
          </a:p>
        </p:txBody>
      </p:sp>
      <p:cxnSp>
        <p:nvCxnSpPr>
          <p:cNvPr id="70" name="直線コネクタ 69">
            <a:extLst>
              <a:ext uri="{FF2B5EF4-FFF2-40B4-BE49-F238E27FC236}">
                <a16:creationId xmlns:a16="http://schemas.microsoft.com/office/drawing/2014/main" id="{FFE81273-99B2-4E78-A1BB-80DAC115D7F1}"/>
              </a:ext>
            </a:extLst>
          </p:cNvPr>
          <p:cNvCxnSpPr/>
          <p:nvPr/>
        </p:nvCxnSpPr>
        <p:spPr>
          <a:xfrm>
            <a:off x="1934117" y="4980991"/>
            <a:ext cx="836193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4257FA1C-D01E-4565-9EEF-262561F3690E}"/>
              </a:ext>
            </a:extLst>
          </p:cNvPr>
          <p:cNvSpPr/>
          <p:nvPr/>
        </p:nvSpPr>
        <p:spPr>
          <a:xfrm>
            <a:off x="1941147" y="1332989"/>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algn="ctr"/>
            <a:r>
              <a:rPr kumimoji="1" lang="ja-JP" altLang="en-US" sz="1452" dirty="0">
                <a:latin typeface="HGPｺﾞｼｯｸE" panose="020B0900000000000000" pitchFamily="50" charset="-128"/>
                <a:ea typeface="HGPｺﾞｼｯｸE" panose="020B0900000000000000" pitchFamily="50" charset="-128"/>
              </a:rPr>
              <a:t>ステップ①</a:t>
            </a:r>
          </a:p>
        </p:txBody>
      </p:sp>
      <p:sp>
        <p:nvSpPr>
          <p:cNvPr id="72" name="正方形/長方形 71">
            <a:extLst>
              <a:ext uri="{FF2B5EF4-FFF2-40B4-BE49-F238E27FC236}">
                <a16:creationId xmlns:a16="http://schemas.microsoft.com/office/drawing/2014/main" id="{6270E583-951D-4F5E-A4BD-63184750E422}"/>
              </a:ext>
            </a:extLst>
          </p:cNvPr>
          <p:cNvSpPr/>
          <p:nvPr/>
        </p:nvSpPr>
        <p:spPr>
          <a:xfrm>
            <a:off x="7232890" y="1332989"/>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algn="ctr"/>
            <a:r>
              <a:rPr kumimoji="1" lang="ja-JP" altLang="en-US" sz="1452" dirty="0">
                <a:latin typeface="HGPｺﾞｼｯｸE" panose="020B0900000000000000" pitchFamily="50" charset="-128"/>
                <a:ea typeface="HGPｺﾞｼｯｸE" panose="020B0900000000000000" pitchFamily="50" charset="-128"/>
              </a:rPr>
              <a:t>ステップ②</a:t>
            </a:r>
          </a:p>
        </p:txBody>
      </p:sp>
      <p:sp>
        <p:nvSpPr>
          <p:cNvPr id="73" name="正方形/長方形 72">
            <a:extLst>
              <a:ext uri="{FF2B5EF4-FFF2-40B4-BE49-F238E27FC236}">
                <a16:creationId xmlns:a16="http://schemas.microsoft.com/office/drawing/2014/main" id="{B8056A6F-A935-4FBF-93AA-797594E9267B}"/>
              </a:ext>
            </a:extLst>
          </p:cNvPr>
          <p:cNvSpPr/>
          <p:nvPr/>
        </p:nvSpPr>
        <p:spPr>
          <a:xfrm>
            <a:off x="1995472" y="5097174"/>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algn="ctr"/>
            <a:r>
              <a:rPr kumimoji="1" lang="ja-JP" altLang="en-US" sz="1452" dirty="0">
                <a:latin typeface="HGPｺﾞｼｯｸE" panose="020B0900000000000000" pitchFamily="50" charset="-128"/>
                <a:ea typeface="HGPｺﾞｼｯｸE" panose="020B0900000000000000" pitchFamily="50" charset="-128"/>
              </a:rPr>
              <a:t>ステップ③</a:t>
            </a:r>
          </a:p>
        </p:txBody>
      </p:sp>
      <p:sp>
        <p:nvSpPr>
          <p:cNvPr id="55" name="正方形/長方形 54">
            <a:extLst>
              <a:ext uri="{FF2B5EF4-FFF2-40B4-BE49-F238E27FC236}">
                <a16:creationId xmlns:a16="http://schemas.microsoft.com/office/drawing/2014/main" id="{246F7201-66CB-4D52-A1EE-4A193DB95212}"/>
              </a:ext>
            </a:extLst>
          </p:cNvPr>
          <p:cNvSpPr/>
          <p:nvPr/>
        </p:nvSpPr>
        <p:spPr>
          <a:xfrm>
            <a:off x="8617697" y="258493"/>
            <a:ext cx="2001959" cy="347061"/>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82953" tIns="41476" rIns="82953" bIns="4147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89" dirty="0">
                <a:latin typeface="ＭＳ ゴシック" panose="020B0609070205080204" pitchFamily="49" charset="-128"/>
                <a:ea typeface="ＭＳ ゴシック" panose="020B0609070205080204" pitchFamily="49" charset="-128"/>
              </a:rPr>
              <a:t>（補助教材３限目）</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sz="1400" dirty="0"/>
              <a:t>37</a:t>
            </a:r>
            <a:endParaRPr kumimoji="1" lang="ja-JP" altLang="en-US" sz="1400" dirty="0"/>
          </a:p>
        </p:txBody>
      </p:sp>
    </p:spTree>
    <p:extLst>
      <p:ext uri="{BB962C8B-B14F-4D97-AF65-F5344CB8AC3E}">
        <p14:creationId xmlns:p14="http://schemas.microsoft.com/office/powerpoint/2010/main" val="163899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1543589" y="1699711"/>
            <a:ext cx="8000094" cy="2513918"/>
          </a:xfrm>
        </p:spPr>
        <p:txBody>
          <a:bodyPr>
            <a:noAutofit/>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１．地域の情報収集・伝達</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F755A2F2-B94D-43FB-ACF2-F82AD9CCF4AA}"/>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10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358018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E20BC5-179B-4C24-8A39-EDE19935596B}"/>
              </a:ext>
            </a:extLst>
          </p:cNvPr>
          <p:cNvSpPr txBox="1"/>
          <p:nvPr/>
        </p:nvSpPr>
        <p:spPr>
          <a:xfrm>
            <a:off x="3983183" y="500410"/>
            <a:ext cx="2303836" cy="307777"/>
          </a:xfrm>
          <a:prstGeom prst="rect">
            <a:avLst/>
          </a:prstGeom>
          <a:noFill/>
        </p:spPr>
        <p:txBody>
          <a:bodyPr wrap="none" rtlCol="0">
            <a:spAutoFit/>
          </a:bodyPr>
          <a:lstStyle/>
          <a:p>
            <a:r>
              <a:rPr kumimoji="1" lang="ja-JP" altLang="en-US" sz="1400" dirty="0">
                <a:latin typeface="HGPｺﾞｼｯｸE" panose="020B0900000000000000" pitchFamily="50" charset="-128"/>
                <a:ea typeface="HGPｺﾞｼｯｸE" panose="020B0900000000000000" pitchFamily="50" charset="-128"/>
              </a:rPr>
              <a:t>非常用持出品チェックシート</a:t>
            </a:r>
          </a:p>
        </p:txBody>
      </p:sp>
      <p:cxnSp>
        <p:nvCxnSpPr>
          <p:cNvPr id="5" name="直線コネクタ 4">
            <a:extLst>
              <a:ext uri="{FF2B5EF4-FFF2-40B4-BE49-F238E27FC236}">
                <a16:creationId xmlns:a16="http://schemas.microsoft.com/office/drawing/2014/main" id="{3EA4CD94-2DD3-4D5A-928B-D0BF9A41B7AB}"/>
              </a:ext>
            </a:extLst>
          </p:cNvPr>
          <p:cNvCxnSpPr>
            <a:cxnSpLocks/>
          </p:cNvCxnSpPr>
          <p:nvPr/>
        </p:nvCxnSpPr>
        <p:spPr>
          <a:xfrm>
            <a:off x="3969572" y="804550"/>
            <a:ext cx="4239246" cy="762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AF856A7-DCAA-498E-940D-8B7CF568A1E2}"/>
              </a:ext>
            </a:extLst>
          </p:cNvPr>
          <p:cNvSpPr/>
          <p:nvPr/>
        </p:nvSpPr>
        <p:spPr>
          <a:xfrm>
            <a:off x="6857980" y="261068"/>
            <a:ext cx="1347097" cy="239342"/>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45713" tIns="22856" rIns="45713" bIns="2285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（補助教材３限目）</a:t>
            </a:r>
          </a:p>
        </p:txBody>
      </p:sp>
      <p:sp>
        <p:nvSpPr>
          <p:cNvPr id="7" name="テキスト ボックス 6">
            <a:extLst>
              <a:ext uri="{FF2B5EF4-FFF2-40B4-BE49-F238E27FC236}">
                <a16:creationId xmlns:a16="http://schemas.microsoft.com/office/drawing/2014/main" id="{015B7EDA-12EC-4D3F-8782-D004BB198B73}"/>
              </a:ext>
            </a:extLst>
          </p:cNvPr>
          <p:cNvSpPr txBox="1"/>
          <p:nvPr/>
        </p:nvSpPr>
        <p:spPr>
          <a:xfrm>
            <a:off x="3965831" y="871752"/>
            <a:ext cx="4239246" cy="418769"/>
          </a:xfrm>
          <a:prstGeom prst="rect">
            <a:avLst/>
          </a:prstGeom>
          <a:noFill/>
        </p:spPr>
        <p:txBody>
          <a:bodyPr wrap="square" rtlCol="0">
            <a:spAutoFit/>
          </a:bodyPr>
          <a:lstStyle/>
          <a:p>
            <a:pPr>
              <a:spcAft>
                <a:spcPts val="300"/>
              </a:spcAft>
            </a:pPr>
            <a:r>
              <a:rPr lang="en-US" altLang="ja-JP" sz="707" dirty="0">
                <a:latin typeface="ＭＳ ゴシック" panose="020B0609070205080204" pitchFamily="49" charset="-128"/>
                <a:ea typeface="ＭＳ ゴシック" panose="020B0609070205080204" pitchFamily="49" charset="-128"/>
              </a:rPr>
              <a:t>※</a:t>
            </a:r>
            <a:r>
              <a:rPr lang="ja-JP" altLang="en-US" sz="707" dirty="0">
                <a:latin typeface="ＭＳ ゴシック" panose="020B0609070205080204" pitchFamily="49" charset="-128"/>
                <a:ea typeface="ＭＳ ゴシック" panose="020B0609070205080204" pitchFamily="49" charset="-128"/>
              </a:rPr>
              <a:t>避難するときにまず持ち出すべきものの例です。</a:t>
            </a:r>
            <a:r>
              <a:rPr lang="en-US" altLang="ja-JP" sz="707" dirty="0">
                <a:latin typeface="ＭＳ ゴシック" panose="020B0609070205080204" pitchFamily="49" charset="-128"/>
                <a:ea typeface="ＭＳ ゴシック" panose="020B0609070205080204" pitchFamily="49" charset="-128"/>
              </a:rPr>
              <a:t/>
            </a:r>
            <a:br>
              <a:rPr lang="en-US" altLang="ja-JP" sz="707" dirty="0">
                <a:latin typeface="ＭＳ ゴシック" panose="020B0609070205080204" pitchFamily="49" charset="-128"/>
                <a:ea typeface="ＭＳ ゴシック" panose="020B0609070205080204" pitchFamily="49" charset="-128"/>
              </a:rPr>
            </a:br>
            <a:r>
              <a:rPr lang="ja-JP" altLang="en-US" sz="707" dirty="0">
                <a:latin typeface="ＭＳ ゴシック" panose="020B0609070205080204" pitchFamily="49" charset="-128"/>
                <a:ea typeface="ＭＳ ゴシック" panose="020B0609070205080204" pitchFamily="49" charset="-128"/>
              </a:rPr>
              <a:t>　非常用持出袋に入れ、玄関など持ち出しやすい場所に置いておきましょう。</a:t>
            </a:r>
            <a:r>
              <a:rPr lang="en-US" altLang="ja-JP" sz="707" dirty="0">
                <a:latin typeface="ＭＳ ゴシック" panose="020B0609070205080204" pitchFamily="49" charset="-128"/>
                <a:ea typeface="ＭＳ ゴシック" panose="020B0609070205080204" pitchFamily="49" charset="-128"/>
              </a:rPr>
              <a:t/>
            </a:r>
            <a:br>
              <a:rPr lang="en-US" altLang="ja-JP" sz="707" dirty="0">
                <a:latin typeface="ＭＳ ゴシック" panose="020B0609070205080204" pitchFamily="49" charset="-128"/>
                <a:ea typeface="ＭＳ ゴシック" panose="020B0609070205080204" pitchFamily="49" charset="-128"/>
              </a:rPr>
            </a:br>
            <a:r>
              <a:rPr lang="ja-JP" altLang="en-US" sz="707" dirty="0">
                <a:latin typeface="ＭＳ ゴシック" panose="020B0609070205080204" pitchFamily="49" charset="-128"/>
                <a:ea typeface="ＭＳ ゴシック" panose="020B0609070205080204" pitchFamily="49" charset="-128"/>
              </a:rPr>
              <a:t>　年に</a:t>
            </a:r>
            <a:r>
              <a:rPr lang="en-US" altLang="ja-JP" sz="707" dirty="0">
                <a:latin typeface="ＭＳ ゴシック" panose="020B0609070205080204" pitchFamily="49" charset="-128"/>
                <a:ea typeface="ＭＳ ゴシック" panose="020B0609070205080204" pitchFamily="49" charset="-128"/>
              </a:rPr>
              <a:t>1</a:t>
            </a:r>
            <a:r>
              <a:rPr lang="ja-JP" altLang="en-US" sz="707" dirty="0">
                <a:latin typeface="ＭＳ ゴシック" panose="020B0609070205080204" pitchFamily="49" charset="-128"/>
                <a:ea typeface="ＭＳ ゴシック" panose="020B0609070205080204" pitchFamily="49" charset="-128"/>
              </a:rPr>
              <a:t>回、内容を見直しましょう。</a:t>
            </a:r>
            <a:endParaRPr lang="en-US" altLang="ja-JP" sz="707" dirty="0">
              <a:latin typeface="ＭＳ ゴシック" panose="020B0609070205080204" pitchFamily="49" charset="-128"/>
              <a:ea typeface="ＭＳ ゴシック" panose="020B0609070205080204" pitchFamily="49" charset="-128"/>
            </a:endParaRPr>
          </a:p>
        </p:txBody>
      </p:sp>
      <p:graphicFrame>
        <p:nvGraphicFramePr>
          <p:cNvPr id="10" name="表 10">
            <a:extLst>
              <a:ext uri="{FF2B5EF4-FFF2-40B4-BE49-F238E27FC236}">
                <a16:creationId xmlns:a16="http://schemas.microsoft.com/office/drawing/2014/main" id="{2623FA3F-98E1-4C7B-8D24-F9CABBF09FBC}"/>
              </a:ext>
            </a:extLst>
          </p:cNvPr>
          <p:cNvGraphicFramePr>
            <a:graphicFrameLocks noGrp="1"/>
          </p:cNvGraphicFramePr>
          <p:nvPr/>
        </p:nvGraphicFramePr>
        <p:xfrm>
          <a:off x="3983183" y="1325375"/>
          <a:ext cx="4225635" cy="4940965"/>
        </p:xfrm>
        <a:graphic>
          <a:graphicData uri="http://schemas.openxmlformats.org/drawingml/2006/table">
            <a:tbl>
              <a:tblPr firstRow="1" bandRow="1">
                <a:tableStyleId>{5940675A-B579-460E-94D1-54222C63F5DA}</a:tableStyleId>
              </a:tblPr>
              <a:tblGrid>
                <a:gridCol w="2036255">
                  <a:extLst>
                    <a:ext uri="{9D8B030D-6E8A-4147-A177-3AD203B41FA5}">
                      <a16:colId xmlns:a16="http://schemas.microsoft.com/office/drawing/2014/main" val="547517188"/>
                    </a:ext>
                  </a:extLst>
                </a:gridCol>
                <a:gridCol w="1639045">
                  <a:extLst>
                    <a:ext uri="{9D8B030D-6E8A-4147-A177-3AD203B41FA5}">
                      <a16:colId xmlns:a16="http://schemas.microsoft.com/office/drawing/2014/main" val="562822689"/>
                    </a:ext>
                  </a:extLst>
                </a:gridCol>
                <a:gridCol w="550335">
                  <a:extLst>
                    <a:ext uri="{9D8B030D-6E8A-4147-A177-3AD203B41FA5}">
                      <a16:colId xmlns:a16="http://schemas.microsoft.com/office/drawing/2014/main" val="1774057613"/>
                    </a:ext>
                  </a:extLst>
                </a:gridCol>
              </a:tblGrid>
              <a:tr h="191732">
                <a:tc gridSpan="3">
                  <a:txBody>
                    <a:bodyPr/>
                    <a:lstStyle/>
                    <a:p>
                      <a:r>
                        <a:rPr kumimoji="1" lang="ja-JP" altLang="en-US" sz="800" dirty="0">
                          <a:latin typeface="HGPｺﾞｼｯｸE" panose="020B0900000000000000" pitchFamily="50" charset="-128"/>
                          <a:ea typeface="HGPｺﾞｼｯｸE" panose="020B0900000000000000" pitchFamily="50" charset="-128"/>
                        </a:rPr>
                        <a:t>貴重品類</a:t>
                      </a: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390852571"/>
                  </a:ext>
                </a:extLst>
              </a:tr>
              <a:tr h="183183">
                <a:tc rowSpan="6">
                  <a:txBody>
                    <a:bodyPr/>
                    <a:lstStyle/>
                    <a:p>
                      <a:r>
                        <a:rPr kumimoji="1" lang="en-US" altLang="ja-JP" sz="700" dirty="0">
                          <a:latin typeface="ＭＳ ゴシック" panose="020B0609070205080204" pitchFamily="49" charset="-128"/>
                          <a:ea typeface="ＭＳ ゴシック" panose="020B0609070205080204" pitchFamily="49" charset="-128"/>
                        </a:rPr>
                        <a:t>10</a:t>
                      </a:r>
                      <a:r>
                        <a:rPr kumimoji="1" lang="ja-JP" altLang="en-US" sz="700" dirty="0">
                          <a:latin typeface="ＭＳ ゴシック" panose="020B0609070205080204" pitchFamily="49" charset="-128"/>
                          <a:ea typeface="ＭＳ ゴシック" panose="020B0609070205080204" pitchFamily="49" charset="-128"/>
                        </a:rPr>
                        <a:t>円玉は公衆電話用に。通帳、カード、健康保険証、運転免許証などは番号を控えたメモかコピーを用意しておくとよいでしょう。</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現金　</a:t>
                      </a:r>
                      <a:r>
                        <a:rPr kumimoji="1" lang="en-US" altLang="ja-JP" sz="700" dirty="0">
                          <a:latin typeface="ＭＳ ゴシック" panose="020B0609070205080204" pitchFamily="49" charset="-128"/>
                          <a:ea typeface="ＭＳ ゴシック" panose="020B0609070205080204" pitchFamily="49" charset="-128"/>
                        </a:rPr>
                        <a:t>10</a:t>
                      </a:r>
                      <a:r>
                        <a:rPr kumimoji="1" lang="ja-JP" altLang="en-US" sz="700" dirty="0">
                          <a:latin typeface="ＭＳ ゴシック" panose="020B0609070205080204" pitchFamily="49" charset="-128"/>
                          <a:ea typeface="ＭＳ ゴシック" panose="020B0609070205080204" pitchFamily="49" charset="-128"/>
                        </a:rPr>
                        <a:t>円玉</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263618020"/>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預金通帳 （銀行の口座番号でも可）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702304517"/>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印鑑</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166012191"/>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健康保険証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013256715"/>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免許証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860415716"/>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生命保険契約番号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79294535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避難用具</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4058647104"/>
                  </a:ext>
                </a:extLst>
              </a:tr>
              <a:tr h="167294">
                <a:tc rowSpan="5">
                  <a:txBody>
                    <a:bodyPr/>
                    <a:lstStyle/>
                    <a:p>
                      <a:r>
                        <a:rPr kumimoji="1" lang="ja-JP" altLang="en-US" sz="700" dirty="0">
                          <a:latin typeface="ＭＳ ゴシック" panose="020B0609070205080204" pitchFamily="49" charset="-128"/>
                          <a:ea typeface="ＭＳ ゴシック" panose="020B0609070205080204" pitchFamily="49" charset="-128"/>
                        </a:rPr>
                        <a:t>懐中電灯はできれば一人に一つ用意したいもの。</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雨合羽</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21237403"/>
                  </a:ext>
                </a:extLst>
              </a:tr>
              <a:tr h="167294">
                <a:tc vMerge="1">
                  <a:txBody>
                    <a:bodyPr/>
                    <a:lstStyle/>
                    <a:p>
                      <a:endParaRPr kumimoji="1" lang="ja-JP" altLang="en-US"/>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懐中電灯</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0652620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ヘルメット・防災ずきん</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5509424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懐中電灯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2981493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笛やブザー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532590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情報収集用品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solidFill>
                      <a:schemeClr val="bg1">
                        <a:lumMod val="85000"/>
                      </a:schemeClr>
                    </a:solidFill>
                  </a:tcPr>
                </a:tc>
                <a:extLst>
                  <a:ext uri="{0D108BD9-81ED-4DB2-BD59-A6C34878D82A}">
                    <a16:rowId xmlns:a16="http://schemas.microsoft.com/office/drawing/2014/main" val="3119362776"/>
                  </a:ext>
                </a:extLst>
              </a:tr>
              <a:tr h="183183">
                <a:tc rowSpan="6">
                  <a:txBody>
                    <a:bodyPr/>
                    <a:lstStyle/>
                    <a:p>
                      <a:r>
                        <a:rPr kumimoji="1" lang="ja-JP" altLang="en-US" sz="700" dirty="0">
                          <a:latin typeface="ＭＳ ゴシック" panose="020B0609070205080204" pitchFamily="49" charset="-128"/>
                          <a:ea typeface="ＭＳ ゴシック" panose="020B0609070205080204" pitchFamily="49" charset="-128"/>
                        </a:rPr>
                        <a:t>災害に関する情報を得るために複数の情報収集手段を用意しておきましょう。</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携帯電話（充電器を含む）</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7017420"/>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携帯ラジオ（予備電池を含む）</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86437154"/>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家族の写真（はぐれた時の確認用）</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72119645"/>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緊急時の家族、親戚、知人の連絡先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34542875"/>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広域避難地図</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345949227"/>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筆記用具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04364951"/>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非常食品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3152146044"/>
                  </a:ext>
                </a:extLst>
              </a:tr>
              <a:tr h="183183">
                <a:tc rowSpan="6">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最低</a:t>
                      </a:r>
                      <a:r>
                        <a:rPr kumimoji="1" lang="en-US" altLang="ja-JP" sz="700" dirty="0">
                          <a:latin typeface="ＭＳ ゴシック" panose="020B0609070205080204" pitchFamily="49" charset="-128"/>
                          <a:ea typeface="ＭＳ ゴシック" panose="020B0609070205080204" pitchFamily="49" charset="-128"/>
                        </a:rPr>
                        <a:t>3</a:t>
                      </a:r>
                      <a:r>
                        <a:rPr kumimoji="1" lang="ja-JP" altLang="en-US" sz="700" dirty="0">
                          <a:latin typeface="ＭＳ ゴシック" panose="020B0609070205080204" pitchFamily="49" charset="-128"/>
                          <a:ea typeface="ＭＳ ゴシック" panose="020B0609070205080204" pitchFamily="49" charset="-128"/>
                        </a:rPr>
                        <a:t>日分は用意しましょう。そのままで食べられるものが便利です。</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乾パン、シリアル</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058198466"/>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缶詰</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323778142"/>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栄養補助食品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69467359"/>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アメ、チョコレート、ようかん</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75583168"/>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飲料水</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076306440"/>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粉ミルク・哺乳瓶</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03266131"/>
                  </a:ext>
                </a:extLst>
              </a:tr>
            </a:tbl>
          </a:graphicData>
        </a:graphic>
      </p:graphicFrame>
      <p:sp>
        <p:nvSpPr>
          <p:cNvPr id="2" name="テキスト ボックス 1">
            <a:extLst>
              <a:ext uri="{FF2B5EF4-FFF2-40B4-BE49-F238E27FC236}">
                <a16:creationId xmlns:a16="http://schemas.microsoft.com/office/drawing/2014/main" id="{F891DA59-104E-41B3-BA91-1B215A5B54B8}"/>
              </a:ext>
            </a:extLst>
          </p:cNvPr>
          <p:cNvSpPr txBox="1"/>
          <p:nvPr/>
        </p:nvSpPr>
        <p:spPr>
          <a:xfrm>
            <a:off x="5511048" y="6357591"/>
            <a:ext cx="1223412" cy="223010"/>
          </a:xfrm>
          <a:prstGeom prst="rect">
            <a:avLst/>
          </a:prstGeom>
          <a:noFill/>
        </p:spPr>
        <p:txBody>
          <a:bodyPr wrap="none" rtlCol="0">
            <a:spAutoFit/>
          </a:bodyPr>
          <a:lstStyle/>
          <a:p>
            <a:r>
              <a:rPr kumimoji="1" lang="ja-JP" altLang="en-US" sz="849" dirty="0">
                <a:latin typeface="ＭＳ Ｐゴシック" panose="020B0600070205080204" pitchFamily="50" charset="-128"/>
                <a:ea typeface="ＭＳ Ｐゴシック" panose="020B0600070205080204" pitchFamily="50" charset="-128"/>
              </a:rPr>
              <a:t>＜裏面につづきます＞</a:t>
            </a:r>
          </a:p>
        </p:txBody>
      </p:sp>
      <p:sp>
        <p:nvSpPr>
          <p:cNvPr id="8" name="スライド番号プレースホルダー 7"/>
          <p:cNvSpPr>
            <a:spLocks noGrp="1"/>
          </p:cNvSpPr>
          <p:nvPr>
            <p:ph type="sldNum" sz="quarter" idx="12"/>
          </p:nvPr>
        </p:nvSpPr>
        <p:spPr/>
        <p:txBody>
          <a:bodyPr/>
          <a:lstStyle/>
          <a:p>
            <a:r>
              <a:rPr kumimoji="1" lang="en-US" altLang="ja-JP" sz="1400" dirty="0"/>
              <a:t>38</a:t>
            </a:r>
            <a:endParaRPr kumimoji="1" lang="ja-JP" altLang="en-US" sz="1400" dirty="0"/>
          </a:p>
        </p:txBody>
      </p:sp>
    </p:spTree>
    <p:extLst>
      <p:ext uri="{BB962C8B-B14F-4D97-AF65-F5344CB8AC3E}">
        <p14:creationId xmlns:p14="http://schemas.microsoft.com/office/powerpoint/2010/main" val="1139360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10">
            <a:extLst>
              <a:ext uri="{FF2B5EF4-FFF2-40B4-BE49-F238E27FC236}">
                <a16:creationId xmlns:a16="http://schemas.microsoft.com/office/drawing/2014/main" id="{2623FA3F-98E1-4C7B-8D24-F9CABBF09FBC}"/>
              </a:ext>
            </a:extLst>
          </p:cNvPr>
          <p:cNvGraphicFramePr>
            <a:graphicFrameLocks noGrp="1"/>
          </p:cNvGraphicFramePr>
          <p:nvPr/>
        </p:nvGraphicFramePr>
        <p:xfrm>
          <a:off x="3983183" y="982835"/>
          <a:ext cx="4225636" cy="5461587"/>
        </p:xfrm>
        <a:graphic>
          <a:graphicData uri="http://schemas.openxmlformats.org/drawingml/2006/table">
            <a:tbl>
              <a:tblPr firstRow="1" bandRow="1">
                <a:tableStyleId>{5940675A-B579-460E-94D1-54222C63F5DA}</a:tableStyleId>
              </a:tblPr>
              <a:tblGrid>
                <a:gridCol w="2036255">
                  <a:extLst>
                    <a:ext uri="{9D8B030D-6E8A-4147-A177-3AD203B41FA5}">
                      <a16:colId xmlns:a16="http://schemas.microsoft.com/office/drawing/2014/main" val="547517188"/>
                    </a:ext>
                  </a:extLst>
                </a:gridCol>
                <a:gridCol w="1639045">
                  <a:extLst>
                    <a:ext uri="{9D8B030D-6E8A-4147-A177-3AD203B41FA5}">
                      <a16:colId xmlns:a16="http://schemas.microsoft.com/office/drawing/2014/main" val="562822689"/>
                    </a:ext>
                  </a:extLst>
                </a:gridCol>
                <a:gridCol w="550336">
                  <a:extLst>
                    <a:ext uri="{9D8B030D-6E8A-4147-A177-3AD203B41FA5}">
                      <a16:colId xmlns:a16="http://schemas.microsoft.com/office/drawing/2014/main" val="1774057613"/>
                    </a:ext>
                  </a:extLst>
                </a:gridCol>
              </a:tblGrid>
              <a:tr h="191732">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HGPｺﾞｼｯｸE" panose="020B0900000000000000" pitchFamily="50" charset="-128"/>
                          <a:ea typeface="HGPｺﾞｼｯｸE" panose="020B0900000000000000" pitchFamily="50" charset="-128"/>
                        </a:rPr>
                        <a:t>救急用具</a:t>
                      </a: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0317225"/>
                  </a:ext>
                </a:extLst>
              </a:tr>
              <a:tr h="224983">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救急箱には絆創膏・消毒液など。その他ビタミン剤など日頃使っているサプリメントなどもあるとよいでしょう。</a:t>
                      </a:r>
                    </a:p>
                  </a:txBody>
                  <a:tcPr marL="64653" marR="64653" marT="32327" marB="32327"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救急箱</a:t>
                      </a:r>
                    </a:p>
                  </a:txBody>
                  <a:tcPr marL="64653" marR="64653" marT="32327" marB="32327" anchor="ctr">
                    <a:noFill/>
                  </a:tcPr>
                </a:tc>
                <a:tc>
                  <a:txBody>
                    <a:bodyPr/>
                    <a:lstStyle/>
                    <a:p>
                      <a:endParaRPr kumimoji="1" lang="ja-JP" altLang="en-US" sz="70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1313899616"/>
                  </a:ext>
                </a:extLst>
              </a:tr>
              <a:tr h="2249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50" dirty="0">
                        <a:latin typeface="HGPｺﾞｼｯｸE" panose="020B0900000000000000" pitchFamily="50" charset="-128"/>
                        <a:ea typeface="HGPｺﾞｼｯｸE" panose="020B0900000000000000" pitchFamily="50" charset="-128"/>
                      </a:endParaRPr>
                    </a:p>
                  </a:txBody>
                  <a:tcPr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処方箋の控え（お薬手帳）</a:t>
                      </a:r>
                    </a:p>
                  </a:txBody>
                  <a:tcPr marL="64653" marR="64653" marT="32327" marB="32327" anchor="ctr">
                    <a:noFill/>
                  </a:tcPr>
                </a:tc>
                <a:tc>
                  <a:txBody>
                    <a:bodyPr/>
                    <a:lstStyle/>
                    <a:p>
                      <a:endParaRPr kumimoji="1" lang="ja-JP" altLang="en-US" sz="70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970443820"/>
                  </a:ext>
                </a:extLst>
              </a:tr>
              <a:tr h="2249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50" dirty="0">
                        <a:latin typeface="HGPｺﾞｼｯｸE" panose="020B0900000000000000" pitchFamily="50" charset="-128"/>
                        <a:ea typeface="HGPｺﾞｼｯｸE" panose="020B0900000000000000" pitchFamily="50" charset="-128"/>
                      </a:endParaRPr>
                    </a:p>
                  </a:txBody>
                  <a:tcPr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胃腸薬・便秘薬・持病の薬</a:t>
                      </a:r>
                    </a:p>
                  </a:txBody>
                  <a:tcPr marL="64653" marR="64653" marT="32327" marB="32327" anchor="ctr">
                    <a:noFill/>
                  </a:tcP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862298845"/>
                  </a:ext>
                </a:extLst>
              </a:tr>
              <a:tr h="191732">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HGPｺﾞｼｯｸE" panose="020B0900000000000000" pitchFamily="50" charset="-128"/>
                          <a:ea typeface="HGPｺﾞｼｯｸE" panose="020B0900000000000000" pitchFamily="50" charset="-128"/>
                        </a:rPr>
                        <a:t>生活用品</a:t>
                      </a:r>
                    </a:p>
                  </a:txBody>
                  <a:tcPr marL="64653" marR="64653" marT="32327" marB="32327" anchor="ctr">
                    <a:solidFill>
                      <a:schemeClr val="bg1">
                        <a:lumMod val="85000"/>
                      </a:schemeClr>
                    </a:solidFill>
                  </a:tcPr>
                </a:tc>
                <a:tc h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hMerge="1">
                  <a:txBody>
                    <a:bodyPr/>
                    <a:lstStyle/>
                    <a:p>
                      <a:endParaRPr kumimoji="1" lang="ja-JP" altLang="en-US" sz="1100" dirty="0"/>
                    </a:p>
                  </a:txBody>
                  <a:tcPr anchor="ctr"/>
                </a:tc>
                <a:extLst>
                  <a:ext uri="{0D108BD9-81ED-4DB2-BD59-A6C34878D82A}">
                    <a16:rowId xmlns:a16="http://schemas.microsoft.com/office/drawing/2014/main" val="3610276395"/>
                  </a:ext>
                </a:extLst>
              </a:tr>
              <a:tr h="183183">
                <a:tc rowSpan="16">
                  <a:txBody>
                    <a:bodyPr/>
                    <a:lstStyle/>
                    <a:p>
                      <a:r>
                        <a:rPr kumimoji="1" lang="ja-JP" altLang="en-US" sz="700" dirty="0">
                          <a:latin typeface="ＭＳ ゴシック" panose="020B0609070205080204" pitchFamily="49" charset="-128"/>
                          <a:ea typeface="ＭＳ ゴシック" panose="020B0609070205080204" pitchFamily="49" charset="-128"/>
                        </a:rPr>
                        <a:t>避難所生活に最低限必要なものです。赤ちゃんやお年寄り、障害者がいる場合など考慮して揃えましょう。</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厚手の手袋</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81002744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毛布</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81935292"/>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缶切り</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01108369"/>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ライター・マッチ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016117471"/>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万能ナイフ</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46329277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携帯用トイレ</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97635994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使い捨てカイロ</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939011425"/>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アルミ製保温シート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76179723"/>
                  </a:ext>
                </a:extLst>
              </a:tr>
              <a:tr h="183183">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レジャーシート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190428718"/>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ビニール袋</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77048407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ウェットティッシュ</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8671467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トイレットペーパー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192749979"/>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スリッパ</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67689778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マスク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892838091"/>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紙おむつ（乳児用・高齢者用）</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3277969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生理用品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11527076"/>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衣料品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4058647104"/>
                  </a:ext>
                </a:extLst>
              </a:tr>
              <a:tr h="183183">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衣類は動きやすいものを選びましょう。セーターなどの防寒具も寒い季節には役立ちます。</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下着・靴下</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21237403"/>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長袖・長ズボン</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55094249"/>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防寒用ジャケット・雨具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2981493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その他</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solidFill>
                      <a:schemeClr val="bg1">
                        <a:lumMod val="85000"/>
                      </a:schemeClr>
                    </a:solidFill>
                  </a:tcPr>
                </a:tc>
                <a:extLst>
                  <a:ext uri="{0D108BD9-81ED-4DB2-BD59-A6C34878D82A}">
                    <a16:rowId xmlns:a16="http://schemas.microsoft.com/office/drawing/2014/main" val="3119362776"/>
                  </a:ext>
                </a:extLst>
              </a:tr>
              <a:tr h="183183">
                <a:tc rowSpan="3">
                  <a:txBody>
                    <a:bodyPr/>
                    <a:lstStyle/>
                    <a:p>
                      <a:r>
                        <a:rPr kumimoji="1" lang="ja-JP" altLang="en-US" sz="700" dirty="0">
                          <a:latin typeface="ＭＳ ゴシック" panose="020B0609070205080204" pitchFamily="49" charset="-128"/>
                          <a:ea typeface="ＭＳ ゴシック" panose="020B0609070205080204" pitchFamily="49" charset="-128"/>
                        </a:rPr>
                        <a:t>ご自身の環境に合わせて必要なものを記入し準備してください。</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7017420"/>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86437154"/>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72119645"/>
                  </a:ext>
                </a:extLst>
              </a:tr>
            </a:tbl>
          </a:graphicData>
        </a:graphic>
      </p:graphicFrame>
      <p:cxnSp>
        <p:nvCxnSpPr>
          <p:cNvPr id="4" name="直線コネクタ 3">
            <a:extLst>
              <a:ext uri="{FF2B5EF4-FFF2-40B4-BE49-F238E27FC236}">
                <a16:creationId xmlns:a16="http://schemas.microsoft.com/office/drawing/2014/main" id="{1A0E2BAD-A001-464D-911E-D15A913FC713}"/>
              </a:ext>
            </a:extLst>
          </p:cNvPr>
          <p:cNvCxnSpPr>
            <a:cxnSpLocks/>
          </p:cNvCxnSpPr>
          <p:nvPr/>
        </p:nvCxnSpPr>
        <p:spPr>
          <a:xfrm>
            <a:off x="3969572" y="804550"/>
            <a:ext cx="4239246" cy="762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r>
              <a:rPr kumimoji="1" lang="en-US" altLang="ja-JP" sz="1400" dirty="0"/>
              <a:t>39</a:t>
            </a:r>
            <a:endParaRPr kumimoji="1" lang="ja-JP" altLang="en-US" sz="1400" dirty="0"/>
          </a:p>
        </p:txBody>
      </p:sp>
    </p:spTree>
    <p:extLst>
      <p:ext uri="{BB962C8B-B14F-4D97-AF65-F5344CB8AC3E}">
        <p14:creationId xmlns:p14="http://schemas.microsoft.com/office/powerpoint/2010/main" val="833962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78E3-130D-4A0D-AB57-F1B4870B3D69}"/>
              </a:ext>
            </a:extLst>
          </p:cNvPr>
          <p:cNvSpPr>
            <a:spLocks noGrp="1"/>
          </p:cNvSpPr>
          <p:nvPr>
            <p:ph type="title"/>
          </p:nvPr>
        </p:nvSpPr>
        <p:spPr>
          <a:xfrm>
            <a:off x="0" y="0"/>
            <a:ext cx="12192000" cy="725263"/>
          </a:xfrm>
          <a:solidFill>
            <a:srgbClr val="00B050"/>
          </a:solidFill>
        </p:spPr>
        <p:txBody>
          <a:bodyPr>
            <a:normAutofit/>
          </a:bodyPr>
          <a:lstStyle/>
          <a:p>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地域全体で家庭の備蓄を進めましょう</a:t>
            </a:r>
          </a:p>
        </p:txBody>
      </p:sp>
      <p:sp>
        <p:nvSpPr>
          <p:cNvPr id="4" name="スライド番号プレースホルダー 3">
            <a:extLst>
              <a:ext uri="{FF2B5EF4-FFF2-40B4-BE49-F238E27FC236}">
                <a16:creationId xmlns:a16="http://schemas.microsoft.com/office/drawing/2014/main" id="{9070D4F8-AC4A-485C-B571-5CDB3D5896CF}"/>
              </a:ext>
            </a:extLst>
          </p:cNvPr>
          <p:cNvSpPr>
            <a:spLocks noGrp="1"/>
          </p:cNvSpPr>
          <p:nvPr>
            <p:ph type="sldNum" sz="quarter" idx="12"/>
          </p:nvPr>
        </p:nvSpPr>
        <p:spPr/>
        <p:txBody>
          <a:bodyPr/>
          <a:lstStyle/>
          <a:p>
            <a:r>
              <a:rPr kumimoji="1" lang="en-US" altLang="ja-JP" sz="1400" dirty="0"/>
              <a:t>40</a:t>
            </a:r>
            <a:endParaRPr kumimoji="1" lang="ja-JP" altLang="en-US" sz="1400" dirty="0"/>
          </a:p>
        </p:txBody>
      </p:sp>
      <p:graphicFrame>
        <p:nvGraphicFramePr>
          <p:cNvPr id="7" name="表 7">
            <a:extLst>
              <a:ext uri="{FF2B5EF4-FFF2-40B4-BE49-F238E27FC236}">
                <a16:creationId xmlns:a16="http://schemas.microsoft.com/office/drawing/2014/main" id="{DA5F063C-811A-486F-AE90-BB14DAF6EE61}"/>
              </a:ext>
            </a:extLst>
          </p:cNvPr>
          <p:cNvGraphicFramePr>
            <a:graphicFrameLocks noGrp="1"/>
          </p:cNvGraphicFramePr>
          <p:nvPr/>
        </p:nvGraphicFramePr>
        <p:xfrm>
          <a:off x="1840495" y="2761860"/>
          <a:ext cx="8405224" cy="3870960"/>
        </p:xfrm>
        <a:graphic>
          <a:graphicData uri="http://schemas.openxmlformats.org/drawingml/2006/table">
            <a:tbl>
              <a:tblPr firstRow="1" bandRow="1">
                <a:tableStyleId>{5940675A-B579-460E-94D1-54222C63F5DA}</a:tableStyleId>
              </a:tblPr>
              <a:tblGrid>
                <a:gridCol w="1188491">
                  <a:extLst>
                    <a:ext uri="{9D8B030D-6E8A-4147-A177-3AD203B41FA5}">
                      <a16:colId xmlns:a16="http://schemas.microsoft.com/office/drawing/2014/main" val="395077825"/>
                    </a:ext>
                  </a:extLst>
                </a:gridCol>
                <a:gridCol w="7216733">
                  <a:extLst>
                    <a:ext uri="{9D8B030D-6E8A-4147-A177-3AD203B41FA5}">
                      <a16:colId xmlns:a16="http://schemas.microsoft.com/office/drawing/2014/main" val="591503606"/>
                    </a:ext>
                  </a:extLst>
                </a:gridCol>
              </a:tblGrid>
              <a:tr h="0">
                <a:tc>
                  <a:txBody>
                    <a:bodyPr/>
                    <a:lstStyle/>
                    <a:p>
                      <a:pPr algn="ctr"/>
                      <a:r>
                        <a:rPr kumimoji="1" lang="ja-JP" altLang="en-US" sz="1600" b="0">
                          <a:latin typeface="HGPｺﾞｼｯｸE" panose="020B0900000000000000" pitchFamily="50" charset="-128"/>
                          <a:ea typeface="HGPｺﾞｼｯｸE" panose="020B0900000000000000" pitchFamily="50" charset="-128"/>
                        </a:rPr>
                        <a:t>分類</a:t>
                      </a:r>
                    </a:p>
                  </a:txBody>
                  <a:tcPr anchor="ctr">
                    <a:solidFill>
                      <a:schemeClr val="bg1">
                        <a:lumMod val="85000"/>
                      </a:schemeClr>
                    </a:solidFill>
                  </a:tcPr>
                </a:tc>
                <a:tc>
                  <a:txBody>
                    <a:bodyPr/>
                    <a:lstStyle/>
                    <a:p>
                      <a:pPr algn="ctr"/>
                      <a:r>
                        <a:rPr kumimoji="1" lang="ja-JP" altLang="en-US" sz="1600" b="0">
                          <a:latin typeface="HGPｺﾞｼｯｸE" panose="020B0900000000000000" pitchFamily="50" charset="-128"/>
                          <a:ea typeface="HGPｺﾞｼｯｸE" panose="020B0900000000000000" pitchFamily="50" charset="-128"/>
                        </a:rPr>
                        <a:t>内　　容</a:t>
                      </a:r>
                    </a:p>
                  </a:txBody>
                  <a:tcPr anchor="ctr">
                    <a:solidFill>
                      <a:schemeClr val="bg1">
                        <a:lumMod val="85000"/>
                      </a:schemeClr>
                    </a:solidFill>
                  </a:tcPr>
                </a:tc>
                <a:extLst>
                  <a:ext uri="{0D108BD9-81ED-4DB2-BD59-A6C34878D82A}">
                    <a16:rowId xmlns:a16="http://schemas.microsoft.com/office/drawing/2014/main" val="3988786057"/>
                  </a:ext>
                </a:extLst>
              </a:tr>
              <a:tr h="0">
                <a:tc>
                  <a:txBody>
                    <a:bodyPr/>
                    <a:lstStyle/>
                    <a:p>
                      <a:pPr algn="l"/>
                      <a:r>
                        <a:rPr kumimoji="1" lang="ja-JP" altLang="en-US" sz="1600" b="0">
                          <a:solidFill>
                            <a:srgbClr val="404040"/>
                          </a:solidFill>
                          <a:latin typeface="HGPｺﾞｼｯｸE" panose="020B0900000000000000" pitchFamily="50" charset="-128"/>
                          <a:ea typeface="HGPｺﾞｼｯｸE" panose="020B0900000000000000" pitchFamily="50" charset="-128"/>
                        </a:rPr>
                        <a:t>食料品</a:t>
                      </a:r>
                    </a:p>
                  </a:txBody>
                  <a:tcPr anchor="ctr"/>
                </a:tc>
                <a:tc>
                  <a:txBody>
                    <a:bodyPr/>
                    <a:lstStyle/>
                    <a:p>
                      <a:pPr algn="l"/>
                      <a:r>
                        <a:rPr kumimoji="1" lang="en-US" altLang="ja-JP" sz="1600" b="0">
                          <a:solidFill>
                            <a:srgbClr val="404040"/>
                          </a:solidFill>
                          <a:latin typeface="ＭＳ ゴシック" panose="020B0609070205080204" pitchFamily="49" charset="-128"/>
                          <a:ea typeface="ＭＳ ゴシック" panose="020B0609070205080204" pitchFamily="49" charset="-128"/>
                        </a:rPr>
                        <a:t>※</a:t>
                      </a:r>
                      <a:r>
                        <a:rPr kumimoji="1" lang="ja-JP" altLang="en-US" sz="1600" b="0">
                          <a:solidFill>
                            <a:srgbClr val="404040"/>
                          </a:solidFill>
                          <a:latin typeface="ＭＳ ゴシック" panose="020B0609070205080204" pitchFamily="49" charset="-128"/>
                          <a:ea typeface="ＭＳ ゴシック" panose="020B0609070205080204" pitchFamily="49" charset="-128"/>
                        </a:rPr>
                        <a:t>すぐに食べられる物・簡単に調理して食べられる物</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□主食（レトルトなど）　　　　□栄養補助食品　□野菜ジュース</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□主菜（缶詰・レトルトなど）　□調味料　　　　□菓子類　など　　　　　　　　</a:t>
                      </a:r>
                    </a:p>
                  </a:txBody>
                  <a:tcPr/>
                </a:tc>
                <a:extLst>
                  <a:ext uri="{0D108BD9-81ED-4DB2-BD59-A6C34878D82A}">
                    <a16:rowId xmlns:a16="http://schemas.microsoft.com/office/drawing/2014/main" val="2273523249"/>
                  </a:ext>
                </a:extLst>
              </a:tr>
              <a:tr h="0">
                <a:tc>
                  <a:txBody>
                    <a:bodyPr/>
                    <a:lstStyle/>
                    <a:p>
                      <a:pPr algn="l"/>
                      <a:r>
                        <a:rPr kumimoji="1" lang="ja-JP" altLang="en-US" sz="1600" b="0">
                          <a:solidFill>
                            <a:srgbClr val="404040"/>
                          </a:solidFill>
                          <a:latin typeface="HGPｺﾞｼｯｸE" panose="020B0900000000000000" pitchFamily="50" charset="-128"/>
                          <a:ea typeface="HGPｺﾞｼｯｸE" panose="020B0900000000000000" pitchFamily="50" charset="-128"/>
                        </a:rPr>
                        <a:t>飲料水</a:t>
                      </a:r>
                    </a:p>
                  </a:txBody>
                  <a:tcPr anchor="ctr"/>
                </a:tc>
                <a:tc>
                  <a:txBody>
                    <a:bodyPr/>
                    <a:lstStyle/>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□１人１日３リットル</a:t>
                      </a:r>
                      <a:r>
                        <a:rPr kumimoji="1" lang="en-US" altLang="ja-JP" sz="1600" b="0">
                          <a:solidFill>
                            <a:srgbClr val="404040"/>
                          </a:solidFill>
                          <a:latin typeface="ＭＳ ゴシック" panose="020B0609070205080204" pitchFamily="49" charset="-128"/>
                          <a:ea typeface="ＭＳ ゴシック" panose="020B0609070205080204" pitchFamily="49" charset="-128"/>
                        </a:rPr>
                        <a:t>×</a:t>
                      </a:r>
                      <a:r>
                        <a:rPr kumimoji="1" lang="ja-JP" altLang="en-US" sz="1600" b="0">
                          <a:solidFill>
                            <a:srgbClr val="404040"/>
                          </a:solidFill>
                          <a:latin typeface="ＭＳ ゴシック" panose="020B0609070205080204" pitchFamily="49" charset="-128"/>
                          <a:ea typeface="ＭＳ ゴシック" panose="020B0609070205080204" pitchFamily="49" charset="-128"/>
                        </a:rPr>
                        <a:t>３日分</a:t>
                      </a:r>
                    </a:p>
                  </a:txBody>
                  <a:tcPr anchor="ctr"/>
                </a:tc>
                <a:extLst>
                  <a:ext uri="{0D108BD9-81ED-4DB2-BD59-A6C34878D82A}">
                    <a16:rowId xmlns:a16="http://schemas.microsoft.com/office/drawing/2014/main" val="1147200232"/>
                  </a:ext>
                </a:extLst>
              </a:tr>
              <a:tr h="0">
                <a:tc>
                  <a:txBody>
                    <a:bodyPr/>
                    <a:lstStyle/>
                    <a:p>
                      <a:pPr algn="l"/>
                      <a:r>
                        <a:rPr kumimoji="1" lang="ja-JP" altLang="en-US" sz="1600" b="0">
                          <a:solidFill>
                            <a:srgbClr val="404040"/>
                          </a:solidFill>
                          <a:latin typeface="HGPｺﾞｼｯｸE" panose="020B0900000000000000" pitchFamily="50" charset="-128"/>
                          <a:ea typeface="HGPｺﾞｼｯｸE" panose="020B0900000000000000" pitchFamily="50" charset="-128"/>
                        </a:rPr>
                        <a:t>生活用品</a:t>
                      </a:r>
                    </a:p>
                  </a:txBody>
                  <a:tcPr anchor="ctr"/>
                </a:tc>
                <a:tc>
                  <a:txBody>
                    <a:bodyPr/>
                    <a:lstStyle/>
                    <a:p>
                      <a:pPr algn="l"/>
                      <a:r>
                        <a:rPr kumimoji="1" lang="en-US" altLang="ja-JP" sz="1600" b="0">
                          <a:solidFill>
                            <a:srgbClr val="404040"/>
                          </a:solidFill>
                          <a:latin typeface="ＭＳ ゴシック" panose="020B0609070205080204" pitchFamily="49" charset="-128"/>
                          <a:ea typeface="ＭＳ ゴシック" panose="020B0609070205080204" pitchFamily="49" charset="-128"/>
                        </a:rPr>
                        <a:t>※</a:t>
                      </a:r>
                      <a:r>
                        <a:rPr kumimoji="1" lang="ja-JP" altLang="en-US" sz="1600" b="0">
                          <a:solidFill>
                            <a:srgbClr val="404040"/>
                          </a:solidFill>
                          <a:latin typeface="ＭＳ ゴシック" panose="020B0609070205080204" pitchFamily="49" charset="-128"/>
                          <a:ea typeface="ＭＳ ゴシック" panose="020B0609070205080204" pitchFamily="49" charset="-128"/>
                        </a:rPr>
                        <a:t>生活に合わせて必要な物</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□毛布　　　　　□カセットコンロ　　□カセットボンベ　　　□ろうそく</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□ライター　　　□ランタン　　　　　□トイレットペーパー　□ゴミ袋　</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□割り箸　　　　□簡易トイレ　　　　□生理用品　　　　　　□薬</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□おむつ（赤ちゃん用）　　　　　　　□おむつ（高齢者用）　　　　　　</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□工具セット　　□ガムテープ　　　　□ほうき・ちりとり　　□ロープ　　</a:t>
                      </a:r>
                      <a:r>
                        <a:rPr kumimoji="1" lang="en-US" altLang="ja-JP" sz="1600" b="0">
                          <a:solidFill>
                            <a:srgbClr val="404040"/>
                          </a:solidFill>
                          <a:latin typeface="ＭＳ ゴシック" panose="020B0609070205080204" pitchFamily="49" charset="-128"/>
                          <a:ea typeface="ＭＳ ゴシック" panose="020B0609070205080204" pitchFamily="49" charset="-128"/>
                        </a:rPr>
                        <a:t/>
                      </a:r>
                      <a:br>
                        <a:rPr kumimoji="1" lang="en-US" altLang="ja-JP" sz="1600" b="0">
                          <a:solidFill>
                            <a:srgbClr val="404040"/>
                          </a:solidFill>
                          <a:latin typeface="ＭＳ ゴシック" panose="020B0609070205080204" pitchFamily="49" charset="-128"/>
                          <a:ea typeface="ＭＳ ゴシック" panose="020B0609070205080204" pitchFamily="49" charset="-128"/>
                        </a:rPr>
                      </a:br>
                      <a:r>
                        <a:rPr kumimoji="1" lang="ja-JP" altLang="en-US" sz="1600" b="0">
                          <a:solidFill>
                            <a:srgbClr val="404040"/>
                          </a:solidFill>
                          <a:latin typeface="ＭＳ ゴシック" panose="020B0609070205080204" pitchFamily="49" charset="-128"/>
                          <a:ea typeface="ＭＳ ゴシック" panose="020B0609070205080204" pitchFamily="49" charset="-128"/>
                        </a:rPr>
                        <a:t>□ガムテープ　　□充電式ラジオ　　　□懐中電灯　　　　　　□乾電池　　　　</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□予備バッテリー　など</a:t>
                      </a:r>
                      <a:endParaRPr kumimoji="1" lang="en-US" altLang="ja-JP" sz="1600" b="0">
                        <a:solidFill>
                          <a:srgbClr val="404040"/>
                        </a:solidFill>
                        <a:latin typeface="ＭＳ ゴシック" panose="020B0609070205080204" pitchFamily="49" charset="-128"/>
                        <a:ea typeface="ＭＳ ゴシック" panose="020B0609070205080204" pitchFamily="49" charset="-128"/>
                      </a:endParaRPr>
                    </a:p>
                  </a:txBody>
                  <a:tcPr/>
                </a:tc>
                <a:extLst>
                  <a:ext uri="{0D108BD9-81ED-4DB2-BD59-A6C34878D82A}">
                    <a16:rowId xmlns:a16="http://schemas.microsoft.com/office/drawing/2014/main" val="2956337385"/>
                  </a:ext>
                </a:extLst>
              </a:tr>
              <a:tr h="0">
                <a:tc>
                  <a:txBody>
                    <a:bodyPr/>
                    <a:lstStyle/>
                    <a:p>
                      <a:pPr algn="l"/>
                      <a:r>
                        <a:rPr kumimoji="1" lang="ja-JP" altLang="en-US" sz="1600" b="0">
                          <a:solidFill>
                            <a:srgbClr val="404040"/>
                          </a:solidFill>
                          <a:latin typeface="HGPｺﾞｼｯｸE" panose="020B0900000000000000" pitchFamily="50" charset="-128"/>
                          <a:ea typeface="HGPｺﾞｼｯｸE" panose="020B0900000000000000" pitchFamily="50" charset="-128"/>
                        </a:rPr>
                        <a:t>救助用具</a:t>
                      </a:r>
                    </a:p>
                  </a:txBody>
                  <a:tcPr anchor="ctr"/>
                </a:tc>
                <a:tc>
                  <a:txBody>
                    <a:bodyPr/>
                    <a:lstStyle/>
                    <a:p>
                      <a:pPr algn="l"/>
                      <a:r>
                        <a:rPr kumimoji="1" lang="ja-JP" altLang="en-US" sz="1600" b="0">
                          <a:solidFill>
                            <a:srgbClr val="404040"/>
                          </a:solidFill>
                          <a:latin typeface="ＭＳ ゴシック" panose="020B0609070205080204" pitchFamily="49" charset="-128"/>
                          <a:ea typeface="ＭＳ ゴシック" panose="020B0609070205080204" pitchFamily="49" charset="-128"/>
                        </a:rPr>
                        <a:t>□スコップ　□バール　□ノコギリ　など</a:t>
                      </a:r>
                    </a:p>
                  </a:txBody>
                  <a:tcPr anchor="ctr"/>
                </a:tc>
                <a:extLst>
                  <a:ext uri="{0D108BD9-81ED-4DB2-BD59-A6C34878D82A}">
                    <a16:rowId xmlns:a16="http://schemas.microsoft.com/office/drawing/2014/main" val="2941377268"/>
                  </a:ext>
                </a:extLst>
              </a:tr>
            </a:tbl>
          </a:graphicData>
        </a:graphic>
      </p:graphicFrame>
      <p:graphicFrame>
        <p:nvGraphicFramePr>
          <p:cNvPr id="5" name="表 4">
            <a:extLst>
              <a:ext uri="{FF2B5EF4-FFF2-40B4-BE49-F238E27FC236}">
                <a16:creationId xmlns:a16="http://schemas.microsoft.com/office/drawing/2014/main" id="{79429A32-27E4-41F7-A7F5-DDCF65CBF79C}"/>
              </a:ext>
            </a:extLst>
          </p:cNvPr>
          <p:cNvGraphicFramePr>
            <a:graphicFrameLocks noGrp="1"/>
          </p:cNvGraphicFramePr>
          <p:nvPr/>
        </p:nvGraphicFramePr>
        <p:xfrm>
          <a:off x="1840495" y="813918"/>
          <a:ext cx="8405224" cy="1389300"/>
        </p:xfrm>
        <a:graphic>
          <a:graphicData uri="http://schemas.openxmlformats.org/drawingml/2006/table">
            <a:tbl>
              <a:tblPr firstRow="1" bandRow="1">
                <a:tableStyleId>{5940675A-B579-460E-94D1-54222C63F5DA}</a:tableStyleId>
              </a:tblPr>
              <a:tblGrid>
                <a:gridCol w="1995515">
                  <a:extLst>
                    <a:ext uri="{9D8B030D-6E8A-4147-A177-3AD203B41FA5}">
                      <a16:colId xmlns:a16="http://schemas.microsoft.com/office/drawing/2014/main" val="3620141767"/>
                    </a:ext>
                  </a:extLst>
                </a:gridCol>
                <a:gridCol w="6409709">
                  <a:extLst>
                    <a:ext uri="{9D8B030D-6E8A-4147-A177-3AD203B41FA5}">
                      <a16:colId xmlns:a16="http://schemas.microsoft.com/office/drawing/2014/main" val="2564616528"/>
                    </a:ext>
                  </a:extLst>
                </a:gridCol>
              </a:tblGrid>
              <a:tr h="463100">
                <a:tc>
                  <a:txBody>
                    <a:bodyPr/>
                    <a:lstStyle/>
                    <a:p>
                      <a:r>
                        <a:rPr kumimoji="1" lang="ja-JP" altLang="en-US" sz="1600" b="0">
                          <a:solidFill>
                            <a:srgbClr val="404040"/>
                          </a:solidFill>
                          <a:latin typeface="HGPｺﾞｼｯｸE" panose="020B0900000000000000" pitchFamily="50" charset="-128"/>
                          <a:ea typeface="HGPｺﾞｼｯｸE" panose="020B0900000000000000" pitchFamily="50" charset="-128"/>
                        </a:rPr>
                        <a:t>「①足りる」場合</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ja-JP" altLang="en-US" sz="1600" b="0" u="sng">
                          <a:solidFill>
                            <a:srgbClr val="FF2800"/>
                          </a:solidFill>
                          <a:latin typeface="HGPｺﾞｼｯｸE" panose="020B0900000000000000" pitchFamily="50" charset="-128"/>
                          <a:ea typeface="HGPｺﾞｼｯｸE" panose="020B0900000000000000" pitchFamily="50" charset="-128"/>
                        </a:rPr>
                        <a:t>１週間を生きのびる</a:t>
                      </a:r>
                      <a:r>
                        <a:rPr lang="ja-JP" altLang="en-US" sz="1600" b="0" u="none">
                          <a:solidFill>
                            <a:schemeClr val="tx1">
                              <a:lumMod val="75000"/>
                              <a:lumOff val="25000"/>
                            </a:schemeClr>
                          </a:solidFill>
                          <a:latin typeface="HGPｺﾞｼｯｸE" panose="020B0900000000000000" pitchFamily="50" charset="-128"/>
                          <a:ea typeface="HGPｺﾞｼｯｸE" panose="020B0900000000000000" pitchFamily="50" charset="-128"/>
                        </a:rPr>
                        <a:t>ために、</a:t>
                      </a:r>
                      <a:r>
                        <a:rPr kumimoji="1" lang="ja-JP" altLang="en-US" sz="1600" b="0" u="none" kern="1200">
                          <a:solidFill>
                            <a:schemeClr val="tx1">
                              <a:lumMod val="75000"/>
                              <a:lumOff val="25000"/>
                            </a:schemeClr>
                          </a:solidFill>
                          <a:latin typeface="HGPｺﾞｼｯｸE" panose="020B0900000000000000" pitchFamily="50" charset="-128"/>
                          <a:ea typeface="HGPｺﾞｼｯｸE" panose="020B0900000000000000" pitchFamily="50" charset="-128"/>
                          <a:cs typeface="+mn-cs"/>
                        </a:rPr>
                        <a:t>さらに必要なものを必要数量購入する</a:t>
                      </a:r>
                      <a:endParaRPr kumimoji="1" lang="en-US" altLang="ja-JP" sz="1600" b="0" u="none" kern="1200">
                        <a:solidFill>
                          <a:schemeClr val="tx1">
                            <a:lumMod val="75000"/>
                            <a:lumOff val="25000"/>
                          </a:schemeClr>
                        </a:solidFill>
                        <a:latin typeface="HGPｺﾞｼｯｸE" panose="020B0900000000000000" pitchFamily="50" charset="-128"/>
                        <a:ea typeface="HGPｺﾞｼｯｸE" panose="020B0900000000000000" pitchFamily="50" charset="-128"/>
                        <a:cs typeface="+mn-cs"/>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565179"/>
                  </a:ext>
                </a:extLst>
              </a:tr>
              <a:tr h="463100">
                <a:tc>
                  <a:txBody>
                    <a:bodyPr/>
                    <a:lstStyle/>
                    <a:p>
                      <a:r>
                        <a:rPr kumimoji="1" lang="ja-JP" altLang="en-US" sz="1600" b="0">
                          <a:solidFill>
                            <a:srgbClr val="404040"/>
                          </a:solidFill>
                          <a:latin typeface="HGPｺﾞｼｯｸE" panose="020B0900000000000000" pitchFamily="50" charset="-128"/>
                          <a:ea typeface="HGPｺﾞｼｯｸE" panose="020B0900000000000000" pitchFamily="50" charset="-128"/>
                        </a:rPr>
                        <a:t>「②足りない」場合</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u="sng">
                          <a:solidFill>
                            <a:srgbClr val="FF2800"/>
                          </a:solidFill>
                          <a:latin typeface="HGPｺﾞｼｯｸE" panose="020B0900000000000000" pitchFamily="50" charset="-128"/>
                          <a:ea typeface="HGPｺﾞｼｯｸE" panose="020B0900000000000000" pitchFamily="50" charset="-128"/>
                        </a:rPr>
                        <a:t>３日間を生きのびる</a:t>
                      </a:r>
                      <a:r>
                        <a:rPr kumimoji="1" lang="ja-JP" altLang="en-US" sz="1600" b="0" u="none">
                          <a:solidFill>
                            <a:schemeClr val="tx1">
                              <a:lumMod val="75000"/>
                              <a:lumOff val="25000"/>
                            </a:schemeClr>
                          </a:solidFill>
                          <a:latin typeface="HGPｺﾞｼｯｸE" panose="020B0900000000000000" pitchFamily="50" charset="-128"/>
                          <a:ea typeface="HGPｺﾞｼｯｸE" panose="020B0900000000000000" pitchFamily="50" charset="-128"/>
                        </a:rPr>
                        <a:t>ために、足りないものを購入する</a:t>
                      </a:r>
                      <a:endParaRPr kumimoji="1" lang="en-US" altLang="ja-JP" sz="1600" b="0" u="none">
                        <a:solidFill>
                          <a:schemeClr val="tx1">
                            <a:lumMod val="75000"/>
                            <a:lumOff val="25000"/>
                          </a:schemeClr>
                        </a:solidFill>
                        <a:latin typeface="HGPｺﾞｼｯｸE" panose="020B0900000000000000" pitchFamily="50" charset="-128"/>
                        <a:ea typeface="HGPｺﾞｼｯｸE" panose="020B0900000000000000" pitchFamily="50" charset="-128"/>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3966556"/>
                  </a:ext>
                </a:extLst>
              </a:tr>
              <a:tr h="463100">
                <a:tc>
                  <a:txBody>
                    <a:bodyPr/>
                    <a:lstStyle/>
                    <a:p>
                      <a:r>
                        <a:rPr kumimoji="1" lang="ja-JP" altLang="en-US" sz="1600" b="0">
                          <a:solidFill>
                            <a:srgbClr val="404040"/>
                          </a:solidFill>
                          <a:latin typeface="HGPｺﾞｼｯｸE" panose="020B0900000000000000" pitchFamily="50" charset="-128"/>
                          <a:ea typeface="HGPｺﾞｼｯｸE" panose="020B0900000000000000" pitchFamily="50" charset="-128"/>
                        </a:rPr>
                        <a:t>「③分からない」場合</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kumimoji="1" lang="ja-JP" altLang="en-US" sz="1600" b="0" u="sng">
                          <a:solidFill>
                            <a:srgbClr val="FF2800"/>
                          </a:solidFill>
                          <a:latin typeface="HGPｺﾞｼｯｸE" panose="020B0900000000000000" pitchFamily="50" charset="-128"/>
                          <a:ea typeface="HGPｺﾞｼｯｸE" panose="020B0900000000000000" pitchFamily="50" charset="-128"/>
                        </a:rPr>
                        <a:t>まずは確認！</a:t>
                      </a:r>
                      <a:r>
                        <a:rPr kumimoji="1" lang="ja-JP" altLang="en-US" sz="1600" b="0" u="none">
                          <a:solidFill>
                            <a:srgbClr val="FF2800"/>
                          </a:solidFill>
                          <a:latin typeface="HGPｺﾞｼｯｸE" panose="020B0900000000000000" pitchFamily="50" charset="-128"/>
                          <a:ea typeface="HGPｺﾞｼｯｸE" panose="020B0900000000000000" pitchFamily="50" charset="-128"/>
                        </a:rPr>
                        <a:t>　</a:t>
                      </a:r>
                      <a:r>
                        <a:rPr kumimoji="1" lang="ja-JP" altLang="en-US" sz="1600" b="0" u="none">
                          <a:solidFill>
                            <a:schemeClr val="tx1">
                              <a:lumMod val="75000"/>
                              <a:lumOff val="25000"/>
                            </a:schemeClr>
                          </a:solidFill>
                          <a:latin typeface="HGPｺﾞｼｯｸE" panose="020B0900000000000000" pitchFamily="50" charset="-128"/>
                          <a:ea typeface="HGPｺﾞｼｯｸE" panose="020B0900000000000000" pitchFamily="50" charset="-128"/>
                        </a:rPr>
                        <a:t>「足りない」場合のことを考えましょう</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653701"/>
                  </a:ext>
                </a:extLst>
              </a:tr>
            </a:tbl>
          </a:graphicData>
        </a:graphic>
      </p:graphicFrame>
      <p:sp>
        <p:nvSpPr>
          <p:cNvPr id="9" name="正方形/長方形 8">
            <a:extLst>
              <a:ext uri="{FF2B5EF4-FFF2-40B4-BE49-F238E27FC236}">
                <a16:creationId xmlns:a16="http://schemas.microsoft.com/office/drawing/2014/main" id="{61536EA2-1A1C-4260-9147-EB66BE490292}"/>
              </a:ext>
            </a:extLst>
          </p:cNvPr>
          <p:cNvSpPr/>
          <p:nvPr/>
        </p:nvSpPr>
        <p:spPr>
          <a:xfrm>
            <a:off x="1753746" y="2395629"/>
            <a:ext cx="1332416" cy="369332"/>
          </a:xfrm>
          <a:prstGeom prst="rect">
            <a:avLst/>
          </a:prstGeom>
        </p:spPr>
        <p:txBody>
          <a:bodyPr wrap="none">
            <a:spAutoFit/>
          </a:bodyPr>
          <a:lstStyle/>
          <a:p>
            <a:r>
              <a:rPr lang="ja-JP" altLang="en-US">
                <a:solidFill>
                  <a:srgbClr val="404040"/>
                </a:solidFill>
                <a:latin typeface="HGPｺﾞｼｯｸE" panose="020B0900000000000000" pitchFamily="50" charset="-128"/>
                <a:ea typeface="HGPｺﾞｼｯｸE" panose="020B0900000000000000" pitchFamily="50" charset="-128"/>
              </a:rPr>
              <a:t>備蓄品の例</a:t>
            </a:r>
          </a:p>
        </p:txBody>
      </p:sp>
    </p:spTree>
    <p:extLst>
      <p:ext uri="{BB962C8B-B14F-4D97-AF65-F5344CB8AC3E}">
        <p14:creationId xmlns:p14="http://schemas.microsoft.com/office/powerpoint/2010/main" val="3350594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78E3-130D-4A0D-AB57-F1B4870B3D69}"/>
              </a:ext>
            </a:extLst>
          </p:cNvPr>
          <p:cNvSpPr>
            <a:spLocks noGrp="1"/>
          </p:cNvSpPr>
          <p:nvPr>
            <p:ph type="title"/>
          </p:nvPr>
        </p:nvSpPr>
        <p:spPr>
          <a:xfrm>
            <a:off x="0" y="0"/>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ローリングストック（循環備蓄）の勧め</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070D4F8-AC4A-485C-B571-5CDB3D5896CF}"/>
              </a:ext>
            </a:extLst>
          </p:cNvPr>
          <p:cNvSpPr>
            <a:spLocks noGrp="1"/>
          </p:cNvSpPr>
          <p:nvPr>
            <p:ph type="sldNum" sz="quarter" idx="12"/>
          </p:nvPr>
        </p:nvSpPr>
        <p:spPr/>
        <p:txBody>
          <a:bodyPr/>
          <a:lstStyle/>
          <a:p>
            <a:r>
              <a:rPr kumimoji="1" lang="en-US" altLang="ja-JP" sz="1400" dirty="0"/>
              <a:t>41</a:t>
            </a:r>
            <a:endParaRPr kumimoji="1" lang="ja-JP" altLang="en-US" sz="1400" dirty="0"/>
          </a:p>
        </p:txBody>
      </p:sp>
      <p:sp>
        <p:nvSpPr>
          <p:cNvPr id="16" name="テキスト ボックス 15">
            <a:extLst>
              <a:ext uri="{FF2B5EF4-FFF2-40B4-BE49-F238E27FC236}">
                <a16:creationId xmlns:a16="http://schemas.microsoft.com/office/drawing/2014/main" id="{0BC8736F-8928-4B45-AADF-455BC52E4D02}"/>
              </a:ext>
            </a:extLst>
          </p:cNvPr>
          <p:cNvSpPr txBox="1"/>
          <p:nvPr/>
        </p:nvSpPr>
        <p:spPr>
          <a:xfrm>
            <a:off x="1786800" y="850573"/>
            <a:ext cx="8618400" cy="1374879"/>
          </a:xfrm>
          <a:prstGeom prst="rect">
            <a:avLst/>
          </a:prstGeom>
          <a:noFill/>
          <a:ln w="28575">
            <a:solidFill>
              <a:srgbClr val="35A16B"/>
            </a:solidFill>
          </a:ln>
        </p:spPr>
        <p:txBody>
          <a:bodyPr wrap="square" lIns="252000" rIns="288000" rtlCol="0" anchor="ctr">
            <a:noAutofit/>
          </a:bodyPr>
          <a:lstStyle/>
          <a:p>
            <a:pPr algn="just" defTabSz="685800"/>
            <a:r>
              <a:rPr lang="ja-JP" altLang="en-US" sz="2800">
                <a:solidFill>
                  <a:srgbClr val="404040"/>
                </a:solidFill>
                <a:latin typeface="HGPｺﾞｼｯｸE" panose="020B0900000000000000" pitchFamily="50" charset="-128"/>
                <a:ea typeface="HGPｺﾞｼｯｸE" panose="020B0900000000000000" pitchFamily="50" charset="-128"/>
              </a:rPr>
              <a:t>普段から少し多めに購入しておき、使ったら使った分だけ新しく買い足していくことで常に一定量を家に備蓄しておく方法です</a:t>
            </a:r>
          </a:p>
        </p:txBody>
      </p:sp>
      <p:pic>
        <p:nvPicPr>
          <p:cNvPr id="17" name="図 16">
            <a:extLst>
              <a:ext uri="{FF2B5EF4-FFF2-40B4-BE49-F238E27FC236}">
                <a16:creationId xmlns:a16="http://schemas.microsoft.com/office/drawing/2014/main" id="{CFCE7906-E5CF-48D0-92BB-363120086AAB}"/>
              </a:ext>
            </a:extLst>
          </p:cNvPr>
          <p:cNvPicPr>
            <a:picLocks noChangeAspect="1"/>
          </p:cNvPicPr>
          <p:nvPr/>
        </p:nvPicPr>
        <p:blipFill>
          <a:blip r:embed="rId3"/>
          <a:stretch>
            <a:fillRect/>
          </a:stretch>
        </p:blipFill>
        <p:spPr>
          <a:xfrm>
            <a:off x="3284701" y="2297754"/>
            <a:ext cx="5622601" cy="3436849"/>
          </a:xfrm>
          <a:prstGeom prst="rect">
            <a:avLst/>
          </a:prstGeom>
        </p:spPr>
      </p:pic>
      <p:sp>
        <p:nvSpPr>
          <p:cNvPr id="6" name="正方形/長方形 5">
            <a:extLst>
              <a:ext uri="{FF2B5EF4-FFF2-40B4-BE49-F238E27FC236}">
                <a16:creationId xmlns:a16="http://schemas.microsoft.com/office/drawing/2014/main" id="{009D6534-EC0F-4047-A67C-F2E87E40D171}"/>
              </a:ext>
            </a:extLst>
          </p:cNvPr>
          <p:cNvSpPr/>
          <p:nvPr/>
        </p:nvSpPr>
        <p:spPr>
          <a:xfrm>
            <a:off x="3340434" y="5806905"/>
            <a:ext cx="5511128" cy="685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rgbClr val="FF2800"/>
                </a:solidFill>
                <a:latin typeface="HGPｺﾞｼｯｸE" panose="020B0900000000000000" pitchFamily="50" charset="-128"/>
                <a:ea typeface="HGPｺﾞｼｯｸE" panose="020B0900000000000000" pitchFamily="50" charset="-128"/>
              </a:rPr>
              <a:t>地域の皆さんにも勧めましょう</a:t>
            </a:r>
            <a:endParaRPr lang="en-US" altLang="ja-JP" sz="2400">
              <a:solidFill>
                <a:srgbClr val="FF28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34185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28804"/>
            <a:ext cx="12192000" cy="72010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災害への備え</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pPr defTabSz="457200">
              <a:defRPr/>
            </a:pPr>
            <a:r>
              <a:rPr lang="en-US" altLang="ja-JP" sz="1400" dirty="0">
                <a:solidFill>
                  <a:prstClr val="black">
                    <a:lumMod val="75000"/>
                    <a:lumOff val="25000"/>
                  </a:prstClr>
                </a:solidFill>
                <a:latin typeface="+mj-lt"/>
                <a:ea typeface="HGPｺﾞｼｯｸE" panose="020B0900000000000000" pitchFamily="50" charset="-128"/>
              </a:rPr>
              <a:t>42</a:t>
            </a:r>
            <a:endParaRPr lang="ja-JP" altLang="en-US" sz="1400" dirty="0">
              <a:solidFill>
                <a:prstClr val="black">
                  <a:lumMod val="75000"/>
                  <a:lumOff val="25000"/>
                </a:prstClr>
              </a:solidFill>
              <a:latin typeface="+mj-lt"/>
              <a:ea typeface="HGPｺﾞｼｯｸE" panose="020B0900000000000000" pitchFamily="50" charset="-128"/>
            </a:endParaRPr>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3892928"/>
            <a:ext cx="8343899" cy="2877860"/>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a:solidFill>
                  <a:srgbClr val="FF2800"/>
                </a:solidFill>
              </a:rPr>
              <a:t>■計画的な備蓄対策</a:t>
            </a:r>
            <a:endParaRPr lang="en-US" altLang="ja-JP">
              <a:solidFill>
                <a:srgbClr val="FF2800"/>
              </a:solidFill>
            </a:endParaRPr>
          </a:p>
          <a:p>
            <a:pPr marL="0" indent="0">
              <a:buNone/>
              <a:defRPr/>
            </a:pPr>
            <a:r>
              <a:rPr lang="ja-JP" altLang="en-US" sz="2000">
                <a:solidFill>
                  <a:prstClr val="black">
                    <a:lumMod val="75000"/>
                    <a:lumOff val="25000"/>
                  </a:prstClr>
                </a:solidFill>
              </a:rPr>
              <a:t>（南町田自主防災組織：東京都　町田市）</a:t>
            </a:r>
            <a:r>
              <a:rPr lang="en-US" altLang="ja-JP" sz="2000">
                <a:solidFill>
                  <a:prstClr val="black">
                    <a:lumMod val="75000"/>
                    <a:lumOff val="25000"/>
                  </a:prstClr>
                </a:solidFill>
              </a:rPr>
              <a:t/>
            </a:r>
            <a:br>
              <a:rPr lang="en-US" altLang="ja-JP" sz="2000">
                <a:solidFill>
                  <a:prstClr val="black">
                    <a:lumMod val="75000"/>
                    <a:lumOff val="25000"/>
                  </a:prstClr>
                </a:solidFill>
              </a:rPr>
            </a:br>
            <a:endParaRPr lang="ja-JP" altLang="en-US" sz="2000">
              <a:solidFill>
                <a:prstClr val="black">
                  <a:lumMod val="75000"/>
                  <a:lumOff val="25000"/>
                </a:prstClr>
              </a:solidFill>
            </a:endParaRPr>
          </a:p>
          <a:p>
            <a:pPr>
              <a:defRPr/>
            </a:pPr>
            <a:endParaRPr lang="ja-JP" altLang="en-US">
              <a:solidFill>
                <a:prstClr val="black">
                  <a:lumMod val="75000"/>
                  <a:lumOff val="25000"/>
                </a:prst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4967666"/>
            <a:ext cx="7943775" cy="1690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defTabSz="4572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行政の備蓄状況などを調査し、避難所の食糧備蓄は１日分しかないことを認識し、自助・共助の役割が大きいことを痛感。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342900" indent="-342900" defTabSz="457200">
              <a:spcAft>
                <a:spcPts val="600"/>
              </a:spcAft>
              <a:buFont typeface="HGPｺﾞｼｯｸE" panose="020B0900000000000000" pitchFamily="50" charset="-128"/>
              <a:buChar char="○"/>
              <a:defRP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自主防災組織を発足し、徴収した年会費から３か年計画で備蓄品を揃え、維持管理もきめ細かく行っている。</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6A839077-C588-48ED-847B-2880B510E75C}"/>
              </a:ext>
            </a:extLst>
          </p:cNvPr>
          <p:cNvSpPr txBox="1"/>
          <p:nvPr/>
        </p:nvSpPr>
        <p:spPr>
          <a:xfrm>
            <a:off x="2187475" y="6392726"/>
            <a:ext cx="3647152" cy="261610"/>
          </a:xfrm>
          <a:prstGeom prst="rect">
            <a:avLst/>
          </a:prstGeom>
          <a:noFill/>
        </p:spPr>
        <p:txBody>
          <a:bodyPr wrap="none" rtlCol="0">
            <a:spAutoFit/>
          </a:bodyPr>
          <a:lstStyle/>
          <a:p>
            <a:pPr defTabSz="457200">
              <a:defRPr/>
            </a:pPr>
            <a:r>
              <a:rPr lang="ja-JP" altLang="en-US" sz="1100">
                <a:solidFill>
                  <a:srgbClr val="404040"/>
                </a:solidFill>
                <a:latin typeface="HGPｺﾞｼｯｸE" panose="020B0900000000000000" pitchFamily="50" charset="-128"/>
                <a:ea typeface="HGPｺﾞｼｯｸE" panose="020B0900000000000000" pitchFamily="50" charset="-128"/>
              </a:rPr>
              <a:t>参考：東京都総務局「地域防災活動活性化サポートガイド」</a:t>
            </a:r>
          </a:p>
        </p:txBody>
      </p:sp>
      <p:sp>
        <p:nvSpPr>
          <p:cNvPr id="6" name="テキスト ボックス 5">
            <a:extLst>
              <a:ext uri="{FF2B5EF4-FFF2-40B4-BE49-F238E27FC236}">
                <a16:creationId xmlns:a16="http://schemas.microsoft.com/office/drawing/2014/main" id="{9152B334-6F7F-4D55-873E-6328075AC1B4}"/>
              </a:ext>
            </a:extLst>
          </p:cNvPr>
          <p:cNvSpPr txBox="1"/>
          <p:nvPr/>
        </p:nvSpPr>
        <p:spPr>
          <a:xfrm>
            <a:off x="2199350" y="4369615"/>
            <a:ext cx="868442" cy="230832"/>
          </a:xfrm>
          <a:prstGeom prst="rect">
            <a:avLst/>
          </a:prstGeom>
          <a:noFill/>
        </p:spPr>
        <p:txBody>
          <a:bodyPr wrap="square" rtlCol="0">
            <a:spAutoFit/>
          </a:bodyPr>
          <a:lstStyle/>
          <a:p>
            <a:pPr defTabSz="457200">
              <a:defRPr/>
            </a:pPr>
            <a:r>
              <a:rPr lang="ja-JP" altLang="en-US" sz="900">
                <a:solidFill>
                  <a:prstClr val="black">
                    <a:lumMod val="75000"/>
                    <a:lumOff val="25000"/>
                  </a:prstClr>
                </a:solidFill>
                <a:latin typeface="HGPｺﾞｼｯｸE" panose="020B0900000000000000" pitchFamily="50" charset="-128"/>
                <a:ea typeface="HGPｺﾞｼｯｸE" panose="020B0900000000000000" pitchFamily="50" charset="-128"/>
              </a:rPr>
              <a:t>みなみまちだ</a:t>
            </a:r>
          </a:p>
        </p:txBody>
      </p:sp>
      <p:sp>
        <p:nvSpPr>
          <p:cNvPr id="12" name="テキスト ボックス 11">
            <a:extLst>
              <a:ext uri="{FF2B5EF4-FFF2-40B4-BE49-F238E27FC236}">
                <a16:creationId xmlns:a16="http://schemas.microsoft.com/office/drawing/2014/main" id="{E4E5FCA9-5A83-47AE-BF13-95B7583FD3C4}"/>
              </a:ext>
            </a:extLst>
          </p:cNvPr>
          <p:cNvSpPr txBox="1"/>
          <p:nvPr/>
        </p:nvSpPr>
        <p:spPr>
          <a:xfrm>
            <a:off x="5544543" y="4371230"/>
            <a:ext cx="738818" cy="230832"/>
          </a:xfrm>
          <a:prstGeom prst="rect">
            <a:avLst/>
          </a:prstGeom>
          <a:noFill/>
        </p:spPr>
        <p:txBody>
          <a:bodyPr wrap="square" rtlCol="0">
            <a:spAutoFit/>
          </a:bodyPr>
          <a:lstStyle/>
          <a:p>
            <a:pPr defTabSz="457200">
              <a:defRPr/>
            </a:pPr>
            <a:r>
              <a:rPr lang="ja-JP" altLang="en-US" sz="900">
                <a:solidFill>
                  <a:prstClr val="black">
                    <a:lumMod val="75000"/>
                    <a:lumOff val="25000"/>
                  </a:prstClr>
                </a:solidFill>
                <a:latin typeface="HGPｺﾞｼｯｸE" panose="020B0900000000000000" pitchFamily="50" charset="-128"/>
                <a:ea typeface="HGPｺﾞｼｯｸE" panose="020B0900000000000000" pitchFamily="50" charset="-128"/>
              </a:rPr>
              <a:t>まちだ</a:t>
            </a:r>
          </a:p>
        </p:txBody>
      </p:sp>
      <p:sp>
        <p:nvSpPr>
          <p:cNvPr id="13" name="コンテンツ プレースホルダー 4">
            <a:extLst>
              <a:ext uri="{FF2B5EF4-FFF2-40B4-BE49-F238E27FC236}">
                <a16:creationId xmlns:a16="http://schemas.microsoft.com/office/drawing/2014/main" id="{E9404820-4908-4DF9-85DE-7EA574B01A02}"/>
              </a:ext>
            </a:extLst>
          </p:cNvPr>
          <p:cNvSpPr txBox="1">
            <a:spLocks/>
          </p:cNvSpPr>
          <p:nvPr/>
        </p:nvSpPr>
        <p:spPr>
          <a:xfrm>
            <a:off x="1933576" y="740612"/>
            <a:ext cx="8343899" cy="3171876"/>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a:solidFill>
                  <a:srgbClr val="FF2800"/>
                </a:solidFill>
              </a:rPr>
              <a:t>■地域住民への啓発活動</a:t>
            </a:r>
            <a:endParaRPr lang="en-US" altLang="ja-JP">
              <a:solidFill>
                <a:srgbClr val="FF2800"/>
              </a:solidFill>
            </a:endParaRPr>
          </a:p>
          <a:p>
            <a:pPr marL="0" indent="0">
              <a:buNone/>
              <a:defRPr/>
            </a:pPr>
            <a:r>
              <a:rPr lang="ja-JP" altLang="en-US" sz="2000">
                <a:solidFill>
                  <a:prstClr val="black">
                    <a:lumMod val="75000"/>
                    <a:lumOff val="25000"/>
                  </a:prstClr>
                </a:solidFill>
              </a:rPr>
              <a:t>（中央ゆめづくり協議会 防災防犯部会：三重県　名張市）</a:t>
            </a:r>
            <a:r>
              <a:rPr lang="en-US" altLang="ja-JP" sz="2000">
                <a:solidFill>
                  <a:prstClr val="black">
                    <a:lumMod val="75000"/>
                    <a:lumOff val="25000"/>
                  </a:prstClr>
                </a:solidFill>
              </a:rPr>
              <a:t/>
            </a:r>
            <a:br>
              <a:rPr lang="en-US" altLang="ja-JP" sz="2000">
                <a:solidFill>
                  <a:prstClr val="black">
                    <a:lumMod val="75000"/>
                    <a:lumOff val="25000"/>
                  </a:prstClr>
                </a:solidFill>
              </a:rPr>
            </a:br>
            <a:endParaRPr lang="ja-JP" altLang="en-US" sz="2000">
              <a:solidFill>
                <a:prstClr val="black">
                  <a:lumMod val="75000"/>
                  <a:lumOff val="25000"/>
                </a:prstClr>
              </a:solidFill>
            </a:endParaRPr>
          </a:p>
          <a:p>
            <a:pPr>
              <a:defRPr/>
            </a:pPr>
            <a:endParaRPr lang="ja-JP" altLang="en-US">
              <a:solidFill>
                <a:prstClr val="black">
                  <a:lumMod val="75000"/>
                  <a:lumOff val="25000"/>
                </a:prstClr>
              </a:solidFill>
            </a:endParaRPr>
          </a:p>
        </p:txBody>
      </p:sp>
      <p:sp>
        <p:nvSpPr>
          <p:cNvPr id="14" name="正方形/長方形 13">
            <a:extLst>
              <a:ext uri="{FF2B5EF4-FFF2-40B4-BE49-F238E27FC236}">
                <a16:creationId xmlns:a16="http://schemas.microsoft.com/office/drawing/2014/main" id="{504E73C0-2F8D-41C4-B213-AFDFB05102AF}"/>
              </a:ext>
            </a:extLst>
          </p:cNvPr>
          <p:cNvSpPr/>
          <p:nvPr/>
        </p:nvSpPr>
        <p:spPr>
          <a:xfrm>
            <a:off x="2134330" y="1772329"/>
            <a:ext cx="8006545" cy="196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defTabSz="457200">
              <a:spcAft>
                <a:spcPts val="600"/>
              </a:spcAft>
              <a:buFont typeface="HGPｺﾞｼｯｸE" panose="020B0900000000000000" pitchFamily="50" charset="-128"/>
              <a:buChar char="○"/>
              <a:defRPr/>
            </a:pPr>
            <a:r>
              <a:rPr kumimoji="0" lang="ja-JP" altLang="en-US" sz="2000">
                <a:solidFill>
                  <a:prstClr val="black">
                    <a:lumMod val="75000"/>
                    <a:lumOff val="25000"/>
                  </a:prstClr>
                </a:solidFill>
                <a:latin typeface="HGPｺﾞｼｯｸE" panose="020B0900000000000000" pitchFamily="50" charset="-128"/>
                <a:ea typeface="HGPｺﾞｼｯｸE" panose="020B0900000000000000" pitchFamily="50" charset="-128"/>
              </a:rPr>
              <a:t>協議会の地域は新しい住宅が多く、在宅避難が多いことが想定されるため、ローリングストック法の推奨をしている。</a:t>
            </a:r>
            <a:endParaRPr kumimoji="0" lang="en-US" altLang="ja-JP" sz="200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342900" indent="-342900" defTabSz="457200">
              <a:spcAft>
                <a:spcPts val="600"/>
              </a:spcAft>
              <a:buFont typeface="HGPｺﾞｼｯｸE" panose="020B0900000000000000" pitchFamily="50" charset="-128"/>
              <a:buChar char="○"/>
              <a:defRPr/>
            </a:pPr>
            <a:r>
              <a:rPr lang="ja-JP" altLang="en-US" sz="2000">
                <a:solidFill>
                  <a:prstClr val="black">
                    <a:lumMod val="75000"/>
                    <a:lumOff val="25000"/>
                  </a:prstClr>
                </a:solidFill>
                <a:latin typeface="HGPｺﾞｼｯｸE" panose="020B0900000000000000" pitchFamily="50" charset="-128"/>
                <a:ea typeface="HGPｺﾞｼｯｸE" panose="020B0900000000000000" pitchFamily="50" charset="-128"/>
              </a:rPr>
              <a:t>自宅の備蓄品だけで何食分の料理ができるか、　　　　　　　　　　　　　何日過ごせるかを考えるゲームを考案し、　　　　　　　　　　　　　　　　　備蓄に取り組んでいる。</a:t>
            </a:r>
            <a:endParaRPr kumimoji="0" lang="en-US" altLang="ja-JP" sz="200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pic>
        <p:nvPicPr>
          <p:cNvPr id="16" name="図 15">
            <a:extLst>
              <a:ext uri="{FF2B5EF4-FFF2-40B4-BE49-F238E27FC236}">
                <a16:creationId xmlns:a16="http://schemas.microsoft.com/office/drawing/2014/main" id="{D7E1EA59-34EA-4A85-BC40-DD9F382FFADF}"/>
              </a:ext>
            </a:extLst>
          </p:cNvPr>
          <p:cNvPicPr>
            <a:picLocks noChangeAspect="1"/>
          </p:cNvPicPr>
          <p:nvPr/>
        </p:nvPicPr>
        <p:blipFill>
          <a:blip r:embed="rId3"/>
          <a:stretch>
            <a:fillRect/>
          </a:stretch>
        </p:blipFill>
        <p:spPr>
          <a:xfrm>
            <a:off x="7983069" y="2240387"/>
            <a:ext cx="2023648" cy="1400046"/>
          </a:xfrm>
          <a:prstGeom prst="rect">
            <a:avLst/>
          </a:prstGeom>
        </p:spPr>
      </p:pic>
      <p:sp>
        <p:nvSpPr>
          <p:cNvPr id="18" name="テキスト ボックス 17">
            <a:extLst>
              <a:ext uri="{FF2B5EF4-FFF2-40B4-BE49-F238E27FC236}">
                <a16:creationId xmlns:a16="http://schemas.microsoft.com/office/drawing/2014/main" id="{1339E9C7-4D30-4191-825A-16E88F9FFA09}"/>
              </a:ext>
            </a:extLst>
          </p:cNvPr>
          <p:cNvSpPr txBox="1"/>
          <p:nvPr/>
        </p:nvSpPr>
        <p:spPr>
          <a:xfrm>
            <a:off x="2089764" y="3498656"/>
            <a:ext cx="3382657" cy="261610"/>
          </a:xfrm>
          <a:prstGeom prst="rect">
            <a:avLst/>
          </a:prstGeom>
          <a:noFill/>
        </p:spPr>
        <p:txBody>
          <a:bodyPr wrap="none" rtlCol="0">
            <a:spAutoFit/>
          </a:bodyPr>
          <a:lstStyle/>
          <a:p>
            <a:pPr defTabSz="457200">
              <a:defRPr/>
            </a:pPr>
            <a:r>
              <a:rPr lang="ja-JP" altLang="en-US" sz="1100">
                <a:solidFill>
                  <a:srgbClr val="404040"/>
                </a:solidFill>
                <a:latin typeface="HGPｺﾞｼｯｸE" panose="020B0900000000000000" pitchFamily="50" charset="-128"/>
                <a:ea typeface="HGPｺﾞｼｯｸE" panose="020B0900000000000000" pitchFamily="50" charset="-128"/>
              </a:rPr>
              <a:t>参考：消防庁「防災まちづくり大賞第</a:t>
            </a:r>
            <a:r>
              <a:rPr lang="en-US" altLang="ja-JP" sz="1100">
                <a:solidFill>
                  <a:srgbClr val="404040"/>
                </a:solidFill>
                <a:latin typeface="HGPｺﾞｼｯｸE" panose="020B0900000000000000" pitchFamily="50" charset="-128"/>
                <a:ea typeface="HGPｺﾞｼｯｸE" panose="020B0900000000000000" pitchFamily="50" charset="-128"/>
              </a:rPr>
              <a:t>21</a:t>
            </a:r>
            <a:r>
              <a:rPr lang="ja-JP" altLang="en-US" sz="1100">
                <a:solidFill>
                  <a:srgbClr val="404040"/>
                </a:solidFill>
                <a:latin typeface="HGPｺﾞｼｯｸE" panose="020B0900000000000000" pitchFamily="50" charset="-128"/>
                <a:ea typeface="HGPｺﾞｼｯｸE" panose="020B0900000000000000" pitchFamily="50" charset="-128"/>
              </a:rPr>
              <a:t>回受賞事例集」</a:t>
            </a:r>
          </a:p>
        </p:txBody>
      </p:sp>
      <p:sp>
        <p:nvSpPr>
          <p:cNvPr id="19" name="テキスト ボックス 18">
            <a:extLst>
              <a:ext uri="{FF2B5EF4-FFF2-40B4-BE49-F238E27FC236}">
                <a16:creationId xmlns:a16="http://schemas.microsoft.com/office/drawing/2014/main" id="{BF41BA97-0023-4667-A7B3-1259A97575A5}"/>
              </a:ext>
            </a:extLst>
          </p:cNvPr>
          <p:cNvSpPr txBox="1"/>
          <p:nvPr/>
        </p:nvSpPr>
        <p:spPr>
          <a:xfrm>
            <a:off x="7244251" y="1221226"/>
            <a:ext cx="738818" cy="230832"/>
          </a:xfrm>
          <a:prstGeom prst="rect">
            <a:avLst/>
          </a:prstGeom>
          <a:noFill/>
        </p:spPr>
        <p:txBody>
          <a:bodyPr wrap="square" rtlCol="0">
            <a:spAutoFit/>
          </a:bodyPr>
          <a:lstStyle/>
          <a:p>
            <a:pPr defTabSz="457200">
              <a:defRPr/>
            </a:pPr>
            <a:r>
              <a:rPr lang="ja-JP" altLang="en-US" sz="900">
                <a:solidFill>
                  <a:prstClr val="black">
                    <a:lumMod val="75000"/>
                    <a:lumOff val="25000"/>
                  </a:prstClr>
                </a:solidFill>
                <a:latin typeface="HGPｺﾞｼｯｸE" panose="020B0900000000000000" pitchFamily="50" charset="-128"/>
                <a:ea typeface="HGPｺﾞｼｯｸE" panose="020B0900000000000000" pitchFamily="50" charset="-128"/>
              </a:rPr>
              <a:t>なばり</a:t>
            </a:r>
          </a:p>
        </p:txBody>
      </p:sp>
    </p:spTree>
    <p:extLst>
      <p:ext uri="{BB962C8B-B14F-4D97-AF65-F5344CB8AC3E}">
        <p14:creationId xmlns:p14="http://schemas.microsoft.com/office/powerpoint/2010/main" val="1360619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2F0553D-A539-4E3C-A75E-DA0CB19E22FB}"/>
              </a:ext>
            </a:extLst>
          </p:cNvPr>
          <p:cNvSpPr>
            <a:spLocks noGrp="1"/>
          </p:cNvSpPr>
          <p:nvPr>
            <p:ph type="sldNum" sz="quarter" idx="12"/>
          </p:nvPr>
        </p:nvSpPr>
        <p:spPr>
          <a:xfrm>
            <a:off x="8564879" y="6068927"/>
            <a:ext cx="2743200" cy="365125"/>
          </a:xfrm>
        </p:spPr>
        <p:txBody>
          <a:bodyPr/>
          <a:lstStyle/>
          <a:p>
            <a:r>
              <a:rPr kumimoji="1" lang="en-US" altLang="ja-JP" sz="1400" dirty="0">
                <a:latin typeface="+mn-lt"/>
              </a:rPr>
              <a:t>43</a:t>
            </a:r>
            <a:endParaRPr kumimoji="1" lang="ja-JP" altLang="en-US" sz="1400" dirty="0">
              <a:latin typeface="+mn-lt"/>
            </a:endParaRPr>
          </a:p>
        </p:txBody>
      </p:sp>
      <p:sp>
        <p:nvSpPr>
          <p:cNvPr id="3" name="テキスト ボックス 2">
            <a:extLst>
              <a:ext uri="{FF2B5EF4-FFF2-40B4-BE49-F238E27FC236}">
                <a16:creationId xmlns:a16="http://schemas.microsoft.com/office/drawing/2014/main" id="{4521B454-13B9-4A0E-9E02-50E1AA39072A}"/>
              </a:ext>
            </a:extLst>
          </p:cNvPr>
          <p:cNvSpPr txBox="1"/>
          <p:nvPr/>
        </p:nvSpPr>
        <p:spPr>
          <a:xfrm>
            <a:off x="2255519" y="2557195"/>
            <a:ext cx="7680960" cy="1200329"/>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a:solidFill>
                  <a:srgbClr val="404040"/>
                </a:solidFill>
                <a:latin typeface="HGPｺﾞｼｯｸE" panose="020B0900000000000000" pitchFamily="50" charset="-128"/>
                <a:ea typeface="HGPｺﾞｼｯｸE" panose="020B0900000000000000" pitchFamily="50" charset="-128"/>
              </a:rPr>
              <a:t>「非常持出品」 や 「備蓄」 を自ら整え、地域に伝えましょう</a:t>
            </a:r>
          </a:p>
        </p:txBody>
      </p:sp>
      <p:sp>
        <p:nvSpPr>
          <p:cNvPr id="4" name="テキスト ボックス 3">
            <a:extLst>
              <a:ext uri="{FF2B5EF4-FFF2-40B4-BE49-F238E27FC236}">
                <a16:creationId xmlns:a16="http://schemas.microsoft.com/office/drawing/2014/main" id="{83267B04-588D-46D9-9E15-F79D168BCC38}"/>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smtClean="0">
                <a:solidFill>
                  <a:srgbClr val="404040"/>
                </a:solidFill>
                <a:latin typeface="HGPｺﾞｼｯｸE" panose="020B0900000000000000" pitchFamily="50" charset="-128"/>
                <a:ea typeface="HGPｺﾞｼｯｸE" panose="020B0900000000000000" pitchFamily="50" charset="-128"/>
              </a:rPr>
              <a:t>３．</a:t>
            </a:r>
            <a:r>
              <a:rPr lang="ja-JP" altLang="en-US" sz="3600" dirty="0">
                <a:solidFill>
                  <a:srgbClr val="404040"/>
                </a:solidFill>
                <a:latin typeface="HGPｺﾞｼｯｸE" panose="020B0900000000000000" pitchFamily="50" charset="-128"/>
                <a:ea typeface="HGPｺﾞｼｯｸE" panose="020B0900000000000000" pitchFamily="50" charset="-128"/>
              </a:rPr>
              <a:t>事前の備え</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 </a:t>
            </a:r>
            <a:r>
              <a:rPr lang="ja-JP" altLang="en-US" sz="3600" dirty="0">
                <a:solidFill>
                  <a:srgbClr val="404040"/>
                </a:solidFill>
                <a:latin typeface="HGPｺﾞｼｯｸE" panose="020B0900000000000000" pitchFamily="50" charset="-128"/>
                <a:ea typeface="HGPｺﾞｼｯｸE" panose="020B0900000000000000" pitchFamily="50" charset="-128"/>
              </a:rPr>
              <a:t>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029666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1753807" y="1624897"/>
            <a:ext cx="8000094" cy="2513918"/>
          </a:xfrm>
        </p:spPr>
        <p:txBody>
          <a:bodyPr>
            <a:noAutofit/>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４．住民の防災意識の向上</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9BE68F44-3530-4EFF-95A8-39A3FAB7460E}"/>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15</a:t>
            </a: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275075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12758"/>
            <a:ext cx="12192000" cy="650875"/>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防災訓練で地域の防災意識を高める</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8991170" y="6305882"/>
            <a:ext cx="2057400" cy="365125"/>
          </a:xfrm>
        </p:spPr>
        <p:txBody>
          <a:bodyPr/>
          <a:lstStyle/>
          <a:p>
            <a:r>
              <a:rPr kumimoji="1" lang="en-US" altLang="ja-JP" sz="1400" dirty="0"/>
              <a:t>46</a:t>
            </a:r>
            <a:endParaRPr kumimoji="1" lang="ja-JP" altLang="en-US" sz="1400" dirty="0"/>
          </a:p>
        </p:txBody>
      </p:sp>
      <p:sp>
        <p:nvSpPr>
          <p:cNvPr id="24" name="正方形/長方形 23">
            <a:extLst>
              <a:ext uri="{FF2B5EF4-FFF2-40B4-BE49-F238E27FC236}">
                <a16:creationId xmlns:a16="http://schemas.microsoft.com/office/drawing/2014/main" id="{E21942F4-E52F-433C-8F8B-B15023240EEC}"/>
              </a:ext>
            </a:extLst>
          </p:cNvPr>
          <p:cNvSpPr/>
          <p:nvPr/>
        </p:nvSpPr>
        <p:spPr>
          <a:xfrm>
            <a:off x="1786800" y="857367"/>
            <a:ext cx="8618400" cy="852241"/>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a:solidFill>
                  <a:srgbClr val="404040"/>
                </a:solidFill>
                <a:latin typeface="HGPｺﾞｼｯｸE" panose="020B0900000000000000" pitchFamily="50" charset="-128"/>
                <a:ea typeface="HGPｺﾞｼｯｸE" panose="020B0900000000000000" pitchFamily="50" charset="-128"/>
              </a:rPr>
              <a:t>継続的な防災訓練により、内容を改善していきましょう</a:t>
            </a:r>
          </a:p>
        </p:txBody>
      </p:sp>
      <p:sp>
        <p:nvSpPr>
          <p:cNvPr id="25" name="テキスト ボックス 24">
            <a:extLst>
              <a:ext uri="{FF2B5EF4-FFF2-40B4-BE49-F238E27FC236}">
                <a16:creationId xmlns:a16="http://schemas.microsoft.com/office/drawing/2014/main" id="{8C97BB25-1656-45A1-8990-35A25EDAC563}"/>
              </a:ext>
            </a:extLst>
          </p:cNvPr>
          <p:cNvSpPr txBox="1"/>
          <p:nvPr/>
        </p:nvSpPr>
        <p:spPr>
          <a:xfrm>
            <a:off x="3072811" y="7014552"/>
            <a:ext cx="5178735" cy="646331"/>
          </a:xfrm>
          <a:prstGeom prst="rect">
            <a:avLst/>
          </a:prstGeom>
          <a:noFill/>
        </p:spPr>
        <p:txBody>
          <a:bodyPr wrap="square" rtlCol="0">
            <a:spAutoFit/>
          </a:bodyPr>
          <a:lstStyle/>
          <a:p>
            <a:r>
              <a:rPr lang="en-US" altLang="ja-JP">
                <a:latin typeface="HGPｺﾞｼｯｸE" panose="020B0900000000000000" pitchFamily="50" charset="-128"/>
                <a:ea typeface="HGPｺﾞｼｯｸE" panose="020B0900000000000000" pitchFamily="50" charset="-128"/>
              </a:rPr>
              <a:t>【</a:t>
            </a:r>
            <a:r>
              <a:rPr lang="ja-JP" altLang="en-US">
                <a:latin typeface="HGPｺﾞｼｯｸE" panose="020B0900000000000000" pitchFamily="50" charset="-128"/>
                <a:ea typeface="HGPｺﾞｼｯｸE" panose="020B0900000000000000" pitchFamily="50" charset="-128"/>
              </a:rPr>
              <a:t>引用メモ</a:t>
            </a:r>
            <a:r>
              <a:rPr lang="en-US" altLang="ja-JP">
                <a:latin typeface="HGPｺﾞｼｯｸE" panose="020B0900000000000000" pitchFamily="50" charset="-128"/>
                <a:ea typeface="HGPｺﾞｼｯｸE" panose="020B0900000000000000" pitchFamily="50" charset="-128"/>
              </a:rPr>
              <a:t>】</a:t>
            </a:r>
          </a:p>
          <a:p>
            <a:r>
              <a:rPr lang="ja-JP" altLang="en-US">
                <a:latin typeface="HGPｺﾞｼｯｸE" panose="020B0900000000000000" pitchFamily="50" charset="-128"/>
                <a:ea typeface="HGPｺﾞｼｯｸE" panose="020B0900000000000000" pitchFamily="50" charset="-128"/>
              </a:rPr>
              <a:t>しながわ防災学校スライドより引用</a:t>
            </a:r>
            <a:endParaRPr lang="en-US" altLang="ja-JP">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6A37CD8D-A58C-4E10-A521-AE774D394103}"/>
              </a:ext>
            </a:extLst>
          </p:cNvPr>
          <p:cNvSpPr/>
          <p:nvPr/>
        </p:nvSpPr>
        <p:spPr>
          <a:xfrm>
            <a:off x="2104032" y="2069761"/>
            <a:ext cx="7983936" cy="1966303"/>
          </a:xfrm>
          <a:prstGeom prst="rect">
            <a:avLst/>
          </a:prstGeom>
          <a:solidFill>
            <a:schemeClr val="bg1">
              <a:lumMod val="95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27" name="四角形: 角を丸くする 26">
            <a:extLst>
              <a:ext uri="{FF2B5EF4-FFF2-40B4-BE49-F238E27FC236}">
                <a16:creationId xmlns:a16="http://schemas.microsoft.com/office/drawing/2014/main" id="{2BF76B1C-BD8A-4865-94E6-58E9C3CC73B6}"/>
              </a:ext>
            </a:extLst>
          </p:cNvPr>
          <p:cNvSpPr/>
          <p:nvPr/>
        </p:nvSpPr>
        <p:spPr>
          <a:xfrm>
            <a:off x="2698491" y="2243543"/>
            <a:ext cx="7063119" cy="1642202"/>
          </a:xfrm>
          <a:prstGeom prst="roundRect">
            <a:avLst>
              <a:gd name="adj" fmla="val 0"/>
            </a:avLst>
          </a:prstGeom>
          <a:solidFill>
            <a:schemeClr val="accent6">
              <a:lumMod val="20000"/>
              <a:lumOff val="80000"/>
            </a:schemeClr>
          </a:solidFill>
          <a:ln w="12700">
            <a:solidFill>
              <a:srgbClr val="35A16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25000"/>
              </a:lnSpc>
            </a:pPr>
            <a:endParaRPr lang="ja-JP" altLang="en-US" sz="2000" b="1"/>
          </a:p>
        </p:txBody>
      </p:sp>
      <p:sp>
        <p:nvSpPr>
          <p:cNvPr id="31" name="テキスト ボックス 30">
            <a:extLst>
              <a:ext uri="{FF2B5EF4-FFF2-40B4-BE49-F238E27FC236}">
                <a16:creationId xmlns:a16="http://schemas.microsoft.com/office/drawing/2014/main" id="{9D6A2596-B113-4634-A9C7-BF762A288E92}"/>
              </a:ext>
            </a:extLst>
          </p:cNvPr>
          <p:cNvSpPr txBox="1"/>
          <p:nvPr/>
        </p:nvSpPr>
        <p:spPr>
          <a:xfrm>
            <a:off x="2182600" y="2069760"/>
            <a:ext cx="461665" cy="1980000"/>
          </a:xfrm>
          <a:prstGeom prst="rect">
            <a:avLst/>
          </a:prstGeom>
          <a:noFill/>
        </p:spPr>
        <p:txBody>
          <a:bodyPr vert="eaVert" wrap="square" rtlCol="0">
            <a:spAutoFit/>
          </a:bodyPr>
          <a:lstStyle/>
          <a:p>
            <a:pPr algn="ctr"/>
            <a:r>
              <a:rPr lang="ja-JP" altLang="en-US">
                <a:solidFill>
                  <a:srgbClr val="404040"/>
                </a:solidFill>
                <a:latin typeface="HGPｺﾞｼｯｸE" panose="020B0900000000000000" pitchFamily="50" charset="-128"/>
                <a:ea typeface="HGPｺﾞｼｯｸE" panose="020B0900000000000000" pitchFamily="50" charset="-128"/>
              </a:rPr>
              <a:t>仕組みを整える</a:t>
            </a:r>
          </a:p>
        </p:txBody>
      </p:sp>
      <p:sp>
        <p:nvSpPr>
          <p:cNvPr id="32" name="テキスト ボックス 31">
            <a:extLst>
              <a:ext uri="{FF2B5EF4-FFF2-40B4-BE49-F238E27FC236}">
                <a16:creationId xmlns:a16="http://schemas.microsoft.com/office/drawing/2014/main" id="{767B40AF-E72C-41E5-A034-999E8D47AE3E}"/>
              </a:ext>
            </a:extLst>
          </p:cNvPr>
          <p:cNvSpPr txBox="1"/>
          <p:nvPr/>
        </p:nvSpPr>
        <p:spPr>
          <a:xfrm>
            <a:off x="2895363" y="2663282"/>
            <a:ext cx="5973021" cy="1200329"/>
          </a:xfrm>
          <a:prstGeom prst="rect">
            <a:avLst/>
          </a:prstGeom>
          <a:noFill/>
        </p:spPr>
        <p:txBody>
          <a:bodyPr wrap="square" rtlCol="0">
            <a:spAutoFit/>
          </a:bodyPr>
          <a:lstStyle/>
          <a:p>
            <a:r>
              <a:rPr lang="ja-JP" altLang="en-US" sz="2400">
                <a:solidFill>
                  <a:srgbClr val="FF2800"/>
                </a:solidFill>
                <a:latin typeface="HGPｺﾞｼｯｸE" panose="020B0900000000000000" pitchFamily="50" charset="-128"/>
                <a:ea typeface="HGPｺﾞｼｯｸE" panose="020B0900000000000000" pitchFamily="50" charset="-128"/>
              </a:rPr>
              <a:t>・誰が役割を担うのか</a:t>
            </a:r>
            <a:endParaRPr lang="en-US" altLang="ja-JP" sz="2400">
              <a:solidFill>
                <a:srgbClr val="FF2800"/>
              </a:solidFill>
              <a:latin typeface="HGPｺﾞｼｯｸE" panose="020B0900000000000000" pitchFamily="50" charset="-128"/>
              <a:ea typeface="HGPｺﾞｼｯｸE" panose="020B0900000000000000" pitchFamily="50" charset="-128"/>
            </a:endParaRPr>
          </a:p>
          <a:p>
            <a:r>
              <a:rPr lang="ja-JP" altLang="en-US" sz="2400">
                <a:solidFill>
                  <a:srgbClr val="FF2800"/>
                </a:solidFill>
                <a:latin typeface="HGPｺﾞｼｯｸE" panose="020B0900000000000000" pitchFamily="50" charset="-128"/>
                <a:ea typeface="HGPｺﾞｼｯｸE" panose="020B0900000000000000" pitchFamily="50" charset="-128"/>
              </a:rPr>
              <a:t>・何をどのように実施するのか</a:t>
            </a:r>
            <a:endParaRPr lang="en-US" altLang="ja-JP" sz="2400">
              <a:solidFill>
                <a:srgbClr val="FF2800"/>
              </a:solidFill>
              <a:latin typeface="HGPｺﾞｼｯｸE" panose="020B0900000000000000" pitchFamily="50" charset="-128"/>
              <a:ea typeface="HGPｺﾞｼｯｸE" panose="020B0900000000000000" pitchFamily="50" charset="-128"/>
            </a:endParaRPr>
          </a:p>
          <a:p>
            <a:r>
              <a:rPr lang="ja-JP" altLang="en-US" sz="2400">
                <a:solidFill>
                  <a:srgbClr val="FF2800"/>
                </a:solidFill>
                <a:latin typeface="HGPｺﾞｼｯｸE" panose="020B0900000000000000" pitchFamily="50" charset="-128"/>
                <a:ea typeface="HGPｺﾞｼｯｸE" panose="020B0900000000000000" pitchFamily="50" charset="-128"/>
              </a:rPr>
              <a:t>・何を使って実施するのか</a:t>
            </a:r>
          </a:p>
        </p:txBody>
      </p:sp>
      <p:sp>
        <p:nvSpPr>
          <p:cNvPr id="38" name="正方形/長方形 37">
            <a:extLst>
              <a:ext uri="{FF2B5EF4-FFF2-40B4-BE49-F238E27FC236}">
                <a16:creationId xmlns:a16="http://schemas.microsoft.com/office/drawing/2014/main" id="{D94EBF4C-DBE6-4B43-9C68-1EF8F9C5DD36}"/>
              </a:ext>
            </a:extLst>
          </p:cNvPr>
          <p:cNvSpPr/>
          <p:nvPr/>
        </p:nvSpPr>
        <p:spPr>
          <a:xfrm>
            <a:off x="2104033" y="4325642"/>
            <a:ext cx="7983937" cy="2154974"/>
          </a:xfrm>
          <a:prstGeom prst="rect">
            <a:avLst/>
          </a:prstGeom>
          <a:solidFill>
            <a:srgbClr val="FFFF99"/>
          </a:solidFill>
          <a:ln w="28575">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p>
        </p:txBody>
      </p:sp>
      <p:sp>
        <p:nvSpPr>
          <p:cNvPr id="39" name="四角形: 角を丸くする 38">
            <a:extLst>
              <a:ext uri="{FF2B5EF4-FFF2-40B4-BE49-F238E27FC236}">
                <a16:creationId xmlns:a16="http://schemas.microsoft.com/office/drawing/2014/main" id="{1C908B7E-33FE-4745-A525-F71E86BB8126}"/>
              </a:ext>
            </a:extLst>
          </p:cNvPr>
          <p:cNvSpPr/>
          <p:nvPr/>
        </p:nvSpPr>
        <p:spPr>
          <a:xfrm>
            <a:off x="2643373" y="4443317"/>
            <a:ext cx="7118027" cy="1589790"/>
          </a:xfrm>
          <a:prstGeom prst="roundRect">
            <a:avLst>
              <a:gd name="adj" fmla="val 0"/>
            </a:avLst>
          </a:prstGeom>
          <a:solidFill>
            <a:schemeClr val="accent5">
              <a:lumMod val="20000"/>
              <a:lumOff val="80000"/>
            </a:schemeClr>
          </a:solidFill>
          <a:ln w="12700">
            <a:solidFill>
              <a:schemeClr val="accent5"/>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70000"/>
              </a:lnSpc>
            </a:pPr>
            <a:endParaRPr lang="ja-JP" altLang="en-US" sz="2000" b="1"/>
          </a:p>
        </p:txBody>
      </p:sp>
      <p:sp>
        <p:nvSpPr>
          <p:cNvPr id="40" name="テキスト ボックス 39">
            <a:extLst>
              <a:ext uri="{FF2B5EF4-FFF2-40B4-BE49-F238E27FC236}">
                <a16:creationId xmlns:a16="http://schemas.microsoft.com/office/drawing/2014/main" id="{42F09479-EE54-4B2F-96C5-24F542DD1C81}"/>
              </a:ext>
            </a:extLst>
          </p:cNvPr>
          <p:cNvSpPr txBox="1"/>
          <p:nvPr/>
        </p:nvSpPr>
        <p:spPr>
          <a:xfrm>
            <a:off x="2172130" y="4325643"/>
            <a:ext cx="461665" cy="2154975"/>
          </a:xfrm>
          <a:prstGeom prst="rect">
            <a:avLst/>
          </a:prstGeom>
          <a:noFill/>
        </p:spPr>
        <p:txBody>
          <a:bodyPr vert="eaVert" wrap="square" rtlCol="0">
            <a:spAutoFit/>
          </a:bodyPr>
          <a:lstStyle/>
          <a:p>
            <a:pPr algn="ctr"/>
            <a:r>
              <a:rPr lang="ja-JP" altLang="en-US">
                <a:solidFill>
                  <a:srgbClr val="404040"/>
                </a:solidFill>
                <a:latin typeface="HGPｺﾞｼｯｸE" panose="020B0900000000000000" pitchFamily="50" charset="-128"/>
                <a:ea typeface="HGPｺﾞｼｯｸE" panose="020B0900000000000000" pitchFamily="50" charset="-128"/>
              </a:rPr>
              <a:t>実践を繰り返す</a:t>
            </a:r>
          </a:p>
        </p:txBody>
      </p:sp>
      <p:sp>
        <p:nvSpPr>
          <p:cNvPr id="41" name="矢印: 下 40">
            <a:extLst>
              <a:ext uri="{FF2B5EF4-FFF2-40B4-BE49-F238E27FC236}">
                <a16:creationId xmlns:a16="http://schemas.microsoft.com/office/drawing/2014/main" id="{85CE05CB-FEEF-49FA-89E8-B2461F18C435}"/>
              </a:ext>
            </a:extLst>
          </p:cNvPr>
          <p:cNvSpPr/>
          <p:nvPr/>
        </p:nvSpPr>
        <p:spPr>
          <a:xfrm rot="10800000" flipV="1">
            <a:off x="5915388" y="3897169"/>
            <a:ext cx="720000" cy="540000"/>
          </a:xfrm>
          <a:prstGeom prst="downArrow">
            <a:avLst/>
          </a:prstGeom>
          <a:solidFill>
            <a:srgbClr val="35A16B"/>
          </a:solidFill>
          <a:ln>
            <a:solidFill>
              <a:srgbClr val="35A16B"/>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p>
        </p:txBody>
      </p:sp>
      <p:sp>
        <p:nvSpPr>
          <p:cNvPr id="44" name="テキスト ボックス 43">
            <a:extLst>
              <a:ext uri="{FF2B5EF4-FFF2-40B4-BE49-F238E27FC236}">
                <a16:creationId xmlns:a16="http://schemas.microsoft.com/office/drawing/2014/main" id="{44F086DA-BDDA-455E-8DDA-A9CC6474C1F8}"/>
              </a:ext>
            </a:extLst>
          </p:cNvPr>
          <p:cNvSpPr txBox="1"/>
          <p:nvPr/>
        </p:nvSpPr>
        <p:spPr>
          <a:xfrm>
            <a:off x="2867220" y="4681189"/>
            <a:ext cx="6772080" cy="1166473"/>
          </a:xfrm>
          <a:prstGeom prst="rect">
            <a:avLst/>
          </a:prstGeom>
          <a:noFill/>
        </p:spPr>
        <p:txBody>
          <a:bodyPr wrap="square" rtlCol="0">
            <a:spAutoFit/>
          </a:bodyPr>
          <a:lstStyle/>
          <a:p>
            <a:pPr algn="just">
              <a:lnSpc>
                <a:spcPct val="90000"/>
              </a:lnSpc>
              <a:spcAft>
                <a:spcPts val="300"/>
              </a:spcAft>
            </a:pPr>
            <a:r>
              <a:rPr lang="ja-JP" altLang="en-US" sz="2400">
                <a:solidFill>
                  <a:srgbClr val="FF2800"/>
                </a:solidFill>
                <a:latin typeface="HGPｺﾞｼｯｸE" panose="020B0900000000000000" pitchFamily="50" charset="-128"/>
                <a:ea typeface="HGPｺﾞｼｯｸE" panose="020B0900000000000000" pitchFamily="50" charset="-128"/>
              </a:rPr>
              <a:t>・ルールや方法を周知し、理解してもらう</a:t>
            </a:r>
            <a:endParaRPr lang="en-US" altLang="ja-JP" sz="2400">
              <a:solidFill>
                <a:srgbClr val="FF2800"/>
              </a:solidFill>
              <a:latin typeface="HGPｺﾞｼｯｸE" panose="020B0900000000000000" pitchFamily="50" charset="-128"/>
              <a:ea typeface="HGPｺﾞｼｯｸE" panose="020B0900000000000000" pitchFamily="50" charset="-128"/>
            </a:endParaRPr>
          </a:p>
          <a:p>
            <a:pPr algn="just">
              <a:lnSpc>
                <a:spcPct val="90000"/>
              </a:lnSpc>
              <a:spcAft>
                <a:spcPts val="300"/>
              </a:spcAft>
            </a:pPr>
            <a:r>
              <a:rPr lang="ja-JP" altLang="en-US" sz="2400">
                <a:solidFill>
                  <a:srgbClr val="FF2800"/>
                </a:solidFill>
                <a:latin typeface="HGPｺﾞｼｯｸE" panose="020B0900000000000000" pitchFamily="50" charset="-128"/>
                <a:ea typeface="HGPｺﾞｼｯｸE" panose="020B0900000000000000" pitchFamily="50" charset="-128"/>
              </a:rPr>
              <a:t>・定期的に訓練を行う</a:t>
            </a:r>
            <a:endParaRPr lang="en-US" altLang="ja-JP" sz="2400">
              <a:solidFill>
                <a:srgbClr val="FF2800"/>
              </a:solidFill>
              <a:latin typeface="HGPｺﾞｼｯｸE" panose="020B0900000000000000" pitchFamily="50" charset="-128"/>
              <a:ea typeface="HGPｺﾞｼｯｸE" panose="020B0900000000000000" pitchFamily="50" charset="-128"/>
            </a:endParaRPr>
          </a:p>
          <a:p>
            <a:pPr algn="just">
              <a:lnSpc>
                <a:spcPct val="90000"/>
              </a:lnSpc>
              <a:spcAft>
                <a:spcPts val="300"/>
              </a:spcAft>
            </a:pPr>
            <a:r>
              <a:rPr lang="ja-JP" altLang="en-US" sz="2400">
                <a:solidFill>
                  <a:srgbClr val="FF2800"/>
                </a:solidFill>
                <a:latin typeface="HGPｺﾞｼｯｸE" panose="020B0900000000000000" pitchFamily="50" charset="-128"/>
                <a:ea typeface="HGPｺﾞｼｯｸE" panose="020B0900000000000000" pitchFamily="50" charset="-128"/>
              </a:rPr>
              <a:t>・訓練結果から課題を把握し、訓練内容を見直す</a:t>
            </a:r>
          </a:p>
        </p:txBody>
      </p:sp>
      <p:cxnSp>
        <p:nvCxnSpPr>
          <p:cNvPr id="3" name="直線矢印コネクタ 2"/>
          <p:cNvCxnSpPr/>
          <p:nvPr/>
        </p:nvCxnSpPr>
        <p:spPr>
          <a:xfrm flipH="1">
            <a:off x="2427791" y="3969517"/>
            <a:ext cx="1" cy="520239"/>
          </a:xfrm>
          <a:prstGeom prst="straightConnector1">
            <a:avLst/>
          </a:prstGeom>
          <a:ln w="12700">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698491" y="2217476"/>
            <a:ext cx="7063119" cy="461665"/>
          </a:xfrm>
          <a:prstGeom prst="rect">
            <a:avLst/>
          </a:prstGeom>
          <a:solidFill>
            <a:srgbClr val="35A16B"/>
          </a:solidFill>
          <a:ln>
            <a:solidFill>
              <a:srgbClr val="35A16B"/>
            </a:solidFill>
          </a:ln>
        </p:spPr>
        <p:txBody>
          <a:bodyPr wrap="square" rtlCol="0">
            <a:spAutoFit/>
          </a:bodyPr>
          <a:lstStyle/>
          <a:p>
            <a:pPr algn="ctr"/>
            <a:r>
              <a:rPr lang="ja-JP" altLang="en-US" sz="2400" b="1">
                <a:solidFill>
                  <a:srgbClr val="404040"/>
                </a:solidFill>
                <a:latin typeface="ＭＳ ゴシック" panose="020B0609070205080204" pitchFamily="49" charset="-128"/>
                <a:ea typeface="ＭＳ ゴシック" panose="020B0609070205080204" pitchFamily="49" charset="-128"/>
              </a:rPr>
              <a:t>防災訓練</a:t>
            </a:r>
          </a:p>
        </p:txBody>
      </p:sp>
      <p:sp>
        <p:nvSpPr>
          <p:cNvPr id="5" name="左カーブ矢印 4"/>
          <p:cNvSpPr/>
          <p:nvPr/>
        </p:nvSpPr>
        <p:spPr>
          <a:xfrm rot="1680000" flipV="1">
            <a:off x="7240823" y="2822155"/>
            <a:ext cx="2866475" cy="4418141"/>
          </a:xfrm>
          <a:prstGeom prst="curvedLeftArrow">
            <a:avLst>
              <a:gd name="adj1" fmla="val 10583"/>
              <a:gd name="adj2" fmla="val 23998"/>
              <a:gd name="adj3" fmla="val 43407"/>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テキスト ボックス 1"/>
          <p:cNvSpPr txBox="1"/>
          <p:nvPr/>
        </p:nvSpPr>
        <p:spPr>
          <a:xfrm>
            <a:off x="8763670" y="2826855"/>
            <a:ext cx="1161119" cy="369332"/>
          </a:xfrm>
          <a:prstGeom prst="rect">
            <a:avLst/>
          </a:prstGeom>
          <a:noFill/>
        </p:spPr>
        <p:txBody>
          <a:bodyPr wrap="square" rtlCol="0">
            <a:spAutoFit/>
          </a:bodyPr>
          <a:lstStyle/>
          <a:p>
            <a:r>
              <a:rPr lang="ja-JP" altLang="en-US" b="1">
                <a:solidFill>
                  <a:srgbClr val="FF2800"/>
                </a:solidFill>
                <a:latin typeface="ＭＳ ゴシック" panose="020B0609070205080204" pitchFamily="49" charset="-128"/>
                <a:ea typeface="ＭＳ ゴシック" panose="020B0609070205080204" pitchFamily="49" charset="-128"/>
              </a:rPr>
              <a:t>繰り返し</a:t>
            </a:r>
          </a:p>
        </p:txBody>
      </p:sp>
    </p:spTree>
    <p:extLst>
      <p:ext uri="{BB962C8B-B14F-4D97-AF65-F5344CB8AC3E}">
        <p14:creationId xmlns:p14="http://schemas.microsoft.com/office/powerpoint/2010/main" val="3575161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0"/>
            <a:ext cx="12192000" cy="650875"/>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住民の防災意識の向上</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059267" y="6374150"/>
            <a:ext cx="2057400" cy="365125"/>
          </a:xfrm>
        </p:spPr>
        <p:txBody>
          <a:bodyPr/>
          <a:lstStyle/>
          <a:p>
            <a:r>
              <a:rPr kumimoji="1" lang="en-US" altLang="ja-JP" sz="1400" dirty="0"/>
              <a:t>47</a:t>
            </a:r>
            <a:endParaRPr kumimoji="1" lang="ja-JP" altLang="en-US" sz="1400" dirty="0"/>
          </a:p>
        </p:txBody>
      </p:sp>
      <p:sp>
        <p:nvSpPr>
          <p:cNvPr id="9" name="正方形/長方形 8">
            <a:extLst>
              <a:ext uri="{FF2B5EF4-FFF2-40B4-BE49-F238E27FC236}">
                <a16:creationId xmlns:a16="http://schemas.microsoft.com/office/drawing/2014/main" id="{861CB8AE-836E-429E-9110-28BA160D05BA}"/>
              </a:ext>
            </a:extLst>
          </p:cNvPr>
          <p:cNvSpPr/>
          <p:nvPr/>
        </p:nvSpPr>
        <p:spPr>
          <a:xfrm>
            <a:off x="1786800" y="735529"/>
            <a:ext cx="8618400" cy="103785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a:solidFill>
                  <a:srgbClr val="404040"/>
                </a:solidFill>
                <a:latin typeface="HGPｺﾞｼｯｸE" panose="020B0900000000000000" pitchFamily="50" charset="-128"/>
                <a:ea typeface="HGPｺﾞｼｯｸE" panose="020B0900000000000000" pitchFamily="50" charset="-128"/>
              </a:rPr>
              <a:t>平時から教育・訓練を通して顔の見える関係を築いておきましょう</a:t>
            </a:r>
          </a:p>
        </p:txBody>
      </p:sp>
      <p:sp>
        <p:nvSpPr>
          <p:cNvPr id="12" name="正方形/長方形 11">
            <a:extLst>
              <a:ext uri="{FF2B5EF4-FFF2-40B4-BE49-F238E27FC236}">
                <a16:creationId xmlns:a16="http://schemas.microsoft.com/office/drawing/2014/main" id="{5B5DF897-DF8A-4BCF-92BD-DD96E3FC502D}"/>
              </a:ext>
            </a:extLst>
          </p:cNvPr>
          <p:cNvSpPr/>
          <p:nvPr/>
        </p:nvSpPr>
        <p:spPr>
          <a:xfrm>
            <a:off x="2104030" y="1992188"/>
            <a:ext cx="7983937" cy="456452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0" rtlCol="0" anchor="t"/>
          <a:lstStyle/>
          <a:p>
            <a:pPr algn="just">
              <a:spcBef>
                <a:spcPts val="1200"/>
              </a:spcBef>
              <a:spcAft>
                <a:spcPts val="600"/>
              </a:spcAft>
            </a:pPr>
            <a:r>
              <a:rPr lang="ja-JP" altLang="en-US" sz="2400">
                <a:solidFill>
                  <a:prstClr val="black">
                    <a:lumMod val="75000"/>
                    <a:lumOff val="25000"/>
                  </a:prstClr>
                </a:solidFill>
                <a:latin typeface="HGPｺﾞｼｯｸE" panose="020B0900000000000000" pitchFamily="50" charset="-128"/>
                <a:ea typeface="HGPｺﾞｼｯｸE" panose="020B0900000000000000" pitchFamily="50" charset="-128"/>
              </a:rPr>
              <a:t>○訓練の実施</a:t>
            </a:r>
          </a:p>
          <a:p>
            <a:pPr>
              <a:spcAft>
                <a:spcPts val="600"/>
              </a:spcAft>
            </a:pPr>
            <a:r>
              <a:rPr lang="ja-JP" altLang="en-US" sz="2000">
                <a:solidFill>
                  <a:prstClr val="black">
                    <a:lumMod val="75000"/>
                    <a:lumOff val="25000"/>
                  </a:prstClr>
                </a:solidFill>
                <a:latin typeface="HGPｺﾞｼｯｸE" panose="020B0900000000000000" pitchFamily="50" charset="-128"/>
                <a:ea typeface="HGPｺﾞｼｯｸE" panose="020B0900000000000000" pitchFamily="50" charset="-128"/>
              </a:rPr>
              <a:t>　　次のような訓練を、継続的に計画的に実施する</a:t>
            </a:r>
          </a:p>
        </p:txBody>
      </p:sp>
      <p:sp>
        <p:nvSpPr>
          <p:cNvPr id="6" name="テキスト プレースホルダー 4">
            <a:extLst>
              <a:ext uri="{FF2B5EF4-FFF2-40B4-BE49-F238E27FC236}">
                <a16:creationId xmlns:a16="http://schemas.microsoft.com/office/drawing/2014/main" id="{1DA557AA-1C15-4822-A8FC-A8C1698F5898}"/>
              </a:ext>
            </a:extLst>
          </p:cNvPr>
          <p:cNvSpPr txBox="1">
            <a:spLocks/>
          </p:cNvSpPr>
          <p:nvPr/>
        </p:nvSpPr>
        <p:spPr>
          <a:xfrm>
            <a:off x="2104030" y="2875689"/>
            <a:ext cx="6399804" cy="18828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lgn="just"/>
            <a:r>
              <a:rPr lang="ja-JP" altLang="en-US" sz="1600">
                <a:solidFill>
                  <a:srgbClr val="404040"/>
                </a:solidFill>
                <a:latin typeface="HGPｺﾞｼｯｸE" panose="020B0900000000000000" pitchFamily="50" charset="-128"/>
                <a:ea typeface="HGPｺﾞｼｯｸE" panose="020B0900000000000000" pitchFamily="50" charset="-128"/>
              </a:rPr>
              <a:t>情報収集・伝達、消火、救出・救護、避難、避難所運営などの災害対応（活動）に必要な知識・技術の習得のための「個別訓練」</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lvl="1" algn="just"/>
            <a:r>
              <a:rPr lang="ja-JP" altLang="en-US" sz="1600">
                <a:solidFill>
                  <a:srgbClr val="404040"/>
                </a:solidFill>
                <a:latin typeface="HGPｺﾞｼｯｸE" panose="020B0900000000000000" pitchFamily="50" charset="-128"/>
                <a:ea typeface="HGPｺﾞｼｯｸE" panose="020B0900000000000000" pitchFamily="50" charset="-128"/>
              </a:rPr>
              <a:t>組織の各班が相互に連携し有機的な防災活動ができるようにするための「総合訓練」</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lvl="1" algn="just"/>
            <a:r>
              <a:rPr lang="ja-JP" altLang="en-US" sz="1600">
                <a:solidFill>
                  <a:srgbClr val="404040"/>
                </a:solidFill>
                <a:latin typeface="HGPｺﾞｼｯｸE" panose="020B0900000000000000" pitchFamily="50" charset="-128"/>
                <a:ea typeface="HGPｺﾞｼｯｸE" panose="020B0900000000000000" pitchFamily="50" charset="-128"/>
              </a:rPr>
              <a:t>災害時に役立つ基礎知識の普及や災害疑似体験といったプログラムを取り入れる「体験イベント型訓練」</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lvl="1" algn="just"/>
            <a:r>
              <a:rPr lang="ja-JP" altLang="en-US" sz="1600">
                <a:solidFill>
                  <a:srgbClr val="404040"/>
                </a:solidFill>
                <a:latin typeface="HGPｺﾞｼｯｸE" panose="020B0900000000000000" pitchFamily="50" charset="-128"/>
                <a:ea typeface="HGPｺﾞｼｯｸE" panose="020B0900000000000000" pitchFamily="50" charset="-128"/>
              </a:rPr>
              <a:t>災害や対応の状況をイメージするための「イメージトレーニング」</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lvl="1" algn="just"/>
            <a:r>
              <a:rPr lang="ja-JP" altLang="en-US" sz="1600">
                <a:solidFill>
                  <a:srgbClr val="404040"/>
                </a:solidFill>
                <a:latin typeface="HGPｺﾞｼｯｸE" panose="020B0900000000000000" pitchFamily="50" charset="-128"/>
                <a:ea typeface="HGPｺﾞｼｯｸE" panose="020B0900000000000000" pitchFamily="50" charset="-128"/>
              </a:rPr>
              <a:t>消防団、災害ボランティア、事業所等の「他団体と連携した訓練」</a:t>
            </a:r>
            <a:endParaRPr lang="en-US" altLang="ja-JP" sz="1200">
              <a:solidFill>
                <a:srgbClr val="404040"/>
              </a:solidFill>
              <a:latin typeface="HGPｺﾞｼｯｸE" panose="020B0900000000000000" pitchFamily="50" charset="-128"/>
              <a:ea typeface="HGPｺﾞｼｯｸE" panose="020B0900000000000000" pitchFamily="50" charset="-128"/>
            </a:endParaRPr>
          </a:p>
        </p:txBody>
      </p:sp>
      <p:pic>
        <p:nvPicPr>
          <p:cNvPr id="5" name="図 4">
            <a:extLst>
              <a:ext uri="{FF2B5EF4-FFF2-40B4-BE49-F238E27FC236}">
                <a16:creationId xmlns:a16="http://schemas.microsoft.com/office/drawing/2014/main" id="{75567F9C-4116-402B-9596-FC54FAD72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0600" y="4423586"/>
            <a:ext cx="1383804" cy="1037853"/>
          </a:xfrm>
          <a:prstGeom prst="rect">
            <a:avLst/>
          </a:prstGeom>
          <a:ln>
            <a:solidFill>
              <a:schemeClr val="tx1">
                <a:lumMod val="85000"/>
                <a:lumOff val="15000"/>
              </a:schemeClr>
            </a:solidFill>
          </a:ln>
        </p:spPr>
      </p:pic>
      <p:sp>
        <p:nvSpPr>
          <p:cNvPr id="2" name="正方形/長方形 1"/>
          <p:cNvSpPr/>
          <p:nvPr/>
        </p:nvSpPr>
        <p:spPr>
          <a:xfrm>
            <a:off x="2219740" y="5126499"/>
            <a:ext cx="6718853" cy="846386"/>
          </a:xfrm>
          <a:prstGeom prst="rect">
            <a:avLst/>
          </a:prstGeom>
        </p:spPr>
        <p:txBody>
          <a:bodyPr wrap="square">
            <a:spAutoFit/>
          </a:bodyPr>
          <a:lstStyle/>
          <a:p>
            <a:pPr algn="just">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〇普及・啓発（教育機会の確保）</a:t>
            </a:r>
          </a:p>
          <a:p>
            <a:pPr>
              <a:spcAft>
                <a:spcPts val="600"/>
              </a:spcAf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地域住民が防災に関する知識を習得できる機会をつくる</a:t>
            </a:r>
            <a:endParaRPr lang="ja-JP" altLang="en-US" sz="2000"/>
          </a:p>
        </p:txBody>
      </p:sp>
    </p:spTree>
    <p:extLst>
      <p:ext uri="{BB962C8B-B14F-4D97-AF65-F5344CB8AC3E}">
        <p14:creationId xmlns:p14="http://schemas.microsoft.com/office/powerpoint/2010/main" val="188979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13749"/>
            <a:ext cx="12192000" cy="650875"/>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訓練を通じた住民の防災意識の向上</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096365" y="6246939"/>
            <a:ext cx="2057400" cy="365125"/>
          </a:xfrm>
        </p:spPr>
        <p:txBody>
          <a:bodyPr/>
          <a:lstStyle/>
          <a:p>
            <a:r>
              <a:rPr kumimoji="1" lang="en-US" altLang="ja-JP" sz="1400" dirty="0"/>
              <a:t>48</a:t>
            </a:r>
            <a:endParaRPr kumimoji="1" lang="ja-JP" altLang="en-US" sz="1400" dirty="0"/>
          </a:p>
        </p:txBody>
      </p:sp>
      <p:sp>
        <p:nvSpPr>
          <p:cNvPr id="10" name="コンテンツ プレースホルダー 4">
            <a:extLst>
              <a:ext uri="{FF2B5EF4-FFF2-40B4-BE49-F238E27FC236}">
                <a16:creationId xmlns:a16="http://schemas.microsoft.com/office/drawing/2014/main" id="{DCC7E4AC-A9D1-434C-8B78-4EDF06B9EF10}"/>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■子どもも楽しめる訓練で高まる地域の防災意識</a:t>
            </a:r>
            <a:endParaRPr lang="en-US" altLang="ja-JP">
              <a:solidFill>
                <a:srgbClr val="FF2800"/>
              </a:solidFill>
            </a:endParaRPr>
          </a:p>
          <a:p>
            <a:pPr marL="0" indent="0">
              <a:buNone/>
            </a:pPr>
            <a:r>
              <a:rPr lang="ja-JP" altLang="en-US" sz="2000">
                <a:solidFill>
                  <a:schemeClr val="tx1">
                    <a:lumMod val="75000"/>
                    <a:lumOff val="25000"/>
                  </a:schemeClr>
                </a:solidFill>
              </a:rPr>
              <a:t>（石神自主防災会：埼玉県　新座市）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11" name="正方形/長方形 10">
            <a:extLst>
              <a:ext uri="{FF2B5EF4-FFF2-40B4-BE49-F238E27FC236}">
                <a16:creationId xmlns:a16="http://schemas.microsoft.com/office/drawing/2014/main" id="{B5F855B2-FCEE-4B88-A803-2F1CB4644C26}"/>
              </a:ext>
            </a:extLst>
          </p:cNvPr>
          <p:cNvSpPr/>
          <p:nvPr/>
        </p:nvSpPr>
        <p:spPr>
          <a:xfrm>
            <a:off x="2197100" y="1915715"/>
            <a:ext cx="7775554" cy="471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石神小学校体育館を利用した「お泊り訓練」を実施</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お泊り訓練の内容については、誰でも参加しやすいソフトな訓練項目、楽しいゲームや子供との災害料理を作る等。</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PTA</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、親父の会も参加</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スタンプラリー・町会炊き出し</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班と子ども達の共同炊事・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簡易ランタンや新聞紙</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スリッパの作成・段ボール</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ブロック設置などを行った</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3" name="テキスト ボックス 12">
            <a:extLst>
              <a:ext uri="{FF2B5EF4-FFF2-40B4-BE49-F238E27FC236}">
                <a16:creationId xmlns:a16="http://schemas.microsoft.com/office/drawing/2014/main" id="{70011267-C37A-41BA-BB95-A1B9842BE2D4}"/>
              </a:ext>
            </a:extLst>
          </p:cNvPr>
          <p:cNvSpPr txBox="1"/>
          <p:nvPr/>
        </p:nvSpPr>
        <p:spPr>
          <a:xfrm>
            <a:off x="2197100" y="6181177"/>
            <a:ext cx="2367956" cy="430887"/>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参考：消防庁「自主防災組織の手引」</a:t>
            </a:r>
            <a:endPar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写真：新座市ホームページ</a:t>
            </a:r>
          </a:p>
        </p:txBody>
      </p:sp>
      <p:graphicFrame>
        <p:nvGraphicFramePr>
          <p:cNvPr id="14" name="オブジェクト 13">
            <a:extLst>
              <a:ext uri="{FF2B5EF4-FFF2-40B4-BE49-F238E27FC236}">
                <a16:creationId xmlns:a16="http://schemas.microsoft.com/office/drawing/2014/main" id="{C7DFA782-E326-4D84-9C76-95FCB5D51123}"/>
              </a:ext>
            </a:extLst>
          </p:cNvPr>
          <p:cNvGraphicFramePr>
            <a:graphicFrameLocks noChangeAspect="1"/>
          </p:cNvGraphicFramePr>
          <p:nvPr/>
        </p:nvGraphicFramePr>
        <p:xfrm>
          <a:off x="2276657" y="1332821"/>
          <a:ext cx="803275" cy="230187"/>
        </p:xfrm>
        <a:graphic>
          <a:graphicData uri="http://schemas.openxmlformats.org/presentationml/2006/ole">
            <mc:AlternateContent xmlns:mc="http://schemas.openxmlformats.org/markup-compatibility/2006">
              <mc:Choice xmlns:v="urn:schemas-microsoft-com:vml" Requires="v">
                <p:oleObj spid="_x0000_s11295" name="Document" r:id="rId4" imgW="814516" imgH="236897" progId="Word.Document.12">
                  <p:embed/>
                </p:oleObj>
              </mc:Choice>
              <mc:Fallback>
                <p:oleObj name="Document" r:id="rId4" imgW="814516" imgH="236897" progId="Word.Document.12">
                  <p:embed/>
                  <p:pic>
                    <p:nvPicPr>
                      <p:cNvPr id="14" name="オブジェクト 13">
                        <a:extLst>
                          <a:ext uri="{FF2B5EF4-FFF2-40B4-BE49-F238E27FC236}">
                            <a16:creationId xmlns:a16="http://schemas.microsoft.com/office/drawing/2014/main" id="{C7DFA782-E326-4D84-9C76-95FCB5D51123}"/>
                          </a:ext>
                        </a:extLst>
                      </p:cNvPr>
                      <p:cNvPicPr/>
                      <p:nvPr/>
                    </p:nvPicPr>
                    <p:blipFill>
                      <a:blip r:embed="rId5"/>
                      <a:stretch>
                        <a:fillRect/>
                      </a:stretch>
                    </p:blipFill>
                    <p:spPr>
                      <a:xfrm>
                        <a:off x="2276657" y="1332821"/>
                        <a:ext cx="803275" cy="230187"/>
                      </a:xfrm>
                      <a:prstGeom prst="rect">
                        <a:avLst/>
                      </a:prstGeom>
                    </p:spPr>
                  </p:pic>
                </p:oleObj>
              </mc:Fallback>
            </mc:AlternateContent>
          </a:graphicData>
        </a:graphic>
      </p:graphicFrame>
      <p:pic>
        <p:nvPicPr>
          <p:cNvPr id="16" name="図 15">
            <a:extLst>
              <a:ext uri="{FF2B5EF4-FFF2-40B4-BE49-F238E27FC236}">
                <a16:creationId xmlns:a16="http://schemas.microsoft.com/office/drawing/2014/main" id="{9AEF2FE5-09B8-4080-BA91-11DCF1F8308C}"/>
              </a:ext>
            </a:extLst>
          </p:cNvPr>
          <p:cNvPicPr>
            <a:picLocks noChangeAspect="1"/>
          </p:cNvPicPr>
          <p:nvPr/>
        </p:nvPicPr>
        <p:blipFill>
          <a:blip r:embed="rId6"/>
          <a:stretch>
            <a:fillRect/>
          </a:stretch>
        </p:blipFill>
        <p:spPr>
          <a:xfrm>
            <a:off x="6572191" y="4013156"/>
            <a:ext cx="3128812" cy="2342238"/>
          </a:xfrm>
          <a:prstGeom prst="rect">
            <a:avLst/>
          </a:prstGeom>
        </p:spPr>
      </p:pic>
    </p:spTree>
    <p:extLst>
      <p:ext uri="{BB962C8B-B14F-4D97-AF65-F5344CB8AC3E}">
        <p14:creationId xmlns:p14="http://schemas.microsoft.com/office/powerpoint/2010/main" val="321340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209A0-D9BE-42A3-BD2C-F0CE2AE697FB}"/>
              </a:ext>
            </a:extLst>
          </p:cNvPr>
          <p:cNvSpPr>
            <a:spLocks noGrp="1"/>
          </p:cNvSpPr>
          <p:nvPr>
            <p:ph type="title"/>
          </p:nvPr>
        </p:nvSpPr>
        <p:spPr>
          <a:xfrm>
            <a:off x="0" y="6682"/>
            <a:ext cx="12192000" cy="651600"/>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災害発生前後にとるべき行動（主に自助・共助）</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1" name="スライド番号プレースホルダー 3">
            <a:extLst>
              <a:ext uri="{FF2B5EF4-FFF2-40B4-BE49-F238E27FC236}">
                <a16:creationId xmlns:a16="http://schemas.microsoft.com/office/drawing/2014/main" id="{1FB34F37-D808-48CD-8133-0DCA061AFA7B}"/>
              </a:ext>
            </a:extLst>
          </p:cNvPr>
          <p:cNvSpPr>
            <a:spLocks noGrp="1"/>
          </p:cNvSpPr>
          <p:nvPr>
            <p:ph type="sldNum" sz="quarter" idx="12"/>
          </p:nvPr>
        </p:nvSpPr>
        <p:spPr>
          <a:xfrm>
            <a:off x="9116647" y="6318420"/>
            <a:ext cx="2057400" cy="365125"/>
          </a:xfrm>
        </p:spPr>
        <p:txBody>
          <a:bodyPr/>
          <a:lstStyle/>
          <a:p>
            <a:r>
              <a:rPr kumimoji="1" lang="en-US" altLang="ja-JP" sz="1400" dirty="0"/>
              <a:t>2</a:t>
            </a:r>
            <a:endParaRPr kumimoji="1" lang="ja-JP" altLang="en-US" sz="1400" dirty="0"/>
          </a:p>
        </p:txBody>
      </p:sp>
      <p:sp>
        <p:nvSpPr>
          <p:cNvPr id="42" name="下矢印 12">
            <a:extLst>
              <a:ext uri="{FF2B5EF4-FFF2-40B4-BE49-F238E27FC236}">
                <a16:creationId xmlns:a16="http://schemas.microsoft.com/office/drawing/2014/main" id="{0212F36D-3D6F-41A0-A0C6-45A8C5748B4F}"/>
              </a:ext>
            </a:extLst>
          </p:cNvPr>
          <p:cNvSpPr/>
          <p:nvPr/>
        </p:nvSpPr>
        <p:spPr>
          <a:xfrm>
            <a:off x="5554974" y="1492459"/>
            <a:ext cx="1082050" cy="5333853"/>
          </a:xfrm>
          <a:prstGeom prst="downArrow">
            <a:avLst>
              <a:gd name="adj1" fmla="val 50000"/>
              <a:gd name="adj2" fmla="val 2146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43" name="爆発: 8 pt 42">
            <a:extLst>
              <a:ext uri="{FF2B5EF4-FFF2-40B4-BE49-F238E27FC236}">
                <a16:creationId xmlns:a16="http://schemas.microsoft.com/office/drawing/2014/main" id="{E8E2D4AB-D47F-437B-9C15-20792DDCD6AB}"/>
              </a:ext>
            </a:extLst>
          </p:cNvPr>
          <p:cNvSpPr/>
          <p:nvPr/>
        </p:nvSpPr>
        <p:spPr>
          <a:xfrm>
            <a:off x="3499302" y="4053260"/>
            <a:ext cx="5168449" cy="146279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latin typeface="HGPｺﾞｼｯｸE" panose="020B0900000000000000" pitchFamily="50" charset="-128"/>
                <a:ea typeface="HGPｺﾞｼｯｸE" panose="020B0900000000000000" pitchFamily="50" charset="-128"/>
              </a:rPr>
              <a:t>洪水・浸水・</a:t>
            </a:r>
            <a:endParaRPr lang="en-US" altLang="ja-JP" sz="2000">
              <a:latin typeface="HGPｺﾞｼｯｸE" panose="020B0900000000000000" pitchFamily="50" charset="-128"/>
              <a:ea typeface="HGPｺﾞｼｯｸE" panose="020B0900000000000000" pitchFamily="50" charset="-128"/>
            </a:endParaRPr>
          </a:p>
          <a:p>
            <a:pPr algn="ctr"/>
            <a:r>
              <a:rPr lang="ja-JP" altLang="en-US" sz="2000">
                <a:latin typeface="HGPｺﾞｼｯｸE" panose="020B0900000000000000" pitchFamily="50" charset="-128"/>
                <a:ea typeface="HGPｺﾞｼｯｸE" panose="020B0900000000000000" pitchFamily="50" charset="-128"/>
              </a:rPr>
              <a:t>土砂災害・高潮等の発生</a:t>
            </a:r>
          </a:p>
        </p:txBody>
      </p:sp>
      <p:pic>
        <p:nvPicPr>
          <p:cNvPr id="44" name="図 43" descr="時計 が含まれている画像&#10;&#10;自動的に生成された説明">
            <a:extLst>
              <a:ext uri="{FF2B5EF4-FFF2-40B4-BE49-F238E27FC236}">
                <a16:creationId xmlns:a16="http://schemas.microsoft.com/office/drawing/2014/main" id="{8A8ABA54-F6DA-40DA-B081-F9C430AA6655}"/>
              </a:ext>
            </a:extLst>
          </p:cNvPr>
          <p:cNvPicPr>
            <a:picLocks noChangeAspect="1"/>
          </p:cNvPicPr>
          <p:nvPr/>
        </p:nvPicPr>
        <p:blipFill>
          <a:blip r:embed="rId3"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397259" y="2796706"/>
            <a:ext cx="979200" cy="979200"/>
          </a:xfrm>
          <a:prstGeom prst="rect">
            <a:avLst/>
          </a:prstGeom>
          <a:scene3d>
            <a:camera prst="orthographicFront">
              <a:rot lat="0" lon="10800000" rev="0"/>
            </a:camera>
            <a:lightRig rig="threePt" dir="t"/>
          </a:scene3d>
        </p:spPr>
      </p:pic>
      <p:pic>
        <p:nvPicPr>
          <p:cNvPr id="45" name="図 44" descr="挿絵 が含まれている画像&#10;&#10;自動的に生成された説明">
            <a:extLst>
              <a:ext uri="{FF2B5EF4-FFF2-40B4-BE49-F238E27FC236}">
                <a16:creationId xmlns:a16="http://schemas.microsoft.com/office/drawing/2014/main" id="{B2559823-898C-44FB-82C0-5CA49FBE077A}"/>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2915" t="17165" r="12144" b="19916"/>
          <a:stretch/>
        </p:blipFill>
        <p:spPr>
          <a:xfrm>
            <a:off x="1867467" y="1355034"/>
            <a:ext cx="979200" cy="822117"/>
          </a:xfrm>
          <a:prstGeom prst="rect">
            <a:avLst/>
          </a:prstGeom>
        </p:spPr>
      </p:pic>
      <p:pic>
        <p:nvPicPr>
          <p:cNvPr id="46" name="図 45" descr="挿絵 が含まれている画像&#10;&#10;自動的に生成された説明">
            <a:extLst>
              <a:ext uri="{FF2B5EF4-FFF2-40B4-BE49-F238E27FC236}">
                <a16:creationId xmlns:a16="http://schemas.microsoft.com/office/drawing/2014/main" id="{94E32573-EAE6-461D-9C2E-73273386ED50}"/>
              </a:ext>
            </a:extLst>
          </p:cNvPr>
          <p:cNvPicPr>
            <a:picLocks noChangeAspect="1"/>
          </p:cNvPicPr>
          <p:nvPr/>
        </p:nvPicPr>
        <p:blipFill rotWithShape="1">
          <a:blip r:embed="rId5">
            <a:clrChange>
              <a:clrFrom>
                <a:srgbClr val="FEFEFE"/>
              </a:clrFrom>
              <a:clrTo>
                <a:srgbClr val="FEFEFE">
                  <a:alpha val="0"/>
                </a:srgbClr>
              </a:clrTo>
            </a:clrChange>
            <a:alphaModFix/>
            <a:duotone>
              <a:schemeClr val="accent3">
                <a:shade val="45000"/>
                <a:satMod val="135000"/>
              </a:schemeClr>
              <a:prstClr val="white"/>
            </a:duotone>
            <a:extLst>
              <a:ext uri="{28A0092B-C50C-407E-A947-70E740481C1C}">
                <a14:useLocalDpi xmlns:a14="http://schemas.microsoft.com/office/drawing/2010/main" val="0"/>
              </a:ext>
            </a:extLst>
          </a:blip>
          <a:srcRect l="7599" t="22837" r="20250" b="18720"/>
          <a:stretch/>
        </p:blipFill>
        <p:spPr>
          <a:xfrm>
            <a:off x="2768966" y="833826"/>
            <a:ext cx="979200" cy="793159"/>
          </a:xfrm>
          <a:prstGeom prst="rect">
            <a:avLst/>
          </a:prstGeom>
        </p:spPr>
      </p:pic>
      <p:sp>
        <p:nvSpPr>
          <p:cNvPr id="54" name="テキスト ボックス 53">
            <a:extLst>
              <a:ext uri="{FF2B5EF4-FFF2-40B4-BE49-F238E27FC236}">
                <a16:creationId xmlns:a16="http://schemas.microsoft.com/office/drawing/2014/main" id="{5772A2D7-AE93-4AB1-870B-5BC17733240F}"/>
              </a:ext>
            </a:extLst>
          </p:cNvPr>
          <p:cNvSpPr txBox="1"/>
          <p:nvPr/>
        </p:nvSpPr>
        <p:spPr>
          <a:xfrm>
            <a:off x="8193790" y="5340794"/>
            <a:ext cx="2187132" cy="1027235"/>
          </a:xfrm>
          <a:prstGeom prst="rect">
            <a:avLst/>
          </a:prstGeom>
          <a:noFill/>
        </p:spPr>
        <p:txBody>
          <a:bodyPr wrap="square" lIns="72000" tIns="0" rIns="0" bIns="0" rtlCol="0" anchor="t">
            <a:noAutofit/>
          </a:bodyPr>
          <a:lstStyle/>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・避難生活が長期化する場合、避難所運営</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・在宅避難者で食料や救援物資等の支援が必要な方への支援</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467BFAA5-4449-4230-86AE-92A8969A5C29}"/>
              </a:ext>
            </a:extLst>
          </p:cNvPr>
          <p:cNvSpPr txBox="1"/>
          <p:nvPr/>
        </p:nvSpPr>
        <p:spPr>
          <a:xfrm>
            <a:off x="8179114" y="3603393"/>
            <a:ext cx="2201808" cy="551543"/>
          </a:xfrm>
          <a:prstGeom prst="rect">
            <a:avLst/>
          </a:prstGeom>
          <a:noFill/>
        </p:spPr>
        <p:txBody>
          <a:bodyPr wrap="square" lIns="72000" tIns="0" rIns="0" bIns="0" rtlCol="0" anchor="ctr">
            <a:noAutofit/>
          </a:bodyPr>
          <a:lstStyle/>
          <a:p>
            <a:pPr marL="72000" indent="-457200"/>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2" name="テキスト ボックス 61">
            <a:extLst>
              <a:ext uri="{FF2B5EF4-FFF2-40B4-BE49-F238E27FC236}">
                <a16:creationId xmlns:a16="http://schemas.microsoft.com/office/drawing/2014/main" id="{CE7E5DF8-08A5-40E5-9BBA-CFC7C50F3C72}"/>
              </a:ext>
            </a:extLst>
          </p:cNvPr>
          <p:cNvSpPr txBox="1"/>
          <p:nvPr/>
        </p:nvSpPr>
        <p:spPr>
          <a:xfrm>
            <a:off x="8157934" y="3005268"/>
            <a:ext cx="2329314" cy="551543"/>
          </a:xfrm>
          <a:prstGeom prst="rect">
            <a:avLst/>
          </a:prstGeom>
          <a:noFill/>
        </p:spPr>
        <p:txBody>
          <a:bodyPr wrap="square" lIns="72000" tIns="0" rIns="0" bIns="0" rtlCol="0" anchor="ctr">
            <a:noAutofit/>
          </a:bodyPr>
          <a:lstStyle/>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・より安全な場所（指定緊急避難場所や近隣の安全な場所等」）への避難</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・避難行動要支援者の避難を支援</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3" name="雲 62">
            <a:extLst>
              <a:ext uri="{FF2B5EF4-FFF2-40B4-BE49-F238E27FC236}">
                <a16:creationId xmlns:a16="http://schemas.microsoft.com/office/drawing/2014/main" id="{5057C81D-6781-4689-BF57-8C90C66B06FD}"/>
              </a:ext>
            </a:extLst>
          </p:cNvPr>
          <p:cNvSpPr/>
          <p:nvPr/>
        </p:nvSpPr>
        <p:spPr>
          <a:xfrm>
            <a:off x="3879063" y="744791"/>
            <a:ext cx="4292063" cy="896979"/>
          </a:xfrm>
          <a:prstGeom prst="cloud">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a:p>
        </p:txBody>
      </p:sp>
      <p:sp>
        <p:nvSpPr>
          <p:cNvPr id="64" name="テキスト ボックス 63">
            <a:extLst>
              <a:ext uri="{FF2B5EF4-FFF2-40B4-BE49-F238E27FC236}">
                <a16:creationId xmlns:a16="http://schemas.microsoft.com/office/drawing/2014/main" id="{2315C49B-FC1F-4406-A57B-C4B2B5399806}"/>
              </a:ext>
            </a:extLst>
          </p:cNvPr>
          <p:cNvSpPr txBox="1"/>
          <p:nvPr/>
        </p:nvSpPr>
        <p:spPr>
          <a:xfrm>
            <a:off x="4731347" y="1008613"/>
            <a:ext cx="2717411" cy="369332"/>
          </a:xfrm>
          <a:prstGeom prst="rect">
            <a:avLst/>
          </a:prstGeom>
          <a:noFill/>
        </p:spPr>
        <p:txBody>
          <a:bodyPr wrap="none" rtlCol="0">
            <a:spAutoFit/>
          </a:bodyPr>
          <a:lstStyle/>
          <a:p>
            <a:r>
              <a:rPr lang="ja-JP" altLang="en-US">
                <a:solidFill>
                  <a:srgbClr val="404040"/>
                </a:solidFill>
                <a:latin typeface="HGPｺﾞｼｯｸE" panose="020B0900000000000000" pitchFamily="50" charset="-128"/>
                <a:ea typeface="HGPｺﾞｼｯｸE" panose="020B0900000000000000" pitchFamily="50" charset="-128"/>
              </a:rPr>
              <a:t>大雨・台風・竜巻等の恐れ</a:t>
            </a:r>
            <a:endParaRPr lang="en-US" altLang="ja-JP">
              <a:solidFill>
                <a:srgbClr val="404040"/>
              </a:solidFill>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7D2D35CA-DB16-46EF-9077-4A823CF66A2F}"/>
              </a:ext>
            </a:extLst>
          </p:cNvPr>
          <p:cNvSpPr txBox="1"/>
          <p:nvPr/>
        </p:nvSpPr>
        <p:spPr>
          <a:xfrm>
            <a:off x="8202261" y="1839260"/>
            <a:ext cx="2178661" cy="551543"/>
          </a:xfrm>
          <a:prstGeom prst="rect">
            <a:avLst/>
          </a:prstGeom>
          <a:noFill/>
        </p:spPr>
        <p:txBody>
          <a:bodyPr wrap="square" lIns="72000" tIns="0" rIns="0" bIns="0" rtlCol="0" anchor="ctr">
            <a:noAutofit/>
          </a:bodyPr>
          <a:lstStyle/>
          <a:p>
            <a:pPr marL="72000" indent="-457200"/>
            <a:r>
              <a:rPr lang="ja-JP" altLang="en-US" sz="1400">
                <a:solidFill>
                  <a:srgbClr val="404040"/>
                </a:solidFill>
                <a:latin typeface="HGPｺﾞｼｯｸE" panose="020B0900000000000000" pitchFamily="50" charset="-128"/>
                <a:ea typeface="HGPｺﾞｼｯｸE" panose="020B0900000000000000" pitchFamily="50" charset="-128"/>
              </a:rPr>
              <a:t>・気象情報や自治体からの避難情報等の情報の収集</a:t>
            </a:r>
            <a:endParaRPr lang="en-US" altLang="ja-JP" sz="1400">
              <a:solidFill>
                <a:srgbClr val="404040"/>
              </a:solidFill>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95D5AE78-DC17-408D-9766-73DCA4408403}"/>
              </a:ext>
            </a:extLst>
          </p:cNvPr>
          <p:cNvSpPr txBox="1"/>
          <p:nvPr/>
        </p:nvSpPr>
        <p:spPr>
          <a:xfrm>
            <a:off x="8324765" y="1177462"/>
            <a:ext cx="2178661" cy="551543"/>
          </a:xfrm>
          <a:prstGeom prst="rect">
            <a:avLst/>
          </a:prstGeom>
          <a:noFill/>
        </p:spPr>
        <p:txBody>
          <a:bodyPr wrap="square" lIns="72000" tIns="0" rIns="0" bIns="0" rtlCol="0" anchor="ctr">
            <a:noAutofit/>
          </a:bodyPr>
          <a:lstStyle/>
          <a:p>
            <a:pPr marL="72000" indent="-457200"/>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住民等が取るべき行動</a:t>
            </a:r>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27" name="正方形/長方形 26">
            <a:extLst>
              <a:ext uri="{FF2B5EF4-FFF2-40B4-BE49-F238E27FC236}">
                <a16:creationId xmlns:a16="http://schemas.microsoft.com/office/drawing/2014/main" id="{D3FDCC73-564F-482E-AB4C-3DFA8DD15ABD}"/>
              </a:ext>
            </a:extLst>
          </p:cNvPr>
          <p:cNvSpPr/>
          <p:nvPr/>
        </p:nvSpPr>
        <p:spPr>
          <a:xfrm>
            <a:off x="4032701" y="1813024"/>
            <a:ext cx="4114702" cy="582362"/>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気象・避難等の情報収集</a:t>
            </a:r>
          </a:p>
        </p:txBody>
      </p:sp>
      <p:sp>
        <p:nvSpPr>
          <p:cNvPr id="28" name="正方形/長方形 27">
            <a:extLst>
              <a:ext uri="{FF2B5EF4-FFF2-40B4-BE49-F238E27FC236}">
                <a16:creationId xmlns:a16="http://schemas.microsoft.com/office/drawing/2014/main" id="{5BA884D6-93D2-4DC9-8EA5-35E405849084}"/>
              </a:ext>
            </a:extLst>
          </p:cNvPr>
          <p:cNvSpPr/>
          <p:nvPr/>
        </p:nvSpPr>
        <p:spPr>
          <a:xfrm>
            <a:off x="4042327" y="2508520"/>
            <a:ext cx="4114702" cy="1517935"/>
          </a:xfrm>
          <a:prstGeom prst="rect">
            <a:avLst/>
          </a:prstGeom>
          <a:solidFill>
            <a:srgbClr val="FF2816"/>
          </a:solidFill>
          <a:ln w="28575">
            <a:solidFill>
              <a:srgbClr val="FF2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HGPｺﾞｼｯｸE" panose="020B0900000000000000" pitchFamily="50" charset="-128"/>
                <a:ea typeface="HGPｺﾞｼｯｸE" panose="020B0900000000000000" pitchFamily="50" charset="-128"/>
              </a:rPr>
              <a:t>指定緊急避難場所等</a:t>
            </a:r>
            <a:endParaRPr lang="en-US" altLang="ja-JP" sz="2000">
              <a:solidFill>
                <a:schemeClr val="bg1"/>
              </a:solidFill>
              <a:latin typeface="HGPｺﾞｼｯｸE" panose="020B0900000000000000" pitchFamily="50" charset="-128"/>
              <a:ea typeface="HGPｺﾞｼｯｸE" panose="020B0900000000000000" pitchFamily="50" charset="-128"/>
            </a:endParaRPr>
          </a:p>
          <a:p>
            <a:pPr algn="ctr"/>
            <a:r>
              <a:rPr lang="ja-JP" altLang="en-US" sz="2000">
                <a:solidFill>
                  <a:schemeClr val="bg1"/>
                </a:solidFill>
                <a:latin typeface="HGPｺﾞｼｯｸE" panose="020B0900000000000000" pitchFamily="50" charset="-128"/>
                <a:ea typeface="HGPｺﾞｼｯｸE" panose="020B0900000000000000" pitchFamily="50" charset="-128"/>
              </a:rPr>
              <a:t>への避難・避難支援</a:t>
            </a:r>
            <a:endParaRPr lang="en-US" altLang="ja-JP" sz="200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1B236DBD-994C-41EE-8A3A-87D85B033199}"/>
              </a:ext>
            </a:extLst>
          </p:cNvPr>
          <p:cNvSpPr/>
          <p:nvPr/>
        </p:nvSpPr>
        <p:spPr>
          <a:xfrm>
            <a:off x="4037296" y="5409921"/>
            <a:ext cx="4114702" cy="1122052"/>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404040"/>
                </a:solidFill>
                <a:latin typeface="HGPｺﾞｼｯｸE" panose="020B0900000000000000" pitchFamily="50" charset="-128"/>
                <a:ea typeface="HGPｺﾞｼｯｸE" panose="020B0900000000000000" pitchFamily="50" charset="-128"/>
              </a:rPr>
              <a:t>指定避難所での避難生活・</a:t>
            </a:r>
            <a:endParaRPr lang="en-US" altLang="ja-JP" sz="2000">
              <a:solidFill>
                <a:srgbClr val="404040"/>
              </a:solidFill>
              <a:latin typeface="HGPｺﾞｼｯｸE" panose="020B0900000000000000" pitchFamily="50" charset="-128"/>
              <a:ea typeface="HGPｺﾞｼｯｸE" panose="020B0900000000000000" pitchFamily="50" charset="-128"/>
            </a:endParaRPr>
          </a:p>
          <a:p>
            <a:pPr algn="ctr"/>
            <a:r>
              <a:rPr lang="zh-TW" altLang="en-US" sz="2000">
                <a:solidFill>
                  <a:srgbClr val="404040"/>
                </a:solidFill>
                <a:latin typeface="HGPｺﾞｼｯｸE" panose="020B0900000000000000" pitchFamily="50" charset="-128"/>
                <a:ea typeface="HGPｺﾞｼｯｸE" panose="020B0900000000000000" pitchFamily="50" charset="-128"/>
              </a:rPr>
              <a:t>在宅避難者支援</a:t>
            </a:r>
          </a:p>
        </p:txBody>
      </p:sp>
      <p:sp>
        <p:nvSpPr>
          <p:cNvPr id="30" name="円/楕円 19">
            <a:extLst>
              <a:ext uri="{FF2B5EF4-FFF2-40B4-BE49-F238E27FC236}">
                <a16:creationId xmlns:a16="http://schemas.microsoft.com/office/drawing/2014/main" id="{FBA0265C-EC93-4EB3-B25A-2B27393F3B09}"/>
              </a:ext>
            </a:extLst>
          </p:cNvPr>
          <p:cNvSpPr/>
          <p:nvPr/>
        </p:nvSpPr>
        <p:spPr>
          <a:xfrm>
            <a:off x="4079087" y="3025268"/>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31" name="円/楕円 24">
            <a:extLst>
              <a:ext uri="{FF2B5EF4-FFF2-40B4-BE49-F238E27FC236}">
                <a16:creationId xmlns:a16="http://schemas.microsoft.com/office/drawing/2014/main" id="{DBE54B57-11A9-4B40-86C1-CC30E63F82F1}"/>
              </a:ext>
            </a:extLst>
          </p:cNvPr>
          <p:cNvSpPr/>
          <p:nvPr/>
        </p:nvSpPr>
        <p:spPr>
          <a:xfrm>
            <a:off x="4079087" y="2538431"/>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自助</a:t>
            </a:r>
          </a:p>
        </p:txBody>
      </p:sp>
      <p:sp>
        <p:nvSpPr>
          <p:cNvPr id="32" name="円/楕円 24">
            <a:extLst>
              <a:ext uri="{FF2B5EF4-FFF2-40B4-BE49-F238E27FC236}">
                <a16:creationId xmlns:a16="http://schemas.microsoft.com/office/drawing/2014/main" id="{CA07815E-6261-43AB-91E8-0FD6A4CFB8EE}"/>
              </a:ext>
            </a:extLst>
          </p:cNvPr>
          <p:cNvSpPr/>
          <p:nvPr/>
        </p:nvSpPr>
        <p:spPr>
          <a:xfrm>
            <a:off x="4079087" y="3523553"/>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公助</a:t>
            </a:r>
          </a:p>
        </p:txBody>
      </p:sp>
      <p:sp>
        <p:nvSpPr>
          <p:cNvPr id="33" name="円/楕円 24">
            <a:extLst>
              <a:ext uri="{FF2B5EF4-FFF2-40B4-BE49-F238E27FC236}">
                <a16:creationId xmlns:a16="http://schemas.microsoft.com/office/drawing/2014/main" id="{53A62B3A-AEAA-4F02-9EA3-8B695C12D3CF}"/>
              </a:ext>
            </a:extLst>
          </p:cNvPr>
          <p:cNvSpPr/>
          <p:nvPr/>
        </p:nvSpPr>
        <p:spPr>
          <a:xfrm>
            <a:off x="4079087" y="5977997"/>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公助</a:t>
            </a:r>
          </a:p>
        </p:txBody>
      </p:sp>
      <p:sp>
        <p:nvSpPr>
          <p:cNvPr id="34" name="円/楕円 24">
            <a:extLst>
              <a:ext uri="{FF2B5EF4-FFF2-40B4-BE49-F238E27FC236}">
                <a16:creationId xmlns:a16="http://schemas.microsoft.com/office/drawing/2014/main" id="{F7C630C9-ED65-41D4-9240-70B4F0B7C30D}"/>
              </a:ext>
            </a:extLst>
          </p:cNvPr>
          <p:cNvSpPr/>
          <p:nvPr/>
        </p:nvSpPr>
        <p:spPr>
          <a:xfrm>
            <a:off x="4079087" y="5460363"/>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35" name="円/楕円 24">
            <a:extLst>
              <a:ext uri="{FF2B5EF4-FFF2-40B4-BE49-F238E27FC236}">
                <a16:creationId xmlns:a16="http://schemas.microsoft.com/office/drawing/2014/main" id="{A9C37FAD-D3F0-4D9B-BCCD-C3C01CF8F280}"/>
              </a:ext>
            </a:extLst>
          </p:cNvPr>
          <p:cNvSpPr/>
          <p:nvPr/>
        </p:nvSpPr>
        <p:spPr>
          <a:xfrm>
            <a:off x="4079087" y="1870205"/>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自助</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605785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17741"/>
            <a:ext cx="12192000" cy="775611"/>
          </a:xfrm>
          <a:solidFill>
            <a:srgbClr val="35A16B"/>
          </a:solidFill>
        </p:spPr>
        <p:txBody>
          <a:bodyPr/>
          <a:lstStyle/>
          <a:p>
            <a:r>
              <a:rPr lang="en-US" altLang="ja-JP" sz="3200" dirty="0">
                <a:solidFill>
                  <a:schemeClr val="bg1"/>
                </a:solidFill>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訓練を通じた住民の防災意識の向上</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a:xfrm>
            <a:off x="8623300" y="6314120"/>
            <a:ext cx="2743200" cy="365125"/>
          </a:xfrm>
        </p:spPr>
        <p:txBody>
          <a:bodyPr/>
          <a:lstStyle/>
          <a:p>
            <a:r>
              <a:rPr kumimoji="1" lang="en-US" altLang="ja-JP" sz="1400" dirty="0"/>
              <a:t>49</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■避難行動要支援者も含めた実践的な避難訓練</a:t>
            </a:r>
            <a:endParaRPr lang="en-US" altLang="ja-JP">
              <a:solidFill>
                <a:srgbClr val="FF2800"/>
              </a:solidFill>
            </a:endParaRPr>
          </a:p>
          <a:p>
            <a:pPr marL="0" indent="0">
              <a:buNone/>
            </a:pPr>
            <a:r>
              <a:rPr lang="ja-JP" altLang="en-US" sz="2000">
                <a:solidFill>
                  <a:schemeClr val="tx1">
                    <a:lumMod val="75000"/>
                    <a:lumOff val="25000"/>
                  </a:schemeClr>
                </a:solidFill>
              </a:rPr>
              <a:t>（西山町会防災会：千葉県　柏市）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5"/>
            <a:ext cx="7775554" cy="471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対策のための訓練において、ダミー人形を実際の人に見立てたり、具体的な被害状況（火災発生・家屋損壊など）を仮定し、参加者に被害状況を本部に報告させたりするなど、限りなく被災時に近い訓練を重ねてい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AFA37A72-38F1-40DB-8CB3-A33794C27275}"/>
              </a:ext>
            </a:extLst>
          </p:cNvPr>
          <p:cNvSpPr txBox="1"/>
          <p:nvPr/>
        </p:nvSpPr>
        <p:spPr>
          <a:xfrm>
            <a:off x="2219346" y="6360928"/>
            <a:ext cx="2367956"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参考：消防庁「自主防災組織の手引」</a:t>
            </a:r>
          </a:p>
        </p:txBody>
      </p:sp>
      <p:graphicFrame>
        <p:nvGraphicFramePr>
          <p:cNvPr id="6" name="オブジェクト 5">
            <a:extLst>
              <a:ext uri="{FF2B5EF4-FFF2-40B4-BE49-F238E27FC236}">
                <a16:creationId xmlns:a16="http://schemas.microsoft.com/office/drawing/2014/main" id="{DE05E712-C5EC-4CE1-863F-12C150CD8987}"/>
              </a:ext>
            </a:extLst>
          </p:cNvPr>
          <p:cNvGraphicFramePr>
            <a:graphicFrameLocks noChangeAspect="1"/>
          </p:cNvGraphicFramePr>
          <p:nvPr/>
        </p:nvGraphicFramePr>
        <p:xfrm>
          <a:off x="2277648" y="1343304"/>
          <a:ext cx="803275" cy="230187"/>
        </p:xfrm>
        <a:graphic>
          <a:graphicData uri="http://schemas.openxmlformats.org/presentationml/2006/ole">
            <mc:AlternateContent xmlns:mc="http://schemas.openxmlformats.org/markup-compatibility/2006">
              <mc:Choice xmlns:v="urn:schemas-microsoft-com:vml" Requires="v">
                <p:oleObj spid="_x0000_s12319" name="Document" r:id="rId4" imgW="814516" imgH="236897" progId="Word.Document.12">
                  <p:embed/>
                </p:oleObj>
              </mc:Choice>
              <mc:Fallback>
                <p:oleObj name="Document" r:id="rId4" imgW="814516" imgH="236897" progId="Word.Document.12">
                  <p:embed/>
                  <p:pic>
                    <p:nvPicPr>
                      <p:cNvPr id="6" name="オブジェクト 5">
                        <a:extLst>
                          <a:ext uri="{FF2B5EF4-FFF2-40B4-BE49-F238E27FC236}">
                            <a16:creationId xmlns:a16="http://schemas.microsoft.com/office/drawing/2014/main" id="{DE05E712-C5EC-4CE1-863F-12C150CD8987}"/>
                          </a:ext>
                        </a:extLst>
                      </p:cNvPr>
                      <p:cNvPicPr/>
                      <p:nvPr/>
                    </p:nvPicPr>
                    <p:blipFill>
                      <a:blip r:embed="rId5"/>
                      <a:stretch>
                        <a:fillRect/>
                      </a:stretch>
                    </p:blipFill>
                    <p:spPr>
                      <a:xfrm>
                        <a:off x="2277648" y="1343304"/>
                        <a:ext cx="803275" cy="230187"/>
                      </a:xfrm>
                      <a:prstGeom prst="rect">
                        <a:avLst/>
                      </a:prstGeom>
                    </p:spPr>
                  </p:pic>
                </p:oleObj>
              </mc:Fallback>
            </mc:AlternateContent>
          </a:graphicData>
        </a:graphic>
      </p:graphicFrame>
      <p:pic>
        <p:nvPicPr>
          <p:cNvPr id="3" name="図 2">
            <a:extLst>
              <a:ext uri="{FF2B5EF4-FFF2-40B4-BE49-F238E27FC236}">
                <a16:creationId xmlns:a16="http://schemas.microsoft.com/office/drawing/2014/main" id="{93DE6E56-7B35-4218-AFD6-23564A7F045B}"/>
              </a:ext>
            </a:extLst>
          </p:cNvPr>
          <p:cNvPicPr>
            <a:picLocks noChangeAspect="1"/>
          </p:cNvPicPr>
          <p:nvPr/>
        </p:nvPicPr>
        <p:blipFill>
          <a:blip r:embed="rId6"/>
          <a:stretch>
            <a:fillRect/>
          </a:stretch>
        </p:blipFill>
        <p:spPr>
          <a:xfrm>
            <a:off x="2661868" y="3941723"/>
            <a:ext cx="6887313" cy="2249996"/>
          </a:xfrm>
          <a:prstGeom prst="rect">
            <a:avLst/>
          </a:prstGeom>
        </p:spPr>
      </p:pic>
    </p:spTree>
    <p:extLst>
      <p:ext uri="{BB962C8B-B14F-4D97-AF65-F5344CB8AC3E}">
        <p14:creationId xmlns:p14="http://schemas.microsoft.com/office/powerpoint/2010/main" val="2868430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AC193D-E1C3-4289-8307-327A138E0643}"/>
              </a:ext>
            </a:extLst>
          </p:cNvPr>
          <p:cNvSpPr>
            <a:spLocks noGrp="1"/>
          </p:cNvSpPr>
          <p:nvPr>
            <p:ph type="sldNum" sz="quarter" idx="12"/>
          </p:nvPr>
        </p:nvSpPr>
        <p:spPr>
          <a:xfrm>
            <a:off x="8634153" y="6019051"/>
            <a:ext cx="2743200" cy="365125"/>
          </a:xfrm>
        </p:spPr>
        <p:txBody>
          <a:bodyPr/>
          <a:lstStyle/>
          <a:p>
            <a:r>
              <a:rPr kumimoji="1" lang="en-US" altLang="ja-JP" sz="1400" dirty="0">
                <a:latin typeface="+mj-lt"/>
              </a:rPr>
              <a:t>50</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4F159FB7-8967-4892-AB5D-0A8EA1F417E3}"/>
              </a:ext>
            </a:extLst>
          </p:cNvPr>
          <p:cNvSpPr txBox="1"/>
          <p:nvPr/>
        </p:nvSpPr>
        <p:spPr>
          <a:xfrm>
            <a:off x="2255519" y="2543859"/>
            <a:ext cx="7680960" cy="2308324"/>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a:solidFill>
                  <a:srgbClr val="404040"/>
                </a:solidFill>
                <a:latin typeface="HGPｺﾞｼｯｸE" panose="020B0900000000000000" pitchFamily="50" charset="-128"/>
                <a:ea typeface="HGPｺﾞｼｯｸE" panose="020B0900000000000000" pitchFamily="50" charset="-128"/>
              </a:rPr>
              <a:t>平時から継続的に防災訓練等を通じて、地域の住民と顔の見える関係を作り、地域の防災意識の向上に努めましょう</a:t>
            </a:r>
          </a:p>
        </p:txBody>
      </p:sp>
      <p:sp>
        <p:nvSpPr>
          <p:cNvPr id="4" name="テキスト ボックス 3">
            <a:extLst>
              <a:ext uri="{FF2B5EF4-FFF2-40B4-BE49-F238E27FC236}">
                <a16:creationId xmlns:a16="http://schemas.microsoft.com/office/drawing/2014/main" id="{5E7761D7-D8CB-45F6-A31D-1F72ACFE14FD}"/>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smtClean="0">
                <a:solidFill>
                  <a:srgbClr val="404040"/>
                </a:solidFill>
                <a:latin typeface="HGPｺﾞｼｯｸE" panose="020B0900000000000000" pitchFamily="50" charset="-128"/>
                <a:ea typeface="HGPｺﾞｼｯｸE" panose="020B0900000000000000" pitchFamily="50" charset="-128"/>
              </a:rPr>
              <a:t>４．</a:t>
            </a:r>
            <a:r>
              <a:rPr lang="ja-JP" altLang="en-US" sz="3600" dirty="0">
                <a:solidFill>
                  <a:srgbClr val="404040"/>
                </a:solidFill>
                <a:latin typeface="HGPｺﾞｼｯｸE" panose="020B0900000000000000" pitchFamily="50" charset="-128"/>
                <a:ea typeface="HGPｺﾞｼｯｸE" panose="020B0900000000000000" pitchFamily="50" charset="-128"/>
              </a:rPr>
              <a:t>住民の防災意識の向上</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 </a:t>
            </a:r>
            <a:r>
              <a:rPr lang="ja-JP" altLang="en-US" sz="3600" dirty="0">
                <a:solidFill>
                  <a:srgbClr val="404040"/>
                </a:solidFill>
                <a:latin typeface="HGPｺﾞｼｯｸE" panose="020B0900000000000000" pitchFamily="50" charset="-128"/>
                <a:ea typeface="HGPｺﾞｼｯｸE" panose="020B0900000000000000" pitchFamily="50" charset="-128"/>
              </a:rPr>
              <a:t>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290756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F848D-1B0A-4EBE-AE9B-B671F5287E1C}"/>
              </a:ext>
            </a:extLst>
          </p:cNvPr>
          <p:cNvSpPr>
            <a:spLocks noGrp="1"/>
          </p:cNvSpPr>
          <p:nvPr>
            <p:ph type="title"/>
          </p:nvPr>
        </p:nvSpPr>
        <p:spPr>
          <a:xfrm>
            <a:off x="0" y="7589"/>
            <a:ext cx="12192000" cy="792227"/>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家具等の転倒防止</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の器具の種類</a:t>
            </a:r>
          </a:p>
        </p:txBody>
      </p:sp>
      <p:graphicFrame>
        <p:nvGraphicFramePr>
          <p:cNvPr id="5" name="コンテンツ プレースホルダー 4">
            <a:extLst>
              <a:ext uri="{FF2B5EF4-FFF2-40B4-BE49-F238E27FC236}">
                <a16:creationId xmlns:a16="http://schemas.microsoft.com/office/drawing/2014/main" id="{F8D724E6-112A-4084-BEF1-CBC902C41F37}"/>
              </a:ext>
            </a:extLst>
          </p:cNvPr>
          <p:cNvGraphicFramePr>
            <a:graphicFrameLocks noGrp="1"/>
          </p:cNvGraphicFramePr>
          <p:nvPr>
            <p:ph idx="1"/>
          </p:nvPr>
        </p:nvGraphicFramePr>
        <p:xfrm>
          <a:off x="1640304" y="1766916"/>
          <a:ext cx="8793499" cy="4172970"/>
        </p:xfrm>
        <a:graphic>
          <a:graphicData uri="http://schemas.openxmlformats.org/drawingml/2006/table">
            <a:tbl>
              <a:tblPr firstRow="1" bandRow="1">
                <a:tableStyleId>{5940675A-B579-460E-94D1-54222C63F5DA}</a:tableStyleId>
              </a:tblPr>
              <a:tblGrid>
                <a:gridCol w="537251">
                  <a:extLst>
                    <a:ext uri="{9D8B030D-6E8A-4147-A177-3AD203B41FA5}">
                      <a16:colId xmlns:a16="http://schemas.microsoft.com/office/drawing/2014/main" val="1167401949"/>
                    </a:ext>
                  </a:extLst>
                </a:gridCol>
                <a:gridCol w="1353483">
                  <a:extLst>
                    <a:ext uri="{9D8B030D-6E8A-4147-A177-3AD203B41FA5}">
                      <a16:colId xmlns:a16="http://schemas.microsoft.com/office/drawing/2014/main" val="341442885"/>
                    </a:ext>
                  </a:extLst>
                </a:gridCol>
                <a:gridCol w="1117427">
                  <a:extLst>
                    <a:ext uri="{9D8B030D-6E8A-4147-A177-3AD203B41FA5}">
                      <a16:colId xmlns:a16="http://schemas.microsoft.com/office/drawing/2014/main" val="3003974516"/>
                    </a:ext>
                  </a:extLst>
                </a:gridCol>
                <a:gridCol w="2170347">
                  <a:extLst>
                    <a:ext uri="{9D8B030D-6E8A-4147-A177-3AD203B41FA5}">
                      <a16:colId xmlns:a16="http://schemas.microsoft.com/office/drawing/2014/main" val="3091490548"/>
                    </a:ext>
                  </a:extLst>
                </a:gridCol>
                <a:gridCol w="2368732">
                  <a:extLst>
                    <a:ext uri="{9D8B030D-6E8A-4147-A177-3AD203B41FA5}">
                      <a16:colId xmlns:a16="http://schemas.microsoft.com/office/drawing/2014/main" val="3872259246"/>
                    </a:ext>
                  </a:extLst>
                </a:gridCol>
                <a:gridCol w="1246259">
                  <a:extLst>
                    <a:ext uri="{9D8B030D-6E8A-4147-A177-3AD203B41FA5}">
                      <a16:colId xmlns:a16="http://schemas.microsoft.com/office/drawing/2014/main" val="1026534690"/>
                    </a:ext>
                  </a:extLst>
                </a:gridCol>
              </a:tblGrid>
              <a:tr h="629543">
                <a:tc>
                  <a:txBody>
                    <a:bodyPr/>
                    <a:lstStyle/>
                    <a:p>
                      <a:pPr algn="ctr"/>
                      <a:r>
                        <a:rPr kumimoji="1" lang="ja-JP" altLang="en-US" sz="1800" b="1">
                          <a:solidFill>
                            <a:schemeClr val="tx1">
                              <a:lumMod val="75000"/>
                              <a:lumOff val="25000"/>
                            </a:schemeClr>
                          </a:solidFill>
                        </a:rPr>
                        <a:t>条件</a:t>
                      </a:r>
                    </a:p>
                  </a:txBody>
                  <a:tcPr anchor="ctr"/>
                </a:tc>
                <a:tc gridSpan="5">
                  <a:txBody>
                    <a:bodyPr/>
                    <a:lstStyle/>
                    <a:p>
                      <a:endParaRPr kumimoji="1" lang="ja-JP" altLang="en-US" sz="1800" b="1">
                        <a:solidFill>
                          <a:schemeClr val="tx1">
                            <a:lumMod val="75000"/>
                            <a:lumOff val="25000"/>
                          </a:schemeClr>
                        </a:solidFill>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24075105"/>
                  </a:ext>
                </a:extLst>
              </a:tr>
              <a:tr h="1913649">
                <a:tc>
                  <a:txBody>
                    <a:bodyPr/>
                    <a:lstStyle/>
                    <a:p>
                      <a:pPr algn="ctr"/>
                      <a:r>
                        <a:rPr kumimoji="1" lang="ja-JP" altLang="en-US" sz="1800" b="1">
                          <a:solidFill>
                            <a:schemeClr val="tx1">
                              <a:lumMod val="75000"/>
                              <a:lumOff val="25000"/>
                            </a:schemeClr>
                          </a:solidFill>
                        </a:rPr>
                        <a:t>単　独</a:t>
                      </a:r>
                    </a:p>
                  </a:txBody>
                  <a:tcPr vert="eaVert" anchor="ct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extLst>
                  <a:ext uri="{0D108BD9-81ED-4DB2-BD59-A6C34878D82A}">
                    <a16:rowId xmlns:a16="http://schemas.microsoft.com/office/drawing/2014/main" val="1280856503"/>
                  </a:ext>
                </a:extLst>
              </a:tr>
              <a:tr h="1619241">
                <a:tc>
                  <a:txBody>
                    <a:bodyPr/>
                    <a:lstStyle/>
                    <a:p>
                      <a:pPr algn="ctr"/>
                      <a:r>
                        <a:rPr kumimoji="1" lang="ja-JP" altLang="en-US" sz="1800" b="1">
                          <a:solidFill>
                            <a:schemeClr val="tx1">
                              <a:lumMod val="75000"/>
                              <a:lumOff val="25000"/>
                            </a:schemeClr>
                          </a:solidFill>
                        </a:rPr>
                        <a:t>組み合わせ</a:t>
                      </a:r>
                    </a:p>
                  </a:txBody>
                  <a:tcPr vert="eaVert" anchor="ct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extLst>
                  <a:ext uri="{0D108BD9-81ED-4DB2-BD59-A6C34878D82A}">
                    <a16:rowId xmlns:a16="http://schemas.microsoft.com/office/drawing/2014/main" val="52278456"/>
                  </a:ext>
                </a:extLst>
              </a:tr>
            </a:tbl>
          </a:graphicData>
        </a:graphic>
      </p:graphicFrame>
      <p:sp>
        <p:nvSpPr>
          <p:cNvPr id="4" name="スライド番号プレースホルダー 3">
            <a:extLst>
              <a:ext uri="{FF2B5EF4-FFF2-40B4-BE49-F238E27FC236}">
                <a16:creationId xmlns:a16="http://schemas.microsoft.com/office/drawing/2014/main" id="{DE338F65-067D-4FA5-8F0D-18D654E3EFC8}"/>
              </a:ext>
            </a:extLst>
          </p:cNvPr>
          <p:cNvSpPr>
            <a:spLocks noGrp="1"/>
          </p:cNvSpPr>
          <p:nvPr>
            <p:ph type="sldNum" sz="quarter" idx="12"/>
          </p:nvPr>
        </p:nvSpPr>
        <p:spPr>
          <a:xfrm>
            <a:off x="8583817" y="6300186"/>
            <a:ext cx="2743200" cy="365125"/>
          </a:xfrm>
        </p:spPr>
        <p:txBody>
          <a:bodyPr/>
          <a:lstStyle/>
          <a:p>
            <a:r>
              <a:rPr kumimoji="1" lang="en-US" altLang="ja-JP" sz="1400" dirty="0"/>
              <a:t>43</a:t>
            </a:r>
            <a:endParaRPr kumimoji="1" lang="ja-JP" altLang="en-US" sz="1400" dirty="0"/>
          </a:p>
        </p:txBody>
      </p:sp>
      <p:sp>
        <p:nvSpPr>
          <p:cNvPr id="6" name="矢印: 左右 5">
            <a:extLst>
              <a:ext uri="{FF2B5EF4-FFF2-40B4-BE49-F238E27FC236}">
                <a16:creationId xmlns:a16="http://schemas.microsoft.com/office/drawing/2014/main" id="{4EE92729-0629-449A-8EF1-C0461FC790FA}"/>
              </a:ext>
            </a:extLst>
          </p:cNvPr>
          <p:cNvSpPr/>
          <p:nvPr/>
        </p:nvSpPr>
        <p:spPr>
          <a:xfrm>
            <a:off x="3082269" y="1837949"/>
            <a:ext cx="6476044" cy="439361"/>
          </a:xfrm>
          <a:prstGeom prst="leftRightArrow">
            <a:avLst>
              <a:gd name="adj1" fmla="val 66000"/>
              <a:gd name="adj2" fmla="val 50000"/>
            </a:avLst>
          </a:prstGeom>
          <a:gradFill flip="none" rotWithShape="1">
            <a:gsLst>
              <a:gs pos="0">
                <a:schemeClr val="accent1">
                  <a:lumMod val="5000"/>
                  <a:lumOff val="95000"/>
                </a:schemeClr>
              </a:gs>
              <a:gs pos="100000">
                <a:srgbClr val="FF000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7" name="テキスト ボックス 6">
            <a:extLst>
              <a:ext uri="{FF2B5EF4-FFF2-40B4-BE49-F238E27FC236}">
                <a16:creationId xmlns:a16="http://schemas.microsoft.com/office/drawing/2014/main" id="{8F4C360B-CC22-4D5D-AA96-44F5AD474556}"/>
              </a:ext>
            </a:extLst>
          </p:cNvPr>
          <p:cNvSpPr txBox="1"/>
          <p:nvPr/>
        </p:nvSpPr>
        <p:spPr>
          <a:xfrm>
            <a:off x="2573148" y="1808369"/>
            <a:ext cx="638575" cy="523220"/>
          </a:xfrm>
          <a:prstGeom prst="rect">
            <a:avLst/>
          </a:prstGeom>
          <a:noFill/>
        </p:spPr>
        <p:txBody>
          <a:bodyPr wrap="square" rtlCol="0">
            <a:spAutoFit/>
          </a:bodyPr>
          <a:lstStyle/>
          <a:p>
            <a:r>
              <a:rPr lang="ja-JP" altLang="en-US" sz="2800" b="1">
                <a:solidFill>
                  <a:schemeClr val="tx1">
                    <a:lumMod val="75000"/>
                    <a:lumOff val="25000"/>
                  </a:schemeClr>
                </a:solidFill>
                <a:latin typeface="HGPｺﾞｼｯｸE" panose="020B0900000000000000" pitchFamily="50" charset="-128"/>
                <a:ea typeface="HGPｺﾞｼｯｸE" panose="020B0900000000000000" pitchFamily="50" charset="-128"/>
              </a:rPr>
              <a:t>小</a:t>
            </a:r>
          </a:p>
        </p:txBody>
      </p:sp>
      <p:sp>
        <p:nvSpPr>
          <p:cNvPr id="8" name="テキスト ボックス 7">
            <a:extLst>
              <a:ext uri="{FF2B5EF4-FFF2-40B4-BE49-F238E27FC236}">
                <a16:creationId xmlns:a16="http://schemas.microsoft.com/office/drawing/2014/main" id="{0C766A2A-0E12-4062-8C34-25E9004291CE}"/>
              </a:ext>
            </a:extLst>
          </p:cNvPr>
          <p:cNvSpPr txBox="1"/>
          <p:nvPr/>
        </p:nvSpPr>
        <p:spPr>
          <a:xfrm>
            <a:off x="9558313" y="1787778"/>
            <a:ext cx="574208" cy="523220"/>
          </a:xfrm>
          <a:prstGeom prst="rect">
            <a:avLst/>
          </a:prstGeom>
          <a:noFill/>
        </p:spPr>
        <p:txBody>
          <a:bodyPr wrap="square" rtlCol="0">
            <a:spAutoFit/>
          </a:bodyPr>
          <a:lstStyle/>
          <a:p>
            <a:r>
              <a:rPr lang="ja-JP" altLang="en-US" sz="2800" b="1">
                <a:solidFill>
                  <a:schemeClr val="tx1">
                    <a:lumMod val="75000"/>
                    <a:lumOff val="25000"/>
                  </a:schemeClr>
                </a:solidFill>
                <a:latin typeface="HGPｺﾞｼｯｸE" panose="020B0900000000000000" pitchFamily="50" charset="-128"/>
                <a:ea typeface="HGPｺﾞｼｯｸE" panose="020B0900000000000000" pitchFamily="50" charset="-128"/>
              </a:rPr>
              <a:t>大</a:t>
            </a:r>
          </a:p>
        </p:txBody>
      </p:sp>
      <p:sp>
        <p:nvSpPr>
          <p:cNvPr id="9" name="テキスト ボックス 8">
            <a:extLst>
              <a:ext uri="{FF2B5EF4-FFF2-40B4-BE49-F238E27FC236}">
                <a16:creationId xmlns:a16="http://schemas.microsoft.com/office/drawing/2014/main" id="{33C70E6C-BE99-4CE3-9291-3B47CCE555CF}"/>
              </a:ext>
            </a:extLst>
          </p:cNvPr>
          <p:cNvSpPr txBox="1"/>
          <p:nvPr/>
        </p:nvSpPr>
        <p:spPr>
          <a:xfrm>
            <a:off x="1524000" y="6570472"/>
            <a:ext cx="5690982"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参考：東京消防庁「家具類の転倒・落下・移動防止対策ハンドブック</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室内の地震対策</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p.12</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10" name="テキスト ボックス 9">
            <a:extLst>
              <a:ext uri="{FF2B5EF4-FFF2-40B4-BE49-F238E27FC236}">
                <a16:creationId xmlns:a16="http://schemas.microsoft.com/office/drawing/2014/main" id="{415154C3-70A8-4A99-A05A-AAD44535D68D}"/>
              </a:ext>
            </a:extLst>
          </p:cNvPr>
          <p:cNvSpPr txBox="1"/>
          <p:nvPr/>
        </p:nvSpPr>
        <p:spPr>
          <a:xfrm>
            <a:off x="2100168" y="2479787"/>
            <a:ext cx="1465729"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ストッパー式</a:t>
            </a:r>
          </a:p>
        </p:txBody>
      </p:sp>
      <p:pic>
        <p:nvPicPr>
          <p:cNvPr id="11" name="コンテンツ プレースホルダー 5">
            <a:extLst>
              <a:ext uri="{FF2B5EF4-FFF2-40B4-BE49-F238E27FC236}">
                <a16:creationId xmlns:a16="http://schemas.microsoft.com/office/drawing/2014/main" id="{3FBBD7CA-19C0-482B-9A2F-76E6C4BD4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8424" y="2800282"/>
            <a:ext cx="814128" cy="520748"/>
          </a:xfrm>
          <a:prstGeom prst="rect">
            <a:avLst/>
          </a:prstGeom>
        </p:spPr>
      </p:pic>
      <p:sp>
        <p:nvSpPr>
          <p:cNvPr id="12" name="テキスト ボックス 11">
            <a:extLst>
              <a:ext uri="{FF2B5EF4-FFF2-40B4-BE49-F238E27FC236}">
                <a16:creationId xmlns:a16="http://schemas.microsoft.com/office/drawing/2014/main" id="{17E9E653-5F5C-46CC-8131-1D71EEE4918D}"/>
              </a:ext>
            </a:extLst>
          </p:cNvPr>
          <p:cNvSpPr txBox="1"/>
          <p:nvPr/>
        </p:nvSpPr>
        <p:spPr>
          <a:xfrm>
            <a:off x="5703890" y="1847367"/>
            <a:ext cx="1559841" cy="369332"/>
          </a:xfrm>
          <a:prstGeom prst="rect">
            <a:avLst/>
          </a:prstGeom>
          <a:noFill/>
        </p:spPr>
        <p:txBody>
          <a:bodyPr wrap="square" rtlCol="0">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器具の効果</a:t>
            </a:r>
          </a:p>
        </p:txBody>
      </p:sp>
      <p:sp>
        <p:nvSpPr>
          <p:cNvPr id="13" name="テキスト ボックス 12">
            <a:extLst>
              <a:ext uri="{FF2B5EF4-FFF2-40B4-BE49-F238E27FC236}">
                <a16:creationId xmlns:a16="http://schemas.microsoft.com/office/drawing/2014/main" id="{C9EAF218-09BB-43C4-A783-F79BB3EA3B46}"/>
              </a:ext>
            </a:extLst>
          </p:cNvPr>
          <p:cNvSpPr txBox="1"/>
          <p:nvPr/>
        </p:nvSpPr>
        <p:spPr>
          <a:xfrm>
            <a:off x="2313230" y="3312640"/>
            <a:ext cx="1064205"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マット式</a:t>
            </a:r>
          </a:p>
        </p:txBody>
      </p:sp>
      <p:pic>
        <p:nvPicPr>
          <p:cNvPr id="14" name="コンテンツ プレースホルダー 5">
            <a:extLst>
              <a:ext uri="{FF2B5EF4-FFF2-40B4-BE49-F238E27FC236}">
                <a16:creationId xmlns:a16="http://schemas.microsoft.com/office/drawing/2014/main" id="{D226BAFF-ABDF-4F01-B0C9-06751966A1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7017" y="3651195"/>
            <a:ext cx="664707" cy="536297"/>
          </a:xfrm>
          <a:prstGeom prst="rect">
            <a:avLst/>
          </a:prstGeom>
        </p:spPr>
      </p:pic>
      <p:sp>
        <p:nvSpPr>
          <p:cNvPr id="15" name="テキスト ボックス 14">
            <a:extLst>
              <a:ext uri="{FF2B5EF4-FFF2-40B4-BE49-F238E27FC236}">
                <a16:creationId xmlns:a16="http://schemas.microsoft.com/office/drawing/2014/main" id="{9F14CC81-EA9A-40A1-995B-BC761E5C845A}"/>
              </a:ext>
            </a:extLst>
          </p:cNvPr>
          <p:cNvSpPr txBox="1"/>
          <p:nvPr/>
        </p:nvSpPr>
        <p:spPr>
          <a:xfrm>
            <a:off x="3608184" y="2483247"/>
            <a:ext cx="1038899"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ポール式</a:t>
            </a:r>
          </a:p>
        </p:txBody>
      </p:sp>
      <p:pic>
        <p:nvPicPr>
          <p:cNvPr id="16" name="コンテンツ プレースホルダー 5">
            <a:extLst>
              <a:ext uri="{FF2B5EF4-FFF2-40B4-BE49-F238E27FC236}">
                <a16:creationId xmlns:a16="http://schemas.microsoft.com/office/drawing/2014/main" id="{1EC2AD43-C0FF-472E-825F-EAE6FE8C75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4092" y="3036007"/>
            <a:ext cx="536298" cy="845991"/>
          </a:xfrm>
          <a:prstGeom prst="rect">
            <a:avLst/>
          </a:prstGeom>
        </p:spPr>
      </p:pic>
      <p:pic>
        <p:nvPicPr>
          <p:cNvPr id="18" name="コンテンツ プレースホルダー 5">
            <a:extLst>
              <a:ext uri="{FF2B5EF4-FFF2-40B4-BE49-F238E27FC236}">
                <a16:creationId xmlns:a16="http://schemas.microsoft.com/office/drawing/2014/main" id="{699C084B-6A10-4ABA-997C-3EEEB97E06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08190" y="2498257"/>
            <a:ext cx="775620" cy="717581"/>
          </a:xfrm>
          <a:prstGeom prst="rect">
            <a:avLst/>
          </a:prstGeom>
        </p:spPr>
      </p:pic>
      <p:sp>
        <p:nvSpPr>
          <p:cNvPr id="19" name="テキスト ボックス 18">
            <a:extLst>
              <a:ext uri="{FF2B5EF4-FFF2-40B4-BE49-F238E27FC236}">
                <a16:creationId xmlns:a16="http://schemas.microsoft.com/office/drawing/2014/main" id="{16DB7D84-D650-418F-9C37-0E158F1CA938}"/>
              </a:ext>
            </a:extLst>
          </p:cNvPr>
          <p:cNvSpPr txBox="1"/>
          <p:nvPr/>
        </p:nvSpPr>
        <p:spPr>
          <a:xfrm>
            <a:off x="4644857" y="3181998"/>
            <a:ext cx="1038898"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ベルト式</a:t>
            </a:r>
          </a:p>
        </p:txBody>
      </p:sp>
      <p:sp>
        <p:nvSpPr>
          <p:cNvPr id="20" name="テキスト ボックス 19">
            <a:extLst>
              <a:ext uri="{FF2B5EF4-FFF2-40B4-BE49-F238E27FC236}">
                <a16:creationId xmlns:a16="http://schemas.microsoft.com/office/drawing/2014/main" id="{4FE73C77-139A-4110-AC69-2F596B444E39}"/>
              </a:ext>
            </a:extLst>
          </p:cNvPr>
          <p:cNvSpPr txBox="1"/>
          <p:nvPr/>
        </p:nvSpPr>
        <p:spPr>
          <a:xfrm>
            <a:off x="5598080" y="3185722"/>
            <a:ext cx="1259796"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チェーン式</a:t>
            </a:r>
          </a:p>
        </p:txBody>
      </p:sp>
      <p:pic>
        <p:nvPicPr>
          <p:cNvPr id="21" name="コンテンツ プレースホルダー 5">
            <a:extLst>
              <a:ext uri="{FF2B5EF4-FFF2-40B4-BE49-F238E27FC236}">
                <a16:creationId xmlns:a16="http://schemas.microsoft.com/office/drawing/2014/main" id="{0FAE76FD-4993-4BFE-A8C2-7F5AAE92E9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0598" y="3532140"/>
            <a:ext cx="775618" cy="460762"/>
          </a:xfrm>
          <a:prstGeom prst="rect">
            <a:avLst/>
          </a:prstGeom>
        </p:spPr>
      </p:pic>
      <p:pic>
        <p:nvPicPr>
          <p:cNvPr id="22" name="コンテンツ プレースホルダー 5">
            <a:extLst>
              <a:ext uri="{FF2B5EF4-FFF2-40B4-BE49-F238E27FC236}">
                <a16:creationId xmlns:a16="http://schemas.microsoft.com/office/drawing/2014/main" id="{4E38AE60-0779-4FCC-8CFF-41A381C4619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26132" y="3483133"/>
            <a:ext cx="775619" cy="404112"/>
          </a:xfrm>
          <a:prstGeom prst="rect">
            <a:avLst/>
          </a:prstGeom>
        </p:spPr>
      </p:pic>
      <p:sp>
        <p:nvSpPr>
          <p:cNvPr id="23" name="テキスト ボックス 22">
            <a:extLst>
              <a:ext uri="{FF2B5EF4-FFF2-40B4-BE49-F238E27FC236}">
                <a16:creationId xmlns:a16="http://schemas.microsoft.com/office/drawing/2014/main" id="{8396FADB-1C80-4BD8-880B-46B318759CF7}"/>
              </a:ext>
            </a:extLst>
          </p:cNvPr>
          <p:cNvSpPr txBox="1"/>
          <p:nvPr/>
        </p:nvSpPr>
        <p:spPr>
          <a:xfrm>
            <a:off x="6603930" y="2465754"/>
            <a:ext cx="1686439" cy="584775"/>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Ｌ字金具</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（上向き取付）</a:t>
            </a:r>
          </a:p>
        </p:txBody>
      </p:sp>
      <p:sp>
        <p:nvSpPr>
          <p:cNvPr id="24" name="テキスト ボックス 23">
            <a:extLst>
              <a:ext uri="{FF2B5EF4-FFF2-40B4-BE49-F238E27FC236}">
                <a16:creationId xmlns:a16="http://schemas.microsoft.com/office/drawing/2014/main" id="{F491E0CD-968B-4616-BDE0-5E66181DB871}"/>
              </a:ext>
            </a:extLst>
          </p:cNvPr>
          <p:cNvSpPr txBox="1"/>
          <p:nvPr/>
        </p:nvSpPr>
        <p:spPr>
          <a:xfrm>
            <a:off x="8976960" y="2450650"/>
            <a:ext cx="1691041" cy="584775"/>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Ｌ字金具</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（下向き取付）</a:t>
            </a:r>
          </a:p>
        </p:txBody>
      </p:sp>
      <p:pic>
        <p:nvPicPr>
          <p:cNvPr id="25" name="コンテンツ プレースホルダー 5">
            <a:extLst>
              <a:ext uri="{FF2B5EF4-FFF2-40B4-BE49-F238E27FC236}">
                <a16:creationId xmlns:a16="http://schemas.microsoft.com/office/drawing/2014/main" id="{49B4F1B2-CFE6-46A9-A361-DA0C13651E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63641" y="3091800"/>
            <a:ext cx="1125469" cy="830853"/>
          </a:xfrm>
          <a:prstGeom prst="rect">
            <a:avLst/>
          </a:prstGeom>
        </p:spPr>
      </p:pic>
      <p:pic>
        <p:nvPicPr>
          <p:cNvPr id="26" name="コンテンツ プレースホルダー 5">
            <a:extLst>
              <a:ext uri="{FF2B5EF4-FFF2-40B4-BE49-F238E27FC236}">
                <a16:creationId xmlns:a16="http://schemas.microsoft.com/office/drawing/2014/main" id="{4F204895-A25D-41AC-9A56-88CD9C13A90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071069" y="3034641"/>
            <a:ext cx="1008572" cy="899343"/>
          </a:xfrm>
          <a:prstGeom prst="rect">
            <a:avLst/>
          </a:prstGeom>
        </p:spPr>
      </p:pic>
      <p:pic>
        <p:nvPicPr>
          <p:cNvPr id="27" name="コンテンツ プレースホルダー 5">
            <a:extLst>
              <a:ext uri="{FF2B5EF4-FFF2-40B4-BE49-F238E27FC236}">
                <a16:creationId xmlns:a16="http://schemas.microsoft.com/office/drawing/2014/main" id="{D1F14BAD-0623-4C3D-979A-186880D964C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53124" y="3169818"/>
            <a:ext cx="680826" cy="604279"/>
          </a:xfrm>
          <a:prstGeom prst="rect">
            <a:avLst/>
          </a:prstGeom>
        </p:spPr>
      </p:pic>
      <p:sp>
        <p:nvSpPr>
          <p:cNvPr id="28" name="テキスト ボックス 27">
            <a:extLst>
              <a:ext uri="{FF2B5EF4-FFF2-40B4-BE49-F238E27FC236}">
                <a16:creationId xmlns:a16="http://schemas.microsoft.com/office/drawing/2014/main" id="{43110CD1-BE25-40BA-87DE-AEF5D2005336}"/>
              </a:ext>
            </a:extLst>
          </p:cNvPr>
          <p:cNvSpPr txBox="1"/>
          <p:nvPr/>
        </p:nvSpPr>
        <p:spPr>
          <a:xfrm>
            <a:off x="7967560" y="2517926"/>
            <a:ext cx="1232515"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プレート式</a:t>
            </a:r>
          </a:p>
        </p:txBody>
      </p:sp>
      <p:sp>
        <p:nvSpPr>
          <p:cNvPr id="29" name="テキスト ボックス 28">
            <a:extLst>
              <a:ext uri="{FF2B5EF4-FFF2-40B4-BE49-F238E27FC236}">
                <a16:creationId xmlns:a16="http://schemas.microsoft.com/office/drawing/2014/main" id="{E55BC3AF-843C-4E48-A610-EA5B26B22BEF}"/>
              </a:ext>
            </a:extLst>
          </p:cNvPr>
          <p:cNvSpPr txBox="1"/>
          <p:nvPr/>
        </p:nvSpPr>
        <p:spPr>
          <a:xfrm>
            <a:off x="6774169" y="4375743"/>
            <a:ext cx="1274304" cy="707886"/>
          </a:xfrm>
          <a:prstGeom prst="rect">
            <a:avLst/>
          </a:prstGeom>
          <a:noFill/>
        </p:spPr>
        <p:txBody>
          <a:bodyPr wrap="square" rtlCol="0">
            <a:spAutoFit/>
          </a:bodyPr>
          <a:lstStyle/>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ポール式</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マット式</a:t>
            </a:r>
          </a:p>
        </p:txBody>
      </p:sp>
      <p:sp>
        <p:nvSpPr>
          <p:cNvPr id="30" name="テキスト ボックス 29">
            <a:extLst>
              <a:ext uri="{FF2B5EF4-FFF2-40B4-BE49-F238E27FC236}">
                <a16:creationId xmlns:a16="http://schemas.microsoft.com/office/drawing/2014/main" id="{99D40CCD-B4D9-4BB0-8132-A2C6C4685727}"/>
              </a:ext>
            </a:extLst>
          </p:cNvPr>
          <p:cNvSpPr txBox="1"/>
          <p:nvPr/>
        </p:nvSpPr>
        <p:spPr>
          <a:xfrm>
            <a:off x="6710194" y="5243802"/>
            <a:ext cx="1473913" cy="707886"/>
          </a:xfrm>
          <a:prstGeom prst="rect">
            <a:avLst/>
          </a:prstGeom>
          <a:noFill/>
        </p:spPr>
        <p:txBody>
          <a:bodyPr wrap="square" rtlCol="0">
            <a:spAutoFit/>
          </a:bodyPr>
          <a:lstStyle/>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ポール式</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1600"/>
              </a:lnSpc>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ストッパー式</a:t>
            </a:r>
          </a:p>
        </p:txBody>
      </p:sp>
      <p:pic>
        <p:nvPicPr>
          <p:cNvPr id="31" name="コンテンツ プレースホルダー 5">
            <a:extLst>
              <a:ext uri="{FF2B5EF4-FFF2-40B4-BE49-F238E27FC236}">
                <a16:creationId xmlns:a16="http://schemas.microsoft.com/office/drawing/2014/main" id="{8044B70D-4092-4764-BB7A-C827A5C3F1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1069" y="4527329"/>
            <a:ext cx="349404" cy="551174"/>
          </a:xfrm>
          <a:prstGeom prst="rect">
            <a:avLst/>
          </a:prstGeom>
        </p:spPr>
      </p:pic>
      <p:pic>
        <p:nvPicPr>
          <p:cNvPr id="32" name="コンテンツ プレースホルダー 5">
            <a:extLst>
              <a:ext uri="{FF2B5EF4-FFF2-40B4-BE49-F238E27FC236}">
                <a16:creationId xmlns:a16="http://schemas.microsoft.com/office/drawing/2014/main" id="{48A31720-FA76-413A-A2F1-B49D793C9C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3934" y="5322158"/>
            <a:ext cx="349404" cy="551174"/>
          </a:xfrm>
          <a:prstGeom prst="rect">
            <a:avLst/>
          </a:prstGeom>
        </p:spPr>
      </p:pic>
      <p:pic>
        <p:nvPicPr>
          <p:cNvPr id="33" name="コンテンツ プレースホルダー 5">
            <a:extLst>
              <a:ext uri="{FF2B5EF4-FFF2-40B4-BE49-F238E27FC236}">
                <a16:creationId xmlns:a16="http://schemas.microsoft.com/office/drawing/2014/main" id="{E6AA3F55-C15B-431E-B608-A8A12252705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479249" y="4551934"/>
            <a:ext cx="541717" cy="437066"/>
          </a:xfrm>
          <a:prstGeom prst="rect">
            <a:avLst/>
          </a:prstGeom>
        </p:spPr>
      </p:pic>
      <p:pic>
        <p:nvPicPr>
          <p:cNvPr id="34" name="コンテンツ プレースホルダー 5">
            <a:extLst>
              <a:ext uri="{FF2B5EF4-FFF2-40B4-BE49-F238E27FC236}">
                <a16:creationId xmlns:a16="http://schemas.microsoft.com/office/drawing/2014/main" id="{697FC32D-FDD5-4EC1-AB96-E6520A120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1600" y="5362979"/>
            <a:ext cx="552327" cy="353290"/>
          </a:xfrm>
          <a:prstGeom prst="rect">
            <a:avLst/>
          </a:prstGeom>
        </p:spPr>
      </p:pic>
      <p:sp>
        <p:nvSpPr>
          <p:cNvPr id="35" name="四角形: 角を丸くする 34">
            <a:extLst>
              <a:ext uri="{FF2B5EF4-FFF2-40B4-BE49-F238E27FC236}">
                <a16:creationId xmlns:a16="http://schemas.microsoft.com/office/drawing/2014/main" id="{20CF8088-9D92-4212-983C-0DA12568CFC5}"/>
              </a:ext>
            </a:extLst>
          </p:cNvPr>
          <p:cNvSpPr/>
          <p:nvPr/>
        </p:nvSpPr>
        <p:spPr>
          <a:xfrm>
            <a:off x="4696940" y="3995142"/>
            <a:ext cx="5666260" cy="276738"/>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7588F078-60A9-474C-9EFD-4F33E018F033}"/>
              </a:ext>
            </a:extLst>
          </p:cNvPr>
          <p:cNvSpPr txBox="1"/>
          <p:nvPr/>
        </p:nvSpPr>
        <p:spPr>
          <a:xfrm>
            <a:off x="5688381" y="3942724"/>
            <a:ext cx="4074361" cy="338554"/>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家具・壁面や器具に十分な強度が必要</a:t>
            </a:r>
          </a:p>
        </p:txBody>
      </p:sp>
      <p:sp>
        <p:nvSpPr>
          <p:cNvPr id="37" name="矢印: 上 36">
            <a:extLst>
              <a:ext uri="{FF2B5EF4-FFF2-40B4-BE49-F238E27FC236}">
                <a16:creationId xmlns:a16="http://schemas.microsoft.com/office/drawing/2014/main" id="{5FFEA871-8B14-4E43-9CBE-33F670C007E2}"/>
              </a:ext>
            </a:extLst>
          </p:cNvPr>
          <p:cNvSpPr/>
          <p:nvPr/>
        </p:nvSpPr>
        <p:spPr>
          <a:xfrm>
            <a:off x="3881572" y="3996015"/>
            <a:ext cx="493106" cy="44795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8" name="四角形: 角を丸くする 37">
            <a:extLst>
              <a:ext uri="{FF2B5EF4-FFF2-40B4-BE49-F238E27FC236}">
                <a16:creationId xmlns:a16="http://schemas.microsoft.com/office/drawing/2014/main" id="{77B8392D-5737-47A8-96EA-5B8759A976B8}"/>
              </a:ext>
            </a:extLst>
          </p:cNvPr>
          <p:cNvSpPr/>
          <p:nvPr/>
        </p:nvSpPr>
        <p:spPr>
          <a:xfrm>
            <a:off x="2943461" y="4432767"/>
            <a:ext cx="3588269" cy="35408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9" name="テキスト ボックス 38">
            <a:extLst>
              <a:ext uri="{FF2B5EF4-FFF2-40B4-BE49-F238E27FC236}">
                <a16:creationId xmlns:a16="http://schemas.microsoft.com/office/drawing/2014/main" id="{61C4DA50-2EF8-4DE6-948C-417077D64B83}"/>
              </a:ext>
            </a:extLst>
          </p:cNvPr>
          <p:cNvSpPr txBox="1"/>
          <p:nvPr/>
        </p:nvSpPr>
        <p:spPr>
          <a:xfrm>
            <a:off x="3024948" y="4415990"/>
            <a:ext cx="3401828" cy="369332"/>
          </a:xfrm>
          <a:prstGeom prst="rect">
            <a:avLst/>
          </a:prstGeom>
          <a:noFill/>
        </p:spPr>
        <p:txBody>
          <a:bodyPr wrap="square" rtlCol="0">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家具と天井に十分な強度が必要</a:t>
            </a:r>
          </a:p>
        </p:txBody>
      </p:sp>
      <p:sp>
        <p:nvSpPr>
          <p:cNvPr id="40" name="テキスト ボックス 39">
            <a:extLst>
              <a:ext uri="{FF2B5EF4-FFF2-40B4-BE49-F238E27FC236}">
                <a16:creationId xmlns:a16="http://schemas.microsoft.com/office/drawing/2014/main" id="{88A89FA5-CACF-46D9-AFBD-C8579B97EDA5}"/>
              </a:ext>
            </a:extLst>
          </p:cNvPr>
          <p:cNvSpPr txBox="1"/>
          <p:nvPr/>
        </p:nvSpPr>
        <p:spPr>
          <a:xfrm>
            <a:off x="6096000" y="6010918"/>
            <a:ext cx="4458272" cy="338554"/>
          </a:xfrm>
          <a:prstGeom prst="rect">
            <a:avLst/>
          </a:prstGeom>
          <a:noFill/>
        </p:spPr>
        <p:txBody>
          <a:bodyPr wrap="none" rtlCol="0">
            <a:spAutoFit/>
          </a:bodyPr>
          <a:lstStyle/>
          <a:p>
            <a:r>
              <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震度６強の揺れを再現した実験で測定した効果</a:t>
            </a:r>
          </a:p>
        </p:txBody>
      </p:sp>
      <p:sp>
        <p:nvSpPr>
          <p:cNvPr id="41" name="矢印: 上 40">
            <a:extLst>
              <a:ext uri="{FF2B5EF4-FFF2-40B4-BE49-F238E27FC236}">
                <a16:creationId xmlns:a16="http://schemas.microsoft.com/office/drawing/2014/main" id="{7C0499F2-62B4-401B-82B2-17277EF85C06}"/>
              </a:ext>
            </a:extLst>
          </p:cNvPr>
          <p:cNvSpPr/>
          <p:nvPr/>
        </p:nvSpPr>
        <p:spPr>
          <a:xfrm>
            <a:off x="2300463" y="4245228"/>
            <a:ext cx="493106" cy="834245"/>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2" name="四角形: 角を丸くする 41">
            <a:extLst>
              <a:ext uri="{FF2B5EF4-FFF2-40B4-BE49-F238E27FC236}">
                <a16:creationId xmlns:a16="http://schemas.microsoft.com/office/drawing/2014/main" id="{24DFE1DE-CDC8-4853-AB36-BA5F87434C8F}"/>
              </a:ext>
            </a:extLst>
          </p:cNvPr>
          <p:cNvSpPr/>
          <p:nvPr/>
        </p:nvSpPr>
        <p:spPr>
          <a:xfrm>
            <a:off x="2285502" y="5057132"/>
            <a:ext cx="2266539" cy="35408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E6A0E7A3-43E8-48CB-B71D-997108072831}"/>
              </a:ext>
            </a:extLst>
          </p:cNvPr>
          <p:cNvSpPr txBox="1"/>
          <p:nvPr/>
        </p:nvSpPr>
        <p:spPr>
          <a:xfrm>
            <a:off x="2256108" y="5030531"/>
            <a:ext cx="2266539" cy="369332"/>
          </a:xfrm>
          <a:prstGeom prst="rect">
            <a:avLst/>
          </a:prstGeom>
          <a:noFill/>
        </p:spPr>
        <p:txBody>
          <a:bodyPr wrap="square" rtlCol="0">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大きな家具には不適</a:t>
            </a:r>
          </a:p>
        </p:txBody>
      </p:sp>
      <p:sp>
        <p:nvSpPr>
          <p:cNvPr id="17" name="テキスト ボックス 16">
            <a:extLst>
              <a:ext uri="{FF2B5EF4-FFF2-40B4-BE49-F238E27FC236}">
                <a16:creationId xmlns:a16="http://schemas.microsoft.com/office/drawing/2014/main" id="{034E1E46-B608-43CE-82E6-AC2140A43056}"/>
              </a:ext>
            </a:extLst>
          </p:cNvPr>
          <p:cNvSpPr txBox="1"/>
          <p:nvPr/>
        </p:nvSpPr>
        <p:spPr>
          <a:xfrm>
            <a:off x="4522646" y="2512755"/>
            <a:ext cx="1471544" cy="553998"/>
          </a:xfrm>
          <a:prstGeom prst="rect">
            <a:avLst/>
          </a:prstGeom>
          <a:noFill/>
        </p:spPr>
        <p:txBody>
          <a:bodyPr wrap="squar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Ｌ字金具</a:t>
            </a:r>
            <a:endParaRPr lang="en-US" altLang="ja-JP" sz="1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（スライド式）</a:t>
            </a:r>
          </a:p>
        </p:txBody>
      </p:sp>
      <p:sp>
        <p:nvSpPr>
          <p:cNvPr id="44" name="正方形/長方形 43">
            <a:extLst>
              <a:ext uri="{FF2B5EF4-FFF2-40B4-BE49-F238E27FC236}">
                <a16:creationId xmlns:a16="http://schemas.microsoft.com/office/drawing/2014/main" id="{32EEFC1F-A300-4E36-AF38-9BCBB9386161}"/>
              </a:ext>
            </a:extLst>
          </p:cNvPr>
          <p:cNvSpPr>
            <a:spLocks/>
          </p:cNvSpPr>
          <p:nvPr/>
        </p:nvSpPr>
        <p:spPr>
          <a:xfrm>
            <a:off x="1744800" y="802080"/>
            <a:ext cx="8618400" cy="644006"/>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just"/>
            <a:r>
              <a:rPr lang="ja-JP" altLang="en-US" sz="2800">
                <a:solidFill>
                  <a:srgbClr val="404040"/>
                </a:solidFill>
                <a:latin typeface="HGPｺﾞｼｯｸE" panose="020B0900000000000000" pitchFamily="50" charset="-128"/>
                <a:ea typeface="HGPｺﾞｼｯｸE" panose="020B0900000000000000" pitchFamily="50" charset="-128"/>
              </a:rPr>
              <a:t>自宅や家具等に合った器具や金具を選ぶ</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45" name="正方形/長方形 44">
            <a:extLst>
              <a:ext uri="{FF2B5EF4-FFF2-40B4-BE49-F238E27FC236}">
                <a16:creationId xmlns:a16="http://schemas.microsoft.com/office/drawing/2014/main" id="{83400DFE-6B5D-44AF-B7A1-50125CA07215}"/>
              </a:ext>
            </a:extLst>
          </p:cNvPr>
          <p:cNvSpPr/>
          <p:nvPr/>
        </p:nvSpPr>
        <p:spPr>
          <a:xfrm>
            <a:off x="8479249" y="48952"/>
            <a:ext cx="3621634" cy="10590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1303760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D3103-74C1-43A0-8307-FE5F2DB1DBE3}"/>
              </a:ext>
            </a:extLst>
          </p:cNvPr>
          <p:cNvSpPr>
            <a:spLocks noGrp="1"/>
          </p:cNvSpPr>
          <p:nvPr>
            <p:ph type="title"/>
          </p:nvPr>
        </p:nvSpPr>
        <p:spPr>
          <a:xfrm>
            <a:off x="26450" y="21637"/>
            <a:ext cx="12165550" cy="685274"/>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壁に固定する場合のポイント</a:t>
            </a:r>
          </a:p>
        </p:txBody>
      </p:sp>
      <p:sp>
        <p:nvSpPr>
          <p:cNvPr id="4" name="スライド番号プレースホルダー 3">
            <a:extLst>
              <a:ext uri="{FF2B5EF4-FFF2-40B4-BE49-F238E27FC236}">
                <a16:creationId xmlns:a16="http://schemas.microsoft.com/office/drawing/2014/main" id="{360A2D3E-C653-4A89-BC78-F6BEE39FE12A}"/>
              </a:ext>
            </a:extLst>
          </p:cNvPr>
          <p:cNvSpPr>
            <a:spLocks noGrp="1"/>
          </p:cNvSpPr>
          <p:nvPr>
            <p:ph type="sldNum" sz="quarter" idx="12"/>
          </p:nvPr>
        </p:nvSpPr>
        <p:spPr>
          <a:xfrm>
            <a:off x="8610358" y="6231067"/>
            <a:ext cx="2743200" cy="365125"/>
          </a:xfrm>
        </p:spPr>
        <p:txBody>
          <a:bodyPr/>
          <a:lstStyle/>
          <a:p>
            <a:r>
              <a:rPr kumimoji="1" lang="en-US" altLang="ja-JP" sz="1400" dirty="0"/>
              <a:t>44</a:t>
            </a:r>
            <a:endParaRPr kumimoji="1" lang="ja-JP" altLang="en-US" sz="1400" dirty="0"/>
          </a:p>
        </p:txBody>
      </p:sp>
      <p:sp>
        <p:nvSpPr>
          <p:cNvPr id="5" name="正方形/長方形 4">
            <a:extLst>
              <a:ext uri="{FF2B5EF4-FFF2-40B4-BE49-F238E27FC236}">
                <a16:creationId xmlns:a16="http://schemas.microsoft.com/office/drawing/2014/main" id="{A486A49E-0845-4E75-A0CE-2BE9DFD2DE42}"/>
              </a:ext>
            </a:extLst>
          </p:cNvPr>
          <p:cNvSpPr/>
          <p:nvPr/>
        </p:nvSpPr>
        <p:spPr>
          <a:xfrm>
            <a:off x="1786800" y="779128"/>
            <a:ext cx="8618400" cy="918149"/>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just"/>
            <a:r>
              <a:rPr lang="ja-JP" altLang="en-US" sz="2800">
                <a:solidFill>
                  <a:srgbClr val="404040"/>
                </a:solidFill>
                <a:latin typeface="HGPｺﾞｼｯｸE" panose="020B0900000000000000" pitchFamily="50" charset="-128"/>
                <a:ea typeface="HGPｺﾞｼｯｸE" panose="020B0900000000000000" pitchFamily="50" charset="-128"/>
              </a:rPr>
              <a:t>間柱や付け鴨居など、強度がある部材に固定することが重要</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8" name="コンテンツ プレースホルダー 2">
            <a:extLst>
              <a:ext uri="{FF2B5EF4-FFF2-40B4-BE49-F238E27FC236}">
                <a16:creationId xmlns:a16="http://schemas.microsoft.com/office/drawing/2014/main" id="{1BB0B2C6-C208-4E26-8767-DA49692A3523}"/>
              </a:ext>
            </a:extLst>
          </p:cNvPr>
          <p:cNvSpPr txBox="1">
            <a:spLocks/>
          </p:cNvSpPr>
          <p:nvPr/>
        </p:nvSpPr>
        <p:spPr>
          <a:xfrm>
            <a:off x="6127195" y="2101736"/>
            <a:ext cx="4050603" cy="3640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1200"/>
              </a:spcAft>
              <a:buNone/>
            </a:pPr>
            <a:r>
              <a:rPr lang="ja-JP" altLang="en-US" sz="2000">
                <a:solidFill>
                  <a:srgbClr val="404040"/>
                </a:solidFill>
                <a:latin typeface="HGPｺﾞｼｯｸE" panose="020B0900000000000000" pitchFamily="50" charset="-128"/>
                <a:ea typeface="HGPｺﾞｼｯｸE" panose="020B0900000000000000" pitchFamily="50" charset="-128"/>
              </a:rPr>
              <a:t>●付け鴨居に付ける際の注意</a:t>
            </a:r>
            <a:endParaRPr lang="en-US" altLang="ja-JP" sz="2000">
              <a:solidFill>
                <a:srgbClr val="404040"/>
              </a:solidFill>
              <a:latin typeface="HGPｺﾞｼｯｸE" panose="020B0900000000000000" pitchFamily="50" charset="-128"/>
              <a:ea typeface="HGPｺﾞｼｯｸE" panose="020B0900000000000000" pitchFamily="50" charset="-128"/>
            </a:endParaRPr>
          </a:p>
          <a:p>
            <a:pPr marL="0" indent="0" algn="just">
              <a:lnSpc>
                <a:spcPct val="100000"/>
              </a:lnSpc>
              <a:spcBef>
                <a:spcPts val="600"/>
              </a:spcBef>
              <a:spcAft>
                <a:spcPts val="1200"/>
              </a:spcAft>
              <a:buNone/>
            </a:pPr>
            <a:r>
              <a:rPr lang="ja-JP" altLang="en-US" sz="2000" u="sng">
                <a:solidFill>
                  <a:srgbClr val="FF2800"/>
                </a:solidFill>
                <a:latin typeface="HGPｺﾞｼｯｸE" panose="020B0900000000000000" pitchFamily="50" charset="-128"/>
                <a:ea typeface="HGPｺﾞｼｯｸE" panose="020B0900000000000000" pitchFamily="50" charset="-128"/>
              </a:rPr>
              <a:t>構造部材として取り付けられている場合</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と、</a:t>
            </a:r>
            <a:r>
              <a:rPr lang="ja-JP" altLang="en-US" sz="2000" u="sng">
                <a:solidFill>
                  <a:srgbClr val="FF2800"/>
                </a:solidFill>
                <a:latin typeface="HGPｺﾞｼｯｸE" panose="020B0900000000000000" pitchFamily="50" charset="-128"/>
                <a:ea typeface="HGPｺﾞｼｯｸE" panose="020B0900000000000000" pitchFamily="50" charset="-128"/>
              </a:rPr>
              <a:t>接着されている場合</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がある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nSpc>
                <a:spcPct val="100000"/>
              </a:lnSpc>
              <a:spcBef>
                <a:spcPts val="600"/>
              </a:spcBef>
              <a:spcAft>
                <a:spcPts val="1200"/>
              </a:spcAft>
            </a:pPr>
            <a:endParaRPr lang="en-US" altLang="ja-JP" sz="2400">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AC179E2D-3B42-4A25-BCFC-5984FD651C0A}"/>
              </a:ext>
            </a:extLst>
          </p:cNvPr>
          <p:cNvSpPr txBox="1"/>
          <p:nvPr/>
        </p:nvSpPr>
        <p:spPr>
          <a:xfrm>
            <a:off x="1524000" y="6597151"/>
            <a:ext cx="5690982"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参考：東京消防庁「家具類の転倒・落下・移動防止対策ハンドブック</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室内の地震対策</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p.13</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14" name="テキスト ボックス 13">
            <a:extLst>
              <a:ext uri="{FF2B5EF4-FFF2-40B4-BE49-F238E27FC236}">
                <a16:creationId xmlns:a16="http://schemas.microsoft.com/office/drawing/2014/main" id="{5CFE30A1-759E-42A1-9C6B-5F6BD36EE793}"/>
              </a:ext>
            </a:extLst>
          </p:cNvPr>
          <p:cNvSpPr txBox="1"/>
          <p:nvPr/>
        </p:nvSpPr>
        <p:spPr>
          <a:xfrm>
            <a:off x="1849174" y="2005093"/>
            <a:ext cx="1922321" cy="400110"/>
          </a:xfrm>
          <a:prstGeom prst="rect">
            <a:avLst/>
          </a:prstGeom>
          <a:noFill/>
        </p:spPr>
        <p:txBody>
          <a:bodyPr wrap="non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●間柱の探し方</a:t>
            </a:r>
          </a:p>
        </p:txBody>
      </p:sp>
      <p:grpSp>
        <p:nvGrpSpPr>
          <p:cNvPr id="29" name="グループ化 28">
            <a:extLst>
              <a:ext uri="{FF2B5EF4-FFF2-40B4-BE49-F238E27FC236}">
                <a16:creationId xmlns:a16="http://schemas.microsoft.com/office/drawing/2014/main" id="{EEFEF9DE-BFFE-4B5F-9C73-08427DAE7997}"/>
              </a:ext>
            </a:extLst>
          </p:cNvPr>
          <p:cNvGrpSpPr/>
          <p:nvPr/>
        </p:nvGrpSpPr>
        <p:grpSpPr>
          <a:xfrm>
            <a:off x="1849174" y="2538359"/>
            <a:ext cx="4135508" cy="2876687"/>
            <a:chOff x="325174" y="2979689"/>
            <a:chExt cx="4135508" cy="2876687"/>
          </a:xfrm>
        </p:grpSpPr>
        <p:sp>
          <p:nvSpPr>
            <p:cNvPr id="6" name="四角形: 角を丸くする 5">
              <a:extLst>
                <a:ext uri="{FF2B5EF4-FFF2-40B4-BE49-F238E27FC236}">
                  <a16:creationId xmlns:a16="http://schemas.microsoft.com/office/drawing/2014/main" id="{CA195922-4459-4FE9-A565-5A1D56907F97}"/>
                </a:ext>
              </a:extLst>
            </p:cNvPr>
            <p:cNvSpPr/>
            <p:nvPr/>
          </p:nvSpPr>
          <p:spPr>
            <a:xfrm>
              <a:off x="325174" y="2979689"/>
              <a:ext cx="4135508" cy="2876687"/>
            </a:xfrm>
            <a:prstGeom prst="roundRect">
              <a:avLst>
                <a:gd name="adj" fmla="val 5899"/>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nvGrpSpPr>
            <p:cNvPr id="28" name="グループ化 27">
              <a:extLst>
                <a:ext uri="{FF2B5EF4-FFF2-40B4-BE49-F238E27FC236}">
                  <a16:creationId xmlns:a16="http://schemas.microsoft.com/office/drawing/2014/main" id="{BB99E51A-593B-47C4-8C1B-3BAC0FD54643}"/>
                </a:ext>
              </a:extLst>
            </p:cNvPr>
            <p:cNvGrpSpPr/>
            <p:nvPr/>
          </p:nvGrpSpPr>
          <p:grpSpPr>
            <a:xfrm>
              <a:off x="427435" y="3353774"/>
              <a:ext cx="3399103" cy="2220369"/>
              <a:chOff x="354426" y="3079214"/>
              <a:chExt cx="3399103" cy="2220369"/>
            </a:xfrm>
          </p:grpSpPr>
          <p:grpSp>
            <p:nvGrpSpPr>
              <p:cNvPr id="23" name="グループ化 22">
                <a:extLst>
                  <a:ext uri="{FF2B5EF4-FFF2-40B4-BE49-F238E27FC236}">
                    <a16:creationId xmlns:a16="http://schemas.microsoft.com/office/drawing/2014/main" id="{C0A16E91-AA06-48D3-8F4A-60ED47FB77E3}"/>
                  </a:ext>
                </a:extLst>
              </p:cNvPr>
              <p:cNvGrpSpPr/>
              <p:nvPr/>
            </p:nvGrpSpPr>
            <p:grpSpPr>
              <a:xfrm>
                <a:off x="354426" y="3079214"/>
                <a:ext cx="3399103" cy="2220369"/>
                <a:chOff x="183340" y="3260387"/>
                <a:chExt cx="3399103" cy="2220369"/>
              </a:xfrm>
            </p:grpSpPr>
            <p:pic>
              <p:nvPicPr>
                <p:cNvPr id="7" name="コンテンツ プレースホルダー 5">
                  <a:extLst>
                    <a:ext uri="{FF2B5EF4-FFF2-40B4-BE49-F238E27FC236}">
                      <a16:creationId xmlns:a16="http://schemas.microsoft.com/office/drawing/2014/main" id="{25679FF5-90D5-4ABA-A95D-CECEC3F3D6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3340" y="3260387"/>
                  <a:ext cx="2875402" cy="1906660"/>
                </a:xfrm>
                <a:prstGeom prst="rect">
                  <a:avLst/>
                </a:prstGeom>
              </p:spPr>
            </p:pic>
            <p:sp>
              <p:nvSpPr>
                <p:cNvPr id="10" name="正方形/長方形 9">
                  <a:extLst>
                    <a:ext uri="{FF2B5EF4-FFF2-40B4-BE49-F238E27FC236}">
                      <a16:creationId xmlns:a16="http://schemas.microsoft.com/office/drawing/2014/main" id="{48AAA3FC-3165-430F-9BDA-579E9B286ED0}"/>
                    </a:ext>
                  </a:extLst>
                </p:cNvPr>
                <p:cNvSpPr/>
                <p:nvPr/>
              </p:nvSpPr>
              <p:spPr>
                <a:xfrm>
                  <a:off x="1463712" y="4307581"/>
                  <a:ext cx="2118731" cy="117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cxnSp>
              <p:nvCxnSpPr>
                <p:cNvPr id="12" name="直線コネクタ 11">
                  <a:extLst>
                    <a:ext uri="{FF2B5EF4-FFF2-40B4-BE49-F238E27FC236}">
                      <a16:creationId xmlns:a16="http://schemas.microsoft.com/office/drawing/2014/main" id="{EE46FBFB-BD0C-4F69-A74E-9D96C8D7A47D}"/>
                    </a:ext>
                  </a:extLst>
                </p:cNvPr>
                <p:cNvCxnSpPr>
                  <a:cxnSpLocks/>
                </p:cNvCxnSpPr>
                <p:nvPr/>
              </p:nvCxnSpPr>
              <p:spPr>
                <a:xfrm>
                  <a:off x="1911364" y="3979670"/>
                  <a:ext cx="0" cy="416263"/>
                </a:xfrm>
                <a:prstGeom prst="line">
                  <a:avLst/>
                </a:prstGeom>
                <a:ln w="38100">
                  <a:solidFill>
                    <a:srgbClr val="686868"/>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30B6BD9-1EA5-4362-83A1-5B0100EBB783}"/>
                    </a:ext>
                  </a:extLst>
                </p:cNvPr>
                <p:cNvCxnSpPr>
                  <a:cxnSpLocks/>
                </p:cNvCxnSpPr>
                <p:nvPr/>
              </p:nvCxnSpPr>
              <p:spPr>
                <a:xfrm flipV="1">
                  <a:off x="689805" y="4395933"/>
                  <a:ext cx="1221559" cy="53576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正方形/長方形 14">
                <a:extLst>
                  <a:ext uri="{FF2B5EF4-FFF2-40B4-BE49-F238E27FC236}">
                    <a16:creationId xmlns:a16="http://schemas.microsoft.com/office/drawing/2014/main" id="{CE913D83-5239-4094-82F8-D70208B82216}"/>
                  </a:ext>
                </a:extLst>
              </p:cNvPr>
              <p:cNvSpPr/>
              <p:nvPr/>
            </p:nvSpPr>
            <p:spPr>
              <a:xfrm>
                <a:off x="741246" y="4857262"/>
                <a:ext cx="1762830" cy="38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grpSp>
          <p:nvGrpSpPr>
            <p:cNvPr id="27" name="グループ化 26">
              <a:extLst>
                <a:ext uri="{FF2B5EF4-FFF2-40B4-BE49-F238E27FC236}">
                  <a16:creationId xmlns:a16="http://schemas.microsoft.com/office/drawing/2014/main" id="{C2C9E0B8-49BF-4472-B175-8FB0A6FA19D4}"/>
                </a:ext>
              </a:extLst>
            </p:cNvPr>
            <p:cNvGrpSpPr/>
            <p:nvPr/>
          </p:nvGrpSpPr>
          <p:grpSpPr>
            <a:xfrm>
              <a:off x="2501483" y="3185672"/>
              <a:ext cx="1638086" cy="2320434"/>
              <a:chOff x="2486322" y="3092285"/>
              <a:chExt cx="1638086" cy="2320434"/>
            </a:xfrm>
          </p:grpSpPr>
          <p:pic>
            <p:nvPicPr>
              <p:cNvPr id="11" name="コンテンツ プレースホルダー 5">
                <a:extLst>
                  <a:ext uri="{FF2B5EF4-FFF2-40B4-BE49-F238E27FC236}">
                    <a16:creationId xmlns:a16="http://schemas.microsoft.com/office/drawing/2014/main" id="{B8D07129-F46B-4DBA-8782-00974264A8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6322" y="3092285"/>
                <a:ext cx="1638086" cy="2074762"/>
              </a:xfrm>
              <a:prstGeom prst="rect">
                <a:avLst/>
              </a:prstGeom>
            </p:spPr>
          </p:pic>
          <p:sp>
            <p:nvSpPr>
              <p:cNvPr id="16" name="正方形/長方形 15">
                <a:extLst>
                  <a:ext uri="{FF2B5EF4-FFF2-40B4-BE49-F238E27FC236}">
                    <a16:creationId xmlns:a16="http://schemas.microsoft.com/office/drawing/2014/main" id="{0BFAD36A-B633-410F-82CB-146AD8D2FD87}"/>
                  </a:ext>
                </a:extLst>
              </p:cNvPr>
              <p:cNvSpPr/>
              <p:nvPr/>
            </p:nvSpPr>
            <p:spPr>
              <a:xfrm>
                <a:off x="2759889" y="5031335"/>
                <a:ext cx="1167277" cy="38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sp>
          <p:nvSpPr>
            <p:cNvPr id="17" name="テキスト ボックス 16">
              <a:extLst>
                <a:ext uri="{FF2B5EF4-FFF2-40B4-BE49-F238E27FC236}">
                  <a16:creationId xmlns:a16="http://schemas.microsoft.com/office/drawing/2014/main" id="{B98DB9D6-73C2-48DA-B1DC-486C8DEB65DB}"/>
                </a:ext>
              </a:extLst>
            </p:cNvPr>
            <p:cNvSpPr txBox="1"/>
            <p:nvPr/>
          </p:nvSpPr>
          <p:spPr>
            <a:xfrm>
              <a:off x="429772" y="5294734"/>
              <a:ext cx="1941557" cy="338554"/>
            </a:xfrm>
            <a:prstGeom prst="rect">
              <a:avLst/>
            </a:prstGeom>
            <a:noFill/>
          </p:spPr>
          <p:txBody>
            <a:bodyPr wrap="non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センサーによる確認</a:t>
              </a:r>
            </a:p>
          </p:txBody>
        </p:sp>
        <p:sp>
          <p:nvSpPr>
            <p:cNvPr id="18" name="テキスト ボックス 17">
              <a:extLst>
                <a:ext uri="{FF2B5EF4-FFF2-40B4-BE49-F238E27FC236}">
                  <a16:creationId xmlns:a16="http://schemas.microsoft.com/office/drawing/2014/main" id="{5F2E427C-F913-44B2-B725-54E23F7ECF68}"/>
                </a:ext>
              </a:extLst>
            </p:cNvPr>
            <p:cNvSpPr txBox="1"/>
            <p:nvPr/>
          </p:nvSpPr>
          <p:spPr>
            <a:xfrm>
              <a:off x="2355008" y="5307807"/>
              <a:ext cx="2047355" cy="338554"/>
            </a:xfrm>
            <a:prstGeom prst="rect">
              <a:avLst/>
            </a:prstGeom>
            <a:noFill/>
          </p:spPr>
          <p:txBody>
            <a:bodyPr wrap="none" rtlCol="0">
              <a:spAutoFit/>
            </a:bodyPr>
            <a:lstStyle/>
            <a:p>
              <a:pPr algn="ct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ドライバーによる打診</a:t>
              </a:r>
            </a:p>
          </p:txBody>
        </p:sp>
      </p:grpSp>
      <p:grpSp>
        <p:nvGrpSpPr>
          <p:cNvPr id="34" name="グループ化 33">
            <a:extLst>
              <a:ext uri="{FF2B5EF4-FFF2-40B4-BE49-F238E27FC236}">
                <a16:creationId xmlns:a16="http://schemas.microsoft.com/office/drawing/2014/main" id="{15BC3525-955D-4069-98DB-3F60DEE173E2}"/>
              </a:ext>
            </a:extLst>
          </p:cNvPr>
          <p:cNvGrpSpPr/>
          <p:nvPr/>
        </p:nvGrpSpPr>
        <p:grpSpPr>
          <a:xfrm>
            <a:off x="6232850" y="3823743"/>
            <a:ext cx="4050603" cy="1723242"/>
            <a:chOff x="4845165" y="4100741"/>
            <a:chExt cx="4208639" cy="1790475"/>
          </a:xfrm>
        </p:grpSpPr>
        <p:pic>
          <p:nvPicPr>
            <p:cNvPr id="19" name="コンテンツ プレースホルダー 5">
              <a:extLst>
                <a:ext uri="{FF2B5EF4-FFF2-40B4-BE49-F238E27FC236}">
                  <a16:creationId xmlns:a16="http://schemas.microsoft.com/office/drawing/2014/main" id="{2F85308D-E7AD-4C89-9BE3-BD8543546D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81565" y="4204693"/>
              <a:ext cx="1872239" cy="1686523"/>
            </a:xfrm>
            <a:prstGeom prst="rect">
              <a:avLst/>
            </a:prstGeom>
          </p:spPr>
        </p:pic>
        <p:sp>
          <p:nvSpPr>
            <p:cNvPr id="20" name="四角形: 角を丸くする 19">
              <a:extLst>
                <a:ext uri="{FF2B5EF4-FFF2-40B4-BE49-F238E27FC236}">
                  <a16:creationId xmlns:a16="http://schemas.microsoft.com/office/drawing/2014/main" id="{F04BD71F-BE0A-4631-B0DD-D4F66D6668D4}"/>
                </a:ext>
              </a:extLst>
            </p:cNvPr>
            <p:cNvSpPr/>
            <p:nvPr/>
          </p:nvSpPr>
          <p:spPr>
            <a:xfrm>
              <a:off x="4845165" y="4100741"/>
              <a:ext cx="2241435" cy="1360143"/>
            </a:xfrm>
            <a:prstGeom prst="roundRect">
              <a:avLst>
                <a:gd name="adj" fmla="val 4969"/>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接着されている場合は、間柱などに木ネジで止めた上で、対策器具を取り付ける</a:t>
              </a:r>
            </a:p>
          </p:txBody>
        </p:sp>
        <p:cxnSp>
          <p:nvCxnSpPr>
            <p:cNvPr id="21" name="直線コネクタ 20">
              <a:extLst>
                <a:ext uri="{FF2B5EF4-FFF2-40B4-BE49-F238E27FC236}">
                  <a16:creationId xmlns:a16="http://schemas.microsoft.com/office/drawing/2014/main" id="{3A6A0524-D80A-43E3-9650-4BF9DB4BEC29}"/>
                </a:ext>
              </a:extLst>
            </p:cNvPr>
            <p:cNvCxnSpPr>
              <a:cxnSpLocks/>
            </p:cNvCxnSpPr>
            <p:nvPr/>
          </p:nvCxnSpPr>
          <p:spPr>
            <a:xfrm flipH="1" flipV="1">
              <a:off x="7086600" y="4418033"/>
              <a:ext cx="1317625" cy="77767"/>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85680A2-E544-4569-9467-DA75FEB30990}"/>
                </a:ext>
              </a:extLst>
            </p:cNvPr>
            <p:cNvCxnSpPr>
              <a:cxnSpLocks/>
            </p:cNvCxnSpPr>
            <p:nvPr/>
          </p:nvCxnSpPr>
          <p:spPr>
            <a:xfrm flipH="1" flipV="1">
              <a:off x="7086601" y="4455153"/>
              <a:ext cx="730249" cy="36807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3E82723B-CCFD-4012-8AFA-791BDB56991B}"/>
                </a:ext>
              </a:extLst>
            </p:cNvPr>
            <p:cNvSpPr/>
            <p:nvPr/>
          </p:nvSpPr>
          <p:spPr>
            <a:xfrm>
              <a:off x="8433627" y="4380407"/>
              <a:ext cx="306919" cy="306919"/>
            </a:xfrm>
            <a:prstGeom prst="ellipse">
              <a:avLst/>
            </a:prstGeom>
            <a:no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楕円 32">
              <a:extLst>
                <a:ext uri="{FF2B5EF4-FFF2-40B4-BE49-F238E27FC236}">
                  <a16:creationId xmlns:a16="http://schemas.microsoft.com/office/drawing/2014/main" id="{CA7B8828-2C38-4B7F-8738-41C2A98D48E6}"/>
                </a:ext>
              </a:extLst>
            </p:cNvPr>
            <p:cNvSpPr/>
            <p:nvPr/>
          </p:nvSpPr>
          <p:spPr>
            <a:xfrm>
              <a:off x="7823822" y="4764686"/>
              <a:ext cx="306919" cy="306919"/>
            </a:xfrm>
            <a:prstGeom prst="ellipse">
              <a:avLst/>
            </a:prstGeom>
            <a:no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1" name="正方形/長方形 30">
            <a:extLst>
              <a:ext uri="{FF2B5EF4-FFF2-40B4-BE49-F238E27FC236}">
                <a16:creationId xmlns:a16="http://schemas.microsoft.com/office/drawing/2014/main" id="{83400DFE-6B5D-44AF-B7A1-50125CA07215}"/>
              </a:ext>
            </a:extLst>
          </p:cNvPr>
          <p:cNvSpPr/>
          <p:nvPr/>
        </p:nvSpPr>
        <p:spPr>
          <a:xfrm>
            <a:off x="6384235" y="83293"/>
            <a:ext cx="5065643" cy="7075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4023871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D4050-9669-42FC-B3C2-7E94D03220D0}"/>
              </a:ext>
            </a:extLst>
          </p:cNvPr>
          <p:cNvSpPr>
            <a:spLocks noGrp="1"/>
          </p:cNvSpPr>
          <p:nvPr>
            <p:ph type="title"/>
          </p:nvPr>
        </p:nvSpPr>
        <p:spPr>
          <a:xfrm>
            <a:off x="0" y="271"/>
            <a:ext cx="12192000" cy="761680"/>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ポール式器具・ストッパー式器具の場合</a:t>
            </a:r>
          </a:p>
        </p:txBody>
      </p:sp>
      <p:sp>
        <p:nvSpPr>
          <p:cNvPr id="4" name="スライド番号プレースホルダー 3">
            <a:extLst>
              <a:ext uri="{FF2B5EF4-FFF2-40B4-BE49-F238E27FC236}">
                <a16:creationId xmlns:a16="http://schemas.microsoft.com/office/drawing/2014/main" id="{81DB2DBD-36E3-4F28-8786-AA97EC7695A3}"/>
              </a:ext>
            </a:extLst>
          </p:cNvPr>
          <p:cNvSpPr>
            <a:spLocks noGrp="1"/>
          </p:cNvSpPr>
          <p:nvPr>
            <p:ph type="sldNum" sz="quarter" idx="12"/>
          </p:nvPr>
        </p:nvSpPr>
        <p:spPr>
          <a:xfrm>
            <a:off x="8610600" y="6165027"/>
            <a:ext cx="2743200" cy="365125"/>
          </a:xfrm>
        </p:spPr>
        <p:txBody>
          <a:bodyPr/>
          <a:lstStyle/>
          <a:p>
            <a:r>
              <a:rPr kumimoji="1" lang="en-US" altLang="ja-JP" sz="1400" dirty="0"/>
              <a:t>45</a:t>
            </a:r>
            <a:endParaRPr kumimoji="1" lang="ja-JP" altLang="en-US" sz="1400" dirty="0"/>
          </a:p>
        </p:txBody>
      </p:sp>
      <p:sp>
        <p:nvSpPr>
          <p:cNvPr id="5" name="正方形/長方形 4">
            <a:extLst>
              <a:ext uri="{FF2B5EF4-FFF2-40B4-BE49-F238E27FC236}">
                <a16:creationId xmlns:a16="http://schemas.microsoft.com/office/drawing/2014/main" id="{F59051FE-800F-4F1A-AFF7-754693281685}"/>
              </a:ext>
            </a:extLst>
          </p:cNvPr>
          <p:cNvSpPr/>
          <p:nvPr/>
        </p:nvSpPr>
        <p:spPr>
          <a:xfrm>
            <a:off x="1786800" y="802119"/>
            <a:ext cx="8618400" cy="1188000"/>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ja-JP" altLang="en-US" sz="2800">
                <a:solidFill>
                  <a:srgbClr val="404040"/>
                </a:solidFill>
                <a:latin typeface="HGPｺﾞｼｯｸE" panose="020B0900000000000000" pitchFamily="50" charset="-128"/>
                <a:ea typeface="HGPｺﾞｼｯｸE" panose="020B0900000000000000" pitchFamily="50" charset="-128"/>
              </a:rPr>
              <a:t>組み合わせて取り付けると、壁に固定した時と同程度の効果がうまれる</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15EABFBC-61BB-4B0E-B8A8-0959A841C1ED}"/>
              </a:ext>
            </a:extLst>
          </p:cNvPr>
          <p:cNvSpPr txBox="1"/>
          <p:nvPr/>
        </p:nvSpPr>
        <p:spPr>
          <a:xfrm>
            <a:off x="1474921" y="2299629"/>
            <a:ext cx="1980029" cy="400110"/>
          </a:xfrm>
          <a:prstGeom prst="rect">
            <a:avLst/>
          </a:prstGeom>
          <a:noFill/>
        </p:spPr>
        <p:txBody>
          <a:bodyPr wrap="none" rtlCol="0">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●ポール式器具</a:t>
            </a:r>
            <a:endParaRPr lang="ja-JP" altLang="en-US" sz="2000" u="sng">
              <a:solidFill>
                <a:srgbClr val="FF0000"/>
              </a:solidFill>
              <a:latin typeface="HGPｺﾞｼｯｸE" panose="020B0900000000000000" pitchFamily="50" charset="-128"/>
              <a:ea typeface="HGPｺﾞｼｯｸE" panose="020B0900000000000000" pitchFamily="50" charset="-128"/>
            </a:endParaRPr>
          </a:p>
        </p:txBody>
      </p:sp>
      <p:sp>
        <p:nvSpPr>
          <p:cNvPr id="44" name="テキスト ボックス 43">
            <a:extLst>
              <a:ext uri="{FF2B5EF4-FFF2-40B4-BE49-F238E27FC236}">
                <a16:creationId xmlns:a16="http://schemas.microsoft.com/office/drawing/2014/main" id="{FACE0221-38DB-438E-A099-466046D0DBCD}"/>
              </a:ext>
            </a:extLst>
          </p:cNvPr>
          <p:cNvSpPr txBox="1"/>
          <p:nvPr/>
        </p:nvSpPr>
        <p:spPr>
          <a:xfrm>
            <a:off x="1524000" y="6530152"/>
            <a:ext cx="5690982"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参考：東京消防庁「家具類の転倒・落下・移動防止対策ハンドブック</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室内の地震対策</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p.15</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46" name="テキスト ボックス 45">
            <a:extLst>
              <a:ext uri="{FF2B5EF4-FFF2-40B4-BE49-F238E27FC236}">
                <a16:creationId xmlns:a16="http://schemas.microsoft.com/office/drawing/2014/main" id="{1338E938-D658-4455-B7C8-99BF9677DA33}"/>
              </a:ext>
            </a:extLst>
          </p:cNvPr>
          <p:cNvSpPr txBox="1"/>
          <p:nvPr/>
        </p:nvSpPr>
        <p:spPr>
          <a:xfrm>
            <a:off x="8251904" y="2342578"/>
            <a:ext cx="2327881" cy="400110"/>
          </a:xfrm>
          <a:prstGeom prst="rect">
            <a:avLst/>
          </a:prstGeom>
          <a:noFill/>
        </p:spPr>
        <p:txBody>
          <a:bodyPr wrap="none" rtlCol="0">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●ストッパー式器具</a:t>
            </a:r>
            <a:endParaRPr lang="ja-JP" altLang="en-US" sz="2000" u="sng">
              <a:solidFill>
                <a:srgbClr val="FF0000"/>
              </a:solidFill>
              <a:latin typeface="HGPｺﾞｼｯｸE" panose="020B0900000000000000" pitchFamily="50" charset="-128"/>
              <a:ea typeface="HGPｺﾞｼｯｸE" panose="020B0900000000000000" pitchFamily="50" charset="-128"/>
            </a:endParaRPr>
          </a:p>
        </p:txBody>
      </p:sp>
      <p:grpSp>
        <p:nvGrpSpPr>
          <p:cNvPr id="53" name="グループ化 52">
            <a:extLst>
              <a:ext uri="{FF2B5EF4-FFF2-40B4-BE49-F238E27FC236}">
                <a16:creationId xmlns:a16="http://schemas.microsoft.com/office/drawing/2014/main" id="{032F3D60-4F19-43F0-9094-8D8A7DE5F182}"/>
              </a:ext>
            </a:extLst>
          </p:cNvPr>
          <p:cNvGrpSpPr/>
          <p:nvPr/>
        </p:nvGrpSpPr>
        <p:grpSpPr>
          <a:xfrm>
            <a:off x="1574568" y="2801541"/>
            <a:ext cx="8933326" cy="2919993"/>
            <a:chOff x="50568" y="2801540"/>
            <a:chExt cx="8933326" cy="2919993"/>
          </a:xfrm>
        </p:grpSpPr>
        <p:sp>
          <p:nvSpPr>
            <p:cNvPr id="12" name="正方形/長方形 11">
              <a:extLst>
                <a:ext uri="{FF2B5EF4-FFF2-40B4-BE49-F238E27FC236}">
                  <a16:creationId xmlns:a16="http://schemas.microsoft.com/office/drawing/2014/main" id="{BBAF750C-F0DC-48EB-860A-D06A231F8444}"/>
                </a:ext>
              </a:extLst>
            </p:cNvPr>
            <p:cNvSpPr/>
            <p:nvPr/>
          </p:nvSpPr>
          <p:spPr>
            <a:xfrm>
              <a:off x="50569" y="3220278"/>
              <a:ext cx="2124000" cy="24963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98ADA6E7-2514-4A34-853E-7AAC3F9BACD0}"/>
                </a:ext>
              </a:extLst>
            </p:cNvPr>
            <p:cNvSpPr/>
            <p:nvPr/>
          </p:nvSpPr>
          <p:spPr>
            <a:xfrm>
              <a:off x="50568" y="2806202"/>
              <a:ext cx="2124000"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ts val="1900"/>
                </a:lnSpc>
              </a:pPr>
              <a:r>
                <a:rPr lang="ja-JP" altLang="en-US">
                  <a:solidFill>
                    <a:schemeClr val="bg1"/>
                  </a:solidFill>
                  <a:latin typeface="HGPｺﾞｼｯｸE" panose="020B0900000000000000" pitchFamily="50" charset="-128"/>
                  <a:ea typeface="HGPｺﾞｼｯｸE" panose="020B0900000000000000" pitchFamily="50" charset="-128"/>
                </a:rPr>
                <a:t>奥の両端に設置する</a:t>
              </a:r>
            </a:p>
          </p:txBody>
        </p:sp>
        <p:sp>
          <p:nvSpPr>
            <p:cNvPr id="10" name="正方形/長方形 9">
              <a:extLst>
                <a:ext uri="{FF2B5EF4-FFF2-40B4-BE49-F238E27FC236}">
                  <a16:creationId xmlns:a16="http://schemas.microsoft.com/office/drawing/2014/main" id="{AF784ADE-0E9F-44E5-821B-DF647948D0CD}"/>
                </a:ext>
              </a:extLst>
            </p:cNvPr>
            <p:cNvSpPr/>
            <p:nvPr/>
          </p:nvSpPr>
          <p:spPr>
            <a:xfrm>
              <a:off x="2311677" y="3156668"/>
              <a:ext cx="2124000" cy="2553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11" name="正方形/長方形 10">
              <a:extLst>
                <a:ext uri="{FF2B5EF4-FFF2-40B4-BE49-F238E27FC236}">
                  <a16:creationId xmlns:a16="http://schemas.microsoft.com/office/drawing/2014/main" id="{B2D4574F-6A47-4FEB-A806-75B25571C6B3}"/>
                </a:ext>
              </a:extLst>
            </p:cNvPr>
            <p:cNvSpPr/>
            <p:nvPr/>
          </p:nvSpPr>
          <p:spPr>
            <a:xfrm>
              <a:off x="2311677" y="2801541"/>
              <a:ext cx="2124000" cy="508173"/>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ts val="1900"/>
                </a:lnSpc>
              </a:pPr>
              <a:r>
                <a:rPr lang="ja-JP" altLang="en-US">
                  <a:solidFill>
                    <a:schemeClr val="bg1"/>
                  </a:solidFill>
                  <a:latin typeface="HGPｺﾞｼｯｸE" panose="020B0900000000000000" pitchFamily="50" charset="-128"/>
                  <a:ea typeface="HGPｺﾞｼｯｸE" panose="020B0900000000000000" pitchFamily="50" charset="-128"/>
                </a:rPr>
                <a:t>天井との空きは</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lnSpc>
                  <a:spcPts val="1900"/>
                </a:lnSpc>
              </a:pPr>
              <a:r>
                <a:rPr lang="ja-JP" altLang="en-US">
                  <a:solidFill>
                    <a:schemeClr val="bg1"/>
                  </a:solidFill>
                  <a:latin typeface="HGPｺﾞｼｯｸE" panose="020B0900000000000000" pitchFamily="50" charset="-128"/>
                  <a:ea typeface="HGPｺﾞｼｯｸE" panose="020B0900000000000000" pitchFamily="50" charset="-128"/>
                </a:rPr>
                <a:t>少なく</a:t>
              </a:r>
            </a:p>
          </p:txBody>
        </p:sp>
        <p:sp>
          <p:nvSpPr>
            <p:cNvPr id="6" name="正方形/長方形 5">
              <a:extLst>
                <a:ext uri="{FF2B5EF4-FFF2-40B4-BE49-F238E27FC236}">
                  <a16:creationId xmlns:a16="http://schemas.microsoft.com/office/drawing/2014/main" id="{CF1CF75C-56EA-4DF3-8835-A8D4B5AFC003}"/>
                </a:ext>
              </a:extLst>
            </p:cNvPr>
            <p:cNvSpPr/>
            <p:nvPr/>
          </p:nvSpPr>
          <p:spPr>
            <a:xfrm>
              <a:off x="6859894" y="2801540"/>
              <a:ext cx="2124000" cy="29199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8" name="正方形/長方形 7">
              <a:extLst>
                <a:ext uri="{FF2B5EF4-FFF2-40B4-BE49-F238E27FC236}">
                  <a16:creationId xmlns:a16="http://schemas.microsoft.com/office/drawing/2014/main" id="{791784EA-A7A3-44C8-B5C6-2ED4D2D28F46}"/>
                </a:ext>
              </a:extLst>
            </p:cNvPr>
            <p:cNvSpPr/>
            <p:nvPr/>
          </p:nvSpPr>
          <p:spPr>
            <a:xfrm>
              <a:off x="4572003" y="2803421"/>
              <a:ext cx="2124000" cy="29112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7" name="正方形/長方形 6">
              <a:extLst>
                <a:ext uri="{FF2B5EF4-FFF2-40B4-BE49-F238E27FC236}">
                  <a16:creationId xmlns:a16="http://schemas.microsoft.com/office/drawing/2014/main" id="{1CFE5914-F5CD-4C3A-941F-20818929D0A0}"/>
                </a:ext>
              </a:extLst>
            </p:cNvPr>
            <p:cNvSpPr/>
            <p:nvPr/>
          </p:nvSpPr>
          <p:spPr>
            <a:xfrm>
              <a:off x="6859894" y="2801542"/>
              <a:ext cx="2124000" cy="519991"/>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端から端まで敷く</a:t>
              </a:r>
            </a:p>
          </p:txBody>
        </p:sp>
        <p:sp>
          <p:nvSpPr>
            <p:cNvPr id="9" name="正方形/長方形 8">
              <a:extLst>
                <a:ext uri="{FF2B5EF4-FFF2-40B4-BE49-F238E27FC236}">
                  <a16:creationId xmlns:a16="http://schemas.microsoft.com/office/drawing/2014/main" id="{D972D75B-68BA-4AED-92C6-CEC4F4EBAC43}"/>
                </a:ext>
              </a:extLst>
            </p:cNvPr>
            <p:cNvSpPr/>
            <p:nvPr/>
          </p:nvSpPr>
          <p:spPr>
            <a:xfrm>
              <a:off x="4572003" y="2803421"/>
              <a:ext cx="2124000" cy="51810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ts val="1900"/>
                </a:lnSpc>
              </a:pPr>
              <a:r>
                <a:rPr lang="ja-JP" altLang="en-US">
                  <a:solidFill>
                    <a:schemeClr val="bg1"/>
                  </a:solidFill>
                  <a:latin typeface="HGPｺﾞｼｯｸE" panose="020B0900000000000000" pitchFamily="50" charset="-128"/>
                  <a:ea typeface="HGPｺﾞｼｯｸE" panose="020B0900000000000000" pitchFamily="50" charset="-128"/>
                </a:rPr>
                <a:t>ねじ止めは効果ＵＰ</a:t>
              </a:r>
            </a:p>
          </p:txBody>
        </p:sp>
        <p:pic>
          <p:nvPicPr>
            <p:cNvPr id="14" name="コンテンツ プレースホルダー 5">
              <a:extLst>
                <a:ext uri="{FF2B5EF4-FFF2-40B4-BE49-F238E27FC236}">
                  <a16:creationId xmlns:a16="http://schemas.microsoft.com/office/drawing/2014/main" id="{E561E349-1D6D-452A-A1A9-3556CFCC6D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4" y="3497164"/>
              <a:ext cx="1951835" cy="1925479"/>
            </a:xfrm>
            <a:prstGeom prst="rect">
              <a:avLst/>
            </a:prstGeom>
          </p:spPr>
        </p:pic>
        <p:sp>
          <p:nvSpPr>
            <p:cNvPr id="16" name="正方形/長方形 15">
              <a:extLst>
                <a:ext uri="{FF2B5EF4-FFF2-40B4-BE49-F238E27FC236}">
                  <a16:creationId xmlns:a16="http://schemas.microsoft.com/office/drawing/2014/main" id="{4B0A9786-FD16-4DA9-AE3C-4047E7417FF6}"/>
                </a:ext>
              </a:extLst>
            </p:cNvPr>
            <p:cNvSpPr/>
            <p:nvPr/>
          </p:nvSpPr>
          <p:spPr>
            <a:xfrm>
              <a:off x="115296" y="3759650"/>
              <a:ext cx="701265"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F5254EE1-10F9-4E6D-A8B6-172EAF050958}"/>
                </a:ext>
              </a:extLst>
            </p:cNvPr>
            <p:cNvSpPr/>
            <p:nvPr/>
          </p:nvSpPr>
          <p:spPr>
            <a:xfrm>
              <a:off x="1550588" y="3806498"/>
              <a:ext cx="518142"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18" name="正方形/長方形 17">
              <a:extLst>
                <a:ext uri="{FF2B5EF4-FFF2-40B4-BE49-F238E27FC236}">
                  <a16:creationId xmlns:a16="http://schemas.microsoft.com/office/drawing/2014/main" id="{7B1FC447-11F0-416B-9E92-5E622D774506}"/>
                </a:ext>
              </a:extLst>
            </p:cNvPr>
            <p:cNvSpPr/>
            <p:nvPr/>
          </p:nvSpPr>
          <p:spPr>
            <a:xfrm>
              <a:off x="940935" y="4339516"/>
              <a:ext cx="518142"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19" name="テキスト ボックス 18">
              <a:extLst>
                <a:ext uri="{FF2B5EF4-FFF2-40B4-BE49-F238E27FC236}">
                  <a16:creationId xmlns:a16="http://schemas.microsoft.com/office/drawing/2014/main" id="{ACA0A700-12C4-4433-B15A-F8E07FE85654}"/>
                </a:ext>
              </a:extLst>
            </p:cNvPr>
            <p:cNvSpPr txBox="1"/>
            <p:nvPr/>
          </p:nvSpPr>
          <p:spPr>
            <a:xfrm>
              <a:off x="773552" y="4322896"/>
              <a:ext cx="71097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家具</a:t>
              </a:r>
            </a:p>
          </p:txBody>
        </p:sp>
        <p:grpSp>
          <p:nvGrpSpPr>
            <p:cNvPr id="22" name="グループ化 21">
              <a:extLst>
                <a:ext uri="{FF2B5EF4-FFF2-40B4-BE49-F238E27FC236}">
                  <a16:creationId xmlns:a16="http://schemas.microsoft.com/office/drawing/2014/main" id="{4F848E74-EEB6-46ED-93DD-CF245E0771C1}"/>
                </a:ext>
              </a:extLst>
            </p:cNvPr>
            <p:cNvGrpSpPr/>
            <p:nvPr/>
          </p:nvGrpSpPr>
          <p:grpSpPr>
            <a:xfrm>
              <a:off x="2471469" y="3467734"/>
              <a:ext cx="1184556" cy="743746"/>
              <a:chOff x="3695699" y="3824288"/>
              <a:chExt cx="1681164" cy="917092"/>
            </a:xfrm>
          </p:grpSpPr>
          <p:cxnSp>
            <p:nvCxnSpPr>
              <p:cNvPr id="23" name="直線コネクタ 22">
                <a:extLst>
                  <a:ext uri="{FF2B5EF4-FFF2-40B4-BE49-F238E27FC236}">
                    <a16:creationId xmlns:a16="http://schemas.microsoft.com/office/drawing/2014/main" id="{7270D6E7-50ED-47C1-B28A-6CD97E1C5D4B}"/>
                  </a:ext>
                </a:extLst>
              </p:cNvPr>
              <p:cNvCxnSpPr>
                <a:cxnSpLocks/>
              </p:cNvCxnSpPr>
              <p:nvPr/>
            </p:nvCxnSpPr>
            <p:spPr>
              <a:xfrm>
                <a:off x="3695699" y="3824288"/>
                <a:ext cx="16811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25DA8E0-5CC8-47F3-88AF-A515F2FA9166}"/>
                  </a:ext>
                </a:extLst>
              </p:cNvPr>
              <p:cNvCxnSpPr/>
              <p:nvPr/>
            </p:nvCxnSpPr>
            <p:spPr>
              <a:xfrm>
                <a:off x="3714750" y="3824288"/>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CD6446FD-C4B3-41F7-9CEB-DB876BC0F7DF}"/>
                  </a:ext>
                </a:extLst>
              </p:cNvPr>
              <p:cNvSpPr/>
              <p:nvPr/>
            </p:nvSpPr>
            <p:spPr>
              <a:xfrm>
                <a:off x="3767138" y="4395790"/>
                <a:ext cx="1557337"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26" name="フリーフォーム: 図形 25">
                <a:extLst>
                  <a:ext uri="{FF2B5EF4-FFF2-40B4-BE49-F238E27FC236}">
                    <a16:creationId xmlns:a16="http://schemas.microsoft.com/office/drawing/2014/main" id="{4C7CCF53-DB81-42FC-8BAE-4E2FF4C95AF1}"/>
                  </a:ext>
                </a:extLst>
              </p:cNvPr>
              <p:cNvSpPr/>
              <p:nvPr/>
            </p:nvSpPr>
            <p:spPr>
              <a:xfrm>
                <a:off x="3824287" y="3848100"/>
                <a:ext cx="454819" cy="550069"/>
              </a:xfrm>
              <a:custGeom>
                <a:avLst/>
                <a:gdLst>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0 w 454818"/>
                  <a:gd name="connsiteY21"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47625 w 454818"/>
                  <a:gd name="connsiteY21" fmla="*/ 28575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5718 h 550069"/>
                  <a:gd name="connsiteX22" fmla="*/ 2382 w 457200"/>
                  <a:gd name="connsiteY22"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2381 w 454818"/>
                  <a:gd name="connsiteY21" fmla="*/ 35718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3337 h 550069"/>
                  <a:gd name="connsiteX22" fmla="*/ 2382 w 457200"/>
                  <a:gd name="connsiteY22" fmla="*/ 0 h 550069"/>
                  <a:gd name="connsiteX0" fmla="*/ 1 w 454819"/>
                  <a:gd name="connsiteY0" fmla="*/ 0 h 550069"/>
                  <a:gd name="connsiteX1" fmla="*/ 447676 w 454819"/>
                  <a:gd name="connsiteY1" fmla="*/ 0 h 550069"/>
                  <a:gd name="connsiteX2" fmla="*/ 447676 w 454819"/>
                  <a:gd name="connsiteY2" fmla="*/ 40481 h 550069"/>
                  <a:gd name="connsiteX3" fmla="*/ 333376 w 454819"/>
                  <a:gd name="connsiteY3" fmla="*/ 59531 h 550069"/>
                  <a:gd name="connsiteX4" fmla="*/ 278607 w 454819"/>
                  <a:gd name="connsiteY4" fmla="*/ 61913 h 550069"/>
                  <a:gd name="connsiteX5" fmla="*/ 278607 w 454819"/>
                  <a:gd name="connsiteY5" fmla="*/ 200025 h 550069"/>
                  <a:gd name="connsiteX6" fmla="*/ 314326 w 454819"/>
                  <a:gd name="connsiteY6" fmla="*/ 200025 h 550069"/>
                  <a:gd name="connsiteX7" fmla="*/ 314326 w 454819"/>
                  <a:gd name="connsiteY7" fmla="*/ 335756 h 550069"/>
                  <a:gd name="connsiteX8" fmla="*/ 278607 w 454819"/>
                  <a:gd name="connsiteY8" fmla="*/ 335756 h 550069"/>
                  <a:gd name="connsiteX9" fmla="*/ 278607 w 454819"/>
                  <a:gd name="connsiteY9" fmla="*/ 471488 h 550069"/>
                  <a:gd name="connsiteX10" fmla="*/ 454819 w 454819"/>
                  <a:gd name="connsiteY10" fmla="*/ 507206 h 550069"/>
                  <a:gd name="connsiteX11" fmla="*/ 454819 w 454819"/>
                  <a:gd name="connsiteY11" fmla="*/ 550069 h 550069"/>
                  <a:gd name="connsiteX12" fmla="*/ 4763 w 454819"/>
                  <a:gd name="connsiteY12" fmla="*/ 550069 h 550069"/>
                  <a:gd name="connsiteX13" fmla="*/ 4763 w 454819"/>
                  <a:gd name="connsiteY13" fmla="*/ 504825 h 550069"/>
                  <a:gd name="connsiteX14" fmla="*/ 197644 w 454819"/>
                  <a:gd name="connsiteY14" fmla="*/ 471488 h 550069"/>
                  <a:gd name="connsiteX15" fmla="*/ 197644 w 454819"/>
                  <a:gd name="connsiteY15" fmla="*/ 335756 h 550069"/>
                  <a:gd name="connsiteX16" fmla="*/ 147638 w 454819"/>
                  <a:gd name="connsiteY16" fmla="*/ 335756 h 550069"/>
                  <a:gd name="connsiteX17" fmla="*/ 147638 w 454819"/>
                  <a:gd name="connsiteY17" fmla="*/ 197644 h 550069"/>
                  <a:gd name="connsiteX18" fmla="*/ 195263 w 454819"/>
                  <a:gd name="connsiteY18" fmla="*/ 197644 h 550069"/>
                  <a:gd name="connsiteX19" fmla="*/ 195263 w 454819"/>
                  <a:gd name="connsiteY19" fmla="*/ 69056 h 550069"/>
                  <a:gd name="connsiteX20" fmla="*/ 95251 w 454819"/>
                  <a:gd name="connsiteY20" fmla="*/ 54769 h 550069"/>
                  <a:gd name="connsiteX21" fmla="*/ 0 w 454819"/>
                  <a:gd name="connsiteY21" fmla="*/ 35718 h 550069"/>
                  <a:gd name="connsiteX22" fmla="*/ 1 w 454819"/>
                  <a:gd name="connsiteY22" fmla="*/ 0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819" h="550069">
                    <a:moveTo>
                      <a:pt x="1" y="0"/>
                    </a:moveTo>
                    <a:lnTo>
                      <a:pt x="447676" y="0"/>
                    </a:lnTo>
                    <a:lnTo>
                      <a:pt x="447676" y="40481"/>
                    </a:lnTo>
                    <a:lnTo>
                      <a:pt x="333376" y="59531"/>
                    </a:lnTo>
                    <a:lnTo>
                      <a:pt x="278607" y="61913"/>
                    </a:lnTo>
                    <a:lnTo>
                      <a:pt x="278607" y="200025"/>
                    </a:lnTo>
                    <a:lnTo>
                      <a:pt x="314326" y="200025"/>
                    </a:lnTo>
                    <a:lnTo>
                      <a:pt x="314326" y="335756"/>
                    </a:lnTo>
                    <a:lnTo>
                      <a:pt x="278607" y="335756"/>
                    </a:lnTo>
                    <a:lnTo>
                      <a:pt x="278607" y="471488"/>
                    </a:lnTo>
                    <a:lnTo>
                      <a:pt x="454819" y="507206"/>
                    </a:lnTo>
                    <a:lnTo>
                      <a:pt x="454819" y="550069"/>
                    </a:lnTo>
                    <a:lnTo>
                      <a:pt x="4763" y="550069"/>
                    </a:lnTo>
                    <a:lnTo>
                      <a:pt x="4763" y="504825"/>
                    </a:lnTo>
                    <a:lnTo>
                      <a:pt x="197644" y="471488"/>
                    </a:lnTo>
                    <a:lnTo>
                      <a:pt x="197644" y="335756"/>
                    </a:lnTo>
                    <a:lnTo>
                      <a:pt x="147638" y="335756"/>
                    </a:lnTo>
                    <a:lnTo>
                      <a:pt x="147638" y="197644"/>
                    </a:lnTo>
                    <a:lnTo>
                      <a:pt x="195263" y="197644"/>
                    </a:lnTo>
                    <a:lnTo>
                      <a:pt x="195263" y="69056"/>
                    </a:lnTo>
                    <a:lnTo>
                      <a:pt x="95251" y="54769"/>
                    </a:lnTo>
                    <a:lnTo>
                      <a:pt x="0" y="35718"/>
                    </a:lnTo>
                    <a:cubicBezTo>
                      <a:pt x="0" y="23812"/>
                      <a:pt x="1" y="11906"/>
                      <a:pt x="1"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grpSp>
          <p:nvGrpSpPr>
            <p:cNvPr id="27" name="グループ化 26">
              <a:extLst>
                <a:ext uri="{FF2B5EF4-FFF2-40B4-BE49-F238E27FC236}">
                  <a16:creationId xmlns:a16="http://schemas.microsoft.com/office/drawing/2014/main" id="{75210AC1-6E50-4C12-A72E-5CBEBEC488A4}"/>
                </a:ext>
              </a:extLst>
            </p:cNvPr>
            <p:cNvGrpSpPr/>
            <p:nvPr/>
          </p:nvGrpSpPr>
          <p:grpSpPr>
            <a:xfrm>
              <a:off x="2461110" y="4393095"/>
              <a:ext cx="1154206" cy="1179055"/>
              <a:chOff x="3696418" y="4931570"/>
              <a:chExt cx="1681164" cy="1492090"/>
            </a:xfrm>
          </p:grpSpPr>
          <p:cxnSp>
            <p:nvCxnSpPr>
              <p:cNvPr id="28" name="直線コネクタ 27">
                <a:extLst>
                  <a:ext uri="{FF2B5EF4-FFF2-40B4-BE49-F238E27FC236}">
                    <a16:creationId xmlns:a16="http://schemas.microsoft.com/office/drawing/2014/main" id="{578A29E4-A849-41F7-876C-1F2C7EE095F5}"/>
                  </a:ext>
                </a:extLst>
              </p:cNvPr>
              <p:cNvCxnSpPr>
                <a:cxnSpLocks/>
              </p:cNvCxnSpPr>
              <p:nvPr/>
            </p:nvCxnSpPr>
            <p:spPr>
              <a:xfrm>
                <a:off x="3696418" y="4931570"/>
                <a:ext cx="16811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478F6E7-6FC0-4D80-8EA6-B0323550E64E}"/>
                  </a:ext>
                </a:extLst>
              </p:cNvPr>
              <p:cNvCxnSpPr>
                <a:cxnSpLocks/>
              </p:cNvCxnSpPr>
              <p:nvPr/>
            </p:nvCxnSpPr>
            <p:spPr>
              <a:xfrm>
                <a:off x="3715469" y="4931570"/>
                <a:ext cx="0" cy="1492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2C741723-6A33-4EEE-BA3B-35B4C50BA92C}"/>
                  </a:ext>
                </a:extLst>
              </p:cNvPr>
              <p:cNvSpPr/>
              <p:nvPr/>
            </p:nvSpPr>
            <p:spPr>
              <a:xfrm>
                <a:off x="3767857" y="6038852"/>
                <a:ext cx="1557337"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1" name="フリーフォーム: 図形 30">
                <a:extLst>
                  <a:ext uri="{FF2B5EF4-FFF2-40B4-BE49-F238E27FC236}">
                    <a16:creationId xmlns:a16="http://schemas.microsoft.com/office/drawing/2014/main" id="{85A31369-92E1-4B25-ABED-6504A1B9724E}"/>
                  </a:ext>
                </a:extLst>
              </p:cNvPr>
              <p:cNvSpPr/>
              <p:nvPr/>
            </p:nvSpPr>
            <p:spPr>
              <a:xfrm>
                <a:off x="3821906" y="4953000"/>
                <a:ext cx="454819" cy="1088231"/>
              </a:xfrm>
              <a:custGeom>
                <a:avLst/>
                <a:gdLst>
                  <a:gd name="connsiteX0" fmla="*/ 0 w 454819"/>
                  <a:gd name="connsiteY0" fmla="*/ 0 h 1088231"/>
                  <a:gd name="connsiteX1" fmla="*/ 450057 w 454819"/>
                  <a:gd name="connsiteY1" fmla="*/ 0 h 1088231"/>
                  <a:gd name="connsiteX2" fmla="*/ 450057 w 454819"/>
                  <a:gd name="connsiteY2" fmla="*/ 45244 h 1088231"/>
                  <a:gd name="connsiteX3" fmla="*/ 271463 w 454819"/>
                  <a:gd name="connsiteY3" fmla="*/ 64294 h 1088231"/>
                  <a:gd name="connsiteX4" fmla="*/ 271463 w 454819"/>
                  <a:gd name="connsiteY4" fmla="*/ 469106 h 1088231"/>
                  <a:gd name="connsiteX5" fmla="*/ 311944 w 454819"/>
                  <a:gd name="connsiteY5" fmla="*/ 469106 h 1088231"/>
                  <a:gd name="connsiteX6" fmla="*/ 311944 w 454819"/>
                  <a:gd name="connsiteY6" fmla="*/ 611981 h 1088231"/>
                  <a:gd name="connsiteX7" fmla="*/ 266700 w 454819"/>
                  <a:gd name="connsiteY7" fmla="*/ 611981 h 1088231"/>
                  <a:gd name="connsiteX8" fmla="*/ 266700 w 454819"/>
                  <a:gd name="connsiteY8" fmla="*/ 1028700 h 1088231"/>
                  <a:gd name="connsiteX9" fmla="*/ 454819 w 454819"/>
                  <a:gd name="connsiteY9" fmla="*/ 1054894 h 1088231"/>
                  <a:gd name="connsiteX10" fmla="*/ 454819 w 454819"/>
                  <a:gd name="connsiteY10" fmla="*/ 1088231 h 1088231"/>
                  <a:gd name="connsiteX11" fmla="*/ 4763 w 454819"/>
                  <a:gd name="connsiteY11" fmla="*/ 1088231 h 1088231"/>
                  <a:gd name="connsiteX12" fmla="*/ 4763 w 454819"/>
                  <a:gd name="connsiteY12" fmla="*/ 1054894 h 1088231"/>
                  <a:gd name="connsiteX13" fmla="*/ 192882 w 454819"/>
                  <a:gd name="connsiteY13" fmla="*/ 1021556 h 1088231"/>
                  <a:gd name="connsiteX14" fmla="*/ 192882 w 454819"/>
                  <a:gd name="connsiteY14" fmla="*/ 609600 h 1088231"/>
                  <a:gd name="connsiteX15" fmla="*/ 147638 w 454819"/>
                  <a:gd name="connsiteY15" fmla="*/ 609600 h 1088231"/>
                  <a:gd name="connsiteX16" fmla="*/ 147638 w 454819"/>
                  <a:gd name="connsiteY16" fmla="*/ 469106 h 1088231"/>
                  <a:gd name="connsiteX17" fmla="*/ 197644 w 454819"/>
                  <a:gd name="connsiteY17" fmla="*/ 469106 h 1088231"/>
                  <a:gd name="connsiteX18" fmla="*/ 197644 w 454819"/>
                  <a:gd name="connsiteY18" fmla="*/ 64294 h 1088231"/>
                  <a:gd name="connsiteX19" fmla="*/ 0 w 454819"/>
                  <a:gd name="connsiteY19" fmla="*/ 54769 h 1088231"/>
                  <a:gd name="connsiteX20" fmla="*/ 0 w 454819"/>
                  <a:gd name="connsiteY20" fmla="*/ 0 h 1088231"/>
                  <a:gd name="connsiteX0" fmla="*/ 0 w 454819"/>
                  <a:gd name="connsiteY0" fmla="*/ 0 h 1088231"/>
                  <a:gd name="connsiteX1" fmla="*/ 450057 w 454819"/>
                  <a:gd name="connsiteY1" fmla="*/ 0 h 1088231"/>
                  <a:gd name="connsiteX2" fmla="*/ 450057 w 454819"/>
                  <a:gd name="connsiteY2" fmla="*/ 45244 h 1088231"/>
                  <a:gd name="connsiteX3" fmla="*/ 271463 w 454819"/>
                  <a:gd name="connsiteY3" fmla="*/ 64294 h 1088231"/>
                  <a:gd name="connsiteX4" fmla="*/ 271463 w 454819"/>
                  <a:gd name="connsiteY4" fmla="*/ 469106 h 1088231"/>
                  <a:gd name="connsiteX5" fmla="*/ 311944 w 454819"/>
                  <a:gd name="connsiteY5" fmla="*/ 469106 h 1088231"/>
                  <a:gd name="connsiteX6" fmla="*/ 311944 w 454819"/>
                  <a:gd name="connsiteY6" fmla="*/ 611981 h 1088231"/>
                  <a:gd name="connsiteX7" fmla="*/ 266700 w 454819"/>
                  <a:gd name="connsiteY7" fmla="*/ 611981 h 1088231"/>
                  <a:gd name="connsiteX8" fmla="*/ 266700 w 454819"/>
                  <a:gd name="connsiteY8" fmla="*/ 1028700 h 1088231"/>
                  <a:gd name="connsiteX9" fmla="*/ 454819 w 454819"/>
                  <a:gd name="connsiteY9" fmla="*/ 1054894 h 1088231"/>
                  <a:gd name="connsiteX10" fmla="*/ 454819 w 454819"/>
                  <a:gd name="connsiteY10" fmla="*/ 1088231 h 1088231"/>
                  <a:gd name="connsiteX11" fmla="*/ 4763 w 454819"/>
                  <a:gd name="connsiteY11" fmla="*/ 1088231 h 1088231"/>
                  <a:gd name="connsiteX12" fmla="*/ 4763 w 454819"/>
                  <a:gd name="connsiteY12" fmla="*/ 1054894 h 1088231"/>
                  <a:gd name="connsiteX13" fmla="*/ 192882 w 454819"/>
                  <a:gd name="connsiteY13" fmla="*/ 1021556 h 1088231"/>
                  <a:gd name="connsiteX14" fmla="*/ 192882 w 454819"/>
                  <a:gd name="connsiteY14" fmla="*/ 609600 h 1088231"/>
                  <a:gd name="connsiteX15" fmla="*/ 147638 w 454819"/>
                  <a:gd name="connsiteY15" fmla="*/ 609600 h 1088231"/>
                  <a:gd name="connsiteX16" fmla="*/ 147638 w 454819"/>
                  <a:gd name="connsiteY16" fmla="*/ 469106 h 1088231"/>
                  <a:gd name="connsiteX17" fmla="*/ 197644 w 454819"/>
                  <a:gd name="connsiteY17" fmla="*/ 469106 h 1088231"/>
                  <a:gd name="connsiteX18" fmla="*/ 197644 w 454819"/>
                  <a:gd name="connsiteY18" fmla="*/ 64294 h 1088231"/>
                  <a:gd name="connsiteX19" fmla="*/ 0 w 454819"/>
                  <a:gd name="connsiteY19" fmla="*/ 38100 h 1088231"/>
                  <a:gd name="connsiteX20" fmla="*/ 0 w 454819"/>
                  <a:gd name="connsiteY20" fmla="*/ 0 h 108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819" h="1088231">
                    <a:moveTo>
                      <a:pt x="0" y="0"/>
                    </a:moveTo>
                    <a:lnTo>
                      <a:pt x="450057" y="0"/>
                    </a:lnTo>
                    <a:lnTo>
                      <a:pt x="450057" y="45244"/>
                    </a:lnTo>
                    <a:lnTo>
                      <a:pt x="271463" y="64294"/>
                    </a:lnTo>
                    <a:lnTo>
                      <a:pt x="271463" y="469106"/>
                    </a:lnTo>
                    <a:lnTo>
                      <a:pt x="311944" y="469106"/>
                    </a:lnTo>
                    <a:lnTo>
                      <a:pt x="311944" y="611981"/>
                    </a:lnTo>
                    <a:lnTo>
                      <a:pt x="266700" y="611981"/>
                    </a:lnTo>
                    <a:lnTo>
                      <a:pt x="266700" y="1028700"/>
                    </a:lnTo>
                    <a:lnTo>
                      <a:pt x="454819" y="1054894"/>
                    </a:lnTo>
                    <a:lnTo>
                      <a:pt x="454819" y="1088231"/>
                    </a:lnTo>
                    <a:lnTo>
                      <a:pt x="4763" y="1088231"/>
                    </a:lnTo>
                    <a:lnTo>
                      <a:pt x="4763" y="1054894"/>
                    </a:lnTo>
                    <a:lnTo>
                      <a:pt x="192882" y="1021556"/>
                    </a:lnTo>
                    <a:lnTo>
                      <a:pt x="192882" y="609600"/>
                    </a:lnTo>
                    <a:lnTo>
                      <a:pt x="147638" y="609600"/>
                    </a:lnTo>
                    <a:lnTo>
                      <a:pt x="147638" y="469106"/>
                    </a:lnTo>
                    <a:lnTo>
                      <a:pt x="197644" y="469106"/>
                    </a:lnTo>
                    <a:lnTo>
                      <a:pt x="197644" y="64294"/>
                    </a:lnTo>
                    <a:lnTo>
                      <a:pt x="0" y="38100"/>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sp>
          <p:nvSpPr>
            <p:cNvPr id="32" name="楕円 31">
              <a:extLst>
                <a:ext uri="{FF2B5EF4-FFF2-40B4-BE49-F238E27FC236}">
                  <a16:creationId xmlns:a16="http://schemas.microsoft.com/office/drawing/2014/main" id="{38B497B9-030C-427C-AB4D-B603AD7AA3A5}"/>
                </a:ext>
              </a:extLst>
            </p:cNvPr>
            <p:cNvSpPr/>
            <p:nvPr/>
          </p:nvSpPr>
          <p:spPr>
            <a:xfrm>
              <a:off x="3814587" y="3569879"/>
              <a:ext cx="432000" cy="4307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3" name="乗算記号 32">
              <a:extLst>
                <a:ext uri="{FF2B5EF4-FFF2-40B4-BE49-F238E27FC236}">
                  <a16:creationId xmlns:a16="http://schemas.microsoft.com/office/drawing/2014/main" id="{CB6FAA25-8435-468F-990D-655B3F92E13B}"/>
                </a:ext>
              </a:extLst>
            </p:cNvPr>
            <p:cNvSpPr/>
            <p:nvPr/>
          </p:nvSpPr>
          <p:spPr>
            <a:xfrm>
              <a:off x="3706925" y="4569028"/>
              <a:ext cx="684000" cy="684000"/>
            </a:xfrm>
            <a:prstGeom prst="mathMultiply">
              <a:avLst>
                <a:gd name="adj1" fmla="val 144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pic>
          <p:nvPicPr>
            <p:cNvPr id="47" name="コンテンツ プレースホルダー 5">
              <a:extLst>
                <a:ext uri="{FF2B5EF4-FFF2-40B4-BE49-F238E27FC236}">
                  <a16:creationId xmlns:a16="http://schemas.microsoft.com/office/drawing/2014/main" id="{650D00D0-47F0-41BD-8230-EBB8B1C13E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657" y="3725436"/>
              <a:ext cx="1863062" cy="1381329"/>
            </a:xfrm>
            <a:prstGeom prst="rect">
              <a:avLst/>
            </a:prstGeom>
          </p:spPr>
        </p:pic>
        <p:grpSp>
          <p:nvGrpSpPr>
            <p:cNvPr id="35" name="グループ化 34">
              <a:extLst>
                <a:ext uri="{FF2B5EF4-FFF2-40B4-BE49-F238E27FC236}">
                  <a16:creationId xmlns:a16="http://schemas.microsoft.com/office/drawing/2014/main" id="{2C0F4197-60C3-495B-8086-4C768107580B}"/>
                </a:ext>
              </a:extLst>
            </p:cNvPr>
            <p:cNvGrpSpPr/>
            <p:nvPr/>
          </p:nvGrpSpPr>
          <p:grpSpPr>
            <a:xfrm>
              <a:off x="4873133" y="3534887"/>
              <a:ext cx="1570248" cy="1561588"/>
              <a:chOff x="3695699" y="3824288"/>
              <a:chExt cx="1048663" cy="917092"/>
            </a:xfrm>
          </p:grpSpPr>
          <p:cxnSp>
            <p:nvCxnSpPr>
              <p:cNvPr id="36" name="直線コネクタ 35">
                <a:extLst>
                  <a:ext uri="{FF2B5EF4-FFF2-40B4-BE49-F238E27FC236}">
                    <a16:creationId xmlns:a16="http://schemas.microsoft.com/office/drawing/2014/main" id="{5C720780-11EF-4DBF-B3C3-4F154D6A08D8}"/>
                  </a:ext>
                </a:extLst>
              </p:cNvPr>
              <p:cNvCxnSpPr>
                <a:cxnSpLocks/>
              </p:cNvCxnSpPr>
              <p:nvPr/>
            </p:nvCxnSpPr>
            <p:spPr>
              <a:xfrm>
                <a:off x="3695699" y="3824288"/>
                <a:ext cx="10486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E5A7B65-794E-49BF-BE6E-90BB4FC770ED}"/>
                  </a:ext>
                </a:extLst>
              </p:cNvPr>
              <p:cNvCxnSpPr/>
              <p:nvPr/>
            </p:nvCxnSpPr>
            <p:spPr>
              <a:xfrm>
                <a:off x="3714750" y="3824288"/>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20967425-584C-42C1-A1E9-A39E125EB3E8}"/>
                  </a:ext>
                </a:extLst>
              </p:cNvPr>
              <p:cNvSpPr/>
              <p:nvPr/>
            </p:nvSpPr>
            <p:spPr>
              <a:xfrm>
                <a:off x="3767139" y="4395790"/>
                <a:ext cx="977223"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9" name="フリーフォーム: 図形 38">
                <a:extLst>
                  <a:ext uri="{FF2B5EF4-FFF2-40B4-BE49-F238E27FC236}">
                    <a16:creationId xmlns:a16="http://schemas.microsoft.com/office/drawing/2014/main" id="{A19EC692-91A3-4932-89B3-DE30C8406F2E}"/>
                  </a:ext>
                </a:extLst>
              </p:cNvPr>
              <p:cNvSpPr/>
              <p:nvPr/>
            </p:nvSpPr>
            <p:spPr>
              <a:xfrm>
                <a:off x="3824287" y="3824288"/>
                <a:ext cx="454819" cy="573881"/>
              </a:xfrm>
              <a:custGeom>
                <a:avLst/>
                <a:gdLst>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0 w 454818"/>
                  <a:gd name="connsiteY21"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47625 w 454818"/>
                  <a:gd name="connsiteY21" fmla="*/ 28575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5718 h 550069"/>
                  <a:gd name="connsiteX22" fmla="*/ 2382 w 457200"/>
                  <a:gd name="connsiteY22"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2381 w 454818"/>
                  <a:gd name="connsiteY21" fmla="*/ 35718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3337 h 550069"/>
                  <a:gd name="connsiteX22" fmla="*/ 2382 w 457200"/>
                  <a:gd name="connsiteY22" fmla="*/ 0 h 550069"/>
                  <a:gd name="connsiteX0" fmla="*/ 1 w 454819"/>
                  <a:gd name="connsiteY0" fmla="*/ 0 h 550069"/>
                  <a:gd name="connsiteX1" fmla="*/ 447676 w 454819"/>
                  <a:gd name="connsiteY1" fmla="*/ 0 h 550069"/>
                  <a:gd name="connsiteX2" fmla="*/ 447676 w 454819"/>
                  <a:gd name="connsiteY2" fmla="*/ 40481 h 550069"/>
                  <a:gd name="connsiteX3" fmla="*/ 333376 w 454819"/>
                  <a:gd name="connsiteY3" fmla="*/ 59531 h 550069"/>
                  <a:gd name="connsiteX4" fmla="*/ 278607 w 454819"/>
                  <a:gd name="connsiteY4" fmla="*/ 61913 h 550069"/>
                  <a:gd name="connsiteX5" fmla="*/ 278607 w 454819"/>
                  <a:gd name="connsiteY5" fmla="*/ 200025 h 550069"/>
                  <a:gd name="connsiteX6" fmla="*/ 314326 w 454819"/>
                  <a:gd name="connsiteY6" fmla="*/ 200025 h 550069"/>
                  <a:gd name="connsiteX7" fmla="*/ 314326 w 454819"/>
                  <a:gd name="connsiteY7" fmla="*/ 335756 h 550069"/>
                  <a:gd name="connsiteX8" fmla="*/ 278607 w 454819"/>
                  <a:gd name="connsiteY8" fmla="*/ 335756 h 550069"/>
                  <a:gd name="connsiteX9" fmla="*/ 278607 w 454819"/>
                  <a:gd name="connsiteY9" fmla="*/ 471488 h 550069"/>
                  <a:gd name="connsiteX10" fmla="*/ 454819 w 454819"/>
                  <a:gd name="connsiteY10" fmla="*/ 507206 h 550069"/>
                  <a:gd name="connsiteX11" fmla="*/ 454819 w 454819"/>
                  <a:gd name="connsiteY11" fmla="*/ 550069 h 550069"/>
                  <a:gd name="connsiteX12" fmla="*/ 4763 w 454819"/>
                  <a:gd name="connsiteY12" fmla="*/ 550069 h 550069"/>
                  <a:gd name="connsiteX13" fmla="*/ 4763 w 454819"/>
                  <a:gd name="connsiteY13" fmla="*/ 504825 h 550069"/>
                  <a:gd name="connsiteX14" fmla="*/ 197644 w 454819"/>
                  <a:gd name="connsiteY14" fmla="*/ 471488 h 550069"/>
                  <a:gd name="connsiteX15" fmla="*/ 197644 w 454819"/>
                  <a:gd name="connsiteY15" fmla="*/ 335756 h 550069"/>
                  <a:gd name="connsiteX16" fmla="*/ 147638 w 454819"/>
                  <a:gd name="connsiteY16" fmla="*/ 335756 h 550069"/>
                  <a:gd name="connsiteX17" fmla="*/ 147638 w 454819"/>
                  <a:gd name="connsiteY17" fmla="*/ 197644 h 550069"/>
                  <a:gd name="connsiteX18" fmla="*/ 195263 w 454819"/>
                  <a:gd name="connsiteY18" fmla="*/ 197644 h 550069"/>
                  <a:gd name="connsiteX19" fmla="*/ 195263 w 454819"/>
                  <a:gd name="connsiteY19" fmla="*/ 69056 h 550069"/>
                  <a:gd name="connsiteX20" fmla="*/ 95251 w 454819"/>
                  <a:gd name="connsiteY20" fmla="*/ 54769 h 550069"/>
                  <a:gd name="connsiteX21" fmla="*/ 0 w 454819"/>
                  <a:gd name="connsiteY21" fmla="*/ 35718 h 550069"/>
                  <a:gd name="connsiteX22" fmla="*/ 1 w 454819"/>
                  <a:gd name="connsiteY22" fmla="*/ 0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819" h="550069">
                    <a:moveTo>
                      <a:pt x="1" y="0"/>
                    </a:moveTo>
                    <a:lnTo>
                      <a:pt x="447676" y="0"/>
                    </a:lnTo>
                    <a:lnTo>
                      <a:pt x="447676" y="40481"/>
                    </a:lnTo>
                    <a:lnTo>
                      <a:pt x="333376" y="59531"/>
                    </a:lnTo>
                    <a:lnTo>
                      <a:pt x="278607" y="61913"/>
                    </a:lnTo>
                    <a:lnTo>
                      <a:pt x="278607" y="200025"/>
                    </a:lnTo>
                    <a:lnTo>
                      <a:pt x="314326" y="200025"/>
                    </a:lnTo>
                    <a:lnTo>
                      <a:pt x="314326" y="335756"/>
                    </a:lnTo>
                    <a:lnTo>
                      <a:pt x="278607" y="335756"/>
                    </a:lnTo>
                    <a:lnTo>
                      <a:pt x="278607" y="471488"/>
                    </a:lnTo>
                    <a:lnTo>
                      <a:pt x="454819" y="507206"/>
                    </a:lnTo>
                    <a:lnTo>
                      <a:pt x="454819" y="550069"/>
                    </a:lnTo>
                    <a:lnTo>
                      <a:pt x="4763" y="550069"/>
                    </a:lnTo>
                    <a:lnTo>
                      <a:pt x="4763" y="504825"/>
                    </a:lnTo>
                    <a:lnTo>
                      <a:pt x="197644" y="471488"/>
                    </a:lnTo>
                    <a:lnTo>
                      <a:pt x="197644" y="335756"/>
                    </a:lnTo>
                    <a:lnTo>
                      <a:pt x="147638" y="335756"/>
                    </a:lnTo>
                    <a:lnTo>
                      <a:pt x="147638" y="197644"/>
                    </a:lnTo>
                    <a:lnTo>
                      <a:pt x="195263" y="197644"/>
                    </a:lnTo>
                    <a:lnTo>
                      <a:pt x="195263" y="69056"/>
                    </a:lnTo>
                    <a:lnTo>
                      <a:pt x="95251" y="54769"/>
                    </a:lnTo>
                    <a:lnTo>
                      <a:pt x="0" y="35718"/>
                    </a:lnTo>
                    <a:cubicBezTo>
                      <a:pt x="0" y="23812"/>
                      <a:pt x="1" y="11906"/>
                      <a:pt x="1"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grpSp>
        <p:sp>
          <p:nvSpPr>
            <p:cNvPr id="40" name="楕円 39">
              <a:extLst>
                <a:ext uri="{FF2B5EF4-FFF2-40B4-BE49-F238E27FC236}">
                  <a16:creationId xmlns:a16="http://schemas.microsoft.com/office/drawing/2014/main" id="{E45B7E17-F779-4B79-B365-D10641CB3487}"/>
                </a:ext>
              </a:extLst>
            </p:cNvPr>
            <p:cNvSpPr/>
            <p:nvPr/>
          </p:nvSpPr>
          <p:spPr>
            <a:xfrm>
              <a:off x="4960957" y="3386630"/>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1" name="楕円 40">
              <a:extLst>
                <a:ext uri="{FF2B5EF4-FFF2-40B4-BE49-F238E27FC236}">
                  <a16:creationId xmlns:a16="http://schemas.microsoft.com/office/drawing/2014/main" id="{ECC2C2CC-B094-45AB-AB67-4764F6EA30CB}"/>
                </a:ext>
              </a:extLst>
            </p:cNvPr>
            <p:cNvSpPr/>
            <p:nvPr/>
          </p:nvSpPr>
          <p:spPr>
            <a:xfrm>
              <a:off x="5619478" y="3386630"/>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2" name="楕円 41">
              <a:extLst>
                <a:ext uri="{FF2B5EF4-FFF2-40B4-BE49-F238E27FC236}">
                  <a16:creationId xmlns:a16="http://schemas.microsoft.com/office/drawing/2014/main" id="{831B1C1D-EE8E-4400-95BD-67D8B624F43F}"/>
                </a:ext>
              </a:extLst>
            </p:cNvPr>
            <p:cNvSpPr/>
            <p:nvPr/>
          </p:nvSpPr>
          <p:spPr>
            <a:xfrm>
              <a:off x="4960956" y="4348457"/>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3" name="楕円 42">
              <a:extLst>
                <a:ext uri="{FF2B5EF4-FFF2-40B4-BE49-F238E27FC236}">
                  <a16:creationId xmlns:a16="http://schemas.microsoft.com/office/drawing/2014/main" id="{5629EE90-BDB4-4891-B84A-AC0BF76946BD}"/>
                </a:ext>
              </a:extLst>
            </p:cNvPr>
            <p:cNvSpPr/>
            <p:nvPr/>
          </p:nvSpPr>
          <p:spPr>
            <a:xfrm>
              <a:off x="5613025" y="4316172"/>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8" name="楕円 47">
              <a:extLst>
                <a:ext uri="{FF2B5EF4-FFF2-40B4-BE49-F238E27FC236}">
                  <a16:creationId xmlns:a16="http://schemas.microsoft.com/office/drawing/2014/main" id="{B9CDEDE0-A038-4C8E-8FCE-5A9F020AE6BA}"/>
                </a:ext>
              </a:extLst>
            </p:cNvPr>
            <p:cNvSpPr/>
            <p:nvPr/>
          </p:nvSpPr>
          <p:spPr>
            <a:xfrm>
              <a:off x="4868961" y="5257818"/>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7285B58F-5455-4485-A348-CE5A0F1FD0F0}"/>
                </a:ext>
              </a:extLst>
            </p:cNvPr>
            <p:cNvSpPr txBox="1"/>
            <p:nvPr/>
          </p:nvSpPr>
          <p:spPr>
            <a:xfrm>
              <a:off x="5094881" y="5216033"/>
              <a:ext cx="1569271" cy="371355"/>
            </a:xfrm>
            <a:prstGeom prst="rect">
              <a:avLst/>
            </a:prstGeom>
            <a:noFill/>
          </p:spPr>
          <p:txBody>
            <a:bodyPr wrap="square" rtlCol="0">
              <a:spAutoFit/>
            </a:bodyPr>
            <a:lstStyle/>
            <a:p>
              <a:r>
                <a:rPr lang="ja-JP" altLang="en-US" b="1">
                  <a:solidFill>
                    <a:schemeClr val="tx1">
                      <a:lumMod val="75000"/>
                      <a:lumOff val="25000"/>
                    </a:schemeClr>
                  </a:solidFill>
                  <a:latin typeface="HGPｺﾞｼｯｸE" panose="020B0900000000000000" pitchFamily="50" charset="-128"/>
                  <a:ea typeface="HGPｺﾞｼｯｸE" panose="020B0900000000000000" pitchFamily="50" charset="-128"/>
                </a:rPr>
                <a:t>ねじ止め箇所</a:t>
              </a:r>
            </a:p>
          </p:txBody>
        </p:sp>
      </p:grpSp>
      <p:sp>
        <p:nvSpPr>
          <p:cNvPr id="51" name="正方形/長方形 50">
            <a:extLst>
              <a:ext uri="{FF2B5EF4-FFF2-40B4-BE49-F238E27FC236}">
                <a16:creationId xmlns:a16="http://schemas.microsoft.com/office/drawing/2014/main" id="{83400DFE-6B5D-44AF-B7A1-50125CA07215}"/>
              </a:ext>
            </a:extLst>
          </p:cNvPr>
          <p:cNvSpPr/>
          <p:nvPr/>
        </p:nvSpPr>
        <p:spPr>
          <a:xfrm>
            <a:off x="7967381" y="20835"/>
            <a:ext cx="4138480" cy="9544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2817174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8ABFDBBF-583C-45FD-AE20-7606BA660015}"/>
              </a:ext>
            </a:extLst>
          </p:cNvPr>
          <p:cNvSpPr/>
          <p:nvPr/>
        </p:nvSpPr>
        <p:spPr>
          <a:xfrm>
            <a:off x="1641978" y="2850058"/>
            <a:ext cx="3458489" cy="2819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6183DAA1-9AAD-44DC-9050-AA5D11F6464B}"/>
              </a:ext>
            </a:extLst>
          </p:cNvPr>
          <p:cNvSpPr/>
          <p:nvPr/>
        </p:nvSpPr>
        <p:spPr>
          <a:xfrm>
            <a:off x="1641977" y="2435982"/>
            <a:ext cx="3458490"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テレビは台に固定、台を壁に固定</a:t>
            </a:r>
          </a:p>
        </p:txBody>
      </p:sp>
      <p:sp>
        <p:nvSpPr>
          <p:cNvPr id="19" name="正方形/長方形 18">
            <a:extLst>
              <a:ext uri="{FF2B5EF4-FFF2-40B4-BE49-F238E27FC236}">
                <a16:creationId xmlns:a16="http://schemas.microsoft.com/office/drawing/2014/main" id="{6938F83B-6733-4FCC-8648-324D5C867321}"/>
              </a:ext>
            </a:extLst>
          </p:cNvPr>
          <p:cNvSpPr/>
          <p:nvPr/>
        </p:nvSpPr>
        <p:spPr>
          <a:xfrm>
            <a:off x="5202834" y="2435982"/>
            <a:ext cx="2134493" cy="3278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20" name="正方形/長方形 19">
            <a:extLst>
              <a:ext uri="{FF2B5EF4-FFF2-40B4-BE49-F238E27FC236}">
                <a16:creationId xmlns:a16="http://schemas.microsoft.com/office/drawing/2014/main" id="{82E5C2F0-EE2A-4FCB-B814-851244AF743E}"/>
              </a:ext>
            </a:extLst>
          </p:cNvPr>
          <p:cNvSpPr/>
          <p:nvPr/>
        </p:nvSpPr>
        <p:spPr>
          <a:xfrm>
            <a:off x="5202834" y="2435983"/>
            <a:ext cx="2128011" cy="508173"/>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冷蔵庫は壁に固定</a:t>
            </a:r>
          </a:p>
        </p:txBody>
      </p:sp>
      <p:sp>
        <p:nvSpPr>
          <p:cNvPr id="38" name="正方形/長方形 37">
            <a:extLst>
              <a:ext uri="{FF2B5EF4-FFF2-40B4-BE49-F238E27FC236}">
                <a16:creationId xmlns:a16="http://schemas.microsoft.com/office/drawing/2014/main" id="{753072B7-8AD5-4B9B-A616-4D9DDAE387BD}"/>
              </a:ext>
            </a:extLst>
          </p:cNvPr>
          <p:cNvSpPr/>
          <p:nvPr/>
        </p:nvSpPr>
        <p:spPr>
          <a:xfrm>
            <a:off x="7479029" y="2423392"/>
            <a:ext cx="2962293" cy="32878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9" name="正方形/長方形 38">
            <a:extLst>
              <a:ext uri="{FF2B5EF4-FFF2-40B4-BE49-F238E27FC236}">
                <a16:creationId xmlns:a16="http://schemas.microsoft.com/office/drawing/2014/main" id="{F28A7153-DD03-4C8A-8D12-B304D6C0735A}"/>
              </a:ext>
            </a:extLst>
          </p:cNvPr>
          <p:cNvSpPr/>
          <p:nvPr/>
        </p:nvSpPr>
        <p:spPr>
          <a:xfrm>
            <a:off x="7479029" y="2435982"/>
            <a:ext cx="2946197"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水槽なども固定</a:t>
            </a:r>
          </a:p>
        </p:txBody>
      </p:sp>
      <p:pic>
        <p:nvPicPr>
          <p:cNvPr id="53" name="図 52">
            <a:extLst>
              <a:ext uri="{FF2B5EF4-FFF2-40B4-BE49-F238E27FC236}">
                <a16:creationId xmlns:a16="http://schemas.microsoft.com/office/drawing/2014/main" id="{5F7AB21B-A5B6-4C87-87D7-09D3B8F29084}"/>
              </a:ext>
            </a:extLst>
          </p:cNvPr>
          <p:cNvPicPr>
            <a:picLocks noChangeAspect="1"/>
          </p:cNvPicPr>
          <p:nvPr/>
        </p:nvPicPr>
        <p:blipFill>
          <a:blip r:embed="rId3"/>
          <a:stretch>
            <a:fillRect/>
          </a:stretch>
        </p:blipFill>
        <p:spPr>
          <a:xfrm>
            <a:off x="5642413" y="3237354"/>
            <a:ext cx="1326959" cy="1836142"/>
          </a:xfrm>
          <a:prstGeom prst="rect">
            <a:avLst/>
          </a:prstGeom>
        </p:spPr>
      </p:pic>
      <p:pic>
        <p:nvPicPr>
          <p:cNvPr id="54" name="図 53">
            <a:extLst>
              <a:ext uri="{FF2B5EF4-FFF2-40B4-BE49-F238E27FC236}">
                <a16:creationId xmlns:a16="http://schemas.microsoft.com/office/drawing/2014/main" id="{07C65802-63FC-45B8-AD75-7497F97475DC}"/>
              </a:ext>
            </a:extLst>
          </p:cNvPr>
          <p:cNvPicPr>
            <a:picLocks noChangeAspect="1"/>
          </p:cNvPicPr>
          <p:nvPr/>
        </p:nvPicPr>
        <p:blipFill>
          <a:blip r:embed="rId4"/>
          <a:stretch>
            <a:fillRect/>
          </a:stretch>
        </p:blipFill>
        <p:spPr>
          <a:xfrm>
            <a:off x="7637181" y="3657531"/>
            <a:ext cx="2575052" cy="1739489"/>
          </a:xfrm>
          <a:prstGeom prst="rect">
            <a:avLst/>
          </a:prstGeom>
        </p:spPr>
      </p:pic>
      <p:sp>
        <p:nvSpPr>
          <p:cNvPr id="55" name="楕円 54">
            <a:extLst>
              <a:ext uri="{FF2B5EF4-FFF2-40B4-BE49-F238E27FC236}">
                <a16:creationId xmlns:a16="http://schemas.microsoft.com/office/drawing/2014/main" id="{380E6BBD-65F1-4C10-905C-E3D9940C9923}"/>
              </a:ext>
            </a:extLst>
          </p:cNvPr>
          <p:cNvSpPr/>
          <p:nvPr/>
        </p:nvSpPr>
        <p:spPr>
          <a:xfrm>
            <a:off x="5953751" y="3237354"/>
            <a:ext cx="411480" cy="385004"/>
          </a:xfrm>
          <a:prstGeom prst="ellipse">
            <a:avLst/>
          </a:prstGeom>
          <a:noFill/>
          <a:ln w="28575">
            <a:solidFill>
              <a:srgbClr val="E947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56" name="楕円 55">
            <a:extLst>
              <a:ext uri="{FF2B5EF4-FFF2-40B4-BE49-F238E27FC236}">
                <a16:creationId xmlns:a16="http://schemas.microsoft.com/office/drawing/2014/main" id="{948C6A99-544E-4026-ADB4-471C2185BAAD}"/>
              </a:ext>
            </a:extLst>
          </p:cNvPr>
          <p:cNvSpPr/>
          <p:nvPr/>
        </p:nvSpPr>
        <p:spPr>
          <a:xfrm>
            <a:off x="6380471" y="3458334"/>
            <a:ext cx="411480" cy="385004"/>
          </a:xfrm>
          <a:prstGeom prst="ellipse">
            <a:avLst/>
          </a:prstGeom>
          <a:noFill/>
          <a:ln w="28575">
            <a:solidFill>
              <a:srgbClr val="E947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pic>
        <p:nvPicPr>
          <p:cNvPr id="57" name="図 56">
            <a:extLst>
              <a:ext uri="{FF2B5EF4-FFF2-40B4-BE49-F238E27FC236}">
                <a16:creationId xmlns:a16="http://schemas.microsoft.com/office/drawing/2014/main" id="{A2593A9B-90F9-4174-8E62-30E7050E001B}"/>
              </a:ext>
            </a:extLst>
          </p:cNvPr>
          <p:cNvPicPr>
            <a:picLocks noChangeAspect="1"/>
          </p:cNvPicPr>
          <p:nvPr/>
        </p:nvPicPr>
        <p:blipFill rotWithShape="1">
          <a:blip r:embed="rId5"/>
          <a:srcRect l="86076" r="636" b="88551"/>
          <a:stretch/>
        </p:blipFill>
        <p:spPr>
          <a:xfrm>
            <a:off x="1842119" y="5844772"/>
            <a:ext cx="411480" cy="210682"/>
          </a:xfrm>
          <a:prstGeom prst="rect">
            <a:avLst/>
          </a:prstGeom>
        </p:spPr>
      </p:pic>
      <p:sp>
        <p:nvSpPr>
          <p:cNvPr id="61" name="正方形/長方形 60">
            <a:extLst>
              <a:ext uri="{FF2B5EF4-FFF2-40B4-BE49-F238E27FC236}">
                <a16:creationId xmlns:a16="http://schemas.microsoft.com/office/drawing/2014/main" id="{54489D3E-B91D-4C14-B423-1CCEB916A38E}"/>
              </a:ext>
            </a:extLst>
          </p:cNvPr>
          <p:cNvSpPr/>
          <p:nvPr/>
        </p:nvSpPr>
        <p:spPr>
          <a:xfrm>
            <a:off x="7530011" y="3037905"/>
            <a:ext cx="2842243" cy="523220"/>
          </a:xfrm>
          <a:prstGeom prst="rect">
            <a:avLst/>
          </a:prstGeom>
        </p:spPr>
        <p:txBody>
          <a:bodyPr wrap="square">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水槽は粘着式マットやベルトなどで</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台から落下しないように固定する</a:t>
            </a:r>
          </a:p>
        </p:txBody>
      </p:sp>
      <p:sp>
        <p:nvSpPr>
          <p:cNvPr id="2" name="タイトル 1">
            <a:extLst>
              <a:ext uri="{FF2B5EF4-FFF2-40B4-BE49-F238E27FC236}">
                <a16:creationId xmlns:a16="http://schemas.microsoft.com/office/drawing/2014/main" id="{229D4050-9669-42FC-B3C2-7E94D03220D0}"/>
              </a:ext>
            </a:extLst>
          </p:cNvPr>
          <p:cNvSpPr>
            <a:spLocks noGrp="1"/>
          </p:cNvSpPr>
          <p:nvPr>
            <p:ph type="title"/>
          </p:nvPr>
        </p:nvSpPr>
        <p:spPr>
          <a:xfrm>
            <a:off x="0" y="-16127"/>
            <a:ext cx="12192000" cy="65008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家具等の落下防止・移動防止のポイント</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81DB2DBD-36E3-4F28-8786-AA97EC7695A3}"/>
              </a:ext>
            </a:extLst>
          </p:cNvPr>
          <p:cNvSpPr>
            <a:spLocks noGrp="1"/>
          </p:cNvSpPr>
          <p:nvPr>
            <p:ph type="sldNum" sz="quarter" idx="12"/>
          </p:nvPr>
        </p:nvSpPr>
        <p:spPr>
          <a:xfrm>
            <a:off x="8633460" y="6231265"/>
            <a:ext cx="2743200" cy="365125"/>
          </a:xfrm>
        </p:spPr>
        <p:txBody>
          <a:bodyPr/>
          <a:lstStyle/>
          <a:p>
            <a:r>
              <a:rPr kumimoji="1" lang="en-US" altLang="ja-JP" sz="1400" dirty="0"/>
              <a:t>46</a:t>
            </a:r>
            <a:endParaRPr kumimoji="1" lang="ja-JP" altLang="en-US" sz="1400" dirty="0"/>
          </a:p>
        </p:txBody>
      </p:sp>
      <p:sp>
        <p:nvSpPr>
          <p:cNvPr id="44" name="テキスト ボックス 43">
            <a:extLst>
              <a:ext uri="{FF2B5EF4-FFF2-40B4-BE49-F238E27FC236}">
                <a16:creationId xmlns:a16="http://schemas.microsoft.com/office/drawing/2014/main" id="{FACE0221-38DB-438E-A099-466046D0DBCD}"/>
              </a:ext>
            </a:extLst>
          </p:cNvPr>
          <p:cNvSpPr txBox="1"/>
          <p:nvPr/>
        </p:nvSpPr>
        <p:spPr>
          <a:xfrm>
            <a:off x="1524000" y="6596390"/>
            <a:ext cx="5690982" cy="261610"/>
          </a:xfrm>
          <a:prstGeom prst="rect">
            <a:avLst/>
          </a:prstGeom>
          <a:noFill/>
        </p:spPr>
        <p:txBody>
          <a:bodyPr wrap="none" rtlCol="0">
            <a:spAutoFit/>
          </a:bodyPr>
          <a:lstStyle/>
          <a:p>
            <a:r>
              <a:rPr lang="ja-JP" altLang="en-US" sz="1100">
                <a:solidFill>
                  <a:srgbClr val="404040"/>
                </a:solidFill>
                <a:latin typeface="HGPｺﾞｼｯｸE" panose="020B0900000000000000" pitchFamily="50" charset="-128"/>
                <a:ea typeface="HGPｺﾞｼｯｸE" panose="020B0900000000000000" pitchFamily="50" charset="-128"/>
              </a:rPr>
              <a:t>参考：東京消防庁「家具類の転倒・落下・移動防止対策ハンドブック</a:t>
            </a:r>
            <a:r>
              <a:rPr lang="en-US" altLang="ja-JP" sz="1100">
                <a:solidFill>
                  <a:srgbClr val="404040"/>
                </a:solidFill>
                <a:latin typeface="HGPｺﾞｼｯｸE" panose="020B0900000000000000" pitchFamily="50" charset="-128"/>
                <a:ea typeface="HGPｺﾞｼｯｸE" panose="020B0900000000000000" pitchFamily="50" charset="-128"/>
              </a:rPr>
              <a:t>-</a:t>
            </a:r>
            <a:r>
              <a:rPr lang="ja-JP" altLang="en-US" sz="1100">
                <a:solidFill>
                  <a:srgbClr val="404040"/>
                </a:solidFill>
                <a:latin typeface="HGPｺﾞｼｯｸE" panose="020B0900000000000000" pitchFamily="50" charset="-128"/>
                <a:ea typeface="HGPｺﾞｼｯｸE" panose="020B0900000000000000" pitchFamily="50" charset="-128"/>
              </a:rPr>
              <a:t>室内の地震対策</a:t>
            </a:r>
            <a:r>
              <a:rPr lang="en-US" altLang="ja-JP" sz="1100">
                <a:solidFill>
                  <a:srgbClr val="404040"/>
                </a:solidFill>
                <a:latin typeface="HGPｺﾞｼｯｸE" panose="020B0900000000000000" pitchFamily="50" charset="-128"/>
                <a:ea typeface="HGPｺﾞｼｯｸE" panose="020B0900000000000000" pitchFamily="50" charset="-128"/>
              </a:rPr>
              <a:t>-</a:t>
            </a:r>
            <a:r>
              <a:rPr lang="ja-JP" altLang="en-US" sz="1100">
                <a:solidFill>
                  <a:srgbClr val="404040"/>
                </a:solidFill>
                <a:latin typeface="HGPｺﾞｼｯｸE" panose="020B0900000000000000" pitchFamily="50" charset="-128"/>
                <a:ea typeface="HGPｺﾞｼｯｸE" panose="020B0900000000000000" pitchFamily="50" charset="-128"/>
              </a:rPr>
              <a:t>（</a:t>
            </a:r>
            <a:r>
              <a:rPr lang="en-US" altLang="ja-JP" sz="1100">
                <a:solidFill>
                  <a:srgbClr val="404040"/>
                </a:solidFill>
                <a:latin typeface="HGPｺﾞｼｯｸE" panose="020B0900000000000000" pitchFamily="50" charset="-128"/>
                <a:ea typeface="HGPｺﾞｼｯｸE" panose="020B0900000000000000" pitchFamily="50" charset="-128"/>
              </a:rPr>
              <a:t>p.15</a:t>
            </a:r>
            <a:r>
              <a:rPr lang="ja-JP" altLang="en-US" sz="1100">
                <a:solidFill>
                  <a:srgbClr val="404040"/>
                </a:solidFill>
                <a:latin typeface="HGPｺﾞｼｯｸE" panose="020B0900000000000000" pitchFamily="50" charset="-128"/>
                <a:ea typeface="HGPｺﾞｼｯｸE" panose="020B0900000000000000" pitchFamily="50" charset="-128"/>
              </a:rPr>
              <a:t>）」</a:t>
            </a:r>
          </a:p>
        </p:txBody>
      </p:sp>
      <p:sp>
        <p:nvSpPr>
          <p:cNvPr id="5" name="正方形/長方形 4">
            <a:extLst>
              <a:ext uri="{FF2B5EF4-FFF2-40B4-BE49-F238E27FC236}">
                <a16:creationId xmlns:a16="http://schemas.microsoft.com/office/drawing/2014/main" id="{4AAFDAFD-2A2D-40B1-96AB-FEFAFC48C9B4}"/>
              </a:ext>
            </a:extLst>
          </p:cNvPr>
          <p:cNvSpPr/>
          <p:nvPr/>
        </p:nvSpPr>
        <p:spPr>
          <a:xfrm>
            <a:off x="1786800" y="864246"/>
            <a:ext cx="8618400" cy="761592"/>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ja-JP" altLang="en-US" sz="2800">
                <a:solidFill>
                  <a:srgbClr val="404040"/>
                </a:solidFill>
                <a:latin typeface="HGPｺﾞｼｯｸE" panose="020B0900000000000000" pitchFamily="50" charset="-128"/>
                <a:ea typeface="HGPｺﾞｼｯｸE" panose="020B0900000000000000" pitchFamily="50" charset="-128"/>
              </a:rPr>
              <a:t>家電等は机や台と固定、さらに机や台を壁に固定する</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pic>
        <p:nvPicPr>
          <p:cNvPr id="27" name="図 26">
            <a:extLst>
              <a:ext uri="{FF2B5EF4-FFF2-40B4-BE49-F238E27FC236}">
                <a16:creationId xmlns:a16="http://schemas.microsoft.com/office/drawing/2014/main" id="{665B4733-B766-4625-BB90-B6DCA14C1775}"/>
              </a:ext>
            </a:extLst>
          </p:cNvPr>
          <p:cNvPicPr>
            <a:picLocks noChangeAspect="1"/>
          </p:cNvPicPr>
          <p:nvPr/>
        </p:nvPicPr>
        <p:blipFill>
          <a:blip r:embed="rId5"/>
          <a:stretch>
            <a:fillRect/>
          </a:stretch>
        </p:blipFill>
        <p:spPr>
          <a:xfrm>
            <a:off x="1979767" y="3329861"/>
            <a:ext cx="2716248" cy="1614163"/>
          </a:xfrm>
          <a:prstGeom prst="rect">
            <a:avLst/>
          </a:prstGeom>
        </p:spPr>
      </p:pic>
      <p:sp>
        <p:nvSpPr>
          <p:cNvPr id="22" name="正方形/長方形 21">
            <a:extLst>
              <a:ext uri="{FF2B5EF4-FFF2-40B4-BE49-F238E27FC236}">
                <a16:creationId xmlns:a16="http://schemas.microsoft.com/office/drawing/2014/main" id="{83400DFE-6B5D-44AF-B7A1-50125CA07215}"/>
              </a:ext>
            </a:extLst>
          </p:cNvPr>
          <p:cNvSpPr/>
          <p:nvPr/>
        </p:nvSpPr>
        <p:spPr>
          <a:xfrm>
            <a:off x="8278659" y="20669"/>
            <a:ext cx="3867148" cy="10030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959712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EED08E-E773-49D2-880E-C54A938B72F5}"/>
              </a:ext>
            </a:extLst>
          </p:cNvPr>
          <p:cNvSpPr>
            <a:spLocks noGrp="1"/>
          </p:cNvSpPr>
          <p:nvPr>
            <p:ph type="title"/>
          </p:nvPr>
        </p:nvSpPr>
        <p:spPr>
          <a:xfrm>
            <a:off x="0" y="0"/>
            <a:ext cx="12192000" cy="746408"/>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食器棚のガラス</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の</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飛散防止も</a:t>
            </a:r>
          </a:p>
        </p:txBody>
      </p:sp>
      <p:sp>
        <p:nvSpPr>
          <p:cNvPr id="4" name="スライド番号プレースホルダー 3">
            <a:extLst>
              <a:ext uri="{FF2B5EF4-FFF2-40B4-BE49-F238E27FC236}">
                <a16:creationId xmlns:a16="http://schemas.microsoft.com/office/drawing/2014/main" id="{42556472-D182-4BA3-AB11-B24655D804D9}"/>
              </a:ext>
            </a:extLst>
          </p:cNvPr>
          <p:cNvSpPr>
            <a:spLocks noGrp="1"/>
          </p:cNvSpPr>
          <p:nvPr>
            <p:ph type="sldNum" sz="quarter" idx="12"/>
          </p:nvPr>
        </p:nvSpPr>
        <p:spPr>
          <a:xfrm>
            <a:off x="9052560" y="6202606"/>
            <a:ext cx="2057400" cy="365125"/>
          </a:xfrm>
        </p:spPr>
        <p:txBody>
          <a:bodyPr/>
          <a:lstStyle/>
          <a:p>
            <a:r>
              <a:rPr kumimoji="1" lang="en-US" altLang="ja-JP" sz="1400" dirty="0"/>
              <a:t>47</a:t>
            </a:r>
            <a:endParaRPr kumimoji="1" lang="ja-JP" altLang="en-US" sz="1400" dirty="0"/>
          </a:p>
        </p:txBody>
      </p:sp>
      <p:sp>
        <p:nvSpPr>
          <p:cNvPr id="6" name="コンテンツ プレースホルダー 2">
            <a:extLst>
              <a:ext uri="{FF2B5EF4-FFF2-40B4-BE49-F238E27FC236}">
                <a16:creationId xmlns:a16="http://schemas.microsoft.com/office/drawing/2014/main" id="{CA5386BA-7FCA-4EA0-8E6F-841B96B637F7}"/>
              </a:ext>
            </a:extLst>
          </p:cNvPr>
          <p:cNvSpPr txBox="1">
            <a:spLocks/>
          </p:cNvSpPr>
          <p:nvPr/>
        </p:nvSpPr>
        <p:spPr>
          <a:xfrm>
            <a:off x="5523507" y="2733355"/>
            <a:ext cx="4816137" cy="3728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00000"/>
              </a:lnSpc>
              <a:spcBef>
                <a:spcPts val="0"/>
              </a:spcBef>
              <a:spcAft>
                <a:spcPts val="1200"/>
              </a:spcAft>
              <a:buClr>
                <a:srgbClr val="404040"/>
              </a:buClr>
            </a:pPr>
            <a:r>
              <a:rPr lang="ja-JP" altLang="en-US" sz="2400" u="sng">
                <a:solidFill>
                  <a:srgbClr val="FF2800"/>
                </a:solidFill>
                <a:latin typeface="HGPｺﾞｼｯｸE" panose="020B0900000000000000" pitchFamily="50" charset="-128"/>
                <a:ea typeface="HGPｺﾞｼｯｸE" panose="020B0900000000000000" pitchFamily="50" charset="-128"/>
              </a:rPr>
              <a:t>ガラス戸の両面に貼る</a:t>
            </a:r>
            <a:r>
              <a:rPr lang="ja-JP" altLang="en-US" sz="2400">
                <a:solidFill>
                  <a:srgbClr val="404040"/>
                </a:solidFill>
                <a:latin typeface="HGPｺﾞｼｯｸE" panose="020B0900000000000000" pitchFamily="50" charset="-128"/>
                <a:ea typeface="HGPｺﾞｼｯｸE" panose="020B0900000000000000" pitchFamily="50" charset="-128"/>
              </a:rPr>
              <a:t>ことにより、飛散防止効果が高くなる</a:t>
            </a:r>
            <a:endParaRPr lang="en-US" altLang="ja-JP" sz="2400">
              <a:solidFill>
                <a:srgbClr val="404040"/>
              </a:solidFill>
              <a:latin typeface="HGPｺﾞｼｯｸE" panose="020B0900000000000000" pitchFamily="50" charset="-128"/>
              <a:ea typeface="HGPｺﾞｼｯｸE" panose="020B0900000000000000" pitchFamily="50" charset="-128"/>
            </a:endParaRPr>
          </a:p>
          <a:p>
            <a:pPr algn="just">
              <a:lnSpc>
                <a:spcPct val="100000"/>
              </a:lnSpc>
              <a:spcBef>
                <a:spcPts val="0"/>
              </a:spcBef>
              <a:spcAft>
                <a:spcPts val="1200"/>
              </a:spcAft>
              <a:buClr>
                <a:srgbClr val="404040"/>
              </a:buClr>
            </a:pPr>
            <a:r>
              <a:rPr lang="ja-JP" altLang="en-US" sz="2400" u="sng">
                <a:solidFill>
                  <a:srgbClr val="FF2800"/>
                </a:solidFill>
                <a:latin typeface="HGPｺﾞｼｯｸE" panose="020B0900000000000000" pitchFamily="50" charset="-128"/>
                <a:ea typeface="HGPｺﾞｼｯｸE" panose="020B0900000000000000" pitchFamily="50" charset="-128"/>
              </a:rPr>
              <a:t>片面に貼る場合は、外側のガラス面に貼る</a:t>
            </a:r>
            <a:endParaRPr lang="en-US" altLang="ja-JP" sz="2400" u="sng">
              <a:solidFill>
                <a:srgbClr val="FF2800"/>
              </a:solidFill>
              <a:latin typeface="HGPｺﾞｼｯｸE" panose="020B0900000000000000" pitchFamily="50" charset="-128"/>
              <a:ea typeface="HGPｺﾞｼｯｸE" panose="020B0900000000000000" pitchFamily="50" charset="-128"/>
            </a:endParaRPr>
          </a:p>
          <a:p>
            <a:pPr algn="just">
              <a:lnSpc>
                <a:spcPct val="100000"/>
              </a:lnSpc>
              <a:spcBef>
                <a:spcPts val="0"/>
              </a:spcBef>
              <a:spcAft>
                <a:spcPts val="1200"/>
              </a:spcAft>
            </a:pPr>
            <a:r>
              <a:rPr lang="ja-JP" altLang="en-US" sz="2400">
                <a:solidFill>
                  <a:srgbClr val="404040"/>
                </a:solidFill>
                <a:latin typeface="HGPｺﾞｼｯｸE" panose="020B0900000000000000" pitchFamily="50" charset="-128"/>
                <a:ea typeface="HGPｺﾞｼｯｸE" panose="020B0900000000000000" pitchFamily="50" charset="-128"/>
              </a:rPr>
              <a:t>霧吹きで、ガラスとフィルムに十分な水を吹きかけて貼り付ける</a:t>
            </a:r>
            <a:r>
              <a:rPr lang="en-US" altLang="ja-JP" sz="2400">
                <a:solidFill>
                  <a:srgbClr val="404040"/>
                </a:solidFill>
                <a:latin typeface="HGPｺﾞｼｯｸE" panose="020B0900000000000000" pitchFamily="50" charset="-128"/>
                <a:ea typeface="HGPｺﾞｼｯｸE" panose="020B0900000000000000" pitchFamily="50" charset="-128"/>
              </a:rPr>
              <a:t>(</a:t>
            </a:r>
            <a:r>
              <a:rPr lang="ja-JP" altLang="en-US" sz="2400">
                <a:solidFill>
                  <a:srgbClr val="404040"/>
                </a:solidFill>
                <a:latin typeface="HGPｺﾞｼｯｸE" panose="020B0900000000000000" pitchFamily="50" charset="-128"/>
                <a:ea typeface="HGPｺﾞｼｯｸE" panose="020B0900000000000000" pitchFamily="50" charset="-128"/>
              </a:rPr>
              <a:t>水の中に中性洗剤を１滴ほど入れるとフィルムが滑り動くようになる）</a:t>
            </a:r>
          </a:p>
        </p:txBody>
      </p:sp>
      <p:sp>
        <p:nvSpPr>
          <p:cNvPr id="8" name="コンテンツ プレースホルダー 2">
            <a:extLst>
              <a:ext uri="{FF2B5EF4-FFF2-40B4-BE49-F238E27FC236}">
                <a16:creationId xmlns:a16="http://schemas.microsoft.com/office/drawing/2014/main" id="{6FEB2DFE-B1AD-470D-A011-C3F15135DDC6}"/>
              </a:ext>
            </a:extLst>
          </p:cNvPr>
          <p:cNvSpPr txBox="1">
            <a:spLocks/>
          </p:cNvSpPr>
          <p:nvPr/>
        </p:nvSpPr>
        <p:spPr>
          <a:xfrm>
            <a:off x="1821160" y="5249745"/>
            <a:ext cx="3435313" cy="1171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r>
              <a:rPr lang="ja-JP" altLang="en-US" sz="1800">
                <a:solidFill>
                  <a:schemeClr val="tx1">
                    <a:lumMod val="75000"/>
                    <a:lumOff val="25000"/>
                  </a:schemeClr>
                </a:solidFill>
                <a:latin typeface="HGPｺﾞｼｯｸE" panose="020B0900000000000000" pitchFamily="50" charset="-128"/>
                <a:ea typeface="HGPｺﾞｼｯｸE" panose="020B0900000000000000" pitchFamily="50" charset="-128"/>
              </a:rPr>
              <a:t>ガラス飛散防止フィルム</a:t>
            </a:r>
            <a:endParaRPr lang="en-US" altLang="ja-JP" sz="1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0" indent="0" algn="ctr">
              <a:lnSpc>
                <a:spcPct val="100000"/>
              </a:lnSpc>
              <a:spcBef>
                <a:spcPts val="0"/>
              </a:spcBef>
              <a:buNone/>
            </a:pPr>
            <a:r>
              <a:rPr lang="ja-JP" altLang="en-US" sz="1800">
                <a:solidFill>
                  <a:schemeClr val="tx1">
                    <a:lumMod val="75000"/>
                    <a:lumOff val="25000"/>
                  </a:schemeClr>
                </a:solidFill>
                <a:latin typeface="HGPｺﾞｼｯｸE" panose="020B0900000000000000" pitchFamily="50" charset="-128"/>
                <a:ea typeface="HGPｺﾞｼｯｸE" panose="020B0900000000000000" pitchFamily="50" charset="-128"/>
              </a:rPr>
              <a:t>の貼り付け</a:t>
            </a:r>
            <a:endParaRPr lang="en-US" altLang="ja-JP" sz="1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59EEF2CB-6E78-4CB9-A45E-8E89F05CF0E1}"/>
              </a:ext>
            </a:extLst>
          </p:cNvPr>
          <p:cNvSpPr/>
          <p:nvPr/>
        </p:nvSpPr>
        <p:spPr>
          <a:xfrm>
            <a:off x="1786800" y="853478"/>
            <a:ext cx="8618400" cy="1518431"/>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ja-JP" altLang="en-US" sz="2800">
                <a:solidFill>
                  <a:srgbClr val="404040"/>
                </a:solidFill>
                <a:latin typeface="HGPｺﾞｼｯｸE" panose="020B0900000000000000" pitchFamily="50" charset="-128"/>
                <a:ea typeface="HGPｺﾞｼｯｸE" panose="020B0900000000000000" pitchFamily="50" charset="-128"/>
              </a:rPr>
              <a:t>食器棚のガラスには、ガラス飛散防止フィルムを貼って、ガラスが割れた際の被災を防ぐ</a:t>
            </a:r>
          </a:p>
          <a:p>
            <a:pPr algn="just"/>
            <a:r>
              <a:rPr lang="ja-JP" altLang="en-US" sz="2800">
                <a:solidFill>
                  <a:srgbClr val="404040"/>
                </a:solidFill>
                <a:latin typeface="HGPｺﾞｼｯｸE" panose="020B0900000000000000" pitchFamily="50" charset="-128"/>
                <a:ea typeface="HGPｺﾞｼｯｸE" panose="020B0900000000000000" pitchFamily="50" charset="-128"/>
              </a:rPr>
              <a:t>部屋のガラスに貼って、避難ルートや生活空間を確保</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pic>
        <p:nvPicPr>
          <p:cNvPr id="11" name="図 10">
            <a:extLst>
              <a:ext uri="{FF2B5EF4-FFF2-40B4-BE49-F238E27FC236}">
                <a16:creationId xmlns:a16="http://schemas.microsoft.com/office/drawing/2014/main" id="{A5040585-9893-4C91-B7E5-5917AA39387A}"/>
              </a:ext>
            </a:extLst>
          </p:cNvPr>
          <p:cNvPicPr>
            <a:picLocks noChangeAspect="1"/>
          </p:cNvPicPr>
          <p:nvPr/>
        </p:nvPicPr>
        <p:blipFill rotWithShape="1">
          <a:blip r:embed="rId3"/>
          <a:srcRect l="14609" t="32835" r="38435" b="15297"/>
          <a:stretch/>
        </p:blipFill>
        <p:spPr>
          <a:xfrm>
            <a:off x="2024172" y="2945201"/>
            <a:ext cx="3131365" cy="2233928"/>
          </a:xfrm>
          <a:prstGeom prst="rect">
            <a:avLst/>
          </a:prstGeom>
        </p:spPr>
      </p:pic>
      <p:sp>
        <p:nvSpPr>
          <p:cNvPr id="12" name="テキスト ボックス 11">
            <a:extLst>
              <a:ext uri="{FF2B5EF4-FFF2-40B4-BE49-F238E27FC236}">
                <a16:creationId xmlns:a16="http://schemas.microsoft.com/office/drawing/2014/main" id="{3A9E1CF3-F971-4D0D-AAF1-B71E9C1DA0E4}"/>
              </a:ext>
            </a:extLst>
          </p:cNvPr>
          <p:cNvSpPr txBox="1"/>
          <p:nvPr/>
        </p:nvSpPr>
        <p:spPr>
          <a:xfrm>
            <a:off x="1524000" y="6567731"/>
            <a:ext cx="4493538"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参考：総務省消防庁　防災学習</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DVD</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「ふせごう</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家具等の転落防止対策</a:t>
            </a:r>
            <a:r>
              <a:rPr lang="en-US" altLang="ja-JP" sz="11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13" name="正方形/長方形 12">
            <a:extLst>
              <a:ext uri="{FF2B5EF4-FFF2-40B4-BE49-F238E27FC236}">
                <a16:creationId xmlns:a16="http://schemas.microsoft.com/office/drawing/2014/main" id="{83400DFE-6B5D-44AF-B7A1-50125CA07215}"/>
              </a:ext>
            </a:extLst>
          </p:cNvPr>
          <p:cNvSpPr/>
          <p:nvPr/>
        </p:nvSpPr>
        <p:spPr>
          <a:xfrm>
            <a:off x="6463748" y="96000"/>
            <a:ext cx="5612296" cy="7574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1270873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D493694-A9D3-43B7-9E73-FBA1620B7D13}"/>
              </a:ext>
            </a:extLst>
          </p:cNvPr>
          <p:cNvSpPr/>
          <p:nvPr/>
        </p:nvSpPr>
        <p:spPr>
          <a:xfrm>
            <a:off x="7537334" y="2096539"/>
            <a:ext cx="2808011" cy="42953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44" name="正方形/長方形 43">
            <a:extLst>
              <a:ext uri="{FF2B5EF4-FFF2-40B4-BE49-F238E27FC236}">
                <a16:creationId xmlns:a16="http://schemas.microsoft.com/office/drawing/2014/main" id="{EEAC5218-2D29-4B24-9C65-E43C0A5D78E3}"/>
              </a:ext>
            </a:extLst>
          </p:cNvPr>
          <p:cNvSpPr/>
          <p:nvPr/>
        </p:nvSpPr>
        <p:spPr>
          <a:xfrm>
            <a:off x="7545958" y="1725203"/>
            <a:ext cx="2799386"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家具をゆらゆらさせない</a:t>
            </a:r>
          </a:p>
        </p:txBody>
      </p:sp>
      <p:sp>
        <p:nvSpPr>
          <p:cNvPr id="45" name="テキスト ボックス 44">
            <a:extLst>
              <a:ext uri="{FF2B5EF4-FFF2-40B4-BE49-F238E27FC236}">
                <a16:creationId xmlns:a16="http://schemas.microsoft.com/office/drawing/2014/main" id="{83801FD1-C4BD-4CA6-99DF-BC0DC68569A9}"/>
              </a:ext>
            </a:extLst>
          </p:cNvPr>
          <p:cNvSpPr txBox="1"/>
          <p:nvPr/>
        </p:nvSpPr>
        <p:spPr>
          <a:xfrm>
            <a:off x="7607558" y="2314993"/>
            <a:ext cx="2667561" cy="830997"/>
          </a:xfrm>
          <a:prstGeom prst="rect">
            <a:avLst/>
          </a:prstGeom>
          <a:noFill/>
        </p:spPr>
        <p:txBody>
          <a:bodyPr wrap="square" rtlCol="0">
            <a:spAutoFit/>
          </a:bodyPr>
          <a:lstStyle/>
          <a:p>
            <a:pPr algn="just"/>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軽いものを上に、重いものを下に置くことで、家具の重心を下げて転倒しにくくする</a:t>
            </a:r>
          </a:p>
        </p:txBody>
      </p:sp>
      <p:sp>
        <p:nvSpPr>
          <p:cNvPr id="37" name="正方形/長方形 36">
            <a:extLst>
              <a:ext uri="{FF2B5EF4-FFF2-40B4-BE49-F238E27FC236}">
                <a16:creationId xmlns:a16="http://schemas.microsoft.com/office/drawing/2014/main" id="{5313C8F1-608A-4CF7-9894-48D60072EDC1}"/>
              </a:ext>
            </a:extLst>
          </p:cNvPr>
          <p:cNvSpPr/>
          <p:nvPr/>
        </p:nvSpPr>
        <p:spPr>
          <a:xfrm>
            <a:off x="4653763" y="2096539"/>
            <a:ext cx="2808011" cy="42953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8" name="正方形/長方形 37">
            <a:extLst>
              <a:ext uri="{FF2B5EF4-FFF2-40B4-BE49-F238E27FC236}">
                <a16:creationId xmlns:a16="http://schemas.microsoft.com/office/drawing/2014/main" id="{594D191B-9743-4A18-96FC-C45DE13A98A3}"/>
              </a:ext>
            </a:extLst>
          </p:cNvPr>
          <p:cNvSpPr/>
          <p:nvPr/>
        </p:nvSpPr>
        <p:spPr>
          <a:xfrm>
            <a:off x="4662387" y="1725203"/>
            <a:ext cx="2799386"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収納物を落下させない</a:t>
            </a:r>
          </a:p>
        </p:txBody>
      </p:sp>
      <p:sp>
        <p:nvSpPr>
          <p:cNvPr id="6" name="正方形/長方形 5">
            <a:extLst>
              <a:ext uri="{FF2B5EF4-FFF2-40B4-BE49-F238E27FC236}">
                <a16:creationId xmlns:a16="http://schemas.microsoft.com/office/drawing/2014/main" id="{97674EDE-BA80-4B44-BFC7-4D5E64AE77DE}"/>
              </a:ext>
            </a:extLst>
          </p:cNvPr>
          <p:cNvSpPr/>
          <p:nvPr/>
        </p:nvSpPr>
        <p:spPr>
          <a:xfrm>
            <a:off x="1769722" y="2096539"/>
            <a:ext cx="2808011" cy="42953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ｺﾞｼｯｸE" panose="020B0900000000000000" pitchFamily="50" charset="-128"/>
              <a:ea typeface="HGPｺﾞｼｯｸE" panose="020B0900000000000000" pitchFamily="50" charset="-128"/>
            </a:endParaRPr>
          </a:p>
        </p:txBody>
      </p:sp>
      <p:sp>
        <p:nvSpPr>
          <p:cNvPr id="36" name="正方形/長方形 35">
            <a:extLst>
              <a:ext uri="{FF2B5EF4-FFF2-40B4-BE49-F238E27FC236}">
                <a16:creationId xmlns:a16="http://schemas.microsoft.com/office/drawing/2014/main" id="{0D0A0CA9-DBCE-472C-BD80-98D37C83C549}"/>
              </a:ext>
            </a:extLst>
          </p:cNvPr>
          <p:cNvSpPr/>
          <p:nvPr/>
        </p:nvSpPr>
        <p:spPr>
          <a:xfrm>
            <a:off x="1778346" y="1725203"/>
            <a:ext cx="2799386" cy="505518"/>
          </a:xfrm>
          <a:prstGeom prst="rect">
            <a:avLst/>
          </a:prstGeom>
          <a:solidFill>
            <a:srgbClr val="35A16B"/>
          </a:solidFill>
          <a:ln>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扉を解放させない</a:t>
            </a:r>
          </a:p>
        </p:txBody>
      </p:sp>
      <p:sp>
        <p:nvSpPr>
          <p:cNvPr id="2" name="タイトル 1">
            <a:extLst>
              <a:ext uri="{FF2B5EF4-FFF2-40B4-BE49-F238E27FC236}">
                <a16:creationId xmlns:a16="http://schemas.microsoft.com/office/drawing/2014/main" id="{DD191A67-7C4D-47C1-B001-3FC77B77E586}"/>
              </a:ext>
            </a:extLst>
          </p:cNvPr>
          <p:cNvSpPr>
            <a:spLocks noGrp="1"/>
          </p:cNvSpPr>
          <p:nvPr>
            <p:ph type="title"/>
          </p:nvPr>
        </p:nvSpPr>
        <p:spPr>
          <a:xfrm>
            <a:off x="0" y="18378"/>
            <a:ext cx="12192000" cy="683444"/>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扉開放防止、収容物の落下、収容物の工夫</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036DD6DF-F038-4AE2-9095-29BCD45D158A}"/>
              </a:ext>
            </a:extLst>
          </p:cNvPr>
          <p:cNvSpPr>
            <a:spLocks noGrp="1"/>
          </p:cNvSpPr>
          <p:nvPr>
            <p:ph type="sldNum" sz="quarter" idx="12"/>
          </p:nvPr>
        </p:nvSpPr>
        <p:spPr>
          <a:xfrm>
            <a:off x="8520843" y="6251740"/>
            <a:ext cx="2743200" cy="365125"/>
          </a:xfrm>
        </p:spPr>
        <p:txBody>
          <a:bodyPr/>
          <a:lstStyle/>
          <a:p>
            <a:r>
              <a:rPr kumimoji="1" lang="en-US" altLang="ja-JP" sz="1400" dirty="0"/>
              <a:t>48</a:t>
            </a:r>
            <a:endParaRPr kumimoji="1" lang="ja-JP" altLang="en-US" sz="1400" dirty="0"/>
          </a:p>
        </p:txBody>
      </p:sp>
      <p:sp>
        <p:nvSpPr>
          <p:cNvPr id="5" name="テキスト ボックス 4">
            <a:extLst>
              <a:ext uri="{FF2B5EF4-FFF2-40B4-BE49-F238E27FC236}">
                <a16:creationId xmlns:a16="http://schemas.microsoft.com/office/drawing/2014/main" id="{FB412B72-7D09-4A7E-BBF0-C699E1AD801D}"/>
              </a:ext>
            </a:extLst>
          </p:cNvPr>
          <p:cNvSpPr txBox="1"/>
          <p:nvPr/>
        </p:nvSpPr>
        <p:spPr>
          <a:xfrm>
            <a:off x="1524000" y="6591443"/>
            <a:ext cx="5690982" cy="261610"/>
          </a:xfrm>
          <a:prstGeom prst="rect">
            <a:avLst/>
          </a:prstGeom>
          <a:noFill/>
        </p:spPr>
        <p:txBody>
          <a:bodyPr wrap="none" rtlCol="0">
            <a:spAutoFit/>
          </a:bodyPr>
          <a:lstStyle/>
          <a:p>
            <a:r>
              <a:rPr lang="ja-JP" altLang="en-US" sz="1100">
                <a:solidFill>
                  <a:srgbClr val="404040"/>
                </a:solidFill>
                <a:latin typeface="HGPｺﾞｼｯｸE" panose="020B0900000000000000" pitchFamily="50" charset="-128"/>
                <a:ea typeface="HGPｺﾞｼｯｸE" panose="020B0900000000000000" pitchFamily="50" charset="-128"/>
              </a:rPr>
              <a:t>参考：東京消防庁「家具類の転倒・落下・移動防止対策ハンドブック</a:t>
            </a:r>
            <a:r>
              <a:rPr lang="en-US" altLang="ja-JP" sz="1100">
                <a:solidFill>
                  <a:srgbClr val="404040"/>
                </a:solidFill>
                <a:latin typeface="HGPｺﾞｼｯｸE" panose="020B0900000000000000" pitchFamily="50" charset="-128"/>
                <a:ea typeface="HGPｺﾞｼｯｸE" panose="020B0900000000000000" pitchFamily="50" charset="-128"/>
              </a:rPr>
              <a:t>-</a:t>
            </a:r>
            <a:r>
              <a:rPr lang="ja-JP" altLang="en-US" sz="1100">
                <a:solidFill>
                  <a:srgbClr val="404040"/>
                </a:solidFill>
                <a:latin typeface="HGPｺﾞｼｯｸE" panose="020B0900000000000000" pitchFamily="50" charset="-128"/>
                <a:ea typeface="HGPｺﾞｼｯｸE" panose="020B0900000000000000" pitchFamily="50" charset="-128"/>
              </a:rPr>
              <a:t>室内の地震対策</a:t>
            </a:r>
            <a:r>
              <a:rPr lang="en-US" altLang="ja-JP" sz="1100">
                <a:solidFill>
                  <a:srgbClr val="404040"/>
                </a:solidFill>
                <a:latin typeface="HGPｺﾞｼｯｸE" panose="020B0900000000000000" pitchFamily="50" charset="-128"/>
                <a:ea typeface="HGPｺﾞｼｯｸE" panose="020B0900000000000000" pitchFamily="50" charset="-128"/>
              </a:rPr>
              <a:t>-</a:t>
            </a:r>
            <a:r>
              <a:rPr lang="ja-JP" altLang="en-US" sz="1100">
                <a:solidFill>
                  <a:srgbClr val="404040"/>
                </a:solidFill>
                <a:latin typeface="HGPｺﾞｼｯｸE" panose="020B0900000000000000" pitchFamily="50" charset="-128"/>
                <a:ea typeface="HGPｺﾞｼｯｸE" panose="020B0900000000000000" pitchFamily="50" charset="-128"/>
              </a:rPr>
              <a:t>（</a:t>
            </a:r>
            <a:r>
              <a:rPr lang="en-US" altLang="ja-JP" sz="1100">
                <a:solidFill>
                  <a:srgbClr val="404040"/>
                </a:solidFill>
                <a:latin typeface="HGPｺﾞｼｯｸE" panose="020B0900000000000000" pitchFamily="50" charset="-128"/>
                <a:ea typeface="HGPｺﾞｼｯｸE" panose="020B0900000000000000" pitchFamily="50" charset="-128"/>
              </a:rPr>
              <a:t>p.17</a:t>
            </a:r>
            <a:r>
              <a:rPr lang="ja-JP" altLang="en-US" sz="1100">
                <a:solidFill>
                  <a:srgbClr val="404040"/>
                </a:solidFill>
                <a:latin typeface="HGPｺﾞｼｯｸE" panose="020B0900000000000000" pitchFamily="50" charset="-128"/>
                <a:ea typeface="HGPｺﾞｼｯｸE" panose="020B0900000000000000" pitchFamily="50" charset="-128"/>
              </a:rPr>
              <a:t>）」</a:t>
            </a:r>
          </a:p>
        </p:txBody>
      </p:sp>
      <p:pic>
        <p:nvPicPr>
          <p:cNvPr id="15" name="コンテンツ プレースホルダー 5">
            <a:extLst>
              <a:ext uri="{FF2B5EF4-FFF2-40B4-BE49-F238E27FC236}">
                <a16:creationId xmlns:a16="http://schemas.microsoft.com/office/drawing/2014/main" id="{02836DAF-DBB3-4341-99B8-4893A03A4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8339" y="5237971"/>
            <a:ext cx="987138" cy="868850"/>
          </a:xfrm>
          <a:prstGeom prst="rect">
            <a:avLst/>
          </a:prstGeom>
        </p:spPr>
      </p:pic>
      <p:pic>
        <p:nvPicPr>
          <p:cNvPr id="16" name="コンテンツ プレースホルダー 5">
            <a:extLst>
              <a:ext uri="{FF2B5EF4-FFF2-40B4-BE49-F238E27FC236}">
                <a16:creationId xmlns:a16="http://schemas.microsoft.com/office/drawing/2014/main" id="{6B4692DF-8B09-4B8E-B3CF-76CC4C06DE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44" r="-1"/>
          <a:stretch/>
        </p:blipFill>
        <p:spPr>
          <a:xfrm>
            <a:off x="1918339" y="3462590"/>
            <a:ext cx="2403050" cy="1080000"/>
          </a:xfrm>
          <a:prstGeom prst="rect">
            <a:avLst/>
          </a:prstGeom>
        </p:spPr>
      </p:pic>
      <p:sp>
        <p:nvSpPr>
          <p:cNvPr id="17" name="テキスト ボックス 16">
            <a:extLst>
              <a:ext uri="{FF2B5EF4-FFF2-40B4-BE49-F238E27FC236}">
                <a16:creationId xmlns:a16="http://schemas.microsoft.com/office/drawing/2014/main" id="{AAD5A4F0-65CD-4122-93C1-340927A5B1F4}"/>
              </a:ext>
            </a:extLst>
          </p:cNvPr>
          <p:cNvSpPr txBox="1"/>
          <p:nvPr/>
        </p:nvSpPr>
        <p:spPr>
          <a:xfrm>
            <a:off x="2461037" y="4542591"/>
            <a:ext cx="1441420" cy="307777"/>
          </a:xfrm>
          <a:prstGeom prst="rect">
            <a:avLst/>
          </a:prstGeom>
          <a:noFill/>
        </p:spPr>
        <p:txBody>
          <a:bodyPr wrap="none" rtlCol="0">
            <a:spAutoFit/>
          </a:bodyPr>
          <a:lstStyle/>
          <a:p>
            <a:pPr algn="ct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扉開放防止器具</a:t>
            </a:r>
          </a:p>
        </p:txBody>
      </p:sp>
      <p:sp>
        <p:nvSpPr>
          <p:cNvPr id="18" name="テキスト ボックス 17">
            <a:extLst>
              <a:ext uri="{FF2B5EF4-FFF2-40B4-BE49-F238E27FC236}">
                <a16:creationId xmlns:a16="http://schemas.microsoft.com/office/drawing/2014/main" id="{B4577F9F-3C51-4DF1-8AAB-DA3DC35E96D8}"/>
              </a:ext>
            </a:extLst>
          </p:cNvPr>
          <p:cNvSpPr txBox="1"/>
          <p:nvPr/>
        </p:nvSpPr>
        <p:spPr>
          <a:xfrm>
            <a:off x="2905478" y="5288823"/>
            <a:ext cx="1000595" cy="307777"/>
          </a:xfrm>
          <a:prstGeom prst="rect">
            <a:avLst/>
          </a:prstGeom>
          <a:noFill/>
        </p:spPr>
        <p:txBody>
          <a:bodyPr wrap="none" rtlCol="0">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感震ラッチ</a:t>
            </a:r>
          </a:p>
        </p:txBody>
      </p:sp>
      <p:sp>
        <p:nvSpPr>
          <p:cNvPr id="19" name="テキスト ボックス 18">
            <a:extLst>
              <a:ext uri="{FF2B5EF4-FFF2-40B4-BE49-F238E27FC236}">
                <a16:creationId xmlns:a16="http://schemas.microsoft.com/office/drawing/2014/main" id="{997F92CD-06C0-4352-8E70-67B154BE6C3F}"/>
              </a:ext>
            </a:extLst>
          </p:cNvPr>
          <p:cNvSpPr txBox="1"/>
          <p:nvPr/>
        </p:nvSpPr>
        <p:spPr>
          <a:xfrm>
            <a:off x="1784178" y="2314993"/>
            <a:ext cx="2779097" cy="830997"/>
          </a:xfrm>
          <a:prstGeom prst="rect">
            <a:avLst/>
          </a:prstGeom>
          <a:noFill/>
        </p:spPr>
        <p:txBody>
          <a:bodyPr wrap="square" rtlCol="0">
            <a:spAutoFit/>
          </a:bodyPr>
          <a:lstStyle/>
          <a:p>
            <a:pPr algn="just"/>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本棚など重量の大きい収納物が入っている場合は、ネジ固定できるものを取り付ける</a:t>
            </a:r>
          </a:p>
        </p:txBody>
      </p:sp>
      <p:sp>
        <p:nvSpPr>
          <p:cNvPr id="24" name="テキスト ボックス 23">
            <a:extLst>
              <a:ext uri="{FF2B5EF4-FFF2-40B4-BE49-F238E27FC236}">
                <a16:creationId xmlns:a16="http://schemas.microsoft.com/office/drawing/2014/main" id="{B90E9B1A-2542-468E-AE84-941CA9B6635D}"/>
              </a:ext>
            </a:extLst>
          </p:cNvPr>
          <p:cNvSpPr txBox="1"/>
          <p:nvPr/>
        </p:nvSpPr>
        <p:spPr>
          <a:xfrm>
            <a:off x="2905609" y="5557442"/>
            <a:ext cx="1524264" cy="461665"/>
          </a:xfrm>
          <a:prstGeom prst="rect">
            <a:avLst/>
          </a:prstGeom>
          <a:noFill/>
        </p:spPr>
        <p:txBody>
          <a:bodyPr wrap="square" rtlCol="0">
            <a:spAutoFit/>
          </a:bodyPr>
          <a:lstStyle/>
          <a:p>
            <a:pPr algn="just"/>
            <a:r>
              <a:rPr lang="ja-JP" altLang="en-US" sz="1200">
                <a:solidFill>
                  <a:schemeClr val="tx1">
                    <a:lumMod val="75000"/>
                    <a:lumOff val="25000"/>
                  </a:schemeClr>
                </a:solidFill>
                <a:latin typeface="HGPｺﾞｼｯｸE" panose="020B0900000000000000" pitchFamily="50" charset="-128"/>
                <a:ea typeface="HGPｺﾞｼｯｸE" panose="020B0900000000000000" pitchFamily="50" charset="-128"/>
              </a:rPr>
              <a:t>地震を感知すると、扉にロックがかかる</a:t>
            </a:r>
          </a:p>
        </p:txBody>
      </p:sp>
      <p:grpSp>
        <p:nvGrpSpPr>
          <p:cNvPr id="42" name="グループ化 41">
            <a:extLst>
              <a:ext uri="{FF2B5EF4-FFF2-40B4-BE49-F238E27FC236}">
                <a16:creationId xmlns:a16="http://schemas.microsoft.com/office/drawing/2014/main" id="{89A0E181-FEEC-40DF-B592-37B3C5B15AD4}"/>
              </a:ext>
            </a:extLst>
          </p:cNvPr>
          <p:cNvGrpSpPr/>
          <p:nvPr/>
        </p:nvGrpSpPr>
        <p:grpSpPr>
          <a:xfrm>
            <a:off x="4752947" y="3464939"/>
            <a:ext cx="2760263" cy="2057726"/>
            <a:chOff x="3124088" y="3464939"/>
            <a:chExt cx="2760263" cy="2057726"/>
          </a:xfrm>
        </p:grpSpPr>
        <p:pic>
          <p:nvPicPr>
            <p:cNvPr id="20" name="コンテンツ プレースホルダー 5">
              <a:extLst>
                <a:ext uri="{FF2B5EF4-FFF2-40B4-BE49-F238E27FC236}">
                  <a16:creationId xmlns:a16="http://schemas.microsoft.com/office/drawing/2014/main" id="{45BC5523-24C2-4528-AE9F-73E67BD87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4088" y="3464939"/>
              <a:ext cx="1250053" cy="2057726"/>
            </a:xfrm>
            <a:prstGeom prst="rect">
              <a:avLst/>
            </a:prstGeom>
          </p:spPr>
        </p:pic>
        <p:cxnSp>
          <p:nvCxnSpPr>
            <p:cNvPr id="25" name="直線コネクタ 24">
              <a:extLst>
                <a:ext uri="{FF2B5EF4-FFF2-40B4-BE49-F238E27FC236}">
                  <a16:creationId xmlns:a16="http://schemas.microsoft.com/office/drawing/2014/main" id="{AE7E121F-B4C3-49B8-BD56-A0B74CC7F5FC}"/>
                </a:ext>
              </a:extLst>
            </p:cNvPr>
            <p:cNvCxnSpPr>
              <a:cxnSpLocks/>
            </p:cNvCxnSpPr>
            <p:nvPr/>
          </p:nvCxnSpPr>
          <p:spPr>
            <a:xfrm flipV="1">
              <a:off x="4297682" y="3798749"/>
              <a:ext cx="438065" cy="62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B55649E-2AE3-4CE2-B6E1-F0C8F40F7034}"/>
                </a:ext>
              </a:extLst>
            </p:cNvPr>
            <p:cNvCxnSpPr>
              <a:cxnSpLocks/>
            </p:cNvCxnSpPr>
            <p:nvPr/>
          </p:nvCxnSpPr>
          <p:spPr>
            <a:xfrm>
              <a:off x="4247634" y="4073249"/>
              <a:ext cx="362550" cy="96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675C2AE-EE58-4252-987A-9CDD3B05EA1B}"/>
                </a:ext>
              </a:extLst>
            </p:cNvPr>
            <p:cNvSpPr txBox="1"/>
            <p:nvPr/>
          </p:nvSpPr>
          <p:spPr>
            <a:xfrm>
              <a:off x="4374141" y="3489798"/>
              <a:ext cx="1255472" cy="307777"/>
            </a:xfrm>
            <a:prstGeom prst="rect">
              <a:avLst/>
            </a:prstGeom>
            <a:noFill/>
          </p:spPr>
          <p:txBody>
            <a:bodyPr wrap="none" rtlCol="0">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落下防止バー</a:t>
              </a:r>
            </a:p>
          </p:txBody>
        </p:sp>
        <p:sp>
          <p:nvSpPr>
            <p:cNvPr id="28" name="テキスト ボックス 27">
              <a:extLst>
                <a:ext uri="{FF2B5EF4-FFF2-40B4-BE49-F238E27FC236}">
                  <a16:creationId xmlns:a16="http://schemas.microsoft.com/office/drawing/2014/main" id="{6B58A1C2-4814-4EF6-85F6-E2C7EC4DEB26}"/>
                </a:ext>
              </a:extLst>
            </p:cNvPr>
            <p:cNvSpPr txBox="1"/>
            <p:nvPr/>
          </p:nvSpPr>
          <p:spPr>
            <a:xfrm>
              <a:off x="4367589" y="4178743"/>
              <a:ext cx="1516762" cy="707886"/>
            </a:xfrm>
            <a:prstGeom prst="rect">
              <a:avLst/>
            </a:prstGeom>
            <a:noFill/>
          </p:spPr>
          <p:txBody>
            <a:bodyPr wrap="none" rtlCol="0">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落下防止・抑制</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テープ</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en-US" altLang="ja-JP" sz="12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200">
                  <a:solidFill>
                    <a:schemeClr val="tx1">
                      <a:lumMod val="75000"/>
                      <a:lumOff val="25000"/>
                    </a:schemeClr>
                  </a:solidFill>
                  <a:latin typeface="HGPｺﾞｼｯｸE" panose="020B0900000000000000" pitchFamily="50" charset="-128"/>
                  <a:ea typeface="HGPｺﾞｼｯｸE" panose="020B0900000000000000" pitchFamily="50" charset="-128"/>
                </a:rPr>
                <a:t>シートタイプもある</a:t>
              </a:r>
            </a:p>
          </p:txBody>
        </p:sp>
      </p:grpSp>
      <p:grpSp>
        <p:nvGrpSpPr>
          <p:cNvPr id="46" name="グループ化 45">
            <a:extLst>
              <a:ext uri="{FF2B5EF4-FFF2-40B4-BE49-F238E27FC236}">
                <a16:creationId xmlns:a16="http://schemas.microsoft.com/office/drawing/2014/main" id="{5C2B039D-F02F-4F54-A679-106FFE9619BE}"/>
              </a:ext>
            </a:extLst>
          </p:cNvPr>
          <p:cNvGrpSpPr/>
          <p:nvPr/>
        </p:nvGrpSpPr>
        <p:grpSpPr>
          <a:xfrm>
            <a:off x="7593828" y="3507223"/>
            <a:ext cx="1813586" cy="2108494"/>
            <a:chOff x="6164138" y="3773120"/>
            <a:chExt cx="1813586" cy="2108494"/>
          </a:xfrm>
        </p:grpSpPr>
        <p:pic>
          <p:nvPicPr>
            <p:cNvPr id="21" name="コンテンツ プレースホルダー 6">
              <a:extLst>
                <a:ext uri="{FF2B5EF4-FFF2-40B4-BE49-F238E27FC236}">
                  <a16:creationId xmlns:a16="http://schemas.microsoft.com/office/drawing/2014/main" id="{2C4EAB0B-32BE-4460-A8AF-1EDCB9E003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4138" y="3773120"/>
              <a:ext cx="1757091" cy="2108494"/>
            </a:xfrm>
            <a:prstGeom prst="rect">
              <a:avLst/>
            </a:prstGeom>
          </p:spPr>
        </p:pic>
        <p:cxnSp>
          <p:nvCxnSpPr>
            <p:cNvPr id="29" name="直線コネクタ 28">
              <a:extLst>
                <a:ext uri="{FF2B5EF4-FFF2-40B4-BE49-F238E27FC236}">
                  <a16:creationId xmlns:a16="http://schemas.microsoft.com/office/drawing/2014/main" id="{748877E2-B3DD-4D0C-A9C3-1DFCFCCFDA48}"/>
                </a:ext>
              </a:extLst>
            </p:cNvPr>
            <p:cNvCxnSpPr>
              <a:cxnSpLocks/>
            </p:cNvCxnSpPr>
            <p:nvPr/>
          </p:nvCxnSpPr>
          <p:spPr>
            <a:xfrm flipV="1">
              <a:off x="7185564" y="4104456"/>
              <a:ext cx="792160" cy="2289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079216B-6192-4EF9-A9EB-00022D92FD8B}"/>
                </a:ext>
              </a:extLst>
            </p:cNvPr>
            <p:cNvCxnSpPr>
              <a:cxnSpLocks/>
            </p:cNvCxnSpPr>
            <p:nvPr/>
          </p:nvCxnSpPr>
          <p:spPr>
            <a:xfrm flipV="1">
              <a:off x="7435562" y="4929229"/>
              <a:ext cx="542162" cy="172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0F64F2AD-BF04-45DE-85EE-126FC333DE85}"/>
              </a:ext>
            </a:extLst>
          </p:cNvPr>
          <p:cNvSpPr txBox="1"/>
          <p:nvPr/>
        </p:nvSpPr>
        <p:spPr>
          <a:xfrm>
            <a:off x="9383047" y="3669661"/>
            <a:ext cx="1018793" cy="523220"/>
          </a:xfrm>
          <a:prstGeom prst="rect">
            <a:avLst/>
          </a:prstGeom>
          <a:noFill/>
        </p:spPr>
        <p:txBody>
          <a:bodyPr wrap="square" rtlCol="0">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軽いものを上に置く</a:t>
            </a:r>
          </a:p>
        </p:txBody>
      </p:sp>
      <p:sp>
        <p:nvSpPr>
          <p:cNvPr id="32" name="テキスト ボックス 31">
            <a:extLst>
              <a:ext uri="{FF2B5EF4-FFF2-40B4-BE49-F238E27FC236}">
                <a16:creationId xmlns:a16="http://schemas.microsoft.com/office/drawing/2014/main" id="{2EEDAC67-BE9F-466E-A1F1-1CC7675B2413}"/>
              </a:ext>
            </a:extLst>
          </p:cNvPr>
          <p:cNvSpPr txBox="1"/>
          <p:nvPr/>
        </p:nvSpPr>
        <p:spPr>
          <a:xfrm>
            <a:off x="9366984" y="4507348"/>
            <a:ext cx="1018793" cy="523220"/>
          </a:xfrm>
          <a:prstGeom prst="rect">
            <a:avLst/>
          </a:prstGeom>
          <a:noFill/>
        </p:spPr>
        <p:txBody>
          <a:bodyPr wrap="square" rtlCol="0">
            <a:spAutoFit/>
          </a:bodyPr>
          <a:lstStyle/>
          <a:p>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重いものを下に置く</a:t>
            </a:r>
          </a:p>
        </p:txBody>
      </p:sp>
      <p:sp>
        <p:nvSpPr>
          <p:cNvPr id="33" name="正方形/長方形 32">
            <a:extLst>
              <a:ext uri="{FF2B5EF4-FFF2-40B4-BE49-F238E27FC236}">
                <a16:creationId xmlns:a16="http://schemas.microsoft.com/office/drawing/2014/main" id="{2AF34831-DCD8-4A51-8208-04B29B41D434}"/>
              </a:ext>
            </a:extLst>
          </p:cNvPr>
          <p:cNvSpPr/>
          <p:nvPr/>
        </p:nvSpPr>
        <p:spPr>
          <a:xfrm>
            <a:off x="1786800" y="829957"/>
            <a:ext cx="8618400" cy="708621"/>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Ins="216000" rtlCol="0" anchor="ctr"/>
          <a:lstStyle/>
          <a:p>
            <a:r>
              <a:rPr lang="ja-JP" altLang="en-US" sz="2800">
                <a:solidFill>
                  <a:srgbClr val="404040"/>
                </a:solidFill>
                <a:latin typeface="HGPｺﾞｼｯｸE" panose="020B0900000000000000" pitchFamily="50" charset="-128"/>
                <a:ea typeface="HGPｺﾞｼｯｸE" panose="020B0900000000000000" pitchFamily="50" charset="-128"/>
              </a:rPr>
              <a:t>収納物の飛散を防ぎ、避難ルート、空間を確保する</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39" name="テキスト ボックス 38">
            <a:extLst>
              <a:ext uri="{FF2B5EF4-FFF2-40B4-BE49-F238E27FC236}">
                <a16:creationId xmlns:a16="http://schemas.microsoft.com/office/drawing/2014/main" id="{1644322C-BEAE-48CC-8141-A1D7F86FDA29}"/>
              </a:ext>
            </a:extLst>
          </p:cNvPr>
          <p:cNvSpPr txBox="1"/>
          <p:nvPr/>
        </p:nvSpPr>
        <p:spPr>
          <a:xfrm>
            <a:off x="4702140" y="2314993"/>
            <a:ext cx="2667561" cy="830997"/>
          </a:xfrm>
          <a:prstGeom prst="rect">
            <a:avLst/>
          </a:prstGeom>
          <a:noFill/>
        </p:spPr>
        <p:txBody>
          <a:bodyPr wrap="square" rtlCol="0">
            <a:spAutoFit/>
          </a:bodyPr>
          <a:lstStyle/>
          <a:p>
            <a:pPr algn="just"/>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扉がない本棚なども、収納物が落下しないように落下防止バーなどを取り付ける</a:t>
            </a:r>
          </a:p>
        </p:txBody>
      </p:sp>
      <p:sp>
        <p:nvSpPr>
          <p:cNvPr id="35" name="正方形/長方形 34">
            <a:extLst>
              <a:ext uri="{FF2B5EF4-FFF2-40B4-BE49-F238E27FC236}">
                <a16:creationId xmlns:a16="http://schemas.microsoft.com/office/drawing/2014/main" id="{83400DFE-6B5D-44AF-B7A1-50125CA07215}"/>
              </a:ext>
            </a:extLst>
          </p:cNvPr>
          <p:cNvSpPr/>
          <p:nvPr/>
        </p:nvSpPr>
        <p:spPr>
          <a:xfrm>
            <a:off x="8679569" y="64717"/>
            <a:ext cx="3485622" cy="9758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Tree>
    <p:extLst>
      <p:ext uri="{BB962C8B-B14F-4D97-AF65-F5344CB8AC3E}">
        <p14:creationId xmlns:p14="http://schemas.microsoft.com/office/powerpoint/2010/main" val="1157651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下矢印 12">
            <a:extLst>
              <a:ext uri="{FF2B5EF4-FFF2-40B4-BE49-F238E27FC236}">
                <a16:creationId xmlns:a16="http://schemas.microsoft.com/office/drawing/2014/main" id="{26CDE692-DCF3-4F14-AEAE-E234C38DE22C}"/>
              </a:ext>
            </a:extLst>
          </p:cNvPr>
          <p:cNvSpPr/>
          <p:nvPr/>
        </p:nvSpPr>
        <p:spPr>
          <a:xfrm>
            <a:off x="5554974" y="1301287"/>
            <a:ext cx="1082050" cy="5490039"/>
          </a:xfrm>
          <a:prstGeom prst="downArrow">
            <a:avLst>
              <a:gd name="adj1" fmla="val 50000"/>
              <a:gd name="adj2" fmla="val 2146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E94209A0-D9BE-42A3-BD2C-F0CE2AE697FB}"/>
              </a:ext>
            </a:extLst>
          </p:cNvPr>
          <p:cNvSpPr>
            <a:spLocks noGrp="1"/>
          </p:cNvSpPr>
          <p:nvPr>
            <p:ph type="title"/>
          </p:nvPr>
        </p:nvSpPr>
        <p:spPr>
          <a:xfrm>
            <a:off x="0" y="-23158"/>
            <a:ext cx="12192000" cy="651600"/>
          </a:xfrm>
          <a:solidFill>
            <a:srgbClr val="00B050"/>
          </a:solidFill>
        </p:spPr>
        <p:txBody>
          <a:bodyPr>
            <a:normAutofit/>
          </a:bodyPr>
          <a:lstStyle/>
          <a:p>
            <a:r>
              <a:rPr lang="ja-JP" altLang="en-US" sz="3200" dirty="0">
                <a:solidFill>
                  <a:schemeClr val="bg1"/>
                </a:solidFill>
                <a:latin typeface="HGPｺﾞｼｯｸE" panose="020B0900000000000000" pitchFamily="50" charset="-128"/>
                <a:ea typeface="HGPｺﾞｼｯｸE" panose="020B0900000000000000" pitchFamily="50" charset="-128"/>
              </a:rPr>
              <a:t>災害</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発生前後</a:t>
            </a:r>
            <a:r>
              <a:rPr lang="ja-JP" altLang="en-US" sz="3200" dirty="0">
                <a:solidFill>
                  <a:schemeClr val="bg1"/>
                </a:solidFill>
                <a:latin typeface="HGPｺﾞｼｯｸE" panose="020B0900000000000000" pitchFamily="50" charset="-128"/>
                <a:ea typeface="HGPｺﾞｼｯｸE" panose="020B0900000000000000" pitchFamily="50" charset="-128"/>
              </a:rPr>
              <a:t>にとるべき行動（主に自助・共助）</a:t>
            </a:r>
            <a:endParaRPr kumimoji="1" lang="ja-JP" altLang="en-US" sz="3200" dirty="0">
              <a:solidFill>
                <a:schemeClr val="bg1"/>
              </a:solidFill>
              <a:latin typeface="HGPｺﾞｼｯｸE" panose="020B0900000000000000" pitchFamily="50" charset="-128"/>
              <a:ea typeface="HGPｺﾞｼｯｸE" panose="020B0900000000000000" pitchFamily="50" charset="-128"/>
            </a:endParaRPr>
          </a:p>
        </p:txBody>
      </p:sp>
      <p:sp>
        <p:nvSpPr>
          <p:cNvPr id="40" name="スライド番号プレースホルダー 3">
            <a:extLst>
              <a:ext uri="{FF2B5EF4-FFF2-40B4-BE49-F238E27FC236}">
                <a16:creationId xmlns:a16="http://schemas.microsoft.com/office/drawing/2014/main" id="{59748DB0-FB5D-4412-9945-0CC3358F77FF}"/>
              </a:ext>
            </a:extLst>
          </p:cNvPr>
          <p:cNvSpPr>
            <a:spLocks noGrp="1"/>
          </p:cNvSpPr>
          <p:nvPr>
            <p:ph type="sldNum" sz="quarter" idx="12"/>
          </p:nvPr>
        </p:nvSpPr>
        <p:spPr>
          <a:xfrm>
            <a:off x="9151367" y="6426201"/>
            <a:ext cx="2057400" cy="365125"/>
          </a:xfrm>
        </p:spPr>
        <p:txBody>
          <a:bodyPr/>
          <a:lstStyle/>
          <a:p>
            <a:r>
              <a:rPr kumimoji="1" lang="en-US" altLang="ja-JP" sz="1400" dirty="0"/>
              <a:t>3</a:t>
            </a:r>
            <a:endParaRPr kumimoji="1" lang="ja-JP" altLang="en-US" sz="1400" dirty="0"/>
          </a:p>
        </p:txBody>
      </p:sp>
      <p:sp>
        <p:nvSpPr>
          <p:cNvPr id="42" name="テキスト ボックス 41">
            <a:extLst>
              <a:ext uri="{FF2B5EF4-FFF2-40B4-BE49-F238E27FC236}">
                <a16:creationId xmlns:a16="http://schemas.microsoft.com/office/drawing/2014/main" id="{F0956E00-927B-471C-A7A2-62D1AF12BB98}"/>
              </a:ext>
            </a:extLst>
          </p:cNvPr>
          <p:cNvSpPr txBox="1"/>
          <p:nvPr/>
        </p:nvSpPr>
        <p:spPr>
          <a:xfrm>
            <a:off x="8150647" y="1621854"/>
            <a:ext cx="2279310" cy="904609"/>
          </a:xfrm>
          <a:prstGeom prst="rect">
            <a:avLst/>
          </a:prstGeom>
          <a:noFill/>
        </p:spPr>
        <p:txBody>
          <a:bodyPr wrap="square" lIns="72000" tIns="0" rIns="0" bIns="0" rtlCol="0" anchor="ctr">
            <a:noAutofit/>
          </a:bodyPr>
          <a:lstStyle/>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・身を守る行動、火の始末、自宅の初期消火、家族の安否確認</a:t>
            </a:r>
            <a:endPar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45" name="図 44" descr="抽象, 挿絵, 記号 が含まれている画像&#10;&#10;自動的に生成された説明">
            <a:extLst>
              <a:ext uri="{FF2B5EF4-FFF2-40B4-BE49-F238E27FC236}">
                <a16:creationId xmlns:a16="http://schemas.microsoft.com/office/drawing/2014/main" id="{DB3F8EE7-6CA0-49A2-AADF-195F2A00F035}"/>
              </a:ext>
            </a:extLst>
          </p:cNvPr>
          <p:cNvPicPr>
            <a:picLocks noChangeAspect="1"/>
          </p:cNvPicPr>
          <p:nvPr/>
        </p:nvPicPr>
        <p:blipFill>
          <a:blip r:embed="rId3">
            <a:grayscl/>
            <a:alphaModFix amt="85000"/>
            <a:extLst>
              <a:ext uri="{28A0092B-C50C-407E-A947-70E740481C1C}">
                <a14:useLocalDpi xmlns:a14="http://schemas.microsoft.com/office/drawing/2010/main" val="0"/>
              </a:ext>
            </a:extLst>
          </a:blip>
          <a:stretch>
            <a:fillRect/>
          </a:stretch>
        </p:blipFill>
        <p:spPr>
          <a:xfrm>
            <a:off x="2838855" y="641517"/>
            <a:ext cx="979200" cy="979200"/>
          </a:xfrm>
          <a:prstGeom prst="rect">
            <a:avLst/>
          </a:prstGeom>
        </p:spPr>
      </p:pic>
      <p:pic>
        <p:nvPicPr>
          <p:cNvPr id="46" name="図 45" descr="黒い背景と白い文字&#10;&#10;自動的に生成された説明">
            <a:extLst>
              <a:ext uri="{FF2B5EF4-FFF2-40B4-BE49-F238E27FC236}">
                <a16:creationId xmlns:a16="http://schemas.microsoft.com/office/drawing/2014/main" id="{36D6D153-D73B-4653-8123-5C8982E05EFC}"/>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76353" y="1547316"/>
            <a:ext cx="979200" cy="979200"/>
          </a:xfrm>
          <a:prstGeom prst="rect">
            <a:avLst/>
          </a:prstGeom>
        </p:spPr>
      </p:pic>
      <p:pic>
        <p:nvPicPr>
          <p:cNvPr id="47" name="図 46" descr="時計 が含まれている画像&#10;&#10;自動的に生成された説明">
            <a:extLst>
              <a:ext uri="{FF2B5EF4-FFF2-40B4-BE49-F238E27FC236}">
                <a16:creationId xmlns:a16="http://schemas.microsoft.com/office/drawing/2014/main" id="{8D51238D-83AF-47F6-A074-A0A2749CD443}"/>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44328" y="4244308"/>
            <a:ext cx="979200" cy="979200"/>
          </a:xfrm>
          <a:prstGeom prst="rect">
            <a:avLst/>
          </a:prstGeom>
          <a:scene3d>
            <a:camera prst="orthographicFront">
              <a:rot lat="0" lon="10800000" rev="0"/>
            </a:camera>
            <a:lightRig rig="threePt" dir="t"/>
          </a:scene3d>
        </p:spPr>
      </p:pic>
      <p:sp>
        <p:nvSpPr>
          <p:cNvPr id="51" name="テキスト ボックス 50">
            <a:extLst>
              <a:ext uri="{FF2B5EF4-FFF2-40B4-BE49-F238E27FC236}">
                <a16:creationId xmlns:a16="http://schemas.microsoft.com/office/drawing/2014/main" id="{73C1EDAC-ADCF-4F9D-9CAF-CFA1E4C6E123}"/>
              </a:ext>
            </a:extLst>
          </p:cNvPr>
          <p:cNvSpPr txBox="1"/>
          <p:nvPr/>
        </p:nvSpPr>
        <p:spPr>
          <a:xfrm>
            <a:off x="8150647" y="4187165"/>
            <a:ext cx="2403053" cy="512469"/>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・避難場所等への避難</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・避難行動要支援者の避難支援等</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・避難時にはブレーカーを切る、ガスを止める</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zh-TW"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9" name="テキスト ボックス 58">
            <a:extLst>
              <a:ext uri="{FF2B5EF4-FFF2-40B4-BE49-F238E27FC236}">
                <a16:creationId xmlns:a16="http://schemas.microsoft.com/office/drawing/2014/main" id="{39933A97-9614-434B-B00C-15BC07CC564D}"/>
              </a:ext>
            </a:extLst>
          </p:cNvPr>
          <p:cNvSpPr txBox="1"/>
          <p:nvPr/>
        </p:nvSpPr>
        <p:spPr>
          <a:xfrm>
            <a:off x="8150647" y="5479226"/>
            <a:ext cx="2305153" cy="1364099"/>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・避難生活が長期化する場合、指定避難所の運営</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・在宅避難者で食料や救援物資等の支援が必要な方への支援</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zh-TW"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19DA272F-E5BA-464D-9D5F-08EFDC6BBC3B}"/>
              </a:ext>
            </a:extLst>
          </p:cNvPr>
          <p:cNvSpPr txBox="1"/>
          <p:nvPr/>
        </p:nvSpPr>
        <p:spPr>
          <a:xfrm>
            <a:off x="8277140" y="1301287"/>
            <a:ext cx="2178661" cy="551543"/>
          </a:xfrm>
          <a:prstGeom prst="rect">
            <a:avLst/>
          </a:prstGeom>
          <a:noFill/>
        </p:spPr>
        <p:txBody>
          <a:bodyPr wrap="square" lIns="72000" tIns="0" rIns="0" bIns="0" rtlCol="0" anchor="ctr">
            <a:noAutofit/>
          </a:bodyPr>
          <a:lstStyle/>
          <a:p>
            <a:pPr marL="72000" indent="-457200"/>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住民等が取るべき行動</a:t>
            </a:r>
            <a:r>
              <a:rPr lang="en-US" altLang="ja-JP" sz="14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27" name="爆発: 8 pt 26">
            <a:extLst>
              <a:ext uri="{FF2B5EF4-FFF2-40B4-BE49-F238E27FC236}">
                <a16:creationId xmlns:a16="http://schemas.microsoft.com/office/drawing/2014/main" id="{A871EA27-32BD-497A-9F75-D0077F49A04A}"/>
              </a:ext>
            </a:extLst>
          </p:cNvPr>
          <p:cNvSpPr/>
          <p:nvPr/>
        </p:nvSpPr>
        <p:spPr>
          <a:xfrm>
            <a:off x="2958617" y="2444956"/>
            <a:ext cx="6366358" cy="106445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latin typeface="HGPｺﾞｼｯｸE" panose="020B0900000000000000" pitchFamily="50" charset="-128"/>
                <a:ea typeface="HGPｺﾞｼｯｸE" panose="020B0900000000000000" pitchFamily="50" charset="-128"/>
              </a:rPr>
              <a:t>建物倒壊・火災の発生等</a:t>
            </a:r>
          </a:p>
        </p:txBody>
      </p:sp>
      <p:sp>
        <p:nvSpPr>
          <p:cNvPr id="29" name="テキスト ボックス 28">
            <a:extLst>
              <a:ext uri="{FF2B5EF4-FFF2-40B4-BE49-F238E27FC236}">
                <a16:creationId xmlns:a16="http://schemas.microsoft.com/office/drawing/2014/main" id="{33CA68AF-8AD2-40C6-B644-847017E61F88}"/>
              </a:ext>
            </a:extLst>
          </p:cNvPr>
          <p:cNvSpPr txBox="1"/>
          <p:nvPr/>
        </p:nvSpPr>
        <p:spPr>
          <a:xfrm>
            <a:off x="8182850" y="3724480"/>
            <a:ext cx="2240906" cy="271235"/>
          </a:xfrm>
          <a:prstGeom prst="rect">
            <a:avLst/>
          </a:prstGeom>
          <a:noFill/>
        </p:spPr>
        <p:txBody>
          <a:bodyPr wrap="square" lIns="72000" tIns="0" rIns="0" bIns="0" rtlCol="0" anchor="t">
            <a:noAutofit/>
          </a:bodyPr>
          <a:lstStyle/>
          <a:p>
            <a:pPr marL="72000" indent="-457200"/>
            <a:r>
              <a:rPr lang="ja-JP" altLang="en-US" sz="1400">
                <a:solidFill>
                  <a:schemeClr val="tx1">
                    <a:lumMod val="75000"/>
                    <a:lumOff val="25000"/>
                  </a:schemeClr>
                </a:solidFill>
                <a:latin typeface="HGPｺﾞｼｯｸE" panose="020B0900000000000000" pitchFamily="50" charset="-128"/>
                <a:ea typeface="HGPｺﾞｼｯｸE" panose="020B0900000000000000" pitchFamily="50" charset="-128"/>
              </a:rPr>
              <a:t>・安全第一</a:t>
            </a:r>
            <a:endParaRPr lang="zh-TW" altLang="en-US" sz="1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3" name="爆発: 8 pt 42">
            <a:extLst>
              <a:ext uri="{FF2B5EF4-FFF2-40B4-BE49-F238E27FC236}">
                <a16:creationId xmlns:a16="http://schemas.microsoft.com/office/drawing/2014/main" id="{3C91B659-C710-4A2B-85EA-AD0C6E014054}"/>
              </a:ext>
            </a:extLst>
          </p:cNvPr>
          <p:cNvSpPr/>
          <p:nvPr/>
        </p:nvSpPr>
        <p:spPr>
          <a:xfrm>
            <a:off x="4184075" y="672918"/>
            <a:ext cx="3837600" cy="1302344"/>
          </a:xfrm>
          <a:prstGeom prst="irregularSeal1">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404040"/>
                </a:solidFill>
                <a:latin typeface="HGPｺﾞｼｯｸE" panose="020B0900000000000000" pitchFamily="50" charset="-128"/>
                <a:ea typeface="HGPｺﾞｼｯｸE" panose="020B0900000000000000" pitchFamily="50" charset="-128"/>
              </a:rPr>
              <a:t>地震の発生</a:t>
            </a:r>
          </a:p>
        </p:txBody>
      </p:sp>
      <p:sp>
        <p:nvSpPr>
          <p:cNvPr id="28" name="正方形/長方形 27">
            <a:extLst>
              <a:ext uri="{FF2B5EF4-FFF2-40B4-BE49-F238E27FC236}">
                <a16:creationId xmlns:a16="http://schemas.microsoft.com/office/drawing/2014/main" id="{55A434FF-1A34-409B-B3F4-6291D27A9031}"/>
              </a:ext>
            </a:extLst>
          </p:cNvPr>
          <p:cNvSpPr/>
          <p:nvPr/>
        </p:nvSpPr>
        <p:spPr>
          <a:xfrm>
            <a:off x="4041352" y="3500236"/>
            <a:ext cx="4114800" cy="7452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HGPｺﾞｼｯｸE" panose="020B0900000000000000" pitchFamily="50" charset="-128"/>
                <a:ea typeface="HGPｺﾞｼｯｸE" panose="020B0900000000000000" pitchFamily="50" charset="-128"/>
              </a:rPr>
              <a:t>安否確認・被害情報の収集・</a:t>
            </a:r>
            <a:endParaRPr lang="en-US" altLang="ja-JP" sz="2000">
              <a:solidFill>
                <a:schemeClr val="bg1"/>
              </a:solidFill>
              <a:latin typeface="HGPｺﾞｼｯｸE" panose="020B0900000000000000" pitchFamily="50" charset="-128"/>
              <a:ea typeface="HGPｺﾞｼｯｸE" panose="020B0900000000000000" pitchFamily="50" charset="-128"/>
            </a:endParaRPr>
          </a:p>
          <a:p>
            <a:pPr algn="ctr"/>
            <a:r>
              <a:rPr lang="ja-JP" altLang="en-US" sz="2000">
                <a:solidFill>
                  <a:schemeClr val="bg1"/>
                </a:solidFill>
                <a:latin typeface="HGPｺﾞｼｯｸE" panose="020B0900000000000000" pitchFamily="50" charset="-128"/>
                <a:ea typeface="HGPｺﾞｼｯｸE" panose="020B0900000000000000" pitchFamily="50" charset="-128"/>
              </a:rPr>
              <a:t>消火・救出・救護など</a:t>
            </a:r>
            <a:endParaRPr lang="en-US" altLang="ja-JP" sz="2000">
              <a:solidFill>
                <a:schemeClr val="bg1"/>
              </a:solidFill>
              <a:latin typeface="HGPｺﾞｼｯｸE" panose="020B0900000000000000" pitchFamily="50" charset="-128"/>
              <a:ea typeface="HGPｺﾞｼｯｸE" panose="020B0900000000000000" pitchFamily="50" charset="-128"/>
            </a:endParaRPr>
          </a:p>
        </p:txBody>
      </p:sp>
      <p:sp>
        <p:nvSpPr>
          <p:cNvPr id="31" name="正方形/長方形 30">
            <a:extLst>
              <a:ext uri="{FF2B5EF4-FFF2-40B4-BE49-F238E27FC236}">
                <a16:creationId xmlns:a16="http://schemas.microsoft.com/office/drawing/2014/main" id="{0F0451BC-A059-47E3-B100-1C8010516B9D}"/>
              </a:ext>
            </a:extLst>
          </p:cNvPr>
          <p:cNvSpPr/>
          <p:nvPr/>
        </p:nvSpPr>
        <p:spPr>
          <a:xfrm>
            <a:off x="4037478" y="4363050"/>
            <a:ext cx="4114800" cy="7452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HGPｺﾞｼｯｸE" panose="020B0900000000000000" pitchFamily="50" charset="-128"/>
                <a:ea typeface="HGPｺﾞｼｯｸE" panose="020B0900000000000000" pitchFamily="50" charset="-128"/>
              </a:rPr>
              <a:t>避難誘導・避難支援・</a:t>
            </a:r>
            <a:endParaRPr lang="en-US" altLang="ja-JP" sz="2000">
              <a:solidFill>
                <a:schemeClr val="bg1"/>
              </a:solidFill>
              <a:latin typeface="HGPｺﾞｼｯｸE" panose="020B0900000000000000" pitchFamily="50" charset="-128"/>
              <a:ea typeface="HGPｺﾞｼｯｸE" panose="020B0900000000000000" pitchFamily="50" charset="-128"/>
            </a:endParaRPr>
          </a:p>
          <a:p>
            <a:pPr algn="ctr"/>
            <a:r>
              <a:rPr lang="ja-JP" altLang="en-US" sz="2000">
                <a:solidFill>
                  <a:schemeClr val="bg1"/>
                </a:solidFill>
                <a:latin typeface="HGPｺﾞｼｯｸE" panose="020B0900000000000000" pitchFamily="50" charset="-128"/>
                <a:ea typeface="HGPｺﾞｼｯｸE" panose="020B0900000000000000" pitchFamily="50" charset="-128"/>
              </a:rPr>
              <a:t>二次被害の防止など</a:t>
            </a:r>
            <a:endParaRPr lang="en-US" altLang="ja-JP" sz="2000">
              <a:solidFill>
                <a:schemeClr val="bg1"/>
              </a:solidFill>
              <a:latin typeface="HGPｺﾞｼｯｸE" panose="020B0900000000000000" pitchFamily="50" charset="-128"/>
              <a:ea typeface="HGPｺﾞｼｯｸE" panose="020B0900000000000000" pitchFamily="50" charset="-128"/>
            </a:endParaRPr>
          </a:p>
        </p:txBody>
      </p:sp>
      <p:sp>
        <p:nvSpPr>
          <p:cNvPr id="32" name="正方形/長方形 31">
            <a:extLst>
              <a:ext uri="{FF2B5EF4-FFF2-40B4-BE49-F238E27FC236}">
                <a16:creationId xmlns:a16="http://schemas.microsoft.com/office/drawing/2014/main" id="{20269422-9FCC-48AC-AC36-D6D1055CDA09}"/>
              </a:ext>
            </a:extLst>
          </p:cNvPr>
          <p:cNvSpPr/>
          <p:nvPr/>
        </p:nvSpPr>
        <p:spPr>
          <a:xfrm>
            <a:off x="4037296" y="5371821"/>
            <a:ext cx="4114702" cy="1122052"/>
          </a:xfrm>
          <a:prstGeom prst="rect">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404040"/>
                </a:solidFill>
                <a:latin typeface="HGPｺﾞｼｯｸE" panose="020B0900000000000000" pitchFamily="50" charset="-128"/>
                <a:ea typeface="HGPｺﾞｼｯｸE" panose="020B0900000000000000" pitchFamily="50" charset="-128"/>
              </a:rPr>
              <a:t>指定避難所での避難生活・</a:t>
            </a:r>
            <a:endParaRPr lang="en-US" altLang="ja-JP" sz="2000">
              <a:solidFill>
                <a:srgbClr val="404040"/>
              </a:solidFill>
              <a:latin typeface="HGPｺﾞｼｯｸE" panose="020B0900000000000000" pitchFamily="50" charset="-128"/>
              <a:ea typeface="HGPｺﾞｼｯｸE" panose="020B0900000000000000" pitchFamily="50" charset="-128"/>
            </a:endParaRPr>
          </a:p>
          <a:p>
            <a:pPr algn="ctr"/>
            <a:r>
              <a:rPr lang="zh-TW" altLang="en-US" sz="2000">
                <a:solidFill>
                  <a:srgbClr val="404040"/>
                </a:solidFill>
                <a:latin typeface="HGPｺﾞｼｯｸE" panose="020B0900000000000000" pitchFamily="50" charset="-128"/>
                <a:ea typeface="HGPｺﾞｼｯｸE" panose="020B0900000000000000" pitchFamily="50" charset="-128"/>
              </a:rPr>
              <a:t>在宅避難者支援</a:t>
            </a:r>
          </a:p>
        </p:txBody>
      </p:sp>
      <p:sp>
        <p:nvSpPr>
          <p:cNvPr id="33" name="円/楕円 24">
            <a:extLst>
              <a:ext uri="{FF2B5EF4-FFF2-40B4-BE49-F238E27FC236}">
                <a16:creationId xmlns:a16="http://schemas.microsoft.com/office/drawing/2014/main" id="{51F5C2DA-E450-4886-86BF-02EB14E5B02B}"/>
              </a:ext>
            </a:extLst>
          </p:cNvPr>
          <p:cNvSpPr/>
          <p:nvPr/>
        </p:nvSpPr>
        <p:spPr>
          <a:xfrm>
            <a:off x="4077681" y="5958947"/>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公助</a:t>
            </a:r>
          </a:p>
        </p:txBody>
      </p:sp>
      <p:sp>
        <p:nvSpPr>
          <p:cNvPr id="34" name="円/楕円 24">
            <a:extLst>
              <a:ext uri="{FF2B5EF4-FFF2-40B4-BE49-F238E27FC236}">
                <a16:creationId xmlns:a16="http://schemas.microsoft.com/office/drawing/2014/main" id="{B1F9AE5E-44D2-4110-8E7F-EA2DCA9C62B7}"/>
              </a:ext>
            </a:extLst>
          </p:cNvPr>
          <p:cNvSpPr/>
          <p:nvPr/>
        </p:nvSpPr>
        <p:spPr>
          <a:xfrm>
            <a:off x="4077681" y="5441313"/>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35" name="円/楕円 24">
            <a:extLst>
              <a:ext uri="{FF2B5EF4-FFF2-40B4-BE49-F238E27FC236}">
                <a16:creationId xmlns:a16="http://schemas.microsoft.com/office/drawing/2014/main" id="{97FCFDF6-079E-4215-A7C4-D658F9A5A3CA}"/>
              </a:ext>
            </a:extLst>
          </p:cNvPr>
          <p:cNvSpPr/>
          <p:nvPr/>
        </p:nvSpPr>
        <p:spPr>
          <a:xfrm>
            <a:off x="4074420" y="3625636"/>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36" name="円/楕円 19">
            <a:extLst>
              <a:ext uri="{FF2B5EF4-FFF2-40B4-BE49-F238E27FC236}">
                <a16:creationId xmlns:a16="http://schemas.microsoft.com/office/drawing/2014/main" id="{D13E434E-621F-446B-AC41-4B5F809B1249}"/>
              </a:ext>
            </a:extLst>
          </p:cNvPr>
          <p:cNvSpPr/>
          <p:nvPr/>
        </p:nvSpPr>
        <p:spPr>
          <a:xfrm>
            <a:off x="4077681" y="4511325"/>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37" name="正方形/長方形 36">
            <a:extLst>
              <a:ext uri="{FF2B5EF4-FFF2-40B4-BE49-F238E27FC236}">
                <a16:creationId xmlns:a16="http://schemas.microsoft.com/office/drawing/2014/main" id="{02CBE7E7-2DF4-472C-A4B8-700DFC4D5851}"/>
              </a:ext>
            </a:extLst>
          </p:cNvPr>
          <p:cNvSpPr/>
          <p:nvPr/>
        </p:nvSpPr>
        <p:spPr>
          <a:xfrm>
            <a:off x="4037478" y="1865250"/>
            <a:ext cx="4114800" cy="583200"/>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身の安全の確保・避難</a:t>
            </a:r>
          </a:p>
        </p:txBody>
      </p:sp>
      <p:sp>
        <p:nvSpPr>
          <p:cNvPr id="38" name="円/楕円 24">
            <a:extLst>
              <a:ext uri="{FF2B5EF4-FFF2-40B4-BE49-F238E27FC236}">
                <a16:creationId xmlns:a16="http://schemas.microsoft.com/office/drawing/2014/main" id="{B69549F5-45DA-4715-9059-D02AB83FD900}"/>
              </a:ext>
            </a:extLst>
          </p:cNvPr>
          <p:cNvSpPr/>
          <p:nvPr/>
        </p:nvSpPr>
        <p:spPr>
          <a:xfrm>
            <a:off x="4077681" y="1922850"/>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自助</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3251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0231A35B-F7AE-4D44-8740-9FAC4D8B7FB5}"/>
              </a:ext>
            </a:extLst>
          </p:cNvPr>
          <p:cNvSpPr/>
          <p:nvPr/>
        </p:nvSpPr>
        <p:spPr>
          <a:xfrm>
            <a:off x="6318808" y="4742570"/>
            <a:ext cx="3942000" cy="175030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endParaRPr lang="ja-JP" altLang="en-US" sz="3200">
              <a:solidFill>
                <a:schemeClr val="bg1"/>
              </a:solidFill>
              <a:latin typeface="HGPｺﾞｼｯｸE" panose="020B0900000000000000" pitchFamily="50" charset="-128"/>
              <a:ea typeface="HGPｺﾞｼｯｸE" panose="020B0900000000000000" pitchFamily="50" charset="-128"/>
            </a:endParaRPr>
          </a:p>
        </p:txBody>
      </p:sp>
      <p:sp>
        <p:nvSpPr>
          <p:cNvPr id="2" name="タイトル 1">
            <a:extLst>
              <a:ext uri="{FF2B5EF4-FFF2-40B4-BE49-F238E27FC236}">
                <a16:creationId xmlns:a16="http://schemas.microsoft.com/office/drawing/2014/main" id="{238B9889-3B6F-4F3F-A1F4-4B4431B4CC98}"/>
              </a:ext>
            </a:extLst>
          </p:cNvPr>
          <p:cNvSpPr>
            <a:spLocks noGrp="1"/>
          </p:cNvSpPr>
          <p:nvPr>
            <p:ph type="title"/>
          </p:nvPr>
        </p:nvSpPr>
        <p:spPr>
          <a:xfrm>
            <a:off x="0" y="-12546"/>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災害に際しての主な活動内容</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5BF8965C-B985-4A41-B208-C28506C96AEC}"/>
              </a:ext>
            </a:extLst>
          </p:cNvPr>
          <p:cNvSpPr>
            <a:spLocks noGrp="1"/>
          </p:cNvSpPr>
          <p:nvPr>
            <p:ph type="sldNum" sz="quarter" idx="12"/>
          </p:nvPr>
        </p:nvSpPr>
        <p:spPr/>
        <p:txBody>
          <a:bodyPr/>
          <a:lstStyle/>
          <a:p>
            <a:r>
              <a:rPr kumimoji="1" lang="en-US" altLang="ja-JP" sz="1400" dirty="0"/>
              <a:t>4</a:t>
            </a:r>
            <a:endParaRPr kumimoji="1" lang="ja-JP" altLang="en-US" sz="1400" dirty="0"/>
          </a:p>
        </p:txBody>
      </p:sp>
      <p:sp>
        <p:nvSpPr>
          <p:cNvPr id="5" name="正方形/長方形 4">
            <a:extLst>
              <a:ext uri="{FF2B5EF4-FFF2-40B4-BE49-F238E27FC236}">
                <a16:creationId xmlns:a16="http://schemas.microsoft.com/office/drawing/2014/main" id="{E34EF3F5-EA2D-4FE7-A3CE-96B384F24981}"/>
              </a:ext>
            </a:extLst>
          </p:cNvPr>
          <p:cNvSpPr/>
          <p:nvPr/>
        </p:nvSpPr>
        <p:spPr>
          <a:xfrm>
            <a:off x="2222515" y="4125385"/>
            <a:ext cx="2412000" cy="369332"/>
          </a:xfrm>
          <a:prstGeom prst="rect">
            <a:avLst/>
          </a:prstGeom>
        </p:spPr>
        <p:txBody>
          <a:bodyPr wrap="square">
            <a:noAutofit/>
          </a:bodyPr>
          <a:lstStyle/>
          <a:p>
            <a:pPr marL="0" lvl="1" algn="ctr"/>
            <a:r>
              <a:rPr lang="ja-JP" altLang="en-US">
                <a:latin typeface="HGPｺﾞｼｯｸE" panose="020B0900000000000000" pitchFamily="50" charset="-128"/>
                <a:ea typeface="HGPｺﾞｼｯｸE" panose="020B0900000000000000" pitchFamily="50" charset="-128"/>
              </a:rPr>
              <a:t>情報の収集・伝達</a:t>
            </a:r>
            <a:endParaRPr lang="en-US" altLang="ja-JP">
              <a:latin typeface="HGPｺﾞｼｯｸE" panose="020B0900000000000000" pitchFamily="50" charset="-128"/>
              <a:ea typeface="HGPｺﾞｼｯｸE" panose="020B0900000000000000" pitchFamily="50" charset="-128"/>
            </a:endParaRPr>
          </a:p>
          <a:p>
            <a:pPr marL="0" lvl="1" algn="ctr"/>
            <a:r>
              <a:rPr lang="ja-JP" altLang="en-US">
                <a:latin typeface="HGPｺﾞｼｯｸE" panose="020B0900000000000000" pitchFamily="50" charset="-128"/>
                <a:ea typeface="HGPｺﾞｼｯｸE" panose="020B0900000000000000" pitchFamily="50" charset="-128"/>
              </a:rPr>
              <a:t>住民の安否確認</a:t>
            </a:r>
            <a:endParaRPr lang="en-US" altLang="ja-JP">
              <a:latin typeface="HGPｺﾞｼｯｸE" panose="020B0900000000000000" pitchFamily="50" charset="-128"/>
              <a:ea typeface="HGPｺﾞｼｯｸE" panose="020B0900000000000000" pitchFamily="50" charset="-128"/>
            </a:endParaRPr>
          </a:p>
        </p:txBody>
      </p:sp>
      <p:pic>
        <p:nvPicPr>
          <p:cNvPr id="20" name="図 19">
            <a:extLst>
              <a:ext uri="{FF2B5EF4-FFF2-40B4-BE49-F238E27FC236}">
                <a16:creationId xmlns:a16="http://schemas.microsoft.com/office/drawing/2014/main" id="{0311FAAA-E038-4B56-8DC4-1C82FAD03858}"/>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00028" y="982397"/>
            <a:ext cx="1072783" cy="1072783"/>
          </a:xfrm>
          <a:prstGeom prst="rect">
            <a:avLst/>
          </a:prstGeom>
        </p:spPr>
      </p:pic>
      <p:pic>
        <p:nvPicPr>
          <p:cNvPr id="21" name="図 20">
            <a:extLst>
              <a:ext uri="{FF2B5EF4-FFF2-40B4-BE49-F238E27FC236}">
                <a16:creationId xmlns:a16="http://schemas.microsoft.com/office/drawing/2014/main" id="{F97A9BCC-708C-4A0D-827F-956B90E1981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472613" y="1041637"/>
            <a:ext cx="1686740" cy="954300"/>
          </a:xfrm>
          <a:prstGeom prst="rect">
            <a:avLst/>
          </a:prstGeom>
        </p:spPr>
      </p:pic>
      <p:pic>
        <p:nvPicPr>
          <p:cNvPr id="24" name="図 23">
            <a:extLst>
              <a:ext uri="{FF2B5EF4-FFF2-40B4-BE49-F238E27FC236}">
                <a16:creationId xmlns:a16="http://schemas.microsoft.com/office/drawing/2014/main" id="{2DEFBF38-B266-4C74-8A01-602688F4B147}"/>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260443" y="3700450"/>
            <a:ext cx="1333560" cy="1333560"/>
          </a:xfrm>
          <a:prstGeom prst="rect">
            <a:avLst/>
          </a:prstGeom>
        </p:spPr>
      </p:pic>
      <p:pic>
        <p:nvPicPr>
          <p:cNvPr id="25" name="図 24">
            <a:extLst>
              <a:ext uri="{FF2B5EF4-FFF2-40B4-BE49-F238E27FC236}">
                <a16:creationId xmlns:a16="http://schemas.microsoft.com/office/drawing/2014/main" id="{99EA1F9E-932A-4D40-9E7F-CF337F9E11C3}"/>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90020" y="3721303"/>
            <a:ext cx="1332000" cy="1330976"/>
          </a:xfrm>
          <a:prstGeom prst="rect">
            <a:avLst/>
          </a:prstGeom>
        </p:spPr>
      </p:pic>
      <p:sp>
        <p:nvSpPr>
          <p:cNvPr id="14" name="テキスト ボックス 13">
            <a:extLst>
              <a:ext uri="{FF2B5EF4-FFF2-40B4-BE49-F238E27FC236}">
                <a16:creationId xmlns:a16="http://schemas.microsoft.com/office/drawing/2014/main" id="{50E2D46F-3214-4EA9-A057-BBEB66F12EAA}"/>
              </a:ext>
            </a:extLst>
          </p:cNvPr>
          <p:cNvSpPr txBox="1"/>
          <p:nvPr/>
        </p:nvSpPr>
        <p:spPr>
          <a:xfrm>
            <a:off x="6282081" y="2410928"/>
            <a:ext cx="3938929" cy="923330"/>
          </a:xfrm>
          <a:prstGeom prst="rect">
            <a:avLst/>
          </a:prstGeom>
          <a:noFill/>
        </p:spPr>
        <p:txBody>
          <a:bodyPr wrap="square" rtlCol="0">
            <a:spAutoFit/>
          </a:bodyPr>
          <a:lstStyle/>
          <a:p>
            <a:pPr algn="just"/>
            <a:r>
              <a:rPr lang="ja-JP" altLang="en-US" dirty="0">
                <a:solidFill>
                  <a:srgbClr val="404040"/>
                </a:solidFill>
                <a:latin typeface="HGPｺﾞｼｯｸE" panose="020B0900000000000000" pitchFamily="50" charset="-128"/>
                <a:ea typeface="HGPｺﾞｼｯｸE" panose="020B0900000000000000" pitchFamily="50" charset="-128"/>
              </a:rPr>
              <a:t>火災を防ぐために火の元を確認し、ガスの元栓を閉め、出火したとしても小さな炎のうちに消火しましょう。</a:t>
            </a:r>
          </a:p>
        </p:txBody>
      </p:sp>
      <p:sp>
        <p:nvSpPr>
          <p:cNvPr id="15" name="正方形/長方形 14">
            <a:extLst>
              <a:ext uri="{FF2B5EF4-FFF2-40B4-BE49-F238E27FC236}">
                <a16:creationId xmlns:a16="http://schemas.microsoft.com/office/drawing/2014/main" id="{44D8D665-531C-4012-9020-1612B9C0530F}"/>
              </a:ext>
            </a:extLst>
          </p:cNvPr>
          <p:cNvSpPr/>
          <p:nvPr/>
        </p:nvSpPr>
        <p:spPr>
          <a:xfrm>
            <a:off x="2014663" y="1980808"/>
            <a:ext cx="3942000" cy="1570748"/>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endParaRPr lang="ja-JP" altLang="en-US" sz="3200">
              <a:solidFill>
                <a:schemeClr val="bg1"/>
              </a:solidFill>
              <a:latin typeface="HGPｺﾞｼｯｸE" panose="020B0900000000000000" pitchFamily="50" charset="-128"/>
              <a:ea typeface="HGPｺﾞｼｯｸE" panose="020B0900000000000000" pitchFamily="50" charset="-128"/>
            </a:endParaRPr>
          </a:p>
        </p:txBody>
      </p:sp>
      <p:sp>
        <p:nvSpPr>
          <p:cNvPr id="16" name="正方形/長方形 15">
            <a:extLst>
              <a:ext uri="{FF2B5EF4-FFF2-40B4-BE49-F238E27FC236}">
                <a16:creationId xmlns:a16="http://schemas.microsoft.com/office/drawing/2014/main" id="{80DA1C44-A5E4-41F2-94A4-549E1159CA2B}"/>
              </a:ext>
            </a:extLst>
          </p:cNvPr>
          <p:cNvSpPr/>
          <p:nvPr/>
        </p:nvSpPr>
        <p:spPr>
          <a:xfrm>
            <a:off x="6308464" y="1980808"/>
            <a:ext cx="3942000" cy="1570747"/>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endParaRPr lang="ja-JP" altLang="en-US" sz="3200">
              <a:solidFill>
                <a:schemeClr val="bg1"/>
              </a:solidFill>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0526B30C-BE31-41CE-99CF-B8A6092AD0AA}"/>
              </a:ext>
            </a:extLst>
          </p:cNvPr>
          <p:cNvSpPr/>
          <p:nvPr/>
        </p:nvSpPr>
        <p:spPr>
          <a:xfrm>
            <a:off x="2014275" y="4742571"/>
            <a:ext cx="3942000" cy="175030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endParaRPr lang="ja-JP" altLang="en-US" sz="3200">
              <a:solidFill>
                <a:schemeClr val="bg1"/>
              </a:solidFill>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70E5F5C2-C9DF-4C61-ACBC-FD8DF1443F0B}"/>
              </a:ext>
            </a:extLst>
          </p:cNvPr>
          <p:cNvSpPr txBox="1"/>
          <p:nvPr/>
        </p:nvSpPr>
        <p:spPr>
          <a:xfrm>
            <a:off x="2007766" y="2411584"/>
            <a:ext cx="3935107" cy="923330"/>
          </a:xfrm>
          <a:prstGeom prst="rect">
            <a:avLst/>
          </a:prstGeom>
          <a:noFill/>
        </p:spPr>
        <p:txBody>
          <a:bodyPr wrap="square" rtlCol="0">
            <a:spAutoFit/>
          </a:bodyPr>
          <a:lstStyle/>
          <a:p>
            <a:pPr algn="just"/>
            <a:r>
              <a:rPr lang="ja-JP" altLang="en-US" dirty="0">
                <a:solidFill>
                  <a:srgbClr val="404040"/>
                </a:solidFill>
                <a:latin typeface="HGPｺﾞｼｯｸE" panose="020B0900000000000000" pitchFamily="50" charset="-128"/>
                <a:ea typeface="HGPｺﾞｼｯｸE" panose="020B0900000000000000" pitchFamily="50" charset="-128"/>
              </a:rPr>
              <a:t>災害に関する正しい情報を把握しながら次の行動に備えましょう。また、家族の安否確認も行いましょう。</a:t>
            </a:r>
          </a:p>
        </p:txBody>
      </p:sp>
      <p:sp>
        <p:nvSpPr>
          <p:cNvPr id="28" name="テキスト ボックス 27">
            <a:extLst>
              <a:ext uri="{FF2B5EF4-FFF2-40B4-BE49-F238E27FC236}">
                <a16:creationId xmlns:a16="http://schemas.microsoft.com/office/drawing/2014/main" id="{CCF86824-25C4-4E40-81B2-840C04A3E42A}"/>
              </a:ext>
            </a:extLst>
          </p:cNvPr>
          <p:cNvSpPr txBox="1"/>
          <p:nvPr/>
        </p:nvSpPr>
        <p:spPr>
          <a:xfrm>
            <a:off x="2031357" y="5216722"/>
            <a:ext cx="3897341" cy="1200329"/>
          </a:xfrm>
          <a:prstGeom prst="rect">
            <a:avLst/>
          </a:prstGeom>
          <a:noFill/>
        </p:spPr>
        <p:txBody>
          <a:bodyPr wrap="square" rtlCol="0">
            <a:spAutoFit/>
          </a:bodyPr>
          <a:lstStyle/>
          <a:p>
            <a:pPr algn="just"/>
            <a:r>
              <a:rPr lang="ja-JP" altLang="en-US" dirty="0">
                <a:solidFill>
                  <a:srgbClr val="404040"/>
                </a:solidFill>
                <a:latin typeface="HGPｺﾞｼｯｸE" panose="020B0900000000000000" pitchFamily="50" charset="-128"/>
                <a:ea typeface="HGPｺﾞｼｯｸE" panose="020B0900000000000000" pitchFamily="50" charset="-128"/>
              </a:rPr>
              <a:t>救急車の到着が遅れ救助活動が間に合わないことも考えられます。軽いケガなどの対処法を身に着けておきましょう。</a:t>
            </a:r>
          </a:p>
        </p:txBody>
      </p:sp>
      <p:sp>
        <p:nvSpPr>
          <p:cNvPr id="29" name="テキスト ボックス 28">
            <a:extLst>
              <a:ext uri="{FF2B5EF4-FFF2-40B4-BE49-F238E27FC236}">
                <a16:creationId xmlns:a16="http://schemas.microsoft.com/office/drawing/2014/main" id="{C929149D-BA94-43C7-B193-CC44E5613092}"/>
              </a:ext>
            </a:extLst>
          </p:cNvPr>
          <p:cNvSpPr txBox="1"/>
          <p:nvPr/>
        </p:nvSpPr>
        <p:spPr>
          <a:xfrm>
            <a:off x="6340976" y="5216721"/>
            <a:ext cx="3897664" cy="923330"/>
          </a:xfrm>
          <a:prstGeom prst="rect">
            <a:avLst/>
          </a:prstGeom>
          <a:noFill/>
        </p:spPr>
        <p:txBody>
          <a:bodyPr wrap="square" rtlCol="0">
            <a:spAutoFit/>
          </a:bodyPr>
          <a:lstStyle/>
          <a:p>
            <a:pPr algn="just"/>
            <a:r>
              <a:rPr lang="ja-JP" altLang="en-US" dirty="0">
                <a:solidFill>
                  <a:srgbClr val="404040"/>
                </a:solidFill>
                <a:latin typeface="HGPｺﾞｼｯｸE" panose="020B0900000000000000" pitchFamily="50" charset="-128"/>
                <a:ea typeface="HGPｺﾞｼｯｸE" panose="020B0900000000000000" pitchFamily="50" charset="-128"/>
              </a:rPr>
              <a:t>近所で力を合わせながら、配慮や助けが必要な人には声をかけ、一緒に避難誘導をするなどの支援をしましょう。</a:t>
            </a:r>
          </a:p>
        </p:txBody>
      </p:sp>
      <p:sp>
        <p:nvSpPr>
          <p:cNvPr id="18" name="正方形/長方形 17">
            <a:extLst>
              <a:ext uri="{FF2B5EF4-FFF2-40B4-BE49-F238E27FC236}">
                <a16:creationId xmlns:a16="http://schemas.microsoft.com/office/drawing/2014/main" id="{30E0506F-8093-41B0-BCCA-9E7698E285F3}"/>
              </a:ext>
            </a:extLst>
          </p:cNvPr>
          <p:cNvSpPr/>
          <p:nvPr/>
        </p:nvSpPr>
        <p:spPr>
          <a:xfrm>
            <a:off x="2000027" y="852787"/>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r>
              <a:rPr lang="ja-JP" altLang="en-US" sz="3200">
                <a:solidFill>
                  <a:schemeClr val="bg1"/>
                </a:solidFill>
                <a:latin typeface="HGPｺﾞｼｯｸE" panose="020B0900000000000000" pitchFamily="50" charset="-128"/>
                <a:ea typeface="HGPｺﾞｼｯｸE" panose="020B0900000000000000" pitchFamily="50" charset="-128"/>
              </a:rPr>
              <a:t>情報収集・伝達</a:t>
            </a:r>
            <a:endParaRPr lang="en-US" altLang="ja-JP" sz="3200">
              <a:solidFill>
                <a:schemeClr val="bg1"/>
              </a:solidFill>
              <a:latin typeface="HGPｺﾞｼｯｸE" panose="020B0900000000000000" pitchFamily="50" charset="-128"/>
              <a:ea typeface="HGPｺﾞｼｯｸE" panose="020B0900000000000000" pitchFamily="50" charset="-128"/>
            </a:endParaRPr>
          </a:p>
          <a:p>
            <a:pPr lvl="0" algn="r"/>
            <a:r>
              <a:rPr lang="ja-JP" altLang="en-US" sz="3200">
                <a:solidFill>
                  <a:schemeClr val="bg1"/>
                </a:solidFill>
                <a:latin typeface="HGPｺﾞｼｯｸE" panose="020B0900000000000000" pitchFamily="50" charset="-128"/>
                <a:ea typeface="HGPｺﾞｼｯｸE" panose="020B0900000000000000" pitchFamily="50" charset="-128"/>
              </a:rPr>
              <a:t>安否確認</a:t>
            </a:r>
          </a:p>
        </p:txBody>
      </p:sp>
      <p:sp>
        <p:nvSpPr>
          <p:cNvPr id="19" name="正方形/長方形 18">
            <a:extLst>
              <a:ext uri="{FF2B5EF4-FFF2-40B4-BE49-F238E27FC236}">
                <a16:creationId xmlns:a16="http://schemas.microsoft.com/office/drawing/2014/main" id="{241B09BC-87DF-4650-9A54-99CEB07010BE}"/>
              </a:ext>
            </a:extLst>
          </p:cNvPr>
          <p:cNvSpPr/>
          <p:nvPr/>
        </p:nvSpPr>
        <p:spPr>
          <a:xfrm>
            <a:off x="6293536" y="852787"/>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r>
              <a:rPr lang="ja-JP" altLang="en-US" sz="3200">
                <a:solidFill>
                  <a:schemeClr val="bg1"/>
                </a:solidFill>
                <a:latin typeface="HGPｺﾞｼｯｸE" panose="020B0900000000000000" pitchFamily="50" charset="-128"/>
                <a:ea typeface="HGPｺﾞｼｯｸE" panose="020B0900000000000000" pitchFamily="50" charset="-128"/>
              </a:rPr>
              <a:t>出火防止</a:t>
            </a:r>
            <a:endParaRPr lang="en-US" altLang="ja-JP" sz="3200">
              <a:solidFill>
                <a:schemeClr val="bg1"/>
              </a:solidFill>
              <a:latin typeface="HGPｺﾞｼｯｸE" panose="020B0900000000000000" pitchFamily="50" charset="-128"/>
              <a:ea typeface="HGPｺﾞｼｯｸE" panose="020B0900000000000000" pitchFamily="50" charset="-128"/>
            </a:endParaRPr>
          </a:p>
          <a:p>
            <a:pPr lvl="0" algn="r"/>
            <a:r>
              <a:rPr lang="ja-JP" altLang="en-US" sz="3200">
                <a:solidFill>
                  <a:schemeClr val="bg1"/>
                </a:solidFill>
                <a:latin typeface="HGPｺﾞｼｯｸE" panose="020B0900000000000000" pitchFamily="50" charset="-128"/>
                <a:ea typeface="HGPｺﾞｼｯｸE" panose="020B0900000000000000" pitchFamily="50" charset="-128"/>
              </a:rPr>
              <a:t>初期消火</a:t>
            </a:r>
          </a:p>
        </p:txBody>
      </p:sp>
      <p:sp>
        <p:nvSpPr>
          <p:cNvPr id="22" name="正方形/長方形 21">
            <a:extLst>
              <a:ext uri="{FF2B5EF4-FFF2-40B4-BE49-F238E27FC236}">
                <a16:creationId xmlns:a16="http://schemas.microsoft.com/office/drawing/2014/main" id="{AE583E18-4016-49FF-AC33-54FD092B7322}"/>
              </a:ext>
            </a:extLst>
          </p:cNvPr>
          <p:cNvSpPr/>
          <p:nvPr/>
        </p:nvSpPr>
        <p:spPr>
          <a:xfrm>
            <a:off x="2002650" y="3692728"/>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r>
              <a:rPr lang="ja-JP" altLang="en-US" sz="3200">
                <a:solidFill>
                  <a:schemeClr val="bg1"/>
                </a:solidFill>
                <a:latin typeface="HGPｺﾞｼｯｸE" panose="020B0900000000000000" pitchFamily="50" charset="-128"/>
                <a:ea typeface="HGPｺﾞｼｯｸE" panose="020B0900000000000000" pitchFamily="50" charset="-128"/>
              </a:rPr>
              <a:t>救出・救護</a:t>
            </a:r>
          </a:p>
        </p:txBody>
      </p:sp>
      <p:sp>
        <p:nvSpPr>
          <p:cNvPr id="23" name="正方形/長方形 22">
            <a:extLst>
              <a:ext uri="{FF2B5EF4-FFF2-40B4-BE49-F238E27FC236}">
                <a16:creationId xmlns:a16="http://schemas.microsoft.com/office/drawing/2014/main" id="{A0CA9370-AA9F-4E06-A72A-5D7D7D703238}"/>
              </a:ext>
            </a:extLst>
          </p:cNvPr>
          <p:cNvSpPr/>
          <p:nvPr/>
        </p:nvSpPr>
        <p:spPr>
          <a:xfrm>
            <a:off x="6303061" y="3692607"/>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lvl="0" algn="r"/>
            <a:r>
              <a:rPr lang="ja-JP" altLang="en-US" sz="3200">
                <a:solidFill>
                  <a:schemeClr val="bg1"/>
                </a:solidFill>
                <a:latin typeface="HGPｺﾞｼｯｸE" panose="020B0900000000000000" pitchFamily="50" charset="-128"/>
                <a:ea typeface="HGPｺﾞｼｯｸE" panose="020B0900000000000000" pitchFamily="50" charset="-128"/>
              </a:rPr>
              <a:t>避難誘導</a:t>
            </a:r>
          </a:p>
        </p:txBody>
      </p:sp>
      <p:pic>
        <p:nvPicPr>
          <p:cNvPr id="31" name="図 30">
            <a:extLst>
              <a:ext uri="{FF2B5EF4-FFF2-40B4-BE49-F238E27FC236}">
                <a16:creationId xmlns:a16="http://schemas.microsoft.com/office/drawing/2014/main" id="{8E0DE1A2-6CEF-4D50-BB2C-F56390E67A6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80188" y="1000083"/>
            <a:ext cx="1072783" cy="1072783"/>
          </a:xfrm>
          <a:prstGeom prst="rect">
            <a:avLst/>
          </a:prstGeom>
        </p:spPr>
      </p:pic>
      <p:pic>
        <p:nvPicPr>
          <p:cNvPr id="32" name="図 31">
            <a:extLst>
              <a:ext uri="{FF2B5EF4-FFF2-40B4-BE49-F238E27FC236}">
                <a16:creationId xmlns:a16="http://schemas.microsoft.com/office/drawing/2014/main" id="{46AA7C0D-5915-428C-93EF-A731A265E96F}"/>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433695" y="1041637"/>
            <a:ext cx="1686740" cy="954300"/>
          </a:xfrm>
          <a:prstGeom prst="rect">
            <a:avLst/>
          </a:prstGeom>
        </p:spPr>
      </p:pic>
      <p:pic>
        <p:nvPicPr>
          <p:cNvPr id="33" name="図 32">
            <a:extLst>
              <a:ext uri="{FF2B5EF4-FFF2-40B4-BE49-F238E27FC236}">
                <a16:creationId xmlns:a16="http://schemas.microsoft.com/office/drawing/2014/main" id="{ED896E9F-535B-426C-8899-45BAAB196E41}"/>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14275" y="3706470"/>
            <a:ext cx="1269062" cy="1269062"/>
          </a:xfrm>
          <a:prstGeom prst="rect">
            <a:avLst/>
          </a:prstGeom>
        </p:spPr>
      </p:pic>
      <p:pic>
        <p:nvPicPr>
          <p:cNvPr id="34" name="図 33">
            <a:extLst>
              <a:ext uri="{FF2B5EF4-FFF2-40B4-BE49-F238E27FC236}">
                <a16:creationId xmlns:a16="http://schemas.microsoft.com/office/drawing/2014/main" id="{47D984FE-E277-4E1E-B43E-9585B86B96A2}"/>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11065" y="3696598"/>
            <a:ext cx="1332000" cy="1330976"/>
          </a:xfrm>
          <a:prstGeom prst="rect">
            <a:avLst/>
          </a:prstGeom>
        </p:spPr>
      </p:pic>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15361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366"/>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情報収集・伝達の流れ</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p:cNvSpPr>
            <a:spLocks noGrp="1"/>
          </p:cNvSpPr>
          <p:nvPr>
            <p:ph type="sldNum" sz="quarter" idx="12"/>
          </p:nvPr>
        </p:nvSpPr>
        <p:spPr/>
        <p:txBody>
          <a:bodyPr/>
          <a:lstStyle/>
          <a:p>
            <a:r>
              <a:rPr kumimoji="1" lang="en-US" altLang="ja-JP" sz="1400" dirty="0"/>
              <a:t>5</a:t>
            </a:r>
            <a:endParaRPr kumimoji="1" lang="ja-JP" altLang="en-US" sz="1400" dirty="0"/>
          </a:p>
        </p:txBody>
      </p:sp>
      <p:sp>
        <p:nvSpPr>
          <p:cNvPr id="77" name="正方形/長方形 76">
            <a:extLst>
              <a:ext uri="{FF2B5EF4-FFF2-40B4-BE49-F238E27FC236}">
                <a16:creationId xmlns:a16="http://schemas.microsoft.com/office/drawing/2014/main" id="{2192AB56-08A6-40A9-8F57-A842E2E1C701}"/>
              </a:ext>
            </a:extLst>
          </p:cNvPr>
          <p:cNvSpPr/>
          <p:nvPr/>
        </p:nvSpPr>
        <p:spPr>
          <a:xfrm>
            <a:off x="2280141" y="2143151"/>
            <a:ext cx="1131381" cy="923330"/>
          </a:xfrm>
          <a:prstGeom prst="rect">
            <a:avLst/>
          </a:prstGeom>
        </p:spPr>
        <p:txBody>
          <a:bodyPr wrap="square">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避難情報</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気象情報等</a:t>
            </a:r>
          </a:p>
        </p:txBody>
      </p:sp>
      <p:sp>
        <p:nvSpPr>
          <p:cNvPr id="78" name="楕円 77">
            <a:extLst>
              <a:ext uri="{FF2B5EF4-FFF2-40B4-BE49-F238E27FC236}">
                <a16:creationId xmlns:a16="http://schemas.microsoft.com/office/drawing/2014/main" id="{E166E806-94A4-4C53-9F48-99B299F53F32}"/>
              </a:ext>
            </a:extLst>
          </p:cNvPr>
          <p:cNvSpPr/>
          <p:nvPr/>
        </p:nvSpPr>
        <p:spPr>
          <a:xfrm>
            <a:off x="2100135" y="2073369"/>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14CC84FF-A483-4709-AE07-4F0459628B42}"/>
              </a:ext>
            </a:extLst>
          </p:cNvPr>
          <p:cNvSpPr/>
          <p:nvPr/>
        </p:nvSpPr>
        <p:spPr>
          <a:xfrm>
            <a:off x="5256520" y="1206964"/>
            <a:ext cx="1728000" cy="4138407"/>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700">
              <a:latin typeface="HGPｺﾞｼｯｸE" panose="020B0900000000000000" pitchFamily="50" charset="-128"/>
              <a:ea typeface="HGPｺﾞｼｯｸE" panose="020B0900000000000000" pitchFamily="50" charset="-128"/>
            </a:endParaRPr>
          </a:p>
          <a:p>
            <a:pPr algn="ctr"/>
            <a:r>
              <a:rPr lang="ja-JP" altLang="en-US">
                <a:latin typeface="HGPｺﾞｼｯｸE" panose="020B0900000000000000" pitchFamily="50" charset="-128"/>
                <a:ea typeface="HGPｺﾞｼｯｸE" panose="020B0900000000000000" pitchFamily="50" charset="-128"/>
              </a:rPr>
              <a:t>自主防災組織</a:t>
            </a:r>
          </a:p>
        </p:txBody>
      </p:sp>
      <p:sp>
        <p:nvSpPr>
          <p:cNvPr id="43" name="正方形/長方形 42">
            <a:extLst>
              <a:ext uri="{FF2B5EF4-FFF2-40B4-BE49-F238E27FC236}">
                <a16:creationId xmlns:a16="http://schemas.microsoft.com/office/drawing/2014/main" id="{741B3125-2445-45C6-9792-EFDA02EDA3E2}"/>
              </a:ext>
            </a:extLst>
          </p:cNvPr>
          <p:cNvSpPr/>
          <p:nvPr/>
        </p:nvSpPr>
        <p:spPr>
          <a:xfrm>
            <a:off x="2018072" y="1231279"/>
            <a:ext cx="1727907" cy="735719"/>
          </a:xfrm>
          <a:prstGeom prst="rect">
            <a:avLst/>
          </a:prstGeom>
          <a:solidFill>
            <a:srgbClr val="548235"/>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市町村等</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からの情報</a:t>
            </a:r>
            <a:r>
              <a:rPr lang="en-US" altLang="ja-JP">
                <a:solidFill>
                  <a:schemeClr val="bg1"/>
                </a:solidFill>
                <a:latin typeface="HGPｺﾞｼｯｸE" panose="020B0900000000000000" pitchFamily="50" charset="-128"/>
                <a:ea typeface="HGPｺﾞｼｯｸE" panose="020B0900000000000000" pitchFamily="50" charset="-128"/>
              </a:rPr>
              <a:t>(</a:t>
            </a:r>
            <a:r>
              <a:rPr lang="ja-JP" altLang="en-US">
                <a:solidFill>
                  <a:schemeClr val="bg1"/>
                </a:solidFill>
                <a:latin typeface="HGPｺﾞｼｯｸE" panose="020B0900000000000000" pitchFamily="50" charset="-128"/>
                <a:ea typeface="HGPｺﾞｼｯｸE" panose="020B0900000000000000" pitchFamily="50" charset="-128"/>
              </a:rPr>
              <a:t>例</a:t>
            </a:r>
            <a:r>
              <a:rPr lang="en-US" altLang="ja-JP">
                <a:solidFill>
                  <a:schemeClr val="bg1"/>
                </a:solidFill>
                <a:latin typeface="HGPｺﾞｼｯｸE" panose="020B0900000000000000" pitchFamily="50" charset="-128"/>
                <a:ea typeface="HGPｺﾞｼｯｸE" panose="020B0900000000000000" pitchFamily="50" charset="-128"/>
              </a:rPr>
              <a:t>)</a:t>
            </a:r>
            <a:endParaRPr lang="ja-JP" altLang="en-US">
              <a:solidFill>
                <a:schemeClr val="bg1"/>
              </a:solidFill>
              <a:latin typeface="HGPｺﾞｼｯｸE" panose="020B0900000000000000" pitchFamily="50" charset="-128"/>
              <a:ea typeface="HGPｺﾞｼｯｸE" panose="020B0900000000000000" pitchFamily="50" charset="-128"/>
            </a:endParaRPr>
          </a:p>
        </p:txBody>
      </p:sp>
      <p:sp>
        <p:nvSpPr>
          <p:cNvPr id="44" name="正方形/長方形 43">
            <a:extLst>
              <a:ext uri="{FF2B5EF4-FFF2-40B4-BE49-F238E27FC236}">
                <a16:creationId xmlns:a16="http://schemas.microsoft.com/office/drawing/2014/main" id="{8B0000AF-F3A6-4985-9943-4EEE4944FE54}"/>
              </a:ext>
            </a:extLst>
          </p:cNvPr>
          <p:cNvSpPr/>
          <p:nvPr/>
        </p:nvSpPr>
        <p:spPr>
          <a:xfrm>
            <a:off x="8593016" y="1231278"/>
            <a:ext cx="1727907" cy="735719"/>
          </a:xfrm>
          <a:prstGeom prst="rect">
            <a:avLst/>
          </a:prstGeom>
          <a:solidFill>
            <a:srgbClr val="52BBCE"/>
          </a:solid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PｺﾞｼｯｸE" panose="020B0900000000000000" pitchFamily="50" charset="-128"/>
                <a:ea typeface="HGPｺﾞｼｯｸE" panose="020B0900000000000000" pitchFamily="50" charset="-128"/>
              </a:rPr>
              <a:t>地域住民</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からの情報</a:t>
            </a:r>
            <a:r>
              <a:rPr lang="en-US" altLang="ja-JP">
                <a:solidFill>
                  <a:schemeClr val="bg1"/>
                </a:solidFill>
                <a:latin typeface="HGPｺﾞｼｯｸE" panose="020B0900000000000000" pitchFamily="50" charset="-128"/>
                <a:ea typeface="HGPｺﾞｼｯｸE" panose="020B0900000000000000" pitchFamily="50" charset="-128"/>
              </a:rPr>
              <a:t>(</a:t>
            </a:r>
            <a:r>
              <a:rPr lang="ja-JP" altLang="en-US">
                <a:solidFill>
                  <a:schemeClr val="bg1"/>
                </a:solidFill>
                <a:latin typeface="HGPｺﾞｼｯｸE" panose="020B0900000000000000" pitchFamily="50" charset="-128"/>
                <a:ea typeface="HGPｺﾞｼｯｸE" panose="020B0900000000000000" pitchFamily="50" charset="-128"/>
              </a:rPr>
              <a:t>例</a:t>
            </a:r>
            <a:r>
              <a:rPr lang="en-US" altLang="ja-JP">
                <a:solidFill>
                  <a:schemeClr val="bg1"/>
                </a:solidFill>
                <a:latin typeface="HGPｺﾞｼｯｸE" panose="020B0900000000000000" pitchFamily="50" charset="-128"/>
                <a:ea typeface="HGPｺﾞｼｯｸE" panose="020B0900000000000000" pitchFamily="50" charset="-128"/>
              </a:rPr>
              <a:t>)</a:t>
            </a:r>
            <a:endParaRPr lang="ja-JP" altLang="en-US">
              <a:solidFill>
                <a:schemeClr val="bg1"/>
              </a:solidFill>
              <a:latin typeface="HGPｺﾞｼｯｸE" panose="020B0900000000000000" pitchFamily="50" charset="-128"/>
              <a:ea typeface="HGPｺﾞｼｯｸE" panose="020B0900000000000000" pitchFamily="50" charset="-128"/>
            </a:endParaRPr>
          </a:p>
        </p:txBody>
      </p:sp>
      <p:sp>
        <p:nvSpPr>
          <p:cNvPr id="45" name="楕円 44">
            <a:extLst>
              <a:ext uri="{FF2B5EF4-FFF2-40B4-BE49-F238E27FC236}">
                <a16:creationId xmlns:a16="http://schemas.microsoft.com/office/drawing/2014/main" id="{BB8483C5-06DA-4797-9F2C-AA1458E1020F}"/>
              </a:ext>
            </a:extLst>
          </p:cNvPr>
          <p:cNvSpPr/>
          <p:nvPr/>
        </p:nvSpPr>
        <p:spPr>
          <a:xfrm>
            <a:off x="2100135" y="3160675"/>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正方形/長方形 45">
            <a:extLst>
              <a:ext uri="{FF2B5EF4-FFF2-40B4-BE49-F238E27FC236}">
                <a16:creationId xmlns:a16="http://schemas.microsoft.com/office/drawing/2014/main" id="{E1DA80B4-A510-4E98-B6E7-07CBEF85AD49}"/>
              </a:ext>
            </a:extLst>
          </p:cNvPr>
          <p:cNvSpPr/>
          <p:nvPr/>
        </p:nvSpPr>
        <p:spPr>
          <a:xfrm>
            <a:off x="2259826" y="3244948"/>
            <a:ext cx="1131381" cy="923330"/>
          </a:xfrm>
          <a:prstGeom prst="rect">
            <a:avLst/>
          </a:prstGeom>
        </p:spPr>
        <p:txBody>
          <a:bodyPr wrap="square">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ライフラインの状況等</a:t>
            </a:r>
          </a:p>
        </p:txBody>
      </p:sp>
      <p:sp>
        <p:nvSpPr>
          <p:cNvPr id="47" name="楕円 46">
            <a:extLst>
              <a:ext uri="{FF2B5EF4-FFF2-40B4-BE49-F238E27FC236}">
                <a16:creationId xmlns:a16="http://schemas.microsoft.com/office/drawing/2014/main" id="{17EB09DE-18C6-4963-940B-0040466EBA83}"/>
              </a:ext>
            </a:extLst>
          </p:cNvPr>
          <p:cNvSpPr/>
          <p:nvPr/>
        </p:nvSpPr>
        <p:spPr>
          <a:xfrm>
            <a:off x="2133250" y="4220581"/>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a:extLst>
              <a:ext uri="{FF2B5EF4-FFF2-40B4-BE49-F238E27FC236}">
                <a16:creationId xmlns:a16="http://schemas.microsoft.com/office/drawing/2014/main" id="{7607F72B-6564-42A2-A5E8-AD57C1EFD72D}"/>
              </a:ext>
            </a:extLst>
          </p:cNvPr>
          <p:cNvSpPr/>
          <p:nvPr/>
        </p:nvSpPr>
        <p:spPr>
          <a:xfrm>
            <a:off x="2246399" y="4398639"/>
            <a:ext cx="1236538" cy="646331"/>
          </a:xfrm>
          <a:prstGeom prst="rect">
            <a:avLst/>
          </a:prstGeom>
        </p:spPr>
        <p:txBody>
          <a:bodyPr wrap="square">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給水・物資の配給等</a:t>
            </a:r>
          </a:p>
        </p:txBody>
      </p:sp>
      <p:sp>
        <p:nvSpPr>
          <p:cNvPr id="49" name="正方形/長方形 48">
            <a:extLst>
              <a:ext uri="{FF2B5EF4-FFF2-40B4-BE49-F238E27FC236}">
                <a16:creationId xmlns:a16="http://schemas.microsoft.com/office/drawing/2014/main" id="{14CA9CBD-61A0-44FC-9B18-B23E5974DE91}"/>
              </a:ext>
            </a:extLst>
          </p:cNvPr>
          <p:cNvSpPr/>
          <p:nvPr/>
        </p:nvSpPr>
        <p:spPr>
          <a:xfrm>
            <a:off x="8904030" y="2754960"/>
            <a:ext cx="1131381" cy="646331"/>
          </a:xfrm>
          <a:prstGeom prst="rect">
            <a:avLst/>
          </a:prstGeom>
        </p:spPr>
        <p:txBody>
          <a:bodyPr wrap="square">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被害の</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状況等</a:t>
            </a:r>
          </a:p>
        </p:txBody>
      </p:sp>
      <p:sp>
        <p:nvSpPr>
          <p:cNvPr id="51" name="楕円 50">
            <a:extLst>
              <a:ext uri="{FF2B5EF4-FFF2-40B4-BE49-F238E27FC236}">
                <a16:creationId xmlns:a16="http://schemas.microsoft.com/office/drawing/2014/main" id="{C77EEA0F-6039-4E92-9D22-F45EBF4D24EA}"/>
              </a:ext>
            </a:extLst>
          </p:cNvPr>
          <p:cNvSpPr/>
          <p:nvPr/>
        </p:nvSpPr>
        <p:spPr>
          <a:xfrm>
            <a:off x="8724024" y="2567947"/>
            <a:ext cx="1491391" cy="993112"/>
          </a:xfrm>
          <a:prstGeom prst="ellipse">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楕円 52">
            <a:extLst>
              <a:ext uri="{FF2B5EF4-FFF2-40B4-BE49-F238E27FC236}">
                <a16:creationId xmlns:a16="http://schemas.microsoft.com/office/drawing/2014/main" id="{7695707C-26E4-40E1-9019-241D8A1A872D}"/>
              </a:ext>
            </a:extLst>
          </p:cNvPr>
          <p:cNvSpPr/>
          <p:nvPr/>
        </p:nvSpPr>
        <p:spPr>
          <a:xfrm>
            <a:off x="8724024" y="3655253"/>
            <a:ext cx="1491391" cy="993112"/>
          </a:xfrm>
          <a:prstGeom prst="ellipse">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正方形/長方形 53">
            <a:extLst>
              <a:ext uri="{FF2B5EF4-FFF2-40B4-BE49-F238E27FC236}">
                <a16:creationId xmlns:a16="http://schemas.microsoft.com/office/drawing/2014/main" id="{3DFF64F7-F2B1-414E-A5D1-940790D713A3}"/>
              </a:ext>
            </a:extLst>
          </p:cNvPr>
          <p:cNvSpPr/>
          <p:nvPr/>
        </p:nvSpPr>
        <p:spPr>
          <a:xfrm>
            <a:off x="8883715" y="3821588"/>
            <a:ext cx="1131381" cy="646331"/>
          </a:xfrm>
          <a:prstGeom prst="rect">
            <a:avLst/>
          </a:prstGeom>
        </p:spPr>
        <p:txBody>
          <a:bodyPr wrap="square">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住民の</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安否情報</a:t>
            </a:r>
          </a:p>
        </p:txBody>
      </p:sp>
      <p:sp>
        <p:nvSpPr>
          <p:cNvPr id="6" name="矢印: 右 5">
            <a:extLst>
              <a:ext uri="{FF2B5EF4-FFF2-40B4-BE49-F238E27FC236}">
                <a16:creationId xmlns:a16="http://schemas.microsoft.com/office/drawing/2014/main" id="{9D01BA82-E849-49DF-8D84-0B3ADCCD67E4}"/>
              </a:ext>
            </a:extLst>
          </p:cNvPr>
          <p:cNvSpPr/>
          <p:nvPr/>
        </p:nvSpPr>
        <p:spPr>
          <a:xfrm>
            <a:off x="3857741" y="2232280"/>
            <a:ext cx="1240795" cy="89992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矢印: 右 56">
            <a:extLst>
              <a:ext uri="{FF2B5EF4-FFF2-40B4-BE49-F238E27FC236}">
                <a16:creationId xmlns:a16="http://schemas.microsoft.com/office/drawing/2014/main" id="{379E60E2-CC99-4AE6-9486-F62BF1792830}"/>
              </a:ext>
            </a:extLst>
          </p:cNvPr>
          <p:cNvSpPr/>
          <p:nvPr/>
        </p:nvSpPr>
        <p:spPr>
          <a:xfrm>
            <a:off x="7162463" y="2232280"/>
            <a:ext cx="1240795" cy="89992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矢印: 右 57">
            <a:extLst>
              <a:ext uri="{FF2B5EF4-FFF2-40B4-BE49-F238E27FC236}">
                <a16:creationId xmlns:a16="http://schemas.microsoft.com/office/drawing/2014/main" id="{41F31581-9919-4D4A-9D60-C6F376250A5A}"/>
              </a:ext>
            </a:extLst>
          </p:cNvPr>
          <p:cNvSpPr/>
          <p:nvPr/>
        </p:nvSpPr>
        <p:spPr>
          <a:xfrm flipH="1">
            <a:off x="7157460" y="3830412"/>
            <a:ext cx="1240795" cy="89992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矢印: 右 58">
            <a:extLst>
              <a:ext uri="{FF2B5EF4-FFF2-40B4-BE49-F238E27FC236}">
                <a16:creationId xmlns:a16="http://schemas.microsoft.com/office/drawing/2014/main" id="{FB48B5C4-E1BE-44B3-9E77-B12ADA6E5557}"/>
              </a:ext>
            </a:extLst>
          </p:cNvPr>
          <p:cNvSpPr/>
          <p:nvPr/>
        </p:nvSpPr>
        <p:spPr>
          <a:xfrm flipH="1">
            <a:off x="3839012" y="3830412"/>
            <a:ext cx="1240795" cy="89992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正方形/長方形 60">
            <a:extLst>
              <a:ext uri="{FF2B5EF4-FFF2-40B4-BE49-F238E27FC236}">
                <a16:creationId xmlns:a16="http://schemas.microsoft.com/office/drawing/2014/main" id="{E5A61704-AB81-419E-A111-C9804B3CFC0F}"/>
              </a:ext>
            </a:extLst>
          </p:cNvPr>
          <p:cNvSpPr/>
          <p:nvPr/>
        </p:nvSpPr>
        <p:spPr>
          <a:xfrm>
            <a:off x="8593016" y="1981722"/>
            <a:ext cx="1727907" cy="3363648"/>
          </a:xfrm>
          <a:prstGeom prst="rect">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1224F90D-A143-46E9-8232-90C1DB1F3506}"/>
              </a:ext>
            </a:extLst>
          </p:cNvPr>
          <p:cNvSpPr/>
          <p:nvPr/>
        </p:nvSpPr>
        <p:spPr>
          <a:xfrm>
            <a:off x="2018073" y="1981722"/>
            <a:ext cx="1727907" cy="3363648"/>
          </a:xfrm>
          <a:prstGeom prst="rect">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latin typeface="HGPｺﾞｼｯｸE" panose="020B0900000000000000" pitchFamily="50" charset="-128"/>
              <a:ea typeface="HGPｺﾞｼｯｸE" panose="020B0900000000000000" pitchFamily="50" charset="-128"/>
            </a:endParaRPr>
          </a:p>
        </p:txBody>
      </p:sp>
      <p:sp>
        <p:nvSpPr>
          <p:cNvPr id="63" name="正方形/長方形 62">
            <a:extLst>
              <a:ext uri="{FF2B5EF4-FFF2-40B4-BE49-F238E27FC236}">
                <a16:creationId xmlns:a16="http://schemas.microsoft.com/office/drawing/2014/main" id="{B887AFE1-F502-442D-A5C5-28B85BC70BE8}"/>
              </a:ext>
            </a:extLst>
          </p:cNvPr>
          <p:cNvSpPr/>
          <p:nvPr/>
        </p:nvSpPr>
        <p:spPr>
          <a:xfrm>
            <a:off x="3870066" y="1862948"/>
            <a:ext cx="1131381" cy="369332"/>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収集</a:t>
            </a:r>
          </a:p>
        </p:txBody>
      </p:sp>
      <p:sp>
        <p:nvSpPr>
          <p:cNvPr id="64" name="正方形/長方形 63">
            <a:extLst>
              <a:ext uri="{FF2B5EF4-FFF2-40B4-BE49-F238E27FC236}">
                <a16:creationId xmlns:a16="http://schemas.microsoft.com/office/drawing/2014/main" id="{1C1AA192-C04B-4617-A247-4DB3910C6E4D}"/>
              </a:ext>
            </a:extLst>
          </p:cNvPr>
          <p:cNvSpPr/>
          <p:nvPr/>
        </p:nvSpPr>
        <p:spPr>
          <a:xfrm>
            <a:off x="7126537" y="1862948"/>
            <a:ext cx="1131381" cy="369332"/>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伝達</a:t>
            </a:r>
          </a:p>
        </p:txBody>
      </p:sp>
      <p:sp>
        <p:nvSpPr>
          <p:cNvPr id="65" name="正方形/長方形 64">
            <a:extLst>
              <a:ext uri="{FF2B5EF4-FFF2-40B4-BE49-F238E27FC236}">
                <a16:creationId xmlns:a16="http://schemas.microsoft.com/office/drawing/2014/main" id="{E1E7EB5A-B2F5-4953-B68E-67FC5D7BBD04}"/>
              </a:ext>
            </a:extLst>
          </p:cNvPr>
          <p:cNvSpPr/>
          <p:nvPr/>
        </p:nvSpPr>
        <p:spPr>
          <a:xfrm>
            <a:off x="7126537" y="3398244"/>
            <a:ext cx="1131381" cy="369332"/>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収集</a:t>
            </a:r>
          </a:p>
        </p:txBody>
      </p:sp>
      <p:sp>
        <p:nvSpPr>
          <p:cNvPr id="68" name="正方形/長方形 67">
            <a:extLst>
              <a:ext uri="{FF2B5EF4-FFF2-40B4-BE49-F238E27FC236}">
                <a16:creationId xmlns:a16="http://schemas.microsoft.com/office/drawing/2014/main" id="{B563F308-8164-4F0D-B60D-22F6E3C32361}"/>
              </a:ext>
            </a:extLst>
          </p:cNvPr>
          <p:cNvSpPr/>
          <p:nvPr/>
        </p:nvSpPr>
        <p:spPr>
          <a:xfrm>
            <a:off x="3865438" y="3444449"/>
            <a:ext cx="1131381" cy="369332"/>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伝達</a:t>
            </a:r>
          </a:p>
        </p:txBody>
      </p:sp>
      <p:pic>
        <p:nvPicPr>
          <p:cNvPr id="9" name="グラフィックス 8" descr="ユーザー">
            <a:extLst>
              <a:ext uri="{FF2B5EF4-FFF2-40B4-BE49-F238E27FC236}">
                <a16:creationId xmlns:a16="http://schemas.microsoft.com/office/drawing/2014/main" id="{64442894-F543-4CF1-9251-2894E5BBE5B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263997" y="2312155"/>
            <a:ext cx="914400" cy="914400"/>
          </a:xfrm>
          <a:prstGeom prst="rect">
            <a:avLst/>
          </a:prstGeom>
        </p:spPr>
      </p:pic>
      <p:pic>
        <p:nvPicPr>
          <p:cNvPr id="102" name="グラフィックス 101" descr="ユーザー">
            <a:extLst>
              <a:ext uri="{FF2B5EF4-FFF2-40B4-BE49-F238E27FC236}">
                <a16:creationId xmlns:a16="http://schemas.microsoft.com/office/drawing/2014/main" id="{5EF4FC64-7A5A-4FF3-83BA-30AEA03392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026310" y="2312155"/>
            <a:ext cx="914400" cy="914400"/>
          </a:xfrm>
          <a:prstGeom prst="rect">
            <a:avLst/>
          </a:prstGeom>
        </p:spPr>
      </p:pic>
      <p:sp>
        <p:nvSpPr>
          <p:cNvPr id="103" name="正方形/長方形 102">
            <a:extLst>
              <a:ext uri="{FF2B5EF4-FFF2-40B4-BE49-F238E27FC236}">
                <a16:creationId xmlns:a16="http://schemas.microsoft.com/office/drawing/2014/main" id="{12950DC7-02AF-4C8D-B764-6D330F548BC4}"/>
              </a:ext>
            </a:extLst>
          </p:cNvPr>
          <p:cNvSpPr/>
          <p:nvPr/>
        </p:nvSpPr>
        <p:spPr>
          <a:xfrm>
            <a:off x="5146185" y="1732291"/>
            <a:ext cx="1131381" cy="646331"/>
          </a:xfrm>
          <a:prstGeom prst="rect">
            <a:avLst/>
          </a:prstGeom>
        </p:spPr>
        <p:txBody>
          <a:bodyPr wrap="square">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収集</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担当</a:t>
            </a:r>
          </a:p>
        </p:txBody>
      </p:sp>
      <p:sp>
        <p:nvSpPr>
          <p:cNvPr id="104" name="正方形/長方形 103">
            <a:extLst>
              <a:ext uri="{FF2B5EF4-FFF2-40B4-BE49-F238E27FC236}">
                <a16:creationId xmlns:a16="http://schemas.microsoft.com/office/drawing/2014/main" id="{0466049E-D55C-4A7E-AD3A-C706A1E8DB48}"/>
              </a:ext>
            </a:extLst>
          </p:cNvPr>
          <p:cNvSpPr/>
          <p:nvPr/>
        </p:nvSpPr>
        <p:spPr>
          <a:xfrm>
            <a:off x="5901633" y="1720882"/>
            <a:ext cx="1131381" cy="646331"/>
          </a:xfrm>
          <a:prstGeom prst="rect">
            <a:avLst/>
          </a:prstGeom>
        </p:spPr>
        <p:txBody>
          <a:bodyPr wrap="square">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伝達</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担当</a:t>
            </a:r>
          </a:p>
        </p:txBody>
      </p:sp>
      <p:sp>
        <p:nvSpPr>
          <p:cNvPr id="105" name="四角形: 角を丸くする 104">
            <a:extLst>
              <a:ext uri="{FF2B5EF4-FFF2-40B4-BE49-F238E27FC236}">
                <a16:creationId xmlns:a16="http://schemas.microsoft.com/office/drawing/2014/main" id="{F90FFBF2-6E89-4F41-9444-1BED8F866754}"/>
              </a:ext>
            </a:extLst>
          </p:cNvPr>
          <p:cNvSpPr/>
          <p:nvPr/>
        </p:nvSpPr>
        <p:spPr>
          <a:xfrm>
            <a:off x="7108603" y="1342001"/>
            <a:ext cx="1346799" cy="4003369"/>
          </a:xfrm>
          <a:prstGeom prst="roundRect">
            <a:avLst/>
          </a:prstGeom>
          <a:noFill/>
          <a:ln w="57150">
            <a:solidFill>
              <a:srgbClr val="FF28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四角形: 角を丸くする 105">
            <a:extLst>
              <a:ext uri="{FF2B5EF4-FFF2-40B4-BE49-F238E27FC236}">
                <a16:creationId xmlns:a16="http://schemas.microsoft.com/office/drawing/2014/main" id="{B1D01056-C001-4101-9FF7-307A7E488974}"/>
              </a:ext>
            </a:extLst>
          </p:cNvPr>
          <p:cNvSpPr/>
          <p:nvPr/>
        </p:nvSpPr>
        <p:spPr>
          <a:xfrm>
            <a:off x="3799839" y="1289369"/>
            <a:ext cx="1372317" cy="4003369"/>
          </a:xfrm>
          <a:prstGeom prst="roundRect">
            <a:avLst/>
          </a:prstGeom>
          <a:noFill/>
          <a:ln w="57150">
            <a:solidFill>
              <a:srgbClr val="FF28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7" name="正方形/長方形 106">
            <a:extLst>
              <a:ext uri="{FF2B5EF4-FFF2-40B4-BE49-F238E27FC236}">
                <a16:creationId xmlns:a16="http://schemas.microsoft.com/office/drawing/2014/main" id="{2D4E3987-2F9B-46E5-8497-67B3B4BF448D}"/>
              </a:ext>
            </a:extLst>
          </p:cNvPr>
          <p:cNvSpPr/>
          <p:nvPr/>
        </p:nvSpPr>
        <p:spPr>
          <a:xfrm>
            <a:off x="7212166" y="5413159"/>
            <a:ext cx="1131381" cy="923330"/>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地域内の連絡網の整備等</a:t>
            </a:r>
          </a:p>
        </p:txBody>
      </p:sp>
      <p:sp>
        <p:nvSpPr>
          <p:cNvPr id="108" name="正方形/長方形 107">
            <a:extLst>
              <a:ext uri="{FF2B5EF4-FFF2-40B4-BE49-F238E27FC236}">
                <a16:creationId xmlns:a16="http://schemas.microsoft.com/office/drawing/2014/main" id="{8905313E-410B-4BE3-BCFD-7E6E208CF522}"/>
              </a:ext>
            </a:extLst>
          </p:cNvPr>
          <p:cNvSpPr/>
          <p:nvPr/>
        </p:nvSpPr>
        <p:spPr>
          <a:xfrm>
            <a:off x="3698873" y="5369572"/>
            <a:ext cx="1727907" cy="1200329"/>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メディア</a:t>
            </a:r>
            <a:endParaRPr lang="en-US" altLang="ja-JP">
              <a:solidFill>
                <a:srgbClr val="FF2800"/>
              </a:solidFill>
              <a:latin typeface="HGPｺﾞｼｯｸE" panose="020B0900000000000000" pitchFamily="50" charset="-128"/>
              <a:ea typeface="HGPｺﾞｼｯｸE" panose="020B0900000000000000" pitchFamily="50" charset="-128"/>
            </a:endParaRPr>
          </a:p>
          <a:p>
            <a:pPr algn="ctr"/>
            <a:r>
              <a:rPr lang="ja-JP" altLang="en-US">
                <a:solidFill>
                  <a:srgbClr val="FF2800"/>
                </a:solidFill>
                <a:latin typeface="HGPｺﾞｼｯｸE" panose="020B0900000000000000" pitchFamily="50" charset="-128"/>
                <a:ea typeface="HGPｺﾞｼｯｸE" panose="020B0900000000000000" pitchFamily="50" charset="-128"/>
              </a:rPr>
              <a:t>防災行政無線</a:t>
            </a:r>
            <a:endParaRPr lang="en-US" altLang="ja-JP">
              <a:solidFill>
                <a:srgbClr val="FF2800"/>
              </a:solidFill>
              <a:latin typeface="HGPｺﾞｼｯｸE" panose="020B0900000000000000" pitchFamily="50" charset="-128"/>
              <a:ea typeface="HGPｺﾞｼｯｸE" panose="020B0900000000000000" pitchFamily="50" charset="-128"/>
            </a:endParaRPr>
          </a:p>
          <a:p>
            <a:pPr algn="ctr"/>
            <a:r>
              <a:rPr lang="ja-JP" altLang="en-US">
                <a:solidFill>
                  <a:srgbClr val="FF2800"/>
                </a:solidFill>
                <a:latin typeface="HGPｺﾞｼｯｸE" panose="020B0900000000000000" pitchFamily="50" charset="-128"/>
                <a:ea typeface="HGPｺﾞｼｯｸE" panose="020B0900000000000000" pitchFamily="50" charset="-128"/>
              </a:rPr>
              <a:t>インターネット</a:t>
            </a:r>
            <a:endParaRPr lang="en-US" altLang="ja-JP">
              <a:solidFill>
                <a:srgbClr val="FF2800"/>
              </a:solidFill>
              <a:latin typeface="HGPｺﾞｼｯｸE" panose="020B0900000000000000" pitchFamily="50" charset="-128"/>
              <a:ea typeface="HGPｺﾞｼｯｸE" panose="020B0900000000000000" pitchFamily="50" charset="-128"/>
            </a:endParaRPr>
          </a:p>
          <a:p>
            <a:pPr algn="ctr"/>
            <a:r>
              <a:rPr lang="ja-JP" altLang="en-US">
                <a:solidFill>
                  <a:srgbClr val="FF2800"/>
                </a:solidFill>
                <a:latin typeface="HGPｺﾞｼｯｸE" panose="020B0900000000000000" pitchFamily="50" charset="-128"/>
                <a:ea typeface="HGPｺﾞｼｯｸE" panose="020B0900000000000000" pitchFamily="50" charset="-128"/>
              </a:rPr>
              <a:t>等</a:t>
            </a:r>
          </a:p>
        </p:txBody>
      </p:sp>
      <p:sp>
        <p:nvSpPr>
          <p:cNvPr id="109" name="正方形/長方形 108">
            <a:extLst>
              <a:ext uri="{FF2B5EF4-FFF2-40B4-BE49-F238E27FC236}">
                <a16:creationId xmlns:a16="http://schemas.microsoft.com/office/drawing/2014/main" id="{246BB0EF-5871-435E-9486-61AD6832B9FB}"/>
              </a:ext>
            </a:extLst>
          </p:cNvPr>
          <p:cNvSpPr/>
          <p:nvPr/>
        </p:nvSpPr>
        <p:spPr>
          <a:xfrm>
            <a:off x="5378984" y="5438198"/>
            <a:ext cx="1561726" cy="923330"/>
          </a:xfrm>
          <a:prstGeom prst="rect">
            <a:avLst/>
          </a:prstGeom>
        </p:spPr>
        <p:txBody>
          <a:bodyPr wrap="square">
            <a:spAutoFit/>
          </a:bodyPr>
          <a:lstStyle/>
          <a:p>
            <a:pPr algn="ctr"/>
            <a:r>
              <a:rPr lang="ja-JP" altLang="en-US">
                <a:solidFill>
                  <a:srgbClr val="FF2800"/>
                </a:solidFill>
                <a:latin typeface="HGPｺﾞｼｯｸE" panose="020B0900000000000000" pitchFamily="50" charset="-128"/>
                <a:ea typeface="HGPｺﾞｼｯｸE" panose="020B0900000000000000" pitchFamily="50" charset="-128"/>
              </a:rPr>
              <a:t>担当者を明確にすることが望ましい</a:t>
            </a:r>
            <a:endParaRPr lang="en-US" altLang="ja-JP">
              <a:solidFill>
                <a:srgbClr val="FF2800"/>
              </a:solidFill>
              <a:latin typeface="HGPｺﾞｼｯｸE" panose="020B0900000000000000" pitchFamily="50" charset="-128"/>
              <a:ea typeface="HGPｺﾞｼｯｸE" panose="020B0900000000000000" pitchFamily="50" charset="-128"/>
            </a:endParaRPr>
          </a:p>
        </p:txBody>
      </p:sp>
      <p:pic>
        <p:nvPicPr>
          <p:cNvPr id="36" name="グラフィックス 8" descr="ユーザー">
            <a:extLst>
              <a:ext uri="{FF2B5EF4-FFF2-40B4-BE49-F238E27FC236}">
                <a16:creationId xmlns:a16="http://schemas.microsoft.com/office/drawing/2014/main" id="{64442894-F543-4CF1-9251-2894E5BBE5B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280427" y="3711207"/>
            <a:ext cx="914400" cy="914400"/>
          </a:xfrm>
          <a:prstGeom prst="rect">
            <a:avLst/>
          </a:prstGeom>
        </p:spPr>
      </p:pic>
      <p:pic>
        <p:nvPicPr>
          <p:cNvPr id="37" name="グラフィックス 101" descr="ユーザー">
            <a:extLst>
              <a:ext uri="{FF2B5EF4-FFF2-40B4-BE49-F238E27FC236}">
                <a16:creationId xmlns:a16="http://schemas.microsoft.com/office/drawing/2014/main" id="{5EF4FC64-7A5A-4FF3-83BA-30AEA03392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042740" y="3711207"/>
            <a:ext cx="914400" cy="914400"/>
          </a:xfrm>
          <a:prstGeom prst="rect">
            <a:avLst/>
          </a:prstGeom>
        </p:spPr>
      </p:pic>
      <p:sp>
        <p:nvSpPr>
          <p:cNvPr id="38" name="正方形/長方形 37">
            <a:extLst>
              <a:ext uri="{FF2B5EF4-FFF2-40B4-BE49-F238E27FC236}">
                <a16:creationId xmlns:a16="http://schemas.microsoft.com/office/drawing/2014/main" id="{12950DC7-02AF-4C8D-B764-6D330F548BC4}"/>
              </a:ext>
            </a:extLst>
          </p:cNvPr>
          <p:cNvSpPr/>
          <p:nvPr/>
        </p:nvSpPr>
        <p:spPr>
          <a:xfrm>
            <a:off x="5928729" y="4532182"/>
            <a:ext cx="1131381" cy="646331"/>
          </a:xfrm>
          <a:prstGeom prst="rect">
            <a:avLst/>
          </a:prstGeom>
        </p:spPr>
        <p:txBody>
          <a:bodyPr wrap="square">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収集</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担当</a:t>
            </a:r>
          </a:p>
        </p:txBody>
      </p:sp>
      <p:sp>
        <p:nvSpPr>
          <p:cNvPr id="39" name="正方形/長方形 38">
            <a:extLst>
              <a:ext uri="{FF2B5EF4-FFF2-40B4-BE49-F238E27FC236}">
                <a16:creationId xmlns:a16="http://schemas.microsoft.com/office/drawing/2014/main" id="{0466049E-D55C-4A7E-AD3A-C706A1E8DB48}"/>
              </a:ext>
            </a:extLst>
          </p:cNvPr>
          <p:cNvSpPr/>
          <p:nvPr/>
        </p:nvSpPr>
        <p:spPr>
          <a:xfrm>
            <a:off x="5180932" y="4534552"/>
            <a:ext cx="1131381" cy="646331"/>
          </a:xfrm>
          <a:prstGeom prst="rect">
            <a:avLst/>
          </a:prstGeom>
        </p:spPr>
        <p:txBody>
          <a:bodyPr wrap="square">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伝達</a:t>
            </a:r>
            <a:endParaRPr lang="en-US" altLang="ja-JP">
              <a:solidFill>
                <a:schemeClr val="bg1"/>
              </a:solidFill>
              <a:latin typeface="HGPｺﾞｼｯｸE" panose="020B0900000000000000" pitchFamily="50" charset="-128"/>
              <a:ea typeface="HGPｺﾞｼｯｸE" panose="020B0900000000000000" pitchFamily="50" charset="-128"/>
            </a:endParaRPr>
          </a:p>
          <a:p>
            <a:pPr algn="ctr"/>
            <a:r>
              <a:rPr lang="ja-JP" altLang="en-US">
                <a:solidFill>
                  <a:schemeClr val="bg1"/>
                </a:solidFill>
                <a:latin typeface="HGPｺﾞｼｯｸE" panose="020B0900000000000000" pitchFamily="50" charset="-128"/>
                <a:ea typeface="HGPｺﾞｼｯｸE" panose="020B0900000000000000" pitchFamily="50" charset="-128"/>
              </a:rPr>
              <a:t>担当</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557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0"/>
            <a:ext cx="12192000" cy="65008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「情報伝達」の先進的な事例</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6</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■放送を活用した情報伝達</a:t>
            </a:r>
            <a:endParaRPr lang="en-US" altLang="ja-JP">
              <a:solidFill>
                <a:srgbClr val="FF2800"/>
              </a:solidFill>
            </a:endParaRPr>
          </a:p>
          <a:p>
            <a:pPr marL="0" indent="0">
              <a:buNone/>
            </a:pPr>
            <a:r>
              <a:rPr lang="ja-JP" altLang="en-US" sz="2000">
                <a:solidFill>
                  <a:srgbClr val="404040"/>
                </a:solidFill>
              </a:rPr>
              <a:t>（百合地区防災会：兵庫県　豊岡市）</a:t>
            </a:r>
          </a:p>
          <a:p>
            <a:pPr marL="0" indent="0">
              <a:buNone/>
            </a:pP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6"/>
            <a:ext cx="7775554" cy="1740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lgn="just">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自治会独自の屋外放送設備を設置している。台風が来た際に、市から避難指示が出たが指定避難所では間に合わないと、自治会保有の屋外放送設備で「神社の社務所を避難所にする」旨を放送した。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一人暮らし高齢者を救出し、安否確認をした</a:t>
            </a:r>
          </a:p>
        </p:txBody>
      </p:sp>
      <p:graphicFrame>
        <p:nvGraphicFramePr>
          <p:cNvPr id="18" name="オブジェクト 17">
            <a:extLst>
              <a:ext uri="{FF2B5EF4-FFF2-40B4-BE49-F238E27FC236}">
                <a16:creationId xmlns:a16="http://schemas.microsoft.com/office/drawing/2014/main" id="{AA3842D3-EC13-414B-85A7-83DC51674B6B}"/>
              </a:ext>
            </a:extLst>
          </p:cNvPr>
          <p:cNvGraphicFramePr>
            <a:graphicFrameLocks noChangeAspect="1"/>
          </p:cNvGraphicFramePr>
          <p:nvPr/>
        </p:nvGraphicFramePr>
        <p:xfrm>
          <a:off x="2411867" y="1305845"/>
          <a:ext cx="871537" cy="339725"/>
        </p:xfrm>
        <a:graphic>
          <a:graphicData uri="http://schemas.openxmlformats.org/presentationml/2006/ole">
            <mc:AlternateContent xmlns:mc="http://schemas.openxmlformats.org/markup-compatibility/2006">
              <mc:Choice xmlns:v="urn:schemas-microsoft-com:vml" Requires="v">
                <p:oleObj spid="_x0000_s6174" name="Document" r:id="rId4" imgW="737915" imgH="286296" progId="Word.Document.12">
                  <p:embed/>
                </p:oleObj>
              </mc:Choice>
              <mc:Fallback>
                <p:oleObj name="Document" r:id="rId4" imgW="737915" imgH="286296" progId="Word.Document.12">
                  <p:embed/>
                  <p:pic>
                    <p:nvPicPr>
                      <p:cNvPr id="18" name="オブジェクト 17">
                        <a:extLst>
                          <a:ext uri="{FF2B5EF4-FFF2-40B4-BE49-F238E27FC236}">
                            <a16:creationId xmlns:a16="http://schemas.microsoft.com/office/drawing/2014/main" id="{AA3842D3-EC13-414B-85A7-83DC51674B6B}"/>
                          </a:ext>
                        </a:extLst>
                      </p:cNvPr>
                      <p:cNvPicPr/>
                      <p:nvPr/>
                    </p:nvPicPr>
                    <p:blipFill>
                      <a:blip r:embed="rId5"/>
                      <a:stretch>
                        <a:fillRect/>
                      </a:stretch>
                    </p:blipFill>
                    <p:spPr>
                      <a:xfrm>
                        <a:off x="2411867" y="1305845"/>
                        <a:ext cx="871537" cy="339725"/>
                      </a:xfrm>
                      <a:prstGeom prst="rect">
                        <a:avLst/>
                      </a:prstGeom>
                    </p:spPr>
                  </p:pic>
                </p:oleObj>
              </mc:Fallback>
            </mc:AlternateContent>
          </a:graphicData>
        </a:graphic>
      </p:graphicFrame>
      <p:sp>
        <p:nvSpPr>
          <p:cNvPr id="9" name="コンテンツ プレースホルダー 4">
            <a:extLst>
              <a:ext uri="{FF2B5EF4-FFF2-40B4-BE49-F238E27FC236}">
                <a16:creationId xmlns:a16="http://schemas.microsoft.com/office/drawing/2014/main" id="{A643470B-57ED-40A1-A5AE-D509A47D64B4}"/>
              </a:ext>
            </a:extLst>
          </p:cNvPr>
          <p:cNvSpPr txBox="1">
            <a:spLocks/>
          </p:cNvSpPr>
          <p:nvPr/>
        </p:nvSpPr>
        <p:spPr>
          <a:xfrm>
            <a:off x="1933576" y="3761500"/>
            <a:ext cx="8343899" cy="3007600"/>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■ブロックごとに被害状況を報告</a:t>
            </a:r>
            <a:endParaRPr lang="en-US" altLang="ja-JP">
              <a:solidFill>
                <a:srgbClr val="FF2800"/>
              </a:solidFill>
            </a:endParaRPr>
          </a:p>
          <a:p>
            <a:pPr marL="0" indent="0">
              <a:buNone/>
            </a:pPr>
            <a:r>
              <a:rPr lang="ja-JP" altLang="en-US" sz="2000">
                <a:solidFill>
                  <a:schemeClr val="tx1">
                    <a:lumMod val="75000"/>
                    <a:lumOff val="25000"/>
                  </a:schemeClr>
                </a:solidFill>
              </a:rPr>
              <a:t>（清水区折戸五区自主防災部会：静岡県　静岡市）</a:t>
            </a:r>
            <a:endParaRPr lang="en-US" altLang="ja-JP" sz="2000">
              <a:solidFill>
                <a:schemeClr val="tx1">
                  <a:lumMod val="75000"/>
                  <a:lumOff val="25000"/>
                </a:schemeClr>
              </a:solidFill>
            </a:endParaRPr>
          </a:p>
          <a:p>
            <a:pPr marL="0" indent="0">
              <a:buNone/>
            </a:pPr>
            <a:r>
              <a:rPr lang="ja-JP" altLang="en-US" sz="2000">
                <a:solidFill>
                  <a:schemeClr val="tx1">
                    <a:lumMod val="75000"/>
                    <a:lumOff val="25000"/>
                  </a:schemeClr>
                </a:solidFill>
              </a:rPr>
              <a:t>　</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10" name="正方形/長方形 9">
            <a:extLst>
              <a:ext uri="{FF2B5EF4-FFF2-40B4-BE49-F238E27FC236}">
                <a16:creationId xmlns:a16="http://schemas.microsoft.com/office/drawing/2014/main" id="{1B7913C5-374B-4D3F-84DC-95CE17C2A1FF}"/>
              </a:ext>
            </a:extLst>
          </p:cNvPr>
          <p:cNvSpPr/>
          <p:nvPr/>
        </p:nvSpPr>
        <p:spPr>
          <a:xfrm>
            <a:off x="2197100" y="4812868"/>
            <a:ext cx="7775554" cy="18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lgn="just">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区を５ブロックに分け、ブロックリーダーを配置。避難が完了したら、ブロックリーダーが、ブロックの「被害確認状況報告書」を防災リーダーに提出。防災リーダーが取りまとめて、折戸五区防災本部へ報告す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endPar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FB4255B8-5132-4763-B085-14B45ADE7104}"/>
              </a:ext>
            </a:extLst>
          </p:cNvPr>
          <p:cNvSpPr txBox="1"/>
          <p:nvPr/>
        </p:nvSpPr>
        <p:spPr>
          <a:xfrm>
            <a:off x="2197101" y="4234299"/>
            <a:ext cx="569387" cy="246221"/>
          </a:xfrm>
          <a:prstGeom prst="rect">
            <a:avLst/>
          </a:prstGeom>
          <a:noFill/>
        </p:spPr>
        <p:txBody>
          <a:bodyPr wrap="none" rtlCol="0">
            <a:spAutoFit/>
          </a:bodyPr>
          <a:lstStyle/>
          <a:p>
            <a:r>
              <a:rPr lang="ja-JP" altLang="en-US" sz="1000">
                <a:solidFill>
                  <a:srgbClr val="404040"/>
                </a:solidFill>
                <a:latin typeface="HGSｺﾞｼｯｸE" panose="020B0900000000000000" pitchFamily="50" charset="-128"/>
                <a:ea typeface="HGSｺﾞｼｯｸE" panose="020B0900000000000000" pitchFamily="50" charset="-128"/>
              </a:rPr>
              <a:t>しみず</a:t>
            </a:r>
          </a:p>
        </p:txBody>
      </p:sp>
      <p:sp>
        <p:nvSpPr>
          <p:cNvPr id="20" name="テキスト ボックス 19">
            <a:extLst>
              <a:ext uri="{FF2B5EF4-FFF2-40B4-BE49-F238E27FC236}">
                <a16:creationId xmlns:a16="http://schemas.microsoft.com/office/drawing/2014/main" id="{5BFEF509-3EA2-4A06-86E3-A08990DCB396}"/>
              </a:ext>
            </a:extLst>
          </p:cNvPr>
          <p:cNvSpPr txBox="1"/>
          <p:nvPr/>
        </p:nvSpPr>
        <p:spPr>
          <a:xfrm>
            <a:off x="2998710" y="4234299"/>
            <a:ext cx="569387" cy="246221"/>
          </a:xfrm>
          <a:prstGeom prst="rect">
            <a:avLst/>
          </a:prstGeom>
          <a:noFill/>
        </p:spPr>
        <p:txBody>
          <a:bodyPr wrap="none" rtlCol="0">
            <a:spAutoFit/>
          </a:bodyPr>
          <a:lstStyle/>
          <a:p>
            <a:r>
              <a:rPr lang="ja-JP" altLang="en-US" sz="1000">
                <a:solidFill>
                  <a:srgbClr val="404040"/>
                </a:solidFill>
                <a:latin typeface="HGSｺﾞｼｯｸE" panose="020B0900000000000000" pitchFamily="50" charset="-128"/>
                <a:ea typeface="HGSｺﾞｼｯｸE" panose="020B0900000000000000" pitchFamily="50" charset="-128"/>
              </a:rPr>
              <a:t>おりど</a:t>
            </a:r>
          </a:p>
        </p:txBody>
      </p:sp>
      <p:sp>
        <p:nvSpPr>
          <p:cNvPr id="11" name="テキスト ボックス 10">
            <a:extLst>
              <a:ext uri="{FF2B5EF4-FFF2-40B4-BE49-F238E27FC236}">
                <a16:creationId xmlns:a16="http://schemas.microsoft.com/office/drawing/2014/main" id="{D72BBFBD-1F37-48FF-B142-C7315658F3CC}"/>
              </a:ext>
            </a:extLst>
          </p:cNvPr>
          <p:cNvSpPr txBox="1"/>
          <p:nvPr/>
        </p:nvSpPr>
        <p:spPr>
          <a:xfrm>
            <a:off x="2197100" y="3385425"/>
            <a:ext cx="4674678" cy="261610"/>
          </a:xfrm>
          <a:prstGeom prst="rect">
            <a:avLst/>
          </a:prstGeom>
          <a:noFill/>
        </p:spPr>
        <p:txBody>
          <a:bodyPr wrap="none" rtlCol="0">
            <a:spAutoFit/>
          </a:bodyPr>
          <a:lstStyle/>
          <a:p>
            <a:r>
              <a:rPr lang="ja-JP" altLang="en-US" sz="110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参考：内閣府防災「地域コミュニティの力を活用した風水害対策の活動事例」</a:t>
            </a:r>
          </a:p>
        </p:txBody>
      </p:sp>
      <p:sp>
        <p:nvSpPr>
          <p:cNvPr id="12" name="テキスト ボックス 1">
            <a:extLst>
              <a:ext uri="{FF2B5EF4-FFF2-40B4-BE49-F238E27FC236}">
                <a16:creationId xmlns:a16="http://schemas.microsoft.com/office/drawing/2014/main" id="{9A879F43-F076-4DC6-BC09-32CAFEDA9CC7}"/>
              </a:ext>
            </a:extLst>
          </p:cNvPr>
          <p:cNvSpPr txBox="1"/>
          <p:nvPr/>
        </p:nvSpPr>
        <p:spPr>
          <a:xfrm>
            <a:off x="2196353" y="6374086"/>
            <a:ext cx="2876108" cy="261610"/>
          </a:xfrm>
          <a:prstGeom prst="rect">
            <a:avLst/>
          </a:prstGeom>
          <a:noFill/>
        </p:spPr>
        <p:txBody>
          <a:bodyPr wrap="non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00" dirty="0">
                <a:solidFill>
                  <a:schemeClr val="tx1">
                    <a:lumMod val="75000"/>
                    <a:lumOff val="25000"/>
                  </a:schemeClr>
                </a:solidFill>
                <a:latin typeface="HGPｺﾞｼｯｸE"/>
                <a:ea typeface="HGPｺﾞｼｯｸE"/>
              </a:rPr>
              <a:t>参考：静岡県「夜間を想定した津波避難訓練」</a:t>
            </a:r>
            <a:endPar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34202441"/>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1795</TotalTime>
  <Words>10599</Words>
  <Application>Microsoft Office PowerPoint</Application>
  <PresentationFormat>ワイド画面</PresentationFormat>
  <Paragraphs>1088</Paragraphs>
  <Slides>57</Slides>
  <Notes>57</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57</vt:i4>
      </vt:variant>
    </vt:vector>
  </HeadingPairs>
  <TitlesOfParts>
    <vt:vector size="73" baseType="lpstr">
      <vt:lpstr>等线</vt:lpstr>
      <vt:lpstr>HGPｺﾞｼｯｸE</vt:lpstr>
      <vt:lpstr>HGSｺﾞｼｯｸE</vt:lpstr>
      <vt:lpstr>ＭＳ Ｐゴシック</vt:lpstr>
      <vt:lpstr>ＭＳ ゴシック</vt:lpstr>
      <vt:lpstr>新細明體</vt:lpstr>
      <vt:lpstr>メイリオ</vt:lpstr>
      <vt:lpstr>游ゴシック</vt:lpstr>
      <vt:lpstr>游ゴシック Light</vt:lpstr>
      <vt:lpstr>Arial</vt:lpstr>
      <vt:lpstr>Calibri</vt:lpstr>
      <vt:lpstr>Calibri Light</vt:lpstr>
      <vt:lpstr>Segoe UI</vt:lpstr>
      <vt:lpstr>Wingdings</vt:lpstr>
      <vt:lpstr>Office Theme</vt:lpstr>
      <vt:lpstr>Document</vt:lpstr>
      <vt:lpstr>PowerPoint プレゼンテーション</vt:lpstr>
      <vt:lpstr>防災リーダーの役割/住民 (構成員)の自助意識を高めるには</vt:lpstr>
      <vt:lpstr>学習目標と内容</vt:lpstr>
      <vt:lpstr>１．地域の情報収集・伝達</vt:lpstr>
      <vt:lpstr>災害発生前後にとるべき行動（主に自助・共助）</vt:lpstr>
      <vt:lpstr>災害発生前後にとるべき行動（主に自助・共助）</vt:lpstr>
      <vt:lpstr>災害に際しての主な活動内容</vt:lpstr>
      <vt:lpstr>情報収集・伝達の流れ</vt:lpstr>
      <vt:lpstr>【事例】　 「情報伝達」の先進的な事例</vt:lpstr>
      <vt:lpstr>PowerPoint プレゼンテーション</vt:lpstr>
      <vt:lpstr>【事例】　「安否確認」の先進的な事例①</vt:lpstr>
      <vt:lpstr>【事例】　「安否確認」の先進的な事例②</vt:lpstr>
      <vt:lpstr>PowerPoint プレゼンテーション</vt:lpstr>
      <vt:lpstr>２．要配慮者の地域ぐるみでの支援体制</vt:lpstr>
      <vt:lpstr>要配慮者とは</vt:lpstr>
      <vt:lpstr>要配慮者への支援の必要</vt:lpstr>
      <vt:lpstr>PowerPoint プレゼンテーション</vt:lpstr>
      <vt:lpstr>要配慮者の体験談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要配慮者ごとの避難時や避難生活における配慮や支援①</vt:lpstr>
      <vt:lpstr>要配慮者ごとの避難時や避難生活における配慮や支援②</vt:lpstr>
      <vt:lpstr>要配慮者ごとの避難時や避難生活における配慮や支援③</vt:lpstr>
      <vt:lpstr>要配慮者ごとの避難時や避難生活における配慮や支援④</vt:lpstr>
      <vt:lpstr>要配慮者ごとの避難時や避難生活における配慮や支援⑤</vt:lpstr>
      <vt:lpstr>【事例】　避難支援体制を確保するための取組①</vt:lpstr>
      <vt:lpstr>【事例】　避難支援体制を確保するための取組②</vt:lpstr>
      <vt:lpstr>PowerPoint プレゼンテーション</vt:lpstr>
      <vt:lpstr>３. 事前の備え</vt:lpstr>
      <vt:lpstr>大規模災害が発生すると・・・</vt:lpstr>
      <vt:lpstr>備えておく物</vt:lpstr>
      <vt:lpstr>非常持出品のポイント</vt:lpstr>
      <vt:lpstr>備蓄の基本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地域全体で家庭の備蓄を進めましょう</vt:lpstr>
      <vt:lpstr>ローリングストック（循環備蓄）の勧め</vt:lpstr>
      <vt:lpstr>【事例】 災害への備え</vt:lpstr>
      <vt:lpstr>PowerPoint プレゼンテーション</vt:lpstr>
      <vt:lpstr>４．住民の防災意識の向上</vt:lpstr>
      <vt:lpstr>防災訓練で地域の防災意識を高める</vt:lpstr>
      <vt:lpstr>住民の防災意識の向上</vt:lpstr>
      <vt:lpstr>【事例】 訓練を通じた住民の防災意識の向上</vt:lpstr>
      <vt:lpstr>【事例】訓練を通じた住民の防災意識の向上</vt:lpstr>
      <vt:lpstr>PowerPoint プレゼンテーション</vt:lpstr>
      <vt:lpstr>(参考)家具等の転倒防止の器具の種類</vt:lpstr>
      <vt:lpstr>(参考)壁に固定する場合のポイント</vt:lpstr>
      <vt:lpstr>(参考)ポール式器具・ストッパー式器具の場合</vt:lpstr>
      <vt:lpstr>(参考)家具等の落下防止・移動防止のポイント</vt:lpstr>
      <vt:lpstr>(参考)食器棚のガラスの飛散防止も</vt:lpstr>
      <vt:lpstr>(参考)扉開放防止、収容物の落下、収容物の工夫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73</cp:revision>
  <cp:lastPrinted>2020-11-09T07:29:13Z</cp:lastPrinted>
  <dcterms:created xsi:type="dcterms:W3CDTF">2020-10-03T01:56:16Z</dcterms:created>
  <dcterms:modified xsi:type="dcterms:W3CDTF">2021-02-10T05:26:02Z</dcterms:modified>
</cp:coreProperties>
</file>