
<file path=[Content_Types].xml><?xml version="1.0" encoding="utf-8"?>
<Types xmlns="http://schemas.openxmlformats.org/package/2006/content-types">
  <Default Extension="docx" ContentType="application/vnd.openxmlformats-officedocument.wordprocessingml.documen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sldIdLst>
    <p:sldId id="466" r:id="rId5"/>
    <p:sldId id="382" r:id="rId6"/>
    <p:sldId id="384" r:id="rId7"/>
    <p:sldId id="456" r:id="rId8"/>
    <p:sldId id="455" r:id="rId9"/>
    <p:sldId id="346" r:id="rId10"/>
    <p:sldId id="383" r:id="rId11"/>
    <p:sldId id="403" r:id="rId12"/>
    <p:sldId id="396" r:id="rId13"/>
    <p:sldId id="405" r:id="rId14"/>
    <p:sldId id="439" r:id="rId15"/>
    <p:sldId id="400" r:id="rId16"/>
    <p:sldId id="414" r:id="rId17"/>
    <p:sldId id="467" r:id="rId18"/>
    <p:sldId id="256" r:id="rId19"/>
    <p:sldId id="468" r:id="rId20"/>
    <p:sldId id="297" r:id="rId21"/>
    <p:sldId id="449" r:id="rId22"/>
    <p:sldId id="454" r:id="rId23"/>
    <p:sldId id="457" r:id="rId24"/>
    <p:sldId id="406" r:id="rId25"/>
    <p:sldId id="407" r:id="rId26"/>
    <p:sldId id="408" r:id="rId27"/>
    <p:sldId id="415" r:id="rId28"/>
    <p:sldId id="410" r:id="rId29"/>
    <p:sldId id="411" r:id="rId3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竹本 加良子" initials="竹本" lastIdx="1" clrIdx="0">
    <p:extLst>
      <p:ext uri="{19B8F6BF-5375-455C-9EA6-DF929625EA0E}">
        <p15:presenceInfo xmlns:p15="http://schemas.microsoft.com/office/powerpoint/2012/main" userId="S::karako@scraft.co.jp::0c6ae3ae-d856-42b3-a34a-032faf0972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2800"/>
    <a:srgbClr val="35A16B"/>
    <a:srgbClr val="404040"/>
    <a:srgbClr val="CC00FF"/>
    <a:srgbClr val="52BBCE"/>
    <a:srgbClr val="E94716"/>
    <a:srgbClr val="D00012"/>
    <a:srgbClr val="FF66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355063-E976-4D67-A7E9-1DB058075485}" v="13" dt="2024-03-28T11:02:07.64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テーマ スタイル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27" autoAdjust="0"/>
    <p:restoredTop sz="73333" autoAdjust="0"/>
  </p:normalViewPr>
  <p:slideViewPr>
    <p:cSldViewPr snapToGrid="0">
      <p:cViewPr varScale="1">
        <p:scale>
          <a:sx n="77" d="100"/>
          <a:sy n="77" d="100"/>
        </p:scale>
        <p:origin x="2118" y="90"/>
      </p:cViewPr>
      <p:guideLst/>
    </p:cSldViewPr>
  </p:slideViewPr>
  <p:notesTextViewPr>
    <p:cViewPr>
      <p:scale>
        <a:sx n="1" d="1"/>
        <a:sy n="1" d="1"/>
      </p:scale>
      <p:origin x="0" y="0"/>
    </p:cViewPr>
  </p:notesTextViewPr>
  <p:notesViewPr>
    <p:cSldViewPr snapToGrid="0">
      <p:cViewPr varScale="1">
        <p:scale>
          <a:sx n="78" d="100"/>
          <a:sy n="78" d="100"/>
        </p:scale>
        <p:origin x="4020" y="12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宇野 芳江" userId="d3339afd-f009-4b18-b536-1d43c3c7a997" providerId="ADAL" clId="{313DE374-C419-4FC2-A586-C36417D49D63}"/>
    <pc:docChg chg="delSld modSld">
      <pc:chgData name="宇野 芳江" userId="d3339afd-f009-4b18-b536-1d43c3c7a997" providerId="ADAL" clId="{313DE374-C419-4FC2-A586-C36417D49D63}" dt="2024-03-29T02:16:54.450" v="8" actId="20577"/>
      <pc:docMkLst>
        <pc:docMk/>
      </pc:docMkLst>
      <pc:sldChg chg="del">
        <pc:chgData name="宇野 芳江" userId="d3339afd-f009-4b18-b536-1d43c3c7a997" providerId="ADAL" clId="{313DE374-C419-4FC2-A586-C36417D49D63}" dt="2024-03-29T01:31:04.986" v="0" actId="47"/>
        <pc:sldMkLst>
          <pc:docMk/>
          <pc:sldMk cId="1946850414" sldId="259"/>
        </pc:sldMkLst>
      </pc:sldChg>
      <pc:sldChg chg="del">
        <pc:chgData name="宇野 芳江" userId="d3339afd-f009-4b18-b536-1d43c3c7a997" providerId="ADAL" clId="{313DE374-C419-4FC2-A586-C36417D49D63}" dt="2024-03-29T01:31:04.986" v="0" actId="47"/>
        <pc:sldMkLst>
          <pc:docMk/>
          <pc:sldMk cId="985562673" sldId="412"/>
        </pc:sldMkLst>
      </pc:sldChg>
      <pc:sldChg chg="del">
        <pc:chgData name="宇野 芳江" userId="d3339afd-f009-4b18-b536-1d43c3c7a997" providerId="ADAL" clId="{313DE374-C419-4FC2-A586-C36417D49D63}" dt="2024-03-29T01:31:04.986" v="0" actId="47"/>
        <pc:sldMkLst>
          <pc:docMk/>
          <pc:sldMk cId="2630020602" sldId="418"/>
        </pc:sldMkLst>
      </pc:sldChg>
      <pc:sldChg chg="del">
        <pc:chgData name="宇野 芳江" userId="d3339afd-f009-4b18-b536-1d43c3c7a997" providerId="ADAL" clId="{313DE374-C419-4FC2-A586-C36417D49D63}" dt="2024-03-29T01:31:04.986" v="0" actId="47"/>
        <pc:sldMkLst>
          <pc:docMk/>
          <pc:sldMk cId="435369355" sldId="421"/>
        </pc:sldMkLst>
      </pc:sldChg>
      <pc:sldChg chg="del">
        <pc:chgData name="宇野 芳江" userId="d3339afd-f009-4b18-b536-1d43c3c7a997" providerId="ADAL" clId="{313DE374-C419-4FC2-A586-C36417D49D63}" dt="2024-03-29T01:31:04.986" v="0" actId="47"/>
        <pc:sldMkLst>
          <pc:docMk/>
          <pc:sldMk cId="1230057245" sldId="424"/>
        </pc:sldMkLst>
      </pc:sldChg>
      <pc:sldChg chg="del">
        <pc:chgData name="宇野 芳江" userId="d3339afd-f009-4b18-b536-1d43c3c7a997" providerId="ADAL" clId="{313DE374-C419-4FC2-A586-C36417D49D63}" dt="2024-03-29T01:31:04.986" v="0" actId="47"/>
        <pc:sldMkLst>
          <pc:docMk/>
          <pc:sldMk cId="1503936005" sldId="425"/>
        </pc:sldMkLst>
      </pc:sldChg>
      <pc:sldChg chg="del">
        <pc:chgData name="宇野 芳江" userId="d3339afd-f009-4b18-b536-1d43c3c7a997" providerId="ADAL" clId="{313DE374-C419-4FC2-A586-C36417D49D63}" dt="2024-03-29T01:31:04.986" v="0" actId="47"/>
        <pc:sldMkLst>
          <pc:docMk/>
          <pc:sldMk cId="203120919" sldId="427"/>
        </pc:sldMkLst>
      </pc:sldChg>
      <pc:sldChg chg="del">
        <pc:chgData name="宇野 芳江" userId="d3339afd-f009-4b18-b536-1d43c3c7a997" providerId="ADAL" clId="{313DE374-C419-4FC2-A586-C36417D49D63}" dt="2024-03-29T01:31:04.986" v="0" actId="47"/>
        <pc:sldMkLst>
          <pc:docMk/>
          <pc:sldMk cId="697866495" sldId="432"/>
        </pc:sldMkLst>
      </pc:sldChg>
      <pc:sldChg chg="del">
        <pc:chgData name="宇野 芳江" userId="d3339afd-f009-4b18-b536-1d43c3c7a997" providerId="ADAL" clId="{313DE374-C419-4FC2-A586-C36417D49D63}" dt="2024-03-29T01:31:04.986" v="0" actId="47"/>
        <pc:sldMkLst>
          <pc:docMk/>
          <pc:sldMk cId="3359605780" sldId="435"/>
        </pc:sldMkLst>
      </pc:sldChg>
      <pc:sldChg chg="del">
        <pc:chgData name="宇野 芳江" userId="d3339afd-f009-4b18-b536-1d43c3c7a997" providerId="ADAL" clId="{313DE374-C419-4FC2-A586-C36417D49D63}" dt="2024-03-29T01:31:04.986" v="0" actId="47"/>
        <pc:sldMkLst>
          <pc:docMk/>
          <pc:sldMk cId="711171425" sldId="445"/>
        </pc:sldMkLst>
      </pc:sldChg>
      <pc:sldChg chg="modSp mod">
        <pc:chgData name="宇野 芳江" userId="d3339afd-f009-4b18-b536-1d43c3c7a997" providerId="ADAL" clId="{313DE374-C419-4FC2-A586-C36417D49D63}" dt="2024-03-29T02:16:54.450" v="8" actId="20577"/>
        <pc:sldMkLst>
          <pc:docMk/>
          <pc:sldMk cId="2252190843" sldId="457"/>
        </pc:sldMkLst>
        <pc:spChg chg="mod">
          <ac:chgData name="宇野 芳江" userId="d3339afd-f009-4b18-b536-1d43c3c7a997" providerId="ADAL" clId="{313DE374-C419-4FC2-A586-C36417D49D63}" dt="2024-03-29T02:16:54.450" v="8" actId="20577"/>
          <ac:spMkLst>
            <pc:docMk/>
            <pc:sldMk cId="2252190843" sldId="457"/>
            <ac:spMk id="4" creationId="{83267B04-588D-46D9-9E15-F79D168BCC38}"/>
          </ac:spMkLst>
        </pc:spChg>
      </pc:sldChg>
      <pc:sldChg chg="del">
        <pc:chgData name="宇野 芳江" userId="d3339afd-f009-4b18-b536-1d43c3c7a997" providerId="ADAL" clId="{313DE374-C419-4FC2-A586-C36417D49D63}" dt="2024-03-29T01:31:04.986" v="0" actId="47"/>
        <pc:sldMkLst>
          <pc:docMk/>
          <pc:sldMk cId="74906431" sldId="458"/>
        </pc:sldMkLst>
      </pc:sldChg>
      <pc:sldChg chg="del">
        <pc:chgData name="宇野 芳江" userId="d3339afd-f009-4b18-b536-1d43c3c7a997" providerId="ADAL" clId="{313DE374-C419-4FC2-A586-C36417D49D63}" dt="2024-03-29T01:31:04.986" v="0" actId="47"/>
        <pc:sldMkLst>
          <pc:docMk/>
          <pc:sldMk cId="2521794739" sldId="459"/>
        </pc:sldMkLst>
      </pc:sldChg>
      <pc:sldChg chg="del">
        <pc:chgData name="宇野 芳江" userId="d3339afd-f009-4b18-b536-1d43c3c7a997" providerId="ADAL" clId="{313DE374-C419-4FC2-A586-C36417D49D63}" dt="2024-03-29T01:31:04.986" v="0" actId="47"/>
        <pc:sldMkLst>
          <pc:docMk/>
          <pc:sldMk cId="2434172440" sldId="460"/>
        </pc:sldMkLst>
      </pc:sldChg>
      <pc:sldChg chg="del">
        <pc:chgData name="宇野 芳江" userId="d3339afd-f009-4b18-b536-1d43c3c7a997" providerId="ADAL" clId="{313DE374-C419-4FC2-A586-C36417D49D63}" dt="2024-03-29T01:31:04.986" v="0" actId="47"/>
        <pc:sldMkLst>
          <pc:docMk/>
          <pc:sldMk cId="2035658387" sldId="461"/>
        </pc:sldMkLst>
      </pc:sldChg>
      <pc:sldChg chg="del">
        <pc:chgData name="宇野 芳江" userId="d3339afd-f009-4b18-b536-1d43c3c7a997" providerId="ADAL" clId="{313DE374-C419-4FC2-A586-C36417D49D63}" dt="2024-03-29T01:31:04.986" v="0" actId="47"/>
        <pc:sldMkLst>
          <pc:docMk/>
          <pc:sldMk cId="3170467234" sldId="462"/>
        </pc:sldMkLst>
      </pc:sldChg>
      <pc:sldChg chg="del">
        <pc:chgData name="宇野 芳江" userId="d3339afd-f009-4b18-b536-1d43c3c7a997" providerId="ADAL" clId="{313DE374-C419-4FC2-A586-C36417D49D63}" dt="2024-03-29T01:31:04.986" v="0" actId="47"/>
        <pc:sldMkLst>
          <pc:docMk/>
          <pc:sldMk cId="2816095678" sldId="463"/>
        </pc:sldMkLst>
      </pc:sldChg>
      <pc:sldChg chg="del">
        <pc:chgData name="宇野 芳江" userId="d3339afd-f009-4b18-b536-1d43c3c7a997" providerId="ADAL" clId="{313DE374-C419-4FC2-A586-C36417D49D63}" dt="2024-03-29T01:31:04.986" v="0" actId="47"/>
        <pc:sldMkLst>
          <pc:docMk/>
          <pc:sldMk cId="3376986022" sldId="464"/>
        </pc:sldMkLst>
      </pc:sldChg>
      <pc:sldChg chg="modSp mod">
        <pc:chgData name="宇野 芳江" userId="d3339afd-f009-4b18-b536-1d43c3c7a997" providerId="ADAL" clId="{313DE374-C419-4FC2-A586-C36417D49D63}" dt="2024-03-29T02:16:45.451" v="4" actId="20577"/>
        <pc:sldMkLst>
          <pc:docMk/>
          <pc:sldMk cId="3344476656" sldId="466"/>
        </pc:sldMkLst>
        <pc:spChg chg="mod">
          <ac:chgData name="宇野 芳江" userId="d3339afd-f009-4b18-b536-1d43c3c7a997" providerId="ADAL" clId="{313DE374-C419-4FC2-A586-C36417D49D63}" dt="2024-03-29T02:16:45.451" v="4" actId="20577"/>
          <ac:spMkLst>
            <pc:docMk/>
            <pc:sldMk cId="3344476656" sldId="466"/>
            <ac:spMk id="2" creationId="{93334975-DAFC-4F74-98A6-EFBFA584F806}"/>
          </ac:spMkLst>
        </pc:spChg>
      </pc:sldChg>
      <pc:sldChg chg="del">
        <pc:chgData name="宇野 芳江" userId="d3339afd-f009-4b18-b536-1d43c3c7a997" providerId="ADAL" clId="{313DE374-C419-4FC2-A586-C36417D49D63}" dt="2024-03-29T01:31:04.986" v="0" actId="47"/>
        <pc:sldMkLst>
          <pc:docMk/>
          <pc:sldMk cId="2712664308" sldId="469"/>
        </pc:sldMkLst>
      </pc:sldChg>
      <pc:sldChg chg="del">
        <pc:chgData name="宇野 芳江" userId="d3339afd-f009-4b18-b536-1d43c3c7a997" providerId="ADAL" clId="{313DE374-C419-4FC2-A586-C36417D49D63}" dt="2024-03-29T01:31:04.986" v="0" actId="47"/>
        <pc:sldMkLst>
          <pc:docMk/>
          <pc:sldMk cId="1349569661" sldId="470"/>
        </pc:sldMkLst>
      </pc:sldChg>
      <pc:sldChg chg="del">
        <pc:chgData name="宇野 芳江" userId="d3339afd-f009-4b18-b536-1d43c3c7a997" providerId="ADAL" clId="{313DE374-C419-4FC2-A586-C36417D49D63}" dt="2024-03-29T01:31:04.986" v="0" actId="47"/>
        <pc:sldMkLst>
          <pc:docMk/>
          <pc:sldMk cId="3858470621" sldId="471"/>
        </pc:sldMkLst>
      </pc:sldChg>
      <pc:sldChg chg="del">
        <pc:chgData name="宇野 芳江" userId="d3339afd-f009-4b18-b536-1d43c3c7a997" providerId="ADAL" clId="{313DE374-C419-4FC2-A586-C36417D49D63}" dt="2024-03-29T01:31:04.986" v="0" actId="47"/>
        <pc:sldMkLst>
          <pc:docMk/>
          <pc:sldMk cId="578354480" sldId="472"/>
        </pc:sldMkLst>
      </pc:sldChg>
      <pc:sldChg chg="del">
        <pc:chgData name="宇野 芳江" userId="d3339afd-f009-4b18-b536-1d43c3c7a997" providerId="ADAL" clId="{313DE374-C419-4FC2-A586-C36417D49D63}" dt="2024-03-29T01:31:04.986" v="0" actId="47"/>
        <pc:sldMkLst>
          <pc:docMk/>
          <pc:sldMk cId="2273989446" sldId="473"/>
        </pc:sldMkLst>
      </pc:sldChg>
      <pc:sldChg chg="del">
        <pc:chgData name="宇野 芳江" userId="d3339afd-f009-4b18-b536-1d43c3c7a997" providerId="ADAL" clId="{313DE374-C419-4FC2-A586-C36417D49D63}" dt="2024-03-29T01:31:04.986" v="0" actId="47"/>
        <pc:sldMkLst>
          <pc:docMk/>
          <pc:sldMk cId="752535074" sldId="474"/>
        </pc:sldMkLst>
      </pc:sldChg>
      <pc:sldChg chg="del">
        <pc:chgData name="宇野 芳江" userId="d3339afd-f009-4b18-b536-1d43c3c7a997" providerId="ADAL" clId="{313DE374-C419-4FC2-A586-C36417D49D63}" dt="2024-03-29T01:31:04.986" v="0" actId="47"/>
        <pc:sldMkLst>
          <pc:docMk/>
          <pc:sldMk cId="4109749551" sldId="475"/>
        </pc:sldMkLst>
      </pc:sldChg>
      <pc:sldChg chg="del">
        <pc:chgData name="宇野 芳江" userId="d3339afd-f009-4b18-b536-1d43c3c7a997" providerId="ADAL" clId="{313DE374-C419-4FC2-A586-C36417D49D63}" dt="2024-03-29T01:31:04.986" v="0" actId="47"/>
        <pc:sldMkLst>
          <pc:docMk/>
          <pc:sldMk cId="113730941" sldId="476"/>
        </pc:sldMkLst>
      </pc:sldChg>
      <pc:sldChg chg="del">
        <pc:chgData name="宇野 芳江" userId="d3339afd-f009-4b18-b536-1d43c3c7a997" providerId="ADAL" clId="{313DE374-C419-4FC2-A586-C36417D49D63}" dt="2024-03-29T01:31:04.986" v="0" actId="47"/>
        <pc:sldMkLst>
          <pc:docMk/>
          <pc:sldMk cId="1210161266" sldId="477"/>
        </pc:sldMkLst>
      </pc:sldChg>
      <pc:sldChg chg="del">
        <pc:chgData name="宇野 芳江" userId="d3339afd-f009-4b18-b536-1d43c3c7a997" providerId="ADAL" clId="{313DE374-C419-4FC2-A586-C36417D49D63}" dt="2024-03-29T01:31:04.986" v="0" actId="47"/>
        <pc:sldMkLst>
          <pc:docMk/>
          <pc:sldMk cId="1035552131" sldId="478"/>
        </pc:sldMkLst>
      </pc:sldChg>
      <pc:sldChg chg="del">
        <pc:chgData name="宇野 芳江" userId="d3339afd-f009-4b18-b536-1d43c3c7a997" providerId="ADAL" clId="{313DE374-C419-4FC2-A586-C36417D49D63}" dt="2024-03-29T01:31:04.986" v="0" actId="47"/>
        <pc:sldMkLst>
          <pc:docMk/>
          <pc:sldMk cId="971698575" sldId="47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FF2800"/>
            </a:solidFill>
            <a:ln>
              <a:solidFill>
                <a:schemeClr val="tx1">
                  <a:lumMod val="75000"/>
                  <a:lumOff val="2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400" b="1" i="0" u="none" strike="noStrike" kern="1200" baseline="0">
                    <a:solidFill>
                      <a:schemeClr val="tx1">
                        <a:lumMod val="75000"/>
                        <a:lumOff val="25000"/>
                      </a:schemeClr>
                    </a:solidFill>
                    <a:latin typeface="ＭＳ ゴシック" panose="020B0609070205080204" pitchFamily="49" charset="-128"/>
                    <a:ea typeface="ＭＳ ゴシック" panose="020B0609070205080204" pitchFamily="49"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H28熊本地震（高層マンション）</c:v>
                </c:pt>
                <c:pt idx="1">
                  <c:v>H28熊本地震（一般住宅）</c:v>
                </c:pt>
                <c:pt idx="2">
                  <c:v>H20岩手・宮城内陸地震</c:v>
                </c:pt>
                <c:pt idx="3">
                  <c:v>H19新潟県中越沖地震</c:v>
                </c:pt>
                <c:pt idx="4">
                  <c:v>H19能登半島地震</c:v>
                </c:pt>
                <c:pt idx="5">
                  <c:v>H17福岡県西方沖地震</c:v>
                </c:pt>
                <c:pt idx="6">
                  <c:v>H16新潟県中越地震</c:v>
                </c:pt>
                <c:pt idx="7">
                  <c:v>H15十勝沖地震</c:v>
                </c:pt>
                <c:pt idx="8">
                  <c:v>H15宮城県北部地震</c:v>
                </c:pt>
              </c:strCache>
            </c:strRef>
          </c:cat>
          <c:val>
            <c:numRef>
              <c:f>Sheet1!$B$2:$B$10</c:f>
              <c:numCache>
                <c:formatCode>0.0%</c:formatCode>
                <c:ptCount val="9"/>
                <c:pt idx="0" formatCode="0%">
                  <c:v>0.4</c:v>
                </c:pt>
                <c:pt idx="1">
                  <c:v>0.29199999999999998</c:v>
                </c:pt>
                <c:pt idx="2">
                  <c:v>0.44600000000000001</c:v>
                </c:pt>
                <c:pt idx="3">
                  <c:v>0.40699999999999997</c:v>
                </c:pt>
                <c:pt idx="4">
                  <c:v>0.29399999999999998</c:v>
                </c:pt>
                <c:pt idx="5" formatCode="0%">
                  <c:v>0.36</c:v>
                </c:pt>
                <c:pt idx="6">
                  <c:v>0.41199999999999998</c:v>
                </c:pt>
                <c:pt idx="7">
                  <c:v>0.36299999999999999</c:v>
                </c:pt>
                <c:pt idx="8">
                  <c:v>0.49399999999999999</c:v>
                </c:pt>
              </c:numCache>
            </c:numRef>
          </c:val>
          <c:extLst>
            <c:ext xmlns:c16="http://schemas.microsoft.com/office/drawing/2014/chart" uri="{C3380CC4-5D6E-409C-BE32-E72D297353CC}">
              <c16:uniqueId val="{00000000-A013-4176-943D-760A2496B16C}"/>
            </c:ext>
          </c:extLst>
        </c:ser>
        <c:dLbls>
          <c:dLblPos val="outEnd"/>
          <c:showLegendKey val="0"/>
          <c:showVal val="1"/>
          <c:showCatName val="0"/>
          <c:showSerName val="0"/>
          <c:showPercent val="0"/>
          <c:showBubbleSize val="0"/>
        </c:dLbls>
        <c:gapWidth val="100"/>
        <c:axId val="516942672"/>
        <c:axId val="516933816"/>
      </c:barChart>
      <c:catAx>
        <c:axId val="516942672"/>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ja-JP" sz="1600" b="1" i="0" u="none" strike="noStrike" kern="1200" baseline="0">
                <a:solidFill>
                  <a:schemeClr val="tx1">
                    <a:lumMod val="75000"/>
                    <a:lumOff val="25000"/>
                  </a:schemeClr>
                </a:solidFill>
                <a:latin typeface="ＭＳ ゴシック" panose="020B0609070205080204" pitchFamily="49" charset="-128"/>
                <a:ea typeface="ＭＳ ゴシック" panose="020B0609070205080204" pitchFamily="49" charset="-128"/>
                <a:cs typeface="+mn-cs"/>
              </a:defRPr>
            </a:pPr>
            <a:endParaRPr lang="ja-JP"/>
          </a:p>
        </c:txPr>
        <c:crossAx val="516933816"/>
        <c:crosses val="autoZero"/>
        <c:auto val="1"/>
        <c:lblAlgn val="ctr"/>
        <c:lblOffset val="100"/>
        <c:noMultiLvlLbl val="0"/>
      </c:catAx>
      <c:valAx>
        <c:axId val="516933816"/>
        <c:scaling>
          <c:orientation val="minMax"/>
          <c:max val="0.60000000000000009"/>
        </c:scaling>
        <c:delete val="0"/>
        <c:axPos val="t"/>
        <c:majorGridlines>
          <c:spPr>
            <a:ln w="9525" cap="flat" cmpd="sng" algn="ctr">
              <a:solidFill>
                <a:schemeClr val="bg1">
                  <a:lumMod val="6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ja-JP" sz="1400" b="1" i="0" u="none" strike="noStrike" kern="1200" baseline="0">
                <a:solidFill>
                  <a:schemeClr val="tx1">
                    <a:lumMod val="75000"/>
                    <a:lumOff val="25000"/>
                  </a:schemeClr>
                </a:solidFill>
                <a:latin typeface="+mn-lt"/>
                <a:ea typeface="+mn-ea"/>
                <a:cs typeface="+mn-cs"/>
              </a:defRPr>
            </a:pPr>
            <a:endParaRPr lang="ja-JP"/>
          </a:p>
        </c:txPr>
        <c:crossAx val="516942672"/>
        <c:crosses val="autoZero"/>
        <c:crossBetween val="between"/>
        <c:minorUnit val="0.1"/>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839642" cy="370256"/>
          </a:xfrm>
          <a:prstGeom prst="rect">
            <a:avLst/>
          </a:prstGeom>
        </p:spPr>
        <p:txBody>
          <a:bodyPr vert="horz" lIns="93223" tIns="46612" rIns="93223" bIns="466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0" y="1"/>
            <a:ext cx="2913399" cy="370256"/>
          </a:xfrm>
          <a:prstGeom prst="rect">
            <a:avLst/>
          </a:prstGeom>
        </p:spPr>
        <p:txBody>
          <a:bodyPr vert="horz" lIns="93223" tIns="46612" rIns="93223" bIns="46612" rtlCol="0"/>
          <a:lstStyle>
            <a:lvl1pPr algn="r">
              <a:defRPr sz="1200"/>
            </a:lvl1pPr>
          </a:lstStyle>
          <a:p>
            <a:fld id="{BE51E31B-58F4-40C5-B28E-F4E6428E2D40}" type="datetimeFigureOut">
              <a:rPr kumimoji="1" lang="ja-JP" altLang="en-US" smtClean="0"/>
              <a:t>2024/3/29</a:t>
            </a:fld>
            <a:endParaRPr kumimoji="1" lang="ja-JP" altLang="en-US"/>
          </a:p>
        </p:txBody>
      </p:sp>
      <p:sp>
        <p:nvSpPr>
          <p:cNvPr id="4" name="スライド イメージ プレースホルダー 3"/>
          <p:cNvSpPr>
            <a:spLocks noGrp="1" noRot="1" noChangeAspect="1"/>
          </p:cNvSpPr>
          <p:nvPr>
            <p:ph type="sldImg" idx="2"/>
          </p:nvPr>
        </p:nvSpPr>
        <p:spPr>
          <a:xfrm>
            <a:off x="606425" y="603250"/>
            <a:ext cx="5584825" cy="4189413"/>
          </a:xfrm>
          <a:prstGeom prst="rect">
            <a:avLst/>
          </a:prstGeom>
          <a:noFill/>
          <a:ln w="12700">
            <a:solidFill>
              <a:prstClr val="black"/>
            </a:solidFill>
          </a:ln>
        </p:spPr>
        <p:txBody>
          <a:bodyPr vert="horz" lIns="93223" tIns="46612" rIns="93223" bIns="46612" rtlCol="0" anchor="ctr"/>
          <a:lstStyle/>
          <a:p>
            <a:endParaRPr lang="ja-JP" altLang="en-US"/>
          </a:p>
        </p:txBody>
      </p:sp>
      <p:sp>
        <p:nvSpPr>
          <p:cNvPr id="5" name="ノート プレースホルダー 4"/>
          <p:cNvSpPr>
            <a:spLocks noGrp="1"/>
          </p:cNvSpPr>
          <p:nvPr>
            <p:ph type="body" sz="quarter" idx="3"/>
          </p:nvPr>
        </p:nvSpPr>
        <p:spPr>
          <a:xfrm>
            <a:off x="709337" y="5167592"/>
            <a:ext cx="5379004" cy="4012380"/>
          </a:xfrm>
          <a:prstGeom prst="rect">
            <a:avLst/>
          </a:prstGeom>
        </p:spPr>
        <p:txBody>
          <a:bodyPr vert="horz" lIns="93223" tIns="46612" rIns="93223" bIns="4661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501352"/>
            <a:ext cx="2950278" cy="370256"/>
          </a:xfrm>
          <a:prstGeom prst="rect">
            <a:avLst/>
          </a:prstGeom>
        </p:spPr>
        <p:txBody>
          <a:bodyPr vert="horz" lIns="93223" tIns="46612" rIns="93223" bIns="466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600566" y="9501352"/>
            <a:ext cx="3134670" cy="370256"/>
          </a:xfrm>
          <a:prstGeom prst="rect">
            <a:avLst/>
          </a:prstGeom>
        </p:spPr>
        <p:txBody>
          <a:bodyPr vert="horz" lIns="93223" tIns="46612" rIns="93223" bIns="46612" rtlCol="0" anchor="b"/>
          <a:lstStyle>
            <a:lvl1pPr algn="r">
              <a:defRPr sz="1200"/>
            </a:lvl1pPr>
          </a:lstStyle>
          <a:p>
            <a:fld id="{9D42ABD0-7D1A-4E09-B627-17A06166555A}" type="slidenum">
              <a:rPr kumimoji="1" lang="ja-JP" altLang="en-US" smtClean="0"/>
              <a:t>‹#›</a:t>
            </a:fld>
            <a:endParaRPr kumimoji="1" lang="ja-JP" altLang="en-US"/>
          </a:p>
        </p:txBody>
      </p:sp>
    </p:spTree>
    <p:extLst>
      <p:ext uri="{BB962C8B-B14F-4D97-AF65-F5344CB8AC3E}">
        <p14:creationId xmlns:p14="http://schemas.microsoft.com/office/powerpoint/2010/main" val="334505522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1</a:t>
            </a:fld>
            <a:endParaRPr lang="ja-JP" altLang="en-US"/>
          </a:p>
        </p:txBody>
      </p:sp>
      <p:sp>
        <p:nvSpPr>
          <p:cNvPr id="6" name="スライド イメージ プレースホルダー 5"/>
          <p:cNvSpPr>
            <a:spLocks noGrp="1" noRot="1" noChangeAspect="1"/>
          </p:cNvSpPr>
          <p:nvPr>
            <p:ph type="sldImg"/>
          </p:nvPr>
        </p:nvSpPr>
        <p:spPr>
          <a:xfrm>
            <a:off x="606425" y="603250"/>
            <a:ext cx="5584825" cy="4189413"/>
          </a:xfrm>
        </p:spPr>
      </p:sp>
      <p:sp>
        <p:nvSpPr>
          <p:cNvPr id="7" name="ノート プレースホルダー 6"/>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465707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93" indent="-174793">
              <a:buFont typeface="Arial" panose="020B0604020202020204" pitchFamily="34" charset="0"/>
              <a:buChar char="•"/>
            </a:pPr>
            <a:r>
              <a:rPr lang="ja-JP" altLang="en-US"/>
              <a:t>納戸、タンス部屋、クローゼット、据え付け収納など、地震の揺れによる転倒・落下・移動の心配がない場所に集中して収納することで、居住収納分離を行い、生活空間に家具類を置かないようにしましょう。</a:t>
            </a:r>
            <a:endParaRPr lang="en-US" altLang="ja-JP"/>
          </a:p>
          <a:p>
            <a:endParaRPr lang="en-US" altLang="ja-JP"/>
          </a:p>
          <a:p>
            <a:endParaRPr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10</a:t>
            </a:fld>
            <a:endParaRPr lang="ja-JP" altLang="en-US"/>
          </a:p>
        </p:txBody>
      </p:sp>
      <p:sp>
        <p:nvSpPr>
          <p:cNvPr id="7" name="スライド イメージ プレースホルダー 6">
            <a:extLst>
              <a:ext uri="{FF2B5EF4-FFF2-40B4-BE49-F238E27FC236}">
                <a16:creationId xmlns:a16="http://schemas.microsoft.com/office/drawing/2014/main" id="{B30D68DD-CF57-4C9E-983B-F3EFFFC92AB3}"/>
              </a:ext>
            </a:extLst>
          </p:cNvPr>
          <p:cNvSpPr>
            <a:spLocks noGrp="1" noRot="1" noChangeAspect="1"/>
          </p:cNvSpPr>
          <p:nvPr>
            <p:ph type="sldImg"/>
          </p:nvPr>
        </p:nvSpPr>
        <p:spPr>
          <a:xfrm>
            <a:off x="606425" y="603250"/>
            <a:ext cx="5584825" cy="4189413"/>
          </a:xfrm>
        </p:spPr>
      </p:sp>
    </p:spTree>
    <p:extLst>
      <p:ext uri="{BB962C8B-B14F-4D97-AF65-F5344CB8AC3E}">
        <p14:creationId xmlns:p14="http://schemas.microsoft.com/office/powerpoint/2010/main" val="2863595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93" indent="-174793">
              <a:buFont typeface="Arial" panose="020B0604020202020204" pitchFamily="34" charset="0"/>
              <a:buChar char="•"/>
            </a:pPr>
            <a:r>
              <a:rPr lang="ja-JP" altLang="en-US"/>
              <a:t>就寝場所や出入口の付近には、特に家具等が移動してきたり、倒れ込んでくることが無いよう配置し、通路や安全エリアを確保しましょう。</a:t>
            </a:r>
            <a:endParaRPr lang="en-US" altLang="ja-JP"/>
          </a:p>
          <a:p>
            <a:pPr marL="174793" indent="-174793">
              <a:buFont typeface="Arial" panose="020B0604020202020204" pitchFamily="34" charset="0"/>
              <a:buChar char="•"/>
            </a:pPr>
            <a:r>
              <a:rPr lang="ja-JP" altLang="en-US"/>
              <a:t>タンス、ピアノなどの重い家具、本棚、飾り棚など収納物が飛散する可能性のある家具、パソコンやテレビなどの飛び出しは特に気を付ける必要があります。これらはけがを防ぐだけでなく、地震後の生活環境の維持のためにも有効です。</a:t>
            </a:r>
            <a:endParaRPr lang="en-US" altLang="ja-JP"/>
          </a:p>
          <a:p>
            <a:endParaRPr lang="en-US" altLang="ja-JP"/>
          </a:p>
          <a:p>
            <a:endParaRPr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11</a:t>
            </a:fld>
            <a:endParaRPr lang="ja-JP" altLang="en-US"/>
          </a:p>
        </p:txBody>
      </p:sp>
      <p:sp>
        <p:nvSpPr>
          <p:cNvPr id="7" name="スライド イメージ プレースホルダー 6">
            <a:extLst>
              <a:ext uri="{FF2B5EF4-FFF2-40B4-BE49-F238E27FC236}">
                <a16:creationId xmlns:a16="http://schemas.microsoft.com/office/drawing/2014/main" id="{BDF94A39-8363-4835-83B1-07F3BCEEA3C9}"/>
              </a:ext>
            </a:extLst>
          </p:cNvPr>
          <p:cNvSpPr>
            <a:spLocks noGrp="1" noRot="1" noChangeAspect="1"/>
          </p:cNvSpPr>
          <p:nvPr>
            <p:ph type="sldImg"/>
          </p:nvPr>
        </p:nvSpPr>
        <p:spPr>
          <a:xfrm>
            <a:off x="606425" y="603250"/>
            <a:ext cx="5584825" cy="4189413"/>
          </a:xfrm>
        </p:spPr>
      </p:sp>
    </p:spTree>
    <p:extLst>
      <p:ext uri="{BB962C8B-B14F-4D97-AF65-F5344CB8AC3E}">
        <p14:creationId xmlns:p14="http://schemas.microsoft.com/office/powerpoint/2010/main" val="703026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93" indent="-174793">
              <a:buFont typeface="Arial" panose="020B0604020202020204" pitchFamily="34" charset="0"/>
              <a:buChar char="•"/>
            </a:pPr>
            <a:r>
              <a:rPr lang="ja-JP" altLang="en-US"/>
              <a:t>受講者に、「どうやって家具の転倒防止を行うと思うか」と問いかけます。</a:t>
            </a:r>
            <a:endParaRPr lang="en-US" altLang="ja-JP"/>
          </a:p>
          <a:p>
            <a:r>
              <a:rPr lang="ja-JP" altLang="en-US"/>
              <a:t>（何人かの受講者を指名して答えていただくのもよいでしょう。）</a:t>
            </a:r>
            <a:endParaRPr lang="en-US" altLang="ja-JP"/>
          </a:p>
          <a:p>
            <a:pPr marL="174793" indent="-174793">
              <a:buFont typeface="Arial" panose="020B0604020202020204" pitchFamily="34" charset="0"/>
              <a:buChar char="•"/>
            </a:pPr>
            <a:r>
              <a:rPr lang="ja-JP" altLang="en-US"/>
              <a:t>出てきた意見を踏まえ、次スライドの動画を視聴することで理解を深めます。</a:t>
            </a:r>
          </a:p>
          <a:p>
            <a:pPr lvl="0"/>
            <a:endParaRPr lang="en-US" altLang="ja-JP"/>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12</a:t>
            </a:fld>
            <a:endParaRPr lang="ja-JP" altLang="en-US"/>
          </a:p>
        </p:txBody>
      </p:sp>
      <p:sp>
        <p:nvSpPr>
          <p:cNvPr id="7" name="スライド イメージ プレースホルダー 6">
            <a:extLst>
              <a:ext uri="{FF2B5EF4-FFF2-40B4-BE49-F238E27FC236}">
                <a16:creationId xmlns:a16="http://schemas.microsoft.com/office/drawing/2014/main" id="{98B7375F-C834-4574-BB6B-D237EE1BE2D0}"/>
              </a:ext>
            </a:extLst>
          </p:cNvPr>
          <p:cNvSpPr>
            <a:spLocks noGrp="1" noRot="1" noChangeAspect="1"/>
          </p:cNvSpPr>
          <p:nvPr>
            <p:ph type="sldImg"/>
          </p:nvPr>
        </p:nvSpPr>
        <p:spPr>
          <a:xfrm>
            <a:off x="606425" y="603250"/>
            <a:ext cx="5584825" cy="4189413"/>
          </a:xfrm>
        </p:spPr>
      </p:sp>
    </p:spTree>
    <p:extLst>
      <p:ext uri="{BB962C8B-B14F-4D97-AF65-F5344CB8AC3E}">
        <p14:creationId xmlns:p14="http://schemas.microsoft.com/office/powerpoint/2010/main" val="3895424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93" indent="-174793">
              <a:buFont typeface="Arial" panose="020B0604020202020204" pitchFamily="34" charset="0"/>
              <a:buChar char="•"/>
            </a:pPr>
            <a:r>
              <a:rPr lang="ja-JP" altLang="en-US"/>
              <a:t>スライドの</a:t>
            </a:r>
            <a:r>
              <a:rPr lang="en-US" altLang="ja-JP"/>
              <a:t>URL</a:t>
            </a:r>
            <a:r>
              <a:rPr lang="ja-JP" altLang="en-US"/>
              <a:t>にアクセスし動画を視聴します。</a:t>
            </a:r>
            <a:r>
              <a:rPr lang="en-US" altLang="ja-JP"/>
              <a:t>※</a:t>
            </a:r>
            <a:r>
              <a:rPr lang="ja-JP" altLang="en-US"/>
              <a:t>先ほどの動画の後半です。</a:t>
            </a:r>
            <a:endParaRPr lang="en-US" altLang="ja-JP"/>
          </a:p>
          <a:p>
            <a:pPr marL="174793" indent="-174793">
              <a:buFont typeface="Arial" panose="020B0604020202020204" pitchFamily="34" charset="0"/>
              <a:buChar char="•"/>
            </a:pPr>
            <a:r>
              <a:rPr lang="ja-JP" altLang="en-US"/>
              <a:t>家具毎、器具毎の転倒防止対策方法を具体的に知ることで理解を深めます。</a:t>
            </a:r>
            <a:endParaRPr lang="en-US" altLang="ja-JP"/>
          </a:p>
          <a:p>
            <a:pPr marL="174793" indent="-174793">
              <a:buFont typeface="Arial" panose="020B0604020202020204" pitchFamily="34" charset="0"/>
              <a:buChar char="•"/>
            </a:pPr>
            <a:r>
              <a:rPr lang="ja-JP" altLang="en-US"/>
              <a:t>動画の中には間柱の見つけ方・飛散防止フィルムの取り付け方・テレビや冷蔵庫の固定のやり方なども紹介しています。</a:t>
            </a:r>
            <a:endParaRPr lang="en-US" altLang="ja-JP"/>
          </a:p>
          <a:p>
            <a:endParaRPr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13</a:t>
            </a:fld>
            <a:endParaRPr lang="ja-JP" altLang="en-US"/>
          </a:p>
        </p:txBody>
      </p:sp>
      <p:sp>
        <p:nvSpPr>
          <p:cNvPr id="7" name="スライド イメージ プレースホルダー 6">
            <a:extLst>
              <a:ext uri="{FF2B5EF4-FFF2-40B4-BE49-F238E27FC236}">
                <a16:creationId xmlns:a16="http://schemas.microsoft.com/office/drawing/2014/main" id="{A3E24D74-8CFE-4458-A637-2200CEFC1DB9}"/>
              </a:ext>
            </a:extLst>
          </p:cNvPr>
          <p:cNvSpPr>
            <a:spLocks noGrp="1" noRot="1" noChangeAspect="1"/>
          </p:cNvSpPr>
          <p:nvPr>
            <p:ph type="sldImg"/>
          </p:nvPr>
        </p:nvSpPr>
        <p:spPr>
          <a:xfrm>
            <a:off x="606425" y="603250"/>
            <a:ext cx="5584825" cy="4189413"/>
          </a:xfrm>
        </p:spPr>
      </p:sp>
    </p:spTree>
    <p:extLst>
      <p:ext uri="{BB962C8B-B14F-4D97-AF65-F5344CB8AC3E}">
        <p14:creationId xmlns:p14="http://schemas.microsoft.com/office/powerpoint/2010/main" val="1233458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93" indent="-174793">
              <a:buFont typeface="Arial" panose="020B0604020202020204" pitchFamily="34" charset="0"/>
              <a:buChar char="•"/>
            </a:pPr>
            <a:r>
              <a:rPr lang="ja-JP" altLang="en-US"/>
              <a:t>家具類の転倒・落下・移動防止対策について、前ページの映像で見てもらった内容をおさらいします。</a:t>
            </a:r>
            <a:endParaRPr lang="en-US" altLang="ja-JP"/>
          </a:p>
          <a:p>
            <a:pPr marL="174793" indent="-174793">
              <a:buFont typeface="Arial" panose="020B0604020202020204" pitchFamily="34" charset="0"/>
              <a:buChar char="•"/>
            </a:pPr>
            <a:r>
              <a:rPr lang="ja-JP" altLang="en-US"/>
              <a:t>時間が足りない場合は説明は省略し、受講者に各自確認してもらうこととします。</a:t>
            </a:r>
            <a:endParaRPr lang="en-US" altLang="ja-JP"/>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14</a:t>
            </a:fld>
            <a:endParaRPr lang="ja-JP" altLang="en-US"/>
          </a:p>
        </p:txBody>
      </p:sp>
      <p:sp>
        <p:nvSpPr>
          <p:cNvPr id="7" name="スライド イメージ プレースホルダー 6">
            <a:extLst>
              <a:ext uri="{FF2B5EF4-FFF2-40B4-BE49-F238E27FC236}">
                <a16:creationId xmlns:a16="http://schemas.microsoft.com/office/drawing/2014/main" id="{C781DB0E-5C1E-47DA-A025-418540F1AAF9}"/>
              </a:ext>
            </a:extLst>
          </p:cNvPr>
          <p:cNvSpPr>
            <a:spLocks noGrp="1" noRot="1" noChangeAspect="1"/>
          </p:cNvSpPr>
          <p:nvPr>
            <p:ph type="sldImg"/>
          </p:nvPr>
        </p:nvSpPr>
        <p:spPr>
          <a:xfrm>
            <a:off x="606425" y="603250"/>
            <a:ext cx="5584825" cy="4189413"/>
          </a:xfrm>
        </p:spPr>
      </p:sp>
    </p:spTree>
    <p:extLst>
      <p:ext uri="{BB962C8B-B14F-4D97-AF65-F5344CB8AC3E}">
        <p14:creationId xmlns:p14="http://schemas.microsoft.com/office/powerpoint/2010/main" val="2280559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93" indent="-174793">
              <a:buFont typeface="Arial" panose="020B0604020202020204" pitchFamily="34" charset="0"/>
              <a:buChar char="•"/>
            </a:pPr>
            <a:r>
              <a:rPr lang="ja-JP" altLang="en-US"/>
              <a:t>家具の転倒防止対策を地域ぐるみで取組んだ事例もあります。</a:t>
            </a:r>
            <a:endParaRPr lang="en-US" altLang="ja-JP"/>
          </a:p>
          <a:p>
            <a:endParaRPr lang="en-US" altLang="ja-JP"/>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15</a:t>
            </a:fld>
            <a:endParaRPr lang="ja-JP" altLang="en-US"/>
          </a:p>
        </p:txBody>
      </p:sp>
      <p:sp>
        <p:nvSpPr>
          <p:cNvPr id="7" name="スライド イメージ プレースホルダー 6">
            <a:extLst>
              <a:ext uri="{FF2B5EF4-FFF2-40B4-BE49-F238E27FC236}">
                <a16:creationId xmlns:a16="http://schemas.microsoft.com/office/drawing/2014/main" id="{9854F64A-193F-4160-9859-186FBC90BF62}"/>
              </a:ext>
            </a:extLst>
          </p:cNvPr>
          <p:cNvSpPr>
            <a:spLocks noGrp="1" noRot="1" noChangeAspect="1"/>
          </p:cNvSpPr>
          <p:nvPr>
            <p:ph type="sldImg"/>
          </p:nvPr>
        </p:nvSpPr>
        <p:spPr>
          <a:xfrm>
            <a:off x="606425" y="603250"/>
            <a:ext cx="5584825" cy="4189413"/>
          </a:xfrm>
        </p:spPr>
      </p:sp>
    </p:spTree>
    <p:extLst>
      <p:ext uri="{BB962C8B-B14F-4D97-AF65-F5344CB8AC3E}">
        <p14:creationId xmlns:p14="http://schemas.microsoft.com/office/powerpoint/2010/main" val="1901901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93" indent="-174793">
              <a:buFont typeface="Arial" panose="020B0604020202020204" pitchFamily="34" charset="0"/>
              <a:buChar char="•"/>
            </a:pPr>
            <a:r>
              <a:rPr lang="ja-JP" altLang="en-US"/>
              <a:t>地震の揺れへの対策とあわせて、防火対策も行いましょう。ストーブの周りに物を置かない、コンセントの掃除や整理整頓、家具やカーテンなどを防炎品にする、地震発生で自動的にブレーカーが落ちる感震ブレーカーの設置、住宅用火災警報器の設置と定期的な点検などを行いましょう。また、火災発生時に迅速な消火活動を行うことで、被害を最小限に抑えることができます。消火器を設置し、使い方を覚えておきましょう。</a:t>
            </a:r>
            <a:endParaRPr lang="en-US" altLang="ja-JP"/>
          </a:p>
          <a:p>
            <a:pPr marL="174793" indent="-174793">
              <a:buFont typeface="Arial" panose="020B0604020202020204" pitchFamily="34" charset="0"/>
              <a:buChar char="•"/>
            </a:pPr>
            <a:r>
              <a:rPr lang="ja-JP" altLang="en-US"/>
              <a:t>時間が足りない場合は説明は省略し、受講者に各自確認してもらうこととします。</a:t>
            </a:r>
          </a:p>
          <a:p>
            <a:endParaRPr lang="en-US" altLang="ja-JP"/>
          </a:p>
          <a:p>
            <a:endParaRPr lang="en-US" altLang="ja-JP"/>
          </a:p>
          <a:p>
            <a:endParaRPr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16</a:t>
            </a:fld>
            <a:endParaRPr lang="ja-JP" altLang="en-US"/>
          </a:p>
        </p:txBody>
      </p:sp>
      <p:sp>
        <p:nvSpPr>
          <p:cNvPr id="7" name="スライド イメージ プレースホルダー 6">
            <a:extLst>
              <a:ext uri="{FF2B5EF4-FFF2-40B4-BE49-F238E27FC236}">
                <a16:creationId xmlns:a16="http://schemas.microsoft.com/office/drawing/2014/main" id="{F07F1D13-D3B6-4F07-B734-BB02D184CD27}"/>
              </a:ext>
            </a:extLst>
          </p:cNvPr>
          <p:cNvSpPr>
            <a:spLocks noGrp="1" noRot="1" noChangeAspect="1"/>
          </p:cNvSpPr>
          <p:nvPr>
            <p:ph type="sldImg"/>
          </p:nvPr>
        </p:nvSpPr>
        <p:spPr>
          <a:xfrm>
            <a:off x="606425" y="603250"/>
            <a:ext cx="5584825" cy="4189413"/>
          </a:xfrm>
        </p:spPr>
      </p:sp>
    </p:spTree>
    <p:extLst>
      <p:ext uri="{BB962C8B-B14F-4D97-AF65-F5344CB8AC3E}">
        <p14:creationId xmlns:p14="http://schemas.microsoft.com/office/powerpoint/2010/main" val="3044663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93" indent="-174793">
              <a:buFont typeface="Arial" panose="020B0604020202020204" pitchFamily="34" charset="0"/>
              <a:buChar char="•"/>
            </a:pPr>
            <a:r>
              <a:rPr lang="ja-JP" altLang="en-US"/>
              <a:t>受講者に、「風水害に対するわが家の安全対策にはどんなものがあると思うか」を問いかけます。</a:t>
            </a:r>
            <a:endParaRPr lang="en-US" altLang="ja-JP"/>
          </a:p>
          <a:p>
            <a:r>
              <a:rPr lang="ja-JP" altLang="en-US"/>
              <a:t>（何人かの受講者を指名して答えて頂くのもよいでしょう。）</a:t>
            </a:r>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17</a:t>
            </a:fld>
            <a:endParaRPr lang="ja-JP" altLang="en-US"/>
          </a:p>
        </p:txBody>
      </p:sp>
      <p:sp>
        <p:nvSpPr>
          <p:cNvPr id="7" name="スライド イメージ プレースホルダー 6">
            <a:extLst>
              <a:ext uri="{FF2B5EF4-FFF2-40B4-BE49-F238E27FC236}">
                <a16:creationId xmlns:a16="http://schemas.microsoft.com/office/drawing/2014/main" id="{B88494C6-2898-431B-994E-C85477B21BD6}"/>
              </a:ext>
            </a:extLst>
          </p:cNvPr>
          <p:cNvSpPr>
            <a:spLocks noGrp="1" noRot="1" noChangeAspect="1"/>
          </p:cNvSpPr>
          <p:nvPr>
            <p:ph type="sldImg"/>
          </p:nvPr>
        </p:nvSpPr>
        <p:spPr>
          <a:xfrm>
            <a:off x="606425" y="603250"/>
            <a:ext cx="5584825" cy="4189413"/>
          </a:xfrm>
        </p:spPr>
      </p:sp>
    </p:spTree>
    <p:extLst>
      <p:ext uri="{BB962C8B-B14F-4D97-AF65-F5344CB8AC3E}">
        <p14:creationId xmlns:p14="http://schemas.microsoft.com/office/powerpoint/2010/main" val="20397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93" indent="-174793">
              <a:buFont typeface="Arial" panose="020B0604020202020204" pitchFamily="34" charset="0"/>
              <a:buChar char="•"/>
            </a:pPr>
            <a:r>
              <a:rPr lang="ja-JP" altLang="en-US"/>
              <a:t>風水害が起きる前に、自宅で被害につながりそうな箇所がないか確認しましょう。</a:t>
            </a:r>
            <a:endParaRPr lang="en-US" altLang="ja-JP"/>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18</a:t>
            </a:fld>
            <a:endParaRPr lang="ja-JP" altLang="en-US"/>
          </a:p>
        </p:txBody>
      </p:sp>
      <p:sp>
        <p:nvSpPr>
          <p:cNvPr id="7" name="スライド イメージ プレースホルダー 6">
            <a:extLst>
              <a:ext uri="{FF2B5EF4-FFF2-40B4-BE49-F238E27FC236}">
                <a16:creationId xmlns:a16="http://schemas.microsoft.com/office/drawing/2014/main" id="{ECCD5854-FCE4-47A4-A276-45F8E72C66EB}"/>
              </a:ext>
            </a:extLst>
          </p:cNvPr>
          <p:cNvSpPr>
            <a:spLocks noGrp="1" noRot="1" noChangeAspect="1"/>
          </p:cNvSpPr>
          <p:nvPr>
            <p:ph type="sldImg"/>
          </p:nvPr>
        </p:nvSpPr>
        <p:spPr>
          <a:xfrm>
            <a:off x="606425" y="603250"/>
            <a:ext cx="5584825" cy="4189413"/>
          </a:xfrm>
        </p:spPr>
      </p:sp>
    </p:spTree>
    <p:extLst>
      <p:ext uri="{BB962C8B-B14F-4D97-AF65-F5344CB8AC3E}">
        <p14:creationId xmlns:p14="http://schemas.microsoft.com/office/powerpoint/2010/main" val="2485806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93" indent="-174793">
              <a:buFont typeface="Arial" panose="020B0604020202020204" pitchFamily="34" charset="0"/>
              <a:buChar char="•"/>
            </a:pPr>
            <a:r>
              <a:rPr lang="ja-JP" altLang="en-US"/>
              <a:t>気象警報や注意報が発令されたら、家屋への浸水防止の為に、止水板や土のうを積む対策を行いましょう。また、浸水被害発生の可能性がある場合は、自宅内での垂直避難を行うなどの安全対策をとりましょう。</a:t>
            </a:r>
            <a:endParaRPr lang="en-US" altLang="ja-JP"/>
          </a:p>
          <a:p>
            <a:endParaRPr lang="en-US" altLang="ja-JP"/>
          </a:p>
          <a:p>
            <a:endParaRPr lang="en-US" altLang="ja-JP"/>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19</a:t>
            </a:fld>
            <a:endParaRPr lang="ja-JP" altLang="en-US"/>
          </a:p>
        </p:txBody>
      </p:sp>
      <p:sp>
        <p:nvSpPr>
          <p:cNvPr id="7" name="スライド イメージ プレースホルダー 6">
            <a:extLst>
              <a:ext uri="{FF2B5EF4-FFF2-40B4-BE49-F238E27FC236}">
                <a16:creationId xmlns:a16="http://schemas.microsoft.com/office/drawing/2014/main" id="{AA5B6DD9-83D7-4BB8-9916-6B8B38E35330}"/>
              </a:ext>
            </a:extLst>
          </p:cNvPr>
          <p:cNvSpPr>
            <a:spLocks noGrp="1" noRot="1" noChangeAspect="1"/>
          </p:cNvSpPr>
          <p:nvPr>
            <p:ph type="sldImg"/>
          </p:nvPr>
        </p:nvSpPr>
        <p:spPr>
          <a:xfrm>
            <a:off x="606425" y="603250"/>
            <a:ext cx="5584825" cy="4189413"/>
          </a:xfrm>
        </p:spPr>
      </p:sp>
    </p:spTree>
    <p:extLst>
      <p:ext uri="{BB962C8B-B14F-4D97-AF65-F5344CB8AC3E}">
        <p14:creationId xmlns:p14="http://schemas.microsoft.com/office/powerpoint/2010/main" val="2147858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93" indent="-174793">
              <a:buFont typeface="Arial" panose="020B0604020202020204" pitchFamily="34" charset="0"/>
              <a:buChar char="•"/>
            </a:pPr>
            <a:r>
              <a:rPr lang="ja-JP" altLang="en-US"/>
              <a:t>大規模災害が発生すると、</a:t>
            </a:r>
            <a:endParaRPr lang="en-US" altLang="ja-JP"/>
          </a:p>
          <a:p>
            <a:pPr marL="640909" lvl="1" indent="-174793">
              <a:buFont typeface="Arial" panose="020B0604020202020204" pitchFamily="34" charset="0"/>
              <a:buChar char="•"/>
            </a:pPr>
            <a:r>
              <a:rPr lang="ja-JP" altLang="en-US"/>
              <a:t>非常に強い揺れにより、家屋の倒壊、家具の転倒やガラスの飛散、ブロック塀の倒壊などいのちの危険に見舞われる恐れがあります。</a:t>
            </a:r>
            <a:endParaRPr lang="en-US" altLang="ja-JP"/>
          </a:p>
          <a:p>
            <a:pPr marL="640909" lvl="1" indent="-174793">
              <a:buFont typeface="Arial" panose="020B0604020202020204" pitchFamily="34" charset="0"/>
              <a:buChar char="•"/>
            </a:pPr>
            <a:r>
              <a:rPr lang="ja-JP" altLang="en-US"/>
              <a:t>電気・ガス・水道・下水道などのライフラインが被害を受け、当面の間使えない恐れがあります。</a:t>
            </a:r>
            <a:endParaRPr lang="en-US" altLang="ja-JP"/>
          </a:p>
          <a:p>
            <a:pPr marL="640909" lvl="1" indent="-174793">
              <a:buFont typeface="Arial" panose="020B0604020202020204" pitchFamily="34" charset="0"/>
              <a:buChar char="•"/>
            </a:pPr>
            <a:r>
              <a:rPr lang="ja-JP" altLang="en-US"/>
              <a:t>道路等ががれきで塞がれるなど物資の流通に支障が出て、必要なものが手に入りづらい恐れがあります。</a:t>
            </a:r>
            <a:endParaRPr lang="en-US" altLang="ja-JP"/>
          </a:p>
          <a:p>
            <a:pPr lvl="0"/>
            <a:endParaRPr lang="en-US" altLang="ja-JP"/>
          </a:p>
          <a:p>
            <a:pPr lvl="0"/>
            <a:endParaRPr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2</a:t>
            </a:fld>
            <a:endParaRPr lang="ja-JP" altLang="en-US"/>
          </a:p>
        </p:txBody>
      </p:sp>
      <p:sp>
        <p:nvSpPr>
          <p:cNvPr id="7" name="スライド イメージ プレースホルダー 6">
            <a:extLst>
              <a:ext uri="{FF2B5EF4-FFF2-40B4-BE49-F238E27FC236}">
                <a16:creationId xmlns:a16="http://schemas.microsoft.com/office/drawing/2014/main" id="{9864D110-0CDC-4785-8918-194B60E84E89}"/>
              </a:ext>
            </a:extLst>
          </p:cNvPr>
          <p:cNvSpPr>
            <a:spLocks noGrp="1" noRot="1" noChangeAspect="1"/>
          </p:cNvSpPr>
          <p:nvPr>
            <p:ph type="sldImg"/>
          </p:nvPr>
        </p:nvSpPr>
        <p:spPr>
          <a:xfrm>
            <a:off x="606425" y="603250"/>
            <a:ext cx="5584825" cy="4189413"/>
          </a:xfrm>
        </p:spPr>
      </p:sp>
    </p:spTree>
    <p:extLst>
      <p:ext uri="{BB962C8B-B14F-4D97-AF65-F5344CB8AC3E}">
        <p14:creationId xmlns:p14="http://schemas.microsoft.com/office/powerpoint/2010/main" val="2156956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93" indent="-174793">
              <a:buFont typeface="Arial" panose="020B0604020202020204" pitchFamily="34" charset="0"/>
              <a:buChar char="•"/>
            </a:pPr>
            <a:r>
              <a:rPr lang="ja-JP" altLang="en-US"/>
              <a:t>中項目「１．わが家の安全対策」で学んだことをまとめます。</a:t>
            </a:r>
          </a:p>
          <a:p>
            <a:endParaRPr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20</a:t>
            </a:fld>
            <a:endParaRPr lang="ja-JP" altLang="en-US"/>
          </a:p>
        </p:txBody>
      </p:sp>
      <p:sp>
        <p:nvSpPr>
          <p:cNvPr id="7" name="スライド イメージ プレースホルダー 6">
            <a:extLst>
              <a:ext uri="{FF2B5EF4-FFF2-40B4-BE49-F238E27FC236}">
                <a16:creationId xmlns:a16="http://schemas.microsoft.com/office/drawing/2014/main" id="{7523135A-71A6-4B7E-B931-3B9B2D8B74DE}"/>
              </a:ext>
            </a:extLst>
          </p:cNvPr>
          <p:cNvSpPr>
            <a:spLocks noGrp="1" noRot="1" noChangeAspect="1"/>
          </p:cNvSpPr>
          <p:nvPr>
            <p:ph type="sldImg"/>
          </p:nvPr>
        </p:nvSpPr>
        <p:spPr>
          <a:xfrm>
            <a:off x="606425" y="603250"/>
            <a:ext cx="5584825" cy="4189413"/>
          </a:xfrm>
        </p:spPr>
      </p:sp>
    </p:spTree>
    <p:extLst>
      <p:ext uri="{BB962C8B-B14F-4D97-AF65-F5344CB8AC3E}">
        <p14:creationId xmlns:p14="http://schemas.microsoft.com/office/powerpoint/2010/main" val="4256955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21</a:t>
            </a:fld>
            <a:endParaRPr lang="ja-JP" altLang="en-US"/>
          </a:p>
        </p:txBody>
      </p:sp>
      <p:sp>
        <p:nvSpPr>
          <p:cNvPr id="6" name="スライド イメージ プレースホルダー 5">
            <a:extLst>
              <a:ext uri="{FF2B5EF4-FFF2-40B4-BE49-F238E27FC236}">
                <a16:creationId xmlns:a16="http://schemas.microsoft.com/office/drawing/2014/main" id="{5D70EA88-28CA-4D76-B80C-C8C875821263}"/>
              </a:ext>
            </a:extLst>
          </p:cNvPr>
          <p:cNvSpPr>
            <a:spLocks noGrp="1" noRot="1" noChangeAspect="1"/>
          </p:cNvSpPr>
          <p:nvPr>
            <p:ph type="sldImg"/>
          </p:nvPr>
        </p:nvSpPr>
        <p:spPr>
          <a:xfrm>
            <a:off x="606425" y="603250"/>
            <a:ext cx="5584825" cy="4189413"/>
          </a:xfrm>
        </p:spPr>
      </p:sp>
      <p:sp>
        <p:nvSpPr>
          <p:cNvPr id="7" name="ノート プレースホルダー 6">
            <a:extLst>
              <a:ext uri="{FF2B5EF4-FFF2-40B4-BE49-F238E27FC236}">
                <a16:creationId xmlns:a16="http://schemas.microsoft.com/office/drawing/2014/main" id="{CE79946A-1D0A-495A-B899-126778F09901}"/>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8747708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22</a:t>
            </a:fld>
            <a:endParaRPr lang="ja-JP" altLang="en-US"/>
          </a:p>
        </p:txBody>
      </p:sp>
      <p:sp>
        <p:nvSpPr>
          <p:cNvPr id="6" name="スライド イメージ プレースホルダー 5">
            <a:extLst>
              <a:ext uri="{FF2B5EF4-FFF2-40B4-BE49-F238E27FC236}">
                <a16:creationId xmlns:a16="http://schemas.microsoft.com/office/drawing/2014/main" id="{40C4E84C-9B05-448E-8DAB-C58CBD046D22}"/>
              </a:ext>
            </a:extLst>
          </p:cNvPr>
          <p:cNvSpPr>
            <a:spLocks noGrp="1" noRot="1" noChangeAspect="1"/>
          </p:cNvSpPr>
          <p:nvPr>
            <p:ph type="sldImg"/>
          </p:nvPr>
        </p:nvSpPr>
        <p:spPr>
          <a:xfrm>
            <a:off x="606425" y="603250"/>
            <a:ext cx="5584825" cy="4189413"/>
          </a:xfrm>
        </p:spPr>
      </p:sp>
      <p:sp>
        <p:nvSpPr>
          <p:cNvPr id="7" name="ノート プレースホルダー 6">
            <a:extLst>
              <a:ext uri="{FF2B5EF4-FFF2-40B4-BE49-F238E27FC236}">
                <a16:creationId xmlns:a16="http://schemas.microsoft.com/office/drawing/2014/main" id="{14F60A38-DFA8-4AC9-9098-C0B49D82CFD6}"/>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36962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23</a:t>
            </a:fld>
            <a:endParaRPr lang="ja-JP" altLang="en-US"/>
          </a:p>
        </p:txBody>
      </p:sp>
      <p:sp>
        <p:nvSpPr>
          <p:cNvPr id="6" name="スライド イメージ プレースホルダー 5">
            <a:extLst>
              <a:ext uri="{FF2B5EF4-FFF2-40B4-BE49-F238E27FC236}">
                <a16:creationId xmlns:a16="http://schemas.microsoft.com/office/drawing/2014/main" id="{56F2AF08-2985-4832-ACD4-4F773E4B0521}"/>
              </a:ext>
            </a:extLst>
          </p:cNvPr>
          <p:cNvSpPr>
            <a:spLocks noGrp="1" noRot="1" noChangeAspect="1"/>
          </p:cNvSpPr>
          <p:nvPr>
            <p:ph type="sldImg"/>
          </p:nvPr>
        </p:nvSpPr>
        <p:spPr>
          <a:xfrm>
            <a:off x="606425" y="603250"/>
            <a:ext cx="5584825" cy="4189413"/>
          </a:xfrm>
        </p:spPr>
      </p:sp>
      <p:sp>
        <p:nvSpPr>
          <p:cNvPr id="7" name="ノート プレースホルダー 6">
            <a:extLst>
              <a:ext uri="{FF2B5EF4-FFF2-40B4-BE49-F238E27FC236}">
                <a16:creationId xmlns:a16="http://schemas.microsoft.com/office/drawing/2014/main" id="{D8ADB83B-FFFB-42D4-B4A3-FACA99618E16}"/>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216723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24</a:t>
            </a:fld>
            <a:endParaRPr lang="ja-JP" altLang="en-US"/>
          </a:p>
        </p:txBody>
      </p:sp>
      <p:sp>
        <p:nvSpPr>
          <p:cNvPr id="6" name="スライド イメージ プレースホルダー 5">
            <a:extLst>
              <a:ext uri="{FF2B5EF4-FFF2-40B4-BE49-F238E27FC236}">
                <a16:creationId xmlns:a16="http://schemas.microsoft.com/office/drawing/2014/main" id="{9B75C2A0-68B8-4BC2-B51C-7A51E395B6D9}"/>
              </a:ext>
            </a:extLst>
          </p:cNvPr>
          <p:cNvSpPr>
            <a:spLocks noGrp="1" noRot="1" noChangeAspect="1"/>
          </p:cNvSpPr>
          <p:nvPr>
            <p:ph type="sldImg"/>
          </p:nvPr>
        </p:nvSpPr>
        <p:spPr>
          <a:xfrm>
            <a:off x="606425" y="603250"/>
            <a:ext cx="5584825" cy="4189413"/>
          </a:xfrm>
        </p:spPr>
      </p:sp>
      <p:sp>
        <p:nvSpPr>
          <p:cNvPr id="7" name="ノート プレースホルダー 6">
            <a:extLst>
              <a:ext uri="{FF2B5EF4-FFF2-40B4-BE49-F238E27FC236}">
                <a16:creationId xmlns:a16="http://schemas.microsoft.com/office/drawing/2014/main" id="{14F4A5A4-692B-42B4-9955-3AEEA7354763}"/>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1619351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25</a:t>
            </a:fld>
            <a:endParaRPr lang="ja-JP" altLang="en-US"/>
          </a:p>
        </p:txBody>
      </p:sp>
      <p:sp>
        <p:nvSpPr>
          <p:cNvPr id="6" name="スライド イメージ プレースホルダー 5">
            <a:extLst>
              <a:ext uri="{FF2B5EF4-FFF2-40B4-BE49-F238E27FC236}">
                <a16:creationId xmlns:a16="http://schemas.microsoft.com/office/drawing/2014/main" id="{B200C560-FA31-46AB-BD68-2580CB0EF262}"/>
              </a:ext>
            </a:extLst>
          </p:cNvPr>
          <p:cNvSpPr>
            <a:spLocks noGrp="1" noRot="1" noChangeAspect="1"/>
          </p:cNvSpPr>
          <p:nvPr>
            <p:ph type="sldImg"/>
          </p:nvPr>
        </p:nvSpPr>
        <p:spPr>
          <a:xfrm>
            <a:off x="606425" y="603250"/>
            <a:ext cx="5584825" cy="4189413"/>
          </a:xfrm>
        </p:spPr>
      </p:sp>
      <p:sp>
        <p:nvSpPr>
          <p:cNvPr id="7" name="ノート プレースホルダー 6">
            <a:extLst>
              <a:ext uri="{FF2B5EF4-FFF2-40B4-BE49-F238E27FC236}">
                <a16:creationId xmlns:a16="http://schemas.microsoft.com/office/drawing/2014/main" id="{1ED66783-57D4-4029-9F75-DABC7DD96299}"/>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100441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26</a:t>
            </a:fld>
            <a:endParaRPr lang="ja-JP" altLang="en-US"/>
          </a:p>
        </p:txBody>
      </p:sp>
      <p:sp>
        <p:nvSpPr>
          <p:cNvPr id="6" name="スライド イメージ プレースホルダー 5">
            <a:extLst>
              <a:ext uri="{FF2B5EF4-FFF2-40B4-BE49-F238E27FC236}">
                <a16:creationId xmlns:a16="http://schemas.microsoft.com/office/drawing/2014/main" id="{03703901-C276-4F6D-9B1A-42813A539157}"/>
              </a:ext>
            </a:extLst>
          </p:cNvPr>
          <p:cNvSpPr>
            <a:spLocks noGrp="1" noRot="1" noChangeAspect="1"/>
          </p:cNvSpPr>
          <p:nvPr>
            <p:ph type="sldImg"/>
          </p:nvPr>
        </p:nvSpPr>
        <p:spPr>
          <a:xfrm>
            <a:off x="606425" y="603250"/>
            <a:ext cx="5584825" cy="4189413"/>
          </a:xfrm>
        </p:spPr>
      </p:sp>
      <p:sp>
        <p:nvSpPr>
          <p:cNvPr id="7" name="ノート プレースホルダー 6">
            <a:extLst>
              <a:ext uri="{FF2B5EF4-FFF2-40B4-BE49-F238E27FC236}">
                <a16:creationId xmlns:a16="http://schemas.microsoft.com/office/drawing/2014/main" id="{B507431B-1027-4D5C-B87E-D8172DFD9BC3}"/>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024648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93" indent="-174793">
              <a:buFont typeface="Arial" panose="020B0604020202020204" pitchFamily="34" charset="0"/>
              <a:buChar char="•"/>
            </a:pPr>
            <a:r>
              <a:rPr lang="ja-JP" altLang="en-US"/>
              <a:t>効果的に災害に備えるためには、これら３つの視点をもって取り組むとよい。</a:t>
            </a:r>
            <a:endParaRPr lang="en-US" altLang="ja-JP"/>
          </a:p>
          <a:p>
            <a:pPr lvl="1"/>
            <a:r>
              <a:rPr lang="ja-JP" altLang="en-US"/>
              <a:t>①事前に身の安全を守り、危険を回避する</a:t>
            </a:r>
            <a:endParaRPr lang="en-US" altLang="ja-JP"/>
          </a:p>
          <a:p>
            <a:pPr marL="640909" lvl="1" indent="-174793">
              <a:buFont typeface="Wingdings" panose="05000000000000000000" pitchFamily="2" charset="2"/>
              <a:buChar char="ü"/>
            </a:pPr>
            <a:r>
              <a:rPr lang="ja-JP" altLang="en-US"/>
              <a:t>住宅、ブロック塀の耐震化、生垣の助成をはじめ、室内の転倒・落下・移動防止措置、浸水対策を行いましょう。</a:t>
            </a:r>
            <a:endParaRPr lang="en-US" altLang="ja-JP"/>
          </a:p>
          <a:p>
            <a:pPr marL="640909" lvl="1" indent="-174793">
              <a:buFont typeface="Wingdings" panose="05000000000000000000" pitchFamily="2" charset="2"/>
              <a:buChar char="ü"/>
            </a:pPr>
            <a:r>
              <a:rPr lang="ja-JP" altLang="en-US"/>
              <a:t>地域の特性を把握し、「私の避難所行動マップ」を作成したり、想像力・判断力・行動力の向上を図りましょう。</a:t>
            </a:r>
          </a:p>
          <a:p>
            <a:endParaRPr lang="en-US" altLang="ja-JP"/>
          </a:p>
          <a:p>
            <a:pPr lvl="1"/>
            <a:r>
              <a:rPr lang="ja-JP" altLang="en-US"/>
              <a:t>②被害を最小限に留める</a:t>
            </a:r>
            <a:endParaRPr lang="en-US" altLang="ja-JP"/>
          </a:p>
          <a:p>
            <a:pPr marL="640909" lvl="1" indent="-174793">
              <a:buFont typeface="Wingdings" panose="05000000000000000000" pitchFamily="2" charset="2"/>
              <a:buChar char="ü"/>
            </a:pPr>
            <a:r>
              <a:rPr lang="ja-JP" altLang="en-US"/>
              <a:t>防火対策や災害発生時の初期消火活動のほか、応急手当、自助共助による救出・救助を心掛けましょう。</a:t>
            </a:r>
            <a:endParaRPr lang="en-US" altLang="ja-JP"/>
          </a:p>
          <a:p>
            <a:endParaRPr lang="en-US" altLang="ja-JP"/>
          </a:p>
          <a:p>
            <a:pPr lvl="1"/>
            <a:r>
              <a:rPr lang="ja-JP" altLang="en-US"/>
              <a:t>③生き延びる</a:t>
            </a:r>
            <a:endParaRPr lang="en-US" altLang="ja-JP"/>
          </a:p>
          <a:p>
            <a:pPr marL="640909" lvl="1" indent="-174793">
              <a:buFont typeface="Wingdings" panose="05000000000000000000" pitchFamily="2" charset="2"/>
              <a:buChar char="ü"/>
            </a:pPr>
            <a:r>
              <a:rPr lang="ja-JP" altLang="en-US"/>
              <a:t>情報収集手段、家族の安否確認方法の確認、非常持出品や備蓄品の整備を行いましょう。</a:t>
            </a:r>
            <a:endParaRPr lang="en-US" altLang="ja-JP"/>
          </a:p>
          <a:p>
            <a:r>
              <a:rPr lang="ja-JP" altLang="en-US"/>
              <a:t>　 </a:t>
            </a:r>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3</a:t>
            </a:fld>
            <a:endParaRPr lang="ja-JP" altLang="en-US"/>
          </a:p>
        </p:txBody>
      </p:sp>
      <p:sp>
        <p:nvSpPr>
          <p:cNvPr id="7" name="スライド イメージ プレースホルダー 6">
            <a:extLst>
              <a:ext uri="{FF2B5EF4-FFF2-40B4-BE49-F238E27FC236}">
                <a16:creationId xmlns:a16="http://schemas.microsoft.com/office/drawing/2014/main" id="{E7126C3B-8D1F-4AEA-AEB1-5EB55177C323}"/>
              </a:ext>
            </a:extLst>
          </p:cNvPr>
          <p:cNvSpPr>
            <a:spLocks noGrp="1" noRot="1" noChangeAspect="1"/>
          </p:cNvSpPr>
          <p:nvPr>
            <p:ph type="sldImg"/>
          </p:nvPr>
        </p:nvSpPr>
        <p:spPr>
          <a:xfrm>
            <a:off x="606425" y="603250"/>
            <a:ext cx="5584825" cy="4189413"/>
          </a:xfrm>
        </p:spPr>
      </p:sp>
    </p:spTree>
    <p:extLst>
      <p:ext uri="{BB962C8B-B14F-4D97-AF65-F5344CB8AC3E}">
        <p14:creationId xmlns:p14="http://schemas.microsoft.com/office/powerpoint/2010/main" val="1324915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93" indent="-174793">
              <a:buFont typeface="Arial" panose="020B0604020202020204" pitchFamily="34" charset="0"/>
              <a:buChar char="•"/>
            </a:pPr>
            <a:r>
              <a:rPr lang="ja-JP" altLang="en-US"/>
              <a:t>リーダーが理解して、地域住民に伝えることで、同様の理解・実践を地域に広めることができます。</a:t>
            </a:r>
            <a:endParaRPr lang="en-US" altLang="ja-JP"/>
          </a:p>
          <a:p>
            <a:pPr lvl="0"/>
            <a:endParaRPr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4</a:t>
            </a:fld>
            <a:endParaRPr lang="ja-JP" altLang="en-US"/>
          </a:p>
        </p:txBody>
      </p:sp>
      <p:sp>
        <p:nvSpPr>
          <p:cNvPr id="6" name="スライド イメージ プレースホルダー 5">
            <a:extLst>
              <a:ext uri="{FF2B5EF4-FFF2-40B4-BE49-F238E27FC236}">
                <a16:creationId xmlns:a16="http://schemas.microsoft.com/office/drawing/2014/main" id="{8EAA6187-BD3F-4DB2-A74A-2DEE0223E0F8}"/>
              </a:ext>
            </a:extLst>
          </p:cNvPr>
          <p:cNvSpPr>
            <a:spLocks noGrp="1" noRot="1" noChangeAspect="1"/>
          </p:cNvSpPr>
          <p:nvPr>
            <p:ph type="sldImg"/>
          </p:nvPr>
        </p:nvSpPr>
        <p:spPr>
          <a:xfrm>
            <a:off x="606425" y="603250"/>
            <a:ext cx="5584825" cy="4189413"/>
          </a:xfrm>
        </p:spPr>
      </p:sp>
    </p:spTree>
    <p:extLst>
      <p:ext uri="{BB962C8B-B14F-4D97-AF65-F5344CB8AC3E}">
        <p14:creationId xmlns:p14="http://schemas.microsoft.com/office/powerpoint/2010/main" val="3453244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93" indent="-174793">
              <a:buFont typeface="Arial" panose="020B0604020202020204" pitchFamily="34" charset="0"/>
              <a:buChar char="•"/>
            </a:pPr>
            <a:r>
              <a:rPr lang="ja-JP" altLang="en-US"/>
              <a:t>受講者に、「地震に対するわが家の安全対策にはどんなものがあると思うか」を問いかけます。</a:t>
            </a:r>
            <a:endParaRPr lang="en-US" altLang="ja-JP"/>
          </a:p>
          <a:p>
            <a:r>
              <a:rPr lang="ja-JP" altLang="en-US"/>
              <a:t>（何人かの受講者を指名して答えて頂くのもよいでしょう。）</a:t>
            </a:r>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5</a:t>
            </a:fld>
            <a:endParaRPr lang="ja-JP" altLang="en-US"/>
          </a:p>
        </p:txBody>
      </p:sp>
      <p:sp>
        <p:nvSpPr>
          <p:cNvPr id="7" name="スライド イメージ プレースホルダー 6">
            <a:extLst>
              <a:ext uri="{FF2B5EF4-FFF2-40B4-BE49-F238E27FC236}">
                <a16:creationId xmlns:a16="http://schemas.microsoft.com/office/drawing/2014/main" id="{C30FEE82-0B6C-47E3-B974-DF71574A4FEF}"/>
              </a:ext>
            </a:extLst>
          </p:cNvPr>
          <p:cNvSpPr>
            <a:spLocks noGrp="1" noRot="1" noChangeAspect="1"/>
          </p:cNvSpPr>
          <p:nvPr>
            <p:ph type="sldImg"/>
          </p:nvPr>
        </p:nvSpPr>
        <p:spPr>
          <a:xfrm>
            <a:off x="606425" y="603250"/>
            <a:ext cx="5584825" cy="4189413"/>
          </a:xfrm>
        </p:spPr>
      </p:sp>
    </p:spTree>
    <p:extLst>
      <p:ext uri="{BB962C8B-B14F-4D97-AF65-F5344CB8AC3E}">
        <p14:creationId xmlns:p14="http://schemas.microsoft.com/office/powerpoint/2010/main" val="2726078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93" indent="-174793">
              <a:buFont typeface="Arial" panose="020B0604020202020204" pitchFamily="34" charset="0"/>
              <a:buChar char="•"/>
            </a:pPr>
            <a:r>
              <a:rPr lang="ja-JP" altLang="en-US"/>
              <a:t>受講者に、「地震発生時室内ではどのようなことが起こると思うか」と問いかけます。</a:t>
            </a:r>
            <a:endParaRPr lang="en-US" altLang="ja-JP"/>
          </a:p>
          <a:p>
            <a:r>
              <a:rPr lang="ja-JP" altLang="en-US"/>
              <a:t>（何人かの受講者を指名して答えていただくのもよいでしょう。）</a:t>
            </a:r>
            <a:endParaRPr lang="en-US" altLang="ja-JP"/>
          </a:p>
          <a:p>
            <a:pPr marL="174793" indent="-174793">
              <a:buFont typeface="Arial" panose="020B0604020202020204" pitchFamily="34" charset="0"/>
              <a:buChar char="•"/>
            </a:pPr>
            <a:r>
              <a:rPr lang="ja-JP" altLang="en-US"/>
              <a:t>出てきた意見を踏まえ、次スライドの動画を視聴することで理解を深めます。</a:t>
            </a:r>
          </a:p>
          <a:p>
            <a:pPr lvl="0"/>
            <a:endParaRPr lang="en-US" altLang="ja-JP"/>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6</a:t>
            </a:fld>
            <a:endParaRPr lang="ja-JP" altLang="en-US"/>
          </a:p>
        </p:txBody>
      </p:sp>
      <p:sp>
        <p:nvSpPr>
          <p:cNvPr id="7" name="スライド イメージ プレースホルダー 6">
            <a:extLst>
              <a:ext uri="{FF2B5EF4-FFF2-40B4-BE49-F238E27FC236}">
                <a16:creationId xmlns:a16="http://schemas.microsoft.com/office/drawing/2014/main" id="{74665F92-1734-4B88-B49E-2D66C52F18A0}"/>
              </a:ext>
            </a:extLst>
          </p:cNvPr>
          <p:cNvSpPr>
            <a:spLocks noGrp="1" noRot="1" noChangeAspect="1"/>
          </p:cNvSpPr>
          <p:nvPr>
            <p:ph type="sldImg"/>
          </p:nvPr>
        </p:nvSpPr>
        <p:spPr>
          <a:xfrm>
            <a:off x="606425" y="603250"/>
            <a:ext cx="5584825" cy="4189413"/>
          </a:xfrm>
        </p:spPr>
      </p:sp>
    </p:spTree>
    <p:extLst>
      <p:ext uri="{BB962C8B-B14F-4D97-AF65-F5344CB8AC3E}">
        <p14:creationId xmlns:p14="http://schemas.microsoft.com/office/powerpoint/2010/main" val="715968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93" indent="-174793">
              <a:buFont typeface="Arial" panose="020B0604020202020204" pitchFamily="34" charset="0"/>
              <a:buChar char="•"/>
            </a:pPr>
            <a:r>
              <a:rPr lang="ja-JP" altLang="en-US"/>
              <a:t>スライドの</a:t>
            </a:r>
            <a:r>
              <a:rPr lang="en-US" altLang="ja-JP"/>
              <a:t>URL</a:t>
            </a:r>
            <a:r>
              <a:rPr lang="ja-JP" altLang="en-US"/>
              <a:t>にアクセスし動画を視聴します。</a:t>
            </a:r>
            <a:endParaRPr lang="en-US" altLang="ja-JP"/>
          </a:p>
          <a:p>
            <a:pPr marL="174793" indent="-174793">
              <a:buFont typeface="Arial" panose="020B0604020202020204" pitchFamily="34" charset="0"/>
              <a:buChar char="•"/>
            </a:pPr>
            <a:r>
              <a:rPr lang="ja-JP" altLang="en-US"/>
              <a:t>実際に被害にあった方の体験談を聞くことで次スライドの「家具類の転倒・落下・移動による被害」の理解を深めます。</a:t>
            </a:r>
            <a:endParaRPr lang="en-US" altLang="ja-JP"/>
          </a:p>
          <a:p>
            <a:r>
              <a:rPr lang="en-US" altLang="ja-JP"/>
              <a:t>※</a:t>
            </a:r>
            <a:r>
              <a:rPr lang="ja-JP" altLang="en-US"/>
              <a:t>後ほど同じ動画の後半を再度視聴します。</a:t>
            </a:r>
            <a:endParaRPr lang="en-US" altLang="ja-JP"/>
          </a:p>
          <a:p>
            <a:endParaRPr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7</a:t>
            </a:fld>
            <a:endParaRPr lang="ja-JP" altLang="en-US"/>
          </a:p>
        </p:txBody>
      </p:sp>
      <p:sp>
        <p:nvSpPr>
          <p:cNvPr id="7" name="スライド イメージ プレースホルダー 6">
            <a:extLst>
              <a:ext uri="{FF2B5EF4-FFF2-40B4-BE49-F238E27FC236}">
                <a16:creationId xmlns:a16="http://schemas.microsoft.com/office/drawing/2014/main" id="{12308F4F-F067-4EA3-B121-CC6F33CBB2E9}"/>
              </a:ext>
            </a:extLst>
          </p:cNvPr>
          <p:cNvSpPr>
            <a:spLocks noGrp="1" noRot="1" noChangeAspect="1"/>
          </p:cNvSpPr>
          <p:nvPr>
            <p:ph type="sldImg"/>
          </p:nvPr>
        </p:nvSpPr>
        <p:spPr>
          <a:xfrm>
            <a:off x="606425" y="603250"/>
            <a:ext cx="5584825" cy="4189413"/>
          </a:xfrm>
        </p:spPr>
      </p:sp>
    </p:spTree>
    <p:extLst>
      <p:ext uri="{BB962C8B-B14F-4D97-AF65-F5344CB8AC3E}">
        <p14:creationId xmlns:p14="http://schemas.microsoft.com/office/powerpoint/2010/main" val="1372820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93" indent="-174793">
              <a:buFont typeface="Arial" panose="020B0604020202020204" pitchFamily="34" charset="0"/>
              <a:buChar char="•"/>
            </a:pPr>
            <a:r>
              <a:rPr lang="ja-JP" altLang="en-US"/>
              <a:t>家具類の転倒・落下・移動防止対策をとることで、けがの発生リスクを大幅に削減することができます。</a:t>
            </a:r>
            <a:endParaRPr lang="en-US" altLang="ja-JP"/>
          </a:p>
          <a:p>
            <a:endParaRPr lang="en-US" altLang="ja-JP"/>
          </a:p>
          <a:p>
            <a:pPr lvl="0"/>
            <a:endParaRPr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8</a:t>
            </a:fld>
            <a:endParaRPr lang="ja-JP" altLang="en-US"/>
          </a:p>
        </p:txBody>
      </p:sp>
      <p:sp>
        <p:nvSpPr>
          <p:cNvPr id="7" name="スライド イメージ プレースホルダー 6">
            <a:extLst>
              <a:ext uri="{FF2B5EF4-FFF2-40B4-BE49-F238E27FC236}">
                <a16:creationId xmlns:a16="http://schemas.microsoft.com/office/drawing/2014/main" id="{CD1174A7-062F-4A1E-84EA-9465D10170EA}"/>
              </a:ext>
            </a:extLst>
          </p:cNvPr>
          <p:cNvSpPr>
            <a:spLocks noGrp="1" noRot="1" noChangeAspect="1"/>
          </p:cNvSpPr>
          <p:nvPr>
            <p:ph type="sldImg"/>
          </p:nvPr>
        </p:nvSpPr>
        <p:spPr>
          <a:xfrm>
            <a:off x="606425" y="603250"/>
            <a:ext cx="5584825" cy="4189413"/>
          </a:xfrm>
        </p:spPr>
      </p:sp>
    </p:spTree>
    <p:extLst>
      <p:ext uri="{BB962C8B-B14F-4D97-AF65-F5344CB8AC3E}">
        <p14:creationId xmlns:p14="http://schemas.microsoft.com/office/powerpoint/2010/main" val="2156956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lvl="0"/>
            <a:r>
              <a:rPr lang="ja-JP" altLang="en-US"/>
              <a:t>①集中収納</a:t>
            </a:r>
            <a:endParaRPr lang="en-US" altLang="ja-JP"/>
          </a:p>
          <a:p>
            <a:pPr lvl="1"/>
            <a:r>
              <a:rPr lang="ja-JP" altLang="en-US"/>
              <a:t> 納戸やクローゼット、据え付け収納家具への集中収納に努めることで、居間等に家具類を置かないようにしましょう。</a:t>
            </a:r>
            <a:endParaRPr lang="en-US" altLang="ja-JP"/>
          </a:p>
          <a:p>
            <a:pPr lvl="0"/>
            <a:endParaRPr lang="en-US" altLang="ja-JP"/>
          </a:p>
          <a:p>
            <a:pPr lvl="0"/>
            <a:r>
              <a:rPr lang="ja-JP" altLang="en-US"/>
              <a:t>②レイアウトの工夫</a:t>
            </a:r>
            <a:endParaRPr lang="en-US" altLang="ja-JP"/>
          </a:p>
          <a:p>
            <a:pPr lvl="1"/>
            <a:r>
              <a:rPr lang="ja-JP" altLang="en-US"/>
              <a:t>けがを防ぎ、避難の邪魔にならないようなレイアウトを工夫しましょう。</a:t>
            </a:r>
            <a:endParaRPr lang="en-US" altLang="ja-JP"/>
          </a:p>
          <a:p>
            <a:pPr lvl="0"/>
            <a:endParaRPr lang="en-US" altLang="ja-JP"/>
          </a:p>
          <a:p>
            <a:pPr lvl="0"/>
            <a:r>
              <a:rPr lang="ja-JP" altLang="en-US"/>
              <a:t>③家具類の転倒・落下・移動防止対策</a:t>
            </a:r>
            <a:endParaRPr lang="en-US" altLang="ja-JP"/>
          </a:p>
          <a:p>
            <a:pPr lvl="1"/>
            <a:r>
              <a:rPr lang="ja-JP" altLang="en-US"/>
              <a:t>レイアウト上の対策を行った上で、家具類が揺れに対して転倒・落下しない、移動しないよう備えましょう。</a:t>
            </a:r>
            <a:endParaRPr lang="en-US" altLang="ja-JP"/>
          </a:p>
          <a:p>
            <a:pPr lvl="0"/>
            <a:endParaRPr lang="en-US" altLang="ja-JP"/>
          </a:p>
          <a:p>
            <a:pPr lvl="0"/>
            <a:r>
              <a:rPr lang="ja-JP" altLang="en-US"/>
              <a:t>④防火対策・消火対策</a:t>
            </a:r>
            <a:endParaRPr lang="en-US" altLang="ja-JP"/>
          </a:p>
          <a:p>
            <a:pPr lvl="1"/>
            <a:r>
              <a:rPr lang="ja-JP" altLang="en-US"/>
              <a:t>地震による揺れが起こった際に火災が起こらないような対策、また火災が発生してもすぐに消化するための対策をしましょう。</a:t>
            </a:r>
            <a:endParaRPr lang="en-US" altLang="ja-JP"/>
          </a:p>
          <a:p>
            <a:pPr lvl="0"/>
            <a:endParaRPr lang="en-US" altLang="ja-JP"/>
          </a:p>
          <a:p>
            <a:pPr lvl="0"/>
            <a:endParaRPr lang="en-US" altLang="ja-JP"/>
          </a:p>
          <a:p>
            <a:endParaRPr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9</a:t>
            </a:fld>
            <a:endParaRPr lang="ja-JP" altLang="en-US"/>
          </a:p>
        </p:txBody>
      </p:sp>
      <p:sp>
        <p:nvSpPr>
          <p:cNvPr id="7" name="スライド イメージ プレースホルダー 6">
            <a:extLst>
              <a:ext uri="{FF2B5EF4-FFF2-40B4-BE49-F238E27FC236}">
                <a16:creationId xmlns:a16="http://schemas.microsoft.com/office/drawing/2014/main" id="{07D50F0D-CC01-49B3-A28A-05B676B1DB56}"/>
              </a:ext>
            </a:extLst>
          </p:cNvPr>
          <p:cNvSpPr>
            <a:spLocks noGrp="1" noRot="1" noChangeAspect="1"/>
          </p:cNvSpPr>
          <p:nvPr>
            <p:ph type="sldImg"/>
          </p:nvPr>
        </p:nvSpPr>
        <p:spPr>
          <a:xfrm>
            <a:off x="606425" y="603250"/>
            <a:ext cx="5584825" cy="4189413"/>
          </a:xfrm>
        </p:spPr>
      </p:sp>
    </p:spTree>
    <p:extLst>
      <p:ext uri="{BB962C8B-B14F-4D97-AF65-F5344CB8AC3E}">
        <p14:creationId xmlns:p14="http://schemas.microsoft.com/office/powerpoint/2010/main" val="3734563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F376354-C1CC-44FA-8010-C16429120441}"/>
              </a:ext>
            </a:extLst>
          </p:cNvPr>
          <p:cNvSpPr/>
          <p:nvPr userDrawn="1"/>
        </p:nvSpPr>
        <p:spPr>
          <a:xfrm>
            <a:off x="174171" y="159656"/>
            <a:ext cx="8781143" cy="65169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title"/>
          </p:nvPr>
        </p:nvSpPr>
        <p:spPr>
          <a:xfrm>
            <a:off x="621392" y="1550082"/>
            <a:ext cx="7886700" cy="2513918"/>
          </a:xfrm>
          <a:prstGeom prst="rect">
            <a:avLst/>
          </a:prstGeom>
        </p:spPr>
        <p:txBody>
          <a:bodyPr anchor="b">
            <a:normAutofit/>
          </a:bodyPr>
          <a:lstStyle>
            <a:lvl1pPr algn="ctr">
              <a:defRPr sz="5400">
                <a:latin typeface="ＭＳ ゴシック" panose="020B0609070205080204" pitchFamily="49" charset="-128"/>
                <a:ea typeface="ＭＳ ゴシック" panose="020B0609070205080204" pitchFamily="49" charset="-128"/>
              </a:defRPr>
            </a:lvl1pPr>
          </a:lstStyle>
          <a:p>
            <a:r>
              <a:rPr lang="ja-JP" altLang="en-US"/>
              <a:t>マスター タイトルの書式設定</a:t>
            </a:r>
            <a:endParaRPr lang="en-US"/>
          </a:p>
        </p:txBody>
      </p:sp>
      <p:sp>
        <p:nvSpPr>
          <p:cNvPr id="8" name="正方形/長方形 7">
            <a:extLst>
              <a:ext uri="{FF2B5EF4-FFF2-40B4-BE49-F238E27FC236}">
                <a16:creationId xmlns:a16="http://schemas.microsoft.com/office/drawing/2014/main" id="{063C3407-5301-48D5-9F86-3F8F09C086D3}"/>
              </a:ext>
            </a:extLst>
          </p:cNvPr>
          <p:cNvSpPr/>
          <p:nvPr userDrawn="1"/>
        </p:nvSpPr>
        <p:spPr>
          <a:xfrm>
            <a:off x="621392" y="4557486"/>
            <a:ext cx="78867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91600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4B051BF7-F66B-4531-BCC4-5D7F93C53213}" type="datetime1">
              <a:rPr kumimoji="1" lang="ja-JP" altLang="en-US" smtClean="0"/>
              <a:t>2024/3/29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1293936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2" name="正方形/長方形 1">
            <a:extLst>
              <a:ext uri="{FF2B5EF4-FFF2-40B4-BE49-F238E27FC236}">
                <a16:creationId xmlns:a16="http://schemas.microsoft.com/office/drawing/2014/main" id="{91ED49BB-BC92-46F8-AAEF-93E5D653CF29}"/>
              </a:ext>
            </a:extLst>
          </p:cNvPr>
          <p:cNvSpPr/>
          <p:nvPr userDrawn="1"/>
        </p:nvSpPr>
        <p:spPr>
          <a:xfrm>
            <a:off x="0" y="0"/>
            <a:ext cx="9144000" cy="6858000"/>
          </a:xfrm>
          <a:prstGeom prst="rect">
            <a:avLst/>
          </a:prstGeom>
          <a:solidFill>
            <a:srgbClr val="52B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F3597E93-09F7-4DA4-BAB6-29676FDA0D13}"/>
              </a:ext>
            </a:extLst>
          </p:cNvPr>
          <p:cNvSpPr/>
          <p:nvPr userDrawn="1"/>
        </p:nvSpPr>
        <p:spPr>
          <a:xfrm>
            <a:off x="266700" y="825500"/>
            <a:ext cx="8610600" cy="581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40704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2" name="四角形: 角を丸くする 1">
            <a:extLst>
              <a:ext uri="{FF2B5EF4-FFF2-40B4-BE49-F238E27FC236}">
                <a16:creationId xmlns:a16="http://schemas.microsoft.com/office/drawing/2014/main" id="{150C7320-175F-477A-9123-FAA5BC77DEC6}"/>
              </a:ext>
            </a:extLst>
          </p:cNvPr>
          <p:cNvSpPr/>
          <p:nvPr userDrawn="1"/>
        </p:nvSpPr>
        <p:spPr>
          <a:xfrm>
            <a:off x="431800" y="431800"/>
            <a:ext cx="8280400" cy="6061075"/>
          </a:xfrm>
          <a:prstGeom prst="roundRect">
            <a:avLst>
              <a:gd name="adj" fmla="val 4514"/>
            </a:avLst>
          </a:prstGeom>
          <a:solidFill>
            <a:schemeClr val="bg1"/>
          </a:solidFill>
          <a:ln w="38100">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90384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Tree>
    <p:extLst>
      <p:ext uri="{BB962C8B-B14F-4D97-AF65-F5344CB8AC3E}">
        <p14:creationId xmlns:p14="http://schemas.microsoft.com/office/powerpoint/2010/main" val="701439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47BD420-80C1-4C5F-BFAE-043128BC8D74}" type="datetime1">
              <a:rPr kumimoji="1" lang="ja-JP" altLang="en-US" smtClean="0"/>
              <a:t>2024/3/29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2927223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248C694-695C-47E5-9F13-D1E8FF7DB8E7}" type="datetime1">
              <a:rPr kumimoji="1" lang="ja-JP" altLang="en-US" smtClean="0"/>
              <a:t>2024/3/29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2747731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048FA97E-FA00-4788-9F1A-C81F500465D0}" type="datetime1">
              <a:rPr kumimoji="1" lang="ja-JP" altLang="en-US" smtClean="0"/>
              <a:t>2024/3/29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3608189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4164763-E8E2-4C1F-8756-BB316BCA2A06}" type="datetime1">
              <a:rPr kumimoji="1" lang="ja-JP" altLang="en-US" smtClean="0"/>
              <a:t>2024/3/29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3067377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F063C3AE-A6B3-4AB6-9C2D-646304FD865B}" type="datetime1">
              <a:rPr kumimoji="1" lang="ja-JP" altLang="en-US" smtClean="0"/>
              <a:t>2024/3/29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7" name="Slide Number Placeholder 5">
            <a:extLst>
              <a:ext uri="{FF2B5EF4-FFF2-40B4-BE49-F238E27FC236}">
                <a16:creationId xmlns:a16="http://schemas.microsoft.com/office/drawing/2014/main" id="{F126F7ED-BDC0-44DB-A17E-DE20B42858F1}"/>
              </a:ext>
            </a:extLst>
          </p:cNvPr>
          <p:cNvSpPr>
            <a:spLocks noGrp="1"/>
          </p:cNvSpPr>
          <p:nvPr>
            <p:ph type="sldNum" sz="quarter" idx="12"/>
          </p:nvPr>
        </p:nvSpPr>
        <p:spPr>
          <a:xfrm>
            <a:off x="7086600" y="6492875"/>
            <a:ext cx="2057400" cy="365125"/>
          </a:xfrm>
          <a:prstGeom prst="rect">
            <a:avLst/>
          </a:prstGeom>
        </p:spPr>
        <p:txBody>
          <a:bodyPr/>
          <a:lstStyle>
            <a:lvl1pPr>
              <a:defRPr sz="14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Tree>
    <p:extLst>
      <p:ext uri="{BB962C8B-B14F-4D97-AF65-F5344CB8AC3E}">
        <p14:creationId xmlns:p14="http://schemas.microsoft.com/office/powerpoint/2010/main" val="979196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98" y="0"/>
            <a:ext cx="9144000" cy="650083"/>
          </a:xfrm>
          <a:prstGeom prst="rect">
            <a:avLst/>
          </a:prstGeom>
          <a:solidFill>
            <a:srgbClr val="35A16B"/>
          </a:solidFill>
        </p:spPr>
        <p:txBody>
          <a:bodyPr>
            <a:noAutofit/>
          </a:bodyPr>
          <a:lstStyle>
            <a:lvl1pPr>
              <a:defRPr sz="3200" b="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defRPr>
            </a:lvl1pPr>
          </a:lstStyle>
          <a:p>
            <a:r>
              <a:rPr lang="ja-JP" altLang="en-US"/>
              <a:t>マスター タイトルの書式設定</a:t>
            </a:r>
            <a:endParaRPr lang="en-US"/>
          </a:p>
        </p:txBody>
      </p:sp>
      <p:sp>
        <p:nvSpPr>
          <p:cNvPr id="3" name="Content Placeholder 2"/>
          <p:cNvSpPr>
            <a:spLocks noGrp="1"/>
          </p:cNvSpPr>
          <p:nvPr>
            <p:ph idx="1" hasCustomPrompt="1"/>
          </p:nvPr>
        </p:nvSpPr>
        <p:spPr>
          <a:xfrm>
            <a:off x="409575" y="889000"/>
            <a:ext cx="8343899" cy="5969000"/>
          </a:xfrm>
        </p:spPr>
        <p:txBody>
          <a:bodyPr/>
          <a:lstStyle>
            <a:lvl1pPr marL="228600" indent="-228600">
              <a:buFont typeface="Wingdings" panose="05000000000000000000" pitchFamily="2" charset="2"/>
              <a:buChar char="l"/>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ＭＳ ゴシック" panose="020B0609070205080204" pitchFamily="49" charset="-128"/>
                <a:ea typeface="ＭＳ ゴシック" panose="020B0609070205080204" pitchFamily="49" charset="-128"/>
              </a:defRPr>
            </a:lvl2pPr>
            <a:lvl3pPr>
              <a:lnSpc>
                <a:spcPct val="120000"/>
              </a:lnSpc>
              <a:spcBef>
                <a:spcPts val="0"/>
              </a:spcBef>
              <a:defRPr>
                <a:latin typeface="ＭＳ ゴシック" panose="020B0609070205080204" pitchFamily="49" charset="-128"/>
                <a:ea typeface="ＭＳ ゴシック" panose="020B0609070205080204" pitchFamily="49" charset="-128"/>
              </a:defRPr>
            </a:lvl3pPr>
            <a:lvl4pPr>
              <a:lnSpc>
                <a:spcPct val="120000"/>
              </a:lnSpc>
              <a:spcBef>
                <a:spcPts val="0"/>
              </a:spcBef>
              <a:defRPr>
                <a:latin typeface="ＭＳ ゴシック" panose="020B0609070205080204" pitchFamily="49" charset="-128"/>
                <a:ea typeface="ＭＳ ゴシック" panose="020B0609070205080204" pitchFamily="49" charset="-128"/>
              </a:defRPr>
            </a:lvl4pPr>
            <a:lvl5pPr>
              <a:lnSpc>
                <a:spcPct val="120000"/>
              </a:lnSpc>
              <a:spcBef>
                <a:spcPts val="0"/>
              </a:spcBef>
              <a:defRPr>
                <a:latin typeface="ＭＳ ゴシック" panose="020B0609070205080204" pitchFamily="49" charset="-128"/>
                <a:ea typeface="ＭＳ ゴシック" panose="020B0609070205080204" pitchFamily="49" charset="-128"/>
              </a:defRPr>
            </a:lvl5pPr>
          </a:lstStyle>
          <a:p>
            <a:pPr lvl="0"/>
            <a:r>
              <a:rPr lang="ja-JP" altLang="en-US"/>
              <a:t> 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70232EB7-813D-4441-ACE1-9334F6C58937}" type="datetime1">
              <a:rPr kumimoji="1" lang="ja-JP" altLang="en-US" smtClean="0"/>
              <a:t>2024/3/29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Tree>
    <p:extLst>
      <p:ext uri="{BB962C8B-B14F-4D97-AF65-F5344CB8AC3E}">
        <p14:creationId xmlns:p14="http://schemas.microsoft.com/office/powerpoint/2010/main" val="1741422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0" y="-28575"/>
            <a:ext cx="9144000" cy="650083"/>
          </a:xfrm>
          <a:prstGeom prst="rect">
            <a:avLst/>
          </a:prstGeom>
          <a:solidFill>
            <a:schemeClr val="accent4">
              <a:lumMod val="75000"/>
            </a:schemeClr>
          </a:solidFill>
        </p:spPr>
        <p:txBody>
          <a:bodyPr lIns="288000">
            <a:noAutofit/>
          </a:bodyPr>
          <a:lstStyle>
            <a:lvl1pPr algn="l">
              <a:defRPr sz="3200" b="0">
                <a:solidFill>
                  <a:schemeClr val="tx1">
                    <a:lumMod val="75000"/>
                    <a:lumOff val="25000"/>
                  </a:schemeClr>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defRPr>
            </a:lvl1pPr>
          </a:lstStyle>
          <a:p>
            <a:r>
              <a:rPr lang="ja-JP" altLang="en-US"/>
              <a:t>マスター タイトルの書式設定</a:t>
            </a:r>
            <a:endParaRPr lang="en-US"/>
          </a:p>
        </p:txBody>
      </p:sp>
      <p:sp>
        <p:nvSpPr>
          <p:cNvPr id="3" name="Content Placeholder 2"/>
          <p:cNvSpPr>
            <a:spLocks noGrp="1"/>
          </p:cNvSpPr>
          <p:nvPr>
            <p:ph idx="1" hasCustomPrompt="1"/>
          </p:nvPr>
        </p:nvSpPr>
        <p:spPr>
          <a:xfrm>
            <a:off x="409575" y="889000"/>
            <a:ext cx="8343899" cy="5969000"/>
          </a:xfrm>
        </p:spPr>
        <p:txBody>
          <a:bodyPr/>
          <a:lstStyle>
            <a:lvl1pPr marL="228600" indent="-228600">
              <a:buFont typeface="Wingdings" panose="05000000000000000000" pitchFamily="2" charset="2"/>
              <a:buChar char="l"/>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ＭＳ ゴシック" panose="020B0609070205080204" pitchFamily="49" charset="-128"/>
                <a:ea typeface="ＭＳ ゴシック" panose="020B0609070205080204" pitchFamily="49" charset="-128"/>
              </a:defRPr>
            </a:lvl2pPr>
            <a:lvl3pPr>
              <a:lnSpc>
                <a:spcPct val="120000"/>
              </a:lnSpc>
              <a:spcBef>
                <a:spcPts val="0"/>
              </a:spcBef>
              <a:defRPr>
                <a:latin typeface="ＭＳ ゴシック" panose="020B0609070205080204" pitchFamily="49" charset="-128"/>
                <a:ea typeface="ＭＳ ゴシック" panose="020B0609070205080204" pitchFamily="49" charset="-128"/>
              </a:defRPr>
            </a:lvl3pPr>
            <a:lvl4pPr>
              <a:lnSpc>
                <a:spcPct val="120000"/>
              </a:lnSpc>
              <a:spcBef>
                <a:spcPts val="0"/>
              </a:spcBef>
              <a:defRPr>
                <a:latin typeface="ＭＳ ゴシック" panose="020B0609070205080204" pitchFamily="49" charset="-128"/>
                <a:ea typeface="ＭＳ ゴシック" panose="020B0609070205080204" pitchFamily="49" charset="-128"/>
              </a:defRPr>
            </a:lvl4pPr>
            <a:lvl5pPr>
              <a:lnSpc>
                <a:spcPct val="120000"/>
              </a:lnSpc>
              <a:spcBef>
                <a:spcPts val="0"/>
              </a:spcBef>
              <a:defRPr>
                <a:latin typeface="ＭＳ ゴシック" panose="020B0609070205080204" pitchFamily="49" charset="-128"/>
                <a:ea typeface="ＭＳ ゴシック" panose="020B0609070205080204" pitchFamily="49" charset="-128"/>
              </a:defRPr>
            </a:lvl5pPr>
          </a:lstStyle>
          <a:p>
            <a:pPr lvl="0"/>
            <a:r>
              <a:rPr lang="ja-JP" altLang="en-US"/>
              <a:t> 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70232EB7-813D-4441-ACE1-9334F6C58937}" type="datetime1">
              <a:rPr kumimoji="1" lang="ja-JP" altLang="en-US" smtClean="0"/>
              <a:t>2024/3/29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Tree>
    <p:extLst>
      <p:ext uri="{BB962C8B-B14F-4D97-AF65-F5344CB8AC3E}">
        <p14:creationId xmlns:p14="http://schemas.microsoft.com/office/powerpoint/2010/main" val="2441425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2" name="正方形/長方形 1">
            <a:extLst>
              <a:ext uri="{FF2B5EF4-FFF2-40B4-BE49-F238E27FC236}">
                <a16:creationId xmlns:a16="http://schemas.microsoft.com/office/drawing/2014/main" id="{91ED49BB-BC92-46F8-AAEF-93E5D653CF29}"/>
              </a:ext>
            </a:extLst>
          </p:cNvPr>
          <p:cNvSpPr/>
          <p:nvPr userDrawn="1"/>
        </p:nvSpPr>
        <p:spPr>
          <a:xfrm>
            <a:off x="0" y="0"/>
            <a:ext cx="91440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F3597E93-09F7-4DA4-BAB6-29676FDA0D13}"/>
              </a:ext>
            </a:extLst>
          </p:cNvPr>
          <p:cNvSpPr/>
          <p:nvPr userDrawn="1"/>
        </p:nvSpPr>
        <p:spPr>
          <a:xfrm>
            <a:off x="266700" y="825500"/>
            <a:ext cx="8610600" cy="581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4" descr="「ピクトグラム　フリー　ペン」の画像検索結果">
            <a:extLst>
              <a:ext uri="{FF2B5EF4-FFF2-40B4-BE49-F238E27FC236}">
                <a16:creationId xmlns:a16="http://schemas.microsoft.com/office/drawing/2014/main" id="{66DE3B5C-31B0-429C-A63C-E937CCF669D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8296" y="-43312"/>
            <a:ext cx="890226" cy="890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748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063C3407-5301-48D5-9F86-3F8F09C086D3}"/>
              </a:ext>
            </a:extLst>
          </p:cNvPr>
          <p:cNvSpPr/>
          <p:nvPr userDrawn="1"/>
        </p:nvSpPr>
        <p:spPr>
          <a:xfrm>
            <a:off x="621392" y="4557486"/>
            <a:ext cx="78867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extLst>
              <a:ext uri="{FF2B5EF4-FFF2-40B4-BE49-F238E27FC236}">
                <a16:creationId xmlns:a16="http://schemas.microsoft.com/office/drawing/2014/main" id="{474FECA3-C758-4290-BBB0-C3A67BB9CFB8}"/>
              </a:ext>
            </a:extLst>
          </p:cNvPr>
          <p:cNvSpPr/>
          <p:nvPr userDrawn="1"/>
        </p:nvSpPr>
        <p:spPr>
          <a:xfrm>
            <a:off x="1175554" y="2172041"/>
            <a:ext cx="6947941" cy="2513918"/>
          </a:xfrm>
          <a:prstGeom prst="round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a:solidFill>
                <a:schemeClr val="tx1">
                  <a:lumMod val="75000"/>
                  <a:lumOff val="25000"/>
                </a:schemeClr>
              </a:solidFill>
              <a:latin typeface="ＭＳ Ｐゴシック" panose="020B0600070205080204" pitchFamily="50" charset="-128"/>
              <a:ea typeface="ＭＳ Ｐゴシック" panose="020B0600070205080204" pitchFamily="50" charset="-128"/>
            </a:endParaRPr>
          </a:p>
        </p:txBody>
      </p:sp>
      <p:sp>
        <p:nvSpPr>
          <p:cNvPr id="6" name="Title 1">
            <a:extLst>
              <a:ext uri="{FF2B5EF4-FFF2-40B4-BE49-F238E27FC236}">
                <a16:creationId xmlns:a16="http://schemas.microsoft.com/office/drawing/2014/main" id="{4B6317FF-E042-44C5-B667-EA4AFC866E0A}"/>
              </a:ext>
            </a:extLst>
          </p:cNvPr>
          <p:cNvSpPr>
            <a:spLocks noGrp="1"/>
          </p:cNvSpPr>
          <p:nvPr>
            <p:ph type="title"/>
          </p:nvPr>
        </p:nvSpPr>
        <p:spPr>
          <a:xfrm>
            <a:off x="1475595" y="2845998"/>
            <a:ext cx="6492851" cy="1325563"/>
          </a:xfrm>
          <a:prstGeom prst="rect">
            <a:avLst/>
          </a:prstGeom>
        </p:spPr>
        <p:txBody>
          <a:bodyPr>
            <a:normAutofit/>
          </a:bodyPr>
          <a:lstStyle>
            <a:lvl1pPr algn="ctr">
              <a:defRPr sz="3600">
                <a:latin typeface="ＭＳ Ｐゴシック" panose="020B0600070205080204" pitchFamily="50" charset="-128"/>
                <a:ea typeface="ＭＳ Ｐゴシック" panose="020B0600070205080204" pitchFamily="50" charset="-128"/>
              </a:defRPr>
            </a:lvl1pPr>
          </a:lstStyle>
          <a:p>
            <a:r>
              <a:rPr lang="ja-JP" altLang="en-US"/>
              <a:t>マスター タイトルの書式設定</a:t>
            </a:r>
            <a:endParaRPr lang="en-US"/>
          </a:p>
        </p:txBody>
      </p:sp>
    </p:spTree>
    <p:extLst>
      <p:ext uri="{BB962C8B-B14F-4D97-AF65-F5344CB8AC3E}">
        <p14:creationId xmlns:p14="http://schemas.microsoft.com/office/powerpoint/2010/main" val="4291600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セクション見出し">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CBBA3E3B-F2E9-4AF3-8B5E-7CC7FE041F4F}"/>
              </a:ext>
            </a:extLst>
          </p:cNvPr>
          <p:cNvSpPr/>
          <p:nvPr userDrawn="1"/>
        </p:nvSpPr>
        <p:spPr>
          <a:xfrm>
            <a:off x="174171" y="159656"/>
            <a:ext cx="8781143" cy="65169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Title 1">
            <a:extLst>
              <a:ext uri="{FF2B5EF4-FFF2-40B4-BE49-F238E27FC236}">
                <a16:creationId xmlns:a16="http://schemas.microsoft.com/office/drawing/2014/main" id="{7318606B-2DE5-4085-9EF0-C1C0B4F85558}"/>
              </a:ext>
            </a:extLst>
          </p:cNvPr>
          <p:cNvSpPr>
            <a:spLocks noGrp="1"/>
          </p:cNvSpPr>
          <p:nvPr>
            <p:ph type="title"/>
          </p:nvPr>
        </p:nvSpPr>
        <p:spPr>
          <a:xfrm>
            <a:off x="621392" y="1550082"/>
            <a:ext cx="7886700" cy="2513918"/>
          </a:xfrm>
          <a:prstGeom prst="rect">
            <a:avLst/>
          </a:prstGeom>
        </p:spPr>
        <p:txBody>
          <a:bodyPr anchor="b">
            <a:normAutofit/>
          </a:bodyPr>
          <a:lstStyle>
            <a:lvl1pPr algn="ctr">
              <a:defRPr sz="5400">
                <a:latin typeface="ＭＳ ゴシック" panose="020B0609070205080204" pitchFamily="49" charset="-128"/>
                <a:ea typeface="ＭＳ ゴシック" panose="020B0609070205080204" pitchFamily="49" charset="-128"/>
              </a:defRPr>
            </a:lvl1pPr>
          </a:lstStyle>
          <a:p>
            <a:r>
              <a:rPr lang="ja-JP" altLang="en-US"/>
              <a:t>マスター タイトルの書式設定</a:t>
            </a:r>
            <a:endParaRPr lang="en-US"/>
          </a:p>
        </p:txBody>
      </p:sp>
      <p:sp>
        <p:nvSpPr>
          <p:cNvPr id="12" name="正方形/長方形 11">
            <a:extLst>
              <a:ext uri="{FF2B5EF4-FFF2-40B4-BE49-F238E27FC236}">
                <a16:creationId xmlns:a16="http://schemas.microsoft.com/office/drawing/2014/main" id="{49823E5F-0E25-482D-91B6-8D606FF93E4F}"/>
              </a:ext>
            </a:extLst>
          </p:cNvPr>
          <p:cNvSpPr/>
          <p:nvPr userDrawn="1"/>
        </p:nvSpPr>
        <p:spPr>
          <a:xfrm>
            <a:off x="621392" y="4557486"/>
            <a:ext cx="78867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99783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2AF33627-8408-484C-82E0-FBBA0B252109}" type="datetime1">
              <a:rPr kumimoji="1" lang="ja-JP" altLang="en-US" smtClean="0"/>
              <a:t>2024/3/29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1369108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B33AC838-1347-42DC-8205-9FF0B7D30B46}" type="datetime1">
              <a:rPr kumimoji="1" lang="ja-JP" altLang="en-US" smtClean="0"/>
              <a:t>2024/3/29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4194926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F85713-B5C3-436A-892A-C08907ECB122}" type="datetime1">
              <a:rPr kumimoji="1" lang="ja-JP" altLang="en-US" smtClean="0"/>
              <a:t>2024/3/29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7" name="Slide Number Placeholder 5">
            <a:extLst>
              <a:ext uri="{FF2B5EF4-FFF2-40B4-BE49-F238E27FC236}">
                <a16:creationId xmlns:a16="http://schemas.microsoft.com/office/drawing/2014/main" id="{B555D78C-C07B-4496-8064-6477A607102C}"/>
              </a:ext>
            </a:extLst>
          </p:cNvPr>
          <p:cNvSpPr>
            <a:spLocks noGrp="1"/>
          </p:cNvSpPr>
          <p:nvPr>
            <p:ph type="sldNum" sz="quarter" idx="4"/>
          </p:nvPr>
        </p:nvSpPr>
        <p:spPr>
          <a:xfrm>
            <a:off x="7086600" y="6492875"/>
            <a:ext cx="2057400" cy="365125"/>
          </a:xfrm>
          <a:prstGeom prst="rect">
            <a:avLst/>
          </a:prstGeom>
        </p:spPr>
        <p:txBody>
          <a:bodyPr/>
          <a:lstStyle>
            <a:lvl1pPr>
              <a:defRPr sz="14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Tree>
    <p:extLst>
      <p:ext uri="{BB962C8B-B14F-4D97-AF65-F5344CB8AC3E}">
        <p14:creationId xmlns:p14="http://schemas.microsoft.com/office/powerpoint/2010/main" val="64250197"/>
      </p:ext>
    </p:extLst>
  </p:cSld>
  <p:clrMap bg1="lt1" tx1="dk1" bg2="lt2" tx2="dk2" accent1="accent1" accent2="accent2" accent3="accent3" accent4="accent4" accent5="accent5" accent6="accent6" hlink="hlink" folHlink="folHlink"/>
  <p:sldLayoutIdLst>
    <p:sldLayoutId id="2147483678" r:id="rId1"/>
    <p:sldLayoutId id="2147483661" r:id="rId2"/>
    <p:sldLayoutId id="2147483662" r:id="rId3"/>
    <p:sldLayoutId id="2147483675" r:id="rId4"/>
    <p:sldLayoutId id="2147483676" r:id="rId5"/>
    <p:sldLayoutId id="2147483663" r:id="rId6"/>
    <p:sldLayoutId id="2147483677" r:id="rId7"/>
    <p:sldLayoutId id="2147483664" r:id="rId8"/>
    <p:sldLayoutId id="2147483665" r:id="rId9"/>
    <p:sldLayoutId id="2147483666" r:id="rId10"/>
    <p:sldLayoutId id="2147483667" r:id="rId11"/>
    <p:sldLayoutId id="2147483673" r:id="rId12"/>
    <p:sldLayoutId id="2147483674" r:id="rId13"/>
    <p:sldLayoutId id="2147483668" r:id="rId14"/>
    <p:sldLayoutId id="2147483669" r:id="rId15"/>
    <p:sldLayoutId id="2147483670" r:id="rId16"/>
    <p:sldLayoutId id="2147483671" r:id="rId17"/>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fdma.go.jp/publication/database/database004.html"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14.xml"/><Relationship Id="rId16"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5" Type="http://schemas.openxmlformats.org/officeDocument/2006/relationships/image" Target="../media/image19.pn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2.gif"/><Relationship Id="rId7" Type="http://schemas.openxmlformats.org/officeDocument/2006/relationships/image" Target="../media/image25.emf"/><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package" Target="../embeddings/Microsoft_Word_Document.docx"/><Relationship Id="rId5" Type="http://schemas.openxmlformats.org/officeDocument/2006/relationships/image" Target="../media/image24.gif"/><Relationship Id="rId4" Type="http://schemas.openxmlformats.org/officeDocument/2006/relationships/image" Target="../media/image23.gif"/></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gif"/><Relationship Id="rId7"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sv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53.pn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image" Target="../media/image20.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fdma.go.jp/publication/database/database004.html"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334975-DAFC-4F74-98A6-EFBFA584F806}"/>
              </a:ext>
            </a:extLst>
          </p:cNvPr>
          <p:cNvSpPr>
            <a:spLocks noGrp="1"/>
          </p:cNvSpPr>
          <p:nvPr>
            <p:ph type="title"/>
          </p:nvPr>
        </p:nvSpPr>
        <p:spPr/>
        <p:txBody>
          <a:bodyPr>
            <a:noAutofit/>
          </a:bodyPr>
          <a:lstStyle/>
          <a:p>
            <a:pPr algn="l"/>
            <a:r>
              <a:rPr lang="en-US" altLang="ja-JP" dirty="0">
                <a:solidFill>
                  <a:schemeClr val="tx1">
                    <a:lumMod val="75000"/>
                    <a:lumOff val="25000"/>
                  </a:schemeClr>
                </a:solidFill>
                <a:latin typeface="HGPｺﾞｼｯｸE" panose="020B0900000000000000" pitchFamily="50" charset="-128"/>
                <a:ea typeface="HGPｺﾞｼｯｸE" panose="020B0900000000000000" pitchFamily="50" charset="-128"/>
              </a:rPr>
              <a:t>C17</a:t>
            </a:r>
            <a:r>
              <a:rPr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．わが家の安全対策</a:t>
            </a:r>
            <a:endParaRPr kumimoji="1"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3" name="正方形/長方形 2">
            <a:extLst>
              <a:ext uri="{FF2B5EF4-FFF2-40B4-BE49-F238E27FC236}">
                <a16:creationId xmlns:a16="http://schemas.microsoft.com/office/drawing/2014/main" id="{02B14AF4-685D-4C9E-AA84-C819A7CBF6AC}"/>
              </a:ext>
            </a:extLst>
          </p:cNvPr>
          <p:cNvSpPr/>
          <p:nvPr/>
        </p:nvSpPr>
        <p:spPr>
          <a:xfrm>
            <a:off x="7687733" y="287867"/>
            <a:ext cx="1049867" cy="372533"/>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lumMod val="65000"/>
                    <a:lumOff val="35000"/>
                  </a:schemeClr>
                </a:solidFill>
                <a:latin typeface="HGPｺﾞｼｯｸE" panose="020B0900000000000000" pitchFamily="50" charset="-128"/>
                <a:ea typeface="HGPｺﾞｼｯｸE" panose="020B0900000000000000" pitchFamily="50" charset="-128"/>
              </a:rPr>
              <a:t>25</a:t>
            </a:r>
            <a:r>
              <a:rPr kumimoji="1" lang="ja-JP" altLang="en-US">
                <a:solidFill>
                  <a:schemeClr val="tx1">
                    <a:lumMod val="65000"/>
                    <a:lumOff val="35000"/>
                  </a:schemeClr>
                </a:solidFill>
                <a:latin typeface="HGPｺﾞｼｯｸE" panose="020B0900000000000000" pitchFamily="50" charset="-128"/>
                <a:ea typeface="HGPｺﾞｼｯｸE" panose="020B0900000000000000" pitchFamily="50" charset="-128"/>
              </a:rPr>
              <a:t>分</a:t>
            </a:r>
          </a:p>
        </p:txBody>
      </p:sp>
    </p:spTree>
    <p:extLst>
      <p:ext uri="{BB962C8B-B14F-4D97-AF65-F5344CB8AC3E}">
        <p14:creationId xmlns:p14="http://schemas.microsoft.com/office/powerpoint/2010/main" val="3344476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FE7789-3F68-4915-ADCC-E60375F619EA}"/>
              </a:ext>
            </a:extLst>
          </p:cNvPr>
          <p:cNvSpPr>
            <a:spLocks noGrp="1"/>
          </p:cNvSpPr>
          <p:nvPr>
            <p:ph type="title"/>
          </p:nvPr>
        </p:nvSpPr>
        <p:spPr>
          <a:xfrm>
            <a:off x="0" y="-28575"/>
            <a:ext cx="9144000" cy="966931"/>
          </a:xfrm>
        </p:spPr>
        <p:txBody>
          <a:bodyPr/>
          <a:lstStyle/>
          <a:p>
            <a:r>
              <a:rPr lang="ja-JP" altLang="en-US"/>
              <a:t>地震に対するわが家の安全対策</a:t>
            </a:r>
            <a:br>
              <a:rPr lang="en-US" altLang="ja-JP"/>
            </a:br>
            <a:r>
              <a:rPr lang="ja-JP" altLang="en-US"/>
              <a:t>　①</a:t>
            </a:r>
            <a:r>
              <a:rPr kumimoji="1" lang="ja-JP" altLang="en-US"/>
              <a:t>集中収納の方法</a:t>
            </a:r>
          </a:p>
        </p:txBody>
      </p:sp>
      <p:sp>
        <p:nvSpPr>
          <p:cNvPr id="4" name="スライド番号プレースホルダー 3">
            <a:extLst>
              <a:ext uri="{FF2B5EF4-FFF2-40B4-BE49-F238E27FC236}">
                <a16:creationId xmlns:a16="http://schemas.microsoft.com/office/drawing/2014/main" id="{D6CC2CFC-9523-4842-A157-3AB8A2C22CA5}"/>
              </a:ext>
            </a:extLst>
          </p:cNvPr>
          <p:cNvSpPr>
            <a:spLocks noGrp="1"/>
          </p:cNvSpPr>
          <p:nvPr>
            <p:ph type="sldNum" sz="quarter" idx="12"/>
          </p:nvPr>
        </p:nvSpPr>
        <p:spPr/>
        <p:txBody>
          <a:bodyPr/>
          <a:lstStyle/>
          <a:p>
            <a:fld id="{48C0FCB9-D989-46F1-965E-624BDAC7E129}" type="slidenum">
              <a:rPr kumimoji="1" lang="ja-JP" altLang="en-US" smtClean="0"/>
              <a:pPr/>
              <a:t>10</a:t>
            </a:fld>
            <a:endParaRPr kumimoji="1" lang="ja-JP" altLang="en-US"/>
          </a:p>
        </p:txBody>
      </p:sp>
      <p:sp>
        <p:nvSpPr>
          <p:cNvPr id="32" name="正方形/長方形 31">
            <a:extLst>
              <a:ext uri="{FF2B5EF4-FFF2-40B4-BE49-F238E27FC236}">
                <a16:creationId xmlns:a16="http://schemas.microsoft.com/office/drawing/2014/main" id="{7A6E836B-C255-43E6-8BBA-13780B3BF1D7}"/>
              </a:ext>
            </a:extLst>
          </p:cNvPr>
          <p:cNvSpPr/>
          <p:nvPr/>
        </p:nvSpPr>
        <p:spPr>
          <a:xfrm>
            <a:off x="262800" y="1012395"/>
            <a:ext cx="8618400" cy="1043599"/>
          </a:xfrm>
          <a:prstGeom prst="rect">
            <a:avLst/>
          </a:prstGeom>
          <a:solidFill>
            <a:schemeClr val="bg1"/>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ja-JP" altLang="en-US" sz="2800" dirty="0">
                <a:solidFill>
                  <a:schemeClr val="tx1">
                    <a:lumMod val="75000"/>
                    <a:lumOff val="25000"/>
                  </a:schemeClr>
                </a:solidFill>
                <a:latin typeface="HGPｺﾞｼｯｸE" panose="020B0900000000000000" pitchFamily="50" charset="-128"/>
                <a:ea typeface="HGPｺﾞｼｯｸE" panose="020B0900000000000000" pitchFamily="50" charset="-128"/>
              </a:rPr>
              <a:t>集中的に収納することで、居住スペースの安全を</a:t>
            </a:r>
            <a:br>
              <a:rPr lang="en-US" altLang="ja-JP" sz="2800" dirty="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2800" dirty="0">
                <a:solidFill>
                  <a:schemeClr val="tx1">
                    <a:lumMod val="75000"/>
                    <a:lumOff val="25000"/>
                  </a:schemeClr>
                </a:solidFill>
                <a:latin typeface="HGPｺﾞｼｯｸE" panose="020B0900000000000000" pitchFamily="50" charset="-128"/>
                <a:ea typeface="HGPｺﾞｼｯｸE" panose="020B0900000000000000" pitchFamily="50" charset="-128"/>
              </a:rPr>
              <a:t>確保しましょう</a:t>
            </a:r>
            <a:endParaRPr lang="ja-JP" altLang="en-US" sz="3600" dirty="0">
              <a:solidFill>
                <a:srgbClr val="404040"/>
              </a:solidFill>
              <a:latin typeface="HGPｺﾞｼｯｸE" panose="020B0900000000000000" pitchFamily="50" charset="-128"/>
              <a:ea typeface="HGPｺﾞｼｯｸE" panose="020B0900000000000000" pitchFamily="50" charset="-128"/>
            </a:endParaRPr>
          </a:p>
        </p:txBody>
      </p:sp>
      <p:pic>
        <p:nvPicPr>
          <p:cNvPr id="22" name="図 21" descr="家具, テーブル が含まれている画像&#10;&#10;自動的に生成された説明">
            <a:extLst>
              <a:ext uri="{FF2B5EF4-FFF2-40B4-BE49-F238E27FC236}">
                <a16:creationId xmlns:a16="http://schemas.microsoft.com/office/drawing/2014/main" id="{5994014B-B324-4625-AB85-BD27EFCA961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5942" b="18985"/>
          <a:stretch/>
        </p:blipFill>
        <p:spPr>
          <a:xfrm>
            <a:off x="5692483" y="2779695"/>
            <a:ext cx="1887364" cy="1737443"/>
          </a:xfrm>
          <a:prstGeom prst="rect">
            <a:avLst/>
          </a:prstGeom>
        </p:spPr>
      </p:pic>
      <p:pic>
        <p:nvPicPr>
          <p:cNvPr id="27" name="図 26" descr="文房具, ボックス, 本棚 が含まれている画像&#10;&#10;自動的に生成された説明">
            <a:extLst>
              <a:ext uri="{FF2B5EF4-FFF2-40B4-BE49-F238E27FC236}">
                <a16:creationId xmlns:a16="http://schemas.microsoft.com/office/drawing/2014/main" id="{CE96B5B7-B5FA-4E87-BBDD-958FD86D38B4}"/>
              </a:ext>
            </a:extLst>
          </p:cNvPr>
          <p:cNvPicPr>
            <a:picLocks noChangeAspect="1"/>
          </p:cNvPicPr>
          <p:nvPr/>
        </p:nvPicPr>
        <p:blipFill rotWithShape="1">
          <a:blip r:embed="rId4">
            <a:extLst>
              <a:ext uri="{28A0092B-C50C-407E-A947-70E740481C1C}">
                <a14:useLocalDpi xmlns:a14="http://schemas.microsoft.com/office/drawing/2010/main" val="0"/>
              </a:ext>
            </a:extLst>
          </a:blip>
          <a:srcRect l="11593" t="4203" r="13334" b="12896"/>
          <a:stretch/>
        </p:blipFill>
        <p:spPr>
          <a:xfrm>
            <a:off x="1787119" y="2767126"/>
            <a:ext cx="1553792" cy="1715818"/>
          </a:xfrm>
          <a:prstGeom prst="rect">
            <a:avLst/>
          </a:prstGeom>
        </p:spPr>
      </p:pic>
      <p:sp>
        <p:nvSpPr>
          <p:cNvPr id="28" name="四角形: 角を丸くする 27">
            <a:extLst>
              <a:ext uri="{FF2B5EF4-FFF2-40B4-BE49-F238E27FC236}">
                <a16:creationId xmlns:a16="http://schemas.microsoft.com/office/drawing/2014/main" id="{88681928-AC8A-41FD-A6E2-0C149E35234C}"/>
              </a:ext>
            </a:extLst>
          </p:cNvPr>
          <p:cNvSpPr/>
          <p:nvPr/>
        </p:nvSpPr>
        <p:spPr>
          <a:xfrm>
            <a:off x="738800" y="4532511"/>
            <a:ext cx="3654313" cy="505505"/>
          </a:xfrm>
          <a:prstGeom prst="roundRect">
            <a:avLst/>
          </a:prstGeom>
          <a:solidFill>
            <a:srgbClr val="35A16B"/>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C1C9A7F7-0550-40D1-9ED2-EC2E6BAFF51C}"/>
              </a:ext>
            </a:extLst>
          </p:cNvPr>
          <p:cNvSpPr txBox="1"/>
          <p:nvPr/>
        </p:nvSpPr>
        <p:spPr>
          <a:xfrm>
            <a:off x="641524" y="4508861"/>
            <a:ext cx="3658121" cy="523220"/>
          </a:xfrm>
          <a:prstGeom prst="rect">
            <a:avLst/>
          </a:prstGeom>
          <a:noFill/>
        </p:spPr>
        <p:txBody>
          <a:bodyPr wrap="square" rtlCol="0">
            <a:spAutoFit/>
          </a:bodyPr>
          <a:lstStyle/>
          <a:p>
            <a:pPr algn="ctr"/>
            <a:r>
              <a:rPr kumimoji="1" lang="ja-JP" altLang="en-US" sz="2800">
                <a:solidFill>
                  <a:schemeClr val="bg1"/>
                </a:solidFill>
                <a:latin typeface="HGPｺﾞｼｯｸE" panose="020B0900000000000000" pitchFamily="50" charset="-128"/>
                <a:ea typeface="HGPｺﾞｼｯｸE" panose="020B0900000000000000" pitchFamily="50" charset="-128"/>
              </a:rPr>
              <a:t>クローゼットに集中</a:t>
            </a:r>
          </a:p>
        </p:txBody>
      </p:sp>
      <p:sp>
        <p:nvSpPr>
          <p:cNvPr id="30" name="四角形: 角を丸くする 29">
            <a:extLst>
              <a:ext uri="{FF2B5EF4-FFF2-40B4-BE49-F238E27FC236}">
                <a16:creationId xmlns:a16="http://schemas.microsoft.com/office/drawing/2014/main" id="{C656DD9E-3009-4A3C-A859-8CFD61DF6D0B}"/>
              </a:ext>
            </a:extLst>
          </p:cNvPr>
          <p:cNvSpPr/>
          <p:nvPr/>
        </p:nvSpPr>
        <p:spPr>
          <a:xfrm>
            <a:off x="4750888" y="2228377"/>
            <a:ext cx="3658198" cy="508871"/>
          </a:xfrm>
          <a:prstGeom prst="roundRect">
            <a:avLst/>
          </a:prstGeom>
          <a:solidFill>
            <a:srgbClr val="35A16B"/>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8586A172-AFF9-42A6-A84D-7978E41A461E}"/>
              </a:ext>
            </a:extLst>
          </p:cNvPr>
          <p:cNvSpPr txBox="1"/>
          <p:nvPr/>
        </p:nvSpPr>
        <p:spPr>
          <a:xfrm>
            <a:off x="4748435" y="2204435"/>
            <a:ext cx="3697902" cy="523220"/>
          </a:xfrm>
          <a:prstGeom prst="rect">
            <a:avLst/>
          </a:prstGeom>
          <a:noFill/>
        </p:spPr>
        <p:txBody>
          <a:bodyPr wrap="square" rtlCol="0">
            <a:spAutoFit/>
          </a:bodyPr>
          <a:lstStyle/>
          <a:p>
            <a:pPr algn="ctr"/>
            <a:r>
              <a:rPr kumimoji="1" lang="ja-JP" altLang="en-US" sz="2800">
                <a:solidFill>
                  <a:schemeClr val="bg1"/>
                </a:solidFill>
                <a:latin typeface="HGPｺﾞｼｯｸE" panose="020B0900000000000000" pitchFamily="50" charset="-128"/>
                <a:ea typeface="HGPｺﾞｼｯｸE" panose="020B0900000000000000" pitchFamily="50" charset="-128"/>
              </a:rPr>
              <a:t>タンス部屋に集中</a:t>
            </a:r>
          </a:p>
        </p:txBody>
      </p:sp>
      <p:sp>
        <p:nvSpPr>
          <p:cNvPr id="33" name="四角形: 角を丸くする 32">
            <a:extLst>
              <a:ext uri="{FF2B5EF4-FFF2-40B4-BE49-F238E27FC236}">
                <a16:creationId xmlns:a16="http://schemas.microsoft.com/office/drawing/2014/main" id="{4DBBD7D4-AC0A-4143-983F-D2DACBED1CEC}"/>
              </a:ext>
            </a:extLst>
          </p:cNvPr>
          <p:cNvSpPr/>
          <p:nvPr/>
        </p:nvSpPr>
        <p:spPr>
          <a:xfrm>
            <a:off x="734916" y="2228084"/>
            <a:ext cx="3658198" cy="499628"/>
          </a:xfrm>
          <a:prstGeom prst="roundRect">
            <a:avLst/>
          </a:prstGeom>
          <a:solidFill>
            <a:srgbClr val="35A16B"/>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DBB1894F-2123-4977-ACEF-999DB5D4CFE7}"/>
              </a:ext>
            </a:extLst>
          </p:cNvPr>
          <p:cNvSpPr txBox="1"/>
          <p:nvPr/>
        </p:nvSpPr>
        <p:spPr>
          <a:xfrm>
            <a:off x="697663" y="2232922"/>
            <a:ext cx="3545841" cy="523220"/>
          </a:xfrm>
          <a:prstGeom prst="rect">
            <a:avLst/>
          </a:prstGeom>
          <a:noFill/>
        </p:spPr>
        <p:txBody>
          <a:bodyPr wrap="square" rtlCol="0">
            <a:spAutoFit/>
          </a:bodyPr>
          <a:lstStyle/>
          <a:p>
            <a:pPr algn="ctr"/>
            <a:r>
              <a:rPr kumimoji="1" lang="ja-JP" altLang="en-US" sz="2800">
                <a:solidFill>
                  <a:schemeClr val="bg1"/>
                </a:solidFill>
                <a:latin typeface="HGPｺﾞｼｯｸE" panose="020B0900000000000000" pitchFamily="50" charset="-128"/>
                <a:ea typeface="HGPｺﾞｼｯｸE" panose="020B0900000000000000" pitchFamily="50" charset="-128"/>
              </a:rPr>
              <a:t>納戸に集中</a:t>
            </a:r>
          </a:p>
        </p:txBody>
      </p:sp>
      <p:pic>
        <p:nvPicPr>
          <p:cNvPr id="35" name="図 34" descr="パソコンの画面&#10;&#10;自動的に生成された説明">
            <a:extLst>
              <a:ext uri="{FF2B5EF4-FFF2-40B4-BE49-F238E27FC236}">
                <a16:creationId xmlns:a16="http://schemas.microsoft.com/office/drawing/2014/main" id="{9726BF3B-EAC1-4DE8-8D4F-5A307116C5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8175" y="5081433"/>
            <a:ext cx="1701672" cy="1701672"/>
          </a:xfrm>
          <a:prstGeom prst="rect">
            <a:avLst/>
          </a:prstGeom>
        </p:spPr>
      </p:pic>
      <p:pic>
        <p:nvPicPr>
          <p:cNvPr id="36" name="図 35" descr="記号, 座る, 光, 立つ が含まれている画像&#10;&#10;自動的に生成された説明">
            <a:extLst>
              <a:ext uri="{FF2B5EF4-FFF2-40B4-BE49-F238E27FC236}">
                <a16:creationId xmlns:a16="http://schemas.microsoft.com/office/drawing/2014/main" id="{81D1DBF2-1FB6-4D19-98D0-99F18366DD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8172" y="4975891"/>
            <a:ext cx="1912756" cy="1912756"/>
          </a:xfrm>
          <a:prstGeom prst="rect">
            <a:avLst/>
          </a:prstGeom>
        </p:spPr>
      </p:pic>
      <p:sp>
        <p:nvSpPr>
          <p:cNvPr id="37" name="四角形: 角を丸くする 36">
            <a:extLst>
              <a:ext uri="{FF2B5EF4-FFF2-40B4-BE49-F238E27FC236}">
                <a16:creationId xmlns:a16="http://schemas.microsoft.com/office/drawing/2014/main" id="{5AD4F803-5300-43CF-ADB8-B7A388FA38E8}"/>
              </a:ext>
            </a:extLst>
          </p:cNvPr>
          <p:cNvSpPr/>
          <p:nvPr/>
        </p:nvSpPr>
        <p:spPr>
          <a:xfrm>
            <a:off x="4863245" y="4505594"/>
            <a:ext cx="3545840" cy="499628"/>
          </a:xfrm>
          <a:prstGeom prst="roundRect">
            <a:avLst/>
          </a:prstGeom>
          <a:solidFill>
            <a:srgbClr val="35A16B"/>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0AC11EBB-BA1B-41FB-AE2F-F8FB69E583FA}"/>
              </a:ext>
            </a:extLst>
          </p:cNvPr>
          <p:cNvSpPr txBox="1"/>
          <p:nvPr/>
        </p:nvSpPr>
        <p:spPr>
          <a:xfrm>
            <a:off x="4748434" y="4484174"/>
            <a:ext cx="3754042" cy="523220"/>
          </a:xfrm>
          <a:prstGeom prst="rect">
            <a:avLst/>
          </a:prstGeom>
          <a:noFill/>
        </p:spPr>
        <p:txBody>
          <a:bodyPr wrap="square" rtlCol="0">
            <a:spAutoFit/>
          </a:bodyPr>
          <a:lstStyle/>
          <a:p>
            <a:pPr algn="ctr"/>
            <a:r>
              <a:rPr kumimoji="1" lang="ja-JP" altLang="en-US" sz="2800">
                <a:solidFill>
                  <a:schemeClr val="bg1"/>
                </a:solidFill>
                <a:latin typeface="HGPｺﾞｼｯｸE" panose="020B0900000000000000" pitchFamily="50" charset="-128"/>
                <a:ea typeface="HGPｺﾞｼｯｸE" panose="020B0900000000000000" pitchFamily="50" charset="-128"/>
              </a:rPr>
              <a:t>据え付け収納に集中</a:t>
            </a:r>
          </a:p>
        </p:txBody>
      </p:sp>
    </p:spTree>
    <p:extLst>
      <p:ext uri="{BB962C8B-B14F-4D97-AF65-F5344CB8AC3E}">
        <p14:creationId xmlns:p14="http://schemas.microsoft.com/office/powerpoint/2010/main" val="247427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687EAFC-A71D-4E35-9A65-D953420DB78A}"/>
              </a:ext>
            </a:extLst>
          </p:cNvPr>
          <p:cNvPicPr>
            <a:picLocks noChangeAspect="1"/>
          </p:cNvPicPr>
          <p:nvPr/>
        </p:nvPicPr>
        <p:blipFill>
          <a:blip r:embed="rId3"/>
          <a:stretch>
            <a:fillRect/>
          </a:stretch>
        </p:blipFill>
        <p:spPr>
          <a:xfrm>
            <a:off x="1478512" y="1917539"/>
            <a:ext cx="6186975" cy="4721267"/>
          </a:xfrm>
          <a:prstGeom prst="rect">
            <a:avLst/>
          </a:prstGeom>
        </p:spPr>
      </p:pic>
      <p:cxnSp>
        <p:nvCxnSpPr>
          <p:cNvPr id="21" name="直線矢印コネクタ 20">
            <a:extLst>
              <a:ext uri="{FF2B5EF4-FFF2-40B4-BE49-F238E27FC236}">
                <a16:creationId xmlns:a16="http://schemas.microsoft.com/office/drawing/2014/main" id="{9E50427D-E0B8-4B55-8498-39BF97658C0E}"/>
              </a:ext>
            </a:extLst>
          </p:cNvPr>
          <p:cNvCxnSpPr>
            <a:cxnSpLocks/>
          </p:cNvCxnSpPr>
          <p:nvPr/>
        </p:nvCxnSpPr>
        <p:spPr>
          <a:xfrm flipH="1" flipV="1">
            <a:off x="2226733" y="2619147"/>
            <a:ext cx="4751998" cy="457604"/>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4D690FD3-E9E7-4568-A841-6CEF97AF932E}"/>
              </a:ext>
            </a:extLst>
          </p:cNvPr>
          <p:cNvCxnSpPr>
            <a:cxnSpLocks/>
          </p:cNvCxnSpPr>
          <p:nvPr/>
        </p:nvCxnSpPr>
        <p:spPr>
          <a:xfrm flipH="1">
            <a:off x="7255933" y="3218429"/>
            <a:ext cx="194734" cy="830941"/>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0BFE7789-3F68-4915-ADCC-E60375F619EA}"/>
              </a:ext>
            </a:extLst>
          </p:cNvPr>
          <p:cNvSpPr>
            <a:spLocks noGrp="1"/>
          </p:cNvSpPr>
          <p:nvPr>
            <p:ph type="title"/>
          </p:nvPr>
        </p:nvSpPr>
        <p:spPr>
          <a:xfrm>
            <a:off x="0" y="-28575"/>
            <a:ext cx="9144000" cy="931224"/>
          </a:xfrm>
          <a:solidFill>
            <a:srgbClr val="35A16B"/>
          </a:solidFill>
        </p:spPr>
        <p:txBody>
          <a:bodyPr/>
          <a:lstStyle/>
          <a:p>
            <a:r>
              <a:rPr lang="ja-JP" altLang="en-US"/>
              <a:t>地震に対するわが家の安全対策</a:t>
            </a:r>
            <a:br>
              <a:rPr lang="en-US" altLang="ja-JP"/>
            </a:br>
            <a:r>
              <a:rPr lang="ja-JP" altLang="en-US"/>
              <a:t>　</a:t>
            </a:r>
            <a:r>
              <a:rPr kumimoji="1" lang="ja-JP" altLang="en-US"/>
              <a:t>②家具類のレイアウトの工夫　（安全エリアの設定）</a:t>
            </a:r>
          </a:p>
        </p:txBody>
      </p:sp>
      <p:sp>
        <p:nvSpPr>
          <p:cNvPr id="4" name="スライド番号プレースホルダー 3">
            <a:extLst>
              <a:ext uri="{FF2B5EF4-FFF2-40B4-BE49-F238E27FC236}">
                <a16:creationId xmlns:a16="http://schemas.microsoft.com/office/drawing/2014/main" id="{D6CC2CFC-9523-4842-A157-3AB8A2C22CA5}"/>
              </a:ext>
            </a:extLst>
          </p:cNvPr>
          <p:cNvSpPr>
            <a:spLocks noGrp="1"/>
          </p:cNvSpPr>
          <p:nvPr>
            <p:ph type="sldNum" sz="quarter" idx="12"/>
          </p:nvPr>
        </p:nvSpPr>
        <p:spPr/>
        <p:txBody>
          <a:bodyPr/>
          <a:lstStyle/>
          <a:p>
            <a:fld id="{48C0FCB9-D989-46F1-965E-624BDAC7E129}" type="slidenum">
              <a:rPr kumimoji="1" lang="ja-JP" altLang="en-US" smtClean="0"/>
              <a:pPr/>
              <a:t>11</a:t>
            </a:fld>
            <a:endParaRPr kumimoji="1" lang="ja-JP" altLang="en-US"/>
          </a:p>
        </p:txBody>
      </p:sp>
      <p:sp>
        <p:nvSpPr>
          <p:cNvPr id="31" name="テキスト ボックス 30">
            <a:extLst>
              <a:ext uri="{FF2B5EF4-FFF2-40B4-BE49-F238E27FC236}">
                <a16:creationId xmlns:a16="http://schemas.microsoft.com/office/drawing/2014/main" id="{FA631FC3-2A5A-463E-AC10-6CFB7BEB1409}"/>
              </a:ext>
            </a:extLst>
          </p:cNvPr>
          <p:cNvSpPr txBox="1"/>
          <p:nvPr/>
        </p:nvSpPr>
        <p:spPr>
          <a:xfrm>
            <a:off x="0" y="6558758"/>
            <a:ext cx="3490058" cy="261610"/>
          </a:xfrm>
          <a:prstGeom prst="rect">
            <a:avLst/>
          </a:prstGeom>
          <a:noFill/>
        </p:spPr>
        <p:txBody>
          <a:bodyPr wrap="none" rtlCol="0">
            <a:spAutoFit/>
          </a:bodyPr>
          <a:lstStyle/>
          <a:p>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参考：品川区「高層マンション防災対策の手引き（</a:t>
            </a:r>
            <a:r>
              <a:rPr lang="en-US" altLang="ja-JP" sz="1100">
                <a:solidFill>
                  <a:schemeClr val="tx1">
                    <a:lumMod val="75000"/>
                    <a:lumOff val="25000"/>
                  </a:schemeClr>
                </a:solidFill>
                <a:latin typeface="HGPｺﾞｼｯｸE" panose="020B0900000000000000" pitchFamily="50" charset="-128"/>
                <a:ea typeface="HGPｺﾞｼｯｸE" panose="020B0900000000000000" pitchFamily="50" charset="-128"/>
              </a:rPr>
              <a:t>p.18</a:t>
            </a:r>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a:t>
            </a:r>
          </a:p>
        </p:txBody>
      </p:sp>
      <p:sp>
        <p:nvSpPr>
          <p:cNvPr id="34" name="正方形/長方形 33">
            <a:extLst>
              <a:ext uri="{FF2B5EF4-FFF2-40B4-BE49-F238E27FC236}">
                <a16:creationId xmlns:a16="http://schemas.microsoft.com/office/drawing/2014/main" id="{22772288-26E4-4076-83C7-ED9F6F992130}"/>
              </a:ext>
            </a:extLst>
          </p:cNvPr>
          <p:cNvSpPr/>
          <p:nvPr/>
        </p:nvSpPr>
        <p:spPr>
          <a:xfrm>
            <a:off x="262800" y="970507"/>
            <a:ext cx="8618400" cy="909861"/>
          </a:xfrm>
          <a:prstGeom prst="rect">
            <a:avLst/>
          </a:prstGeom>
          <a:solidFill>
            <a:schemeClr val="bg1"/>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lIns="288000" rIns="288000" rtlCol="0" anchor="ctr"/>
          <a:lstStyle/>
          <a:p>
            <a:pPr algn="just"/>
            <a:r>
              <a:rPr lang="ja-JP" altLang="en-US" sz="2800" dirty="0">
                <a:solidFill>
                  <a:schemeClr val="tx1">
                    <a:lumMod val="75000"/>
                    <a:lumOff val="25000"/>
                  </a:schemeClr>
                </a:solidFill>
                <a:latin typeface="HGPｺﾞｼｯｸE" panose="020B0900000000000000" pitchFamily="50" charset="-128"/>
                <a:ea typeface="HGPｺﾞｼｯｸE" panose="020B0900000000000000" pitchFamily="50" charset="-128"/>
              </a:rPr>
              <a:t>就寝場所や出入口の付近には「安全エリア」を</a:t>
            </a:r>
            <a:br>
              <a:rPr lang="en-US" altLang="ja-JP" sz="2800" dirty="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2800" dirty="0">
                <a:solidFill>
                  <a:schemeClr val="tx1">
                    <a:lumMod val="75000"/>
                    <a:lumOff val="25000"/>
                  </a:schemeClr>
                </a:solidFill>
                <a:latin typeface="HGPｺﾞｼｯｸE" panose="020B0900000000000000" pitchFamily="50" charset="-128"/>
                <a:ea typeface="HGPｺﾞｼｯｸE" panose="020B0900000000000000" pitchFamily="50" charset="-128"/>
              </a:rPr>
              <a:t>確保しましょう</a:t>
            </a:r>
          </a:p>
        </p:txBody>
      </p:sp>
      <p:cxnSp>
        <p:nvCxnSpPr>
          <p:cNvPr id="6" name="直線矢印コネクタ 5">
            <a:extLst>
              <a:ext uri="{FF2B5EF4-FFF2-40B4-BE49-F238E27FC236}">
                <a16:creationId xmlns:a16="http://schemas.microsoft.com/office/drawing/2014/main" id="{B7EC71A1-F767-46A1-B5BE-D339805443B3}"/>
              </a:ext>
            </a:extLst>
          </p:cNvPr>
          <p:cNvCxnSpPr>
            <a:cxnSpLocks/>
          </p:cNvCxnSpPr>
          <p:nvPr/>
        </p:nvCxnSpPr>
        <p:spPr>
          <a:xfrm flipV="1">
            <a:off x="3359499" y="3076751"/>
            <a:ext cx="2049409" cy="2345419"/>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楕円 13">
            <a:extLst>
              <a:ext uri="{FF2B5EF4-FFF2-40B4-BE49-F238E27FC236}">
                <a16:creationId xmlns:a16="http://schemas.microsoft.com/office/drawing/2014/main" id="{24D2908B-0BC3-41C2-9A73-C3508FE261E4}"/>
              </a:ext>
            </a:extLst>
          </p:cNvPr>
          <p:cNvSpPr/>
          <p:nvPr/>
        </p:nvSpPr>
        <p:spPr>
          <a:xfrm>
            <a:off x="6289413" y="2619148"/>
            <a:ext cx="2507746" cy="944132"/>
          </a:xfrm>
          <a:prstGeom prst="ellipse">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57EEDC59-D81A-462C-AF50-CD530172BD87}"/>
              </a:ext>
            </a:extLst>
          </p:cNvPr>
          <p:cNvSpPr txBox="1"/>
          <p:nvPr/>
        </p:nvSpPr>
        <p:spPr>
          <a:xfrm>
            <a:off x="6485627" y="2746782"/>
            <a:ext cx="2460421" cy="707886"/>
          </a:xfrm>
          <a:prstGeom prst="rect">
            <a:avLst/>
          </a:prstGeom>
          <a:noFill/>
        </p:spPr>
        <p:txBody>
          <a:bodyPr wrap="square" rtlCol="0">
            <a:spAutoFit/>
          </a:bodyPr>
          <a:lstStyle/>
          <a:p>
            <a:r>
              <a:rPr kumimoji="1"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背の低いものにする</a:t>
            </a:r>
            <a:endParaRPr kumimoji="1"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a:p>
            <a:r>
              <a:rPr kumimoji="1"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置き方にも工夫</a:t>
            </a:r>
          </a:p>
        </p:txBody>
      </p:sp>
      <p:cxnSp>
        <p:nvCxnSpPr>
          <p:cNvPr id="37" name="直線矢印コネクタ 36">
            <a:extLst>
              <a:ext uri="{FF2B5EF4-FFF2-40B4-BE49-F238E27FC236}">
                <a16:creationId xmlns:a16="http://schemas.microsoft.com/office/drawing/2014/main" id="{E3BB9463-991A-45BB-BF02-AF8CE11338A8}"/>
              </a:ext>
            </a:extLst>
          </p:cNvPr>
          <p:cNvCxnSpPr>
            <a:cxnSpLocks/>
            <a:stCxn id="35" idx="5"/>
          </p:cNvCxnSpPr>
          <p:nvPr/>
        </p:nvCxnSpPr>
        <p:spPr>
          <a:xfrm>
            <a:off x="2272883" y="4627778"/>
            <a:ext cx="2190629" cy="624683"/>
          </a:xfrm>
          <a:prstGeom prst="straightConnector1">
            <a:avLst/>
          </a:prstGeom>
          <a:ln w="57150">
            <a:solidFill>
              <a:srgbClr val="E94716"/>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33F4C620-610B-477E-85DA-9521948E66A2}"/>
              </a:ext>
            </a:extLst>
          </p:cNvPr>
          <p:cNvCxnSpPr>
            <a:cxnSpLocks/>
            <a:stCxn id="35" idx="7"/>
          </p:cNvCxnSpPr>
          <p:nvPr/>
        </p:nvCxnSpPr>
        <p:spPr>
          <a:xfrm flipV="1">
            <a:off x="2272883" y="3968265"/>
            <a:ext cx="206111" cy="231700"/>
          </a:xfrm>
          <a:prstGeom prst="straightConnector1">
            <a:avLst/>
          </a:prstGeom>
          <a:ln w="57150">
            <a:solidFill>
              <a:srgbClr val="E94716"/>
            </a:solidFill>
            <a:tailEnd type="triangle"/>
          </a:ln>
        </p:spPr>
        <p:style>
          <a:lnRef idx="1">
            <a:schemeClr val="accent1"/>
          </a:lnRef>
          <a:fillRef idx="0">
            <a:schemeClr val="accent1"/>
          </a:fillRef>
          <a:effectRef idx="0">
            <a:schemeClr val="accent1"/>
          </a:effectRef>
          <a:fontRef idx="minor">
            <a:schemeClr val="tx1"/>
          </a:fontRef>
        </p:style>
      </p:cxnSp>
      <p:sp>
        <p:nvSpPr>
          <p:cNvPr id="35" name="楕円 34">
            <a:extLst>
              <a:ext uri="{FF2B5EF4-FFF2-40B4-BE49-F238E27FC236}">
                <a16:creationId xmlns:a16="http://schemas.microsoft.com/office/drawing/2014/main" id="{4B47A8FC-3CB1-4F9C-A41F-C5BFEC465EB4}"/>
              </a:ext>
            </a:extLst>
          </p:cNvPr>
          <p:cNvSpPr/>
          <p:nvPr/>
        </p:nvSpPr>
        <p:spPr>
          <a:xfrm>
            <a:off x="765437" y="4111362"/>
            <a:ext cx="1766083" cy="605019"/>
          </a:xfrm>
          <a:prstGeom prst="ellipse">
            <a:avLst/>
          </a:prstGeom>
          <a:solidFill>
            <a:schemeClr val="bg1"/>
          </a:solidFill>
          <a:ln w="38100">
            <a:solidFill>
              <a:srgbClr val="E947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7468D2B7-0E91-4EA3-A763-E77FC78D1C14}"/>
              </a:ext>
            </a:extLst>
          </p:cNvPr>
          <p:cNvSpPr txBox="1"/>
          <p:nvPr/>
        </p:nvSpPr>
        <p:spPr>
          <a:xfrm>
            <a:off x="817962" y="4196785"/>
            <a:ext cx="1661032" cy="400110"/>
          </a:xfrm>
          <a:prstGeom prst="rect">
            <a:avLst/>
          </a:prstGeom>
          <a:noFill/>
        </p:spPr>
        <p:txBody>
          <a:bodyPr wrap="none" rtlCol="0">
            <a:spAutoFit/>
          </a:bodyPr>
          <a:lstStyle/>
          <a:p>
            <a:r>
              <a:rPr kumimoji="1"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飛び出し注意</a:t>
            </a:r>
          </a:p>
        </p:txBody>
      </p:sp>
      <p:cxnSp>
        <p:nvCxnSpPr>
          <p:cNvPr id="42" name="直線矢印コネクタ 41">
            <a:extLst>
              <a:ext uri="{FF2B5EF4-FFF2-40B4-BE49-F238E27FC236}">
                <a16:creationId xmlns:a16="http://schemas.microsoft.com/office/drawing/2014/main" id="{5E2F0542-D4EE-4071-BB15-792FD82B84B5}"/>
              </a:ext>
            </a:extLst>
          </p:cNvPr>
          <p:cNvCxnSpPr>
            <a:cxnSpLocks/>
            <a:stCxn id="40" idx="2"/>
          </p:cNvCxnSpPr>
          <p:nvPr/>
        </p:nvCxnSpPr>
        <p:spPr>
          <a:xfrm flipH="1" flipV="1">
            <a:off x="4111193" y="5908700"/>
            <a:ext cx="553708" cy="365052"/>
          </a:xfrm>
          <a:prstGeom prst="straightConnector1">
            <a:avLst/>
          </a:prstGeom>
          <a:ln w="57150">
            <a:solidFill>
              <a:srgbClr val="52BBCE"/>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a:extLst>
              <a:ext uri="{FF2B5EF4-FFF2-40B4-BE49-F238E27FC236}">
                <a16:creationId xmlns:a16="http://schemas.microsoft.com/office/drawing/2014/main" id="{EBD2FD46-EC5E-4F8A-A897-D42561F5F83B}"/>
              </a:ext>
            </a:extLst>
          </p:cNvPr>
          <p:cNvCxnSpPr>
            <a:cxnSpLocks/>
            <a:stCxn id="40" idx="0"/>
          </p:cNvCxnSpPr>
          <p:nvPr/>
        </p:nvCxnSpPr>
        <p:spPr>
          <a:xfrm flipV="1">
            <a:off x="5652324" y="3176114"/>
            <a:ext cx="322619" cy="2732584"/>
          </a:xfrm>
          <a:prstGeom prst="straightConnector1">
            <a:avLst/>
          </a:prstGeom>
          <a:ln w="57150">
            <a:solidFill>
              <a:srgbClr val="52BBCE"/>
            </a:solidFill>
            <a:tailEnd type="triangle"/>
          </a:ln>
        </p:spPr>
        <p:style>
          <a:lnRef idx="1">
            <a:schemeClr val="accent1"/>
          </a:lnRef>
          <a:fillRef idx="0">
            <a:schemeClr val="accent1"/>
          </a:fillRef>
          <a:effectRef idx="0">
            <a:schemeClr val="accent1"/>
          </a:effectRef>
          <a:fontRef idx="minor">
            <a:schemeClr val="tx1"/>
          </a:fontRef>
        </p:style>
      </p:cxnSp>
      <p:sp>
        <p:nvSpPr>
          <p:cNvPr id="40" name="楕円 39">
            <a:extLst>
              <a:ext uri="{FF2B5EF4-FFF2-40B4-BE49-F238E27FC236}">
                <a16:creationId xmlns:a16="http://schemas.microsoft.com/office/drawing/2014/main" id="{8A40E632-4CAD-4AA8-9250-9E3FF73A3850}"/>
              </a:ext>
            </a:extLst>
          </p:cNvPr>
          <p:cNvSpPr/>
          <p:nvPr/>
        </p:nvSpPr>
        <p:spPr>
          <a:xfrm>
            <a:off x="4664901" y="5908698"/>
            <a:ext cx="1974846" cy="730107"/>
          </a:xfrm>
          <a:prstGeom prst="ellipse">
            <a:avLst/>
          </a:prstGeom>
          <a:solidFill>
            <a:schemeClr val="bg1"/>
          </a:solidFill>
          <a:ln w="38100">
            <a:solidFill>
              <a:srgbClr val="52BB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9A0B1DE1-B154-41B2-99BB-26E4753CDB9D}"/>
              </a:ext>
            </a:extLst>
          </p:cNvPr>
          <p:cNvSpPr txBox="1"/>
          <p:nvPr/>
        </p:nvSpPr>
        <p:spPr>
          <a:xfrm>
            <a:off x="4717426" y="6063357"/>
            <a:ext cx="1922321" cy="400110"/>
          </a:xfrm>
          <a:prstGeom prst="rect">
            <a:avLst/>
          </a:prstGeom>
          <a:noFill/>
        </p:spPr>
        <p:txBody>
          <a:bodyPr wrap="none" rtlCol="0">
            <a:spAutoFit/>
          </a:bodyPr>
          <a:lstStyle/>
          <a:p>
            <a:r>
              <a:rPr kumimoji="1"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家具を置かない</a:t>
            </a:r>
          </a:p>
        </p:txBody>
      </p:sp>
      <p:sp>
        <p:nvSpPr>
          <p:cNvPr id="28" name="テキスト ボックス 27">
            <a:extLst>
              <a:ext uri="{FF2B5EF4-FFF2-40B4-BE49-F238E27FC236}">
                <a16:creationId xmlns:a16="http://schemas.microsoft.com/office/drawing/2014/main" id="{8463E1FD-75C7-4470-9C2C-7CF8A0670A0F}"/>
              </a:ext>
            </a:extLst>
          </p:cNvPr>
          <p:cNvSpPr txBox="1"/>
          <p:nvPr/>
        </p:nvSpPr>
        <p:spPr>
          <a:xfrm>
            <a:off x="4027569" y="3568155"/>
            <a:ext cx="697627" cy="400110"/>
          </a:xfrm>
          <a:prstGeom prst="rect">
            <a:avLst/>
          </a:prstGeom>
          <a:noFill/>
        </p:spPr>
        <p:txBody>
          <a:bodyPr wrap="none" rtlCol="0">
            <a:spAutoFit/>
          </a:bodyPr>
          <a:lstStyle/>
          <a:p>
            <a:r>
              <a:rPr kumimoji="1"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避難</a:t>
            </a:r>
          </a:p>
        </p:txBody>
      </p:sp>
    </p:spTree>
    <p:extLst>
      <p:ext uri="{BB962C8B-B14F-4D97-AF65-F5344CB8AC3E}">
        <p14:creationId xmlns:p14="http://schemas.microsoft.com/office/powerpoint/2010/main" val="126017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7E8019D-5A5E-43AA-B3BB-6CD89776671C}"/>
              </a:ext>
            </a:extLst>
          </p:cNvPr>
          <p:cNvSpPr>
            <a:spLocks noGrp="1"/>
          </p:cNvSpPr>
          <p:nvPr>
            <p:ph type="sldNum" sz="quarter" idx="12"/>
          </p:nvPr>
        </p:nvSpPr>
        <p:spPr/>
        <p:txBody>
          <a:bodyPr/>
          <a:lstStyle/>
          <a:p>
            <a:fld id="{48C0FCB9-D989-46F1-965E-624BDAC7E129}" type="slidenum">
              <a:rPr kumimoji="1" lang="ja-JP" altLang="en-US" smtClean="0"/>
              <a:pPr/>
              <a:t>12</a:t>
            </a:fld>
            <a:endParaRPr kumimoji="1" lang="ja-JP" altLang="en-US"/>
          </a:p>
        </p:txBody>
      </p:sp>
      <p:grpSp>
        <p:nvGrpSpPr>
          <p:cNvPr id="3" name="グループ化 2">
            <a:extLst>
              <a:ext uri="{FF2B5EF4-FFF2-40B4-BE49-F238E27FC236}">
                <a16:creationId xmlns:a16="http://schemas.microsoft.com/office/drawing/2014/main" id="{81821326-65B3-4409-B262-99CE76E9D211}"/>
              </a:ext>
            </a:extLst>
          </p:cNvPr>
          <p:cNvGrpSpPr/>
          <p:nvPr/>
        </p:nvGrpSpPr>
        <p:grpSpPr>
          <a:xfrm>
            <a:off x="564218" y="1519523"/>
            <a:ext cx="7815284" cy="4141048"/>
            <a:chOff x="432334" y="1144932"/>
            <a:chExt cx="7596976" cy="4141048"/>
          </a:xfrm>
        </p:grpSpPr>
        <p:sp>
          <p:nvSpPr>
            <p:cNvPr id="2" name="直角三角形 1">
              <a:extLst>
                <a:ext uri="{FF2B5EF4-FFF2-40B4-BE49-F238E27FC236}">
                  <a16:creationId xmlns:a16="http://schemas.microsoft.com/office/drawing/2014/main" id="{02E3BFED-6107-4E75-A6C3-D06AAF8D1256}"/>
                </a:ext>
              </a:extLst>
            </p:cNvPr>
            <p:cNvSpPr/>
            <p:nvPr/>
          </p:nvSpPr>
          <p:spPr>
            <a:xfrm flipH="1" flipV="1">
              <a:off x="432334" y="1144932"/>
              <a:ext cx="1599762" cy="1706332"/>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36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5" name="四角形: 角を丸くする 4">
              <a:extLst>
                <a:ext uri="{FF2B5EF4-FFF2-40B4-BE49-F238E27FC236}">
                  <a16:creationId xmlns:a16="http://schemas.microsoft.com/office/drawing/2014/main" id="{C6027D71-137B-4D89-AD94-059CF63A5526}"/>
                </a:ext>
              </a:extLst>
            </p:cNvPr>
            <p:cNvSpPr/>
            <p:nvPr/>
          </p:nvSpPr>
          <p:spPr>
            <a:xfrm>
              <a:off x="1486994" y="1144933"/>
              <a:ext cx="6542316" cy="4141047"/>
            </a:xfrm>
            <a:prstGeom prst="roundRect">
              <a:avLst>
                <a:gd name="adj" fmla="val 1138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3600">
                  <a:solidFill>
                    <a:schemeClr val="tx1">
                      <a:lumMod val="75000"/>
                      <a:lumOff val="25000"/>
                    </a:schemeClr>
                  </a:solidFill>
                  <a:latin typeface="HGPｺﾞｼｯｸE" panose="020B0900000000000000" pitchFamily="50" charset="-128"/>
                  <a:ea typeface="HGPｺﾞｼｯｸE" panose="020B0900000000000000" pitchFamily="50" charset="-128"/>
                </a:rPr>
                <a:t>＜家具の転倒防止＞</a:t>
              </a:r>
              <a:endParaRPr kumimoji="1" lang="en-US" altLang="ja-JP" sz="36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ctr">
                <a:lnSpc>
                  <a:spcPct val="150000"/>
                </a:lnSpc>
              </a:pPr>
              <a:r>
                <a:rPr kumimoji="1" lang="ja-JP" altLang="en-US" sz="3600">
                  <a:solidFill>
                    <a:schemeClr val="tx1">
                      <a:lumMod val="75000"/>
                      <a:lumOff val="25000"/>
                    </a:schemeClr>
                  </a:solidFill>
                  <a:latin typeface="HGPｺﾞｼｯｸE" panose="020B0900000000000000" pitchFamily="50" charset="-128"/>
                  <a:ea typeface="HGPｺﾞｼｯｸE" panose="020B0900000000000000" pitchFamily="50" charset="-128"/>
                </a:rPr>
                <a:t>実際にどのようにやるのか、</a:t>
              </a:r>
              <a:endParaRPr kumimoji="1" lang="en-US" altLang="ja-JP" sz="36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ctr">
                <a:lnSpc>
                  <a:spcPct val="150000"/>
                </a:lnSpc>
              </a:pPr>
              <a:r>
                <a:rPr kumimoji="1" lang="ja-JP" altLang="en-US" sz="3600">
                  <a:solidFill>
                    <a:schemeClr val="tx1">
                      <a:lumMod val="75000"/>
                      <a:lumOff val="25000"/>
                    </a:schemeClr>
                  </a:solidFill>
                  <a:latin typeface="HGPｺﾞｼｯｸE" panose="020B0900000000000000" pitchFamily="50" charset="-128"/>
                  <a:ea typeface="HGPｺﾞｼｯｸE" panose="020B0900000000000000" pitchFamily="50" charset="-128"/>
                </a:rPr>
                <a:t>必要なものはなにか、</a:t>
              </a:r>
              <a:endParaRPr kumimoji="1" lang="en-US" altLang="ja-JP" sz="36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ctr">
                <a:lnSpc>
                  <a:spcPct val="150000"/>
                </a:lnSpc>
              </a:pPr>
              <a:r>
                <a:rPr kumimoji="1" lang="ja-JP" altLang="en-US" sz="3600">
                  <a:solidFill>
                    <a:schemeClr val="tx1">
                      <a:lumMod val="75000"/>
                      <a:lumOff val="25000"/>
                    </a:schemeClr>
                  </a:solidFill>
                  <a:latin typeface="HGPｺﾞｼｯｸE" panose="020B0900000000000000" pitchFamily="50" charset="-128"/>
                  <a:ea typeface="HGPｺﾞｼｯｸE" panose="020B0900000000000000" pitchFamily="50" charset="-128"/>
                </a:rPr>
                <a:t>映像で確認してみてみましょう</a:t>
              </a:r>
            </a:p>
          </p:txBody>
        </p:sp>
      </p:grpSp>
    </p:spTree>
    <p:extLst>
      <p:ext uri="{BB962C8B-B14F-4D97-AF65-F5344CB8AC3E}">
        <p14:creationId xmlns:p14="http://schemas.microsoft.com/office/powerpoint/2010/main" val="928779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7E8019D-5A5E-43AA-B3BB-6CD89776671C}"/>
              </a:ext>
            </a:extLst>
          </p:cNvPr>
          <p:cNvSpPr>
            <a:spLocks noGrp="1"/>
          </p:cNvSpPr>
          <p:nvPr>
            <p:ph type="sldNum" sz="quarter" idx="12"/>
          </p:nvPr>
        </p:nvSpPr>
        <p:spPr/>
        <p:txBody>
          <a:bodyPr/>
          <a:lstStyle/>
          <a:p>
            <a:fld id="{48C0FCB9-D989-46F1-965E-624BDAC7E129}" type="slidenum">
              <a:rPr kumimoji="1" lang="ja-JP" altLang="en-US" smtClean="0"/>
              <a:pPr/>
              <a:t>13</a:t>
            </a:fld>
            <a:endParaRPr kumimoji="1" lang="ja-JP" altLang="en-US"/>
          </a:p>
        </p:txBody>
      </p:sp>
      <p:sp>
        <p:nvSpPr>
          <p:cNvPr id="5" name="四角形: 角を丸くする 4">
            <a:extLst>
              <a:ext uri="{FF2B5EF4-FFF2-40B4-BE49-F238E27FC236}">
                <a16:creationId xmlns:a16="http://schemas.microsoft.com/office/drawing/2014/main" id="{C6027D71-137B-4D89-AD94-059CF63A5526}"/>
              </a:ext>
            </a:extLst>
          </p:cNvPr>
          <p:cNvSpPr/>
          <p:nvPr/>
        </p:nvSpPr>
        <p:spPr>
          <a:xfrm>
            <a:off x="631371" y="1429469"/>
            <a:ext cx="7881257" cy="3999061"/>
          </a:xfrm>
          <a:prstGeom prst="roundRect">
            <a:avLst>
              <a:gd name="adj" fmla="val 1609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3200">
                <a:solidFill>
                  <a:schemeClr val="tx1">
                    <a:lumMod val="75000"/>
                    <a:lumOff val="25000"/>
                  </a:schemeClr>
                </a:solidFill>
                <a:latin typeface="HGPｺﾞｼｯｸE" panose="020B0900000000000000" pitchFamily="50" charset="-128"/>
                <a:ea typeface="HGPｺﾞｼｯｸE" panose="020B0900000000000000" pitchFamily="50" charset="-128"/>
              </a:rPr>
              <a:t>総務省消防庁 防災学習ＤＶＤ</a:t>
            </a:r>
            <a:endParaRPr kumimoji="1" lang="en-US" altLang="ja-JP" sz="32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ctr">
              <a:lnSpc>
                <a:spcPct val="150000"/>
              </a:lnSpc>
            </a:pPr>
            <a:r>
              <a:rPr kumimoji="1" lang="en-US" altLang="ja-JP" sz="36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kumimoji="1" lang="ja-JP" altLang="en-US" sz="3600">
                <a:solidFill>
                  <a:schemeClr val="tx1">
                    <a:lumMod val="75000"/>
                    <a:lumOff val="25000"/>
                  </a:schemeClr>
                </a:solidFill>
                <a:latin typeface="HGPｺﾞｼｯｸE" panose="020B0900000000000000" pitchFamily="50" charset="-128"/>
                <a:ea typeface="HGPｺﾞｼｯｸE" panose="020B0900000000000000" pitchFamily="50" charset="-128"/>
              </a:rPr>
              <a:t>ふせごう</a:t>
            </a:r>
            <a:r>
              <a:rPr kumimoji="1" lang="en-US" altLang="ja-JP" sz="36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kumimoji="1" lang="ja-JP" altLang="en-US" sz="3600">
                <a:solidFill>
                  <a:schemeClr val="tx1">
                    <a:lumMod val="75000"/>
                    <a:lumOff val="25000"/>
                  </a:schemeClr>
                </a:solidFill>
                <a:latin typeface="HGPｺﾞｼｯｸE" panose="020B0900000000000000" pitchFamily="50" charset="-128"/>
                <a:ea typeface="HGPｺﾞｼｯｸE" panose="020B0900000000000000" pitchFamily="50" charset="-128"/>
              </a:rPr>
              <a:t>家具等の転落防止対策</a:t>
            </a:r>
            <a:r>
              <a:rPr kumimoji="1" lang="en-US" altLang="ja-JP" sz="36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kumimoji="1" lang="en-US" altLang="ja-JP" sz="3200">
                <a:solidFill>
                  <a:schemeClr val="tx1">
                    <a:lumMod val="75000"/>
                    <a:lumOff val="25000"/>
                  </a:schemeClr>
                </a:solidFill>
                <a:latin typeface="HGPｺﾞｼｯｸE" panose="020B0900000000000000" pitchFamily="50" charset="-128"/>
                <a:ea typeface="HGPｺﾞｼｯｸE" panose="020B0900000000000000" pitchFamily="50" charset="-128"/>
              </a:rPr>
              <a:t>12:42</a:t>
            </a:r>
            <a:r>
              <a:rPr kumimoji="1" lang="ja-JP" altLang="en-US" sz="32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kumimoji="1" lang="en-US" altLang="ja-JP" sz="3200">
                <a:solidFill>
                  <a:schemeClr val="tx1">
                    <a:lumMod val="75000"/>
                    <a:lumOff val="25000"/>
                  </a:schemeClr>
                </a:solidFill>
                <a:latin typeface="HGPｺﾞｼｯｸE" panose="020B0900000000000000" pitchFamily="50" charset="-128"/>
                <a:ea typeface="HGPｺﾞｼｯｸE" panose="020B0900000000000000" pitchFamily="50" charset="-128"/>
              </a:rPr>
              <a:t>16:07</a:t>
            </a:r>
            <a:r>
              <a:rPr kumimoji="1" lang="ja-JP" altLang="en-US" sz="3200">
                <a:solidFill>
                  <a:schemeClr val="tx1">
                    <a:lumMod val="75000"/>
                    <a:lumOff val="25000"/>
                  </a:schemeClr>
                </a:solidFill>
                <a:latin typeface="HGPｺﾞｼｯｸE" panose="020B0900000000000000" pitchFamily="50" charset="-128"/>
                <a:ea typeface="HGPｺﾞｼｯｸE" panose="020B0900000000000000" pitchFamily="50" charset="-128"/>
              </a:rPr>
              <a:t>の映像　</a:t>
            </a:r>
            <a:r>
              <a:rPr kumimoji="1"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rPr>
              <a:t>(3</a:t>
            </a:r>
            <a:r>
              <a:rPr kumimoji="1"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分</a:t>
            </a:r>
            <a:r>
              <a:rPr kumimoji="1"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rPr>
              <a:t>25</a:t>
            </a:r>
            <a:r>
              <a:rPr kumimoji="1"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秒</a:t>
            </a:r>
            <a:r>
              <a:rPr kumimoji="1"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rPr>
              <a:t>)</a:t>
            </a:r>
            <a:endParaRPr kumimoji="1"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ctr">
              <a:lnSpc>
                <a:spcPct val="150000"/>
              </a:lnSpc>
            </a:pPr>
            <a:r>
              <a:rPr lang="en-US" altLang="ja-JP" sz="2000">
                <a:solidFill>
                  <a:schemeClr val="tx1">
                    <a:lumMod val="75000"/>
                    <a:lumOff val="25000"/>
                  </a:schemeClr>
                </a:solidFill>
                <a:hlinkClick r:id="rId3">
                  <a:extLst>
                    <a:ext uri="{A12FA001-AC4F-418D-AE19-62706E023703}">
                      <ahyp:hlinkClr xmlns:ahyp="http://schemas.microsoft.com/office/drawing/2018/hyperlinkcolor" val="tx"/>
                    </a:ext>
                  </a:extLst>
                </a:hlinkClick>
              </a:rPr>
              <a:t>https://www.fdma.go.jp/publication/database/database004.html</a:t>
            </a:r>
            <a:endParaRPr lang="en-US" altLang="ja-JP" sz="2000">
              <a:solidFill>
                <a:schemeClr val="tx1">
                  <a:lumMod val="75000"/>
                  <a:lumOff val="25000"/>
                </a:schemeClr>
              </a:solidFill>
            </a:endParaRPr>
          </a:p>
          <a:p>
            <a:pPr algn="ctr">
              <a:lnSpc>
                <a:spcPct val="150000"/>
              </a:lnSpc>
            </a:pPr>
            <a:r>
              <a:rPr kumimoji="1"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（総務省消防庁　データベース「地震などの災害に備えて」　震災対策</a:t>
            </a:r>
            <a:r>
              <a:rPr kumimoji="1"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rPr>
              <a:t>DVD</a:t>
            </a:r>
            <a:r>
              <a:rPr kumimoji="1"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ビデオシリーズ）</a:t>
            </a:r>
          </a:p>
        </p:txBody>
      </p:sp>
      <p:sp>
        <p:nvSpPr>
          <p:cNvPr id="2" name="正方形/長方形 1"/>
          <p:cNvSpPr/>
          <p:nvPr/>
        </p:nvSpPr>
        <p:spPr>
          <a:xfrm>
            <a:off x="2408586" y="506139"/>
            <a:ext cx="4326826" cy="923330"/>
          </a:xfrm>
          <a:prstGeom prst="rect">
            <a:avLst/>
          </a:prstGeom>
        </p:spPr>
        <p:txBody>
          <a:bodyPr wrap="none">
            <a:spAutoFit/>
          </a:bodyPr>
          <a:lstStyle/>
          <a:p>
            <a:pPr lvl="0" algn="ctr">
              <a:lnSpc>
                <a:spcPct val="150000"/>
              </a:lnSpc>
            </a:pPr>
            <a:r>
              <a:rPr kumimoji="1" lang="ja-JP" altLang="en-US" sz="3600">
                <a:solidFill>
                  <a:prstClr val="black">
                    <a:lumMod val="75000"/>
                    <a:lumOff val="25000"/>
                  </a:prstClr>
                </a:solidFill>
                <a:latin typeface="HGPｺﾞｼｯｸE" panose="020B0900000000000000" pitchFamily="50" charset="-128"/>
                <a:ea typeface="HGPｺﾞｼｯｸE" panose="020B0900000000000000" pitchFamily="50" charset="-128"/>
              </a:rPr>
              <a:t>＜家具の転倒防止＞</a:t>
            </a:r>
            <a:endParaRPr kumimoji="1" lang="en-US" altLang="ja-JP" sz="3600">
              <a:solidFill>
                <a:prstClr val="black">
                  <a:lumMod val="75000"/>
                  <a:lumOff val="25000"/>
                </a:prstClr>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454746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FE7789-3F68-4915-ADCC-E60375F619EA}"/>
              </a:ext>
            </a:extLst>
          </p:cNvPr>
          <p:cNvSpPr>
            <a:spLocks noGrp="1"/>
          </p:cNvSpPr>
          <p:nvPr>
            <p:ph type="title"/>
          </p:nvPr>
        </p:nvSpPr>
        <p:spPr>
          <a:xfrm>
            <a:off x="0" y="-2448"/>
            <a:ext cx="9144000" cy="879093"/>
          </a:xfrm>
          <a:solidFill>
            <a:srgbClr val="35A16B"/>
          </a:solidFill>
        </p:spPr>
        <p:txBody>
          <a:bodyPr/>
          <a:lstStyle/>
          <a:p>
            <a:r>
              <a:rPr lang="ja-JP" altLang="en-US"/>
              <a:t>地震に対するわが家の安全対策</a:t>
            </a:r>
            <a:br>
              <a:rPr lang="en-US" altLang="ja-JP"/>
            </a:br>
            <a:r>
              <a:rPr lang="ja-JP" altLang="en-US"/>
              <a:t>　③家具類の転倒・落下・移動防止対策の</a:t>
            </a:r>
            <a:r>
              <a:rPr kumimoji="1" lang="ja-JP" altLang="en-US"/>
              <a:t>ポイント</a:t>
            </a:r>
          </a:p>
        </p:txBody>
      </p:sp>
      <p:sp>
        <p:nvSpPr>
          <p:cNvPr id="4" name="スライド番号プレースホルダー 3">
            <a:extLst>
              <a:ext uri="{FF2B5EF4-FFF2-40B4-BE49-F238E27FC236}">
                <a16:creationId xmlns:a16="http://schemas.microsoft.com/office/drawing/2014/main" id="{D6CC2CFC-9523-4842-A157-3AB8A2C22CA5}"/>
              </a:ext>
            </a:extLst>
          </p:cNvPr>
          <p:cNvSpPr>
            <a:spLocks noGrp="1"/>
          </p:cNvSpPr>
          <p:nvPr>
            <p:ph type="sldNum" sz="quarter" idx="12"/>
          </p:nvPr>
        </p:nvSpPr>
        <p:spPr/>
        <p:txBody>
          <a:bodyPr/>
          <a:lstStyle/>
          <a:p>
            <a:fld id="{48C0FCB9-D989-46F1-965E-624BDAC7E129}" type="slidenum">
              <a:rPr kumimoji="1" lang="ja-JP" altLang="en-US" smtClean="0"/>
              <a:pPr/>
              <a:t>14</a:t>
            </a:fld>
            <a:endParaRPr kumimoji="1" lang="ja-JP" altLang="en-US"/>
          </a:p>
        </p:txBody>
      </p:sp>
      <p:grpSp>
        <p:nvGrpSpPr>
          <p:cNvPr id="31" name="グループ化 30">
            <a:extLst>
              <a:ext uri="{FF2B5EF4-FFF2-40B4-BE49-F238E27FC236}">
                <a16:creationId xmlns:a16="http://schemas.microsoft.com/office/drawing/2014/main" id="{CA274B06-766A-4C64-89D8-9E1663E922AE}"/>
              </a:ext>
            </a:extLst>
          </p:cNvPr>
          <p:cNvGrpSpPr/>
          <p:nvPr/>
        </p:nvGrpSpPr>
        <p:grpSpPr>
          <a:xfrm>
            <a:off x="155214" y="928679"/>
            <a:ext cx="2606296" cy="704414"/>
            <a:chOff x="434302" y="1095340"/>
            <a:chExt cx="3141538" cy="744563"/>
          </a:xfrm>
          <a:solidFill>
            <a:srgbClr val="35A16B"/>
          </a:solidFill>
        </p:grpSpPr>
        <p:sp>
          <p:nvSpPr>
            <p:cNvPr id="34" name="正方形/長方形 33">
              <a:extLst>
                <a:ext uri="{FF2B5EF4-FFF2-40B4-BE49-F238E27FC236}">
                  <a16:creationId xmlns:a16="http://schemas.microsoft.com/office/drawing/2014/main" id="{A26EF927-8B6A-489C-A921-C6B3AC188BFC}"/>
                </a:ext>
              </a:extLst>
            </p:cNvPr>
            <p:cNvSpPr/>
            <p:nvPr/>
          </p:nvSpPr>
          <p:spPr>
            <a:xfrm>
              <a:off x="434306" y="1095340"/>
              <a:ext cx="3139468" cy="744563"/>
            </a:xfrm>
            <a:prstGeom prst="rect">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06373AAF-1621-48CC-84FD-745E00DBA959}"/>
                </a:ext>
              </a:extLst>
            </p:cNvPr>
            <p:cNvSpPr txBox="1"/>
            <p:nvPr/>
          </p:nvSpPr>
          <p:spPr>
            <a:xfrm>
              <a:off x="434302" y="1289043"/>
              <a:ext cx="3141538" cy="369332"/>
            </a:xfrm>
            <a:prstGeom prst="rect">
              <a:avLst/>
            </a:prstGeom>
            <a:grpFill/>
          </p:spPr>
          <p:txBody>
            <a:bodyPr wrap="square" rtlCol="0">
              <a:spAutoFit/>
            </a:bodyPr>
            <a:lstStyle/>
            <a:p>
              <a:pPr algn="ctr"/>
              <a:r>
                <a:rPr kumimoji="1" lang="ja-JP" altLang="en-US">
                  <a:solidFill>
                    <a:schemeClr val="bg1"/>
                  </a:solidFill>
                  <a:latin typeface="HGPｺﾞｼｯｸE" panose="020B0900000000000000" pitchFamily="50" charset="-128"/>
                  <a:ea typeface="HGPｺﾞｼｯｸE" panose="020B0900000000000000" pitchFamily="50" charset="-128"/>
                </a:rPr>
                <a:t>家具等転倒防止用器具</a:t>
              </a:r>
            </a:p>
          </p:txBody>
        </p:sp>
      </p:grpSp>
      <p:sp>
        <p:nvSpPr>
          <p:cNvPr id="36" name="正方形/長方形 35">
            <a:extLst>
              <a:ext uri="{FF2B5EF4-FFF2-40B4-BE49-F238E27FC236}">
                <a16:creationId xmlns:a16="http://schemas.microsoft.com/office/drawing/2014/main" id="{4DBD7A50-2967-4AF3-BF55-ECB53142201D}"/>
              </a:ext>
            </a:extLst>
          </p:cNvPr>
          <p:cNvSpPr/>
          <p:nvPr/>
        </p:nvSpPr>
        <p:spPr>
          <a:xfrm>
            <a:off x="144797" y="1649929"/>
            <a:ext cx="2606296" cy="646331"/>
          </a:xfrm>
          <a:prstGeom prst="rect">
            <a:avLst/>
          </a:prstGeom>
        </p:spPr>
        <p:txBody>
          <a:bodyPr wrap="square">
            <a:spAutoFit/>
          </a:bodyPr>
          <a:lstStyle/>
          <a:p>
            <a:r>
              <a:rPr kumimoji="1"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自宅や家具等にあった</a:t>
            </a:r>
            <a:br>
              <a:rPr kumimoji="1" lang="en-US" altLang="ja-JP" dirty="0">
                <a:solidFill>
                  <a:schemeClr val="tx1">
                    <a:lumMod val="75000"/>
                    <a:lumOff val="25000"/>
                  </a:schemeClr>
                </a:solidFill>
                <a:latin typeface="HGPｺﾞｼｯｸE" panose="020B0900000000000000" pitchFamily="50" charset="-128"/>
                <a:ea typeface="HGPｺﾞｼｯｸE" panose="020B0900000000000000" pitchFamily="50" charset="-128"/>
              </a:rPr>
            </a:br>
            <a:r>
              <a:rPr kumimoji="1"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器具や金具を選ぶ</a:t>
            </a:r>
            <a:endParaRPr lang="ja-JP" altLang="en-US" dirty="0">
              <a:solidFill>
                <a:schemeClr val="tx1">
                  <a:lumMod val="75000"/>
                  <a:lumOff val="25000"/>
                </a:schemeClr>
              </a:solidFill>
            </a:endParaRPr>
          </a:p>
        </p:txBody>
      </p:sp>
      <p:grpSp>
        <p:nvGrpSpPr>
          <p:cNvPr id="37" name="グループ化 36">
            <a:extLst>
              <a:ext uri="{FF2B5EF4-FFF2-40B4-BE49-F238E27FC236}">
                <a16:creationId xmlns:a16="http://schemas.microsoft.com/office/drawing/2014/main" id="{92EF3725-F499-484E-84D9-3593EA973C70}"/>
              </a:ext>
            </a:extLst>
          </p:cNvPr>
          <p:cNvGrpSpPr/>
          <p:nvPr/>
        </p:nvGrpSpPr>
        <p:grpSpPr>
          <a:xfrm>
            <a:off x="3041317" y="928679"/>
            <a:ext cx="2732898" cy="704414"/>
            <a:chOff x="668954" y="1954487"/>
            <a:chExt cx="3141543" cy="744563"/>
          </a:xfrm>
          <a:solidFill>
            <a:srgbClr val="35A16B"/>
          </a:solidFill>
        </p:grpSpPr>
        <p:sp>
          <p:nvSpPr>
            <p:cNvPr id="38" name="正方形/長方形 37">
              <a:extLst>
                <a:ext uri="{FF2B5EF4-FFF2-40B4-BE49-F238E27FC236}">
                  <a16:creationId xmlns:a16="http://schemas.microsoft.com/office/drawing/2014/main" id="{F5B027F6-BD1C-4D5F-A39C-673605DECC40}"/>
                </a:ext>
              </a:extLst>
            </p:cNvPr>
            <p:cNvSpPr/>
            <p:nvPr/>
          </p:nvSpPr>
          <p:spPr>
            <a:xfrm>
              <a:off x="668954" y="1954487"/>
              <a:ext cx="3141543" cy="744563"/>
            </a:xfrm>
            <a:prstGeom prst="rect">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7694A378-44D3-44EC-9966-2CA87D51642B}"/>
                </a:ext>
              </a:extLst>
            </p:cNvPr>
            <p:cNvSpPr txBox="1"/>
            <p:nvPr/>
          </p:nvSpPr>
          <p:spPr>
            <a:xfrm>
              <a:off x="668957" y="2126713"/>
              <a:ext cx="3141538" cy="369332"/>
            </a:xfrm>
            <a:prstGeom prst="rect">
              <a:avLst/>
            </a:prstGeom>
            <a:grpFill/>
          </p:spPr>
          <p:txBody>
            <a:bodyPr wrap="square" rtlCol="0">
              <a:spAutoFit/>
            </a:bodyPr>
            <a:lstStyle/>
            <a:p>
              <a:pPr algn="ctr"/>
              <a:r>
                <a:rPr kumimoji="1" lang="ja-JP" altLang="en-US">
                  <a:solidFill>
                    <a:schemeClr val="bg1"/>
                  </a:solidFill>
                  <a:latin typeface="HGPｺﾞｼｯｸE" panose="020B0900000000000000" pitchFamily="50" charset="-128"/>
                  <a:ea typeface="HGPｺﾞｼｯｸE" panose="020B0900000000000000" pitchFamily="50" charset="-128"/>
                </a:rPr>
                <a:t>壁に固定する場合</a:t>
              </a:r>
            </a:p>
          </p:txBody>
        </p:sp>
      </p:grpSp>
      <p:grpSp>
        <p:nvGrpSpPr>
          <p:cNvPr id="41" name="グループ化 40">
            <a:extLst>
              <a:ext uri="{FF2B5EF4-FFF2-40B4-BE49-F238E27FC236}">
                <a16:creationId xmlns:a16="http://schemas.microsoft.com/office/drawing/2014/main" id="{2838D584-E9D9-4FF4-BC4D-042848194160}"/>
              </a:ext>
            </a:extLst>
          </p:cNvPr>
          <p:cNvGrpSpPr/>
          <p:nvPr/>
        </p:nvGrpSpPr>
        <p:grpSpPr>
          <a:xfrm>
            <a:off x="6055736" y="928679"/>
            <a:ext cx="2937911" cy="704414"/>
            <a:chOff x="614024" y="2813634"/>
            <a:chExt cx="3279367" cy="744563"/>
          </a:xfrm>
        </p:grpSpPr>
        <p:sp>
          <p:nvSpPr>
            <p:cNvPr id="42" name="正方形/長方形 41">
              <a:extLst>
                <a:ext uri="{FF2B5EF4-FFF2-40B4-BE49-F238E27FC236}">
                  <a16:creationId xmlns:a16="http://schemas.microsoft.com/office/drawing/2014/main" id="{51AA44C8-9850-4927-99EC-03AC8AA427B0}"/>
                </a:ext>
              </a:extLst>
            </p:cNvPr>
            <p:cNvSpPr/>
            <p:nvPr/>
          </p:nvSpPr>
          <p:spPr>
            <a:xfrm>
              <a:off x="614024" y="2813634"/>
              <a:ext cx="3279367" cy="744563"/>
            </a:xfrm>
            <a:prstGeom prst="rect">
              <a:avLst/>
            </a:prstGeom>
            <a:solidFill>
              <a:srgbClr val="35A16B"/>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1D923D85-1188-4152-8F13-441368422C5A}"/>
                </a:ext>
              </a:extLst>
            </p:cNvPr>
            <p:cNvSpPr txBox="1"/>
            <p:nvPr/>
          </p:nvSpPr>
          <p:spPr>
            <a:xfrm>
              <a:off x="614026" y="2985860"/>
              <a:ext cx="3251402" cy="369332"/>
            </a:xfrm>
            <a:prstGeom prst="rect">
              <a:avLst/>
            </a:prstGeom>
            <a:noFill/>
          </p:spPr>
          <p:txBody>
            <a:bodyPr wrap="square" rtlCol="0">
              <a:spAutoFit/>
            </a:bodyPr>
            <a:lstStyle/>
            <a:p>
              <a:pPr algn="ctr"/>
              <a:r>
                <a:rPr kumimoji="1" lang="ja-JP" altLang="en-US">
                  <a:solidFill>
                    <a:schemeClr val="bg1"/>
                  </a:solidFill>
                  <a:latin typeface="HGPｺﾞｼｯｸE" panose="020B0900000000000000" pitchFamily="50" charset="-128"/>
                  <a:ea typeface="HGPｺﾞｼｯｸE" panose="020B0900000000000000" pitchFamily="50" charset="-128"/>
                </a:rPr>
                <a:t>ポール式</a:t>
              </a:r>
              <a:r>
                <a:rPr kumimoji="1" lang="en-US" altLang="ja-JP">
                  <a:solidFill>
                    <a:schemeClr val="bg1"/>
                  </a:solidFill>
                  <a:latin typeface="HGPｺﾞｼｯｸE" panose="020B0900000000000000" pitchFamily="50" charset="-128"/>
                  <a:ea typeface="HGPｺﾞｼｯｸE" panose="020B0900000000000000" pitchFamily="50" charset="-128"/>
                </a:rPr>
                <a:t>/</a:t>
              </a:r>
              <a:r>
                <a:rPr kumimoji="1" lang="ja-JP" altLang="en-US">
                  <a:solidFill>
                    <a:schemeClr val="bg1"/>
                  </a:solidFill>
                  <a:latin typeface="HGPｺﾞｼｯｸE" panose="020B0900000000000000" pitchFamily="50" charset="-128"/>
                  <a:ea typeface="HGPｺﾞｼｯｸE" panose="020B0900000000000000" pitchFamily="50" charset="-128"/>
                </a:rPr>
                <a:t>ストッパー式器具</a:t>
              </a:r>
            </a:p>
          </p:txBody>
        </p:sp>
      </p:grpSp>
      <p:sp>
        <p:nvSpPr>
          <p:cNvPr id="56" name="正方形/長方形 55">
            <a:extLst>
              <a:ext uri="{FF2B5EF4-FFF2-40B4-BE49-F238E27FC236}">
                <a16:creationId xmlns:a16="http://schemas.microsoft.com/office/drawing/2014/main" id="{BD85FEEB-BBD2-49ED-95AB-AAAB0F3C71AF}"/>
              </a:ext>
            </a:extLst>
          </p:cNvPr>
          <p:cNvSpPr/>
          <p:nvPr/>
        </p:nvSpPr>
        <p:spPr>
          <a:xfrm>
            <a:off x="6070226" y="1631761"/>
            <a:ext cx="2912858" cy="923330"/>
          </a:xfrm>
          <a:prstGeom prst="rect">
            <a:avLst/>
          </a:prstGeom>
        </p:spPr>
        <p:txBody>
          <a:bodyPr wrap="square">
            <a:spAutoFit/>
          </a:bodyPr>
          <a:lstStyle/>
          <a:p>
            <a:r>
              <a:rPr kumimoji="1"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組み合わせて取り付けると強度がアップ、賃貸住宅にもお勧め</a:t>
            </a:r>
            <a:endParaRPr lang="ja-JP" altLang="en-US">
              <a:solidFill>
                <a:schemeClr val="tx1">
                  <a:lumMod val="75000"/>
                  <a:lumOff val="25000"/>
                </a:schemeClr>
              </a:solidFill>
            </a:endParaRPr>
          </a:p>
        </p:txBody>
      </p:sp>
      <p:grpSp>
        <p:nvGrpSpPr>
          <p:cNvPr id="57" name="グループ化 56">
            <a:extLst>
              <a:ext uri="{FF2B5EF4-FFF2-40B4-BE49-F238E27FC236}">
                <a16:creationId xmlns:a16="http://schemas.microsoft.com/office/drawing/2014/main" id="{A2B34B9B-A117-46A2-85C6-EBDFA551A204}"/>
              </a:ext>
            </a:extLst>
          </p:cNvPr>
          <p:cNvGrpSpPr/>
          <p:nvPr/>
        </p:nvGrpSpPr>
        <p:grpSpPr>
          <a:xfrm>
            <a:off x="155216" y="3615019"/>
            <a:ext cx="2606295" cy="744563"/>
            <a:chOff x="668957" y="3683288"/>
            <a:chExt cx="3141539" cy="744563"/>
          </a:xfrm>
          <a:solidFill>
            <a:srgbClr val="35A16B"/>
          </a:solidFill>
        </p:grpSpPr>
        <p:sp>
          <p:nvSpPr>
            <p:cNvPr id="58" name="正方形/長方形 57">
              <a:extLst>
                <a:ext uri="{FF2B5EF4-FFF2-40B4-BE49-F238E27FC236}">
                  <a16:creationId xmlns:a16="http://schemas.microsoft.com/office/drawing/2014/main" id="{EC894F80-32D1-4819-A305-88726AF7C3E2}"/>
                </a:ext>
              </a:extLst>
            </p:cNvPr>
            <p:cNvSpPr/>
            <p:nvPr/>
          </p:nvSpPr>
          <p:spPr>
            <a:xfrm>
              <a:off x="668960" y="3683288"/>
              <a:ext cx="3141536" cy="744563"/>
            </a:xfrm>
            <a:prstGeom prst="rect">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a:extLst>
                <a:ext uri="{FF2B5EF4-FFF2-40B4-BE49-F238E27FC236}">
                  <a16:creationId xmlns:a16="http://schemas.microsoft.com/office/drawing/2014/main" id="{3CF05B34-015E-4943-8850-39BE570FFE4A}"/>
                </a:ext>
              </a:extLst>
            </p:cNvPr>
            <p:cNvSpPr txBox="1"/>
            <p:nvPr/>
          </p:nvSpPr>
          <p:spPr>
            <a:xfrm>
              <a:off x="668957" y="3855514"/>
              <a:ext cx="3141538" cy="369332"/>
            </a:xfrm>
            <a:prstGeom prst="rect">
              <a:avLst/>
            </a:prstGeom>
            <a:grpFill/>
          </p:spPr>
          <p:txBody>
            <a:bodyPr wrap="square" rtlCol="0">
              <a:spAutoFit/>
            </a:bodyPr>
            <a:lstStyle/>
            <a:p>
              <a:pPr algn="ctr"/>
              <a:r>
                <a:rPr kumimoji="1" lang="ja-JP" altLang="en-US">
                  <a:solidFill>
                    <a:schemeClr val="bg1"/>
                  </a:solidFill>
                  <a:latin typeface="HGPｺﾞｼｯｸE" panose="020B0900000000000000" pitchFamily="50" charset="-128"/>
                  <a:ea typeface="HGPｺﾞｼｯｸE" panose="020B0900000000000000" pitchFamily="50" charset="-128"/>
                </a:rPr>
                <a:t>家電等の落下</a:t>
              </a:r>
              <a:r>
                <a:rPr kumimoji="1" lang="en-US" altLang="ja-JP">
                  <a:solidFill>
                    <a:schemeClr val="bg1"/>
                  </a:solidFill>
                  <a:latin typeface="HGPｺﾞｼｯｸE" panose="020B0900000000000000" pitchFamily="50" charset="-128"/>
                  <a:ea typeface="HGPｺﾞｼｯｸE" panose="020B0900000000000000" pitchFamily="50" charset="-128"/>
                </a:rPr>
                <a:t>/</a:t>
              </a:r>
              <a:r>
                <a:rPr kumimoji="1" lang="ja-JP" altLang="en-US">
                  <a:solidFill>
                    <a:schemeClr val="bg1"/>
                  </a:solidFill>
                  <a:latin typeface="HGPｺﾞｼｯｸE" panose="020B0900000000000000" pitchFamily="50" charset="-128"/>
                  <a:ea typeface="HGPｺﾞｼｯｸE" panose="020B0900000000000000" pitchFamily="50" charset="-128"/>
                </a:rPr>
                <a:t>移動防止</a:t>
              </a:r>
            </a:p>
          </p:txBody>
        </p:sp>
      </p:grpSp>
      <p:sp>
        <p:nvSpPr>
          <p:cNvPr id="60" name="正方形/長方形 59">
            <a:extLst>
              <a:ext uri="{FF2B5EF4-FFF2-40B4-BE49-F238E27FC236}">
                <a16:creationId xmlns:a16="http://schemas.microsoft.com/office/drawing/2014/main" id="{561CFED8-26F7-4D2D-8471-B81D5B1121B4}"/>
              </a:ext>
            </a:extLst>
          </p:cNvPr>
          <p:cNvSpPr/>
          <p:nvPr/>
        </p:nvSpPr>
        <p:spPr>
          <a:xfrm>
            <a:off x="144800" y="4368952"/>
            <a:ext cx="2606293" cy="923330"/>
          </a:xfrm>
          <a:prstGeom prst="rect">
            <a:avLst/>
          </a:prstGeom>
        </p:spPr>
        <p:txBody>
          <a:bodyPr wrap="square">
            <a:spAutoFit/>
          </a:bodyPr>
          <a:lstStyle/>
          <a:p>
            <a:r>
              <a:rPr kumimoji="1"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家電等は机や台と固定し、さらに机や台を壁に固定する</a:t>
            </a:r>
            <a:endParaRPr lang="ja-JP" altLang="en-US" dirty="0">
              <a:solidFill>
                <a:schemeClr val="tx1">
                  <a:lumMod val="75000"/>
                  <a:lumOff val="25000"/>
                </a:schemeClr>
              </a:solidFill>
            </a:endParaRPr>
          </a:p>
        </p:txBody>
      </p:sp>
      <p:grpSp>
        <p:nvGrpSpPr>
          <p:cNvPr id="61" name="グループ化 60">
            <a:extLst>
              <a:ext uri="{FF2B5EF4-FFF2-40B4-BE49-F238E27FC236}">
                <a16:creationId xmlns:a16="http://schemas.microsoft.com/office/drawing/2014/main" id="{CBBBD996-D513-48F4-A02E-9B46FAE36C3F}"/>
              </a:ext>
            </a:extLst>
          </p:cNvPr>
          <p:cNvGrpSpPr/>
          <p:nvPr/>
        </p:nvGrpSpPr>
        <p:grpSpPr>
          <a:xfrm>
            <a:off x="3042175" y="3614296"/>
            <a:ext cx="2732898" cy="744563"/>
            <a:chOff x="668957" y="4552944"/>
            <a:chExt cx="3141539" cy="744563"/>
          </a:xfrm>
          <a:solidFill>
            <a:srgbClr val="35A16B"/>
          </a:solidFill>
        </p:grpSpPr>
        <p:sp>
          <p:nvSpPr>
            <p:cNvPr id="62" name="正方形/長方形 61">
              <a:extLst>
                <a:ext uri="{FF2B5EF4-FFF2-40B4-BE49-F238E27FC236}">
                  <a16:creationId xmlns:a16="http://schemas.microsoft.com/office/drawing/2014/main" id="{84406ACF-1CFB-4105-AA25-008DAE1DD065}"/>
                </a:ext>
              </a:extLst>
            </p:cNvPr>
            <p:cNvSpPr/>
            <p:nvPr/>
          </p:nvSpPr>
          <p:spPr>
            <a:xfrm>
              <a:off x="668960" y="4552944"/>
              <a:ext cx="3141536" cy="744563"/>
            </a:xfrm>
            <a:prstGeom prst="rect">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a:extLst>
                <a:ext uri="{FF2B5EF4-FFF2-40B4-BE49-F238E27FC236}">
                  <a16:creationId xmlns:a16="http://schemas.microsoft.com/office/drawing/2014/main" id="{AD4237DB-DB00-497D-830F-AAB217EEEBAE}"/>
                </a:ext>
              </a:extLst>
            </p:cNvPr>
            <p:cNvSpPr txBox="1"/>
            <p:nvPr/>
          </p:nvSpPr>
          <p:spPr>
            <a:xfrm>
              <a:off x="668957" y="4725170"/>
              <a:ext cx="3141538" cy="369332"/>
            </a:xfrm>
            <a:prstGeom prst="rect">
              <a:avLst/>
            </a:prstGeom>
            <a:grpFill/>
          </p:spPr>
          <p:txBody>
            <a:bodyPr wrap="square" rtlCol="0">
              <a:spAutoFit/>
            </a:bodyPr>
            <a:lstStyle/>
            <a:p>
              <a:pPr algn="ctr"/>
              <a:r>
                <a:rPr kumimoji="1" lang="ja-JP" altLang="en-US">
                  <a:solidFill>
                    <a:schemeClr val="bg1"/>
                  </a:solidFill>
                  <a:latin typeface="HGPｺﾞｼｯｸE" panose="020B0900000000000000" pitchFamily="50" charset="-128"/>
                  <a:ea typeface="HGPｺﾞｼｯｸE" panose="020B0900000000000000" pitchFamily="50" charset="-128"/>
                </a:rPr>
                <a:t>食器棚ガラスの飛散防止</a:t>
              </a:r>
            </a:p>
          </p:txBody>
        </p:sp>
      </p:grpSp>
      <p:sp>
        <p:nvSpPr>
          <p:cNvPr id="64" name="正方形/長方形 63">
            <a:extLst>
              <a:ext uri="{FF2B5EF4-FFF2-40B4-BE49-F238E27FC236}">
                <a16:creationId xmlns:a16="http://schemas.microsoft.com/office/drawing/2014/main" id="{86BD912D-96C7-45E0-AAC4-F801624226DA}"/>
              </a:ext>
            </a:extLst>
          </p:cNvPr>
          <p:cNvSpPr/>
          <p:nvPr/>
        </p:nvSpPr>
        <p:spPr>
          <a:xfrm>
            <a:off x="3041319" y="4358859"/>
            <a:ext cx="2732896" cy="646331"/>
          </a:xfrm>
          <a:prstGeom prst="rect">
            <a:avLst/>
          </a:prstGeom>
        </p:spPr>
        <p:txBody>
          <a:bodyPr wrap="square">
            <a:spAutoFit/>
          </a:bodyPr>
          <a:lstStyle/>
          <a:p>
            <a:r>
              <a:rPr kumimoji="1"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ガラス飛散防止フィルムを貼る</a:t>
            </a:r>
            <a:r>
              <a:rPr kumimoji="1" lang="en-US" altLang="ja-JP">
                <a:solidFill>
                  <a:schemeClr val="tx1">
                    <a:lumMod val="75000"/>
                    <a:lumOff val="25000"/>
                  </a:schemeClr>
                </a:solidFill>
                <a:latin typeface="HGPｺﾞｼｯｸE" panose="020B0900000000000000" pitchFamily="50" charset="-128"/>
                <a:ea typeface="HGPｺﾞｼｯｸE" panose="020B0900000000000000" pitchFamily="50" charset="-128"/>
              </a:rPr>
              <a:t>(</a:t>
            </a:r>
            <a:r>
              <a:rPr kumimoji="1"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部屋のガラスにも</a:t>
            </a:r>
            <a:r>
              <a:rPr kumimoji="1" lang="en-US" altLang="ja-JP">
                <a:solidFill>
                  <a:schemeClr val="tx1">
                    <a:lumMod val="75000"/>
                    <a:lumOff val="25000"/>
                  </a:schemeClr>
                </a:solidFill>
                <a:latin typeface="HGPｺﾞｼｯｸE" panose="020B0900000000000000" pitchFamily="50" charset="-128"/>
                <a:ea typeface="HGPｺﾞｼｯｸE" panose="020B0900000000000000" pitchFamily="50" charset="-128"/>
              </a:rPr>
              <a:t>)</a:t>
            </a:r>
            <a:endParaRPr lang="ja-JP" altLang="en-US">
              <a:solidFill>
                <a:schemeClr val="tx1">
                  <a:lumMod val="75000"/>
                  <a:lumOff val="25000"/>
                </a:schemeClr>
              </a:solidFill>
            </a:endParaRPr>
          </a:p>
        </p:txBody>
      </p:sp>
      <p:grpSp>
        <p:nvGrpSpPr>
          <p:cNvPr id="65" name="グループ化 64">
            <a:extLst>
              <a:ext uri="{FF2B5EF4-FFF2-40B4-BE49-F238E27FC236}">
                <a16:creationId xmlns:a16="http://schemas.microsoft.com/office/drawing/2014/main" id="{0CFB6E85-71BA-4247-9246-CD8DABF8523B}"/>
              </a:ext>
            </a:extLst>
          </p:cNvPr>
          <p:cNvGrpSpPr/>
          <p:nvPr/>
        </p:nvGrpSpPr>
        <p:grpSpPr>
          <a:xfrm>
            <a:off x="6055738" y="3615019"/>
            <a:ext cx="2937915" cy="744563"/>
            <a:chOff x="668957" y="5412091"/>
            <a:chExt cx="3141539" cy="744563"/>
          </a:xfrm>
          <a:solidFill>
            <a:srgbClr val="35A16B"/>
          </a:solidFill>
        </p:grpSpPr>
        <p:sp>
          <p:nvSpPr>
            <p:cNvPr id="66" name="正方形/長方形 65">
              <a:extLst>
                <a:ext uri="{FF2B5EF4-FFF2-40B4-BE49-F238E27FC236}">
                  <a16:creationId xmlns:a16="http://schemas.microsoft.com/office/drawing/2014/main" id="{6F619D13-4DF7-4A65-8F62-C05B52631C66}"/>
                </a:ext>
              </a:extLst>
            </p:cNvPr>
            <p:cNvSpPr/>
            <p:nvPr/>
          </p:nvSpPr>
          <p:spPr>
            <a:xfrm>
              <a:off x="668960" y="5412091"/>
              <a:ext cx="3141536" cy="744563"/>
            </a:xfrm>
            <a:prstGeom prst="rect">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a:extLst>
                <a:ext uri="{FF2B5EF4-FFF2-40B4-BE49-F238E27FC236}">
                  <a16:creationId xmlns:a16="http://schemas.microsoft.com/office/drawing/2014/main" id="{CB71D4A7-28DF-446A-B66A-6B3053B1E04F}"/>
                </a:ext>
              </a:extLst>
            </p:cNvPr>
            <p:cNvSpPr txBox="1"/>
            <p:nvPr/>
          </p:nvSpPr>
          <p:spPr>
            <a:xfrm>
              <a:off x="668957" y="5584317"/>
              <a:ext cx="3141538" cy="369332"/>
            </a:xfrm>
            <a:prstGeom prst="rect">
              <a:avLst/>
            </a:prstGeom>
            <a:grpFill/>
          </p:spPr>
          <p:txBody>
            <a:bodyPr wrap="square" rtlCol="0">
              <a:spAutoFit/>
            </a:bodyPr>
            <a:lstStyle/>
            <a:p>
              <a:pPr algn="ctr"/>
              <a:r>
                <a:rPr kumimoji="1" lang="ja-JP" altLang="en-US">
                  <a:solidFill>
                    <a:schemeClr val="bg1"/>
                  </a:solidFill>
                  <a:latin typeface="HGPｺﾞｼｯｸE" panose="020B0900000000000000" pitchFamily="50" charset="-128"/>
                  <a:ea typeface="HGPｺﾞｼｯｸE" panose="020B0900000000000000" pitchFamily="50" charset="-128"/>
                </a:rPr>
                <a:t>扉開放防止、収容物の工夫</a:t>
              </a:r>
            </a:p>
          </p:txBody>
        </p:sp>
      </p:grpSp>
      <p:sp>
        <p:nvSpPr>
          <p:cNvPr id="68" name="正方形/長方形 67">
            <a:extLst>
              <a:ext uri="{FF2B5EF4-FFF2-40B4-BE49-F238E27FC236}">
                <a16:creationId xmlns:a16="http://schemas.microsoft.com/office/drawing/2014/main" id="{FAD24056-19B3-4F62-A580-5F9D48B1AE61}"/>
              </a:ext>
            </a:extLst>
          </p:cNvPr>
          <p:cNvSpPr/>
          <p:nvPr/>
        </p:nvSpPr>
        <p:spPr>
          <a:xfrm>
            <a:off x="6030681" y="4358858"/>
            <a:ext cx="2958101" cy="646331"/>
          </a:xfrm>
          <a:prstGeom prst="rect">
            <a:avLst/>
          </a:prstGeom>
        </p:spPr>
        <p:txBody>
          <a:bodyPr wrap="square">
            <a:spAutoFit/>
          </a:bodyPr>
          <a:lstStyle/>
          <a:p>
            <a:r>
              <a:rPr kumimoji="1"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収納物の飛散を防ぎ、避難ルート、空間を確保する</a:t>
            </a:r>
            <a:endParaRPr lang="ja-JP" altLang="en-US">
              <a:solidFill>
                <a:schemeClr val="tx1">
                  <a:lumMod val="75000"/>
                  <a:lumOff val="25000"/>
                </a:schemeClr>
              </a:solidFill>
            </a:endParaRPr>
          </a:p>
        </p:txBody>
      </p:sp>
      <p:pic>
        <p:nvPicPr>
          <p:cNvPr id="69" name="Picture 5">
            <a:extLst>
              <a:ext uri="{FF2B5EF4-FFF2-40B4-BE49-F238E27FC236}">
                <a16:creationId xmlns:a16="http://schemas.microsoft.com/office/drawing/2014/main" id="{A1601D62-CF70-4F3A-B88B-699400FC22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959" y="2394698"/>
            <a:ext cx="590593" cy="381269"/>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6">
            <a:extLst>
              <a:ext uri="{FF2B5EF4-FFF2-40B4-BE49-F238E27FC236}">
                <a16:creationId xmlns:a16="http://schemas.microsoft.com/office/drawing/2014/main" id="{021F0DDD-9716-4B33-A1FA-A39A63249E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773" y="2347565"/>
            <a:ext cx="445688" cy="35655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
            <a:extLst>
              <a:ext uri="{FF2B5EF4-FFF2-40B4-BE49-F238E27FC236}">
                <a16:creationId xmlns:a16="http://schemas.microsoft.com/office/drawing/2014/main" id="{99E55215-67E5-473B-8F3E-EF5BDEAB36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808" y="2868755"/>
            <a:ext cx="418845" cy="660487"/>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8">
            <a:extLst>
              <a:ext uri="{FF2B5EF4-FFF2-40B4-BE49-F238E27FC236}">
                <a16:creationId xmlns:a16="http://schemas.microsoft.com/office/drawing/2014/main" id="{09A4F392-D951-4C54-B6AC-D9B776D7E5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0249" y="2329068"/>
            <a:ext cx="594438" cy="539687"/>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9">
            <a:extLst>
              <a:ext uri="{FF2B5EF4-FFF2-40B4-BE49-F238E27FC236}">
                <a16:creationId xmlns:a16="http://schemas.microsoft.com/office/drawing/2014/main" id="{A1DA8205-5092-4D36-A229-94128FA168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1891" y="2835540"/>
            <a:ext cx="590593" cy="349693"/>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10">
            <a:extLst>
              <a:ext uri="{FF2B5EF4-FFF2-40B4-BE49-F238E27FC236}">
                <a16:creationId xmlns:a16="http://schemas.microsoft.com/office/drawing/2014/main" id="{8CA6DC39-82B9-426C-AC3E-08729E4F8B4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9688" y="3193541"/>
            <a:ext cx="576635" cy="307539"/>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1">
            <a:extLst>
              <a:ext uri="{FF2B5EF4-FFF2-40B4-BE49-F238E27FC236}">
                <a16:creationId xmlns:a16="http://schemas.microsoft.com/office/drawing/2014/main" id="{521F9716-3958-4F39-AEC8-B52E1C44FE3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38069" y="2918924"/>
            <a:ext cx="747385" cy="555396"/>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2">
            <a:extLst>
              <a:ext uri="{FF2B5EF4-FFF2-40B4-BE49-F238E27FC236}">
                <a16:creationId xmlns:a16="http://schemas.microsoft.com/office/drawing/2014/main" id="{FE0236EF-7AA6-4F0B-8A31-82E0067C0E6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61873" y="2345621"/>
            <a:ext cx="671961" cy="596537"/>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3">
            <a:extLst>
              <a:ext uri="{FF2B5EF4-FFF2-40B4-BE49-F238E27FC236}">
                <a16:creationId xmlns:a16="http://schemas.microsoft.com/office/drawing/2014/main" id="{2D253706-5BEE-41F6-A65A-DD1CBF2EEB3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68745" y="2981072"/>
            <a:ext cx="533952" cy="477321"/>
          </a:xfrm>
          <a:prstGeom prst="rect">
            <a:avLst/>
          </a:prstGeom>
          <a:noFill/>
          <a:extLst>
            <a:ext uri="{909E8E84-426E-40DD-AFC4-6F175D3DCCD1}">
              <a14:hiddenFill xmlns:a14="http://schemas.microsoft.com/office/drawing/2010/main">
                <a:solidFill>
                  <a:srgbClr val="FFFFFF"/>
                </a:solidFill>
              </a14:hiddenFill>
            </a:ext>
          </a:extLst>
        </p:spPr>
      </p:pic>
      <p:sp>
        <p:nvSpPr>
          <p:cNvPr id="78" name="正方形/長方形 77">
            <a:extLst>
              <a:ext uri="{FF2B5EF4-FFF2-40B4-BE49-F238E27FC236}">
                <a16:creationId xmlns:a16="http://schemas.microsoft.com/office/drawing/2014/main" id="{4F1ED3B3-0701-4FBF-9360-B81AEE34D053}"/>
              </a:ext>
            </a:extLst>
          </p:cNvPr>
          <p:cNvSpPr/>
          <p:nvPr/>
        </p:nvSpPr>
        <p:spPr>
          <a:xfrm>
            <a:off x="3037907" y="1641181"/>
            <a:ext cx="2732898" cy="646331"/>
          </a:xfrm>
          <a:prstGeom prst="rect">
            <a:avLst/>
          </a:prstGeom>
        </p:spPr>
        <p:txBody>
          <a:bodyPr wrap="square">
            <a:spAutoFit/>
          </a:bodyPr>
          <a:lstStyle/>
          <a:p>
            <a:r>
              <a:rPr kumimoji="1"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間柱や付け鴨居など、</a:t>
            </a:r>
            <a:br>
              <a:rPr kumimoji="1" lang="en-US" altLang="ja-JP" dirty="0">
                <a:solidFill>
                  <a:schemeClr val="tx1">
                    <a:lumMod val="75000"/>
                    <a:lumOff val="25000"/>
                  </a:schemeClr>
                </a:solidFill>
                <a:latin typeface="HGPｺﾞｼｯｸE" panose="020B0900000000000000" pitchFamily="50" charset="-128"/>
                <a:ea typeface="HGPｺﾞｼｯｸE" panose="020B0900000000000000" pitchFamily="50" charset="-128"/>
              </a:rPr>
            </a:br>
            <a:r>
              <a:rPr kumimoji="1"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強度がある部材に固定</a:t>
            </a:r>
            <a:endParaRPr lang="ja-JP" altLang="en-US" dirty="0">
              <a:solidFill>
                <a:schemeClr val="tx1">
                  <a:lumMod val="75000"/>
                  <a:lumOff val="25000"/>
                </a:schemeClr>
              </a:solidFill>
            </a:endParaRPr>
          </a:p>
        </p:txBody>
      </p:sp>
      <p:grpSp>
        <p:nvGrpSpPr>
          <p:cNvPr id="79" name="グループ化 78">
            <a:extLst>
              <a:ext uri="{FF2B5EF4-FFF2-40B4-BE49-F238E27FC236}">
                <a16:creationId xmlns:a16="http://schemas.microsoft.com/office/drawing/2014/main" id="{5575DC93-A82B-423A-BB27-730F31A032BA}"/>
              </a:ext>
            </a:extLst>
          </p:cNvPr>
          <p:cNvGrpSpPr/>
          <p:nvPr/>
        </p:nvGrpSpPr>
        <p:grpSpPr>
          <a:xfrm>
            <a:off x="3570073" y="2306821"/>
            <a:ext cx="1610860" cy="1302499"/>
            <a:chOff x="3545434" y="2277836"/>
            <a:chExt cx="1610860" cy="1302499"/>
          </a:xfrm>
        </p:grpSpPr>
        <p:pic>
          <p:nvPicPr>
            <p:cNvPr id="80" name="コンテンツ プレースホルダー 5">
              <a:extLst>
                <a:ext uri="{FF2B5EF4-FFF2-40B4-BE49-F238E27FC236}">
                  <a16:creationId xmlns:a16="http://schemas.microsoft.com/office/drawing/2014/main" id="{9000D074-0E64-4D33-9B14-058D9E7DAF99}"/>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3717977" y="2284692"/>
              <a:ext cx="1438317" cy="1295643"/>
            </a:xfrm>
            <a:prstGeom prst="rect">
              <a:avLst/>
            </a:prstGeom>
          </p:spPr>
        </p:pic>
        <p:grpSp>
          <p:nvGrpSpPr>
            <p:cNvPr id="81" name="グループ化 80">
              <a:extLst>
                <a:ext uri="{FF2B5EF4-FFF2-40B4-BE49-F238E27FC236}">
                  <a16:creationId xmlns:a16="http://schemas.microsoft.com/office/drawing/2014/main" id="{D5C8316E-773B-4279-84A2-1E2E9C9D7D05}"/>
                </a:ext>
              </a:extLst>
            </p:cNvPr>
            <p:cNvGrpSpPr/>
            <p:nvPr/>
          </p:nvGrpSpPr>
          <p:grpSpPr>
            <a:xfrm>
              <a:off x="3545434" y="2277836"/>
              <a:ext cx="1176585" cy="571274"/>
              <a:chOff x="3545434" y="2277836"/>
              <a:chExt cx="1176585" cy="571274"/>
            </a:xfrm>
          </p:grpSpPr>
          <p:sp>
            <p:nvSpPr>
              <p:cNvPr id="82" name="正方形/長方形 81">
                <a:extLst>
                  <a:ext uri="{FF2B5EF4-FFF2-40B4-BE49-F238E27FC236}">
                    <a16:creationId xmlns:a16="http://schemas.microsoft.com/office/drawing/2014/main" id="{F0AFC1E9-753B-4225-939C-D9F4C8ECB73B}"/>
                  </a:ext>
                </a:extLst>
              </p:cNvPr>
              <p:cNvSpPr/>
              <p:nvPr/>
            </p:nvSpPr>
            <p:spPr>
              <a:xfrm rot="19838556">
                <a:off x="3545434" y="2337609"/>
                <a:ext cx="785824" cy="352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二等辺三角形 82">
                <a:extLst>
                  <a:ext uri="{FF2B5EF4-FFF2-40B4-BE49-F238E27FC236}">
                    <a16:creationId xmlns:a16="http://schemas.microsoft.com/office/drawing/2014/main" id="{68DA7995-5E5A-47A6-B7B7-1169789CA155}"/>
                  </a:ext>
                </a:extLst>
              </p:cNvPr>
              <p:cNvSpPr/>
              <p:nvPr/>
            </p:nvSpPr>
            <p:spPr>
              <a:xfrm>
                <a:off x="3910012" y="2588279"/>
                <a:ext cx="300037" cy="166828"/>
              </a:xfrm>
              <a:prstGeom prst="triangle">
                <a:avLst>
                  <a:gd name="adj" fmla="val 100000"/>
                </a:avLst>
              </a:prstGeom>
              <a:solidFill>
                <a:srgbClr val="FFFEEC"/>
              </a:solidFill>
              <a:ln>
                <a:solidFill>
                  <a:srgbClr val="FFF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二等辺三角形 83">
                <a:extLst>
                  <a:ext uri="{FF2B5EF4-FFF2-40B4-BE49-F238E27FC236}">
                    <a16:creationId xmlns:a16="http://schemas.microsoft.com/office/drawing/2014/main" id="{1B873DDA-F29E-4794-8A1D-9E207CA4A3D6}"/>
                  </a:ext>
                </a:extLst>
              </p:cNvPr>
              <p:cNvSpPr/>
              <p:nvPr/>
            </p:nvSpPr>
            <p:spPr>
              <a:xfrm>
                <a:off x="4310063" y="2371122"/>
                <a:ext cx="352425" cy="157766"/>
              </a:xfrm>
              <a:prstGeom prst="triangle">
                <a:avLst>
                  <a:gd name="adj" fmla="val 79027"/>
                </a:avLst>
              </a:prstGeom>
              <a:solidFill>
                <a:srgbClr val="FFFEEC"/>
              </a:solidFill>
              <a:ln>
                <a:solidFill>
                  <a:srgbClr val="FFF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5" name="直線コネクタ 84">
                <a:extLst>
                  <a:ext uri="{FF2B5EF4-FFF2-40B4-BE49-F238E27FC236}">
                    <a16:creationId xmlns:a16="http://schemas.microsoft.com/office/drawing/2014/main" id="{6E6840D2-520F-4600-A7FD-B314125669F3}"/>
                  </a:ext>
                </a:extLst>
              </p:cNvPr>
              <p:cNvCxnSpPr>
                <a:cxnSpLocks/>
              </p:cNvCxnSpPr>
              <p:nvPr/>
            </p:nvCxnSpPr>
            <p:spPr>
              <a:xfrm flipH="1">
                <a:off x="3724272" y="2277836"/>
                <a:ext cx="997747" cy="571274"/>
              </a:xfrm>
              <a:prstGeom prst="line">
                <a:avLst/>
              </a:prstGeom>
              <a:ln w="22225">
                <a:solidFill>
                  <a:srgbClr val="EEEADF"/>
                </a:solidFill>
              </a:ln>
            </p:spPr>
            <p:style>
              <a:lnRef idx="1">
                <a:schemeClr val="accent1"/>
              </a:lnRef>
              <a:fillRef idx="0">
                <a:schemeClr val="accent1"/>
              </a:fillRef>
              <a:effectRef idx="0">
                <a:schemeClr val="accent1"/>
              </a:effectRef>
              <a:fontRef idx="minor">
                <a:schemeClr val="tx1"/>
              </a:fontRef>
            </p:style>
          </p:cxnSp>
        </p:grpSp>
      </p:grpSp>
      <p:cxnSp>
        <p:nvCxnSpPr>
          <p:cNvPr id="86" name="直線コネクタ 85">
            <a:extLst>
              <a:ext uri="{FF2B5EF4-FFF2-40B4-BE49-F238E27FC236}">
                <a16:creationId xmlns:a16="http://schemas.microsoft.com/office/drawing/2014/main" id="{4A1DACA9-2A05-44BC-8CE6-1CFB291CB588}"/>
              </a:ext>
            </a:extLst>
          </p:cNvPr>
          <p:cNvCxnSpPr>
            <a:cxnSpLocks/>
          </p:cNvCxnSpPr>
          <p:nvPr/>
        </p:nvCxnSpPr>
        <p:spPr>
          <a:xfrm>
            <a:off x="6147256" y="2645609"/>
            <a:ext cx="95531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D45A18A1-6164-4E9E-B140-49EE7DFD1F13}"/>
              </a:ext>
            </a:extLst>
          </p:cNvPr>
          <p:cNvCxnSpPr>
            <a:cxnSpLocks/>
          </p:cNvCxnSpPr>
          <p:nvPr/>
        </p:nvCxnSpPr>
        <p:spPr>
          <a:xfrm>
            <a:off x="6160679" y="2645609"/>
            <a:ext cx="0" cy="7415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正方形/長方形 87">
            <a:extLst>
              <a:ext uri="{FF2B5EF4-FFF2-40B4-BE49-F238E27FC236}">
                <a16:creationId xmlns:a16="http://schemas.microsoft.com/office/drawing/2014/main" id="{D0D517D5-DCFA-4C40-A61A-67EBDDEE55E6}"/>
              </a:ext>
            </a:extLst>
          </p:cNvPr>
          <p:cNvSpPr/>
          <p:nvPr/>
        </p:nvSpPr>
        <p:spPr>
          <a:xfrm>
            <a:off x="6197593" y="3109087"/>
            <a:ext cx="904973" cy="28026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ｺﾞｼｯｸE" panose="020B0900000000000000" pitchFamily="50" charset="-128"/>
              <a:ea typeface="HGPｺﾞｼｯｸE" panose="020B0900000000000000" pitchFamily="50" charset="-128"/>
            </a:endParaRPr>
          </a:p>
        </p:txBody>
      </p:sp>
      <p:sp>
        <p:nvSpPr>
          <p:cNvPr id="89" name="フリーフォーム: 図形 88">
            <a:extLst>
              <a:ext uri="{FF2B5EF4-FFF2-40B4-BE49-F238E27FC236}">
                <a16:creationId xmlns:a16="http://schemas.microsoft.com/office/drawing/2014/main" id="{DDF9A2C9-BE0F-4877-AD5F-EE72A8A2DD3F}"/>
              </a:ext>
            </a:extLst>
          </p:cNvPr>
          <p:cNvSpPr/>
          <p:nvPr/>
        </p:nvSpPr>
        <p:spPr>
          <a:xfrm>
            <a:off x="6237860" y="2664920"/>
            <a:ext cx="303295" cy="446097"/>
          </a:xfrm>
          <a:custGeom>
            <a:avLst/>
            <a:gdLst>
              <a:gd name="connsiteX0" fmla="*/ 0 w 454818"/>
              <a:gd name="connsiteY0" fmla="*/ 0 h 550069"/>
              <a:gd name="connsiteX1" fmla="*/ 447675 w 454818"/>
              <a:gd name="connsiteY1" fmla="*/ 0 h 550069"/>
              <a:gd name="connsiteX2" fmla="*/ 447675 w 454818"/>
              <a:gd name="connsiteY2" fmla="*/ 40481 h 550069"/>
              <a:gd name="connsiteX3" fmla="*/ 333375 w 454818"/>
              <a:gd name="connsiteY3" fmla="*/ 59531 h 550069"/>
              <a:gd name="connsiteX4" fmla="*/ 278606 w 454818"/>
              <a:gd name="connsiteY4" fmla="*/ 61913 h 550069"/>
              <a:gd name="connsiteX5" fmla="*/ 278606 w 454818"/>
              <a:gd name="connsiteY5" fmla="*/ 200025 h 550069"/>
              <a:gd name="connsiteX6" fmla="*/ 314325 w 454818"/>
              <a:gd name="connsiteY6" fmla="*/ 200025 h 550069"/>
              <a:gd name="connsiteX7" fmla="*/ 314325 w 454818"/>
              <a:gd name="connsiteY7" fmla="*/ 335756 h 550069"/>
              <a:gd name="connsiteX8" fmla="*/ 278606 w 454818"/>
              <a:gd name="connsiteY8" fmla="*/ 335756 h 550069"/>
              <a:gd name="connsiteX9" fmla="*/ 278606 w 454818"/>
              <a:gd name="connsiteY9" fmla="*/ 471488 h 550069"/>
              <a:gd name="connsiteX10" fmla="*/ 454818 w 454818"/>
              <a:gd name="connsiteY10" fmla="*/ 507206 h 550069"/>
              <a:gd name="connsiteX11" fmla="*/ 454818 w 454818"/>
              <a:gd name="connsiteY11" fmla="*/ 550069 h 550069"/>
              <a:gd name="connsiteX12" fmla="*/ 4762 w 454818"/>
              <a:gd name="connsiteY12" fmla="*/ 550069 h 550069"/>
              <a:gd name="connsiteX13" fmla="*/ 4762 w 454818"/>
              <a:gd name="connsiteY13" fmla="*/ 504825 h 550069"/>
              <a:gd name="connsiteX14" fmla="*/ 197643 w 454818"/>
              <a:gd name="connsiteY14" fmla="*/ 471488 h 550069"/>
              <a:gd name="connsiteX15" fmla="*/ 197643 w 454818"/>
              <a:gd name="connsiteY15" fmla="*/ 335756 h 550069"/>
              <a:gd name="connsiteX16" fmla="*/ 147637 w 454818"/>
              <a:gd name="connsiteY16" fmla="*/ 335756 h 550069"/>
              <a:gd name="connsiteX17" fmla="*/ 147637 w 454818"/>
              <a:gd name="connsiteY17" fmla="*/ 197644 h 550069"/>
              <a:gd name="connsiteX18" fmla="*/ 195262 w 454818"/>
              <a:gd name="connsiteY18" fmla="*/ 197644 h 550069"/>
              <a:gd name="connsiteX19" fmla="*/ 195262 w 454818"/>
              <a:gd name="connsiteY19" fmla="*/ 69056 h 550069"/>
              <a:gd name="connsiteX20" fmla="*/ 95250 w 454818"/>
              <a:gd name="connsiteY20" fmla="*/ 54769 h 550069"/>
              <a:gd name="connsiteX21" fmla="*/ 0 w 454818"/>
              <a:gd name="connsiteY21" fmla="*/ 0 h 550069"/>
              <a:gd name="connsiteX0" fmla="*/ 0 w 454818"/>
              <a:gd name="connsiteY0" fmla="*/ 0 h 550069"/>
              <a:gd name="connsiteX1" fmla="*/ 447675 w 454818"/>
              <a:gd name="connsiteY1" fmla="*/ 0 h 550069"/>
              <a:gd name="connsiteX2" fmla="*/ 447675 w 454818"/>
              <a:gd name="connsiteY2" fmla="*/ 40481 h 550069"/>
              <a:gd name="connsiteX3" fmla="*/ 333375 w 454818"/>
              <a:gd name="connsiteY3" fmla="*/ 59531 h 550069"/>
              <a:gd name="connsiteX4" fmla="*/ 278606 w 454818"/>
              <a:gd name="connsiteY4" fmla="*/ 61913 h 550069"/>
              <a:gd name="connsiteX5" fmla="*/ 278606 w 454818"/>
              <a:gd name="connsiteY5" fmla="*/ 200025 h 550069"/>
              <a:gd name="connsiteX6" fmla="*/ 314325 w 454818"/>
              <a:gd name="connsiteY6" fmla="*/ 200025 h 550069"/>
              <a:gd name="connsiteX7" fmla="*/ 314325 w 454818"/>
              <a:gd name="connsiteY7" fmla="*/ 335756 h 550069"/>
              <a:gd name="connsiteX8" fmla="*/ 278606 w 454818"/>
              <a:gd name="connsiteY8" fmla="*/ 335756 h 550069"/>
              <a:gd name="connsiteX9" fmla="*/ 278606 w 454818"/>
              <a:gd name="connsiteY9" fmla="*/ 471488 h 550069"/>
              <a:gd name="connsiteX10" fmla="*/ 454818 w 454818"/>
              <a:gd name="connsiteY10" fmla="*/ 507206 h 550069"/>
              <a:gd name="connsiteX11" fmla="*/ 454818 w 454818"/>
              <a:gd name="connsiteY11" fmla="*/ 550069 h 550069"/>
              <a:gd name="connsiteX12" fmla="*/ 4762 w 454818"/>
              <a:gd name="connsiteY12" fmla="*/ 550069 h 550069"/>
              <a:gd name="connsiteX13" fmla="*/ 4762 w 454818"/>
              <a:gd name="connsiteY13" fmla="*/ 504825 h 550069"/>
              <a:gd name="connsiteX14" fmla="*/ 197643 w 454818"/>
              <a:gd name="connsiteY14" fmla="*/ 471488 h 550069"/>
              <a:gd name="connsiteX15" fmla="*/ 197643 w 454818"/>
              <a:gd name="connsiteY15" fmla="*/ 335756 h 550069"/>
              <a:gd name="connsiteX16" fmla="*/ 147637 w 454818"/>
              <a:gd name="connsiteY16" fmla="*/ 335756 h 550069"/>
              <a:gd name="connsiteX17" fmla="*/ 147637 w 454818"/>
              <a:gd name="connsiteY17" fmla="*/ 197644 h 550069"/>
              <a:gd name="connsiteX18" fmla="*/ 195262 w 454818"/>
              <a:gd name="connsiteY18" fmla="*/ 197644 h 550069"/>
              <a:gd name="connsiteX19" fmla="*/ 195262 w 454818"/>
              <a:gd name="connsiteY19" fmla="*/ 69056 h 550069"/>
              <a:gd name="connsiteX20" fmla="*/ 95250 w 454818"/>
              <a:gd name="connsiteY20" fmla="*/ 54769 h 550069"/>
              <a:gd name="connsiteX21" fmla="*/ 47625 w 454818"/>
              <a:gd name="connsiteY21" fmla="*/ 28575 h 550069"/>
              <a:gd name="connsiteX22" fmla="*/ 0 w 454818"/>
              <a:gd name="connsiteY22" fmla="*/ 0 h 550069"/>
              <a:gd name="connsiteX0" fmla="*/ 2382 w 457200"/>
              <a:gd name="connsiteY0" fmla="*/ 0 h 550069"/>
              <a:gd name="connsiteX1" fmla="*/ 450057 w 457200"/>
              <a:gd name="connsiteY1" fmla="*/ 0 h 550069"/>
              <a:gd name="connsiteX2" fmla="*/ 450057 w 457200"/>
              <a:gd name="connsiteY2" fmla="*/ 40481 h 550069"/>
              <a:gd name="connsiteX3" fmla="*/ 335757 w 457200"/>
              <a:gd name="connsiteY3" fmla="*/ 59531 h 550069"/>
              <a:gd name="connsiteX4" fmla="*/ 280988 w 457200"/>
              <a:gd name="connsiteY4" fmla="*/ 61913 h 550069"/>
              <a:gd name="connsiteX5" fmla="*/ 280988 w 457200"/>
              <a:gd name="connsiteY5" fmla="*/ 200025 h 550069"/>
              <a:gd name="connsiteX6" fmla="*/ 316707 w 457200"/>
              <a:gd name="connsiteY6" fmla="*/ 200025 h 550069"/>
              <a:gd name="connsiteX7" fmla="*/ 316707 w 457200"/>
              <a:gd name="connsiteY7" fmla="*/ 335756 h 550069"/>
              <a:gd name="connsiteX8" fmla="*/ 280988 w 457200"/>
              <a:gd name="connsiteY8" fmla="*/ 335756 h 550069"/>
              <a:gd name="connsiteX9" fmla="*/ 280988 w 457200"/>
              <a:gd name="connsiteY9" fmla="*/ 471488 h 550069"/>
              <a:gd name="connsiteX10" fmla="*/ 457200 w 457200"/>
              <a:gd name="connsiteY10" fmla="*/ 507206 h 550069"/>
              <a:gd name="connsiteX11" fmla="*/ 457200 w 457200"/>
              <a:gd name="connsiteY11" fmla="*/ 550069 h 550069"/>
              <a:gd name="connsiteX12" fmla="*/ 7144 w 457200"/>
              <a:gd name="connsiteY12" fmla="*/ 550069 h 550069"/>
              <a:gd name="connsiteX13" fmla="*/ 7144 w 457200"/>
              <a:gd name="connsiteY13" fmla="*/ 504825 h 550069"/>
              <a:gd name="connsiteX14" fmla="*/ 200025 w 457200"/>
              <a:gd name="connsiteY14" fmla="*/ 471488 h 550069"/>
              <a:gd name="connsiteX15" fmla="*/ 200025 w 457200"/>
              <a:gd name="connsiteY15" fmla="*/ 335756 h 550069"/>
              <a:gd name="connsiteX16" fmla="*/ 150019 w 457200"/>
              <a:gd name="connsiteY16" fmla="*/ 335756 h 550069"/>
              <a:gd name="connsiteX17" fmla="*/ 150019 w 457200"/>
              <a:gd name="connsiteY17" fmla="*/ 197644 h 550069"/>
              <a:gd name="connsiteX18" fmla="*/ 197644 w 457200"/>
              <a:gd name="connsiteY18" fmla="*/ 197644 h 550069"/>
              <a:gd name="connsiteX19" fmla="*/ 197644 w 457200"/>
              <a:gd name="connsiteY19" fmla="*/ 69056 h 550069"/>
              <a:gd name="connsiteX20" fmla="*/ 97632 w 457200"/>
              <a:gd name="connsiteY20" fmla="*/ 54769 h 550069"/>
              <a:gd name="connsiteX21" fmla="*/ 0 w 457200"/>
              <a:gd name="connsiteY21" fmla="*/ 35718 h 550069"/>
              <a:gd name="connsiteX22" fmla="*/ 2382 w 457200"/>
              <a:gd name="connsiteY22" fmla="*/ 0 h 550069"/>
              <a:gd name="connsiteX0" fmla="*/ 0 w 454818"/>
              <a:gd name="connsiteY0" fmla="*/ 0 h 550069"/>
              <a:gd name="connsiteX1" fmla="*/ 447675 w 454818"/>
              <a:gd name="connsiteY1" fmla="*/ 0 h 550069"/>
              <a:gd name="connsiteX2" fmla="*/ 447675 w 454818"/>
              <a:gd name="connsiteY2" fmla="*/ 40481 h 550069"/>
              <a:gd name="connsiteX3" fmla="*/ 333375 w 454818"/>
              <a:gd name="connsiteY3" fmla="*/ 59531 h 550069"/>
              <a:gd name="connsiteX4" fmla="*/ 278606 w 454818"/>
              <a:gd name="connsiteY4" fmla="*/ 61913 h 550069"/>
              <a:gd name="connsiteX5" fmla="*/ 278606 w 454818"/>
              <a:gd name="connsiteY5" fmla="*/ 200025 h 550069"/>
              <a:gd name="connsiteX6" fmla="*/ 314325 w 454818"/>
              <a:gd name="connsiteY6" fmla="*/ 200025 h 550069"/>
              <a:gd name="connsiteX7" fmla="*/ 314325 w 454818"/>
              <a:gd name="connsiteY7" fmla="*/ 335756 h 550069"/>
              <a:gd name="connsiteX8" fmla="*/ 278606 w 454818"/>
              <a:gd name="connsiteY8" fmla="*/ 335756 h 550069"/>
              <a:gd name="connsiteX9" fmla="*/ 278606 w 454818"/>
              <a:gd name="connsiteY9" fmla="*/ 471488 h 550069"/>
              <a:gd name="connsiteX10" fmla="*/ 454818 w 454818"/>
              <a:gd name="connsiteY10" fmla="*/ 507206 h 550069"/>
              <a:gd name="connsiteX11" fmla="*/ 454818 w 454818"/>
              <a:gd name="connsiteY11" fmla="*/ 550069 h 550069"/>
              <a:gd name="connsiteX12" fmla="*/ 4762 w 454818"/>
              <a:gd name="connsiteY12" fmla="*/ 550069 h 550069"/>
              <a:gd name="connsiteX13" fmla="*/ 4762 w 454818"/>
              <a:gd name="connsiteY13" fmla="*/ 504825 h 550069"/>
              <a:gd name="connsiteX14" fmla="*/ 197643 w 454818"/>
              <a:gd name="connsiteY14" fmla="*/ 471488 h 550069"/>
              <a:gd name="connsiteX15" fmla="*/ 197643 w 454818"/>
              <a:gd name="connsiteY15" fmla="*/ 335756 h 550069"/>
              <a:gd name="connsiteX16" fmla="*/ 147637 w 454818"/>
              <a:gd name="connsiteY16" fmla="*/ 335756 h 550069"/>
              <a:gd name="connsiteX17" fmla="*/ 147637 w 454818"/>
              <a:gd name="connsiteY17" fmla="*/ 197644 h 550069"/>
              <a:gd name="connsiteX18" fmla="*/ 195262 w 454818"/>
              <a:gd name="connsiteY18" fmla="*/ 197644 h 550069"/>
              <a:gd name="connsiteX19" fmla="*/ 195262 w 454818"/>
              <a:gd name="connsiteY19" fmla="*/ 69056 h 550069"/>
              <a:gd name="connsiteX20" fmla="*/ 95250 w 454818"/>
              <a:gd name="connsiteY20" fmla="*/ 54769 h 550069"/>
              <a:gd name="connsiteX21" fmla="*/ 2381 w 454818"/>
              <a:gd name="connsiteY21" fmla="*/ 35718 h 550069"/>
              <a:gd name="connsiteX22" fmla="*/ 0 w 454818"/>
              <a:gd name="connsiteY22" fmla="*/ 0 h 550069"/>
              <a:gd name="connsiteX0" fmla="*/ 2382 w 457200"/>
              <a:gd name="connsiteY0" fmla="*/ 0 h 550069"/>
              <a:gd name="connsiteX1" fmla="*/ 450057 w 457200"/>
              <a:gd name="connsiteY1" fmla="*/ 0 h 550069"/>
              <a:gd name="connsiteX2" fmla="*/ 450057 w 457200"/>
              <a:gd name="connsiteY2" fmla="*/ 40481 h 550069"/>
              <a:gd name="connsiteX3" fmla="*/ 335757 w 457200"/>
              <a:gd name="connsiteY3" fmla="*/ 59531 h 550069"/>
              <a:gd name="connsiteX4" fmla="*/ 280988 w 457200"/>
              <a:gd name="connsiteY4" fmla="*/ 61913 h 550069"/>
              <a:gd name="connsiteX5" fmla="*/ 280988 w 457200"/>
              <a:gd name="connsiteY5" fmla="*/ 200025 h 550069"/>
              <a:gd name="connsiteX6" fmla="*/ 316707 w 457200"/>
              <a:gd name="connsiteY6" fmla="*/ 200025 h 550069"/>
              <a:gd name="connsiteX7" fmla="*/ 316707 w 457200"/>
              <a:gd name="connsiteY7" fmla="*/ 335756 h 550069"/>
              <a:gd name="connsiteX8" fmla="*/ 280988 w 457200"/>
              <a:gd name="connsiteY8" fmla="*/ 335756 h 550069"/>
              <a:gd name="connsiteX9" fmla="*/ 280988 w 457200"/>
              <a:gd name="connsiteY9" fmla="*/ 471488 h 550069"/>
              <a:gd name="connsiteX10" fmla="*/ 457200 w 457200"/>
              <a:gd name="connsiteY10" fmla="*/ 507206 h 550069"/>
              <a:gd name="connsiteX11" fmla="*/ 457200 w 457200"/>
              <a:gd name="connsiteY11" fmla="*/ 550069 h 550069"/>
              <a:gd name="connsiteX12" fmla="*/ 7144 w 457200"/>
              <a:gd name="connsiteY12" fmla="*/ 550069 h 550069"/>
              <a:gd name="connsiteX13" fmla="*/ 7144 w 457200"/>
              <a:gd name="connsiteY13" fmla="*/ 504825 h 550069"/>
              <a:gd name="connsiteX14" fmla="*/ 200025 w 457200"/>
              <a:gd name="connsiteY14" fmla="*/ 471488 h 550069"/>
              <a:gd name="connsiteX15" fmla="*/ 200025 w 457200"/>
              <a:gd name="connsiteY15" fmla="*/ 335756 h 550069"/>
              <a:gd name="connsiteX16" fmla="*/ 150019 w 457200"/>
              <a:gd name="connsiteY16" fmla="*/ 335756 h 550069"/>
              <a:gd name="connsiteX17" fmla="*/ 150019 w 457200"/>
              <a:gd name="connsiteY17" fmla="*/ 197644 h 550069"/>
              <a:gd name="connsiteX18" fmla="*/ 197644 w 457200"/>
              <a:gd name="connsiteY18" fmla="*/ 197644 h 550069"/>
              <a:gd name="connsiteX19" fmla="*/ 197644 w 457200"/>
              <a:gd name="connsiteY19" fmla="*/ 69056 h 550069"/>
              <a:gd name="connsiteX20" fmla="*/ 97632 w 457200"/>
              <a:gd name="connsiteY20" fmla="*/ 54769 h 550069"/>
              <a:gd name="connsiteX21" fmla="*/ 0 w 457200"/>
              <a:gd name="connsiteY21" fmla="*/ 33337 h 550069"/>
              <a:gd name="connsiteX22" fmla="*/ 2382 w 457200"/>
              <a:gd name="connsiteY22" fmla="*/ 0 h 550069"/>
              <a:gd name="connsiteX0" fmla="*/ 1 w 454819"/>
              <a:gd name="connsiteY0" fmla="*/ 0 h 550069"/>
              <a:gd name="connsiteX1" fmla="*/ 447676 w 454819"/>
              <a:gd name="connsiteY1" fmla="*/ 0 h 550069"/>
              <a:gd name="connsiteX2" fmla="*/ 447676 w 454819"/>
              <a:gd name="connsiteY2" fmla="*/ 40481 h 550069"/>
              <a:gd name="connsiteX3" fmla="*/ 333376 w 454819"/>
              <a:gd name="connsiteY3" fmla="*/ 59531 h 550069"/>
              <a:gd name="connsiteX4" fmla="*/ 278607 w 454819"/>
              <a:gd name="connsiteY4" fmla="*/ 61913 h 550069"/>
              <a:gd name="connsiteX5" fmla="*/ 278607 w 454819"/>
              <a:gd name="connsiteY5" fmla="*/ 200025 h 550069"/>
              <a:gd name="connsiteX6" fmla="*/ 314326 w 454819"/>
              <a:gd name="connsiteY6" fmla="*/ 200025 h 550069"/>
              <a:gd name="connsiteX7" fmla="*/ 314326 w 454819"/>
              <a:gd name="connsiteY7" fmla="*/ 335756 h 550069"/>
              <a:gd name="connsiteX8" fmla="*/ 278607 w 454819"/>
              <a:gd name="connsiteY8" fmla="*/ 335756 h 550069"/>
              <a:gd name="connsiteX9" fmla="*/ 278607 w 454819"/>
              <a:gd name="connsiteY9" fmla="*/ 471488 h 550069"/>
              <a:gd name="connsiteX10" fmla="*/ 454819 w 454819"/>
              <a:gd name="connsiteY10" fmla="*/ 507206 h 550069"/>
              <a:gd name="connsiteX11" fmla="*/ 454819 w 454819"/>
              <a:gd name="connsiteY11" fmla="*/ 550069 h 550069"/>
              <a:gd name="connsiteX12" fmla="*/ 4763 w 454819"/>
              <a:gd name="connsiteY12" fmla="*/ 550069 h 550069"/>
              <a:gd name="connsiteX13" fmla="*/ 4763 w 454819"/>
              <a:gd name="connsiteY13" fmla="*/ 504825 h 550069"/>
              <a:gd name="connsiteX14" fmla="*/ 197644 w 454819"/>
              <a:gd name="connsiteY14" fmla="*/ 471488 h 550069"/>
              <a:gd name="connsiteX15" fmla="*/ 197644 w 454819"/>
              <a:gd name="connsiteY15" fmla="*/ 335756 h 550069"/>
              <a:gd name="connsiteX16" fmla="*/ 147638 w 454819"/>
              <a:gd name="connsiteY16" fmla="*/ 335756 h 550069"/>
              <a:gd name="connsiteX17" fmla="*/ 147638 w 454819"/>
              <a:gd name="connsiteY17" fmla="*/ 197644 h 550069"/>
              <a:gd name="connsiteX18" fmla="*/ 195263 w 454819"/>
              <a:gd name="connsiteY18" fmla="*/ 197644 h 550069"/>
              <a:gd name="connsiteX19" fmla="*/ 195263 w 454819"/>
              <a:gd name="connsiteY19" fmla="*/ 69056 h 550069"/>
              <a:gd name="connsiteX20" fmla="*/ 95251 w 454819"/>
              <a:gd name="connsiteY20" fmla="*/ 54769 h 550069"/>
              <a:gd name="connsiteX21" fmla="*/ 0 w 454819"/>
              <a:gd name="connsiteY21" fmla="*/ 35718 h 550069"/>
              <a:gd name="connsiteX22" fmla="*/ 1 w 454819"/>
              <a:gd name="connsiteY22" fmla="*/ 0 h 55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4819" h="550069">
                <a:moveTo>
                  <a:pt x="1" y="0"/>
                </a:moveTo>
                <a:lnTo>
                  <a:pt x="447676" y="0"/>
                </a:lnTo>
                <a:lnTo>
                  <a:pt x="447676" y="40481"/>
                </a:lnTo>
                <a:lnTo>
                  <a:pt x="333376" y="59531"/>
                </a:lnTo>
                <a:lnTo>
                  <a:pt x="278607" y="61913"/>
                </a:lnTo>
                <a:lnTo>
                  <a:pt x="278607" y="200025"/>
                </a:lnTo>
                <a:lnTo>
                  <a:pt x="314326" y="200025"/>
                </a:lnTo>
                <a:lnTo>
                  <a:pt x="314326" y="335756"/>
                </a:lnTo>
                <a:lnTo>
                  <a:pt x="278607" y="335756"/>
                </a:lnTo>
                <a:lnTo>
                  <a:pt x="278607" y="471488"/>
                </a:lnTo>
                <a:lnTo>
                  <a:pt x="454819" y="507206"/>
                </a:lnTo>
                <a:lnTo>
                  <a:pt x="454819" y="550069"/>
                </a:lnTo>
                <a:lnTo>
                  <a:pt x="4763" y="550069"/>
                </a:lnTo>
                <a:lnTo>
                  <a:pt x="4763" y="504825"/>
                </a:lnTo>
                <a:lnTo>
                  <a:pt x="197644" y="471488"/>
                </a:lnTo>
                <a:lnTo>
                  <a:pt x="197644" y="335756"/>
                </a:lnTo>
                <a:lnTo>
                  <a:pt x="147638" y="335756"/>
                </a:lnTo>
                <a:lnTo>
                  <a:pt x="147638" y="197644"/>
                </a:lnTo>
                <a:lnTo>
                  <a:pt x="195263" y="197644"/>
                </a:lnTo>
                <a:lnTo>
                  <a:pt x="195263" y="69056"/>
                </a:lnTo>
                <a:lnTo>
                  <a:pt x="95251" y="54769"/>
                </a:lnTo>
                <a:lnTo>
                  <a:pt x="0" y="35718"/>
                </a:lnTo>
                <a:cubicBezTo>
                  <a:pt x="0" y="23812"/>
                  <a:pt x="1" y="11906"/>
                  <a:pt x="1"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ｺﾞｼｯｸE" panose="020B0900000000000000" pitchFamily="50" charset="-128"/>
              <a:ea typeface="HGPｺﾞｼｯｸE" panose="020B0900000000000000" pitchFamily="50" charset="-128"/>
            </a:endParaRPr>
          </a:p>
        </p:txBody>
      </p:sp>
      <p:pic>
        <p:nvPicPr>
          <p:cNvPr id="90" name="コンテンツ プレースホルダー 5">
            <a:extLst>
              <a:ext uri="{FF2B5EF4-FFF2-40B4-BE49-F238E27FC236}">
                <a16:creationId xmlns:a16="http://schemas.microsoft.com/office/drawing/2014/main" id="{D6620C03-C4F5-4FAA-A696-15AAB78BD0C3}"/>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t="-1" b="6108"/>
          <a:stretch/>
        </p:blipFill>
        <p:spPr>
          <a:xfrm>
            <a:off x="7458941" y="2505370"/>
            <a:ext cx="1458985" cy="1015663"/>
          </a:xfrm>
          <a:prstGeom prst="rect">
            <a:avLst/>
          </a:prstGeom>
        </p:spPr>
      </p:pic>
      <p:pic>
        <p:nvPicPr>
          <p:cNvPr id="91" name="Picture 15">
            <a:extLst>
              <a:ext uri="{FF2B5EF4-FFF2-40B4-BE49-F238E27FC236}">
                <a16:creationId xmlns:a16="http://schemas.microsoft.com/office/drawing/2014/main" id="{CDD5F69B-D475-413C-AB64-5533392A556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6997" y="5219980"/>
            <a:ext cx="2354617" cy="1400284"/>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17">
            <a:extLst>
              <a:ext uri="{FF2B5EF4-FFF2-40B4-BE49-F238E27FC236}">
                <a16:creationId xmlns:a16="http://schemas.microsoft.com/office/drawing/2014/main" id="{23201B2A-C255-4090-963B-7C3191649C47}"/>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r="51148"/>
          <a:stretch/>
        </p:blipFill>
        <p:spPr bwMode="auto">
          <a:xfrm>
            <a:off x="5913662" y="5060937"/>
            <a:ext cx="1088842" cy="1000125"/>
          </a:xfrm>
          <a:prstGeom prst="rect">
            <a:avLst/>
          </a:prstGeom>
          <a:noFill/>
          <a:extLst>
            <a:ext uri="{909E8E84-426E-40DD-AFC4-6F175D3DCCD1}">
              <a14:hiddenFill xmlns:a14="http://schemas.microsoft.com/office/drawing/2010/main">
                <a:solidFill>
                  <a:srgbClr val="FFFFFF"/>
                </a:solidFill>
              </a14:hiddenFill>
            </a:ext>
          </a:extLst>
        </p:spPr>
      </p:pic>
      <p:pic>
        <p:nvPicPr>
          <p:cNvPr id="93" name="コンテンツ プレースホルダー 5">
            <a:extLst>
              <a:ext uri="{FF2B5EF4-FFF2-40B4-BE49-F238E27FC236}">
                <a16:creationId xmlns:a16="http://schemas.microsoft.com/office/drawing/2014/main" id="{01B11DF3-1BE6-40D4-9330-E18397B65C6B}"/>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6994479" y="5005189"/>
            <a:ext cx="902710" cy="1485961"/>
          </a:xfrm>
          <a:prstGeom prst="rect">
            <a:avLst/>
          </a:prstGeom>
        </p:spPr>
      </p:pic>
      <p:sp>
        <p:nvSpPr>
          <p:cNvPr id="94" name="正方形/長方形 93">
            <a:extLst>
              <a:ext uri="{FF2B5EF4-FFF2-40B4-BE49-F238E27FC236}">
                <a16:creationId xmlns:a16="http://schemas.microsoft.com/office/drawing/2014/main" id="{9C68EE4B-31FA-49E6-AB04-64415F3B067E}"/>
              </a:ext>
            </a:extLst>
          </p:cNvPr>
          <p:cNvSpPr/>
          <p:nvPr/>
        </p:nvSpPr>
        <p:spPr>
          <a:xfrm>
            <a:off x="7815134" y="5114697"/>
            <a:ext cx="1332837" cy="307777"/>
          </a:xfrm>
          <a:prstGeom prst="rect">
            <a:avLst/>
          </a:prstGeom>
        </p:spPr>
        <p:txBody>
          <a:bodyPr wrap="square">
            <a:spAutoFit/>
          </a:bodyPr>
          <a:lstStyle/>
          <a:p>
            <a:r>
              <a:rPr kumimoji="1"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落下防止バー</a:t>
            </a:r>
            <a:endParaRPr lang="ja-JP" altLang="en-US" sz="1400">
              <a:solidFill>
                <a:schemeClr val="tx1">
                  <a:lumMod val="75000"/>
                  <a:lumOff val="25000"/>
                </a:schemeClr>
              </a:solidFill>
            </a:endParaRPr>
          </a:p>
        </p:txBody>
      </p:sp>
      <p:sp>
        <p:nvSpPr>
          <p:cNvPr id="95" name="正方形/長方形 94">
            <a:extLst>
              <a:ext uri="{FF2B5EF4-FFF2-40B4-BE49-F238E27FC236}">
                <a16:creationId xmlns:a16="http://schemas.microsoft.com/office/drawing/2014/main" id="{41234FF3-130B-459D-B811-435604C54341}"/>
              </a:ext>
            </a:extLst>
          </p:cNvPr>
          <p:cNvSpPr/>
          <p:nvPr/>
        </p:nvSpPr>
        <p:spPr>
          <a:xfrm>
            <a:off x="7851495" y="5406724"/>
            <a:ext cx="1134533" cy="523220"/>
          </a:xfrm>
          <a:prstGeom prst="rect">
            <a:avLst/>
          </a:prstGeom>
        </p:spPr>
        <p:txBody>
          <a:bodyPr wrap="square">
            <a:spAutoFit/>
          </a:bodyPr>
          <a:lstStyle/>
          <a:p>
            <a:r>
              <a:rPr kumimoji="1"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落下防止・制御テープ</a:t>
            </a:r>
            <a:endParaRPr lang="ja-JP" altLang="en-US" sz="1400">
              <a:solidFill>
                <a:schemeClr val="tx1">
                  <a:lumMod val="75000"/>
                  <a:lumOff val="25000"/>
                </a:schemeClr>
              </a:solidFill>
            </a:endParaRPr>
          </a:p>
        </p:txBody>
      </p:sp>
      <p:pic>
        <p:nvPicPr>
          <p:cNvPr id="96" name="図 95">
            <a:extLst>
              <a:ext uri="{FF2B5EF4-FFF2-40B4-BE49-F238E27FC236}">
                <a16:creationId xmlns:a16="http://schemas.microsoft.com/office/drawing/2014/main" id="{C6233F70-409D-4A67-BA19-448D11AB5644}"/>
              </a:ext>
            </a:extLst>
          </p:cNvPr>
          <p:cNvPicPr>
            <a:picLocks noChangeAspect="1"/>
          </p:cNvPicPr>
          <p:nvPr/>
        </p:nvPicPr>
        <p:blipFill>
          <a:blip r:embed="rId17"/>
          <a:stretch>
            <a:fillRect/>
          </a:stretch>
        </p:blipFill>
        <p:spPr>
          <a:xfrm>
            <a:off x="3486301" y="5085583"/>
            <a:ext cx="1952991" cy="1437854"/>
          </a:xfrm>
          <a:prstGeom prst="rect">
            <a:avLst/>
          </a:prstGeom>
        </p:spPr>
      </p:pic>
      <p:sp>
        <p:nvSpPr>
          <p:cNvPr id="55" name="テキスト ボックス 54">
            <a:extLst>
              <a:ext uri="{FF2B5EF4-FFF2-40B4-BE49-F238E27FC236}">
                <a16:creationId xmlns:a16="http://schemas.microsoft.com/office/drawing/2014/main" id="{626244AB-C602-4A55-B27A-10F9BC2BCD18}"/>
              </a:ext>
            </a:extLst>
          </p:cNvPr>
          <p:cNvSpPr txBox="1"/>
          <p:nvPr/>
        </p:nvSpPr>
        <p:spPr>
          <a:xfrm>
            <a:off x="0" y="6606145"/>
            <a:ext cx="5246949" cy="261610"/>
          </a:xfrm>
          <a:prstGeom prst="rect">
            <a:avLst/>
          </a:prstGeom>
          <a:noFill/>
        </p:spPr>
        <p:txBody>
          <a:bodyPr wrap="none" rtlCol="0">
            <a:spAutoFit/>
          </a:bodyPr>
          <a:lstStyle/>
          <a:p>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参考：東京消防庁「家具類の転倒・落下・移動防止対策ハンドブック</a:t>
            </a:r>
            <a:r>
              <a:rPr lang="en-US" altLang="ja-JP" sz="11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室内の地震対策」</a:t>
            </a:r>
          </a:p>
        </p:txBody>
      </p:sp>
    </p:spTree>
    <p:extLst>
      <p:ext uri="{BB962C8B-B14F-4D97-AF65-F5344CB8AC3E}">
        <p14:creationId xmlns:p14="http://schemas.microsoft.com/office/powerpoint/2010/main" val="4005240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A83E2A-5351-4CA8-9D90-F4B4CA018E4D}"/>
              </a:ext>
            </a:extLst>
          </p:cNvPr>
          <p:cNvSpPr>
            <a:spLocks noGrp="1"/>
          </p:cNvSpPr>
          <p:nvPr>
            <p:ph type="title"/>
          </p:nvPr>
        </p:nvSpPr>
        <p:spPr>
          <a:xfrm>
            <a:off x="898" y="0"/>
            <a:ext cx="9144000" cy="650083"/>
          </a:xfrm>
          <a:solidFill>
            <a:srgbClr val="35A16B"/>
          </a:solidFill>
        </p:spPr>
        <p:txBody>
          <a:bodyPr/>
          <a:lstStyle/>
          <a:p>
            <a:r>
              <a:rPr lang="en-US" altLang="ja-JP"/>
              <a:t>【</a:t>
            </a:r>
            <a:r>
              <a:rPr lang="ja-JP" altLang="en-US"/>
              <a:t>事例</a:t>
            </a:r>
            <a:r>
              <a:rPr lang="en-US" altLang="ja-JP"/>
              <a:t>】</a:t>
            </a:r>
            <a:r>
              <a:rPr lang="ja-JP" altLang="en-US"/>
              <a:t>地域ぐるみでの取組み</a:t>
            </a:r>
            <a:endParaRPr kumimoji="1" lang="ja-JP" altLang="en-US"/>
          </a:p>
        </p:txBody>
      </p:sp>
      <p:sp>
        <p:nvSpPr>
          <p:cNvPr id="4" name="スライド番号プレースホルダー 3">
            <a:extLst>
              <a:ext uri="{FF2B5EF4-FFF2-40B4-BE49-F238E27FC236}">
                <a16:creationId xmlns:a16="http://schemas.microsoft.com/office/drawing/2014/main" id="{BE65018A-18EB-466D-BD4F-42CBE78EA1F8}"/>
              </a:ext>
            </a:extLst>
          </p:cNvPr>
          <p:cNvSpPr>
            <a:spLocks noGrp="1"/>
          </p:cNvSpPr>
          <p:nvPr>
            <p:ph type="sldNum" sz="quarter" idx="12"/>
          </p:nvPr>
        </p:nvSpPr>
        <p:spPr/>
        <p:txBody>
          <a:bodyPr/>
          <a:lstStyle/>
          <a:p>
            <a:fld id="{48C0FCB9-D989-46F1-965E-624BDAC7E129}" type="slidenum">
              <a:rPr kumimoji="1" lang="ja-JP" altLang="en-US" smtClean="0"/>
              <a:pPr/>
              <a:t>15</a:t>
            </a:fld>
            <a:endParaRPr kumimoji="1" lang="ja-JP" altLang="en-US"/>
          </a:p>
        </p:txBody>
      </p:sp>
      <p:sp>
        <p:nvSpPr>
          <p:cNvPr id="7" name="コンテンツ プレースホルダー 4">
            <a:extLst>
              <a:ext uri="{FF2B5EF4-FFF2-40B4-BE49-F238E27FC236}">
                <a16:creationId xmlns:a16="http://schemas.microsoft.com/office/drawing/2014/main" id="{8E7FF5DE-A0C5-4CCD-A23D-31379DF5205C}"/>
              </a:ext>
            </a:extLst>
          </p:cNvPr>
          <p:cNvSpPr txBox="1">
            <a:spLocks/>
          </p:cNvSpPr>
          <p:nvPr/>
        </p:nvSpPr>
        <p:spPr>
          <a:xfrm>
            <a:off x="409575" y="840977"/>
            <a:ext cx="8343899" cy="5928123"/>
          </a:xfrm>
          <a:prstGeom prst="rect">
            <a:avLst/>
          </a:prstGeom>
          <a:solidFill>
            <a:schemeClr val="accent3">
              <a:lumMod val="20000"/>
              <a:lumOff val="80000"/>
            </a:schemeClr>
          </a:solidFill>
        </p:spPr>
        <p:txBody>
          <a:bodyPr vert="horz" lIns="144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a:solidFill>
                  <a:srgbClr val="FF2800"/>
                </a:solidFill>
              </a:rPr>
              <a:t>■家具転倒防止事業</a:t>
            </a:r>
            <a:endParaRPr lang="en-US" altLang="ja-JP">
              <a:solidFill>
                <a:srgbClr val="FF2800"/>
              </a:solidFill>
            </a:endParaRPr>
          </a:p>
          <a:p>
            <a:pPr marL="0" indent="0">
              <a:buNone/>
            </a:pPr>
            <a:r>
              <a:rPr lang="ja-JP" altLang="en-US" sz="2000">
                <a:solidFill>
                  <a:schemeClr val="tx1">
                    <a:lumMod val="75000"/>
                    <a:lumOff val="25000"/>
                  </a:schemeClr>
                </a:solidFill>
              </a:rPr>
              <a:t>（恵那市まちづくり市民協会防災研究チームなど：岐阜県　恵那市）</a:t>
            </a:r>
            <a:br>
              <a:rPr lang="en-US" altLang="ja-JP" sz="2000">
                <a:solidFill>
                  <a:schemeClr val="tx1">
                    <a:lumMod val="75000"/>
                    <a:lumOff val="25000"/>
                  </a:schemeClr>
                </a:solidFill>
              </a:rPr>
            </a:br>
            <a:endParaRPr lang="ja-JP" altLang="en-US" sz="2000">
              <a:solidFill>
                <a:schemeClr val="tx1">
                  <a:lumMod val="75000"/>
                  <a:lumOff val="25000"/>
                </a:schemeClr>
              </a:solidFill>
            </a:endParaRPr>
          </a:p>
          <a:p>
            <a:endParaRPr lang="ja-JP" altLang="en-US">
              <a:solidFill>
                <a:schemeClr val="tx1">
                  <a:lumMod val="75000"/>
                  <a:lumOff val="25000"/>
                </a:schemeClr>
              </a:solidFill>
            </a:endParaRPr>
          </a:p>
        </p:txBody>
      </p:sp>
      <p:sp>
        <p:nvSpPr>
          <p:cNvPr id="8" name="正方形/長方形 7">
            <a:extLst>
              <a:ext uri="{FF2B5EF4-FFF2-40B4-BE49-F238E27FC236}">
                <a16:creationId xmlns:a16="http://schemas.microsoft.com/office/drawing/2014/main" id="{2086BBD0-C758-43E9-967E-3FA3B81994F2}"/>
              </a:ext>
            </a:extLst>
          </p:cNvPr>
          <p:cNvSpPr/>
          <p:nvPr/>
        </p:nvSpPr>
        <p:spPr>
          <a:xfrm>
            <a:off x="561109" y="1915715"/>
            <a:ext cx="7990609" cy="4715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marL="342900" indent="-342900" algn="just">
              <a:spcAft>
                <a:spcPts val="600"/>
              </a:spcAft>
              <a:buFont typeface="HGPｺﾞｼｯｸE" panose="020B0900000000000000" pitchFamily="50" charset="-128"/>
              <a:buChar char="○"/>
            </a:pPr>
            <a:r>
              <a:rPr lang="ja-JP" altLang="en-US" sz="2400" spc="-150" dirty="0">
                <a:solidFill>
                  <a:schemeClr val="tx1">
                    <a:lumMod val="75000"/>
                    <a:lumOff val="25000"/>
                  </a:schemeClr>
                </a:solidFill>
                <a:latin typeface="HGPｺﾞｼｯｸE" panose="020B0900000000000000" pitchFamily="50" charset="-128"/>
                <a:ea typeface="HGPｺﾞｼｯｸE" panose="020B0900000000000000" pitchFamily="50" charset="-128"/>
              </a:rPr>
              <a:t>社会福祉協議会、消防団など多くの団体と、災害時要援護者宅で、家具転倒防止器具や火災警報器を取り付け</a:t>
            </a:r>
            <a:endParaRPr lang="en-US" altLang="ja-JP" sz="2400" spc="-15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42900" indent="-342900" algn="just">
              <a:spcAft>
                <a:spcPts val="600"/>
              </a:spcAft>
              <a:buFont typeface="HGPｺﾞｼｯｸE" panose="020B0900000000000000" pitchFamily="50" charset="-128"/>
              <a:buChar char="○"/>
            </a:pPr>
            <a:r>
              <a:rPr lang="ja-JP" altLang="en-US" sz="2400" spc="-150" dirty="0">
                <a:solidFill>
                  <a:schemeClr val="tx1">
                    <a:lumMod val="75000"/>
                    <a:lumOff val="25000"/>
                  </a:schemeClr>
                </a:solidFill>
                <a:latin typeface="HGPｺﾞｼｯｸE" panose="020B0900000000000000" pitchFamily="50" charset="-128"/>
                <a:ea typeface="HGPｺﾞｼｯｸE" panose="020B0900000000000000" pitchFamily="50" charset="-128"/>
              </a:rPr>
              <a:t>延べ４０００名が参加し、家具転倒防止４７１件、火災警報器</a:t>
            </a:r>
            <a:br>
              <a:rPr lang="en-US" altLang="ja-JP" sz="2400" spc="-150" dirty="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2400" spc="-150" dirty="0">
                <a:solidFill>
                  <a:schemeClr val="tx1">
                    <a:lumMod val="75000"/>
                    <a:lumOff val="25000"/>
                  </a:schemeClr>
                </a:solidFill>
                <a:latin typeface="HGPｺﾞｼｯｸE" panose="020B0900000000000000" pitchFamily="50" charset="-128"/>
                <a:ea typeface="HGPｺﾞｼｯｸE" panose="020B0900000000000000" pitchFamily="50" charset="-128"/>
              </a:rPr>
              <a:t>７６３件</a:t>
            </a:r>
            <a:endParaRPr lang="en-US" altLang="ja-JP" sz="2400" spc="-15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pic>
        <p:nvPicPr>
          <p:cNvPr id="5" name="図 4" descr="人, 屋内, 男, 持つ が含まれている画像&#10;&#10;自動的に生成された説明">
            <a:extLst>
              <a:ext uri="{FF2B5EF4-FFF2-40B4-BE49-F238E27FC236}">
                <a16:creationId xmlns:a16="http://schemas.microsoft.com/office/drawing/2014/main" id="{5D8158EB-63C5-499C-B135-145CF73D53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3048" y="4172609"/>
            <a:ext cx="1412985" cy="2136830"/>
          </a:xfrm>
          <a:prstGeom prst="rect">
            <a:avLst/>
          </a:prstGeom>
        </p:spPr>
      </p:pic>
      <p:pic>
        <p:nvPicPr>
          <p:cNvPr id="9" name="図 8" descr="人, 屋内, 座る, 若い が含まれている画像&#10;&#10;自動的に生成された説明">
            <a:extLst>
              <a:ext uri="{FF2B5EF4-FFF2-40B4-BE49-F238E27FC236}">
                <a16:creationId xmlns:a16="http://schemas.microsoft.com/office/drawing/2014/main" id="{767BF154-B131-48A4-ACE3-DAE4337561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405" y="4172609"/>
            <a:ext cx="3222203" cy="2136829"/>
          </a:xfrm>
          <a:prstGeom prst="rect">
            <a:avLst/>
          </a:prstGeom>
        </p:spPr>
      </p:pic>
      <p:pic>
        <p:nvPicPr>
          <p:cNvPr id="23" name="図 22" descr="人, 男, 屋内, 民衆 が含まれている画像&#10;&#10;自動的に生成された説明">
            <a:extLst>
              <a:ext uri="{FF2B5EF4-FFF2-40B4-BE49-F238E27FC236}">
                <a16:creationId xmlns:a16="http://schemas.microsoft.com/office/drawing/2014/main" id="{0C3B5FCC-139B-4847-81DA-F4B349B640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711" y="4178917"/>
            <a:ext cx="2837377" cy="2130522"/>
          </a:xfrm>
          <a:prstGeom prst="rect">
            <a:avLst/>
          </a:prstGeom>
        </p:spPr>
      </p:pic>
      <p:sp>
        <p:nvSpPr>
          <p:cNvPr id="10" name="テキスト ボックス 9">
            <a:extLst>
              <a:ext uri="{FF2B5EF4-FFF2-40B4-BE49-F238E27FC236}">
                <a16:creationId xmlns:a16="http://schemas.microsoft.com/office/drawing/2014/main" id="{AFA37A72-38F1-40DB-8CB3-A33794C27275}"/>
              </a:ext>
            </a:extLst>
          </p:cNvPr>
          <p:cNvSpPr txBox="1"/>
          <p:nvPr/>
        </p:nvSpPr>
        <p:spPr>
          <a:xfrm>
            <a:off x="695346" y="6360928"/>
            <a:ext cx="5947462" cy="261610"/>
          </a:xfrm>
          <a:prstGeom prst="rect">
            <a:avLst/>
          </a:prstGeom>
          <a:noFill/>
        </p:spPr>
        <p:txBody>
          <a:bodyPr wrap="none" rtlCol="0">
            <a:spAutoFit/>
          </a:bodyPr>
          <a:lstStyle/>
          <a:p>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参考：消防防災博物館「恵那市家具転倒防止ボランティア作戦「みんなで助け合おう減災たいさく」</a:t>
            </a:r>
          </a:p>
        </p:txBody>
      </p:sp>
      <p:graphicFrame>
        <p:nvGraphicFramePr>
          <p:cNvPr id="6" name="オブジェクト 5">
            <a:extLst>
              <a:ext uri="{FF2B5EF4-FFF2-40B4-BE49-F238E27FC236}">
                <a16:creationId xmlns:a16="http://schemas.microsoft.com/office/drawing/2014/main" id="{DE05E712-C5EC-4CE1-863F-12C150CD8987}"/>
              </a:ext>
            </a:extLst>
          </p:cNvPr>
          <p:cNvGraphicFramePr>
            <a:graphicFrameLocks noChangeAspect="1"/>
          </p:cNvGraphicFramePr>
          <p:nvPr>
            <p:extLst>
              <p:ext uri="{D42A27DB-BD31-4B8C-83A1-F6EECF244321}">
                <p14:modId xmlns:p14="http://schemas.microsoft.com/office/powerpoint/2010/main" val="2468050352"/>
              </p:ext>
            </p:extLst>
          </p:nvPr>
        </p:nvGraphicFramePr>
        <p:xfrm>
          <a:off x="780156" y="1333269"/>
          <a:ext cx="811213" cy="234950"/>
        </p:xfrm>
        <a:graphic>
          <a:graphicData uri="http://schemas.openxmlformats.org/presentationml/2006/ole">
            <mc:AlternateContent xmlns:mc="http://schemas.openxmlformats.org/markup-compatibility/2006">
              <mc:Choice xmlns:v="urn:schemas-microsoft-com:vml" Requires="v">
                <p:oleObj name="Document" r:id="rId6" imgW="814516" imgH="235816" progId="Word.Document.12">
                  <p:embed/>
                </p:oleObj>
              </mc:Choice>
              <mc:Fallback>
                <p:oleObj name="Document" r:id="rId6" imgW="814516" imgH="235816" progId="Word.Document.12">
                  <p:embed/>
                  <p:pic>
                    <p:nvPicPr>
                      <p:cNvPr id="6" name="オブジェクト 5">
                        <a:extLst>
                          <a:ext uri="{FF2B5EF4-FFF2-40B4-BE49-F238E27FC236}">
                            <a16:creationId xmlns:a16="http://schemas.microsoft.com/office/drawing/2014/main" id="{DE05E712-C5EC-4CE1-863F-12C150CD8987}"/>
                          </a:ext>
                        </a:extLst>
                      </p:cNvPr>
                      <p:cNvPicPr/>
                      <p:nvPr/>
                    </p:nvPicPr>
                    <p:blipFill>
                      <a:blip r:embed="rId7"/>
                      <a:stretch>
                        <a:fillRect/>
                      </a:stretch>
                    </p:blipFill>
                    <p:spPr>
                      <a:xfrm>
                        <a:off x="780156" y="1333269"/>
                        <a:ext cx="811213" cy="234950"/>
                      </a:xfrm>
                      <a:prstGeom prst="rect">
                        <a:avLst/>
                      </a:prstGeom>
                    </p:spPr>
                  </p:pic>
                </p:oleObj>
              </mc:Fallback>
            </mc:AlternateContent>
          </a:graphicData>
        </a:graphic>
      </p:graphicFrame>
    </p:spTree>
    <p:extLst>
      <p:ext uri="{BB962C8B-B14F-4D97-AF65-F5344CB8AC3E}">
        <p14:creationId xmlns:p14="http://schemas.microsoft.com/office/powerpoint/2010/main" val="3341086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a:extLst>
              <a:ext uri="{FF2B5EF4-FFF2-40B4-BE49-F238E27FC236}">
                <a16:creationId xmlns:a16="http://schemas.microsoft.com/office/drawing/2014/main" id="{04C7B349-2269-434A-9497-5D86718E9B6B}"/>
              </a:ext>
            </a:extLst>
          </p:cNvPr>
          <p:cNvSpPr/>
          <p:nvPr/>
        </p:nvSpPr>
        <p:spPr>
          <a:xfrm>
            <a:off x="219130" y="2157635"/>
            <a:ext cx="2053870" cy="21151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ｺﾞｼｯｸE" panose="020B0900000000000000" pitchFamily="50" charset="-128"/>
              <a:ea typeface="HGPｺﾞｼｯｸE" panose="020B0900000000000000" pitchFamily="50" charset="-128"/>
            </a:endParaRPr>
          </a:p>
        </p:txBody>
      </p:sp>
      <p:sp>
        <p:nvSpPr>
          <p:cNvPr id="32" name="正方形/長方形 31">
            <a:extLst>
              <a:ext uri="{FF2B5EF4-FFF2-40B4-BE49-F238E27FC236}">
                <a16:creationId xmlns:a16="http://schemas.microsoft.com/office/drawing/2014/main" id="{12A8545F-1CFA-4E18-B4D4-C80033AE6768}"/>
              </a:ext>
            </a:extLst>
          </p:cNvPr>
          <p:cNvSpPr/>
          <p:nvPr/>
        </p:nvSpPr>
        <p:spPr>
          <a:xfrm>
            <a:off x="219130" y="1786299"/>
            <a:ext cx="2047561" cy="648000"/>
          </a:xfrm>
          <a:prstGeom prst="rect">
            <a:avLst/>
          </a:prstGeom>
          <a:solidFill>
            <a:srgbClr val="35A16B"/>
          </a:solidFill>
          <a:ln>
            <a:solidFill>
              <a:srgbClr val="35A16B"/>
            </a:solidFill>
          </a:ln>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a:solidFill>
                  <a:schemeClr val="bg1"/>
                </a:solidFill>
                <a:latin typeface="HGPｺﾞｼｯｸE" panose="020B0900000000000000" pitchFamily="50" charset="-128"/>
                <a:ea typeface="HGPｺﾞｼｯｸE" panose="020B0900000000000000" pitchFamily="50" charset="-128"/>
              </a:rPr>
              <a:t>ストーブの周りに</a:t>
            </a:r>
            <a:br>
              <a:rPr kumimoji="1" lang="en-US" altLang="ja-JP">
                <a:solidFill>
                  <a:schemeClr val="bg1"/>
                </a:solidFill>
                <a:latin typeface="HGPｺﾞｼｯｸE" panose="020B0900000000000000" pitchFamily="50" charset="-128"/>
                <a:ea typeface="HGPｺﾞｼｯｸE" panose="020B0900000000000000" pitchFamily="50" charset="-128"/>
              </a:rPr>
            </a:br>
            <a:r>
              <a:rPr kumimoji="1" lang="ja-JP" altLang="en-US">
                <a:solidFill>
                  <a:schemeClr val="bg1"/>
                </a:solidFill>
                <a:latin typeface="HGPｺﾞｼｯｸE" panose="020B0900000000000000" pitchFamily="50" charset="-128"/>
                <a:ea typeface="HGPｺﾞｼｯｸE" panose="020B0900000000000000" pitchFamily="50" charset="-128"/>
              </a:rPr>
              <a:t>物を置かない</a:t>
            </a:r>
          </a:p>
        </p:txBody>
      </p:sp>
      <p:sp>
        <p:nvSpPr>
          <p:cNvPr id="2" name="タイトル 1">
            <a:extLst>
              <a:ext uri="{FF2B5EF4-FFF2-40B4-BE49-F238E27FC236}">
                <a16:creationId xmlns:a16="http://schemas.microsoft.com/office/drawing/2014/main" id="{64032691-2260-4A9E-88DA-2C83E0D12316}"/>
              </a:ext>
            </a:extLst>
          </p:cNvPr>
          <p:cNvSpPr>
            <a:spLocks noGrp="1"/>
          </p:cNvSpPr>
          <p:nvPr>
            <p:ph type="title"/>
          </p:nvPr>
        </p:nvSpPr>
        <p:spPr>
          <a:xfrm>
            <a:off x="0" y="-2449"/>
            <a:ext cx="9144000" cy="919643"/>
          </a:xfrm>
          <a:solidFill>
            <a:srgbClr val="35A16B"/>
          </a:solidFill>
        </p:spPr>
        <p:txBody>
          <a:bodyPr/>
          <a:lstStyle/>
          <a:p>
            <a:r>
              <a:rPr lang="ja-JP" altLang="en-US">
                <a:solidFill>
                  <a:prstClr val="white"/>
                </a:solidFill>
              </a:rPr>
              <a:t>地震に対するわが家の安全対策</a:t>
            </a:r>
            <a:br>
              <a:rPr lang="en-US" altLang="ja-JP">
                <a:solidFill>
                  <a:prstClr val="white"/>
                </a:solidFill>
              </a:rPr>
            </a:br>
            <a:r>
              <a:rPr lang="ja-JP" altLang="en-US">
                <a:solidFill>
                  <a:prstClr val="white"/>
                </a:solidFill>
              </a:rPr>
              <a:t>　</a:t>
            </a:r>
            <a:r>
              <a:rPr lang="ja-JP" altLang="en-US"/>
              <a:t>④防火対策・消火対策</a:t>
            </a:r>
            <a:endParaRPr kumimoji="1" lang="ja-JP" altLang="en-US"/>
          </a:p>
        </p:txBody>
      </p:sp>
      <p:sp>
        <p:nvSpPr>
          <p:cNvPr id="4" name="スライド番号プレースホルダー 3">
            <a:extLst>
              <a:ext uri="{FF2B5EF4-FFF2-40B4-BE49-F238E27FC236}">
                <a16:creationId xmlns:a16="http://schemas.microsoft.com/office/drawing/2014/main" id="{3999835D-C9E5-4078-BF63-076F6A770D29}"/>
              </a:ext>
            </a:extLst>
          </p:cNvPr>
          <p:cNvSpPr>
            <a:spLocks noGrp="1"/>
          </p:cNvSpPr>
          <p:nvPr>
            <p:ph type="sldNum" sz="quarter" idx="12"/>
          </p:nvPr>
        </p:nvSpPr>
        <p:spPr/>
        <p:txBody>
          <a:bodyPr/>
          <a:lstStyle/>
          <a:p>
            <a:fld id="{48C0FCB9-D989-46F1-965E-624BDAC7E129}" type="slidenum">
              <a:rPr kumimoji="1" lang="ja-JP" altLang="en-US" smtClean="0"/>
              <a:pPr/>
              <a:t>16</a:t>
            </a:fld>
            <a:endParaRPr kumimoji="1" lang="ja-JP" altLang="en-US"/>
          </a:p>
        </p:txBody>
      </p:sp>
      <p:sp>
        <p:nvSpPr>
          <p:cNvPr id="30" name="正方形/長方形 29">
            <a:extLst>
              <a:ext uri="{FF2B5EF4-FFF2-40B4-BE49-F238E27FC236}">
                <a16:creationId xmlns:a16="http://schemas.microsoft.com/office/drawing/2014/main" id="{275E0BD8-84B8-4C17-8372-1A5CB24CF8F3}"/>
              </a:ext>
            </a:extLst>
          </p:cNvPr>
          <p:cNvSpPr/>
          <p:nvPr/>
        </p:nvSpPr>
        <p:spPr>
          <a:xfrm>
            <a:off x="262800" y="984373"/>
            <a:ext cx="8618400" cy="708621"/>
          </a:xfrm>
          <a:prstGeom prst="rect">
            <a:avLst/>
          </a:prstGeom>
          <a:solidFill>
            <a:schemeClr val="bg1"/>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r>
              <a:rPr lang="ja-JP" altLang="en-US" sz="2800">
                <a:solidFill>
                  <a:srgbClr val="404040"/>
                </a:solidFill>
                <a:latin typeface="HGPｺﾞｼｯｸE" panose="020B0900000000000000" pitchFamily="50" charset="-128"/>
                <a:ea typeface="HGPｺﾞｼｯｸE" panose="020B0900000000000000" pitchFamily="50" charset="-128"/>
              </a:rPr>
              <a:t>地震の揺れへの対策とあわせて、防火対策も行う</a:t>
            </a:r>
          </a:p>
        </p:txBody>
      </p:sp>
      <p:sp>
        <p:nvSpPr>
          <p:cNvPr id="33" name="正方形/長方形 32">
            <a:extLst>
              <a:ext uri="{FF2B5EF4-FFF2-40B4-BE49-F238E27FC236}">
                <a16:creationId xmlns:a16="http://schemas.microsoft.com/office/drawing/2014/main" id="{7CB85D29-8B13-4C28-9B94-F7E8624C847F}"/>
              </a:ext>
            </a:extLst>
          </p:cNvPr>
          <p:cNvSpPr/>
          <p:nvPr/>
        </p:nvSpPr>
        <p:spPr>
          <a:xfrm>
            <a:off x="2438523" y="2157635"/>
            <a:ext cx="2053870" cy="21151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ｺﾞｼｯｸE" panose="020B0900000000000000" pitchFamily="50" charset="-128"/>
              <a:ea typeface="HGPｺﾞｼｯｸE" panose="020B0900000000000000" pitchFamily="50" charset="-128"/>
            </a:endParaRPr>
          </a:p>
        </p:txBody>
      </p:sp>
      <p:sp>
        <p:nvSpPr>
          <p:cNvPr id="34" name="正方形/長方形 33">
            <a:extLst>
              <a:ext uri="{FF2B5EF4-FFF2-40B4-BE49-F238E27FC236}">
                <a16:creationId xmlns:a16="http://schemas.microsoft.com/office/drawing/2014/main" id="{01C4EB1E-A3BC-4B8B-84E8-15396F902FB2}"/>
              </a:ext>
            </a:extLst>
          </p:cNvPr>
          <p:cNvSpPr/>
          <p:nvPr/>
        </p:nvSpPr>
        <p:spPr>
          <a:xfrm>
            <a:off x="2438523" y="1786299"/>
            <a:ext cx="2047561" cy="648000"/>
          </a:xfrm>
          <a:prstGeom prst="rect">
            <a:avLst/>
          </a:prstGeom>
          <a:solidFill>
            <a:srgbClr val="35A16B"/>
          </a:solidFill>
          <a:ln>
            <a:solidFill>
              <a:srgbClr val="35A16B"/>
            </a:solidFill>
          </a:ln>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a:solidFill>
                  <a:schemeClr val="bg1"/>
                </a:solidFill>
                <a:latin typeface="HGPｺﾞｼｯｸE" panose="020B0900000000000000" pitchFamily="50" charset="-128"/>
                <a:ea typeface="HGPｺﾞｼｯｸE" panose="020B0900000000000000" pitchFamily="50" charset="-128"/>
              </a:rPr>
              <a:t>掃除や整理整頓</a:t>
            </a:r>
          </a:p>
          <a:p>
            <a:pPr algn="ctr"/>
            <a:r>
              <a:rPr kumimoji="1" lang="ja-JP" altLang="en-US">
                <a:solidFill>
                  <a:schemeClr val="bg1"/>
                </a:solidFill>
                <a:latin typeface="HGPｺﾞｼｯｸE" panose="020B0900000000000000" pitchFamily="50" charset="-128"/>
                <a:ea typeface="HGPｺﾞｼｯｸE" panose="020B0900000000000000" pitchFamily="50" charset="-128"/>
              </a:rPr>
              <a:t>（コンセントなど）</a:t>
            </a:r>
          </a:p>
        </p:txBody>
      </p:sp>
      <p:sp>
        <p:nvSpPr>
          <p:cNvPr id="35" name="正方形/長方形 34">
            <a:extLst>
              <a:ext uri="{FF2B5EF4-FFF2-40B4-BE49-F238E27FC236}">
                <a16:creationId xmlns:a16="http://schemas.microsoft.com/office/drawing/2014/main" id="{9ED366B2-93C8-4CE4-BB7F-71C41AB5056C}"/>
              </a:ext>
            </a:extLst>
          </p:cNvPr>
          <p:cNvSpPr/>
          <p:nvPr/>
        </p:nvSpPr>
        <p:spPr>
          <a:xfrm>
            <a:off x="4657916" y="2157635"/>
            <a:ext cx="2053870" cy="21151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ｺﾞｼｯｸE" panose="020B0900000000000000" pitchFamily="50" charset="-128"/>
              <a:ea typeface="HGPｺﾞｼｯｸE" panose="020B0900000000000000" pitchFamily="50" charset="-128"/>
            </a:endParaRPr>
          </a:p>
        </p:txBody>
      </p:sp>
      <p:sp>
        <p:nvSpPr>
          <p:cNvPr id="36" name="正方形/長方形 35">
            <a:extLst>
              <a:ext uri="{FF2B5EF4-FFF2-40B4-BE49-F238E27FC236}">
                <a16:creationId xmlns:a16="http://schemas.microsoft.com/office/drawing/2014/main" id="{B67D4E3F-7F18-455C-8635-2EE3B8EEE6B5}"/>
              </a:ext>
            </a:extLst>
          </p:cNvPr>
          <p:cNvSpPr/>
          <p:nvPr/>
        </p:nvSpPr>
        <p:spPr>
          <a:xfrm>
            <a:off x="4657916" y="1786299"/>
            <a:ext cx="2047561" cy="648000"/>
          </a:xfrm>
          <a:prstGeom prst="rect">
            <a:avLst/>
          </a:prstGeom>
          <a:solidFill>
            <a:srgbClr val="35A16B"/>
          </a:solidFill>
          <a:ln>
            <a:solidFill>
              <a:srgbClr val="35A16B"/>
            </a:solidFill>
          </a:ln>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spc="-150" dirty="0">
                <a:solidFill>
                  <a:schemeClr val="bg1"/>
                </a:solidFill>
                <a:latin typeface="HGPｺﾞｼｯｸE" panose="020B0900000000000000" pitchFamily="50" charset="-128"/>
                <a:ea typeface="HGPｺﾞｼｯｸE" panose="020B0900000000000000" pitchFamily="50" charset="-128"/>
              </a:rPr>
              <a:t>家具やカーテンなどを</a:t>
            </a:r>
            <a:r>
              <a:rPr kumimoji="1" lang="ja-JP" altLang="en-US" dirty="0">
                <a:solidFill>
                  <a:schemeClr val="bg1"/>
                </a:solidFill>
                <a:latin typeface="HGPｺﾞｼｯｸE" panose="020B0900000000000000" pitchFamily="50" charset="-128"/>
                <a:ea typeface="HGPｺﾞｼｯｸE" panose="020B0900000000000000" pitchFamily="50" charset="-128"/>
              </a:rPr>
              <a:t>防炎品にする</a:t>
            </a:r>
          </a:p>
        </p:txBody>
      </p:sp>
      <p:sp>
        <p:nvSpPr>
          <p:cNvPr id="44" name="正方形/長方形 43">
            <a:extLst>
              <a:ext uri="{FF2B5EF4-FFF2-40B4-BE49-F238E27FC236}">
                <a16:creationId xmlns:a16="http://schemas.microsoft.com/office/drawing/2014/main" id="{32B73F6A-F232-4824-86C4-D462CCD58C7A}"/>
              </a:ext>
            </a:extLst>
          </p:cNvPr>
          <p:cNvSpPr/>
          <p:nvPr/>
        </p:nvSpPr>
        <p:spPr>
          <a:xfrm>
            <a:off x="6868685" y="2157635"/>
            <a:ext cx="2053870" cy="21151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ｺﾞｼｯｸE" panose="020B0900000000000000" pitchFamily="50" charset="-128"/>
              <a:ea typeface="HGPｺﾞｼｯｸE" panose="020B0900000000000000" pitchFamily="50" charset="-128"/>
            </a:endParaRPr>
          </a:p>
        </p:txBody>
      </p:sp>
      <p:sp>
        <p:nvSpPr>
          <p:cNvPr id="45" name="正方形/長方形 44">
            <a:extLst>
              <a:ext uri="{FF2B5EF4-FFF2-40B4-BE49-F238E27FC236}">
                <a16:creationId xmlns:a16="http://schemas.microsoft.com/office/drawing/2014/main" id="{3CF07398-7B6A-4B03-986F-174606026240}"/>
              </a:ext>
            </a:extLst>
          </p:cNvPr>
          <p:cNvSpPr/>
          <p:nvPr/>
        </p:nvSpPr>
        <p:spPr>
          <a:xfrm>
            <a:off x="6868685" y="1786299"/>
            <a:ext cx="2047561" cy="648000"/>
          </a:xfrm>
          <a:prstGeom prst="rect">
            <a:avLst/>
          </a:prstGeom>
          <a:solidFill>
            <a:srgbClr val="35A16B"/>
          </a:solidFill>
          <a:ln>
            <a:solidFill>
              <a:srgbClr val="35A16B"/>
            </a:solidFill>
          </a:ln>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a:solidFill>
                  <a:schemeClr val="bg1"/>
                </a:solidFill>
                <a:latin typeface="HGPｺﾞｼｯｸE" panose="020B0900000000000000" pitchFamily="50" charset="-128"/>
                <a:ea typeface="HGPｺﾞｼｯｸE" panose="020B0900000000000000" pitchFamily="50" charset="-128"/>
              </a:rPr>
              <a:t>感震ブレーカーの</a:t>
            </a:r>
            <a:br>
              <a:rPr kumimoji="1" lang="en-US" altLang="ja-JP">
                <a:solidFill>
                  <a:schemeClr val="bg1"/>
                </a:solidFill>
                <a:latin typeface="HGPｺﾞｼｯｸE" panose="020B0900000000000000" pitchFamily="50" charset="-128"/>
                <a:ea typeface="HGPｺﾞｼｯｸE" panose="020B0900000000000000" pitchFamily="50" charset="-128"/>
              </a:rPr>
            </a:br>
            <a:r>
              <a:rPr kumimoji="1" lang="ja-JP" altLang="en-US">
                <a:solidFill>
                  <a:schemeClr val="bg1"/>
                </a:solidFill>
                <a:latin typeface="HGPｺﾞｼｯｸE" panose="020B0900000000000000" pitchFamily="50" charset="-128"/>
                <a:ea typeface="HGPｺﾞｼｯｸE" panose="020B0900000000000000" pitchFamily="50" charset="-128"/>
              </a:rPr>
              <a:t>設置</a:t>
            </a:r>
          </a:p>
        </p:txBody>
      </p:sp>
      <p:sp>
        <p:nvSpPr>
          <p:cNvPr id="46" name="正方形/長方形 45">
            <a:extLst>
              <a:ext uri="{FF2B5EF4-FFF2-40B4-BE49-F238E27FC236}">
                <a16:creationId xmlns:a16="http://schemas.microsoft.com/office/drawing/2014/main" id="{1D37B2AB-2B49-40B6-A0A2-E5D874023EB2}"/>
              </a:ext>
            </a:extLst>
          </p:cNvPr>
          <p:cNvSpPr/>
          <p:nvPr/>
        </p:nvSpPr>
        <p:spPr>
          <a:xfrm>
            <a:off x="1586775" y="4822717"/>
            <a:ext cx="2855220" cy="18245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ｺﾞｼｯｸE" panose="020B0900000000000000" pitchFamily="50" charset="-128"/>
              <a:ea typeface="HGPｺﾞｼｯｸE" panose="020B0900000000000000" pitchFamily="50" charset="-128"/>
            </a:endParaRPr>
          </a:p>
        </p:txBody>
      </p:sp>
      <p:sp>
        <p:nvSpPr>
          <p:cNvPr id="47" name="正方形/長方形 46">
            <a:extLst>
              <a:ext uri="{FF2B5EF4-FFF2-40B4-BE49-F238E27FC236}">
                <a16:creationId xmlns:a16="http://schemas.microsoft.com/office/drawing/2014/main" id="{EFBAE6FF-03AE-4ECB-9F1D-4D3FA4FDE9D1}"/>
              </a:ext>
            </a:extLst>
          </p:cNvPr>
          <p:cNvSpPr/>
          <p:nvPr/>
        </p:nvSpPr>
        <p:spPr>
          <a:xfrm>
            <a:off x="1589237" y="4451381"/>
            <a:ext cx="2846449" cy="648000"/>
          </a:xfrm>
          <a:prstGeom prst="rect">
            <a:avLst/>
          </a:prstGeom>
          <a:solidFill>
            <a:srgbClr val="35A16B"/>
          </a:solidFill>
          <a:ln>
            <a:solidFill>
              <a:srgbClr val="35A16B"/>
            </a:solidFill>
          </a:ln>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a:solidFill>
                  <a:schemeClr val="bg1"/>
                </a:solidFill>
                <a:latin typeface="HGPｺﾞｼｯｸE" panose="020B0900000000000000" pitchFamily="50" charset="-128"/>
                <a:ea typeface="HGPｺﾞｼｯｸE" panose="020B0900000000000000" pitchFamily="50" charset="-128"/>
              </a:rPr>
              <a:t>住宅用火災警報器の設置と定期的な点検</a:t>
            </a:r>
          </a:p>
        </p:txBody>
      </p:sp>
      <p:sp>
        <p:nvSpPr>
          <p:cNvPr id="48" name="正方形/長方形 47">
            <a:extLst>
              <a:ext uri="{FF2B5EF4-FFF2-40B4-BE49-F238E27FC236}">
                <a16:creationId xmlns:a16="http://schemas.microsoft.com/office/drawing/2014/main" id="{88B239C8-F54A-4ED1-9551-30E75B80FBBD}"/>
              </a:ext>
            </a:extLst>
          </p:cNvPr>
          <p:cNvSpPr/>
          <p:nvPr/>
        </p:nvSpPr>
        <p:spPr>
          <a:xfrm>
            <a:off x="4835761" y="4822717"/>
            <a:ext cx="2855220" cy="18245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ｺﾞｼｯｸE" panose="020B0900000000000000" pitchFamily="50" charset="-128"/>
              <a:ea typeface="HGPｺﾞｼｯｸE" panose="020B0900000000000000" pitchFamily="50" charset="-128"/>
            </a:endParaRPr>
          </a:p>
        </p:txBody>
      </p:sp>
      <p:sp>
        <p:nvSpPr>
          <p:cNvPr id="49" name="正方形/長方形 48">
            <a:extLst>
              <a:ext uri="{FF2B5EF4-FFF2-40B4-BE49-F238E27FC236}">
                <a16:creationId xmlns:a16="http://schemas.microsoft.com/office/drawing/2014/main" id="{3FA33574-F3A5-4069-8CF8-06A737E62E86}"/>
              </a:ext>
            </a:extLst>
          </p:cNvPr>
          <p:cNvSpPr/>
          <p:nvPr/>
        </p:nvSpPr>
        <p:spPr>
          <a:xfrm>
            <a:off x="4838223" y="4451381"/>
            <a:ext cx="2846449" cy="648000"/>
          </a:xfrm>
          <a:prstGeom prst="rect">
            <a:avLst/>
          </a:prstGeom>
          <a:solidFill>
            <a:srgbClr val="35A16B"/>
          </a:solidFill>
          <a:ln>
            <a:solidFill>
              <a:srgbClr val="35A16B"/>
            </a:solidFill>
          </a:ln>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a:solidFill>
                  <a:schemeClr val="bg1"/>
                </a:solidFill>
                <a:latin typeface="HGPｺﾞｼｯｸE" panose="020B0900000000000000" pitchFamily="50" charset="-128"/>
                <a:ea typeface="HGPｺﾞｼｯｸE" panose="020B0900000000000000" pitchFamily="50" charset="-128"/>
              </a:rPr>
              <a:t>消火器の設置と</a:t>
            </a:r>
            <a:endParaRPr kumimoji="1" lang="en-US" altLang="ja-JP">
              <a:solidFill>
                <a:schemeClr val="bg1"/>
              </a:solidFill>
              <a:latin typeface="HGPｺﾞｼｯｸE" panose="020B0900000000000000" pitchFamily="50" charset="-128"/>
              <a:ea typeface="HGPｺﾞｼｯｸE" panose="020B0900000000000000" pitchFamily="50" charset="-128"/>
            </a:endParaRPr>
          </a:p>
          <a:p>
            <a:pPr algn="ctr"/>
            <a:r>
              <a:rPr kumimoji="1" lang="ja-JP" altLang="en-US">
                <a:solidFill>
                  <a:schemeClr val="bg1"/>
                </a:solidFill>
                <a:latin typeface="HGPｺﾞｼｯｸE" panose="020B0900000000000000" pitchFamily="50" charset="-128"/>
                <a:ea typeface="HGPｺﾞｼｯｸE" panose="020B0900000000000000" pitchFamily="50" charset="-128"/>
              </a:rPr>
              <a:t>使い方を覚える</a:t>
            </a:r>
          </a:p>
        </p:txBody>
      </p:sp>
      <p:pic>
        <p:nvPicPr>
          <p:cNvPr id="1026" name="Picture 2">
            <a:extLst>
              <a:ext uri="{FF2B5EF4-FFF2-40B4-BE49-F238E27FC236}">
                <a16:creationId xmlns:a16="http://schemas.microsoft.com/office/drawing/2014/main" id="{E94EABE8-B95C-4BA4-8A04-BE8A88F61F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3821"/>
          <a:stretch/>
        </p:blipFill>
        <p:spPr bwMode="auto">
          <a:xfrm>
            <a:off x="5127014" y="5191621"/>
            <a:ext cx="804307" cy="134421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a:extLst>
              <a:ext uri="{FF2B5EF4-FFF2-40B4-BE49-F238E27FC236}">
                <a16:creationId xmlns:a16="http://schemas.microsoft.com/office/drawing/2014/main" id="{7BD921B8-9370-4F1E-AD21-5CCD89D6ED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343" t="7960" r="-86" b="6810"/>
          <a:stretch/>
        </p:blipFill>
        <p:spPr bwMode="auto">
          <a:xfrm>
            <a:off x="6235992" y="5347211"/>
            <a:ext cx="1150317" cy="1145664"/>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プレースホルダー 8">
            <a:extLst>
              <a:ext uri="{FF2B5EF4-FFF2-40B4-BE49-F238E27FC236}">
                <a16:creationId xmlns:a16="http://schemas.microsoft.com/office/drawing/2014/main" id="{B0BB3830-32D6-4638-8CBD-B3E088C2E658}"/>
              </a:ext>
            </a:extLst>
          </p:cNvPr>
          <p:cNvSpPr txBox="1">
            <a:spLocks noChangeArrowheads="1"/>
          </p:cNvSpPr>
          <p:nvPr/>
        </p:nvSpPr>
        <p:spPr>
          <a:xfrm>
            <a:off x="0" y="6629871"/>
            <a:ext cx="3402000" cy="2283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100">
                <a:solidFill>
                  <a:srgbClr val="404040"/>
                </a:solidFill>
                <a:latin typeface="HGPｺﾞｼｯｸE" panose="020B0900000000000000" pitchFamily="50" charset="-128"/>
                <a:ea typeface="HGPｺﾞｼｯｸE" panose="020B0900000000000000" pitchFamily="50" charset="-128"/>
              </a:rPr>
              <a:t>写真：総務省消防庁ホームページ</a:t>
            </a:r>
          </a:p>
        </p:txBody>
      </p:sp>
      <p:pic>
        <p:nvPicPr>
          <p:cNvPr id="3" name="図 2">
            <a:extLst>
              <a:ext uri="{FF2B5EF4-FFF2-40B4-BE49-F238E27FC236}">
                <a16:creationId xmlns:a16="http://schemas.microsoft.com/office/drawing/2014/main" id="{25211CBC-41E3-43CD-A8E5-DDB6EA751519}"/>
              </a:ext>
            </a:extLst>
          </p:cNvPr>
          <p:cNvPicPr>
            <a:picLocks/>
          </p:cNvPicPr>
          <p:nvPr/>
        </p:nvPicPr>
        <p:blipFill>
          <a:blip r:embed="rId4"/>
          <a:stretch>
            <a:fillRect/>
          </a:stretch>
        </p:blipFill>
        <p:spPr>
          <a:xfrm>
            <a:off x="522910" y="2640454"/>
            <a:ext cx="1440000" cy="1440000"/>
          </a:xfrm>
          <a:prstGeom prst="rect">
            <a:avLst/>
          </a:prstGeom>
        </p:spPr>
      </p:pic>
      <p:pic>
        <p:nvPicPr>
          <p:cNvPr id="5" name="図 4">
            <a:extLst>
              <a:ext uri="{FF2B5EF4-FFF2-40B4-BE49-F238E27FC236}">
                <a16:creationId xmlns:a16="http://schemas.microsoft.com/office/drawing/2014/main" id="{31F2EFAE-5C88-4792-AE7B-9180DC29BF5E}"/>
              </a:ext>
            </a:extLst>
          </p:cNvPr>
          <p:cNvPicPr>
            <a:picLocks/>
          </p:cNvPicPr>
          <p:nvPr/>
        </p:nvPicPr>
        <p:blipFill>
          <a:blip r:embed="rId5"/>
          <a:stretch>
            <a:fillRect/>
          </a:stretch>
        </p:blipFill>
        <p:spPr>
          <a:xfrm>
            <a:off x="2741847" y="2640454"/>
            <a:ext cx="1440911" cy="1440000"/>
          </a:xfrm>
          <a:prstGeom prst="rect">
            <a:avLst/>
          </a:prstGeom>
        </p:spPr>
      </p:pic>
      <p:pic>
        <p:nvPicPr>
          <p:cNvPr id="6" name="図 5">
            <a:extLst>
              <a:ext uri="{FF2B5EF4-FFF2-40B4-BE49-F238E27FC236}">
                <a16:creationId xmlns:a16="http://schemas.microsoft.com/office/drawing/2014/main" id="{788A2A64-C004-45AC-894E-E16600AEEFFA}"/>
              </a:ext>
            </a:extLst>
          </p:cNvPr>
          <p:cNvPicPr>
            <a:picLocks/>
          </p:cNvPicPr>
          <p:nvPr/>
        </p:nvPicPr>
        <p:blipFill>
          <a:blip r:embed="rId6"/>
          <a:stretch>
            <a:fillRect/>
          </a:stretch>
        </p:blipFill>
        <p:spPr>
          <a:xfrm>
            <a:off x="4961696" y="2640454"/>
            <a:ext cx="1439999" cy="1440000"/>
          </a:xfrm>
          <a:prstGeom prst="rect">
            <a:avLst/>
          </a:prstGeom>
        </p:spPr>
      </p:pic>
      <p:pic>
        <p:nvPicPr>
          <p:cNvPr id="7" name="図 6">
            <a:extLst>
              <a:ext uri="{FF2B5EF4-FFF2-40B4-BE49-F238E27FC236}">
                <a16:creationId xmlns:a16="http://schemas.microsoft.com/office/drawing/2014/main" id="{3F2A7879-F2EF-4480-89D3-24DDB72C04C0}"/>
              </a:ext>
            </a:extLst>
          </p:cNvPr>
          <p:cNvPicPr>
            <a:picLocks/>
          </p:cNvPicPr>
          <p:nvPr/>
        </p:nvPicPr>
        <p:blipFill>
          <a:blip r:embed="rId7"/>
          <a:stretch>
            <a:fillRect/>
          </a:stretch>
        </p:blipFill>
        <p:spPr>
          <a:xfrm>
            <a:off x="7172465" y="2667558"/>
            <a:ext cx="1440000" cy="1440000"/>
          </a:xfrm>
          <a:prstGeom prst="rect">
            <a:avLst/>
          </a:prstGeom>
        </p:spPr>
      </p:pic>
      <p:pic>
        <p:nvPicPr>
          <p:cNvPr id="8" name="図 7">
            <a:extLst>
              <a:ext uri="{FF2B5EF4-FFF2-40B4-BE49-F238E27FC236}">
                <a16:creationId xmlns:a16="http://schemas.microsoft.com/office/drawing/2014/main" id="{EECA83C4-62C3-41BE-ACE0-00D52B8729BD}"/>
              </a:ext>
            </a:extLst>
          </p:cNvPr>
          <p:cNvPicPr>
            <a:picLocks/>
          </p:cNvPicPr>
          <p:nvPr/>
        </p:nvPicPr>
        <p:blipFill>
          <a:blip r:embed="rId8"/>
          <a:stretch>
            <a:fillRect/>
          </a:stretch>
        </p:blipFill>
        <p:spPr>
          <a:xfrm>
            <a:off x="2292461" y="5153335"/>
            <a:ext cx="1440000" cy="1440000"/>
          </a:xfrm>
          <a:prstGeom prst="rect">
            <a:avLst/>
          </a:prstGeom>
        </p:spPr>
      </p:pic>
    </p:spTree>
    <p:extLst>
      <p:ext uri="{BB962C8B-B14F-4D97-AF65-F5344CB8AC3E}">
        <p14:creationId xmlns:p14="http://schemas.microsoft.com/office/powerpoint/2010/main" val="2912594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7E8019D-5A5E-43AA-B3BB-6CD89776671C}"/>
              </a:ext>
            </a:extLst>
          </p:cNvPr>
          <p:cNvSpPr>
            <a:spLocks noGrp="1"/>
          </p:cNvSpPr>
          <p:nvPr>
            <p:ph type="sldNum" sz="quarter" idx="12"/>
          </p:nvPr>
        </p:nvSpPr>
        <p:spPr/>
        <p:txBody>
          <a:bodyPr/>
          <a:lstStyle/>
          <a:p>
            <a:fld id="{48C0FCB9-D989-46F1-965E-624BDAC7E129}" type="slidenum">
              <a:rPr kumimoji="1" lang="ja-JP" altLang="en-US" smtClean="0"/>
              <a:pPr/>
              <a:t>17</a:t>
            </a:fld>
            <a:endParaRPr kumimoji="1" lang="ja-JP" altLang="en-US"/>
          </a:p>
        </p:txBody>
      </p:sp>
      <p:sp>
        <p:nvSpPr>
          <p:cNvPr id="5" name="四角形: 角を丸くする 4">
            <a:extLst>
              <a:ext uri="{FF2B5EF4-FFF2-40B4-BE49-F238E27FC236}">
                <a16:creationId xmlns:a16="http://schemas.microsoft.com/office/drawing/2014/main" id="{C6027D71-137B-4D89-AD94-059CF63A5526}"/>
              </a:ext>
            </a:extLst>
          </p:cNvPr>
          <p:cNvSpPr/>
          <p:nvPr/>
        </p:nvSpPr>
        <p:spPr>
          <a:xfrm>
            <a:off x="1246185" y="1531794"/>
            <a:ext cx="6651630" cy="3644781"/>
          </a:xfrm>
          <a:prstGeom prst="roundRect">
            <a:avLst>
              <a:gd name="adj" fmla="val 16094"/>
            </a:avLst>
          </a:prstGeom>
          <a:solidFill>
            <a:srgbClr val="35A16B"/>
          </a:solid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3600">
                <a:solidFill>
                  <a:schemeClr val="bg1"/>
                </a:solidFill>
                <a:latin typeface="HGPｺﾞｼｯｸE" panose="020B0900000000000000" pitchFamily="50" charset="-128"/>
                <a:ea typeface="HGPｺﾞｼｯｸE" panose="020B0900000000000000" pitchFamily="50" charset="-128"/>
              </a:rPr>
              <a:t>風水害に対する</a:t>
            </a:r>
            <a:endParaRPr kumimoji="1" lang="en-US" altLang="ja-JP" sz="3600">
              <a:solidFill>
                <a:schemeClr val="bg1"/>
              </a:solidFill>
              <a:latin typeface="HGPｺﾞｼｯｸE" panose="020B0900000000000000" pitchFamily="50" charset="-128"/>
              <a:ea typeface="HGPｺﾞｼｯｸE" panose="020B0900000000000000" pitchFamily="50" charset="-128"/>
            </a:endParaRPr>
          </a:p>
          <a:p>
            <a:pPr algn="ctr">
              <a:lnSpc>
                <a:spcPct val="150000"/>
              </a:lnSpc>
            </a:pPr>
            <a:r>
              <a:rPr kumimoji="1" lang="ja-JP" altLang="en-US" sz="3600">
                <a:solidFill>
                  <a:schemeClr val="bg1"/>
                </a:solidFill>
                <a:latin typeface="HGPｺﾞｼｯｸE" panose="020B0900000000000000" pitchFamily="50" charset="-128"/>
                <a:ea typeface="HGPｺﾞｼｯｸE" panose="020B0900000000000000" pitchFamily="50" charset="-128"/>
              </a:rPr>
              <a:t>わが家の安全対策には</a:t>
            </a:r>
            <a:endParaRPr kumimoji="1" lang="en-US" altLang="ja-JP" sz="3600">
              <a:solidFill>
                <a:schemeClr val="bg1"/>
              </a:solidFill>
              <a:latin typeface="HGPｺﾞｼｯｸE" panose="020B0900000000000000" pitchFamily="50" charset="-128"/>
              <a:ea typeface="HGPｺﾞｼｯｸE" panose="020B0900000000000000" pitchFamily="50" charset="-128"/>
            </a:endParaRPr>
          </a:p>
          <a:p>
            <a:pPr algn="ctr">
              <a:lnSpc>
                <a:spcPct val="150000"/>
              </a:lnSpc>
            </a:pPr>
            <a:r>
              <a:rPr kumimoji="1" lang="ja-JP" altLang="en-US" sz="3600">
                <a:solidFill>
                  <a:schemeClr val="bg1"/>
                </a:solidFill>
                <a:latin typeface="HGPｺﾞｼｯｸE" panose="020B0900000000000000" pitchFamily="50" charset="-128"/>
                <a:ea typeface="HGPｺﾞｼｯｸE" panose="020B0900000000000000" pitchFamily="50" charset="-128"/>
              </a:rPr>
              <a:t>どんなものがあるでしょうか？</a:t>
            </a:r>
          </a:p>
        </p:txBody>
      </p:sp>
    </p:spTree>
    <p:extLst>
      <p:ext uri="{BB962C8B-B14F-4D97-AF65-F5344CB8AC3E}">
        <p14:creationId xmlns:p14="http://schemas.microsoft.com/office/powerpoint/2010/main" val="4186533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5808B6-26C7-45D9-BA0B-9AB91975D867}"/>
              </a:ext>
            </a:extLst>
          </p:cNvPr>
          <p:cNvSpPr>
            <a:spLocks noGrp="1"/>
          </p:cNvSpPr>
          <p:nvPr>
            <p:ph type="title"/>
          </p:nvPr>
        </p:nvSpPr>
        <p:spPr>
          <a:solidFill>
            <a:srgbClr val="35A16B"/>
          </a:solidFill>
        </p:spPr>
        <p:txBody>
          <a:bodyPr/>
          <a:lstStyle/>
          <a:p>
            <a:r>
              <a:rPr lang="ja-JP" altLang="en-US"/>
              <a:t>風水害に対する安全対策①</a:t>
            </a:r>
          </a:p>
        </p:txBody>
      </p:sp>
      <p:sp>
        <p:nvSpPr>
          <p:cNvPr id="4" name="スライド番号プレースホルダー 3">
            <a:extLst>
              <a:ext uri="{FF2B5EF4-FFF2-40B4-BE49-F238E27FC236}">
                <a16:creationId xmlns:a16="http://schemas.microsoft.com/office/drawing/2014/main" id="{82088444-4A2C-4F10-9501-0DDC191B5C81}"/>
              </a:ext>
            </a:extLst>
          </p:cNvPr>
          <p:cNvSpPr>
            <a:spLocks noGrp="1"/>
          </p:cNvSpPr>
          <p:nvPr>
            <p:ph type="sldNum" sz="quarter" idx="12"/>
          </p:nvPr>
        </p:nvSpPr>
        <p:spPr>
          <a:xfrm>
            <a:off x="7086600" y="6492875"/>
            <a:ext cx="2057400" cy="365125"/>
          </a:xfrm>
        </p:spPr>
        <p:txBody>
          <a:bodyPr/>
          <a:lstStyle/>
          <a:p>
            <a:fld id="{48C0FCB9-D989-46F1-965E-624BDAC7E129}" type="slidenum">
              <a:rPr kumimoji="1" lang="ja-JP" altLang="en-US" smtClean="0"/>
              <a:pPr/>
              <a:t>18</a:t>
            </a:fld>
            <a:endParaRPr kumimoji="1" lang="ja-JP" altLang="en-US"/>
          </a:p>
        </p:txBody>
      </p:sp>
      <p:pic>
        <p:nvPicPr>
          <p:cNvPr id="13" name="図 12">
            <a:extLst>
              <a:ext uri="{FF2B5EF4-FFF2-40B4-BE49-F238E27FC236}">
                <a16:creationId xmlns:a16="http://schemas.microsoft.com/office/drawing/2014/main" id="{66123682-7A91-492B-8F87-ADC51EA7F263}"/>
              </a:ext>
            </a:extLst>
          </p:cNvPr>
          <p:cNvPicPr>
            <a:picLocks noChangeAspect="1"/>
          </p:cNvPicPr>
          <p:nvPr/>
        </p:nvPicPr>
        <p:blipFill>
          <a:blip r:embed="rId3"/>
          <a:stretch>
            <a:fillRect/>
          </a:stretch>
        </p:blipFill>
        <p:spPr>
          <a:xfrm>
            <a:off x="494479" y="1968866"/>
            <a:ext cx="8122578" cy="4293362"/>
          </a:xfrm>
          <a:prstGeom prst="rect">
            <a:avLst/>
          </a:prstGeom>
        </p:spPr>
      </p:pic>
      <p:sp>
        <p:nvSpPr>
          <p:cNvPr id="44" name="正方形/長方形 43">
            <a:extLst>
              <a:ext uri="{FF2B5EF4-FFF2-40B4-BE49-F238E27FC236}">
                <a16:creationId xmlns:a16="http://schemas.microsoft.com/office/drawing/2014/main" id="{5B08C1F8-7CEE-4460-8E9E-652E626BAFD7}"/>
              </a:ext>
            </a:extLst>
          </p:cNvPr>
          <p:cNvSpPr/>
          <p:nvPr/>
        </p:nvSpPr>
        <p:spPr>
          <a:xfrm>
            <a:off x="262800" y="804493"/>
            <a:ext cx="8618400" cy="915819"/>
          </a:xfrm>
          <a:prstGeom prst="rect">
            <a:avLst/>
          </a:prstGeom>
          <a:solidFill>
            <a:schemeClr val="bg1"/>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r>
              <a:rPr lang="ja-JP" altLang="en-US" sz="2800" dirty="0">
                <a:solidFill>
                  <a:srgbClr val="404040"/>
                </a:solidFill>
                <a:latin typeface="HGPｺﾞｼｯｸE" panose="020B0900000000000000" pitchFamily="50" charset="-128"/>
                <a:ea typeface="HGPｺﾞｼｯｸE" panose="020B0900000000000000" pitchFamily="50" charset="-128"/>
              </a:rPr>
              <a:t>家の周囲に不良個所がないか、強風により飛散する</a:t>
            </a:r>
            <a:br>
              <a:rPr lang="en-US" altLang="ja-JP" sz="2800" dirty="0">
                <a:solidFill>
                  <a:srgbClr val="404040"/>
                </a:solidFill>
                <a:latin typeface="HGPｺﾞｼｯｸE" panose="020B0900000000000000" pitchFamily="50" charset="-128"/>
                <a:ea typeface="HGPｺﾞｼｯｸE" panose="020B0900000000000000" pitchFamily="50" charset="-128"/>
              </a:rPr>
            </a:br>
            <a:r>
              <a:rPr lang="ja-JP" altLang="en-US" sz="2800" dirty="0">
                <a:solidFill>
                  <a:srgbClr val="404040"/>
                </a:solidFill>
                <a:latin typeface="HGPｺﾞｼｯｸE" panose="020B0900000000000000" pitchFamily="50" charset="-128"/>
                <a:ea typeface="HGPｺﾞｼｯｸE" panose="020B0900000000000000" pitchFamily="50" charset="-128"/>
              </a:rPr>
              <a:t>危険があるものがないかなどを確認する</a:t>
            </a:r>
          </a:p>
        </p:txBody>
      </p:sp>
      <p:sp>
        <p:nvSpPr>
          <p:cNvPr id="45" name="テキスト プレースホルダー 8">
            <a:extLst>
              <a:ext uri="{FF2B5EF4-FFF2-40B4-BE49-F238E27FC236}">
                <a16:creationId xmlns:a16="http://schemas.microsoft.com/office/drawing/2014/main" id="{B0A04D0E-B753-46B8-B1D8-29AADA88511E}"/>
              </a:ext>
            </a:extLst>
          </p:cNvPr>
          <p:cNvSpPr txBox="1">
            <a:spLocks noChangeArrowheads="1"/>
          </p:cNvSpPr>
          <p:nvPr/>
        </p:nvSpPr>
        <p:spPr>
          <a:xfrm>
            <a:off x="0" y="6620946"/>
            <a:ext cx="3402000" cy="2283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100">
                <a:solidFill>
                  <a:srgbClr val="404040"/>
                </a:solidFill>
                <a:latin typeface="HGPｺﾞｼｯｸE" panose="020B0900000000000000" pitchFamily="50" charset="-128"/>
                <a:ea typeface="HGPｺﾞｼｯｸE" panose="020B0900000000000000" pitchFamily="50" charset="-128"/>
              </a:rPr>
              <a:t>参考：国土交通省「家庭で役立つ防災」</a:t>
            </a:r>
          </a:p>
        </p:txBody>
      </p:sp>
    </p:spTree>
    <p:extLst>
      <p:ext uri="{BB962C8B-B14F-4D97-AF65-F5344CB8AC3E}">
        <p14:creationId xmlns:p14="http://schemas.microsoft.com/office/powerpoint/2010/main" val="3374595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5808B6-26C7-45D9-BA0B-9AB91975D867}"/>
              </a:ext>
            </a:extLst>
          </p:cNvPr>
          <p:cNvSpPr>
            <a:spLocks noGrp="1"/>
          </p:cNvSpPr>
          <p:nvPr>
            <p:ph type="title"/>
          </p:nvPr>
        </p:nvSpPr>
        <p:spPr>
          <a:solidFill>
            <a:srgbClr val="35A16B"/>
          </a:solidFill>
        </p:spPr>
        <p:txBody>
          <a:bodyPr/>
          <a:lstStyle/>
          <a:p>
            <a:r>
              <a:rPr lang="ja-JP" altLang="en-US"/>
              <a:t>風水害に対する安全対策②</a:t>
            </a:r>
          </a:p>
        </p:txBody>
      </p:sp>
      <p:sp>
        <p:nvSpPr>
          <p:cNvPr id="4" name="スライド番号プレースホルダー 3">
            <a:extLst>
              <a:ext uri="{FF2B5EF4-FFF2-40B4-BE49-F238E27FC236}">
                <a16:creationId xmlns:a16="http://schemas.microsoft.com/office/drawing/2014/main" id="{82088444-4A2C-4F10-9501-0DDC191B5C81}"/>
              </a:ext>
            </a:extLst>
          </p:cNvPr>
          <p:cNvSpPr>
            <a:spLocks noGrp="1"/>
          </p:cNvSpPr>
          <p:nvPr>
            <p:ph type="sldNum" sz="quarter" idx="12"/>
          </p:nvPr>
        </p:nvSpPr>
        <p:spPr>
          <a:xfrm>
            <a:off x="7086600" y="6492875"/>
            <a:ext cx="2057400" cy="365125"/>
          </a:xfrm>
        </p:spPr>
        <p:txBody>
          <a:bodyPr/>
          <a:lstStyle/>
          <a:p>
            <a:fld id="{48C0FCB9-D989-46F1-965E-624BDAC7E129}" type="slidenum">
              <a:rPr kumimoji="1" lang="ja-JP" altLang="en-US" smtClean="0"/>
              <a:pPr/>
              <a:t>19</a:t>
            </a:fld>
            <a:endParaRPr kumimoji="1" lang="ja-JP" altLang="en-US"/>
          </a:p>
        </p:txBody>
      </p:sp>
      <p:sp>
        <p:nvSpPr>
          <p:cNvPr id="12" name="正方形/長方形 11">
            <a:extLst>
              <a:ext uri="{FF2B5EF4-FFF2-40B4-BE49-F238E27FC236}">
                <a16:creationId xmlns:a16="http://schemas.microsoft.com/office/drawing/2014/main" id="{A9F93E6F-011B-41BB-A9F4-FD4371CA6131}"/>
              </a:ext>
            </a:extLst>
          </p:cNvPr>
          <p:cNvSpPr/>
          <p:nvPr/>
        </p:nvSpPr>
        <p:spPr>
          <a:xfrm>
            <a:off x="1368467" y="4162901"/>
            <a:ext cx="2921473" cy="22722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descr="建物, レンガ, 座る, オレンジ が含まれている画像&#10;&#10;自動的に生成された説明">
            <a:extLst>
              <a:ext uri="{FF2B5EF4-FFF2-40B4-BE49-F238E27FC236}">
                <a16:creationId xmlns:a16="http://schemas.microsoft.com/office/drawing/2014/main" id="{171C8B8F-E808-4797-82A4-90BB2616CB4F}"/>
              </a:ext>
            </a:extLst>
          </p:cNvPr>
          <p:cNvPicPr>
            <a:picLocks noChangeAspect="1"/>
          </p:cNvPicPr>
          <p:nvPr/>
        </p:nvPicPr>
        <p:blipFill rotWithShape="1">
          <a:blip r:embed="rId3">
            <a:extLst>
              <a:ext uri="{28A0092B-C50C-407E-A947-70E740481C1C}">
                <a14:useLocalDpi xmlns:a14="http://schemas.microsoft.com/office/drawing/2010/main" val="0"/>
              </a:ext>
            </a:extLst>
          </a:blip>
          <a:srcRect l="1917" r="6427"/>
          <a:stretch/>
        </p:blipFill>
        <p:spPr>
          <a:xfrm>
            <a:off x="4836870" y="1472339"/>
            <a:ext cx="2918643" cy="2272257"/>
          </a:xfrm>
          <a:prstGeom prst="rect">
            <a:avLst/>
          </a:prstGeom>
        </p:spPr>
      </p:pic>
      <p:pic>
        <p:nvPicPr>
          <p:cNvPr id="16" name="図 15" descr="屋内, ケーキ, テーブル, 食品 が含まれている画像&#10;&#10;自動的に生成された説明">
            <a:extLst>
              <a:ext uri="{FF2B5EF4-FFF2-40B4-BE49-F238E27FC236}">
                <a16:creationId xmlns:a16="http://schemas.microsoft.com/office/drawing/2014/main" id="{87AC6C83-1B55-4D7C-B701-8CE8B58994DC}"/>
              </a:ext>
            </a:extLst>
          </p:cNvPr>
          <p:cNvPicPr>
            <a:picLocks noChangeAspect="1"/>
          </p:cNvPicPr>
          <p:nvPr/>
        </p:nvPicPr>
        <p:blipFill rotWithShape="1">
          <a:blip r:embed="rId4">
            <a:extLst>
              <a:ext uri="{28A0092B-C50C-407E-A947-70E740481C1C}">
                <a14:useLocalDpi xmlns:a14="http://schemas.microsoft.com/office/drawing/2010/main" val="0"/>
              </a:ext>
            </a:extLst>
          </a:blip>
          <a:srcRect l="5284" t="3138" r="7217" b="2144"/>
          <a:stretch/>
        </p:blipFill>
        <p:spPr>
          <a:xfrm>
            <a:off x="1357089" y="1510714"/>
            <a:ext cx="2921473" cy="2272257"/>
          </a:xfrm>
          <a:prstGeom prst="rect">
            <a:avLst/>
          </a:prstGeom>
        </p:spPr>
      </p:pic>
      <p:pic>
        <p:nvPicPr>
          <p:cNvPr id="17" name="図 16" descr="建物, 屋外, 男, 人 が含まれている画像&#10;&#10;自動的に生成された説明">
            <a:extLst>
              <a:ext uri="{FF2B5EF4-FFF2-40B4-BE49-F238E27FC236}">
                <a16:creationId xmlns:a16="http://schemas.microsoft.com/office/drawing/2014/main" id="{87FCBED8-73F4-4DF3-A9BD-7805BE2A5FFA}"/>
              </a:ext>
            </a:extLst>
          </p:cNvPr>
          <p:cNvPicPr>
            <a:picLocks noChangeAspect="1"/>
          </p:cNvPicPr>
          <p:nvPr/>
        </p:nvPicPr>
        <p:blipFill rotWithShape="1">
          <a:blip r:embed="rId5">
            <a:extLst>
              <a:ext uri="{28A0092B-C50C-407E-A947-70E740481C1C}">
                <a14:useLocalDpi xmlns:a14="http://schemas.microsoft.com/office/drawing/2010/main" val="0"/>
              </a:ext>
            </a:extLst>
          </a:blip>
          <a:srcRect l="7770" r="6516"/>
          <a:stretch/>
        </p:blipFill>
        <p:spPr>
          <a:xfrm>
            <a:off x="4804826" y="4155571"/>
            <a:ext cx="2921474" cy="2272257"/>
          </a:xfrm>
          <a:prstGeom prst="rect">
            <a:avLst/>
          </a:prstGeom>
        </p:spPr>
      </p:pic>
      <p:sp>
        <p:nvSpPr>
          <p:cNvPr id="19" name="テキスト ボックス 18">
            <a:extLst>
              <a:ext uri="{FF2B5EF4-FFF2-40B4-BE49-F238E27FC236}">
                <a16:creationId xmlns:a16="http://schemas.microsoft.com/office/drawing/2014/main" id="{9E365A65-DAA0-483B-BE6B-60D8B614BF54}"/>
              </a:ext>
            </a:extLst>
          </p:cNvPr>
          <p:cNvSpPr txBox="1"/>
          <p:nvPr/>
        </p:nvSpPr>
        <p:spPr>
          <a:xfrm>
            <a:off x="5223444" y="6150460"/>
            <a:ext cx="1999557" cy="246221"/>
          </a:xfrm>
          <a:prstGeom prst="rect">
            <a:avLst/>
          </a:prstGeom>
          <a:solidFill>
            <a:srgbClr val="FFFFFF">
              <a:alpha val="50196"/>
            </a:srgbClr>
          </a:solidFill>
        </p:spPr>
        <p:txBody>
          <a:bodyPr wrap="square" lIns="72000" tIns="0" rIns="7200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i="0" u="none" strike="noStrike" kern="1200" cap="none" spc="0" normalizeH="0" baseline="0" noProof="0">
                <a:ln>
                  <a:noFill/>
                </a:ln>
                <a:solidFill>
                  <a:schemeClr val="tx1">
                    <a:lumMod val="75000"/>
                    <a:lumOff val="25000"/>
                  </a:schemeClr>
                </a:solidFill>
                <a:effectLst/>
                <a:uLnTx/>
                <a:uFillTx/>
                <a:latin typeface="HGPｺﾞｼｯｸE" panose="020B0900000000000000" pitchFamily="50" charset="-128"/>
                <a:ea typeface="HGPｺﾞｼｯｸE" panose="020B0900000000000000" pitchFamily="50" charset="-128"/>
              </a:rPr>
              <a:t>ブルーシート</a:t>
            </a:r>
            <a:endParaRPr kumimoji="1" lang="ja-JP" altLang="en-US" sz="1600" i="0" u="none" strike="noStrike" kern="1200" cap="none" spc="0" normalizeH="0" baseline="0" noProof="0">
              <a:ln>
                <a:noFill/>
              </a:ln>
              <a:solidFill>
                <a:schemeClr val="tx1">
                  <a:lumMod val="75000"/>
                  <a:lumOff val="25000"/>
                </a:schemeClr>
              </a:solidFill>
              <a:effectLst/>
              <a:uLnTx/>
              <a:uFillTx/>
              <a:latin typeface="HGPｺﾞｼｯｸE" panose="020B0900000000000000" pitchFamily="50" charset="-128"/>
              <a:ea typeface="HGPｺﾞｼｯｸE" panose="020B0900000000000000" pitchFamily="50" charset="-128"/>
            </a:endParaRPr>
          </a:p>
        </p:txBody>
      </p:sp>
      <p:sp>
        <p:nvSpPr>
          <p:cNvPr id="20" name="テキスト ボックス 19">
            <a:extLst>
              <a:ext uri="{FF2B5EF4-FFF2-40B4-BE49-F238E27FC236}">
                <a16:creationId xmlns:a16="http://schemas.microsoft.com/office/drawing/2014/main" id="{29AB35AB-9B7A-45FF-92EC-D1AFCC4E7CDB}"/>
              </a:ext>
            </a:extLst>
          </p:cNvPr>
          <p:cNvSpPr txBox="1"/>
          <p:nvPr/>
        </p:nvSpPr>
        <p:spPr>
          <a:xfrm>
            <a:off x="5450653" y="3456126"/>
            <a:ext cx="1990342" cy="222015"/>
          </a:xfrm>
          <a:prstGeom prst="rect">
            <a:avLst/>
          </a:prstGeom>
          <a:solidFill>
            <a:srgbClr val="FFFFFF">
              <a:alpha val="50196"/>
            </a:srgbClr>
          </a:solidFill>
        </p:spPr>
        <p:txBody>
          <a:bodyPr wrap="square" lIns="72000" tIns="0" rIns="7200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a:ln>
                  <a:noFill/>
                </a:ln>
                <a:solidFill>
                  <a:schemeClr val="tx1">
                    <a:lumMod val="75000"/>
                    <a:lumOff val="25000"/>
                  </a:schemeClr>
                </a:solidFill>
                <a:effectLst/>
                <a:uLnTx/>
                <a:uFillTx/>
                <a:latin typeface="HGPｺﾞｼｯｸE" panose="020B0900000000000000" pitchFamily="50" charset="-128"/>
                <a:ea typeface="HGPｺﾞｼｯｸE" panose="020B0900000000000000" pitchFamily="50" charset="-128"/>
              </a:rPr>
              <a:t>止水板</a:t>
            </a:r>
            <a:endParaRPr kumimoji="1" lang="en-US" altLang="ja-JP" sz="1600" i="0" u="none" strike="noStrike" kern="1200" cap="none" spc="0" normalizeH="0" baseline="0" noProof="0">
              <a:ln>
                <a:noFill/>
              </a:ln>
              <a:solidFill>
                <a:schemeClr val="tx1">
                  <a:lumMod val="75000"/>
                  <a:lumOff val="25000"/>
                </a:schemeClr>
              </a:solidFill>
              <a:effectLst/>
              <a:uLnTx/>
              <a:uFillTx/>
              <a:latin typeface="HGPｺﾞｼｯｸE" panose="020B0900000000000000" pitchFamily="50" charset="-128"/>
              <a:ea typeface="HGPｺﾞｼｯｸE" panose="020B0900000000000000" pitchFamily="50" charset="-128"/>
            </a:endParaRPr>
          </a:p>
        </p:txBody>
      </p:sp>
      <p:sp>
        <p:nvSpPr>
          <p:cNvPr id="21" name="テキスト ボックス 20">
            <a:extLst>
              <a:ext uri="{FF2B5EF4-FFF2-40B4-BE49-F238E27FC236}">
                <a16:creationId xmlns:a16="http://schemas.microsoft.com/office/drawing/2014/main" id="{8238552D-9FE7-451C-B5BA-4C69996C260E}"/>
              </a:ext>
            </a:extLst>
          </p:cNvPr>
          <p:cNvSpPr txBox="1"/>
          <p:nvPr/>
        </p:nvSpPr>
        <p:spPr>
          <a:xfrm>
            <a:off x="1899685" y="3508963"/>
            <a:ext cx="1839110" cy="222015"/>
          </a:xfrm>
          <a:prstGeom prst="rect">
            <a:avLst/>
          </a:prstGeom>
          <a:solidFill>
            <a:srgbClr val="FFFFFF">
              <a:alpha val="50196"/>
            </a:srgbClr>
          </a:solidFill>
        </p:spPr>
        <p:txBody>
          <a:bodyPr wrap="square" lIns="72000" tIns="0" rIns="72000" bIns="0">
            <a:spAutoFit/>
          </a:bodyPr>
          <a:lstStyle>
            <a:defPPr>
              <a:defRPr lang="en-US"/>
            </a:defPPr>
            <a:lvl1pPr marR="0" lvl="0" indent="0" algn="ctr" defTabSz="914400" fontAlgn="auto">
              <a:lnSpc>
                <a:spcPct val="100000"/>
              </a:lnSpc>
              <a:spcBef>
                <a:spcPts val="0"/>
              </a:spcBef>
              <a:spcAft>
                <a:spcPts val="0"/>
              </a:spcAft>
              <a:buClrTx/>
              <a:buSzTx/>
              <a:buFontTx/>
              <a:buNone/>
              <a:tabLst/>
              <a:defRPr kumimoji="1" i="0" u="none" strike="noStrike" cap="none" spc="0" normalizeH="0" baseline="0">
                <a:ln>
                  <a:noFill/>
                </a:ln>
                <a:solidFill>
                  <a:schemeClr val="tx1">
                    <a:lumMod val="75000"/>
                    <a:lumOff val="25000"/>
                  </a:schemeClr>
                </a:solidFill>
                <a:effectLst/>
                <a:uLnTx/>
                <a:uFillTx/>
                <a:latin typeface="HGPｺﾞｼｯｸE" panose="020B0900000000000000" pitchFamily="50" charset="-128"/>
                <a:ea typeface="HGPｺﾞｼｯｸE" panose="020B0900000000000000" pitchFamily="50" charset="-128"/>
              </a:defRPr>
            </a:lvl1pPr>
          </a:lstStyle>
          <a:p>
            <a:r>
              <a:rPr lang="ja-JP" altLang="en-US" sz="1600"/>
              <a:t>土のう</a:t>
            </a:r>
          </a:p>
        </p:txBody>
      </p:sp>
      <p:sp>
        <p:nvSpPr>
          <p:cNvPr id="25" name="テキスト プレースホルダー 8">
            <a:extLst>
              <a:ext uri="{FF2B5EF4-FFF2-40B4-BE49-F238E27FC236}">
                <a16:creationId xmlns:a16="http://schemas.microsoft.com/office/drawing/2014/main" id="{BC7C8752-B5C9-46BF-8859-AE1942BB5751}"/>
              </a:ext>
            </a:extLst>
          </p:cNvPr>
          <p:cNvSpPr txBox="1">
            <a:spLocks noChangeArrowheads="1"/>
          </p:cNvSpPr>
          <p:nvPr/>
        </p:nvSpPr>
        <p:spPr>
          <a:xfrm>
            <a:off x="4804827" y="6427917"/>
            <a:ext cx="2921473" cy="1755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None/>
            </a:pPr>
            <a:r>
              <a:rPr lang="ja-JP" altLang="en-US" sz="900">
                <a:solidFill>
                  <a:schemeClr val="tx1">
                    <a:lumMod val="75000"/>
                    <a:lumOff val="25000"/>
                  </a:schemeClr>
                </a:solidFill>
                <a:latin typeface="ＭＳ Ｐゴシック" panose="020B0600070205080204" pitchFamily="50" charset="-128"/>
                <a:ea typeface="ＭＳ Ｐゴシック" panose="020B0600070205080204" pitchFamily="50" charset="-128"/>
              </a:rPr>
              <a:t>写真：防衛省自衛隊ホームページ</a:t>
            </a:r>
          </a:p>
        </p:txBody>
      </p:sp>
      <p:sp>
        <p:nvSpPr>
          <p:cNvPr id="26" name="テキスト プレースホルダー 8">
            <a:extLst>
              <a:ext uri="{FF2B5EF4-FFF2-40B4-BE49-F238E27FC236}">
                <a16:creationId xmlns:a16="http://schemas.microsoft.com/office/drawing/2014/main" id="{4DE9228B-C284-4A34-990E-75284B67FD51}"/>
              </a:ext>
            </a:extLst>
          </p:cNvPr>
          <p:cNvSpPr txBox="1">
            <a:spLocks noChangeArrowheads="1"/>
          </p:cNvSpPr>
          <p:nvPr/>
        </p:nvSpPr>
        <p:spPr>
          <a:xfrm>
            <a:off x="4838283" y="3744596"/>
            <a:ext cx="2921473" cy="1755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None/>
            </a:pPr>
            <a:r>
              <a:rPr lang="ja-JP" altLang="en-US" sz="900">
                <a:solidFill>
                  <a:schemeClr val="tx1">
                    <a:lumMod val="75000"/>
                    <a:lumOff val="25000"/>
                  </a:schemeClr>
                </a:solidFill>
                <a:latin typeface="ＭＳ Ｐゴシック" panose="020B0600070205080204" pitchFamily="50" charset="-128"/>
                <a:ea typeface="ＭＳ Ｐゴシック" panose="020B0600070205080204" pitchFamily="50" charset="-128"/>
              </a:rPr>
              <a:t>写真：千葉市ホームページ</a:t>
            </a:r>
          </a:p>
        </p:txBody>
      </p:sp>
      <p:sp>
        <p:nvSpPr>
          <p:cNvPr id="28" name="テキスト プレースホルダー 8">
            <a:extLst>
              <a:ext uri="{FF2B5EF4-FFF2-40B4-BE49-F238E27FC236}">
                <a16:creationId xmlns:a16="http://schemas.microsoft.com/office/drawing/2014/main" id="{19E08048-54C8-4C1E-87A4-4293DC6F578A}"/>
              </a:ext>
            </a:extLst>
          </p:cNvPr>
          <p:cNvSpPr txBox="1">
            <a:spLocks noChangeArrowheads="1"/>
          </p:cNvSpPr>
          <p:nvPr/>
        </p:nvSpPr>
        <p:spPr>
          <a:xfrm>
            <a:off x="1367116" y="3782971"/>
            <a:ext cx="2921473" cy="1755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None/>
            </a:pPr>
            <a:r>
              <a:rPr lang="ja-JP" altLang="en-US" sz="900">
                <a:solidFill>
                  <a:schemeClr val="tx1">
                    <a:lumMod val="75000"/>
                    <a:lumOff val="25000"/>
                  </a:schemeClr>
                </a:solidFill>
                <a:latin typeface="ＭＳ Ｐゴシック" panose="020B0600070205080204" pitchFamily="50" charset="-128"/>
                <a:ea typeface="ＭＳ Ｐゴシック" panose="020B0600070205080204" pitchFamily="50" charset="-128"/>
              </a:rPr>
              <a:t>写真：江戸川区ホームページ</a:t>
            </a:r>
          </a:p>
        </p:txBody>
      </p:sp>
      <p:grpSp>
        <p:nvGrpSpPr>
          <p:cNvPr id="10" name="グループ化 9">
            <a:extLst>
              <a:ext uri="{FF2B5EF4-FFF2-40B4-BE49-F238E27FC236}">
                <a16:creationId xmlns:a16="http://schemas.microsoft.com/office/drawing/2014/main" id="{B5BBBF85-F4C0-4853-8C86-35ADB412D77F}"/>
              </a:ext>
            </a:extLst>
          </p:cNvPr>
          <p:cNvGrpSpPr/>
          <p:nvPr/>
        </p:nvGrpSpPr>
        <p:grpSpPr>
          <a:xfrm>
            <a:off x="1730794" y="4288670"/>
            <a:ext cx="2315632" cy="2024186"/>
            <a:chOff x="1481636" y="4190961"/>
            <a:chExt cx="2568104" cy="2244882"/>
          </a:xfrm>
        </p:grpSpPr>
        <p:sp>
          <p:nvSpPr>
            <p:cNvPr id="3" name="正方形/長方形 2">
              <a:extLst>
                <a:ext uri="{FF2B5EF4-FFF2-40B4-BE49-F238E27FC236}">
                  <a16:creationId xmlns:a16="http://schemas.microsoft.com/office/drawing/2014/main" id="{CAB6A2D0-D19F-4A15-85F6-C6B3A615907B}"/>
                </a:ext>
              </a:extLst>
            </p:cNvPr>
            <p:cNvSpPr/>
            <p:nvPr/>
          </p:nvSpPr>
          <p:spPr>
            <a:xfrm>
              <a:off x="1481636" y="5426108"/>
              <a:ext cx="2191462" cy="100973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9EFE0DF0-4E75-47C6-ADD8-0918A0C7A7D0}"/>
                </a:ext>
              </a:extLst>
            </p:cNvPr>
            <p:cNvSpPr/>
            <p:nvPr/>
          </p:nvSpPr>
          <p:spPr>
            <a:xfrm>
              <a:off x="1786436" y="4703735"/>
              <a:ext cx="1581862" cy="83690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二等辺三角形 4">
              <a:extLst>
                <a:ext uri="{FF2B5EF4-FFF2-40B4-BE49-F238E27FC236}">
                  <a16:creationId xmlns:a16="http://schemas.microsoft.com/office/drawing/2014/main" id="{AAE7D5D2-AE51-44D6-A879-087A8C8E3F89}"/>
                </a:ext>
              </a:extLst>
            </p:cNvPr>
            <p:cNvSpPr/>
            <p:nvPr/>
          </p:nvSpPr>
          <p:spPr>
            <a:xfrm>
              <a:off x="1558354" y="4190961"/>
              <a:ext cx="2038027" cy="513295"/>
            </a:xfrm>
            <a:prstGeom prst="triangle">
              <a:avLst>
                <a:gd name="adj" fmla="val 4924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3330CE4A-29F7-4CEF-ACAF-3BC1CD699A61}"/>
                </a:ext>
              </a:extLst>
            </p:cNvPr>
            <p:cNvSpPr/>
            <p:nvPr/>
          </p:nvSpPr>
          <p:spPr>
            <a:xfrm>
              <a:off x="1825182" y="5653328"/>
              <a:ext cx="406574" cy="447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00058906-67AD-4C0E-9B62-B3926EBC4081}"/>
                </a:ext>
              </a:extLst>
            </p:cNvPr>
            <p:cNvSpPr/>
            <p:nvPr/>
          </p:nvSpPr>
          <p:spPr>
            <a:xfrm>
              <a:off x="2891982" y="5653328"/>
              <a:ext cx="406574" cy="447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90035FA2-9589-4908-9BC1-7554D27444CB}"/>
                </a:ext>
              </a:extLst>
            </p:cNvPr>
            <p:cNvSpPr/>
            <p:nvPr/>
          </p:nvSpPr>
          <p:spPr>
            <a:xfrm>
              <a:off x="2454965" y="5653328"/>
              <a:ext cx="406574" cy="447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2461B677-82F6-4499-9BD2-300C0ACC81B6}"/>
                </a:ext>
              </a:extLst>
            </p:cNvPr>
            <p:cNvSpPr/>
            <p:nvPr/>
          </p:nvSpPr>
          <p:spPr>
            <a:xfrm>
              <a:off x="2060929" y="4860420"/>
              <a:ext cx="406574" cy="4530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0E900D11-A5BB-4BE8-9A2D-F1C9951C6959}"/>
                </a:ext>
              </a:extLst>
            </p:cNvPr>
            <p:cNvSpPr/>
            <p:nvPr/>
          </p:nvSpPr>
          <p:spPr>
            <a:xfrm>
              <a:off x="2690712" y="4860420"/>
              <a:ext cx="406574" cy="4530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グラフィックス 7" descr="ユーザー">
              <a:extLst>
                <a:ext uri="{FF2B5EF4-FFF2-40B4-BE49-F238E27FC236}">
                  <a16:creationId xmlns:a16="http://schemas.microsoft.com/office/drawing/2014/main" id="{53211B93-F50D-449A-A187-B01964981909}"/>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58252" y="4923255"/>
              <a:ext cx="457200" cy="457200"/>
            </a:xfrm>
            <a:prstGeom prst="rect">
              <a:avLst/>
            </a:prstGeom>
          </p:spPr>
        </p:pic>
        <p:pic>
          <p:nvPicPr>
            <p:cNvPr id="32" name="グラフィックス 31" descr="ユーザー">
              <a:extLst>
                <a:ext uri="{FF2B5EF4-FFF2-40B4-BE49-F238E27FC236}">
                  <a16:creationId xmlns:a16="http://schemas.microsoft.com/office/drawing/2014/main" id="{C6DE85C2-0919-4874-AA8C-6F6735D0C0BE}"/>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19636" y="4923255"/>
              <a:ext cx="457200" cy="457200"/>
            </a:xfrm>
            <a:prstGeom prst="rect">
              <a:avLst/>
            </a:prstGeom>
          </p:spPr>
        </p:pic>
        <p:sp>
          <p:nvSpPr>
            <p:cNvPr id="9" name="矢印: 右 8">
              <a:extLst>
                <a:ext uri="{FF2B5EF4-FFF2-40B4-BE49-F238E27FC236}">
                  <a16:creationId xmlns:a16="http://schemas.microsoft.com/office/drawing/2014/main" id="{FEF268CD-F92A-4F71-98F5-7A2D5B3B17F7}"/>
                </a:ext>
              </a:extLst>
            </p:cNvPr>
            <p:cNvSpPr/>
            <p:nvPr/>
          </p:nvSpPr>
          <p:spPr>
            <a:xfrm rot="16200000">
              <a:off x="3096348" y="5482451"/>
              <a:ext cx="1631368" cy="275416"/>
            </a:xfrm>
            <a:prstGeom prst="rightArrow">
              <a:avLst>
                <a:gd name="adj1" fmla="val 50000"/>
                <a:gd name="adj2" fmla="val 131595"/>
              </a:avLst>
            </a:prstGeom>
            <a:solidFill>
              <a:srgbClr val="FF2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 name="テキスト ボックス 32">
            <a:extLst>
              <a:ext uri="{FF2B5EF4-FFF2-40B4-BE49-F238E27FC236}">
                <a16:creationId xmlns:a16="http://schemas.microsoft.com/office/drawing/2014/main" id="{B33B1353-BAC3-4362-AC00-9075A80F1262}"/>
              </a:ext>
            </a:extLst>
          </p:cNvPr>
          <p:cNvSpPr txBox="1"/>
          <p:nvPr/>
        </p:nvSpPr>
        <p:spPr>
          <a:xfrm>
            <a:off x="1798527" y="6053507"/>
            <a:ext cx="1839110" cy="222015"/>
          </a:xfrm>
          <a:prstGeom prst="rect">
            <a:avLst/>
          </a:prstGeom>
          <a:solidFill>
            <a:srgbClr val="FFFFFF">
              <a:alpha val="50196"/>
            </a:srgbClr>
          </a:solidFill>
        </p:spPr>
        <p:txBody>
          <a:bodyPr wrap="square" lIns="72000" tIns="0" rIns="72000" bIns="0">
            <a:spAutoFit/>
          </a:bodyPr>
          <a:lstStyle>
            <a:defPPr>
              <a:defRPr lang="en-US"/>
            </a:defPPr>
            <a:lvl1pPr marR="0" lvl="0" indent="0" algn="ctr" defTabSz="914400" fontAlgn="auto">
              <a:lnSpc>
                <a:spcPct val="100000"/>
              </a:lnSpc>
              <a:spcBef>
                <a:spcPts val="0"/>
              </a:spcBef>
              <a:spcAft>
                <a:spcPts val="0"/>
              </a:spcAft>
              <a:buClrTx/>
              <a:buSzTx/>
              <a:buFontTx/>
              <a:buNone/>
              <a:tabLst/>
              <a:defRPr kumimoji="1" i="0" u="none" strike="noStrike" cap="none" spc="0" normalizeH="0" baseline="0">
                <a:ln>
                  <a:noFill/>
                </a:ln>
                <a:solidFill>
                  <a:schemeClr val="tx1">
                    <a:lumMod val="75000"/>
                    <a:lumOff val="25000"/>
                  </a:schemeClr>
                </a:solidFill>
                <a:effectLst/>
                <a:uLnTx/>
                <a:uFillTx/>
                <a:latin typeface="HGPｺﾞｼｯｸE" panose="020B0900000000000000" pitchFamily="50" charset="-128"/>
                <a:ea typeface="HGPｺﾞｼｯｸE" panose="020B0900000000000000" pitchFamily="50" charset="-128"/>
              </a:defRPr>
            </a:lvl1pPr>
          </a:lstStyle>
          <a:p>
            <a:r>
              <a:rPr lang="ja-JP" altLang="en-US" sz="1600">
                <a:solidFill>
                  <a:schemeClr val="bg1"/>
                </a:solidFill>
              </a:rPr>
              <a:t>垂直避難</a:t>
            </a:r>
          </a:p>
        </p:txBody>
      </p:sp>
      <p:sp>
        <p:nvSpPr>
          <p:cNvPr id="35" name="正方形/長方形 34">
            <a:extLst>
              <a:ext uri="{FF2B5EF4-FFF2-40B4-BE49-F238E27FC236}">
                <a16:creationId xmlns:a16="http://schemas.microsoft.com/office/drawing/2014/main" id="{B2665C2E-3673-4B83-B832-25C057BA33E2}"/>
              </a:ext>
            </a:extLst>
          </p:cNvPr>
          <p:cNvSpPr/>
          <p:nvPr/>
        </p:nvSpPr>
        <p:spPr>
          <a:xfrm>
            <a:off x="262800" y="750251"/>
            <a:ext cx="8618400" cy="624728"/>
          </a:xfrm>
          <a:prstGeom prst="rect">
            <a:avLst/>
          </a:prstGeom>
          <a:solidFill>
            <a:schemeClr val="bg1"/>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r>
              <a:rPr lang="ja-JP" altLang="en-US" sz="2800">
                <a:solidFill>
                  <a:srgbClr val="404040"/>
                </a:solidFill>
                <a:latin typeface="HGPｺﾞｼｯｸE" panose="020B0900000000000000" pitchFamily="50" charset="-128"/>
                <a:ea typeface="HGPｺﾞｼｯｸE" panose="020B0900000000000000" pitchFamily="50" charset="-128"/>
              </a:rPr>
              <a:t>浸水や雨漏りなどの被害を軽減するための備え</a:t>
            </a:r>
          </a:p>
        </p:txBody>
      </p:sp>
    </p:spTree>
    <p:extLst>
      <p:ext uri="{BB962C8B-B14F-4D97-AF65-F5344CB8AC3E}">
        <p14:creationId xmlns:p14="http://schemas.microsoft.com/office/powerpoint/2010/main" val="273238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矢印: 下 17">
            <a:extLst>
              <a:ext uri="{FF2B5EF4-FFF2-40B4-BE49-F238E27FC236}">
                <a16:creationId xmlns:a16="http://schemas.microsoft.com/office/drawing/2014/main" id="{3804B9F2-992B-498D-ADF7-E7E18AFD493D}"/>
              </a:ext>
            </a:extLst>
          </p:cNvPr>
          <p:cNvSpPr/>
          <p:nvPr/>
        </p:nvSpPr>
        <p:spPr>
          <a:xfrm>
            <a:off x="4188255" y="5410049"/>
            <a:ext cx="757402" cy="481992"/>
          </a:xfrm>
          <a:prstGeom prst="downArrow">
            <a:avLst/>
          </a:prstGeom>
          <a:solidFill>
            <a:srgbClr val="40404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404040"/>
              </a:solidFill>
              <a:latin typeface="HGPｺﾞｼｯｸE" panose="020B0900000000000000" pitchFamily="50" charset="-128"/>
              <a:ea typeface="HGPｺﾞｼｯｸE" panose="020B0900000000000000" pitchFamily="50" charset="-128"/>
            </a:endParaRPr>
          </a:p>
        </p:txBody>
      </p:sp>
      <p:sp>
        <p:nvSpPr>
          <p:cNvPr id="29" name="正方形/長方形 28">
            <a:extLst>
              <a:ext uri="{FF2B5EF4-FFF2-40B4-BE49-F238E27FC236}">
                <a16:creationId xmlns:a16="http://schemas.microsoft.com/office/drawing/2014/main" id="{0BF3C86D-3527-4C32-90A1-9E08BD07B742}"/>
              </a:ext>
            </a:extLst>
          </p:cNvPr>
          <p:cNvSpPr/>
          <p:nvPr/>
        </p:nvSpPr>
        <p:spPr>
          <a:xfrm>
            <a:off x="156411" y="3332747"/>
            <a:ext cx="8831178" cy="21777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465808B6-26C7-45D9-BA0B-9AB91975D867}"/>
              </a:ext>
            </a:extLst>
          </p:cNvPr>
          <p:cNvSpPr>
            <a:spLocks noGrp="1"/>
          </p:cNvSpPr>
          <p:nvPr>
            <p:ph type="title"/>
          </p:nvPr>
        </p:nvSpPr>
        <p:spPr>
          <a:solidFill>
            <a:srgbClr val="35A16B"/>
          </a:solidFill>
        </p:spPr>
        <p:txBody>
          <a:bodyPr/>
          <a:lstStyle/>
          <a:p>
            <a:r>
              <a:rPr lang="ja-JP" altLang="en-US"/>
              <a:t>大規模災害が発生すると・・・</a:t>
            </a:r>
          </a:p>
        </p:txBody>
      </p:sp>
      <p:sp>
        <p:nvSpPr>
          <p:cNvPr id="4" name="スライド番号プレースホルダー 3">
            <a:extLst>
              <a:ext uri="{FF2B5EF4-FFF2-40B4-BE49-F238E27FC236}">
                <a16:creationId xmlns:a16="http://schemas.microsoft.com/office/drawing/2014/main" id="{82088444-4A2C-4F10-9501-0DDC191B5C81}"/>
              </a:ext>
            </a:extLst>
          </p:cNvPr>
          <p:cNvSpPr>
            <a:spLocks noGrp="1"/>
          </p:cNvSpPr>
          <p:nvPr>
            <p:ph type="sldNum" sz="quarter" idx="12"/>
          </p:nvPr>
        </p:nvSpPr>
        <p:spPr/>
        <p:txBody>
          <a:bodyPr/>
          <a:lstStyle/>
          <a:p>
            <a:fld id="{48C0FCB9-D989-46F1-965E-624BDAC7E129}" type="slidenum">
              <a:rPr kumimoji="1" lang="ja-JP" altLang="en-US" smtClean="0"/>
              <a:pPr/>
              <a:t>2</a:t>
            </a:fld>
            <a:endParaRPr kumimoji="1" lang="ja-JP" altLang="en-US"/>
          </a:p>
        </p:txBody>
      </p:sp>
      <p:sp>
        <p:nvSpPr>
          <p:cNvPr id="16" name="正方形/長方形 15">
            <a:extLst>
              <a:ext uri="{FF2B5EF4-FFF2-40B4-BE49-F238E27FC236}">
                <a16:creationId xmlns:a16="http://schemas.microsoft.com/office/drawing/2014/main" id="{50ED0668-1574-40CF-819A-4210FF8D954E}"/>
              </a:ext>
            </a:extLst>
          </p:cNvPr>
          <p:cNvSpPr/>
          <p:nvPr/>
        </p:nvSpPr>
        <p:spPr>
          <a:xfrm>
            <a:off x="262800" y="940527"/>
            <a:ext cx="8618400" cy="1037853"/>
          </a:xfrm>
          <a:prstGeom prst="rect">
            <a:avLst/>
          </a:prstGeom>
          <a:solidFill>
            <a:schemeClr val="bg1"/>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lIns="144000" tIns="72000" rIns="72000" bIns="72000" rtlCol="0" anchor="ctr"/>
          <a:lstStyle/>
          <a:p>
            <a:pPr algn="just"/>
            <a:r>
              <a:rPr lang="ja-JP" altLang="en-US" sz="2800" dirty="0">
                <a:solidFill>
                  <a:srgbClr val="404040"/>
                </a:solidFill>
                <a:latin typeface="HGPｺﾞｼｯｸE" panose="020B0900000000000000" pitchFamily="50" charset="-128"/>
                <a:ea typeface="HGPｺﾞｼｯｸE" panose="020B0900000000000000" pitchFamily="50" charset="-128"/>
              </a:rPr>
              <a:t>災害から「いのちを守る」ためには、様々な視点から</a:t>
            </a:r>
            <a:br>
              <a:rPr lang="en-US" altLang="ja-JP" sz="2800" dirty="0">
                <a:solidFill>
                  <a:srgbClr val="404040"/>
                </a:solidFill>
                <a:latin typeface="HGPｺﾞｼｯｸE" panose="020B0900000000000000" pitchFamily="50" charset="-128"/>
                <a:ea typeface="HGPｺﾞｼｯｸE" panose="020B0900000000000000" pitchFamily="50" charset="-128"/>
              </a:rPr>
            </a:br>
            <a:r>
              <a:rPr lang="ja-JP" altLang="en-US" sz="2800" dirty="0">
                <a:solidFill>
                  <a:srgbClr val="404040"/>
                </a:solidFill>
                <a:latin typeface="HGPｺﾞｼｯｸE" panose="020B0900000000000000" pitchFamily="50" charset="-128"/>
                <a:ea typeface="HGPｺﾞｼｯｸE" panose="020B0900000000000000" pitchFamily="50" charset="-128"/>
              </a:rPr>
              <a:t>「災害に備える」ことが重要</a:t>
            </a:r>
          </a:p>
        </p:txBody>
      </p:sp>
      <p:sp>
        <p:nvSpPr>
          <p:cNvPr id="17" name="正方形/長方形 16">
            <a:extLst>
              <a:ext uri="{FF2B5EF4-FFF2-40B4-BE49-F238E27FC236}">
                <a16:creationId xmlns:a16="http://schemas.microsoft.com/office/drawing/2014/main" id="{C282A9DF-0E28-47B7-BAE8-F450D1AD620F}"/>
              </a:ext>
            </a:extLst>
          </p:cNvPr>
          <p:cNvSpPr/>
          <p:nvPr/>
        </p:nvSpPr>
        <p:spPr>
          <a:xfrm>
            <a:off x="1811391" y="5906708"/>
            <a:ext cx="5511128" cy="813119"/>
          </a:xfrm>
          <a:prstGeom prst="rect">
            <a:avLst/>
          </a:prstGeom>
          <a:solidFill>
            <a:srgbClr val="FF2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a:solidFill>
                  <a:schemeClr val="bg1"/>
                </a:solidFill>
                <a:latin typeface="HGPｺﾞｼｯｸE" panose="020B0900000000000000" pitchFamily="50" charset="-128"/>
                <a:ea typeface="HGPｺﾞｼｯｸE" panose="020B0900000000000000" pitchFamily="50" charset="-128"/>
              </a:rPr>
              <a:t>災害への備えが重要</a:t>
            </a:r>
            <a:endParaRPr lang="en-US" altLang="ja-JP" sz="3200">
              <a:solidFill>
                <a:schemeClr val="bg1"/>
              </a:solidFill>
              <a:latin typeface="HGPｺﾞｼｯｸE" panose="020B0900000000000000" pitchFamily="50" charset="-128"/>
              <a:ea typeface="HGPｺﾞｼｯｸE" panose="020B0900000000000000" pitchFamily="50" charset="-128"/>
            </a:endParaRPr>
          </a:p>
        </p:txBody>
      </p:sp>
      <p:grpSp>
        <p:nvGrpSpPr>
          <p:cNvPr id="20" name="グループ化 19">
            <a:extLst>
              <a:ext uri="{FF2B5EF4-FFF2-40B4-BE49-F238E27FC236}">
                <a16:creationId xmlns:a16="http://schemas.microsoft.com/office/drawing/2014/main" id="{C3990BB3-DAC7-4CBF-A8B1-AACCBC37764D}"/>
              </a:ext>
            </a:extLst>
          </p:cNvPr>
          <p:cNvGrpSpPr/>
          <p:nvPr/>
        </p:nvGrpSpPr>
        <p:grpSpPr>
          <a:xfrm>
            <a:off x="288328" y="3484015"/>
            <a:ext cx="8547166" cy="1866123"/>
            <a:chOff x="784860" y="1688841"/>
            <a:chExt cx="7870687" cy="2211355"/>
          </a:xfrm>
        </p:grpSpPr>
        <p:sp>
          <p:nvSpPr>
            <p:cNvPr id="22" name="正方形/長方形 21">
              <a:extLst>
                <a:ext uri="{FF2B5EF4-FFF2-40B4-BE49-F238E27FC236}">
                  <a16:creationId xmlns:a16="http://schemas.microsoft.com/office/drawing/2014/main" id="{C8FF3ACD-C382-4C87-81E1-C10E32C6EE52}"/>
                </a:ext>
              </a:extLst>
            </p:cNvPr>
            <p:cNvSpPr/>
            <p:nvPr/>
          </p:nvSpPr>
          <p:spPr>
            <a:xfrm>
              <a:off x="784860" y="1688841"/>
              <a:ext cx="2425959" cy="2211355"/>
            </a:xfrm>
            <a:prstGeom prst="rect">
              <a:avLst/>
            </a:prstGeom>
            <a:solidFill>
              <a:schemeClr val="bg1"/>
            </a:solidFill>
            <a:ln w="57150">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4EC8754D-C60C-45DD-BB9F-510C960D2E93}"/>
                </a:ext>
              </a:extLst>
            </p:cNvPr>
            <p:cNvSpPr/>
            <p:nvPr/>
          </p:nvSpPr>
          <p:spPr>
            <a:xfrm>
              <a:off x="3507224" y="1688841"/>
              <a:ext cx="2425959" cy="2211355"/>
            </a:xfrm>
            <a:prstGeom prst="rect">
              <a:avLst/>
            </a:prstGeom>
            <a:solidFill>
              <a:schemeClr val="bg1"/>
            </a:solidFill>
            <a:ln w="57150">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68FB258F-CECC-42DC-B2A6-6C2BCFC9800A}"/>
                </a:ext>
              </a:extLst>
            </p:cNvPr>
            <p:cNvSpPr/>
            <p:nvPr/>
          </p:nvSpPr>
          <p:spPr>
            <a:xfrm>
              <a:off x="6229588" y="1688841"/>
              <a:ext cx="2425959" cy="2211355"/>
            </a:xfrm>
            <a:prstGeom prst="rect">
              <a:avLst/>
            </a:prstGeom>
            <a:solidFill>
              <a:schemeClr val="bg1"/>
            </a:solidFill>
            <a:ln w="57150">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05C2992E-37A5-4BF4-8B98-622F28A59F03}"/>
                </a:ext>
              </a:extLst>
            </p:cNvPr>
            <p:cNvSpPr txBox="1"/>
            <p:nvPr/>
          </p:nvSpPr>
          <p:spPr>
            <a:xfrm>
              <a:off x="999464" y="1963775"/>
              <a:ext cx="1996751" cy="1641219"/>
            </a:xfrm>
            <a:prstGeom prst="rect">
              <a:avLst/>
            </a:prstGeom>
            <a:noFill/>
          </p:spPr>
          <p:txBody>
            <a:bodyPr wrap="square" rtlCol="0">
              <a:spAutoFit/>
            </a:bodyPr>
            <a:lstStyle/>
            <a:p>
              <a:pPr algn="ctr"/>
              <a:r>
                <a:rPr kumimoji="1" lang="ja-JP" altLang="en-US" sz="2800">
                  <a:solidFill>
                    <a:srgbClr val="FF2800"/>
                  </a:solidFill>
                  <a:latin typeface="HGPｺﾞｼｯｸE" panose="020B0900000000000000" pitchFamily="50" charset="-128"/>
                  <a:ea typeface="HGPｺﾞｼｯｸE" panose="020B0900000000000000" pitchFamily="50" charset="-128"/>
                </a:rPr>
                <a:t>いのちの</a:t>
              </a:r>
              <a:endParaRPr kumimoji="1" lang="en-US" altLang="ja-JP" sz="2800">
                <a:solidFill>
                  <a:srgbClr val="FF2800"/>
                </a:solidFill>
                <a:latin typeface="HGPｺﾞｼｯｸE" panose="020B0900000000000000" pitchFamily="50" charset="-128"/>
                <a:ea typeface="HGPｺﾞｼｯｸE" panose="020B0900000000000000" pitchFamily="50" charset="-128"/>
              </a:endParaRPr>
            </a:p>
            <a:p>
              <a:pPr algn="ctr"/>
              <a:r>
                <a:rPr kumimoji="1" lang="ja-JP" altLang="en-US" sz="2800">
                  <a:solidFill>
                    <a:srgbClr val="FF2800"/>
                  </a:solidFill>
                  <a:latin typeface="HGPｺﾞｼｯｸE" panose="020B0900000000000000" pitchFamily="50" charset="-128"/>
                  <a:ea typeface="HGPｺﾞｼｯｸE" panose="020B0900000000000000" pitchFamily="50" charset="-128"/>
                </a:rPr>
                <a:t>危険</a:t>
              </a:r>
              <a:r>
                <a:rPr kumimoji="1" lang="ja-JP" altLang="en-US" sz="2800">
                  <a:solidFill>
                    <a:srgbClr val="404040"/>
                  </a:solidFill>
                  <a:latin typeface="HGPｺﾞｼｯｸE" panose="020B0900000000000000" pitchFamily="50" charset="-128"/>
                  <a:ea typeface="HGPｺﾞｼｯｸE" panose="020B0900000000000000" pitchFamily="50" charset="-128"/>
                </a:rPr>
                <a:t>に</a:t>
              </a:r>
              <a:endParaRPr kumimoji="1" lang="en-US" altLang="ja-JP" sz="2800">
                <a:solidFill>
                  <a:srgbClr val="404040"/>
                </a:solidFill>
                <a:latin typeface="HGPｺﾞｼｯｸE" panose="020B0900000000000000" pitchFamily="50" charset="-128"/>
                <a:ea typeface="HGPｺﾞｼｯｸE" panose="020B0900000000000000" pitchFamily="50" charset="-128"/>
              </a:endParaRPr>
            </a:p>
            <a:p>
              <a:pPr algn="ctr"/>
              <a:r>
                <a:rPr kumimoji="1" lang="ja-JP" altLang="en-US" sz="2800">
                  <a:solidFill>
                    <a:srgbClr val="404040"/>
                  </a:solidFill>
                  <a:latin typeface="HGPｺﾞｼｯｸE" panose="020B0900000000000000" pitchFamily="50" charset="-128"/>
                  <a:ea typeface="HGPｺﾞｼｯｸE" panose="020B0900000000000000" pitchFamily="50" charset="-128"/>
                </a:rPr>
                <a:t>見舞われる</a:t>
              </a:r>
            </a:p>
          </p:txBody>
        </p:sp>
        <p:sp>
          <p:nvSpPr>
            <p:cNvPr id="23" name="テキスト ボックス 22">
              <a:extLst>
                <a:ext uri="{FF2B5EF4-FFF2-40B4-BE49-F238E27FC236}">
                  <a16:creationId xmlns:a16="http://schemas.microsoft.com/office/drawing/2014/main" id="{6D8E67BC-5555-4873-AEFD-E5C5AC327770}"/>
                </a:ext>
              </a:extLst>
            </p:cNvPr>
            <p:cNvSpPr txBox="1"/>
            <p:nvPr/>
          </p:nvSpPr>
          <p:spPr>
            <a:xfrm>
              <a:off x="3721827" y="1736912"/>
              <a:ext cx="1996751" cy="2151819"/>
            </a:xfrm>
            <a:prstGeom prst="rect">
              <a:avLst/>
            </a:prstGeom>
            <a:noFill/>
          </p:spPr>
          <p:txBody>
            <a:bodyPr wrap="square" rtlCol="0">
              <a:spAutoFit/>
            </a:bodyPr>
            <a:lstStyle/>
            <a:p>
              <a:pPr algn="ctr"/>
              <a:r>
                <a:rPr kumimoji="1" lang="ja-JP" altLang="en-US" sz="2800" dirty="0">
                  <a:solidFill>
                    <a:srgbClr val="FF2800"/>
                  </a:solidFill>
                  <a:latin typeface="HGPｺﾞｼｯｸE" panose="020B0900000000000000" pitchFamily="50" charset="-128"/>
                  <a:ea typeface="HGPｺﾞｼｯｸE" panose="020B0900000000000000" pitchFamily="50" charset="-128"/>
                </a:rPr>
                <a:t>ライフラインが被害</a:t>
              </a:r>
              <a:r>
                <a:rPr kumimoji="1" lang="ja-JP" altLang="en-US" sz="2800" dirty="0">
                  <a:solidFill>
                    <a:srgbClr val="404040"/>
                  </a:solidFill>
                  <a:latin typeface="HGPｺﾞｼｯｸE" panose="020B0900000000000000" pitchFamily="50" charset="-128"/>
                  <a:ea typeface="HGPｺﾞｼｯｸE" panose="020B0900000000000000" pitchFamily="50" charset="-128"/>
                </a:rPr>
                <a:t>を</a:t>
              </a:r>
              <a:br>
                <a:rPr kumimoji="1" lang="en-US" altLang="ja-JP" sz="2800" dirty="0">
                  <a:solidFill>
                    <a:srgbClr val="404040"/>
                  </a:solidFill>
                  <a:latin typeface="HGPｺﾞｼｯｸE" panose="020B0900000000000000" pitchFamily="50" charset="-128"/>
                  <a:ea typeface="HGPｺﾞｼｯｸE" panose="020B0900000000000000" pitchFamily="50" charset="-128"/>
                </a:rPr>
              </a:br>
              <a:r>
                <a:rPr kumimoji="1" lang="ja-JP" altLang="en-US" sz="2800" dirty="0">
                  <a:solidFill>
                    <a:srgbClr val="404040"/>
                  </a:solidFill>
                  <a:latin typeface="HGPｺﾞｼｯｸE" panose="020B0900000000000000" pitchFamily="50" charset="-128"/>
                  <a:ea typeface="HGPｺﾞｼｯｸE" panose="020B0900000000000000" pitchFamily="50" charset="-128"/>
                </a:rPr>
                <a:t>受け、</a:t>
              </a:r>
              <a:r>
                <a:rPr kumimoji="1" lang="ja-JP" altLang="en-US" sz="2800" dirty="0">
                  <a:solidFill>
                    <a:srgbClr val="FF2800"/>
                  </a:solidFill>
                  <a:latin typeface="HGPｺﾞｼｯｸE" panose="020B0900000000000000" pitchFamily="50" charset="-128"/>
                  <a:ea typeface="HGPｺﾞｼｯｸE" panose="020B0900000000000000" pitchFamily="50" charset="-128"/>
                </a:rPr>
                <a:t>当面の間使えない</a:t>
              </a:r>
            </a:p>
          </p:txBody>
        </p:sp>
        <p:sp>
          <p:nvSpPr>
            <p:cNvPr id="25" name="テキスト ボックス 24">
              <a:extLst>
                <a:ext uri="{FF2B5EF4-FFF2-40B4-BE49-F238E27FC236}">
                  <a16:creationId xmlns:a16="http://schemas.microsoft.com/office/drawing/2014/main" id="{AC31040A-E97C-43A2-815B-3B94D5E94FF6}"/>
                </a:ext>
              </a:extLst>
            </p:cNvPr>
            <p:cNvSpPr txBox="1"/>
            <p:nvPr/>
          </p:nvSpPr>
          <p:spPr>
            <a:xfrm>
              <a:off x="6338369" y="2241945"/>
              <a:ext cx="2118438" cy="1130616"/>
            </a:xfrm>
            <a:prstGeom prst="rect">
              <a:avLst/>
            </a:prstGeom>
            <a:noFill/>
          </p:spPr>
          <p:txBody>
            <a:bodyPr wrap="square" rtlCol="0">
              <a:spAutoFit/>
            </a:bodyPr>
            <a:lstStyle/>
            <a:p>
              <a:pPr algn="ctr"/>
              <a:r>
                <a:rPr kumimoji="1" lang="ja-JP" altLang="en-US" sz="2800">
                  <a:solidFill>
                    <a:srgbClr val="404040"/>
                  </a:solidFill>
                  <a:latin typeface="HGPｺﾞｼｯｸE" panose="020B0900000000000000" pitchFamily="50" charset="-128"/>
                  <a:ea typeface="HGPｺﾞｼｯｸE" panose="020B0900000000000000" pitchFamily="50" charset="-128"/>
                </a:rPr>
                <a:t>必要なものが</a:t>
              </a:r>
              <a:r>
                <a:rPr kumimoji="1" lang="ja-JP" altLang="en-US" sz="2800">
                  <a:solidFill>
                    <a:srgbClr val="FF2800"/>
                  </a:solidFill>
                  <a:latin typeface="HGPｺﾞｼｯｸE" panose="020B0900000000000000" pitchFamily="50" charset="-128"/>
                  <a:ea typeface="HGPｺﾞｼｯｸE" panose="020B0900000000000000" pitchFamily="50" charset="-128"/>
                </a:rPr>
                <a:t>入手しづらい</a:t>
              </a:r>
            </a:p>
          </p:txBody>
        </p:sp>
      </p:grpSp>
      <p:sp>
        <p:nvSpPr>
          <p:cNvPr id="27" name="正方形/長方形 26">
            <a:extLst>
              <a:ext uri="{FF2B5EF4-FFF2-40B4-BE49-F238E27FC236}">
                <a16:creationId xmlns:a16="http://schemas.microsoft.com/office/drawing/2014/main" id="{907FC29F-14B1-4366-A927-BF8C9CD05126}"/>
              </a:ext>
            </a:extLst>
          </p:cNvPr>
          <p:cNvSpPr/>
          <p:nvPr/>
        </p:nvSpPr>
        <p:spPr>
          <a:xfrm>
            <a:off x="1811391" y="2094202"/>
            <a:ext cx="5511128" cy="813119"/>
          </a:xfrm>
          <a:prstGeom prst="rect">
            <a:avLst/>
          </a:prstGeom>
          <a:solidFill>
            <a:srgbClr val="FF2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a:solidFill>
                  <a:schemeClr val="bg1"/>
                </a:solidFill>
                <a:latin typeface="HGPｺﾞｼｯｸE" panose="020B0900000000000000" pitchFamily="50" charset="-128"/>
                <a:ea typeface="HGPｺﾞｼｯｸE" panose="020B0900000000000000" pitchFamily="50" charset="-128"/>
              </a:rPr>
              <a:t>大規模な災害</a:t>
            </a:r>
            <a:endParaRPr lang="en-US" altLang="ja-JP" sz="3200">
              <a:solidFill>
                <a:schemeClr val="bg1"/>
              </a:solidFill>
              <a:latin typeface="HGPｺﾞｼｯｸE" panose="020B0900000000000000" pitchFamily="50" charset="-128"/>
              <a:ea typeface="HGPｺﾞｼｯｸE" panose="020B0900000000000000" pitchFamily="50" charset="-128"/>
            </a:endParaRPr>
          </a:p>
        </p:txBody>
      </p:sp>
      <p:sp>
        <p:nvSpPr>
          <p:cNvPr id="28" name="矢印: 下 27">
            <a:extLst>
              <a:ext uri="{FF2B5EF4-FFF2-40B4-BE49-F238E27FC236}">
                <a16:creationId xmlns:a16="http://schemas.microsoft.com/office/drawing/2014/main" id="{320F5BC8-5752-4B2E-93B8-0F3BD215E9C8}"/>
              </a:ext>
            </a:extLst>
          </p:cNvPr>
          <p:cNvSpPr/>
          <p:nvPr/>
        </p:nvSpPr>
        <p:spPr>
          <a:xfrm>
            <a:off x="4188255" y="2960774"/>
            <a:ext cx="757402" cy="481992"/>
          </a:xfrm>
          <a:prstGeom prst="downArrow">
            <a:avLst/>
          </a:prstGeom>
          <a:solidFill>
            <a:srgbClr val="40404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404040"/>
              </a:solidFill>
              <a:latin typeface="HGPｺﾞｼｯｸE" panose="020B0900000000000000" pitchFamily="50" charset="-128"/>
              <a:ea typeface="HGPｺﾞｼｯｸE" panose="020B0900000000000000" pitchFamily="50" charset="-128"/>
            </a:endParaRPr>
          </a:p>
        </p:txBody>
      </p:sp>
      <p:sp>
        <p:nvSpPr>
          <p:cNvPr id="19" name="爆発: 8 pt 2">
            <a:extLst>
              <a:ext uri="{FF2B5EF4-FFF2-40B4-BE49-F238E27FC236}">
                <a16:creationId xmlns:a16="http://schemas.microsoft.com/office/drawing/2014/main" id="{1B4CFFA6-C8DF-43BD-92A3-04B35EC0E2F6}"/>
              </a:ext>
            </a:extLst>
          </p:cNvPr>
          <p:cNvSpPr/>
          <p:nvPr/>
        </p:nvSpPr>
        <p:spPr>
          <a:xfrm>
            <a:off x="1898892" y="2110268"/>
            <a:ext cx="1346193" cy="914013"/>
          </a:xfrm>
          <a:prstGeom prst="irregularSeal1">
            <a:avLst/>
          </a:prstGeom>
          <a:solidFill>
            <a:schemeClr val="bg1"/>
          </a:solidFill>
          <a:ln w="28575">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97830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2F0553D-A539-4E3C-A75E-DA0CB19E22FB}"/>
              </a:ext>
            </a:extLst>
          </p:cNvPr>
          <p:cNvSpPr>
            <a:spLocks noGrp="1"/>
          </p:cNvSpPr>
          <p:nvPr>
            <p:ph type="sldNum" sz="quarter" idx="12"/>
          </p:nvPr>
        </p:nvSpPr>
        <p:spPr/>
        <p:txBody>
          <a:bodyPr/>
          <a:lstStyle/>
          <a:p>
            <a:fld id="{48C0FCB9-D989-46F1-965E-624BDAC7E129}" type="slidenum">
              <a:rPr kumimoji="1" lang="ja-JP" altLang="en-US" smtClean="0"/>
              <a:pPr/>
              <a:t>20</a:t>
            </a:fld>
            <a:endParaRPr kumimoji="1" lang="ja-JP" altLang="en-US"/>
          </a:p>
        </p:txBody>
      </p:sp>
      <p:sp>
        <p:nvSpPr>
          <p:cNvPr id="3" name="テキスト ボックス 2">
            <a:extLst>
              <a:ext uri="{FF2B5EF4-FFF2-40B4-BE49-F238E27FC236}">
                <a16:creationId xmlns:a16="http://schemas.microsoft.com/office/drawing/2014/main" id="{4521B454-13B9-4A0E-9E02-50E1AA39072A}"/>
              </a:ext>
            </a:extLst>
          </p:cNvPr>
          <p:cNvSpPr txBox="1"/>
          <p:nvPr/>
        </p:nvSpPr>
        <p:spPr>
          <a:xfrm>
            <a:off x="731519" y="2213246"/>
            <a:ext cx="7680960" cy="3093154"/>
          </a:xfrm>
          <a:prstGeom prst="rect">
            <a:avLst/>
          </a:prstGeom>
          <a:noFill/>
        </p:spPr>
        <p:txBody>
          <a:bodyPr wrap="square" rtlCol="0">
            <a:spAutoFit/>
          </a:bodyPr>
          <a:lstStyle/>
          <a:p>
            <a:pPr marL="285750" lvl="0" indent="-285750" algn="just">
              <a:spcAft>
                <a:spcPts val="1800"/>
              </a:spcAft>
              <a:buFont typeface="Arial" panose="020B0604020202020204" pitchFamily="34" charset="0"/>
              <a:buChar char="•"/>
            </a:pPr>
            <a:r>
              <a:rPr kumimoji="1" lang="ja-JP" altLang="en-US" sz="3600" dirty="0">
                <a:solidFill>
                  <a:srgbClr val="404040"/>
                </a:solidFill>
                <a:latin typeface="HGPｺﾞｼｯｸE" panose="020B0900000000000000" pitchFamily="50" charset="-128"/>
                <a:ea typeface="HGPｺﾞｼｯｸE" panose="020B0900000000000000" pitchFamily="50" charset="-128"/>
              </a:rPr>
              <a:t>災害からいのちを守るためには、</a:t>
            </a:r>
            <a:br>
              <a:rPr kumimoji="1" lang="en-US" altLang="ja-JP" sz="3600" dirty="0">
                <a:solidFill>
                  <a:srgbClr val="404040"/>
                </a:solidFill>
                <a:latin typeface="HGPｺﾞｼｯｸE" panose="020B0900000000000000" pitchFamily="50" charset="-128"/>
                <a:ea typeface="HGPｺﾞｼｯｸE" panose="020B0900000000000000" pitchFamily="50" charset="-128"/>
              </a:rPr>
            </a:br>
            <a:r>
              <a:rPr kumimoji="1" lang="ja-JP" altLang="en-US" sz="3600" dirty="0">
                <a:solidFill>
                  <a:srgbClr val="404040"/>
                </a:solidFill>
                <a:latin typeface="HGPｺﾞｼｯｸE" panose="020B0900000000000000" pitchFamily="50" charset="-128"/>
                <a:ea typeface="HGPｺﾞｼｯｸE" panose="020B0900000000000000" pitchFamily="50" charset="-128"/>
              </a:rPr>
              <a:t>さまざまな視点から災害に備える</a:t>
            </a:r>
            <a:br>
              <a:rPr kumimoji="1" lang="en-US" altLang="ja-JP" sz="3600" dirty="0">
                <a:solidFill>
                  <a:srgbClr val="404040"/>
                </a:solidFill>
                <a:latin typeface="HGPｺﾞｼｯｸE" panose="020B0900000000000000" pitchFamily="50" charset="-128"/>
                <a:ea typeface="HGPｺﾞｼｯｸE" panose="020B0900000000000000" pitchFamily="50" charset="-128"/>
              </a:rPr>
            </a:br>
            <a:r>
              <a:rPr kumimoji="1" lang="ja-JP" altLang="en-US" sz="3600" dirty="0">
                <a:solidFill>
                  <a:srgbClr val="404040"/>
                </a:solidFill>
                <a:latin typeface="HGPｺﾞｼｯｸE" panose="020B0900000000000000" pitchFamily="50" charset="-128"/>
                <a:ea typeface="HGPｺﾞｼｯｸE" panose="020B0900000000000000" pitchFamily="50" charset="-128"/>
              </a:rPr>
              <a:t>ことが重要です</a:t>
            </a:r>
            <a:endParaRPr kumimoji="1" lang="en-US" altLang="ja-JP" sz="3600" dirty="0">
              <a:solidFill>
                <a:srgbClr val="404040"/>
              </a:solidFill>
              <a:latin typeface="HGPｺﾞｼｯｸE" panose="020B0900000000000000" pitchFamily="50" charset="-128"/>
              <a:ea typeface="HGPｺﾞｼｯｸE" panose="020B0900000000000000" pitchFamily="50" charset="-128"/>
            </a:endParaRPr>
          </a:p>
          <a:p>
            <a:pPr marL="285750" lvl="0" indent="-285750" algn="just">
              <a:spcAft>
                <a:spcPts val="1800"/>
              </a:spcAft>
              <a:buFont typeface="Arial" panose="020B0604020202020204" pitchFamily="34" charset="0"/>
              <a:buChar char="•"/>
            </a:pPr>
            <a:r>
              <a:rPr kumimoji="1" lang="ja-JP" altLang="en-US" sz="3600" dirty="0">
                <a:solidFill>
                  <a:srgbClr val="404040"/>
                </a:solidFill>
                <a:latin typeface="HGPｺﾞｼｯｸE" panose="020B0900000000000000" pitchFamily="50" charset="-128"/>
                <a:ea typeface="HGPｺﾞｼｯｸE" panose="020B0900000000000000" pitchFamily="50" charset="-128"/>
              </a:rPr>
              <a:t>家具等の転倒防止などを自ら実施し、地域に伝えましょう</a:t>
            </a:r>
            <a:endParaRPr kumimoji="1" lang="en-US" altLang="ja-JP" sz="3600" dirty="0">
              <a:solidFill>
                <a:srgbClr val="404040"/>
              </a:solidFill>
              <a:latin typeface="HGPｺﾞｼｯｸE" panose="020B0900000000000000" pitchFamily="50" charset="-128"/>
              <a:ea typeface="HGPｺﾞｼｯｸE" panose="020B0900000000000000" pitchFamily="50" charset="-128"/>
            </a:endParaRPr>
          </a:p>
        </p:txBody>
      </p:sp>
      <p:sp>
        <p:nvSpPr>
          <p:cNvPr id="4" name="テキスト ボックス 3">
            <a:extLst>
              <a:ext uri="{FF2B5EF4-FFF2-40B4-BE49-F238E27FC236}">
                <a16:creationId xmlns:a16="http://schemas.microsoft.com/office/drawing/2014/main" id="{83267B04-588D-46D9-9E15-F79D168BCC38}"/>
              </a:ext>
            </a:extLst>
          </p:cNvPr>
          <p:cNvSpPr txBox="1"/>
          <p:nvPr/>
        </p:nvSpPr>
        <p:spPr>
          <a:xfrm>
            <a:off x="1148562" y="676646"/>
            <a:ext cx="6846875" cy="1200329"/>
          </a:xfrm>
          <a:prstGeom prst="rect">
            <a:avLst/>
          </a:prstGeom>
          <a:noFill/>
        </p:spPr>
        <p:txBody>
          <a:bodyPr wrap="square" rtlCol="0">
            <a:spAutoFit/>
          </a:bodyPr>
          <a:lstStyle/>
          <a:p>
            <a:pPr algn="ctr"/>
            <a:r>
              <a:rPr kumimoji="1" lang="en-US" altLang="ja-JP" sz="3600">
                <a:solidFill>
                  <a:srgbClr val="404040"/>
                </a:solidFill>
                <a:latin typeface="HGPｺﾞｼｯｸE" panose="020B0900000000000000" pitchFamily="50" charset="-128"/>
                <a:ea typeface="HGPｺﾞｼｯｸE" panose="020B0900000000000000" pitchFamily="50" charset="-128"/>
              </a:rPr>
              <a:t>C17</a:t>
            </a:r>
            <a:r>
              <a:rPr kumimoji="1" lang="ja-JP" altLang="en-US" sz="3600">
                <a:solidFill>
                  <a:srgbClr val="404040"/>
                </a:solidFill>
                <a:latin typeface="HGPｺﾞｼｯｸE" panose="020B0900000000000000" pitchFamily="50" charset="-128"/>
                <a:ea typeface="HGPｺﾞｼｯｸE" panose="020B0900000000000000" pitchFamily="50" charset="-128"/>
              </a:rPr>
              <a:t>．</a:t>
            </a:r>
            <a:r>
              <a:rPr kumimoji="1" lang="ja-JP" altLang="en-US" sz="3600" dirty="0">
                <a:solidFill>
                  <a:srgbClr val="404040"/>
                </a:solidFill>
                <a:latin typeface="HGPｺﾞｼｯｸE" panose="020B0900000000000000" pitchFamily="50" charset="-128"/>
                <a:ea typeface="HGPｺﾞｼｯｸE" panose="020B0900000000000000" pitchFamily="50" charset="-128"/>
              </a:rPr>
              <a:t>わが家の安全対策</a:t>
            </a:r>
            <a:endParaRPr kumimoji="1" lang="en-US" altLang="ja-JP" sz="3600" dirty="0">
              <a:solidFill>
                <a:srgbClr val="404040"/>
              </a:solidFill>
              <a:latin typeface="HGPｺﾞｼｯｸE" panose="020B0900000000000000" pitchFamily="50" charset="-128"/>
              <a:ea typeface="HGPｺﾞｼｯｸE" panose="020B0900000000000000" pitchFamily="50" charset="-128"/>
            </a:endParaRPr>
          </a:p>
          <a:p>
            <a:pPr algn="ctr"/>
            <a:r>
              <a:rPr kumimoji="1" lang="en-US" altLang="ja-JP" sz="3600" dirty="0">
                <a:solidFill>
                  <a:srgbClr val="404040"/>
                </a:solidFill>
                <a:latin typeface="HGPｺﾞｼｯｸE" panose="020B0900000000000000" pitchFamily="50" charset="-128"/>
                <a:ea typeface="HGPｺﾞｼｯｸE" panose="020B0900000000000000" pitchFamily="50" charset="-128"/>
              </a:rPr>
              <a:t>- </a:t>
            </a:r>
            <a:r>
              <a:rPr kumimoji="1" lang="ja-JP" altLang="en-US" sz="3600" dirty="0">
                <a:solidFill>
                  <a:srgbClr val="404040"/>
                </a:solidFill>
                <a:latin typeface="HGPｺﾞｼｯｸE" panose="020B0900000000000000" pitchFamily="50" charset="-128"/>
                <a:ea typeface="HGPｺﾞｼｯｸE" panose="020B0900000000000000" pitchFamily="50" charset="-128"/>
              </a:rPr>
              <a:t>まとめ </a:t>
            </a:r>
            <a:r>
              <a:rPr kumimoji="1" lang="en-US" altLang="ja-JP" sz="3600" dirty="0">
                <a:solidFill>
                  <a:srgbClr val="404040"/>
                </a:solidFill>
                <a:latin typeface="HGPｺﾞｼｯｸE" panose="020B0900000000000000" pitchFamily="50" charset="-128"/>
                <a:ea typeface="HGPｺﾞｼｯｸE" panose="020B0900000000000000" pitchFamily="50" charset="-128"/>
              </a:rPr>
              <a:t>-</a:t>
            </a:r>
            <a:endParaRPr kumimoji="1" lang="ja-JP" altLang="en-US" sz="3600" dirty="0">
              <a:solidFill>
                <a:srgbClr val="404040"/>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252190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BF848D-1B0A-4EBE-AE9B-B671F5287E1C}"/>
              </a:ext>
            </a:extLst>
          </p:cNvPr>
          <p:cNvSpPr>
            <a:spLocks noGrp="1"/>
          </p:cNvSpPr>
          <p:nvPr>
            <p:ph type="title"/>
          </p:nvPr>
        </p:nvSpPr>
        <p:spPr/>
        <p:txBody>
          <a:bodyPr/>
          <a:lstStyle/>
          <a:p>
            <a:r>
              <a:rPr lang="en-US" altLang="ja-JP"/>
              <a:t>(</a:t>
            </a:r>
            <a:r>
              <a:rPr lang="ja-JP" altLang="en-US"/>
              <a:t>参考</a:t>
            </a:r>
            <a:r>
              <a:rPr lang="en-US" altLang="ja-JP"/>
              <a:t>)</a:t>
            </a:r>
            <a:r>
              <a:rPr lang="ja-JP" altLang="en-US"/>
              <a:t>家具等の転倒防止</a:t>
            </a:r>
            <a:r>
              <a:rPr kumimoji="1" lang="ja-JP" altLang="en-US"/>
              <a:t>の器具の種類</a:t>
            </a:r>
          </a:p>
        </p:txBody>
      </p:sp>
      <p:sp>
        <p:nvSpPr>
          <p:cNvPr id="4" name="スライド番号プレースホルダー 3">
            <a:extLst>
              <a:ext uri="{FF2B5EF4-FFF2-40B4-BE49-F238E27FC236}">
                <a16:creationId xmlns:a16="http://schemas.microsoft.com/office/drawing/2014/main" id="{DE338F65-067D-4FA5-8F0D-18D654E3EFC8}"/>
              </a:ext>
            </a:extLst>
          </p:cNvPr>
          <p:cNvSpPr>
            <a:spLocks noGrp="1"/>
          </p:cNvSpPr>
          <p:nvPr>
            <p:ph type="sldNum" sz="quarter" idx="12"/>
          </p:nvPr>
        </p:nvSpPr>
        <p:spPr/>
        <p:txBody>
          <a:bodyPr/>
          <a:lstStyle/>
          <a:p>
            <a:fld id="{48C0FCB9-D989-46F1-965E-624BDAC7E129}" type="slidenum">
              <a:rPr kumimoji="1" lang="ja-JP" altLang="en-US" smtClean="0"/>
              <a:pPr/>
              <a:t>21</a:t>
            </a:fld>
            <a:endParaRPr kumimoji="1" lang="ja-JP" altLang="en-US"/>
          </a:p>
        </p:txBody>
      </p:sp>
      <p:graphicFrame>
        <p:nvGraphicFramePr>
          <p:cNvPr id="5" name="コンテンツ プレースホルダー 4">
            <a:extLst>
              <a:ext uri="{FF2B5EF4-FFF2-40B4-BE49-F238E27FC236}">
                <a16:creationId xmlns:a16="http://schemas.microsoft.com/office/drawing/2014/main" id="{F8D724E6-112A-4084-BEF1-CBC902C41F37}"/>
              </a:ext>
            </a:extLst>
          </p:cNvPr>
          <p:cNvGraphicFramePr>
            <a:graphicFrameLocks noGrp="1"/>
          </p:cNvGraphicFramePr>
          <p:nvPr>
            <p:ph idx="1"/>
            <p:extLst>
              <p:ext uri="{D42A27DB-BD31-4B8C-83A1-F6EECF244321}">
                <p14:modId xmlns:p14="http://schemas.microsoft.com/office/powerpoint/2010/main" val="1840342685"/>
              </p:ext>
            </p:extLst>
          </p:nvPr>
        </p:nvGraphicFramePr>
        <p:xfrm>
          <a:off x="116303" y="1766916"/>
          <a:ext cx="8793499" cy="4172970"/>
        </p:xfrm>
        <a:graphic>
          <a:graphicData uri="http://schemas.openxmlformats.org/drawingml/2006/table">
            <a:tbl>
              <a:tblPr firstRow="1" bandRow="1">
                <a:tableStyleId>{5940675A-B579-460E-94D1-54222C63F5DA}</a:tableStyleId>
              </a:tblPr>
              <a:tblGrid>
                <a:gridCol w="537251">
                  <a:extLst>
                    <a:ext uri="{9D8B030D-6E8A-4147-A177-3AD203B41FA5}">
                      <a16:colId xmlns:a16="http://schemas.microsoft.com/office/drawing/2014/main" val="1167401949"/>
                    </a:ext>
                  </a:extLst>
                </a:gridCol>
                <a:gridCol w="1353483">
                  <a:extLst>
                    <a:ext uri="{9D8B030D-6E8A-4147-A177-3AD203B41FA5}">
                      <a16:colId xmlns:a16="http://schemas.microsoft.com/office/drawing/2014/main" val="341442885"/>
                    </a:ext>
                  </a:extLst>
                </a:gridCol>
                <a:gridCol w="1117427">
                  <a:extLst>
                    <a:ext uri="{9D8B030D-6E8A-4147-A177-3AD203B41FA5}">
                      <a16:colId xmlns:a16="http://schemas.microsoft.com/office/drawing/2014/main" val="3003974516"/>
                    </a:ext>
                  </a:extLst>
                </a:gridCol>
                <a:gridCol w="2170347">
                  <a:extLst>
                    <a:ext uri="{9D8B030D-6E8A-4147-A177-3AD203B41FA5}">
                      <a16:colId xmlns:a16="http://schemas.microsoft.com/office/drawing/2014/main" val="3091490548"/>
                    </a:ext>
                  </a:extLst>
                </a:gridCol>
                <a:gridCol w="2368732">
                  <a:extLst>
                    <a:ext uri="{9D8B030D-6E8A-4147-A177-3AD203B41FA5}">
                      <a16:colId xmlns:a16="http://schemas.microsoft.com/office/drawing/2014/main" val="3872259246"/>
                    </a:ext>
                  </a:extLst>
                </a:gridCol>
                <a:gridCol w="1246259">
                  <a:extLst>
                    <a:ext uri="{9D8B030D-6E8A-4147-A177-3AD203B41FA5}">
                      <a16:colId xmlns:a16="http://schemas.microsoft.com/office/drawing/2014/main" val="1026534690"/>
                    </a:ext>
                  </a:extLst>
                </a:gridCol>
              </a:tblGrid>
              <a:tr h="629543">
                <a:tc>
                  <a:txBody>
                    <a:bodyPr/>
                    <a:lstStyle/>
                    <a:p>
                      <a:pPr algn="ctr"/>
                      <a:r>
                        <a:rPr kumimoji="1" lang="ja-JP" altLang="en-US" sz="1800" b="1">
                          <a:solidFill>
                            <a:schemeClr val="tx1">
                              <a:lumMod val="75000"/>
                              <a:lumOff val="25000"/>
                            </a:schemeClr>
                          </a:solidFill>
                        </a:rPr>
                        <a:t>条件</a:t>
                      </a:r>
                    </a:p>
                  </a:txBody>
                  <a:tcPr anchor="ctr"/>
                </a:tc>
                <a:tc gridSpan="5">
                  <a:txBody>
                    <a:bodyPr/>
                    <a:lstStyle/>
                    <a:p>
                      <a:endParaRPr kumimoji="1" lang="ja-JP" altLang="en-US" sz="1800" b="1">
                        <a:solidFill>
                          <a:schemeClr val="tx1">
                            <a:lumMod val="75000"/>
                            <a:lumOff val="25000"/>
                          </a:schemeClr>
                        </a:solidFill>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24075105"/>
                  </a:ext>
                </a:extLst>
              </a:tr>
              <a:tr h="1913649">
                <a:tc>
                  <a:txBody>
                    <a:bodyPr/>
                    <a:lstStyle/>
                    <a:p>
                      <a:pPr algn="ctr"/>
                      <a:r>
                        <a:rPr kumimoji="1" lang="ja-JP" altLang="en-US" sz="1800" b="1">
                          <a:solidFill>
                            <a:schemeClr val="tx1">
                              <a:lumMod val="75000"/>
                              <a:lumOff val="25000"/>
                            </a:schemeClr>
                          </a:solidFill>
                        </a:rPr>
                        <a:t>単　独</a:t>
                      </a:r>
                    </a:p>
                  </a:txBody>
                  <a:tcPr vert="eaVert" anchor="ctr"/>
                </a:tc>
                <a:tc>
                  <a:txBody>
                    <a:bodyPr/>
                    <a:lstStyle/>
                    <a:p>
                      <a:endParaRPr kumimoji="1" lang="ja-JP" altLang="en-US" sz="1800" b="1">
                        <a:solidFill>
                          <a:schemeClr val="tx1">
                            <a:lumMod val="75000"/>
                            <a:lumOff val="25000"/>
                          </a:schemeClr>
                        </a:solidFill>
                      </a:endParaRPr>
                    </a:p>
                  </a:txBody>
                  <a:tcPr/>
                </a:tc>
                <a:tc>
                  <a:txBody>
                    <a:bodyPr/>
                    <a:lstStyle/>
                    <a:p>
                      <a:endParaRPr kumimoji="1" lang="ja-JP" altLang="en-US" sz="1800" b="1">
                        <a:solidFill>
                          <a:schemeClr val="tx1">
                            <a:lumMod val="75000"/>
                            <a:lumOff val="25000"/>
                          </a:schemeClr>
                        </a:solidFill>
                      </a:endParaRPr>
                    </a:p>
                  </a:txBody>
                  <a:tcPr/>
                </a:tc>
                <a:tc>
                  <a:txBody>
                    <a:bodyPr/>
                    <a:lstStyle/>
                    <a:p>
                      <a:endParaRPr kumimoji="1" lang="ja-JP" altLang="en-US" sz="1800" b="1">
                        <a:solidFill>
                          <a:schemeClr val="tx1">
                            <a:lumMod val="75000"/>
                            <a:lumOff val="25000"/>
                          </a:schemeClr>
                        </a:solidFill>
                      </a:endParaRPr>
                    </a:p>
                  </a:txBody>
                  <a:tcPr/>
                </a:tc>
                <a:tc>
                  <a:txBody>
                    <a:bodyPr/>
                    <a:lstStyle/>
                    <a:p>
                      <a:endParaRPr kumimoji="1" lang="ja-JP" altLang="en-US" sz="1800" b="1">
                        <a:solidFill>
                          <a:schemeClr val="tx1">
                            <a:lumMod val="75000"/>
                            <a:lumOff val="25000"/>
                          </a:schemeClr>
                        </a:solidFill>
                      </a:endParaRPr>
                    </a:p>
                  </a:txBody>
                  <a:tcPr/>
                </a:tc>
                <a:tc>
                  <a:txBody>
                    <a:bodyPr/>
                    <a:lstStyle/>
                    <a:p>
                      <a:endParaRPr kumimoji="1" lang="ja-JP" altLang="en-US" sz="1800" b="1">
                        <a:solidFill>
                          <a:schemeClr val="tx1">
                            <a:lumMod val="75000"/>
                            <a:lumOff val="25000"/>
                          </a:schemeClr>
                        </a:solidFill>
                      </a:endParaRPr>
                    </a:p>
                  </a:txBody>
                  <a:tcPr/>
                </a:tc>
                <a:extLst>
                  <a:ext uri="{0D108BD9-81ED-4DB2-BD59-A6C34878D82A}">
                    <a16:rowId xmlns:a16="http://schemas.microsoft.com/office/drawing/2014/main" val="1280856503"/>
                  </a:ext>
                </a:extLst>
              </a:tr>
              <a:tr h="1619241">
                <a:tc>
                  <a:txBody>
                    <a:bodyPr/>
                    <a:lstStyle/>
                    <a:p>
                      <a:pPr algn="ctr"/>
                      <a:r>
                        <a:rPr kumimoji="1" lang="ja-JP" altLang="en-US" sz="1800" b="1">
                          <a:solidFill>
                            <a:schemeClr val="tx1">
                              <a:lumMod val="75000"/>
                              <a:lumOff val="25000"/>
                            </a:schemeClr>
                          </a:solidFill>
                        </a:rPr>
                        <a:t>組み合わせ</a:t>
                      </a:r>
                    </a:p>
                  </a:txBody>
                  <a:tcPr vert="eaVert" anchor="ctr"/>
                </a:tc>
                <a:tc>
                  <a:txBody>
                    <a:bodyPr/>
                    <a:lstStyle/>
                    <a:p>
                      <a:endParaRPr kumimoji="1" lang="ja-JP" altLang="en-US" sz="1800" b="1">
                        <a:solidFill>
                          <a:schemeClr val="tx1">
                            <a:lumMod val="75000"/>
                            <a:lumOff val="25000"/>
                          </a:schemeClr>
                        </a:solidFill>
                      </a:endParaRPr>
                    </a:p>
                  </a:txBody>
                  <a:tcPr/>
                </a:tc>
                <a:tc>
                  <a:txBody>
                    <a:bodyPr/>
                    <a:lstStyle/>
                    <a:p>
                      <a:endParaRPr kumimoji="1" lang="ja-JP" altLang="en-US" sz="1800" b="1">
                        <a:solidFill>
                          <a:schemeClr val="tx1">
                            <a:lumMod val="75000"/>
                            <a:lumOff val="25000"/>
                          </a:schemeClr>
                        </a:solidFill>
                      </a:endParaRPr>
                    </a:p>
                  </a:txBody>
                  <a:tcPr/>
                </a:tc>
                <a:tc>
                  <a:txBody>
                    <a:bodyPr/>
                    <a:lstStyle/>
                    <a:p>
                      <a:endParaRPr kumimoji="1" lang="ja-JP" altLang="en-US" sz="1800" b="1">
                        <a:solidFill>
                          <a:schemeClr val="tx1">
                            <a:lumMod val="75000"/>
                            <a:lumOff val="25000"/>
                          </a:schemeClr>
                        </a:solidFill>
                      </a:endParaRPr>
                    </a:p>
                  </a:txBody>
                  <a:tcPr/>
                </a:tc>
                <a:tc>
                  <a:txBody>
                    <a:bodyPr/>
                    <a:lstStyle/>
                    <a:p>
                      <a:endParaRPr kumimoji="1" lang="ja-JP" altLang="en-US" sz="1800" b="1">
                        <a:solidFill>
                          <a:schemeClr val="tx1">
                            <a:lumMod val="75000"/>
                            <a:lumOff val="25000"/>
                          </a:schemeClr>
                        </a:solidFill>
                      </a:endParaRPr>
                    </a:p>
                  </a:txBody>
                  <a:tcPr/>
                </a:tc>
                <a:tc>
                  <a:txBody>
                    <a:bodyPr/>
                    <a:lstStyle/>
                    <a:p>
                      <a:endParaRPr kumimoji="1" lang="ja-JP" altLang="en-US" sz="1800" b="1">
                        <a:solidFill>
                          <a:schemeClr val="tx1">
                            <a:lumMod val="75000"/>
                            <a:lumOff val="25000"/>
                          </a:schemeClr>
                        </a:solidFill>
                      </a:endParaRPr>
                    </a:p>
                  </a:txBody>
                  <a:tcPr/>
                </a:tc>
                <a:extLst>
                  <a:ext uri="{0D108BD9-81ED-4DB2-BD59-A6C34878D82A}">
                    <a16:rowId xmlns:a16="http://schemas.microsoft.com/office/drawing/2014/main" val="52278456"/>
                  </a:ext>
                </a:extLst>
              </a:tr>
            </a:tbl>
          </a:graphicData>
        </a:graphic>
      </p:graphicFrame>
      <p:sp>
        <p:nvSpPr>
          <p:cNvPr id="6" name="矢印: 左右 5">
            <a:extLst>
              <a:ext uri="{FF2B5EF4-FFF2-40B4-BE49-F238E27FC236}">
                <a16:creationId xmlns:a16="http://schemas.microsoft.com/office/drawing/2014/main" id="{4EE92729-0629-449A-8EF1-C0461FC790FA}"/>
              </a:ext>
            </a:extLst>
          </p:cNvPr>
          <p:cNvSpPr/>
          <p:nvPr/>
        </p:nvSpPr>
        <p:spPr>
          <a:xfrm>
            <a:off x="1558269" y="1837948"/>
            <a:ext cx="6476044" cy="439361"/>
          </a:xfrm>
          <a:prstGeom prst="leftRightArrow">
            <a:avLst>
              <a:gd name="adj1" fmla="val 66000"/>
              <a:gd name="adj2" fmla="val 50000"/>
            </a:avLst>
          </a:prstGeom>
          <a:gradFill flip="none" rotWithShape="1">
            <a:gsLst>
              <a:gs pos="0">
                <a:schemeClr val="accent1">
                  <a:lumMod val="5000"/>
                  <a:lumOff val="95000"/>
                </a:schemeClr>
              </a:gs>
              <a:gs pos="100000">
                <a:srgbClr val="FF0000"/>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7" name="テキスト ボックス 6">
            <a:extLst>
              <a:ext uri="{FF2B5EF4-FFF2-40B4-BE49-F238E27FC236}">
                <a16:creationId xmlns:a16="http://schemas.microsoft.com/office/drawing/2014/main" id="{8F4C360B-CC22-4D5D-AA96-44F5AD474556}"/>
              </a:ext>
            </a:extLst>
          </p:cNvPr>
          <p:cNvSpPr txBox="1"/>
          <p:nvPr/>
        </p:nvSpPr>
        <p:spPr>
          <a:xfrm>
            <a:off x="1049147" y="1808369"/>
            <a:ext cx="638575" cy="523220"/>
          </a:xfrm>
          <a:prstGeom prst="rect">
            <a:avLst/>
          </a:prstGeom>
          <a:noFill/>
        </p:spPr>
        <p:txBody>
          <a:bodyPr wrap="square" rtlCol="0">
            <a:spAutoFit/>
          </a:bodyPr>
          <a:lstStyle/>
          <a:p>
            <a:r>
              <a:rPr kumimoji="1" lang="ja-JP" altLang="en-US" sz="2800" b="1">
                <a:solidFill>
                  <a:schemeClr val="tx1">
                    <a:lumMod val="75000"/>
                    <a:lumOff val="25000"/>
                  </a:schemeClr>
                </a:solidFill>
                <a:latin typeface="HGPｺﾞｼｯｸE" panose="020B0900000000000000" pitchFamily="50" charset="-128"/>
                <a:ea typeface="HGPｺﾞｼｯｸE" panose="020B0900000000000000" pitchFamily="50" charset="-128"/>
              </a:rPr>
              <a:t>小</a:t>
            </a:r>
          </a:p>
        </p:txBody>
      </p:sp>
      <p:sp>
        <p:nvSpPr>
          <p:cNvPr id="8" name="テキスト ボックス 7">
            <a:extLst>
              <a:ext uri="{FF2B5EF4-FFF2-40B4-BE49-F238E27FC236}">
                <a16:creationId xmlns:a16="http://schemas.microsoft.com/office/drawing/2014/main" id="{0C766A2A-0E12-4062-8C34-25E9004291CE}"/>
              </a:ext>
            </a:extLst>
          </p:cNvPr>
          <p:cNvSpPr txBox="1"/>
          <p:nvPr/>
        </p:nvSpPr>
        <p:spPr>
          <a:xfrm>
            <a:off x="8034313" y="1787778"/>
            <a:ext cx="574208" cy="523220"/>
          </a:xfrm>
          <a:prstGeom prst="rect">
            <a:avLst/>
          </a:prstGeom>
          <a:noFill/>
        </p:spPr>
        <p:txBody>
          <a:bodyPr wrap="square" rtlCol="0">
            <a:spAutoFit/>
          </a:bodyPr>
          <a:lstStyle/>
          <a:p>
            <a:r>
              <a:rPr kumimoji="1" lang="ja-JP" altLang="en-US" sz="2800" b="1">
                <a:solidFill>
                  <a:schemeClr val="tx1">
                    <a:lumMod val="75000"/>
                    <a:lumOff val="25000"/>
                  </a:schemeClr>
                </a:solidFill>
                <a:latin typeface="HGPｺﾞｼｯｸE" panose="020B0900000000000000" pitchFamily="50" charset="-128"/>
                <a:ea typeface="HGPｺﾞｼｯｸE" panose="020B0900000000000000" pitchFamily="50" charset="-128"/>
              </a:rPr>
              <a:t>大</a:t>
            </a:r>
          </a:p>
        </p:txBody>
      </p:sp>
      <p:sp>
        <p:nvSpPr>
          <p:cNvPr id="9" name="テキスト ボックス 8">
            <a:extLst>
              <a:ext uri="{FF2B5EF4-FFF2-40B4-BE49-F238E27FC236}">
                <a16:creationId xmlns:a16="http://schemas.microsoft.com/office/drawing/2014/main" id="{33C70E6C-BE99-4CE3-9291-3B47CCE555CF}"/>
              </a:ext>
            </a:extLst>
          </p:cNvPr>
          <p:cNvSpPr txBox="1"/>
          <p:nvPr/>
        </p:nvSpPr>
        <p:spPr>
          <a:xfrm>
            <a:off x="0" y="6570472"/>
            <a:ext cx="5690982" cy="261610"/>
          </a:xfrm>
          <a:prstGeom prst="rect">
            <a:avLst/>
          </a:prstGeom>
          <a:noFill/>
        </p:spPr>
        <p:txBody>
          <a:bodyPr wrap="none" rtlCol="0">
            <a:spAutoFit/>
          </a:bodyPr>
          <a:lstStyle/>
          <a:p>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参考：東京消防庁「家具類の転倒・落下・移動防止対策ハンドブック</a:t>
            </a:r>
            <a:r>
              <a:rPr lang="en-US" altLang="ja-JP" sz="11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室内の地震対策</a:t>
            </a:r>
            <a:r>
              <a:rPr lang="en-US" altLang="ja-JP" sz="11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en-US" altLang="ja-JP" sz="1100">
                <a:solidFill>
                  <a:schemeClr val="tx1">
                    <a:lumMod val="75000"/>
                    <a:lumOff val="25000"/>
                  </a:schemeClr>
                </a:solidFill>
                <a:latin typeface="HGPｺﾞｼｯｸE" panose="020B0900000000000000" pitchFamily="50" charset="-128"/>
                <a:ea typeface="HGPｺﾞｼｯｸE" panose="020B0900000000000000" pitchFamily="50" charset="-128"/>
              </a:rPr>
              <a:t>p.12</a:t>
            </a:r>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a:t>
            </a:r>
          </a:p>
        </p:txBody>
      </p:sp>
      <p:sp>
        <p:nvSpPr>
          <p:cNvPr id="10" name="テキスト ボックス 9">
            <a:extLst>
              <a:ext uri="{FF2B5EF4-FFF2-40B4-BE49-F238E27FC236}">
                <a16:creationId xmlns:a16="http://schemas.microsoft.com/office/drawing/2014/main" id="{415154C3-70A8-4A99-A05A-AAD44535D68D}"/>
              </a:ext>
            </a:extLst>
          </p:cNvPr>
          <p:cNvSpPr txBox="1"/>
          <p:nvPr/>
        </p:nvSpPr>
        <p:spPr>
          <a:xfrm>
            <a:off x="576167" y="2479787"/>
            <a:ext cx="1465729" cy="338554"/>
          </a:xfrm>
          <a:prstGeom prst="rect">
            <a:avLst/>
          </a:prstGeom>
          <a:noFill/>
        </p:spPr>
        <p:txBody>
          <a:bodyPr wrap="square" rtlCol="0">
            <a:spAutoFit/>
          </a:bodyPr>
          <a:lstStyle/>
          <a:p>
            <a:pPr algn="ctr"/>
            <a:r>
              <a:rPr kumimoji="1" lang="ja-JP" altLang="en-US" sz="1600">
                <a:solidFill>
                  <a:schemeClr val="tx1">
                    <a:lumMod val="75000"/>
                    <a:lumOff val="25000"/>
                  </a:schemeClr>
                </a:solidFill>
                <a:latin typeface="HGPｺﾞｼｯｸE" panose="020B0900000000000000" pitchFamily="50" charset="-128"/>
                <a:ea typeface="HGPｺﾞｼｯｸE" panose="020B0900000000000000" pitchFamily="50" charset="-128"/>
              </a:rPr>
              <a:t>ストッパー式</a:t>
            </a:r>
          </a:p>
        </p:txBody>
      </p:sp>
      <p:pic>
        <p:nvPicPr>
          <p:cNvPr id="11" name="コンテンツ プレースホルダー 5">
            <a:extLst>
              <a:ext uri="{FF2B5EF4-FFF2-40B4-BE49-F238E27FC236}">
                <a16:creationId xmlns:a16="http://schemas.microsoft.com/office/drawing/2014/main" id="{3FBBD7CA-19C0-482B-9A2F-76E6C4BD4F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04424" y="2800282"/>
            <a:ext cx="814128" cy="520748"/>
          </a:xfrm>
          <a:prstGeom prst="rect">
            <a:avLst/>
          </a:prstGeom>
        </p:spPr>
      </p:pic>
      <p:sp>
        <p:nvSpPr>
          <p:cNvPr id="12" name="テキスト ボックス 11">
            <a:extLst>
              <a:ext uri="{FF2B5EF4-FFF2-40B4-BE49-F238E27FC236}">
                <a16:creationId xmlns:a16="http://schemas.microsoft.com/office/drawing/2014/main" id="{17E9E653-5F5C-46CC-8131-1D71EEE4918D}"/>
              </a:ext>
            </a:extLst>
          </p:cNvPr>
          <p:cNvSpPr txBox="1"/>
          <p:nvPr/>
        </p:nvSpPr>
        <p:spPr>
          <a:xfrm>
            <a:off x="4179889" y="1847367"/>
            <a:ext cx="1559841" cy="369332"/>
          </a:xfrm>
          <a:prstGeom prst="rect">
            <a:avLst/>
          </a:prstGeom>
          <a:noFill/>
        </p:spPr>
        <p:txBody>
          <a:bodyPr wrap="square" rtlCol="0">
            <a:spAutoFit/>
          </a:bodyPr>
          <a:lstStyle/>
          <a:p>
            <a:pPr algn="ctr"/>
            <a:r>
              <a:rPr kumimoji="1"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器具の効果</a:t>
            </a:r>
          </a:p>
        </p:txBody>
      </p:sp>
      <p:sp>
        <p:nvSpPr>
          <p:cNvPr id="13" name="テキスト ボックス 12">
            <a:extLst>
              <a:ext uri="{FF2B5EF4-FFF2-40B4-BE49-F238E27FC236}">
                <a16:creationId xmlns:a16="http://schemas.microsoft.com/office/drawing/2014/main" id="{C9EAF218-09BB-43C4-A783-F79BB3EA3B46}"/>
              </a:ext>
            </a:extLst>
          </p:cNvPr>
          <p:cNvSpPr txBox="1"/>
          <p:nvPr/>
        </p:nvSpPr>
        <p:spPr>
          <a:xfrm>
            <a:off x="789229" y="3312640"/>
            <a:ext cx="1064205" cy="338554"/>
          </a:xfrm>
          <a:prstGeom prst="rect">
            <a:avLst/>
          </a:prstGeom>
          <a:noFill/>
        </p:spPr>
        <p:txBody>
          <a:bodyPr wrap="square" rtlCol="0">
            <a:spAutoFit/>
          </a:bodyPr>
          <a:lstStyle/>
          <a:p>
            <a:pPr algn="ctr"/>
            <a:r>
              <a:rPr kumimoji="1" lang="ja-JP" altLang="en-US" sz="1600">
                <a:solidFill>
                  <a:schemeClr val="tx1">
                    <a:lumMod val="75000"/>
                    <a:lumOff val="25000"/>
                  </a:schemeClr>
                </a:solidFill>
                <a:latin typeface="HGPｺﾞｼｯｸE" panose="020B0900000000000000" pitchFamily="50" charset="-128"/>
                <a:ea typeface="HGPｺﾞｼｯｸE" panose="020B0900000000000000" pitchFamily="50" charset="-128"/>
              </a:rPr>
              <a:t>マット式</a:t>
            </a:r>
          </a:p>
        </p:txBody>
      </p:sp>
      <p:pic>
        <p:nvPicPr>
          <p:cNvPr id="14" name="コンテンツ プレースホルダー 5">
            <a:extLst>
              <a:ext uri="{FF2B5EF4-FFF2-40B4-BE49-F238E27FC236}">
                <a16:creationId xmlns:a16="http://schemas.microsoft.com/office/drawing/2014/main" id="{D226BAFF-ABDF-4F01-B0C9-06751966A15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23016" y="3651194"/>
            <a:ext cx="664707" cy="536297"/>
          </a:xfrm>
          <a:prstGeom prst="rect">
            <a:avLst/>
          </a:prstGeom>
        </p:spPr>
      </p:pic>
      <p:sp>
        <p:nvSpPr>
          <p:cNvPr id="15" name="テキスト ボックス 14">
            <a:extLst>
              <a:ext uri="{FF2B5EF4-FFF2-40B4-BE49-F238E27FC236}">
                <a16:creationId xmlns:a16="http://schemas.microsoft.com/office/drawing/2014/main" id="{9F14CC81-EA9A-40A1-995B-BC761E5C845A}"/>
              </a:ext>
            </a:extLst>
          </p:cNvPr>
          <p:cNvSpPr txBox="1"/>
          <p:nvPr/>
        </p:nvSpPr>
        <p:spPr>
          <a:xfrm>
            <a:off x="2084183" y="2483247"/>
            <a:ext cx="1038899" cy="338554"/>
          </a:xfrm>
          <a:prstGeom prst="rect">
            <a:avLst/>
          </a:prstGeom>
          <a:noFill/>
        </p:spPr>
        <p:txBody>
          <a:bodyPr wrap="square" rtlCol="0">
            <a:spAutoFit/>
          </a:bodyPr>
          <a:lstStyle/>
          <a:p>
            <a:pPr algn="ctr"/>
            <a:r>
              <a:rPr kumimoji="1" lang="ja-JP" altLang="en-US" sz="1600">
                <a:solidFill>
                  <a:schemeClr val="tx1">
                    <a:lumMod val="75000"/>
                    <a:lumOff val="25000"/>
                  </a:schemeClr>
                </a:solidFill>
                <a:latin typeface="HGPｺﾞｼｯｸE" panose="020B0900000000000000" pitchFamily="50" charset="-128"/>
                <a:ea typeface="HGPｺﾞｼｯｸE" panose="020B0900000000000000" pitchFamily="50" charset="-128"/>
              </a:rPr>
              <a:t>ポール式</a:t>
            </a:r>
          </a:p>
        </p:txBody>
      </p:sp>
      <p:pic>
        <p:nvPicPr>
          <p:cNvPr id="16" name="コンテンツ プレースホルダー 5">
            <a:extLst>
              <a:ext uri="{FF2B5EF4-FFF2-40B4-BE49-F238E27FC236}">
                <a16:creationId xmlns:a16="http://schemas.microsoft.com/office/drawing/2014/main" id="{1EC2AD43-C0FF-472E-825F-EAE6FE8C75A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340092" y="3036006"/>
            <a:ext cx="536298" cy="845991"/>
          </a:xfrm>
          <a:prstGeom prst="rect">
            <a:avLst/>
          </a:prstGeom>
        </p:spPr>
      </p:pic>
      <p:pic>
        <p:nvPicPr>
          <p:cNvPr id="18" name="コンテンツ プレースホルダー 5">
            <a:extLst>
              <a:ext uri="{FF2B5EF4-FFF2-40B4-BE49-F238E27FC236}">
                <a16:creationId xmlns:a16="http://schemas.microsoft.com/office/drawing/2014/main" id="{699C084B-6A10-4ABA-997C-3EEEB97E06D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184190" y="2498256"/>
            <a:ext cx="775620" cy="717581"/>
          </a:xfrm>
          <a:prstGeom prst="rect">
            <a:avLst/>
          </a:prstGeom>
        </p:spPr>
      </p:pic>
      <p:sp>
        <p:nvSpPr>
          <p:cNvPr id="19" name="テキスト ボックス 18">
            <a:extLst>
              <a:ext uri="{FF2B5EF4-FFF2-40B4-BE49-F238E27FC236}">
                <a16:creationId xmlns:a16="http://schemas.microsoft.com/office/drawing/2014/main" id="{16DB7D84-D650-418F-9C37-0E158F1CA938}"/>
              </a:ext>
            </a:extLst>
          </p:cNvPr>
          <p:cNvSpPr txBox="1"/>
          <p:nvPr/>
        </p:nvSpPr>
        <p:spPr>
          <a:xfrm>
            <a:off x="3120857" y="3181998"/>
            <a:ext cx="1038898" cy="338554"/>
          </a:xfrm>
          <a:prstGeom prst="rect">
            <a:avLst/>
          </a:prstGeom>
          <a:noFill/>
        </p:spPr>
        <p:txBody>
          <a:bodyPr wrap="square" rtlCol="0">
            <a:spAutoFit/>
          </a:bodyPr>
          <a:lstStyle/>
          <a:p>
            <a:pPr algn="ctr"/>
            <a:r>
              <a:rPr kumimoji="1" lang="ja-JP" altLang="en-US" sz="1600">
                <a:solidFill>
                  <a:schemeClr val="tx1">
                    <a:lumMod val="75000"/>
                    <a:lumOff val="25000"/>
                  </a:schemeClr>
                </a:solidFill>
                <a:latin typeface="HGPｺﾞｼｯｸE" panose="020B0900000000000000" pitchFamily="50" charset="-128"/>
                <a:ea typeface="HGPｺﾞｼｯｸE" panose="020B0900000000000000" pitchFamily="50" charset="-128"/>
              </a:rPr>
              <a:t>ベルト式</a:t>
            </a:r>
          </a:p>
        </p:txBody>
      </p:sp>
      <p:sp>
        <p:nvSpPr>
          <p:cNvPr id="20" name="テキスト ボックス 19">
            <a:extLst>
              <a:ext uri="{FF2B5EF4-FFF2-40B4-BE49-F238E27FC236}">
                <a16:creationId xmlns:a16="http://schemas.microsoft.com/office/drawing/2014/main" id="{4FE73C77-139A-4110-AC69-2F596B444E39}"/>
              </a:ext>
            </a:extLst>
          </p:cNvPr>
          <p:cNvSpPr txBox="1"/>
          <p:nvPr/>
        </p:nvSpPr>
        <p:spPr>
          <a:xfrm>
            <a:off x="4074080" y="3185722"/>
            <a:ext cx="1259796" cy="338554"/>
          </a:xfrm>
          <a:prstGeom prst="rect">
            <a:avLst/>
          </a:prstGeom>
          <a:noFill/>
        </p:spPr>
        <p:txBody>
          <a:bodyPr wrap="square" rtlCol="0">
            <a:spAutoFit/>
          </a:bodyPr>
          <a:lstStyle/>
          <a:p>
            <a:pPr algn="ctr"/>
            <a:r>
              <a:rPr kumimoji="1" lang="ja-JP" altLang="en-US" sz="1600">
                <a:solidFill>
                  <a:schemeClr val="tx1">
                    <a:lumMod val="75000"/>
                    <a:lumOff val="25000"/>
                  </a:schemeClr>
                </a:solidFill>
                <a:latin typeface="HGPｺﾞｼｯｸE" panose="020B0900000000000000" pitchFamily="50" charset="-128"/>
                <a:ea typeface="HGPｺﾞｼｯｸE" panose="020B0900000000000000" pitchFamily="50" charset="-128"/>
              </a:rPr>
              <a:t>チェーン式</a:t>
            </a:r>
          </a:p>
        </p:txBody>
      </p:sp>
      <p:pic>
        <p:nvPicPr>
          <p:cNvPr id="21" name="コンテンツ プレースホルダー 5">
            <a:extLst>
              <a:ext uri="{FF2B5EF4-FFF2-40B4-BE49-F238E27FC236}">
                <a16:creationId xmlns:a16="http://schemas.microsoft.com/office/drawing/2014/main" id="{0FAE76FD-4993-4BFE-A8C2-7F5AAE92E90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236598" y="3532140"/>
            <a:ext cx="775618" cy="460762"/>
          </a:xfrm>
          <a:prstGeom prst="rect">
            <a:avLst/>
          </a:prstGeom>
        </p:spPr>
      </p:pic>
      <p:pic>
        <p:nvPicPr>
          <p:cNvPr id="22" name="コンテンツ プレースホルダー 5">
            <a:extLst>
              <a:ext uri="{FF2B5EF4-FFF2-40B4-BE49-F238E27FC236}">
                <a16:creationId xmlns:a16="http://schemas.microsoft.com/office/drawing/2014/main" id="{4E38AE60-0779-4FCC-8CFF-41A381C4619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202131" y="3483133"/>
            <a:ext cx="775619" cy="404112"/>
          </a:xfrm>
          <a:prstGeom prst="rect">
            <a:avLst/>
          </a:prstGeom>
        </p:spPr>
      </p:pic>
      <p:sp>
        <p:nvSpPr>
          <p:cNvPr id="23" name="テキスト ボックス 22">
            <a:extLst>
              <a:ext uri="{FF2B5EF4-FFF2-40B4-BE49-F238E27FC236}">
                <a16:creationId xmlns:a16="http://schemas.microsoft.com/office/drawing/2014/main" id="{8396FADB-1C80-4BD8-880B-46B318759CF7}"/>
              </a:ext>
            </a:extLst>
          </p:cNvPr>
          <p:cNvSpPr txBox="1"/>
          <p:nvPr/>
        </p:nvSpPr>
        <p:spPr>
          <a:xfrm>
            <a:off x="5079929" y="2465753"/>
            <a:ext cx="1686439" cy="584775"/>
          </a:xfrm>
          <a:prstGeom prst="rect">
            <a:avLst/>
          </a:prstGeom>
          <a:noFill/>
        </p:spPr>
        <p:txBody>
          <a:bodyPr wrap="square" rtlCol="0">
            <a:spAutoFit/>
          </a:bodyPr>
          <a:lstStyle/>
          <a:p>
            <a:pPr algn="ctr"/>
            <a:r>
              <a:rPr kumimoji="1" lang="ja-JP" altLang="en-US" sz="1600">
                <a:solidFill>
                  <a:schemeClr val="tx1">
                    <a:lumMod val="75000"/>
                    <a:lumOff val="25000"/>
                  </a:schemeClr>
                </a:solidFill>
                <a:latin typeface="HGPｺﾞｼｯｸE" panose="020B0900000000000000" pitchFamily="50" charset="-128"/>
                <a:ea typeface="HGPｺﾞｼｯｸE" panose="020B0900000000000000" pitchFamily="50" charset="-128"/>
              </a:rPr>
              <a:t>Ｌ字金具</a:t>
            </a:r>
            <a:endParaRPr kumimoji="1" lang="en-US" altLang="ja-JP" sz="16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ctr"/>
            <a:r>
              <a:rPr lang="ja-JP" altLang="en-US" sz="1600">
                <a:solidFill>
                  <a:schemeClr val="tx1">
                    <a:lumMod val="75000"/>
                    <a:lumOff val="25000"/>
                  </a:schemeClr>
                </a:solidFill>
                <a:latin typeface="HGPｺﾞｼｯｸE" panose="020B0900000000000000" pitchFamily="50" charset="-128"/>
                <a:ea typeface="HGPｺﾞｼｯｸE" panose="020B0900000000000000" pitchFamily="50" charset="-128"/>
              </a:rPr>
              <a:t>（上向き取付）</a:t>
            </a:r>
            <a:endParaRPr kumimoji="1" lang="ja-JP" altLang="en-US" sz="16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24" name="テキスト ボックス 23">
            <a:extLst>
              <a:ext uri="{FF2B5EF4-FFF2-40B4-BE49-F238E27FC236}">
                <a16:creationId xmlns:a16="http://schemas.microsoft.com/office/drawing/2014/main" id="{F491E0CD-968B-4616-BDE0-5E66181DB871}"/>
              </a:ext>
            </a:extLst>
          </p:cNvPr>
          <p:cNvSpPr txBox="1"/>
          <p:nvPr/>
        </p:nvSpPr>
        <p:spPr>
          <a:xfrm>
            <a:off x="7452959" y="2450649"/>
            <a:ext cx="1691041" cy="584775"/>
          </a:xfrm>
          <a:prstGeom prst="rect">
            <a:avLst/>
          </a:prstGeom>
          <a:noFill/>
        </p:spPr>
        <p:txBody>
          <a:bodyPr wrap="square" rtlCol="0">
            <a:spAutoFit/>
          </a:bodyPr>
          <a:lstStyle/>
          <a:p>
            <a:pPr algn="ctr"/>
            <a:r>
              <a:rPr kumimoji="1" lang="ja-JP" altLang="en-US" sz="1600">
                <a:solidFill>
                  <a:schemeClr val="tx1">
                    <a:lumMod val="75000"/>
                    <a:lumOff val="25000"/>
                  </a:schemeClr>
                </a:solidFill>
                <a:latin typeface="HGPｺﾞｼｯｸE" panose="020B0900000000000000" pitchFamily="50" charset="-128"/>
                <a:ea typeface="HGPｺﾞｼｯｸE" panose="020B0900000000000000" pitchFamily="50" charset="-128"/>
              </a:rPr>
              <a:t>Ｌ字金具</a:t>
            </a:r>
            <a:endParaRPr kumimoji="1" lang="en-US" altLang="ja-JP" sz="16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ctr"/>
            <a:r>
              <a:rPr lang="ja-JP" altLang="en-US" sz="1600">
                <a:solidFill>
                  <a:schemeClr val="tx1">
                    <a:lumMod val="75000"/>
                    <a:lumOff val="25000"/>
                  </a:schemeClr>
                </a:solidFill>
                <a:latin typeface="HGPｺﾞｼｯｸE" panose="020B0900000000000000" pitchFamily="50" charset="-128"/>
                <a:ea typeface="HGPｺﾞｼｯｸE" panose="020B0900000000000000" pitchFamily="50" charset="-128"/>
              </a:rPr>
              <a:t>（下向き取付）</a:t>
            </a:r>
            <a:endParaRPr kumimoji="1" lang="ja-JP" altLang="en-US" sz="16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pic>
        <p:nvPicPr>
          <p:cNvPr id="25" name="コンテンツ プレースホルダー 5">
            <a:extLst>
              <a:ext uri="{FF2B5EF4-FFF2-40B4-BE49-F238E27FC236}">
                <a16:creationId xmlns:a16="http://schemas.microsoft.com/office/drawing/2014/main" id="{49B4F1B2-CFE6-46A9-A361-DA0C13651E2E}"/>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5339640" y="3091799"/>
            <a:ext cx="1125469" cy="830853"/>
          </a:xfrm>
          <a:prstGeom prst="rect">
            <a:avLst/>
          </a:prstGeom>
        </p:spPr>
      </p:pic>
      <p:pic>
        <p:nvPicPr>
          <p:cNvPr id="26" name="コンテンツ プレースホルダー 5">
            <a:extLst>
              <a:ext uri="{FF2B5EF4-FFF2-40B4-BE49-F238E27FC236}">
                <a16:creationId xmlns:a16="http://schemas.microsoft.com/office/drawing/2014/main" id="{4F204895-A25D-41AC-9A56-88CD9C13A90A}"/>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547069" y="3034640"/>
            <a:ext cx="1008572" cy="899343"/>
          </a:xfrm>
          <a:prstGeom prst="rect">
            <a:avLst/>
          </a:prstGeom>
        </p:spPr>
      </p:pic>
      <p:pic>
        <p:nvPicPr>
          <p:cNvPr id="27" name="コンテンツ プレースホルダー 5">
            <a:extLst>
              <a:ext uri="{FF2B5EF4-FFF2-40B4-BE49-F238E27FC236}">
                <a16:creationId xmlns:a16="http://schemas.microsoft.com/office/drawing/2014/main" id="{D1F14BAD-0623-4C3D-979A-186880D964CC}"/>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7929124" y="3169817"/>
            <a:ext cx="680826" cy="604279"/>
          </a:xfrm>
          <a:prstGeom prst="rect">
            <a:avLst/>
          </a:prstGeom>
        </p:spPr>
      </p:pic>
      <p:sp>
        <p:nvSpPr>
          <p:cNvPr id="28" name="テキスト ボックス 27">
            <a:extLst>
              <a:ext uri="{FF2B5EF4-FFF2-40B4-BE49-F238E27FC236}">
                <a16:creationId xmlns:a16="http://schemas.microsoft.com/office/drawing/2014/main" id="{43110CD1-BE25-40BA-87DE-AEF5D2005336}"/>
              </a:ext>
            </a:extLst>
          </p:cNvPr>
          <p:cNvSpPr txBox="1"/>
          <p:nvPr/>
        </p:nvSpPr>
        <p:spPr>
          <a:xfrm>
            <a:off x="6443559" y="2517926"/>
            <a:ext cx="1232515" cy="338554"/>
          </a:xfrm>
          <a:prstGeom prst="rect">
            <a:avLst/>
          </a:prstGeom>
          <a:noFill/>
        </p:spPr>
        <p:txBody>
          <a:bodyPr wrap="square" rtlCol="0">
            <a:spAutoFit/>
          </a:bodyPr>
          <a:lstStyle/>
          <a:p>
            <a:pPr algn="ctr"/>
            <a:r>
              <a:rPr kumimoji="1" lang="ja-JP" altLang="en-US" sz="1600">
                <a:solidFill>
                  <a:schemeClr val="tx1">
                    <a:lumMod val="75000"/>
                    <a:lumOff val="25000"/>
                  </a:schemeClr>
                </a:solidFill>
                <a:latin typeface="HGPｺﾞｼｯｸE" panose="020B0900000000000000" pitchFamily="50" charset="-128"/>
                <a:ea typeface="HGPｺﾞｼｯｸE" panose="020B0900000000000000" pitchFamily="50" charset="-128"/>
              </a:rPr>
              <a:t>プレート式</a:t>
            </a:r>
          </a:p>
        </p:txBody>
      </p:sp>
      <p:sp>
        <p:nvSpPr>
          <p:cNvPr id="29" name="テキスト ボックス 28">
            <a:extLst>
              <a:ext uri="{FF2B5EF4-FFF2-40B4-BE49-F238E27FC236}">
                <a16:creationId xmlns:a16="http://schemas.microsoft.com/office/drawing/2014/main" id="{E55BC3AF-843C-4E48-A610-EA5B26B22BEF}"/>
              </a:ext>
            </a:extLst>
          </p:cNvPr>
          <p:cNvSpPr txBox="1"/>
          <p:nvPr/>
        </p:nvSpPr>
        <p:spPr>
          <a:xfrm>
            <a:off x="5250169" y="4375743"/>
            <a:ext cx="1274304" cy="707886"/>
          </a:xfrm>
          <a:prstGeom prst="rect">
            <a:avLst/>
          </a:prstGeom>
          <a:noFill/>
        </p:spPr>
        <p:txBody>
          <a:bodyPr wrap="square" rtlCol="0">
            <a:spAutoFit/>
          </a:bodyPr>
          <a:lstStyle/>
          <a:p>
            <a:pPr algn="ctr">
              <a:lnSpc>
                <a:spcPts val="1600"/>
              </a:lnSpc>
            </a:pPr>
            <a:r>
              <a:rPr kumimoji="1" lang="ja-JP" altLang="en-US" sz="1600">
                <a:solidFill>
                  <a:schemeClr val="tx1">
                    <a:lumMod val="75000"/>
                    <a:lumOff val="25000"/>
                  </a:schemeClr>
                </a:solidFill>
                <a:latin typeface="HGPｺﾞｼｯｸE" panose="020B0900000000000000" pitchFamily="50" charset="-128"/>
                <a:ea typeface="HGPｺﾞｼｯｸE" panose="020B0900000000000000" pitchFamily="50" charset="-128"/>
              </a:rPr>
              <a:t>ポール式</a:t>
            </a:r>
            <a:endParaRPr kumimoji="1" lang="en-US" altLang="ja-JP" sz="16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ctr">
              <a:lnSpc>
                <a:spcPts val="1600"/>
              </a:lnSpc>
            </a:pPr>
            <a:r>
              <a:rPr kumimoji="1" lang="ja-JP" altLang="en-US" sz="1600">
                <a:solidFill>
                  <a:schemeClr val="tx1">
                    <a:lumMod val="75000"/>
                    <a:lumOff val="25000"/>
                  </a:schemeClr>
                </a:solidFill>
                <a:latin typeface="HGPｺﾞｼｯｸE" panose="020B0900000000000000" pitchFamily="50" charset="-128"/>
                <a:ea typeface="HGPｺﾞｼｯｸE" panose="020B0900000000000000" pitchFamily="50" charset="-128"/>
              </a:rPr>
              <a:t>＋</a:t>
            </a:r>
            <a:endParaRPr kumimoji="1" lang="en-US" altLang="ja-JP" sz="16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ctr">
              <a:lnSpc>
                <a:spcPts val="1600"/>
              </a:lnSpc>
            </a:pPr>
            <a:r>
              <a:rPr kumimoji="1" lang="ja-JP" altLang="en-US" sz="1600">
                <a:solidFill>
                  <a:schemeClr val="tx1">
                    <a:lumMod val="75000"/>
                    <a:lumOff val="25000"/>
                  </a:schemeClr>
                </a:solidFill>
                <a:latin typeface="HGPｺﾞｼｯｸE" panose="020B0900000000000000" pitchFamily="50" charset="-128"/>
                <a:ea typeface="HGPｺﾞｼｯｸE" panose="020B0900000000000000" pitchFamily="50" charset="-128"/>
              </a:rPr>
              <a:t>マット式</a:t>
            </a:r>
          </a:p>
        </p:txBody>
      </p:sp>
      <p:sp>
        <p:nvSpPr>
          <p:cNvPr id="30" name="テキスト ボックス 29">
            <a:extLst>
              <a:ext uri="{FF2B5EF4-FFF2-40B4-BE49-F238E27FC236}">
                <a16:creationId xmlns:a16="http://schemas.microsoft.com/office/drawing/2014/main" id="{99D40CCD-B4D9-4BB0-8132-A2C6C4685727}"/>
              </a:ext>
            </a:extLst>
          </p:cNvPr>
          <p:cNvSpPr txBox="1"/>
          <p:nvPr/>
        </p:nvSpPr>
        <p:spPr>
          <a:xfrm>
            <a:off x="5186193" y="5243802"/>
            <a:ext cx="1473913" cy="707886"/>
          </a:xfrm>
          <a:prstGeom prst="rect">
            <a:avLst/>
          </a:prstGeom>
          <a:noFill/>
        </p:spPr>
        <p:txBody>
          <a:bodyPr wrap="square" rtlCol="0">
            <a:spAutoFit/>
          </a:bodyPr>
          <a:lstStyle/>
          <a:p>
            <a:pPr algn="ctr">
              <a:lnSpc>
                <a:spcPts val="1600"/>
              </a:lnSpc>
            </a:pPr>
            <a:r>
              <a:rPr kumimoji="1" lang="ja-JP" altLang="en-US" sz="1600">
                <a:solidFill>
                  <a:schemeClr val="tx1">
                    <a:lumMod val="75000"/>
                    <a:lumOff val="25000"/>
                  </a:schemeClr>
                </a:solidFill>
                <a:latin typeface="HGPｺﾞｼｯｸE" panose="020B0900000000000000" pitchFamily="50" charset="-128"/>
                <a:ea typeface="HGPｺﾞｼｯｸE" panose="020B0900000000000000" pitchFamily="50" charset="-128"/>
              </a:rPr>
              <a:t>ポール式</a:t>
            </a:r>
            <a:endParaRPr kumimoji="1" lang="en-US" altLang="ja-JP" sz="16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ctr">
              <a:lnSpc>
                <a:spcPts val="1600"/>
              </a:lnSpc>
            </a:pPr>
            <a:r>
              <a:rPr kumimoji="1" lang="ja-JP" altLang="en-US" sz="1600">
                <a:solidFill>
                  <a:schemeClr val="tx1">
                    <a:lumMod val="75000"/>
                    <a:lumOff val="25000"/>
                  </a:schemeClr>
                </a:solidFill>
                <a:latin typeface="HGPｺﾞｼｯｸE" panose="020B0900000000000000" pitchFamily="50" charset="-128"/>
                <a:ea typeface="HGPｺﾞｼｯｸE" panose="020B0900000000000000" pitchFamily="50" charset="-128"/>
              </a:rPr>
              <a:t>＋</a:t>
            </a:r>
            <a:endParaRPr kumimoji="1" lang="en-US" altLang="ja-JP" sz="16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ctr">
              <a:lnSpc>
                <a:spcPts val="1600"/>
              </a:lnSpc>
            </a:pPr>
            <a:r>
              <a:rPr kumimoji="1" lang="ja-JP" altLang="en-US" sz="1600">
                <a:solidFill>
                  <a:schemeClr val="tx1">
                    <a:lumMod val="75000"/>
                    <a:lumOff val="25000"/>
                  </a:schemeClr>
                </a:solidFill>
                <a:latin typeface="HGPｺﾞｼｯｸE" panose="020B0900000000000000" pitchFamily="50" charset="-128"/>
                <a:ea typeface="HGPｺﾞｼｯｸE" panose="020B0900000000000000" pitchFamily="50" charset="-128"/>
              </a:rPr>
              <a:t>ストッパー式</a:t>
            </a:r>
          </a:p>
        </p:txBody>
      </p:sp>
      <p:pic>
        <p:nvPicPr>
          <p:cNvPr id="31" name="コンテンツ プレースホルダー 5">
            <a:extLst>
              <a:ext uri="{FF2B5EF4-FFF2-40B4-BE49-F238E27FC236}">
                <a16:creationId xmlns:a16="http://schemas.microsoft.com/office/drawing/2014/main" id="{8044B70D-4092-4764-BB7A-C827A5C3F1B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547069" y="4527329"/>
            <a:ext cx="349404" cy="551174"/>
          </a:xfrm>
          <a:prstGeom prst="rect">
            <a:avLst/>
          </a:prstGeom>
        </p:spPr>
      </p:pic>
      <p:pic>
        <p:nvPicPr>
          <p:cNvPr id="32" name="コンテンツ プレースホルダー 5">
            <a:extLst>
              <a:ext uri="{FF2B5EF4-FFF2-40B4-BE49-F238E27FC236}">
                <a16:creationId xmlns:a16="http://schemas.microsoft.com/office/drawing/2014/main" id="{48A31720-FA76-413A-A2F1-B49D793C9C4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559934" y="5322158"/>
            <a:ext cx="349404" cy="551174"/>
          </a:xfrm>
          <a:prstGeom prst="rect">
            <a:avLst/>
          </a:prstGeom>
        </p:spPr>
      </p:pic>
      <p:pic>
        <p:nvPicPr>
          <p:cNvPr id="33" name="コンテンツ プレースホルダー 5">
            <a:extLst>
              <a:ext uri="{FF2B5EF4-FFF2-40B4-BE49-F238E27FC236}">
                <a16:creationId xmlns:a16="http://schemas.microsoft.com/office/drawing/2014/main" id="{E6AA3F55-C15B-431E-B608-A8A122527055}"/>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6955248" y="4551934"/>
            <a:ext cx="541717" cy="437066"/>
          </a:xfrm>
          <a:prstGeom prst="rect">
            <a:avLst/>
          </a:prstGeom>
        </p:spPr>
      </p:pic>
      <p:pic>
        <p:nvPicPr>
          <p:cNvPr id="34" name="コンテンツ プレースホルダー 5">
            <a:extLst>
              <a:ext uri="{FF2B5EF4-FFF2-40B4-BE49-F238E27FC236}">
                <a16:creationId xmlns:a16="http://schemas.microsoft.com/office/drawing/2014/main" id="{697FC32D-FDD5-4EC1-AB96-E6520A1207F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77599" y="5362979"/>
            <a:ext cx="552327" cy="353290"/>
          </a:xfrm>
          <a:prstGeom prst="rect">
            <a:avLst/>
          </a:prstGeom>
        </p:spPr>
      </p:pic>
      <p:sp>
        <p:nvSpPr>
          <p:cNvPr id="35" name="四角形: 角を丸くする 34">
            <a:extLst>
              <a:ext uri="{FF2B5EF4-FFF2-40B4-BE49-F238E27FC236}">
                <a16:creationId xmlns:a16="http://schemas.microsoft.com/office/drawing/2014/main" id="{20CF8088-9D92-4212-983C-0DA12568CFC5}"/>
              </a:ext>
            </a:extLst>
          </p:cNvPr>
          <p:cNvSpPr/>
          <p:nvPr/>
        </p:nvSpPr>
        <p:spPr>
          <a:xfrm>
            <a:off x="3172940" y="3995142"/>
            <a:ext cx="5666260" cy="276738"/>
          </a:xfrm>
          <a:prstGeom prst="roundRect">
            <a:avLst/>
          </a:prstGeom>
          <a:solidFill>
            <a:schemeClr val="bg1"/>
          </a:solid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36" name="テキスト ボックス 35">
            <a:extLst>
              <a:ext uri="{FF2B5EF4-FFF2-40B4-BE49-F238E27FC236}">
                <a16:creationId xmlns:a16="http://schemas.microsoft.com/office/drawing/2014/main" id="{7588F078-60A9-474C-9EFD-4F33E018F033}"/>
              </a:ext>
            </a:extLst>
          </p:cNvPr>
          <p:cNvSpPr txBox="1"/>
          <p:nvPr/>
        </p:nvSpPr>
        <p:spPr>
          <a:xfrm>
            <a:off x="4164380" y="3942724"/>
            <a:ext cx="4074361" cy="338554"/>
          </a:xfrm>
          <a:prstGeom prst="rect">
            <a:avLst/>
          </a:prstGeom>
          <a:noFill/>
        </p:spPr>
        <p:txBody>
          <a:bodyPr wrap="square" rtlCol="0">
            <a:spAutoFit/>
          </a:bodyPr>
          <a:lstStyle/>
          <a:p>
            <a:pPr algn="ctr"/>
            <a:r>
              <a:rPr lang="ja-JP" altLang="en-US" sz="1600">
                <a:solidFill>
                  <a:schemeClr val="tx1">
                    <a:lumMod val="75000"/>
                    <a:lumOff val="25000"/>
                  </a:schemeClr>
                </a:solidFill>
                <a:latin typeface="HGPｺﾞｼｯｸE" panose="020B0900000000000000" pitchFamily="50" charset="-128"/>
                <a:ea typeface="HGPｺﾞｼｯｸE" panose="020B0900000000000000" pitchFamily="50" charset="-128"/>
              </a:rPr>
              <a:t>家具・壁面や器具に十分な強度が必要</a:t>
            </a:r>
          </a:p>
        </p:txBody>
      </p:sp>
      <p:sp>
        <p:nvSpPr>
          <p:cNvPr id="37" name="矢印: 上 36">
            <a:extLst>
              <a:ext uri="{FF2B5EF4-FFF2-40B4-BE49-F238E27FC236}">
                <a16:creationId xmlns:a16="http://schemas.microsoft.com/office/drawing/2014/main" id="{5FFEA871-8B14-4E43-9CBE-33F670C007E2}"/>
              </a:ext>
            </a:extLst>
          </p:cNvPr>
          <p:cNvSpPr/>
          <p:nvPr/>
        </p:nvSpPr>
        <p:spPr>
          <a:xfrm>
            <a:off x="2357572" y="3996015"/>
            <a:ext cx="493106" cy="447958"/>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38" name="四角形: 角を丸くする 37">
            <a:extLst>
              <a:ext uri="{FF2B5EF4-FFF2-40B4-BE49-F238E27FC236}">
                <a16:creationId xmlns:a16="http://schemas.microsoft.com/office/drawing/2014/main" id="{77B8392D-5737-47A8-96EA-5B8759A976B8}"/>
              </a:ext>
            </a:extLst>
          </p:cNvPr>
          <p:cNvSpPr/>
          <p:nvPr/>
        </p:nvSpPr>
        <p:spPr>
          <a:xfrm>
            <a:off x="1419460" y="4432767"/>
            <a:ext cx="3588269" cy="354080"/>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39" name="テキスト ボックス 38">
            <a:extLst>
              <a:ext uri="{FF2B5EF4-FFF2-40B4-BE49-F238E27FC236}">
                <a16:creationId xmlns:a16="http://schemas.microsoft.com/office/drawing/2014/main" id="{61C4DA50-2EF8-4DE6-948C-417077D64B83}"/>
              </a:ext>
            </a:extLst>
          </p:cNvPr>
          <p:cNvSpPr txBox="1"/>
          <p:nvPr/>
        </p:nvSpPr>
        <p:spPr>
          <a:xfrm>
            <a:off x="1500948" y="4415990"/>
            <a:ext cx="3401828" cy="369332"/>
          </a:xfrm>
          <a:prstGeom prst="rect">
            <a:avLst/>
          </a:prstGeom>
          <a:noFill/>
        </p:spPr>
        <p:txBody>
          <a:bodyPr wrap="square" rtlCol="0">
            <a:spAutoFit/>
          </a:bodyPr>
          <a:lstStyle/>
          <a:p>
            <a:pPr algn="ctr"/>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家具と天井に十分な強度が必要</a:t>
            </a:r>
          </a:p>
        </p:txBody>
      </p:sp>
      <p:sp>
        <p:nvSpPr>
          <p:cNvPr id="40" name="テキスト ボックス 39">
            <a:extLst>
              <a:ext uri="{FF2B5EF4-FFF2-40B4-BE49-F238E27FC236}">
                <a16:creationId xmlns:a16="http://schemas.microsoft.com/office/drawing/2014/main" id="{88A89FA5-CACF-46D9-AFBD-C8579B97EDA5}"/>
              </a:ext>
            </a:extLst>
          </p:cNvPr>
          <p:cNvSpPr txBox="1"/>
          <p:nvPr/>
        </p:nvSpPr>
        <p:spPr>
          <a:xfrm>
            <a:off x="4572000" y="6010918"/>
            <a:ext cx="4458272" cy="338554"/>
          </a:xfrm>
          <a:prstGeom prst="rect">
            <a:avLst/>
          </a:prstGeom>
          <a:noFill/>
        </p:spPr>
        <p:txBody>
          <a:bodyPr wrap="none" rtlCol="0">
            <a:spAutoFit/>
          </a:bodyPr>
          <a:lstStyle/>
          <a:p>
            <a:r>
              <a:rPr kumimoji="1" lang="en-US" altLang="ja-JP" sz="16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kumimoji="1" lang="ja-JP" altLang="en-US" sz="1600">
                <a:solidFill>
                  <a:schemeClr val="tx1">
                    <a:lumMod val="75000"/>
                    <a:lumOff val="25000"/>
                  </a:schemeClr>
                </a:solidFill>
                <a:latin typeface="HGPｺﾞｼｯｸE" panose="020B0900000000000000" pitchFamily="50" charset="-128"/>
                <a:ea typeface="HGPｺﾞｼｯｸE" panose="020B0900000000000000" pitchFamily="50" charset="-128"/>
              </a:rPr>
              <a:t>震度６強の揺れを再現した実験で測定した効果</a:t>
            </a:r>
          </a:p>
        </p:txBody>
      </p:sp>
      <p:sp>
        <p:nvSpPr>
          <p:cNvPr id="41" name="矢印: 上 40">
            <a:extLst>
              <a:ext uri="{FF2B5EF4-FFF2-40B4-BE49-F238E27FC236}">
                <a16:creationId xmlns:a16="http://schemas.microsoft.com/office/drawing/2014/main" id="{7C0499F2-62B4-401B-82B2-17277EF85C06}"/>
              </a:ext>
            </a:extLst>
          </p:cNvPr>
          <p:cNvSpPr/>
          <p:nvPr/>
        </p:nvSpPr>
        <p:spPr>
          <a:xfrm>
            <a:off x="776463" y="4245227"/>
            <a:ext cx="493106" cy="834245"/>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42" name="四角形: 角を丸くする 41">
            <a:extLst>
              <a:ext uri="{FF2B5EF4-FFF2-40B4-BE49-F238E27FC236}">
                <a16:creationId xmlns:a16="http://schemas.microsoft.com/office/drawing/2014/main" id="{24DFE1DE-CDC8-4853-AB36-BA5F87434C8F}"/>
              </a:ext>
            </a:extLst>
          </p:cNvPr>
          <p:cNvSpPr/>
          <p:nvPr/>
        </p:nvSpPr>
        <p:spPr>
          <a:xfrm>
            <a:off x="761501" y="5057132"/>
            <a:ext cx="2266539" cy="354080"/>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43" name="テキスト ボックス 42">
            <a:extLst>
              <a:ext uri="{FF2B5EF4-FFF2-40B4-BE49-F238E27FC236}">
                <a16:creationId xmlns:a16="http://schemas.microsoft.com/office/drawing/2014/main" id="{E6A0E7A3-43E8-48CB-B71D-997108072831}"/>
              </a:ext>
            </a:extLst>
          </p:cNvPr>
          <p:cNvSpPr txBox="1"/>
          <p:nvPr/>
        </p:nvSpPr>
        <p:spPr>
          <a:xfrm>
            <a:off x="732107" y="5030531"/>
            <a:ext cx="2266539" cy="369332"/>
          </a:xfrm>
          <a:prstGeom prst="rect">
            <a:avLst/>
          </a:prstGeom>
          <a:noFill/>
        </p:spPr>
        <p:txBody>
          <a:bodyPr wrap="square" rtlCol="0">
            <a:spAutoFit/>
          </a:bodyPr>
          <a:lstStyle/>
          <a:p>
            <a:pPr algn="ctr"/>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大きな家具には不適</a:t>
            </a:r>
          </a:p>
        </p:txBody>
      </p:sp>
      <p:sp>
        <p:nvSpPr>
          <p:cNvPr id="17" name="テキスト ボックス 16">
            <a:extLst>
              <a:ext uri="{FF2B5EF4-FFF2-40B4-BE49-F238E27FC236}">
                <a16:creationId xmlns:a16="http://schemas.microsoft.com/office/drawing/2014/main" id="{034E1E46-B608-43CE-82E6-AC2140A43056}"/>
              </a:ext>
            </a:extLst>
          </p:cNvPr>
          <p:cNvSpPr txBox="1"/>
          <p:nvPr/>
        </p:nvSpPr>
        <p:spPr>
          <a:xfrm>
            <a:off x="2998646" y="2512755"/>
            <a:ext cx="1471544" cy="553998"/>
          </a:xfrm>
          <a:prstGeom prst="rect">
            <a:avLst/>
          </a:prstGeom>
          <a:noFill/>
        </p:spPr>
        <p:txBody>
          <a:bodyPr wrap="square" rtlCol="0">
            <a:spAutoFit/>
          </a:bodyPr>
          <a:lstStyle/>
          <a:p>
            <a:pPr algn="ctr"/>
            <a:r>
              <a:rPr kumimoji="1" lang="ja-JP" altLang="en-US" sz="1600">
                <a:solidFill>
                  <a:schemeClr val="tx1">
                    <a:lumMod val="75000"/>
                    <a:lumOff val="25000"/>
                  </a:schemeClr>
                </a:solidFill>
                <a:latin typeface="HGPｺﾞｼｯｸE" panose="020B0900000000000000" pitchFamily="50" charset="-128"/>
                <a:ea typeface="HGPｺﾞｼｯｸE" panose="020B0900000000000000" pitchFamily="50" charset="-128"/>
              </a:rPr>
              <a:t>Ｌ字金具</a:t>
            </a:r>
            <a:endParaRPr kumimoji="1" lang="en-US" altLang="ja-JP" sz="16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ctr"/>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（スライド式）</a:t>
            </a:r>
            <a:endParaRPr kumimoji="1"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44" name="正方形/長方形 43">
            <a:extLst>
              <a:ext uri="{FF2B5EF4-FFF2-40B4-BE49-F238E27FC236}">
                <a16:creationId xmlns:a16="http://schemas.microsoft.com/office/drawing/2014/main" id="{32EEFC1F-A300-4E36-AF38-9BCBB9386161}"/>
              </a:ext>
            </a:extLst>
          </p:cNvPr>
          <p:cNvSpPr>
            <a:spLocks/>
          </p:cNvSpPr>
          <p:nvPr/>
        </p:nvSpPr>
        <p:spPr>
          <a:xfrm>
            <a:off x="220800" y="802080"/>
            <a:ext cx="8618400" cy="644006"/>
          </a:xfrm>
          <a:prstGeom prst="rect">
            <a:avLst/>
          </a:prstGeom>
          <a:solidFill>
            <a:schemeClr val="bg1"/>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lIns="288000" rIns="288000" rtlCol="0" anchor="ctr"/>
          <a:lstStyle/>
          <a:p>
            <a:pPr algn="just"/>
            <a:r>
              <a:rPr lang="ja-JP" altLang="en-US" sz="2800">
                <a:solidFill>
                  <a:srgbClr val="404040"/>
                </a:solidFill>
                <a:latin typeface="HGPｺﾞｼｯｸE" panose="020B0900000000000000" pitchFamily="50" charset="-128"/>
                <a:ea typeface="HGPｺﾞｼｯｸE" panose="020B0900000000000000" pitchFamily="50" charset="-128"/>
              </a:rPr>
              <a:t>自宅や家具等に合った器具や金具を選ぶ</a:t>
            </a:r>
            <a:endParaRPr lang="en-US" altLang="ja-JP" sz="2800">
              <a:solidFill>
                <a:srgbClr val="404040"/>
              </a:solidFill>
              <a:latin typeface="HGPｺﾞｼｯｸE" panose="020B0900000000000000" pitchFamily="50" charset="-128"/>
              <a:ea typeface="HGPｺﾞｼｯｸE" panose="020B0900000000000000" pitchFamily="50" charset="-128"/>
            </a:endParaRPr>
          </a:p>
        </p:txBody>
      </p:sp>
      <p:sp>
        <p:nvSpPr>
          <p:cNvPr id="45" name="正方形/長方形 44">
            <a:extLst>
              <a:ext uri="{FF2B5EF4-FFF2-40B4-BE49-F238E27FC236}">
                <a16:creationId xmlns:a16="http://schemas.microsoft.com/office/drawing/2014/main" id="{83400DFE-6B5D-44AF-B7A1-50125CA07215}"/>
              </a:ext>
            </a:extLst>
          </p:cNvPr>
          <p:cNvSpPr/>
          <p:nvPr/>
        </p:nvSpPr>
        <p:spPr>
          <a:xfrm>
            <a:off x="0" y="1191142"/>
            <a:ext cx="9144000" cy="8837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latin typeface="HGPｺﾞｼｯｸE" panose="020B0900000000000000" pitchFamily="50" charset="-128"/>
                <a:ea typeface="HGPｺﾞｼｯｸE" panose="020B0900000000000000" pitchFamily="50" charset="-128"/>
              </a:rPr>
              <a:t>各地域の状況に応じて、</a:t>
            </a:r>
            <a:r>
              <a:rPr kumimoji="1" lang="en-US" altLang="ja-JP" sz="2400" dirty="0">
                <a:solidFill>
                  <a:schemeClr val="tx1"/>
                </a:solidFill>
                <a:latin typeface="HGPｺﾞｼｯｸE" panose="020B0900000000000000" pitchFamily="50" charset="-128"/>
                <a:ea typeface="HGPｺﾞｼｯｸE" panose="020B0900000000000000" pitchFamily="50" charset="-128"/>
              </a:rPr>
              <a:t>P17</a:t>
            </a:r>
            <a:r>
              <a:rPr kumimoji="1" lang="ja-JP" altLang="en-US" sz="2400" dirty="0">
                <a:solidFill>
                  <a:schemeClr val="tx1"/>
                </a:solidFill>
                <a:latin typeface="HGPｺﾞｼｯｸE" panose="020B0900000000000000" pitchFamily="50" charset="-128"/>
                <a:ea typeface="HGPｺﾞｼｯｸE" panose="020B0900000000000000" pitchFamily="50" charset="-128"/>
              </a:rPr>
              <a:t>の後に参考資料として本スライドを活用して下さい。</a:t>
            </a:r>
          </a:p>
        </p:txBody>
      </p:sp>
    </p:spTree>
    <p:extLst>
      <p:ext uri="{BB962C8B-B14F-4D97-AF65-F5344CB8AC3E}">
        <p14:creationId xmlns:p14="http://schemas.microsoft.com/office/powerpoint/2010/main" val="2939029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2D3103-74C1-43A0-8307-FE5F2DB1DBE3}"/>
              </a:ext>
            </a:extLst>
          </p:cNvPr>
          <p:cNvSpPr>
            <a:spLocks noGrp="1"/>
          </p:cNvSpPr>
          <p:nvPr>
            <p:ph type="title"/>
          </p:nvPr>
        </p:nvSpPr>
        <p:spPr/>
        <p:txBody>
          <a:bodyPr/>
          <a:lstStyle/>
          <a:p>
            <a:r>
              <a:rPr lang="en-US" altLang="ja-JP"/>
              <a:t>(</a:t>
            </a:r>
            <a:r>
              <a:rPr lang="ja-JP" altLang="en-US"/>
              <a:t>参考</a:t>
            </a:r>
            <a:r>
              <a:rPr lang="en-US" altLang="ja-JP"/>
              <a:t>)</a:t>
            </a:r>
            <a:r>
              <a:rPr kumimoji="1" lang="ja-JP" altLang="en-US"/>
              <a:t>壁に固定する場合のポイント</a:t>
            </a:r>
          </a:p>
        </p:txBody>
      </p:sp>
      <p:sp>
        <p:nvSpPr>
          <p:cNvPr id="4" name="スライド番号プレースホルダー 3">
            <a:extLst>
              <a:ext uri="{FF2B5EF4-FFF2-40B4-BE49-F238E27FC236}">
                <a16:creationId xmlns:a16="http://schemas.microsoft.com/office/drawing/2014/main" id="{360A2D3E-C653-4A89-BC78-F6BEE39FE12A}"/>
              </a:ext>
            </a:extLst>
          </p:cNvPr>
          <p:cNvSpPr>
            <a:spLocks noGrp="1"/>
          </p:cNvSpPr>
          <p:nvPr>
            <p:ph type="sldNum" sz="quarter" idx="12"/>
          </p:nvPr>
        </p:nvSpPr>
        <p:spPr/>
        <p:txBody>
          <a:bodyPr/>
          <a:lstStyle/>
          <a:p>
            <a:fld id="{48C0FCB9-D989-46F1-965E-624BDAC7E129}" type="slidenum">
              <a:rPr kumimoji="1" lang="ja-JP" altLang="en-US" smtClean="0"/>
              <a:pPr/>
              <a:t>22</a:t>
            </a:fld>
            <a:endParaRPr kumimoji="1" lang="ja-JP" altLang="en-US"/>
          </a:p>
        </p:txBody>
      </p:sp>
      <p:sp>
        <p:nvSpPr>
          <p:cNvPr id="5" name="正方形/長方形 4">
            <a:extLst>
              <a:ext uri="{FF2B5EF4-FFF2-40B4-BE49-F238E27FC236}">
                <a16:creationId xmlns:a16="http://schemas.microsoft.com/office/drawing/2014/main" id="{A486A49E-0845-4E75-A0CE-2BE9DFD2DE42}"/>
              </a:ext>
            </a:extLst>
          </p:cNvPr>
          <p:cNvSpPr/>
          <p:nvPr/>
        </p:nvSpPr>
        <p:spPr>
          <a:xfrm>
            <a:off x="262800" y="779127"/>
            <a:ext cx="8618400" cy="918149"/>
          </a:xfrm>
          <a:prstGeom prst="rect">
            <a:avLst/>
          </a:prstGeom>
          <a:no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lIns="288000" rIns="288000" rtlCol="0" anchor="ctr"/>
          <a:lstStyle/>
          <a:p>
            <a:pPr algn="just"/>
            <a:r>
              <a:rPr lang="ja-JP" altLang="en-US" sz="2800">
                <a:solidFill>
                  <a:srgbClr val="404040"/>
                </a:solidFill>
                <a:latin typeface="HGPｺﾞｼｯｸE" panose="020B0900000000000000" pitchFamily="50" charset="-128"/>
                <a:ea typeface="HGPｺﾞｼｯｸE" panose="020B0900000000000000" pitchFamily="50" charset="-128"/>
              </a:rPr>
              <a:t>間柱や付け鴨居など、強度がある部材に固定することが重要</a:t>
            </a:r>
            <a:endParaRPr lang="en-US" altLang="ja-JP" sz="2800">
              <a:solidFill>
                <a:srgbClr val="404040"/>
              </a:solidFill>
              <a:latin typeface="HGPｺﾞｼｯｸE" panose="020B0900000000000000" pitchFamily="50" charset="-128"/>
              <a:ea typeface="HGPｺﾞｼｯｸE" panose="020B0900000000000000" pitchFamily="50" charset="-128"/>
            </a:endParaRPr>
          </a:p>
        </p:txBody>
      </p:sp>
      <p:sp>
        <p:nvSpPr>
          <p:cNvPr id="8" name="コンテンツ プレースホルダー 2">
            <a:extLst>
              <a:ext uri="{FF2B5EF4-FFF2-40B4-BE49-F238E27FC236}">
                <a16:creationId xmlns:a16="http://schemas.microsoft.com/office/drawing/2014/main" id="{1BB0B2C6-C208-4E26-8767-DA49692A3523}"/>
              </a:ext>
            </a:extLst>
          </p:cNvPr>
          <p:cNvSpPr txBox="1">
            <a:spLocks/>
          </p:cNvSpPr>
          <p:nvPr/>
        </p:nvSpPr>
        <p:spPr>
          <a:xfrm>
            <a:off x="4603194" y="2101735"/>
            <a:ext cx="4050603" cy="36403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600"/>
              </a:spcBef>
              <a:spcAft>
                <a:spcPts val="1200"/>
              </a:spcAft>
              <a:buNone/>
            </a:pPr>
            <a:r>
              <a:rPr lang="ja-JP" altLang="en-US" sz="2000">
                <a:solidFill>
                  <a:srgbClr val="404040"/>
                </a:solidFill>
                <a:latin typeface="HGPｺﾞｼｯｸE" panose="020B0900000000000000" pitchFamily="50" charset="-128"/>
                <a:ea typeface="HGPｺﾞｼｯｸE" panose="020B0900000000000000" pitchFamily="50" charset="-128"/>
              </a:rPr>
              <a:t>●付け鴨居に付ける際の注意</a:t>
            </a:r>
            <a:endParaRPr lang="en-US" altLang="ja-JP" sz="2000">
              <a:solidFill>
                <a:srgbClr val="404040"/>
              </a:solidFill>
              <a:latin typeface="HGPｺﾞｼｯｸE" panose="020B0900000000000000" pitchFamily="50" charset="-128"/>
              <a:ea typeface="HGPｺﾞｼｯｸE" panose="020B0900000000000000" pitchFamily="50" charset="-128"/>
            </a:endParaRPr>
          </a:p>
          <a:p>
            <a:pPr marL="0" indent="0" algn="just">
              <a:lnSpc>
                <a:spcPct val="100000"/>
              </a:lnSpc>
              <a:spcBef>
                <a:spcPts val="600"/>
              </a:spcBef>
              <a:spcAft>
                <a:spcPts val="1200"/>
              </a:spcAft>
              <a:buFont typeface="Arial" panose="020B0604020202020204" pitchFamily="34" charset="0"/>
              <a:buNone/>
            </a:pPr>
            <a:r>
              <a:rPr lang="ja-JP" altLang="en-US" sz="2000" u="sng">
                <a:solidFill>
                  <a:srgbClr val="FF2800"/>
                </a:solidFill>
                <a:latin typeface="HGPｺﾞｼｯｸE" panose="020B0900000000000000" pitchFamily="50" charset="-128"/>
                <a:ea typeface="HGPｺﾞｼｯｸE" panose="020B0900000000000000" pitchFamily="50" charset="-128"/>
              </a:rPr>
              <a:t>構造部材として取り付けられている場合</a:t>
            </a: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と、</a:t>
            </a:r>
            <a:r>
              <a:rPr lang="ja-JP" altLang="en-US" sz="2000" u="sng">
                <a:solidFill>
                  <a:srgbClr val="FF2800"/>
                </a:solidFill>
                <a:latin typeface="HGPｺﾞｼｯｸE" panose="020B0900000000000000" pitchFamily="50" charset="-128"/>
                <a:ea typeface="HGPｺﾞｼｯｸE" panose="020B0900000000000000" pitchFamily="50" charset="-128"/>
              </a:rPr>
              <a:t>接着されている場合</a:t>
            </a: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がある</a:t>
            </a: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nSpc>
                <a:spcPct val="100000"/>
              </a:lnSpc>
              <a:spcBef>
                <a:spcPts val="600"/>
              </a:spcBef>
              <a:spcAft>
                <a:spcPts val="1200"/>
              </a:spcAft>
            </a:pPr>
            <a:endParaRPr lang="en-US" altLang="ja-JP" sz="2400">
              <a:latin typeface="HGPｺﾞｼｯｸE" panose="020B0900000000000000" pitchFamily="50" charset="-128"/>
              <a:ea typeface="HGPｺﾞｼｯｸE" panose="020B0900000000000000" pitchFamily="50" charset="-128"/>
            </a:endParaRPr>
          </a:p>
        </p:txBody>
      </p:sp>
      <p:sp>
        <p:nvSpPr>
          <p:cNvPr id="9" name="テキスト ボックス 8">
            <a:extLst>
              <a:ext uri="{FF2B5EF4-FFF2-40B4-BE49-F238E27FC236}">
                <a16:creationId xmlns:a16="http://schemas.microsoft.com/office/drawing/2014/main" id="{AC179E2D-3B42-4A25-BCFC-5984FD651C0A}"/>
              </a:ext>
            </a:extLst>
          </p:cNvPr>
          <p:cNvSpPr txBox="1"/>
          <p:nvPr/>
        </p:nvSpPr>
        <p:spPr>
          <a:xfrm>
            <a:off x="0" y="6597151"/>
            <a:ext cx="5690982" cy="261610"/>
          </a:xfrm>
          <a:prstGeom prst="rect">
            <a:avLst/>
          </a:prstGeom>
          <a:noFill/>
        </p:spPr>
        <p:txBody>
          <a:bodyPr wrap="none" rtlCol="0">
            <a:spAutoFit/>
          </a:bodyPr>
          <a:lstStyle/>
          <a:p>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参考：東京消防庁「家具類の転倒・落下・移動防止対策ハンドブック</a:t>
            </a:r>
            <a:r>
              <a:rPr lang="en-US" altLang="ja-JP" sz="11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室内の地震対策</a:t>
            </a:r>
            <a:r>
              <a:rPr lang="en-US" altLang="ja-JP" sz="11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en-US" altLang="ja-JP" sz="1100">
                <a:solidFill>
                  <a:schemeClr val="tx1">
                    <a:lumMod val="75000"/>
                    <a:lumOff val="25000"/>
                  </a:schemeClr>
                </a:solidFill>
                <a:latin typeface="HGPｺﾞｼｯｸE" panose="020B0900000000000000" pitchFamily="50" charset="-128"/>
                <a:ea typeface="HGPｺﾞｼｯｸE" panose="020B0900000000000000" pitchFamily="50" charset="-128"/>
              </a:rPr>
              <a:t>p.13</a:t>
            </a:r>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a:t>
            </a:r>
          </a:p>
        </p:txBody>
      </p:sp>
      <p:sp>
        <p:nvSpPr>
          <p:cNvPr id="14" name="テキスト ボックス 13">
            <a:extLst>
              <a:ext uri="{FF2B5EF4-FFF2-40B4-BE49-F238E27FC236}">
                <a16:creationId xmlns:a16="http://schemas.microsoft.com/office/drawing/2014/main" id="{5CFE30A1-759E-42A1-9C6B-5F6BD36EE793}"/>
              </a:ext>
            </a:extLst>
          </p:cNvPr>
          <p:cNvSpPr txBox="1"/>
          <p:nvPr/>
        </p:nvSpPr>
        <p:spPr>
          <a:xfrm>
            <a:off x="325173" y="2005093"/>
            <a:ext cx="1922321" cy="400110"/>
          </a:xfrm>
          <a:prstGeom prst="rect">
            <a:avLst/>
          </a:prstGeom>
          <a:noFill/>
        </p:spPr>
        <p:txBody>
          <a:bodyPr wrap="none" rtlCol="0">
            <a:spAutoFit/>
          </a:bodyPr>
          <a:lstStyle/>
          <a:p>
            <a:pPr algn="ctr"/>
            <a:r>
              <a:rPr kumimoji="1"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●間柱の探し方</a:t>
            </a:r>
          </a:p>
        </p:txBody>
      </p:sp>
      <p:grpSp>
        <p:nvGrpSpPr>
          <p:cNvPr id="29" name="グループ化 28">
            <a:extLst>
              <a:ext uri="{FF2B5EF4-FFF2-40B4-BE49-F238E27FC236}">
                <a16:creationId xmlns:a16="http://schemas.microsoft.com/office/drawing/2014/main" id="{EEFEF9DE-BFFE-4B5F-9C73-08427DAE7997}"/>
              </a:ext>
            </a:extLst>
          </p:cNvPr>
          <p:cNvGrpSpPr/>
          <p:nvPr/>
        </p:nvGrpSpPr>
        <p:grpSpPr>
          <a:xfrm>
            <a:off x="325174" y="2538358"/>
            <a:ext cx="4135508" cy="2876687"/>
            <a:chOff x="325174" y="2979689"/>
            <a:chExt cx="4135508" cy="2876687"/>
          </a:xfrm>
        </p:grpSpPr>
        <p:sp>
          <p:nvSpPr>
            <p:cNvPr id="6" name="四角形: 角を丸くする 5">
              <a:extLst>
                <a:ext uri="{FF2B5EF4-FFF2-40B4-BE49-F238E27FC236}">
                  <a16:creationId xmlns:a16="http://schemas.microsoft.com/office/drawing/2014/main" id="{CA195922-4459-4FE9-A565-5A1D56907F97}"/>
                </a:ext>
              </a:extLst>
            </p:cNvPr>
            <p:cNvSpPr/>
            <p:nvPr/>
          </p:nvSpPr>
          <p:spPr>
            <a:xfrm>
              <a:off x="325174" y="2979689"/>
              <a:ext cx="4135508" cy="2876687"/>
            </a:xfrm>
            <a:prstGeom prst="roundRect">
              <a:avLst>
                <a:gd name="adj" fmla="val 5899"/>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ｺﾞｼｯｸE" panose="020B0900000000000000" pitchFamily="50" charset="-128"/>
                <a:ea typeface="HGPｺﾞｼｯｸE" panose="020B0900000000000000" pitchFamily="50" charset="-128"/>
              </a:endParaRPr>
            </a:p>
          </p:txBody>
        </p:sp>
        <p:grpSp>
          <p:nvGrpSpPr>
            <p:cNvPr id="28" name="グループ化 27">
              <a:extLst>
                <a:ext uri="{FF2B5EF4-FFF2-40B4-BE49-F238E27FC236}">
                  <a16:creationId xmlns:a16="http://schemas.microsoft.com/office/drawing/2014/main" id="{BB99E51A-593B-47C4-8C1B-3BAC0FD54643}"/>
                </a:ext>
              </a:extLst>
            </p:cNvPr>
            <p:cNvGrpSpPr/>
            <p:nvPr/>
          </p:nvGrpSpPr>
          <p:grpSpPr>
            <a:xfrm>
              <a:off x="427435" y="3353774"/>
              <a:ext cx="3399103" cy="2220369"/>
              <a:chOff x="354426" y="3079214"/>
              <a:chExt cx="3399103" cy="2220369"/>
            </a:xfrm>
          </p:grpSpPr>
          <p:grpSp>
            <p:nvGrpSpPr>
              <p:cNvPr id="23" name="グループ化 22">
                <a:extLst>
                  <a:ext uri="{FF2B5EF4-FFF2-40B4-BE49-F238E27FC236}">
                    <a16:creationId xmlns:a16="http://schemas.microsoft.com/office/drawing/2014/main" id="{C0A16E91-AA06-48D3-8F4A-60ED47FB77E3}"/>
                  </a:ext>
                </a:extLst>
              </p:cNvPr>
              <p:cNvGrpSpPr/>
              <p:nvPr/>
            </p:nvGrpSpPr>
            <p:grpSpPr>
              <a:xfrm>
                <a:off x="354426" y="3079214"/>
                <a:ext cx="3399103" cy="2220369"/>
                <a:chOff x="183340" y="3260387"/>
                <a:chExt cx="3399103" cy="2220369"/>
              </a:xfrm>
            </p:grpSpPr>
            <p:pic>
              <p:nvPicPr>
                <p:cNvPr id="7" name="コンテンツ プレースホルダー 5">
                  <a:extLst>
                    <a:ext uri="{FF2B5EF4-FFF2-40B4-BE49-F238E27FC236}">
                      <a16:creationId xmlns:a16="http://schemas.microsoft.com/office/drawing/2014/main" id="{25679FF5-90D5-4ABA-A95D-CECEC3F3D63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3340" y="3260387"/>
                  <a:ext cx="2875402" cy="1906660"/>
                </a:xfrm>
                <a:prstGeom prst="rect">
                  <a:avLst/>
                </a:prstGeom>
              </p:spPr>
            </p:pic>
            <p:sp>
              <p:nvSpPr>
                <p:cNvPr id="10" name="正方形/長方形 9">
                  <a:extLst>
                    <a:ext uri="{FF2B5EF4-FFF2-40B4-BE49-F238E27FC236}">
                      <a16:creationId xmlns:a16="http://schemas.microsoft.com/office/drawing/2014/main" id="{48AAA3FC-3165-430F-9BDA-579E9B286ED0}"/>
                    </a:ext>
                  </a:extLst>
                </p:cNvPr>
                <p:cNvSpPr/>
                <p:nvPr/>
              </p:nvSpPr>
              <p:spPr>
                <a:xfrm>
                  <a:off x="1463712" y="4307581"/>
                  <a:ext cx="2118731" cy="1173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ｺﾞｼｯｸE" panose="020B0900000000000000" pitchFamily="50" charset="-128"/>
                    <a:ea typeface="HGPｺﾞｼｯｸE" panose="020B0900000000000000" pitchFamily="50" charset="-128"/>
                  </a:endParaRPr>
                </a:p>
              </p:txBody>
            </p:sp>
            <p:cxnSp>
              <p:nvCxnSpPr>
                <p:cNvPr id="12" name="直線コネクタ 11">
                  <a:extLst>
                    <a:ext uri="{FF2B5EF4-FFF2-40B4-BE49-F238E27FC236}">
                      <a16:creationId xmlns:a16="http://schemas.microsoft.com/office/drawing/2014/main" id="{EE46FBFB-BD0C-4F69-A74E-9D96C8D7A47D}"/>
                    </a:ext>
                  </a:extLst>
                </p:cNvPr>
                <p:cNvCxnSpPr>
                  <a:cxnSpLocks/>
                </p:cNvCxnSpPr>
                <p:nvPr/>
              </p:nvCxnSpPr>
              <p:spPr>
                <a:xfrm>
                  <a:off x="1911364" y="3979670"/>
                  <a:ext cx="0" cy="416263"/>
                </a:xfrm>
                <a:prstGeom prst="line">
                  <a:avLst/>
                </a:prstGeom>
                <a:ln w="38100">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C30B6BD9-1EA5-4362-83A1-5B0100EBB783}"/>
                    </a:ext>
                  </a:extLst>
                </p:cNvPr>
                <p:cNvCxnSpPr>
                  <a:cxnSpLocks/>
                </p:cNvCxnSpPr>
                <p:nvPr/>
              </p:nvCxnSpPr>
              <p:spPr>
                <a:xfrm flipV="1">
                  <a:off x="689805" y="4395933"/>
                  <a:ext cx="1221559" cy="53576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5" name="正方形/長方形 14">
                <a:extLst>
                  <a:ext uri="{FF2B5EF4-FFF2-40B4-BE49-F238E27FC236}">
                    <a16:creationId xmlns:a16="http://schemas.microsoft.com/office/drawing/2014/main" id="{CE913D83-5239-4094-82F8-D70208B82216}"/>
                  </a:ext>
                </a:extLst>
              </p:cNvPr>
              <p:cNvSpPr/>
              <p:nvPr/>
            </p:nvSpPr>
            <p:spPr>
              <a:xfrm>
                <a:off x="741246" y="4857262"/>
                <a:ext cx="1762830" cy="381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ｺﾞｼｯｸE" panose="020B0900000000000000" pitchFamily="50" charset="-128"/>
                  <a:ea typeface="HGPｺﾞｼｯｸE" panose="020B0900000000000000" pitchFamily="50" charset="-128"/>
                </a:endParaRPr>
              </a:p>
            </p:txBody>
          </p:sp>
        </p:grpSp>
        <p:grpSp>
          <p:nvGrpSpPr>
            <p:cNvPr id="27" name="グループ化 26">
              <a:extLst>
                <a:ext uri="{FF2B5EF4-FFF2-40B4-BE49-F238E27FC236}">
                  <a16:creationId xmlns:a16="http://schemas.microsoft.com/office/drawing/2014/main" id="{C2C9E0B8-49BF-4472-B175-8FB0A6FA19D4}"/>
                </a:ext>
              </a:extLst>
            </p:cNvPr>
            <p:cNvGrpSpPr/>
            <p:nvPr/>
          </p:nvGrpSpPr>
          <p:grpSpPr>
            <a:xfrm>
              <a:off x="2501483" y="3185672"/>
              <a:ext cx="1638086" cy="2320434"/>
              <a:chOff x="2486322" y="3092285"/>
              <a:chExt cx="1638086" cy="2320434"/>
            </a:xfrm>
          </p:grpSpPr>
          <p:pic>
            <p:nvPicPr>
              <p:cNvPr id="11" name="コンテンツ プレースホルダー 5">
                <a:extLst>
                  <a:ext uri="{FF2B5EF4-FFF2-40B4-BE49-F238E27FC236}">
                    <a16:creationId xmlns:a16="http://schemas.microsoft.com/office/drawing/2014/main" id="{B8D07129-F46B-4DBA-8782-00974264A84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486322" y="3092285"/>
                <a:ext cx="1638086" cy="2074762"/>
              </a:xfrm>
              <a:prstGeom prst="rect">
                <a:avLst/>
              </a:prstGeom>
            </p:spPr>
          </p:pic>
          <p:sp>
            <p:nvSpPr>
              <p:cNvPr id="16" name="正方形/長方形 15">
                <a:extLst>
                  <a:ext uri="{FF2B5EF4-FFF2-40B4-BE49-F238E27FC236}">
                    <a16:creationId xmlns:a16="http://schemas.microsoft.com/office/drawing/2014/main" id="{0BFAD36A-B633-410F-82CB-146AD8D2FD87}"/>
                  </a:ext>
                </a:extLst>
              </p:cNvPr>
              <p:cNvSpPr/>
              <p:nvPr/>
            </p:nvSpPr>
            <p:spPr>
              <a:xfrm>
                <a:off x="2759889" y="5031335"/>
                <a:ext cx="1167277" cy="381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ｺﾞｼｯｸE" panose="020B0900000000000000" pitchFamily="50" charset="-128"/>
                  <a:ea typeface="HGPｺﾞｼｯｸE" panose="020B0900000000000000" pitchFamily="50" charset="-128"/>
                </a:endParaRPr>
              </a:p>
            </p:txBody>
          </p:sp>
        </p:grpSp>
        <p:sp>
          <p:nvSpPr>
            <p:cNvPr id="17" name="テキスト ボックス 16">
              <a:extLst>
                <a:ext uri="{FF2B5EF4-FFF2-40B4-BE49-F238E27FC236}">
                  <a16:creationId xmlns:a16="http://schemas.microsoft.com/office/drawing/2014/main" id="{B98DB9D6-73C2-48DA-B1DC-486C8DEB65DB}"/>
                </a:ext>
              </a:extLst>
            </p:cNvPr>
            <p:cNvSpPr txBox="1"/>
            <p:nvPr/>
          </p:nvSpPr>
          <p:spPr>
            <a:xfrm>
              <a:off x="429772" y="5294734"/>
              <a:ext cx="1941557" cy="338554"/>
            </a:xfrm>
            <a:prstGeom prst="rect">
              <a:avLst/>
            </a:prstGeom>
            <a:noFill/>
          </p:spPr>
          <p:txBody>
            <a:bodyPr wrap="none" rtlCol="0">
              <a:spAutoFit/>
            </a:bodyPr>
            <a:lstStyle/>
            <a:p>
              <a:pPr algn="ctr"/>
              <a:r>
                <a:rPr kumimoji="1" lang="ja-JP" altLang="en-US" sz="1600">
                  <a:solidFill>
                    <a:schemeClr val="tx1">
                      <a:lumMod val="75000"/>
                      <a:lumOff val="25000"/>
                    </a:schemeClr>
                  </a:solidFill>
                  <a:latin typeface="HGPｺﾞｼｯｸE" panose="020B0900000000000000" pitchFamily="50" charset="-128"/>
                  <a:ea typeface="HGPｺﾞｼｯｸE" panose="020B0900000000000000" pitchFamily="50" charset="-128"/>
                </a:rPr>
                <a:t>センサーによる確認</a:t>
              </a:r>
            </a:p>
          </p:txBody>
        </p:sp>
        <p:sp>
          <p:nvSpPr>
            <p:cNvPr id="18" name="テキスト ボックス 17">
              <a:extLst>
                <a:ext uri="{FF2B5EF4-FFF2-40B4-BE49-F238E27FC236}">
                  <a16:creationId xmlns:a16="http://schemas.microsoft.com/office/drawing/2014/main" id="{5F2E427C-F913-44B2-B725-54E23F7ECF68}"/>
                </a:ext>
              </a:extLst>
            </p:cNvPr>
            <p:cNvSpPr txBox="1"/>
            <p:nvPr/>
          </p:nvSpPr>
          <p:spPr>
            <a:xfrm>
              <a:off x="2355008" y="5307807"/>
              <a:ext cx="2047355" cy="338554"/>
            </a:xfrm>
            <a:prstGeom prst="rect">
              <a:avLst/>
            </a:prstGeom>
            <a:noFill/>
          </p:spPr>
          <p:txBody>
            <a:bodyPr wrap="none" rtlCol="0">
              <a:spAutoFit/>
            </a:bodyPr>
            <a:lstStyle/>
            <a:p>
              <a:pPr algn="ctr"/>
              <a:r>
                <a:rPr kumimoji="1" lang="ja-JP" altLang="en-US" sz="1600">
                  <a:solidFill>
                    <a:schemeClr val="tx1">
                      <a:lumMod val="75000"/>
                      <a:lumOff val="25000"/>
                    </a:schemeClr>
                  </a:solidFill>
                  <a:latin typeface="HGPｺﾞｼｯｸE" panose="020B0900000000000000" pitchFamily="50" charset="-128"/>
                  <a:ea typeface="HGPｺﾞｼｯｸE" panose="020B0900000000000000" pitchFamily="50" charset="-128"/>
                </a:rPr>
                <a:t>ドライバーによる打診</a:t>
              </a:r>
            </a:p>
          </p:txBody>
        </p:sp>
      </p:grpSp>
      <p:grpSp>
        <p:nvGrpSpPr>
          <p:cNvPr id="34" name="グループ化 33">
            <a:extLst>
              <a:ext uri="{FF2B5EF4-FFF2-40B4-BE49-F238E27FC236}">
                <a16:creationId xmlns:a16="http://schemas.microsoft.com/office/drawing/2014/main" id="{15BC3525-955D-4069-98DB-3F60DEE173E2}"/>
              </a:ext>
            </a:extLst>
          </p:cNvPr>
          <p:cNvGrpSpPr/>
          <p:nvPr/>
        </p:nvGrpSpPr>
        <p:grpSpPr>
          <a:xfrm>
            <a:off x="4708849" y="3823743"/>
            <a:ext cx="4050603" cy="1723242"/>
            <a:chOff x="4845165" y="4100741"/>
            <a:chExt cx="4208639" cy="1790475"/>
          </a:xfrm>
        </p:grpSpPr>
        <p:pic>
          <p:nvPicPr>
            <p:cNvPr id="19" name="コンテンツ プレースホルダー 5">
              <a:extLst>
                <a:ext uri="{FF2B5EF4-FFF2-40B4-BE49-F238E27FC236}">
                  <a16:creationId xmlns:a16="http://schemas.microsoft.com/office/drawing/2014/main" id="{2F85308D-E7AD-4C89-9BE3-BD8543546DA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181565" y="4204693"/>
              <a:ext cx="1872239" cy="1686523"/>
            </a:xfrm>
            <a:prstGeom prst="rect">
              <a:avLst/>
            </a:prstGeom>
          </p:spPr>
        </p:pic>
        <p:sp>
          <p:nvSpPr>
            <p:cNvPr id="20" name="四角形: 角を丸くする 19">
              <a:extLst>
                <a:ext uri="{FF2B5EF4-FFF2-40B4-BE49-F238E27FC236}">
                  <a16:creationId xmlns:a16="http://schemas.microsoft.com/office/drawing/2014/main" id="{F04BD71F-BE0A-4631-B0DD-D4F66D6668D4}"/>
                </a:ext>
              </a:extLst>
            </p:cNvPr>
            <p:cNvSpPr/>
            <p:nvPr/>
          </p:nvSpPr>
          <p:spPr>
            <a:xfrm>
              <a:off x="4845165" y="4100741"/>
              <a:ext cx="2241435" cy="1360143"/>
            </a:xfrm>
            <a:prstGeom prst="roundRect">
              <a:avLst>
                <a:gd name="adj" fmla="val 4969"/>
              </a:avLst>
            </a:prstGeom>
            <a:solidFill>
              <a:schemeClr val="bg1"/>
            </a:solidFill>
            <a:ln w="28575">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1600">
                  <a:solidFill>
                    <a:schemeClr val="tx1">
                      <a:lumMod val="75000"/>
                      <a:lumOff val="25000"/>
                    </a:schemeClr>
                  </a:solidFill>
                  <a:latin typeface="HGPｺﾞｼｯｸE" panose="020B0900000000000000" pitchFamily="50" charset="-128"/>
                  <a:ea typeface="HGPｺﾞｼｯｸE" panose="020B0900000000000000" pitchFamily="50" charset="-128"/>
                </a:rPr>
                <a:t>接着されている場合は、間柱などに木ネジで止めた上で、対策器具を取り付ける</a:t>
              </a:r>
            </a:p>
          </p:txBody>
        </p:sp>
        <p:cxnSp>
          <p:nvCxnSpPr>
            <p:cNvPr id="21" name="直線コネクタ 20">
              <a:extLst>
                <a:ext uri="{FF2B5EF4-FFF2-40B4-BE49-F238E27FC236}">
                  <a16:creationId xmlns:a16="http://schemas.microsoft.com/office/drawing/2014/main" id="{3A6A0524-D80A-43E3-9650-4BF9DB4BEC29}"/>
                </a:ext>
              </a:extLst>
            </p:cNvPr>
            <p:cNvCxnSpPr>
              <a:cxnSpLocks/>
            </p:cNvCxnSpPr>
            <p:nvPr/>
          </p:nvCxnSpPr>
          <p:spPr>
            <a:xfrm flipH="1" flipV="1">
              <a:off x="7086600" y="4418033"/>
              <a:ext cx="1317625" cy="77767"/>
            </a:xfrm>
            <a:prstGeom prst="line">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285680A2-E544-4569-9467-DA75FEB30990}"/>
                </a:ext>
              </a:extLst>
            </p:cNvPr>
            <p:cNvCxnSpPr>
              <a:cxnSpLocks/>
            </p:cNvCxnSpPr>
            <p:nvPr/>
          </p:nvCxnSpPr>
          <p:spPr>
            <a:xfrm flipH="1" flipV="1">
              <a:off x="7086601" y="4455153"/>
              <a:ext cx="730249" cy="368070"/>
            </a:xfrm>
            <a:prstGeom prst="line">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楕円 31">
              <a:extLst>
                <a:ext uri="{FF2B5EF4-FFF2-40B4-BE49-F238E27FC236}">
                  <a16:creationId xmlns:a16="http://schemas.microsoft.com/office/drawing/2014/main" id="{3E82723B-CCFD-4012-8AFA-791BDB56991B}"/>
                </a:ext>
              </a:extLst>
            </p:cNvPr>
            <p:cNvSpPr/>
            <p:nvPr/>
          </p:nvSpPr>
          <p:spPr>
            <a:xfrm>
              <a:off x="8433627" y="4380407"/>
              <a:ext cx="306919" cy="306919"/>
            </a:xfrm>
            <a:prstGeom prst="ellipse">
              <a:avLst/>
            </a:prstGeom>
            <a:noFill/>
            <a:ln w="28575">
              <a:solidFill>
                <a:srgbClr val="E947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CA7B8828-2C38-4B7F-8738-41C2A98D48E6}"/>
                </a:ext>
              </a:extLst>
            </p:cNvPr>
            <p:cNvSpPr/>
            <p:nvPr/>
          </p:nvSpPr>
          <p:spPr>
            <a:xfrm>
              <a:off x="7823822" y="4764686"/>
              <a:ext cx="306919" cy="306919"/>
            </a:xfrm>
            <a:prstGeom prst="ellipse">
              <a:avLst/>
            </a:prstGeom>
            <a:noFill/>
            <a:ln w="28575">
              <a:solidFill>
                <a:srgbClr val="E947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 name="正方形/長方形 29">
            <a:extLst>
              <a:ext uri="{FF2B5EF4-FFF2-40B4-BE49-F238E27FC236}">
                <a16:creationId xmlns:a16="http://schemas.microsoft.com/office/drawing/2014/main" id="{83400DFE-6B5D-44AF-B7A1-50125CA07215}"/>
              </a:ext>
            </a:extLst>
          </p:cNvPr>
          <p:cNvSpPr/>
          <p:nvPr/>
        </p:nvSpPr>
        <p:spPr>
          <a:xfrm>
            <a:off x="0" y="1592468"/>
            <a:ext cx="9144000" cy="8837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a:solidFill>
                  <a:schemeClr val="tx1"/>
                </a:solidFill>
                <a:latin typeface="HGPｺﾞｼｯｸE" panose="020B0900000000000000" pitchFamily="50" charset="-128"/>
                <a:ea typeface="HGPｺﾞｼｯｸE" panose="020B0900000000000000" pitchFamily="50" charset="-128"/>
              </a:rPr>
              <a:t>各地域の状況に応じて、</a:t>
            </a:r>
            <a:r>
              <a:rPr kumimoji="1" lang="en-US" altLang="ja-JP" sz="2400">
                <a:solidFill>
                  <a:schemeClr val="tx1"/>
                </a:solidFill>
                <a:latin typeface="HGPｺﾞｼｯｸE" panose="020B0900000000000000" pitchFamily="50" charset="-128"/>
                <a:ea typeface="HGPｺﾞｼｯｸE" panose="020B0900000000000000" pitchFamily="50" charset="-128"/>
              </a:rPr>
              <a:t>P17</a:t>
            </a:r>
            <a:r>
              <a:rPr kumimoji="1" lang="ja-JP" altLang="en-US" sz="2400">
                <a:solidFill>
                  <a:schemeClr val="tx1"/>
                </a:solidFill>
                <a:latin typeface="HGPｺﾞｼｯｸE" panose="020B0900000000000000" pitchFamily="50" charset="-128"/>
                <a:ea typeface="HGPｺﾞｼｯｸE" panose="020B0900000000000000" pitchFamily="50" charset="-128"/>
              </a:rPr>
              <a:t>の後に参考資料として本スライドを活用して下さい。</a:t>
            </a:r>
          </a:p>
        </p:txBody>
      </p:sp>
    </p:spTree>
    <p:extLst>
      <p:ext uri="{BB962C8B-B14F-4D97-AF65-F5344CB8AC3E}">
        <p14:creationId xmlns:p14="http://schemas.microsoft.com/office/powerpoint/2010/main" val="2139376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9D4050-9669-42FC-B3C2-7E94D03220D0}"/>
              </a:ext>
            </a:extLst>
          </p:cNvPr>
          <p:cNvSpPr>
            <a:spLocks noGrp="1"/>
          </p:cNvSpPr>
          <p:nvPr>
            <p:ph type="title"/>
          </p:nvPr>
        </p:nvSpPr>
        <p:spPr/>
        <p:txBody>
          <a:bodyPr/>
          <a:lstStyle/>
          <a:p>
            <a:r>
              <a:rPr lang="en-US" altLang="ja-JP"/>
              <a:t>(</a:t>
            </a:r>
            <a:r>
              <a:rPr lang="ja-JP" altLang="en-US"/>
              <a:t>参考</a:t>
            </a:r>
            <a:r>
              <a:rPr lang="en-US" altLang="ja-JP"/>
              <a:t>)</a:t>
            </a:r>
            <a:r>
              <a:rPr kumimoji="1" lang="ja-JP" altLang="en-US"/>
              <a:t>ポール式器具・ストッパー式器具の場合</a:t>
            </a:r>
          </a:p>
        </p:txBody>
      </p:sp>
      <p:sp>
        <p:nvSpPr>
          <p:cNvPr id="4" name="スライド番号プレースホルダー 3">
            <a:extLst>
              <a:ext uri="{FF2B5EF4-FFF2-40B4-BE49-F238E27FC236}">
                <a16:creationId xmlns:a16="http://schemas.microsoft.com/office/drawing/2014/main" id="{81DB2DBD-36E3-4F28-8786-AA97EC7695A3}"/>
              </a:ext>
            </a:extLst>
          </p:cNvPr>
          <p:cNvSpPr>
            <a:spLocks noGrp="1"/>
          </p:cNvSpPr>
          <p:nvPr>
            <p:ph type="sldNum" sz="quarter" idx="12"/>
          </p:nvPr>
        </p:nvSpPr>
        <p:spPr/>
        <p:txBody>
          <a:bodyPr/>
          <a:lstStyle/>
          <a:p>
            <a:fld id="{48C0FCB9-D989-46F1-965E-624BDAC7E129}" type="slidenum">
              <a:rPr kumimoji="1" lang="ja-JP" altLang="en-US" smtClean="0"/>
              <a:pPr/>
              <a:t>23</a:t>
            </a:fld>
            <a:endParaRPr kumimoji="1" lang="ja-JP" altLang="en-US"/>
          </a:p>
        </p:txBody>
      </p:sp>
      <p:sp>
        <p:nvSpPr>
          <p:cNvPr id="5" name="正方形/長方形 4">
            <a:extLst>
              <a:ext uri="{FF2B5EF4-FFF2-40B4-BE49-F238E27FC236}">
                <a16:creationId xmlns:a16="http://schemas.microsoft.com/office/drawing/2014/main" id="{F59051FE-800F-4F1A-AFF7-754693281685}"/>
              </a:ext>
            </a:extLst>
          </p:cNvPr>
          <p:cNvSpPr/>
          <p:nvPr/>
        </p:nvSpPr>
        <p:spPr>
          <a:xfrm>
            <a:off x="262800" y="802119"/>
            <a:ext cx="8618400" cy="1188000"/>
          </a:xfrm>
          <a:prstGeom prst="rect">
            <a:avLst/>
          </a:prstGeom>
          <a:solidFill>
            <a:schemeClr val="bg1"/>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ja-JP" altLang="en-US" sz="2800">
                <a:solidFill>
                  <a:srgbClr val="404040"/>
                </a:solidFill>
                <a:latin typeface="HGPｺﾞｼｯｸE" panose="020B0900000000000000" pitchFamily="50" charset="-128"/>
                <a:ea typeface="HGPｺﾞｼｯｸE" panose="020B0900000000000000" pitchFamily="50" charset="-128"/>
              </a:rPr>
              <a:t>組み合わせて取り付けると、壁に固定した時と同程度の効果がうまれる</a:t>
            </a:r>
            <a:endParaRPr lang="en-US" altLang="ja-JP" sz="2800">
              <a:solidFill>
                <a:srgbClr val="404040"/>
              </a:solidFill>
              <a:latin typeface="HGPｺﾞｼｯｸE" panose="020B0900000000000000" pitchFamily="50" charset="-128"/>
              <a:ea typeface="HGPｺﾞｼｯｸE" panose="020B0900000000000000" pitchFamily="50" charset="-128"/>
            </a:endParaRPr>
          </a:p>
        </p:txBody>
      </p:sp>
      <p:sp>
        <p:nvSpPr>
          <p:cNvPr id="15" name="テキスト ボックス 14">
            <a:extLst>
              <a:ext uri="{FF2B5EF4-FFF2-40B4-BE49-F238E27FC236}">
                <a16:creationId xmlns:a16="http://schemas.microsoft.com/office/drawing/2014/main" id="{15EABFBC-61BB-4B0E-B8A8-0959A841C1ED}"/>
              </a:ext>
            </a:extLst>
          </p:cNvPr>
          <p:cNvSpPr txBox="1"/>
          <p:nvPr/>
        </p:nvSpPr>
        <p:spPr>
          <a:xfrm>
            <a:off x="-49080" y="2299629"/>
            <a:ext cx="1980029" cy="400110"/>
          </a:xfrm>
          <a:prstGeom prst="rect">
            <a:avLst/>
          </a:prstGeom>
          <a:noFill/>
        </p:spPr>
        <p:txBody>
          <a:bodyPr wrap="none" rtlCol="0">
            <a:spAutoFit/>
          </a:bodyPr>
          <a:lstStyle/>
          <a:p>
            <a:r>
              <a:rPr kumimoji="1"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●ポール式器具</a:t>
            </a:r>
            <a:endParaRPr kumimoji="1" lang="ja-JP" altLang="en-US" sz="2000" u="sng">
              <a:solidFill>
                <a:srgbClr val="FF0000"/>
              </a:solidFill>
              <a:latin typeface="HGPｺﾞｼｯｸE" panose="020B0900000000000000" pitchFamily="50" charset="-128"/>
              <a:ea typeface="HGPｺﾞｼｯｸE" panose="020B0900000000000000" pitchFamily="50" charset="-128"/>
            </a:endParaRPr>
          </a:p>
        </p:txBody>
      </p:sp>
      <p:sp>
        <p:nvSpPr>
          <p:cNvPr id="44" name="テキスト ボックス 43">
            <a:extLst>
              <a:ext uri="{FF2B5EF4-FFF2-40B4-BE49-F238E27FC236}">
                <a16:creationId xmlns:a16="http://schemas.microsoft.com/office/drawing/2014/main" id="{FACE0221-38DB-438E-A099-466046D0DBCD}"/>
              </a:ext>
            </a:extLst>
          </p:cNvPr>
          <p:cNvSpPr txBox="1"/>
          <p:nvPr/>
        </p:nvSpPr>
        <p:spPr>
          <a:xfrm>
            <a:off x="0" y="6530152"/>
            <a:ext cx="5690982" cy="261610"/>
          </a:xfrm>
          <a:prstGeom prst="rect">
            <a:avLst/>
          </a:prstGeom>
          <a:noFill/>
        </p:spPr>
        <p:txBody>
          <a:bodyPr wrap="none" rtlCol="0">
            <a:spAutoFit/>
          </a:bodyPr>
          <a:lstStyle/>
          <a:p>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参考：東京消防庁「家具類の転倒・落下・移動防止対策ハンドブック</a:t>
            </a:r>
            <a:r>
              <a:rPr lang="en-US" altLang="ja-JP" sz="11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室内の地震対策</a:t>
            </a:r>
            <a:r>
              <a:rPr lang="en-US" altLang="ja-JP" sz="11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en-US" altLang="ja-JP" sz="1100">
                <a:solidFill>
                  <a:schemeClr val="tx1">
                    <a:lumMod val="75000"/>
                    <a:lumOff val="25000"/>
                  </a:schemeClr>
                </a:solidFill>
                <a:latin typeface="HGPｺﾞｼｯｸE" panose="020B0900000000000000" pitchFamily="50" charset="-128"/>
                <a:ea typeface="HGPｺﾞｼｯｸE" panose="020B0900000000000000" pitchFamily="50" charset="-128"/>
              </a:rPr>
              <a:t>p.15</a:t>
            </a:r>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a:t>
            </a:r>
          </a:p>
        </p:txBody>
      </p:sp>
      <p:sp>
        <p:nvSpPr>
          <p:cNvPr id="46" name="テキスト ボックス 45">
            <a:extLst>
              <a:ext uri="{FF2B5EF4-FFF2-40B4-BE49-F238E27FC236}">
                <a16:creationId xmlns:a16="http://schemas.microsoft.com/office/drawing/2014/main" id="{1338E938-D658-4455-B7C8-99BF9677DA33}"/>
              </a:ext>
            </a:extLst>
          </p:cNvPr>
          <p:cNvSpPr txBox="1"/>
          <p:nvPr/>
        </p:nvSpPr>
        <p:spPr>
          <a:xfrm>
            <a:off x="6727903" y="2342578"/>
            <a:ext cx="2327881" cy="400110"/>
          </a:xfrm>
          <a:prstGeom prst="rect">
            <a:avLst/>
          </a:prstGeom>
          <a:noFill/>
        </p:spPr>
        <p:txBody>
          <a:bodyPr wrap="none" rtlCol="0">
            <a:spAutoFit/>
          </a:bodyPr>
          <a:lstStyle/>
          <a:p>
            <a:r>
              <a:rPr kumimoji="1"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ストッパー</a:t>
            </a:r>
            <a:r>
              <a:rPr kumimoji="1"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式器具</a:t>
            </a:r>
            <a:endParaRPr kumimoji="1" lang="ja-JP" altLang="en-US" sz="2000" u="sng">
              <a:solidFill>
                <a:srgbClr val="FF0000"/>
              </a:solidFill>
              <a:latin typeface="HGPｺﾞｼｯｸE" panose="020B0900000000000000" pitchFamily="50" charset="-128"/>
              <a:ea typeface="HGPｺﾞｼｯｸE" panose="020B0900000000000000" pitchFamily="50" charset="-128"/>
            </a:endParaRPr>
          </a:p>
        </p:txBody>
      </p:sp>
      <p:grpSp>
        <p:nvGrpSpPr>
          <p:cNvPr id="53" name="グループ化 52">
            <a:extLst>
              <a:ext uri="{FF2B5EF4-FFF2-40B4-BE49-F238E27FC236}">
                <a16:creationId xmlns:a16="http://schemas.microsoft.com/office/drawing/2014/main" id="{032F3D60-4F19-43F0-9094-8D8A7DE5F182}"/>
              </a:ext>
            </a:extLst>
          </p:cNvPr>
          <p:cNvGrpSpPr/>
          <p:nvPr/>
        </p:nvGrpSpPr>
        <p:grpSpPr>
          <a:xfrm>
            <a:off x="50568" y="2801540"/>
            <a:ext cx="8933326" cy="2919993"/>
            <a:chOff x="50568" y="2801540"/>
            <a:chExt cx="8933326" cy="2919993"/>
          </a:xfrm>
        </p:grpSpPr>
        <p:sp>
          <p:nvSpPr>
            <p:cNvPr id="12" name="正方形/長方形 11">
              <a:extLst>
                <a:ext uri="{FF2B5EF4-FFF2-40B4-BE49-F238E27FC236}">
                  <a16:creationId xmlns:a16="http://schemas.microsoft.com/office/drawing/2014/main" id="{BBAF750C-F0DC-48EB-860A-D06A231F8444}"/>
                </a:ext>
              </a:extLst>
            </p:cNvPr>
            <p:cNvSpPr/>
            <p:nvPr/>
          </p:nvSpPr>
          <p:spPr>
            <a:xfrm>
              <a:off x="50569" y="3220278"/>
              <a:ext cx="2124000" cy="24963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ｺﾞｼｯｸE" panose="020B0900000000000000" pitchFamily="50" charset="-128"/>
                <a:ea typeface="HGPｺﾞｼｯｸE" panose="020B0900000000000000" pitchFamily="50" charset="-128"/>
              </a:endParaRPr>
            </a:p>
          </p:txBody>
        </p:sp>
        <p:sp>
          <p:nvSpPr>
            <p:cNvPr id="13" name="正方形/長方形 12">
              <a:extLst>
                <a:ext uri="{FF2B5EF4-FFF2-40B4-BE49-F238E27FC236}">
                  <a16:creationId xmlns:a16="http://schemas.microsoft.com/office/drawing/2014/main" id="{98ADA6E7-2514-4A34-853E-7AAC3F9BACD0}"/>
                </a:ext>
              </a:extLst>
            </p:cNvPr>
            <p:cNvSpPr/>
            <p:nvPr/>
          </p:nvSpPr>
          <p:spPr>
            <a:xfrm>
              <a:off x="50568" y="2806202"/>
              <a:ext cx="2124000" cy="505518"/>
            </a:xfrm>
            <a:prstGeom prst="rect">
              <a:avLst/>
            </a:prstGeom>
            <a:solidFill>
              <a:srgbClr val="35A16B"/>
            </a:solidFill>
            <a:ln>
              <a:solidFill>
                <a:srgbClr val="35A16B"/>
              </a:solidFill>
            </a:ln>
          </p:spPr>
          <p:style>
            <a:lnRef idx="2">
              <a:schemeClr val="dk1"/>
            </a:lnRef>
            <a:fillRef idx="1">
              <a:schemeClr val="lt1"/>
            </a:fillRef>
            <a:effectRef idx="0">
              <a:schemeClr val="dk1"/>
            </a:effectRef>
            <a:fontRef idx="minor">
              <a:schemeClr val="dk1"/>
            </a:fontRef>
          </p:style>
          <p:txBody>
            <a:bodyPr lIns="36000" rIns="36000" rtlCol="0" anchor="ctr"/>
            <a:lstStyle/>
            <a:p>
              <a:pPr algn="ctr">
                <a:lnSpc>
                  <a:spcPts val="1900"/>
                </a:lnSpc>
              </a:pPr>
              <a:r>
                <a:rPr kumimoji="1" lang="ja-JP" altLang="en-US">
                  <a:solidFill>
                    <a:schemeClr val="bg1"/>
                  </a:solidFill>
                  <a:latin typeface="HGPｺﾞｼｯｸE" panose="020B0900000000000000" pitchFamily="50" charset="-128"/>
                  <a:ea typeface="HGPｺﾞｼｯｸE" panose="020B0900000000000000" pitchFamily="50" charset="-128"/>
                </a:rPr>
                <a:t>奥の両端に設置する</a:t>
              </a:r>
            </a:p>
          </p:txBody>
        </p:sp>
        <p:sp>
          <p:nvSpPr>
            <p:cNvPr id="10" name="正方形/長方形 9">
              <a:extLst>
                <a:ext uri="{FF2B5EF4-FFF2-40B4-BE49-F238E27FC236}">
                  <a16:creationId xmlns:a16="http://schemas.microsoft.com/office/drawing/2014/main" id="{AF784ADE-0E9F-44E5-821B-DF647948D0CD}"/>
                </a:ext>
              </a:extLst>
            </p:cNvPr>
            <p:cNvSpPr/>
            <p:nvPr/>
          </p:nvSpPr>
          <p:spPr>
            <a:xfrm>
              <a:off x="2311677" y="3156668"/>
              <a:ext cx="2124000" cy="25538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ｺﾞｼｯｸE" panose="020B0900000000000000" pitchFamily="50" charset="-128"/>
                <a:ea typeface="HGPｺﾞｼｯｸE" panose="020B0900000000000000" pitchFamily="50" charset="-128"/>
              </a:endParaRPr>
            </a:p>
          </p:txBody>
        </p:sp>
        <p:sp>
          <p:nvSpPr>
            <p:cNvPr id="11" name="正方形/長方形 10">
              <a:extLst>
                <a:ext uri="{FF2B5EF4-FFF2-40B4-BE49-F238E27FC236}">
                  <a16:creationId xmlns:a16="http://schemas.microsoft.com/office/drawing/2014/main" id="{B2D4574F-6A47-4FEB-A806-75B25571C6B3}"/>
                </a:ext>
              </a:extLst>
            </p:cNvPr>
            <p:cNvSpPr/>
            <p:nvPr/>
          </p:nvSpPr>
          <p:spPr>
            <a:xfrm>
              <a:off x="2311677" y="2801541"/>
              <a:ext cx="2124000" cy="508173"/>
            </a:xfrm>
            <a:prstGeom prst="rect">
              <a:avLst/>
            </a:prstGeom>
            <a:solidFill>
              <a:srgbClr val="35A16B"/>
            </a:solidFill>
            <a:ln>
              <a:solidFill>
                <a:srgbClr val="35A16B"/>
              </a:solidFill>
            </a:ln>
          </p:spPr>
          <p:style>
            <a:lnRef idx="2">
              <a:schemeClr val="dk1"/>
            </a:lnRef>
            <a:fillRef idx="1">
              <a:schemeClr val="lt1"/>
            </a:fillRef>
            <a:effectRef idx="0">
              <a:schemeClr val="dk1"/>
            </a:effectRef>
            <a:fontRef idx="minor">
              <a:schemeClr val="dk1"/>
            </a:fontRef>
          </p:style>
          <p:txBody>
            <a:bodyPr lIns="36000" rIns="36000" rtlCol="0" anchor="ctr"/>
            <a:lstStyle/>
            <a:p>
              <a:pPr algn="ctr">
                <a:lnSpc>
                  <a:spcPts val="1900"/>
                </a:lnSpc>
              </a:pPr>
              <a:r>
                <a:rPr lang="ja-JP" altLang="en-US">
                  <a:solidFill>
                    <a:schemeClr val="bg1"/>
                  </a:solidFill>
                  <a:latin typeface="HGPｺﾞｼｯｸE" panose="020B0900000000000000" pitchFamily="50" charset="-128"/>
                  <a:ea typeface="HGPｺﾞｼｯｸE" panose="020B0900000000000000" pitchFamily="50" charset="-128"/>
                </a:rPr>
                <a:t>天井との空きは</a:t>
              </a:r>
              <a:endParaRPr lang="en-US" altLang="ja-JP">
                <a:solidFill>
                  <a:schemeClr val="bg1"/>
                </a:solidFill>
                <a:latin typeface="HGPｺﾞｼｯｸE" panose="020B0900000000000000" pitchFamily="50" charset="-128"/>
                <a:ea typeface="HGPｺﾞｼｯｸE" panose="020B0900000000000000" pitchFamily="50" charset="-128"/>
              </a:endParaRPr>
            </a:p>
            <a:p>
              <a:pPr algn="ctr">
                <a:lnSpc>
                  <a:spcPts val="1900"/>
                </a:lnSpc>
              </a:pPr>
              <a:r>
                <a:rPr lang="ja-JP" altLang="en-US">
                  <a:solidFill>
                    <a:schemeClr val="bg1"/>
                  </a:solidFill>
                  <a:latin typeface="HGPｺﾞｼｯｸE" panose="020B0900000000000000" pitchFamily="50" charset="-128"/>
                  <a:ea typeface="HGPｺﾞｼｯｸE" panose="020B0900000000000000" pitchFamily="50" charset="-128"/>
                </a:rPr>
                <a:t>少なく</a:t>
              </a:r>
              <a:endParaRPr kumimoji="1" lang="ja-JP" altLang="en-US">
                <a:solidFill>
                  <a:schemeClr val="bg1"/>
                </a:solidFill>
                <a:latin typeface="HGPｺﾞｼｯｸE" panose="020B0900000000000000" pitchFamily="50" charset="-128"/>
                <a:ea typeface="HGPｺﾞｼｯｸE" panose="020B0900000000000000" pitchFamily="50" charset="-128"/>
              </a:endParaRPr>
            </a:p>
          </p:txBody>
        </p:sp>
        <p:sp>
          <p:nvSpPr>
            <p:cNvPr id="6" name="正方形/長方形 5">
              <a:extLst>
                <a:ext uri="{FF2B5EF4-FFF2-40B4-BE49-F238E27FC236}">
                  <a16:creationId xmlns:a16="http://schemas.microsoft.com/office/drawing/2014/main" id="{CF1CF75C-56EA-4DF3-8835-A8D4B5AFC003}"/>
                </a:ext>
              </a:extLst>
            </p:cNvPr>
            <p:cNvSpPr/>
            <p:nvPr/>
          </p:nvSpPr>
          <p:spPr>
            <a:xfrm>
              <a:off x="6859894" y="2801540"/>
              <a:ext cx="2124000" cy="29199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ｺﾞｼｯｸE" panose="020B0900000000000000" pitchFamily="50" charset="-128"/>
                <a:ea typeface="HGPｺﾞｼｯｸE" panose="020B0900000000000000" pitchFamily="50" charset="-128"/>
              </a:endParaRPr>
            </a:p>
          </p:txBody>
        </p:sp>
        <p:sp>
          <p:nvSpPr>
            <p:cNvPr id="8" name="正方形/長方形 7">
              <a:extLst>
                <a:ext uri="{FF2B5EF4-FFF2-40B4-BE49-F238E27FC236}">
                  <a16:creationId xmlns:a16="http://schemas.microsoft.com/office/drawing/2014/main" id="{791784EA-A7A3-44C8-B5C6-2ED4D2D28F46}"/>
                </a:ext>
              </a:extLst>
            </p:cNvPr>
            <p:cNvSpPr/>
            <p:nvPr/>
          </p:nvSpPr>
          <p:spPr>
            <a:xfrm>
              <a:off x="4572003" y="2803421"/>
              <a:ext cx="2124000" cy="29112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ｺﾞｼｯｸE" panose="020B0900000000000000" pitchFamily="50" charset="-128"/>
                <a:ea typeface="HGPｺﾞｼｯｸE" panose="020B0900000000000000" pitchFamily="50" charset="-128"/>
              </a:endParaRPr>
            </a:p>
          </p:txBody>
        </p:sp>
        <p:sp>
          <p:nvSpPr>
            <p:cNvPr id="7" name="正方形/長方形 6">
              <a:extLst>
                <a:ext uri="{FF2B5EF4-FFF2-40B4-BE49-F238E27FC236}">
                  <a16:creationId xmlns:a16="http://schemas.microsoft.com/office/drawing/2014/main" id="{1CFE5914-F5CD-4C3A-941F-20818929D0A0}"/>
                </a:ext>
              </a:extLst>
            </p:cNvPr>
            <p:cNvSpPr/>
            <p:nvPr/>
          </p:nvSpPr>
          <p:spPr>
            <a:xfrm>
              <a:off x="6859894" y="2801542"/>
              <a:ext cx="2124000" cy="519991"/>
            </a:xfrm>
            <a:prstGeom prst="rect">
              <a:avLst/>
            </a:prstGeom>
            <a:solidFill>
              <a:srgbClr val="35A16B"/>
            </a:solidFill>
            <a:ln>
              <a:solidFill>
                <a:srgbClr val="35A16B"/>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a:solidFill>
                    <a:schemeClr val="bg1"/>
                  </a:solidFill>
                  <a:latin typeface="HGPｺﾞｼｯｸE" panose="020B0900000000000000" pitchFamily="50" charset="-128"/>
                  <a:ea typeface="HGPｺﾞｼｯｸE" panose="020B0900000000000000" pitchFamily="50" charset="-128"/>
                </a:rPr>
                <a:t>端から端まで敷く</a:t>
              </a:r>
              <a:endParaRPr kumimoji="1" lang="ja-JP" altLang="en-US">
                <a:solidFill>
                  <a:schemeClr val="bg1"/>
                </a:solidFill>
                <a:latin typeface="HGPｺﾞｼｯｸE" panose="020B0900000000000000" pitchFamily="50" charset="-128"/>
                <a:ea typeface="HGPｺﾞｼｯｸE" panose="020B0900000000000000" pitchFamily="50" charset="-128"/>
              </a:endParaRPr>
            </a:p>
          </p:txBody>
        </p:sp>
        <p:sp>
          <p:nvSpPr>
            <p:cNvPr id="9" name="正方形/長方形 8">
              <a:extLst>
                <a:ext uri="{FF2B5EF4-FFF2-40B4-BE49-F238E27FC236}">
                  <a16:creationId xmlns:a16="http://schemas.microsoft.com/office/drawing/2014/main" id="{D972D75B-68BA-4AED-92C6-CEC4F4EBAC43}"/>
                </a:ext>
              </a:extLst>
            </p:cNvPr>
            <p:cNvSpPr/>
            <p:nvPr/>
          </p:nvSpPr>
          <p:spPr>
            <a:xfrm>
              <a:off x="4572003" y="2803421"/>
              <a:ext cx="2124000" cy="518108"/>
            </a:xfrm>
            <a:prstGeom prst="rect">
              <a:avLst/>
            </a:prstGeom>
            <a:solidFill>
              <a:srgbClr val="35A16B"/>
            </a:solidFill>
            <a:ln>
              <a:solidFill>
                <a:srgbClr val="35A16B"/>
              </a:solidFill>
            </a:ln>
          </p:spPr>
          <p:style>
            <a:lnRef idx="2">
              <a:schemeClr val="dk1"/>
            </a:lnRef>
            <a:fillRef idx="1">
              <a:schemeClr val="lt1"/>
            </a:fillRef>
            <a:effectRef idx="0">
              <a:schemeClr val="dk1"/>
            </a:effectRef>
            <a:fontRef idx="minor">
              <a:schemeClr val="dk1"/>
            </a:fontRef>
          </p:style>
          <p:txBody>
            <a:bodyPr lIns="36000" rIns="36000" rtlCol="0" anchor="ctr"/>
            <a:lstStyle/>
            <a:p>
              <a:pPr algn="ctr">
                <a:lnSpc>
                  <a:spcPts val="1900"/>
                </a:lnSpc>
              </a:pPr>
              <a:r>
                <a:rPr lang="ja-JP" altLang="en-US">
                  <a:solidFill>
                    <a:schemeClr val="bg1"/>
                  </a:solidFill>
                  <a:latin typeface="HGPｺﾞｼｯｸE" panose="020B0900000000000000" pitchFamily="50" charset="-128"/>
                  <a:ea typeface="HGPｺﾞｼｯｸE" panose="020B0900000000000000" pitchFamily="50" charset="-128"/>
                </a:rPr>
                <a:t>ねじ止めは効果ＵＰ</a:t>
              </a:r>
              <a:endParaRPr kumimoji="1" lang="ja-JP" altLang="en-US">
                <a:solidFill>
                  <a:schemeClr val="bg1"/>
                </a:solidFill>
                <a:latin typeface="HGPｺﾞｼｯｸE" panose="020B0900000000000000" pitchFamily="50" charset="-128"/>
                <a:ea typeface="HGPｺﾞｼｯｸE" panose="020B0900000000000000" pitchFamily="50" charset="-128"/>
              </a:endParaRPr>
            </a:p>
          </p:txBody>
        </p:sp>
        <p:pic>
          <p:nvPicPr>
            <p:cNvPr id="14" name="コンテンツ プレースホルダー 5">
              <a:extLst>
                <a:ext uri="{FF2B5EF4-FFF2-40B4-BE49-F238E27FC236}">
                  <a16:creationId xmlns:a16="http://schemas.microsoft.com/office/drawing/2014/main" id="{E561E349-1D6D-452A-A1A9-3556CFCC6D1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7794" y="3497164"/>
              <a:ext cx="1951835" cy="1925479"/>
            </a:xfrm>
            <a:prstGeom prst="rect">
              <a:avLst/>
            </a:prstGeom>
          </p:spPr>
        </p:pic>
        <p:sp>
          <p:nvSpPr>
            <p:cNvPr id="16" name="正方形/長方形 15">
              <a:extLst>
                <a:ext uri="{FF2B5EF4-FFF2-40B4-BE49-F238E27FC236}">
                  <a16:creationId xmlns:a16="http://schemas.microsoft.com/office/drawing/2014/main" id="{4B0A9786-FD16-4DA9-AE3C-4047E7417FF6}"/>
                </a:ext>
              </a:extLst>
            </p:cNvPr>
            <p:cNvSpPr/>
            <p:nvPr/>
          </p:nvSpPr>
          <p:spPr>
            <a:xfrm>
              <a:off x="115296" y="3759650"/>
              <a:ext cx="701265" cy="221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ｺﾞｼｯｸE" panose="020B0900000000000000" pitchFamily="50" charset="-128"/>
                <a:ea typeface="HGPｺﾞｼｯｸE" panose="020B0900000000000000" pitchFamily="50" charset="-128"/>
              </a:endParaRPr>
            </a:p>
          </p:txBody>
        </p:sp>
        <p:sp>
          <p:nvSpPr>
            <p:cNvPr id="17" name="正方形/長方形 16">
              <a:extLst>
                <a:ext uri="{FF2B5EF4-FFF2-40B4-BE49-F238E27FC236}">
                  <a16:creationId xmlns:a16="http://schemas.microsoft.com/office/drawing/2014/main" id="{F5254EE1-10F9-4E6D-A8B6-172EAF050958}"/>
                </a:ext>
              </a:extLst>
            </p:cNvPr>
            <p:cNvSpPr/>
            <p:nvPr/>
          </p:nvSpPr>
          <p:spPr>
            <a:xfrm>
              <a:off x="1550588" y="3806498"/>
              <a:ext cx="518142" cy="221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ｺﾞｼｯｸE" panose="020B0900000000000000" pitchFamily="50" charset="-128"/>
                <a:ea typeface="HGPｺﾞｼｯｸE" panose="020B0900000000000000" pitchFamily="50" charset="-128"/>
              </a:endParaRPr>
            </a:p>
          </p:txBody>
        </p:sp>
        <p:sp>
          <p:nvSpPr>
            <p:cNvPr id="18" name="正方形/長方形 17">
              <a:extLst>
                <a:ext uri="{FF2B5EF4-FFF2-40B4-BE49-F238E27FC236}">
                  <a16:creationId xmlns:a16="http://schemas.microsoft.com/office/drawing/2014/main" id="{7B1FC447-11F0-416B-9E92-5E622D774506}"/>
                </a:ext>
              </a:extLst>
            </p:cNvPr>
            <p:cNvSpPr/>
            <p:nvPr/>
          </p:nvSpPr>
          <p:spPr>
            <a:xfrm>
              <a:off x="940935" y="4339516"/>
              <a:ext cx="518142" cy="221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ｺﾞｼｯｸE" panose="020B0900000000000000" pitchFamily="50" charset="-128"/>
                <a:ea typeface="HGPｺﾞｼｯｸE" panose="020B0900000000000000" pitchFamily="50" charset="-128"/>
              </a:endParaRPr>
            </a:p>
          </p:txBody>
        </p:sp>
        <p:sp>
          <p:nvSpPr>
            <p:cNvPr id="19" name="テキスト ボックス 18">
              <a:extLst>
                <a:ext uri="{FF2B5EF4-FFF2-40B4-BE49-F238E27FC236}">
                  <a16:creationId xmlns:a16="http://schemas.microsoft.com/office/drawing/2014/main" id="{ACA0A700-12C4-4433-B15A-F8E07FE85654}"/>
                </a:ext>
              </a:extLst>
            </p:cNvPr>
            <p:cNvSpPr txBox="1"/>
            <p:nvPr/>
          </p:nvSpPr>
          <p:spPr>
            <a:xfrm>
              <a:off x="773552" y="4322896"/>
              <a:ext cx="710970" cy="400110"/>
            </a:xfrm>
            <a:prstGeom prst="rect">
              <a:avLst/>
            </a:prstGeom>
            <a:noFill/>
          </p:spPr>
          <p:txBody>
            <a:bodyPr wrap="square" rtlCol="0">
              <a:spAutoFit/>
            </a:bodyPr>
            <a:lstStyle/>
            <a:p>
              <a:pPr algn="ctr"/>
              <a:r>
                <a:rPr kumimoji="1"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家具</a:t>
              </a:r>
            </a:p>
          </p:txBody>
        </p:sp>
        <p:grpSp>
          <p:nvGrpSpPr>
            <p:cNvPr id="22" name="グループ化 21">
              <a:extLst>
                <a:ext uri="{FF2B5EF4-FFF2-40B4-BE49-F238E27FC236}">
                  <a16:creationId xmlns:a16="http://schemas.microsoft.com/office/drawing/2014/main" id="{4F848E74-EEB6-46ED-93DD-CF245E0771C1}"/>
                </a:ext>
              </a:extLst>
            </p:cNvPr>
            <p:cNvGrpSpPr/>
            <p:nvPr/>
          </p:nvGrpSpPr>
          <p:grpSpPr>
            <a:xfrm>
              <a:off x="2471469" y="3467734"/>
              <a:ext cx="1184556" cy="743746"/>
              <a:chOff x="3695699" y="3824288"/>
              <a:chExt cx="1681164" cy="917092"/>
            </a:xfrm>
          </p:grpSpPr>
          <p:cxnSp>
            <p:nvCxnSpPr>
              <p:cNvPr id="23" name="直線コネクタ 22">
                <a:extLst>
                  <a:ext uri="{FF2B5EF4-FFF2-40B4-BE49-F238E27FC236}">
                    <a16:creationId xmlns:a16="http://schemas.microsoft.com/office/drawing/2014/main" id="{7270D6E7-50ED-47C1-B28A-6CD97E1C5D4B}"/>
                  </a:ext>
                </a:extLst>
              </p:cNvPr>
              <p:cNvCxnSpPr>
                <a:cxnSpLocks/>
              </p:cNvCxnSpPr>
              <p:nvPr/>
            </p:nvCxnSpPr>
            <p:spPr>
              <a:xfrm>
                <a:off x="3695699" y="3824288"/>
                <a:ext cx="168116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825DA8E0-5CC8-47F3-88AF-A515F2FA9166}"/>
                  </a:ext>
                </a:extLst>
              </p:cNvPr>
              <p:cNvCxnSpPr/>
              <p:nvPr/>
            </p:nvCxnSpPr>
            <p:spPr>
              <a:xfrm>
                <a:off x="3714750" y="3824288"/>
                <a:ext cx="0"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正方形/長方形 24">
                <a:extLst>
                  <a:ext uri="{FF2B5EF4-FFF2-40B4-BE49-F238E27FC236}">
                    <a16:creationId xmlns:a16="http://schemas.microsoft.com/office/drawing/2014/main" id="{CD6446FD-C4B3-41F7-9CEB-DB876BC0F7DF}"/>
                  </a:ext>
                </a:extLst>
              </p:cNvPr>
              <p:cNvSpPr/>
              <p:nvPr/>
            </p:nvSpPr>
            <p:spPr>
              <a:xfrm>
                <a:off x="3767138" y="4395790"/>
                <a:ext cx="1557337" cy="34559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ｺﾞｼｯｸE" panose="020B0900000000000000" pitchFamily="50" charset="-128"/>
                  <a:ea typeface="HGPｺﾞｼｯｸE" panose="020B0900000000000000" pitchFamily="50" charset="-128"/>
                </a:endParaRPr>
              </a:p>
            </p:txBody>
          </p:sp>
          <p:sp>
            <p:nvSpPr>
              <p:cNvPr id="26" name="フリーフォーム: 図形 25">
                <a:extLst>
                  <a:ext uri="{FF2B5EF4-FFF2-40B4-BE49-F238E27FC236}">
                    <a16:creationId xmlns:a16="http://schemas.microsoft.com/office/drawing/2014/main" id="{4C7CCF53-DB81-42FC-8BAE-4E2FF4C95AF1}"/>
                  </a:ext>
                </a:extLst>
              </p:cNvPr>
              <p:cNvSpPr/>
              <p:nvPr/>
            </p:nvSpPr>
            <p:spPr>
              <a:xfrm>
                <a:off x="3824287" y="3848100"/>
                <a:ext cx="454819" cy="550069"/>
              </a:xfrm>
              <a:custGeom>
                <a:avLst/>
                <a:gdLst>
                  <a:gd name="connsiteX0" fmla="*/ 0 w 454818"/>
                  <a:gd name="connsiteY0" fmla="*/ 0 h 550069"/>
                  <a:gd name="connsiteX1" fmla="*/ 447675 w 454818"/>
                  <a:gd name="connsiteY1" fmla="*/ 0 h 550069"/>
                  <a:gd name="connsiteX2" fmla="*/ 447675 w 454818"/>
                  <a:gd name="connsiteY2" fmla="*/ 40481 h 550069"/>
                  <a:gd name="connsiteX3" fmla="*/ 333375 w 454818"/>
                  <a:gd name="connsiteY3" fmla="*/ 59531 h 550069"/>
                  <a:gd name="connsiteX4" fmla="*/ 278606 w 454818"/>
                  <a:gd name="connsiteY4" fmla="*/ 61913 h 550069"/>
                  <a:gd name="connsiteX5" fmla="*/ 278606 w 454818"/>
                  <a:gd name="connsiteY5" fmla="*/ 200025 h 550069"/>
                  <a:gd name="connsiteX6" fmla="*/ 314325 w 454818"/>
                  <a:gd name="connsiteY6" fmla="*/ 200025 h 550069"/>
                  <a:gd name="connsiteX7" fmla="*/ 314325 w 454818"/>
                  <a:gd name="connsiteY7" fmla="*/ 335756 h 550069"/>
                  <a:gd name="connsiteX8" fmla="*/ 278606 w 454818"/>
                  <a:gd name="connsiteY8" fmla="*/ 335756 h 550069"/>
                  <a:gd name="connsiteX9" fmla="*/ 278606 w 454818"/>
                  <a:gd name="connsiteY9" fmla="*/ 471488 h 550069"/>
                  <a:gd name="connsiteX10" fmla="*/ 454818 w 454818"/>
                  <a:gd name="connsiteY10" fmla="*/ 507206 h 550069"/>
                  <a:gd name="connsiteX11" fmla="*/ 454818 w 454818"/>
                  <a:gd name="connsiteY11" fmla="*/ 550069 h 550069"/>
                  <a:gd name="connsiteX12" fmla="*/ 4762 w 454818"/>
                  <a:gd name="connsiteY12" fmla="*/ 550069 h 550069"/>
                  <a:gd name="connsiteX13" fmla="*/ 4762 w 454818"/>
                  <a:gd name="connsiteY13" fmla="*/ 504825 h 550069"/>
                  <a:gd name="connsiteX14" fmla="*/ 197643 w 454818"/>
                  <a:gd name="connsiteY14" fmla="*/ 471488 h 550069"/>
                  <a:gd name="connsiteX15" fmla="*/ 197643 w 454818"/>
                  <a:gd name="connsiteY15" fmla="*/ 335756 h 550069"/>
                  <a:gd name="connsiteX16" fmla="*/ 147637 w 454818"/>
                  <a:gd name="connsiteY16" fmla="*/ 335756 h 550069"/>
                  <a:gd name="connsiteX17" fmla="*/ 147637 w 454818"/>
                  <a:gd name="connsiteY17" fmla="*/ 197644 h 550069"/>
                  <a:gd name="connsiteX18" fmla="*/ 195262 w 454818"/>
                  <a:gd name="connsiteY18" fmla="*/ 197644 h 550069"/>
                  <a:gd name="connsiteX19" fmla="*/ 195262 w 454818"/>
                  <a:gd name="connsiteY19" fmla="*/ 69056 h 550069"/>
                  <a:gd name="connsiteX20" fmla="*/ 95250 w 454818"/>
                  <a:gd name="connsiteY20" fmla="*/ 54769 h 550069"/>
                  <a:gd name="connsiteX21" fmla="*/ 0 w 454818"/>
                  <a:gd name="connsiteY21" fmla="*/ 0 h 550069"/>
                  <a:gd name="connsiteX0" fmla="*/ 0 w 454818"/>
                  <a:gd name="connsiteY0" fmla="*/ 0 h 550069"/>
                  <a:gd name="connsiteX1" fmla="*/ 447675 w 454818"/>
                  <a:gd name="connsiteY1" fmla="*/ 0 h 550069"/>
                  <a:gd name="connsiteX2" fmla="*/ 447675 w 454818"/>
                  <a:gd name="connsiteY2" fmla="*/ 40481 h 550069"/>
                  <a:gd name="connsiteX3" fmla="*/ 333375 w 454818"/>
                  <a:gd name="connsiteY3" fmla="*/ 59531 h 550069"/>
                  <a:gd name="connsiteX4" fmla="*/ 278606 w 454818"/>
                  <a:gd name="connsiteY4" fmla="*/ 61913 h 550069"/>
                  <a:gd name="connsiteX5" fmla="*/ 278606 w 454818"/>
                  <a:gd name="connsiteY5" fmla="*/ 200025 h 550069"/>
                  <a:gd name="connsiteX6" fmla="*/ 314325 w 454818"/>
                  <a:gd name="connsiteY6" fmla="*/ 200025 h 550069"/>
                  <a:gd name="connsiteX7" fmla="*/ 314325 w 454818"/>
                  <a:gd name="connsiteY7" fmla="*/ 335756 h 550069"/>
                  <a:gd name="connsiteX8" fmla="*/ 278606 w 454818"/>
                  <a:gd name="connsiteY8" fmla="*/ 335756 h 550069"/>
                  <a:gd name="connsiteX9" fmla="*/ 278606 w 454818"/>
                  <a:gd name="connsiteY9" fmla="*/ 471488 h 550069"/>
                  <a:gd name="connsiteX10" fmla="*/ 454818 w 454818"/>
                  <a:gd name="connsiteY10" fmla="*/ 507206 h 550069"/>
                  <a:gd name="connsiteX11" fmla="*/ 454818 w 454818"/>
                  <a:gd name="connsiteY11" fmla="*/ 550069 h 550069"/>
                  <a:gd name="connsiteX12" fmla="*/ 4762 w 454818"/>
                  <a:gd name="connsiteY12" fmla="*/ 550069 h 550069"/>
                  <a:gd name="connsiteX13" fmla="*/ 4762 w 454818"/>
                  <a:gd name="connsiteY13" fmla="*/ 504825 h 550069"/>
                  <a:gd name="connsiteX14" fmla="*/ 197643 w 454818"/>
                  <a:gd name="connsiteY14" fmla="*/ 471488 h 550069"/>
                  <a:gd name="connsiteX15" fmla="*/ 197643 w 454818"/>
                  <a:gd name="connsiteY15" fmla="*/ 335756 h 550069"/>
                  <a:gd name="connsiteX16" fmla="*/ 147637 w 454818"/>
                  <a:gd name="connsiteY16" fmla="*/ 335756 h 550069"/>
                  <a:gd name="connsiteX17" fmla="*/ 147637 w 454818"/>
                  <a:gd name="connsiteY17" fmla="*/ 197644 h 550069"/>
                  <a:gd name="connsiteX18" fmla="*/ 195262 w 454818"/>
                  <a:gd name="connsiteY18" fmla="*/ 197644 h 550069"/>
                  <a:gd name="connsiteX19" fmla="*/ 195262 w 454818"/>
                  <a:gd name="connsiteY19" fmla="*/ 69056 h 550069"/>
                  <a:gd name="connsiteX20" fmla="*/ 95250 w 454818"/>
                  <a:gd name="connsiteY20" fmla="*/ 54769 h 550069"/>
                  <a:gd name="connsiteX21" fmla="*/ 47625 w 454818"/>
                  <a:gd name="connsiteY21" fmla="*/ 28575 h 550069"/>
                  <a:gd name="connsiteX22" fmla="*/ 0 w 454818"/>
                  <a:gd name="connsiteY22" fmla="*/ 0 h 550069"/>
                  <a:gd name="connsiteX0" fmla="*/ 2382 w 457200"/>
                  <a:gd name="connsiteY0" fmla="*/ 0 h 550069"/>
                  <a:gd name="connsiteX1" fmla="*/ 450057 w 457200"/>
                  <a:gd name="connsiteY1" fmla="*/ 0 h 550069"/>
                  <a:gd name="connsiteX2" fmla="*/ 450057 w 457200"/>
                  <a:gd name="connsiteY2" fmla="*/ 40481 h 550069"/>
                  <a:gd name="connsiteX3" fmla="*/ 335757 w 457200"/>
                  <a:gd name="connsiteY3" fmla="*/ 59531 h 550069"/>
                  <a:gd name="connsiteX4" fmla="*/ 280988 w 457200"/>
                  <a:gd name="connsiteY4" fmla="*/ 61913 h 550069"/>
                  <a:gd name="connsiteX5" fmla="*/ 280988 w 457200"/>
                  <a:gd name="connsiteY5" fmla="*/ 200025 h 550069"/>
                  <a:gd name="connsiteX6" fmla="*/ 316707 w 457200"/>
                  <a:gd name="connsiteY6" fmla="*/ 200025 h 550069"/>
                  <a:gd name="connsiteX7" fmla="*/ 316707 w 457200"/>
                  <a:gd name="connsiteY7" fmla="*/ 335756 h 550069"/>
                  <a:gd name="connsiteX8" fmla="*/ 280988 w 457200"/>
                  <a:gd name="connsiteY8" fmla="*/ 335756 h 550069"/>
                  <a:gd name="connsiteX9" fmla="*/ 280988 w 457200"/>
                  <a:gd name="connsiteY9" fmla="*/ 471488 h 550069"/>
                  <a:gd name="connsiteX10" fmla="*/ 457200 w 457200"/>
                  <a:gd name="connsiteY10" fmla="*/ 507206 h 550069"/>
                  <a:gd name="connsiteX11" fmla="*/ 457200 w 457200"/>
                  <a:gd name="connsiteY11" fmla="*/ 550069 h 550069"/>
                  <a:gd name="connsiteX12" fmla="*/ 7144 w 457200"/>
                  <a:gd name="connsiteY12" fmla="*/ 550069 h 550069"/>
                  <a:gd name="connsiteX13" fmla="*/ 7144 w 457200"/>
                  <a:gd name="connsiteY13" fmla="*/ 504825 h 550069"/>
                  <a:gd name="connsiteX14" fmla="*/ 200025 w 457200"/>
                  <a:gd name="connsiteY14" fmla="*/ 471488 h 550069"/>
                  <a:gd name="connsiteX15" fmla="*/ 200025 w 457200"/>
                  <a:gd name="connsiteY15" fmla="*/ 335756 h 550069"/>
                  <a:gd name="connsiteX16" fmla="*/ 150019 w 457200"/>
                  <a:gd name="connsiteY16" fmla="*/ 335756 h 550069"/>
                  <a:gd name="connsiteX17" fmla="*/ 150019 w 457200"/>
                  <a:gd name="connsiteY17" fmla="*/ 197644 h 550069"/>
                  <a:gd name="connsiteX18" fmla="*/ 197644 w 457200"/>
                  <a:gd name="connsiteY18" fmla="*/ 197644 h 550069"/>
                  <a:gd name="connsiteX19" fmla="*/ 197644 w 457200"/>
                  <a:gd name="connsiteY19" fmla="*/ 69056 h 550069"/>
                  <a:gd name="connsiteX20" fmla="*/ 97632 w 457200"/>
                  <a:gd name="connsiteY20" fmla="*/ 54769 h 550069"/>
                  <a:gd name="connsiteX21" fmla="*/ 0 w 457200"/>
                  <a:gd name="connsiteY21" fmla="*/ 35718 h 550069"/>
                  <a:gd name="connsiteX22" fmla="*/ 2382 w 457200"/>
                  <a:gd name="connsiteY22" fmla="*/ 0 h 550069"/>
                  <a:gd name="connsiteX0" fmla="*/ 0 w 454818"/>
                  <a:gd name="connsiteY0" fmla="*/ 0 h 550069"/>
                  <a:gd name="connsiteX1" fmla="*/ 447675 w 454818"/>
                  <a:gd name="connsiteY1" fmla="*/ 0 h 550069"/>
                  <a:gd name="connsiteX2" fmla="*/ 447675 w 454818"/>
                  <a:gd name="connsiteY2" fmla="*/ 40481 h 550069"/>
                  <a:gd name="connsiteX3" fmla="*/ 333375 w 454818"/>
                  <a:gd name="connsiteY3" fmla="*/ 59531 h 550069"/>
                  <a:gd name="connsiteX4" fmla="*/ 278606 w 454818"/>
                  <a:gd name="connsiteY4" fmla="*/ 61913 h 550069"/>
                  <a:gd name="connsiteX5" fmla="*/ 278606 w 454818"/>
                  <a:gd name="connsiteY5" fmla="*/ 200025 h 550069"/>
                  <a:gd name="connsiteX6" fmla="*/ 314325 w 454818"/>
                  <a:gd name="connsiteY6" fmla="*/ 200025 h 550069"/>
                  <a:gd name="connsiteX7" fmla="*/ 314325 w 454818"/>
                  <a:gd name="connsiteY7" fmla="*/ 335756 h 550069"/>
                  <a:gd name="connsiteX8" fmla="*/ 278606 w 454818"/>
                  <a:gd name="connsiteY8" fmla="*/ 335756 h 550069"/>
                  <a:gd name="connsiteX9" fmla="*/ 278606 w 454818"/>
                  <a:gd name="connsiteY9" fmla="*/ 471488 h 550069"/>
                  <a:gd name="connsiteX10" fmla="*/ 454818 w 454818"/>
                  <a:gd name="connsiteY10" fmla="*/ 507206 h 550069"/>
                  <a:gd name="connsiteX11" fmla="*/ 454818 w 454818"/>
                  <a:gd name="connsiteY11" fmla="*/ 550069 h 550069"/>
                  <a:gd name="connsiteX12" fmla="*/ 4762 w 454818"/>
                  <a:gd name="connsiteY12" fmla="*/ 550069 h 550069"/>
                  <a:gd name="connsiteX13" fmla="*/ 4762 w 454818"/>
                  <a:gd name="connsiteY13" fmla="*/ 504825 h 550069"/>
                  <a:gd name="connsiteX14" fmla="*/ 197643 w 454818"/>
                  <a:gd name="connsiteY14" fmla="*/ 471488 h 550069"/>
                  <a:gd name="connsiteX15" fmla="*/ 197643 w 454818"/>
                  <a:gd name="connsiteY15" fmla="*/ 335756 h 550069"/>
                  <a:gd name="connsiteX16" fmla="*/ 147637 w 454818"/>
                  <a:gd name="connsiteY16" fmla="*/ 335756 h 550069"/>
                  <a:gd name="connsiteX17" fmla="*/ 147637 w 454818"/>
                  <a:gd name="connsiteY17" fmla="*/ 197644 h 550069"/>
                  <a:gd name="connsiteX18" fmla="*/ 195262 w 454818"/>
                  <a:gd name="connsiteY18" fmla="*/ 197644 h 550069"/>
                  <a:gd name="connsiteX19" fmla="*/ 195262 w 454818"/>
                  <a:gd name="connsiteY19" fmla="*/ 69056 h 550069"/>
                  <a:gd name="connsiteX20" fmla="*/ 95250 w 454818"/>
                  <a:gd name="connsiteY20" fmla="*/ 54769 h 550069"/>
                  <a:gd name="connsiteX21" fmla="*/ 2381 w 454818"/>
                  <a:gd name="connsiteY21" fmla="*/ 35718 h 550069"/>
                  <a:gd name="connsiteX22" fmla="*/ 0 w 454818"/>
                  <a:gd name="connsiteY22" fmla="*/ 0 h 550069"/>
                  <a:gd name="connsiteX0" fmla="*/ 2382 w 457200"/>
                  <a:gd name="connsiteY0" fmla="*/ 0 h 550069"/>
                  <a:gd name="connsiteX1" fmla="*/ 450057 w 457200"/>
                  <a:gd name="connsiteY1" fmla="*/ 0 h 550069"/>
                  <a:gd name="connsiteX2" fmla="*/ 450057 w 457200"/>
                  <a:gd name="connsiteY2" fmla="*/ 40481 h 550069"/>
                  <a:gd name="connsiteX3" fmla="*/ 335757 w 457200"/>
                  <a:gd name="connsiteY3" fmla="*/ 59531 h 550069"/>
                  <a:gd name="connsiteX4" fmla="*/ 280988 w 457200"/>
                  <a:gd name="connsiteY4" fmla="*/ 61913 h 550069"/>
                  <a:gd name="connsiteX5" fmla="*/ 280988 w 457200"/>
                  <a:gd name="connsiteY5" fmla="*/ 200025 h 550069"/>
                  <a:gd name="connsiteX6" fmla="*/ 316707 w 457200"/>
                  <a:gd name="connsiteY6" fmla="*/ 200025 h 550069"/>
                  <a:gd name="connsiteX7" fmla="*/ 316707 w 457200"/>
                  <a:gd name="connsiteY7" fmla="*/ 335756 h 550069"/>
                  <a:gd name="connsiteX8" fmla="*/ 280988 w 457200"/>
                  <a:gd name="connsiteY8" fmla="*/ 335756 h 550069"/>
                  <a:gd name="connsiteX9" fmla="*/ 280988 w 457200"/>
                  <a:gd name="connsiteY9" fmla="*/ 471488 h 550069"/>
                  <a:gd name="connsiteX10" fmla="*/ 457200 w 457200"/>
                  <a:gd name="connsiteY10" fmla="*/ 507206 h 550069"/>
                  <a:gd name="connsiteX11" fmla="*/ 457200 w 457200"/>
                  <a:gd name="connsiteY11" fmla="*/ 550069 h 550069"/>
                  <a:gd name="connsiteX12" fmla="*/ 7144 w 457200"/>
                  <a:gd name="connsiteY12" fmla="*/ 550069 h 550069"/>
                  <a:gd name="connsiteX13" fmla="*/ 7144 w 457200"/>
                  <a:gd name="connsiteY13" fmla="*/ 504825 h 550069"/>
                  <a:gd name="connsiteX14" fmla="*/ 200025 w 457200"/>
                  <a:gd name="connsiteY14" fmla="*/ 471488 h 550069"/>
                  <a:gd name="connsiteX15" fmla="*/ 200025 w 457200"/>
                  <a:gd name="connsiteY15" fmla="*/ 335756 h 550069"/>
                  <a:gd name="connsiteX16" fmla="*/ 150019 w 457200"/>
                  <a:gd name="connsiteY16" fmla="*/ 335756 h 550069"/>
                  <a:gd name="connsiteX17" fmla="*/ 150019 w 457200"/>
                  <a:gd name="connsiteY17" fmla="*/ 197644 h 550069"/>
                  <a:gd name="connsiteX18" fmla="*/ 197644 w 457200"/>
                  <a:gd name="connsiteY18" fmla="*/ 197644 h 550069"/>
                  <a:gd name="connsiteX19" fmla="*/ 197644 w 457200"/>
                  <a:gd name="connsiteY19" fmla="*/ 69056 h 550069"/>
                  <a:gd name="connsiteX20" fmla="*/ 97632 w 457200"/>
                  <a:gd name="connsiteY20" fmla="*/ 54769 h 550069"/>
                  <a:gd name="connsiteX21" fmla="*/ 0 w 457200"/>
                  <a:gd name="connsiteY21" fmla="*/ 33337 h 550069"/>
                  <a:gd name="connsiteX22" fmla="*/ 2382 w 457200"/>
                  <a:gd name="connsiteY22" fmla="*/ 0 h 550069"/>
                  <a:gd name="connsiteX0" fmla="*/ 1 w 454819"/>
                  <a:gd name="connsiteY0" fmla="*/ 0 h 550069"/>
                  <a:gd name="connsiteX1" fmla="*/ 447676 w 454819"/>
                  <a:gd name="connsiteY1" fmla="*/ 0 h 550069"/>
                  <a:gd name="connsiteX2" fmla="*/ 447676 w 454819"/>
                  <a:gd name="connsiteY2" fmla="*/ 40481 h 550069"/>
                  <a:gd name="connsiteX3" fmla="*/ 333376 w 454819"/>
                  <a:gd name="connsiteY3" fmla="*/ 59531 h 550069"/>
                  <a:gd name="connsiteX4" fmla="*/ 278607 w 454819"/>
                  <a:gd name="connsiteY4" fmla="*/ 61913 h 550069"/>
                  <a:gd name="connsiteX5" fmla="*/ 278607 w 454819"/>
                  <a:gd name="connsiteY5" fmla="*/ 200025 h 550069"/>
                  <a:gd name="connsiteX6" fmla="*/ 314326 w 454819"/>
                  <a:gd name="connsiteY6" fmla="*/ 200025 h 550069"/>
                  <a:gd name="connsiteX7" fmla="*/ 314326 w 454819"/>
                  <a:gd name="connsiteY7" fmla="*/ 335756 h 550069"/>
                  <a:gd name="connsiteX8" fmla="*/ 278607 w 454819"/>
                  <a:gd name="connsiteY8" fmla="*/ 335756 h 550069"/>
                  <a:gd name="connsiteX9" fmla="*/ 278607 w 454819"/>
                  <a:gd name="connsiteY9" fmla="*/ 471488 h 550069"/>
                  <a:gd name="connsiteX10" fmla="*/ 454819 w 454819"/>
                  <a:gd name="connsiteY10" fmla="*/ 507206 h 550069"/>
                  <a:gd name="connsiteX11" fmla="*/ 454819 w 454819"/>
                  <a:gd name="connsiteY11" fmla="*/ 550069 h 550069"/>
                  <a:gd name="connsiteX12" fmla="*/ 4763 w 454819"/>
                  <a:gd name="connsiteY12" fmla="*/ 550069 h 550069"/>
                  <a:gd name="connsiteX13" fmla="*/ 4763 w 454819"/>
                  <a:gd name="connsiteY13" fmla="*/ 504825 h 550069"/>
                  <a:gd name="connsiteX14" fmla="*/ 197644 w 454819"/>
                  <a:gd name="connsiteY14" fmla="*/ 471488 h 550069"/>
                  <a:gd name="connsiteX15" fmla="*/ 197644 w 454819"/>
                  <a:gd name="connsiteY15" fmla="*/ 335756 h 550069"/>
                  <a:gd name="connsiteX16" fmla="*/ 147638 w 454819"/>
                  <a:gd name="connsiteY16" fmla="*/ 335756 h 550069"/>
                  <a:gd name="connsiteX17" fmla="*/ 147638 w 454819"/>
                  <a:gd name="connsiteY17" fmla="*/ 197644 h 550069"/>
                  <a:gd name="connsiteX18" fmla="*/ 195263 w 454819"/>
                  <a:gd name="connsiteY18" fmla="*/ 197644 h 550069"/>
                  <a:gd name="connsiteX19" fmla="*/ 195263 w 454819"/>
                  <a:gd name="connsiteY19" fmla="*/ 69056 h 550069"/>
                  <a:gd name="connsiteX20" fmla="*/ 95251 w 454819"/>
                  <a:gd name="connsiteY20" fmla="*/ 54769 h 550069"/>
                  <a:gd name="connsiteX21" fmla="*/ 0 w 454819"/>
                  <a:gd name="connsiteY21" fmla="*/ 35718 h 550069"/>
                  <a:gd name="connsiteX22" fmla="*/ 1 w 454819"/>
                  <a:gd name="connsiteY22" fmla="*/ 0 h 55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4819" h="550069">
                    <a:moveTo>
                      <a:pt x="1" y="0"/>
                    </a:moveTo>
                    <a:lnTo>
                      <a:pt x="447676" y="0"/>
                    </a:lnTo>
                    <a:lnTo>
                      <a:pt x="447676" y="40481"/>
                    </a:lnTo>
                    <a:lnTo>
                      <a:pt x="333376" y="59531"/>
                    </a:lnTo>
                    <a:lnTo>
                      <a:pt x="278607" y="61913"/>
                    </a:lnTo>
                    <a:lnTo>
                      <a:pt x="278607" y="200025"/>
                    </a:lnTo>
                    <a:lnTo>
                      <a:pt x="314326" y="200025"/>
                    </a:lnTo>
                    <a:lnTo>
                      <a:pt x="314326" y="335756"/>
                    </a:lnTo>
                    <a:lnTo>
                      <a:pt x="278607" y="335756"/>
                    </a:lnTo>
                    <a:lnTo>
                      <a:pt x="278607" y="471488"/>
                    </a:lnTo>
                    <a:lnTo>
                      <a:pt x="454819" y="507206"/>
                    </a:lnTo>
                    <a:lnTo>
                      <a:pt x="454819" y="550069"/>
                    </a:lnTo>
                    <a:lnTo>
                      <a:pt x="4763" y="550069"/>
                    </a:lnTo>
                    <a:lnTo>
                      <a:pt x="4763" y="504825"/>
                    </a:lnTo>
                    <a:lnTo>
                      <a:pt x="197644" y="471488"/>
                    </a:lnTo>
                    <a:lnTo>
                      <a:pt x="197644" y="335756"/>
                    </a:lnTo>
                    <a:lnTo>
                      <a:pt x="147638" y="335756"/>
                    </a:lnTo>
                    <a:lnTo>
                      <a:pt x="147638" y="197644"/>
                    </a:lnTo>
                    <a:lnTo>
                      <a:pt x="195263" y="197644"/>
                    </a:lnTo>
                    <a:lnTo>
                      <a:pt x="195263" y="69056"/>
                    </a:lnTo>
                    <a:lnTo>
                      <a:pt x="95251" y="54769"/>
                    </a:lnTo>
                    <a:lnTo>
                      <a:pt x="0" y="35718"/>
                    </a:lnTo>
                    <a:cubicBezTo>
                      <a:pt x="0" y="23812"/>
                      <a:pt x="1" y="11906"/>
                      <a:pt x="1"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ｺﾞｼｯｸE" panose="020B0900000000000000" pitchFamily="50" charset="-128"/>
                  <a:ea typeface="HGPｺﾞｼｯｸE" panose="020B0900000000000000" pitchFamily="50" charset="-128"/>
                </a:endParaRPr>
              </a:p>
            </p:txBody>
          </p:sp>
        </p:grpSp>
        <p:grpSp>
          <p:nvGrpSpPr>
            <p:cNvPr id="27" name="グループ化 26">
              <a:extLst>
                <a:ext uri="{FF2B5EF4-FFF2-40B4-BE49-F238E27FC236}">
                  <a16:creationId xmlns:a16="http://schemas.microsoft.com/office/drawing/2014/main" id="{75210AC1-6E50-4C12-A72E-5CBEBEC488A4}"/>
                </a:ext>
              </a:extLst>
            </p:cNvPr>
            <p:cNvGrpSpPr/>
            <p:nvPr/>
          </p:nvGrpSpPr>
          <p:grpSpPr>
            <a:xfrm>
              <a:off x="2461110" y="4393095"/>
              <a:ext cx="1154206" cy="1179055"/>
              <a:chOff x="3696418" y="4931570"/>
              <a:chExt cx="1681164" cy="1492090"/>
            </a:xfrm>
          </p:grpSpPr>
          <p:cxnSp>
            <p:nvCxnSpPr>
              <p:cNvPr id="28" name="直線コネクタ 27">
                <a:extLst>
                  <a:ext uri="{FF2B5EF4-FFF2-40B4-BE49-F238E27FC236}">
                    <a16:creationId xmlns:a16="http://schemas.microsoft.com/office/drawing/2014/main" id="{578A29E4-A849-41F7-876C-1F2C7EE095F5}"/>
                  </a:ext>
                </a:extLst>
              </p:cNvPr>
              <p:cNvCxnSpPr>
                <a:cxnSpLocks/>
              </p:cNvCxnSpPr>
              <p:nvPr/>
            </p:nvCxnSpPr>
            <p:spPr>
              <a:xfrm>
                <a:off x="3696418" y="4931570"/>
                <a:ext cx="168116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3478F6E7-6FC0-4D80-8EA6-B0323550E64E}"/>
                  </a:ext>
                </a:extLst>
              </p:cNvPr>
              <p:cNvCxnSpPr>
                <a:cxnSpLocks/>
              </p:cNvCxnSpPr>
              <p:nvPr/>
            </p:nvCxnSpPr>
            <p:spPr>
              <a:xfrm>
                <a:off x="3715469" y="4931570"/>
                <a:ext cx="0" cy="14920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正方形/長方形 29">
                <a:extLst>
                  <a:ext uri="{FF2B5EF4-FFF2-40B4-BE49-F238E27FC236}">
                    <a16:creationId xmlns:a16="http://schemas.microsoft.com/office/drawing/2014/main" id="{2C741723-6A33-4EEE-BA3B-35B4C50BA92C}"/>
                  </a:ext>
                </a:extLst>
              </p:cNvPr>
              <p:cNvSpPr/>
              <p:nvPr/>
            </p:nvSpPr>
            <p:spPr>
              <a:xfrm>
                <a:off x="3767857" y="6038852"/>
                <a:ext cx="1557337" cy="34559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ｺﾞｼｯｸE" panose="020B0900000000000000" pitchFamily="50" charset="-128"/>
                  <a:ea typeface="HGPｺﾞｼｯｸE" panose="020B0900000000000000" pitchFamily="50" charset="-128"/>
                </a:endParaRPr>
              </a:p>
            </p:txBody>
          </p:sp>
          <p:sp>
            <p:nvSpPr>
              <p:cNvPr id="31" name="フリーフォーム: 図形 30">
                <a:extLst>
                  <a:ext uri="{FF2B5EF4-FFF2-40B4-BE49-F238E27FC236}">
                    <a16:creationId xmlns:a16="http://schemas.microsoft.com/office/drawing/2014/main" id="{85A31369-92E1-4B25-ABED-6504A1B9724E}"/>
                  </a:ext>
                </a:extLst>
              </p:cNvPr>
              <p:cNvSpPr/>
              <p:nvPr/>
            </p:nvSpPr>
            <p:spPr>
              <a:xfrm>
                <a:off x="3821906" y="4953000"/>
                <a:ext cx="454819" cy="1088231"/>
              </a:xfrm>
              <a:custGeom>
                <a:avLst/>
                <a:gdLst>
                  <a:gd name="connsiteX0" fmla="*/ 0 w 454819"/>
                  <a:gd name="connsiteY0" fmla="*/ 0 h 1088231"/>
                  <a:gd name="connsiteX1" fmla="*/ 450057 w 454819"/>
                  <a:gd name="connsiteY1" fmla="*/ 0 h 1088231"/>
                  <a:gd name="connsiteX2" fmla="*/ 450057 w 454819"/>
                  <a:gd name="connsiteY2" fmla="*/ 45244 h 1088231"/>
                  <a:gd name="connsiteX3" fmla="*/ 271463 w 454819"/>
                  <a:gd name="connsiteY3" fmla="*/ 64294 h 1088231"/>
                  <a:gd name="connsiteX4" fmla="*/ 271463 w 454819"/>
                  <a:gd name="connsiteY4" fmla="*/ 469106 h 1088231"/>
                  <a:gd name="connsiteX5" fmla="*/ 311944 w 454819"/>
                  <a:gd name="connsiteY5" fmla="*/ 469106 h 1088231"/>
                  <a:gd name="connsiteX6" fmla="*/ 311944 w 454819"/>
                  <a:gd name="connsiteY6" fmla="*/ 611981 h 1088231"/>
                  <a:gd name="connsiteX7" fmla="*/ 266700 w 454819"/>
                  <a:gd name="connsiteY7" fmla="*/ 611981 h 1088231"/>
                  <a:gd name="connsiteX8" fmla="*/ 266700 w 454819"/>
                  <a:gd name="connsiteY8" fmla="*/ 1028700 h 1088231"/>
                  <a:gd name="connsiteX9" fmla="*/ 454819 w 454819"/>
                  <a:gd name="connsiteY9" fmla="*/ 1054894 h 1088231"/>
                  <a:gd name="connsiteX10" fmla="*/ 454819 w 454819"/>
                  <a:gd name="connsiteY10" fmla="*/ 1088231 h 1088231"/>
                  <a:gd name="connsiteX11" fmla="*/ 4763 w 454819"/>
                  <a:gd name="connsiteY11" fmla="*/ 1088231 h 1088231"/>
                  <a:gd name="connsiteX12" fmla="*/ 4763 w 454819"/>
                  <a:gd name="connsiteY12" fmla="*/ 1054894 h 1088231"/>
                  <a:gd name="connsiteX13" fmla="*/ 192882 w 454819"/>
                  <a:gd name="connsiteY13" fmla="*/ 1021556 h 1088231"/>
                  <a:gd name="connsiteX14" fmla="*/ 192882 w 454819"/>
                  <a:gd name="connsiteY14" fmla="*/ 609600 h 1088231"/>
                  <a:gd name="connsiteX15" fmla="*/ 147638 w 454819"/>
                  <a:gd name="connsiteY15" fmla="*/ 609600 h 1088231"/>
                  <a:gd name="connsiteX16" fmla="*/ 147638 w 454819"/>
                  <a:gd name="connsiteY16" fmla="*/ 469106 h 1088231"/>
                  <a:gd name="connsiteX17" fmla="*/ 197644 w 454819"/>
                  <a:gd name="connsiteY17" fmla="*/ 469106 h 1088231"/>
                  <a:gd name="connsiteX18" fmla="*/ 197644 w 454819"/>
                  <a:gd name="connsiteY18" fmla="*/ 64294 h 1088231"/>
                  <a:gd name="connsiteX19" fmla="*/ 0 w 454819"/>
                  <a:gd name="connsiteY19" fmla="*/ 54769 h 1088231"/>
                  <a:gd name="connsiteX20" fmla="*/ 0 w 454819"/>
                  <a:gd name="connsiteY20" fmla="*/ 0 h 1088231"/>
                  <a:gd name="connsiteX0" fmla="*/ 0 w 454819"/>
                  <a:gd name="connsiteY0" fmla="*/ 0 h 1088231"/>
                  <a:gd name="connsiteX1" fmla="*/ 450057 w 454819"/>
                  <a:gd name="connsiteY1" fmla="*/ 0 h 1088231"/>
                  <a:gd name="connsiteX2" fmla="*/ 450057 w 454819"/>
                  <a:gd name="connsiteY2" fmla="*/ 45244 h 1088231"/>
                  <a:gd name="connsiteX3" fmla="*/ 271463 w 454819"/>
                  <a:gd name="connsiteY3" fmla="*/ 64294 h 1088231"/>
                  <a:gd name="connsiteX4" fmla="*/ 271463 w 454819"/>
                  <a:gd name="connsiteY4" fmla="*/ 469106 h 1088231"/>
                  <a:gd name="connsiteX5" fmla="*/ 311944 w 454819"/>
                  <a:gd name="connsiteY5" fmla="*/ 469106 h 1088231"/>
                  <a:gd name="connsiteX6" fmla="*/ 311944 w 454819"/>
                  <a:gd name="connsiteY6" fmla="*/ 611981 h 1088231"/>
                  <a:gd name="connsiteX7" fmla="*/ 266700 w 454819"/>
                  <a:gd name="connsiteY7" fmla="*/ 611981 h 1088231"/>
                  <a:gd name="connsiteX8" fmla="*/ 266700 w 454819"/>
                  <a:gd name="connsiteY8" fmla="*/ 1028700 h 1088231"/>
                  <a:gd name="connsiteX9" fmla="*/ 454819 w 454819"/>
                  <a:gd name="connsiteY9" fmla="*/ 1054894 h 1088231"/>
                  <a:gd name="connsiteX10" fmla="*/ 454819 w 454819"/>
                  <a:gd name="connsiteY10" fmla="*/ 1088231 h 1088231"/>
                  <a:gd name="connsiteX11" fmla="*/ 4763 w 454819"/>
                  <a:gd name="connsiteY11" fmla="*/ 1088231 h 1088231"/>
                  <a:gd name="connsiteX12" fmla="*/ 4763 w 454819"/>
                  <a:gd name="connsiteY12" fmla="*/ 1054894 h 1088231"/>
                  <a:gd name="connsiteX13" fmla="*/ 192882 w 454819"/>
                  <a:gd name="connsiteY13" fmla="*/ 1021556 h 1088231"/>
                  <a:gd name="connsiteX14" fmla="*/ 192882 w 454819"/>
                  <a:gd name="connsiteY14" fmla="*/ 609600 h 1088231"/>
                  <a:gd name="connsiteX15" fmla="*/ 147638 w 454819"/>
                  <a:gd name="connsiteY15" fmla="*/ 609600 h 1088231"/>
                  <a:gd name="connsiteX16" fmla="*/ 147638 w 454819"/>
                  <a:gd name="connsiteY16" fmla="*/ 469106 h 1088231"/>
                  <a:gd name="connsiteX17" fmla="*/ 197644 w 454819"/>
                  <a:gd name="connsiteY17" fmla="*/ 469106 h 1088231"/>
                  <a:gd name="connsiteX18" fmla="*/ 197644 w 454819"/>
                  <a:gd name="connsiteY18" fmla="*/ 64294 h 1088231"/>
                  <a:gd name="connsiteX19" fmla="*/ 0 w 454819"/>
                  <a:gd name="connsiteY19" fmla="*/ 38100 h 1088231"/>
                  <a:gd name="connsiteX20" fmla="*/ 0 w 454819"/>
                  <a:gd name="connsiteY20" fmla="*/ 0 h 1088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4819" h="1088231">
                    <a:moveTo>
                      <a:pt x="0" y="0"/>
                    </a:moveTo>
                    <a:lnTo>
                      <a:pt x="450057" y="0"/>
                    </a:lnTo>
                    <a:lnTo>
                      <a:pt x="450057" y="45244"/>
                    </a:lnTo>
                    <a:lnTo>
                      <a:pt x="271463" y="64294"/>
                    </a:lnTo>
                    <a:lnTo>
                      <a:pt x="271463" y="469106"/>
                    </a:lnTo>
                    <a:lnTo>
                      <a:pt x="311944" y="469106"/>
                    </a:lnTo>
                    <a:lnTo>
                      <a:pt x="311944" y="611981"/>
                    </a:lnTo>
                    <a:lnTo>
                      <a:pt x="266700" y="611981"/>
                    </a:lnTo>
                    <a:lnTo>
                      <a:pt x="266700" y="1028700"/>
                    </a:lnTo>
                    <a:lnTo>
                      <a:pt x="454819" y="1054894"/>
                    </a:lnTo>
                    <a:lnTo>
                      <a:pt x="454819" y="1088231"/>
                    </a:lnTo>
                    <a:lnTo>
                      <a:pt x="4763" y="1088231"/>
                    </a:lnTo>
                    <a:lnTo>
                      <a:pt x="4763" y="1054894"/>
                    </a:lnTo>
                    <a:lnTo>
                      <a:pt x="192882" y="1021556"/>
                    </a:lnTo>
                    <a:lnTo>
                      <a:pt x="192882" y="609600"/>
                    </a:lnTo>
                    <a:lnTo>
                      <a:pt x="147638" y="609600"/>
                    </a:lnTo>
                    <a:lnTo>
                      <a:pt x="147638" y="469106"/>
                    </a:lnTo>
                    <a:lnTo>
                      <a:pt x="197644" y="469106"/>
                    </a:lnTo>
                    <a:lnTo>
                      <a:pt x="197644" y="64294"/>
                    </a:lnTo>
                    <a:lnTo>
                      <a:pt x="0" y="38100"/>
                    </a:lnTo>
                    <a:lnTo>
                      <a:pt x="0"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ｺﾞｼｯｸE" panose="020B0900000000000000" pitchFamily="50" charset="-128"/>
                  <a:ea typeface="HGPｺﾞｼｯｸE" panose="020B0900000000000000" pitchFamily="50" charset="-128"/>
                </a:endParaRPr>
              </a:p>
            </p:txBody>
          </p:sp>
        </p:grpSp>
        <p:sp>
          <p:nvSpPr>
            <p:cNvPr id="32" name="楕円 31">
              <a:extLst>
                <a:ext uri="{FF2B5EF4-FFF2-40B4-BE49-F238E27FC236}">
                  <a16:creationId xmlns:a16="http://schemas.microsoft.com/office/drawing/2014/main" id="{38B497B9-030C-427C-AB4D-B603AD7AA3A5}"/>
                </a:ext>
              </a:extLst>
            </p:cNvPr>
            <p:cNvSpPr/>
            <p:nvPr/>
          </p:nvSpPr>
          <p:spPr>
            <a:xfrm>
              <a:off x="3814587" y="3569879"/>
              <a:ext cx="432000" cy="43076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ｺﾞｼｯｸE" panose="020B0900000000000000" pitchFamily="50" charset="-128"/>
                <a:ea typeface="HGPｺﾞｼｯｸE" panose="020B0900000000000000" pitchFamily="50" charset="-128"/>
              </a:endParaRPr>
            </a:p>
          </p:txBody>
        </p:sp>
        <p:sp>
          <p:nvSpPr>
            <p:cNvPr id="33" name="乗算記号 32">
              <a:extLst>
                <a:ext uri="{FF2B5EF4-FFF2-40B4-BE49-F238E27FC236}">
                  <a16:creationId xmlns:a16="http://schemas.microsoft.com/office/drawing/2014/main" id="{CB6FAA25-8435-468F-990D-655B3F92E13B}"/>
                </a:ext>
              </a:extLst>
            </p:cNvPr>
            <p:cNvSpPr/>
            <p:nvPr/>
          </p:nvSpPr>
          <p:spPr>
            <a:xfrm>
              <a:off x="3706925" y="4569028"/>
              <a:ext cx="684000" cy="684000"/>
            </a:xfrm>
            <a:prstGeom prst="mathMultiply">
              <a:avLst>
                <a:gd name="adj1" fmla="val 1440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ｺﾞｼｯｸE" panose="020B0900000000000000" pitchFamily="50" charset="-128"/>
                <a:ea typeface="HGPｺﾞｼｯｸE" panose="020B0900000000000000" pitchFamily="50" charset="-128"/>
              </a:endParaRPr>
            </a:p>
          </p:txBody>
        </p:sp>
        <p:pic>
          <p:nvPicPr>
            <p:cNvPr id="47" name="コンテンツ プレースホルダー 5">
              <a:extLst>
                <a:ext uri="{FF2B5EF4-FFF2-40B4-BE49-F238E27FC236}">
                  <a16:creationId xmlns:a16="http://schemas.microsoft.com/office/drawing/2014/main" id="{650D00D0-47F0-41BD-8230-EBB8B1C13EE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49657" y="3725436"/>
              <a:ext cx="1863062" cy="1381329"/>
            </a:xfrm>
            <a:prstGeom prst="rect">
              <a:avLst/>
            </a:prstGeom>
          </p:spPr>
        </p:pic>
        <p:grpSp>
          <p:nvGrpSpPr>
            <p:cNvPr id="35" name="グループ化 34">
              <a:extLst>
                <a:ext uri="{FF2B5EF4-FFF2-40B4-BE49-F238E27FC236}">
                  <a16:creationId xmlns:a16="http://schemas.microsoft.com/office/drawing/2014/main" id="{2C0F4197-60C3-495B-8086-4C768107580B}"/>
                </a:ext>
              </a:extLst>
            </p:cNvPr>
            <p:cNvGrpSpPr/>
            <p:nvPr/>
          </p:nvGrpSpPr>
          <p:grpSpPr>
            <a:xfrm>
              <a:off x="4873133" y="3534887"/>
              <a:ext cx="1570248" cy="1561588"/>
              <a:chOff x="3695699" y="3824288"/>
              <a:chExt cx="1048663" cy="917092"/>
            </a:xfrm>
          </p:grpSpPr>
          <p:cxnSp>
            <p:nvCxnSpPr>
              <p:cNvPr id="36" name="直線コネクタ 35">
                <a:extLst>
                  <a:ext uri="{FF2B5EF4-FFF2-40B4-BE49-F238E27FC236}">
                    <a16:creationId xmlns:a16="http://schemas.microsoft.com/office/drawing/2014/main" id="{5C720780-11EF-4DBF-B3C3-4F154D6A08D8}"/>
                  </a:ext>
                </a:extLst>
              </p:cNvPr>
              <p:cNvCxnSpPr>
                <a:cxnSpLocks/>
              </p:cNvCxnSpPr>
              <p:nvPr/>
            </p:nvCxnSpPr>
            <p:spPr>
              <a:xfrm>
                <a:off x="3695699" y="3824288"/>
                <a:ext cx="10486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CE5A7B65-794E-49BF-BE6E-90BB4FC770ED}"/>
                  </a:ext>
                </a:extLst>
              </p:cNvPr>
              <p:cNvCxnSpPr/>
              <p:nvPr/>
            </p:nvCxnSpPr>
            <p:spPr>
              <a:xfrm>
                <a:off x="3714750" y="3824288"/>
                <a:ext cx="0"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正方形/長方形 37">
                <a:extLst>
                  <a:ext uri="{FF2B5EF4-FFF2-40B4-BE49-F238E27FC236}">
                    <a16:creationId xmlns:a16="http://schemas.microsoft.com/office/drawing/2014/main" id="{20967425-584C-42C1-A1E9-A39E125EB3E8}"/>
                  </a:ext>
                </a:extLst>
              </p:cNvPr>
              <p:cNvSpPr/>
              <p:nvPr/>
            </p:nvSpPr>
            <p:spPr>
              <a:xfrm>
                <a:off x="3767139" y="4395790"/>
                <a:ext cx="977223" cy="34559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ｺﾞｼｯｸE" panose="020B0900000000000000" pitchFamily="50" charset="-128"/>
                  <a:ea typeface="HGPｺﾞｼｯｸE" panose="020B0900000000000000" pitchFamily="50" charset="-128"/>
                </a:endParaRPr>
              </a:p>
            </p:txBody>
          </p:sp>
          <p:sp>
            <p:nvSpPr>
              <p:cNvPr id="39" name="フリーフォーム: 図形 38">
                <a:extLst>
                  <a:ext uri="{FF2B5EF4-FFF2-40B4-BE49-F238E27FC236}">
                    <a16:creationId xmlns:a16="http://schemas.microsoft.com/office/drawing/2014/main" id="{A19EC692-91A3-4932-89B3-DE30C8406F2E}"/>
                  </a:ext>
                </a:extLst>
              </p:cNvPr>
              <p:cNvSpPr/>
              <p:nvPr/>
            </p:nvSpPr>
            <p:spPr>
              <a:xfrm>
                <a:off x="3824287" y="3824288"/>
                <a:ext cx="454819" cy="573881"/>
              </a:xfrm>
              <a:custGeom>
                <a:avLst/>
                <a:gdLst>
                  <a:gd name="connsiteX0" fmla="*/ 0 w 454818"/>
                  <a:gd name="connsiteY0" fmla="*/ 0 h 550069"/>
                  <a:gd name="connsiteX1" fmla="*/ 447675 w 454818"/>
                  <a:gd name="connsiteY1" fmla="*/ 0 h 550069"/>
                  <a:gd name="connsiteX2" fmla="*/ 447675 w 454818"/>
                  <a:gd name="connsiteY2" fmla="*/ 40481 h 550069"/>
                  <a:gd name="connsiteX3" fmla="*/ 333375 w 454818"/>
                  <a:gd name="connsiteY3" fmla="*/ 59531 h 550069"/>
                  <a:gd name="connsiteX4" fmla="*/ 278606 w 454818"/>
                  <a:gd name="connsiteY4" fmla="*/ 61913 h 550069"/>
                  <a:gd name="connsiteX5" fmla="*/ 278606 w 454818"/>
                  <a:gd name="connsiteY5" fmla="*/ 200025 h 550069"/>
                  <a:gd name="connsiteX6" fmla="*/ 314325 w 454818"/>
                  <a:gd name="connsiteY6" fmla="*/ 200025 h 550069"/>
                  <a:gd name="connsiteX7" fmla="*/ 314325 w 454818"/>
                  <a:gd name="connsiteY7" fmla="*/ 335756 h 550069"/>
                  <a:gd name="connsiteX8" fmla="*/ 278606 w 454818"/>
                  <a:gd name="connsiteY8" fmla="*/ 335756 h 550069"/>
                  <a:gd name="connsiteX9" fmla="*/ 278606 w 454818"/>
                  <a:gd name="connsiteY9" fmla="*/ 471488 h 550069"/>
                  <a:gd name="connsiteX10" fmla="*/ 454818 w 454818"/>
                  <a:gd name="connsiteY10" fmla="*/ 507206 h 550069"/>
                  <a:gd name="connsiteX11" fmla="*/ 454818 w 454818"/>
                  <a:gd name="connsiteY11" fmla="*/ 550069 h 550069"/>
                  <a:gd name="connsiteX12" fmla="*/ 4762 w 454818"/>
                  <a:gd name="connsiteY12" fmla="*/ 550069 h 550069"/>
                  <a:gd name="connsiteX13" fmla="*/ 4762 w 454818"/>
                  <a:gd name="connsiteY13" fmla="*/ 504825 h 550069"/>
                  <a:gd name="connsiteX14" fmla="*/ 197643 w 454818"/>
                  <a:gd name="connsiteY14" fmla="*/ 471488 h 550069"/>
                  <a:gd name="connsiteX15" fmla="*/ 197643 w 454818"/>
                  <a:gd name="connsiteY15" fmla="*/ 335756 h 550069"/>
                  <a:gd name="connsiteX16" fmla="*/ 147637 w 454818"/>
                  <a:gd name="connsiteY16" fmla="*/ 335756 h 550069"/>
                  <a:gd name="connsiteX17" fmla="*/ 147637 w 454818"/>
                  <a:gd name="connsiteY17" fmla="*/ 197644 h 550069"/>
                  <a:gd name="connsiteX18" fmla="*/ 195262 w 454818"/>
                  <a:gd name="connsiteY18" fmla="*/ 197644 h 550069"/>
                  <a:gd name="connsiteX19" fmla="*/ 195262 w 454818"/>
                  <a:gd name="connsiteY19" fmla="*/ 69056 h 550069"/>
                  <a:gd name="connsiteX20" fmla="*/ 95250 w 454818"/>
                  <a:gd name="connsiteY20" fmla="*/ 54769 h 550069"/>
                  <a:gd name="connsiteX21" fmla="*/ 0 w 454818"/>
                  <a:gd name="connsiteY21" fmla="*/ 0 h 550069"/>
                  <a:gd name="connsiteX0" fmla="*/ 0 w 454818"/>
                  <a:gd name="connsiteY0" fmla="*/ 0 h 550069"/>
                  <a:gd name="connsiteX1" fmla="*/ 447675 w 454818"/>
                  <a:gd name="connsiteY1" fmla="*/ 0 h 550069"/>
                  <a:gd name="connsiteX2" fmla="*/ 447675 w 454818"/>
                  <a:gd name="connsiteY2" fmla="*/ 40481 h 550069"/>
                  <a:gd name="connsiteX3" fmla="*/ 333375 w 454818"/>
                  <a:gd name="connsiteY3" fmla="*/ 59531 h 550069"/>
                  <a:gd name="connsiteX4" fmla="*/ 278606 w 454818"/>
                  <a:gd name="connsiteY4" fmla="*/ 61913 h 550069"/>
                  <a:gd name="connsiteX5" fmla="*/ 278606 w 454818"/>
                  <a:gd name="connsiteY5" fmla="*/ 200025 h 550069"/>
                  <a:gd name="connsiteX6" fmla="*/ 314325 w 454818"/>
                  <a:gd name="connsiteY6" fmla="*/ 200025 h 550069"/>
                  <a:gd name="connsiteX7" fmla="*/ 314325 w 454818"/>
                  <a:gd name="connsiteY7" fmla="*/ 335756 h 550069"/>
                  <a:gd name="connsiteX8" fmla="*/ 278606 w 454818"/>
                  <a:gd name="connsiteY8" fmla="*/ 335756 h 550069"/>
                  <a:gd name="connsiteX9" fmla="*/ 278606 w 454818"/>
                  <a:gd name="connsiteY9" fmla="*/ 471488 h 550069"/>
                  <a:gd name="connsiteX10" fmla="*/ 454818 w 454818"/>
                  <a:gd name="connsiteY10" fmla="*/ 507206 h 550069"/>
                  <a:gd name="connsiteX11" fmla="*/ 454818 w 454818"/>
                  <a:gd name="connsiteY11" fmla="*/ 550069 h 550069"/>
                  <a:gd name="connsiteX12" fmla="*/ 4762 w 454818"/>
                  <a:gd name="connsiteY12" fmla="*/ 550069 h 550069"/>
                  <a:gd name="connsiteX13" fmla="*/ 4762 w 454818"/>
                  <a:gd name="connsiteY13" fmla="*/ 504825 h 550069"/>
                  <a:gd name="connsiteX14" fmla="*/ 197643 w 454818"/>
                  <a:gd name="connsiteY14" fmla="*/ 471488 h 550069"/>
                  <a:gd name="connsiteX15" fmla="*/ 197643 w 454818"/>
                  <a:gd name="connsiteY15" fmla="*/ 335756 h 550069"/>
                  <a:gd name="connsiteX16" fmla="*/ 147637 w 454818"/>
                  <a:gd name="connsiteY16" fmla="*/ 335756 h 550069"/>
                  <a:gd name="connsiteX17" fmla="*/ 147637 w 454818"/>
                  <a:gd name="connsiteY17" fmla="*/ 197644 h 550069"/>
                  <a:gd name="connsiteX18" fmla="*/ 195262 w 454818"/>
                  <a:gd name="connsiteY18" fmla="*/ 197644 h 550069"/>
                  <a:gd name="connsiteX19" fmla="*/ 195262 w 454818"/>
                  <a:gd name="connsiteY19" fmla="*/ 69056 h 550069"/>
                  <a:gd name="connsiteX20" fmla="*/ 95250 w 454818"/>
                  <a:gd name="connsiteY20" fmla="*/ 54769 h 550069"/>
                  <a:gd name="connsiteX21" fmla="*/ 47625 w 454818"/>
                  <a:gd name="connsiteY21" fmla="*/ 28575 h 550069"/>
                  <a:gd name="connsiteX22" fmla="*/ 0 w 454818"/>
                  <a:gd name="connsiteY22" fmla="*/ 0 h 550069"/>
                  <a:gd name="connsiteX0" fmla="*/ 2382 w 457200"/>
                  <a:gd name="connsiteY0" fmla="*/ 0 h 550069"/>
                  <a:gd name="connsiteX1" fmla="*/ 450057 w 457200"/>
                  <a:gd name="connsiteY1" fmla="*/ 0 h 550069"/>
                  <a:gd name="connsiteX2" fmla="*/ 450057 w 457200"/>
                  <a:gd name="connsiteY2" fmla="*/ 40481 h 550069"/>
                  <a:gd name="connsiteX3" fmla="*/ 335757 w 457200"/>
                  <a:gd name="connsiteY3" fmla="*/ 59531 h 550069"/>
                  <a:gd name="connsiteX4" fmla="*/ 280988 w 457200"/>
                  <a:gd name="connsiteY4" fmla="*/ 61913 h 550069"/>
                  <a:gd name="connsiteX5" fmla="*/ 280988 w 457200"/>
                  <a:gd name="connsiteY5" fmla="*/ 200025 h 550069"/>
                  <a:gd name="connsiteX6" fmla="*/ 316707 w 457200"/>
                  <a:gd name="connsiteY6" fmla="*/ 200025 h 550069"/>
                  <a:gd name="connsiteX7" fmla="*/ 316707 w 457200"/>
                  <a:gd name="connsiteY7" fmla="*/ 335756 h 550069"/>
                  <a:gd name="connsiteX8" fmla="*/ 280988 w 457200"/>
                  <a:gd name="connsiteY8" fmla="*/ 335756 h 550069"/>
                  <a:gd name="connsiteX9" fmla="*/ 280988 w 457200"/>
                  <a:gd name="connsiteY9" fmla="*/ 471488 h 550069"/>
                  <a:gd name="connsiteX10" fmla="*/ 457200 w 457200"/>
                  <a:gd name="connsiteY10" fmla="*/ 507206 h 550069"/>
                  <a:gd name="connsiteX11" fmla="*/ 457200 w 457200"/>
                  <a:gd name="connsiteY11" fmla="*/ 550069 h 550069"/>
                  <a:gd name="connsiteX12" fmla="*/ 7144 w 457200"/>
                  <a:gd name="connsiteY12" fmla="*/ 550069 h 550069"/>
                  <a:gd name="connsiteX13" fmla="*/ 7144 w 457200"/>
                  <a:gd name="connsiteY13" fmla="*/ 504825 h 550069"/>
                  <a:gd name="connsiteX14" fmla="*/ 200025 w 457200"/>
                  <a:gd name="connsiteY14" fmla="*/ 471488 h 550069"/>
                  <a:gd name="connsiteX15" fmla="*/ 200025 w 457200"/>
                  <a:gd name="connsiteY15" fmla="*/ 335756 h 550069"/>
                  <a:gd name="connsiteX16" fmla="*/ 150019 w 457200"/>
                  <a:gd name="connsiteY16" fmla="*/ 335756 h 550069"/>
                  <a:gd name="connsiteX17" fmla="*/ 150019 w 457200"/>
                  <a:gd name="connsiteY17" fmla="*/ 197644 h 550069"/>
                  <a:gd name="connsiteX18" fmla="*/ 197644 w 457200"/>
                  <a:gd name="connsiteY18" fmla="*/ 197644 h 550069"/>
                  <a:gd name="connsiteX19" fmla="*/ 197644 w 457200"/>
                  <a:gd name="connsiteY19" fmla="*/ 69056 h 550069"/>
                  <a:gd name="connsiteX20" fmla="*/ 97632 w 457200"/>
                  <a:gd name="connsiteY20" fmla="*/ 54769 h 550069"/>
                  <a:gd name="connsiteX21" fmla="*/ 0 w 457200"/>
                  <a:gd name="connsiteY21" fmla="*/ 35718 h 550069"/>
                  <a:gd name="connsiteX22" fmla="*/ 2382 w 457200"/>
                  <a:gd name="connsiteY22" fmla="*/ 0 h 550069"/>
                  <a:gd name="connsiteX0" fmla="*/ 0 w 454818"/>
                  <a:gd name="connsiteY0" fmla="*/ 0 h 550069"/>
                  <a:gd name="connsiteX1" fmla="*/ 447675 w 454818"/>
                  <a:gd name="connsiteY1" fmla="*/ 0 h 550069"/>
                  <a:gd name="connsiteX2" fmla="*/ 447675 w 454818"/>
                  <a:gd name="connsiteY2" fmla="*/ 40481 h 550069"/>
                  <a:gd name="connsiteX3" fmla="*/ 333375 w 454818"/>
                  <a:gd name="connsiteY3" fmla="*/ 59531 h 550069"/>
                  <a:gd name="connsiteX4" fmla="*/ 278606 w 454818"/>
                  <a:gd name="connsiteY4" fmla="*/ 61913 h 550069"/>
                  <a:gd name="connsiteX5" fmla="*/ 278606 w 454818"/>
                  <a:gd name="connsiteY5" fmla="*/ 200025 h 550069"/>
                  <a:gd name="connsiteX6" fmla="*/ 314325 w 454818"/>
                  <a:gd name="connsiteY6" fmla="*/ 200025 h 550069"/>
                  <a:gd name="connsiteX7" fmla="*/ 314325 w 454818"/>
                  <a:gd name="connsiteY7" fmla="*/ 335756 h 550069"/>
                  <a:gd name="connsiteX8" fmla="*/ 278606 w 454818"/>
                  <a:gd name="connsiteY8" fmla="*/ 335756 h 550069"/>
                  <a:gd name="connsiteX9" fmla="*/ 278606 w 454818"/>
                  <a:gd name="connsiteY9" fmla="*/ 471488 h 550069"/>
                  <a:gd name="connsiteX10" fmla="*/ 454818 w 454818"/>
                  <a:gd name="connsiteY10" fmla="*/ 507206 h 550069"/>
                  <a:gd name="connsiteX11" fmla="*/ 454818 w 454818"/>
                  <a:gd name="connsiteY11" fmla="*/ 550069 h 550069"/>
                  <a:gd name="connsiteX12" fmla="*/ 4762 w 454818"/>
                  <a:gd name="connsiteY12" fmla="*/ 550069 h 550069"/>
                  <a:gd name="connsiteX13" fmla="*/ 4762 w 454818"/>
                  <a:gd name="connsiteY13" fmla="*/ 504825 h 550069"/>
                  <a:gd name="connsiteX14" fmla="*/ 197643 w 454818"/>
                  <a:gd name="connsiteY14" fmla="*/ 471488 h 550069"/>
                  <a:gd name="connsiteX15" fmla="*/ 197643 w 454818"/>
                  <a:gd name="connsiteY15" fmla="*/ 335756 h 550069"/>
                  <a:gd name="connsiteX16" fmla="*/ 147637 w 454818"/>
                  <a:gd name="connsiteY16" fmla="*/ 335756 h 550069"/>
                  <a:gd name="connsiteX17" fmla="*/ 147637 w 454818"/>
                  <a:gd name="connsiteY17" fmla="*/ 197644 h 550069"/>
                  <a:gd name="connsiteX18" fmla="*/ 195262 w 454818"/>
                  <a:gd name="connsiteY18" fmla="*/ 197644 h 550069"/>
                  <a:gd name="connsiteX19" fmla="*/ 195262 w 454818"/>
                  <a:gd name="connsiteY19" fmla="*/ 69056 h 550069"/>
                  <a:gd name="connsiteX20" fmla="*/ 95250 w 454818"/>
                  <a:gd name="connsiteY20" fmla="*/ 54769 h 550069"/>
                  <a:gd name="connsiteX21" fmla="*/ 2381 w 454818"/>
                  <a:gd name="connsiteY21" fmla="*/ 35718 h 550069"/>
                  <a:gd name="connsiteX22" fmla="*/ 0 w 454818"/>
                  <a:gd name="connsiteY22" fmla="*/ 0 h 550069"/>
                  <a:gd name="connsiteX0" fmla="*/ 2382 w 457200"/>
                  <a:gd name="connsiteY0" fmla="*/ 0 h 550069"/>
                  <a:gd name="connsiteX1" fmla="*/ 450057 w 457200"/>
                  <a:gd name="connsiteY1" fmla="*/ 0 h 550069"/>
                  <a:gd name="connsiteX2" fmla="*/ 450057 w 457200"/>
                  <a:gd name="connsiteY2" fmla="*/ 40481 h 550069"/>
                  <a:gd name="connsiteX3" fmla="*/ 335757 w 457200"/>
                  <a:gd name="connsiteY3" fmla="*/ 59531 h 550069"/>
                  <a:gd name="connsiteX4" fmla="*/ 280988 w 457200"/>
                  <a:gd name="connsiteY4" fmla="*/ 61913 h 550069"/>
                  <a:gd name="connsiteX5" fmla="*/ 280988 w 457200"/>
                  <a:gd name="connsiteY5" fmla="*/ 200025 h 550069"/>
                  <a:gd name="connsiteX6" fmla="*/ 316707 w 457200"/>
                  <a:gd name="connsiteY6" fmla="*/ 200025 h 550069"/>
                  <a:gd name="connsiteX7" fmla="*/ 316707 w 457200"/>
                  <a:gd name="connsiteY7" fmla="*/ 335756 h 550069"/>
                  <a:gd name="connsiteX8" fmla="*/ 280988 w 457200"/>
                  <a:gd name="connsiteY8" fmla="*/ 335756 h 550069"/>
                  <a:gd name="connsiteX9" fmla="*/ 280988 w 457200"/>
                  <a:gd name="connsiteY9" fmla="*/ 471488 h 550069"/>
                  <a:gd name="connsiteX10" fmla="*/ 457200 w 457200"/>
                  <a:gd name="connsiteY10" fmla="*/ 507206 h 550069"/>
                  <a:gd name="connsiteX11" fmla="*/ 457200 w 457200"/>
                  <a:gd name="connsiteY11" fmla="*/ 550069 h 550069"/>
                  <a:gd name="connsiteX12" fmla="*/ 7144 w 457200"/>
                  <a:gd name="connsiteY12" fmla="*/ 550069 h 550069"/>
                  <a:gd name="connsiteX13" fmla="*/ 7144 w 457200"/>
                  <a:gd name="connsiteY13" fmla="*/ 504825 h 550069"/>
                  <a:gd name="connsiteX14" fmla="*/ 200025 w 457200"/>
                  <a:gd name="connsiteY14" fmla="*/ 471488 h 550069"/>
                  <a:gd name="connsiteX15" fmla="*/ 200025 w 457200"/>
                  <a:gd name="connsiteY15" fmla="*/ 335756 h 550069"/>
                  <a:gd name="connsiteX16" fmla="*/ 150019 w 457200"/>
                  <a:gd name="connsiteY16" fmla="*/ 335756 h 550069"/>
                  <a:gd name="connsiteX17" fmla="*/ 150019 w 457200"/>
                  <a:gd name="connsiteY17" fmla="*/ 197644 h 550069"/>
                  <a:gd name="connsiteX18" fmla="*/ 197644 w 457200"/>
                  <a:gd name="connsiteY18" fmla="*/ 197644 h 550069"/>
                  <a:gd name="connsiteX19" fmla="*/ 197644 w 457200"/>
                  <a:gd name="connsiteY19" fmla="*/ 69056 h 550069"/>
                  <a:gd name="connsiteX20" fmla="*/ 97632 w 457200"/>
                  <a:gd name="connsiteY20" fmla="*/ 54769 h 550069"/>
                  <a:gd name="connsiteX21" fmla="*/ 0 w 457200"/>
                  <a:gd name="connsiteY21" fmla="*/ 33337 h 550069"/>
                  <a:gd name="connsiteX22" fmla="*/ 2382 w 457200"/>
                  <a:gd name="connsiteY22" fmla="*/ 0 h 550069"/>
                  <a:gd name="connsiteX0" fmla="*/ 1 w 454819"/>
                  <a:gd name="connsiteY0" fmla="*/ 0 h 550069"/>
                  <a:gd name="connsiteX1" fmla="*/ 447676 w 454819"/>
                  <a:gd name="connsiteY1" fmla="*/ 0 h 550069"/>
                  <a:gd name="connsiteX2" fmla="*/ 447676 w 454819"/>
                  <a:gd name="connsiteY2" fmla="*/ 40481 h 550069"/>
                  <a:gd name="connsiteX3" fmla="*/ 333376 w 454819"/>
                  <a:gd name="connsiteY3" fmla="*/ 59531 h 550069"/>
                  <a:gd name="connsiteX4" fmla="*/ 278607 w 454819"/>
                  <a:gd name="connsiteY4" fmla="*/ 61913 h 550069"/>
                  <a:gd name="connsiteX5" fmla="*/ 278607 w 454819"/>
                  <a:gd name="connsiteY5" fmla="*/ 200025 h 550069"/>
                  <a:gd name="connsiteX6" fmla="*/ 314326 w 454819"/>
                  <a:gd name="connsiteY6" fmla="*/ 200025 h 550069"/>
                  <a:gd name="connsiteX7" fmla="*/ 314326 w 454819"/>
                  <a:gd name="connsiteY7" fmla="*/ 335756 h 550069"/>
                  <a:gd name="connsiteX8" fmla="*/ 278607 w 454819"/>
                  <a:gd name="connsiteY8" fmla="*/ 335756 h 550069"/>
                  <a:gd name="connsiteX9" fmla="*/ 278607 w 454819"/>
                  <a:gd name="connsiteY9" fmla="*/ 471488 h 550069"/>
                  <a:gd name="connsiteX10" fmla="*/ 454819 w 454819"/>
                  <a:gd name="connsiteY10" fmla="*/ 507206 h 550069"/>
                  <a:gd name="connsiteX11" fmla="*/ 454819 w 454819"/>
                  <a:gd name="connsiteY11" fmla="*/ 550069 h 550069"/>
                  <a:gd name="connsiteX12" fmla="*/ 4763 w 454819"/>
                  <a:gd name="connsiteY12" fmla="*/ 550069 h 550069"/>
                  <a:gd name="connsiteX13" fmla="*/ 4763 w 454819"/>
                  <a:gd name="connsiteY13" fmla="*/ 504825 h 550069"/>
                  <a:gd name="connsiteX14" fmla="*/ 197644 w 454819"/>
                  <a:gd name="connsiteY14" fmla="*/ 471488 h 550069"/>
                  <a:gd name="connsiteX15" fmla="*/ 197644 w 454819"/>
                  <a:gd name="connsiteY15" fmla="*/ 335756 h 550069"/>
                  <a:gd name="connsiteX16" fmla="*/ 147638 w 454819"/>
                  <a:gd name="connsiteY16" fmla="*/ 335756 h 550069"/>
                  <a:gd name="connsiteX17" fmla="*/ 147638 w 454819"/>
                  <a:gd name="connsiteY17" fmla="*/ 197644 h 550069"/>
                  <a:gd name="connsiteX18" fmla="*/ 195263 w 454819"/>
                  <a:gd name="connsiteY18" fmla="*/ 197644 h 550069"/>
                  <a:gd name="connsiteX19" fmla="*/ 195263 w 454819"/>
                  <a:gd name="connsiteY19" fmla="*/ 69056 h 550069"/>
                  <a:gd name="connsiteX20" fmla="*/ 95251 w 454819"/>
                  <a:gd name="connsiteY20" fmla="*/ 54769 h 550069"/>
                  <a:gd name="connsiteX21" fmla="*/ 0 w 454819"/>
                  <a:gd name="connsiteY21" fmla="*/ 35718 h 550069"/>
                  <a:gd name="connsiteX22" fmla="*/ 1 w 454819"/>
                  <a:gd name="connsiteY22" fmla="*/ 0 h 55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4819" h="550069">
                    <a:moveTo>
                      <a:pt x="1" y="0"/>
                    </a:moveTo>
                    <a:lnTo>
                      <a:pt x="447676" y="0"/>
                    </a:lnTo>
                    <a:lnTo>
                      <a:pt x="447676" y="40481"/>
                    </a:lnTo>
                    <a:lnTo>
                      <a:pt x="333376" y="59531"/>
                    </a:lnTo>
                    <a:lnTo>
                      <a:pt x="278607" y="61913"/>
                    </a:lnTo>
                    <a:lnTo>
                      <a:pt x="278607" y="200025"/>
                    </a:lnTo>
                    <a:lnTo>
                      <a:pt x="314326" y="200025"/>
                    </a:lnTo>
                    <a:lnTo>
                      <a:pt x="314326" y="335756"/>
                    </a:lnTo>
                    <a:lnTo>
                      <a:pt x="278607" y="335756"/>
                    </a:lnTo>
                    <a:lnTo>
                      <a:pt x="278607" y="471488"/>
                    </a:lnTo>
                    <a:lnTo>
                      <a:pt x="454819" y="507206"/>
                    </a:lnTo>
                    <a:lnTo>
                      <a:pt x="454819" y="550069"/>
                    </a:lnTo>
                    <a:lnTo>
                      <a:pt x="4763" y="550069"/>
                    </a:lnTo>
                    <a:lnTo>
                      <a:pt x="4763" y="504825"/>
                    </a:lnTo>
                    <a:lnTo>
                      <a:pt x="197644" y="471488"/>
                    </a:lnTo>
                    <a:lnTo>
                      <a:pt x="197644" y="335756"/>
                    </a:lnTo>
                    <a:lnTo>
                      <a:pt x="147638" y="335756"/>
                    </a:lnTo>
                    <a:lnTo>
                      <a:pt x="147638" y="197644"/>
                    </a:lnTo>
                    <a:lnTo>
                      <a:pt x="195263" y="197644"/>
                    </a:lnTo>
                    <a:lnTo>
                      <a:pt x="195263" y="69056"/>
                    </a:lnTo>
                    <a:lnTo>
                      <a:pt x="95251" y="54769"/>
                    </a:lnTo>
                    <a:lnTo>
                      <a:pt x="0" y="35718"/>
                    </a:lnTo>
                    <a:cubicBezTo>
                      <a:pt x="0" y="23812"/>
                      <a:pt x="1" y="11906"/>
                      <a:pt x="1"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ｺﾞｼｯｸE" panose="020B0900000000000000" pitchFamily="50" charset="-128"/>
                  <a:ea typeface="HGPｺﾞｼｯｸE" panose="020B0900000000000000" pitchFamily="50" charset="-128"/>
                </a:endParaRPr>
              </a:p>
            </p:txBody>
          </p:sp>
        </p:grpSp>
        <p:sp>
          <p:nvSpPr>
            <p:cNvPr id="40" name="楕円 39">
              <a:extLst>
                <a:ext uri="{FF2B5EF4-FFF2-40B4-BE49-F238E27FC236}">
                  <a16:creationId xmlns:a16="http://schemas.microsoft.com/office/drawing/2014/main" id="{E45B7E17-F779-4B79-B365-D10641CB3487}"/>
                </a:ext>
              </a:extLst>
            </p:cNvPr>
            <p:cNvSpPr/>
            <p:nvPr/>
          </p:nvSpPr>
          <p:spPr>
            <a:xfrm>
              <a:off x="4960957" y="3386630"/>
              <a:ext cx="267854" cy="304592"/>
            </a:xfrm>
            <a:prstGeom prst="ellipse">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ｺﾞｼｯｸE" panose="020B0900000000000000" pitchFamily="50" charset="-128"/>
                <a:ea typeface="HGPｺﾞｼｯｸE" panose="020B0900000000000000" pitchFamily="50" charset="-128"/>
              </a:endParaRPr>
            </a:p>
          </p:txBody>
        </p:sp>
        <p:sp>
          <p:nvSpPr>
            <p:cNvPr id="41" name="楕円 40">
              <a:extLst>
                <a:ext uri="{FF2B5EF4-FFF2-40B4-BE49-F238E27FC236}">
                  <a16:creationId xmlns:a16="http://schemas.microsoft.com/office/drawing/2014/main" id="{ECC2C2CC-B094-45AB-AB67-4764F6EA30CB}"/>
                </a:ext>
              </a:extLst>
            </p:cNvPr>
            <p:cNvSpPr/>
            <p:nvPr/>
          </p:nvSpPr>
          <p:spPr>
            <a:xfrm>
              <a:off x="5619478" y="3386630"/>
              <a:ext cx="267854" cy="304592"/>
            </a:xfrm>
            <a:prstGeom prst="ellipse">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ｺﾞｼｯｸE" panose="020B0900000000000000" pitchFamily="50" charset="-128"/>
                <a:ea typeface="HGPｺﾞｼｯｸE" panose="020B0900000000000000" pitchFamily="50" charset="-128"/>
              </a:endParaRPr>
            </a:p>
          </p:txBody>
        </p:sp>
        <p:sp>
          <p:nvSpPr>
            <p:cNvPr id="42" name="楕円 41">
              <a:extLst>
                <a:ext uri="{FF2B5EF4-FFF2-40B4-BE49-F238E27FC236}">
                  <a16:creationId xmlns:a16="http://schemas.microsoft.com/office/drawing/2014/main" id="{831B1C1D-EE8E-4400-95BD-67D8B624F43F}"/>
                </a:ext>
              </a:extLst>
            </p:cNvPr>
            <p:cNvSpPr/>
            <p:nvPr/>
          </p:nvSpPr>
          <p:spPr>
            <a:xfrm>
              <a:off x="4960956" y="4348457"/>
              <a:ext cx="267854" cy="304592"/>
            </a:xfrm>
            <a:prstGeom prst="ellipse">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ｺﾞｼｯｸE" panose="020B0900000000000000" pitchFamily="50" charset="-128"/>
                <a:ea typeface="HGPｺﾞｼｯｸE" panose="020B0900000000000000" pitchFamily="50" charset="-128"/>
              </a:endParaRPr>
            </a:p>
          </p:txBody>
        </p:sp>
        <p:sp>
          <p:nvSpPr>
            <p:cNvPr id="43" name="楕円 42">
              <a:extLst>
                <a:ext uri="{FF2B5EF4-FFF2-40B4-BE49-F238E27FC236}">
                  <a16:creationId xmlns:a16="http://schemas.microsoft.com/office/drawing/2014/main" id="{5629EE90-BDB4-4891-B84A-AC0BF76946BD}"/>
                </a:ext>
              </a:extLst>
            </p:cNvPr>
            <p:cNvSpPr/>
            <p:nvPr/>
          </p:nvSpPr>
          <p:spPr>
            <a:xfrm>
              <a:off x="5613025" y="4316172"/>
              <a:ext cx="267854" cy="304592"/>
            </a:xfrm>
            <a:prstGeom prst="ellipse">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ｺﾞｼｯｸE" panose="020B0900000000000000" pitchFamily="50" charset="-128"/>
                <a:ea typeface="HGPｺﾞｼｯｸE" panose="020B0900000000000000" pitchFamily="50" charset="-128"/>
              </a:endParaRPr>
            </a:p>
          </p:txBody>
        </p:sp>
        <p:sp>
          <p:nvSpPr>
            <p:cNvPr id="48" name="楕円 47">
              <a:extLst>
                <a:ext uri="{FF2B5EF4-FFF2-40B4-BE49-F238E27FC236}">
                  <a16:creationId xmlns:a16="http://schemas.microsoft.com/office/drawing/2014/main" id="{B9CDEDE0-A038-4C8E-8FCE-5A9F020AE6BA}"/>
                </a:ext>
              </a:extLst>
            </p:cNvPr>
            <p:cNvSpPr/>
            <p:nvPr/>
          </p:nvSpPr>
          <p:spPr>
            <a:xfrm>
              <a:off x="4868961" y="5257818"/>
              <a:ext cx="267854" cy="304592"/>
            </a:xfrm>
            <a:prstGeom prst="ellipse">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ｺﾞｼｯｸE" panose="020B0900000000000000" pitchFamily="50" charset="-128"/>
                <a:ea typeface="HGPｺﾞｼｯｸE" panose="020B0900000000000000" pitchFamily="50" charset="-128"/>
              </a:endParaRPr>
            </a:p>
          </p:txBody>
        </p:sp>
        <p:sp>
          <p:nvSpPr>
            <p:cNvPr id="49" name="テキスト ボックス 48">
              <a:extLst>
                <a:ext uri="{FF2B5EF4-FFF2-40B4-BE49-F238E27FC236}">
                  <a16:creationId xmlns:a16="http://schemas.microsoft.com/office/drawing/2014/main" id="{7285B58F-5455-4485-A348-CE5A0F1FD0F0}"/>
                </a:ext>
              </a:extLst>
            </p:cNvPr>
            <p:cNvSpPr txBox="1"/>
            <p:nvPr/>
          </p:nvSpPr>
          <p:spPr>
            <a:xfrm>
              <a:off x="5094881" y="5216033"/>
              <a:ext cx="1569271" cy="371355"/>
            </a:xfrm>
            <a:prstGeom prst="rect">
              <a:avLst/>
            </a:prstGeom>
            <a:noFill/>
          </p:spPr>
          <p:txBody>
            <a:bodyPr wrap="square" rtlCol="0">
              <a:spAutoFit/>
            </a:bodyPr>
            <a:lstStyle/>
            <a:p>
              <a:r>
                <a:rPr kumimoji="1" lang="ja-JP" altLang="en-US" b="1">
                  <a:solidFill>
                    <a:schemeClr val="tx1">
                      <a:lumMod val="75000"/>
                      <a:lumOff val="25000"/>
                    </a:schemeClr>
                  </a:solidFill>
                  <a:latin typeface="HGPｺﾞｼｯｸE" panose="020B0900000000000000" pitchFamily="50" charset="-128"/>
                  <a:ea typeface="HGPｺﾞｼｯｸE" panose="020B0900000000000000" pitchFamily="50" charset="-128"/>
                </a:rPr>
                <a:t>ねじ止め箇所</a:t>
              </a:r>
            </a:p>
          </p:txBody>
        </p:sp>
      </p:grpSp>
      <p:sp>
        <p:nvSpPr>
          <p:cNvPr id="50" name="正方形/長方形 49">
            <a:extLst>
              <a:ext uri="{FF2B5EF4-FFF2-40B4-BE49-F238E27FC236}">
                <a16:creationId xmlns:a16="http://schemas.microsoft.com/office/drawing/2014/main" id="{83400DFE-6B5D-44AF-B7A1-50125CA07215}"/>
              </a:ext>
            </a:extLst>
          </p:cNvPr>
          <p:cNvSpPr/>
          <p:nvPr/>
        </p:nvSpPr>
        <p:spPr>
          <a:xfrm>
            <a:off x="0" y="1735081"/>
            <a:ext cx="9144000" cy="8837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latin typeface="HGPｺﾞｼｯｸE" panose="020B0900000000000000" pitchFamily="50" charset="-128"/>
                <a:ea typeface="HGPｺﾞｼｯｸE" panose="020B0900000000000000" pitchFamily="50" charset="-128"/>
              </a:rPr>
              <a:t>各地域の状況に応じて、</a:t>
            </a:r>
            <a:r>
              <a:rPr kumimoji="1" lang="en-US" altLang="ja-JP" sz="2400" dirty="0">
                <a:solidFill>
                  <a:schemeClr val="tx1"/>
                </a:solidFill>
                <a:latin typeface="HGPｺﾞｼｯｸE" panose="020B0900000000000000" pitchFamily="50" charset="-128"/>
                <a:ea typeface="HGPｺﾞｼｯｸE" panose="020B0900000000000000" pitchFamily="50" charset="-128"/>
              </a:rPr>
              <a:t>P17</a:t>
            </a:r>
            <a:r>
              <a:rPr kumimoji="1" lang="ja-JP" altLang="en-US" sz="2400" dirty="0">
                <a:solidFill>
                  <a:schemeClr val="tx1"/>
                </a:solidFill>
                <a:latin typeface="HGPｺﾞｼｯｸE" panose="020B0900000000000000" pitchFamily="50" charset="-128"/>
                <a:ea typeface="HGPｺﾞｼｯｸE" panose="020B0900000000000000" pitchFamily="50" charset="-128"/>
              </a:rPr>
              <a:t>の後に参考資料として本スライドを活用して下さい。</a:t>
            </a:r>
          </a:p>
        </p:txBody>
      </p:sp>
    </p:spTree>
    <p:extLst>
      <p:ext uri="{BB962C8B-B14F-4D97-AF65-F5344CB8AC3E}">
        <p14:creationId xmlns:p14="http://schemas.microsoft.com/office/powerpoint/2010/main" val="1887975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8ABFDBBF-583C-45FD-AE20-7606BA660015}"/>
              </a:ext>
            </a:extLst>
          </p:cNvPr>
          <p:cNvSpPr/>
          <p:nvPr/>
        </p:nvSpPr>
        <p:spPr>
          <a:xfrm>
            <a:off x="117977" y="2850058"/>
            <a:ext cx="3458489" cy="28192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ｺﾞｼｯｸE" panose="020B0900000000000000" pitchFamily="50" charset="-128"/>
              <a:ea typeface="HGPｺﾞｼｯｸE" panose="020B0900000000000000" pitchFamily="50" charset="-128"/>
            </a:endParaRPr>
          </a:p>
        </p:txBody>
      </p:sp>
      <p:sp>
        <p:nvSpPr>
          <p:cNvPr id="26" name="正方形/長方形 25">
            <a:extLst>
              <a:ext uri="{FF2B5EF4-FFF2-40B4-BE49-F238E27FC236}">
                <a16:creationId xmlns:a16="http://schemas.microsoft.com/office/drawing/2014/main" id="{6183DAA1-9AAD-44DC-9050-AA5D11F6464B}"/>
              </a:ext>
            </a:extLst>
          </p:cNvPr>
          <p:cNvSpPr/>
          <p:nvPr/>
        </p:nvSpPr>
        <p:spPr>
          <a:xfrm>
            <a:off x="117977" y="2435982"/>
            <a:ext cx="3458490" cy="505518"/>
          </a:xfrm>
          <a:prstGeom prst="rect">
            <a:avLst/>
          </a:prstGeom>
          <a:solidFill>
            <a:srgbClr val="35A16B"/>
          </a:solidFill>
          <a:ln>
            <a:solidFill>
              <a:srgbClr val="35A16B"/>
            </a:solidFill>
          </a:ln>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a:solidFill>
                  <a:schemeClr val="bg1"/>
                </a:solidFill>
                <a:latin typeface="HGPｺﾞｼｯｸE" panose="020B0900000000000000" pitchFamily="50" charset="-128"/>
                <a:ea typeface="HGPｺﾞｼｯｸE" panose="020B0900000000000000" pitchFamily="50" charset="-128"/>
              </a:rPr>
              <a:t>テレビは台に固定、台を壁に固定</a:t>
            </a:r>
          </a:p>
        </p:txBody>
      </p:sp>
      <p:sp>
        <p:nvSpPr>
          <p:cNvPr id="19" name="正方形/長方形 18">
            <a:extLst>
              <a:ext uri="{FF2B5EF4-FFF2-40B4-BE49-F238E27FC236}">
                <a16:creationId xmlns:a16="http://schemas.microsoft.com/office/drawing/2014/main" id="{6938F83B-6733-4FCC-8648-324D5C867321}"/>
              </a:ext>
            </a:extLst>
          </p:cNvPr>
          <p:cNvSpPr/>
          <p:nvPr/>
        </p:nvSpPr>
        <p:spPr>
          <a:xfrm>
            <a:off x="3678833" y="2435982"/>
            <a:ext cx="2134493" cy="32783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ｺﾞｼｯｸE" panose="020B0900000000000000" pitchFamily="50" charset="-128"/>
              <a:ea typeface="HGPｺﾞｼｯｸE" panose="020B0900000000000000" pitchFamily="50" charset="-128"/>
            </a:endParaRPr>
          </a:p>
        </p:txBody>
      </p:sp>
      <p:sp>
        <p:nvSpPr>
          <p:cNvPr id="20" name="正方形/長方形 19">
            <a:extLst>
              <a:ext uri="{FF2B5EF4-FFF2-40B4-BE49-F238E27FC236}">
                <a16:creationId xmlns:a16="http://schemas.microsoft.com/office/drawing/2014/main" id="{82E5C2F0-EE2A-4FCB-B814-851244AF743E}"/>
              </a:ext>
            </a:extLst>
          </p:cNvPr>
          <p:cNvSpPr/>
          <p:nvPr/>
        </p:nvSpPr>
        <p:spPr>
          <a:xfrm>
            <a:off x="3678833" y="2435982"/>
            <a:ext cx="2128011" cy="508173"/>
          </a:xfrm>
          <a:prstGeom prst="rect">
            <a:avLst/>
          </a:prstGeom>
          <a:solidFill>
            <a:srgbClr val="35A16B"/>
          </a:solidFill>
          <a:ln>
            <a:solidFill>
              <a:srgbClr val="35A16B"/>
            </a:solidFill>
          </a:ln>
        </p:spPr>
        <p:style>
          <a:lnRef idx="2">
            <a:schemeClr val="dk1"/>
          </a:lnRef>
          <a:fillRef idx="1">
            <a:schemeClr val="lt1"/>
          </a:fillRef>
          <a:effectRef idx="0">
            <a:schemeClr val="dk1"/>
          </a:effectRef>
          <a:fontRef idx="minor">
            <a:schemeClr val="dk1"/>
          </a:fontRef>
        </p:style>
        <p:txBody>
          <a:bodyPr lIns="36000" rIns="36000" rtlCol="0" anchor="ctr"/>
          <a:lstStyle/>
          <a:p>
            <a:pPr algn="ctr"/>
            <a:r>
              <a:rPr lang="ja-JP" altLang="en-US">
                <a:solidFill>
                  <a:schemeClr val="bg1"/>
                </a:solidFill>
                <a:latin typeface="HGPｺﾞｼｯｸE" panose="020B0900000000000000" pitchFamily="50" charset="-128"/>
                <a:ea typeface="HGPｺﾞｼｯｸE" panose="020B0900000000000000" pitchFamily="50" charset="-128"/>
              </a:rPr>
              <a:t>冷蔵庫は壁に固定</a:t>
            </a:r>
            <a:endParaRPr kumimoji="1" lang="ja-JP" altLang="en-US">
              <a:solidFill>
                <a:schemeClr val="bg1"/>
              </a:solidFill>
              <a:latin typeface="HGPｺﾞｼｯｸE" panose="020B0900000000000000" pitchFamily="50" charset="-128"/>
              <a:ea typeface="HGPｺﾞｼｯｸE" panose="020B0900000000000000" pitchFamily="50" charset="-128"/>
            </a:endParaRPr>
          </a:p>
        </p:txBody>
      </p:sp>
      <p:sp>
        <p:nvSpPr>
          <p:cNvPr id="38" name="正方形/長方形 37">
            <a:extLst>
              <a:ext uri="{FF2B5EF4-FFF2-40B4-BE49-F238E27FC236}">
                <a16:creationId xmlns:a16="http://schemas.microsoft.com/office/drawing/2014/main" id="{753072B7-8AD5-4B9B-A616-4D9DDAE387BD}"/>
              </a:ext>
            </a:extLst>
          </p:cNvPr>
          <p:cNvSpPr/>
          <p:nvPr/>
        </p:nvSpPr>
        <p:spPr>
          <a:xfrm>
            <a:off x="5955028" y="2423392"/>
            <a:ext cx="2962293" cy="32878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ｺﾞｼｯｸE" panose="020B0900000000000000" pitchFamily="50" charset="-128"/>
              <a:ea typeface="HGPｺﾞｼｯｸE" panose="020B0900000000000000" pitchFamily="50" charset="-128"/>
            </a:endParaRPr>
          </a:p>
        </p:txBody>
      </p:sp>
      <p:sp>
        <p:nvSpPr>
          <p:cNvPr id="39" name="正方形/長方形 38">
            <a:extLst>
              <a:ext uri="{FF2B5EF4-FFF2-40B4-BE49-F238E27FC236}">
                <a16:creationId xmlns:a16="http://schemas.microsoft.com/office/drawing/2014/main" id="{F28A7153-DD03-4C8A-8D12-B304D6C0735A}"/>
              </a:ext>
            </a:extLst>
          </p:cNvPr>
          <p:cNvSpPr/>
          <p:nvPr/>
        </p:nvSpPr>
        <p:spPr>
          <a:xfrm>
            <a:off x="5955028" y="2435982"/>
            <a:ext cx="2946197" cy="505518"/>
          </a:xfrm>
          <a:prstGeom prst="rect">
            <a:avLst/>
          </a:prstGeom>
          <a:solidFill>
            <a:srgbClr val="35A16B"/>
          </a:solidFill>
          <a:ln>
            <a:solidFill>
              <a:srgbClr val="35A16B"/>
            </a:solidFill>
          </a:ln>
        </p:spPr>
        <p:style>
          <a:lnRef idx="2">
            <a:schemeClr val="dk1"/>
          </a:lnRef>
          <a:fillRef idx="1">
            <a:schemeClr val="lt1"/>
          </a:fillRef>
          <a:effectRef idx="0">
            <a:schemeClr val="dk1"/>
          </a:effectRef>
          <a:fontRef idx="minor">
            <a:schemeClr val="dk1"/>
          </a:fontRef>
        </p:style>
        <p:txBody>
          <a:bodyPr lIns="36000" rIns="36000" rtlCol="0" anchor="ctr"/>
          <a:lstStyle/>
          <a:p>
            <a:pPr algn="ctr"/>
            <a:r>
              <a:rPr lang="ja-JP" altLang="en-US">
                <a:solidFill>
                  <a:schemeClr val="bg1"/>
                </a:solidFill>
                <a:latin typeface="HGPｺﾞｼｯｸE" panose="020B0900000000000000" pitchFamily="50" charset="-128"/>
                <a:ea typeface="HGPｺﾞｼｯｸE" panose="020B0900000000000000" pitchFamily="50" charset="-128"/>
              </a:rPr>
              <a:t>水槽なども固定</a:t>
            </a:r>
          </a:p>
        </p:txBody>
      </p:sp>
      <p:pic>
        <p:nvPicPr>
          <p:cNvPr id="53" name="図 52">
            <a:extLst>
              <a:ext uri="{FF2B5EF4-FFF2-40B4-BE49-F238E27FC236}">
                <a16:creationId xmlns:a16="http://schemas.microsoft.com/office/drawing/2014/main" id="{5F7AB21B-A5B6-4C87-87D7-09D3B8F29084}"/>
              </a:ext>
            </a:extLst>
          </p:cNvPr>
          <p:cNvPicPr>
            <a:picLocks noChangeAspect="1"/>
          </p:cNvPicPr>
          <p:nvPr/>
        </p:nvPicPr>
        <p:blipFill>
          <a:blip r:embed="rId3"/>
          <a:stretch>
            <a:fillRect/>
          </a:stretch>
        </p:blipFill>
        <p:spPr>
          <a:xfrm>
            <a:off x="4118412" y="3237354"/>
            <a:ext cx="1326959" cy="1836142"/>
          </a:xfrm>
          <a:prstGeom prst="rect">
            <a:avLst/>
          </a:prstGeom>
        </p:spPr>
      </p:pic>
      <p:pic>
        <p:nvPicPr>
          <p:cNvPr id="54" name="図 53">
            <a:extLst>
              <a:ext uri="{FF2B5EF4-FFF2-40B4-BE49-F238E27FC236}">
                <a16:creationId xmlns:a16="http://schemas.microsoft.com/office/drawing/2014/main" id="{07C65802-63FC-45B8-AD75-7497F97475DC}"/>
              </a:ext>
            </a:extLst>
          </p:cNvPr>
          <p:cNvPicPr>
            <a:picLocks noChangeAspect="1"/>
          </p:cNvPicPr>
          <p:nvPr/>
        </p:nvPicPr>
        <p:blipFill>
          <a:blip r:embed="rId4"/>
          <a:stretch>
            <a:fillRect/>
          </a:stretch>
        </p:blipFill>
        <p:spPr>
          <a:xfrm>
            <a:off x="6113181" y="3657530"/>
            <a:ext cx="2575052" cy="1739489"/>
          </a:xfrm>
          <a:prstGeom prst="rect">
            <a:avLst/>
          </a:prstGeom>
        </p:spPr>
      </p:pic>
      <p:sp>
        <p:nvSpPr>
          <p:cNvPr id="55" name="楕円 54">
            <a:extLst>
              <a:ext uri="{FF2B5EF4-FFF2-40B4-BE49-F238E27FC236}">
                <a16:creationId xmlns:a16="http://schemas.microsoft.com/office/drawing/2014/main" id="{380E6BBD-65F1-4C10-905C-E3D9940C9923}"/>
              </a:ext>
            </a:extLst>
          </p:cNvPr>
          <p:cNvSpPr/>
          <p:nvPr/>
        </p:nvSpPr>
        <p:spPr>
          <a:xfrm>
            <a:off x="4429751" y="3237354"/>
            <a:ext cx="411480" cy="385004"/>
          </a:xfrm>
          <a:prstGeom prst="ellipse">
            <a:avLst/>
          </a:prstGeom>
          <a:noFill/>
          <a:ln w="28575">
            <a:solidFill>
              <a:srgbClr val="E9471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ｺﾞｼｯｸE" panose="020B0900000000000000" pitchFamily="50" charset="-128"/>
              <a:ea typeface="HGPｺﾞｼｯｸE" panose="020B0900000000000000" pitchFamily="50" charset="-128"/>
            </a:endParaRPr>
          </a:p>
        </p:txBody>
      </p:sp>
      <p:sp>
        <p:nvSpPr>
          <p:cNvPr id="56" name="楕円 55">
            <a:extLst>
              <a:ext uri="{FF2B5EF4-FFF2-40B4-BE49-F238E27FC236}">
                <a16:creationId xmlns:a16="http://schemas.microsoft.com/office/drawing/2014/main" id="{948C6A99-544E-4026-ADB4-471C2185BAAD}"/>
              </a:ext>
            </a:extLst>
          </p:cNvPr>
          <p:cNvSpPr/>
          <p:nvPr/>
        </p:nvSpPr>
        <p:spPr>
          <a:xfrm>
            <a:off x="4856471" y="3458334"/>
            <a:ext cx="411480" cy="385004"/>
          </a:xfrm>
          <a:prstGeom prst="ellipse">
            <a:avLst/>
          </a:prstGeom>
          <a:noFill/>
          <a:ln w="28575">
            <a:solidFill>
              <a:srgbClr val="E9471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ｺﾞｼｯｸE" panose="020B0900000000000000" pitchFamily="50" charset="-128"/>
              <a:ea typeface="HGPｺﾞｼｯｸE" panose="020B0900000000000000" pitchFamily="50" charset="-128"/>
            </a:endParaRPr>
          </a:p>
        </p:txBody>
      </p:sp>
      <p:pic>
        <p:nvPicPr>
          <p:cNvPr id="57" name="図 56">
            <a:extLst>
              <a:ext uri="{FF2B5EF4-FFF2-40B4-BE49-F238E27FC236}">
                <a16:creationId xmlns:a16="http://schemas.microsoft.com/office/drawing/2014/main" id="{A2593A9B-90F9-4174-8E62-30E7050E001B}"/>
              </a:ext>
            </a:extLst>
          </p:cNvPr>
          <p:cNvPicPr>
            <a:picLocks noChangeAspect="1"/>
          </p:cNvPicPr>
          <p:nvPr/>
        </p:nvPicPr>
        <p:blipFill rotWithShape="1">
          <a:blip r:embed="rId5"/>
          <a:srcRect l="86076" r="636" b="88551"/>
          <a:stretch/>
        </p:blipFill>
        <p:spPr>
          <a:xfrm>
            <a:off x="318119" y="5844772"/>
            <a:ext cx="411480" cy="210682"/>
          </a:xfrm>
          <a:prstGeom prst="rect">
            <a:avLst/>
          </a:prstGeom>
        </p:spPr>
      </p:pic>
      <p:sp>
        <p:nvSpPr>
          <p:cNvPr id="61" name="正方形/長方形 60">
            <a:extLst>
              <a:ext uri="{FF2B5EF4-FFF2-40B4-BE49-F238E27FC236}">
                <a16:creationId xmlns:a16="http://schemas.microsoft.com/office/drawing/2014/main" id="{54489D3E-B91D-4C14-B423-1CCEB916A38E}"/>
              </a:ext>
            </a:extLst>
          </p:cNvPr>
          <p:cNvSpPr/>
          <p:nvPr/>
        </p:nvSpPr>
        <p:spPr>
          <a:xfrm>
            <a:off x="6006010" y="3037905"/>
            <a:ext cx="2842243" cy="523220"/>
          </a:xfrm>
          <a:prstGeom prst="rect">
            <a:avLst/>
          </a:prstGeom>
        </p:spPr>
        <p:txBody>
          <a:bodyPr wrap="square">
            <a:spAutoFit/>
          </a:bodyPr>
          <a:lstStyle/>
          <a:p>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水槽は粘着式マットやベルトなどで</a:t>
            </a:r>
            <a:endPar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endParaRPr>
          </a:p>
          <a:p>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台から落下しないように固定する</a:t>
            </a:r>
          </a:p>
        </p:txBody>
      </p:sp>
      <p:sp>
        <p:nvSpPr>
          <p:cNvPr id="2" name="タイトル 1">
            <a:extLst>
              <a:ext uri="{FF2B5EF4-FFF2-40B4-BE49-F238E27FC236}">
                <a16:creationId xmlns:a16="http://schemas.microsoft.com/office/drawing/2014/main" id="{229D4050-9669-42FC-B3C2-7E94D03220D0}"/>
              </a:ext>
            </a:extLst>
          </p:cNvPr>
          <p:cNvSpPr>
            <a:spLocks noGrp="1"/>
          </p:cNvSpPr>
          <p:nvPr>
            <p:ph type="title"/>
          </p:nvPr>
        </p:nvSpPr>
        <p:spPr>
          <a:xfrm>
            <a:off x="0" y="-28575"/>
            <a:ext cx="9144000" cy="650083"/>
          </a:xfrm>
        </p:spPr>
        <p:txBody>
          <a:bodyPr/>
          <a:lstStyle/>
          <a:p>
            <a:r>
              <a:rPr lang="en-US" altLang="ja-JP"/>
              <a:t>(</a:t>
            </a:r>
            <a:r>
              <a:rPr lang="ja-JP" altLang="en-US"/>
              <a:t>参考</a:t>
            </a:r>
            <a:r>
              <a:rPr lang="en-US" altLang="ja-JP"/>
              <a:t>)</a:t>
            </a:r>
            <a:r>
              <a:rPr lang="ja-JP" altLang="en-US"/>
              <a:t>家具等の落下防止・移動防止のポイント</a:t>
            </a:r>
            <a:endParaRPr kumimoji="1" lang="ja-JP" altLang="en-US"/>
          </a:p>
        </p:txBody>
      </p:sp>
      <p:sp>
        <p:nvSpPr>
          <p:cNvPr id="4" name="スライド番号プレースホルダー 3">
            <a:extLst>
              <a:ext uri="{FF2B5EF4-FFF2-40B4-BE49-F238E27FC236}">
                <a16:creationId xmlns:a16="http://schemas.microsoft.com/office/drawing/2014/main" id="{81DB2DBD-36E3-4F28-8786-AA97EC7695A3}"/>
              </a:ext>
            </a:extLst>
          </p:cNvPr>
          <p:cNvSpPr>
            <a:spLocks noGrp="1"/>
          </p:cNvSpPr>
          <p:nvPr>
            <p:ph type="sldNum" sz="quarter" idx="12"/>
          </p:nvPr>
        </p:nvSpPr>
        <p:spPr/>
        <p:txBody>
          <a:bodyPr/>
          <a:lstStyle/>
          <a:p>
            <a:fld id="{48C0FCB9-D989-46F1-965E-624BDAC7E129}" type="slidenum">
              <a:rPr kumimoji="1" lang="ja-JP" altLang="en-US" smtClean="0"/>
              <a:pPr/>
              <a:t>24</a:t>
            </a:fld>
            <a:endParaRPr kumimoji="1" lang="ja-JP" altLang="en-US"/>
          </a:p>
        </p:txBody>
      </p:sp>
      <p:sp>
        <p:nvSpPr>
          <p:cNvPr id="44" name="テキスト ボックス 43">
            <a:extLst>
              <a:ext uri="{FF2B5EF4-FFF2-40B4-BE49-F238E27FC236}">
                <a16:creationId xmlns:a16="http://schemas.microsoft.com/office/drawing/2014/main" id="{FACE0221-38DB-438E-A099-466046D0DBCD}"/>
              </a:ext>
            </a:extLst>
          </p:cNvPr>
          <p:cNvSpPr txBox="1"/>
          <p:nvPr/>
        </p:nvSpPr>
        <p:spPr>
          <a:xfrm>
            <a:off x="0" y="6596390"/>
            <a:ext cx="5690982" cy="261610"/>
          </a:xfrm>
          <a:prstGeom prst="rect">
            <a:avLst/>
          </a:prstGeom>
          <a:noFill/>
        </p:spPr>
        <p:txBody>
          <a:bodyPr wrap="none" rtlCol="0">
            <a:spAutoFit/>
          </a:bodyPr>
          <a:lstStyle/>
          <a:p>
            <a:r>
              <a:rPr lang="ja-JP" altLang="en-US" sz="1100">
                <a:solidFill>
                  <a:srgbClr val="404040"/>
                </a:solidFill>
                <a:latin typeface="HGPｺﾞｼｯｸE" panose="020B0900000000000000" pitchFamily="50" charset="-128"/>
                <a:ea typeface="HGPｺﾞｼｯｸE" panose="020B0900000000000000" pitchFamily="50" charset="-128"/>
              </a:rPr>
              <a:t>参考：東京消防庁「家具類の転倒・落下・移動防止対策ハンドブック</a:t>
            </a:r>
            <a:r>
              <a:rPr lang="en-US" altLang="ja-JP" sz="1100">
                <a:solidFill>
                  <a:srgbClr val="404040"/>
                </a:solidFill>
                <a:latin typeface="HGPｺﾞｼｯｸE" panose="020B0900000000000000" pitchFamily="50" charset="-128"/>
                <a:ea typeface="HGPｺﾞｼｯｸE" panose="020B0900000000000000" pitchFamily="50" charset="-128"/>
              </a:rPr>
              <a:t>-</a:t>
            </a:r>
            <a:r>
              <a:rPr lang="ja-JP" altLang="en-US" sz="1100">
                <a:solidFill>
                  <a:srgbClr val="404040"/>
                </a:solidFill>
                <a:latin typeface="HGPｺﾞｼｯｸE" panose="020B0900000000000000" pitchFamily="50" charset="-128"/>
                <a:ea typeface="HGPｺﾞｼｯｸE" panose="020B0900000000000000" pitchFamily="50" charset="-128"/>
              </a:rPr>
              <a:t>室内の地震対策</a:t>
            </a:r>
            <a:r>
              <a:rPr lang="en-US" altLang="ja-JP" sz="1100">
                <a:solidFill>
                  <a:srgbClr val="404040"/>
                </a:solidFill>
                <a:latin typeface="HGPｺﾞｼｯｸE" panose="020B0900000000000000" pitchFamily="50" charset="-128"/>
                <a:ea typeface="HGPｺﾞｼｯｸE" panose="020B0900000000000000" pitchFamily="50" charset="-128"/>
              </a:rPr>
              <a:t>-</a:t>
            </a:r>
            <a:r>
              <a:rPr lang="ja-JP" altLang="en-US" sz="1100">
                <a:solidFill>
                  <a:srgbClr val="404040"/>
                </a:solidFill>
                <a:latin typeface="HGPｺﾞｼｯｸE" panose="020B0900000000000000" pitchFamily="50" charset="-128"/>
                <a:ea typeface="HGPｺﾞｼｯｸE" panose="020B0900000000000000" pitchFamily="50" charset="-128"/>
              </a:rPr>
              <a:t>（</a:t>
            </a:r>
            <a:r>
              <a:rPr lang="en-US" altLang="ja-JP" sz="1100">
                <a:solidFill>
                  <a:srgbClr val="404040"/>
                </a:solidFill>
                <a:latin typeface="HGPｺﾞｼｯｸE" panose="020B0900000000000000" pitchFamily="50" charset="-128"/>
                <a:ea typeface="HGPｺﾞｼｯｸE" panose="020B0900000000000000" pitchFamily="50" charset="-128"/>
              </a:rPr>
              <a:t>p.15</a:t>
            </a:r>
            <a:r>
              <a:rPr lang="ja-JP" altLang="en-US" sz="1100">
                <a:solidFill>
                  <a:srgbClr val="404040"/>
                </a:solidFill>
                <a:latin typeface="HGPｺﾞｼｯｸE" panose="020B0900000000000000" pitchFamily="50" charset="-128"/>
                <a:ea typeface="HGPｺﾞｼｯｸE" panose="020B0900000000000000" pitchFamily="50" charset="-128"/>
              </a:rPr>
              <a:t>）」</a:t>
            </a:r>
          </a:p>
        </p:txBody>
      </p:sp>
      <p:sp>
        <p:nvSpPr>
          <p:cNvPr id="5" name="正方形/長方形 4">
            <a:extLst>
              <a:ext uri="{FF2B5EF4-FFF2-40B4-BE49-F238E27FC236}">
                <a16:creationId xmlns:a16="http://schemas.microsoft.com/office/drawing/2014/main" id="{4AAFDAFD-2A2D-40B1-96AB-FEFAFC48C9B4}"/>
              </a:ext>
            </a:extLst>
          </p:cNvPr>
          <p:cNvSpPr/>
          <p:nvPr/>
        </p:nvSpPr>
        <p:spPr>
          <a:xfrm>
            <a:off x="262800" y="864246"/>
            <a:ext cx="8618400" cy="761592"/>
          </a:xfrm>
          <a:prstGeom prst="rect">
            <a:avLst/>
          </a:prstGeom>
          <a:solidFill>
            <a:schemeClr val="bg1"/>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ja-JP" altLang="en-US" sz="2800">
                <a:solidFill>
                  <a:srgbClr val="404040"/>
                </a:solidFill>
                <a:latin typeface="HGPｺﾞｼｯｸE" panose="020B0900000000000000" pitchFamily="50" charset="-128"/>
                <a:ea typeface="HGPｺﾞｼｯｸE" panose="020B0900000000000000" pitchFamily="50" charset="-128"/>
              </a:rPr>
              <a:t>家電等は机や台と固定、さらに机や台を壁に固定する</a:t>
            </a:r>
            <a:endParaRPr lang="en-US" altLang="ja-JP" sz="2800">
              <a:solidFill>
                <a:srgbClr val="404040"/>
              </a:solidFill>
              <a:latin typeface="HGPｺﾞｼｯｸE" panose="020B0900000000000000" pitchFamily="50" charset="-128"/>
              <a:ea typeface="HGPｺﾞｼｯｸE" panose="020B0900000000000000" pitchFamily="50" charset="-128"/>
            </a:endParaRPr>
          </a:p>
        </p:txBody>
      </p:sp>
      <p:pic>
        <p:nvPicPr>
          <p:cNvPr id="27" name="図 26">
            <a:extLst>
              <a:ext uri="{FF2B5EF4-FFF2-40B4-BE49-F238E27FC236}">
                <a16:creationId xmlns:a16="http://schemas.microsoft.com/office/drawing/2014/main" id="{665B4733-B766-4625-BB90-B6DCA14C1775}"/>
              </a:ext>
            </a:extLst>
          </p:cNvPr>
          <p:cNvPicPr>
            <a:picLocks noChangeAspect="1"/>
          </p:cNvPicPr>
          <p:nvPr/>
        </p:nvPicPr>
        <p:blipFill>
          <a:blip r:embed="rId5"/>
          <a:stretch>
            <a:fillRect/>
          </a:stretch>
        </p:blipFill>
        <p:spPr>
          <a:xfrm>
            <a:off x="455767" y="3329860"/>
            <a:ext cx="2716248" cy="1614163"/>
          </a:xfrm>
          <a:prstGeom prst="rect">
            <a:avLst/>
          </a:prstGeom>
        </p:spPr>
      </p:pic>
      <p:sp>
        <p:nvSpPr>
          <p:cNvPr id="21" name="正方形/長方形 20">
            <a:extLst>
              <a:ext uri="{FF2B5EF4-FFF2-40B4-BE49-F238E27FC236}">
                <a16:creationId xmlns:a16="http://schemas.microsoft.com/office/drawing/2014/main" id="{83400DFE-6B5D-44AF-B7A1-50125CA07215}"/>
              </a:ext>
            </a:extLst>
          </p:cNvPr>
          <p:cNvSpPr/>
          <p:nvPr/>
        </p:nvSpPr>
        <p:spPr>
          <a:xfrm>
            <a:off x="0" y="1451870"/>
            <a:ext cx="9144000" cy="8837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latin typeface="HGPｺﾞｼｯｸE" panose="020B0900000000000000" pitchFamily="50" charset="-128"/>
                <a:ea typeface="HGPｺﾞｼｯｸE" panose="020B0900000000000000" pitchFamily="50" charset="-128"/>
              </a:rPr>
              <a:t>各地域の状況に応じて、</a:t>
            </a:r>
            <a:r>
              <a:rPr kumimoji="1" lang="en-US" altLang="ja-JP" sz="2400" dirty="0">
                <a:solidFill>
                  <a:schemeClr val="tx1"/>
                </a:solidFill>
                <a:latin typeface="HGPｺﾞｼｯｸE" panose="020B0900000000000000" pitchFamily="50" charset="-128"/>
                <a:ea typeface="HGPｺﾞｼｯｸE" panose="020B0900000000000000" pitchFamily="50" charset="-128"/>
              </a:rPr>
              <a:t>P17</a:t>
            </a:r>
            <a:r>
              <a:rPr kumimoji="1" lang="ja-JP" altLang="en-US" sz="2400" dirty="0">
                <a:solidFill>
                  <a:schemeClr val="tx1"/>
                </a:solidFill>
                <a:latin typeface="HGPｺﾞｼｯｸE" panose="020B0900000000000000" pitchFamily="50" charset="-128"/>
                <a:ea typeface="HGPｺﾞｼｯｸE" panose="020B0900000000000000" pitchFamily="50" charset="-128"/>
              </a:rPr>
              <a:t>の後に参考資料として本スライドを活用して下さい。</a:t>
            </a:r>
          </a:p>
        </p:txBody>
      </p:sp>
    </p:spTree>
    <p:extLst>
      <p:ext uri="{BB962C8B-B14F-4D97-AF65-F5344CB8AC3E}">
        <p14:creationId xmlns:p14="http://schemas.microsoft.com/office/powerpoint/2010/main" val="424292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EED08E-E773-49D2-880E-C54A938B72F5}"/>
              </a:ext>
            </a:extLst>
          </p:cNvPr>
          <p:cNvSpPr>
            <a:spLocks noGrp="1"/>
          </p:cNvSpPr>
          <p:nvPr>
            <p:ph type="title"/>
          </p:nvPr>
        </p:nvSpPr>
        <p:spPr/>
        <p:txBody>
          <a:bodyPr/>
          <a:lstStyle/>
          <a:p>
            <a:r>
              <a:rPr lang="en-US" altLang="ja-JP"/>
              <a:t>(</a:t>
            </a:r>
            <a:r>
              <a:rPr lang="ja-JP" altLang="en-US"/>
              <a:t>参考</a:t>
            </a:r>
            <a:r>
              <a:rPr lang="en-US" altLang="ja-JP"/>
              <a:t>)</a:t>
            </a:r>
            <a:r>
              <a:rPr kumimoji="1" lang="ja-JP" altLang="en-US"/>
              <a:t>食器棚のガラス</a:t>
            </a:r>
            <a:r>
              <a:rPr lang="ja-JP" altLang="en-US"/>
              <a:t>の</a:t>
            </a:r>
            <a:r>
              <a:rPr kumimoji="1" lang="ja-JP" altLang="en-US"/>
              <a:t>飛散防止も</a:t>
            </a:r>
          </a:p>
        </p:txBody>
      </p:sp>
      <p:sp>
        <p:nvSpPr>
          <p:cNvPr id="4" name="スライド番号プレースホルダー 3">
            <a:extLst>
              <a:ext uri="{FF2B5EF4-FFF2-40B4-BE49-F238E27FC236}">
                <a16:creationId xmlns:a16="http://schemas.microsoft.com/office/drawing/2014/main" id="{42556472-D182-4BA3-AB11-B24655D804D9}"/>
              </a:ext>
            </a:extLst>
          </p:cNvPr>
          <p:cNvSpPr>
            <a:spLocks noGrp="1"/>
          </p:cNvSpPr>
          <p:nvPr>
            <p:ph type="sldNum" sz="quarter" idx="12"/>
          </p:nvPr>
        </p:nvSpPr>
        <p:spPr>
          <a:xfrm>
            <a:off x="7086600" y="6457937"/>
            <a:ext cx="2057400" cy="365125"/>
          </a:xfrm>
        </p:spPr>
        <p:txBody>
          <a:bodyPr/>
          <a:lstStyle/>
          <a:p>
            <a:fld id="{48C0FCB9-D989-46F1-965E-624BDAC7E129}" type="slidenum">
              <a:rPr kumimoji="1" lang="ja-JP" altLang="en-US" smtClean="0"/>
              <a:pPr/>
              <a:t>25</a:t>
            </a:fld>
            <a:endParaRPr kumimoji="1" lang="ja-JP" altLang="en-US"/>
          </a:p>
        </p:txBody>
      </p:sp>
      <p:sp>
        <p:nvSpPr>
          <p:cNvPr id="6" name="コンテンツ プレースホルダー 2">
            <a:extLst>
              <a:ext uri="{FF2B5EF4-FFF2-40B4-BE49-F238E27FC236}">
                <a16:creationId xmlns:a16="http://schemas.microsoft.com/office/drawing/2014/main" id="{CA5386BA-7FCA-4EA0-8E6F-841B96B637F7}"/>
              </a:ext>
            </a:extLst>
          </p:cNvPr>
          <p:cNvSpPr txBox="1">
            <a:spLocks/>
          </p:cNvSpPr>
          <p:nvPr/>
        </p:nvSpPr>
        <p:spPr>
          <a:xfrm>
            <a:off x="3999506" y="2733355"/>
            <a:ext cx="4816137" cy="37282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just">
              <a:lnSpc>
                <a:spcPct val="100000"/>
              </a:lnSpc>
              <a:spcBef>
                <a:spcPts val="0"/>
              </a:spcBef>
              <a:spcAft>
                <a:spcPts val="1200"/>
              </a:spcAft>
              <a:buClr>
                <a:srgbClr val="404040"/>
              </a:buClr>
            </a:pPr>
            <a:r>
              <a:rPr lang="ja-JP" altLang="en-US" sz="2400" u="sng" dirty="0">
                <a:solidFill>
                  <a:srgbClr val="FF2800"/>
                </a:solidFill>
                <a:latin typeface="HGPｺﾞｼｯｸE" panose="020B0900000000000000" pitchFamily="50" charset="-128"/>
                <a:ea typeface="HGPｺﾞｼｯｸE" panose="020B0900000000000000" pitchFamily="50" charset="-128"/>
              </a:rPr>
              <a:t>ガラス戸の両面に貼る</a:t>
            </a:r>
            <a:r>
              <a:rPr lang="ja-JP" altLang="en-US" sz="2400" dirty="0">
                <a:solidFill>
                  <a:srgbClr val="404040"/>
                </a:solidFill>
                <a:latin typeface="HGPｺﾞｼｯｸE" panose="020B0900000000000000" pitchFamily="50" charset="-128"/>
                <a:ea typeface="HGPｺﾞｼｯｸE" panose="020B0900000000000000" pitchFamily="50" charset="-128"/>
              </a:rPr>
              <a:t>ことにより、飛散防止効果が高くなる</a:t>
            </a:r>
            <a:endParaRPr lang="en-US" altLang="ja-JP" sz="2400" dirty="0">
              <a:solidFill>
                <a:srgbClr val="404040"/>
              </a:solidFill>
              <a:latin typeface="HGPｺﾞｼｯｸE" panose="020B0900000000000000" pitchFamily="50" charset="-128"/>
              <a:ea typeface="HGPｺﾞｼｯｸE" panose="020B0900000000000000" pitchFamily="50" charset="-128"/>
            </a:endParaRPr>
          </a:p>
          <a:p>
            <a:pPr algn="just">
              <a:lnSpc>
                <a:spcPct val="100000"/>
              </a:lnSpc>
              <a:spcBef>
                <a:spcPts val="0"/>
              </a:spcBef>
              <a:spcAft>
                <a:spcPts val="1200"/>
              </a:spcAft>
              <a:buClr>
                <a:srgbClr val="404040"/>
              </a:buClr>
            </a:pPr>
            <a:r>
              <a:rPr lang="ja-JP" altLang="en-US" sz="2400" u="sng" dirty="0">
                <a:solidFill>
                  <a:srgbClr val="FF2800"/>
                </a:solidFill>
                <a:latin typeface="HGPｺﾞｼｯｸE" panose="020B0900000000000000" pitchFamily="50" charset="-128"/>
                <a:ea typeface="HGPｺﾞｼｯｸE" panose="020B0900000000000000" pitchFamily="50" charset="-128"/>
              </a:rPr>
              <a:t>片面に貼る場合は、外側のガラス面に貼る</a:t>
            </a:r>
            <a:endParaRPr lang="en-US" altLang="ja-JP" sz="2400" u="sng" dirty="0">
              <a:solidFill>
                <a:srgbClr val="FF2800"/>
              </a:solidFill>
              <a:latin typeface="HGPｺﾞｼｯｸE" panose="020B0900000000000000" pitchFamily="50" charset="-128"/>
              <a:ea typeface="HGPｺﾞｼｯｸE" panose="020B0900000000000000" pitchFamily="50" charset="-128"/>
            </a:endParaRPr>
          </a:p>
          <a:p>
            <a:pPr algn="just">
              <a:lnSpc>
                <a:spcPct val="100000"/>
              </a:lnSpc>
              <a:spcBef>
                <a:spcPts val="0"/>
              </a:spcBef>
              <a:spcAft>
                <a:spcPts val="1200"/>
              </a:spcAft>
            </a:pPr>
            <a:r>
              <a:rPr lang="ja-JP" altLang="en-US" sz="2400" dirty="0">
                <a:solidFill>
                  <a:srgbClr val="404040"/>
                </a:solidFill>
                <a:latin typeface="HGPｺﾞｼｯｸE" panose="020B0900000000000000" pitchFamily="50" charset="-128"/>
                <a:ea typeface="HGPｺﾞｼｯｸE" panose="020B0900000000000000" pitchFamily="50" charset="-128"/>
              </a:rPr>
              <a:t>霧吹きで、ガラスとフィルムに十分な水を吹きかけて貼り付ける</a:t>
            </a:r>
            <a:r>
              <a:rPr lang="en-US" altLang="ja-JP" sz="2400" dirty="0">
                <a:solidFill>
                  <a:srgbClr val="404040"/>
                </a:solidFill>
                <a:latin typeface="HGPｺﾞｼｯｸE" panose="020B0900000000000000" pitchFamily="50" charset="-128"/>
                <a:ea typeface="HGPｺﾞｼｯｸE" panose="020B0900000000000000" pitchFamily="50" charset="-128"/>
              </a:rPr>
              <a:t>(</a:t>
            </a:r>
            <a:r>
              <a:rPr lang="ja-JP" altLang="en-US" sz="2400" dirty="0">
                <a:solidFill>
                  <a:srgbClr val="404040"/>
                </a:solidFill>
                <a:latin typeface="HGPｺﾞｼｯｸE" panose="020B0900000000000000" pitchFamily="50" charset="-128"/>
                <a:ea typeface="HGPｺﾞｼｯｸE" panose="020B0900000000000000" pitchFamily="50" charset="-128"/>
              </a:rPr>
              <a:t>水の中に中性洗剤を１滴ほど入れるとフィルムが滑り動くようになる）</a:t>
            </a:r>
          </a:p>
        </p:txBody>
      </p:sp>
      <p:sp>
        <p:nvSpPr>
          <p:cNvPr id="8" name="コンテンツ プレースホルダー 2">
            <a:extLst>
              <a:ext uri="{FF2B5EF4-FFF2-40B4-BE49-F238E27FC236}">
                <a16:creationId xmlns:a16="http://schemas.microsoft.com/office/drawing/2014/main" id="{6FEB2DFE-B1AD-470D-A011-C3F15135DDC6}"/>
              </a:ext>
            </a:extLst>
          </p:cNvPr>
          <p:cNvSpPr txBox="1">
            <a:spLocks/>
          </p:cNvSpPr>
          <p:nvPr/>
        </p:nvSpPr>
        <p:spPr>
          <a:xfrm>
            <a:off x="297159" y="5249744"/>
            <a:ext cx="3435313" cy="11717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spcBef>
                <a:spcPts val="0"/>
              </a:spcBef>
              <a:buNone/>
            </a:pPr>
            <a:r>
              <a:rPr lang="ja-JP" altLang="en-US" sz="1800">
                <a:solidFill>
                  <a:schemeClr val="tx1">
                    <a:lumMod val="75000"/>
                    <a:lumOff val="25000"/>
                  </a:schemeClr>
                </a:solidFill>
                <a:latin typeface="HGPｺﾞｼｯｸE" panose="020B0900000000000000" pitchFamily="50" charset="-128"/>
                <a:ea typeface="HGPｺﾞｼｯｸE" panose="020B0900000000000000" pitchFamily="50" charset="-128"/>
              </a:rPr>
              <a:t>ガラス飛散防止フィルム</a:t>
            </a:r>
            <a:endParaRPr lang="en-US" altLang="ja-JP" sz="18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0" indent="0" algn="ctr">
              <a:lnSpc>
                <a:spcPct val="100000"/>
              </a:lnSpc>
              <a:spcBef>
                <a:spcPts val="0"/>
              </a:spcBef>
              <a:buNone/>
            </a:pPr>
            <a:r>
              <a:rPr lang="ja-JP" altLang="en-US" sz="1800">
                <a:solidFill>
                  <a:schemeClr val="tx1">
                    <a:lumMod val="75000"/>
                    <a:lumOff val="25000"/>
                  </a:schemeClr>
                </a:solidFill>
                <a:latin typeface="HGPｺﾞｼｯｸE" panose="020B0900000000000000" pitchFamily="50" charset="-128"/>
                <a:ea typeface="HGPｺﾞｼｯｸE" panose="020B0900000000000000" pitchFamily="50" charset="-128"/>
              </a:rPr>
              <a:t>の貼り付け</a:t>
            </a:r>
            <a:endParaRPr lang="en-US" altLang="ja-JP" sz="18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9" name="正方形/長方形 8">
            <a:extLst>
              <a:ext uri="{FF2B5EF4-FFF2-40B4-BE49-F238E27FC236}">
                <a16:creationId xmlns:a16="http://schemas.microsoft.com/office/drawing/2014/main" id="{59EEF2CB-6E78-4CB9-A45E-8E89F05CF0E1}"/>
              </a:ext>
            </a:extLst>
          </p:cNvPr>
          <p:cNvSpPr/>
          <p:nvPr/>
        </p:nvSpPr>
        <p:spPr>
          <a:xfrm>
            <a:off x="262800" y="853477"/>
            <a:ext cx="8618400" cy="1518431"/>
          </a:xfrm>
          <a:prstGeom prst="rect">
            <a:avLst/>
          </a:prstGeom>
          <a:solidFill>
            <a:schemeClr val="bg1"/>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ja-JP" altLang="en-US" sz="2800" dirty="0">
                <a:solidFill>
                  <a:srgbClr val="404040"/>
                </a:solidFill>
                <a:latin typeface="HGPｺﾞｼｯｸE" panose="020B0900000000000000" pitchFamily="50" charset="-128"/>
                <a:ea typeface="HGPｺﾞｼｯｸE" panose="020B0900000000000000" pitchFamily="50" charset="-128"/>
              </a:rPr>
              <a:t>食器棚のガラスには、ガラス飛散防止フィルムを</a:t>
            </a:r>
            <a:br>
              <a:rPr lang="en-US" altLang="ja-JP" sz="2800" dirty="0">
                <a:solidFill>
                  <a:srgbClr val="404040"/>
                </a:solidFill>
                <a:latin typeface="HGPｺﾞｼｯｸE" panose="020B0900000000000000" pitchFamily="50" charset="-128"/>
                <a:ea typeface="HGPｺﾞｼｯｸE" panose="020B0900000000000000" pitchFamily="50" charset="-128"/>
              </a:rPr>
            </a:br>
            <a:r>
              <a:rPr lang="ja-JP" altLang="en-US" sz="2800" dirty="0">
                <a:solidFill>
                  <a:srgbClr val="404040"/>
                </a:solidFill>
                <a:latin typeface="HGPｺﾞｼｯｸE" panose="020B0900000000000000" pitchFamily="50" charset="-128"/>
                <a:ea typeface="HGPｺﾞｼｯｸE" panose="020B0900000000000000" pitchFamily="50" charset="-128"/>
              </a:rPr>
              <a:t>貼って、ガラスが割れた際の被災を防ぐ</a:t>
            </a:r>
          </a:p>
          <a:p>
            <a:pPr algn="just"/>
            <a:r>
              <a:rPr lang="ja-JP" altLang="en-US" sz="2800" dirty="0">
                <a:solidFill>
                  <a:srgbClr val="404040"/>
                </a:solidFill>
                <a:latin typeface="HGPｺﾞｼｯｸE" panose="020B0900000000000000" pitchFamily="50" charset="-128"/>
                <a:ea typeface="HGPｺﾞｼｯｸE" panose="020B0900000000000000" pitchFamily="50" charset="-128"/>
              </a:rPr>
              <a:t>部屋のガラスに貼って、避難ルートや生活空間を確保</a:t>
            </a:r>
            <a:endParaRPr lang="en-US" altLang="ja-JP" sz="2800" dirty="0">
              <a:solidFill>
                <a:srgbClr val="404040"/>
              </a:solidFill>
              <a:latin typeface="HGPｺﾞｼｯｸE" panose="020B0900000000000000" pitchFamily="50" charset="-128"/>
              <a:ea typeface="HGPｺﾞｼｯｸE" panose="020B0900000000000000" pitchFamily="50" charset="-128"/>
            </a:endParaRPr>
          </a:p>
        </p:txBody>
      </p:sp>
      <p:pic>
        <p:nvPicPr>
          <p:cNvPr id="11" name="図 10">
            <a:extLst>
              <a:ext uri="{FF2B5EF4-FFF2-40B4-BE49-F238E27FC236}">
                <a16:creationId xmlns:a16="http://schemas.microsoft.com/office/drawing/2014/main" id="{A5040585-9893-4C91-B7E5-5917AA39387A}"/>
              </a:ext>
            </a:extLst>
          </p:cNvPr>
          <p:cNvPicPr>
            <a:picLocks noChangeAspect="1"/>
          </p:cNvPicPr>
          <p:nvPr/>
        </p:nvPicPr>
        <p:blipFill rotWithShape="1">
          <a:blip r:embed="rId3"/>
          <a:srcRect l="14609" t="32835" r="38435" b="15297"/>
          <a:stretch/>
        </p:blipFill>
        <p:spPr>
          <a:xfrm>
            <a:off x="500171" y="2945201"/>
            <a:ext cx="3131365" cy="2233928"/>
          </a:xfrm>
          <a:prstGeom prst="rect">
            <a:avLst/>
          </a:prstGeom>
        </p:spPr>
      </p:pic>
      <p:sp>
        <p:nvSpPr>
          <p:cNvPr id="10" name="正方形/長方形 9">
            <a:extLst>
              <a:ext uri="{FF2B5EF4-FFF2-40B4-BE49-F238E27FC236}">
                <a16:creationId xmlns:a16="http://schemas.microsoft.com/office/drawing/2014/main" id="{83400DFE-6B5D-44AF-B7A1-50125CA07215}"/>
              </a:ext>
            </a:extLst>
          </p:cNvPr>
          <p:cNvSpPr/>
          <p:nvPr/>
        </p:nvSpPr>
        <p:spPr>
          <a:xfrm>
            <a:off x="0" y="2026118"/>
            <a:ext cx="9144000" cy="8837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latin typeface="HGPｺﾞｼｯｸE" panose="020B0900000000000000" pitchFamily="50" charset="-128"/>
                <a:ea typeface="HGPｺﾞｼｯｸE" panose="020B0900000000000000" pitchFamily="50" charset="-128"/>
              </a:rPr>
              <a:t>各地域の状況に応じて、</a:t>
            </a:r>
            <a:r>
              <a:rPr kumimoji="1" lang="en-US" altLang="ja-JP" sz="2400" dirty="0">
                <a:solidFill>
                  <a:schemeClr val="tx1"/>
                </a:solidFill>
                <a:latin typeface="HGPｺﾞｼｯｸE" panose="020B0900000000000000" pitchFamily="50" charset="-128"/>
                <a:ea typeface="HGPｺﾞｼｯｸE" panose="020B0900000000000000" pitchFamily="50" charset="-128"/>
              </a:rPr>
              <a:t>P17</a:t>
            </a:r>
            <a:r>
              <a:rPr kumimoji="1" lang="ja-JP" altLang="en-US" sz="2400" dirty="0">
                <a:solidFill>
                  <a:schemeClr val="tx1"/>
                </a:solidFill>
                <a:latin typeface="HGPｺﾞｼｯｸE" panose="020B0900000000000000" pitchFamily="50" charset="-128"/>
                <a:ea typeface="HGPｺﾞｼｯｸE" panose="020B0900000000000000" pitchFamily="50" charset="-128"/>
              </a:rPr>
              <a:t>の後に参考資料として本スライドを活用して下さい。</a:t>
            </a:r>
          </a:p>
        </p:txBody>
      </p:sp>
      <p:sp>
        <p:nvSpPr>
          <p:cNvPr id="12" name="テキスト ボックス 11">
            <a:extLst>
              <a:ext uri="{FF2B5EF4-FFF2-40B4-BE49-F238E27FC236}">
                <a16:creationId xmlns:a16="http://schemas.microsoft.com/office/drawing/2014/main" id="{3A9E1CF3-F971-4D0D-AAF1-B71E9C1DA0E4}"/>
              </a:ext>
            </a:extLst>
          </p:cNvPr>
          <p:cNvSpPr txBox="1"/>
          <p:nvPr/>
        </p:nvSpPr>
        <p:spPr>
          <a:xfrm>
            <a:off x="0" y="6567731"/>
            <a:ext cx="4493538" cy="261610"/>
          </a:xfrm>
          <a:prstGeom prst="rect">
            <a:avLst/>
          </a:prstGeom>
          <a:noFill/>
        </p:spPr>
        <p:txBody>
          <a:bodyPr wrap="none" rtlCol="0">
            <a:spAutoFit/>
          </a:bodyPr>
          <a:lstStyle/>
          <a:p>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参考：総務省消防庁　防災学習</a:t>
            </a:r>
            <a:r>
              <a:rPr lang="en-US" altLang="ja-JP" sz="1100">
                <a:solidFill>
                  <a:schemeClr val="tx1">
                    <a:lumMod val="75000"/>
                    <a:lumOff val="25000"/>
                  </a:schemeClr>
                </a:solidFill>
                <a:latin typeface="HGPｺﾞｼｯｸE" panose="020B0900000000000000" pitchFamily="50" charset="-128"/>
                <a:ea typeface="HGPｺﾞｼｯｸE" panose="020B0900000000000000" pitchFamily="50" charset="-128"/>
              </a:rPr>
              <a:t>DVD</a:t>
            </a:r>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「ふせごう</a:t>
            </a:r>
            <a:r>
              <a:rPr lang="en-US" altLang="ja-JP" sz="11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家具等の転落防止対策</a:t>
            </a:r>
            <a:r>
              <a:rPr lang="en-US" altLang="ja-JP" sz="11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a:t>
            </a:r>
          </a:p>
        </p:txBody>
      </p:sp>
    </p:spTree>
    <p:extLst>
      <p:ext uri="{BB962C8B-B14F-4D97-AF65-F5344CB8AC3E}">
        <p14:creationId xmlns:p14="http://schemas.microsoft.com/office/powerpoint/2010/main" val="8373024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正方形/長方形 42">
            <a:extLst>
              <a:ext uri="{FF2B5EF4-FFF2-40B4-BE49-F238E27FC236}">
                <a16:creationId xmlns:a16="http://schemas.microsoft.com/office/drawing/2014/main" id="{7D493694-A9D3-43B7-9E73-FBA1620B7D13}"/>
              </a:ext>
            </a:extLst>
          </p:cNvPr>
          <p:cNvSpPr/>
          <p:nvPr/>
        </p:nvSpPr>
        <p:spPr>
          <a:xfrm>
            <a:off x="6013333" y="2096538"/>
            <a:ext cx="2808011" cy="42953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ｺﾞｼｯｸE" panose="020B0900000000000000" pitchFamily="50" charset="-128"/>
              <a:ea typeface="HGPｺﾞｼｯｸE" panose="020B0900000000000000" pitchFamily="50" charset="-128"/>
            </a:endParaRPr>
          </a:p>
        </p:txBody>
      </p:sp>
      <p:sp>
        <p:nvSpPr>
          <p:cNvPr id="44" name="正方形/長方形 43">
            <a:extLst>
              <a:ext uri="{FF2B5EF4-FFF2-40B4-BE49-F238E27FC236}">
                <a16:creationId xmlns:a16="http://schemas.microsoft.com/office/drawing/2014/main" id="{EEAC5218-2D29-4B24-9C65-E43C0A5D78E3}"/>
              </a:ext>
            </a:extLst>
          </p:cNvPr>
          <p:cNvSpPr/>
          <p:nvPr/>
        </p:nvSpPr>
        <p:spPr>
          <a:xfrm>
            <a:off x="6021958" y="1725203"/>
            <a:ext cx="2799386" cy="505518"/>
          </a:xfrm>
          <a:prstGeom prst="rect">
            <a:avLst/>
          </a:prstGeom>
          <a:solidFill>
            <a:srgbClr val="35A16B"/>
          </a:solidFill>
          <a:ln>
            <a:solidFill>
              <a:srgbClr val="35A16B"/>
            </a:solidFill>
          </a:ln>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a:solidFill>
                  <a:schemeClr val="bg1"/>
                </a:solidFill>
                <a:latin typeface="HGPｺﾞｼｯｸE" panose="020B0900000000000000" pitchFamily="50" charset="-128"/>
                <a:ea typeface="HGPｺﾞｼｯｸE" panose="020B0900000000000000" pitchFamily="50" charset="-128"/>
              </a:rPr>
              <a:t>家具をゆらゆらさせない</a:t>
            </a:r>
          </a:p>
        </p:txBody>
      </p:sp>
      <p:sp>
        <p:nvSpPr>
          <p:cNvPr id="45" name="テキスト ボックス 44">
            <a:extLst>
              <a:ext uri="{FF2B5EF4-FFF2-40B4-BE49-F238E27FC236}">
                <a16:creationId xmlns:a16="http://schemas.microsoft.com/office/drawing/2014/main" id="{83801FD1-C4BD-4CA6-99DF-BC0DC68569A9}"/>
              </a:ext>
            </a:extLst>
          </p:cNvPr>
          <p:cNvSpPr txBox="1"/>
          <p:nvPr/>
        </p:nvSpPr>
        <p:spPr>
          <a:xfrm>
            <a:off x="6083557" y="2314992"/>
            <a:ext cx="2667561" cy="830997"/>
          </a:xfrm>
          <a:prstGeom prst="rect">
            <a:avLst/>
          </a:prstGeom>
          <a:noFill/>
        </p:spPr>
        <p:txBody>
          <a:bodyPr wrap="square" rtlCol="0">
            <a:spAutoFit/>
          </a:bodyPr>
          <a:lstStyle/>
          <a:p>
            <a:pPr algn="just"/>
            <a:r>
              <a:rPr kumimoji="1" lang="ja-JP" altLang="en-US" sz="1600">
                <a:solidFill>
                  <a:schemeClr val="tx1">
                    <a:lumMod val="75000"/>
                    <a:lumOff val="25000"/>
                  </a:schemeClr>
                </a:solidFill>
                <a:latin typeface="HGPｺﾞｼｯｸE" panose="020B0900000000000000" pitchFamily="50" charset="-128"/>
                <a:ea typeface="HGPｺﾞｼｯｸE" panose="020B0900000000000000" pitchFamily="50" charset="-128"/>
              </a:rPr>
              <a:t>軽いものを上に、重いものを下に置くことで、家具の重心を下げて転倒しにくくする</a:t>
            </a:r>
          </a:p>
        </p:txBody>
      </p:sp>
      <p:sp>
        <p:nvSpPr>
          <p:cNvPr id="37" name="正方形/長方形 36">
            <a:extLst>
              <a:ext uri="{FF2B5EF4-FFF2-40B4-BE49-F238E27FC236}">
                <a16:creationId xmlns:a16="http://schemas.microsoft.com/office/drawing/2014/main" id="{5313C8F1-608A-4CF7-9894-48D60072EDC1}"/>
              </a:ext>
            </a:extLst>
          </p:cNvPr>
          <p:cNvSpPr/>
          <p:nvPr/>
        </p:nvSpPr>
        <p:spPr>
          <a:xfrm>
            <a:off x="3129762" y="2096538"/>
            <a:ext cx="2808011" cy="42953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ｺﾞｼｯｸE" panose="020B0900000000000000" pitchFamily="50" charset="-128"/>
              <a:ea typeface="HGPｺﾞｼｯｸE" panose="020B0900000000000000" pitchFamily="50" charset="-128"/>
            </a:endParaRPr>
          </a:p>
        </p:txBody>
      </p:sp>
      <p:sp>
        <p:nvSpPr>
          <p:cNvPr id="38" name="正方形/長方形 37">
            <a:extLst>
              <a:ext uri="{FF2B5EF4-FFF2-40B4-BE49-F238E27FC236}">
                <a16:creationId xmlns:a16="http://schemas.microsoft.com/office/drawing/2014/main" id="{594D191B-9743-4A18-96FC-C45DE13A98A3}"/>
              </a:ext>
            </a:extLst>
          </p:cNvPr>
          <p:cNvSpPr/>
          <p:nvPr/>
        </p:nvSpPr>
        <p:spPr>
          <a:xfrm>
            <a:off x="3138387" y="1725203"/>
            <a:ext cx="2799386" cy="505518"/>
          </a:xfrm>
          <a:prstGeom prst="rect">
            <a:avLst/>
          </a:prstGeom>
          <a:solidFill>
            <a:srgbClr val="35A16B"/>
          </a:solidFill>
          <a:ln>
            <a:solidFill>
              <a:srgbClr val="35A16B"/>
            </a:solidFill>
          </a:ln>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a:solidFill>
                  <a:schemeClr val="bg1"/>
                </a:solidFill>
                <a:latin typeface="HGPｺﾞｼｯｸE" panose="020B0900000000000000" pitchFamily="50" charset="-128"/>
                <a:ea typeface="HGPｺﾞｼｯｸE" panose="020B0900000000000000" pitchFamily="50" charset="-128"/>
              </a:rPr>
              <a:t>収納物を落下させない</a:t>
            </a:r>
          </a:p>
        </p:txBody>
      </p:sp>
      <p:sp>
        <p:nvSpPr>
          <p:cNvPr id="6" name="正方形/長方形 5">
            <a:extLst>
              <a:ext uri="{FF2B5EF4-FFF2-40B4-BE49-F238E27FC236}">
                <a16:creationId xmlns:a16="http://schemas.microsoft.com/office/drawing/2014/main" id="{97674EDE-BA80-4B44-BFC7-4D5E64AE77DE}"/>
              </a:ext>
            </a:extLst>
          </p:cNvPr>
          <p:cNvSpPr/>
          <p:nvPr/>
        </p:nvSpPr>
        <p:spPr>
          <a:xfrm>
            <a:off x="245721" y="2096538"/>
            <a:ext cx="2808011" cy="42953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ｺﾞｼｯｸE" panose="020B0900000000000000" pitchFamily="50" charset="-128"/>
              <a:ea typeface="HGPｺﾞｼｯｸE" panose="020B0900000000000000" pitchFamily="50" charset="-128"/>
            </a:endParaRPr>
          </a:p>
        </p:txBody>
      </p:sp>
      <p:sp>
        <p:nvSpPr>
          <p:cNvPr id="36" name="正方形/長方形 35">
            <a:extLst>
              <a:ext uri="{FF2B5EF4-FFF2-40B4-BE49-F238E27FC236}">
                <a16:creationId xmlns:a16="http://schemas.microsoft.com/office/drawing/2014/main" id="{0D0A0CA9-DBCE-472C-BD80-98D37C83C549}"/>
              </a:ext>
            </a:extLst>
          </p:cNvPr>
          <p:cNvSpPr/>
          <p:nvPr/>
        </p:nvSpPr>
        <p:spPr>
          <a:xfrm>
            <a:off x="254346" y="1725203"/>
            <a:ext cx="2799386" cy="505518"/>
          </a:xfrm>
          <a:prstGeom prst="rect">
            <a:avLst/>
          </a:prstGeom>
          <a:solidFill>
            <a:srgbClr val="35A16B"/>
          </a:solidFill>
          <a:ln>
            <a:solidFill>
              <a:srgbClr val="35A16B"/>
            </a:solidFill>
          </a:ln>
        </p:spPr>
        <p:style>
          <a:lnRef idx="2">
            <a:schemeClr val="dk1"/>
          </a:lnRef>
          <a:fillRef idx="1">
            <a:schemeClr val="lt1"/>
          </a:fillRef>
          <a:effectRef idx="0">
            <a:schemeClr val="dk1"/>
          </a:effectRef>
          <a:fontRef idx="minor">
            <a:schemeClr val="dk1"/>
          </a:fontRef>
        </p:style>
        <p:txBody>
          <a:bodyPr lIns="36000" rIns="36000" rtlCol="0" anchor="ctr"/>
          <a:lstStyle/>
          <a:p>
            <a:pPr algn="ctr"/>
            <a:r>
              <a:rPr kumimoji="1" lang="ja-JP" altLang="en-US">
                <a:solidFill>
                  <a:schemeClr val="bg1"/>
                </a:solidFill>
                <a:latin typeface="HGPｺﾞｼｯｸE" panose="020B0900000000000000" pitchFamily="50" charset="-128"/>
                <a:ea typeface="HGPｺﾞｼｯｸE" panose="020B0900000000000000" pitchFamily="50" charset="-128"/>
              </a:rPr>
              <a:t>扉を解放させない</a:t>
            </a:r>
          </a:p>
        </p:txBody>
      </p:sp>
      <p:sp>
        <p:nvSpPr>
          <p:cNvPr id="2" name="タイトル 1">
            <a:extLst>
              <a:ext uri="{FF2B5EF4-FFF2-40B4-BE49-F238E27FC236}">
                <a16:creationId xmlns:a16="http://schemas.microsoft.com/office/drawing/2014/main" id="{DD191A67-7C4D-47C1-B001-3FC77B77E586}"/>
              </a:ext>
            </a:extLst>
          </p:cNvPr>
          <p:cNvSpPr>
            <a:spLocks noGrp="1"/>
          </p:cNvSpPr>
          <p:nvPr>
            <p:ph type="title"/>
          </p:nvPr>
        </p:nvSpPr>
        <p:spPr/>
        <p:txBody>
          <a:bodyPr/>
          <a:lstStyle/>
          <a:p>
            <a:r>
              <a:rPr lang="en-US" altLang="ja-JP"/>
              <a:t>(</a:t>
            </a:r>
            <a:r>
              <a:rPr lang="ja-JP" altLang="en-US"/>
              <a:t>参考</a:t>
            </a:r>
            <a:r>
              <a:rPr lang="en-US" altLang="ja-JP"/>
              <a:t>)</a:t>
            </a:r>
            <a:r>
              <a:rPr lang="ja-JP" altLang="en-US"/>
              <a:t>扉開放防止、収容物の落下、収容物の工夫</a:t>
            </a:r>
            <a:endParaRPr kumimoji="1" lang="ja-JP" altLang="en-US"/>
          </a:p>
        </p:txBody>
      </p:sp>
      <p:sp>
        <p:nvSpPr>
          <p:cNvPr id="4" name="スライド番号プレースホルダー 3">
            <a:extLst>
              <a:ext uri="{FF2B5EF4-FFF2-40B4-BE49-F238E27FC236}">
                <a16:creationId xmlns:a16="http://schemas.microsoft.com/office/drawing/2014/main" id="{036DD6DF-F038-4AE2-9095-29BCD45D158A}"/>
              </a:ext>
            </a:extLst>
          </p:cNvPr>
          <p:cNvSpPr>
            <a:spLocks noGrp="1"/>
          </p:cNvSpPr>
          <p:nvPr>
            <p:ph type="sldNum" sz="quarter" idx="12"/>
          </p:nvPr>
        </p:nvSpPr>
        <p:spPr/>
        <p:txBody>
          <a:bodyPr/>
          <a:lstStyle/>
          <a:p>
            <a:fld id="{48C0FCB9-D989-46F1-965E-624BDAC7E129}" type="slidenum">
              <a:rPr kumimoji="1" lang="ja-JP" altLang="en-US" smtClean="0"/>
              <a:pPr/>
              <a:t>26</a:t>
            </a:fld>
            <a:endParaRPr kumimoji="1" lang="ja-JP" altLang="en-US"/>
          </a:p>
        </p:txBody>
      </p:sp>
      <p:sp>
        <p:nvSpPr>
          <p:cNvPr id="5" name="テキスト ボックス 4">
            <a:extLst>
              <a:ext uri="{FF2B5EF4-FFF2-40B4-BE49-F238E27FC236}">
                <a16:creationId xmlns:a16="http://schemas.microsoft.com/office/drawing/2014/main" id="{FB412B72-7D09-4A7E-BBF0-C699E1AD801D}"/>
              </a:ext>
            </a:extLst>
          </p:cNvPr>
          <p:cNvSpPr txBox="1"/>
          <p:nvPr/>
        </p:nvSpPr>
        <p:spPr>
          <a:xfrm>
            <a:off x="0" y="6591443"/>
            <a:ext cx="5690982" cy="261610"/>
          </a:xfrm>
          <a:prstGeom prst="rect">
            <a:avLst/>
          </a:prstGeom>
          <a:noFill/>
        </p:spPr>
        <p:txBody>
          <a:bodyPr wrap="none" rtlCol="0">
            <a:spAutoFit/>
          </a:bodyPr>
          <a:lstStyle/>
          <a:p>
            <a:r>
              <a:rPr lang="ja-JP" altLang="en-US" sz="1100">
                <a:solidFill>
                  <a:srgbClr val="404040"/>
                </a:solidFill>
                <a:latin typeface="HGPｺﾞｼｯｸE" panose="020B0900000000000000" pitchFamily="50" charset="-128"/>
                <a:ea typeface="HGPｺﾞｼｯｸE" panose="020B0900000000000000" pitchFamily="50" charset="-128"/>
              </a:rPr>
              <a:t>参考：東京消防庁「家具類の転倒・落下・移動防止対策ハンドブック</a:t>
            </a:r>
            <a:r>
              <a:rPr lang="en-US" altLang="ja-JP" sz="1100">
                <a:solidFill>
                  <a:srgbClr val="404040"/>
                </a:solidFill>
                <a:latin typeface="HGPｺﾞｼｯｸE" panose="020B0900000000000000" pitchFamily="50" charset="-128"/>
                <a:ea typeface="HGPｺﾞｼｯｸE" panose="020B0900000000000000" pitchFamily="50" charset="-128"/>
              </a:rPr>
              <a:t>-</a:t>
            </a:r>
            <a:r>
              <a:rPr lang="ja-JP" altLang="en-US" sz="1100">
                <a:solidFill>
                  <a:srgbClr val="404040"/>
                </a:solidFill>
                <a:latin typeface="HGPｺﾞｼｯｸE" panose="020B0900000000000000" pitchFamily="50" charset="-128"/>
                <a:ea typeface="HGPｺﾞｼｯｸE" panose="020B0900000000000000" pitchFamily="50" charset="-128"/>
              </a:rPr>
              <a:t>室内の地震対策</a:t>
            </a:r>
            <a:r>
              <a:rPr lang="en-US" altLang="ja-JP" sz="1100">
                <a:solidFill>
                  <a:srgbClr val="404040"/>
                </a:solidFill>
                <a:latin typeface="HGPｺﾞｼｯｸE" panose="020B0900000000000000" pitchFamily="50" charset="-128"/>
                <a:ea typeface="HGPｺﾞｼｯｸE" panose="020B0900000000000000" pitchFamily="50" charset="-128"/>
              </a:rPr>
              <a:t>-</a:t>
            </a:r>
            <a:r>
              <a:rPr lang="ja-JP" altLang="en-US" sz="1100">
                <a:solidFill>
                  <a:srgbClr val="404040"/>
                </a:solidFill>
                <a:latin typeface="HGPｺﾞｼｯｸE" panose="020B0900000000000000" pitchFamily="50" charset="-128"/>
                <a:ea typeface="HGPｺﾞｼｯｸE" panose="020B0900000000000000" pitchFamily="50" charset="-128"/>
              </a:rPr>
              <a:t>（</a:t>
            </a:r>
            <a:r>
              <a:rPr lang="en-US" altLang="ja-JP" sz="1100">
                <a:solidFill>
                  <a:srgbClr val="404040"/>
                </a:solidFill>
                <a:latin typeface="HGPｺﾞｼｯｸE" panose="020B0900000000000000" pitchFamily="50" charset="-128"/>
                <a:ea typeface="HGPｺﾞｼｯｸE" panose="020B0900000000000000" pitchFamily="50" charset="-128"/>
              </a:rPr>
              <a:t>p.17</a:t>
            </a:r>
            <a:r>
              <a:rPr lang="ja-JP" altLang="en-US" sz="1100">
                <a:solidFill>
                  <a:srgbClr val="404040"/>
                </a:solidFill>
                <a:latin typeface="HGPｺﾞｼｯｸE" panose="020B0900000000000000" pitchFamily="50" charset="-128"/>
                <a:ea typeface="HGPｺﾞｼｯｸE" panose="020B0900000000000000" pitchFamily="50" charset="-128"/>
              </a:rPr>
              <a:t>）」</a:t>
            </a:r>
          </a:p>
        </p:txBody>
      </p:sp>
      <p:pic>
        <p:nvPicPr>
          <p:cNvPr id="15" name="コンテンツ プレースホルダー 5">
            <a:extLst>
              <a:ext uri="{FF2B5EF4-FFF2-40B4-BE49-F238E27FC236}">
                <a16:creationId xmlns:a16="http://schemas.microsoft.com/office/drawing/2014/main" id="{02836DAF-DBB3-4341-99B8-4893A03A4F4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4339" y="5237971"/>
            <a:ext cx="987138" cy="868850"/>
          </a:xfrm>
          <a:prstGeom prst="rect">
            <a:avLst/>
          </a:prstGeom>
        </p:spPr>
      </p:pic>
      <p:pic>
        <p:nvPicPr>
          <p:cNvPr id="16" name="コンテンツ プレースホルダー 5">
            <a:extLst>
              <a:ext uri="{FF2B5EF4-FFF2-40B4-BE49-F238E27FC236}">
                <a16:creationId xmlns:a16="http://schemas.microsoft.com/office/drawing/2014/main" id="{6B4692DF-8B09-4B8E-B3CF-76CC4C06DEE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144" r="-1"/>
          <a:stretch/>
        </p:blipFill>
        <p:spPr>
          <a:xfrm>
            <a:off x="394339" y="3462590"/>
            <a:ext cx="2403050" cy="1080000"/>
          </a:xfrm>
          <a:prstGeom prst="rect">
            <a:avLst/>
          </a:prstGeom>
        </p:spPr>
      </p:pic>
      <p:sp>
        <p:nvSpPr>
          <p:cNvPr id="17" name="テキスト ボックス 16">
            <a:extLst>
              <a:ext uri="{FF2B5EF4-FFF2-40B4-BE49-F238E27FC236}">
                <a16:creationId xmlns:a16="http://schemas.microsoft.com/office/drawing/2014/main" id="{AAD5A4F0-65CD-4122-93C1-340927A5B1F4}"/>
              </a:ext>
            </a:extLst>
          </p:cNvPr>
          <p:cNvSpPr txBox="1"/>
          <p:nvPr/>
        </p:nvSpPr>
        <p:spPr>
          <a:xfrm>
            <a:off x="937037" y="4542590"/>
            <a:ext cx="1441420" cy="307777"/>
          </a:xfrm>
          <a:prstGeom prst="rect">
            <a:avLst/>
          </a:prstGeom>
          <a:noFill/>
        </p:spPr>
        <p:txBody>
          <a:bodyPr wrap="none" rtlCol="0">
            <a:spAutoFit/>
          </a:bodyPr>
          <a:lstStyle/>
          <a:p>
            <a:pPr algn="ctr"/>
            <a:r>
              <a:rPr kumimoji="1"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扉開放防止器具</a:t>
            </a:r>
          </a:p>
        </p:txBody>
      </p:sp>
      <p:sp>
        <p:nvSpPr>
          <p:cNvPr id="18" name="テキスト ボックス 17">
            <a:extLst>
              <a:ext uri="{FF2B5EF4-FFF2-40B4-BE49-F238E27FC236}">
                <a16:creationId xmlns:a16="http://schemas.microsoft.com/office/drawing/2014/main" id="{B4577F9F-3C51-4DF1-8AAB-DA3DC35E96D8}"/>
              </a:ext>
            </a:extLst>
          </p:cNvPr>
          <p:cNvSpPr txBox="1"/>
          <p:nvPr/>
        </p:nvSpPr>
        <p:spPr>
          <a:xfrm>
            <a:off x="1381477" y="5288822"/>
            <a:ext cx="1000595" cy="307777"/>
          </a:xfrm>
          <a:prstGeom prst="rect">
            <a:avLst/>
          </a:prstGeom>
          <a:noFill/>
        </p:spPr>
        <p:txBody>
          <a:bodyPr wrap="none" rtlCol="0">
            <a:spAutoFit/>
          </a:bodyPr>
          <a:lstStyle/>
          <a:p>
            <a:r>
              <a:rPr kumimoji="1"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感震ラッチ</a:t>
            </a:r>
          </a:p>
        </p:txBody>
      </p:sp>
      <p:sp>
        <p:nvSpPr>
          <p:cNvPr id="19" name="テキスト ボックス 18">
            <a:extLst>
              <a:ext uri="{FF2B5EF4-FFF2-40B4-BE49-F238E27FC236}">
                <a16:creationId xmlns:a16="http://schemas.microsoft.com/office/drawing/2014/main" id="{997F92CD-06C0-4352-8E70-67B154BE6C3F}"/>
              </a:ext>
            </a:extLst>
          </p:cNvPr>
          <p:cNvSpPr txBox="1"/>
          <p:nvPr/>
        </p:nvSpPr>
        <p:spPr>
          <a:xfrm>
            <a:off x="260177" y="2314992"/>
            <a:ext cx="2779097" cy="830997"/>
          </a:xfrm>
          <a:prstGeom prst="rect">
            <a:avLst/>
          </a:prstGeom>
          <a:noFill/>
        </p:spPr>
        <p:txBody>
          <a:bodyPr wrap="square" rtlCol="0">
            <a:spAutoFit/>
          </a:bodyPr>
          <a:lstStyle/>
          <a:p>
            <a:pPr algn="just"/>
            <a:r>
              <a:rPr kumimoji="1" lang="ja-JP" altLang="en-US" sz="1600" dirty="0">
                <a:solidFill>
                  <a:schemeClr val="tx1">
                    <a:lumMod val="75000"/>
                    <a:lumOff val="25000"/>
                  </a:schemeClr>
                </a:solidFill>
                <a:latin typeface="HGPｺﾞｼｯｸE" panose="020B0900000000000000" pitchFamily="50" charset="-128"/>
                <a:ea typeface="HGPｺﾞｼｯｸE" panose="020B0900000000000000" pitchFamily="50" charset="-128"/>
              </a:rPr>
              <a:t>本棚など重量の大きい収納物が入っている場合は、ネジで固定できるものを取り付ける</a:t>
            </a:r>
          </a:p>
        </p:txBody>
      </p:sp>
      <p:sp>
        <p:nvSpPr>
          <p:cNvPr id="24" name="テキスト ボックス 23">
            <a:extLst>
              <a:ext uri="{FF2B5EF4-FFF2-40B4-BE49-F238E27FC236}">
                <a16:creationId xmlns:a16="http://schemas.microsoft.com/office/drawing/2014/main" id="{B90E9B1A-2542-468E-AE84-941CA9B6635D}"/>
              </a:ext>
            </a:extLst>
          </p:cNvPr>
          <p:cNvSpPr txBox="1"/>
          <p:nvPr/>
        </p:nvSpPr>
        <p:spPr>
          <a:xfrm>
            <a:off x="1381609" y="5557441"/>
            <a:ext cx="1524264" cy="461665"/>
          </a:xfrm>
          <a:prstGeom prst="rect">
            <a:avLst/>
          </a:prstGeom>
          <a:noFill/>
        </p:spPr>
        <p:txBody>
          <a:bodyPr wrap="square" rtlCol="0">
            <a:spAutoFit/>
          </a:bodyPr>
          <a:lstStyle/>
          <a:p>
            <a:pPr algn="just"/>
            <a:r>
              <a:rPr kumimoji="1" lang="ja-JP" altLang="en-US" sz="1200">
                <a:solidFill>
                  <a:schemeClr val="tx1">
                    <a:lumMod val="75000"/>
                    <a:lumOff val="25000"/>
                  </a:schemeClr>
                </a:solidFill>
                <a:latin typeface="HGPｺﾞｼｯｸE" panose="020B0900000000000000" pitchFamily="50" charset="-128"/>
                <a:ea typeface="HGPｺﾞｼｯｸE" panose="020B0900000000000000" pitchFamily="50" charset="-128"/>
              </a:rPr>
              <a:t>地震を感知すると、</a:t>
            </a:r>
            <a:r>
              <a:rPr lang="ja-JP" altLang="en-US" sz="1200">
                <a:solidFill>
                  <a:schemeClr val="tx1">
                    <a:lumMod val="75000"/>
                    <a:lumOff val="25000"/>
                  </a:schemeClr>
                </a:solidFill>
                <a:latin typeface="HGPｺﾞｼｯｸE" panose="020B0900000000000000" pitchFamily="50" charset="-128"/>
                <a:ea typeface="HGPｺﾞｼｯｸE" panose="020B0900000000000000" pitchFamily="50" charset="-128"/>
              </a:rPr>
              <a:t>扉にロックがかかる</a:t>
            </a:r>
            <a:endParaRPr kumimoji="1" lang="ja-JP" altLang="en-US" sz="12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grpSp>
        <p:nvGrpSpPr>
          <p:cNvPr id="42" name="グループ化 41">
            <a:extLst>
              <a:ext uri="{FF2B5EF4-FFF2-40B4-BE49-F238E27FC236}">
                <a16:creationId xmlns:a16="http://schemas.microsoft.com/office/drawing/2014/main" id="{89A0E181-FEEC-40DF-B592-37B3C5B15AD4}"/>
              </a:ext>
            </a:extLst>
          </p:cNvPr>
          <p:cNvGrpSpPr/>
          <p:nvPr/>
        </p:nvGrpSpPr>
        <p:grpSpPr>
          <a:xfrm>
            <a:off x="3228946" y="3464939"/>
            <a:ext cx="2760263" cy="2057726"/>
            <a:chOff x="3124088" y="3464939"/>
            <a:chExt cx="2760263" cy="2057726"/>
          </a:xfrm>
        </p:grpSpPr>
        <p:pic>
          <p:nvPicPr>
            <p:cNvPr id="20" name="コンテンツ プレースホルダー 5">
              <a:extLst>
                <a:ext uri="{FF2B5EF4-FFF2-40B4-BE49-F238E27FC236}">
                  <a16:creationId xmlns:a16="http://schemas.microsoft.com/office/drawing/2014/main" id="{45BC5523-24C2-4528-AE9F-73E67BD8732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124088" y="3464939"/>
              <a:ext cx="1250053" cy="2057726"/>
            </a:xfrm>
            <a:prstGeom prst="rect">
              <a:avLst/>
            </a:prstGeom>
          </p:spPr>
        </p:pic>
        <p:cxnSp>
          <p:nvCxnSpPr>
            <p:cNvPr id="25" name="直線コネクタ 24">
              <a:extLst>
                <a:ext uri="{FF2B5EF4-FFF2-40B4-BE49-F238E27FC236}">
                  <a16:creationId xmlns:a16="http://schemas.microsoft.com/office/drawing/2014/main" id="{AE7E121F-B4C3-49B8-BD56-A0B74CC7F5FC}"/>
                </a:ext>
              </a:extLst>
            </p:cNvPr>
            <p:cNvCxnSpPr>
              <a:cxnSpLocks/>
            </p:cNvCxnSpPr>
            <p:nvPr/>
          </p:nvCxnSpPr>
          <p:spPr>
            <a:xfrm flipV="1">
              <a:off x="4297682" y="3798749"/>
              <a:ext cx="438065" cy="628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AB55649E-2AE3-4CE2-B6E1-F0C8F40F7034}"/>
                </a:ext>
              </a:extLst>
            </p:cNvPr>
            <p:cNvCxnSpPr>
              <a:cxnSpLocks/>
            </p:cNvCxnSpPr>
            <p:nvPr/>
          </p:nvCxnSpPr>
          <p:spPr>
            <a:xfrm>
              <a:off x="4247634" y="4073249"/>
              <a:ext cx="362550" cy="968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F675C2AE-EE58-4252-987A-9CDD3B05EA1B}"/>
                </a:ext>
              </a:extLst>
            </p:cNvPr>
            <p:cNvSpPr txBox="1"/>
            <p:nvPr/>
          </p:nvSpPr>
          <p:spPr>
            <a:xfrm>
              <a:off x="4374141" y="3489798"/>
              <a:ext cx="1255472" cy="307777"/>
            </a:xfrm>
            <a:prstGeom prst="rect">
              <a:avLst/>
            </a:prstGeom>
            <a:noFill/>
          </p:spPr>
          <p:txBody>
            <a:bodyPr wrap="none" rtlCol="0">
              <a:spAutoFit/>
            </a:bodyPr>
            <a:lstStyle/>
            <a:p>
              <a:r>
                <a:rPr kumimoji="1"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落下防止バー</a:t>
              </a:r>
            </a:p>
          </p:txBody>
        </p:sp>
        <p:sp>
          <p:nvSpPr>
            <p:cNvPr id="28" name="テキスト ボックス 27">
              <a:extLst>
                <a:ext uri="{FF2B5EF4-FFF2-40B4-BE49-F238E27FC236}">
                  <a16:creationId xmlns:a16="http://schemas.microsoft.com/office/drawing/2014/main" id="{6B58A1C2-4814-4EF6-85F6-E2C7EC4DEB26}"/>
                </a:ext>
              </a:extLst>
            </p:cNvPr>
            <p:cNvSpPr txBox="1"/>
            <p:nvPr/>
          </p:nvSpPr>
          <p:spPr>
            <a:xfrm>
              <a:off x="4367589" y="4178743"/>
              <a:ext cx="1516762" cy="707886"/>
            </a:xfrm>
            <a:prstGeom prst="rect">
              <a:avLst/>
            </a:prstGeom>
            <a:noFill/>
          </p:spPr>
          <p:txBody>
            <a:bodyPr wrap="none" rtlCol="0">
              <a:spAutoFit/>
            </a:bodyPr>
            <a:lstStyle/>
            <a:p>
              <a:r>
                <a:rPr kumimoji="1"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落下防止・抑制</a:t>
              </a:r>
              <a:endParaRPr kumimoji="1"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endParaRPr>
            </a:p>
            <a:p>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テープ</a:t>
              </a:r>
              <a:endPar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endParaRPr>
            </a:p>
            <a:p>
              <a:r>
                <a:rPr kumimoji="1" lang="en-US" altLang="ja-JP" sz="12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kumimoji="1" lang="ja-JP" altLang="en-US" sz="1200">
                  <a:solidFill>
                    <a:schemeClr val="tx1">
                      <a:lumMod val="75000"/>
                      <a:lumOff val="25000"/>
                    </a:schemeClr>
                  </a:solidFill>
                  <a:latin typeface="HGPｺﾞｼｯｸE" panose="020B0900000000000000" pitchFamily="50" charset="-128"/>
                  <a:ea typeface="HGPｺﾞｼｯｸE" panose="020B0900000000000000" pitchFamily="50" charset="-128"/>
                </a:rPr>
                <a:t>シートタイプ</a:t>
              </a:r>
              <a:r>
                <a:rPr lang="ja-JP" altLang="en-US" sz="1200">
                  <a:solidFill>
                    <a:schemeClr val="tx1">
                      <a:lumMod val="75000"/>
                      <a:lumOff val="25000"/>
                    </a:schemeClr>
                  </a:solidFill>
                  <a:latin typeface="HGPｺﾞｼｯｸE" panose="020B0900000000000000" pitchFamily="50" charset="-128"/>
                  <a:ea typeface="HGPｺﾞｼｯｸE" panose="020B0900000000000000" pitchFamily="50" charset="-128"/>
                </a:rPr>
                <a:t>もある</a:t>
              </a:r>
              <a:endParaRPr kumimoji="1" lang="ja-JP" altLang="en-US" sz="12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grpSp>
      <p:grpSp>
        <p:nvGrpSpPr>
          <p:cNvPr id="46" name="グループ化 45">
            <a:extLst>
              <a:ext uri="{FF2B5EF4-FFF2-40B4-BE49-F238E27FC236}">
                <a16:creationId xmlns:a16="http://schemas.microsoft.com/office/drawing/2014/main" id="{5C2B039D-F02F-4F54-A679-106FFE9619BE}"/>
              </a:ext>
            </a:extLst>
          </p:cNvPr>
          <p:cNvGrpSpPr/>
          <p:nvPr/>
        </p:nvGrpSpPr>
        <p:grpSpPr>
          <a:xfrm>
            <a:off x="6069828" y="3507223"/>
            <a:ext cx="1813586" cy="2108494"/>
            <a:chOff x="6164138" y="3773120"/>
            <a:chExt cx="1813586" cy="2108494"/>
          </a:xfrm>
        </p:grpSpPr>
        <p:pic>
          <p:nvPicPr>
            <p:cNvPr id="21" name="コンテンツ プレースホルダー 6">
              <a:extLst>
                <a:ext uri="{FF2B5EF4-FFF2-40B4-BE49-F238E27FC236}">
                  <a16:creationId xmlns:a16="http://schemas.microsoft.com/office/drawing/2014/main" id="{2C4EAB0B-32BE-4460-A8AF-1EDCB9E003F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164138" y="3773120"/>
              <a:ext cx="1757091" cy="2108494"/>
            </a:xfrm>
            <a:prstGeom prst="rect">
              <a:avLst/>
            </a:prstGeom>
          </p:spPr>
        </p:pic>
        <p:cxnSp>
          <p:nvCxnSpPr>
            <p:cNvPr id="29" name="直線コネクタ 28">
              <a:extLst>
                <a:ext uri="{FF2B5EF4-FFF2-40B4-BE49-F238E27FC236}">
                  <a16:creationId xmlns:a16="http://schemas.microsoft.com/office/drawing/2014/main" id="{748877E2-B3DD-4D0C-A9C3-1DFCFCCFDA48}"/>
                </a:ext>
              </a:extLst>
            </p:cNvPr>
            <p:cNvCxnSpPr>
              <a:cxnSpLocks/>
            </p:cNvCxnSpPr>
            <p:nvPr/>
          </p:nvCxnSpPr>
          <p:spPr>
            <a:xfrm flipV="1">
              <a:off x="7185564" y="4104456"/>
              <a:ext cx="792160" cy="22892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F079216B-6192-4EF9-A9EB-00022D92FD8B}"/>
                </a:ext>
              </a:extLst>
            </p:cNvPr>
            <p:cNvCxnSpPr>
              <a:cxnSpLocks/>
            </p:cNvCxnSpPr>
            <p:nvPr/>
          </p:nvCxnSpPr>
          <p:spPr>
            <a:xfrm flipV="1">
              <a:off x="7435562" y="4929229"/>
              <a:ext cx="542162" cy="1720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1" name="テキスト ボックス 30">
            <a:extLst>
              <a:ext uri="{FF2B5EF4-FFF2-40B4-BE49-F238E27FC236}">
                <a16:creationId xmlns:a16="http://schemas.microsoft.com/office/drawing/2014/main" id="{0F64F2AD-BF04-45DE-85EE-126FC333DE85}"/>
              </a:ext>
            </a:extLst>
          </p:cNvPr>
          <p:cNvSpPr txBox="1"/>
          <p:nvPr/>
        </p:nvSpPr>
        <p:spPr>
          <a:xfrm>
            <a:off x="7859046" y="3669661"/>
            <a:ext cx="1018793" cy="523220"/>
          </a:xfrm>
          <a:prstGeom prst="rect">
            <a:avLst/>
          </a:prstGeom>
          <a:noFill/>
        </p:spPr>
        <p:txBody>
          <a:bodyPr wrap="square" rtlCol="0">
            <a:spAutoFit/>
          </a:bodyPr>
          <a:lstStyle/>
          <a:p>
            <a:r>
              <a:rPr kumimoji="1"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軽いものを上に置く</a:t>
            </a:r>
          </a:p>
        </p:txBody>
      </p:sp>
      <p:sp>
        <p:nvSpPr>
          <p:cNvPr id="32" name="テキスト ボックス 31">
            <a:extLst>
              <a:ext uri="{FF2B5EF4-FFF2-40B4-BE49-F238E27FC236}">
                <a16:creationId xmlns:a16="http://schemas.microsoft.com/office/drawing/2014/main" id="{2EEDAC67-BE9F-466E-A1F1-1CC7675B2413}"/>
              </a:ext>
            </a:extLst>
          </p:cNvPr>
          <p:cNvSpPr txBox="1"/>
          <p:nvPr/>
        </p:nvSpPr>
        <p:spPr>
          <a:xfrm>
            <a:off x="7842983" y="4507348"/>
            <a:ext cx="1018793" cy="523220"/>
          </a:xfrm>
          <a:prstGeom prst="rect">
            <a:avLst/>
          </a:prstGeom>
          <a:noFill/>
        </p:spPr>
        <p:txBody>
          <a:bodyPr wrap="square" rtlCol="0">
            <a:spAutoFit/>
          </a:bodyPr>
          <a:lstStyle/>
          <a:p>
            <a:r>
              <a:rPr kumimoji="1"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重いものを下に置く</a:t>
            </a:r>
          </a:p>
        </p:txBody>
      </p:sp>
      <p:sp>
        <p:nvSpPr>
          <p:cNvPr id="33" name="正方形/長方形 32">
            <a:extLst>
              <a:ext uri="{FF2B5EF4-FFF2-40B4-BE49-F238E27FC236}">
                <a16:creationId xmlns:a16="http://schemas.microsoft.com/office/drawing/2014/main" id="{2AF34831-DCD8-4A51-8208-04B29B41D434}"/>
              </a:ext>
            </a:extLst>
          </p:cNvPr>
          <p:cNvSpPr/>
          <p:nvPr/>
        </p:nvSpPr>
        <p:spPr>
          <a:xfrm>
            <a:off x="262800" y="779813"/>
            <a:ext cx="8618400" cy="708621"/>
          </a:xfrm>
          <a:prstGeom prst="rect">
            <a:avLst/>
          </a:prstGeom>
          <a:solidFill>
            <a:schemeClr val="bg1"/>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lIns="288000" rIns="216000" rtlCol="0" anchor="ctr"/>
          <a:lstStyle/>
          <a:p>
            <a:r>
              <a:rPr lang="ja-JP" altLang="en-US" sz="2800">
                <a:solidFill>
                  <a:srgbClr val="404040"/>
                </a:solidFill>
                <a:latin typeface="HGPｺﾞｼｯｸE" panose="020B0900000000000000" pitchFamily="50" charset="-128"/>
                <a:ea typeface="HGPｺﾞｼｯｸE" panose="020B0900000000000000" pitchFamily="50" charset="-128"/>
              </a:rPr>
              <a:t>収納物の飛散を防ぎ、避難ルート、空間を確保する</a:t>
            </a:r>
            <a:endParaRPr lang="en-US" altLang="ja-JP" sz="2800">
              <a:solidFill>
                <a:srgbClr val="404040"/>
              </a:solidFill>
              <a:latin typeface="HGPｺﾞｼｯｸE" panose="020B0900000000000000" pitchFamily="50" charset="-128"/>
              <a:ea typeface="HGPｺﾞｼｯｸE" panose="020B0900000000000000" pitchFamily="50" charset="-128"/>
            </a:endParaRPr>
          </a:p>
        </p:txBody>
      </p:sp>
      <p:sp>
        <p:nvSpPr>
          <p:cNvPr id="39" name="テキスト ボックス 38">
            <a:extLst>
              <a:ext uri="{FF2B5EF4-FFF2-40B4-BE49-F238E27FC236}">
                <a16:creationId xmlns:a16="http://schemas.microsoft.com/office/drawing/2014/main" id="{1644322C-BEAE-48CC-8141-A1D7F86FDA29}"/>
              </a:ext>
            </a:extLst>
          </p:cNvPr>
          <p:cNvSpPr txBox="1"/>
          <p:nvPr/>
        </p:nvSpPr>
        <p:spPr>
          <a:xfrm>
            <a:off x="3178139" y="2314992"/>
            <a:ext cx="2667561" cy="830997"/>
          </a:xfrm>
          <a:prstGeom prst="rect">
            <a:avLst/>
          </a:prstGeom>
          <a:noFill/>
        </p:spPr>
        <p:txBody>
          <a:bodyPr wrap="square" rtlCol="0">
            <a:spAutoFit/>
          </a:bodyPr>
          <a:lstStyle/>
          <a:p>
            <a:pPr algn="just"/>
            <a:r>
              <a:rPr kumimoji="1" lang="ja-JP" altLang="en-US" sz="1600">
                <a:solidFill>
                  <a:schemeClr val="tx1">
                    <a:lumMod val="75000"/>
                    <a:lumOff val="25000"/>
                  </a:schemeClr>
                </a:solidFill>
                <a:latin typeface="HGPｺﾞｼｯｸE" panose="020B0900000000000000" pitchFamily="50" charset="-128"/>
                <a:ea typeface="HGPｺﾞｼｯｸE" panose="020B0900000000000000" pitchFamily="50" charset="-128"/>
              </a:rPr>
              <a:t>扉がない本棚なども、収納物が落下しないように落下防止バーなどを取り付ける</a:t>
            </a:r>
          </a:p>
        </p:txBody>
      </p:sp>
      <p:sp>
        <p:nvSpPr>
          <p:cNvPr id="34" name="正方形/長方形 33">
            <a:extLst>
              <a:ext uri="{FF2B5EF4-FFF2-40B4-BE49-F238E27FC236}">
                <a16:creationId xmlns:a16="http://schemas.microsoft.com/office/drawing/2014/main" id="{83400DFE-6B5D-44AF-B7A1-50125CA07215}"/>
              </a:ext>
            </a:extLst>
          </p:cNvPr>
          <p:cNvSpPr/>
          <p:nvPr/>
        </p:nvSpPr>
        <p:spPr>
          <a:xfrm>
            <a:off x="0" y="1285337"/>
            <a:ext cx="9144000" cy="8837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a:solidFill>
                  <a:schemeClr val="tx1"/>
                </a:solidFill>
                <a:latin typeface="HGPｺﾞｼｯｸE" panose="020B0900000000000000" pitchFamily="50" charset="-128"/>
                <a:ea typeface="HGPｺﾞｼｯｸE" panose="020B0900000000000000" pitchFamily="50" charset="-128"/>
              </a:rPr>
              <a:t>各地域の状況に応じて、</a:t>
            </a:r>
            <a:r>
              <a:rPr kumimoji="1" lang="en-US" altLang="ja-JP" sz="2400">
                <a:solidFill>
                  <a:schemeClr val="tx1"/>
                </a:solidFill>
                <a:latin typeface="HGPｺﾞｼｯｸE" panose="020B0900000000000000" pitchFamily="50" charset="-128"/>
                <a:ea typeface="HGPｺﾞｼｯｸE" panose="020B0900000000000000" pitchFamily="50" charset="-128"/>
              </a:rPr>
              <a:t>P17</a:t>
            </a:r>
            <a:r>
              <a:rPr kumimoji="1" lang="ja-JP" altLang="en-US" sz="2400">
                <a:solidFill>
                  <a:schemeClr val="tx1"/>
                </a:solidFill>
                <a:latin typeface="HGPｺﾞｼｯｸE" panose="020B0900000000000000" pitchFamily="50" charset="-128"/>
                <a:ea typeface="HGPｺﾞｼｯｸE" panose="020B0900000000000000" pitchFamily="50" charset="-128"/>
              </a:rPr>
              <a:t>の後に参考資料として本スライドを活用して下さい。</a:t>
            </a:r>
          </a:p>
        </p:txBody>
      </p:sp>
    </p:spTree>
    <p:extLst>
      <p:ext uri="{BB962C8B-B14F-4D97-AF65-F5344CB8AC3E}">
        <p14:creationId xmlns:p14="http://schemas.microsoft.com/office/powerpoint/2010/main" val="1248758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5808B6-26C7-45D9-BA0B-9AB91975D867}"/>
              </a:ext>
            </a:extLst>
          </p:cNvPr>
          <p:cNvSpPr>
            <a:spLocks noGrp="1"/>
          </p:cNvSpPr>
          <p:nvPr>
            <p:ph type="title"/>
          </p:nvPr>
        </p:nvSpPr>
        <p:spPr>
          <a:solidFill>
            <a:srgbClr val="35A16B"/>
          </a:solidFill>
        </p:spPr>
        <p:txBody>
          <a:bodyPr/>
          <a:lstStyle/>
          <a:p>
            <a:r>
              <a:rPr lang="ja-JP" altLang="en-US"/>
              <a:t>災害に備えるための視点</a:t>
            </a:r>
          </a:p>
        </p:txBody>
      </p:sp>
      <p:sp>
        <p:nvSpPr>
          <p:cNvPr id="4" name="スライド番号プレースホルダー 3">
            <a:extLst>
              <a:ext uri="{FF2B5EF4-FFF2-40B4-BE49-F238E27FC236}">
                <a16:creationId xmlns:a16="http://schemas.microsoft.com/office/drawing/2014/main" id="{82088444-4A2C-4F10-9501-0DDC191B5C81}"/>
              </a:ext>
            </a:extLst>
          </p:cNvPr>
          <p:cNvSpPr>
            <a:spLocks noGrp="1"/>
          </p:cNvSpPr>
          <p:nvPr>
            <p:ph type="sldNum" sz="quarter" idx="12"/>
          </p:nvPr>
        </p:nvSpPr>
        <p:spPr>
          <a:xfrm>
            <a:off x="7086600" y="6492875"/>
            <a:ext cx="2057400" cy="365125"/>
          </a:xfrm>
        </p:spPr>
        <p:txBody>
          <a:bodyPr/>
          <a:lstStyle/>
          <a:p>
            <a:fld id="{48C0FCB9-D989-46F1-965E-624BDAC7E129}" type="slidenum">
              <a:rPr kumimoji="1" lang="ja-JP" altLang="en-US" smtClean="0"/>
              <a:pPr/>
              <a:t>3</a:t>
            </a:fld>
            <a:endParaRPr kumimoji="1" lang="ja-JP" altLang="en-US"/>
          </a:p>
        </p:txBody>
      </p:sp>
      <p:sp>
        <p:nvSpPr>
          <p:cNvPr id="15" name="正方形/長方形 14">
            <a:extLst>
              <a:ext uri="{FF2B5EF4-FFF2-40B4-BE49-F238E27FC236}">
                <a16:creationId xmlns:a16="http://schemas.microsoft.com/office/drawing/2014/main" id="{94981C27-9E6E-48D3-A81B-E2E7D2878B47}"/>
              </a:ext>
            </a:extLst>
          </p:cNvPr>
          <p:cNvSpPr/>
          <p:nvPr/>
        </p:nvSpPr>
        <p:spPr>
          <a:xfrm>
            <a:off x="439185" y="752680"/>
            <a:ext cx="8213294" cy="23628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 name="正方形/長方形 18">
            <a:extLst>
              <a:ext uri="{FF2B5EF4-FFF2-40B4-BE49-F238E27FC236}">
                <a16:creationId xmlns:a16="http://schemas.microsoft.com/office/drawing/2014/main" id="{6C528C13-ACEB-4ECC-917D-4F7A43AEBDE4}"/>
              </a:ext>
            </a:extLst>
          </p:cNvPr>
          <p:cNvSpPr/>
          <p:nvPr/>
        </p:nvSpPr>
        <p:spPr>
          <a:xfrm>
            <a:off x="439185" y="752678"/>
            <a:ext cx="8213294" cy="620057"/>
          </a:xfrm>
          <a:prstGeom prst="rect">
            <a:avLst/>
          </a:prstGeom>
          <a:solidFill>
            <a:srgbClr val="35A16B"/>
          </a:solidFill>
          <a:ln>
            <a:solidFill>
              <a:srgbClr val="35A16B"/>
            </a:solidFill>
          </a:ln>
        </p:spPr>
        <p:style>
          <a:lnRef idx="2">
            <a:schemeClr val="dk1"/>
          </a:lnRef>
          <a:fillRef idx="1">
            <a:schemeClr val="lt1"/>
          </a:fillRef>
          <a:effectRef idx="0">
            <a:schemeClr val="dk1"/>
          </a:effectRef>
          <a:fontRef idx="minor">
            <a:schemeClr val="dk1"/>
          </a:fontRef>
        </p:style>
        <p:txBody>
          <a:bodyPr tIns="0" bIns="0" rtlCol="0" anchor="ctr"/>
          <a:lstStyle/>
          <a:p>
            <a:pPr algn="ctr"/>
            <a:endParaRPr lang="ja-JP" altLang="en-US"/>
          </a:p>
        </p:txBody>
      </p:sp>
      <p:sp>
        <p:nvSpPr>
          <p:cNvPr id="25" name="テキスト ボックス 24">
            <a:extLst>
              <a:ext uri="{FF2B5EF4-FFF2-40B4-BE49-F238E27FC236}">
                <a16:creationId xmlns:a16="http://schemas.microsoft.com/office/drawing/2014/main" id="{8939C4FA-43A4-4F80-B6AE-C11929DDAB24}"/>
              </a:ext>
            </a:extLst>
          </p:cNvPr>
          <p:cNvSpPr txBox="1"/>
          <p:nvPr/>
        </p:nvSpPr>
        <p:spPr>
          <a:xfrm>
            <a:off x="525897" y="827237"/>
            <a:ext cx="8126582" cy="461665"/>
          </a:xfrm>
          <a:prstGeom prst="rect">
            <a:avLst/>
          </a:prstGeom>
          <a:noFill/>
        </p:spPr>
        <p:txBody>
          <a:bodyPr wrap="square" rtlCol="0">
            <a:spAutoFit/>
          </a:bodyPr>
          <a:lstStyle/>
          <a:p>
            <a:r>
              <a:rPr lang="ja-JP" altLang="en-US" sz="2400">
                <a:solidFill>
                  <a:schemeClr val="bg1"/>
                </a:solidFill>
                <a:latin typeface="HGPｺﾞｼｯｸE" panose="020B0900000000000000" pitchFamily="50" charset="-128"/>
                <a:ea typeface="HGPｺﾞｼｯｸE" panose="020B0900000000000000" pitchFamily="50" charset="-128"/>
              </a:rPr>
              <a:t>①事前に身の安全を守り、危険を回避する</a:t>
            </a:r>
            <a:endParaRPr lang="ja-JP" altLang="en-US" sz="1600">
              <a:solidFill>
                <a:schemeClr val="bg1"/>
              </a:solidFill>
              <a:latin typeface="HGPｺﾞｼｯｸE" panose="020B0900000000000000" pitchFamily="50" charset="-128"/>
              <a:ea typeface="HGPｺﾞｼｯｸE" panose="020B0900000000000000" pitchFamily="50" charset="-128"/>
            </a:endParaRPr>
          </a:p>
        </p:txBody>
      </p:sp>
      <p:sp>
        <p:nvSpPr>
          <p:cNvPr id="33" name="コンテンツ プレースホルダー 2">
            <a:extLst>
              <a:ext uri="{FF2B5EF4-FFF2-40B4-BE49-F238E27FC236}">
                <a16:creationId xmlns:a16="http://schemas.microsoft.com/office/drawing/2014/main" id="{C908D2EF-A564-46CC-BAF9-8C0337B58E0D}"/>
              </a:ext>
            </a:extLst>
          </p:cNvPr>
          <p:cNvSpPr txBox="1">
            <a:spLocks/>
          </p:cNvSpPr>
          <p:nvPr/>
        </p:nvSpPr>
        <p:spPr>
          <a:xfrm>
            <a:off x="505135" y="1547760"/>
            <a:ext cx="3805729" cy="1685292"/>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4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lumMod val="75000"/>
                    <a:lumOff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lumMod val="75000"/>
                    <a:lumOff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lumMod val="75000"/>
                    <a:lumOff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lumMod val="75000"/>
                    <a:lumOff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ct val="100000"/>
              </a:lnSpc>
              <a:spcBef>
                <a:spcPts val="0"/>
              </a:spcBef>
              <a:spcAft>
                <a:spcPts val="600"/>
              </a:spcAft>
              <a:buNone/>
            </a:pPr>
            <a:r>
              <a:rPr lang="ja-JP" altLang="en-US" sz="2000">
                <a:latin typeface="HGPｺﾞｼｯｸE" panose="020B0900000000000000" pitchFamily="50" charset="-128"/>
                <a:ea typeface="HGPｺﾞｼｯｸE" panose="020B0900000000000000" pitchFamily="50" charset="-128"/>
              </a:rPr>
              <a:t>住宅の耐震化</a:t>
            </a:r>
            <a:endParaRPr lang="en-US" altLang="ja-JP" sz="2000">
              <a:latin typeface="HGPｺﾞｼｯｸE" panose="020B0900000000000000" pitchFamily="50" charset="-128"/>
              <a:ea typeface="HGPｺﾞｼｯｸE" panose="020B0900000000000000" pitchFamily="50" charset="-128"/>
            </a:endParaRPr>
          </a:p>
          <a:p>
            <a:pPr marL="0" indent="0">
              <a:lnSpc>
                <a:spcPct val="100000"/>
              </a:lnSpc>
              <a:spcBef>
                <a:spcPts val="0"/>
              </a:spcBef>
              <a:spcAft>
                <a:spcPts val="600"/>
              </a:spcAft>
              <a:buFont typeface="Arial" panose="020B0604020202020204" pitchFamily="34" charset="0"/>
              <a:buNone/>
            </a:pPr>
            <a:r>
              <a:rPr lang="ja-JP" altLang="en-US" sz="2000">
                <a:latin typeface="HGPｺﾞｼｯｸE" panose="020B0900000000000000" pitchFamily="50" charset="-128"/>
                <a:ea typeface="HGPｺﾞｼｯｸE" panose="020B0900000000000000" pitchFamily="50" charset="-128"/>
              </a:rPr>
              <a:t>ブロック塀の耐震化、生垣助成</a:t>
            </a:r>
          </a:p>
          <a:p>
            <a:pPr marL="0" indent="0">
              <a:lnSpc>
                <a:spcPct val="100000"/>
              </a:lnSpc>
              <a:spcBef>
                <a:spcPts val="0"/>
              </a:spcBef>
              <a:spcAft>
                <a:spcPts val="600"/>
              </a:spcAft>
              <a:buFont typeface="Arial" panose="020B0604020202020204" pitchFamily="34" charset="0"/>
              <a:buNone/>
            </a:pPr>
            <a:r>
              <a:rPr lang="ja-JP" altLang="en-US" sz="2000" u="sng">
                <a:solidFill>
                  <a:srgbClr val="FF2800"/>
                </a:solidFill>
                <a:latin typeface="HGPｺﾞｼｯｸE" panose="020B0900000000000000" pitchFamily="50" charset="-128"/>
                <a:ea typeface="HGPｺﾞｼｯｸE" panose="020B0900000000000000" pitchFamily="50" charset="-128"/>
              </a:rPr>
              <a:t>室内の転倒・落下・移動防止措置</a:t>
            </a:r>
            <a:endParaRPr lang="en-US" altLang="ja-JP" sz="2000" u="sng">
              <a:solidFill>
                <a:srgbClr val="FF2800"/>
              </a:solidFill>
              <a:latin typeface="HGPｺﾞｼｯｸE" panose="020B0900000000000000" pitchFamily="50" charset="-128"/>
              <a:ea typeface="HGPｺﾞｼｯｸE" panose="020B0900000000000000" pitchFamily="50" charset="-128"/>
            </a:endParaRPr>
          </a:p>
          <a:p>
            <a:pPr marL="0" indent="0">
              <a:lnSpc>
                <a:spcPct val="100000"/>
              </a:lnSpc>
              <a:spcBef>
                <a:spcPts val="0"/>
              </a:spcBef>
              <a:spcAft>
                <a:spcPts val="600"/>
              </a:spcAft>
              <a:buFont typeface="Arial" panose="020B0604020202020204" pitchFamily="34" charset="0"/>
              <a:buNone/>
            </a:pPr>
            <a:r>
              <a:rPr lang="ja-JP" altLang="en-US" sz="2000">
                <a:latin typeface="HGPｺﾞｼｯｸE" panose="020B0900000000000000" pitchFamily="50" charset="-128"/>
                <a:ea typeface="HGPｺﾞｼｯｸE" panose="020B0900000000000000" pitchFamily="50" charset="-128"/>
              </a:rPr>
              <a:t>浸水対策</a:t>
            </a:r>
            <a:endParaRPr lang="en-US" altLang="ja-JP" sz="2000">
              <a:latin typeface="HGPｺﾞｼｯｸE" panose="020B0900000000000000" pitchFamily="50" charset="-128"/>
              <a:ea typeface="HGPｺﾞｼｯｸE" panose="020B0900000000000000" pitchFamily="50" charset="-128"/>
            </a:endParaRPr>
          </a:p>
        </p:txBody>
      </p:sp>
      <p:sp>
        <p:nvSpPr>
          <p:cNvPr id="16" name="正方形/長方形 15">
            <a:extLst>
              <a:ext uri="{FF2B5EF4-FFF2-40B4-BE49-F238E27FC236}">
                <a16:creationId xmlns:a16="http://schemas.microsoft.com/office/drawing/2014/main" id="{7070E14F-797E-4574-8D8C-9D1026198B24}"/>
              </a:ext>
            </a:extLst>
          </p:cNvPr>
          <p:cNvSpPr/>
          <p:nvPr/>
        </p:nvSpPr>
        <p:spPr>
          <a:xfrm>
            <a:off x="437494" y="3210446"/>
            <a:ext cx="8207074" cy="18072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 name="コンテンツ プレースホルダー 2">
            <a:extLst>
              <a:ext uri="{FF2B5EF4-FFF2-40B4-BE49-F238E27FC236}">
                <a16:creationId xmlns:a16="http://schemas.microsoft.com/office/drawing/2014/main" id="{DD40F0F4-65FF-4872-A0B1-89133FDEA35C}"/>
              </a:ext>
            </a:extLst>
          </p:cNvPr>
          <p:cNvSpPr txBox="1">
            <a:spLocks/>
          </p:cNvSpPr>
          <p:nvPr/>
        </p:nvSpPr>
        <p:spPr>
          <a:xfrm>
            <a:off x="4586967" y="1557251"/>
            <a:ext cx="3805730" cy="1780265"/>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4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lumMod val="75000"/>
                    <a:lumOff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lumMod val="75000"/>
                    <a:lumOff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lumMod val="75000"/>
                    <a:lumOff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lumMod val="75000"/>
                    <a:lumOff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ja-JP" altLang="en-US" sz="2000" u="sng">
                <a:solidFill>
                  <a:srgbClr val="FF2800"/>
                </a:solidFill>
                <a:latin typeface="HGPｺﾞｼｯｸE" panose="020B0900000000000000" pitchFamily="50" charset="-128"/>
                <a:ea typeface="HGPｺﾞｼｯｸE" panose="020B0900000000000000" pitchFamily="50" charset="-128"/>
              </a:rPr>
              <a:t>地域の特性（危険）把握</a:t>
            </a:r>
            <a:endParaRPr lang="en-US" altLang="ja-JP" sz="2000" u="sng">
              <a:solidFill>
                <a:srgbClr val="FF2800"/>
              </a:solidFill>
              <a:latin typeface="HGPｺﾞｼｯｸE" panose="020B0900000000000000" pitchFamily="50" charset="-128"/>
              <a:ea typeface="HGPｺﾞｼｯｸE" panose="020B0900000000000000" pitchFamily="50" charset="-128"/>
            </a:endParaRPr>
          </a:p>
          <a:p>
            <a:pPr marL="0" indent="0">
              <a:lnSpc>
                <a:spcPct val="100000"/>
              </a:lnSpc>
              <a:spcBef>
                <a:spcPts val="0"/>
              </a:spcBef>
              <a:spcAft>
                <a:spcPts val="600"/>
              </a:spcAft>
              <a:buFont typeface="Arial" panose="020B0604020202020204" pitchFamily="34" charset="0"/>
              <a:buNone/>
            </a:pPr>
            <a:r>
              <a:rPr lang="ja-JP" altLang="en-US" sz="2000">
                <a:latin typeface="HGPｺﾞｼｯｸE" panose="020B0900000000000000" pitchFamily="50" charset="-128"/>
                <a:ea typeface="HGPｺﾞｼｯｸE" panose="020B0900000000000000" pitchFamily="50" charset="-128"/>
              </a:rPr>
              <a:t>「私の避難行動マップ」の作成</a:t>
            </a:r>
            <a:endParaRPr lang="en-US" altLang="ja-JP" sz="2000">
              <a:latin typeface="HGPｺﾞｼｯｸE" panose="020B0900000000000000" pitchFamily="50" charset="-128"/>
              <a:ea typeface="HGPｺﾞｼｯｸE" panose="020B0900000000000000" pitchFamily="50" charset="-128"/>
            </a:endParaRPr>
          </a:p>
          <a:p>
            <a:pPr marL="0" indent="0">
              <a:lnSpc>
                <a:spcPct val="100000"/>
              </a:lnSpc>
              <a:spcBef>
                <a:spcPts val="0"/>
              </a:spcBef>
              <a:spcAft>
                <a:spcPts val="600"/>
              </a:spcAft>
              <a:buFont typeface="Arial" panose="020B0604020202020204" pitchFamily="34" charset="0"/>
              <a:buNone/>
            </a:pPr>
            <a:r>
              <a:rPr lang="ja-JP" altLang="en-US" sz="2000">
                <a:latin typeface="HGPｺﾞｼｯｸE" panose="020B0900000000000000" pitchFamily="50" charset="-128"/>
                <a:ea typeface="HGPｺﾞｼｯｸE" panose="020B0900000000000000" pitchFamily="50" charset="-128"/>
              </a:rPr>
              <a:t>想像力・判断力・行動力の向上</a:t>
            </a:r>
            <a:endParaRPr lang="en-US" altLang="ja-JP" sz="2000">
              <a:latin typeface="HGPｺﾞｼｯｸE" panose="020B0900000000000000" pitchFamily="50" charset="-128"/>
              <a:ea typeface="HGPｺﾞｼｯｸE" panose="020B0900000000000000" pitchFamily="50" charset="-128"/>
            </a:endParaRPr>
          </a:p>
        </p:txBody>
      </p:sp>
      <p:sp>
        <p:nvSpPr>
          <p:cNvPr id="21" name="正方形/長方形 20">
            <a:extLst>
              <a:ext uri="{FF2B5EF4-FFF2-40B4-BE49-F238E27FC236}">
                <a16:creationId xmlns:a16="http://schemas.microsoft.com/office/drawing/2014/main" id="{5B5E3829-E8D1-401D-807A-692B17D6D54B}"/>
              </a:ext>
            </a:extLst>
          </p:cNvPr>
          <p:cNvSpPr/>
          <p:nvPr/>
        </p:nvSpPr>
        <p:spPr>
          <a:xfrm>
            <a:off x="439185" y="3188885"/>
            <a:ext cx="8213293" cy="570158"/>
          </a:xfrm>
          <a:prstGeom prst="rect">
            <a:avLst/>
          </a:prstGeom>
          <a:solidFill>
            <a:srgbClr val="35A16B"/>
          </a:solidFill>
          <a:ln>
            <a:solidFill>
              <a:srgbClr val="35A16B"/>
            </a:solidFill>
          </a:ln>
        </p:spPr>
        <p:style>
          <a:lnRef idx="2">
            <a:schemeClr val="dk1"/>
          </a:lnRef>
          <a:fillRef idx="1">
            <a:schemeClr val="lt1"/>
          </a:fillRef>
          <a:effectRef idx="0">
            <a:schemeClr val="dk1"/>
          </a:effectRef>
          <a:fontRef idx="minor">
            <a:schemeClr val="dk1"/>
          </a:fontRef>
        </p:style>
        <p:txBody>
          <a:bodyPr tIns="0" bIns="0" rtlCol="0" anchor="ctr"/>
          <a:lstStyle/>
          <a:p>
            <a:pPr algn="ctr"/>
            <a:endParaRPr lang="ja-JP" altLang="en-US"/>
          </a:p>
        </p:txBody>
      </p:sp>
      <p:sp>
        <p:nvSpPr>
          <p:cNvPr id="27" name="テキスト ボックス 26">
            <a:extLst>
              <a:ext uri="{FF2B5EF4-FFF2-40B4-BE49-F238E27FC236}">
                <a16:creationId xmlns:a16="http://schemas.microsoft.com/office/drawing/2014/main" id="{D34362C7-ADCC-4630-A928-F81690D01BA9}"/>
              </a:ext>
            </a:extLst>
          </p:cNvPr>
          <p:cNvSpPr txBox="1"/>
          <p:nvPr/>
        </p:nvSpPr>
        <p:spPr>
          <a:xfrm>
            <a:off x="525897" y="3246534"/>
            <a:ext cx="3754515" cy="461665"/>
          </a:xfrm>
          <a:prstGeom prst="rect">
            <a:avLst/>
          </a:prstGeom>
          <a:noFill/>
        </p:spPr>
        <p:txBody>
          <a:bodyPr wrap="square" rtlCol="0">
            <a:spAutoFit/>
          </a:bodyPr>
          <a:lstStyle/>
          <a:p>
            <a:r>
              <a:rPr lang="ja-JP" altLang="en-US" sz="2400">
                <a:solidFill>
                  <a:schemeClr val="bg1"/>
                </a:solidFill>
                <a:latin typeface="HGPｺﾞｼｯｸE" panose="020B0900000000000000" pitchFamily="50" charset="-128"/>
                <a:ea typeface="HGPｺﾞｼｯｸE" panose="020B0900000000000000" pitchFamily="50" charset="-128"/>
              </a:rPr>
              <a:t>②被害を最小限に留める</a:t>
            </a:r>
          </a:p>
        </p:txBody>
      </p:sp>
      <p:sp>
        <p:nvSpPr>
          <p:cNvPr id="35" name="コンテンツ プレースホルダー 2">
            <a:extLst>
              <a:ext uri="{FF2B5EF4-FFF2-40B4-BE49-F238E27FC236}">
                <a16:creationId xmlns:a16="http://schemas.microsoft.com/office/drawing/2014/main" id="{8934E209-744C-41BB-989B-1369576BA56C}"/>
              </a:ext>
            </a:extLst>
          </p:cNvPr>
          <p:cNvSpPr txBox="1">
            <a:spLocks/>
          </p:cNvSpPr>
          <p:nvPr/>
        </p:nvSpPr>
        <p:spPr>
          <a:xfrm>
            <a:off x="535586" y="3818001"/>
            <a:ext cx="3805728" cy="1260000"/>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4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lumMod val="75000"/>
                    <a:lumOff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lumMod val="75000"/>
                    <a:lumOff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lumMod val="75000"/>
                    <a:lumOff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lumMod val="75000"/>
                    <a:lumOff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ja-JP" altLang="en-US" sz="2000" u="sng">
                <a:solidFill>
                  <a:srgbClr val="FF2800"/>
                </a:solidFill>
                <a:latin typeface="HGPｺﾞｼｯｸE" panose="020B0900000000000000" pitchFamily="50" charset="-128"/>
                <a:ea typeface="HGPｺﾞｼｯｸE" panose="020B0900000000000000" pitchFamily="50" charset="-128"/>
              </a:rPr>
              <a:t>防火対策・初期消火</a:t>
            </a:r>
            <a:endParaRPr lang="en-US" altLang="ja-JP" sz="2000" u="sng">
              <a:solidFill>
                <a:srgbClr val="FF2800"/>
              </a:solidFill>
              <a:latin typeface="HGPｺﾞｼｯｸE" panose="020B0900000000000000" pitchFamily="50" charset="-128"/>
              <a:ea typeface="HGPｺﾞｼｯｸE" panose="020B0900000000000000" pitchFamily="50" charset="-128"/>
            </a:endParaRPr>
          </a:p>
          <a:p>
            <a:pPr marL="0" indent="0">
              <a:lnSpc>
                <a:spcPct val="100000"/>
              </a:lnSpc>
              <a:spcBef>
                <a:spcPts val="0"/>
              </a:spcBef>
              <a:spcAft>
                <a:spcPts val="600"/>
              </a:spcAft>
              <a:buFont typeface="Arial" panose="020B0604020202020204" pitchFamily="34" charset="0"/>
              <a:buNone/>
            </a:pPr>
            <a:r>
              <a:rPr lang="ja-JP" altLang="en-US" sz="2000">
                <a:latin typeface="HGPｺﾞｼｯｸE" panose="020B0900000000000000" pitchFamily="50" charset="-128"/>
                <a:ea typeface="HGPｺﾞｼｯｸE" panose="020B0900000000000000" pitchFamily="50" charset="-128"/>
              </a:rPr>
              <a:t>応急手当</a:t>
            </a:r>
            <a:endParaRPr lang="en-US" altLang="ja-JP" sz="2000">
              <a:latin typeface="HGPｺﾞｼｯｸE" panose="020B0900000000000000" pitchFamily="50" charset="-128"/>
              <a:ea typeface="HGPｺﾞｼｯｸE" panose="020B0900000000000000" pitchFamily="50" charset="-128"/>
            </a:endParaRPr>
          </a:p>
          <a:p>
            <a:pPr marL="0" indent="0">
              <a:lnSpc>
                <a:spcPct val="100000"/>
              </a:lnSpc>
              <a:spcBef>
                <a:spcPts val="0"/>
              </a:spcBef>
              <a:spcAft>
                <a:spcPts val="600"/>
              </a:spcAft>
              <a:buFont typeface="Arial" panose="020B0604020202020204" pitchFamily="34" charset="0"/>
              <a:buNone/>
            </a:pPr>
            <a:r>
              <a:rPr lang="ja-JP" altLang="en-US" sz="2000">
                <a:latin typeface="HGPｺﾞｼｯｸE" panose="020B0900000000000000" pitchFamily="50" charset="-128"/>
                <a:ea typeface="HGPｺﾞｼｯｸE" panose="020B0900000000000000" pitchFamily="50" charset="-128"/>
              </a:rPr>
              <a:t>救出・救助</a:t>
            </a:r>
            <a:endParaRPr lang="en-US" altLang="ja-JP" sz="2000">
              <a:latin typeface="HGPｺﾞｼｯｸE" panose="020B0900000000000000" pitchFamily="50" charset="-128"/>
              <a:ea typeface="HGPｺﾞｼｯｸE" panose="020B0900000000000000" pitchFamily="50" charset="-128"/>
            </a:endParaRPr>
          </a:p>
        </p:txBody>
      </p:sp>
      <p:sp>
        <p:nvSpPr>
          <p:cNvPr id="18" name="正方形/長方形 17">
            <a:extLst>
              <a:ext uri="{FF2B5EF4-FFF2-40B4-BE49-F238E27FC236}">
                <a16:creationId xmlns:a16="http://schemas.microsoft.com/office/drawing/2014/main" id="{ACE02D69-4222-4E67-98AD-39D735DF09C7}"/>
              </a:ext>
            </a:extLst>
          </p:cNvPr>
          <p:cNvSpPr/>
          <p:nvPr/>
        </p:nvSpPr>
        <p:spPr>
          <a:xfrm>
            <a:off x="439184" y="5157355"/>
            <a:ext cx="8213294" cy="15022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HGPｺﾞｼｯｸE" panose="020B0900000000000000" pitchFamily="50" charset="-128"/>
              <a:ea typeface="HGPｺﾞｼｯｸE" panose="020B0900000000000000" pitchFamily="50" charset="-128"/>
            </a:endParaRPr>
          </a:p>
        </p:txBody>
      </p:sp>
      <p:sp>
        <p:nvSpPr>
          <p:cNvPr id="22" name="正方形/長方形 21">
            <a:extLst>
              <a:ext uri="{FF2B5EF4-FFF2-40B4-BE49-F238E27FC236}">
                <a16:creationId xmlns:a16="http://schemas.microsoft.com/office/drawing/2014/main" id="{76266006-FC92-4600-BE1D-896F52E78A51}"/>
              </a:ext>
            </a:extLst>
          </p:cNvPr>
          <p:cNvSpPr/>
          <p:nvPr/>
        </p:nvSpPr>
        <p:spPr>
          <a:xfrm>
            <a:off x="453313" y="5108581"/>
            <a:ext cx="8199164" cy="504270"/>
          </a:xfrm>
          <a:prstGeom prst="rect">
            <a:avLst/>
          </a:prstGeom>
          <a:solidFill>
            <a:srgbClr val="35A16B"/>
          </a:solidFill>
          <a:ln>
            <a:solidFill>
              <a:srgbClr val="35A16B"/>
            </a:solidFill>
          </a:ln>
        </p:spPr>
        <p:style>
          <a:lnRef idx="2">
            <a:schemeClr val="dk1"/>
          </a:lnRef>
          <a:fillRef idx="1">
            <a:schemeClr val="lt1"/>
          </a:fillRef>
          <a:effectRef idx="0">
            <a:schemeClr val="dk1"/>
          </a:effectRef>
          <a:fontRef idx="minor">
            <a:schemeClr val="dk1"/>
          </a:fontRef>
        </p:style>
        <p:txBody>
          <a:bodyPr tIns="0" bIns="0" rtlCol="0" anchor="ctr"/>
          <a:lstStyle/>
          <a:p>
            <a:pPr algn="ctr"/>
            <a:endParaRPr lang="ja-JP" altLang="en-US">
              <a:latin typeface="HGPｺﾞｼｯｸE" panose="020B0900000000000000" pitchFamily="50" charset="-128"/>
              <a:ea typeface="HGPｺﾞｼｯｸE" panose="020B0900000000000000" pitchFamily="50" charset="-128"/>
            </a:endParaRPr>
          </a:p>
        </p:txBody>
      </p:sp>
      <p:sp>
        <p:nvSpPr>
          <p:cNvPr id="28" name="テキスト ボックス 27">
            <a:extLst>
              <a:ext uri="{FF2B5EF4-FFF2-40B4-BE49-F238E27FC236}">
                <a16:creationId xmlns:a16="http://schemas.microsoft.com/office/drawing/2014/main" id="{31BB7319-9E6A-4CA6-AA7E-02C90B9C2769}"/>
              </a:ext>
            </a:extLst>
          </p:cNvPr>
          <p:cNvSpPr txBox="1"/>
          <p:nvPr/>
        </p:nvSpPr>
        <p:spPr>
          <a:xfrm>
            <a:off x="586798" y="5125935"/>
            <a:ext cx="3754515" cy="461665"/>
          </a:xfrm>
          <a:prstGeom prst="rect">
            <a:avLst/>
          </a:prstGeom>
          <a:noFill/>
        </p:spPr>
        <p:txBody>
          <a:bodyPr wrap="square" rtlCol="0">
            <a:spAutoFit/>
          </a:bodyPr>
          <a:lstStyle/>
          <a:p>
            <a:r>
              <a:rPr lang="ja-JP" altLang="en-US" sz="2400">
                <a:solidFill>
                  <a:schemeClr val="bg1"/>
                </a:solidFill>
                <a:latin typeface="HGPｺﾞｼｯｸE" panose="020B0900000000000000" pitchFamily="50" charset="-128"/>
                <a:ea typeface="HGPｺﾞｼｯｸE" panose="020B0900000000000000" pitchFamily="50" charset="-128"/>
              </a:rPr>
              <a:t>③生き延びる</a:t>
            </a:r>
            <a:endParaRPr lang="ja-JP" altLang="en-US" sz="1600">
              <a:solidFill>
                <a:schemeClr val="bg1"/>
              </a:solidFill>
              <a:latin typeface="HGPｺﾞｼｯｸE" panose="020B0900000000000000" pitchFamily="50" charset="-128"/>
              <a:ea typeface="HGPｺﾞｼｯｸE" panose="020B0900000000000000" pitchFamily="50" charset="-128"/>
            </a:endParaRPr>
          </a:p>
        </p:txBody>
      </p:sp>
      <p:sp>
        <p:nvSpPr>
          <p:cNvPr id="36" name="コンテンツ プレースホルダー 2">
            <a:extLst>
              <a:ext uri="{FF2B5EF4-FFF2-40B4-BE49-F238E27FC236}">
                <a16:creationId xmlns:a16="http://schemas.microsoft.com/office/drawing/2014/main" id="{B72031A3-68FD-4D82-8D6D-08E53DF60FC7}"/>
              </a:ext>
            </a:extLst>
          </p:cNvPr>
          <p:cNvSpPr txBox="1">
            <a:spLocks/>
          </p:cNvSpPr>
          <p:nvPr/>
        </p:nvSpPr>
        <p:spPr>
          <a:xfrm>
            <a:off x="535585" y="5686230"/>
            <a:ext cx="6746134" cy="1260000"/>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4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lumMod val="75000"/>
                    <a:lumOff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lumMod val="75000"/>
                    <a:lumOff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lumMod val="75000"/>
                    <a:lumOff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lumMod val="75000"/>
                    <a:lumOff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ct val="100000"/>
              </a:lnSpc>
              <a:spcBef>
                <a:spcPts val="0"/>
              </a:spcBef>
              <a:spcAft>
                <a:spcPts val="600"/>
              </a:spcAft>
              <a:buNone/>
            </a:pPr>
            <a:r>
              <a:rPr lang="ja-JP" altLang="en-US" sz="2000">
                <a:latin typeface="HGPｺﾞｼｯｸE" panose="020B0900000000000000" pitchFamily="50" charset="-128"/>
                <a:ea typeface="HGPｺﾞｼｯｸE" panose="020B0900000000000000" pitchFamily="50" charset="-128"/>
              </a:rPr>
              <a:t>情報収集手段、家族の安否確認方法</a:t>
            </a:r>
            <a:endParaRPr lang="en-US" altLang="ja-JP" sz="2000">
              <a:latin typeface="HGPｺﾞｼｯｸE" panose="020B0900000000000000" pitchFamily="50" charset="-128"/>
              <a:ea typeface="HGPｺﾞｼｯｸE" panose="020B0900000000000000" pitchFamily="50" charset="-128"/>
            </a:endParaRPr>
          </a:p>
          <a:p>
            <a:pPr marL="0" indent="0">
              <a:lnSpc>
                <a:spcPct val="100000"/>
              </a:lnSpc>
              <a:spcBef>
                <a:spcPts val="0"/>
              </a:spcBef>
              <a:spcAft>
                <a:spcPts val="600"/>
              </a:spcAft>
              <a:buFont typeface="Arial" panose="020B0604020202020204" pitchFamily="34" charset="0"/>
              <a:buNone/>
            </a:pPr>
            <a:r>
              <a:rPr lang="ja-JP" altLang="en-US" sz="2000" u="sng">
                <a:solidFill>
                  <a:srgbClr val="FF2800"/>
                </a:solidFill>
                <a:latin typeface="HGPｺﾞｼｯｸE" panose="020B0900000000000000" pitchFamily="50" charset="-128"/>
                <a:ea typeface="HGPｺﾞｼｯｸE" panose="020B0900000000000000" pitchFamily="50" charset="-128"/>
              </a:rPr>
              <a:t>非常持出品、備蓄品の整備</a:t>
            </a:r>
            <a:endParaRPr lang="en-US" altLang="ja-JP" sz="2000" u="sng">
              <a:solidFill>
                <a:srgbClr val="FF2800"/>
              </a:solidFill>
              <a:latin typeface="HGPｺﾞｼｯｸE" panose="020B0900000000000000" pitchFamily="50" charset="-128"/>
              <a:ea typeface="HGPｺﾞｼｯｸE" panose="020B0900000000000000" pitchFamily="50" charset="-128"/>
            </a:endParaRPr>
          </a:p>
          <a:p>
            <a:pPr marL="0" indent="0">
              <a:lnSpc>
                <a:spcPct val="100000"/>
              </a:lnSpc>
              <a:spcBef>
                <a:spcPts val="0"/>
              </a:spcBef>
              <a:spcAft>
                <a:spcPts val="600"/>
              </a:spcAft>
              <a:buFont typeface="Arial" panose="020B0604020202020204" pitchFamily="34" charset="0"/>
              <a:buNone/>
            </a:pPr>
            <a:endParaRPr lang="en-US" altLang="ja-JP" sz="2000" b="1" u="sng">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603938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5808B6-26C7-45D9-BA0B-9AB91975D867}"/>
              </a:ext>
            </a:extLst>
          </p:cNvPr>
          <p:cNvSpPr>
            <a:spLocks noGrp="1"/>
          </p:cNvSpPr>
          <p:nvPr>
            <p:ph type="title"/>
          </p:nvPr>
        </p:nvSpPr>
        <p:spPr>
          <a:xfrm>
            <a:off x="0" y="-28575"/>
            <a:ext cx="9144000" cy="650083"/>
          </a:xfrm>
          <a:solidFill>
            <a:srgbClr val="35A16B"/>
          </a:solidFill>
        </p:spPr>
        <p:txBody>
          <a:bodyPr/>
          <a:lstStyle/>
          <a:p>
            <a:r>
              <a:rPr lang="ja-JP" altLang="en-US"/>
              <a:t>地域全体が災害に備えられるように</a:t>
            </a:r>
          </a:p>
        </p:txBody>
      </p:sp>
      <p:sp>
        <p:nvSpPr>
          <p:cNvPr id="4" name="スライド番号プレースホルダー 3">
            <a:extLst>
              <a:ext uri="{FF2B5EF4-FFF2-40B4-BE49-F238E27FC236}">
                <a16:creationId xmlns:a16="http://schemas.microsoft.com/office/drawing/2014/main" id="{82088444-4A2C-4F10-9501-0DDC191B5C81}"/>
              </a:ext>
            </a:extLst>
          </p:cNvPr>
          <p:cNvSpPr>
            <a:spLocks noGrp="1"/>
          </p:cNvSpPr>
          <p:nvPr>
            <p:ph type="sldNum" sz="quarter" idx="12"/>
          </p:nvPr>
        </p:nvSpPr>
        <p:spPr>
          <a:xfrm>
            <a:off x="7086600" y="6492875"/>
            <a:ext cx="2057400" cy="365125"/>
          </a:xfrm>
        </p:spPr>
        <p:txBody>
          <a:bodyPr/>
          <a:lstStyle/>
          <a:p>
            <a:fld id="{48C0FCB9-D989-46F1-965E-624BDAC7E129}" type="slidenum">
              <a:rPr kumimoji="1" lang="ja-JP" altLang="en-US" smtClean="0"/>
              <a:pPr/>
              <a:t>4</a:t>
            </a:fld>
            <a:endParaRPr kumimoji="1" lang="ja-JP" altLang="en-US"/>
          </a:p>
        </p:txBody>
      </p:sp>
      <p:grpSp>
        <p:nvGrpSpPr>
          <p:cNvPr id="12" name="グループ化 11">
            <a:extLst>
              <a:ext uri="{FF2B5EF4-FFF2-40B4-BE49-F238E27FC236}">
                <a16:creationId xmlns:a16="http://schemas.microsoft.com/office/drawing/2014/main" id="{E7BCAA7A-6FC3-47B8-8A12-5BA156DD4CD3}"/>
              </a:ext>
            </a:extLst>
          </p:cNvPr>
          <p:cNvGrpSpPr>
            <a:grpSpLocks noChangeAspect="1"/>
          </p:cNvGrpSpPr>
          <p:nvPr/>
        </p:nvGrpSpPr>
        <p:grpSpPr>
          <a:xfrm>
            <a:off x="1590515" y="3656706"/>
            <a:ext cx="609171" cy="1340744"/>
            <a:chOff x="2653568" y="819549"/>
            <a:chExt cx="2281941" cy="5022400"/>
          </a:xfrm>
          <a:solidFill>
            <a:srgbClr val="FF2800"/>
          </a:solidFill>
        </p:grpSpPr>
        <p:sp>
          <p:nvSpPr>
            <p:cNvPr id="6" name="楕円 5">
              <a:extLst>
                <a:ext uri="{FF2B5EF4-FFF2-40B4-BE49-F238E27FC236}">
                  <a16:creationId xmlns:a16="http://schemas.microsoft.com/office/drawing/2014/main" id="{FFFE3F61-DF1E-4E0E-B8FD-96C8DD66BD35}"/>
                </a:ext>
              </a:extLst>
            </p:cNvPr>
            <p:cNvSpPr/>
            <p:nvPr/>
          </p:nvSpPr>
          <p:spPr>
            <a:xfrm>
              <a:off x="3526970" y="819549"/>
              <a:ext cx="1156996" cy="11569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21AFDBC0-DFC2-4864-BB1F-70B944B60B1B}"/>
                </a:ext>
              </a:extLst>
            </p:cNvPr>
            <p:cNvSpPr/>
            <p:nvPr/>
          </p:nvSpPr>
          <p:spPr>
            <a:xfrm>
              <a:off x="3578287" y="2065708"/>
              <a:ext cx="1054362" cy="204603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四角形: 角を丸くする 39">
              <a:extLst>
                <a:ext uri="{FF2B5EF4-FFF2-40B4-BE49-F238E27FC236}">
                  <a16:creationId xmlns:a16="http://schemas.microsoft.com/office/drawing/2014/main" id="{AA8D97F8-64F5-4A92-AAF5-325F71049BE2}"/>
                </a:ext>
              </a:extLst>
            </p:cNvPr>
            <p:cNvSpPr/>
            <p:nvPr/>
          </p:nvSpPr>
          <p:spPr>
            <a:xfrm>
              <a:off x="3668780" y="3919440"/>
              <a:ext cx="410551" cy="176290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四角形: 角を丸くする 40">
              <a:extLst>
                <a:ext uri="{FF2B5EF4-FFF2-40B4-BE49-F238E27FC236}">
                  <a16:creationId xmlns:a16="http://schemas.microsoft.com/office/drawing/2014/main" id="{E270B51A-A337-482B-A042-BF75AF081497}"/>
                </a:ext>
              </a:extLst>
            </p:cNvPr>
            <p:cNvSpPr/>
            <p:nvPr/>
          </p:nvSpPr>
          <p:spPr>
            <a:xfrm>
              <a:off x="4129224" y="3919440"/>
              <a:ext cx="410551" cy="176290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1000A580-812E-470C-89FA-14D1E1CEB488}"/>
                </a:ext>
              </a:extLst>
            </p:cNvPr>
            <p:cNvSpPr/>
            <p:nvPr/>
          </p:nvSpPr>
          <p:spPr>
            <a:xfrm>
              <a:off x="3678731" y="5451301"/>
              <a:ext cx="390648" cy="3906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9CE4CA9F-1364-45FD-9040-63B6A2F191F1}"/>
                </a:ext>
              </a:extLst>
            </p:cNvPr>
            <p:cNvSpPr/>
            <p:nvPr/>
          </p:nvSpPr>
          <p:spPr>
            <a:xfrm>
              <a:off x="4136784" y="5451301"/>
              <a:ext cx="390648" cy="3906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FAD9EEBF-5DB0-49A7-BDC5-698498701BB0}"/>
                </a:ext>
              </a:extLst>
            </p:cNvPr>
            <p:cNvSpPr/>
            <p:nvPr/>
          </p:nvSpPr>
          <p:spPr>
            <a:xfrm>
              <a:off x="4041231" y="2065708"/>
              <a:ext cx="894278" cy="4095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四角形: 角を丸くする 44">
              <a:extLst>
                <a:ext uri="{FF2B5EF4-FFF2-40B4-BE49-F238E27FC236}">
                  <a16:creationId xmlns:a16="http://schemas.microsoft.com/office/drawing/2014/main" id="{59B1AC5B-D69E-4E64-9141-AB536C1B5496}"/>
                </a:ext>
              </a:extLst>
            </p:cNvPr>
            <p:cNvSpPr/>
            <p:nvPr/>
          </p:nvSpPr>
          <p:spPr>
            <a:xfrm>
              <a:off x="4365509" y="2223447"/>
              <a:ext cx="569999" cy="22447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四角形: 角を丸くする 46">
              <a:extLst>
                <a:ext uri="{FF2B5EF4-FFF2-40B4-BE49-F238E27FC236}">
                  <a16:creationId xmlns:a16="http://schemas.microsoft.com/office/drawing/2014/main" id="{1313EA61-E612-40DA-883E-3EC5ECE42B5A}"/>
                </a:ext>
              </a:extLst>
            </p:cNvPr>
            <p:cNvSpPr/>
            <p:nvPr/>
          </p:nvSpPr>
          <p:spPr>
            <a:xfrm>
              <a:off x="4678324" y="2539127"/>
              <a:ext cx="257184" cy="110434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楕円 47">
              <a:extLst>
                <a:ext uri="{FF2B5EF4-FFF2-40B4-BE49-F238E27FC236}">
                  <a16:creationId xmlns:a16="http://schemas.microsoft.com/office/drawing/2014/main" id="{BA2A5646-7807-4B27-AC56-BF618A10706A}"/>
                </a:ext>
              </a:extLst>
            </p:cNvPr>
            <p:cNvSpPr/>
            <p:nvPr/>
          </p:nvSpPr>
          <p:spPr>
            <a:xfrm>
              <a:off x="4685883" y="3489962"/>
              <a:ext cx="244716" cy="2447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C04A2413-DAB9-4754-8654-C4C5E6897F0E}"/>
                </a:ext>
              </a:extLst>
            </p:cNvPr>
            <p:cNvSpPr/>
            <p:nvPr/>
          </p:nvSpPr>
          <p:spPr>
            <a:xfrm>
              <a:off x="4203988" y="2370579"/>
              <a:ext cx="731520" cy="2492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a:extLst>
                <a:ext uri="{FF2B5EF4-FFF2-40B4-BE49-F238E27FC236}">
                  <a16:creationId xmlns:a16="http://schemas.microsoft.com/office/drawing/2014/main" id="{B9C5AF5A-4473-43E5-A428-6B873C361234}"/>
                </a:ext>
              </a:extLst>
            </p:cNvPr>
            <p:cNvGrpSpPr/>
            <p:nvPr/>
          </p:nvGrpSpPr>
          <p:grpSpPr>
            <a:xfrm rot="900000">
              <a:off x="2653568" y="842409"/>
              <a:ext cx="781050" cy="1497965"/>
              <a:chOff x="2181246" y="763032"/>
              <a:chExt cx="781050" cy="1497965"/>
            </a:xfrm>
            <a:grpFill/>
          </p:grpSpPr>
          <p:sp>
            <p:nvSpPr>
              <p:cNvPr id="49" name="四角形: 角を丸くする 48">
                <a:extLst>
                  <a:ext uri="{FF2B5EF4-FFF2-40B4-BE49-F238E27FC236}">
                    <a16:creationId xmlns:a16="http://schemas.microsoft.com/office/drawing/2014/main" id="{F57BF27B-F3AD-4519-995D-1BBBC0389A94}"/>
                  </a:ext>
                </a:extLst>
              </p:cNvPr>
              <p:cNvSpPr/>
              <p:nvPr/>
            </p:nvSpPr>
            <p:spPr>
              <a:xfrm rot="8486749">
                <a:off x="2619751" y="763032"/>
                <a:ext cx="342545" cy="149796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楕円 49">
                <a:extLst>
                  <a:ext uri="{FF2B5EF4-FFF2-40B4-BE49-F238E27FC236}">
                    <a16:creationId xmlns:a16="http://schemas.microsoft.com/office/drawing/2014/main" id="{F0155E4F-F887-4CBC-824D-3116529B23D6}"/>
                  </a:ext>
                </a:extLst>
              </p:cNvPr>
              <p:cNvSpPr/>
              <p:nvPr/>
            </p:nvSpPr>
            <p:spPr>
              <a:xfrm rot="8486749">
                <a:off x="2181246" y="827837"/>
                <a:ext cx="325939" cy="2447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1" name="楕円 50">
              <a:extLst>
                <a:ext uri="{FF2B5EF4-FFF2-40B4-BE49-F238E27FC236}">
                  <a16:creationId xmlns:a16="http://schemas.microsoft.com/office/drawing/2014/main" id="{E12689E5-0966-4B7D-A888-4BA81423F471}"/>
                </a:ext>
              </a:extLst>
            </p:cNvPr>
            <p:cNvSpPr/>
            <p:nvPr/>
          </p:nvSpPr>
          <p:spPr>
            <a:xfrm rot="2537113">
              <a:off x="3184321" y="2106450"/>
              <a:ext cx="1034497" cy="4095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楕円 51">
              <a:extLst>
                <a:ext uri="{FF2B5EF4-FFF2-40B4-BE49-F238E27FC236}">
                  <a16:creationId xmlns:a16="http://schemas.microsoft.com/office/drawing/2014/main" id="{487F13AD-3D71-4815-B5CE-2C55213D7D3B}"/>
                </a:ext>
              </a:extLst>
            </p:cNvPr>
            <p:cNvSpPr/>
            <p:nvPr/>
          </p:nvSpPr>
          <p:spPr>
            <a:xfrm rot="3776222">
              <a:off x="3080583" y="2095666"/>
              <a:ext cx="793177" cy="2837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a:extLst>
              <a:ext uri="{FF2B5EF4-FFF2-40B4-BE49-F238E27FC236}">
                <a16:creationId xmlns:a16="http://schemas.microsoft.com/office/drawing/2014/main" id="{D1CE7776-CAE6-4B82-98C7-F77A4C8186ED}"/>
              </a:ext>
            </a:extLst>
          </p:cNvPr>
          <p:cNvGrpSpPr>
            <a:grpSpLocks noChangeAspect="1"/>
          </p:cNvGrpSpPr>
          <p:nvPr/>
        </p:nvGrpSpPr>
        <p:grpSpPr>
          <a:xfrm>
            <a:off x="5303491" y="2762959"/>
            <a:ext cx="326178" cy="986820"/>
            <a:chOff x="4850474" y="2137453"/>
            <a:chExt cx="743395" cy="2249066"/>
          </a:xfrm>
          <a:solidFill>
            <a:srgbClr val="35A16B"/>
          </a:solidFill>
        </p:grpSpPr>
        <p:sp>
          <p:nvSpPr>
            <p:cNvPr id="54" name="楕円 53">
              <a:extLst>
                <a:ext uri="{FF2B5EF4-FFF2-40B4-BE49-F238E27FC236}">
                  <a16:creationId xmlns:a16="http://schemas.microsoft.com/office/drawing/2014/main" id="{C1B9B334-5B4F-4EDB-95B7-23BC687E3E1D}"/>
                </a:ext>
              </a:extLst>
            </p:cNvPr>
            <p:cNvSpPr/>
            <p:nvPr/>
          </p:nvSpPr>
          <p:spPr>
            <a:xfrm>
              <a:off x="4963115" y="2137453"/>
              <a:ext cx="518111" cy="518111"/>
            </a:xfrm>
            <a:prstGeom prst="ellipse">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四角形: 角を丸くする 54">
              <a:extLst>
                <a:ext uri="{FF2B5EF4-FFF2-40B4-BE49-F238E27FC236}">
                  <a16:creationId xmlns:a16="http://schemas.microsoft.com/office/drawing/2014/main" id="{8F56D22E-A41E-4377-8DDA-2E6B6D0C63DA}"/>
                </a:ext>
              </a:extLst>
            </p:cNvPr>
            <p:cNvSpPr/>
            <p:nvPr/>
          </p:nvSpPr>
          <p:spPr>
            <a:xfrm>
              <a:off x="4986096" y="2695492"/>
              <a:ext cx="472151" cy="916228"/>
            </a:xfrm>
            <a:prstGeom prst="round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四角形: 角を丸くする 55">
              <a:extLst>
                <a:ext uri="{FF2B5EF4-FFF2-40B4-BE49-F238E27FC236}">
                  <a16:creationId xmlns:a16="http://schemas.microsoft.com/office/drawing/2014/main" id="{27E3DB9E-5F83-4D11-9199-2299AED395D0}"/>
                </a:ext>
              </a:extLst>
            </p:cNvPr>
            <p:cNvSpPr/>
            <p:nvPr/>
          </p:nvSpPr>
          <p:spPr>
            <a:xfrm>
              <a:off x="5026619" y="3525606"/>
              <a:ext cx="183848" cy="789440"/>
            </a:xfrm>
            <a:prstGeom prst="round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四角形: 角を丸くする 56">
              <a:extLst>
                <a:ext uri="{FF2B5EF4-FFF2-40B4-BE49-F238E27FC236}">
                  <a16:creationId xmlns:a16="http://schemas.microsoft.com/office/drawing/2014/main" id="{78B3774C-35B7-456E-855A-F131BAF6822F}"/>
                </a:ext>
              </a:extLst>
            </p:cNvPr>
            <p:cNvSpPr/>
            <p:nvPr/>
          </p:nvSpPr>
          <p:spPr>
            <a:xfrm>
              <a:off x="5232809" y="3525606"/>
              <a:ext cx="183848" cy="789440"/>
            </a:xfrm>
            <a:prstGeom prst="round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楕円 57">
              <a:extLst>
                <a:ext uri="{FF2B5EF4-FFF2-40B4-BE49-F238E27FC236}">
                  <a16:creationId xmlns:a16="http://schemas.microsoft.com/office/drawing/2014/main" id="{BC84689C-151F-4431-839C-5FF5331C28A4}"/>
                </a:ext>
              </a:extLst>
            </p:cNvPr>
            <p:cNvSpPr/>
            <p:nvPr/>
          </p:nvSpPr>
          <p:spPr>
            <a:xfrm>
              <a:off x="5031075" y="4211584"/>
              <a:ext cx="174935" cy="174935"/>
            </a:xfrm>
            <a:prstGeom prst="ellipse">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楕円 58">
              <a:extLst>
                <a:ext uri="{FF2B5EF4-FFF2-40B4-BE49-F238E27FC236}">
                  <a16:creationId xmlns:a16="http://schemas.microsoft.com/office/drawing/2014/main" id="{9D0DEC1E-4D5F-40F5-B2C3-E19F1D13F9AA}"/>
                </a:ext>
              </a:extLst>
            </p:cNvPr>
            <p:cNvSpPr/>
            <p:nvPr/>
          </p:nvSpPr>
          <p:spPr>
            <a:xfrm>
              <a:off x="5236194" y="4211584"/>
              <a:ext cx="174935" cy="174935"/>
            </a:xfrm>
            <a:prstGeom prst="ellipse">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楕円 59">
              <a:extLst>
                <a:ext uri="{FF2B5EF4-FFF2-40B4-BE49-F238E27FC236}">
                  <a16:creationId xmlns:a16="http://schemas.microsoft.com/office/drawing/2014/main" id="{52F222C0-131C-49A0-BC57-6E53AED4BB37}"/>
                </a:ext>
              </a:extLst>
            </p:cNvPr>
            <p:cNvSpPr/>
            <p:nvPr/>
          </p:nvSpPr>
          <p:spPr>
            <a:xfrm>
              <a:off x="5193405" y="2695492"/>
              <a:ext cx="400464" cy="183391"/>
            </a:xfrm>
            <a:prstGeom prst="ellipse">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四角形: 角を丸くする 60">
              <a:extLst>
                <a:ext uri="{FF2B5EF4-FFF2-40B4-BE49-F238E27FC236}">
                  <a16:creationId xmlns:a16="http://schemas.microsoft.com/office/drawing/2014/main" id="{6F23CBC5-36AC-40E4-8B44-EA847E22FC25}"/>
                </a:ext>
              </a:extLst>
            </p:cNvPr>
            <p:cNvSpPr/>
            <p:nvPr/>
          </p:nvSpPr>
          <p:spPr>
            <a:xfrm>
              <a:off x="5338619" y="2766128"/>
              <a:ext cx="255250" cy="100522"/>
            </a:xfrm>
            <a:prstGeom prst="round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四角形: 角を丸くする 61">
              <a:extLst>
                <a:ext uri="{FF2B5EF4-FFF2-40B4-BE49-F238E27FC236}">
                  <a16:creationId xmlns:a16="http://schemas.microsoft.com/office/drawing/2014/main" id="{3C3F681B-E5E4-437D-8E5D-ECF7DB10DC73}"/>
                </a:ext>
              </a:extLst>
            </p:cNvPr>
            <p:cNvSpPr/>
            <p:nvPr/>
          </p:nvSpPr>
          <p:spPr>
            <a:xfrm>
              <a:off x="5478700" y="2907492"/>
              <a:ext cx="115169" cy="494534"/>
            </a:xfrm>
            <a:prstGeom prst="round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楕円 62">
              <a:extLst>
                <a:ext uri="{FF2B5EF4-FFF2-40B4-BE49-F238E27FC236}">
                  <a16:creationId xmlns:a16="http://schemas.microsoft.com/office/drawing/2014/main" id="{F5551A17-7B9C-4D40-AB35-35C378ECAA85}"/>
                </a:ext>
              </a:extLst>
            </p:cNvPr>
            <p:cNvSpPr/>
            <p:nvPr/>
          </p:nvSpPr>
          <p:spPr>
            <a:xfrm>
              <a:off x="5482085" y="3333283"/>
              <a:ext cx="109586" cy="109586"/>
            </a:xfrm>
            <a:prstGeom prst="ellipse">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a:extLst>
                <a:ext uri="{FF2B5EF4-FFF2-40B4-BE49-F238E27FC236}">
                  <a16:creationId xmlns:a16="http://schemas.microsoft.com/office/drawing/2014/main" id="{7238E5F3-7324-443E-9E08-9D9FC2577D30}"/>
                </a:ext>
              </a:extLst>
            </p:cNvPr>
            <p:cNvSpPr/>
            <p:nvPr/>
          </p:nvSpPr>
          <p:spPr>
            <a:xfrm>
              <a:off x="5266289" y="2832015"/>
              <a:ext cx="327580" cy="111632"/>
            </a:xfrm>
            <a:prstGeom prst="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a:extLst>
                <a:ext uri="{FF2B5EF4-FFF2-40B4-BE49-F238E27FC236}">
                  <a16:creationId xmlns:a16="http://schemas.microsoft.com/office/drawing/2014/main" id="{B8A68E2B-A1FD-4835-985E-73BCA0EE4CA6}"/>
                </a:ext>
              </a:extLst>
            </p:cNvPr>
            <p:cNvGrpSpPr/>
            <p:nvPr/>
          </p:nvGrpSpPr>
          <p:grpSpPr>
            <a:xfrm flipH="1">
              <a:off x="4850474" y="2695492"/>
              <a:ext cx="400464" cy="747377"/>
              <a:chOff x="5345805" y="2847892"/>
              <a:chExt cx="400464" cy="747377"/>
            </a:xfrm>
            <a:grpFill/>
          </p:grpSpPr>
          <p:sp>
            <p:nvSpPr>
              <p:cNvPr id="70" name="楕円 69">
                <a:extLst>
                  <a:ext uri="{FF2B5EF4-FFF2-40B4-BE49-F238E27FC236}">
                    <a16:creationId xmlns:a16="http://schemas.microsoft.com/office/drawing/2014/main" id="{3FE3A36E-33A6-4D23-A9E6-EAC48A7EBCED}"/>
                  </a:ext>
                </a:extLst>
              </p:cNvPr>
              <p:cNvSpPr/>
              <p:nvPr/>
            </p:nvSpPr>
            <p:spPr>
              <a:xfrm>
                <a:off x="5345805" y="2847892"/>
                <a:ext cx="400464" cy="183391"/>
              </a:xfrm>
              <a:prstGeom prst="ellipse">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四角形: 角を丸くする 70">
                <a:extLst>
                  <a:ext uri="{FF2B5EF4-FFF2-40B4-BE49-F238E27FC236}">
                    <a16:creationId xmlns:a16="http://schemas.microsoft.com/office/drawing/2014/main" id="{186FAA38-2DE0-4F98-AC93-E16532E430D7}"/>
                  </a:ext>
                </a:extLst>
              </p:cNvPr>
              <p:cNvSpPr/>
              <p:nvPr/>
            </p:nvSpPr>
            <p:spPr>
              <a:xfrm>
                <a:off x="5491019" y="2918528"/>
                <a:ext cx="255250" cy="100522"/>
              </a:xfrm>
              <a:prstGeom prst="round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四角形: 角を丸くする 71">
                <a:extLst>
                  <a:ext uri="{FF2B5EF4-FFF2-40B4-BE49-F238E27FC236}">
                    <a16:creationId xmlns:a16="http://schemas.microsoft.com/office/drawing/2014/main" id="{42F80E4E-A792-4532-9389-EED383F3B4BA}"/>
                  </a:ext>
                </a:extLst>
              </p:cNvPr>
              <p:cNvSpPr/>
              <p:nvPr/>
            </p:nvSpPr>
            <p:spPr>
              <a:xfrm>
                <a:off x="5631100" y="3059892"/>
                <a:ext cx="115169" cy="494534"/>
              </a:xfrm>
              <a:prstGeom prst="round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楕円 72">
                <a:extLst>
                  <a:ext uri="{FF2B5EF4-FFF2-40B4-BE49-F238E27FC236}">
                    <a16:creationId xmlns:a16="http://schemas.microsoft.com/office/drawing/2014/main" id="{221DB1F8-ADFF-416F-9654-F305FE929D88}"/>
                  </a:ext>
                </a:extLst>
              </p:cNvPr>
              <p:cNvSpPr/>
              <p:nvPr/>
            </p:nvSpPr>
            <p:spPr>
              <a:xfrm>
                <a:off x="5634485" y="3485683"/>
                <a:ext cx="109586" cy="109586"/>
              </a:xfrm>
              <a:prstGeom prst="ellipse">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a:extLst>
                  <a:ext uri="{FF2B5EF4-FFF2-40B4-BE49-F238E27FC236}">
                    <a16:creationId xmlns:a16="http://schemas.microsoft.com/office/drawing/2014/main" id="{B908A139-0FE7-4C15-97AA-3484871388B2}"/>
                  </a:ext>
                </a:extLst>
              </p:cNvPr>
              <p:cNvSpPr/>
              <p:nvPr/>
            </p:nvSpPr>
            <p:spPr>
              <a:xfrm>
                <a:off x="5418689" y="2984415"/>
                <a:ext cx="327580" cy="111632"/>
              </a:xfrm>
              <a:prstGeom prst="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76" name="矢印: 右 75">
            <a:extLst>
              <a:ext uri="{FF2B5EF4-FFF2-40B4-BE49-F238E27FC236}">
                <a16:creationId xmlns:a16="http://schemas.microsoft.com/office/drawing/2014/main" id="{2D4309B0-0DBC-4AEC-8EEA-062FCFF426D9}"/>
              </a:ext>
            </a:extLst>
          </p:cNvPr>
          <p:cNvSpPr/>
          <p:nvPr/>
        </p:nvSpPr>
        <p:spPr>
          <a:xfrm rot="19797502">
            <a:off x="4000623" y="3394769"/>
            <a:ext cx="838200" cy="523875"/>
          </a:xfrm>
          <a:prstGeom prst="rightArrow">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9B5D1332-F65E-495B-B630-9FB2746F2455}"/>
              </a:ext>
            </a:extLst>
          </p:cNvPr>
          <p:cNvGrpSpPr/>
          <p:nvPr/>
        </p:nvGrpSpPr>
        <p:grpSpPr>
          <a:xfrm>
            <a:off x="855101" y="5368086"/>
            <a:ext cx="2232000" cy="792000"/>
            <a:chOff x="1343066" y="4945271"/>
            <a:chExt cx="2600324" cy="1219967"/>
          </a:xfrm>
        </p:grpSpPr>
        <p:sp>
          <p:nvSpPr>
            <p:cNvPr id="77" name="四角形: 角を丸くする 76">
              <a:extLst>
                <a:ext uri="{FF2B5EF4-FFF2-40B4-BE49-F238E27FC236}">
                  <a16:creationId xmlns:a16="http://schemas.microsoft.com/office/drawing/2014/main" id="{9A605ADB-5C38-41DD-BF4D-FFA24FA2051E}"/>
                </a:ext>
              </a:extLst>
            </p:cNvPr>
            <p:cNvSpPr/>
            <p:nvPr/>
          </p:nvSpPr>
          <p:spPr>
            <a:xfrm>
              <a:off x="1460430" y="4945271"/>
              <a:ext cx="2391673" cy="1219967"/>
            </a:xfrm>
            <a:prstGeom prst="roundRect">
              <a:avLst/>
            </a:prstGeom>
            <a:noFill/>
            <a:ln w="57150">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78" name="テキスト ボックス 77">
              <a:extLst>
                <a:ext uri="{FF2B5EF4-FFF2-40B4-BE49-F238E27FC236}">
                  <a16:creationId xmlns:a16="http://schemas.microsoft.com/office/drawing/2014/main" id="{31DE22C6-C570-4A54-B871-7191050296F3}"/>
                </a:ext>
              </a:extLst>
            </p:cNvPr>
            <p:cNvSpPr txBox="1"/>
            <p:nvPr/>
          </p:nvSpPr>
          <p:spPr>
            <a:xfrm>
              <a:off x="1343066" y="5182687"/>
              <a:ext cx="2600324" cy="711131"/>
            </a:xfrm>
            <a:prstGeom prst="rect">
              <a:avLst/>
            </a:prstGeom>
            <a:noFill/>
          </p:spPr>
          <p:txBody>
            <a:bodyPr wrap="square" rtlCol="0">
              <a:spAutoFit/>
            </a:bodyPr>
            <a:lstStyle/>
            <a:p>
              <a:pPr algn="ctr"/>
              <a:r>
                <a:rPr kumimoji="1" lang="ja-JP" altLang="en-US" sz="2400">
                  <a:solidFill>
                    <a:srgbClr val="FF2800"/>
                  </a:solidFill>
                  <a:latin typeface="HGPｺﾞｼｯｸE" panose="020B0900000000000000" pitchFamily="50" charset="-128"/>
                  <a:ea typeface="HGPｺﾞｼｯｸE" panose="020B0900000000000000" pitchFamily="50" charset="-128"/>
                </a:rPr>
                <a:t>理解・実践</a:t>
              </a:r>
            </a:p>
          </p:txBody>
        </p:sp>
      </p:grpSp>
      <p:grpSp>
        <p:nvGrpSpPr>
          <p:cNvPr id="5" name="グループ化 4">
            <a:extLst>
              <a:ext uri="{FF2B5EF4-FFF2-40B4-BE49-F238E27FC236}">
                <a16:creationId xmlns:a16="http://schemas.microsoft.com/office/drawing/2014/main" id="{FE736AF2-DA60-4F1D-9FC4-2EF52B9C803E}"/>
              </a:ext>
            </a:extLst>
          </p:cNvPr>
          <p:cNvGrpSpPr/>
          <p:nvPr/>
        </p:nvGrpSpPr>
        <p:grpSpPr>
          <a:xfrm>
            <a:off x="6387612" y="2869205"/>
            <a:ext cx="2052000" cy="792000"/>
            <a:chOff x="5592222" y="5133780"/>
            <a:chExt cx="2057400" cy="981477"/>
          </a:xfrm>
        </p:grpSpPr>
        <p:sp>
          <p:nvSpPr>
            <p:cNvPr id="79" name="四角形: 角を丸くする 78">
              <a:extLst>
                <a:ext uri="{FF2B5EF4-FFF2-40B4-BE49-F238E27FC236}">
                  <a16:creationId xmlns:a16="http://schemas.microsoft.com/office/drawing/2014/main" id="{6A925C3A-640E-44AA-B13B-C80ECDB70E4B}"/>
                </a:ext>
              </a:extLst>
            </p:cNvPr>
            <p:cNvSpPr/>
            <p:nvPr/>
          </p:nvSpPr>
          <p:spPr>
            <a:xfrm>
              <a:off x="5592222" y="5133780"/>
              <a:ext cx="2057400" cy="981477"/>
            </a:xfrm>
            <a:prstGeom prst="roundRect">
              <a:avLst/>
            </a:prstGeom>
            <a:noFill/>
            <a:ln w="57150">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80" name="テキスト ボックス 79">
              <a:extLst>
                <a:ext uri="{FF2B5EF4-FFF2-40B4-BE49-F238E27FC236}">
                  <a16:creationId xmlns:a16="http://schemas.microsoft.com/office/drawing/2014/main" id="{E83D0C76-4A54-46A2-9AC5-3A6FF3953F16}"/>
                </a:ext>
              </a:extLst>
            </p:cNvPr>
            <p:cNvSpPr txBox="1"/>
            <p:nvPr/>
          </p:nvSpPr>
          <p:spPr>
            <a:xfrm>
              <a:off x="5831447" y="5337407"/>
              <a:ext cx="1569660" cy="461665"/>
            </a:xfrm>
            <a:prstGeom prst="rect">
              <a:avLst/>
            </a:prstGeom>
            <a:noFill/>
          </p:spPr>
          <p:txBody>
            <a:bodyPr wrap="none" rtlCol="0">
              <a:spAutoFit/>
            </a:bodyPr>
            <a:lstStyle/>
            <a:p>
              <a:r>
                <a:rPr kumimoji="1"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理解・実践</a:t>
              </a:r>
            </a:p>
          </p:txBody>
        </p:sp>
      </p:grpSp>
      <p:sp>
        <p:nvSpPr>
          <p:cNvPr id="81" name="テキスト ボックス 80">
            <a:extLst>
              <a:ext uri="{FF2B5EF4-FFF2-40B4-BE49-F238E27FC236}">
                <a16:creationId xmlns:a16="http://schemas.microsoft.com/office/drawing/2014/main" id="{2F3E407F-84E2-4A4E-BB20-44DAE90B17C5}"/>
              </a:ext>
            </a:extLst>
          </p:cNvPr>
          <p:cNvSpPr txBox="1"/>
          <p:nvPr/>
        </p:nvSpPr>
        <p:spPr>
          <a:xfrm>
            <a:off x="581320" y="2273524"/>
            <a:ext cx="2823209" cy="1200329"/>
          </a:xfrm>
          <a:prstGeom prst="rect">
            <a:avLst/>
          </a:prstGeom>
          <a:noFill/>
        </p:spPr>
        <p:txBody>
          <a:bodyPr wrap="none" rtlCol="0">
            <a:spAutoFit/>
          </a:bodyPr>
          <a:lstStyle/>
          <a:p>
            <a:pPr algn="ctr"/>
            <a:endParaRPr kumimoji="1"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ctr"/>
            <a:r>
              <a:rPr kumimoji="1"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地域の防災リーダー</a:t>
            </a:r>
            <a:endParaRPr kumimoji="1"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ctr"/>
            <a:r>
              <a:rPr kumimoji="1"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（自主防災組織）</a:t>
            </a:r>
          </a:p>
        </p:txBody>
      </p:sp>
      <p:sp>
        <p:nvSpPr>
          <p:cNvPr id="82" name="テキスト ボックス 81">
            <a:extLst>
              <a:ext uri="{FF2B5EF4-FFF2-40B4-BE49-F238E27FC236}">
                <a16:creationId xmlns:a16="http://schemas.microsoft.com/office/drawing/2014/main" id="{B343D408-47B6-41F2-BDD1-77E5327AA064}"/>
              </a:ext>
            </a:extLst>
          </p:cNvPr>
          <p:cNvSpPr txBox="1"/>
          <p:nvPr/>
        </p:nvSpPr>
        <p:spPr>
          <a:xfrm>
            <a:off x="6494343" y="2116628"/>
            <a:ext cx="1620957" cy="523220"/>
          </a:xfrm>
          <a:prstGeom prst="rect">
            <a:avLst/>
          </a:prstGeom>
          <a:noFill/>
        </p:spPr>
        <p:txBody>
          <a:bodyPr wrap="square" rtlCol="0">
            <a:spAutoFit/>
          </a:bodyPr>
          <a:lstStyle/>
          <a:p>
            <a:r>
              <a:rPr kumimoji="1"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地域住民</a:t>
            </a:r>
          </a:p>
        </p:txBody>
      </p:sp>
      <p:sp>
        <p:nvSpPr>
          <p:cNvPr id="46" name="正方形/長方形 45">
            <a:extLst>
              <a:ext uri="{FF2B5EF4-FFF2-40B4-BE49-F238E27FC236}">
                <a16:creationId xmlns:a16="http://schemas.microsoft.com/office/drawing/2014/main" id="{5678E1E5-E4FD-4576-986E-94AEABAA7E02}"/>
              </a:ext>
            </a:extLst>
          </p:cNvPr>
          <p:cNvSpPr/>
          <p:nvPr/>
        </p:nvSpPr>
        <p:spPr>
          <a:xfrm>
            <a:off x="262800" y="940527"/>
            <a:ext cx="8618400" cy="1037853"/>
          </a:xfrm>
          <a:prstGeom prst="rect">
            <a:avLst/>
          </a:prstGeom>
          <a:solidFill>
            <a:schemeClr val="bg1"/>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lIns="144000" tIns="72000" rIns="72000" bIns="72000" rtlCol="0" anchor="ctr"/>
          <a:lstStyle/>
          <a:p>
            <a:r>
              <a:rPr lang="ja-JP" altLang="en-US" sz="2800">
                <a:solidFill>
                  <a:srgbClr val="404040"/>
                </a:solidFill>
                <a:latin typeface="HGPｺﾞｼｯｸE" panose="020B0900000000000000" pitchFamily="50" charset="-128"/>
                <a:ea typeface="HGPｺﾞｼｯｸE" panose="020B0900000000000000" pitchFamily="50" charset="-128"/>
              </a:rPr>
              <a:t>地域の防災リーダーが、災害への備えの必要性を理解・実践し、地域の人達に伝えていきましょう</a:t>
            </a:r>
          </a:p>
        </p:txBody>
      </p:sp>
      <p:sp>
        <p:nvSpPr>
          <p:cNvPr id="53" name="テキスト ボックス 52">
            <a:extLst>
              <a:ext uri="{FF2B5EF4-FFF2-40B4-BE49-F238E27FC236}">
                <a16:creationId xmlns:a16="http://schemas.microsoft.com/office/drawing/2014/main" id="{52D22B73-C3A9-4AA4-AD74-542C61FC9007}"/>
              </a:ext>
            </a:extLst>
          </p:cNvPr>
          <p:cNvSpPr txBox="1"/>
          <p:nvPr/>
        </p:nvSpPr>
        <p:spPr>
          <a:xfrm>
            <a:off x="2164802" y="4197893"/>
            <a:ext cx="2600324" cy="461665"/>
          </a:xfrm>
          <a:prstGeom prst="rect">
            <a:avLst/>
          </a:prstGeom>
          <a:noFill/>
        </p:spPr>
        <p:txBody>
          <a:bodyPr wrap="square" rtlCol="0">
            <a:spAutoFit/>
          </a:bodyPr>
          <a:lstStyle/>
          <a:p>
            <a:pPr algn="ctr"/>
            <a:r>
              <a:rPr kumimoji="1" lang="ja-JP" altLang="en-US" sz="2400">
                <a:solidFill>
                  <a:srgbClr val="FF2800"/>
                </a:solidFill>
                <a:latin typeface="HGPｺﾞｼｯｸE" panose="020B0900000000000000" pitchFamily="50" charset="-128"/>
                <a:ea typeface="HGPｺﾞｼｯｸE" panose="020B0900000000000000" pitchFamily="50" charset="-128"/>
              </a:rPr>
              <a:t>伝達</a:t>
            </a:r>
          </a:p>
        </p:txBody>
      </p:sp>
      <p:sp>
        <p:nvSpPr>
          <p:cNvPr id="95" name="矢印: 右 94">
            <a:extLst>
              <a:ext uri="{FF2B5EF4-FFF2-40B4-BE49-F238E27FC236}">
                <a16:creationId xmlns:a16="http://schemas.microsoft.com/office/drawing/2014/main" id="{948B31A6-69DD-4AD0-8E9F-ED5687F26128}"/>
              </a:ext>
            </a:extLst>
          </p:cNvPr>
          <p:cNvSpPr/>
          <p:nvPr/>
        </p:nvSpPr>
        <p:spPr>
          <a:xfrm>
            <a:off x="4079241" y="4228052"/>
            <a:ext cx="838200" cy="523875"/>
          </a:xfrm>
          <a:prstGeom prst="rightArrow">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矢印: 右 95">
            <a:extLst>
              <a:ext uri="{FF2B5EF4-FFF2-40B4-BE49-F238E27FC236}">
                <a16:creationId xmlns:a16="http://schemas.microsoft.com/office/drawing/2014/main" id="{48CA55E7-7066-400C-A523-31D439526B3B}"/>
              </a:ext>
            </a:extLst>
          </p:cNvPr>
          <p:cNvSpPr/>
          <p:nvPr/>
        </p:nvSpPr>
        <p:spPr>
          <a:xfrm rot="1802498" flipV="1">
            <a:off x="3998640" y="5037972"/>
            <a:ext cx="838200" cy="523875"/>
          </a:xfrm>
          <a:prstGeom prst="rightArrow">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7" name="グループ化 96">
            <a:extLst>
              <a:ext uri="{FF2B5EF4-FFF2-40B4-BE49-F238E27FC236}">
                <a16:creationId xmlns:a16="http://schemas.microsoft.com/office/drawing/2014/main" id="{96857BEC-243D-4879-969F-D00AF1DFA802}"/>
              </a:ext>
            </a:extLst>
          </p:cNvPr>
          <p:cNvGrpSpPr>
            <a:grpSpLocks noChangeAspect="1"/>
          </p:cNvGrpSpPr>
          <p:nvPr/>
        </p:nvGrpSpPr>
        <p:grpSpPr>
          <a:xfrm>
            <a:off x="5681183" y="5217226"/>
            <a:ext cx="326178" cy="986820"/>
            <a:chOff x="4850474" y="2137453"/>
            <a:chExt cx="743395" cy="2249066"/>
          </a:xfrm>
          <a:solidFill>
            <a:srgbClr val="35A16B"/>
          </a:solidFill>
        </p:grpSpPr>
        <p:sp>
          <p:nvSpPr>
            <p:cNvPr id="98" name="楕円 97">
              <a:extLst>
                <a:ext uri="{FF2B5EF4-FFF2-40B4-BE49-F238E27FC236}">
                  <a16:creationId xmlns:a16="http://schemas.microsoft.com/office/drawing/2014/main" id="{5ECFC865-A77C-4541-999F-A8EB41645391}"/>
                </a:ext>
              </a:extLst>
            </p:cNvPr>
            <p:cNvSpPr/>
            <p:nvPr/>
          </p:nvSpPr>
          <p:spPr>
            <a:xfrm>
              <a:off x="4963115" y="2137453"/>
              <a:ext cx="518111" cy="518111"/>
            </a:xfrm>
            <a:prstGeom prst="ellipse">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四角形: 角を丸くする 98">
              <a:extLst>
                <a:ext uri="{FF2B5EF4-FFF2-40B4-BE49-F238E27FC236}">
                  <a16:creationId xmlns:a16="http://schemas.microsoft.com/office/drawing/2014/main" id="{ECB4D644-206B-4122-A074-52EA43E2A45B}"/>
                </a:ext>
              </a:extLst>
            </p:cNvPr>
            <p:cNvSpPr/>
            <p:nvPr/>
          </p:nvSpPr>
          <p:spPr>
            <a:xfrm>
              <a:off x="4986096" y="2695492"/>
              <a:ext cx="472151" cy="916228"/>
            </a:xfrm>
            <a:prstGeom prst="round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四角形: 角を丸くする 99">
              <a:extLst>
                <a:ext uri="{FF2B5EF4-FFF2-40B4-BE49-F238E27FC236}">
                  <a16:creationId xmlns:a16="http://schemas.microsoft.com/office/drawing/2014/main" id="{280D447B-1896-4EE2-8EF9-1BDAD024E517}"/>
                </a:ext>
              </a:extLst>
            </p:cNvPr>
            <p:cNvSpPr/>
            <p:nvPr/>
          </p:nvSpPr>
          <p:spPr>
            <a:xfrm>
              <a:off x="5026619" y="3525606"/>
              <a:ext cx="183848" cy="789440"/>
            </a:xfrm>
            <a:prstGeom prst="round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四角形: 角を丸くする 100">
              <a:extLst>
                <a:ext uri="{FF2B5EF4-FFF2-40B4-BE49-F238E27FC236}">
                  <a16:creationId xmlns:a16="http://schemas.microsoft.com/office/drawing/2014/main" id="{1B423409-2801-4465-B5B4-92CE84B068EB}"/>
                </a:ext>
              </a:extLst>
            </p:cNvPr>
            <p:cNvSpPr/>
            <p:nvPr/>
          </p:nvSpPr>
          <p:spPr>
            <a:xfrm>
              <a:off x="5232809" y="3525606"/>
              <a:ext cx="183848" cy="789440"/>
            </a:xfrm>
            <a:prstGeom prst="round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楕円 101">
              <a:extLst>
                <a:ext uri="{FF2B5EF4-FFF2-40B4-BE49-F238E27FC236}">
                  <a16:creationId xmlns:a16="http://schemas.microsoft.com/office/drawing/2014/main" id="{5270C9D0-F08A-466E-A68C-51CB6EC033F7}"/>
                </a:ext>
              </a:extLst>
            </p:cNvPr>
            <p:cNvSpPr/>
            <p:nvPr/>
          </p:nvSpPr>
          <p:spPr>
            <a:xfrm>
              <a:off x="5031075" y="4211584"/>
              <a:ext cx="174935" cy="174935"/>
            </a:xfrm>
            <a:prstGeom prst="ellipse">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楕円 102">
              <a:extLst>
                <a:ext uri="{FF2B5EF4-FFF2-40B4-BE49-F238E27FC236}">
                  <a16:creationId xmlns:a16="http://schemas.microsoft.com/office/drawing/2014/main" id="{A7192DDE-1800-4F4A-8035-EC4CD6F9E5FE}"/>
                </a:ext>
              </a:extLst>
            </p:cNvPr>
            <p:cNvSpPr/>
            <p:nvPr/>
          </p:nvSpPr>
          <p:spPr>
            <a:xfrm>
              <a:off x="5236194" y="4211584"/>
              <a:ext cx="174935" cy="174935"/>
            </a:xfrm>
            <a:prstGeom prst="ellipse">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楕円 103">
              <a:extLst>
                <a:ext uri="{FF2B5EF4-FFF2-40B4-BE49-F238E27FC236}">
                  <a16:creationId xmlns:a16="http://schemas.microsoft.com/office/drawing/2014/main" id="{FD7CF106-A757-4DB9-9A9C-2B0754133DCC}"/>
                </a:ext>
              </a:extLst>
            </p:cNvPr>
            <p:cNvSpPr/>
            <p:nvPr/>
          </p:nvSpPr>
          <p:spPr>
            <a:xfrm>
              <a:off x="5193405" y="2695492"/>
              <a:ext cx="400464" cy="183391"/>
            </a:xfrm>
            <a:prstGeom prst="ellipse">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四角形: 角を丸くする 104">
              <a:extLst>
                <a:ext uri="{FF2B5EF4-FFF2-40B4-BE49-F238E27FC236}">
                  <a16:creationId xmlns:a16="http://schemas.microsoft.com/office/drawing/2014/main" id="{151FF25B-04A4-4C02-A16D-D804B7E4C28F}"/>
                </a:ext>
              </a:extLst>
            </p:cNvPr>
            <p:cNvSpPr/>
            <p:nvPr/>
          </p:nvSpPr>
          <p:spPr>
            <a:xfrm>
              <a:off x="5338619" y="2766128"/>
              <a:ext cx="255250" cy="100522"/>
            </a:xfrm>
            <a:prstGeom prst="round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四角形: 角を丸くする 105">
              <a:extLst>
                <a:ext uri="{FF2B5EF4-FFF2-40B4-BE49-F238E27FC236}">
                  <a16:creationId xmlns:a16="http://schemas.microsoft.com/office/drawing/2014/main" id="{EDD61708-9C42-482B-A3AB-78CC8FA5F039}"/>
                </a:ext>
              </a:extLst>
            </p:cNvPr>
            <p:cNvSpPr/>
            <p:nvPr/>
          </p:nvSpPr>
          <p:spPr>
            <a:xfrm>
              <a:off x="5478700" y="2907492"/>
              <a:ext cx="115169" cy="494534"/>
            </a:xfrm>
            <a:prstGeom prst="round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楕円 106">
              <a:extLst>
                <a:ext uri="{FF2B5EF4-FFF2-40B4-BE49-F238E27FC236}">
                  <a16:creationId xmlns:a16="http://schemas.microsoft.com/office/drawing/2014/main" id="{7577E603-D611-4E29-89FB-FC7E31208E6B}"/>
                </a:ext>
              </a:extLst>
            </p:cNvPr>
            <p:cNvSpPr/>
            <p:nvPr/>
          </p:nvSpPr>
          <p:spPr>
            <a:xfrm>
              <a:off x="5482085" y="3333283"/>
              <a:ext cx="109586" cy="109586"/>
            </a:xfrm>
            <a:prstGeom prst="ellipse">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正方形/長方形 107">
              <a:extLst>
                <a:ext uri="{FF2B5EF4-FFF2-40B4-BE49-F238E27FC236}">
                  <a16:creationId xmlns:a16="http://schemas.microsoft.com/office/drawing/2014/main" id="{17F11A33-6CE5-45D3-82C3-EB5F0561814D}"/>
                </a:ext>
              </a:extLst>
            </p:cNvPr>
            <p:cNvSpPr/>
            <p:nvPr/>
          </p:nvSpPr>
          <p:spPr>
            <a:xfrm>
              <a:off x="5266289" y="2832015"/>
              <a:ext cx="327580" cy="111632"/>
            </a:xfrm>
            <a:prstGeom prst="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9" name="グループ化 108">
              <a:extLst>
                <a:ext uri="{FF2B5EF4-FFF2-40B4-BE49-F238E27FC236}">
                  <a16:creationId xmlns:a16="http://schemas.microsoft.com/office/drawing/2014/main" id="{34B47D3F-7DC5-4018-8C73-9C8E01E26D57}"/>
                </a:ext>
              </a:extLst>
            </p:cNvPr>
            <p:cNvGrpSpPr/>
            <p:nvPr/>
          </p:nvGrpSpPr>
          <p:grpSpPr>
            <a:xfrm flipH="1">
              <a:off x="4850474" y="2695492"/>
              <a:ext cx="400464" cy="747377"/>
              <a:chOff x="5345805" y="2847892"/>
              <a:chExt cx="400464" cy="747377"/>
            </a:xfrm>
            <a:grpFill/>
          </p:grpSpPr>
          <p:sp>
            <p:nvSpPr>
              <p:cNvPr id="110" name="楕円 109">
                <a:extLst>
                  <a:ext uri="{FF2B5EF4-FFF2-40B4-BE49-F238E27FC236}">
                    <a16:creationId xmlns:a16="http://schemas.microsoft.com/office/drawing/2014/main" id="{9C090535-8C75-42D4-A9F3-4F8F794BA281}"/>
                  </a:ext>
                </a:extLst>
              </p:cNvPr>
              <p:cNvSpPr/>
              <p:nvPr/>
            </p:nvSpPr>
            <p:spPr>
              <a:xfrm>
                <a:off x="5345805" y="2847892"/>
                <a:ext cx="400464" cy="183391"/>
              </a:xfrm>
              <a:prstGeom prst="ellipse">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四角形: 角を丸くする 110">
                <a:extLst>
                  <a:ext uri="{FF2B5EF4-FFF2-40B4-BE49-F238E27FC236}">
                    <a16:creationId xmlns:a16="http://schemas.microsoft.com/office/drawing/2014/main" id="{91940E22-C1A9-4FAB-B7A5-1F9487950C3D}"/>
                  </a:ext>
                </a:extLst>
              </p:cNvPr>
              <p:cNvSpPr/>
              <p:nvPr/>
            </p:nvSpPr>
            <p:spPr>
              <a:xfrm>
                <a:off x="5491019" y="2918528"/>
                <a:ext cx="255250" cy="100522"/>
              </a:xfrm>
              <a:prstGeom prst="round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四角形: 角を丸くする 111">
                <a:extLst>
                  <a:ext uri="{FF2B5EF4-FFF2-40B4-BE49-F238E27FC236}">
                    <a16:creationId xmlns:a16="http://schemas.microsoft.com/office/drawing/2014/main" id="{FD7CED2A-F527-4B82-B7B4-B87F2DDD7558}"/>
                  </a:ext>
                </a:extLst>
              </p:cNvPr>
              <p:cNvSpPr/>
              <p:nvPr/>
            </p:nvSpPr>
            <p:spPr>
              <a:xfrm>
                <a:off x="5631100" y="3059892"/>
                <a:ext cx="115169" cy="494534"/>
              </a:xfrm>
              <a:prstGeom prst="round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楕円 112">
                <a:extLst>
                  <a:ext uri="{FF2B5EF4-FFF2-40B4-BE49-F238E27FC236}">
                    <a16:creationId xmlns:a16="http://schemas.microsoft.com/office/drawing/2014/main" id="{6F8113C7-0B51-4A82-95B5-56ABB47FB3FE}"/>
                  </a:ext>
                </a:extLst>
              </p:cNvPr>
              <p:cNvSpPr/>
              <p:nvPr/>
            </p:nvSpPr>
            <p:spPr>
              <a:xfrm>
                <a:off x="5634485" y="3485683"/>
                <a:ext cx="109586" cy="109586"/>
              </a:xfrm>
              <a:prstGeom prst="ellipse">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正方形/長方形 113">
                <a:extLst>
                  <a:ext uri="{FF2B5EF4-FFF2-40B4-BE49-F238E27FC236}">
                    <a16:creationId xmlns:a16="http://schemas.microsoft.com/office/drawing/2014/main" id="{F90FFDF6-2F9D-49E1-8FE1-F582EB113A68}"/>
                  </a:ext>
                </a:extLst>
              </p:cNvPr>
              <p:cNvSpPr/>
              <p:nvPr/>
            </p:nvSpPr>
            <p:spPr>
              <a:xfrm>
                <a:off x="5418689" y="2984415"/>
                <a:ext cx="327580" cy="111632"/>
              </a:xfrm>
              <a:prstGeom prst="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21" name="グループ化 120">
            <a:extLst>
              <a:ext uri="{FF2B5EF4-FFF2-40B4-BE49-F238E27FC236}">
                <a16:creationId xmlns:a16="http://schemas.microsoft.com/office/drawing/2014/main" id="{3D171D5C-2C0B-49C5-B0C9-B6EADCBB425B}"/>
              </a:ext>
            </a:extLst>
          </p:cNvPr>
          <p:cNvGrpSpPr/>
          <p:nvPr/>
        </p:nvGrpSpPr>
        <p:grpSpPr>
          <a:xfrm>
            <a:off x="6352793" y="4117454"/>
            <a:ext cx="2052000" cy="792000"/>
            <a:chOff x="5592222" y="5133780"/>
            <a:chExt cx="2057400" cy="981477"/>
          </a:xfrm>
        </p:grpSpPr>
        <p:sp>
          <p:nvSpPr>
            <p:cNvPr id="122" name="四角形: 角を丸くする 121">
              <a:extLst>
                <a:ext uri="{FF2B5EF4-FFF2-40B4-BE49-F238E27FC236}">
                  <a16:creationId xmlns:a16="http://schemas.microsoft.com/office/drawing/2014/main" id="{C75F8643-83DA-4C2D-99E3-1E8BAF7F5D10}"/>
                </a:ext>
              </a:extLst>
            </p:cNvPr>
            <p:cNvSpPr/>
            <p:nvPr/>
          </p:nvSpPr>
          <p:spPr>
            <a:xfrm>
              <a:off x="5592222" y="5133780"/>
              <a:ext cx="2057400" cy="981477"/>
            </a:xfrm>
            <a:prstGeom prst="roundRect">
              <a:avLst/>
            </a:prstGeom>
            <a:noFill/>
            <a:ln w="57150">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23" name="テキスト ボックス 122">
              <a:extLst>
                <a:ext uri="{FF2B5EF4-FFF2-40B4-BE49-F238E27FC236}">
                  <a16:creationId xmlns:a16="http://schemas.microsoft.com/office/drawing/2014/main" id="{2E6ECC4F-FFFD-49A2-B4F4-B2F4C2E01A5F}"/>
                </a:ext>
              </a:extLst>
            </p:cNvPr>
            <p:cNvSpPr txBox="1"/>
            <p:nvPr/>
          </p:nvSpPr>
          <p:spPr>
            <a:xfrm>
              <a:off x="5831447" y="5347010"/>
              <a:ext cx="1569660" cy="461665"/>
            </a:xfrm>
            <a:prstGeom prst="rect">
              <a:avLst/>
            </a:prstGeom>
            <a:noFill/>
          </p:spPr>
          <p:txBody>
            <a:bodyPr wrap="none" rtlCol="0">
              <a:spAutoFit/>
            </a:bodyPr>
            <a:lstStyle/>
            <a:p>
              <a:r>
                <a:rPr kumimoji="1"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理解・実践</a:t>
              </a:r>
            </a:p>
          </p:txBody>
        </p:sp>
      </p:grpSp>
      <p:grpSp>
        <p:nvGrpSpPr>
          <p:cNvPr id="124" name="グループ化 123">
            <a:extLst>
              <a:ext uri="{FF2B5EF4-FFF2-40B4-BE49-F238E27FC236}">
                <a16:creationId xmlns:a16="http://schemas.microsoft.com/office/drawing/2014/main" id="{946E644E-0DF1-4360-B1D9-D9ADF35E9D4D}"/>
              </a:ext>
            </a:extLst>
          </p:cNvPr>
          <p:cNvGrpSpPr/>
          <p:nvPr/>
        </p:nvGrpSpPr>
        <p:grpSpPr>
          <a:xfrm>
            <a:off x="6376506" y="5391486"/>
            <a:ext cx="2052000" cy="792000"/>
            <a:chOff x="5592222" y="5133780"/>
            <a:chExt cx="2057400" cy="981477"/>
          </a:xfrm>
        </p:grpSpPr>
        <p:sp>
          <p:nvSpPr>
            <p:cNvPr id="125" name="四角形: 角を丸くする 124">
              <a:extLst>
                <a:ext uri="{FF2B5EF4-FFF2-40B4-BE49-F238E27FC236}">
                  <a16:creationId xmlns:a16="http://schemas.microsoft.com/office/drawing/2014/main" id="{DD7C875D-4CA5-448A-B36C-544841724D53}"/>
                </a:ext>
              </a:extLst>
            </p:cNvPr>
            <p:cNvSpPr/>
            <p:nvPr/>
          </p:nvSpPr>
          <p:spPr>
            <a:xfrm>
              <a:off x="5592222" y="5133780"/>
              <a:ext cx="2057400" cy="981477"/>
            </a:xfrm>
            <a:prstGeom prst="roundRect">
              <a:avLst/>
            </a:prstGeom>
            <a:noFill/>
            <a:ln w="57150">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26" name="テキスト ボックス 125">
              <a:extLst>
                <a:ext uri="{FF2B5EF4-FFF2-40B4-BE49-F238E27FC236}">
                  <a16:creationId xmlns:a16="http://schemas.microsoft.com/office/drawing/2014/main" id="{DACF0C08-8CD7-47A3-8C38-0BB103F9CE58}"/>
                </a:ext>
              </a:extLst>
            </p:cNvPr>
            <p:cNvSpPr txBox="1"/>
            <p:nvPr/>
          </p:nvSpPr>
          <p:spPr>
            <a:xfrm>
              <a:off x="5831447" y="5347010"/>
              <a:ext cx="1569660" cy="461665"/>
            </a:xfrm>
            <a:prstGeom prst="rect">
              <a:avLst/>
            </a:prstGeom>
            <a:noFill/>
          </p:spPr>
          <p:txBody>
            <a:bodyPr wrap="none" rtlCol="0">
              <a:spAutoFit/>
            </a:bodyPr>
            <a:lstStyle/>
            <a:p>
              <a:r>
                <a:rPr kumimoji="1"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理解・実践</a:t>
              </a:r>
            </a:p>
          </p:txBody>
        </p:sp>
      </p:grpSp>
      <p:grpSp>
        <p:nvGrpSpPr>
          <p:cNvPr id="115" name="グループ化 114">
            <a:extLst>
              <a:ext uri="{FF2B5EF4-FFF2-40B4-BE49-F238E27FC236}">
                <a16:creationId xmlns:a16="http://schemas.microsoft.com/office/drawing/2014/main" id="{E4BF8D53-2E41-4632-8F4B-C9C9E99219F2}"/>
              </a:ext>
            </a:extLst>
          </p:cNvPr>
          <p:cNvGrpSpPr>
            <a:grpSpLocks noChangeAspect="1"/>
          </p:cNvGrpSpPr>
          <p:nvPr/>
        </p:nvGrpSpPr>
        <p:grpSpPr>
          <a:xfrm>
            <a:off x="991024" y="3656706"/>
            <a:ext cx="609171" cy="1340744"/>
            <a:chOff x="2653568" y="819549"/>
            <a:chExt cx="2281941" cy="5022400"/>
          </a:xfrm>
          <a:solidFill>
            <a:srgbClr val="FF2800"/>
          </a:solidFill>
        </p:grpSpPr>
        <p:sp>
          <p:nvSpPr>
            <p:cNvPr id="116" name="楕円 115">
              <a:extLst>
                <a:ext uri="{FF2B5EF4-FFF2-40B4-BE49-F238E27FC236}">
                  <a16:creationId xmlns:a16="http://schemas.microsoft.com/office/drawing/2014/main" id="{96109AD5-4750-4ECD-BC0F-165796F5CFE2}"/>
                </a:ext>
              </a:extLst>
            </p:cNvPr>
            <p:cNvSpPr/>
            <p:nvPr/>
          </p:nvSpPr>
          <p:spPr>
            <a:xfrm>
              <a:off x="3526970" y="819549"/>
              <a:ext cx="1156996" cy="11569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四角形: 角を丸くする 116">
              <a:extLst>
                <a:ext uri="{FF2B5EF4-FFF2-40B4-BE49-F238E27FC236}">
                  <a16:creationId xmlns:a16="http://schemas.microsoft.com/office/drawing/2014/main" id="{4426F12D-25A5-4762-9387-E0B6F7D85CBB}"/>
                </a:ext>
              </a:extLst>
            </p:cNvPr>
            <p:cNvSpPr/>
            <p:nvPr/>
          </p:nvSpPr>
          <p:spPr>
            <a:xfrm>
              <a:off x="3578287" y="2065708"/>
              <a:ext cx="1054362" cy="204603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四角形: 角を丸くする 117">
              <a:extLst>
                <a:ext uri="{FF2B5EF4-FFF2-40B4-BE49-F238E27FC236}">
                  <a16:creationId xmlns:a16="http://schemas.microsoft.com/office/drawing/2014/main" id="{1A22D3DC-0713-4496-B559-E312E8D2E13D}"/>
                </a:ext>
              </a:extLst>
            </p:cNvPr>
            <p:cNvSpPr/>
            <p:nvPr/>
          </p:nvSpPr>
          <p:spPr>
            <a:xfrm>
              <a:off x="3668780" y="3919440"/>
              <a:ext cx="410551" cy="176290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四角形: 角を丸くする 118">
              <a:extLst>
                <a:ext uri="{FF2B5EF4-FFF2-40B4-BE49-F238E27FC236}">
                  <a16:creationId xmlns:a16="http://schemas.microsoft.com/office/drawing/2014/main" id="{FFE05B6D-8B07-45F2-9803-5270657DD3BE}"/>
                </a:ext>
              </a:extLst>
            </p:cNvPr>
            <p:cNvSpPr/>
            <p:nvPr/>
          </p:nvSpPr>
          <p:spPr>
            <a:xfrm>
              <a:off x="4129224" y="3919440"/>
              <a:ext cx="410551" cy="176290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楕円 119">
              <a:extLst>
                <a:ext uri="{FF2B5EF4-FFF2-40B4-BE49-F238E27FC236}">
                  <a16:creationId xmlns:a16="http://schemas.microsoft.com/office/drawing/2014/main" id="{B61735F5-2723-40C7-9528-50E2F23CA76B}"/>
                </a:ext>
              </a:extLst>
            </p:cNvPr>
            <p:cNvSpPr/>
            <p:nvPr/>
          </p:nvSpPr>
          <p:spPr>
            <a:xfrm>
              <a:off x="3678731" y="5451301"/>
              <a:ext cx="390648" cy="3906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楕円 126">
              <a:extLst>
                <a:ext uri="{FF2B5EF4-FFF2-40B4-BE49-F238E27FC236}">
                  <a16:creationId xmlns:a16="http://schemas.microsoft.com/office/drawing/2014/main" id="{21CEA14D-46EE-4AF4-9DC8-0D0BBE36EDC8}"/>
                </a:ext>
              </a:extLst>
            </p:cNvPr>
            <p:cNvSpPr/>
            <p:nvPr/>
          </p:nvSpPr>
          <p:spPr>
            <a:xfrm>
              <a:off x="4136784" y="5451301"/>
              <a:ext cx="390648" cy="3906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楕円 127">
              <a:extLst>
                <a:ext uri="{FF2B5EF4-FFF2-40B4-BE49-F238E27FC236}">
                  <a16:creationId xmlns:a16="http://schemas.microsoft.com/office/drawing/2014/main" id="{FDF4B766-730B-441D-A35A-B125E37F4E62}"/>
                </a:ext>
              </a:extLst>
            </p:cNvPr>
            <p:cNvSpPr/>
            <p:nvPr/>
          </p:nvSpPr>
          <p:spPr>
            <a:xfrm>
              <a:off x="4041231" y="2065708"/>
              <a:ext cx="894278" cy="4095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四角形: 角を丸くする 128">
              <a:extLst>
                <a:ext uri="{FF2B5EF4-FFF2-40B4-BE49-F238E27FC236}">
                  <a16:creationId xmlns:a16="http://schemas.microsoft.com/office/drawing/2014/main" id="{2BA02EDA-268A-46FD-B486-25A6454A7ADB}"/>
                </a:ext>
              </a:extLst>
            </p:cNvPr>
            <p:cNvSpPr/>
            <p:nvPr/>
          </p:nvSpPr>
          <p:spPr>
            <a:xfrm>
              <a:off x="4365509" y="2223447"/>
              <a:ext cx="569999" cy="22447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四角形: 角を丸くする 129">
              <a:extLst>
                <a:ext uri="{FF2B5EF4-FFF2-40B4-BE49-F238E27FC236}">
                  <a16:creationId xmlns:a16="http://schemas.microsoft.com/office/drawing/2014/main" id="{4080A036-8736-4D5C-9EA7-8B5D31B4FD8D}"/>
                </a:ext>
              </a:extLst>
            </p:cNvPr>
            <p:cNvSpPr/>
            <p:nvPr/>
          </p:nvSpPr>
          <p:spPr>
            <a:xfrm>
              <a:off x="4678324" y="2539127"/>
              <a:ext cx="257184" cy="110434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楕円 130">
              <a:extLst>
                <a:ext uri="{FF2B5EF4-FFF2-40B4-BE49-F238E27FC236}">
                  <a16:creationId xmlns:a16="http://schemas.microsoft.com/office/drawing/2014/main" id="{62CB57E1-5DA0-48C8-9530-6E5938B0DCEB}"/>
                </a:ext>
              </a:extLst>
            </p:cNvPr>
            <p:cNvSpPr/>
            <p:nvPr/>
          </p:nvSpPr>
          <p:spPr>
            <a:xfrm>
              <a:off x="4685883" y="3489962"/>
              <a:ext cx="244716" cy="2447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正方形/長方形 131">
              <a:extLst>
                <a:ext uri="{FF2B5EF4-FFF2-40B4-BE49-F238E27FC236}">
                  <a16:creationId xmlns:a16="http://schemas.microsoft.com/office/drawing/2014/main" id="{90E8C1E9-C4E1-45A8-B9DD-4B97E7C76058}"/>
                </a:ext>
              </a:extLst>
            </p:cNvPr>
            <p:cNvSpPr/>
            <p:nvPr/>
          </p:nvSpPr>
          <p:spPr>
            <a:xfrm>
              <a:off x="4203988" y="2370579"/>
              <a:ext cx="731520" cy="2492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3" name="グループ化 132">
              <a:extLst>
                <a:ext uri="{FF2B5EF4-FFF2-40B4-BE49-F238E27FC236}">
                  <a16:creationId xmlns:a16="http://schemas.microsoft.com/office/drawing/2014/main" id="{A694A181-7F0A-4A42-93D2-9A10E96A8579}"/>
                </a:ext>
              </a:extLst>
            </p:cNvPr>
            <p:cNvGrpSpPr/>
            <p:nvPr/>
          </p:nvGrpSpPr>
          <p:grpSpPr>
            <a:xfrm rot="900000">
              <a:off x="2653568" y="842409"/>
              <a:ext cx="781050" cy="1497965"/>
              <a:chOff x="2181246" y="763032"/>
              <a:chExt cx="781050" cy="1497965"/>
            </a:xfrm>
            <a:grpFill/>
          </p:grpSpPr>
          <p:sp>
            <p:nvSpPr>
              <p:cNvPr id="136" name="四角形: 角を丸くする 135">
                <a:extLst>
                  <a:ext uri="{FF2B5EF4-FFF2-40B4-BE49-F238E27FC236}">
                    <a16:creationId xmlns:a16="http://schemas.microsoft.com/office/drawing/2014/main" id="{52720C4A-F086-493C-84B4-9C7105E4F4B9}"/>
                  </a:ext>
                </a:extLst>
              </p:cNvPr>
              <p:cNvSpPr/>
              <p:nvPr/>
            </p:nvSpPr>
            <p:spPr>
              <a:xfrm rot="8486749">
                <a:off x="2619751" y="763032"/>
                <a:ext cx="342545" cy="149796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楕円 136">
                <a:extLst>
                  <a:ext uri="{FF2B5EF4-FFF2-40B4-BE49-F238E27FC236}">
                    <a16:creationId xmlns:a16="http://schemas.microsoft.com/office/drawing/2014/main" id="{9A9AE991-388D-496F-8ED9-2CF74445FCFE}"/>
                  </a:ext>
                </a:extLst>
              </p:cNvPr>
              <p:cNvSpPr/>
              <p:nvPr/>
            </p:nvSpPr>
            <p:spPr>
              <a:xfrm rot="8486749">
                <a:off x="2181246" y="827837"/>
                <a:ext cx="325939" cy="2447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4" name="楕円 133">
              <a:extLst>
                <a:ext uri="{FF2B5EF4-FFF2-40B4-BE49-F238E27FC236}">
                  <a16:creationId xmlns:a16="http://schemas.microsoft.com/office/drawing/2014/main" id="{C14D845A-E837-464B-9C65-B69D61E8ECF9}"/>
                </a:ext>
              </a:extLst>
            </p:cNvPr>
            <p:cNvSpPr/>
            <p:nvPr/>
          </p:nvSpPr>
          <p:spPr>
            <a:xfrm rot="2537113">
              <a:off x="3184321" y="2106450"/>
              <a:ext cx="1034497" cy="4095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楕円 134">
              <a:extLst>
                <a:ext uri="{FF2B5EF4-FFF2-40B4-BE49-F238E27FC236}">
                  <a16:creationId xmlns:a16="http://schemas.microsoft.com/office/drawing/2014/main" id="{7122E934-4008-437A-8F5A-65D143AC4243}"/>
                </a:ext>
              </a:extLst>
            </p:cNvPr>
            <p:cNvSpPr/>
            <p:nvPr/>
          </p:nvSpPr>
          <p:spPr>
            <a:xfrm rot="3776222">
              <a:off x="3080583" y="2095666"/>
              <a:ext cx="793177" cy="2837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8" name="グループ化 137">
            <a:extLst>
              <a:ext uri="{FF2B5EF4-FFF2-40B4-BE49-F238E27FC236}">
                <a16:creationId xmlns:a16="http://schemas.microsoft.com/office/drawing/2014/main" id="{8E220AFD-AF4C-4EB8-BDC5-C23B43CA0D1F}"/>
              </a:ext>
            </a:extLst>
          </p:cNvPr>
          <p:cNvGrpSpPr>
            <a:grpSpLocks noChangeAspect="1"/>
          </p:cNvGrpSpPr>
          <p:nvPr/>
        </p:nvGrpSpPr>
        <p:grpSpPr>
          <a:xfrm>
            <a:off x="2193987" y="3656706"/>
            <a:ext cx="609171" cy="1340744"/>
            <a:chOff x="2653568" y="819549"/>
            <a:chExt cx="2281941" cy="5022400"/>
          </a:xfrm>
          <a:solidFill>
            <a:srgbClr val="FF2800"/>
          </a:solidFill>
        </p:grpSpPr>
        <p:sp>
          <p:nvSpPr>
            <p:cNvPr id="139" name="楕円 138">
              <a:extLst>
                <a:ext uri="{FF2B5EF4-FFF2-40B4-BE49-F238E27FC236}">
                  <a16:creationId xmlns:a16="http://schemas.microsoft.com/office/drawing/2014/main" id="{EE9D62AF-0DB9-4F8C-AEB3-18B987514426}"/>
                </a:ext>
              </a:extLst>
            </p:cNvPr>
            <p:cNvSpPr/>
            <p:nvPr/>
          </p:nvSpPr>
          <p:spPr>
            <a:xfrm>
              <a:off x="3526970" y="819549"/>
              <a:ext cx="1156996" cy="11569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四角形: 角を丸くする 139">
              <a:extLst>
                <a:ext uri="{FF2B5EF4-FFF2-40B4-BE49-F238E27FC236}">
                  <a16:creationId xmlns:a16="http://schemas.microsoft.com/office/drawing/2014/main" id="{BB5B9D39-D3C8-4C84-9092-7D0DF14A1B44}"/>
                </a:ext>
              </a:extLst>
            </p:cNvPr>
            <p:cNvSpPr/>
            <p:nvPr/>
          </p:nvSpPr>
          <p:spPr>
            <a:xfrm>
              <a:off x="3578287" y="2065708"/>
              <a:ext cx="1054362" cy="204603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四角形: 角を丸くする 140">
              <a:extLst>
                <a:ext uri="{FF2B5EF4-FFF2-40B4-BE49-F238E27FC236}">
                  <a16:creationId xmlns:a16="http://schemas.microsoft.com/office/drawing/2014/main" id="{18DB7407-0B32-445C-8DA4-F0BBA8C2FB74}"/>
                </a:ext>
              </a:extLst>
            </p:cNvPr>
            <p:cNvSpPr/>
            <p:nvPr/>
          </p:nvSpPr>
          <p:spPr>
            <a:xfrm>
              <a:off x="3668780" y="3919440"/>
              <a:ext cx="410551" cy="176290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四角形: 角を丸くする 141">
              <a:extLst>
                <a:ext uri="{FF2B5EF4-FFF2-40B4-BE49-F238E27FC236}">
                  <a16:creationId xmlns:a16="http://schemas.microsoft.com/office/drawing/2014/main" id="{1AC409CB-D58D-4646-AAE0-AE80CB7C4B02}"/>
                </a:ext>
              </a:extLst>
            </p:cNvPr>
            <p:cNvSpPr/>
            <p:nvPr/>
          </p:nvSpPr>
          <p:spPr>
            <a:xfrm>
              <a:off x="4129224" y="3919440"/>
              <a:ext cx="410551" cy="176290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楕円 142">
              <a:extLst>
                <a:ext uri="{FF2B5EF4-FFF2-40B4-BE49-F238E27FC236}">
                  <a16:creationId xmlns:a16="http://schemas.microsoft.com/office/drawing/2014/main" id="{14EF08C4-23AA-46BF-9A27-B296CBEAC17A}"/>
                </a:ext>
              </a:extLst>
            </p:cNvPr>
            <p:cNvSpPr/>
            <p:nvPr/>
          </p:nvSpPr>
          <p:spPr>
            <a:xfrm>
              <a:off x="3678731" y="5451301"/>
              <a:ext cx="390648" cy="3906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楕円 143">
              <a:extLst>
                <a:ext uri="{FF2B5EF4-FFF2-40B4-BE49-F238E27FC236}">
                  <a16:creationId xmlns:a16="http://schemas.microsoft.com/office/drawing/2014/main" id="{970411B3-4E95-4B34-86AE-6BFDF7E3D626}"/>
                </a:ext>
              </a:extLst>
            </p:cNvPr>
            <p:cNvSpPr/>
            <p:nvPr/>
          </p:nvSpPr>
          <p:spPr>
            <a:xfrm>
              <a:off x="4136784" y="5451301"/>
              <a:ext cx="390648" cy="3906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楕円 144">
              <a:extLst>
                <a:ext uri="{FF2B5EF4-FFF2-40B4-BE49-F238E27FC236}">
                  <a16:creationId xmlns:a16="http://schemas.microsoft.com/office/drawing/2014/main" id="{066AF4B4-DC8F-49D8-B7B9-8CACAC855A56}"/>
                </a:ext>
              </a:extLst>
            </p:cNvPr>
            <p:cNvSpPr/>
            <p:nvPr/>
          </p:nvSpPr>
          <p:spPr>
            <a:xfrm>
              <a:off x="4041231" y="2065708"/>
              <a:ext cx="894278" cy="4095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四角形: 角を丸くする 145">
              <a:extLst>
                <a:ext uri="{FF2B5EF4-FFF2-40B4-BE49-F238E27FC236}">
                  <a16:creationId xmlns:a16="http://schemas.microsoft.com/office/drawing/2014/main" id="{B69ED8E8-CA0B-4BF6-84AD-F1016734F9B7}"/>
                </a:ext>
              </a:extLst>
            </p:cNvPr>
            <p:cNvSpPr/>
            <p:nvPr/>
          </p:nvSpPr>
          <p:spPr>
            <a:xfrm>
              <a:off x="4365509" y="2223447"/>
              <a:ext cx="569999" cy="22447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四角形: 角を丸くする 146">
              <a:extLst>
                <a:ext uri="{FF2B5EF4-FFF2-40B4-BE49-F238E27FC236}">
                  <a16:creationId xmlns:a16="http://schemas.microsoft.com/office/drawing/2014/main" id="{21BE8A26-3722-4120-BF78-DEC4A269108E}"/>
                </a:ext>
              </a:extLst>
            </p:cNvPr>
            <p:cNvSpPr/>
            <p:nvPr/>
          </p:nvSpPr>
          <p:spPr>
            <a:xfrm>
              <a:off x="4678324" y="2539127"/>
              <a:ext cx="257184" cy="110434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楕円 147">
              <a:extLst>
                <a:ext uri="{FF2B5EF4-FFF2-40B4-BE49-F238E27FC236}">
                  <a16:creationId xmlns:a16="http://schemas.microsoft.com/office/drawing/2014/main" id="{49607A75-223B-4BC3-B7C5-48AE0BEA3B52}"/>
                </a:ext>
              </a:extLst>
            </p:cNvPr>
            <p:cNvSpPr/>
            <p:nvPr/>
          </p:nvSpPr>
          <p:spPr>
            <a:xfrm>
              <a:off x="4685883" y="3489962"/>
              <a:ext cx="244716" cy="2447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a:extLst>
                <a:ext uri="{FF2B5EF4-FFF2-40B4-BE49-F238E27FC236}">
                  <a16:creationId xmlns:a16="http://schemas.microsoft.com/office/drawing/2014/main" id="{AB68C58C-4284-484C-80C2-58C3A81CD6FA}"/>
                </a:ext>
              </a:extLst>
            </p:cNvPr>
            <p:cNvSpPr/>
            <p:nvPr/>
          </p:nvSpPr>
          <p:spPr>
            <a:xfrm>
              <a:off x="4203988" y="2370579"/>
              <a:ext cx="731520" cy="2492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0" name="グループ化 149">
              <a:extLst>
                <a:ext uri="{FF2B5EF4-FFF2-40B4-BE49-F238E27FC236}">
                  <a16:creationId xmlns:a16="http://schemas.microsoft.com/office/drawing/2014/main" id="{2B1AB1D4-F438-4F2C-879F-36643EBB035F}"/>
                </a:ext>
              </a:extLst>
            </p:cNvPr>
            <p:cNvGrpSpPr/>
            <p:nvPr/>
          </p:nvGrpSpPr>
          <p:grpSpPr>
            <a:xfrm rot="900000">
              <a:off x="2653568" y="842409"/>
              <a:ext cx="781050" cy="1497965"/>
              <a:chOff x="2181246" y="763032"/>
              <a:chExt cx="781050" cy="1497965"/>
            </a:xfrm>
            <a:grpFill/>
          </p:grpSpPr>
          <p:sp>
            <p:nvSpPr>
              <p:cNvPr id="153" name="四角形: 角を丸くする 152">
                <a:extLst>
                  <a:ext uri="{FF2B5EF4-FFF2-40B4-BE49-F238E27FC236}">
                    <a16:creationId xmlns:a16="http://schemas.microsoft.com/office/drawing/2014/main" id="{9400DC64-C49B-49CC-BC53-202F31562DD8}"/>
                  </a:ext>
                </a:extLst>
              </p:cNvPr>
              <p:cNvSpPr/>
              <p:nvPr/>
            </p:nvSpPr>
            <p:spPr>
              <a:xfrm rot="8486749">
                <a:off x="2619751" y="763032"/>
                <a:ext cx="342545" cy="149796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楕円 153">
                <a:extLst>
                  <a:ext uri="{FF2B5EF4-FFF2-40B4-BE49-F238E27FC236}">
                    <a16:creationId xmlns:a16="http://schemas.microsoft.com/office/drawing/2014/main" id="{85878305-0A3C-4FF6-B5CF-0D2AB663B217}"/>
                  </a:ext>
                </a:extLst>
              </p:cNvPr>
              <p:cNvSpPr/>
              <p:nvPr/>
            </p:nvSpPr>
            <p:spPr>
              <a:xfrm rot="8486749">
                <a:off x="2181246" y="827837"/>
                <a:ext cx="325939" cy="2447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1" name="楕円 150">
              <a:extLst>
                <a:ext uri="{FF2B5EF4-FFF2-40B4-BE49-F238E27FC236}">
                  <a16:creationId xmlns:a16="http://schemas.microsoft.com/office/drawing/2014/main" id="{119086C8-30CC-4948-98A7-5F01A221DE36}"/>
                </a:ext>
              </a:extLst>
            </p:cNvPr>
            <p:cNvSpPr/>
            <p:nvPr/>
          </p:nvSpPr>
          <p:spPr>
            <a:xfrm rot="2537113">
              <a:off x="3184321" y="2106450"/>
              <a:ext cx="1034497" cy="4095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楕円 151">
              <a:extLst>
                <a:ext uri="{FF2B5EF4-FFF2-40B4-BE49-F238E27FC236}">
                  <a16:creationId xmlns:a16="http://schemas.microsoft.com/office/drawing/2014/main" id="{6377EDD7-7266-461E-9C80-E67BE5FF8555}"/>
                </a:ext>
              </a:extLst>
            </p:cNvPr>
            <p:cNvSpPr/>
            <p:nvPr/>
          </p:nvSpPr>
          <p:spPr>
            <a:xfrm rot="3776222">
              <a:off x="3080583" y="2095666"/>
              <a:ext cx="793177" cy="2837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6" name="グループ化 155">
            <a:extLst>
              <a:ext uri="{FF2B5EF4-FFF2-40B4-BE49-F238E27FC236}">
                <a16:creationId xmlns:a16="http://schemas.microsoft.com/office/drawing/2014/main" id="{2BC0AD49-C57B-4FF5-9623-3319092471C7}"/>
              </a:ext>
            </a:extLst>
          </p:cNvPr>
          <p:cNvGrpSpPr>
            <a:grpSpLocks noChangeAspect="1"/>
          </p:cNvGrpSpPr>
          <p:nvPr/>
        </p:nvGrpSpPr>
        <p:grpSpPr>
          <a:xfrm>
            <a:off x="4893035" y="2762959"/>
            <a:ext cx="326178" cy="986820"/>
            <a:chOff x="4850474" y="2137453"/>
            <a:chExt cx="743395" cy="2249066"/>
          </a:xfrm>
          <a:solidFill>
            <a:srgbClr val="35A16B"/>
          </a:solidFill>
        </p:grpSpPr>
        <p:sp>
          <p:nvSpPr>
            <p:cNvPr id="157" name="楕円 156">
              <a:extLst>
                <a:ext uri="{FF2B5EF4-FFF2-40B4-BE49-F238E27FC236}">
                  <a16:creationId xmlns:a16="http://schemas.microsoft.com/office/drawing/2014/main" id="{74EA3CAE-137E-4B1E-AF0E-C6BD2AEA333C}"/>
                </a:ext>
              </a:extLst>
            </p:cNvPr>
            <p:cNvSpPr/>
            <p:nvPr/>
          </p:nvSpPr>
          <p:spPr>
            <a:xfrm>
              <a:off x="4963115" y="2137453"/>
              <a:ext cx="518111" cy="518111"/>
            </a:xfrm>
            <a:prstGeom prst="ellipse">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四角形: 角を丸くする 157">
              <a:extLst>
                <a:ext uri="{FF2B5EF4-FFF2-40B4-BE49-F238E27FC236}">
                  <a16:creationId xmlns:a16="http://schemas.microsoft.com/office/drawing/2014/main" id="{20137854-7D91-40F7-A916-B9882CE6E7C9}"/>
                </a:ext>
              </a:extLst>
            </p:cNvPr>
            <p:cNvSpPr/>
            <p:nvPr/>
          </p:nvSpPr>
          <p:spPr>
            <a:xfrm>
              <a:off x="4986096" y="2695492"/>
              <a:ext cx="472151" cy="916228"/>
            </a:xfrm>
            <a:prstGeom prst="round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四角形: 角を丸くする 158">
              <a:extLst>
                <a:ext uri="{FF2B5EF4-FFF2-40B4-BE49-F238E27FC236}">
                  <a16:creationId xmlns:a16="http://schemas.microsoft.com/office/drawing/2014/main" id="{F086FC26-671D-4616-A948-D9A289F2459B}"/>
                </a:ext>
              </a:extLst>
            </p:cNvPr>
            <p:cNvSpPr/>
            <p:nvPr/>
          </p:nvSpPr>
          <p:spPr>
            <a:xfrm>
              <a:off x="5026619" y="3525606"/>
              <a:ext cx="183848" cy="789440"/>
            </a:xfrm>
            <a:prstGeom prst="round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四角形: 角を丸くする 159">
              <a:extLst>
                <a:ext uri="{FF2B5EF4-FFF2-40B4-BE49-F238E27FC236}">
                  <a16:creationId xmlns:a16="http://schemas.microsoft.com/office/drawing/2014/main" id="{CC642A0F-114D-425A-86A0-F651250DF968}"/>
                </a:ext>
              </a:extLst>
            </p:cNvPr>
            <p:cNvSpPr/>
            <p:nvPr/>
          </p:nvSpPr>
          <p:spPr>
            <a:xfrm>
              <a:off x="5232809" y="3525606"/>
              <a:ext cx="183848" cy="789440"/>
            </a:xfrm>
            <a:prstGeom prst="round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楕円 160">
              <a:extLst>
                <a:ext uri="{FF2B5EF4-FFF2-40B4-BE49-F238E27FC236}">
                  <a16:creationId xmlns:a16="http://schemas.microsoft.com/office/drawing/2014/main" id="{91025631-596E-4CCB-97EF-4BE77E7DD25F}"/>
                </a:ext>
              </a:extLst>
            </p:cNvPr>
            <p:cNvSpPr/>
            <p:nvPr/>
          </p:nvSpPr>
          <p:spPr>
            <a:xfrm>
              <a:off x="5031075" y="4211584"/>
              <a:ext cx="174935" cy="174935"/>
            </a:xfrm>
            <a:prstGeom prst="ellipse">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楕円 161">
              <a:extLst>
                <a:ext uri="{FF2B5EF4-FFF2-40B4-BE49-F238E27FC236}">
                  <a16:creationId xmlns:a16="http://schemas.microsoft.com/office/drawing/2014/main" id="{09F846BD-2ED4-4214-A9A3-B21E4711B670}"/>
                </a:ext>
              </a:extLst>
            </p:cNvPr>
            <p:cNvSpPr/>
            <p:nvPr/>
          </p:nvSpPr>
          <p:spPr>
            <a:xfrm>
              <a:off x="5236194" y="4211584"/>
              <a:ext cx="174935" cy="174935"/>
            </a:xfrm>
            <a:prstGeom prst="ellipse">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楕円 162">
              <a:extLst>
                <a:ext uri="{FF2B5EF4-FFF2-40B4-BE49-F238E27FC236}">
                  <a16:creationId xmlns:a16="http://schemas.microsoft.com/office/drawing/2014/main" id="{D9367195-FDAC-4C12-809B-CE89EF39DF47}"/>
                </a:ext>
              </a:extLst>
            </p:cNvPr>
            <p:cNvSpPr/>
            <p:nvPr/>
          </p:nvSpPr>
          <p:spPr>
            <a:xfrm>
              <a:off x="5193405" y="2695492"/>
              <a:ext cx="400464" cy="183391"/>
            </a:xfrm>
            <a:prstGeom prst="ellipse">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四角形: 角を丸くする 163">
              <a:extLst>
                <a:ext uri="{FF2B5EF4-FFF2-40B4-BE49-F238E27FC236}">
                  <a16:creationId xmlns:a16="http://schemas.microsoft.com/office/drawing/2014/main" id="{A2746282-324C-4CB4-8791-BA51FECCF6BB}"/>
                </a:ext>
              </a:extLst>
            </p:cNvPr>
            <p:cNvSpPr/>
            <p:nvPr/>
          </p:nvSpPr>
          <p:spPr>
            <a:xfrm>
              <a:off x="5338619" y="2766128"/>
              <a:ext cx="255250" cy="100522"/>
            </a:xfrm>
            <a:prstGeom prst="round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四角形: 角を丸くする 164">
              <a:extLst>
                <a:ext uri="{FF2B5EF4-FFF2-40B4-BE49-F238E27FC236}">
                  <a16:creationId xmlns:a16="http://schemas.microsoft.com/office/drawing/2014/main" id="{42F21329-044A-4CAD-887A-98E3F83479EC}"/>
                </a:ext>
              </a:extLst>
            </p:cNvPr>
            <p:cNvSpPr/>
            <p:nvPr/>
          </p:nvSpPr>
          <p:spPr>
            <a:xfrm>
              <a:off x="5478700" y="2907492"/>
              <a:ext cx="115169" cy="494534"/>
            </a:xfrm>
            <a:prstGeom prst="round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楕円 165">
              <a:extLst>
                <a:ext uri="{FF2B5EF4-FFF2-40B4-BE49-F238E27FC236}">
                  <a16:creationId xmlns:a16="http://schemas.microsoft.com/office/drawing/2014/main" id="{B4C2A203-E09D-4E95-AB62-42D801EF753E}"/>
                </a:ext>
              </a:extLst>
            </p:cNvPr>
            <p:cNvSpPr/>
            <p:nvPr/>
          </p:nvSpPr>
          <p:spPr>
            <a:xfrm>
              <a:off x="5482085" y="3333283"/>
              <a:ext cx="109586" cy="109586"/>
            </a:xfrm>
            <a:prstGeom prst="ellipse">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正方形/長方形 166">
              <a:extLst>
                <a:ext uri="{FF2B5EF4-FFF2-40B4-BE49-F238E27FC236}">
                  <a16:creationId xmlns:a16="http://schemas.microsoft.com/office/drawing/2014/main" id="{EA90192B-52BD-4670-8187-6EC282511207}"/>
                </a:ext>
              </a:extLst>
            </p:cNvPr>
            <p:cNvSpPr/>
            <p:nvPr/>
          </p:nvSpPr>
          <p:spPr>
            <a:xfrm>
              <a:off x="5266289" y="2832015"/>
              <a:ext cx="327580" cy="111632"/>
            </a:xfrm>
            <a:prstGeom prst="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8" name="グループ化 167">
              <a:extLst>
                <a:ext uri="{FF2B5EF4-FFF2-40B4-BE49-F238E27FC236}">
                  <a16:creationId xmlns:a16="http://schemas.microsoft.com/office/drawing/2014/main" id="{FB202934-DDFF-445C-B814-004E65E18F4E}"/>
                </a:ext>
              </a:extLst>
            </p:cNvPr>
            <p:cNvGrpSpPr/>
            <p:nvPr/>
          </p:nvGrpSpPr>
          <p:grpSpPr>
            <a:xfrm flipH="1">
              <a:off x="4850474" y="2695492"/>
              <a:ext cx="400464" cy="747377"/>
              <a:chOff x="5345805" y="2847892"/>
              <a:chExt cx="400464" cy="747377"/>
            </a:xfrm>
            <a:grpFill/>
          </p:grpSpPr>
          <p:sp>
            <p:nvSpPr>
              <p:cNvPr id="169" name="楕円 168">
                <a:extLst>
                  <a:ext uri="{FF2B5EF4-FFF2-40B4-BE49-F238E27FC236}">
                    <a16:creationId xmlns:a16="http://schemas.microsoft.com/office/drawing/2014/main" id="{CBC7F370-CCAA-4572-8DDC-B72FD6B3B7F0}"/>
                  </a:ext>
                </a:extLst>
              </p:cNvPr>
              <p:cNvSpPr/>
              <p:nvPr/>
            </p:nvSpPr>
            <p:spPr>
              <a:xfrm>
                <a:off x="5345805" y="2847892"/>
                <a:ext cx="400464" cy="183391"/>
              </a:xfrm>
              <a:prstGeom prst="ellipse">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四角形: 角を丸くする 169">
                <a:extLst>
                  <a:ext uri="{FF2B5EF4-FFF2-40B4-BE49-F238E27FC236}">
                    <a16:creationId xmlns:a16="http://schemas.microsoft.com/office/drawing/2014/main" id="{F4362B1B-1EE9-4909-9708-EE083AF99BF5}"/>
                  </a:ext>
                </a:extLst>
              </p:cNvPr>
              <p:cNvSpPr/>
              <p:nvPr/>
            </p:nvSpPr>
            <p:spPr>
              <a:xfrm>
                <a:off x="5491019" y="2918528"/>
                <a:ext cx="255250" cy="100522"/>
              </a:xfrm>
              <a:prstGeom prst="round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四角形: 角を丸くする 170">
                <a:extLst>
                  <a:ext uri="{FF2B5EF4-FFF2-40B4-BE49-F238E27FC236}">
                    <a16:creationId xmlns:a16="http://schemas.microsoft.com/office/drawing/2014/main" id="{86177CFD-29CC-4663-8DF0-BE70D145845A}"/>
                  </a:ext>
                </a:extLst>
              </p:cNvPr>
              <p:cNvSpPr/>
              <p:nvPr/>
            </p:nvSpPr>
            <p:spPr>
              <a:xfrm>
                <a:off x="5631100" y="3059892"/>
                <a:ext cx="115169" cy="494534"/>
              </a:xfrm>
              <a:prstGeom prst="round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楕円 171">
                <a:extLst>
                  <a:ext uri="{FF2B5EF4-FFF2-40B4-BE49-F238E27FC236}">
                    <a16:creationId xmlns:a16="http://schemas.microsoft.com/office/drawing/2014/main" id="{30BEE6CC-995D-4DDD-92B8-26E9A1FBEDDD}"/>
                  </a:ext>
                </a:extLst>
              </p:cNvPr>
              <p:cNvSpPr/>
              <p:nvPr/>
            </p:nvSpPr>
            <p:spPr>
              <a:xfrm>
                <a:off x="5634485" y="3485683"/>
                <a:ext cx="109586" cy="109586"/>
              </a:xfrm>
              <a:prstGeom prst="ellipse">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正方形/長方形 172">
                <a:extLst>
                  <a:ext uri="{FF2B5EF4-FFF2-40B4-BE49-F238E27FC236}">
                    <a16:creationId xmlns:a16="http://schemas.microsoft.com/office/drawing/2014/main" id="{04D8FA5E-899E-4FAA-8770-CC5880FE7F43}"/>
                  </a:ext>
                </a:extLst>
              </p:cNvPr>
              <p:cNvSpPr/>
              <p:nvPr/>
            </p:nvSpPr>
            <p:spPr>
              <a:xfrm>
                <a:off x="5418689" y="2984415"/>
                <a:ext cx="327580" cy="111632"/>
              </a:xfrm>
              <a:prstGeom prst="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74" name="グループ化 173">
            <a:extLst>
              <a:ext uri="{FF2B5EF4-FFF2-40B4-BE49-F238E27FC236}">
                <a16:creationId xmlns:a16="http://schemas.microsoft.com/office/drawing/2014/main" id="{EA6A58BF-D627-40EC-8CED-61DF2FF94D36}"/>
              </a:ext>
            </a:extLst>
          </p:cNvPr>
          <p:cNvGrpSpPr>
            <a:grpSpLocks noChangeAspect="1"/>
          </p:cNvGrpSpPr>
          <p:nvPr/>
        </p:nvGrpSpPr>
        <p:grpSpPr>
          <a:xfrm>
            <a:off x="5759510" y="3019827"/>
            <a:ext cx="241274" cy="729951"/>
            <a:chOff x="4850474" y="2137453"/>
            <a:chExt cx="743395" cy="2249066"/>
          </a:xfrm>
          <a:solidFill>
            <a:srgbClr val="35A16B"/>
          </a:solidFill>
        </p:grpSpPr>
        <p:sp>
          <p:nvSpPr>
            <p:cNvPr id="175" name="楕円 174">
              <a:extLst>
                <a:ext uri="{FF2B5EF4-FFF2-40B4-BE49-F238E27FC236}">
                  <a16:creationId xmlns:a16="http://schemas.microsoft.com/office/drawing/2014/main" id="{1BB60F4F-CF6A-4F22-81B4-BBC9860F6B9D}"/>
                </a:ext>
              </a:extLst>
            </p:cNvPr>
            <p:cNvSpPr/>
            <p:nvPr/>
          </p:nvSpPr>
          <p:spPr>
            <a:xfrm>
              <a:off x="4963115" y="2137453"/>
              <a:ext cx="518111" cy="518111"/>
            </a:xfrm>
            <a:prstGeom prst="ellipse">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四角形: 角を丸くする 175">
              <a:extLst>
                <a:ext uri="{FF2B5EF4-FFF2-40B4-BE49-F238E27FC236}">
                  <a16:creationId xmlns:a16="http://schemas.microsoft.com/office/drawing/2014/main" id="{2051461E-FC6B-460A-87DA-4AC1DB41F5B9}"/>
                </a:ext>
              </a:extLst>
            </p:cNvPr>
            <p:cNvSpPr/>
            <p:nvPr/>
          </p:nvSpPr>
          <p:spPr>
            <a:xfrm>
              <a:off x="4986096" y="2695492"/>
              <a:ext cx="472151" cy="916228"/>
            </a:xfrm>
            <a:prstGeom prst="round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四角形: 角を丸くする 176">
              <a:extLst>
                <a:ext uri="{FF2B5EF4-FFF2-40B4-BE49-F238E27FC236}">
                  <a16:creationId xmlns:a16="http://schemas.microsoft.com/office/drawing/2014/main" id="{9BDACDA7-8062-409C-B0C8-257160CA83DC}"/>
                </a:ext>
              </a:extLst>
            </p:cNvPr>
            <p:cNvSpPr/>
            <p:nvPr/>
          </p:nvSpPr>
          <p:spPr>
            <a:xfrm>
              <a:off x="5026619" y="3525606"/>
              <a:ext cx="183848" cy="789440"/>
            </a:xfrm>
            <a:prstGeom prst="round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四角形: 角を丸くする 177">
              <a:extLst>
                <a:ext uri="{FF2B5EF4-FFF2-40B4-BE49-F238E27FC236}">
                  <a16:creationId xmlns:a16="http://schemas.microsoft.com/office/drawing/2014/main" id="{B474088E-2F31-4228-B0F6-B327586B8BDC}"/>
                </a:ext>
              </a:extLst>
            </p:cNvPr>
            <p:cNvSpPr/>
            <p:nvPr/>
          </p:nvSpPr>
          <p:spPr>
            <a:xfrm>
              <a:off x="5232809" y="3525606"/>
              <a:ext cx="183848" cy="789440"/>
            </a:xfrm>
            <a:prstGeom prst="round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楕円 178">
              <a:extLst>
                <a:ext uri="{FF2B5EF4-FFF2-40B4-BE49-F238E27FC236}">
                  <a16:creationId xmlns:a16="http://schemas.microsoft.com/office/drawing/2014/main" id="{112F1E09-059B-49F4-B18B-31DCEED0E5B2}"/>
                </a:ext>
              </a:extLst>
            </p:cNvPr>
            <p:cNvSpPr/>
            <p:nvPr/>
          </p:nvSpPr>
          <p:spPr>
            <a:xfrm>
              <a:off x="5031075" y="4211584"/>
              <a:ext cx="174935" cy="174935"/>
            </a:xfrm>
            <a:prstGeom prst="ellipse">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楕円 179">
              <a:extLst>
                <a:ext uri="{FF2B5EF4-FFF2-40B4-BE49-F238E27FC236}">
                  <a16:creationId xmlns:a16="http://schemas.microsoft.com/office/drawing/2014/main" id="{528F5892-3E86-4883-BDA2-7A54A603C571}"/>
                </a:ext>
              </a:extLst>
            </p:cNvPr>
            <p:cNvSpPr/>
            <p:nvPr/>
          </p:nvSpPr>
          <p:spPr>
            <a:xfrm>
              <a:off x="5236194" y="4211584"/>
              <a:ext cx="174935" cy="174935"/>
            </a:xfrm>
            <a:prstGeom prst="ellipse">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楕円 180">
              <a:extLst>
                <a:ext uri="{FF2B5EF4-FFF2-40B4-BE49-F238E27FC236}">
                  <a16:creationId xmlns:a16="http://schemas.microsoft.com/office/drawing/2014/main" id="{8527B912-9979-40EF-82D8-3D8CE364C8A6}"/>
                </a:ext>
              </a:extLst>
            </p:cNvPr>
            <p:cNvSpPr/>
            <p:nvPr/>
          </p:nvSpPr>
          <p:spPr>
            <a:xfrm>
              <a:off x="5193405" y="2695492"/>
              <a:ext cx="400464" cy="183391"/>
            </a:xfrm>
            <a:prstGeom prst="ellipse">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四角形: 角を丸くする 181">
              <a:extLst>
                <a:ext uri="{FF2B5EF4-FFF2-40B4-BE49-F238E27FC236}">
                  <a16:creationId xmlns:a16="http://schemas.microsoft.com/office/drawing/2014/main" id="{677DD24D-4DE9-47CB-BF0E-21484B2BDE5E}"/>
                </a:ext>
              </a:extLst>
            </p:cNvPr>
            <p:cNvSpPr/>
            <p:nvPr/>
          </p:nvSpPr>
          <p:spPr>
            <a:xfrm>
              <a:off x="5338619" y="2766128"/>
              <a:ext cx="255250" cy="100522"/>
            </a:xfrm>
            <a:prstGeom prst="round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四角形: 角を丸くする 182">
              <a:extLst>
                <a:ext uri="{FF2B5EF4-FFF2-40B4-BE49-F238E27FC236}">
                  <a16:creationId xmlns:a16="http://schemas.microsoft.com/office/drawing/2014/main" id="{59AFE5A4-FC2B-4B07-B669-F313CC6D566F}"/>
                </a:ext>
              </a:extLst>
            </p:cNvPr>
            <p:cNvSpPr/>
            <p:nvPr/>
          </p:nvSpPr>
          <p:spPr>
            <a:xfrm>
              <a:off x="5478700" y="2907492"/>
              <a:ext cx="115169" cy="494534"/>
            </a:xfrm>
            <a:prstGeom prst="round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楕円 183">
              <a:extLst>
                <a:ext uri="{FF2B5EF4-FFF2-40B4-BE49-F238E27FC236}">
                  <a16:creationId xmlns:a16="http://schemas.microsoft.com/office/drawing/2014/main" id="{ECE32F0D-B509-4CD7-BDC8-B0417C2229A7}"/>
                </a:ext>
              </a:extLst>
            </p:cNvPr>
            <p:cNvSpPr/>
            <p:nvPr/>
          </p:nvSpPr>
          <p:spPr>
            <a:xfrm>
              <a:off x="5482085" y="3333283"/>
              <a:ext cx="109586" cy="109586"/>
            </a:xfrm>
            <a:prstGeom prst="ellipse">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正方形/長方形 184">
              <a:extLst>
                <a:ext uri="{FF2B5EF4-FFF2-40B4-BE49-F238E27FC236}">
                  <a16:creationId xmlns:a16="http://schemas.microsoft.com/office/drawing/2014/main" id="{D2E9FD22-28EF-49D0-A667-5D307BAA0F5F}"/>
                </a:ext>
              </a:extLst>
            </p:cNvPr>
            <p:cNvSpPr/>
            <p:nvPr/>
          </p:nvSpPr>
          <p:spPr>
            <a:xfrm>
              <a:off x="5266289" y="2832015"/>
              <a:ext cx="327580" cy="111632"/>
            </a:xfrm>
            <a:prstGeom prst="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6" name="グループ化 185">
              <a:extLst>
                <a:ext uri="{FF2B5EF4-FFF2-40B4-BE49-F238E27FC236}">
                  <a16:creationId xmlns:a16="http://schemas.microsoft.com/office/drawing/2014/main" id="{95E06D41-5D4B-4C3C-AC25-A43CF9D0504A}"/>
                </a:ext>
              </a:extLst>
            </p:cNvPr>
            <p:cNvGrpSpPr/>
            <p:nvPr/>
          </p:nvGrpSpPr>
          <p:grpSpPr>
            <a:xfrm flipH="1">
              <a:off x="4850474" y="2695492"/>
              <a:ext cx="400464" cy="747377"/>
              <a:chOff x="5345805" y="2847892"/>
              <a:chExt cx="400464" cy="747377"/>
            </a:xfrm>
            <a:grpFill/>
          </p:grpSpPr>
          <p:sp>
            <p:nvSpPr>
              <p:cNvPr id="187" name="楕円 186">
                <a:extLst>
                  <a:ext uri="{FF2B5EF4-FFF2-40B4-BE49-F238E27FC236}">
                    <a16:creationId xmlns:a16="http://schemas.microsoft.com/office/drawing/2014/main" id="{DDF834B1-14D0-497A-8ED1-CAB73639DBF9}"/>
                  </a:ext>
                </a:extLst>
              </p:cNvPr>
              <p:cNvSpPr/>
              <p:nvPr/>
            </p:nvSpPr>
            <p:spPr>
              <a:xfrm>
                <a:off x="5345805" y="2847892"/>
                <a:ext cx="400464" cy="183391"/>
              </a:xfrm>
              <a:prstGeom prst="ellipse">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四角形: 角を丸くする 187">
                <a:extLst>
                  <a:ext uri="{FF2B5EF4-FFF2-40B4-BE49-F238E27FC236}">
                    <a16:creationId xmlns:a16="http://schemas.microsoft.com/office/drawing/2014/main" id="{F1C14F06-089E-42C6-A83B-4F02842410B6}"/>
                  </a:ext>
                </a:extLst>
              </p:cNvPr>
              <p:cNvSpPr/>
              <p:nvPr/>
            </p:nvSpPr>
            <p:spPr>
              <a:xfrm>
                <a:off x="5491019" y="2918528"/>
                <a:ext cx="255250" cy="100522"/>
              </a:xfrm>
              <a:prstGeom prst="round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9" name="四角形: 角を丸くする 188">
                <a:extLst>
                  <a:ext uri="{FF2B5EF4-FFF2-40B4-BE49-F238E27FC236}">
                    <a16:creationId xmlns:a16="http://schemas.microsoft.com/office/drawing/2014/main" id="{B5040C9A-636D-4088-9D72-B7BBCE561AF6}"/>
                  </a:ext>
                </a:extLst>
              </p:cNvPr>
              <p:cNvSpPr/>
              <p:nvPr/>
            </p:nvSpPr>
            <p:spPr>
              <a:xfrm>
                <a:off x="5631100" y="3059892"/>
                <a:ext cx="115169" cy="494534"/>
              </a:xfrm>
              <a:prstGeom prst="round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0" name="楕円 189">
                <a:extLst>
                  <a:ext uri="{FF2B5EF4-FFF2-40B4-BE49-F238E27FC236}">
                    <a16:creationId xmlns:a16="http://schemas.microsoft.com/office/drawing/2014/main" id="{226524B3-8123-4B76-B15F-D36D98C8A28D}"/>
                  </a:ext>
                </a:extLst>
              </p:cNvPr>
              <p:cNvSpPr/>
              <p:nvPr/>
            </p:nvSpPr>
            <p:spPr>
              <a:xfrm>
                <a:off x="5634485" y="3485683"/>
                <a:ext cx="109586" cy="109586"/>
              </a:xfrm>
              <a:prstGeom prst="ellipse">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正方形/長方形 190">
                <a:extLst>
                  <a:ext uri="{FF2B5EF4-FFF2-40B4-BE49-F238E27FC236}">
                    <a16:creationId xmlns:a16="http://schemas.microsoft.com/office/drawing/2014/main" id="{024751A7-EA09-45D4-B177-0E856F2F6C2A}"/>
                  </a:ext>
                </a:extLst>
              </p:cNvPr>
              <p:cNvSpPr/>
              <p:nvPr/>
            </p:nvSpPr>
            <p:spPr>
              <a:xfrm>
                <a:off x="5418689" y="2984415"/>
                <a:ext cx="327580" cy="111632"/>
              </a:xfrm>
              <a:prstGeom prst="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210" name="グループ化 209">
            <a:extLst>
              <a:ext uri="{FF2B5EF4-FFF2-40B4-BE49-F238E27FC236}">
                <a16:creationId xmlns:a16="http://schemas.microsoft.com/office/drawing/2014/main" id="{5FD26138-FDD5-4DC1-8ACF-A3DC1F071C92}"/>
              </a:ext>
            </a:extLst>
          </p:cNvPr>
          <p:cNvGrpSpPr>
            <a:grpSpLocks noChangeAspect="1"/>
          </p:cNvGrpSpPr>
          <p:nvPr/>
        </p:nvGrpSpPr>
        <p:grpSpPr>
          <a:xfrm>
            <a:off x="5518095" y="3978004"/>
            <a:ext cx="326178" cy="986820"/>
            <a:chOff x="4850474" y="2137453"/>
            <a:chExt cx="743395" cy="2249066"/>
          </a:xfrm>
          <a:solidFill>
            <a:srgbClr val="35A16B"/>
          </a:solidFill>
        </p:grpSpPr>
        <p:sp>
          <p:nvSpPr>
            <p:cNvPr id="211" name="楕円 210">
              <a:extLst>
                <a:ext uri="{FF2B5EF4-FFF2-40B4-BE49-F238E27FC236}">
                  <a16:creationId xmlns:a16="http://schemas.microsoft.com/office/drawing/2014/main" id="{6278C26C-0901-4AE6-A433-08D85FA09D56}"/>
                </a:ext>
              </a:extLst>
            </p:cNvPr>
            <p:cNvSpPr/>
            <p:nvPr/>
          </p:nvSpPr>
          <p:spPr>
            <a:xfrm>
              <a:off x="4963115" y="2137453"/>
              <a:ext cx="518111" cy="518111"/>
            </a:xfrm>
            <a:prstGeom prst="ellipse">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四角形: 角を丸くする 211">
              <a:extLst>
                <a:ext uri="{FF2B5EF4-FFF2-40B4-BE49-F238E27FC236}">
                  <a16:creationId xmlns:a16="http://schemas.microsoft.com/office/drawing/2014/main" id="{FFBC2CEB-9445-422A-906D-80BB50DCD892}"/>
                </a:ext>
              </a:extLst>
            </p:cNvPr>
            <p:cNvSpPr/>
            <p:nvPr/>
          </p:nvSpPr>
          <p:spPr>
            <a:xfrm>
              <a:off x="4986096" y="2695492"/>
              <a:ext cx="472151" cy="916228"/>
            </a:xfrm>
            <a:prstGeom prst="round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3" name="四角形: 角を丸くする 212">
              <a:extLst>
                <a:ext uri="{FF2B5EF4-FFF2-40B4-BE49-F238E27FC236}">
                  <a16:creationId xmlns:a16="http://schemas.microsoft.com/office/drawing/2014/main" id="{646BF104-E507-4139-8318-992B9A4A1C27}"/>
                </a:ext>
              </a:extLst>
            </p:cNvPr>
            <p:cNvSpPr/>
            <p:nvPr/>
          </p:nvSpPr>
          <p:spPr>
            <a:xfrm>
              <a:off x="5026619" y="3525606"/>
              <a:ext cx="183848" cy="789440"/>
            </a:xfrm>
            <a:prstGeom prst="round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4" name="四角形: 角を丸くする 213">
              <a:extLst>
                <a:ext uri="{FF2B5EF4-FFF2-40B4-BE49-F238E27FC236}">
                  <a16:creationId xmlns:a16="http://schemas.microsoft.com/office/drawing/2014/main" id="{1597A15F-0D07-4DD4-9518-3A2070652B7B}"/>
                </a:ext>
              </a:extLst>
            </p:cNvPr>
            <p:cNvSpPr/>
            <p:nvPr/>
          </p:nvSpPr>
          <p:spPr>
            <a:xfrm>
              <a:off x="5232809" y="3525606"/>
              <a:ext cx="183848" cy="789440"/>
            </a:xfrm>
            <a:prstGeom prst="round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5" name="楕円 214">
              <a:extLst>
                <a:ext uri="{FF2B5EF4-FFF2-40B4-BE49-F238E27FC236}">
                  <a16:creationId xmlns:a16="http://schemas.microsoft.com/office/drawing/2014/main" id="{64D7CC06-AF94-42CD-8AF7-906A6423FDA8}"/>
                </a:ext>
              </a:extLst>
            </p:cNvPr>
            <p:cNvSpPr/>
            <p:nvPr/>
          </p:nvSpPr>
          <p:spPr>
            <a:xfrm>
              <a:off x="5031075" y="4211584"/>
              <a:ext cx="174935" cy="174935"/>
            </a:xfrm>
            <a:prstGeom prst="ellipse">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6" name="楕円 215">
              <a:extLst>
                <a:ext uri="{FF2B5EF4-FFF2-40B4-BE49-F238E27FC236}">
                  <a16:creationId xmlns:a16="http://schemas.microsoft.com/office/drawing/2014/main" id="{1B02AD51-58AE-4472-AB5C-032B1B68F020}"/>
                </a:ext>
              </a:extLst>
            </p:cNvPr>
            <p:cNvSpPr/>
            <p:nvPr/>
          </p:nvSpPr>
          <p:spPr>
            <a:xfrm>
              <a:off x="5236194" y="4211584"/>
              <a:ext cx="174935" cy="174935"/>
            </a:xfrm>
            <a:prstGeom prst="ellipse">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7" name="楕円 216">
              <a:extLst>
                <a:ext uri="{FF2B5EF4-FFF2-40B4-BE49-F238E27FC236}">
                  <a16:creationId xmlns:a16="http://schemas.microsoft.com/office/drawing/2014/main" id="{6DE0B6A1-48DE-4148-9A73-6AA9851713ED}"/>
                </a:ext>
              </a:extLst>
            </p:cNvPr>
            <p:cNvSpPr/>
            <p:nvPr/>
          </p:nvSpPr>
          <p:spPr>
            <a:xfrm>
              <a:off x="5193405" y="2695492"/>
              <a:ext cx="400464" cy="183391"/>
            </a:xfrm>
            <a:prstGeom prst="ellipse">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8" name="四角形: 角を丸くする 217">
              <a:extLst>
                <a:ext uri="{FF2B5EF4-FFF2-40B4-BE49-F238E27FC236}">
                  <a16:creationId xmlns:a16="http://schemas.microsoft.com/office/drawing/2014/main" id="{6D511B4B-9367-4F0E-B915-AB698281E1F9}"/>
                </a:ext>
              </a:extLst>
            </p:cNvPr>
            <p:cNvSpPr/>
            <p:nvPr/>
          </p:nvSpPr>
          <p:spPr>
            <a:xfrm>
              <a:off x="5338619" y="2766128"/>
              <a:ext cx="255250" cy="100522"/>
            </a:xfrm>
            <a:prstGeom prst="round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9" name="四角形: 角を丸くする 218">
              <a:extLst>
                <a:ext uri="{FF2B5EF4-FFF2-40B4-BE49-F238E27FC236}">
                  <a16:creationId xmlns:a16="http://schemas.microsoft.com/office/drawing/2014/main" id="{04E10C21-E69A-4863-9B2D-F1097AD9B166}"/>
                </a:ext>
              </a:extLst>
            </p:cNvPr>
            <p:cNvSpPr/>
            <p:nvPr/>
          </p:nvSpPr>
          <p:spPr>
            <a:xfrm>
              <a:off x="5478700" y="2907492"/>
              <a:ext cx="115169" cy="494534"/>
            </a:xfrm>
            <a:prstGeom prst="round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0" name="楕円 219">
              <a:extLst>
                <a:ext uri="{FF2B5EF4-FFF2-40B4-BE49-F238E27FC236}">
                  <a16:creationId xmlns:a16="http://schemas.microsoft.com/office/drawing/2014/main" id="{00ADE0BF-53E0-461A-9684-7F4F95829065}"/>
                </a:ext>
              </a:extLst>
            </p:cNvPr>
            <p:cNvSpPr/>
            <p:nvPr/>
          </p:nvSpPr>
          <p:spPr>
            <a:xfrm>
              <a:off x="5482085" y="3333283"/>
              <a:ext cx="109586" cy="109586"/>
            </a:xfrm>
            <a:prstGeom prst="ellipse">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1" name="正方形/長方形 220">
              <a:extLst>
                <a:ext uri="{FF2B5EF4-FFF2-40B4-BE49-F238E27FC236}">
                  <a16:creationId xmlns:a16="http://schemas.microsoft.com/office/drawing/2014/main" id="{669A542D-60F8-4E6C-BF0B-A901C93F5572}"/>
                </a:ext>
              </a:extLst>
            </p:cNvPr>
            <p:cNvSpPr/>
            <p:nvPr/>
          </p:nvSpPr>
          <p:spPr>
            <a:xfrm>
              <a:off x="5266289" y="2832015"/>
              <a:ext cx="327580" cy="111632"/>
            </a:xfrm>
            <a:prstGeom prst="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2" name="グループ化 221">
              <a:extLst>
                <a:ext uri="{FF2B5EF4-FFF2-40B4-BE49-F238E27FC236}">
                  <a16:creationId xmlns:a16="http://schemas.microsoft.com/office/drawing/2014/main" id="{C415A650-5ECC-44F2-BF60-9C0A07BEBB09}"/>
                </a:ext>
              </a:extLst>
            </p:cNvPr>
            <p:cNvGrpSpPr/>
            <p:nvPr/>
          </p:nvGrpSpPr>
          <p:grpSpPr>
            <a:xfrm flipH="1">
              <a:off x="4850474" y="2695492"/>
              <a:ext cx="400464" cy="747377"/>
              <a:chOff x="5345805" y="2847892"/>
              <a:chExt cx="400464" cy="747377"/>
            </a:xfrm>
            <a:grpFill/>
          </p:grpSpPr>
          <p:sp>
            <p:nvSpPr>
              <p:cNvPr id="223" name="楕円 222">
                <a:extLst>
                  <a:ext uri="{FF2B5EF4-FFF2-40B4-BE49-F238E27FC236}">
                    <a16:creationId xmlns:a16="http://schemas.microsoft.com/office/drawing/2014/main" id="{1EDAF113-CBEB-4478-9D00-ECB9FDB94D25}"/>
                  </a:ext>
                </a:extLst>
              </p:cNvPr>
              <p:cNvSpPr/>
              <p:nvPr/>
            </p:nvSpPr>
            <p:spPr>
              <a:xfrm>
                <a:off x="5345805" y="2847892"/>
                <a:ext cx="400464" cy="183391"/>
              </a:xfrm>
              <a:prstGeom prst="ellipse">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4" name="四角形: 角を丸くする 223">
                <a:extLst>
                  <a:ext uri="{FF2B5EF4-FFF2-40B4-BE49-F238E27FC236}">
                    <a16:creationId xmlns:a16="http://schemas.microsoft.com/office/drawing/2014/main" id="{7B3A22E6-B18C-47DE-AD85-FBA1E32F1AEE}"/>
                  </a:ext>
                </a:extLst>
              </p:cNvPr>
              <p:cNvSpPr/>
              <p:nvPr/>
            </p:nvSpPr>
            <p:spPr>
              <a:xfrm>
                <a:off x="5491019" y="2918528"/>
                <a:ext cx="255250" cy="100522"/>
              </a:xfrm>
              <a:prstGeom prst="round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5" name="四角形: 角を丸くする 224">
                <a:extLst>
                  <a:ext uri="{FF2B5EF4-FFF2-40B4-BE49-F238E27FC236}">
                    <a16:creationId xmlns:a16="http://schemas.microsoft.com/office/drawing/2014/main" id="{13451585-2EB5-45D5-ADC9-7BBF66FA5114}"/>
                  </a:ext>
                </a:extLst>
              </p:cNvPr>
              <p:cNvSpPr/>
              <p:nvPr/>
            </p:nvSpPr>
            <p:spPr>
              <a:xfrm>
                <a:off x="5631100" y="3059892"/>
                <a:ext cx="115169" cy="494534"/>
              </a:xfrm>
              <a:prstGeom prst="round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6" name="楕円 225">
                <a:extLst>
                  <a:ext uri="{FF2B5EF4-FFF2-40B4-BE49-F238E27FC236}">
                    <a16:creationId xmlns:a16="http://schemas.microsoft.com/office/drawing/2014/main" id="{0B871BB6-B181-48B5-AAC2-ECB5DD6B18A8}"/>
                  </a:ext>
                </a:extLst>
              </p:cNvPr>
              <p:cNvSpPr/>
              <p:nvPr/>
            </p:nvSpPr>
            <p:spPr>
              <a:xfrm>
                <a:off x="5634485" y="3485683"/>
                <a:ext cx="109586" cy="109586"/>
              </a:xfrm>
              <a:prstGeom prst="ellipse">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7" name="正方形/長方形 226">
                <a:extLst>
                  <a:ext uri="{FF2B5EF4-FFF2-40B4-BE49-F238E27FC236}">
                    <a16:creationId xmlns:a16="http://schemas.microsoft.com/office/drawing/2014/main" id="{46DE9E51-A82E-4E1F-8441-A2DE7216F2B1}"/>
                  </a:ext>
                </a:extLst>
              </p:cNvPr>
              <p:cNvSpPr/>
              <p:nvPr/>
            </p:nvSpPr>
            <p:spPr>
              <a:xfrm>
                <a:off x="5418689" y="2984415"/>
                <a:ext cx="327580" cy="111632"/>
              </a:xfrm>
              <a:prstGeom prst="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228" name="グループ化 227">
            <a:extLst>
              <a:ext uri="{FF2B5EF4-FFF2-40B4-BE49-F238E27FC236}">
                <a16:creationId xmlns:a16="http://schemas.microsoft.com/office/drawing/2014/main" id="{A3AE27A0-9BEE-4B45-866F-0D6CD89EDA7E}"/>
              </a:ext>
            </a:extLst>
          </p:cNvPr>
          <p:cNvGrpSpPr>
            <a:grpSpLocks noChangeAspect="1"/>
          </p:cNvGrpSpPr>
          <p:nvPr/>
        </p:nvGrpSpPr>
        <p:grpSpPr>
          <a:xfrm>
            <a:off x="5301591" y="5228026"/>
            <a:ext cx="326178" cy="986820"/>
            <a:chOff x="4850474" y="2137453"/>
            <a:chExt cx="743395" cy="2249066"/>
          </a:xfrm>
          <a:solidFill>
            <a:srgbClr val="35A16B"/>
          </a:solidFill>
        </p:grpSpPr>
        <p:sp>
          <p:nvSpPr>
            <p:cNvPr id="229" name="楕円 228">
              <a:extLst>
                <a:ext uri="{FF2B5EF4-FFF2-40B4-BE49-F238E27FC236}">
                  <a16:creationId xmlns:a16="http://schemas.microsoft.com/office/drawing/2014/main" id="{61666FDF-41EE-422B-BD55-C55041AA127C}"/>
                </a:ext>
              </a:extLst>
            </p:cNvPr>
            <p:cNvSpPr/>
            <p:nvPr/>
          </p:nvSpPr>
          <p:spPr>
            <a:xfrm>
              <a:off x="4963115" y="2137453"/>
              <a:ext cx="518111" cy="518111"/>
            </a:xfrm>
            <a:prstGeom prst="ellipse">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0" name="四角形: 角を丸くする 229">
              <a:extLst>
                <a:ext uri="{FF2B5EF4-FFF2-40B4-BE49-F238E27FC236}">
                  <a16:creationId xmlns:a16="http://schemas.microsoft.com/office/drawing/2014/main" id="{AC153582-093C-469D-A734-3AD4E1683763}"/>
                </a:ext>
              </a:extLst>
            </p:cNvPr>
            <p:cNvSpPr/>
            <p:nvPr/>
          </p:nvSpPr>
          <p:spPr>
            <a:xfrm>
              <a:off x="4986096" y="2695492"/>
              <a:ext cx="472151" cy="916228"/>
            </a:xfrm>
            <a:prstGeom prst="round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1" name="四角形: 角を丸くする 230">
              <a:extLst>
                <a:ext uri="{FF2B5EF4-FFF2-40B4-BE49-F238E27FC236}">
                  <a16:creationId xmlns:a16="http://schemas.microsoft.com/office/drawing/2014/main" id="{7B934EC9-8557-4C40-84EC-70C5E3CE9426}"/>
                </a:ext>
              </a:extLst>
            </p:cNvPr>
            <p:cNvSpPr/>
            <p:nvPr/>
          </p:nvSpPr>
          <p:spPr>
            <a:xfrm>
              <a:off x="5026619" y="3525606"/>
              <a:ext cx="183848" cy="789440"/>
            </a:xfrm>
            <a:prstGeom prst="round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2" name="四角形: 角を丸くする 231">
              <a:extLst>
                <a:ext uri="{FF2B5EF4-FFF2-40B4-BE49-F238E27FC236}">
                  <a16:creationId xmlns:a16="http://schemas.microsoft.com/office/drawing/2014/main" id="{94A2511B-1FB2-42C4-BBE2-FE0FC4729228}"/>
                </a:ext>
              </a:extLst>
            </p:cNvPr>
            <p:cNvSpPr/>
            <p:nvPr/>
          </p:nvSpPr>
          <p:spPr>
            <a:xfrm>
              <a:off x="5232809" y="3525606"/>
              <a:ext cx="183848" cy="789440"/>
            </a:xfrm>
            <a:prstGeom prst="round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3" name="楕円 232">
              <a:extLst>
                <a:ext uri="{FF2B5EF4-FFF2-40B4-BE49-F238E27FC236}">
                  <a16:creationId xmlns:a16="http://schemas.microsoft.com/office/drawing/2014/main" id="{047B8CE9-241E-4A59-A006-C917B1ABAAD5}"/>
                </a:ext>
              </a:extLst>
            </p:cNvPr>
            <p:cNvSpPr/>
            <p:nvPr/>
          </p:nvSpPr>
          <p:spPr>
            <a:xfrm>
              <a:off x="5031075" y="4211584"/>
              <a:ext cx="174935" cy="174935"/>
            </a:xfrm>
            <a:prstGeom prst="ellipse">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4" name="楕円 233">
              <a:extLst>
                <a:ext uri="{FF2B5EF4-FFF2-40B4-BE49-F238E27FC236}">
                  <a16:creationId xmlns:a16="http://schemas.microsoft.com/office/drawing/2014/main" id="{C02AB167-576C-4702-B471-6F18548DC2D5}"/>
                </a:ext>
              </a:extLst>
            </p:cNvPr>
            <p:cNvSpPr/>
            <p:nvPr/>
          </p:nvSpPr>
          <p:spPr>
            <a:xfrm>
              <a:off x="5236194" y="4211584"/>
              <a:ext cx="174935" cy="174935"/>
            </a:xfrm>
            <a:prstGeom prst="ellipse">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楕円 234">
              <a:extLst>
                <a:ext uri="{FF2B5EF4-FFF2-40B4-BE49-F238E27FC236}">
                  <a16:creationId xmlns:a16="http://schemas.microsoft.com/office/drawing/2014/main" id="{6F71EE8A-A92D-4C0F-90D9-6F59CEFF1B7A}"/>
                </a:ext>
              </a:extLst>
            </p:cNvPr>
            <p:cNvSpPr/>
            <p:nvPr/>
          </p:nvSpPr>
          <p:spPr>
            <a:xfrm>
              <a:off x="5193405" y="2695492"/>
              <a:ext cx="400464" cy="183391"/>
            </a:xfrm>
            <a:prstGeom prst="ellipse">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四角形: 角を丸くする 235">
              <a:extLst>
                <a:ext uri="{FF2B5EF4-FFF2-40B4-BE49-F238E27FC236}">
                  <a16:creationId xmlns:a16="http://schemas.microsoft.com/office/drawing/2014/main" id="{2F808CD6-C39D-4650-9AAC-F840435D6FA3}"/>
                </a:ext>
              </a:extLst>
            </p:cNvPr>
            <p:cNvSpPr/>
            <p:nvPr/>
          </p:nvSpPr>
          <p:spPr>
            <a:xfrm>
              <a:off x="5338619" y="2766128"/>
              <a:ext cx="255250" cy="100522"/>
            </a:xfrm>
            <a:prstGeom prst="round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四角形: 角を丸くする 236">
              <a:extLst>
                <a:ext uri="{FF2B5EF4-FFF2-40B4-BE49-F238E27FC236}">
                  <a16:creationId xmlns:a16="http://schemas.microsoft.com/office/drawing/2014/main" id="{EAF66527-AA6E-403B-A736-99CF9FC30B49}"/>
                </a:ext>
              </a:extLst>
            </p:cNvPr>
            <p:cNvSpPr/>
            <p:nvPr/>
          </p:nvSpPr>
          <p:spPr>
            <a:xfrm>
              <a:off x="5478700" y="2907492"/>
              <a:ext cx="115169" cy="494534"/>
            </a:xfrm>
            <a:prstGeom prst="round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8" name="楕円 237">
              <a:extLst>
                <a:ext uri="{FF2B5EF4-FFF2-40B4-BE49-F238E27FC236}">
                  <a16:creationId xmlns:a16="http://schemas.microsoft.com/office/drawing/2014/main" id="{DBAFDCC4-6270-400F-9E32-60787DB0EC56}"/>
                </a:ext>
              </a:extLst>
            </p:cNvPr>
            <p:cNvSpPr/>
            <p:nvPr/>
          </p:nvSpPr>
          <p:spPr>
            <a:xfrm>
              <a:off x="5482085" y="3333283"/>
              <a:ext cx="109586" cy="109586"/>
            </a:xfrm>
            <a:prstGeom prst="ellipse">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9" name="正方形/長方形 238">
              <a:extLst>
                <a:ext uri="{FF2B5EF4-FFF2-40B4-BE49-F238E27FC236}">
                  <a16:creationId xmlns:a16="http://schemas.microsoft.com/office/drawing/2014/main" id="{5AF83CCE-A441-4E5F-8760-99467ABF1B14}"/>
                </a:ext>
              </a:extLst>
            </p:cNvPr>
            <p:cNvSpPr/>
            <p:nvPr/>
          </p:nvSpPr>
          <p:spPr>
            <a:xfrm>
              <a:off x="5266289" y="2832015"/>
              <a:ext cx="327580" cy="111632"/>
            </a:xfrm>
            <a:prstGeom prst="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0" name="グループ化 239">
              <a:extLst>
                <a:ext uri="{FF2B5EF4-FFF2-40B4-BE49-F238E27FC236}">
                  <a16:creationId xmlns:a16="http://schemas.microsoft.com/office/drawing/2014/main" id="{BBDA9E25-F1FE-4A43-BDA5-E2F67F143468}"/>
                </a:ext>
              </a:extLst>
            </p:cNvPr>
            <p:cNvGrpSpPr/>
            <p:nvPr/>
          </p:nvGrpSpPr>
          <p:grpSpPr>
            <a:xfrm flipH="1">
              <a:off x="4850474" y="2695492"/>
              <a:ext cx="400464" cy="747377"/>
              <a:chOff x="5345805" y="2847892"/>
              <a:chExt cx="400464" cy="747377"/>
            </a:xfrm>
            <a:grpFill/>
          </p:grpSpPr>
          <p:sp>
            <p:nvSpPr>
              <p:cNvPr id="241" name="楕円 240">
                <a:extLst>
                  <a:ext uri="{FF2B5EF4-FFF2-40B4-BE49-F238E27FC236}">
                    <a16:creationId xmlns:a16="http://schemas.microsoft.com/office/drawing/2014/main" id="{E6BB919B-1C9C-42A1-A58A-8ED5AF90F759}"/>
                  </a:ext>
                </a:extLst>
              </p:cNvPr>
              <p:cNvSpPr/>
              <p:nvPr/>
            </p:nvSpPr>
            <p:spPr>
              <a:xfrm>
                <a:off x="5345805" y="2847892"/>
                <a:ext cx="400464" cy="183391"/>
              </a:xfrm>
              <a:prstGeom prst="ellipse">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四角形: 角を丸くする 241">
                <a:extLst>
                  <a:ext uri="{FF2B5EF4-FFF2-40B4-BE49-F238E27FC236}">
                    <a16:creationId xmlns:a16="http://schemas.microsoft.com/office/drawing/2014/main" id="{FCA93F4E-7EAF-428D-ABA5-CB608616CA25}"/>
                  </a:ext>
                </a:extLst>
              </p:cNvPr>
              <p:cNvSpPr/>
              <p:nvPr/>
            </p:nvSpPr>
            <p:spPr>
              <a:xfrm>
                <a:off x="5491019" y="2918528"/>
                <a:ext cx="255250" cy="100522"/>
              </a:xfrm>
              <a:prstGeom prst="round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四角形: 角を丸くする 242">
                <a:extLst>
                  <a:ext uri="{FF2B5EF4-FFF2-40B4-BE49-F238E27FC236}">
                    <a16:creationId xmlns:a16="http://schemas.microsoft.com/office/drawing/2014/main" id="{03CA1347-A3C9-4568-8978-F024B4EEE047}"/>
                  </a:ext>
                </a:extLst>
              </p:cNvPr>
              <p:cNvSpPr/>
              <p:nvPr/>
            </p:nvSpPr>
            <p:spPr>
              <a:xfrm>
                <a:off x="5631100" y="3059892"/>
                <a:ext cx="115169" cy="494534"/>
              </a:xfrm>
              <a:prstGeom prst="round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楕円 243">
                <a:extLst>
                  <a:ext uri="{FF2B5EF4-FFF2-40B4-BE49-F238E27FC236}">
                    <a16:creationId xmlns:a16="http://schemas.microsoft.com/office/drawing/2014/main" id="{E3579D71-7218-4768-8CDA-B7D95A86E882}"/>
                  </a:ext>
                </a:extLst>
              </p:cNvPr>
              <p:cNvSpPr/>
              <p:nvPr/>
            </p:nvSpPr>
            <p:spPr>
              <a:xfrm>
                <a:off x="5634485" y="3485683"/>
                <a:ext cx="109586" cy="109586"/>
              </a:xfrm>
              <a:prstGeom prst="ellipse">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正方形/長方形 244">
                <a:extLst>
                  <a:ext uri="{FF2B5EF4-FFF2-40B4-BE49-F238E27FC236}">
                    <a16:creationId xmlns:a16="http://schemas.microsoft.com/office/drawing/2014/main" id="{30C8FA4F-0CBB-4ED0-A7D0-FB763E11CFBE}"/>
                  </a:ext>
                </a:extLst>
              </p:cNvPr>
              <p:cNvSpPr/>
              <p:nvPr/>
            </p:nvSpPr>
            <p:spPr>
              <a:xfrm>
                <a:off x="5418689" y="2984415"/>
                <a:ext cx="327580" cy="111632"/>
              </a:xfrm>
              <a:prstGeom prst="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8" name="グループ化 17">
            <a:extLst>
              <a:ext uri="{FF2B5EF4-FFF2-40B4-BE49-F238E27FC236}">
                <a16:creationId xmlns:a16="http://schemas.microsoft.com/office/drawing/2014/main" id="{1B0B7EBD-ACAF-439D-B226-7C1436A82476}"/>
              </a:ext>
            </a:extLst>
          </p:cNvPr>
          <p:cNvGrpSpPr/>
          <p:nvPr/>
        </p:nvGrpSpPr>
        <p:grpSpPr>
          <a:xfrm>
            <a:off x="4837929" y="5335033"/>
            <a:ext cx="455652" cy="894990"/>
            <a:chOff x="5732422" y="5283682"/>
            <a:chExt cx="455652" cy="894990"/>
          </a:xfrm>
          <a:solidFill>
            <a:srgbClr val="35A16B"/>
          </a:solidFill>
        </p:grpSpPr>
        <p:grpSp>
          <p:nvGrpSpPr>
            <p:cNvPr id="15" name="グループ化 14">
              <a:extLst>
                <a:ext uri="{FF2B5EF4-FFF2-40B4-BE49-F238E27FC236}">
                  <a16:creationId xmlns:a16="http://schemas.microsoft.com/office/drawing/2014/main" id="{474FD7F7-653F-4894-A065-DDF05864B6E7}"/>
                </a:ext>
              </a:extLst>
            </p:cNvPr>
            <p:cNvGrpSpPr/>
            <p:nvPr/>
          </p:nvGrpSpPr>
          <p:grpSpPr>
            <a:xfrm>
              <a:off x="5732422" y="5283682"/>
              <a:ext cx="407345" cy="894990"/>
              <a:chOff x="5732422" y="5283682"/>
              <a:chExt cx="407345" cy="894990"/>
            </a:xfrm>
            <a:grpFill/>
          </p:grpSpPr>
          <p:sp>
            <p:nvSpPr>
              <p:cNvPr id="247" name="楕円 246">
                <a:extLst>
                  <a:ext uri="{FF2B5EF4-FFF2-40B4-BE49-F238E27FC236}">
                    <a16:creationId xmlns:a16="http://schemas.microsoft.com/office/drawing/2014/main" id="{8064845F-F0E8-4A5D-8519-9FA0D0606C75}"/>
                  </a:ext>
                </a:extLst>
              </p:cNvPr>
              <p:cNvSpPr/>
              <p:nvPr/>
            </p:nvSpPr>
            <p:spPr>
              <a:xfrm>
                <a:off x="5883310" y="5283682"/>
                <a:ext cx="227331" cy="227331"/>
              </a:xfrm>
              <a:prstGeom prst="ellipse">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8" name="四角形: 角を丸くする 247">
                <a:extLst>
                  <a:ext uri="{FF2B5EF4-FFF2-40B4-BE49-F238E27FC236}">
                    <a16:creationId xmlns:a16="http://schemas.microsoft.com/office/drawing/2014/main" id="{60145C96-7457-4F4B-AC73-7A099AD36427}"/>
                  </a:ext>
                </a:extLst>
              </p:cNvPr>
              <p:cNvSpPr/>
              <p:nvPr/>
            </p:nvSpPr>
            <p:spPr>
              <a:xfrm>
                <a:off x="5782540" y="5682679"/>
                <a:ext cx="207165" cy="218967"/>
              </a:xfrm>
              <a:prstGeom prst="round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9" name="四角形: 角を丸くする 248">
                <a:extLst>
                  <a:ext uri="{FF2B5EF4-FFF2-40B4-BE49-F238E27FC236}">
                    <a16:creationId xmlns:a16="http://schemas.microsoft.com/office/drawing/2014/main" id="{A185A197-E9AD-491F-99B0-DB9319C0B440}"/>
                  </a:ext>
                </a:extLst>
              </p:cNvPr>
              <p:cNvSpPr/>
              <p:nvPr/>
            </p:nvSpPr>
            <p:spPr>
              <a:xfrm>
                <a:off x="5802425" y="5874888"/>
                <a:ext cx="80667" cy="272424"/>
              </a:xfrm>
              <a:prstGeom prst="round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四角形: 角を丸くする 249">
                <a:extLst>
                  <a:ext uri="{FF2B5EF4-FFF2-40B4-BE49-F238E27FC236}">
                    <a16:creationId xmlns:a16="http://schemas.microsoft.com/office/drawing/2014/main" id="{C63CFD9D-8656-443D-B33F-8B7BA40E5575}"/>
                  </a:ext>
                </a:extLst>
              </p:cNvPr>
              <p:cNvSpPr/>
              <p:nvPr/>
            </p:nvSpPr>
            <p:spPr>
              <a:xfrm>
                <a:off x="5892894" y="5874888"/>
                <a:ext cx="80667" cy="272424"/>
              </a:xfrm>
              <a:prstGeom prst="round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楕円 250">
                <a:extLst>
                  <a:ext uri="{FF2B5EF4-FFF2-40B4-BE49-F238E27FC236}">
                    <a16:creationId xmlns:a16="http://schemas.microsoft.com/office/drawing/2014/main" id="{D3DD3075-CC4A-4B38-AFC8-5D6B3B912EB9}"/>
                  </a:ext>
                </a:extLst>
              </p:cNvPr>
              <p:cNvSpPr/>
              <p:nvPr/>
            </p:nvSpPr>
            <p:spPr>
              <a:xfrm>
                <a:off x="5804380" y="6101916"/>
                <a:ext cx="76756" cy="76756"/>
              </a:xfrm>
              <a:prstGeom prst="ellipse">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楕円 251">
                <a:extLst>
                  <a:ext uri="{FF2B5EF4-FFF2-40B4-BE49-F238E27FC236}">
                    <a16:creationId xmlns:a16="http://schemas.microsoft.com/office/drawing/2014/main" id="{8B894EA5-189C-42C0-B5E2-31DF20AF50B7}"/>
                  </a:ext>
                </a:extLst>
              </p:cNvPr>
              <p:cNvSpPr/>
              <p:nvPr/>
            </p:nvSpPr>
            <p:spPr>
              <a:xfrm>
                <a:off x="5894380" y="6101916"/>
                <a:ext cx="76756" cy="76756"/>
              </a:xfrm>
              <a:prstGeom prst="ellipse">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3" name="楕円 252">
                <a:extLst>
                  <a:ext uri="{FF2B5EF4-FFF2-40B4-BE49-F238E27FC236}">
                    <a16:creationId xmlns:a16="http://schemas.microsoft.com/office/drawing/2014/main" id="{2D11C899-1884-4724-A198-93143337262B}"/>
                  </a:ext>
                </a:extLst>
              </p:cNvPr>
              <p:cNvSpPr/>
              <p:nvPr/>
            </p:nvSpPr>
            <p:spPr>
              <a:xfrm rot="1887221">
                <a:off x="5916189" y="5525110"/>
                <a:ext cx="175711" cy="80466"/>
              </a:xfrm>
              <a:prstGeom prst="ellipse">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四角形: 角を丸くする 253">
                <a:extLst>
                  <a:ext uri="{FF2B5EF4-FFF2-40B4-BE49-F238E27FC236}">
                    <a16:creationId xmlns:a16="http://schemas.microsoft.com/office/drawing/2014/main" id="{CE20BA85-87C1-4B30-9ECB-79BFCCDC6818}"/>
                  </a:ext>
                </a:extLst>
              </p:cNvPr>
              <p:cNvSpPr/>
              <p:nvPr/>
            </p:nvSpPr>
            <p:spPr>
              <a:xfrm rot="4374413">
                <a:off x="5721469" y="5607168"/>
                <a:ext cx="111996" cy="44106"/>
              </a:xfrm>
              <a:prstGeom prst="round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四角形: 角を丸くする 254">
                <a:extLst>
                  <a:ext uri="{FF2B5EF4-FFF2-40B4-BE49-F238E27FC236}">
                    <a16:creationId xmlns:a16="http://schemas.microsoft.com/office/drawing/2014/main" id="{FDA2C15C-2B87-4BD4-AC40-7F1330FE0CCE}"/>
                  </a:ext>
                </a:extLst>
              </p:cNvPr>
              <p:cNvSpPr/>
              <p:nvPr/>
            </p:nvSpPr>
            <p:spPr>
              <a:xfrm rot="20262080">
                <a:off x="6049548" y="5563238"/>
                <a:ext cx="52797" cy="190369"/>
              </a:xfrm>
              <a:prstGeom prst="round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楕円 255">
                <a:extLst>
                  <a:ext uri="{FF2B5EF4-FFF2-40B4-BE49-F238E27FC236}">
                    <a16:creationId xmlns:a16="http://schemas.microsoft.com/office/drawing/2014/main" id="{3B382194-4EF5-4D4A-8103-F506D75A202E}"/>
                  </a:ext>
                </a:extLst>
              </p:cNvPr>
              <p:cNvSpPr/>
              <p:nvPr/>
            </p:nvSpPr>
            <p:spPr>
              <a:xfrm>
                <a:off x="6084394" y="5717353"/>
                <a:ext cx="55373" cy="59407"/>
              </a:xfrm>
              <a:prstGeom prst="ellipse">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58" name="グループ化 257">
                <a:extLst>
                  <a:ext uri="{FF2B5EF4-FFF2-40B4-BE49-F238E27FC236}">
                    <a16:creationId xmlns:a16="http://schemas.microsoft.com/office/drawing/2014/main" id="{FD155A6D-24F7-4F1E-8AFF-25384A57ABB2}"/>
                  </a:ext>
                </a:extLst>
              </p:cNvPr>
              <p:cNvGrpSpPr/>
              <p:nvPr/>
            </p:nvGrpSpPr>
            <p:grpSpPr>
              <a:xfrm flipH="1">
                <a:off x="5732422" y="5485268"/>
                <a:ext cx="270185" cy="234499"/>
                <a:chOff x="5113893" y="2958576"/>
                <a:chExt cx="615781" cy="534447"/>
              </a:xfrm>
              <a:grpFill/>
            </p:grpSpPr>
            <p:sp>
              <p:nvSpPr>
                <p:cNvPr id="259" name="楕円 258">
                  <a:extLst>
                    <a:ext uri="{FF2B5EF4-FFF2-40B4-BE49-F238E27FC236}">
                      <a16:creationId xmlns:a16="http://schemas.microsoft.com/office/drawing/2014/main" id="{1465DE3C-128E-4418-882F-282C5B2DE066}"/>
                    </a:ext>
                  </a:extLst>
                </p:cNvPr>
                <p:cNvSpPr/>
                <p:nvPr/>
              </p:nvSpPr>
              <p:spPr>
                <a:xfrm rot="20332633">
                  <a:off x="5113893" y="2958576"/>
                  <a:ext cx="400464" cy="183390"/>
                </a:xfrm>
                <a:prstGeom prst="ellipse">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0" name="四角形: 角を丸くする 259">
                  <a:extLst>
                    <a:ext uri="{FF2B5EF4-FFF2-40B4-BE49-F238E27FC236}">
                      <a16:creationId xmlns:a16="http://schemas.microsoft.com/office/drawing/2014/main" id="{4BC4D391-D29E-4132-A4B6-7253B648A343}"/>
                    </a:ext>
                  </a:extLst>
                </p:cNvPr>
                <p:cNvSpPr/>
                <p:nvPr/>
              </p:nvSpPr>
              <p:spPr>
                <a:xfrm rot="19823528">
                  <a:off x="5280095" y="3093490"/>
                  <a:ext cx="255251" cy="100522"/>
                </a:xfrm>
                <a:prstGeom prst="round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1" name="四角形: 角を丸くする 260">
                  <a:extLst>
                    <a:ext uri="{FF2B5EF4-FFF2-40B4-BE49-F238E27FC236}">
                      <a16:creationId xmlns:a16="http://schemas.microsoft.com/office/drawing/2014/main" id="{54715D7D-E1B3-4445-A1CD-BAA4BBDACBFA}"/>
                    </a:ext>
                  </a:extLst>
                </p:cNvPr>
                <p:cNvSpPr/>
                <p:nvPr/>
              </p:nvSpPr>
              <p:spPr>
                <a:xfrm rot="18892555">
                  <a:off x="5506618" y="2929537"/>
                  <a:ext cx="104198" cy="341914"/>
                </a:xfrm>
                <a:prstGeom prst="round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2" name="楕円 261">
                  <a:extLst>
                    <a:ext uri="{FF2B5EF4-FFF2-40B4-BE49-F238E27FC236}">
                      <a16:creationId xmlns:a16="http://schemas.microsoft.com/office/drawing/2014/main" id="{3F640375-FA5A-4BB4-8360-A4A4233BA84C}"/>
                    </a:ext>
                  </a:extLst>
                </p:cNvPr>
                <p:cNvSpPr/>
                <p:nvPr/>
              </p:nvSpPr>
              <p:spPr>
                <a:xfrm>
                  <a:off x="5573861" y="3388825"/>
                  <a:ext cx="119036" cy="104198"/>
                </a:xfrm>
                <a:prstGeom prst="ellipse">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3" name="正方形/長方形 262">
                  <a:extLst>
                    <a:ext uri="{FF2B5EF4-FFF2-40B4-BE49-F238E27FC236}">
                      <a16:creationId xmlns:a16="http://schemas.microsoft.com/office/drawing/2014/main" id="{1A3DF849-890E-4A9D-B7DB-30DBA1535A5C}"/>
                    </a:ext>
                  </a:extLst>
                </p:cNvPr>
                <p:cNvSpPr/>
                <p:nvPr/>
              </p:nvSpPr>
              <p:spPr>
                <a:xfrm rot="20634865">
                  <a:off x="5150334" y="3153043"/>
                  <a:ext cx="327581" cy="111633"/>
                </a:xfrm>
                <a:prstGeom prst="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65" name="四角形: 角を丸くする 264">
              <a:extLst>
                <a:ext uri="{FF2B5EF4-FFF2-40B4-BE49-F238E27FC236}">
                  <a16:creationId xmlns:a16="http://schemas.microsoft.com/office/drawing/2014/main" id="{AB2DE616-B48F-4F92-8D3C-3C780793D346}"/>
                </a:ext>
              </a:extLst>
            </p:cNvPr>
            <p:cNvSpPr/>
            <p:nvPr/>
          </p:nvSpPr>
          <p:spPr>
            <a:xfrm rot="1198969">
              <a:off x="5804339" y="5556164"/>
              <a:ext cx="207165" cy="218967"/>
            </a:xfrm>
            <a:prstGeom prst="round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U ターン 16">
              <a:extLst>
                <a:ext uri="{FF2B5EF4-FFF2-40B4-BE49-F238E27FC236}">
                  <a16:creationId xmlns:a16="http://schemas.microsoft.com/office/drawing/2014/main" id="{05751DC5-2635-40AF-9820-0B69C9054C3E}"/>
                </a:ext>
              </a:extLst>
            </p:cNvPr>
            <p:cNvSpPr/>
            <p:nvPr/>
          </p:nvSpPr>
          <p:spPr>
            <a:xfrm>
              <a:off x="6099985" y="5765730"/>
              <a:ext cx="88089" cy="412942"/>
            </a:xfrm>
            <a:prstGeom prst="uturnArrow">
              <a:avLst>
                <a:gd name="adj1" fmla="val 27817"/>
                <a:gd name="adj2" fmla="val 25000"/>
                <a:gd name="adj3" fmla="val 0"/>
                <a:gd name="adj4" fmla="val 43750"/>
                <a:gd name="adj5" fmla="val 24511"/>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7" name="グループ化 26">
            <a:extLst>
              <a:ext uri="{FF2B5EF4-FFF2-40B4-BE49-F238E27FC236}">
                <a16:creationId xmlns:a16="http://schemas.microsoft.com/office/drawing/2014/main" id="{775AE5DC-EE14-4EE4-ABF0-62A9AD912BA8}"/>
              </a:ext>
            </a:extLst>
          </p:cNvPr>
          <p:cNvGrpSpPr/>
          <p:nvPr/>
        </p:nvGrpSpPr>
        <p:grpSpPr>
          <a:xfrm>
            <a:off x="4964558" y="4020582"/>
            <a:ext cx="422897" cy="956643"/>
            <a:chOff x="4964558" y="4020582"/>
            <a:chExt cx="422897" cy="956643"/>
          </a:xfrm>
          <a:solidFill>
            <a:srgbClr val="35A16B"/>
          </a:solidFill>
        </p:grpSpPr>
        <p:sp>
          <p:nvSpPr>
            <p:cNvPr id="193" name="楕円 192">
              <a:extLst>
                <a:ext uri="{FF2B5EF4-FFF2-40B4-BE49-F238E27FC236}">
                  <a16:creationId xmlns:a16="http://schemas.microsoft.com/office/drawing/2014/main" id="{B704F5CE-B1B7-4418-879B-4A256FDCFE65}"/>
                </a:ext>
              </a:extLst>
            </p:cNvPr>
            <p:cNvSpPr/>
            <p:nvPr/>
          </p:nvSpPr>
          <p:spPr>
            <a:xfrm>
              <a:off x="5077810" y="4020582"/>
              <a:ext cx="196574" cy="201524"/>
            </a:xfrm>
            <a:prstGeom prst="ellipse">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四角形: 角を丸くする 193">
              <a:extLst>
                <a:ext uri="{FF2B5EF4-FFF2-40B4-BE49-F238E27FC236}">
                  <a16:creationId xmlns:a16="http://schemas.microsoft.com/office/drawing/2014/main" id="{B2ACEE9F-FD5A-4A75-AE49-B0F4636834D9}"/>
                </a:ext>
              </a:extLst>
            </p:cNvPr>
            <p:cNvSpPr/>
            <p:nvPr/>
          </p:nvSpPr>
          <p:spPr>
            <a:xfrm>
              <a:off x="5072788" y="4235255"/>
              <a:ext cx="207165" cy="436704"/>
            </a:xfrm>
            <a:prstGeom prst="round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四角形: 角を丸くする 194">
              <a:extLst>
                <a:ext uri="{FF2B5EF4-FFF2-40B4-BE49-F238E27FC236}">
                  <a16:creationId xmlns:a16="http://schemas.microsoft.com/office/drawing/2014/main" id="{DBBB8F3B-F597-4BB7-AD76-04D8C64100FC}"/>
                </a:ext>
              </a:extLst>
            </p:cNvPr>
            <p:cNvSpPr/>
            <p:nvPr/>
          </p:nvSpPr>
          <p:spPr>
            <a:xfrm>
              <a:off x="5117237" y="4599483"/>
              <a:ext cx="80667" cy="346382"/>
            </a:xfrm>
            <a:prstGeom prst="round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四角形: 角を丸くする 195">
              <a:extLst>
                <a:ext uri="{FF2B5EF4-FFF2-40B4-BE49-F238E27FC236}">
                  <a16:creationId xmlns:a16="http://schemas.microsoft.com/office/drawing/2014/main" id="{EAD20860-5DD0-45D0-A382-79571E1124DE}"/>
                </a:ext>
              </a:extLst>
            </p:cNvPr>
            <p:cNvSpPr/>
            <p:nvPr/>
          </p:nvSpPr>
          <p:spPr>
            <a:xfrm>
              <a:off x="5181037" y="4599483"/>
              <a:ext cx="80667" cy="346382"/>
            </a:xfrm>
            <a:prstGeom prst="round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楕円 196">
              <a:extLst>
                <a:ext uri="{FF2B5EF4-FFF2-40B4-BE49-F238E27FC236}">
                  <a16:creationId xmlns:a16="http://schemas.microsoft.com/office/drawing/2014/main" id="{8EBED129-4D85-4196-92A7-56D5011340DC}"/>
                </a:ext>
              </a:extLst>
            </p:cNvPr>
            <p:cNvSpPr/>
            <p:nvPr/>
          </p:nvSpPr>
          <p:spPr>
            <a:xfrm>
              <a:off x="5119193" y="4900469"/>
              <a:ext cx="76756" cy="76756"/>
            </a:xfrm>
            <a:prstGeom prst="ellipse">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楕円 197">
              <a:extLst>
                <a:ext uri="{FF2B5EF4-FFF2-40B4-BE49-F238E27FC236}">
                  <a16:creationId xmlns:a16="http://schemas.microsoft.com/office/drawing/2014/main" id="{55484B03-F7ED-490E-ADF0-F1114B7B0A50}"/>
                </a:ext>
              </a:extLst>
            </p:cNvPr>
            <p:cNvSpPr/>
            <p:nvPr/>
          </p:nvSpPr>
          <p:spPr>
            <a:xfrm>
              <a:off x="5182522" y="4900469"/>
              <a:ext cx="76756" cy="76756"/>
            </a:xfrm>
            <a:prstGeom prst="ellipse">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楕円 198">
              <a:extLst>
                <a:ext uri="{FF2B5EF4-FFF2-40B4-BE49-F238E27FC236}">
                  <a16:creationId xmlns:a16="http://schemas.microsoft.com/office/drawing/2014/main" id="{2BE772A2-C30C-4480-9879-915FD2471132}"/>
                </a:ext>
              </a:extLst>
            </p:cNvPr>
            <p:cNvSpPr/>
            <p:nvPr/>
          </p:nvSpPr>
          <p:spPr>
            <a:xfrm>
              <a:off x="5163747" y="4235255"/>
              <a:ext cx="175711" cy="80466"/>
            </a:xfrm>
            <a:prstGeom prst="ellipse">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四角形: 角を丸くする 199">
              <a:extLst>
                <a:ext uri="{FF2B5EF4-FFF2-40B4-BE49-F238E27FC236}">
                  <a16:creationId xmlns:a16="http://schemas.microsoft.com/office/drawing/2014/main" id="{1291B4D2-4727-4015-BFF4-B5D337015F32}"/>
                </a:ext>
              </a:extLst>
            </p:cNvPr>
            <p:cNvSpPr/>
            <p:nvPr/>
          </p:nvSpPr>
          <p:spPr>
            <a:xfrm rot="2367336">
              <a:off x="4976277" y="4444257"/>
              <a:ext cx="135453" cy="61849"/>
            </a:xfrm>
            <a:prstGeom prst="round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四角形: 角を丸くする 200">
              <a:extLst>
                <a:ext uri="{FF2B5EF4-FFF2-40B4-BE49-F238E27FC236}">
                  <a16:creationId xmlns:a16="http://schemas.microsoft.com/office/drawing/2014/main" id="{C84F5748-F3B7-46CA-A063-C2D5F74656C3}"/>
                </a:ext>
              </a:extLst>
            </p:cNvPr>
            <p:cNvSpPr/>
            <p:nvPr/>
          </p:nvSpPr>
          <p:spPr>
            <a:xfrm>
              <a:off x="5288241" y="4265729"/>
              <a:ext cx="50532" cy="216986"/>
            </a:xfrm>
            <a:prstGeom prst="round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楕円 201">
              <a:extLst>
                <a:ext uri="{FF2B5EF4-FFF2-40B4-BE49-F238E27FC236}">
                  <a16:creationId xmlns:a16="http://schemas.microsoft.com/office/drawing/2014/main" id="{C91225EE-EAD4-4020-A207-FEEEF0CE853C}"/>
                </a:ext>
              </a:extLst>
            </p:cNvPr>
            <p:cNvSpPr/>
            <p:nvPr/>
          </p:nvSpPr>
          <p:spPr>
            <a:xfrm flipH="1" flipV="1">
              <a:off x="4964558" y="4401807"/>
              <a:ext cx="48084" cy="65791"/>
            </a:xfrm>
            <a:prstGeom prst="ellipse">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4" name="グループ化 203">
              <a:extLst>
                <a:ext uri="{FF2B5EF4-FFF2-40B4-BE49-F238E27FC236}">
                  <a16:creationId xmlns:a16="http://schemas.microsoft.com/office/drawing/2014/main" id="{4B296C86-E731-486C-BA4C-EAD52C837367}"/>
                </a:ext>
              </a:extLst>
            </p:cNvPr>
            <p:cNvGrpSpPr/>
            <p:nvPr/>
          </p:nvGrpSpPr>
          <p:grpSpPr>
            <a:xfrm flipH="1">
              <a:off x="4991249" y="4235255"/>
              <a:ext cx="197743" cy="327926"/>
              <a:chOff x="5345805" y="2847892"/>
              <a:chExt cx="450677" cy="747377"/>
            </a:xfrm>
            <a:grpFill/>
          </p:grpSpPr>
          <p:sp>
            <p:nvSpPr>
              <p:cNvPr id="205" name="楕円 204">
                <a:extLst>
                  <a:ext uri="{FF2B5EF4-FFF2-40B4-BE49-F238E27FC236}">
                    <a16:creationId xmlns:a16="http://schemas.microsoft.com/office/drawing/2014/main" id="{E2476A1B-D9ED-4949-895D-EFE2310D99A3}"/>
                  </a:ext>
                </a:extLst>
              </p:cNvPr>
              <p:cNvSpPr/>
              <p:nvPr/>
            </p:nvSpPr>
            <p:spPr>
              <a:xfrm>
                <a:off x="5345805" y="2847892"/>
                <a:ext cx="400464" cy="183391"/>
              </a:xfrm>
              <a:prstGeom prst="ellipse">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四角形: 角を丸くする 205">
                <a:extLst>
                  <a:ext uri="{FF2B5EF4-FFF2-40B4-BE49-F238E27FC236}">
                    <a16:creationId xmlns:a16="http://schemas.microsoft.com/office/drawing/2014/main" id="{E721C69C-5D17-44BC-A931-E45602E98E4C}"/>
                  </a:ext>
                </a:extLst>
              </p:cNvPr>
              <p:cNvSpPr/>
              <p:nvPr/>
            </p:nvSpPr>
            <p:spPr>
              <a:xfrm>
                <a:off x="5491019" y="2918528"/>
                <a:ext cx="255250" cy="100522"/>
              </a:xfrm>
              <a:prstGeom prst="round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 name="四角形: 角を丸くする 206">
                <a:extLst>
                  <a:ext uri="{FF2B5EF4-FFF2-40B4-BE49-F238E27FC236}">
                    <a16:creationId xmlns:a16="http://schemas.microsoft.com/office/drawing/2014/main" id="{D4BE1D8E-E89E-4340-A69B-C230746636E7}"/>
                  </a:ext>
                </a:extLst>
              </p:cNvPr>
              <p:cNvSpPr/>
              <p:nvPr/>
            </p:nvSpPr>
            <p:spPr>
              <a:xfrm rot="20591368">
                <a:off x="5671364" y="2932515"/>
                <a:ext cx="125118" cy="355036"/>
              </a:xfrm>
              <a:prstGeom prst="round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 name="楕円 207">
                <a:extLst>
                  <a:ext uri="{FF2B5EF4-FFF2-40B4-BE49-F238E27FC236}">
                    <a16:creationId xmlns:a16="http://schemas.microsoft.com/office/drawing/2014/main" id="{CA30C47F-C023-498B-ACFD-BFDF14190464}"/>
                  </a:ext>
                </a:extLst>
              </p:cNvPr>
              <p:cNvSpPr/>
              <p:nvPr/>
            </p:nvSpPr>
            <p:spPr>
              <a:xfrm>
                <a:off x="5605541" y="3485683"/>
                <a:ext cx="109586" cy="109586"/>
              </a:xfrm>
              <a:prstGeom prst="ellipse">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正方形/長方形 208">
                <a:extLst>
                  <a:ext uri="{FF2B5EF4-FFF2-40B4-BE49-F238E27FC236}">
                    <a16:creationId xmlns:a16="http://schemas.microsoft.com/office/drawing/2014/main" id="{43C7C794-1803-4973-8691-C15213AAA93A}"/>
                  </a:ext>
                </a:extLst>
              </p:cNvPr>
              <p:cNvSpPr/>
              <p:nvPr/>
            </p:nvSpPr>
            <p:spPr>
              <a:xfrm>
                <a:off x="5388896" y="3002973"/>
                <a:ext cx="327578" cy="111633"/>
              </a:xfrm>
              <a:prstGeom prst="rect">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 name="フローチャート: 論理積ゲート 19">
              <a:extLst>
                <a:ext uri="{FF2B5EF4-FFF2-40B4-BE49-F238E27FC236}">
                  <a16:creationId xmlns:a16="http://schemas.microsoft.com/office/drawing/2014/main" id="{A9D2A511-E66F-4FCD-BFD7-31EF559B4D8A}"/>
                </a:ext>
              </a:extLst>
            </p:cNvPr>
            <p:cNvSpPr/>
            <p:nvPr/>
          </p:nvSpPr>
          <p:spPr>
            <a:xfrm rot="16200000">
              <a:off x="5024703" y="4445073"/>
              <a:ext cx="336449" cy="291693"/>
            </a:xfrm>
            <a:prstGeom prst="flowChartDelay">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弦 25">
              <a:extLst>
                <a:ext uri="{FF2B5EF4-FFF2-40B4-BE49-F238E27FC236}">
                  <a16:creationId xmlns:a16="http://schemas.microsoft.com/office/drawing/2014/main" id="{628F757C-01C8-4238-8B3E-FCC90D0084E5}"/>
                </a:ext>
              </a:extLst>
            </p:cNvPr>
            <p:cNvSpPr/>
            <p:nvPr/>
          </p:nvSpPr>
          <p:spPr>
            <a:xfrm rot="9913627">
              <a:off x="5130089" y="4349172"/>
              <a:ext cx="257366" cy="312878"/>
            </a:xfrm>
            <a:prstGeom prst="chord">
              <a:avLst/>
            </a:prstGeom>
            <a:grp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651439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7E8019D-5A5E-43AA-B3BB-6CD89776671C}"/>
              </a:ext>
            </a:extLst>
          </p:cNvPr>
          <p:cNvSpPr>
            <a:spLocks noGrp="1"/>
          </p:cNvSpPr>
          <p:nvPr>
            <p:ph type="sldNum" sz="quarter" idx="12"/>
          </p:nvPr>
        </p:nvSpPr>
        <p:spPr/>
        <p:txBody>
          <a:bodyPr/>
          <a:lstStyle/>
          <a:p>
            <a:fld id="{48C0FCB9-D989-46F1-965E-624BDAC7E129}" type="slidenum">
              <a:rPr kumimoji="1" lang="ja-JP" altLang="en-US" smtClean="0"/>
              <a:pPr/>
              <a:t>5</a:t>
            </a:fld>
            <a:endParaRPr kumimoji="1" lang="ja-JP" altLang="en-US"/>
          </a:p>
        </p:txBody>
      </p:sp>
      <p:sp>
        <p:nvSpPr>
          <p:cNvPr id="5" name="四角形: 角を丸くする 4">
            <a:extLst>
              <a:ext uri="{FF2B5EF4-FFF2-40B4-BE49-F238E27FC236}">
                <a16:creationId xmlns:a16="http://schemas.microsoft.com/office/drawing/2014/main" id="{C6027D71-137B-4D89-AD94-059CF63A5526}"/>
              </a:ext>
            </a:extLst>
          </p:cNvPr>
          <p:cNvSpPr/>
          <p:nvPr/>
        </p:nvSpPr>
        <p:spPr>
          <a:xfrm>
            <a:off x="1246185" y="1531794"/>
            <a:ext cx="6651630" cy="3644781"/>
          </a:xfrm>
          <a:prstGeom prst="roundRect">
            <a:avLst>
              <a:gd name="adj" fmla="val 16094"/>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3600">
                <a:solidFill>
                  <a:schemeClr val="bg1"/>
                </a:solidFill>
                <a:latin typeface="HGPｺﾞｼｯｸE" panose="020B0900000000000000" pitchFamily="50" charset="-128"/>
                <a:ea typeface="HGPｺﾞｼｯｸE" panose="020B0900000000000000" pitchFamily="50" charset="-128"/>
              </a:rPr>
              <a:t>地震に対する</a:t>
            </a:r>
            <a:endParaRPr kumimoji="1" lang="en-US" altLang="ja-JP" sz="3600">
              <a:solidFill>
                <a:schemeClr val="bg1"/>
              </a:solidFill>
              <a:latin typeface="HGPｺﾞｼｯｸE" panose="020B0900000000000000" pitchFamily="50" charset="-128"/>
              <a:ea typeface="HGPｺﾞｼｯｸE" panose="020B0900000000000000" pitchFamily="50" charset="-128"/>
            </a:endParaRPr>
          </a:p>
          <a:p>
            <a:pPr algn="ctr">
              <a:lnSpc>
                <a:spcPct val="150000"/>
              </a:lnSpc>
            </a:pPr>
            <a:r>
              <a:rPr kumimoji="1" lang="ja-JP" altLang="en-US" sz="3600">
                <a:solidFill>
                  <a:schemeClr val="bg1"/>
                </a:solidFill>
                <a:latin typeface="HGPｺﾞｼｯｸE" panose="020B0900000000000000" pitchFamily="50" charset="-128"/>
                <a:ea typeface="HGPｺﾞｼｯｸE" panose="020B0900000000000000" pitchFamily="50" charset="-128"/>
              </a:rPr>
              <a:t>わが家の安全対策には</a:t>
            </a:r>
            <a:endParaRPr kumimoji="1" lang="en-US" altLang="ja-JP" sz="3600">
              <a:solidFill>
                <a:schemeClr val="bg1"/>
              </a:solidFill>
              <a:latin typeface="HGPｺﾞｼｯｸE" panose="020B0900000000000000" pitchFamily="50" charset="-128"/>
              <a:ea typeface="HGPｺﾞｼｯｸE" panose="020B0900000000000000" pitchFamily="50" charset="-128"/>
            </a:endParaRPr>
          </a:p>
          <a:p>
            <a:pPr algn="ctr">
              <a:lnSpc>
                <a:spcPct val="150000"/>
              </a:lnSpc>
            </a:pPr>
            <a:r>
              <a:rPr kumimoji="1" lang="ja-JP" altLang="en-US" sz="3600">
                <a:solidFill>
                  <a:schemeClr val="bg1"/>
                </a:solidFill>
                <a:latin typeface="HGPｺﾞｼｯｸE" panose="020B0900000000000000" pitchFamily="50" charset="-128"/>
                <a:ea typeface="HGPｺﾞｼｯｸE" panose="020B0900000000000000" pitchFamily="50" charset="-128"/>
              </a:rPr>
              <a:t>どんなものがあるでしょうか？</a:t>
            </a:r>
          </a:p>
        </p:txBody>
      </p:sp>
    </p:spTree>
    <p:extLst>
      <p:ext uri="{BB962C8B-B14F-4D97-AF65-F5344CB8AC3E}">
        <p14:creationId xmlns:p14="http://schemas.microsoft.com/office/powerpoint/2010/main" val="4087184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7E8019D-5A5E-43AA-B3BB-6CD89776671C}"/>
              </a:ext>
            </a:extLst>
          </p:cNvPr>
          <p:cNvSpPr>
            <a:spLocks noGrp="1"/>
          </p:cNvSpPr>
          <p:nvPr>
            <p:ph type="sldNum" sz="quarter" idx="12"/>
          </p:nvPr>
        </p:nvSpPr>
        <p:spPr/>
        <p:txBody>
          <a:bodyPr/>
          <a:lstStyle/>
          <a:p>
            <a:fld id="{48C0FCB9-D989-46F1-965E-624BDAC7E129}" type="slidenum">
              <a:rPr kumimoji="1" lang="ja-JP" altLang="en-US" smtClean="0"/>
              <a:pPr/>
              <a:t>6</a:t>
            </a:fld>
            <a:endParaRPr kumimoji="1" lang="ja-JP" altLang="en-US"/>
          </a:p>
        </p:txBody>
      </p:sp>
      <p:grpSp>
        <p:nvGrpSpPr>
          <p:cNvPr id="3" name="グループ化 2">
            <a:extLst>
              <a:ext uri="{FF2B5EF4-FFF2-40B4-BE49-F238E27FC236}">
                <a16:creationId xmlns:a16="http://schemas.microsoft.com/office/drawing/2014/main" id="{81821326-65B3-4409-B262-99CE76E9D211}"/>
              </a:ext>
            </a:extLst>
          </p:cNvPr>
          <p:cNvGrpSpPr/>
          <p:nvPr/>
        </p:nvGrpSpPr>
        <p:grpSpPr>
          <a:xfrm>
            <a:off x="564219" y="1511613"/>
            <a:ext cx="7428968" cy="4141048"/>
            <a:chOff x="432334" y="1144932"/>
            <a:chExt cx="7596976" cy="4141048"/>
          </a:xfrm>
        </p:grpSpPr>
        <p:sp>
          <p:nvSpPr>
            <p:cNvPr id="2" name="直角三角形 1">
              <a:extLst>
                <a:ext uri="{FF2B5EF4-FFF2-40B4-BE49-F238E27FC236}">
                  <a16:creationId xmlns:a16="http://schemas.microsoft.com/office/drawing/2014/main" id="{02E3BFED-6107-4E75-A6C3-D06AAF8D1256}"/>
                </a:ext>
              </a:extLst>
            </p:cNvPr>
            <p:cNvSpPr/>
            <p:nvPr/>
          </p:nvSpPr>
          <p:spPr>
            <a:xfrm flipH="1" flipV="1">
              <a:off x="432334" y="1144932"/>
              <a:ext cx="1599762" cy="1706332"/>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36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5" name="四角形: 角を丸くする 4">
              <a:extLst>
                <a:ext uri="{FF2B5EF4-FFF2-40B4-BE49-F238E27FC236}">
                  <a16:creationId xmlns:a16="http://schemas.microsoft.com/office/drawing/2014/main" id="{C6027D71-137B-4D89-AD94-059CF63A5526}"/>
                </a:ext>
              </a:extLst>
            </p:cNvPr>
            <p:cNvSpPr/>
            <p:nvPr/>
          </p:nvSpPr>
          <p:spPr>
            <a:xfrm>
              <a:off x="1486994" y="1144933"/>
              <a:ext cx="6542316" cy="4141047"/>
            </a:xfrm>
            <a:prstGeom prst="roundRect">
              <a:avLst>
                <a:gd name="adj" fmla="val 1138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5000"/>
                </a:lnSpc>
              </a:pPr>
              <a:r>
                <a:rPr kumimoji="1" lang="ja-JP" altLang="en-US" sz="3600">
                  <a:solidFill>
                    <a:schemeClr val="tx1">
                      <a:lumMod val="75000"/>
                      <a:lumOff val="25000"/>
                    </a:schemeClr>
                  </a:solidFill>
                  <a:latin typeface="HGPｺﾞｼｯｸE" panose="020B0900000000000000" pitchFamily="50" charset="-128"/>
                  <a:ea typeface="HGPｺﾞｼｯｸE" panose="020B0900000000000000" pitchFamily="50" charset="-128"/>
                </a:rPr>
                <a:t>＜地震時の室内＞</a:t>
              </a:r>
              <a:endParaRPr kumimoji="1" lang="en-US" altLang="ja-JP" sz="36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ctr">
                <a:lnSpc>
                  <a:spcPts val="5000"/>
                </a:lnSpc>
              </a:pPr>
              <a:r>
                <a:rPr kumimoji="1" lang="ja-JP" altLang="en-US" sz="3600">
                  <a:solidFill>
                    <a:schemeClr val="tx1">
                      <a:lumMod val="75000"/>
                      <a:lumOff val="25000"/>
                    </a:schemeClr>
                  </a:solidFill>
                  <a:latin typeface="HGPｺﾞｼｯｸE" panose="020B0900000000000000" pitchFamily="50" charset="-128"/>
                  <a:ea typeface="HGPｺﾞｼｯｸE" panose="020B0900000000000000" pitchFamily="50" charset="-128"/>
                </a:rPr>
                <a:t>地震の揺れで室内が</a:t>
              </a:r>
              <a:endParaRPr kumimoji="1" lang="en-US" altLang="ja-JP" sz="36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ctr">
                <a:lnSpc>
                  <a:spcPts val="5000"/>
                </a:lnSpc>
              </a:pPr>
              <a:r>
                <a:rPr kumimoji="1" lang="ja-JP" altLang="en-US" sz="3600">
                  <a:solidFill>
                    <a:schemeClr val="tx1">
                      <a:lumMod val="75000"/>
                      <a:lumOff val="25000"/>
                    </a:schemeClr>
                  </a:solidFill>
                  <a:latin typeface="HGPｺﾞｼｯｸE" panose="020B0900000000000000" pitchFamily="50" charset="-128"/>
                  <a:ea typeface="HGPｺﾞｼｯｸE" panose="020B0900000000000000" pitchFamily="50" charset="-128"/>
                </a:rPr>
                <a:t>どのような状態になるのか、</a:t>
              </a:r>
              <a:endParaRPr kumimoji="1" lang="en-US" altLang="ja-JP" sz="36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ctr">
                <a:lnSpc>
                  <a:spcPts val="5000"/>
                </a:lnSpc>
              </a:pPr>
              <a:r>
                <a:rPr kumimoji="1" lang="ja-JP" altLang="en-US" sz="3600">
                  <a:solidFill>
                    <a:schemeClr val="tx1">
                      <a:lumMod val="75000"/>
                      <a:lumOff val="25000"/>
                    </a:schemeClr>
                  </a:solidFill>
                  <a:latin typeface="HGPｺﾞｼｯｸE" panose="020B0900000000000000" pitchFamily="50" charset="-128"/>
                  <a:ea typeface="HGPｺﾞｼｯｸE" panose="020B0900000000000000" pitchFamily="50" charset="-128"/>
                </a:rPr>
                <a:t>映像で確認してみましょう</a:t>
              </a:r>
            </a:p>
          </p:txBody>
        </p:sp>
      </p:grpSp>
      <p:sp>
        <p:nvSpPr>
          <p:cNvPr id="6" name="正方形/長方形 5">
            <a:extLst>
              <a:ext uri="{FF2B5EF4-FFF2-40B4-BE49-F238E27FC236}">
                <a16:creationId xmlns:a16="http://schemas.microsoft.com/office/drawing/2014/main" id="{211A4010-ECEB-4D6F-8C02-058ACA8B87E7}"/>
              </a:ext>
            </a:extLst>
          </p:cNvPr>
          <p:cNvSpPr/>
          <p:nvPr/>
        </p:nvSpPr>
        <p:spPr>
          <a:xfrm>
            <a:off x="123260" y="138577"/>
            <a:ext cx="1049867" cy="372533"/>
          </a:xfrm>
          <a:prstGeom prst="rect">
            <a:avLst/>
          </a:prstGeom>
          <a:solidFill>
            <a:srgbClr val="FFC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tx1">
                    <a:lumMod val="65000"/>
                    <a:lumOff val="35000"/>
                  </a:schemeClr>
                </a:solidFill>
                <a:latin typeface="HGPｺﾞｼｯｸE" panose="020B0900000000000000" pitchFamily="50" charset="-128"/>
                <a:ea typeface="HGPｺﾞｼｯｸE" panose="020B0900000000000000" pitchFamily="50" charset="-128"/>
              </a:rPr>
              <a:t>地震</a:t>
            </a:r>
          </a:p>
        </p:txBody>
      </p:sp>
    </p:spTree>
    <p:extLst>
      <p:ext uri="{BB962C8B-B14F-4D97-AF65-F5344CB8AC3E}">
        <p14:creationId xmlns:p14="http://schemas.microsoft.com/office/powerpoint/2010/main" val="3391802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7E8019D-5A5E-43AA-B3BB-6CD89776671C}"/>
              </a:ext>
            </a:extLst>
          </p:cNvPr>
          <p:cNvSpPr>
            <a:spLocks noGrp="1"/>
          </p:cNvSpPr>
          <p:nvPr>
            <p:ph type="sldNum" sz="quarter" idx="12"/>
          </p:nvPr>
        </p:nvSpPr>
        <p:spPr/>
        <p:txBody>
          <a:bodyPr/>
          <a:lstStyle/>
          <a:p>
            <a:fld id="{48C0FCB9-D989-46F1-965E-624BDAC7E129}" type="slidenum">
              <a:rPr kumimoji="1" lang="ja-JP" altLang="en-US" smtClean="0"/>
              <a:pPr/>
              <a:t>7</a:t>
            </a:fld>
            <a:endParaRPr kumimoji="1" lang="ja-JP" altLang="en-US"/>
          </a:p>
        </p:txBody>
      </p:sp>
      <p:sp>
        <p:nvSpPr>
          <p:cNvPr id="5" name="四角形: 角を丸くする 4">
            <a:extLst>
              <a:ext uri="{FF2B5EF4-FFF2-40B4-BE49-F238E27FC236}">
                <a16:creationId xmlns:a16="http://schemas.microsoft.com/office/drawing/2014/main" id="{C6027D71-137B-4D89-AD94-059CF63A5526}"/>
              </a:ext>
            </a:extLst>
          </p:cNvPr>
          <p:cNvSpPr/>
          <p:nvPr/>
        </p:nvSpPr>
        <p:spPr>
          <a:xfrm>
            <a:off x="631371" y="1606609"/>
            <a:ext cx="7881257" cy="3644781"/>
          </a:xfrm>
          <a:prstGeom prst="roundRect">
            <a:avLst>
              <a:gd name="adj" fmla="val 1609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3200">
                <a:solidFill>
                  <a:schemeClr val="tx1">
                    <a:lumMod val="75000"/>
                    <a:lumOff val="25000"/>
                  </a:schemeClr>
                </a:solidFill>
                <a:latin typeface="HGPｺﾞｼｯｸE" panose="020B0900000000000000" pitchFamily="50" charset="-128"/>
                <a:ea typeface="HGPｺﾞｼｯｸE" panose="020B0900000000000000" pitchFamily="50" charset="-128"/>
              </a:rPr>
              <a:t>総務省消防庁 防災学習ＤＶＤ</a:t>
            </a:r>
            <a:endParaRPr kumimoji="1" lang="en-US" altLang="ja-JP" sz="32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ctr">
              <a:lnSpc>
                <a:spcPct val="150000"/>
              </a:lnSpc>
            </a:pPr>
            <a:r>
              <a:rPr kumimoji="1" lang="en-US" altLang="ja-JP" sz="36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kumimoji="1" lang="ja-JP" altLang="en-US" sz="3600">
                <a:solidFill>
                  <a:schemeClr val="tx1">
                    <a:lumMod val="75000"/>
                    <a:lumOff val="25000"/>
                  </a:schemeClr>
                </a:solidFill>
                <a:latin typeface="HGPｺﾞｼｯｸE" panose="020B0900000000000000" pitchFamily="50" charset="-128"/>
                <a:ea typeface="HGPｺﾞｼｯｸE" panose="020B0900000000000000" pitchFamily="50" charset="-128"/>
              </a:rPr>
              <a:t>ふせごう</a:t>
            </a:r>
            <a:r>
              <a:rPr kumimoji="1" lang="en-US" altLang="ja-JP" sz="36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kumimoji="1" lang="ja-JP" altLang="en-US" sz="3600">
                <a:solidFill>
                  <a:schemeClr val="tx1">
                    <a:lumMod val="75000"/>
                    <a:lumOff val="25000"/>
                  </a:schemeClr>
                </a:solidFill>
                <a:latin typeface="HGPｺﾞｼｯｸE" panose="020B0900000000000000" pitchFamily="50" charset="-128"/>
                <a:ea typeface="HGPｺﾞｼｯｸE" panose="020B0900000000000000" pitchFamily="50" charset="-128"/>
              </a:rPr>
              <a:t>家具等の転落防止対策</a:t>
            </a:r>
            <a:r>
              <a:rPr kumimoji="1" lang="en-US" altLang="ja-JP" sz="36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kumimoji="1" lang="en-US" altLang="ja-JP" sz="3200">
                <a:solidFill>
                  <a:schemeClr val="tx1">
                    <a:lumMod val="75000"/>
                    <a:lumOff val="25000"/>
                  </a:schemeClr>
                </a:solidFill>
                <a:latin typeface="HGPｺﾞｼｯｸE" panose="020B0900000000000000" pitchFamily="50" charset="-128"/>
                <a:ea typeface="HGPｺﾞｼｯｸE" panose="020B0900000000000000" pitchFamily="50" charset="-128"/>
              </a:rPr>
              <a:t>06:25</a:t>
            </a:r>
            <a:r>
              <a:rPr kumimoji="1" lang="ja-JP" altLang="en-US" sz="32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kumimoji="1" lang="en-US" altLang="ja-JP" sz="3200">
                <a:solidFill>
                  <a:schemeClr val="tx1">
                    <a:lumMod val="75000"/>
                    <a:lumOff val="25000"/>
                  </a:schemeClr>
                </a:solidFill>
                <a:latin typeface="HGPｺﾞｼｯｸE" panose="020B0900000000000000" pitchFamily="50" charset="-128"/>
                <a:ea typeface="HGPｺﾞｼｯｸE" panose="020B0900000000000000" pitchFamily="50" charset="-128"/>
              </a:rPr>
              <a:t>07:50</a:t>
            </a:r>
            <a:r>
              <a:rPr kumimoji="1" lang="ja-JP" altLang="en-US" sz="3200">
                <a:solidFill>
                  <a:schemeClr val="tx1">
                    <a:lumMod val="75000"/>
                    <a:lumOff val="25000"/>
                  </a:schemeClr>
                </a:solidFill>
                <a:latin typeface="HGPｺﾞｼｯｸE" panose="020B0900000000000000" pitchFamily="50" charset="-128"/>
                <a:ea typeface="HGPｺﾞｼｯｸE" panose="020B0900000000000000" pitchFamily="50" charset="-128"/>
              </a:rPr>
              <a:t>の映像</a:t>
            </a:r>
            <a:r>
              <a:rPr kumimoji="1"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　</a:t>
            </a:r>
            <a:r>
              <a:rPr kumimoji="1"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rPr>
              <a:t>(1</a:t>
            </a:r>
            <a:r>
              <a:rPr kumimoji="1"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分</a:t>
            </a:r>
            <a:r>
              <a:rPr kumimoji="1"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rPr>
              <a:t>25</a:t>
            </a:r>
            <a:r>
              <a:rPr kumimoji="1"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秒</a:t>
            </a:r>
            <a:r>
              <a:rPr kumimoji="1"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rPr>
              <a:t>)</a:t>
            </a:r>
            <a:endParaRPr kumimoji="1"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ctr">
              <a:lnSpc>
                <a:spcPct val="150000"/>
              </a:lnSpc>
            </a:pPr>
            <a:r>
              <a:rPr lang="en-US" altLang="ja-JP" sz="2000">
                <a:solidFill>
                  <a:schemeClr val="tx1">
                    <a:lumMod val="75000"/>
                    <a:lumOff val="25000"/>
                  </a:schemeClr>
                </a:solidFill>
                <a:hlinkClick r:id="rId3">
                  <a:extLst>
                    <a:ext uri="{A12FA001-AC4F-418D-AE19-62706E023703}">
                      <ahyp:hlinkClr xmlns:ahyp="http://schemas.microsoft.com/office/drawing/2018/hyperlinkcolor" val="tx"/>
                    </a:ext>
                  </a:extLst>
                </a:hlinkClick>
              </a:rPr>
              <a:t>https://www.fdma.go.jp/publication/database/database004.html</a:t>
            </a:r>
            <a:endParaRPr lang="en-US" altLang="ja-JP" sz="2000">
              <a:solidFill>
                <a:schemeClr val="tx1">
                  <a:lumMod val="75000"/>
                  <a:lumOff val="25000"/>
                </a:schemeClr>
              </a:solidFill>
            </a:endParaRPr>
          </a:p>
          <a:p>
            <a:pPr algn="ctr">
              <a:lnSpc>
                <a:spcPct val="150000"/>
              </a:lnSpc>
            </a:pPr>
            <a:r>
              <a:rPr kumimoji="1"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（総務省消防庁　データベース「地震などの災害に備えて」　震災対策</a:t>
            </a:r>
            <a:r>
              <a:rPr kumimoji="1"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rPr>
              <a:t>DVD</a:t>
            </a:r>
            <a:r>
              <a:rPr kumimoji="1"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ビデオシリーズ）</a:t>
            </a:r>
          </a:p>
        </p:txBody>
      </p:sp>
      <p:sp>
        <p:nvSpPr>
          <p:cNvPr id="2" name="正方形/長方形 1"/>
          <p:cNvSpPr/>
          <p:nvPr/>
        </p:nvSpPr>
        <p:spPr>
          <a:xfrm>
            <a:off x="2639418" y="873075"/>
            <a:ext cx="3865161" cy="733534"/>
          </a:xfrm>
          <a:prstGeom prst="rect">
            <a:avLst/>
          </a:prstGeom>
        </p:spPr>
        <p:txBody>
          <a:bodyPr wrap="none">
            <a:spAutoFit/>
          </a:bodyPr>
          <a:lstStyle/>
          <a:p>
            <a:pPr lvl="0" algn="ctr">
              <a:lnSpc>
                <a:spcPts val="5000"/>
              </a:lnSpc>
            </a:pPr>
            <a:r>
              <a:rPr kumimoji="1" lang="ja-JP" altLang="en-US" sz="3600">
                <a:solidFill>
                  <a:prstClr val="black">
                    <a:lumMod val="75000"/>
                    <a:lumOff val="25000"/>
                  </a:prstClr>
                </a:solidFill>
                <a:latin typeface="HGPｺﾞｼｯｸE" panose="020B0900000000000000" pitchFamily="50" charset="-128"/>
                <a:ea typeface="HGPｺﾞｼｯｸE" panose="020B0900000000000000" pitchFamily="50" charset="-128"/>
              </a:rPr>
              <a:t>＜地震時の室内＞</a:t>
            </a:r>
            <a:endParaRPr kumimoji="1" lang="en-US" altLang="ja-JP" sz="3600">
              <a:solidFill>
                <a:prstClr val="black">
                  <a:lumMod val="75000"/>
                  <a:lumOff val="25000"/>
                </a:prstClr>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330702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5808B6-26C7-45D9-BA0B-9AB91975D867}"/>
              </a:ext>
            </a:extLst>
          </p:cNvPr>
          <p:cNvSpPr>
            <a:spLocks noGrp="1"/>
          </p:cNvSpPr>
          <p:nvPr>
            <p:ph type="title"/>
          </p:nvPr>
        </p:nvSpPr>
        <p:spPr>
          <a:solidFill>
            <a:srgbClr val="35A16B"/>
          </a:solidFill>
        </p:spPr>
        <p:txBody>
          <a:bodyPr/>
          <a:lstStyle/>
          <a:p>
            <a:r>
              <a:rPr lang="ja-JP" altLang="en-US"/>
              <a:t>家具類の転倒・落下・移動による被害</a:t>
            </a:r>
          </a:p>
        </p:txBody>
      </p:sp>
      <p:sp>
        <p:nvSpPr>
          <p:cNvPr id="4" name="スライド番号プレースホルダー 3">
            <a:extLst>
              <a:ext uri="{FF2B5EF4-FFF2-40B4-BE49-F238E27FC236}">
                <a16:creationId xmlns:a16="http://schemas.microsoft.com/office/drawing/2014/main" id="{82088444-4A2C-4F10-9501-0DDC191B5C81}"/>
              </a:ext>
            </a:extLst>
          </p:cNvPr>
          <p:cNvSpPr>
            <a:spLocks noGrp="1"/>
          </p:cNvSpPr>
          <p:nvPr>
            <p:ph type="sldNum" sz="quarter" idx="12"/>
          </p:nvPr>
        </p:nvSpPr>
        <p:spPr/>
        <p:txBody>
          <a:bodyPr/>
          <a:lstStyle/>
          <a:p>
            <a:fld id="{48C0FCB9-D989-46F1-965E-624BDAC7E129}" type="slidenum">
              <a:rPr kumimoji="1" lang="ja-JP" altLang="en-US" smtClean="0"/>
              <a:pPr/>
              <a:t>8</a:t>
            </a:fld>
            <a:endParaRPr kumimoji="1" lang="ja-JP" altLang="en-US"/>
          </a:p>
        </p:txBody>
      </p:sp>
      <p:sp>
        <p:nvSpPr>
          <p:cNvPr id="14" name="正方形/長方形 13">
            <a:extLst>
              <a:ext uri="{FF2B5EF4-FFF2-40B4-BE49-F238E27FC236}">
                <a16:creationId xmlns:a16="http://schemas.microsoft.com/office/drawing/2014/main" id="{D51F8F0C-F307-44E9-AAAF-90006FADC56F}"/>
              </a:ext>
            </a:extLst>
          </p:cNvPr>
          <p:cNvSpPr/>
          <p:nvPr/>
        </p:nvSpPr>
        <p:spPr>
          <a:xfrm>
            <a:off x="2072526" y="2343910"/>
            <a:ext cx="5344733" cy="646331"/>
          </a:xfrm>
          <a:prstGeom prst="rect">
            <a:avLst/>
          </a:prstGeom>
        </p:spPr>
        <p:txBody>
          <a:bodyPr wrap="none">
            <a:spAutoFit/>
          </a:bodyPr>
          <a:lstStyle/>
          <a:p>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近年発生した地震においてけがをした人のうち、</a:t>
            </a:r>
            <a:endParaRPr lang="en-US" altLang="ja-JP">
              <a:solidFill>
                <a:schemeClr val="tx1">
                  <a:lumMod val="75000"/>
                  <a:lumOff val="25000"/>
                </a:schemeClr>
              </a:solidFill>
              <a:latin typeface="HGPｺﾞｼｯｸE" panose="020B0900000000000000" pitchFamily="50" charset="-128"/>
              <a:ea typeface="HGPｺﾞｼｯｸE" panose="020B0900000000000000" pitchFamily="50" charset="-128"/>
            </a:endParaRPr>
          </a:p>
          <a:p>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家具類の転倒・落下・移動を原因とするけが人の割合</a:t>
            </a:r>
          </a:p>
        </p:txBody>
      </p:sp>
      <p:graphicFrame>
        <p:nvGraphicFramePr>
          <p:cNvPr id="17" name="グラフ 16">
            <a:extLst>
              <a:ext uri="{FF2B5EF4-FFF2-40B4-BE49-F238E27FC236}">
                <a16:creationId xmlns:a16="http://schemas.microsoft.com/office/drawing/2014/main" id="{F35A5764-249E-4AA5-BFD0-4FD452ACC967}"/>
              </a:ext>
            </a:extLst>
          </p:cNvPr>
          <p:cNvGraphicFramePr>
            <a:graphicFrameLocks/>
          </p:cNvGraphicFramePr>
          <p:nvPr>
            <p:extLst>
              <p:ext uri="{D42A27DB-BD31-4B8C-83A1-F6EECF244321}">
                <p14:modId xmlns:p14="http://schemas.microsoft.com/office/powerpoint/2010/main" val="3607486089"/>
              </p:ext>
            </p:extLst>
          </p:nvPr>
        </p:nvGraphicFramePr>
        <p:xfrm>
          <a:off x="653339" y="3060485"/>
          <a:ext cx="7486651" cy="3180806"/>
        </p:xfrm>
        <a:graphic>
          <a:graphicData uri="http://schemas.openxmlformats.org/drawingml/2006/chart">
            <c:chart xmlns:c="http://schemas.openxmlformats.org/drawingml/2006/chart" xmlns:r="http://schemas.openxmlformats.org/officeDocument/2006/relationships" r:id="rId3"/>
          </a:graphicData>
        </a:graphic>
      </p:graphicFrame>
      <p:sp>
        <p:nvSpPr>
          <p:cNvPr id="18" name="テキスト ボックス 17">
            <a:extLst>
              <a:ext uri="{FF2B5EF4-FFF2-40B4-BE49-F238E27FC236}">
                <a16:creationId xmlns:a16="http://schemas.microsoft.com/office/drawing/2014/main" id="{EBC180F6-3419-4BEC-8E08-8D94191193AA}"/>
              </a:ext>
            </a:extLst>
          </p:cNvPr>
          <p:cNvSpPr txBox="1"/>
          <p:nvPr/>
        </p:nvSpPr>
        <p:spPr>
          <a:xfrm>
            <a:off x="8595" y="6581001"/>
            <a:ext cx="5477782" cy="261610"/>
          </a:xfrm>
          <a:prstGeom prst="rect">
            <a:avLst/>
          </a:prstGeom>
          <a:noFill/>
        </p:spPr>
        <p:txBody>
          <a:bodyPr wrap="none" rtlCol="0">
            <a:spAutoFit/>
          </a:bodyPr>
          <a:lstStyle/>
          <a:p>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参考：東京消防庁「家具転対策 高層階に潜む危険～平成</a:t>
            </a:r>
            <a:r>
              <a:rPr lang="en-US" altLang="ja-JP" sz="1100">
                <a:solidFill>
                  <a:schemeClr val="tx1">
                    <a:lumMod val="75000"/>
                    <a:lumOff val="25000"/>
                  </a:schemeClr>
                </a:solidFill>
                <a:latin typeface="HGPｺﾞｼｯｸE" panose="020B0900000000000000" pitchFamily="50" charset="-128"/>
                <a:ea typeface="HGPｺﾞｼｯｸE" panose="020B0900000000000000" pitchFamily="50" charset="-128"/>
              </a:rPr>
              <a:t>28</a:t>
            </a:r>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年熊本地震による室内被害」</a:t>
            </a:r>
          </a:p>
        </p:txBody>
      </p:sp>
      <p:sp>
        <p:nvSpPr>
          <p:cNvPr id="8" name="正方形/長方形 7">
            <a:extLst>
              <a:ext uri="{FF2B5EF4-FFF2-40B4-BE49-F238E27FC236}">
                <a16:creationId xmlns:a16="http://schemas.microsoft.com/office/drawing/2014/main" id="{FB510E19-83A6-4A42-B24A-47D316EAF045}"/>
              </a:ext>
            </a:extLst>
          </p:cNvPr>
          <p:cNvSpPr/>
          <p:nvPr/>
        </p:nvSpPr>
        <p:spPr>
          <a:xfrm>
            <a:off x="262800" y="940527"/>
            <a:ext cx="8618400" cy="1037853"/>
          </a:xfrm>
          <a:prstGeom prst="rect">
            <a:avLst/>
          </a:prstGeom>
          <a:solidFill>
            <a:schemeClr val="bg1"/>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lIns="144000" tIns="72000" rIns="72000" bIns="72000" rtlCol="0" anchor="ctr"/>
          <a:lstStyle/>
          <a:p>
            <a:pPr algn="just"/>
            <a:r>
              <a:rPr lang="ja-JP" altLang="en-US" sz="2800" dirty="0">
                <a:solidFill>
                  <a:srgbClr val="404040"/>
                </a:solidFill>
                <a:latin typeface="HGPｺﾞｼｯｸE" panose="020B0900000000000000" pitchFamily="50" charset="-128"/>
                <a:ea typeface="HGPｺﾞｼｯｸE" panose="020B0900000000000000" pitchFamily="50" charset="-128"/>
              </a:rPr>
              <a:t>地震でけがをした人のうち、約</a:t>
            </a:r>
            <a:r>
              <a:rPr lang="en-US" altLang="ja-JP" sz="2800" dirty="0">
                <a:solidFill>
                  <a:srgbClr val="404040"/>
                </a:solidFill>
                <a:latin typeface="HGPｺﾞｼｯｸE" panose="020B0900000000000000" pitchFamily="50" charset="-128"/>
                <a:ea typeface="HGPｺﾞｼｯｸE" panose="020B0900000000000000" pitchFamily="50" charset="-128"/>
              </a:rPr>
              <a:t>30</a:t>
            </a:r>
            <a:r>
              <a:rPr lang="ja-JP" altLang="en-US" sz="2800" dirty="0">
                <a:solidFill>
                  <a:srgbClr val="404040"/>
                </a:solidFill>
                <a:latin typeface="HGPｺﾞｼｯｸE" panose="020B0900000000000000" pitchFamily="50" charset="-128"/>
                <a:ea typeface="HGPｺﾞｼｯｸE" panose="020B0900000000000000" pitchFamily="50" charset="-128"/>
              </a:rPr>
              <a:t>～</a:t>
            </a:r>
            <a:r>
              <a:rPr lang="en-US" altLang="ja-JP" sz="2800" dirty="0">
                <a:solidFill>
                  <a:srgbClr val="404040"/>
                </a:solidFill>
                <a:latin typeface="HGPｺﾞｼｯｸE" panose="020B0900000000000000" pitchFamily="50" charset="-128"/>
                <a:ea typeface="HGPｺﾞｼｯｸE" panose="020B0900000000000000" pitchFamily="50" charset="-128"/>
              </a:rPr>
              <a:t>50%</a:t>
            </a:r>
            <a:r>
              <a:rPr lang="ja-JP" altLang="en-US" sz="2800" dirty="0">
                <a:solidFill>
                  <a:srgbClr val="404040"/>
                </a:solidFill>
                <a:latin typeface="HGPｺﾞｼｯｸE" panose="020B0900000000000000" pitchFamily="50" charset="-128"/>
                <a:ea typeface="HGPｺﾞｼｯｸE" panose="020B0900000000000000" pitchFamily="50" charset="-128"/>
              </a:rPr>
              <a:t>が、家具等の</a:t>
            </a:r>
            <a:br>
              <a:rPr lang="en-US" altLang="ja-JP" sz="2800" dirty="0">
                <a:solidFill>
                  <a:srgbClr val="404040"/>
                </a:solidFill>
                <a:latin typeface="HGPｺﾞｼｯｸE" panose="020B0900000000000000" pitchFamily="50" charset="-128"/>
                <a:ea typeface="HGPｺﾞｼｯｸE" panose="020B0900000000000000" pitchFamily="50" charset="-128"/>
              </a:rPr>
            </a:br>
            <a:r>
              <a:rPr lang="ja-JP" altLang="en-US" sz="2800" dirty="0">
                <a:solidFill>
                  <a:srgbClr val="404040"/>
                </a:solidFill>
                <a:latin typeface="HGPｺﾞｼｯｸE" panose="020B0900000000000000" pitchFamily="50" charset="-128"/>
                <a:ea typeface="HGPｺﾞｼｯｸE" panose="020B0900000000000000" pitchFamily="50" charset="-128"/>
              </a:rPr>
              <a:t>転倒・落下・移動を原因としている</a:t>
            </a:r>
          </a:p>
        </p:txBody>
      </p:sp>
      <p:sp>
        <p:nvSpPr>
          <p:cNvPr id="3" name="楕円 2">
            <a:extLst>
              <a:ext uri="{FF2B5EF4-FFF2-40B4-BE49-F238E27FC236}">
                <a16:creationId xmlns:a16="http://schemas.microsoft.com/office/drawing/2014/main" id="{18ECDBD8-3790-413D-AD7B-D7BE04D334DF}"/>
              </a:ext>
            </a:extLst>
          </p:cNvPr>
          <p:cNvSpPr/>
          <p:nvPr/>
        </p:nvSpPr>
        <p:spPr>
          <a:xfrm>
            <a:off x="7169613" y="4796725"/>
            <a:ext cx="1145228" cy="972337"/>
          </a:xfrm>
          <a:prstGeom prst="ellipse">
            <a:avLst/>
          </a:prstGeom>
          <a:solidFill>
            <a:schemeClr val="bg1"/>
          </a:solidFill>
          <a:ln w="28575">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2000" b="1">
                <a:solidFill>
                  <a:schemeClr val="tx1">
                    <a:lumMod val="75000"/>
                    <a:lumOff val="25000"/>
                  </a:schemeClr>
                </a:solidFill>
                <a:latin typeface="ＭＳ ゴシック" panose="020B0609070205080204" pitchFamily="49" charset="-128"/>
                <a:ea typeface="ＭＳ ゴシック" panose="020B0609070205080204" pitchFamily="49" charset="-128"/>
              </a:rPr>
              <a:t>概ね</a:t>
            </a:r>
            <a:endParaRPr kumimoji="1" lang="en-US" altLang="ja-JP" sz="2000" b="1">
              <a:solidFill>
                <a:schemeClr val="tx1">
                  <a:lumMod val="75000"/>
                  <a:lumOff val="25000"/>
                </a:schemeClr>
              </a:solidFill>
              <a:latin typeface="ＭＳ ゴシック" panose="020B0609070205080204" pitchFamily="49" charset="-128"/>
              <a:ea typeface="ＭＳ ゴシック" panose="020B0609070205080204" pitchFamily="49" charset="-128"/>
            </a:endParaRPr>
          </a:p>
          <a:p>
            <a:pPr algn="ctr"/>
            <a:r>
              <a:rPr kumimoji="1" lang="en-US" altLang="ja-JP" sz="2000" b="1">
                <a:solidFill>
                  <a:schemeClr val="tx1">
                    <a:lumMod val="75000"/>
                    <a:lumOff val="25000"/>
                  </a:schemeClr>
                </a:solidFill>
                <a:latin typeface="ＭＳ ゴシック" panose="020B0609070205080204" pitchFamily="49" charset="-128"/>
                <a:ea typeface="ＭＳ ゴシック" panose="020B0609070205080204" pitchFamily="49" charset="-128"/>
              </a:rPr>
              <a:t>30</a:t>
            </a:r>
            <a:r>
              <a:rPr kumimoji="1" lang="ja-JP" altLang="en-US" sz="2000" b="1">
                <a:solidFill>
                  <a:schemeClr val="tx1">
                    <a:lumMod val="75000"/>
                    <a:lumOff val="25000"/>
                  </a:schemeClr>
                </a:solidFill>
                <a:latin typeface="ＭＳ ゴシック" panose="020B0609070205080204" pitchFamily="49" charset="-128"/>
                <a:ea typeface="ＭＳ ゴシック" panose="020B0609070205080204" pitchFamily="49" charset="-128"/>
              </a:rPr>
              <a:t>～</a:t>
            </a:r>
            <a:r>
              <a:rPr kumimoji="1" lang="en-US" altLang="ja-JP" sz="2000" b="1">
                <a:solidFill>
                  <a:schemeClr val="tx1">
                    <a:lumMod val="75000"/>
                    <a:lumOff val="25000"/>
                  </a:schemeClr>
                </a:solidFill>
                <a:latin typeface="ＭＳ ゴシック" panose="020B0609070205080204" pitchFamily="49" charset="-128"/>
                <a:ea typeface="ＭＳ ゴシック" panose="020B0609070205080204" pitchFamily="49" charset="-128"/>
              </a:rPr>
              <a:t>50%</a:t>
            </a:r>
            <a:endParaRPr kumimoji="1" lang="ja-JP" altLang="en-US" sz="2000" b="1">
              <a:solidFill>
                <a:schemeClr val="tx1">
                  <a:lumMod val="75000"/>
                  <a:lumOff val="25000"/>
                </a:schemeClr>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834269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4183DE-2743-42DE-8D0C-C20234B775DB}"/>
              </a:ext>
            </a:extLst>
          </p:cNvPr>
          <p:cNvSpPr>
            <a:spLocks noGrp="1"/>
          </p:cNvSpPr>
          <p:nvPr>
            <p:ph type="title"/>
          </p:nvPr>
        </p:nvSpPr>
        <p:spPr>
          <a:xfrm>
            <a:off x="0" y="-28575"/>
            <a:ext cx="9144000" cy="650083"/>
          </a:xfrm>
          <a:solidFill>
            <a:srgbClr val="35A16B"/>
          </a:solidFill>
        </p:spPr>
        <p:txBody>
          <a:bodyPr/>
          <a:lstStyle/>
          <a:p>
            <a:r>
              <a:rPr kumimoji="1" lang="ja-JP" altLang="en-US"/>
              <a:t>地震に対するわが家の安全対策</a:t>
            </a:r>
          </a:p>
        </p:txBody>
      </p:sp>
      <p:sp>
        <p:nvSpPr>
          <p:cNvPr id="4" name="スライド番号プレースホルダー 3">
            <a:extLst>
              <a:ext uri="{FF2B5EF4-FFF2-40B4-BE49-F238E27FC236}">
                <a16:creationId xmlns:a16="http://schemas.microsoft.com/office/drawing/2014/main" id="{6F320F18-6E0A-4F9B-BA5D-1AD068B9F009}"/>
              </a:ext>
            </a:extLst>
          </p:cNvPr>
          <p:cNvSpPr>
            <a:spLocks noGrp="1"/>
          </p:cNvSpPr>
          <p:nvPr>
            <p:ph type="sldNum" sz="quarter" idx="12"/>
          </p:nvPr>
        </p:nvSpPr>
        <p:spPr/>
        <p:txBody>
          <a:bodyPr/>
          <a:lstStyle/>
          <a:p>
            <a:fld id="{48C0FCB9-D989-46F1-965E-624BDAC7E129}" type="slidenum">
              <a:rPr kumimoji="1" lang="ja-JP" altLang="en-US" smtClean="0"/>
              <a:pPr/>
              <a:t>9</a:t>
            </a:fld>
            <a:endParaRPr kumimoji="1" lang="ja-JP" altLang="en-US"/>
          </a:p>
        </p:txBody>
      </p:sp>
      <p:sp>
        <p:nvSpPr>
          <p:cNvPr id="5" name="正方形/長方形 4">
            <a:extLst>
              <a:ext uri="{FF2B5EF4-FFF2-40B4-BE49-F238E27FC236}">
                <a16:creationId xmlns:a16="http://schemas.microsoft.com/office/drawing/2014/main" id="{50EB154D-BB29-4CE4-9F58-BABCCE51567B}"/>
              </a:ext>
            </a:extLst>
          </p:cNvPr>
          <p:cNvSpPr/>
          <p:nvPr/>
        </p:nvSpPr>
        <p:spPr>
          <a:xfrm>
            <a:off x="452977" y="2010655"/>
            <a:ext cx="3960000" cy="109125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bIns="144000" rtlCol="0" anchor="ctr"/>
          <a:lstStyle/>
          <a:p>
            <a:pPr algn="just"/>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居間等に家具類を置かない</a:t>
            </a:r>
            <a:endParaRPr kumimoji="1" lang="ja-JP" altLang="en-US">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3" name="正方形/長方形 2">
            <a:extLst>
              <a:ext uri="{FF2B5EF4-FFF2-40B4-BE49-F238E27FC236}">
                <a16:creationId xmlns:a16="http://schemas.microsoft.com/office/drawing/2014/main" id="{229DE64B-A29D-4089-877D-AEF35E6657F4}"/>
              </a:ext>
            </a:extLst>
          </p:cNvPr>
          <p:cNvSpPr/>
          <p:nvPr/>
        </p:nvSpPr>
        <p:spPr>
          <a:xfrm>
            <a:off x="452977" y="1229953"/>
            <a:ext cx="3960000" cy="828000"/>
          </a:xfrm>
          <a:prstGeom prst="rect">
            <a:avLst/>
          </a:prstGeom>
          <a:solidFill>
            <a:srgbClr val="35A16B"/>
          </a:solid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a:latin typeface="HGPｺﾞｼｯｸE" panose="020B0900000000000000" pitchFamily="50" charset="-128"/>
                <a:ea typeface="HGPｺﾞｼｯｸE" panose="020B0900000000000000" pitchFamily="50" charset="-128"/>
              </a:rPr>
              <a:t>①集中収納</a:t>
            </a:r>
          </a:p>
        </p:txBody>
      </p:sp>
      <p:sp>
        <p:nvSpPr>
          <p:cNvPr id="28" name="正方形/長方形 27">
            <a:extLst>
              <a:ext uri="{FF2B5EF4-FFF2-40B4-BE49-F238E27FC236}">
                <a16:creationId xmlns:a16="http://schemas.microsoft.com/office/drawing/2014/main" id="{3FB98A8E-0816-4AC6-B033-212186E457E0}"/>
              </a:ext>
            </a:extLst>
          </p:cNvPr>
          <p:cNvSpPr/>
          <p:nvPr/>
        </p:nvSpPr>
        <p:spPr>
          <a:xfrm>
            <a:off x="4802585" y="2010655"/>
            <a:ext cx="3960000" cy="109125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bIns="144000" rtlCol="0" anchor="ctr"/>
          <a:lstStyle/>
          <a:p>
            <a:pPr algn="just"/>
            <a:r>
              <a:rPr lang="ja-JP" altLang="en-US" spc="-150" dirty="0">
                <a:solidFill>
                  <a:schemeClr val="tx1">
                    <a:lumMod val="75000"/>
                    <a:lumOff val="25000"/>
                  </a:schemeClr>
                </a:solidFill>
                <a:latin typeface="HGPｺﾞｼｯｸE" panose="020B0900000000000000" pitchFamily="50" charset="-128"/>
                <a:ea typeface="HGPｺﾞｼｯｸE" panose="020B0900000000000000" pitchFamily="50" charset="-128"/>
              </a:rPr>
              <a:t>けがを防ぎ、避難の邪魔にならないように</a:t>
            </a:r>
            <a:r>
              <a:rPr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するためのレイアウトの工夫</a:t>
            </a:r>
          </a:p>
        </p:txBody>
      </p:sp>
      <p:sp>
        <p:nvSpPr>
          <p:cNvPr id="29" name="正方形/長方形 28">
            <a:extLst>
              <a:ext uri="{FF2B5EF4-FFF2-40B4-BE49-F238E27FC236}">
                <a16:creationId xmlns:a16="http://schemas.microsoft.com/office/drawing/2014/main" id="{5EE49AE0-68DF-4D8E-880B-C53B761CEDC0}"/>
              </a:ext>
            </a:extLst>
          </p:cNvPr>
          <p:cNvSpPr/>
          <p:nvPr/>
        </p:nvSpPr>
        <p:spPr>
          <a:xfrm>
            <a:off x="4802585" y="1229953"/>
            <a:ext cx="3960000" cy="828000"/>
          </a:xfrm>
          <a:prstGeom prst="rect">
            <a:avLst/>
          </a:prstGeom>
          <a:solidFill>
            <a:srgbClr val="35A16B"/>
          </a:solid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a:latin typeface="HGPｺﾞｼｯｸE" panose="020B0900000000000000" pitchFamily="50" charset="-128"/>
                <a:ea typeface="HGPｺﾞｼｯｸE" panose="020B0900000000000000" pitchFamily="50" charset="-128"/>
              </a:rPr>
              <a:t>②レイアウトの工夫</a:t>
            </a:r>
          </a:p>
        </p:txBody>
      </p:sp>
      <p:sp>
        <p:nvSpPr>
          <p:cNvPr id="30" name="正方形/長方形 29">
            <a:extLst>
              <a:ext uri="{FF2B5EF4-FFF2-40B4-BE49-F238E27FC236}">
                <a16:creationId xmlns:a16="http://schemas.microsoft.com/office/drawing/2014/main" id="{3F87A9BB-480C-48A8-A928-54CE01D9F71F}"/>
              </a:ext>
            </a:extLst>
          </p:cNvPr>
          <p:cNvSpPr/>
          <p:nvPr/>
        </p:nvSpPr>
        <p:spPr>
          <a:xfrm>
            <a:off x="452977" y="4373590"/>
            <a:ext cx="3960000" cy="109125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bIns="144000" rtlCol="0" anchor="ctr"/>
          <a:lstStyle/>
          <a:p>
            <a:pPr algn="just"/>
            <a:r>
              <a:rPr kumimoji="1" lang="ja-JP" altLang="en-US" spc="-150" dirty="0">
                <a:solidFill>
                  <a:schemeClr val="tx1">
                    <a:lumMod val="75000"/>
                    <a:lumOff val="25000"/>
                  </a:schemeClr>
                </a:solidFill>
                <a:latin typeface="HGPｺﾞｼｯｸE" panose="020B0900000000000000" pitchFamily="50" charset="-128"/>
                <a:ea typeface="HGPｺﾞｼｯｸE" panose="020B0900000000000000" pitchFamily="50" charset="-128"/>
              </a:rPr>
              <a:t>家具類が</a:t>
            </a:r>
            <a:r>
              <a:rPr lang="ja-JP" altLang="en-US" spc="-150" dirty="0">
                <a:solidFill>
                  <a:schemeClr val="tx1">
                    <a:lumMod val="75000"/>
                    <a:lumOff val="25000"/>
                  </a:schemeClr>
                </a:solidFill>
                <a:latin typeface="HGPｺﾞｼｯｸE" panose="020B0900000000000000" pitchFamily="50" charset="-128"/>
                <a:ea typeface="HGPｺﾞｼｯｸE" panose="020B0900000000000000" pitchFamily="50" charset="-128"/>
              </a:rPr>
              <a:t>揺れに対して転倒・落下しない、</a:t>
            </a:r>
            <a:r>
              <a:rPr kumimoji="1"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移動しないための備え</a:t>
            </a:r>
            <a:endParaRPr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31" name="正方形/長方形 30">
            <a:extLst>
              <a:ext uri="{FF2B5EF4-FFF2-40B4-BE49-F238E27FC236}">
                <a16:creationId xmlns:a16="http://schemas.microsoft.com/office/drawing/2014/main" id="{D18E693A-F25D-4009-8E97-C0AF4B49D9ED}"/>
              </a:ext>
            </a:extLst>
          </p:cNvPr>
          <p:cNvSpPr/>
          <p:nvPr/>
        </p:nvSpPr>
        <p:spPr>
          <a:xfrm>
            <a:off x="452977" y="3592888"/>
            <a:ext cx="3960000" cy="828000"/>
          </a:xfrm>
          <a:prstGeom prst="rect">
            <a:avLst/>
          </a:prstGeom>
          <a:solidFill>
            <a:srgbClr val="35A16B"/>
          </a:solid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a:latin typeface="HGPｺﾞｼｯｸE" panose="020B0900000000000000" pitchFamily="50" charset="-128"/>
                <a:ea typeface="HGPｺﾞｼｯｸE" panose="020B0900000000000000" pitchFamily="50" charset="-128"/>
              </a:rPr>
              <a:t>③家具類の転倒・落下・移動防止対策</a:t>
            </a:r>
          </a:p>
        </p:txBody>
      </p:sp>
      <p:sp>
        <p:nvSpPr>
          <p:cNvPr id="32" name="正方形/長方形 31">
            <a:extLst>
              <a:ext uri="{FF2B5EF4-FFF2-40B4-BE49-F238E27FC236}">
                <a16:creationId xmlns:a16="http://schemas.microsoft.com/office/drawing/2014/main" id="{0E741B5F-DB33-48A7-8131-7EC9588D3E55}"/>
              </a:ext>
            </a:extLst>
          </p:cNvPr>
          <p:cNvSpPr/>
          <p:nvPr/>
        </p:nvSpPr>
        <p:spPr>
          <a:xfrm>
            <a:off x="4802585" y="4373590"/>
            <a:ext cx="3960000" cy="109125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bIns="144000" rtlCol="0" anchor="ctr"/>
          <a:lstStyle/>
          <a:p>
            <a:pPr algn="just"/>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火災を防ぎ、火災が発生したらすぐに消火するための対策</a:t>
            </a:r>
          </a:p>
        </p:txBody>
      </p:sp>
      <p:sp>
        <p:nvSpPr>
          <p:cNvPr id="33" name="正方形/長方形 32">
            <a:extLst>
              <a:ext uri="{FF2B5EF4-FFF2-40B4-BE49-F238E27FC236}">
                <a16:creationId xmlns:a16="http://schemas.microsoft.com/office/drawing/2014/main" id="{3D09F966-D3A9-49A5-826E-4D47372C2E21}"/>
              </a:ext>
            </a:extLst>
          </p:cNvPr>
          <p:cNvSpPr/>
          <p:nvPr/>
        </p:nvSpPr>
        <p:spPr>
          <a:xfrm>
            <a:off x="4802585" y="3592888"/>
            <a:ext cx="3960000" cy="828000"/>
          </a:xfrm>
          <a:prstGeom prst="rect">
            <a:avLst/>
          </a:prstGeom>
          <a:solidFill>
            <a:srgbClr val="35A16B"/>
          </a:solid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a:latin typeface="HGPｺﾞｼｯｸE" panose="020B0900000000000000" pitchFamily="50" charset="-128"/>
                <a:ea typeface="HGPｺﾞｼｯｸE" panose="020B0900000000000000" pitchFamily="50" charset="-128"/>
              </a:rPr>
              <a:t>④防火対策・消火対策</a:t>
            </a:r>
          </a:p>
        </p:txBody>
      </p:sp>
      <p:sp>
        <p:nvSpPr>
          <p:cNvPr id="34" name="テキスト ボックス 33">
            <a:extLst>
              <a:ext uri="{FF2B5EF4-FFF2-40B4-BE49-F238E27FC236}">
                <a16:creationId xmlns:a16="http://schemas.microsoft.com/office/drawing/2014/main" id="{5FBDB2BC-A155-48E0-9EB2-6AE53C26B6C5}"/>
              </a:ext>
            </a:extLst>
          </p:cNvPr>
          <p:cNvSpPr txBox="1"/>
          <p:nvPr/>
        </p:nvSpPr>
        <p:spPr>
          <a:xfrm>
            <a:off x="1217999" y="5830172"/>
            <a:ext cx="6189515" cy="461665"/>
          </a:xfrm>
          <a:prstGeom prst="rect">
            <a:avLst/>
          </a:prstGeom>
          <a:noFill/>
        </p:spPr>
        <p:txBody>
          <a:bodyPr wrap="square" rtlCol="0">
            <a:spAutoFit/>
          </a:bodyPr>
          <a:lstStyle/>
          <a:p>
            <a:r>
              <a:rPr kumimoji="1" lang="ja-JP" altLang="en-US" sz="2400">
                <a:solidFill>
                  <a:srgbClr val="FF2800"/>
                </a:solidFill>
                <a:latin typeface="HGPｺﾞｼｯｸE" panose="020B0900000000000000" pitchFamily="50" charset="-128"/>
                <a:ea typeface="HGPｺﾞｼｯｸE" panose="020B0900000000000000" pitchFamily="50" charset="-128"/>
              </a:rPr>
              <a:t>わが家の安全対策を学び、地域に伝えましょう</a:t>
            </a:r>
          </a:p>
        </p:txBody>
      </p:sp>
    </p:spTree>
    <p:extLst>
      <p:ext uri="{BB962C8B-B14F-4D97-AF65-F5344CB8AC3E}">
        <p14:creationId xmlns:p14="http://schemas.microsoft.com/office/powerpoint/2010/main" val="3029147491"/>
      </p:ext>
    </p:extLst>
  </p:cSld>
  <p:clrMapOvr>
    <a:masterClrMapping/>
  </p:clrMapOvr>
</p:sld>
</file>

<file path=ppt/theme/theme1.xml><?xml version="1.0" encoding="utf-8"?>
<a:theme xmlns:a="http://schemas.openxmlformats.org/drawingml/2006/main" name="Office テーマ">
  <a:themeElements>
    <a:clrScheme name="ユーザー定義 4">
      <a:dk1>
        <a:sysClr val="windowText" lastClr="000000"/>
      </a:dk1>
      <a:lt1>
        <a:sysClr val="window" lastClr="FFFFFF"/>
      </a:lt1>
      <a:dk2>
        <a:srgbClr val="44546A"/>
      </a:dk2>
      <a:lt2>
        <a:srgbClr val="E7E6E6"/>
      </a:lt2>
      <a:accent1>
        <a:srgbClr val="0099CC"/>
      </a:accent1>
      <a:accent2>
        <a:srgbClr val="E94716"/>
      </a:accent2>
      <a:accent3>
        <a:srgbClr val="A5A5A5"/>
      </a:accent3>
      <a:accent4>
        <a:srgbClr val="FFD965"/>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Calibri Light"/>
        <a:ea typeface="ＭＳ ゴシック"/>
        <a:cs typeface=""/>
      </a:majorFont>
      <a:minorFont>
        <a:latin typeface="Calibri"/>
        <a:ea typeface="ＭＳ 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59566576EE7716479B276B366FE8E779" ma:contentTypeVersion="18" ma:contentTypeDescription="新しいドキュメントを作成します。" ma:contentTypeScope="" ma:versionID="c62bdb50600a4316a07d039ee980caae">
  <xsd:schema xmlns:xsd="http://www.w3.org/2001/XMLSchema" xmlns:xs="http://www.w3.org/2001/XMLSchema" xmlns:p="http://schemas.microsoft.com/office/2006/metadata/properties" xmlns:ns2="c7986456-94c4-43e3-a5cd-23faf3e50be4" xmlns:ns3="87e92068-5d1b-4b37-b84f-05171d1d989c" targetNamespace="http://schemas.microsoft.com/office/2006/metadata/properties" ma:root="true" ma:fieldsID="ad58be34164fd8de1098075c6f5a9b4d" ns2:_="" ns3:_="">
    <xsd:import namespace="c7986456-94c4-43e3-a5cd-23faf3e50be4"/>
    <xsd:import namespace="87e92068-5d1b-4b37-b84f-05171d1d989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986456-94c4-43e3-a5cd-23faf3e50b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8ea27d3f-16ae-4cb1-8a0f-7749649f524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7e92068-5d1b-4b37-b84f-05171d1d989c" elementFormDefault="qualified">
    <xsd:import namespace="http://schemas.microsoft.com/office/2006/documentManagement/types"/>
    <xsd:import namespace="http://schemas.microsoft.com/office/infopath/2007/PartnerControls"/>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d1f6561d-b863-4b53-a246-1d336a610717}" ma:internalName="TaxCatchAll" ma:showField="CatchAllData" ma:web="87e92068-5d1b-4b37-b84f-05171d1d98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7986456-94c4-43e3-a5cd-23faf3e50be4">
      <Terms xmlns="http://schemas.microsoft.com/office/infopath/2007/PartnerControls"/>
    </lcf76f155ced4ddcb4097134ff3c332f>
    <TaxCatchAll xmlns="87e92068-5d1b-4b37-b84f-05171d1d989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515CAA-F402-409E-9EDC-D0E6E18A64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986456-94c4-43e3-a5cd-23faf3e50be4"/>
    <ds:schemaRef ds:uri="87e92068-5d1b-4b37-b84f-05171d1d98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162C36-F5F2-4448-9E4D-F46EA44E44CC}">
  <ds:schemaRefs>
    <ds:schemaRef ds:uri="http://www.w3.org/XML/1998/namespace"/>
    <ds:schemaRef ds:uri="http://purl.org/dc/elements/1.1/"/>
    <ds:schemaRef ds:uri="http://schemas.microsoft.com/office/infopath/2007/PartnerControls"/>
    <ds:schemaRef ds:uri="http://purl.org/dc/dcmitype/"/>
    <ds:schemaRef ds:uri="http://purl.org/dc/terms/"/>
    <ds:schemaRef ds:uri="http://schemas.microsoft.com/office/2006/documentManagement/types"/>
    <ds:schemaRef ds:uri="http://schemas.microsoft.com/office/2006/metadata/properties"/>
    <ds:schemaRef ds:uri="87e92068-5d1b-4b37-b84f-05171d1d989c"/>
    <ds:schemaRef ds:uri="http://schemas.openxmlformats.org/package/2006/metadata/core-properties"/>
    <ds:schemaRef ds:uri="c7986456-94c4-43e3-a5cd-23faf3e50be4"/>
  </ds:schemaRefs>
</ds:datastoreItem>
</file>

<file path=customXml/itemProps3.xml><?xml version="1.0" encoding="utf-8"?>
<ds:datastoreItem xmlns:ds="http://schemas.openxmlformats.org/officeDocument/2006/customXml" ds:itemID="{8930CF28-603E-4D8D-B537-3B0A1A32C1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530</TotalTime>
  <Words>3288</Words>
  <PresentationFormat>画面に合わせる (4:3)</PresentationFormat>
  <Paragraphs>363</Paragraphs>
  <Slides>26</Slides>
  <Notes>26</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26</vt:i4>
      </vt:variant>
    </vt:vector>
  </HeadingPairs>
  <TitlesOfParts>
    <vt:vector size="35" baseType="lpstr">
      <vt:lpstr>HGPｺﾞｼｯｸE</vt:lpstr>
      <vt:lpstr>ＭＳ Ｐゴシック</vt:lpstr>
      <vt:lpstr>ＭＳ ゴシック</vt:lpstr>
      <vt:lpstr>Arial</vt:lpstr>
      <vt:lpstr>Calibri</vt:lpstr>
      <vt:lpstr>Calibri Light</vt:lpstr>
      <vt:lpstr>Wingdings</vt:lpstr>
      <vt:lpstr>Office テーマ</vt:lpstr>
      <vt:lpstr>Document</vt:lpstr>
      <vt:lpstr>C17．わが家の安全対策</vt:lpstr>
      <vt:lpstr>大規模災害が発生すると・・・</vt:lpstr>
      <vt:lpstr>災害に備えるための視点</vt:lpstr>
      <vt:lpstr>地域全体が災害に備えられるように</vt:lpstr>
      <vt:lpstr>PowerPoint プレゼンテーション</vt:lpstr>
      <vt:lpstr>PowerPoint プレゼンテーション</vt:lpstr>
      <vt:lpstr>PowerPoint プレゼンテーション</vt:lpstr>
      <vt:lpstr>家具類の転倒・落下・移動による被害</vt:lpstr>
      <vt:lpstr>地震に対するわが家の安全対策</vt:lpstr>
      <vt:lpstr>地震に対するわが家の安全対策 　①集中収納の方法</vt:lpstr>
      <vt:lpstr>地震に対するわが家の安全対策 　②家具類のレイアウトの工夫　（安全エリアの設定）</vt:lpstr>
      <vt:lpstr>PowerPoint プレゼンテーション</vt:lpstr>
      <vt:lpstr>PowerPoint プレゼンテーション</vt:lpstr>
      <vt:lpstr>地震に対するわが家の安全対策 　③家具類の転倒・落下・移動防止対策のポイント</vt:lpstr>
      <vt:lpstr>【事例】地域ぐるみでの取組み</vt:lpstr>
      <vt:lpstr>地震に対するわが家の安全対策 　④防火対策・消火対策</vt:lpstr>
      <vt:lpstr>PowerPoint プレゼンテーション</vt:lpstr>
      <vt:lpstr>風水害に対する安全対策①</vt:lpstr>
      <vt:lpstr>風水害に対する安全対策②</vt:lpstr>
      <vt:lpstr>PowerPoint プレゼンテーション</vt:lpstr>
      <vt:lpstr>(参考)家具等の転倒防止の器具の種類</vt:lpstr>
      <vt:lpstr>(参考)壁に固定する場合のポイント</vt:lpstr>
      <vt:lpstr>(参考)ポール式器具・ストッパー式器具の場合</vt:lpstr>
      <vt:lpstr>(参考)家具等の落下防止・移動防止のポイント</vt:lpstr>
      <vt:lpstr>(参考)食器棚のガラスの飛散防止も</vt:lpstr>
      <vt:lpstr>(参考)扉開放防止、収容物の落下、収容物の工夫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2024-03-27T06:39:24Z</cp:lastPrinted>
  <dcterms:created xsi:type="dcterms:W3CDTF">2019-09-19T14:17:54Z</dcterms:created>
  <dcterms:modified xsi:type="dcterms:W3CDTF">2024-03-29T02:16:55Z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0x01010059566576EE7716479B276B366FE8E779</vt:lpwstr>
  </property>
  <property fmtid="{D5CDD505-2E9C-101B-9397-08002B2CF9AE}" pid="3" name="MediaServiceImageTags">
    <vt:lpwstr/>
  </property>
</Properties>
</file>