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459" r:id="rId5"/>
    <p:sldId id="460" r:id="rId6"/>
    <p:sldId id="461" r:id="rId7"/>
    <p:sldId id="464" r:id="rId8"/>
    <p:sldId id="259" r:id="rId9"/>
    <p:sldId id="479" r:id="rId10"/>
    <p:sldId id="462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竹本 加良子" initials="竹本" lastIdx="1" clrIdx="0">
    <p:extLst>
      <p:ext uri="{19B8F6BF-5375-455C-9EA6-DF929625EA0E}">
        <p15:presenceInfo xmlns:p15="http://schemas.microsoft.com/office/powerpoint/2012/main" userId="S::karako@scraft.co.jp::0c6ae3ae-d856-42b3-a34a-032faf097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2800"/>
    <a:srgbClr val="35A16B"/>
    <a:srgbClr val="404040"/>
    <a:srgbClr val="CC00FF"/>
    <a:srgbClr val="52BBCE"/>
    <a:srgbClr val="E94716"/>
    <a:srgbClr val="D00012"/>
    <a:srgbClr val="FF66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7" autoAdjust="0"/>
    <p:restoredTop sz="73333" autoAdjust="0"/>
  </p:normalViewPr>
  <p:slideViewPr>
    <p:cSldViewPr snapToGrid="0">
      <p:cViewPr varScale="1">
        <p:scale>
          <a:sx n="77" d="100"/>
          <a:sy n="77" d="100"/>
        </p:scale>
        <p:origin x="21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402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宇野 芳江" userId="d3339afd-f009-4b18-b536-1d43c3c7a997" providerId="ADAL" clId="{5B4BD12D-CE7D-47C4-B178-575E84C266B0}"/>
    <pc:docChg chg="delSld modSld">
      <pc:chgData name="宇野 芳江" userId="d3339afd-f009-4b18-b536-1d43c3c7a997" providerId="ADAL" clId="{5B4BD12D-CE7D-47C4-B178-575E84C266B0}" dt="2024-03-29T02:22:10.530" v="11" actId="20577"/>
      <pc:docMkLst>
        <pc:docMk/>
      </pc:docMkLst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3341086040" sldId="256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4186533722" sldId="297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3391802749" sldId="346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3997830561" sldId="382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1330702548" sldId="383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603938784" sldId="384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3029147491" sldId="396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928779582" sldId="400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1834269695" sldId="403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247427946" sldId="405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2939029620" sldId="406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2139376885" sldId="407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1887975316" sldId="408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837302440" sldId="410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1248758388" sldId="411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985562673" sldId="412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3454746073" sldId="414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424292709" sldId="415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2630020602" sldId="418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435369355" sldId="421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1230057245" sldId="424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1503936005" sldId="425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203120919" sldId="427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697866495" sldId="432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3359605780" sldId="435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126017312" sldId="439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711171425" sldId="445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3374595085" sldId="449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273238524" sldId="454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4087184173" sldId="455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651439320" sldId="456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2252190843" sldId="457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74906431" sldId="458"/>
        </pc:sldMkLst>
      </pc:sldChg>
      <pc:sldChg chg="modSp mod">
        <pc:chgData name="宇野 芳江" userId="d3339afd-f009-4b18-b536-1d43c3c7a997" providerId="ADAL" clId="{5B4BD12D-CE7D-47C4-B178-575E84C266B0}" dt="2024-03-29T02:17:13.247" v="7" actId="6559"/>
        <pc:sldMkLst>
          <pc:docMk/>
          <pc:sldMk cId="2521794739" sldId="459"/>
        </pc:sldMkLst>
        <pc:spChg chg="mod">
          <ac:chgData name="宇野 芳江" userId="d3339afd-f009-4b18-b536-1d43c3c7a997" providerId="ADAL" clId="{5B4BD12D-CE7D-47C4-B178-575E84C266B0}" dt="2024-03-29T02:17:13.247" v="7" actId="6559"/>
          <ac:spMkLst>
            <pc:docMk/>
            <pc:sldMk cId="2521794739" sldId="459"/>
            <ac:spMk id="2" creationId="{93334975-DAFC-4F74-98A6-EFBFA584F806}"/>
          </ac:spMkLst>
        </pc:spChg>
      </pc:sldChg>
      <pc:sldChg chg="modSp mod">
        <pc:chgData name="宇野 芳江" userId="d3339afd-f009-4b18-b536-1d43c3c7a997" providerId="ADAL" clId="{5B4BD12D-CE7D-47C4-B178-575E84C266B0}" dt="2024-03-29T02:22:10.530" v="11" actId="20577"/>
        <pc:sldMkLst>
          <pc:docMk/>
          <pc:sldMk cId="3170467234" sldId="462"/>
        </pc:sldMkLst>
        <pc:spChg chg="mod">
          <ac:chgData name="宇野 芳江" userId="d3339afd-f009-4b18-b536-1d43c3c7a997" providerId="ADAL" clId="{5B4BD12D-CE7D-47C4-B178-575E84C266B0}" dt="2024-03-29T02:22:10.530" v="11" actId="20577"/>
          <ac:spMkLst>
            <pc:docMk/>
            <pc:sldMk cId="3170467234" sldId="462"/>
            <ac:spMk id="4" creationId="{5E7761D7-D8CB-45F6-A31D-1F72ACFE14FD}"/>
          </ac:spMkLst>
        </pc:spChg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2816095678" sldId="463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3344476656" sldId="466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4005240148" sldId="467"/>
        </pc:sldMkLst>
      </pc:sldChg>
      <pc:sldChg chg="del">
        <pc:chgData name="宇野 芳江" userId="d3339afd-f009-4b18-b536-1d43c3c7a997" providerId="ADAL" clId="{5B4BD12D-CE7D-47C4-B178-575E84C266B0}" dt="2024-03-29T01:29:27.499" v="0" actId="47"/>
        <pc:sldMkLst>
          <pc:docMk/>
          <pc:sldMk cId="2912594570" sldId="468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2712664308" sldId="469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1349569661" sldId="470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3858470621" sldId="471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578354480" sldId="472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2273989446" sldId="473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752535074" sldId="474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4109749551" sldId="475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113730941" sldId="476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1210161266" sldId="477"/>
        </pc:sldMkLst>
      </pc:sldChg>
      <pc:sldChg chg="del">
        <pc:chgData name="宇野 芳江" userId="d3339afd-f009-4b18-b536-1d43c3c7a997" providerId="ADAL" clId="{5B4BD12D-CE7D-47C4-B178-575E84C266B0}" dt="2024-03-29T01:29:35.670" v="1" actId="47"/>
        <pc:sldMkLst>
          <pc:docMk/>
          <pc:sldMk cId="1035552131" sldId="4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39642" cy="370256"/>
          </a:xfrm>
          <a:prstGeom prst="rect">
            <a:avLst/>
          </a:prstGeom>
        </p:spPr>
        <p:txBody>
          <a:bodyPr vert="horz" lIns="93223" tIns="46612" rIns="93223" bIns="466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0" y="1"/>
            <a:ext cx="2913399" cy="370256"/>
          </a:xfrm>
          <a:prstGeom prst="rect">
            <a:avLst/>
          </a:prstGeom>
        </p:spPr>
        <p:txBody>
          <a:bodyPr vert="horz" lIns="93223" tIns="46612" rIns="93223" bIns="46612" rtlCol="0"/>
          <a:lstStyle>
            <a:lvl1pPr algn="r">
              <a:defRPr sz="1200"/>
            </a:lvl1pPr>
          </a:lstStyle>
          <a:p>
            <a:fld id="{BE51E31B-58F4-40C5-B28E-F4E6428E2D4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06425" y="603250"/>
            <a:ext cx="5584825" cy="4189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23" tIns="46612" rIns="93223" bIns="466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337" y="5167592"/>
            <a:ext cx="5379004" cy="4012380"/>
          </a:xfrm>
          <a:prstGeom prst="rect">
            <a:avLst/>
          </a:prstGeom>
        </p:spPr>
        <p:txBody>
          <a:bodyPr vert="horz" lIns="93223" tIns="46612" rIns="93223" bIns="466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01352"/>
            <a:ext cx="2950278" cy="370256"/>
          </a:xfrm>
          <a:prstGeom prst="rect">
            <a:avLst/>
          </a:prstGeom>
        </p:spPr>
        <p:txBody>
          <a:bodyPr vert="horz" lIns="93223" tIns="46612" rIns="93223" bIns="466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600566" y="9501352"/>
            <a:ext cx="3134670" cy="370256"/>
          </a:xfrm>
          <a:prstGeom prst="rect">
            <a:avLst/>
          </a:prstGeom>
        </p:spPr>
        <p:txBody>
          <a:bodyPr vert="horz" lIns="93223" tIns="46612" rIns="93223" bIns="46612" rtlCol="0" anchor="b"/>
          <a:lstStyle>
            <a:lvl1pPr algn="r">
              <a:defRPr sz="1200"/>
            </a:lvl1pPr>
          </a:lstStyle>
          <a:p>
            <a:fld id="{9D42ABD0-7D1A-4E09-B627-17A061665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0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2ABD0-7D1A-4E09-B627-17A06166555A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6" name="スライド イメージ プレースホルダー 5"/>
          <p:cNvSpPr>
            <a:spLocks noGrp="1" noRot="1" noChangeAspect="1"/>
          </p:cNvSpPr>
          <p:nvPr>
            <p:ph type="sldImg"/>
          </p:nvPr>
        </p:nvSpPr>
        <p:spPr>
          <a:xfrm>
            <a:off x="608013" y="590550"/>
            <a:ext cx="5581650" cy="4186238"/>
          </a:xfrm>
        </p:spPr>
      </p:sp>
      <p:sp>
        <p:nvSpPr>
          <p:cNvPr id="7" name="ノー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154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補足説明</a:t>
            </a:r>
            <a:r>
              <a:rPr lang="en-US" altLang="ja-JP"/>
              <a:t>】</a:t>
            </a:r>
          </a:p>
          <a:p>
            <a:pPr marL="174793" indent="-174793">
              <a:buFont typeface="Arial" panose="020B0604020202020204" pitchFamily="34" charset="0"/>
              <a:buChar char="•"/>
            </a:pPr>
            <a:r>
              <a:rPr lang="ja-JP" altLang="en-US"/>
              <a:t>地域の安否確認や情報収集・伝達、要配慮者への支援には、地域ぐるみでの取り組みが不可欠です。そのためにも、地域の住民の防災意識が向上する取り組みを行いましょう。</a:t>
            </a:r>
            <a:endParaRPr lang="en-US" altLang="ja-JP"/>
          </a:p>
          <a:p>
            <a:endParaRPr lang="en-US" altLang="ja-JP"/>
          </a:p>
          <a:p>
            <a:pPr lvl="1"/>
            <a:r>
              <a:rPr lang="ja-JP" altLang="en-US"/>
              <a:t>仕組みを整える　　</a:t>
            </a:r>
            <a:endParaRPr lang="en-US" altLang="ja-JP"/>
          </a:p>
          <a:p>
            <a:pPr marL="640909" lvl="1" indent="-174793">
              <a:buFont typeface="Arial" panose="020B0604020202020204" pitchFamily="34" charset="0"/>
              <a:buChar char="•"/>
            </a:pPr>
            <a:r>
              <a:rPr lang="ja-JP" altLang="en-US"/>
              <a:t>地域の状態も日々変化していく（転入出など）ことを前提に、「体制」「手順・方法」「道具」を整えることが必要です。</a:t>
            </a:r>
            <a:endParaRPr lang="en-US" altLang="ja-JP"/>
          </a:p>
          <a:p>
            <a:pPr marL="640909" lvl="1" indent="-174793">
              <a:buFont typeface="Arial" panose="020B0604020202020204" pitchFamily="34" charset="0"/>
              <a:buChar char="•"/>
            </a:pPr>
            <a:r>
              <a:rPr lang="ja-JP" altLang="en-US"/>
              <a:t>実践を繰り返す</a:t>
            </a:r>
            <a:endParaRPr lang="en-US" altLang="ja-JP"/>
          </a:p>
          <a:p>
            <a:pPr marL="640909" lvl="1" indent="-174793">
              <a:buFont typeface="Arial" panose="020B0604020202020204" pitchFamily="34" charset="0"/>
              <a:buChar char="•"/>
            </a:pPr>
            <a:r>
              <a:rPr lang="ja-JP" altLang="en-US"/>
              <a:t>「普段やっていることしかできない」ことを念頭に、訓練を繰り返し、防災力の向上を図ることが必要です。</a:t>
            </a:r>
            <a:endParaRPr lang="en-US" altLang="ja-JP"/>
          </a:p>
          <a:p>
            <a:pPr lvl="1"/>
            <a:endParaRPr lang="en-US" altLang="ja-JP"/>
          </a:p>
          <a:p>
            <a:pPr lvl="1"/>
            <a:r>
              <a:rPr lang="ja-JP" altLang="en-US"/>
              <a:t>継続的な取り組みにより、地域に防災意識を根付かせ、活動を改善していきましょう。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2ABD0-7D1A-4E09-B627-17A06166555A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id="{6EFF6EEF-3437-4C00-B5AA-5E8FA75D7B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06425" y="603250"/>
            <a:ext cx="5584825" cy="4189413"/>
          </a:xfrm>
        </p:spPr>
      </p:sp>
    </p:spTree>
    <p:extLst>
      <p:ext uri="{BB962C8B-B14F-4D97-AF65-F5344CB8AC3E}">
        <p14:creationId xmlns:p14="http://schemas.microsoft.com/office/powerpoint/2010/main" val="414796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補足説明</a:t>
            </a:r>
            <a:r>
              <a:rPr lang="en-US" altLang="ja-JP"/>
              <a:t>】</a:t>
            </a:r>
          </a:p>
          <a:p>
            <a:pPr marL="174793" indent="-174793">
              <a:buFont typeface="Arial" panose="020B0604020202020204" pitchFamily="34" charset="0"/>
              <a:buChar char="•"/>
            </a:pPr>
            <a:r>
              <a:rPr lang="ja-JP" altLang="en-US"/>
              <a:t>訓練の実施</a:t>
            </a:r>
            <a:endParaRPr lang="en-US" altLang="ja-JP"/>
          </a:p>
          <a:p>
            <a:pPr lvl="1"/>
            <a:r>
              <a:rPr lang="ja-JP" altLang="en-US"/>
              <a:t>「個別訓練」：救命訓練や避難訓練、安否確認訓練など</a:t>
            </a:r>
            <a:endParaRPr lang="en-US" altLang="ja-JP"/>
          </a:p>
          <a:p>
            <a:pPr lvl="1"/>
            <a:r>
              <a:rPr lang="ja-JP" altLang="en-US"/>
              <a:t>「総合訓練」：避難訓練と避難所運営訓練をあわせた総合防災訓練など</a:t>
            </a:r>
          </a:p>
          <a:p>
            <a:pPr lvl="1"/>
            <a:r>
              <a:rPr lang="ja-JP" altLang="en-US"/>
              <a:t>「体験イベント型訓練」：地震体験車の体験、煙の体験など</a:t>
            </a:r>
          </a:p>
          <a:p>
            <a:pPr lvl="1"/>
            <a:r>
              <a:rPr lang="ja-JP" altLang="en-US"/>
              <a:t>「イメージトレーニング」：避難所運営ゲームＨＵＧなど</a:t>
            </a:r>
          </a:p>
          <a:p>
            <a:pPr lvl="1"/>
            <a:r>
              <a:rPr lang="ja-JP" altLang="en-US"/>
              <a:t>「他団体と連携した訓練」：消防団との合同防災訓練など</a:t>
            </a:r>
            <a:endParaRPr lang="en-US" altLang="ja-JP"/>
          </a:p>
          <a:p>
            <a:pPr marL="174793" indent="-174793">
              <a:buFont typeface="Arial" panose="020B0604020202020204" pitchFamily="34" charset="0"/>
              <a:buChar char="•"/>
            </a:pPr>
            <a:r>
              <a:rPr lang="ja-JP" altLang="en-US"/>
              <a:t>その他、お祭りなどに防災に関するパネル展示、防災食の試食など　</a:t>
            </a:r>
            <a:endParaRPr lang="en-US" altLang="ja-JP"/>
          </a:p>
          <a:p>
            <a:pPr lvl="1"/>
            <a:r>
              <a:rPr lang="ja-JP" altLang="en-US"/>
              <a:t>普及・啓発（教育機会の確保）　</a:t>
            </a:r>
            <a:endParaRPr lang="en-US" altLang="ja-JP"/>
          </a:p>
          <a:p>
            <a:pPr lvl="1"/>
            <a:r>
              <a:rPr lang="ja-JP" altLang="en-US"/>
              <a:t>避難訓練や防災訓練は安全・安心に関わる大切なことです。お祭りや町内会の会合、地域のイベントなどで防災の知識や取組みに触れるなど、参加しやすい環境を作りましょう。</a:t>
            </a:r>
            <a:endParaRPr lang="en-US" altLang="ja-JP"/>
          </a:p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2ABD0-7D1A-4E09-B627-17A06166555A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id="{296D0E75-6632-44C7-BB9E-1842912B60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06425" y="603250"/>
            <a:ext cx="5584825" cy="4189413"/>
          </a:xfrm>
        </p:spPr>
      </p:sp>
    </p:spTree>
    <p:extLst>
      <p:ext uri="{BB962C8B-B14F-4D97-AF65-F5344CB8AC3E}">
        <p14:creationId xmlns:p14="http://schemas.microsoft.com/office/powerpoint/2010/main" val="1436119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補足説明</a:t>
            </a:r>
            <a:r>
              <a:rPr lang="en-US" altLang="ja-JP"/>
              <a:t>】</a:t>
            </a:r>
          </a:p>
          <a:p>
            <a:pPr marL="174793" indent="-174793">
              <a:buFont typeface="Arial" panose="020B0604020202020204" pitchFamily="34" charset="0"/>
              <a:buChar char="•"/>
            </a:pPr>
            <a:r>
              <a:rPr lang="ja-JP" altLang="en-US"/>
              <a:t>石神自主防災会</a:t>
            </a:r>
            <a:endParaRPr lang="en-US" altLang="ja-JP"/>
          </a:p>
          <a:p>
            <a:pPr marL="640909" lvl="1" indent="-174793">
              <a:buFont typeface="Arial" panose="020B0604020202020204" pitchFamily="34" charset="0"/>
              <a:buChar char="•"/>
            </a:pPr>
            <a:r>
              <a:rPr lang="ja-JP" altLang="en-US"/>
              <a:t>石神小学校体育館を利用した「お泊り訓練」を実施しました</a:t>
            </a:r>
            <a:endParaRPr lang="en-US" altLang="ja-JP"/>
          </a:p>
          <a:p>
            <a:pPr marL="640909" lvl="1" indent="-174793">
              <a:buFont typeface="Arial" panose="020B0604020202020204" pitchFamily="34" charset="0"/>
              <a:buChar char="•"/>
            </a:pPr>
            <a:r>
              <a:rPr lang="ja-JP" altLang="en-US"/>
              <a:t>お泊り訓練のないようについては、誰でも参加しやすいソフトな訓練項目、楽しいゲームや子供との災害料理を作る等。</a:t>
            </a:r>
            <a:r>
              <a:rPr lang="en-US" altLang="ja-JP"/>
              <a:t>PTA</a:t>
            </a:r>
            <a:r>
              <a:rPr lang="ja-JP" altLang="en-US"/>
              <a:t>、親父の会も参加。</a:t>
            </a:r>
            <a:endParaRPr lang="en-US" altLang="ja-JP"/>
          </a:p>
          <a:p>
            <a:pPr marL="640909" lvl="1" indent="-174793">
              <a:buFont typeface="Arial" panose="020B0604020202020204" pitchFamily="34" charset="0"/>
              <a:buChar char="•"/>
            </a:pPr>
            <a:r>
              <a:rPr lang="ja-JP" altLang="en-US"/>
              <a:t>スタンプラリー・町会炊き出し班と子ども達の共同炊事・簡易ランタンや新聞紙スリッパの作成・段ボールブロック設置などを行いました。</a:t>
            </a: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2ABD0-7D1A-4E09-B627-17A06166555A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id="{AF7592A6-7638-49FA-928A-ADE73C3F35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06425" y="603250"/>
            <a:ext cx="5584825" cy="4189413"/>
          </a:xfrm>
        </p:spPr>
      </p:sp>
    </p:spTree>
    <p:extLst>
      <p:ext uri="{BB962C8B-B14F-4D97-AF65-F5344CB8AC3E}">
        <p14:creationId xmlns:p14="http://schemas.microsoft.com/office/powerpoint/2010/main" val="3339096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補足説明</a:t>
            </a:r>
            <a:r>
              <a:rPr lang="en-US" altLang="ja-JP"/>
              <a:t>】</a:t>
            </a:r>
          </a:p>
          <a:p>
            <a:pPr marL="174793" indent="-174793">
              <a:buFont typeface="Arial" panose="020B0604020202020204" pitchFamily="34" charset="0"/>
              <a:buChar char="•"/>
            </a:pPr>
            <a:r>
              <a:rPr lang="zh-CN" altLang="en-US"/>
              <a:t>西山町会防災会</a:t>
            </a:r>
            <a:endParaRPr lang="en-US" altLang="zh-CN"/>
          </a:p>
          <a:p>
            <a:pPr marL="640909" lvl="1" indent="-174793">
              <a:buFont typeface="Arial" panose="020B0604020202020204" pitchFamily="34" charset="0"/>
              <a:buChar char="•"/>
            </a:pPr>
            <a:r>
              <a:rPr lang="ja-JP" altLang="en-US"/>
              <a:t>避難行動要支援者対策のための訓練において、ダミー人形を実際の人に見立てたり、具体的な被害状況（火災発生・家屋損壊など）を仮定し、参加者に被害状況を本部に報告させたりするなど、限りなく被災時に近い訓練を重ねて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2ABD0-7D1A-4E09-B627-17A06166555A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:a16="http://schemas.microsoft.com/office/drawing/2014/main" id="{DA48B4C2-1532-4F00-BC1C-953291FF2F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06425" y="603250"/>
            <a:ext cx="5584825" cy="4189413"/>
          </a:xfrm>
        </p:spPr>
      </p:sp>
    </p:spTree>
    <p:extLst>
      <p:ext uri="{BB962C8B-B14F-4D97-AF65-F5344CB8AC3E}">
        <p14:creationId xmlns:p14="http://schemas.microsoft.com/office/powerpoint/2010/main" val="220343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【</a:t>
            </a:r>
            <a:r>
              <a:rPr lang="ja-JP" altLang="en-US" dirty="0"/>
              <a:t>補足説明</a:t>
            </a:r>
            <a:r>
              <a:rPr lang="en-US" altLang="ja-JP" dirty="0"/>
              <a:t>】</a:t>
            </a:r>
          </a:p>
          <a:p>
            <a:pPr marL="174793" indent="-174793">
              <a:buFont typeface="Arial" panose="020B0604020202020204" pitchFamily="34" charset="0"/>
              <a:buChar char="•"/>
            </a:pPr>
            <a:r>
              <a:rPr lang="ja-JP" altLang="en-US" dirty="0"/>
              <a:t>二及防災会</a:t>
            </a:r>
            <a:endParaRPr lang="en-US" altLang="ja-JP" dirty="0"/>
          </a:p>
          <a:p>
            <a:pPr marL="631993" lvl="1" indent="-174793">
              <a:buFont typeface="Arial" panose="020B0604020202020204" pitchFamily="34" charset="0"/>
              <a:buChar char="•"/>
            </a:pPr>
            <a:r>
              <a:rPr lang="ja-JP" altLang="en-US" dirty="0"/>
              <a:t>二及地区は愛媛県西予市のの海岸部に位置する地域で、南海トラフ地震時には最高</a:t>
            </a:r>
            <a:r>
              <a:rPr lang="en-US" altLang="ja-JP" dirty="0"/>
              <a:t>9.3</a:t>
            </a:r>
            <a:r>
              <a:rPr lang="ja-JP" altLang="en-US" dirty="0"/>
              <a:t>ｍの津波が予想され、甚大な被害が想定されています。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2ABD0-7D1A-4E09-B627-17A06166555A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:a16="http://schemas.microsoft.com/office/drawing/2014/main" id="{DA48B4C2-1532-4F00-BC1C-953291FF2F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06425" y="603250"/>
            <a:ext cx="5584825" cy="4189413"/>
          </a:xfrm>
        </p:spPr>
      </p:sp>
    </p:spTree>
    <p:extLst>
      <p:ext uri="{BB962C8B-B14F-4D97-AF65-F5344CB8AC3E}">
        <p14:creationId xmlns:p14="http://schemas.microsoft.com/office/powerpoint/2010/main" val="550499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補足説明</a:t>
            </a:r>
            <a:r>
              <a:rPr lang="en-US" altLang="ja-JP"/>
              <a:t>】</a:t>
            </a:r>
          </a:p>
          <a:p>
            <a:pPr marL="174793" indent="-174793">
              <a:buFont typeface="Arial" panose="020B0604020202020204" pitchFamily="34" charset="0"/>
              <a:buChar char="•"/>
            </a:pPr>
            <a:r>
              <a:rPr lang="ja-JP" altLang="en-US"/>
              <a:t>中項目「３．住民の防災意識の向上」で学んだことをまとめます。</a:t>
            </a:r>
          </a:p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2ABD0-7D1A-4E09-B627-17A06166555A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0" name="スライド イメージ プレースホルダー 9">
            <a:extLst>
              <a:ext uri="{FF2B5EF4-FFF2-40B4-BE49-F238E27FC236}">
                <a16:creationId xmlns:a16="http://schemas.microsoft.com/office/drawing/2014/main" id="{14B4672D-7D60-47B7-8ADC-5C57E84380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06425" y="603250"/>
            <a:ext cx="5584825" cy="4189413"/>
          </a:xfrm>
        </p:spPr>
      </p:sp>
    </p:spTree>
    <p:extLst>
      <p:ext uri="{BB962C8B-B14F-4D97-AF65-F5344CB8AC3E}">
        <p14:creationId xmlns:p14="http://schemas.microsoft.com/office/powerpoint/2010/main" val="565634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376354-C1CC-44FA-8010-C16429120441}"/>
              </a:ext>
            </a:extLst>
          </p:cNvPr>
          <p:cNvSpPr/>
          <p:nvPr userDrawn="1"/>
        </p:nvSpPr>
        <p:spPr>
          <a:xfrm>
            <a:off x="174171" y="159656"/>
            <a:ext cx="8781143" cy="6516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392" y="1550082"/>
            <a:ext cx="7886700" cy="251391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3C3407-5301-48D5-9F86-3F8F09C086D3}"/>
              </a:ext>
            </a:extLst>
          </p:cNvPr>
          <p:cNvSpPr/>
          <p:nvPr userDrawn="1"/>
        </p:nvSpPr>
        <p:spPr>
          <a:xfrm>
            <a:off x="621392" y="4557486"/>
            <a:ext cx="78867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60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1BF7-F66B-4531-BCC4-5D7F93C53213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C0FCB9-D989-46F1-965E-624BDAC7E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3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0986B2-6758-4928-96D8-72A90048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48C0FCB9-D989-46F1-965E-624BDAC7E1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1ED49BB-BC92-46F8-AAEF-93E5D653CF2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2B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597E93-09F7-4DA4-BAB6-29676FDA0D13}"/>
              </a:ext>
            </a:extLst>
          </p:cNvPr>
          <p:cNvSpPr/>
          <p:nvPr userDrawn="1"/>
        </p:nvSpPr>
        <p:spPr>
          <a:xfrm>
            <a:off x="266700" y="825500"/>
            <a:ext cx="8610600" cy="581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704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0986B2-6758-4928-96D8-72A90048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48C0FCB9-D989-46F1-965E-624BDAC7E1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150C7320-175F-477A-9123-FAA5BC77DEC6}"/>
              </a:ext>
            </a:extLst>
          </p:cNvPr>
          <p:cNvSpPr/>
          <p:nvPr userDrawn="1"/>
        </p:nvSpPr>
        <p:spPr>
          <a:xfrm>
            <a:off x="431800" y="431800"/>
            <a:ext cx="8280400" cy="6061075"/>
          </a:xfrm>
          <a:prstGeom prst="roundRect">
            <a:avLst>
              <a:gd name="adj" fmla="val 4514"/>
            </a:avLst>
          </a:prstGeom>
          <a:solidFill>
            <a:schemeClr val="bg1"/>
          </a:solidFill>
          <a:ln w="38100">
            <a:solidFill>
              <a:srgbClr val="35A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384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0986B2-6758-4928-96D8-72A90048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48C0FCB9-D989-46F1-965E-624BDAC7E1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439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420-80C1-4C5F-BFAE-043128BC8D74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C0FCB9-D989-46F1-965E-624BDAC7E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23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C694-695C-47E5-9F13-D1E8FF7DB8E7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C0FCB9-D989-46F1-965E-624BDAC7E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731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A97E-FA00-4788-9F1A-C81F500465D0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C0FCB9-D989-46F1-965E-624BDAC7E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189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763-E8E2-4C1F-8756-BB316BCA2A06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C0FCB9-D989-46F1-965E-624BDAC7E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37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C3AE-A6B3-4AB6-9C2D-646304FD865B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26F7ED-BDC0-44DB-A17E-DE20B4285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48C0FCB9-D989-46F1-965E-624BDAC7E1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19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" y="0"/>
            <a:ext cx="9144000" cy="650083"/>
          </a:xfrm>
          <a:prstGeom prst="rect">
            <a:avLst/>
          </a:prstGeom>
          <a:solidFill>
            <a:srgbClr val="35A16B"/>
          </a:solidFill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9575" y="889000"/>
            <a:ext cx="8343899" cy="596900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l"/>
              <a:defRPr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  <a:lvl2pPr>
              <a:lnSpc>
                <a:spcPct val="120000"/>
              </a:lnSpc>
              <a:spcBef>
                <a:spcPts val="0"/>
              </a:spcBef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lnSpc>
                <a:spcPct val="120000"/>
              </a:lnSpc>
              <a:spcBef>
                <a:spcPts val="0"/>
              </a:spcBef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lnSpc>
                <a:spcPct val="120000"/>
              </a:lnSpc>
              <a:spcBef>
                <a:spcPts val="0"/>
              </a:spcBef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lnSpc>
                <a:spcPct val="120000"/>
              </a:lnSpc>
              <a:spcBef>
                <a:spcPts val="0"/>
              </a:spcBef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 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2EB7-813D-4441-ACE1-9334F6C58937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48C0FCB9-D989-46F1-965E-624BDAC7E1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42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575"/>
            <a:ext cx="9144000" cy="65008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lIns="288000">
            <a:noAutofit/>
          </a:bodyPr>
          <a:lstStyle>
            <a:lvl1pPr algn="l">
              <a:defRPr sz="3200" b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9575" y="889000"/>
            <a:ext cx="8343899" cy="596900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l"/>
              <a:defRPr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  <a:lvl2pPr>
              <a:lnSpc>
                <a:spcPct val="120000"/>
              </a:lnSpc>
              <a:spcBef>
                <a:spcPts val="0"/>
              </a:spcBef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lnSpc>
                <a:spcPct val="120000"/>
              </a:lnSpc>
              <a:spcBef>
                <a:spcPts val="0"/>
              </a:spcBef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lnSpc>
                <a:spcPct val="120000"/>
              </a:lnSpc>
              <a:spcBef>
                <a:spcPts val="0"/>
              </a:spcBef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lnSpc>
                <a:spcPct val="120000"/>
              </a:lnSpc>
              <a:spcBef>
                <a:spcPts val="0"/>
              </a:spcBef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 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2EB7-813D-4441-ACE1-9334F6C58937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48C0FCB9-D989-46F1-965E-624BDAC7E1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42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0986B2-6758-4928-96D8-72A90048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48C0FCB9-D989-46F1-965E-624BDAC7E1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1ED49BB-BC92-46F8-AAEF-93E5D653CF2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597E93-09F7-4DA4-BAB6-29676FDA0D13}"/>
              </a:ext>
            </a:extLst>
          </p:cNvPr>
          <p:cNvSpPr/>
          <p:nvPr userDrawn="1"/>
        </p:nvSpPr>
        <p:spPr>
          <a:xfrm>
            <a:off x="266700" y="825500"/>
            <a:ext cx="8610600" cy="581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4" descr="「ピクトグラム　フリー　ペン」の画像検索結果">
            <a:extLst>
              <a:ext uri="{FF2B5EF4-FFF2-40B4-BE49-F238E27FC236}">
                <a16:creationId xmlns:a16="http://schemas.microsoft.com/office/drawing/2014/main" id="{66DE3B5C-31B0-429C-A63C-E937CCF669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96" y="-43312"/>
            <a:ext cx="890226" cy="89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74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3C3407-5301-48D5-9F86-3F8F09C086D3}"/>
              </a:ext>
            </a:extLst>
          </p:cNvPr>
          <p:cNvSpPr/>
          <p:nvPr userDrawn="1"/>
        </p:nvSpPr>
        <p:spPr>
          <a:xfrm>
            <a:off x="621392" y="4557486"/>
            <a:ext cx="78867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74FECA3-C758-4290-BBB0-C3A67BB9CFB8}"/>
              </a:ext>
            </a:extLst>
          </p:cNvPr>
          <p:cNvSpPr/>
          <p:nvPr userDrawn="1"/>
        </p:nvSpPr>
        <p:spPr>
          <a:xfrm>
            <a:off x="1175554" y="2172041"/>
            <a:ext cx="6947941" cy="2513918"/>
          </a:xfrm>
          <a:prstGeom prst="round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>
              <a:solidFill>
                <a:schemeClr val="tx1">
                  <a:lumMod val="75000"/>
                  <a:lumOff val="2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6317FF-E042-44C5-B667-EA4AFC866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595" y="2845998"/>
            <a:ext cx="6492851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0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BA3E3B-F2E9-4AF3-8B5E-7CC7FE041F4F}"/>
              </a:ext>
            </a:extLst>
          </p:cNvPr>
          <p:cNvSpPr/>
          <p:nvPr userDrawn="1"/>
        </p:nvSpPr>
        <p:spPr>
          <a:xfrm>
            <a:off x="174171" y="159656"/>
            <a:ext cx="8781143" cy="6516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318606B-2DE5-4085-9EF0-C1C0B4F8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392" y="1550082"/>
            <a:ext cx="7886700" cy="251391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9823E5F-0E25-482D-91B6-8D606FF93E4F}"/>
              </a:ext>
            </a:extLst>
          </p:cNvPr>
          <p:cNvSpPr/>
          <p:nvPr userDrawn="1"/>
        </p:nvSpPr>
        <p:spPr>
          <a:xfrm>
            <a:off x="621392" y="4557486"/>
            <a:ext cx="78867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78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3627-8408-484C-82E0-FBBA0B252109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C0FCB9-D989-46F1-965E-624BDAC7E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10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C838-1347-42DC-8205-9FF0B7D30B46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C0FCB9-D989-46F1-965E-624BDAC7E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2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85713-B5C3-436A-892A-C08907ECB122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55D78C-C07B-4496-8064-6477A6071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48C0FCB9-D989-46F1-965E-624BDAC7E1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5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1" r:id="rId2"/>
    <p:sldLayoutId id="2147483662" r:id="rId3"/>
    <p:sldLayoutId id="2147483675" r:id="rId4"/>
    <p:sldLayoutId id="2147483676" r:id="rId5"/>
    <p:sldLayoutId id="2147483663" r:id="rId6"/>
    <p:sldLayoutId id="2147483677" r:id="rId7"/>
    <p:sldLayoutId id="2147483664" r:id="rId8"/>
    <p:sldLayoutId id="2147483665" r:id="rId9"/>
    <p:sldLayoutId id="2147483666" r:id="rId10"/>
    <p:sldLayoutId id="2147483667" r:id="rId11"/>
    <p:sldLayoutId id="2147483673" r:id="rId12"/>
    <p:sldLayoutId id="2147483674" r:id="rId13"/>
    <p:sldLayoutId id="2147483668" r:id="rId14"/>
    <p:sldLayoutId id="2147483669" r:id="rId15"/>
    <p:sldLayoutId id="2147483670" r:id="rId16"/>
    <p:sldLayoutId id="214748367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2.doc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34975-DAFC-4F74-98A6-EFBFA584F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228" y="1550082"/>
            <a:ext cx="8387881" cy="2513918"/>
          </a:xfrm>
        </p:spPr>
        <p:txBody>
          <a:bodyPr>
            <a:noAutofit/>
          </a:bodyPr>
          <a:lstStyle/>
          <a:p>
            <a:pPr algn="l"/>
            <a:r>
              <a:rPr lang="en-US" altLang="ja-JP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C18</a:t>
            </a:r>
            <a:r>
              <a:rPr lang="ja-JP" altLang="en-US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．住民の防災意識の向上</a:t>
            </a:r>
            <a:endParaRPr kumimoji="1" lang="ja-JP" altLang="en-US" spc="-15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BE68F44-3530-4EFF-95A8-39A3FAB7460E}"/>
              </a:ext>
            </a:extLst>
          </p:cNvPr>
          <p:cNvSpPr/>
          <p:nvPr/>
        </p:nvSpPr>
        <p:spPr>
          <a:xfrm>
            <a:off x="7704967" y="266041"/>
            <a:ext cx="1049867" cy="372533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</a:t>
            </a:r>
            <a:r>
              <a:rPr kumimoji="1" lang="ja-JP" altLang="en-US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521794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088444-4A2C-4F10-9501-0DDC191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48C0FCB9-D989-46F1-965E-624BDAC7E12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A7246330-51FD-47BD-B603-5FDFE78C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575"/>
            <a:ext cx="9144000" cy="650875"/>
          </a:xfrm>
        </p:spPr>
        <p:txBody>
          <a:bodyPr/>
          <a:lstStyle/>
          <a:p>
            <a:r>
              <a:rPr lang="ja-JP" altLang="en-US"/>
              <a:t>防災訓練で地域の防災意識を高める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21942F4-E52F-433C-8F8B-B15023240EEC}"/>
              </a:ext>
            </a:extLst>
          </p:cNvPr>
          <p:cNvSpPr/>
          <p:nvPr/>
        </p:nvSpPr>
        <p:spPr>
          <a:xfrm>
            <a:off x="262800" y="857366"/>
            <a:ext cx="8618400" cy="852241"/>
          </a:xfrm>
          <a:prstGeom prst="rect">
            <a:avLst/>
          </a:prstGeom>
          <a:solidFill>
            <a:schemeClr val="bg1"/>
          </a:solidFill>
          <a:ln w="28575">
            <a:solidFill>
              <a:srgbClr val="35A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継続的な防災訓練により、内容を改善していきましょう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97BB25-1656-45A1-8990-35A25EDAC563}"/>
              </a:ext>
            </a:extLst>
          </p:cNvPr>
          <p:cNvSpPr txBox="1"/>
          <p:nvPr/>
        </p:nvSpPr>
        <p:spPr>
          <a:xfrm>
            <a:off x="1548810" y="7014552"/>
            <a:ext cx="5178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引用メモ</a:t>
            </a:r>
            <a:r>
              <a:rPr kumimoji="1" lang="en-US" altLang="ja-JP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r>
              <a:rPr kumimoji="1" lang="ja-JP" altLang="en-US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しながわ防災学校スライドより引用</a:t>
            </a:r>
            <a:endParaRPr kumimoji="1" lang="en-US" altLang="ja-JP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A37CD8D-A58C-4E10-A521-AE774D394103}"/>
              </a:ext>
            </a:extLst>
          </p:cNvPr>
          <p:cNvSpPr/>
          <p:nvPr/>
        </p:nvSpPr>
        <p:spPr>
          <a:xfrm>
            <a:off x="580032" y="2069760"/>
            <a:ext cx="7983936" cy="196630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2BF76B1C-BD8A-4865-94E6-58E9C3CC73B6}"/>
              </a:ext>
            </a:extLst>
          </p:cNvPr>
          <p:cNvSpPr/>
          <p:nvPr/>
        </p:nvSpPr>
        <p:spPr>
          <a:xfrm>
            <a:off x="1174490" y="2243543"/>
            <a:ext cx="7063119" cy="1642202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35A16B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endParaRPr lang="ja-JP" altLang="en-US" sz="2000" b="1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D6A2596-B113-4634-A9C7-BF762A288E92}"/>
              </a:ext>
            </a:extLst>
          </p:cNvPr>
          <p:cNvSpPr txBox="1"/>
          <p:nvPr/>
        </p:nvSpPr>
        <p:spPr>
          <a:xfrm>
            <a:off x="658599" y="2069760"/>
            <a:ext cx="461665" cy="198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仕組みを整える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67B40AF-E72C-41E5-A034-999E8D47AE3E}"/>
              </a:ext>
            </a:extLst>
          </p:cNvPr>
          <p:cNvSpPr txBox="1"/>
          <p:nvPr/>
        </p:nvSpPr>
        <p:spPr>
          <a:xfrm>
            <a:off x="1371362" y="2663281"/>
            <a:ext cx="5973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・誰が役割を担うのか</a:t>
            </a:r>
            <a:endParaRPr lang="en-US" altLang="ja-JP" sz="2400">
              <a:solidFill>
                <a:srgbClr val="FF28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40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・何をどのように実施するのか</a:t>
            </a:r>
            <a:endParaRPr lang="en-US" altLang="ja-JP" sz="2400">
              <a:solidFill>
                <a:srgbClr val="FF28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40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・何を使って実施するのか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94EBF4C-DBE6-4B43-9C68-1EF8F9C5DD36}"/>
              </a:ext>
            </a:extLst>
          </p:cNvPr>
          <p:cNvSpPr/>
          <p:nvPr/>
        </p:nvSpPr>
        <p:spPr>
          <a:xfrm>
            <a:off x="580032" y="4325642"/>
            <a:ext cx="7983937" cy="2154974"/>
          </a:xfrm>
          <a:prstGeom prst="rect">
            <a:avLst/>
          </a:prstGeom>
          <a:solidFill>
            <a:srgbClr val="FFFF99"/>
          </a:solidFill>
          <a:ln w="28575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1C908B7E-33FE-4745-A525-F71E86BB8126}"/>
              </a:ext>
            </a:extLst>
          </p:cNvPr>
          <p:cNvSpPr/>
          <p:nvPr/>
        </p:nvSpPr>
        <p:spPr>
          <a:xfrm>
            <a:off x="1119372" y="4443317"/>
            <a:ext cx="7118027" cy="158979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endParaRPr lang="ja-JP" altLang="en-US" sz="2000" b="1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2F09479-EE54-4B2F-96C5-24F542DD1C81}"/>
              </a:ext>
            </a:extLst>
          </p:cNvPr>
          <p:cNvSpPr txBox="1"/>
          <p:nvPr/>
        </p:nvSpPr>
        <p:spPr>
          <a:xfrm>
            <a:off x="648129" y="4325642"/>
            <a:ext cx="461665" cy="21549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実践を繰り返す</a:t>
            </a:r>
          </a:p>
        </p:txBody>
      </p:sp>
      <p:sp>
        <p:nvSpPr>
          <p:cNvPr id="41" name="矢印: 下 40">
            <a:extLst>
              <a:ext uri="{FF2B5EF4-FFF2-40B4-BE49-F238E27FC236}">
                <a16:creationId xmlns:a16="http://schemas.microsoft.com/office/drawing/2014/main" id="{85CE05CB-FEEF-49FA-89E8-B2461F18C435}"/>
              </a:ext>
            </a:extLst>
          </p:cNvPr>
          <p:cNvSpPr/>
          <p:nvPr/>
        </p:nvSpPr>
        <p:spPr>
          <a:xfrm rot="10800000" flipV="1">
            <a:off x="4391388" y="3897169"/>
            <a:ext cx="720000" cy="540000"/>
          </a:xfrm>
          <a:prstGeom prst="downArrow">
            <a:avLst/>
          </a:prstGeom>
          <a:solidFill>
            <a:srgbClr val="35A16B"/>
          </a:solidFill>
          <a:ln>
            <a:solidFill>
              <a:srgbClr val="35A16B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4F086DA-BDDA-455E-8DDA-A9CC6474C1F8}"/>
              </a:ext>
            </a:extLst>
          </p:cNvPr>
          <p:cNvSpPr txBox="1"/>
          <p:nvPr/>
        </p:nvSpPr>
        <p:spPr>
          <a:xfrm>
            <a:off x="1343220" y="4681188"/>
            <a:ext cx="6772080" cy="116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300"/>
              </a:spcAft>
            </a:pPr>
            <a:r>
              <a:rPr lang="ja-JP" altLang="en-US" sz="240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・ルールや方法を周知し、理解してもらう</a:t>
            </a:r>
            <a:endParaRPr lang="en-US" altLang="ja-JP" sz="2400">
              <a:solidFill>
                <a:srgbClr val="FF28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>
              <a:lnSpc>
                <a:spcPct val="90000"/>
              </a:lnSpc>
              <a:spcAft>
                <a:spcPts val="300"/>
              </a:spcAft>
            </a:pPr>
            <a:r>
              <a:rPr lang="ja-JP" altLang="en-US" sz="240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・定期的に訓練を行う</a:t>
            </a:r>
            <a:endParaRPr lang="en-US" altLang="ja-JP" sz="2400">
              <a:solidFill>
                <a:srgbClr val="FF28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>
              <a:lnSpc>
                <a:spcPct val="90000"/>
              </a:lnSpc>
              <a:spcAft>
                <a:spcPts val="300"/>
              </a:spcAft>
            </a:pPr>
            <a:r>
              <a:rPr lang="ja-JP" altLang="en-US" sz="240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・訓練結果から課題を把握し、訓練内容を見直す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>
            <a:off x="903790" y="3969516"/>
            <a:ext cx="1" cy="520239"/>
          </a:xfrm>
          <a:prstGeom prst="straightConnector1">
            <a:avLst/>
          </a:prstGeom>
          <a:ln w="12700">
            <a:solidFill>
              <a:srgbClr val="4040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174490" y="2217475"/>
            <a:ext cx="7063119" cy="461665"/>
          </a:xfrm>
          <a:prstGeom prst="rect">
            <a:avLst/>
          </a:prstGeom>
          <a:solidFill>
            <a:srgbClr val="35A16B"/>
          </a:solidFill>
          <a:ln>
            <a:solidFill>
              <a:srgbClr val="35A16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40404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防災訓練</a:t>
            </a:r>
          </a:p>
        </p:txBody>
      </p:sp>
      <p:sp>
        <p:nvSpPr>
          <p:cNvPr id="5" name="左カーブ矢印 4"/>
          <p:cNvSpPr/>
          <p:nvPr/>
        </p:nvSpPr>
        <p:spPr>
          <a:xfrm rot="1680000" flipV="1">
            <a:off x="5716822" y="2822154"/>
            <a:ext cx="2866475" cy="4418141"/>
          </a:xfrm>
          <a:prstGeom prst="curvedLeftArrow">
            <a:avLst>
              <a:gd name="adj1" fmla="val 10583"/>
              <a:gd name="adj2" fmla="val 23998"/>
              <a:gd name="adj3" fmla="val 43407"/>
            </a:avLst>
          </a:prstGeom>
          <a:solidFill>
            <a:srgbClr val="35A16B"/>
          </a:solidFill>
          <a:ln>
            <a:solidFill>
              <a:srgbClr val="35A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39669" y="2826855"/>
            <a:ext cx="116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28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繰り返し</a:t>
            </a:r>
          </a:p>
        </p:txBody>
      </p:sp>
    </p:spTree>
    <p:extLst>
      <p:ext uri="{BB962C8B-B14F-4D97-AF65-F5344CB8AC3E}">
        <p14:creationId xmlns:p14="http://schemas.microsoft.com/office/powerpoint/2010/main" val="2434172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088444-4A2C-4F10-9501-0DDC191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48C0FCB9-D989-46F1-965E-624BDAC7E12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A7246330-51FD-47BD-B603-5FDFE78C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575"/>
            <a:ext cx="9144000" cy="650875"/>
          </a:xfrm>
        </p:spPr>
        <p:txBody>
          <a:bodyPr/>
          <a:lstStyle/>
          <a:p>
            <a:r>
              <a:rPr lang="ja-JP" altLang="en-US"/>
              <a:t>住民の防災意識の向上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1CB8AE-836E-429E-9110-28BA160D05BA}"/>
              </a:ext>
            </a:extLst>
          </p:cNvPr>
          <p:cNvSpPr/>
          <p:nvPr/>
        </p:nvSpPr>
        <p:spPr>
          <a:xfrm>
            <a:off x="262800" y="735528"/>
            <a:ext cx="8618400" cy="1037853"/>
          </a:xfrm>
          <a:prstGeom prst="rect">
            <a:avLst/>
          </a:prstGeom>
          <a:solidFill>
            <a:schemeClr val="bg1"/>
          </a:solidFill>
          <a:ln w="28575">
            <a:solidFill>
              <a:srgbClr val="35A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平常時</a:t>
            </a:r>
            <a:r>
              <a:rPr lang="ja-JP" altLang="en-US" sz="28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から教育・訓練を通して顔の見える関係を築いて</a:t>
            </a:r>
            <a:br>
              <a:rPr lang="en-US" altLang="ja-JP" sz="28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8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おきましょう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5DF897-DF8A-4BCF-92BD-DD96E3FC502D}"/>
              </a:ext>
            </a:extLst>
          </p:cNvPr>
          <p:cNvSpPr/>
          <p:nvPr/>
        </p:nvSpPr>
        <p:spPr>
          <a:xfrm>
            <a:off x="580029" y="1992187"/>
            <a:ext cx="7983937" cy="45645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0" rtlCol="0" anchor="t"/>
          <a:lstStyle/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sz="240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○訓練の実施</a:t>
            </a:r>
          </a:p>
          <a:p>
            <a:pPr lvl="0">
              <a:spcAft>
                <a:spcPts val="600"/>
              </a:spcAft>
            </a:pPr>
            <a:r>
              <a:rPr kumimoji="1" lang="ja-JP" altLang="en-US" sz="200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次のような訓練を、継続的に計画的に実施する</a:t>
            </a:r>
          </a:p>
        </p:txBody>
      </p:sp>
      <p:sp>
        <p:nvSpPr>
          <p:cNvPr id="6" name="テキスト プレースホルダー 4">
            <a:extLst>
              <a:ext uri="{FF2B5EF4-FFF2-40B4-BE49-F238E27FC236}">
                <a16:creationId xmlns:a16="http://schemas.microsoft.com/office/drawing/2014/main" id="{1DA557AA-1C15-4822-A8FC-A8C1698F5898}"/>
              </a:ext>
            </a:extLst>
          </p:cNvPr>
          <p:cNvSpPr txBox="1">
            <a:spLocks/>
          </p:cNvSpPr>
          <p:nvPr/>
        </p:nvSpPr>
        <p:spPr>
          <a:xfrm>
            <a:off x="580030" y="2875689"/>
            <a:ext cx="6399804" cy="18828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ja-JP" altLang="en-US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情報収集・伝達、消火、救出・救護、避難、避難所運営などの</a:t>
            </a:r>
            <a:br>
              <a:rPr lang="en-US" altLang="ja-JP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災害対応（活動）に必要な知識・技術の習得のための「個別訓練」</a:t>
            </a:r>
            <a:endParaRPr lang="en-US" altLang="ja-JP" sz="1600" dirty="0">
              <a:solidFill>
                <a:srgbClr val="40404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lvl="1" algn="just"/>
            <a:r>
              <a:rPr lang="ja-JP" altLang="en-US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組織の各班が相互に連携し有機的な防災活動ができるように</a:t>
            </a:r>
            <a:br>
              <a:rPr lang="en-US" altLang="ja-JP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するための「総合訓練」</a:t>
            </a:r>
            <a:endParaRPr lang="en-US" altLang="ja-JP" sz="1600" dirty="0">
              <a:solidFill>
                <a:srgbClr val="40404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lvl="1" algn="just"/>
            <a:r>
              <a:rPr lang="ja-JP" altLang="en-US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災害時に役立つ基礎知識の普及や災害疑似体験といった</a:t>
            </a:r>
            <a:br>
              <a:rPr lang="en-US" altLang="ja-JP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プログラムを取り入れる「体験イベント型訓練」</a:t>
            </a:r>
            <a:endParaRPr lang="en-US" altLang="ja-JP" sz="1600" dirty="0">
              <a:solidFill>
                <a:srgbClr val="40404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lvl="1" algn="just"/>
            <a:r>
              <a:rPr lang="ja-JP" altLang="en-US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災害や対応の状況をイメージするための「イメージトレーニング」</a:t>
            </a:r>
            <a:endParaRPr lang="en-US" altLang="ja-JP" sz="1600" dirty="0">
              <a:solidFill>
                <a:srgbClr val="40404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lvl="1" algn="just"/>
            <a:r>
              <a:rPr lang="ja-JP" altLang="en-US" sz="1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消防団、災害ボランティア、事業所等の「他団体と連携した訓練」</a:t>
            </a:r>
            <a:endParaRPr lang="en-US" altLang="ja-JP" sz="1200" dirty="0">
              <a:solidFill>
                <a:srgbClr val="40404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5567F9C-4116-402B-9596-FC54FAD7299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423585"/>
            <a:ext cx="1383804" cy="1037853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2" name="正方形/長方形 1"/>
          <p:cNvSpPr/>
          <p:nvPr/>
        </p:nvSpPr>
        <p:spPr>
          <a:xfrm>
            <a:off x="695739" y="5126499"/>
            <a:ext cx="6718853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kumimoji="1" lang="ja-JP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〇普及・啓発（教育機会の確保）</a:t>
            </a:r>
          </a:p>
          <a:p>
            <a:pPr>
              <a:spcAft>
                <a:spcPts val="600"/>
              </a:spcAft>
            </a:pPr>
            <a:r>
              <a:rPr kumimoji="1" lang="ja-JP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地域住民が防災に関する知識を習得できる機会をつくる</a:t>
            </a: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203565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088444-4A2C-4F10-9501-0DDC191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48C0FCB9-D989-46F1-965E-624BDAC7E12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A7246330-51FD-47BD-B603-5FDFE78C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575"/>
            <a:ext cx="9144000" cy="650875"/>
          </a:xfrm>
        </p:spPr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事例</a:t>
            </a:r>
            <a:r>
              <a:rPr lang="en-US" altLang="ja-JP"/>
              <a:t>】</a:t>
            </a:r>
            <a:r>
              <a:rPr lang="ja-JP" altLang="en-US"/>
              <a:t>訓練を通じた住民の防災意識の向上</a:t>
            </a:r>
          </a:p>
        </p:txBody>
      </p:sp>
      <p:sp>
        <p:nvSpPr>
          <p:cNvPr id="10" name="コンテンツ プレースホルダー 4">
            <a:extLst>
              <a:ext uri="{FF2B5EF4-FFF2-40B4-BE49-F238E27FC236}">
                <a16:creationId xmlns:a16="http://schemas.microsoft.com/office/drawing/2014/main" id="{DCC7E4AC-A9D1-434C-8B78-4EDF06B9EF10}"/>
              </a:ext>
            </a:extLst>
          </p:cNvPr>
          <p:cNvSpPr txBox="1">
            <a:spLocks/>
          </p:cNvSpPr>
          <p:nvPr/>
        </p:nvSpPr>
        <p:spPr>
          <a:xfrm>
            <a:off x="409575" y="840977"/>
            <a:ext cx="8343899" cy="59281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14400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l"/>
              <a:defRPr kumimoji="1" sz="2800" kern="12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>
                <a:solidFill>
                  <a:srgbClr val="FF2800"/>
                </a:solidFill>
              </a:rPr>
              <a:t>■子どもも楽しめる訓練で高まる地域の防災意識</a:t>
            </a:r>
            <a:endParaRPr lang="en-US" altLang="ja-JP">
              <a:solidFill>
                <a:srgbClr val="FF2800"/>
              </a:solidFill>
            </a:endParaRPr>
          </a:p>
          <a:p>
            <a:pPr marL="0" indent="0">
              <a:buNone/>
            </a:pPr>
            <a:r>
              <a:rPr lang="ja-JP" altLang="en-U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（石神自主防災会：埼玉県　新座市）</a:t>
            </a:r>
            <a:br>
              <a:rPr lang="en-US" altLang="ja-JP" sz="20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ja-JP" altLang="en-U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5F855B2-FCEE-4B88-A803-2F1CB4644C26}"/>
              </a:ext>
            </a:extLst>
          </p:cNvPr>
          <p:cNvSpPr/>
          <p:nvPr/>
        </p:nvSpPr>
        <p:spPr>
          <a:xfrm>
            <a:off x="673100" y="1915715"/>
            <a:ext cx="7775554" cy="4715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342900" indent="-342900">
              <a:spcAft>
                <a:spcPts val="600"/>
              </a:spcAft>
              <a:buFont typeface="HGPｺﾞｼｯｸE" panose="020B0900000000000000" pitchFamily="50" charset="-128"/>
              <a:buChar char="○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石神小学校体育館を利用した「お泊り訓練」を実施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HGPｺﾞｼｯｸE" panose="020B0900000000000000" pitchFamily="50" charset="-128"/>
              <a:buChar char="○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お泊り訓練の内容については、誰でも参加しやすい</a:t>
            </a:r>
            <a:b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ソフトな訓練項目、楽しいゲームや子供との災害料理を作る等。</a:t>
            </a:r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PTA</a:t>
            </a: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、親父の会も参加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HGPｺﾞｼｯｸE" panose="020B0900000000000000" pitchFamily="50" charset="-128"/>
              <a:buChar char="○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スタンプラリー・町会炊き出し班と</a:t>
            </a:r>
            <a:b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子ども達の共同炊事・</a:t>
            </a:r>
            <a:b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簡易ランタンや新聞紙</a:t>
            </a:r>
            <a:b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スリッパの作成・段ボール</a:t>
            </a:r>
            <a:b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ブロック設置などを行った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011267-C37A-41BA-BB95-A1B9842BE2D4}"/>
              </a:ext>
            </a:extLst>
          </p:cNvPr>
          <p:cNvSpPr txBox="1"/>
          <p:nvPr/>
        </p:nvSpPr>
        <p:spPr>
          <a:xfrm>
            <a:off x="673100" y="6181176"/>
            <a:ext cx="23679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参考：消防庁「自主防災組織の手引」</a:t>
            </a:r>
            <a:endParaRPr lang="en-US" altLang="ja-JP" sz="110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写真：新座市ホームページ</a:t>
            </a:r>
          </a:p>
        </p:txBody>
      </p:sp>
      <p:graphicFrame>
        <p:nvGraphicFramePr>
          <p:cNvPr id="14" name="オブジェクト 13">
            <a:extLst>
              <a:ext uri="{FF2B5EF4-FFF2-40B4-BE49-F238E27FC236}">
                <a16:creationId xmlns:a16="http://schemas.microsoft.com/office/drawing/2014/main" id="{C7DFA782-E326-4D84-9C76-95FCB5D511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699772"/>
              </p:ext>
            </p:extLst>
          </p:nvPr>
        </p:nvGraphicFramePr>
        <p:xfrm>
          <a:off x="752656" y="1332820"/>
          <a:ext cx="803275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4516" imgH="236897" progId="Word.Document.12">
                  <p:embed/>
                </p:oleObj>
              </mc:Choice>
              <mc:Fallback>
                <p:oleObj name="Document" r:id="rId3" imgW="814516" imgH="236897" progId="Word.Document.12">
                  <p:embed/>
                  <p:pic>
                    <p:nvPicPr>
                      <p:cNvPr id="14" name="オブジェクト 13">
                        <a:extLst>
                          <a:ext uri="{FF2B5EF4-FFF2-40B4-BE49-F238E27FC236}">
                            <a16:creationId xmlns:a16="http://schemas.microsoft.com/office/drawing/2014/main" id="{C7DFA782-E326-4D84-9C76-95FCB5D511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2656" y="1332820"/>
                        <a:ext cx="803275" cy="23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図 15">
            <a:extLst>
              <a:ext uri="{FF2B5EF4-FFF2-40B4-BE49-F238E27FC236}">
                <a16:creationId xmlns:a16="http://schemas.microsoft.com/office/drawing/2014/main" id="{9AEF2FE5-09B8-4080-BA91-11DCF1F830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8191" y="4013156"/>
            <a:ext cx="3128812" cy="234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98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83E2A-5351-4CA8-9D90-F4B4CA018E4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5A16B"/>
          </a:solidFill>
        </p:spPr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事例</a:t>
            </a:r>
            <a:r>
              <a:rPr lang="en-US" altLang="ja-JP"/>
              <a:t>】</a:t>
            </a:r>
            <a:r>
              <a:rPr lang="ja-JP" altLang="en-US"/>
              <a:t>訓練を通じた住民の防災意識の向上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65018A-18EB-466D-BD4F-42CBE78E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FCB9-D989-46F1-965E-624BDAC7E129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8E7FF5DE-A0C5-4CCD-A23D-31379DF5205C}"/>
              </a:ext>
            </a:extLst>
          </p:cNvPr>
          <p:cNvSpPr txBox="1">
            <a:spLocks/>
          </p:cNvSpPr>
          <p:nvPr/>
        </p:nvSpPr>
        <p:spPr>
          <a:xfrm>
            <a:off x="409575" y="840977"/>
            <a:ext cx="8343899" cy="59281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14400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l"/>
              <a:defRPr kumimoji="1" sz="2800" kern="12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rgbClr val="FF2800"/>
                </a:solidFill>
              </a:rPr>
              <a:t>■避難行動要支援者も含めた実践的な避難訓練</a:t>
            </a:r>
            <a:endParaRPr lang="en-US" altLang="ja-JP" dirty="0">
              <a:solidFill>
                <a:srgbClr val="FF2800"/>
              </a:solidFill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（西山町会防災会：千葉県　柏市）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86BBD0-C758-43E9-967E-3FA3B81994F2}"/>
              </a:ext>
            </a:extLst>
          </p:cNvPr>
          <p:cNvSpPr/>
          <p:nvPr/>
        </p:nvSpPr>
        <p:spPr>
          <a:xfrm>
            <a:off x="673100" y="1915715"/>
            <a:ext cx="7775554" cy="4715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342900" indent="-342900" algn="just">
              <a:spcAft>
                <a:spcPts val="600"/>
              </a:spcAft>
              <a:buFont typeface="HGPｺﾞｼｯｸE" panose="020B0900000000000000" pitchFamily="50" charset="-128"/>
              <a:buChar char="○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避難行動要支援者対策のための訓練において、ダミー人形を実際の人に見立てたり、具体的な被害状況（火災発生・家屋損壊など）を仮定し、参加者に被害状況を</a:t>
            </a:r>
            <a:b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本部に報告させたりするなど、限りなく被災時に近い</a:t>
            </a:r>
            <a:b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訓練を重ねている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HGPｺﾞｼｯｸE" panose="020B0900000000000000" pitchFamily="50" charset="-128"/>
              <a:buChar char="○"/>
            </a:pP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A37A72-38F1-40DB-8CB3-A33794C27275}"/>
              </a:ext>
            </a:extLst>
          </p:cNvPr>
          <p:cNvSpPr txBox="1"/>
          <p:nvPr/>
        </p:nvSpPr>
        <p:spPr>
          <a:xfrm>
            <a:off x="695346" y="6360928"/>
            <a:ext cx="23679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参考：消防庁「自主防災組織の手引」</a:t>
            </a:r>
          </a:p>
        </p:txBody>
      </p:sp>
      <p:graphicFrame>
        <p:nvGraphicFramePr>
          <p:cNvPr id="6" name="オブジェクト 5">
            <a:extLst>
              <a:ext uri="{FF2B5EF4-FFF2-40B4-BE49-F238E27FC236}">
                <a16:creationId xmlns:a16="http://schemas.microsoft.com/office/drawing/2014/main" id="{DE05E712-C5EC-4CE1-863F-12C150CD89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3647" y="1343303"/>
          <a:ext cx="803275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4516" imgH="236897" progId="Word.Document.12">
                  <p:embed/>
                </p:oleObj>
              </mc:Choice>
              <mc:Fallback>
                <p:oleObj name="Document" r:id="rId3" imgW="814516" imgH="236897" progId="Word.Document.12">
                  <p:embed/>
                  <p:pic>
                    <p:nvPicPr>
                      <p:cNvPr id="6" name="オブジェクト 5">
                        <a:extLst>
                          <a:ext uri="{FF2B5EF4-FFF2-40B4-BE49-F238E27FC236}">
                            <a16:creationId xmlns:a16="http://schemas.microsoft.com/office/drawing/2014/main" id="{DE05E712-C5EC-4CE1-863F-12C150CD89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3647" y="1343303"/>
                        <a:ext cx="803275" cy="23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図 2">
            <a:extLst>
              <a:ext uri="{FF2B5EF4-FFF2-40B4-BE49-F238E27FC236}">
                <a16:creationId xmlns:a16="http://schemas.microsoft.com/office/drawing/2014/main" id="{93DE6E56-7B35-4218-AFD6-23564A7F04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7867" y="3941723"/>
            <a:ext cx="6887313" cy="224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5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83E2A-5351-4CA8-9D90-F4B4CA018E4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5A16B"/>
          </a:solidFill>
        </p:spPr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事例</a:t>
            </a:r>
            <a:r>
              <a:rPr lang="en-US" altLang="ja-JP"/>
              <a:t>】</a:t>
            </a:r>
            <a:r>
              <a:rPr lang="ja-JP" altLang="en-US"/>
              <a:t>訓練を通じた住民の防災意識の向上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65018A-18EB-466D-BD4F-42CBE78E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FCB9-D989-46F1-965E-624BDAC7E12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8E7FF5DE-A0C5-4CCD-A23D-31379DF5205C}"/>
              </a:ext>
            </a:extLst>
          </p:cNvPr>
          <p:cNvSpPr txBox="1">
            <a:spLocks/>
          </p:cNvSpPr>
          <p:nvPr/>
        </p:nvSpPr>
        <p:spPr>
          <a:xfrm>
            <a:off x="409575" y="840977"/>
            <a:ext cx="8343899" cy="59281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14400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l"/>
              <a:defRPr kumimoji="1" sz="2800" kern="12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pc="-300" dirty="0">
                <a:solidFill>
                  <a:srgbClr val="FF2800"/>
                </a:solidFill>
              </a:rPr>
              <a:t>■冬季夜間の大規模地震発生等を想定した避難訓練の実施</a:t>
            </a:r>
            <a:endParaRPr lang="en-US" altLang="ja-JP" spc="-300" dirty="0">
              <a:solidFill>
                <a:srgbClr val="FF2800"/>
              </a:solidFill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（二及自主防災会：愛媛県　西予市）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</a:p>
          <a:p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86BBD0-C758-43E9-967E-3FA3B81994F2}"/>
              </a:ext>
            </a:extLst>
          </p:cNvPr>
          <p:cNvSpPr/>
          <p:nvPr/>
        </p:nvSpPr>
        <p:spPr>
          <a:xfrm>
            <a:off x="673100" y="1915715"/>
            <a:ext cx="7775554" cy="4715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>
              <a:spcAft>
                <a:spcPts val="600"/>
              </a:spcAft>
            </a:pPr>
            <a:endParaRPr lang="en-US" altLang="ja-JP" sz="2400" spc="-15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A37A72-38F1-40DB-8CB3-A33794C27275}"/>
              </a:ext>
            </a:extLst>
          </p:cNvPr>
          <p:cNvSpPr txBox="1"/>
          <p:nvPr/>
        </p:nvSpPr>
        <p:spPr>
          <a:xfrm>
            <a:off x="695346" y="6360928"/>
            <a:ext cx="2653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参考：愛媛県「自主防災組織活動事例集」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73117D6-7F0E-C151-D144-23E8D4DBC1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78" t="4305" r="7851" b="53268"/>
          <a:stretch/>
        </p:blipFill>
        <p:spPr>
          <a:xfrm>
            <a:off x="5577818" y="2038760"/>
            <a:ext cx="2728914" cy="1976438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54A65F1-0FA5-F89D-50FF-BCB7D00CDF70}"/>
              </a:ext>
            </a:extLst>
          </p:cNvPr>
          <p:cNvSpPr/>
          <p:nvPr/>
        </p:nvSpPr>
        <p:spPr>
          <a:xfrm>
            <a:off x="673101" y="1915715"/>
            <a:ext cx="4514191" cy="47159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342900" indent="-342900" algn="just">
              <a:spcAft>
                <a:spcPts val="600"/>
              </a:spcAft>
              <a:buFont typeface="HGPｺﾞｼｯｸE" panose="020B0900000000000000" pitchFamily="50" charset="-128"/>
              <a:buChar char="○"/>
            </a:pP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地震の発生は予見できないため、</a:t>
            </a:r>
            <a:br>
              <a:rPr lang="en-US" altLang="ja-JP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夜間の大地震、ブラックアウト、</a:t>
            </a:r>
            <a:br>
              <a:rPr lang="en-US" altLang="ja-JP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大津波を想定した「</a:t>
            </a:r>
            <a:r>
              <a:rPr lang="ja-JP" altLang="en-US" sz="2200" dirty="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夜間避難</a:t>
            </a:r>
            <a:br>
              <a:rPr lang="en-US" altLang="ja-JP" sz="2200" dirty="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200" dirty="0">
                <a:solidFill>
                  <a:srgbClr val="FF28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訓練</a:t>
            </a: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」を実施</a:t>
            </a:r>
            <a:endParaRPr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HGPｺﾞｼｯｸE" panose="020B0900000000000000" pitchFamily="50" charset="-128"/>
              <a:buChar char="○"/>
            </a:pP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地区内の自主防災組織や消防団、</a:t>
            </a:r>
            <a:br>
              <a:rPr lang="en-US" altLang="ja-JP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地域づくり団体などが参加し、</a:t>
            </a:r>
            <a:br>
              <a:rPr lang="en-US" altLang="ja-JP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地域内の指定緊急避難場所への避難訓練を実施</a:t>
            </a:r>
            <a:endParaRPr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HGPｺﾞｼｯｸE" panose="020B0900000000000000" pitchFamily="50" charset="-128"/>
              <a:buChar char="○"/>
            </a:pP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夜間訓練の実施により、避難路に</a:t>
            </a:r>
            <a:br>
              <a:rPr lang="en-US" altLang="ja-JP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設置した太陽光照明灯や役員が</a:t>
            </a:r>
            <a:br>
              <a:rPr lang="en-US" altLang="ja-JP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保管する懐中電灯などの資材も</a:t>
            </a:r>
            <a:br>
              <a:rPr lang="en-US" altLang="ja-JP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確認</a:t>
            </a:r>
            <a:endParaRPr lang="en-US" altLang="ja-JP" sz="22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8E0AB60-6E46-92E1-5750-57E969E3D7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78" t="52726" r="7851" b="4847"/>
          <a:stretch/>
        </p:blipFill>
        <p:spPr>
          <a:xfrm>
            <a:off x="5577818" y="4359848"/>
            <a:ext cx="2728914" cy="197643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DA5E88F-4F45-6F04-7C48-8530B879DF6E}"/>
              </a:ext>
            </a:extLst>
          </p:cNvPr>
          <p:cNvSpPr txBox="1"/>
          <p:nvPr/>
        </p:nvSpPr>
        <p:spPr>
          <a:xfrm>
            <a:off x="5413652" y="3993588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指定緊急避難場所への避難状況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1700357-661E-109D-325F-A8D5F551555E}"/>
              </a:ext>
            </a:extLst>
          </p:cNvPr>
          <p:cNvSpPr txBox="1"/>
          <p:nvPr/>
        </p:nvSpPr>
        <p:spPr>
          <a:xfrm>
            <a:off x="5757496" y="6306918"/>
            <a:ext cx="2369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夜間における活動の検証</a:t>
            </a:r>
          </a:p>
        </p:txBody>
      </p:sp>
      <p:graphicFrame>
        <p:nvGraphicFramePr>
          <p:cNvPr id="19" name="オブジェクト 18">
            <a:extLst>
              <a:ext uri="{FF2B5EF4-FFF2-40B4-BE49-F238E27FC236}">
                <a16:creationId xmlns:a16="http://schemas.microsoft.com/office/drawing/2014/main" id="{F583F994-FCD3-11D2-671A-8FADEBF6ED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24994"/>
              </p:ext>
            </p:extLst>
          </p:nvPr>
        </p:nvGraphicFramePr>
        <p:xfrm>
          <a:off x="752656" y="1332820"/>
          <a:ext cx="803275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14982" imgH="236147" progId="Word.Document.12">
                  <p:embed/>
                </p:oleObj>
              </mc:Choice>
              <mc:Fallback>
                <p:oleObj name="Document" r:id="rId4" imgW="814982" imgH="236147" progId="Word.Document.12">
                  <p:embed/>
                  <p:pic>
                    <p:nvPicPr>
                      <p:cNvPr id="19" name="オブジェクト 18">
                        <a:extLst>
                          <a:ext uri="{FF2B5EF4-FFF2-40B4-BE49-F238E27FC236}">
                            <a16:creationId xmlns:a16="http://schemas.microsoft.com/office/drawing/2014/main" id="{F583F994-FCD3-11D2-671A-8FADEBF6ED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2656" y="1332820"/>
                        <a:ext cx="803275" cy="23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69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8AC193D-E1C3-4289-8307-327A138E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FCB9-D989-46F1-965E-624BDAC7E12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159FB7-8967-4892-AB5D-0A8EA1F417E3}"/>
              </a:ext>
            </a:extLst>
          </p:cNvPr>
          <p:cNvSpPr txBox="1"/>
          <p:nvPr/>
        </p:nvSpPr>
        <p:spPr>
          <a:xfrm>
            <a:off x="731519" y="2543859"/>
            <a:ext cx="768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1" lang="ja-JP" altLang="en-US" sz="3600" spc="-15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平時から継続的に防災訓練等を通じて、</a:t>
            </a:r>
            <a:r>
              <a:rPr kumimoji="1" lang="ja-JP" altLang="en-US" sz="3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地域の住民と顔の見える関係を作り、</a:t>
            </a:r>
            <a:r>
              <a:rPr kumimoji="1" lang="ja-JP" altLang="en-US" sz="3600" spc="-15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地域の防災意識の向上に努めましょう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7761D7-D8CB-45F6-A31D-1F72ACFE14FD}"/>
              </a:ext>
            </a:extLst>
          </p:cNvPr>
          <p:cNvSpPr txBox="1"/>
          <p:nvPr/>
        </p:nvSpPr>
        <p:spPr>
          <a:xfrm>
            <a:off x="1148562" y="676646"/>
            <a:ext cx="6846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C18</a:t>
            </a:r>
            <a:r>
              <a:rPr kumimoji="1" lang="ja-JP" altLang="en-US" sz="360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</a:t>
            </a:r>
            <a:r>
              <a:rPr kumimoji="1" lang="ja-JP" altLang="en-US" sz="3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住民の防災意識の向上</a:t>
            </a:r>
            <a:endParaRPr kumimoji="1" lang="en-US" altLang="ja-JP" sz="3600" dirty="0">
              <a:solidFill>
                <a:srgbClr val="40404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en-US" altLang="ja-JP" sz="3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 </a:t>
            </a:r>
            <a:r>
              <a:rPr kumimoji="1" lang="ja-JP" altLang="en-US" sz="3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まとめ </a:t>
            </a:r>
            <a:r>
              <a:rPr kumimoji="1" lang="en-US" altLang="ja-JP" sz="3600" dirty="0">
                <a:solidFill>
                  <a:srgbClr val="40404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</a:t>
            </a:r>
            <a:endParaRPr kumimoji="1" lang="ja-JP" altLang="en-US" sz="3600" dirty="0">
              <a:solidFill>
                <a:srgbClr val="40404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0467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9CC"/>
      </a:accent1>
      <a:accent2>
        <a:srgbClr val="E94716"/>
      </a:accent2>
      <a:accent3>
        <a:srgbClr val="A5A5A5"/>
      </a:accent3>
      <a:accent4>
        <a:srgbClr val="FFD965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Calibri Light"/>
        <a:ea typeface="ＭＳ ゴシック"/>
        <a:cs typeface=""/>
      </a:majorFont>
      <a:minorFont>
        <a:latin typeface="Calibri"/>
        <a:ea typeface="ＭＳ 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986456-94c4-43e3-a5cd-23faf3e50be4">
      <Terms xmlns="http://schemas.microsoft.com/office/infopath/2007/PartnerControls"/>
    </lcf76f155ced4ddcb4097134ff3c332f>
    <TaxCatchAll xmlns="87e92068-5d1b-4b37-b84f-05171d1d989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566576EE7716479B276B366FE8E779" ma:contentTypeVersion="18" ma:contentTypeDescription="新しいドキュメントを作成します。" ma:contentTypeScope="" ma:versionID="c62bdb50600a4316a07d039ee980caae">
  <xsd:schema xmlns:xsd="http://www.w3.org/2001/XMLSchema" xmlns:xs="http://www.w3.org/2001/XMLSchema" xmlns:p="http://schemas.microsoft.com/office/2006/metadata/properties" xmlns:ns2="c7986456-94c4-43e3-a5cd-23faf3e50be4" xmlns:ns3="87e92068-5d1b-4b37-b84f-05171d1d989c" targetNamespace="http://schemas.microsoft.com/office/2006/metadata/properties" ma:root="true" ma:fieldsID="ad58be34164fd8de1098075c6f5a9b4d" ns2:_="" ns3:_="">
    <xsd:import namespace="c7986456-94c4-43e3-a5cd-23faf3e50be4"/>
    <xsd:import namespace="87e92068-5d1b-4b37-b84f-05171d1d9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86456-94c4-43e3-a5cd-23faf3e50b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8ea27d3f-16ae-4cb1-8a0f-7749649f52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92068-5d1b-4b37-b84f-05171d1d9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1f6561d-b863-4b53-a246-1d336a610717}" ma:internalName="TaxCatchAll" ma:showField="CatchAllData" ma:web="87e92068-5d1b-4b37-b84f-05171d1d98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162C36-F5F2-4448-9E4D-F46EA44E44CC}">
  <ds:schemaRefs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87e92068-5d1b-4b37-b84f-05171d1d989c"/>
    <ds:schemaRef ds:uri="http://schemas.openxmlformats.org/package/2006/metadata/core-properties"/>
    <ds:schemaRef ds:uri="c7986456-94c4-43e3-a5cd-23faf3e50be4"/>
  </ds:schemaRefs>
</ds:datastoreItem>
</file>

<file path=customXml/itemProps2.xml><?xml version="1.0" encoding="utf-8"?>
<ds:datastoreItem xmlns:ds="http://schemas.openxmlformats.org/officeDocument/2006/customXml" ds:itemID="{A1515CAA-F402-409E-9EDC-D0E6E18A64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986456-94c4-43e3-a5cd-23faf3e50be4"/>
    <ds:schemaRef ds:uri="87e92068-5d1b-4b37-b84f-05171d1d98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30CF28-603E-4D8D-B537-3B0A1A32C1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1209</Words>
  <PresentationFormat>画面に合わせる (4:3)</PresentationFormat>
  <Paragraphs>97</Paragraphs>
  <Slides>7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HGPｺﾞｼｯｸE</vt:lpstr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Document</vt:lpstr>
      <vt:lpstr>C18．住民の防災意識の向上</vt:lpstr>
      <vt:lpstr>防災訓練で地域の防災意識を高める</vt:lpstr>
      <vt:lpstr>住民の防災意識の向上</vt:lpstr>
      <vt:lpstr>【事例】訓練を通じた住民の防災意識の向上</vt:lpstr>
      <vt:lpstr>【事例】訓練を通じた住民の防災意識の向上</vt:lpstr>
      <vt:lpstr>【事例】訓練を通じた住民の防災意識の向上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2024-03-27T06:39:24Z</cp:lastPrinted>
  <dcterms:created xsi:type="dcterms:W3CDTF">2019-09-19T14:17:54Z</dcterms:created>
  <dcterms:modified xsi:type="dcterms:W3CDTF">2024-03-29T02:22:12Z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0x01010059566576EE7716479B276B366FE8E779</vt:lpwstr>
  </property>
  <property fmtid="{D5CDD505-2E9C-101B-9397-08002B2CF9AE}" pid="3" name="MediaServiceImageTags">
    <vt:lpwstr/>
  </property>
</Properties>
</file>