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18"/>
  </p:notesMasterIdLst>
  <p:sldIdLst>
    <p:sldId id="495" r:id="rId6"/>
    <p:sldId id="468" r:id="rId7"/>
    <p:sldId id="467" r:id="rId8"/>
    <p:sldId id="571" r:id="rId9"/>
    <p:sldId id="521" r:id="rId10"/>
    <p:sldId id="555" r:id="rId11"/>
    <p:sldId id="537" r:id="rId12"/>
    <p:sldId id="522" r:id="rId13"/>
    <p:sldId id="532" r:id="rId14"/>
    <p:sldId id="533" r:id="rId15"/>
    <p:sldId id="499" r:id="rId16"/>
    <p:sldId id="544" r:id="rId17"/>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62FAA31D-F5AB-4EE1-992B-ED0B8627ADDC}">
          <p14:sldIdLst>
            <p14:sldId id="495"/>
            <p14:sldId id="468"/>
            <p14:sldId id="467"/>
            <p14:sldId id="571"/>
            <p14:sldId id="521"/>
            <p14:sldId id="555"/>
            <p14:sldId id="537"/>
            <p14:sldId id="522"/>
            <p14:sldId id="532"/>
            <p14:sldId id="533"/>
            <p14:sldId id="499"/>
            <p14:sldId id="544"/>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竹本 加良子" initials="竹本" lastIdx="1" clrIdx="0">
    <p:extLst>
      <p:ext uri="{19B8F6BF-5375-455C-9EA6-DF929625EA0E}">
        <p15:presenceInfo xmlns:p15="http://schemas.microsoft.com/office/powerpoint/2012/main" userId="S::karako@scraft.co.jp::0c6ae3ae-d856-42b3-a34a-032faf097262" providerId="AD"/>
      </p:ext>
    </p:extLst>
  </p:cmAuthor>
  <p:cmAuthor id="2" name="高木 愛実" initials="高木" lastIdx="1" clrIdx="1">
    <p:extLst>
      <p:ext uri="{19B8F6BF-5375-455C-9EA6-DF929625EA0E}">
        <p15:presenceInfo xmlns:p15="http://schemas.microsoft.com/office/powerpoint/2012/main" userId="S::takagi@scraft.co.jp::a29477a8-5b99-4cec-9b2d-8f2414bfbb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2800"/>
    <a:srgbClr val="FFFF00"/>
    <a:srgbClr val="404040"/>
    <a:srgbClr val="FF2816"/>
    <a:srgbClr val="35A16B"/>
    <a:srgbClr val="CC00FF"/>
    <a:srgbClr val="47D1FF"/>
    <a:srgbClr val="F0F0F0"/>
    <a:srgbClr val="00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59FE58-93F6-4794-90C4-D2F987875E5B}" v="158" dt="2024-03-28T03:33:19.650"/>
    <p1510:client id="{B420A3C4-C0D3-4F9A-AB0D-4C62F25441AD}" v="82" dt="2024-03-28T03:27:39.774"/>
    <p1510:client id="{D3B16CE8-C383-492A-926D-C52AD5153EA2}" v="3" dt="2024-03-29T00:28:13.913"/>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テーマ スタイル 2 - アクセント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836" y="96"/>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宇野 芳江" userId="d3339afd-f009-4b18-b536-1d43c3c7a997" providerId="ADAL" clId="{9D87CD20-B955-45CE-875B-600FDFA8787F}"/>
    <pc:docChg chg="delSld modSld modSection">
      <pc:chgData name="宇野 芳江" userId="d3339afd-f009-4b18-b536-1d43c3c7a997" providerId="ADAL" clId="{9D87CD20-B955-45CE-875B-600FDFA8787F}" dt="2024-03-29T02:18:17.450" v="9" actId="20577"/>
      <pc:docMkLst>
        <pc:docMk/>
      </pc:docMkLst>
      <pc:sldChg chg="modSp mod">
        <pc:chgData name="宇野 芳江" userId="d3339afd-f009-4b18-b536-1d43c3c7a997" providerId="ADAL" clId="{9D87CD20-B955-45CE-875B-600FDFA8787F}" dt="2024-03-29T02:18:11.520" v="5" actId="6559"/>
        <pc:sldMkLst>
          <pc:docMk/>
          <pc:sldMk cId="862439152" sldId="495"/>
        </pc:sldMkLst>
        <pc:spChg chg="mod">
          <ac:chgData name="宇野 芳江" userId="d3339afd-f009-4b18-b536-1d43c3c7a997" providerId="ADAL" clId="{9D87CD20-B955-45CE-875B-600FDFA8787F}" dt="2024-03-29T02:18:11.520" v="5" actId="6559"/>
          <ac:spMkLst>
            <pc:docMk/>
            <pc:sldMk cId="862439152" sldId="495"/>
            <ac:spMk id="2" creationId="{93334975-DAFC-4F74-98A6-EFBFA584F806}"/>
          </ac:spMkLst>
        </pc:spChg>
      </pc:sldChg>
      <pc:sldChg chg="del">
        <pc:chgData name="宇野 芳江" userId="d3339afd-f009-4b18-b536-1d43c3c7a997" providerId="ADAL" clId="{9D87CD20-B955-45CE-875B-600FDFA8787F}" dt="2024-03-29T01:46:12.302" v="0" actId="47"/>
        <pc:sldMkLst>
          <pc:docMk/>
          <pc:sldMk cId="2288561225" sldId="510"/>
        </pc:sldMkLst>
      </pc:sldChg>
      <pc:sldChg chg="del">
        <pc:chgData name="宇野 芳江" userId="d3339afd-f009-4b18-b536-1d43c3c7a997" providerId="ADAL" clId="{9D87CD20-B955-45CE-875B-600FDFA8787F}" dt="2024-03-29T01:46:12.302" v="0" actId="47"/>
        <pc:sldMkLst>
          <pc:docMk/>
          <pc:sldMk cId="3786518493" sldId="511"/>
        </pc:sldMkLst>
      </pc:sldChg>
      <pc:sldChg chg="del">
        <pc:chgData name="宇野 芳江" userId="d3339afd-f009-4b18-b536-1d43c3c7a997" providerId="ADAL" clId="{9D87CD20-B955-45CE-875B-600FDFA8787F}" dt="2024-03-29T01:46:12.302" v="0" actId="47"/>
        <pc:sldMkLst>
          <pc:docMk/>
          <pc:sldMk cId="3379926374" sldId="518"/>
        </pc:sldMkLst>
      </pc:sldChg>
      <pc:sldChg chg="del">
        <pc:chgData name="宇野 芳江" userId="d3339afd-f009-4b18-b536-1d43c3c7a997" providerId="ADAL" clId="{9D87CD20-B955-45CE-875B-600FDFA8787F}" dt="2024-03-29T01:46:12.302" v="0" actId="47"/>
        <pc:sldMkLst>
          <pc:docMk/>
          <pc:sldMk cId="2014513740" sldId="527"/>
        </pc:sldMkLst>
      </pc:sldChg>
      <pc:sldChg chg="del">
        <pc:chgData name="宇野 芳江" userId="d3339afd-f009-4b18-b536-1d43c3c7a997" providerId="ADAL" clId="{9D87CD20-B955-45CE-875B-600FDFA8787F}" dt="2024-03-29T01:46:12.302" v="0" actId="47"/>
        <pc:sldMkLst>
          <pc:docMk/>
          <pc:sldMk cId="2121828027" sldId="531"/>
        </pc:sldMkLst>
      </pc:sldChg>
      <pc:sldChg chg="del">
        <pc:chgData name="宇野 芳江" userId="d3339afd-f009-4b18-b536-1d43c3c7a997" providerId="ADAL" clId="{9D87CD20-B955-45CE-875B-600FDFA8787F}" dt="2024-03-29T01:46:12.302" v="0" actId="47"/>
        <pc:sldMkLst>
          <pc:docMk/>
          <pc:sldMk cId="2872576860" sldId="538"/>
        </pc:sldMkLst>
      </pc:sldChg>
      <pc:sldChg chg="modSp mod">
        <pc:chgData name="宇野 芳江" userId="d3339afd-f009-4b18-b536-1d43c3c7a997" providerId="ADAL" clId="{9D87CD20-B955-45CE-875B-600FDFA8787F}" dt="2024-03-29T02:18:17.450" v="9" actId="20577"/>
        <pc:sldMkLst>
          <pc:docMk/>
          <pc:sldMk cId="944187759" sldId="544"/>
        </pc:sldMkLst>
        <pc:spChg chg="mod">
          <ac:chgData name="宇野 芳江" userId="d3339afd-f009-4b18-b536-1d43c3c7a997" providerId="ADAL" clId="{9D87CD20-B955-45CE-875B-600FDFA8787F}" dt="2024-03-29T02:18:17.450" v="9" actId="20577"/>
          <ac:spMkLst>
            <pc:docMk/>
            <pc:sldMk cId="944187759" sldId="544"/>
            <ac:spMk id="4" creationId="{5E7761D7-D8CB-45F6-A31D-1F72ACFE14FD}"/>
          </ac:spMkLst>
        </pc:spChg>
      </pc:sldChg>
      <pc:sldChg chg="del">
        <pc:chgData name="宇野 芳江" userId="d3339afd-f009-4b18-b536-1d43c3c7a997" providerId="ADAL" clId="{9D87CD20-B955-45CE-875B-600FDFA8787F}" dt="2024-03-29T01:46:12.302" v="0" actId="47"/>
        <pc:sldMkLst>
          <pc:docMk/>
          <pc:sldMk cId="2329606315" sldId="556"/>
        </pc:sldMkLst>
      </pc:sldChg>
      <pc:sldChg chg="del">
        <pc:chgData name="宇野 芳江" userId="d3339afd-f009-4b18-b536-1d43c3c7a997" providerId="ADAL" clId="{9D87CD20-B955-45CE-875B-600FDFA8787F}" dt="2024-03-29T01:46:12.302" v="0" actId="47"/>
        <pc:sldMkLst>
          <pc:docMk/>
          <pc:sldMk cId="2461153240" sldId="557"/>
        </pc:sldMkLst>
      </pc:sldChg>
      <pc:sldChg chg="del">
        <pc:chgData name="宇野 芳江" userId="d3339afd-f009-4b18-b536-1d43c3c7a997" providerId="ADAL" clId="{9D87CD20-B955-45CE-875B-600FDFA8787F}" dt="2024-03-29T01:46:12.302" v="0" actId="47"/>
        <pc:sldMkLst>
          <pc:docMk/>
          <pc:sldMk cId="1750405288" sldId="558"/>
        </pc:sldMkLst>
      </pc:sldChg>
      <pc:sldChg chg="del">
        <pc:chgData name="宇野 芳江" userId="d3339afd-f009-4b18-b536-1d43c3c7a997" providerId="ADAL" clId="{9D87CD20-B955-45CE-875B-600FDFA8787F}" dt="2024-03-29T01:46:12.302" v="0" actId="47"/>
        <pc:sldMkLst>
          <pc:docMk/>
          <pc:sldMk cId="2109368252" sldId="559"/>
        </pc:sldMkLst>
      </pc:sldChg>
      <pc:sldChg chg="del">
        <pc:chgData name="宇野 芳江" userId="d3339afd-f009-4b18-b536-1d43c3c7a997" providerId="ADAL" clId="{9D87CD20-B955-45CE-875B-600FDFA8787F}" dt="2024-03-29T01:46:12.302" v="0" actId="47"/>
        <pc:sldMkLst>
          <pc:docMk/>
          <pc:sldMk cId="2143980915" sldId="560"/>
        </pc:sldMkLst>
      </pc:sldChg>
      <pc:sldChg chg="del">
        <pc:chgData name="宇野 芳江" userId="d3339afd-f009-4b18-b536-1d43c3c7a997" providerId="ADAL" clId="{9D87CD20-B955-45CE-875B-600FDFA8787F}" dt="2024-03-29T01:46:12.302" v="0" actId="47"/>
        <pc:sldMkLst>
          <pc:docMk/>
          <pc:sldMk cId="916440459" sldId="561"/>
        </pc:sldMkLst>
      </pc:sldChg>
      <pc:sldChg chg="del">
        <pc:chgData name="宇野 芳江" userId="d3339afd-f009-4b18-b536-1d43c3c7a997" providerId="ADAL" clId="{9D87CD20-B955-45CE-875B-600FDFA8787F}" dt="2024-03-29T01:46:12.302" v="0" actId="47"/>
        <pc:sldMkLst>
          <pc:docMk/>
          <pc:sldMk cId="1720986191" sldId="563"/>
        </pc:sldMkLst>
      </pc:sldChg>
      <pc:sldChg chg="del">
        <pc:chgData name="宇野 芳江" userId="d3339afd-f009-4b18-b536-1d43c3c7a997" providerId="ADAL" clId="{9D87CD20-B955-45CE-875B-600FDFA8787F}" dt="2024-03-29T01:46:12.302" v="0" actId="47"/>
        <pc:sldMkLst>
          <pc:docMk/>
          <pc:sldMk cId="4154360963" sldId="564"/>
        </pc:sldMkLst>
      </pc:sldChg>
      <pc:sldChg chg="del">
        <pc:chgData name="宇野 芳江" userId="d3339afd-f009-4b18-b536-1d43c3c7a997" providerId="ADAL" clId="{9D87CD20-B955-45CE-875B-600FDFA8787F}" dt="2024-03-29T01:46:12.302" v="0" actId="47"/>
        <pc:sldMkLst>
          <pc:docMk/>
          <pc:sldMk cId="1493516661" sldId="565"/>
        </pc:sldMkLst>
      </pc:sldChg>
      <pc:sldChg chg="del">
        <pc:chgData name="宇野 芳江" userId="d3339afd-f009-4b18-b536-1d43c3c7a997" providerId="ADAL" clId="{9D87CD20-B955-45CE-875B-600FDFA8787F}" dt="2024-03-29T01:46:12.302" v="0" actId="47"/>
        <pc:sldMkLst>
          <pc:docMk/>
          <pc:sldMk cId="2186170540" sldId="566"/>
        </pc:sldMkLst>
      </pc:sldChg>
      <pc:sldChg chg="del">
        <pc:chgData name="宇野 芳江" userId="d3339afd-f009-4b18-b536-1d43c3c7a997" providerId="ADAL" clId="{9D87CD20-B955-45CE-875B-600FDFA8787F}" dt="2024-03-29T01:46:12.302" v="0" actId="47"/>
        <pc:sldMkLst>
          <pc:docMk/>
          <pc:sldMk cId="2539775766" sldId="567"/>
        </pc:sldMkLst>
      </pc:sldChg>
      <pc:sldChg chg="del">
        <pc:chgData name="宇野 芳江" userId="d3339afd-f009-4b18-b536-1d43c3c7a997" providerId="ADAL" clId="{9D87CD20-B955-45CE-875B-600FDFA8787F}" dt="2024-03-29T01:46:12.302" v="0" actId="47"/>
        <pc:sldMkLst>
          <pc:docMk/>
          <pc:sldMk cId="12920969" sldId="576"/>
        </pc:sldMkLst>
      </pc:sldChg>
      <pc:sldChg chg="del">
        <pc:chgData name="宇野 芳江" userId="d3339afd-f009-4b18-b536-1d43c3c7a997" providerId="ADAL" clId="{9D87CD20-B955-45CE-875B-600FDFA8787F}" dt="2024-03-29T01:46:12.302" v="0" actId="47"/>
        <pc:sldMkLst>
          <pc:docMk/>
          <pc:sldMk cId="4085405297" sldId="5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2945659" cy="498056"/>
          </a:xfrm>
          <a:prstGeom prst="rect">
            <a:avLst/>
          </a:prstGeom>
        </p:spPr>
        <p:txBody>
          <a:bodyPr vert="horz" lIns="91421" tIns="45710" rIns="91421" bIns="4571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4" y="1"/>
            <a:ext cx="2945659" cy="498056"/>
          </a:xfrm>
          <a:prstGeom prst="rect">
            <a:avLst/>
          </a:prstGeom>
        </p:spPr>
        <p:txBody>
          <a:bodyPr vert="horz" lIns="91421" tIns="45710" rIns="91421" bIns="45710" rtlCol="0"/>
          <a:lstStyle>
            <a:lvl1pPr algn="r">
              <a:defRPr sz="1200"/>
            </a:lvl1pPr>
          </a:lstStyle>
          <a:p>
            <a:fld id="{BE51E31B-58F4-40C5-B28E-F4E6428E2D40}" type="datetimeFigureOut">
              <a:rPr kumimoji="1" lang="ja-JP" altLang="en-US" smtClean="0"/>
              <a:t>2024/3/29</a:t>
            </a:fld>
            <a:endParaRPr kumimoji="1" lang="ja-JP" altLang="en-US"/>
          </a:p>
        </p:txBody>
      </p:sp>
      <p:sp>
        <p:nvSpPr>
          <p:cNvPr id="4" name="スライド イメージ プレースホルダー 3"/>
          <p:cNvSpPr>
            <a:spLocks noGrp="1" noRot="1" noChangeAspect="1"/>
          </p:cNvSpPr>
          <p:nvPr>
            <p:ph type="sldImg" idx="2"/>
          </p:nvPr>
        </p:nvSpPr>
        <p:spPr>
          <a:xfrm>
            <a:off x="608013" y="590550"/>
            <a:ext cx="5581650" cy="4186238"/>
          </a:xfrm>
          <a:prstGeom prst="rect">
            <a:avLst/>
          </a:prstGeom>
          <a:noFill/>
          <a:ln w="12700">
            <a:solidFill>
              <a:prstClr val="black"/>
            </a:solidFill>
          </a:ln>
        </p:spPr>
        <p:txBody>
          <a:bodyPr vert="horz" lIns="91421" tIns="45710" rIns="91421" bIns="45710" rtlCol="0" anchor="ctr"/>
          <a:lstStyle/>
          <a:p>
            <a:endParaRPr lang="ja-JP" altLang="en-US"/>
          </a:p>
        </p:txBody>
      </p:sp>
      <p:sp>
        <p:nvSpPr>
          <p:cNvPr id="5" name="ノート プレースホルダー 4"/>
          <p:cNvSpPr>
            <a:spLocks noGrp="1"/>
          </p:cNvSpPr>
          <p:nvPr>
            <p:ph type="body" sz="quarter" idx="3"/>
          </p:nvPr>
        </p:nvSpPr>
        <p:spPr>
          <a:xfrm>
            <a:off x="679768" y="4957309"/>
            <a:ext cx="5438140" cy="3908613"/>
          </a:xfrm>
          <a:prstGeom prst="rect">
            <a:avLst/>
          </a:prstGeom>
        </p:spPr>
        <p:txBody>
          <a:bodyPr vert="horz" lIns="91421" tIns="45710" rIns="91421" bIns="457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28585"/>
            <a:ext cx="2945659" cy="498055"/>
          </a:xfrm>
          <a:prstGeom prst="rect">
            <a:avLst/>
          </a:prstGeom>
        </p:spPr>
        <p:txBody>
          <a:bodyPr vert="horz" lIns="91421" tIns="45710" rIns="91421" bIns="457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4" y="9428585"/>
            <a:ext cx="2945659" cy="498055"/>
          </a:xfrm>
          <a:prstGeom prst="rect">
            <a:avLst/>
          </a:prstGeom>
        </p:spPr>
        <p:txBody>
          <a:bodyPr vert="horz" lIns="91421" tIns="45710" rIns="91421" bIns="45710" rtlCol="0" anchor="b"/>
          <a:lstStyle>
            <a:lvl1pPr algn="r">
              <a:defRPr sz="1200"/>
            </a:lvl1pPr>
          </a:lstStyle>
          <a:p>
            <a:fld id="{9D42ABD0-7D1A-4E09-B627-17A06166555A}" type="slidenum">
              <a:rPr kumimoji="1" lang="ja-JP" altLang="en-US" smtClean="0"/>
              <a:t>‹#›</a:t>
            </a:fld>
            <a:endParaRPr kumimoji="1" lang="ja-JP" altLang="en-US"/>
          </a:p>
        </p:txBody>
      </p:sp>
    </p:spTree>
    <p:extLst>
      <p:ext uri="{BB962C8B-B14F-4D97-AF65-F5344CB8AC3E}">
        <p14:creationId xmlns:p14="http://schemas.microsoft.com/office/powerpoint/2010/main" val="334505522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a:lvl2pPr marL="4572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2pPr>
    <a:lvl3pPr marL="9144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3pPr>
    <a:lvl4pPr marL="13716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4pPr>
    <a:lvl5pPr marL="1828800" algn="l" defTabSz="914400" rtl="0" eaLnBrk="1" latinLnBrk="0" hangingPunct="1">
      <a:defRPr kumimoji="1" sz="1200" kern="1200">
        <a:solidFill>
          <a:schemeClr val="tx1"/>
        </a:solidFill>
        <a:latin typeface="ＭＳ ゴシック" panose="020B0609070205080204" pitchFamily="49" charset="-128"/>
        <a:ea typeface="ＭＳ ゴシック" panose="020B0609070205080204"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a:t>
            </a:fld>
            <a:endParaRPr lang="ja-JP" altLang="en-US"/>
          </a:p>
        </p:txBody>
      </p:sp>
      <p:sp>
        <p:nvSpPr>
          <p:cNvPr id="6" name="スライド イメージ プレースホルダー 5"/>
          <p:cNvSpPr>
            <a:spLocks noGrp="1" noRot="1" noChangeAspect="1"/>
          </p:cNvSpPr>
          <p:nvPr>
            <p:ph type="sldImg"/>
          </p:nvPr>
        </p:nvSpPr>
        <p:spPr>
          <a:xfrm>
            <a:off x="608013" y="590550"/>
            <a:ext cx="5581650" cy="4186238"/>
          </a:xfrm>
        </p:spPr>
      </p:sp>
      <p:sp>
        <p:nvSpPr>
          <p:cNvPr id="7" name="ノート プレースホルダー 6"/>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818861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マップを利用した安否確認</a:t>
            </a:r>
            <a:r>
              <a:rPr lang="zh-TW" altLang="en-US"/>
              <a:t>（</a:t>
            </a:r>
            <a:r>
              <a:rPr lang="ja-JP" altLang="en-US"/>
              <a:t>平成</a:t>
            </a:r>
            <a:r>
              <a:rPr lang="en-US" altLang="ja-JP"/>
              <a:t>19</a:t>
            </a:r>
            <a:r>
              <a:rPr lang="ja-JP" altLang="en-US"/>
              <a:t>年</a:t>
            </a:r>
            <a:r>
              <a:rPr lang="zh-TW" altLang="en-US"/>
              <a:t>能登半島地震：石川県 輪島市）</a:t>
            </a:r>
            <a:endParaRPr lang="en-US" altLang="ja-JP"/>
          </a:p>
          <a:p>
            <a:pPr lvl="1"/>
            <a:r>
              <a:rPr lang="ja-JP" altLang="en-US"/>
              <a:t>自力での避難が困難な人は、災害が発生した場合、安否の情報を発信することも困難なため、安否の確認が難しい。</a:t>
            </a:r>
            <a:endParaRPr lang="en-US" altLang="ja-JP"/>
          </a:p>
          <a:p>
            <a:pPr lvl="1"/>
            <a:r>
              <a:rPr lang="ja-JP" altLang="en-US"/>
              <a:t>この事例のように、避難行動を支援すべき人の所在地を地図にしておくことで、その人達の安否確認や避難行動の支援にも役立ちます。</a:t>
            </a:r>
          </a:p>
          <a:p>
            <a:pPr lvl="1"/>
            <a:r>
              <a:rPr lang="ja-JP" altLang="en-US"/>
              <a:t>また、在宅医療を受けている方や障害者など、在宅での避難を行う場合の、物資の支援などにも役立ちます。</a:t>
            </a:r>
            <a:r>
              <a:rPr lang="en-US" altLang="ja-JP"/>
              <a:t>	</a:t>
            </a:r>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10</a:t>
            </a:fld>
            <a:endParaRPr lang="ja-JP" altLang="en-US"/>
          </a:p>
        </p:txBody>
      </p:sp>
      <p:sp>
        <p:nvSpPr>
          <p:cNvPr id="6" name="スライド イメージ プレースホルダー 5">
            <a:extLst>
              <a:ext uri="{FF2B5EF4-FFF2-40B4-BE49-F238E27FC236}">
                <a16:creationId xmlns:a16="http://schemas.microsoft.com/office/drawing/2014/main" id="{A64E3375-A547-4E99-A450-D0A90687040D}"/>
              </a:ext>
            </a:extLst>
          </p:cNvPr>
          <p:cNvSpPr>
            <a:spLocks noGrp="1" noRot="1" noChangeAspect="1"/>
          </p:cNvSpPr>
          <p:nvPr>
            <p:ph type="sldImg"/>
          </p:nvPr>
        </p:nvSpPr>
        <p:spPr/>
      </p:sp>
    </p:spTree>
    <p:extLst>
      <p:ext uri="{BB962C8B-B14F-4D97-AF65-F5344CB8AC3E}">
        <p14:creationId xmlns:p14="http://schemas.microsoft.com/office/powerpoint/2010/main" val="2687996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None/>
            </a:pPr>
            <a:r>
              <a:rPr kumimoji="1" lang="en-US" altLang="ja-JP"/>
              <a:t>【</a:t>
            </a:r>
            <a:r>
              <a:rPr kumimoji="1" lang="ja-JP" altLang="en-US"/>
              <a:t>補足説明</a:t>
            </a:r>
            <a:r>
              <a:rPr kumimoji="1" lang="en-US" altLang="ja-JP"/>
              <a:t>】</a:t>
            </a:r>
          </a:p>
          <a:p>
            <a:pPr marL="171450" indent="-171450">
              <a:buFont typeface="Arial" panose="020B0604020202020204" pitchFamily="34" charset="0"/>
              <a:buChar char="•"/>
            </a:pPr>
            <a:r>
              <a:rPr kumimoji="1" lang="ja-JP" altLang="en-US"/>
              <a:t>超高層マンションにおけるオンライン環境を活用した安否確認体制の構築（</a:t>
            </a:r>
            <a:r>
              <a:rPr kumimoji="1" lang="zh-TW" altLang="en-US"/>
              <a:t>ＤＥＵＸ ＴＯＵＲＳ防災区民組織：東京都</a:t>
            </a:r>
            <a:r>
              <a:rPr kumimoji="1" lang="ja-JP" altLang="en-US"/>
              <a:t>）</a:t>
            </a:r>
            <a:endParaRPr kumimoji="1" lang="en-US" altLang="ja-JP"/>
          </a:p>
          <a:p>
            <a:pPr marL="171450" indent="-171450">
              <a:buFont typeface="Arial" panose="020B0604020202020204" pitchFamily="34" charset="0"/>
              <a:buChar char="•"/>
            </a:pPr>
            <a:r>
              <a:rPr lang="ja-JP" altLang="en-US"/>
              <a:t>既存システムを活用した、安否情報の登録と安否状況の確認を行う仕組み。</a:t>
            </a:r>
            <a:endParaRPr lang="en-US" altLang="ja-JP"/>
          </a:p>
          <a:p>
            <a:pPr marL="171450" indent="-171450">
              <a:buFont typeface="Arial" panose="020B0604020202020204" pitchFamily="34" charset="0"/>
              <a:buChar char="•"/>
            </a:pPr>
            <a:r>
              <a:rPr kumimoji="1" lang="ja-JP" altLang="en-US"/>
              <a:t>事前に住民の一人ひとりが「</a:t>
            </a:r>
            <a:r>
              <a:rPr lang="ja-JP" altLang="en-US"/>
              <a:t>安否報告ルール</a:t>
            </a:r>
            <a:r>
              <a:rPr kumimoji="1" lang="ja-JP" altLang="en-US"/>
              <a:t>」を理解しておく必要がある。</a:t>
            </a:r>
          </a:p>
          <a:p>
            <a:pPr marL="171450" indent="-171450">
              <a:buFont typeface="Arial" panose="020B0604020202020204" pitchFamily="34" charset="0"/>
              <a:buChar char="•"/>
            </a:pPr>
            <a:endParaRPr lang="en-US" altLang="ja-JP"/>
          </a:p>
          <a:p>
            <a:pPr marL="0" indent="0">
              <a:buNone/>
            </a:pPr>
            <a:endParaRPr kumimoji="1" lang="ja-JP" altLang="en-US"/>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2ABD0-7D1A-4E09-B627-17A06166555A}" type="slidenum">
              <a:rPr kumimoji="1" lang="ja-JP" altLang="en-US" sz="1200" b="0" i="0" u="none" strike="noStrike" kern="1200" cap="none" spc="0" normalizeH="0" baseline="0" noProof="0" smtClean="0">
                <a:ln>
                  <a:noFill/>
                </a:ln>
                <a:solidFill>
                  <a:prstClr val="black"/>
                </a:solidFill>
                <a:effectLst/>
                <a:uLnTx/>
                <a:uFillTx/>
                <a:latin typeface="Calibri"/>
                <a:ea typeface="ＭＳ ゴシック"/>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a:ea typeface="ＭＳ ゴシック"/>
              <a:cs typeface="+mn-cs"/>
            </a:endParaRPr>
          </a:p>
        </p:txBody>
      </p:sp>
    </p:spTree>
    <p:extLst>
      <p:ext uri="{BB962C8B-B14F-4D97-AF65-F5344CB8AC3E}">
        <p14:creationId xmlns:p14="http://schemas.microsoft.com/office/powerpoint/2010/main" val="1804065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中項目「１．地域の情報収集・伝達」で学んだことをまとめます。</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12</a:t>
            </a:fld>
            <a:endParaRPr lang="ja-JP" altLang="en-US"/>
          </a:p>
        </p:txBody>
      </p:sp>
      <p:sp>
        <p:nvSpPr>
          <p:cNvPr id="7" name="スライド イメージ プレースホルダー 6">
            <a:extLst>
              <a:ext uri="{FF2B5EF4-FFF2-40B4-BE49-F238E27FC236}">
                <a16:creationId xmlns:a16="http://schemas.microsoft.com/office/drawing/2014/main" id="{62550564-5B93-451C-8D69-FDD0966E1F30}"/>
              </a:ext>
            </a:extLst>
          </p:cNvPr>
          <p:cNvSpPr>
            <a:spLocks noGrp="1" noRot="1" noChangeAspect="1"/>
          </p:cNvSpPr>
          <p:nvPr>
            <p:ph type="sldImg"/>
          </p:nvPr>
        </p:nvSpPr>
        <p:spPr/>
      </p:sp>
    </p:spTree>
    <p:extLst>
      <p:ext uri="{BB962C8B-B14F-4D97-AF65-F5344CB8AC3E}">
        <p14:creationId xmlns:p14="http://schemas.microsoft.com/office/powerpoint/2010/main" val="35086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自助～共助～公助による災害対応の流れを、「風水害」「地震」に分けて、それぞれ「→」の流れで説明します。</a:t>
            </a:r>
            <a:endParaRPr lang="en-US" altLang="ja-JP"/>
          </a:p>
          <a:p>
            <a:pPr lvl="1"/>
            <a:r>
              <a:rPr lang="ja-JP" altLang="en-US"/>
              <a:t>風水害</a:t>
            </a:r>
            <a:endParaRPr lang="en-US" altLang="ja-JP"/>
          </a:p>
          <a:p>
            <a:pPr lvl="1"/>
            <a:r>
              <a:rPr lang="ja-JP" altLang="en-US"/>
              <a:t>自助：気象・避難情報等の収集した情報にもとづき、避難が必要な</a:t>
            </a:r>
            <a:endParaRPr lang="en-US" altLang="ja-JP"/>
          </a:p>
          <a:p>
            <a:pPr lvl="1"/>
            <a:r>
              <a:rPr lang="ja-JP" altLang="en-US"/>
              <a:t>　　　場合は避難します。</a:t>
            </a:r>
            <a:endParaRPr lang="en-US" altLang="ja-JP"/>
          </a:p>
          <a:p>
            <a:pPr lvl="1"/>
            <a:r>
              <a:rPr lang="ja-JP" altLang="en-US"/>
              <a:t>共助：避難する際、地域の住民にも避難を促す。また足が不自由な</a:t>
            </a:r>
            <a:endParaRPr lang="en-US" altLang="ja-JP"/>
          </a:p>
          <a:p>
            <a:pPr lvl="1"/>
            <a:r>
              <a:rPr lang="ja-JP" altLang="en-US"/>
              <a:t>　　　方や一人では避難できない方が近くにいれば、地域の住民と</a:t>
            </a:r>
            <a:endParaRPr lang="en-US" altLang="ja-JP"/>
          </a:p>
          <a:p>
            <a:pPr lvl="1"/>
            <a:r>
              <a:rPr lang="ja-JP" altLang="en-US"/>
              <a:t>　　　協力して避難支援。避難支援を行うときは、あくまでも自分</a:t>
            </a:r>
            <a:endParaRPr lang="en-US" altLang="ja-JP"/>
          </a:p>
          <a:p>
            <a:pPr lvl="1"/>
            <a:r>
              <a:rPr lang="ja-JP" altLang="en-US"/>
              <a:t>　　　のいのち、安全が第一です。</a:t>
            </a:r>
            <a:endParaRPr lang="en-US" altLang="ja-JP"/>
          </a:p>
          <a:p>
            <a:pPr lvl="1"/>
            <a:r>
              <a:rPr lang="ja-JP" altLang="en-US"/>
              <a:t>共助：災害による被害が大規模で、避難生活が長期化する場合、避</a:t>
            </a:r>
            <a:endParaRPr lang="en-US" altLang="ja-JP"/>
          </a:p>
          <a:p>
            <a:pPr lvl="1"/>
            <a:r>
              <a:rPr lang="ja-JP" altLang="en-US"/>
              <a:t>　　　難所での避難生活となります。在宅避難をしている被災者へ</a:t>
            </a:r>
            <a:endParaRPr lang="en-US" altLang="ja-JP"/>
          </a:p>
          <a:p>
            <a:pPr lvl="1"/>
            <a:r>
              <a:rPr lang="ja-JP" altLang="en-US"/>
              <a:t>　　　の支援も考慮する必要があります。</a:t>
            </a:r>
            <a:endParaRPr lang="en-US" altLang="ja-JP"/>
          </a:p>
          <a:p>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2</a:t>
            </a:fld>
            <a:endParaRPr lang="ja-JP" altLang="en-US"/>
          </a:p>
        </p:txBody>
      </p:sp>
      <p:sp>
        <p:nvSpPr>
          <p:cNvPr id="7" name="スライド イメージ プレースホルダー 6">
            <a:extLst>
              <a:ext uri="{FF2B5EF4-FFF2-40B4-BE49-F238E27FC236}">
                <a16:creationId xmlns:a16="http://schemas.microsoft.com/office/drawing/2014/main" id="{EED81A43-7EA2-4927-B25B-343626F5D4E6}"/>
              </a:ext>
            </a:extLst>
          </p:cNvPr>
          <p:cNvSpPr>
            <a:spLocks noGrp="1" noRot="1" noChangeAspect="1"/>
          </p:cNvSpPr>
          <p:nvPr>
            <p:ph type="sldImg"/>
          </p:nvPr>
        </p:nvSpPr>
        <p:spPr/>
      </p:sp>
    </p:spTree>
    <p:extLst>
      <p:ext uri="{BB962C8B-B14F-4D97-AF65-F5344CB8AC3E}">
        <p14:creationId xmlns:p14="http://schemas.microsoft.com/office/powerpoint/2010/main" val="199215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自助～共助～公助による災害対応の流れを、「風水害」「地震」に分けて、それぞれ「→」の流れで説明します。</a:t>
            </a:r>
            <a:endParaRPr lang="en-US" altLang="ja-JP"/>
          </a:p>
          <a:p>
            <a:pPr lvl="1"/>
            <a:r>
              <a:rPr lang="ja-JP" altLang="en-US"/>
              <a:t>地震</a:t>
            </a:r>
            <a:endParaRPr lang="en-US" altLang="ja-JP"/>
          </a:p>
          <a:p>
            <a:pPr lvl="1"/>
            <a:r>
              <a:rPr lang="ja-JP" altLang="en-US"/>
              <a:t>自助：地震の揺れを感じたら、身の安全を確保し、その後は家族の</a:t>
            </a:r>
            <a:endParaRPr lang="en-US" altLang="ja-JP"/>
          </a:p>
          <a:p>
            <a:pPr lvl="1"/>
            <a:r>
              <a:rPr lang="ja-JP" altLang="en-US"/>
              <a:t>　　　安全を確認。必要に応じて自宅の初期消火、避難を行います。</a:t>
            </a:r>
            <a:endParaRPr lang="en-US" altLang="ja-JP"/>
          </a:p>
          <a:p>
            <a:pPr lvl="1"/>
            <a:r>
              <a:rPr lang="ja-JP" altLang="en-US"/>
              <a:t>共助：まずは地域の住民の安否確認。地域の建物や道路、川、上下</a:t>
            </a:r>
            <a:endParaRPr lang="en-US" altLang="ja-JP"/>
          </a:p>
          <a:p>
            <a:pPr lvl="1"/>
            <a:r>
              <a:rPr lang="ja-JP" altLang="en-US"/>
              <a:t>　　　水道、電気、ガス等の被害情報の収集。地域のどこかで火災</a:t>
            </a:r>
            <a:endParaRPr lang="en-US" altLang="ja-JP"/>
          </a:p>
          <a:p>
            <a:pPr lvl="1"/>
            <a:r>
              <a:rPr lang="ja-JP" altLang="en-US"/>
              <a:t>　　　が発生している場合は初期消火を行います。</a:t>
            </a:r>
            <a:endParaRPr lang="en-US" altLang="ja-JP"/>
          </a:p>
          <a:p>
            <a:pPr lvl="2"/>
            <a:r>
              <a:rPr lang="ja-JP" altLang="en-US"/>
              <a:t>崩れた家等に住民が閉じ込められている場合、消防団、消防・自衛隊などと協力して救出・救護します。</a:t>
            </a:r>
            <a:endParaRPr lang="en-US" altLang="ja-JP"/>
          </a:p>
          <a:p>
            <a:pPr lvl="2"/>
            <a:r>
              <a:rPr lang="ja-JP" altLang="en-US"/>
              <a:t>救出・救護する際は、あくまでも自分のいのち、安全が第一です。危険な状況下では２次災害を引き起こす可能性があります。</a:t>
            </a:r>
            <a:endParaRPr lang="en-US" altLang="ja-JP"/>
          </a:p>
          <a:p>
            <a:pPr lvl="1"/>
            <a:r>
              <a:rPr lang="ja-JP" altLang="en-US"/>
              <a:t>共助：避難所への避難誘導、お年寄りや体が不自由な人などへの避</a:t>
            </a:r>
            <a:endParaRPr lang="en-US" altLang="ja-JP"/>
          </a:p>
          <a:p>
            <a:pPr lvl="1"/>
            <a:r>
              <a:rPr lang="ja-JP" altLang="en-US"/>
              <a:t>　　　難支援を行いましょう。</a:t>
            </a:r>
            <a:endParaRPr lang="en-US" altLang="ja-JP"/>
          </a:p>
          <a:p>
            <a:pPr lvl="1"/>
            <a:r>
              <a:rPr lang="ja-JP" altLang="en-US"/>
              <a:t>共助：災害による被害が大規模で、避難生活が長期化する場合、避</a:t>
            </a:r>
            <a:endParaRPr lang="en-US" altLang="ja-JP"/>
          </a:p>
          <a:p>
            <a:pPr lvl="1"/>
            <a:r>
              <a:rPr lang="ja-JP" altLang="en-US"/>
              <a:t>　　　難所での避難生活となります。在宅避難をしている被災者へ</a:t>
            </a:r>
            <a:endParaRPr lang="en-US" altLang="ja-JP"/>
          </a:p>
          <a:p>
            <a:pPr lvl="1"/>
            <a:r>
              <a:rPr lang="ja-JP" altLang="en-US"/>
              <a:t>　　　の支援も考慮する必要があります。</a:t>
            </a:r>
            <a:endParaRPr lang="en-US" altLang="ja-JP"/>
          </a:p>
          <a:p>
            <a:pPr lvl="1"/>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3</a:t>
            </a:fld>
            <a:endParaRPr lang="ja-JP" altLang="en-US"/>
          </a:p>
        </p:txBody>
      </p:sp>
      <p:sp>
        <p:nvSpPr>
          <p:cNvPr id="7" name="スライド イメージ プレースホルダー 6">
            <a:extLst>
              <a:ext uri="{FF2B5EF4-FFF2-40B4-BE49-F238E27FC236}">
                <a16:creationId xmlns:a16="http://schemas.microsoft.com/office/drawing/2014/main" id="{909C47AB-7328-4AAD-A349-4F1BDC429648}"/>
              </a:ext>
            </a:extLst>
          </p:cNvPr>
          <p:cNvSpPr>
            <a:spLocks noGrp="1" noRot="1" noChangeAspect="1"/>
          </p:cNvSpPr>
          <p:nvPr>
            <p:ph type="sldImg"/>
          </p:nvPr>
        </p:nvSpPr>
        <p:spPr/>
      </p:sp>
    </p:spTree>
    <p:extLst>
      <p:ext uri="{BB962C8B-B14F-4D97-AF65-F5344CB8AC3E}">
        <p14:creationId xmlns:p14="http://schemas.microsoft.com/office/powerpoint/2010/main" val="361698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1210" indent="-171210">
              <a:buFont typeface="Arial" panose="020B0604020202020204" pitchFamily="34" charset="0"/>
              <a:buChar char="•"/>
            </a:pPr>
            <a:r>
              <a:rPr lang="ja-JP" altLang="en-US"/>
              <a:t>受講者に対して、過去の災害から学べることは、災害は一人の力では乗り越えることができないこと、</a:t>
            </a:r>
            <a:br>
              <a:rPr lang="en-US" altLang="ja-JP"/>
            </a:br>
            <a:r>
              <a:rPr lang="ja-JP" altLang="en-US"/>
              <a:t>地域で共に助け合い乗り越える必要があること（共助の必要性）を伝えるとよいでしょう。</a:t>
            </a:r>
          </a:p>
          <a:p>
            <a:pPr marL="171210" indent="-171210">
              <a:buFont typeface="Arial" panose="020B0604020202020204" pitchFamily="34" charset="0"/>
              <a:buChar char="•"/>
            </a:pP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4</a:t>
            </a:fld>
            <a:endParaRPr lang="ja-JP" altLang="en-US"/>
          </a:p>
        </p:txBody>
      </p:sp>
      <p:sp>
        <p:nvSpPr>
          <p:cNvPr id="7" name="スライド イメージ プレースホルダー 6">
            <a:extLst>
              <a:ext uri="{FF2B5EF4-FFF2-40B4-BE49-F238E27FC236}">
                <a16:creationId xmlns:a16="http://schemas.microsoft.com/office/drawing/2014/main" id="{F23471B7-356B-4DA3-8116-624B24FFD227}"/>
              </a:ext>
            </a:extLst>
          </p:cNvPr>
          <p:cNvSpPr>
            <a:spLocks noGrp="1" noRot="1" noChangeAspect="1"/>
          </p:cNvSpPr>
          <p:nvPr>
            <p:ph type="sldImg"/>
          </p:nvPr>
        </p:nvSpPr>
        <p:spPr/>
      </p:sp>
    </p:spTree>
    <p:extLst>
      <p:ext uri="{BB962C8B-B14F-4D97-AF65-F5344CB8AC3E}">
        <p14:creationId xmlns:p14="http://schemas.microsoft.com/office/powerpoint/2010/main" val="325881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a:xfrm>
            <a:off x="679768" y="4957309"/>
            <a:ext cx="5438140" cy="4471277"/>
          </a:xfrm>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情報収集・伝達・安否確認</a:t>
            </a:r>
            <a:endParaRPr lang="en-US" altLang="ja-JP"/>
          </a:p>
          <a:p>
            <a:pPr lvl="1"/>
            <a:r>
              <a:rPr lang="ja-JP" altLang="en-US"/>
              <a:t>災害発生後は、速やかに住民の安否を確認するとともに、火災の発生や建物の倒壊など、地域の被害状況を把握しましょう。</a:t>
            </a:r>
          </a:p>
          <a:p>
            <a:pPr lvl="1"/>
            <a:r>
              <a:rPr lang="ja-JP" altLang="en-US"/>
              <a:t>災害発生後、時間の経過とともに状況は変化します。電気・水道・ガス・通信のインフラの被害状況、浸水や土砂災害、通れない道路があるか、避難所の開設状況などを確認し、次の行動を判断するために必要な情報を集めましょう。</a:t>
            </a:r>
            <a:r>
              <a:rPr lang="en-US" altLang="ja-JP"/>
              <a:t>	</a:t>
            </a:r>
          </a:p>
          <a:p>
            <a:pPr marL="174788" indent="-174788">
              <a:buFont typeface="Arial" panose="020B0604020202020204" pitchFamily="34" charset="0"/>
              <a:buChar char="•"/>
            </a:pPr>
            <a:r>
              <a:rPr lang="ja-JP" altLang="en-US"/>
              <a:t>出火防止・初期消火</a:t>
            </a:r>
            <a:endParaRPr lang="en-US" altLang="ja-JP"/>
          </a:p>
          <a:p>
            <a:pPr lvl="1"/>
            <a:r>
              <a:rPr lang="ja-JP" altLang="en-US"/>
              <a:t>自身の安全を確保した後、近所で出火しているところがないか確認しましょう。出火している場合は、消防団などに火災発生を伝えるとともに、近所の人たちに呼びかけをし、協力して初期消火を行いましょう。</a:t>
            </a:r>
            <a:endParaRPr lang="en-US" altLang="ja-JP"/>
          </a:p>
          <a:p>
            <a:pPr marL="174788" indent="-174788">
              <a:buFont typeface="Arial" panose="020B0604020202020204" pitchFamily="34" charset="0"/>
              <a:buChar char="•"/>
            </a:pPr>
            <a:r>
              <a:rPr lang="ja-JP" altLang="en-US"/>
              <a:t>救出・救護</a:t>
            </a:r>
            <a:endParaRPr lang="en-US" altLang="ja-JP"/>
          </a:p>
          <a:p>
            <a:pPr lvl="1"/>
            <a:r>
              <a:rPr lang="ja-JP" altLang="en-US"/>
              <a:t>救出や救護が必要な人がいた場合、まず近くの人に協力を呼びかけます。安全な場所に移動させるなどの措置を行います。周りに危険がないか気を配るとともに、余震などにも気を付けて、安全を最優先に活動することが大事です。</a:t>
            </a:r>
            <a:endParaRPr lang="en-US" altLang="ja-JP"/>
          </a:p>
          <a:p>
            <a:pPr marL="174788" indent="-174788">
              <a:buFont typeface="Arial" panose="020B0604020202020204" pitchFamily="34" charset="0"/>
              <a:buChar char="•"/>
            </a:pPr>
            <a:r>
              <a:rPr lang="ja-JP" altLang="en-US"/>
              <a:t>避難誘導</a:t>
            </a:r>
            <a:endParaRPr lang="en-US" altLang="ja-JP"/>
          </a:p>
          <a:p>
            <a:pPr lvl="1"/>
            <a:r>
              <a:rPr lang="ja-JP" altLang="en-US"/>
              <a:t>地域には高齢のため、体が不自由な方や一人では避難できない方がいらっしゃるでしょう。避難に際し、支援が必要な人たちがどこにいるのか「避難行動要支援者名簿」を作成し把握しておくことが必要です。</a:t>
            </a:r>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5</a:t>
            </a:fld>
            <a:endParaRPr lang="ja-JP" altLang="en-US"/>
          </a:p>
        </p:txBody>
      </p:sp>
      <p:sp>
        <p:nvSpPr>
          <p:cNvPr id="6" name="スライド イメージ プレースホルダー 5">
            <a:extLst>
              <a:ext uri="{FF2B5EF4-FFF2-40B4-BE49-F238E27FC236}">
                <a16:creationId xmlns:a16="http://schemas.microsoft.com/office/drawing/2014/main" id="{61802B68-5BED-4CAE-B28D-7C1BBE24ADDC}"/>
              </a:ext>
            </a:extLst>
          </p:cNvPr>
          <p:cNvSpPr>
            <a:spLocks noGrp="1" noRot="1" noChangeAspect="1"/>
          </p:cNvSpPr>
          <p:nvPr>
            <p:ph type="sldImg"/>
          </p:nvPr>
        </p:nvSpPr>
        <p:spPr/>
      </p:sp>
    </p:spTree>
    <p:extLst>
      <p:ext uri="{BB962C8B-B14F-4D97-AF65-F5344CB8AC3E}">
        <p14:creationId xmlns:p14="http://schemas.microsoft.com/office/powerpoint/2010/main" val="10076185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伝達すべき情報を事前に地域ごとに決めておきます。</a:t>
            </a:r>
            <a:endParaRPr lang="en-US" altLang="ja-JP"/>
          </a:p>
          <a:p>
            <a:pPr marL="174788" indent="-174788">
              <a:buFont typeface="Arial" panose="020B0604020202020204" pitchFamily="34" charset="0"/>
              <a:buChar char="•"/>
            </a:pPr>
            <a:r>
              <a:rPr lang="ja-JP" altLang="en-US"/>
              <a:t>自主防災組織は、情報班をおき、収集担当と伝達担当を明確にすることが望ましいです。</a:t>
            </a:r>
            <a:endParaRPr lang="en-US" altLang="ja-JP"/>
          </a:p>
          <a:p>
            <a:pPr marL="174788" indent="-174788">
              <a:buFont typeface="Arial" panose="020B0604020202020204" pitchFamily="34" charset="0"/>
              <a:buChar char="•"/>
            </a:pPr>
            <a:r>
              <a:rPr lang="ja-JP" altLang="en-US"/>
              <a:t>自主防災組織を災害情報の中継点として位置づけ、これを通じて市町村や消防関係機関等からの情報を地域住民に伝え、また逆に地域の被害状況、住民の避難状況などを自主防災組織で収集し、市町村や消防関係機関等に報告を行います。</a:t>
            </a:r>
            <a:endParaRPr lang="en-US" altLang="ja-JP"/>
          </a:p>
          <a:p>
            <a:pPr lvl="1"/>
            <a:endParaRPr lang="en-US" altLang="ja-JP"/>
          </a:p>
          <a:p>
            <a:endParaRPr lang="en-US" altLang="ja-JP"/>
          </a:p>
        </p:txBody>
      </p:sp>
      <p:sp>
        <p:nvSpPr>
          <p:cNvPr id="4" name="スライド番号プレースホルダー 3"/>
          <p:cNvSpPr>
            <a:spLocks noGrp="1"/>
          </p:cNvSpPr>
          <p:nvPr>
            <p:ph type="sldNum" sz="quarter" idx="10"/>
          </p:nvPr>
        </p:nvSpPr>
        <p:spPr/>
        <p:txBody>
          <a:bodyPr/>
          <a:lstStyle/>
          <a:p>
            <a:fld id="{9D42ABD0-7D1A-4E09-B627-17A06166555A}" type="slidenum">
              <a:rPr lang="ja-JP" altLang="en-US" smtClean="0"/>
              <a:pPr/>
              <a:t>6</a:t>
            </a:fld>
            <a:endParaRPr lang="ja-JP" altLang="en-US"/>
          </a:p>
        </p:txBody>
      </p:sp>
      <p:sp>
        <p:nvSpPr>
          <p:cNvPr id="5" name="正方形/長方形 4"/>
          <p:cNvSpPr/>
          <p:nvPr/>
        </p:nvSpPr>
        <p:spPr>
          <a:xfrm>
            <a:off x="2654022" y="1084137"/>
            <a:ext cx="1490225" cy="35199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3220" tIns="46611" rIns="93220" bIns="46611"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a:p>
        </p:txBody>
      </p:sp>
      <p:sp>
        <p:nvSpPr>
          <p:cNvPr id="8" name="スライド イメージ プレースホルダー 7">
            <a:extLst>
              <a:ext uri="{FF2B5EF4-FFF2-40B4-BE49-F238E27FC236}">
                <a16:creationId xmlns:a16="http://schemas.microsoft.com/office/drawing/2014/main" id="{931C5083-7493-46D7-8DDB-AD511DDC9D4E}"/>
              </a:ext>
            </a:extLst>
          </p:cNvPr>
          <p:cNvSpPr>
            <a:spLocks noGrp="1" noRot="1" noChangeAspect="1"/>
          </p:cNvSpPr>
          <p:nvPr>
            <p:ph type="sldImg"/>
          </p:nvPr>
        </p:nvSpPr>
        <p:spPr/>
      </p:sp>
    </p:spTree>
    <p:extLst>
      <p:ext uri="{BB962C8B-B14F-4D97-AF65-F5344CB8AC3E}">
        <p14:creationId xmlns:p14="http://schemas.microsoft.com/office/powerpoint/2010/main" val="6601985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放送を活用した情報伝達</a:t>
            </a:r>
            <a:r>
              <a:rPr lang="zh-TW" altLang="en-US"/>
              <a:t>（</a:t>
            </a:r>
            <a:r>
              <a:rPr lang="ja-JP" altLang="en-US"/>
              <a:t>百合地地区防災会：兵庫県　豊岡市</a:t>
            </a:r>
            <a:r>
              <a:rPr lang="zh-TW" altLang="en-US"/>
              <a:t>）</a:t>
            </a:r>
            <a:endParaRPr lang="en-US" altLang="ja-JP"/>
          </a:p>
          <a:p>
            <a:pPr lvl="1"/>
            <a:r>
              <a:rPr lang="ja-JP" altLang="en-US"/>
              <a:t>どのようにしたら確実に情報が伝えられるのか、地域で考えることも大切です（防災行政無線は、屋内にいると聞こえない場合があります）。</a:t>
            </a:r>
          </a:p>
          <a:p>
            <a:endParaRPr lang="en-US" altLang="ja-JP"/>
          </a:p>
          <a:p>
            <a:pPr marL="174788" indent="-174788">
              <a:buFont typeface="Arial" panose="020B0604020202020204" pitchFamily="34" charset="0"/>
              <a:buChar char="•"/>
            </a:pPr>
            <a:r>
              <a:rPr lang="ja-JP" altLang="en-US"/>
              <a:t>ブロックごとに被害状況を報告</a:t>
            </a:r>
            <a:endParaRPr lang="en-US" altLang="ja-JP"/>
          </a:p>
          <a:p>
            <a:r>
              <a:rPr lang="ja-JP" altLang="en-US"/>
              <a:t>　 </a:t>
            </a:r>
            <a:r>
              <a:rPr lang="zh-TW" altLang="en-US"/>
              <a:t>（</a:t>
            </a:r>
            <a:r>
              <a:rPr lang="ja-JP" altLang="en-US"/>
              <a:t>清水区折戸五区自主防災部会：静岡県　静岡市</a:t>
            </a:r>
            <a:r>
              <a:rPr lang="zh-TW" altLang="en-US"/>
              <a:t>）</a:t>
            </a:r>
            <a:endParaRPr lang="en-US" altLang="ja-JP"/>
          </a:p>
          <a:p>
            <a:pPr lvl="1"/>
            <a:r>
              <a:rPr lang="ja-JP" altLang="en-US"/>
              <a:t>災害が発生すると、全体の状況を把握するのに時間がかかります。このように、地区の世帯をいくつかのグループに分け、そのグループの代表がグループごとの被害状況をまとめて報告する仕組みがあると、地域全体の状況を把握しやすいです。</a:t>
            </a:r>
          </a:p>
          <a:p>
            <a:endParaRPr lang="en-US" altLang="ja-JP"/>
          </a:p>
          <a:p>
            <a:pPr lvl="1"/>
            <a:endParaRPr lang="en-US" altLang="ja-JP"/>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7</a:t>
            </a:fld>
            <a:endParaRPr lang="ja-JP" altLang="en-US"/>
          </a:p>
        </p:txBody>
      </p:sp>
      <p:sp>
        <p:nvSpPr>
          <p:cNvPr id="6" name="スライド イメージ プレースホルダー 5">
            <a:extLst>
              <a:ext uri="{FF2B5EF4-FFF2-40B4-BE49-F238E27FC236}">
                <a16:creationId xmlns:a16="http://schemas.microsoft.com/office/drawing/2014/main" id="{03DEDD12-0419-4CC4-9309-34F9DC1F5C37}"/>
              </a:ext>
            </a:extLst>
          </p:cNvPr>
          <p:cNvSpPr>
            <a:spLocks noGrp="1" noRot="1" noChangeAspect="1"/>
          </p:cNvSpPr>
          <p:nvPr>
            <p:ph type="sldImg"/>
          </p:nvPr>
        </p:nvSpPr>
        <p:spPr/>
      </p:sp>
    </p:spTree>
    <p:extLst>
      <p:ext uri="{BB962C8B-B14F-4D97-AF65-F5344CB8AC3E}">
        <p14:creationId xmlns:p14="http://schemas.microsoft.com/office/powerpoint/2010/main" val="2663101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情報収集・伝達の中でも住民の安否の情報は重要です。</a:t>
            </a:r>
            <a:endParaRPr lang="en-US" altLang="ja-JP"/>
          </a:p>
          <a:p>
            <a:pPr marL="174788" indent="-174788">
              <a:buFont typeface="Arial" panose="020B0604020202020204" pitchFamily="34" charset="0"/>
              <a:buChar char="•"/>
            </a:pPr>
            <a:r>
              <a:rPr lang="ja-JP" altLang="en-US"/>
              <a:t>受講者に、「皆さんの地域では住民の安否確認の方法は決まっていますか？」と投げかけます。</a:t>
            </a:r>
            <a:endParaRPr lang="en-US" altLang="ja-JP"/>
          </a:p>
          <a:p>
            <a:r>
              <a:rPr lang="ja-JP" altLang="en-US"/>
              <a:t>（何人かの受講者を指名して、答えてもらってもいいでしょう。）</a:t>
            </a:r>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8</a:t>
            </a:fld>
            <a:endParaRPr lang="ja-JP" altLang="en-US"/>
          </a:p>
        </p:txBody>
      </p:sp>
      <p:sp>
        <p:nvSpPr>
          <p:cNvPr id="7" name="スライド イメージ プレースホルダー 6">
            <a:extLst>
              <a:ext uri="{FF2B5EF4-FFF2-40B4-BE49-F238E27FC236}">
                <a16:creationId xmlns:a16="http://schemas.microsoft.com/office/drawing/2014/main" id="{F23471B7-356B-4DA3-8116-624B24FFD227}"/>
              </a:ext>
            </a:extLst>
          </p:cNvPr>
          <p:cNvSpPr>
            <a:spLocks noGrp="1" noRot="1" noChangeAspect="1"/>
          </p:cNvSpPr>
          <p:nvPr>
            <p:ph type="sldImg"/>
          </p:nvPr>
        </p:nvSpPr>
        <p:spPr/>
      </p:sp>
    </p:spTree>
    <p:extLst>
      <p:ext uri="{BB962C8B-B14F-4D97-AF65-F5344CB8AC3E}">
        <p14:creationId xmlns:p14="http://schemas.microsoft.com/office/powerpoint/2010/main" val="319612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ノート プレースホルダー 2"/>
          <p:cNvSpPr>
            <a:spLocks noGrp="1"/>
          </p:cNvSpPr>
          <p:nvPr>
            <p:ph type="body" idx="1"/>
          </p:nvPr>
        </p:nvSpPr>
        <p:spPr/>
        <p:txBody>
          <a:bodyPr/>
          <a:lstStyle/>
          <a:p>
            <a:r>
              <a:rPr lang="en-US" altLang="ja-JP"/>
              <a:t>【</a:t>
            </a:r>
            <a:r>
              <a:rPr lang="ja-JP" altLang="en-US"/>
              <a:t>補足説明</a:t>
            </a:r>
            <a:r>
              <a:rPr lang="en-US" altLang="ja-JP"/>
              <a:t>】</a:t>
            </a:r>
          </a:p>
          <a:p>
            <a:pPr marL="174788" indent="-174788">
              <a:buFont typeface="Arial" panose="020B0604020202020204" pitchFamily="34" charset="0"/>
              <a:buChar char="•"/>
            </a:pPr>
            <a:r>
              <a:rPr lang="ja-JP" altLang="en-US"/>
              <a:t>目印を利用した安否確認（鈎取ニュータウン町内会：宮城県 仙台市）</a:t>
            </a:r>
            <a:endParaRPr lang="en-US" altLang="ja-JP"/>
          </a:p>
          <a:p>
            <a:pPr lvl="1"/>
            <a:r>
              <a:rPr lang="ja-JP" altLang="en-US"/>
              <a:t>このように、無事かどうかの目印を玄関に掲げると、安否確認を簡単に素早く行うことができます。そのためには、地域の皆さんが「災害時にはこのようにする」というルールを実行できるようになっている必要があります。</a:t>
            </a:r>
          </a:p>
          <a:p>
            <a:pPr marL="174788" indent="-174788">
              <a:buFont typeface="Arial" panose="020B0604020202020204" pitchFamily="34" charset="0"/>
              <a:buChar char="•"/>
            </a:pPr>
            <a:endParaRPr lang="ja-JP" altLang="en-US"/>
          </a:p>
          <a:p>
            <a:r>
              <a:rPr lang="en-US" altLang="ja-JP"/>
              <a:t>	</a:t>
            </a:r>
          </a:p>
          <a:p>
            <a:pPr marL="174788" indent="-174788">
              <a:buFont typeface="Arial" panose="020B0604020202020204" pitchFamily="34" charset="0"/>
              <a:buChar char="•"/>
            </a:pPr>
            <a:r>
              <a:rPr lang="ja-JP" altLang="en-US"/>
              <a:t>ホワイトボードを利用した安否確認（グランフォーレ戸塚ヒルブリーズ自治会：神奈川県 横浜市）</a:t>
            </a:r>
            <a:endParaRPr lang="en-US" altLang="ja-JP"/>
          </a:p>
          <a:p>
            <a:pPr lvl="1"/>
            <a:r>
              <a:rPr lang="ja-JP" altLang="en-US"/>
              <a:t>このように、決まった箇所に安否情報を集約して記入、表示をしていると、誰が安否確認できていないのか、住民同士でも確認することができます。</a:t>
            </a:r>
          </a:p>
          <a:p>
            <a:pPr marL="174788" indent="-174788">
              <a:buFont typeface="Arial" panose="020B0604020202020204" pitchFamily="34" charset="0"/>
              <a:buChar char="•"/>
            </a:pPr>
            <a:endParaRPr lang="ja-JP" altLang="en-US"/>
          </a:p>
          <a:p>
            <a:endParaRPr lang="ja-JP" altLang="en-US"/>
          </a:p>
          <a:p>
            <a:endParaRPr lang="ja-JP" altLang="en-US"/>
          </a:p>
        </p:txBody>
      </p:sp>
      <p:sp>
        <p:nvSpPr>
          <p:cNvPr id="4" name="スライド番号プレースホルダー 3"/>
          <p:cNvSpPr>
            <a:spLocks noGrp="1"/>
          </p:cNvSpPr>
          <p:nvPr>
            <p:ph type="sldNum" sz="quarter" idx="5"/>
          </p:nvPr>
        </p:nvSpPr>
        <p:spPr/>
        <p:txBody>
          <a:bodyPr/>
          <a:lstStyle/>
          <a:p>
            <a:fld id="{9D42ABD0-7D1A-4E09-B627-17A06166555A}" type="slidenum">
              <a:rPr lang="ja-JP" altLang="en-US" smtClean="0"/>
              <a:pPr/>
              <a:t>9</a:t>
            </a:fld>
            <a:endParaRPr lang="ja-JP" altLang="en-US"/>
          </a:p>
        </p:txBody>
      </p:sp>
      <p:sp>
        <p:nvSpPr>
          <p:cNvPr id="6" name="スライド イメージ プレースホルダー 5">
            <a:extLst>
              <a:ext uri="{FF2B5EF4-FFF2-40B4-BE49-F238E27FC236}">
                <a16:creationId xmlns:a16="http://schemas.microsoft.com/office/drawing/2014/main" id="{212BC9A7-4649-4F7B-B125-6739603B720F}"/>
              </a:ext>
            </a:extLst>
          </p:cNvPr>
          <p:cNvSpPr>
            <a:spLocks noGrp="1" noRot="1" noChangeAspect="1"/>
          </p:cNvSpPr>
          <p:nvPr>
            <p:ph type="sldImg"/>
          </p:nvPr>
        </p:nvSpPr>
        <p:spPr/>
      </p:sp>
    </p:spTree>
    <p:extLst>
      <p:ext uri="{BB962C8B-B14F-4D97-AF65-F5344CB8AC3E}">
        <p14:creationId xmlns:p14="http://schemas.microsoft.com/office/powerpoint/2010/main" val="110042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ja-JP" altLang="en-US"/>
              <a:t>マスター タイトルの書式設定</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63C3AE-A6B3-4AB6-9C2D-646304FD865B}"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7" name="Slide Number Placeholder 5">
            <a:extLst>
              <a:ext uri="{FF2B5EF4-FFF2-40B4-BE49-F238E27FC236}">
                <a16:creationId xmlns:a16="http://schemas.microsoft.com/office/drawing/2014/main" id="{F126F7ED-BDC0-44DB-A17E-DE20B42858F1}"/>
              </a:ext>
            </a:extLst>
          </p:cNvPr>
          <p:cNvSpPr>
            <a:spLocks noGrp="1"/>
          </p:cNvSpPr>
          <p:nvPr>
            <p:ph type="sldNum" sz="quarter" idx="12"/>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9791967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90384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701439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347BD420-80C1-4C5F-BFAE-043128BC8D74}"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927223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248C694-695C-47E5-9F13-D1E8FF7DB8E7}"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27477311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048FA97E-FA00-4788-9F1A-C81F500465D0}"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608189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4164763-E8E2-4C1F-8756-BB316BCA2A06}"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3067377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hasCustomPrompt="1"/>
          </p:nvPr>
        </p:nvSpPr>
        <p:spPr>
          <a:xfrm>
            <a:off x="621392" y="1550082"/>
            <a:ext cx="7886700" cy="2513918"/>
          </a:xfrm>
          <a:prstGeom prst="rect">
            <a:avLst/>
          </a:prstGeom>
        </p:spPr>
        <p:txBody>
          <a:bodyPr anchor="b">
            <a:normAutofit/>
          </a:bodyPr>
          <a:lstStyle>
            <a:lvl1pPr algn="l">
              <a:defRPr sz="5400">
                <a:latin typeface="HGPｺﾞｼｯｸE" panose="020B0900000000000000" pitchFamily="50" charset="-128"/>
                <a:ea typeface="HGPｺﾞｼｯｸE" panose="020B0900000000000000" pitchFamily="50" charset="-128"/>
              </a:defRPr>
            </a:lvl1pPr>
          </a:lstStyle>
          <a:p>
            <a:r>
              <a:rPr lang="en-US" altLang="ja-JP"/>
              <a:t>1.</a:t>
            </a:r>
            <a:r>
              <a:rPr lang="ja-JP" altLang="en-US"/>
              <a:t>タイトル</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9042827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A99E9E78-F228-86A7-ADA8-AFC2F2C04BDC}"/>
              </a:ext>
            </a:extLst>
          </p:cNvPr>
          <p:cNvSpPr/>
          <p:nvPr userDrawn="1"/>
        </p:nvSpPr>
        <p:spPr>
          <a:xfrm>
            <a:off x="1246185" y="1598470"/>
            <a:ext cx="6651630" cy="3644781"/>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kumimoji="1" lang="ja-JP" altLang="en-US" sz="3600">
              <a:solidFill>
                <a:schemeClr val="bg1"/>
              </a:solidFill>
              <a:latin typeface="HGPｺﾞｼｯｸE" panose="020B0900000000000000" pitchFamily="50" charset="-128"/>
              <a:ea typeface="HGPｺﾞｼｯｸE" panose="020B0900000000000000" pitchFamily="50" charset="-128"/>
            </a:endParaRP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252534" y="1600599"/>
            <a:ext cx="6638932" cy="3640522"/>
          </a:xfrm>
        </p:spPr>
        <p:txBody>
          <a:bodyPr bIns="216000" anchor="ctr" anchorCtr="1">
            <a:normAutofit/>
          </a:bodyPr>
          <a:lstStyle>
            <a:lvl1pPr marL="0" indent="0" algn="ctr">
              <a:lnSpc>
                <a:spcPct val="150000"/>
              </a:lnSpc>
              <a:spcBef>
                <a:spcPts val="0"/>
              </a:spcBef>
              <a:spcAft>
                <a:spcPts val="0"/>
              </a:spcAft>
              <a:buNone/>
              <a:defRPr sz="3600">
                <a:solidFill>
                  <a:schemeClr val="bg1"/>
                </a:solidFill>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3905473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6DE67C09-FE39-1CEC-A814-AB6D0F5D6663}"/>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425954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タイトルとコンテンツ">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ACDF4183-74EE-7422-C49E-E70EBE04CD77}"/>
              </a:ext>
            </a:extLst>
          </p:cNvPr>
          <p:cNvSpPr>
            <a:spLocks noGrp="1"/>
          </p:cNvSpPr>
          <p:nvPr>
            <p:ph idx="13" hasCustomPrompt="1"/>
          </p:nvPr>
        </p:nvSpPr>
        <p:spPr>
          <a:xfrm>
            <a:off x="262800" y="816286"/>
            <a:ext cx="8632756" cy="891162"/>
          </a:xfrm>
          <a:ln w="38100">
            <a:solidFill>
              <a:srgbClr val="35A16B"/>
            </a:solidFill>
          </a:ln>
        </p:spPr>
        <p:txBody>
          <a:bodyPr/>
          <a:lstStyle>
            <a:lvl1pPr marL="0" indent="0">
              <a:buFont typeface="Wingdings" panose="05000000000000000000" pitchFamily="2" charset="2"/>
              <a:buNone/>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テキスト　</a:t>
            </a:r>
            <a:r>
              <a:rPr lang="en-US" altLang="ja-JP"/>
              <a:t>28pt</a:t>
            </a:r>
            <a:endParaRPr lang="en-US"/>
          </a:p>
        </p:txBody>
      </p:sp>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5" name="四角形: 角を丸くする 24">
            <a:extLst>
              <a:ext uri="{FF2B5EF4-FFF2-40B4-BE49-F238E27FC236}">
                <a16:creationId xmlns:a16="http://schemas.microsoft.com/office/drawing/2014/main" id="{995BA917-EA3A-0EF6-8983-3D216A3E10B7}"/>
              </a:ext>
            </a:extLst>
          </p:cNvPr>
          <p:cNvSpPr/>
          <p:nvPr userDrawn="1"/>
        </p:nvSpPr>
        <p:spPr>
          <a:xfrm>
            <a:off x="265689" y="1869366"/>
            <a:ext cx="8495134" cy="4929509"/>
          </a:xfrm>
          <a:prstGeom prst="roundRect">
            <a:avLst>
              <a:gd name="adj" fmla="val 0"/>
            </a:avLst>
          </a:prstGeom>
          <a:noFill/>
          <a:ln w="571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ー 27">
            <a:extLst>
              <a:ext uri="{FF2B5EF4-FFF2-40B4-BE49-F238E27FC236}">
                <a16:creationId xmlns:a16="http://schemas.microsoft.com/office/drawing/2014/main" id="{D01C2F2A-3680-4CAA-BCDF-0F041535FD0C}"/>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4" name="Content Placeholder 2">
            <a:extLst>
              <a:ext uri="{FF2B5EF4-FFF2-40B4-BE49-F238E27FC236}">
                <a16:creationId xmlns:a16="http://schemas.microsoft.com/office/drawing/2014/main" id="{EE3A582F-3706-CBFF-9BC9-84ACC7D7734F}"/>
              </a:ext>
            </a:extLst>
          </p:cNvPr>
          <p:cNvSpPr>
            <a:spLocks noGrp="1"/>
          </p:cNvSpPr>
          <p:nvPr>
            <p:ph idx="16" hasCustomPrompt="1"/>
          </p:nvPr>
        </p:nvSpPr>
        <p:spPr>
          <a:xfrm>
            <a:off x="383177" y="1928490"/>
            <a:ext cx="8275048" cy="4535523"/>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17651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741422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タイトルとコンテンツ">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697"/>
            <a:ext cx="9144000" cy="650083"/>
          </a:xfrm>
          <a:prstGeom prst="rect">
            <a:avLst/>
          </a:prstGeom>
          <a:solidFill>
            <a:srgbClr val="35A16B"/>
          </a:solidFill>
        </p:spPr>
        <p:txBody>
          <a:bodyPr>
            <a:noAutofit/>
          </a:bodyPr>
          <a:lstStyle>
            <a:lvl1pPr>
              <a:defRPr sz="3200" b="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事例紹介</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コンテンツ プレースホルダー 4">
            <a:extLst>
              <a:ext uri="{FF2B5EF4-FFF2-40B4-BE49-F238E27FC236}">
                <a16:creationId xmlns:a16="http://schemas.microsoft.com/office/drawing/2014/main" id="{CD585649-1646-7FF2-3168-21C753FB3783}"/>
              </a:ext>
            </a:extLst>
          </p:cNvPr>
          <p:cNvSpPr txBox="1">
            <a:spLocks/>
          </p:cNvSpPr>
          <p:nvPr userDrawn="1"/>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1" lang="ja-JP" altLang="en-US" sz="20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l"/>
              <a:tabLst/>
              <a:defRPr/>
            </a:pPr>
            <a:endParaRPr kumimoji="1" lang="ja-JP" altLang="en-US" sz="28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18" name="正方形/長方形 17">
            <a:extLst>
              <a:ext uri="{FF2B5EF4-FFF2-40B4-BE49-F238E27FC236}">
                <a16:creationId xmlns:a16="http://schemas.microsoft.com/office/drawing/2014/main" id="{F004BD71-05DD-B969-C3C1-7E65996B948B}"/>
              </a:ext>
            </a:extLst>
          </p:cNvPr>
          <p:cNvSpPr/>
          <p:nvPr userDrawn="1"/>
        </p:nvSpPr>
        <p:spPr>
          <a:xfrm>
            <a:off x="552450" y="1915715"/>
            <a:ext cx="8062161" cy="46655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コンテンツ プレースホルダー 27">
            <a:extLst>
              <a:ext uri="{FF2B5EF4-FFF2-40B4-BE49-F238E27FC236}">
                <a16:creationId xmlns:a16="http://schemas.microsoft.com/office/drawing/2014/main" id="{6B4180A7-EF30-9CBD-C84D-507F82E9309B}"/>
              </a:ext>
            </a:extLst>
          </p:cNvPr>
          <p:cNvSpPr>
            <a:spLocks noGrp="1"/>
          </p:cNvSpPr>
          <p:nvPr>
            <p:ph sz="quarter" idx="13" hasCustomPrompt="1"/>
          </p:nvPr>
        </p:nvSpPr>
        <p:spPr>
          <a:xfrm>
            <a:off x="462615" y="939839"/>
            <a:ext cx="8362950" cy="649287"/>
          </a:xfrm>
        </p:spPr>
        <p:txBody>
          <a:bodyPr>
            <a:normAutofit/>
          </a:bodyPr>
          <a:lstStyle>
            <a:lvl1pPr marL="0" indent="0">
              <a:buNone/>
              <a:defRPr sz="2800">
                <a:solidFill>
                  <a:srgbClr val="FF0000"/>
                </a:solidFill>
              </a:defRPr>
            </a:lvl1pPr>
          </a:lstStyle>
          <a:p>
            <a:pPr lvl="0"/>
            <a:r>
              <a:rPr kumimoji="1" lang="ja-JP" altLang="en-US"/>
              <a:t>■タイトル（赤字）</a:t>
            </a:r>
            <a:r>
              <a:rPr kumimoji="1" lang="en-US" altLang="ja-JP"/>
              <a:t>28pt</a:t>
            </a:r>
            <a:br>
              <a:rPr kumimoji="1" lang="en-US" altLang="ja-JP"/>
            </a:br>
            <a:r>
              <a:rPr kumimoji="1" lang="ja-JP" altLang="en-US"/>
              <a:t>（団体名：県名）（黒字）</a:t>
            </a:r>
            <a:r>
              <a:rPr kumimoji="1" lang="en-US" altLang="ja-JP"/>
              <a:t>20pt</a:t>
            </a:r>
            <a:endParaRPr kumimoji="1" lang="ja-JP" altLang="en-US"/>
          </a:p>
        </p:txBody>
      </p:sp>
      <p:sp>
        <p:nvSpPr>
          <p:cNvPr id="31" name="コンテンツ プレースホルダー 27">
            <a:extLst>
              <a:ext uri="{FF2B5EF4-FFF2-40B4-BE49-F238E27FC236}">
                <a16:creationId xmlns:a16="http://schemas.microsoft.com/office/drawing/2014/main" id="{827329B4-A652-6847-86C5-9CE1D04DCA36}"/>
              </a:ext>
            </a:extLst>
          </p:cNvPr>
          <p:cNvSpPr>
            <a:spLocks noGrp="1"/>
          </p:cNvSpPr>
          <p:nvPr>
            <p:ph sz="quarter" idx="15"/>
          </p:nvPr>
        </p:nvSpPr>
        <p:spPr>
          <a:xfrm>
            <a:off x="640587" y="6333096"/>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
        <p:nvSpPr>
          <p:cNvPr id="36" name="Content Placeholder 2">
            <a:extLst>
              <a:ext uri="{FF2B5EF4-FFF2-40B4-BE49-F238E27FC236}">
                <a16:creationId xmlns:a16="http://schemas.microsoft.com/office/drawing/2014/main" id="{A19D4672-3E6C-B427-B0F8-3BC9FCBC480F}"/>
              </a:ext>
            </a:extLst>
          </p:cNvPr>
          <p:cNvSpPr>
            <a:spLocks noGrp="1"/>
          </p:cNvSpPr>
          <p:nvPr>
            <p:ph idx="16"/>
          </p:nvPr>
        </p:nvSpPr>
        <p:spPr>
          <a:xfrm>
            <a:off x="552449" y="1943080"/>
            <a:ext cx="8062161" cy="3771920"/>
          </a:xfrm>
        </p:spPr>
        <p:txBody>
          <a:bodyPr>
            <a:normAutofit/>
          </a:bodyPr>
          <a:lstStyle>
            <a:lvl1pPr marL="447675" indent="-447675">
              <a:spcBef>
                <a:spcPts val="0"/>
              </a:spcBef>
              <a:spcAft>
                <a:spcPts val="600"/>
              </a:spcAft>
              <a:buFont typeface="HGPｺﾞｼｯｸE" panose="020B0900000000000000" pitchFamily="50" charset="-128"/>
              <a:buChar char="○"/>
              <a:defRPr lang="en-US" altLang="ja-JP" sz="2000" kern="1200" dirty="0" smtClean="0">
                <a:solidFill>
                  <a:prstClr val="black">
                    <a:lumMod val="75000"/>
                    <a:lumOff val="25000"/>
                  </a:prstClr>
                </a:solidFill>
                <a:latin typeface="HGPｺﾞｼｯｸE" panose="020B0900000000000000" pitchFamily="50" charset="-128"/>
                <a:ea typeface="HGPｺﾞｼｯｸE" panose="020B0900000000000000" pitchFamily="50" charset="-128"/>
                <a:cs typeface="+mn-cs"/>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marL="342900" lvl="0" indent="-342900" algn="l" defTabSz="457200" rtl="0" eaLnBrk="1" latinLnBrk="0" hangingPunct="1">
              <a:spcAft>
                <a:spcPts val="600"/>
              </a:spcAft>
              <a:buFont typeface="HGPｺﾞｼｯｸE" panose="020B0900000000000000" pitchFamily="50" charset="-128"/>
              <a:buChar char="○"/>
              <a:defRPr/>
            </a:pPr>
            <a:r>
              <a:rPr lang="ja-JP" altLang="en-US"/>
              <a:t>マスター テキストの書式設定</a:t>
            </a: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a:p>
            <a:pPr marL="342900" lvl="0" indent="-342900" algn="l" defTabSz="457200" rtl="0" eaLnBrk="1" latinLnBrk="0" hangingPunct="1">
              <a:spcAft>
                <a:spcPts val="600"/>
              </a:spcAft>
              <a:buFont typeface="HGPｺﾞｼｯｸE" panose="020B0900000000000000" pitchFamily="50" charset="-128"/>
              <a:buChar char="○"/>
              <a:defRPr/>
            </a:pPr>
            <a:endParaRPr lang="en-US" altLang="ja-JP"/>
          </a:p>
        </p:txBody>
      </p:sp>
    </p:spTree>
    <p:extLst>
      <p:ext uri="{BB962C8B-B14F-4D97-AF65-F5344CB8AC3E}">
        <p14:creationId xmlns:p14="http://schemas.microsoft.com/office/powerpoint/2010/main" val="13198726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フリーフォーム: 図形 7">
            <a:extLst>
              <a:ext uri="{FF2B5EF4-FFF2-40B4-BE49-F238E27FC236}">
                <a16:creationId xmlns:a16="http://schemas.microsoft.com/office/drawing/2014/main" id="{C143F10E-1918-34CC-D74F-9A7E4D217F2F}"/>
              </a:ext>
            </a:extLst>
          </p:cNvPr>
          <p:cNvSpPr/>
          <p:nvPr userDrawn="1"/>
        </p:nvSpPr>
        <p:spPr>
          <a:xfrm>
            <a:off x="564220" y="1519522"/>
            <a:ext cx="7428965" cy="4141048"/>
          </a:xfrm>
          <a:custGeom>
            <a:avLst/>
            <a:gdLst>
              <a:gd name="connsiteX0" fmla="*/ 0 w 7428965"/>
              <a:gd name="connsiteY0" fmla="*/ 0 h 4141048"/>
              <a:gd name="connsiteX1" fmla="*/ 1707067 w 7428965"/>
              <a:gd name="connsiteY1" fmla="*/ 0 h 4141048"/>
              <a:gd name="connsiteX2" fmla="*/ 1707067 w 7428965"/>
              <a:gd name="connsiteY2" fmla="*/ 1 h 4141048"/>
              <a:gd name="connsiteX3" fmla="*/ 6762505 w 7428965"/>
              <a:gd name="connsiteY3" fmla="*/ 1 h 4141048"/>
              <a:gd name="connsiteX4" fmla="*/ 7428965 w 7428965"/>
              <a:gd name="connsiteY4" fmla="*/ 666461 h 4141048"/>
              <a:gd name="connsiteX5" fmla="*/ 7428965 w 7428965"/>
              <a:gd name="connsiteY5" fmla="*/ 3474588 h 4141048"/>
              <a:gd name="connsiteX6" fmla="*/ 6762505 w 7428965"/>
              <a:gd name="connsiteY6" fmla="*/ 4141048 h 4141048"/>
              <a:gd name="connsiteX7" fmla="*/ 1697795 w 7428965"/>
              <a:gd name="connsiteY7" fmla="*/ 4141048 h 4141048"/>
              <a:gd name="connsiteX8" fmla="*/ 1031335 w 7428965"/>
              <a:gd name="connsiteY8" fmla="*/ 3474588 h 4141048"/>
              <a:gd name="connsiteX9" fmla="*/ 1031335 w 7428965"/>
              <a:gd name="connsiteY9" fmla="*/ 1030891 h 414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8965" h="4141048">
                <a:moveTo>
                  <a:pt x="0" y="0"/>
                </a:moveTo>
                <a:lnTo>
                  <a:pt x="1707067" y="0"/>
                </a:lnTo>
                <a:lnTo>
                  <a:pt x="1707067" y="1"/>
                </a:lnTo>
                <a:lnTo>
                  <a:pt x="6762505" y="1"/>
                </a:lnTo>
                <a:cubicBezTo>
                  <a:pt x="7130581" y="1"/>
                  <a:pt x="7428965" y="298385"/>
                  <a:pt x="7428965" y="666461"/>
                </a:cubicBezTo>
                <a:lnTo>
                  <a:pt x="7428965" y="3474588"/>
                </a:lnTo>
                <a:cubicBezTo>
                  <a:pt x="7428965" y="3842664"/>
                  <a:pt x="7130581" y="4141048"/>
                  <a:pt x="6762505" y="4141048"/>
                </a:cubicBezTo>
                <a:lnTo>
                  <a:pt x="1697795" y="4141048"/>
                </a:lnTo>
                <a:cubicBezTo>
                  <a:pt x="1329719" y="4141048"/>
                  <a:pt x="1031335" y="3842664"/>
                  <a:pt x="1031335" y="3474588"/>
                </a:cubicBezTo>
                <a:lnTo>
                  <a:pt x="1031335" y="1030891"/>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50000"/>
              </a:lnSpc>
            </a:pPr>
            <a:endPar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7" name="正方形/長方形 6">
            <a:extLst>
              <a:ext uri="{FF2B5EF4-FFF2-40B4-BE49-F238E27FC236}">
                <a16:creationId xmlns:a16="http://schemas.microsoft.com/office/drawing/2014/main" id="{C2F4F7F1-16B9-CF9E-AE30-2BAB2C42E9F8}"/>
              </a:ext>
            </a:extLst>
          </p:cNvPr>
          <p:cNvSpPr/>
          <p:nvPr userDrawn="1"/>
        </p:nvSpPr>
        <p:spPr>
          <a:xfrm>
            <a:off x="5791064" y="287867"/>
            <a:ext cx="1762642" cy="372533"/>
          </a:xfrm>
          <a:prstGeom prst="rect">
            <a:avLst/>
          </a:prstGeom>
          <a:solidFill>
            <a:srgbClr val="FFCC66"/>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ワークショップ</a:t>
            </a:r>
          </a:p>
        </p:txBody>
      </p:sp>
      <p:sp>
        <p:nvSpPr>
          <p:cNvPr id="4" name="テキスト プレースホルダー 3">
            <a:extLst>
              <a:ext uri="{FF2B5EF4-FFF2-40B4-BE49-F238E27FC236}">
                <a16:creationId xmlns:a16="http://schemas.microsoft.com/office/drawing/2014/main" id="{B6D4CA4D-2E4B-9B70-9EA9-14B2827EB9A3}"/>
              </a:ext>
            </a:extLst>
          </p:cNvPr>
          <p:cNvSpPr>
            <a:spLocks noGrp="1"/>
          </p:cNvSpPr>
          <p:nvPr>
            <p:ph type="body" sz="quarter" idx="13" hasCustomPrompt="1"/>
          </p:nvPr>
        </p:nvSpPr>
        <p:spPr>
          <a:xfrm>
            <a:off x="1609724" y="1534094"/>
            <a:ext cx="6383461" cy="4126476"/>
          </a:xfrm>
        </p:spPr>
        <p:txBody>
          <a:bodyPr anchor="ctr" anchorCtr="1">
            <a:normAutofit/>
          </a:bodyPr>
          <a:lstStyle>
            <a:lvl1pPr marL="0" indent="0" algn="ctr">
              <a:lnSpc>
                <a:spcPct val="1500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Tree>
    <p:extLst>
      <p:ext uri="{BB962C8B-B14F-4D97-AF65-F5344CB8AC3E}">
        <p14:creationId xmlns:p14="http://schemas.microsoft.com/office/powerpoint/2010/main" val="2540459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7" name="Content Placeholder 2">
            <a:extLst>
              <a:ext uri="{FF2B5EF4-FFF2-40B4-BE49-F238E27FC236}">
                <a16:creationId xmlns:a16="http://schemas.microsoft.com/office/drawing/2014/main" id="{D2ED7039-7240-DA24-8BA6-1D2BDEFB4F43}"/>
              </a:ext>
            </a:extLst>
          </p:cNvPr>
          <p:cNvSpPr>
            <a:spLocks noGrp="1"/>
          </p:cNvSpPr>
          <p:nvPr>
            <p:ph idx="13" hasCustomPrompt="1"/>
          </p:nvPr>
        </p:nvSpPr>
        <p:spPr>
          <a:xfrm>
            <a:off x="409575" y="889000"/>
            <a:ext cx="8324850"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3" name="コンテンツ プレースホルダー 27">
            <a:extLst>
              <a:ext uri="{FF2B5EF4-FFF2-40B4-BE49-F238E27FC236}">
                <a16:creationId xmlns:a16="http://schemas.microsoft.com/office/drawing/2014/main" id="{4A52F39E-72C8-609B-56E9-20A624DF48F7}"/>
              </a:ext>
            </a:extLst>
          </p:cNvPr>
          <p:cNvSpPr>
            <a:spLocks noGrp="1"/>
          </p:cNvSpPr>
          <p:nvPr>
            <p:ph sz="quarter" idx="15"/>
          </p:nvPr>
        </p:nvSpPr>
        <p:spPr>
          <a:xfrm>
            <a:off x="288162" y="6514071"/>
            <a:ext cx="7950964" cy="234746"/>
          </a:xfrm>
        </p:spPr>
        <p:txBody>
          <a:bodyPr>
            <a:normAutofit/>
          </a:bodyPr>
          <a:lstStyle>
            <a:lvl1pPr marL="0" indent="0">
              <a:buNone/>
              <a:defRPr kumimoji="1" lang="ja-JP" altLang="en-US" sz="1100" b="0" i="0" u="none" strike="noStrike" kern="1200" cap="none" spc="0" normalizeH="0" baseline="0" dirty="0">
                <a:ln>
                  <a:noFill/>
                </a:ln>
                <a:solidFill>
                  <a:srgbClr val="404040"/>
                </a:solidFill>
                <a:effectLst/>
                <a:uLnTx/>
                <a:uFillTx/>
                <a:latin typeface="HGPｺﾞｼｯｸE" panose="020B0900000000000000" pitchFamily="50" charset="-128"/>
                <a:ea typeface="HGPｺﾞｼｯｸE" panose="020B0900000000000000" pitchFamily="50" charset="-128"/>
                <a:cs typeface="+mn-cs"/>
              </a:defRPr>
            </a:lvl1pPr>
          </a:lstStyle>
          <a:p>
            <a:pPr lvl="0">
              <a:defRPr/>
            </a:pPr>
            <a:endParaRPr kumimoji="1" lang="ja-JP" altLang="en-US" sz="1100" b="0" i="0" u="none" strike="noStrike" kern="1200" cap="none" spc="0" normalizeH="0" baseline="0" noProof="0">
              <a:ln>
                <a:noFill/>
              </a:ln>
              <a:solidFill>
                <a:srgbClr val="404040"/>
              </a:solidFill>
              <a:effectLst/>
              <a:uLnTx/>
              <a:uFillTx/>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21490049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白紙">
    <p:bg>
      <p:bgPr>
        <a:solidFill>
          <a:srgbClr val="FFC30C"/>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プレースホルダー 7">
            <a:extLst>
              <a:ext uri="{FF2B5EF4-FFF2-40B4-BE49-F238E27FC236}">
                <a16:creationId xmlns:a16="http://schemas.microsoft.com/office/drawing/2014/main" id="{6DB48874-6F15-E1F2-F800-185C1D7F4A57}"/>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2" name="Content Placeholder 2">
            <a:extLst>
              <a:ext uri="{FF2B5EF4-FFF2-40B4-BE49-F238E27FC236}">
                <a16:creationId xmlns:a16="http://schemas.microsoft.com/office/drawing/2014/main" id="{F13CBBF9-CDFD-1878-2E43-9A76673F7AD6}"/>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3368682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6_白紙">
    <p:spTree>
      <p:nvGrpSpPr>
        <p:cNvPr id="1" name=""/>
        <p:cNvGrpSpPr/>
        <p:nvPr/>
      </p:nvGrpSpPr>
      <p:grpSpPr>
        <a:xfrm>
          <a:off x="0" y="0"/>
          <a:ext cx="0" cy="0"/>
          <a:chOff x="0" y="0"/>
          <a:chExt cx="0" cy="0"/>
        </a:xfrm>
      </p:grpSpPr>
      <p:sp>
        <p:nvSpPr>
          <p:cNvPr id="7" name="テキスト プレースホルダー 3">
            <a:extLst>
              <a:ext uri="{FF2B5EF4-FFF2-40B4-BE49-F238E27FC236}">
                <a16:creationId xmlns:a16="http://schemas.microsoft.com/office/drawing/2014/main" id="{5BB4FAE5-E45B-5176-65C8-5A1FD4669915}"/>
              </a:ext>
            </a:extLst>
          </p:cNvPr>
          <p:cNvSpPr>
            <a:spLocks noGrp="1"/>
          </p:cNvSpPr>
          <p:nvPr>
            <p:ph type="body" sz="quarter" idx="14" hasCustomPrompt="1"/>
          </p:nvPr>
        </p:nvSpPr>
        <p:spPr>
          <a:xfrm>
            <a:off x="2469794" y="1107309"/>
            <a:ext cx="5554726" cy="584775"/>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2" name="四角形: 角を丸くする 1">
            <a:extLst>
              <a:ext uri="{FF2B5EF4-FFF2-40B4-BE49-F238E27FC236}">
                <a16:creationId xmlns:a16="http://schemas.microsoft.com/office/drawing/2014/main" id="{4C4094D8-B1E7-F3A0-BFFC-537DA03B2D71}"/>
              </a:ext>
            </a:extLst>
          </p:cNvPr>
          <p:cNvSpPr/>
          <p:nvPr userDrawn="1"/>
        </p:nvSpPr>
        <p:spPr>
          <a:xfrm>
            <a:off x="1246185" y="2202828"/>
            <a:ext cx="6651630" cy="3046179"/>
          </a:xfrm>
          <a:prstGeom prst="roundRect">
            <a:avLst>
              <a:gd name="adj" fmla="val 1609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500"/>
              </a:lnSpc>
            </a:pPr>
            <a:endParaRPr kumimoji="1" lang="en-US" altLang="ja-JP" sz="28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 name="テキスト プレースホルダー 3">
            <a:extLst>
              <a:ext uri="{FF2B5EF4-FFF2-40B4-BE49-F238E27FC236}">
                <a16:creationId xmlns:a16="http://schemas.microsoft.com/office/drawing/2014/main" id="{64DBFA4A-25F7-AD99-B80A-6077FC794475}"/>
              </a:ext>
            </a:extLst>
          </p:cNvPr>
          <p:cNvSpPr>
            <a:spLocks noGrp="1"/>
          </p:cNvSpPr>
          <p:nvPr>
            <p:ph type="body" sz="quarter" idx="13" hasCustomPrompt="1"/>
          </p:nvPr>
        </p:nvSpPr>
        <p:spPr>
          <a:xfrm>
            <a:off x="1246185" y="2202828"/>
            <a:ext cx="6651630" cy="3046179"/>
          </a:xfrm>
        </p:spPr>
        <p:txBody>
          <a:bodyPr anchor="ctr" anchorCtr="1">
            <a:normAutofit/>
          </a:bodyPr>
          <a:lstStyle>
            <a:lvl1pPr marL="0" indent="0" algn="ctr" defTabSz="457200" rtl="0" eaLnBrk="1" latinLnBrk="0" hangingPunct="1">
              <a:lnSpc>
                <a:spcPts val="5500"/>
              </a:lnSpc>
              <a:buNone/>
              <a:defRPr kumimoji="1" lang="en-US" altLang="ja-JP" sz="3600" kern="1200" dirty="0" smtClean="0">
                <a:solidFill>
                  <a:schemeClr val="tx1">
                    <a:lumMod val="75000"/>
                    <a:lumOff val="25000"/>
                  </a:schemeClr>
                </a:solidFill>
                <a:latin typeface="HGPｺﾞｼｯｸE" panose="020B0900000000000000" pitchFamily="50" charset="-128"/>
                <a:ea typeface="HGPｺﾞｼｯｸE" panose="020B0900000000000000" pitchFamily="50" charset="-128"/>
                <a:cs typeface="+mn-cs"/>
              </a:defRPr>
            </a:lvl1pPr>
          </a:lstStyle>
          <a:p>
            <a:pPr lvl="0"/>
            <a:r>
              <a:rPr kumimoji="1" lang="ja-JP" altLang="en-US"/>
              <a:t>テキスト　</a:t>
            </a:r>
            <a:r>
              <a:rPr kumimoji="1" lang="en-US" altLang="ja-JP"/>
              <a:t>36</a:t>
            </a:r>
            <a:r>
              <a:rPr kumimoji="1" lang="ja-JP" altLang="en-US"/>
              <a:t>ｐｔ</a:t>
            </a:r>
            <a:endParaRPr kumimoji="1" lang="en-US" altLang="ja-JP"/>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pic>
        <p:nvPicPr>
          <p:cNvPr id="4" name="Picture 2" descr="関連画像">
            <a:extLst>
              <a:ext uri="{FF2B5EF4-FFF2-40B4-BE49-F238E27FC236}">
                <a16:creationId xmlns:a16="http://schemas.microsoft.com/office/drawing/2014/main" id="{9FA8734E-840E-8712-B51F-CA500379068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9130" t="13613" r="8754" b="12441"/>
          <a:stretch/>
        </p:blipFill>
        <p:spPr bwMode="auto">
          <a:xfrm>
            <a:off x="1012794" y="794094"/>
            <a:ext cx="1197022" cy="10779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6624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no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8" name="テキスト プレースホルダー 7">
            <a:extLst>
              <a:ext uri="{FF2B5EF4-FFF2-40B4-BE49-F238E27FC236}">
                <a16:creationId xmlns:a16="http://schemas.microsoft.com/office/drawing/2014/main" id="{92FB88D4-F2E7-4EE9-F0F5-685AF05B108D}"/>
              </a:ext>
            </a:extLst>
          </p:cNvPr>
          <p:cNvSpPr>
            <a:spLocks noGrp="1"/>
          </p:cNvSpPr>
          <p:nvPr>
            <p:ph type="body" sz="quarter" idx="13" hasCustomPrompt="1"/>
          </p:nvPr>
        </p:nvSpPr>
        <p:spPr>
          <a:xfrm>
            <a:off x="431801" y="647701"/>
            <a:ext cx="8280400" cy="637794"/>
          </a:xfrm>
        </p:spPr>
        <p:txBody>
          <a:bodyPr>
            <a:normAutofit/>
          </a:bodyPr>
          <a:lstStyle>
            <a:lvl1pPr marL="0" indent="0" algn="ctr" defTabSz="457200" rtl="0" eaLnBrk="1" latinLnBrk="0" hangingPunct="1">
              <a:buNone/>
              <a:defRPr kumimoji="1" lang="ja-JP" altLang="en-US" sz="3600" kern="1200" dirty="0">
                <a:solidFill>
                  <a:srgbClr val="404040"/>
                </a:solidFill>
                <a:latin typeface="HGPｺﾞｼｯｸE" panose="020B0900000000000000" pitchFamily="50" charset="-128"/>
                <a:ea typeface="HGPｺﾞｼｯｸE" panose="020B0900000000000000" pitchFamily="50" charset="-128"/>
                <a:cs typeface="+mn-cs"/>
              </a:defRPr>
            </a:lvl1pPr>
          </a:lstStyle>
          <a:p>
            <a:pPr lvl="0"/>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１</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a:t>
            </a:r>
            <a:r>
              <a:rPr kumimoji="1" lang="ja-JP" altLang="en-US" sz="3600" kern="1200">
                <a:solidFill>
                  <a:srgbClr val="404040"/>
                </a:solidFill>
                <a:latin typeface="HGPｺﾞｼｯｸE" panose="020B0900000000000000" pitchFamily="50" charset="-128"/>
                <a:ea typeface="HGPｺﾞｼｯｸE" panose="020B0900000000000000" pitchFamily="50" charset="-128"/>
                <a:cs typeface="+mn-cs"/>
              </a:rPr>
              <a:t>講座タイトル　３６</a:t>
            </a:r>
            <a:r>
              <a:rPr kumimoji="1" lang="en-US" altLang="ja-JP" sz="3600" kern="1200">
                <a:solidFill>
                  <a:srgbClr val="404040"/>
                </a:solidFill>
                <a:latin typeface="HGPｺﾞｼｯｸE" panose="020B0900000000000000" pitchFamily="50" charset="-128"/>
                <a:ea typeface="HGPｺﾞｼｯｸE" panose="020B0900000000000000" pitchFamily="50" charset="-128"/>
                <a:cs typeface="+mn-cs"/>
              </a:rPr>
              <a:t>pt</a:t>
            </a:r>
          </a:p>
        </p:txBody>
      </p:sp>
      <p:sp>
        <p:nvSpPr>
          <p:cNvPr id="10" name="テキスト ボックス 9">
            <a:extLst>
              <a:ext uri="{FF2B5EF4-FFF2-40B4-BE49-F238E27FC236}">
                <a16:creationId xmlns:a16="http://schemas.microsoft.com/office/drawing/2014/main" id="{7A2A3081-A4A9-F198-FEB2-948B1C39C7F6}"/>
              </a:ext>
            </a:extLst>
          </p:cNvPr>
          <p:cNvSpPr txBox="1"/>
          <p:nvPr userDrawn="1"/>
        </p:nvSpPr>
        <p:spPr>
          <a:xfrm>
            <a:off x="2276475" y="1285494"/>
            <a:ext cx="4591050" cy="590931"/>
          </a:xfrm>
          <a:prstGeom prst="rect">
            <a:avLst/>
          </a:prstGeom>
          <a:noFill/>
        </p:spPr>
        <p:txBody>
          <a:bodyPr wrap="square">
            <a:spAutoFit/>
          </a:bodyPr>
          <a:lstStyle/>
          <a:p>
            <a:pPr marL="0" marR="0" lvl="0" indent="0" algn="ctr" defTabSz="4572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en-US" altLang="ja-JP" sz="3600">
                <a:solidFill>
                  <a:srgbClr val="404040"/>
                </a:solidFill>
                <a:latin typeface="HGPｺﾞｼｯｸE" panose="020B0900000000000000" pitchFamily="50" charset="-128"/>
                <a:ea typeface="HGPｺﾞｼｯｸE" panose="020B0900000000000000" pitchFamily="50" charset="-128"/>
              </a:rPr>
              <a:t>- </a:t>
            </a:r>
            <a:r>
              <a:rPr kumimoji="1" lang="ja-JP" altLang="en-US" sz="360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a:solidFill>
                  <a:srgbClr val="404040"/>
                </a:solidFill>
                <a:latin typeface="HGPｺﾞｼｯｸE" panose="020B0900000000000000" pitchFamily="50" charset="-128"/>
                <a:ea typeface="HGPｺﾞｼｯｸE" panose="020B0900000000000000" pitchFamily="50" charset="-128"/>
              </a:rPr>
              <a:t>-</a:t>
            </a:r>
            <a:endParaRPr kumimoji="1" lang="ja-JP" altLang="en-US" sz="3600">
              <a:solidFill>
                <a:srgbClr val="404040"/>
              </a:solidFill>
              <a:latin typeface="HGPｺﾞｼｯｸE" panose="020B0900000000000000" pitchFamily="50" charset="-128"/>
              <a:ea typeface="HGPｺﾞｼｯｸE" panose="020B0900000000000000" pitchFamily="50" charset="-128"/>
            </a:endParaRPr>
          </a:p>
        </p:txBody>
      </p:sp>
      <p:sp>
        <p:nvSpPr>
          <p:cNvPr id="13" name="テキスト プレースホルダー 12">
            <a:extLst>
              <a:ext uri="{FF2B5EF4-FFF2-40B4-BE49-F238E27FC236}">
                <a16:creationId xmlns:a16="http://schemas.microsoft.com/office/drawing/2014/main" id="{05C2C75A-427C-6793-D6D6-D91112E1639D}"/>
              </a:ext>
            </a:extLst>
          </p:cNvPr>
          <p:cNvSpPr>
            <a:spLocks noGrp="1"/>
          </p:cNvSpPr>
          <p:nvPr>
            <p:ph type="body" sz="quarter" idx="14" hasCustomPrompt="1"/>
          </p:nvPr>
        </p:nvSpPr>
        <p:spPr>
          <a:xfrm>
            <a:off x="685800" y="2285999"/>
            <a:ext cx="7753350" cy="4048125"/>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8270504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2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582321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タイトルとコンテンツ">
    <p:spTree>
      <p:nvGrpSpPr>
        <p:cNvPr id="1" name=""/>
        <p:cNvGrpSpPr/>
        <p:nvPr/>
      </p:nvGrpSpPr>
      <p:grpSpPr>
        <a:xfrm>
          <a:off x="0" y="0"/>
          <a:ext cx="0" cy="0"/>
          <a:chOff x="0" y="0"/>
          <a:chExt cx="0" cy="0"/>
        </a:xfrm>
      </p:grpSpPr>
      <p:sp>
        <p:nvSpPr>
          <p:cNvPr id="42" name="テキスト プレースホルダー 41">
            <a:extLst>
              <a:ext uri="{FF2B5EF4-FFF2-40B4-BE49-F238E27FC236}">
                <a16:creationId xmlns:a16="http://schemas.microsoft.com/office/drawing/2014/main" id="{71D47848-AFC2-B663-C6BC-6D4CF6CA1419}"/>
              </a:ext>
            </a:extLst>
          </p:cNvPr>
          <p:cNvSpPr>
            <a:spLocks noGrp="1"/>
          </p:cNvSpPr>
          <p:nvPr>
            <p:ph type="body" sz="quarter" idx="18" hasCustomPrompt="1"/>
          </p:nvPr>
        </p:nvSpPr>
        <p:spPr>
          <a:xfrm>
            <a:off x="688975" y="1312863"/>
            <a:ext cx="7920038" cy="1116012"/>
          </a:xfrm>
        </p:spPr>
        <p:txBody>
          <a:bodyPr/>
          <a:lstStyle>
            <a:lvl1pPr marL="0" indent="0">
              <a:buNone/>
              <a:defRPr/>
            </a:lvl1pPr>
          </a:lstStyle>
          <a:p>
            <a:pPr lvl="0"/>
            <a:r>
              <a:rPr kumimoji="1" lang="ja-JP" altLang="en-US"/>
              <a:t>目標　２８</a:t>
            </a:r>
            <a:r>
              <a:rPr kumimoji="1" lang="en-US" altLang="ja-JP"/>
              <a:t>pt</a:t>
            </a:r>
            <a:endParaRPr kumimoji="1" lang="ja-JP" altLang="en-US"/>
          </a:p>
        </p:txBody>
      </p:sp>
      <p:sp>
        <p:nvSpPr>
          <p:cNvPr id="33" name="Content Placeholder 2">
            <a:extLst>
              <a:ext uri="{FF2B5EF4-FFF2-40B4-BE49-F238E27FC236}">
                <a16:creationId xmlns:a16="http://schemas.microsoft.com/office/drawing/2014/main" id="{9293497E-8D77-E834-F041-473950E712F1}"/>
              </a:ext>
            </a:extLst>
          </p:cNvPr>
          <p:cNvSpPr>
            <a:spLocks noGrp="1"/>
          </p:cNvSpPr>
          <p:nvPr>
            <p:ph idx="17" hasCustomPrompt="1"/>
          </p:nvPr>
        </p:nvSpPr>
        <p:spPr>
          <a:xfrm>
            <a:off x="409575" y="2719148"/>
            <a:ext cx="8343899" cy="3367088"/>
          </a:xfrm>
          <a:ln w="38100">
            <a:solidFill>
              <a:srgbClr val="35A16B"/>
            </a:solidFill>
          </a:ln>
        </p:spPr>
        <p:txBody>
          <a:bodyPr tIns="720000"/>
          <a:lstStyle>
            <a:lvl1pPr marL="457200" indent="-457200" algn="l">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目次の項目　２８</a:t>
            </a:r>
            <a:r>
              <a:rPr lang="en-US" altLang="ja-JP"/>
              <a:t>pt</a:t>
            </a:r>
            <a:endParaRPr lang="ja-JP" altLang="en-US"/>
          </a:p>
        </p:txBody>
      </p:sp>
      <p:sp>
        <p:nvSpPr>
          <p:cNvPr id="24" name="正方形/長方形 23">
            <a:extLst>
              <a:ext uri="{FF2B5EF4-FFF2-40B4-BE49-F238E27FC236}">
                <a16:creationId xmlns:a16="http://schemas.microsoft.com/office/drawing/2014/main" id="{F65E7374-5B17-EDFC-DB57-8E1271728F62}"/>
              </a:ext>
            </a:extLst>
          </p:cNvPr>
          <p:cNvSpPr/>
          <p:nvPr userDrawn="1"/>
        </p:nvSpPr>
        <p:spPr>
          <a:xfrm>
            <a:off x="0" y="0"/>
            <a:ext cx="9144000" cy="650083"/>
          </a:xfrm>
          <a:prstGeom prst="rect">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l" defTabSz="914400" rtl="0" eaLnBrk="1" latinLnBrk="0" hangingPunct="1">
              <a:lnSpc>
                <a:spcPct val="90000"/>
              </a:lnSpc>
              <a:spcBef>
                <a:spcPct val="0"/>
              </a:spcBef>
              <a:buNone/>
            </a:pPr>
            <a:r>
              <a:rPr kumimoji="1" lang="ja-JP" altLang="en-US" sz="3200" b="0" kern="1200">
                <a:solidFill>
                  <a:schemeClr val="bg1"/>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rPr>
              <a:t>学習目標と内容</a:t>
            </a:r>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17" name="テキスト ボックス 16">
            <a:extLst>
              <a:ext uri="{FF2B5EF4-FFF2-40B4-BE49-F238E27FC236}">
                <a16:creationId xmlns:a16="http://schemas.microsoft.com/office/drawing/2014/main" id="{4B705C1E-862A-C1AB-412E-DF608A93043C}"/>
              </a:ext>
            </a:extLst>
          </p:cNvPr>
          <p:cNvSpPr txBox="1"/>
          <p:nvPr userDrawn="1"/>
        </p:nvSpPr>
        <p:spPr>
          <a:xfrm>
            <a:off x="465138" y="2750676"/>
            <a:ext cx="1620957" cy="523220"/>
          </a:xfrm>
          <a:prstGeom prst="rect">
            <a:avLst/>
          </a:prstGeom>
          <a:noFill/>
        </p:spPr>
        <p:txBody>
          <a:bodyPr wrap="none" rtlCol="0">
            <a:spAutoFit/>
          </a:bodyPr>
          <a:lstStyle/>
          <a:p>
            <a:pPr marL="0" lvl="1" algn="just">
              <a:spcAft>
                <a:spcPts val="1200"/>
              </a:spcAft>
            </a:pPr>
            <a:r>
              <a:rPr kumimoji="1" lang="ja-JP" altLang="en-US" sz="2800">
                <a:solidFill>
                  <a:schemeClr val="tx1">
                    <a:lumMod val="75000"/>
                    <a:lumOff val="25000"/>
                  </a:schemeClr>
                </a:solidFill>
                <a:latin typeface="HGPｺﾞｼｯｸE" panose="020B0900000000000000" pitchFamily="50" charset="-128"/>
                <a:ea typeface="HGPｺﾞｼｯｸE" panose="020B0900000000000000" pitchFamily="50" charset="-128"/>
              </a:rPr>
              <a:t>＜目次＞</a:t>
            </a:r>
          </a:p>
        </p:txBody>
      </p:sp>
      <p:sp>
        <p:nvSpPr>
          <p:cNvPr id="26" name="テキスト プレースホルダー 25">
            <a:extLst>
              <a:ext uri="{FF2B5EF4-FFF2-40B4-BE49-F238E27FC236}">
                <a16:creationId xmlns:a16="http://schemas.microsoft.com/office/drawing/2014/main" id="{65EE58B3-7A76-655F-C20B-A3E1A36A25BE}"/>
              </a:ext>
            </a:extLst>
          </p:cNvPr>
          <p:cNvSpPr>
            <a:spLocks noGrp="1"/>
          </p:cNvSpPr>
          <p:nvPr>
            <p:ph type="body" sz="quarter" idx="16" hasCustomPrompt="1"/>
          </p:nvPr>
        </p:nvSpPr>
        <p:spPr>
          <a:xfrm>
            <a:off x="7132053" y="3429000"/>
            <a:ext cx="1478548" cy="386706"/>
          </a:xfrm>
        </p:spPr>
        <p:txBody>
          <a:bodyPr>
            <a:noAutofit/>
          </a:bodyPr>
          <a:lstStyle>
            <a:lvl1pPr marL="0" indent="0">
              <a:buNone/>
              <a:defRPr sz="2400"/>
            </a:lvl1pPr>
          </a:lstStyle>
          <a:p>
            <a:pPr lvl="0"/>
            <a:r>
              <a:rPr kumimoji="1" lang="en-US" altLang="ja-JP"/>
              <a:t>P.●</a:t>
            </a:r>
            <a:r>
              <a:rPr kumimoji="1" lang="ja-JP" altLang="en-US"/>
              <a:t>～●</a:t>
            </a:r>
          </a:p>
        </p:txBody>
      </p:sp>
      <p:sp>
        <p:nvSpPr>
          <p:cNvPr id="40" name="テキスト ボックス 39">
            <a:extLst>
              <a:ext uri="{FF2B5EF4-FFF2-40B4-BE49-F238E27FC236}">
                <a16:creationId xmlns:a16="http://schemas.microsoft.com/office/drawing/2014/main" id="{0DC3B87E-829C-2415-7C20-F9334224C6B6}"/>
              </a:ext>
            </a:extLst>
          </p:cNvPr>
          <p:cNvSpPr txBox="1"/>
          <p:nvPr userDrawn="1"/>
        </p:nvSpPr>
        <p:spPr>
          <a:xfrm>
            <a:off x="409575" y="762107"/>
            <a:ext cx="8343898" cy="480131"/>
          </a:xfrm>
          <a:prstGeom prst="rect">
            <a:avLst/>
          </a:prstGeom>
          <a:noFill/>
        </p:spPr>
        <p:txBody>
          <a:bodyPr wrap="square" rtlCol="0">
            <a:spAutoFit/>
          </a:bodyPr>
          <a:lstStyle/>
          <a:p>
            <a:pPr marL="228600" indent="-228600" algn="l" defTabSz="914400" rtl="0" eaLnBrk="1" latinLnBrk="0" hangingPunct="1">
              <a:lnSpc>
                <a:spcPct val="90000"/>
              </a:lnSpc>
              <a:spcBef>
                <a:spcPts val="1000"/>
              </a:spcBef>
              <a:spcAft>
                <a:spcPts val="3600"/>
              </a:spcAft>
              <a:buFont typeface="Wingdings" panose="05000000000000000000" pitchFamily="2" charset="2"/>
              <a:buChar char="l"/>
            </a:pPr>
            <a:r>
              <a:rPr kumimoji="1" lang="ja-JP" altLang="en-US"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rPr>
              <a:t>学習目標</a:t>
            </a:r>
            <a:endParaRPr kumimoji="1" lang="en-US" altLang="ja-JP" sz="2800" kern="1200">
              <a:solidFill>
                <a:schemeClr val="tx1">
                  <a:lumMod val="75000"/>
                  <a:lumOff val="25000"/>
                </a:schemeClr>
              </a:solidFill>
              <a:latin typeface="HGPｺﾞｼｯｸE" panose="020B0900000000000000" pitchFamily="50" charset="-128"/>
              <a:ea typeface="HGPｺﾞｼｯｸE" panose="020B0900000000000000" pitchFamily="50" charset="-128"/>
              <a:cs typeface="+mn-cs"/>
            </a:endParaRPr>
          </a:p>
        </p:txBody>
      </p:sp>
    </p:spTree>
    <p:extLst>
      <p:ext uri="{BB962C8B-B14F-4D97-AF65-F5344CB8AC3E}">
        <p14:creationId xmlns:p14="http://schemas.microsoft.com/office/powerpoint/2010/main" val="2626328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7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四角形: 角を丸くする 1">
            <a:extLst>
              <a:ext uri="{FF2B5EF4-FFF2-40B4-BE49-F238E27FC236}">
                <a16:creationId xmlns:a16="http://schemas.microsoft.com/office/drawing/2014/main" id="{150C7320-175F-477A-9123-FAA5BC77DEC6}"/>
              </a:ext>
            </a:extLst>
          </p:cNvPr>
          <p:cNvSpPr/>
          <p:nvPr userDrawn="1"/>
        </p:nvSpPr>
        <p:spPr>
          <a:xfrm>
            <a:off x="431800" y="431800"/>
            <a:ext cx="8280400" cy="6061075"/>
          </a:xfrm>
          <a:prstGeom prst="roundRect">
            <a:avLst>
              <a:gd name="adj" fmla="val 4514"/>
            </a:avLst>
          </a:prstGeom>
          <a:solidFill>
            <a:schemeClr val="bg1"/>
          </a:solidFill>
          <a:ln w="38100">
            <a:solidFill>
              <a:srgbClr val="35A1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675B9B57-56B0-AE16-7431-4C501BB41D63}"/>
              </a:ext>
            </a:extLst>
          </p:cNvPr>
          <p:cNvSpPr txBox="1"/>
          <p:nvPr userDrawn="1"/>
        </p:nvSpPr>
        <p:spPr>
          <a:xfrm>
            <a:off x="3867320" y="667938"/>
            <a:ext cx="1409360" cy="646331"/>
          </a:xfrm>
          <a:prstGeom prst="rect">
            <a:avLst/>
          </a:prstGeom>
          <a:noFill/>
        </p:spPr>
        <p:txBody>
          <a:bodyPr wrap="none" rtlCol="0">
            <a:spAutoFit/>
          </a:bodyPr>
          <a:lstStyle/>
          <a:p>
            <a:r>
              <a:rPr kumimoji="1" lang="ja-JP" altLang="en-US" sz="3600">
                <a:solidFill>
                  <a:schemeClr val="tx1">
                    <a:lumMod val="75000"/>
                    <a:lumOff val="25000"/>
                  </a:schemeClr>
                </a:solidFill>
                <a:latin typeface="HGPｺﾞｼｯｸE" panose="020B0900000000000000" pitchFamily="50" charset="-128"/>
                <a:ea typeface="HGPｺﾞｼｯｸE" panose="020B0900000000000000" pitchFamily="50" charset="-128"/>
              </a:rPr>
              <a:t>まとめ</a:t>
            </a:r>
          </a:p>
        </p:txBody>
      </p:sp>
      <p:sp>
        <p:nvSpPr>
          <p:cNvPr id="6" name="テキスト プレースホルダー 12">
            <a:extLst>
              <a:ext uri="{FF2B5EF4-FFF2-40B4-BE49-F238E27FC236}">
                <a16:creationId xmlns:a16="http://schemas.microsoft.com/office/drawing/2014/main" id="{CFC0F973-DF6D-F6C6-76AF-DFCD49AA92E8}"/>
              </a:ext>
            </a:extLst>
          </p:cNvPr>
          <p:cNvSpPr>
            <a:spLocks noGrp="1"/>
          </p:cNvSpPr>
          <p:nvPr>
            <p:ph type="body" sz="quarter" idx="14" hasCustomPrompt="1"/>
          </p:nvPr>
        </p:nvSpPr>
        <p:spPr>
          <a:xfrm>
            <a:off x="685800" y="2009775"/>
            <a:ext cx="7753350" cy="3048000"/>
          </a:xfrm>
        </p:spPr>
        <p:txBody>
          <a:bodyPr>
            <a:normAutofit/>
          </a:bodyPr>
          <a:lstStyle>
            <a:lvl1pPr marL="457200" indent="-457200">
              <a:buFont typeface="Arial" panose="020B0604020202020204" pitchFamily="34" charset="0"/>
              <a:buChar char="•"/>
              <a:defRPr sz="3600"/>
            </a:lvl1pPr>
          </a:lstStyle>
          <a:p>
            <a:pPr lvl="0"/>
            <a:r>
              <a:rPr kumimoji="1" lang="ja-JP" altLang="en-US"/>
              <a:t>テキスト</a:t>
            </a:r>
          </a:p>
        </p:txBody>
      </p:sp>
    </p:spTree>
    <p:extLst>
      <p:ext uri="{BB962C8B-B14F-4D97-AF65-F5344CB8AC3E}">
        <p14:creationId xmlns:p14="http://schemas.microsoft.com/office/powerpoint/2010/main" val="3438875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白紙">
    <p:bg>
      <p:bgPr>
        <a:solidFill>
          <a:srgbClr val="52BBCE"/>
        </a:solidFill>
        <a:effectLst/>
      </p:bgPr>
    </p:bg>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3" name="Content Placeholder 2">
            <a:extLst>
              <a:ext uri="{FF2B5EF4-FFF2-40B4-BE49-F238E27FC236}">
                <a16:creationId xmlns:a16="http://schemas.microsoft.com/office/drawing/2014/main" id="{74A9DF9A-F858-9EF3-2518-D77460A4C472}"/>
              </a:ext>
            </a:extLst>
          </p:cNvPr>
          <p:cNvSpPr>
            <a:spLocks noGrp="1"/>
          </p:cNvSpPr>
          <p:nvPr>
            <p:ph idx="1" hasCustomPrompt="1"/>
          </p:nvPr>
        </p:nvSpPr>
        <p:spPr>
          <a:xfrm>
            <a:off x="542926" y="970739"/>
            <a:ext cx="8134350" cy="5522136"/>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HGPｺﾞｼｯｸE" panose="020B0900000000000000" pitchFamily="50" charset="-128"/>
                <a:ea typeface="HGPｺﾞｼｯｸE" panose="020B0900000000000000" pitchFamily="50" charset="-128"/>
              </a:defRPr>
            </a:lvl2pPr>
            <a:lvl3pPr>
              <a:lnSpc>
                <a:spcPct val="120000"/>
              </a:lnSpc>
              <a:spcBef>
                <a:spcPts val="0"/>
              </a:spcBef>
              <a:defRPr>
                <a:latin typeface="HGPｺﾞｼｯｸE" panose="020B0900000000000000" pitchFamily="50" charset="-128"/>
                <a:ea typeface="HGPｺﾞｼｯｸE" panose="020B0900000000000000" pitchFamily="50" charset="-128"/>
              </a:defRPr>
            </a:lvl3pPr>
            <a:lvl4pPr>
              <a:lnSpc>
                <a:spcPct val="120000"/>
              </a:lnSpc>
              <a:spcBef>
                <a:spcPts val="0"/>
              </a:spcBef>
              <a:defRPr>
                <a:latin typeface="HGPｺﾞｼｯｸE" panose="020B0900000000000000" pitchFamily="50" charset="-128"/>
                <a:ea typeface="HGPｺﾞｼｯｸE" panose="020B0900000000000000" pitchFamily="50" charset="-128"/>
              </a:defRPr>
            </a:lvl4pPr>
            <a:lvl5pPr>
              <a:lnSpc>
                <a:spcPct val="120000"/>
              </a:lnSpc>
              <a:spcBef>
                <a:spcPts val="0"/>
              </a:spcBef>
              <a:defRPr>
                <a:latin typeface="HGPｺﾞｼｯｸE" panose="020B0900000000000000" pitchFamily="50" charset="-128"/>
                <a:ea typeface="HGPｺﾞｼｯｸE" panose="020B0900000000000000" pitchFamily="50"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テキスト プレースホルダー 7">
            <a:extLst>
              <a:ext uri="{FF2B5EF4-FFF2-40B4-BE49-F238E27FC236}">
                <a16:creationId xmlns:a16="http://schemas.microsoft.com/office/drawing/2014/main" id="{A119E065-F0A3-A94C-E72B-64C63AE92CEE}"/>
              </a:ext>
            </a:extLst>
          </p:cNvPr>
          <p:cNvSpPr>
            <a:spLocks noGrp="1"/>
          </p:cNvSpPr>
          <p:nvPr>
            <p:ph type="body" sz="quarter" idx="13" hasCustomPrompt="1"/>
          </p:nvPr>
        </p:nvSpPr>
        <p:spPr>
          <a:xfrm>
            <a:off x="1009650" y="123825"/>
            <a:ext cx="7143750" cy="701675"/>
          </a:xfrm>
        </p:spPr>
        <p:txBody>
          <a:bodyPr>
            <a:normAutofit/>
          </a:bodyPr>
          <a:lstStyle>
            <a:lvl1pPr marL="0" indent="0" algn="ctr" defTabSz="914400" rtl="0" eaLnBrk="1" latinLnBrk="0" hangingPunct="1">
              <a:lnSpc>
                <a:spcPct val="90000"/>
              </a:lnSpc>
              <a:spcBef>
                <a:spcPct val="0"/>
              </a:spcBef>
              <a:buFont typeface="Arial" panose="020B0604020202020204" pitchFamily="34" charset="0"/>
              <a:buNone/>
              <a:defRPr kumimoji="1" lang="ja-JP" altLang="en-US" sz="3200" kern="1200" dirty="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cs typeface="+mj-cs"/>
              </a:defRPr>
            </a:lvl1pPr>
          </a:lstStyle>
          <a:p>
            <a:pPr lvl="0"/>
            <a:r>
              <a:rPr kumimoji="1" lang="ja-JP" altLang="en-US"/>
              <a:t>タイトル　３２</a:t>
            </a:r>
            <a:r>
              <a:rPr kumimoji="1" lang="en-US" altLang="ja-JP"/>
              <a:t>pt</a:t>
            </a:r>
            <a:endParaRPr kumimoji="1" lang="ja-JP" altLang="en-US"/>
          </a:p>
        </p:txBody>
      </p:sp>
    </p:spTree>
    <p:extLst>
      <p:ext uri="{BB962C8B-B14F-4D97-AF65-F5344CB8AC3E}">
        <p14:creationId xmlns:p14="http://schemas.microsoft.com/office/powerpoint/2010/main" val="35977978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28575"/>
            <a:ext cx="9144000" cy="650083"/>
          </a:xfrm>
          <a:prstGeom prst="rect">
            <a:avLst/>
          </a:prstGeom>
          <a:solidFill>
            <a:schemeClr val="accent4">
              <a:lumMod val="75000"/>
            </a:schemeClr>
          </a:solidFill>
        </p:spPr>
        <p:txBody>
          <a:bodyPr lIns="288000">
            <a:noAutofit/>
          </a:bodyPr>
          <a:lstStyle>
            <a:lvl1pPr algn="l">
              <a:defRPr sz="3200" b="0">
                <a:solidFill>
                  <a:schemeClr val="tx1">
                    <a:lumMod val="75000"/>
                    <a:lumOff val="25000"/>
                  </a:schemeClr>
                </a:solidFill>
                <a:effectLst>
                  <a:outerShdw blurRad="38100" dist="38100" dir="2700000" algn="tl">
                    <a:srgbClr val="000000">
                      <a:alpha val="43137"/>
                    </a:srgbClr>
                  </a:outerShdw>
                </a:effectLst>
                <a:latin typeface="HGPｺﾞｼｯｸE" panose="020B0900000000000000" pitchFamily="50" charset="-128"/>
                <a:ea typeface="HGPｺﾞｼｯｸE" panose="020B0900000000000000" pitchFamily="50" charset="-128"/>
              </a:defRPr>
            </a:lvl1pPr>
          </a:lstStyle>
          <a:p>
            <a:r>
              <a:rPr lang="ja-JP" altLang="en-US"/>
              <a:t>マスター タイトルの書式設定</a:t>
            </a:r>
            <a:endParaRPr lang="en-US"/>
          </a:p>
        </p:txBody>
      </p:sp>
      <p:sp>
        <p:nvSpPr>
          <p:cNvPr id="3" name="Content Placeholder 2"/>
          <p:cNvSpPr>
            <a:spLocks noGrp="1"/>
          </p:cNvSpPr>
          <p:nvPr>
            <p:ph idx="1" hasCustomPrompt="1"/>
          </p:nvPr>
        </p:nvSpPr>
        <p:spPr>
          <a:xfrm>
            <a:off x="409575" y="889000"/>
            <a:ext cx="8343899" cy="5969000"/>
          </a:xfrm>
        </p:spPr>
        <p:txBody>
          <a:bodyPr/>
          <a:lstStyle>
            <a:lvl1pPr marL="228600" indent="-228600">
              <a:buFont typeface="Wingdings" panose="05000000000000000000" pitchFamily="2" charset="2"/>
              <a:buChar char="l"/>
              <a:defRPr>
                <a:latin typeface="HGPｺﾞｼｯｸE" panose="020B0900000000000000" pitchFamily="50" charset="-128"/>
                <a:ea typeface="HGPｺﾞｼｯｸE" panose="020B0900000000000000" pitchFamily="50" charset="-128"/>
              </a:defRPr>
            </a:lvl1pPr>
            <a:lvl2pPr>
              <a:lnSpc>
                <a:spcPct val="120000"/>
              </a:lnSpc>
              <a:spcBef>
                <a:spcPts val="0"/>
              </a:spcBef>
              <a:defRPr>
                <a:latin typeface="ＭＳ ゴシック" panose="020B0609070205080204" pitchFamily="49" charset="-128"/>
                <a:ea typeface="ＭＳ ゴシック" panose="020B0609070205080204" pitchFamily="49" charset="-128"/>
              </a:defRPr>
            </a:lvl2pPr>
            <a:lvl3pPr>
              <a:lnSpc>
                <a:spcPct val="120000"/>
              </a:lnSpc>
              <a:spcBef>
                <a:spcPts val="0"/>
              </a:spcBef>
              <a:defRPr>
                <a:latin typeface="ＭＳ ゴシック" panose="020B0609070205080204" pitchFamily="49" charset="-128"/>
                <a:ea typeface="ＭＳ ゴシック" panose="020B0609070205080204" pitchFamily="49" charset="-128"/>
              </a:defRPr>
            </a:lvl3pPr>
            <a:lvl4pPr>
              <a:lnSpc>
                <a:spcPct val="120000"/>
              </a:lnSpc>
              <a:spcBef>
                <a:spcPts val="0"/>
              </a:spcBef>
              <a:defRPr>
                <a:latin typeface="ＭＳ ゴシック" panose="020B0609070205080204" pitchFamily="49" charset="-128"/>
                <a:ea typeface="ＭＳ ゴシック" panose="020B0609070205080204" pitchFamily="49" charset="-128"/>
              </a:defRPr>
            </a:lvl4pPr>
            <a:lvl5pPr>
              <a:lnSpc>
                <a:spcPct val="120000"/>
              </a:lnSpc>
              <a:spcBef>
                <a:spcPts val="0"/>
              </a:spcBef>
              <a:defRPr>
                <a:latin typeface="ＭＳ ゴシック" panose="020B0609070205080204" pitchFamily="49" charset="-128"/>
                <a:ea typeface="ＭＳ ゴシック" panose="020B0609070205080204" pitchFamily="49" charset="-128"/>
              </a:defRPr>
            </a:lvl5pPr>
          </a:lstStyle>
          <a:p>
            <a:pPr lvl="0"/>
            <a:r>
              <a:rPr lang="ja-JP" altLang="en-US"/>
              <a:t> 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70232EB7-813D-4441-ACE1-9334F6C58937}" type="datetime1">
              <a:rPr kumimoji="1" lang="ja-JP" altLang="en-US" smtClean="0"/>
              <a:t>2024/3/29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2441425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Picture 4" descr="「ピクトグラム　フリー　ペン」の画像検索結果">
            <a:extLst>
              <a:ext uri="{FF2B5EF4-FFF2-40B4-BE49-F238E27FC236}">
                <a16:creationId xmlns:a16="http://schemas.microsoft.com/office/drawing/2014/main" id="{66DE3B5C-31B0-429C-A63C-E937CCF669D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8296" y="-43312"/>
            <a:ext cx="890226" cy="890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48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376354-C1CC-44FA-8010-C16429120441}"/>
              </a:ext>
            </a:extLst>
          </p:cNvPr>
          <p:cNvSpPr/>
          <p:nvPr userDrawn="1"/>
        </p:nvSpPr>
        <p:spPr>
          <a:xfrm>
            <a:off x="174171" y="159656"/>
            <a:ext cx="8781143" cy="651691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title"/>
          </p:nvPr>
        </p:nvSpPr>
        <p:spPr>
          <a:xfrm>
            <a:off x="621392" y="1550082"/>
            <a:ext cx="7886700" cy="2513918"/>
          </a:xfrm>
          <a:prstGeom prst="rect">
            <a:avLst/>
          </a:prstGeom>
        </p:spPr>
        <p:txBody>
          <a:bodyPr anchor="b">
            <a:normAutofit/>
          </a:bodyPr>
          <a:lstStyle>
            <a:lvl1pPr algn="ctr">
              <a:defRPr sz="5400">
                <a:latin typeface="ＭＳ ゴシック" panose="020B0609070205080204" pitchFamily="49" charset="-128"/>
                <a:ea typeface="ＭＳ ゴシック" panose="020B0609070205080204" pitchFamily="49" charset="-128"/>
              </a:defRPr>
            </a:lvl1pPr>
          </a:lstStyle>
          <a:p>
            <a:r>
              <a:rPr lang="ja-JP" altLang="en-US"/>
              <a:t>マスター タイトルの書式設定</a:t>
            </a:r>
            <a:endParaRPr lang="en-US"/>
          </a:p>
        </p:txBody>
      </p:sp>
      <p:sp>
        <p:nvSpPr>
          <p:cNvPr id="8" name="正方形/長方形 7">
            <a:extLst>
              <a:ext uri="{FF2B5EF4-FFF2-40B4-BE49-F238E27FC236}">
                <a16:creationId xmlns:a16="http://schemas.microsoft.com/office/drawing/2014/main" id="{063C3407-5301-48D5-9F86-3F8F09C086D3}"/>
              </a:ext>
            </a:extLst>
          </p:cNvPr>
          <p:cNvSpPr/>
          <p:nvPr userDrawn="1"/>
        </p:nvSpPr>
        <p:spPr>
          <a:xfrm>
            <a:off x="621392" y="4557486"/>
            <a:ext cx="7886700" cy="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9160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2AF33627-8408-484C-82E0-FBBA0B252109}" type="datetime1">
              <a:rPr kumimoji="1" lang="ja-JP" altLang="en-US" smtClean="0"/>
              <a:t>2024/3/29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3691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B33AC838-1347-42DC-8205-9FF0B7D30B46}" type="datetime1">
              <a:rPr kumimoji="1" lang="ja-JP" altLang="en-US" smtClean="0"/>
              <a:t>2024/3/29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419492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4B051BF7-F66B-4531-BCC4-5D7F93C53213}" type="datetime1">
              <a:rPr kumimoji="1" lang="ja-JP" altLang="en-US" smtClean="0"/>
              <a:t>2024/3/29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8C0FCB9-D989-46F1-965E-624BDAC7E129}" type="slidenum">
              <a:rPr kumimoji="1" lang="ja-JP" altLang="en-US" smtClean="0"/>
              <a:t>‹#›</a:t>
            </a:fld>
            <a:endParaRPr kumimoji="1" lang="ja-JP" altLang="en-US"/>
          </a:p>
        </p:txBody>
      </p:sp>
    </p:spTree>
    <p:extLst>
      <p:ext uri="{BB962C8B-B14F-4D97-AF65-F5344CB8AC3E}">
        <p14:creationId xmlns:p14="http://schemas.microsoft.com/office/powerpoint/2010/main" val="129393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670986B2-6758-4928-96D8-72A900488FB8}"/>
              </a:ext>
            </a:extLst>
          </p:cNvPr>
          <p:cNvSpPr>
            <a:spLocks noGrp="1"/>
          </p:cNvSpPr>
          <p:nvPr>
            <p:ph type="sldNum" sz="quarter" idx="12"/>
          </p:nvPr>
        </p:nvSpPr>
        <p:spPr>
          <a:xfrm>
            <a:off x="7086600" y="6492875"/>
            <a:ext cx="2057400" cy="365125"/>
          </a:xfrm>
          <a:prstGeom prst="rect">
            <a:avLst/>
          </a:prstGeom>
        </p:spPr>
        <p:txBody>
          <a:bodyPr/>
          <a:lstStyle>
            <a:lvl1pPr algn="r">
              <a:defRPr sz="16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
        <p:nvSpPr>
          <p:cNvPr id="2" name="正方形/長方形 1">
            <a:extLst>
              <a:ext uri="{FF2B5EF4-FFF2-40B4-BE49-F238E27FC236}">
                <a16:creationId xmlns:a16="http://schemas.microsoft.com/office/drawing/2014/main" id="{91ED49BB-BC92-46F8-AAEF-93E5D653CF29}"/>
              </a:ext>
            </a:extLst>
          </p:cNvPr>
          <p:cNvSpPr/>
          <p:nvPr userDrawn="1"/>
        </p:nvSpPr>
        <p:spPr>
          <a:xfrm>
            <a:off x="0" y="0"/>
            <a:ext cx="9144000" cy="6858000"/>
          </a:xfrm>
          <a:prstGeom prst="rect">
            <a:avLst/>
          </a:prstGeom>
          <a:solidFill>
            <a:srgbClr val="52BB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a:extLst>
              <a:ext uri="{FF2B5EF4-FFF2-40B4-BE49-F238E27FC236}">
                <a16:creationId xmlns:a16="http://schemas.microsoft.com/office/drawing/2014/main" id="{F3597E93-09F7-4DA4-BAB6-29676FDA0D13}"/>
              </a:ext>
            </a:extLst>
          </p:cNvPr>
          <p:cNvSpPr/>
          <p:nvPr userDrawn="1"/>
        </p:nvSpPr>
        <p:spPr>
          <a:xfrm>
            <a:off x="266700" y="825500"/>
            <a:ext cx="8610600" cy="581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2407041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F85713-B5C3-436A-892A-C08907ECB122}" type="datetime1">
              <a:rPr kumimoji="1" lang="ja-JP" altLang="en-US" smtClean="0"/>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642501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6" r:id="rId4"/>
    <p:sldLayoutId id="2147483663" r:id="rId5"/>
    <p:sldLayoutId id="2147483664" r:id="rId6"/>
    <p:sldLayoutId id="2147483665" r:id="rId7"/>
    <p:sldLayoutId id="2147483666" r:id="rId8"/>
    <p:sldLayoutId id="2147483667" r:id="rId9"/>
    <p:sldLayoutId id="2147483673" r:id="rId10"/>
    <p:sldLayoutId id="2147483674" r:id="rId11"/>
    <p:sldLayoutId id="2147483668" r:id="rId12"/>
    <p:sldLayoutId id="2147483669" r:id="rId13"/>
    <p:sldLayoutId id="2147483670" r:id="rId14"/>
    <p:sldLayoutId id="2147483671" r:id="rId15"/>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latin typeface="(日本語用のフォントを使用)"/>
                <a:ea typeface="HGPｺﾞｼｯｸE" panose="020B0900000000000000" pitchFamily="50" charset="-128"/>
              </a:defRPr>
            </a:lvl1pPr>
          </a:lstStyle>
          <a:p>
            <a:fld id="{E1F85713-B5C3-436A-892A-C08907ECB122}" type="datetime1">
              <a:rPr kumimoji="1" lang="ja-JP" altLang="en-US" smtClean="0"/>
              <a:pPr/>
              <a:t>2024/3/29</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latin typeface="(日本語用のフォントを使用)"/>
                <a:ea typeface="HGPｺﾞｼｯｸE" panose="020B0900000000000000" pitchFamily="50" charset="-128"/>
              </a:defRPr>
            </a:lvl1pPr>
          </a:lstStyle>
          <a:p>
            <a:endParaRPr kumimoji="1" lang="ja-JP" altLang="en-US"/>
          </a:p>
        </p:txBody>
      </p:sp>
      <p:sp>
        <p:nvSpPr>
          <p:cNvPr id="7" name="Slide Number Placeholder 5">
            <a:extLst>
              <a:ext uri="{FF2B5EF4-FFF2-40B4-BE49-F238E27FC236}">
                <a16:creationId xmlns:a16="http://schemas.microsoft.com/office/drawing/2014/main" id="{B555D78C-C07B-4496-8064-6477A607102C}"/>
              </a:ext>
            </a:extLst>
          </p:cNvPr>
          <p:cNvSpPr>
            <a:spLocks noGrp="1"/>
          </p:cNvSpPr>
          <p:nvPr>
            <p:ph type="sldNum" sz="quarter" idx="4"/>
          </p:nvPr>
        </p:nvSpPr>
        <p:spPr>
          <a:xfrm>
            <a:off x="7086600" y="6492875"/>
            <a:ext cx="2057400" cy="365125"/>
          </a:xfrm>
          <a:prstGeom prst="rect">
            <a:avLst/>
          </a:prstGeom>
        </p:spPr>
        <p:txBody>
          <a:bodyPr/>
          <a:lstStyle>
            <a:lvl1pPr>
              <a:defRPr sz="1400">
                <a:solidFill>
                  <a:schemeClr val="tx1">
                    <a:lumMod val="75000"/>
                    <a:lumOff val="25000"/>
                  </a:schemeClr>
                </a:solidFill>
                <a:latin typeface="HGPｺﾞｼｯｸE" panose="020B0900000000000000" pitchFamily="50" charset="-128"/>
                <a:ea typeface="HGPｺﾞｼｯｸE" panose="020B0900000000000000" pitchFamily="50" charset="-128"/>
              </a:defRPr>
            </a:lvl1pPr>
          </a:lstStyle>
          <a:p>
            <a:fld id="{48C0FCB9-D989-46F1-965E-624BDAC7E129}" type="slidenum">
              <a:rPr kumimoji="1" lang="ja-JP" altLang="en-US" smtClean="0"/>
              <a:pPr/>
              <a:t>‹#›</a:t>
            </a:fld>
            <a:endParaRPr kumimoji="1" lang="ja-JP" altLang="en-US"/>
          </a:p>
        </p:txBody>
      </p:sp>
    </p:spTree>
    <p:extLst>
      <p:ext uri="{BB962C8B-B14F-4D97-AF65-F5344CB8AC3E}">
        <p14:creationId xmlns:p14="http://schemas.microsoft.com/office/powerpoint/2010/main" val="162826266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l" defTabSz="914400" rtl="0" eaLnBrk="1" latinLnBrk="0" hangingPunct="1">
        <a:lnSpc>
          <a:spcPct val="90000"/>
        </a:lnSpc>
        <a:spcBef>
          <a:spcPct val="0"/>
        </a:spcBef>
        <a:buNone/>
        <a:defRPr kumimoji="1" sz="4400" kern="1200">
          <a:solidFill>
            <a:schemeClr val="tx1">
              <a:lumMod val="75000"/>
              <a:lumOff val="25000"/>
            </a:schemeClr>
          </a:solidFill>
          <a:latin typeface="(日本語用のフォントを使用)"/>
          <a:ea typeface="HGPｺﾞｼｯｸE" panose="020B0900000000000000"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日本語用のフォントを使用)"/>
          <a:ea typeface="HGPｺﾞｼｯｸE" panose="020B0900000000000000"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baseline="0">
          <a:solidFill>
            <a:schemeClr val="tx1">
              <a:lumMod val="75000"/>
              <a:lumOff val="25000"/>
            </a:schemeClr>
          </a:solidFill>
          <a:latin typeface="(日本語用のフォントを使用)"/>
          <a:ea typeface="HGPｺﾞｼｯｸE" panose="020B0900000000000000"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日本語用のフォントを使用)"/>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日本語用のフォントを使用)"/>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package" Target="../embeddings/Microsoft_Word_Document3.docx"/><Relationship Id="rId4" Type="http://schemas.microsoft.com/office/2007/relationships/hdphoto" Target="../media/hdphoto6.wdp"/></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10.png"/><Relationship Id="rId10" Type="http://schemas.microsoft.com/office/2007/relationships/hdphoto" Target="../media/hdphoto5.wdp"/><Relationship Id="rId4" Type="http://schemas.microsoft.com/office/2007/relationships/hdphoto" Target="../media/hdphoto2.wdp"/><Relationship Id="rId9"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image" Target="../media/image16.emf"/><Relationship Id="rId7" Type="http://schemas.openxmlformats.org/officeDocument/2006/relationships/package" Target="../embeddings/Microsoft_Word_Document2.docx"/><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package" Target="../embeddings/Microsoft_Word_Document1.docx"/><Relationship Id="rId4" Type="http://schemas.openxmlformats.org/officeDocument/2006/relationships/image" Target="../media/image17.emf"/><Relationship Id="rId9"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334975-DAFC-4F74-98A6-EFBFA584F806}"/>
              </a:ext>
            </a:extLst>
          </p:cNvPr>
          <p:cNvSpPr>
            <a:spLocks noGrp="1"/>
          </p:cNvSpPr>
          <p:nvPr>
            <p:ph type="title"/>
          </p:nvPr>
        </p:nvSpPr>
        <p:spPr>
          <a:xfrm>
            <a:off x="568229" y="1550082"/>
            <a:ext cx="8000094" cy="2513918"/>
          </a:xfrm>
        </p:spPr>
        <p:txBody>
          <a:bodyPr>
            <a:noAutofit/>
          </a:bodyPr>
          <a:lstStyle/>
          <a:p>
            <a:pPr algn="l"/>
            <a:r>
              <a:rPr lang="en-US" altLang="ja-JP" spc="-300" dirty="0">
                <a:solidFill>
                  <a:schemeClr val="tx1">
                    <a:lumMod val="75000"/>
                    <a:lumOff val="25000"/>
                  </a:schemeClr>
                </a:solidFill>
                <a:latin typeface="HGPｺﾞｼｯｸE" panose="020B0900000000000000" pitchFamily="50" charset="-128"/>
                <a:ea typeface="HGPｺﾞｼｯｸE" panose="020B0900000000000000" pitchFamily="50" charset="-128"/>
              </a:rPr>
              <a:t>C20</a:t>
            </a:r>
            <a:r>
              <a:rPr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rPr>
              <a:t>．地域の情報収集・伝達</a:t>
            </a:r>
            <a:endParaRPr kumimoji="1" lang="ja-JP" altLang="en-US" spc="-300" dirty="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正方形/長方形 2">
            <a:extLst>
              <a:ext uri="{FF2B5EF4-FFF2-40B4-BE49-F238E27FC236}">
                <a16:creationId xmlns:a16="http://schemas.microsoft.com/office/drawing/2014/main" id="{F755A2F2-B94D-43FB-ACF2-F82AD9CCF4AA}"/>
              </a:ext>
            </a:extLst>
          </p:cNvPr>
          <p:cNvSpPr/>
          <p:nvPr/>
        </p:nvSpPr>
        <p:spPr>
          <a:xfrm>
            <a:off x="7704967" y="266041"/>
            <a:ext cx="1049867" cy="372533"/>
          </a:xfrm>
          <a:prstGeom prst="rect">
            <a:avLst/>
          </a:prstGeom>
          <a:solidFill>
            <a:srgbClr val="FFFF00"/>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solidFill>
                  <a:schemeClr val="tx1">
                    <a:lumMod val="65000"/>
                    <a:lumOff val="35000"/>
                  </a:schemeClr>
                </a:solidFill>
                <a:latin typeface="HGPｺﾞｼｯｸE" panose="020B0900000000000000" pitchFamily="50" charset="-128"/>
                <a:ea typeface="HGPｺﾞｼｯｸE" panose="020B0900000000000000" pitchFamily="50" charset="-128"/>
              </a:rPr>
              <a:t>20</a:t>
            </a:r>
            <a:r>
              <a:rPr kumimoji="1" lang="ja-JP" altLang="en-US">
                <a:solidFill>
                  <a:schemeClr val="tx1">
                    <a:lumMod val="65000"/>
                    <a:lumOff val="35000"/>
                  </a:schemeClr>
                </a:solidFill>
                <a:latin typeface="HGPｺﾞｼｯｸE" panose="020B0900000000000000" pitchFamily="50" charset="-128"/>
                <a:ea typeface="HGPｺﾞｼｯｸE" panose="020B0900000000000000" pitchFamily="50" charset="-128"/>
              </a:rPr>
              <a:t>分</a:t>
            </a:r>
          </a:p>
        </p:txBody>
      </p:sp>
    </p:spTree>
    <p:extLst>
      <p:ext uri="{BB962C8B-B14F-4D97-AF65-F5344CB8AC3E}">
        <p14:creationId xmlns:p14="http://schemas.microsoft.com/office/powerpoint/2010/main" val="8624391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p:txBody>
          <a:bodyPr/>
          <a:lstStyle/>
          <a:p>
            <a:r>
              <a:rPr lang="en-US" altLang="ja-JP"/>
              <a:t>【</a:t>
            </a:r>
            <a:r>
              <a:rPr lang="ja-JP" altLang="en-US"/>
              <a:t>事例</a:t>
            </a:r>
            <a:r>
              <a:rPr lang="en-US" altLang="ja-JP"/>
              <a:t>】</a:t>
            </a:r>
            <a:r>
              <a:rPr lang="ja-JP" altLang="en-US"/>
              <a:t>　「安否確認」の先進的な事例②</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10</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745977"/>
            <a:ext cx="8343899" cy="6016962"/>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■マップを利用した安否確認</a:t>
            </a:r>
            <a:endParaRPr lang="en-US" altLang="ja-JP">
              <a:solidFill>
                <a:srgbClr val="FF2800"/>
              </a:solidFill>
            </a:endParaRPr>
          </a:p>
          <a:p>
            <a:pPr marL="0" indent="0">
              <a:lnSpc>
                <a:spcPct val="110000"/>
              </a:lnSpc>
              <a:buNone/>
            </a:pPr>
            <a:r>
              <a:rPr lang="ja-JP" altLang="en-US" sz="2000">
                <a:solidFill>
                  <a:srgbClr val="404040"/>
                </a:solidFill>
              </a:rPr>
              <a:t>（平成</a:t>
            </a:r>
            <a:r>
              <a:rPr lang="en-US" altLang="ja-JP" sz="2000">
                <a:solidFill>
                  <a:srgbClr val="404040"/>
                </a:solidFill>
              </a:rPr>
              <a:t>19</a:t>
            </a:r>
            <a:r>
              <a:rPr lang="ja-JP" altLang="en-US" sz="2000">
                <a:solidFill>
                  <a:srgbClr val="404040"/>
                </a:solidFill>
              </a:rPr>
              <a:t>年能登半島地震：石川県 輪島市）</a:t>
            </a: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564444" y="1820715"/>
            <a:ext cx="8026400" cy="48516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地域マップは、寝たきりや一人暮らしの高齢者などの所在地を</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蛍光ペンで色分けして、あらかじめ明らかにした地図</a:t>
            </a:r>
          </a:p>
          <a:p>
            <a:pPr marL="342900" indent="-342900" algn="just">
              <a:spcAft>
                <a:spcPts val="600"/>
              </a:spcAft>
              <a:buFont typeface="HGPｺﾞｼｯｸE" panose="020B0900000000000000" pitchFamily="50" charset="-128"/>
              <a:buChar char="○"/>
            </a:pPr>
            <a:r>
              <a:rPr lang="ja-JP" altLang="en-US" sz="2000" spc="-150">
                <a:solidFill>
                  <a:schemeClr val="tx1">
                    <a:lumMod val="75000"/>
                    <a:lumOff val="25000"/>
                  </a:schemeClr>
                </a:solidFill>
                <a:latin typeface="HGPｺﾞｼｯｸE" panose="020B0900000000000000" pitchFamily="50" charset="-128"/>
                <a:ea typeface="HGPｺﾞｼｯｸE" panose="020B0900000000000000" pitchFamily="50" charset="-128"/>
              </a:rPr>
              <a:t>民生委員や福祉推進委員が日頃の見まわり活動を通じて、高齢者などの</a:t>
            </a:r>
            <a:br>
              <a:rPr lang="en-US" altLang="ja-JP" sz="20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所在地が頭に入っていたこと、顔なじみになっていたことが功を奏した</a:t>
            </a:r>
          </a:p>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発災直後の避難誘導活動だけでなく、その後の在宅避難者支援（特に要配慮者）などの活動でも役立った</a:t>
            </a:r>
          </a:p>
        </p:txBody>
      </p:sp>
      <p:grpSp>
        <p:nvGrpSpPr>
          <p:cNvPr id="11" name="グループ化 10">
            <a:extLst>
              <a:ext uri="{FF2B5EF4-FFF2-40B4-BE49-F238E27FC236}">
                <a16:creationId xmlns:a16="http://schemas.microsoft.com/office/drawing/2014/main" id="{0DD1FAF5-2AC1-4D4F-9681-2D73D668036A}"/>
              </a:ext>
            </a:extLst>
          </p:cNvPr>
          <p:cNvGrpSpPr/>
          <p:nvPr/>
        </p:nvGrpSpPr>
        <p:grpSpPr>
          <a:xfrm>
            <a:off x="4565811" y="4265040"/>
            <a:ext cx="3528713" cy="1857813"/>
            <a:chOff x="1591021" y="4471332"/>
            <a:chExt cx="3041012" cy="1601047"/>
          </a:xfrm>
        </p:grpSpPr>
        <p:pic>
          <p:nvPicPr>
            <p:cNvPr id="12" name="図 11">
              <a:extLst>
                <a:ext uri="{FF2B5EF4-FFF2-40B4-BE49-F238E27FC236}">
                  <a16:creationId xmlns:a16="http://schemas.microsoft.com/office/drawing/2014/main" id="{BE80E720-747D-4E34-8AB2-4FF5BE02A22D}"/>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l="52" t="57464" r="21460" b="1646"/>
            <a:stretch/>
          </p:blipFill>
          <p:spPr>
            <a:xfrm>
              <a:off x="1591021" y="4475034"/>
              <a:ext cx="3041012" cy="1597345"/>
            </a:xfrm>
            <a:prstGeom prst="rect">
              <a:avLst/>
            </a:prstGeom>
          </p:spPr>
        </p:pic>
        <p:cxnSp>
          <p:nvCxnSpPr>
            <p:cNvPr id="13" name="直線コネクタ 12">
              <a:extLst>
                <a:ext uri="{FF2B5EF4-FFF2-40B4-BE49-F238E27FC236}">
                  <a16:creationId xmlns:a16="http://schemas.microsoft.com/office/drawing/2014/main" id="{F7494CF8-D524-4B96-8EB0-40BEDE363DED}"/>
                </a:ext>
              </a:extLst>
            </p:cNvPr>
            <p:cNvCxnSpPr/>
            <p:nvPr/>
          </p:nvCxnSpPr>
          <p:spPr>
            <a:xfrm>
              <a:off x="1676753" y="4471332"/>
              <a:ext cx="288581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14" name="図 13">
            <a:extLst>
              <a:ext uri="{FF2B5EF4-FFF2-40B4-BE49-F238E27FC236}">
                <a16:creationId xmlns:a16="http://schemas.microsoft.com/office/drawing/2014/main" id="{01872B30-5231-446B-8242-AEB2BD2CF59E}"/>
              </a:ext>
            </a:extLst>
          </p:cNvPr>
          <p:cNvPicPr>
            <a:picLocks noChangeAspect="1"/>
          </p:cNvPicPr>
          <p:nvPr/>
        </p:nvPicPr>
        <p:blipFill rotWithShape="1">
          <a:blip r:embed="rId3" cstate="email">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rcRect b="42697"/>
          <a:stretch/>
        </p:blipFill>
        <p:spPr>
          <a:xfrm>
            <a:off x="1211790" y="4211692"/>
            <a:ext cx="3318448" cy="1917240"/>
          </a:xfrm>
          <a:prstGeom prst="rect">
            <a:avLst/>
          </a:prstGeom>
        </p:spPr>
      </p:pic>
      <p:sp>
        <p:nvSpPr>
          <p:cNvPr id="15" name="テキスト ボックス 14">
            <a:extLst>
              <a:ext uri="{FF2B5EF4-FFF2-40B4-BE49-F238E27FC236}">
                <a16:creationId xmlns:a16="http://schemas.microsoft.com/office/drawing/2014/main" id="{67BD9385-7356-4DB4-951A-BF5C9D6A46A7}"/>
              </a:ext>
            </a:extLst>
          </p:cNvPr>
          <p:cNvSpPr txBox="1"/>
          <p:nvPr/>
        </p:nvSpPr>
        <p:spPr>
          <a:xfrm>
            <a:off x="1218082" y="6144775"/>
            <a:ext cx="3563648" cy="261610"/>
          </a:xfrm>
          <a:prstGeom prst="rect">
            <a:avLst/>
          </a:prstGeom>
          <a:noFill/>
        </p:spPr>
        <p:txBody>
          <a:bodyPr wrap="square" rtlCol="0" anchor="ctr">
            <a:spAutoFit/>
          </a:bodyPr>
          <a:lstStyle/>
          <a:p>
            <a:pPr algn="ctr"/>
            <a:r>
              <a:rPr lang="ja-JP" altLang="en-US" sz="1100" b="1">
                <a:solidFill>
                  <a:schemeClr val="tx1">
                    <a:lumMod val="75000"/>
                    <a:lumOff val="25000"/>
                  </a:schemeClr>
                </a:solidFill>
              </a:rPr>
              <a:t>図．地域みまもりマップ（イメージ）</a:t>
            </a:r>
          </a:p>
        </p:txBody>
      </p:sp>
      <p:graphicFrame>
        <p:nvGraphicFramePr>
          <p:cNvPr id="18" name="オブジェクト 17">
            <a:extLst>
              <a:ext uri="{FF2B5EF4-FFF2-40B4-BE49-F238E27FC236}">
                <a16:creationId xmlns:a16="http://schemas.microsoft.com/office/drawing/2014/main" id="{AA3842D3-EC13-414B-85A7-83DC51674B6B}"/>
              </a:ext>
            </a:extLst>
          </p:cNvPr>
          <p:cNvGraphicFramePr>
            <a:graphicFrameLocks noChangeAspect="1"/>
          </p:cNvGraphicFramePr>
          <p:nvPr>
            <p:extLst>
              <p:ext uri="{D42A27DB-BD31-4B8C-83A1-F6EECF244321}">
                <p14:modId xmlns:p14="http://schemas.microsoft.com/office/powerpoint/2010/main" val="379720695"/>
              </p:ext>
            </p:extLst>
          </p:nvPr>
        </p:nvGraphicFramePr>
        <p:xfrm>
          <a:off x="1800599" y="1252307"/>
          <a:ext cx="879475" cy="346075"/>
        </p:xfrm>
        <a:graphic>
          <a:graphicData uri="http://schemas.openxmlformats.org/presentationml/2006/ole">
            <mc:AlternateContent xmlns:mc="http://schemas.openxmlformats.org/markup-compatibility/2006">
              <mc:Choice xmlns:v="urn:schemas-microsoft-com:vml" Requires="v">
                <p:oleObj name="Document" r:id="rId5" imgW="737915" imgH="286296" progId="Word.Document.12">
                  <p:embed/>
                </p:oleObj>
              </mc:Choice>
              <mc:Fallback>
                <p:oleObj name="Document" r:id="rId5" imgW="737915" imgH="286296" progId="Word.Document.12">
                  <p:embed/>
                  <p:pic>
                    <p:nvPicPr>
                      <p:cNvPr id="18" name="オブジェクト 17">
                        <a:extLst>
                          <a:ext uri="{FF2B5EF4-FFF2-40B4-BE49-F238E27FC236}">
                            <a16:creationId xmlns:a16="http://schemas.microsoft.com/office/drawing/2014/main" id="{AA3842D3-EC13-414B-85A7-83DC51674B6B}"/>
                          </a:ext>
                        </a:extLst>
                      </p:cNvPr>
                      <p:cNvPicPr/>
                      <p:nvPr/>
                    </p:nvPicPr>
                    <p:blipFill>
                      <a:blip r:embed="rId6"/>
                      <a:stretch>
                        <a:fillRect/>
                      </a:stretch>
                    </p:blipFill>
                    <p:spPr>
                      <a:xfrm>
                        <a:off x="1800599" y="1252307"/>
                        <a:ext cx="879475" cy="346075"/>
                      </a:xfrm>
                      <a:prstGeom prst="rect">
                        <a:avLst/>
                      </a:prstGeom>
                    </p:spPr>
                  </p:pic>
                </p:oleObj>
              </mc:Fallback>
            </mc:AlternateContent>
          </a:graphicData>
        </a:graphic>
      </p:graphicFrame>
      <p:sp>
        <p:nvSpPr>
          <p:cNvPr id="17" name="テキスト ボックス 16">
            <a:extLst>
              <a:ext uri="{FF2B5EF4-FFF2-40B4-BE49-F238E27FC236}">
                <a16:creationId xmlns:a16="http://schemas.microsoft.com/office/drawing/2014/main" id="{143FEB31-F66A-4E51-9CA7-D4BFED61AFE3}"/>
              </a:ext>
            </a:extLst>
          </p:cNvPr>
          <p:cNvSpPr txBox="1"/>
          <p:nvPr/>
        </p:nvSpPr>
        <p:spPr>
          <a:xfrm>
            <a:off x="673100" y="6412942"/>
            <a:ext cx="5375189"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参考：内閣府防災「コラム「地域みまもりマップ」による迅速な安否確認（能登半島地震）」</a:t>
            </a:r>
          </a:p>
        </p:txBody>
      </p:sp>
    </p:spTree>
    <p:extLst>
      <p:ext uri="{BB962C8B-B14F-4D97-AF65-F5344CB8AC3E}">
        <p14:creationId xmlns:p14="http://schemas.microsoft.com/office/powerpoint/2010/main" val="1744002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3662153-E61D-195E-83DD-E3ABB918B57F}"/>
              </a:ext>
            </a:extLst>
          </p:cNvPr>
          <p:cNvSpPr>
            <a:spLocks noGrp="1"/>
          </p:cNvSpPr>
          <p:nvPr>
            <p:ph type="title"/>
          </p:nvPr>
        </p:nvSpPr>
        <p:spPr/>
        <p:txBody>
          <a:bodyPr/>
          <a:lstStyle/>
          <a:p>
            <a:r>
              <a:rPr lang="en-US" altLang="ja-JP" dirty="0"/>
              <a:t>【</a:t>
            </a:r>
            <a:r>
              <a:rPr lang="ja-JP" altLang="en-US" dirty="0"/>
              <a:t>事例</a:t>
            </a:r>
            <a:r>
              <a:rPr lang="en-US" altLang="ja-JP" dirty="0"/>
              <a:t>】</a:t>
            </a:r>
            <a:r>
              <a:rPr lang="ja-JP" altLang="en-US" dirty="0"/>
              <a:t>　「</a:t>
            </a:r>
            <a:r>
              <a:rPr kumimoji="1" lang="ja-JP" altLang="en-US" dirty="0"/>
              <a:t>安否確認</a:t>
            </a:r>
            <a:r>
              <a:rPr lang="ja-JP" altLang="en-US" dirty="0"/>
              <a:t>」</a:t>
            </a:r>
            <a:r>
              <a:rPr kumimoji="1" lang="ja-JP" altLang="en-US" dirty="0"/>
              <a:t>の先進的な事例</a:t>
            </a:r>
            <a:r>
              <a:rPr kumimoji="1" lang="ja-JP" altLang="en-US" spc="-150" dirty="0"/>
              <a:t>③</a:t>
            </a:r>
            <a:endParaRPr kumimoji="1" lang="ja-JP" altLang="en-US" dirty="0"/>
          </a:p>
        </p:txBody>
      </p:sp>
      <p:sp>
        <p:nvSpPr>
          <p:cNvPr id="3" name="スライド番号プレースホルダー 2">
            <a:extLst>
              <a:ext uri="{FF2B5EF4-FFF2-40B4-BE49-F238E27FC236}">
                <a16:creationId xmlns:a16="http://schemas.microsoft.com/office/drawing/2014/main" id="{379DF4CD-2ACB-9196-A929-597858E0CD5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8C0FCB9-D989-46F1-965E-624BDAC7E129}" type="slidenum">
              <a:rPr kumimoji="1" lang="ja-JP" altLang="en-US" sz="1600" b="0" i="0" u="none" strike="noStrike" kern="1200" cap="none" spc="0" normalizeH="0" baseline="0" noProof="0" smtClean="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panose="020B0900000000000000" pitchFamily="50" charset="-128"/>
              <a:ea typeface="HGPｺﾞｼｯｸE" panose="020B0900000000000000" pitchFamily="50" charset="-128"/>
              <a:cs typeface="+mn-cs"/>
            </a:endParaRPr>
          </a:p>
        </p:txBody>
      </p:sp>
      <p:sp>
        <p:nvSpPr>
          <p:cNvPr id="4" name="コンテンツ プレースホルダー 3">
            <a:extLst>
              <a:ext uri="{FF2B5EF4-FFF2-40B4-BE49-F238E27FC236}">
                <a16:creationId xmlns:a16="http://schemas.microsoft.com/office/drawing/2014/main" id="{261547A1-8B1A-00FD-0ED1-F7DA1455275E}"/>
              </a:ext>
            </a:extLst>
          </p:cNvPr>
          <p:cNvSpPr>
            <a:spLocks noGrp="1"/>
          </p:cNvSpPr>
          <p:nvPr>
            <p:ph sz="quarter" idx="13"/>
          </p:nvPr>
        </p:nvSpPr>
        <p:spPr>
          <a:xfrm>
            <a:off x="462615" y="876300"/>
            <a:ext cx="8362950" cy="1143000"/>
          </a:xfrm>
        </p:spPr>
        <p:txBody>
          <a:bodyPr>
            <a:normAutofit fontScale="92500" lnSpcReduction="10000"/>
          </a:bodyPr>
          <a:lstStyle/>
          <a:p>
            <a:r>
              <a:rPr kumimoji="1" lang="ja-JP" altLang="en-US">
                <a:solidFill>
                  <a:srgbClr val="FF2800"/>
                </a:solidFill>
              </a:rPr>
              <a:t>■超高層マンションにおけるオンライン環境を活用した</a:t>
            </a:r>
            <a:br>
              <a:rPr kumimoji="1" lang="en-US" altLang="ja-JP">
                <a:solidFill>
                  <a:srgbClr val="FF2800"/>
                </a:solidFill>
              </a:rPr>
            </a:br>
            <a:r>
              <a:rPr kumimoji="1" lang="ja-JP" altLang="en-US">
                <a:solidFill>
                  <a:srgbClr val="FF2800"/>
                </a:solidFill>
              </a:rPr>
              <a:t>安否確認体制の構築</a:t>
            </a:r>
            <a:endParaRPr lang="en-US" altLang="ja-JP">
              <a:solidFill>
                <a:srgbClr val="FF2800"/>
              </a:solidFill>
            </a:endParaRPr>
          </a:p>
          <a:p>
            <a:r>
              <a:rPr kumimoji="1" lang="ja-JP" altLang="en-US" sz="1900">
                <a:solidFill>
                  <a:schemeClr val="tx1">
                    <a:lumMod val="75000"/>
                    <a:lumOff val="25000"/>
                  </a:schemeClr>
                </a:solidFill>
              </a:rPr>
              <a:t>（</a:t>
            </a:r>
            <a:r>
              <a:rPr kumimoji="1" lang="zh-TW" altLang="en-US" sz="1900">
                <a:solidFill>
                  <a:schemeClr val="tx1">
                    <a:lumMod val="75000"/>
                    <a:lumOff val="25000"/>
                  </a:schemeClr>
                </a:solidFill>
              </a:rPr>
              <a:t>ＤＥＵＸ ＴＯＵＲＳ防災区民組織</a:t>
            </a:r>
            <a:r>
              <a:rPr lang="ja-JP" altLang="en-US" sz="1900">
                <a:solidFill>
                  <a:schemeClr val="tx1">
                    <a:lumMod val="75000"/>
                    <a:lumOff val="25000"/>
                  </a:schemeClr>
                </a:solidFill>
              </a:rPr>
              <a:t>：東京都）</a:t>
            </a:r>
            <a:endParaRPr kumimoji="1" lang="en-US" altLang="ja-JP" sz="1900">
              <a:solidFill>
                <a:schemeClr val="tx1">
                  <a:lumMod val="75000"/>
                  <a:lumOff val="25000"/>
                </a:schemeClr>
              </a:solidFill>
            </a:endParaRPr>
          </a:p>
        </p:txBody>
      </p:sp>
      <p:sp>
        <p:nvSpPr>
          <p:cNvPr id="5" name="コンテンツ プレースホルダー 4">
            <a:extLst>
              <a:ext uri="{FF2B5EF4-FFF2-40B4-BE49-F238E27FC236}">
                <a16:creationId xmlns:a16="http://schemas.microsoft.com/office/drawing/2014/main" id="{C0655298-F0BE-22F6-DD3C-E0506885FF6B}"/>
              </a:ext>
            </a:extLst>
          </p:cNvPr>
          <p:cNvSpPr>
            <a:spLocks noGrp="1"/>
          </p:cNvSpPr>
          <p:nvPr>
            <p:ph sz="quarter" idx="15"/>
          </p:nvPr>
        </p:nvSpPr>
        <p:spPr/>
        <p:txBody>
          <a:bodyPr>
            <a:normAutofit lnSpcReduction="10000"/>
          </a:bodyPr>
          <a:lstStyle/>
          <a:p>
            <a:r>
              <a:rPr kumimoji="1" lang="ja-JP" altLang="en-US"/>
              <a:t>参考：東京消防庁「第１９回　</a:t>
            </a:r>
            <a:r>
              <a:rPr lang="ja-JP" altLang="en-US"/>
              <a:t>地域の防火防災功労賞 事例集</a:t>
            </a:r>
            <a:r>
              <a:rPr kumimoji="1" lang="ja-JP" altLang="en-US"/>
              <a:t>」（令和５年１月）</a:t>
            </a:r>
          </a:p>
        </p:txBody>
      </p:sp>
      <p:sp>
        <p:nvSpPr>
          <p:cNvPr id="6" name="コンテンツ プレースホルダー 5">
            <a:extLst>
              <a:ext uri="{FF2B5EF4-FFF2-40B4-BE49-F238E27FC236}">
                <a16:creationId xmlns:a16="http://schemas.microsoft.com/office/drawing/2014/main" id="{ACA24D94-55CA-A292-74BC-C60E1CAD620D}"/>
              </a:ext>
            </a:extLst>
          </p:cNvPr>
          <p:cNvSpPr>
            <a:spLocks noGrp="1"/>
          </p:cNvSpPr>
          <p:nvPr>
            <p:ph idx="16"/>
          </p:nvPr>
        </p:nvSpPr>
        <p:spPr>
          <a:xfrm>
            <a:off x="552449" y="1943079"/>
            <a:ext cx="5126456" cy="4265215"/>
          </a:xfrm>
        </p:spPr>
        <p:txBody>
          <a:bodyPr>
            <a:noAutofit/>
          </a:bodyPr>
          <a:lstStyle/>
          <a:p>
            <a:pPr algn="just"/>
            <a:r>
              <a:rPr kumimoji="1" lang="en-US" altLang="ja-JP" sz="2400" spc="-150">
                <a:solidFill>
                  <a:srgbClr val="FF2800"/>
                </a:solidFill>
              </a:rPr>
              <a:t>SNS</a:t>
            </a:r>
            <a:r>
              <a:rPr kumimoji="1" lang="ja-JP" altLang="en-US" sz="2400" spc="-150">
                <a:solidFill>
                  <a:srgbClr val="FF2800"/>
                </a:solidFill>
              </a:rPr>
              <a:t>アプリ（</a:t>
            </a:r>
            <a:r>
              <a:rPr kumimoji="1" lang="en-US" altLang="ja-JP" sz="2400" spc="-150">
                <a:solidFill>
                  <a:srgbClr val="FF2800"/>
                </a:solidFill>
              </a:rPr>
              <a:t>LINE</a:t>
            </a:r>
            <a:r>
              <a:rPr kumimoji="1" lang="ja-JP" altLang="en-US" sz="2400" spc="-150">
                <a:solidFill>
                  <a:srgbClr val="FF2800"/>
                </a:solidFill>
              </a:rPr>
              <a:t>）上のマンション</a:t>
            </a:r>
            <a:br>
              <a:rPr kumimoji="1" lang="en-US" altLang="ja-JP" sz="2400" spc="-150">
                <a:solidFill>
                  <a:srgbClr val="FF2800"/>
                </a:solidFill>
              </a:rPr>
            </a:br>
            <a:r>
              <a:rPr kumimoji="1" lang="ja-JP" altLang="en-US" sz="2400" spc="-150">
                <a:solidFill>
                  <a:srgbClr val="FF2800"/>
                </a:solidFill>
              </a:rPr>
              <a:t>公式アカウントを活用</a:t>
            </a:r>
            <a:r>
              <a:rPr kumimoji="1" lang="ja-JP" altLang="en-US" sz="2400" spc="-150"/>
              <a:t>し、</a:t>
            </a:r>
            <a:r>
              <a:rPr kumimoji="1" lang="ja-JP" altLang="en-US" sz="2400" spc="-150">
                <a:solidFill>
                  <a:schemeClr val="tx1">
                    <a:lumMod val="75000"/>
                    <a:lumOff val="25000"/>
                  </a:schemeClr>
                </a:solidFill>
              </a:rPr>
              <a:t>各居住者が</a:t>
            </a:r>
            <a:r>
              <a:rPr kumimoji="1" lang="ja-JP" altLang="en-US" sz="2400" spc="-150">
                <a:solidFill>
                  <a:srgbClr val="FF2800"/>
                </a:solidFill>
              </a:rPr>
              <a:t>安否情報を登録・送信</a:t>
            </a:r>
            <a:r>
              <a:rPr kumimoji="1" lang="ja-JP" altLang="en-US" sz="2400" spc="-150"/>
              <a:t>することで、</a:t>
            </a:r>
            <a:br>
              <a:rPr kumimoji="1" lang="en-US" altLang="ja-JP" sz="2400" spc="-150"/>
            </a:br>
            <a:r>
              <a:rPr kumimoji="1" lang="ja-JP" altLang="en-US" sz="2400" spc="-150"/>
              <a:t>部屋番号などの情報とともに</a:t>
            </a:r>
            <a:r>
              <a:rPr kumimoji="1" lang="ja-JP" altLang="en-US" sz="2400" spc="-150">
                <a:solidFill>
                  <a:srgbClr val="FF2800"/>
                </a:solidFill>
              </a:rPr>
              <a:t>各戸の安否情報や回答状況等を見える化</a:t>
            </a:r>
            <a:r>
              <a:rPr kumimoji="1" lang="ja-JP" altLang="en-US" sz="2400" spc="-150"/>
              <a:t>し、</a:t>
            </a:r>
            <a:r>
              <a:rPr kumimoji="1" lang="ja-JP" altLang="en-US" sz="2400" spc="-150">
                <a:solidFill>
                  <a:srgbClr val="FF2800"/>
                </a:solidFill>
              </a:rPr>
              <a:t>一括管理できる体制を構築</a:t>
            </a:r>
            <a:r>
              <a:rPr kumimoji="1" lang="ja-JP" altLang="en-US" sz="2400" spc="-150"/>
              <a:t>。</a:t>
            </a:r>
          </a:p>
          <a:p>
            <a:pPr algn="just"/>
            <a:r>
              <a:rPr kumimoji="1" lang="ja-JP" altLang="en-US" sz="2400" spc="-150"/>
              <a:t>各階の「防災フロアリーダー」を対象に、</a:t>
            </a:r>
            <a:r>
              <a:rPr kumimoji="1" lang="en-US" altLang="ja-JP" sz="2400" spc="-150"/>
              <a:t>LINE </a:t>
            </a:r>
            <a:r>
              <a:rPr kumimoji="1" lang="ja-JP" altLang="en-US" sz="2400" spc="-150"/>
              <a:t>の「オープンチャット」を設け、</a:t>
            </a:r>
            <a:br>
              <a:rPr kumimoji="1" lang="en-US" altLang="ja-JP" sz="2400" spc="-150"/>
            </a:br>
            <a:r>
              <a:rPr kumimoji="1" lang="ja-JP" altLang="en-US" sz="2400" spc="-150">
                <a:solidFill>
                  <a:srgbClr val="FF2800"/>
                </a:solidFill>
              </a:rPr>
              <a:t>優先度の高い要配慮者の安否情報の迅速な把握</a:t>
            </a:r>
            <a:r>
              <a:rPr kumimoji="1" lang="ja-JP" altLang="en-US" sz="2400" spc="-150"/>
              <a:t>、各階のリーダーとの</a:t>
            </a:r>
            <a:r>
              <a:rPr kumimoji="1" lang="ja-JP" altLang="en-US" sz="2400" spc="-150">
                <a:solidFill>
                  <a:srgbClr val="FF2800"/>
                </a:solidFill>
              </a:rPr>
              <a:t>相互協力体制を構築</a:t>
            </a:r>
            <a:r>
              <a:rPr kumimoji="1" lang="ja-JP" altLang="en-US" sz="2400" spc="-150"/>
              <a:t>。</a:t>
            </a:r>
          </a:p>
        </p:txBody>
      </p:sp>
      <p:pic>
        <p:nvPicPr>
          <p:cNvPr id="8" name="図 7">
            <a:extLst>
              <a:ext uri="{FF2B5EF4-FFF2-40B4-BE49-F238E27FC236}">
                <a16:creationId xmlns:a16="http://schemas.microsoft.com/office/drawing/2014/main" id="{D6E0F429-773F-F6E1-78C8-8DC662C674E4}"/>
              </a:ext>
            </a:extLst>
          </p:cNvPr>
          <p:cNvPicPr>
            <a:picLocks noChangeAspect="1"/>
          </p:cNvPicPr>
          <p:nvPr/>
        </p:nvPicPr>
        <p:blipFill rotWithShape="1">
          <a:blip r:embed="rId3"/>
          <a:srcRect l="4105" t="5818" r="52711" b="11466"/>
          <a:stretch/>
        </p:blipFill>
        <p:spPr>
          <a:xfrm>
            <a:off x="5835039" y="2019300"/>
            <a:ext cx="2737137" cy="2036527"/>
          </a:xfrm>
          <a:prstGeom prst="rect">
            <a:avLst/>
          </a:prstGeom>
        </p:spPr>
      </p:pic>
      <p:pic>
        <p:nvPicPr>
          <p:cNvPr id="9" name="図 8">
            <a:extLst>
              <a:ext uri="{FF2B5EF4-FFF2-40B4-BE49-F238E27FC236}">
                <a16:creationId xmlns:a16="http://schemas.microsoft.com/office/drawing/2014/main" id="{670713D3-F008-E5D0-4E96-F474E2B6C716}"/>
              </a:ext>
            </a:extLst>
          </p:cNvPr>
          <p:cNvPicPr>
            <a:picLocks noChangeAspect="1"/>
          </p:cNvPicPr>
          <p:nvPr/>
        </p:nvPicPr>
        <p:blipFill rotWithShape="1">
          <a:blip r:embed="rId3"/>
          <a:srcRect l="53830" t="5818" r="2986" b="11466"/>
          <a:stretch/>
        </p:blipFill>
        <p:spPr>
          <a:xfrm>
            <a:off x="5835039" y="4296569"/>
            <a:ext cx="2737137" cy="2036527"/>
          </a:xfrm>
          <a:prstGeom prst="rect">
            <a:avLst/>
          </a:prstGeom>
        </p:spPr>
      </p:pic>
      <p:sp>
        <p:nvSpPr>
          <p:cNvPr id="10" name="テキスト ボックス 9">
            <a:extLst>
              <a:ext uri="{FF2B5EF4-FFF2-40B4-BE49-F238E27FC236}">
                <a16:creationId xmlns:a16="http://schemas.microsoft.com/office/drawing/2014/main" id="{6A6D2F41-BA91-D3F3-166B-75D9F62C2147}"/>
              </a:ext>
            </a:extLst>
          </p:cNvPr>
          <p:cNvSpPr txBox="1"/>
          <p:nvPr/>
        </p:nvSpPr>
        <p:spPr>
          <a:xfrm>
            <a:off x="5835039" y="3715070"/>
            <a:ext cx="2737137" cy="338554"/>
          </a:xfrm>
          <a:prstGeom prst="rect">
            <a:avLst/>
          </a:prstGeom>
          <a:solidFill>
            <a:schemeClr val="bg1">
              <a:alpha val="70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a:ea typeface="HGPｺﾞｼｯｸE"/>
                <a:cs typeface="+mn-cs"/>
              </a:rPr>
              <a:t>マンション公式アカウント画面</a:t>
            </a:r>
          </a:p>
        </p:txBody>
      </p:sp>
      <p:sp>
        <p:nvSpPr>
          <p:cNvPr id="11" name="テキスト ボックス 10">
            <a:extLst>
              <a:ext uri="{FF2B5EF4-FFF2-40B4-BE49-F238E27FC236}">
                <a16:creationId xmlns:a16="http://schemas.microsoft.com/office/drawing/2014/main" id="{486F6F03-55B2-11AC-6404-19C0DD3C9B72}"/>
              </a:ext>
            </a:extLst>
          </p:cNvPr>
          <p:cNvSpPr txBox="1"/>
          <p:nvPr/>
        </p:nvSpPr>
        <p:spPr>
          <a:xfrm>
            <a:off x="5835039" y="5991474"/>
            <a:ext cx="2737137" cy="338554"/>
          </a:xfrm>
          <a:prstGeom prst="rect">
            <a:avLst/>
          </a:prstGeom>
          <a:solidFill>
            <a:schemeClr val="bg1">
              <a:alpha val="70000"/>
            </a:schemeClr>
          </a:solidFill>
        </p:spPr>
        <p:txBody>
          <a:bodyPr wrap="square" lIns="36000" rIns="3600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a:ln>
                  <a:noFill/>
                </a:ln>
                <a:solidFill>
                  <a:prstClr val="black">
                    <a:lumMod val="75000"/>
                    <a:lumOff val="25000"/>
                  </a:prstClr>
                </a:solidFill>
                <a:effectLst/>
                <a:uLnTx/>
                <a:uFillTx/>
                <a:latin typeface="HGPｺﾞｼｯｸE"/>
                <a:ea typeface="HGPｺﾞｼｯｸE"/>
                <a:cs typeface="+mn-cs"/>
              </a:rPr>
              <a:t>関係者とのリモート会議の様子</a:t>
            </a:r>
            <a:endParaRPr kumimoji="1" lang="en-US" altLang="ja-JP" sz="1600" b="0" i="0" u="none" strike="noStrike" kern="1200" cap="none" spc="0" normalizeH="0" baseline="0" noProof="0">
              <a:ln>
                <a:noFill/>
              </a:ln>
              <a:solidFill>
                <a:prstClr val="black">
                  <a:lumMod val="75000"/>
                  <a:lumOff val="25000"/>
                </a:prstClr>
              </a:solidFill>
              <a:effectLst/>
              <a:uLnTx/>
              <a:uFillTx/>
              <a:latin typeface="HGPｺﾞｼｯｸE"/>
              <a:ea typeface="HGPｺﾞｼｯｸE"/>
              <a:cs typeface="+mn-cs"/>
            </a:endParaRPr>
          </a:p>
        </p:txBody>
      </p:sp>
    </p:spTree>
    <p:extLst>
      <p:ext uri="{BB962C8B-B14F-4D97-AF65-F5344CB8AC3E}">
        <p14:creationId xmlns:p14="http://schemas.microsoft.com/office/powerpoint/2010/main" val="3071664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8AC193D-E1C3-4289-8307-327A138E0643}"/>
              </a:ext>
            </a:extLst>
          </p:cNvPr>
          <p:cNvSpPr>
            <a:spLocks noGrp="1"/>
          </p:cNvSpPr>
          <p:nvPr>
            <p:ph type="sldNum" sz="quarter" idx="12"/>
          </p:nvPr>
        </p:nvSpPr>
        <p:spPr/>
        <p:txBody>
          <a:bodyPr/>
          <a:lstStyle/>
          <a:p>
            <a:fld id="{48C0FCB9-D989-46F1-965E-624BDAC7E129}" type="slidenum">
              <a:rPr kumimoji="1" lang="ja-JP" altLang="en-US" smtClean="0"/>
              <a:pPr/>
              <a:t>12</a:t>
            </a:fld>
            <a:endParaRPr kumimoji="1" lang="ja-JP" altLang="en-US"/>
          </a:p>
        </p:txBody>
      </p:sp>
      <p:sp>
        <p:nvSpPr>
          <p:cNvPr id="4" name="テキスト ボックス 3">
            <a:extLst>
              <a:ext uri="{FF2B5EF4-FFF2-40B4-BE49-F238E27FC236}">
                <a16:creationId xmlns:a16="http://schemas.microsoft.com/office/drawing/2014/main" id="{5E7761D7-D8CB-45F6-A31D-1F72ACFE14FD}"/>
              </a:ext>
            </a:extLst>
          </p:cNvPr>
          <p:cNvSpPr txBox="1"/>
          <p:nvPr/>
        </p:nvSpPr>
        <p:spPr>
          <a:xfrm>
            <a:off x="1148562" y="676646"/>
            <a:ext cx="6846875" cy="1200329"/>
          </a:xfrm>
          <a:prstGeom prst="rect">
            <a:avLst/>
          </a:prstGeom>
          <a:noFill/>
        </p:spPr>
        <p:txBody>
          <a:bodyPr wrap="square" rtlCol="0">
            <a:spAutoFit/>
          </a:bodyPr>
          <a:lstStyle/>
          <a:p>
            <a:pPr algn="ctr"/>
            <a:r>
              <a:rPr kumimoji="1" lang="en-US" altLang="ja-JP" sz="3600">
                <a:solidFill>
                  <a:srgbClr val="404040"/>
                </a:solidFill>
                <a:latin typeface="HGPｺﾞｼｯｸE" panose="020B0900000000000000" pitchFamily="50" charset="-128"/>
                <a:ea typeface="HGPｺﾞｼｯｸE" panose="020B0900000000000000" pitchFamily="50" charset="-128"/>
              </a:rPr>
              <a:t>C20</a:t>
            </a:r>
            <a:r>
              <a:rPr kumimoji="1" lang="ja-JP" altLang="en-US" sz="3600">
                <a:solidFill>
                  <a:srgbClr val="404040"/>
                </a:solidFill>
                <a:latin typeface="HGPｺﾞｼｯｸE" panose="020B0900000000000000" pitchFamily="50" charset="-128"/>
                <a:ea typeface="HGPｺﾞｼｯｸE" panose="020B0900000000000000" pitchFamily="50" charset="-128"/>
              </a:rPr>
              <a:t>．</a:t>
            </a:r>
            <a:r>
              <a:rPr kumimoji="1" lang="ja-JP" altLang="en-US" sz="3600" dirty="0">
                <a:solidFill>
                  <a:srgbClr val="404040"/>
                </a:solidFill>
                <a:latin typeface="HGPｺﾞｼｯｸE" panose="020B0900000000000000" pitchFamily="50" charset="-128"/>
                <a:ea typeface="HGPｺﾞｼｯｸE" panose="020B0900000000000000" pitchFamily="50" charset="-128"/>
              </a:rPr>
              <a:t>地域の情報収集・伝達</a:t>
            </a:r>
            <a:endParaRPr kumimoji="1" lang="en-US" altLang="ja-JP" sz="3600" dirty="0">
              <a:solidFill>
                <a:srgbClr val="404040"/>
              </a:solidFill>
              <a:latin typeface="HGPｺﾞｼｯｸE" panose="020B0900000000000000" pitchFamily="50" charset="-128"/>
              <a:ea typeface="HGPｺﾞｼｯｸE" panose="020B0900000000000000" pitchFamily="50" charset="-128"/>
            </a:endParaRPr>
          </a:p>
          <a:p>
            <a:pPr algn="ctr"/>
            <a:r>
              <a:rPr kumimoji="1" lang="en-US" altLang="ja-JP" sz="3600" dirty="0">
                <a:solidFill>
                  <a:srgbClr val="404040"/>
                </a:solidFill>
                <a:latin typeface="HGPｺﾞｼｯｸE" panose="020B0900000000000000" pitchFamily="50" charset="-128"/>
                <a:ea typeface="HGPｺﾞｼｯｸE" panose="020B0900000000000000" pitchFamily="50" charset="-128"/>
              </a:rPr>
              <a:t>- </a:t>
            </a:r>
            <a:r>
              <a:rPr kumimoji="1" lang="ja-JP" altLang="en-US" sz="3600" dirty="0">
                <a:solidFill>
                  <a:srgbClr val="404040"/>
                </a:solidFill>
                <a:latin typeface="HGPｺﾞｼｯｸE" panose="020B0900000000000000" pitchFamily="50" charset="-128"/>
                <a:ea typeface="HGPｺﾞｼｯｸE" panose="020B0900000000000000" pitchFamily="50" charset="-128"/>
              </a:rPr>
              <a:t>まとめ </a:t>
            </a:r>
            <a:r>
              <a:rPr kumimoji="1" lang="en-US" altLang="ja-JP" sz="3600" dirty="0">
                <a:solidFill>
                  <a:srgbClr val="404040"/>
                </a:solidFill>
                <a:latin typeface="HGPｺﾞｼｯｸE" panose="020B0900000000000000" pitchFamily="50" charset="-128"/>
                <a:ea typeface="HGPｺﾞｼｯｸE" panose="020B0900000000000000" pitchFamily="50" charset="-128"/>
              </a:rPr>
              <a:t>-</a:t>
            </a:r>
            <a:endParaRPr kumimoji="1" lang="ja-JP" altLang="en-US" sz="3600" dirty="0">
              <a:solidFill>
                <a:srgbClr val="404040"/>
              </a:solidFill>
              <a:latin typeface="HGPｺﾞｼｯｸE" panose="020B0900000000000000" pitchFamily="50" charset="-128"/>
              <a:ea typeface="HGPｺﾞｼｯｸE" panose="020B0900000000000000" pitchFamily="50" charset="-128"/>
            </a:endParaRPr>
          </a:p>
        </p:txBody>
      </p:sp>
      <p:sp>
        <p:nvSpPr>
          <p:cNvPr id="5" name="テキスト ボックス 4">
            <a:extLst>
              <a:ext uri="{FF2B5EF4-FFF2-40B4-BE49-F238E27FC236}">
                <a16:creationId xmlns:a16="http://schemas.microsoft.com/office/drawing/2014/main" id="{BDC37DCD-71C3-611F-B0BA-CBF0B5616965}"/>
              </a:ext>
            </a:extLst>
          </p:cNvPr>
          <p:cNvSpPr txBox="1"/>
          <p:nvPr/>
        </p:nvSpPr>
        <p:spPr>
          <a:xfrm>
            <a:off x="731519" y="2032671"/>
            <a:ext cx="7680960" cy="4124206"/>
          </a:xfrm>
          <a:prstGeom prst="rect">
            <a:avLst/>
          </a:prstGeom>
          <a:noFill/>
        </p:spPr>
        <p:txBody>
          <a:bodyPr wrap="square" rtlCol="0">
            <a:spAutoFit/>
          </a:bodyPr>
          <a:lstStyle/>
          <a:p>
            <a:pPr marL="285750" indent="-285750" algn="just">
              <a:spcAft>
                <a:spcPts val="1200"/>
              </a:spcAft>
              <a:buFont typeface="Arial" panose="020B0604020202020204" pitchFamily="34" charset="0"/>
              <a:buChar char="•"/>
            </a:pPr>
            <a:r>
              <a:rPr kumimoji="1" lang="ja-JP" altLang="en-US" sz="3600" spc="-150">
                <a:solidFill>
                  <a:srgbClr val="404040"/>
                </a:solidFill>
                <a:latin typeface="HGPｺﾞｼｯｸE" panose="020B0900000000000000" pitchFamily="50" charset="-128"/>
                <a:ea typeface="HGPｺﾞｼｯｸE" panose="020B0900000000000000" pitchFamily="50" charset="-128"/>
              </a:rPr>
              <a:t>災害時に、地域のいのちを守るための</a:t>
            </a:r>
            <a:r>
              <a:rPr kumimoji="1" lang="ja-JP" altLang="en-US" sz="3600">
                <a:solidFill>
                  <a:srgbClr val="404040"/>
                </a:solidFill>
                <a:latin typeface="HGPｺﾞｼｯｸE" panose="020B0900000000000000" pitchFamily="50" charset="-128"/>
                <a:ea typeface="HGPｺﾞｼｯｸE" panose="020B0900000000000000" pitchFamily="50" charset="-128"/>
              </a:rPr>
              <a:t>共助活動を的確に実施するには、</a:t>
            </a:r>
            <a:br>
              <a:rPr kumimoji="1" lang="en-US" altLang="ja-JP" sz="3600">
                <a:solidFill>
                  <a:srgbClr val="404040"/>
                </a:solidFill>
                <a:latin typeface="HGPｺﾞｼｯｸE" panose="020B0900000000000000" pitchFamily="50" charset="-128"/>
                <a:ea typeface="HGPｺﾞｼｯｸE" panose="020B0900000000000000" pitchFamily="50" charset="-128"/>
              </a:rPr>
            </a:br>
            <a:r>
              <a:rPr kumimoji="1" lang="ja-JP" altLang="en-US" sz="3600">
                <a:solidFill>
                  <a:srgbClr val="404040"/>
                </a:solidFill>
                <a:latin typeface="HGPｺﾞｼｯｸE" panose="020B0900000000000000" pitchFamily="50" charset="-128"/>
                <a:ea typeface="HGPｺﾞｼｯｸE" panose="020B0900000000000000" pitchFamily="50" charset="-128"/>
              </a:rPr>
              <a:t>地域の状況を理解するための情報を収集し、伝達することが不可欠です</a:t>
            </a:r>
            <a:endParaRPr kumimoji="1" lang="en-US" altLang="ja-JP" sz="3600">
              <a:solidFill>
                <a:srgbClr val="404040"/>
              </a:solidFill>
              <a:latin typeface="HGPｺﾞｼｯｸE" panose="020B0900000000000000" pitchFamily="50" charset="-128"/>
              <a:ea typeface="HGPｺﾞｼｯｸE" panose="020B0900000000000000" pitchFamily="50" charset="-128"/>
            </a:endParaRPr>
          </a:p>
          <a:p>
            <a:pPr marL="285750" indent="-285750" algn="just">
              <a:spcAft>
                <a:spcPts val="1200"/>
              </a:spcAft>
              <a:buFont typeface="Arial" panose="020B0604020202020204" pitchFamily="34" charset="0"/>
              <a:buChar char="•"/>
            </a:pPr>
            <a:r>
              <a:rPr kumimoji="1" lang="ja-JP" altLang="en-US" sz="3600">
                <a:solidFill>
                  <a:srgbClr val="404040"/>
                </a:solidFill>
                <a:latin typeface="HGPｺﾞｼｯｸE" panose="020B0900000000000000" pitchFamily="50" charset="-128"/>
                <a:ea typeface="HGPｺﾞｼｯｸE" panose="020B0900000000000000" pitchFamily="50" charset="-128"/>
              </a:rPr>
              <a:t>地域で情報収集・伝達や安否確認を円滑に行う仕組みを理解し、地域</a:t>
            </a:r>
            <a:br>
              <a:rPr kumimoji="1" lang="en-US" altLang="ja-JP" sz="3600">
                <a:solidFill>
                  <a:srgbClr val="404040"/>
                </a:solidFill>
                <a:latin typeface="HGPｺﾞｼｯｸE" panose="020B0900000000000000" pitchFamily="50" charset="-128"/>
                <a:ea typeface="HGPｺﾞｼｯｸE" panose="020B0900000000000000" pitchFamily="50" charset="-128"/>
              </a:rPr>
            </a:br>
            <a:r>
              <a:rPr kumimoji="1" lang="ja-JP" altLang="en-US" sz="3600">
                <a:solidFill>
                  <a:srgbClr val="404040"/>
                </a:solidFill>
                <a:latin typeface="HGPｺﾞｼｯｸE" panose="020B0900000000000000" pitchFamily="50" charset="-128"/>
                <a:ea typeface="HGPｺﾞｼｯｸE" panose="020B0900000000000000" pitchFamily="50" charset="-128"/>
              </a:rPr>
              <a:t>ぐるみで取り組みましょう</a:t>
            </a:r>
          </a:p>
        </p:txBody>
      </p:sp>
    </p:spTree>
    <p:extLst>
      <p:ext uri="{BB962C8B-B14F-4D97-AF65-F5344CB8AC3E}">
        <p14:creationId xmlns:p14="http://schemas.microsoft.com/office/powerpoint/2010/main" val="9441877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4209A0-D9BE-42A3-BD2C-F0CE2AE697FB}"/>
              </a:ext>
            </a:extLst>
          </p:cNvPr>
          <p:cNvSpPr>
            <a:spLocks noGrp="1"/>
          </p:cNvSpPr>
          <p:nvPr>
            <p:ph type="title"/>
          </p:nvPr>
        </p:nvSpPr>
        <p:spPr>
          <a:xfrm>
            <a:off x="0" y="0"/>
            <a:ext cx="9144000" cy="651600"/>
          </a:xfrm>
          <a:solidFill>
            <a:srgbClr val="35A16B"/>
          </a:solidFill>
        </p:spPr>
        <p:txBody>
          <a:bodyPr/>
          <a:lstStyle/>
          <a:p>
            <a:r>
              <a:rPr lang="ja-JP" altLang="en-US"/>
              <a:t>災害発生前後にとるべき行動（主に自助・共助）</a:t>
            </a:r>
            <a:endParaRPr kumimoji="1" lang="ja-JP" altLang="en-US"/>
          </a:p>
        </p:txBody>
      </p:sp>
      <p:sp>
        <p:nvSpPr>
          <p:cNvPr id="41" name="スライド番号プレースホルダー 3">
            <a:extLst>
              <a:ext uri="{FF2B5EF4-FFF2-40B4-BE49-F238E27FC236}">
                <a16:creationId xmlns:a16="http://schemas.microsoft.com/office/drawing/2014/main" id="{1FB34F37-D808-48CD-8133-0DCA061AFA7B}"/>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2</a:t>
            </a:fld>
            <a:endParaRPr kumimoji="1" lang="ja-JP" altLang="en-US"/>
          </a:p>
        </p:txBody>
      </p:sp>
      <p:sp>
        <p:nvSpPr>
          <p:cNvPr id="42" name="下矢印 12">
            <a:extLst>
              <a:ext uri="{FF2B5EF4-FFF2-40B4-BE49-F238E27FC236}">
                <a16:creationId xmlns:a16="http://schemas.microsoft.com/office/drawing/2014/main" id="{0212F36D-3D6F-41A0-A0C6-45A8C5748B4F}"/>
              </a:ext>
            </a:extLst>
          </p:cNvPr>
          <p:cNvSpPr/>
          <p:nvPr/>
        </p:nvSpPr>
        <p:spPr>
          <a:xfrm>
            <a:off x="4030974" y="1492458"/>
            <a:ext cx="1082050" cy="5333853"/>
          </a:xfrm>
          <a:prstGeom prst="downArrow">
            <a:avLst>
              <a:gd name="adj1" fmla="val 50000"/>
              <a:gd name="adj2" fmla="val 21461"/>
            </a:avLst>
          </a:prstGeom>
          <a:solidFill>
            <a:schemeClr val="tx1">
              <a:lumMod val="75000"/>
              <a:lumOff val="25000"/>
            </a:schemeClr>
          </a:solidFill>
          <a:ln w="12700">
            <a:solidFill>
              <a:schemeClr val="tx1">
                <a:lumMod val="75000"/>
                <a:lumOff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3" name="爆発: 8 pt 42">
            <a:extLst>
              <a:ext uri="{FF2B5EF4-FFF2-40B4-BE49-F238E27FC236}">
                <a16:creationId xmlns:a16="http://schemas.microsoft.com/office/drawing/2014/main" id="{E8E2D4AB-D47F-437B-9C15-20792DDCD6AB}"/>
              </a:ext>
            </a:extLst>
          </p:cNvPr>
          <p:cNvSpPr/>
          <p:nvPr/>
        </p:nvSpPr>
        <p:spPr>
          <a:xfrm>
            <a:off x="1975301" y="4053260"/>
            <a:ext cx="5168449" cy="1462794"/>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atin typeface="HGPｺﾞｼｯｸE" panose="020B0900000000000000" pitchFamily="50" charset="-128"/>
                <a:ea typeface="HGPｺﾞｼｯｸE" panose="020B0900000000000000" pitchFamily="50" charset="-128"/>
              </a:rPr>
              <a:t>洪水・浸水・</a:t>
            </a:r>
            <a:endParaRPr kumimoji="1" lang="en-US" altLang="ja-JP" sz="2000">
              <a:latin typeface="HGPｺﾞｼｯｸE" panose="020B0900000000000000" pitchFamily="50" charset="-128"/>
              <a:ea typeface="HGPｺﾞｼｯｸE" panose="020B0900000000000000" pitchFamily="50" charset="-128"/>
            </a:endParaRPr>
          </a:p>
          <a:p>
            <a:pPr algn="ctr"/>
            <a:r>
              <a:rPr kumimoji="1" lang="ja-JP" altLang="en-US" sz="2000">
                <a:latin typeface="HGPｺﾞｼｯｸE" panose="020B0900000000000000" pitchFamily="50" charset="-128"/>
                <a:ea typeface="HGPｺﾞｼｯｸE" panose="020B0900000000000000" pitchFamily="50" charset="-128"/>
              </a:rPr>
              <a:t>土砂災害・高潮等の発生</a:t>
            </a:r>
          </a:p>
        </p:txBody>
      </p:sp>
      <p:pic>
        <p:nvPicPr>
          <p:cNvPr id="44" name="図 43" descr="時計 が含まれている画像&#10;&#10;自動的に生成された説明">
            <a:extLst>
              <a:ext uri="{FF2B5EF4-FFF2-40B4-BE49-F238E27FC236}">
                <a16:creationId xmlns:a16="http://schemas.microsoft.com/office/drawing/2014/main" id="{8A8ABA54-F6DA-40DA-B081-F9C430AA6655}"/>
              </a:ext>
            </a:extLst>
          </p:cNvPr>
          <p:cNvPicPr>
            <a:picLocks noChangeAspect="1"/>
          </p:cNvPicPr>
          <p:nvPr/>
        </p:nvPicPr>
        <p:blipFill>
          <a:blip r:embed="rId3"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73259" y="2796706"/>
            <a:ext cx="979200" cy="979200"/>
          </a:xfrm>
          <a:prstGeom prst="rect">
            <a:avLst/>
          </a:prstGeom>
          <a:scene3d>
            <a:camera prst="orthographicFront">
              <a:rot lat="0" lon="10800000" rev="0"/>
            </a:camera>
            <a:lightRig rig="threePt" dir="t"/>
          </a:scene3d>
        </p:spPr>
      </p:pic>
      <p:pic>
        <p:nvPicPr>
          <p:cNvPr id="45" name="図 44" descr="挿絵 が含まれている画像&#10;&#10;自動的に生成された説明">
            <a:extLst>
              <a:ext uri="{FF2B5EF4-FFF2-40B4-BE49-F238E27FC236}">
                <a16:creationId xmlns:a16="http://schemas.microsoft.com/office/drawing/2014/main" id="{B2559823-898C-44FB-82C0-5CA49FBE077A}"/>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2915" t="17165" r="12144" b="19916"/>
          <a:stretch/>
        </p:blipFill>
        <p:spPr>
          <a:xfrm>
            <a:off x="343467" y="1355033"/>
            <a:ext cx="979200" cy="822117"/>
          </a:xfrm>
          <a:prstGeom prst="rect">
            <a:avLst/>
          </a:prstGeom>
        </p:spPr>
      </p:pic>
      <p:sp>
        <p:nvSpPr>
          <p:cNvPr id="54" name="テキスト ボックス 53">
            <a:extLst>
              <a:ext uri="{FF2B5EF4-FFF2-40B4-BE49-F238E27FC236}">
                <a16:creationId xmlns:a16="http://schemas.microsoft.com/office/drawing/2014/main" id="{5772A2D7-AE93-4AB1-870B-5BC17733240F}"/>
              </a:ext>
            </a:extLst>
          </p:cNvPr>
          <p:cNvSpPr txBox="1"/>
          <p:nvPr/>
        </p:nvSpPr>
        <p:spPr>
          <a:xfrm>
            <a:off x="6669790" y="5340793"/>
            <a:ext cx="2187132" cy="1027235"/>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・避難生活が長期化する</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場合、避難所運営</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・在宅避難者で食料や救援物資等の支援が必要な</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方への支援</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5" name="テキスト ボックス 54">
            <a:extLst>
              <a:ext uri="{FF2B5EF4-FFF2-40B4-BE49-F238E27FC236}">
                <a16:creationId xmlns:a16="http://schemas.microsoft.com/office/drawing/2014/main" id="{467BFAA5-4449-4230-86AE-92A8969A5C29}"/>
              </a:ext>
            </a:extLst>
          </p:cNvPr>
          <p:cNvSpPr txBox="1"/>
          <p:nvPr/>
        </p:nvSpPr>
        <p:spPr>
          <a:xfrm>
            <a:off x="6655114" y="3603392"/>
            <a:ext cx="2201808" cy="551543"/>
          </a:xfrm>
          <a:prstGeom prst="rect">
            <a:avLst/>
          </a:prstGeom>
          <a:noFill/>
        </p:spPr>
        <p:txBody>
          <a:bodyPr wrap="square" lIns="72000" tIns="0" rIns="0" bIns="0" rtlCol="0" anchor="ctr">
            <a:noAutofit/>
          </a:bodyPr>
          <a:lstStyle/>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2" name="テキスト ボックス 61">
            <a:extLst>
              <a:ext uri="{FF2B5EF4-FFF2-40B4-BE49-F238E27FC236}">
                <a16:creationId xmlns:a16="http://schemas.microsoft.com/office/drawing/2014/main" id="{CE7E5DF8-08A5-40E5-9BBA-CFC7C50F3C72}"/>
              </a:ext>
            </a:extLst>
          </p:cNvPr>
          <p:cNvSpPr txBox="1"/>
          <p:nvPr/>
        </p:nvSpPr>
        <p:spPr>
          <a:xfrm>
            <a:off x="6633934" y="3005267"/>
            <a:ext cx="2329314" cy="551543"/>
          </a:xfrm>
          <a:prstGeom prst="rect">
            <a:avLst/>
          </a:prstGeom>
          <a:noFill/>
        </p:spPr>
        <p:txBody>
          <a:bodyPr wrap="square" lIns="72000" tIns="0" rIns="0" bIns="0" rtlCol="0" anchor="ctr">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・より安全な場所（指定緊急</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避難場所や近隣の安全な</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場所等」）への避難</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・避難行動要支援者の避難を支援</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63" name="雲 62">
            <a:extLst>
              <a:ext uri="{FF2B5EF4-FFF2-40B4-BE49-F238E27FC236}">
                <a16:creationId xmlns:a16="http://schemas.microsoft.com/office/drawing/2014/main" id="{5057C81D-6781-4689-BF57-8C90C66B06FD}"/>
              </a:ext>
            </a:extLst>
          </p:cNvPr>
          <p:cNvSpPr/>
          <p:nvPr/>
        </p:nvSpPr>
        <p:spPr>
          <a:xfrm>
            <a:off x="2355062" y="744790"/>
            <a:ext cx="4292063" cy="896979"/>
          </a:xfrm>
          <a:prstGeom prst="cloud">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ja-JP" altLang="en-US"/>
          </a:p>
        </p:txBody>
      </p:sp>
      <p:sp>
        <p:nvSpPr>
          <p:cNvPr id="64" name="テキスト ボックス 63">
            <a:extLst>
              <a:ext uri="{FF2B5EF4-FFF2-40B4-BE49-F238E27FC236}">
                <a16:creationId xmlns:a16="http://schemas.microsoft.com/office/drawing/2014/main" id="{2315C49B-FC1F-4406-A57B-C4B2B5399806}"/>
              </a:ext>
            </a:extLst>
          </p:cNvPr>
          <p:cNvSpPr txBox="1"/>
          <p:nvPr/>
        </p:nvSpPr>
        <p:spPr>
          <a:xfrm>
            <a:off x="3071107" y="1008613"/>
            <a:ext cx="2912977" cy="369332"/>
          </a:xfrm>
          <a:prstGeom prst="rect">
            <a:avLst/>
          </a:prstGeom>
          <a:noFill/>
        </p:spPr>
        <p:txBody>
          <a:bodyPr wrap="none" rtlCol="0">
            <a:spAutoFit/>
          </a:bodyPr>
          <a:lstStyle/>
          <a:p>
            <a:r>
              <a:rPr kumimoji="1" lang="ja-JP" altLang="en-US">
                <a:solidFill>
                  <a:srgbClr val="404040"/>
                </a:solidFill>
                <a:latin typeface="HGPｺﾞｼｯｸE" panose="020B0900000000000000" pitchFamily="50" charset="-128"/>
                <a:ea typeface="HGPｺﾞｼｯｸE" panose="020B0900000000000000" pitchFamily="50" charset="-128"/>
              </a:rPr>
              <a:t>大雨・台風・竜巻等のおそれ</a:t>
            </a:r>
            <a:endParaRPr kumimoji="1" lang="en-US" altLang="ja-JP">
              <a:solidFill>
                <a:srgbClr val="404040"/>
              </a:solidFill>
              <a:latin typeface="HGPｺﾞｼｯｸE" panose="020B0900000000000000" pitchFamily="50" charset="-128"/>
              <a:ea typeface="HGPｺﾞｼｯｸE" panose="020B0900000000000000" pitchFamily="50" charset="-128"/>
            </a:endParaRPr>
          </a:p>
        </p:txBody>
      </p:sp>
      <p:sp>
        <p:nvSpPr>
          <p:cNvPr id="65" name="テキスト ボックス 64">
            <a:extLst>
              <a:ext uri="{FF2B5EF4-FFF2-40B4-BE49-F238E27FC236}">
                <a16:creationId xmlns:a16="http://schemas.microsoft.com/office/drawing/2014/main" id="{7D2D35CA-DB16-46EF-9077-4A823CF66A2F}"/>
              </a:ext>
            </a:extLst>
          </p:cNvPr>
          <p:cNvSpPr txBox="1"/>
          <p:nvPr/>
        </p:nvSpPr>
        <p:spPr>
          <a:xfrm>
            <a:off x="6678260" y="1839259"/>
            <a:ext cx="2178661" cy="551543"/>
          </a:xfrm>
          <a:prstGeom prst="rect">
            <a:avLst/>
          </a:prstGeom>
          <a:noFill/>
        </p:spPr>
        <p:txBody>
          <a:bodyPr wrap="square" lIns="72000" tIns="0" rIns="0" bIns="0" rtlCol="0" anchor="ctr">
            <a:noAutofit/>
          </a:bodyPr>
          <a:lstStyle/>
          <a:p>
            <a:pPr marL="72000" indent="-457200"/>
            <a:r>
              <a:rPr lang="ja-JP" altLang="en-US" sz="1400">
                <a:solidFill>
                  <a:srgbClr val="404040"/>
                </a:solidFill>
                <a:latin typeface="HGPｺﾞｼｯｸE" panose="020B0900000000000000" pitchFamily="50" charset="-128"/>
                <a:ea typeface="HGPｺﾞｼｯｸE" panose="020B0900000000000000" pitchFamily="50" charset="-128"/>
              </a:rPr>
              <a:t>・気象情報や自治体からの避難情報等の情報の収集</a:t>
            </a:r>
            <a:endParaRPr lang="en-US" altLang="ja-JP" sz="1400">
              <a:solidFill>
                <a:srgbClr val="404040"/>
              </a:solidFill>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95D5AE78-DC17-408D-9766-73DCA4408403}"/>
              </a:ext>
            </a:extLst>
          </p:cNvPr>
          <p:cNvSpPr txBox="1"/>
          <p:nvPr/>
        </p:nvSpPr>
        <p:spPr>
          <a:xfrm>
            <a:off x="6800764" y="1177461"/>
            <a:ext cx="2178661" cy="551543"/>
          </a:xfrm>
          <a:prstGeom prst="rect">
            <a:avLst/>
          </a:prstGeom>
          <a:noFill/>
        </p:spPr>
        <p:txBody>
          <a:bodyPr wrap="square" lIns="72000" tIns="0" rIns="0" bIns="0" rtlCol="0" anchor="ctr">
            <a:noAutofit/>
          </a:bodyPr>
          <a:lstStyle/>
          <a:p>
            <a:pPr marL="72000" indent="-457200"/>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住民等が取るべき行動</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27" name="正方形/長方形 26">
            <a:extLst>
              <a:ext uri="{FF2B5EF4-FFF2-40B4-BE49-F238E27FC236}">
                <a16:creationId xmlns:a16="http://schemas.microsoft.com/office/drawing/2014/main" id="{D3FDCC73-564F-482E-AB4C-3DFA8DD15ABD}"/>
              </a:ext>
            </a:extLst>
          </p:cNvPr>
          <p:cNvSpPr/>
          <p:nvPr/>
        </p:nvSpPr>
        <p:spPr>
          <a:xfrm>
            <a:off x="2508701" y="1813024"/>
            <a:ext cx="4114702" cy="582362"/>
          </a:xfrm>
          <a:prstGeom prst="rect">
            <a:avLst/>
          </a:prstGeom>
          <a:solidFill>
            <a:schemeClr val="bg1"/>
          </a:solidFill>
          <a:ln w="28575">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気象・避難等の情報収集</a:t>
            </a:r>
          </a:p>
        </p:txBody>
      </p:sp>
      <p:sp>
        <p:nvSpPr>
          <p:cNvPr id="28" name="正方形/長方形 27">
            <a:extLst>
              <a:ext uri="{FF2B5EF4-FFF2-40B4-BE49-F238E27FC236}">
                <a16:creationId xmlns:a16="http://schemas.microsoft.com/office/drawing/2014/main" id="{5BA884D6-93D2-4DC9-8EA5-35E405849084}"/>
              </a:ext>
            </a:extLst>
          </p:cNvPr>
          <p:cNvSpPr/>
          <p:nvPr/>
        </p:nvSpPr>
        <p:spPr>
          <a:xfrm>
            <a:off x="2518327" y="2508519"/>
            <a:ext cx="4114702" cy="1517935"/>
          </a:xfrm>
          <a:prstGeom prst="rect">
            <a:avLst/>
          </a:prstGeom>
          <a:solidFill>
            <a:srgbClr val="FF2816"/>
          </a:solidFill>
          <a:ln w="28575">
            <a:solidFill>
              <a:srgbClr val="FF28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PｺﾞｼｯｸE" panose="020B0900000000000000" pitchFamily="50" charset="-128"/>
                <a:ea typeface="HGPｺﾞｼｯｸE" panose="020B0900000000000000" pitchFamily="50" charset="-128"/>
              </a:rPr>
              <a:t>　　指定緊急避難場所等への</a:t>
            </a:r>
            <a:br>
              <a:rPr kumimoji="1" lang="en-US" altLang="ja-JP" sz="2000">
                <a:solidFill>
                  <a:schemeClr val="bg1"/>
                </a:solidFill>
                <a:latin typeface="HGPｺﾞｼｯｸE" panose="020B0900000000000000" pitchFamily="50" charset="-128"/>
                <a:ea typeface="HGPｺﾞｼｯｸE" panose="020B0900000000000000" pitchFamily="50" charset="-128"/>
              </a:rPr>
            </a:br>
            <a:r>
              <a:rPr kumimoji="1" lang="ja-JP" altLang="en-US" sz="2000">
                <a:solidFill>
                  <a:schemeClr val="bg1"/>
                </a:solidFill>
                <a:latin typeface="HGPｺﾞｼｯｸE" panose="020B0900000000000000" pitchFamily="50" charset="-128"/>
                <a:ea typeface="HGPｺﾞｼｯｸE" panose="020B0900000000000000" pitchFamily="50" charset="-128"/>
              </a:rPr>
              <a:t>避難・避難支援</a:t>
            </a:r>
            <a:endParaRPr kumimoji="1" lang="en-US" altLang="ja-JP" sz="2000">
              <a:solidFill>
                <a:schemeClr val="bg1"/>
              </a:solidFill>
              <a:latin typeface="HGPｺﾞｼｯｸE" panose="020B0900000000000000" pitchFamily="50" charset="-128"/>
              <a:ea typeface="HGPｺﾞｼｯｸE" panose="020B0900000000000000" pitchFamily="50" charset="-128"/>
            </a:endParaRPr>
          </a:p>
        </p:txBody>
      </p:sp>
      <p:sp>
        <p:nvSpPr>
          <p:cNvPr id="29" name="正方形/長方形 28">
            <a:extLst>
              <a:ext uri="{FF2B5EF4-FFF2-40B4-BE49-F238E27FC236}">
                <a16:creationId xmlns:a16="http://schemas.microsoft.com/office/drawing/2014/main" id="{1B236DBD-994C-41EE-8A3A-87D85B033199}"/>
              </a:ext>
            </a:extLst>
          </p:cNvPr>
          <p:cNvSpPr/>
          <p:nvPr/>
        </p:nvSpPr>
        <p:spPr>
          <a:xfrm>
            <a:off x="2513296" y="5409921"/>
            <a:ext cx="4114702" cy="1122052"/>
          </a:xfrm>
          <a:prstGeom prst="rect">
            <a:avLst/>
          </a:prstGeom>
          <a:solidFill>
            <a:schemeClr val="bg1"/>
          </a:solidFill>
          <a:ln w="28575">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指定避難所での避難生活・</a:t>
            </a:r>
            <a:endParaRPr kumimoji="1" lang="en-US" altLang="ja-JP" sz="2000">
              <a:solidFill>
                <a:srgbClr val="404040"/>
              </a:solidFill>
              <a:latin typeface="HGPｺﾞｼｯｸE" panose="020B0900000000000000" pitchFamily="50" charset="-128"/>
              <a:ea typeface="HGPｺﾞｼｯｸE" panose="020B0900000000000000" pitchFamily="50" charset="-128"/>
            </a:endParaRPr>
          </a:p>
          <a:p>
            <a:pPr algn="ctr"/>
            <a:r>
              <a:rPr kumimoji="1" lang="zh-TW" altLang="en-US" sz="2000">
                <a:solidFill>
                  <a:srgbClr val="404040"/>
                </a:solidFill>
                <a:latin typeface="HGPｺﾞｼｯｸE" panose="020B0900000000000000" pitchFamily="50" charset="-128"/>
                <a:ea typeface="HGPｺﾞｼｯｸE" panose="020B0900000000000000" pitchFamily="50" charset="-128"/>
              </a:rPr>
              <a:t>在宅避難者支援</a:t>
            </a:r>
          </a:p>
        </p:txBody>
      </p:sp>
      <p:sp>
        <p:nvSpPr>
          <p:cNvPr id="30" name="円/楕円 19">
            <a:extLst>
              <a:ext uri="{FF2B5EF4-FFF2-40B4-BE49-F238E27FC236}">
                <a16:creationId xmlns:a16="http://schemas.microsoft.com/office/drawing/2014/main" id="{FBA0265C-EC93-4EB3-B25A-2B27393F3B09}"/>
              </a:ext>
            </a:extLst>
          </p:cNvPr>
          <p:cNvSpPr/>
          <p:nvPr/>
        </p:nvSpPr>
        <p:spPr>
          <a:xfrm>
            <a:off x="2555087" y="3025268"/>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1" name="円/楕円 24">
            <a:extLst>
              <a:ext uri="{FF2B5EF4-FFF2-40B4-BE49-F238E27FC236}">
                <a16:creationId xmlns:a16="http://schemas.microsoft.com/office/drawing/2014/main" id="{DBE54B57-11A9-4B40-86C1-CC30E63F82F1}"/>
              </a:ext>
            </a:extLst>
          </p:cNvPr>
          <p:cNvSpPr/>
          <p:nvPr/>
        </p:nvSpPr>
        <p:spPr>
          <a:xfrm>
            <a:off x="2555087" y="2538431"/>
            <a:ext cx="468000" cy="468000"/>
          </a:xfrm>
          <a:prstGeom prst="ellipse">
            <a:avLst/>
          </a:prstGeom>
          <a:solidFill>
            <a:srgbClr val="52BBCE"/>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自助</a:t>
            </a:r>
          </a:p>
        </p:txBody>
      </p:sp>
      <p:sp>
        <p:nvSpPr>
          <p:cNvPr id="32" name="円/楕円 24">
            <a:extLst>
              <a:ext uri="{FF2B5EF4-FFF2-40B4-BE49-F238E27FC236}">
                <a16:creationId xmlns:a16="http://schemas.microsoft.com/office/drawing/2014/main" id="{CA07815E-6261-43AB-91E8-0FD6A4CFB8EE}"/>
              </a:ext>
            </a:extLst>
          </p:cNvPr>
          <p:cNvSpPr/>
          <p:nvPr/>
        </p:nvSpPr>
        <p:spPr>
          <a:xfrm>
            <a:off x="2555087" y="3523553"/>
            <a:ext cx="468000" cy="468000"/>
          </a:xfrm>
          <a:prstGeom prst="ellipse">
            <a:avLst/>
          </a:prstGeom>
          <a:solidFill>
            <a:srgbClr val="548235"/>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公助</a:t>
            </a:r>
          </a:p>
        </p:txBody>
      </p:sp>
      <p:sp>
        <p:nvSpPr>
          <p:cNvPr id="33" name="円/楕円 24">
            <a:extLst>
              <a:ext uri="{FF2B5EF4-FFF2-40B4-BE49-F238E27FC236}">
                <a16:creationId xmlns:a16="http://schemas.microsoft.com/office/drawing/2014/main" id="{53A62B3A-AEAA-4F02-9EA3-8B695C12D3CF}"/>
              </a:ext>
            </a:extLst>
          </p:cNvPr>
          <p:cNvSpPr/>
          <p:nvPr/>
        </p:nvSpPr>
        <p:spPr>
          <a:xfrm>
            <a:off x="2555087" y="5977997"/>
            <a:ext cx="468000" cy="468000"/>
          </a:xfrm>
          <a:prstGeom prst="ellipse">
            <a:avLst/>
          </a:prstGeom>
          <a:solidFill>
            <a:srgbClr val="548235"/>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公助</a:t>
            </a:r>
          </a:p>
        </p:txBody>
      </p:sp>
      <p:sp>
        <p:nvSpPr>
          <p:cNvPr id="34" name="円/楕円 24">
            <a:extLst>
              <a:ext uri="{FF2B5EF4-FFF2-40B4-BE49-F238E27FC236}">
                <a16:creationId xmlns:a16="http://schemas.microsoft.com/office/drawing/2014/main" id="{F7C630C9-ED65-41D4-9240-70B4F0B7C30D}"/>
              </a:ext>
            </a:extLst>
          </p:cNvPr>
          <p:cNvSpPr/>
          <p:nvPr/>
        </p:nvSpPr>
        <p:spPr>
          <a:xfrm>
            <a:off x="2555087" y="5460363"/>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5" name="円/楕円 24">
            <a:extLst>
              <a:ext uri="{FF2B5EF4-FFF2-40B4-BE49-F238E27FC236}">
                <a16:creationId xmlns:a16="http://schemas.microsoft.com/office/drawing/2014/main" id="{A9C37FAD-D3F0-4D9B-BCCD-C3C01CF8F280}"/>
              </a:ext>
            </a:extLst>
          </p:cNvPr>
          <p:cNvSpPr/>
          <p:nvPr/>
        </p:nvSpPr>
        <p:spPr>
          <a:xfrm>
            <a:off x="2555087" y="1870205"/>
            <a:ext cx="468000" cy="468000"/>
          </a:xfrm>
          <a:prstGeom prst="ellipse">
            <a:avLst/>
          </a:prstGeom>
          <a:solidFill>
            <a:srgbClr val="52BBCE"/>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自助</a:t>
            </a:r>
          </a:p>
        </p:txBody>
      </p:sp>
      <p:pic>
        <p:nvPicPr>
          <p:cNvPr id="3" name="図 2" descr="挿絵 が含まれている画像&#10;&#10;自動的に生成された説明">
            <a:extLst>
              <a:ext uri="{FF2B5EF4-FFF2-40B4-BE49-F238E27FC236}">
                <a16:creationId xmlns:a16="http://schemas.microsoft.com/office/drawing/2014/main" id="{47123567-EC57-7174-11B5-48647F5BA2DA}"/>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l="12915" t="17165" r="12144" b="19916"/>
          <a:stretch/>
        </p:blipFill>
        <p:spPr>
          <a:xfrm>
            <a:off x="343467" y="1355033"/>
            <a:ext cx="979200" cy="822117"/>
          </a:xfrm>
          <a:prstGeom prst="rect">
            <a:avLst/>
          </a:prstGeom>
        </p:spPr>
      </p:pic>
      <p:pic>
        <p:nvPicPr>
          <p:cNvPr id="4" name="図 3" descr="挿絵 が含まれている画像&#10;&#10;自動的に生成された説明">
            <a:extLst>
              <a:ext uri="{FF2B5EF4-FFF2-40B4-BE49-F238E27FC236}">
                <a16:creationId xmlns:a16="http://schemas.microsoft.com/office/drawing/2014/main" id="{07A97127-01F1-83B3-23F0-A0E12CDFDED7}"/>
              </a:ext>
            </a:extLst>
          </p:cNvPr>
          <p:cNvPicPr>
            <a:picLocks noChangeAspect="1"/>
          </p:cNvPicPr>
          <p:nvPr/>
        </p:nvPicPr>
        <p:blipFill rotWithShape="1">
          <a:blip r:embed="rId5">
            <a:clrChange>
              <a:clrFrom>
                <a:srgbClr val="FEFEFE"/>
              </a:clrFrom>
              <a:clrTo>
                <a:srgbClr val="FEFEFE">
                  <a:alpha val="0"/>
                </a:srgbClr>
              </a:clrTo>
            </a:clrChange>
            <a:alphaModFix/>
            <a:duotone>
              <a:schemeClr val="accent3">
                <a:shade val="45000"/>
                <a:satMod val="135000"/>
              </a:schemeClr>
              <a:prstClr val="white"/>
            </a:duotone>
            <a:extLst>
              <a:ext uri="{28A0092B-C50C-407E-A947-70E740481C1C}">
                <a14:useLocalDpi xmlns:a14="http://schemas.microsoft.com/office/drawing/2010/main" val="0"/>
              </a:ext>
            </a:extLst>
          </a:blip>
          <a:srcRect l="7599" t="22837" r="20250" b="18720"/>
          <a:stretch/>
        </p:blipFill>
        <p:spPr>
          <a:xfrm>
            <a:off x="1244966" y="1085495"/>
            <a:ext cx="979200" cy="793159"/>
          </a:xfrm>
          <a:prstGeom prst="rect">
            <a:avLst/>
          </a:prstGeom>
        </p:spPr>
      </p:pic>
      <p:sp>
        <p:nvSpPr>
          <p:cNvPr id="5" name="テキスト ボックス 4">
            <a:extLst>
              <a:ext uri="{FF2B5EF4-FFF2-40B4-BE49-F238E27FC236}">
                <a16:creationId xmlns:a16="http://schemas.microsoft.com/office/drawing/2014/main" id="{FE8F3C33-33A8-D123-4838-EF8D872CCFBB}"/>
              </a:ext>
            </a:extLst>
          </p:cNvPr>
          <p:cNvSpPr txBox="1"/>
          <p:nvPr/>
        </p:nvSpPr>
        <p:spPr>
          <a:xfrm>
            <a:off x="309634" y="582576"/>
            <a:ext cx="1826141" cy="584775"/>
          </a:xfrm>
          <a:prstGeom prst="rect">
            <a:avLst/>
          </a:prstGeom>
          <a:noFill/>
        </p:spPr>
        <p:txBody>
          <a:bodyPr wrap="none" rtlCol="0">
            <a:spAutoFit/>
          </a:bodyPr>
          <a:lstStyle/>
          <a:p>
            <a:r>
              <a:rPr kumimoji="1" lang="en-US" altLang="ja-JP" sz="3200">
                <a:solidFill>
                  <a:srgbClr val="404040"/>
                </a:solidFill>
                <a:latin typeface="HGPｺﾞｼｯｸE" panose="020B0900000000000000" pitchFamily="50" charset="-128"/>
                <a:ea typeface="HGPｺﾞｼｯｸE" panose="020B0900000000000000" pitchFamily="50" charset="-128"/>
              </a:rPr>
              <a:t>【</a:t>
            </a:r>
            <a:r>
              <a:rPr kumimoji="1" lang="ja-JP" altLang="en-US" sz="3200">
                <a:solidFill>
                  <a:srgbClr val="404040"/>
                </a:solidFill>
                <a:latin typeface="HGPｺﾞｼｯｸE" panose="020B0900000000000000" pitchFamily="50" charset="-128"/>
                <a:ea typeface="HGPｺﾞｼｯｸE" panose="020B0900000000000000" pitchFamily="50" charset="-128"/>
              </a:rPr>
              <a:t>風水害</a:t>
            </a:r>
            <a:r>
              <a:rPr kumimoji="1" lang="en-US" altLang="ja-JP" sz="3200">
                <a:solidFill>
                  <a:srgbClr val="404040"/>
                </a:solidFill>
                <a:latin typeface="HGPｺﾞｼｯｸE" panose="020B0900000000000000" pitchFamily="50" charset="-128"/>
                <a:ea typeface="HGPｺﾞｼｯｸE" panose="020B0900000000000000" pitchFamily="50" charset="-128"/>
              </a:rPr>
              <a:t>】</a:t>
            </a:r>
            <a:endParaRPr kumimoji="1" lang="ja-JP" altLang="en-US" sz="3200">
              <a:solidFill>
                <a:srgbClr val="404040"/>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531668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下矢印 12">
            <a:extLst>
              <a:ext uri="{FF2B5EF4-FFF2-40B4-BE49-F238E27FC236}">
                <a16:creationId xmlns:a16="http://schemas.microsoft.com/office/drawing/2014/main" id="{26CDE692-DCF3-4F14-AEAE-E234C38DE22C}"/>
              </a:ext>
            </a:extLst>
          </p:cNvPr>
          <p:cNvSpPr/>
          <p:nvPr/>
        </p:nvSpPr>
        <p:spPr>
          <a:xfrm>
            <a:off x="4030974" y="1301286"/>
            <a:ext cx="1082050" cy="5490039"/>
          </a:xfrm>
          <a:prstGeom prst="downArrow">
            <a:avLst>
              <a:gd name="adj1" fmla="val 50000"/>
              <a:gd name="adj2" fmla="val 21461"/>
            </a:avLst>
          </a:prstGeom>
          <a:solidFill>
            <a:schemeClr val="tx1">
              <a:lumMod val="75000"/>
              <a:lumOff val="25000"/>
            </a:schemeClr>
          </a:solidFill>
          <a:ln w="12700">
            <a:solidFill>
              <a:schemeClr val="tx1">
                <a:lumMod val="75000"/>
                <a:lumOff val="25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ja-JP" altLang="en-US"/>
          </a:p>
        </p:txBody>
      </p:sp>
      <p:sp>
        <p:nvSpPr>
          <p:cNvPr id="40" name="スライド番号プレースホルダー 3">
            <a:extLst>
              <a:ext uri="{FF2B5EF4-FFF2-40B4-BE49-F238E27FC236}">
                <a16:creationId xmlns:a16="http://schemas.microsoft.com/office/drawing/2014/main" id="{59748DB0-FB5D-4412-9945-0CC3358F77FF}"/>
              </a:ext>
            </a:extLst>
          </p:cNvPr>
          <p:cNvSpPr>
            <a:spLocks noGrp="1"/>
          </p:cNvSpPr>
          <p:nvPr>
            <p:ph type="sldNum" sz="quarter" idx="12"/>
          </p:nvPr>
        </p:nvSpPr>
        <p:spPr>
          <a:xfrm>
            <a:off x="7086600" y="6492875"/>
            <a:ext cx="2057400" cy="365125"/>
          </a:xfrm>
        </p:spPr>
        <p:txBody>
          <a:bodyPr/>
          <a:lstStyle/>
          <a:p>
            <a:fld id="{48C0FCB9-D989-46F1-965E-624BDAC7E129}" type="slidenum">
              <a:rPr kumimoji="1" lang="ja-JP" altLang="en-US" smtClean="0"/>
              <a:pPr/>
              <a:t>3</a:t>
            </a:fld>
            <a:endParaRPr kumimoji="1" lang="ja-JP" altLang="en-US"/>
          </a:p>
        </p:txBody>
      </p:sp>
      <p:sp>
        <p:nvSpPr>
          <p:cNvPr id="42" name="テキスト ボックス 41">
            <a:extLst>
              <a:ext uri="{FF2B5EF4-FFF2-40B4-BE49-F238E27FC236}">
                <a16:creationId xmlns:a16="http://schemas.microsoft.com/office/drawing/2014/main" id="{F0956E00-927B-471C-A7A2-62D1AF12BB98}"/>
              </a:ext>
            </a:extLst>
          </p:cNvPr>
          <p:cNvSpPr txBox="1"/>
          <p:nvPr/>
        </p:nvSpPr>
        <p:spPr>
          <a:xfrm>
            <a:off x="6626647" y="1621853"/>
            <a:ext cx="2279310" cy="904609"/>
          </a:xfrm>
          <a:prstGeom prst="rect">
            <a:avLst/>
          </a:prstGeom>
          <a:noFill/>
        </p:spPr>
        <p:txBody>
          <a:bodyPr wrap="square" lIns="72000" tIns="0" rIns="0" bIns="0" rtlCol="0" anchor="ctr">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・身を守る行動、火の始末、自宅の初期消火、家族の</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安否確認</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pic>
        <p:nvPicPr>
          <p:cNvPr id="47" name="図 46" descr="時計 が含まれている画像&#10;&#10;自動的に生成された説明">
            <a:extLst>
              <a:ext uri="{FF2B5EF4-FFF2-40B4-BE49-F238E27FC236}">
                <a16:creationId xmlns:a16="http://schemas.microsoft.com/office/drawing/2014/main" id="{8D51238D-83AF-47F6-A074-A0A2749CD443}"/>
              </a:ext>
            </a:extLst>
          </p:cNvPr>
          <p:cNvPicPr>
            <a:picLocks noChangeAspect="1"/>
          </p:cNvPicPr>
          <p:nvPr/>
        </p:nvPicPr>
        <p:blipFill>
          <a:blip r:embed="rId3" cstate="hq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320328" y="4244308"/>
            <a:ext cx="979200" cy="979200"/>
          </a:xfrm>
          <a:prstGeom prst="rect">
            <a:avLst/>
          </a:prstGeom>
          <a:scene3d>
            <a:camera prst="orthographicFront">
              <a:rot lat="0" lon="10800000" rev="0"/>
            </a:camera>
            <a:lightRig rig="threePt" dir="t"/>
          </a:scene3d>
        </p:spPr>
      </p:pic>
      <p:sp>
        <p:nvSpPr>
          <p:cNvPr id="51" name="テキスト ボックス 50">
            <a:extLst>
              <a:ext uri="{FF2B5EF4-FFF2-40B4-BE49-F238E27FC236}">
                <a16:creationId xmlns:a16="http://schemas.microsoft.com/office/drawing/2014/main" id="{73C1EDAC-ADCF-4F9D-9CAF-CFA1E4C6E123}"/>
              </a:ext>
            </a:extLst>
          </p:cNvPr>
          <p:cNvSpPr txBox="1"/>
          <p:nvPr/>
        </p:nvSpPr>
        <p:spPr>
          <a:xfrm>
            <a:off x="6626646" y="4187164"/>
            <a:ext cx="2403053" cy="512469"/>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・避難場所等への避難</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・避難行動要支援者の避難</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支援等</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・避難時にはブレーカーを切る、ガスを止める</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zh-TW"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59" name="テキスト ボックス 58">
            <a:extLst>
              <a:ext uri="{FF2B5EF4-FFF2-40B4-BE49-F238E27FC236}">
                <a16:creationId xmlns:a16="http://schemas.microsoft.com/office/drawing/2014/main" id="{39933A97-9614-434B-B00C-15BC07CC564D}"/>
              </a:ext>
            </a:extLst>
          </p:cNvPr>
          <p:cNvSpPr txBox="1"/>
          <p:nvPr/>
        </p:nvSpPr>
        <p:spPr>
          <a:xfrm>
            <a:off x="6626646" y="5479225"/>
            <a:ext cx="2305153" cy="1364099"/>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・避難生活が長期化する場合、指定避難所の運営</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・在宅避難者で食料や救援</a:t>
            </a:r>
            <a:b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物資等の支援が必要な方への支援</a:t>
            </a:r>
            <a:endPar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72000" indent="-457200"/>
            <a:endParaRPr lang="zh-TW"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6" name="テキスト ボックス 25">
            <a:extLst>
              <a:ext uri="{FF2B5EF4-FFF2-40B4-BE49-F238E27FC236}">
                <a16:creationId xmlns:a16="http://schemas.microsoft.com/office/drawing/2014/main" id="{19DA272F-E5BA-464D-9D5F-08EFDC6BBC3B}"/>
              </a:ext>
            </a:extLst>
          </p:cNvPr>
          <p:cNvSpPr txBox="1"/>
          <p:nvPr/>
        </p:nvSpPr>
        <p:spPr>
          <a:xfrm>
            <a:off x="6753139" y="1301286"/>
            <a:ext cx="2178661" cy="551543"/>
          </a:xfrm>
          <a:prstGeom prst="rect">
            <a:avLst/>
          </a:prstGeom>
          <a:noFill/>
        </p:spPr>
        <p:txBody>
          <a:bodyPr wrap="square" lIns="72000" tIns="0" rIns="0" bIns="0" rtlCol="0" anchor="ctr">
            <a:noAutofit/>
          </a:bodyPr>
          <a:lstStyle/>
          <a:p>
            <a:pPr marL="72000" indent="-457200"/>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住民等が取るべき行動</a:t>
            </a:r>
            <a:r>
              <a:rPr lang="en-US" altLang="ja-JP" sz="14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27" name="爆発: 8 pt 26">
            <a:extLst>
              <a:ext uri="{FF2B5EF4-FFF2-40B4-BE49-F238E27FC236}">
                <a16:creationId xmlns:a16="http://schemas.microsoft.com/office/drawing/2014/main" id="{A871EA27-32BD-497A-9F75-D0077F49A04A}"/>
              </a:ext>
            </a:extLst>
          </p:cNvPr>
          <p:cNvSpPr/>
          <p:nvPr/>
        </p:nvSpPr>
        <p:spPr>
          <a:xfrm>
            <a:off x="1434617" y="2444955"/>
            <a:ext cx="6366358" cy="1064459"/>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latin typeface="HGPｺﾞｼｯｸE" panose="020B0900000000000000" pitchFamily="50" charset="-128"/>
                <a:ea typeface="HGPｺﾞｼｯｸE" panose="020B0900000000000000" pitchFamily="50" charset="-128"/>
              </a:rPr>
              <a:t>建物倒壊・火災の発生等</a:t>
            </a:r>
          </a:p>
        </p:txBody>
      </p:sp>
      <p:sp>
        <p:nvSpPr>
          <p:cNvPr id="29" name="テキスト ボックス 28">
            <a:extLst>
              <a:ext uri="{FF2B5EF4-FFF2-40B4-BE49-F238E27FC236}">
                <a16:creationId xmlns:a16="http://schemas.microsoft.com/office/drawing/2014/main" id="{33CA68AF-8AD2-40C6-B644-847017E61F88}"/>
              </a:ext>
            </a:extLst>
          </p:cNvPr>
          <p:cNvSpPr txBox="1"/>
          <p:nvPr/>
        </p:nvSpPr>
        <p:spPr>
          <a:xfrm>
            <a:off x="6658850" y="3724479"/>
            <a:ext cx="2240906" cy="271235"/>
          </a:xfrm>
          <a:prstGeom prst="rect">
            <a:avLst/>
          </a:prstGeom>
          <a:noFill/>
        </p:spPr>
        <p:txBody>
          <a:bodyPr wrap="square" lIns="72000" tIns="0" rIns="0" bIns="0" rtlCol="0" anchor="t">
            <a:noAutofit/>
          </a:bodyPr>
          <a:lstStyle/>
          <a:p>
            <a:pPr marL="72000" indent="-457200"/>
            <a:r>
              <a:rPr lang="ja-JP" altLang="en-US" sz="1400">
                <a:solidFill>
                  <a:schemeClr val="tx1">
                    <a:lumMod val="75000"/>
                    <a:lumOff val="25000"/>
                  </a:schemeClr>
                </a:solidFill>
                <a:latin typeface="HGPｺﾞｼｯｸE" panose="020B0900000000000000" pitchFamily="50" charset="-128"/>
                <a:ea typeface="HGPｺﾞｼｯｸE" panose="020B0900000000000000" pitchFamily="50" charset="-128"/>
              </a:rPr>
              <a:t>・安全第一</a:t>
            </a:r>
            <a:endParaRPr lang="zh-TW" altLang="en-US" sz="14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E94209A0-D9BE-42A3-BD2C-F0CE2AE697FB}"/>
              </a:ext>
            </a:extLst>
          </p:cNvPr>
          <p:cNvSpPr>
            <a:spLocks noGrp="1"/>
          </p:cNvSpPr>
          <p:nvPr>
            <p:ph type="title"/>
          </p:nvPr>
        </p:nvSpPr>
        <p:spPr>
          <a:xfrm>
            <a:off x="-1353" y="0"/>
            <a:ext cx="9144000" cy="651600"/>
          </a:xfrm>
        </p:spPr>
        <p:txBody>
          <a:bodyPr/>
          <a:lstStyle/>
          <a:p>
            <a:r>
              <a:rPr lang="ja-JP" altLang="en-US"/>
              <a:t>災害発生前後にとるべき行動（主に自助・共助）</a:t>
            </a:r>
            <a:endParaRPr kumimoji="1" lang="ja-JP" altLang="en-US"/>
          </a:p>
        </p:txBody>
      </p:sp>
      <p:sp>
        <p:nvSpPr>
          <p:cNvPr id="43" name="爆発: 8 pt 42">
            <a:extLst>
              <a:ext uri="{FF2B5EF4-FFF2-40B4-BE49-F238E27FC236}">
                <a16:creationId xmlns:a16="http://schemas.microsoft.com/office/drawing/2014/main" id="{3C91B659-C710-4A2B-85EA-AD0C6E014054}"/>
              </a:ext>
            </a:extLst>
          </p:cNvPr>
          <p:cNvSpPr/>
          <p:nvPr/>
        </p:nvSpPr>
        <p:spPr>
          <a:xfrm>
            <a:off x="2660075" y="672918"/>
            <a:ext cx="3837600" cy="1302344"/>
          </a:xfrm>
          <a:prstGeom prst="irregularSeal1">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地震の発生</a:t>
            </a:r>
          </a:p>
        </p:txBody>
      </p:sp>
      <p:sp>
        <p:nvSpPr>
          <p:cNvPr id="28" name="正方形/長方形 27">
            <a:extLst>
              <a:ext uri="{FF2B5EF4-FFF2-40B4-BE49-F238E27FC236}">
                <a16:creationId xmlns:a16="http://schemas.microsoft.com/office/drawing/2014/main" id="{55A434FF-1A34-409B-B3F4-6291D27A9031}"/>
              </a:ext>
            </a:extLst>
          </p:cNvPr>
          <p:cNvSpPr/>
          <p:nvPr/>
        </p:nvSpPr>
        <p:spPr>
          <a:xfrm>
            <a:off x="2517352" y="3500236"/>
            <a:ext cx="4114800" cy="7452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PｺﾞｼｯｸE" panose="020B0900000000000000" pitchFamily="50" charset="-128"/>
                <a:ea typeface="HGPｺﾞｼｯｸE" panose="020B0900000000000000" pitchFamily="50" charset="-128"/>
              </a:rPr>
              <a:t>安否確認・被害情報の収集・</a:t>
            </a:r>
            <a:endParaRPr kumimoji="1" lang="en-US" altLang="ja-JP" sz="2000">
              <a:solidFill>
                <a:schemeClr val="bg1"/>
              </a:solidFill>
              <a:latin typeface="HGPｺﾞｼｯｸE" panose="020B0900000000000000" pitchFamily="50" charset="-128"/>
              <a:ea typeface="HGPｺﾞｼｯｸE" panose="020B0900000000000000" pitchFamily="50" charset="-128"/>
            </a:endParaRPr>
          </a:p>
          <a:p>
            <a:pPr algn="ctr"/>
            <a:r>
              <a:rPr kumimoji="1" lang="ja-JP" altLang="en-US" sz="2000">
                <a:solidFill>
                  <a:schemeClr val="bg1"/>
                </a:solidFill>
                <a:latin typeface="HGPｺﾞｼｯｸE" panose="020B0900000000000000" pitchFamily="50" charset="-128"/>
                <a:ea typeface="HGPｺﾞｼｯｸE" panose="020B0900000000000000" pitchFamily="50" charset="-128"/>
              </a:rPr>
              <a:t>消火・救出</a:t>
            </a:r>
            <a:r>
              <a:rPr lang="ja-JP" altLang="en-US" sz="2000">
                <a:solidFill>
                  <a:schemeClr val="bg1"/>
                </a:solidFill>
                <a:latin typeface="HGPｺﾞｼｯｸE" panose="020B0900000000000000" pitchFamily="50" charset="-128"/>
                <a:ea typeface="HGPｺﾞｼｯｸE" panose="020B0900000000000000" pitchFamily="50" charset="-128"/>
              </a:rPr>
              <a:t>・救護など</a:t>
            </a:r>
            <a:endParaRPr kumimoji="1" lang="en-US" altLang="ja-JP" sz="2000">
              <a:solidFill>
                <a:schemeClr val="bg1"/>
              </a:solidFill>
              <a:latin typeface="HGPｺﾞｼｯｸE" panose="020B0900000000000000" pitchFamily="50" charset="-128"/>
              <a:ea typeface="HGPｺﾞｼｯｸE" panose="020B0900000000000000" pitchFamily="50" charset="-128"/>
            </a:endParaRPr>
          </a:p>
        </p:txBody>
      </p:sp>
      <p:sp>
        <p:nvSpPr>
          <p:cNvPr id="31" name="正方形/長方形 30">
            <a:extLst>
              <a:ext uri="{FF2B5EF4-FFF2-40B4-BE49-F238E27FC236}">
                <a16:creationId xmlns:a16="http://schemas.microsoft.com/office/drawing/2014/main" id="{0F0451BC-A059-47E3-B100-1C8010516B9D}"/>
              </a:ext>
            </a:extLst>
          </p:cNvPr>
          <p:cNvSpPr/>
          <p:nvPr/>
        </p:nvSpPr>
        <p:spPr>
          <a:xfrm>
            <a:off x="2513478" y="4363050"/>
            <a:ext cx="4114800" cy="7452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bg1"/>
                </a:solidFill>
                <a:latin typeface="HGPｺﾞｼｯｸE" panose="020B0900000000000000" pitchFamily="50" charset="-128"/>
                <a:ea typeface="HGPｺﾞｼｯｸE" panose="020B0900000000000000" pitchFamily="50" charset="-128"/>
              </a:rPr>
              <a:t>避難誘導・避難支援・</a:t>
            </a:r>
            <a:endParaRPr kumimoji="1" lang="en-US" altLang="ja-JP" sz="2000">
              <a:solidFill>
                <a:schemeClr val="bg1"/>
              </a:solidFill>
              <a:latin typeface="HGPｺﾞｼｯｸE" panose="020B0900000000000000" pitchFamily="50" charset="-128"/>
              <a:ea typeface="HGPｺﾞｼｯｸE" panose="020B0900000000000000" pitchFamily="50" charset="-128"/>
            </a:endParaRPr>
          </a:p>
          <a:p>
            <a:pPr algn="ctr"/>
            <a:r>
              <a:rPr kumimoji="1" lang="ja-JP" altLang="en-US" sz="2000">
                <a:solidFill>
                  <a:schemeClr val="bg1"/>
                </a:solidFill>
                <a:latin typeface="HGPｺﾞｼｯｸE" panose="020B0900000000000000" pitchFamily="50" charset="-128"/>
                <a:ea typeface="HGPｺﾞｼｯｸE" panose="020B0900000000000000" pitchFamily="50" charset="-128"/>
              </a:rPr>
              <a:t>二次被害の防止など</a:t>
            </a:r>
            <a:endParaRPr kumimoji="1" lang="en-US" altLang="ja-JP" sz="2000">
              <a:solidFill>
                <a:schemeClr val="bg1"/>
              </a:solidFill>
              <a:latin typeface="HGPｺﾞｼｯｸE" panose="020B0900000000000000" pitchFamily="50" charset="-128"/>
              <a:ea typeface="HGPｺﾞｼｯｸE" panose="020B0900000000000000" pitchFamily="50" charset="-128"/>
            </a:endParaRPr>
          </a:p>
        </p:txBody>
      </p:sp>
      <p:sp>
        <p:nvSpPr>
          <p:cNvPr id="32" name="正方形/長方形 31">
            <a:extLst>
              <a:ext uri="{FF2B5EF4-FFF2-40B4-BE49-F238E27FC236}">
                <a16:creationId xmlns:a16="http://schemas.microsoft.com/office/drawing/2014/main" id="{20269422-9FCC-48AC-AC36-D6D1055CDA09}"/>
              </a:ext>
            </a:extLst>
          </p:cNvPr>
          <p:cNvSpPr/>
          <p:nvPr/>
        </p:nvSpPr>
        <p:spPr>
          <a:xfrm>
            <a:off x="2513296" y="5371821"/>
            <a:ext cx="4114702" cy="1122052"/>
          </a:xfrm>
          <a:prstGeom prst="rect">
            <a:avLst/>
          </a:prstGeom>
          <a:solidFill>
            <a:schemeClr val="bg1"/>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rgbClr val="404040"/>
                </a:solidFill>
                <a:latin typeface="HGPｺﾞｼｯｸE" panose="020B0900000000000000" pitchFamily="50" charset="-128"/>
                <a:ea typeface="HGPｺﾞｼｯｸE" panose="020B0900000000000000" pitchFamily="50" charset="-128"/>
              </a:rPr>
              <a:t>指定避難所での避難生活・</a:t>
            </a:r>
            <a:endParaRPr kumimoji="1" lang="en-US" altLang="ja-JP" sz="2000">
              <a:solidFill>
                <a:srgbClr val="404040"/>
              </a:solidFill>
              <a:latin typeface="HGPｺﾞｼｯｸE" panose="020B0900000000000000" pitchFamily="50" charset="-128"/>
              <a:ea typeface="HGPｺﾞｼｯｸE" panose="020B0900000000000000" pitchFamily="50" charset="-128"/>
            </a:endParaRPr>
          </a:p>
          <a:p>
            <a:pPr algn="ctr"/>
            <a:r>
              <a:rPr kumimoji="1" lang="zh-TW" altLang="en-US" sz="2000">
                <a:solidFill>
                  <a:srgbClr val="404040"/>
                </a:solidFill>
                <a:latin typeface="HGPｺﾞｼｯｸE" panose="020B0900000000000000" pitchFamily="50" charset="-128"/>
                <a:ea typeface="HGPｺﾞｼｯｸE" panose="020B0900000000000000" pitchFamily="50" charset="-128"/>
              </a:rPr>
              <a:t>在宅避難者支援</a:t>
            </a:r>
          </a:p>
        </p:txBody>
      </p:sp>
      <p:sp>
        <p:nvSpPr>
          <p:cNvPr id="33" name="円/楕円 24">
            <a:extLst>
              <a:ext uri="{FF2B5EF4-FFF2-40B4-BE49-F238E27FC236}">
                <a16:creationId xmlns:a16="http://schemas.microsoft.com/office/drawing/2014/main" id="{51F5C2DA-E450-4886-86BF-02EB14E5B02B}"/>
              </a:ext>
            </a:extLst>
          </p:cNvPr>
          <p:cNvSpPr/>
          <p:nvPr/>
        </p:nvSpPr>
        <p:spPr>
          <a:xfrm>
            <a:off x="2553681" y="5958947"/>
            <a:ext cx="468000" cy="468000"/>
          </a:xfrm>
          <a:prstGeom prst="ellipse">
            <a:avLst/>
          </a:prstGeom>
          <a:solidFill>
            <a:srgbClr val="548235"/>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公助</a:t>
            </a:r>
          </a:p>
        </p:txBody>
      </p:sp>
      <p:sp>
        <p:nvSpPr>
          <p:cNvPr id="34" name="円/楕円 24">
            <a:extLst>
              <a:ext uri="{FF2B5EF4-FFF2-40B4-BE49-F238E27FC236}">
                <a16:creationId xmlns:a16="http://schemas.microsoft.com/office/drawing/2014/main" id="{B1F9AE5E-44D2-4110-8E7F-EA2DCA9C62B7}"/>
              </a:ext>
            </a:extLst>
          </p:cNvPr>
          <p:cNvSpPr/>
          <p:nvPr/>
        </p:nvSpPr>
        <p:spPr>
          <a:xfrm>
            <a:off x="2553681" y="5441313"/>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5" name="円/楕円 24">
            <a:extLst>
              <a:ext uri="{FF2B5EF4-FFF2-40B4-BE49-F238E27FC236}">
                <a16:creationId xmlns:a16="http://schemas.microsoft.com/office/drawing/2014/main" id="{97FCFDF6-079E-4215-A7C4-D658F9A5A3CA}"/>
              </a:ext>
            </a:extLst>
          </p:cNvPr>
          <p:cNvSpPr/>
          <p:nvPr/>
        </p:nvSpPr>
        <p:spPr>
          <a:xfrm>
            <a:off x="2550420" y="3625636"/>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6" name="円/楕円 19">
            <a:extLst>
              <a:ext uri="{FF2B5EF4-FFF2-40B4-BE49-F238E27FC236}">
                <a16:creationId xmlns:a16="http://schemas.microsoft.com/office/drawing/2014/main" id="{D13E434E-621F-446B-AC41-4B5F809B1249}"/>
              </a:ext>
            </a:extLst>
          </p:cNvPr>
          <p:cNvSpPr/>
          <p:nvPr/>
        </p:nvSpPr>
        <p:spPr>
          <a:xfrm>
            <a:off x="2553681" y="4511325"/>
            <a:ext cx="468000" cy="468000"/>
          </a:xfrm>
          <a:prstGeom prst="ellipse">
            <a:avLst/>
          </a:prstGeom>
          <a:solidFill>
            <a:srgbClr val="FF2800"/>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共助</a:t>
            </a:r>
          </a:p>
        </p:txBody>
      </p:sp>
      <p:sp>
        <p:nvSpPr>
          <p:cNvPr id="37" name="正方形/長方形 36">
            <a:extLst>
              <a:ext uri="{FF2B5EF4-FFF2-40B4-BE49-F238E27FC236}">
                <a16:creationId xmlns:a16="http://schemas.microsoft.com/office/drawing/2014/main" id="{02CBE7E7-2DF4-472C-A4B8-700DFC4D5851}"/>
              </a:ext>
            </a:extLst>
          </p:cNvPr>
          <p:cNvSpPr/>
          <p:nvPr/>
        </p:nvSpPr>
        <p:spPr>
          <a:xfrm>
            <a:off x="2513478" y="1865250"/>
            <a:ext cx="4114800" cy="583200"/>
          </a:xfrm>
          <a:prstGeom prst="rect">
            <a:avLst/>
          </a:prstGeom>
          <a:solidFill>
            <a:schemeClr val="bg1"/>
          </a:solidFill>
          <a:ln w="28575">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身の安全の確保・避難</a:t>
            </a:r>
          </a:p>
        </p:txBody>
      </p:sp>
      <p:sp>
        <p:nvSpPr>
          <p:cNvPr id="38" name="円/楕円 24">
            <a:extLst>
              <a:ext uri="{FF2B5EF4-FFF2-40B4-BE49-F238E27FC236}">
                <a16:creationId xmlns:a16="http://schemas.microsoft.com/office/drawing/2014/main" id="{B69549F5-45DA-4715-9059-D02AB83FD900}"/>
              </a:ext>
            </a:extLst>
          </p:cNvPr>
          <p:cNvSpPr/>
          <p:nvPr/>
        </p:nvSpPr>
        <p:spPr>
          <a:xfrm>
            <a:off x="2553681" y="1922850"/>
            <a:ext cx="468000" cy="468000"/>
          </a:xfrm>
          <a:prstGeom prst="ellipse">
            <a:avLst/>
          </a:prstGeom>
          <a:solidFill>
            <a:srgbClr val="52BBCE"/>
          </a:solidFill>
          <a:ln w="28575">
            <a:solidFill>
              <a:schemeClr val="bg1"/>
            </a:solidFill>
          </a:ln>
        </p:spPr>
        <p:style>
          <a:lnRef idx="1">
            <a:schemeClr val="accent5"/>
          </a:lnRef>
          <a:fillRef idx="3">
            <a:schemeClr val="accent5"/>
          </a:fillRef>
          <a:effectRef idx="2">
            <a:schemeClr val="accent5"/>
          </a:effectRef>
          <a:fontRef idx="minor">
            <a:schemeClr val="lt1"/>
          </a:fontRef>
        </p:style>
        <p:txBody>
          <a:bodyPr wrap="none" lIns="0" tIns="0" rIns="0" bIns="0" rtlCol="0" anchor="ctr"/>
          <a:lstStyle/>
          <a:p>
            <a:pPr lvl="0" algn="ctr"/>
            <a:r>
              <a:rPr lang="ja-JP" altLang="en-US" sz="1600">
                <a:solidFill>
                  <a:schemeClr val="bg1"/>
                </a:solidFill>
                <a:latin typeface="HGPｺﾞｼｯｸE" panose="020B0900000000000000" pitchFamily="50" charset="-128"/>
                <a:ea typeface="HGPｺﾞｼｯｸE" panose="020B0900000000000000" pitchFamily="50" charset="-128"/>
              </a:rPr>
              <a:t>自助</a:t>
            </a:r>
          </a:p>
        </p:txBody>
      </p:sp>
      <p:pic>
        <p:nvPicPr>
          <p:cNvPr id="10" name="図 9" descr="抽象, 挿絵, 記号 が含まれている画像&#10;&#10;自動的に生成された説明">
            <a:extLst>
              <a:ext uri="{FF2B5EF4-FFF2-40B4-BE49-F238E27FC236}">
                <a16:creationId xmlns:a16="http://schemas.microsoft.com/office/drawing/2014/main" id="{CEF842EC-1663-7602-6D1B-2B3B0FD4FD25}"/>
              </a:ext>
            </a:extLst>
          </p:cNvPr>
          <p:cNvPicPr>
            <a:picLocks noChangeAspect="1"/>
          </p:cNvPicPr>
          <p:nvPr/>
        </p:nvPicPr>
        <p:blipFill>
          <a:blip r:embed="rId4">
            <a:grayscl/>
            <a:alphaModFix amt="85000"/>
            <a:extLst>
              <a:ext uri="{28A0092B-C50C-407E-A947-70E740481C1C}">
                <a14:useLocalDpi xmlns:a14="http://schemas.microsoft.com/office/drawing/2010/main" val="0"/>
              </a:ext>
            </a:extLst>
          </a:blip>
          <a:stretch>
            <a:fillRect/>
          </a:stretch>
        </p:blipFill>
        <p:spPr>
          <a:xfrm>
            <a:off x="1314855" y="1060967"/>
            <a:ext cx="979200" cy="979200"/>
          </a:xfrm>
          <a:prstGeom prst="rect">
            <a:avLst/>
          </a:prstGeom>
        </p:spPr>
      </p:pic>
      <p:pic>
        <p:nvPicPr>
          <p:cNvPr id="11" name="図 10" descr="黒い背景と白い文字&#10;&#10;自動的に生成された説明">
            <a:extLst>
              <a:ext uri="{FF2B5EF4-FFF2-40B4-BE49-F238E27FC236}">
                <a16:creationId xmlns:a16="http://schemas.microsoft.com/office/drawing/2014/main" id="{2F092D06-5B12-B6D5-7070-41402ADA4D16}"/>
              </a:ext>
            </a:extLst>
          </p:cNvPr>
          <p:cNvPicPr>
            <a:picLocks noChangeAspect="1"/>
          </p:cNvPicPr>
          <p:nvPr/>
        </p:nvPicPr>
        <p:blipFill>
          <a:blip r:embed="rId5"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52353" y="1362758"/>
            <a:ext cx="979200" cy="979200"/>
          </a:xfrm>
          <a:prstGeom prst="rect">
            <a:avLst/>
          </a:prstGeom>
        </p:spPr>
      </p:pic>
      <p:sp>
        <p:nvSpPr>
          <p:cNvPr id="12" name="テキスト ボックス 11">
            <a:extLst>
              <a:ext uri="{FF2B5EF4-FFF2-40B4-BE49-F238E27FC236}">
                <a16:creationId xmlns:a16="http://schemas.microsoft.com/office/drawing/2014/main" id="{9DE82860-70F0-052E-A2EE-13041087EBC2}"/>
              </a:ext>
            </a:extLst>
          </p:cNvPr>
          <p:cNvSpPr txBox="1"/>
          <p:nvPr/>
        </p:nvSpPr>
        <p:spPr>
          <a:xfrm>
            <a:off x="143469" y="590965"/>
            <a:ext cx="2236510" cy="584775"/>
          </a:xfrm>
          <a:prstGeom prst="rect">
            <a:avLst/>
          </a:prstGeom>
          <a:noFill/>
        </p:spPr>
        <p:txBody>
          <a:bodyPr wrap="none" rtlCol="0">
            <a:spAutoFit/>
          </a:bodyPr>
          <a:lstStyle/>
          <a:p>
            <a:r>
              <a:rPr kumimoji="1" lang="en-US" altLang="ja-JP" sz="3200">
                <a:solidFill>
                  <a:srgbClr val="404040"/>
                </a:solidFill>
                <a:latin typeface="HGPｺﾞｼｯｸE" panose="020B0900000000000000" pitchFamily="50" charset="-128"/>
                <a:ea typeface="HGPｺﾞｼｯｸE" panose="020B0900000000000000" pitchFamily="50" charset="-128"/>
              </a:rPr>
              <a:t>【</a:t>
            </a:r>
            <a:r>
              <a:rPr kumimoji="1" lang="ja-JP" altLang="en-US" sz="3200">
                <a:solidFill>
                  <a:srgbClr val="404040"/>
                </a:solidFill>
                <a:latin typeface="HGPｺﾞｼｯｸE" panose="020B0900000000000000" pitchFamily="50" charset="-128"/>
                <a:ea typeface="HGPｺﾞｼｯｸE" panose="020B0900000000000000" pitchFamily="50" charset="-128"/>
              </a:rPr>
              <a:t>地震災害</a:t>
            </a:r>
            <a:r>
              <a:rPr kumimoji="1" lang="en-US" altLang="ja-JP" sz="3200">
                <a:solidFill>
                  <a:srgbClr val="404040"/>
                </a:solidFill>
                <a:latin typeface="HGPｺﾞｼｯｸE" panose="020B0900000000000000" pitchFamily="50" charset="-128"/>
                <a:ea typeface="HGPｺﾞｼｯｸE" panose="020B0900000000000000" pitchFamily="50" charset="-128"/>
              </a:rPr>
              <a:t>】</a:t>
            </a:r>
            <a:endParaRPr kumimoji="1" lang="ja-JP" altLang="en-US" sz="3200">
              <a:solidFill>
                <a:srgbClr val="404040"/>
              </a:solidFill>
              <a:latin typeface="HGPｺﾞｼｯｸE" panose="020B0900000000000000" pitchFamily="50" charset="-128"/>
              <a:ea typeface="HGPｺﾞｼｯｸE" panose="020B0900000000000000" pitchFamily="50" charset="-128"/>
            </a:endParaRPr>
          </a:p>
        </p:txBody>
      </p:sp>
      <p:pic>
        <p:nvPicPr>
          <p:cNvPr id="13" name="図 12" descr="背景パターン が含まれている画像&#10;&#10;自動的に生成された説明">
            <a:extLst>
              <a:ext uri="{FF2B5EF4-FFF2-40B4-BE49-F238E27FC236}">
                <a16:creationId xmlns:a16="http://schemas.microsoft.com/office/drawing/2014/main" id="{A723AE7C-3CAA-86DB-0E28-A4F62D88A074}"/>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56238" y="2254713"/>
            <a:ext cx="742020" cy="742020"/>
          </a:xfrm>
          <a:prstGeom prst="rect">
            <a:avLst/>
          </a:prstGeom>
          <a:noFill/>
        </p:spPr>
      </p:pic>
    </p:spTree>
    <p:extLst>
      <p:ext uri="{BB962C8B-B14F-4D97-AF65-F5344CB8AC3E}">
        <p14:creationId xmlns:p14="http://schemas.microsoft.com/office/powerpoint/2010/main" val="1743290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4</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267185" y="1621239"/>
            <a:ext cx="6773229" cy="3656010"/>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地域のいのちを守るには</a:t>
            </a:r>
          </a:p>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自助の力に加えて</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共助の力で災害を乗り越える</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ことが不可欠です</a:t>
            </a:r>
          </a:p>
        </p:txBody>
      </p:sp>
    </p:spTree>
    <p:extLst>
      <p:ext uri="{BB962C8B-B14F-4D97-AF65-F5344CB8AC3E}">
        <p14:creationId xmlns:p14="http://schemas.microsoft.com/office/powerpoint/2010/main" val="206875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a:extLst>
              <a:ext uri="{FF2B5EF4-FFF2-40B4-BE49-F238E27FC236}">
                <a16:creationId xmlns:a16="http://schemas.microsoft.com/office/drawing/2014/main" id="{0231A35B-F7AE-4D44-8740-9FAC4D8B7FB5}"/>
              </a:ext>
            </a:extLst>
          </p:cNvPr>
          <p:cNvSpPr/>
          <p:nvPr/>
        </p:nvSpPr>
        <p:spPr>
          <a:xfrm>
            <a:off x="4794808" y="4742570"/>
            <a:ext cx="3942000" cy="1750304"/>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kumimoji="1"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2" name="タイトル 1">
            <a:extLst>
              <a:ext uri="{FF2B5EF4-FFF2-40B4-BE49-F238E27FC236}">
                <a16:creationId xmlns:a16="http://schemas.microsoft.com/office/drawing/2014/main" id="{238B9889-3B6F-4F3F-A1F4-4B4431B4CC98}"/>
              </a:ext>
            </a:extLst>
          </p:cNvPr>
          <p:cNvSpPr>
            <a:spLocks noGrp="1"/>
          </p:cNvSpPr>
          <p:nvPr>
            <p:ph type="title"/>
          </p:nvPr>
        </p:nvSpPr>
        <p:spPr>
          <a:xfrm>
            <a:off x="0" y="-2986"/>
            <a:ext cx="9144000" cy="650083"/>
          </a:xfrm>
        </p:spPr>
        <p:txBody>
          <a:bodyPr/>
          <a:lstStyle/>
          <a:p>
            <a:r>
              <a:rPr lang="ja-JP" altLang="en-US"/>
              <a:t>災害に際しての主な活動内容</a:t>
            </a:r>
            <a:endParaRPr kumimoji="1" lang="ja-JP" altLang="en-US"/>
          </a:p>
        </p:txBody>
      </p:sp>
      <p:sp>
        <p:nvSpPr>
          <p:cNvPr id="4" name="スライド番号プレースホルダー 3">
            <a:extLst>
              <a:ext uri="{FF2B5EF4-FFF2-40B4-BE49-F238E27FC236}">
                <a16:creationId xmlns:a16="http://schemas.microsoft.com/office/drawing/2014/main" id="{5BF8965C-B985-4A41-B208-C28506C96AEC}"/>
              </a:ext>
            </a:extLst>
          </p:cNvPr>
          <p:cNvSpPr>
            <a:spLocks noGrp="1"/>
          </p:cNvSpPr>
          <p:nvPr>
            <p:ph type="sldNum" sz="quarter" idx="12"/>
          </p:nvPr>
        </p:nvSpPr>
        <p:spPr/>
        <p:txBody>
          <a:bodyPr/>
          <a:lstStyle/>
          <a:p>
            <a:fld id="{48C0FCB9-D989-46F1-965E-624BDAC7E129}" type="slidenum">
              <a:rPr kumimoji="1" lang="ja-JP" altLang="en-US" smtClean="0"/>
              <a:pPr/>
              <a:t>5</a:t>
            </a:fld>
            <a:endParaRPr kumimoji="1" lang="ja-JP" altLang="en-US"/>
          </a:p>
        </p:txBody>
      </p:sp>
      <p:sp>
        <p:nvSpPr>
          <p:cNvPr id="5" name="正方形/長方形 4">
            <a:extLst>
              <a:ext uri="{FF2B5EF4-FFF2-40B4-BE49-F238E27FC236}">
                <a16:creationId xmlns:a16="http://schemas.microsoft.com/office/drawing/2014/main" id="{E34EF3F5-EA2D-4FE7-A3CE-96B384F24981}"/>
              </a:ext>
            </a:extLst>
          </p:cNvPr>
          <p:cNvSpPr/>
          <p:nvPr/>
        </p:nvSpPr>
        <p:spPr>
          <a:xfrm>
            <a:off x="698515" y="4125385"/>
            <a:ext cx="2412000" cy="369332"/>
          </a:xfrm>
          <a:prstGeom prst="rect">
            <a:avLst/>
          </a:prstGeom>
        </p:spPr>
        <p:txBody>
          <a:bodyPr wrap="square">
            <a:noAutofit/>
          </a:bodyPr>
          <a:lstStyle/>
          <a:p>
            <a:pPr marL="0" lvl="1" algn="ctr"/>
            <a:r>
              <a:rPr lang="ja-JP" altLang="en-US">
                <a:latin typeface="HGPｺﾞｼｯｸE" panose="020B0900000000000000" pitchFamily="50" charset="-128"/>
                <a:ea typeface="HGPｺﾞｼｯｸE" panose="020B0900000000000000" pitchFamily="50" charset="-128"/>
              </a:rPr>
              <a:t>情報の収集・伝達</a:t>
            </a:r>
            <a:endParaRPr lang="en-US" altLang="ja-JP">
              <a:latin typeface="HGPｺﾞｼｯｸE" panose="020B0900000000000000" pitchFamily="50" charset="-128"/>
              <a:ea typeface="HGPｺﾞｼｯｸE" panose="020B0900000000000000" pitchFamily="50" charset="-128"/>
            </a:endParaRPr>
          </a:p>
          <a:p>
            <a:pPr marL="0" lvl="1" algn="ctr"/>
            <a:r>
              <a:rPr lang="ja-JP" altLang="en-US">
                <a:latin typeface="HGPｺﾞｼｯｸE" panose="020B0900000000000000" pitchFamily="50" charset="-128"/>
                <a:ea typeface="HGPｺﾞｼｯｸE" panose="020B0900000000000000" pitchFamily="50" charset="-128"/>
              </a:rPr>
              <a:t>住民の安否確認</a:t>
            </a:r>
            <a:endParaRPr lang="en-US" altLang="ja-JP">
              <a:latin typeface="HGPｺﾞｼｯｸE" panose="020B0900000000000000" pitchFamily="50" charset="-128"/>
              <a:ea typeface="HGPｺﾞｼｯｸE" panose="020B0900000000000000" pitchFamily="50" charset="-128"/>
            </a:endParaRPr>
          </a:p>
        </p:txBody>
      </p:sp>
      <p:pic>
        <p:nvPicPr>
          <p:cNvPr id="20" name="図 19">
            <a:extLst>
              <a:ext uri="{FF2B5EF4-FFF2-40B4-BE49-F238E27FC236}">
                <a16:creationId xmlns:a16="http://schemas.microsoft.com/office/drawing/2014/main" id="{0311FAAA-E038-4B56-8DC4-1C82FAD03858}"/>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76027" y="982396"/>
            <a:ext cx="1072783" cy="1072783"/>
          </a:xfrm>
          <a:prstGeom prst="rect">
            <a:avLst/>
          </a:prstGeom>
        </p:spPr>
      </p:pic>
      <p:pic>
        <p:nvPicPr>
          <p:cNvPr id="21" name="図 20">
            <a:extLst>
              <a:ext uri="{FF2B5EF4-FFF2-40B4-BE49-F238E27FC236}">
                <a16:creationId xmlns:a16="http://schemas.microsoft.com/office/drawing/2014/main" id="{F97A9BCC-708C-4A0D-827F-956B90E19811}"/>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948613" y="1041637"/>
            <a:ext cx="1686740" cy="954300"/>
          </a:xfrm>
          <a:prstGeom prst="rect">
            <a:avLst/>
          </a:prstGeom>
        </p:spPr>
      </p:pic>
      <p:pic>
        <p:nvPicPr>
          <p:cNvPr id="24" name="図 23">
            <a:extLst>
              <a:ext uri="{FF2B5EF4-FFF2-40B4-BE49-F238E27FC236}">
                <a16:creationId xmlns:a16="http://schemas.microsoft.com/office/drawing/2014/main" id="{2DEFBF38-B266-4C74-8A01-602688F4B147}"/>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736443" y="3700450"/>
            <a:ext cx="1333560" cy="1333560"/>
          </a:xfrm>
          <a:prstGeom prst="rect">
            <a:avLst/>
          </a:prstGeom>
        </p:spPr>
      </p:pic>
      <p:pic>
        <p:nvPicPr>
          <p:cNvPr id="25" name="図 24">
            <a:extLst>
              <a:ext uri="{FF2B5EF4-FFF2-40B4-BE49-F238E27FC236}">
                <a16:creationId xmlns:a16="http://schemas.microsoft.com/office/drawing/2014/main" id="{99EA1F9E-932A-4D40-9E7F-CF337F9E11C3}"/>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166020" y="3721303"/>
            <a:ext cx="1332000" cy="1330976"/>
          </a:xfrm>
          <a:prstGeom prst="rect">
            <a:avLst/>
          </a:prstGeom>
        </p:spPr>
      </p:pic>
      <p:sp>
        <p:nvSpPr>
          <p:cNvPr id="14" name="テキスト ボックス 13">
            <a:extLst>
              <a:ext uri="{FF2B5EF4-FFF2-40B4-BE49-F238E27FC236}">
                <a16:creationId xmlns:a16="http://schemas.microsoft.com/office/drawing/2014/main" id="{50E2D46F-3214-4EA9-A057-BBEB66F12EAA}"/>
              </a:ext>
            </a:extLst>
          </p:cNvPr>
          <p:cNvSpPr txBox="1"/>
          <p:nvPr/>
        </p:nvSpPr>
        <p:spPr>
          <a:xfrm>
            <a:off x="4758080" y="2410928"/>
            <a:ext cx="3938929" cy="923330"/>
          </a:xfrm>
          <a:prstGeom prst="rect">
            <a:avLst/>
          </a:prstGeom>
          <a:noFill/>
        </p:spPr>
        <p:txBody>
          <a:bodyPr wrap="square" rtlCol="0">
            <a:spAutoFit/>
          </a:bodyPr>
          <a:lstStyle/>
          <a:p>
            <a:pPr algn="just"/>
            <a:r>
              <a:rPr kumimoji="1" lang="ja-JP" altLang="en-US">
                <a:solidFill>
                  <a:srgbClr val="404040"/>
                </a:solidFill>
                <a:latin typeface="HGPｺﾞｼｯｸE" panose="020B0900000000000000" pitchFamily="50" charset="-128"/>
                <a:ea typeface="HGPｺﾞｼｯｸE" panose="020B0900000000000000" pitchFamily="50" charset="-128"/>
              </a:rPr>
              <a:t>火災を防ぐために火の元を確認し、</a:t>
            </a:r>
            <a:br>
              <a:rPr kumimoji="1" lang="en-US" altLang="ja-JP">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ガスの元栓を閉め、出火したとしても</a:t>
            </a:r>
            <a:br>
              <a:rPr kumimoji="1" lang="en-US" altLang="ja-JP">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小さな炎のうちに消火しましょう。</a:t>
            </a:r>
          </a:p>
        </p:txBody>
      </p:sp>
      <p:sp>
        <p:nvSpPr>
          <p:cNvPr id="15" name="正方形/長方形 14">
            <a:extLst>
              <a:ext uri="{FF2B5EF4-FFF2-40B4-BE49-F238E27FC236}">
                <a16:creationId xmlns:a16="http://schemas.microsoft.com/office/drawing/2014/main" id="{44D8D665-531C-4012-9020-1612B9C0530F}"/>
              </a:ext>
            </a:extLst>
          </p:cNvPr>
          <p:cNvSpPr/>
          <p:nvPr/>
        </p:nvSpPr>
        <p:spPr>
          <a:xfrm>
            <a:off x="490663" y="1980808"/>
            <a:ext cx="3942000" cy="1570748"/>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kumimoji="1"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16" name="正方形/長方形 15">
            <a:extLst>
              <a:ext uri="{FF2B5EF4-FFF2-40B4-BE49-F238E27FC236}">
                <a16:creationId xmlns:a16="http://schemas.microsoft.com/office/drawing/2014/main" id="{80DA1C44-A5E4-41F2-94A4-549E1159CA2B}"/>
              </a:ext>
            </a:extLst>
          </p:cNvPr>
          <p:cNvSpPr/>
          <p:nvPr/>
        </p:nvSpPr>
        <p:spPr>
          <a:xfrm>
            <a:off x="4784464" y="1980807"/>
            <a:ext cx="3942000" cy="1570747"/>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kumimoji="1"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17" name="正方形/長方形 16">
            <a:extLst>
              <a:ext uri="{FF2B5EF4-FFF2-40B4-BE49-F238E27FC236}">
                <a16:creationId xmlns:a16="http://schemas.microsoft.com/office/drawing/2014/main" id="{0526B30C-BE31-41CE-99CF-B8A6092AD0AA}"/>
              </a:ext>
            </a:extLst>
          </p:cNvPr>
          <p:cNvSpPr/>
          <p:nvPr/>
        </p:nvSpPr>
        <p:spPr>
          <a:xfrm>
            <a:off x="490275" y="4742571"/>
            <a:ext cx="3942000" cy="1750304"/>
          </a:xfrm>
          <a:prstGeom prst="rect">
            <a:avLst/>
          </a:prstGeom>
          <a:noFill/>
          <a:ln w="381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endParaRPr kumimoji="1" lang="ja-JP" altLang="en-US" sz="3200">
              <a:solidFill>
                <a:schemeClr val="bg1"/>
              </a:solidFill>
              <a:latin typeface="HGPｺﾞｼｯｸE" panose="020B0900000000000000" pitchFamily="50" charset="-128"/>
              <a:ea typeface="HGPｺﾞｼｯｸE" panose="020B0900000000000000" pitchFamily="50" charset="-128"/>
            </a:endParaRPr>
          </a:p>
        </p:txBody>
      </p:sp>
      <p:sp>
        <p:nvSpPr>
          <p:cNvPr id="27" name="テキスト ボックス 26">
            <a:extLst>
              <a:ext uri="{FF2B5EF4-FFF2-40B4-BE49-F238E27FC236}">
                <a16:creationId xmlns:a16="http://schemas.microsoft.com/office/drawing/2014/main" id="{70E5F5C2-C9DF-4C61-ACBC-FD8DF1443F0B}"/>
              </a:ext>
            </a:extLst>
          </p:cNvPr>
          <p:cNvSpPr txBox="1"/>
          <p:nvPr/>
        </p:nvSpPr>
        <p:spPr>
          <a:xfrm>
            <a:off x="483765" y="2411584"/>
            <a:ext cx="3935107" cy="923330"/>
          </a:xfrm>
          <a:prstGeom prst="rect">
            <a:avLst/>
          </a:prstGeom>
          <a:noFill/>
        </p:spPr>
        <p:txBody>
          <a:bodyPr wrap="square" rtlCol="0">
            <a:spAutoFit/>
          </a:bodyPr>
          <a:lstStyle/>
          <a:p>
            <a:pPr algn="just"/>
            <a:r>
              <a:rPr kumimoji="1" lang="ja-JP" altLang="en-US" spc="-150">
                <a:solidFill>
                  <a:srgbClr val="404040"/>
                </a:solidFill>
                <a:latin typeface="HGPｺﾞｼｯｸE" panose="020B0900000000000000" pitchFamily="50" charset="-128"/>
                <a:ea typeface="HGPｺﾞｼｯｸE" panose="020B0900000000000000" pitchFamily="50" charset="-128"/>
              </a:rPr>
              <a:t>災害に関する正しい情報を把握しながら</a:t>
            </a:r>
            <a:br>
              <a:rPr kumimoji="1" lang="en-US" altLang="ja-JP" spc="-150">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次の行動に備えましょう。また、家族の安否確認も行いましょう。</a:t>
            </a:r>
          </a:p>
        </p:txBody>
      </p:sp>
      <p:sp>
        <p:nvSpPr>
          <p:cNvPr id="28" name="テキスト ボックス 27">
            <a:extLst>
              <a:ext uri="{FF2B5EF4-FFF2-40B4-BE49-F238E27FC236}">
                <a16:creationId xmlns:a16="http://schemas.microsoft.com/office/drawing/2014/main" id="{CCF86824-25C4-4E40-81B2-840C04A3E42A}"/>
              </a:ext>
            </a:extLst>
          </p:cNvPr>
          <p:cNvSpPr txBox="1"/>
          <p:nvPr/>
        </p:nvSpPr>
        <p:spPr>
          <a:xfrm>
            <a:off x="507356" y="5216721"/>
            <a:ext cx="3897341" cy="1200329"/>
          </a:xfrm>
          <a:prstGeom prst="rect">
            <a:avLst/>
          </a:prstGeom>
          <a:noFill/>
        </p:spPr>
        <p:txBody>
          <a:bodyPr wrap="square" rtlCol="0">
            <a:spAutoFit/>
          </a:bodyPr>
          <a:lstStyle/>
          <a:p>
            <a:pPr algn="just"/>
            <a:r>
              <a:rPr kumimoji="1" lang="ja-JP" altLang="en-US">
                <a:solidFill>
                  <a:srgbClr val="404040"/>
                </a:solidFill>
                <a:latin typeface="HGPｺﾞｼｯｸE" panose="020B0900000000000000" pitchFamily="50" charset="-128"/>
                <a:ea typeface="HGPｺﾞｼｯｸE" panose="020B0900000000000000" pitchFamily="50" charset="-128"/>
              </a:rPr>
              <a:t>救急車の到着が遅れ救助活動が間に合わないことも考えられます。</a:t>
            </a:r>
            <a:br>
              <a:rPr kumimoji="1" lang="en-US" altLang="ja-JP">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軽いケガなどの対処法を身に着けて</a:t>
            </a:r>
            <a:br>
              <a:rPr kumimoji="1" lang="en-US" altLang="ja-JP">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おきましょう。</a:t>
            </a:r>
          </a:p>
        </p:txBody>
      </p:sp>
      <p:sp>
        <p:nvSpPr>
          <p:cNvPr id="29" name="テキスト ボックス 28">
            <a:extLst>
              <a:ext uri="{FF2B5EF4-FFF2-40B4-BE49-F238E27FC236}">
                <a16:creationId xmlns:a16="http://schemas.microsoft.com/office/drawing/2014/main" id="{C929149D-BA94-43C7-B193-CC44E5613092}"/>
              </a:ext>
            </a:extLst>
          </p:cNvPr>
          <p:cNvSpPr txBox="1"/>
          <p:nvPr/>
        </p:nvSpPr>
        <p:spPr>
          <a:xfrm>
            <a:off x="4816976" y="5216721"/>
            <a:ext cx="3897664" cy="923330"/>
          </a:xfrm>
          <a:prstGeom prst="rect">
            <a:avLst/>
          </a:prstGeom>
          <a:noFill/>
        </p:spPr>
        <p:txBody>
          <a:bodyPr wrap="square" rtlCol="0">
            <a:spAutoFit/>
          </a:bodyPr>
          <a:lstStyle/>
          <a:p>
            <a:pPr algn="just"/>
            <a:r>
              <a:rPr kumimoji="1" lang="ja-JP" altLang="en-US" spc="-150">
                <a:solidFill>
                  <a:srgbClr val="404040"/>
                </a:solidFill>
                <a:latin typeface="HGPｺﾞｼｯｸE" panose="020B0900000000000000" pitchFamily="50" charset="-128"/>
                <a:ea typeface="HGPｺﾞｼｯｸE" panose="020B0900000000000000" pitchFamily="50" charset="-128"/>
              </a:rPr>
              <a:t>近所で力を合わせながら、配慮や助けが</a:t>
            </a:r>
            <a:r>
              <a:rPr kumimoji="1" lang="ja-JP" altLang="en-US">
                <a:solidFill>
                  <a:srgbClr val="404040"/>
                </a:solidFill>
                <a:latin typeface="HGPｺﾞｼｯｸE" panose="020B0900000000000000" pitchFamily="50" charset="-128"/>
                <a:ea typeface="HGPｺﾞｼｯｸE" panose="020B0900000000000000" pitchFamily="50" charset="-128"/>
              </a:rPr>
              <a:t>必要な人には声をかけ、一緒に避難</a:t>
            </a:r>
            <a:br>
              <a:rPr kumimoji="1" lang="en-US" altLang="ja-JP">
                <a:solidFill>
                  <a:srgbClr val="404040"/>
                </a:solidFill>
                <a:latin typeface="HGPｺﾞｼｯｸE" panose="020B0900000000000000" pitchFamily="50" charset="-128"/>
                <a:ea typeface="HGPｺﾞｼｯｸE" panose="020B0900000000000000" pitchFamily="50" charset="-128"/>
              </a:rPr>
            </a:br>
            <a:r>
              <a:rPr kumimoji="1" lang="ja-JP" altLang="en-US">
                <a:solidFill>
                  <a:srgbClr val="404040"/>
                </a:solidFill>
                <a:latin typeface="HGPｺﾞｼｯｸE" panose="020B0900000000000000" pitchFamily="50" charset="-128"/>
                <a:ea typeface="HGPｺﾞｼｯｸE" panose="020B0900000000000000" pitchFamily="50" charset="-128"/>
              </a:rPr>
              <a:t>誘導をするなどの支援をしましょう。</a:t>
            </a:r>
          </a:p>
        </p:txBody>
      </p:sp>
      <p:sp>
        <p:nvSpPr>
          <p:cNvPr id="18" name="正方形/長方形 17">
            <a:extLst>
              <a:ext uri="{FF2B5EF4-FFF2-40B4-BE49-F238E27FC236}">
                <a16:creationId xmlns:a16="http://schemas.microsoft.com/office/drawing/2014/main" id="{30E0506F-8093-41B0-BCCA-9E7698E285F3}"/>
              </a:ext>
            </a:extLst>
          </p:cNvPr>
          <p:cNvSpPr/>
          <p:nvPr/>
        </p:nvSpPr>
        <p:spPr>
          <a:xfrm>
            <a:off x="476027" y="852787"/>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kumimoji="1" lang="ja-JP" altLang="en-US" sz="3200">
                <a:solidFill>
                  <a:schemeClr val="bg1"/>
                </a:solidFill>
                <a:latin typeface="HGPｺﾞｼｯｸE" panose="020B0900000000000000" pitchFamily="50" charset="-128"/>
                <a:ea typeface="HGPｺﾞｼｯｸE" panose="020B0900000000000000" pitchFamily="50" charset="-128"/>
              </a:rPr>
              <a:t>情報収集・伝達</a:t>
            </a:r>
            <a:endParaRPr kumimoji="1" lang="en-US" altLang="ja-JP" sz="3200">
              <a:solidFill>
                <a:schemeClr val="bg1"/>
              </a:solidFill>
              <a:latin typeface="HGPｺﾞｼｯｸE" panose="020B0900000000000000" pitchFamily="50" charset="-128"/>
              <a:ea typeface="HGPｺﾞｼｯｸE" panose="020B0900000000000000" pitchFamily="50" charset="-128"/>
            </a:endParaRPr>
          </a:p>
          <a:p>
            <a:pPr lvl="0" algn="r"/>
            <a:r>
              <a:rPr kumimoji="1" lang="ja-JP" altLang="en-US" sz="3200">
                <a:solidFill>
                  <a:schemeClr val="bg1"/>
                </a:solidFill>
                <a:latin typeface="HGPｺﾞｼｯｸE" panose="020B0900000000000000" pitchFamily="50" charset="-128"/>
                <a:ea typeface="HGPｺﾞｼｯｸE" panose="020B0900000000000000" pitchFamily="50" charset="-128"/>
              </a:rPr>
              <a:t>安否確認</a:t>
            </a:r>
          </a:p>
        </p:txBody>
      </p:sp>
      <p:sp>
        <p:nvSpPr>
          <p:cNvPr id="19" name="正方形/長方形 18">
            <a:extLst>
              <a:ext uri="{FF2B5EF4-FFF2-40B4-BE49-F238E27FC236}">
                <a16:creationId xmlns:a16="http://schemas.microsoft.com/office/drawing/2014/main" id="{241B09BC-87DF-4650-9A54-99CEB07010BE}"/>
              </a:ext>
            </a:extLst>
          </p:cNvPr>
          <p:cNvSpPr/>
          <p:nvPr/>
        </p:nvSpPr>
        <p:spPr>
          <a:xfrm>
            <a:off x="4769536" y="852787"/>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kumimoji="1" lang="ja-JP" altLang="en-US" sz="3200">
                <a:solidFill>
                  <a:schemeClr val="bg1"/>
                </a:solidFill>
                <a:latin typeface="HGPｺﾞｼｯｸE" panose="020B0900000000000000" pitchFamily="50" charset="-128"/>
                <a:ea typeface="HGPｺﾞｼｯｸE" panose="020B0900000000000000" pitchFamily="50" charset="-128"/>
              </a:rPr>
              <a:t>出火防止</a:t>
            </a:r>
            <a:endParaRPr kumimoji="1" lang="en-US" altLang="ja-JP" sz="3200">
              <a:solidFill>
                <a:schemeClr val="bg1"/>
              </a:solidFill>
              <a:latin typeface="HGPｺﾞｼｯｸE" panose="020B0900000000000000" pitchFamily="50" charset="-128"/>
              <a:ea typeface="HGPｺﾞｼｯｸE" panose="020B0900000000000000" pitchFamily="50" charset="-128"/>
            </a:endParaRPr>
          </a:p>
          <a:p>
            <a:pPr lvl="0" algn="r"/>
            <a:r>
              <a:rPr kumimoji="1" lang="ja-JP" altLang="en-US" sz="3200">
                <a:solidFill>
                  <a:schemeClr val="bg1"/>
                </a:solidFill>
                <a:latin typeface="HGPｺﾞｼｯｸE" panose="020B0900000000000000" pitchFamily="50" charset="-128"/>
                <a:ea typeface="HGPｺﾞｼｯｸE" panose="020B0900000000000000" pitchFamily="50" charset="-128"/>
              </a:rPr>
              <a:t>初期消火</a:t>
            </a:r>
          </a:p>
        </p:txBody>
      </p:sp>
      <p:sp>
        <p:nvSpPr>
          <p:cNvPr id="22" name="正方形/長方形 21">
            <a:extLst>
              <a:ext uri="{FF2B5EF4-FFF2-40B4-BE49-F238E27FC236}">
                <a16:creationId xmlns:a16="http://schemas.microsoft.com/office/drawing/2014/main" id="{AE583E18-4016-49FF-AC33-54FD092B7322}"/>
              </a:ext>
            </a:extLst>
          </p:cNvPr>
          <p:cNvSpPr/>
          <p:nvPr/>
        </p:nvSpPr>
        <p:spPr>
          <a:xfrm>
            <a:off x="478650" y="3692728"/>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kumimoji="1" lang="ja-JP" altLang="en-US" sz="3200">
                <a:solidFill>
                  <a:schemeClr val="bg1"/>
                </a:solidFill>
                <a:latin typeface="HGPｺﾞｼｯｸE" panose="020B0900000000000000" pitchFamily="50" charset="-128"/>
                <a:ea typeface="HGPｺﾞｼｯｸE" panose="020B0900000000000000" pitchFamily="50" charset="-128"/>
              </a:rPr>
              <a:t>救出・救護</a:t>
            </a:r>
          </a:p>
        </p:txBody>
      </p:sp>
      <p:sp>
        <p:nvSpPr>
          <p:cNvPr id="23" name="正方形/長方形 22">
            <a:extLst>
              <a:ext uri="{FF2B5EF4-FFF2-40B4-BE49-F238E27FC236}">
                <a16:creationId xmlns:a16="http://schemas.microsoft.com/office/drawing/2014/main" id="{A0CA9370-AA9F-4E06-A72A-5D7D7D703238}"/>
              </a:ext>
            </a:extLst>
          </p:cNvPr>
          <p:cNvSpPr/>
          <p:nvPr/>
        </p:nvSpPr>
        <p:spPr>
          <a:xfrm>
            <a:off x="4779061" y="3692607"/>
            <a:ext cx="3960000" cy="1332000"/>
          </a:xfrm>
          <a:prstGeom prst="rect">
            <a:avLst/>
          </a:prstGeom>
          <a:solidFill>
            <a:srgbClr val="FF2800"/>
          </a:solidFill>
          <a:ln w="28575">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lIns="72000" tIns="0" rIns="216000" bIns="0" rtlCol="0" anchor="ctr"/>
          <a:lstStyle/>
          <a:p>
            <a:pPr lvl="0" algn="r"/>
            <a:r>
              <a:rPr kumimoji="1" lang="ja-JP" altLang="en-US" sz="3200">
                <a:solidFill>
                  <a:schemeClr val="bg1"/>
                </a:solidFill>
                <a:latin typeface="HGPｺﾞｼｯｸE" panose="020B0900000000000000" pitchFamily="50" charset="-128"/>
                <a:ea typeface="HGPｺﾞｼｯｸE" panose="020B0900000000000000" pitchFamily="50" charset="-128"/>
              </a:rPr>
              <a:t>避難誘導</a:t>
            </a:r>
          </a:p>
        </p:txBody>
      </p:sp>
      <p:pic>
        <p:nvPicPr>
          <p:cNvPr id="31" name="図 30">
            <a:extLst>
              <a:ext uri="{FF2B5EF4-FFF2-40B4-BE49-F238E27FC236}">
                <a16:creationId xmlns:a16="http://schemas.microsoft.com/office/drawing/2014/main" id="{8E0DE1A2-6CEF-4D50-BB2C-F56390E67A60}"/>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56187" y="1000082"/>
            <a:ext cx="1072783" cy="1072783"/>
          </a:xfrm>
          <a:prstGeom prst="rect">
            <a:avLst/>
          </a:prstGeom>
        </p:spPr>
      </p:pic>
      <p:pic>
        <p:nvPicPr>
          <p:cNvPr id="32" name="図 31">
            <a:extLst>
              <a:ext uri="{FF2B5EF4-FFF2-40B4-BE49-F238E27FC236}">
                <a16:creationId xmlns:a16="http://schemas.microsoft.com/office/drawing/2014/main" id="{46AA7C0D-5915-428C-93EF-A731A265E96F}"/>
              </a:ext>
            </a:extLst>
          </p:cNvPr>
          <p:cNvPicPr>
            <a:picLocks noChangeAspect="1"/>
          </p:cNvPicPr>
          <p:nvPr/>
        </p:nvPicPr>
        <p:blipFill>
          <a:blip r:embed="rId5" cstate="screen">
            <a:extLst>
              <a:ext uri="{BEBA8EAE-BF5A-486C-A8C5-ECC9F3942E4B}">
                <a14:imgProps xmlns:a14="http://schemas.microsoft.com/office/drawing/2010/main">
                  <a14:imgLayer r:embed="rId6">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909695" y="1041637"/>
            <a:ext cx="1686740" cy="954300"/>
          </a:xfrm>
          <a:prstGeom prst="rect">
            <a:avLst/>
          </a:prstGeom>
        </p:spPr>
      </p:pic>
      <p:pic>
        <p:nvPicPr>
          <p:cNvPr id="33" name="図 32">
            <a:extLst>
              <a:ext uri="{FF2B5EF4-FFF2-40B4-BE49-F238E27FC236}">
                <a16:creationId xmlns:a16="http://schemas.microsoft.com/office/drawing/2014/main" id="{ED896E9F-535B-426C-8899-45BAAB196E41}"/>
              </a:ext>
            </a:extLst>
          </p:cNvPr>
          <p:cNvPicPr>
            <a:picLocks noChangeAspect="1"/>
          </p:cNvPicPr>
          <p:nvPr/>
        </p:nvPicPr>
        <p:blipFill>
          <a:blip r:embed="rId7" cstate="screen">
            <a:extLst>
              <a:ext uri="{BEBA8EAE-BF5A-486C-A8C5-ECC9F3942E4B}">
                <a14:imgProps xmlns:a14="http://schemas.microsoft.com/office/drawing/2010/main">
                  <a14:imgLayer r:embed="rId8">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490275" y="3706470"/>
            <a:ext cx="1269062" cy="1269062"/>
          </a:xfrm>
          <a:prstGeom prst="rect">
            <a:avLst/>
          </a:prstGeom>
        </p:spPr>
      </p:pic>
      <p:pic>
        <p:nvPicPr>
          <p:cNvPr id="34" name="図 33">
            <a:extLst>
              <a:ext uri="{FF2B5EF4-FFF2-40B4-BE49-F238E27FC236}">
                <a16:creationId xmlns:a16="http://schemas.microsoft.com/office/drawing/2014/main" id="{47D984FE-E277-4E1E-B43E-9585B86B96A2}"/>
              </a:ext>
            </a:extLst>
          </p:cNvPr>
          <p:cNvPicPr>
            <a:picLocks noChangeAspect="1"/>
          </p:cNvPicPr>
          <p:nvPr/>
        </p:nvPicPr>
        <p:blipFill>
          <a:blip r:embed="rId9" cstate="screen">
            <a:extLst>
              <a:ext uri="{BEBA8EAE-BF5A-486C-A8C5-ECC9F3942E4B}">
                <a14:imgProps xmlns:a14="http://schemas.microsoft.com/office/drawing/2010/main">
                  <a14:imgLayer r:embed="rId10">
                    <a14:imgEffect>
                      <a14:sharpenSoften amount="100000"/>
                    </a14:imgEffect>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087065" y="3696598"/>
            <a:ext cx="1332000" cy="1330976"/>
          </a:xfrm>
          <a:prstGeom prst="rect">
            <a:avLst/>
          </a:prstGeom>
        </p:spPr>
      </p:pic>
    </p:spTree>
    <p:extLst>
      <p:ext uri="{BB962C8B-B14F-4D97-AF65-F5344CB8AC3E}">
        <p14:creationId xmlns:p14="http://schemas.microsoft.com/office/powerpoint/2010/main" val="2236166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16"/>
            <a:ext cx="9144000" cy="650083"/>
          </a:xfrm>
        </p:spPr>
        <p:txBody>
          <a:bodyPr/>
          <a:lstStyle/>
          <a:p>
            <a:r>
              <a:rPr lang="ja-JP" altLang="en-US"/>
              <a:t>情報収集・伝達の流れ</a:t>
            </a:r>
            <a:endParaRPr kumimoji="1" lang="ja-JP" altLang="en-US"/>
          </a:p>
        </p:txBody>
      </p:sp>
      <p:sp>
        <p:nvSpPr>
          <p:cNvPr id="4" name="スライド番号プレースホルダー 3"/>
          <p:cNvSpPr>
            <a:spLocks noGrp="1"/>
          </p:cNvSpPr>
          <p:nvPr>
            <p:ph type="sldNum" sz="quarter" idx="12"/>
          </p:nvPr>
        </p:nvSpPr>
        <p:spPr/>
        <p:txBody>
          <a:bodyPr/>
          <a:lstStyle/>
          <a:p>
            <a:fld id="{48C0FCB9-D989-46F1-965E-624BDAC7E129}" type="slidenum">
              <a:rPr kumimoji="1" lang="ja-JP" altLang="en-US" smtClean="0"/>
              <a:pPr/>
              <a:t>6</a:t>
            </a:fld>
            <a:endParaRPr kumimoji="1" lang="ja-JP" altLang="en-US"/>
          </a:p>
        </p:txBody>
      </p:sp>
      <p:sp>
        <p:nvSpPr>
          <p:cNvPr id="77" name="正方形/長方形 76">
            <a:extLst>
              <a:ext uri="{FF2B5EF4-FFF2-40B4-BE49-F238E27FC236}">
                <a16:creationId xmlns:a16="http://schemas.microsoft.com/office/drawing/2014/main" id="{2192AB56-08A6-40A9-8F57-A842E2E1C701}"/>
              </a:ext>
            </a:extLst>
          </p:cNvPr>
          <p:cNvSpPr/>
          <p:nvPr/>
        </p:nvSpPr>
        <p:spPr>
          <a:xfrm>
            <a:off x="756140" y="2143151"/>
            <a:ext cx="1131381" cy="923330"/>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避難情報</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気象情報等</a:t>
            </a:r>
          </a:p>
        </p:txBody>
      </p:sp>
      <p:sp>
        <p:nvSpPr>
          <p:cNvPr id="78" name="楕円 77">
            <a:extLst>
              <a:ext uri="{FF2B5EF4-FFF2-40B4-BE49-F238E27FC236}">
                <a16:creationId xmlns:a16="http://schemas.microsoft.com/office/drawing/2014/main" id="{E166E806-94A4-4C53-9F48-99B299F53F32}"/>
              </a:ext>
            </a:extLst>
          </p:cNvPr>
          <p:cNvSpPr/>
          <p:nvPr/>
        </p:nvSpPr>
        <p:spPr>
          <a:xfrm>
            <a:off x="576134" y="2073369"/>
            <a:ext cx="1491391" cy="993112"/>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a:extLst>
              <a:ext uri="{FF2B5EF4-FFF2-40B4-BE49-F238E27FC236}">
                <a16:creationId xmlns:a16="http://schemas.microsoft.com/office/drawing/2014/main" id="{14CC84FF-A483-4709-AE07-4F0459628B42}"/>
              </a:ext>
            </a:extLst>
          </p:cNvPr>
          <p:cNvSpPr/>
          <p:nvPr/>
        </p:nvSpPr>
        <p:spPr>
          <a:xfrm>
            <a:off x="3732520" y="1206963"/>
            <a:ext cx="1728000" cy="4138407"/>
          </a:xfrm>
          <a:prstGeom prst="rect">
            <a:avLst/>
          </a:prstGeom>
          <a:solidFill>
            <a:srgbClr val="FF2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kumimoji="1" lang="en-US" altLang="ja-JP" sz="700">
              <a:latin typeface="HGPｺﾞｼｯｸE" panose="020B0900000000000000" pitchFamily="50" charset="-128"/>
              <a:ea typeface="HGPｺﾞｼｯｸE" panose="020B0900000000000000" pitchFamily="50" charset="-128"/>
            </a:endParaRPr>
          </a:p>
          <a:p>
            <a:pPr algn="ctr"/>
            <a:r>
              <a:rPr kumimoji="1" lang="ja-JP" altLang="en-US">
                <a:latin typeface="HGPｺﾞｼｯｸE" panose="020B0900000000000000" pitchFamily="50" charset="-128"/>
                <a:ea typeface="HGPｺﾞｼｯｸE" panose="020B0900000000000000" pitchFamily="50" charset="-128"/>
              </a:rPr>
              <a:t>自主防災組織</a:t>
            </a:r>
          </a:p>
        </p:txBody>
      </p:sp>
      <p:sp>
        <p:nvSpPr>
          <p:cNvPr id="43" name="正方形/長方形 42">
            <a:extLst>
              <a:ext uri="{FF2B5EF4-FFF2-40B4-BE49-F238E27FC236}">
                <a16:creationId xmlns:a16="http://schemas.microsoft.com/office/drawing/2014/main" id="{741B3125-2445-45C6-9792-EFDA02EDA3E2}"/>
              </a:ext>
            </a:extLst>
          </p:cNvPr>
          <p:cNvSpPr/>
          <p:nvPr/>
        </p:nvSpPr>
        <p:spPr>
          <a:xfrm>
            <a:off x="494071" y="1231278"/>
            <a:ext cx="1727907" cy="735719"/>
          </a:xfrm>
          <a:prstGeom prst="rect">
            <a:avLst/>
          </a:prstGeom>
          <a:solidFill>
            <a:srgbClr val="548235"/>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市町村等</a:t>
            </a:r>
            <a:endParaRPr kumimoji="1" lang="en-US" altLang="ja-JP">
              <a:solidFill>
                <a:schemeClr val="bg1"/>
              </a:solidFill>
              <a:latin typeface="HGPｺﾞｼｯｸE" panose="020B0900000000000000" pitchFamily="50" charset="-128"/>
              <a:ea typeface="HGPｺﾞｼｯｸE" panose="020B0900000000000000" pitchFamily="50" charset="-128"/>
            </a:endParaRPr>
          </a:p>
          <a:p>
            <a:pPr algn="ctr"/>
            <a:r>
              <a:rPr kumimoji="1" lang="ja-JP" altLang="en-US">
                <a:solidFill>
                  <a:schemeClr val="bg1"/>
                </a:solidFill>
                <a:latin typeface="HGPｺﾞｼｯｸE" panose="020B0900000000000000" pitchFamily="50" charset="-128"/>
                <a:ea typeface="HGPｺﾞｼｯｸE" panose="020B0900000000000000" pitchFamily="50" charset="-128"/>
              </a:rPr>
              <a:t>からの情報</a:t>
            </a:r>
            <a:r>
              <a:rPr kumimoji="1" lang="en-US" altLang="ja-JP">
                <a:solidFill>
                  <a:schemeClr val="bg1"/>
                </a:solidFill>
                <a:latin typeface="HGPｺﾞｼｯｸE" panose="020B0900000000000000" pitchFamily="50" charset="-128"/>
                <a:ea typeface="HGPｺﾞｼｯｸE" panose="020B0900000000000000" pitchFamily="50" charset="-128"/>
              </a:rPr>
              <a:t>(</a:t>
            </a:r>
            <a:r>
              <a:rPr kumimoji="1" lang="ja-JP" altLang="en-US">
                <a:solidFill>
                  <a:schemeClr val="bg1"/>
                </a:solidFill>
                <a:latin typeface="HGPｺﾞｼｯｸE" panose="020B0900000000000000" pitchFamily="50" charset="-128"/>
                <a:ea typeface="HGPｺﾞｼｯｸE" panose="020B0900000000000000" pitchFamily="50" charset="-128"/>
              </a:rPr>
              <a:t>例</a:t>
            </a:r>
            <a:r>
              <a:rPr kumimoji="1" lang="en-US" altLang="ja-JP">
                <a:solidFill>
                  <a:schemeClr val="bg1"/>
                </a:solidFill>
                <a:latin typeface="HGPｺﾞｼｯｸE" panose="020B0900000000000000" pitchFamily="50" charset="-128"/>
                <a:ea typeface="HGPｺﾞｼｯｸE" panose="020B0900000000000000" pitchFamily="50" charset="-128"/>
              </a:rPr>
              <a:t>)</a:t>
            </a: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4" name="正方形/長方形 43">
            <a:extLst>
              <a:ext uri="{FF2B5EF4-FFF2-40B4-BE49-F238E27FC236}">
                <a16:creationId xmlns:a16="http://schemas.microsoft.com/office/drawing/2014/main" id="{8B0000AF-F3A6-4985-9943-4EEE4944FE54}"/>
              </a:ext>
            </a:extLst>
          </p:cNvPr>
          <p:cNvSpPr/>
          <p:nvPr/>
        </p:nvSpPr>
        <p:spPr>
          <a:xfrm>
            <a:off x="7069015" y="1231277"/>
            <a:ext cx="1727907" cy="735719"/>
          </a:xfrm>
          <a:prstGeom prst="rect">
            <a:avLst/>
          </a:prstGeom>
          <a:solidFill>
            <a:srgbClr val="52BBCE"/>
          </a:solid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HGPｺﾞｼｯｸE" panose="020B0900000000000000" pitchFamily="50" charset="-128"/>
                <a:ea typeface="HGPｺﾞｼｯｸE" panose="020B0900000000000000" pitchFamily="50" charset="-128"/>
              </a:rPr>
              <a:t>地域住民</a:t>
            </a:r>
            <a:endParaRPr kumimoji="1" lang="en-US" altLang="ja-JP">
              <a:solidFill>
                <a:schemeClr val="bg1"/>
              </a:solidFill>
              <a:latin typeface="HGPｺﾞｼｯｸE" panose="020B0900000000000000" pitchFamily="50" charset="-128"/>
              <a:ea typeface="HGPｺﾞｼｯｸE" panose="020B0900000000000000" pitchFamily="50" charset="-128"/>
            </a:endParaRPr>
          </a:p>
          <a:p>
            <a:pPr algn="ctr"/>
            <a:r>
              <a:rPr kumimoji="1" lang="ja-JP" altLang="en-US">
                <a:solidFill>
                  <a:schemeClr val="bg1"/>
                </a:solidFill>
                <a:latin typeface="HGPｺﾞｼｯｸE" panose="020B0900000000000000" pitchFamily="50" charset="-128"/>
                <a:ea typeface="HGPｺﾞｼｯｸE" panose="020B0900000000000000" pitchFamily="50" charset="-128"/>
              </a:rPr>
              <a:t>からの情報</a:t>
            </a:r>
            <a:r>
              <a:rPr kumimoji="1" lang="en-US" altLang="ja-JP">
                <a:solidFill>
                  <a:schemeClr val="bg1"/>
                </a:solidFill>
                <a:latin typeface="HGPｺﾞｼｯｸE" panose="020B0900000000000000" pitchFamily="50" charset="-128"/>
                <a:ea typeface="HGPｺﾞｼｯｸE" panose="020B0900000000000000" pitchFamily="50" charset="-128"/>
              </a:rPr>
              <a:t>(</a:t>
            </a:r>
            <a:r>
              <a:rPr kumimoji="1" lang="ja-JP" altLang="en-US">
                <a:solidFill>
                  <a:schemeClr val="bg1"/>
                </a:solidFill>
                <a:latin typeface="HGPｺﾞｼｯｸE" panose="020B0900000000000000" pitchFamily="50" charset="-128"/>
                <a:ea typeface="HGPｺﾞｼｯｸE" panose="020B0900000000000000" pitchFamily="50" charset="-128"/>
              </a:rPr>
              <a:t>例</a:t>
            </a:r>
            <a:r>
              <a:rPr kumimoji="1" lang="en-US" altLang="ja-JP">
                <a:solidFill>
                  <a:schemeClr val="bg1"/>
                </a:solidFill>
                <a:latin typeface="HGPｺﾞｼｯｸE" panose="020B0900000000000000" pitchFamily="50" charset="-128"/>
                <a:ea typeface="HGPｺﾞｼｯｸE" panose="020B0900000000000000" pitchFamily="50" charset="-128"/>
              </a:rPr>
              <a:t>)</a:t>
            </a: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45" name="楕円 44">
            <a:extLst>
              <a:ext uri="{FF2B5EF4-FFF2-40B4-BE49-F238E27FC236}">
                <a16:creationId xmlns:a16="http://schemas.microsoft.com/office/drawing/2014/main" id="{BB8483C5-06DA-4797-9F2C-AA1458E1020F}"/>
              </a:ext>
            </a:extLst>
          </p:cNvPr>
          <p:cNvSpPr/>
          <p:nvPr/>
        </p:nvSpPr>
        <p:spPr>
          <a:xfrm>
            <a:off x="576134" y="3160675"/>
            <a:ext cx="1491391" cy="993112"/>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a:extLst>
              <a:ext uri="{FF2B5EF4-FFF2-40B4-BE49-F238E27FC236}">
                <a16:creationId xmlns:a16="http://schemas.microsoft.com/office/drawing/2014/main" id="{E1DA80B4-A510-4E98-B6E7-07CBEF85AD49}"/>
              </a:ext>
            </a:extLst>
          </p:cNvPr>
          <p:cNvSpPr/>
          <p:nvPr/>
        </p:nvSpPr>
        <p:spPr>
          <a:xfrm>
            <a:off x="658441" y="3320366"/>
            <a:ext cx="1349688"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ライフラインの状況等</a:t>
            </a:r>
          </a:p>
        </p:txBody>
      </p:sp>
      <p:sp>
        <p:nvSpPr>
          <p:cNvPr id="47" name="楕円 46">
            <a:extLst>
              <a:ext uri="{FF2B5EF4-FFF2-40B4-BE49-F238E27FC236}">
                <a16:creationId xmlns:a16="http://schemas.microsoft.com/office/drawing/2014/main" id="{17EB09DE-18C6-4963-940B-0040466EBA83}"/>
              </a:ext>
            </a:extLst>
          </p:cNvPr>
          <p:cNvSpPr/>
          <p:nvPr/>
        </p:nvSpPr>
        <p:spPr>
          <a:xfrm>
            <a:off x="609249" y="4220581"/>
            <a:ext cx="1491391" cy="993112"/>
          </a:xfrm>
          <a:prstGeom prst="ellipse">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7607F72B-6564-42A2-A5E8-AD57C1EFD72D}"/>
              </a:ext>
            </a:extLst>
          </p:cNvPr>
          <p:cNvSpPr/>
          <p:nvPr/>
        </p:nvSpPr>
        <p:spPr>
          <a:xfrm>
            <a:off x="655473" y="4426413"/>
            <a:ext cx="1469074"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給水・物資の配給等</a:t>
            </a:r>
          </a:p>
        </p:txBody>
      </p:sp>
      <p:sp>
        <p:nvSpPr>
          <p:cNvPr id="49" name="正方形/長方形 48">
            <a:extLst>
              <a:ext uri="{FF2B5EF4-FFF2-40B4-BE49-F238E27FC236}">
                <a16:creationId xmlns:a16="http://schemas.microsoft.com/office/drawing/2014/main" id="{14CA9CBD-61A0-44FC-9B18-B23E5974DE91}"/>
              </a:ext>
            </a:extLst>
          </p:cNvPr>
          <p:cNvSpPr/>
          <p:nvPr/>
        </p:nvSpPr>
        <p:spPr>
          <a:xfrm>
            <a:off x="7380029" y="2754959"/>
            <a:ext cx="1131381"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被害の</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状況等</a:t>
            </a:r>
          </a:p>
        </p:txBody>
      </p:sp>
      <p:sp>
        <p:nvSpPr>
          <p:cNvPr id="51" name="楕円 50">
            <a:extLst>
              <a:ext uri="{FF2B5EF4-FFF2-40B4-BE49-F238E27FC236}">
                <a16:creationId xmlns:a16="http://schemas.microsoft.com/office/drawing/2014/main" id="{C77EEA0F-6039-4E92-9D22-F45EBF4D24EA}"/>
              </a:ext>
            </a:extLst>
          </p:cNvPr>
          <p:cNvSpPr/>
          <p:nvPr/>
        </p:nvSpPr>
        <p:spPr>
          <a:xfrm>
            <a:off x="7200023" y="2567947"/>
            <a:ext cx="1491391" cy="993112"/>
          </a:xfrm>
          <a:prstGeom prst="ellipse">
            <a:avLst/>
          </a:prstGeom>
          <a:no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楕円 52">
            <a:extLst>
              <a:ext uri="{FF2B5EF4-FFF2-40B4-BE49-F238E27FC236}">
                <a16:creationId xmlns:a16="http://schemas.microsoft.com/office/drawing/2014/main" id="{7695707C-26E4-40E1-9019-241D8A1A872D}"/>
              </a:ext>
            </a:extLst>
          </p:cNvPr>
          <p:cNvSpPr/>
          <p:nvPr/>
        </p:nvSpPr>
        <p:spPr>
          <a:xfrm>
            <a:off x="7200023" y="3655253"/>
            <a:ext cx="1491391" cy="993112"/>
          </a:xfrm>
          <a:prstGeom prst="ellipse">
            <a:avLst/>
          </a:prstGeom>
          <a:no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正方形/長方形 53">
            <a:extLst>
              <a:ext uri="{FF2B5EF4-FFF2-40B4-BE49-F238E27FC236}">
                <a16:creationId xmlns:a16="http://schemas.microsoft.com/office/drawing/2014/main" id="{3DFF64F7-F2B1-414E-A5D1-940790D713A3}"/>
              </a:ext>
            </a:extLst>
          </p:cNvPr>
          <p:cNvSpPr/>
          <p:nvPr/>
        </p:nvSpPr>
        <p:spPr>
          <a:xfrm>
            <a:off x="7359714" y="3821587"/>
            <a:ext cx="1131381" cy="646331"/>
          </a:xfrm>
          <a:prstGeom prst="rect">
            <a:avLst/>
          </a:prstGeom>
        </p:spPr>
        <p:txBody>
          <a:bodyPr wrap="square">
            <a:spAutoFit/>
          </a:bodyPr>
          <a:lstStyle/>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住民の</a:t>
            </a:r>
            <a:endParaRPr lang="en-US" altLang="ja-JP">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lgn="ctr"/>
            <a:r>
              <a:rPr lang="ja-JP" altLang="en-US">
                <a:solidFill>
                  <a:schemeClr val="tx1">
                    <a:lumMod val="75000"/>
                    <a:lumOff val="25000"/>
                  </a:schemeClr>
                </a:solidFill>
                <a:latin typeface="HGPｺﾞｼｯｸE" panose="020B0900000000000000" pitchFamily="50" charset="-128"/>
                <a:ea typeface="HGPｺﾞｼｯｸE" panose="020B0900000000000000" pitchFamily="50" charset="-128"/>
              </a:rPr>
              <a:t>安否情報</a:t>
            </a:r>
          </a:p>
        </p:txBody>
      </p:sp>
      <p:sp>
        <p:nvSpPr>
          <p:cNvPr id="6" name="矢印: 右 5">
            <a:extLst>
              <a:ext uri="{FF2B5EF4-FFF2-40B4-BE49-F238E27FC236}">
                <a16:creationId xmlns:a16="http://schemas.microsoft.com/office/drawing/2014/main" id="{9D01BA82-E849-49DF-8D84-0B3ADCCD67E4}"/>
              </a:ext>
            </a:extLst>
          </p:cNvPr>
          <p:cNvSpPr/>
          <p:nvPr/>
        </p:nvSpPr>
        <p:spPr>
          <a:xfrm>
            <a:off x="2333740" y="2232280"/>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矢印: 右 56">
            <a:extLst>
              <a:ext uri="{FF2B5EF4-FFF2-40B4-BE49-F238E27FC236}">
                <a16:creationId xmlns:a16="http://schemas.microsoft.com/office/drawing/2014/main" id="{379E60E2-CC99-4AE6-9486-F62BF1792830}"/>
              </a:ext>
            </a:extLst>
          </p:cNvPr>
          <p:cNvSpPr/>
          <p:nvPr/>
        </p:nvSpPr>
        <p:spPr>
          <a:xfrm>
            <a:off x="5638462" y="2232280"/>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矢印: 右 57">
            <a:extLst>
              <a:ext uri="{FF2B5EF4-FFF2-40B4-BE49-F238E27FC236}">
                <a16:creationId xmlns:a16="http://schemas.microsoft.com/office/drawing/2014/main" id="{41F31581-9919-4D4A-9D60-C6F376250A5A}"/>
              </a:ext>
            </a:extLst>
          </p:cNvPr>
          <p:cNvSpPr/>
          <p:nvPr/>
        </p:nvSpPr>
        <p:spPr>
          <a:xfrm flipH="1">
            <a:off x="5633459" y="3830412"/>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矢印: 右 58">
            <a:extLst>
              <a:ext uri="{FF2B5EF4-FFF2-40B4-BE49-F238E27FC236}">
                <a16:creationId xmlns:a16="http://schemas.microsoft.com/office/drawing/2014/main" id="{FB48B5C4-E1BE-44B3-9E77-B12ADA6E5557}"/>
              </a:ext>
            </a:extLst>
          </p:cNvPr>
          <p:cNvSpPr/>
          <p:nvPr/>
        </p:nvSpPr>
        <p:spPr>
          <a:xfrm flipH="1">
            <a:off x="2315011" y="3830412"/>
            <a:ext cx="1240795" cy="899920"/>
          </a:xfrm>
          <a:prstGeom prst="rightArrow">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a:extLst>
              <a:ext uri="{FF2B5EF4-FFF2-40B4-BE49-F238E27FC236}">
                <a16:creationId xmlns:a16="http://schemas.microsoft.com/office/drawing/2014/main" id="{E5A61704-AB81-419E-A111-C9804B3CFC0F}"/>
              </a:ext>
            </a:extLst>
          </p:cNvPr>
          <p:cNvSpPr/>
          <p:nvPr/>
        </p:nvSpPr>
        <p:spPr>
          <a:xfrm>
            <a:off x="7069015" y="1981722"/>
            <a:ext cx="1727907" cy="3363648"/>
          </a:xfrm>
          <a:prstGeom prst="rect">
            <a:avLst/>
          </a:prstGeom>
          <a:noFill/>
          <a:ln w="38100">
            <a:solidFill>
              <a:srgbClr val="52BB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62" name="正方形/長方形 61">
            <a:extLst>
              <a:ext uri="{FF2B5EF4-FFF2-40B4-BE49-F238E27FC236}">
                <a16:creationId xmlns:a16="http://schemas.microsoft.com/office/drawing/2014/main" id="{1224F90D-A143-46E9-8232-90C1DB1F3506}"/>
              </a:ext>
            </a:extLst>
          </p:cNvPr>
          <p:cNvSpPr/>
          <p:nvPr/>
        </p:nvSpPr>
        <p:spPr>
          <a:xfrm>
            <a:off x="494072" y="1981722"/>
            <a:ext cx="1727907" cy="3363648"/>
          </a:xfrm>
          <a:prstGeom prst="rect">
            <a:avLst/>
          </a:prstGeom>
          <a:no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latin typeface="HGPｺﾞｼｯｸE" panose="020B0900000000000000" pitchFamily="50" charset="-128"/>
              <a:ea typeface="HGPｺﾞｼｯｸE" panose="020B0900000000000000" pitchFamily="50" charset="-128"/>
            </a:endParaRPr>
          </a:p>
        </p:txBody>
      </p:sp>
      <p:sp>
        <p:nvSpPr>
          <p:cNvPr id="63" name="正方形/長方形 62">
            <a:extLst>
              <a:ext uri="{FF2B5EF4-FFF2-40B4-BE49-F238E27FC236}">
                <a16:creationId xmlns:a16="http://schemas.microsoft.com/office/drawing/2014/main" id="{B887AFE1-F502-442D-A5C5-28B85BC70BE8}"/>
              </a:ext>
            </a:extLst>
          </p:cNvPr>
          <p:cNvSpPr/>
          <p:nvPr/>
        </p:nvSpPr>
        <p:spPr>
          <a:xfrm>
            <a:off x="2346065" y="1862948"/>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収集</a:t>
            </a:r>
          </a:p>
        </p:txBody>
      </p:sp>
      <p:sp>
        <p:nvSpPr>
          <p:cNvPr id="64" name="正方形/長方形 63">
            <a:extLst>
              <a:ext uri="{FF2B5EF4-FFF2-40B4-BE49-F238E27FC236}">
                <a16:creationId xmlns:a16="http://schemas.microsoft.com/office/drawing/2014/main" id="{1C1AA192-C04B-4617-A247-4DB3910C6E4D}"/>
              </a:ext>
            </a:extLst>
          </p:cNvPr>
          <p:cNvSpPr/>
          <p:nvPr/>
        </p:nvSpPr>
        <p:spPr>
          <a:xfrm>
            <a:off x="5602536" y="1862948"/>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伝達</a:t>
            </a:r>
          </a:p>
        </p:txBody>
      </p:sp>
      <p:sp>
        <p:nvSpPr>
          <p:cNvPr id="65" name="正方形/長方形 64">
            <a:extLst>
              <a:ext uri="{FF2B5EF4-FFF2-40B4-BE49-F238E27FC236}">
                <a16:creationId xmlns:a16="http://schemas.microsoft.com/office/drawing/2014/main" id="{E1E7EB5A-B2F5-4953-B68E-67FC5D7BBD04}"/>
              </a:ext>
            </a:extLst>
          </p:cNvPr>
          <p:cNvSpPr/>
          <p:nvPr/>
        </p:nvSpPr>
        <p:spPr>
          <a:xfrm>
            <a:off x="5602536" y="3398244"/>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収集</a:t>
            </a:r>
          </a:p>
        </p:txBody>
      </p:sp>
      <p:sp>
        <p:nvSpPr>
          <p:cNvPr id="68" name="正方形/長方形 67">
            <a:extLst>
              <a:ext uri="{FF2B5EF4-FFF2-40B4-BE49-F238E27FC236}">
                <a16:creationId xmlns:a16="http://schemas.microsoft.com/office/drawing/2014/main" id="{B563F308-8164-4F0D-B60D-22F6E3C32361}"/>
              </a:ext>
            </a:extLst>
          </p:cNvPr>
          <p:cNvSpPr/>
          <p:nvPr/>
        </p:nvSpPr>
        <p:spPr>
          <a:xfrm>
            <a:off x="2341437" y="3444449"/>
            <a:ext cx="1131381" cy="369332"/>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伝達</a:t>
            </a:r>
          </a:p>
        </p:txBody>
      </p:sp>
      <p:pic>
        <p:nvPicPr>
          <p:cNvPr id="9" name="グラフィックス 8" descr="ユーザー">
            <a:extLst>
              <a:ext uri="{FF2B5EF4-FFF2-40B4-BE49-F238E27FC236}">
                <a16:creationId xmlns:a16="http://schemas.microsoft.com/office/drawing/2014/main" id="{64442894-F543-4CF1-9251-2894E5BBE5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39997" y="2312155"/>
            <a:ext cx="914400" cy="914400"/>
          </a:xfrm>
          <a:prstGeom prst="rect">
            <a:avLst/>
          </a:prstGeom>
        </p:spPr>
      </p:pic>
      <p:pic>
        <p:nvPicPr>
          <p:cNvPr id="102" name="グラフィックス 101" descr="ユーザー">
            <a:extLst>
              <a:ext uri="{FF2B5EF4-FFF2-40B4-BE49-F238E27FC236}">
                <a16:creationId xmlns:a16="http://schemas.microsoft.com/office/drawing/2014/main" id="{5EF4FC64-7A5A-4FF3-83BA-30AEA03392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02310" y="2312155"/>
            <a:ext cx="914400" cy="914400"/>
          </a:xfrm>
          <a:prstGeom prst="rect">
            <a:avLst/>
          </a:prstGeom>
        </p:spPr>
      </p:pic>
      <p:sp>
        <p:nvSpPr>
          <p:cNvPr id="103" name="正方形/長方形 102">
            <a:extLst>
              <a:ext uri="{FF2B5EF4-FFF2-40B4-BE49-F238E27FC236}">
                <a16:creationId xmlns:a16="http://schemas.microsoft.com/office/drawing/2014/main" id="{12950DC7-02AF-4C8D-B764-6D330F548BC4}"/>
              </a:ext>
            </a:extLst>
          </p:cNvPr>
          <p:cNvSpPr/>
          <p:nvPr/>
        </p:nvSpPr>
        <p:spPr>
          <a:xfrm>
            <a:off x="3622184" y="1732290"/>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収集</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104" name="正方形/長方形 103">
            <a:extLst>
              <a:ext uri="{FF2B5EF4-FFF2-40B4-BE49-F238E27FC236}">
                <a16:creationId xmlns:a16="http://schemas.microsoft.com/office/drawing/2014/main" id="{0466049E-D55C-4A7E-AD3A-C706A1E8DB48}"/>
              </a:ext>
            </a:extLst>
          </p:cNvPr>
          <p:cNvSpPr/>
          <p:nvPr/>
        </p:nvSpPr>
        <p:spPr>
          <a:xfrm>
            <a:off x="4377632" y="1720881"/>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伝達</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105" name="四角形: 角を丸くする 104">
            <a:extLst>
              <a:ext uri="{FF2B5EF4-FFF2-40B4-BE49-F238E27FC236}">
                <a16:creationId xmlns:a16="http://schemas.microsoft.com/office/drawing/2014/main" id="{F90FFBF2-6E89-4F41-9444-1BED8F866754}"/>
              </a:ext>
            </a:extLst>
          </p:cNvPr>
          <p:cNvSpPr/>
          <p:nvPr/>
        </p:nvSpPr>
        <p:spPr>
          <a:xfrm>
            <a:off x="5584602" y="1342000"/>
            <a:ext cx="1346799" cy="4003369"/>
          </a:xfrm>
          <a:prstGeom prst="roundRect">
            <a:avLst/>
          </a:prstGeom>
          <a:noFill/>
          <a:ln w="57150">
            <a:solidFill>
              <a:srgbClr val="FF28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四角形: 角を丸くする 105">
            <a:extLst>
              <a:ext uri="{FF2B5EF4-FFF2-40B4-BE49-F238E27FC236}">
                <a16:creationId xmlns:a16="http://schemas.microsoft.com/office/drawing/2014/main" id="{B1D01056-C001-4101-9FF7-307A7E488974}"/>
              </a:ext>
            </a:extLst>
          </p:cNvPr>
          <p:cNvSpPr/>
          <p:nvPr/>
        </p:nvSpPr>
        <p:spPr>
          <a:xfrm>
            <a:off x="2275838" y="1289368"/>
            <a:ext cx="1372317" cy="4003369"/>
          </a:xfrm>
          <a:prstGeom prst="roundRect">
            <a:avLst/>
          </a:prstGeom>
          <a:noFill/>
          <a:ln w="57150">
            <a:solidFill>
              <a:srgbClr val="FF28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7" name="正方形/長方形 106">
            <a:extLst>
              <a:ext uri="{FF2B5EF4-FFF2-40B4-BE49-F238E27FC236}">
                <a16:creationId xmlns:a16="http://schemas.microsoft.com/office/drawing/2014/main" id="{2D4E3987-2F9B-46E5-8497-67B3B4BF448D}"/>
              </a:ext>
            </a:extLst>
          </p:cNvPr>
          <p:cNvSpPr/>
          <p:nvPr/>
        </p:nvSpPr>
        <p:spPr>
          <a:xfrm>
            <a:off x="5688165" y="5413159"/>
            <a:ext cx="1131381" cy="923330"/>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地域内の連絡網の整備等</a:t>
            </a:r>
          </a:p>
        </p:txBody>
      </p:sp>
      <p:sp>
        <p:nvSpPr>
          <p:cNvPr id="108" name="正方形/長方形 107">
            <a:extLst>
              <a:ext uri="{FF2B5EF4-FFF2-40B4-BE49-F238E27FC236}">
                <a16:creationId xmlns:a16="http://schemas.microsoft.com/office/drawing/2014/main" id="{8905313E-410B-4BE3-BCFD-7E6E208CF522}"/>
              </a:ext>
            </a:extLst>
          </p:cNvPr>
          <p:cNvSpPr/>
          <p:nvPr/>
        </p:nvSpPr>
        <p:spPr>
          <a:xfrm>
            <a:off x="2174872" y="5369571"/>
            <a:ext cx="1727907" cy="1200329"/>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メディア</a:t>
            </a:r>
            <a:endParaRPr lang="en-US" altLang="ja-JP">
              <a:solidFill>
                <a:srgbClr val="FF2800"/>
              </a:solidFill>
              <a:latin typeface="HGPｺﾞｼｯｸE" panose="020B0900000000000000" pitchFamily="50" charset="-128"/>
              <a:ea typeface="HGPｺﾞｼｯｸE" panose="020B0900000000000000" pitchFamily="50" charset="-128"/>
            </a:endParaRPr>
          </a:p>
          <a:p>
            <a:pPr algn="ctr"/>
            <a:r>
              <a:rPr lang="ja-JP" altLang="en-US">
                <a:solidFill>
                  <a:srgbClr val="FF2800"/>
                </a:solidFill>
                <a:latin typeface="HGPｺﾞｼｯｸE" panose="020B0900000000000000" pitchFamily="50" charset="-128"/>
                <a:ea typeface="HGPｺﾞｼｯｸE" panose="020B0900000000000000" pitchFamily="50" charset="-128"/>
              </a:rPr>
              <a:t>防災行政無線</a:t>
            </a:r>
            <a:endParaRPr lang="en-US" altLang="ja-JP">
              <a:solidFill>
                <a:srgbClr val="FF2800"/>
              </a:solidFill>
              <a:latin typeface="HGPｺﾞｼｯｸE" panose="020B0900000000000000" pitchFamily="50" charset="-128"/>
              <a:ea typeface="HGPｺﾞｼｯｸE" panose="020B0900000000000000" pitchFamily="50" charset="-128"/>
            </a:endParaRPr>
          </a:p>
          <a:p>
            <a:pPr algn="ctr"/>
            <a:r>
              <a:rPr lang="ja-JP" altLang="en-US">
                <a:solidFill>
                  <a:srgbClr val="FF2800"/>
                </a:solidFill>
                <a:latin typeface="HGPｺﾞｼｯｸE" panose="020B0900000000000000" pitchFamily="50" charset="-128"/>
                <a:ea typeface="HGPｺﾞｼｯｸE" panose="020B0900000000000000" pitchFamily="50" charset="-128"/>
              </a:rPr>
              <a:t>インターネット</a:t>
            </a:r>
            <a:endParaRPr lang="en-US" altLang="ja-JP">
              <a:solidFill>
                <a:srgbClr val="FF2800"/>
              </a:solidFill>
              <a:latin typeface="HGPｺﾞｼｯｸE" panose="020B0900000000000000" pitchFamily="50" charset="-128"/>
              <a:ea typeface="HGPｺﾞｼｯｸE" panose="020B0900000000000000" pitchFamily="50" charset="-128"/>
            </a:endParaRPr>
          </a:p>
          <a:p>
            <a:pPr algn="ctr"/>
            <a:r>
              <a:rPr lang="ja-JP" altLang="en-US">
                <a:solidFill>
                  <a:srgbClr val="FF2800"/>
                </a:solidFill>
                <a:latin typeface="HGPｺﾞｼｯｸE" panose="020B0900000000000000" pitchFamily="50" charset="-128"/>
                <a:ea typeface="HGPｺﾞｼｯｸE" panose="020B0900000000000000" pitchFamily="50" charset="-128"/>
              </a:rPr>
              <a:t>等</a:t>
            </a:r>
          </a:p>
        </p:txBody>
      </p:sp>
      <p:sp>
        <p:nvSpPr>
          <p:cNvPr id="109" name="正方形/長方形 108">
            <a:extLst>
              <a:ext uri="{FF2B5EF4-FFF2-40B4-BE49-F238E27FC236}">
                <a16:creationId xmlns:a16="http://schemas.microsoft.com/office/drawing/2014/main" id="{246BB0EF-5871-435E-9486-61AD6832B9FB}"/>
              </a:ext>
            </a:extLst>
          </p:cNvPr>
          <p:cNvSpPr/>
          <p:nvPr/>
        </p:nvSpPr>
        <p:spPr>
          <a:xfrm>
            <a:off x="3854984" y="5438198"/>
            <a:ext cx="1561726" cy="923330"/>
          </a:xfrm>
          <a:prstGeom prst="rect">
            <a:avLst/>
          </a:prstGeom>
        </p:spPr>
        <p:txBody>
          <a:bodyPr wrap="square">
            <a:spAutoFit/>
          </a:bodyPr>
          <a:lstStyle/>
          <a:p>
            <a:pPr algn="ctr"/>
            <a:r>
              <a:rPr lang="ja-JP" altLang="en-US">
                <a:solidFill>
                  <a:srgbClr val="FF2800"/>
                </a:solidFill>
                <a:latin typeface="HGPｺﾞｼｯｸE" panose="020B0900000000000000" pitchFamily="50" charset="-128"/>
                <a:ea typeface="HGPｺﾞｼｯｸE" panose="020B0900000000000000" pitchFamily="50" charset="-128"/>
              </a:rPr>
              <a:t>担当者を明確にすることが望ましい</a:t>
            </a:r>
            <a:endParaRPr lang="en-US" altLang="ja-JP">
              <a:solidFill>
                <a:srgbClr val="FF2800"/>
              </a:solidFill>
              <a:latin typeface="HGPｺﾞｼｯｸE" panose="020B0900000000000000" pitchFamily="50" charset="-128"/>
              <a:ea typeface="HGPｺﾞｼｯｸE" panose="020B0900000000000000" pitchFamily="50" charset="-128"/>
            </a:endParaRPr>
          </a:p>
        </p:txBody>
      </p:sp>
      <p:pic>
        <p:nvPicPr>
          <p:cNvPr id="36" name="グラフィックス 8" descr="ユーザー">
            <a:extLst>
              <a:ext uri="{FF2B5EF4-FFF2-40B4-BE49-F238E27FC236}">
                <a16:creationId xmlns:a16="http://schemas.microsoft.com/office/drawing/2014/main" id="{64442894-F543-4CF1-9251-2894E5BBE5B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6427" y="3711207"/>
            <a:ext cx="914400" cy="914400"/>
          </a:xfrm>
          <a:prstGeom prst="rect">
            <a:avLst/>
          </a:prstGeom>
        </p:spPr>
      </p:pic>
      <p:pic>
        <p:nvPicPr>
          <p:cNvPr id="37" name="グラフィックス 101" descr="ユーザー">
            <a:extLst>
              <a:ext uri="{FF2B5EF4-FFF2-40B4-BE49-F238E27FC236}">
                <a16:creationId xmlns:a16="http://schemas.microsoft.com/office/drawing/2014/main" id="{5EF4FC64-7A5A-4FF3-83BA-30AEA033926C}"/>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18740" y="3711207"/>
            <a:ext cx="914400" cy="914400"/>
          </a:xfrm>
          <a:prstGeom prst="rect">
            <a:avLst/>
          </a:prstGeom>
        </p:spPr>
      </p:pic>
      <p:sp>
        <p:nvSpPr>
          <p:cNvPr id="38" name="正方形/長方形 37">
            <a:extLst>
              <a:ext uri="{FF2B5EF4-FFF2-40B4-BE49-F238E27FC236}">
                <a16:creationId xmlns:a16="http://schemas.microsoft.com/office/drawing/2014/main" id="{12950DC7-02AF-4C8D-B764-6D330F548BC4}"/>
              </a:ext>
            </a:extLst>
          </p:cNvPr>
          <p:cNvSpPr/>
          <p:nvPr/>
        </p:nvSpPr>
        <p:spPr>
          <a:xfrm>
            <a:off x="4404728" y="4532181"/>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収集</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
        <p:nvSpPr>
          <p:cNvPr id="39" name="正方形/長方形 38">
            <a:extLst>
              <a:ext uri="{FF2B5EF4-FFF2-40B4-BE49-F238E27FC236}">
                <a16:creationId xmlns:a16="http://schemas.microsoft.com/office/drawing/2014/main" id="{0466049E-D55C-4A7E-AD3A-C706A1E8DB48}"/>
              </a:ext>
            </a:extLst>
          </p:cNvPr>
          <p:cNvSpPr/>
          <p:nvPr/>
        </p:nvSpPr>
        <p:spPr>
          <a:xfrm>
            <a:off x="3656931" y="4534551"/>
            <a:ext cx="1131381" cy="646331"/>
          </a:xfrm>
          <a:prstGeom prst="rect">
            <a:avLst/>
          </a:prstGeom>
        </p:spPr>
        <p:txBody>
          <a:bodyPr wrap="square">
            <a:spAutoFit/>
          </a:bodyPr>
          <a:lstStyle/>
          <a:p>
            <a:pPr algn="ctr"/>
            <a:r>
              <a:rPr lang="ja-JP" altLang="en-US">
                <a:solidFill>
                  <a:schemeClr val="bg1"/>
                </a:solidFill>
                <a:latin typeface="HGPｺﾞｼｯｸE" panose="020B0900000000000000" pitchFamily="50" charset="-128"/>
                <a:ea typeface="HGPｺﾞｼｯｸE" panose="020B0900000000000000" pitchFamily="50" charset="-128"/>
              </a:rPr>
              <a:t>伝達</a:t>
            </a:r>
            <a:endParaRPr lang="en-US" altLang="ja-JP">
              <a:solidFill>
                <a:schemeClr val="bg1"/>
              </a:solidFill>
              <a:latin typeface="HGPｺﾞｼｯｸE" panose="020B0900000000000000" pitchFamily="50" charset="-128"/>
              <a:ea typeface="HGPｺﾞｼｯｸE" panose="020B0900000000000000" pitchFamily="50" charset="-128"/>
            </a:endParaRPr>
          </a:p>
          <a:p>
            <a:pPr algn="ctr"/>
            <a:r>
              <a:rPr lang="ja-JP" altLang="en-US">
                <a:solidFill>
                  <a:schemeClr val="bg1"/>
                </a:solidFill>
                <a:latin typeface="HGPｺﾞｼｯｸE" panose="020B0900000000000000" pitchFamily="50" charset="-128"/>
                <a:ea typeface="HGPｺﾞｼｯｸE" panose="020B0900000000000000" pitchFamily="50" charset="-128"/>
              </a:rPr>
              <a:t>担当</a:t>
            </a:r>
          </a:p>
        </p:txBody>
      </p:sp>
    </p:spTree>
    <p:extLst>
      <p:ext uri="{BB962C8B-B14F-4D97-AF65-F5344CB8AC3E}">
        <p14:creationId xmlns:p14="http://schemas.microsoft.com/office/powerpoint/2010/main" val="271341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2697"/>
            <a:ext cx="9144000" cy="650083"/>
          </a:xfrm>
        </p:spPr>
        <p:txBody>
          <a:bodyPr/>
          <a:lstStyle/>
          <a:p>
            <a:r>
              <a:rPr lang="en-US" altLang="ja-JP"/>
              <a:t>【</a:t>
            </a:r>
            <a:r>
              <a:rPr lang="ja-JP" altLang="en-US"/>
              <a:t>事例</a:t>
            </a:r>
            <a:r>
              <a:rPr lang="en-US" altLang="ja-JP"/>
              <a:t>】</a:t>
            </a:r>
            <a:r>
              <a:rPr lang="ja-JP" altLang="en-US"/>
              <a:t>　 「情報伝達」の先進的な事例</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7</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■放送を活用した情報伝達</a:t>
            </a:r>
            <a:endParaRPr lang="en-US" altLang="ja-JP">
              <a:solidFill>
                <a:srgbClr val="FF2800"/>
              </a:solidFill>
            </a:endParaRPr>
          </a:p>
          <a:p>
            <a:pPr marL="0" indent="0">
              <a:buNone/>
            </a:pPr>
            <a:r>
              <a:rPr lang="ja-JP" altLang="en-US" sz="2000">
                <a:solidFill>
                  <a:srgbClr val="404040"/>
                </a:solidFill>
              </a:rPr>
              <a:t>（百合地区防災会：兵庫県　豊岡市）</a:t>
            </a: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73100" y="1915715"/>
            <a:ext cx="7775554" cy="1740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000" spc="-150">
                <a:solidFill>
                  <a:schemeClr val="tx1">
                    <a:lumMod val="75000"/>
                    <a:lumOff val="25000"/>
                  </a:schemeClr>
                </a:solidFill>
                <a:latin typeface="HGPｺﾞｼｯｸE" panose="020B0900000000000000" pitchFamily="50" charset="-128"/>
                <a:ea typeface="HGPｺﾞｼｯｸE" panose="020B0900000000000000" pitchFamily="50" charset="-128"/>
              </a:rPr>
              <a:t>自治会独自の屋外放送設備を設置している。台風が来た際に、市から</a:t>
            </a:r>
            <a:br>
              <a:rPr lang="en-US" altLang="ja-JP" sz="20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避難指示が出たが指定避難所では間に合わないと、自治会保有の屋外放送設備で「神社の社務所を避難所にする」旨を放送した。</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一人暮らし高齢者を救出し、安否を確認をした</a:t>
            </a:r>
          </a:p>
        </p:txBody>
      </p:sp>
      <p:graphicFrame>
        <p:nvGraphicFramePr>
          <p:cNvPr id="18" name="オブジェクト 17">
            <a:extLst>
              <a:ext uri="{FF2B5EF4-FFF2-40B4-BE49-F238E27FC236}">
                <a16:creationId xmlns:a16="http://schemas.microsoft.com/office/drawing/2014/main" id="{AA3842D3-EC13-414B-85A7-83DC51674B6B}"/>
              </a:ext>
            </a:extLst>
          </p:cNvPr>
          <p:cNvGraphicFramePr>
            <a:graphicFrameLocks noChangeAspect="1"/>
          </p:cNvGraphicFramePr>
          <p:nvPr>
            <p:extLst>
              <p:ext uri="{D42A27DB-BD31-4B8C-83A1-F6EECF244321}">
                <p14:modId xmlns:p14="http://schemas.microsoft.com/office/powerpoint/2010/main" val="2962244817"/>
              </p:ext>
            </p:extLst>
          </p:nvPr>
        </p:nvGraphicFramePr>
        <p:xfrm>
          <a:off x="887866" y="1305844"/>
          <a:ext cx="871537" cy="339725"/>
        </p:xfrm>
        <a:graphic>
          <a:graphicData uri="http://schemas.openxmlformats.org/presentationml/2006/ole">
            <mc:AlternateContent xmlns:mc="http://schemas.openxmlformats.org/markup-compatibility/2006">
              <mc:Choice xmlns:v="urn:schemas-microsoft-com:vml" Requires="v">
                <p:oleObj name="Document" r:id="rId3" imgW="737915" imgH="286296" progId="Word.Document.12">
                  <p:embed/>
                </p:oleObj>
              </mc:Choice>
              <mc:Fallback>
                <p:oleObj name="Document" r:id="rId3" imgW="737915" imgH="286296" progId="Word.Document.12">
                  <p:embed/>
                  <p:pic>
                    <p:nvPicPr>
                      <p:cNvPr id="18" name="オブジェクト 17">
                        <a:extLst>
                          <a:ext uri="{FF2B5EF4-FFF2-40B4-BE49-F238E27FC236}">
                            <a16:creationId xmlns:a16="http://schemas.microsoft.com/office/drawing/2014/main" id="{AA3842D3-EC13-414B-85A7-83DC51674B6B}"/>
                          </a:ext>
                        </a:extLst>
                      </p:cNvPr>
                      <p:cNvPicPr/>
                      <p:nvPr/>
                    </p:nvPicPr>
                    <p:blipFill>
                      <a:blip r:embed="rId4"/>
                      <a:stretch>
                        <a:fillRect/>
                      </a:stretch>
                    </p:blipFill>
                    <p:spPr>
                      <a:xfrm>
                        <a:off x="887866" y="1305844"/>
                        <a:ext cx="871537" cy="339725"/>
                      </a:xfrm>
                      <a:prstGeom prst="rect">
                        <a:avLst/>
                      </a:prstGeom>
                    </p:spPr>
                  </p:pic>
                </p:oleObj>
              </mc:Fallback>
            </mc:AlternateContent>
          </a:graphicData>
        </a:graphic>
      </p:graphicFrame>
      <p:sp>
        <p:nvSpPr>
          <p:cNvPr id="9" name="コンテンツ プレースホルダー 4">
            <a:extLst>
              <a:ext uri="{FF2B5EF4-FFF2-40B4-BE49-F238E27FC236}">
                <a16:creationId xmlns:a16="http://schemas.microsoft.com/office/drawing/2014/main" id="{A643470B-57ED-40A1-A5AE-D509A47D64B4}"/>
              </a:ext>
            </a:extLst>
          </p:cNvPr>
          <p:cNvSpPr txBox="1">
            <a:spLocks/>
          </p:cNvSpPr>
          <p:nvPr/>
        </p:nvSpPr>
        <p:spPr>
          <a:xfrm>
            <a:off x="409575" y="3761500"/>
            <a:ext cx="8343899" cy="3007600"/>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■ブロックごとに被害状況を報告</a:t>
            </a:r>
            <a:endParaRPr lang="en-US" altLang="ja-JP">
              <a:solidFill>
                <a:srgbClr val="FF2800"/>
              </a:solidFill>
            </a:endParaRPr>
          </a:p>
          <a:p>
            <a:pPr marL="0" indent="0">
              <a:buNone/>
            </a:pPr>
            <a:r>
              <a:rPr lang="ja-JP" altLang="en-US" sz="2000">
                <a:solidFill>
                  <a:schemeClr val="tx1">
                    <a:lumMod val="75000"/>
                    <a:lumOff val="25000"/>
                  </a:schemeClr>
                </a:solidFill>
              </a:rPr>
              <a:t>（清水区折戸五区自主防災部会：静岡県　静岡市）</a:t>
            </a:r>
            <a:endParaRPr lang="en-US" altLang="ja-JP" sz="2000">
              <a:solidFill>
                <a:schemeClr val="tx1">
                  <a:lumMod val="75000"/>
                  <a:lumOff val="25000"/>
                </a:schemeClr>
              </a:solidFill>
            </a:endParaRPr>
          </a:p>
          <a:p>
            <a:pPr marL="0" indent="0">
              <a:buNone/>
            </a:pPr>
            <a:r>
              <a:rPr lang="ja-JP" altLang="en-US" sz="2000">
                <a:solidFill>
                  <a:schemeClr val="tx1">
                    <a:lumMod val="75000"/>
                    <a:lumOff val="25000"/>
                  </a:schemeClr>
                </a:solidFill>
              </a:rPr>
              <a:t>　</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0" name="正方形/長方形 9">
            <a:extLst>
              <a:ext uri="{FF2B5EF4-FFF2-40B4-BE49-F238E27FC236}">
                <a16:creationId xmlns:a16="http://schemas.microsoft.com/office/drawing/2014/main" id="{1B7913C5-374B-4D3F-84DC-95CE17C2A1FF}"/>
              </a:ext>
            </a:extLst>
          </p:cNvPr>
          <p:cNvSpPr/>
          <p:nvPr/>
        </p:nvSpPr>
        <p:spPr>
          <a:xfrm>
            <a:off x="673100" y="4812868"/>
            <a:ext cx="7775554" cy="1850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lgn="just">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地区を５ブロックに分け、ブロックリーダーを配置。避難が完了したら、ブロックリーダーが、ブロックの「被害確認状況報告書」を防災</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spc="-150">
                <a:solidFill>
                  <a:schemeClr val="tx1">
                    <a:lumMod val="75000"/>
                    <a:lumOff val="25000"/>
                  </a:schemeClr>
                </a:solidFill>
                <a:latin typeface="HGPｺﾞｼｯｸE" panose="020B0900000000000000" pitchFamily="50" charset="-128"/>
                <a:ea typeface="HGPｺﾞｼｯｸE" panose="020B0900000000000000" pitchFamily="50" charset="-128"/>
              </a:rPr>
              <a:t>リーダーに提出。防災リーダーが取りまとめて、折戸五区防災本部へ</a:t>
            </a:r>
            <a:br>
              <a:rPr lang="en-US" altLang="ja-JP" sz="2000" spc="-15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報告する。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
        <p:nvSpPr>
          <p:cNvPr id="3" name="テキスト ボックス 2">
            <a:extLst>
              <a:ext uri="{FF2B5EF4-FFF2-40B4-BE49-F238E27FC236}">
                <a16:creationId xmlns:a16="http://schemas.microsoft.com/office/drawing/2014/main" id="{FB4255B8-5132-4763-B085-14B45ADE7104}"/>
              </a:ext>
            </a:extLst>
          </p:cNvPr>
          <p:cNvSpPr txBox="1"/>
          <p:nvPr/>
        </p:nvSpPr>
        <p:spPr>
          <a:xfrm>
            <a:off x="673100" y="4234298"/>
            <a:ext cx="569387" cy="246221"/>
          </a:xfrm>
          <a:prstGeom prst="rect">
            <a:avLst/>
          </a:prstGeom>
          <a:noFill/>
        </p:spPr>
        <p:txBody>
          <a:bodyPr wrap="none" rtlCol="0">
            <a:spAutoFit/>
          </a:bodyPr>
          <a:lstStyle/>
          <a:p>
            <a:r>
              <a:rPr kumimoji="1" lang="ja-JP" altLang="en-US" sz="1000">
                <a:solidFill>
                  <a:srgbClr val="404040"/>
                </a:solidFill>
                <a:latin typeface="HGSｺﾞｼｯｸE" panose="020B0900000000000000" pitchFamily="50" charset="-128"/>
                <a:ea typeface="HGSｺﾞｼｯｸE" panose="020B0900000000000000" pitchFamily="50" charset="-128"/>
              </a:rPr>
              <a:t>しみず</a:t>
            </a:r>
          </a:p>
        </p:txBody>
      </p:sp>
      <p:sp>
        <p:nvSpPr>
          <p:cNvPr id="20" name="テキスト ボックス 19">
            <a:extLst>
              <a:ext uri="{FF2B5EF4-FFF2-40B4-BE49-F238E27FC236}">
                <a16:creationId xmlns:a16="http://schemas.microsoft.com/office/drawing/2014/main" id="{5BFEF509-3EA2-4A06-86E3-A08990DCB396}"/>
              </a:ext>
            </a:extLst>
          </p:cNvPr>
          <p:cNvSpPr txBox="1"/>
          <p:nvPr/>
        </p:nvSpPr>
        <p:spPr>
          <a:xfrm>
            <a:off x="1474709" y="4234298"/>
            <a:ext cx="569387" cy="246221"/>
          </a:xfrm>
          <a:prstGeom prst="rect">
            <a:avLst/>
          </a:prstGeom>
          <a:noFill/>
        </p:spPr>
        <p:txBody>
          <a:bodyPr wrap="none" rtlCol="0">
            <a:spAutoFit/>
          </a:bodyPr>
          <a:lstStyle/>
          <a:p>
            <a:r>
              <a:rPr kumimoji="1" lang="ja-JP" altLang="en-US" sz="1000">
                <a:solidFill>
                  <a:srgbClr val="404040"/>
                </a:solidFill>
                <a:latin typeface="HGSｺﾞｼｯｸE" panose="020B0900000000000000" pitchFamily="50" charset="-128"/>
                <a:ea typeface="HGSｺﾞｼｯｸE" panose="020B0900000000000000" pitchFamily="50" charset="-128"/>
              </a:rPr>
              <a:t>おりど</a:t>
            </a:r>
          </a:p>
        </p:txBody>
      </p:sp>
      <p:sp>
        <p:nvSpPr>
          <p:cNvPr id="11" name="テキスト ボックス 10">
            <a:extLst>
              <a:ext uri="{FF2B5EF4-FFF2-40B4-BE49-F238E27FC236}">
                <a16:creationId xmlns:a16="http://schemas.microsoft.com/office/drawing/2014/main" id="{D72BBFBD-1F37-48FF-B142-C7315658F3CC}"/>
              </a:ext>
            </a:extLst>
          </p:cNvPr>
          <p:cNvSpPr txBox="1"/>
          <p:nvPr/>
        </p:nvSpPr>
        <p:spPr>
          <a:xfrm>
            <a:off x="673100" y="3385425"/>
            <a:ext cx="467467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参考：内閣府防災「地域コミュニティの力を活用した風水害対策の活動事例」</a:t>
            </a:r>
          </a:p>
        </p:txBody>
      </p:sp>
      <p:sp>
        <p:nvSpPr>
          <p:cNvPr id="12" name="テキスト ボックス 1">
            <a:extLst>
              <a:ext uri="{FF2B5EF4-FFF2-40B4-BE49-F238E27FC236}">
                <a16:creationId xmlns:a16="http://schemas.microsoft.com/office/drawing/2014/main" id="{9A879F43-F076-4DC6-BC09-32CAFEDA9CC7}"/>
              </a:ext>
            </a:extLst>
          </p:cNvPr>
          <p:cNvSpPr txBox="1"/>
          <p:nvPr/>
        </p:nvSpPr>
        <p:spPr>
          <a:xfrm>
            <a:off x="672353" y="6374086"/>
            <a:ext cx="2876108" cy="261610"/>
          </a:xfrm>
          <a:prstGeom prst="rect">
            <a:avLst/>
          </a:prstGeom>
          <a:noFill/>
        </p:spPr>
        <p:txBody>
          <a:bodyPr wrap="none"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ja-JP" altLang="en-US" sz="1100">
                <a:solidFill>
                  <a:schemeClr val="tx1">
                    <a:lumMod val="75000"/>
                    <a:lumOff val="25000"/>
                  </a:schemeClr>
                </a:solidFill>
                <a:latin typeface="HGPｺﾞｼｯｸE"/>
                <a:ea typeface="HGPｺﾞｼｯｸE"/>
              </a:rPr>
              <a:t>参考：静岡県「夜間を想定した津波避難訓練」</a:t>
            </a:r>
            <a:endPar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spTree>
    <p:extLst>
      <p:ext uri="{BB962C8B-B14F-4D97-AF65-F5344CB8AC3E}">
        <p14:creationId xmlns:p14="http://schemas.microsoft.com/office/powerpoint/2010/main" val="3964801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7E8019D-5A5E-43AA-B3BB-6CD89776671C}"/>
              </a:ext>
            </a:extLst>
          </p:cNvPr>
          <p:cNvSpPr>
            <a:spLocks noGrp="1"/>
          </p:cNvSpPr>
          <p:nvPr>
            <p:ph type="sldNum" sz="quarter" idx="12"/>
          </p:nvPr>
        </p:nvSpPr>
        <p:spPr/>
        <p:txBody>
          <a:bodyPr/>
          <a:lstStyle/>
          <a:p>
            <a:fld id="{48C0FCB9-D989-46F1-965E-624BDAC7E129}" type="slidenum">
              <a:rPr kumimoji="1" lang="ja-JP" altLang="en-US" smtClean="0"/>
              <a:pPr/>
              <a:t>8</a:t>
            </a:fld>
            <a:endParaRPr kumimoji="1" lang="ja-JP" altLang="en-US"/>
          </a:p>
        </p:txBody>
      </p:sp>
      <p:sp>
        <p:nvSpPr>
          <p:cNvPr id="5" name="四角形: 角を丸くする 4">
            <a:extLst>
              <a:ext uri="{FF2B5EF4-FFF2-40B4-BE49-F238E27FC236}">
                <a16:creationId xmlns:a16="http://schemas.microsoft.com/office/drawing/2014/main" id="{C6027D71-137B-4D89-AD94-059CF63A5526}"/>
              </a:ext>
            </a:extLst>
          </p:cNvPr>
          <p:cNvSpPr/>
          <p:nvPr/>
        </p:nvSpPr>
        <p:spPr>
          <a:xfrm>
            <a:off x="1267185" y="1621239"/>
            <a:ext cx="6773229" cy="3656010"/>
          </a:xfrm>
          <a:prstGeom prst="roundRect">
            <a:avLst>
              <a:gd name="adj" fmla="val 16094"/>
            </a:avLst>
          </a:prstGeom>
          <a:solidFill>
            <a:srgbClr val="35A1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皆さんの地域では</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住民の安否確認の方法は</a:t>
            </a:r>
            <a:endParaRPr kumimoji="1" lang="en-US" altLang="ja-JP" sz="3600">
              <a:solidFill>
                <a:schemeClr val="bg1"/>
              </a:solidFill>
              <a:latin typeface="HGPｺﾞｼｯｸE" panose="020B0900000000000000" pitchFamily="50" charset="-128"/>
              <a:ea typeface="HGPｺﾞｼｯｸE" panose="020B0900000000000000" pitchFamily="50" charset="-128"/>
            </a:endParaRPr>
          </a:p>
          <a:p>
            <a:pPr algn="ctr">
              <a:lnSpc>
                <a:spcPts val="5000"/>
              </a:lnSpc>
            </a:pPr>
            <a:r>
              <a:rPr kumimoji="1" lang="ja-JP" altLang="en-US" sz="3600">
                <a:solidFill>
                  <a:schemeClr val="bg1"/>
                </a:solidFill>
                <a:latin typeface="HGPｺﾞｼｯｸE" panose="020B0900000000000000" pitchFamily="50" charset="-128"/>
                <a:ea typeface="HGPｺﾞｼｯｸE" panose="020B0900000000000000" pitchFamily="50" charset="-128"/>
              </a:rPr>
              <a:t>決まっていますか？</a:t>
            </a:r>
          </a:p>
        </p:txBody>
      </p:sp>
    </p:spTree>
    <p:extLst>
      <p:ext uri="{BB962C8B-B14F-4D97-AF65-F5344CB8AC3E}">
        <p14:creationId xmlns:p14="http://schemas.microsoft.com/office/powerpoint/2010/main" val="1770164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83E2A-5351-4CA8-9D90-F4B4CA018E4D}"/>
              </a:ext>
            </a:extLst>
          </p:cNvPr>
          <p:cNvSpPr>
            <a:spLocks noGrp="1"/>
          </p:cNvSpPr>
          <p:nvPr>
            <p:ph type="title"/>
          </p:nvPr>
        </p:nvSpPr>
        <p:spPr>
          <a:xfrm>
            <a:off x="0" y="-2697"/>
            <a:ext cx="9144000" cy="650083"/>
          </a:xfrm>
        </p:spPr>
        <p:txBody>
          <a:bodyPr/>
          <a:lstStyle/>
          <a:p>
            <a:r>
              <a:rPr lang="en-US" altLang="ja-JP"/>
              <a:t>【</a:t>
            </a:r>
            <a:r>
              <a:rPr lang="ja-JP" altLang="en-US"/>
              <a:t>事例</a:t>
            </a:r>
            <a:r>
              <a:rPr lang="en-US" altLang="ja-JP"/>
              <a:t>】</a:t>
            </a:r>
            <a:r>
              <a:rPr lang="ja-JP" altLang="en-US"/>
              <a:t>　「安否確認」の先進的な事例①</a:t>
            </a:r>
            <a:endParaRPr kumimoji="1" lang="ja-JP" altLang="en-US"/>
          </a:p>
        </p:txBody>
      </p:sp>
      <p:sp>
        <p:nvSpPr>
          <p:cNvPr id="4" name="スライド番号プレースホルダー 3">
            <a:extLst>
              <a:ext uri="{FF2B5EF4-FFF2-40B4-BE49-F238E27FC236}">
                <a16:creationId xmlns:a16="http://schemas.microsoft.com/office/drawing/2014/main" id="{BE65018A-18EB-466D-BD4F-42CBE78EA1F8}"/>
              </a:ext>
            </a:extLst>
          </p:cNvPr>
          <p:cNvSpPr>
            <a:spLocks noGrp="1"/>
          </p:cNvSpPr>
          <p:nvPr>
            <p:ph type="sldNum" sz="quarter" idx="12"/>
          </p:nvPr>
        </p:nvSpPr>
        <p:spPr/>
        <p:txBody>
          <a:bodyPr/>
          <a:lstStyle/>
          <a:p>
            <a:fld id="{48C0FCB9-D989-46F1-965E-624BDAC7E129}" type="slidenum">
              <a:rPr kumimoji="1" lang="ja-JP" altLang="en-US" smtClean="0"/>
              <a:pPr/>
              <a:t>9</a:t>
            </a:fld>
            <a:endParaRPr kumimoji="1" lang="ja-JP" altLang="en-US"/>
          </a:p>
        </p:txBody>
      </p:sp>
      <p:sp>
        <p:nvSpPr>
          <p:cNvPr id="7" name="コンテンツ プレースホルダー 4">
            <a:extLst>
              <a:ext uri="{FF2B5EF4-FFF2-40B4-BE49-F238E27FC236}">
                <a16:creationId xmlns:a16="http://schemas.microsoft.com/office/drawing/2014/main" id="{8E7FF5DE-A0C5-4CCD-A23D-31379DF5205C}"/>
              </a:ext>
            </a:extLst>
          </p:cNvPr>
          <p:cNvSpPr txBox="1">
            <a:spLocks/>
          </p:cNvSpPr>
          <p:nvPr/>
        </p:nvSpPr>
        <p:spPr>
          <a:xfrm>
            <a:off x="409575" y="840977"/>
            <a:ext cx="8343899" cy="5928123"/>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■目印を利用した安否確認</a:t>
            </a:r>
            <a:endParaRPr lang="en-US" altLang="ja-JP">
              <a:solidFill>
                <a:srgbClr val="FF2800"/>
              </a:solidFill>
            </a:endParaRPr>
          </a:p>
          <a:p>
            <a:pPr marL="0" indent="0">
              <a:buNone/>
            </a:pPr>
            <a:r>
              <a:rPr lang="ja-JP" altLang="en-US" sz="2000">
                <a:solidFill>
                  <a:schemeClr val="tx1">
                    <a:lumMod val="75000"/>
                    <a:lumOff val="25000"/>
                  </a:schemeClr>
                </a:solidFill>
              </a:rPr>
              <a:t>（鈎取ニュータウン町内会：宮城県 仙台市）</a:t>
            </a: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8" name="正方形/長方形 7">
            <a:extLst>
              <a:ext uri="{FF2B5EF4-FFF2-40B4-BE49-F238E27FC236}">
                <a16:creationId xmlns:a16="http://schemas.microsoft.com/office/drawing/2014/main" id="{2086BBD0-C758-43E9-967E-3FA3B81994F2}"/>
              </a:ext>
            </a:extLst>
          </p:cNvPr>
          <p:cNvSpPr/>
          <p:nvPr/>
        </p:nvSpPr>
        <p:spPr>
          <a:xfrm>
            <a:off x="693747" y="1856676"/>
            <a:ext cx="7775554" cy="2200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住民自ら自宅の玄関に「目印」を掲げて、</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a:spcAft>
                <a:spcPts val="600"/>
              </a:spcAft>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　　「無事」を知らせる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班長は、地域を見回り、目印が掲げられてない</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世帯の無事を確認する</a:t>
            </a: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地震発生後 </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35 </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分で、全 </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129 </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世帯約 </a:t>
            </a:r>
            <a: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t>400 </a:t>
            </a: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人の安否を確認できた</a:t>
            </a:r>
          </a:p>
          <a:p>
            <a:pPr marL="342900" indent="-342900">
              <a:spcAft>
                <a:spcPts val="600"/>
              </a:spcAft>
              <a:buFont typeface="HGPｺﾞｼｯｸE" panose="020B0900000000000000" pitchFamily="50" charset="-128"/>
              <a:buChar char="○"/>
            </a:pPr>
            <a:endPar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grpSp>
        <p:nvGrpSpPr>
          <p:cNvPr id="11" name="グループ化 10">
            <a:extLst>
              <a:ext uri="{FF2B5EF4-FFF2-40B4-BE49-F238E27FC236}">
                <a16:creationId xmlns:a16="http://schemas.microsoft.com/office/drawing/2014/main" id="{C25AB930-424E-466F-B4A9-49A617898F1A}"/>
              </a:ext>
            </a:extLst>
          </p:cNvPr>
          <p:cNvGrpSpPr/>
          <p:nvPr/>
        </p:nvGrpSpPr>
        <p:grpSpPr>
          <a:xfrm>
            <a:off x="6277328" y="1934924"/>
            <a:ext cx="1912057" cy="1415053"/>
            <a:chOff x="0" y="0"/>
            <a:chExt cx="14773275" cy="9877425"/>
          </a:xfrm>
        </p:grpSpPr>
        <p:pic>
          <p:nvPicPr>
            <p:cNvPr id="12" name="図 11">
              <a:extLst>
                <a:ext uri="{FF2B5EF4-FFF2-40B4-BE49-F238E27FC236}">
                  <a16:creationId xmlns:a16="http://schemas.microsoft.com/office/drawing/2014/main" id="{52EC0D36-D906-4BD7-8FF1-3ABBDD44A900}"/>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0"/>
              <a:ext cx="14773275" cy="5067300"/>
            </a:xfrm>
            <a:prstGeom prst="rect">
              <a:avLst/>
            </a:prstGeom>
            <a:noFill/>
            <a:extLst>
              <a:ext uri="{909E8E84-426E-40DD-AFC4-6F175D3DCCD1}">
                <a14:hiddenFill xmlns:a14="http://schemas.microsoft.com/office/drawing/2010/main">
                  <a:solidFill>
                    <a:srgbClr val="FFFFFF"/>
                  </a:solidFill>
                </a14:hiddenFill>
              </a:ext>
            </a:extLst>
          </p:spPr>
        </p:pic>
        <p:pic>
          <p:nvPicPr>
            <p:cNvPr id="13" name="図 12">
              <a:extLst>
                <a:ext uri="{FF2B5EF4-FFF2-40B4-BE49-F238E27FC236}">
                  <a16:creationId xmlns:a16="http://schemas.microsoft.com/office/drawing/2014/main" id="{327B370F-722C-4659-BC37-DA86440E87D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4791075"/>
              <a:ext cx="14773275" cy="5086350"/>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コンテンツ プレースホルダー 4">
            <a:extLst>
              <a:ext uri="{FF2B5EF4-FFF2-40B4-BE49-F238E27FC236}">
                <a16:creationId xmlns:a16="http://schemas.microsoft.com/office/drawing/2014/main" id="{100099B0-2632-4217-B600-3CB7D3C3C185}"/>
              </a:ext>
            </a:extLst>
          </p:cNvPr>
          <p:cNvSpPr txBox="1">
            <a:spLocks/>
          </p:cNvSpPr>
          <p:nvPr/>
        </p:nvSpPr>
        <p:spPr>
          <a:xfrm>
            <a:off x="409575" y="4024408"/>
            <a:ext cx="8343899" cy="2619509"/>
          </a:xfrm>
          <a:prstGeom prst="rect">
            <a:avLst/>
          </a:prstGeom>
          <a:solidFill>
            <a:schemeClr val="accent3">
              <a:lumMod val="20000"/>
              <a:lumOff val="80000"/>
            </a:schemeClr>
          </a:solidFill>
        </p:spPr>
        <p:txBody>
          <a:bodyPr vert="horz" lIns="144000" tIns="144000" rIns="91440" bIns="45720" rtlCol="0">
            <a:normAutofit/>
          </a:bodyPr>
          <a:lstStyle>
            <a:lvl1pPr marL="228600" indent="-228600" algn="l" defTabSz="914400" rtl="0" eaLnBrk="1" latinLnBrk="0" hangingPunct="1">
              <a:lnSpc>
                <a:spcPct val="90000"/>
              </a:lnSpc>
              <a:spcBef>
                <a:spcPts val="1000"/>
              </a:spcBef>
              <a:buFont typeface="Wingdings" panose="05000000000000000000" pitchFamily="2" charset="2"/>
              <a:buChar char="l"/>
              <a:defRPr kumimoji="1" sz="2800" kern="1200">
                <a:solidFill>
                  <a:schemeClr val="tx1"/>
                </a:solidFill>
                <a:latin typeface="HGPｺﾞｼｯｸE" panose="020B0900000000000000" pitchFamily="50" charset="-128"/>
                <a:ea typeface="HGPｺﾞｼｯｸE" panose="020B0900000000000000" pitchFamily="50" charset="-128"/>
                <a:cs typeface="+mn-cs"/>
              </a:defRPr>
            </a:lvl1pPr>
            <a:lvl2pPr marL="685800" indent="-228600" algn="l" defTabSz="914400" rtl="0" eaLnBrk="1" latinLnBrk="0" hangingPunct="1">
              <a:lnSpc>
                <a:spcPct val="120000"/>
              </a:lnSpc>
              <a:spcBef>
                <a:spcPts val="0"/>
              </a:spcBef>
              <a:buFont typeface="Arial" panose="020B0604020202020204" pitchFamily="34" charset="0"/>
              <a:buChar char="•"/>
              <a:defRPr kumimoji="1" sz="2400" kern="1200">
                <a:solidFill>
                  <a:schemeClr val="tx1"/>
                </a:solidFill>
                <a:latin typeface="ＭＳ ゴシック" panose="020B0609070205080204" pitchFamily="49" charset="-128"/>
                <a:ea typeface="ＭＳ ゴシック" panose="020B0609070205080204" pitchFamily="49" charset="-128"/>
                <a:cs typeface="+mn-cs"/>
              </a:defRPr>
            </a:lvl2pPr>
            <a:lvl3pPr marL="1143000" indent="-228600" algn="l" defTabSz="914400" rtl="0" eaLnBrk="1" latinLnBrk="0" hangingPunct="1">
              <a:lnSpc>
                <a:spcPct val="120000"/>
              </a:lnSpc>
              <a:spcBef>
                <a:spcPts val="0"/>
              </a:spcBef>
              <a:buFont typeface="Arial" panose="020B0604020202020204" pitchFamily="34" charset="0"/>
              <a:buChar char="•"/>
              <a:defRPr kumimoji="1" sz="2000" kern="1200">
                <a:solidFill>
                  <a:schemeClr val="tx1"/>
                </a:solidFill>
                <a:latin typeface="ＭＳ ゴシック" panose="020B0609070205080204" pitchFamily="49" charset="-128"/>
                <a:ea typeface="ＭＳ ゴシック" panose="020B0609070205080204" pitchFamily="49" charset="-128"/>
                <a:cs typeface="+mn-cs"/>
              </a:defRPr>
            </a:lvl3pPr>
            <a:lvl4pPr marL="16002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4pPr>
            <a:lvl5pPr marL="2057400" indent="-228600" algn="l" defTabSz="914400" rtl="0" eaLnBrk="1" latinLnBrk="0" hangingPunct="1">
              <a:lnSpc>
                <a:spcPct val="120000"/>
              </a:lnSpc>
              <a:spcBef>
                <a:spcPts val="0"/>
              </a:spcBef>
              <a:buFont typeface="Arial" panose="020B0604020202020204" pitchFamily="34" charset="0"/>
              <a:buChar char="•"/>
              <a:defRPr kumimoji="1" sz="1800" kern="1200">
                <a:solidFill>
                  <a:schemeClr val="tx1"/>
                </a:solidFill>
                <a:latin typeface="ＭＳ ゴシック" panose="020B0609070205080204" pitchFamily="49" charset="-128"/>
                <a:ea typeface="ＭＳ ゴシック" panose="020B0609070205080204" pitchFamily="49"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None/>
            </a:pPr>
            <a:r>
              <a:rPr lang="ja-JP" altLang="en-US">
                <a:solidFill>
                  <a:srgbClr val="FF2800"/>
                </a:solidFill>
              </a:rPr>
              <a:t>■ホワイトボードを利用した安否確認</a:t>
            </a:r>
            <a:endParaRPr lang="en-US" altLang="ja-JP">
              <a:solidFill>
                <a:srgbClr val="FF2800"/>
              </a:solidFill>
            </a:endParaRPr>
          </a:p>
          <a:p>
            <a:pPr marL="0" indent="0">
              <a:buNone/>
            </a:pPr>
            <a:r>
              <a:rPr lang="ja-JP" altLang="en-US" sz="2000">
                <a:solidFill>
                  <a:schemeClr val="tx1">
                    <a:lumMod val="75000"/>
                    <a:lumOff val="25000"/>
                  </a:schemeClr>
                </a:solidFill>
              </a:rPr>
              <a:t>（グランフォーレ戸塚ヒルブリーズ自治会：神奈川県 横浜市）</a:t>
            </a:r>
          </a:p>
          <a:p>
            <a:pPr marL="0" indent="0">
              <a:buNone/>
            </a:pPr>
            <a:br>
              <a:rPr lang="en-US" altLang="ja-JP" sz="2000">
                <a:solidFill>
                  <a:schemeClr val="tx1">
                    <a:lumMod val="75000"/>
                    <a:lumOff val="25000"/>
                  </a:schemeClr>
                </a:solidFill>
              </a:rPr>
            </a:br>
            <a:endParaRPr lang="ja-JP" altLang="en-US" sz="2000">
              <a:solidFill>
                <a:schemeClr val="tx1">
                  <a:lumMod val="75000"/>
                  <a:lumOff val="25000"/>
                </a:schemeClr>
              </a:solidFill>
            </a:endParaRPr>
          </a:p>
          <a:p>
            <a:endParaRPr lang="ja-JP" altLang="en-US">
              <a:solidFill>
                <a:schemeClr val="tx1">
                  <a:lumMod val="75000"/>
                  <a:lumOff val="25000"/>
                </a:schemeClr>
              </a:solidFill>
            </a:endParaRPr>
          </a:p>
        </p:txBody>
      </p:sp>
      <p:sp>
        <p:nvSpPr>
          <p:cNvPr id="15" name="正方形/長方形 14">
            <a:extLst>
              <a:ext uri="{FF2B5EF4-FFF2-40B4-BE49-F238E27FC236}">
                <a16:creationId xmlns:a16="http://schemas.microsoft.com/office/drawing/2014/main" id="{1DED2835-84E6-4A31-819F-3120A33CF2D6}"/>
              </a:ext>
            </a:extLst>
          </p:cNvPr>
          <p:cNvSpPr/>
          <p:nvPr/>
        </p:nvSpPr>
        <p:spPr>
          <a:xfrm>
            <a:off x="673100" y="4980094"/>
            <a:ext cx="5862014" cy="172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tlCol="0" anchor="t"/>
          <a:lstStyle/>
          <a:p>
            <a:pPr marL="342900" indent="-342900">
              <a:spcAft>
                <a:spcPts val="600"/>
              </a:spcAft>
              <a:buFont typeface="HGPｺﾞｼｯｸE" panose="020B0900000000000000" pitchFamily="50" charset="-128"/>
              <a:buChar char="○"/>
            </a:pP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管理棟に、各戸の部屋番号が予め記入された</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ホワイトボードを常設し、災害時には各世帯が</a:t>
            </a:r>
            <a:br>
              <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rPr>
            </a:br>
            <a:r>
              <a:rPr lang="ja-JP" altLang="en-US" sz="2000">
                <a:solidFill>
                  <a:schemeClr val="tx1">
                    <a:lumMod val="75000"/>
                    <a:lumOff val="25000"/>
                  </a:schemeClr>
                </a:solidFill>
                <a:latin typeface="HGPｺﾞｼｯｸE" panose="020B0900000000000000" pitchFamily="50" charset="-128"/>
                <a:ea typeface="HGPｺﾞｼｯｸE" panose="020B0900000000000000" pitchFamily="50" charset="-128"/>
              </a:rPr>
              <a:t>自分で安否の状況を書き込む</a:t>
            </a:r>
          </a:p>
          <a:p>
            <a:pPr>
              <a:spcAft>
                <a:spcPts val="600"/>
              </a:spcAft>
            </a:pPr>
            <a:endParaRPr lang="en-US" altLang="ja-JP" sz="2000">
              <a:solidFill>
                <a:schemeClr val="tx1">
                  <a:lumMod val="75000"/>
                  <a:lumOff val="25000"/>
                </a:schemeClr>
              </a:solidFill>
              <a:latin typeface="HGPｺﾞｼｯｸE" panose="020B0900000000000000" pitchFamily="50" charset="-128"/>
              <a:ea typeface="HGPｺﾞｼｯｸE" panose="020B0900000000000000" pitchFamily="50" charset="-128"/>
            </a:endParaRPr>
          </a:p>
        </p:txBody>
      </p:sp>
      <p:cxnSp>
        <p:nvCxnSpPr>
          <p:cNvPr id="19" name="直線コネクタ 18">
            <a:extLst>
              <a:ext uri="{FF2B5EF4-FFF2-40B4-BE49-F238E27FC236}">
                <a16:creationId xmlns:a16="http://schemas.microsoft.com/office/drawing/2014/main" id="{EEEA19BD-9CBD-48C5-9715-5D0670736997}"/>
              </a:ext>
            </a:extLst>
          </p:cNvPr>
          <p:cNvCxnSpPr>
            <a:cxnSpLocks/>
          </p:cNvCxnSpPr>
          <p:nvPr/>
        </p:nvCxnSpPr>
        <p:spPr>
          <a:xfrm flipH="1">
            <a:off x="7079826" y="5952879"/>
            <a:ext cx="686683" cy="496869"/>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オブジェクト 2">
            <a:extLst>
              <a:ext uri="{FF2B5EF4-FFF2-40B4-BE49-F238E27FC236}">
                <a16:creationId xmlns:a16="http://schemas.microsoft.com/office/drawing/2014/main" id="{AFAD09AC-DBBE-4FCF-A15B-25ADA4730B55}"/>
              </a:ext>
            </a:extLst>
          </p:cNvPr>
          <p:cNvGraphicFramePr>
            <a:graphicFrameLocks noChangeAspect="1"/>
          </p:cNvGraphicFramePr>
          <p:nvPr>
            <p:extLst>
              <p:ext uri="{D42A27DB-BD31-4B8C-83A1-F6EECF244321}">
                <p14:modId xmlns:p14="http://schemas.microsoft.com/office/powerpoint/2010/main" val="2205091313"/>
              </p:ext>
            </p:extLst>
          </p:nvPr>
        </p:nvGraphicFramePr>
        <p:xfrm>
          <a:off x="689878" y="1301623"/>
          <a:ext cx="879475" cy="346075"/>
        </p:xfrm>
        <a:graphic>
          <a:graphicData uri="http://schemas.openxmlformats.org/presentationml/2006/ole">
            <mc:AlternateContent xmlns:mc="http://schemas.openxmlformats.org/markup-compatibility/2006">
              <mc:Choice xmlns:v="urn:schemas-microsoft-com:vml" Requires="v">
                <p:oleObj name="Document" r:id="rId5" imgW="737915" imgH="285935" progId="Word.Document.12">
                  <p:embed/>
                </p:oleObj>
              </mc:Choice>
              <mc:Fallback>
                <p:oleObj name="Document" r:id="rId5" imgW="737915" imgH="285935" progId="Word.Document.12">
                  <p:embed/>
                  <p:pic>
                    <p:nvPicPr>
                      <p:cNvPr id="3" name="オブジェクト 2">
                        <a:extLst>
                          <a:ext uri="{FF2B5EF4-FFF2-40B4-BE49-F238E27FC236}">
                            <a16:creationId xmlns:a16="http://schemas.microsoft.com/office/drawing/2014/main" id="{AFAD09AC-DBBE-4FCF-A15B-25ADA4730B55}"/>
                          </a:ext>
                        </a:extLst>
                      </p:cNvPr>
                      <p:cNvPicPr/>
                      <p:nvPr/>
                    </p:nvPicPr>
                    <p:blipFill>
                      <a:blip r:embed="rId6"/>
                      <a:stretch>
                        <a:fillRect/>
                      </a:stretch>
                    </p:blipFill>
                    <p:spPr>
                      <a:xfrm>
                        <a:off x="689878" y="1301623"/>
                        <a:ext cx="879475" cy="346075"/>
                      </a:xfrm>
                      <a:prstGeom prst="rect">
                        <a:avLst/>
                      </a:prstGeom>
                    </p:spPr>
                  </p:pic>
                </p:oleObj>
              </mc:Fallback>
            </mc:AlternateContent>
          </a:graphicData>
        </a:graphic>
      </p:graphicFrame>
      <p:graphicFrame>
        <p:nvGraphicFramePr>
          <p:cNvPr id="23" name="オブジェクト 22">
            <a:extLst>
              <a:ext uri="{FF2B5EF4-FFF2-40B4-BE49-F238E27FC236}">
                <a16:creationId xmlns:a16="http://schemas.microsoft.com/office/drawing/2014/main" id="{4F8FC105-653C-42D0-83A3-C05A718D8569}"/>
              </a:ext>
            </a:extLst>
          </p:cNvPr>
          <p:cNvGraphicFramePr>
            <a:graphicFrameLocks noChangeAspect="1"/>
          </p:cNvGraphicFramePr>
          <p:nvPr>
            <p:extLst>
              <p:ext uri="{D42A27DB-BD31-4B8C-83A1-F6EECF244321}">
                <p14:modId xmlns:p14="http://schemas.microsoft.com/office/powerpoint/2010/main" val="847341005"/>
              </p:ext>
            </p:extLst>
          </p:nvPr>
        </p:nvGraphicFramePr>
        <p:xfrm>
          <a:off x="2293573" y="4429197"/>
          <a:ext cx="879475" cy="346075"/>
        </p:xfrm>
        <a:graphic>
          <a:graphicData uri="http://schemas.openxmlformats.org/presentationml/2006/ole">
            <mc:AlternateContent xmlns:mc="http://schemas.openxmlformats.org/markup-compatibility/2006">
              <mc:Choice xmlns:v="urn:schemas-microsoft-com:vml" Requires="v">
                <p:oleObj name="Document" r:id="rId7" imgW="737915" imgH="286296" progId="Word.Document.12">
                  <p:embed/>
                </p:oleObj>
              </mc:Choice>
              <mc:Fallback>
                <p:oleObj name="Document" r:id="rId7" imgW="737915" imgH="286296" progId="Word.Document.12">
                  <p:embed/>
                  <p:pic>
                    <p:nvPicPr>
                      <p:cNvPr id="23" name="オブジェクト 22">
                        <a:extLst>
                          <a:ext uri="{FF2B5EF4-FFF2-40B4-BE49-F238E27FC236}">
                            <a16:creationId xmlns:a16="http://schemas.microsoft.com/office/drawing/2014/main" id="{4F8FC105-653C-42D0-83A3-C05A718D8569}"/>
                          </a:ext>
                        </a:extLst>
                      </p:cNvPr>
                      <p:cNvPicPr/>
                      <p:nvPr/>
                    </p:nvPicPr>
                    <p:blipFill>
                      <a:blip r:embed="rId8"/>
                      <a:stretch>
                        <a:fillRect/>
                      </a:stretch>
                    </p:blipFill>
                    <p:spPr>
                      <a:xfrm>
                        <a:off x="2293573" y="4429197"/>
                        <a:ext cx="879475" cy="346075"/>
                      </a:xfrm>
                      <a:prstGeom prst="rect">
                        <a:avLst/>
                      </a:prstGeom>
                    </p:spPr>
                  </p:pic>
                </p:oleObj>
              </mc:Fallback>
            </mc:AlternateContent>
          </a:graphicData>
        </a:graphic>
      </p:graphicFrame>
      <p:sp>
        <p:nvSpPr>
          <p:cNvPr id="5" name="正方形/長方形 4">
            <a:extLst>
              <a:ext uri="{FF2B5EF4-FFF2-40B4-BE49-F238E27FC236}">
                <a16:creationId xmlns:a16="http://schemas.microsoft.com/office/drawing/2014/main" id="{8433105B-C684-4FE4-8298-B6E09B90AEE9}"/>
              </a:ext>
            </a:extLst>
          </p:cNvPr>
          <p:cNvSpPr/>
          <p:nvPr/>
        </p:nvSpPr>
        <p:spPr>
          <a:xfrm>
            <a:off x="6467375" y="4980094"/>
            <a:ext cx="1984405" cy="17261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9309EB3B-54D0-4901-82BC-E27C3205E53E}"/>
              </a:ext>
            </a:extLst>
          </p:cNvPr>
          <p:cNvGrpSpPr/>
          <p:nvPr/>
        </p:nvGrpSpPr>
        <p:grpSpPr>
          <a:xfrm>
            <a:off x="6615583" y="5192405"/>
            <a:ext cx="1984405" cy="1225785"/>
            <a:chOff x="6535114" y="5427854"/>
            <a:chExt cx="1984405" cy="1225785"/>
          </a:xfrm>
        </p:grpSpPr>
        <p:sp>
          <p:nvSpPr>
            <p:cNvPr id="17" name="テキスト ボックス 16">
              <a:extLst>
                <a:ext uri="{FF2B5EF4-FFF2-40B4-BE49-F238E27FC236}">
                  <a16:creationId xmlns:a16="http://schemas.microsoft.com/office/drawing/2014/main" id="{5D555580-3209-40F4-868E-D832D47F8A2E}"/>
                </a:ext>
              </a:extLst>
            </p:cNvPr>
            <p:cNvSpPr txBox="1"/>
            <p:nvPr/>
          </p:nvSpPr>
          <p:spPr>
            <a:xfrm>
              <a:off x="6729197" y="6222873"/>
              <a:ext cx="1755842" cy="261610"/>
            </a:xfrm>
            <a:prstGeom prst="rect">
              <a:avLst/>
            </a:prstGeom>
            <a:noFill/>
          </p:spPr>
          <p:txBody>
            <a:bodyPr wrap="square" rtlCol="0">
              <a:spAutoFit/>
            </a:bodyPr>
            <a:lstStyle/>
            <a:p>
              <a:pPr algn="ctr"/>
              <a:r>
                <a:rPr kumimoji="1" lang="ja-JP" altLang="en-US" sz="1050" b="1"/>
                <a:t>居住者数</a:t>
              </a:r>
            </a:p>
          </p:txBody>
        </p:sp>
        <p:sp>
          <p:nvSpPr>
            <p:cNvPr id="18" name="楕円 17">
              <a:extLst>
                <a:ext uri="{FF2B5EF4-FFF2-40B4-BE49-F238E27FC236}">
                  <a16:creationId xmlns:a16="http://schemas.microsoft.com/office/drawing/2014/main" id="{B70F5AD0-7E3F-488C-A692-A4C420D3A723}"/>
                </a:ext>
              </a:extLst>
            </p:cNvPr>
            <p:cNvSpPr/>
            <p:nvPr/>
          </p:nvSpPr>
          <p:spPr>
            <a:xfrm>
              <a:off x="6770026" y="5733612"/>
              <a:ext cx="1272602" cy="920027"/>
            </a:xfrm>
            <a:prstGeom prst="ellipse">
              <a:avLst/>
            </a:prstGeom>
            <a:noFill/>
            <a:ln w="571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947BD6A-FC3A-4905-B3A1-BFD3B4C0E3A1}"/>
                </a:ext>
              </a:extLst>
            </p:cNvPr>
            <p:cNvSpPr txBox="1"/>
            <p:nvPr/>
          </p:nvSpPr>
          <p:spPr>
            <a:xfrm>
              <a:off x="6535114" y="5907319"/>
              <a:ext cx="1365720" cy="261610"/>
            </a:xfrm>
            <a:prstGeom prst="rect">
              <a:avLst/>
            </a:prstGeom>
            <a:noFill/>
          </p:spPr>
          <p:txBody>
            <a:bodyPr wrap="square" rtlCol="0">
              <a:spAutoFit/>
            </a:bodyPr>
            <a:lstStyle/>
            <a:p>
              <a:pPr algn="ctr"/>
              <a:r>
                <a:rPr kumimoji="1" lang="ja-JP" altLang="en-US" sz="1050" b="1"/>
                <a:t>安否確認数</a:t>
              </a:r>
            </a:p>
          </p:txBody>
        </p:sp>
        <p:sp>
          <p:nvSpPr>
            <p:cNvPr id="22" name="テキスト ボックス 21">
              <a:extLst>
                <a:ext uri="{FF2B5EF4-FFF2-40B4-BE49-F238E27FC236}">
                  <a16:creationId xmlns:a16="http://schemas.microsoft.com/office/drawing/2014/main" id="{DF85E976-8BBF-41DE-9413-4CA35A7527FC}"/>
                </a:ext>
              </a:extLst>
            </p:cNvPr>
            <p:cNvSpPr txBox="1"/>
            <p:nvPr/>
          </p:nvSpPr>
          <p:spPr>
            <a:xfrm>
              <a:off x="7563390" y="5427854"/>
              <a:ext cx="956129" cy="338554"/>
            </a:xfrm>
            <a:prstGeom prst="rect">
              <a:avLst/>
            </a:prstGeom>
            <a:noFill/>
          </p:spPr>
          <p:txBody>
            <a:bodyPr wrap="square" rtlCol="0">
              <a:spAutoFit/>
            </a:bodyPr>
            <a:lstStyle/>
            <a:p>
              <a:r>
                <a:rPr kumimoji="1" lang="ja-JP" altLang="en-US" sz="1600" b="1">
                  <a:solidFill>
                    <a:srgbClr val="404040"/>
                  </a:solidFill>
                </a:rPr>
                <a:t>記入例</a:t>
              </a:r>
            </a:p>
          </p:txBody>
        </p:sp>
      </p:grpSp>
      <p:pic>
        <p:nvPicPr>
          <p:cNvPr id="16" name="図 15">
            <a:extLst>
              <a:ext uri="{FF2B5EF4-FFF2-40B4-BE49-F238E27FC236}">
                <a16:creationId xmlns:a16="http://schemas.microsoft.com/office/drawing/2014/main" id="{00CFB9AD-EDA4-4B80-BD6B-49677CF57EDA}"/>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5143369" y="5745487"/>
            <a:ext cx="1367106" cy="875311"/>
          </a:xfrm>
          <a:prstGeom prst="rect">
            <a:avLst/>
          </a:prstGeom>
          <a:noFill/>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03AAAA99-5154-49FE-9BA9-E012BAB5B3CA}"/>
              </a:ext>
            </a:extLst>
          </p:cNvPr>
          <p:cNvSpPr txBox="1"/>
          <p:nvPr/>
        </p:nvSpPr>
        <p:spPr>
          <a:xfrm>
            <a:off x="668591" y="3762798"/>
            <a:ext cx="3623108"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参考：仙台市「東日本大震災時の自主防災活動</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あの日</a:t>
            </a:r>
            <a:r>
              <a:rPr lang="en-US" altLang="ja-JP" sz="1100">
                <a:solidFill>
                  <a:schemeClr val="tx1">
                    <a:lumMod val="75000"/>
                    <a:lumOff val="25000"/>
                  </a:schemeClr>
                </a:solidFill>
                <a:latin typeface="HGPｺﾞｼｯｸE" panose="020B0900000000000000" pitchFamily="50" charset="-128"/>
                <a:ea typeface="HGPｺﾞｼｯｸE" panose="020B0900000000000000" pitchFamily="50" charset="-128"/>
              </a:rPr>
              <a:t>‐</a:t>
            </a:r>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a:t>
            </a:r>
          </a:p>
        </p:txBody>
      </p:sp>
      <p:sp>
        <p:nvSpPr>
          <p:cNvPr id="25" name="テキスト ボックス 24">
            <a:extLst>
              <a:ext uri="{FF2B5EF4-FFF2-40B4-BE49-F238E27FC236}">
                <a16:creationId xmlns:a16="http://schemas.microsoft.com/office/drawing/2014/main" id="{6383C6B4-EFEA-42C7-AFEE-B30A9F910F95}"/>
              </a:ext>
            </a:extLst>
          </p:cNvPr>
          <p:cNvSpPr txBox="1"/>
          <p:nvPr/>
        </p:nvSpPr>
        <p:spPr>
          <a:xfrm>
            <a:off x="632253" y="6449748"/>
            <a:ext cx="3498073" cy="261610"/>
          </a:xfrm>
          <a:prstGeom prst="rect">
            <a:avLst/>
          </a:prstGeom>
          <a:noFill/>
        </p:spPr>
        <p:txBody>
          <a:bodyPr wrap="none" rtlCol="0">
            <a:spAutoFit/>
          </a:bodyPr>
          <a:lstStyle/>
          <a:p>
            <a:r>
              <a:rPr lang="ja-JP" altLang="en-US" sz="1100">
                <a:solidFill>
                  <a:schemeClr val="tx1">
                    <a:lumMod val="75000"/>
                    <a:lumOff val="25000"/>
                  </a:schemeClr>
                </a:solidFill>
                <a:latin typeface="HGPｺﾞｼｯｸE" panose="020B0900000000000000" pitchFamily="50" charset="-128"/>
                <a:ea typeface="HGPｺﾞｼｯｸE" panose="020B0900000000000000" pitchFamily="50" charset="-128"/>
              </a:rPr>
              <a:t>参考：横浜市危機管理室「ヨコハマの「減災」アイデア集」</a:t>
            </a:r>
          </a:p>
        </p:txBody>
      </p:sp>
    </p:spTree>
    <p:extLst>
      <p:ext uri="{BB962C8B-B14F-4D97-AF65-F5344CB8AC3E}">
        <p14:creationId xmlns:p14="http://schemas.microsoft.com/office/powerpoint/2010/main" val="3341086040"/>
      </p:ext>
    </p:extLst>
  </p:cSld>
  <p:clrMapOvr>
    <a:masterClrMapping/>
  </p:clrMapOvr>
</p:sld>
</file>

<file path=ppt/theme/theme1.xml><?xml version="1.0" encoding="utf-8"?>
<a:theme xmlns:a="http://schemas.openxmlformats.org/drawingml/2006/main" name="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50000">
              <a:srgbClr val="E94716"/>
            </a:gs>
            <a:gs pos="51000">
              <a:srgbClr val="548235"/>
            </a:gs>
          </a:gsLst>
          <a:lin ang="5400000" scaled="1"/>
        </a:gradFill>
        <a:ln>
          <a:solidFill>
            <a:srgbClr val="548235"/>
          </a:solidFill>
        </a:ln>
      </a:spPr>
      <a:bodyPr rtlCol="0" anchor="ctr"/>
      <a:lstStyle>
        <a:defPPr algn="ctr">
          <a:defRPr kumimoji="1" dirty="0">
            <a:latin typeface="HGPｺﾞｼｯｸE" panose="020B0900000000000000" pitchFamily="50" charset="-128"/>
            <a:ea typeface="HGPｺﾞｼｯｸE" panose="020B09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ユーザー定義 4">
      <a:dk1>
        <a:sysClr val="windowText" lastClr="000000"/>
      </a:dk1>
      <a:lt1>
        <a:sysClr val="window" lastClr="FFFFFF"/>
      </a:lt1>
      <a:dk2>
        <a:srgbClr val="44546A"/>
      </a:dk2>
      <a:lt2>
        <a:srgbClr val="E7E6E6"/>
      </a:lt2>
      <a:accent1>
        <a:srgbClr val="0099CC"/>
      </a:accent1>
      <a:accent2>
        <a:srgbClr val="E94716"/>
      </a:accent2>
      <a:accent3>
        <a:srgbClr val="A5A5A5"/>
      </a:accent3>
      <a:accent4>
        <a:srgbClr val="FFD965"/>
      </a:accent4>
      <a:accent5>
        <a:srgbClr val="5B9BD5"/>
      </a:accent5>
      <a:accent6>
        <a:srgbClr val="70AD47"/>
      </a:accent6>
      <a:hlink>
        <a:srgbClr val="0563C1"/>
      </a:hlink>
      <a:folHlink>
        <a:srgbClr val="954F72"/>
      </a:folHlink>
    </a:clrScheme>
    <a:fontScheme name="ユーザー定義 1">
      <a:majorFont>
        <a:latin typeface="HGPｺﾞｼｯｸE"/>
        <a:ea typeface="HGPｺﾞｼｯｸE"/>
        <a:cs typeface=""/>
      </a:majorFont>
      <a:minorFont>
        <a:latin typeface="HGPｺﾞｼｯｸE"/>
        <a:ea typeface="HGPｺﾞｼｯｸE"/>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none" rtlCol="0">
        <a:spAutoFit/>
      </a:bodyPr>
      <a:lstStyle>
        <a:defPPr algn="l">
          <a:defRPr kumimoji="1"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1">
      <a:majorFont>
        <a:latin typeface="Calibri Light"/>
        <a:ea typeface="ＭＳ ゴシック"/>
        <a:cs typeface=""/>
      </a:majorFont>
      <a:minorFont>
        <a:latin typeface="Calibri"/>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59566576EE7716479B276B366FE8E779" ma:contentTypeVersion="18" ma:contentTypeDescription="新しいドキュメントを作成します。" ma:contentTypeScope="" ma:versionID="c62bdb50600a4316a07d039ee980caae">
  <xsd:schema xmlns:xsd="http://www.w3.org/2001/XMLSchema" xmlns:xs="http://www.w3.org/2001/XMLSchema" xmlns:p="http://schemas.microsoft.com/office/2006/metadata/properties" xmlns:ns2="c7986456-94c4-43e3-a5cd-23faf3e50be4" xmlns:ns3="87e92068-5d1b-4b37-b84f-05171d1d989c" targetNamespace="http://schemas.microsoft.com/office/2006/metadata/properties" ma:root="true" ma:fieldsID="ad58be34164fd8de1098075c6f5a9b4d" ns2:_="" ns3:_="">
    <xsd:import namespace="c7986456-94c4-43e3-a5cd-23faf3e50be4"/>
    <xsd:import namespace="87e92068-5d1b-4b37-b84f-05171d1d989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986456-94c4-43e3-a5cd-23faf3e50be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8ea27d3f-16ae-4cb1-8a0f-7749649f524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7e92068-5d1b-4b37-b84f-05171d1d989c" elementFormDefault="qualified">
    <xsd:import namespace="http://schemas.microsoft.com/office/2006/documentManagement/types"/>
    <xsd:import namespace="http://schemas.microsoft.com/office/infopath/2007/PartnerControls"/>
    <xsd:element name="SharedWithUsers" ma:index="16"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d1f6561d-b863-4b53-a246-1d336a610717}" ma:internalName="TaxCatchAll" ma:showField="CatchAllData" ma:web="87e92068-5d1b-4b37-b84f-05171d1d989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7986456-94c4-43e3-a5cd-23faf3e50be4">
      <Terms xmlns="http://schemas.microsoft.com/office/infopath/2007/PartnerControls"/>
    </lcf76f155ced4ddcb4097134ff3c332f>
    <TaxCatchAll xmlns="87e92068-5d1b-4b37-b84f-05171d1d989c" xsi:nil="true"/>
  </documentManagement>
</p:properties>
</file>

<file path=customXml/itemProps1.xml><?xml version="1.0" encoding="utf-8"?>
<ds:datastoreItem xmlns:ds="http://schemas.openxmlformats.org/officeDocument/2006/customXml" ds:itemID="{F9ADC287-443C-4B30-A566-D9A773BD1218}">
  <ds:schemaRefs>
    <ds:schemaRef ds:uri="87e92068-5d1b-4b37-b84f-05171d1d989c"/>
    <ds:schemaRef ds:uri="c7986456-94c4-43e3-a5cd-23faf3e50be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930CF28-603E-4D8D-B537-3B0A1A32C1DE}">
  <ds:schemaRefs>
    <ds:schemaRef ds:uri="http://schemas.microsoft.com/sharepoint/v3/contenttype/forms"/>
  </ds:schemaRefs>
</ds:datastoreItem>
</file>

<file path=customXml/itemProps3.xml><?xml version="1.0" encoding="utf-8"?>
<ds:datastoreItem xmlns:ds="http://schemas.openxmlformats.org/officeDocument/2006/customXml" ds:itemID="{40162C36-F5F2-4448-9E4D-F46EA44E44CC}">
  <ds:schemaRefs>
    <ds:schemaRef ds:uri="http://purl.org/dc/dcmitype/"/>
    <ds:schemaRef ds:uri="http://purl.org/dc/elements/1.1/"/>
    <ds:schemaRef ds:uri="http://purl.org/dc/terms/"/>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87e92068-5d1b-4b37-b84f-05171d1d989c"/>
    <ds:schemaRef ds:uri="c7986456-94c4-43e3-a5cd-23faf3e50be4"/>
  </ds:schemaRefs>
</ds:datastoreItem>
</file>

<file path=docProps/app.xml><?xml version="1.0" encoding="utf-8"?>
<Properties xmlns="http://schemas.openxmlformats.org/officeDocument/2006/extended-properties" xmlns:vt="http://schemas.openxmlformats.org/officeDocument/2006/docPropsVTypes">
  <Template/>
  <TotalTime>1</TotalTime>
  <Words>2766</Words>
  <PresentationFormat>画面に合わせる (4:3)</PresentationFormat>
  <Paragraphs>249</Paragraphs>
  <Slides>12</Slides>
  <Notes>12</Notes>
  <HiddenSlides>0</HiddenSlides>
  <MMClips>0</MMClips>
  <ScaleCrop>false</ScaleCrop>
  <HeadingPairs>
    <vt:vector size="8" baseType="variant">
      <vt:variant>
        <vt:lpstr>使用されているフォント</vt:lpstr>
      </vt:variant>
      <vt:variant>
        <vt:i4>8</vt:i4>
      </vt:variant>
      <vt:variant>
        <vt:lpstr>テーマ</vt:lpstr>
      </vt:variant>
      <vt:variant>
        <vt:i4>2</vt:i4>
      </vt:variant>
      <vt:variant>
        <vt:lpstr>埋め込まれた OLE サーバー</vt:lpstr>
      </vt:variant>
      <vt:variant>
        <vt:i4>1</vt:i4>
      </vt:variant>
      <vt:variant>
        <vt:lpstr>スライド タイトル</vt:lpstr>
      </vt:variant>
      <vt:variant>
        <vt:i4>12</vt:i4>
      </vt:variant>
    </vt:vector>
  </HeadingPairs>
  <TitlesOfParts>
    <vt:vector size="23" baseType="lpstr">
      <vt:lpstr>(日本語用のフォントを使用)</vt:lpstr>
      <vt:lpstr>HGPｺﾞｼｯｸE</vt:lpstr>
      <vt:lpstr>HGSｺﾞｼｯｸE</vt:lpstr>
      <vt:lpstr>ＭＳ ゴシック</vt:lpstr>
      <vt:lpstr>Arial</vt:lpstr>
      <vt:lpstr>Calibri</vt:lpstr>
      <vt:lpstr>Calibri Light</vt:lpstr>
      <vt:lpstr>Wingdings</vt:lpstr>
      <vt:lpstr>Office テーマ</vt:lpstr>
      <vt:lpstr>1_Office テーマ</vt:lpstr>
      <vt:lpstr>Document</vt:lpstr>
      <vt:lpstr>C20．地域の情報収集・伝達</vt:lpstr>
      <vt:lpstr>災害発生前後にとるべき行動（主に自助・共助）</vt:lpstr>
      <vt:lpstr>災害発生前後にとるべき行動（主に自助・共助）</vt:lpstr>
      <vt:lpstr>PowerPoint プレゼンテーション</vt:lpstr>
      <vt:lpstr>災害に際しての主な活動内容</vt:lpstr>
      <vt:lpstr>情報収集・伝達の流れ</vt:lpstr>
      <vt:lpstr>【事例】　 「情報伝達」の先進的な事例</vt:lpstr>
      <vt:lpstr>PowerPoint プレゼンテーション</vt:lpstr>
      <vt:lpstr>【事例】　「安否確認」の先進的な事例①</vt:lpstr>
      <vt:lpstr>【事例】　「安否確認」の先進的な事例②</vt:lpstr>
      <vt:lpstr>【事例】　「安否確認」の先進的な事例③</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2024-03-27T06:39:07Z</cp:lastPrinted>
  <dcterms:created xsi:type="dcterms:W3CDTF">2019-09-19T14:17:54Z</dcterms:created>
  <dcterms:modified xsi:type="dcterms:W3CDTF">2024-03-29T02:18:18Z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0x01010059566576EE7716479B276B366FE8E779</vt:lpwstr>
  </property>
  <property fmtid="{D5CDD505-2E9C-101B-9397-08002B2CF9AE}" pid="3" name="MediaServiceImageTags">
    <vt:lpwstr/>
  </property>
</Properties>
</file>