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527" r:id="rId5"/>
    <p:sldId id="556" r:id="rId6"/>
    <p:sldId id="557" r:id="rId7"/>
    <p:sldId id="510" r:id="rId8"/>
    <p:sldId id="558" r:id="rId9"/>
    <p:sldId id="511" r:id="rId10"/>
    <p:sldId id="538" r:id="rId11"/>
    <p:sldId id="559" r:id="rId12"/>
    <p:sldId id="576" r:id="rId13"/>
    <p:sldId id="563" r:id="rId14"/>
    <p:sldId id="560" r:id="rId15"/>
    <p:sldId id="564" r:id="rId16"/>
    <p:sldId id="565" r:id="rId17"/>
    <p:sldId id="566" r:id="rId18"/>
    <p:sldId id="567" r:id="rId19"/>
    <p:sldId id="518" r:id="rId20"/>
    <p:sldId id="531" r:id="rId21"/>
    <p:sldId id="582" r:id="rId22"/>
    <p:sldId id="2147477036" r:id="rId23"/>
    <p:sldId id="2147477033" r:id="rId24"/>
    <p:sldId id="2147477034" r:id="rId25"/>
    <p:sldId id="10547" r:id="rId26"/>
    <p:sldId id="459" r:id="rId27"/>
    <p:sldId id="10560" r:id="rId28"/>
    <p:sldId id="979" r:id="rId29"/>
    <p:sldId id="2174" r:id="rId30"/>
    <p:sldId id="10559" r:id="rId31"/>
    <p:sldId id="561"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2FAA31D-F5AB-4EE1-992B-ED0B8627ADDC}">
          <p14:sldIdLst>
            <p14:sldId id="527"/>
            <p14:sldId id="556"/>
            <p14:sldId id="557"/>
            <p14:sldId id="510"/>
            <p14:sldId id="558"/>
            <p14:sldId id="511"/>
            <p14:sldId id="538"/>
            <p14:sldId id="559"/>
            <p14:sldId id="576"/>
            <p14:sldId id="563"/>
            <p14:sldId id="560"/>
            <p14:sldId id="564"/>
            <p14:sldId id="565"/>
            <p14:sldId id="566"/>
            <p14:sldId id="567"/>
            <p14:sldId id="518"/>
            <p14:sldId id="531"/>
            <p14:sldId id="582"/>
            <p14:sldId id="2147477036"/>
            <p14:sldId id="2147477033"/>
            <p14:sldId id="2147477034"/>
            <p14:sldId id="10547"/>
            <p14:sldId id="459"/>
            <p14:sldId id="10560"/>
            <p14:sldId id="979"/>
            <p14:sldId id="2174"/>
            <p14:sldId id="10559"/>
            <p14:sldId id="5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 id="2" name="高木 愛実" initials="高木" lastIdx="1" clrIdx="1">
    <p:extLst>
      <p:ext uri="{19B8F6BF-5375-455C-9EA6-DF929625EA0E}">
        <p15:presenceInfo xmlns:p15="http://schemas.microsoft.com/office/powerpoint/2012/main" userId="S::takagi@scraft.co.jp::a29477a8-5b99-4cec-9b2d-8f2414bfb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FFFF00"/>
    <a:srgbClr val="404040"/>
    <a:srgbClr val="FF2816"/>
    <a:srgbClr val="35A16B"/>
    <a:srgbClr val="CC00FF"/>
    <a:srgbClr val="47D1FF"/>
    <a:srgbClr val="F0F0F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8" autoAdjust="0"/>
  </p:normalViewPr>
  <p:slideViewPr>
    <p:cSldViewPr snapToGrid="0">
      <p:cViewPr varScale="1">
        <p:scale>
          <a:sx n="51" d="100"/>
          <a:sy n="51" d="100"/>
        </p:scale>
        <p:origin x="1720"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397A6F6F-699B-459A-B308-1FF9D1B2F161}"/>
    <pc:docChg chg="delSld delMainMaster modSection">
      <pc:chgData name="宇野 芳江" userId="d3339afd-f009-4b18-b536-1d43c3c7a997" providerId="ADAL" clId="{397A6F6F-699B-459A-B308-1FF9D1B2F161}" dt="2024-03-29T01:45:55.241" v="0" actId="47"/>
      <pc:docMkLst>
        <pc:docMk/>
      </pc:docMkLst>
      <pc:sldChg chg="del">
        <pc:chgData name="宇野 芳江" userId="d3339afd-f009-4b18-b536-1d43c3c7a997" providerId="ADAL" clId="{397A6F6F-699B-459A-B308-1FF9D1B2F161}" dt="2024-03-29T01:45:55.241" v="0" actId="47"/>
        <pc:sldMkLst>
          <pc:docMk/>
          <pc:sldMk cId="1743290794" sldId="467"/>
        </pc:sldMkLst>
      </pc:sldChg>
      <pc:sldChg chg="del">
        <pc:chgData name="宇野 芳江" userId="d3339afd-f009-4b18-b536-1d43c3c7a997" providerId="ADAL" clId="{397A6F6F-699B-459A-B308-1FF9D1B2F161}" dt="2024-03-29T01:45:55.241" v="0" actId="47"/>
        <pc:sldMkLst>
          <pc:docMk/>
          <pc:sldMk cId="531668034" sldId="468"/>
        </pc:sldMkLst>
      </pc:sldChg>
      <pc:sldChg chg="del">
        <pc:chgData name="宇野 芳江" userId="d3339afd-f009-4b18-b536-1d43c3c7a997" providerId="ADAL" clId="{397A6F6F-699B-459A-B308-1FF9D1B2F161}" dt="2024-03-29T01:45:55.241" v="0" actId="47"/>
        <pc:sldMkLst>
          <pc:docMk/>
          <pc:sldMk cId="862439152" sldId="495"/>
        </pc:sldMkLst>
      </pc:sldChg>
      <pc:sldChg chg="del">
        <pc:chgData name="宇野 芳江" userId="d3339afd-f009-4b18-b536-1d43c3c7a997" providerId="ADAL" clId="{397A6F6F-699B-459A-B308-1FF9D1B2F161}" dt="2024-03-29T01:45:55.241" v="0" actId="47"/>
        <pc:sldMkLst>
          <pc:docMk/>
          <pc:sldMk cId="3071664321" sldId="499"/>
        </pc:sldMkLst>
      </pc:sldChg>
      <pc:sldChg chg="del">
        <pc:chgData name="宇野 芳江" userId="d3339afd-f009-4b18-b536-1d43c3c7a997" providerId="ADAL" clId="{397A6F6F-699B-459A-B308-1FF9D1B2F161}" dt="2024-03-29T01:45:55.241" v="0" actId="47"/>
        <pc:sldMkLst>
          <pc:docMk/>
          <pc:sldMk cId="2236166374" sldId="521"/>
        </pc:sldMkLst>
      </pc:sldChg>
      <pc:sldChg chg="del">
        <pc:chgData name="宇野 芳江" userId="d3339afd-f009-4b18-b536-1d43c3c7a997" providerId="ADAL" clId="{397A6F6F-699B-459A-B308-1FF9D1B2F161}" dt="2024-03-29T01:45:55.241" v="0" actId="47"/>
        <pc:sldMkLst>
          <pc:docMk/>
          <pc:sldMk cId="1770164778" sldId="522"/>
        </pc:sldMkLst>
      </pc:sldChg>
      <pc:sldChg chg="del">
        <pc:chgData name="宇野 芳江" userId="d3339afd-f009-4b18-b536-1d43c3c7a997" providerId="ADAL" clId="{397A6F6F-699B-459A-B308-1FF9D1B2F161}" dt="2024-03-29T01:45:55.241" v="0" actId="47"/>
        <pc:sldMkLst>
          <pc:docMk/>
          <pc:sldMk cId="3341086040" sldId="532"/>
        </pc:sldMkLst>
      </pc:sldChg>
      <pc:sldChg chg="del">
        <pc:chgData name="宇野 芳江" userId="d3339afd-f009-4b18-b536-1d43c3c7a997" providerId="ADAL" clId="{397A6F6F-699B-459A-B308-1FF9D1B2F161}" dt="2024-03-29T01:45:55.241" v="0" actId="47"/>
        <pc:sldMkLst>
          <pc:docMk/>
          <pc:sldMk cId="1744002396" sldId="533"/>
        </pc:sldMkLst>
      </pc:sldChg>
      <pc:sldChg chg="del">
        <pc:chgData name="宇野 芳江" userId="d3339afd-f009-4b18-b536-1d43c3c7a997" providerId="ADAL" clId="{397A6F6F-699B-459A-B308-1FF9D1B2F161}" dt="2024-03-29T01:45:55.241" v="0" actId="47"/>
        <pc:sldMkLst>
          <pc:docMk/>
          <pc:sldMk cId="396480172" sldId="537"/>
        </pc:sldMkLst>
      </pc:sldChg>
      <pc:sldChg chg="del">
        <pc:chgData name="宇野 芳江" userId="d3339afd-f009-4b18-b536-1d43c3c7a997" providerId="ADAL" clId="{397A6F6F-699B-459A-B308-1FF9D1B2F161}" dt="2024-03-29T01:45:55.241" v="0" actId="47"/>
        <pc:sldMkLst>
          <pc:docMk/>
          <pc:sldMk cId="944187759" sldId="544"/>
        </pc:sldMkLst>
      </pc:sldChg>
      <pc:sldChg chg="del">
        <pc:chgData name="宇野 芳江" userId="d3339afd-f009-4b18-b536-1d43c3c7a997" providerId="ADAL" clId="{397A6F6F-699B-459A-B308-1FF9D1B2F161}" dt="2024-03-29T01:45:55.241" v="0" actId="47"/>
        <pc:sldMkLst>
          <pc:docMk/>
          <pc:sldMk cId="271341838" sldId="555"/>
        </pc:sldMkLst>
      </pc:sldChg>
      <pc:sldChg chg="del">
        <pc:chgData name="宇野 芳江" userId="d3339afd-f009-4b18-b536-1d43c3c7a997" providerId="ADAL" clId="{397A6F6F-699B-459A-B308-1FF9D1B2F161}" dt="2024-03-29T01:45:55.241" v="0" actId="47"/>
        <pc:sldMkLst>
          <pc:docMk/>
          <pc:sldMk cId="2068754282" sldId="571"/>
        </pc:sldMkLst>
      </pc:sldChg>
      <pc:sldMasterChg chg="del delSldLayout">
        <pc:chgData name="宇野 芳江" userId="d3339afd-f009-4b18-b536-1d43c3c7a997" providerId="ADAL" clId="{397A6F6F-699B-459A-B308-1FF9D1B2F161}" dt="2024-03-29T01:45:55.241" v="0" actId="47"/>
        <pc:sldMasterMkLst>
          <pc:docMk/>
          <pc:sldMasterMk cId="1628262668" sldId="2147483678"/>
        </pc:sldMasterMkLst>
        <pc:sldLayoutChg chg="del">
          <pc:chgData name="宇野 芳江" userId="d3339afd-f009-4b18-b536-1d43c3c7a997" providerId="ADAL" clId="{397A6F6F-699B-459A-B308-1FF9D1B2F161}" dt="2024-03-29T01:45:55.241" v="0" actId="47"/>
          <pc:sldLayoutMkLst>
            <pc:docMk/>
            <pc:sldMasterMk cId="1628262668" sldId="2147483678"/>
            <pc:sldLayoutMk cId="790428273" sldId="2147483679"/>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3905473040" sldId="2147483680"/>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2425954121" sldId="2147483681"/>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317651895" sldId="2147483682"/>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1319872653" sldId="2147483683"/>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2540459286" sldId="2147483684"/>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2149004964" sldId="2147483685"/>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336868257" sldId="2147483686"/>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2082662467" sldId="2147483687"/>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827050491" sldId="2147483688"/>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1582321057" sldId="2147483689"/>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2626328967" sldId="2147483690"/>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3438875392" sldId="2147483691"/>
          </pc:sldLayoutMkLst>
        </pc:sldLayoutChg>
        <pc:sldLayoutChg chg="del">
          <pc:chgData name="宇野 芳江" userId="d3339afd-f009-4b18-b536-1d43c3c7a997" providerId="ADAL" clId="{397A6F6F-699B-459A-B308-1FF9D1B2F161}" dt="2024-03-29T01:45:55.241" v="0" actId="47"/>
          <pc:sldLayoutMkLst>
            <pc:docMk/>
            <pc:sldMasterMk cId="1628262668" sldId="2147483678"/>
            <pc:sldLayoutMk cId="3597797811" sldId="2147483692"/>
          </pc:sldLayoutMkLst>
        </pc:sldLayoutChg>
      </pc:sldMasterChg>
    </pc:docChg>
  </pc:docChgLst>
  <pc:docChgLst>
    <pc:chgData name="宇野 芳江" userId="d3339afd-f009-4b18-b536-1d43c3c7a997" providerId="ADAL" clId="{C7CABA7F-DB32-4EBB-9467-90DFC36D110B}"/>
    <pc:docChg chg="modSld">
      <pc:chgData name="宇野 芳江" userId="d3339afd-f009-4b18-b536-1d43c3c7a997" providerId="ADAL" clId="{C7CABA7F-DB32-4EBB-9467-90DFC36D110B}" dt="2024-03-29T03:33:22.015" v="18" actId="6559"/>
      <pc:docMkLst>
        <pc:docMk/>
      </pc:docMkLst>
      <pc:sldChg chg="modSp mod">
        <pc:chgData name="宇野 芳江" userId="d3339afd-f009-4b18-b536-1d43c3c7a997" providerId="ADAL" clId="{C7CABA7F-DB32-4EBB-9467-90DFC36D110B}" dt="2024-03-29T03:32:57.256" v="8" actId="20577"/>
        <pc:sldMkLst>
          <pc:docMk/>
          <pc:sldMk cId="2014513740" sldId="527"/>
        </pc:sldMkLst>
        <pc:spChg chg="mod">
          <ac:chgData name="宇野 芳江" userId="d3339afd-f009-4b18-b536-1d43c3c7a997" providerId="ADAL" clId="{C7CABA7F-DB32-4EBB-9467-90DFC36D110B}" dt="2024-03-29T03:32:57.256" v="8" actId="20577"/>
          <ac:spMkLst>
            <pc:docMk/>
            <pc:sldMk cId="2014513740" sldId="527"/>
            <ac:spMk id="2" creationId="{93334975-DAFC-4F74-98A6-EFBFA584F806}"/>
          </ac:spMkLst>
        </pc:spChg>
      </pc:sldChg>
      <pc:sldChg chg="modSp mod">
        <pc:chgData name="宇野 芳江" userId="d3339afd-f009-4b18-b536-1d43c3c7a997" providerId="ADAL" clId="{C7CABA7F-DB32-4EBB-9467-90DFC36D110B}" dt="2024-03-29T03:33:22.015" v="18" actId="6559"/>
        <pc:sldMkLst>
          <pc:docMk/>
          <pc:sldMk cId="916440459" sldId="561"/>
        </pc:sldMkLst>
        <pc:spChg chg="mod">
          <ac:chgData name="宇野 芳江" userId="d3339afd-f009-4b18-b536-1d43c3c7a997" providerId="ADAL" clId="{C7CABA7F-DB32-4EBB-9467-90DFC36D110B}" dt="2024-03-29T03:33:22.015" v="18" actId="6559"/>
          <ac:spMkLst>
            <pc:docMk/>
            <pc:sldMk cId="916440459" sldId="561"/>
            <ac:spMk id="4" creationId="{5E7761D7-D8CB-45F6-A31D-1F72ACFE14FD}"/>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659" cy="498056"/>
          </a:xfrm>
          <a:prstGeom prst="rect">
            <a:avLst/>
          </a:prstGeom>
        </p:spPr>
        <p:txBody>
          <a:bodyPr vert="horz" lIns="91421" tIns="45710" rIns="91421"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8056"/>
          </a:xfrm>
          <a:prstGeom prst="rect">
            <a:avLst/>
          </a:prstGeom>
        </p:spPr>
        <p:txBody>
          <a:bodyPr vert="horz" lIns="91421" tIns="45710" rIns="91421" bIns="45710" rtlCol="0"/>
          <a:lstStyle>
            <a:lvl1pPr algn="r">
              <a:defRPr sz="1200"/>
            </a:lvl1pPr>
          </a:lstStyle>
          <a:p>
            <a:fld id="{BE51E31B-58F4-40C5-B28E-F4E6428E2D40}" type="datetimeFigureOut">
              <a:rPr kumimoji="1" lang="ja-JP" altLang="en-US" smtClean="0"/>
              <a:t>2024/5/28</a:t>
            </a:fld>
            <a:endParaRPr kumimoji="1" lang="ja-JP" altLang="en-US"/>
          </a:p>
        </p:txBody>
      </p:sp>
      <p:sp>
        <p:nvSpPr>
          <p:cNvPr id="4" name="スライド イメージ プレースホルダー 3"/>
          <p:cNvSpPr>
            <a:spLocks noGrp="1" noRot="1" noChangeAspect="1"/>
          </p:cNvSpPr>
          <p:nvPr>
            <p:ph type="sldImg" idx="2"/>
          </p:nvPr>
        </p:nvSpPr>
        <p:spPr>
          <a:xfrm>
            <a:off x="608013" y="590550"/>
            <a:ext cx="5581650" cy="4186238"/>
          </a:xfrm>
          <a:prstGeom prst="rect">
            <a:avLst/>
          </a:prstGeom>
          <a:noFill/>
          <a:ln w="12700">
            <a:solidFill>
              <a:prstClr val="black"/>
            </a:solidFill>
          </a:ln>
        </p:spPr>
        <p:txBody>
          <a:bodyPr vert="horz" lIns="91421" tIns="45710" rIns="91421" bIns="45710" rtlCol="0" anchor="ctr"/>
          <a:lstStyle/>
          <a:p>
            <a:endParaRPr lang="ja-JP" altLang="en-US"/>
          </a:p>
        </p:txBody>
      </p:sp>
      <p:sp>
        <p:nvSpPr>
          <p:cNvPr id="5" name="ノート プレースホルダー 4"/>
          <p:cNvSpPr>
            <a:spLocks noGrp="1"/>
          </p:cNvSpPr>
          <p:nvPr>
            <p:ph type="body" sz="quarter" idx="3"/>
          </p:nvPr>
        </p:nvSpPr>
        <p:spPr>
          <a:xfrm>
            <a:off x="679768" y="4957309"/>
            <a:ext cx="5438140" cy="3908613"/>
          </a:xfrm>
          <a:prstGeom prst="rect">
            <a:avLst/>
          </a:prstGeom>
        </p:spPr>
        <p:txBody>
          <a:bodyPr vert="horz" lIns="91421" tIns="45710" rIns="91421"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5"/>
            <a:ext cx="2945659" cy="498055"/>
          </a:xfrm>
          <a:prstGeom prst="rect">
            <a:avLst/>
          </a:prstGeom>
        </p:spPr>
        <p:txBody>
          <a:bodyPr vert="horz" lIns="91421" tIns="45710" rIns="91421"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21" tIns="45710" rIns="91421" bIns="45710"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8013" y="590550"/>
            <a:ext cx="5581650" cy="418623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109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r>
              <a:rPr lang="ja-JP" altLang="en-US"/>
              <a:t>・ワークで学んだことをまとめます。</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10</a:t>
            </a:fld>
            <a:endParaRPr kumimoji="1" lang="ja-JP" altLang="en-US"/>
          </a:p>
        </p:txBody>
      </p:sp>
    </p:spTree>
    <p:extLst>
      <p:ext uri="{BB962C8B-B14F-4D97-AF65-F5344CB8AC3E}">
        <p14:creationId xmlns:p14="http://schemas.microsoft.com/office/powerpoint/2010/main" val="322022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11</a:t>
            </a:fld>
            <a:endParaRPr lang="ja-JP" altLang="en-US"/>
          </a:p>
        </p:txBody>
      </p:sp>
      <p:sp>
        <p:nvSpPr>
          <p:cNvPr id="5" name="スライド イメージ プレースホルダー 4">
            <a:extLst>
              <a:ext uri="{FF2B5EF4-FFF2-40B4-BE49-F238E27FC236}">
                <a16:creationId xmlns:a16="http://schemas.microsoft.com/office/drawing/2014/main" id="{6A41F30F-A1B5-4616-8E72-286723B8823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3D6BB6D-85BA-431D-BA33-8C55DE5BF540}"/>
              </a:ext>
            </a:extLst>
          </p:cNvPr>
          <p:cNvSpPr>
            <a:spLocks noGrp="1"/>
          </p:cNvSpPr>
          <p:nvPr>
            <p:ph type="body" idx="1"/>
          </p:nvPr>
        </p:nvSpPr>
        <p:spPr/>
        <p:txBody>
          <a:bodyPr/>
          <a:lstStyle/>
          <a:p>
            <a:r>
              <a:rPr lang="en-US" altLang="ja-JP"/>
              <a:t>【</a:t>
            </a:r>
            <a:r>
              <a:rPr lang="ja-JP" altLang="en-US"/>
              <a:t>補足説明</a:t>
            </a:r>
            <a:r>
              <a:rPr lang="en-US" altLang="ja-JP"/>
              <a:t>】</a:t>
            </a:r>
          </a:p>
          <a:p>
            <a:r>
              <a:rPr lang="ja-JP" altLang="en-US"/>
              <a:t>その他の困りごと等</a:t>
            </a:r>
            <a:endParaRPr lang="en-US" altLang="ja-JP"/>
          </a:p>
          <a:p>
            <a:pPr marL="174788" indent="-174788">
              <a:buFont typeface="Arial" panose="020B0604020202020204" pitchFamily="34" charset="0"/>
              <a:buChar char="•"/>
            </a:pPr>
            <a:r>
              <a:rPr lang="ja-JP" altLang="en-US"/>
              <a:t>要介護高齢者</a:t>
            </a:r>
            <a:endParaRPr lang="en-US" altLang="ja-JP"/>
          </a:p>
          <a:p>
            <a:pPr lvl="1"/>
            <a:r>
              <a:rPr lang="ja-JP" altLang="en-US"/>
              <a:t>段差・傾斜が苦手で体をまっすぐに保つことができないため、</a:t>
            </a:r>
            <a:endParaRPr lang="en-US" altLang="ja-JP"/>
          </a:p>
          <a:p>
            <a:pPr lvl="1"/>
            <a:r>
              <a:rPr lang="ja-JP" altLang="en-US"/>
              <a:t>トイレはシルバーカーごと入れる広いトイレが必要です。</a:t>
            </a:r>
            <a:endParaRPr lang="en-US" altLang="ja-JP"/>
          </a:p>
          <a:p>
            <a:pPr lvl="1"/>
            <a:r>
              <a:rPr lang="ja-JP" altLang="en-US"/>
              <a:t>避難所が坂の上にあるなど高低差が大きい場合、一人では避難できない可能性があるため、支援が必要です。</a:t>
            </a:r>
            <a:endParaRPr lang="en-US" altLang="ja-JP"/>
          </a:p>
          <a:p>
            <a:endParaRPr kumimoji="1" lang="ja-JP" altLang="en-US"/>
          </a:p>
        </p:txBody>
      </p:sp>
    </p:spTree>
    <p:extLst>
      <p:ext uri="{BB962C8B-B14F-4D97-AF65-F5344CB8AC3E}">
        <p14:creationId xmlns:p14="http://schemas.microsoft.com/office/powerpoint/2010/main" val="145493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12</a:t>
            </a:fld>
            <a:endParaRPr lang="ja-JP" altLang="en-US"/>
          </a:p>
        </p:txBody>
      </p:sp>
      <p:sp>
        <p:nvSpPr>
          <p:cNvPr id="5" name="スライド イメージ プレースホルダー 4">
            <a:extLst>
              <a:ext uri="{FF2B5EF4-FFF2-40B4-BE49-F238E27FC236}">
                <a16:creationId xmlns:a16="http://schemas.microsoft.com/office/drawing/2014/main" id="{4244748D-6794-4DDE-B3E2-C25F78853D3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E69FD41-F84A-443B-B0D8-C27F7E5A23E8}"/>
              </a:ext>
            </a:extLst>
          </p:cNvPr>
          <p:cNvSpPr>
            <a:spLocks noGrp="1"/>
          </p:cNvSpPr>
          <p:nvPr>
            <p:ph type="body" idx="1"/>
          </p:nvPr>
        </p:nvSpPr>
        <p:spPr>
          <a:xfrm>
            <a:off x="679768" y="4957309"/>
            <a:ext cx="5438140" cy="4008804"/>
          </a:xfrm>
        </p:spPr>
        <p:txBody>
          <a:bodyPr/>
          <a:lstStyle/>
          <a:p>
            <a:r>
              <a:rPr lang="en-US" altLang="ja-JP"/>
              <a:t>【</a:t>
            </a:r>
            <a:r>
              <a:rPr lang="ja-JP" altLang="en-US"/>
              <a:t>補足説明</a:t>
            </a:r>
            <a:r>
              <a:rPr lang="en-US" altLang="ja-JP"/>
              <a:t>】</a:t>
            </a:r>
          </a:p>
          <a:p>
            <a:r>
              <a:rPr lang="ja-JP" altLang="en-US"/>
              <a:t>その他の困りごと等</a:t>
            </a:r>
            <a:endParaRPr lang="en-US" altLang="ja-JP"/>
          </a:p>
          <a:p>
            <a:pPr marL="174788" indent="-174788">
              <a:buFont typeface="Arial" panose="020B0604020202020204" pitchFamily="34" charset="0"/>
              <a:buChar char="•"/>
            </a:pPr>
            <a:r>
              <a:rPr lang="ja-JP" altLang="en-US"/>
              <a:t>知的障害者</a:t>
            </a:r>
            <a:endParaRPr lang="en-US" altLang="ja-JP"/>
          </a:p>
          <a:p>
            <a:pPr lvl="1"/>
            <a:r>
              <a:rPr lang="ja-JP" altLang="en-US"/>
              <a:t>自分が気に入ったものがなかったりすると、大きな声を出してしまったりする等の行動を起こすことがあるため、しっかりと話を聞いてあげることが大切です。</a:t>
            </a:r>
            <a:endParaRPr lang="en-US" altLang="ja-JP"/>
          </a:p>
          <a:p>
            <a:pPr lvl="1"/>
            <a:r>
              <a:rPr lang="ja-JP" altLang="en-US"/>
              <a:t>配給の物資を代わりの人に取りに行ってもらうなど、介助をする人が傍にいられる状況を作ることも必要です。</a:t>
            </a:r>
            <a:endParaRPr lang="en-US" altLang="ja-JP"/>
          </a:p>
          <a:p>
            <a:pPr lvl="1"/>
            <a:endParaRPr lang="en-US" altLang="ja-JP"/>
          </a:p>
          <a:p>
            <a:pPr marL="174788" indent="-174788">
              <a:buFont typeface="Arial" panose="020B0604020202020204" pitchFamily="34" charset="0"/>
              <a:buChar char="•"/>
            </a:pPr>
            <a:r>
              <a:rPr lang="ja-JP" altLang="en-US"/>
              <a:t>視覚障害者</a:t>
            </a:r>
            <a:endParaRPr lang="en-US" altLang="ja-JP"/>
          </a:p>
          <a:p>
            <a:pPr lvl="1"/>
            <a:r>
              <a:rPr lang="ja-JP" altLang="en-US"/>
              <a:t>障害物が怖いので、誰かが傍にいてあげるだけでも安心します。</a:t>
            </a:r>
            <a:endParaRPr lang="en-US" altLang="ja-JP"/>
          </a:p>
          <a:p>
            <a:pPr lvl="1"/>
            <a:endParaRPr lang="en-US" altLang="ja-JP"/>
          </a:p>
          <a:p>
            <a:pPr marL="174788" indent="-174788">
              <a:buFont typeface="Arial" panose="020B0604020202020204" pitchFamily="34" charset="0"/>
              <a:buChar char="•"/>
            </a:pPr>
            <a:r>
              <a:rPr lang="ja-JP" altLang="en-US"/>
              <a:t>聴覚障害者</a:t>
            </a:r>
            <a:endParaRPr lang="en-US" altLang="ja-JP"/>
          </a:p>
          <a:p>
            <a:pPr lvl="1"/>
            <a:r>
              <a:rPr lang="ja-JP" altLang="en-US"/>
              <a:t>停電すると補聴器の電池が充電ができなくなるため、予備のバッテリーが必要になります。</a:t>
            </a:r>
            <a:endParaRPr lang="en-US" altLang="ja-JP"/>
          </a:p>
          <a:p>
            <a:pPr lvl="1"/>
            <a:endParaRPr lang="en-US" altLang="ja-JP"/>
          </a:p>
          <a:p>
            <a:pPr marL="174788" indent="-174788">
              <a:buFont typeface="Arial" panose="020B0604020202020204" pitchFamily="34" charset="0"/>
              <a:buChar char="•"/>
            </a:pPr>
            <a:r>
              <a:rPr lang="ja-JP" altLang="en-US"/>
              <a:t>精神障害者</a:t>
            </a:r>
            <a:endParaRPr lang="en-US" altLang="ja-JP"/>
          </a:p>
          <a:p>
            <a:pPr lvl="1"/>
            <a:r>
              <a:rPr lang="ja-JP" altLang="en-US"/>
              <a:t>人が大勢いるところが苦手なため、静かな空間や話を聞いてくれる人がいると安心します。</a:t>
            </a:r>
            <a:endParaRPr lang="en-US" altLang="ja-JP"/>
          </a:p>
          <a:p>
            <a:pPr lvl="1"/>
            <a:r>
              <a:rPr lang="ja-JP" altLang="en-US"/>
              <a:t>普段は障害が分かりにくいため、見た目だけで判断しないように注意が必要です。</a:t>
            </a:r>
            <a:endParaRPr lang="en-US" altLang="ja-JP"/>
          </a:p>
          <a:p>
            <a:endParaRPr kumimoji="1" lang="ja-JP" altLang="en-US"/>
          </a:p>
        </p:txBody>
      </p:sp>
    </p:spTree>
    <p:extLst>
      <p:ext uri="{BB962C8B-B14F-4D97-AF65-F5344CB8AC3E}">
        <p14:creationId xmlns:p14="http://schemas.microsoft.com/office/powerpoint/2010/main" val="83722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13</a:t>
            </a:fld>
            <a:endParaRPr lang="ja-JP" altLang="en-US"/>
          </a:p>
        </p:txBody>
      </p:sp>
      <p:sp>
        <p:nvSpPr>
          <p:cNvPr id="5" name="スライド イメージ プレースホルダー 4">
            <a:extLst>
              <a:ext uri="{FF2B5EF4-FFF2-40B4-BE49-F238E27FC236}">
                <a16:creationId xmlns:a16="http://schemas.microsoft.com/office/drawing/2014/main" id="{4C704C62-7F66-4EEA-83CA-4FDCD66187F3}"/>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29D2D33-3D74-4E5F-8C1E-6AF83267DEAF}"/>
              </a:ext>
            </a:extLst>
          </p:cNvPr>
          <p:cNvSpPr>
            <a:spLocks noGrp="1"/>
          </p:cNvSpPr>
          <p:nvPr>
            <p:ph type="body" idx="1"/>
          </p:nvPr>
        </p:nvSpPr>
        <p:spPr>
          <a:xfrm>
            <a:off x="679768" y="4957309"/>
            <a:ext cx="5438140" cy="4008804"/>
          </a:xfrm>
        </p:spPr>
        <p:txBody>
          <a:bodyPr/>
          <a:lstStyle/>
          <a:p>
            <a:r>
              <a:rPr lang="en-US" altLang="ja-JP"/>
              <a:t>【</a:t>
            </a:r>
            <a:r>
              <a:rPr lang="ja-JP" altLang="en-US"/>
              <a:t>補足説明</a:t>
            </a:r>
            <a:r>
              <a:rPr lang="en-US" altLang="ja-JP"/>
              <a:t>】</a:t>
            </a:r>
          </a:p>
          <a:p>
            <a:r>
              <a:rPr lang="ja-JP" altLang="en-US"/>
              <a:t>その他の困りごと等</a:t>
            </a:r>
            <a:endParaRPr lang="en-US" altLang="ja-JP"/>
          </a:p>
          <a:p>
            <a:pPr marL="174788" indent="-174788">
              <a:buFont typeface="Arial" panose="020B0604020202020204" pitchFamily="34" charset="0"/>
              <a:buChar char="•"/>
            </a:pPr>
            <a:r>
              <a:rPr lang="ja-JP" altLang="en-US"/>
              <a:t>肢体不自由者</a:t>
            </a:r>
            <a:endParaRPr lang="en-US" altLang="ja-JP"/>
          </a:p>
          <a:p>
            <a:pPr lvl="1"/>
            <a:r>
              <a:rPr lang="ja-JP" altLang="en-US"/>
              <a:t>和式トイレの使用は難しいため、避難先には車いすごと入れるなどバリアフリーのトイレがある場所が望ましいです。</a:t>
            </a:r>
            <a:endParaRPr lang="en-US" altLang="ja-JP"/>
          </a:p>
          <a:p>
            <a:pPr lvl="1"/>
            <a:r>
              <a:rPr lang="ja-JP" altLang="en-US"/>
              <a:t>車いすのタイヤは空気ゴムなので、がれき等でパンクしてしまい動けなくなることもあるため、車いすでも通れるルートが必要です。</a:t>
            </a:r>
            <a:endParaRPr lang="en-US" altLang="ja-JP"/>
          </a:p>
          <a:p>
            <a:pPr marL="174788" indent="-174788">
              <a:buFont typeface="Arial" panose="020B0604020202020204" pitchFamily="34" charset="0"/>
              <a:buChar char="•"/>
            </a:pPr>
            <a:endParaRPr lang="en-US" altLang="ja-JP"/>
          </a:p>
          <a:p>
            <a:pPr marL="174788" indent="-174788">
              <a:buFont typeface="Arial" panose="020B0604020202020204" pitchFamily="34" charset="0"/>
              <a:buChar char="•"/>
            </a:pPr>
            <a:r>
              <a:rPr lang="ja-JP" altLang="en-US"/>
              <a:t>内部障害者</a:t>
            </a:r>
            <a:endParaRPr lang="en-US" altLang="ja-JP"/>
          </a:p>
          <a:p>
            <a:pPr lvl="1"/>
            <a:r>
              <a:rPr lang="ja-JP" altLang="en-US"/>
              <a:t>腎臓病患者（透析患者）がカリウムを取り過ぎると心臓に負担がかかるため、食事は、生野菜を流水で洗うなどカリウムを減らす配慮が必要です。</a:t>
            </a:r>
            <a:endParaRPr lang="en-US" altLang="ja-JP"/>
          </a:p>
          <a:p>
            <a:pPr lvl="1"/>
            <a:endParaRPr lang="en-US" altLang="ja-JP"/>
          </a:p>
          <a:p>
            <a:pPr marL="174788" indent="-174788">
              <a:buFont typeface="Arial" panose="020B0604020202020204" pitchFamily="34" charset="0"/>
              <a:buChar char="•"/>
            </a:pPr>
            <a:r>
              <a:rPr lang="ja-JP" altLang="en-US"/>
              <a:t>難病患者</a:t>
            </a:r>
            <a:endParaRPr lang="en-US" altLang="ja-JP"/>
          </a:p>
          <a:p>
            <a:pPr lvl="1"/>
            <a:r>
              <a:rPr lang="ja-JP" altLang="en-US"/>
              <a:t>固いものが食べられないため、刻むかミキサー食にして少しずつ食べさせたりすることが必要な場合もあります。</a:t>
            </a:r>
            <a:endParaRPr lang="en-US" altLang="ja-JP"/>
          </a:p>
          <a:p>
            <a:pPr lvl="1"/>
            <a:r>
              <a:rPr lang="ja-JP" altLang="en-US"/>
              <a:t>薬を飲む際には、と</a:t>
            </a:r>
            <a:r>
              <a:rPr lang="ja-JP" altLang="en-US" err="1"/>
              <a:t>ろみ</a:t>
            </a:r>
            <a:r>
              <a:rPr lang="ja-JP" altLang="en-US"/>
              <a:t>食や服薬用ゼリーが必要になる場合もあります。</a:t>
            </a:r>
            <a:endParaRPr lang="en-US" altLang="ja-JP"/>
          </a:p>
          <a:p>
            <a:pPr lvl="1"/>
            <a:r>
              <a:rPr lang="ja-JP" altLang="en-US"/>
              <a:t>車いすに長時間座ることが難しいため、ベッドが必要になる。</a:t>
            </a:r>
            <a:endParaRPr lang="en-US" altLang="ja-JP"/>
          </a:p>
          <a:p>
            <a:pPr lvl="1"/>
            <a:r>
              <a:rPr lang="ja-JP" altLang="en-US"/>
              <a:t>自分で温度管理をすることが</a:t>
            </a:r>
            <a:r>
              <a:rPr lang="ja-JP" altLang="en-US" err="1"/>
              <a:t>てき</a:t>
            </a:r>
            <a:r>
              <a:rPr lang="ja-JP" altLang="en-US"/>
              <a:t>ないため、個室あるいは少人数の空間があると望ましいです。</a:t>
            </a:r>
            <a:endParaRPr lang="en-US" altLang="ja-JP"/>
          </a:p>
          <a:p>
            <a:endParaRPr kumimoji="1" lang="ja-JP" altLang="en-US"/>
          </a:p>
        </p:txBody>
      </p:sp>
    </p:spTree>
    <p:extLst>
      <p:ext uri="{BB962C8B-B14F-4D97-AF65-F5344CB8AC3E}">
        <p14:creationId xmlns:p14="http://schemas.microsoft.com/office/powerpoint/2010/main" val="1663285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14</a:t>
            </a:fld>
            <a:endParaRPr lang="ja-JP" altLang="en-US"/>
          </a:p>
        </p:txBody>
      </p:sp>
      <p:sp>
        <p:nvSpPr>
          <p:cNvPr id="5" name="スライド イメージ プレースホルダー 4">
            <a:extLst>
              <a:ext uri="{FF2B5EF4-FFF2-40B4-BE49-F238E27FC236}">
                <a16:creationId xmlns:a16="http://schemas.microsoft.com/office/drawing/2014/main" id="{C4D1A683-67F8-47ED-97DC-ACF47BFB383A}"/>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247F88F-93D0-44C4-B909-BEAD255964F8}"/>
              </a:ext>
            </a:extLst>
          </p:cNvPr>
          <p:cNvSpPr>
            <a:spLocks noGrp="1"/>
          </p:cNvSpPr>
          <p:nvPr>
            <p:ph type="body" idx="1"/>
          </p:nvPr>
        </p:nvSpPr>
        <p:spPr/>
        <p:txBody>
          <a:bodyPr/>
          <a:lstStyle/>
          <a:p>
            <a:r>
              <a:rPr lang="en-US" altLang="ja-JP"/>
              <a:t>【</a:t>
            </a:r>
            <a:r>
              <a:rPr lang="ja-JP" altLang="en-US"/>
              <a:t>補足説明</a:t>
            </a:r>
            <a:r>
              <a:rPr lang="en-US" altLang="ja-JP"/>
              <a:t>】</a:t>
            </a:r>
          </a:p>
          <a:p>
            <a:r>
              <a:rPr lang="ja-JP" altLang="en-US"/>
              <a:t>その他の困りごと等</a:t>
            </a:r>
            <a:endParaRPr lang="en-US" altLang="ja-JP"/>
          </a:p>
          <a:p>
            <a:pPr marL="174788" indent="-174788">
              <a:buFont typeface="Arial" panose="020B0604020202020204" pitchFamily="34" charset="0"/>
              <a:buChar char="•"/>
            </a:pPr>
            <a:r>
              <a:rPr lang="ja-JP" altLang="en-US"/>
              <a:t>妊産婦・乳幼児</a:t>
            </a:r>
            <a:endParaRPr lang="en-US" altLang="ja-JP"/>
          </a:p>
          <a:p>
            <a:pPr lvl="1"/>
            <a:r>
              <a:rPr lang="ja-JP" altLang="en-US"/>
              <a:t>震災のショックやストレスで母乳が止まってしまう人もいるため、ミルクの備蓄や妊産婦や乳幼児用のスペースが必要な場合もあります。</a:t>
            </a:r>
            <a:endParaRPr lang="en-US" altLang="ja-JP"/>
          </a:p>
          <a:p>
            <a:pPr lvl="1"/>
            <a:r>
              <a:rPr lang="ja-JP" altLang="en-US"/>
              <a:t>乳幼児はおむつかぶれを起こしやすいため、おむつをこまめに交換できるようにしたり、お尻だけでもお湯で洗えればうれしいという意見もあります。</a:t>
            </a:r>
            <a:endParaRPr lang="en-US" altLang="ja-JP"/>
          </a:p>
          <a:p>
            <a:endParaRPr kumimoji="1" lang="ja-JP" altLang="en-US"/>
          </a:p>
        </p:txBody>
      </p:sp>
    </p:spTree>
    <p:extLst>
      <p:ext uri="{BB962C8B-B14F-4D97-AF65-F5344CB8AC3E}">
        <p14:creationId xmlns:p14="http://schemas.microsoft.com/office/powerpoint/2010/main" val="61427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15</a:t>
            </a:fld>
            <a:endParaRPr lang="ja-JP" altLang="en-US"/>
          </a:p>
        </p:txBody>
      </p:sp>
      <p:sp>
        <p:nvSpPr>
          <p:cNvPr id="5" name="スライド イメージ プレースホルダー 4">
            <a:extLst>
              <a:ext uri="{FF2B5EF4-FFF2-40B4-BE49-F238E27FC236}">
                <a16:creationId xmlns:a16="http://schemas.microsoft.com/office/drawing/2014/main" id="{0ADE099E-EF7B-4FBB-8FDC-BA9F760060B7}"/>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228A23B3-7A04-4D48-9312-8D0A3F312F6B}"/>
              </a:ext>
            </a:extLst>
          </p:cNvPr>
          <p:cNvSpPr>
            <a:spLocks noGrp="1"/>
          </p:cNvSpPr>
          <p:nvPr>
            <p:ph type="body" idx="1"/>
          </p:nvPr>
        </p:nvSpPr>
        <p:spPr/>
        <p:txBody>
          <a:bodyPr/>
          <a:lstStyle/>
          <a:p>
            <a:r>
              <a:rPr lang="en-US" altLang="ja-JP"/>
              <a:t>【</a:t>
            </a:r>
            <a:r>
              <a:rPr lang="ja-JP" altLang="en-US"/>
              <a:t>補足説明</a:t>
            </a:r>
            <a:r>
              <a:rPr lang="en-US" altLang="ja-JP"/>
              <a:t>】</a:t>
            </a:r>
          </a:p>
          <a:p>
            <a:r>
              <a:rPr lang="ja-JP" altLang="en-US"/>
              <a:t>その他の困りごと等</a:t>
            </a:r>
            <a:endParaRPr lang="en-US" altLang="ja-JP"/>
          </a:p>
          <a:p>
            <a:pPr marL="174788" indent="-174788">
              <a:buFont typeface="Arial" panose="020B0604020202020204" pitchFamily="34" charset="0"/>
              <a:buChar char="•"/>
            </a:pPr>
            <a:r>
              <a:rPr lang="ja-JP" altLang="en-US"/>
              <a:t>外国人</a:t>
            </a:r>
            <a:endParaRPr lang="en-US" altLang="ja-JP"/>
          </a:p>
          <a:p>
            <a:pPr lvl="1"/>
            <a:r>
              <a:rPr lang="ja-JP" altLang="en-US"/>
              <a:t>地震に慣れていないため、地震そのものを理解できなかったり、地震の揺れに過剰に反応したり混乱する場合もあるため、何が発生したのかや施設の安全性など様々な情報を説明することが望ましいです。</a:t>
            </a:r>
            <a:endParaRPr lang="en-US" altLang="ja-JP"/>
          </a:p>
          <a:p>
            <a:pPr lvl="1"/>
            <a:endParaRPr lang="en-US" altLang="ja-JP"/>
          </a:p>
          <a:p>
            <a:pPr marL="174788" indent="-174788">
              <a:buFont typeface="Arial" panose="020B0604020202020204" pitchFamily="34" charset="0"/>
              <a:buChar char="•"/>
            </a:pPr>
            <a:r>
              <a:rPr lang="en-US" altLang="ja-JP"/>
              <a:t>LGBT</a:t>
            </a:r>
          </a:p>
          <a:p>
            <a:pPr lvl="1"/>
            <a:r>
              <a:rPr lang="ja-JP" altLang="en-US"/>
              <a:t>物資など、周囲の認識と欲しいものが一致しない場合（衣服や化粧品など）受け取ることが困難なため、性別で分けるのではなく、サイズ別に分けるなどの配慮が必要です。</a:t>
            </a:r>
            <a:endParaRPr lang="en-US" altLang="ja-JP"/>
          </a:p>
          <a:p>
            <a:pPr lvl="1"/>
            <a:r>
              <a:rPr lang="ja-JP" altLang="en-US"/>
              <a:t>理解してもらえるかが不安で、困っていることや辛さを話せないため、相談をできる場所や相手がほしいという意見もあります。</a:t>
            </a:r>
            <a:endParaRPr lang="en-US" altLang="ja-JP"/>
          </a:p>
          <a:p>
            <a:endParaRPr kumimoji="1" lang="ja-JP" altLang="en-US"/>
          </a:p>
        </p:txBody>
      </p:sp>
    </p:spTree>
    <p:extLst>
      <p:ext uri="{BB962C8B-B14F-4D97-AF65-F5344CB8AC3E}">
        <p14:creationId xmlns:p14="http://schemas.microsoft.com/office/powerpoint/2010/main" val="352914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「支え合いマップ」の作成（</a:t>
            </a:r>
            <a:r>
              <a:rPr lang="zh-TW" altLang="en-US"/>
              <a:t>堀之内区自主防災組織：長野県 白馬村</a:t>
            </a:r>
            <a:r>
              <a:rPr lang="ja-JP" altLang="en-US"/>
              <a:t>）</a:t>
            </a:r>
          </a:p>
          <a:p>
            <a:pPr marL="174788" indent="-174788">
              <a:buFont typeface="Arial" panose="020B0604020202020204" pitchFamily="34" charset="0"/>
              <a:buChar char="•"/>
            </a:pPr>
            <a:r>
              <a:rPr lang="ja-JP" altLang="en-US"/>
              <a:t>マップ作成ににより支援を要する人と支援する人を特定しておくことで、災害時の支援行動が円滑に進むだけでなく、平時の見守りや、地域の支え合いの意識の向上なども期待できます。</a:t>
            </a:r>
            <a:endParaRPr lang="en-US" altLang="ja-JP"/>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DE7564DD-B6CE-4153-8F11-4551EB3075FF}"/>
              </a:ext>
            </a:extLst>
          </p:cNvPr>
          <p:cNvSpPr>
            <a:spLocks noGrp="1" noRot="1" noChangeAspect="1"/>
          </p:cNvSpPr>
          <p:nvPr>
            <p:ph type="sldImg"/>
          </p:nvPr>
        </p:nvSpPr>
        <p:spPr/>
      </p:sp>
    </p:spTree>
    <p:extLst>
      <p:ext uri="{BB962C8B-B14F-4D97-AF65-F5344CB8AC3E}">
        <p14:creationId xmlns:p14="http://schemas.microsoft.com/office/powerpoint/2010/main" val="235632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「避難支援個別計画」の作成。（</a:t>
            </a:r>
            <a:r>
              <a:rPr lang="zh-TW" altLang="en-US"/>
              <a:t>出石町会 防災区民組織：東京都 品川区</a:t>
            </a:r>
            <a:r>
              <a:rPr lang="ja-JP" altLang="en-US"/>
              <a:t>）</a:t>
            </a:r>
          </a:p>
          <a:p>
            <a:pPr marL="174788" indent="-174788">
              <a:buFont typeface="Arial" panose="020B0604020202020204" pitchFamily="34" charset="0"/>
              <a:buChar char="•"/>
            </a:pPr>
            <a:r>
              <a:rPr lang="ja-JP" altLang="en-US"/>
              <a:t>避難行動要支援者ごとに避難計画をつくることで、支援を受ける方も安心し、円滑な避難ができる。継続的な訓練を行いながら、支援対象者と支援する人との更新も行えます。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17</a:t>
            </a:fld>
            <a:endParaRPr lang="ja-JP" altLang="en-US"/>
          </a:p>
        </p:txBody>
      </p:sp>
      <p:sp>
        <p:nvSpPr>
          <p:cNvPr id="6" name="スライド イメージ プレースホルダー 5">
            <a:extLst>
              <a:ext uri="{FF2B5EF4-FFF2-40B4-BE49-F238E27FC236}">
                <a16:creationId xmlns:a16="http://schemas.microsoft.com/office/drawing/2014/main" id="{DAA85B3E-6B7B-42A2-A14A-E47000C45488}"/>
              </a:ext>
            </a:extLst>
          </p:cNvPr>
          <p:cNvSpPr>
            <a:spLocks noGrp="1" noRot="1" noChangeAspect="1"/>
          </p:cNvSpPr>
          <p:nvPr>
            <p:ph type="sldImg"/>
          </p:nvPr>
        </p:nvSpPr>
        <p:spPr/>
      </p:sp>
    </p:spTree>
    <p:extLst>
      <p:ext uri="{BB962C8B-B14F-4D97-AF65-F5344CB8AC3E}">
        <p14:creationId xmlns:p14="http://schemas.microsoft.com/office/powerpoint/2010/main" val="342068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r>
              <a:rPr lang="ja-JP" altLang="en-US"/>
              <a:t>内閣府のホームページを参照</a:t>
            </a:r>
            <a:endParaRPr lang="en-US" altLang="ja-JP"/>
          </a:p>
          <a:p>
            <a:r>
              <a:rPr lang="en-US" altLang="ja-JP"/>
              <a:t>http://www.bousai.go.jp/taisaku/hisaisyagyousei/youengosya/r3/pdf/202105sankou.pdf</a:t>
            </a:r>
          </a:p>
          <a:p>
            <a:endParaRPr lang="en-US" altLang="ja-JP"/>
          </a:p>
          <a:p>
            <a:r>
              <a:rPr lang="ja-JP" altLang="en-US"/>
              <a:t>〇福祉サービスの利用のためのケアプランを作成することを通じ、平時から避難行動要支援者本人の心身の状況や生活実態等を網羅的に把握 している介護支援専門員（ケアマネジャー）や相談支援専門員等の福祉専門職の参画の下、本人や家族、地域住民、行政等が連携して、個 別計画の策定を行う取組が行われている。</a:t>
            </a:r>
            <a:endParaRPr lang="en-US" altLang="ja-JP"/>
          </a:p>
          <a:p>
            <a:endParaRPr lang="en-US" altLang="ja-JP"/>
          </a:p>
          <a:p>
            <a:r>
              <a:rPr lang="ja-JP" altLang="en-US"/>
              <a:t>ポイント</a:t>
            </a:r>
            <a:endParaRPr lang="en-US" altLang="ja-JP"/>
          </a:p>
          <a:p>
            <a:pPr marL="171210" indent="-171210">
              <a:buFont typeface="Arial" panose="020B0604020202020204" pitchFamily="34" charset="0"/>
              <a:buChar char="•"/>
            </a:pPr>
            <a:r>
              <a:rPr lang="ja-JP" altLang="en-US"/>
              <a:t>介護支援専門員（ケアマネジャー）や相談支援専門員等の福祉専門職の参画を得るための仕組みとして、計画の策定に対して報酬を支払う。 </a:t>
            </a:r>
            <a:endParaRPr lang="en-US" altLang="ja-JP"/>
          </a:p>
          <a:p>
            <a:pPr marL="171210" indent="-171210">
              <a:buFont typeface="Arial" panose="020B0604020202020204" pitchFamily="34" charset="0"/>
              <a:buChar char="•"/>
            </a:pPr>
            <a:r>
              <a:rPr lang="ja-JP" altLang="en-US"/>
              <a:t>福祉専門職が当時者と相談し、避難に際して必要な配慮等について整理した上で、避難行動要支援者と地域住民等の関係者が参加して避難支援の方針 について打合せを行い、個別計画を策定する。 </a:t>
            </a:r>
            <a:endParaRPr lang="en-US" altLang="ja-JP"/>
          </a:p>
          <a:p>
            <a:pPr marL="171210" indent="-171210">
              <a:buFont typeface="Arial" panose="020B0604020202020204" pitchFamily="34" charset="0"/>
              <a:buChar char="•"/>
            </a:pPr>
            <a:r>
              <a:rPr lang="ja-JP" altLang="en-US"/>
              <a:t>策定した計画をもとに当事者を含めた関係者が参加し、避難訓練を実施するとともに、必要に応じ計画の見直しを行う。 </a:t>
            </a:r>
            <a:endParaRPr lang="en-US" altLang="ja-JP"/>
          </a:p>
          <a:p>
            <a:pPr marL="171210" indent="-171210">
              <a:buFont typeface="Arial" panose="020B0604020202020204" pitchFamily="34" charset="0"/>
              <a:buChar char="•"/>
            </a:pPr>
            <a:r>
              <a:rPr lang="ja-JP" altLang="en-US"/>
              <a:t>当事者と福祉専門職、地域住民等とをつなぐ役割を担うことのできる人材が重要となる。</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DAA85B3E-6B7B-42A2-A14A-E47000C45488}"/>
              </a:ext>
            </a:extLst>
          </p:cNvPr>
          <p:cNvSpPr>
            <a:spLocks noGrp="1" noRot="1" noChangeAspect="1"/>
          </p:cNvSpPr>
          <p:nvPr>
            <p:ph type="sldImg"/>
          </p:nvPr>
        </p:nvSpPr>
        <p:spPr/>
      </p:sp>
    </p:spTree>
    <p:extLst>
      <p:ext uri="{BB962C8B-B14F-4D97-AF65-F5344CB8AC3E}">
        <p14:creationId xmlns:p14="http://schemas.microsoft.com/office/powerpoint/2010/main" val="302472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・盲導犬などの「身体障害者補助犬」は、ペットとは違います。このため、身体障害者と補助犬を分離せず福祉避難所等で受け入れるべきとされています。</a:t>
            </a:r>
            <a:endParaRPr kumimoji="1" lang="en-US" altLang="ja-JP" dirty="0"/>
          </a:p>
          <a:p>
            <a:r>
              <a:rPr kumimoji="1" lang="ja-JP" altLang="en-US" dirty="0"/>
              <a:t>・災害時に福祉避難所等が開設された場合に備え、平時から、地域の方々に身体障害者補助犬の理解を求めるとともに、身体障害者と補助犬の避難所での受け入れ訓練などを実施することも大切です。</a:t>
            </a:r>
            <a:endParaRPr kumimoji="1" lang="en-US" altLang="ja-JP" dirty="0"/>
          </a:p>
          <a:p>
            <a:r>
              <a:rPr kumimoji="1" lang="ja-JP" altLang="en-US" dirty="0"/>
              <a:t>・また、災害時には、避難所に避難している方々に、補助犬はペットと違うことについて理解を求めることも大切です。</a:t>
            </a:r>
            <a:endParaRPr kumimoji="1" lang="en-US" altLang="ja-JP" dirty="0"/>
          </a:p>
          <a:p>
            <a:r>
              <a:rPr kumimoji="1" lang="ja-JP" altLang="en-US" dirty="0"/>
              <a:t>・アレルギーがある方、動物が苦手な方などに対しては、避難所において、生活圏を離す、別室を用意するなどの配慮が必要となる場合があります。</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19</a:t>
            </a:fld>
            <a:endParaRPr kumimoji="1" lang="ja-JP" altLang="en-US"/>
          </a:p>
        </p:txBody>
      </p:sp>
    </p:spTree>
    <p:extLst>
      <p:ext uri="{BB962C8B-B14F-4D97-AF65-F5344CB8AC3E}">
        <p14:creationId xmlns:p14="http://schemas.microsoft.com/office/powerpoint/2010/main" val="178481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避難支援等関係者、要配慮者、避難行動要支援者の関係と自身の地域における該当者を平時から確認し、把握しておくことが大切です。</a:t>
            </a:r>
          </a:p>
          <a:p>
            <a:pPr marL="174788" indent="-174788">
              <a:buFont typeface="Arial" panose="020B0604020202020204" pitchFamily="34" charset="0"/>
              <a:buChar char="•"/>
            </a:pPr>
            <a:r>
              <a:rPr lang="ja-JP" altLang="en-US"/>
              <a:t>「ヘルプマーク」の人たちにも配慮が必要です。</a:t>
            </a:r>
          </a:p>
          <a:p>
            <a:pPr marL="174788" indent="-174788">
              <a:buFont typeface="Arial" panose="020B0604020202020204" pitchFamily="34" charset="0"/>
              <a:buChar char="•"/>
            </a:pPr>
            <a:r>
              <a:rPr lang="ja-JP" altLang="en-US"/>
              <a:t>ヘルプマークは、義足や人工関節を使用している方、内部障害や難病の方、または妊娠初期の方など、外見から分からなくても援助や配慮を必要としている方々が、周囲の方に配慮を必要としていることを知らせることができるマークです。（</a:t>
            </a:r>
            <a:r>
              <a:rPr lang="en-US" altLang="ja-JP"/>
              <a:t>JIS</a:t>
            </a:r>
            <a:r>
              <a:rPr lang="ja-JP" altLang="en-US"/>
              <a:t>規格）</a:t>
            </a:r>
          </a:p>
          <a:p>
            <a:pPr lvl="1"/>
            <a:r>
              <a:rPr lang="ja-JP" altLang="en-US"/>
              <a:t>（参考）ヘルプマーク</a:t>
            </a:r>
          </a:p>
          <a:p>
            <a:endParaRPr lang="en-US" altLang="ja-JP"/>
          </a:p>
          <a:p>
            <a:endParaRPr lang="en-US" altLang="ja-JP"/>
          </a:p>
          <a:p>
            <a:endParaRPr lang="en-US" altLang="ja-JP"/>
          </a:p>
          <a:p>
            <a:endParaRPr lang="en-US" altLang="ja-JP"/>
          </a:p>
          <a:p>
            <a:endParaRPr lang="en-US" altLang="ja-JP"/>
          </a:p>
          <a:p>
            <a:pPr marL="174788" indent="-174788">
              <a:buFont typeface="Arial" panose="020B0604020202020204" pitchFamily="34" charset="0"/>
              <a:buChar char="•"/>
            </a:pPr>
            <a:r>
              <a:rPr lang="en-US" altLang="ja-JP"/>
              <a:t>LGBT</a:t>
            </a:r>
            <a:r>
              <a:rPr lang="ja-JP" altLang="en-US"/>
              <a:t>とは、性的マイノリティの方で、女性同性愛者（レズビアン）、男性同性愛者（ゲイ）、両性愛者（バイセクシュアル）、トランスジェンダーの各単語の頭文字を組み合わせた表現です。</a:t>
            </a:r>
            <a:endParaRPr lang="en-US" altLang="ja-JP"/>
          </a:p>
          <a:p>
            <a:pPr marL="174788" indent="-174788">
              <a:buFont typeface="Arial" panose="020B0604020202020204" pitchFamily="34" charset="0"/>
              <a:buChar char="•"/>
            </a:pPr>
            <a:r>
              <a:rPr lang="ja-JP" altLang="en-US"/>
              <a:t>要配慮者名簿は要介護状態区分、障害支援区分、家族の状況等を考慮し、避難行動要支援者の要件を設定の上作成し、地域の避難時に特に支援が必要な要配慮者を把握します。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pic>
        <p:nvPicPr>
          <p:cNvPr id="5" name="図 4">
            <a:extLst>
              <a:ext uri="{FF2B5EF4-FFF2-40B4-BE49-F238E27FC236}">
                <a16:creationId xmlns:a16="http://schemas.microsoft.com/office/drawing/2014/main" id="{C775245A-35E6-4DD4-808B-DEE0AAA3CD87}"/>
              </a:ext>
            </a:extLst>
          </p:cNvPr>
          <p:cNvPicPr>
            <a:picLocks noChangeAspect="1"/>
          </p:cNvPicPr>
          <p:nvPr/>
        </p:nvPicPr>
        <p:blipFill>
          <a:blip r:embed="rId3"/>
          <a:stretch>
            <a:fillRect/>
          </a:stretch>
        </p:blipFill>
        <p:spPr>
          <a:xfrm>
            <a:off x="1563257" y="6765337"/>
            <a:ext cx="845785" cy="674896"/>
          </a:xfrm>
          <a:prstGeom prst="rect">
            <a:avLst/>
          </a:prstGeom>
        </p:spPr>
      </p:pic>
      <p:sp>
        <p:nvSpPr>
          <p:cNvPr id="9" name="スライド イメージ プレースホルダー 8">
            <a:extLst>
              <a:ext uri="{FF2B5EF4-FFF2-40B4-BE49-F238E27FC236}">
                <a16:creationId xmlns:a16="http://schemas.microsoft.com/office/drawing/2014/main" id="{9CF504B0-954F-46CF-BE34-48493DC128C8}"/>
              </a:ext>
            </a:extLst>
          </p:cNvPr>
          <p:cNvSpPr>
            <a:spLocks noGrp="1" noRot="1" noChangeAspect="1"/>
          </p:cNvSpPr>
          <p:nvPr>
            <p:ph type="sldImg"/>
          </p:nvPr>
        </p:nvSpPr>
        <p:spPr/>
      </p:sp>
    </p:spTree>
    <p:extLst>
      <p:ext uri="{BB962C8B-B14F-4D97-AF65-F5344CB8AC3E}">
        <p14:creationId xmlns:p14="http://schemas.microsoft.com/office/powerpoint/2010/main" val="25271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8674" indent="-178674" defTabSz="933420">
              <a:buFont typeface="Arial" panose="020B0604020202020204" pitchFamily="34" charset="0"/>
              <a:buChar char="•"/>
            </a:pPr>
            <a:r>
              <a:rPr lang="ja-JP" altLang="en-US" kern="0" dirty="0">
                <a:solidFill>
                  <a:prstClr val="black"/>
                </a:solidFill>
                <a:latin typeface="ＭＳ Ｐゴシック" panose="020B0600070205080204" pitchFamily="50" charset="-128"/>
              </a:rPr>
              <a:t>在留外国人数は</a:t>
            </a:r>
            <a:r>
              <a:rPr lang="en-US" altLang="ja-JP" kern="0" dirty="0">
                <a:solidFill>
                  <a:prstClr val="black"/>
                </a:solidFill>
                <a:latin typeface="ＭＳ Ｐゴシック" panose="020B0600070205080204" pitchFamily="50" charset="-128"/>
              </a:rPr>
              <a:t>1990</a:t>
            </a:r>
            <a:r>
              <a:rPr lang="ja-JP" altLang="en-US" kern="0" dirty="0">
                <a:solidFill>
                  <a:prstClr val="black"/>
                </a:solidFill>
                <a:latin typeface="ＭＳ Ｐゴシック" panose="020B0600070205080204" pitchFamily="50" charset="-128"/>
              </a:rPr>
              <a:t>年ごろから大幅に増加し、</a:t>
            </a:r>
            <a:r>
              <a:rPr lang="en-US" altLang="ja-JP" kern="0" dirty="0">
                <a:solidFill>
                  <a:prstClr val="black"/>
                </a:solidFill>
                <a:latin typeface="ＭＳ Ｐゴシック" panose="020B0600070205080204" pitchFamily="50" charset="-128"/>
              </a:rPr>
              <a:t>2023</a:t>
            </a:r>
            <a:r>
              <a:rPr lang="ja-JP" altLang="en-US" kern="0" dirty="0">
                <a:solidFill>
                  <a:prstClr val="black"/>
                </a:solidFill>
                <a:latin typeface="ＭＳ Ｐゴシック" panose="020B0600070205080204" pitchFamily="50" charset="-128"/>
              </a:rPr>
              <a:t>年</a:t>
            </a:r>
            <a:r>
              <a:rPr lang="en-US" altLang="ja-JP" kern="0" dirty="0">
                <a:solidFill>
                  <a:prstClr val="black"/>
                </a:solidFill>
                <a:latin typeface="ＭＳ Ｐゴシック" panose="020B0600070205080204" pitchFamily="50" charset="-128"/>
              </a:rPr>
              <a:t>12</a:t>
            </a:r>
            <a:r>
              <a:rPr lang="ja-JP" altLang="en-US" kern="0" dirty="0">
                <a:solidFill>
                  <a:prstClr val="black"/>
                </a:solidFill>
                <a:latin typeface="ＭＳ Ｐゴシック" panose="020B0600070205080204" pitchFamily="50" charset="-128"/>
              </a:rPr>
              <a:t>月時点において</a:t>
            </a:r>
            <a:r>
              <a:rPr lang="en-US" altLang="ja-JP" kern="0" dirty="0">
                <a:solidFill>
                  <a:prstClr val="black"/>
                </a:solidFill>
                <a:latin typeface="ＭＳ Ｐゴシック" panose="020B0600070205080204" pitchFamily="50" charset="-128"/>
              </a:rPr>
              <a:t>341</a:t>
            </a:r>
            <a:r>
              <a:rPr lang="ja-JP" altLang="en-US" kern="0" dirty="0">
                <a:solidFill>
                  <a:prstClr val="black"/>
                </a:solidFill>
                <a:latin typeface="ＭＳ Ｐゴシック" panose="020B0600070205080204" pitchFamily="50" charset="-128"/>
              </a:rPr>
              <a:t>万人となり過去最高を更新しています。また訪日外国人も増加しており、要配慮者としての外国人対応が重要になっています。</a:t>
            </a:r>
            <a:endParaRPr lang="en-US" altLang="ja-JP" dirty="0"/>
          </a:p>
          <a:p>
            <a:pPr marL="655138" lvl="1" indent="-178674">
              <a:buFont typeface="Arial" panose="020B0604020202020204" pitchFamily="34" charset="0"/>
              <a:buChar char="•"/>
            </a:pPr>
            <a:r>
              <a:rPr lang="ja-JP" altLang="en-US" dirty="0"/>
              <a:t>受講者に、「避難所で意思疎通がとれず困っている外国人の方がいた場合、どのようにコミュニケーションをとりますか？」、「避難所で災害に関する情報の入手ができず困っている外国人の方がいた場合、どのように必要な情報を伝達しますか？」と投げかけます。</a:t>
            </a:r>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pPr defTabSz="466710"/>
            <a:fld id="{9D42ABD0-7D1A-4E09-B627-17A06166555A}" type="slidenum">
              <a:rPr lang="ja-JP" altLang="en-US">
                <a:solidFill>
                  <a:prstClr val="black"/>
                </a:solidFill>
                <a:latin typeface="Calibri"/>
                <a:ea typeface="ＭＳ ゴシック"/>
              </a:rPr>
              <a:pPr defTabSz="466710"/>
              <a:t>20</a:t>
            </a:fld>
            <a:endParaRPr lang="ja-JP" altLang="en-US">
              <a:solidFill>
                <a:prstClr val="black"/>
              </a:solidFill>
              <a:latin typeface="Calibri"/>
              <a:ea typeface="ＭＳ ゴシック"/>
            </a:endParaRPr>
          </a:p>
        </p:txBody>
      </p:sp>
      <p:sp>
        <p:nvSpPr>
          <p:cNvPr id="7" name="スライド イメージ プレースホルダー 6">
            <a:extLst>
              <a:ext uri="{FF2B5EF4-FFF2-40B4-BE49-F238E27FC236}">
                <a16:creationId xmlns:a16="http://schemas.microsoft.com/office/drawing/2014/main" id="{3460052E-4361-469A-8353-77BDB2446570}"/>
              </a:ext>
            </a:extLst>
          </p:cNvPr>
          <p:cNvSpPr>
            <a:spLocks noGrp="1" noRot="1" noChangeAspect="1"/>
          </p:cNvSpPr>
          <p:nvPr>
            <p:ph type="sldImg"/>
          </p:nvPr>
        </p:nvSpPr>
        <p:spPr>
          <a:xfrm>
            <a:off x="606425" y="588963"/>
            <a:ext cx="5592763" cy="4194175"/>
          </a:xfrm>
        </p:spPr>
      </p:sp>
    </p:spTree>
    <p:extLst>
      <p:ext uri="{BB962C8B-B14F-4D97-AF65-F5344CB8AC3E}">
        <p14:creationId xmlns:p14="http://schemas.microsoft.com/office/powerpoint/2010/main" val="268067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8674" indent="-178674">
              <a:buFont typeface="Arial" panose="020B0604020202020204" pitchFamily="34" charset="0"/>
              <a:buChar char="•"/>
            </a:pPr>
            <a:r>
              <a:rPr lang="ja-JP" altLang="en-US" dirty="0"/>
              <a:t>災害時における外国人対応においては、下に紹介する災害時多言語支援シートや多言語翻訳ツールなど</a:t>
            </a:r>
            <a:endParaRPr lang="en-US" altLang="ja-JP" dirty="0"/>
          </a:p>
          <a:p>
            <a:pPr marL="0" indent="0">
              <a:buFont typeface="Arial" panose="020B0604020202020204" pitchFamily="34" charset="0"/>
              <a:buNone/>
            </a:pPr>
            <a:r>
              <a:rPr lang="ja-JP" altLang="en-US" dirty="0"/>
              <a:t>　　災害時における多言語での情報提供や避難支援等に活用可能な各種ツールがあります。</a:t>
            </a:r>
            <a:endParaRPr lang="en-US" altLang="ja-JP" dirty="0"/>
          </a:p>
          <a:p>
            <a:pPr marL="0" indent="0">
              <a:buFont typeface="Arial" panose="020B0604020202020204" pitchFamily="34" charset="0"/>
              <a:buNone/>
            </a:pPr>
            <a:endParaRPr lang="en-US" altLang="ja-JP" dirty="0"/>
          </a:p>
          <a:p>
            <a:pPr marL="171450" indent="-171450">
              <a:buFont typeface="Arial" panose="020B0604020202020204" pitchFamily="34" charset="0"/>
              <a:buChar char="•"/>
            </a:pPr>
            <a:r>
              <a:rPr lang="ja-JP" altLang="en-US" dirty="0"/>
              <a:t>予めダウンロードし、日頃から使ったり、訓練などで試すなどツールに慣れることが重要です。</a:t>
            </a:r>
            <a:endParaRPr lang="en-US" altLang="ja-JP" dirty="0"/>
          </a:p>
          <a:p>
            <a:pPr marL="171450" indent="-171450">
              <a:buFont typeface="Arial" panose="020B0604020202020204" pitchFamily="34" charset="0"/>
              <a:buChar char="•"/>
            </a:pPr>
            <a:endParaRPr lang="en-US" altLang="ja-JP" dirty="0"/>
          </a:p>
          <a:p>
            <a:pPr marL="171450" indent="-171450">
              <a:buFont typeface="Arial" panose="020B0604020202020204" pitchFamily="34" charset="0"/>
              <a:buChar char="•"/>
            </a:pPr>
            <a:r>
              <a:rPr lang="ja-JP" altLang="en-US" dirty="0"/>
              <a:t>これらツールを積極的に活用しましょう。</a:t>
            </a:r>
          </a:p>
        </p:txBody>
      </p:sp>
      <p:sp>
        <p:nvSpPr>
          <p:cNvPr id="4" name="スライド番号プレースホルダー 3"/>
          <p:cNvSpPr>
            <a:spLocks noGrp="1"/>
          </p:cNvSpPr>
          <p:nvPr>
            <p:ph type="sldNum" sz="quarter" idx="5"/>
          </p:nvPr>
        </p:nvSpPr>
        <p:spPr/>
        <p:txBody>
          <a:bodyPr/>
          <a:lstStyle/>
          <a:p>
            <a:pPr defTabSz="466710"/>
            <a:fld id="{9D42ABD0-7D1A-4E09-B627-17A06166555A}" type="slidenum">
              <a:rPr lang="ja-JP" altLang="en-US">
                <a:solidFill>
                  <a:prstClr val="black"/>
                </a:solidFill>
                <a:latin typeface="Calibri"/>
                <a:ea typeface="ＭＳ ゴシック"/>
              </a:rPr>
              <a:pPr defTabSz="466710"/>
              <a:t>21</a:t>
            </a:fld>
            <a:endParaRPr lang="ja-JP" altLang="en-US">
              <a:solidFill>
                <a:prstClr val="black"/>
              </a:solidFill>
              <a:latin typeface="Calibri"/>
              <a:ea typeface="ＭＳ ゴシック"/>
            </a:endParaRPr>
          </a:p>
        </p:txBody>
      </p:sp>
      <p:sp>
        <p:nvSpPr>
          <p:cNvPr id="7" name="スライド イメージ プレースホルダー 6">
            <a:extLst>
              <a:ext uri="{FF2B5EF4-FFF2-40B4-BE49-F238E27FC236}">
                <a16:creationId xmlns:a16="http://schemas.microsoft.com/office/drawing/2014/main" id="{5679202B-8EDF-4F06-B300-0EC4BB1B8489}"/>
              </a:ext>
            </a:extLst>
          </p:cNvPr>
          <p:cNvSpPr>
            <a:spLocks noGrp="1" noRot="1" noChangeAspect="1"/>
          </p:cNvSpPr>
          <p:nvPr>
            <p:ph type="sldImg"/>
          </p:nvPr>
        </p:nvSpPr>
        <p:spPr>
          <a:xfrm>
            <a:off x="606425" y="588963"/>
            <a:ext cx="5592763" cy="4194175"/>
          </a:xfrm>
        </p:spPr>
      </p:sp>
    </p:spTree>
    <p:extLst>
      <p:ext uri="{BB962C8B-B14F-4D97-AF65-F5344CB8AC3E}">
        <p14:creationId xmlns:p14="http://schemas.microsoft.com/office/powerpoint/2010/main" val="166365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588963"/>
            <a:ext cx="5592763" cy="41941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災害時多言語表示シートは、災害時に避難所や公共交通機関等で掲示する情報について、多言語に翻訳したシートです。</a:t>
            </a:r>
            <a:endParaRPr kumimoji="1" lang="en-US" altLang="ja-JP" dirty="0"/>
          </a:p>
          <a:p>
            <a:r>
              <a:rPr kumimoji="1" lang="ja-JP" altLang="en-US" dirty="0"/>
              <a:t>「避難所」、「受付」、「トイレ」等の施設を示す情報や、「この水は飲めません」、「ここで携帯電話の充電ができます」等の案内情報など、</a:t>
            </a:r>
            <a:r>
              <a:rPr kumimoji="1" lang="en-US" altLang="ja-JP" dirty="0"/>
              <a:t>396</a:t>
            </a:r>
            <a:r>
              <a:rPr kumimoji="1" lang="ja-JP" altLang="en-US" dirty="0"/>
              <a:t>の文例を多言語表示しており、直ぐに打ち出して活用することができます。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1"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Tree>
    <p:extLst>
      <p:ext uri="{BB962C8B-B14F-4D97-AF65-F5344CB8AC3E}">
        <p14:creationId xmlns:p14="http://schemas.microsoft.com/office/powerpoint/2010/main" val="277458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758825"/>
            <a:ext cx="5056187" cy="3790950"/>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多言語指さしボードは、災害時に、避難所等において外国人と“とりあえず”のコミュニケーションができるツールです。</a:t>
            </a:r>
            <a:endParaRPr kumimoji="1" lang="en-US" altLang="ja-JP" dirty="0"/>
          </a:p>
          <a:p>
            <a:r>
              <a:rPr kumimoji="1" lang="ja-JP" altLang="en-US" dirty="0"/>
              <a:t>「翻訳アプリを使っていますか？」と聞いて、使っているアプリを指さしで示してもらったり、「何か困っていることはありますか？」といった簡単な質問を多言語表示により伝えることができます。</a:t>
            </a:r>
            <a:endParaRPr kumimoji="1" lang="en-US" altLang="ja-JP" dirty="0"/>
          </a:p>
          <a:p>
            <a:endParaRPr kumimoji="1" lang="en-US" altLang="ja-JP" dirty="0"/>
          </a:p>
          <a:p>
            <a:r>
              <a:rPr kumimoji="1" lang="ja-JP" altLang="en-US" dirty="0"/>
              <a:t>災害時外国人支援用ピクトグラムは、ピクトグラム（案内用図記号）に日本語・やさしい日本語・英語での案内文を付記したツールと、食材の絵文字を使用した食べられないものチェックシートです。平時に前もって印刷しておくことで、災害時に避難所や外国人が集まる施設などでご活用ください。</a:t>
            </a:r>
          </a:p>
        </p:txBody>
      </p:sp>
      <p:sp>
        <p:nvSpPr>
          <p:cNvPr id="4" name="スライド番号プレースホルダー 3"/>
          <p:cNvSpPr>
            <a:spLocks noGrp="1"/>
          </p:cNvSpPr>
          <p:nvPr>
            <p:ph type="sldNum" sz="quarter" idx="10"/>
          </p:nvPr>
        </p:nvSpPr>
        <p:spPr/>
        <p:txBody>
          <a:bodyPr/>
          <a:lstStyle/>
          <a:p>
            <a:pPr marL="0" marR="0" lvl="0" indent="0" algn="r" defTabSz="933420" rtl="0" eaLnBrk="1" fontAlgn="base" latinLnBrk="0" hangingPunct="1">
              <a:lnSpc>
                <a:spcPct val="100000"/>
              </a:lnSpc>
              <a:spcBef>
                <a:spcPct val="0"/>
              </a:spcBef>
              <a:spcAft>
                <a:spcPct val="0"/>
              </a:spcAft>
              <a:buClrTx/>
              <a:buSzTx/>
              <a:buFontTx/>
              <a:buNone/>
              <a:tabLst/>
              <a:defRPr/>
            </a:pPr>
            <a:fld id="{D7AE1A84-3B42-4D20-BF20-8329EC0086B8}" type="slidenum">
              <a:rPr kumimoji="1" lang="en-US" altLang="ja-JP"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33420" rtl="0" eaLnBrk="1" fontAlgn="base" latinLnBrk="0" hangingPunct="1">
                <a:lnSpc>
                  <a:spcPct val="100000"/>
                </a:lnSpc>
                <a:spcBef>
                  <a:spcPct val="0"/>
                </a:spcBef>
                <a:spcAft>
                  <a:spcPct val="0"/>
                </a:spcAft>
                <a:buClrTx/>
                <a:buSzTx/>
                <a:buFontTx/>
                <a:buNone/>
                <a:tabLst/>
                <a:defRPr/>
              </a:pPr>
              <a:t>23</a:t>
            </a:fld>
            <a:endParaRPr kumimoji="1" lang="en-US" altLang="ja-JP"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68688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588963"/>
            <a:ext cx="5592763" cy="41941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補足情報</a:t>
            </a:r>
            <a:r>
              <a:rPr kumimoji="1" lang="en-US" altLang="ja-JP" dirty="0"/>
              <a:t>】</a:t>
            </a:r>
          </a:p>
          <a:p>
            <a:r>
              <a:rPr kumimoji="1" lang="ja-JP" altLang="en-US" dirty="0"/>
              <a:t>総務省および</a:t>
            </a:r>
            <a:r>
              <a:rPr kumimoji="1" lang="zh-TW" altLang="en-US" dirty="0"/>
              <a:t>国立研究開発法人情報通信研究機構</a:t>
            </a:r>
            <a:r>
              <a:rPr kumimoji="1" lang="ja-JP" altLang="en-US" dirty="0"/>
              <a:t>（</a:t>
            </a:r>
            <a:r>
              <a:rPr kumimoji="1" lang="en-US" altLang="ja-JP" dirty="0"/>
              <a:t>NICT</a:t>
            </a:r>
            <a:r>
              <a:rPr kumimoji="1" lang="ja-JP" altLang="en-US" dirty="0"/>
              <a:t>）では、タブレットやスマートフォン用に、多言語音声翻訳アプリ</a:t>
            </a:r>
            <a:r>
              <a:rPr kumimoji="1" lang="en-US" altLang="ja-JP" dirty="0" err="1"/>
              <a:t>VoiceTra</a:t>
            </a:r>
            <a:r>
              <a:rPr kumimoji="1" lang="ja-JP" altLang="en-US" dirty="0"/>
              <a:t>を無料で提供しています。</a:t>
            </a:r>
            <a:endParaRPr kumimoji="1" lang="en-US" altLang="ja-JP" dirty="0"/>
          </a:p>
          <a:p>
            <a:r>
              <a:rPr kumimoji="1" lang="ja-JP" altLang="en-US" dirty="0"/>
              <a:t>現在、</a:t>
            </a:r>
            <a:r>
              <a:rPr kumimoji="1" lang="en-US" altLang="ja-JP" dirty="0"/>
              <a:t>18</a:t>
            </a:r>
            <a:r>
              <a:rPr kumimoji="1" lang="ja-JP" altLang="en-US" dirty="0"/>
              <a:t>の重点対応言語において、訪日・在留外国人対応等における実用レベルの音声翻訳が可能となっています。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1"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Tree>
    <p:extLst>
      <p:ext uri="{BB962C8B-B14F-4D97-AF65-F5344CB8AC3E}">
        <p14:creationId xmlns:p14="http://schemas.microsoft.com/office/powerpoint/2010/main" val="1853323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588963"/>
            <a:ext cx="5592763" cy="41941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補足情報</a:t>
            </a:r>
            <a:r>
              <a:rPr kumimoji="1" lang="en-US" altLang="ja-JP" dirty="0"/>
              <a:t>】</a:t>
            </a:r>
          </a:p>
          <a:p>
            <a:r>
              <a:rPr kumimoji="1" lang="ja-JP" altLang="en-US" dirty="0"/>
              <a:t>総務省及び</a:t>
            </a:r>
            <a:r>
              <a:rPr kumimoji="1" lang="en-US" altLang="ja-JP" dirty="0"/>
              <a:t>NICT</a:t>
            </a:r>
            <a:r>
              <a:rPr kumimoji="1" lang="ja-JP" altLang="en-US" dirty="0"/>
              <a:t>が開発した多言語翻訳技術は、先ほどの</a:t>
            </a:r>
            <a:r>
              <a:rPr kumimoji="1" lang="en-US" altLang="ja-JP" dirty="0" err="1"/>
              <a:t>VoiceTra</a:t>
            </a:r>
            <a:r>
              <a:rPr kumimoji="1" lang="ja-JP" altLang="en-US" dirty="0"/>
              <a:t>に活用されている他、多くの民間企業の製品・サービスに活用されています。</a:t>
            </a:r>
            <a:endParaRPr kumimoji="1" lang="en-US" altLang="ja-JP" dirty="0"/>
          </a:p>
          <a:p>
            <a:r>
              <a:rPr kumimoji="1" lang="en-US" altLang="ja-JP" dirty="0" err="1"/>
              <a:t>VoiceTra</a:t>
            </a:r>
            <a:r>
              <a:rPr kumimoji="1" lang="ja-JP" altLang="en-US" dirty="0"/>
              <a:t>等の多言語翻訳技術を試していただくなどして、積極的に災害時の外国人対応に活用ください。</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1"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Tree>
    <p:extLst>
      <p:ext uri="{BB962C8B-B14F-4D97-AF65-F5344CB8AC3E}">
        <p14:creationId xmlns:p14="http://schemas.microsoft.com/office/powerpoint/2010/main" val="4039314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588963"/>
            <a:ext cx="5592763" cy="41941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災害時情報提供アプリ「</a:t>
            </a:r>
            <a:r>
              <a:rPr kumimoji="1" lang="en-US" altLang="ja-JP" dirty="0"/>
              <a:t>Safety tips</a:t>
            </a:r>
            <a:r>
              <a:rPr kumimoji="1" lang="ja-JP" altLang="en-US" dirty="0"/>
              <a:t>」は、観光庁監修のもと開発された、災害に関する緊急情報を多言語で提供する無料アプリです。</a:t>
            </a:r>
            <a:endParaRPr kumimoji="1" lang="en-US" altLang="ja-JP" dirty="0"/>
          </a:p>
          <a:p>
            <a:r>
              <a:rPr kumimoji="1" lang="ja-JP" altLang="en-US" dirty="0"/>
              <a:t>現在</a:t>
            </a:r>
            <a:r>
              <a:rPr kumimoji="1" lang="en-US" altLang="ja-JP" dirty="0"/>
              <a:t>15</a:t>
            </a:r>
            <a:r>
              <a:rPr kumimoji="1" lang="ja-JP" altLang="en-US" dirty="0"/>
              <a:t>言語に対応しており、緊急地震速報、津波警報、気象特別警報等をプッシュ型で通知できる他、周囲の状況に照らした避難行動を示した</a:t>
            </a:r>
            <a:endParaRPr kumimoji="1" lang="en-US" altLang="ja-JP" dirty="0"/>
          </a:p>
          <a:p>
            <a:r>
              <a:rPr kumimoji="1" lang="ja-JP" altLang="en-US" dirty="0"/>
              <a:t>対応フローチャート、避難所情報など、災害時に必要な情報を収集できるリンクなどを提供しています。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1"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Tree>
    <p:extLst>
      <p:ext uri="{BB962C8B-B14F-4D97-AF65-F5344CB8AC3E}">
        <p14:creationId xmlns:p14="http://schemas.microsoft.com/office/powerpoint/2010/main" val="2164550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588963"/>
            <a:ext cx="5592763" cy="41941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こちらが</a:t>
            </a:r>
            <a:r>
              <a:rPr kumimoji="1" lang="en-US" altLang="ja-JP" dirty="0"/>
              <a:t>Safety tips</a:t>
            </a:r>
            <a:r>
              <a:rPr kumimoji="1" lang="ja-JP" altLang="en-US" dirty="0"/>
              <a:t>のトップ画面です。</a:t>
            </a:r>
            <a:endParaRPr kumimoji="1" lang="en-US" altLang="ja-JP" dirty="0"/>
          </a:p>
          <a:p>
            <a:r>
              <a:rPr kumimoji="1" lang="ja-JP" altLang="en-US" dirty="0"/>
              <a:t>それぞれのアイコンをタップすることで、気象情報や交通機関の情報、避難情報、緊急連絡先等の情報を入手することができます。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1"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Tree>
    <p:extLst>
      <p:ext uri="{BB962C8B-B14F-4D97-AF65-F5344CB8AC3E}">
        <p14:creationId xmlns:p14="http://schemas.microsoft.com/office/powerpoint/2010/main" val="2781700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4788" indent="-174788">
              <a:buFont typeface="Arial" panose="020B0604020202020204" pitchFamily="34" charset="0"/>
              <a:buChar char="•"/>
            </a:pPr>
            <a:r>
              <a:rPr lang="ja-JP" altLang="en-US" dirty="0"/>
              <a:t>中項目「２．要配慮者の地域ぐるみで</a:t>
            </a:r>
            <a:r>
              <a:rPr lang="ja-JP" altLang="en-US" dirty="0" err="1"/>
              <a:t>の</a:t>
            </a:r>
            <a:r>
              <a:rPr lang="ja-JP" altLang="en-US" dirty="0"/>
              <a:t>支援体制」で学んだことをまとめます。</a:t>
            </a:r>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28</a:t>
            </a:fld>
            <a:endParaRPr lang="ja-JP" altLang="en-US"/>
          </a:p>
        </p:txBody>
      </p:sp>
      <p:sp>
        <p:nvSpPr>
          <p:cNvPr id="7" name="スライド イメージ プレースホルダー 6">
            <a:extLst>
              <a:ext uri="{FF2B5EF4-FFF2-40B4-BE49-F238E27FC236}">
                <a16:creationId xmlns:a16="http://schemas.microsoft.com/office/drawing/2014/main" id="{7E46DCD7-5095-4A11-BC97-4F78C365C55C}"/>
              </a:ext>
            </a:extLst>
          </p:cNvPr>
          <p:cNvSpPr>
            <a:spLocks noGrp="1" noRot="1" noChangeAspect="1"/>
          </p:cNvSpPr>
          <p:nvPr>
            <p:ph type="sldImg"/>
          </p:nvPr>
        </p:nvSpPr>
        <p:spPr/>
      </p:sp>
    </p:spTree>
    <p:extLst>
      <p:ext uri="{BB962C8B-B14F-4D97-AF65-F5344CB8AC3E}">
        <p14:creationId xmlns:p14="http://schemas.microsoft.com/office/powerpoint/2010/main" val="347228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普段利用しているサービスや支援がうけられなるなどの環境の変化、避難先でなじめなかったりなど、様々なリスクを抱えます。</a:t>
            </a:r>
            <a:endParaRPr lang="en-US" altLang="ja-JP"/>
          </a:p>
          <a:p>
            <a:pPr marL="174788" indent="-174788">
              <a:buFont typeface="Arial" panose="020B0604020202020204" pitchFamily="34" charset="0"/>
              <a:buChar char="•"/>
            </a:pPr>
            <a:r>
              <a:rPr lang="ja-JP" altLang="en-US"/>
              <a:t>困っていてもそれを表にださない、だせない要配慮者もいます。</a:t>
            </a:r>
            <a:endParaRPr lang="en-US" altLang="ja-JP"/>
          </a:p>
          <a:p>
            <a:pPr marL="174788" indent="-174788">
              <a:buFont typeface="Arial" panose="020B0604020202020204" pitchFamily="34" charset="0"/>
              <a:buChar char="•"/>
            </a:pPr>
            <a:r>
              <a:rPr lang="ja-JP" altLang="en-US"/>
              <a:t>地域には、どんな要配慮者が住んでいるのか、どんなことに困るのか、どんな支援が必要なのか、を理解しましょう。</a:t>
            </a:r>
            <a:endParaRPr lang="en-US" altLang="ja-JP"/>
          </a:p>
          <a:p>
            <a:pPr marL="174788" indent="-174788">
              <a:buFont typeface="Arial" panose="020B0604020202020204" pitchFamily="34" charset="0"/>
              <a:buChar char="•"/>
            </a:pPr>
            <a:r>
              <a:rPr lang="ja-JP" altLang="en-US"/>
              <a:t>支援には、専門的な能力やスキルが必要な場合もあるため、社会福祉協議会等とも協力するなどの支援体制づくりも大切です。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FEA6170E-7C77-42BA-9CA1-5948ACA8D936}"/>
              </a:ext>
            </a:extLst>
          </p:cNvPr>
          <p:cNvSpPr>
            <a:spLocks noGrp="1" noRot="1" noChangeAspect="1"/>
          </p:cNvSpPr>
          <p:nvPr>
            <p:ph type="sldImg"/>
          </p:nvPr>
        </p:nvSpPr>
        <p:spPr/>
      </p:sp>
    </p:spTree>
    <p:extLst>
      <p:ext uri="{BB962C8B-B14F-4D97-AF65-F5344CB8AC3E}">
        <p14:creationId xmlns:p14="http://schemas.microsoft.com/office/powerpoint/2010/main" val="258858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要配慮者とは、災害時に特に配慮や支援が必要な方です。災害時、被害を最小限とするためには、要配慮者の方への支援が必要です。</a:t>
            </a:r>
            <a:endParaRPr lang="en-US" altLang="ja-JP"/>
          </a:p>
          <a:p>
            <a:pPr marL="640890" lvl="1" indent="-174788">
              <a:buFont typeface="Arial" panose="020B0604020202020204" pitchFamily="34" charset="0"/>
              <a:buChar char="•"/>
            </a:pPr>
            <a:r>
              <a:rPr lang="ja-JP" altLang="en-US"/>
              <a:t>受講者に、「今からワークショップをはじめます」、と宣言します。</a:t>
            </a:r>
            <a:endParaRPr lang="en-US" altLang="ja-JP"/>
          </a:p>
          <a:p>
            <a:pPr marL="640890" lvl="1" indent="-174788">
              <a:buFont typeface="Arial" panose="020B0604020202020204" pitchFamily="34" charset="0"/>
              <a:buChar char="•"/>
            </a:pPr>
            <a:r>
              <a:rPr lang="ja-JP" altLang="en-US"/>
              <a:t>受講者に、「地域の中には、「自力で避難」することが困難な方々がいらっしゃいます。どのような方が避難が難しいと考えられるでしょうか？」と投げかけます。</a:t>
            </a:r>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3460052E-4361-469A-8353-77BDB2446570}"/>
              </a:ext>
            </a:extLst>
          </p:cNvPr>
          <p:cNvSpPr>
            <a:spLocks noGrp="1" noRot="1" noChangeAspect="1"/>
          </p:cNvSpPr>
          <p:nvPr>
            <p:ph type="sldImg"/>
          </p:nvPr>
        </p:nvSpPr>
        <p:spPr/>
      </p:sp>
    </p:spTree>
    <p:extLst>
      <p:ext uri="{BB962C8B-B14F-4D97-AF65-F5344CB8AC3E}">
        <p14:creationId xmlns:p14="http://schemas.microsoft.com/office/powerpoint/2010/main" val="194050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要配慮者の特性</a:t>
            </a:r>
            <a:endParaRPr lang="en-US" altLang="ja-JP"/>
          </a:p>
          <a:p>
            <a:pPr marL="640890" lvl="1" indent="-174788">
              <a:buFont typeface="Arial" panose="020B0604020202020204" pitchFamily="34" charset="0"/>
              <a:buChar char="•"/>
            </a:pPr>
            <a:r>
              <a:rPr lang="ja-JP" altLang="en-US"/>
              <a:t>災害の危険を察知することが困難です。</a:t>
            </a:r>
            <a:endParaRPr lang="en-US" altLang="ja-JP"/>
          </a:p>
          <a:p>
            <a:pPr marL="640890" lvl="1" indent="-174788">
              <a:buFont typeface="Arial" panose="020B0604020202020204" pitchFamily="34" charset="0"/>
              <a:buChar char="•"/>
            </a:pPr>
            <a:r>
              <a:rPr lang="ja-JP" altLang="en-US"/>
              <a:t>自分の身に危険が差し迫っても、助けを求めることができない、もしくは困難です。</a:t>
            </a:r>
            <a:endParaRPr lang="en-US" altLang="ja-JP"/>
          </a:p>
          <a:p>
            <a:pPr marL="640890" lvl="1" indent="-174788">
              <a:buFont typeface="Arial" panose="020B0604020202020204" pitchFamily="34" charset="0"/>
              <a:buChar char="•"/>
            </a:pPr>
            <a:r>
              <a:rPr lang="ja-JP" altLang="en-US"/>
              <a:t>危険を知らせる情報を受け取ることや正しく理解することができない、もしくは困難です。</a:t>
            </a:r>
            <a:endParaRPr lang="en-US" altLang="ja-JP"/>
          </a:p>
          <a:p>
            <a:pPr marL="640890" lvl="1" indent="-174788">
              <a:buFont typeface="Arial" panose="020B0604020202020204" pitchFamily="34" charset="0"/>
              <a:buChar char="•"/>
            </a:pPr>
            <a:r>
              <a:rPr lang="ja-JP" altLang="en-US"/>
              <a:t>危険を知らせる情報が送られてきても、それに対応して行動することができない、もしくは困難です。</a:t>
            </a:r>
            <a:endParaRPr lang="en-US" altLang="ja-JP"/>
          </a:p>
          <a:p>
            <a:endParaRPr lang="en-US" altLang="ja-JP"/>
          </a:p>
          <a:p>
            <a:pPr marL="174788" indent="-174788">
              <a:buFont typeface="Arial" panose="020B0604020202020204" pitchFamily="34" charset="0"/>
              <a:buChar char="•"/>
            </a:pPr>
            <a:r>
              <a:rPr lang="ja-JP" altLang="en-US"/>
              <a:t>要配慮者の特性のため、避難所に避難することをためらうこともあります。</a:t>
            </a:r>
            <a:endParaRPr lang="en-US" altLang="ja-JP"/>
          </a:p>
          <a:p>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5679202B-8EDF-4F06-B300-0EC4BB1B8489}"/>
              </a:ext>
            </a:extLst>
          </p:cNvPr>
          <p:cNvSpPr>
            <a:spLocks noGrp="1" noRot="1" noChangeAspect="1"/>
          </p:cNvSpPr>
          <p:nvPr>
            <p:ph type="sldImg"/>
          </p:nvPr>
        </p:nvSpPr>
        <p:spPr/>
      </p:sp>
    </p:spTree>
    <p:extLst>
      <p:ext uri="{BB962C8B-B14F-4D97-AF65-F5344CB8AC3E}">
        <p14:creationId xmlns:p14="http://schemas.microsoft.com/office/powerpoint/2010/main" val="142849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r>
              <a:rPr lang="ja-JP" altLang="en-US"/>
              <a:t>　　　　・付せん紙（青色）</a:t>
            </a:r>
            <a:endParaRPr lang="en-US" altLang="ja-JP"/>
          </a:p>
          <a:p>
            <a:r>
              <a:rPr lang="ja-JP" altLang="en-US"/>
              <a:t>　　　　・付せん紙（黄色）</a:t>
            </a:r>
            <a:endParaRPr lang="en-US" altLang="ja-JP"/>
          </a:p>
          <a:p>
            <a:r>
              <a:rPr lang="ja-JP" altLang="en-US"/>
              <a:t>　　　　・黒マジック</a:t>
            </a:r>
            <a:endParaRPr lang="en-US" altLang="ja-JP"/>
          </a:p>
          <a:p>
            <a:endParaRPr lang="en-US" altLang="ja-JP"/>
          </a:p>
          <a:p>
            <a:pPr marL="174788" indent="-174788">
              <a:buFont typeface="Arial" panose="020B0604020202020204" pitchFamily="34" charset="0"/>
              <a:buChar char="•"/>
            </a:pPr>
            <a:r>
              <a:rPr lang="ja-JP" altLang="en-US"/>
              <a:t>「皆さんの周りにいる、要配慮者の中でも、特に</a:t>
            </a:r>
            <a:r>
              <a:rPr lang="en-US" altLang="ja-JP"/>
              <a:t>『</a:t>
            </a:r>
            <a:r>
              <a:rPr lang="ja-JP" altLang="en-US"/>
              <a:t>自力で避難が困難な方</a:t>
            </a:r>
            <a:r>
              <a:rPr lang="en-US" altLang="ja-JP"/>
              <a:t>』</a:t>
            </a:r>
            <a:r>
              <a:rPr lang="ja-JP" altLang="en-US"/>
              <a:t>について、どのような方かを付せん紙（青色）に書き出して下さい」</a:t>
            </a:r>
            <a:endParaRPr lang="en-US" altLang="ja-JP"/>
          </a:p>
          <a:p>
            <a:endParaRPr lang="en-US" altLang="ja-JP"/>
          </a:p>
          <a:p>
            <a:r>
              <a:rPr lang="ja-JP" altLang="en-US"/>
              <a:t>例）：身体の不自由な人、寝たきりの人、赤ちゃん、視覚障害者、聴覚障害者、外国人など。</a:t>
            </a:r>
          </a:p>
          <a:p>
            <a:endParaRPr lang="ja-JP" altLang="en-US"/>
          </a:p>
          <a:p>
            <a:endParaRPr lang="ja-JP" altLang="en-US"/>
          </a:p>
          <a:p>
            <a:endParaRPr lang="ja-JP" altLang="en-US"/>
          </a:p>
          <a:p>
            <a:pPr lvl="1"/>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1E9C1A13-E561-4327-82FA-7547868FDBEF}"/>
              </a:ext>
            </a:extLst>
          </p:cNvPr>
          <p:cNvSpPr>
            <a:spLocks noGrp="1" noRot="1" noChangeAspect="1"/>
          </p:cNvSpPr>
          <p:nvPr>
            <p:ph type="sldImg"/>
          </p:nvPr>
        </p:nvSpPr>
        <p:spPr/>
      </p:sp>
    </p:spTree>
    <p:extLst>
      <p:ext uri="{BB962C8B-B14F-4D97-AF65-F5344CB8AC3E}">
        <p14:creationId xmlns:p14="http://schemas.microsoft.com/office/powerpoint/2010/main" val="244381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endParaRPr lang="en-US" altLang="ja-JP"/>
          </a:p>
          <a:p>
            <a:pPr marL="174788" indent="-174788">
              <a:buFont typeface="Arial" panose="020B0604020202020204" pitchFamily="34" charset="0"/>
              <a:buChar char="•"/>
            </a:pPr>
            <a:r>
              <a:rPr lang="ja-JP" altLang="en-US"/>
              <a:t>「書き出した自力で避難が困難な方について、避難するときに、どんなことに困るのかを付せん紙（黄色）に書き出して下さい」</a:t>
            </a:r>
            <a:endParaRPr lang="en-US" altLang="ja-JP"/>
          </a:p>
          <a:p>
            <a:endParaRPr lang="en-US" altLang="ja-JP"/>
          </a:p>
          <a:p>
            <a:r>
              <a:rPr lang="ja-JP" altLang="en-US"/>
              <a:t>例）</a:t>
            </a:r>
            <a:endParaRPr lang="en-US" altLang="ja-JP"/>
          </a:p>
          <a:p>
            <a:r>
              <a:rPr lang="ja-JP" altLang="en-US"/>
              <a:t>身体の不自由な人：階段や段差を移動するのが大変、素早い行動が取れない　など</a:t>
            </a:r>
            <a:endParaRPr lang="en-US" altLang="ja-JP"/>
          </a:p>
          <a:p>
            <a:r>
              <a:rPr lang="ja-JP" altLang="en-US"/>
              <a:t>寝たきりの人　　：一人で避難できない、他の人が一人が背負って移動するのも大変　など</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938E5457-96B9-4406-9754-6661C54BD22A}"/>
              </a:ext>
            </a:extLst>
          </p:cNvPr>
          <p:cNvSpPr>
            <a:spLocks noGrp="1" noRot="1" noChangeAspect="1"/>
          </p:cNvSpPr>
          <p:nvPr>
            <p:ph type="sldImg"/>
          </p:nvPr>
        </p:nvSpPr>
        <p:spPr/>
      </p:sp>
    </p:spTree>
    <p:extLst>
      <p:ext uri="{BB962C8B-B14F-4D97-AF65-F5344CB8AC3E}">
        <p14:creationId xmlns:p14="http://schemas.microsoft.com/office/powerpoint/2010/main" val="50292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en-US" altLang="ja-JP"/>
              <a:t>【</a:t>
            </a:r>
            <a:r>
              <a:rPr lang="ja-JP" altLang="en-US"/>
              <a:t>グループ検討</a:t>
            </a:r>
            <a:r>
              <a:rPr lang="en-US" altLang="ja-JP"/>
              <a:t>】</a:t>
            </a:r>
            <a:r>
              <a:rPr lang="ja-JP" altLang="en-US"/>
              <a:t>であることを伝えます。</a:t>
            </a:r>
            <a:endParaRPr lang="en-US" altLang="ja-JP"/>
          </a:p>
          <a:p>
            <a:pPr marL="174788" indent="-174788">
              <a:buFont typeface="Arial" panose="020B0604020202020204" pitchFamily="34" charset="0"/>
              <a:buChar char="•"/>
            </a:pPr>
            <a:r>
              <a:rPr lang="ja-JP" altLang="en-US"/>
              <a:t>ワークショップの方法をスライドに沿って説明します。</a:t>
            </a:r>
            <a:endParaRPr lang="en-US" altLang="ja-JP"/>
          </a:p>
          <a:p>
            <a:pPr marL="174788" indent="-174788">
              <a:buFont typeface="Arial" panose="020B0604020202020204" pitchFamily="34" charset="0"/>
              <a:buChar char="•"/>
            </a:pPr>
            <a:r>
              <a:rPr lang="ja-JP" altLang="en-US"/>
              <a:t>今行った個人検討の結果をグループ内で発表します。</a:t>
            </a:r>
            <a:endParaRPr lang="en-US" altLang="ja-JP"/>
          </a:p>
          <a:p>
            <a:endParaRPr lang="en-US" altLang="ja-JP"/>
          </a:p>
          <a:p>
            <a:pPr marL="174788" indent="-174788">
              <a:buFont typeface="Arial" panose="020B0604020202020204" pitchFamily="34" charset="0"/>
              <a:buChar char="•"/>
            </a:pPr>
            <a:r>
              <a:rPr lang="ja-JP" altLang="en-US"/>
              <a:t>各グループを見て回り、作業が滞っている場合は、質問したり、ヒントを与えるなどして作業を促します。</a:t>
            </a:r>
            <a:endParaRPr lang="en-US" altLang="ja-JP"/>
          </a:p>
          <a:p>
            <a:pPr marL="174788" indent="-174788">
              <a:buFont typeface="Arial" panose="020B0604020202020204" pitchFamily="34" charset="0"/>
              <a:buChar char="•"/>
            </a:pPr>
            <a:r>
              <a:rPr lang="ja-JP" altLang="en-US"/>
              <a:t>質問があれば対応します。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2B9064A6-AA06-4165-B597-4AFA17A226D7}"/>
              </a:ext>
            </a:extLst>
          </p:cNvPr>
          <p:cNvSpPr>
            <a:spLocks noGrp="1" noRot="1" noChangeAspect="1"/>
          </p:cNvSpPr>
          <p:nvPr>
            <p:ph type="sldImg"/>
          </p:nvPr>
        </p:nvSpPr>
        <p:spPr/>
      </p:sp>
    </p:spTree>
    <p:extLst>
      <p:ext uri="{BB962C8B-B14F-4D97-AF65-F5344CB8AC3E}">
        <p14:creationId xmlns:p14="http://schemas.microsoft.com/office/powerpoint/2010/main" val="91059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1210" indent="-171210">
              <a:buFont typeface="Arial" panose="020B0604020202020204" pitchFamily="34" charset="0"/>
              <a:buChar char="•"/>
            </a:pPr>
            <a:r>
              <a:rPr lang="en-US" altLang="ja-JP"/>
              <a:t>【</a:t>
            </a:r>
            <a:r>
              <a:rPr lang="ja-JP" altLang="en-US"/>
              <a:t>グループ検討</a:t>
            </a:r>
            <a:r>
              <a:rPr lang="en-US" altLang="ja-JP"/>
              <a:t>】</a:t>
            </a:r>
            <a:r>
              <a:rPr lang="ja-JP" altLang="en-US"/>
              <a:t>であることを伝えます。</a:t>
            </a:r>
            <a:endParaRPr lang="en-US" altLang="ja-JP"/>
          </a:p>
          <a:p>
            <a:pPr marL="171210" indent="-171210">
              <a:buFont typeface="Arial" panose="020B0604020202020204" pitchFamily="34" charset="0"/>
              <a:buChar char="•"/>
            </a:pPr>
            <a:r>
              <a:rPr lang="ja-JP" altLang="en-US"/>
              <a:t>ワークショップの方法をスライドに沿って説明します。</a:t>
            </a:r>
            <a:endParaRPr lang="en-US" altLang="ja-JP"/>
          </a:p>
          <a:p>
            <a:pPr marL="171210" indent="-171210">
              <a:buFont typeface="Arial" panose="020B0604020202020204" pitchFamily="34" charset="0"/>
              <a:buChar char="•"/>
            </a:pPr>
            <a:r>
              <a:rPr lang="ja-JP" altLang="en-US"/>
              <a:t>自力避難が困難な人達に、避難する際にどんな支援が必要かを考えるように促します。</a:t>
            </a:r>
            <a:endParaRPr lang="en-US" altLang="ja-JP"/>
          </a:p>
          <a:p>
            <a:endParaRPr lang="en-US" altLang="ja-JP"/>
          </a:p>
          <a:p>
            <a:pPr marL="171210" indent="-171210">
              <a:buFont typeface="Arial" panose="020B0604020202020204" pitchFamily="34" charset="0"/>
              <a:buChar char="•"/>
            </a:pPr>
            <a:r>
              <a:rPr lang="ja-JP" altLang="en-US"/>
              <a:t>各グループを見て回り、あまり発言がされていない場合は、質問したり、ヒントを与えるなどして、発言のきっかけを作ります。</a:t>
            </a:r>
            <a:endParaRPr lang="en-US" altLang="ja-JP"/>
          </a:p>
          <a:p>
            <a:pPr marL="171210" indent="-171210">
              <a:buFont typeface="Arial" panose="020B0604020202020204" pitchFamily="34" charset="0"/>
              <a:buChar char="•"/>
            </a:pPr>
            <a:r>
              <a:rPr lang="ja-JP" altLang="en-US"/>
              <a:t>質問があれば対応します。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2B48280C-7480-4158-AA8E-F961298D8857}"/>
              </a:ext>
            </a:extLst>
          </p:cNvPr>
          <p:cNvSpPr>
            <a:spLocks noGrp="1" noRot="1" noChangeAspect="1"/>
          </p:cNvSpPr>
          <p:nvPr>
            <p:ph type="sldImg"/>
          </p:nvPr>
        </p:nvSpPr>
        <p:spPr/>
      </p:sp>
    </p:spTree>
    <p:extLst>
      <p:ext uri="{BB962C8B-B14F-4D97-AF65-F5344CB8AC3E}">
        <p14:creationId xmlns:p14="http://schemas.microsoft.com/office/powerpoint/2010/main" val="211200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2024/5/28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3" r:id="rId5"/>
    <p:sldLayoutId id="2147483664" r:id="rId6"/>
    <p:sldLayoutId id="2147483665" r:id="rId7"/>
    <p:sldLayoutId id="2147483666" r:id="rId8"/>
    <p:sldLayoutId id="2147483667" r:id="rId9"/>
    <p:sldLayoutId id="2147483673" r:id="rId10"/>
    <p:sldLayoutId id="2147483674"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notesSlide" Target="../notesSlides/notesSlide1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5.emf"/></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7.xml"/><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568229" y="1550082"/>
            <a:ext cx="8000094" cy="2513918"/>
          </a:xfrm>
        </p:spPr>
        <p:txBody>
          <a:bodyPr>
            <a:noAutofit/>
          </a:bodyPr>
          <a:lstStyle/>
          <a:p>
            <a:pPr marL="893763" indent="-893763" algn="l"/>
            <a:r>
              <a:rPr lang="en-US" altLang="ja-JP" spc="-300" dirty="0">
                <a:solidFill>
                  <a:schemeClr val="tx1">
                    <a:lumMod val="75000"/>
                    <a:lumOff val="25000"/>
                  </a:schemeClr>
                </a:solidFill>
                <a:latin typeface="HGPｺﾞｼｯｸE" panose="020B0900000000000000" pitchFamily="50" charset="-128"/>
                <a:ea typeface="HGPｺﾞｼｯｸE" panose="020B0900000000000000" pitchFamily="50" charset="-128"/>
              </a:rPr>
              <a:t>C22</a:t>
            </a:r>
            <a:r>
              <a:rPr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rPr>
              <a:t>．要配慮者の地域ぐるみ</a:t>
            </a:r>
            <a:br>
              <a:rPr lang="en-US" altLang="ja-JP" spc="-3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rPr>
              <a:t>　での支援体制</a:t>
            </a:r>
            <a:endParaRPr kumimoji="1"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7CDD1A62-1B65-4770-B1D9-C995D5D5CAF1}"/>
              </a:ext>
            </a:extLst>
          </p:cNvPr>
          <p:cNvSpPr/>
          <p:nvPr/>
        </p:nvSpPr>
        <p:spPr>
          <a:xfrm>
            <a:off x="7704967" y="26604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40</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201451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6F096F-3520-48BC-8BD9-917470040827}"/>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3" name="タイトル 2">
            <a:extLst>
              <a:ext uri="{FF2B5EF4-FFF2-40B4-BE49-F238E27FC236}">
                <a16:creationId xmlns:a16="http://schemas.microsoft.com/office/drawing/2014/main" id="{D946E650-73A6-48FE-B306-9E710B9F916C}"/>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ワークのまとめ</a:t>
            </a:r>
          </a:p>
        </p:txBody>
      </p:sp>
      <p:sp>
        <p:nvSpPr>
          <p:cNvPr id="4" name="正方形/長方形 3">
            <a:extLst>
              <a:ext uri="{FF2B5EF4-FFF2-40B4-BE49-F238E27FC236}">
                <a16:creationId xmlns:a16="http://schemas.microsoft.com/office/drawing/2014/main" id="{FEC6F040-3D07-4DB1-8957-210031AF3232}"/>
              </a:ext>
            </a:extLst>
          </p:cNvPr>
          <p:cNvSpPr/>
          <p:nvPr/>
        </p:nvSpPr>
        <p:spPr>
          <a:xfrm>
            <a:off x="327379" y="2304803"/>
            <a:ext cx="8447166" cy="2862322"/>
          </a:xfrm>
          <a:prstGeom prst="rect">
            <a:avLst/>
          </a:prstGeom>
        </p:spPr>
        <p:txBody>
          <a:bodyPr wrap="square">
            <a:spAutoFit/>
          </a:bodyPr>
          <a:lstStyle/>
          <a:p>
            <a:pPr marL="271463" indent="-271463" algn="just">
              <a:buFont typeface="Arial" panose="020B0604020202020204" pitchFamily="34" charset="0"/>
              <a:buChar char="•"/>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地域には様々な要配慮者がいます</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71463" indent="-271463" algn="just"/>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71463" indent="-271463" algn="just">
              <a:buFont typeface="Arial" panose="020B0604020202020204" pitchFamily="34" charset="0"/>
              <a:buChar char="•"/>
            </a:pPr>
            <a:r>
              <a:rPr lang="ja-JP" altLang="en-US" sz="3600" spc="-300">
                <a:solidFill>
                  <a:schemeClr val="tx1">
                    <a:lumMod val="75000"/>
                    <a:lumOff val="25000"/>
                  </a:schemeClr>
                </a:solidFill>
                <a:latin typeface="HGPｺﾞｼｯｸE" panose="020B0900000000000000" pitchFamily="50" charset="-128"/>
                <a:ea typeface="HGPｺﾞｼｯｸE" panose="020B0900000000000000" pitchFamily="50" charset="-128"/>
              </a:rPr>
              <a:t>自力での避難が困難な避難行動要支援者に</a:t>
            </a:r>
            <a:r>
              <a:rPr lang="ja-JP" altLang="en-US" sz="3600" spc="-150">
                <a:solidFill>
                  <a:schemeClr val="tx1">
                    <a:lumMod val="75000"/>
                    <a:lumOff val="25000"/>
                  </a:schemeClr>
                </a:solidFill>
                <a:latin typeface="HGPｺﾞｼｯｸE" panose="020B0900000000000000" pitchFamily="50" charset="-128"/>
                <a:ea typeface="HGPｺﾞｼｯｸE" panose="020B0900000000000000" pitchFamily="50" charset="-128"/>
              </a:rPr>
              <a:t>対してもそれぞれの特性に応じた配慮や</a:t>
            </a:r>
            <a:br>
              <a:rPr lang="en-US" altLang="ja-JP" sz="36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3600" spc="-150">
                <a:solidFill>
                  <a:schemeClr val="tx1">
                    <a:lumMod val="75000"/>
                    <a:lumOff val="25000"/>
                  </a:schemeClr>
                </a:solidFill>
                <a:latin typeface="HGPｺﾞｼｯｸE" panose="020B0900000000000000" pitchFamily="50" charset="-128"/>
                <a:ea typeface="HGPｺﾞｼｯｸE" panose="020B0900000000000000" pitchFamily="50" charset="-128"/>
              </a:rPr>
              <a:t>支援が必要です</a:t>
            </a:r>
            <a:endParaRPr lang="en-US" altLang="ja-JP" sz="3600" spc="-15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2098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11</a:t>
            </a:fld>
            <a:endParaRPr kumimoji="1" lang="ja-JP" altLang="en-US"/>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p:txBody>
          <a:bodyPr/>
          <a:lstStyle/>
          <a:p>
            <a:r>
              <a:rPr lang="ja-JP" altLang="en-US" sz="2800"/>
              <a:t>要配慮者ごとの避難時や避難生活における配慮や支援①</a:t>
            </a:r>
          </a:p>
        </p:txBody>
      </p:sp>
      <p:graphicFrame>
        <p:nvGraphicFramePr>
          <p:cNvPr id="8" name="表 2">
            <a:extLst>
              <a:ext uri="{FF2B5EF4-FFF2-40B4-BE49-F238E27FC236}">
                <a16:creationId xmlns:a16="http://schemas.microsoft.com/office/drawing/2014/main" id="{E6664402-E0F5-4A3E-9DD0-E814DC95013A}"/>
              </a:ext>
            </a:extLst>
          </p:cNvPr>
          <p:cNvGraphicFramePr>
            <a:graphicFrameLocks noGrp="1"/>
          </p:cNvGraphicFramePr>
          <p:nvPr>
            <p:extLst>
              <p:ext uri="{D42A27DB-BD31-4B8C-83A1-F6EECF244321}">
                <p14:modId xmlns:p14="http://schemas.microsoft.com/office/powerpoint/2010/main" val="947173368"/>
              </p:ext>
            </p:extLst>
          </p:nvPr>
        </p:nvGraphicFramePr>
        <p:xfrm>
          <a:off x="222251" y="2151983"/>
          <a:ext cx="8699498" cy="4340892"/>
        </p:xfrm>
        <a:graphic>
          <a:graphicData uri="http://schemas.openxmlformats.org/drawingml/2006/table">
            <a:tbl>
              <a:tblPr firstRow="1" bandRow="1">
                <a:tableStyleId>{F5AB1C69-6EDB-4FF4-983F-18BD219EF322}</a:tableStyleId>
              </a:tblPr>
              <a:tblGrid>
                <a:gridCol w="2321773">
                  <a:extLst>
                    <a:ext uri="{9D8B030D-6E8A-4147-A177-3AD203B41FA5}">
                      <a16:colId xmlns:a16="http://schemas.microsoft.com/office/drawing/2014/main" val="731919039"/>
                    </a:ext>
                  </a:extLst>
                </a:gridCol>
                <a:gridCol w="3069125">
                  <a:extLst>
                    <a:ext uri="{9D8B030D-6E8A-4147-A177-3AD203B41FA5}">
                      <a16:colId xmlns:a16="http://schemas.microsoft.com/office/drawing/2014/main" val="3015551513"/>
                    </a:ext>
                  </a:extLst>
                </a:gridCol>
                <a:gridCol w="3308600">
                  <a:extLst>
                    <a:ext uri="{9D8B030D-6E8A-4147-A177-3AD203B41FA5}">
                      <a16:colId xmlns:a16="http://schemas.microsoft.com/office/drawing/2014/main" val="2316442270"/>
                    </a:ext>
                  </a:extLst>
                </a:gridCol>
              </a:tblGrid>
              <a:tr h="511423">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nchor="ct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nchor="ct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nchor="ctr">
                    <a:solidFill>
                      <a:srgbClr val="35A16B"/>
                    </a:solidFill>
                  </a:tcPr>
                </a:tc>
                <a:extLst>
                  <a:ext uri="{0D108BD9-81ED-4DB2-BD59-A6C34878D82A}">
                    <a16:rowId xmlns:a16="http://schemas.microsoft.com/office/drawing/2014/main" val="1759088867"/>
                  </a:ext>
                </a:extLst>
              </a:tr>
              <a:tr h="3829469">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高齢者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（特に要介護高齢者）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緊急判断や素早い行動が</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足腰が弱く、ちょっとした段差の登り降り等が難しい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避難所での生活に順応するのが難しく、体調を崩したりすることが</a:t>
                      </a:r>
                      <a:r>
                        <a:rPr kumimoji="1" lang="ja-JP" altLang="en-US" sz="1600">
                          <a:solidFill>
                            <a:srgbClr val="404040"/>
                          </a:solidFill>
                          <a:latin typeface="HGPｺﾞｼｯｸE" panose="020B0900000000000000" pitchFamily="50" charset="-128"/>
                          <a:ea typeface="HGPｺﾞｼｯｸE" panose="020B0900000000000000" pitchFamily="50" charset="-128"/>
                        </a:rPr>
                        <a:t>ある</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のどの渇きを認知しにくい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配給される物資などを個人</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スペースにためることがある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優先的な安否確認と避難誘導</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自力で移動できる範囲に適切な避難場所が確保できない場合、移動手段の確保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避難所の個室と段差の解消</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トイレが近い居住場所の確保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居室の温度調整</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徘徊の症状のある認知症の方は、行方不明にならないように周りの方に声をかけてもらう等の配慮</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共用の食事スペースなどの用意</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bl>
          </a:graphicData>
        </a:graphic>
      </p:graphicFrame>
      <p:sp>
        <p:nvSpPr>
          <p:cNvPr id="9" name="正方形/長方形 8">
            <a:extLst>
              <a:ext uri="{FF2B5EF4-FFF2-40B4-BE49-F238E27FC236}">
                <a16:creationId xmlns:a16="http://schemas.microsoft.com/office/drawing/2014/main" id="{F7BBC4E6-CE27-47C7-8ADB-29F208E37AF7}"/>
              </a:ext>
            </a:extLst>
          </p:cNvPr>
          <p:cNvSpPr/>
          <p:nvPr/>
        </p:nvSpPr>
        <p:spPr>
          <a:xfrm>
            <a:off x="262800" y="875152"/>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必要になります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14398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12</a:t>
            </a:fld>
            <a:endParaRPr kumimoji="1" lang="ja-JP" altLang="en-US"/>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p:txBody>
          <a:bodyPr/>
          <a:lstStyle/>
          <a:p>
            <a:r>
              <a:rPr lang="ja-JP" altLang="en-US" sz="2800"/>
              <a:t>要配慮者ごとの避難時や避難生活における配慮や支援②</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262800" y="875152"/>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必要になります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6" name="表 2">
            <a:extLst>
              <a:ext uri="{FF2B5EF4-FFF2-40B4-BE49-F238E27FC236}">
                <a16:creationId xmlns:a16="http://schemas.microsoft.com/office/drawing/2014/main" id="{A011667B-10D4-4255-BE0B-6281D37BF2AA}"/>
              </a:ext>
            </a:extLst>
          </p:cNvPr>
          <p:cNvGraphicFramePr>
            <a:graphicFrameLocks noGrp="1"/>
          </p:cNvGraphicFramePr>
          <p:nvPr>
            <p:extLst>
              <p:ext uri="{D42A27DB-BD31-4B8C-83A1-F6EECF244321}">
                <p14:modId xmlns:p14="http://schemas.microsoft.com/office/powerpoint/2010/main" val="1676592527"/>
              </p:ext>
            </p:extLst>
          </p:nvPr>
        </p:nvGraphicFramePr>
        <p:xfrm>
          <a:off x="222251" y="2032975"/>
          <a:ext cx="8699498" cy="4535798"/>
        </p:xfrm>
        <a:graphic>
          <a:graphicData uri="http://schemas.openxmlformats.org/drawingml/2006/table">
            <a:tbl>
              <a:tblPr firstRow="1" bandRow="1">
                <a:tableStyleId>{F5AB1C69-6EDB-4FF4-983F-18BD219EF322}</a:tableStyleId>
              </a:tblPr>
              <a:tblGrid>
                <a:gridCol w="2276505">
                  <a:extLst>
                    <a:ext uri="{9D8B030D-6E8A-4147-A177-3AD203B41FA5}">
                      <a16:colId xmlns:a16="http://schemas.microsoft.com/office/drawing/2014/main" val="731919039"/>
                    </a:ext>
                  </a:extLst>
                </a:gridCol>
                <a:gridCol w="2534971">
                  <a:extLst>
                    <a:ext uri="{9D8B030D-6E8A-4147-A177-3AD203B41FA5}">
                      <a16:colId xmlns:a16="http://schemas.microsoft.com/office/drawing/2014/main" val="3015551513"/>
                    </a:ext>
                  </a:extLst>
                </a:gridCol>
                <a:gridCol w="3888022">
                  <a:extLst>
                    <a:ext uri="{9D8B030D-6E8A-4147-A177-3AD203B41FA5}">
                      <a16:colId xmlns:a16="http://schemas.microsoft.com/office/drawing/2014/main" val="2316442270"/>
                    </a:ext>
                  </a:extLst>
                </a:gridCol>
              </a:tblGrid>
              <a:tr h="420514">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知的障害者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避難先での環境変化に対応できない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情報が理解できない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家族と一緒にいられる、落ち着いた</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スペース、個別の居室の提供</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家族を通じた情報等の提供</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視覚障害者</a:t>
                      </a: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目視による状況把握ができない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壁伝いにトイレなどに行くことができる</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ような居住スペースの確保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順路に手すりなどを設け、移動経路上に</a:t>
                      </a:r>
                      <a:br>
                        <a:rPr kumimoji="1" lang="en-US" altLang="ja-JP" sz="1600" spc="-15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障害物を置かない</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2149478255"/>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聴覚障害者</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音声による情報が</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伝わらない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外見からは障害が</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あることが分かりづらい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手話通訳者、要約筆記者等の確保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必要な情報は、リーフレットなどの</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印刷物や書き物によって伝達</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2921326099"/>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精神障害者</a:t>
                      </a: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精神的動揺が激しく</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なる場合がある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服薬が継続できることの確認</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人前で安易に病名等を口にしない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こころのケアチームの巡回や精神科医の</a:t>
                      </a:r>
                      <a:br>
                        <a:rPr kumimoji="1" lang="en-US" altLang="ja-JP" sz="1600" spc="-15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診察が受けられるよう調整</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1494194589"/>
                  </a:ext>
                </a:extLst>
              </a:tr>
            </a:tbl>
          </a:graphicData>
        </a:graphic>
      </p:graphicFrame>
    </p:spTree>
    <p:extLst>
      <p:ext uri="{BB962C8B-B14F-4D97-AF65-F5344CB8AC3E}">
        <p14:creationId xmlns:p14="http://schemas.microsoft.com/office/powerpoint/2010/main" val="415436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13</a:t>
            </a:fld>
            <a:endParaRPr kumimoji="1" lang="ja-JP" altLang="en-US"/>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p:txBody>
          <a:bodyPr/>
          <a:lstStyle/>
          <a:p>
            <a:r>
              <a:rPr lang="ja-JP" altLang="en-US" sz="2800"/>
              <a:t>要配慮者ごとの避難時や避難生活における配慮や支援③</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262800" y="875152"/>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必要になります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7" name="表 2">
            <a:extLst>
              <a:ext uri="{FF2B5EF4-FFF2-40B4-BE49-F238E27FC236}">
                <a16:creationId xmlns:a16="http://schemas.microsoft.com/office/drawing/2014/main" id="{B4189B53-A025-48B3-9E3B-8F272636972E}"/>
              </a:ext>
            </a:extLst>
          </p:cNvPr>
          <p:cNvGraphicFramePr>
            <a:graphicFrameLocks noGrp="1"/>
          </p:cNvGraphicFramePr>
          <p:nvPr>
            <p:extLst>
              <p:ext uri="{D42A27DB-BD31-4B8C-83A1-F6EECF244321}">
                <p14:modId xmlns:p14="http://schemas.microsoft.com/office/powerpoint/2010/main" val="1371175369"/>
              </p:ext>
            </p:extLst>
          </p:nvPr>
        </p:nvGraphicFramePr>
        <p:xfrm>
          <a:off x="116114" y="2032975"/>
          <a:ext cx="8882743" cy="4200518"/>
        </p:xfrm>
        <a:graphic>
          <a:graphicData uri="http://schemas.openxmlformats.org/drawingml/2006/table">
            <a:tbl>
              <a:tblPr firstRow="1" bandRow="1">
                <a:tableStyleId>{F5AB1C69-6EDB-4FF4-983F-18BD219EF322}</a:tableStyleId>
              </a:tblPr>
              <a:tblGrid>
                <a:gridCol w="2324457">
                  <a:extLst>
                    <a:ext uri="{9D8B030D-6E8A-4147-A177-3AD203B41FA5}">
                      <a16:colId xmlns:a16="http://schemas.microsoft.com/office/drawing/2014/main" val="731919039"/>
                    </a:ext>
                  </a:extLst>
                </a:gridCol>
                <a:gridCol w="2465258">
                  <a:extLst>
                    <a:ext uri="{9D8B030D-6E8A-4147-A177-3AD203B41FA5}">
                      <a16:colId xmlns:a16="http://schemas.microsoft.com/office/drawing/2014/main" val="3015551513"/>
                    </a:ext>
                  </a:extLst>
                </a:gridCol>
                <a:gridCol w="4093028">
                  <a:extLst>
                    <a:ext uri="{9D8B030D-6E8A-4147-A177-3AD203B41FA5}">
                      <a16:colId xmlns:a16="http://schemas.microsoft.com/office/drawing/2014/main" val="2316442270"/>
                    </a:ext>
                  </a:extLst>
                </a:gridCol>
              </a:tblGrid>
              <a:tr h="420514">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715464">
                <a:tc>
                  <a:txBody>
                    <a:bodyPr/>
                    <a:lstStyle/>
                    <a:p>
                      <a:pPr algn="l"/>
                      <a:r>
                        <a:rPr lang="ja-JP" altLang="en-US" sz="1600">
                          <a:solidFill>
                            <a:srgbClr val="404040"/>
                          </a:solidFill>
                          <a:effectLst/>
                          <a:latin typeface="HGPｺﾞｼｯｸE" panose="020B0900000000000000" pitchFamily="50" charset="-128"/>
                          <a:ea typeface="HGPｺﾞｼｯｸE" panose="020B0900000000000000" pitchFamily="50" charset="-128"/>
                        </a:rPr>
                        <a:t>肢体不自由者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補助具がない場合、</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自力での移動が困難</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自力での衣服の着脱、食事、排泄等が困難な</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場合が多い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lgn="just">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本人の意向を確認の上、できるだけ出入口や</a:t>
                      </a:r>
                      <a:br>
                        <a:rPr kumimoji="1" lang="en-US" altLang="ja-JP" sz="1600" spc="-15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トイレの近い場所を確保する等移動が</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少なくて済むよう配慮</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車いす等の補装具及び通れる通路を確保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車椅子の補装具の破損への対応、</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メンテナンスキットの準備</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内部障害者</a:t>
                      </a: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外見からは障害が</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あることが分かりづらい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常時服薬している薬の確保（病状の悪化を</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懸念）</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医療機関と連携し専用の装具や薬品などの物品の入手、透析患者への手配</a:t>
                      </a: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簡易オストメイト対応トイレの配備</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2149478255"/>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難病患者</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特殊な薬剤や継続的な服薬、医療的ケアが必要</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lgn="just">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疾患に応じた必要な医薬品や薬物療法等が、</a:t>
                      </a:r>
                      <a:r>
                        <a:rPr kumimoji="1" lang="ja-JP" altLang="en-US" sz="1600">
                          <a:solidFill>
                            <a:srgbClr val="404040"/>
                          </a:solidFill>
                          <a:latin typeface="HGPｺﾞｼｯｸE" panose="020B0900000000000000" pitchFamily="50" charset="-128"/>
                          <a:ea typeface="HGPｺﾞｼｯｸE" panose="020B0900000000000000" pitchFamily="50" charset="-128"/>
                        </a:rPr>
                        <a:t>継続的に必要な患者に対しての医薬品や医療を確保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2921326099"/>
                  </a:ext>
                </a:extLst>
              </a:tr>
            </a:tbl>
          </a:graphicData>
        </a:graphic>
      </p:graphicFrame>
    </p:spTree>
    <p:extLst>
      <p:ext uri="{BB962C8B-B14F-4D97-AF65-F5344CB8AC3E}">
        <p14:creationId xmlns:p14="http://schemas.microsoft.com/office/powerpoint/2010/main" val="149351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14</a:t>
            </a:fld>
            <a:endParaRPr kumimoji="1" lang="ja-JP" altLang="en-US"/>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p:txBody>
          <a:bodyPr/>
          <a:lstStyle/>
          <a:p>
            <a:r>
              <a:rPr lang="ja-JP" altLang="en-US" sz="2800"/>
              <a:t>要配慮者ごとの避難時や避難生活における配慮や支援④</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262800" y="875152"/>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必要になります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7" name="表 2">
            <a:extLst>
              <a:ext uri="{FF2B5EF4-FFF2-40B4-BE49-F238E27FC236}">
                <a16:creationId xmlns:a16="http://schemas.microsoft.com/office/drawing/2014/main" id="{04E97650-65BC-4FEF-87F5-C1797FF8DAEA}"/>
              </a:ext>
            </a:extLst>
          </p:cNvPr>
          <p:cNvGraphicFramePr>
            <a:graphicFrameLocks noGrp="1"/>
          </p:cNvGraphicFramePr>
          <p:nvPr>
            <p:extLst>
              <p:ext uri="{D42A27DB-BD31-4B8C-83A1-F6EECF244321}">
                <p14:modId xmlns:p14="http://schemas.microsoft.com/office/powerpoint/2010/main" val="2800095625"/>
              </p:ext>
            </p:extLst>
          </p:nvPr>
        </p:nvGraphicFramePr>
        <p:xfrm>
          <a:off x="222251" y="2151983"/>
          <a:ext cx="8699498" cy="2896315"/>
        </p:xfrm>
        <a:graphic>
          <a:graphicData uri="http://schemas.openxmlformats.org/drawingml/2006/table">
            <a:tbl>
              <a:tblPr firstRow="1" bandRow="1">
                <a:tableStyleId>{F5AB1C69-6EDB-4FF4-983F-18BD219EF322}</a:tableStyleId>
              </a:tblPr>
              <a:tblGrid>
                <a:gridCol w="2249345">
                  <a:extLst>
                    <a:ext uri="{9D8B030D-6E8A-4147-A177-3AD203B41FA5}">
                      <a16:colId xmlns:a16="http://schemas.microsoft.com/office/drawing/2014/main" val="731919039"/>
                    </a:ext>
                  </a:extLst>
                </a:gridCol>
                <a:gridCol w="3331675">
                  <a:extLst>
                    <a:ext uri="{9D8B030D-6E8A-4147-A177-3AD203B41FA5}">
                      <a16:colId xmlns:a16="http://schemas.microsoft.com/office/drawing/2014/main" val="3015551513"/>
                    </a:ext>
                  </a:extLst>
                </a:gridCol>
                <a:gridCol w="3118478">
                  <a:extLst>
                    <a:ext uri="{9D8B030D-6E8A-4147-A177-3AD203B41FA5}">
                      <a16:colId xmlns:a16="http://schemas.microsoft.com/office/drawing/2014/main" val="2316442270"/>
                    </a:ext>
                  </a:extLst>
                </a:gridCol>
              </a:tblGrid>
              <a:tr h="408337">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2487978">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妊産婦</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乳幼児</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素早い行動ができない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一人で行動ができない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ゆっくり体を伸ばして休む場所がない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授乳スペースがない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子どもの夜泣きが気になる</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ミルクやオムツが必要</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介助者や支援者を確保し、</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避難行動を支援</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妊産婦や乳幼児用のスペースの</a:t>
                      </a:r>
                      <a:r>
                        <a:rPr kumimoji="1" lang="ja-JP" altLang="en-US" sz="1600">
                          <a:solidFill>
                            <a:srgbClr val="404040"/>
                          </a:solidFill>
                          <a:latin typeface="HGPｺﾞｼｯｸE" panose="020B0900000000000000" pitchFamily="50" charset="-128"/>
                          <a:ea typeface="HGPｺﾞｼｯｸE" panose="020B0900000000000000" pitchFamily="50" charset="-128"/>
                        </a:rPr>
                        <a:t>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ミルクやオムツの手配</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適切なアドバイスのできる</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保育士や保健師の支援要請</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子どもの遊び場の確保</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bl>
          </a:graphicData>
        </a:graphic>
      </p:graphicFrame>
    </p:spTree>
    <p:extLst>
      <p:ext uri="{BB962C8B-B14F-4D97-AF65-F5344CB8AC3E}">
        <p14:creationId xmlns:p14="http://schemas.microsoft.com/office/powerpoint/2010/main" val="218617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15</a:t>
            </a:fld>
            <a:endParaRPr kumimoji="1" lang="ja-JP" altLang="en-US"/>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p:txBody>
          <a:bodyPr/>
          <a:lstStyle/>
          <a:p>
            <a:r>
              <a:rPr lang="ja-JP" altLang="en-US" sz="2800"/>
              <a:t>要配慮者ごとの避難時や避難生活における配慮や支援⑤</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262800" y="875152"/>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a:t>
            </a:r>
            <a:br>
              <a:rPr lang="en-US" altLang="ja-JP" sz="2800">
                <a:solidFill>
                  <a:srgbClr val="404040"/>
                </a:solidFill>
                <a:latin typeface="HGPｺﾞｼｯｸE" panose="020B0900000000000000" pitchFamily="50" charset="-128"/>
                <a:ea typeface="HGPｺﾞｼｯｸE" panose="020B0900000000000000" pitchFamily="50" charset="-128"/>
              </a:rPr>
            </a:br>
            <a:r>
              <a:rPr lang="ja-JP" altLang="en-US" sz="2800">
                <a:solidFill>
                  <a:srgbClr val="404040"/>
                </a:solidFill>
                <a:latin typeface="HGPｺﾞｼｯｸE" panose="020B0900000000000000" pitchFamily="50" charset="-128"/>
                <a:ea typeface="HGPｺﾞｼｯｸE" panose="020B0900000000000000" pitchFamily="50" charset="-128"/>
              </a:rPr>
              <a:t>必要になります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7" name="表 2">
            <a:extLst>
              <a:ext uri="{FF2B5EF4-FFF2-40B4-BE49-F238E27FC236}">
                <a16:creationId xmlns:a16="http://schemas.microsoft.com/office/drawing/2014/main" id="{2792D579-AB16-47CF-B453-5B1E868D4FF6}"/>
              </a:ext>
            </a:extLst>
          </p:cNvPr>
          <p:cNvGraphicFramePr>
            <a:graphicFrameLocks noGrp="1"/>
          </p:cNvGraphicFramePr>
          <p:nvPr>
            <p:extLst>
              <p:ext uri="{D42A27DB-BD31-4B8C-83A1-F6EECF244321}">
                <p14:modId xmlns:p14="http://schemas.microsoft.com/office/powerpoint/2010/main" val="1031763249"/>
              </p:ext>
            </p:extLst>
          </p:nvPr>
        </p:nvGraphicFramePr>
        <p:xfrm>
          <a:off x="222251" y="2151983"/>
          <a:ext cx="8699498" cy="3908707"/>
        </p:xfrm>
        <a:graphic>
          <a:graphicData uri="http://schemas.openxmlformats.org/drawingml/2006/table">
            <a:tbl>
              <a:tblPr firstRow="1" bandRow="1">
                <a:tableStyleId>{F5AB1C69-6EDB-4FF4-983F-18BD219EF322}</a:tableStyleId>
              </a:tblPr>
              <a:tblGrid>
                <a:gridCol w="2285559">
                  <a:extLst>
                    <a:ext uri="{9D8B030D-6E8A-4147-A177-3AD203B41FA5}">
                      <a16:colId xmlns:a16="http://schemas.microsoft.com/office/drawing/2014/main" val="731919039"/>
                    </a:ext>
                  </a:extLst>
                </a:gridCol>
                <a:gridCol w="2942376">
                  <a:extLst>
                    <a:ext uri="{9D8B030D-6E8A-4147-A177-3AD203B41FA5}">
                      <a16:colId xmlns:a16="http://schemas.microsoft.com/office/drawing/2014/main" val="3015551513"/>
                    </a:ext>
                  </a:extLst>
                </a:gridCol>
                <a:gridCol w="3471563">
                  <a:extLst>
                    <a:ext uri="{9D8B030D-6E8A-4147-A177-3AD203B41FA5}">
                      <a16:colId xmlns:a16="http://schemas.microsoft.com/office/drawing/2014/main" val="2316442270"/>
                    </a:ext>
                  </a:extLst>
                </a:gridCol>
              </a:tblGrid>
              <a:tr h="431197">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1895983">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外国人</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必要な情報が得られない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spc="-150">
                          <a:solidFill>
                            <a:srgbClr val="404040"/>
                          </a:solidFill>
                          <a:latin typeface="HGPｺﾞｼｯｸE" panose="020B0900000000000000" pitchFamily="50" charset="-128"/>
                          <a:ea typeface="HGPｺﾞｼｯｸE" panose="020B0900000000000000" pitchFamily="50" charset="-128"/>
                        </a:rPr>
                        <a:t>周囲とのコミュニケーションが</a:t>
                      </a:r>
                      <a:br>
                        <a:rPr kumimoji="1" lang="en-US" altLang="ja-JP" sz="1600" spc="-15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困難</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宗教上の理由により、生活習慣の違いがある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専門用語の対訳されたカードの</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用意</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ピクトグラムを活用した</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コミュニケーション</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お祈りが出来る部屋などの用意</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特定の食物をのぞいた食事の用意</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様々な言語を話せる人の確保</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r h="1581527">
                <a:tc>
                  <a:txBody>
                    <a:bodyPr/>
                    <a:lstStyle/>
                    <a:p>
                      <a:pPr algn="l"/>
                      <a:r>
                        <a:rPr kumimoji="1" lang="en-US" altLang="ja-JP" sz="1600">
                          <a:solidFill>
                            <a:srgbClr val="404040"/>
                          </a:solidFill>
                          <a:latin typeface="HGPｺﾞｼｯｸE" panose="020B0900000000000000" pitchFamily="50" charset="-128"/>
                          <a:ea typeface="HGPｺﾞｼｯｸE" panose="020B0900000000000000" pitchFamily="50" charset="-128"/>
                        </a:rPr>
                        <a:t>LGBT</a:t>
                      </a:r>
                      <a:endParaRPr kumimoji="1" lang="ja-JP" altLang="en-US"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着替え場所やトイレに困る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誰でもトイレの確保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個室の更衣室の確保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当事者や支援者が集まれる空間の確保</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2149478255"/>
                  </a:ext>
                </a:extLst>
              </a:tr>
            </a:tbl>
          </a:graphicData>
        </a:graphic>
      </p:graphicFrame>
    </p:spTree>
    <p:extLst>
      <p:ext uri="{BB962C8B-B14F-4D97-AF65-F5344CB8AC3E}">
        <p14:creationId xmlns:p14="http://schemas.microsoft.com/office/powerpoint/2010/main" val="253977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2697"/>
            <a:ext cx="9144000" cy="650083"/>
          </a:xfrm>
        </p:spPr>
        <p:txBody>
          <a:bodyPr/>
          <a:lstStyle/>
          <a:p>
            <a:r>
              <a:rPr lang="en-US" altLang="ja-JP"/>
              <a:t>【</a:t>
            </a:r>
            <a:r>
              <a:rPr lang="ja-JP" altLang="en-US"/>
              <a:t>事例</a:t>
            </a:r>
            <a:r>
              <a:rPr lang="en-US" altLang="ja-JP"/>
              <a:t>】</a:t>
            </a:r>
            <a:r>
              <a:rPr lang="ja-JP" altLang="en-US"/>
              <a:t>　避難支援体制を確保するための取組①</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■「支え合いマップ」の作成</a:t>
            </a:r>
            <a:endParaRPr lang="en-US" altLang="ja-JP">
              <a:solidFill>
                <a:srgbClr val="FF2800"/>
              </a:solidFill>
            </a:endParaRPr>
          </a:p>
          <a:p>
            <a:pPr marL="0" indent="0">
              <a:buNone/>
            </a:pPr>
            <a:r>
              <a:rPr lang="zh-TW" altLang="en-US" sz="2000">
                <a:solidFill>
                  <a:schemeClr val="tx1">
                    <a:lumMod val="75000"/>
                    <a:lumOff val="25000"/>
                  </a:schemeClr>
                </a:solidFill>
              </a:rPr>
              <a:t>（堀之内区自主防災組織：長野県 白馬村</a:t>
            </a:r>
            <a:r>
              <a:rPr lang="ja-JP" altLang="en-US" sz="2000">
                <a:solidFill>
                  <a:schemeClr val="tx1">
                    <a:lumMod val="75000"/>
                    <a:lumOff val="25000"/>
                  </a:schemeClr>
                </a:solidFill>
              </a:rPr>
              <a:t>）</a:t>
            </a:r>
            <a:endParaRPr lang="ja-JP" altLang="en-US" sz="2400">
              <a:solidFill>
                <a:schemeClr val="tx1">
                  <a:lumMod val="75000"/>
                  <a:lumOff val="25000"/>
                </a:schemeClr>
              </a:solidFill>
            </a:endParaRP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73100" y="1915715"/>
            <a:ext cx="7775554" cy="4723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誰が誰の安否確認を行うのか支え合いマップ作成で特定</a:t>
            </a: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対象者（要配慮者）、組長、民生委員等を中心に調整し、それぞれの対象者（要配慮者）に</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対して、支援者を特定し、マップ上に表示。</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マップの対象者には、常日頃から、民生委員を中心とした見守り活動を実施。</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平成</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26</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年</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11</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月に発生した地震発生時（最大震度 </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6 </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弱）に、円滑に安否確認や避難支援が</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できた。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342900" algn="just">
              <a:spcAft>
                <a:spcPts val="600"/>
              </a:spcAft>
              <a:buFont typeface="HGPｺﾞｼｯｸE" panose="020B0900000000000000" pitchFamily="50" charset="-128"/>
              <a:buChar char="○"/>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自治会役員と民生委員が連携して</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lvl="1" algn="just">
              <a:spcAft>
                <a:spcPts val="600"/>
              </a:spcAft>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マップを作成</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342900">
              <a:spcAft>
                <a:spcPts val="600"/>
              </a:spcAft>
              <a:buFont typeface="HGPｺﾞｼｯｸE" panose="020B0900000000000000" pitchFamily="50" charset="-128"/>
              <a:buChar char="○"/>
              <a:tabLst>
                <a:tab pos="533400" algn="l"/>
              </a:tabLst>
            </a:pPr>
            <a:r>
              <a:rPr lang="ja-JP" altLang="en-US" sz="2000" spc="-150">
                <a:solidFill>
                  <a:schemeClr val="tx1">
                    <a:lumMod val="75000"/>
                    <a:lumOff val="25000"/>
                  </a:schemeClr>
                </a:solidFill>
                <a:latin typeface="HGPｺﾞｼｯｸE" panose="020B0900000000000000" pitchFamily="50" charset="-128"/>
                <a:ea typeface="HGPｺﾞｼｯｸE" panose="020B0900000000000000" pitchFamily="50" charset="-128"/>
              </a:rPr>
              <a:t>毎年更新できる名簿が必要との認識が</a:t>
            </a:r>
            <a:br>
              <a:rPr lang="en-US" altLang="ja-JP" sz="20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浸透した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55600" lvl="1">
              <a:spcAft>
                <a:spcPts val="300"/>
              </a:spcAft>
              <a:tabLst>
                <a:tab pos="533400" algn="l"/>
              </a:tabLst>
            </a:pP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591DAA6D-921D-4A8A-9543-FD0A8FCFD8E6}"/>
              </a:ext>
            </a:extLst>
          </p:cNvPr>
          <p:cNvSpPr/>
          <p:nvPr/>
        </p:nvSpPr>
        <p:spPr>
          <a:xfrm>
            <a:off x="5313694" y="5947429"/>
            <a:ext cx="2877127" cy="523220"/>
          </a:xfrm>
          <a:prstGeom prst="rect">
            <a:avLst/>
          </a:prstGeom>
        </p:spPr>
        <p:txBody>
          <a:bodyPr wrap="square">
            <a:spAutoFit/>
          </a:bodyPr>
          <a:lstStyle/>
          <a:p>
            <a:pPr algn="ctr"/>
            <a:r>
              <a:rPr lang="ja-JP" altLang="en-US" sz="1400">
                <a:solidFill>
                  <a:srgbClr val="404040"/>
                </a:solidFill>
                <a:latin typeface="HGPｺﾞｼｯｸE" panose="020B0900000000000000" pitchFamily="50" charset="-128"/>
                <a:ea typeface="HGPｺﾞｼｯｸE" panose="020B0900000000000000" pitchFamily="50" charset="-128"/>
              </a:rPr>
              <a:t>災害時住民支え合いマップ</a:t>
            </a:r>
            <a:endParaRPr lang="en-US" altLang="ja-JP" sz="1400">
              <a:solidFill>
                <a:srgbClr val="404040"/>
              </a:solidFill>
              <a:latin typeface="HGPｺﾞｼｯｸE" panose="020B0900000000000000" pitchFamily="50" charset="-128"/>
              <a:ea typeface="HGPｺﾞｼｯｸE" panose="020B0900000000000000" pitchFamily="50" charset="-128"/>
            </a:endParaRPr>
          </a:p>
          <a:p>
            <a:pPr algn="ctr"/>
            <a:r>
              <a:rPr lang="ja-JP" altLang="en-US" sz="1400">
                <a:solidFill>
                  <a:srgbClr val="404040"/>
                </a:solidFill>
                <a:latin typeface="HGPｺﾞｼｯｸE" panose="020B0900000000000000" pitchFamily="50" charset="-128"/>
                <a:ea typeface="HGPｺﾞｼｯｸE" panose="020B0900000000000000" pitchFamily="50" charset="-128"/>
              </a:rPr>
              <a:t>づくりの取組</a:t>
            </a:r>
          </a:p>
        </p:txBody>
      </p:sp>
      <p:pic>
        <p:nvPicPr>
          <p:cNvPr id="3" name="図 2">
            <a:extLst>
              <a:ext uri="{FF2B5EF4-FFF2-40B4-BE49-F238E27FC236}">
                <a16:creationId xmlns:a16="http://schemas.microsoft.com/office/drawing/2014/main" id="{72310F85-63B9-4BC4-B055-5DF9D7C9BA8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2083" t="42510" r="54583" b="10320"/>
          <a:stretch/>
        </p:blipFill>
        <p:spPr>
          <a:xfrm>
            <a:off x="5299611" y="3788287"/>
            <a:ext cx="2891210" cy="2159141"/>
          </a:xfrm>
          <a:prstGeom prst="rect">
            <a:avLst/>
          </a:prstGeom>
        </p:spPr>
      </p:pic>
      <p:graphicFrame>
        <p:nvGraphicFramePr>
          <p:cNvPr id="11" name="オブジェクト 10">
            <a:extLst>
              <a:ext uri="{FF2B5EF4-FFF2-40B4-BE49-F238E27FC236}">
                <a16:creationId xmlns:a16="http://schemas.microsoft.com/office/drawing/2014/main" id="{AA75BEE6-B7C2-4431-801E-4E3F5CE8A7CD}"/>
              </a:ext>
            </a:extLst>
          </p:cNvPr>
          <p:cNvGraphicFramePr>
            <a:graphicFrameLocks noChangeAspect="1"/>
          </p:cNvGraphicFramePr>
          <p:nvPr>
            <p:extLst>
              <p:ext uri="{D42A27DB-BD31-4B8C-83A1-F6EECF244321}">
                <p14:modId xmlns:p14="http://schemas.microsoft.com/office/powerpoint/2010/main" val="1358655069"/>
              </p:ext>
            </p:extLst>
          </p:nvPr>
        </p:nvGraphicFramePr>
        <p:xfrm>
          <a:off x="4271977" y="1295257"/>
          <a:ext cx="879475" cy="346075"/>
        </p:xfrm>
        <a:graphic>
          <a:graphicData uri="http://schemas.openxmlformats.org/presentationml/2006/ole">
            <mc:AlternateContent xmlns:mc="http://schemas.openxmlformats.org/markup-compatibility/2006">
              <mc:Choice xmlns:v="urn:schemas-microsoft-com:vml" Requires="v">
                <p:oleObj spid="_x0000_s1028" name="Document" r:id="rId6" imgW="737915" imgH="286296" progId="Word.Document.12">
                  <p:embed/>
                </p:oleObj>
              </mc:Choice>
              <mc:Fallback>
                <p:oleObj name="Document" r:id="rId6" imgW="737915" imgH="286296" progId="Word.Document.12">
                  <p:embed/>
                  <p:pic>
                    <p:nvPicPr>
                      <p:cNvPr id="11" name="オブジェクト 10">
                        <a:extLst>
                          <a:ext uri="{FF2B5EF4-FFF2-40B4-BE49-F238E27FC236}">
                            <a16:creationId xmlns:a16="http://schemas.microsoft.com/office/drawing/2014/main" id="{AA75BEE6-B7C2-4431-801E-4E3F5CE8A7CD}"/>
                          </a:ext>
                        </a:extLst>
                      </p:cNvPr>
                      <p:cNvPicPr/>
                      <p:nvPr/>
                    </p:nvPicPr>
                    <p:blipFill>
                      <a:blip r:embed="rId7"/>
                      <a:stretch>
                        <a:fillRect/>
                      </a:stretch>
                    </p:blipFill>
                    <p:spPr>
                      <a:xfrm>
                        <a:off x="4271977" y="1295257"/>
                        <a:ext cx="879475" cy="346075"/>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409EEE35-93D4-4163-935E-10C809BAE838}"/>
              </a:ext>
            </a:extLst>
          </p:cNvPr>
          <p:cNvGraphicFramePr>
            <a:graphicFrameLocks noChangeAspect="1"/>
          </p:cNvGraphicFramePr>
          <p:nvPr>
            <p:extLst>
              <p:ext uri="{D42A27DB-BD31-4B8C-83A1-F6EECF244321}">
                <p14:modId xmlns:p14="http://schemas.microsoft.com/office/powerpoint/2010/main" val="2683635037"/>
              </p:ext>
            </p:extLst>
          </p:nvPr>
        </p:nvGraphicFramePr>
        <p:xfrm>
          <a:off x="765379" y="1301623"/>
          <a:ext cx="879475" cy="346075"/>
        </p:xfrm>
        <a:graphic>
          <a:graphicData uri="http://schemas.openxmlformats.org/presentationml/2006/ole">
            <mc:AlternateContent xmlns:mc="http://schemas.openxmlformats.org/markup-compatibility/2006">
              <mc:Choice xmlns:v="urn:schemas-microsoft-com:vml" Requires="v">
                <p:oleObj spid="_x0000_s1029" name="Document" r:id="rId8" imgW="737915" imgH="286296" progId="Word.Document.12">
                  <p:embed/>
                </p:oleObj>
              </mc:Choice>
              <mc:Fallback>
                <p:oleObj name="Document" r:id="rId8" imgW="737915" imgH="286296" progId="Word.Document.12">
                  <p:embed/>
                  <p:pic>
                    <p:nvPicPr>
                      <p:cNvPr id="12" name="オブジェクト 11">
                        <a:extLst>
                          <a:ext uri="{FF2B5EF4-FFF2-40B4-BE49-F238E27FC236}">
                            <a16:creationId xmlns:a16="http://schemas.microsoft.com/office/drawing/2014/main" id="{409EEE35-93D4-4163-935E-10C809BAE838}"/>
                          </a:ext>
                        </a:extLst>
                      </p:cNvPr>
                      <p:cNvPicPr/>
                      <p:nvPr/>
                    </p:nvPicPr>
                    <p:blipFill>
                      <a:blip r:embed="rId9"/>
                      <a:stretch>
                        <a:fillRect/>
                      </a:stretch>
                    </p:blipFill>
                    <p:spPr>
                      <a:xfrm>
                        <a:off x="765379" y="1301623"/>
                        <a:ext cx="879475" cy="346075"/>
                      </a:xfrm>
                      <a:prstGeom prst="rect">
                        <a:avLst/>
                      </a:prstGeom>
                    </p:spPr>
                  </p:pic>
                </p:oleObj>
              </mc:Fallback>
            </mc:AlternateContent>
          </a:graphicData>
        </a:graphic>
      </p:graphicFrame>
      <p:sp>
        <p:nvSpPr>
          <p:cNvPr id="13" name="テキスト プレースホルダー 6">
            <a:extLst>
              <a:ext uri="{FF2B5EF4-FFF2-40B4-BE49-F238E27FC236}">
                <a16:creationId xmlns:a16="http://schemas.microsoft.com/office/drawing/2014/main" id="{24D9F0CD-2797-42CC-96ED-C30EFB3C7E09}"/>
              </a:ext>
            </a:extLst>
          </p:cNvPr>
          <p:cNvSpPr txBox="1">
            <a:spLocks/>
          </p:cNvSpPr>
          <p:nvPr/>
        </p:nvSpPr>
        <p:spPr>
          <a:xfrm>
            <a:off x="669683" y="6341423"/>
            <a:ext cx="2610998"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参考：長野県神城断層地震災害記録集</a:t>
            </a:r>
          </a:p>
        </p:txBody>
      </p:sp>
    </p:spTree>
    <p:extLst>
      <p:ext uri="{BB962C8B-B14F-4D97-AF65-F5344CB8AC3E}">
        <p14:creationId xmlns:p14="http://schemas.microsoft.com/office/powerpoint/2010/main" val="337992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p:txBody>
          <a:bodyPr/>
          <a:lstStyle/>
          <a:p>
            <a:r>
              <a:rPr lang="en-US" altLang="ja-JP"/>
              <a:t>【</a:t>
            </a:r>
            <a:r>
              <a:rPr lang="ja-JP" altLang="en-US"/>
              <a:t>事例</a:t>
            </a:r>
            <a:r>
              <a:rPr lang="en-US" altLang="ja-JP"/>
              <a:t>】</a:t>
            </a:r>
            <a:r>
              <a:rPr lang="ja-JP" altLang="en-US"/>
              <a:t>　避難支援体制を確保するための取組②</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■「避難支援個別計画」の作成</a:t>
            </a:r>
            <a:endParaRPr lang="en-US" altLang="ja-JP">
              <a:solidFill>
                <a:srgbClr val="FF2800"/>
              </a:solidFill>
            </a:endParaRPr>
          </a:p>
          <a:p>
            <a:pPr marL="0" indent="0">
              <a:buNone/>
            </a:pPr>
            <a:r>
              <a:rPr lang="zh-TW" altLang="en-US" sz="2000">
                <a:solidFill>
                  <a:schemeClr val="tx1">
                    <a:lumMod val="75000"/>
                    <a:lumOff val="25000"/>
                  </a:schemeClr>
                </a:solidFill>
              </a:rPr>
              <a:t>（</a:t>
            </a:r>
            <a:r>
              <a:rPr lang="ja-JP" altLang="en-US" sz="2000">
                <a:solidFill>
                  <a:schemeClr val="tx1">
                    <a:lumMod val="75000"/>
                    <a:lumOff val="25000"/>
                  </a:schemeClr>
                </a:solidFill>
              </a:rPr>
              <a:t>出石町会 防災区民</a:t>
            </a:r>
            <a:r>
              <a:rPr lang="zh-TW" altLang="en-US" sz="2000">
                <a:solidFill>
                  <a:schemeClr val="tx1">
                    <a:lumMod val="75000"/>
                    <a:lumOff val="25000"/>
                  </a:schemeClr>
                </a:solidFill>
              </a:rPr>
              <a:t>組織：</a:t>
            </a:r>
            <a:r>
              <a:rPr lang="ja-JP" altLang="en-US" sz="2000">
                <a:solidFill>
                  <a:schemeClr val="tx1">
                    <a:lumMod val="75000"/>
                    <a:lumOff val="25000"/>
                  </a:schemeClr>
                </a:solidFill>
              </a:rPr>
              <a:t>東京都</a:t>
            </a:r>
            <a:r>
              <a:rPr lang="zh-TW" altLang="en-US" sz="2000">
                <a:solidFill>
                  <a:schemeClr val="tx1">
                    <a:lumMod val="75000"/>
                    <a:lumOff val="25000"/>
                  </a:schemeClr>
                </a:solidFill>
              </a:rPr>
              <a:t> </a:t>
            </a:r>
            <a:r>
              <a:rPr lang="ja-JP" altLang="en-US" sz="2000">
                <a:solidFill>
                  <a:schemeClr val="tx1">
                    <a:lumMod val="75000"/>
                    <a:lumOff val="25000"/>
                  </a:schemeClr>
                </a:solidFill>
              </a:rPr>
              <a:t>品川区）</a:t>
            </a:r>
            <a:endParaRPr lang="ja-JP" altLang="en-US" sz="2400">
              <a:solidFill>
                <a:schemeClr val="tx1">
                  <a:lumMod val="75000"/>
                  <a:lumOff val="25000"/>
                </a:schemeClr>
              </a:solidFill>
            </a:endParaRP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73100" y="1915715"/>
            <a:ext cx="7775554" cy="4723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0" name="正方形/長方形 9">
            <a:extLst>
              <a:ext uri="{FF2B5EF4-FFF2-40B4-BE49-F238E27FC236}">
                <a16:creationId xmlns:a16="http://schemas.microsoft.com/office/drawing/2014/main" id="{7195DB8B-F999-4E34-909A-7FC498472A69}"/>
              </a:ext>
            </a:extLst>
          </p:cNvPr>
          <p:cNvSpPr/>
          <p:nvPr/>
        </p:nvSpPr>
        <p:spPr>
          <a:xfrm>
            <a:off x="685821" y="2033826"/>
            <a:ext cx="4381500" cy="4313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支援方法や支援者を計画の中で</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決めておく</a:t>
            </a:r>
          </a:p>
          <a:p>
            <a:pPr marL="533400" lvl="1" indent="-177800" algn="just">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避難行動要支援者一人ひとりの支援方法や</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支援者を事前に決めておく。</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lgn="just">
              <a:spcAft>
                <a:spcPts val="6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名簿に掲載している避難行動要支援者全員分の個別計画書を作成した。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342900" algn="just">
              <a:spcAft>
                <a:spcPts val="600"/>
              </a:spcAft>
              <a:buFont typeface="HGPｺﾞｼｯｸE" panose="020B0900000000000000" pitchFamily="50" charset="-128"/>
              <a:buChar char="○"/>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継続的な安否確認訓練の実施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lgn="just">
              <a:spcAft>
                <a:spcPts val="6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毎年の防災訓練時に、避難行動要支援者への</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安否確認訓練を実施している。</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lgn="just">
              <a:spcAft>
                <a:spcPts val="6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防災訓練時には個別計画書を活用して、</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計画内容を検証している。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11" name="図 10">
            <a:extLst>
              <a:ext uri="{FF2B5EF4-FFF2-40B4-BE49-F238E27FC236}">
                <a16:creationId xmlns:a16="http://schemas.microsoft.com/office/drawing/2014/main" id="{DAD31104-F2F5-4436-AC6A-D138D0B30706}"/>
              </a:ext>
            </a:extLst>
          </p:cNvPr>
          <p:cNvPicPr>
            <a:picLocks noChangeAspect="1"/>
          </p:cNvPicPr>
          <p:nvPr/>
        </p:nvPicPr>
        <p:blipFill>
          <a:blip r:embed="rId4" cstate="hq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5533804" y="4203982"/>
            <a:ext cx="2466403" cy="1850715"/>
          </a:xfrm>
          <a:prstGeom prst="rect">
            <a:avLst/>
          </a:prstGeom>
          <a:ln>
            <a:solidFill>
              <a:schemeClr val="tx1">
                <a:lumMod val="50000"/>
                <a:lumOff val="50000"/>
              </a:schemeClr>
            </a:solidFill>
          </a:ln>
        </p:spPr>
      </p:pic>
      <p:sp>
        <p:nvSpPr>
          <p:cNvPr id="12" name="正方形/長方形 11">
            <a:extLst>
              <a:ext uri="{FF2B5EF4-FFF2-40B4-BE49-F238E27FC236}">
                <a16:creationId xmlns:a16="http://schemas.microsoft.com/office/drawing/2014/main" id="{C77A31B2-2B9A-4D7B-98D5-61551F1885DE}"/>
              </a:ext>
            </a:extLst>
          </p:cNvPr>
          <p:cNvSpPr/>
          <p:nvPr/>
        </p:nvSpPr>
        <p:spPr>
          <a:xfrm>
            <a:off x="5328443" y="6054697"/>
            <a:ext cx="2877127" cy="307777"/>
          </a:xfrm>
          <a:prstGeom prst="rect">
            <a:avLst/>
          </a:prstGeom>
        </p:spPr>
        <p:txBody>
          <a:bodyPr wrap="square">
            <a:spAutoFit/>
          </a:bodyPr>
          <a:lstStyle/>
          <a:p>
            <a:pPr algn="ctr"/>
            <a:r>
              <a:rPr lang="zh-TW" altLang="en-US" sz="1400">
                <a:solidFill>
                  <a:srgbClr val="404040"/>
                </a:solidFill>
                <a:latin typeface="HGPｺﾞｼｯｸE" panose="020B0900000000000000" pitchFamily="50" charset="-128"/>
                <a:ea typeface="HGPｺﾞｼｯｸE" panose="020B0900000000000000" pitchFamily="50" charset="-128"/>
              </a:rPr>
              <a:t>品川区避難支援個別計画書</a:t>
            </a:r>
          </a:p>
        </p:txBody>
      </p:sp>
      <p:pic>
        <p:nvPicPr>
          <p:cNvPr id="13" name="図 12" descr="室内 が含まれている画像&#10;&#10;自動的に生成された説明">
            <a:extLst>
              <a:ext uri="{FF2B5EF4-FFF2-40B4-BE49-F238E27FC236}">
                <a16:creationId xmlns:a16="http://schemas.microsoft.com/office/drawing/2014/main" id="{DF3B2B0A-2D94-4312-9F89-C0FB356FA9F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9558" r="8011"/>
          <a:stretch/>
        </p:blipFill>
        <p:spPr>
          <a:xfrm>
            <a:off x="5533803" y="2120375"/>
            <a:ext cx="2466403" cy="1685376"/>
          </a:xfrm>
          <a:prstGeom prst="rect">
            <a:avLst/>
          </a:prstGeom>
        </p:spPr>
      </p:pic>
      <p:sp>
        <p:nvSpPr>
          <p:cNvPr id="14" name="正方形/長方形 13">
            <a:extLst>
              <a:ext uri="{FF2B5EF4-FFF2-40B4-BE49-F238E27FC236}">
                <a16:creationId xmlns:a16="http://schemas.microsoft.com/office/drawing/2014/main" id="{89B4F94B-CC55-4990-A22A-44AF63F27A2B}"/>
              </a:ext>
            </a:extLst>
          </p:cNvPr>
          <p:cNvSpPr/>
          <p:nvPr/>
        </p:nvSpPr>
        <p:spPr>
          <a:xfrm>
            <a:off x="5339504" y="3786470"/>
            <a:ext cx="2877127" cy="307777"/>
          </a:xfrm>
          <a:prstGeom prst="rect">
            <a:avLst/>
          </a:prstGeom>
        </p:spPr>
        <p:txBody>
          <a:bodyPr wrap="square">
            <a:spAutoFit/>
          </a:bodyPr>
          <a:lstStyle/>
          <a:p>
            <a:pPr algn="ctr"/>
            <a:r>
              <a:rPr lang="ja-JP" altLang="en-US" sz="1400">
                <a:solidFill>
                  <a:srgbClr val="404040"/>
                </a:solidFill>
                <a:latin typeface="HGPｺﾞｼｯｸE" panose="020B0900000000000000" pitchFamily="50" charset="-128"/>
                <a:ea typeface="HGPｺﾞｼｯｸE" panose="020B0900000000000000" pitchFamily="50" charset="-128"/>
              </a:rPr>
              <a:t>避難支援個別計画づくりの取組</a:t>
            </a:r>
            <a:endParaRPr lang="zh-TW" altLang="en-US" sz="14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16" name="オブジェクト 15">
            <a:extLst>
              <a:ext uri="{FF2B5EF4-FFF2-40B4-BE49-F238E27FC236}">
                <a16:creationId xmlns:a16="http://schemas.microsoft.com/office/drawing/2014/main" id="{0060A313-415D-4649-A8AE-E9D296416D1A}"/>
              </a:ext>
            </a:extLst>
          </p:cNvPr>
          <p:cNvGraphicFramePr>
            <a:graphicFrameLocks noChangeAspect="1"/>
          </p:cNvGraphicFramePr>
          <p:nvPr>
            <p:extLst>
              <p:ext uri="{D42A27DB-BD31-4B8C-83A1-F6EECF244321}">
                <p14:modId xmlns:p14="http://schemas.microsoft.com/office/powerpoint/2010/main" val="362153944"/>
              </p:ext>
            </p:extLst>
          </p:nvPr>
        </p:nvGraphicFramePr>
        <p:xfrm>
          <a:off x="664711" y="1301623"/>
          <a:ext cx="879475" cy="346075"/>
        </p:xfrm>
        <a:graphic>
          <a:graphicData uri="http://schemas.openxmlformats.org/presentationml/2006/ole">
            <mc:AlternateContent xmlns:mc="http://schemas.openxmlformats.org/markup-compatibility/2006">
              <mc:Choice xmlns:v="urn:schemas-microsoft-com:vml" Requires="v">
                <p:oleObj spid="_x0000_s2051" name="Document" r:id="rId7" imgW="737915" imgH="286296" progId="Word.Document.12">
                  <p:embed/>
                </p:oleObj>
              </mc:Choice>
              <mc:Fallback>
                <p:oleObj name="Document" r:id="rId7" imgW="737915" imgH="286296" progId="Word.Document.12">
                  <p:embed/>
                  <p:pic>
                    <p:nvPicPr>
                      <p:cNvPr id="16" name="オブジェクト 15">
                        <a:extLst>
                          <a:ext uri="{FF2B5EF4-FFF2-40B4-BE49-F238E27FC236}">
                            <a16:creationId xmlns:a16="http://schemas.microsoft.com/office/drawing/2014/main" id="{0060A313-415D-4649-A8AE-E9D296416D1A}"/>
                          </a:ext>
                        </a:extLst>
                      </p:cNvPr>
                      <p:cNvPicPr/>
                      <p:nvPr/>
                    </p:nvPicPr>
                    <p:blipFill>
                      <a:blip r:embed="rId8"/>
                      <a:stretch>
                        <a:fillRect/>
                      </a:stretch>
                    </p:blipFill>
                    <p:spPr>
                      <a:xfrm>
                        <a:off x="664711" y="1301623"/>
                        <a:ext cx="879475" cy="346075"/>
                      </a:xfrm>
                      <a:prstGeom prst="rect">
                        <a:avLst/>
                      </a:prstGeom>
                    </p:spPr>
                  </p:pic>
                </p:oleObj>
              </mc:Fallback>
            </mc:AlternateContent>
          </a:graphicData>
        </a:graphic>
      </p:graphicFrame>
      <p:sp>
        <p:nvSpPr>
          <p:cNvPr id="17" name="テキスト プレースホルダー 6">
            <a:extLst>
              <a:ext uri="{FF2B5EF4-FFF2-40B4-BE49-F238E27FC236}">
                <a16:creationId xmlns:a16="http://schemas.microsoft.com/office/drawing/2014/main" id="{C2D31D52-15E3-4E69-B460-BB34674EDB82}"/>
              </a:ext>
            </a:extLst>
          </p:cNvPr>
          <p:cNvSpPr txBox="1">
            <a:spLocks/>
          </p:cNvSpPr>
          <p:nvPr/>
        </p:nvSpPr>
        <p:spPr>
          <a:xfrm>
            <a:off x="669682" y="6341423"/>
            <a:ext cx="4089605"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参考：品川区「避難行動要支援者の支援体制づくりの手引き」</a:t>
            </a:r>
          </a:p>
        </p:txBody>
      </p:sp>
    </p:spTree>
    <p:extLst>
      <p:ext uri="{BB962C8B-B14F-4D97-AF65-F5344CB8AC3E}">
        <p14:creationId xmlns:p14="http://schemas.microsoft.com/office/powerpoint/2010/main" val="212182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p:txBody>
          <a:bodyPr/>
          <a:lstStyle/>
          <a:p>
            <a:r>
              <a:rPr lang="en-US" altLang="ja-JP"/>
              <a:t>【</a:t>
            </a:r>
            <a:r>
              <a:rPr lang="ja-JP" altLang="en-US"/>
              <a:t>事例</a:t>
            </a:r>
            <a:r>
              <a:rPr lang="en-US" altLang="ja-JP"/>
              <a:t>】</a:t>
            </a:r>
            <a:r>
              <a:rPr lang="ja-JP" altLang="en-US"/>
              <a:t>　避難支援体制を確保するための取組③</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18</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■「避難支援個別計画」の作成　</a:t>
            </a:r>
            <a:r>
              <a:rPr lang="zh-TW" altLang="en-US" sz="2000">
                <a:solidFill>
                  <a:schemeClr val="tx1">
                    <a:lumMod val="75000"/>
                    <a:lumOff val="25000"/>
                  </a:schemeClr>
                </a:solidFill>
              </a:rPr>
              <a:t>（</a:t>
            </a:r>
            <a:r>
              <a:rPr lang="ja-JP" altLang="en-US" sz="2000">
                <a:solidFill>
                  <a:schemeClr val="tx1">
                    <a:lumMod val="75000"/>
                    <a:lumOff val="25000"/>
                  </a:schemeClr>
                </a:solidFill>
              </a:rPr>
              <a:t>別府市）</a:t>
            </a:r>
            <a:endParaRPr lang="ja-JP" altLang="en-US" sz="2400">
              <a:solidFill>
                <a:schemeClr val="tx1">
                  <a:lumMod val="75000"/>
                  <a:lumOff val="25000"/>
                </a:schemeClr>
              </a:solidFill>
            </a:endParaRP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84223" y="1479003"/>
            <a:ext cx="7775554" cy="506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5" name="図 4">
            <a:extLst>
              <a:ext uri="{FF2B5EF4-FFF2-40B4-BE49-F238E27FC236}">
                <a16:creationId xmlns:a16="http://schemas.microsoft.com/office/drawing/2014/main" id="{73309AE5-327A-4F08-A05B-193CFCA53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130" y="2391154"/>
            <a:ext cx="7093740" cy="3878604"/>
          </a:xfrm>
          <a:prstGeom prst="rect">
            <a:avLst/>
          </a:prstGeom>
        </p:spPr>
      </p:pic>
      <p:sp>
        <p:nvSpPr>
          <p:cNvPr id="18" name="テキスト プレースホルダー 6">
            <a:extLst>
              <a:ext uri="{FF2B5EF4-FFF2-40B4-BE49-F238E27FC236}">
                <a16:creationId xmlns:a16="http://schemas.microsoft.com/office/drawing/2014/main" id="{E1182E8E-B6A2-47C2-AC31-451DAA16A46D}"/>
              </a:ext>
            </a:extLst>
          </p:cNvPr>
          <p:cNvSpPr txBox="1">
            <a:spLocks/>
          </p:cNvSpPr>
          <p:nvPr/>
        </p:nvSpPr>
        <p:spPr>
          <a:xfrm>
            <a:off x="0" y="6566756"/>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参考：内閣府防災「避難行動要支援者の避難行動支援に関する取組指針（令和３年５月改定）参考資料（第</a:t>
            </a:r>
            <a:r>
              <a:rPr kumimoji="1" lang="en-US" altLang="ja-JP"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Ⅴ</a:t>
            </a: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部）」</a:t>
            </a:r>
          </a:p>
        </p:txBody>
      </p:sp>
      <p:sp>
        <p:nvSpPr>
          <p:cNvPr id="19" name="正方形/長方形 18">
            <a:extLst>
              <a:ext uri="{FF2B5EF4-FFF2-40B4-BE49-F238E27FC236}">
                <a16:creationId xmlns:a16="http://schemas.microsoft.com/office/drawing/2014/main" id="{13586DC2-8ECA-46B4-8F83-BA975E4214E1}"/>
              </a:ext>
            </a:extLst>
          </p:cNvPr>
          <p:cNvSpPr/>
          <p:nvPr/>
        </p:nvSpPr>
        <p:spPr>
          <a:xfrm>
            <a:off x="1283190" y="6255735"/>
            <a:ext cx="6183938" cy="307777"/>
          </a:xfrm>
          <a:prstGeom prst="rect">
            <a:avLst/>
          </a:prstGeom>
        </p:spPr>
        <p:txBody>
          <a:bodyPr wrap="square">
            <a:spAutoFit/>
          </a:bodyPr>
          <a:lstStyle/>
          <a:p>
            <a:pPr algn="ctr"/>
            <a:r>
              <a:rPr lang="ja-JP" altLang="en-US" sz="1400">
                <a:solidFill>
                  <a:srgbClr val="404040"/>
                </a:solidFill>
                <a:latin typeface="HGPｺﾞｼｯｸE" panose="020B0900000000000000" pitchFamily="50" charset="-128"/>
                <a:ea typeface="HGPｺﾞｼｯｸE" panose="020B0900000000000000" pitchFamily="50" charset="-128"/>
              </a:rPr>
              <a:t>誰一人取り残さない防災　福祉専門職が参画した個別計画の策定（別府市）</a:t>
            </a:r>
            <a:endParaRPr lang="zh-TW" altLang="en-US" sz="1400">
              <a:solidFill>
                <a:srgbClr val="404040"/>
              </a:solidFill>
              <a:latin typeface="HGPｺﾞｼｯｸE" panose="020B0900000000000000" pitchFamily="50" charset="-128"/>
              <a:ea typeface="HGPｺﾞｼｯｸE" panose="020B0900000000000000" pitchFamily="50" charset="-128"/>
            </a:endParaRPr>
          </a:p>
        </p:txBody>
      </p:sp>
      <p:sp>
        <p:nvSpPr>
          <p:cNvPr id="10" name="正方形/長方形 9">
            <a:extLst>
              <a:ext uri="{FF2B5EF4-FFF2-40B4-BE49-F238E27FC236}">
                <a16:creationId xmlns:a16="http://schemas.microsoft.com/office/drawing/2014/main" id="{7195DB8B-F999-4E34-909A-7FC498472A69}"/>
              </a:ext>
            </a:extLst>
          </p:cNvPr>
          <p:cNvSpPr/>
          <p:nvPr/>
        </p:nvSpPr>
        <p:spPr>
          <a:xfrm>
            <a:off x="673100" y="1458230"/>
            <a:ext cx="7797800" cy="1040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spcAft>
                <a:spcPts val="200"/>
              </a:spcAft>
              <a:buFont typeface="HGPｺﾞｼｯｸE" panose="020B0900000000000000" pitchFamily="50" charset="-128"/>
              <a:buChar char="○"/>
            </a:pPr>
            <a:r>
              <a:rPr lang="ja-JP" altLang="en-US" sz="2000" spc="-60">
                <a:solidFill>
                  <a:schemeClr val="tx1">
                    <a:lumMod val="75000"/>
                    <a:lumOff val="25000"/>
                  </a:schemeClr>
                </a:solidFill>
                <a:latin typeface="HGPｺﾞｼｯｸE" panose="020B0900000000000000" pitchFamily="50" charset="-128"/>
                <a:ea typeface="HGPｺﾞｼｯｸE" panose="020B0900000000000000" pitchFamily="50" charset="-128"/>
              </a:rPr>
              <a:t>平成</a:t>
            </a:r>
            <a:r>
              <a:rPr lang="en-US" altLang="ja-JP" sz="2000" spc="-60">
                <a:solidFill>
                  <a:schemeClr val="tx1">
                    <a:lumMod val="75000"/>
                    <a:lumOff val="25000"/>
                  </a:schemeClr>
                </a:solidFill>
                <a:latin typeface="HGPｺﾞｼｯｸE" panose="020B0900000000000000" pitchFamily="50" charset="-128"/>
                <a:ea typeface="HGPｺﾞｼｯｸE" panose="020B0900000000000000" pitchFamily="50" charset="-128"/>
              </a:rPr>
              <a:t>29</a:t>
            </a:r>
            <a:r>
              <a:rPr lang="ja-JP" altLang="en-US" sz="2000" spc="-60">
                <a:solidFill>
                  <a:schemeClr val="tx1">
                    <a:lumMod val="75000"/>
                    <a:lumOff val="25000"/>
                  </a:schemeClr>
                </a:solidFill>
                <a:latin typeface="HGPｺﾞｼｯｸE" panose="020B0900000000000000" pitchFamily="50" charset="-128"/>
                <a:ea typeface="HGPｺﾞｼｯｸE" panose="020B0900000000000000" pitchFamily="50" charset="-128"/>
              </a:rPr>
              <a:t>年度から、介護支援専門員（ケアマネジャー）や相談支援</a:t>
            </a:r>
            <a:br>
              <a:rPr lang="en-US" altLang="ja-JP" sz="2000" spc="-6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spc="-60">
                <a:solidFill>
                  <a:schemeClr val="tx1">
                    <a:lumMod val="75000"/>
                    <a:lumOff val="25000"/>
                  </a:schemeClr>
                </a:solidFill>
                <a:latin typeface="HGPｺﾞｼｯｸE" panose="020B0900000000000000" pitchFamily="50" charset="-128"/>
                <a:ea typeface="HGPｺﾞｼｯｸE" panose="020B0900000000000000" pitchFamily="50" charset="-128"/>
              </a:rPr>
              <a:t>専門員等の福祉関係者が参加し、当事者や地域、行政等が連携して</a:t>
            </a:r>
            <a:br>
              <a:rPr lang="en-US" altLang="ja-JP" sz="2000" spc="-6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spc="-60">
                <a:solidFill>
                  <a:schemeClr val="tx1">
                    <a:lumMod val="75000"/>
                    <a:lumOff val="25000"/>
                  </a:schemeClr>
                </a:solidFill>
                <a:latin typeface="HGPｺﾞｼｯｸE" panose="020B0900000000000000" pitchFamily="50" charset="-128"/>
                <a:ea typeface="HGPｺﾞｼｯｸE" panose="020B0900000000000000" pitchFamily="50" charset="-128"/>
              </a:rPr>
              <a:t>個別避難計画作成に取り組んでいる。</a:t>
            </a:r>
            <a:endParaRPr lang="en-US" altLang="ja-JP" sz="2000" spc="-6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08540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03A45-23B7-4D49-BF15-05BDBE966538}"/>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　身体障害者補助犬への対応について</a:t>
            </a:r>
          </a:p>
        </p:txBody>
      </p:sp>
      <p:sp>
        <p:nvSpPr>
          <p:cNvPr id="3" name="コンテンツ プレースホルダー 2">
            <a:extLst>
              <a:ext uri="{FF2B5EF4-FFF2-40B4-BE49-F238E27FC236}">
                <a16:creationId xmlns:a16="http://schemas.microsoft.com/office/drawing/2014/main" id="{790609E6-58E2-4C10-825B-47E8F3FBDA2D}"/>
              </a:ext>
            </a:extLst>
          </p:cNvPr>
          <p:cNvSpPr>
            <a:spLocks noGrp="1"/>
          </p:cNvSpPr>
          <p:nvPr>
            <p:ph idx="1"/>
          </p:nvPr>
        </p:nvSpPr>
        <p:spPr>
          <a:xfrm>
            <a:off x="292552" y="760984"/>
            <a:ext cx="8510128" cy="6097016"/>
          </a:xfrm>
        </p:spPr>
        <p:txBody>
          <a:bodyPr>
            <a:normAutofit/>
          </a:bodyPr>
          <a:lstStyle/>
          <a:p>
            <a:pPr>
              <a:lnSpc>
                <a:spcPts val="2880"/>
              </a:lnSpc>
            </a:pPr>
            <a:r>
              <a:rPr kumimoji="1" lang="ja-JP" altLang="en-US" sz="2400" dirty="0">
                <a:solidFill>
                  <a:schemeClr val="tx1">
                    <a:lumMod val="75000"/>
                    <a:lumOff val="25000"/>
                  </a:schemeClr>
                </a:solidFill>
              </a:rPr>
              <a:t>身体障害者補助犬（</a:t>
            </a:r>
            <a:r>
              <a:rPr kumimoji="1" lang="ja-JP" altLang="en-US" sz="2400" u="sng" dirty="0">
                <a:solidFill>
                  <a:schemeClr val="tx1">
                    <a:lumMod val="75000"/>
                    <a:lumOff val="25000"/>
                  </a:schemeClr>
                </a:solidFill>
              </a:rPr>
              <a:t>盲導犬</a:t>
            </a:r>
            <a:r>
              <a:rPr kumimoji="1" lang="ja-JP" altLang="en-US" sz="2400" dirty="0">
                <a:solidFill>
                  <a:schemeClr val="tx1">
                    <a:lumMod val="75000"/>
                    <a:lumOff val="25000"/>
                  </a:schemeClr>
                </a:solidFill>
              </a:rPr>
              <a:t>、</a:t>
            </a:r>
            <a:r>
              <a:rPr kumimoji="1" lang="ja-JP" altLang="en-US" sz="2400" u="sng" dirty="0">
                <a:solidFill>
                  <a:schemeClr val="tx1">
                    <a:lumMod val="75000"/>
                    <a:lumOff val="25000"/>
                  </a:schemeClr>
                </a:solidFill>
              </a:rPr>
              <a:t>介助犬</a:t>
            </a:r>
            <a:r>
              <a:rPr kumimoji="1" lang="ja-JP" altLang="en-US" sz="2400" dirty="0">
                <a:solidFill>
                  <a:schemeClr val="tx1">
                    <a:lumMod val="75000"/>
                    <a:lumOff val="25000"/>
                  </a:schemeClr>
                </a:solidFill>
              </a:rPr>
              <a:t>及び</a:t>
            </a:r>
            <a:r>
              <a:rPr kumimoji="1" lang="ja-JP" altLang="en-US" sz="2400" u="sng" dirty="0">
                <a:solidFill>
                  <a:schemeClr val="tx1">
                    <a:lumMod val="75000"/>
                    <a:lumOff val="25000"/>
                  </a:schemeClr>
                </a:solidFill>
              </a:rPr>
              <a:t>聴導犬</a:t>
            </a:r>
            <a:r>
              <a:rPr kumimoji="1" lang="ja-JP" altLang="en-US" sz="2400" dirty="0">
                <a:solidFill>
                  <a:schemeClr val="tx1">
                    <a:lumMod val="75000"/>
                    <a:lumOff val="25000"/>
                  </a:schemeClr>
                </a:solidFill>
              </a:rPr>
              <a:t>）は、「身体障害者補助犬法」に基づき訓練・認定された犬のことで、</a:t>
            </a:r>
            <a:r>
              <a:rPr kumimoji="1" lang="ja-JP" altLang="en-US" sz="2400" u="sng" dirty="0">
                <a:solidFill>
                  <a:schemeClr val="tx1">
                    <a:lumMod val="75000"/>
                    <a:lumOff val="25000"/>
                  </a:schemeClr>
                </a:solidFill>
              </a:rPr>
              <a:t>ペットとは異なり</a:t>
            </a:r>
            <a:r>
              <a:rPr kumimoji="1" lang="ja-JP" altLang="en-US" sz="2400" dirty="0">
                <a:solidFill>
                  <a:schemeClr val="tx1">
                    <a:lumMod val="75000"/>
                    <a:lumOff val="25000"/>
                  </a:schemeClr>
                </a:solidFill>
              </a:rPr>
              <a:t>、同法に基づく対応が必要になります。</a:t>
            </a:r>
            <a:endParaRPr kumimoji="1" lang="en-US" altLang="ja-JP" sz="2400" dirty="0">
              <a:solidFill>
                <a:schemeClr val="tx1">
                  <a:lumMod val="75000"/>
                  <a:lumOff val="25000"/>
                </a:schemeClr>
              </a:solidFill>
            </a:endParaRPr>
          </a:p>
          <a:p>
            <a:pPr>
              <a:lnSpc>
                <a:spcPts val="2880"/>
              </a:lnSpc>
            </a:pPr>
            <a:r>
              <a:rPr lang="ja-JP" altLang="en-US" sz="2400" dirty="0">
                <a:solidFill>
                  <a:schemeClr val="tx1">
                    <a:lumMod val="75000"/>
                    <a:lumOff val="25000"/>
                  </a:schemeClr>
                </a:solidFill>
              </a:rPr>
              <a:t>このため、</a:t>
            </a:r>
            <a:r>
              <a:rPr lang="ja-JP" altLang="en-US" sz="2400" u="sng" dirty="0">
                <a:solidFill>
                  <a:schemeClr val="tx1">
                    <a:lumMod val="75000"/>
                    <a:lumOff val="25000"/>
                  </a:schemeClr>
                </a:solidFill>
              </a:rPr>
              <a:t>原則として、身体障害者と身体障害者補助犬を分離せず福祉避難所等で受け入れるべき</a:t>
            </a:r>
            <a:r>
              <a:rPr lang="ja-JP" altLang="en-US" sz="2400" dirty="0">
                <a:solidFill>
                  <a:schemeClr val="tx1">
                    <a:lumMod val="75000"/>
                    <a:lumOff val="25000"/>
                  </a:schemeClr>
                </a:solidFill>
              </a:rPr>
              <a:t>とされていることに留意する必要があります。</a:t>
            </a:r>
            <a:endParaRPr kumimoji="1" lang="en-US" altLang="ja-JP" sz="2400" dirty="0">
              <a:solidFill>
                <a:schemeClr val="tx1">
                  <a:lumMod val="75000"/>
                  <a:lumOff val="25000"/>
                </a:schemeClr>
              </a:solidFill>
            </a:endParaRPr>
          </a:p>
          <a:p>
            <a:pPr marL="0" indent="0">
              <a:buNone/>
            </a:pPr>
            <a:endParaRPr kumimoji="1" lang="ja-JP" altLang="en-US" sz="2000" dirty="0"/>
          </a:p>
        </p:txBody>
      </p:sp>
      <p:sp>
        <p:nvSpPr>
          <p:cNvPr id="4" name="スライド番号プレースホルダー 3">
            <a:extLst>
              <a:ext uri="{FF2B5EF4-FFF2-40B4-BE49-F238E27FC236}">
                <a16:creationId xmlns:a16="http://schemas.microsoft.com/office/drawing/2014/main" id="{C6E7E8AF-5E5C-4876-80C2-CF2EB071431E}"/>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pic>
        <p:nvPicPr>
          <p:cNvPr id="6" name="図 5">
            <a:extLst>
              <a:ext uri="{FF2B5EF4-FFF2-40B4-BE49-F238E27FC236}">
                <a16:creationId xmlns:a16="http://schemas.microsoft.com/office/drawing/2014/main" id="{E1B1F1E3-753D-493B-83E6-5AC67A1E8657}"/>
              </a:ext>
            </a:extLst>
          </p:cNvPr>
          <p:cNvPicPr>
            <a:picLocks noChangeAspect="1"/>
          </p:cNvPicPr>
          <p:nvPr/>
        </p:nvPicPr>
        <p:blipFill rotWithShape="1">
          <a:blip r:embed="rId3"/>
          <a:srcRect t="64895"/>
          <a:stretch/>
        </p:blipFill>
        <p:spPr>
          <a:xfrm>
            <a:off x="4637532" y="4872857"/>
            <a:ext cx="4165148" cy="1912626"/>
          </a:xfrm>
          <a:prstGeom prst="rect">
            <a:avLst/>
          </a:prstGeom>
        </p:spPr>
      </p:pic>
      <p:sp>
        <p:nvSpPr>
          <p:cNvPr id="5" name="テキスト ボックス 4">
            <a:extLst>
              <a:ext uri="{FF2B5EF4-FFF2-40B4-BE49-F238E27FC236}">
                <a16:creationId xmlns:a16="http://schemas.microsoft.com/office/drawing/2014/main" id="{CEA9329B-1F43-431D-8A6B-B606AE606497}"/>
              </a:ext>
            </a:extLst>
          </p:cNvPr>
          <p:cNvSpPr txBox="1"/>
          <p:nvPr/>
        </p:nvSpPr>
        <p:spPr>
          <a:xfrm>
            <a:off x="230477" y="5012967"/>
            <a:ext cx="4517899" cy="1754326"/>
          </a:xfrm>
          <a:prstGeom prst="rect">
            <a:avLst/>
          </a:prstGeom>
          <a:noFill/>
        </p:spPr>
        <p:txBody>
          <a:bodyPr wrap="square" rtlCol="0">
            <a:spAutoFit/>
          </a:bodyPr>
          <a:lstStyle/>
          <a:p>
            <a:r>
              <a:rPr kumimoji="1" lang="ja-JP" altLang="en-US" sz="1600" dirty="0"/>
              <a:t>盲導犬：視覚障害のある人が街なかを安全に　</a:t>
            </a:r>
            <a:endParaRPr kumimoji="1" lang="en-US" altLang="ja-JP" sz="1600" dirty="0"/>
          </a:p>
          <a:p>
            <a:r>
              <a:rPr kumimoji="1" lang="ja-JP" altLang="en-US" sz="1600" dirty="0"/>
              <a:t>　　　　歩けるようにサポートする。</a:t>
            </a:r>
            <a:endParaRPr kumimoji="1" lang="en-US" altLang="ja-JP" sz="1600" dirty="0"/>
          </a:p>
          <a:p>
            <a:r>
              <a:rPr kumimoji="1" lang="ja-JP" altLang="en-US" sz="1600" dirty="0"/>
              <a:t>介助犬：肢体不自由のある人の日常生活動作</a:t>
            </a:r>
            <a:endParaRPr kumimoji="1" lang="en-US" altLang="ja-JP" sz="1600" dirty="0"/>
          </a:p>
          <a:p>
            <a:r>
              <a:rPr kumimoji="1" lang="ja-JP" altLang="en-US" sz="1600" dirty="0"/>
              <a:t>　　　　をサポートする。</a:t>
            </a:r>
            <a:endParaRPr kumimoji="1" lang="en-US" altLang="ja-JP" sz="1600" dirty="0"/>
          </a:p>
          <a:p>
            <a:r>
              <a:rPr kumimoji="1" lang="ja-JP" altLang="en-US" sz="1600" dirty="0"/>
              <a:t>聴導犬：聴覚障害のある人に生活の中の必要</a:t>
            </a:r>
            <a:endParaRPr kumimoji="1" lang="en-US" altLang="ja-JP" sz="1600" dirty="0"/>
          </a:p>
          <a:p>
            <a:r>
              <a:rPr kumimoji="1" lang="ja-JP" altLang="en-US" sz="1600" dirty="0"/>
              <a:t>　　　　な音を知らせ、音源まで誘導する。</a:t>
            </a:r>
            <a:endParaRPr kumimoji="1" lang="en-US" altLang="ja-JP" sz="1600" dirty="0"/>
          </a:p>
          <a:p>
            <a:r>
              <a:rPr kumimoji="1" lang="ja-JP" altLang="en-US" sz="1200" dirty="0"/>
              <a:t>（出典：「人とペットの災害対策ガイドライン」（環境省））</a:t>
            </a:r>
          </a:p>
        </p:txBody>
      </p:sp>
      <p:sp>
        <p:nvSpPr>
          <p:cNvPr id="7" name="正方形/長方形 6">
            <a:extLst>
              <a:ext uri="{FF2B5EF4-FFF2-40B4-BE49-F238E27FC236}">
                <a16:creationId xmlns:a16="http://schemas.microsoft.com/office/drawing/2014/main" id="{162633CE-9127-46C4-8D07-973BA274AA73}"/>
              </a:ext>
            </a:extLst>
          </p:cNvPr>
          <p:cNvSpPr/>
          <p:nvPr/>
        </p:nvSpPr>
        <p:spPr>
          <a:xfrm>
            <a:off x="262800" y="741040"/>
            <a:ext cx="8618400" cy="2392304"/>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altLang="ja-JP"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8" name="テキスト ボックス 7">
            <a:extLst>
              <a:ext uri="{FF2B5EF4-FFF2-40B4-BE49-F238E27FC236}">
                <a16:creationId xmlns:a16="http://schemas.microsoft.com/office/drawing/2014/main" id="{6F3470FB-3CAB-4E5C-8F9F-65A2A1A9236E}"/>
              </a:ext>
            </a:extLst>
          </p:cNvPr>
          <p:cNvSpPr txBox="1"/>
          <p:nvPr/>
        </p:nvSpPr>
        <p:spPr>
          <a:xfrm>
            <a:off x="262800" y="3300376"/>
            <a:ext cx="8618400" cy="1631216"/>
          </a:xfrm>
          <a:prstGeom prst="rect">
            <a:avLst/>
          </a:prstGeom>
          <a:noFill/>
        </p:spPr>
        <p:txBody>
          <a:bodyPr wrap="square" rtlCol="0">
            <a:spAutoFit/>
          </a:bodyPr>
          <a:lstStyle/>
          <a:p>
            <a:pPr>
              <a:lnSpc>
                <a:spcPts val="2000"/>
              </a:lnSpc>
            </a:pP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平時から地域の</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方々に、災害時においては避難者の方々に、身体障害者補助犬に</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ts val="2000"/>
              </a:lnSpc>
            </a:pP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対する理解を求めてください。また、災害時に備えて、避難所での受け入れ訓練など</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ts val="2000"/>
              </a:lnSpc>
            </a:pPr>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を実施することも大切です。</a:t>
            </a:r>
            <a:endPar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ts val="2000"/>
              </a:lnSpc>
            </a:pPr>
            <a:endPar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ts val="2000"/>
              </a:lnSpc>
            </a:pP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アレルギー等がある方などに対しては、避難所内の生活圏を離す、別室を用意する</a:t>
            </a:r>
            <a:endPar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ts val="2000"/>
              </a:lnSpc>
            </a:pP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などの配慮が必要となる場合があります。</a:t>
            </a:r>
            <a:endPar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967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D4FC64D-B7D4-48F2-9DD7-1B361BCACDD1}"/>
              </a:ext>
            </a:extLst>
          </p:cNvPr>
          <p:cNvSpPr>
            <a:spLocks noGrp="1"/>
          </p:cNvSpPr>
          <p:nvPr>
            <p:ph type="title"/>
          </p:nvPr>
        </p:nvSpPr>
        <p:spPr>
          <a:xfrm>
            <a:off x="0" y="-2697"/>
            <a:ext cx="9144000" cy="650083"/>
          </a:xfrm>
        </p:spPr>
        <p:txBody>
          <a:bodyPr/>
          <a:lstStyle/>
          <a:p>
            <a:r>
              <a:rPr lang="ja-JP" altLang="en-US"/>
              <a:t>要配慮者とは</a:t>
            </a:r>
          </a:p>
        </p:txBody>
      </p:sp>
      <p:sp>
        <p:nvSpPr>
          <p:cNvPr id="42" name="スライド番号プレースホルダー 3">
            <a:extLst>
              <a:ext uri="{FF2B5EF4-FFF2-40B4-BE49-F238E27FC236}">
                <a16:creationId xmlns:a16="http://schemas.microsoft.com/office/drawing/2014/main" id="{4BBB97C8-8E69-4824-A441-7913B810BFC2}"/>
              </a:ext>
            </a:extLst>
          </p:cNvPr>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3" name="正方形/長方形 42">
            <a:extLst>
              <a:ext uri="{FF2B5EF4-FFF2-40B4-BE49-F238E27FC236}">
                <a16:creationId xmlns:a16="http://schemas.microsoft.com/office/drawing/2014/main" id="{1D444B06-B84E-4CA3-8849-59B5317C578C}"/>
              </a:ext>
            </a:extLst>
          </p:cNvPr>
          <p:cNvSpPr/>
          <p:nvPr/>
        </p:nvSpPr>
        <p:spPr>
          <a:xfrm>
            <a:off x="371327" y="762592"/>
            <a:ext cx="8401346" cy="2280963"/>
          </a:xfrm>
          <a:prstGeom prst="rect">
            <a:avLst/>
          </a:prstGeom>
          <a:solidFill>
            <a:srgbClr val="35A16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44" name="正方形/長方形 43">
            <a:extLst>
              <a:ext uri="{FF2B5EF4-FFF2-40B4-BE49-F238E27FC236}">
                <a16:creationId xmlns:a16="http://schemas.microsoft.com/office/drawing/2014/main" id="{0D915C20-8900-4227-AE94-6BD7510F386C}"/>
              </a:ext>
            </a:extLst>
          </p:cNvPr>
          <p:cNvSpPr/>
          <p:nvPr/>
        </p:nvSpPr>
        <p:spPr>
          <a:xfrm>
            <a:off x="375751" y="758759"/>
            <a:ext cx="162323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要配慮者</a:t>
            </a:r>
            <a:endParaRPr kumimoji="1" lang="en-US" altLang="ja-JP" sz="28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5" name="正方形/長方形 44">
            <a:extLst>
              <a:ext uri="{FF2B5EF4-FFF2-40B4-BE49-F238E27FC236}">
                <a16:creationId xmlns:a16="http://schemas.microsoft.com/office/drawing/2014/main" id="{DF46D065-DDEC-4D08-A2EE-1C363B6546A2}"/>
              </a:ext>
            </a:extLst>
          </p:cNvPr>
          <p:cNvSpPr/>
          <p:nvPr/>
        </p:nvSpPr>
        <p:spPr>
          <a:xfrm>
            <a:off x="710999" y="1929690"/>
            <a:ext cx="7722003" cy="9597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46" name="正方形/長方形 45">
            <a:extLst>
              <a:ext uri="{FF2B5EF4-FFF2-40B4-BE49-F238E27FC236}">
                <a16:creationId xmlns:a16="http://schemas.microsoft.com/office/drawing/2014/main" id="{0F4B7F02-1887-4E92-9B3E-251BFBEF0C90}"/>
              </a:ext>
            </a:extLst>
          </p:cNvPr>
          <p:cNvSpPr/>
          <p:nvPr/>
        </p:nvSpPr>
        <p:spPr>
          <a:xfrm>
            <a:off x="562260" y="1270440"/>
            <a:ext cx="7870741" cy="646331"/>
          </a:xfrm>
          <a:prstGeom prst="rect">
            <a:avLst/>
          </a:prstGeom>
        </p:spPr>
        <p:txBody>
          <a:bodyPr wrap="square">
            <a:spAutoFit/>
          </a:bodyPr>
          <a:lstStyle/>
          <a:p>
            <a:pPr lvl="0" defTabSz="914400">
              <a:defRPr/>
            </a:pPr>
            <a:r>
              <a:rPr kumimoji="1" lang="ja-JP" altLang="en-US" sz="18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高齢者、障害</a:t>
            </a:r>
            <a:r>
              <a:rPr kumimoji="1" lang="ja-JP" altLang="en-US">
                <a:solidFill>
                  <a:prstClr val="white"/>
                </a:solidFill>
                <a:latin typeface="HGPｺﾞｼｯｸE" panose="020B0900000000000000" pitchFamily="50" charset="-128"/>
                <a:ea typeface="HGPｺﾞｼｯｸE" panose="020B0900000000000000" pitchFamily="50" charset="-128"/>
              </a:rPr>
              <a:t>者、難病患者、乳幼児、 妊産婦、外国人、</a:t>
            </a:r>
            <a:r>
              <a:rPr kumimoji="1" lang="en-US" altLang="ja-JP">
                <a:solidFill>
                  <a:prstClr val="white"/>
                </a:solidFill>
                <a:latin typeface="HGPｺﾞｼｯｸE" panose="020B0900000000000000" pitchFamily="50" charset="-128"/>
                <a:ea typeface="HGPｺﾞｼｯｸE" panose="020B0900000000000000" pitchFamily="50" charset="-128"/>
              </a:rPr>
              <a:t>LGBT</a:t>
            </a:r>
            <a:r>
              <a:rPr kumimoji="1" lang="ja-JP" altLang="en-US">
                <a:solidFill>
                  <a:prstClr val="white"/>
                </a:solidFill>
                <a:latin typeface="HGPｺﾞｼｯｸE" panose="020B0900000000000000" pitchFamily="50" charset="-128"/>
                <a:ea typeface="HGPｺﾞｼｯｸE" panose="020B0900000000000000" pitchFamily="50" charset="-128"/>
              </a:rPr>
              <a:t>など</a:t>
            </a:r>
            <a:r>
              <a:rPr kumimoji="1" lang="ja-JP" altLang="en-US" sz="18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特に配慮を要する者</a:t>
            </a:r>
            <a:endParaRPr kumimoji="1" lang="en-US" altLang="ja-JP" sz="18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7" name="正方形/長方形 46">
            <a:extLst>
              <a:ext uri="{FF2B5EF4-FFF2-40B4-BE49-F238E27FC236}">
                <a16:creationId xmlns:a16="http://schemas.microsoft.com/office/drawing/2014/main" id="{DCAB82EF-F66E-41AC-88FB-69C78D0B010E}"/>
              </a:ext>
            </a:extLst>
          </p:cNvPr>
          <p:cNvSpPr/>
          <p:nvPr/>
        </p:nvSpPr>
        <p:spPr>
          <a:xfrm>
            <a:off x="710998" y="1939013"/>
            <a:ext cx="2496228"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lumMod val="85000"/>
                    <a:lumOff val="15000"/>
                  </a:schemeClr>
                </a:solidFill>
                <a:effectLst/>
                <a:uLnTx/>
                <a:uFillTx/>
                <a:latin typeface="HGPｺﾞｼｯｸE" panose="020B0900000000000000" pitchFamily="50" charset="-128"/>
                <a:ea typeface="HGPｺﾞｼｯｸE" panose="020B0900000000000000" pitchFamily="50" charset="-128"/>
                <a:cs typeface="+mn-cs"/>
              </a:rPr>
              <a:t>避難行動要支援者</a:t>
            </a:r>
            <a:endParaRPr kumimoji="1" lang="en-US" altLang="ja-JP" sz="2000" b="0" i="0" u="none" strike="noStrike" kern="1200" cap="none" spc="0" normalizeH="0" baseline="0" noProof="0">
              <a:ln>
                <a:noFill/>
              </a:ln>
              <a:solidFill>
                <a:schemeClr val="tx1">
                  <a:lumMod val="85000"/>
                  <a:lumOff val="15000"/>
                </a:schemeClr>
              </a:solidFill>
              <a:effectLst/>
              <a:uLnTx/>
              <a:uFillTx/>
              <a:latin typeface="HGPｺﾞｼｯｸE" panose="020B0900000000000000" pitchFamily="50" charset="-128"/>
              <a:ea typeface="HGPｺﾞｼｯｸE" panose="020B0900000000000000" pitchFamily="50" charset="-128"/>
              <a:cs typeface="+mn-cs"/>
            </a:endParaRPr>
          </a:p>
        </p:txBody>
      </p:sp>
      <p:sp>
        <p:nvSpPr>
          <p:cNvPr id="52" name="正方形/長方形 51">
            <a:extLst>
              <a:ext uri="{FF2B5EF4-FFF2-40B4-BE49-F238E27FC236}">
                <a16:creationId xmlns:a16="http://schemas.microsoft.com/office/drawing/2014/main" id="{18814665-8DD4-42B2-A5D2-F52B9B8C400C}"/>
              </a:ext>
            </a:extLst>
          </p:cNvPr>
          <p:cNvSpPr/>
          <p:nvPr/>
        </p:nvSpPr>
        <p:spPr>
          <a:xfrm>
            <a:off x="723694" y="2294519"/>
            <a:ext cx="6817843"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35A16B"/>
                </a:solidFill>
                <a:effectLst/>
                <a:uLnTx/>
                <a:uFillTx/>
                <a:latin typeface="HGPｺﾞｼｯｸE" panose="020B0900000000000000" pitchFamily="50" charset="-128"/>
                <a:ea typeface="HGPｺﾞｼｯｸE" panose="020B0900000000000000" pitchFamily="50" charset="-128"/>
                <a:cs typeface="+mn-cs"/>
              </a:rPr>
              <a:t>要配慮者のうち、</a:t>
            </a:r>
            <a:r>
              <a:rPr kumimoji="1" lang="ja-JP" altLang="en-US" sz="1600" b="0" i="0" u="sng" strike="noStrike" kern="1200" cap="none" spc="0" normalizeH="0" baseline="0" noProof="0">
                <a:ln>
                  <a:noFill/>
                </a:ln>
                <a:solidFill>
                  <a:srgbClr val="35A16B"/>
                </a:solidFill>
                <a:effectLst/>
                <a:uLnTx/>
                <a:uFillTx/>
                <a:latin typeface="HGPｺﾞｼｯｸE" panose="020B0900000000000000" pitchFamily="50" charset="-128"/>
                <a:ea typeface="HGPｺﾞｼｯｸE" panose="020B0900000000000000" pitchFamily="50" charset="-128"/>
                <a:cs typeface="+mn-cs"/>
              </a:rPr>
              <a:t>災害時等に自ら避難することが難しく、特に支援が必要な者</a:t>
            </a:r>
            <a:endParaRPr kumimoji="1" lang="en-US" altLang="ja-JP" sz="1600" u="sng">
              <a:solidFill>
                <a:srgbClr val="35A16B"/>
              </a:solidFill>
              <a:latin typeface="HGPｺﾞｼｯｸE" panose="020B0900000000000000" pitchFamily="50" charset="-128"/>
              <a:ea typeface="HGPｺﾞｼｯｸE" panose="020B0900000000000000" pitchFamily="50" charset="-128"/>
            </a:endParaRPr>
          </a:p>
          <a:p>
            <a:pPr lvl="0" defTabSz="914400">
              <a:defRPr/>
            </a:pPr>
            <a:r>
              <a:rPr kumimoji="1" lang="ja-JP" altLang="en-US" sz="1600">
                <a:solidFill>
                  <a:srgbClr val="35A16B"/>
                </a:solidFill>
                <a:latin typeface="HGPｺﾞｼｯｸE" panose="020B0900000000000000" pitchFamily="50" charset="-128"/>
                <a:ea typeface="HGPｺﾞｼｯｸE" panose="020B0900000000000000" pitchFamily="50" charset="-128"/>
              </a:rPr>
              <a:t>（介護が必要な高齢者や一定程度の障害を持つ方など）</a:t>
            </a:r>
          </a:p>
        </p:txBody>
      </p:sp>
      <p:sp>
        <p:nvSpPr>
          <p:cNvPr id="53" name="正方形/長方形 52">
            <a:extLst>
              <a:ext uri="{FF2B5EF4-FFF2-40B4-BE49-F238E27FC236}">
                <a16:creationId xmlns:a16="http://schemas.microsoft.com/office/drawing/2014/main" id="{75B9CE79-E745-428B-8919-7A50387D3322}"/>
              </a:ext>
            </a:extLst>
          </p:cNvPr>
          <p:cNvSpPr/>
          <p:nvPr/>
        </p:nvSpPr>
        <p:spPr>
          <a:xfrm>
            <a:off x="371327" y="3611742"/>
            <a:ext cx="8401346" cy="82337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54" name="正方形/長方形 53">
            <a:extLst>
              <a:ext uri="{FF2B5EF4-FFF2-40B4-BE49-F238E27FC236}">
                <a16:creationId xmlns:a16="http://schemas.microsoft.com/office/drawing/2014/main" id="{1D6FE8D4-571A-4228-B66A-7F808B9F4091}"/>
              </a:ext>
            </a:extLst>
          </p:cNvPr>
          <p:cNvSpPr/>
          <p:nvPr/>
        </p:nvSpPr>
        <p:spPr>
          <a:xfrm>
            <a:off x="398976" y="3611742"/>
            <a:ext cx="268857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避難支援等関係者</a:t>
            </a:r>
            <a:endParaRPr kumimoji="0" lang="en-US" altLang="ja-JP"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55" name="正方形/長方形 54">
            <a:extLst>
              <a:ext uri="{FF2B5EF4-FFF2-40B4-BE49-F238E27FC236}">
                <a16:creationId xmlns:a16="http://schemas.microsoft.com/office/drawing/2014/main" id="{C6B78120-75CF-4D79-BC58-1D4262CD2798}"/>
              </a:ext>
            </a:extLst>
          </p:cNvPr>
          <p:cNvSpPr/>
          <p:nvPr/>
        </p:nvSpPr>
        <p:spPr>
          <a:xfrm>
            <a:off x="952120" y="4031627"/>
            <a:ext cx="741213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避難行動要支援者の避難支援等に関係する者</a:t>
            </a:r>
            <a:endParaRPr kumimoji="0" lang="en-US" altLang="ja-JP"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56" name="右矢印 11">
            <a:extLst>
              <a:ext uri="{FF2B5EF4-FFF2-40B4-BE49-F238E27FC236}">
                <a16:creationId xmlns:a16="http://schemas.microsoft.com/office/drawing/2014/main" id="{5B0F7E19-43EA-4EA0-A5AD-F99319B37B7E}"/>
              </a:ext>
            </a:extLst>
          </p:cNvPr>
          <p:cNvSpPr/>
          <p:nvPr/>
        </p:nvSpPr>
        <p:spPr>
          <a:xfrm rot="16200000">
            <a:off x="4331001" y="3030836"/>
            <a:ext cx="481998" cy="598375"/>
          </a:xfrm>
          <a:prstGeom prst="rightArrow">
            <a:avLst/>
          </a:prstGeom>
          <a:solidFill>
            <a:schemeClr val="tx1">
              <a:lumMod val="75000"/>
              <a:lumOff val="25000"/>
            </a:schemeClr>
          </a:solidFill>
          <a:ln w="28575">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62" name="テキスト プレースホルダー 6">
            <a:extLst>
              <a:ext uri="{FF2B5EF4-FFF2-40B4-BE49-F238E27FC236}">
                <a16:creationId xmlns:a16="http://schemas.microsoft.com/office/drawing/2014/main" id="{DDD8A8AC-F782-4167-AE7F-000DDB416285}"/>
              </a:ext>
            </a:extLst>
          </p:cNvPr>
          <p:cNvSpPr txBox="1">
            <a:spLocks/>
          </p:cNvSpPr>
          <p:nvPr/>
        </p:nvSpPr>
        <p:spPr>
          <a:xfrm>
            <a:off x="0" y="6566756"/>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参考：内閣府防災 「避難行動要支援者の避難行動支援に関する取組指針（令和３年５月改定）」</a:t>
            </a:r>
          </a:p>
        </p:txBody>
      </p:sp>
      <p:sp>
        <p:nvSpPr>
          <p:cNvPr id="26" name="テキスト ボックス 25">
            <a:extLst>
              <a:ext uri="{FF2B5EF4-FFF2-40B4-BE49-F238E27FC236}">
                <a16:creationId xmlns:a16="http://schemas.microsoft.com/office/drawing/2014/main" id="{EAD20EB8-4541-479E-BA89-E8293143BF06}"/>
              </a:ext>
            </a:extLst>
          </p:cNvPr>
          <p:cNvSpPr txBox="1"/>
          <p:nvPr/>
        </p:nvSpPr>
        <p:spPr>
          <a:xfrm>
            <a:off x="289712" y="4792311"/>
            <a:ext cx="8564576" cy="1323439"/>
          </a:xfrm>
          <a:prstGeom prst="rect">
            <a:avLst/>
          </a:prstGeom>
          <a:noFill/>
        </p:spPr>
        <p:txBody>
          <a:bodyPr wrap="square" rtlCol="0">
            <a:spAutoFit/>
          </a:bodyPr>
          <a:lstStyle/>
          <a:p>
            <a:pPr marL="9525" lvl="1" algn="just"/>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避難行動要支援者名簿</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9525" lvl="1" algn="just"/>
            <a:r>
              <a:rPr lang="ja-JP" altLang="en-US" sz="2000">
                <a:solidFill>
                  <a:srgbClr val="404040"/>
                </a:solidFill>
                <a:latin typeface="HGPｺﾞｼｯｸE" panose="020B0900000000000000" pitchFamily="50" charset="-128"/>
                <a:ea typeface="HGPｺﾞｼｯｸE" panose="020B0900000000000000" pitchFamily="50" charset="-128"/>
              </a:rPr>
              <a:t>避難支援には、避難行動要支援者名簿の作成が重要です。</a:t>
            </a:r>
            <a:endParaRPr lang="en-US" altLang="ja-JP" sz="2000">
              <a:solidFill>
                <a:srgbClr val="404040"/>
              </a:solidFill>
              <a:latin typeface="HGPｺﾞｼｯｸE" panose="020B0900000000000000" pitchFamily="50" charset="-128"/>
              <a:ea typeface="HGPｺﾞｼｯｸE" panose="020B0900000000000000" pitchFamily="50" charset="-128"/>
            </a:endParaRPr>
          </a:p>
          <a:p>
            <a:pPr marL="0" lvl="1"/>
            <a:r>
              <a:rPr lang="ja-JP" altLang="en-US" sz="2000" u="sng">
                <a:solidFill>
                  <a:srgbClr val="404040"/>
                </a:solidFill>
                <a:latin typeface="HGPｺﾞｼｯｸE" panose="020B0900000000000000" pitchFamily="50" charset="-128"/>
                <a:ea typeface="HGPｺﾞｼｯｸE" panose="020B0900000000000000" pitchFamily="50" charset="-128"/>
              </a:rPr>
              <a:t>避難行動要支援者名簿は個人情報の取り扱いに注意が必要ですが、全国的に活用が進んでいます。</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27" name="正方形/長方形 26">
            <a:extLst>
              <a:ext uri="{FF2B5EF4-FFF2-40B4-BE49-F238E27FC236}">
                <a16:creationId xmlns:a16="http://schemas.microsoft.com/office/drawing/2014/main" id="{1D6FE8D4-571A-4228-B66A-7F808B9F4091}"/>
              </a:ext>
            </a:extLst>
          </p:cNvPr>
          <p:cNvSpPr/>
          <p:nvPr/>
        </p:nvSpPr>
        <p:spPr>
          <a:xfrm>
            <a:off x="4833338" y="3095526"/>
            <a:ext cx="268857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災害時の避難支援</a:t>
            </a:r>
            <a:endParaRPr kumimoji="0" lang="en-US" altLang="ja-JP"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232960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772873" y="720038"/>
            <a:ext cx="7598254" cy="2901634"/>
            <a:chOff x="432335" y="33052"/>
            <a:chExt cx="8173524" cy="3275269"/>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33052"/>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1" lang="ja-JP" altLang="en-US" sz="3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33052"/>
              <a:ext cx="7300688" cy="327526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5000"/>
                </a:lnSpc>
                <a:spcAft>
                  <a:spcPts val="1200"/>
                </a:spcAft>
              </a:pPr>
              <a:r>
                <a:rPr kumimoji="1" lang="ja-JP" altLang="en-US" sz="3600" dirty="0">
                  <a:solidFill>
                    <a:prstClr val="black">
                      <a:lumMod val="75000"/>
                      <a:lumOff val="25000"/>
                    </a:prstClr>
                  </a:solidFill>
                  <a:latin typeface="HGPｺﾞｼｯｸE" panose="020B0900000000000000" pitchFamily="50" charset="-128"/>
                  <a:ea typeface="HGPｺﾞｼｯｸE" panose="020B0900000000000000" pitchFamily="50" charset="-128"/>
                </a:rPr>
                <a:t>意思疎通がとれず困っている</a:t>
              </a:r>
              <a:br>
                <a:rPr kumimoji="1" lang="en-US" altLang="ja-JP" sz="3600" dirty="0">
                  <a:solidFill>
                    <a:prstClr val="black">
                      <a:lumMod val="75000"/>
                      <a:lumOff val="25000"/>
                    </a:prstClr>
                  </a:solidFill>
                  <a:latin typeface="HGPｺﾞｼｯｸE" panose="020B0900000000000000" pitchFamily="50" charset="-128"/>
                  <a:ea typeface="HGPｺﾞｼｯｸE" panose="020B0900000000000000" pitchFamily="50" charset="-128"/>
                </a:rPr>
              </a:br>
              <a:r>
                <a:rPr kumimoji="1" lang="ja-JP" altLang="en-US" sz="3600" dirty="0">
                  <a:solidFill>
                    <a:prstClr val="black">
                      <a:lumMod val="75000"/>
                      <a:lumOff val="25000"/>
                    </a:prstClr>
                  </a:solidFill>
                  <a:latin typeface="HGPｺﾞｼｯｸE" panose="020B0900000000000000" pitchFamily="50" charset="-128"/>
                  <a:ea typeface="HGPｺﾞｼｯｸE" panose="020B0900000000000000" pitchFamily="50" charset="-128"/>
                </a:rPr>
                <a:t>外国人の方と、どのようにコミュニケーションをとりますか？</a:t>
              </a:r>
              <a:endParaRPr kumimoji="1" lang="ja-JP" altLang="en-US" sz="36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6" name="正方形/長方形 5">
            <a:extLst>
              <a:ext uri="{FF2B5EF4-FFF2-40B4-BE49-F238E27FC236}">
                <a16:creationId xmlns:a16="http://schemas.microsoft.com/office/drawing/2014/main" id="{0EEFC476-731E-42C7-B3D7-DC42C82565F5}"/>
              </a:ext>
            </a:extLst>
          </p:cNvPr>
          <p:cNvSpPr/>
          <p:nvPr/>
        </p:nvSpPr>
        <p:spPr>
          <a:xfrm>
            <a:off x="6996552" y="262828"/>
            <a:ext cx="1605888"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rPr>
              <a:t>外国人対応</a:t>
            </a:r>
          </a:p>
        </p:txBody>
      </p:sp>
      <p:grpSp>
        <p:nvGrpSpPr>
          <p:cNvPr id="7" name="グループ化 6">
            <a:extLst>
              <a:ext uri="{FF2B5EF4-FFF2-40B4-BE49-F238E27FC236}">
                <a16:creationId xmlns:a16="http://schemas.microsoft.com/office/drawing/2014/main" id="{5E144146-9890-4DE1-BFC0-3C0C68E846C1}"/>
              </a:ext>
            </a:extLst>
          </p:cNvPr>
          <p:cNvGrpSpPr/>
          <p:nvPr/>
        </p:nvGrpSpPr>
        <p:grpSpPr>
          <a:xfrm>
            <a:off x="772873" y="3773803"/>
            <a:ext cx="7598254" cy="2901634"/>
            <a:chOff x="432335" y="170424"/>
            <a:chExt cx="8173524" cy="3275269"/>
          </a:xfrm>
        </p:grpSpPr>
        <p:sp>
          <p:nvSpPr>
            <p:cNvPr id="8" name="直角三角形 7">
              <a:extLst>
                <a:ext uri="{FF2B5EF4-FFF2-40B4-BE49-F238E27FC236}">
                  <a16:creationId xmlns:a16="http://schemas.microsoft.com/office/drawing/2014/main" id="{498A9055-8DAB-441D-BD77-D4428887E12B}"/>
                </a:ext>
              </a:extLst>
            </p:cNvPr>
            <p:cNvSpPr/>
            <p:nvPr/>
          </p:nvSpPr>
          <p:spPr>
            <a:xfrm flipH="1" flipV="1">
              <a:off x="432335" y="170424"/>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1" lang="ja-JP" altLang="en-US" sz="3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9" name="四角形: 角を丸くする 8">
              <a:extLst>
                <a:ext uri="{FF2B5EF4-FFF2-40B4-BE49-F238E27FC236}">
                  <a16:creationId xmlns:a16="http://schemas.microsoft.com/office/drawing/2014/main" id="{1FEABABA-D2B4-460D-80C6-C6B74B7DDAF9}"/>
                </a:ext>
              </a:extLst>
            </p:cNvPr>
            <p:cNvSpPr/>
            <p:nvPr/>
          </p:nvSpPr>
          <p:spPr>
            <a:xfrm>
              <a:off x="1305171" y="170424"/>
              <a:ext cx="7300688" cy="327526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5000"/>
                </a:lnSpc>
                <a:spcAft>
                  <a:spcPts val="1200"/>
                </a:spcAft>
              </a:pPr>
              <a:r>
                <a:rPr kumimoji="1" lang="ja-JP" altLang="en-US" sz="3600" dirty="0">
                  <a:solidFill>
                    <a:prstClr val="black">
                      <a:lumMod val="75000"/>
                      <a:lumOff val="25000"/>
                    </a:prstClr>
                  </a:solidFill>
                  <a:latin typeface="HGPｺﾞｼｯｸE" panose="020B0900000000000000" pitchFamily="50" charset="-128"/>
                  <a:ea typeface="HGPｺﾞｼｯｸE" panose="020B0900000000000000" pitchFamily="50" charset="-128"/>
                </a:rPr>
                <a:t>災害に関する情報の入手が</a:t>
              </a:r>
              <a:br>
                <a:rPr kumimoji="1" lang="en-US" altLang="ja-JP" sz="3600" dirty="0">
                  <a:solidFill>
                    <a:prstClr val="black">
                      <a:lumMod val="75000"/>
                      <a:lumOff val="25000"/>
                    </a:prstClr>
                  </a:solidFill>
                  <a:latin typeface="HGPｺﾞｼｯｸE" panose="020B0900000000000000" pitchFamily="50" charset="-128"/>
                  <a:ea typeface="HGPｺﾞｼｯｸE" panose="020B0900000000000000" pitchFamily="50" charset="-128"/>
                </a:rPr>
              </a:br>
              <a:r>
                <a:rPr kumimoji="1" lang="ja-JP" altLang="en-US" sz="3600" dirty="0">
                  <a:solidFill>
                    <a:prstClr val="black">
                      <a:lumMod val="75000"/>
                      <a:lumOff val="25000"/>
                    </a:prstClr>
                  </a:solidFill>
                  <a:latin typeface="HGPｺﾞｼｯｸE" panose="020B0900000000000000" pitchFamily="50" charset="-128"/>
                  <a:ea typeface="HGPｺﾞｼｯｸE" panose="020B0900000000000000" pitchFamily="50" charset="-128"/>
                </a:rPr>
                <a:t>できず困っている外国人の方がいた場合、どのように必要な情報を伝達しますか？</a:t>
              </a:r>
              <a:endParaRPr kumimoji="1" lang="ja-JP" altLang="en-US" sz="36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grpSp>
    </p:spTree>
    <p:extLst>
      <p:ext uri="{BB962C8B-B14F-4D97-AF65-F5344CB8AC3E}">
        <p14:creationId xmlns:p14="http://schemas.microsoft.com/office/powerpoint/2010/main" val="192589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0"/>
            <a:ext cx="9144000" cy="650875"/>
          </a:xfrm>
        </p:spPr>
        <p:txBody>
          <a:bodyPr/>
          <a:lstStyle/>
          <a:p>
            <a:r>
              <a:rPr lang="ja-JP" altLang="en-US" sz="2800" dirty="0"/>
              <a:t>災害時における外国人対応</a:t>
            </a:r>
          </a:p>
        </p:txBody>
      </p:sp>
      <p:graphicFrame>
        <p:nvGraphicFramePr>
          <p:cNvPr id="2" name="表 2">
            <a:extLst>
              <a:ext uri="{FF2B5EF4-FFF2-40B4-BE49-F238E27FC236}">
                <a16:creationId xmlns:a16="http://schemas.microsoft.com/office/drawing/2014/main" id="{641474DD-4BC1-40F4-8F3F-820BC8569551}"/>
              </a:ext>
            </a:extLst>
          </p:cNvPr>
          <p:cNvGraphicFramePr>
            <a:graphicFrameLocks noGrp="1"/>
          </p:cNvGraphicFramePr>
          <p:nvPr>
            <p:extLst/>
          </p:nvPr>
        </p:nvGraphicFramePr>
        <p:xfrm>
          <a:off x="262800" y="2940713"/>
          <a:ext cx="8674717" cy="3413376"/>
        </p:xfrm>
        <a:graphic>
          <a:graphicData uri="http://schemas.openxmlformats.org/drawingml/2006/table">
            <a:tbl>
              <a:tblPr firstRow="1" bandRow="1">
                <a:tableStyleId>{F5AB1C69-6EDB-4FF4-983F-18BD219EF322}</a:tableStyleId>
              </a:tblPr>
              <a:tblGrid>
                <a:gridCol w="3133543">
                  <a:extLst>
                    <a:ext uri="{9D8B030D-6E8A-4147-A177-3AD203B41FA5}">
                      <a16:colId xmlns:a16="http://schemas.microsoft.com/office/drawing/2014/main" val="731919039"/>
                    </a:ext>
                  </a:extLst>
                </a:gridCol>
                <a:gridCol w="5541174">
                  <a:extLst>
                    <a:ext uri="{9D8B030D-6E8A-4147-A177-3AD203B41FA5}">
                      <a16:colId xmlns:a16="http://schemas.microsoft.com/office/drawing/2014/main" val="3015551513"/>
                    </a:ext>
                  </a:extLst>
                </a:gridCol>
              </a:tblGrid>
              <a:tr h="0">
                <a:tc>
                  <a:txBody>
                    <a:bodyPr/>
                    <a:lstStyle/>
                    <a:p>
                      <a:pPr algn="ctr"/>
                      <a:r>
                        <a:rPr kumimoji="1" lang="ja-JP" altLang="en-US" sz="2000" b="0" dirty="0">
                          <a:latin typeface="HGPｺﾞｼｯｸE" panose="020B0900000000000000" pitchFamily="50" charset="-128"/>
                          <a:ea typeface="HGPｺﾞｼｯｸE" panose="020B0900000000000000" pitchFamily="50" charset="-128"/>
                        </a:rPr>
                        <a:t>情報提供・支援ツールの例</a:t>
                      </a:r>
                    </a:p>
                  </a:txBody>
                  <a:tcPr>
                    <a:solidFill>
                      <a:srgbClr val="35A16B"/>
                    </a:solidFill>
                  </a:tcPr>
                </a:tc>
                <a:tc>
                  <a:txBody>
                    <a:bodyPr/>
                    <a:lstStyle/>
                    <a:p>
                      <a:pPr algn="ctr"/>
                      <a:r>
                        <a:rPr kumimoji="1" lang="ja-JP" altLang="en-US" sz="2000" b="0" dirty="0">
                          <a:latin typeface="HGPｺﾞｼｯｸE" panose="020B0900000000000000" pitchFamily="50" charset="-128"/>
                          <a:ea typeface="HGPｺﾞｼｯｸE" panose="020B0900000000000000" pitchFamily="50" charset="-128"/>
                        </a:rPr>
                        <a:t>ツールの概要</a:t>
                      </a:r>
                    </a:p>
                  </a:txBody>
                  <a:tcPr>
                    <a:solidFill>
                      <a:srgbClr val="35A16B"/>
                    </a:solidFill>
                  </a:tcPr>
                </a:tc>
                <a:extLst>
                  <a:ext uri="{0D108BD9-81ED-4DB2-BD59-A6C34878D82A}">
                    <a16:rowId xmlns:a16="http://schemas.microsoft.com/office/drawing/2014/main" val="1759088867"/>
                  </a:ext>
                </a:extLst>
              </a:tr>
              <a:tr h="1111207">
                <a:tc>
                  <a:txBody>
                    <a:bodyPr/>
                    <a:lstStyle/>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災害時多言語支援シート等</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dirty="0">
                          <a:solidFill>
                            <a:srgbClr val="404040"/>
                          </a:solidFill>
                          <a:latin typeface="HGPｺﾞｼｯｸE" panose="020B0900000000000000" pitchFamily="50" charset="-128"/>
                          <a:ea typeface="HGPｺﾞｼｯｸE" panose="020B0900000000000000" pitchFamily="50" charset="-128"/>
                        </a:rPr>
                        <a:t>災害時に避難所や公共交通機関等で活用できる外国人向けの情報提供（支援）ツール。やさしい日本語を含む多言語に対応し、</a:t>
                      </a:r>
                      <a:r>
                        <a:rPr kumimoji="1" lang="en-US" altLang="ja-JP" sz="1600" dirty="0">
                          <a:solidFill>
                            <a:srgbClr val="404040"/>
                          </a:solidFill>
                          <a:latin typeface="HGPｺﾞｼｯｸE" panose="020B0900000000000000" pitchFamily="50" charset="-128"/>
                          <a:ea typeface="HGPｺﾞｼｯｸE" panose="020B0900000000000000" pitchFamily="50" charset="-128"/>
                        </a:rPr>
                        <a:t>HP</a:t>
                      </a:r>
                      <a:r>
                        <a:rPr kumimoji="1" lang="ja-JP" altLang="en-US" sz="1600" dirty="0">
                          <a:solidFill>
                            <a:srgbClr val="404040"/>
                          </a:solidFill>
                          <a:latin typeface="HGPｺﾞｼｯｸE" panose="020B0900000000000000" pitchFamily="50" charset="-128"/>
                          <a:ea typeface="HGPｺﾞｼｯｸE" panose="020B0900000000000000" pitchFamily="50" charset="-128"/>
                        </a:rPr>
                        <a:t>から誰でも簡単操作で活用可能。</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858382958"/>
                  </a:ext>
                </a:extLst>
              </a:tr>
              <a:tr h="1111207">
                <a:tc>
                  <a:txBody>
                    <a:bodyPr/>
                    <a:lstStyle/>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多言語音声翻訳ツール</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a:t>
                      </a:r>
                      <a:r>
                        <a:rPr kumimoji="1" lang="en-US" altLang="ja-JP" sz="1600" dirty="0" err="1">
                          <a:solidFill>
                            <a:srgbClr val="404040"/>
                          </a:solidFill>
                          <a:latin typeface="HGPｺﾞｼｯｸE" panose="020B0900000000000000" pitchFamily="50" charset="-128"/>
                          <a:ea typeface="HGPｺﾞｼｯｸE" panose="020B0900000000000000" pitchFamily="50" charset="-128"/>
                        </a:rPr>
                        <a:t>VoiceTra</a:t>
                      </a:r>
                      <a:r>
                        <a:rPr kumimoji="1" lang="ja-JP" altLang="en-US" sz="1600" dirty="0">
                          <a:solidFill>
                            <a:srgbClr val="404040"/>
                          </a:solidFill>
                          <a:latin typeface="HGPｺﾞｼｯｸE" panose="020B0900000000000000" pitchFamily="50" charset="-128"/>
                          <a:ea typeface="HGPｺﾞｼｯｸE" panose="020B0900000000000000" pitchFamily="50" charset="-128"/>
                        </a:rPr>
                        <a:t>等）</a:t>
                      </a:r>
                    </a:p>
                  </a:txBody>
                  <a:tcPr anchor="ctr">
                    <a:lnR w="12700" cap="flat" cmpd="sng" algn="ctr">
                      <a:solidFill>
                        <a:srgbClr val="35A16B"/>
                      </a:solidFill>
                      <a:prstDash val="solid"/>
                      <a:round/>
                      <a:headEnd type="none" w="med" len="med"/>
                      <a:tailEnd type="none" w="med" len="med"/>
                    </a:lnR>
                  </a:tcPr>
                </a:tc>
                <a:tc>
                  <a:txBody>
                    <a:bodyPr/>
                    <a:lstStyle/>
                    <a:p>
                      <a:r>
                        <a:rPr kumimoji="1" lang="ja-JP" altLang="en-US" sz="1600" dirty="0">
                          <a:solidFill>
                            <a:srgbClr val="404040"/>
                          </a:solidFill>
                          <a:latin typeface="HGPｺﾞｼｯｸE" panose="020B0900000000000000" pitchFamily="50" charset="-128"/>
                          <a:ea typeface="HGPｺﾞｼｯｸE" panose="020B0900000000000000" pitchFamily="50" charset="-128"/>
                        </a:rPr>
                        <a:t>話しかけると外国語に翻訳してくれる音声翻訳アプリ。</a:t>
                      </a:r>
                      <a:r>
                        <a:rPr kumimoji="1" lang="en-US" altLang="ja-JP" sz="1600" dirty="0">
                          <a:solidFill>
                            <a:srgbClr val="404040"/>
                          </a:solidFill>
                          <a:latin typeface="HGPｺﾞｼｯｸE" panose="020B0900000000000000" pitchFamily="50" charset="-128"/>
                          <a:ea typeface="HGPｺﾞｼｯｸE" panose="020B0900000000000000" pitchFamily="50" charset="-128"/>
                        </a:rPr>
                        <a:t>｢</a:t>
                      </a:r>
                      <a:r>
                        <a:rPr kumimoji="1" lang="en-US" altLang="ja-JP" sz="1600" dirty="0" err="1">
                          <a:solidFill>
                            <a:srgbClr val="404040"/>
                          </a:solidFill>
                          <a:latin typeface="HGPｺﾞｼｯｸE" panose="020B0900000000000000" pitchFamily="50" charset="-128"/>
                          <a:ea typeface="HGPｺﾞｼｯｸE" panose="020B0900000000000000" pitchFamily="50" charset="-128"/>
                        </a:rPr>
                        <a:t>VoiceTra</a:t>
                      </a:r>
                      <a:r>
                        <a:rPr kumimoji="1" lang="en-US" altLang="ja-JP" sz="1600" dirty="0">
                          <a:solidFill>
                            <a:srgbClr val="404040"/>
                          </a:solidFill>
                          <a:latin typeface="HGPｺﾞｼｯｸE" panose="020B0900000000000000" pitchFamily="50" charset="-128"/>
                          <a:ea typeface="HGPｺﾞｼｯｸE" panose="020B0900000000000000" pitchFamily="50" charset="-128"/>
                        </a:rPr>
                        <a:t>｣</a:t>
                      </a:r>
                      <a:r>
                        <a:rPr kumimoji="1" lang="ja-JP" altLang="en-US" sz="1600" dirty="0">
                          <a:solidFill>
                            <a:srgbClr val="404040"/>
                          </a:solidFill>
                          <a:latin typeface="HGPｺﾞｼｯｸE" panose="020B0900000000000000" pitchFamily="50" charset="-128"/>
                          <a:ea typeface="HGPｺﾞｼｯｸE" panose="020B0900000000000000" pitchFamily="50" charset="-128"/>
                        </a:rPr>
                        <a:t>や、「</a:t>
                      </a:r>
                      <a:r>
                        <a:rPr kumimoji="1" lang="en-US" altLang="ja-JP" sz="1600" dirty="0" err="1">
                          <a:solidFill>
                            <a:srgbClr val="404040"/>
                          </a:solidFill>
                          <a:latin typeface="HGPｺﾞｼｯｸE" panose="020B0900000000000000" pitchFamily="50" charset="-128"/>
                          <a:ea typeface="HGPｺﾞｼｯｸE" panose="020B0900000000000000" pitchFamily="50" charset="-128"/>
                        </a:rPr>
                        <a:t>VoiceTra</a:t>
                      </a:r>
                      <a:r>
                        <a:rPr kumimoji="1" lang="ja-JP" altLang="en-US" sz="1600" dirty="0">
                          <a:solidFill>
                            <a:srgbClr val="404040"/>
                          </a:solidFill>
                          <a:latin typeface="HGPｺﾞｼｯｸE" panose="020B0900000000000000" pitchFamily="50" charset="-128"/>
                          <a:ea typeface="HGPｺﾞｼｯｸE" panose="020B0900000000000000" pitchFamily="50" charset="-128"/>
                        </a:rPr>
                        <a:t>」の多言語翻訳技術を活用した様々な民間企業の製品・サービスが提供されている。</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49478255"/>
                  </a:ext>
                </a:extLst>
              </a:tr>
              <a:tr h="794722">
                <a:tc>
                  <a:txBody>
                    <a:bodyPr/>
                    <a:lstStyle/>
                    <a:p>
                      <a:pPr algn="l"/>
                      <a:r>
                        <a:rPr kumimoji="1" lang="en-US" altLang="ja-JP" sz="1600" dirty="0">
                          <a:solidFill>
                            <a:srgbClr val="404040"/>
                          </a:solidFill>
                          <a:latin typeface="HGPｺﾞｼｯｸE" panose="020B0900000000000000" pitchFamily="50" charset="-128"/>
                          <a:ea typeface="HGPｺﾞｼｯｸE" panose="020B0900000000000000" pitchFamily="50" charset="-128"/>
                        </a:rPr>
                        <a:t>Safety tips</a:t>
                      </a:r>
                      <a:endParaRPr kumimoji="1" lang="ja-JP" altLang="en-US" sz="1600" dirty="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dirty="0">
                          <a:solidFill>
                            <a:srgbClr val="404040"/>
                          </a:solidFill>
                          <a:latin typeface="HGPｺﾞｼｯｸE" panose="020B0900000000000000" pitchFamily="50" charset="-128"/>
                          <a:ea typeface="HGPｺﾞｼｯｸE" panose="020B0900000000000000" pitchFamily="50" charset="-128"/>
                        </a:rPr>
                        <a:t>日本国内における緊急地震速報、津波警報、気象特別警報等を多言語かつプッシュ型で通知できる災害時情報提供アプリ。</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921326099"/>
                  </a:ext>
                </a:extLst>
              </a:tr>
            </a:tbl>
          </a:graphicData>
        </a:graphic>
      </p:graphicFrame>
      <p:sp>
        <p:nvSpPr>
          <p:cNvPr id="13" name="正方形/長方形 12">
            <a:extLst>
              <a:ext uri="{FF2B5EF4-FFF2-40B4-BE49-F238E27FC236}">
                <a16:creationId xmlns:a16="http://schemas.microsoft.com/office/drawing/2014/main" id="{1102FB36-53D0-4295-88D3-196B891C31D1}"/>
              </a:ext>
            </a:extLst>
          </p:cNvPr>
          <p:cNvSpPr/>
          <p:nvPr/>
        </p:nvSpPr>
        <p:spPr>
          <a:xfrm>
            <a:off x="262800" y="875152"/>
            <a:ext cx="8618400" cy="1841284"/>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800" dirty="0">
                <a:solidFill>
                  <a:srgbClr val="404040"/>
                </a:solidFill>
                <a:latin typeface="HGPｺﾞｼｯｸE" panose="020B0900000000000000" pitchFamily="50" charset="-128"/>
                <a:ea typeface="HGPｺﾞｼｯｸE" panose="020B0900000000000000" pitchFamily="50" charset="-128"/>
              </a:rPr>
              <a:t>災害時における多言語での情報提供や避難支援等に</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活用可能な各種ツールがあります。</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lvl="0"/>
            <a:r>
              <a:rPr lang="ja-JP" altLang="en-US" sz="2800" dirty="0">
                <a:solidFill>
                  <a:srgbClr val="404040"/>
                </a:solidFill>
                <a:latin typeface="HGPｺﾞｼｯｸE" panose="020B0900000000000000" pitchFamily="50" charset="-128"/>
                <a:ea typeface="HGPｺﾞｼｯｸE" panose="020B0900000000000000" pitchFamily="50" charset="-128"/>
              </a:rPr>
              <a:t>あらかじめダウンロードして、積極的に活用しましょう。</a:t>
            </a:r>
            <a:endParaRPr kumimoji="0" lang="en-US" altLang="ja-JP"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8" name="テキスト プレースホルダー 6">
            <a:extLst>
              <a:ext uri="{FF2B5EF4-FFF2-40B4-BE49-F238E27FC236}">
                <a16:creationId xmlns:a16="http://schemas.microsoft.com/office/drawing/2014/main" id="{5243728B-961D-4BDB-9A29-BFF277C9213D}"/>
              </a:ext>
            </a:extLst>
          </p:cNvPr>
          <p:cNvSpPr txBox="1">
            <a:spLocks/>
          </p:cNvSpPr>
          <p:nvPr/>
        </p:nvSpPr>
        <p:spPr>
          <a:xfrm>
            <a:off x="262800" y="6348874"/>
            <a:ext cx="8276516" cy="365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それぞれの概要は次スライド以降の「</a:t>
            </a:r>
            <a:r>
              <a:rPr lang="en-US" altLang="ja-JP" sz="1100" dirty="0">
                <a:solidFill>
                  <a:srgbClr val="404040"/>
                </a:solidFill>
                <a:latin typeface="HGPｺﾞｼｯｸE" panose="020B0900000000000000" pitchFamily="50" charset="-128"/>
                <a:ea typeface="HGPｺﾞｼｯｸE" panose="020B0900000000000000" pitchFamily="50" charset="-128"/>
              </a:rPr>
              <a:t>【</a:t>
            </a:r>
            <a:r>
              <a:rPr lang="ja-JP" altLang="en-US" sz="1100" dirty="0">
                <a:solidFill>
                  <a:srgbClr val="404040"/>
                </a:solidFill>
                <a:latin typeface="HGPｺﾞｼｯｸE" panose="020B0900000000000000" pitchFamily="50" charset="-128"/>
                <a:ea typeface="HGPｺﾞｼｯｸE" panose="020B0900000000000000" pitchFamily="50" charset="-128"/>
              </a:rPr>
              <a:t>参考</a:t>
            </a:r>
            <a:r>
              <a:rPr lang="en-US" altLang="ja-JP" sz="1100" dirty="0">
                <a:solidFill>
                  <a:srgbClr val="404040"/>
                </a:solidFill>
                <a:latin typeface="HGPｺﾞｼｯｸE" panose="020B0900000000000000" pitchFamily="50" charset="-128"/>
                <a:ea typeface="HGPｺﾞｼｯｸE" panose="020B0900000000000000" pitchFamily="50" charset="-128"/>
              </a:rPr>
              <a:t>】</a:t>
            </a:r>
            <a:r>
              <a:rPr lang="ja-JP" altLang="en-US" sz="1100" dirty="0">
                <a:solidFill>
                  <a:srgbClr val="404040"/>
                </a:solidFill>
                <a:latin typeface="HGPｺﾞｼｯｸE" panose="020B0900000000000000" pitchFamily="50" charset="-128"/>
                <a:ea typeface="HGPｺﾞｼｯｸE" panose="020B0900000000000000" pitchFamily="50" charset="-128"/>
              </a:rPr>
              <a:t>　災害時の外国人への情報提供・災害対応支援ツール」</a:t>
            </a: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に掲載</a:t>
            </a:r>
          </a:p>
        </p:txBody>
      </p:sp>
    </p:spTree>
    <p:extLst>
      <p:ext uri="{BB962C8B-B14F-4D97-AF65-F5344CB8AC3E}">
        <p14:creationId xmlns:p14="http://schemas.microsoft.com/office/powerpoint/2010/main" val="316973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52754" y="1200153"/>
            <a:ext cx="9038492" cy="534279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スライド番号プレースホルダー 1">
            <a:extLst>
              <a:ext uri="{FF2B5EF4-FFF2-40B4-BE49-F238E27FC236}">
                <a16:creationId xmlns:a16="http://schemas.microsoft.com/office/drawing/2014/main" id="{1D5BBF93-3614-4D97-A302-F9D2D7E9C6EF}"/>
              </a:ext>
            </a:extLst>
          </p:cNvPr>
          <p:cNvSpPr txBox="1">
            <a:spLocks/>
          </p:cNvSpPr>
          <p:nvPr/>
        </p:nvSpPr>
        <p:spPr>
          <a:xfrm>
            <a:off x="7086600" y="6492875"/>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3" name="図 2">
            <a:extLst>
              <a:ext uri="{FF2B5EF4-FFF2-40B4-BE49-F238E27FC236}">
                <a16:creationId xmlns:a16="http://schemas.microsoft.com/office/drawing/2014/main" id="{1E018C12-22F9-4FBC-983C-054FAAD48FDE}"/>
              </a:ext>
            </a:extLst>
          </p:cNvPr>
          <p:cNvPicPr>
            <a:picLocks noChangeAspect="1"/>
          </p:cNvPicPr>
          <p:nvPr/>
        </p:nvPicPr>
        <p:blipFill>
          <a:blip r:embed="rId3"/>
          <a:stretch>
            <a:fillRect/>
          </a:stretch>
        </p:blipFill>
        <p:spPr>
          <a:xfrm>
            <a:off x="352357" y="749844"/>
            <a:ext cx="8439286" cy="5633809"/>
          </a:xfrm>
          <a:prstGeom prst="rect">
            <a:avLst/>
          </a:prstGeom>
        </p:spPr>
      </p:pic>
      <p:sp>
        <p:nvSpPr>
          <p:cNvPr id="21" name="タイトル 1">
            <a:extLst>
              <a:ext uri="{FF2B5EF4-FFF2-40B4-BE49-F238E27FC236}">
                <a16:creationId xmlns:a16="http://schemas.microsoft.com/office/drawing/2014/main" id="{9DD7E1BE-00F0-4AA3-994E-772D2228C400}"/>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参考</a:t>
            </a: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　災害時の外国人への情報提供・災害対応支援ツール①</a:t>
            </a:r>
          </a:p>
        </p:txBody>
      </p:sp>
    </p:spTree>
    <p:extLst>
      <p:ext uri="{BB962C8B-B14F-4D97-AF65-F5344CB8AC3E}">
        <p14:creationId xmlns:p14="http://schemas.microsoft.com/office/powerpoint/2010/main" val="222277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a:extLst>
              <a:ext uri="{FF2B5EF4-FFF2-40B4-BE49-F238E27FC236}">
                <a16:creationId xmlns:a16="http://schemas.microsoft.com/office/drawing/2014/main" id="{4EB69841-CEBA-4F74-B504-6A3CA1E6C040}"/>
              </a:ext>
            </a:extLst>
          </p:cNvPr>
          <p:cNvSpPr txBox="1">
            <a:spLocks/>
          </p:cNvSpPr>
          <p:nvPr/>
        </p:nvSpPr>
        <p:spPr>
          <a:xfrm>
            <a:off x="7086600" y="6492875"/>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4" name="タイトル 1">
            <a:extLst>
              <a:ext uri="{FF2B5EF4-FFF2-40B4-BE49-F238E27FC236}">
                <a16:creationId xmlns:a16="http://schemas.microsoft.com/office/drawing/2014/main" id="{9CBE463F-F4FF-41BE-A3D9-DABDABE2F325}"/>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参考</a:t>
            </a: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　災害時の外国人への情報提供・災害対応支援ツール①</a:t>
            </a:r>
          </a:p>
        </p:txBody>
      </p:sp>
      <p:pic>
        <p:nvPicPr>
          <p:cNvPr id="12" name="図 11">
            <a:extLst>
              <a:ext uri="{FF2B5EF4-FFF2-40B4-BE49-F238E27FC236}">
                <a16:creationId xmlns:a16="http://schemas.microsoft.com/office/drawing/2014/main" id="{0B083C5C-4EE9-4432-B771-96B68D0AD9EE}"/>
              </a:ext>
            </a:extLst>
          </p:cNvPr>
          <p:cNvPicPr>
            <a:picLocks noChangeAspect="1"/>
          </p:cNvPicPr>
          <p:nvPr/>
        </p:nvPicPr>
        <p:blipFill>
          <a:blip r:embed="rId3"/>
          <a:stretch>
            <a:fillRect/>
          </a:stretch>
        </p:blipFill>
        <p:spPr>
          <a:xfrm>
            <a:off x="256495" y="736600"/>
            <a:ext cx="8631009" cy="6045200"/>
          </a:xfrm>
          <a:prstGeom prst="rect">
            <a:avLst/>
          </a:prstGeom>
        </p:spPr>
      </p:pic>
    </p:spTree>
    <p:extLst>
      <p:ext uri="{BB962C8B-B14F-4D97-AF65-F5344CB8AC3E}">
        <p14:creationId xmlns:p14="http://schemas.microsoft.com/office/powerpoint/2010/main" val="3148478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58A2B86-3DF7-43B7-91D2-56C0D6B408DF}"/>
              </a:ext>
            </a:extLst>
          </p:cNvPr>
          <p:cNvPicPr>
            <a:picLocks noChangeAspect="1"/>
          </p:cNvPicPr>
          <p:nvPr/>
        </p:nvPicPr>
        <p:blipFill rotWithShape="1">
          <a:blip r:embed="rId3">
            <a:extLst>
              <a:ext uri="{28A0092B-C50C-407E-A947-70E740481C1C}">
                <a14:useLocalDpi xmlns:a14="http://schemas.microsoft.com/office/drawing/2010/main"/>
              </a:ext>
            </a:extLst>
          </a:blip>
          <a:srcRect t="2104" b="25790"/>
          <a:stretch/>
        </p:blipFill>
        <p:spPr>
          <a:xfrm>
            <a:off x="4449017" y="739940"/>
            <a:ext cx="4694983" cy="4786675"/>
          </a:xfrm>
          <a:prstGeom prst="rect">
            <a:avLst/>
          </a:prstGeom>
        </p:spPr>
      </p:pic>
      <p:sp>
        <p:nvSpPr>
          <p:cNvPr id="1183" name="スライド番号プレースホルダー 1">
            <a:extLst>
              <a:ext uri="{FF2B5EF4-FFF2-40B4-BE49-F238E27FC236}">
                <a16:creationId xmlns:a16="http://schemas.microsoft.com/office/drawing/2014/main" id="{9063FD1B-94DF-4989-ADF2-A6F1CEEF321F}"/>
              </a:ext>
            </a:extLst>
          </p:cNvPr>
          <p:cNvSpPr txBox="1">
            <a:spLocks/>
          </p:cNvSpPr>
          <p:nvPr/>
        </p:nvSpPr>
        <p:spPr>
          <a:xfrm>
            <a:off x="7086600" y="6492875"/>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1184" name="タイトル 1">
            <a:extLst>
              <a:ext uri="{FF2B5EF4-FFF2-40B4-BE49-F238E27FC236}">
                <a16:creationId xmlns:a16="http://schemas.microsoft.com/office/drawing/2014/main" id="{A6195154-1398-423A-84FE-1F131D15AA1B}"/>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参考</a:t>
            </a: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　災害時の外国人への情報提供・災害対応支援ツール②</a:t>
            </a:r>
          </a:p>
        </p:txBody>
      </p:sp>
      <p:pic>
        <p:nvPicPr>
          <p:cNvPr id="4" name="図 3">
            <a:extLst>
              <a:ext uri="{FF2B5EF4-FFF2-40B4-BE49-F238E27FC236}">
                <a16:creationId xmlns:a16="http://schemas.microsoft.com/office/drawing/2014/main" id="{503393AC-BCD4-4A95-844D-3CF913477902}"/>
              </a:ext>
            </a:extLst>
          </p:cNvPr>
          <p:cNvPicPr>
            <a:picLocks noChangeAspect="1"/>
          </p:cNvPicPr>
          <p:nvPr/>
        </p:nvPicPr>
        <p:blipFill rotWithShape="1">
          <a:blip r:embed="rId4">
            <a:extLst>
              <a:ext uri="{28A0092B-C50C-407E-A947-70E740481C1C}">
                <a14:useLocalDpi xmlns:a14="http://schemas.microsoft.com/office/drawing/2010/main"/>
              </a:ext>
            </a:extLst>
          </a:blip>
          <a:srcRect t="2982" b="24035"/>
          <a:stretch/>
        </p:blipFill>
        <p:spPr>
          <a:xfrm>
            <a:off x="60166" y="739941"/>
            <a:ext cx="4449017" cy="4591087"/>
          </a:xfrm>
          <a:prstGeom prst="rect">
            <a:avLst/>
          </a:prstGeom>
        </p:spPr>
      </p:pic>
      <p:pic>
        <p:nvPicPr>
          <p:cNvPr id="9" name="図 8">
            <a:extLst>
              <a:ext uri="{FF2B5EF4-FFF2-40B4-BE49-F238E27FC236}">
                <a16:creationId xmlns:a16="http://schemas.microsoft.com/office/drawing/2014/main" id="{85A21E2C-04B5-4997-A099-13523A03571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56409" y="5645317"/>
            <a:ext cx="5871411" cy="806118"/>
          </a:xfrm>
          <a:prstGeom prst="rect">
            <a:avLst/>
          </a:prstGeom>
        </p:spPr>
      </p:pic>
      <p:pic>
        <p:nvPicPr>
          <p:cNvPr id="10" name="図 9">
            <a:extLst>
              <a:ext uri="{FF2B5EF4-FFF2-40B4-BE49-F238E27FC236}">
                <a16:creationId xmlns:a16="http://schemas.microsoft.com/office/drawing/2014/main" id="{B8355F05-E23E-48F2-B0D7-5655AC22D8D3}"/>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027820" y="5675216"/>
            <a:ext cx="2645611" cy="365125"/>
          </a:xfrm>
          <a:prstGeom prst="rect">
            <a:avLst/>
          </a:prstGeom>
        </p:spPr>
      </p:pic>
      <p:pic>
        <p:nvPicPr>
          <p:cNvPr id="11" name="図 10">
            <a:extLst>
              <a:ext uri="{FF2B5EF4-FFF2-40B4-BE49-F238E27FC236}">
                <a16:creationId xmlns:a16="http://schemas.microsoft.com/office/drawing/2014/main" id="{22EAF37B-9B01-4BED-AFCF-119FBE74449A}"/>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087980" y="6040341"/>
            <a:ext cx="2899611" cy="365125"/>
          </a:xfrm>
          <a:prstGeom prst="rect">
            <a:avLst/>
          </a:prstGeom>
        </p:spPr>
      </p:pic>
      <p:sp>
        <p:nvSpPr>
          <p:cNvPr id="12" name="正方形/長方形 11">
            <a:extLst>
              <a:ext uri="{FF2B5EF4-FFF2-40B4-BE49-F238E27FC236}">
                <a16:creationId xmlns:a16="http://schemas.microsoft.com/office/drawing/2014/main" id="{FB46397B-60DC-4447-8808-71B7FE148A65}"/>
              </a:ext>
            </a:extLst>
          </p:cNvPr>
          <p:cNvSpPr/>
          <p:nvPr/>
        </p:nvSpPr>
        <p:spPr>
          <a:xfrm>
            <a:off x="6492642" y="6501754"/>
            <a:ext cx="2426770" cy="2639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（出典）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https://voicetra.nict.go.jp/</a:t>
            </a:r>
          </a:p>
        </p:txBody>
      </p:sp>
    </p:spTree>
    <p:extLst>
      <p:ext uri="{BB962C8B-B14F-4D97-AF65-F5344CB8AC3E}">
        <p14:creationId xmlns:p14="http://schemas.microsoft.com/office/powerpoint/2010/main" val="1483131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1">
            <a:extLst>
              <a:ext uri="{FF2B5EF4-FFF2-40B4-BE49-F238E27FC236}">
                <a16:creationId xmlns:a16="http://schemas.microsoft.com/office/drawing/2014/main" id="{BC3F8173-E633-48A5-B789-F953540A7E6A}"/>
              </a:ext>
            </a:extLst>
          </p:cNvPr>
          <p:cNvSpPr txBox="1">
            <a:spLocks/>
          </p:cNvSpPr>
          <p:nvPr/>
        </p:nvSpPr>
        <p:spPr>
          <a:xfrm>
            <a:off x="7086600" y="6479020"/>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1" name="タイトル 1">
            <a:extLst>
              <a:ext uri="{FF2B5EF4-FFF2-40B4-BE49-F238E27FC236}">
                <a16:creationId xmlns:a16="http://schemas.microsoft.com/office/drawing/2014/main" id="{DF4A2C16-9E82-4F98-BAAB-E438D04938E5}"/>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参考</a:t>
            </a: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　災害時の外国人への情報提供・災害対応支援ツール②</a:t>
            </a:r>
          </a:p>
        </p:txBody>
      </p:sp>
      <p:sp>
        <p:nvSpPr>
          <p:cNvPr id="2" name="正方形/長方形 1">
            <a:extLst>
              <a:ext uri="{FF2B5EF4-FFF2-40B4-BE49-F238E27FC236}">
                <a16:creationId xmlns:a16="http://schemas.microsoft.com/office/drawing/2014/main" id="{DCE492C0-CBC7-4130-9A71-394E1381B2E5}"/>
              </a:ext>
            </a:extLst>
          </p:cNvPr>
          <p:cNvSpPr/>
          <p:nvPr/>
        </p:nvSpPr>
        <p:spPr>
          <a:xfrm>
            <a:off x="4984683" y="6501755"/>
            <a:ext cx="3953577"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（出典）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https://gcp.nict.go.jp/news/flyer_business_GCP.pdf</a:t>
            </a:r>
          </a:p>
        </p:txBody>
      </p:sp>
      <p:pic>
        <p:nvPicPr>
          <p:cNvPr id="3" name="図 2">
            <a:extLst>
              <a:ext uri="{FF2B5EF4-FFF2-40B4-BE49-F238E27FC236}">
                <a16:creationId xmlns:a16="http://schemas.microsoft.com/office/drawing/2014/main" id="{07912215-4E80-45A9-8BF0-31BA2CC11428}"/>
              </a:ext>
            </a:extLst>
          </p:cNvPr>
          <p:cNvPicPr>
            <a:picLocks noChangeAspect="1"/>
          </p:cNvPicPr>
          <p:nvPr/>
        </p:nvPicPr>
        <p:blipFill>
          <a:blip r:embed="rId3"/>
          <a:stretch>
            <a:fillRect/>
          </a:stretch>
        </p:blipFill>
        <p:spPr>
          <a:xfrm>
            <a:off x="0" y="1732436"/>
            <a:ext cx="9144000" cy="4633720"/>
          </a:xfrm>
          <a:prstGeom prst="rect">
            <a:avLst/>
          </a:prstGeom>
        </p:spPr>
      </p:pic>
      <p:pic>
        <p:nvPicPr>
          <p:cNvPr id="5" name="図 4">
            <a:extLst>
              <a:ext uri="{FF2B5EF4-FFF2-40B4-BE49-F238E27FC236}">
                <a16:creationId xmlns:a16="http://schemas.microsoft.com/office/drawing/2014/main" id="{B313D440-74FA-459B-AF23-EF6A20A49D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93131" y="1300245"/>
            <a:ext cx="2181225" cy="516415"/>
          </a:xfrm>
          <a:prstGeom prst="rect">
            <a:avLst/>
          </a:prstGeom>
        </p:spPr>
      </p:pic>
      <p:sp>
        <p:nvSpPr>
          <p:cNvPr id="6" name="正方形/長方形 5">
            <a:extLst>
              <a:ext uri="{FF2B5EF4-FFF2-40B4-BE49-F238E27FC236}">
                <a16:creationId xmlns:a16="http://schemas.microsoft.com/office/drawing/2014/main" id="{F416C05B-43F1-4555-9BEC-F5FDE56F3CC6}"/>
              </a:ext>
            </a:extLst>
          </p:cNvPr>
          <p:cNvSpPr/>
          <p:nvPr/>
        </p:nvSpPr>
        <p:spPr>
          <a:xfrm>
            <a:off x="129038" y="846689"/>
            <a:ext cx="682511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en-US" altLang="ja-JP" sz="1800" b="0" i="0" u="none" strike="noStrike" kern="1200" cap="none" spc="0" normalizeH="0" baseline="0" noProof="0" dirty="0" err="1">
                <a:ln>
                  <a:noFill/>
                </a:ln>
                <a:solidFill>
                  <a:prstClr val="black"/>
                </a:solidFill>
                <a:effectLst/>
                <a:uLnTx/>
                <a:uFillTx/>
                <a:latin typeface="HGPｺﾞｼｯｸE" panose="020B0900000000000000" pitchFamily="50" charset="-128"/>
                <a:ea typeface="HGPｺﾞｼｯｸE" panose="020B0900000000000000" pitchFamily="50" charset="-128"/>
                <a:cs typeface="+mn-cs"/>
              </a:rPr>
              <a:t>VoiceTra</a:t>
            </a: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」の多言語翻訳技術を活用した民間企業の製品・サービス</a:t>
            </a:r>
          </a:p>
        </p:txBody>
      </p:sp>
      <p:pic>
        <p:nvPicPr>
          <p:cNvPr id="9" name="図 8">
            <a:extLst>
              <a:ext uri="{FF2B5EF4-FFF2-40B4-BE49-F238E27FC236}">
                <a16:creationId xmlns:a16="http://schemas.microsoft.com/office/drawing/2014/main" id="{F31AE966-37D0-44B5-A9D7-D4BAAFA8BC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20190" y="1364919"/>
            <a:ext cx="2181225" cy="399984"/>
          </a:xfrm>
          <a:prstGeom prst="rect">
            <a:avLst/>
          </a:prstGeom>
        </p:spPr>
      </p:pic>
    </p:spTree>
    <p:extLst>
      <p:ext uri="{BB962C8B-B14F-4D97-AF65-F5344CB8AC3E}">
        <p14:creationId xmlns:p14="http://schemas.microsoft.com/office/powerpoint/2010/main" val="185127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1">
            <a:extLst>
              <a:ext uri="{FF2B5EF4-FFF2-40B4-BE49-F238E27FC236}">
                <a16:creationId xmlns:a16="http://schemas.microsoft.com/office/drawing/2014/main" id="{56ADB2A3-04B9-442A-8417-D396B6EDB3DB}"/>
              </a:ext>
            </a:extLst>
          </p:cNvPr>
          <p:cNvSpPr txBox="1">
            <a:spLocks/>
          </p:cNvSpPr>
          <p:nvPr/>
        </p:nvSpPr>
        <p:spPr>
          <a:xfrm>
            <a:off x="7086600" y="6492875"/>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2" name="図 1">
            <a:extLst>
              <a:ext uri="{FF2B5EF4-FFF2-40B4-BE49-F238E27FC236}">
                <a16:creationId xmlns:a16="http://schemas.microsoft.com/office/drawing/2014/main" id="{D14C99AB-76B1-4193-82FA-868EC7D65BF3}"/>
              </a:ext>
            </a:extLst>
          </p:cNvPr>
          <p:cNvPicPr>
            <a:picLocks noChangeAspect="1"/>
          </p:cNvPicPr>
          <p:nvPr/>
        </p:nvPicPr>
        <p:blipFill>
          <a:blip r:embed="rId3"/>
          <a:stretch>
            <a:fillRect/>
          </a:stretch>
        </p:blipFill>
        <p:spPr>
          <a:xfrm>
            <a:off x="279400" y="751061"/>
            <a:ext cx="8585200" cy="6106939"/>
          </a:xfrm>
          <a:prstGeom prst="rect">
            <a:avLst/>
          </a:prstGeom>
        </p:spPr>
      </p:pic>
      <p:sp>
        <p:nvSpPr>
          <p:cNvPr id="43" name="タイトル 1">
            <a:extLst>
              <a:ext uri="{FF2B5EF4-FFF2-40B4-BE49-F238E27FC236}">
                <a16:creationId xmlns:a16="http://schemas.microsoft.com/office/drawing/2014/main" id="{FC30F1AB-5EBA-434D-B6BD-6F3BC1378085}"/>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参考</a:t>
            </a: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　災害時の外国人への情報提供・災害対応支援ツール③</a:t>
            </a:r>
          </a:p>
        </p:txBody>
      </p:sp>
    </p:spTree>
    <p:extLst>
      <p:ext uri="{BB962C8B-B14F-4D97-AF65-F5344CB8AC3E}">
        <p14:creationId xmlns:p14="http://schemas.microsoft.com/office/powerpoint/2010/main" val="118197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スライド番号プレースホルダー 1">
            <a:extLst>
              <a:ext uri="{FF2B5EF4-FFF2-40B4-BE49-F238E27FC236}">
                <a16:creationId xmlns:a16="http://schemas.microsoft.com/office/drawing/2014/main" id="{CACAE257-3D28-4F29-A3A5-064024902C6F}"/>
              </a:ext>
            </a:extLst>
          </p:cNvPr>
          <p:cNvSpPr txBox="1">
            <a:spLocks/>
          </p:cNvSpPr>
          <p:nvPr/>
        </p:nvSpPr>
        <p:spPr>
          <a:xfrm>
            <a:off x="7086600" y="6475929"/>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2" name="図 1">
            <a:extLst>
              <a:ext uri="{FF2B5EF4-FFF2-40B4-BE49-F238E27FC236}">
                <a16:creationId xmlns:a16="http://schemas.microsoft.com/office/drawing/2014/main" id="{BA445341-A613-4D1D-96F0-AA976231694E}"/>
              </a:ext>
            </a:extLst>
          </p:cNvPr>
          <p:cNvPicPr>
            <a:picLocks noChangeAspect="1"/>
          </p:cNvPicPr>
          <p:nvPr/>
        </p:nvPicPr>
        <p:blipFill>
          <a:blip r:embed="rId3"/>
          <a:stretch>
            <a:fillRect/>
          </a:stretch>
        </p:blipFill>
        <p:spPr>
          <a:xfrm>
            <a:off x="236957" y="822473"/>
            <a:ext cx="8670085" cy="6018581"/>
          </a:xfrm>
          <a:prstGeom prst="rect">
            <a:avLst/>
          </a:prstGeom>
        </p:spPr>
      </p:pic>
      <p:sp>
        <p:nvSpPr>
          <p:cNvPr id="38" name="タイトル 1">
            <a:extLst>
              <a:ext uri="{FF2B5EF4-FFF2-40B4-BE49-F238E27FC236}">
                <a16:creationId xmlns:a16="http://schemas.microsoft.com/office/drawing/2014/main" id="{1929B3AE-8391-4A3D-B5CD-B9DBA1E2715E}"/>
              </a:ext>
            </a:extLst>
          </p:cNvPr>
          <p:cNvSpPr txBox="1">
            <a:spLocks/>
          </p:cNvSpPr>
          <p:nvPr/>
        </p:nvSpPr>
        <p:spPr>
          <a:xfrm>
            <a:off x="0" y="-2697"/>
            <a:ext cx="9144000" cy="650083"/>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参考</a:t>
            </a:r>
            <a:r>
              <a:rPr kumimoji="1" lang="en-US" altLang="ja-JP"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a:t>
            </a:r>
            <a:r>
              <a:rPr kumimoji="1" lang="ja-JP" altLang="en-US" sz="2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j-cs"/>
              </a:rPr>
              <a:t>　災害時の外国人への情報提供・災害対応支援ツール③</a:t>
            </a:r>
          </a:p>
        </p:txBody>
      </p:sp>
    </p:spTree>
    <p:extLst>
      <p:ext uri="{BB962C8B-B14F-4D97-AF65-F5344CB8AC3E}">
        <p14:creationId xmlns:p14="http://schemas.microsoft.com/office/powerpoint/2010/main" val="4188673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AC193D-E1C3-4289-8307-327A138E0643}"/>
              </a:ext>
            </a:extLst>
          </p:cNvPr>
          <p:cNvSpPr>
            <a:spLocks noGrp="1"/>
          </p:cNvSpPr>
          <p:nvPr>
            <p:ph type="sldNum" sz="quarter" idx="12"/>
          </p:nvPr>
        </p:nvSpPr>
        <p:spPr/>
        <p:txBody>
          <a:bodyPr/>
          <a:lstStyle/>
          <a:p>
            <a:fld id="{48C0FCB9-D989-46F1-965E-624BDAC7E129}" type="slidenum">
              <a:rPr kumimoji="1" lang="ja-JP" altLang="en-US" smtClean="0"/>
              <a:pPr/>
              <a:t>28</a:t>
            </a:fld>
            <a:endParaRPr kumimoji="1" lang="ja-JP" altLang="en-US"/>
          </a:p>
        </p:txBody>
      </p:sp>
      <p:sp>
        <p:nvSpPr>
          <p:cNvPr id="4" name="テキスト ボックス 3">
            <a:extLst>
              <a:ext uri="{FF2B5EF4-FFF2-40B4-BE49-F238E27FC236}">
                <a16:creationId xmlns:a16="http://schemas.microsoft.com/office/drawing/2014/main" id="{5E7761D7-D8CB-45F6-A31D-1F72ACFE14FD}"/>
              </a:ext>
            </a:extLst>
          </p:cNvPr>
          <p:cNvSpPr txBox="1"/>
          <p:nvPr/>
        </p:nvSpPr>
        <p:spPr>
          <a:xfrm>
            <a:off x="465906" y="676646"/>
            <a:ext cx="8230419" cy="1200329"/>
          </a:xfrm>
          <a:prstGeom prst="rect">
            <a:avLst/>
          </a:prstGeom>
          <a:noFill/>
        </p:spPr>
        <p:txBody>
          <a:bodyPr wrap="square" lIns="0" rIns="0" rtlCol="0">
            <a:spAutoFit/>
          </a:bodyPr>
          <a:lstStyle/>
          <a:p>
            <a:pPr algn="ctr"/>
            <a:r>
              <a:rPr kumimoji="1" lang="en-US" altLang="ja-JP" sz="3600" spc="-150" dirty="0">
                <a:solidFill>
                  <a:srgbClr val="404040"/>
                </a:solidFill>
                <a:latin typeface="HGPｺﾞｼｯｸE" panose="020B0900000000000000" pitchFamily="50" charset="-128"/>
                <a:ea typeface="HGPｺﾞｼｯｸE" panose="020B0900000000000000" pitchFamily="50" charset="-128"/>
              </a:rPr>
              <a:t>C22</a:t>
            </a:r>
            <a:r>
              <a:rPr kumimoji="1" lang="ja-JP" altLang="en-US" sz="3600" spc="-150" dirty="0">
                <a:solidFill>
                  <a:srgbClr val="404040"/>
                </a:solidFill>
                <a:latin typeface="HGPｺﾞｼｯｸE" panose="020B0900000000000000" pitchFamily="50" charset="-128"/>
                <a:ea typeface="HGPｺﾞｼｯｸE" panose="020B0900000000000000" pitchFamily="50" charset="-128"/>
              </a:rPr>
              <a:t>．要配慮者の地域ぐるみでの支援体制</a:t>
            </a:r>
            <a:endParaRPr kumimoji="1" lang="en-US" altLang="ja-JP" sz="3600" spc="-15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32615DE4-61B8-EB41-92FE-D1DE32293F45}"/>
              </a:ext>
            </a:extLst>
          </p:cNvPr>
          <p:cNvSpPr txBox="1"/>
          <p:nvPr/>
        </p:nvSpPr>
        <p:spPr>
          <a:xfrm>
            <a:off x="596927" y="2322877"/>
            <a:ext cx="7971339" cy="3354765"/>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spc="-300">
                <a:solidFill>
                  <a:srgbClr val="404040"/>
                </a:solidFill>
                <a:latin typeface="HGPｺﾞｼｯｸE" panose="020B0900000000000000" pitchFamily="50" charset="-128"/>
                <a:ea typeface="HGPｺﾞｼｯｸE" panose="020B0900000000000000" pitchFamily="50" charset="-128"/>
              </a:rPr>
              <a:t>地域で協力し合って、避難行動要支援者を</a:t>
            </a:r>
            <a:r>
              <a:rPr kumimoji="1" lang="ja-JP" altLang="en-US" sz="3600" spc="-150">
                <a:solidFill>
                  <a:srgbClr val="404040"/>
                </a:solidFill>
                <a:latin typeface="HGPｺﾞｼｯｸE" panose="020B0900000000000000" pitchFamily="50" charset="-128"/>
                <a:ea typeface="HGPｺﾞｼｯｸE" panose="020B0900000000000000" pitchFamily="50" charset="-128"/>
              </a:rPr>
              <a:t>把握し、避難を支援しましょう</a:t>
            </a:r>
            <a:endParaRPr kumimoji="1" lang="en-US" altLang="ja-JP" sz="3600" spc="-150">
              <a:solidFill>
                <a:srgbClr val="404040"/>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Wingdings" panose="05000000000000000000" pitchFamily="2" charset="2"/>
              <a:buChar char="Ø"/>
            </a:pPr>
            <a:r>
              <a:rPr kumimoji="1" lang="ja-JP" altLang="en-US" sz="2400" spc="-300">
                <a:solidFill>
                  <a:srgbClr val="404040"/>
                </a:solidFill>
                <a:latin typeface="HGPｺﾞｼｯｸE" panose="020B0900000000000000" pitchFamily="50" charset="-128"/>
                <a:ea typeface="HGPｺﾞｼｯｸE" panose="020B0900000000000000" pitchFamily="50" charset="-128"/>
              </a:rPr>
              <a:t>個人・自主防災組織・自治会など、避難支援者を確保する</a:t>
            </a:r>
            <a:endParaRPr kumimoji="1" lang="en-US" altLang="ja-JP" sz="2400" spc="-300">
              <a:solidFill>
                <a:srgbClr val="404040"/>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Wingdings" panose="05000000000000000000" pitchFamily="2" charset="2"/>
              <a:buChar char="Ø"/>
            </a:pPr>
            <a:r>
              <a:rPr kumimoji="1" lang="ja-JP" altLang="en-US" sz="2400">
                <a:solidFill>
                  <a:srgbClr val="404040"/>
                </a:solidFill>
                <a:latin typeface="HGPｺﾞｼｯｸE" panose="020B0900000000000000" pitchFamily="50" charset="-128"/>
                <a:ea typeface="HGPｺﾞｼｯｸE" panose="020B0900000000000000" pitchFamily="50" charset="-128"/>
              </a:rPr>
              <a:t>複数人で役割分担し、地域の支援者の輪を広げ、</a:t>
            </a:r>
            <a:br>
              <a:rPr kumimoji="1" lang="en-US" altLang="ja-JP" sz="2400">
                <a:solidFill>
                  <a:srgbClr val="404040"/>
                </a:solidFill>
                <a:latin typeface="HGPｺﾞｼｯｸE" panose="020B0900000000000000" pitchFamily="50" charset="-128"/>
                <a:ea typeface="HGPｺﾞｼｯｸE" panose="020B0900000000000000" pitchFamily="50" charset="-128"/>
              </a:rPr>
            </a:br>
            <a:r>
              <a:rPr kumimoji="1" lang="ja-JP" altLang="en-US" sz="2400">
                <a:solidFill>
                  <a:srgbClr val="404040"/>
                </a:solidFill>
                <a:latin typeface="HGPｺﾞｼｯｸE" panose="020B0900000000000000" pitchFamily="50" charset="-128"/>
                <a:ea typeface="HGPｺﾞｼｯｸE" panose="020B0900000000000000" pitchFamily="50" charset="-128"/>
              </a:rPr>
              <a:t>避難支援者の負担を軽減する</a:t>
            </a:r>
            <a:endParaRPr kumimoji="1" lang="en-US" altLang="ja-JP" sz="2400">
              <a:solidFill>
                <a:srgbClr val="404040"/>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Wingdings" panose="05000000000000000000" pitchFamily="2" charset="2"/>
              <a:buChar char="Ø"/>
            </a:pPr>
            <a:r>
              <a:rPr kumimoji="1" lang="ja-JP" altLang="en-US" sz="2400">
                <a:solidFill>
                  <a:srgbClr val="404040"/>
                </a:solidFill>
                <a:latin typeface="HGPｺﾞｼｯｸE" panose="020B0900000000000000" pitchFamily="50" charset="-128"/>
                <a:ea typeface="HGPｺﾞｼｯｸE" panose="020B0900000000000000" pitchFamily="50" charset="-128"/>
              </a:rPr>
              <a:t>計画の作成後も、避難訓練を通じて、計画を改善し、避難の実効性の向上を図る</a:t>
            </a:r>
            <a:endParaRPr kumimoji="1" lang="ja-JP" altLang="en-US" sz="36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1644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7E69F66-1B2D-4AC8-A278-A8E85C85955F}"/>
              </a:ext>
            </a:extLst>
          </p:cNvPr>
          <p:cNvSpPr>
            <a:spLocks noGrp="1"/>
          </p:cNvSpPr>
          <p:nvPr>
            <p:ph type="title"/>
          </p:nvPr>
        </p:nvSpPr>
        <p:spPr>
          <a:xfrm>
            <a:off x="0" y="-2697"/>
            <a:ext cx="9144000" cy="650083"/>
          </a:xfrm>
        </p:spPr>
        <p:txBody>
          <a:bodyPr/>
          <a:lstStyle/>
          <a:p>
            <a:r>
              <a:rPr lang="ja-JP" altLang="en-US"/>
              <a:t>要配慮者への支援の必要</a:t>
            </a:r>
          </a:p>
        </p:txBody>
      </p:sp>
      <p:sp>
        <p:nvSpPr>
          <p:cNvPr id="41" name="スライド番号プレースホルダー 3">
            <a:extLst>
              <a:ext uri="{FF2B5EF4-FFF2-40B4-BE49-F238E27FC236}">
                <a16:creationId xmlns:a16="http://schemas.microsoft.com/office/drawing/2014/main" id="{74E4F3A5-27B7-4D52-B1D8-52886C67BC56}"/>
              </a:ext>
            </a:extLst>
          </p:cNvPr>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3" name="テキスト プレースホルダー 6">
            <a:extLst>
              <a:ext uri="{FF2B5EF4-FFF2-40B4-BE49-F238E27FC236}">
                <a16:creationId xmlns:a16="http://schemas.microsoft.com/office/drawing/2014/main" id="{B281EC41-4844-4F7B-B6F6-56E2DAF4DAD6}"/>
              </a:ext>
            </a:extLst>
          </p:cNvPr>
          <p:cNvSpPr txBox="1">
            <a:spLocks/>
          </p:cNvSpPr>
          <p:nvPr/>
        </p:nvSpPr>
        <p:spPr>
          <a:xfrm>
            <a:off x="0" y="6566756"/>
            <a:ext cx="8217632" cy="2880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参考：内閣府防災「避難行動要支援者の避難行動支援に関する取組指針（令和３年５月改定）」</a:t>
            </a:r>
          </a:p>
        </p:txBody>
      </p:sp>
      <p:sp>
        <p:nvSpPr>
          <p:cNvPr id="8" name="正方形/長方形 7">
            <a:extLst>
              <a:ext uri="{FF2B5EF4-FFF2-40B4-BE49-F238E27FC236}">
                <a16:creationId xmlns:a16="http://schemas.microsoft.com/office/drawing/2014/main" id="{460E92E9-4618-412A-A363-A8E74EBFD014}"/>
              </a:ext>
            </a:extLst>
          </p:cNvPr>
          <p:cNvSpPr/>
          <p:nvPr/>
        </p:nvSpPr>
        <p:spPr>
          <a:xfrm>
            <a:off x="259442" y="1536174"/>
            <a:ext cx="8617430" cy="3785652"/>
          </a:xfrm>
          <a:prstGeom prst="rect">
            <a:avLst/>
          </a:prstGeom>
        </p:spPr>
        <p:txBody>
          <a:bodyPr wrap="square">
            <a:spAutoFit/>
          </a:bodyPr>
          <a:lstStyle/>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800">
                <a:solidFill>
                  <a:srgbClr val="404040"/>
                </a:solidFill>
                <a:latin typeface="HGPｺﾞｼｯｸE" panose="020B0900000000000000" pitchFamily="50" charset="-128"/>
                <a:ea typeface="HGPｺﾞｼｯｸE" panose="020B0900000000000000" pitchFamily="50" charset="-128"/>
              </a:rPr>
              <a:t>これまでの災害では・・・</a:t>
            </a:r>
            <a:endParaRPr lang="en-US" altLang="ja-JP" sz="2800">
              <a:solidFill>
                <a:srgbClr val="404040"/>
              </a:solidFill>
              <a:latin typeface="HGPｺﾞｼｯｸE" panose="020B0900000000000000" pitchFamily="50" charset="-128"/>
              <a:ea typeface="HGPｺﾞｼｯｸE" panose="020B0900000000000000" pitchFamily="50" charset="-128"/>
            </a:endParaRPr>
          </a:p>
          <a:p>
            <a:pPr lvl="1" algn="just">
              <a:defRPr/>
            </a:pPr>
            <a:r>
              <a:rPr kumimoji="0" lang="ja-JP" altLang="en-US"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高齢者などを中心に、逃げ遅れによって被災したり、過酷な</a:t>
            </a:r>
            <a:br>
              <a:rPr kumimoji="0" lang="en-US" altLang="ja-JP"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br>
            <a:r>
              <a:rPr kumimoji="0" lang="ja-JP" altLang="en-US"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避難所生活で病気にかかったりした</a:t>
            </a:r>
            <a:endParaRPr kumimoji="0" lang="en-US" altLang="ja-JP" sz="24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lvl="1" algn="just">
              <a:defRPr/>
            </a:pPr>
            <a:endParaRPr lang="en-US" altLang="ja-JP" sz="2400">
              <a:solidFill>
                <a:srgbClr val="404040"/>
              </a:solidFill>
              <a:latin typeface="HGPｺﾞｼｯｸE" panose="020B0900000000000000" pitchFamily="50" charset="-128"/>
              <a:ea typeface="HGPｺﾞｼｯｸE" panose="020B0900000000000000" pitchFamily="50" charset="-128"/>
            </a:endParaRPr>
          </a:p>
          <a:p>
            <a:pPr marL="342900" indent="-342900" algn="just">
              <a:buFont typeface="Wingdings" panose="05000000000000000000" pitchFamily="2" charset="2"/>
              <a:buChar char="l"/>
              <a:defRPr/>
            </a:pPr>
            <a:r>
              <a:rPr kumimoji="0" lang="ja-JP" altLang="en-US" sz="2800" b="0" i="0" u="none" strike="noStrike" kern="1200" cap="none" spc="-15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このような</a:t>
            </a:r>
            <a:r>
              <a:rPr kumimoji="0" lang="ja-JP" altLang="en-US" sz="2800" b="0" i="0" u="none" strike="noStrike" kern="1200" cap="none" spc="-150" normalizeH="0" baseline="0" noProof="0">
                <a:ln>
                  <a:noFill/>
                </a:ln>
                <a:solidFill>
                  <a:srgbClr val="E12800"/>
                </a:solidFill>
                <a:effectLst/>
                <a:uLnTx/>
                <a:uFillTx/>
                <a:latin typeface="HGPｺﾞｼｯｸE" panose="020B0900000000000000" pitchFamily="50" charset="-128"/>
                <a:ea typeface="HGPｺﾞｼｯｸE" panose="020B0900000000000000" pitchFamily="50" charset="-128"/>
                <a:cs typeface="+mn-cs"/>
              </a:rPr>
              <a:t>要配慮者</a:t>
            </a:r>
            <a:r>
              <a:rPr kumimoji="0" lang="ja-JP" altLang="en-US" sz="2800" b="0" i="0" u="none" strike="noStrike" kern="1200" cap="none" spc="-15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への避難の支援や避難所生活での配慮などは、その人の身近な存在である隣近所同士で</a:t>
            </a:r>
            <a:br>
              <a:rPr kumimoji="0" lang="en-US" altLang="ja-JP" sz="2800" b="0" i="0" u="none" strike="noStrike" kern="1200" cap="none" spc="-15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br>
            <a:r>
              <a:rPr kumimoji="0" lang="ja-JP" altLang="en-US" sz="28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助け合うことが基本</a:t>
            </a:r>
            <a:endParaRPr kumimoji="0" lang="en-US" altLang="ja-JP" sz="28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algn="just">
              <a:defRPr/>
            </a:pPr>
            <a:endParaRPr kumimoji="0" lang="en-US" altLang="ja-JP" sz="28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marL="342900" indent="-342900" algn="just">
              <a:buFont typeface="Wingdings" panose="05000000000000000000" pitchFamily="2" charset="2"/>
              <a:buChar char="l"/>
              <a:defRPr/>
            </a:pPr>
            <a:r>
              <a:rPr lang="ja-JP" altLang="en-US" sz="2800">
                <a:solidFill>
                  <a:srgbClr val="404040"/>
                </a:solidFill>
                <a:latin typeface="HGPｺﾞｼｯｸE" panose="020B0900000000000000" pitchFamily="50" charset="-128"/>
                <a:ea typeface="HGPｺﾞｼｯｸE" panose="020B0900000000000000" pitchFamily="50" charset="-128"/>
              </a:rPr>
              <a:t>平常時に地域で支援体制をつくっておくことが必要</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6115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455781" y="1016813"/>
            <a:ext cx="7598254" cy="4906909"/>
            <a:chOff x="432335" y="33052"/>
            <a:chExt cx="8173524" cy="4906909"/>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33052"/>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33052"/>
              <a:ext cx="7300688" cy="490690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nSpc>
                  <a:spcPts val="5000"/>
                </a:lnSpc>
                <a:spcAft>
                  <a:spcPts val="1200"/>
                </a:spcAft>
              </a:pPr>
              <a:r>
                <a:rPr kumimoji="1" lang="ja-JP" altLang="en-US" sz="3600" spc="-300">
                  <a:solidFill>
                    <a:schemeClr val="tx1">
                      <a:lumMod val="75000"/>
                      <a:lumOff val="25000"/>
                    </a:schemeClr>
                  </a:solidFill>
                  <a:latin typeface="HGPｺﾞｼｯｸE" panose="020B0900000000000000" pitchFamily="50" charset="-128"/>
                  <a:ea typeface="HGPｺﾞｼｯｸE" panose="020B0900000000000000" pitchFamily="50" charset="-128"/>
                </a:rPr>
                <a:t>地域の中には、「自力で避難」する</a:t>
              </a:r>
              <a:br>
                <a:rPr kumimoji="1" lang="en-US" altLang="ja-JP" sz="3600" spc="-30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3600" spc="-300">
                  <a:solidFill>
                    <a:schemeClr val="tx1">
                      <a:lumMod val="75000"/>
                      <a:lumOff val="25000"/>
                    </a:schemeClr>
                  </a:solidFill>
                  <a:latin typeface="HGPｺﾞｼｯｸE" panose="020B0900000000000000" pitchFamily="50" charset="-128"/>
                  <a:ea typeface="HGPｺﾞｼｯｸE" panose="020B0900000000000000" pitchFamily="50" charset="-128"/>
                </a:rPr>
                <a:t>ことが困難な方々がいらっしゃいます</a:t>
              </a:r>
            </a:p>
            <a:p>
              <a:pPr algn="just">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どのような方が避難が難しいと</a:t>
              </a:r>
              <a:b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考えられますか？</a:t>
              </a:r>
            </a:p>
          </p:txBody>
        </p:sp>
      </p:grpSp>
      <p:sp>
        <p:nvSpPr>
          <p:cNvPr id="6" name="正方形/長方形 5">
            <a:extLst>
              <a:ext uri="{FF2B5EF4-FFF2-40B4-BE49-F238E27FC236}">
                <a16:creationId xmlns:a16="http://schemas.microsoft.com/office/drawing/2014/main" id="{0EEFC476-731E-42C7-B3D7-DC42C82565F5}"/>
              </a:ext>
            </a:extLst>
          </p:cNvPr>
          <p:cNvSpPr/>
          <p:nvPr/>
        </p:nvSpPr>
        <p:spPr>
          <a:xfrm>
            <a:off x="6996552" y="266041"/>
            <a:ext cx="1605888"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228856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5</a:t>
            </a:fld>
            <a:endParaRPr kumimoji="1" lang="ja-JP" altLang="en-US"/>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0"/>
            <a:ext cx="9144000" cy="650875"/>
          </a:xfrm>
        </p:spPr>
        <p:txBody>
          <a:bodyPr/>
          <a:lstStyle/>
          <a:p>
            <a:r>
              <a:rPr lang="ja-JP" altLang="en-US" sz="2800"/>
              <a:t>要配慮者の体験談</a:t>
            </a:r>
          </a:p>
        </p:txBody>
      </p:sp>
      <p:graphicFrame>
        <p:nvGraphicFramePr>
          <p:cNvPr id="2" name="表 2">
            <a:extLst>
              <a:ext uri="{FF2B5EF4-FFF2-40B4-BE49-F238E27FC236}">
                <a16:creationId xmlns:a16="http://schemas.microsoft.com/office/drawing/2014/main" id="{641474DD-4BC1-40F4-8F3F-820BC8569551}"/>
              </a:ext>
            </a:extLst>
          </p:cNvPr>
          <p:cNvGraphicFramePr>
            <a:graphicFrameLocks noGrp="1"/>
          </p:cNvGraphicFramePr>
          <p:nvPr>
            <p:extLst>
              <p:ext uri="{D42A27DB-BD31-4B8C-83A1-F6EECF244321}">
                <p14:modId xmlns:p14="http://schemas.microsoft.com/office/powerpoint/2010/main" val="3006061020"/>
              </p:ext>
            </p:extLst>
          </p:nvPr>
        </p:nvGraphicFramePr>
        <p:xfrm>
          <a:off x="252000" y="2097932"/>
          <a:ext cx="8674717" cy="4431912"/>
        </p:xfrm>
        <a:graphic>
          <a:graphicData uri="http://schemas.openxmlformats.org/drawingml/2006/table">
            <a:tbl>
              <a:tblPr firstRow="1" bandRow="1">
                <a:tableStyleId>{F5AB1C69-6EDB-4FF4-983F-18BD219EF322}</a:tableStyleId>
              </a:tblPr>
              <a:tblGrid>
                <a:gridCol w="2301077">
                  <a:extLst>
                    <a:ext uri="{9D8B030D-6E8A-4147-A177-3AD203B41FA5}">
                      <a16:colId xmlns:a16="http://schemas.microsoft.com/office/drawing/2014/main" val="731919039"/>
                    </a:ext>
                  </a:extLst>
                </a:gridCol>
                <a:gridCol w="6373640">
                  <a:extLst>
                    <a:ext uri="{9D8B030D-6E8A-4147-A177-3AD203B41FA5}">
                      <a16:colId xmlns:a16="http://schemas.microsoft.com/office/drawing/2014/main" val="3015551513"/>
                    </a:ext>
                  </a:extLst>
                </a:gridCol>
              </a:tblGrid>
              <a:tr h="438335">
                <a:tc>
                  <a:txBody>
                    <a:bodyPr/>
                    <a:lstStyle/>
                    <a:p>
                      <a:pPr algn="ctr"/>
                      <a:r>
                        <a:rPr kumimoji="1" lang="ja-JP" altLang="en-US" sz="2000" b="0">
                          <a:latin typeface="HGPｺﾞｼｯｸE" panose="020B0900000000000000" pitchFamily="50" charset="-128"/>
                          <a:ea typeface="HGPｺﾞｼｯｸE" panose="020B0900000000000000" pitchFamily="50" charset="-128"/>
                        </a:rPr>
                        <a:t>要配慮者</a:t>
                      </a:r>
                    </a:p>
                  </a:txBody>
                  <a:tcPr>
                    <a:solidFill>
                      <a:srgbClr val="35A16B"/>
                    </a:solidFill>
                  </a:tcPr>
                </a:tc>
                <a:tc>
                  <a:txBody>
                    <a:bodyPr/>
                    <a:lstStyle/>
                    <a:p>
                      <a:pPr algn="ctr"/>
                      <a:r>
                        <a:rPr kumimoji="1" lang="ja-JP" altLang="en-US" sz="2000" b="0">
                          <a:latin typeface="HGPｺﾞｼｯｸE" panose="020B0900000000000000" pitchFamily="50" charset="-128"/>
                          <a:ea typeface="HGPｺﾞｼｯｸE" panose="020B0900000000000000" pitchFamily="50" charset="-128"/>
                        </a:rPr>
                        <a:t>困りごと・体験談</a:t>
                      </a:r>
                    </a:p>
                  </a:txBody>
                  <a:tcPr>
                    <a:solidFill>
                      <a:srgbClr val="35A16B"/>
                    </a:solidFill>
                  </a:tcPr>
                </a:tc>
                <a:extLst>
                  <a:ext uri="{0D108BD9-81ED-4DB2-BD59-A6C34878D82A}">
                    <a16:rowId xmlns:a16="http://schemas.microsoft.com/office/drawing/2014/main" val="1759088867"/>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高齢者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階段を降りられないため、停電でエレベーターが停止したら避難できない。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858382958"/>
                  </a:ext>
                </a:extLst>
              </a:tr>
              <a:tr h="785992">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車いすの人</a:t>
                      </a:r>
                    </a:p>
                  </a:txBody>
                  <a:tcPr anchor="ctr">
                    <a:lnR w="12700" cap="flat" cmpd="sng" algn="ctr">
                      <a:solidFill>
                        <a:srgbClr val="35A16B"/>
                      </a:solidFill>
                      <a:prstDash val="solid"/>
                      <a:round/>
                      <a:headEnd type="none" w="med" len="med"/>
                      <a:tailEnd type="none" w="med" len="med"/>
                    </a:lnR>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避難する人と車いすがぶつかり、ひっくり返るのではないかと不安。</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r>
                        <a:rPr kumimoji="1" lang="ja-JP" altLang="en-US" sz="1600">
                          <a:solidFill>
                            <a:srgbClr val="404040"/>
                          </a:solidFill>
                          <a:latin typeface="HGPｺﾞｼｯｸE" panose="020B0900000000000000" pitchFamily="50" charset="-128"/>
                          <a:ea typeface="HGPｺﾞｼｯｸE" panose="020B0900000000000000" pitchFamily="50" charset="-128"/>
                        </a:rPr>
                        <a:t>車いすのタイヤは空気ゴムなので、がれきやガラスが散らばっているとパンクして動けない。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49478255"/>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視覚障害</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避難所は障害物が多い。誰かがいてくれれば安心する。</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921326099"/>
                  </a:ext>
                </a:extLst>
              </a:tr>
              <a:tr h="816333">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聴覚障害</a:t>
                      </a:r>
                    </a:p>
                  </a:txBody>
                  <a:tcPr anchor="ctr">
                    <a:lnR w="12700" cap="flat" cmpd="sng" algn="ctr">
                      <a:solidFill>
                        <a:srgbClr val="35A16B"/>
                      </a:solidFill>
                      <a:prstDash val="solid"/>
                      <a:round/>
                      <a:headEnd type="none" w="med" len="med"/>
                      <a:tailEnd type="none" w="med" len="med"/>
                    </a:lnR>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会話はできるが、マイクの音声は聞き取れないので、文字に書いて</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ほしい。口を見て聞いているのでゆっくり話してほしい。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94194589"/>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知的障害等</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自閉症は字が読めなくても、図柄のカードで示されると理解できる人が</a:t>
                      </a:r>
                      <a:br>
                        <a:rPr kumimoji="1" lang="en-US" altLang="ja-JP" sz="1600">
                          <a:solidFill>
                            <a:srgbClr val="404040"/>
                          </a:solidFill>
                          <a:latin typeface="HGPｺﾞｼｯｸE" panose="020B0900000000000000" pitchFamily="50" charset="-128"/>
                          <a:ea typeface="HGPｺﾞｼｯｸE" panose="020B0900000000000000" pitchFamily="50" charset="-128"/>
                        </a:rPr>
                      </a:br>
                      <a:r>
                        <a:rPr kumimoji="1" lang="ja-JP" altLang="en-US" sz="1600">
                          <a:solidFill>
                            <a:srgbClr val="404040"/>
                          </a:solidFill>
                          <a:latin typeface="HGPｺﾞｼｯｸE" panose="020B0900000000000000" pitchFamily="50" charset="-128"/>
                          <a:ea typeface="HGPｺﾞｼｯｸE" panose="020B0900000000000000" pitchFamily="50" charset="-128"/>
                        </a:rPr>
                        <a:t>多い。場所・手順など避難所の壁にカードなどが貼ってあるといい。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4098237264"/>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心身障害</a:t>
                      </a:r>
                    </a:p>
                  </a:txBody>
                  <a:tcPr anchor="ctr">
                    <a:lnR w="12700" cap="flat" cmpd="sng" algn="ctr">
                      <a:solidFill>
                        <a:srgbClr val="35A16B"/>
                      </a:solidFill>
                      <a:prstDash val="solid"/>
                      <a:round/>
                      <a:headEnd type="none" w="med" len="med"/>
                      <a:tailEnd type="none" w="med" len="med"/>
                    </a:ln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solidFill>
                            <a:srgbClr val="404040"/>
                          </a:solidFill>
                          <a:latin typeface="HGPｺﾞｼｯｸE" panose="020B0900000000000000" pitchFamily="50" charset="-128"/>
                          <a:ea typeface="HGPｺﾞｼｯｸE" panose="020B0900000000000000" pitchFamily="50" charset="-128"/>
                        </a:rPr>
                        <a:t>人が大勢いるところは苦手。静かな空間や、話を聞いてくれる人がいると安心できる。大きな声を出すから周囲の人に迷惑をかけてしまう。</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rgbClr val="F0F0F0"/>
                    </a:solidFill>
                  </a:tcPr>
                </a:tc>
                <a:extLst>
                  <a:ext uri="{0D108BD9-81ED-4DB2-BD59-A6C34878D82A}">
                    <a16:rowId xmlns:a16="http://schemas.microsoft.com/office/drawing/2014/main" val="337170512"/>
                  </a:ext>
                </a:extLst>
              </a:tr>
            </a:tbl>
          </a:graphicData>
        </a:graphic>
      </p:graphicFrame>
      <p:sp>
        <p:nvSpPr>
          <p:cNvPr id="13" name="正方形/長方形 12">
            <a:extLst>
              <a:ext uri="{FF2B5EF4-FFF2-40B4-BE49-F238E27FC236}">
                <a16:creationId xmlns:a16="http://schemas.microsoft.com/office/drawing/2014/main" id="{1102FB36-53D0-4295-88D3-196B891C31D1}"/>
              </a:ext>
            </a:extLst>
          </p:cNvPr>
          <p:cNvSpPr/>
          <p:nvPr/>
        </p:nvSpPr>
        <p:spPr>
          <a:xfrm>
            <a:off x="262800" y="875152"/>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実際に被災した要配慮者や要配慮者の家族の体験談を見てみましょう</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7" name="テキスト プレースホルダー 6">
            <a:extLst>
              <a:ext uri="{FF2B5EF4-FFF2-40B4-BE49-F238E27FC236}">
                <a16:creationId xmlns:a16="http://schemas.microsoft.com/office/drawing/2014/main" id="{84370159-B36D-469C-A3CF-9029DFF15ABD}"/>
              </a:ext>
            </a:extLst>
          </p:cNvPr>
          <p:cNvSpPr txBox="1">
            <a:spLocks/>
          </p:cNvSpPr>
          <p:nvPr/>
        </p:nvSpPr>
        <p:spPr>
          <a:xfrm>
            <a:off x="0" y="6562501"/>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参考：新宿区「災害時要配慮者訪問調査報告書」</a:t>
            </a:r>
          </a:p>
        </p:txBody>
      </p:sp>
    </p:spTree>
    <p:extLst>
      <p:ext uri="{BB962C8B-B14F-4D97-AF65-F5344CB8AC3E}">
        <p14:creationId xmlns:p14="http://schemas.microsoft.com/office/powerpoint/2010/main" val="175040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
        <p:nvSpPr>
          <p:cNvPr id="14" name="四角形: 角を丸くする 13">
            <a:extLst>
              <a:ext uri="{FF2B5EF4-FFF2-40B4-BE49-F238E27FC236}">
                <a16:creationId xmlns:a16="http://schemas.microsoft.com/office/drawing/2014/main" id="{F906B553-9640-413E-857A-07160E0C59BD}"/>
              </a:ext>
            </a:extLst>
          </p:cNvPr>
          <p:cNvSpPr/>
          <p:nvPr/>
        </p:nvSpPr>
        <p:spPr>
          <a:xfrm>
            <a:off x="637361" y="822715"/>
            <a:ext cx="7205702"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皆さんの周りにいる、自力で避難が困難な方に</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ついて、どのような方がいるかを青色の付せん紙に書き出して下さい。</a:t>
            </a:r>
          </a:p>
        </p:txBody>
      </p:sp>
      <p:sp>
        <p:nvSpPr>
          <p:cNvPr id="16" name="四角形: メモ 15">
            <a:extLst>
              <a:ext uri="{FF2B5EF4-FFF2-40B4-BE49-F238E27FC236}">
                <a16:creationId xmlns:a16="http://schemas.microsoft.com/office/drawing/2014/main" id="{FD7A1F10-7AE7-452A-99B4-2956604C5393}"/>
              </a:ext>
            </a:extLst>
          </p:cNvPr>
          <p:cNvSpPr/>
          <p:nvPr/>
        </p:nvSpPr>
        <p:spPr>
          <a:xfrm>
            <a:off x="1873299" y="3486823"/>
            <a:ext cx="2177687" cy="2177687"/>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足の</a:t>
            </a:r>
            <a:br>
              <a:rPr kumimoji="1"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rPr>
            </a:br>
            <a:r>
              <a:rPr kumimoji="1"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不自由な人</a:t>
            </a:r>
          </a:p>
        </p:txBody>
      </p:sp>
      <p:sp>
        <p:nvSpPr>
          <p:cNvPr id="17" name="四角形: メモ 16">
            <a:extLst>
              <a:ext uri="{FF2B5EF4-FFF2-40B4-BE49-F238E27FC236}">
                <a16:creationId xmlns:a16="http://schemas.microsoft.com/office/drawing/2014/main" id="{50F95EAE-1F4D-4722-B8BE-D08FFAAAF7B6}"/>
              </a:ext>
            </a:extLst>
          </p:cNvPr>
          <p:cNvSpPr/>
          <p:nvPr/>
        </p:nvSpPr>
        <p:spPr>
          <a:xfrm>
            <a:off x="5101618" y="3486823"/>
            <a:ext cx="2177687" cy="2177687"/>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800" spc="-300">
                <a:solidFill>
                  <a:schemeClr val="tx1">
                    <a:lumMod val="75000"/>
                    <a:lumOff val="25000"/>
                  </a:schemeClr>
                </a:solidFill>
                <a:latin typeface="HGSｺﾞｼｯｸE" panose="020B0900000000000000" pitchFamily="50" charset="-128"/>
                <a:ea typeface="HGSｺﾞｼｯｸE" panose="020B0900000000000000" pitchFamily="50" charset="-128"/>
              </a:rPr>
              <a:t>寝たきりの人</a:t>
            </a:r>
          </a:p>
        </p:txBody>
      </p:sp>
    </p:spTree>
    <p:extLst>
      <p:ext uri="{BB962C8B-B14F-4D97-AF65-F5344CB8AC3E}">
        <p14:creationId xmlns:p14="http://schemas.microsoft.com/office/powerpoint/2010/main" val="378651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
        <p:nvSpPr>
          <p:cNvPr id="14" name="四角形: 角を丸くする 13">
            <a:extLst>
              <a:ext uri="{FF2B5EF4-FFF2-40B4-BE49-F238E27FC236}">
                <a16:creationId xmlns:a16="http://schemas.microsoft.com/office/drawing/2014/main" id="{F906B553-9640-413E-857A-07160E0C59BD}"/>
              </a:ext>
            </a:extLst>
          </p:cNvPr>
          <p:cNvSpPr/>
          <p:nvPr/>
        </p:nvSpPr>
        <p:spPr>
          <a:xfrm>
            <a:off x="637361" y="822715"/>
            <a:ext cx="7422906"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buFont typeface="Arial" panose="020B0604020202020204" pitchFamily="34" charset="0"/>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青色の付せん紙に書き出した、自力で避難が困難な方について、避難するときに、どんなことに困るのかを付せん紙（黄色）に書き出して下さい。</a:t>
            </a:r>
          </a:p>
        </p:txBody>
      </p:sp>
      <p:sp>
        <p:nvSpPr>
          <p:cNvPr id="18" name="四角形: メモ 15">
            <a:extLst>
              <a:ext uri="{FF2B5EF4-FFF2-40B4-BE49-F238E27FC236}">
                <a16:creationId xmlns:a16="http://schemas.microsoft.com/office/drawing/2014/main" id="{FD7A1F10-7AE7-452A-99B4-2956604C5393}"/>
              </a:ext>
            </a:extLst>
          </p:cNvPr>
          <p:cNvSpPr/>
          <p:nvPr/>
        </p:nvSpPr>
        <p:spPr>
          <a:xfrm>
            <a:off x="1757683" y="3132928"/>
            <a:ext cx="1512476" cy="1466830"/>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000" dirty="0">
                <a:solidFill>
                  <a:schemeClr val="tx1">
                    <a:lumMod val="75000"/>
                    <a:lumOff val="25000"/>
                  </a:schemeClr>
                </a:solidFill>
                <a:latin typeface="HGSｺﾞｼｯｸE" panose="020B0900000000000000" pitchFamily="50" charset="-128"/>
                <a:ea typeface="HGSｺﾞｼｯｸE" panose="020B0900000000000000" pitchFamily="50" charset="-128"/>
              </a:rPr>
              <a:t>足の</a:t>
            </a:r>
            <a:br>
              <a:rPr kumimoji="1" lang="en-US" altLang="ja-JP" sz="2000" dirty="0">
                <a:solidFill>
                  <a:schemeClr val="tx1">
                    <a:lumMod val="75000"/>
                    <a:lumOff val="25000"/>
                  </a:schemeClr>
                </a:solidFill>
                <a:latin typeface="HGSｺﾞｼｯｸE" panose="020B0900000000000000" pitchFamily="50" charset="-128"/>
                <a:ea typeface="HGSｺﾞｼｯｸE" panose="020B0900000000000000" pitchFamily="50" charset="-128"/>
              </a:rPr>
            </a:br>
            <a:r>
              <a:rPr kumimoji="1" lang="ja-JP" altLang="en-US" sz="2000" dirty="0">
                <a:solidFill>
                  <a:schemeClr val="tx1">
                    <a:lumMod val="75000"/>
                    <a:lumOff val="25000"/>
                  </a:schemeClr>
                </a:solidFill>
                <a:latin typeface="HGSｺﾞｼｯｸE" panose="020B0900000000000000" pitchFamily="50" charset="-128"/>
                <a:ea typeface="HGSｺﾞｼｯｸE" panose="020B0900000000000000" pitchFamily="50" charset="-128"/>
              </a:rPr>
              <a:t>不自由な人</a:t>
            </a:r>
          </a:p>
        </p:txBody>
      </p:sp>
      <p:sp>
        <p:nvSpPr>
          <p:cNvPr id="7" name="四角形: メモ 15">
            <a:extLst>
              <a:ext uri="{FF2B5EF4-FFF2-40B4-BE49-F238E27FC236}">
                <a16:creationId xmlns:a16="http://schemas.microsoft.com/office/drawing/2014/main" id="{0982C6E9-7FE0-D2B4-D910-A62EC3FB5FA7}"/>
              </a:ext>
            </a:extLst>
          </p:cNvPr>
          <p:cNvSpPr/>
          <p:nvPr/>
        </p:nvSpPr>
        <p:spPr>
          <a:xfrm>
            <a:off x="1757683" y="4860962"/>
            <a:ext cx="1512476" cy="1466830"/>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000" spc="-300">
                <a:solidFill>
                  <a:schemeClr val="tx1">
                    <a:lumMod val="75000"/>
                    <a:lumOff val="25000"/>
                  </a:schemeClr>
                </a:solidFill>
                <a:latin typeface="HGSｺﾞｼｯｸE" panose="020B0900000000000000" pitchFamily="50" charset="-128"/>
                <a:ea typeface="HGSｺﾞｼｯｸE" panose="020B0900000000000000" pitchFamily="50" charset="-128"/>
              </a:rPr>
              <a:t>寝たきりの人</a:t>
            </a:r>
          </a:p>
        </p:txBody>
      </p:sp>
      <p:sp>
        <p:nvSpPr>
          <p:cNvPr id="8" name="四角形: メモ 15">
            <a:extLst>
              <a:ext uri="{FF2B5EF4-FFF2-40B4-BE49-F238E27FC236}">
                <a16:creationId xmlns:a16="http://schemas.microsoft.com/office/drawing/2014/main" id="{A57AC015-7758-0F24-7DA7-42017AAFF1E6}"/>
              </a:ext>
            </a:extLst>
          </p:cNvPr>
          <p:cNvSpPr/>
          <p:nvPr/>
        </p:nvSpPr>
        <p:spPr>
          <a:xfrm>
            <a:off x="3633840" y="3132928"/>
            <a:ext cx="1512476" cy="146683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000">
                <a:solidFill>
                  <a:schemeClr val="tx1">
                    <a:lumMod val="75000"/>
                    <a:lumOff val="25000"/>
                  </a:schemeClr>
                </a:solidFill>
                <a:latin typeface="HGSｺﾞｼｯｸE" panose="020B0900000000000000" pitchFamily="50" charset="-128"/>
                <a:ea typeface="HGSｺﾞｼｯｸE" panose="020B0900000000000000" pitchFamily="50" charset="-128"/>
              </a:rPr>
              <a:t>階段や段差を移動するのが大変</a:t>
            </a:r>
          </a:p>
        </p:txBody>
      </p:sp>
      <p:sp>
        <p:nvSpPr>
          <p:cNvPr id="10" name="四角形: メモ 15">
            <a:extLst>
              <a:ext uri="{FF2B5EF4-FFF2-40B4-BE49-F238E27FC236}">
                <a16:creationId xmlns:a16="http://schemas.microsoft.com/office/drawing/2014/main" id="{8527185D-0D20-1E70-1623-577FD679CFED}"/>
              </a:ext>
            </a:extLst>
          </p:cNvPr>
          <p:cNvSpPr/>
          <p:nvPr/>
        </p:nvSpPr>
        <p:spPr>
          <a:xfrm>
            <a:off x="3633840" y="4860962"/>
            <a:ext cx="1512476" cy="146683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000">
                <a:solidFill>
                  <a:schemeClr val="tx1">
                    <a:lumMod val="75000"/>
                    <a:lumOff val="25000"/>
                  </a:schemeClr>
                </a:solidFill>
                <a:latin typeface="HGSｺﾞｼｯｸE" panose="020B0900000000000000" pitchFamily="50" charset="-128"/>
                <a:ea typeface="HGSｺﾞｼｯｸE" panose="020B0900000000000000" pitchFamily="50" charset="-128"/>
              </a:rPr>
              <a:t>一人で避難できない</a:t>
            </a:r>
          </a:p>
        </p:txBody>
      </p:sp>
      <p:sp>
        <p:nvSpPr>
          <p:cNvPr id="12" name="四角形: メモ 15">
            <a:extLst>
              <a:ext uri="{FF2B5EF4-FFF2-40B4-BE49-F238E27FC236}">
                <a16:creationId xmlns:a16="http://schemas.microsoft.com/office/drawing/2014/main" id="{D2D78E98-0954-BBBE-F7DE-898824967950}"/>
              </a:ext>
            </a:extLst>
          </p:cNvPr>
          <p:cNvSpPr/>
          <p:nvPr/>
        </p:nvSpPr>
        <p:spPr>
          <a:xfrm>
            <a:off x="5459564" y="3130990"/>
            <a:ext cx="1512476" cy="146683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2000">
                <a:solidFill>
                  <a:schemeClr val="tx1">
                    <a:lumMod val="75000"/>
                    <a:lumOff val="25000"/>
                  </a:schemeClr>
                </a:solidFill>
                <a:latin typeface="HGSｺﾞｼｯｸE" panose="020B0900000000000000" pitchFamily="50" charset="-128"/>
                <a:ea typeface="HGSｺﾞｼｯｸE" panose="020B0900000000000000" pitchFamily="50" charset="-128"/>
              </a:rPr>
              <a:t>素早い行動が取れない</a:t>
            </a:r>
          </a:p>
        </p:txBody>
      </p:sp>
      <p:sp>
        <p:nvSpPr>
          <p:cNvPr id="13" name="四角形: メモ 15">
            <a:extLst>
              <a:ext uri="{FF2B5EF4-FFF2-40B4-BE49-F238E27FC236}">
                <a16:creationId xmlns:a16="http://schemas.microsoft.com/office/drawing/2014/main" id="{02B8B072-2C2B-BD4F-F754-A6A2DBAF0FB7}"/>
              </a:ext>
            </a:extLst>
          </p:cNvPr>
          <p:cNvSpPr/>
          <p:nvPr/>
        </p:nvSpPr>
        <p:spPr>
          <a:xfrm>
            <a:off x="5459564" y="4860962"/>
            <a:ext cx="1512476" cy="146683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1600">
                <a:solidFill>
                  <a:schemeClr val="tx1">
                    <a:lumMod val="75000"/>
                    <a:lumOff val="25000"/>
                  </a:schemeClr>
                </a:solidFill>
                <a:latin typeface="HGSｺﾞｼｯｸE" panose="020B0900000000000000" pitchFamily="50" charset="-128"/>
                <a:ea typeface="HGSｺﾞｼｯｸE" panose="020B0900000000000000" pitchFamily="50" charset="-128"/>
              </a:rPr>
              <a:t>他の人が一人で背負って</a:t>
            </a:r>
            <a:br>
              <a:rPr kumimoji="1" lang="en-US" altLang="ja-JP" sz="1600">
                <a:solidFill>
                  <a:schemeClr val="tx1">
                    <a:lumMod val="75000"/>
                    <a:lumOff val="25000"/>
                  </a:schemeClr>
                </a:solidFill>
                <a:latin typeface="HGSｺﾞｼｯｸE" panose="020B0900000000000000" pitchFamily="50" charset="-128"/>
                <a:ea typeface="HGSｺﾞｼｯｸE" panose="020B0900000000000000" pitchFamily="50" charset="-128"/>
              </a:rPr>
            </a:br>
            <a:r>
              <a:rPr kumimoji="1" lang="ja-JP" altLang="en-US" sz="1600">
                <a:solidFill>
                  <a:schemeClr val="tx1">
                    <a:lumMod val="75000"/>
                    <a:lumOff val="25000"/>
                  </a:schemeClr>
                </a:solidFill>
                <a:latin typeface="HGSｺﾞｼｯｸE" panose="020B0900000000000000" pitchFamily="50" charset="-128"/>
                <a:ea typeface="HGSｺﾞｼｯｸE" panose="020B0900000000000000" pitchFamily="50" charset="-128"/>
              </a:rPr>
              <a:t>移動するのも大変</a:t>
            </a:r>
          </a:p>
        </p:txBody>
      </p:sp>
    </p:spTree>
    <p:extLst>
      <p:ext uri="{BB962C8B-B14F-4D97-AF65-F5344CB8AC3E}">
        <p14:creationId xmlns:p14="http://schemas.microsoft.com/office/powerpoint/2010/main" val="287257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533945" y="1363684"/>
            <a:ext cx="8183046" cy="1962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10</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１人が、青色の付せん紙と関連する黄色の付せん紙を</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読み上げ、模造紙に貼ります。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他の人は、同じ内容の付せん紙があったら近くに貼ります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貼り終わったら、次の人の番。（</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と</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2</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を繰り返す）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全員が貼り終わったら、困る人とその困りごとを、マジック黒丸で囲みます。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pic>
        <p:nvPicPr>
          <p:cNvPr id="25" name="図 24">
            <a:extLst>
              <a:ext uri="{FF2B5EF4-FFF2-40B4-BE49-F238E27FC236}">
                <a16:creationId xmlns:a16="http://schemas.microsoft.com/office/drawing/2014/main" id="{3C774583-3A70-5D1B-8A01-15BA9EF6D361}"/>
              </a:ext>
            </a:extLst>
          </p:cNvPr>
          <p:cNvPicPr>
            <a:picLocks noChangeAspect="1"/>
          </p:cNvPicPr>
          <p:nvPr/>
        </p:nvPicPr>
        <p:blipFill>
          <a:blip r:embed="rId3"/>
          <a:stretch>
            <a:fillRect/>
          </a:stretch>
        </p:blipFill>
        <p:spPr>
          <a:xfrm>
            <a:off x="1553738" y="3853219"/>
            <a:ext cx="6017274" cy="2773920"/>
          </a:xfrm>
          <a:prstGeom prst="rect">
            <a:avLst/>
          </a:prstGeom>
        </p:spPr>
      </p:pic>
    </p:spTree>
    <p:extLst>
      <p:ext uri="{BB962C8B-B14F-4D97-AF65-F5344CB8AC3E}">
        <p14:creationId xmlns:p14="http://schemas.microsoft.com/office/powerpoint/2010/main" val="210936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533945" y="908403"/>
            <a:ext cx="8183046" cy="24059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10</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Arial" panose="020B0604020202020204" pitchFamily="34" charset="0"/>
              <a:buChar char="•"/>
            </a:pPr>
            <a:r>
              <a:rPr lang="ja-JP" altLang="en-US" sz="2400" spc="-150">
                <a:solidFill>
                  <a:schemeClr val="tx1">
                    <a:lumMod val="75000"/>
                    <a:lumOff val="25000"/>
                  </a:schemeClr>
                </a:solidFill>
                <a:latin typeface="HGPｺﾞｼｯｸE" panose="020B0900000000000000" pitchFamily="50" charset="-128"/>
                <a:ea typeface="HGPｺﾞｼｯｸE" panose="020B0900000000000000" pitchFamily="50" charset="-128"/>
              </a:rPr>
              <a:t>グループで作業した結果を見ながら、自力で避難することが</a:t>
            </a:r>
            <a:br>
              <a:rPr lang="en-US" altLang="ja-JP" sz="24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難しい方にどんな支援が必要か、グループで話し合ってみましょう。</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Arial" panose="020B0604020202020204" pitchFamily="34" charset="0"/>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支援の方法を赤色の付せんに書き出し、青色の付せんの</a:t>
            </a:r>
            <a:b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近くに貼って、整理してください。</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36524" y="172632"/>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
        <p:nvSpPr>
          <p:cNvPr id="3" name="テキスト ボックス 2">
            <a:extLst>
              <a:ext uri="{FF2B5EF4-FFF2-40B4-BE49-F238E27FC236}">
                <a16:creationId xmlns:a16="http://schemas.microsoft.com/office/drawing/2014/main" id="{832E27FA-D0E1-4A1D-B6AC-CC065E54905D}"/>
              </a:ext>
            </a:extLst>
          </p:cNvPr>
          <p:cNvSpPr txBox="1"/>
          <p:nvPr/>
        </p:nvSpPr>
        <p:spPr>
          <a:xfrm>
            <a:off x="3048632" y="3314379"/>
            <a:ext cx="2954655" cy="461665"/>
          </a:xfrm>
          <a:prstGeom prst="rect">
            <a:avLst/>
          </a:prstGeom>
          <a:noFill/>
        </p:spPr>
        <p:txBody>
          <a:bodyPr wrap="none" rtlCol="0">
            <a:spAutoFit/>
          </a:bodyPr>
          <a:lstStyle/>
          <a:p>
            <a:r>
              <a:rPr kumimoji="1" lang="ja-JP" altLang="en-US" sz="2400">
                <a:solidFill>
                  <a:srgbClr val="FF2800"/>
                </a:solidFill>
                <a:latin typeface="HGSｺﾞｼｯｸE" panose="020B0900000000000000" pitchFamily="50" charset="-128"/>
                <a:ea typeface="HGSｺﾞｼｯｸE" panose="020B0900000000000000" pitchFamily="50" charset="-128"/>
              </a:rPr>
              <a:t>どんな支援が必要か</a:t>
            </a:r>
          </a:p>
        </p:txBody>
      </p:sp>
      <p:pic>
        <p:nvPicPr>
          <p:cNvPr id="21" name="図 20">
            <a:extLst>
              <a:ext uri="{FF2B5EF4-FFF2-40B4-BE49-F238E27FC236}">
                <a16:creationId xmlns:a16="http://schemas.microsoft.com/office/drawing/2014/main" id="{301F0F27-62EC-3713-3AE0-AF38DF7FA2D6}"/>
              </a:ext>
            </a:extLst>
          </p:cNvPr>
          <p:cNvPicPr>
            <a:picLocks noChangeAspect="1"/>
          </p:cNvPicPr>
          <p:nvPr/>
        </p:nvPicPr>
        <p:blipFill>
          <a:blip r:embed="rId3"/>
          <a:stretch>
            <a:fillRect/>
          </a:stretch>
        </p:blipFill>
        <p:spPr>
          <a:xfrm>
            <a:off x="1553738" y="3853219"/>
            <a:ext cx="6017274" cy="2773920"/>
          </a:xfrm>
          <a:prstGeom prst="rect">
            <a:avLst/>
          </a:prstGeom>
        </p:spPr>
      </p:pic>
      <p:sp>
        <p:nvSpPr>
          <p:cNvPr id="4" name="四角形: メモ 3">
            <a:extLst>
              <a:ext uri="{FF2B5EF4-FFF2-40B4-BE49-F238E27FC236}">
                <a16:creationId xmlns:a16="http://schemas.microsoft.com/office/drawing/2014/main" id="{4AC553AA-6A8D-471D-B8E7-4368DA9BE858}"/>
              </a:ext>
            </a:extLst>
          </p:cNvPr>
          <p:cNvSpPr/>
          <p:nvPr/>
        </p:nvSpPr>
        <p:spPr>
          <a:xfrm>
            <a:off x="3585683" y="4355653"/>
            <a:ext cx="1109608" cy="1099925"/>
          </a:xfrm>
          <a:prstGeom prst="foldedCorner">
            <a:avLst/>
          </a:prstGeom>
          <a:solidFill>
            <a:srgbClr val="FFBDFF"/>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一緒に避難。避難行動を支援する</a:t>
            </a:r>
          </a:p>
        </p:txBody>
      </p:sp>
      <p:sp>
        <p:nvSpPr>
          <p:cNvPr id="8" name="四角形: メモ 7">
            <a:extLst>
              <a:ext uri="{FF2B5EF4-FFF2-40B4-BE49-F238E27FC236}">
                <a16:creationId xmlns:a16="http://schemas.microsoft.com/office/drawing/2014/main" id="{7AEC62BA-7B59-43BA-9042-342D68955E94}"/>
              </a:ext>
            </a:extLst>
          </p:cNvPr>
          <p:cNvSpPr/>
          <p:nvPr/>
        </p:nvSpPr>
        <p:spPr>
          <a:xfrm>
            <a:off x="6593074" y="4345379"/>
            <a:ext cx="1109608" cy="1099925"/>
          </a:xfrm>
          <a:prstGeom prst="foldedCorner">
            <a:avLst/>
          </a:prstGeom>
          <a:solidFill>
            <a:srgbClr val="FFBDFF"/>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rtlCol="0" anchor="ctr"/>
          <a:lstStyle/>
          <a:p>
            <a:pPr algn="ct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自宅内または近くの避難できる場所の</a:t>
            </a:r>
            <a:br>
              <a:rPr kumimoji="1"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確保を検討</a:t>
            </a:r>
          </a:p>
        </p:txBody>
      </p:sp>
      <p:sp>
        <p:nvSpPr>
          <p:cNvPr id="9" name="四角形: メモ 8">
            <a:extLst>
              <a:ext uri="{FF2B5EF4-FFF2-40B4-BE49-F238E27FC236}">
                <a16:creationId xmlns:a16="http://schemas.microsoft.com/office/drawing/2014/main" id="{8EB4F4E3-23BD-4D59-9366-7734FEE28085}"/>
              </a:ext>
            </a:extLst>
          </p:cNvPr>
          <p:cNvSpPr/>
          <p:nvPr/>
        </p:nvSpPr>
        <p:spPr>
          <a:xfrm>
            <a:off x="7751116" y="4345379"/>
            <a:ext cx="1109608" cy="1099925"/>
          </a:xfrm>
          <a:prstGeom prst="foldedCorner">
            <a:avLst/>
          </a:prstGeom>
          <a:solidFill>
            <a:srgbClr val="FFBDFF"/>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rtlCol="0" anchor="ctr"/>
          <a:lstStyle/>
          <a:p>
            <a:pPr algn="ctr"/>
            <a:r>
              <a:rPr kumimoji="1" lang="ja-JP" altLang="en-US" sz="1400">
                <a:solidFill>
                  <a:schemeClr val="tx1"/>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2920969"/>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E94716"/>
            </a:gs>
            <a:gs pos="51000">
              <a:srgbClr val="548235"/>
            </a:gs>
          </a:gsLst>
          <a:lin ang="5400000" scaled="1"/>
        </a:gradFill>
        <a:ln>
          <a:solidFill>
            <a:srgbClr val="548235"/>
          </a:solidFill>
        </a:ln>
      </a:spPr>
      <a:bodyPr rtlCol="0" anchor="ctr"/>
      <a:lstStyle>
        <a:defPPr algn="ctr">
          <a:defRPr kumimoji="1" dirty="0">
            <a:latin typeface="HGPｺﾞｼｯｸE" panose="020B0900000000000000" pitchFamily="50" charset="-128"/>
            <a:ea typeface="HGPｺﾞｼｯｸE" panose="020B09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Props1.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2.xml><?xml version="1.0" encoding="utf-8"?>
<ds:datastoreItem xmlns:ds="http://schemas.openxmlformats.org/officeDocument/2006/customXml" ds:itemID="{F9ADC287-443C-4B30-A566-D9A773BD1218}">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162C36-F5F2-4448-9E4D-F46EA44E44CC}">
  <ds:schemaRefs>
    <ds:schemaRef ds:uri="http://purl.org/dc/dcmitype/"/>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87e92068-5d1b-4b37-b84f-05171d1d989c"/>
    <ds:schemaRef ds:uri="c7986456-94c4-43e3-a5cd-23faf3e50be4"/>
  </ds:schemaRefs>
</ds:datastoreItem>
</file>

<file path=docProps/app.xml><?xml version="1.0" encoding="utf-8"?>
<Properties xmlns="http://schemas.openxmlformats.org/officeDocument/2006/extended-properties" xmlns:vt="http://schemas.openxmlformats.org/officeDocument/2006/docPropsVTypes">
  <Template/>
  <TotalTime>44</TotalTime>
  <Words>5817</Words>
  <Application>Microsoft Office PowerPoint</Application>
  <PresentationFormat>画面に合わせる (4:3)</PresentationFormat>
  <Paragraphs>476</Paragraphs>
  <Slides>28</Slides>
  <Notes>28</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42" baseType="lpstr">
      <vt:lpstr>HGPｺﾞｼｯｸE</vt:lpstr>
      <vt:lpstr>HGSｺﾞｼｯｸE</vt:lpstr>
      <vt:lpstr>ＭＳ Ｐゴシック</vt:lpstr>
      <vt:lpstr>ＭＳ ゴシック</vt:lpstr>
      <vt:lpstr>メイリオ</vt:lpstr>
      <vt:lpstr>游ゴシック</vt:lpstr>
      <vt:lpstr>游ゴシック Light</vt:lpstr>
      <vt:lpstr>Arial</vt:lpstr>
      <vt:lpstr>Calibri</vt:lpstr>
      <vt:lpstr>Calibri Light</vt:lpstr>
      <vt:lpstr>Segoe UI</vt:lpstr>
      <vt:lpstr>Wingdings</vt:lpstr>
      <vt:lpstr>Office テーマ</vt:lpstr>
      <vt:lpstr>Document</vt:lpstr>
      <vt:lpstr>C22．要配慮者の地域ぐるみ 　での支援体制</vt:lpstr>
      <vt:lpstr>要配慮者とは</vt:lpstr>
      <vt:lpstr>要配慮者への支援の必要</vt:lpstr>
      <vt:lpstr>PowerPoint プレゼンテーション</vt:lpstr>
      <vt:lpstr>要配慮者の体験談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要配慮者ごとの避難時や避難生活における配慮や支援①</vt:lpstr>
      <vt:lpstr>要配慮者ごとの避難時や避難生活における配慮や支援②</vt:lpstr>
      <vt:lpstr>要配慮者ごとの避難時や避難生活における配慮や支援③</vt:lpstr>
      <vt:lpstr>要配慮者ごとの避難時や避難生活における配慮や支援④</vt:lpstr>
      <vt:lpstr>要配慮者ごとの避難時や避難生活における配慮や支援⑤</vt:lpstr>
      <vt:lpstr>【事例】　避難支援体制を確保するための取組①</vt:lpstr>
      <vt:lpstr>【事例】　避難支援体制を確保するための取組②</vt:lpstr>
      <vt:lpstr>【事例】　避難支援体制を確保するための取組③</vt:lpstr>
      <vt:lpstr>【参考】　身体障害者補助犬への対応について</vt:lpstr>
      <vt:lpstr>PowerPoint プレゼンテーション</vt:lpstr>
      <vt:lpstr>災害時における外国人対応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C22．要配慮者の地域ぐるみ 　での支援体制</dc:title>
  <cp:lastModifiedBy>野崎　みのり</cp:lastModifiedBy>
  <cp:revision>2</cp:revision>
  <cp:lastPrinted>2024-03-27T06:39:07Z</cp:lastPrinted>
  <dcterms:created xsi:type="dcterms:W3CDTF">2019-09-19T14:17:54Z</dcterms:created>
  <dcterms:modified xsi:type="dcterms:W3CDTF">2024-05-28T13:43:30Z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