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470" r:id="rId5"/>
    <p:sldId id="527" r:id="rId6"/>
    <p:sldId id="550" r:id="rId7"/>
    <p:sldId id="417" r:id="rId8"/>
    <p:sldId id="525" r:id="rId9"/>
    <p:sldId id="528" r:id="rId10"/>
    <p:sldId id="554" r:id="rId11"/>
    <p:sldId id="540" r:id="rId12"/>
    <p:sldId id="547" r:id="rId13"/>
    <p:sldId id="518" r:id="rId14"/>
    <p:sldId id="566" r:id="rId15"/>
    <p:sldId id="548" r:id="rId16"/>
    <p:sldId id="532" r:id="rId17"/>
    <p:sldId id="530" r:id="rId18"/>
    <p:sldId id="531" r:id="rId19"/>
    <p:sldId id="444" r:id="rId20"/>
    <p:sldId id="534"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竹本 加良子" initials="竹本" lastIdx="1" clrIdx="0">
    <p:extLst>
      <p:ext uri="{19B8F6BF-5375-455C-9EA6-DF929625EA0E}">
        <p15:presenceInfo xmlns:p15="http://schemas.microsoft.com/office/powerpoint/2012/main" userId="S::karako@scraft.co.jp::0c6ae3ae-d856-42b3-a34a-032faf097262" providerId="AD"/>
      </p:ext>
    </p:extLst>
  </p:cmAuthor>
  <p:cmAuthor id="2" name="高木 愛実" initials="高木" lastIdx="1" clrIdx="1">
    <p:extLst>
      <p:ext uri="{19B8F6BF-5375-455C-9EA6-DF929625EA0E}">
        <p15:presenceInfo xmlns:p15="http://schemas.microsoft.com/office/powerpoint/2012/main" userId="S::takagi@scraft.co.jp::a29477a8-5b99-4cec-9b2d-8f2414bfbb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DF"/>
    <a:srgbClr val="FFE8E6"/>
    <a:srgbClr val="FFCDC8"/>
    <a:srgbClr val="FBAA9D"/>
    <a:srgbClr val="F48266"/>
    <a:srgbClr val="FFC4BE"/>
    <a:srgbClr val="FFEAE8"/>
    <a:srgbClr val="FFF4F3"/>
    <a:srgbClr val="FFEFEE"/>
    <a:srgbClr val="FFB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836" y="9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宇野 芳江" userId="d3339afd-f009-4b18-b536-1d43c3c7a997" providerId="ADAL" clId="{61CAB8E3-2F82-4794-9834-706251430A51}"/>
    <pc:docChg chg="undo custSel addSld delSld modSld">
      <pc:chgData name="宇野 芳江" userId="d3339afd-f009-4b18-b536-1d43c3c7a997" providerId="ADAL" clId="{61CAB8E3-2F82-4794-9834-706251430A51}" dt="2024-03-29T02:20:03.345" v="32" actId="20577"/>
      <pc:docMkLst>
        <pc:docMk/>
      </pc:docMkLst>
      <pc:sldChg chg="add del">
        <pc:chgData name="宇野 芳江" userId="d3339afd-f009-4b18-b536-1d43c3c7a997" providerId="ADAL" clId="{61CAB8E3-2F82-4794-9834-706251430A51}" dt="2024-03-29T01:14:59.804" v="2" actId="47"/>
        <pc:sldMkLst>
          <pc:docMk/>
          <pc:sldMk cId="2931880175" sldId="274"/>
        </pc:sldMkLst>
      </pc:sldChg>
      <pc:sldChg chg="add del">
        <pc:chgData name="宇野 芳江" userId="d3339afd-f009-4b18-b536-1d43c3c7a997" providerId="ADAL" clId="{61CAB8E3-2F82-4794-9834-706251430A51}" dt="2024-03-29T01:14:28.681" v="1" actId="47"/>
        <pc:sldMkLst>
          <pc:docMk/>
          <pc:sldMk cId="1030779858" sldId="417"/>
        </pc:sldMkLst>
      </pc:sldChg>
      <pc:sldChg chg="add del">
        <pc:chgData name="宇野 芳江" userId="d3339afd-f009-4b18-b536-1d43c3c7a997" providerId="ADAL" clId="{61CAB8E3-2F82-4794-9834-706251430A51}" dt="2024-03-29T01:14:28.681" v="1" actId="47"/>
        <pc:sldMkLst>
          <pc:docMk/>
          <pc:sldMk cId="386584942" sldId="444"/>
        </pc:sldMkLst>
      </pc:sldChg>
      <pc:sldChg chg="add del">
        <pc:chgData name="宇野 芳江" userId="d3339afd-f009-4b18-b536-1d43c3c7a997" providerId="ADAL" clId="{61CAB8E3-2F82-4794-9834-706251430A51}" dt="2024-03-29T01:14:59.804" v="2" actId="47"/>
        <pc:sldMkLst>
          <pc:docMk/>
          <pc:sldMk cId="1743290794" sldId="467"/>
        </pc:sldMkLst>
      </pc:sldChg>
      <pc:sldChg chg="add del">
        <pc:chgData name="宇野 芳江" userId="d3339afd-f009-4b18-b536-1d43c3c7a997" providerId="ADAL" clId="{61CAB8E3-2F82-4794-9834-706251430A51}" dt="2024-03-29T01:14:59.804" v="2" actId="47"/>
        <pc:sldMkLst>
          <pc:docMk/>
          <pc:sldMk cId="531668034" sldId="468"/>
        </pc:sldMkLst>
      </pc:sldChg>
      <pc:sldChg chg="modSp add del mod">
        <pc:chgData name="宇野 芳江" userId="d3339afd-f009-4b18-b536-1d43c3c7a997" providerId="ADAL" clId="{61CAB8E3-2F82-4794-9834-706251430A51}" dt="2024-03-29T02:19:57.286" v="28" actId="6559"/>
        <pc:sldMkLst>
          <pc:docMk/>
          <pc:sldMk cId="1355553322" sldId="470"/>
        </pc:sldMkLst>
        <pc:spChg chg="mod">
          <ac:chgData name="宇野 芳江" userId="d3339afd-f009-4b18-b536-1d43c3c7a997" providerId="ADAL" clId="{61CAB8E3-2F82-4794-9834-706251430A51}" dt="2024-03-29T02:19:57.286" v="28" actId="6559"/>
          <ac:spMkLst>
            <pc:docMk/>
            <pc:sldMk cId="1355553322" sldId="470"/>
            <ac:spMk id="2" creationId="{93334975-DAFC-4F74-98A6-EFBFA584F806}"/>
          </ac:spMkLst>
        </pc:spChg>
      </pc:sldChg>
      <pc:sldChg chg="del">
        <pc:chgData name="宇野 芳江" userId="d3339afd-f009-4b18-b536-1d43c3c7a997" providerId="ADAL" clId="{61CAB8E3-2F82-4794-9834-706251430A51}" dt="2024-03-29T01:15:07.370" v="3" actId="47"/>
        <pc:sldMkLst>
          <pc:docMk/>
          <pc:sldMk cId="3781747696" sldId="495"/>
        </pc:sldMkLst>
      </pc:sldChg>
      <pc:sldChg chg="add del">
        <pc:chgData name="宇野 芳江" userId="d3339afd-f009-4b18-b536-1d43c3c7a997" providerId="ADAL" clId="{61CAB8E3-2F82-4794-9834-706251430A51}" dt="2024-03-29T01:14:28.681" v="1" actId="47"/>
        <pc:sldMkLst>
          <pc:docMk/>
          <pc:sldMk cId="1438172508" sldId="518"/>
        </pc:sldMkLst>
      </pc:sldChg>
      <pc:sldChg chg="del">
        <pc:chgData name="宇野 芳江" userId="d3339afd-f009-4b18-b536-1d43c3c7a997" providerId="ADAL" clId="{61CAB8E3-2F82-4794-9834-706251430A51}" dt="2024-03-29T01:15:07.370" v="3" actId="47"/>
        <pc:sldMkLst>
          <pc:docMk/>
          <pc:sldMk cId="742109747" sldId="521"/>
        </pc:sldMkLst>
      </pc:sldChg>
      <pc:sldChg chg="del">
        <pc:chgData name="宇野 芳江" userId="d3339afd-f009-4b18-b536-1d43c3c7a997" providerId="ADAL" clId="{61CAB8E3-2F82-4794-9834-706251430A51}" dt="2024-03-29T01:15:07.370" v="3" actId="47"/>
        <pc:sldMkLst>
          <pc:docMk/>
          <pc:sldMk cId="3919219311" sldId="523"/>
        </pc:sldMkLst>
      </pc:sldChg>
      <pc:sldChg chg="add del">
        <pc:chgData name="宇野 芳江" userId="d3339afd-f009-4b18-b536-1d43c3c7a997" providerId="ADAL" clId="{61CAB8E3-2F82-4794-9834-706251430A51}" dt="2024-03-29T01:14:28.681" v="1" actId="47"/>
        <pc:sldMkLst>
          <pc:docMk/>
          <pc:sldMk cId="4223036530" sldId="525"/>
        </pc:sldMkLst>
      </pc:sldChg>
      <pc:sldChg chg="add del">
        <pc:chgData name="宇野 芳江" userId="d3339afd-f009-4b18-b536-1d43c3c7a997" providerId="ADAL" clId="{61CAB8E3-2F82-4794-9834-706251430A51}" dt="2024-03-29T01:14:28.681" v="1" actId="47"/>
        <pc:sldMkLst>
          <pc:docMk/>
          <pc:sldMk cId="1072444869" sldId="527"/>
        </pc:sldMkLst>
      </pc:sldChg>
      <pc:sldChg chg="add del">
        <pc:chgData name="宇野 芳江" userId="d3339afd-f009-4b18-b536-1d43c3c7a997" providerId="ADAL" clId="{61CAB8E3-2F82-4794-9834-706251430A51}" dt="2024-03-29T01:14:28.681" v="1" actId="47"/>
        <pc:sldMkLst>
          <pc:docMk/>
          <pc:sldMk cId="3105905866" sldId="528"/>
        </pc:sldMkLst>
      </pc:sldChg>
      <pc:sldChg chg="add del">
        <pc:chgData name="宇野 芳江" userId="d3339afd-f009-4b18-b536-1d43c3c7a997" providerId="ADAL" clId="{61CAB8E3-2F82-4794-9834-706251430A51}" dt="2024-03-29T01:14:28.681" v="1" actId="47"/>
        <pc:sldMkLst>
          <pc:docMk/>
          <pc:sldMk cId="4150764230" sldId="530"/>
        </pc:sldMkLst>
      </pc:sldChg>
      <pc:sldChg chg="add del">
        <pc:chgData name="宇野 芳江" userId="d3339afd-f009-4b18-b536-1d43c3c7a997" providerId="ADAL" clId="{61CAB8E3-2F82-4794-9834-706251430A51}" dt="2024-03-29T01:14:28.681" v="1" actId="47"/>
        <pc:sldMkLst>
          <pc:docMk/>
          <pc:sldMk cId="3488285373" sldId="531"/>
        </pc:sldMkLst>
      </pc:sldChg>
      <pc:sldChg chg="add del">
        <pc:chgData name="宇野 芳江" userId="d3339afd-f009-4b18-b536-1d43c3c7a997" providerId="ADAL" clId="{61CAB8E3-2F82-4794-9834-706251430A51}" dt="2024-03-29T01:14:28.681" v="1" actId="47"/>
        <pc:sldMkLst>
          <pc:docMk/>
          <pc:sldMk cId="1277900294" sldId="532"/>
        </pc:sldMkLst>
      </pc:sldChg>
      <pc:sldChg chg="add del">
        <pc:chgData name="宇野 芳江" userId="d3339afd-f009-4b18-b536-1d43c3c7a997" providerId="ADAL" clId="{61CAB8E3-2F82-4794-9834-706251430A51}" dt="2024-03-29T01:14:59.804" v="2" actId="47"/>
        <pc:sldMkLst>
          <pc:docMk/>
          <pc:sldMk cId="1488567585" sldId="533"/>
        </pc:sldMkLst>
      </pc:sldChg>
      <pc:sldChg chg="modSp add del mod">
        <pc:chgData name="宇野 芳江" userId="d3339afd-f009-4b18-b536-1d43c3c7a997" providerId="ADAL" clId="{61CAB8E3-2F82-4794-9834-706251430A51}" dt="2024-03-29T02:20:03.345" v="32" actId="20577"/>
        <pc:sldMkLst>
          <pc:docMk/>
          <pc:sldMk cId="1843040139" sldId="534"/>
        </pc:sldMkLst>
        <pc:spChg chg="mod">
          <ac:chgData name="宇野 芳江" userId="d3339afd-f009-4b18-b536-1d43c3c7a997" providerId="ADAL" clId="{61CAB8E3-2F82-4794-9834-706251430A51}" dt="2024-03-29T02:20:03.345" v="32" actId="20577"/>
          <ac:spMkLst>
            <pc:docMk/>
            <pc:sldMk cId="1843040139" sldId="534"/>
            <ac:spMk id="4" creationId="{7791B6C6-9430-4BCE-A927-72CB3DC4B548}"/>
          </ac:spMkLst>
        </pc:spChg>
      </pc:sldChg>
      <pc:sldChg chg="del">
        <pc:chgData name="宇野 芳江" userId="d3339afd-f009-4b18-b536-1d43c3c7a997" providerId="ADAL" clId="{61CAB8E3-2F82-4794-9834-706251430A51}" dt="2024-03-29T01:15:07.370" v="3" actId="47"/>
        <pc:sldMkLst>
          <pc:docMk/>
          <pc:sldMk cId="1069200670" sldId="535"/>
        </pc:sldMkLst>
      </pc:sldChg>
      <pc:sldChg chg="del">
        <pc:chgData name="宇野 芳江" userId="d3339afd-f009-4b18-b536-1d43c3c7a997" providerId="ADAL" clId="{61CAB8E3-2F82-4794-9834-706251430A51}" dt="2024-03-29T01:15:07.370" v="3" actId="47"/>
        <pc:sldMkLst>
          <pc:docMk/>
          <pc:sldMk cId="3988703223" sldId="536"/>
        </pc:sldMkLst>
      </pc:sldChg>
      <pc:sldChg chg="del">
        <pc:chgData name="宇野 芳江" userId="d3339afd-f009-4b18-b536-1d43c3c7a997" providerId="ADAL" clId="{61CAB8E3-2F82-4794-9834-706251430A51}" dt="2024-03-29T01:15:07.370" v="3" actId="47"/>
        <pc:sldMkLst>
          <pc:docMk/>
          <pc:sldMk cId="2026908146" sldId="537"/>
        </pc:sldMkLst>
      </pc:sldChg>
      <pc:sldChg chg="del">
        <pc:chgData name="宇野 芳江" userId="d3339afd-f009-4b18-b536-1d43c3c7a997" providerId="ADAL" clId="{61CAB8E3-2F82-4794-9834-706251430A51}" dt="2024-03-29T01:15:07.370" v="3" actId="47"/>
        <pc:sldMkLst>
          <pc:docMk/>
          <pc:sldMk cId="1585461453" sldId="538"/>
        </pc:sldMkLst>
      </pc:sldChg>
      <pc:sldChg chg="del">
        <pc:chgData name="宇野 芳江" userId="d3339afd-f009-4b18-b536-1d43c3c7a997" providerId="ADAL" clId="{61CAB8E3-2F82-4794-9834-706251430A51}" dt="2024-03-29T01:15:07.370" v="3" actId="47"/>
        <pc:sldMkLst>
          <pc:docMk/>
          <pc:sldMk cId="3731641459" sldId="539"/>
        </pc:sldMkLst>
      </pc:sldChg>
      <pc:sldChg chg="add del">
        <pc:chgData name="宇野 芳江" userId="d3339afd-f009-4b18-b536-1d43c3c7a997" providerId="ADAL" clId="{61CAB8E3-2F82-4794-9834-706251430A51}" dt="2024-03-29T01:14:28.681" v="1" actId="47"/>
        <pc:sldMkLst>
          <pc:docMk/>
          <pc:sldMk cId="3238966962" sldId="540"/>
        </pc:sldMkLst>
      </pc:sldChg>
      <pc:sldChg chg="del">
        <pc:chgData name="宇野 芳江" userId="d3339afd-f009-4b18-b536-1d43c3c7a997" providerId="ADAL" clId="{61CAB8E3-2F82-4794-9834-706251430A51}" dt="2024-03-29T01:15:07.370" v="3" actId="47"/>
        <pc:sldMkLst>
          <pc:docMk/>
          <pc:sldMk cId="1958401770" sldId="541"/>
        </pc:sldMkLst>
      </pc:sldChg>
      <pc:sldChg chg="del">
        <pc:chgData name="宇野 芳江" userId="d3339afd-f009-4b18-b536-1d43c3c7a997" providerId="ADAL" clId="{61CAB8E3-2F82-4794-9834-706251430A51}" dt="2024-03-29T01:15:07.370" v="3" actId="47"/>
        <pc:sldMkLst>
          <pc:docMk/>
          <pc:sldMk cId="1426121608" sldId="542"/>
        </pc:sldMkLst>
      </pc:sldChg>
      <pc:sldChg chg="del">
        <pc:chgData name="宇野 芳江" userId="d3339afd-f009-4b18-b536-1d43c3c7a997" providerId="ADAL" clId="{61CAB8E3-2F82-4794-9834-706251430A51}" dt="2024-03-29T01:15:07.370" v="3" actId="47"/>
        <pc:sldMkLst>
          <pc:docMk/>
          <pc:sldMk cId="1671615602" sldId="543"/>
        </pc:sldMkLst>
      </pc:sldChg>
      <pc:sldChg chg="del">
        <pc:chgData name="宇野 芳江" userId="d3339afd-f009-4b18-b536-1d43c3c7a997" providerId="ADAL" clId="{61CAB8E3-2F82-4794-9834-706251430A51}" dt="2024-03-29T01:15:07.370" v="3" actId="47"/>
        <pc:sldMkLst>
          <pc:docMk/>
          <pc:sldMk cId="2381957840" sldId="545"/>
        </pc:sldMkLst>
      </pc:sldChg>
      <pc:sldChg chg="del">
        <pc:chgData name="宇野 芳江" userId="d3339afd-f009-4b18-b536-1d43c3c7a997" providerId="ADAL" clId="{61CAB8E3-2F82-4794-9834-706251430A51}" dt="2024-03-29T01:15:07.370" v="3" actId="47"/>
        <pc:sldMkLst>
          <pc:docMk/>
          <pc:sldMk cId="2726679728" sldId="546"/>
        </pc:sldMkLst>
      </pc:sldChg>
      <pc:sldChg chg="add del">
        <pc:chgData name="宇野 芳江" userId="d3339afd-f009-4b18-b536-1d43c3c7a997" providerId="ADAL" clId="{61CAB8E3-2F82-4794-9834-706251430A51}" dt="2024-03-29T01:14:28.681" v="1" actId="47"/>
        <pc:sldMkLst>
          <pc:docMk/>
          <pc:sldMk cId="698404486" sldId="547"/>
        </pc:sldMkLst>
      </pc:sldChg>
      <pc:sldChg chg="add del">
        <pc:chgData name="宇野 芳江" userId="d3339afd-f009-4b18-b536-1d43c3c7a997" providerId="ADAL" clId="{61CAB8E3-2F82-4794-9834-706251430A51}" dt="2024-03-29T01:14:28.681" v="1" actId="47"/>
        <pc:sldMkLst>
          <pc:docMk/>
          <pc:sldMk cId="2171389920" sldId="548"/>
        </pc:sldMkLst>
      </pc:sldChg>
      <pc:sldChg chg="add del">
        <pc:chgData name="宇野 芳江" userId="d3339afd-f009-4b18-b536-1d43c3c7a997" providerId="ADAL" clId="{61CAB8E3-2F82-4794-9834-706251430A51}" dt="2024-03-29T01:14:28.681" v="1" actId="47"/>
        <pc:sldMkLst>
          <pc:docMk/>
          <pc:sldMk cId="996542555" sldId="550"/>
        </pc:sldMkLst>
      </pc:sldChg>
      <pc:sldChg chg="add del">
        <pc:chgData name="宇野 芳江" userId="d3339afd-f009-4b18-b536-1d43c3c7a997" providerId="ADAL" clId="{61CAB8E3-2F82-4794-9834-706251430A51}" dt="2024-03-29T01:14:28.681" v="1" actId="47"/>
        <pc:sldMkLst>
          <pc:docMk/>
          <pc:sldMk cId="1445327457" sldId="554"/>
        </pc:sldMkLst>
      </pc:sldChg>
      <pc:sldChg chg="del">
        <pc:chgData name="宇野 芳江" userId="d3339afd-f009-4b18-b536-1d43c3c7a997" providerId="ADAL" clId="{61CAB8E3-2F82-4794-9834-706251430A51}" dt="2024-03-29T01:15:07.370" v="3" actId="47"/>
        <pc:sldMkLst>
          <pc:docMk/>
          <pc:sldMk cId="2729525954" sldId="556"/>
        </pc:sldMkLst>
      </pc:sldChg>
      <pc:sldChg chg="del">
        <pc:chgData name="宇野 芳江" userId="d3339afd-f009-4b18-b536-1d43c3c7a997" providerId="ADAL" clId="{61CAB8E3-2F82-4794-9834-706251430A51}" dt="2024-03-29T01:15:07.370" v="3" actId="47"/>
        <pc:sldMkLst>
          <pc:docMk/>
          <pc:sldMk cId="43077266" sldId="558"/>
        </pc:sldMkLst>
      </pc:sldChg>
      <pc:sldChg chg="del">
        <pc:chgData name="宇野 芳江" userId="d3339afd-f009-4b18-b536-1d43c3c7a997" providerId="ADAL" clId="{61CAB8E3-2F82-4794-9834-706251430A51}" dt="2024-03-29T01:15:07.370" v="3" actId="47"/>
        <pc:sldMkLst>
          <pc:docMk/>
          <pc:sldMk cId="1744913515" sldId="559"/>
        </pc:sldMkLst>
      </pc:sldChg>
      <pc:sldChg chg="del">
        <pc:chgData name="宇野 芳江" userId="d3339afd-f009-4b18-b536-1d43c3c7a997" providerId="ADAL" clId="{61CAB8E3-2F82-4794-9834-706251430A51}" dt="2024-03-29T01:15:07.370" v="3" actId="47"/>
        <pc:sldMkLst>
          <pc:docMk/>
          <pc:sldMk cId="3332273570" sldId="560"/>
        </pc:sldMkLst>
      </pc:sldChg>
      <pc:sldChg chg="del">
        <pc:chgData name="宇野 芳江" userId="d3339afd-f009-4b18-b536-1d43c3c7a997" providerId="ADAL" clId="{61CAB8E3-2F82-4794-9834-706251430A51}" dt="2024-03-29T01:15:07.370" v="3" actId="47"/>
        <pc:sldMkLst>
          <pc:docMk/>
          <pc:sldMk cId="308139763" sldId="561"/>
        </pc:sldMkLst>
      </pc:sldChg>
      <pc:sldChg chg="del">
        <pc:chgData name="宇野 芳江" userId="d3339afd-f009-4b18-b536-1d43c3c7a997" providerId="ADAL" clId="{61CAB8E3-2F82-4794-9834-706251430A51}" dt="2024-03-29T01:15:07.370" v="3" actId="47"/>
        <pc:sldMkLst>
          <pc:docMk/>
          <pc:sldMk cId="3386395309" sldId="565"/>
        </pc:sldMkLst>
      </pc:sldChg>
      <pc:sldChg chg="add del">
        <pc:chgData name="宇野 芳江" userId="d3339afd-f009-4b18-b536-1d43c3c7a997" providerId="ADAL" clId="{61CAB8E3-2F82-4794-9834-706251430A51}" dt="2024-03-29T01:14:28.681" v="1" actId="47"/>
        <pc:sldMkLst>
          <pc:docMk/>
          <pc:sldMk cId="951535964" sldId="5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6400" cy="496888"/>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9" y="0"/>
            <a:ext cx="2946400" cy="496888"/>
          </a:xfrm>
          <a:prstGeom prst="rect">
            <a:avLst/>
          </a:prstGeom>
        </p:spPr>
        <p:txBody>
          <a:bodyPr vert="horz" lIns="91433" tIns="45716" rIns="91433" bIns="45716" rtlCol="0"/>
          <a:lstStyle>
            <a:lvl1pPr algn="r">
              <a:defRPr sz="1200"/>
            </a:lvl1pPr>
          </a:lstStyle>
          <a:p>
            <a:fld id="{15E138A4-D558-4E53-B6FE-56FC9820DDF9}" type="datetimeFigureOut">
              <a:rPr kumimoji="1" lang="ja-JP" altLang="en-US" smtClean="0"/>
              <a:t>2024/3/29</a:t>
            </a:fld>
            <a:endParaRPr kumimoji="1" lang="ja-JP" altLang="en-US"/>
          </a:p>
        </p:txBody>
      </p:sp>
      <p:sp>
        <p:nvSpPr>
          <p:cNvPr id="4" name="フッター プレースホルダー 3"/>
          <p:cNvSpPr>
            <a:spLocks noGrp="1"/>
          </p:cNvSpPr>
          <p:nvPr>
            <p:ph type="ftr" sz="quarter" idx="2"/>
          </p:nvPr>
        </p:nvSpPr>
        <p:spPr>
          <a:xfrm>
            <a:off x="1" y="9429750"/>
            <a:ext cx="2946400" cy="496888"/>
          </a:xfrm>
          <a:prstGeom prst="rect">
            <a:avLst/>
          </a:prstGeom>
        </p:spPr>
        <p:txBody>
          <a:bodyPr vert="horz" lIns="91433" tIns="45716" rIns="91433"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9" y="9429750"/>
            <a:ext cx="2946400" cy="496888"/>
          </a:xfrm>
          <a:prstGeom prst="rect">
            <a:avLst/>
          </a:prstGeom>
        </p:spPr>
        <p:txBody>
          <a:bodyPr vert="horz" lIns="91433" tIns="45716" rIns="91433" bIns="45716" rtlCol="0" anchor="b"/>
          <a:lstStyle>
            <a:lvl1pPr algn="r">
              <a:defRPr sz="1200"/>
            </a:lvl1pPr>
          </a:lstStyle>
          <a:p>
            <a:fld id="{407D2096-FCDA-4E79-B799-06441E17A93F}" type="slidenum">
              <a:rPr kumimoji="1" lang="ja-JP" altLang="en-US" smtClean="0"/>
              <a:t>‹#›</a:t>
            </a:fld>
            <a:endParaRPr kumimoji="1" lang="ja-JP" altLang="en-US"/>
          </a:p>
        </p:txBody>
      </p:sp>
    </p:spTree>
    <p:extLst>
      <p:ext uri="{BB962C8B-B14F-4D97-AF65-F5344CB8AC3E}">
        <p14:creationId xmlns:p14="http://schemas.microsoft.com/office/powerpoint/2010/main" val="1661803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5660" cy="498056"/>
          </a:xfrm>
          <a:prstGeom prst="rect">
            <a:avLst/>
          </a:prstGeom>
        </p:spPr>
        <p:txBody>
          <a:bodyPr vert="horz" lIns="91424" tIns="45711" rIns="91424"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1"/>
            <a:ext cx="2945660" cy="498056"/>
          </a:xfrm>
          <a:prstGeom prst="rect">
            <a:avLst/>
          </a:prstGeom>
        </p:spPr>
        <p:txBody>
          <a:bodyPr vert="horz" lIns="91424" tIns="45711" rIns="91424" bIns="45711" rtlCol="0"/>
          <a:lstStyle>
            <a:lvl1pPr algn="r">
              <a:defRPr sz="1200"/>
            </a:lvl1pPr>
          </a:lstStyle>
          <a:p>
            <a:fld id="{BE51E31B-58F4-40C5-B28E-F4E6428E2D40}" type="datetimeFigureOut">
              <a:rPr kumimoji="1" lang="ja-JP" altLang="en-US" smtClean="0"/>
              <a:t>2024/3/29</a:t>
            </a:fld>
            <a:endParaRPr kumimoji="1" lang="ja-JP" altLang="en-US"/>
          </a:p>
        </p:txBody>
      </p:sp>
      <p:sp>
        <p:nvSpPr>
          <p:cNvPr id="4" name="スライド イメージ プレースホルダー 3"/>
          <p:cNvSpPr>
            <a:spLocks noGrp="1" noRot="1" noChangeAspect="1"/>
          </p:cNvSpPr>
          <p:nvPr>
            <p:ph type="sldImg" idx="2"/>
          </p:nvPr>
        </p:nvSpPr>
        <p:spPr>
          <a:xfrm>
            <a:off x="608013" y="660400"/>
            <a:ext cx="5581650" cy="4186238"/>
          </a:xfrm>
          <a:prstGeom prst="rect">
            <a:avLst/>
          </a:prstGeom>
          <a:noFill/>
          <a:ln w="12700">
            <a:solidFill>
              <a:prstClr val="black"/>
            </a:solidFill>
          </a:ln>
        </p:spPr>
        <p:txBody>
          <a:bodyPr vert="horz" lIns="91424" tIns="45711" rIns="91424" bIns="45711" rtlCol="0" anchor="ctr"/>
          <a:lstStyle/>
          <a:p>
            <a:endParaRPr lang="ja-JP" altLang="en-US"/>
          </a:p>
        </p:txBody>
      </p:sp>
      <p:sp>
        <p:nvSpPr>
          <p:cNvPr id="5" name="ノート プレースホルダー 4"/>
          <p:cNvSpPr>
            <a:spLocks noGrp="1"/>
          </p:cNvSpPr>
          <p:nvPr>
            <p:ph type="body" sz="quarter" idx="3"/>
          </p:nvPr>
        </p:nvSpPr>
        <p:spPr>
          <a:xfrm>
            <a:off x="679768" y="5137420"/>
            <a:ext cx="5438140" cy="3908614"/>
          </a:xfrm>
          <a:prstGeom prst="rect">
            <a:avLst/>
          </a:prstGeom>
        </p:spPr>
        <p:txBody>
          <a:bodyPr vert="horz" lIns="91424" tIns="45711" rIns="91424"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5"/>
            <a:ext cx="2945660" cy="498055"/>
          </a:xfrm>
          <a:prstGeom prst="rect">
            <a:avLst/>
          </a:prstGeom>
        </p:spPr>
        <p:txBody>
          <a:bodyPr vert="horz" lIns="91424" tIns="45711" rIns="91424"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5"/>
            <a:ext cx="2945660" cy="498055"/>
          </a:xfrm>
          <a:prstGeom prst="rect">
            <a:avLst/>
          </a:prstGeom>
        </p:spPr>
        <p:txBody>
          <a:bodyPr vert="horz" lIns="91424" tIns="45711" rIns="91424" bIns="45711" rtlCol="0" anchor="b"/>
          <a:lstStyle>
            <a:lvl1pPr algn="r">
              <a:defRPr sz="1200"/>
            </a:lvl1pPr>
          </a:lstStyle>
          <a:p>
            <a:fld id="{9D42ABD0-7D1A-4E09-B627-17A06166555A}" type="slidenum">
              <a:rPr kumimoji="1" lang="ja-JP" altLang="en-US" smtClean="0"/>
              <a:t>‹#›</a:t>
            </a:fld>
            <a:endParaRPr kumimoji="1" lang="ja-JP" altLang="en-US"/>
          </a:p>
        </p:txBody>
      </p:sp>
    </p:spTree>
    <p:extLst>
      <p:ext uri="{BB962C8B-B14F-4D97-AF65-F5344CB8AC3E}">
        <p14:creationId xmlns:p14="http://schemas.microsoft.com/office/powerpoint/2010/main" val="33450552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a:t>
            </a:fld>
            <a:endParaRPr lang="ja-JP" altLang="en-US"/>
          </a:p>
        </p:txBody>
      </p:sp>
      <p:sp>
        <p:nvSpPr>
          <p:cNvPr id="6" name="スライド イメージ プレースホルダー 5"/>
          <p:cNvSpPr>
            <a:spLocks noGrp="1" noRot="1" noChangeAspect="1"/>
          </p:cNvSpPr>
          <p:nvPr>
            <p:ph type="sldImg"/>
          </p:nvPr>
        </p:nvSpPr>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45075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避難するタイミング</a:t>
            </a:r>
            <a:endParaRPr lang="en-US" altLang="ja-JP"/>
          </a:p>
          <a:p>
            <a:pPr marL="640909" lvl="1" indent="-174793">
              <a:buFont typeface="Wingdings" panose="05000000000000000000" pitchFamily="2" charset="2"/>
              <a:buChar char="ü"/>
            </a:pPr>
            <a:r>
              <a:rPr lang="ja-JP" altLang="en-US"/>
              <a:t>避難に時間を要する場合は「警戒レベル３」相当で避難。</a:t>
            </a:r>
            <a:endParaRPr lang="en-US" altLang="ja-JP"/>
          </a:p>
          <a:p>
            <a:pPr lvl="2"/>
            <a:endParaRPr lang="en-US" altLang="ja-JP"/>
          </a:p>
          <a:p>
            <a:pPr marL="640909" lvl="1" indent="-174793">
              <a:buFont typeface="Wingdings" panose="05000000000000000000" pitchFamily="2" charset="2"/>
              <a:buChar char="ü"/>
            </a:pPr>
            <a:r>
              <a:rPr lang="ja-JP" altLang="en-US"/>
              <a:t>全員速やかに避難するタイミングは、「警戒レベル４」相当。</a:t>
            </a:r>
            <a:endParaRPr lang="en-US" altLang="ja-JP"/>
          </a:p>
          <a:p>
            <a:pPr lvl="2"/>
            <a:endParaRPr lang="en-US" altLang="ja-JP"/>
          </a:p>
          <a:p>
            <a:pPr marL="640909" lvl="1" indent="-174793">
              <a:buFont typeface="Wingdings" panose="05000000000000000000" pitchFamily="2" charset="2"/>
              <a:buChar char="ü"/>
            </a:pPr>
            <a:r>
              <a:rPr lang="ja-JP" altLang="en-US"/>
              <a:t>緊急安全確保が発令されたら、命を守る行動をとる。</a:t>
            </a:r>
            <a:endParaRPr lang="en-US" altLang="ja-JP"/>
          </a:p>
          <a:p>
            <a:pPr lvl="2"/>
            <a:endParaRPr lang="en-US" altLang="ja-JP"/>
          </a:p>
          <a:p>
            <a:pPr marL="174793" indent="-174793">
              <a:buFont typeface="Arial" panose="020B0604020202020204" pitchFamily="34" charset="0"/>
              <a:buChar char="•"/>
            </a:pPr>
            <a:r>
              <a:rPr lang="ja-JP" altLang="en-US"/>
              <a:t>「警戒レベル５」緊急安全確保や、氾濫発生情報、大雨特別警報が発表されてから、避難するのでは遅いです。早めの避難が必要です。</a:t>
            </a:r>
            <a:endParaRPr lang="en-US" altLang="ja-JP"/>
          </a:p>
          <a:p>
            <a:pPr marL="174793" indent="-174793">
              <a:buFont typeface="Arial" panose="020B0604020202020204" pitchFamily="34" charset="0"/>
              <a:buChar char="•"/>
            </a:pPr>
            <a:r>
              <a:rPr lang="ja-JP" altLang="en-US"/>
              <a:t>避難できない場合は、自宅の２階以上に移動するなど、少しでも危険の少ない場所へ避難します。</a:t>
            </a:r>
            <a:endParaRPr lang="en-US" altLang="ja-JP"/>
          </a:p>
          <a:p>
            <a:pPr marL="174793" indent="-174793">
              <a:buFont typeface="Arial" panose="020B0604020202020204" pitchFamily="34" charset="0"/>
              <a:buChar char="•"/>
            </a:pPr>
            <a:r>
              <a:rPr lang="ja-JP" altLang="en-US"/>
              <a:t>気象庁ホームページ「防災気象情報と警戒レベルとの対応について」</a:t>
            </a:r>
            <a:r>
              <a:rPr lang="en-US" altLang="ja-JP"/>
              <a:t>https://www.jma.go.jp/jma/kishou/know/bosai/alertlevel.html</a:t>
            </a:r>
            <a:endParaRPr lang="ja-JP" altLang="en-US"/>
          </a:p>
          <a:p>
            <a:pPr lvl="0"/>
            <a:endParaRPr lang="ja-JP" altLang="en-US"/>
          </a:p>
          <a:p>
            <a:pPr lvl="0"/>
            <a:endParaRPr lang="ja-JP" altLang="en-US"/>
          </a:p>
          <a:p>
            <a:pPr lvl="0"/>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10</a:t>
            </a:fld>
            <a:endParaRPr lang="ja-JP" altLang="en-US"/>
          </a:p>
        </p:txBody>
      </p:sp>
      <p:sp>
        <p:nvSpPr>
          <p:cNvPr id="6" name="スライド イメージ プレースホルダー 5">
            <a:extLst>
              <a:ext uri="{FF2B5EF4-FFF2-40B4-BE49-F238E27FC236}">
                <a16:creationId xmlns:a16="http://schemas.microsoft.com/office/drawing/2014/main" id="{5D523175-9857-4F2F-9011-6C5D5B6F4A56}"/>
              </a:ext>
            </a:extLst>
          </p:cNvPr>
          <p:cNvSpPr>
            <a:spLocks noGrp="1" noRot="1" noChangeAspect="1"/>
          </p:cNvSpPr>
          <p:nvPr>
            <p:ph type="sldImg"/>
          </p:nvPr>
        </p:nvSpPr>
        <p:spPr/>
      </p:sp>
    </p:spTree>
    <p:extLst>
      <p:ext uri="{BB962C8B-B14F-4D97-AF65-F5344CB8AC3E}">
        <p14:creationId xmlns:p14="http://schemas.microsoft.com/office/powerpoint/2010/main" val="2156956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避難とは「難」を「避」けることで、避難場所等へ行くことだけが避難行動ではありません。浸水が想定されていない場合</a:t>
            </a:r>
            <a:r>
              <a:rPr lang="ja-JP" altLang="en-US" dirty="0"/>
              <a:t>等</a:t>
            </a:r>
            <a:r>
              <a:rPr lang="ja-JP" altLang="en-US"/>
              <a:t>は、自宅等に留まることで安全を確保できます。浸水や土砂災害などのリスクが想定される場合は、避難する場所や経路、タイミング等の検討が必要です。</a:t>
            </a:r>
            <a:endParaRPr lang="en-US" altLang="ja-JP"/>
          </a:p>
          <a:p>
            <a:pPr marL="174793" indent="-174793">
              <a:buFont typeface="Arial" panose="020B0604020202020204" pitchFamily="34" charset="0"/>
              <a:buChar char="•"/>
            </a:pPr>
            <a:r>
              <a:rPr lang="zh-TW" altLang="en-US"/>
              <a:t>屋内安全確保（在宅避難等）</a:t>
            </a:r>
          </a:p>
          <a:p>
            <a:pPr marL="640909" lvl="1" indent="-174793">
              <a:buFont typeface="Wingdings" panose="05000000000000000000" pitchFamily="2" charset="2"/>
              <a:buChar char="ü"/>
            </a:pPr>
            <a:r>
              <a:rPr lang="ja-JP" altLang="en-US"/>
              <a:t>自宅等が浸水想定区域内であっても、「浸水の継続により生じうる支障を許容できる」「自宅等の居室が浸水する深さより高い」「河川などの水があふれることにより家屋等が流されるおそれがある区域の外に自宅等の居室がある」</a:t>
            </a:r>
            <a:r>
              <a:rPr lang="ja-JP" altLang="en-US" dirty="0"/>
              <a:t>の全てを満たす</a:t>
            </a:r>
            <a:r>
              <a:rPr lang="ja-JP" altLang="en-US"/>
              <a:t>場合には、上階への移動や上層階に留まること等により、自宅等に</a:t>
            </a:r>
            <a:r>
              <a:rPr lang="ja-JP" altLang="en-US" dirty="0"/>
              <a:t>留まり、</a:t>
            </a:r>
            <a:r>
              <a:rPr lang="ja-JP" altLang="en-US"/>
              <a:t>身の安全を確保</a:t>
            </a:r>
            <a:r>
              <a:rPr lang="ja-JP" altLang="en-US" dirty="0"/>
              <a:t>できる</a:t>
            </a:r>
            <a:r>
              <a:rPr lang="ja-JP" altLang="en-US"/>
              <a:t>場合が</a:t>
            </a:r>
            <a:r>
              <a:rPr lang="ja-JP" altLang="en-US" dirty="0"/>
              <a:t>あります</a:t>
            </a:r>
            <a:r>
              <a:rPr lang="ja-JP" altLang="en-US"/>
              <a:t>。</a:t>
            </a:r>
            <a:endParaRPr lang="en-US" altLang="ja-JP"/>
          </a:p>
          <a:p>
            <a:pPr marL="640909" lvl="1" indent="-174793">
              <a:buFont typeface="Wingdings" panose="05000000000000000000" pitchFamily="2" charset="2"/>
              <a:buChar char="ü"/>
            </a:pPr>
            <a:r>
              <a:rPr lang="ja-JP" altLang="en-US"/>
              <a:t>この場合</a:t>
            </a:r>
            <a:r>
              <a:rPr lang="ja-JP" altLang="en-US" dirty="0"/>
              <a:t>は</a:t>
            </a:r>
            <a:r>
              <a:rPr lang="ja-JP" altLang="en-US"/>
              <a:t>、いざというときのため、必要なものを備蓄（最低</a:t>
            </a:r>
            <a:r>
              <a:rPr lang="en-US" altLang="ja-JP"/>
              <a:t>3</a:t>
            </a:r>
            <a:r>
              <a:rPr lang="ja-JP" altLang="en-US"/>
              <a:t>日間、</a:t>
            </a:r>
            <a:r>
              <a:rPr lang="en-US" altLang="ja-JP"/>
              <a:t>1</a:t>
            </a:r>
            <a:r>
              <a:rPr lang="ja-JP" altLang="en-US"/>
              <a:t>週間やその先を見据えた分）しておくことが重要です。</a:t>
            </a:r>
            <a:endParaRPr lang="en-US" altLang="ja-JP"/>
          </a:p>
          <a:p>
            <a:pPr marL="174793" lvl="1" indent="-174793">
              <a:buFont typeface="Arial" panose="020B0604020202020204" pitchFamily="34" charset="0"/>
              <a:buChar char="•"/>
            </a:pPr>
            <a:r>
              <a:rPr lang="ja-JP" altLang="en-US"/>
              <a:t>立退き避難</a:t>
            </a:r>
            <a:endParaRPr lang="en-US" altLang="ja-JP"/>
          </a:p>
          <a:p>
            <a:pPr marL="0" lvl="1"/>
            <a:r>
              <a:rPr kumimoji="1" lang="ja-JP" altLang="en-US" kern="1200">
                <a:latin typeface="+mn-lt"/>
                <a:ea typeface="+mn-ea"/>
                <a:cs typeface="+mn-cs"/>
              </a:rPr>
              <a:t>　</a:t>
            </a:r>
            <a:r>
              <a:rPr kumimoji="1" lang="en-US" altLang="ja-JP" kern="1200">
                <a:latin typeface="+mn-lt"/>
                <a:ea typeface="+mn-ea"/>
                <a:cs typeface="+mn-cs"/>
              </a:rPr>
              <a:t>【</a:t>
            </a:r>
            <a:r>
              <a:rPr kumimoji="1" lang="ja-JP" altLang="en-US" kern="1200">
                <a:latin typeface="+mn-lt"/>
                <a:ea typeface="+mn-ea"/>
                <a:cs typeface="+mn-cs"/>
              </a:rPr>
              <a:t>親戚・知人宅等への避難（自主避難）</a:t>
            </a:r>
            <a:r>
              <a:rPr kumimoji="1" lang="en-US" altLang="ja-JP" kern="1200">
                <a:latin typeface="+mn-lt"/>
                <a:ea typeface="+mn-ea"/>
                <a:cs typeface="+mn-cs"/>
              </a:rPr>
              <a:t>】</a:t>
            </a:r>
          </a:p>
          <a:p>
            <a:pPr marL="640909" lvl="1" indent="-174793" algn="l" defTabSz="914400" rtl="0" eaLnBrk="1" latinLnBrk="0" hangingPunct="1">
              <a:buFont typeface="Wingdings" panose="05000000000000000000" pitchFamily="2" charset="2"/>
              <a:buChar char="ü"/>
            </a:pPr>
            <a:r>
              <a:rPr kumimoji="1" lang="ja-JP" altLang="en-US" sz="1200" kern="1200">
                <a:latin typeface="+mn-lt"/>
                <a:ea typeface="+mn-ea"/>
                <a:cs typeface="+mn-cs"/>
              </a:rPr>
              <a:t>避難先やそこに至るまでの避難経路が安全であることを</a:t>
            </a:r>
            <a:r>
              <a:rPr lang="ja-JP" altLang="en-US" dirty="0"/>
              <a:t>区市町村の</a:t>
            </a:r>
            <a:r>
              <a:rPr kumimoji="1" lang="ja-JP" altLang="en-US" sz="1200" kern="1200">
                <a:latin typeface="+mn-lt"/>
                <a:ea typeface="+mn-ea"/>
                <a:cs typeface="+mn-cs"/>
              </a:rPr>
              <a:t>ハザードマップ等で必ず確認しておきましょう。</a:t>
            </a:r>
            <a:endParaRPr kumimoji="1" lang="en-US" altLang="ja-JP" sz="1200" kern="1200">
              <a:latin typeface="+mn-lt"/>
              <a:ea typeface="+mn-ea"/>
              <a:cs typeface="+mn-cs"/>
            </a:endParaRPr>
          </a:p>
          <a:p>
            <a:pPr marL="0" lvl="1" indent="0">
              <a:buFont typeface="Wingdings" panose="05000000000000000000" pitchFamily="2" charset="2"/>
              <a:buNone/>
            </a:pPr>
            <a:r>
              <a:rPr lang="ja-JP" altLang="en-US"/>
              <a:t>　</a:t>
            </a:r>
            <a:r>
              <a:rPr lang="en-US" altLang="ja-JP"/>
              <a:t>【</a:t>
            </a:r>
            <a:r>
              <a:rPr lang="ja-JP" altLang="en-US"/>
              <a:t>避難場所等への避難</a:t>
            </a:r>
            <a:r>
              <a:rPr lang="en-US" altLang="ja-JP"/>
              <a:t>】</a:t>
            </a:r>
          </a:p>
          <a:p>
            <a:pPr marL="640909" lvl="1" indent="-174793">
              <a:buFont typeface="Wingdings" panose="05000000000000000000" pitchFamily="2" charset="2"/>
              <a:buChar char="ü"/>
            </a:pPr>
            <a:r>
              <a:rPr lang="ja-JP" altLang="en-US"/>
              <a:t>避難場所等は、災害種別ごとに異なる場合があるため、事前に区市町村のハザードマップ等で風水害時に開設される避難場所等を確認しておきましょう。実際に避難する際には、</a:t>
            </a:r>
            <a:r>
              <a:rPr lang="ja-JP" altLang="en-US" dirty="0"/>
              <a:t>市区町村</a:t>
            </a:r>
            <a:r>
              <a:rPr lang="ja-JP" altLang="en-US"/>
              <a:t>の発信する避難場所等の開設状況等を確認しましょう。</a:t>
            </a:r>
          </a:p>
          <a:p>
            <a:pPr marL="174793" lvl="1" indent="-174793" algn="l" defTabSz="914400" rtl="0" eaLnBrk="1" latinLnBrk="0" hangingPunct="1">
              <a:buFont typeface="Arial" panose="020B0604020202020204" pitchFamily="34" charset="0"/>
              <a:buChar char="•"/>
            </a:pPr>
            <a:r>
              <a:rPr kumimoji="1" lang="zh-TW" altLang="en-US" sz="1200" kern="1200">
                <a:solidFill>
                  <a:schemeClr val="tx1"/>
                </a:solidFill>
                <a:latin typeface="+mn-lt"/>
                <a:ea typeface="+mn-ea"/>
                <a:cs typeface="+mn-cs"/>
              </a:rPr>
              <a:t>緊急安全確保</a:t>
            </a:r>
            <a:endParaRPr kumimoji="1" lang="en-US" altLang="ja-JP" sz="1200" kern="1200">
              <a:solidFill>
                <a:schemeClr val="tx1"/>
              </a:solidFill>
              <a:latin typeface="+mn-lt"/>
              <a:ea typeface="+mn-ea"/>
              <a:cs typeface="+mn-cs"/>
            </a:endParaRPr>
          </a:p>
          <a:p>
            <a:pPr marL="640909" lvl="1" indent="-174793">
              <a:buFont typeface="Wingdings" panose="05000000000000000000" pitchFamily="2" charset="2"/>
              <a:buChar char="ü"/>
            </a:pPr>
            <a:r>
              <a:rPr lang="ja-JP" altLang="en-US"/>
              <a:t>より安全な場所</a:t>
            </a:r>
            <a:r>
              <a:rPr lang="ja-JP" altLang="en-US" dirty="0"/>
              <a:t>の例</a:t>
            </a:r>
            <a:endParaRPr lang="en-US" altLang="ja-JP" dirty="0"/>
          </a:p>
          <a:p>
            <a:pPr marL="622300" lvl="1">
              <a:buFont typeface="Wingdings" panose="05000000000000000000" pitchFamily="2" charset="2"/>
              <a:buNone/>
            </a:pPr>
            <a:r>
              <a:rPr lang="en-US" altLang="ja-JP"/>
              <a:t>※</a:t>
            </a:r>
            <a:r>
              <a:rPr lang="ja-JP" altLang="en-US"/>
              <a:t>浸水のリスクがある地域：自宅や施設等の少しでも浸水しにくい高い場所、近隣の相対的に高く堅牢な建物</a:t>
            </a:r>
            <a:endParaRPr lang="ja-JP" altLang="en-US" dirty="0"/>
          </a:p>
          <a:p>
            <a:pPr marL="622300" lvl="1">
              <a:buFont typeface="Wingdings" panose="05000000000000000000" pitchFamily="2" charset="2"/>
              <a:buNone/>
            </a:pPr>
            <a:r>
              <a:rPr lang="en-US" altLang="ja-JP"/>
              <a:t>※</a:t>
            </a:r>
            <a:r>
              <a:rPr lang="ja-JP" altLang="en-US"/>
              <a:t>土砂災害のリスクがある地域：自宅や施設等の崖から少しでも離れた部屋、近隣の堅牢な建物</a:t>
            </a:r>
            <a:endParaRPr lang="ja-JP" altLang="en-US" dirty="0"/>
          </a:p>
          <a:p>
            <a:pPr marL="640909" lvl="1" indent="-174793">
              <a:buFont typeface="Wingdings" panose="05000000000000000000" pitchFamily="2" charset="2"/>
              <a:buChar char="ü"/>
            </a:pPr>
            <a:r>
              <a:rPr lang="ja-JP" altLang="en-US"/>
              <a:t>ただし、この行動をとったとしても身の安全を確保できるとは限りません。このような事態に陥らないよう、早めに避難しましょう。</a:t>
            </a:r>
            <a:endParaRPr lang="en-US" altLang="ja-JP"/>
          </a:p>
          <a:p>
            <a:pPr lvl="1"/>
            <a:endParaRPr lang="en-US" altLang="ja-JP"/>
          </a:p>
          <a:p>
            <a:pPr lvl="0"/>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BC60018F-BA62-474D-A255-0D7C64D01777}"/>
              </a:ext>
            </a:extLst>
          </p:cNvPr>
          <p:cNvSpPr>
            <a:spLocks noGrp="1" noRot="1" noChangeAspect="1"/>
          </p:cNvSpPr>
          <p:nvPr>
            <p:ph type="sldImg"/>
          </p:nvPr>
        </p:nvSpPr>
        <p:spPr/>
      </p:sp>
    </p:spTree>
    <p:extLst>
      <p:ext uri="{BB962C8B-B14F-4D97-AF65-F5344CB8AC3E}">
        <p14:creationId xmlns:p14="http://schemas.microsoft.com/office/powerpoint/2010/main" val="1247450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12</a:t>
            </a:fld>
            <a:endParaRPr lang="ja-JP" altLang="en-US"/>
          </a:p>
        </p:txBody>
      </p:sp>
      <p:sp>
        <p:nvSpPr>
          <p:cNvPr id="7" name="ノート プレースホルダー 6">
            <a:extLst>
              <a:ext uri="{FF2B5EF4-FFF2-40B4-BE49-F238E27FC236}">
                <a16:creationId xmlns:a16="http://schemas.microsoft.com/office/drawing/2014/main" id="{7D7DE00A-880A-4450-B5B8-179B127EE847}"/>
              </a:ext>
            </a:extLst>
          </p:cNvPr>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各種災害発生時の避難先の考え方を説明します。</a:t>
            </a:r>
            <a:endParaRPr lang="en-US" altLang="ja-JP"/>
          </a:p>
          <a:p>
            <a:pPr marL="174793" indent="-174793">
              <a:buFont typeface="Arial" panose="020B0604020202020204" pitchFamily="34" charset="0"/>
              <a:buChar char="•"/>
            </a:pPr>
            <a:r>
              <a:rPr lang="ja-JP" altLang="en-US"/>
              <a:t>大規模地震が発生した場合、基本的には、一時集合場所などの安全な場所にまず避難し、自宅が住めない状況になった場合や自宅にいることが著しく不安な場合などは指定避難所に避難します。</a:t>
            </a:r>
          </a:p>
          <a:p>
            <a:pPr marL="174793" indent="-174793">
              <a:buFont typeface="Arial" panose="020B0604020202020204" pitchFamily="34" charset="0"/>
              <a:buChar char="•"/>
            </a:pPr>
            <a:r>
              <a:rPr lang="ja-JP" altLang="en-US"/>
              <a:t>「指定避難所」とは、生活する場所が無くなってしまった方が一定期間の生活を送る施設です。</a:t>
            </a:r>
          </a:p>
          <a:p>
            <a:pPr marL="174793" indent="-174793">
              <a:buFont typeface="Arial" panose="020B0604020202020204" pitchFamily="34" charset="0"/>
              <a:buChar char="•"/>
            </a:pPr>
            <a:r>
              <a:rPr lang="ja-JP" altLang="en-US"/>
              <a:t>大規模地震が発生した後、津波の被害が想定されている地域では、直ちに高台や津波避難施設に避難します。</a:t>
            </a:r>
            <a:endParaRPr lang="en-US" altLang="ja-JP"/>
          </a:p>
          <a:p>
            <a:pPr marL="174793" indent="-174793">
              <a:buFont typeface="Arial" panose="020B0604020202020204" pitchFamily="34" charset="0"/>
              <a:buChar char="•"/>
            </a:pPr>
            <a:r>
              <a:rPr lang="ja-JP" altLang="en-US"/>
              <a:t>大雨等による浸水害発生の恐れがあるときは、「指定緊急避難場所」などの安全な場所に立ち退き避難するか、垂直避難を行います。</a:t>
            </a:r>
            <a:endParaRPr lang="en-US" altLang="ja-JP"/>
          </a:p>
          <a:p>
            <a:pPr marL="174793" indent="-174793">
              <a:buFont typeface="Arial" panose="020B0604020202020204" pitchFamily="34" charset="0"/>
              <a:buChar char="•"/>
            </a:pPr>
            <a:r>
              <a:rPr lang="ja-JP" altLang="en-US"/>
              <a:t>垂直避難とは、建物内の安全を確保できる指定階以上に避難すること。高さは、住んでいる場所の浸水想定に応じて決まります。</a:t>
            </a:r>
            <a:endParaRPr lang="en-US" altLang="ja-JP"/>
          </a:p>
          <a:p>
            <a:pPr marL="174793" indent="-174793">
              <a:buFont typeface="Arial" panose="020B0604020202020204" pitchFamily="34" charset="0"/>
              <a:buChar char="•"/>
            </a:pPr>
            <a:r>
              <a:rPr lang="ja-JP" altLang="en-US"/>
              <a:t>土砂災害の恐れがあるときは、「指定緊急避難場所」などの安全な場所に立ち退き避難をするのが原則です。「指定緊急避難場所」まで移動することが、かえって命に危険を及ぼしかねないと判断される場合は、「近隣の安全な場所」（堅牢な建物、山からできるだけ離れた部屋など）へ移動したり、「屋内安全確保」（屋内の高いところで山からできるだけ離れた部屋などへの移動）をとすなど、状況に応じて対応します。</a:t>
            </a:r>
          </a:p>
          <a:p>
            <a:endParaRPr lang="ja-JP" altLang="en-US"/>
          </a:p>
        </p:txBody>
      </p:sp>
      <p:sp>
        <p:nvSpPr>
          <p:cNvPr id="11" name="スライド イメージ プレースホルダー 10">
            <a:extLst>
              <a:ext uri="{FF2B5EF4-FFF2-40B4-BE49-F238E27FC236}">
                <a16:creationId xmlns:a16="http://schemas.microsoft.com/office/drawing/2014/main" id="{A468F2C8-045D-4EA6-A64B-475FF24A0AA5}"/>
              </a:ext>
            </a:extLst>
          </p:cNvPr>
          <p:cNvSpPr>
            <a:spLocks noGrp="1" noRot="1" noChangeAspect="1"/>
          </p:cNvSpPr>
          <p:nvPr>
            <p:ph type="sldImg"/>
          </p:nvPr>
        </p:nvSpPr>
        <p:spPr/>
      </p:sp>
    </p:spTree>
    <p:extLst>
      <p:ext uri="{BB962C8B-B14F-4D97-AF65-F5344CB8AC3E}">
        <p14:creationId xmlns:p14="http://schemas.microsoft.com/office/powerpoint/2010/main" val="1176733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風水害による地域の被害を抑えるためには、早期の情報伝達と事前行動が必要です。</a:t>
            </a:r>
            <a:endParaRPr lang="en-US" altLang="ja-JP"/>
          </a:p>
          <a:p>
            <a:pPr marL="174793" indent="-174793">
              <a:buFont typeface="Arial" panose="020B0604020202020204" pitchFamily="34" charset="0"/>
              <a:buChar char="•"/>
            </a:pPr>
            <a:r>
              <a:rPr lang="ja-JP" altLang="en-US"/>
              <a:t>土砂災害等の前兆現象などにも注意し、異常があれば地域で自主避難するとともに、市町村へ通報します。</a:t>
            </a:r>
            <a:endParaRPr lang="en-US" altLang="ja-JP"/>
          </a:p>
          <a:p>
            <a:pPr marL="174793" indent="-174793">
              <a:buFont typeface="Arial" panose="020B0604020202020204" pitchFamily="34" charset="0"/>
              <a:buChar char="•"/>
            </a:pPr>
            <a:r>
              <a:rPr lang="ja-JP" altLang="en-US"/>
              <a:t>気象情報や避難情報に注意し、自力での避難が困難な避難行動要支援者の避難支援を行います。</a:t>
            </a:r>
            <a:endParaRPr lang="en-US" altLang="ja-JP"/>
          </a:p>
          <a:p>
            <a:pPr marL="174793" indent="-174793">
              <a:buFont typeface="Arial" panose="020B0604020202020204" pitchFamily="34" charset="0"/>
              <a:buChar char="•"/>
            </a:pPr>
            <a:r>
              <a:rPr lang="ja-JP" altLang="en-US"/>
              <a:t>水防活動とは、堤防等の巡回・点検、土のう積みなどです。</a:t>
            </a:r>
          </a:p>
          <a:p>
            <a:endParaRPr lang="ja-JP" altLang="en-US"/>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13</a:t>
            </a:fld>
            <a:endParaRPr lang="ja-JP" altLang="en-US"/>
          </a:p>
        </p:txBody>
      </p:sp>
      <p:sp>
        <p:nvSpPr>
          <p:cNvPr id="9" name="スライド イメージ プレースホルダー 8">
            <a:extLst>
              <a:ext uri="{FF2B5EF4-FFF2-40B4-BE49-F238E27FC236}">
                <a16:creationId xmlns:a16="http://schemas.microsoft.com/office/drawing/2014/main" id="{9E2AB82C-CF8B-4BBF-934F-669984984B32}"/>
              </a:ext>
            </a:extLst>
          </p:cNvPr>
          <p:cNvSpPr>
            <a:spLocks noGrp="1" noRot="1" noChangeAspect="1"/>
          </p:cNvSpPr>
          <p:nvPr>
            <p:ph type="sldImg"/>
          </p:nvPr>
        </p:nvSpPr>
        <p:spPr/>
      </p:sp>
    </p:spTree>
    <p:extLst>
      <p:ext uri="{BB962C8B-B14F-4D97-AF65-F5344CB8AC3E}">
        <p14:creationId xmlns:p14="http://schemas.microsoft.com/office/powerpoint/2010/main" val="247341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これまでは、風水害の場合の避難行動に必要な知識を学びました。次は、地震が発生した場合の避難行動等の流れを説明します。</a:t>
            </a:r>
            <a:endParaRPr lang="en-US" altLang="ja-JP"/>
          </a:p>
          <a:p>
            <a:pPr marL="174793" indent="-174793">
              <a:buFont typeface="Arial" panose="020B0604020202020204" pitchFamily="34" charset="0"/>
              <a:buChar char="•"/>
            </a:pPr>
            <a:r>
              <a:rPr lang="ja-JP" altLang="en-US"/>
              <a:t>地震は、風水害と異なり事前に予測することが困難なため、事前に避難することができません。地震が発生した後、どのような行動をとるべきか、その流れを説明します。</a:t>
            </a:r>
            <a:endParaRPr lang="en-US" altLang="ja-JP"/>
          </a:p>
          <a:p>
            <a:pPr lvl="1"/>
            <a:r>
              <a:rPr lang="ja-JP" altLang="en-US"/>
              <a:t>発生直後</a:t>
            </a:r>
            <a:endParaRPr lang="en-US" altLang="ja-JP"/>
          </a:p>
          <a:p>
            <a:pPr marL="640909" lvl="1" indent="-174793">
              <a:buFont typeface="Wingdings" panose="05000000000000000000" pitchFamily="2" charset="2"/>
              <a:buChar char="ü"/>
            </a:pPr>
            <a:r>
              <a:rPr lang="ja-JP" altLang="en-US"/>
              <a:t>まずは、自分の身を守ることが第一。</a:t>
            </a:r>
            <a:endParaRPr lang="en-US" altLang="ja-JP"/>
          </a:p>
          <a:p>
            <a:pPr lvl="1"/>
            <a:r>
              <a:rPr lang="ja-JP" altLang="en-US"/>
              <a:t>一次的な避難の判断</a:t>
            </a:r>
            <a:endParaRPr lang="en-US" altLang="ja-JP"/>
          </a:p>
          <a:p>
            <a:pPr marL="640909" lvl="1" indent="-174793">
              <a:buFont typeface="Wingdings" panose="05000000000000000000" pitchFamily="2" charset="2"/>
              <a:buChar char="ü"/>
            </a:pPr>
            <a:r>
              <a:rPr lang="ja-JP" altLang="en-US"/>
              <a:t>その時自分がいる場所が少しでも危険だと感じたら、避難する。</a:t>
            </a:r>
            <a:endParaRPr lang="en-US" altLang="ja-JP"/>
          </a:p>
          <a:p>
            <a:pPr lvl="1"/>
            <a:r>
              <a:rPr lang="ja-JP" altLang="en-US"/>
              <a:t>避難生活</a:t>
            </a:r>
            <a:endParaRPr lang="en-US" altLang="ja-JP"/>
          </a:p>
          <a:p>
            <a:pPr marL="640909" lvl="1" indent="-174793">
              <a:buFont typeface="Wingdings" panose="05000000000000000000" pitchFamily="2" charset="2"/>
              <a:buChar char="ü"/>
            </a:pPr>
            <a:r>
              <a:rPr lang="ja-JP" altLang="en-US"/>
              <a:t>自宅が被災し、滞在できない状況であれば、避難所で、</a:t>
            </a:r>
            <a:endParaRPr lang="en-US" altLang="ja-JP"/>
          </a:p>
          <a:p>
            <a:pPr marL="640909" lvl="1" indent="-174793">
              <a:buFont typeface="Wingdings" panose="05000000000000000000" pitchFamily="2" charset="2"/>
              <a:buChar char="ü"/>
            </a:pPr>
            <a:r>
              <a:rPr lang="ja-JP" altLang="en-US"/>
              <a:t>自宅に滞在できるようであれば、在宅避難。</a:t>
            </a:r>
            <a:endParaRPr lang="en-US" altLang="ja-JP"/>
          </a:p>
          <a:p>
            <a:pPr lvl="1"/>
            <a:r>
              <a:rPr lang="ja-JP" altLang="en-US"/>
              <a:t>自身と家族の安全が確認できたら</a:t>
            </a:r>
            <a:endParaRPr lang="en-US" altLang="ja-JP"/>
          </a:p>
          <a:p>
            <a:pPr marL="640909" lvl="1" indent="-174793">
              <a:buFont typeface="Wingdings" panose="05000000000000000000" pitchFamily="2" charset="2"/>
              <a:buChar char="ü"/>
            </a:pPr>
            <a:r>
              <a:rPr lang="ja-JP" altLang="en-US"/>
              <a:t>共助を行う場合でも、自分の安全が第一です。</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14</a:t>
            </a:fld>
            <a:endParaRPr lang="ja-JP" altLang="en-US"/>
          </a:p>
        </p:txBody>
      </p:sp>
      <p:sp>
        <p:nvSpPr>
          <p:cNvPr id="6" name="スライド イメージ プレースホルダー 5">
            <a:extLst>
              <a:ext uri="{FF2B5EF4-FFF2-40B4-BE49-F238E27FC236}">
                <a16:creationId xmlns:a16="http://schemas.microsoft.com/office/drawing/2014/main" id="{E2B45926-DF96-4D2D-A71C-1EB670E276D8}"/>
              </a:ext>
            </a:extLst>
          </p:cNvPr>
          <p:cNvSpPr>
            <a:spLocks noGrp="1" noRot="1" noChangeAspect="1"/>
          </p:cNvSpPr>
          <p:nvPr>
            <p:ph type="sldImg"/>
          </p:nvPr>
        </p:nvSpPr>
        <p:spPr/>
      </p:sp>
    </p:spTree>
    <p:extLst>
      <p:ext uri="{BB962C8B-B14F-4D97-AF65-F5344CB8AC3E}">
        <p14:creationId xmlns:p14="http://schemas.microsoft.com/office/powerpoint/2010/main" val="1614912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9768" y="5137420"/>
            <a:ext cx="5438140" cy="4129377"/>
          </a:xfrm>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沿岸部・津波被害が想定されている地域</a:t>
            </a:r>
            <a:endParaRPr lang="en-US" altLang="ja-JP"/>
          </a:p>
          <a:p>
            <a:pPr lvl="1"/>
            <a:r>
              <a:rPr lang="ja-JP" altLang="en-US"/>
              <a:t>津波による浸水被害が想定されている地域では、ハザードマップを作成している自治体もあるので、事前に浸水地域や避難場所を確認しておくようにします。</a:t>
            </a:r>
            <a:endParaRPr lang="en-US" altLang="ja-JP"/>
          </a:p>
          <a:p>
            <a:pPr lvl="1"/>
            <a:r>
              <a:rPr lang="ja-JP" altLang="en-US"/>
              <a:t>津波の高さが</a:t>
            </a:r>
            <a:r>
              <a:rPr lang="en-US" altLang="ja-JP"/>
              <a:t>20</a:t>
            </a:r>
            <a:r>
              <a:rPr lang="ja-JP" altLang="en-US"/>
              <a:t>～</a:t>
            </a:r>
            <a:r>
              <a:rPr lang="en-US" altLang="ja-JP"/>
              <a:t>30cm</a:t>
            </a:r>
            <a:r>
              <a:rPr lang="ja-JP" altLang="en-US"/>
              <a:t>であっても、健康な大人でも流される危険があります。</a:t>
            </a:r>
            <a:endParaRPr lang="en-US" altLang="ja-JP"/>
          </a:p>
          <a:p>
            <a:pPr lvl="1"/>
            <a:r>
              <a:rPr lang="ja-JP" altLang="en-US"/>
              <a:t>津波は川を遡上する場合もあります。（東日本大震災では、河口から</a:t>
            </a:r>
            <a:r>
              <a:rPr lang="en-US" altLang="ja-JP"/>
              <a:t>49km</a:t>
            </a:r>
            <a:r>
              <a:rPr lang="ja-JP" altLang="en-US"/>
              <a:t>上流まで達した）</a:t>
            </a:r>
            <a:endParaRPr lang="en-US" altLang="ja-JP"/>
          </a:p>
          <a:p>
            <a:pPr lvl="1"/>
            <a:r>
              <a:rPr lang="ja-JP" altLang="en-US"/>
              <a:t>とにかく「早く」「高い場所」に避難しましょう。</a:t>
            </a:r>
            <a:endParaRPr lang="en-US" altLang="ja-JP"/>
          </a:p>
          <a:p>
            <a:pPr marL="174793" indent="-174793">
              <a:buFont typeface="Arial" panose="020B0604020202020204" pitchFamily="34" charset="0"/>
              <a:buChar char="•"/>
            </a:pPr>
            <a:r>
              <a:rPr lang="ja-JP" altLang="en-US"/>
              <a:t>山間部・土砂災害の危険が想定されている地域</a:t>
            </a:r>
            <a:endParaRPr lang="en-US" altLang="ja-JP"/>
          </a:p>
          <a:p>
            <a:pPr lvl="1"/>
            <a:r>
              <a:rPr lang="ja-JP" altLang="en-US"/>
              <a:t>地震によって地下の深いところまで地盤がゆるむ場合もあります。</a:t>
            </a:r>
            <a:endParaRPr lang="en-US" altLang="ja-JP"/>
          </a:p>
          <a:p>
            <a:pPr lvl="1"/>
            <a:r>
              <a:rPr lang="ja-JP" altLang="en-US"/>
              <a:t>その状態で雨が降ると、少ない雨でも土砂災害が発生する危険があります。</a:t>
            </a:r>
            <a:endParaRPr lang="en-US" altLang="ja-JP"/>
          </a:p>
          <a:p>
            <a:pPr lvl="1"/>
            <a:r>
              <a:rPr lang="ja-JP" altLang="en-US"/>
              <a:t>阪神・淡路大震災では、六甲山地で、地震後の降雨により</a:t>
            </a:r>
            <a:r>
              <a:rPr lang="en-US" altLang="ja-JP"/>
              <a:t>1000</a:t>
            </a:r>
            <a:r>
              <a:rPr lang="ja-JP" altLang="en-US"/>
              <a:t>か所以上の山腹が崩壊しました。</a:t>
            </a:r>
            <a:endParaRPr lang="en-US" altLang="ja-JP"/>
          </a:p>
          <a:p>
            <a:pPr marL="174793" indent="-174793">
              <a:buFont typeface="Arial" panose="020B0604020202020204" pitchFamily="34" charset="0"/>
              <a:buChar char="•"/>
            </a:pPr>
            <a:r>
              <a:rPr lang="ja-JP" altLang="en-US"/>
              <a:t>木造住宅密集地域・延焼火災の被害が想定されている地域</a:t>
            </a:r>
            <a:endParaRPr lang="en-US" altLang="ja-JP"/>
          </a:p>
          <a:p>
            <a:pPr lvl="1"/>
            <a:r>
              <a:rPr lang="ja-JP" altLang="en-US"/>
              <a:t>木造住宅密集地域には古い住宅も多く含まれ、大きな地震が発生すると倒壊する可能性が高いだけでなく、火災が発生する危険も高いです。</a:t>
            </a:r>
            <a:endParaRPr lang="en-US" altLang="ja-JP"/>
          </a:p>
          <a:p>
            <a:pPr lvl="1"/>
            <a:r>
              <a:rPr lang="ja-JP" altLang="en-US"/>
              <a:t>火災が発生すると延焼拡大の懸念があり、倒壊した住宅が道をふさぎ、消火・避難が困難となり被害が甚大になる危険性があります。</a:t>
            </a:r>
            <a:endParaRPr lang="en-US" altLang="ja-JP"/>
          </a:p>
          <a:p>
            <a:pPr lvl="2"/>
            <a:endParaRPr lang="ja-JP" altLang="en-US"/>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15</a:t>
            </a:fld>
            <a:endParaRPr lang="ja-JP" altLang="en-US"/>
          </a:p>
        </p:txBody>
      </p:sp>
      <p:sp>
        <p:nvSpPr>
          <p:cNvPr id="6" name="スライド イメージ プレースホルダー 5">
            <a:extLst>
              <a:ext uri="{FF2B5EF4-FFF2-40B4-BE49-F238E27FC236}">
                <a16:creationId xmlns:a16="http://schemas.microsoft.com/office/drawing/2014/main" id="{96C5E16C-847C-4D99-8615-EE65786481C4}"/>
              </a:ext>
            </a:extLst>
          </p:cNvPr>
          <p:cNvSpPr>
            <a:spLocks noGrp="1" noRot="1" noChangeAspect="1"/>
          </p:cNvSpPr>
          <p:nvPr>
            <p:ph type="sldImg"/>
          </p:nvPr>
        </p:nvSpPr>
        <p:spPr/>
      </p:sp>
    </p:spTree>
    <p:extLst>
      <p:ext uri="{BB962C8B-B14F-4D97-AF65-F5344CB8AC3E}">
        <p14:creationId xmlns:p14="http://schemas.microsoft.com/office/powerpoint/2010/main" val="3292417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16</a:t>
            </a:fld>
            <a:endParaRPr lang="ja-JP" altLang="en-US"/>
          </a:p>
        </p:txBody>
      </p:sp>
      <p:sp>
        <p:nvSpPr>
          <p:cNvPr id="5" name="ノート プレースホルダー 4">
            <a:extLst>
              <a:ext uri="{FF2B5EF4-FFF2-40B4-BE49-F238E27FC236}">
                <a16:creationId xmlns:a16="http://schemas.microsoft.com/office/drawing/2014/main" id="{5B606282-F3B9-408D-A1D2-E5560118CE79}"/>
              </a:ext>
            </a:extLst>
          </p:cNvPr>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各種災害発生時の避難先の考え方を説明します。</a:t>
            </a:r>
            <a:endParaRPr lang="en-US" altLang="ja-JP"/>
          </a:p>
          <a:p>
            <a:pPr marL="174793" indent="-174793">
              <a:buFont typeface="Arial" panose="020B0604020202020204" pitchFamily="34" charset="0"/>
              <a:buChar char="•"/>
            </a:pPr>
            <a:r>
              <a:rPr lang="ja-JP" altLang="en-US"/>
              <a:t>大規模地震が発生した場合、基本的には、一時集合場所などの安全な場所にまず避難し、自宅が住めない状況になった場合や自宅にいることが著しく不安な場合などは指定避難所に避難します。</a:t>
            </a:r>
          </a:p>
          <a:p>
            <a:pPr marL="174793" indent="-174793">
              <a:buFont typeface="Arial" panose="020B0604020202020204" pitchFamily="34" charset="0"/>
              <a:buChar char="•"/>
            </a:pPr>
            <a:r>
              <a:rPr lang="ja-JP" altLang="en-US"/>
              <a:t>「指定避難所」とは、生活する場所が無くなってしまった方が一定期間の生活を送る施設です。</a:t>
            </a:r>
          </a:p>
          <a:p>
            <a:pPr marL="174793" indent="-174793">
              <a:buFont typeface="Arial" panose="020B0604020202020204" pitchFamily="34" charset="0"/>
              <a:buChar char="•"/>
            </a:pPr>
            <a:r>
              <a:rPr lang="ja-JP" altLang="en-US"/>
              <a:t>大規模地震が発生した後、津波の被害が想定されている地域では、直ちに高台や津波避難施設に避難します。</a:t>
            </a:r>
            <a:endParaRPr lang="en-US" altLang="ja-JP"/>
          </a:p>
          <a:p>
            <a:pPr marL="174793" indent="-174793">
              <a:buFont typeface="Arial" panose="020B0604020202020204" pitchFamily="34" charset="0"/>
              <a:buChar char="•"/>
            </a:pPr>
            <a:r>
              <a:rPr lang="ja-JP" altLang="en-US"/>
              <a:t>大雨等による浸水害発生の恐れがあるときは、「指定緊急避難場所」などの安全な場所に立ち退き避難するか、垂直避難を行います。</a:t>
            </a:r>
            <a:endParaRPr lang="en-US" altLang="ja-JP"/>
          </a:p>
          <a:p>
            <a:pPr marL="174793" indent="-174793">
              <a:buFont typeface="Arial" panose="020B0604020202020204" pitchFamily="34" charset="0"/>
              <a:buChar char="•"/>
            </a:pPr>
            <a:r>
              <a:rPr lang="ja-JP" altLang="en-US"/>
              <a:t>垂直避難とは、建物内の安全を確保できる指定階以上に避難すること。高さは、住んでいる場所の浸水想定に応じて決まります。</a:t>
            </a:r>
            <a:endParaRPr lang="en-US" altLang="ja-JP"/>
          </a:p>
          <a:p>
            <a:pPr marL="174793" indent="-174793">
              <a:buFont typeface="Arial" panose="020B0604020202020204" pitchFamily="34" charset="0"/>
              <a:buChar char="•"/>
            </a:pPr>
            <a:r>
              <a:rPr lang="ja-JP" altLang="en-US"/>
              <a:t>土砂災害の恐れがあるときは、「指定緊急避難場所」などの安全な場所に立ち退き避難をするのが原則です。「指定緊急避難場所」まで移動することが、かえって命に危険を及ぼしかねないと判断される場合は、「近隣の安全な場所」（堅牢な建物、山からできるだけ離れた部屋など）へ移動したり、「屋内安全確保」（屋内の高いところで山からできるだけ離れた部屋などへの移動）をするなど、状況に応じて対応します。</a:t>
            </a:r>
          </a:p>
          <a:p>
            <a:endParaRPr lang="ja-JP" altLang="en-US"/>
          </a:p>
        </p:txBody>
      </p:sp>
      <p:sp>
        <p:nvSpPr>
          <p:cNvPr id="10" name="スライド イメージ プレースホルダー 9">
            <a:extLst>
              <a:ext uri="{FF2B5EF4-FFF2-40B4-BE49-F238E27FC236}">
                <a16:creationId xmlns:a16="http://schemas.microsoft.com/office/drawing/2014/main" id="{C00E54CF-36D9-4198-9609-8934DAFB4A83}"/>
              </a:ext>
            </a:extLst>
          </p:cNvPr>
          <p:cNvSpPr>
            <a:spLocks noGrp="1" noRot="1" noChangeAspect="1"/>
          </p:cNvSpPr>
          <p:nvPr>
            <p:ph type="sldImg"/>
          </p:nvPr>
        </p:nvSpPr>
        <p:spPr/>
      </p:sp>
    </p:spTree>
    <p:extLst>
      <p:ext uri="{BB962C8B-B14F-4D97-AF65-F5344CB8AC3E}">
        <p14:creationId xmlns:p14="http://schemas.microsoft.com/office/powerpoint/2010/main" val="732201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中項目「２．避難に関する情報の収集」で学んだことをまとめます。</a:t>
            </a:r>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17</a:t>
            </a:fld>
            <a:endParaRPr lang="ja-JP" altLang="en-US"/>
          </a:p>
        </p:txBody>
      </p:sp>
      <p:sp>
        <p:nvSpPr>
          <p:cNvPr id="7" name="スライド イメージ プレースホルダー 6">
            <a:extLst>
              <a:ext uri="{FF2B5EF4-FFF2-40B4-BE49-F238E27FC236}">
                <a16:creationId xmlns:a16="http://schemas.microsoft.com/office/drawing/2014/main" id="{DB81C8B2-E255-4B37-AC47-3C4ADC9B4A18}"/>
              </a:ext>
            </a:extLst>
          </p:cNvPr>
          <p:cNvSpPr>
            <a:spLocks noGrp="1" noRot="1" noChangeAspect="1"/>
          </p:cNvSpPr>
          <p:nvPr>
            <p:ph type="sldImg"/>
          </p:nvPr>
        </p:nvSpPr>
        <p:spPr/>
      </p:sp>
    </p:spTree>
    <p:extLst>
      <p:ext uri="{BB962C8B-B14F-4D97-AF65-F5344CB8AC3E}">
        <p14:creationId xmlns:p14="http://schemas.microsoft.com/office/powerpoint/2010/main" val="2096815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受講者に、「避難の原則は、「自らの判断で避難する」ことです。避難するかどうかを決めるのはあなた自身です。」と投げかけます。</a:t>
            </a:r>
            <a:endParaRPr lang="en-US" altLang="ja-JP"/>
          </a:p>
          <a:p>
            <a:pPr marL="174793" indent="-174793">
              <a:buFont typeface="Arial" panose="020B0604020202020204" pitchFamily="34" charset="0"/>
              <a:buChar char="•"/>
            </a:pPr>
            <a:r>
              <a:rPr lang="ja-JP" altLang="en-US"/>
              <a:t>受講者に、「「自らの判断で避難するには、まず何が必要でしょうか？」と問いかけます。</a:t>
            </a:r>
            <a:endParaRPr lang="en-US" altLang="ja-JP"/>
          </a:p>
          <a:p>
            <a:r>
              <a:rPr lang="ja-JP" altLang="en-US"/>
              <a:t>（何人かの受講者を指名して、答えてもらってもよいでしょう。）</a:t>
            </a:r>
          </a:p>
          <a:p>
            <a:endParaRPr lang="ja-JP" altLang="en-US"/>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a:t>
            </a:fld>
            <a:endParaRPr lang="ja-JP" altLang="en-US"/>
          </a:p>
        </p:txBody>
      </p:sp>
      <p:sp>
        <p:nvSpPr>
          <p:cNvPr id="7" name="スライド イメージ プレースホルダー 6">
            <a:extLst>
              <a:ext uri="{FF2B5EF4-FFF2-40B4-BE49-F238E27FC236}">
                <a16:creationId xmlns:a16="http://schemas.microsoft.com/office/drawing/2014/main" id="{FE1ADFF2-08F6-495E-9A21-436D9D8CBE45}"/>
              </a:ext>
            </a:extLst>
          </p:cNvPr>
          <p:cNvSpPr>
            <a:spLocks noGrp="1" noRot="1" noChangeAspect="1"/>
          </p:cNvSpPr>
          <p:nvPr>
            <p:ph type="sldImg"/>
          </p:nvPr>
        </p:nvSpPr>
        <p:spPr/>
      </p:sp>
    </p:spTree>
    <p:extLst>
      <p:ext uri="{BB962C8B-B14F-4D97-AF65-F5344CB8AC3E}">
        <p14:creationId xmlns:p14="http://schemas.microsoft.com/office/powerpoint/2010/main" val="330459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これは避難に関する情報チェックシートです。自治体からの避難情報等、洪水に関する情報、土砂災害に関する情報のそれぞれにどんな情報があるか、またその情報に基づいてどんな行動をとるべきか、が一覧になっています。</a:t>
            </a:r>
          </a:p>
          <a:p>
            <a:endParaRPr lang="ja-JP" altLang="en-US"/>
          </a:p>
          <a:p>
            <a:endParaRPr lang="ja-JP" altLang="en-US"/>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3</a:t>
            </a:fld>
            <a:endParaRPr lang="ja-JP" altLang="en-US"/>
          </a:p>
        </p:txBody>
      </p:sp>
      <p:sp>
        <p:nvSpPr>
          <p:cNvPr id="6" name="スライド イメージ プレースホルダー 5">
            <a:extLst>
              <a:ext uri="{FF2B5EF4-FFF2-40B4-BE49-F238E27FC236}">
                <a16:creationId xmlns:a16="http://schemas.microsoft.com/office/drawing/2014/main" id="{5064B30E-AD1D-48EA-BF57-47B45090E3B1}"/>
              </a:ext>
            </a:extLst>
          </p:cNvPr>
          <p:cNvSpPr>
            <a:spLocks noGrp="1" noRot="1" noChangeAspect="1"/>
          </p:cNvSpPr>
          <p:nvPr>
            <p:ph type="sldImg"/>
          </p:nvPr>
        </p:nvSpPr>
        <p:spPr/>
      </p:sp>
    </p:spTree>
    <p:extLst>
      <p:ext uri="{BB962C8B-B14F-4D97-AF65-F5344CB8AC3E}">
        <p14:creationId xmlns:p14="http://schemas.microsoft.com/office/powerpoint/2010/main" val="4187285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防災情報は、様々な手段で提供されているので、自分や地域にあった手段で情報を入手しましょう。</a:t>
            </a:r>
            <a:endParaRPr lang="en-US" altLang="ja-JP"/>
          </a:p>
          <a:p>
            <a:pPr marL="640909" lvl="1" indent="-174793">
              <a:buFont typeface="Arial" panose="020B0604020202020204" pitchFamily="34" charset="0"/>
              <a:buChar char="•"/>
            </a:pPr>
            <a:r>
              <a:rPr lang="ja-JP" altLang="en-US"/>
              <a:t>テレビ・ラジオ</a:t>
            </a:r>
            <a:endParaRPr lang="en-US" altLang="ja-JP"/>
          </a:p>
          <a:p>
            <a:pPr marL="1107024" lvl="2" indent="-174793">
              <a:buFont typeface="Wingdings" panose="05000000000000000000" pitchFamily="2" charset="2"/>
              <a:buChar char="ü"/>
            </a:pPr>
            <a:r>
              <a:rPr lang="ja-JP" altLang="en-US"/>
              <a:t>ＮＨＫなどが、気象情報や自治体の避難情報などを放送しています。</a:t>
            </a:r>
            <a:endParaRPr lang="en-US" altLang="ja-JP"/>
          </a:p>
          <a:p>
            <a:pPr marL="1107024" lvl="2" indent="-174793">
              <a:buFont typeface="Wingdings" panose="05000000000000000000" pitchFamily="2" charset="2"/>
              <a:buChar char="ü"/>
            </a:pPr>
            <a:r>
              <a:rPr lang="ja-JP" altLang="en-US"/>
              <a:t>災害による被害の状況などの把握もできます。</a:t>
            </a:r>
            <a:endParaRPr lang="en-US" altLang="ja-JP"/>
          </a:p>
          <a:p>
            <a:pPr lvl="2"/>
            <a:endParaRPr lang="en-US" altLang="ja-JP"/>
          </a:p>
          <a:p>
            <a:pPr marL="640909" lvl="1" indent="-174793">
              <a:buFont typeface="Arial" panose="020B0604020202020204" pitchFamily="34" charset="0"/>
              <a:buChar char="•"/>
            </a:pPr>
            <a:r>
              <a:rPr lang="ja-JP" altLang="en-US"/>
              <a:t>市区町村のホームページや防災アプリ</a:t>
            </a:r>
            <a:endParaRPr lang="en-US" altLang="ja-JP"/>
          </a:p>
          <a:p>
            <a:pPr marL="1107024" lvl="2" indent="-174793">
              <a:buFont typeface="Wingdings" panose="05000000000000000000" pitchFamily="2" charset="2"/>
              <a:buChar char="ü"/>
            </a:pPr>
            <a:r>
              <a:rPr lang="ja-JP" altLang="en-US"/>
              <a:t>自分の住む地域の避難情報、災害の状況などが確認できます。</a:t>
            </a:r>
            <a:endParaRPr lang="en-US" altLang="ja-JP"/>
          </a:p>
          <a:p>
            <a:pPr marL="1107024" lvl="2" indent="-174793">
              <a:buFont typeface="Wingdings" panose="05000000000000000000" pitchFamily="2" charset="2"/>
              <a:buChar char="ü"/>
            </a:pPr>
            <a:r>
              <a:rPr lang="ja-JP" altLang="en-US"/>
              <a:t>避難所の開設状況、避難所の場所、給水や物資の供給などの情報も掲載される場合があります。</a:t>
            </a:r>
            <a:endParaRPr lang="en-US" altLang="ja-JP"/>
          </a:p>
          <a:p>
            <a:pPr lvl="2"/>
            <a:endParaRPr lang="en-US" altLang="ja-JP"/>
          </a:p>
          <a:p>
            <a:pPr marL="640909" lvl="1" indent="-174793">
              <a:buFont typeface="Arial" panose="020B0604020202020204" pitchFamily="34" charset="0"/>
              <a:buChar char="•"/>
            </a:pPr>
            <a:r>
              <a:rPr lang="ja-JP" altLang="en-US"/>
              <a:t>緊急速報メール</a:t>
            </a:r>
            <a:endParaRPr lang="en-US" altLang="ja-JP"/>
          </a:p>
          <a:p>
            <a:pPr marL="1107024" lvl="2" indent="-174793">
              <a:buFont typeface="Wingdings" panose="05000000000000000000" pitchFamily="2" charset="2"/>
              <a:buChar char="ü"/>
            </a:pPr>
            <a:r>
              <a:rPr lang="ja-JP" altLang="en-US"/>
              <a:t>緊急地震速報や避難情報が、携帯電話にメールで配信されます。</a:t>
            </a:r>
            <a:endParaRPr lang="en-US" altLang="ja-JP"/>
          </a:p>
          <a:p>
            <a:pPr marL="1107024" lvl="2" indent="-174793">
              <a:buFont typeface="Wingdings" panose="05000000000000000000" pitchFamily="2" charset="2"/>
              <a:buChar char="ü"/>
            </a:pPr>
            <a:r>
              <a:rPr lang="ja-JP" altLang="en-US"/>
              <a:t>メールが配信されたら直ちにその情報にもとづき、避難や安全確保等の行動をとりましょう。</a:t>
            </a:r>
          </a:p>
          <a:p>
            <a:endParaRPr lang="ja-JP" altLang="en-US"/>
          </a:p>
          <a:p>
            <a:endParaRPr lang="ja-JP" altLang="en-US"/>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4</a:t>
            </a:fld>
            <a:endParaRPr lang="ja-JP" altLang="en-US"/>
          </a:p>
        </p:txBody>
      </p:sp>
      <p:sp>
        <p:nvSpPr>
          <p:cNvPr id="6" name="スライド イメージ プレースホルダー 5">
            <a:extLst>
              <a:ext uri="{FF2B5EF4-FFF2-40B4-BE49-F238E27FC236}">
                <a16:creationId xmlns:a16="http://schemas.microsoft.com/office/drawing/2014/main" id="{E90D9F85-2CA5-4E2C-A354-C487E64233B4}"/>
              </a:ext>
            </a:extLst>
          </p:cNvPr>
          <p:cNvSpPr>
            <a:spLocks noGrp="1" noRot="1" noChangeAspect="1"/>
          </p:cNvSpPr>
          <p:nvPr>
            <p:ph type="sldImg"/>
          </p:nvPr>
        </p:nvSpPr>
        <p:spPr/>
      </p:sp>
    </p:spTree>
    <p:extLst>
      <p:ext uri="{BB962C8B-B14F-4D97-AF65-F5344CB8AC3E}">
        <p14:creationId xmlns:p14="http://schemas.microsoft.com/office/powerpoint/2010/main" val="3750280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特別警報</a:t>
            </a:r>
            <a:endParaRPr lang="en-US" altLang="ja-JP"/>
          </a:p>
          <a:p>
            <a:pPr marL="640909" lvl="1" indent="-174793">
              <a:buFont typeface="Wingdings" panose="05000000000000000000" pitchFamily="2" charset="2"/>
              <a:buChar char="ü"/>
            </a:pPr>
            <a:r>
              <a:rPr lang="ja-JP" altLang="en-US"/>
              <a:t>特別警報は、これまでにない危険が迫っている場合に発表されます。雨であれば数十年に一度の大雨など、重大な危険が差し迫った異常な状況です。</a:t>
            </a:r>
            <a:endParaRPr lang="en-US" altLang="ja-JP"/>
          </a:p>
          <a:p>
            <a:pPr marL="640909" lvl="1" indent="-174793">
              <a:buFont typeface="Wingdings" panose="05000000000000000000" pitchFamily="2" charset="2"/>
              <a:buChar char="ü"/>
            </a:pPr>
            <a:r>
              <a:rPr lang="ja-JP" altLang="en-US"/>
              <a:t>発表された時点で、既に何らかの災害が起こっている可能性が極めて高いです。</a:t>
            </a:r>
            <a:endParaRPr lang="en-US" altLang="ja-JP"/>
          </a:p>
          <a:p>
            <a:pPr marL="640909" lvl="1" indent="-174793">
              <a:buFont typeface="Wingdings" panose="05000000000000000000" pitchFamily="2" charset="2"/>
              <a:buChar char="ü"/>
            </a:pPr>
            <a:r>
              <a:rPr lang="ja-JP" altLang="en-US"/>
              <a:t>例えば、広範囲に渡り、洪水や浸水などの被害をもたらした令和元年</a:t>
            </a:r>
            <a:r>
              <a:rPr lang="en-US" altLang="ja-JP"/>
              <a:t>10</a:t>
            </a:r>
            <a:r>
              <a:rPr lang="ja-JP" altLang="en-US"/>
              <a:t>月の台風</a:t>
            </a:r>
            <a:r>
              <a:rPr lang="en-US" altLang="ja-JP"/>
              <a:t>19</a:t>
            </a:r>
            <a:r>
              <a:rPr lang="ja-JP" altLang="en-US"/>
              <a:t>号などがあります。</a:t>
            </a:r>
            <a:endParaRPr lang="en-US" altLang="ja-JP"/>
          </a:p>
          <a:p>
            <a:pPr marL="640909" lvl="1" indent="-174793">
              <a:buFont typeface="Wingdings" panose="05000000000000000000" pitchFamily="2" charset="2"/>
              <a:buChar char="ü"/>
            </a:pPr>
            <a:r>
              <a:rPr lang="ja-JP" altLang="en-US"/>
              <a:t>特別警報が発表されたら、直ちに命を守る行動をとって下さい。</a:t>
            </a:r>
          </a:p>
          <a:p>
            <a:pPr lvl="0"/>
            <a:endParaRPr lang="en-US" altLang="ja-JP"/>
          </a:p>
          <a:p>
            <a:pPr marL="174793" indent="-174793">
              <a:buFont typeface="Arial" panose="020B0604020202020204" pitchFamily="34" charset="0"/>
              <a:buChar char="•"/>
            </a:pPr>
            <a:r>
              <a:rPr lang="ja-JP" altLang="en-US"/>
              <a:t>警報・注意報</a:t>
            </a:r>
            <a:endParaRPr lang="en-US" altLang="ja-JP"/>
          </a:p>
          <a:p>
            <a:pPr marL="640909" lvl="1" indent="-174793">
              <a:buFont typeface="Wingdings" panose="05000000000000000000" pitchFamily="2" charset="2"/>
              <a:buChar char="ü"/>
            </a:pPr>
            <a:r>
              <a:rPr lang="ja-JP" altLang="en-US"/>
              <a:t>気象庁は、大雨や暴風などによって発生する災害の防止・軽減のため、気象警報・注意報などの情報を発表します。</a:t>
            </a:r>
            <a:endParaRPr lang="en-US" altLang="ja-JP"/>
          </a:p>
          <a:p>
            <a:pPr lvl="1"/>
            <a:endParaRPr lang="en-US" altLang="ja-JP"/>
          </a:p>
          <a:p>
            <a:pPr lvl="0"/>
            <a:endParaRPr lang="ja-JP" altLang="en-US"/>
          </a:p>
          <a:p>
            <a:pPr lvl="0"/>
            <a:endParaRPr lang="ja-JP" altLang="en-US"/>
          </a:p>
          <a:p>
            <a:pPr lvl="0"/>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5</a:t>
            </a:fld>
            <a:endParaRPr lang="ja-JP" altLang="en-US"/>
          </a:p>
        </p:txBody>
      </p:sp>
      <p:sp>
        <p:nvSpPr>
          <p:cNvPr id="6" name="スライド イメージ プレースホルダー 5">
            <a:extLst>
              <a:ext uri="{FF2B5EF4-FFF2-40B4-BE49-F238E27FC236}">
                <a16:creationId xmlns:a16="http://schemas.microsoft.com/office/drawing/2014/main" id="{CE3BD334-178F-4E9D-B97E-D5A8F6F94146}"/>
              </a:ext>
            </a:extLst>
          </p:cNvPr>
          <p:cNvSpPr>
            <a:spLocks noGrp="1" noRot="1" noChangeAspect="1"/>
          </p:cNvSpPr>
          <p:nvPr>
            <p:ph type="sldImg"/>
          </p:nvPr>
        </p:nvSpPr>
        <p:spPr/>
      </p:sp>
    </p:spTree>
    <p:extLst>
      <p:ext uri="{BB962C8B-B14F-4D97-AF65-F5344CB8AC3E}">
        <p14:creationId xmlns:p14="http://schemas.microsoft.com/office/powerpoint/2010/main" val="2708135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地域の河川や土砂災害の危険が高いなど、地域特性に応じて、注目する情報とその内容をあらかじめ確認しておくことが重要です。</a:t>
            </a:r>
            <a:endParaRPr lang="en-US" altLang="ja-JP"/>
          </a:p>
          <a:p>
            <a:pPr lvl="1"/>
            <a:endParaRPr lang="ja-JP" altLang="en-US"/>
          </a:p>
          <a:p>
            <a:pPr lvl="1"/>
            <a:r>
              <a:rPr lang="ja-JP" altLang="en-US"/>
              <a:t>氾濫注意情報（洪水注意報）</a:t>
            </a:r>
            <a:endParaRPr lang="en-US" altLang="ja-JP"/>
          </a:p>
          <a:p>
            <a:pPr marL="640909" lvl="1" indent="-174793">
              <a:buFont typeface="Wingdings" panose="05000000000000000000" pitchFamily="2" charset="2"/>
              <a:buChar char="ü"/>
            </a:pPr>
            <a:r>
              <a:rPr lang="ja-JP" altLang="en-US"/>
              <a:t>氾濫注意水位に到達し、さらに水位の上昇が見込まれる状況。</a:t>
            </a:r>
            <a:endParaRPr lang="en-US" altLang="ja-JP"/>
          </a:p>
          <a:p>
            <a:pPr lvl="1"/>
            <a:r>
              <a:rPr lang="ja-JP" altLang="en-US"/>
              <a:t>氾濫警戒情報（洪水警報）</a:t>
            </a:r>
            <a:endParaRPr lang="en-US" altLang="ja-JP"/>
          </a:p>
          <a:p>
            <a:pPr marL="640909" lvl="1" indent="-174793">
              <a:buFont typeface="Wingdings" panose="05000000000000000000" pitchFamily="2" charset="2"/>
              <a:buChar char="ü"/>
            </a:pPr>
            <a:r>
              <a:rPr lang="ja-JP" altLang="en-US"/>
              <a:t>一定時間後に氾濫危険水位に到達が見込まれる状況。</a:t>
            </a:r>
            <a:endParaRPr lang="en-US" altLang="ja-JP"/>
          </a:p>
          <a:p>
            <a:pPr lvl="1"/>
            <a:r>
              <a:rPr lang="ja-JP" altLang="en-US"/>
              <a:t>氾濫危険情報（洪水警報）</a:t>
            </a:r>
            <a:endParaRPr lang="en-US" altLang="ja-JP"/>
          </a:p>
          <a:p>
            <a:pPr marL="640909" lvl="1" indent="-174793">
              <a:buFont typeface="Wingdings" panose="05000000000000000000" pitchFamily="2" charset="2"/>
              <a:buChar char="ü"/>
            </a:pPr>
            <a:r>
              <a:rPr lang="ja-JP" altLang="en-US"/>
              <a:t>いつ氾濫してもおかしくない状況。</a:t>
            </a:r>
            <a:endParaRPr lang="en-US" altLang="ja-JP"/>
          </a:p>
          <a:p>
            <a:pPr lvl="1"/>
            <a:r>
              <a:rPr lang="ja-JP" altLang="en-US"/>
              <a:t>氾濫発生情報（洪水警報）</a:t>
            </a:r>
            <a:endParaRPr lang="en-US" altLang="ja-JP"/>
          </a:p>
          <a:p>
            <a:pPr marL="640909" lvl="1" indent="-174793">
              <a:buFont typeface="Wingdings" panose="05000000000000000000" pitchFamily="2" charset="2"/>
              <a:buChar char="ü"/>
            </a:pPr>
            <a:r>
              <a:rPr lang="ja-JP" altLang="en-US"/>
              <a:t>すでに氾濫が発生している状況。</a:t>
            </a:r>
            <a:endParaRPr lang="en-US" altLang="ja-JP"/>
          </a:p>
          <a:p>
            <a:pPr lvl="1"/>
            <a:r>
              <a:rPr lang="ja-JP" altLang="en-US"/>
              <a:t>土砂災害警戒情報</a:t>
            </a:r>
            <a:endParaRPr lang="en-US" altLang="ja-JP"/>
          </a:p>
          <a:p>
            <a:pPr marL="640909" lvl="1" indent="-174793">
              <a:buFont typeface="Wingdings" panose="05000000000000000000" pitchFamily="2" charset="2"/>
              <a:buChar char="ü"/>
            </a:pPr>
            <a:r>
              <a:rPr lang="ja-JP" altLang="en-US"/>
              <a:t>大雨警報（土砂災害）が発表されている状況で、命に危険を及ぼす土砂災害がいつ発生してもおかしくない状況。</a:t>
            </a:r>
            <a:endParaRPr lang="en-US" altLang="ja-JP"/>
          </a:p>
          <a:p>
            <a:pPr lvl="1"/>
            <a:endParaRPr lang="en-US" altLang="ja-JP"/>
          </a:p>
          <a:p>
            <a:pPr marL="174793" indent="-174793">
              <a:buFont typeface="Arial" panose="020B0604020202020204" pitchFamily="34" charset="0"/>
              <a:buChar char="•"/>
            </a:pPr>
            <a:r>
              <a:rPr lang="ja-JP" altLang="en-US"/>
              <a:t>土砂災害は予測が困難な災害のため、危険を感じたら、躊躇することなく自主避難することが重要です。</a:t>
            </a:r>
            <a:endParaRPr lang="en-US" altLang="ja-JP"/>
          </a:p>
          <a:p>
            <a:pPr marL="174793" indent="-174793">
              <a:buFont typeface="Arial" panose="020B0604020202020204" pitchFamily="34" charset="0"/>
              <a:buChar char="•"/>
            </a:pPr>
            <a:r>
              <a:rPr lang="ja-JP" altLang="en-US"/>
              <a:t>気象庁ホームページ「防災気象情報と警戒レベルとの対応について」</a:t>
            </a:r>
            <a:r>
              <a:rPr lang="en-US" altLang="ja-JP"/>
              <a:t>https://www.jma.go.jp/jma/kishou/know/bosai/alertlevel.html</a:t>
            </a:r>
            <a:endParaRPr lang="ja-JP" altLang="en-US"/>
          </a:p>
          <a:p>
            <a:pPr lvl="0"/>
            <a:endParaRPr lang="ja-JP" altLang="en-US"/>
          </a:p>
          <a:p>
            <a:pPr lvl="0"/>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6</a:t>
            </a:fld>
            <a:endParaRPr lang="ja-JP" altLang="en-US"/>
          </a:p>
        </p:txBody>
      </p:sp>
      <p:sp>
        <p:nvSpPr>
          <p:cNvPr id="6" name="スライド イメージ プレースホルダー 5">
            <a:extLst>
              <a:ext uri="{FF2B5EF4-FFF2-40B4-BE49-F238E27FC236}">
                <a16:creationId xmlns:a16="http://schemas.microsoft.com/office/drawing/2014/main" id="{58FCCEBB-2312-4BDF-9C63-14FB81920F15}"/>
              </a:ext>
            </a:extLst>
          </p:cNvPr>
          <p:cNvSpPr>
            <a:spLocks noGrp="1" noRot="1" noChangeAspect="1"/>
          </p:cNvSpPr>
          <p:nvPr>
            <p:ph type="sldImg"/>
          </p:nvPr>
        </p:nvSpPr>
        <p:spPr/>
      </p:sp>
    </p:spTree>
    <p:extLst>
      <p:ext uri="{BB962C8B-B14F-4D97-AF65-F5344CB8AC3E}">
        <p14:creationId xmlns:p14="http://schemas.microsoft.com/office/powerpoint/2010/main" val="512679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9768" y="5137420"/>
            <a:ext cx="5438140" cy="4186513"/>
          </a:xfrm>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防災情報について、直感的にわかりやすいように、５段階の警戒レベルに分かれています。</a:t>
            </a:r>
            <a:endParaRPr lang="en-US" altLang="ja-JP"/>
          </a:p>
          <a:p>
            <a:pPr lvl="1"/>
            <a:r>
              <a:rPr lang="ja-JP" altLang="en-US"/>
              <a:t>警戒レベル１</a:t>
            </a:r>
            <a:endParaRPr lang="en-US" altLang="ja-JP"/>
          </a:p>
          <a:p>
            <a:pPr marL="640909" lvl="1" indent="-174793">
              <a:buFont typeface="Arial" panose="020B0604020202020204" pitchFamily="34" charset="0"/>
              <a:buChar char="•"/>
            </a:pPr>
            <a:r>
              <a:rPr lang="ja-JP" altLang="en-US"/>
              <a:t>気象庁等から発表される早期注意情報（警報級の可能性）が該当。</a:t>
            </a:r>
            <a:endParaRPr lang="en-US" altLang="ja-JP"/>
          </a:p>
          <a:p>
            <a:pPr lvl="1"/>
            <a:r>
              <a:rPr lang="ja-JP" altLang="en-US"/>
              <a:t>警戒レベル２</a:t>
            </a:r>
            <a:endParaRPr lang="en-US" altLang="ja-JP"/>
          </a:p>
          <a:p>
            <a:pPr marL="640909" lvl="1" indent="-174793">
              <a:buFont typeface="Arial" panose="020B0604020202020204" pitchFamily="34" charset="0"/>
              <a:buChar char="•"/>
            </a:pPr>
            <a:r>
              <a:rPr lang="ja-JP" altLang="en-US"/>
              <a:t>気象庁等から発表される、洪水注意報、大雨注意報、氾濫注意情報等が該当。</a:t>
            </a:r>
            <a:endParaRPr lang="en-US" altLang="ja-JP"/>
          </a:p>
          <a:p>
            <a:pPr lvl="1"/>
            <a:r>
              <a:rPr lang="ja-JP" altLang="en-US"/>
              <a:t>警戒レベル３　高齢者等避難</a:t>
            </a:r>
          </a:p>
          <a:p>
            <a:pPr marL="640909" lvl="1" indent="-174793">
              <a:buFont typeface="Arial" panose="020B0604020202020204" pitchFamily="34" charset="0"/>
              <a:buChar char="•"/>
            </a:pPr>
            <a:r>
              <a:rPr lang="ja-JP" altLang="en-US"/>
              <a:t>気象情報では、洪水警報、大雨警報、氾濫警戒情報等が該当。</a:t>
            </a:r>
            <a:endParaRPr lang="en-US" altLang="ja-JP"/>
          </a:p>
          <a:p>
            <a:pPr lvl="1"/>
            <a:r>
              <a:rPr lang="ja-JP" altLang="en-US"/>
              <a:t>警戒レベル４　</a:t>
            </a:r>
            <a:r>
              <a:rPr lang="zh-TW" altLang="en-US"/>
              <a:t>避難指示</a:t>
            </a:r>
            <a:endParaRPr lang="en-US" altLang="ja-JP"/>
          </a:p>
          <a:p>
            <a:pPr marL="640909" lvl="1" indent="-174793">
              <a:buFont typeface="Arial" panose="020B0604020202020204" pitchFamily="34" charset="0"/>
              <a:buChar char="•"/>
            </a:pPr>
            <a:r>
              <a:rPr lang="ja-JP" altLang="en-US"/>
              <a:t>気象情報では、氾濫危険情報、土砂災害警戒情報等が該当。</a:t>
            </a:r>
            <a:endParaRPr lang="en-US" altLang="ja-JP"/>
          </a:p>
          <a:p>
            <a:pPr lvl="1"/>
            <a:r>
              <a:rPr lang="ja-JP" altLang="en-US"/>
              <a:t>警戒レベル５　緊急安全確保</a:t>
            </a:r>
            <a:endParaRPr lang="en-US" altLang="zh-TW"/>
          </a:p>
          <a:p>
            <a:pPr marL="640909" lvl="1" indent="-174793">
              <a:buFont typeface="Arial" panose="020B0604020202020204" pitchFamily="34" charset="0"/>
              <a:buChar char="•"/>
            </a:pPr>
            <a:r>
              <a:rPr lang="ja-JP" altLang="en-US"/>
              <a:t>気象情報では、氾濫発生情報、大雨特別警報が該当。</a:t>
            </a:r>
            <a:endParaRPr lang="en-US" altLang="ja-JP"/>
          </a:p>
          <a:p>
            <a:pPr marL="174793" indent="-174793">
              <a:buFont typeface="Arial" panose="020B0604020202020204" pitchFamily="34" charset="0"/>
              <a:buChar char="•"/>
            </a:pPr>
            <a:r>
              <a:rPr lang="ja-JP" altLang="en-US"/>
              <a:t>「緊急安全確保」（警戒レベル５）は、災害が発生していることを把握した場合に可能な範囲で発令するものであり、必ず発令されるものではないことに留意して下さい。</a:t>
            </a:r>
            <a:endParaRPr lang="en-US" altLang="ja-JP"/>
          </a:p>
          <a:p>
            <a:pPr marL="174793" indent="-174793">
              <a:buFont typeface="Arial" panose="020B0604020202020204" pitchFamily="34" charset="0"/>
              <a:buChar char="•"/>
            </a:pPr>
            <a:r>
              <a:rPr lang="ja-JP" altLang="en-US"/>
              <a:t>気象庁ホームページ「防災気象情報と警戒レベルとの対応について」</a:t>
            </a:r>
            <a:r>
              <a:rPr lang="en-US" altLang="ja-JP"/>
              <a:t>https://www.jma.go.jp/jma/kishou/know/bosai/alertlevel.html</a:t>
            </a:r>
          </a:p>
          <a:p>
            <a:endParaRPr lang="ja-JP" altLang="en-US"/>
          </a:p>
          <a:p>
            <a:endParaRPr lang="ja-JP" altLang="en-US"/>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7</a:t>
            </a:fld>
            <a:endParaRPr lang="ja-JP" altLang="en-US"/>
          </a:p>
        </p:txBody>
      </p:sp>
      <p:sp>
        <p:nvSpPr>
          <p:cNvPr id="8" name="スライド イメージ プレースホルダー 7">
            <a:extLst>
              <a:ext uri="{FF2B5EF4-FFF2-40B4-BE49-F238E27FC236}">
                <a16:creationId xmlns:a16="http://schemas.microsoft.com/office/drawing/2014/main" id="{BF9C1C01-EC44-4902-B4A7-03A1DCE79AD9}"/>
              </a:ext>
            </a:extLst>
          </p:cNvPr>
          <p:cNvSpPr>
            <a:spLocks noGrp="1" noRot="1" noChangeAspect="1"/>
          </p:cNvSpPr>
          <p:nvPr>
            <p:ph type="sldImg"/>
          </p:nvPr>
        </p:nvSpPr>
        <p:spPr/>
      </p:sp>
    </p:spTree>
    <p:extLst>
      <p:ext uri="{BB962C8B-B14F-4D97-AF65-F5344CB8AC3E}">
        <p14:creationId xmlns:p14="http://schemas.microsoft.com/office/powerpoint/2010/main" val="279036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マイ・タイムラインを活用した避難判断（東京都）</a:t>
            </a:r>
            <a:endParaRPr lang="en-US" altLang="ja-JP"/>
          </a:p>
          <a:p>
            <a:pPr lvl="1"/>
            <a:r>
              <a:rPr lang="ja-JP" altLang="en-US"/>
              <a:t>このように、風水害が発生するかもしれない「３つの気象状況」</a:t>
            </a:r>
            <a:r>
              <a:rPr lang="en-US" altLang="ja-JP"/>
              <a:t>(</a:t>
            </a:r>
            <a:r>
              <a:rPr lang="ja-JP" altLang="en-US"/>
              <a:t>台風が近づいているとき、大雨が長引くとき、短期間の急激な豪雨が発生するとき</a:t>
            </a:r>
            <a:r>
              <a:rPr lang="en-US" altLang="ja-JP"/>
              <a:t>)</a:t>
            </a:r>
            <a:r>
              <a:rPr lang="ja-JP" altLang="en-US"/>
              <a:t>用に、それぞれ専用のシートを使い避難行動を決めておくことによって避難判断を明確にすることができます。</a:t>
            </a:r>
            <a:endParaRPr lang="en-US" altLang="ja-JP"/>
          </a:p>
          <a:p>
            <a:pPr marL="174793" indent="-174793">
              <a:buFont typeface="Arial" panose="020B0604020202020204" pitchFamily="34" charset="0"/>
              <a:buChar char="•"/>
            </a:pPr>
            <a:r>
              <a:rPr lang="ja-JP" altLang="en-US"/>
              <a:t>参考：東京都防災ホームページ「東京マイ・タイムライン」</a:t>
            </a:r>
            <a:r>
              <a:rPr lang="en-US" altLang="ja-JP"/>
              <a:t>https://www.bousai.metro.tokyo.lg.jp/mytimeline/index.html</a:t>
            </a:r>
            <a:endParaRPr lang="ja-JP" altLang="en-US"/>
          </a:p>
          <a:p>
            <a:endParaRPr lang="ja-JP" altLang="en-US"/>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8</a:t>
            </a:fld>
            <a:endParaRPr lang="ja-JP" altLang="en-US"/>
          </a:p>
        </p:txBody>
      </p:sp>
      <p:sp>
        <p:nvSpPr>
          <p:cNvPr id="9" name="スライド イメージ プレースホルダー 8">
            <a:extLst>
              <a:ext uri="{FF2B5EF4-FFF2-40B4-BE49-F238E27FC236}">
                <a16:creationId xmlns:a16="http://schemas.microsoft.com/office/drawing/2014/main" id="{42B0C01A-ABAE-4F31-A01D-C6A8FDEE3941}"/>
              </a:ext>
            </a:extLst>
          </p:cNvPr>
          <p:cNvSpPr>
            <a:spLocks noGrp="1" noRot="1" noChangeAspect="1"/>
          </p:cNvSpPr>
          <p:nvPr>
            <p:ph type="sldImg"/>
          </p:nvPr>
        </p:nvSpPr>
        <p:spPr/>
      </p:sp>
    </p:spTree>
    <p:extLst>
      <p:ext uri="{BB962C8B-B14F-4D97-AF65-F5344CB8AC3E}">
        <p14:creationId xmlns:p14="http://schemas.microsoft.com/office/powerpoint/2010/main" val="215695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	</a:t>
            </a:r>
          </a:p>
          <a:p>
            <a:pPr marL="174793" indent="-174793">
              <a:buFont typeface="Arial" panose="020B0604020202020204" pitchFamily="34" charset="0"/>
              <a:buChar char="•"/>
            </a:pPr>
            <a:r>
              <a:rPr lang="ja-JP" altLang="en-US"/>
              <a:t>避難スイッチを活用した避難判断（兵庫県宝塚市川面地区）</a:t>
            </a:r>
          </a:p>
          <a:p>
            <a:pPr lvl="1"/>
            <a:r>
              <a:rPr lang="ja-JP" altLang="en-US"/>
              <a:t>このように、地域の状況や経験、住民の感覚を活用し避難するタイミングを前もって決めておくことで避難判断を明確にすることができます。</a:t>
            </a:r>
            <a:endParaRPr lang="en-US" altLang="ja-JP"/>
          </a:p>
          <a:p>
            <a:pPr marL="174793" indent="-174793">
              <a:buFont typeface="Arial" panose="020B0604020202020204" pitchFamily="34" charset="0"/>
              <a:buChar char="•"/>
            </a:pPr>
            <a:r>
              <a:rPr lang="ja-JP" altLang="en-US"/>
              <a:t>参考：兵庫県ホームページ「防災スイッチの取組事例」</a:t>
            </a:r>
            <a:r>
              <a:rPr lang="en-US" altLang="ja-JP"/>
              <a:t>https://web.pref.hyogo.lg.jp/kk42/documents/13siryo10takenouti.pdf</a:t>
            </a:r>
            <a:endParaRPr lang="ja-JP" altLang="en-US"/>
          </a:p>
          <a:p>
            <a:endParaRPr lang="ja-JP" altLang="en-US"/>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9</a:t>
            </a:fld>
            <a:endParaRPr lang="ja-JP" altLang="en-US"/>
          </a:p>
        </p:txBody>
      </p:sp>
      <p:sp>
        <p:nvSpPr>
          <p:cNvPr id="9" name="スライド イメージ プレースホルダー 8">
            <a:extLst>
              <a:ext uri="{FF2B5EF4-FFF2-40B4-BE49-F238E27FC236}">
                <a16:creationId xmlns:a16="http://schemas.microsoft.com/office/drawing/2014/main" id="{90AB0B53-0A55-432A-BB5C-EABA634488D6}"/>
              </a:ext>
            </a:extLst>
          </p:cNvPr>
          <p:cNvSpPr>
            <a:spLocks noGrp="1" noRot="1" noChangeAspect="1"/>
          </p:cNvSpPr>
          <p:nvPr>
            <p:ph type="sldImg"/>
          </p:nvPr>
        </p:nvSpPr>
        <p:spPr/>
      </p:sp>
    </p:spTree>
    <p:extLst>
      <p:ext uri="{BB962C8B-B14F-4D97-AF65-F5344CB8AC3E}">
        <p14:creationId xmlns:p14="http://schemas.microsoft.com/office/powerpoint/2010/main" val="968082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063C3AE-A6B3-4AB6-9C2D-646304FD865B}"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F126F7ED-BDC0-44DB-A17E-DE20B42858F1}"/>
              </a:ext>
            </a:extLst>
          </p:cNvPr>
          <p:cNvSpPr>
            <a:spLocks noGrp="1"/>
          </p:cNvSpPr>
          <p:nvPr>
            <p:ph type="sldNum" sz="quarter" idx="12"/>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97919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038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701439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7BD420-80C1-4C5F-BFAE-043128BC8D74}"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9272239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48C694-695C-47E5-9F13-D1E8FF7DB8E7}"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747731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48FA97E-FA00-4788-9F1A-C81F500465D0}"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6081893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4164763-E8E2-4C1F-8756-BB316BCA2A06}"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0673774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174142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50083"/>
          </a:xfrm>
          <a:prstGeom prst="rect">
            <a:avLst/>
          </a:prstGeom>
          <a:solidFill>
            <a:schemeClr val="accent4">
              <a:lumMod val="75000"/>
            </a:schemeClr>
          </a:solidFill>
        </p:spPr>
        <p:txBody>
          <a:bodyPr lIns="288000">
            <a:noAutofit/>
          </a:bodyPr>
          <a:lstStyle>
            <a:lvl1pPr algn="l">
              <a:defRPr sz="3200" b="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244142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ピクトグラム　フリー　ペン」の画像検索結果">
            <a:extLst>
              <a:ext uri="{FF2B5EF4-FFF2-40B4-BE49-F238E27FC236}">
                <a16:creationId xmlns:a16="http://schemas.microsoft.com/office/drawing/2014/main" id="{66DE3B5C-31B0-429C-A63C-E937CCF669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296" y="-43312"/>
            <a:ext cx="890226" cy="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4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621392" y="1550082"/>
            <a:ext cx="78867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1600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2AF33627-8408-484C-82E0-FBBA0B252109}"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36910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33AC838-1347-42DC-8205-9FF0B7D30B46}" type="datetime1">
              <a:rPr kumimoji="1" lang="ja-JP" altLang="en-US" smtClean="0"/>
              <a:t>2024/3/29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419492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B051BF7-F66B-4531-BCC4-5D7F93C53213}" type="datetime1">
              <a:rPr kumimoji="1" lang="ja-JP" altLang="en-US" smtClean="0"/>
              <a:t>2024/3/29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29393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rgbClr val="52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070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85713-B5C3-436A-892A-C08907ECB122}" type="datetime1">
              <a:rPr kumimoji="1" lang="ja-JP" altLang="en-US" smtClean="0"/>
              <a:t>2024/3/29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Slide Number Placeholder 5">
            <a:extLst>
              <a:ext uri="{FF2B5EF4-FFF2-40B4-BE49-F238E27FC236}">
                <a16:creationId xmlns:a16="http://schemas.microsoft.com/office/drawing/2014/main" id="{B555D78C-C07B-4496-8064-6477A607102C}"/>
              </a:ext>
            </a:extLst>
          </p:cNvPr>
          <p:cNvSpPr>
            <a:spLocks noGrp="1"/>
          </p:cNvSpPr>
          <p:nvPr>
            <p:ph type="sldNum" sz="quarter" idx="4"/>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64250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6" r:id="rId4"/>
    <p:sldLayoutId id="2147483663" r:id="rId5"/>
    <p:sldLayoutId id="2147483664" r:id="rId6"/>
    <p:sldLayoutId id="2147483665" r:id="rId7"/>
    <p:sldLayoutId id="2147483666" r:id="rId8"/>
    <p:sldLayoutId id="2147483667" r:id="rId9"/>
    <p:sldLayoutId id="2147483673" r:id="rId10"/>
    <p:sldLayoutId id="2147483674" r:id="rId11"/>
    <p:sldLayoutId id="2147483668" r:id="rId12"/>
    <p:sldLayoutId id="2147483669" r:id="rId13"/>
    <p:sldLayoutId id="2147483670" r:id="rId14"/>
    <p:sldLayoutId id="2147483671"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a:xfrm>
            <a:off x="360134" y="1497830"/>
            <a:ext cx="8612415" cy="2513918"/>
          </a:xfrm>
        </p:spPr>
        <p:txBody>
          <a:bodyPr>
            <a:noAutofit/>
          </a:bodyPr>
          <a:lstStyle/>
          <a:p>
            <a:pPr algn="l"/>
            <a:r>
              <a:rPr lang="en-US" altLang="ja-JP" spc="-300" dirty="0">
                <a:solidFill>
                  <a:schemeClr val="tx1">
                    <a:lumMod val="75000"/>
                    <a:lumOff val="25000"/>
                  </a:schemeClr>
                </a:solidFill>
                <a:latin typeface="HGPｺﾞｼｯｸE" panose="020B0900000000000000" pitchFamily="50" charset="-128"/>
                <a:ea typeface="HGPｺﾞｼｯｸE" panose="020B0900000000000000" pitchFamily="50" charset="-128"/>
              </a:rPr>
              <a:t>C27</a:t>
            </a:r>
            <a:r>
              <a:rPr lang="ja-JP" altLang="en-US" spc="-300" dirty="0">
                <a:solidFill>
                  <a:schemeClr val="tx1">
                    <a:lumMod val="75000"/>
                    <a:lumOff val="25000"/>
                  </a:schemeClr>
                </a:solidFill>
                <a:latin typeface="HGPｺﾞｼｯｸE" panose="020B0900000000000000" pitchFamily="50" charset="-128"/>
                <a:ea typeface="HGPｺﾞｼｯｸE" panose="020B0900000000000000" pitchFamily="50" charset="-128"/>
              </a:rPr>
              <a:t>．避難に関する情報の収集</a:t>
            </a:r>
            <a:endParaRPr kumimoji="1" lang="ja-JP" altLang="en-US" spc="-3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 name="正方形/長方形 2">
            <a:extLst>
              <a:ext uri="{FF2B5EF4-FFF2-40B4-BE49-F238E27FC236}">
                <a16:creationId xmlns:a16="http://schemas.microsoft.com/office/drawing/2014/main" id="{8FE9B363-5ECA-4F45-9430-21C3DF947AE2}"/>
              </a:ext>
            </a:extLst>
          </p:cNvPr>
          <p:cNvSpPr/>
          <p:nvPr/>
        </p:nvSpPr>
        <p:spPr>
          <a:xfrm>
            <a:off x="7704967" y="266041"/>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lumMod val="65000"/>
                    <a:lumOff val="35000"/>
                  </a:schemeClr>
                </a:solidFill>
                <a:latin typeface="HGPｺﾞｼｯｸE" panose="020B0900000000000000" pitchFamily="50" charset="-128"/>
                <a:ea typeface="HGPｺﾞｼｯｸE" panose="020B0900000000000000" pitchFamily="50" charset="-128"/>
              </a:rPr>
              <a:t>30</a:t>
            </a:r>
            <a:r>
              <a:rPr kumimoji="1"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分</a:t>
            </a:r>
          </a:p>
        </p:txBody>
      </p:sp>
    </p:spTree>
    <p:extLst>
      <p:ext uri="{BB962C8B-B14F-4D97-AF65-F5344CB8AC3E}">
        <p14:creationId xmlns:p14="http://schemas.microsoft.com/office/powerpoint/2010/main" val="1355553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矢印: 下 19">
            <a:extLst>
              <a:ext uri="{FF2B5EF4-FFF2-40B4-BE49-F238E27FC236}">
                <a16:creationId xmlns:a16="http://schemas.microsoft.com/office/drawing/2014/main" id="{B89464EF-720C-4F59-BFC3-7B507B1EED85}"/>
              </a:ext>
            </a:extLst>
          </p:cNvPr>
          <p:cNvSpPr/>
          <p:nvPr/>
        </p:nvSpPr>
        <p:spPr>
          <a:xfrm>
            <a:off x="1633847" y="2204542"/>
            <a:ext cx="816363" cy="4116293"/>
          </a:xfrm>
          <a:prstGeom prst="downArrow">
            <a:avLst>
              <a:gd name="adj1" fmla="val 50000"/>
              <a:gd name="adj2" fmla="val 50000"/>
            </a:avLst>
          </a:prstGeom>
          <a:gradFill flip="none" rotWithShape="1">
            <a:gsLst>
              <a:gs pos="0">
                <a:srgbClr val="FF2800"/>
              </a:gs>
              <a:gs pos="19451">
                <a:srgbClr val="E94716"/>
              </a:gs>
              <a:gs pos="53000">
                <a:srgbClr val="E94716">
                  <a:tint val="44500"/>
                  <a:satMod val="160000"/>
                </a:srgbClr>
              </a:gs>
              <a:gs pos="99115">
                <a:schemeClr val="bg1"/>
              </a:gs>
              <a:gs pos="71000">
                <a:srgbClr val="E94716">
                  <a:tint val="23500"/>
                  <a:satMod val="160000"/>
                </a:srgbClr>
              </a:gs>
            </a:gsLst>
            <a:path path="circle">
              <a:fillToRect l="100000" t="100000"/>
            </a:path>
            <a:tileRect r="-100000" b="-100000"/>
          </a:gradFill>
          <a:ln w="9525">
            <a:solidFill>
              <a:srgbClr val="E947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latin typeface="HGPｺﾞｼｯｸE" panose="020B0900000000000000" pitchFamily="50" charset="-128"/>
              <a:ea typeface="HGPｺﾞｼｯｸE" panose="020B0900000000000000" pitchFamily="50" charset="-128"/>
            </a:endParaRPr>
          </a:p>
        </p:txBody>
      </p:sp>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p:txBody>
          <a:bodyPr/>
          <a:lstStyle/>
          <a:p>
            <a:r>
              <a:rPr lang="ja-JP" altLang="en-US"/>
              <a:t>風水害発生前後の避難行動の流れ　－風水害－</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10</a:t>
            </a:fld>
            <a:endParaRPr kumimoji="1" lang="ja-JP" altLang="en-US"/>
          </a:p>
        </p:txBody>
      </p:sp>
      <p:sp>
        <p:nvSpPr>
          <p:cNvPr id="19" name="正方形/長方形 18">
            <a:extLst>
              <a:ext uri="{FF2B5EF4-FFF2-40B4-BE49-F238E27FC236}">
                <a16:creationId xmlns:a16="http://schemas.microsoft.com/office/drawing/2014/main" id="{56BD1265-99DC-4590-B6B5-FE5A3E2B0B56}"/>
              </a:ext>
            </a:extLst>
          </p:cNvPr>
          <p:cNvSpPr/>
          <p:nvPr/>
        </p:nvSpPr>
        <p:spPr>
          <a:xfrm>
            <a:off x="262800" y="780056"/>
            <a:ext cx="8618400" cy="1085944"/>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r>
              <a:rPr lang="ja-JP" altLang="en-US" sz="2800" spc="-150">
                <a:solidFill>
                  <a:srgbClr val="404040"/>
                </a:solidFill>
                <a:latin typeface="HGPｺﾞｼｯｸE" panose="020B0900000000000000" pitchFamily="50" charset="-128"/>
                <a:ea typeface="HGPｺﾞｼｯｸE" panose="020B0900000000000000" pitchFamily="50" charset="-128"/>
              </a:rPr>
              <a:t>気象情報や、市町村が発令する 「避難に関する情報」に</a:t>
            </a:r>
            <a:br>
              <a:rPr lang="en-US" altLang="ja-JP" sz="2800" spc="-150">
                <a:solidFill>
                  <a:srgbClr val="404040"/>
                </a:solidFill>
                <a:latin typeface="HGPｺﾞｼｯｸE" panose="020B0900000000000000" pitchFamily="50" charset="-128"/>
                <a:ea typeface="HGPｺﾞｼｯｸE" panose="020B0900000000000000" pitchFamily="50" charset="-128"/>
              </a:rPr>
            </a:br>
            <a:r>
              <a:rPr lang="ja-JP" altLang="en-US" sz="2800" spc="-150">
                <a:solidFill>
                  <a:srgbClr val="404040"/>
                </a:solidFill>
                <a:latin typeface="HGPｺﾞｼｯｸE" panose="020B0900000000000000" pitchFamily="50" charset="-128"/>
                <a:ea typeface="HGPｺﾞｼｯｸE" panose="020B0900000000000000" pitchFamily="50" charset="-128"/>
              </a:rPr>
              <a:t>注意し、タイミングを逸することなく避難することが重要です</a:t>
            </a:r>
            <a:endParaRPr lang="en-US" altLang="ja-JP" sz="2800" spc="-150">
              <a:solidFill>
                <a:srgbClr val="404040"/>
              </a:solidFill>
              <a:latin typeface="HGPｺﾞｼｯｸE" panose="020B0900000000000000" pitchFamily="50" charset="-128"/>
              <a:ea typeface="HGPｺﾞｼｯｸE" panose="020B0900000000000000" pitchFamily="50" charset="-128"/>
            </a:endParaRPr>
          </a:p>
        </p:txBody>
      </p:sp>
      <p:sp>
        <p:nvSpPr>
          <p:cNvPr id="3" name="爆発: 8 pt 2">
            <a:extLst>
              <a:ext uri="{FF2B5EF4-FFF2-40B4-BE49-F238E27FC236}">
                <a16:creationId xmlns:a16="http://schemas.microsoft.com/office/drawing/2014/main" id="{9D3CB6CD-EAD9-4CF0-9ED6-DC9D9ED1D7A0}"/>
              </a:ext>
            </a:extLst>
          </p:cNvPr>
          <p:cNvSpPr/>
          <p:nvPr/>
        </p:nvSpPr>
        <p:spPr>
          <a:xfrm>
            <a:off x="399447" y="5471520"/>
            <a:ext cx="722131" cy="509781"/>
          </a:xfrm>
          <a:prstGeom prst="irregularSeal1">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1D12C8B6-468D-4FC4-B98F-7AD22276F6EA}"/>
              </a:ext>
            </a:extLst>
          </p:cNvPr>
          <p:cNvSpPr txBox="1"/>
          <p:nvPr/>
        </p:nvSpPr>
        <p:spPr>
          <a:xfrm>
            <a:off x="1613890" y="2637215"/>
            <a:ext cx="907621" cy="461665"/>
          </a:xfrm>
          <a:prstGeom prst="rect">
            <a:avLst/>
          </a:prstGeom>
          <a:solidFill>
            <a:schemeClr val="bg1"/>
          </a:solidFill>
          <a:ln>
            <a:solidFill>
              <a:srgbClr val="404040"/>
            </a:solidFill>
          </a:ln>
        </p:spPr>
        <p:txBody>
          <a:bodyPr wrap="none" rtlCol="0">
            <a:spAutoFit/>
          </a:bodyPr>
          <a:lstStyle/>
          <a:p>
            <a:pPr algn="ctr" defTabSz="685800"/>
            <a:r>
              <a:rPr kumimoji="1" lang="ja-JP" altLang="en-US" sz="2400">
                <a:ln w="22225">
                  <a:noFill/>
                  <a:prstDash val="solid"/>
                </a:ln>
                <a:solidFill>
                  <a:schemeClr val="tx1">
                    <a:lumMod val="75000"/>
                    <a:lumOff val="25000"/>
                  </a:schemeClr>
                </a:solidFill>
                <a:latin typeface="HGPｺﾞｼｯｸE" panose="020B0900000000000000" pitchFamily="50" charset="-128"/>
                <a:ea typeface="HGPｺﾞｼｯｸE" panose="020B0900000000000000" pitchFamily="50" charset="-128"/>
              </a:rPr>
              <a:t>準 備</a:t>
            </a:r>
          </a:p>
        </p:txBody>
      </p:sp>
      <p:sp>
        <p:nvSpPr>
          <p:cNvPr id="16" name="テキスト ボックス 15">
            <a:extLst>
              <a:ext uri="{FF2B5EF4-FFF2-40B4-BE49-F238E27FC236}">
                <a16:creationId xmlns:a16="http://schemas.microsoft.com/office/drawing/2014/main" id="{068D01C8-DF38-4A05-AA17-A73D4BF42631}"/>
              </a:ext>
            </a:extLst>
          </p:cNvPr>
          <p:cNvSpPr txBox="1"/>
          <p:nvPr/>
        </p:nvSpPr>
        <p:spPr>
          <a:xfrm>
            <a:off x="1593310" y="3392468"/>
            <a:ext cx="907621" cy="461665"/>
          </a:xfrm>
          <a:prstGeom prst="rect">
            <a:avLst/>
          </a:prstGeom>
          <a:solidFill>
            <a:schemeClr val="bg1"/>
          </a:solidFill>
          <a:ln>
            <a:solidFill>
              <a:srgbClr val="404040"/>
            </a:solidFill>
          </a:ln>
        </p:spPr>
        <p:txBody>
          <a:bodyPr wrap="none" rtlCol="0">
            <a:spAutoFit/>
          </a:bodyPr>
          <a:lstStyle/>
          <a:p>
            <a:pPr algn="ctr" defTabSz="685800"/>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避 難</a:t>
            </a:r>
          </a:p>
        </p:txBody>
      </p:sp>
      <p:sp>
        <p:nvSpPr>
          <p:cNvPr id="6" name="テキスト ボックス 5">
            <a:extLst>
              <a:ext uri="{FF2B5EF4-FFF2-40B4-BE49-F238E27FC236}">
                <a16:creationId xmlns:a16="http://schemas.microsoft.com/office/drawing/2014/main" id="{ADE1BA0E-BCBB-4131-BB60-9D0646A6E0B9}"/>
              </a:ext>
            </a:extLst>
          </p:cNvPr>
          <p:cNvSpPr txBox="1"/>
          <p:nvPr/>
        </p:nvSpPr>
        <p:spPr>
          <a:xfrm>
            <a:off x="35693" y="2684593"/>
            <a:ext cx="1569660" cy="369332"/>
          </a:xfrm>
          <a:prstGeom prst="rect">
            <a:avLst/>
          </a:prstGeom>
          <a:noFill/>
        </p:spPr>
        <p:txBody>
          <a:bodyPr wrap="none" rtlCol="0">
            <a:spAutoFit/>
          </a:bodyPr>
          <a:lstStyle/>
          <a:p>
            <a:r>
              <a:rPr kumimoji="1" lang="ja-JP" altLang="en-US">
                <a:solidFill>
                  <a:srgbClr val="404040"/>
                </a:solidFill>
                <a:latin typeface="HGPｺﾞｼｯｸE" panose="020B0900000000000000" pitchFamily="50" charset="-128"/>
                <a:ea typeface="HGPｺﾞｼｯｸE" panose="020B0900000000000000" pitchFamily="50" charset="-128"/>
              </a:rPr>
              <a:t>危険の前ぶれ</a:t>
            </a:r>
          </a:p>
        </p:txBody>
      </p:sp>
      <p:sp>
        <p:nvSpPr>
          <p:cNvPr id="17" name="テキスト ボックス 16">
            <a:extLst>
              <a:ext uri="{FF2B5EF4-FFF2-40B4-BE49-F238E27FC236}">
                <a16:creationId xmlns:a16="http://schemas.microsoft.com/office/drawing/2014/main" id="{99A53D50-C834-430A-9EB8-6F0CC91EE481}"/>
              </a:ext>
            </a:extLst>
          </p:cNvPr>
          <p:cNvSpPr txBox="1"/>
          <p:nvPr/>
        </p:nvSpPr>
        <p:spPr>
          <a:xfrm>
            <a:off x="211972" y="3453874"/>
            <a:ext cx="1039067" cy="369332"/>
          </a:xfrm>
          <a:prstGeom prst="rect">
            <a:avLst/>
          </a:prstGeom>
          <a:noFill/>
        </p:spPr>
        <p:txBody>
          <a:bodyPr wrap="none" rtlCol="0">
            <a:spAutoFit/>
          </a:bodyPr>
          <a:lstStyle/>
          <a:p>
            <a:r>
              <a:rPr kumimoji="1" lang="ja-JP" altLang="en-US">
                <a:solidFill>
                  <a:srgbClr val="404040"/>
                </a:solidFill>
                <a:latin typeface="HGPｺﾞｼｯｸE" panose="020B0900000000000000" pitchFamily="50" charset="-128"/>
                <a:ea typeface="HGPｺﾞｼｯｸE" panose="020B0900000000000000" pitchFamily="50" charset="-128"/>
              </a:rPr>
              <a:t>逃げどき</a:t>
            </a:r>
          </a:p>
        </p:txBody>
      </p:sp>
      <p:sp>
        <p:nvSpPr>
          <p:cNvPr id="18" name="テキスト ボックス 17">
            <a:extLst>
              <a:ext uri="{FF2B5EF4-FFF2-40B4-BE49-F238E27FC236}">
                <a16:creationId xmlns:a16="http://schemas.microsoft.com/office/drawing/2014/main" id="{559BE6BD-52F1-430F-A240-67E1F9A40E81}"/>
              </a:ext>
            </a:extLst>
          </p:cNvPr>
          <p:cNvSpPr txBox="1"/>
          <p:nvPr/>
        </p:nvSpPr>
        <p:spPr>
          <a:xfrm>
            <a:off x="181698" y="5852040"/>
            <a:ext cx="1569660" cy="646331"/>
          </a:xfrm>
          <a:prstGeom prst="rect">
            <a:avLst/>
          </a:prstGeom>
          <a:noFill/>
        </p:spPr>
        <p:txBody>
          <a:bodyPr wrap="none" rtlCol="0">
            <a:spAutoFit/>
          </a:bodyPr>
          <a:lstStyle/>
          <a:p>
            <a:r>
              <a:rPr kumimoji="1" lang="ja-JP" altLang="en-US">
                <a:solidFill>
                  <a:srgbClr val="404040"/>
                </a:solidFill>
                <a:latin typeface="HGPｺﾞｼｯｸE" panose="020B0900000000000000" pitchFamily="50" charset="-128"/>
                <a:ea typeface="HGPｺﾞｼｯｸE" panose="020B0900000000000000" pitchFamily="50" charset="-128"/>
              </a:rPr>
              <a:t>洪水発生</a:t>
            </a:r>
            <a:endParaRPr kumimoji="1" lang="en-US" altLang="ja-JP">
              <a:solidFill>
                <a:srgbClr val="404040"/>
              </a:solidFill>
              <a:latin typeface="HGPｺﾞｼｯｸE" panose="020B0900000000000000" pitchFamily="50" charset="-128"/>
              <a:ea typeface="HGPｺﾞｼｯｸE" panose="020B0900000000000000" pitchFamily="50" charset="-128"/>
            </a:endParaRPr>
          </a:p>
          <a:p>
            <a:r>
              <a:rPr kumimoji="1" lang="ja-JP" altLang="en-US">
                <a:solidFill>
                  <a:srgbClr val="404040"/>
                </a:solidFill>
                <a:latin typeface="HGPｺﾞｼｯｸE" panose="020B0900000000000000" pitchFamily="50" charset="-128"/>
                <a:ea typeface="HGPｺﾞｼｯｸE" panose="020B0900000000000000" pitchFamily="50" charset="-128"/>
              </a:rPr>
              <a:t>土砂災害発生</a:t>
            </a:r>
          </a:p>
        </p:txBody>
      </p:sp>
      <p:sp>
        <p:nvSpPr>
          <p:cNvPr id="25" name="テキスト ボックス 24">
            <a:extLst>
              <a:ext uri="{FF2B5EF4-FFF2-40B4-BE49-F238E27FC236}">
                <a16:creationId xmlns:a16="http://schemas.microsoft.com/office/drawing/2014/main" id="{17B9726D-1E50-415C-A501-F0C72DFEF921}"/>
              </a:ext>
            </a:extLst>
          </p:cNvPr>
          <p:cNvSpPr txBox="1"/>
          <p:nvPr/>
        </p:nvSpPr>
        <p:spPr>
          <a:xfrm>
            <a:off x="1524121" y="4361234"/>
            <a:ext cx="1087157" cy="646331"/>
          </a:xfrm>
          <a:prstGeom prst="rect">
            <a:avLst/>
          </a:prstGeom>
          <a:noFill/>
        </p:spPr>
        <p:txBody>
          <a:bodyPr wrap="none" rtlCol="0">
            <a:spAutoFit/>
          </a:bodyPr>
          <a:lstStyle/>
          <a:p>
            <a:pPr algn="ctr"/>
            <a:r>
              <a:rPr kumimoji="1" lang="ja-JP" altLang="en-US">
                <a:solidFill>
                  <a:srgbClr val="404040"/>
                </a:solidFill>
                <a:latin typeface="HGPｺﾞｼｯｸE" panose="020B0900000000000000" pitchFamily="50" charset="-128"/>
                <a:ea typeface="HGPｺﾞｼｯｸE" panose="020B0900000000000000" pitchFamily="50" charset="-128"/>
              </a:rPr>
              <a:t>速やかに</a:t>
            </a:r>
            <a:br>
              <a:rPr kumimoji="1" lang="en-US" altLang="ja-JP">
                <a:solidFill>
                  <a:srgbClr val="404040"/>
                </a:solidFill>
                <a:latin typeface="HGPｺﾞｼｯｸE" panose="020B0900000000000000" pitchFamily="50" charset="-128"/>
                <a:ea typeface="HGPｺﾞｼｯｸE" panose="020B0900000000000000" pitchFamily="50" charset="-128"/>
              </a:rPr>
            </a:br>
            <a:r>
              <a:rPr kumimoji="1" lang="ja-JP" altLang="en-US">
                <a:solidFill>
                  <a:srgbClr val="404040"/>
                </a:solidFill>
                <a:latin typeface="HGPｺﾞｼｯｸE" panose="020B0900000000000000" pitchFamily="50" charset="-128"/>
                <a:ea typeface="HGPｺﾞｼｯｸE" panose="020B0900000000000000" pitchFamily="50" charset="-128"/>
              </a:rPr>
              <a:t>避難</a:t>
            </a:r>
          </a:p>
        </p:txBody>
      </p:sp>
      <p:sp>
        <p:nvSpPr>
          <p:cNvPr id="26" name="テキスト ボックス 25">
            <a:extLst>
              <a:ext uri="{FF2B5EF4-FFF2-40B4-BE49-F238E27FC236}">
                <a16:creationId xmlns:a16="http://schemas.microsoft.com/office/drawing/2014/main" id="{D9E94CEF-EA4F-48AA-AC01-E829A8B7C36F}"/>
              </a:ext>
            </a:extLst>
          </p:cNvPr>
          <p:cNvSpPr txBox="1"/>
          <p:nvPr/>
        </p:nvSpPr>
        <p:spPr>
          <a:xfrm>
            <a:off x="1542556" y="5543629"/>
            <a:ext cx="1050288" cy="646331"/>
          </a:xfrm>
          <a:prstGeom prst="rect">
            <a:avLst/>
          </a:prstGeom>
          <a:noFill/>
        </p:spPr>
        <p:txBody>
          <a:bodyPr wrap="none" rtlCol="0">
            <a:spAutoFit/>
          </a:bodyPr>
          <a:lstStyle/>
          <a:p>
            <a:pPr algn="ctr"/>
            <a:r>
              <a:rPr kumimoji="1" lang="ja-JP" altLang="en-US">
                <a:solidFill>
                  <a:srgbClr val="404040"/>
                </a:solidFill>
                <a:latin typeface="HGPｺﾞｼｯｸE" panose="020B0900000000000000" pitchFamily="50" charset="-128"/>
                <a:ea typeface="HGPｺﾞｼｯｸE" panose="020B0900000000000000" pitchFamily="50" charset="-128"/>
              </a:rPr>
              <a:t>命を守る</a:t>
            </a:r>
            <a:endParaRPr kumimoji="1" lang="en-US" altLang="ja-JP">
              <a:solidFill>
                <a:srgbClr val="404040"/>
              </a:solidFill>
              <a:latin typeface="HGPｺﾞｼｯｸE" panose="020B0900000000000000" pitchFamily="50" charset="-128"/>
              <a:ea typeface="HGPｺﾞｼｯｸE" panose="020B0900000000000000" pitchFamily="50" charset="-128"/>
            </a:endParaRPr>
          </a:p>
          <a:p>
            <a:pPr algn="ctr"/>
            <a:r>
              <a:rPr kumimoji="1" lang="ja-JP" altLang="en-US">
                <a:solidFill>
                  <a:srgbClr val="404040"/>
                </a:solidFill>
                <a:latin typeface="HGPｺﾞｼｯｸE" panose="020B0900000000000000" pitchFamily="50" charset="-128"/>
                <a:ea typeface="HGPｺﾞｼｯｸE" panose="020B0900000000000000" pitchFamily="50" charset="-128"/>
              </a:rPr>
              <a:t>行動</a:t>
            </a:r>
          </a:p>
        </p:txBody>
      </p:sp>
      <p:graphicFrame>
        <p:nvGraphicFramePr>
          <p:cNvPr id="5" name="表 5">
            <a:extLst>
              <a:ext uri="{FF2B5EF4-FFF2-40B4-BE49-F238E27FC236}">
                <a16:creationId xmlns:a16="http://schemas.microsoft.com/office/drawing/2014/main" id="{739079A9-FC06-F6A7-8D49-81E8181ED715}"/>
              </a:ext>
            </a:extLst>
          </p:cNvPr>
          <p:cNvGraphicFramePr>
            <a:graphicFrameLocks noGrp="1"/>
          </p:cNvGraphicFramePr>
          <p:nvPr>
            <p:extLst>
              <p:ext uri="{D42A27DB-BD31-4B8C-83A1-F6EECF244321}">
                <p14:modId xmlns:p14="http://schemas.microsoft.com/office/powerpoint/2010/main" val="1956124452"/>
              </p:ext>
            </p:extLst>
          </p:nvPr>
        </p:nvGraphicFramePr>
        <p:xfrm>
          <a:off x="2752371" y="2204543"/>
          <a:ext cx="6104708" cy="4126319"/>
        </p:xfrm>
        <a:graphic>
          <a:graphicData uri="http://schemas.openxmlformats.org/drawingml/2006/table">
            <a:tbl>
              <a:tblPr firstRow="1" bandRow="1">
                <a:tableStyleId>{5C22544A-7EE6-4342-B048-85BDC9FD1C3A}</a:tableStyleId>
              </a:tblPr>
              <a:tblGrid>
                <a:gridCol w="845149">
                  <a:extLst>
                    <a:ext uri="{9D8B030D-6E8A-4147-A177-3AD203B41FA5}">
                      <a16:colId xmlns:a16="http://schemas.microsoft.com/office/drawing/2014/main" val="2991769416"/>
                    </a:ext>
                  </a:extLst>
                </a:gridCol>
                <a:gridCol w="2733773">
                  <a:extLst>
                    <a:ext uri="{9D8B030D-6E8A-4147-A177-3AD203B41FA5}">
                      <a16:colId xmlns:a16="http://schemas.microsoft.com/office/drawing/2014/main" val="725631128"/>
                    </a:ext>
                  </a:extLst>
                </a:gridCol>
                <a:gridCol w="2525786">
                  <a:extLst>
                    <a:ext uri="{9D8B030D-6E8A-4147-A177-3AD203B41FA5}">
                      <a16:colId xmlns:a16="http://schemas.microsoft.com/office/drawing/2014/main" val="1044138510"/>
                    </a:ext>
                  </a:extLst>
                </a:gridCol>
              </a:tblGrid>
              <a:tr h="325916">
                <a:tc>
                  <a:txBody>
                    <a:bodyPr/>
                    <a:lstStyle/>
                    <a:p>
                      <a:pPr algn="ctr"/>
                      <a:r>
                        <a:rPr kumimoji="1" lang="ja-JP" altLang="en-US" sz="1200">
                          <a:solidFill>
                            <a:schemeClr val="tx1"/>
                          </a:solidFill>
                        </a:rPr>
                        <a:t>警戒ﾚﾍﾞﾙ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a:solidFill>
                            <a:schemeClr val="tx1"/>
                          </a:solidFill>
                          <a:latin typeface="HGPｺﾞｼｯｸE" panose="020B0900000000000000" pitchFamily="50" charset="-128"/>
                          <a:ea typeface="HGPｺﾞｼｯｸE" panose="020B0900000000000000" pitchFamily="50" charset="-128"/>
                        </a:rPr>
                        <a:t>市町村が発令する避難情報</a:t>
                      </a:r>
                      <a:endParaRPr kumimoji="1" lang="en-US" altLang="ja-JP" sz="1200" b="0">
                        <a:solidFill>
                          <a:schemeClr val="tx1"/>
                        </a:solidFill>
                        <a:latin typeface="HGPｺﾞｼｯｸE" panose="020B0900000000000000" pitchFamily="50" charset="-128"/>
                        <a:ea typeface="HGPｺﾞｼｯｸE"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sz="1200">
                          <a:solidFill>
                            <a:schemeClr val="tx1"/>
                          </a:solidFill>
                        </a:rPr>
                        <a:t>警戒レベル相当の情報（例）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8938669"/>
                  </a:ext>
                </a:extLst>
              </a:tr>
              <a:tr h="624026">
                <a:tc>
                  <a:txBody>
                    <a:bodyPr/>
                    <a:lstStyle/>
                    <a:p>
                      <a:pPr algn="ctr"/>
                      <a:r>
                        <a:rPr kumimoji="1" lang="ja-JP" altLang="en-US" sz="1400">
                          <a:solidFill>
                            <a:schemeClr val="tx1"/>
                          </a:solidFill>
                          <a:latin typeface="HGPｺﾞｼｯｸE" panose="020B0900000000000000" pitchFamily="50" charset="-128"/>
                          <a:ea typeface="HGPｺﾞｼｯｸE" panose="020B0900000000000000" pitchFamily="50"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1" lang="ja-JP" altLang="en-US" sz="1600" b="0">
                          <a:solidFill>
                            <a:srgbClr val="404040"/>
                          </a:solidFill>
                          <a:latin typeface="HGPｺﾞｼｯｸE" panose="020B0900000000000000" pitchFamily="50" charset="-128"/>
                          <a:ea typeface="HGPｺﾞｼｯｸE" panose="020B0900000000000000" pitchFamily="50" charset="-128"/>
                        </a:rPr>
                        <a:t>避難行動の確認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rtl="0" eaLnBrk="1" fontAlgn="auto" latinLnBrk="0" hangingPunct="1">
                        <a:lnSpc>
                          <a:spcPts val="1900"/>
                        </a:lnSpc>
                        <a:spcBef>
                          <a:spcPts val="300"/>
                        </a:spcBef>
                        <a:spcAft>
                          <a:spcPts val="300"/>
                        </a:spcAft>
                        <a:buClrTx/>
                        <a:buSzTx/>
                        <a:buFontTx/>
                        <a:buNone/>
                        <a:tabLst/>
                        <a:defRPr/>
                      </a:pPr>
                      <a:r>
                        <a:rPr kumimoji="1" lang="ja-JP" altLang="en-US" sz="1600" b="1" u="none">
                          <a:solidFill>
                            <a:schemeClr val="tx1">
                              <a:lumMod val="75000"/>
                              <a:lumOff val="25000"/>
                            </a:schemeClr>
                          </a:solidFill>
                          <a:latin typeface="ＭＳ ゴシック" panose="020B0609070205080204" pitchFamily="49" charset="-128"/>
                          <a:ea typeface="ＭＳ ゴシック" panose="020B0609070205080204" pitchFamily="49" charset="-128"/>
                        </a:rPr>
                        <a:t>氾濫注意情報</a:t>
                      </a:r>
                      <a:endParaRPr kumimoji="1" lang="en-US" altLang="ja-JP" sz="1600" b="1" u="none">
                        <a:solidFill>
                          <a:schemeClr val="tx1">
                            <a:lumMod val="75000"/>
                            <a:lumOff val="25000"/>
                          </a:schemeClr>
                        </a:solidFill>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ts val="1900"/>
                        </a:lnSpc>
                        <a:spcBef>
                          <a:spcPts val="300"/>
                        </a:spcBef>
                        <a:spcAft>
                          <a:spcPts val="300"/>
                        </a:spcAft>
                        <a:buClrTx/>
                        <a:buSzTx/>
                        <a:buFontTx/>
                        <a:buNone/>
                        <a:tabLst/>
                        <a:defRPr/>
                      </a:pPr>
                      <a:r>
                        <a:rPr kumimoji="1" lang="ja-JP" altLang="en-US" sz="1600" b="1" u="none">
                          <a:solidFill>
                            <a:schemeClr val="tx1">
                              <a:lumMod val="75000"/>
                              <a:lumOff val="25000"/>
                            </a:schemeClr>
                          </a:solidFill>
                          <a:latin typeface="ＭＳ ゴシック" panose="020B0609070205080204" pitchFamily="49" charset="-128"/>
                          <a:ea typeface="ＭＳ ゴシック" panose="020B0609070205080204" pitchFamily="49" charset="-128"/>
                        </a:rPr>
                        <a:t>大雨注意報　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3524291"/>
                  </a:ext>
                </a:extLst>
              </a:tr>
              <a:tr h="747830">
                <a:tc>
                  <a:txBody>
                    <a:bodyPr/>
                    <a:lstStyle/>
                    <a:p>
                      <a:pPr algn="ctr"/>
                      <a:r>
                        <a:rPr kumimoji="1" lang="ja-JP" altLang="en-US" sz="1400">
                          <a:solidFill>
                            <a:schemeClr val="tx1"/>
                          </a:solidFill>
                          <a:latin typeface="HGPｺﾞｼｯｸE" panose="020B0900000000000000" pitchFamily="50" charset="-128"/>
                          <a:ea typeface="HGPｺﾞｼｯｸE" panose="020B0900000000000000" pitchFamily="50"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4716"/>
                    </a:solidFill>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1" lang="ja-JP" altLang="en-US" sz="1600" b="0">
                          <a:solidFill>
                            <a:schemeClr val="bg1"/>
                          </a:solidFill>
                          <a:latin typeface="HGPｺﾞｼｯｸE" panose="020B0900000000000000" pitchFamily="50" charset="-128"/>
                          <a:ea typeface="HGPｺﾞｼｯｸE" panose="020B0900000000000000" pitchFamily="50" charset="-128"/>
                        </a:rPr>
                        <a:t>高齢者等避難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4716"/>
                    </a:solidFill>
                  </a:tcPr>
                </a:tc>
                <a:tc>
                  <a:txBody>
                    <a:bodyPr/>
                    <a:lstStyle/>
                    <a:p>
                      <a:pPr algn="just">
                        <a:lnSpc>
                          <a:spcPts val="1900"/>
                        </a:lnSpc>
                        <a:spcBef>
                          <a:spcPts val="300"/>
                        </a:spcBef>
                        <a:spcAft>
                          <a:spcPts val="300"/>
                        </a:spcAft>
                      </a:pPr>
                      <a:r>
                        <a:rPr kumimoji="1" lang="ja-JP" altLang="en-US" sz="1600" b="1" u="none">
                          <a:solidFill>
                            <a:schemeClr val="tx1">
                              <a:lumMod val="75000"/>
                              <a:lumOff val="25000"/>
                            </a:schemeClr>
                          </a:solidFill>
                          <a:latin typeface="ＭＳ ゴシック" panose="020B0609070205080204" pitchFamily="49" charset="-128"/>
                          <a:ea typeface="ＭＳ ゴシック" panose="020B0609070205080204" pitchFamily="49" charset="-128"/>
                        </a:rPr>
                        <a:t>氾濫警戒情報</a:t>
                      </a:r>
                      <a:endParaRPr kumimoji="1" lang="en-US" altLang="ja-JP" sz="1600" b="1" u="none">
                        <a:solidFill>
                          <a:schemeClr val="tx1">
                            <a:lumMod val="75000"/>
                            <a:lumOff val="25000"/>
                          </a:schemeClr>
                        </a:solidFill>
                        <a:latin typeface="ＭＳ ゴシック" panose="020B0609070205080204" pitchFamily="49" charset="-128"/>
                        <a:ea typeface="ＭＳ ゴシック" panose="020B0609070205080204" pitchFamily="49" charset="-128"/>
                      </a:endParaRPr>
                    </a:p>
                    <a:p>
                      <a:pPr algn="just">
                        <a:lnSpc>
                          <a:spcPts val="1900"/>
                        </a:lnSpc>
                        <a:spcBef>
                          <a:spcPts val="300"/>
                        </a:spcBef>
                        <a:spcAft>
                          <a:spcPts val="300"/>
                        </a:spcAft>
                      </a:pPr>
                      <a:r>
                        <a:rPr kumimoji="1" lang="ja-JP" altLang="en-US" sz="1600" b="1" u="none">
                          <a:solidFill>
                            <a:schemeClr val="tx1">
                              <a:lumMod val="75000"/>
                              <a:lumOff val="25000"/>
                            </a:schemeClr>
                          </a:solidFill>
                          <a:latin typeface="ＭＳ ゴシック" panose="020B0609070205080204" pitchFamily="49" charset="-128"/>
                          <a:ea typeface="ＭＳ ゴシック" panose="020B0609070205080204" pitchFamily="49" charset="-128"/>
                        </a:rPr>
                        <a:t>大雨警報　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7839465"/>
                  </a:ext>
                </a:extLst>
              </a:tr>
              <a:tr h="1398480">
                <a:tc>
                  <a:txBody>
                    <a:bodyPr/>
                    <a:lstStyle/>
                    <a:p>
                      <a:pPr algn="ctr"/>
                      <a:r>
                        <a:rPr kumimoji="1" lang="ja-JP" altLang="en-US" sz="1400">
                          <a:solidFill>
                            <a:schemeClr val="tx1"/>
                          </a:solidFill>
                          <a:latin typeface="HGPｺﾞｼｯｸE" panose="020B0900000000000000" pitchFamily="50" charset="-128"/>
                          <a:ea typeface="HGPｺﾞｼｯｸE" panose="020B0900000000000000" pitchFamily="50"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2FFC"/>
                    </a:solidFill>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1" lang="ja-JP" altLang="en-US" sz="1600" b="0">
                          <a:solidFill>
                            <a:schemeClr val="bg1"/>
                          </a:solidFill>
                          <a:latin typeface="HGPｺﾞｼｯｸE" panose="020B0900000000000000" pitchFamily="50" charset="-128"/>
                          <a:ea typeface="HGPｺﾞｼｯｸE" panose="020B0900000000000000" pitchFamily="50" charset="-128"/>
                        </a:rPr>
                        <a:t>避難指示</a:t>
                      </a:r>
                      <a:endParaRPr kumimoji="1" lang="en-US" altLang="ja-JP" sz="1600" b="0">
                        <a:solidFill>
                          <a:schemeClr val="bg1"/>
                        </a:solidFill>
                        <a:latin typeface="HGPｺﾞｼｯｸE" panose="020B0900000000000000" pitchFamily="50" charset="-128"/>
                        <a:ea typeface="HGPｺﾞｼｯｸE"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2FFC"/>
                    </a:solidFill>
                  </a:tcPr>
                </a:tc>
                <a:tc>
                  <a:txBody>
                    <a:bodyPr/>
                    <a:lstStyle/>
                    <a:p>
                      <a:pPr algn="just">
                        <a:lnSpc>
                          <a:spcPts val="1900"/>
                        </a:lnSpc>
                        <a:spcBef>
                          <a:spcPts val="300"/>
                        </a:spcBef>
                        <a:spcAft>
                          <a:spcPts val="300"/>
                        </a:spcAft>
                      </a:pPr>
                      <a:r>
                        <a:rPr kumimoji="1" lang="ja-JP" altLang="en-US" sz="1600" b="1" u="none">
                          <a:solidFill>
                            <a:schemeClr val="tx1">
                              <a:lumMod val="75000"/>
                              <a:lumOff val="25000"/>
                            </a:schemeClr>
                          </a:solidFill>
                          <a:latin typeface="ＭＳ ゴシック" panose="020B0609070205080204" pitchFamily="49" charset="-128"/>
                          <a:ea typeface="ＭＳ ゴシック" panose="020B0609070205080204" pitchFamily="49" charset="-128"/>
                        </a:rPr>
                        <a:t>氾濫危険情報</a:t>
                      </a:r>
                      <a:endParaRPr kumimoji="1" lang="en-US" altLang="ja-JP" sz="1600" b="1" u="none">
                        <a:solidFill>
                          <a:schemeClr val="tx1">
                            <a:lumMod val="75000"/>
                            <a:lumOff val="25000"/>
                          </a:schemeClr>
                        </a:solidFill>
                        <a:latin typeface="ＭＳ ゴシック" panose="020B0609070205080204" pitchFamily="49" charset="-128"/>
                        <a:ea typeface="ＭＳ ゴシック" panose="020B0609070205080204" pitchFamily="49" charset="-128"/>
                      </a:endParaRPr>
                    </a:p>
                    <a:p>
                      <a:pPr algn="just">
                        <a:lnSpc>
                          <a:spcPts val="1900"/>
                        </a:lnSpc>
                        <a:spcBef>
                          <a:spcPts val="300"/>
                        </a:spcBef>
                        <a:spcAft>
                          <a:spcPts val="300"/>
                        </a:spcAft>
                      </a:pPr>
                      <a:r>
                        <a:rPr kumimoji="1" lang="ja-JP" altLang="en-US" sz="1600" b="1" u="none">
                          <a:solidFill>
                            <a:schemeClr val="tx1">
                              <a:lumMod val="75000"/>
                              <a:lumOff val="25000"/>
                            </a:schemeClr>
                          </a:solidFill>
                          <a:latin typeface="ＭＳ ゴシック" panose="020B0609070205080204" pitchFamily="49" charset="-128"/>
                          <a:ea typeface="ＭＳ ゴシック" panose="020B0609070205080204" pitchFamily="49" charset="-128"/>
                        </a:rPr>
                        <a:t>土砂災害警戒情報　等</a:t>
                      </a:r>
                      <a:endParaRPr kumimoji="1" lang="en-US" altLang="ja-JP" sz="1600" b="1" u="none">
                        <a:solidFill>
                          <a:schemeClr val="tx1">
                            <a:lumMod val="75000"/>
                            <a:lumOff val="25000"/>
                          </a:schemeClr>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3525868"/>
                  </a:ext>
                </a:extLst>
              </a:tr>
              <a:tr h="35233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u="none">
                          <a:solidFill>
                            <a:srgbClr val="7030A0"/>
                          </a:solidFill>
                          <a:latin typeface="HGPｺﾞｼｯｸE" panose="020B0900000000000000" pitchFamily="50" charset="-128"/>
                          <a:ea typeface="HGPｺﾞｼｯｸE" panose="020B0900000000000000" pitchFamily="50" charset="-128"/>
                        </a:rPr>
                        <a:t>～～</a:t>
                      </a:r>
                      <a:r>
                        <a:rPr kumimoji="1" lang="en-US" altLang="ja-JP" sz="1600" b="0" u="none">
                          <a:solidFill>
                            <a:srgbClr val="7030A0"/>
                          </a:solidFill>
                          <a:latin typeface="HGPｺﾞｼｯｸE" panose="020B0900000000000000" pitchFamily="50" charset="-128"/>
                          <a:ea typeface="HGPｺﾞｼｯｸE" panose="020B0900000000000000" pitchFamily="50" charset="-128"/>
                        </a:rPr>
                        <a:t>〈</a:t>
                      </a:r>
                      <a:r>
                        <a:rPr kumimoji="1" lang="ja-JP" altLang="en-US" sz="1600" b="0" u="none">
                          <a:solidFill>
                            <a:srgbClr val="7030A0"/>
                          </a:solidFill>
                          <a:latin typeface="HGPｺﾞｼｯｸE" panose="020B0900000000000000" pitchFamily="50" charset="-128"/>
                          <a:ea typeface="HGPｺﾞｼｯｸE" panose="020B0900000000000000" pitchFamily="50" charset="-128"/>
                        </a:rPr>
                        <a:t>警戒レベル４までに必ず避難</a:t>
                      </a:r>
                      <a:r>
                        <a:rPr kumimoji="1" lang="en-US" altLang="ja-JP" sz="1600" b="0" u="none">
                          <a:solidFill>
                            <a:srgbClr val="7030A0"/>
                          </a:solidFill>
                          <a:latin typeface="HGPｺﾞｼｯｸE" panose="020B0900000000000000" pitchFamily="50" charset="-128"/>
                          <a:ea typeface="HGPｺﾞｼｯｸE" panose="020B0900000000000000" pitchFamily="50" charset="-128"/>
                        </a:rPr>
                        <a:t>〉</a:t>
                      </a:r>
                      <a:r>
                        <a:rPr kumimoji="1" lang="ja-JP" altLang="en-US" sz="1600" b="0" u="none">
                          <a:solidFill>
                            <a:srgbClr val="7030A0"/>
                          </a:solidFill>
                          <a:latin typeface="HGPｺﾞｼｯｸE" panose="020B0900000000000000" pitchFamily="50" charset="-128"/>
                          <a:ea typeface="HGPｺﾞｼｯｸE" panose="020B0900000000000000" pitchFamily="50" charset="-128"/>
                        </a:rPr>
                        <a:t>～～</a:t>
                      </a:r>
                      <a:endParaRPr kumimoji="1" lang="en-US" altLang="ja-JP" sz="1600" b="0" u="none">
                        <a:solidFill>
                          <a:srgbClr val="7030A0"/>
                        </a:solidFill>
                        <a:latin typeface="HGPｺﾞｼｯｸE" panose="020B0900000000000000" pitchFamily="50" charset="-128"/>
                        <a:ea typeface="HGPｺﾞｼｯｸE"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1" lang="en-US" altLang="ja-JP" sz="1600" b="0">
                        <a:solidFill>
                          <a:schemeClr val="bg1"/>
                        </a:solidFill>
                        <a:latin typeface="HGPｺﾞｼｯｸE" panose="020B0900000000000000" pitchFamily="50" charset="-128"/>
                        <a:ea typeface="HGPｺﾞｼｯｸE"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2FFC"/>
                    </a:solidFill>
                  </a:tcPr>
                </a:tc>
                <a:tc hMerge="1">
                  <a:txBody>
                    <a:bodyPr/>
                    <a:lstStyle/>
                    <a:p>
                      <a:pPr algn="just">
                        <a:lnSpc>
                          <a:spcPts val="1900"/>
                        </a:lnSpc>
                        <a:spcBef>
                          <a:spcPts val="300"/>
                        </a:spcBef>
                        <a:spcAft>
                          <a:spcPts val="300"/>
                        </a:spcAft>
                      </a:pPr>
                      <a:endParaRPr kumimoji="1" lang="en-US" altLang="ja-JP" sz="1600" b="1" u="none">
                        <a:solidFill>
                          <a:schemeClr val="tx1">
                            <a:lumMod val="75000"/>
                            <a:lumOff val="25000"/>
                          </a:schemeClr>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9980270"/>
                  </a:ext>
                </a:extLst>
              </a:tr>
              <a:tr h="651515">
                <a:tc>
                  <a:txBody>
                    <a:bodyPr/>
                    <a:lstStyle/>
                    <a:p>
                      <a:pPr algn="ctr"/>
                      <a:r>
                        <a:rPr kumimoji="1" lang="ja-JP" altLang="en-US" sz="1400">
                          <a:solidFill>
                            <a:schemeClr val="bg1"/>
                          </a:solidFill>
                          <a:latin typeface="HGPｺﾞｼｯｸE" panose="020B0900000000000000" pitchFamily="50" charset="-128"/>
                          <a:ea typeface="HGPｺﾞｼｯｸE" panose="020B0900000000000000" pitchFamily="50"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1" lang="ja-JP" altLang="en-US" sz="1600" b="0">
                          <a:solidFill>
                            <a:schemeClr val="bg1"/>
                          </a:solidFill>
                          <a:latin typeface="HGPｺﾞｼｯｸE" panose="020B0900000000000000" pitchFamily="50" charset="-128"/>
                          <a:ea typeface="HGPｺﾞｼｯｸE" panose="020B0900000000000000" pitchFamily="50" charset="-128"/>
                        </a:rPr>
                        <a:t>緊急安全確保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just">
                        <a:lnSpc>
                          <a:spcPts val="1900"/>
                        </a:lnSpc>
                        <a:spcBef>
                          <a:spcPts val="300"/>
                        </a:spcBef>
                        <a:spcAft>
                          <a:spcPts val="300"/>
                        </a:spcAft>
                      </a:pPr>
                      <a:r>
                        <a:rPr kumimoji="1" lang="ja-JP" altLang="en-US" sz="1600" b="1" u="none">
                          <a:solidFill>
                            <a:schemeClr val="tx1">
                              <a:lumMod val="75000"/>
                              <a:lumOff val="25000"/>
                            </a:schemeClr>
                          </a:solidFill>
                          <a:latin typeface="ＭＳ ゴシック" panose="020B0609070205080204" pitchFamily="49" charset="-128"/>
                          <a:ea typeface="ＭＳ ゴシック" panose="020B0609070205080204" pitchFamily="49" charset="-128"/>
                        </a:rPr>
                        <a:t>氾濫発生情報</a:t>
                      </a:r>
                      <a:endParaRPr kumimoji="1" lang="en-US" altLang="ja-JP" sz="1600" b="1" u="none">
                        <a:solidFill>
                          <a:schemeClr val="tx1">
                            <a:lumMod val="75000"/>
                            <a:lumOff val="25000"/>
                          </a:schemeClr>
                        </a:solidFill>
                        <a:latin typeface="ＭＳ ゴシック" panose="020B0609070205080204" pitchFamily="49" charset="-128"/>
                        <a:ea typeface="ＭＳ ゴシック" panose="020B0609070205080204" pitchFamily="49" charset="-128"/>
                      </a:endParaRPr>
                    </a:p>
                    <a:p>
                      <a:pPr algn="just">
                        <a:lnSpc>
                          <a:spcPts val="1900"/>
                        </a:lnSpc>
                        <a:spcBef>
                          <a:spcPts val="300"/>
                        </a:spcBef>
                        <a:spcAft>
                          <a:spcPts val="300"/>
                        </a:spcAft>
                      </a:pPr>
                      <a:r>
                        <a:rPr kumimoji="1" lang="ja-JP" altLang="en-US" sz="1600" b="1" u="none">
                          <a:solidFill>
                            <a:schemeClr val="tx1">
                              <a:lumMod val="75000"/>
                              <a:lumOff val="25000"/>
                            </a:schemeClr>
                          </a:solidFill>
                          <a:latin typeface="ＭＳ ゴシック" panose="020B0609070205080204" pitchFamily="49" charset="-128"/>
                          <a:ea typeface="ＭＳ ゴシック" panose="020B0609070205080204" pitchFamily="49" charset="-128"/>
                        </a:rPr>
                        <a:t>大雨特別警報　等</a:t>
                      </a:r>
                      <a:endParaRPr kumimoji="1" lang="en-US" altLang="ja-JP" sz="1600" b="1" u="none">
                        <a:solidFill>
                          <a:schemeClr val="tx1">
                            <a:lumMod val="75000"/>
                            <a:lumOff val="25000"/>
                          </a:schemeClr>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2343837"/>
                  </a:ext>
                </a:extLst>
              </a:tr>
            </a:tbl>
          </a:graphicData>
        </a:graphic>
      </p:graphicFrame>
    </p:spTree>
    <p:extLst>
      <p:ext uri="{BB962C8B-B14F-4D97-AF65-F5344CB8AC3E}">
        <p14:creationId xmlns:p14="http://schemas.microsoft.com/office/powerpoint/2010/main" val="143817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635FD9D5-68B5-8C07-4A1B-ACD372E94B1F}"/>
              </a:ext>
            </a:extLst>
          </p:cNvPr>
          <p:cNvSpPr/>
          <p:nvPr/>
        </p:nvSpPr>
        <p:spPr>
          <a:xfrm>
            <a:off x="271298" y="5033555"/>
            <a:ext cx="8609901" cy="1459320"/>
          </a:xfrm>
          <a:prstGeom prst="rect">
            <a:avLst/>
          </a:prstGeom>
          <a:solidFill>
            <a:schemeClr val="bg1">
              <a:lumMod val="95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376B493-1AB5-6080-096A-1B4CDF9A4A76}"/>
              </a:ext>
            </a:extLst>
          </p:cNvPr>
          <p:cNvSpPr/>
          <p:nvPr/>
        </p:nvSpPr>
        <p:spPr>
          <a:xfrm>
            <a:off x="271298" y="1867954"/>
            <a:ext cx="8609901" cy="3010566"/>
          </a:xfrm>
          <a:prstGeom prst="rect">
            <a:avLst/>
          </a:prstGeom>
          <a:solidFill>
            <a:schemeClr val="bg1">
              <a:lumMod val="95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8B8A5259-7362-4988-A1F9-6F3625F56F67}"/>
              </a:ext>
            </a:extLst>
          </p:cNvPr>
          <p:cNvSpPr>
            <a:spLocks noGrp="1"/>
          </p:cNvSpPr>
          <p:nvPr>
            <p:ph type="title"/>
          </p:nvPr>
        </p:nvSpPr>
        <p:spPr/>
        <p:txBody>
          <a:bodyPr/>
          <a:lstStyle/>
          <a:p>
            <a:r>
              <a:rPr lang="ja-JP" altLang="en-US" dirty="0"/>
              <a:t>避難する場所　－風水害－</a:t>
            </a:r>
            <a:endParaRPr kumimoji="1" lang="ja-JP" altLang="en-US" dirty="0"/>
          </a:p>
        </p:txBody>
      </p:sp>
      <p:sp>
        <p:nvSpPr>
          <p:cNvPr id="10" name="正方形/長方形 9">
            <a:extLst>
              <a:ext uri="{FF2B5EF4-FFF2-40B4-BE49-F238E27FC236}">
                <a16:creationId xmlns:a16="http://schemas.microsoft.com/office/drawing/2014/main" id="{F93C4F2F-288E-4B7E-A3D2-7087F01E7A59}"/>
              </a:ext>
            </a:extLst>
          </p:cNvPr>
          <p:cNvSpPr/>
          <p:nvPr/>
        </p:nvSpPr>
        <p:spPr>
          <a:xfrm>
            <a:off x="262800" y="749068"/>
            <a:ext cx="8618400" cy="1013734"/>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避難する場所は、そのときの状況によって変わります</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13" name="テキスト ボックス 12">
            <a:extLst>
              <a:ext uri="{FF2B5EF4-FFF2-40B4-BE49-F238E27FC236}">
                <a16:creationId xmlns:a16="http://schemas.microsoft.com/office/drawing/2014/main" id="{B9B3680F-97AD-4157-839F-2EA5B2029985}"/>
              </a:ext>
            </a:extLst>
          </p:cNvPr>
          <p:cNvSpPr txBox="1"/>
          <p:nvPr/>
        </p:nvSpPr>
        <p:spPr>
          <a:xfrm flipH="1">
            <a:off x="3581075" y="3247304"/>
            <a:ext cx="5191068" cy="1631216"/>
          </a:xfrm>
          <a:prstGeom prst="rect">
            <a:avLst/>
          </a:prstGeom>
          <a:noFill/>
        </p:spPr>
        <p:txBody>
          <a:bodyPr wrap="square" rtlCol="0">
            <a:spAutoFit/>
          </a:bodyPr>
          <a:lstStyle/>
          <a:p>
            <a:r>
              <a:rPr kumimoji="1" lang="ja-JP" altLang="en-US" sz="2000" dirty="0">
                <a:solidFill>
                  <a:srgbClr val="FF0000"/>
                </a:solidFill>
                <a:latin typeface="HGPｺﾞｼｯｸE" panose="020B0900000000000000" pitchFamily="50" charset="-128"/>
                <a:ea typeface="HGPｺﾞｼｯｸE" panose="020B0900000000000000" pitchFamily="50" charset="-128"/>
              </a:rPr>
              <a:t>＜親戚・知人宅等への避難（自主避難）＞</a:t>
            </a:r>
            <a:endParaRPr kumimoji="1" lang="en-US" altLang="ja-JP" sz="2000" dirty="0">
              <a:solidFill>
                <a:srgbClr val="FF0000"/>
              </a:solidFill>
              <a:latin typeface="HGPｺﾞｼｯｸE" panose="020B0900000000000000" pitchFamily="50" charset="-128"/>
              <a:ea typeface="HGPｺﾞｼｯｸE" panose="020B0900000000000000" pitchFamily="50" charset="-128"/>
            </a:endParaRPr>
          </a:p>
          <a:p>
            <a:r>
              <a:rPr kumimoji="1" lang="ja-JP" altLang="en-US" sz="2000" dirty="0">
                <a:solidFill>
                  <a:srgbClr val="404040"/>
                </a:solidFill>
                <a:latin typeface="HGPｺﾞｼｯｸE" panose="020B0900000000000000" pitchFamily="50" charset="-128"/>
                <a:ea typeface="HGPｺﾞｼｯｸE" panose="020B0900000000000000" pitchFamily="50" charset="-128"/>
              </a:rPr>
              <a:t>災害時に身を寄せることのできる安全な親戚・</a:t>
            </a:r>
            <a:br>
              <a:rPr kumimoji="1" lang="en-US" altLang="ja-JP" sz="2000" dirty="0">
                <a:solidFill>
                  <a:srgbClr val="404040"/>
                </a:solidFill>
                <a:latin typeface="HGPｺﾞｼｯｸE" panose="020B0900000000000000" pitchFamily="50" charset="-128"/>
                <a:ea typeface="HGPｺﾞｼｯｸE" panose="020B0900000000000000" pitchFamily="50" charset="-128"/>
              </a:rPr>
            </a:br>
            <a:r>
              <a:rPr kumimoji="1" lang="ja-JP" altLang="en-US" sz="2000" dirty="0">
                <a:solidFill>
                  <a:srgbClr val="404040"/>
                </a:solidFill>
                <a:latin typeface="HGPｺﾞｼｯｸE" panose="020B0900000000000000" pitchFamily="50" charset="-128"/>
                <a:ea typeface="HGPｺﾞｼｯｸE" panose="020B0900000000000000" pitchFamily="50" charset="-128"/>
              </a:rPr>
              <a:t>知人宅に加え、ホテル・旅館等への避難</a:t>
            </a:r>
            <a:endParaRPr kumimoji="1" lang="en-US" altLang="ja-JP" sz="2000" dirty="0">
              <a:solidFill>
                <a:srgbClr val="404040"/>
              </a:solidFill>
              <a:latin typeface="HGPｺﾞｼｯｸE" panose="020B0900000000000000" pitchFamily="50" charset="-128"/>
              <a:ea typeface="HGPｺﾞｼｯｸE" panose="020B0900000000000000" pitchFamily="50" charset="-128"/>
            </a:endParaRPr>
          </a:p>
          <a:p>
            <a:r>
              <a:rPr kumimoji="1" lang="ja-JP" altLang="en-US" sz="2000" dirty="0">
                <a:solidFill>
                  <a:srgbClr val="FF0000"/>
                </a:solidFill>
                <a:latin typeface="HGPｺﾞｼｯｸE" panose="020B0900000000000000" pitchFamily="50" charset="-128"/>
                <a:ea typeface="HGPｺﾞｼｯｸE" panose="020B0900000000000000" pitchFamily="50" charset="-128"/>
              </a:rPr>
              <a:t>＜避難場所等への避難＞</a:t>
            </a:r>
            <a:endParaRPr kumimoji="1" lang="en-US" altLang="ja-JP" sz="2000" dirty="0">
              <a:solidFill>
                <a:srgbClr val="FF0000"/>
              </a:solidFill>
              <a:latin typeface="HGPｺﾞｼｯｸE" panose="020B0900000000000000" pitchFamily="50" charset="-128"/>
              <a:ea typeface="HGPｺﾞｼｯｸE" panose="020B0900000000000000" pitchFamily="50" charset="-128"/>
            </a:endParaRPr>
          </a:p>
          <a:p>
            <a:r>
              <a:rPr kumimoji="1" lang="ja-JP" altLang="en-US" sz="2000" dirty="0">
                <a:solidFill>
                  <a:srgbClr val="404040"/>
                </a:solidFill>
                <a:latin typeface="HGPｺﾞｼｯｸE" panose="020B0900000000000000" pitchFamily="50" charset="-128"/>
                <a:ea typeface="HGPｺﾞｼｯｸE" panose="020B0900000000000000" pitchFamily="50" charset="-128"/>
              </a:rPr>
              <a:t>　風水害時に開設される避難場所等への避難</a:t>
            </a:r>
            <a:endParaRPr kumimoji="1" lang="en-US" altLang="ja-JP" sz="2000" dirty="0">
              <a:solidFill>
                <a:srgbClr val="404040"/>
              </a:solidFill>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904F1D8E-5186-4DCD-BBFC-CBD5B7577344}"/>
              </a:ext>
            </a:extLst>
          </p:cNvPr>
          <p:cNvSpPr txBox="1"/>
          <p:nvPr/>
        </p:nvSpPr>
        <p:spPr>
          <a:xfrm flipH="1">
            <a:off x="3581075" y="5125358"/>
            <a:ext cx="5353108" cy="1015663"/>
          </a:xfrm>
          <a:prstGeom prst="rect">
            <a:avLst/>
          </a:prstGeom>
          <a:noFill/>
        </p:spPr>
        <p:txBody>
          <a:bodyPr wrap="square" rtlCol="0">
            <a:spAutoFit/>
          </a:bodyPr>
          <a:lstStyle/>
          <a:p>
            <a:pPr>
              <a:spcAft>
                <a:spcPts val="1000"/>
              </a:spcAft>
            </a:pPr>
            <a:r>
              <a:rPr kumimoji="1" lang="ja-JP" altLang="en-US" sz="2000">
                <a:solidFill>
                  <a:srgbClr val="404040"/>
                </a:solidFill>
                <a:latin typeface="HGPｺﾞｼｯｸE" panose="020B0900000000000000" pitchFamily="50" charset="-128"/>
                <a:ea typeface="HGPｺﾞｼｯｸE" panose="020B0900000000000000" pitchFamily="50" charset="-128"/>
              </a:rPr>
              <a:t>すでに災害が発生・切迫し、安全に避難できない可能性がある場合、その時点でいる場所よりも相対的に安全な場所へ直ちに移動する方法</a:t>
            </a:r>
            <a:endParaRPr kumimoji="1" lang="en-US" altLang="ja-JP" sz="2000">
              <a:solidFill>
                <a:srgbClr val="404040"/>
              </a:solidFill>
              <a:latin typeface="HGPｺﾞｼｯｸE" panose="020B0900000000000000" pitchFamily="50" charset="-128"/>
              <a:ea typeface="HGPｺﾞｼｯｸE" panose="020B0900000000000000" pitchFamily="50" charset="-128"/>
            </a:endParaRPr>
          </a:p>
        </p:txBody>
      </p:sp>
      <p:sp>
        <p:nvSpPr>
          <p:cNvPr id="19" name="スライド番号プレースホルダー 3">
            <a:extLst>
              <a:ext uri="{FF2B5EF4-FFF2-40B4-BE49-F238E27FC236}">
                <a16:creationId xmlns:a16="http://schemas.microsoft.com/office/drawing/2014/main" id="{ABE6C3F7-88AC-405D-BB25-6B7D93260053}"/>
              </a:ext>
            </a:extLst>
          </p:cNvPr>
          <p:cNvSpPr txBox="1">
            <a:spLocks/>
          </p:cNvSpPr>
          <p:nvPr/>
        </p:nvSpPr>
        <p:spPr>
          <a:xfrm>
            <a:off x="7086600" y="6492875"/>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C0FCB9-D989-46F1-965E-624BDAC7E129}" type="slidenum">
              <a:rPr kumimoji="1" lang="ja-JP" altLang="en-US" smtClean="0"/>
              <a:pPr/>
              <a:t>11</a:t>
            </a:fld>
            <a:endParaRPr kumimoji="1" lang="ja-JP" altLang="en-US"/>
          </a:p>
        </p:txBody>
      </p:sp>
      <p:sp>
        <p:nvSpPr>
          <p:cNvPr id="21" name="テキスト ボックス 20">
            <a:extLst>
              <a:ext uri="{FF2B5EF4-FFF2-40B4-BE49-F238E27FC236}">
                <a16:creationId xmlns:a16="http://schemas.microsoft.com/office/drawing/2014/main" id="{77FCEEEE-FD28-485B-924C-F8A5185F9F0A}"/>
              </a:ext>
            </a:extLst>
          </p:cNvPr>
          <p:cNvSpPr txBox="1"/>
          <p:nvPr/>
        </p:nvSpPr>
        <p:spPr>
          <a:xfrm>
            <a:off x="701192" y="3339441"/>
            <a:ext cx="2601564" cy="461665"/>
          </a:xfrm>
          <a:prstGeom prst="rect">
            <a:avLst/>
          </a:prstGeom>
          <a:solidFill>
            <a:srgbClr val="35A16B"/>
          </a:solidFill>
          <a:ln w="28575">
            <a:noFill/>
          </a:ln>
        </p:spPr>
        <p:txBody>
          <a:bodyPr wrap="square" rtlCol="0">
            <a:spAutoFit/>
          </a:bodyPr>
          <a:lstStyle/>
          <a:p>
            <a:pPr algn="ctr" defTabSz="685800"/>
            <a:r>
              <a:rPr kumimoji="1" lang="ja-JP" altLang="en-US" sz="2400">
                <a:ln w="22225">
                  <a:noFill/>
                  <a:prstDash val="solid"/>
                </a:ln>
                <a:solidFill>
                  <a:schemeClr val="bg1"/>
                </a:solidFill>
                <a:latin typeface="HGPｺﾞｼｯｸE" panose="020B0900000000000000" pitchFamily="50" charset="-128"/>
                <a:ea typeface="HGPｺﾞｼｯｸE" panose="020B0900000000000000" pitchFamily="50" charset="-128"/>
              </a:rPr>
              <a:t>立退き避難</a:t>
            </a:r>
          </a:p>
        </p:txBody>
      </p:sp>
      <p:sp>
        <p:nvSpPr>
          <p:cNvPr id="23" name="テキスト ボックス 22">
            <a:extLst>
              <a:ext uri="{FF2B5EF4-FFF2-40B4-BE49-F238E27FC236}">
                <a16:creationId xmlns:a16="http://schemas.microsoft.com/office/drawing/2014/main" id="{E9E53141-4CE9-4968-9204-6FEE19690F40}"/>
              </a:ext>
            </a:extLst>
          </p:cNvPr>
          <p:cNvSpPr txBox="1"/>
          <p:nvPr/>
        </p:nvSpPr>
        <p:spPr>
          <a:xfrm>
            <a:off x="706658" y="5217495"/>
            <a:ext cx="2601564" cy="461665"/>
          </a:xfrm>
          <a:prstGeom prst="rect">
            <a:avLst/>
          </a:prstGeom>
          <a:solidFill>
            <a:srgbClr val="35A16B"/>
          </a:solidFill>
          <a:ln w="28575">
            <a:noFill/>
          </a:ln>
        </p:spPr>
        <p:txBody>
          <a:bodyPr wrap="square" rtlCol="0">
            <a:spAutoFit/>
          </a:bodyPr>
          <a:lstStyle/>
          <a:p>
            <a:pPr algn="ctr" defTabSz="685800"/>
            <a:r>
              <a:rPr kumimoji="1" lang="zh-TW" altLang="en-US" sz="2400" spc="-300">
                <a:ln w="22225">
                  <a:noFill/>
                  <a:prstDash val="solid"/>
                </a:ln>
                <a:solidFill>
                  <a:schemeClr val="bg1"/>
                </a:solidFill>
                <a:latin typeface="HGPｺﾞｼｯｸE" panose="020B0900000000000000" pitchFamily="50" charset="-128"/>
                <a:ea typeface="HGPｺﾞｼｯｸE" panose="020B0900000000000000" pitchFamily="50" charset="-128"/>
              </a:rPr>
              <a:t>緊急安全確保</a:t>
            </a:r>
            <a:endParaRPr kumimoji="1" lang="ja-JP" altLang="en-US" sz="2400" spc="-300">
              <a:ln w="22225">
                <a:noFill/>
                <a:prstDash val="solid"/>
              </a:ln>
              <a:solidFill>
                <a:schemeClr val="bg1"/>
              </a:solidFill>
              <a:latin typeface="HGPｺﾞｼｯｸE" panose="020B0900000000000000" pitchFamily="50" charset="-128"/>
              <a:ea typeface="HGPｺﾞｼｯｸE" panose="020B0900000000000000" pitchFamily="50" charset="-128"/>
            </a:endParaRPr>
          </a:p>
        </p:txBody>
      </p:sp>
      <p:sp>
        <p:nvSpPr>
          <p:cNvPr id="12" name="爆発: 8 pt 2">
            <a:extLst>
              <a:ext uri="{FF2B5EF4-FFF2-40B4-BE49-F238E27FC236}">
                <a16:creationId xmlns:a16="http://schemas.microsoft.com/office/drawing/2014/main" id="{9D3CB6CD-EAD9-4CF0-9ED6-DC9D9ED1D7A0}"/>
              </a:ext>
            </a:extLst>
          </p:cNvPr>
          <p:cNvSpPr/>
          <p:nvPr/>
        </p:nvSpPr>
        <p:spPr>
          <a:xfrm>
            <a:off x="196358" y="5480917"/>
            <a:ext cx="722131" cy="509781"/>
          </a:xfrm>
          <a:prstGeom prst="irregularSeal1">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59BE6BD-52F1-430F-A240-67E1F9A40E81}"/>
              </a:ext>
            </a:extLst>
          </p:cNvPr>
          <p:cNvSpPr txBox="1"/>
          <p:nvPr/>
        </p:nvSpPr>
        <p:spPr>
          <a:xfrm>
            <a:off x="452753" y="5596198"/>
            <a:ext cx="1569660" cy="646331"/>
          </a:xfrm>
          <a:prstGeom prst="rect">
            <a:avLst/>
          </a:prstGeom>
          <a:noFill/>
        </p:spPr>
        <p:txBody>
          <a:bodyPr wrap="none" rtlCol="0">
            <a:spAutoFit/>
          </a:bodyPr>
          <a:lstStyle/>
          <a:p>
            <a:r>
              <a:rPr kumimoji="1" lang="ja-JP" altLang="en-US" dirty="0">
                <a:solidFill>
                  <a:srgbClr val="404040"/>
                </a:solidFill>
                <a:latin typeface="HGPｺﾞｼｯｸE" panose="020B0900000000000000" pitchFamily="50" charset="-128"/>
                <a:ea typeface="HGPｺﾞｼｯｸE" panose="020B0900000000000000" pitchFamily="50" charset="-128"/>
              </a:rPr>
              <a:t>洪水発生</a:t>
            </a:r>
            <a:endParaRPr kumimoji="1" lang="en-US" altLang="ja-JP" dirty="0">
              <a:solidFill>
                <a:srgbClr val="404040"/>
              </a:solidFill>
              <a:latin typeface="HGPｺﾞｼｯｸE" panose="020B0900000000000000" pitchFamily="50" charset="-128"/>
              <a:ea typeface="HGPｺﾞｼｯｸE" panose="020B0900000000000000" pitchFamily="50" charset="-128"/>
            </a:endParaRPr>
          </a:p>
          <a:p>
            <a:r>
              <a:rPr kumimoji="1" lang="ja-JP" altLang="en-US" dirty="0">
                <a:solidFill>
                  <a:srgbClr val="404040"/>
                </a:solidFill>
                <a:latin typeface="HGPｺﾞｼｯｸE" panose="020B0900000000000000" pitchFamily="50" charset="-128"/>
                <a:ea typeface="HGPｺﾞｼｯｸE" panose="020B0900000000000000" pitchFamily="50" charset="-128"/>
              </a:rPr>
              <a:t>土砂災害発生</a:t>
            </a:r>
          </a:p>
        </p:txBody>
      </p:sp>
      <p:sp>
        <p:nvSpPr>
          <p:cNvPr id="5" name="テキスト ボックス 4">
            <a:extLst>
              <a:ext uri="{FF2B5EF4-FFF2-40B4-BE49-F238E27FC236}">
                <a16:creationId xmlns:a16="http://schemas.microsoft.com/office/drawing/2014/main" id="{AFB2718D-2F1F-880C-BC72-A9439CADA87F}"/>
              </a:ext>
            </a:extLst>
          </p:cNvPr>
          <p:cNvSpPr txBox="1"/>
          <p:nvPr/>
        </p:nvSpPr>
        <p:spPr>
          <a:xfrm>
            <a:off x="701192" y="2022989"/>
            <a:ext cx="2601564" cy="830997"/>
          </a:xfrm>
          <a:prstGeom prst="rect">
            <a:avLst/>
          </a:prstGeom>
          <a:solidFill>
            <a:srgbClr val="35A16B"/>
          </a:solidFill>
          <a:ln w="28575">
            <a:noFill/>
          </a:ln>
        </p:spPr>
        <p:txBody>
          <a:bodyPr wrap="square" rtlCol="0">
            <a:spAutoFit/>
          </a:bodyPr>
          <a:lstStyle/>
          <a:p>
            <a:pPr algn="ctr" defTabSz="685800"/>
            <a:r>
              <a:rPr kumimoji="1" lang="zh-TW" altLang="en-US" sz="2400" dirty="0">
                <a:ln w="22225">
                  <a:noFill/>
                  <a:prstDash val="solid"/>
                </a:ln>
                <a:solidFill>
                  <a:schemeClr val="bg1"/>
                </a:solidFill>
                <a:latin typeface="HGPｺﾞｼｯｸE" panose="020B0900000000000000" pitchFamily="50" charset="-128"/>
                <a:ea typeface="HGPｺﾞｼｯｸE" panose="020B0900000000000000" pitchFamily="50" charset="-128"/>
              </a:rPr>
              <a:t>屋内安全確保</a:t>
            </a:r>
            <a:br>
              <a:rPr kumimoji="1" lang="en-US" altLang="zh-TW" sz="2400" dirty="0">
                <a:ln w="22225">
                  <a:noFill/>
                  <a:prstDash val="solid"/>
                </a:ln>
                <a:solidFill>
                  <a:schemeClr val="bg1"/>
                </a:solidFill>
                <a:latin typeface="HGPｺﾞｼｯｸE" panose="020B0900000000000000" pitchFamily="50" charset="-128"/>
                <a:ea typeface="HGPｺﾞｼｯｸE" panose="020B0900000000000000" pitchFamily="50" charset="-128"/>
              </a:rPr>
            </a:br>
            <a:r>
              <a:rPr kumimoji="1" lang="zh-TW" altLang="en-US" sz="2400" dirty="0">
                <a:ln w="22225">
                  <a:noFill/>
                  <a:prstDash val="solid"/>
                </a:ln>
                <a:solidFill>
                  <a:schemeClr val="bg1"/>
                </a:solidFill>
                <a:latin typeface="HGPｺﾞｼｯｸE" panose="020B0900000000000000" pitchFamily="50" charset="-128"/>
                <a:ea typeface="HGPｺﾞｼｯｸE" panose="020B0900000000000000" pitchFamily="50" charset="-128"/>
              </a:rPr>
              <a:t>（在宅避難等）</a:t>
            </a:r>
            <a:endParaRPr kumimoji="1" lang="ja-JP" altLang="en-US" sz="2400" dirty="0">
              <a:ln w="22225">
                <a:noFill/>
                <a:prstDash val="solid"/>
              </a:ln>
              <a:solidFill>
                <a:schemeClr val="bg1"/>
              </a:solidFill>
              <a:latin typeface="HGPｺﾞｼｯｸE" panose="020B0900000000000000" pitchFamily="50" charset="-128"/>
              <a:ea typeface="HGPｺﾞｼｯｸE" panose="020B0900000000000000" pitchFamily="50" charset="-128"/>
            </a:endParaRPr>
          </a:p>
        </p:txBody>
      </p:sp>
      <p:sp>
        <p:nvSpPr>
          <p:cNvPr id="17" name="テキスト ボックス 16">
            <a:extLst>
              <a:ext uri="{FF2B5EF4-FFF2-40B4-BE49-F238E27FC236}">
                <a16:creationId xmlns:a16="http://schemas.microsoft.com/office/drawing/2014/main" id="{71CD5177-15B3-80C0-AB1F-77A0D048C255}"/>
              </a:ext>
            </a:extLst>
          </p:cNvPr>
          <p:cNvSpPr txBox="1"/>
          <p:nvPr/>
        </p:nvSpPr>
        <p:spPr>
          <a:xfrm flipH="1">
            <a:off x="3581075" y="1936546"/>
            <a:ext cx="5453867" cy="1015663"/>
          </a:xfrm>
          <a:prstGeom prst="rect">
            <a:avLst/>
          </a:prstGeom>
          <a:noFill/>
        </p:spPr>
        <p:txBody>
          <a:bodyPr wrap="square" rtlCol="0">
            <a:spAutoFit/>
          </a:bodyPr>
          <a:lstStyle/>
          <a:p>
            <a:pPr>
              <a:spcAft>
                <a:spcPts val="600"/>
              </a:spcAft>
            </a:pPr>
            <a:r>
              <a:rPr kumimoji="1" lang="ja-JP" altLang="en-US" sz="2000" dirty="0">
                <a:solidFill>
                  <a:srgbClr val="404040"/>
                </a:solidFill>
                <a:latin typeface="HGPｺﾞｼｯｸE" panose="020B0900000000000000" pitchFamily="50" charset="-128"/>
                <a:ea typeface="HGPｺﾞｼｯｸE" panose="020B0900000000000000" pitchFamily="50" charset="-128"/>
              </a:rPr>
              <a:t>浸水想定区域内であっても、上階への移動や</a:t>
            </a:r>
            <a:br>
              <a:rPr kumimoji="1" lang="en-US" altLang="ja-JP" sz="2000" dirty="0">
                <a:solidFill>
                  <a:srgbClr val="404040"/>
                </a:solidFill>
                <a:latin typeface="HGPｺﾞｼｯｸE" panose="020B0900000000000000" pitchFamily="50" charset="-128"/>
                <a:ea typeface="HGPｺﾞｼｯｸE" panose="020B0900000000000000" pitchFamily="50" charset="-128"/>
              </a:rPr>
            </a:br>
            <a:r>
              <a:rPr kumimoji="1" lang="ja-JP" altLang="en-US" sz="2000" dirty="0">
                <a:solidFill>
                  <a:srgbClr val="404040"/>
                </a:solidFill>
                <a:latin typeface="HGPｺﾞｼｯｸE" panose="020B0900000000000000" pitchFamily="50" charset="-128"/>
                <a:ea typeface="HGPｺﾞｼｯｸE" panose="020B0900000000000000" pitchFamily="50" charset="-128"/>
              </a:rPr>
              <a:t>上層階に留まること等で、</a:t>
            </a:r>
            <a:r>
              <a:rPr kumimoji="1" lang="ja-JP" altLang="en-US" sz="2000" dirty="0">
                <a:solidFill>
                  <a:srgbClr val="FF0000"/>
                </a:solidFill>
                <a:latin typeface="HGPｺﾞｼｯｸE" panose="020B0900000000000000" pitchFamily="50" charset="-128"/>
                <a:ea typeface="HGPｺﾞｼｯｸE" panose="020B0900000000000000" pitchFamily="50" charset="-128"/>
              </a:rPr>
              <a:t>自宅等に留まっても</a:t>
            </a:r>
            <a:br>
              <a:rPr kumimoji="1" lang="en-US" altLang="ja-JP" sz="2000" dirty="0">
                <a:solidFill>
                  <a:srgbClr val="FF0000"/>
                </a:solidFill>
                <a:latin typeface="HGPｺﾞｼｯｸE" panose="020B0900000000000000" pitchFamily="50" charset="-128"/>
                <a:ea typeface="HGPｺﾞｼｯｸE" panose="020B0900000000000000" pitchFamily="50" charset="-128"/>
              </a:rPr>
            </a:br>
            <a:r>
              <a:rPr kumimoji="1" lang="ja-JP" altLang="en-US" sz="2000" dirty="0">
                <a:solidFill>
                  <a:srgbClr val="FF0000"/>
                </a:solidFill>
                <a:latin typeface="HGPｺﾞｼｯｸE" panose="020B0900000000000000" pitchFamily="50" charset="-128"/>
                <a:ea typeface="HGPｺﾞｼｯｸE" panose="020B0900000000000000" pitchFamily="50" charset="-128"/>
              </a:rPr>
              <a:t>身の安全を確保できる場合の避難</a:t>
            </a:r>
          </a:p>
        </p:txBody>
      </p:sp>
      <p:sp>
        <p:nvSpPr>
          <p:cNvPr id="24" name="テキスト ボックス 23">
            <a:extLst>
              <a:ext uri="{FF2B5EF4-FFF2-40B4-BE49-F238E27FC236}">
                <a16:creationId xmlns:a16="http://schemas.microsoft.com/office/drawing/2014/main" id="{31BD9B30-0665-DE06-BE55-E46056D6733C}"/>
              </a:ext>
            </a:extLst>
          </p:cNvPr>
          <p:cNvSpPr txBox="1"/>
          <p:nvPr/>
        </p:nvSpPr>
        <p:spPr>
          <a:xfrm>
            <a:off x="0" y="6586514"/>
            <a:ext cx="2719014" cy="261610"/>
          </a:xfrm>
          <a:prstGeom prst="rect">
            <a:avLst/>
          </a:prstGeom>
          <a:noFill/>
        </p:spPr>
        <p:txBody>
          <a:bodyPr wrap="none" rtlCol="0" anchor="t">
            <a:spAutoFit/>
          </a:bodyPr>
          <a:lstStyle/>
          <a:p>
            <a:r>
              <a:rPr lang="ja-JP" altLang="en-US" sz="1100">
                <a:solidFill>
                  <a:schemeClr val="tx1">
                    <a:lumMod val="75000"/>
                    <a:lumOff val="25000"/>
                  </a:schemeClr>
                </a:solidFill>
                <a:latin typeface="HGPｺﾞｼｯｸE"/>
                <a:ea typeface="HGPｺﾞｼｯｸE"/>
              </a:rPr>
              <a:t>参考：東京都「風水害に対する備えと行動」</a:t>
            </a:r>
            <a:endPar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9" name="テキスト ボックス 8">
            <a:extLst>
              <a:ext uri="{FF2B5EF4-FFF2-40B4-BE49-F238E27FC236}">
                <a16:creationId xmlns:a16="http://schemas.microsoft.com/office/drawing/2014/main" id="{CC6287A0-7C8A-726B-65FF-BC5995B733AE}"/>
              </a:ext>
            </a:extLst>
          </p:cNvPr>
          <p:cNvSpPr txBox="1"/>
          <p:nvPr/>
        </p:nvSpPr>
        <p:spPr>
          <a:xfrm>
            <a:off x="1584230" y="2919738"/>
            <a:ext cx="835485" cy="369332"/>
          </a:xfrm>
          <a:prstGeom prst="rect">
            <a:avLst/>
          </a:prstGeom>
          <a:noFill/>
        </p:spPr>
        <p:txBody>
          <a:bodyPr wrap="none" rtlCol="0">
            <a:spAutoFit/>
          </a:bodyPr>
          <a:lstStyle/>
          <a:p>
            <a:r>
              <a:rPr kumimoji="1" lang="ja-JP" altLang="en-US" dirty="0">
                <a:solidFill>
                  <a:srgbClr val="404040"/>
                </a:solidFill>
                <a:latin typeface="HGPｺﾞｼｯｸE" panose="020B0900000000000000" pitchFamily="50" charset="-128"/>
                <a:ea typeface="HGPｺﾞｼｯｸE" panose="020B0900000000000000" pitchFamily="50" charset="-128"/>
              </a:rPr>
              <a:t>または</a:t>
            </a:r>
          </a:p>
        </p:txBody>
      </p:sp>
    </p:spTree>
    <p:extLst>
      <p:ext uri="{BB962C8B-B14F-4D97-AF65-F5344CB8AC3E}">
        <p14:creationId xmlns:p14="http://schemas.microsoft.com/office/powerpoint/2010/main" val="951535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F03AC481-CFC4-4EE1-B2C8-1CF679A6B909}"/>
              </a:ext>
            </a:extLst>
          </p:cNvPr>
          <p:cNvSpPr/>
          <p:nvPr/>
        </p:nvSpPr>
        <p:spPr>
          <a:xfrm>
            <a:off x="262800" y="857366"/>
            <a:ext cx="8618400" cy="1813252"/>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避難先は、安全な場所であることが重要</a:t>
            </a:r>
            <a:endParaRPr lang="en-US" altLang="ja-JP" sz="2800">
              <a:solidFill>
                <a:srgbClr val="404040"/>
              </a:solidFill>
              <a:latin typeface="HGPｺﾞｼｯｸE" panose="020B0900000000000000" pitchFamily="50" charset="-128"/>
              <a:ea typeface="HGPｺﾞｼｯｸE" panose="020B0900000000000000" pitchFamily="50" charset="-128"/>
            </a:endParaRPr>
          </a:p>
          <a:p>
            <a:r>
              <a:rPr lang="ja-JP" altLang="en-US" sz="2800">
                <a:solidFill>
                  <a:srgbClr val="404040"/>
                </a:solidFill>
                <a:latin typeface="HGPｺﾞｼｯｸE" panose="020B0900000000000000" pitchFamily="50" charset="-128"/>
                <a:ea typeface="HGPｺﾞｼｯｸE" panose="020B0900000000000000" pitchFamily="50" charset="-128"/>
              </a:rPr>
              <a:t>災害の種類に応じて、安全な場所（避難先）は違います</a:t>
            </a:r>
            <a:endParaRPr lang="en-US" altLang="ja-JP" sz="2800">
              <a:solidFill>
                <a:srgbClr val="404040"/>
              </a:solidFill>
              <a:latin typeface="HGPｺﾞｼｯｸE" panose="020B0900000000000000" pitchFamily="50" charset="-128"/>
              <a:ea typeface="HGPｺﾞｼｯｸE" panose="020B0900000000000000" pitchFamily="50" charset="-128"/>
            </a:endParaRPr>
          </a:p>
          <a:p>
            <a:r>
              <a:rPr lang="ja-JP" altLang="en-US" sz="2800" spc="-150">
                <a:solidFill>
                  <a:srgbClr val="404040"/>
                </a:solidFill>
                <a:latin typeface="HGPｺﾞｼｯｸE" panose="020B0900000000000000" pitchFamily="50" charset="-128"/>
                <a:ea typeface="HGPｺﾞｼｯｸE" panose="020B0900000000000000" pitchFamily="50" charset="-128"/>
              </a:rPr>
              <a:t>安全な地域の親戚や友人の家に避難することも有効です</a:t>
            </a:r>
          </a:p>
        </p:txBody>
      </p:sp>
      <p:sp>
        <p:nvSpPr>
          <p:cNvPr id="39" name="正方形/長方形 38">
            <a:extLst>
              <a:ext uri="{FF2B5EF4-FFF2-40B4-BE49-F238E27FC236}">
                <a16:creationId xmlns:a16="http://schemas.microsoft.com/office/drawing/2014/main" id="{1B9A718D-D6BB-47F9-81D0-9C5F855B7145}"/>
              </a:ext>
            </a:extLst>
          </p:cNvPr>
          <p:cNvSpPr/>
          <p:nvPr/>
        </p:nvSpPr>
        <p:spPr>
          <a:xfrm>
            <a:off x="592168" y="3209166"/>
            <a:ext cx="8089074" cy="2791468"/>
          </a:xfrm>
          <a:prstGeom prst="rect">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xfrm>
            <a:off x="0" y="0"/>
            <a:ext cx="9144000" cy="650083"/>
          </a:xfrm>
        </p:spPr>
        <p:txBody>
          <a:bodyPr/>
          <a:lstStyle/>
          <a:p>
            <a:r>
              <a:rPr lang="ja-JP" altLang="en-US"/>
              <a:t>風水害の避難先</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12</a:t>
            </a:fld>
            <a:endParaRPr kumimoji="1" lang="ja-JP" altLang="en-US"/>
          </a:p>
        </p:txBody>
      </p:sp>
      <p:sp>
        <p:nvSpPr>
          <p:cNvPr id="27" name="テキスト ボックス 26">
            <a:extLst>
              <a:ext uri="{FF2B5EF4-FFF2-40B4-BE49-F238E27FC236}">
                <a16:creationId xmlns:a16="http://schemas.microsoft.com/office/drawing/2014/main" id="{D19DBC2F-8DB4-4FF4-8A42-EA3EE5BB31FA}"/>
              </a:ext>
            </a:extLst>
          </p:cNvPr>
          <p:cNvSpPr txBox="1"/>
          <p:nvPr/>
        </p:nvSpPr>
        <p:spPr>
          <a:xfrm>
            <a:off x="2262714" y="3422546"/>
            <a:ext cx="4618572" cy="461665"/>
          </a:xfrm>
          <a:prstGeom prst="rect">
            <a:avLst/>
          </a:prstGeom>
          <a:noFill/>
        </p:spPr>
        <p:txBody>
          <a:bodyPr wrap="none" rtlCol="0">
            <a:spAutoFit/>
          </a:bodyPr>
          <a:lstStyle/>
          <a:p>
            <a:pPr algn="ctr" defTabSz="685800"/>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各種災害における避難先について</a:t>
            </a:r>
          </a:p>
        </p:txBody>
      </p:sp>
      <p:sp>
        <p:nvSpPr>
          <p:cNvPr id="46" name="テキスト ボックス 45">
            <a:extLst>
              <a:ext uri="{FF2B5EF4-FFF2-40B4-BE49-F238E27FC236}">
                <a16:creationId xmlns:a16="http://schemas.microsoft.com/office/drawing/2014/main" id="{5DD3F605-3239-4EE1-AFC8-F77E00CFD644}"/>
              </a:ext>
            </a:extLst>
          </p:cNvPr>
          <p:cNvSpPr txBox="1"/>
          <p:nvPr/>
        </p:nvSpPr>
        <p:spPr>
          <a:xfrm>
            <a:off x="1132597" y="4112427"/>
            <a:ext cx="6776214" cy="461665"/>
          </a:xfrm>
          <a:prstGeom prst="rect">
            <a:avLst/>
          </a:prstGeom>
          <a:noFill/>
        </p:spPr>
        <p:txBody>
          <a:bodyPr wrap="none" rtlCol="0">
            <a:spAutoFit/>
          </a:bodyPr>
          <a:lstStyle/>
          <a:p>
            <a:pPr defTabSz="685800"/>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①　</a:t>
            </a:r>
            <a:r>
              <a:rPr kumimoji="1"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浸 水 害</a:t>
            </a:r>
            <a:r>
              <a:rPr kumimoji="1"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kumimoji="1" lang="ja-JP" altLang="en-US" sz="2400">
                <a:solidFill>
                  <a:srgbClr val="D00012"/>
                </a:solidFill>
                <a:latin typeface="HGPｺﾞｼｯｸE" panose="020B0900000000000000" pitchFamily="50" charset="-128"/>
                <a:ea typeface="HGPｺﾞｼｯｸE" panose="020B0900000000000000" pitchFamily="50" charset="-128"/>
              </a:rPr>
              <a:t>市町村が地域毎に定める避難</a:t>
            </a:r>
            <a:r>
              <a:rPr kumimoji="1" lang="ja-JP" altLang="en-US" sz="2400">
                <a:solidFill>
                  <a:srgbClr val="C00000"/>
                </a:solidFill>
                <a:latin typeface="HGPｺﾞｼｯｸE" panose="020B0900000000000000" pitchFamily="50" charset="-128"/>
                <a:ea typeface="HGPｺﾞｼｯｸE" panose="020B0900000000000000" pitchFamily="50" charset="-128"/>
              </a:rPr>
              <a:t>場所</a:t>
            </a:r>
          </a:p>
        </p:txBody>
      </p:sp>
      <p:sp>
        <p:nvSpPr>
          <p:cNvPr id="47" name="テキスト ボックス 46">
            <a:extLst>
              <a:ext uri="{FF2B5EF4-FFF2-40B4-BE49-F238E27FC236}">
                <a16:creationId xmlns:a16="http://schemas.microsoft.com/office/drawing/2014/main" id="{BBA7D8AF-7B6B-460B-9A55-EC8726A97884}"/>
              </a:ext>
            </a:extLst>
          </p:cNvPr>
          <p:cNvSpPr txBox="1"/>
          <p:nvPr/>
        </p:nvSpPr>
        <p:spPr>
          <a:xfrm>
            <a:off x="1132597" y="4802308"/>
            <a:ext cx="6878806" cy="830997"/>
          </a:xfrm>
          <a:prstGeom prst="rect">
            <a:avLst/>
          </a:prstGeom>
          <a:noFill/>
        </p:spPr>
        <p:txBody>
          <a:bodyPr wrap="none" rtlCol="0">
            <a:spAutoFit/>
          </a:bodyPr>
          <a:lstStyle/>
          <a:p>
            <a:pPr defTabSz="685800"/>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②　</a:t>
            </a:r>
            <a:r>
              <a:rPr kumimoji="1"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土砂災害</a:t>
            </a:r>
            <a:r>
              <a:rPr kumimoji="1"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kumimoji="1" lang="ja-JP" altLang="en-US" sz="2400">
                <a:solidFill>
                  <a:srgbClr val="D00012"/>
                </a:solidFill>
                <a:latin typeface="HGPｺﾞｼｯｸE" panose="020B0900000000000000" pitchFamily="50" charset="-128"/>
                <a:ea typeface="HGPｺﾞｼｯｸE" panose="020B0900000000000000" pitchFamily="50" charset="-128"/>
              </a:rPr>
              <a:t>市町村が地域毎に定める</a:t>
            </a:r>
            <a:r>
              <a:rPr kumimoji="1" lang="ja-JP" altLang="en-US" sz="2400">
                <a:solidFill>
                  <a:srgbClr val="C00000"/>
                </a:solidFill>
                <a:latin typeface="HGPｺﾞｼｯｸE" panose="020B0900000000000000" pitchFamily="50" charset="-128"/>
                <a:ea typeface="HGPｺﾞｼｯｸE" panose="020B0900000000000000" pitchFamily="50" charset="-128"/>
              </a:rPr>
              <a:t>避難場所</a:t>
            </a:r>
            <a:endParaRPr kumimoji="1" lang="en-US" altLang="ja-JP" sz="2400">
              <a:solidFill>
                <a:srgbClr val="C00000"/>
              </a:solidFill>
              <a:latin typeface="HGPｺﾞｼｯｸE" panose="020B0900000000000000" pitchFamily="50" charset="-128"/>
              <a:ea typeface="HGPｺﾞｼｯｸE" panose="020B0900000000000000" pitchFamily="50" charset="-128"/>
            </a:endParaRPr>
          </a:p>
          <a:p>
            <a:pPr defTabSz="685800"/>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　　　　　　　　　　　　　　　　または</a:t>
            </a:r>
            <a:r>
              <a:rPr kumimoji="1" lang="ja-JP" altLang="en-US" sz="2400">
                <a:solidFill>
                  <a:srgbClr val="C00000"/>
                </a:solidFill>
                <a:latin typeface="HGPｺﾞｼｯｸE" panose="020B0900000000000000" pitchFamily="50" charset="-128"/>
                <a:ea typeface="HGPｺﾞｼｯｸE" panose="020B0900000000000000" pitchFamily="50" charset="-128"/>
              </a:rPr>
              <a:t>堅牢な建物内の安全な場所</a:t>
            </a:r>
          </a:p>
        </p:txBody>
      </p:sp>
      <p:sp>
        <p:nvSpPr>
          <p:cNvPr id="14" name="正方形/長方形 13">
            <a:extLst>
              <a:ext uri="{FF2B5EF4-FFF2-40B4-BE49-F238E27FC236}">
                <a16:creationId xmlns:a16="http://schemas.microsoft.com/office/drawing/2014/main" id="{9222F3F8-D1D2-4DAF-BBB5-DCDA1FD8451E}"/>
              </a:ext>
            </a:extLst>
          </p:cNvPr>
          <p:cNvSpPr/>
          <p:nvPr/>
        </p:nvSpPr>
        <p:spPr>
          <a:xfrm>
            <a:off x="0" y="2620330"/>
            <a:ext cx="9144000" cy="9043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144000" rtlCol="0" anchor="ctr"/>
          <a:lstStyle/>
          <a:p>
            <a:r>
              <a:rPr kumimoji="1" lang="ja-JP" altLang="en-US" sz="2400">
                <a:solidFill>
                  <a:schemeClr val="tx1"/>
                </a:solidFill>
                <a:latin typeface="HGPｺﾞｼｯｸE" panose="020B0900000000000000" pitchFamily="50" charset="-128"/>
                <a:ea typeface="HGPｺﾞｼｯｸE" panose="020B0900000000000000" pitchFamily="50" charset="-128"/>
              </a:rPr>
              <a:t>本スライドの赤枠・赤字の内容は、研修を行う地域の情報に置き</a:t>
            </a:r>
            <a:br>
              <a:rPr kumimoji="1" lang="en-US" altLang="ja-JP" sz="2400">
                <a:solidFill>
                  <a:schemeClr val="tx1"/>
                </a:solidFill>
                <a:latin typeface="HGPｺﾞｼｯｸE" panose="020B0900000000000000" pitchFamily="50" charset="-128"/>
                <a:ea typeface="HGPｺﾞｼｯｸE" panose="020B0900000000000000" pitchFamily="50" charset="-128"/>
              </a:rPr>
            </a:br>
            <a:r>
              <a:rPr kumimoji="1" lang="ja-JP" altLang="en-US" sz="2400">
                <a:solidFill>
                  <a:schemeClr val="tx1"/>
                </a:solidFill>
                <a:latin typeface="HGPｺﾞｼｯｸE" panose="020B0900000000000000" pitchFamily="50" charset="-128"/>
                <a:ea typeface="HGPｺﾞｼｯｸE" panose="020B0900000000000000" pitchFamily="50" charset="-128"/>
              </a:rPr>
              <a:t>換えて下さい。</a:t>
            </a:r>
            <a:endParaRPr kumimoji="1" lang="en-US" altLang="ja-JP" sz="2400">
              <a:solidFill>
                <a:schemeClr val="tx1"/>
              </a:solidFill>
              <a:latin typeface="HGPｺﾞｼｯｸE" panose="020B0900000000000000" pitchFamily="50" charset="-128"/>
              <a:ea typeface="HGPｺﾞｼｯｸE" panose="020B0900000000000000" pitchFamily="50" charset="-128"/>
            </a:endParaRPr>
          </a:p>
        </p:txBody>
      </p:sp>
      <p:sp>
        <p:nvSpPr>
          <p:cNvPr id="12" name="テキスト ボックス 11">
            <a:extLst>
              <a:ext uri="{FF2B5EF4-FFF2-40B4-BE49-F238E27FC236}">
                <a16:creationId xmlns:a16="http://schemas.microsoft.com/office/drawing/2014/main" id="{8E5FA166-36D5-4597-8457-02409D05C34A}"/>
              </a:ext>
            </a:extLst>
          </p:cNvPr>
          <p:cNvSpPr txBox="1"/>
          <p:nvPr/>
        </p:nvSpPr>
        <p:spPr>
          <a:xfrm>
            <a:off x="0" y="6586514"/>
            <a:ext cx="2491388"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参考：消防庁「自主防災組織の手引き」</a:t>
            </a:r>
          </a:p>
        </p:txBody>
      </p:sp>
    </p:spTree>
    <p:extLst>
      <p:ext uri="{BB962C8B-B14F-4D97-AF65-F5344CB8AC3E}">
        <p14:creationId xmlns:p14="http://schemas.microsoft.com/office/powerpoint/2010/main" val="217138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矢印: 下 47">
            <a:extLst>
              <a:ext uri="{FF2B5EF4-FFF2-40B4-BE49-F238E27FC236}">
                <a16:creationId xmlns:a16="http://schemas.microsoft.com/office/drawing/2014/main" id="{70EF9C0F-727B-41A9-89F3-C15DE2130F36}"/>
              </a:ext>
            </a:extLst>
          </p:cNvPr>
          <p:cNvSpPr/>
          <p:nvPr/>
        </p:nvSpPr>
        <p:spPr>
          <a:xfrm>
            <a:off x="1274847" y="1898591"/>
            <a:ext cx="816363" cy="4594280"/>
          </a:xfrm>
          <a:prstGeom prst="downArrow">
            <a:avLst>
              <a:gd name="adj1" fmla="val 50000"/>
              <a:gd name="adj2" fmla="val 50000"/>
            </a:avLst>
          </a:prstGeom>
          <a:gradFill flip="none" rotWithShape="1">
            <a:gsLst>
              <a:gs pos="0">
                <a:srgbClr val="FF2800"/>
              </a:gs>
              <a:gs pos="19451">
                <a:srgbClr val="E94716"/>
              </a:gs>
              <a:gs pos="53000">
                <a:srgbClr val="E94716">
                  <a:tint val="44500"/>
                  <a:satMod val="160000"/>
                </a:srgbClr>
              </a:gs>
              <a:gs pos="99115">
                <a:schemeClr val="bg1"/>
              </a:gs>
              <a:gs pos="71000">
                <a:srgbClr val="E94716">
                  <a:tint val="23500"/>
                  <a:satMod val="160000"/>
                </a:srgbClr>
              </a:gs>
            </a:gsLst>
            <a:path path="circle">
              <a:fillToRect l="100000" t="100000"/>
            </a:path>
            <a:tileRect r="-100000" b="-100000"/>
          </a:gradFill>
          <a:ln w="9525">
            <a:solidFill>
              <a:srgbClr val="E947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latin typeface="HGPｺﾞｼｯｸE" panose="020B0900000000000000" pitchFamily="50" charset="-128"/>
              <a:ea typeface="HGPｺﾞｼｯｸE" panose="020B0900000000000000" pitchFamily="50" charset="-128"/>
            </a:endParaRPr>
          </a:p>
        </p:txBody>
      </p:sp>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p:txBody>
          <a:bodyPr/>
          <a:lstStyle/>
          <a:p>
            <a:r>
              <a:rPr lang="ja-JP" altLang="en-US" sz="2800"/>
              <a:t>風水害における自主防災組織の主な活動　－風水害－</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13</a:t>
            </a:fld>
            <a:endParaRPr kumimoji="1" lang="ja-JP" altLang="en-US"/>
          </a:p>
        </p:txBody>
      </p:sp>
      <p:sp>
        <p:nvSpPr>
          <p:cNvPr id="19" name="正方形/長方形 18">
            <a:extLst>
              <a:ext uri="{FF2B5EF4-FFF2-40B4-BE49-F238E27FC236}">
                <a16:creationId xmlns:a16="http://schemas.microsoft.com/office/drawing/2014/main" id="{56BD1265-99DC-4590-B6B5-FE5A3E2B0B56}"/>
              </a:ext>
            </a:extLst>
          </p:cNvPr>
          <p:cNvSpPr/>
          <p:nvPr/>
        </p:nvSpPr>
        <p:spPr>
          <a:xfrm>
            <a:off x="262800" y="703742"/>
            <a:ext cx="8618400" cy="1012655"/>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早期に情報伝達や避難等の行動をとり、被害を軽減</a:t>
            </a:r>
            <a:br>
              <a:rPr lang="en-US" altLang="ja-JP" sz="2800">
                <a:solidFill>
                  <a:srgbClr val="404040"/>
                </a:solidFill>
                <a:latin typeface="HGPｺﾞｼｯｸE" panose="020B0900000000000000" pitchFamily="50" charset="-128"/>
                <a:ea typeface="HGPｺﾞｼｯｸE" panose="020B0900000000000000" pitchFamily="50" charset="-128"/>
              </a:rPr>
            </a:br>
            <a:r>
              <a:rPr lang="ja-JP" altLang="en-US" sz="2800">
                <a:solidFill>
                  <a:srgbClr val="404040"/>
                </a:solidFill>
                <a:latin typeface="HGPｺﾞｼｯｸE" panose="020B0900000000000000" pitchFamily="50" charset="-128"/>
                <a:ea typeface="HGPｺﾞｼｯｸE" panose="020B0900000000000000" pitchFamily="50" charset="-128"/>
              </a:rPr>
              <a:t>することが重要です</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3" name="爆発: 8 pt 2">
            <a:extLst>
              <a:ext uri="{FF2B5EF4-FFF2-40B4-BE49-F238E27FC236}">
                <a16:creationId xmlns:a16="http://schemas.microsoft.com/office/drawing/2014/main" id="{9D3CB6CD-EAD9-4CF0-9ED6-DC9D9ED1D7A0}"/>
              </a:ext>
            </a:extLst>
          </p:cNvPr>
          <p:cNvSpPr/>
          <p:nvPr/>
        </p:nvSpPr>
        <p:spPr>
          <a:xfrm>
            <a:off x="744682" y="3629115"/>
            <a:ext cx="1828411" cy="1016772"/>
          </a:xfrm>
          <a:prstGeom prst="irregularSeal1">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59BE6BD-52F1-430F-A240-67E1F9A40E81}"/>
              </a:ext>
            </a:extLst>
          </p:cNvPr>
          <p:cNvSpPr txBox="1"/>
          <p:nvPr/>
        </p:nvSpPr>
        <p:spPr>
          <a:xfrm>
            <a:off x="982545" y="3898264"/>
            <a:ext cx="1338828" cy="369332"/>
          </a:xfrm>
          <a:prstGeom prst="rect">
            <a:avLst/>
          </a:prstGeom>
          <a:noFill/>
        </p:spPr>
        <p:txBody>
          <a:bodyPr wrap="none" rtlCol="0">
            <a:spAutoFit/>
          </a:bodyPr>
          <a:lstStyle/>
          <a:p>
            <a:r>
              <a:rPr kumimoji="1" lang="ja-JP" altLang="en-US">
                <a:solidFill>
                  <a:schemeClr val="bg1"/>
                </a:solidFill>
                <a:latin typeface="HGPｺﾞｼｯｸE" panose="020B0900000000000000" pitchFamily="50" charset="-128"/>
                <a:ea typeface="HGPｺﾞｼｯｸE" panose="020B0900000000000000" pitchFamily="50" charset="-128"/>
              </a:rPr>
              <a:t>風水害発生</a:t>
            </a:r>
          </a:p>
        </p:txBody>
      </p:sp>
      <p:cxnSp>
        <p:nvCxnSpPr>
          <p:cNvPr id="9" name="直線コネクタ 8">
            <a:extLst>
              <a:ext uri="{FF2B5EF4-FFF2-40B4-BE49-F238E27FC236}">
                <a16:creationId xmlns:a16="http://schemas.microsoft.com/office/drawing/2014/main" id="{6552AE1D-8908-4B01-BADF-CC1095A5408B}"/>
              </a:ext>
            </a:extLst>
          </p:cNvPr>
          <p:cNvCxnSpPr>
            <a:cxnSpLocks/>
          </p:cNvCxnSpPr>
          <p:nvPr/>
        </p:nvCxnSpPr>
        <p:spPr>
          <a:xfrm>
            <a:off x="2458982" y="4111188"/>
            <a:ext cx="6235567" cy="0"/>
          </a:xfrm>
          <a:prstGeom prst="line">
            <a:avLst/>
          </a:prstGeom>
          <a:ln w="381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B43F7AF3-5FBC-49B7-A1F2-BA74A500C637}"/>
              </a:ext>
            </a:extLst>
          </p:cNvPr>
          <p:cNvSpPr txBox="1"/>
          <p:nvPr/>
        </p:nvSpPr>
        <p:spPr>
          <a:xfrm>
            <a:off x="989474" y="2754390"/>
            <a:ext cx="1338828" cy="369332"/>
          </a:xfrm>
          <a:prstGeom prst="rect">
            <a:avLst/>
          </a:prstGeom>
          <a:noFill/>
        </p:spPr>
        <p:txBody>
          <a:bodyPr wrap="none" rtlCol="0">
            <a:spAutoFit/>
          </a:bodyPr>
          <a:lstStyle/>
          <a:p>
            <a:r>
              <a:rPr kumimoji="1"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災害発生前</a:t>
            </a:r>
          </a:p>
        </p:txBody>
      </p:sp>
      <p:sp>
        <p:nvSpPr>
          <p:cNvPr id="33" name="テキスト ボックス 32">
            <a:extLst>
              <a:ext uri="{FF2B5EF4-FFF2-40B4-BE49-F238E27FC236}">
                <a16:creationId xmlns:a16="http://schemas.microsoft.com/office/drawing/2014/main" id="{6FE13BD9-87A4-4A78-B3B6-A2FA9675E545}"/>
              </a:ext>
            </a:extLst>
          </p:cNvPr>
          <p:cNvSpPr txBox="1"/>
          <p:nvPr/>
        </p:nvSpPr>
        <p:spPr>
          <a:xfrm>
            <a:off x="989474" y="5251614"/>
            <a:ext cx="1338828" cy="369332"/>
          </a:xfrm>
          <a:prstGeom prst="rect">
            <a:avLst/>
          </a:prstGeom>
          <a:noFill/>
        </p:spPr>
        <p:txBody>
          <a:bodyPr wrap="none" rtlCol="0">
            <a:spAutoFit/>
          </a:bodyPr>
          <a:lstStyle/>
          <a:p>
            <a:r>
              <a:rPr kumimoji="1"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災害発生後</a:t>
            </a:r>
          </a:p>
        </p:txBody>
      </p:sp>
      <p:sp>
        <p:nvSpPr>
          <p:cNvPr id="34" name="正方形/長方形 33">
            <a:extLst>
              <a:ext uri="{FF2B5EF4-FFF2-40B4-BE49-F238E27FC236}">
                <a16:creationId xmlns:a16="http://schemas.microsoft.com/office/drawing/2014/main" id="{5C1A0195-6FF6-4BD7-8E85-74ECF139672A}"/>
              </a:ext>
            </a:extLst>
          </p:cNvPr>
          <p:cNvSpPr/>
          <p:nvPr/>
        </p:nvSpPr>
        <p:spPr>
          <a:xfrm>
            <a:off x="2785547" y="1901763"/>
            <a:ext cx="2669861" cy="616711"/>
          </a:xfrm>
          <a:prstGeom prst="rect">
            <a:avLst/>
          </a:prstGeom>
          <a:solidFill>
            <a:srgbClr val="35A16B"/>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災害時の状況</a:t>
            </a:r>
          </a:p>
        </p:txBody>
      </p:sp>
      <p:sp>
        <p:nvSpPr>
          <p:cNvPr id="35" name="正方形/長方形 34">
            <a:extLst>
              <a:ext uri="{FF2B5EF4-FFF2-40B4-BE49-F238E27FC236}">
                <a16:creationId xmlns:a16="http://schemas.microsoft.com/office/drawing/2014/main" id="{1AF0E709-D95F-4EA3-BB6C-B92BD598B575}"/>
              </a:ext>
            </a:extLst>
          </p:cNvPr>
          <p:cNvSpPr/>
          <p:nvPr/>
        </p:nvSpPr>
        <p:spPr>
          <a:xfrm>
            <a:off x="2785234" y="2673102"/>
            <a:ext cx="2754123" cy="923330"/>
          </a:xfrm>
          <a:prstGeom prst="rect">
            <a:avLst/>
          </a:prstGeom>
        </p:spPr>
        <p:txBody>
          <a:bodyPr wrap="square">
            <a:spAutoFit/>
          </a:bodyPr>
          <a:lstStyle/>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・気象情報に注意し、</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 避難情報に備えて行動</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endPar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9" name="正方形/長方形 38">
            <a:extLst>
              <a:ext uri="{FF2B5EF4-FFF2-40B4-BE49-F238E27FC236}">
                <a16:creationId xmlns:a16="http://schemas.microsoft.com/office/drawing/2014/main" id="{E54D8CCA-2DB3-4AEE-B885-83FE5391D1DC}"/>
              </a:ext>
            </a:extLst>
          </p:cNvPr>
          <p:cNvSpPr/>
          <p:nvPr/>
        </p:nvSpPr>
        <p:spPr>
          <a:xfrm>
            <a:off x="2785547" y="2518474"/>
            <a:ext cx="2669861" cy="1433592"/>
          </a:xfrm>
          <a:prstGeom prst="rect">
            <a:avLst/>
          </a:prstGeom>
          <a:no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PｺﾞｼｯｸE" panose="020B0900000000000000" pitchFamily="50" charset="-128"/>
              <a:ea typeface="HGPｺﾞｼｯｸE" panose="020B0900000000000000" pitchFamily="50" charset="-128"/>
            </a:endParaRPr>
          </a:p>
        </p:txBody>
      </p:sp>
      <p:sp>
        <p:nvSpPr>
          <p:cNvPr id="40" name="正方形/長方形 39">
            <a:extLst>
              <a:ext uri="{FF2B5EF4-FFF2-40B4-BE49-F238E27FC236}">
                <a16:creationId xmlns:a16="http://schemas.microsoft.com/office/drawing/2014/main" id="{9AC5274B-B4DF-4BEB-8C5B-02D69BD299FC}"/>
              </a:ext>
            </a:extLst>
          </p:cNvPr>
          <p:cNvSpPr/>
          <p:nvPr/>
        </p:nvSpPr>
        <p:spPr>
          <a:xfrm>
            <a:off x="2768797" y="3305950"/>
            <a:ext cx="2839558" cy="646331"/>
          </a:xfrm>
          <a:prstGeom prst="rect">
            <a:avLst/>
          </a:prstGeom>
        </p:spPr>
        <p:txBody>
          <a:bodyPr wrap="square">
            <a:spAutoFit/>
          </a:bodyPr>
          <a:lstStyle/>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・地域の災害状況に注意</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endPar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1" name="正方形/長方形 40">
            <a:extLst>
              <a:ext uri="{FF2B5EF4-FFF2-40B4-BE49-F238E27FC236}">
                <a16:creationId xmlns:a16="http://schemas.microsoft.com/office/drawing/2014/main" id="{C51EF7FB-FFFD-4E70-A82F-4D257504BA9D}"/>
              </a:ext>
            </a:extLst>
          </p:cNvPr>
          <p:cNvSpPr/>
          <p:nvPr/>
        </p:nvSpPr>
        <p:spPr>
          <a:xfrm>
            <a:off x="5628740" y="1898591"/>
            <a:ext cx="2669861" cy="619884"/>
          </a:xfrm>
          <a:prstGeom prst="rect">
            <a:avLst/>
          </a:prstGeom>
          <a:solidFill>
            <a:srgbClr val="FF2800"/>
          </a:solidFill>
          <a:ln w="381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自主防災組織に期待</a:t>
            </a:r>
            <a:br>
              <a:rPr kumimoji="1" lang="en-US" altLang="ja-JP">
                <a:solidFill>
                  <a:schemeClr val="bg1"/>
                </a:solidFill>
                <a:latin typeface="HGPｺﾞｼｯｸE" panose="020B0900000000000000" pitchFamily="50" charset="-128"/>
                <a:ea typeface="HGPｺﾞｼｯｸE" panose="020B0900000000000000" pitchFamily="50" charset="-128"/>
              </a:rPr>
            </a:br>
            <a:r>
              <a:rPr kumimoji="1" lang="ja-JP" altLang="en-US">
                <a:solidFill>
                  <a:schemeClr val="bg1"/>
                </a:solidFill>
                <a:latin typeface="HGPｺﾞｼｯｸE" panose="020B0900000000000000" pitchFamily="50" charset="-128"/>
                <a:ea typeface="HGPｺﾞｼｯｸE" panose="020B0900000000000000" pitchFamily="50" charset="-128"/>
              </a:rPr>
              <a:t>される活動・役割</a:t>
            </a:r>
          </a:p>
        </p:txBody>
      </p:sp>
      <p:sp>
        <p:nvSpPr>
          <p:cNvPr id="42" name="正方形/長方形 41">
            <a:extLst>
              <a:ext uri="{FF2B5EF4-FFF2-40B4-BE49-F238E27FC236}">
                <a16:creationId xmlns:a16="http://schemas.microsoft.com/office/drawing/2014/main" id="{BF548D2E-30D2-45AC-995C-C596CA041CBE}"/>
              </a:ext>
            </a:extLst>
          </p:cNvPr>
          <p:cNvSpPr/>
          <p:nvPr/>
        </p:nvSpPr>
        <p:spPr>
          <a:xfrm>
            <a:off x="5620678" y="2654433"/>
            <a:ext cx="2754123" cy="1200329"/>
          </a:xfrm>
          <a:prstGeom prst="rect">
            <a:avLst/>
          </a:prstGeom>
        </p:spPr>
        <p:txBody>
          <a:bodyPr wrap="square">
            <a:spAutoFit/>
          </a:bodyPr>
          <a:lstStyle/>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・住民への避難の呼掛け</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・被害を抑える行動</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　（土嚢積み等）</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・避難支援</a:t>
            </a:r>
          </a:p>
        </p:txBody>
      </p:sp>
      <p:sp>
        <p:nvSpPr>
          <p:cNvPr id="43" name="正方形/長方形 42">
            <a:extLst>
              <a:ext uri="{FF2B5EF4-FFF2-40B4-BE49-F238E27FC236}">
                <a16:creationId xmlns:a16="http://schemas.microsoft.com/office/drawing/2014/main" id="{BCEF3DF5-208A-4EBA-B8B9-9B37CE2F39F3}"/>
              </a:ext>
            </a:extLst>
          </p:cNvPr>
          <p:cNvSpPr/>
          <p:nvPr/>
        </p:nvSpPr>
        <p:spPr>
          <a:xfrm>
            <a:off x="5628740" y="2518474"/>
            <a:ext cx="2669861" cy="1430419"/>
          </a:xfrm>
          <a:prstGeom prst="rect">
            <a:avLst/>
          </a:prstGeom>
          <a:noFill/>
          <a:ln w="381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PｺﾞｼｯｸE" panose="020B0900000000000000" pitchFamily="50" charset="-128"/>
              <a:ea typeface="HGPｺﾞｼｯｸE" panose="020B0900000000000000" pitchFamily="50" charset="-128"/>
            </a:endParaRPr>
          </a:p>
        </p:txBody>
      </p:sp>
      <p:sp>
        <p:nvSpPr>
          <p:cNvPr id="44" name="正方形/長方形 43">
            <a:extLst>
              <a:ext uri="{FF2B5EF4-FFF2-40B4-BE49-F238E27FC236}">
                <a16:creationId xmlns:a16="http://schemas.microsoft.com/office/drawing/2014/main" id="{9CD0F487-934B-43E1-8516-618B9286A487}"/>
              </a:ext>
            </a:extLst>
          </p:cNvPr>
          <p:cNvSpPr/>
          <p:nvPr/>
        </p:nvSpPr>
        <p:spPr>
          <a:xfrm>
            <a:off x="2784295" y="4439287"/>
            <a:ext cx="2824060" cy="1754326"/>
          </a:xfrm>
          <a:prstGeom prst="rect">
            <a:avLst/>
          </a:prstGeom>
        </p:spPr>
        <p:txBody>
          <a:bodyPr wrap="square">
            <a:spAutoFit/>
          </a:bodyPr>
          <a:lstStyle/>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・早期に避難を完了し、</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　避難所等で住民の安否</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　確認等を実施する時期</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pc="-150">
                <a:solidFill>
                  <a:schemeClr val="tx1">
                    <a:lumMod val="75000"/>
                    <a:lumOff val="25000"/>
                  </a:schemeClr>
                </a:solidFill>
                <a:latin typeface="HGPｺﾞｼｯｸE" panose="020B0900000000000000" pitchFamily="50" charset="-128"/>
                <a:ea typeface="HGPｺﾞｼｯｸE" panose="020B0900000000000000" pitchFamily="50" charset="-128"/>
              </a:rPr>
              <a:t>状況に応じて、水防活動や </a:t>
            </a:r>
            <a:br>
              <a:rPr lang="en-US" altLang="ja-JP" spc="-150">
                <a:solidFill>
                  <a:schemeClr val="tx1">
                    <a:lumMod val="75000"/>
                    <a:lumOff val="25000"/>
                  </a:schemeClr>
                </a:solidFill>
                <a:latin typeface="HGPｺﾞｼｯｸE" panose="020B0900000000000000" pitchFamily="50" charset="-128"/>
                <a:ea typeface="HGPｺﾞｼｯｸE" panose="020B0900000000000000" pitchFamily="50" charset="-128"/>
              </a:rPr>
            </a:br>
            <a:r>
              <a:rPr lang="en-US" altLang="ja-JP" spc="-15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救出・救護を実施</a:t>
            </a:r>
          </a:p>
        </p:txBody>
      </p:sp>
      <p:sp>
        <p:nvSpPr>
          <p:cNvPr id="45" name="正方形/長方形 44">
            <a:extLst>
              <a:ext uri="{FF2B5EF4-FFF2-40B4-BE49-F238E27FC236}">
                <a16:creationId xmlns:a16="http://schemas.microsoft.com/office/drawing/2014/main" id="{85A9FCDA-B6F1-475A-A60F-F7138B8A139F}"/>
              </a:ext>
            </a:extLst>
          </p:cNvPr>
          <p:cNvSpPr/>
          <p:nvPr/>
        </p:nvSpPr>
        <p:spPr>
          <a:xfrm>
            <a:off x="2789608" y="4284658"/>
            <a:ext cx="2669861" cy="2208213"/>
          </a:xfrm>
          <a:prstGeom prst="rect">
            <a:avLst/>
          </a:prstGeom>
          <a:no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PｺﾞｼｯｸE" panose="020B0900000000000000" pitchFamily="50" charset="-128"/>
              <a:ea typeface="HGPｺﾞｼｯｸE" panose="020B0900000000000000" pitchFamily="50" charset="-128"/>
            </a:endParaRPr>
          </a:p>
        </p:txBody>
      </p:sp>
      <p:sp>
        <p:nvSpPr>
          <p:cNvPr id="46" name="正方形/長方形 45">
            <a:extLst>
              <a:ext uri="{FF2B5EF4-FFF2-40B4-BE49-F238E27FC236}">
                <a16:creationId xmlns:a16="http://schemas.microsoft.com/office/drawing/2014/main" id="{E91BB8D6-430C-43BE-80F8-BBC7A3067633}"/>
              </a:ext>
            </a:extLst>
          </p:cNvPr>
          <p:cNvSpPr/>
          <p:nvPr/>
        </p:nvSpPr>
        <p:spPr>
          <a:xfrm>
            <a:off x="5624739" y="4420618"/>
            <a:ext cx="2754123" cy="2031325"/>
          </a:xfrm>
          <a:prstGeom prst="rect">
            <a:avLst/>
          </a:prstGeom>
        </p:spPr>
        <p:txBody>
          <a:bodyPr wrap="square">
            <a:spAutoFit/>
          </a:bodyPr>
          <a:lstStyle/>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・自身と家族の安全確保</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・水防活動</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・安否や被害についての</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　情報収集</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・救出活動</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・負傷者の手当等</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・避難所運営</a:t>
            </a:r>
          </a:p>
        </p:txBody>
      </p:sp>
      <p:sp>
        <p:nvSpPr>
          <p:cNvPr id="47" name="正方形/長方形 46">
            <a:extLst>
              <a:ext uri="{FF2B5EF4-FFF2-40B4-BE49-F238E27FC236}">
                <a16:creationId xmlns:a16="http://schemas.microsoft.com/office/drawing/2014/main" id="{95DCA63B-BE2C-4962-8A02-9CB17FA34293}"/>
              </a:ext>
            </a:extLst>
          </p:cNvPr>
          <p:cNvSpPr/>
          <p:nvPr/>
        </p:nvSpPr>
        <p:spPr>
          <a:xfrm>
            <a:off x="5632801" y="4284659"/>
            <a:ext cx="2669861" cy="2208215"/>
          </a:xfrm>
          <a:prstGeom prst="rect">
            <a:avLst/>
          </a:prstGeom>
          <a:noFill/>
          <a:ln w="381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A5FAC14A-285E-42EC-8C14-FB69D2E1B9FE}"/>
              </a:ext>
            </a:extLst>
          </p:cNvPr>
          <p:cNvSpPr txBox="1"/>
          <p:nvPr/>
        </p:nvSpPr>
        <p:spPr>
          <a:xfrm>
            <a:off x="0" y="6586514"/>
            <a:ext cx="2491388"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参考：消防庁「自主防災組織の手引き」</a:t>
            </a:r>
          </a:p>
        </p:txBody>
      </p:sp>
    </p:spTree>
    <p:extLst>
      <p:ext uri="{BB962C8B-B14F-4D97-AF65-F5344CB8AC3E}">
        <p14:creationId xmlns:p14="http://schemas.microsoft.com/office/powerpoint/2010/main" val="1277900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52A40A3F-6932-4A95-AA7F-8ED03BBF3C7D}"/>
              </a:ext>
            </a:extLst>
          </p:cNvPr>
          <p:cNvSpPr/>
          <p:nvPr/>
        </p:nvSpPr>
        <p:spPr>
          <a:xfrm>
            <a:off x="252412" y="2076878"/>
            <a:ext cx="8640000" cy="244522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a:ea typeface="HGPｺﾞｼｯｸE"/>
            </a:endParaRPr>
          </a:p>
        </p:txBody>
      </p:sp>
      <p:sp>
        <p:nvSpPr>
          <p:cNvPr id="32" name="正方形/長方形 31">
            <a:extLst>
              <a:ext uri="{FF2B5EF4-FFF2-40B4-BE49-F238E27FC236}">
                <a16:creationId xmlns:a16="http://schemas.microsoft.com/office/drawing/2014/main" id="{A9E82937-6988-4ED8-B220-E62922A32F54}"/>
              </a:ext>
            </a:extLst>
          </p:cNvPr>
          <p:cNvSpPr/>
          <p:nvPr/>
        </p:nvSpPr>
        <p:spPr>
          <a:xfrm>
            <a:off x="251475" y="4416029"/>
            <a:ext cx="4140000" cy="2137297"/>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a:ea typeface="HGPｺﾞｼｯｸE"/>
            </a:endParaRPr>
          </a:p>
        </p:txBody>
      </p:sp>
      <p:sp>
        <p:nvSpPr>
          <p:cNvPr id="54" name="矢印: 下 53">
            <a:extLst>
              <a:ext uri="{FF2B5EF4-FFF2-40B4-BE49-F238E27FC236}">
                <a16:creationId xmlns:a16="http://schemas.microsoft.com/office/drawing/2014/main" id="{1E60C0D8-A8F8-4A95-8151-6931E65E0578}"/>
              </a:ext>
            </a:extLst>
          </p:cNvPr>
          <p:cNvSpPr/>
          <p:nvPr/>
        </p:nvSpPr>
        <p:spPr>
          <a:xfrm>
            <a:off x="898974" y="2860024"/>
            <a:ext cx="816363" cy="3797952"/>
          </a:xfrm>
          <a:prstGeom prst="downArrow">
            <a:avLst>
              <a:gd name="adj1" fmla="val 50000"/>
              <a:gd name="adj2" fmla="val 50000"/>
            </a:avLst>
          </a:prstGeom>
          <a:gradFill flip="none" rotWithShape="1">
            <a:gsLst>
              <a:gs pos="0">
                <a:srgbClr val="FF2800"/>
              </a:gs>
              <a:gs pos="19451">
                <a:srgbClr val="E94716"/>
              </a:gs>
              <a:gs pos="53000">
                <a:srgbClr val="E94716">
                  <a:tint val="44500"/>
                  <a:satMod val="160000"/>
                </a:srgbClr>
              </a:gs>
              <a:gs pos="99115">
                <a:schemeClr val="bg1"/>
              </a:gs>
              <a:gs pos="71000">
                <a:srgbClr val="E94716">
                  <a:tint val="23500"/>
                  <a:satMod val="160000"/>
                </a:srgbClr>
              </a:gs>
            </a:gsLst>
            <a:path path="circle">
              <a:fillToRect l="100000" t="100000"/>
            </a:path>
            <a:tileRect r="-100000" b="-100000"/>
          </a:gradFill>
          <a:ln w="9525">
            <a:solidFill>
              <a:srgbClr val="E947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latin typeface="HGPｺﾞｼｯｸE" panose="020B0900000000000000" pitchFamily="50" charset="-128"/>
              <a:ea typeface="HGPｺﾞｼｯｸE" panose="020B0900000000000000" pitchFamily="50" charset="-128"/>
            </a:endParaRPr>
          </a:p>
        </p:txBody>
      </p:sp>
      <p:sp>
        <p:nvSpPr>
          <p:cNvPr id="53" name="爆発: 8 pt 52">
            <a:extLst>
              <a:ext uri="{FF2B5EF4-FFF2-40B4-BE49-F238E27FC236}">
                <a16:creationId xmlns:a16="http://schemas.microsoft.com/office/drawing/2014/main" id="{7B2F23B4-B9E1-40F0-8035-B6B2DA9AA213}"/>
              </a:ext>
            </a:extLst>
          </p:cNvPr>
          <p:cNvSpPr/>
          <p:nvPr/>
        </p:nvSpPr>
        <p:spPr>
          <a:xfrm>
            <a:off x="347623" y="2341465"/>
            <a:ext cx="1919064" cy="836671"/>
          </a:xfrm>
          <a:prstGeom prst="irregularSeal1">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a:ea typeface="HGPｺﾞｼｯｸE"/>
            </a:endParaRPr>
          </a:p>
        </p:txBody>
      </p:sp>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solidFill>
            <a:srgbClr val="35A16B"/>
          </a:solidFill>
        </p:spPr>
        <p:txBody>
          <a:bodyPr/>
          <a:lstStyle/>
          <a:p>
            <a:r>
              <a:rPr lang="ja-JP" altLang="en-US"/>
              <a:t>地震発生後の基本的な流れ　－地震－</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14</a:t>
            </a:fld>
            <a:endParaRPr kumimoji="1" lang="ja-JP" altLang="en-US"/>
          </a:p>
        </p:txBody>
      </p:sp>
      <p:sp>
        <p:nvSpPr>
          <p:cNvPr id="19" name="正方形/長方形 18">
            <a:extLst>
              <a:ext uri="{FF2B5EF4-FFF2-40B4-BE49-F238E27FC236}">
                <a16:creationId xmlns:a16="http://schemas.microsoft.com/office/drawing/2014/main" id="{56BD1265-99DC-4590-B6B5-FE5A3E2B0B56}"/>
              </a:ext>
            </a:extLst>
          </p:cNvPr>
          <p:cNvSpPr/>
          <p:nvPr/>
        </p:nvSpPr>
        <p:spPr>
          <a:xfrm>
            <a:off x="262800" y="682937"/>
            <a:ext cx="8618400" cy="1325353"/>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自分と家族の安全を確認した後、協力・連携して、</a:t>
            </a:r>
            <a:br>
              <a:rPr lang="en-US" altLang="ja-JP" sz="2800">
                <a:solidFill>
                  <a:srgbClr val="404040"/>
                </a:solidFill>
                <a:latin typeface="HGPｺﾞｼｯｸE" panose="020B0900000000000000" pitchFamily="50" charset="-128"/>
                <a:ea typeface="HGPｺﾞｼｯｸE" panose="020B0900000000000000" pitchFamily="50" charset="-128"/>
              </a:rPr>
            </a:br>
            <a:r>
              <a:rPr lang="ja-JP" altLang="en-US" sz="2800">
                <a:solidFill>
                  <a:srgbClr val="404040"/>
                </a:solidFill>
                <a:latin typeface="HGPｺﾞｼｯｸE" panose="020B0900000000000000" pitchFamily="50" charset="-128"/>
                <a:ea typeface="HGPｺﾞｼｯｸE" panose="020B0900000000000000" pitchFamily="50" charset="-128"/>
              </a:rPr>
              <a:t>ひとりでも多くの人を助ける（共助）取組みを実施する</a:t>
            </a:r>
            <a:br>
              <a:rPr lang="en-US" altLang="ja-JP" sz="2800">
                <a:solidFill>
                  <a:srgbClr val="404040"/>
                </a:solidFill>
                <a:latin typeface="HGPｺﾞｼｯｸE" panose="020B0900000000000000" pitchFamily="50" charset="-128"/>
                <a:ea typeface="HGPｺﾞｼｯｸE" panose="020B0900000000000000" pitchFamily="50" charset="-128"/>
              </a:rPr>
            </a:br>
            <a:r>
              <a:rPr lang="ja-JP" altLang="en-US" sz="2800">
                <a:solidFill>
                  <a:srgbClr val="404040"/>
                </a:solidFill>
                <a:latin typeface="HGPｺﾞｼｯｸE" panose="020B0900000000000000" pitchFamily="50" charset="-128"/>
                <a:ea typeface="HGPｺﾞｼｯｸE" panose="020B0900000000000000" pitchFamily="50" charset="-128"/>
              </a:rPr>
              <a:t>ことが重要です</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34" name="正方形/長方形 33">
            <a:extLst>
              <a:ext uri="{FF2B5EF4-FFF2-40B4-BE49-F238E27FC236}">
                <a16:creationId xmlns:a16="http://schemas.microsoft.com/office/drawing/2014/main" id="{B5334568-4C78-4686-A80E-18F2F92A59A8}"/>
              </a:ext>
            </a:extLst>
          </p:cNvPr>
          <p:cNvSpPr/>
          <p:nvPr/>
        </p:nvSpPr>
        <p:spPr>
          <a:xfrm>
            <a:off x="5292000" y="4594397"/>
            <a:ext cx="3600000" cy="1958929"/>
          </a:xfrm>
          <a:prstGeom prst="rect">
            <a:avLst/>
          </a:prstGeom>
          <a:solidFill>
            <a:srgbClr val="35A1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a:ea typeface="HGPｺﾞｼｯｸE"/>
            </a:endParaRPr>
          </a:p>
        </p:txBody>
      </p:sp>
      <p:sp>
        <p:nvSpPr>
          <p:cNvPr id="38" name="テキスト ボックス 37">
            <a:extLst>
              <a:ext uri="{FF2B5EF4-FFF2-40B4-BE49-F238E27FC236}">
                <a16:creationId xmlns:a16="http://schemas.microsoft.com/office/drawing/2014/main" id="{14A5A3DA-E86B-463C-AC1D-3F293BE927CD}"/>
              </a:ext>
            </a:extLst>
          </p:cNvPr>
          <p:cNvSpPr txBox="1"/>
          <p:nvPr/>
        </p:nvSpPr>
        <p:spPr>
          <a:xfrm>
            <a:off x="637741" y="2580668"/>
            <a:ext cx="1338829" cy="369332"/>
          </a:xfrm>
          <a:prstGeom prst="rect">
            <a:avLst/>
          </a:prstGeom>
          <a:noFill/>
        </p:spPr>
        <p:txBody>
          <a:bodyPr wrap="none" rtlCol="0">
            <a:spAutoFit/>
          </a:bodyPr>
          <a:lstStyle/>
          <a:p>
            <a:pPr algn="ctr"/>
            <a:r>
              <a:rPr kumimoji="1" lang="ja-JP" altLang="en-US">
                <a:solidFill>
                  <a:schemeClr val="bg1"/>
                </a:solidFill>
                <a:latin typeface="HGPｺﾞｼｯｸE"/>
                <a:ea typeface="HGPｺﾞｼｯｸE"/>
              </a:rPr>
              <a:t>地震発生！</a:t>
            </a:r>
          </a:p>
        </p:txBody>
      </p:sp>
      <p:sp>
        <p:nvSpPr>
          <p:cNvPr id="41" name="テキスト ボックス 40">
            <a:extLst>
              <a:ext uri="{FF2B5EF4-FFF2-40B4-BE49-F238E27FC236}">
                <a16:creationId xmlns:a16="http://schemas.microsoft.com/office/drawing/2014/main" id="{F1A2456B-B8ED-4F69-8A52-F521629E593E}"/>
              </a:ext>
            </a:extLst>
          </p:cNvPr>
          <p:cNvSpPr txBox="1"/>
          <p:nvPr/>
        </p:nvSpPr>
        <p:spPr>
          <a:xfrm>
            <a:off x="5454337" y="4645150"/>
            <a:ext cx="3526928" cy="892552"/>
          </a:xfrm>
          <a:prstGeom prst="rect">
            <a:avLst/>
          </a:prstGeom>
          <a:noFill/>
        </p:spPr>
        <p:txBody>
          <a:bodyPr wrap="none" rtlCol="0">
            <a:spAutoFit/>
          </a:bodyPr>
          <a:lstStyle/>
          <a:p>
            <a:r>
              <a:rPr kumimoji="1" lang="ja-JP" altLang="en-US" sz="2000">
                <a:solidFill>
                  <a:schemeClr val="bg1"/>
                </a:solidFill>
                <a:latin typeface="HGPｺﾞｼｯｸE"/>
                <a:ea typeface="HGPｺﾞｼｯｸE"/>
              </a:rPr>
              <a:t>助け合い（共助）</a:t>
            </a:r>
            <a:endParaRPr kumimoji="1" lang="en-US" altLang="ja-JP" sz="2000">
              <a:solidFill>
                <a:schemeClr val="bg1"/>
              </a:solidFill>
              <a:latin typeface="HGPｺﾞｼｯｸE"/>
              <a:ea typeface="HGPｺﾞｼｯｸE"/>
            </a:endParaRPr>
          </a:p>
          <a:p>
            <a:r>
              <a:rPr lang="ja-JP" altLang="en-US" sz="1600">
                <a:solidFill>
                  <a:schemeClr val="tx1">
                    <a:lumMod val="85000"/>
                    <a:lumOff val="15000"/>
                  </a:schemeClr>
                </a:solidFill>
                <a:latin typeface="HGPｺﾞｼｯｸE"/>
                <a:ea typeface="HGPｺﾞｼｯｸE"/>
              </a:rPr>
              <a:t>隣近所や自主防災組織等で協力して、</a:t>
            </a:r>
            <a:endParaRPr lang="en-US" altLang="ja-JP" sz="1600">
              <a:solidFill>
                <a:schemeClr val="tx1">
                  <a:lumMod val="85000"/>
                  <a:lumOff val="15000"/>
                </a:schemeClr>
              </a:solidFill>
              <a:latin typeface="HGPｺﾞｼｯｸE"/>
              <a:ea typeface="HGPｺﾞｼｯｸE"/>
            </a:endParaRPr>
          </a:p>
          <a:p>
            <a:r>
              <a:rPr lang="ja-JP" altLang="en-US" sz="1600">
                <a:solidFill>
                  <a:schemeClr val="tx1">
                    <a:lumMod val="85000"/>
                    <a:lumOff val="15000"/>
                  </a:schemeClr>
                </a:solidFill>
                <a:latin typeface="HGPｺﾞｼｯｸE"/>
                <a:ea typeface="HGPｺﾞｼｯｸE"/>
              </a:rPr>
              <a:t>ひとりでも</a:t>
            </a:r>
            <a:r>
              <a:rPr kumimoji="1" lang="ja-JP" altLang="en-US" sz="1600">
                <a:solidFill>
                  <a:schemeClr val="tx1">
                    <a:lumMod val="85000"/>
                    <a:lumOff val="15000"/>
                  </a:schemeClr>
                </a:solidFill>
                <a:latin typeface="HGPｺﾞｼｯｸE"/>
                <a:ea typeface="HGPｺﾞｼｯｸE"/>
              </a:rPr>
              <a:t>多くの人を助ける</a:t>
            </a:r>
          </a:p>
        </p:txBody>
      </p:sp>
      <p:sp>
        <p:nvSpPr>
          <p:cNvPr id="42" name="テキスト ボックス 41">
            <a:extLst>
              <a:ext uri="{FF2B5EF4-FFF2-40B4-BE49-F238E27FC236}">
                <a16:creationId xmlns:a16="http://schemas.microsoft.com/office/drawing/2014/main" id="{81041606-2043-42B4-8248-3F3D928AAE76}"/>
              </a:ext>
            </a:extLst>
          </p:cNvPr>
          <p:cNvSpPr txBox="1"/>
          <p:nvPr/>
        </p:nvSpPr>
        <p:spPr>
          <a:xfrm>
            <a:off x="5454337" y="5573226"/>
            <a:ext cx="3526928" cy="954107"/>
          </a:xfrm>
          <a:prstGeom prst="rect">
            <a:avLst/>
          </a:prstGeom>
          <a:noFill/>
        </p:spPr>
        <p:txBody>
          <a:bodyPr wrap="square" rtlCol="0">
            <a:spAutoFit/>
          </a:bodyPr>
          <a:lstStyle/>
          <a:p>
            <a:r>
              <a:rPr kumimoji="1" lang="en-US" altLang="ja-JP" sz="1400">
                <a:solidFill>
                  <a:schemeClr val="tx1">
                    <a:lumMod val="85000"/>
                    <a:lumOff val="15000"/>
                  </a:schemeClr>
                </a:solidFill>
                <a:latin typeface="HGPｺﾞｼｯｸE"/>
                <a:ea typeface="HGPｺﾞｼｯｸE"/>
              </a:rPr>
              <a:t>【</a:t>
            </a:r>
            <a:r>
              <a:rPr kumimoji="1" lang="ja-JP" altLang="en-US" sz="1400">
                <a:solidFill>
                  <a:schemeClr val="tx1">
                    <a:lumMod val="85000"/>
                    <a:lumOff val="15000"/>
                  </a:schemeClr>
                </a:solidFill>
                <a:latin typeface="HGPｺﾞｼｯｸE"/>
                <a:ea typeface="HGPｺﾞｼｯｸE"/>
              </a:rPr>
              <a:t>主な活動</a:t>
            </a:r>
            <a:r>
              <a:rPr kumimoji="1" lang="en-US" altLang="ja-JP" sz="1400">
                <a:solidFill>
                  <a:schemeClr val="tx1">
                    <a:lumMod val="85000"/>
                    <a:lumOff val="15000"/>
                  </a:schemeClr>
                </a:solidFill>
                <a:latin typeface="HGPｺﾞｼｯｸE"/>
                <a:ea typeface="HGPｺﾞｼｯｸE"/>
              </a:rPr>
              <a:t>】</a:t>
            </a:r>
          </a:p>
          <a:p>
            <a:r>
              <a:rPr kumimoji="1" lang="ja-JP" altLang="en-US" sz="1400">
                <a:solidFill>
                  <a:schemeClr val="tx1">
                    <a:lumMod val="85000"/>
                    <a:lumOff val="15000"/>
                  </a:schemeClr>
                </a:solidFill>
                <a:latin typeface="HGPｺﾞｼｯｸE"/>
                <a:ea typeface="HGPｺﾞｼｯｸE"/>
              </a:rPr>
              <a:t>災害対策本部の立ち上げ、安否確認、救出・救助、初期消火、</a:t>
            </a:r>
            <a:r>
              <a:rPr lang="ja-JP" altLang="en-US" sz="1400">
                <a:solidFill>
                  <a:schemeClr val="tx1">
                    <a:lumMod val="85000"/>
                    <a:lumOff val="15000"/>
                  </a:schemeClr>
                </a:solidFill>
                <a:latin typeface="HGPｺﾞｼｯｸE"/>
                <a:ea typeface="HGPｺﾞｼｯｸE"/>
              </a:rPr>
              <a:t>避難行動要支援者の避難誘導、避難所開設・受入など</a:t>
            </a:r>
            <a:endParaRPr kumimoji="1" lang="ja-JP" altLang="en-US" sz="1400">
              <a:solidFill>
                <a:schemeClr val="tx1">
                  <a:lumMod val="85000"/>
                  <a:lumOff val="15000"/>
                </a:schemeClr>
              </a:solidFill>
              <a:latin typeface="HGPｺﾞｼｯｸE"/>
              <a:ea typeface="HGPｺﾞｼｯｸE"/>
            </a:endParaRPr>
          </a:p>
        </p:txBody>
      </p:sp>
      <p:sp>
        <p:nvSpPr>
          <p:cNvPr id="44" name="テキスト ボックス 43">
            <a:extLst>
              <a:ext uri="{FF2B5EF4-FFF2-40B4-BE49-F238E27FC236}">
                <a16:creationId xmlns:a16="http://schemas.microsoft.com/office/drawing/2014/main" id="{F6FFF926-C6C8-4DFD-B8E1-D19CE67DA264}"/>
              </a:ext>
            </a:extLst>
          </p:cNvPr>
          <p:cNvSpPr txBox="1"/>
          <p:nvPr/>
        </p:nvSpPr>
        <p:spPr>
          <a:xfrm>
            <a:off x="522325" y="4653972"/>
            <a:ext cx="1569660" cy="646331"/>
          </a:xfrm>
          <a:prstGeom prst="rect">
            <a:avLst/>
          </a:prstGeom>
          <a:noFill/>
        </p:spPr>
        <p:txBody>
          <a:bodyPr wrap="none" rtlCol="0">
            <a:spAutoFit/>
          </a:bodyPr>
          <a:lstStyle/>
          <a:p>
            <a:pPr algn="ctr"/>
            <a:r>
              <a:rPr lang="ja-JP" altLang="en-US">
                <a:solidFill>
                  <a:schemeClr val="tx1">
                    <a:lumMod val="75000"/>
                    <a:lumOff val="25000"/>
                  </a:schemeClr>
                </a:solidFill>
                <a:latin typeface="HGPｺﾞｼｯｸE"/>
                <a:ea typeface="HGPｺﾞｼｯｸE"/>
              </a:rPr>
              <a:t>一次的な避難</a:t>
            </a:r>
            <a:endParaRPr lang="en-US" altLang="ja-JP">
              <a:solidFill>
                <a:schemeClr val="tx1">
                  <a:lumMod val="75000"/>
                  <a:lumOff val="25000"/>
                </a:schemeClr>
              </a:solidFill>
              <a:latin typeface="HGPｺﾞｼｯｸE"/>
              <a:ea typeface="HGPｺﾞｼｯｸE"/>
            </a:endParaRPr>
          </a:p>
          <a:p>
            <a:pPr algn="ctr"/>
            <a:r>
              <a:rPr kumimoji="1" lang="ja-JP" altLang="en-US">
                <a:solidFill>
                  <a:schemeClr val="tx1">
                    <a:lumMod val="75000"/>
                    <a:lumOff val="25000"/>
                  </a:schemeClr>
                </a:solidFill>
                <a:latin typeface="HGPｺﾞｼｯｸE"/>
                <a:ea typeface="HGPｺﾞｼｯｸE"/>
              </a:rPr>
              <a:t>の判断</a:t>
            </a:r>
          </a:p>
        </p:txBody>
      </p:sp>
      <p:sp>
        <p:nvSpPr>
          <p:cNvPr id="47" name="テキスト ボックス 46">
            <a:extLst>
              <a:ext uri="{FF2B5EF4-FFF2-40B4-BE49-F238E27FC236}">
                <a16:creationId xmlns:a16="http://schemas.microsoft.com/office/drawing/2014/main" id="{7CF5F515-8E5B-475D-A7AD-E1AF39C675CD}"/>
              </a:ext>
            </a:extLst>
          </p:cNvPr>
          <p:cNvSpPr txBox="1"/>
          <p:nvPr/>
        </p:nvSpPr>
        <p:spPr>
          <a:xfrm>
            <a:off x="753157" y="5825249"/>
            <a:ext cx="1107996" cy="369332"/>
          </a:xfrm>
          <a:prstGeom prst="rect">
            <a:avLst/>
          </a:prstGeom>
          <a:noFill/>
        </p:spPr>
        <p:txBody>
          <a:bodyPr wrap="none" rtlCol="0">
            <a:spAutoFit/>
          </a:bodyPr>
          <a:lstStyle/>
          <a:p>
            <a:pPr algn="ctr"/>
            <a:r>
              <a:rPr lang="ja-JP" altLang="en-US">
                <a:solidFill>
                  <a:schemeClr val="tx1">
                    <a:lumMod val="75000"/>
                    <a:lumOff val="25000"/>
                  </a:schemeClr>
                </a:solidFill>
                <a:latin typeface="HGPｺﾞｼｯｸE"/>
                <a:ea typeface="HGPｺﾞｼｯｸE"/>
              </a:rPr>
              <a:t>避難生活</a:t>
            </a:r>
            <a:endParaRPr kumimoji="1" lang="ja-JP" altLang="en-US">
              <a:solidFill>
                <a:schemeClr val="tx1">
                  <a:lumMod val="75000"/>
                  <a:lumOff val="25000"/>
                </a:schemeClr>
              </a:solidFill>
              <a:latin typeface="HGPｺﾞｼｯｸE"/>
              <a:ea typeface="HGPｺﾞｼｯｸE"/>
            </a:endParaRPr>
          </a:p>
        </p:txBody>
      </p:sp>
      <p:sp>
        <p:nvSpPr>
          <p:cNvPr id="49" name="テキスト ボックス 48">
            <a:extLst>
              <a:ext uri="{FF2B5EF4-FFF2-40B4-BE49-F238E27FC236}">
                <a16:creationId xmlns:a16="http://schemas.microsoft.com/office/drawing/2014/main" id="{25CAB8BC-0BAF-474F-B926-EA8D5F933E98}"/>
              </a:ext>
            </a:extLst>
          </p:cNvPr>
          <p:cNvSpPr txBox="1"/>
          <p:nvPr/>
        </p:nvSpPr>
        <p:spPr>
          <a:xfrm>
            <a:off x="2441418" y="5767836"/>
            <a:ext cx="1569660" cy="646331"/>
          </a:xfrm>
          <a:prstGeom prst="rect">
            <a:avLst/>
          </a:prstGeom>
          <a:noFill/>
        </p:spPr>
        <p:txBody>
          <a:bodyPr wrap="none" rtlCol="0">
            <a:spAutoFit/>
          </a:bodyPr>
          <a:lstStyle/>
          <a:p>
            <a:r>
              <a:rPr lang="ja-JP" altLang="en-US">
                <a:solidFill>
                  <a:schemeClr val="tx1">
                    <a:lumMod val="75000"/>
                    <a:lumOff val="25000"/>
                  </a:schemeClr>
                </a:solidFill>
                <a:latin typeface="HGPｺﾞｼｯｸE"/>
                <a:ea typeface="HGPｺﾞｼｯｸE"/>
              </a:rPr>
              <a:t>避難所避難・</a:t>
            </a:r>
            <a:endParaRPr lang="en-US" altLang="ja-JP">
              <a:solidFill>
                <a:schemeClr val="tx1">
                  <a:lumMod val="75000"/>
                  <a:lumOff val="25000"/>
                </a:schemeClr>
              </a:solidFill>
              <a:latin typeface="HGPｺﾞｼｯｸE"/>
              <a:ea typeface="HGPｺﾞｼｯｸE"/>
            </a:endParaRPr>
          </a:p>
          <a:p>
            <a:r>
              <a:rPr lang="ja-JP" altLang="en-US">
                <a:solidFill>
                  <a:schemeClr val="tx1">
                    <a:lumMod val="75000"/>
                    <a:lumOff val="25000"/>
                  </a:schemeClr>
                </a:solidFill>
                <a:latin typeface="HGPｺﾞｼｯｸE"/>
                <a:ea typeface="HGPｺﾞｼｯｸE"/>
              </a:rPr>
              <a:t>在宅避難など</a:t>
            </a:r>
            <a:endParaRPr kumimoji="1" lang="ja-JP" altLang="en-US">
              <a:solidFill>
                <a:schemeClr val="tx1">
                  <a:lumMod val="75000"/>
                  <a:lumOff val="25000"/>
                </a:schemeClr>
              </a:solidFill>
              <a:latin typeface="HGPｺﾞｼｯｸE"/>
              <a:ea typeface="HGPｺﾞｼｯｸE"/>
            </a:endParaRPr>
          </a:p>
        </p:txBody>
      </p:sp>
      <p:sp>
        <p:nvSpPr>
          <p:cNvPr id="50" name="テキスト ボックス 49">
            <a:extLst>
              <a:ext uri="{FF2B5EF4-FFF2-40B4-BE49-F238E27FC236}">
                <a16:creationId xmlns:a16="http://schemas.microsoft.com/office/drawing/2014/main" id="{277F6CB9-6699-469C-BBA1-110020360F92}"/>
              </a:ext>
            </a:extLst>
          </p:cNvPr>
          <p:cNvSpPr txBox="1"/>
          <p:nvPr/>
        </p:nvSpPr>
        <p:spPr>
          <a:xfrm>
            <a:off x="2441418" y="4613464"/>
            <a:ext cx="1800493" cy="923330"/>
          </a:xfrm>
          <a:prstGeom prst="rect">
            <a:avLst/>
          </a:prstGeom>
          <a:noFill/>
        </p:spPr>
        <p:txBody>
          <a:bodyPr wrap="none" rtlCol="0">
            <a:spAutoFit/>
          </a:bodyPr>
          <a:lstStyle/>
          <a:p>
            <a:r>
              <a:rPr lang="ja-JP" altLang="en-US">
                <a:solidFill>
                  <a:schemeClr val="tx1">
                    <a:lumMod val="75000"/>
                    <a:lumOff val="25000"/>
                  </a:schemeClr>
                </a:solidFill>
                <a:latin typeface="HGPｺﾞｼｯｸE"/>
                <a:ea typeface="HGPｺﾞｼｯｸE"/>
              </a:rPr>
              <a:t>一時集合場所や</a:t>
            </a:r>
            <a:endParaRPr lang="en-US" altLang="ja-JP">
              <a:solidFill>
                <a:schemeClr val="tx1">
                  <a:lumMod val="75000"/>
                  <a:lumOff val="25000"/>
                </a:schemeClr>
              </a:solidFill>
              <a:latin typeface="HGPｺﾞｼｯｸE"/>
              <a:ea typeface="HGPｺﾞｼｯｸE"/>
            </a:endParaRPr>
          </a:p>
          <a:p>
            <a:r>
              <a:rPr lang="ja-JP" altLang="en-US">
                <a:solidFill>
                  <a:schemeClr val="tx1">
                    <a:lumMod val="75000"/>
                    <a:lumOff val="25000"/>
                  </a:schemeClr>
                </a:solidFill>
                <a:latin typeface="HGPｺﾞｼｯｸE"/>
                <a:ea typeface="HGPｺﾞｼｯｸE"/>
              </a:rPr>
              <a:t>広域避難場所へ</a:t>
            </a:r>
            <a:endParaRPr lang="en-US" altLang="ja-JP">
              <a:solidFill>
                <a:schemeClr val="tx1">
                  <a:lumMod val="75000"/>
                  <a:lumOff val="25000"/>
                </a:schemeClr>
              </a:solidFill>
              <a:latin typeface="HGPｺﾞｼｯｸE"/>
              <a:ea typeface="HGPｺﾞｼｯｸE"/>
            </a:endParaRPr>
          </a:p>
          <a:p>
            <a:r>
              <a:rPr lang="ja-JP" altLang="en-US">
                <a:solidFill>
                  <a:schemeClr val="tx1">
                    <a:lumMod val="75000"/>
                    <a:lumOff val="25000"/>
                  </a:schemeClr>
                </a:solidFill>
                <a:latin typeface="HGPｺﾞｼｯｸE"/>
                <a:ea typeface="HGPｺﾞｼｯｸE"/>
              </a:rPr>
              <a:t>避難</a:t>
            </a:r>
            <a:endParaRPr lang="en-US" altLang="ja-JP">
              <a:solidFill>
                <a:schemeClr val="tx1">
                  <a:lumMod val="75000"/>
                  <a:lumOff val="25000"/>
                </a:schemeClr>
              </a:solidFill>
              <a:latin typeface="HGPｺﾞｼｯｸE"/>
              <a:ea typeface="HGPｺﾞｼｯｸE"/>
            </a:endParaRPr>
          </a:p>
        </p:txBody>
      </p:sp>
      <p:sp>
        <p:nvSpPr>
          <p:cNvPr id="51" name="矢印: 右 50">
            <a:extLst>
              <a:ext uri="{FF2B5EF4-FFF2-40B4-BE49-F238E27FC236}">
                <a16:creationId xmlns:a16="http://schemas.microsoft.com/office/drawing/2014/main" id="{C41A9EA2-D1A3-486E-9FAB-AADF2083D8DA}"/>
              </a:ext>
            </a:extLst>
          </p:cNvPr>
          <p:cNvSpPr/>
          <p:nvPr/>
        </p:nvSpPr>
        <p:spPr>
          <a:xfrm>
            <a:off x="4183438" y="4837218"/>
            <a:ext cx="1372394" cy="1554383"/>
          </a:xfrm>
          <a:prstGeom prst="rightArrow">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a:ea typeface="HGPｺﾞｼｯｸE"/>
            </a:endParaRPr>
          </a:p>
        </p:txBody>
      </p:sp>
      <p:sp>
        <p:nvSpPr>
          <p:cNvPr id="52" name="テキスト ボックス 51">
            <a:extLst>
              <a:ext uri="{FF2B5EF4-FFF2-40B4-BE49-F238E27FC236}">
                <a16:creationId xmlns:a16="http://schemas.microsoft.com/office/drawing/2014/main" id="{F5550E19-291B-463C-A78D-E3C87F45CB55}"/>
              </a:ext>
            </a:extLst>
          </p:cNvPr>
          <p:cNvSpPr txBox="1"/>
          <p:nvPr/>
        </p:nvSpPr>
        <p:spPr>
          <a:xfrm>
            <a:off x="4171552" y="5285457"/>
            <a:ext cx="1261884" cy="738664"/>
          </a:xfrm>
          <a:prstGeom prst="rect">
            <a:avLst/>
          </a:prstGeom>
          <a:noFill/>
        </p:spPr>
        <p:txBody>
          <a:bodyPr wrap="none" rtlCol="0">
            <a:spAutoFit/>
          </a:bodyPr>
          <a:lstStyle/>
          <a:p>
            <a:r>
              <a:rPr kumimoji="1" lang="ja-JP" altLang="en-US" sz="1400">
                <a:solidFill>
                  <a:srgbClr val="404040"/>
                </a:solidFill>
                <a:latin typeface="HGPｺﾞｼｯｸE"/>
                <a:ea typeface="HGPｺﾞｼｯｸE"/>
              </a:rPr>
              <a:t>自身と家族</a:t>
            </a:r>
            <a:endParaRPr kumimoji="1" lang="en-US" altLang="ja-JP" sz="1400">
              <a:solidFill>
                <a:srgbClr val="404040"/>
              </a:solidFill>
              <a:latin typeface="HGPｺﾞｼｯｸE"/>
              <a:ea typeface="HGPｺﾞｼｯｸE"/>
            </a:endParaRPr>
          </a:p>
          <a:p>
            <a:r>
              <a:rPr kumimoji="1" lang="ja-JP" altLang="en-US" sz="1400">
                <a:solidFill>
                  <a:srgbClr val="404040"/>
                </a:solidFill>
                <a:latin typeface="HGPｺﾞｼｯｸE"/>
                <a:ea typeface="HGPｺﾞｼｯｸE"/>
              </a:rPr>
              <a:t>の安全が確認</a:t>
            </a:r>
            <a:endParaRPr kumimoji="1" lang="en-US" altLang="ja-JP" sz="1400">
              <a:solidFill>
                <a:srgbClr val="404040"/>
              </a:solidFill>
              <a:latin typeface="HGPｺﾞｼｯｸE"/>
              <a:ea typeface="HGPｺﾞｼｯｸE"/>
            </a:endParaRPr>
          </a:p>
          <a:p>
            <a:r>
              <a:rPr kumimoji="1" lang="ja-JP" altLang="en-US" sz="1400">
                <a:solidFill>
                  <a:srgbClr val="404040"/>
                </a:solidFill>
                <a:latin typeface="HGPｺﾞｼｯｸE"/>
                <a:ea typeface="HGPｺﾞｼｯｸE"/>
              </a:rPr>
              <a:t>できたら</a:t>
            </a:r>
          </a:p>
        </p:txBody>
      </p:sp>
      <p:sp>
        <p:nvSpPr>
          <p:cNvPr id="24" name="テキスト ボックス 23">
            <a:extLst>
              <a:ext uri="{FF2B5EF4-FFF2-40B4-BE49-F238E27FC236}">
                <a16:creationId xmlns:a16="http://schemas.microsoft.com/office/drawing/2014/main" id="{894D841C-02CB-4EC6-A67F-A3D1DC46A3EE}"/>
              </a:ext>
            </a:extLst>
          </p:cNvPr>
          <p:cNvSpPr txBox="1"/>
          <p:nvPr/>
        </p:nvSpPr>
        <p:spPr>
          <a:xfrm>
            <a:off x="326873" y="2083232"/>
            <a:ext cx="2023623" cy="369332"/>
          </a:xfrm>
          <a:prstGeom prst="rect">
            <a:avLst/>
          </a:prstGeom>
          <a:noFill/>
        </p:spPr>
        <p:txBody>
          <a:bodyPr wrap="square" rtlCol="0">
            <a:spAutoFit/>
          </a:bodyPr>
          <a:lstStyle/>
          <a:p>
            <a:r>
              <a:rPr kumimoji="1" lang="ja-JP" altLang="en-US">
                <a:solidFill>
                  <a:schemeClr val="tx1">
                    <a:lumMod val="75000"/>
                    <a:lumOff val="25000"/>
                  </a:schemeClr>
                </a:solidFill>
                <a:latin typeface="HGPｺﾞｼｯｸE"/>
                <a:ea typeface="HGPｺﾞｼｯｸE"/>
              </a:rPr>
              <a:t>（緊急地震速報）</a:t>
            </a:r>
            <a:endParaRPr kumimoji="1" lang="en-US" altLang="ja-JP">
              <a:solidFill>
                <a:schemeClr val="tx1">
                  <a:lumMod val="75000"/>
                  <a:lumOff val="25000"/>
                </a:schemeClr>
              </a:solidFill>
              <a:latin typeface="HGPｺﾞｼｯｸE"/>
              <a:ea typeface="HGPｺﾞｼｯｸE"/>
            </a:endParaRPr>
          </a:p>
        </p:txBody>
      </p:sp>
      <p:sp>
        <p:nvSpPr>
          <p:cNvPr id="25" name="テキスト ボックス 24">
            <a:extLst>
              <a:ext uri="{FF2B5EF4-FFF2-40B4-BE49-F238E27FC236}">
                <a16:creationId xmlns:a16="http://schemas.microsoft.com/office/drawing/2014/main" id="{4BDFF4FD-7C2C-4438-B8E2-65F5491130CF}"/>
              </a:ext>
            </a:extLst>
          </p:cNvPr>
          <p:cNvSpPr txBox="1"/>
          <p:nvPr/>
        </p:nvSpPr>
        <p:spPr>
          <a:xfrm>
            <a:off x="2445707" y="2146181"/>
            <a:ext cx="6435493" cy="584775"/>
          </a:xfrm>
          <a:prstGeom prst="rect">
            <a:avLst/>
          </a:prstGeom>
          <a:noFill/>
        </p:spPr>
        <p:txBody>
          <a:bodyPr wrap="square" rtlCol="0">
            <a:spAutoFit/>
          </a:bodyPr>
          <a:lstStyle/>
          <a:p>
            <a:r>
              <a:rPr kumimoji="1" lang="ja-JP" altLang="en-US" sz="1600">
                <a:solidFill>
                  <a:schemeClr val="tx1">
                    <a:lumMod val="75000"/>
                    <a:lumOff val="25000"/>
                  </a:schemeClr>
                </a:solidFill>
                <a:latin typeface="HGPｺﾞｼｯｸE"/>
                <a:ea typeface="HGPｺﾞｼｯｸE"/>
              </a:rPr>
              <a:t>周囲の状況に応じて、あわてずに、まず身の安全を確保しましょう。</a:t>
            </a:r>
            <a:br>
              <a:rPr kumimoji="1" lang="en-US" altLang="ja-JP" sz="1600">
                <a:solidFill>
                  <a:schemeClr val="tx1">
                    <a:lumMod val="75000"/>
                    <a:lumOff val="25000"/>
                  </a:schemeClr>
                </a:solidFill>
                <a:latin typeface="HGPｺﾞｼｯｸE"/>
                <a:ea typeface="HGPｺﾞｼｯｸE"/>
              </a:rPr>
            </a:br>
            <a:r>
              <a:rPr kumimoji="1" lang="ja-JP" altLang="en-US" sz="1600">
                <a:solidFill>
                  <a:schemeClr val="tx1">
                    <a:lumMod val="75000"/>
                    <a:lumOff val="25000"/>
                  </a:schemeClr>
                </a:solidFill>
                <a:latin typeface="HGPｺﾞｼｯｸE"/>
                <a:ea typeface="HGPｺﾞｼｯｸE"/>
              </a:rPr>
              <a:t>（全ての地震で緊急地震速報が発表されるものではありません。）</a:t>
            </a:r>
          </a:p>
        </p:txBody>
      </p:sp>
      <p:sp>
        <p:nvSpPr>
          <p:cNvPr id="26" name="テキスト ボックス 25">
            <a:extLst>
              <a:ext uri="{FF2B5EF4-FFF2-40B4-BE49-F238E27FC236}">
                <a16:creationId xmlns:a16="http://schemas.microsoft.com/office/drawing/2014/main" id="{9C306983-7F01-4A59-A990-F3BB20ABCDA8}"/>
              </a:ext>
            </a:extLst>
          </p:cNvPr>
          <p:cNvSpPr txBox="1"/>
          <p:nvPr/>
        </p:nvSpPr>
        <p:spPr>
          <a:xfrm>
            <a:off x="0" y="6586514"/>
            <a:ext cx="1665841"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参考：東京都「東京防災」</a:t>
            </a:r>
          </a:p>
        </p:txBody>
      </p:sp>
      <p:sp>
        <p:nvSpPr>
          <p:cNvPr id="3" name="テキスト ボックス 2">
            <a:extLst>
              <a:ext uri="{FF2B5EF4-FFF2-40B4-BE49-F238E27FC236}">
                <a16:creationId xmlns:a16="http://schemas.microsoft.com/office/drawing/2014/main" id="{F517D881-73D2-2925-639B-8ABD4BF809B9}"/>
              </a:ext>
            </a:extLst>
          </p:cNvPr>
          <p:cNvSpPr txBox="1"/>
          <p:nvPr/>
        </p:nvSpPr>
        <p:spPr>
          <a:xfrm>
            <a:off x="2447925" y="2838293"/>
            <a:ext cx="3670843" cy="400110"/>
          </a:xfrm>
          <a:prstGeom prst="rect">
            <a:avLst/>
          </a:prstGeom>
          <a:noFill/>
        </p:spPr>
        <p:txBody>
          <a:bodyPr wrap="square" rtlCol="0">
            <a:spAutoFit/>
          </a:bodyPr>
          <a:lstStyle/>
          <a:p>
            <a:r>
              <a:rPr kumimoji="1" lang="ja-JP" altLang="en-US" sz="2000">
                <a:solidFill>
                  <a:schemeClr val="tx1">
                    <a:lumMod val="75000"/>
                    <a:lumOff val="25000"/>
                  </a:schemeClr>
                </a:solidFill>
                <a:latin typeface="HGPｺﾞｼｯｸE"/>
                <a:ea typeface="HGPｺﾞｼｯｸE"/>
              </a:rPr>
              <a:t>身の安全の確保（いのちを守る）</a:t>
            </a:r>
          </a:p>
        </p:txBody>
      </p:sp>
      <p:sp>
        <p:nvSpPr>
          <p:cNvPr id="5" name="テキスト ボックス 4">
            <a:extLst>
              <a:ext uri="{FF2B5EF4-FFF2-40B4-BE49-F238E27FC236}">
                <a16:creationId xmlns:a16="http://schemas.microsoft.com/office/drawing/2014/main" id="{CF924419-9B90-657E-D429-04D73A3C3690}"/>
              </a:ext>
            </a:extLst>
          </p:cNvPr>
          <p:cNvSpPr txBox="1"/>
          <p:nvPr/>
        </p:nvSpPr>
        <p:spPr>
          <a:xfrm>
            <a:off x="2445707" y="3513118"/>
            <a:ext cx="3825086" cy="400110"/>
          </a:xfrm>
          <a:prstGeom prst="rect">
            <a:avLst/>
          </a:prstGeom>
          <a:noFill/>
        </p:spPr>
        <p:txBody>
          <a:bodyPr wrap="none" rtlCol="0">
            <a:spAutoFit/>
          </a:bodyPr>
          <a:lstStyle/>
          <a:p>
            <a:r>
              <a:rPr kumimoji="1" lang="ja-JP" altLang="en-US" sz="2000">
                <a:solidFill>
                  <a:schemeClr val="tx1">
                    <a:lumMod val="75000"/>
                    <a:lumOff val="25000"/>
                  </a:schemeClr>
                </a:solidFill>
                <a:latin typeface="HGPｺﾞｼｯｸE"/>
                <a:ea typeface="HGPｺﾞｼｯｸE"/>
              </a:rPr>
              <a:t>火の始末</a:t>
            </a:r>
            <a:r>
              <a:rPr lang="ja-JP" altLang="en-US" sz="2000">
                <a:solidFill>
                  <a:schemeClr val="tx1">
                    <a:lumMod val="75000"/>
                    <a:lumOff val="25000"/>
                  </a:schemeClr>
                </a:solidFill>
                <a:latin typeface="HGPｺﾞｼｯｸE"/>
                <a:ea typeface="HGPｺﾞｼｯｸE"/>
              </a:rPr>
              <a:t>・初期消火、出口の確保</a:t>
            </a:r>
            <a:endParaRPr kumimoji="1" lang="en-US" altLang="ja-JP" sz="2000">
              <a:solidFill>
                <a:schemeClr val="tx1">
                  <a:lumMod val="75000"/>
                  <a:lumOff val="25000"/>
                </a:schemeClr>
              </a:solidFill>
              <a:latin typeface="HGPｺﾞｼｯｸE"/>
              <a:ea typeface="HGPｺﾞｼｯｸE"/>
            </a:endParaRPr>
          </a:p>
        </p:txBody>
      </p:sp>
      <p:sp>
        <p:nvSpPr>
          <p:cNvPr id="6" name="テキスト ボックス 5">
            <a:extLst>
              <a:ext uri="{FF2B5EF4-FFF2-40B4-BE49-F238E27FC236}">
                <a16:creationId xmlns:a16="http://schemas.microsoft.com/office/drawing/2014/main" id="{6E93A2B0-06F1-B467-A9E6-A25C5485179D}"/>
              </a:ext>
            </a:extLst>
          </p:cNvPr>
          <p:cNvSpPr txBox="1"/>
          <p:nvPr/>
        </p:nvSpPr>
        <p:spPr>
          <a:xfrm>
            <a:off x="2441418" y="3817555"/>
            <a:ext cx="4349268" cy="400110"/>
          </a:xfrm>
          <a:prstGeom prst="rect">
            <a:avLst/>
          </a:prstGeom>
          <a:noFill/>
        </p:spPr>
        <p:txBody>
          <a:bodyPr wrap="none" rtlCol="0">
            <a:spAutoFit/>
          </a:bodyPr>
          <a:lstStyle/>
          <a:p>
            <a:r>
              <a:rPr kumimoji="1" lang="ja-JP" altLang="en-US" sz="2000">
                <a:solidFill>
                  <a:schemeClr val="tx1">
                    <a:lumMod val="75000"/>
                    <a:lumOff val="25000"/>
                  </a:schemeClr>
                </a:solidFill>
                <a:latin typeface="HGPｺﾞｼｯｸE"/>
                <a:ea typeface="HGPｺﾞｼｯｸE"/>
              </a:rPr>
              <a:t>家族の安全確保・安否確認、情報収集</a:t>
            </a:r>
          </a:p>
        </p:txBody>
      </p:sp>
      <p:sp>
        <p:nvSpPr>
          <p:cNvPr id="7" name="テキスト ボックス 6">
            <a:extLst>
              <a:ext uri="{FF2B5EF4-FFF2-40B4-BE49-F238E27FC236}">
                <a16:creationId xmlns:a16="http://schemas.microsoft.com/office/drawing/2014/main" id="{639253DE-26EB-1865-0AB4-5D284ACEB1AF}"/>
              </a:ext>
            </a:extLst>
          </p:cNvPr>
          <p:cNvSpPr txBox="1"/>
          <p:nvPr/>
        </p:nvSpPr>
        <p:spPr>
          <a:xfrm>
            <a:off x="753157" y="3856279"/>
            <a:ext cx="1107996" cy="369332"/>
          </a:xfrm>
          <a:prstGeom prst="rect">
            <a:avLst/>
          </a:prstGeom>
          <a:noFill/>
        </p:spPr>
        <p:txBody>
          <a:bodyPr wrap="none" rtlCol="0">
            <a:spAutoFit/>
          </a:bodyPr>
          <a:lstStyle/>
          <a:p>
            <a:pPr algn="ctr"/>
            <a:r>
              <a:rPr kumimoji="1" lang="ja-JP" altLang="en-US">
                <a:solidFill>
                  <a:schemeClr val="tx1">
                    <a:lumMod val="75000"/>
                    <a:lumOff val="25000"/>
                  </a:schemeClr>
                </a:solidFill>
                <a:latin typeface="HGPｺﾞｼｯｸE"/>
                <a:ea typeface="HGPｺﾞｼｯｸE"/>
              </a:rPr>
              <a:t>発生直後</a:t>
            </a:r>
            <a:endParaRPr kumimoji="1" lang="en-US" altLang="ja-JP">
              <a:solidFill>
                <a:schemeClr val="tx1">
                  <a:lumMod val="75000"/>
                  <a:lumOff val="25000"/>
                </a:schemeClr>
              </a:solidFill>
              <a:latin typeface="HGPｺﾞｼｯｸE"/>
              <a:ea typeface="HGPｺﾞｼｯｸE"/>
            </a:endParaRPr>
          </a:p>
        </p:txBody>
      </p:sp>
      <p:sp>
        <p:nvSpPr>
          <p:cNvPr id="8" name="テキスト ボックス 7">
            <a:extLst>
              <a:ext uri="{FF2B5EF4-FFF2-40B4-BE49-F238E27FC236}">
                <a16:creationId xmlns:a16="http://schemas.microsoft.com/office/drawing/2014/main" id="{1CE5F338-76A4-DB9E-129F-7A1E5112D39B}"/>
              </a:ext>
            </a:extLst>
          </p:cNvPr>
          <p:cNvSpPr txBox="1"/>
          <p:nvPr/>
        </p:nvSpPr>
        <p:spPr>
          <a:xfrm>
            <a:off x="2661364" y="3110021"/>
            <a:ext cx="5245347" cy="338554"/>
          </a:xfrm>
          <a:prstGeom prst="rect">
            <a:avLst/>
          </a:prstGeom>
          <a:noFill/>
        </p:spPr>
        <p:txBody>
          <a:bodyPr wrap="none" rtlCol="0">
            <a:spAutoFit/>
          </a:bodyPr>
          <a:lstStyle/>
          <a:p>
            <a:r>
              <a:rPr kumimoji="1" lang="ja-JP" altLang="en-US" sz="1600">
                <a:solidFill>
                  <a:schemeClr val="tx1">
                    <a:lumMod val="75000"/>
                    <a:lumOff val="25000"/>
                  </a:schemeClr>
                </a:solidFill>
                <a:latin typeface="HGPｺﾞｼｯｸE"/>
                <a:ea typeface="HGPｺﾞｼｯｸE"/>
              </a:rPr>
              <a:t>物が「落ちてこない・倒れてこない・移動しない」場所に移動</a:t>
            </a:r>
            <a:endParaRPr kumimoji="1" lang="en-US" altLang="ja-JP" sz="1600">
              <a:solidFill>
                <a:schemeClr val="tx1">
                  <a:lumMod val="75000"/>
                  <a:lumOff val="25000"/>
                </a:schemeClr>
              </a:solidFill>
              <a:latin typeface="HGPｺﾞｼｯｸE"/>
              <a:ea typeface="HGPｺﾞｼｯｸE"/>
            </a:endParaRPr>
          </a:p>
        </p:txBody>
      </p:sp>
      <p:sp>
        <p:nvSpPr>
          <p:cNvPr id="9" name="テキスト ボックス 8">
            <a:extLst>
              <a:ext uri="{FF2B5EF4-FFF2-40B4-BE49-F238E27FC236}">
                <a16:creationId xmlns:a16="http://schemas.microsoft.com/office/drawing/2014/main" id="{DD81A9DF-86CC-C728-A55F-04D441A5AA14}"/>
              </a:ext>
            </a:extLst>
          </p:cNvPr>
          <p:cNvSpPr txBox="1"/>
          <p:nvPr/>
        </p:nvSpPr>
        <p:spPr>
          <a:xfrm>
            <a:off x="868574" y="3088544"/>
            <a:ext cx="877163" cy="369332"/>
          </a:xfrm>
          <a:prstGeom prst="rect">
            <a:avLst/>
          </a:prstGeom>
          <a:noFill/>
        </p:spPr>
        <p:txBody>
          <a:bodyPr wrap="none" rtlCol="0">
            <a:spAutoFit/>
          </a:bodyPr>
          <a:lstStyle/>
          <a:p>
            <a:pPr algn="ctr"/>
            <a:r>
              <a:rPr kumimoji="1" lang="ja-JP" altLang="en-US">
                <a:solidFill>
                  <a:schemeClr val="tx1">
                    <a:lumMod val="75000"/>
                    <a:lumOff val="25000"/>
                  </a:schemeClr>
                </a:solidFill>
                <a:latin typeface="HGPｺﾞｼｯｸE"/>
                <a:ea typeface="HGPｺﾞｼｯｸE"/>
              </a:rPr>
              <a:t>発生時</a:t>
            </a:r>
            <a:endParaRPr kumimoji="1" lang="en-US" altLang="ja-JP">
              <a:solidFill>
                <a:schemeClr val="tx1">
                  <a:lumMod val="75000"/>
                  <a:lumOff val="25000"/>
                </a:schemeClr>
              </a:solidFill>
              <a:latin typeface="HGPｺﾞｼｯｸE"/>
              <a:ea typeface="HGPｺﾞｼｯｸE"/>
            </a:endParaRPr>
          </a:p>
        </p:txBody>
      </p:sp>
      <p:sp>
        <p:nvSpPr>
          <p:cNvPr id="10" name="テキスト ボックス 9">
            <a:extLst>
              <a:ext uri="{FF2B5EF4-FFF2-40B4-BE49-F238E27FC236}">
                <a16:creationId xmlns:a16="http://schemas.microsoft.com/office/drawing/2014/main" id="{058DDDBC-7451-35E8-9FF9-1FA9361DA134}"/>
              </a:ext>
            </a:extLst>
          </p:cNvPr>
          <p:cNvSpPr txBox="1"/>
          <p:nvPr/>
        </p:nvSpPr>
        <p:spPr>
          <a:xfrm>
            <a:off x="2445707" y="4121992"/>
            <a:ext cx="2675732" cy="400110"/>
          </a:xfrm>
          <a:prstGeom prst="rect">
            <a:avLst/>
          </a:prstGeom>
          <a:noFill/>
        </p:spPr>
        <p:txBody>
          <a:bodyPr wrap="none" rtlCol="0">
            <a:spAutoFit/>
          </a:bodyPr>
          <a:lstStyle/>
          <a:p>
            <a:r>
              <a:rPr kumimoji="1" lang="ja-JP" altLang="en-US" sz="2000">
                <a:solidFill>
                  <a:schemeClr val="tx1">
                    <a:lumMod val="75000"/>
                    <a:lumOff val="25000"/>
                  </a:schemeClr>
                </a:solidFill>
                <a:latin typeface="HGPｺﾞｼｯｸE"/>
                <a:ea typeface="HGPｺﾞｼｯｸE"/>
              </a:rPr>
              <a:t>津波の危険からの避難</a:t>
            </a:r>
            <a:endParaRPr kumimoji="1" lang="en-US" altLang="ja-JP" sz="2000">
              <a:solidFill>
                <a:schemeClr val="tx1">
                  <a:lumMod val="75000"/>
                  <a:lumOff val="25000"/>
                </a:schemeClr>
              </a:solidFill>
              <a:latin typeface="HGPｺﾞｼｯｸE"/>
              <a:ea typeface="HGPｺﾞｼｯｸE"/>
            </a:endParaRPr>
          </a:p>
        </p:txBody>
      </p:sp>
    </p:spTree>
    <p:extLst>
      <p:ext uri="{BB962C8B-B14F-4D97-AF65-F5344CB8AC3E}">
        <p14:creationId xmlns:p14="http://schemas.microsoft.com/office/powerpoint/2010/main" val="4150764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solidFill>
            <a:srgbClr val="35A16B"/>
          </a:solidFill>
        </p:spPr>
        <p:txBody>
          <a:bodyPr/>
          <a:lstStyle/>
          <a:p>
            <a:r>
              <a:rPr lang="ja-JP" altLang="en-US"/>
              <a:t>地域特性に応じた対応の違い　－地震－</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15</a:t>
            </a:fld>
            <a:endParaRPr kumimoji="1" lang="ja-JP" altLang="en-US"/>
          </a:p>
        </p:txBody>
      </p:sp>
      <p:sp>
        <p:nvSpPr>
          <p:cNvPr id="19" name="正方形/長方形 18">
            <a:extLst>
              <a:ext uri="{FF2B5EF4-FFF2-40B4-BE49-F238E27FC236}">
                <a16:creationId xmlns:a16="http://schemas.microsoft.com/office/drawing/2014/main" id="{56BD1265-99DC-4590-B6B5-FE5A3E2B0B56}"/>
              </a:ext>
            </a:extLst>
          </p:cNvPr>
          <p:cNvSpPr/>
          <p:nvPr/>
        </p:nvSpPr>
        <p:spPr>
          <a:xfrm>
            <a:off x="262800" y="795698"/>
            <a:ext cx="8618400" cy="1023907"/>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地域特性に応じて対応の優先度が異なることがある</a:t>
            </a:r>
            <a:br>
              <a:rPr lang="en-US" altLang="ja-JP" sz="2800">
                <a:solidFill>
                  <a:srgbClr val="404040"/>
                </a:solidFill>
                <a:latin typeface="HGPｺﾞｼｯｸE" panose="020B0900000000000000" pitchFamily="50" charset="-128"/>
                <a:ea typeface="HGPｺﾞｼｯｸE" panose="020B0900000000000000" pitchFamily="50" charset="-128"/>
              </a:rPr>
            </a:br>
            <a:r>
              <a:rPr lang="ja-JP" altLang="en-US" sz="2800">
                <a:solidFill>
                  <a:srgbClr val="404040"/>
                </a:solidFill>
                <a:latin typeface="HGPｺﾞｼｯｸE" panose="020B0900000000000000" pitchFamily="50" charset="-128"/>
                <a:ea typeface="HGPｺﾞｼｯｸE" panose="020B0900000000000000" pitchFamily="50" charset="-128"/>
              </a:rPr>
              <a:t>ため、日頃から地域の特性を把握することが重要です</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24" name="正方形/長方形 23">
            <a:extLst>
              <a:ext uri="{FF2B5EF4-FFF2-40B4-BE49-F238E27FC236}">
                <a16:creationId xmlns:a16="http://schemas.microsoft.com/office/drawing/2014/main" id="{32366A42-2D6C-4C05-A2E5-2A8EB4AC1449}"/>
              </a:ext>
            </a:extLst>
          </p:cNvPr>
          <p:cNvSpPr/>
          <p:nvPr/>
        </p:nvSpPr>
        <p:spPr>
          <a:xfrm>
            <a:off x="252000" y="2072851"/>
            <a:ext cx="2700000" cy="4139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a:ea typeface="HGPｺﾞｼｯｸE"/>
            </a:endParaRPr>
          </a:p>
        </p:txBody>
      </p:sp>
      <p:sp>
        <p:nvSpPr>
          <p:cNvPr id="25" name="正方形/長方形 24">
            <a:extLst>
              <a:ext uri="{FF2B5EF4-FFF2-40B4-BE49-F238E27FC236}">
                <a16:creationId xmlns:a16="http://schemas.microsoft.com/office/drawing/2014/main" id="{CBB7AECF-BA37-4BFF-972E-A4098E4DE702}"/>
              </a:ext>
            </a:extLst>
          </p:cNvPr>
          <p:cNvSpPr/>
          <p:nvPr/>
        </p:nvSpPr>
        <p:spPr>
          <a:xfrm>
            <a:off x="3222000" y="2068631"/>
            <a:ext cx="2700000" cy="4139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a:ea typeface="HGPｺﾞｼｯｸE"/>
            </a:endParaRPr>
          </a:p>
        </p:txBody>
      </p:sp>
      <p:sp>
        <p:nvSpPr>
          <p:cNvPr id="26" name="正方形/長方形 25">
            <a:extLst>
              <a:ext uri="{FF2B5EF4-FFF2-40B4-BE49-F238E27FC236}">
                <a16:creationId xmlns:a16="http://schemas.microsoft.com/office/drawing/2014/main" id="{C661B43C-109A-4C08-8CBD-47AD1A6AE1FF}"/>
              </a:ext>
            </a:extLst>
          </p:cNvPr>
          <p:cNvSpPr/>
          <p:nvPr/>
        </p:nvSpPr>
        <p:spPr>
          <a:xfrm>
            <a:off x="6192000" y="2068631"/>
            <a:ext cx="2700000" cy="4139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a:ea typeface="HGPｺﾞｼｯｸE"/>
            </a:endParaRPr>
          </a:p>
        </p:txBody>
      </p:sp>
      <p:pic>
        <p:nvPicPr>
          <p:cNvPr id="27" name="図 26">
            <a:extLst>
              <a:ext uri="{FF2B5EF4-FFF2-40B4-BE49-F238E27FC236}">
                <a16:creationId xmlns:a16="http://schemas.microsoft.com/office/drawing/2014/main" id="{1796E25F-E890-4238-A5AE-FB7B19F68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49" y="2269449"/>
            <a:ext cx="2240202" cy="1639827"/>
          </a:xfrm>
          <a:prstGeom prst="rect">
            <a:avLst/>
          </a:prstGeom>
        </p:spPr>
      </p:pic>
      <p:pic>
        <p:nvPicPr>
          <p:cNvPr id="28" name="図 27">
            <a:extLst>
              <a:ext uri="{FF2B5EF4-FFF2-40B4-BE49-F238E27FC236}">
                <a16:creationId xmlns:a16="http://schemas.microsoft.com/office/drawing/2014/main" id="{B7099EB2-293D-4F30-8035-B4EE95516E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349" y="2211519"/>
            <a:ext cx="2241302" cy="1755687"/>
          </a:xfrm>
          <a:prstGeom prst="rect">
            <a:avLst/>
          </a:prstGeom>
        </p:spPr>
      </p:pic>
      <p:pic>
        <p:nvPicPr>
          <p:cNvPr id="29" name="図 28">
            <a:extLst>
              <a:ext uri="{FF2B5EF4-FFF2-40B4-BE49-F238E27FC236}">
                <a16:creationId xmlns:a16="http://schemas.microsoft.com/office/drawing/2014/main" id="{E5B08859-6128-4EE9-9212-03FB5AB8DE1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08756" y="2251220"/>
            <a:ext cx="2126488" cy="1676285"/>
          </a:xfrm>
          <a:prstGeom prst="rect">
            <a:avLst/>
          </a:prstGeom>
        </p:spPr>
      </p:pic>
      <p:sp>
        <p:nvSpPr>
          <p:cNvPr id="30" name="正方形/長方形 29">
            <a:extLst>
              <a:ext uri="{FF2B5EF4-FFF2-40B4-BE49-F238E27FC236}">
                <a16:creationId xmlns:a16="http://schemas.microsoft.com/office/drawing/2014/main" id="{5B606D8C-809A-409D-AC3F-2DC2310EB093}"/>
              </a:ext>
            </a:extLst>
          </p:cNvPr>
          <p:cNvSpPr/>
          <p:nvPr/>
        </p:nvSpPr>
        <p:spPr>
          <a:xfrm>
            <a:off x="252000" y="4158302"/>
            <a:ext cx="2700000" cy="1585049"/>
          </a:xfrm>
          <a:prstGeom prst="rect">
            <a:avLst/>
          </a:prstGeom>
        </p:spPr>
        <p:txBody>
          <a:bodyPr wrap="square">
            <a:spAutoFit/>
          </a:bodyPr>
          <a:lstStyle/>
          <a:p>
            <a:pPr algn="just"/>
            <a:r>
              <a:rPr lang="ja-JP" altLang="en-US" sz="2000">
                <a:latin typeface="HGPｺﾞｼｯｸE"/>
                <a:ea typeface="HGPｺﾞｼｯｸE"/>
              </a:rPr>
              <a:t>沿岸部・津波被害が</a:t>
            </a:r>
            <a:br>
              <a:rPr lang="en-US" altLang="ja-JP" sz="2000">
                <a:latin typeface="HGPｺﾞｼｯｸE"/>
                <a:ea typeface="HGPｺﾞｼｯｸE"/>
              </a:rPr>
            </a:br>
            <a:r>
              <a:rPr lang="ja-JP" altLang="en-US" sz="2000">
                <a:latin typeface="HGPｺﾞｼｯｸE"/>
                <a:ea typeface="HGPｺﾞｼｯｸE"/>
              </a:rPr>
              <a:t>想定されている地域</a:t>
            </a:r>
            <a:endParaRPr lang="en-US" altLang="ja-JP" sz="2000">
              <a:latin typeface="HGPｺﾞｼｯｸE"/>
              <a:ea typeface="HGPｺﾞｼｯｸE"/>
            </a:endParaRPr>
          </a:p>
          <a:p>
            <a:pPr algn="just"/>
            <a:endParaRPr lang="en-US" altLang="ja-JP" sz="2000">
              <a:latin typeface="HGPｺﾞｼｯｸE"/>
              <a:ea typeface="HGPｺﾞｼｯｸE"/>
            </a:endParaRPr>
          </a:p>
          <a:p>
            <a:pPr algn="just">
              <a:spcBef>
                <a:spcPts val="600"/>
              </a:spcBef>
              <a:spcAft>
                <a:spcPts val="2400"/>
              </a:spcAft>
            </a:pPr>
            <a:r>
              <a:rPr lang="ja-JP" altLang="en-US" sz="1600" spc="-150">
                <a:latin typeface="HGPｺﾞｼｯｸE"/>
                <a:ea typeface="HGPｺﾞｼｯｸE"/>
              </a:rPr>
              <a:t>最優先で津波から逃れることが</a:t>
            </a:r>
            <a:r>
              <a:rPr lang="ja-JP" altLang="en-US" sz="1600">
                <a:latin typeface="HGPｺﾞｼｯｸE"/>
                <a:ea typeface="HGPｺﾞｼｯｸE"/>
              </a:rPr>
              <a:t>できる場所へ避難する</a:t>
            </a:r>
            <a:endParaRPr lang="en-US" altLang="ja-JP" sz="1200">
              <a:latin typeface="HGPｺﾞｼｯｸE"/>
              <a:ea typeface="HGPｺﾞｼｯｸE"/>
            </a:endParaRPr>
          </a:p>
        </p:txBody>
      </p:sp>
      <p:sp>
        <p:nvSpPr>
          <p:cNvPr id="31" name="正方形/長方形 30">
            <a:extLst>
              <a:ext uri="{FF2B5EF4-FFF2-40B4-BE49-F238E27FC236}">
                <a16:creationId xmlns:a16="http://schemas.microsoft.com/office/drawing/2014/main" id="{85EECF38-3582-40EB-B1D3-364FD0C99A9F}"/>
              </a:ext>
            </a:extLst>
          </p:cNvPr>
          <p:cNvSpPr/>
          <p:nvPr/>
        </p:nvSpPr>
        <p:spPr>
          <a:xfrm>
            <a:off x="3222000" y="4158302"/>
            <a:ext cx="2700000" cy="1585049"/>
          </a:xfrm>
          <a:prstGeom prst="rect">
            <a:avLst/>
          </a:prstGeom>
        </p:spPr>
        <p:txBody>
          <a:bodyPr wrap="square">
            <a:spAutoFit/>
          </a:bodyPr>
          <a:lstStyle/>
          <a:p>
            <a:pPr algn="just"/>
            <a:r>
              <a:rPr lang="ja-JP" altLang="en-US" sz="2000">
                <a:latin typeface="HGPｺﾞｼｯｸE"/>
                <a:ea typeface="HGPｺﾞｼｯｸE"/>
              </a:rPr>
              <a:t>山間部・土砂災害の</a:t>
            </a:r>
            <a:br>
              <a:rPr lang="en-US" altLang="ja-JP" sz="2000">
                <a:latin typeface="HGPｺﾞｼｯｸE"/>
                <a:ea typeface="HGPｺﾞｼｯｸE"/>
              </a:rPr>
            </a:br>
            <a:r>
              <a:rPr lang="ja-JP" altLang="en-US" sz="2000">
                <a:latin typeface="HGPｺﾞｼｯｸE"/>
                <a:ea typeface="HGPｺﾞｼｯｸE"/>
              </a:rPr>
              <a:t>危険が想定されている地域</a:t>
            </a:r>
            <a:endParaRPr lang="en-US" altLang="ja-JP" sz="2000">
              <a:latin typeface="HGPｺﾞｼｯｸE"/>
              <a:ea typeface="HGPｺﾞｼｯｸE"/>
            </a:endParaRPr>
          </a:p>
          <a:p>
            <a:pPr algn="just">
              <a:spcBef>
                <a:spcPts val="600"/>
              </a:spcBef>
              <a:spcAft>
                <a:spcPts val="2400"/>
              </a:spcAft>
            </a:pPr>
            <a:r>
              <a:rPr lang="ja-JP" altLang="en-US" sz="1600">
                <a:latin typeface="HGPｺﾞｼｯｸE"/>
                <a:ea typeface="HGPｺﾞｼｯｸE"/>
              </a:rPr>
              <a:t>火の始末後に、土砂災害の危険がない場所へ避難する</a:t>
            </a:r>
            <a:endParaRPr lang="en-US" altLang="ja-JP" sz="1200">
              <a:latin typeface="HGPｺﾞｼｯｸE"/>
              <a:ea typeface="HGPｺﾞｼｯｸE"/>
            </a:endParaRPr>
          </a:p>
        </p:txBody>
      </p:sp>
      <p:sp>
        <p:nvSpPr>
          <p:cNvPr id="39" name="正方形/長方形 38">
            <a:extLst>
              <a:ext uri="{FF2B5EF4-FFF2-40B4-BE49-F238E27FC236}">
                <a16:creationId xmlns:a16="http://schemas.microsoft.com/office/drawing/2014/main" id="{C184280C-D0B3-4C00-94DF-F269091C7375}"/>
              </a:ext>
            </a:extLst>
          </p:cNvPr>
          <p:cNvSpPr/>
          <p:nvPr/>
        </p:nvSpPr>
        <p:spPr>
          <a:xfrm>
            <a:off x="6192000" y="4158302"/>
            <a:ext cx="2700000" cy="2077492"/>
          </a:xfrm>
          <a:prstGeom prst="rect">
            <a:avLst/>
          </a:prstGeom>
        </p:spPr>
        <p:txBody>
          <a:bodyPr wrap="square">
            <a:spAutoFit/>
          </a:bodyPr>
          <a:lstStyle/>
          <a:p>
            <a:pPr algn="just"/>
            <a:r>
              <a:rPr lang="ja-JP" altLang="en-US" sz="2000">
                <a:latin typeface="HGPｺﾞｼｯｸE"/>
                <a:ea typeface="HGPｺﾞｼｯｸE"/>
              </a:rPr>
              <a:t>木造住宅密集地域・</a:t>
            </a:r>
            <a:br>
              <a:rPr lang="en-US" altLang="ja-JP" sz="2000">
                <a:latin typeface="HGPｺﾞｼｯｸE"/>
                <a:ea typeface="HGPｺﾞｼｯｸE"/>
              </a:rPr>
            </a:br>
            <a:r>
              <a:rPr lang="ja-JP" altLang="en-US" sz="2000">
                <a:latin typeface="HGPｺﾞｼｯｸE"/>
                <a:ea typeface="HGPｺﾞｼｯｸE"/>
              </a:rPr>
              <a:t>延焼火災の被害が</a:t>
            </a:r>
            <a:br>
              <a:rPr lang="en-US" altLang="ja-JP" sz="2000">
                <a:latin typeface="HGPｺﾞｼｯｸE"/>
                <a:ea typeface="HGPｺﾞｼｯｸE"/>
              </a:rPr>
            </a:br>
            <a:r>
              <a:rPr lang="ja-JP" altLang="en-US" sz="2000">
                <a:latin typeface="HGPｺﾞｼｯｸE"/>
                <a:ea typeface="HGPｺﾞｼｯｸE"/>
              </a:rPr>
              <a:t>想定されている地域</a:t>
            </a:r>
            <a:endParaRPr lang="en-US" altLang="ja-JP" sz="2000">
              <a:latin typeface="HGPｺﾞｼｯｸE"/>
              <a:ea typeface="HGPｺﾞｼｯｸE"/>
            </a:endParaRPr>
          </a:p>
          <a:p>
            <a:pPr algn="just">
              <a:spcBef>
                <a:spcPts val="600"/>
              </a:spcBef>
              <a:spcAft>
                <a:spcPts val="1200"/>
              </a:spcAft>
            </a:pPr>
            <a:r>
              <a:rPr lang="ja-JP" altLang="en-US" sz="1600" spc="-150">
                <a:latin typeface="HGPｺﾞｼｯｸE"/>
                <a:ea typeface="HGPｺﾞｼｯｸE"/>
              </a:rPr>
              <a:t>初期消火でも食い止められないと判断した場合は、すぐに火災と煙の影響が少ない場所へ</a:t>
            </a:r>
            <a:br>
              <a:rPr lang="en-US" altLang="ja-JP" sz="1600" spc="-150">
                <a:latin typeface="HGPｺﾞｼｯｸE"/>
                <a:ea typeface="HGPｺﾞｼｯｸE"/>
              </a:rPr>
            </a:br>
            <a:r>
              <a:rPr lang="ja-JP" altLang="en-US" sz="1600" spc="-150">
                <a:latin typeface="HGPｺﾞｼｯｸE"/>
                <a:ea typeface="HGPｺﾞｼｯｸE"/>
              </a:rPr>
              <a:t>避難する</a:t>
            </a:r>
            <a:endParaRPr lang="en-US" altLang="ja-JP" sz="1600" spc="-150">
              <a:latin typeface="HGPｺﾞｼｯｸE"/>
              <a:ea typeface="HGPｺﾞｼｯｸE"/>
            </a:endParaRPr>
          </a:p>
        </p:txBody>
      </p:sp>
    </p:spTree>
    <p:extLst>
      <p:ext uri="{BB962C8B-B14F-4D97-AF65-F5344CB8AC3E}">
        <p14:creationId xmlns:p14="http://schemas.microsoft.com/office/powerpoint/2010/main" val="3488285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F03AC481-CFC4-4EE1-B2C8-1CF679A6B909}"/>
              </a:ext>
            </a:extLst>
          </p:cNvPr>
          <p:cNvSpPr/>
          <p:nvPr/>
        </p:nvSpPr>
        <p:spPr>
          <a:xfrm>
            <a:off x="262800" y="857366"/>
            <a:ext cx="8618400" cy="1813252"/>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避難先は、安全な場所であることが重要</a:t>
            </a:r>
            <a:endParaRPr lang="en-US" altLang="ja-JP" sz="2800">
              <a:solidFill>
                <a:srgbClr val="404040"/>
              </a:solidFill>
              <a:latin typeface="HGPｺﾞｼｯｸE" panose="020B0900000000000000" pitchFamily="50" charset="-128"/>
              <a:ea typeface="HGPｺﾞｼｯｸE" panose="020B0900000000000000" pitchFamily="50" charset="-128"/>
            </a:endParaRPr>
          </a:p>
          <a:p>
            <a:r>
              <a:rPr lang="ja-JP" altLang="en-US" sz="2800">
                <a:solidFill>
                  <a:srgbClr val="404040"/>
                </a:solidFill>
                <a:latin typeface="HGPｺﾞｼｯｸE" panose="020B0900000000000000" pitchFamily="50" charset="-128"/>
                <a:ea typeface="HGPｺﾞｼｯｸE" panose="020B0900000000000000" pitchFamily="50" charset="-128"/>
              </a:rPr>
              <a:t>災害の種類に応じて、安全な場所（避難先）は違います</a:t>
            </a:r>
            <a:endParaRPr lang="en-US" altLang="ja-JP" sz="2800">
              <a:solidFill>
                <a:srgbClr val="404040"/>
              </a:solidFill>
              <a:latin typeface="HGPｺﾞｼｯｸE" panose="020B0900000000000000" pitchFamily="50" charset="-128"/>
              <a:ea typeface="HGPｺﾞｼｯｸE" panose="020B0900000000000000" pitchFamily="50" charset="-128"/>
            </a:endParaRPr>
          </a:p>
          <a:p>
            <a:r>
              <a:rPr lang="ja-JP" altLang="en-US" sz="2800" spc="-150">
                <a:solidFill>
                  <a:srgbClr val="404040"/>
                </a:solidFill>
                <a:latin typeface="HGPｺﾞｼｯｸE" panose="020B0900000000000000" pitchFamily="50" charset="-128"/>
                <a:ea typeface="HGPｺﾞｼｯｸE" panose="020B0900000000000000" pitchFamily="50" charset="-128"/>
              </a:rPr>
              <a:t>安全な地域の親戚や友人の家に避難することも有効です</a:t>
            </a:r>
          </a:p>
        </p:txBody>
      </p:sp>
      <p:sp>
        <p:nvSpPr>
          <p:cNvPr id="39" name="正方形/長方形 38">
            <a:extLst>
              <a:ext uri="{FF2B5EF4-FFF2-40B4-BE49-F238E27FC236}">
                <a16:creationId xmlns:a16="http://schemas.microsoft.com/office/drawing/2014/main" id="{1B9A718D-D6BB-47F9-81D0-9C5F855B7145}"/>
              </a:ext>
            </a:extLst>
          </p:cNvPr>
          <p:cNvSpPr/>
          <p:nvPr/>
        </p:nvSpPr>
        <p:spPr>
          <a:xfrm>
            <a:off x="592168" y="3285156"/>
            <a:ext cx="8089074" cy="2713182"/>
          </a:xfrm>
          <a:prstGeom prst="rect">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xfrm>
            <a:off x="0" y="0"/>
            <a:ext cx="9144000" cy="650083"/>
          </a:xfrm>
        </p:spPr>
        <p:txBody>
          <a:bodyPr/>
          <a:lstStyle/>
          <a:p>
            <a:r>
              <a:rPr lang="ja-JP" altLang="en-US"/>
              <a:t>地震災害の避難先</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16</a:t>
            </a:fld>
            <a:endParaRPr kumimoji="1" lang="ja-JP" altLang="en-US"/>
          </a:p>
        </p:txBody>
      </p:sp>
      <p:sp>
        <p:nvSpPr>
          <p:cNvPr id="27" name="テキスト ボックス 26">
            <a:extLst>
              <a:ext uri="{FF2B5EF4-FFF2-40B4-BE49-F238E27FC236}">
                <a16:creationId xmlns:a16="http://schemas.microsoft.com/office/drawing/2014/main" id="{D19DBC2F-8DB4-4FF4-8A42-EA3EE5BB31FA}"/>
              </a:ext>
            </a:extLst>
          </p:cNvPr>
          <p:cNvSpPr txBox="1"/>
          <p:nvPr/>
        </p:nvSpPr>
        <p:spPr>
          <a:xfrm>
            <a:off x="2227241" y="3561766"/>
            <a:ext cx="4618572" cy="461665"/>
          </a:xfrm>
          <a:prstGeom prst="rect">
            <a:avLst/>
          </a:prstGeom>
          <a:noFill/>
        </p:spPr>
        <p:txBody>
          <a:bodyPr wrap="none" rtlCol="0">
            <a:spAutoFit/>
          </a:bodyPr>
          <a:lstStyle/>
          <a:p>
            <a:pPr algn="ctr" defTabSz="685800"/>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各種災害における避難先について</a:t>
            </a:r>
          </a:p>
        </p:txBody>
      </p:sp>
      <p:sp>
        <p:nvSpPr>
          <p:cNvPr id="33" name="テキスト ボックス 32">
            <a:extLst>
              <a:ext uri="{FF2B5EF4-FFF2-40B4-BE49-F238E27FC236}">
                <a16:creationId xmlns:a16="http://schemas.microsoft.com/office/drawing/2014/main" id="{E4DC0090-CD1C-4C10-9528-03F3E0C4E1F6}"/>
              </a:ext>
            </a:extLst>
          </p:cNvPr>
          <p:cNvSpPr txBox="1"/>
          <p:nvPr/>
        </p:nvSpPr>
        <p:spPr>
          <a:xfrm>
            <a:off x="746858" y="4286824"/>
            <a:ext cx="6776214" cy="461665"/>
          </a:xfrm>
          <a:prstGeom prst="rect">
            <a:avLst/>
          </a:prstGeom>
          <a:noFill/>
        </p:spPr>
        <p:txBody>
          <a:bodyPr wrap="none" rtlCol="0">
            <a:spAutoFit/>
          </a:bodyPr>
          <a:lstStyle/>
          <a:p>
            <a:pPr defTabSz="685800"/>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①　</a:t>
            </a:r>
            <a:r>
              <a:rPr kumimoji="1"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地　   震</a:t>
            </a:r>
            <a:r>
              <a:rPr kumimoji="1"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kumimoji="1" lang="ja-JP" altLang="en-US" sz="2400">
                <a:solidFill>
                  <a:srgbClr val="D00012"/>
                </a:solidFill>
                <a:latin typeface="HGPｺﾞｼｯｸE" panose="020B0900000000000000" pitchFamily="50" charset="-128"/>
                <a:ea typeface="HGPｺﾞｼｯｸE" panose="020B0900000000000000" pitchFamily="50" charset="-128"/>
              </a:rPr>
              <a:t>市町村が地域毎に定める</a:t>
            </a:r>
            <a:r>
              <a:rPr kumimoji="1" lang="ja-JP" altLang="en-US" sz="2400">
                <a:solidFill>
                  <a:srgbClr val="C00000"/>
                </a:solidFill>
                <a:latin typeface="HGPｺﾞｼｯｸE" panose="020B0900000000000000" pitchFamily="50" charset="-128"/>
                <a:ea typeface="HGPｺﾞｼｯｸE" panose="020B0900000000000000" pitchFamily="50" charset="-128"/>
              </a:rPr>
              <a:t>避難場所</a:t>
            </a:r>
          </a:p>
        </p:txBody>
      </p:sp>
      <p:sp>
        <p:nvSpPr>
          <p:cNvPr id="44" name="テキスト ボックス 43">
            <a:extLst>
              <a:ext uri="{FF2B5EF4-FFF2-40B4-BE49-F238E27FC236}">
                <a16:creationId xmlns:a16="http://schemas.microsoft.com/office/drawing/2014/main" id="{64B68364-9B0E-4090-A6B2-1A9A23F0382E}"/>
              </a:ext>
            </a:extLst>
          </p:cNvPr>
          <p:cNvSpPr txBox="1"/>
          <p:nvPr/>
        </p:nvSpPr>
        <p:spPr>
          <a:xfrm>
            <a:off x="746858" y="5042577"/>
            <a:ext cx="7779694" cy="461665"/>
          </a:xfrm>
          <a:prstGeom prst="rect">
            <a:avLst/>
          </a:prstGeom>
          <a:noFill/>
        </p:spPr>
        <p:txBody>
          <a:bodyPr wrap="none" rtlCol="0">
            <a:spAutoFit/>
          </a:bodyPr>
          <a:lstStyle/>
          <a:p>
            <a:pPr defTabSz="685800"/>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②　</a:t>
            </a:r>
            <a:r>
              <a:rPr kumimoji="1"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津     波</a:t>
            </a:r>
            <a:r>
              <a:rPr kumimoji="1"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kumimoji="1" lang="ja-JP" altLang="en-US" sz="2400">
                <a:solidFill>
                  <a:srgbClr val="C00000"/>
                </a:solidFill>
                <a:latin typeface="HGPｺﾞｼｯｸE" panose="020B0900000000000000" pitchFamily="50" charset="-128"/>
                <a:ea typeface="HGPｺﾞｼｯｸE" panose="020B0900000000000000" pitchFamily="50" charset="-128"/>
              </a:rPr>
              <a:t>高台</a:t>
            </a:r>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や</a:t>
            </a:r>
            <a:r>
              <a:rPr kumimoji="1" lang="ja-JP" altLang="en-US" sz="2400">
                <a:solidFill>
                  <a:srgbClr val="C00000"/>
                </a:solidFill>
                <a:latin typeface="HGPｺﾞｼｯｸE" panose="020B0900000000000000" pitchFamily="50" charset="-128"/>
                <a:ea typeface="HGPｺﾞｼｯｸE" panose="020B0900000000000000" pitchFamily="50" charset="-128"/>
              </a:rPr>
              <a:t>津波避難施設</a:t>
            </a:r>
            <a:r>
              <a:rPr kumimoji="1" lang="ja-JP" altLang="en-US">
                <a:solidFill>
                  <a:srgbClr val="C00000"/>
                </a:solidFill>
                <a:latin typeface="HGPｺﾞｼｯｸE" panose="020B0900000000000000" pitchFamily="50" charset="-128"/>
                <a:ea typeface="HGPｺﾞｼｯｸE" panose="020B0900000000000000" pitchFamily="50" charset="-128"/>
              </a:rPr>
              <a:t>　</a:t>
            </a:r>
            <a:r>
              <a:rPr kumimoji="1" lang="en-US" altLang="ja-JP">
                <a:solidFill>
                  <a:srgbClr val="C00000"/>
                </a:solidFill>
                <a:latin typeface="HGPｺﾞｼｯｸE" panose="020B0900000000000000" pitchFamily="50" charset="-128"/>
                <a:ea typeface="HGPｺﾞｼｯｸE" panose="020B0900000000000000" pitchFamily="50" charset="-128"/>
              </a:rPr>
              <a:t>(</a:t>
            </a:r>
            <a:r>
              <a:rPr kumimoji="1" lang="ja-JP" altLang="en-US">
                <a:solidFill>
                  <a:srgbClr val="C00000"/>
                </a:solidFill>
                <a:latin typeface="HGPｺﾞｼｯｸE" panose="020B0900000000000000" pitchFamily="50" charset="-128"/>
                <a:ea typeface="HGPｺﾞｼｯｸE" panose="020B0900000000000000" pitchFamily="50" charset="-128"/>
              </a:rPr>
              <a:t>または２階以上の建物</a:t>
            </a:r>
            <a:r>
              <a:rPr kumimoji="1" lang="en-US" altLang="ja-JP">
                <a:solidFill>
                  <a:srgbClr val="C00000"/>
                </a:solidFill>
                <a:latin typeface="HGPｺﾞｼｯｸE" panose="020B0900000000000000" pitchFamily="50" charset="-128"/>
                <a:ea typeface="HGPｺﾞｼｯｸE" panose="020B0900000000000000" pitchFamily="50" charset="-128"/>
              </a:rPr>
              <a:t>)</a:t>
            </a:r>
            <a:endParaRPr kumimoji="1" lang="ja-JP" altLang="en-US" sz="2400">
              <a:solidFill>
                <a:srgbClr val="C00000"/>
              </a:solidFill>
              <a:latin typeface="HGPｺﾞｼｯｸE" panose="020B0900000000000000" pitchFamily="50" charset="-128"/>
              <a:ea typeface="HGPｺﾞｼｯｸE" panose="020B0900000000000000" pitchFamily="50" charset="-128"/>
            </a:endParaRPr>
          </a:p>
        </p:txBody>
      </p:sp>
      <p:sp>
        <p:nvSpPr>
          <p:cNvPr id="12" name="テキスト ボックス 11">
            <a:extLst>
              <a:ext uri="{FF2B5EF4-FFF2-40B4-BE49-F238E27FC236}">
                <a16:creationId xmlns:a16="http://schemas.microsoft.com/office/drawing/2014/main" id="{8E5FA166-36D5-4597-8457-02409D05C34A}"/>
              </a:ext>
            </a:extLst>
          </p:cNvPr>
          <p:cNvSpPr txBox="1"/>
          <p:nvPr/>
        </p:nvSpPr>
        <p:spPr>
          <a:xfrm>
            <a:off x="0" y="6586514"/>
            <a:ext cx="2491388"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参考：消防庁「自主防災組織の手引き」</a:t>
            </a:r>
          </a:p>
        </p:txBody>
      </p:sp>
      <p:sp>
        <p:nvSpPr>
          <p:cNvPr id="15" name="正方形/長方形 14">
            <a:extLst>
              <a:ext uri="{FF2B5EF4-FFF2-40B4-BE49-F238E27FC236}">
                <a16:creationId xmlns:a16="http://schemas.microsoft.com/office/drawing/2014/main" id="{0B623807-C5FE-4206-800F-57ED50F49725}"/>
              </a:ext>
            </a:extLst>
          </p:cNvPr>
          <p:cNvSpPr/>
          <p:nvPr/>
        </p:nvSpPr>
        <p:spPr>
          <a:xfrm>
            <a:off x="-10251" y="2728471"/>
            <a:ext cx="9144000" cy="9043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144000" rtlCol="0" anchor="ctr"/>
          <a:lstStyle/>
          <a:p>
            <a:r>
              <a:rPr kumimoji="1" lang="ja-JP" altLang="en-US" sz="2400">
                <a:solidFill>
                  <a:schemeClr val="tx1"/>
                </a:solidFill>
                <a:latin typeface="HGPｺﾞｼｯｸE" panose="020B0900000000000000" pitchFamily="50" charset="-128"/>
                <a:ea typeface="HGPｺﾞｼｯｸE" panose="020B0900000000000000" pitchFamily="50" charset="-128"/>
              </a:rPr>
              <a:t>本スライドの赤枠・赤字の内容は、研修を行う地域の情報に置き</a:t>
            </a:r>
            <a:br>
              <a:rPr kumimoji="1" lang="en-US" altLang="ja-JP" sz="2400">
                <a:solidFill>
                  <a:schemeClr val="tx1"/>
                </a:solidFill>
                <a:latin typeface="HGPｺﾞｼｯｸE" panose="020B0900000000000000" pitchFamily="50" charset="-128"/>
                <a:ea typeface="HGPｺﾞｼｯｸE" panose="020B0900000000000000" pitchFamily="50" charset="-128"/>
              </a:rPr>
            </a:br>
            <a:r>
              <a:rPr kumimoji="1" lang="ja-JP" altLang="en-US" sz="2400">
                <a:solidFill>
                  <a:schemeClr val="tx1"/>
                </a:solidFill>
                <a:latin typeface="HGPｺﾞｼｯｸE" panose="020B0900000000000000" pitchFamily="50" charset="-128"/>
                <a:ea typeface="HGPｺﾞｼｯｸE" panose="020B0900000000000000" pitchFamily="50" charset="-128"/>
              </a:rPr>
              <a:t>換えて下さい。</a:t>
            </a:r>
            <a:endParaRPr kumimoji="1" lang="en-US" altLang="ja-JP" sz="240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86584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A2EF12-3E89-493C-961D-5DECDBA0E0F1}"/>
              </a:ext>
            </a:extLst>
          </p:cNvPr>
          <p:cNvSpPr>
            <a:spLocks noGrp="1"/>
          </p:cNvSpPr>
          <p:nvPr>
            <p:ph type="sldNum" sz="quarter" idx="12"/>
          </p:nvPr>
        </p:nvSpPr>
        <p:spPr/>
        <p:txBody>
          <a:bodyPr/>
          <a:lstStyle/>
          <a:p>
            <a:fld id="{48C0FCB9-D989-46F1-965E-624BDAC7E129}" type="slidenum">
              <a:rPr kumimoji="1" lang="ja-JP" altLang="en-US" smtClean="0"/>
              <a:pPr/>
              <a:t>17</a:t>
            </a:fld>
            <a:endParaRPr kumimoji="1" lang="ja-JP" altLang="en-US"/>
          </a:p>
        </p:txBody>
      </p:sp>
      <p:sp>
        <p:nvSpPr>
          <p:cNvPr id="4" name="テキスト ボックス 3">
            <a:extLst>
              <a:ext uri="{FF2B5EF4-FFF2-40B4-BE49-F238E27FC236}">
                <a16:creationId xmlns:a16="http://schemas.microsoft.com/office/drawing/2014/main" id="{7791B6C6-9430-4BCE-A927-72CB3DC4B548}"/>
              </a:ext>
            </a:extLst>
          </p:cNvPr>
          <p:cNvSpPr txBox="1"/>
          <p:nvPr/>
        </p:nvSpPr>
        <p:spPr>
          <a:xfrm>
            <a:off x="1148562" y="676646"/>
            <a:ext cx="6846875" cy="1200329"/>
          </a:xfrm>
          <a:prstGeom prst="rect">
            <a:avLst/>
          </a:prstGeom>
          <a:noFill/>
        </p:spPr>
        <p:txBody>
          <a:bodyPr wrap="square" rtlCol="0">
            <a:spAutoFit/>
          </a:bodyPr>
          <a:lstStyle/>
          <a:p>
            <a:pPr algn="ctr"/>
            <a:r>
              <a:rPr kumimoji="1" lang="en-US" altLang="ja-JP" sz="3600">
                <a:solidFill>
                  <a:srgbClr val="404040"/>
                </a:solidFill>
                <a:latin typeface="HGPｺﾞｼｯｸE" panose="020B0900000000000000" pitchFamily="50" charset="-128"/>
                <a:ea typeface="HGPｺﾞｼｯｸE" panose="020B0900000000000000" pitchFamily="50" charset="-128"/>
              </a:rPr>
              <a:t>C27</a:t>
            </a:r>
            <a:r>
              <a:rPr kumimoji="1" lang="ja-JP" altLang="en-US" sz="3600">
                <a:solidFill>
                  <a:srgbClr val="404040"/>
                </a:solidFill>
                <a:latin typeface="HGPｺﾞｼｯｸE" panose="020B0900000000000000" pitchFamily="50" charset="-128"/>
                <a:ea typeface="HGPｺﾞｼｯｸE" panose="020B0900000000000000" pitchFamily="50" charset="-128"/>
              </a:rPr>
              <a:t>．</a:t>
            </a:r>
            <a:r>
              <a:rPr kumimoji="1" lang="ja-JP" altLang="en-US" sz="3600" dirty="0">
                <a:solidFill>
                  <a:srgbClr val="404040"/>
                </a:solidFill>
                <a:latin typeface="HGPｺﾞｼｯｸE" panose="020B0900000000000000" pitchFamily="50" charset="-128"/>
                <a:ea typeface="HGPｺﾞｼｯｸE" panose="020B0900000000000000" pitchFamily="50" charset="-128"/>
              </a:rPr>
              <a:t>避難に関する情報の収集</a:t>
            </a:r>
            <a:endParaRPr kumimoji="1" lang="en-US" altLang="ja-JP" sz="3600" dirty="0">
              <a:solidFill>
                <a:srgbClr val="404040"/>
              </a:solidFill>
              <a:latin typeface="HGPｺﾞｼｯｸE" panose="020B0900000000000000" pitchFamily="50" charset="-128"/>
              <a:ea typeface="HGPｺﾞｼｯｸE" panose="020B0900000000000000" pitchFamily="50" charset="-128"/>
            </a:endParaRPr>
          </a:p>
          <a:p>
            <a:pPr algn="ctr"/>
            <a:r>
              <a:rPr kumimoji="1" lang="en-US" altLang="ja-JP" sz="3600" dirty="0">
                <a:solidFill>
                  <a:srgbClr val="404040"/>
                </a:solidFill>
                <a:latin typeface="HGPｺﾞｼｯｸE" panose="020B0900000000000000" pitchFamily="50" charset="-128"/>
                <a:ea typeface="HGPｺﾞｼｯｸE" panose="020B0900000000000000" pitchFamily="50" charset="-128"/>
              </a:rPr>
              <a:t>- </a:t>
            </a:r>
            <a:r>
              <a:rPr kumimoji="1" lang="ja-JP" altLang="en-US" sz="3600" dirty="0">
                <a:solidFill>
                  <a:srgbClr val="404040"/>
                </a:solidFill>
                <a:latin typeface="HGPｺﾞｼｯｸE" panose="020B0900000000000000" pitchFamily="50" charset="-128"/>
                <a:ea typeface="HGPｺﾞｼｯｸE" panose="020B0900000000000000" pitchFamily="50" charset="-128"/>
              </a:rPr>
              <a:t>まとめ </a:t>
            </a:r>
            <a:r>
              <a:rPr kumimoji="1" lang="en-US" altLang="ja-JP" sz="3600" dirty="0">
                <a:solidFill>
                  <a:srgbClr val="404040"/>
                </a:solidFill>
                <a:latin typeface="HGPｺﾞｼｯｸE" panose="020B0900000000000000" pitchFamily="50" charset="-128"/>
                <a:ea typeface="HGPｺﾞｼｯｸE" panose="020B0900000000000000" pitchFamily="50" charset="-128"/>
              </a:rPr>
              <a:t>-</a:t>
            </a:r>
            <a:endParaRPr kumimoji="1" lang="ja-JP" altLang="en-US" sz="3600" dirty="0">
              <a:solidFill>
                <a:srgbClr val="404040"/>
              </a:solidFill>
              <a:latin typeface="HGPｺﾞｼｯｸE" panose="020B0900000000000000" pitchFamily="50" charset="-128"/>
              <a:ea typeface="HGPｺﾞｼｯｸE" panose="020B0900000000000000" pitchFamily="50" charset="-128"/>
            </a:endParaRPr>
          </a:p>
        </p:txBody>
      </p:sp>
      <p:sp>
        <p:nvSpPr>
          <p:cNvPr id="5" name="テキスト ボックス 4">
            <a:extLst>
              <a:ext uri="{FF2B5EF4-FFF2-40B4-BE49-F238E27FC236}">
                <a16:creationId xmlns:a16="http://schemas.microsoft.com/office/drawing/2014/main" id="{B8A5F0F7-004D-8657-FB4E-7B82D7B74320}"/>
              </a:ext>
            </a:extLst>
          </p:cNvPr>
          <p:cNvSpPr txBox="1"/>
          <p:nvPr/>
        </p:nvSpPr>
        <p:spPr>
          <a:xfrm>
            <a:off x="579119" y="2399821"/>
            <a:ext cx="8060056" cy="3016210"/>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kumimoji="1" lang="ja-JP" altLang="en-US" sz="3600" spc="-150">
                <a:solidFill>
                  <a:srgbClr val="404040"/>
                </a:solidFill>
                <a:latin typeface="HGPｺﾞｼｯｸE" panose="020B0900000000000000" pitchFamily="50" charset="-128"/>
                <a:ea typeface="HGPｺﾞｼｯｸE" panose="020B0900000000000000" pitchFamily="50" charset="-128"/>
              </a:rPr>
              <a:t>風水害と地震災害とでは、避難に関する情報やとるべき行動に違いがあります</a:t>
            </a:r>
            <a:endParaRPr kumimoji="1" lang="en-US" altLang="ja-JP" sz="3600" spc="-150">
              <a:solidFill>
                <a:srgbClr val="404040"/>
              </a:solidFill>
              <a:latin typeface="HGPｺﾞｼｯｸE" panose="020B0900000000000000" pitchFamily="50" charset="-128"/>
              <a:ea typeface="HGPｺﾞｼｯｸE" panose="020B0900000000000000" pitchFamily="50" charset="-128"/>
            </a:endParaRPr>
          </a:p>
          <a:p>
            <a:pPr marL="285750" indent="-285750" algn="just">
              <a:spcAft>
                <a:spcPts val="1200"/>
              </a:spcAft>
              <a:buFont typeface="Arial" panose="020B0604020202020204" pitchFamily="34" charset="0"/>
              <a:buChar char="•"/>
            </a:pPr>
            <a:r>
              <a:rPr kumimoji="1" lang="ja-JP" altLang="en-US" sz="3600">
                <a:solidFill>
                  <a:srgbClr val="404040"/>
                </a:solidFill>
                <a:latin typeface="HGPｺﾞｼｯｸE" panose="020B0900000000000000" pitchFamily="50" charset="-128"/>
                <a:ea typeface="HGPｺﾞｼｯｸE" panose="020B0900000000000000" pitchFamily="50" charset="-128"/>
              </a:rPr>
              <a:t>避難についての知識と情報を理解し、</a:t>
            </a:r>
            <a:br>
              <a:rPr kumimoji="1" lang="en-US" altLang="ja-JP" sz="3600">
                <a:solidFill>
                  <a:srgbClr val="404040"/>
                </a:solidFill>
                <a:latin typeface="HGPｺﾞｼｯｸE" panose="020B0900000000000000" pitchFamily="50" charset="-128"/>
                <a:ea typeface="HGPｺﾞｼｯｸE" panose="020B0900000000000000" pitchFamily="50" charset="-128"/>
              </a:rPr>
            </a:br>
            <a:r>
              <a:rPr kumimoji="1" lang="ja-JP" altLang="en-US" sz="3600" spc="-150">
                <a:solidFill>
                  <a:srgbClr val="404040"/>
                </a:solidFill>
                <a:latin typeface="HGPｺﾞｼｯｸE" panose="020B0900000000000000" pitchFamily="50" charset="-128"/>
                <a:ea typeface="HGPｺﾞｼｯｸE" panose="020B0900000000000000" pitchFamily="50" charset="-128"/>
              </a:rPr>
              <a:t>住民一人ひとりがいつ、どこに避難するか</a:t>
            </a:r>
            <a:r>
              <a:rPr kumimoji="1" lang="ja-JP" altLang="en-US" sz="3600">
                <a:solidFill>
                  <a:srgbClr val="404040"/>
                </a:solidFill>
                <a:latin typeface="HGPｺﾞｼｯｸE" panose="020B0900000000000000" pitchFamily="50" charset="-128"/>
                <a:ea typeface="HGPｺﾞｼｯｸE" panose="020B0900000000000000" pitchFamily="50" charset="-128"/>
              </a:rPr>
              <a:t>判断できるように啓発しましょう</a:t>
            </a:r>
          </a:p>
        </p:txBody>
      </p:sp>
    </p:spTree>
    <p:extLst>
      <p:ext uri="{BB962C8B-B14F-4D97-AF65-F5344CB8AC3E}">
        <p14:creationId xmlns:p14="http://schemas.microsoft.com/office/powerpoint/2010/main" val="184304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p:txBody>
          <a:bodyPr/>
          <a:lstStyle/>
          <a:p>
            <a:fld id="{48C0FCB9-D989-46F1-965E-624BDAC7E129}" type="slidenum">
              <a:rPr kumimoji="1" lang="ja-JP" altLang="en-US" smtClean="0"/>
              <a:pPr/>
              <a:t>2</a:t>
            </a:fld>
            <a:endParaRPr kumimoji="1" lang="ja-JP" altLang="en-US"/>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859721" y="1117600"/>
            <a:ext cx="7424558" cy="4800600"/>
          </a:xfrm>
          <a:prstGeom prst="roundRect">
            <a:avLst>
              <a:gd name="adj" fmla="val 1609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spcAft>
                <a:spcPts val="1200"/>
              </a:spcAft>
            </a:pPr>
            <a:r>
              <a:rPr kumimoji="1" lang="ja-JP" altLang="en-US" sz="3600">
                <a:solidFill>
                  <a:schemeClr val="bg1"/>
                </a:solidFill>
                <a:latin typeface="HGPｺﾞｼｯｸE" panose="020B0900000000000000" pitchFamily="50" charset="-128"/>
                <a:ea typeface="HGPｺﾞｼｯｸE" panose="020B0900000000000000" pitchFamily="50" charset="-128"/>
              </a:rPr>
              <a:t>避難の原則は、</a:t>
            </a:r>
            <a:br>
              <a:rPr kumimoji="1" lang="en-US" altLang="ja-JP" sz="3600">
                <a:solidFill>
                  <a:schemeClr val="bg1"/>
                </a:solidFill>
                <a:latin typeface="HGPｺﾞｼｯｸE" panose="020B0900000000000000" pitchFamily="50" charset="-128"/>
                <a:ea typeface="HGPｺﾞｼｯｸE" panose="020B0900000000000000" pitchFamily="50" charset="-128"/>
              </a:rPr>
            </a:br>
            <a:r>
              <a:rPr kumimoji="1" lang="ja-JP" altLang="en-US" sz="3600">
                <a:solidFill>
                  <a:schemeClr val="bg1"/>
                </a:solidFill>
                <a:latin typeface="HGPｺﾞｼｯｸE" panose="020B0900000000000000" pitchFamily="50" charset="-128"/>
                <a:ea typeface="HGPｺﾞｼｯｸE" panose="020B0900000000000000" pitchFamily="50" charset="-128"/>
              </a:rPr>
              <a:t>「自らの判断で避難する」ことです</a:t>
            </a:r>
            <a:endParaRPr kumimoji="1" lang="en-US" altLang="ja-JP" sz="3600">
              <a:solidFill>
                <a:schemeClr val="bg1"/>
              </a:solidFill>
              <a:latin typeface="HGPｺﾞｼｯｸE" panose="020B0900000000000000" pitchFamily="50" charset="-128"/>
              <a:ea typeface="HGPｺﾞｼｯｸE" panose="020B0900000000000000" pitchFamily="50" charset="-128"/>
            </a:endParaRPr>
          </a:p>
          <a:p>
            <a:pPr>
              <a:spcAft>
                <a:spcPts val="1200"/>
              </a:spcAft>
            </a:pPr>
            <a:r>
              <a:rPr kumimoji="1" lang="ja-JP" altLang="en-US" sz="3600">
                <a:solidFill>
                  <a:schemeClr val="bg1"/>
                </a:solidFill>
                <a:latin typeface="HGPｺﾞｼｯｸE" panose="020B0900000000000000" pitchFamily="50" charset="-128"/>
                <a:ea typeface="HGPｺﾞｼｯｸE" panose="020B0900000000000000" pitchFamily="50" charset="-128"/>
              </a:rPr>
              <a:t>避難するかどうかを決めるのは</a:t>
            </a:r>
            <a:br>
              <a:rPr kumimoji="1" lang="en-US" altLang="ja-JP" sz="3600">
                <a:solidFill>
                  <a:schemeClr val="bg1"/>
                </a:solidFill>
                <a:latin typeface="HGPｺﾞｼｯｸE" panose="020B0900000000000000" pitchFamily="50" charset="-128"/>
                <a:ea typeface="HGPｺﾞｼｯｸE" panose="020B0900000000000000" pitchFamily="50" charset="-128"/>
              </a:rPr>
            </a:br>
            <a:r>
              <a:rPr kumimoji="1" lang="ja-JP" altLang="en-US" sz="3600">
                <a:solidFill>
                  <a:schemeClr val="bg1"/>
                </a:solidFill>
                <a:latin typeface="HGPｺﾞｼｯｸE" panose="020B0900000000000000" pitchFamily="50" charset="-128"/>
                <a:ea typeface="HGPｺﾞｼｯｸE" panose="020B0900000000000000" pitchFamily="50" charset="-128"/>
              </a:rPr>
              <a:t>あなた自身です</a:t>
            </a:r>
            <a:endParaRPr kumimoji="1" lang="en-US" altLang="ja-JP" sz="3600">
              <a:solidFill>
                <a:schemeClr val="bg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072444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6C475AFB-0E5E-442F-9AC6-633D795BE972}"/>
              </a:ext>
            </a:extLst>
          </p:cNvPr>
          <p:cNvSpPr/>
          <p:nvPr/>
        </p:nvSpPr>
        <p:spPr>
          <a:xfrm>
            <a:off x="262800" y="795698"/>
            <a:ext cx="8618400" cy="978346"/>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避難判断の材料となる、災害の種類に応じた情報を</a:t>
            </a:r>
            <a:br>
              <a:rPr lang="en-US" altLang="ja-JP" sz="2800">
                <a:solidFill>
                  <a:srgbClr val="404040"/>
                </a:solidFill>
                <a:latin typeface="HGPｺﾞｼｯｸE" panose="020B0900000000000000" pitchFamily="50" charset="-128"/>
                <a:ea typeface="HGPｺﾞｼｯｸE" panose="020B0900000000000000" pitchFamily="50" charset="-128"/>
              </a:rPr>
            </a:br>
            <a:r>
              <a:rPr lang="ja-JP" altLang="en-US" sz="2800">
                <a:solidFill>
                  <a:srgbClr val="404040"/>
                </a:solidFill>
                <a:latin typeface="HGPｺﾞｼｯｸE" panose="020B0900000000000000" pitchFamily="50" charset="-128"/>
                <a:ea typeface="HGPｺﾞｼｯｸE" panose="020B0900000000000000" pitchFamily="50" charset="-128"/>
              </a:rPr>
              <a:t>理解しましょう</a:t>
            </a:r>
          </a:p>
        </p:txBody>
      </p:sp>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xfrm>
            <a:off x="0" y="0"/>
            <a:ext cx="9144000" cy="650083"/>
          </a:xfrm>
        </p:spPr>
        <p:txBody>
          <a:bodyPr/>
          <a:lstStyle/>
          <a:p>
            <a:r>
              <a:rPr lang="ja-JP" altLang="en-US"/>
              <a:t>避難に関する情報　－風水害－</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p:txBody>
          <a:bodyPr/>
          <a:lstStyle/>
          <a:p>
            <a:fld id="{48C0FCB9-D989-46F1-965E-624BDAC7E129}" type="slidenum">
              <a:rPr kumimoji="1" lang="ja-JP" altLang="en-US" smtClean="0"/>
              <a:pPr/>
              <a:t>3</a:t>
            </a:fld>
            <a:endParaRPr kumimoji="1" lang="ja-JP" altLang="en-US"/>
          </a:p>
        </p:txBody>
      </p:sp>
      <p:sp>
        <p:nvSpPr>
          <p:cNvPr id="32" name="正方形/長方形 31">
            <a:extLst>
              <a:ext uri="{FF2B5EF4-FFF2-40B4-BE49-F238E27FC236}">
                <a16:creationId xmlns:a16="http://schemas.microsoft.com/office/drawing/2014/main" id="{362207BB-56CB-42C9-9A1B-9C919EEF42E1}"/>
              </a:ext>
            </a:extLst>
          </p:cNvPr>
          <p:cNvSpPr/>
          <p:nvPr/>
        </p:nvSpPr>
        <p:spPr>
          <a:xfrm>
            <a:off x="5677485" y="1853483"/>
            <a:ext cx="2274982" cy="276999"/>
          </a:xfrm>
          <a:prstGeom prst="rect">
            <a:avLst/>
          </a:prstGeom>
        </p:spPr>
        <p:txBody>
          <a:bodyPr wrap="none">
            <a:spAutoFit/>
          </a:bodyPr>
          <a:lstStyle/>
          <a:p>
            <a:r>
              <a:rPr lang="ja-JP" altLang="en-US" sz="1200">
                <a:solidFill>
                  <a:schemeClr val="tx1">
                    <a:lumMod val="75000"/>
                    <a:lumOff val="25000"/>
                  </a:schemeClr>
                </a:solidFill>
                <a:latin typeface="HGPｺﾞｼｯｸE" panose="020B0900000000000000" pitchFamily="50" charset="-128"/>
                <a:ea typeface="HGPｺﾞｼｯｸE" panose="020B0900000000000000" pitchFamily="50" charset="-128"/>
              </a:rPr>
              <a:t>避難に関する情報チェックシート</a:t>
            </a:r>
            <a:endParaRPr lang="ja-JP" altLang="en-US" sz="1200"/>
          </a:p>
        </p:txBody>
      </p:sp>
      <p:sp>
        <p:nvSpPr>
          <p:cNvPr id="37" name="コンテンツ プレースホルダー 2">
            <a:extLst>
              <a:ext uri="{FF2B5EF4-FFF2-40B4-BE49-F238E27FC236}">
                <a16:creationId xmlns:a16="http://schemas.microsoft.com/office/drawing/2014/main" id="{3F3365AC-6C2F-40DB-924D-F341B9C1C3D8}"/>
              </a:ext>
            </a:extLst>
          </p:cNvPr>
          <p:cNvSpPr>
            <a:spLocks noGrp="1"/>
          </p:cNvSpPr>
          <p:nvPr>
            <p:ph idx="1"/>
          </p:nvPr>
        </p:nvSpPr>
        <p:spPr>
          <a:xfrm>
            <a:off x="845764" y="2295648"/>
            <a:ext cx="2979230" cy="445966"/>
          </a:xfrm>
        </p:spPr>
        <p:txBody>
          <a:bodyPr>
            <a:normAutofit/>
          </a:bodyPr>
          <a:lstStyle/>
          <a:p>
            <a:pPr marL="0" indent="0">
              <a:buNone/>
            </a:pPr>
            <a:r>
              <a:rPr lang="ja-JP" altLang="en-US" sz="2400">
                <a:solidFill>
                  <a:srgbClr val="404040"/>
                </a:solidFill>
              </a:rPr>
              <a:t>「避難」に関する情報</a:t>
            </a:r>
          </a:p>
          <a:p>
            <a:endParaRPr lang="en-US" altLang="ja-JP" sz="2400">
              <a:solidFill>
                <a:srgbClr val="404040"/>
              </a:solidFill>
            </a:endParaRPr>
          </a:p>
        </p:txBody>
      </p:sp>
      <p:sp>
        <p:nvSpPr>
          <p:cNvPr id="38" name="正方形/長方形 37">
            <a:extLst>
              <a:ext uri="{FF2B5EF4-FFF2-40B4-BE49-F238E27FC236}">
                <a16:creationId xmlns:a16="http://schemas.microsoft.com/office/drawing/2014/main" id="{D6E0FCA9-CBAE-497A-AD5A-96A93E2BF349}"/>
              </a:ext>
            </a:extLst>
          </p:cNvPr>
          <p:cNvSpPr/>
          <p:nvPr/>
        </p:nvSpPr>
        <p:spPr>
          <a:xfrm>
            <a:off x="182595" y="2931729"/>
            <a:ext cx="4049833" cy="1508105"/>
          </a:xfrm>
          <a:prstGeom prst="rect">
            <a:avLst/>
          </a:prstGeom>
        </p:spPr>
        <p:txBody>
          <a:bodyPr wrap="square">
            <a:spAutoFit/>
          </a:bodyPr>
          <a:lstStyle/>
          <a:p>
            <a:pPr marL="800100" lvl="1" indent="-342900" algn="just">
              <a:spcAft>
                <a:spcPts val="1200"/>
              </a:spcAft>
              <a:buFont typeface="Wingdings" panose="05000000000000000000" pitchFamily="2" charset="2"/>
              <a:buChar char="l"/>
            </a:pPr>
            <a:r>
              <a:rPr lang="ja-JP" altLang="en-US" sz="2400">
                <a:solidFill>
                  <a:srgbClr val="FF2800"/>
                </a:solidFill>
                <a:latin typeface="HGPｺﾞｼｯｸE" panose="020B0900000000000000" pitchFamily="50" charset="-128"/>
                <a:ea typeface="HGPｺﾞｼｯｸE" panose="020B0900000000000000" pitchFamily="50" charset="-128"/>
              </a:rPr>
              <a:t>避難情報等</a:t>
            </a:r>
            <a:endParaRPr lang="en-US" altLang="ja-JP" sz="2400">
              <a:solidFill>
                <a:srgbClr val="FF2800"/>
              </a:solidFill>
              <a:latin typeface="HGPｺﾞｼｯｸE" panose="020B0900000000000000" pitchFamily="50" charset="-128"/>
              <a:ea typeface="HGPｺﾞｼｯｸE" panose="020B0900000000000000" pitchFamily="50" charset="-128"/>
            </a:endParaRPr>
          </a:p>
          <a:p>
            <a:pPr marL="800100" lvl="1" indent="-342900" algn="just">
              <a:spcAft>
                <a:spcPts val="1200"/>
              </a:spcAft>
              <a:buFont typeface="Wingdings" panose="05000000000000000000" pitchFamily="2" charset="2"/>
              <a:buChar char="l"/>
            </a:pPr>
            <a:r>
              <a:rPr lang="ja-JP" altLang="en-US" sz="2400">
                <a:solidFill>
                  <a:srgbClr val="FF2800"/>
                </a:solidFill>
                <a:latin typeface="HGPｺﾞｼｯｸE" panose="020B0900000000000000" pitchFamily="50" charset="-128"/>
                <a:ea typeface="HGPｺﾞｼｯｸE" panose="020B0900000000000000" pitchFamily="50" charset="-128"/>
              </a:rPr>
              <a:t>洪水に関する情報</a:t>
            </a:r>
            <a:endParaRPr lang="en-US" altLang="ja-JP" sz="2400">
              <a:solidFill>
                <a:srgbClr val="FF2800"/>
              </a:solidFill>
              <a:latin typeface="HGPｺﾞｼｯｸE" panose="020B0900000000000000" pitchFamily="50" charset="-128"/>
              <a:ea typeface="HGPｺﾞｼｯｸE" panose="020B0900000000000000" pitchFamily="50" charset="-128"/>
            </a:endParaRPr>
          </a:p>
          <a:p>
            <a:pPr marL="800100" lvl="1" indent="-342900" algn="just">
              <a:spcAft>
                <a:spcPts val="1200"/>
              </a:spcAft>
              <a:buFont typeface="Wingdings" panose="05000000000000000000" pitchFamily="2" charset="2"/>
              <a:buChar char="l"/>
            </a:pPr>
            <a:r>
              <a:rPr lang="ja-JP" altLang="en-US" sz="2400">
                <a:solidFill>
                  <a:srgbClr val="FF2800"/>
                </a:solidFill>
                <a:latin typeface="HGPｺﾞｼｯｸE" panose="020B0900000000000000" pitchFamily="50" charset="-128"/>
                <a:ea typeface="HGPｺﾞｼｯｸE" panose="020B0900000000000000" pitchFamily="50" charset="-128"/>
              </a:rPr>
              <a:t>土砂災害に関する情報</a:t>
            </a:r>
            <a:endParaRPr lang="en-US" altLang="ja-JP" sz="2400">
              <a:solidFill>
                <a:srgbClr val="FF2800"/>
              </a:solidFill>
              <a:latin typeface="HGPｺﾞｼｯｸE" panose="020B0900000000000000" pitchFamily="50" charset="-128"/>
              <a:ea typeface="HGPｺﾞｼｯｸE" panose="020B0900000000000000" pitchFamily="50" charset="-128"/>
            </a:endParaRPr>
          </a:p>
        </p:txBody>
      </p:sp>
      <p:sp>
        <p:nvSpPr>
          <p:cNvPr id="39" name="四角形: 角を丸くする 38">
            <a:extLst>
              <a:ext uri="{FF2B5EF4-FFF2-40B4-BE49-F238E27FC236}">
                <a16:creationId xmlns:a16="http://schemas.microsoft.com/office/drawing/2014/main" id="{3E86796E-CD52-46AF-ADB8-4B0EC1A69D56}"/>
              </a:ext>
            </a:extLst>
          </p:cNvPr>
          <p:cNvSpPr/>
          <p:nvPr/>
        </p:nvSpPr>
        <p:spPr>
          <a:xfrm>
            <a:off x="442089" y="2847582"/>
            <a:ext cx="3813660" cy="167640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コンテンツ プレースホルダー 2">
            <a:extLst>
              <a:ext uri="{FF2B5EF4-FFF2-40B4-BE49-F238E27FC236}">
                <a16:creationId xmlns:a16="http://schemas.microsoft.com/office/drawing/2014/main" id="{B238D045-70CA-448A-85B7-0FCC33C52111}"/>
              </a:ext>
            </a:extLst>
          </p:cNvPr>
          <p:cNvSpPr txBox="1">
            <a:spLocks/>
          </p:cNvSpPr>
          <p:nvPr/>
        </p:nvSpPr>
        <p:spPr>
          <a:xfrm>
            <a:off x="442089" y="5194350"/>
            <a:ext cx="4342671" cy="806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anose="05000000000000000000" pitchFamily="2" charset="2"/>
              <a:buNone/>
            </a:pPr>
            <a:r>
              <a:rPr lang="ja-JP" altLang="en-US" sz="2000">
                <a:solidFill>
                  <a:schemeClr val="tx1">
                    <a:lumMod val="75000"/>
                    <a:lumOff val="25000"/>
                  </a:schemeClr>
                </a:solidFill>
              </a:rPr>
              <a:t>「避難に関する情報チェックシート」も参考にして下さい。</a:t>
            </a:r>
          </a:p>
          <a:p>
            <a:endParaRPr lang="en-US" altLang="ja-JP" sz="2000">
              <a:solidFill>
                <a:schemeClr val="tx1">
                  <a:lumMod val="75000"/>
                  <a:lumOff val="25000"/>
                </a:schemeClr>
              </a:solidFill>
            </a:endParaRPr>
          </a:p>
        </p:txBody>
      </p:sp>
      <p:pic>
        <p:nvPicPr>
          <p:cNvPr id="9" name="図 8">
            <a:extLst>
              <a:ext uri="{FF2B5EF4-FFF2-40B4-BE49-F238E27FC236}">
                <a16:creationId xmlns:a16="http://schemas.microsoft.com/office/drawing/2014/main" id="{470565A5-F883-41D3-AC4B-11F0FD54FCE6}"/>
              </a:ext>
            </a:extLst>
          </p:cNvPr>
          <p:cNvPicPr>
            <a:picLocks noChangeAspect="1"/>
          </p:cNvPicPr>
          <p:nvPr/>
        </p:nvPicPr>
        <p:blipFill>
          <a:blip r:embed="rId3"/>
          <a:stretch>
            <a:fillRect/>
          </a:stretch>
        </p:blipFill>
        <p:spPr>
          <a:xfrm>
            <a:off x="4928042" y="2130482"/>
            <a:ext cx="3773869" cy="4442334"/>
          </a:xfrm>
          <a:prstGeom prst="rect">
            <a:avLst/>
          </a:prstGeom>
        </p:spPr>
      </p:pic>
    </p:spTree>
    <p:extLst>
      <p:ext uri="{BB962C8B-B14F-4D97-AF65-F5344CB8AC3E}">
        <p14:creationId xmlns:p14="http://schemas.microsoft.com/office/powerpoint/2010/main" val="99654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6C475AFB-0E5E-442F-9AC6-633D795BE972}"/>
              </a:ext>
            </a:extLst>
          </p:cNvPr>
          <p:cNvSpPr/>
          <p:nvPr/>
        </p:nvSpPr>
        <p:spPr>
          <a:xfrm>
            <a:off x="262800" y="795698"/>
            <a:ext cx="8618400" cy="978346"/>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r>
              <a:rPr lang="ja-JP" altLang="en-US" sz="2800" spc="-150">
                <a:solidFill>
                  <a:srgbClr val="404040"/>
                </a:solidFill>
                <a:latin typeface="HGPｺﾞｼｯｸE" panose="020B0900000000000000" pitchFamily="50" charset="-128"/>
                <a:ea typeface="HGPｺﾞｼｯｸE" panose="020B0900000000000000" pitchFamily="50" charset="-128"/>
              </a:rPr>
              <a:t>様々な手段を使って情報を入手し、地域の住民に正確な</a:t>
            </a:r>
            <a:r>
              <a:rPr lang="ja-JP" altLang="en-US" sz="2800">
                <a:solidFill>
                  <a:srgbClr val="404040"/>
                </a:solidFill>
                <a:latin typeface="HGPｺﾞｼｯｸE" panose="020B0900000000000000" pitchFamily="50" charset="-128"/>
                <a:ea typeface="HGPｺﾞｼｯｸE" panose="020B0900000000000000" pitchFamily="50" charset="-128"/>
              </a:rPr>
              <a:t>情報を伝達しましょう</a:t>
            </a:r>
          </a:p>
        </p:txBody>
      </p:sp>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xfrm>
            <a:off x="0" y="0"/>
            <a:ext cx="9144000" cy="650083"/>
          </a:xfrm>
        </p:spPr>
        <p:txBody>
          <a:bodyPr/>
          <a:lstStyle/>
          <a:p>
            <a:r>
              <a:rPr lang="ja-JP" altLang="en-US"/>
              <a:t>情報の入手方法　－風水害－</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p:txBody>
          <a:bodyPr/>
          <a:lstStyle/>
          <a:p>
            <a:fld id="{48C0FCB9-D989-46F1-965E-624BDAC7E129}" type="slidenum">
              <a:rPr kumimoji="1" lang="ja-JP" altLang="en-US" smtClean="0"/>
              <a:pPr/>
              <a:t>4</a:t>
            </a:fld>
            <a:endParaRPr kumimoji="1" lang="ja-JP" altLang="en-US"/>
          </a:p>
        </p:txBody>
      </p:sp>
      <p:sp>
        <p:nvSpPr>
          <p:cNvPr id="10" name="テキスト ボックス 9">
            <a:extLst>
              <a:ext uri="{FF2B5EF4-FFF2-40B4-BE49-F238E27FC236}">
                <a16:creationId xmlns:a16="http://schemas.microsoft.com/office/drawing/2014/main" id="{9DDC1D64-DF53-4B3E-9F9E-61140EC2D5E8}"/>
              </a:ext>
            </a:extLst>
          </p:cNvPr>
          <p:cNvSpPr txBox="1"/>
          <p:nvPr/>
        </p:nvSpPr>
        <p:spPr>
          <a:xfrm flipH="1">
            <a:off x="442089" y="1919658"/>
            <a:ext cx="8292837" cy="707886"/>
          </a:xfrm>
          <a:prstGeom prst="rect">
            <a:avLst/>
          </a:prstGeom>
          <a:noFill/>
        </p:spPr>
        <p:txBody>
          <a:bodyPr wrap="square" rtlCol="0">
            <a:spAutoFit/>
          </a:bodyPr>
          <a:lstStyle/>
          <a:p>
            <a:pPr marL="342900" indent="-342900" algn="just">
              <a:spcAft>
                <a:spcPts val="1000"/>
              </a:spcAft>
              <a:buFont typeface="Arial" panose="020B0604020202020204" pitchFamily="34" charset="0"/>
              <a:buChar char="•"/>
            </a:pPr>
            <a:r>
              <a:rPr kumimoji="1" lang="ja-JP" altLang="en-US" sz="2000">
                <a:solidFill>
                  <a:srgbClr val="404040"/>
                </a:solidFill>
                <a:latin typeface="HGPｺﾞｼｯｸE" panose="020B0900000000000000" pitchFamily="50" charset="-128"/>
                <a:ea typeface="HGPｺﾞｼｯｸE" panose="020B0900000000000000" pitchFamily="50" charset="-128"/>
              </a:rPr>
              <a:t>自治体からの避難情報を待っていると、避難が遅れることもあるため、</a:t>
            </a:r>
            <a:br>
              <a:rPr kumimoji="1" lang="en-US" altLang="ja-JP" sz="2000">
                <a:solidFill>
                  <a:srgbClr val="404040"/>
                </a:solidFill>
                <a:latin typeface="HGPｺﾞｼｯｸE" panose="020B0900000000000000" pitchFamily="50" charset="-128"/>
                <a:ea typeface="HGPｺﾞｼｯｸE" panose="020B0900000000000000" pitchFamily="50" charset="-128"/>
              </a:rPr>
            </a:br>
            <a:r>
              <a:rPr kumimoji="1" lang="ja-JP" altLang="en-US" sz="2000">
                <a:solidFill>
                  <a:srgbClr val="404040"/>
                </a:solidFill>
                <a:latin typeface="HGPｺﾞｼｯｸE" panose="020B0900000000000000" pitchFamily="50" charset="-128"/>
                <a:ea typeface="HGPｺﾞｼｯｸE" panose="020B0900000000000000" pitchFamily="50" charset="-128"/>
              </a:rPr>
              <a:t>自ら情報を入手するよう心がけましょう。</a:t>
            </a:r>
            <a:endParaRPr kumimoji="1" lang="en-US" altLang="ja-JP" sz="2000">
              <a:solidFill>
                <a:srgbClr val="404040"/>
              </a:solidFill>
              <a:latin typeface="HGPｺﾞｼｯｸE" panose="020B0900000000000000" pitchFamily="50" charset="-128"/>
              <a:ea typeface="HGPｺﾞｼｯｸE" panose="020B0900000000000000" pitchFamily="50" charset="-128"/>
            </a:endParaRPr>
          </a:p>
        </p:txBody>
      </p:sp>
      <p:sp>
        <p:nvSpPr>
          <p:cNvPr id="5" name="正方形/長方形 4">
            <a:extLst>
              <a:ext uri="{FF2B5EF4-FFF2-40B4-BE49-F238E27FC236}">
                <a16:creationId xmlns:a16="http://schemas.microsoft.com/office/drawing/2014/main" id="{F6310937-D15F-4A07-81AF-8A5577803DFD}"/>
              </a:ext>
            </a:extLst>
          </p:cNvPr>
          <p:cNvSpPr/>
          <p:nvPr/>
        </p:nvSpPr>
        <p:spPr>
          <a:xfrm>
            <a:off x="1124473" y="6216244"/>
            <a:ext cx="785793" cy="369332"/>
          </a:xfrm>
          <a:prstGeom prst="rect">
            <a:avLst/>
          </a:prstGeom>
        </p:spPr>
        <p:txBody>
          <a:bodyPr wrap="none">
            <a:spAutoFit/>
          </a:bodyPr>
          <a:lstStyle/>
          <a:p>
            <a:r>
              <a:rPr kumimoji="1" lang="ja-JP" altLang="en-US">
                <a:solidFill>
                  <a:srgbClr val="404040"/>
                </a:solidFill>
                <a:latin typeface="HGPｺﾞｼｯｸE" panose="020B0900000000000000" pitchFamily="50" charset="-128"/>
                <a:ea typeface="HGPｺﾞｼｯｸE" panose="020B0900000000000000" pitchFamily="50" charset="-128"/>
              </a:rPr>
              <a:t>テレビ</a:t>
            </a:r>
            <a:endParaRPr lang="ja-JP" altLang="en-US">
              <a:solidFill>
                <a:srgbClr val="404040"/>
              </a:solidFill>
            </a:endParaRPr>
          </a:p>
        </p:txBody>
      </p:sp>
      <p:sp>
        <p:nvSpPr>
          <p:cNvPr id="12" name="正方形/長方形 11">
            <a:extLst>
              <a:ext uri="{FF2B5EF4-FFF2-40B4-BE49-F238E27FC236}">
                <a16:creationId xmlns:a16="http://schemas.microsoft.com/office/drawing/2014/main" id="{5EB1C8F6-89A0-4440-96C1-980B2A6AAFAD}"/>
              </a:ext>
            </a:extLst>
          </p:cNvPr>
          <p:cNvSpPr/>
          <p:nvPr/>
        </p:nvSpPr>
        <p:spPr>
          <a:xfrm>
            <a:off x="3708480" y="6188324"/>
            <a:ext cx="1439818" cy="646331"/>
          </a:xfrm>
          <a:prstGeom prst="rect">
            <a:avLst/>
          </a:prstGeom>
        </p:spPr>
        <p:txBody>
          <a:bodyPr wrap="none">
            <a:spAutoFit/>
          </a:bodyPr>
          <a:lstStyle/>
          <a:p>
            <a:pPr algn="ctr"/>
            <a:r>
              <a:rPr kumimoji="1" lang="ja-JP" altLang="en-US" dirty="0">
                <a:solidFill>
                  <a:srgbClr val="404040"/>
                </a:solidFill>
                <a:latin typeface="HGPｺﾞｼｯｸE" panose="020B0900000000000000" pitchFamily="50" charset="-128"/>
                <a:ea typeface="HGPｺﾞｼｯｸE" panose="020B0900000000000000" pitchFamily="50" charset="-128"/>
              </a:rPr>
              <a:t>市区町村ＨＰ</a:t>
            </a:r>
            <a:endParaRPr kumimoji="1" lang="en-US" altLang="ja-JP" dirty="0">
              <a:solidFill>
                <a:srgbClr val="404040"/>
              </a:solidFill>
              <a:latin typeface="HGPｺﾞｼｯｸE" panose="020B0900000000000000" pitchFamily="50" charset="-128"/>
              <a:ea typeface="HGPｺﾞｼｯｸE" panose="020B0900000000000000" pitchFamily="50" charset="-128"/>
            </a:endParaRPr>
          </a:p>
          <a:p>
            <a:pPr algn="ctr"/>
            <a:r>
              <a:rPr kumimoji="1" lang="ja-JP" altLang="en-US" dirty="0">
                <a:solidFill>
                  <a:srgbClr val="404040"/>
                </a:solidFill>
                <a:latin typeface="HGPｺﾞｼｯｸE" panose="020B0900000000000000" pitchFamily="50" charset="-128"/>
                <a:ea typeface="HGPｺﾞｼｯｸE" panose="020B0900000000000000" pitchFamily="50" charset="-128"/>
              </a:rPr>
              <a:t>気象庁</a:t>
            </a:r>
            <a:r>
              <a:rPr kumimoji="1" lang="en-US" altLang="ja-JP" dirty="0">
                <a:solidFill>
                  <a:srgbClr val="404040"/>
                </a:solidFill>
                <a:latin typeface="HGPｺﾞｼｯｸE" panose="020B0900000000000000" pitchFamily="50" charset="-128"/>
                <a:ea typeface="HGPｺﾞｼｯｸE" panose="020B0900000000000000" pitchFamily="50" charset="-128"/>
              </a:rPr>
              <a:t>HP</a:t>
            </a:r>
          </a:p>
        </p:txBody>
      </p:sp>
      <p:sp>
        <p:nvSpPr>
          <p:cNvPr id="14" name="正方形/長方形 13">
            <a:extLst>
              <a:ext uri="{FF2B5EF4-FFF2-40B4-BE49-F238E27FC236}">
                <a16:creationId xmlns:a16="http://schemas.microsoft.com/office/drawing/2014/main" id="{2A55E68D-7109-43E0-A42D-BD0A2D8CFD06}"/>
              </a:ext>
            </a:extLst>
          </p:cNvPr>
          <p:cNvSpPr/>
          <p:nvPr/>
        </p:nvSpPr>
        <p:spPr>
          <a:xfrm>
            <a:off x="6830843" y="6177928"/>
            <a:ext cx="1734769" cy="369332"/>
          </a:xfrm>
          <a:prstGeom prst="rect">
            <a:avLst/>
          </a:prstGeom>
        </p:spPr>
        <p:txBody>
          <a:bodyPr wrap="none">
            <a:spAutoFit/>
          </a:bodyPr>
          <a:lstStyle/>
          <a:p>
            <a:pPr algn="ctr"/>
            <a:r>
              <a:rPr kumimoji="1" lang="ja-JP" altLang="en-US">
                <a:solidFill>
                  <a:srgbClr val="404040"/>
                </a:solidFill>
                <a:latin typeface="HGPｺﾞｼｯｸE" panose="020B0900000000000000" pitchFamily="50" charset="-128"/>
                <a:ea typeface="HGPｺﾞｼｯｸE" panose="020B0900000000000000" pitchFamily="50" charset="-128"/>
              </a:rPr>
              <a:t>緊急速報メール</a:t>
            </a:r>
            <a:endParaRPr kumimoji="1" lang="en-US" altLang="ja-JP">
              <a:solidFill>
                <a:srgbClr val="404040"/>
              </a:solidFill>
              <a:latin typeface="HGPｺﾞｼｯｸE" panose="020B0900000000000000" pitchFamily="50" charset="-128"/>
              <a:ea typeface="HGPｺﾞｼｯｸE" panose="020B0900000000000000" pitchFamily="50" charset="-128"/>
            </a:endParaRPr>
          </a:p>
        </p:txBody>
      </p:sp>
      <p:pic>
        <p:nvPicPr>
          <p:cNvPr id="20" name="図 19" descr="パソコンの画面&#10;&#10;自動的に生成された説明">
            <a:extLst>
              <a:ext uri="{FF2B5EF4-FFF2-40B4-BE49-F238E27FC236}">
                <a16:creationId xmlns:a16="http://schemas.microsoft.com/office/drawing/2014/main" id="{E6F97609-35DE-44FA-AB6C-773E4422773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9947" y="5125015"/>
            <a:ext cx="1320961" cy="990721"/>
          </a:xfrm>
          <a:prstGeom prst="rect">
            <a:avLst/>
          </a:prstGeom>
        </p:spPr>
      </p:pic>
      <p:pic>
        <p:nvPicPr>
          <p:cNvPr id="21" name="図 20" descr="挿絵 が含まれている画像&#10;&#10;自動的に生成された説明">
            <a:extLst>
              <a:ext uri="{FF2B5EF4-FFF2-40B4-BE49-F238E27FC236}">
                <a16:creationId xmlns:a16="http://schemas.microsoft.com/office/drawing/2014/main" id="{ACF99849-2AF7-4134-BD8B-F1CC1DE9160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447450" y="5034172"/>
            <a:ext cx="1081564" cy="1081564"/>
          </a:xfrm>
          <a:prstGeom prst="rect">
            <a:avLst/>
          </a:prstGeom>
        </p:spPr>
      </p:pic>
      <p:pic>
        <p:nvPicPr>
          <p:cNvPr id="27" name="図 26" descr="ノートパソコンの上にあるモニターとキーボード&#10;&#10;自動的に生成された説明">
            <a:extLst>
              <a:ext uri="{FF2B5EF4-FFF2-40B4-BE49-F238E27FC236}">
                <a16:creationId xmlns:a16="http://schemas.microsoft.com/office/drawing/2014/main" id="{716B3D4F-C48D-4A9A-A0A6-E206E4999B6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72037" y="5155814"/>
            <a:ext cx="1279896" cy="959922"/>
          </a:xfrm>
          <a:prstGeom prst="rect">
            <a:avLst/>
          </a:prstGeom>
        </p:spPr>
      </p:pic>
      <p:pic>
        <p:nvPicPr>
          <p:cNvPr id="29" name="図 28" descr="建物, ウィンドウ が含まれている画像&#10;&#10;自動的に生成された説明">
            <a:extLst>
              <a:ext uri="{FF2B5EF4-FFF2-40B4-BE49-F238E27FC236}">
                <a16:creationId xmlns:a16="http://schemas.microsoft.com/office/drawing/2014/main" id="{C00F723C-CC3B-4BCE-AEF8-03D23B6079A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62328" y="5308328"/>
            <a:ext cx="1071801" cy="764712"/>
          </a:xfrm>
          <a:prstGeom prst="rect">
            <a:avLst/>
          </a:prstGeom>
        </p:spPr>
      </p:pic>
      <p:pic>
        <p:nvPicPr>
          <p:cNvPr id="30" name="図 29" descr="時計, テーブル, 挿絵 が含まれている画像&#10;&#10;自動的に生成された説明">
            <a:extLst>
              <a:ext uri="{FF2B5EF4-FFF2-40B4-BE49-F238E27FC236}">
                <a16:creationId xmlns:a16="http://schemas.microsoft.com/office/drawing/2014/main" id="{136FA398-C6E5-4787-9288-F0E799B2FB8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777488" y="5201532"/>
            <a:ext cx="491647" cy="914204"/>
          </a:xfrm>
          <a:prstGeom prst="rect">
            <a:avLst/>
          </a:prstGeom>
        </p:spPr>
      </p:pic>
      <p:sp>
        <p:nvSpPr>
          <p:cNvPr id="33" name="正方形/長方形 32">
            <a:extLst>
              <a:ext uri="{FF2B5EF4-FFF2-40B4-BE49-F238E27FC236}">
                <a16:creationId xmlns:a16="http://schemas.microsoft.com/office/drawing/2014/main" id="{EEDA03A8-9810-4671-8A34-B2A07DBE51EF}"/>
              </a:ext>
            </a:extLst>
          </p:cNvPr>
          <p:cNvSpPr/>
          <p:nvPr/>
        </p:nvSpPr>
        <p:spPr>
          <a:xfrm>
            <a:off x="5420969" y="6197435"/>
            <a:ext cx="1233030" cy="369332"/>
          </a:xfrm>
          <a:prstGeom prst="rect">
            <a:avLst/>
          </a:prstGeom>
        </p:spPr>
        <p:txBody>
          <a:bodyPr wrap="none">
            <a:spAutoFit/>
          </a:bodyPr>
          <a:lstStyle/>
          <a:p>
            <a:r>
              <a:rPr kumimoji="1" lang="ja-JP" altLang="en-US">
                <a:solidFill>
                  <a:srgbClr val="404040"/>
                </a:solidFill>
                <a:latin typeface="HGPｺﾞｼｯｸE" panose="020B0900000000000000" pitchFamily="50" charset="-128"/>
                <a:ea typeface="HGPｺﾞｼｯｸE" panose="020B0900000000000000" pitchFamily="50" charset="-128"/>
              </a:rPr>
              <a:t>防災アプリ</a:t>
            </a:r>
            <a:endParaRPr lang="ja-JP" altLang="en-US">
              <a:solidFill>
                <a:srgbClr val="404040"/>
              </a:solidFill>
            </a:endParaRPr>
          </a:p>
        </p:txBody>
      </p:sp>
      <p:sp>
        <p:nvSpPr>
          <p:cNvPr id="34" name="正方形/長方形 33">
            <a:extLst>
              <a:ext uri="{FF2B5EF4-FFF2-40B4-BE49-F238E27FC236}">
                <a16:creationId xmlns:a16="http://schemas.microsoft.com/office/drawing/2014/main" id="{E02FCA3C-999B-42FF-BF33-F403E8373BCD}"/>
              </a:ext>
            </a:extLst>
          </p:cNvPr>
          <p:cNvSpPr/>
          <p:nvPr/>
        </p:nvSpPr>
        <p:spPr>
          <a:xfrm>
            <a:off x="2580107" y="6197435"/>
            <a:ext cx="816249" cy="369332"/>
          </a:xfrm>
          <a:prstGeom prst="rect">
            <a:avLst/>
          </a:prstGeom>
        </p:spPr>
        <p:txBody>
          <a:bodyPr wrap="none">
            <a:spAutoFit/>
          </a:bodyPr>
          <a:lstStyle/>
          <a:p>
            <a:pPr algn="ctr"/>
            <a:r>
              <a:rPr kumimoji="1" lang="ja-JP" altLang="en-US">
                <a:solidFill>
                  <a:srgbClr val="404040"/>
                </a:solidFill>
                <a:latin typeface="HGPｺﾞｼｯｸE" panose="020B0900000000000000" pitchFamily="50" charset="-128"/>
                <a:ea typeface="HGPｺﾞｼｯｸE" panose="020B0900000000000000" pitchFamily="50" charset="-128"/>
              </a:rPr>
              <a:t>ラジオ</a:t>
            </a:r>
            <a:endParaRPr kumimoji="1" lang="en-US" altLang="ja-JP">
              <a:solidFill>
                <a:srgbClr val="404040"/>
              </a:solidFill>
              <a:latin typeface="HGPｺﾞｼｯｸE" panose="020B0900000000000000" pitchFamily="50" charset="-128"/>
              <a:ea typeface="HGPｺﾞｼｯｸE" panose="020B0900000000000000" pitchFamily="50" charset="-128"/>
            </a:endParaRPr>
          </a:p>
        </p:txBody>
      </p:sp>
      <p:sp>
        <p:nvSpPr>
          <p:cNvPr id="35" name="テキスト ボックス 34">
            <a:extLst>
              <a:ext uri="{FF2B5EF4-FFF2-40B4-BE49-F238E27FC236}">
                <a16:creationId xmlns:a16="http://schemas.microsoft.com/office/drawing/2014/main" id="{E1B095E4-FE1A-48D0-BE2D-2532EE1710E9}"/>
              </a:ext>
            </a:extLst>
          </p:cNvPr>
          <p:cNvSpPr txBox="1"/>
          <p:nvPr/>
        </p:nvSpPr>
        <p:spPr>
          <a:xfrm>
            <a:off x="262800" y="2803556"/>
            <a:ext cx="2576346" cy="830997"/>
          </a:xfrm>
          <a:prstGeom prst="rect">
            <a:avLst/>
          </a:prstGeom>
          <a:solidFill>
            <a:schemeClr val="accent2"/>
          </a:solidFill>
          <a:ln w="28575">
            <a:solidFill>
              <a:srgbClr val="E94716"/>
            </a:solidFill>
          </a:ln>
        </p:spPr>
        <p:txBody>
          <a:bodyPr wrap="none" rtlCol="0">
            <a:spAutoFit/>
          </a:bodyPr>
          <a:lstStyle/>
          <a:p>
            <a:pPr algn="ctr" defTabSz="685800"/>
            <a:r>
              <a:rPr kumimoji="1" lang="ja-JP" altLang="en-US" sz="2400">
                <a:ln w="22225">
                  <a:noFill/>
                  <a:prstDash val="solid"/>
                </a:ln>
                <a:solidFill>
                  <a:schemeClr val="bg1"/>
                </a:solidFill>
                <a:latin typeface="HGPｺﾞｼｯｸE" panose="020B0900000000000000" pitchFamily="50" charset="-128"/>
                <a:ea typeface="HGPｺﾞｼｯｸE" panose="020B0900000000000000" pitchFamily="50" charset="-128"/>
              </a:rPr>
              <a:t>避難に関する情報</a:t>
            </a:r>
            <a:endParaRPr kumimoji="1" lang="en-US" altLang="ja-JP" sz="2400">
              <a:ln w="22225">
                <a:noFill/>
                <a:prstDash val="solid"/>
              </a:ln>
              <a:solidFill>
                <a:schemeClr val="bg1"/>
              </a:solidFill>
              <a:latin typeface="HGPｺﾞｼｯｸE" panose="020B0900000000000000" pitchFamily="50" charset="-128"/>
              <a:ea typeface="HGPｺﾞｼｯｸE" panose="020B0900000000000000" pitchFamily="50" charset="-128"/>
            </a:endParaRPr>
          </a:p>
          <a:p>
            <a:pPr algn="ctr" defTabSz="685800"/>
            <a:r>
              <a:rPr kumimoji="1" lang="ja-JP" altLang="en-US" sz="2400">
                <a:ln w="22225">
                  <a:noFill/>
                  <a:prstDash val="solid"/>
                </a:ln>
                <a:solidFill>
                  <a:schemeClr val="bg1"/>
                </a:solidFill>
                <a:latin typeface="HGPｺﾞｼｯｸE" panose="020B0900000000000000" pitchFamily="50" charset="-128"/>
                <a:ea typeface="HGPｺﾞｼｯｸE" panose="020B0900000000000000" pitchFamily="50" charset="-128"/>
              </a:rPr>
              <a:t>（避難指示等）</a:t>
            </a:r>
          </a:p>
        </p:txBody>
      </p:sp>
      <p:sp>
        <p:nvSpPr>
          <p:cNvPr id="36" name="テキスト ボックス 35">
            <a:extLst>
              <a:ext uri="{FF2B5EF4-FFF2-40B4-BE49-F238E27FC236}">
                <a16:creationId xmlns:a16="http://schemas.microsoft.com/office/drawing/2014/main" id="{E1E0A241-9F8C-4589-9703-66CD6C283FFE}"/>
              </a:ext>
            </a:extLst>
          </p:cNvPr>
          <p:cNvSpPr txBox="1"/>
          <p:nvPr/>
        </p:nvSpPr>
        <p:spPr>
          <a:xfrm>
            <a:off x="2997935" y="2803556"/>
            <a:ext cx="2576346" cy="830997"/>
          </a:xfrm>
          <a:prstGeom prst="rect">
            <a:avLst/>
          </a:prstGeom>
          <a:solidFill>
            <a:srgbClr val="35A16B"/>
          </a:solidFill>
          <a:ln w="28575">
            <a:solidFill>
              <a:srgbClr val="35A16B"/>
            </a:solidFill>
          </a:ln>
        </p:spPr>
        <p:txBody>
          <a:bodyPr wrap="none" rtlCol="0">
            <a:spAutoFit/>
          </a:bodyPr>
          <a:lstStyle/>
          <a:p>
            <a:pPr algn="ctr" defTabSz="685800"/>
            <a:r>
              <a:rPr kumimoji="1" lang="ja-JP" altLang="en-US" sz="2400">
                <a:ln w="22225">
                  <a:noFill/>
                  <a:prstDash val="solid"/>
                </a:ln>
                <a:solidFill>
                  <a:schemeClr val="bg1"/>
                </a:solidFill>
                <a:latin typeface="HGPｺﾞｼｯｸE" panose="020B0900000000000000" pitchFamily="50" charset="-128"/>
                <a:ea typeface="HGPｺﾞｼｯｸE" panose="020B0900000000000000" pitchFamily="50" charset="-128"/>
              </a:rPr>
              <a:t>洪水に関する情報</a:t>
            </a:r>
            <a:endParaRPr kumimoji="1" lang="en-US" altLang="ja-JP" sz="2400">
              <a:ln w="22225">
                <a:noFill/>
                <a:prstDash val="solid"/>
              </a:ln>
              <a:solidFill>
                <a:schemeClr val="bg1"/>
              </a:solidFill>
              <a:latin typeface="HGPｺﾞｼｯｸE" panose="020B0900000000000000" pitchFamily="50" charset="-128"/>
              <a:ea typeface="HGPｺﾞｼｯｸE" panose="020B0900000000000000" pitchFamily="50" charset="-128"/>
            </a:endParaRPr>
          </a:p>
          <a:p>
            <a:pPr algn="ctr" defTabSz="685800"/>
            <a:r>
              <a:rPr kumimoji="1" lang="ja-JP" altLang="en-US" sz="2400">
                <a:ln w="22225">
                  <a:noFill/>
                  <a:prstDash val="solid"/>
                </a:ln>
                <a:solidFill>
                  <a:schemeClr val="bg1"/>
                </a:solidFill>
                <a:latin typeface="HGPｺﾞｼｯｸE" panose="020B0900000000000000" pitchFamily="50" charset="-128"/>
                <a:ea typeface="HGPｺﾞｼｯｸE" panose="020B0900000000000000" pitchFamily="50" charset="-128"/>
              </a:rPr>
              <a:t>（洪水警報等）</a:t>
            </a:r>
          </a:p>
        </p:txBody>
      </p:sp>
      <p:sp>
        <p:nvSpPr>
          <p:cNvPr id="37" name="テキスト ボックス 36">
            <a:extLst>
              <a:ext uri="{FF2B5EF4-FFF2-40B4-BE49-F238E27FC236}">
                <a16:creationId xmlns:a16="http://schemas.microsoft.com/office/drawing/2014/main" id="{FE1FFBAD-FC1B-4BF4-BC25-C6847545A715}"/>
              </a:ext>
            </a:extLst>
          </p:cNvPr>
          <p:cNvSpPr txBox="1"/>
          <p:nvPr/>
        </p:nvSpPr>
        <p:spPr>
          <a:xfrm>
            <a:off x="5733071" y="2803556"/>
            <a:ext cx="3262432" cy="830997"/>
          </a:xfrm>
          <a:prstGeom prst="rect">
            <a:avLst/>
          </a:prstGeom>
          <a:solidFill>
            <a:schemeClr val="accent2">
              <a:lumMod val="75000"/>
            </a:schemeClr>
          </a:solidFill>
          <a:ln w="28575">
            <a:solidFill>
              <a:schemeClr val="accent2">
                <a:lumMod val="75000"/>
              </a:schemeClr>
            </a:solidFill>
          </a:ln>
        </p:spPr>
        <p:txBody>
          <a:bodyPr wrap="none" rtlCol="0">
            <a:spAutoFit/>
          </a:bodyPr>
          <a:lstStyle/>
          <a:p>
            <a:pPr algn="ctr" defTabSz="685800"/>
            <a:r>
              <a:rPr kumimoji="1" lang="ja-JP" altLang="en-US" sz="2400">
                <a:ln w="22225">
                  <a:noFill/>
                  <a:prstDash val="solid"/>
                </a:ln>
                <a:solidFill>
                  <a:schemeClr val="bg1"/>
                </a:solidFill>
                <a:latin typeface="HGPｺﾞｼｯｸE" panose="020B0900000000000000" pitchFamily="50" charset="-128"/>
                <a:ea typeface="HGPｺﾞｼｯｸE" panose="020B0900000000000000" pitchFamily="50" charset="-128"/>
              </a:rPr>
              <a:t>土砂災害に関する情報</a:t>
            </a:r>
            <a:endParaRPr kumimoji="1" lang="en-US" altLang="ja-JP" sz="2400">
              <a:ln w="22225">
                <a:noFill/>
                <a:prstDash val="solid"/>
              </a:ln>
              <a:solidFill>
                <a:schemeClr val="bg1"/>
              </a:solidFill>
              <a:latin typeface="HGPｺﾞｼｯｸE" panose="020B0900000000000000" pitchFamily="50" charset="-128"/>
              <a:ea typeface="HGPｺﾞｼｯｸE" panose="020B0900000000000000" pitchFamily="50" charset="-128"/>
            </a:endParaRPr>
          </a:p>
          <a:p>
            <a:pPr algn="ctr" defTabSz="685800"/>
            <a:r>
              <a:rPr kumimoji="1" lang="ja-JP" altLang="en-US" sz="2400">
                <a:ln w="22225">
                  <a:noFill/>
                  <a:prstDash val="solid"/>
                </a:ln>
                <a:solidFill>
                  <a:schemeClr val="bg1"/>
                </a:solidFill>
                <a:latin typeface="HGPｺﾞｼｯｸE" panose="020B0900000000000000" pitchFamily="50" charset="-128"/>
                <a:ea typeface="HGPｺﾞｼｯｸE" panose="020B0900000000000000" pitchFamily="50" charset="-128"/>
              </a:rPr>
              <a:t>（土砂災害警戒情報等）</a:t>
            </a:r>
          </a:p>
        </p:txBody>
      </p:sp>
      <p:cxnSp>
        <p:nvCxnSpPr>
          <p:cNvPr id="7" name="直線コネクタ 6">
            <a:extLst>
              <a:ext uri="{FF2B5EF4-FFF2-40B4-BE49-F238E27FC236}">
                <a16:creationId xmlns:a16="http://schemas.microsoft.com/office/drawing/2014/main" id="{780F2DA4-8F0D-4312-81F2-CEA5663E6554}"/>
              </a:ext>
            </a:extLst>
          </p:cNvPr>
          <p:cNvCxnSpPr>
            <a:cxnSpLocks/>
            <a:stCxn id="35" idx="2"/>
          </p:cNvCxnSpPr>
          <p:nvPr/>
        </p:nvCxnSpPr>
        <p:spPr>
          <a:xfrm>
            <a:off x="1550973" y="3634553"/>
            <a:ext cx="0" cy="1319393"/>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359CBB4-E0A1-47A5-BFBA-DB62FC3EB820}"/>
              </a:ext>
            </a:extLst>
          </p:cNvPr>
          <p:cNvCxnSpPr>
            <a:cxnSpLocks/>
            <a:stCxn id="35" idx="2"/>
          </p:cNvCxnSpPr>
          <p:nvPr/>
        </p:nvCxnSpPr>
        <p:spPr>
          <a:xfrm>
            <a:off x="1550973" y="3634553"/>
            <a:ext cx="1487810" cy="1352175"/>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E241BBBD-F835-4056-9AC3-35119D467513}"/>
              </a:ext>
            </a:extLst>
          </p:cNvPr>
          <p:cNvCxnSpPr>
            <a:cxnSpLocks/>
            <a:stCxn id="35" idx="2"/>
          </p:cNvCxnSpPr>
          <p:nvPr/>
        </p:nvCxnSpPr>
        <p:spPr>
          <a:xfrm>
            <a:off x="1550973" y="3634553"/>
            <a:ext cx="3117760" cy="1335688"/>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9A8FEC63-25B1-48EC-8534-CAD080B3DB80}"/>
              </a:ext>
            </a:extLst>
          </p:cNvPr>
          <p:cNvCxnSpPr>
            <a:cxnSpLocks/>
            <a:stCxn id="35" idx="2"/>
          </p:cNvCxnSpPr>
          <p:nvPr/>
        </p:nvCxnSpPr>
        <p:spPr>
          <a:xfrm>
            <a:off x="1550973" y="3634553"/>
            <a:ext cx="6081412" cy="1462091"/>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01DE8A04-5BDA-4AFE-AD2A-BFA8C1565ADD}"/>
              </a:ext>
            </a:extLst>
          </p:cNvPr>
          <p:cNvCxnSpPr>
            <a:cxnSpLocks/>
            <a:stCxn id="35" idx="2"/>
          </p:cNvCxnSpPr>
          <p:nvPr/>
        </p:nvCxnSpPr>
        <p:spPr>
          <a:xfrm>
            <a:off x="1550973" y="3634553"/>
            <a:ext cx="4426201" cy="1359881"/>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3EF24E0-09F6-491D-B247-C3F146FB2D1B}"/>
              </a:ext>
            </a:extLst>
          </p:cNvPr>
          <p:cNvCxnSpPr>
            <a:cxnSpLocks/>
            <a:stCxn id="36" idx="2"/>
          </p:cNvCxnSpPr>
          <p:nvPr/>
        </p:nvCxnSpPr>
        <p:spPr>
          <a:xfrm flipH="1">
            <a:off x="1550968" y="3634553"/>
            <a:ext cx="2735140" cy="1309967"/>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442725BF-442C-4C55-9A5E-DDA722948306}"/>
              </a:ext>
            </a:extLst>
          </p:cNvPr>
          <p:cNvCxnSpPr>
            <a:cxnSpLocks/>
            <a:stCxn id="36" idx="2"/>
          </p:cNvCxnSpPr>
          <p:nvPr/>
        </p:nvCxnSpPr>
        <p:spPr>
          <a:xfrm flipH="1">
            <a:off x="3038782" y="3634553"/>
            <a:ext cx="1247326" cy="1335688"/>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290C74C8-C8EE-4BE1-9A40-307470F36EA6}"/>
              </a:ext>
            </a:extLst>
          </p:cNvPr>
          <p:cNvCxnSpPr>
            <a:cxnSpLocks/>
            <a:stCxn id="36" idx="2"/>
          </p:cNvCxnSpPr>
          <p:nvPr/>
        </p:nvCxnSpPr>
        <p:spPr>
          <a:xfrm>
            <a:off x="4286108" y="3634553"/>
            <a:ext cx="1691066" cy="1359881"/>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A3049622-9920-4059-BF38-4EBE5B74E4F7}"/>
              </a:ext>
            </a:extLst>
          </p:cNvPr>
          <p:cNvCxnSpPr>
            <a:cxnSpLocks/>
            <a:stCxn id="37" idx="2"/>
          </p:cNvCxnSpPr>
          <p:nvPr/>
        </p:nvCxnSpPr>
        <p:spPr>
          <a:xfrm flipH="1">
            <a:off x="1550967" y="3634553"/>
            <a:ext cx="5813320" cy="1319393"/>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923EA768-E07B-4FD8-8846-06EC2FA897DA}"/>
              </a:ext>
            </a:extLst>
          </p:cNvPr>
          <p:cNvCxnSpPr>
            <a:cxnSpLocks/>
            <a:stCxn id="37" idx="2"/>
          </p:cNvCxnSpPr>
          <p:nvPr/>
        </p:nvCxnSpPr>
        <p:spPr>
          <a:xfrm flipH="1">
            <a:off x="3029827" y="3634553"/>
            <a:ext cx="4334460" cy="134393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99100857-A730-491D-B7A2-FF36F5E418FA}"/>
              </a:ext>
            </a:extLst>
          </p:cNvPr>
          <p:cNvCxnSpPr>
            <a:cxnSpLocks/>
            <a:stCxn id="37" idx="2"/>
          </p:cNvCxnSpPr>
          <p:nvPr/>
        </p:nvCxnSpPr>
        <p:spPr>
          <a:xfrm flipH="1">
            <a:off x="5977174" y="3634553"/>
            <a:ext cx="1387113" cy="134393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55E2FB5C-B574-3F0F-80DA-A4756D659E63}"/>
              </a:ext>
            </a:extLst>
          </p:cNvPr>
          <p:cNvCxnSpPr>
            <a:cxnSpLocks/>
            <a:stCxn id="36" idx="2"/>
          </p:cNvCxnSpPr>
          <p:nvPr/>
        </p:nvCxnSpPr>
        <p:spPr>
          <a:xfrm>
            <a:off x="4286108" y="3634553"/>
            <a:ext cx="382625" cy="1352175"/>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E673ABC9-CCBC-71DB-1718-5DBA80A5EDCF}"/>
              </a:ext>
            </a:extLst>
          </p:cNvPr>
          <p:cNvCxnSpPr>
            <a:cxnSpLocks/>
            <a:endCxn id="37" idx="2"/>
          </p:cNvCxnSpPr>
          <p:nvPr/>
        </p:nvCxnSpPr>
        <p:spPr>
          <a:xfrm flipV="1">
            <a:off x="4668733" y="3634553"/>
            <a:ext cx="2695554" cy="1335688"/>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5E3DBECF-6F55-47FB-ADDA-305687C3CD65}"/>
              </a:ext>
            </a:extLst>
          </p:cNvPr>
          <p:cNvSpPr/>
          <p:nvPr/>
        </p:nvSpPr>
        <p:spPr>
          <a:xfrm>
            <a:off x="0" y="3963620"/>
            <a:ext cx="9144000" cy="9043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144000" rtlCol="0" anchor="ctr"/>
          <a:lstStyle/>
          <a:p>
            <a:r>
              <a:rPr kumimoji="1" lang="ja-JP" altLang="en-US" sz="2400">
                <a:solidFill>
                  <a:schemeClr val="tx1"/>
                </a:solidFill>
                <a:latin typeface="HGPｺﾞｼｯｸE" panose="020B0900000000000000" pitchFamily="50" charset="-128"/>
                <a:ea typeface="HGPｺﾞｼｯｸE" panose="020B0900000000000000" pitchFamily="50" charset="-128"/>
              </a:rPr>
              <a:t>複数の情報の入手方法を記載しています。研修を行う地域にあった情報の入手方法をカスタマイズしてください。</a:t>
            </a:r>
            <a:endParaRPr kumimoji="1" lang="en-US" altLang="ja-JP" sz="240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03077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8A5259-7362-4988-A1F9-6F3625F56F67}"/>
              </a:ext>
            </a:extLst>
          </p:cNvPr>
          <p:cNvSpPr>
            <a:spLocks noGrp="1"/>
          </p:cNvSpPr>
          <p:nvPr>
            <p:ph type="title"/>
          </p:nvPr>
        </p:nvSpPr>
        <p:spPr>
          <a:xfrm>
            <a:off x="0" y="0"/>
            <a:ext cx="9144000" cy="650083"/>
          </a:xfrm>
        </p:spPr>
        <p:txBody>
          <a:bodyPr/>
          <a:lstStyle/>
          <a:p>
            <a:r>
              <a:rPr lang="zh-TW" altLang="en-US"/>
              <a:t>防災気象情報</a:t>
            </a:r>
            <a:r>
              <a:rPr lang="ja-JP" altLang="en-US"/>
              <a:t>　　－風水害－</a:t>
            </a:r>
            <a:endParaRPr kumimoji="1" lang="ja-JP" altLang="en-US"/>
          </a:p>
        </p:txBody>
      </p:sp>
      <p:sp>
        <p:nvSpPr>
          <p:cNvPr id="52" name="テキスト ボックス 51">
            <a:extLst>
              <a:ext uri="{FF2B5EF4-FFF2-40B4-BE49-F238E27FC236}">
                <a16:creationId xmlns:a16="http://schemas.microsoft.com/office/drawing/2014/main" id="{97415FF9-22A6-4D81-806C-2BA52785C86F}"/>
              </a:ext>
            </a:extLst>
          </p:cNvPr>
          <p:cNvSpPr txBox="1"/>
          <p:nvPr/>
        </p:nvSpPr>
        <p:spPr>
          <a:xfrm>
            <a:off x="699846" y="1850737"/>
            <a:ext cx="4936108" cy="523220"/>
          </a:xfrm>
          <a:prstGeom prst="rect">
            <a:avLst/>
          </a:prstGeom>
          <a:solidFill>
            <a:srgbClr val="FF2800"/>
          </a:solidFill>
          <a:ln>
            <a:noFill/>
          </a:ln>
        </p:spPr>
        <p:txBody>
          <a:bodyPr wrap="square" rtlCol="0" anchor="ctr">
            <a:spAutoFit/>
          </a:bodyPr>
          <a:lstStyle/>
          <a:p>
            <a:pPr algn="ctr"/>
            <a:r>
              <a:rPr kumimoji="1" lang="ja-JP" altLang="en-US" sz="2800">
                <a:solidFill>
                  <a:schemeClr val="bg1"/>
                </a:solidFill>
                <a:latin typeface="HGPｺﾞｼｯｸE" panose="020B0900000000000000" pitchFamily="50" charset="-128"/>
                <a:ea typeface="HGPｺﾞｼｯｸE" panose="020B0900000000000000" pitchFamily="50" charset="-128"/>
              </a:rPr>
              <a:t>気象特別警報・警報・注意報</a:t>
            </a:r>
          </a:p>
        </p:txBody>
      </p:sp>
      <p:sp>
        <p:nvSpPr>
          <p:cNvPr id="54" name="テキスト ボックス 53">
            <a:extLst>
              <a:ext uri="{FF2B5EF4-FFF2-40B4-BE49-F238E27FC236}">
                <a16:creationId xmlns:a16="http://schemas.microsoft.com/office/drawing/2014/main" id="{A8C7D263-8DFF-4F88-B4D0-DF57EB2ED8D9}"/>
              </a:ext>
            </a:extLst>
          </p:cNvPr>
          <p:cNvSpPr txBox="1"/>
          <p:nvPr/>
        </p:nvSpPr>
        <p:spPr>
          <a:xfrm flipH="1">
            <a:off x="603024" y="2470942"/>
            <a:ext cx="7798028" cy="707886"/>
          </a:xfrm>
          <a:prstGeom prst="rect">
            <a:avLst/>
          </a:prstGeom>
          <a:noFill/>
        </p:spPr>
        <p:txBody>
          <a:bodyPr wrap="square" rtlCol="0">
            <a:spAutoFit/>
          </a:bodyPr>
          <a:lstStyle/>
          <a:p>
            <a:pPr>
              <a:spcAft>
                <a:spcPts val="1000"/>
              </a:spcAft>
            </a:pPr>
            <a:r>
              <a:rPr kumimoji="1" lang="ja-JP" altLang="en-US" sz="2000">
                <a:solidFill>
                  <a:srgbClr val="404040"/>
                </a:solidFill>
                <a:latin typeface="HGPｺﾞｼｯｸE" panose="020B0900000000000000" pitchFamily="50" charset="-128"/>
                <a:ea typeface="HGPｺﾞｼｯｸE" panose="020B0900000000000000" pitchFamily="50" charset="-128"/>
              </a:rPr>
              <a:t>気象庁が大雨や強風などによって災害が起こるおそれやその重大さに応じて発表</a:t>
            </a:r>
            <a:endParaRPr kumimoji="1" lang="en-US" altLang="ja-JP" sz="2000">
              <a:solidFill>
                <a:srgbClr val="404040"/>
              </a:solidFill>
              <a:latin typeface="HGPｺﾞｼｯｸE" panose="020B0900000000000000" pitchFamily="50" charset="-128"/>
              <a:ea typeface="HGPｺﾞｼｯｸE" panose="020B0900000000000000" pitchFamily="50" charset="-128"/>
            </a:endParaRPr>
          </a:p>
        </p:txBody>
      </p:sp>
      <p:graphicFrame>
        <p:nvGraphicFramePr>
          <p:cNvPr id="4" name="表 4">
            <a:extLst>
              <a:ext uri="{FF2B5EF4-FFF2-40B4-BE49-F238E27FC236}">
                <a16:creationId xmlns:a16="http://schemas.microsoft.com/office/drawing/2014/main" id="{CF483928-F486-4A90-93F4-D2222513A56A}"/>
              </a:ext>
            </a:extLst>
          </p:cNvPr>
          <p:cNvGraphicFramePr>
            <a:graphicFrameLocks noGrp="1"/>
          </p:cNvGraphicFramePr>
          <p:nvPr>
            <p:extLst>
              <p:ext uri="{D42A27DB-BD31-4B8C-83A1-F6EECF244321}">
                <p14:modId xmlns:p14="http://schemas.microsoft.com/office/powerpoint/2010/main" val="765989119"/>
              </p:ext>
            </p:extLst>
          </p:nvPr>
        </p:nvGraphicFramePr>
        <p:xfrm>
          <a:off x="689650" y="3230911"/>
          <a:ext cx="7964730" cy="2816495"/>
        </p:xfrm>
        <a:graphic>
          <a:graphicData uri="http://schemas.openxmlformats.org/drawingml/2006/table">
            <a:tbl>
              <a:tblPr firstRow="1" bandRow="1">
                <a:tableStyleId>{2D5ABB26-0587-4C30-8999-92F81FD0307C}</a:tableStyleId>
              </a:tblPr>
              <a:tblGrid>
                <a:gridCol w="1430580">
                  <a:extLst>
                    <a:ext uri="{9D8B030D-6E8A-4147-A177-3AD203B41FA5}">
                      <a16:colId xmlns:a16="http://schemas.microsoft.com/office/drawing/2014/main" val="3070698025"/>
                    </a:ext>
                  </a:extLst>
                </a:gridCol>
                <a:gridCol w="2673350">
                  <a:extLst>
                    <a:ext uri="{9D8B030D-6E8A-4147-A177-3AD203B41FA5}">
                      <a16:colId xmlns:a16="http://schemas.microsoft.com/office/drawing/2014/main" val="821770359"/>
                    </a:ext>
                  </a:extLst>
                </a:gridCol>
                <a:gridCol w="2578100">
                  <a:extLst>
                    <a:ext uri="{9D8B030D-6E8A-4147-A177-3AD203B41FA5}">
                      <a16:colId xmlns:a16="http://schemas.microsoft.com/office/drawing/2014/main" val="1977604713"/>
                    </a:ext>
                  </a:extLst>
                </a:gridCol>
                <a:gridCol w="1282700">
                  <a:extLst>
                    <a:ext uri="{9D8B030D-6E8A-4147-A177-3AD203B41FA5}">
                      <a16:colId xmlns:a16="http://schemas.microsoft.com/office/drawing/2014/main" val="1394807177"/>
                    </a:ext>
                  </a:extLst>
                </a:gridCol>
              </a:tblGrid>
              <a:tr h="583855">
                <a:tc>
                  <a:txBody>
                    <a:bodyPr/>
                    <a:lstStyle/>
                    <a:p>
                      <a:pPr algn="ctr">
                        <a:lnSpc>
                          <a:spcPts val="1920"/>
                        </a:lnSpc>
                      </a:pPr>
                      <a:r>
                        <a:rPr kumimoji="1" lang="ja-JP" altLang="en-US" sz="1600" b="0">
                          <a:latin typeface="HGPｺﾞｼｯｸE" panose="020B0900000000000000" pitchFamily="50" charset="-128"/>
                          <a:ea typeface="HGPｺﾞｼｯｸE" panose="020B0900000000000000" pitchFamily="50" charset="-128"/>
                        </a:rPr>
                        <a:t>種 類</a:t>
                      </a:r>
                    </a:p>
                  </a:txBody>
                  <a:tcPr marL="96556" marR="96556" marT="48278" marB="48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920"/>
                        </a:lnSpc>
                      </a:pPr>
                      <a:r>
                        <a:rPr kumimoji="1" lang="ja-JP" altLang="en-US" sz="1600" b="0">
                          <a:latin typeface="HGPｺﾞｼｯｸE" panose="020B0900000000000000" pitchFamily="50" charset="-128"/>
                          <a:ea typeface="HGPｺﾞｼｯｸE" panose="020B0900000000000000" pitchFamily="50" charset="-128"/>
                        </a:rPr>
                        <a:t>気象状況</a:t>
                      </a:r>
                    </a:p>
                  </a:txBody>
                  <a:tcPr marL="96556" marR="96556" marT="48278" marB="48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920"/>
                        </a:lnSpc>
                      </a:pPr>
                      <a:r>
                        <a:rPr kumimoji="1" lang="ja-JP" altLang="en-US" sz="1600" b="0">
                          <a:latin typeface="HGPｺﾞｼｯｸE" panose="020B0900000000000000" pitchFamily="50" charset="-128"/>
                          <a:ea typeface="HGPｺﾞｼｯｸE" panose="020B0900000000000000" pitchFamily="50" charset="-128"/>
                        </a:rPr>
                        <a:t>内 容</a:t>
                      </a:r>
                    </a:p>
                  </a:txBody>
                  <a:tcPr marL="96556" marR="96556" marT="48278" marB="48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920"/>
                        </a:lnSpc>
                      </a:pPr>
                      <a:r>
                        <a:rPr kumimoji="1" lang="ja-JP" altLang="en-US" sz="1600" b="0">
                          <a:latin typeface="HGPｺﾞｼｯｸE" panose="020B0900000000000000" pitchFamily="50" charset="-128"/>
                          <a:ea typeface="HGPｺﾞｼｯｸE" panose="020B0900000000000000" pitchFamily="50" charset="-128"/>
                        </a:rPr>
                        <a:t>警戒レベル</a:t>
                      </a:r>
                      <a:endParaRPr kumimoji="1" lang="en-US" altLang="ja-JP" sz="1600" b="0">
                        <a:latin typeface="HGPｺﾞｼｯｸE" panose="020B0900000000000000" pitchFamily="50" charset="-128"/>
                        <a:ea typeface="HGPｺﾞｼｯｸE" panose="020B0900000000000000" pitchFamily="50" charset="-128"/>
                      </a:endParaRPr>
                    </a:p>
                    <a:p>
                      <a:pPr algn="ctr">
                        <a:lnSpc>
                          <a:spcPts val="1920"/>
                        </a:lnSpc>
                      </a:pPr>
                      <a:r>
                        <a:rPr kumimoji="1" lang="ja-JP" altLang="en-US" sz="1600" b="0">
                          <a:latin typeface="HGPｺﾞｼｯｸE" panose="020B0900000000000000" pitchFamily="50" charset="-128"/>
                          <a:ea typeface="HGPｺﾞｼｯｸE" panose="020B0900000000000000" pitchFamily="50" charset="-128"/>
                        </a:rPr>
                        <a:t>（相当）</a:t>
                      </a:r>
                    </a:p>
                  </a:txBody>
                  <a:tcPr marL="96556" marR="96556" marT="48278" marB="48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660992499"/>
                  </a:ext>
                </a:extLst>
              </a:tr>
              <a:tr h="765030">
                <a:tc>
                  <a:txBody>
                    <a:bodyPr/>
                    <a:lstStyle/>
                    <a:p>
                      <a:pPr algn="ctr">
                        <a:lnSpc>
                          <a:spcPct val="100000"/>
                        </a:lnSpc>
                      </a:pPr>
                      <a:r>
                        <a:rPr kumimoji="1" lang="ja-JP" altLang="en-US" sz="2400" b="0">
                          <a:solidFill>
                            <a:srgbClr val="FF2800"/>
                          </a:solidFill>
                          <a:latin typeface="HGPｺﾞｼｯｸE" panose="020B0900000000000000" pitchFamily="50" charset="-128"/>
                          <a:ea typeface="HGPｺﾞｼｯｸE" panose="020B0900000000000000" pitchFamily="50" charset="-128"/>
                        </a:rPr>
                        <a:t>注意報</a:t>
                      </a:r>
                    </a:p>
                  </a:txBody>
                  <a:tcPr marL="96556" marR="96556" marT="48278" marB="48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0">
                          <a:solidFill>
                            <a:srgbClr val="404040"/>
                          </a:solidFill>
                          <a:latin typeface="HGPｺﾞｼｯｸE" panose="020B0900000000000000" pitchFamily="50" charset="-128"/>
                          <a:ea typeface="HGPｺﾞｼｯｸE" panose="020B0900000000000000" pitchFamily="50" charset="-128"/>
                        </a:rPr>
                        <a:t>大雨、洪水、強風、高潮など</a:t>
                      </a:r>
                      <a:endParaRPr kumimoji="1" lang="ja-JP" altLang="en-US" sz="2400" b="0">
                        <a:solidFill>
                          <a:srgbClr val="404040"/>
                        </a:solidFill>
                        <a:latin typeface="HGPｺﾞｼｯｸE" panose="020B0900000000000000" pitchFamily="50" charset="-128"/>
                        <a:ea typeface="HGPｺﾞｼｯｸE" panose="020B0900000000000000" pitchFamily="50" charset="-128"/>
                      </a:endParaRPr>
                    </a:p>
                  </a:txBody>
                  <a:tcPr marL="96556" marR="96556" marT="48278" marB="48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920"/>
                        </a:lnSpc>
                        <a:spcBef>
                          <a:spcPts val="0"/>
                        </a:spcBef>
                        <a:spcAft>
                          <a:spcPts val="0"/>
                        </a:spcAft>
                        <a:buClrTx/>
                        <a:buSzTx/>
                        <a:buFontTx/>
                        <a:buNone/>
                        <a:tabLst/>
                        <a:defRPr/>
                      </a:pPr>
                      <a:r>
                        <a:rPr kumimoji="1" lang="ja-JP" altLang="en-US" sz="1600" b="0">
                          <a:solidFill>
                            <a:srgbClr val="404040"/>
                          </a:solidFill>
                          <a:latin typeface="HGPｺﾞｼｯｸE" panose="020B0900000000000000" pitchFamily="50" charset="-128"/>
                          <a:ea typeface="HGPｺﾞｼｯｸE" panose="020B0900000000000000" pitchFamily="50" charset="-128"/>
                        </a:rPr>
                        <a:t>災害の起こるおそれがある場合に発表</a:t>
                      </a:r>
                      <a:endParaRPr kumimoji="1" lang="ja-JP" altLang="en-US" sz="2400" b="0">
                        <a:solidFill>
                          <a:srgbClr val="404040"/>
                        </a:solidFill>
                        <a:latin typeface="HGPｺﾞｼｯｸE" panose="020B0900000000000000" pitchFamily="50" charset="-128"/>
                        <a:ea typeface="HGPｺﾞｼｯｸE" panose="020B0900000000000000" pitchFamily="50" charset="-128"/>
                      </a:endParaRPr>
                    </a:p>
                  </a:txBody>
                  <a:tcPr marL="96556" marR="96556" marT="48278" marB="48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800" b="0">
                          <a:solidFill>
                            <a:srgbClr val="404040"/>
                          </a:solidFill>
                          <a:latin typeface="HGPｺﾞｼｯｸE" panose="020B0900000000000000" pitchFamily="50" charset="-128"/>
                          <a:ea typeface="HGPｺﾞｼｯｸE" panose="020B0900000000000000" pitchFamily="50" charset="-128"/>
                        </a:rPr>
                        <a:t>２</a:t>
                      </a:r>
                    </a:p>
                  </a:txBody>
                  <a:tcPr marL="96556" marR="96556" marT="48278" marB="48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589956"/>
                  </a:ext>
                </a:extLst>
              </a:tr>
              <a:tr h="765030">
                <a:tc>
                  <a:txBody>
                    <a:bodyPr/>
                    <a:lstStyle/>
                    <a:p>
                      <a:pPr algn="ctr">
                        <a:lnSpc>
                          <a:spcPct val="100000"/>
                        </a:lnSpc>
                      </a:pPr>
                      <a:r>
                        <a:rPr kumimoji="1" lang="ja-JP" altLang="en-US" sz="2400" b="0">
                          <a:solidFill>
                            <a:srgbClr val="FF2800"/>
                          </a:solidFill>
                          <a:latin typeface="HGPｺﾞｼｯｸE" panose="020B0900000000000000" pitchFamily="50" charset="-128"/>
                          <a:ea typeface="HGPｺﾞｼｯｸE" panose="020B0900000000000000" pitchFamily="50" charset="-128"/>
                        </a:rPr>
                        <a:t>警 報</a:t>
                      </a:r>
                    </a:p>
                  </a:txBody>
                  <a:tcPr marL="96556" marR="96556" marT="48278" marB="48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kumimoji="1" lang="ja-JP" altLang="en-US" sz="1600" b="0">
                          <a:solidFill>
                            <a:srgbClr val="404040"/>
                          </a:solidFill>
                          <a:latin typeface="HGPｺﾞｼｯｸE" panose="020B0900000000000000" pitchFamily="50" charset="-128"/>
                          <a:ea typeface="HGPｺﾞｼｯｸE" panose="020B0900000000000000" pitchFamily="50" charset="-128"/>
                        </a:rPr>
                        <a:t>大雨、洪水、暴風、高潮など</a:t>
                      </a:r>
                      <a:endParaRPr kumimoji="1" lang="en-US" altLang="ja-JP" sz="1600" b="0">
                        <a:solidFill>
                          <a:srgbClr val="404040"/>
                        </a:solidFill>
                        <a:latin typeface="HGPｺﾞｼｯｸE" panose="020B0900000000000000" pitchFamily="50" charset="-128"/>
                        <a:ea typeface="HGPｺﾞｼｯｸE" panose="020B0900000000000000" pitchFamily="50" charset="-128"/>
                      </a:endParaRPr>
                    </a:p>
                  </a:txBody>
                  <a:tcPr marL="96556" marR="96556" marT="48278" marB="48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920"/>
                        </a:lnSpc>
                      </a:pPr>
                      <a:r>
                        <a:rPr kumimoji="1" lang="ja-JP" altLang="en-US" sz="1600" b="0" spc="-150">
                          <a:solidFill>
                            <a:srgbClr val="404040"/>
                          </a:solidFill>
                          <a:latin typeface="HGPｺﾞｼｯｸE" panose="020B0900000000000000" pitchFamily="50" charset="-128"/>
                          <a:ea typeface="HGPｺﾞｼｯｸE" panose="020B0900000000000000" pitchFamily="50" charset="-128"/>
                        </a:rPr>
                        <a:t>重大な災害の起こるおそれが</a:t>
                      </a:r>
                      <a:r>
                        <a:rPr kumimoji="1" lang="ja-JP" altLang="en-US" sz="1600" b="0">
                          <a:solidFill>
                            <a:srgbClr val="404040"/>
                          </a:solidFill>
                          <a:latin typeface="HGPｺﾞｼｯｸE" panose="020B0900000000000000" pitchFamily="50" charset="-128"/>
                          <a:ea typeface="HGPｺﾞｼｯｸE" panose="020B0900000000000000" pitchFamily="50" charset="-128"/>
                        </a:rPr>
                        <a:t>ある場合に発表</a:t>
                      </a:r>
                    </a:p>
                  </a:txBody>
                  <a:tcPr marL="96556" marR="96556" marT="48278" marB="48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800" b="0">
                          <a:solidFill>
                            <a:srgbClr val="404040"/>
                          </a:solidFill>
                          <a:latin typeface="HGPｺﾞｼｯｸE" panose="020B0900000000000000" pitchFamily="50" charset="-128"/>
                          <a:ea typeface="HGPｺﾞｼｯｸE" panose="020B0900000000000000" pitchFamily="50" charset="-128"/>
                        </a:rPr>
                        <a:t>３</a:t>
                      </a:r>
                    </a:p>
                  </a:txBody>
                  <a:tcPr marL="96556" marR="96556" marT="48278" marB="48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4105903"/>
                  </a:ext>
                </a:extLst>
              </a:tr>
              <a:tr h="702580">
                <a:tc>
                  <a:txBody>
                    <a:bodyPr/>
                    <a:lstStyle/>
                    <a:p>
                      <a:pPr algn="ctr">
                        <a:lnSpc>
                          <a:spcPct val="100000"/>
                        </a:lnSpc>
                      </a:pPr>
                      <a:r>
                        <a:rPr kumimoji="1" lang="ja-JP" altLang="en-US" sz="2400" b="0">
                          <a:solidFill>
                            <a:srgbClr val="FF2800"/>
                          </a:solidFill>
                          <a:latin typeface="HGPｺﾞｼｯｸE" panose="020B0900000000000000" pitchFamily="50" charset="-128"/>
                          <a:ea typeface="HGPｺﾞｼｯｸE" panose="020B0900000000000000" pitchFamily="50" charset="-128"/>
                        </a:rPr>
                        <a:t>特別警報</a:t>
                      </a:r>
                    </a:p>
                  </a:txBody>
                  <a:tcPr marL="96556" marR="96556" marT="48278" marB="48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kumimoji="1" lang="ja-JP" altLang="en-US" sz="1600" b="0">
                          <a:solidFill>
                            <a:srgbClr val="404040"/>
                          </a:solidFill>
                          <a:latin typeface="HGPｺﾞｼｯｸE" panose="020B0900000000000000" pitchFamily="50" charset="-128"/>
                          <a:ea typeface="HGPｺﾞｼｯｸE" panose="020B0900000000000000" pitchFamily="50" charset="-128"/>
                        </a:rPr>
                        <a:t>大雨、暴風など</a:t>
                      </a:r>
                      <a:endParaRPr kumimoji="1" lang="ja-JP" altLang="en-US" sz="2400" b="0">
                        <a:solidFill>
                          <a:srgbClr val="404040"/>
                        </a:solidFill>
                        <a:latin typeface="HGPｺﾞｼｯｸE" panose="020B0900000000000000" pitchFamily="50" charset="-128"/>
                        <a:ea typeface="HGPｺﾞｼｯｸE" panose="020B0900000000000000" pitchFamily="50" charset="-128"/>
                      </a:endParaRPr>
                    </a:p>
                  </a:txBody>
                  <a:tcPr marL="96556" marR="96556" marT="48278" marB="48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900"/>
                        </a:lnSpc>
                      </a:pPr>
                      <a:r>
                        <a:rPr kumimoji="1" lang="ja-JP" altLang="en-US" sz="1600" b="0" spc="-150">
                          <a:solidFill>
                            <a:srgbClr val="404040"/>
                          </a:solidFill>
                          <a:latin typeface="HGPｺﾞｼｯｸE" panose="020B0900000000000000" pitchFamily="50" charset="-128"/>
                          <a:ea typeface="HGPｺﾞｼｯｸE" panose="020B0900000000000000" pitchFamily="50" charset="-128"/>
                        </a:rPr>
                        <a:t>重大な災害の起こるおそれが</a:t>
                      </a:r>
                      <a:r>
                        <a:rPr kumimoji="1" lang="ja-JP" altLang="en-US" sz="1600" b="0">
                          <a:solidFill>
                            <a:srgbClr val="404040"/>
                          </a:solidFill>
                          <a:latin typeface="HGPｺﾞｼｯｸE" panose="020B0900000000000000" pitchFamily="50" charset="-128"/>
                          <a:ea typeface="HGPｺﾞｼｯｸE" panose="020B0900000000000000" pitchFamily="50" charset="-128"/>
                        </a:rPr>
                        <a:t>著しく大きい場合に発表</a:t>
                      </a:r>
                    </a:p>
                  </a:txBody>
                  <a:tcPr marL="96556" marR="96556" marT="48278" marB="48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800" b="0">
                          <a:solidFill>
                            <a:srgbClr val="404040"/>
                          </a:solidFill>
                          <a:latin typeface="HGPｺﾞｼｯｸE" panose="020B0900000000000000" pitchFamily="50" charset="-128"/>
                          <a:ea typeface="HGPｺﾞｼｯｸE" panose="020B0900000000000000" pitchFamily="50" charset="-128"/>
                        </a:rPr>
                        <a:t>５</a:t>
                      </a:r>
                    </a:p>
                  </a:txBody>
                  <a:tcPr marL="96556" marR="96556" marT="48278" marB="482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167393"/>
                  </a:ext>
                </a:extLst>
              </a:tr>
            </a:tbl>
          </a:graphicData>
        </a:graphic>
      </p:graphicFrame>
      <p:sp>
        <p:nvSpPr>
          <p:cNvPr id="5" name="テキスト ボックス 4">
            <a:extLst>
              <a:ext uri="{FF2B5EF4-FFF2-40B4-BE49-F238E27FC236}">
                <a16:creationId xmlns:a16="http://schemas.microsoft.com/office/drawing/2014/main" id="{E8530818-9EA3-4FE2-BC57-3CDE37BF2B2F}"/>
              </a:ext>
            </a:extLst>
          </p:cNvPr>
          <p:cNvSpPr txBox="1"/>
          <p:nvPr/>
        </p:nvSpPr>
        <p:spPr>
          <a:xfrm>
            <a:off x="-290" y="6596390"/>
            <a:ext cx="9144000" cy="261610"/>
          </a:xfrm>
          <a:prstGeom prst="rect">
            <a:avLst/>
          </a:prstGeom>
          <a:noFill/>
        </p:spPr>
        <p:txBody>
          <a:bodyPr wrap="square" rtlCol="0" anchor="t">
            <a:spAutoFit/>
          </a:bodyPr>
          <a:lstStyle/>
          <a:p>
            <a:r>
              <a:rPr lang="ja-JP" altLang="en-US" sz="1100">
                <a:solidFill>
                  <a:schemeClr val="tx1">
                    <a:lumMod val="75000"/>
                    <a:lumOff val="25000"/>
                  </a:schemeClr>
                </a:solidFill>
                <a:latin typeface="HGPｺﾞｼｯｸE"/>
                <a:ea typeface="HGPｺﾞｼｯｸE"/>
              </a:rPr>
              <a:t>参考：気象庁ホームページ「防災気象情報と警戒レベルとの対応について」</a:t>
            </a:r>
            <a:r>
              <a:rPr lang="en-US" altLang="ja-JP" sz="1100">
                <a:solidFill>
                  <a:schemeClr val="tx1">
                    <a:lumMod val="75000"/>
                    <a:lumOff val="25000"/>
                  </a:schemeClr>
                </a:solidFill>
                <a:latin typeface="HGPｺﾞｼｯｸE"/>
                <a:ea typeface="HGPｺﾞｼｯｸE"/>
              </a:rPr>
              <a:t>https://www.jma.go.jp/jma/kishou/know/bosai/alertlevel.html</a:t>
            </a:r>
            <a:endPar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9" name="テキスト ボックス 8">
            <a:extLst>
              <a:ext uri="{FF2B5EF4-FFF2-40B4-BE49-F238E27FC236}">
                <a16:creationId xmlns:a16="http://schemas.microsoft.com/office/drawing/2014/main" id="{D9D4EC23-2D5F-42B1-BC88-7D4B3568D4E1}"/>
              </a:ext>
            </a:extLst>
          </p:cNvPr>
          <p:cNvSpPr txBox="1"/>
          <p:nvPr/>
        </p:nvSpPr>
        <p:spPr>
          <a:xfrm flipH="1">
            <a:off x="602125" y="6041412"/>
            <a:ext cx="8052255" cy="369332"/>
          </a:xfrm>
          <a:prstGeom prst="rect">
            <a:avLst/>
          </a:prstGeom>
          <a:noFill/>
        </p:spPr>
        <p:txBody>
          <a:bodyPr wrap="square" rtlCol="0">
            <a:spAutoFit/>
          </a:bodyPr>
          <a:lstStyle/>
          <a:p>
            <a:pPr>
              <a:spcAft>
                <a:spcPts val="1000"/>
              </a:spcAft>
            </a:pPr>
            <a:r>
              <a:rPr kumimoji="1" lang="ja-JP" altLang="en-US">
                <a:solidFill>
                  <a:srgbClr val="404040"/>
                </a:solidFill>
                <a:latin typeface="HGPｺﾞｼｯｸE" panose="020B0900000000000000" pitchFamily="50" charset="-128"/>
                <a:ea typeface="HGPｺﾞｼｯｸE" panose="020B0900000000000000" pitchFamily="50" charset="-128"/>
              </a:rPr>
              <a:t>情報の入手方法　：　テレビ、ラジオ、防災アプリ、気象庁ホームページなど</a:t>
            </a:r>
            <a:endParaRPr kumimoji="1" lang="en-US" altLang="ja-JP">
              <a:solidFill>
                <a:srgbClr val="404040"/>
              </a:solidFill>
              <a:latin typeface="HGPｺﾞｼｯｸE" panose="020B0900000000000000" pitchFamily="50" charset="-128"/>
              <a:ea typeface="HGPｺﾞｼｯｸE" panose="020B0900000000000000" pitchFamily="50" charset="-128"/>
            </a:endParaRPr>
          </a:p>
        </p:txBody>
      </p:sp>
      <p:sp>
        <p:nvSpPr>
          <p:cNvPr id="10" name="正方形/長方形 9">
            <a:extLst>
              <a:ext uri="{FF2B5EF4-FFF2-40B4-BE49-F238E27FC236}">
                <a16:creationId xmlns:a16="http://schemas.microsoft.com/office/drawing/2014/main" id="{342E5B7E-86E7-4739-9894-2406875A98BE}"/>
              </a:ext>
            </a:extLst>
          </p:cNvPr>
          <p:cNvSpPr/>
          <p:nvPr/>
        </p:nvSpPr>
        <p:spPr>
          <a:xfrm>
            <a:off x="262800" y="780378"/>
            <a:ext cx="8618400" cy="978346"/>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風水害から身を守るため、気象情報に注意しましょう</a:t>
            </a:r>
          </a:p>
        </p:txBody>
      </p:sp>
      <p:sp>
        <p:nvSpPr>
          <p:cNvPr id="16" name="スライド番号プレースホルダー 3">
            <a:extLst>
              <a:ext uri="{FF2B5EF4-FFF2-40B4-BE49-F238E27FC236}">
                <a16:creationId xmlns:a16="http://schemas.microsoft.com/office/drawing/2014/main" id="{3C5B4B48-944D-4A62-A529-E616FFAC7280}"/>
              </a:ext>
            </a:extLst>
          </p:cNvPr>
          <p:cNvSpPr txBox="1">
            <a:spLocks/>
          </p:cNvSpPr>
          <p:nvPr/>
        </p:nvSpPr>
        <p:spPr>
          <a:xfrm>
            <a:off x="7086600" y="6492875"/>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C0FCB9-D989-46F1-965E-624BDAC7E129}" type="slidenum">
              <a:rPr kumimoji="1" lang="ja-JP" altLang="en-US" smtClean="0"/>
              <a:pPr/>
              <a:t>5</a:t>
            </a:fld>
            <a:endParaRPr kumimoji="1" lang="ja-JP" altLang="en-US"/>
          </a:p>
        </p:txBody>
      </p:sp>
    </p:spTree>
    <p:extLst>
      <p:ext uri="{BB962C8B-B14F-4D97-AF65-F5344CB8AC3E}">
        <p14:creationId xmlns:p14="http://schemas.microsoft.com/office/powerpoint/2010/main" val="422303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8A5259-7362-4988-A1F9-6F3625F56F67}"/>
              </a:ext>
            </a:extLst>
          </p:cNvPr>
          <p:cNvSpPr>
            <a:spLocks noGrp="1"/>
          </p:cNvSpPr>
          <p:nvPr>
            <p:ph type="title"/>
          </p:nvPr>
        </p:nvSpPr>
        <p:spPr/>
        <p:txBody>
          <a:bodyPr/>
          <a:lstStyle/>
          <a:p>
            <a:r>
              <a:rPr lang="ja-JP" altLang="en-US"/>
              <a:t>洪水・土砂災害に関する情報　－風水害－</a:t>
            </a:r>
            <a:endParaRPr kumimoji="1" lang="ja-JP" altLang="en-US"/>
          </a:p>
        </p:txBody>
      </p:sp>
      <p:sp>
        <p:nvSpPr>
          <p:cNvPr id="52" name="テキスト ボックス 51">
            <a:extLst>
              <a:ext uri="{FF2B5EF4-FFF2-40B4-BE49-F238E27FC236}">
                <a16:creationId xmlns:a16="http://schemas.microsoft.com/office/drawing/2014/main" id="{97415FF9-22A6-4D81-806C-2BA52785C86F}"/>
              </a:ext>
            </a:extLst>
          </p:cNvPr>
          <p:cNvSpPr txBox="1"/>
          <p:nvPr/>
        </p:nvSpPr>
        <p:spPr>
          <a:xfrm>
            <a:off x="442089" y="1917711"/>
            <a:ext cx="4937193" cy="400110"/>
          </a:xfrm>
          <a:prstGeom prst="rect">
            <a:avLst/>
          </a:prstGeom>
          <a:solidFill>
            <a:srgbClr val="FF2800"/>
          </a:solidFill>
          <a:ln>
            <a:noFill/>
          </a:ln>
        </p:spPr>
        <p:txBody>
          <a:bodyPr wrap="square" rtlCol="0">
            <a:spAutoFit/>
          </a:bodyPr>
          <a:lstStyle/>
          <a:p>
            <a:r>
              <a:rPr kumimoji="1" lang="ja-JP" altLang="en-US" sz="2000">
                <a:solidFill>
                  <a:schemeClr val="bg1"/>
                </a:solidFill>
                <a:latin typeface="HGPｺﾞｼｯｸE" panose="020B0900000000000000" pitchFamily="50" charset="-128"/>
                <a:ea typeface="HGPｺﾞｼｯｸE" panose="020B0900000000000000" pitchFamily="50" charset="-128"/>
              </a:rPr>
              <a:t>洪水に関する情報</a:t>
            </a:r>
          </a:p>
        </p:txBody>
      </p:sp>
      <p:sp>
        <p:nvSpPr>
          <p:cNvPr id="10" name="正方形/長方形 9">
            <a:extLst>
              <a:ext uri="{FF2B5EF4-FFF2-40B4-BE49-F238E27FC236}">
                <a16:creationId xmlns:a16="http://schemas.microsoft.com/office/drawing/2014/main" id="{F93C4F2F-288E-4B7E-A3D2-7087F01E7A59}"/>
              </a:ext>
            </a:extLst>
          </p:cNvPr>
          <p:cNvSpPr/>
          <p:nvPr/>
        </p:nvSpPr>
        <p:spPr>
          <a:xfrm>
            <a:off x="262800" y="768254"/>
            <a:ext cx="8618400" cy="1013734"/>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r>
              <a:rPr lang="ja-JP" altLang="en-US" sz="2800" spc="-150">
                <a:solidFill>
                  <a:srgbClr val="404040"/>
                </a:solidFill>
                <a:latin typeface="HGPｺﾞｼｯｸE" panose="020B0900000000000000" pitchFamily="50" charset="-128"/>
                <a:ea typeface="HGPｺﾞｼｯｸE" panose="020B0900000000000000" pitchFamily="50" charset="-128"/>
              </a:rPr>
              <a:t>地域によっては、洪水や土砂災害に関する情報が重要に</a:t>
            </a:r>
            <a:r>
              <a:rPr lang="ja-JP" altLang="en-US" sz="2800">
                <a:solidFill>
                  <a:srgbClr val="404040"/>
                </a:solidFill>
                <a:latin typeface="HGPｺﾞｼｯｸE" panose="020B0900000000000000" pitchFamily="50" charset="-128"/>
                <a:ea typeface="HGPｺﾞｼｯｸE" panose="020B0900000000000000" pitchFamily="50" charset="-128"/>
              </a:rPr>
              <a:t>なります</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11" name="テキスト ボックス 10">
            <a:extLst>
              <a:ext uri="{FF2B5EF4-FFF2-40B4-BE49-F238E27FC236}">
                <a16:creationId xmlns:a16="http://schemas.microsoft.com/office/drawing/2014/main" id="{77340805-D087-4245-BF35-CC7EEB476DA4}"/>
              </a:ext>
            </a:extLst>
          </p:cNvPr>
          <p:cNvSpPr txBox="1"/>
          <p:nvPr/>
        </p:nvSpPr>
        <p:spPr>
          <a:xfrm>
            <a:off x="442089" y="4978967"/>
            <a:ext cx="4937193" cy="400110"/>
          </a:xfrm>
          <a:prstGeom prst="rect">
            <a:avLst/>
          </a:prstGeom>
          <a:solidFill>
            <a:srgbClr val="FF2800"/>
          </a:solidFill>
          <a:ln>
            <a:noFill/>
          </a:ln>
        </p:spPr>
        <p:txBody>
          <a:bodyPr wrap="square" rtlCol="0">
            <a:spAutoFit/>
          </a:bodyPr>
          <a:lstStyle/>
          <a:p>
            <a:r>
              <a:rPr kumimoji="1" lang="ja-JP" altLang="en-US" sz="2000">
                <a:solidFill>
                  <a:schemeClr val="bg1"/>
                </a:solidFill>
                <a:latin typeface="HGPｺﾞｼｯｸE" panose="020B0900000000000000" pitchFamily="50" charset="-128"/>
                <a:ea typeface="HGPｺﾞｼｯｸE" panose="020B0900000000000000" pitchFamily="50" charset="-128"/>
              </a:rPr>
              <a:t>土砂災害に関する情報</a:t>
            </a:r>
          </a:p>
        </p:txBody>
      </p:sp>
      <p:graphicFrame>
        <p:nvGraphicFramePr>
          <p:cNvPr id="7" name="表 7">
            <a:extLst>
              <a:ext uri="{FF2B5EF4-FFF2-40B4-BE49-F238E27FC236}">
                <a16:creationId xmlns:a16="http://schemas.microsoft.com/office/drawing/2014/main" id="{32E3CE2B-5043-4211-B19F-67866401A4AC}"/>
              </a:ext>
            </a:extLst>
          </p:cNvPr>
          <p:cNvGraphicFramePr>
            <a:graphicFrameLocks noGrp="1"/>
          </p:cNvGraphicFramePr>
          <p:nvPr>
            <p:extLst>
              <p:ext uri="{D42A27DB-BD31-4B8C-83A1-F6EECF244321}">
                <p14:modId xmlns:p14="http://schemas.microsoft.com/office/powerpoint/2010/main" val="2592182317"/>
              </p:ext>
            </p:extLst>
          </p:nvPr>
        </p:nvGraphicFramePr>
        <p:xfrm>
          <a:off x="442088" y="2817871"/>
          <a:ext cx="8394484" cy="1993708"/>
        </p:xfrm>
        <a:graphic>
          <a:graphicData uri="http://schemas.openxmlformats.org/drawingml/2006/table">
            <a:tbl>
              <a:tblPr firstRow="1" bandRow="1">
                <a:tableStyleId>{5940675A-B579-460E-94D1-54222C63F5DA}</a:tableStyleId>
              </a:tblPr>
              <a:tblGrid>
                <a:gridCol w="4101337">
                  <a:extLst>
                    <a:ext uri="{9D8B030D-6E8A-4147-A177-3AD203B41FA5}">
                      <a16:colId xmlns:a16="http://schemas.microsoft.com/office/drawing/2014/main" val="2619838864"/>
                    </a:ext>
                  </a:extLst>
                </a:gridCol>
                <a:gridCol w="3043238">
                  <a:extLst>
                    <a:ext uri="{9D8B030D-6E8A-4147-A177-3AD203B41FA5}">
                      <a16:colId xmlns:a16="http://schemas.microsoft.com/office/drawing/2014/main" val="1109926736"/>
                    </a:ext>
                  </a:extLst>
                </a:gridCol>
                <a:gridCol w="1249909">
                  <a:extLst>
                    <a:ext uri="{9D8B030D-6E8A-4147-A177-3AD203B41FA5}">
                      <a16:colId xmlns:a16="http://schemas.microsoft.com/office/drawing/2014/main" val="1015325577"/>
                    </a:ext>
                  </a:extLst>
                </a:gridCol>
              </a:tblGrid>
              <a:tr h="408748">
                <a:tc>
                  <a:txBody>
                    <a:bodyPr/>
                    <a:lstStyle/>
                    <a:p>
                      <a:pPr algn="ctr"/>
                      <a:r>
                        <a:rPr kumimoji="1" lang="ja-JP" altLang="en-US" sz="1600">
                          <a:latin typeface="HGPｺﾞｼｯｸE" panose="020B0900000000000000" pitchFamily="50" charset="-128"/>
                          <a:ea typeface="HGPｺﾞｼｯｸE" panose="020B0900000000000000" pitchFamily="50" charset="-128"/>
                        </a:rPr>
                        <a:t>洪水予報の種類</a:t>
                      </a:r>
                    </a:p>
                  </a:txBody>
                  <a:tcPr anchor="ctr">
                    <a:solidFill>
                      <a:srgbClr val="C1E7ED"/>
                    </a:solidFill>
                  </a:tcPr>
                </a:tc>
                <a:tc>
                  <a:txBody>
                    <a:bodyPr/>
                    <a:lstStyle/>
                    <a:p>
                      <a:pPr algn="ctr"/>
                      <a:r>
                        <a:rPr kumimoji="1" lang="ja-JP" altLang="en-US" sz="1600">
                          <a:latin typeface="HGPｺﾞｼｯｸE" panose="020B0900000000000000" pitchFamily="50" charset="-128"/>
                          <a:ea typeface="HGPｺﾞｼｯｸE" panose="020B0900000000000000" pitchFamily="50" charset="-128"/>
                        </a:rPr>
                        <a:t>求める行動</a:t>
                      </a:r>
                    </a:p>
                  </a:txBody>
                  <a:tcPr anchor="ctr">
                    <a:solidFill>
                      <a:srgbClr val="C1E7ED"/>
                    </a:solidFill>
                  </a:tcPr>
                </a:tc>
                <a:tc>
                  <a:txBody>
                    <a:bodyPr/>
                    <a:lstStyle/>
                    <a:p>
                      <a:pPr algn="ctr"/>
                      <a:r>
                        <a:rPr kumimoji="1" lang="ja-JP" altLang="en-US" sz="1600">
                          <a:latin typeface="HGPｺﾞｼｯｸE" panose="020B0900000000000000" pitchFamily="50" charset="-128"/>
                          <a:ea typeface="HGPｺﾞｼｯｸE" panose="020B0900000000000000" pitchFamily="50" charset="-128"/>
                        </a:rPr>
                        <a:t>警戒レベル</a:t>
                      </a:r>
                    </a:p>
                  </a:txBody>
                  <a:tcPr anchor="ctr">
                    <a:solidFill>
                      <a:srgbClr val="C1E7ED"/>
                    </a:solidFill>
                  </a:tcPr>
                </a:tc>
                <a:extLst>
                  <a:ext uri="{0D108BD9-81ED-4DB2-BD59-A6C34878D82A}">
                    <a16:rowId xmlns:a16="http://schemas.microsoft.com/office/drawing/2014/main" val="7353703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404040"/>
                          </a:solidFill>
                          <a:latin typeface="HGPｺﾞｼｯｸE" panose="020B0900000000000000" pitchFamily="50" charset="-128"/>
                          <a:ea typeface="HGPｺﾞｼｯｸE" panose="020B0900000000000000" pitchFamily="50" charset="-128"/>
                        </a:rPr>
                        <a:t>○○川氾濫注意情報（洪水注意報）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404040"/>
                          </a:solidFill>
                          <a:latin typeface="HGPｺﾞｼｯｸE" panose="020B0900000000000000" pitchFamily="50" charset="-128"/>
                          <a:ea typeface="HGPｺﾞｼｯｸE" panose="020B0900000000000000" pitchFamily="50" charset="-128"/>
                        </a:rPr>
                        <a:t>氾濫発生に注意</a:t>
                      </a:r>
                    </a:p>
                  </a:txBody>
                  <a:tcPr/>
                </a:tc>
                <a:tc>
                  <a:txBody>
                    <a:bodyPr/>
                    <a:lstStyle/>
                    <a:p>
                      <a:pPr algn="ctr"/>
                      <a:r>
                        <a:rPr kumimoji="1" lang="ja-JP" altLang="en-US" sz="2000">
                          <a:solidFill>
                            <a:srgbClr val="404040"/>
                          </a:solidFill>
                          <a:latin typeface="HGPｺﾞｼｯｸE" panose="020B0900000000000000" pitchFamily="50" charset="-128"/>
                          <a:ea typeface="HGPｺﾞｼｯｸE" panose="020B0900000000000000" pitchFamily="50" charset="-128"/>
                        </a:rPr>
                        <a:t>２</a:t>
                      </a:r>
                    </a:p>
                  </a:txBody>
                  <a:tcPr/>
                </a:tc>
                <a:extLst>
                  <a:ext uri="{0D108BD9-81ED-4DB2-BD59-A6C34878D82A}">
                    <a16:rowId xmlns:a16="http://schemas.microsoft.com/office/drawing/2014/main" val="2992887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404040"/>
                          </a:solidFill>
                          <a:latin typeface="HGPｺﾞｼｯｸE" panose="020B0900000000000000" pitchFamily="50" charset="-128"/>
                          <a:ea typeface="HGPｺﾞｼｯｸE" panose="020B0900000000000000" pitchFamily="50" charset="-128"/>
                        </a:rPr>
                        <a:t>○○川氾濫警戒情報（洪水警報）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404040"/>
                          </a:solidFill>
                          <a:latin typeface="HGPｺﾞｼｯｸE" panose="020B0900000000000000" pitchFamily="50" charset="-128"/>
                          <a:ea typeface="HGPｺﾞｼｯｸE" panose="020B0900000000000000" pitchFamily="50" charset="-128"/>
                        </a:rPr>
                        <a:t>避難準備、避難開始など</a:t>
                      </a:r>
                    </a:p>
                  </a:txBody>
                  <a:tcPr/>
                </a:tc>
                <a:tc>
                  <a:txBody>
                    <a:bodyPr/>
                    <a:lstStyle/>
                    <a:p>
                      <a:pPr algn="ctr"/>
                      <a:r>
                        <a:rPr kumimoji="1" lang="ja-JP" altLang="en-US" sz="2000">
                          <a:solidFill>
                            <a:srgbClr val="404040"/>
                          </a:solidFill>
                          <a:latin typeface="HGPｺﾞｼｯｸE" panose="020B0900000000000000" pitchFamily="50" charset="-128"/>
                          <a:ea typeface="HGPｺﾞｼｯｸE" panose="020B0900000000000000" pitchFamily="50" charset="-128"/>
                        </a:rPr>
                        <a:t>３</a:t>
                      </a:r>
                    </a:p>
                  </a:txBody>
                  <a:tcPr/>
                </a:tc>
                <a:extLst>
                  <a:ext uri="{0D108BD9-81ED-4DB2-BD59-A6C34878D82A}">
                    <a16:rowId xmlns:a16="http://schemas.microsoft.com/office/drawing/2014/main" val="8214668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404040"/>
                          </a:solidFill>
                          <a:latin typeface="HGPｺﾞｼｯｸE" panose="020B0900000000000000" pitchFamily="50" charset="-128"/>
                          <a:ea typeface="HGPｺﾞｼｯｸE" panose="020B0900000000000000" pitchFamily="50" charset="-128"/>
                        </a:rPr>
                        <a:t>○○川氾濫危険情報（洪水警報）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404040"/>
                          </a:solidFill>
                          <a:latin typeface="HGPｺﾞｼｯｸE" panose="020B0900000000000000" pitchFamily="50" charset="-128"/>
                          <a:ea typeface="HGPｺﾞｼｯｸE" panose="020B0900000000000000" pitchFamily="50" charset="-128"/>
                        </a:rPr>
                        <a:t>避難、いのちを守る行動</a:t>
                      </a:r>
                    </a:p>
                  </a:txBody>
                  <a:tcPr/>
                </a:tc>
                <a:tc>
                  <a:txBody>
                    <a:bodyPr/>
                    <a:lstStyle/>
                    <a:p>
                      <a:pPr algn="ctr"/>
                      <a:r>
                        <a:rPr kumimoji="1" lang="ja-JP" altLang="en-US" sz="2000">
                          <a:solidFill>
                            <a:srgbClr val="404040"/>
                          </a:solidFill>
                          <a:latin typeface="HGPｺﾞｼｯｸE" panose="020B0900000000000000" pitchFamily="50" charset="-128"/>
                          <a:ea typeface="HGPｺﾞｼｯｸE" panose="020B0900000000000000" pitchFamily="50" charset="-128"/>
                        </a:rPr>
                        <a:t>４</a:t>
                      </a:r>
                    </a:p>
                  </a:txBody>
                  <a:tcPr/>
                </a:tc>
                <a:extLst>
                  <a:ext uri="{0D108BD9-81ED-4DB2-BD59-A6C34878D82A}">
                    <a16:rowId xmlns:a16="http://schemas.microsoft.com/office/drawing/2014/main" val="1958503138"/>
                  </a:ext>
                </a:extLst>
              </a:tr>
              <a:tr h="370840">
                <a:tc>
                  <a:txBody>
                    <a:bodyPr/>
                    <a:lstStyle/>
                    <a:p>
                      <a:r>
                        <a:rPr kumimoji="1" lang="ja-JP" altLang="en-US" sz="2000">
                          <a:solidFill>
                            <a:srgbClr val="404040"/>
                          </a:solidFill>
                          <a:latin typeface="HGPｺﾞｼｯｸE" panose="020B0900000000000000" pitchFamily="50" charset="-128"/>
                          <a:ea typeface="HGPｺﾞｼｯｸE" panose="020B0900000000000000" pitchFamily="50" charset="-128"/>
                        </a:rPr>
                        <a:t>○○川氾濫発生情報（洪水警報）</a:t>
                      </a:r>
                    </a:p>
                  </a:txBody>
                  <a:tcPr/>
                </a:tc>
                <a:tc>
                  <a:txBody>
                    <a:bodyPr/>
                    <a:lstStyle/>
                    <a:p>
                      <a:r>
                        <a:rPr kumimoji="1" lang="ja-JP" altLang="en-US" sz="2000">
                          <a:solidFill>
                            <a:srgbClr val="404040"/>
                          </a:solidFill>
                          <a:latin typeface="HGPｺﾞｼｯｸE" panose="020B0900000000000000" pitchFamily="50" charset="-128"/>
                          <a:ea typeface="HGPｺﾞｼｯｸE" panose="020B0900000000000000" pitchFamily="50" charset="-128"/>
                        </a:rPr>
                        <a:t>氾濫水への警戒</a:t>
                      </a:r>
                    </a:p>
                  </a:txBody>
                  <a:tcPr/>
                </a:tc>
                <a:tc>
                  <a:txBody>
                    <a:bodyPr/>
                    <a:lstStyle/>
                    <a:p>
                      <a:pPr algn="ctr"/>
                      <a:r>
                        <a:rPr kumimoji="1" lang="ja-JP" altLang="en-US" sz="2000">
                          <a:solidFill>
                            <a:srgbClr val="404040"/>
                          </a:solidFill>
                          <a:latin typeface="HGPｺﾞｼｯｸE" panose="020B0900000000000000" pitchFamily="50" charset="-128"/>
                          <a:ea typeface="HGPｺﾞｼｯｸE" panose="020B0900000000000000" pitchFamily="50" charset="-128"/>
                        </a:rPr>
                        <a:t>５</a:t>
                      </a:r>
                    </a:p>
                  </a:txBody>
                  <a:tcPr/>
                </a:tc>
                <a:extLst>
                  <a:ext uri="{0D108BD9-81ED-4DB2-BD59-A6C34878D82A}">
                    <a16:rowId xmlns:a16="http://schemas.microsoft.com/office/drawing/2014/main" val="1023446335"/>
                  </a:ext>
                </a:extLst>
              </a:tr>
            </a:tbl>
          </a:graphicData>
        </a:graphic>
      </p:graphicFrame>
      <p:sp>
        <p:nvSpPr>
          <p:cNvPr id="9" name="テキスト ボックス 8">
            <a:extLst>
              <a:ext uri="{FF2B5EF4-FFF2-40B4-BE49-F238E27FC236}">
                <a16:creationId xmlns:a16="http://schemas.microsoft.com/office/drawing/2014/main" id="{82551379-E2E6-4430-854C-A6991054F7CB}"/>
              </a:ext>
            </a:extLst>
          </p:cNvPr>
          <p:cNvSpPr txBox="1"/>
          <p:nvPr/>
        </p:nvSpPr>
        <p:spPr>
          <a:xfrm>
            <a:off x="442087" y="2366921"/>
            <a:ext cx="3042091" cy="400110"/>
          </a:xfrm>
          <a:prstGeom prst="rect">
            <a:avLst/>
          </a:prstGeom>
          <a:solidFill>
            <a:srgbClr val="C1E7ED"/>
          </a:solidFill>
        </p:spPr>
        <p:txBody>
          <a:bodyPr wrap="square" rtlCol="0">
            <a:spAutoFit/>
          </a:bodyPr>
          <a:lstStyle/>
          <a:p>
            <a:r>
              <a:rPr kumimoji="1" lang="ja-JP" altLang="en-US" sz="2000">
                <a:latin typeface="HGPｺﾞｼｯｸE" panose="020B0900000000000000" pitchFamily="50" charset="-128"/>
                <a:ea typeface="HGPｺﾞｼｯｸE" panose="020B0900000000000000" pitchFamily="50" charset="-128"/>
              </a:rPr>
              <a:t>指定河川洪水予報</a:t>
            </a:r>
          </a:p>
        </p:txBody>
      </p:sp>
      <p:graphicFrame>
        <p:nvGraphicFramePr>
          <p:cNvPr id="16" name="表 7">
            <a:extLst>
              <a:ext uri="{FF2B5EF4-FFF2-40B4-BE49-F238E27FC236}">
                <a16:creationId xmlns:a16="http://schemas.microsoft.com/office/drawing/2014/main" id="{97E0D347-4BCD-436F-8EA5-CB6CD80E68D5}"/>
              </a:ext>
            </a:extLst>
          </p:cNvPr>
          <p:cNvGraphicFramePr>
            <a:graphicFrameLocks noGrp="1"/>
          </p:cNvGraphicFramePr>
          <p:nvPr>
            <p:extLst>
              <p:ext uri="{D42A27DB-BD31-4B8C-83A1-F6EECF244321}">
                <p14:modId xmlns:p14="http://schemas.microsoft.com/office/powerpoint/2010/main" val="194154762"/>
              </p:ext>
            </p:extLst>
          </p:nvPr>
        </p:nvGraphicFramePr>
        <p:xfrm>
          <a:off x="442088" y="5422959"/>
          <a:ext cx="8394484" cy="731520"/>
        </p:xfrm>
        <a:graphic>
          <a:graphicData uri="http://schemas.openxmlformats.org/drawingml/2006/table">
            <a:tbl>
              <a:tblPr firstRow="1" bandRow="1">
                <a:tableStyleId>{5940675A-B579-460E-94D1-54222C63F5DA}</a:tableStyleId>
              </a:tblPr>
              <a:tblGrid>
                <a:gridCol w="4101337">
                  <a:extLst>
                    <a:ext uri="{9D8B030D-6E8A-4147-A177-3AD203B41FA5}">
                      <a16:colId xmlns:a16="http://schemas.microsoft.com/office/drawing/2014/main" val="2619838864"/>
                    </a:ext>
                  </a:extLst>
                </a:gridCol>
                <a:gridCol w="3057525">
                  <a:extLst>
                    <a:ext uri="{9D8B030D-6E8A-4147-A177-3AD203B41FA5}">
                      <a16:colId xmlns:a16="http://schemas.microsoft.com/office/drawing/2014/main" val="1109926736"/>
                    </a:ext>
                  </a:extLst>
                </a:gridCol>
                <a:gridCol w="1235622">
                  <a:extLst>
                    <a:ext uri="{9D8B030D-6E8A-4147-A177-3AD203B41FA5}">
                      <a16:colId xmlns:a16="http://schemas.microsoft.com/office/drawing/2014/main" val="1015325577"/>
                    </a:ext>
                  </a:extLst>
                </a:gridCol>
              </a:tblGrid>
              <a:tr h="0">
                <a:tc>
                  <a:txBody>
                    <a:bodyPr/>
                    <a:lstStyle/>
                    <a:p>
                      <a:pPr algn="ctr"/>
                      <a:r>
                        <a:rPr kumimoji="1" lang="ja-JP" altLang="en-US" sz="1600">
                          <a:latin typeface="HGPｺﾞｼｯｸE" panose="020B0900000000000000" pitchFamily="50" charset="-128"/>
                          <a:ea typeface="HGPｺﾞｼｯｸE" panose="020B0900000000000000" pitchFamily="50" charset="-128"/>
                        </a:rPr>
                        <a:t>情報の名称</a:t>
                      </a:r>
                    </a:p>
                  </a:txBody>
                  <a:tcPr anchor="ctr">
                    <a:solidFill>
                      <a:srgbClr val="C1E7ED"/>
                    </a:solidFill>
                  </a:tcPr>
                </a:tc>
                <a:tc>
                  <a:txBody>
                    <a:bodyPr/>
                    <a:lstStyle/>
                    <a:p>
                      <a:pPr algn="ctr"/>
                      <a:r>
                        <a:rPr kumimoji="1" lang="ja-JP" altLang="en-US" sz="1600">
                          <a:latin typeface="HGPｺﾞｼｯｸE" panose="020B0900000000000000" pitchFamily="50" charset="-128"/>
                          <a:ea typeface="HGPｺﾞｼｯｸE" panose="020B0900000000000000" pitchFamily="50" charset="-128"/>
                        </a:rPr>
                        <a:t>求める行動</a:t>
                      </a:r>
                    </a:p>
                  </a:txBody>
                  <a:tcPr anchor="ctr">
                    <a:solidFill>
                      <a:srgbClr val="C1E7ED"/>
                    </a:solidFill>
                  </a:tcPr>
                </a:tc>
                <a:tc>
                  <a:txBody>
                    <a:bodyPr/>
                    <a:lstStyle/>
                    <a:p>
                      <a:pPr algn="ctr"/>
                      <a:r>
                        <a:rPr kumimoji="1" lang="ja-JP" altLang="en-US" sz="1600">
                          <a:latin typeface="HGPｺﾞｼｯｸE" panose="020B0900000000000000" pitchFamily="50" charset="-128"/>
                          <a:ea typeface="HGPｺﾞｼｯｸE" panose="020B0900000000000000" pitchFamily="50" charset="-128"/>
                        </a:rPr>
                        <a:t>警戒レベル</a:t>
                      </a:r>
                    </a:p>
                  </a:txBody>
                  <a:tcPr anchor="ctr">
                    <a:solidFill>
                      <a:srgbClr val="C1E7ED"/>
                    </a:solidFill>
                  </a:tcPr>
                </a:tc>
                <a:extLst>
                  <a:ext uri="{0D108BD9-81ED-4DB2-BD59-A6C34878D82A}">
                    <a16:rowId xmlns:a16="http://schemas.microsoft.com/office/drawing/2014/main" val="7353703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404040"/>
                          </a:solidFill>
                          <a:latin typeface="HGPｺﾞｼｯｸE" panose="020B0900000000000000" pitchFamily="50" charset="-128"/>
                          <a:ea typeface="HGPｺﾞｼｯｸE" panose="020B0900000000000000" pitchFamily="50" charset="-128"/>
                        </a:rPr>
                        <a:t>土砂災害警戒情報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solidFill>
                            <a:srgbClr val="404040"/>
                          </a:solidFill>
                          <a:latin typeface="HGPｺﾞｼｯｸE" panose="020B0900000000000000" pitchFamily="50" charset="-128"/>
                          <a:ea typeface="HGPｺﾞｼｯｸE" panose="020B0900000000000000" pitchFamily="50" charset="-128"/>
                        </a:rPr>
                        <a:t>避難、いのちを守る行動</a:t>
                      </a:r>
                    </a:p>
                  </a:txBody>
                  <a:tcPr/>
                </a:tc>
                <a:tc>
                  <a:txBody>
                    <a:bodyPr/>
                    <a:lstStyle/>
                    <a:p>
                      <a:pPr algn="ctr"/>
                      <a:r>
                        <a:rPr kumimoji="1" lang="ja-JP" altLang="en-US" sz="2000">
                          <a:solidFill>
                            <a:srgbClr val="404040"/>
                          </a:solidFill>
                          <a:latin typeface="HGPｺﾞｼｯｸE" panose="020B0900000000000000" pitchFamily="50" charset="-128"/>
                          <a:ea typeface="HGPｺﾞｼｯｸE" panose="020B0900000000000000" pitchFamily="50" charset="-128"/>
                        </a:rPr>
                        <a:t>４</a:t>
                      </a:r>
                    </a:p>
                  </a:txBody>
                  <a:tcPr/>
                </a:tc>
                <a:extLst>
                  <a:ext uri="{0D108BD9-81ED-4DB2-BD59-A6C34878D82A}">
                    <a16:rowId xmlns:a16="http://schemas.microsoft.com/office/drawing/2014/main" val="1023446335"/>
                  </a:ext>
                </a:extLst>
              </a:tr>
            </a:tbl>
          </a:graphicData>
        </a:graphic>
      </p:graphicFrame>
      <p:sp>
        <p:nvSpPr>
          <p:cNvPr id="3" name="テキスト ボックス 2">
            <a:extLst>
              <a:ext uri="{FF2B5EF4-FFF2-40B4-BE49-F238E27FC236}">
                <a16:creationId xmlns:a16="http://schemas.microsoft.com/office/drawing/2014/main" id="{23D09100-D450-4602-A679-E8E317F8C3F2}"/>
              </a:ext>
            </a:extLst>
          </p:cNvPr>
          <p:cNvSpPr txBox="1"/>
          <p:nvPr/>
        </p:nvSpPr>
        <p:spPr>
          <a:xfrm>
            <a:off x="0" y="6586514"/>
            <a:ext cx="1778051" cy="261610"/>
          </a:xfrm>
          <a:prstGeom prst="rect">
            <a:avLst/>
          </a:prstGeom>
          <a:noFill/>
        </p:spPr>
        <p:txBody>
          <a:bodyPr wrap="none" rtlCol="0" anchor="t">
            <a:spAutoFit/>
          </a:bodyPr>
          <a:lstStyle/>
          <a:p>
            <a:r>
              <a:rPr lang="ja-JP" altLang="en-US" sz="1100">
                <a:solidFill>
                  <a:schemeClr val="tx1">
                    <a:lumMod val="75000"/>
                    <a:lumOff val="25000"/>
                  </a:schemeClr>
                </a:solidFill>
                <a:latin typeface="HGPｺﾞｼｯｸE"/>
                <a:ea typeface="HGPｺﾞｼｯｸE"/>
              </a:rPr>
              <a:t>参考：気象庁ホームページ</a:t>
            </a:r>
            <a:endPar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3" name="テキスト ボックス 12">
            <a:extLst>
              <a:ext uri="{FF2B5EF4-FFF2-40B4-BE49-F238E27FC236}">
                <a16:creationId xmlns:a16="http://schemas.microsoft.com/office/drawing/2014/main" id="{F4DEC443-FD6C-4515-8C07-C9A5FE2804D2}"/>
              </a:ext>
            </a:extLst>
          </p:cNvPr>
          <p:cNvSpPr txBox="1"/>
          <p:nvPr/>
        </p:nvSpPr>
        <p:spPr>
          <a:xfrm flipH="1">
            <a:off x="403890" y="6204612"/>
            <a:ext cx="8052255" cy="369332"/>
          </a:xfrm>
          <a:prstGeom prst="rect">
            <a:avLst/>
          </a:prstGeom>
          <a:noFill/>
        </p:spPr>
        <p:txBody>
          <a:bodyPr wrap="square" rtlCol="0">
            <a:spAutoFit/>
          </a:bodyPr>
          <a:lstStyle/>
          <a:p>
            <a:pPr>
              <a:spcAft>
                <a:spcPts val="1000"/>
              </a:spcAft>
            </a:pPr>
            <a:r>
              <a:rPr kumimoji="1" lang="ja-JP" altLang="en-US">
                <a:solidFill>
                  <a:srgbClr val="404040"/>
                </a:solidFill>
                <a:latin typeface="HGPｺﾞｼｯｸE" panose="020B0900000000000000" pitchFamily="50" charset="-128"/>
                <a:ea typeface="HGPｺﾞｼｯｸE" panose="020B0900000000000000" pitchFamily="50" charset="-128"/>
              </a:rPr>
              <a:t>情報の入手方法　：　テレビ、ラジオ、防災アプリ、気象庁ホームページなど</a:t>
            </a:r>
            <a:endParaRPr kumimoji="1" lang="en-US" altLang="ja-JP">
              <a:solidFill>
                <a:srgbClr val="404040"/>
              </a:solidFill>
              <a:latin typeface="HGPｺﾞｼｯｸE" panose="020B0900000000000000" pitchFamily="50" charset="-128"/>
              <a:ea typeface="HGPｺﾞｼｯｸE" panose="020B0900000000000000" pitchFamily="50" charset="-128"/>
            </a:endParaRPr>
          </a:p>
        </p:txBody>
      </p:sp>
      <p:sp>
        <p:nvSpPr>
          <p:cNvPr id="19" name="スライド番号プレースホルダー 3">
            <a:extLst>
              <a:ext uri="{FF2B5EF4-FFF2-40B4-BE49-F238E27FC236}">
                <a16:creationId xmlns:a16="http://schemas.microsoft.com/office/drawing/2014/main" id="{971912A2-7ACE-4A3C-B61B-1C866121E629}"/>
              </a:ext>
            </a:extLst>
          </p:cNvPr>
          <p:cNvSpPr txBox="1">
            <a:spLocks/>
          </p:cNvSpPr>
          <p:nvPr/>
        </p:nvSpPr>
        <p:spPr>
          <a:xfrm>
            <a:off x="7086600" y="6492875"/>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C0FCB9-D989-46F1-965E-624BDAC7E129}" type="slidenum">
              <a:rPr kumimoji="1" lang="ja-JP" altLang="en-US" smtClean="0"/>
              <a:pPr/>
              <a:t>6</a:t>
            </a:fld>
            <a:endParaRPr kumimoji="1" lang="ja-JP" altLang="en-US"/>
          </a:p>
        </p:txBody>
      </p:sp>
    </p:spTree>
    <p:extLst>
      <p:ext uri="{BB962C8B-B14F-4D97-AF65-F5344CB8AC3E}">
        <p14:creationId xmlns:p14="http://schemas.microsoft.com/office/powerpoint/2010/main" val="3105905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8A5259-7362-4988-A1F9-6F3625F56F67}"/>
              </a:ext>
            </a:extLst>
          </p:cNvPr>
          <p:cNvSpPr>
            <a:spLocks noGrp="1"/>
          </p:cNvSpPr>
          <p:nvPr>
            <p:ph type="title"/>
          </p:nvPr>
        </p:nvSpPr>
        <p:spPr/>
        <p:txBody>
          <a:bodyPr/>
          <a:lstStyle/>
          <a:p>
            <a:r>
              <a:rPr kumimoji="1" lang="ja-JP" altLang="en-US"/>
              <a:t>風水害の避難情報等　－風水害－</a:t>
            </a:r>
          </a:p>
        </p:txBody>
      </p:sp>
      <p:graphicFrame>
        <p:nvGraphicFramePr>
          <p:cNvPr id="5" name="表 5">
            <a:extLst>
              <a:ext uri="{FF2B5EF4-FFF2-40B4-BE49-F238E27FC236}">
                <a16:creationId xmlns:a16="http://schemas.microsoft.com/office/drawing/2014/main" id="{7AB32B03-4178-42F0-AD57-43024827A64A}"/>
              </a:ext>
            </a:extLst>
          </p:cNvPr>
          <p:cNvGraphicFramePr>
            <a:graphicFrameLocks noGrp="1"/>
          </p:cNvGraphicFramePr>
          <p:nvPr>
            <p:extLst>
              <p:ext uri="{D42A27DB-BD31-4B8C-83A1-F6EECF244321}">
                <p14:modId xmlns:p14="http://schemas.microsoft.com/office/powerpoint/2010/main" val="539884348"/>
              </p:ext>
            </p:extLst>
          </p:nvPr>
        </p:nvGraphicFramePr>
        <p:xfrm>
          <a:off x="212869" y="1942174"/>
          <a:ext cx="8773792" cy="4429445"/>
        </p:xfrm>
        <a:graphic>
          <a:graphicData uri="http://schemas.openxmlformats.org/drawingml/2006/table">
            <a:tbl>
              <a:tblPr firstRow="1" bandRow="1">
                <a:tableStyleId>{5C22544A-7EE6-4342-B048-85BDC9FD1C3A}</a:tableStyleId>
              </a:tblPr>
              <a:tblGrid>
                <a:gridCol w="1004428">
                  <a:extLst>
                    <a:ext uri="{9D8B030D-6E8A-4147-A177-3AD203B41FA5}">
                      <a16:colId xmlns:a16="http://schemas.microsoft.com/office/drawing/2014/main" val="2991769416"/>
                    </a:ext>
                  </a:extLst>
                </a:gridCol>
                <a:gridCol w="1225520">
                  <a:extLst>
                    <a:ext uri="{9D8B030D-6E8A-4147-A177-3AD203B41FA5}">
                      <a16:colId xmlns:a16="http://schemas.microsoft.com/office/drawing/2014/main" val="725631128"/>
                    </a:ext>
                  </a:extLst>
                </a:gridCol>
                <a:gridCol w="2013333">
                  <a:extLst>
                    <a:ext uri="{9D8B030D-6E8A-4147-A177-3AD203B41FA5}">
                      <a16:colId xmlns:a16="http://schemas.microsoft.com/office/drawing/2014/main" val="75748791"/>
                    </a:ext>
                  </a:extLst>
                </a:gridCol>
                <a:gridCol w="4530511">
                  <a:extLst>
                    <a:ext uri="{9D8B030D-6E8A-4147-A177-3AD203B41FA5}">
                      <a16:colId xmlns:a16="http://schemas.microsoft.com/office/drawing/2014/main" val="1044138510"/>
                    </a:ext>
                  </a:extLst>
                </a:gridCol>
              </a:tblGrid>
              <a:tr h="287258">
                <a:tc>
                  <a:txBody>
                    <a:bodyPr/>
                    <a:lstStyle/>
                    <a:p>
                      <a:pPr algn="ctr"/>
                      <a:r>
                        <a:rPr kumimoji="1" lang="ja-JP" altLang="en-US" sz="1600">
                          <a:solidFill>
                            <a:schemeClr val="tx1"/>
                          </a:solidFill>
                        </a:rPr>
                        <a:t>警戒ﾚﾍﾞﾙ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a:solidFill>
                            <a:schemeClr val="tx1"/>
                          </a:solidFill>
                          <a:latin typeface="HGPｺﾞｼｯｸE" panose="020B0900000000000000" pitchFamily="50" charset="-128"/>
                          <a:ea typeface="HGPｺﾞｼｯｸE" panose="020B0900000000000000" pitchFamily="50" charset="-128"/>
                        </a:rPr>
                        <a:t>種類</a:t>
                      </a:r>
                      <a:endParaRPr kumimoji="1" lang="en-US" altLang="ja-JP" sz="1600" b="0">
                        <a:solidFill>
                          <a:schemeClr val="tx1"/>
                        </a:solidFill>
                        <a:latin typeface="HGPｺﾞｼｯｸE" panose="020B0900000000000000" pitchFamily="50" charset="-128"/>
                        <a:ea typeface="HGPｺﾞｼｯｸE"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sz="1600">
                          <a:solidFill>
                            <a:schemeClr val="tx1"/>
                          </a:solidFill>
                        </a:rPr>
                        <a:t>気象情報（例）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sz="1600">
                          <a:solidFill>
                            <a:schemeClr val="tx1"/>
                          </a:solidFill>
                        </a:rPr>
                        <a:t>避難行動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8938669"/>
                  </a:ext>
                </a:extLst>
              </a:tr>
              <a:tr h="287258">
                <a:tc>
                  <a:txBody>
                    <a:bodyPr/>
                    <a:lstStyle/>
                    <a:p>
                      <a:pPr algn="ctr"/>
                      <a:r>
                        <a:rPr kumimoji="1" lang="ja-JP" altLang="en-US" sz="1600">
                          <a:solidFill>
                            <a:schemeClr val="tx1"/>
                          </a:solidFill>
                          <a:latin typeface="HGPｺﾞｼｯｸE" panose="020B0900000000000000" pitchFamily="50" charset="-128"/>
                          <a:ea typeface="HGPｺﾞｼｯｸE" panose="020B0900000000000000" pitchFamily="50"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1" lang="ja-JP" altLang="en-US" sz="1200" b="0">
                          <a:solidFill>
                            <a:srgbClr val="404040"/>
                          </a:solidFill>
                          <a:latin typeface="HGPｺﾞｼｯｸE" panose="020B0900000000000000" pitchFamily="50" charset="-128"/>
                          <a:ea typeface="HGPｺﾞｼｯｸE" panose="020B0900000000000000" pitchFamily="50" charset="-128"/>
                        </a:rPr>
                        <a:t>特になし</a:t>
                      </a:r>
                      <a:endParaRPr kumimoji="1" lang="ja-JP" altLang="en-US" sz="1400" b="0">
                        <a:solidFill>
                          <a:srgbClr val="404040"/>
                        </a:solidFill>
                        <a:latin typeface="HGPｺﾞｼｯｸE" panose="020B0900000000000000" pitchFamily="50" charset="-128"/>
                        <a:ea typeface="HGPｺﾞｼｯｸE"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ts val="1900"/>
                        </a:lnSpc>
                        <a:spcBef>
                          <a:spcPts val="300"/>
                        </a:spcBef>
                        <a:spcAft>
                          <a:spcPts val="300"/>
                        </a:spcAft>
                        <a:buClrTx/>
                        <a:buSzTx/>
                        <a:buFontTx/>
                        <a:buNone/>
                        <a:tabLst/>
                        <a:defRPr/>
                      </a:pP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早期注意情報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ts val="1900"/>
                        </a:lnSpc>
                        <a:spcBef>
                          <a:spcPts val="300"/>
                        </a:spcBef>
                        <a:spcAft>
                          <a:spcPts val="300"/>
                        </a:spcAft>
                        <a:buClrTx/>
                        <a:buSzTx/>
                        <a:buFontTx/>
                        <a:buNone/>
                        <a:tabLst/>
                        <a:defRPr/>
                      </a:pP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災害への心構えを高める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28841"/>
                  </a:ext>
                </a:extLst>
              </a:tr>
              <a:tr h="462171">
                <a:tc>
                  <a:txBody>
                    <a:bodyPr/>
                    <a:lstStyle/>
                    <a:p>
                      <a:pPr algn="ctr"/>
                      <a:r>
                        <a:rPr kumimoji="1" lang="ja-JP" altLang="en-US" sz="1600">
                          <a:solidFill>
                            <a:schemeClr val="tx1"/>
                          </a:solidFill>
                          <a:latin typeface="HGPｺﾞｼｯｸE" panose="020B0900000000000000" pitchFamily="50" charset="-128"/>
                          <a:ea typeface="HGPｺﾞｼｯｸE" panose="020B0900000000000000" pitchFamily="50"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1" lang="ja-JP" altLang="en-US" sz="1200" b="0">
                          <a:solidFill>
                            <a:srgbClr val="404040"/>
                          </a:solidFill>
                          <a:latin typeface="HGPｺﾞｼｯｸE" panose="020B0900000000000000" pitchFamily="50" charset="-128"/>
                          <a:ea typeface="HGPｺﾞｼｯｸE" panose="020B0900000000000000" pitchFamily="50" charset="-128"/>
                        </a:rPr>
                        <a:t>特になし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rtl="0" eaLnBrk="1" fontAlgn="auto" latinLnBrk="0" hangingPunct="1">
                        <a:lnSpc>
                          <a:spcPts val="1900"/>
                        </a:lnSpc>
                        <a:spcBef>
                          <a:spcPts val="300"/>
                        </a:spcBef>
                        <a:spcAft>
                          <a:spcPts val="300"/>
                        </a:spcAft>
                        <a:buClrTx/>
                        <a:buSzTx/>
                        <a:buFontTx/>
                        <a:buNone/>
                        <a:tabLst/>
                        <a:defRPr/>
                      </a:pP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大雨・洪水・高潮注意報、</a:t>
                      </a:r>
                      <a:br>
                        <a:rPr kumimoji="1" lang="en-US" altLang="ja-JP" sz="1200" b="0" u="none">
                          <a:solidFill>
                            <a:schemeClr val="tx1">
                              <a:lumMod val="75000"/>
                              <a:lumOff val="25000"/>
                            </a:schemeClr>
                          </a:solidFill>
                          <a:latin typeface="HGPｺﾞｼｯｸE" panose="020B0900000000000000" pitchFamily="50" charset="-128"/>
                          <a:ea typeface="HGPｺﾞｼｯｸE" panose="020B0900000000000000" pitchFamily="50" charset="-128"/>
                        </a:rPr>
                      </a:b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氾濫注意情報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ts val="1900"/>
                        </a:lnSpc>
                        <a:spcBef>
                          <a:spcPts val="300"/>
                        </a:spcBef>
                        <a:spcAft>
                          <a:spcPts val="300"/>
                        </a:spcAft>
                        <a:buClrTx/>
                        <a:buSzTx/>
                        <a:buFontTx/>
                        <a:buNone/>
                        <a:tabLst/>
                        <a:defRPr/>
                      </a:pP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避難に備え自らの避難行動を確認する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3524291"/>
                  </a:ext>
                </a:extLst>
              </a:tr>
              <a:tr h="576000">
                <a:tc>
                  <a:txBody>
                    <a:bodyPr/>
                    <a:lstStyle/>
                    <a:p>
                      <a:pPr algn="ctr"/>
                      <a:r>
                        <a:rPr kumimoji="1" lang="ja-JP" altLang="en-US" sz="1600">
                          <a:solidFill>
                            <a:schemeClr val="tx1"/>
                          </a:solidFill>
                          <a:latin typeface="HGPｺﾞｼｯｸE" panose="020B0900000000000000" pitchFamily="50" charset="-128"/>
                          <a:ea typeface="HGPｺﾞｼｯｸE" panose="020B0900000000000000" pitchFamily="50"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1" lang="ja-JP" altLang="en-US" sz="1200" b="0">
                          <a:solidFill>
                            <a:schemeClr val="bg1"/>
                          </a:solidFill>
                          <a:latin typeface="HGPｺﾞｼｯｸE" panose="020B0900000000000000" pitchFamily="50" charset="-128"/>
                          <a:ea typeface="HGPｺﾞｼｯｸE" panose="020B0900000000000000" pitchFamily="50" charset="-128"/>
                        </a:rPr>
                        <a:t>高齢者等</a:t>
                      </a:r>
                      <a:br>
                        <a:rPr kumimoji="1" lang="en-US" altLang="ja-JP" sz="1200" b="0">
                          <a:solidFill>
                            <a:schemeClr val="bg1"/>
                          </a:solidFill>
                          <a:latin typeface="HGPｺﾞｼｯｸE" panose="020B0900000000000000" pitchFamily="50" charset="-128"/>
                          <a:ea typeface="HGPｺﾞｼｯｸE" panose="020B0900000000000000" pitchFamily="50" charset="-128"/>
                        </a:rPr>
                      </a:br>
                      <a:r>
                        <a:rPr kumimoji="1" lang="ja-JP" altLang="en-US" sz="1200" b="0">
                          <a:solidFill>
                            <a:schemeClr val="bg1"/>
                          </a:solidFill>
                          <a:latin typeface="HGPｺﾞｼｯｸE" panose="020B0900000000000000" pitchFamily="50" charset="-128"/>
                          <a:ea typeface="HGPｺﾞｼｯｸE" panose="020B0900000000000000" pitchFamily="50" charset="-128"/>
                        </a:rPr>
                        <a:t>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just" defTabSz="914400" rtl="0" eaLnBrk="1" fontAlgn="auto" latinLnBrk="0" hangingPunct="1">
                        <a:lnSpc>
                          <a:spcPts val="1900"/>
                        </a:lnSpc>
                        <a:spcBef>
                          <a:spcPts val="300"/>
                        </a:spcBef>
                        <a:spcAft>
                          <a:spcPts val="300"/>
                        </a:spcAft>
                        <a:buClrTx/>
                        <a:buSzTx/>
                        <a:buFontTx/>
                        <a:buNone/>
                        <a:tabLst/>
                        <a:defRPr/>
                      </a:pP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大雨・洪水警報、氾濫警戒情報、高潮注意報</a:t>
                      </a:r>
                      <a:endParaRPr kumimoji="1" lang="en-US" altLang="ja-JP" sz="1200" b="0" u="none">
                        <a:solidFill>
                          <a:schemeClr val="tx1">
                            <a:lumMod val="75000"/>
                            <a:lumOff val="25000"/>
                          </a:schemeClr>
                        </a:solidFill>
                        <a:latin typeface="HGPｺﾞｼｯｸE" panose="020B0900000000000000" pitchFamily="50" charset="-128"/>
                        <a:ea typeface="HGPｺﾞｼｯｸE"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Bef>
                          <a:spcPts val="300"/>
                        </a:spcBef>
                        <a:spcAft>
                          <a:spcPts val="300"/>
                        </a:spcAft>
                      </a:pP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高齢者など避難に時間を要する方とその支援者は避難を開始</a:t>
                      </a:r>
                      <a:endParaRPr kumimoji="1" lang="en-US" altLang="ja-JP" sz="1200" b="0" u="none">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0" marR="0" lvl="0" indent="0" algn="just" defTabSz="914400" rtl="0" eaLnBrk="1" fontAlgn="auto" latinLnBrk="0" hangingPunct="1">
                        <a:lnSpc>
                          <a:spcPts val="1900"/>
                        </a:lnSpc>
                        <a:spcBef>
                          <a:spcPts val="300"/>
                        </a:spcBef>
                        <a:spcAft>
                          <a:spcPts val="300"/>
                        </a:spcAft>
                        <a:buClrTx/>
                        <a:buSzTx/>
                        <a:buFontTx/>
                        <a:buNone/>
                        <a:tabLst/>
                        <a:defRPr/>
                      </a:pP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その他の人は避難準備し、自主的に避難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7839465"/>
                  </a:ext>
                </a:extLst>
              </a:tr>
              <a:tr h="734196">
                <a:tc rowSpan="2">
                  <a:txBody>
                    <a:bodyPr/>
                    <a:lstStyle/>
                    <a:p>
                      <a:pPr algn="ctr"/>
                      <a:r>
                        <a:rPr kumimoji="1" lang="ja-JP" altLang="en-US" sz="1600">
                          <a:solidFill>
                            <a:schemeClr val="tx1"/>
                          </a:solidFill>
                          <a:latin typeface="HGPｺﾞｼｯｸE" panose="020B0900000000000000" pitchFamily="50" charset="-128"/>
                          <a:ea typeface="HGPｺﾞｼｯｸE" panose="020B0900000000000000" pitchFamily="50"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2FFC"/>
                    </a:solidFill>
                  </a:tcPr>
                </a:tc>
                <a:tc rowSpan="2">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1" lang="ja-JP" altLang="en-US" sz="1200" b="0">
                          <a:solidFill>
                            <a:schemeClr val="bg1"/>
                          </a:solidFill>
                          <a:latin typeface="HGPｺﾞｼｯｸE" panose="020B0900000000000000" pitchFamily="50" charset="-128"/>
                          <a:ea typeface="HGPｺﾞｼｯｸE" panose="020B0900000000000000" pitchFamily="50" charset="-128"/>
                        </a:rPr>
                        <a:t>避難指示</a:t>
                      </a:r>
                      <a:endParaRPr kumimoji="1" lang="en-US" altLang="ja-JP" sz="1200" b="0">
                        <a:solidFill>
                          <a:schemeClr val="bg1"/>
                        </a:solidFill>
                        <a:latin typeface="HGPｺﾞｼｯｸE" panose="020B0900000000000000" pitchFamily="50" charset="-128"/>
                        <a:ea typeface="HGPｺﾞｼｯｸE"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2FFC"/>
                    </a:solidFill>
                  </a:tcPr>
                </a:tc>
                <a:tc rowSpan="2">
                  <a:txBody>
                    <a:bodyPr/>
                    <a:lstStyle/>
                    <a:p>
                      <a:pPr algn="just">
                        <a:lnSpc>
                          <a:spcPts val="1900"/>
                        </a:lnSpc>
                        <a:spcBef>
                          <a:spcPts val="300"/>
                        </a:spcBef>
                        <a:spcAft>
                          <a:spcPts val="300"/>
                        </a:spcAft>
                      </a:pP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土砂災害警戒情報、氾濫</a:t>
                      </a:r>
                      <a:br>
                        <a:rPr kumimoji="1" lang="en-US" altLang="ja-JP" sz="1200" b="0" u="none">
                          <a:solidFill>
                            <a:schemeClr val="tx1">
                              <a:lumMod val="75000"/>
                              <a:lumOff val="25000"/>
                            </a:schemeClr>
                          </a:solidFill>
                          <a:latin typeface="HGPｺﾞｼｯｸE" panose="020B0900000000000000" pitchFamily="50" charset="-128"/>
                          <a:ea typeface="HGPｺﾞｼｯｸE" panose="020B0900000000000000" pitchFamily="50" charset="-128"/>
                        </a:rPr>
                      </a:b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危険情報、高潮特別警報、高潮警報</a:t>
                      </a:r>
                      <a:endParaRPr kumimoji="1" lang="en-US" altLang="ja-JP" sz="1200" b="0" u="none">
                        <a:solidFill>
                          <a:schemeClr val="tx1">
                            <a:lumMod val="75000"/>
                            <a:lumOff val="25000"/>
                          </a:schemeClr>
                        </a:solidFill>
                        <a:latin typeface="HGPｺﾞｼｯｸE" panose="020B0900000000000000" pitchFamily="50" charset="-128"/>
                        <a:ea typeface="HGPｺﾞｼｯｸE"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Bef>
                          <a:spcPts val="300"/>
                        </a:spcBef>
                        <a:spcAft>
                          <a:spcPts val="300"/>
                        </a:spcAft>
                      </a:pP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避難が必要な住居者等は全員速やかに避難</a:t>
                      </a:r>
                      <a:endParaRPr kumimoji="1" lang="en-US" altLang="ja-JP" sz="1200" b="0" u="none">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just">
                        <a:lnSpc>
                          <a:spcPts val="1900"/>
                        </a:lnSpc>
                        <a:spcBef>
                          <a:spcPts val="300"/>
                        </a:spcBef>
                        <a:spcAft>
                          <a:spcPts val="300"/>
                        </a:spcAft>
                      </a:pP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外に出ることによってかえって命に危険が及ぶような状況では、</a:t>
                      </a:r>
                      <a:br>
                        <a:rPr kumimoji="1" lang="en-US" altLang="ja-JP" sz="1200" b="0" u="none">
                          <a:solidFill>
                            <a:schemeClr val="tx1">
                              <a:lumMod val="75000"/>
                              <a:lumOff val="25000"/>
                            </a:schemeClr>
                          </a:solidFill>
                          <a:latin typeface="HGPｺﾞｼｯｸE" panose="020B0900000000000000" pitchFamily="50" charset="-128"/>
                          <a:ea typeface="HGPｺﾞｼｯｸE" panose="020B0900000000000000" pitchFamily="50" charset="-128"/>
                        </a:rPr>
                      </a:b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近くや自宅内のより安全な場所</a:t>
                      </a:r>
                      <a:endParaRPr kumimoji="1" lang="en-US" altLang="ja-JP" sz="1200" b="0" u="none">
                        <a:solidFill>
                          <a:schemeClr val="tx1">
                            <a:lumMod val="75000"/>
                            <a:lumOff val="25000"/>
                          </a:schemeClr>
                        </a:solidFill>
                        <a:latin typeface="HGPｺﾞｼｯｸE" panose="020B0900000000000000" pitchFamily="50" charset="-128"/>
                        <a:ea typeface="HGPｺﾞｼｯｸE"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3525868"/>
                  </a:ext>
                </a:extLst>
              </a:tr>
              <a:tr h="734196">
                <a:tc vMerge="1">
                  <a:txBody>
                    <a:bodyPr/>
                    <a:lstStyle/>
                    <a:p>
                      <a:endParaRPr kumimoji="1" lang="ja-JP" altLang="en-US"/>
                    </a:p>
                  </a:txBody>
                  <a:tcPr/>
                </a:tc>
                <a:tc vMerge="1">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1" lang="en-US" altLang="ja-JP" sz="1600" b="0">
                        <a:solidFill>
                          <a:schemeClr val="bg1"/>
                        </a:solidFill>
                        <a:latin typeface="HGPｺﾞｼｯｸE" panose="020B0900000000000000" pitchFamily="50" charset="-128"/>
                        <a:ea typeface="HGPｺﾞｼｯｸE"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038A"/>
                    </a:solidFill>
                  </a:tcPr>
                </a:tc>
                <a:tc vMerge="1">
                  <a:txBody>
                    <a:bodyPr/>
                    <a:lstStyle/>
                    <a:p>
                      <a:endParaRPr kumimoji="1" lang="ja-JP" altLang="en-US"/>
                    </a:p>
                  </a:txBody>
                  <a:tcPr/>
                </a:tc>
                <a:tc>
                  <a:txBody>
                    <a:bodyPr/>
                    <a:lstStyle/>
                    <a:p>
                      <a:pPr algn="just">
                        <a:lnSpc>
                          <a:spcPts val="1900"/>
                        </a:lnSpc>
                        <a:spcBef>
                          <a:spcPts val="300"/>
                        </a:spcBef>
                        <a:spcAft>
                          <a:spcPts val="300"/>
                        </a:spcAft>
                      </a:pP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緊急に避難</a:t>
                      </a:r>
                      <a:endParaRPr kumimoji="1" lang="en-US" altLang="ja-JP" sz="1200" b="0" u="none">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just">
                        <a:lnSpc>
                          <a:spcPts val="1900"/>
                        </a:lnSpc>
                        <a:spcBef>
                          <a:spcPts val="300"/>
                        </a:spcBef>
                        <a:spcAft>
                          <a:spcPts val="300"/>
                        </a:spcAft>
                      </a:pP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避難場所等への避難に限らず、状況に応じて、近くや自宅内の</a:t>
                      </a:r>
                      <a:br>
                        <a:rPr kumimoji="1" lang="en-US" altLang="ja-JP" sz="1200" b="0" u="none">
                          <a:solidFill>
                            <a:schemeClr val="tx1">
                              <a:lumMod val="75000"/>
                              <a:lumOff val="25000"/>
                            </a:schemeClr>
                          </a:solidFill>
                          <a:latin typeface="HGPｺﾞｼｯｸE" panose="020B0900000000000000" pitchFamily="50" charset="-128"/>
                          <a:ea typeface="HGPｺﾞｼｯｸE" panose="020B0900000000000000" pitchFamily="50" charset="-128"/>
                        </a:rPr>
                      </a:b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より安全な場所へ避難</a:t>
                      </a:r>
                      <a:endParaRPr kumimoji="1" lang="en-US" altLang="ja-JP" sz="1200" b="0" u="none">
                        <a:solidFill>
                          <a:schemeClr val="tx1">
                            <a:lumMod val="75000"/>
                            <a:lumOff val="25000"/>
                          </a:schemeClr>
                        </a:solidFill>
                        <a:latin typeface="HGPｺﾞｼｯｸE" panose="020B0900000000000000" pitchFamily="50" charset="-128"/>
                        <a:ea typeface="HGPｺﾞｼｯｸE"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7843777"/>
                  </a:ext>
                </a:extLst>
              </a:tr>
              <a:tr h="235030">
                <a:tc gridSpan="4">
                  <a:txBody>
                    <a:bodyPr/>
                    <a:lstStyle/>
                    <a:p>
                      <a:pPr algn="ctr"/>
                      <a:r>
                        <a:rPr kumimoji="1" lang="ja-JP" altLang="en-US" sz="1200" b="0" u="none">
                          <a:solidFill>
                            <a:srgbClr val="7030A0"/>
                          </a:solidFill>
                          <a:latin typeface="HGPｺﾞｼｯｸE" panose="020B0900000000000000" pitchFamily="50" charset="-128"/>
                          <a:ea typeface="HGPｺﾞｼｯｸE" panose="020B0900000000000000" pitchFamily="50" charset="-128"/>
                        </a:rPr>
                        <a:t>～～</a:t>
                      </a:r>
                      <a:r>
                        <a:rPr kumimoji="1" lang="en-US" altLang="ja-JP" sz="1200" b="0" u="none">
                          <a:solidFill>
                            <a:srgbClr val="7030A0"/>
                          </a:solidFill>
                          <a:latin typeface="HGPｺﾞｼｯｸE" panose="020B0900000000000000" pitchFamily="50" charset="-128"/>
                          <a:ea typeface="HGPｺﾞｼｯｸE" panose="020B0900000000000000" pitchFamily="50" charset="-128"/>
                        </a:rPr>
                        <a:t>〈</a:t>
                      </a:r>
                      <a:r>
                        <a:rPr kumimoji="1" lang="ja-JP" altLang="en-US" sz="1200" b="0" u="none">
                          <a:solidFill>
                            <a:srgbClr val="7030A0"/>
                          </a:solidFill>
                          <a:latin typeface="HGPｺﾞｼｯｸE" panose="020B0900000000000000" pitchFamily="50" charset="-128"/>
                          <a:ea typeface="HGPｺﾞｼｯｸE" panose="020B0900000000000000" pitchFamily="50" charset="-128"/>
                        </a:rPr>
                        <a:t>警戒レベル４までに必ず避難</a:t>
                      </a:r>
                      <a:r>
                        <a:rPr kumimoji="1" lang="en-US" altLang="ja-JP" sz="1200" b="0" u="none">
                          <a:solidFill>
                            <a:srgbClr val="7030A0"/>
                          </a:solidFill>
                          <a:latin typeface="HGPｺﾞｼｯｸE" panose="020B0900000000000000" pitchFamily="50" charset="-128"/>
                          <a:ea typeface="HGPｺﾞｼｯｸE" panose="020B0900000000000000" pitchFamily="50" charset="-128"/>
                        </a:rPr>
                        <a:t>〉</a:t>
                      </a:r>
                      <a:r>
                        <a:rPr kumimoji="1" lang="ja-JP" altLang="en-US" sz="1200" b="0" u="none">
                          <a:solidFill>
                            <a:srgbClr val="7030A0"/>
                          </a:solidFill>
                          <a:latin typeface="HGPｺﾞｼｯｸE" panose="020B0900000000000000" pitchFamily="50" charset="-128"/>
                          <a:ea typeface="HGPｺﾞｼｯｸE" panose="020B0900000000000000" pitchFamily="50" charset="-128"/>
                        </a:rPr>
                        <a:t>～～</a:t>
                      </a:r>
                      <a:endParaRPr kumimoji="1" lang="en-US" altLang="ja-JP" sz="1200" b="0" u="none">
                        <a:solidFill>
                          <a:srgbClr val="7030A0"/>
                        </a:solidFill>
                        <a:latin typeface="HGPｺﾞｼｯｸE" panose="020B0900000000000000" pitchFamily="50" charset="-128"/>
                        <a:ea typeface="HGPｺﾞｼｯｸE"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1" lang="ja-JP" altLang="en-US" sz="1200" b="0">
                        <a:solidFill>
                          <a:schemeClr val="bg1"/>
                        </a:solidFill>
                        <a:latin typeface="HGPｺﾞｼｯｸE" panose="020B0900000000000000" pitchFamily="50" charset="-128"/>
                        <a:ea typeface="HGPｺﾞｼｯｸE" panose="020B09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hMerge="1">
                  <a:txBody>
                    <a:bodyPr/>
                    <a:lstStyle/>
                    <a:p>
                      <a:pPr algn="just">
                        <a:lnSpc>
                          <a:spcPts val="1900"/>
                        </a:lnSpc>
                        <a:spcBef>
                          <a:spcPts val="300"/>
                        </a:spcBef>
                        <a:spcAft>
                          <a:spcPts val="300"/>
                        </a:spcAft>
                      </a:pPr>
                      <a:endParaRPr kumimoji="1" lang="en-US" altLang="ja-JP" sz="1200" b="0" u="none">
                        <a:solidFill>
                          <a:schemeClr val="tx1">
                            <a:lumMod val="75000"/>
                            <a:lumOff val="25000"/>
                          </a:schemeClr>
                        </a:solidFill>
                        <a:latin typeface="HGPｺﾞｼｯｸE" panose="020B0900000000000000" pitchFamily="50" charset="-128"/>
                        <a:ea typeface="HGPｺﾞｼｯｸE"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ts val="1900"/>
                        </a:lnSpc>
                        <a:spcBef>
                          <a:spcPts val="300"/>
                        </a:spcBef>
                        <a:spcAft>
                          <a:spcPts val="300"/>
                        </a:spcAft>
                      </a:pPr>
                      <a:endParaRPr kumimoji="1" lang="en-US" altLang="ja-JP" sz="1200" b="0" u="none">
                        <a:solidFill>
                          <a:schemeClr val="tx1">
                            <a:lumMod val="75000"/>
                            <a:lumOff val="25000"/>
                          </a:schemeClr>
                        </a:solidFill>
                        <a:latin typeface="HGPｺﾞｼｯｸE" panose="020B0900000000000000" pitchFamily="50" charset="-128"/>
                        <a:ea typeface="HGPｺﾞｼｯｸE"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2343837"/>
                  </a:ext>
                </a:extLst>
              </a:tr>
              <a:tr h="527457">
                <a:tc>
                  <a:txBody>
                    <a:bodyPr/>
                    <a:lstStyle/>
                    <a:p>
                      <a:pPr algn="ctr"/>
                      <a:r>
                        <a:rPr kumimoji="1" lang="ja-JP" altLang="en-US" sz="1600">
                          <a:solidFill>
                            <a:schemeClr val="bg1"/>
                          </a:solidFill>
                          <a:latin typeface="HGPｺﾞｼｯｸE" panose="020B0900000000000000" pitchFamily="50" charset="-128"/>
                          <a:ea typeface="HGPｺﾞｼｯｸE" panose="020B0900000000000000" pitchFamily="50"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1" lang="ja-JP" altLang="en-US" sz="1200" b="0">
                          <a:solidFill>
                            <a:schemeClr val="bg1"/>
                          </a:solidFill>
                          <a:latin typeface="HGPｺﾞｼｯｸE" panose="020B0900000000000000" pitchFamily="50" charset="-128"/>
                          <a:ea typeface="HGPｺﾞｼｯｸE" panose="020B0900000000000000" pitchFamily="50" charset="-128"/>
                        </a:rPr>
                        <a:t> 緊急安全確保</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just">
                        <a:lnSpc>
                          <a:spcPts val="1900"/>
                        </a:lnSpc>
                        <a:spcBef>
                          <a:spcPts val="300"/>
                        </a:spcBef>
                        <a:spcAft>
                          <a:spcPts val="300"/>
                        </a:spcAft>
                      </a:pP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大雨特別警報</a:t>
                      </a:r>
                      <a:endParaRPr kumimoji="1" lang="en-US" altLang="ja-JP" sz="1200" b="0" u="none">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just">
                        <a:lnSpc>
                          <a:spcPts val="1900"/>
                        </a:lnSpc>
                        <a:spcBef>
                          <a:spcPts val="300"/>
                        </a:spcBef>
                        <a:spcAft>
                          <a:spcPts val="300"/>
                        </a:spcAft>
                      </a:pP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氾濫発生情報</a:t>
                      </a:r>
                      <a:endParaRPr kumimoji="1" lang="en-US" altLang="ja-JP" sz="1200" b="0" u="none">
                        <a:solidFill>
                          <a:schemeClr val="tx1">
                            <a:lumMod val="75000"/>
                            <a:lumOff val="25000"/>
                          </a:schemeClr>
                        </a:solidFill>
                        <a:latin typeface="HGPｺﾞｼｯｸE" panose="020B0900000000000000" pitchFamily="50" charset="-128"/>
                        <a:ea typeface="HGPｺﾞｼｯｸE"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900"/>
                        </a:lnSpc>
                        <a:spcBef>
                          <a:spcPts val="300"/>
                        </a:spcBef>
                        <a:spcAft>
                          <a:spcPts val="300"/>
                        </a:spcAft>
                      </a:pPr>
                      <a:r>
                        <a:rPr kumimoji="1" lang="ja-JP" altLang="en-US" sz="1200" b="0" u="none">
                          <a:solidFill>
                            <a:schemeClr val="tx1">
                              <a:lumMod val="75000"/>
                              <a:lumOff val="25000"/>
                            </a:schemeClr>
                          </a:solidFill>
                          <a:latin typeface="HGPｺﾞｼｯｸE" panose="020B0900000000000000" pitchFamily="50" charset="-128"/>
                          <a:ea typeface="HGPｺﾞｼｯｸE" panose="020B0900000000000000" pitchFamily="50" charset="-128"/>
                        </a:rPr>
                        <a:t>既に災害が発生している状況であり、命を守る最善の行動をとる</a:t>
                      </a:r>
                      <a:endParaRPr kumimoji="1" lang="en-US" altLang="ja-JP" sz="1200" b="0" u="none">
                        <a:solidFill>
                          <a:schemeClr val="tx1">
                            <a:lumMod val="75000"/>
                            <a:lumOff val="25000"/>
                          </a:schemeClr>
                        </a:solidFill>
                        <a:latin typeface="HGPｺﾞｼｯｸE" panose="020B0900000000000000" pitchFamily="50" charset="-128"/>
                        <a:ea typeface="HGPｺﾞｼｯｸE"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29714"/>
                  </a:ext>
                </a:extLst>
              </a:tr>
            </a:tbl>
          </a:graphicData>
        </a:graphic>
      </p:graphicFrame>
      <p:sp>
        <p:nvSpPr>
          <p:cNvPr id="8" name="テキスト ボックス 7">
            <a:extLst>
              <a:ext uri="{FF2B5EF4-FFF2-40B4-BE49-F238E27FC236}">
                <a16:creationId xmlns:a16="http://schemas.microsoft.com/office/drawing/2014/main" id="{5F0B220C-997E-4257-9540-84EE658A30D5}"/>
              </a:ext>
            </a:extLst>
          </p:cNvPr>
          <p:cNvSpPr txBox="1"/>
          <p:nvPr/>
        </p:nvSpPr>
        <p:spPr>
          <a:xfrm>
            <a:off x="6998042" y="1632189"/>
            <a:ext cx="2044149" cy="338554"/>
          </a:xfrm>
          <a:prstGeom prst="rect">
            <a:avLst/>
          </a:prstGeom>
          <a:noFill/>
        </p:spPr>
        <p:txBody>
          <a:bodyPr wrap="none" rtlCol="0">
            <a:spAutoFit/>
          </a:bodyPr>
          <a:lstStyle/>
          <a:p>
            <a:r>
              <a:rPr kumimoji="1" lang="ja-JP" altLang="en-US" sz="1600">
                <a:solidFill>
                  <a:srgbClr val="FF2800"/>
                </a:solidFill>
                <a:latin typeface="HGPｺﾞｼｯｸE" panose="020B0900000000000000" pitchFamily="50" charset="-128"/>
                <a:ea typeface="HGPｺﾞｼｯｸE" panose="020B0900000000000000" pitchFamily="50" charset="-128"/>
              </a:rPr>
              <a:t>令和３年５月から導入</a:t>
            </a:r>
          </a:p>
        </p:txBody>
      </p:sp>
      <p:sp>
        <p:nvSpPr>
          <p:cNvPr id="10" name="テキスト ボックス 9">
            <a:extLst>
              <a:ext uri="{FF2B5EF4-FFF2-40B4-BE49-F238E27FC236}">
                <a16:creationId xmlns:a16="http://schemas.microsoft.com/office/drawing/2014/main" id="{01EF0D61-C9C4-4EA6-85A9-DA837B528E8A}"/>
              </a:ext>
            </a:extLst>
          </p:cNvPr>
          <p:cNvSpPr txBox="1"/>
          <p:nvPr/>
        </p:nvSpPr>
        <p:spPr>
          <a:xfrm>
            <a:off x="0" y="6586514"/>
            <a:ext cx="3044423" cy="261610"/>
          </a:xfrm>
          <a:prstGeom prst="rect">
            <a:avLst/>
          </a:prstGeom>
          <a:noFill/>
        </p:spPr>
        <p:txBody>
          <a:bodyPr wrap="none" rtlCol="0" anchor="t">
            <a:spAutoFit/>
          </a:bodyPr>
          <a:lstStyle/>
          <a:p>
            <a:r>
              <a:rPr lang="ja-JP" altLang="en-US" sz="1100">
                <a:solidFill>
                  <a:schemeClr val="tx1">
                    <a:lumMod val="75000"/>
                    <a:lumOff val="25000"/>
                  </a:schemeClr>
                </a:solidFill>
                <a:latin typeface="HGPｺﾞｼｯｸE"/>
                <a:ea typeface="HGPｺﾞｼｯｸE"/>
              </a:rPr>
              <a:t>参考：内閣府「避難指示等に関するガイドライン」</a:t>
            </a:r>
            <a:endPar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1" name="正方形/長方形 10">
            <a:extLst>
              <a:ext uri="{FF2B5EF4-FFF2-40B4-BE49-F238E27FC236}">
                <a16:creationId xmlns:a16="http://schemas.microsoft.com/office/drawing/2014/main" id="{963FB26C-9C54-41DB-8AA5-D2A90921B27B}"/>
              </a:ext>
            </a:extLst>
          </p:cNvPr>
          <p:cNvSpPr/>
          <p:nvPr/>
        </p:nvSpPr>
        <p:spPr>
          <a:xfrm>
            <a:off x="262800" y="683422"/>
            <a:ext cx="8618400" cy="1010596"/>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避難を判断する上で、最も重要な避難に関する情報を理解しましょう</a:t>
            </a:r>
          </a:p>
        </p:txBody>
      </p:sp>
      <p:sp>
        <p:nvSpPr>
          <p:cNvPr id="14" name="テキスト ボックス 13">
            <a:extLst>
              <a:ext uri="{FF2B5EF4-FFF2-40B4-BE49-F238E27FC236}">
                <a16:creationId xmlns:a16="http://schemas.microsoft.com/office/drawing/2014/main" id="{7E5D27A1-CB78-4A03-AE5E-C3CC3A9E19E4}"/>
              </a:ext>
            </a:extLst>
          </p:cNvPr>
          <p:cNvSpPr txBox="1"/>
          <p:nvPr/>
        </p:nvSpPr>
        <p:spPr>
          <a:xfrm flipH="1">
            <a:off x="157339" y="6344002"/>
            <a:ext cx="4023964" cy="307777"/>
          </a:xfrm>
          <a:prstGeom prst="rect">
            <a:avLst/>
          </a:prstGeom>
          <a:noFill/>
        </p:spPr>
        <p:txBody>
          <a:bodyPr wrap="square" rtlCol="0">
            <a:spAutoFit/>
          </a:bodyPr>
          <a:lstStyle/>
          <a:p>
            <a:pPr>
              <a:spcAft>
                <a:spcPts val="1000"/>
              </a:spcAft>
            </a:pPr>
            <a:r>
              <a:rPr kumimoji="1" lang="ja-JP" altLang="en-US" sz="1400">
                <a:solidFill>
                  <a:srgbClr val="404040"/>
                </a:solidFill>
                <a:latin typeface="HGPｺﾞｼｯｸE" panose="020B0900000000000000" pitchFamily="50" charset="-128"/>
                <a:ea typeface="HGPｺﾞｼｯｸE" panose="020B0900000000000000" pitchFamily="50" charset="-128"/>
              </a:rPr>
              <a:t>情報の入手方法　：　テレビ、ラジオ、防災無線など</a:t>
            </a:r>
            <a:endParaRPr kumimoji="1" lang="en-US" altLang="ja-JP" sz="1400">
              <a:solidFill>
                <a:srgbClr val="404040"/>
              </a:solidFill>
              <a:latin typeface="HGPｺﾞｼｯｸE" panose="020B0900000000000000" pitchFamily="50" charset="-128"/>
              <a:ea typeface="HGPｺﾞｼｯｸE" panose="020B0900000000000000" pitchFamily="50" charset="-128"/>
            </a:endParaRPr>
          </a:p>
        </p:txBody>
      </p:sp>
      <p:sp>
        <p:nvSpPr>
          <p:cNvPr id="20" name="スライド番号プレースホルダー 3">
            <a:extLst>
              <a:ext uri="{FF2B5EF4-FFF2-40B4-BE49-F238E27FC236}">
                <a16:creationId xmlns:a16="http://schemas.microsoft.com/office/drawing/2014/main" id="{3D95F693-2D80-44EE-A8B2-5886BD9D7317}"/>
              </a:ext>
            </a:extLst>
          </p:cNvPr>
          <p:cNvSpPr txBox="1">
            <a:spLocks/>
          </p:cNvSpPr>
          <p:nvPr/>
        </p:nvSpPr>
        <p:spPr>
          <a:xfrm>
            <a:off x="7086600" y="6492875"/>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C0FCB9-D989-46F1-965E-624BDAC7E129}" type="slidenum">
              <a:rPr kumimoji="1" lang="ja-JP" altLang="en-US" smtClean="0"/>
              <a:pPr/>
              <a:t>7</a:t>
            </a:fld>
            <a:endParaRPr kumimoji="1" lang="ja-JP" altLang="en-US"/>
          </a:p>
        </p:txBody>
      </p:sp>
    </p:spTree>
    <p:extLst>
      <p:ext uri="{BB962C8B-B14F-4D97-AF65-F5344CB8AC3E}">
        <p14:creationId xmlns:p14="http://schemas.microsoft.com/office/powerpoint/2010/main" val="144532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8</a:t>
            </a:fld>
            <a:endParaRPr kumimoji="1" lang="ja-JP" altLang="en-US"/>
          </a:p>
        </p:txBody>
      </p:sp>
      <p:sp>
        <p:nvSpPr>
          <p:cNvPr id="7" name="タイトル 6">
            <a:extLst>
              <a:ext uri="{FF2B5EF4-FFF2-40B4-BE49-F238E27FC236}">
                <a16:creationId xmlns:a16="http://schemas.microsoft.com/office/drawing/2014/main" id="{08113649-2047-4061-99E2-3EAEEB0ED022}"/>
              </a:ext>
            </a:extLst>
          </p:cNvPr>
          <p:cNvSpPr>
            <a:spLocks noGrp="1"/>
          </p:cNvSpPr>
          <p:nvPr>
            <p:ph type="title"/>
          </p:nvPr>
        </p:nvSpPr>
        <p:spPr>
          <a:xfrm>
            <a:off x="0" y="0"/>
            <a:ext cx="9144000" cy="650083"/>
          </a:xfrm>
        </p:spPr>
        <p:txBody>
          <a:bodyPr/>
          <a:lstStyle/>
          <a:p>
            <a:r>
              <a:rPr lang="en-US" altLang="ja-JP"/>
              <a:t>【</a:t>
            </a:r>
            <a:r>
              <a:rPr lang="ja-JP" altLang="en-US"/>
              <a:t>事例</a:t>
            </a:r>
            <a:r>
              <a:rPr lang="en-US" altLang="ja-JP"/>
              <a:t>】</a:t>
            </a:r>
            <a:r>
              <a:rPr lang="ja-JP" altLang="en-US"/>
              <a:t>　「避難判断するタイミング」についての取組</a:t>
            </a:r>
          </a:p>
        </p:txBody>
      </p:sp>
      <p:sp>
        <p:nvSpPr>
          <p:cNvPr id="23" name="スライド番号プレースホルダー 3">
            <a:extLst>
              <a:ext uri="{FF2B5EF4-FFF2-40B4-BE49-F238E27FC236}">
                <a16:creationId xmlns:a16="http://schemas.microsoft.com/office/drawing/2014/main" id="{360D13A1-C8FD-47FE-9815-C8D6C916C4ED}"/>
              </a:ext>
            </a:extLst>
          </p:cNvPr>
          <p:cNvSpPr txBox="1">
            <a:spLocks/>
          </p:cNvSpPr>
          <p:nvPr/>
        </p:nvSpPr>
        <p:spPr>
          <a:xfrm>
            <a:off x="7086600" y="6492875"/>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C0FCB9-D989-46F1-965E-624BDAC7E129}" type="slidenum">
              <a:rPr kumimoji="1" lang="ja-JP" altLang="en-US" smtClean="0"/>
              <a:pPr/>
              <a:t>8</a:t>
            </a:fld>
            <a:endParaRPr kumimoji="1" lang="ja-JP" altLang="en-US"/>
          </a:p>
        </p:txBody>
      </p:sp>
      <p:sp>
        <p:nvSpPr>
          <p:cNvPr id="24" name="コンテンツ プレースホルダー 4">
            <a:extLst>
              <a:ext uri="{FF2B5EF4-FFF2-40B4-BE49-F238E27FC236}">
                <a16:creationId xmlns:a16="http://schemas.microsoft.com/office/drawing/2014/main" id="{D75877C5-B9F0-431D-9DBB-6B706C24D86F}"/>
              </a:ext>
            </a:extLst>
          </p:cNvPr>
          <p:cNvSpPr txBox="1">
            <a:spLocks/>
          </p:cNvSpPr>
          <p:nvPr/>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■マイ・タイムラインを活用した避難判断</a:t>
            </a:r>
            <a:r>
              <a:rPr lang="ja-JP" altLang="en-US" sz="2000">
                <a:solidFill>
                  <a:schemeClr val="tx1">
                    <a:lumMod val="75000"/>
                    <a:lumOff val="25000"/>
                  </a:schemeClr>
                </a:solidFill>
              </a:rPr>
              <a:t>（東京都）</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27" name="正方形/長方形 26">
            <a:extLst>
              <a:ext uri="{FF2B5EF4-FFF2-40B4-BE49-F238E27FC236}">
                <a16:creationId xmlns:a16="http://schemas.microsoft.com/office/drawing/2014/main" id="{0F4FC8A3-0E5E-4E5D-AB61-0B0C64EE8A49}"/>
              </a:ext>
            </a:extLst>
          </p:cNvPr>
          <p:cNvSpPr/>
          <p:nvPr/>
        </p:nvSpPr>
        <p:spPr>
          <a:xfrm>
            <a:off x="673100" y="1565564"/>
            <a:ext cx="7775554" cy="4927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rtlCol="0" anchor="t"/>
          <a:lstStyle/>
          <a:p>
            <a:pPr marL="342900" indent="-342900">
              <a:spcAft>
                <a:spcPts val="600"/>
              </a:spcAft>
              <a:buFont typeface="HGPｺﾞｼｯｸE" panose="020B0900000000000000" pitchFamily="50" charset="-128"/>
              <a:buChar char="○"/>
            </a:pPr>
            <a:r>
              <a:rPr lang="ja-JP" altLang="en-US" sz="2400" spc="-150">
                <a:solidFill>
                  <a:schemeClr val="tx1">
                    <a:lumMod val="75000"/>
                    <a:lumOff val="25000"/>
                  </a:schemeClr>
                </a:solidFill>
                <a:latin typeface="HGPｺﾞｼｯｸE" panose="020B0900000000000000" pitchFamily="50" charset="-128"/>
                <a:ea typeface="HGPｺﾞｼｯｸE" panose="020B0900000000000000" pitchFamily="50" charset="-128"/>
              </a:rPr>
              <a:t>いつ避難に備えた行動をとるのか、一人ひとりがあらかじめ</a:t>
            </a:r>
            <a:br>
              <a:rPr lang="en-US" altLang="ja-JP" sz="2400" spc="-15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spc="-150">
                <a:solidFill>
                  <a:schemeClr val="tx1">
                    <a:lumMod val="75000"/>
                    <a:lumOff val="25000"/>
                  </a:schemeClr>
                </a:solidFill>
                <a:latin typeface="HGPｺﾞｼｯｸE" panose="020B0900000000000000" pitchFamily="50" charset="-128"/>
                <a:ea typeface="HGPｺﾞｼｯｸE" panose="020B0900000000000000" pitchFamily="50" charset="-128"/>
              </a:rPr>
              <a:t>決めておくもの</a:t>
            </a:r>
            <a:endParaRPr lang="en-US" altLang="ja-JP" sz="2400" spc="-15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雨や風は事前に予測できる為、風水害が発生する前に</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避難が可能</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spcAft>
                <a:spcPts val="600"/>
              </a:spcAft>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spcAft>
                <a:spcPts val="600"/>
              </a:spcAft>
            </a:pPr>
            <a:endPar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9E8A8D55-BE89-4CE5-AD8E-89288D50225B}"/>
              </a:ext>
            </a:extLst>
          </p:cNvPr>
          <p:cNvSpPr txBox="1"/>
          <p:nvPr/>
        </p:nvSpPr>
        <p:spPr>
          <a:xfrm>
            <a:off x="673100" y="6238959"/>
            <a:ext cx="2557110"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参考：東京防災「東京マイ・タイムライン」</a:t>
            </a:r>
          </a:p>
        </p:txBody>
      </p:sp>
      <p:grpSp>
        <p:nvGrpSpPr>
          <p:cNvPr id="2" name="グループ化 1">
            <a:extLst>
              <a:ext uri="{FF2B5EF4-FFF2-40B4-BE49-F238E27FC236}">
                <a16:creationId xmlns:a16="http://schemas.microsoft.com/office/drawing/2014/main" id="{9FED2FB2-2906-DC5F-8E9A-E860BEF004CC}"/>
              </a:ext>
            </a:extLst>
          </p:cNvPr>
          <p:cNvGrpSpPr/>
          <p:nvPr/>
        </p:nvGrpSpPr>
        <p:grpSpPr>
          <a:xfrm>
            <a:off x="763871" y="3314144"/>
            <a:ext cx="7590776" cy="3158839"/>
            <a:chOff x="763871" y="3314144"/>
            <a:chExt cx="7590776" cy="3158839"/>
          </a:xfrm>
        </p:grpSpPr>
        <p:pic>
          <p:nvPicPr>
            <p:cNvPr id="3" name="図 2">
              <a:extLst>
                <a:ext uri="{FF2B5EF4-FFF2-40B4-BE49-F238E27FC236}">
                  <a16:creationId xmlns:a16="http://schemas.microsoft.com/office/drawing/2014/main" id="{85551081-7114-4A17-44E3-4321A96F232E}"/>
                </a:ext>
              </a:extLst>
            </p:cNvPr>
            <p:cNvPicPr>
              <a:picLocks noChangeAspect="1"/>
            </p:cNvPicPr>
            <p:nvPr/>
          </p:nvPicPr>
          <p:blipFill>
            <a:blip r:embed="rId3"/>
            <a:stretch>
              <a:fillRect/>
            </a:stretch>
          </p:blipFill>
          <p:spPr>
            <a:xfrm>
              <a:off x="763871" y="3314144"/>
              <a:ext cx="3403055" cy="2412000"/>
            </a:xfrm>
            <a:prstGeom prst="rect">
              <a:avLst/>
            </a:prstGeom>
            <a:ln w="57150">
              <a:noFill/>
            </a:ln>
          </p:spPr>
        </p:pic>
        <p:pic>
          <p:nvPicPr>
            <p:cNvPr id="6" name="図 5">
              <a:extLst>
                <a:ext uri="{FF2B5EF4-FFF2-40B4-BE49-F238E27FC236}">
                  <a16:creationId xmlns:a16="http://schemas.microsoft.com/office/drawing/2014/main" id="{6C28E80E-B8B1-8FB7-CD6C-2E269D27B38A}"/>
                </a:ext>
              </a:extLst>
            </p:cNvPr>
            <p:cNvPicPr>
              <a:picLocks noChangeAspect="1"/>
            </p:cNvPicPr>
            <p:nvPr/>
          </p:nvPicPr>
          <p:blipFill>
            <a:blip r:embed="rId4"/>
            <a:stretch>
              <a:fillRect/>
            </a:stretch>
          </p:blipFill>
          <p:spPr>
            <a:xfrm>
              <a:off x="2857502" y="3682674"/>
              <a:ext cx="3403514" cy="2412000"/>
            </a:xfrm>
            <a:prstGeom prst="rect">
              <a:avLst/>
            </a:prstGeom>
            <a:ln w="57150">
              <a:noFill/>
            </a:ln>
          </p:spPr>
        </p:pic>
        <p:pic>
          <p:nvPicPr>
            <p:cNvPr id="12" name="図 11">
              <a:extLst>
                <a:ext uri="{FF2B5EF4-FFF2-40B4-BE49-F238E27FC236}">
                  <a16:creationId xmlns:a16="http://schemas.microsoft.com/office/drawing/2014/main" id="{CA6E4CEF-971D-297D-A847-812206BE710B}"/>
                </a:ext>
              </a:extLst>
            </p:cNvPr>
            <p:cNvPicPr>
              <a:picLocks noChangeAspect="1"/>
            </p:cNvPicPr>
            <p:nvPr/>
          </p:nvPicPr>
          <p:blipFill>
            <a:blip r:embed="rId5"/>
            <a:stretch>
              <a:fillRect/>
            </a:stretch>
          </p:blipFill>
          <p:spPr>
            <a:xfrm>
              <a:off x="4944310" y="4060983"/>
              <a:ext cx="3410337" cy="2412000"/>
            </a:xfrm>
            <a:prstGeom prst="rect">
              <a:avLst/>
            </a:prstGeom>
            <a:ln w="57150">
              <a:noFill/>
            </a:ln>
          </p:spPr>
        </p:pic>
      </p:grpSp>
    </p:spTree>
    <p:extLst>
      <p:ext uri="{BB962C8B-B14F-4D97-AF65-F5344CB8AC3E}">
        <p14:creationId xmlns:p14="http://schemas.microsoft.com/office/powerpoint/2010/main" val="323896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9</a:t>
            </a:fld>
            <a:endParaRPr kumimoji="1" lang="ja-JP" altLang="en-US"/>
          </a:p>
        </p:txBody>
      </p:sp>
      <p:sp>
        <p:nvSpPr>
          <p:cNvPr id="7" name="タイトル 6">
            <a:extLst>
              <a:ext uri="{FF2B5EF4-FFF2-40B4-BE49-F238E27FC236}">
                <a16:creationId xmlns:a16="http://schemas.microsoft.com/office/drawing/2014/main" id="{08113649-2047-4061-99E2-3EAEEB0ED022}"/>
              </a:ext>
            </a:extLst>
          </p:cNvPr>
          <p:cNvSpPr>
            <a:spLocks noGrp="1"/>
          </p:cNvSpPr>
          <p:nvPr>
            <p:ph type="title"/>
          </p:nvPr>
        </p:nvSpPr>
        <p:spPr/>
        <p:txBody>
          <a:bodyPr/>
          <a:lstStyle/>
          <a:p>
            <a:r>
              <a:rPr lang="en-US" altLang="ja-JP"/>
              <a:t>【</a:t>
            </a:r>
            <a:r>
              <a:rPr lang="ja-JP" altLang="en-US"/>
              <a:t>事例</a:t>
            </a:r>
            <a:r>
              <a:rPr lang="en-US" altLang="ja-JP"/>
              <a:t>】</a:t>
            </a:r>
            <a:r>
              <a:rPr lang="ja-JP" altLang="en-US"/>
              <a:t>　「避難判断するタイミング」についての取組</a:t>
            </a:r>
          </a:p>
        </p:txBody>
      </p:sp>
      <p:sp>
        <p:nvSpPr>
          <p:cNvPr id="23" name="スライド番号プレースホルダー 3">
            <a:extLst>
              <a:ext uri="{FF2B5EF4-FFF2-40B4-BE49-F238E27FC236}">
                <a16:creationId xmlns:a16="http://schemas.microsoft.com/office/drawing/2014/main" id="{360D13A1-C8FD-47FE-9815-C8D6C916C4ED}"/>
              </a:ext>
            </a:extLst>
          </p:cNvPr>
          <p:cNvSpPr txBox="1">
            <a:spLocks/>
          </p:cNvSpPr>
          <p:nvPr/>
        </p:nvSpPr>
        <p:spPr>
          <a:xfrm>
            <a:off x="7086600" y="6492875"/>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C0FCB9-D989-46F1-965E-624BDAC7E129}" type="slidenum">
              <a:rPr kumimoji="1" lang="ja-JP" altLang="en-US" smtClean="0"/>
              <a:pPr/>
              <a:t>9</a:t>
            </a:fld>
            <a:endParaRPr kumimoji="1" lang="ja-JP" altLang="en-US"/>
          </a:p>
        </p:txBody>
      </p:sp>
      <p:sp>
        <p:nvSpPr>
          <p:cNvPr id="24" name="コンテンツ プレースホルダー 4">
            <a:extLst>
              <a:ext uri="{FF2B5EF4-FFF2-40B4-BE49-F238E27FC236}">
                <a16:creationId xmlns:a16="http://schemas.microsoft.com/office/drawing/2014/main" id="{D75877C5-B9F0-431D-9DBB-6B706C24D86F}"/>
              </a:ext>
            </a:extLst>
          </p:cNvPr>
          <p:cNvSpPr txBox="1">
            <a:spLocks/>
          </p:cNvSpPr>
          <p:nvPr/>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31" name="コンテンツ プレースホルダー 4">
            <a:extLst>
              <a:ext uri="{FF2B5EF4-FFF2-40B4-BE49-F238E27FC236}">
                <a16:creationId xmlns:a16="http://schemas.microsoft.com/office/drawing/2014/main" id="{0F0B1BC0-536B-4778-AF1A-D4F6FA99E299}"/>
              </a:ext>
            </a:extLst>
          </p:cNvPr>
          <p:cNvSpPr txBox="1">
            <a:spLocks/>
          </p:cNvSpPr>
          <p:nvPr/>
        </p:nvSpPr>
        <p:spPr>
          <a:xfrm>
            <a:off x="409575" y="840977"/>
            <a:ext cx="8343899" cy="2619509"/>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■避難スイッチを活用した避難判断</a:t>
            </a:r>
            <a:endParaRPr lang="en-US" altLang="ja-JP">
              <a:solidFill>
                <a:srgbClr val="FF2800"/>
              </a:solidFill>
            </a:endParaRPr>
          </a:p>
          <a:p>
            <a:pPr marL="0" indent="0">
              <a:buNone/>
            </a:pPr>
            <a:r>
              <a:rPr lang="ja-JP" altLang="en-US" sz="2000">
                <a:solidFill>
                  <a:schemeClr val="tx1">
                    <a:lumMod val="75000"/>
                    <a:lumOff val="25000"/>
                  </a:schemeClr>
                </a:solidFill>
              </a:rPr>
              <a:t>（兵庫県宝塚市川面地区）</a:t>
            </a:r>
          </a:p>
          <a:p>
            <a:pPr marL="0" indent="0">
              <a:buNone/>
            </a:pP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43" name="正方形/長方形 42">
            <a:extLst>
              <a:ext uri="{FF2B5EF4-FFF2-40B4-BE49-F238E27FC236}">
                <a16:creationId xmlns:a16="http://schemas.microsoft.com/office/drawing/2014/main" id="{D5A36D4C-1549-47F3-9AC2-C274B850AF0D}"/>
              </a:ext>
            </a:extLst>
          </p:cNvPr>
          <p:cNvSpPr/>
          <p:nvPr/>
        </p:nvSpPr>
        <p:spPr>
          <a:xfrm>
            <a:off x="673100" y="1925781"/>
            <a:ext cx="7775554" cy="4774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342900" indent="-342900">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自分の身を自分で守る為、地域の災害目印</a:t>
            </a:r>
            <a: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過去の</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経験や前兆現象など</a:t>
            </a:r>
            <a: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やいろんな災害情報</a:t>
            </a:r>
            <a: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気象情報や河川情報など</a:t>
            </a:r>
            <a: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を利用して災害時の行動タイミングを</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前もって考える取り組み</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spcAft>
                <a:spcPts val="600"/>
              </a:spcAft>
            </a:pP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地区を流れる小さな川の水位が                            </a:t>
            </a:r>
            <a: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2/3</a:t>
            </a: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を超え、雨が継続する場合を                            避難スイッチにした</a:t>
            </a:r>
          </a:p>
        </p:txBody>
      </p:sp>
      <p:sp>
        <p:nvSpPr>
          <p:cNvPr id="8" name="テキスト ボックス 7">
            <a:extLst>
              <a:ext uri="{FF2B5EF4-FFF2-40B4-BE49-F238E27FC236}">
                <a16:creationId xmlns:a16="http://schemas.microsoft.com/office/drawing/2014/main" id="{6A1DEF3E-C5FF-45F5-BAF7-4A0A0BC915D8}"/>
              </a:ext>
            </a:extLst>
          </p:cNvPr>
          <p:cNvSpPr txBox="1"/>
          <p:nvPr/>
        </p:nvSpPr>
        <p:spPr>
          <a:xfrm>
            <a:off x="2162175" y="1325117"/>
            <a:ext cx="607859" cy="261610"/>
          </a:xfrm>
          <a:prstGeom prst="rect">
            <a:avLst/>
          </a:prstGeom>
          <a:noFill/>
        </p:spPr>
        <p:txBody>
          <a:bodyPr wrap="none" rtlCol="0">
            <a:spAutoFit/>
          </a:bodyPr>
          <a:lstStyle/>
          <a:p>
            <a:r>
              <a:rPr kumimoji="1" lang="ja-JP" altLang="en-US" sz="1050">
                <a:solidFill>
                  <a:schemeClr val="tx1">
                    <a:lumMod val="75000"/>
                    <a:lumOff val="25000"/>
                  </a:schemeClr>
                </a:solidFill>
                <a:latin typeface="HGSｺﾞｼｯｸE" panose="020B0900000000000000" pitchFamily="50" charset="-128"/>
                <a:ea typeface="HGSｺﾞｼｯｸE" panose="020B0900000000000000" pitchFamily="50" charset="-128"/>
              </a:rPr>
              <a:t>かわも</a:t>
            </a:r>
          </a:p>
        </p:txBody>
      </p:sp>
      <p:pic>
        <p:nvPicPr>
          <p:cNvPr id="12" name="図 11">
            <a:extLst>
              <a:ext uri="{FF2B5EF4-FFF2-40B4-BE49-F238E27FC236}">
                <a16:creationId xmlns:a16="http://schemas.microsoft.com/office/drawing/2014/main" id="{825501B2-05E2-4970-9AF4-E4801D21DD7C}"/>
              </a:ext>
            </a:extLst>
          </p:cNvPr>
          <p:cNvPicPr>
            <a:picLocks noChangeAspect="1"/>
          </p:cNvPicPr>
          <p:nvPr/>
        </p:nvPicPr>
        <p:blipFill>
          <a:blip r:embed="rId3"/>
          <a:stretch>
            <a:fillRect/>
          </a:stretch>
        </p:blipFill>
        <p:spPr>
          <a:xfrm>
            <a:off x="5513551" y="3429000"/>
            <a:ext cx="2935103" cy="2486997"/>
          </a:xfrm>
          <a:prstGeom prst="rect">
            <a:avLst/>
          </a:prstGeom>
        </p:spPr>
      </p:pic>
      <p:sp>
        <p:nvSpPr>
          <p:cNvPr id="17" name="テキスト ボックス 16">
            <a:extLst>
              <a:ext uri="{FF2B5EF4-FFF2-40B4-BE49-F238E27FC236}">
                <a16:creationId xmlns:a16="http://schemas.microsoft.com/office/drawing/2014/main" id="{495ABFC8-A435-46DE-964B-C01795136FBA}"/>
              </a:ext>
            </a:extLst>
          </p:cNvPr>
          <p:cNvSpPr txBox="1"/>
          <p:nvPr/>
        </p:nvSpPr>
        <p:spPr>
          <a:xfrm>
            <a:off x="664390" y="6426940"/>
            <a:ext cx="3387466"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参考：兵庫県ホームページ「防災スイッチの取組事例」</a:t>
            </a:r>
          </a:p>
        </p:txBody>
      </p:sp>
    </p:spTree>
    <p:extLst>
      <p:ext uri="{BB962C8B-B14F-4D97-AF65-F5344CB8AC3E}">
        <p14:creationId xmlns:p14="http://schemas.microsoft.com/office/powerpoint/2010/main" val="698404486"/>
      </p:ext>
    </p:extLst>
  </p:cSld>
  <p:clrMapOvr>
    <a:masterClrMapping/>
  </p:clrMapOvr>
</p:sld>
</file>

<file path=ppt/theme/theme1.xml><?xml version="1.0" encoding="utf-8"?>
<a:theme xmlns:a="http://schemas.openxmlformats.org/drawingml/2006/main" name="Office テーマ">
  <a:themeElements>
    <a:clrScheme name="ユーザー定義 4">
      <a:dk1>
        <a:sysClr val="windowText" lastClr="000000"/>
      </a:dk1>
      <a:lt1>
        <a:sysClr val="window" lastClr="FFFFFF"/>
      </a:lt1>
      <a:dk2>
        <a:srgbClr val="44546A"/>
      </a:dk2>
      <a:lt2>
        <a:srgbClr val="E7E6E6"/>
      </a:lt2>
      <a:accent1>
        <a:srgbClr val="0099CC"/>
      </a:accent1>
      <a:accent2>
        <a:srgbClr val="E94716"/>
      </a:accent2>
      <a:accent3>
        <a:srgbClr val="A5A5A5"/>
      </a:accent3>
      <a:accent4>
        <a:srgbClr val="FFD965"/>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ＭＳ ゴシック"/>
        <a:cs typeface=""/>
      </a:majorFont>
      <a:minorFont>
        <a:latin typeface="Calibri"/>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7150">
          <a:solidFill>
            <a:srgbClr val="CC00FF"/>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9566576EE7716479B276B366FE8E779" ma:contentTypeVersion="18" ma:contentTypeDescription="新しいドキュメントを作成します。" ma:contentTypeScope="" ma:versionID="c62bdb50600a4316a07d039ee980caae">
  <xsd:schema xmlns:xsd="http://www.w3.org/2001/XMLSchema" xmlns:xs="http://www.w3.org/2001/XMLSchema" xmlns:p="http://schemas.microsoft.com/office/2006/metadata/properties" xmlns:ns2="c7986456-94c4-43e3-a5cd-23faf3e50be4" xmlns:ns3="87e92068-5d1b-4b37-b84f-05171d1d989c" targetNamespace="http://schemas.microsoft.com/office/2006/metadata/properties" ma:root="true" ma:fieldsID="ad58be34164fd8de1098075c6f5a9b4d" ns2:_="" ns3:_="">
    <xsd:import namespace="c7986456-94c4-43e3-a5cd-23faf3e50be4"/>
    <xsd:import namespace="87e92068-5d1b-4b37-b84f-05171d1d98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86456-94c4-43e3-a5cd-23faf3e50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8ea27d3f-16ae-4cb1-8a0f-7749649f52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e92068-5d1b-4b37-b84f-05171d1d989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d1f6561d-b863-4b53-a246-1d336a610717}" ma:internalName="TaxCatchAll" ma:showField="CatchAllData" ma:web="87e92068-5d1b-4b37-b84f-05171d1d98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986456-94c4-43e3-a5cd-23faf3e50be4">
      <Terms xmlns="http://schemas.microsoft.com/office/infopath/2007/PartnerControls"/>
    </lcf76f155ced4ddcb4097134ff3c332f>
    <TaxCatchAll xmlns="87e92068-5d1b-4b37-b84f-05171d1d98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545333-088A-4723-831E-57146E2802EB}">
  <ds:schemaRefs>
    <ds:schemaRef ds:uri="87e92068-5d1b-4b37-b84f-05171d1d989c"/>
    <ds:schemaRef ds:uri="c7986456-94c4-43e3-a5cd-23faf3e50b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0162C36-F5F2-4448-9E4D-F46EA44E44CC}">
  <ds:schemaRefs>
    <ds:schemaRef ds:uri="87e92068-5d1b-4b37-b84f-05171d1d989c"/>
    <ds:schemaRef ds:uri="c7986456-94c4-43e3-a5cd-23faf3e50b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930CF28-603E-4D8D-B537-3B0A1A32C1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TotalTime>
  <Words>4927</Words>
  <PresentationFormat>画面に合わせる (4:3)</PresentationFormat>
  <Paragraphs>444</Paragraphs>
  <Slides>17</Slides>
  <Notes>17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HGPｺﾞｼｯｸE</vt:lpstr>
      <vt:lpstr>HGSｺﾞｼｯｸE</vt:lpstr>
      <vt:lpstr>ＭＳ ゴシック</vt:lpstr>
      <vt:lpstr>游ゴシック</vt:lpstr>
      <vt:lpstr>Arial</vt:lpstr>
      <vt:lpstr>Calibri</vt:lpstr>
      <vt:lpstr>Calibri Light</vt:lpstr>
      <vt:lpstr>Wingdings</vt:lpstr>
      <vt:lpstr>Office テーマ</vt:lpstr>
      <vt:lpstr>C27．避難に関する情報の収集</vt:lpstr>
      <vt:lpstr>PowerPoint プレゼンテーション</vt:lpstr>
      <vt:lpstr>避難に関する情報　－風水害－</vt:lpstr>
      <vt:lpstr>情報の入手方法　－風水害－</vt:lpstr>
      <vt:lpstr>防災気象情報　　－風水害－</vt:lpstr>
      <vt:lpstr>洪水・土砂災害に関する情報　－風水害－</vt:lpstr>
      <vt:lpstr>風水害の避難情報等　－風水害－</vt:lpstr>
      <vt:lpstr>【事例】　「避難判断するタイミング」についての取組</vt:lpstr>
      <vt:lpstr>【事例】　「避難判断するタイミング」についての取組</vt:lpstr>
      <vt:lpstr>風水害発生前後の避難行動の流れ　－風水害－</vt:lpstr>
      <vt:lpstr>避難する場所　－風水害－</vt:lpstr>
      <vt:lpstr>風水害の避難先</vt:lpstr>
      <vt:lpstr>風水害における自主防災組織の主な活動　－風水害－</vt:lpstr>
      <vt:lpstr>地震発生後の基本的な流れ　－地震－</vt:lpstr>
      <vt:lpstr>地域特性に応じた対応の違い　－地震－</vt:lpstr>
      <vt:lpstr>地震災害の避難先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2024-03-27T08:05:39Z</cp:lastPrinted>
  <dcterms:created xsi:type="dcterms:W3CDTF">2019-09-19T14:17:54Z</dcterms:created>
  <dcterms:modified xsi:type="dcterms:W3CDTF">2024-03-29T02:20:04Z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0x01010059566576EE7716479B276B366FE8E779</vt:lpwstr>
  </property>
  <property fmtid="{D5CDD505-2E9C-101B-9397-08002B2CF9AE}" pid="3" name="MediaServiceImageTags">
    <vt:lpwstr/>
  </property>
</Properties>
</file>